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29"/>
  </p:notesMasterIdLst>
  <p:sldIdLst>
    <p:sldId id="2147473430" r:id="rId4"/>
    <p:sldId id="2147473426" r:id="rId5"/>
    <p:sldId id="443" r:id="rId6"/>
    <p:sldId id="2147473429" r:id="rId7"/>
    <p:sldId id="260" r:id="rId8"/>
    <p:sldId id="442" r:id="rId9"/>
    <p:sldId id="261" r:id="rId10"/>
    <p:sldId id="307" r:id="rId11"/>
    <p:sldId id="258" r:id="rId12"/>
    <p:sldId id="2147473417" r:id="rId13"/>
    <p:sldId id="2147473420" r:id="rId14"/>
    <p:sldId id="2147473362" r:id="rId15"/>
    <p:sldId id="2147473401" r:id="rId16"/>
    <p:sldId id="2147473406" r:id="rId17"/>
    <p:sldId id="2147473407" r:id="rId18"/>
    <p:sldId id="268" r:id="rId19"/>
    <p:sldId id="275" r:id="rId20"/>
    <p:sldId id="276" r:id="rId21"/>
    <p:sldId id="277" r:id="rId22"/>
    <p:sldId id="278" r:id="rId23"/>
    <p:sldId id="2147473428" r:id="rId24"/>
    <p:sldId id="444" r:id="rId25"/>
    <p:sldId id="445" r:id="rId26"/>
    <p:sldId id="644" r:id="rId27"/>
    <p:sldId id="2147473431" r:id="rId28"/>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AF321AE-CE33-4F87-A203-D4C60DB2C9CB}">
          <p14:sldIdLst>
            <p14:sldId id="2147473430"/>
            <p14:sldId id="2147473426"/>
            <p14:sldId id="443"/>
            <p14:sldId id="2147473429"/>
            <p14:sldId id="260"/>
            <p14:sldId id="442"/>
            <p14:sldId id="261"/>
            <p14:sldId id="307"/>
            <p14:sldId id="258"/>
            <p14:sldId id="2147473417"/>
            <p14:sldId id="2147473420"/>
            <p14:sldId id="2147473362"/>
            <p14:sldId id="2147473401"/>
            <p14:sldId id="2147473406"/>
            <p14:sldId id="2147473407"/>
            <p14:sldId id="268"/>
            <p14:sldId id="275"/>
            <p14:sldId id="276"/>
            <p14:sldId id="277"/>
            <p14:sldId id="278"/>
            <p14:sldId id="2147473428"/>
            <p14:sldId id="444"/>
            <p14:sldId id="445"/>
          </p14:sldIdLst>
        </p14:section>
        <p14:section name="素材" id="{3E3DC29C-AA68-40E9-AC03-477B213136F0}">
          <p14:sldIdLst>
            <p14:sldId id="644"/>
            <p14:sldId id="214747343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66FF"/>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74057" autoAdjust="0"/>
  </p:normalViewPr>
  <p:slideViewPr>
    <p:cSldViewPr snapToGrid="0">
      <p:cViewPr varScale="1">
        <p:scale>
          <a:sx n="82" d="100"/>
          <a:sy n="82" d="100"/>
        </p:scale>
        <p:origin x="1086" y="78"/>
      </p:cViewPr>
      <p:guideLst>
        <p:guide orient="horz" pos="2160"/>
        <p:guide pos="3840"/>
      </p:guideLst>
    </p:cSldViewPr>
  </p:slideViewPr>
  <p:notesTextViewPr>
    <p:cViewPr>
      <p:scale>
        <a:sx n="3" d="2"/>
        <a:sy n="3" d="2"/>
      </p:scale>
      <p:origin x="0" y="0"/>
    </p:cViewPr>
  </p:notesTextViewPr>
  <p:sorterViewPr>
    <p:cViewPr>
      <p:scale>
        <a:sx n="104" d="100"/>
        <a:sy n="104" d="100"/>
      </p:scale>
      <p:origin x="0" y="0"/>
    </p:cViewPr>
  </p:sorterViewPr>
  <p:notesViewPr>
    <p:cSldViewPr snapToGrid="0">
      <p:cViewPr>
        <p:scale>
          <a:sx n="100" d="100"/>
          <a:sy n="100" d="100"/>
        </p:scale>
        <p:origin x="2148" y="-990"/>
      </p:cViewPr>
      <p:guideLst>
        <p:guide orient="horz" pos="2143"/>
        <p:guide pos="3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C05E0-F539-4B52-A729-0F100AA6F17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16E495F8-2158-4C82-A65D-1521BF8B93E2}">
      <dgm:prSet phldrT="[テキスト]" custT="1"/>
      <dgm:spPr/>
      <dgm:t>
        <a:bodyPr/>
        <a:lstStyle/>
        <a:p>
          <a:r>
            <a:rPr kumimoji="1" lang="ja-JP" altLang="en-US" sz="2400" b="1" dirty="0"/>
            <a:t>学級　担任</a:t>
          </a:r>
        </a:p>
      </dgm:t>
    </dgm:pt>
    <dgm:pt modelId="{6F1FD6C9-9F4B-4B56-8CC3-8CAE63BCA0F6}" type="parTrans" cxnId="{723EAD6D-C5F0-4018-98E6-CDF0D6FCC0E1}">
      <dgm:prSet/>
      <dgm:spPr/>
      <dgm:t>
        <a:bodyPr/>
        <a:lstStyle/>
        <a:p>
          <a:endParaRPr kumimoji="1" lang="ja-JP" altLang="en-US"/>
        </a:p>
      </dgm:t>
    </dgm:pt>
    <dgm:pt modelId="{95A2965B-92DB-4835-B05F-C9AF084F99E7}" type="sibTrans" cxnId="{723EAD6D-C5F0-4018-98E6-CDF0D6FCC0E1}">
      <dgm:prSet/>
      <dgm:spPr/>
      <dgm:t>
        <a:bodyPr/>
        <a:lstStyle/>
        <a:p>
          <a:endParaRPr kumimoji="1" lang="ja-JP" altLang="en-US"/>
        </a:p>
      </dgm:t>
    </dgm:pt>
    <dgm:pt modelId="{FEC65AD4-ABB0-45FB-9E76-A9F64651E152}">
      <dgm:prSet phldrT="[テキスト]" custT="1"/>
      <dgm:spPr/>
      <dgm:t>
        <a:bodyPr lIns="0" tIns="0" rIns="0" anchor="t" anchorCtr="0"/>
        <a:lstStyle/>
        <a:p>
          <a:pPr marL="0" indent="0">
            <a:spcAft>
              <a:spcPts val="0"/>
            </a:spcAft>
          </a:pPr>
          <a:endParaRPr kumimoji="1" lang="ja-JP" altLang="en-US" sz="2400" b="1" spc="-250" baseline="0" dirty="0">
            <a:latin typeface="+mn-ea"/>
            <a:ea typeface="+mn-ea"/>
          </a:endParaRPr>
        </a:p>
      </dgm:t>
    </dgm:pt>
    <dgm:pt modelId="{57A5A132-6BAA-4B83-B61B-0303E02F6345}" type="parTrans" cxnId="{778DF185-4405-4E91-A111-21CABBF8C285}">
      <dgm:prSet/>
      <dgm:spPr/>
      <dgm:t>
        <a:bodyPr/>
        <a:lstStyle/>
        <a:p>
          <a:endParaRPr kumimoji="1" lang="ja-JP" altLang="en-US"/>
        </a:p>
      </dgm:t>
    </dgm:pt>
    <dgm:pt modelId="{E019C276-6EEC-4A30-96CD-AF8B69193E6B}" type="sibTrans" cxnId="{778DF185-4405-4E91-A111-21CABBF8C285}">
      <dgm:prSet/>
      <dgm:spPr/>
      <dgm:t>
        <a:bodyPr/>
        <a:lstStyle/>
        <a:p>
          <a:endParaRPr kumimoji="1" lang="ja-JP" altLang="en-US"/>
        </a:p>
      </dgm:t>
    </dgm:pt>
    <dgm:pt modelId="{D2DE1D40-077F-40F5-A568-140907699FBE}">
      <dgm:prSet phldrT="[テキスト]"/>
      <dgm:spPr/>
      <dgm:t>
        <a:bodyPr/>
        <a:lstStyle/>
        <a:p>
          <a:r>
            <a:rPr kumimoji="1" lang="ja-JP" altLang="en-US" dirty="0"/>
            <a:t>医師</a:t>
          </a:r>
          <a:r>
            <a:rPr kumimoji="1" lang="en-US" altLang="ja-JP" dirty="0"/>
            <a:t>MD</a:t>
          </a:r>
          <a:endParaRPr kumimoji="1" lang="ja-JP" altLang="en-US" dirty="0"/>
        </a:p>
      </dgm:t>
    </dgm:pt>
    <dgm:pt modelId="{A87C1B6A-3E8C-48D4-93E2-2C3DD2BCFDF4}" type="parTrans" cxnId="{8237BBD4-6CEB-423C-80B3-F2E1D47A9033}">
      <dgm:prSet/>
      <dgm:spPr/>
      <dgm:t>
        <a:bodyPr/>
        <a:lstStyle/>
        <a:p>
          <a:endParaRPr kumimoji="1" lang="ja-JP" altLang="en-US"/>
        </a:p>
      </dgm:t>
    </dgm:pt>
    <dgm:pt modelId="{F0AB746E-86B4-4DA7-B805-C0D9415803BA}" type="sibTrans" cxnId="{8237BBD4-6CEB-423C-80B3-F2E1D47A9033}">
      <dgm:prSet/>
      <dgm:spPr/>
      <dgm:t>
        <a:bodyPr/>
        <a:lstStyle/>
        <a:p>
          <a:endParaRPr kumimoji="1" lang="ja-JP" altLang="en-US"/>
        </a:p>
      </dgm:t>
    </dgm:pt>
    <dgm:pt modelId="{2835196D-463E-4390-BD2D-CE4D4BAF8806}">
      <dgm:prSet phldrT="[テキスト]"/>
      <dgm:spPr/>
      <dgm:t>
        <a:bodyPr lIns="0" tIns="0" rIns="0" bIns="0"/>
        <a:lstStyle/>
        <a:p>
          <a:r>
            <a:rPr kumimoji="1" lang="ja-JP" altLang="en-US" b="1" dirty="0"/>
            <a:t>スクール</a:t>
          </a:r>
          <a:r>
            <a:rPr kumimoji="1" lang="ja-JP" altLang="en-US" b="1" spc="-100" baseline="0" dirty="0"/>
            <a:t>カウンセラー（</a:t>
          </a:r>
          <a:r>
            <a:rPr kumimoji="1" lang="en-US" altLang="ja-JP" b="1" spc="-100" baseline="0" dirty="0"/>
            <a:t>SC</a:t>
          </a:r>
          <a:r>
            <a:rPr kumimoji="1" lang="ja-JP" altLang="en-US" b="1" spc="-100" baseline="0" dirty="0"/>
            <a:t>）</a:t>
          </a:r>
        </a:p>
      </dgm:t>
    </dgm:pt>
    <dgm:pt modelId="{8B4D071C-4091-4BF0-99F2-9645D4692B46}" type="parTrans" cxnId="{08223BFB-F1AB-4C23-81A2-5A51FA3C063D}">
      <dgm:prSet/>
      <dgm:spPr/>
      <dgm:t>
        <a:bodyPr/>
        <a:lstStyle/>
        <a:p>
          <a:endParaRPr kumimoji="1" lang="ja-JP" altLang="en-US"/>
        </a:p>
      </dgm:t>
    </dgm:pt>
    <dgm:pt modelId="{AFCA4581-74C4-4BA8-8816-1A547609B88E}" type="sibTrans" cxnId="{08223BFB-F1AB-4C23-81A2-5A51FA3C063D}">
      <dgm:prSet/>
      <dgm:spPr/>
      <dgm:t>
        <a:bodyPr/>
        <a:lstStyle/>
        <a:p>
          <a:endParaRPr kumimoji="1" lang="ja-JP" altLang="en-US"/>
        </a:p>
      </dgm:t>
    </dgm:pt>
    <dgm:pt modelId="{FFBE4B84-799A-4855-A5D3-7A4A82DDEFB0}">
      <dgm:prSet phldrT="[テキスト]"/>
      <dgm:spPr/>
      <dgm:t>
        <a:bodyPr/>
        <a:lstStyle/>
        <a:p>
          <a:endParaRPr kumimoji="1" lang="ja-JP" altLang="en-US"/>
        </a:p>
      </dgm:t>
    </dgm:pt>
    <dgm:pt modelId="{DEEB0F58-40FE-4EDD-A6A1-378053EF045E}" type="parTrans" cxnId="{2553EFC4-0CAA-4DA1-B94F-67F0B4188EE4}">
      <dgm:prSet/>
      <dgm:spPr/>
      <dgm:t>
        <a:bodyPr/>
        <a:lstStyle/>
        <a:p>
          <a:endParaRPr kumimoji="1" lang="ja-JP" altLang="en-US"/>
        </a:p>
      </dgm:t>
    </dgm:pt>
    <dgm:pt modelId="{BC204EF0-3848-494D-83FB-2B869C7F2667}" type="sibTrans" cxnId="{2553EFC4-0CAA-4DA1-B94F-67F0B4188EE4}">
      <dgm:prSet/>
      <dgm:spPr/>
      <dgm:t>
        <a:bodyPr/>
        <a:lstStyle/>
        <a:p>
          <a:endParaRPr kumimoji="1" lang="ja-JP" altLang="en-US"/>
        </a:p>
      </dgm:t>
    </dgm:pt>
    <dgm:pt modelId="{39553267-6C17-42A5-98F9-13428A3660FD}">
      <dgm:prSet phldrT="[テキスト]" custT="1"/>
      <dgm:spPr/>
      <dgm:t>
        <a:bodyPr lIns="0" tIns="180000" rIns="0" bIns="180000" anchor="t" anchorCtr="0"/>
        <a:lstStyle/>
        <a:p>
          <a:endParaRPr kumimoji="1" lang="en-US" altLang="ja-JP" sz="3600" dirty="0"/>
        </a:p>
        <a:p>
          <a:endParaRPr kumimoji="1" lang="en-US" altLang="ja-JP" sz="2800" dirty="0"/>
        </a:p>
      </dgm:t>
    </dgm:pt>
    <dgm:pt modelId="{BE2E4A64-F79E-4DC3-BC53-2ADF98731EA7}" type="sibTrans" cxnId="{CDC7079F-1EE0-438B-982C-AEFEFA00C980}">
      <dgm:prSet/>
      <dgm:spPr/>
      <dgm:t>
        <a:bodyPr/>
        <a:lstStyle/>
        <a:p>
          <a:endParaRPr kumimoji="1" lang="ja-JP" altLang="en-US"/>
        </a:p>
      </dgm:t>
    </dgm:pt>
    <dgm:pt modelId="{B36D2F7B-CDCB-4382-9036-91711176CC43}" type="parTrans" cxnId="{CDC7079F-1EE0-438B-982C-AEFEFA00C980}">
      <dgm:prSet/>
      <dgm:spPr/>
      <dgm:t>
        <a:bodyPr/>
        <a:lstStyle/>
        <a:p>
          <a:endParaRPr kumimoji="1" lang="ja-JP" altLang="en-US"/>
        </a:p>
      </dgm:t>
    </dgm:pt>
    <dgm:pt modelId="{8F6E00CA-CEB7-4B2F-967E-61FA08F0B6BC}" type="pres">
      <dgm:prSet presAssocID="{32EC05E0-F539-4B52-A729-0F100AA6F17E}" presName="composite" presStyleCnt="0">
        <dgm:presLayoutVars>
          <dgm:chMax val="1"/>
          <dgm:dir/>
          <dgm:resizeHandles val="exact"/>
        </dgm:presLayoutVars>
      </dgm:prSet>
      <dgm:spPr/>
    </dgm:pt>
    <dgm:pt modelId="{EBF52993-F018-4362-A064-B044AC1F8191}" type="pres">
      <dgm:prSet presAssocID="{32EC05E0-F539-4B52-A729-0F100AA6F17E}" presName="radial" presStyleCnt="0">
        <dgm:presLayoutVars>
          <dgm:animLvl val="ctr"/>
        </dgm:presLayoutVars>
      </dgm:prSet>
      <dgm:spPr/>
    </dgm:pt>
    <dgm:pt modelId="{48C454B8-1D40-4E05-BB10-3248673E8501}" type="pres">
      <dgm:prSet presAssocID="{39553267-6C17-42A5-98F9-13428A3660FD}" presName="centerShape" presStyleLbl="vennNode1" presStyleIdx="0" presStyleCnt="5" custScaleX="129296" custScaleY="129296"/>
      <dgm:spPr/>
    </dgm:pt>
    <dgm:pt modelId="{FA3EAF53-BB41-4FF7-AAB7-C636D1A03BF4}" type="pres">
      <dgm:prSet presAssocID="{16E495F8-2158-4C82-A65D-1521BF8B93E2}" presName="node" presStyleLbl="vennNode1" presStyleIdx="1" presStyleCnt="5">
        <dgm:presLayoutVars>
          <dgm:bulletEnabled val="1"/>
        </dgm:presLayoutVars>
      </dgm:prSet>
      <dgm:spPr/>
    </dgm:pt>
    <dgm:pt modelId="{29AA9B11-19C0-421D-8440-BD205F9CF533}" type="pres">
      <dgm:prSet presAssocID="{FEC65AD4-ABB0-45FB-9E76-A9F64651E152}" presName="node" presStyleLbl="vennNode1" presStyleIdx="2" presStyleCnt="5" custScaleX="104929" custRadScaleRad="100520" custRadScaleInc="44717">
        <dgm:presLayoutVars>
          <dgm:bulletEnabled val="1"/>
        </dgm:presLayoutVars>
      </dgm:prSet>
      <dgm:spPr/>
    </dgm:pt>
    <dgm:pt modelId="{C1FACB41-157A-4AA5-9348-3DD8581C2BBF}" type="pres">
      <dgm:prSet presAssocID="{D2DE1D40-077F-40F5-A568-140907699FBE}" presName="node" presStyleLbl="vennNode1" presStyleIdx="3" presStyleCnt="5" custRadScaleRad="100515" custRadScaleInc="-1273">
        <dgm:presLayoutVars>
          <dgm:bulletEnabled val="1"/>
        </dgm:presLayoutVars>
      </dgm:prSet>
      <dgm:spPr/>
    </dgm:pt>
    <dgm:pt modelId="{C547AF4B-93FF-47E8-99B0-062E8E03DCBD}" type="pres">
      <dgm:prSet presAssocID="{2835196D-463E-4390-BD2D-CE4D4BAF8806}" presName="node" presStyleLbl="vennNode1" presStyleIdx="4" presStyleCnt="5" custScaleY="91134" custRadScaleRad="104044" custRadScaleInc="-42304">
        <dgm:presLayoutVars>
          <dgm:bulletEnabled val="1"/>
        </dgm:presLayoutVars>
      </dgm:prSet>
      <dgm:spPr/>
    </dgm:pt>
  </dgm:ptLst>
  <dgm:cxnLst>
    <dgm:cxn modelId="{C9597619-0A23-401B-BD3D-E4EBA29A225C}" type="presOf" srcId="{2835196D-463E-4390-BD2D-CE4D4BAF8806}" destId="{C547AF4B-93FF-47E8-99B0-062E8E03DCBD}" srcOrd="0" destOrd="0" presId="urn:microsoft.com/office/officeart/2005/8/layout/radial3"/>
    <dgm:cxn modelId="{61F1063C-BCAC-4346-B4E1-7C7C715174A2}" type="presOf" srcId="{32EC05E0-F539-4B52-A729-0F100AA6F17E}" destId="{8F6E00CA-CEB7-4B2F-967E-61FA08F0B6BC}" srcOrd="0" destOrd="0" presId="urn:microsoft.com/office/officeart/2005/8/layout/radial3"/>
    <dgm:cxn modelId="{49580961-32EC-424F-9534-F5916381CEAD}" type="presOf" srcId="{FEC65AD4-ABB0-45FB-9E76-A9F64651E152}" destId="{29AA9B11-19C0-421D-8440-BD205F9CF533}" srcOrd="0" destOrd="0" presId="urn:microsoft.com/office/officeart/2005/8/layout/radial3"/>
    <dgm:cxn modelId="{2ED5DA49-6124-4E77-A20C-448214D55962}" type="presOf" srcId="{16E495F8-2158-4C82-A65D-1521BF8B93E2}" destId="{FA3EAF53-BB41-4FF7-AAB7-C636D1A03BF4}" srcOrd="0" destOrd="0" presId="urn:microsoft.com/office/officeart/2005/8/layout/radial3"/>
    <dgm:cxn modelId="{723EAD6D-C5F0-4018-98E6-CDF0D6FCC0E1}" srcId="{39553267-6C17-42A5-98F9-13428A3660FD}" destId="{16E495F8-2158-4C82-A65D-1521BF8B93E2}" srcOrd="0" destOrd="0" parTransId="{6F1FD6C9-9F4B-4B56-8CC3-8CAE63BCA0F6}" sibTransId="{95A2965B-92DB-4835-B05F-C9AF084F99E7}"/>
    <dgm:cxn modelId="{778DF185-4405-4E91-A111-21CABBF8C285}" srcId="{39553267-6C17-42A5-98F9-13428A3660FD}" destId="{FEC65AD4-ABB0-45FB-9E76-A9F64651E152}" srcOrd="1" destOrd="0" parTransId="{57A5A132-6BAA-4B83-B61B-0303E02F6345}" sibTransId="{E019C276-6EEC-4A30-96CD-AF8B69193E6B}"/>
    <dgm:cxn modelId="{CDC7079F-1EE0-438B-982C-AEFEFA00C980}" srcId="{32EC05E0-F539-4B52-A729-0F100AA6F17E}" destId="{39553267-6C17-42A5-98F9-13428A3660FD}" srcOrd="0" destOrd="0" parTransId="{B36D2F7B-CDCB-4382-9036-91711176CC43}" sibTransId="{BE2E4A64-F79E-4DC3-BC53-2ADF98731EA7}"/>
    <dgm:cxn modelId="{2553EFC4-0CAA-4DA1-B94F-67F0B4188EE4}" srcId="{32EC05E0-F539-4B52-A729-0F100AA6F17E}" destId="{FFBE4B84-799A-4855-A5D3-7A4A82DDEFB0}" srcOrd="1" destOrd="0" parTransId="{DEEB0F58-40FE-4EDD-A6A1-378053EF045E}" sibTransId="{BC204EF0-3848-494D-83FB-2B869C7F2667}"/>
    <dgm:cxn modelId="{8237BBD4-6CEB-423C-80B3-F2E1D47A9033}" srcId="{39553267-6C17-42A5-98F9-13428A3660FD}" destId="{D2DE1D40-077F-40F5-A568-140907699FBE}" srcOrd="2" destOrd="0" parTransId="{A87C1B6A-3E8C-48D4-93E2-2C3DD2BCFDF4}" sibTransId="{F0AB746E-86B4-4DA7-B805-C0D9415803BA}"/>
    <dgm:cxn modelId="{BA93B0F9-BFA9-442D-ADD2-95760F7875D6}" type="presOf" srcId="{D2DE1D40-077F-40F5-A568-140907699FBE}" destId="{C1FACB41-157A-4AA5-9348-3DD8581C2BBF}" srcOrd="0" destOrd="0" presId="urn:microsoft.com/office/officeart/2005/8/layout/radial3"/>
    <dgm:cxn modelId="{08223BFB-F1AB-4C23-81A2-5A51FA3C063D}" srcId="{39553267-6C17-42A5-98F9-13428A3660FD}" destId="{2835196D-463E-4390-BD2D-CE4D4BAF8806}" srcOrd="3" destOrd="0" parTransId="{8B4D071C-4091-4BF0-99F2-9645D4692B46}" sibTransId="{AFCA4581-74C4-4BA8-8816-1A547609B88E}"/>
    <dgm:cxn modelId="{A89BEEFD-7CB5-4DA1-85D3-DF84FAC5092A}" type="presOf" srcId="{39553267-6C17-42A5-98F9-13428A3660FD}" destId="{48C454B8-1D40-4E05-BB10-3248673E8501}" srcOrd="0" destOrd="0" presId="urn:microsoft.com/office/officeart/2005/8/layout/radial3"/>
    <dgm:cxn modelId="{DE8D07DB-A179-484B-8EEC-62DDB6D30CB7}" type="presParOf" srcId="{8F6E00CA-CEB7-4B2F-967E-61FA08F0B6BC}" destId="{EBF52993-F018-4362-A064-B044AC1F8191}" srcOrd="0" destOrd="0" presId="urn:microsoft.com/office/officeart/2005/8/layout/radial3"/>
    <dgm:cxn modelId="{13A42C30-C3AE-4513-AFDA-7EC463D6735C}" type="presParOf" srcId="{EBF52993-F018-4362-A064-B044AC1F8191}" destId="{48C454B8-1D40-4E05-BB10-3248673E8501}" srcOrd="0" destOrd="0" presId="urn:microsoft.com/office/officeart/2005/8/layout/radial3"/>
    <dgm:cxn modelId="{02CF03D5-C26C-4818-80D1-6200DD43668F}" type="presParOf" srcId="{EBF52993-F018-4362-A064-B044AC1F8191}" destId="{FA3EAF53-BB41-4FF7-AAB7-C636D1A03BF4}" srcOrd="1" destOrd="0" presId="urn:microsoft.com/office/officeart/2005/8/layout/radial3"/>
    <dgm:cxn modelId="{B2E5743D-378F-4CDA-A592-F9E7B4C4F6D7}" type="presParOf" srcId="{EBF52993-F018-4362-A064-B044AC1F8191}" destId="{29AA9B11-19C0-421D-8440-BD205F9CF533}" srcOrd="2" destOrd="0" presId="urn:microsoft.com/office/officeart/2005/8/layout/radial3"/>
    <dgm:cxn modelId="{277092CC-3329-4CA6-ACF2-E3BBCC02EBA1}" type="presParOf" srcId="{EBF52993-F018-4362-A064-B044AC1F8191}" destId="{C1FACB41-157A-4AA5-9348-3DD8581C2BBF}" srcOrd="3" destOrd="0" presId="urn:microsoft.com/office/officeart/2005/8/layout/radial3"/>
    <dgm:cxn modelId="{6BE6CACA-DD6C-4D59-B2EC-B3892D1479DD}" type="presParOf" srcId="{EBF52993-F018-4362-A064-B044AC1F8191}" destId="{C547AF4B-93FF-47E8-99B0-062E8E03DCBD}" srcOrd="4" destOrd="0" presId="urn:microsoft.com/office/officeart/2005/8/layout/radial3"/>
  </dgm:cxnLst>
  <dgm:bg/>
  <dgm:whole>
    <a:ln w="19050" cmpd="sng">
      <a:solidFill>
        <a:schemeClr val="accent1">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47BB2-9D69-468F-BD5D-EA9437A14625}" type="doc">
      <dgm:prSet loTypeId="urn:microsoft.com/office/officeart/2005/8/layout/radial4" loCatId="relationship" qsTypeId="urn:microsoft.com/office/officeart/2005/8/quickstyle/simple2" qsCatId="simple" csTypeId="urn:microsoft.com/office/officeart/2005/8/colors/accent5_1" csCatId="accent5" phldr="1"/>
      <dgm:spPr/>
      <dgm:t>
        <a:bodyPr/>
        <a:lstStyle/>
        <a:p>
          <a:endParaRPr kumimoji="1" lang="ja-JP" altLang="en-US"/>
        </a:p>
      </dgm:t>
    </dgm:pt>
    <dgm:pt modelId="{FA7DB427-C4B3-4BDA-B604-DBF5965D8D1F}">
      <dgm:prSet phldrT="[テキスト]" custT="1"/>
      <dgm:spPr/>
      <dgm:t>
        <a:bodyPr lIns="0" tIns="0" rIns="0" bIns="0"/>
        <a:lstStyle/>
        <a:p>
          <a:r>
            <a:rPr kumimoji="1" lang="ja-JP" altLang="en-US" sz="4400" dirty="0"/>
            <a:t>定例</a:t>
          </a:r>
          <a:r>
            <a:rPr kumimoji="1" lang="en-US" altLang="ja-JP" sz="4400" dirty="0"/>
            <a:t>(</a:t>
          </a:r>
          <a:r>
            <a:rPr kumimoji="1" lang="ja-JP" altLang="en-US" sz="4400" dirty="0"/>
            <a:t>コア</a:t>
          </a:r>
          <a:r>
            <a:rPr kumimoji="1" lang="en-US" altLang="ja-JP" sz="4400" dirty="0"/>
            <a:t>)</a:t>
          </a:r>
          <a:r>
            <a:rPr kumimoji="1" lang="ja-JP" altLang="en-US" sz="4400" dirty="0"/>
            <a:t> 　　　援助会議</a:t>
          </a:r>
        </a:p>
      </dgm:t>
    </dgm:pt>
    <dgm:pt modelId="{F735B917-41CD-4DB9-A82D-AA5770125FC8}" type="parTrans" cxnId="{C94241A7-3FEB-4C61-85FC-C160C92B5A8C}">
      <dgm:prSet/>
      <dgm:spPr/>
      <dgm:t>
        <a:bodyPr/>
        <a:lstStyle/>
        <a:p>
          <a:endParaRPr kumimoji="1" lang="ja-JP" altLang="en-US"/>
        </a:p>
      </dgm:t>
    </dgm:pt>
    <dgm:pt modelId="{8EBE2458-A5EF-40F8-B16C-EFC1ECD35B4D}" type="sibTrans" cxnId="{C94241A7-3FEB-4C61-85FC-C160C92B5A8C}">
      <dgm:prSet/>
      <dgm:spPr/>
      <dgm:t>
        <a:bodyPr/>
        <a:lstStyle/>
        <a:p>
          <a:endParaRPr kumimoji="1" lang="ja-JP" altLang="en-US"/>
        </a:p>
      </dgm:t>
    </dgm:pt>
    <dgm:pt modelId="{F6AA797C-F833-4CC3-8B88-BC602B393F67}">
      <dgm:prSet phldrT="[テキスト]"/>
      <dgm:spPr/>
      <dgm:t>
        <a:bodyPr/>
        <a:lstStyle/>
        <a:p>
          <a:r>
            <a:rPr kumimoji="1" lang="en-US" altLang="ja-JP" dirty="0"/>
            <a:t>1</a:t>
          </a:r>
          <a:r>
            <a:rPr kumimoji="1" lang="ja-JP" altLang="en-US" dirty="0"/>
            <a:t>年生</a:t>
          </a:r>
        </a:p>
      </dgm:t>
    </dgm:pt>
    <dgm:pt modelId="{E32F92F2-85CA-4CD0-B931-1C0427C0A034}" type="parTrans" cxnId="{717661C7-78EC-4840-94CA-D2740C036F39}">
      <dgm:prSet/>
      <dgm:spPr/>
      <dgm:t>
        <a:bodyPr/>
        <a:lstStyle/>
        <a:p>
          <a:endParaRPr kumimoji="1" lang="ja-JP" altLang="en-US"/>
        </a:p>
      </dgm:t>
    </dgm:pt>
    <dgm:pt modelId="{547C180E-D7E2-4F1D-9F96-8FD590129EBE}" type="sibTrans" cxnId="{717661C7-78EC-4840-94CA-D2740C036F39}">
      <dgm:prSet/>
      <dgm:spPr/>
      <dgm:t>
        <a:bodyPr/>
        <a:lstStyle/>
        <a:p>
          <a:endParaRPr kumimoji="1" lang="ja-JP" altLang="en-US"/>
        </a:p>
      </dgm:t>
    </dgm:pt>
    <dgm:pt modelId="{547125C6-FF60-4436-B127-69179126BEDE}">
      <dgm:prSet phldrT="[テキスト]"/>
      <dgm:spPr/>
      <dgm:t>
        <a:bodyPr/>
        <a:lstStyle/>
        <a:p>
          <a:r>
            <a:rPr kumimoji="1" lang="en-US" altLang="ja-JP" dirty="0"/>
            <a:t>2</a:t>
          </a:r>
          <a:r>
            <a:rPr kumimoji="1" lang="ja-JP" altLang="en-US" dirty="0"/>
            <a:t>年生</a:t>
          </a:r>
        </a:p>
      </dgm:t>
    </dgm:pt>
    <dgm:pt modelId="{B3684FF6-94B7-4C7B-B30D-E91C1C33318F}" type="parTrans" cxnId="{61FDE1B7-4EBC-40FE-9C1C-B863A236BFC9}">
      <dgm:prSet/>
      <dgm:spPr/>
      <dgm:t>
        <a:bodyPr/>
        <a:lstStyle/>
        <a:p>
          <a:endParaRPr kumimoji="1" lang="ja-JP" altLang="en-US"/>
        </a:p>
      </dgm:t>
    </dgm:pt>
    <dgm:pt modelId="{F0416207-3623-4B11-89DA-4D4842F51204}" type="sibTrans" cxnId="{61FDE1B7-4EBC-40FE-9C1C-B863A236BFC9}">
      <dgm:prSet/>
      <dgm:spPr/>
      <dgm:t>
        <a:bodyPr/>
        <a:lstStyle/>
        <a:p>
          <a:endParaRPr kumimoji="1" lang="ja-JP" altLang="en-US"/>
        </a:p>
      </dgm:t>
    </dgm:pt>
    <dgm:pt modelId="{F38E6191-C924-4281-A90D-26E80D5792E3}">
      <dgm:prSet phldrT="[テキスト]"/>
      <dgm:spPr/>
      <dgm:t>
        <a:bodyPr/>
        <a:lstStyle/>
        <a:p>
          <a:r>
            <a:rPr kumimoji="1" lang="en-US" altLang="ja-JP" dirty="0"/>
            <a:t>3</a:t>
          </a:r>
          <a:r>
            <a:rPr kumimoji="1" lang="ja-JP" altLang="en-US" dirty="0"/>
            <a:t>年生</a:t>
          </a:r>
        </a:p>
      </dgm:t>
    </dgm:pt>
    <dgm:pt modelId="{F995642E-5C25-4FF1-932D-B0FBF893A9D2}" type="parTrans" cxnId="{7BF43AB4-5C68-4BB8-A603-803D9FBB1DD4}">
      <dgm:prSet/>
      <dgm:spPr/>
      <dgm:t>
        <a:bodyPr/>
        <a:lstStyle/>
        <a:p>
          <a:endParaRPr kumimoji="1" lang="ja-JP" altLang="en-US"/>
        </a:p>
      </dgm:t>
    </dgm:pt>
    <dgm:pt modelId="{E6437E51-7198-4CC8-8191-7D96537455AD}" type="sibTrans" cxnId="{7BF43AB4-5C68-4BB8-A603-803D9FBB1DD4}">
      <dgm:prSet/>
      <dgm:spPr/>
      <dgm:t>
        <a:bodyPr/>
        <a:lstStyle/>
        <a:p>
          <a:endParaRPr kumimoji="1" lang="ja-JP" altLang="en-US"/>
        </a:p>
      </dgm:t>
    </dgm:pt>
    <dgm:pt modelId="{749363A6-4FC5-4B75-AAB0-F10EA02397C2}">
      <dgm:prSet/>
      <dgm:spPr/>
      <dgm:t>
        <a:bodyPr/>
        <a:lstStyle/>
        <a:p>
          <a:r>
            <a:rPr kumimoji="1" lang="en-US" altLang="ja-JP" dirty="0"/>
            <a:t>4</a:t>
          </a:r>
          <a:r>
            <a:rPr kumimoji="1" lang="ja-JP" altLang="en-US" dirty="0"/>
            <a:t>年生</a:t>
          </a:r>
        </a:p>
      </dgm:t>
    </dgm:pt>
    <dgm:pt modelId="{F37E751E-0E10-413E-B373-635D335117E0}" type="parTrans" cxnId="{BCFE3BC5-7182-4FD6-8C26-177A305CF616}">
      <dgm:prSet/>
      <dgm:spPr/>
      <dgm:t>
        <a:bodyPr/>
        <a:lstStyle/>
        <a:p>
          <a:endParaRPr kumimoji="1" lang="ja-JP" altLang="en-US"/>
        </a:p>
      </dgm:t>
    </dgm:pt>
    <dgm:pt modelId="{701BE756-E287-4EBD-A0A4-CB97EE800E4D}" type="sibTrans" cxnId="{BCFE3BC5-7182-4FD6-8C26-177A305CF616}">
      <dgm:prSet/>
      <dgm:spPr/>
      <dgm:t>
        <a:bodyPr/>
        <a:lstStyle/>
        <a:p>
          <a:endParaRPr kumimoji="1" lang="ja-JP" altLang="en-US"/>
        </a:p>
      </dgm:t>
    </dgm:pt>
    <dgm:pt modelId="{9A25B762-7D6C-4DAB-9041-0AB79A3B869B}">
      <dgm:prSet/>
      <dgm:spPr/>
      <dgm:t>
        <a:bodyPr/>
        <a:lstStyle/>
        <a:p>
          <a:r>
            <a:rPr kumimoji="1" lang="en-US" altLang="ja-JP" dirty="0"/>
            <a:t>5</a:t>
          </a:r>
          <a:r>
            <a:rPr kumimoji="1" lang="ja-JP" altLang="en-US" dirty="0"/>
            <a:t>年生</a:t>
          </a:r>
        </a:p>
      </dgm:t>
    </dgm:pt>
    <dgm:pt modelId="{1FE3C8E5-E653-4077-860B-4BA3F18CAB1A}" type="parTrans" cxnId="{8C83F75D-B2FB-40CA-96F7-80F040EDBCFB}">
      <dgm:prSet/>
      <dgm:spPr/>
      <dgm:t>
        <a:bodyPr/>
        <a:lstStyle/>
        <a:p>
          <a:endParaRPr kumimoji="1" lang="ja-JP" altLang="en-US"/>
        </a:p>
      </dgm:t>
    </dgm:pt>
    <dgm:pt modelId="{E84FC65D-FD9E-40AC-8263-AFFE8244C0F6}" type="sibTrans" cxnId="{8C83F75D-B2FB-40CA-96F7-80F040EDBCFB}">
      <dgm:prSet/>
      <dgm:spPr/>
      <dgm:t>
        <a:bodyPr/>
        <a:lstStyle/>
        <a:p>
          <a:endParaRPr kumimoji="1" lang="ja-JP" altLang="en-US"/>
        </a:p>
      </dgm:t>
    </dgm:pt>
    <dgm:pt modelId="{90637D2C-7895-4E48-93E6-9D87D179650C}">
      <dgm:prSet/>
      <dgm:spPr/>
      <dgm:t>
        <a:bodyPr/>
        <a:lstStyle/>
        <a:p>
          <a:r>
            <a:rPr kumimoji="1" lang="en-US" altLang="ja-JP" dirty="0"/>
            <a:t>6</a:t>
          </a:r>
          <a:r>
            <a:rPr kumimoji="1" lang="ja-JP" altLang="en-US" dirty="0"/>
            <a:t>年生</a:t>
          </a:r>
        </a:p>
      </dgm:t>
    </dgm:pt>
    <dgm:pt modelId="{D10D09E9-D279-4E1A-BFB7-719286FA8441}" type="parTrans" cxnId="{1F08078D-B308-4351-81DF-69A8D12623D4}">
      <dgm:prSet/>
      <dgm:spPr/>
      <dgm:t>
        <a:bodyPr/>
        <a:lstStyle/>
        <a:p>
          <a:endParaRPr kumimoji="1" lang="ja-JP" altLang="en-US"/>
        </a:p>
      </dgm:t>
    </dgm:pt>
    <dgm:pt modelId="{E28F6F10-66CF-4E47-A91F-D385A1B1B7F9}" type="sibTrans" cxnId="{1F08078D-B308-4351-81DF-69A8D12623D4}">
      <dgm:prSet/>
      <dgm:spPr/>
      <dgm:t>
        <a:bodyPr/>
        <a:lstStyle/>
        <a:p>
          <a:endParaRPr kumimoji="1" lang="ja-JP" altLang="en-US"/>
        </a:p>
      </dgm:t>
    </dgm:pt>
    <dgm:pt modelId="{A26CCED9-9795-4E87-92E7-0C041AE5870A}" type="pres">
      <dgm:prSet presAssocID="{02447BB2-9D69-468F-BD5D-EA9437A14625}" presName="cycle" presStyleCnt="0">
        <dgm:presLayoutVars>
          <dgm:chMax val="1"/>
          <dgm:dir/>
          <dgm:animLvl val="ctr"/>
          <dgm:resizeHandles val="exact"/>
        </dgm:presLayoutVars>
      </dgm:prSet>
      <dgm:spPr/>
    </dgm:pt>
    <dgm:pt modelId="{837B2127-EA07-4ACC-A799-10CA8DEE1686}" type="pres">
      <dgm:prSet presAssocID="{FA7DB427-C4B3-4BDA-B604-DBF5965D8D1F}" presName="centerShape" presStyleLbl="node0" presStyleIdx="0" presStyleCnt="1" custScaleX="208987"/>
      <dgm:spPr/>
    </dgm:pt>
    <dgm:pt modelId="{AAD6CB65-0146-4A83-9995-9C77663ACB79}" type="pres">
      <dgm:prSet presAssocID="{E32F92F2-85CA-4CD0-B931-1C0427C0A034}" presName="parTrans" presStyleLbl="bgSibTrans2D1" presStyleIdx="0" presStyleCnt="6"/>
      <dgm:spPr/>
    </dgm:pt>
    <dgm:pt modelId="{FA306ABD-8831-4324-AFE6-E2E18888221D}" type="pres">
      <dgm:prSet presAssocID="{F6AA797C-F833-4CC3-8B88-BC602B393F67}" presName="node" presStyleLbl="node1" presStyleIdx="0" presStyleCnt="6" custRadScaleRad="126239" custRadScaleInc="-14192">
        <dgm:presLayoutVars>
          <dgm:bulletEnabled val="1"/>
        </dgm:presLayoutVars>
      </dgm:prSet>
      <dgm:spPr/>
    </dgm:pt>
    <dgm:pt modelId="{D37DFC45-0289-452E-B42F-E15AB00B681E}" type="pres">
      <dgm:prSet presAssocID="{B3684FF6-94B7-4C7B-B30D-E91C1C33318F}" presName="parTrans" presStyleLbl="bgSibTrans2D1" presStyleIdx="1" presStyleCnt="6"/>
      <dgm:spPr/>
    </dgm:pt>
    <dgm:pt modelId="{C0316E24-FACC-4B5B-B70E-E847C1EB0EB6}" type="pres">
      <dgm:prSet presAssocID="{547125C6-FF60-4436-B127-69179126BEDE}" presName="node" presStyleLbl="node1" presStyleIdx="1" presStyleCnt="6" custRadScaleRad="103642" custRadScaleInc="-28556">
        <dgm:presLayoutVars>
          <dgm:bulletEnabled val="1"/>
        </dgm:presLayoutVars>
      </dgm:prSet>
      <dgm:spPr/>
    </dgm:pt>
    <dgm:pt modelId="{71A4D6F6-BA97-4A0E-A82F-20C4F2F75FB1}" type="pres">
      <dgm:prSet presAssocID="{F995642E-5C25-4FF1-932D-B0FBF893A9D2}" presName="parTrans" presStyleLbl="bgSibTrans2D1" presStyleIdx="2" presStyleCnt="6"/>
      <dgm:spPr/>
    </dgm:pt>
    <dgm:pt modelId="{2B954046-7555-4BA9-8AC8-D91B4CE7D743}" type="pres">
      <dgm:prSet presAssocID="{F38E6191-C924-4281-A90D-26E80D5792E3}" presName="node" presStyleLbl="node1" presStyleIdx="2" presStyleCnt="6" custRadScaleRad="105076" custRadScaleInc="-23704">
        <dgm:presLayoutVars>
          <dgm:bulletEnabled val="1"/>
        </dgm:presLayoutVars>
      </dgm:prSet>
      <dgm:spPr/>
    </dgm:pt>
    <dgm:pt modelId="{FF90338C-A028-4737-BA22-35C49F48CAFC}" type="pres">
      <dgm:prSet presAssocID="{F37E751E-0E10-413E-B373-635D335117E0}" presName="parTrans" presStyleLbl="bgSibTrans2D1" presStyleIdx="3" presStyleCnt="6"/>
      <dgm:spPr/>
    </dgm:pt>
    <dgm:pt modelId="{26CFCB70-5BC3-4C60-BE11-D7DD99A7B559}" type="pres">
      <dgm:prSet presAssocID="{749363A6-4FC5-4B75-AAB0-F10EA02397C2}" presName="node" presStyleLbl="node1" presStyleIdx="3" presStyleCnt="6" custRadScaleRad="120948" custRadScaleInc="4604">
        <dgm:presLayoutVars>
          <dgm:bulletEnabled val="1"/>
        </dgm:presLayoutVars>
      </dgm:prSet>
      <dgm:spPr/>
    </dgm:pt>
    <dgm:pt modelId="{A3360C73-EF14-4212-822F-4A81069CAD89}" type="pres">
      <dgm:prSet presAssocID="{1FE3C8E5-E653-4077-860B-4BA3F18CAB1A}" presName="parTrans" presStyleLbl="bgSibTrans2D1" presStyleIdx="4" presStyleCnt="6"/>
      <dgm:spPr/>
    </dgm:pt>
    <dgm:pt modelId="{49799E30-FEB2-4B22-88D5-2FC61DC7DCEB}" type="pres">
      <dgm:prSet presAssocID="{9A25B762-7D6C-4DAB-9041-0AB79A3B869B}" presName="node" presStyleLbl="node1" presStyleIdx="4" presStyleCnt="6" custRadScaleRad="112703" custRadScaleInc="27907">
        <dgm:presLayoutVars>
          <dgm:bulletEnabled val="1"/>
        </dgm:presLayoutVars>
      </dgm:prSet>
      <dgm:spPr/>
    </dgm:pt>
    <dgm:pt modelId="{6C9D1081-DB9E-46A1-A5FC-188E6FB3F021}" type="pres">
      <dgm:prSet presAssocID="{D10D09E9-D279-4E1A-BFB7-719286FA8441}" presName="parTrans" presStyleLbl="bgSibTrans2D1" presStyleIdx="5" presStyleCnt="6"/>
      <dgm:spPr/>
    </dgm:pt>
    <dgm:pt modelId="{F37ADA57-A46B-4E55-A4FB-27223C9AA3F6}" type="pres">
      <dgm:prSet presAssocID="{90637D2C-7895-4E48-93E6-9D87D179650C}" presName="node" presStyleLbl="node1" presStyleIdx="5" presStyleCnt="6" custRadScaleRad="119739" custRadScaleInc="13848">
        <dgm:presLayoutVars>
          <dgm:bulletEnabled val="1"/>
        </dgm:presLayoutVars>
      </dgm:prSet>
      <dgm:spPr/>
    </dgm:pt>
  </dgm:ptLst>
  <dgm:cxnLst>
    <dgm:cxn modelId="{D844F212-C2D4-4819-BB41-2B77DB189C08}" type="presOf" srcId="{749363A6-4FC5-4B75-AAB0-F10EA02397C2}" destId="{26CFCB70-5BC3-4C60-BE11-D7DD99A7B559}" srcOrd="0" destOrd="0" presId="urn:microsoft.com/office/officeart/2005/8/layout/radial4"/>
    <dgm:cxn modelId="{B94A9314-190C-4EF3-8309-EB62C9B7FCE8}" type="presOf" srcId="{02447BB2-9D69-468F-BD5D-EA9437A14625}" destId="{A26CCED9-9795-4E87-92E7-0C041AE5870A}" srcOrd="0" destOrd="0" presId="urn:microsoft.com/office/officeart/2005/8/layout/radial4"/>
    <dgm:cxn modelId="{1924FD18-DE18-42B7-BA51-B42287EBE1E0}" type="presOf" srcId="{FA7DB427-C4B3-4BDA-B604-DBF5965D8D1F}" destId="{837B2127-EA07-4ACC-A799-10CA8DEE1686}" srcOrd="0" destOrd="0" presId="urn:microsoft.com/office/officeart/2005/8/layout/radial4"/>
    <dgm:cxn modelId="{D922A220-8BF6-43F8-9032-88ECF83D4342}" type="presOf" srcId="{F6AA797C-F833-4CC3-8B88-BC602B393F67}" destId="{FA306ABD-8831-4324-AFE6-E2E18888221D}" srcOrd="0" destOrd="0" presId="urn:microsoft.com/office/officeart/2005/8/layout/radial4"/>
    <dgm:cxn modelId="{8C83F75D-B2FB-40CA-96F7-80F040EDBCFB}" srcId="{FA7DB427-C4B3-4BDA-B604-DBF5965D8D1F}" destId="{9A25B762-7D6C-4DAB-9041-0AB79A3B869B}" srcOrd="4" destOrd="0" parTransId="{1FE3C8E5-E653-4077-860B-4BA3F18CAB1A}" sibTransId="{E84FC65D-FD9E-40AC-8263-AFFE8244C0F6}"/>
    <dgm:cxn modelId="{E1EFB646-3A8D-4BCA-A59F-E35A8C696D9D}" type="presOf" srcId="{D10D09E9-D279-4E1A-BFB7-719286FA8441}" destId="{6C9D1081-DB9E-46A1-A5FC-188E6FB3F021}" srcOrd="0" destOrd="0" presId="urn:microsoft.com/office/officeart/2005/8/layout/radial4"/>
    <dgm:cxn modelId="{B70DA56A-ED16-4933-BDB5-6806371785DB}" type="presOf" srcId="{F37E751E-0E10-413E-B373-635D335117E0}" destId="{FF90338C-A028-4737-BA22-35C49F48CAFC}" srcOrd="0" destOrd="0" presId="urn:microsoft.com/office/officeart/2005/8/layout/radial4"/>
    <dgm:cxn modelId="{61BCC054-8EBD-44D6-8ECB-BBF606BF529B}" type="presOf" srcId="{F995642E-5C25-4FF1-932D-B0FBF893A9D2}" destId="{71A4D6F6-BA97-4A0E-A82F-20C4F2F75FB1}" srcOrd="0" destOrd="0" presId="urn:microsoft.com/office/officeart/2005/8/layout/radial4"/>
    <dgm:cxn modelId="{1F08078D-B308-4351-81DF-69A8D12623D4}" srcId="{FA7DB427-C4B3-4BDA-B604-DBF5965D8D1F}" destId="{90637D2C-7895-4E48-93E6-9D87D179650C}" srcOrd="5" destOrd="0" parTransId="{D10D09E9-D279-4E1A-BFB7-719286FA8441}" sibTransId="{E28F6F10-66CF-4E47-A91F-D385A1B1B7F9}"/>
    <dgm:cxn modelId="{1981AB8F-7E89-4D3F-9944-B296920AC37C}" type="presOf" srcId="{F38E6191-C924-4281-A90D-26E80D5792E3}" destId="{2B954046-7555-4BA9-8AC8-D91B4CE7D743}" srcOrd="0" destOrd="0" presId="urn:microsoft.com/office/officeart/2005/8/layout/radial4"/>
    <dgm:cxn modelId="{C94241A7-3FEB-4C61-85FC-C160C92B5A8C}" srcId="{02447BB2-9D69-468F-BD5D-EA9437A14625}" destId="{FA7DB427-C4B3-4BDA-B604-DBF5965D8D1F}" srcOrd="0" destOrd="0" parTransId="{F735B917-41CD-4DB9-A82D-AA5770125FC8}" sibTransId="{8EBE2458-A5EF-40F8-B16C-EFC1ECD35B4D}"/>
    <dgm:cxn modelId="{31753BA8-CFFD-4E41-B303-ED5E37C0460B}" type="presOf" srcId="{547125C6-FF60-4436-B127-69179126BEDE}" destId="{C0316E24-FACC-4B5B-B70E-E847C1EB0EB6}" srcOrd="0" destOrd="0" presId="urn:microsoft.com/office/officeart/2005/8/layout/radial4"/>
    <dgm:cxn modelId="{FC93FCAE-78D3-4020-BEA1-0C917CA431DF}" type="presOf" srcId="{E32F92F2-85CA-4CD0-B931-1C0427C0A034}" destId="{AAD6CB65-0146-4A83-9995-9C77663ACB79}" srcOrd="0" destOrd="0" presId="urn:microsoft.com/office/officeart/2005/8/layout/radial4"/>
    <dgm:cxn modelId="{7BF43AB4-5C68-4BB8-A603-803D9FBB1DD4}" srcId="{FA7DB427-C4B3-4BDA-B604-DBF5965D8D1F}" destId="{F38E6191-C924-4281-A90D-26E80D5792E3}" srcOrd="2" destOrd="0" parTransId="{F995642E-5C25-4FF1-932D-B0FBF893A9D2}" sibTransId="{E6437E51-7198-4CC8-8191-7D96537455AD}"/>
    <dgm:cxn modelId="{61FDE1B7-4EBC-40FE-9C1C-B863A236BFC9}" srcId="{FA7DB427-C4B3-4BDA-B604-DBF5965D8D1F}" destId="{547125C6-FF60-4436-B127-69179126BEDE}" srcOrd="1" destOrd="0" parTransId="{B3684FF6-94B7-4C7B-B30D-E91C1C33318F}" sibTransId="{F0416207-3623-4B11-89DA-4D4842F51204}"/>
    <dgm:cxn modelId="{9BC832BA-A6C1-4E95-939A-7FDAFA198F91}" type="presOf" srcId="{9A25B762-7D6C-4DAB-9041-0AB79A3B869B}" destId="{49799E30-FEB2-4B22-88D5-2FC61DC7DCEB}" srcOrd="0" destOrd="0" presId="urn:microsoft.com/office/officeart/2005/8/layout/radial4"/>
    <dgm:cxn modelId="{2DDDC4BA-2498-4841-ADE4-37BDF5606BA6}" type="presOf" srcId="{1FE3C8E5-E653-4077-860B-4BA3F18CAB1A}" destId="{A3360C73-EF14-4212-822F-4A81069CAD89}" srcOrd="0" destOrd="0" presId="urn:microsoft.com/office/officeart/2005/8/layout/radial4"/>
    <dgm:cxn modelId="{BCFE3BC5-7182-4FD6-8C26-177A305CF616}" srcId="{FA7DB427-C4B3-4BDA-B604-DBF5965D8D1F}" destId="{749363A6-4FC5-4B75-AAB0-F10EA02397C2}" srcOrd="3" destOrd="0" parTransId="{F37E751E-0E10-413E-B373-635D335117E0}" sibTransId="{701BE756-E287-4EBD-A0A4-CB97EE800E4D}"/>
    <dgm:cxn modelId="{717661C7-78EC-4840-94CA-D2740C036F39}" srcId="{FA7DB427-C4B3-4BDA-B604-DBF5965D8D1F}" destId="{F6AA797C-F833-4CC3-8B88-BC602B393F67}" srcOrd="0" destOrd="0" parTransId="{E32F92F2-85CA-4CD0-B931-1C0427C0A034}" sibTransId="{547C180E-D7E2-4F1D-9F96-8FD590129EBE}"/>
    <dgm:cxn modelId="{0D8586DD-518C-495E-BAAA-B005945A2C3E}" type="presOf" srcId="{90637D2C-7895-4E48-93E6-9D87D179650C}" destId="{F37ADA57-A46B-4E55-A4FB-27223C9AA3F6}" srcOrd="0" destOrd="0" presId="urn:microsoft.com/office/officeart/2005/8/layout/radial4"/>
    <dgm:cxn modelId="{76D4C7ED-42D0-4B8C-80D2-CA539F308FEC}" type="presOf" srcId="{B3684FF6-94B7-4C7B-B30D-E91C1C33318F}" destId="{D37DFC45-0289-452E-B42F-E15AB00B681E}" srcOrd="0" destOrd="0" presId="urn:microsoft.com/office/officeart/2005/8/layout/radial4"/>
    <dgm:cxn modelId="{6ADB7F07-2944-49E9-84D1-09A89AE32839}" type="presParOf" srcId="{A26CCED9-9795-4E87-92E7-0C041AE5870A}" destId="{837B2127-EA07-4ACC-A799-10CA8DEE1686}" srcOrd="0" destOrd="0" presId="urn:microsoft.com/office/officeart/2005/8/layout/radial4"/>
    <dgm:cxn modelId="{CAE3E37B-321C-42F9-B971-9EFB4C126E12}" type="presParOf" srcId="{A26CCED9-9795-4E87-92E7-0C041AE5870A}" destId="{AAD6CB65-0146-4A83-9995-9C77663ACB79}" srcOrd="1" destOrd="0" presId="urn:microsoft.com/office/officeart/2005/8/layout/radial4"/>
    <dgm:cxn modelId="{7E82CCF0-55D9-4F42-B1CF-00D540738616}" type="presParOf" srcId="{A26CCED9-9795-4E87-92E7-0C041AE5870A}" destId="{FA306ABD-8831-4324-AFE6-E2E18888221D}" srcOrd="2" destOrd="0" presId="urn:microsoft.com/office/officeart/2005/8/layout/radial4"/>
    <dgm:cxn modelId="{3D9C0873-F9E7-4DA2-89F8-38F9084725F6}" type="presParOf" srcId="{A26CCED9-9795-4E87-92E7-0C041AE5870A}" destId="{D37DFC45-0289-452E-B42F-E15AB00B681E}" srcOrd="3" destOrd="0" presId="urn:microsoft.com/office/officeart/2005/8/layout/radial4"/>
    <dgm:cxn modelId="{5AB86A2F-E78A-4210-ABCC-725EDAC747DF}" type="presParOf" srcId="{A26CCED9-9795-4E87-92E7-0C041AE5870A}" destId="{C0316E24-FACC-4B5B-B70E-E847C1EB0EB6}" srcOrd="4" destOrd="0" presId="urn:microsoft.com/office/officeart/2005/8/layout/radial4"/>
    <dgm:cxn modelId="{0B76824B-28AE-47F6-BFC4-264022C6C338}" type="presParOf" srcId="{A26CCED9-9795-4E87-92E7-0C041AE5870A}" destId="{71A4D6F6-BA97-4A0E-A82F-20C4F2F75FB1}" srcOrd="5" destOrd="0" presId="urn:microsoft.com/office/officeart/2005/8/layout/radial4"/>
    <dgm:cxn modelId="{06B4DC68-C1F8-4434-BC42-3EC457000BF7}" type="presParOf" srcId="{A26CCED9-9795-4E87-92E7-0C041AE5870A}" destId="{2B954046-7555-4BA9-8AC8-D91B4CE7D743}" srcOrd="6" destOrd="0" presId="urn:microsoft.com/office/officeart/2005/8/layout/radial4"/>
    <dgm:cxn modelId="{CC8396F5-A7A7-4C2F-8B11-01C35EF9D740}" type="presParOf" srcId="{A26CCED9-9795-4E87-92E7-0C041AE5870A}" destId="{FF90338C-A028-4737-BA22-35C49F48CAFC}" srcOrd="7" destOrd="0" presId="urn:microsoft.com/office/officeart/2005/8/layout/radial4"/>
    <dgm:cxn modelId="{E3154A8C-E1E4-4086-9596-709CD6654FA3}" type="presParOf" srcId="{A26CCED9-9795-4E87-92E7-0C041AE5870A}" destId="{26CFCB70-5BC3-4C60-BE11-D7DD99A7B559}" srcOrd="8" destOrd="0" presId="urn:microsoft.com/office/officeart/2005/8/layout/radial4"/>
    <dgm:cxn modelId="{C30DAC51-1FFE-4EC6-A2B2-2F4A550D9E2C}" type="presParOf" srcId="{A26CCED9-9795-4E87-92E7-0C041AE5870A}" destId="{A3360C73-EF14-4212-822F-4A81069CAD89}" srcOrd="9" destOrd="0" presId="urn:microsoft.com/office/officeart/2005/8/layout/radial4"/>
    <dgm:cxn modelId="{A7853131-D40F-4E71-8A65-7A4E623DF1AC}" type="presParOf" srcId="{A26CCED9-9795-4E87-92E7-0C041AE5870A}" destId="{49799E30-FEB2-4B22-88D5-2FC61DC7DCEB}" srcOrd="10" destOrd="0" presId="urn:microsoft.com/office/officeart/2005/8/layout/radial4"/>
    <dgm:cxn modelId="{C1D5473F-44C0-43B1-8818-1FE6E0BEEF73}" type="presParOf" srcId="{A26CCED9-9795-4E87-92E7-0C041AE5870A}" destId="{6C9D1081-DB9E-46A1-A5FC-188E6FB3F021}" srcOrd="11" destOrd="0" presId="urn:microsoft.com/office/officeart/2005/8/layout/radial4"/>
    <dgm:cxn modelId="{ABD168F4-53CA-45C5-83FB-EB758939B56F}" type="presParOf" srcId="{A26CCED9-9795-4E87-92E7-0C041AE5870A}" destId="{F37ADA57-A46B-4E55-A4FB-27223C9AA3F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47BB2-9D69-468F-BD5D-EA9437A14625}"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kumimoji="1" lang="ja-JP" altLang="en-US"/>
        </a:p>
      </dgm:t>
    </dgm:pt>
    <dgm:pt modelId="{FA7DB427-C4B3-4BDA-B604-DBF5965D8D1F}">
      <dgm:prSet phldrT="[テキスト]" custT="1"/>
      <dgm:spPr/>
      <dgm:t>
        <a:bodyPr lIns="0" tIns="72000" rIns="0" bIns="0"/>
        <a:lstStyle/>
        <a:p>
          <a:r>
            <a:rPr kumimoji="1" lang="ja-JP" altLang="en-US" sz="4400" dirty="0"/>
            <a:t>定例</a:t>
          </a:r>
          <a:r>
            <a:rPr kumimoji="1" lang="en-US" altLang="ja-JP" sz="4400" dirty="0"/>
            <a:t>(</a:t>
          </a:r>
          <a:r>
            <a:rPr kumimoji="1" lang="ja-JP" altLang="en-US" sz="4400" dirty="0"/>
            <a:t>コア</a:t>
          </a:r>
          <a:r>
            <a:rPr kumimoji="1" lang="en-US" altLang="ja-JP" sz="4400" dirty="0"/>
            <a:t>)</a:t>
          </a:r>
          <a:r>
            <a:rPr kumimoji="1" lang="ja-JP" altLang="en-US" sz="4400" dirty="0"/>
            <a:t> 　　　援助会議</a:t>
          </a:r>
        </a:p>
      </dgm:t>
    </dgm:pt>
    <dgm:pt modelId="{F735B917-41CD-4DB9-A82D-AA5770125FC8}" type="parTrans" cxnId="{C94241A7-3FEB-4C61-85FC-C160C92B5A8C}">
      <dgm:prSet/>
      <dgm:spPr/>
      <dgm:t>
        <a:bodyPr/>
        <a:lstStyle/>
        <a:p>
          <a:endParaRPr kumimoji="1" lang="ja-JP" altLang="en-US"/>
        </a:p>
      </dgm:t>
    </dgm:pt>
    <dgm:pt modelId="{8EBE2458-A5EF-40F8-B16C-EFC1ECD35B4D}" type="sibTrans" cxnId="{C94241A7-3FEB-4C61-85FC-C160C92B5A8C}">
      <dgm:prSet/>
      <dgm:spPr/>
      <dgm:t>
        <a:bodyPr/>
        <a:lstStyle/>
        <a:p>
          <a:endParaRPr kumimoji="1" lang="ja-JP" altLang="en-US"/>
        </a:p>
      </dgm:t>
    </dgm:pt>
    <dgm:pt modelId="{F6AA797C-F833-4CC3-8B88-BC602B393F67}">
      <dgm:prSet phldrT="[テキスト]"/>
      <dgm:spPr/>
      <dgm:t>
        <a:bodyPr/>
        <a:lstStyle/>
        <a:p>
          <a:r>
            <a:rPr kumimoji="1" lang="en-US" altLang="ja-JP" dirty="0"/>
            <a:t>1</a:t>
          </a:r>
          <a:r>
            <a:rPr kumimoji="1" lang="ja-JP" altLang="en-US" dirty="0"/>
            <a:t>年生</a:t>
          </a:r>
        </a:p>
      </dgm:t>
    </dgm:pt>
    <dgm:pt modelId="{E32F92F2-85CA-4CD0-B931-1C0427C0A034}" type="parTrans" cxnId="{717661C7-78EC-4840-94CA-D2740C036F39}">
      <dgm:prSet/>
      <dgm:spPr/>
      <dgm:t>
        <a:bodyPr/>
        <a:lstStyle/>
        <a:p>
          <a:endParaRPr kumimoji="1" lang="ja-JP" altLang="en-US"/>
        </a:p>
      </dgm:t>
    </dgm:pt>
    <dgm:pt modelId="{547C180E-D7E2-4F1D-9F96-8FD590129EBE}" type="sibTrans" cxnId="{717661C7-78EC-4840-94CA-D2740C036F39}">
      <dgm:prSet/>
      <dgm:spPr/>
      <dgm:t>
        <a:bodyPr/>
        <a:lstStyle/>
        <a:p>
          <a:endParaRPr kumimoji="1" lang="ja-JP" altLang="en-US"/>
        </a:p>
      </dgm:t>
    </dgm:pt>
    <dgm:pt modelId="{547125C6-FF60-4436-B127-69179126BEDE}">
      <dgm:prSet phldrT="[テキスト]"/>
      <dgm:spPr/>
      <dgm:t>
        <a:bodyPr/>
        <a:lstStyle/>
        <a:p>
          <a:r>
            <a:rPr kumimoji="1" lang="en-US" altLang="ja-JP" dirty="0"/>
            <a:t>2</a:t>
          </a:r>
          <a:r>
            <a:rPr kumimoji="1" lang="ja-JP" altLang="en-US" dirty="0"/>
            <a:t>年生</a:t>
          </a:r>
        </a:p>
      </dgm:t>
    </dgm:pt>
    <dgm:pt modelId="{B3684FF6-94B7-4C7B-B30D-E91C1C33318F}" type="parTrans" cxnId="{61FDE1B7-4EBC-40FE-9C1C-B863A236BFC9}">
      <dgm:prSet/>
      <dgm:spPr/>
      <dgm:t>
        <a:bodyPr/>
        <a:lstStyle/>
        <a:p>
          <a:endParaRPr kumimoji="1" lang="ja-JP" altLang="en-US"/>
        </a:p>
      </dgm:t>
    </dgm:pt>
    <dgm:pt modelId="{F0416207-3623-4B11-89DA-4D4842F51204}" type="sibTrans" cxnId="{61FDE1B7-4EBC-40FE-9C1C-B863A236BFC9}">
      <dgm:prSet/>
      <dgm:spPr/>
      <dgm:t>
        <a:bodyPr/>
        <a:lstStyle/>
        <a:p>
          <a:endParaRPr kumimoji="1" lang="ja-JP" altLang="en-US"/>
        </a:p>
      </dgm:t>
    </dgm:pt>
    <dgm:pt modelId="{F38E6191-C924-4281-A90D-26E80D5792E3}">
      <dgm:prSet phldrT="[テキスト]"/>
      <dgm:spPr/>
      <dgm:t>
        <a:bodyPr/>
        <a:lstStyle/>
        <a:p>
          <a:r>
            <a:rPr kumimoji="1" lang="en-US" altLang="ja-JP" dirty="0"/>
            <a:t>3</a:t>
          </a:r>
          <a:r>
            <a:rPr kumimoji="1" lang="ja-JP" altLang="en-US" dirty="0"/>
            <a:t>年生</a:t>
          </a:r>
        </a:p>
      </dgm:t>
    </dgm:pt>
    <dgm:pt modelId="{F995642E-5C25-4FF1-932D-B0FBF893A9D2}" type="parTrans" cxnId="{7BF43AB4-5C68-4BB8-A603-803D9FBB1DD4}">
      <dgm:prSet/>
      <dgm:spPr/>
      <dgm:t>
        <a:bodyPr/>
        <a:lstStyle/>
        <a:p>
          <a:endParaRPr kumimoji="1" lang="ja-JP" altLang="en-US"/>
        </a:p>
      </dgm:t>
    </dgm:pt>
    <dgm:pt modelId="{E6437E51-7198-4CC8-8191-7D96537455AD}" type="sibTrans" cxnId="{7BF43AB4-5C68-4BB8-A603-803D9FBB1DD4}">
      <dgm:prSet/>
      <dgm:spPr/>
      <dgm:t>
        <a:bodyPr/>
        <a:lstStyle/>
        <a:p>
          <a:endParaRPr kumimoji="1" lang="ja-JP" altLang="en-US"/>
        </a:p>
      </dgm:t>
    </dgm:pt>
    <dgm:pt modelId="{A26CCED9-9795-4E87-92E7-0C041AE5870A}" type="pres">
      <dgm:prSet presAssocID="{02447BB2-9D69-468F-BD5D-EA9437A14625}" presName="cycle" presStyleCnt="0">
        <dgm:presLayoutVars>
          <dgm:chMax val="1"/>
          <dgm:dir/>
          <dgm:animLvl val="ctr"/>
          <dgm:resizeHandles val="exact"/>
        </dgm:presLayoutVars>
      </dgm:prSet>
      <dgm:spPr/>
    </dgm:pt>
    <dgm:pt modelId="{837B2127-EA07-4ACC-A799-10CA8DEE1686}" type="pres">
      <dgm:prSet presAssocID="{FA7DB427-C4B3-4BDA-B604-DBF5965D8D1F}" presName="centerShape" presStyleLbl="node0" presStyleIdx="0" presStyleCnt="1" custScaleX="233648" custLinFactNeighborY="-3268"/>
      <dgm:spPr/>
    </dgm:pt>
    <dgm:pt modelId="{AAD6CB65-0146-4A83-9995-9C77663ACB79}" type="pres">
      <dgm:prSet presAssocID="{E32F92F2-85CA-4CD0-B931-1C0427C0A034}" presName="parTrans" presStyleLbl="bgSibTrans2D1" presStyleIdx="0" presStyleCnt="3"/>
      <dgm:spPr/>
    </dgm:pt>
    <dgm:pt modelId="{FA306ABD-8831-4324-AFE6-E2E18888221D}" type="pres">
      <dgm:prSet presAssocID="{F6AA797C-F833-4CC3-8B88-BC602B393F67}" presName="node" presStyleLbl="node1" presStyleIdx="0" presStyleCnt="3" custRadScaleRad="153673" custRadScaleInc="-40220">
        <dgm:presLayoutVars>
          <dgm:bulletEnabled val="1"/>
        </dgm:presLayoutVars>
      </dgm:prSet>
      <dgm:spPr/>
    </dgm:pt>
    <dgm:pt modelId="{D37DFC45-0289-452E-B42F-E15AB00B681E}" type="pres">
      <dgm:prSet presAssocID="{B3684FF6-94B7-4C7B-B30D-E91C1C33318F}" presName="parTrans" presStyleLbl="bgSibTrans2D1" presStyleIdx="1" presStyleCnt="3"/>
      <dgm:spPr/>
    </dgm:pt>
    <dgm:pt modelId="{C0316E24-FACC-4B5B-B70E-E847C1EB0EB6}" type="pres">
      <dgm:prSet presAssocID="{547125C6-FF60-4436-B127-69179126BEDE}" presName="node" presStyleLbl="node1" presStyleIdx="1" presStyleCnt="3">
        <dgm:presLayoutVars>
          <dgm:bulletEnabled val="1"/>
        </dgm:presLayoutVars>
      </dgm:prSet>
      <dgm:spPr/>
    </dgm:pt>
    <dgm:pt modelId="{71A4D6F6-BA97-4A0E-A82F-20C4F2F75FB1}" type="pres">
      <dgm:prSet presAssocID="{F995642E-5C25-4FF1-932D-B0FBF893A9D2}" presName="parTrans" presStyleLbl="bgSibTrans2D1" presStyleIdx="2" presStyleCnt="3"/>
      <dgm:spPr/>
    </dgm:pt>
    <dgm:pt modelId="{2B954046-7555-4BA9-8AC8-D91B4CE7D743}" type="pres">
      <dgm:prSet presAssocID="{F38E6191-C924-4281-A90D-26E80D5792E3}" presName="node" presStyleLbl="node1" presStyleIdx="2" presStyleCnt="3" custRadScaleRad="157302" custRadScaleInc="39652">
        <dgm:presLayoutVars>
          <dgm:bulletEnabled val="1"/>
        </dgm:presLayoutVars>
      </dgm:prSet>
      <dgm:spPr/>
    </dgm:pt>
  </dgm:ptLst>
  <dgm:cxnLst>
    <dgm:cxn modelId="{2E5E981A-7A03-4A22-A9C7-A8C8E0C8F979}" type="presOf" srcId="{B3684FF6-94B7-4C7B-B30D-E91C1C33318F}" destId="{D37DFC45-0289-452E-B42F-E15AB00B681E}" srcOrd="0" destOrd="0" presId="urn:microsoft.com/office/officeart/2005/8/layout/radial4"/>
    <dgm:cxn modelId="{67FA2D1E-CBAF-4657-B34A-6CB187679CE7}" type="presOf" srcId="{F38E6191-C924-4281-A90D-26E80D5792E3}" destId="{2B954046-7555-4BA9-8AC8-D91B4CE7D743}" srcOrd="0" destOrd="0" presId="urn:microsoft.com/office/officeart/2005/8/layout/radial4"/>
    <dgm:cxn modelId="{5309093A-075A-4425-8A92-9F7EDD8B80A4}" type="presOf" srcId="{F6AA797C-F833-4CC3-8B88-BC602B393F67}" destId="{FA306ABD-8831-4324-AFE6-E2E18888221D}" srcOrd="0" destOrd="0" presId="urn:microsoft.com/office/officeart/2005/8/layout/radial4"/>
    <dgm:cxn modelId="{C94241A7-3FEB-4C61-85FC-C160C92B5A8C}" srcId="{02447BB2-9D69-468F-BD5D-EA9437A14625}" destId="{FA7DB427-C4B3-4BDA-B604-DBF5965D8D1F}" srcOrd="0" destOrd="0" parTransId="{F735B917-41CD-4DB9-A82D-AA5770125FC8}" sibTransId="{8EBE2458-A5EF-40F8-B16C-EFC1ECD35B4D}"/>
    <dgm:cxn modelId="{7BF43AB4-5C68-4BB8-A603-803D9FBB1DD4}" srcId="{FA7DB427-C4B3-4BDA-B604-DBF5965D8D1F}" destId="{F38E6191-C924-4281-A90D-26E80D5792E3}" srcOrd="2" destOrd="0" parTransId="{F995642E-5C25-4FF1-932D-B0FBF893A9D2}" sibTransId="{E6437E51-7198-4CC8-8191-7D96537455AD}"/>
    <dgm:cxn modelId="{61FDE1B7-4EBC-40FE-9C1C-B863A236BFC9}" srcId="{FA7DB427-C4B3-4BDA-B604-DBF5965D8D1F}" destId="{547125C6-FF60-4436-B127-69179126BEDE}" srcOrd="1" destOrd="0" parTransId="{B3684FF6-94B7-4C7B-B30D-E91C1C33318F}" sibTransId="{F0416207-3623-4B11-89DA-4D4842F51204}"/>
    <dgm:cxn modelId="{0FEA1EBA-E947-49C0-91D6-795A24E60FDF}" type="presOf" srcId="{547125C6-FF60-4436-B127-69179126BEDE}" destId="{C0316E24-FACC-4B5B-B70E-E847C1EB0EB6}" srcOrd="0" destOrd="0" presId="urn:microsoft.com/office/officeart/2005/8/layout/radial4"/>
    <dgm:cxn modelId="{717661C7-78EC-4840-94CA-D2740C036F39}" srcId="{FA7DB427-C4B3-4BDA-B604-DBF5965D8D1F}" destId="{F6AA797C-F833-4CC3-8B88-BC602B393F67}" srcOrd="0" destOrd="0" parTransId="{E32F92F2-85CA-4CD0-B931-1C0427C0A034}" sibTransId="{547C180E-D7E2-4F1D-9F96-8FD590129EBE}"/>
    <dgm:cxn modelId="{5443A8C8-E8F8-4079-AC8E-2572531ADB10}" type="presOf" srcId="{FA7DB427-C4B3-4BDA-B604-DBF5965D8D1F}" destId="{837B2127-EA07-4ACC-A799-10CA8DEE1686}" srcOrd="0" destOrd="0" presId="urn:microsoft.com/office/officeart/2005/8/layout/radial4"/>
    <dgm:cxn modelId="{0C3651E3-44F0-424C-A1B2-FF684B7F18A5}" type="presOf" srcId="{E32F92F2-85CA-4CD0-B931-1C0427C0A034}" destId="{AAD6CB65-0146-4A83-9995-9C77663ACB79}" srcOrd="0" destOrd="0" presId="urn:microsoft.com/office/officeart/2005/8/layout/radial4"/>
    <dgm:cxn modelId="{5C83D0ED-0C86-4F1E-958F-5EEC1AE8ECED}" type="presOf" srcId="{02447BB2-9D69-468F-BD5D-EA9437A14625}" destId="{A26CCED9-9795-4E87-92E7-0C041AE5870A}" srcOrd="0" destOrd="0" presId="urn:microsoft.com/office/officeart/2005/8/layout/radial4"/>
    <dgm:cxn modelId="{1241F1F2-D5FD-4FAC-BDD2-984A28E3E469}" type="presOf" srcId="{F995642E-5C25-4FF1-932D-B0FBF893A9D2}" destId="{71A4D6F6-BA97-4A0E-A82F-20C4F2F75FB1}" srcOrd="0" destOrd="0" presId="urn:microsoft.com/office/officeart/2005/8/layout/radial4"/>
    <dgm:cxn modelId="{63042E8E-1152-4389-A7F9-B67369A9343F}" type="presParOf" srcId="{A26CCED9-9795-4E87-92E7-0C041AE5870A}" destId="{837B2127-EA07-4ACC-A799-10CA8DEE1686}" srcOrd="0" destOrd="0" presId="urn:microsoft.com/office/officeart/2005/8/layout/radial4"/>
    <dgm:cxn modelId="{0C0C6539-7E13-4F95-9C60-C00A8B7615CA}" type="presParOf" srcId="{A26CCED9-9795-4E87-92E7-0C041AE5870A}" destId="{AAD6CB65-0146-4A83-9995-9C77663ACB79}" srcOrd="1" destOrd="0" presId="urn:microsoft.com/office/officeart/2005/8/layout/radial4"/>
    <dgm:cxn modelId="{766DA28E-EEC8-4287-9867-2D14CD42F67E}" type="presParOf" srcId="{A26CCED9-9795-4E87-92E7-0C041AE5870A}" destId="{FA306ABD-8831-4324-AFE6-E2E18888221D}" srcOrd="2" destOrd="0" presId="urn:microsoft.com/office/officeart/2005/8/layout/radial4"/>
    <dgm:cxn modelId="{3FA0EFB2-7CFE-4D79-A332-FEFAAC0C2238}" type="presParOf" srcId="{A26CCED9-9795-4E87-92E7-0C041AE5870A}" destId="{D37DFC45-0289-452E-B42F-E15AB00B681E}" srcOrd="3" destOrd="0" presId="urn:microsoft.com/office/officeart/2005/8/layout/radial4"/>
    <dgm:cxn modelId="{47D4118A-C504-48BF-A375-E66FA2A2861D}" type="presParOf" srcId="{A26CCED9-9795-4E87-92E7-0C041AE5870A}" destId="{C0316E24-FACC-4B5B-B70E-E847C1EB0EB6}" srcOrd="4" destOrd="0" presId="urn:microsoft.com/office/officeart/2005/8/layout/radial4"/>
    <dgm:cxn modelId="{868A859B-587D-4E72-A16D-149F00B797AE}" type="presParOf" srcId="{A26CCED9-9795-4E87-92E7-0C041AE5870A}" destId="{71A4D6F6-BA97-4A0E-A82F-20C4F2F75FB1}" srcOrd="5" destOrd="0" presId="urn:microsoft.com/office/officeart/2005/8/layout/radial4"/>
    <dgm:cxn modelId="{9C7562DF-EC10-4131-A3B6-B142AC997F3D}" type="presParOf" srcId="{A26CCED9-9795-4E87-92E7-0C041AE5870A}" destId="{2B954046-7555-4BA9-8AC8-D91B4CE7D743}"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454B8-1D40-4E05-BB10-3248673E8501}">
      <dsp:nvSpPr>
        <dsp:cNvPr id="0" name=""/>
        <dsp:cNvSpPr/>
      </dsp:nvSpPr>
      <dsp:spPr>
        <a:xfrm>
          <a:off x="1081329" y="716485"/>
          <a:ext cx="3633908" cy="36339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180000" rIns="0" bIns="180000" numCol="1" spcCol="1270" anchor="t" anchorCtr="0">
          <a:noAutofit/>
        </a:bodyPr>
        <a:lstStyle/>
        <a:p>
          <a:pPr marL="0" lvl="0" indent="0" algn="ctr" defTabSz="1600200">
            <a:lnSpc>
              <a:spcPct val="90000"/>
            </a:lnSpc>
            <a:spcBef>
              <a:spcPct val="0"/>
            </a:spcBef>
            <a:spcAft>
              <a:spcPct val="35000"/>
            </a:spcAft>
            <a:buNone/>
          </a:pPr>
          <a:endParaRPr kumimoji="1" lang="en-US" altLang="ja-JP" sz="3600" kern="1200" dirty="0"/>
        </a:p>
        <a:p>
          <a:pPr marL="0" lvl="0" indent="0" algn="ctr" defTabSz="1600200">
            <a:lnSpc>
              <a:spcPct val="90000"/>
            </a:lnSpc>
            <a:spcBef>
              <a:spcPct val="0"/>
            </a:spcBef>
            <a:spcAft>
              <a:spcPct val="35000"/>
            </a:spcAft>
            <a:buNone/>
          </a:pPr>
          <a:endParaRPr kumimoji="1" lang="en-US" altLang="ja-JP" sz="2800" kern="1200" dirty="0"/>
        </a:p>
      </dsp:txBody>
      <dsp:txXfrm>
        <a:off x="1613503" y="1248659"/>
        <a:ext cx="2569560" cy="2569560"/>
      </dsp:txXfrm>
    </dsp:sp>
    <dsp:sp modelId="{FA3EAF53-BB41-4FF7-AAB7-C636D1A03BF4}">
      <dsp:nvSpPr>
        <dsp:cNvPr id="0" name=""/>
        <dsp:cNvSpPr/>
      </dsp:nvSpPr>
      <dsp:spPr>
        <a:xfrm>
          <a:off x="2195649" y="501"/>
          <a:ext cx="1405267" cy="14052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t>学級　担任</a:t>
          </a:r>
        </a:p>
      </dsp:txBody>
      <dsp:txXfrm>
        <a:off x="2401446" y="206298"/>
        <a:ext cx="993673" cy="993673"/>
      </dsp:txXfrm>
    </dsp:sp>
    <dsp:sp modelId="{29AA9B11-19C0-421D-8440-BD205F9CF533}">
      <dsp:nvSpPr>
        <dsp:cNvPr id="0" name=""/>
        <dsp:cNvSpPr/>
      </dsp:nvSpPr>
      <dsp:spPr>
        <a:xfrm>
          <a:off x="3565326" y="3019443"/>
          <a:ext cx="1474532" cy="14052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30480" numCol="1" spcCol="1270" anchor="t" anchorCtr="0">
          <a:noAutofit/>
        </a:bodyPr>
        <a:lstStyle/>
        <a:p>
          <a:pPr marL="0" lvl="0" indent="0" algn="ctr" defTabSz="1066800">
            <a:lnSpc>
              <a:spcPct val="90000"/>
            </a:lnSpc>
            <a:spcBef>
              <a:spcPct val="0"/>
            </a:spcBef>
            <a:spcAft>
              <a:spcPts val="0"/>
            </a:spcAft>
            <a:buNone/>
          </a:pPr>
          <a:endParaRPr kumimoji="1" lang="ja-JP" altLang="en-US" sz="2400" b="1" kern="1200" spc="-250" baseline="0" dirty="0">
            <a:latin typeface="+mn-ea"/>
            <a:ea typeface="+mn-ea"/>
          </a:endParaRPr>
        </a:p>
      </dsp:txBody>
      <dsp:txXfrm>
        <a:off x="3781266" y="3225240"/>
        <a:ext cx="1042652" cy="993673"/>
      </dsp:txXfrm>
    </dsp:sp>
    <dsp:sp modelId="{C1FACB41-157A-4AA5-9348-3DD8581C2BBF}">
      <dsp:nvSpPr>
        <dsp:cNvPr id="0" name=""/>
        <dsp:cNvSpPr/>
      </dsp:nvSpPr>
      <dsp:spPr>
        <a:xfrm>
          <a:off x="2232435" y="3661611"/>
          <a:ext cx="1405267" cy="14052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医師</a:t>
          </a:r>
          <a:r>
            <a:rPr kumimoji="1" lang="en-US" altLang="ja-JP" sz="2000" kern="1200" dirty="0"/>
            <a:t>MD</a:t>
          </a:r>
          <a:endParaRPr kumimoji="1" lang="ja-JP" altLang="en-US" sz="2000" kern="1200" dirty="0"/>
        </a:p>
      </dsp:txBody>
      <dsp:txXfrm>
        <a:off x="2438232" y="3867408"/>
        <a:ext cx="993673" cy="993673"/>
      </dsp:txXfrm>
    </dsp:sp>
    <dsp:sp modelId="{C547AF4B-93FF-47E8-99B0-062E8E03DCBD}">
      <dsp:nvSpPr>
        <dsp:cNvPr id="0" name=""/>
        <dsp:cNvSpPr/>
      </dsp:nvSpPr>
      <dsp:spPr>
        <a:xfrm>
          <a:off x="696531" y="3067445"/>
          <a:ext cx="1405267" cy="12806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スクール</a:t>
          </a:r>
          <a:r>
            <a:rPr kumimoji="1" lang="ja-JP" altLang="en-US" sz="2000" b="1" kern="1200" spc="-100" baseline="0" dirty="0"/>
            <a:t>カウンセラー（</a:t>
          </a:r>
          <a:r>
            <a:rPr kumimoji="1" lang="en-US" altLang="ja-JP" sz="2000" b="1" kern="1200" spc="-100" baseline="0" dirty="0"/>
            <a:t>SC</a:t>
          </a:r>
          <a:r>
            <a:rPr kumimoji="1" lang="ja-JP" altLang="en-US" sz="2000" b="1" kern="1200" spc="-100" baseline="0" dirty="0"/>
            <a:t>）</a:t>
          </a:r>
        </a:p>
      </dsp:txBody>
      <dsp:txXfrm>
        <a:off x="902328" y="3254996"/>
        <a:ext cx="993673" cy="905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B2127-EA07-4ACC-A799-10CA8DEE1686}">
      <dsp:nvSpPr>
        <dsp:cNvPr id="0" name=""/>
        <dsp:cNvSpPr/>
      </dsp:nvSpPr>
      <dsp:spPr>
        <a:xfrm>
          <a:off x="1944216" y="2017473"/>
          <a:ext cx="3456383" cy="1653874"/>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t>定例</a:t>
          </a:r>
          <a:r>
            <a:rPr kumimoji="1" lang="en-US" altLang="ja-JP" sz="4400" kern="1200" dirty="0"/>
            <a:t>(</a:t>
          </a:r>
          <a:r>
            <a:rPr kumimoji="1" lang="ja-JP" altLang="en-US" sz="4400" kern="1200" dirty="0"/>
            <a:t>コア</a:t>
          </a:r>
          <a:r>
            <a:rPr kumimoji="1" lang="en-US" altLang="ja-JP" sz="4400" kern="1200" dirty="0"/>
            <a:t>)</a:t>
          </a:r>
          <a:r>
            <a:rPr kumimoji="1" lang="ja-JP" altLang="en-US" sz="4400" kern="1200" dirty="0"/>
            <a:t> 　　　援助会議</a:t>
          </a:r>
        </a:p>
      </dsp:txBody>
      <dsp:txXfrm>
        <a:off x="2450392" y="2259677"/>
        <a:ext cx="2444031" cy="1169466"/>
      </dsp:txXfrm>
    </dsp:sp>
    <dsp:sp modelId="{AAD6CB65-0146-4A83-9995-9C77663ACB79}">
      <dsp:nvSpPr>
        <dsp:cNvPr id="0" name=""/>
        <dsp:cNvSpPr/>
      </dsp:nvSpPr>
      <dsp:spPr>
        <a:xfrm rot="10539839">
          <a:off x="576975" y="2793616"/>
          <a:ext cx="1314152" cy="471354"/>
        </a:xfrm>
        <a:prstGeom prst="lef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A306ABD-8831-4324-AFE6-E2E18888221D}">
      <dsp:nvSpPr>
        <dsp:cNvPr id="0" name=""/>
        <dsp:cNvSpPr/>
      </dsp:nvSpPr>
      <dsp:spPr>
        <a:xfrm>
          <a:off x="0" y="2615886"/>
          <a:ext cx="1157712" cy="92616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kumimoji="1" lang="en-US" altLang="ja-JP" sz="3000" kern="1200" dirty="0"/>
            <a:t>1</a:t>
          </a:r>
          <a:r>
            <a:rPr kumimoji="1" lang="ja-JP" altLang="en-US" sz="3000" kern="1200" dirty="0"/>
            <a:t>年生</a:t>
          </a:r>
        </a:p>
      </dsp:txBody>
      <dsp:txXfrm>
        <a:off x="27127" y="2643013"/>
        <a:ext cx="1103458" cy="871915"/>
      </dsp:txXfrm>
    </dsp:sp>
    <dsp:sp modelId="{D37DFC45-0289-452E-B42F-E15AB00B681E}">
      <dsp:nvSpPr>
        <dsp:cNvPr id="0" name=""/>
        <dsp:cNvSpPr/>
      </dsp:nvSpPr>
      <dsp:spPr>
        <a:xfrm rot="12445992">
          <a:off x="1302484" y="1691054"/>
          <a:ext cx="1204097" cy="471354"/>
        </a:xfrm>
        <a:prstGeom prst="lef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0316E24-FACC-4B5B-B70E-E847C1EB0EB6}">
      <dsp:nvSpPr>
        <dsp:cNvPr id="0" name=""/>
        <dsp:cNvSpPr/>
      </dsp:nvSpPr>
      <dsp:spPr>
        <a:xfrm>
          <a:off x="791329" y="1186274"/>
          <a:ext cx="1157712" cy="92616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kumimoji="1" lang="en-US" altLang="ja-JP" sz="3000" kern="1200" dirty="0"/>
            <a:t>2</a:t>
          </a:r>
          <a:r>
            <a:rPr kumimoji="1" lang="ja-JP" altLang="en-US" sz="3000" kern="1200" dirty="0"/>
            <a:t>年生</a:t>
          </a:r>
        </a:p>
      </dsp:txBody>
      <dsp:txXfrm>
        <a:off x="818456" y="1213401"/>
        <a:ext cx="1103458" cy="871915"/>
      </dsp:txXfrm>
    </dsp:sp>
    <dsp:sp modelId="{71A4D6F6-BA97-4A0E-A82F-20C4F2F75FB1}">
      <dsp:nvSpPr>
        <dsp:cNvPr id="0" name=""/>
        <dsp:cNvSpPr/>
      </dsp:nvSpPr>
      <dsp:spPr>
        <a:xfrm rot="14693328">
          <a:off x="2083492" y="971367"/>
          <a:ext cx="1643053" cy="471354"/>
        </a:xfrm>
        <a:prstGeom prst="lef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B954046-7555-4BA9-8AC8-D91B4CE7D743}">
      <dsp:nvSpPr>
        <dsp:cNvPr id="0" name=""/>
        <dsp:cNvSpPr/>
      </dsp:nvSpPr>
      <dsp:spPr>
        <a:xfrm>
          <a:off x="1977526" y="78"/>
          <a:ext cx="1157712" cy="92616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kumimoji="1" lang="en-US" altLang="ja-JP" sz="3000" kern="1200" dirty="0"/>
            <a:t>3</a:t>
          </a:r>
          <a:r>
            <a:rPr kumimoji="1" lang="ja-JP" altLang="en-US" sz="3000" kern="1200" dirty="0"/>
            <a:t>年生</a:t>
          </a:r>
        </a:p>
      </dsp:txBody>
      <dsp:txXfrm>
        <a:off x="2004653" y="27205"/>
        <a:ext cx="1103458" cy="871915"/>
      </dsp:txXfrm>
    </dsp:sp>
    <dsp:sp modelId="{FF90338C-A028-4737-BA22-35C49F48CAFC}">
      <dsp:nvSpPr>
        <dsp:cNvPr id="0" name=""/>
        <dsp:cNvSpPr/>
      </dsp:nvSpPr>
      <dsp:spPr>
        <a:xfrm rot="17572304">
          <a:off x="3558356" y="969580"/>
          <a:ext cx="1611008" cy="471354"/>
        </a:xfrm>
        <a:prstGeom prst="lef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6CFCB70-5BC3-4C60-BE11-D7DD99A7B559}">
      <dsp:nvSpPr>
        <dsp:cNvPr id="0" name=""/>
        <dsp:cNvSpPr/>
      </dsp:nvSpPr>
      <dsp:spPr>
        <a:xfrm>
          <a:off x="4098079" y="0"/>
          <a:ext cx="1157712" cy="92616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kumimoji="1" lang="en-US" altLang="ja-JP" sz="3000" kern="1200" dirty="0"/>
            <a:t>4</a:t>
          </a:r>
          <a:r>
            <a:rPr kumimoji="1" lang="ja-JP" altLang="en-US" sz="3000" kern="1200" dirty="0"/>
            <a:t>年生</a:t>
          </a:r>
        </a:p>
      </dsp:txBody>
      <dsp:txXfrm>
        <a:off x="4125206" y="27127"/>
        <a:ext cx="1103458" cy="871915"/>
      </dsp:txXfrm>
    </dsp:sp>
    <dsp:sp modelId="{A3360C73-EF14-4212-822F-4A81069CAD89}">
      <dsp:nvSpPr>
        <dsp:cNvPr id="0" name=""/>
        <dsp:cNvSpPr/>
      </dsp:nvSpPr>
      <dsp:spPr>
        <a:xfrm rot="19942326">
          <a:off x="4830734" y="1630367"/>
          <a:ext cx="1421797" cy="471354"/>
        </a:xfrm>
        <a:prstGeom prst="lef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9799E30-FEB2-4B22-88D5-2FC61DC7DCEB}">
      <dsp:nvSpPr>
        <dsp:cNvPr id="0" name=""/>
        <dsp:cNvSpPr/>
      </dsp:nvSpPr>
      <dsp:spPr>
        <a:xfrm>
          <a:off x="5592617" y="1073296"/>
          <a:ext cx="1157712" cy="92616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kumimoji="1" lang="en-US" altLang="ja-JP" sz="3000" kern="1200" dirty="0"/>
            <a:t>5</a:t>
          </a:r>
          <a:r>
            <a:rPr kumimoji="1" lang="ja-JP" altLang="en-US" sz="3000" kern="1200" dirty="0"/>
            <a:t>年生</a:t>
          </a:r>
        </a:p>
      </dsp:txBody>
      <dsp:txXfrm>
        <a:off x="5619744" y="1100423"/>
        <a:ext cx="1103458" cy="871915"/>
      </dsp:txXfrm>
    </dsp:sp>
    <dsp:sp modelId="{6C9D1081-DB9E-46A1-A5FC-188E6FB3F021}">
      <dsp:nvSpPr>
        <dsp:cNvPr id="0" name=""/>
        <dsp:cNvSpPr/>
      </dsp:nvSpPr>
      <dsp:spPr>
        <a:xfrm rot="249264">
          <a:off x="5449848" y="2781894"/>
          <a:ext cx="1213059" cy="471354"/>
        </a:xfrm>
        <a:prstGeom prst="lef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37ADA57-A46B-4E55-A4FB-27223C9AA3F6}">
      <dsp:nvSpPr>
        <dsp:cNvPr id="0" name=""/>
        <dsp:cNvSpPr/>
      </dsp:nvSpPr>
      <dsp:spPr>
        <a:xfrm>
          <a:off x="6082458" y="2598426"/>
          <a:ext cx="1157712" cy="92616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kumimoji="1" lang="en-US" altLang="ja-JP" sz="3000" kern="1200" dirty="0"/>
            <a:t>6</a:t>
          </a:r>
          <a:r>
            <a:rPr kumimoji="1" lang="ja-JP" altLang="en-US" sz="3000" kern="1200" dirty="0"/>
            <a:t>年生</a:t>
          </a:r>
        </a:p>
      </dsp:txBody>
      <dsp:txXfrm>
        <a:off x="6109585" y="2625553"/>
        <a:ext cx="1103458" cy="871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B2127-EA07-4ACC-A799-10CA8DEE1686}">
      <dsp:nvSpPr>
        <dsp:cNvPr id="0" name=""/>
        <dsp:cNvSpPr/>
      </dsp:nvSpPr>
      <dsp:spPr>
        <a:xfrm>
          <a:off x="2159512" y="1671510"/>
          <a:ext cx="3529847" cy="151075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72000" rIns="0" bIns="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t>定例</a:t>
          </a:r>
          <a:r>
            <a:rPr kumimoji="1" lang="en-US" altLang="ja-JP" sz="4400" kern="1200" dirty="0"/>
            <a:t>(</a:t>
          </a:r>
          <a:r>
            <a:rPr kumimoji="1" lang="ja-JP" altLang="en-US" sz="4400" kern="1200" dirty="0"/>
            <a:t>コア</a:t>
          </a:r>
          <a:r>
            <a:rPr kumimoji="1" lang="en-US" altLang="ja-JP" sz="4400" kern="1200" dirty="0"/>
            <a:t>)</a:t>
          </a:r>
          <a:r>
            <a:rPr kumimoji="1" lang="ja-JP" altLang="en-US" sz="4400" kern="1200" dirty="0"/>
            <a:t> 　　　援助会議</a:t>
          </a:r>
        </a:p>
      </dsp:txBody>
      <dsp:txXfrm>
        <a:off x="2676446" y="1892755"/>
        <a:ext cx="2495979" cy="1068264"/>
      </dsp:txXfrm>
    </dsp:sp>
    <dsp:sp modelId="{AAD6CB65-0146-4A83-9995-9C77663ACB79}">
      <dsp:nvSpPr>
        <dsp:cNvPr id="0" name=""/>
        <dsp:cNvSpPr/>
      </dsp:nvSpPr>
      <dsp:spPr>
        <a:xfrm rot="11307413">
          <a:off x="926765" y="1859914"/>
          <a:ext cx="1264557" cy="430565"/>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A306ABD-8831-4324-AFE6-E2E18888221D}">
      <dsp:nvSpPr>
        <dsp:cNvPr id="0" name=""/>
        <dsp:cNvSpPr/>
      </dsp:nvSpPr>
      <dsp:spPr>
        <a:xfrm>
          <a:off x="216031" y="1408123"/>
          <a:ext cx="1435216" cy="11481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1</a:t>
          </a:r>
          <a:r>
            <a:rPr kumimoji="1" lang="ja-JP" altLang="en-US" sz="3800" kern="1200" dirty="0"/>
            <a:t>年生</a:t>
          </a:r>
        </a:p>
      </dsp:txBody>
      <dsp:txXfrm>
        <a:off x="249660" y="1441752"/>
        <a:ext cx="1367958" cy="1080915"/>
      </dsp:txXfrm>
    </dsp:sp>
    <dsp:sp modelId="{D37DFC45-0289-452E-B42F-E15AB00B681E}">
      <dsp:nvSpPr>
        <dsp:cNvPr id="0" name=""/>
        <dsp:cNvSpPr/>
      </dsp:nvSpPr>
      <dsp:spPr>
        <a:xfrm rot="16200000">
          <a:off x="3406175" y="877640"/>
          <a:ext cx="1036520" cy="430565"/>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0316E24-FACC-4B5B-B70E-E847C1EB0EB6}">
      <dsp:nvSpPr>
        <dsp:cNvPr id="0" name=""/>
        <dsp:cNvSpPr/>
      </dsp:nvSpPr>
      <dsp:spPr>
        <a:xfrm>
          <a:off x="3206827" y="575"/>
          <a:ext cx="1435216" cy="11481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2</a:t>
          </a:r>
          <a:r>
            <a:rPr kumimoji="1" lang="ja-JP" altLang="en-US" sz="3800" kern="1200" dirty="0"/>
            <a:t>年生</a:t>
          </a:r>
        </a:p>
      </dsp:txBody>
      <dsp:txXfrm>
        <a:off x="3240456" y="34204"/>
        <a:ext cx="1367958" cy="1080915"/>
      </dsp:txXfrm>
    </dsp:sp>
    <dsp:sp modelId="{71A4D6F6-BA97-4A0E-A82F-20C4F2F75FB1}">
      <dsp:nvSpPr>
        <dsp:cNvPr id="0" name=""/>
        <dsp:cNvSpPr/>
      </dsp:nvSpPr>
      <dsp:spPr>
        <a:xfrm rot="21068649">
          <a:off x="5651876" y="1838192"/>
          <a:ext cx="1338410" cy="430565"/>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B954046-7555-4BA9-8AC8-D91B4CE7D743}">
      <dsp:nvSpPr>
        <dsp:cNvPr id="0" name=""/>
        <dsp:cNvSpPr/>
      </dsp:nvSpPr>
      <dsp:spPr>
        <a:xfrm>
          <a:off x="6264700" y="1376364"/>
          <a:ext cx="1435216" cy="11481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3</a:t>
          </a:r>
          <a:r>
            <a:rPr kumimoji="1" lang="ja-JP" altLang="en-US" sz="3800" kern="1200" dirty="0"/>
            <a:t>年生</a:t>
          </a:r>
        </a:p>
      </dsp:txBody>
      <dsp:txXfrm>
        <a:off x="6298329" y="1409993"/>
        <a:ext cx="1367958" cy="10809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307045" cy="341543"/>
          </a:xfrm>
          <a:prstGeom prst="rect">
            <a:avLst/>
          </a:prstGeom>
        </p:spPr>
        <p:txBody>
          <a:bodyPr vert="horz" lIns="91540" tIns="45769" rIns="91540" bIns="4576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4" y="2"/>
            <a:ext cx="4307045" cy="341543"/>
          </a:xfrm>
          <a:prstGeom prst="rect">
            <a:avLst/>
          </a:prstGeom>
        </p:spPr>
        <p:txBody>
          <a:bodyPr vert="horz" lIns="91540" tIns="45769" rIns="91540" bIns="45769" rtlCol="0"/>
          <a:lstStyle>
            <a:lvl1pPr algn="r">
              <a:defRPr sz="1200"/>
            </a:lvl1pPr>
          </a:lstStyle>
          <a:p>
            <a:fld id="{A2396AA7-5CA1-4383-95A6-C0DED88FF49A}" type="datetimeFigureOut">
              <a:rPr kumimoji="1" lang="ja-JP" altLang="en-US" smtClean="0"/>
              <a:pPr/>
              <a:t>2026/5/13</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8700"/>
          </a:xfrm>
          <a:prstGeom prst="rect">
            <a:avLst/>
          </a:prstGeom>
          <a:noFill/>
          <a:ln w="12700">
            <a:solidFill>
              <a:prstClr val="black"/>
            </a:solidFill>
          </a:ln>
        </p:spPr>
        <p:txBody>
          <a:bodyPr vert="horz" lIns="91540" tIns="45769" rIns="91540" bIns="45769" rtlCol="0" anchor="ctr"/>
          <a:lstStyle/>
          <a:p>
            <a:endParaRPr lang="ja-JP" altLang="en-US"/>
          </a:p>
        </p:txBody>
      </p:sp>
      <p:sp>
        <p:nvSpPr>
          <p:cNvPr id="5" name="ノート プレースホルダー 4"/>
          <p:cNvSpPr>
            <a:spLocks noGrp="1"/>
          </p:cNvSpPr>
          <p:nvPr>
            <p:ph type="body" sz="quarter" idx="3"/>
          </p:nvPr>
        </p:nvSpPr>
        <p:spPr>
          <a:xfrm>
            <a:off x="993935" y="3275966"/>
            <a:ext cx="7951470" cy="2680335"/>
          </a:xfrm>
          <a:prstGeom prst="rect">
            <a:avLst/>
          </a:prstGeom>
        </p:spPr>
        <p:txBody>
          <a:bodyPr vert="horz" lIns="91540" tIns="45769" rIns="91540" bIns="457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660"/>
            <a:ext cx="4307045" cy="341542"/>
          </a:xfrm>
          <a:prstGeom prst="rect">
            <a:avLst/>
          </a:prstGeom>
        </p:spPr>
        <p:txBody>
          <a:bodyPr vert="horz" lIns="91540" tIns="45769" rIns="91540" bIns="457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4" y="6465660"/>
            <a:ext cx="4307045" cy="341542"/>
          </a:xfrm>
          <a:prstGeom prst="rect">
            <a:avLst/>
          </a:prstGeom>
        </p:spPr>
        <p:txBody>
          <a:bodyPr vert="horz" lIns="91540" tIns="45769" rIns="91540" bIns="45769" rtlCol="0" anchor="b"/>
          <a:lstStyle>
            <a:lvl1pPr algn="r">
              <a:defRPr sz="1200"/>
            </a:lvl1pPr>
          </a:lstStyle>
          <a:p>
            <a:fld id="{46136BE5-602B-40CE-8747-2F6276DAD9C4}" type="slidenum">
              <a:rPr kumimoji="1" lang="ja-JP" altLang="en-US" smtClean="0"/>
              <a:pPr/>
              <a:t>‹#›</a:t>
            </a:fld>
            <a:endParaRPr kumimoji="1" lang="ja-JP" altLang="en-US"/>
          </a:p>
        </p:txBody>
      </p:sp>
    </p:spTree>
    <p:extLst>
      <p:ext uri="{BB962C8B-B14F-4D97-AF65-F5344CB8AC3E}">
        <p14:creationId xmlns:p14="http://schemas.microsoft.com/office/powerpoint/2010/main" val="38493775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5820A7-CB0E-4E02-804D-9ED12B965BEB}" type="slidenum">
              <a:rPr kumimoji="1" lang="ja-JP" altLang="en-US" smtClean="0"/>
              <a:t>1</a:t>
            </a:fld>
            <a:endParaRPr kumimoji="1" lang="ja-JP" altLang="en-US"/>
          </a:p>
        </p:txBody>
      </p:sp>
    </p:spTree>
    <p:extLst>
      <p:ext uri="{BB962C8B-B14F-4D97-AF65-F5344CB8AC3E}">
        <p14:creationId xmlns:p14="http://schemas.microsoft.com/office/powerpoint/2010/main" val="353948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just" defTabSz="922218">
              <a:defRPr/>
            </a:pPr>
            <a:r>
              <a:rPr kumimoji="1" lang="ja-JP" altLang="en-US" dirty="0"/>
              <a:t>［２分］</a:t>
            </a:r>
            <a:endParaRPr kumimoji="1" lang="en-US" altLang="ja-JP" dirty="0"/>
          </a:p>
          <a:p>
            <a:pPr algn="just"/>
            <a:r>
              <a:rPr lang="ja-JP" altLang="ja-JP" kern="100" dirty="0">
                <a:latin typeface="UD デジタル 教科書体 NP-B" pitchFamily="18" charset="-128"/>
                <a:ea typeface="UD デジタル 教科書体 NP-B" pitchFamily="18" charset="-128"/>
                <a:cs typeface="Times New Roman" panose="02020603050405020304" pitchFamily="18" charset="0"/>
              </a:rPr>
              <a:t>地域の多職種と連携したチーム支援の形態は、「ネットワーク型チーム援助」と呼ばれ</a:t>
            </a:r>
            <a:r>
              <a:rPr lang="ja-JP" altLang="en-US" kern="100" dirty="0">
                <a:latin typeface="UD デジタル 教科書体 NP-B" pitchFamily="18" charset="-128"/>
                <a:ea typeface="UD デジタル 教科書体 NP-B" pitchFamily="18" charset="-128"/>
                <a:cs typeface="Times New Roman" panose="02020603050405020304" pitchFamily="18" charset="0"/>
              </a:rPr>
              <a:t>ます</a:t>
            </a:r>
            <a:r>
              <a:rPr lang="ja-JP" altLang="ja-JP" kern="100" dirty="0">
                <a:latin typeface="UD デジタル 教科書体 NP-B" pitchFamily="18" charset="-128"/>
                <a:ea typeface="UD デジタル 教科書体 NP-B" pitchFamily="18" charset="-128"/>
                <a:cs typeface="Times New Roman" panose="02020603050405020304" pitchFamily="18" charset="0"/>
              </a:rPr>
              <a:t>（図）。</a:t>
            </a:r>
            <a:endParaRPr lang="en-US" altLang="ja-JP" kern="100" dirty="0">
              <a:latin typeface="UD デジタル 教科書体 NP-B" pitchFamily="18" charset="-128"/>
              <a:ea typeface="UD デジタル 教科書体 NP-B" pitchFamily="18" charset="-128"/>
              <a:cs typeface="Times New Roman" panose="02020603050405020304" pitchFamily="18" charset="0"/>
            </a:endParaRPr>
          </a:p>
          <a:p>
            <a:pPr algn="just"/>
            <a:endParaRPr lang="en-US" altLang="ja-JP" kern="100" dirty="0">
              <a:latin typeface="UD デジタル 教科書体 NP-B" pitchFamily="18" charset="-128"/>
              <a:ea typeface="UD デジタル 教科書体 NP-B" pitchFamily="18" charset="-128"/>
              <a:cs typeface="Times New Roman" panose="02020603050405020304" pitchFamily="18" charset="0"/>
            </a:endParaRPr>
          </a:p>
          <a:p>
            <a:pPr algn="just"/>
            <a:r>
              <a:rPr lang="ja-JP" altLang="ja-JP" b="1" kern="100" dirty="0">
                <a:latin typeface="UD デジタル 教科書体 NP-B" pitchFamily="18" charset="-128"/>
                <a:ea typeface="UD デジタル 教科書体 NP-B" pitchFamily="18" charset="-128"/>
                <a:cs typeface="Times New Roman" panose="02020603050405020304" pitchFamily="18" charset="0"/>
              </a:rPr>
              <a:t>ネットワーク型チーム援助とは</a:t>
            </a:r>
            <a:r>
              <a:rPr lang="ja-JP" altLang="en-US" b="1" kern="100" dirty="0">
                <a:latin typeface="UD デジタル 教科書体 NP-B" pitchFamily="18" charset="-128"/>
                <a:ea typeface="UD デジタル 教科書体 NP-B" pitchFamily="18" charset="-128"/>
                <a:cs typeface="Times New Roman" panose="02020603050405020304" pitchFamily="18" charset="0"/>
              </a:rPr>
              <a:t>，チーム</a:t>
            </a:r>
            <a:r>
              <a:rPr lang="ja-JP" altLang="ja-JP" dirty="0">
                <a:latin typeface="UD デジタル 教科書体 NP-B" pitchFamily="18" charset="-128"/>
                <a:ea typeface="UD デジタル 教科書体 NP-B" pitchFamily="18" charset="-128"/>
                <a:cs typeface="Times New Roman" panose="02020603050405020304" pitchFamily="18" charset="0"/>
              </a:rPr>
              <a:t>のメンバーが保有するネットワークを通じて広く支援を要請するタイプの支援チームであり、コーディネーターが複数になることもある。</a:t>
            </a: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algn="just"/>
            <a:r>
              <a:rPr lang="ja-JP" altLang="ja-JP" kern="100" dirty="0">
                <a:latin typeface="UD デジタル 教科書体 NP-B" pitchFamily="18" charset="-128"/>
                <a:ea typeface="UD デジタル 教科書体 NP-B" pitchFamily="18" charset="-128"/>
                <a:cs typeface="Times New Roman"/>
              </a:rPr>
              <a:t>チーム支援における多職種の連携では、それぞれが児童生徒の支援のパートナーとしてパートナーシップを発揮することが求められ</a:t>
            </a:r>
            <a:r>
              <a:rPr lang="ja-JP" altLang="en-US" kern="100" dirty="0">
                <a:latin typeface="UD デジタル 教科書体 NP-B" pitchFamily="18" charset="-128"/>
                <a:ea typeface="UD デジタル 教科書体 NP-B" pitchFamily="18" charset="-128"/>
                <a:cs typeface="Times New Roman"/>
              </a:rPr>
              <a:t>ます</a:t>
            </a:r>
            <a:r>
              <a:rPr lang="ja-JP" altLang="ja-JP" kern="100" dirty="0">
                <a:latin typeface="UD デジタル 教科書体 NP-B" pitchFamily="18" charset="-128"/>
                <a:ea typeface="UD デジタル 教科書体 NP-B" pitchFamily="18" charset="-128"/>
                <a:cs typeface="Times New Roman"/>
              </a:rPr>
              <a:t>。</a:t>
            </a:r>
            <a:endParaRPr lang="ja-JP" altLang="ja-JP" sz="1400" kern="100" dirty="0">
              <a:latin typeface="UD デジタル 教科書体 NP-B" pitchFamily="18" charset="-128"/>
              <a:ea typeface="UD デジタル 教科書体 NP-B" pitchFamily="18" charset="-128"/>
              <a:cs typeface="Times New Roman"/>
            </a:endParaRPr>
          </a:p>
          <a:p>
            <a:pPr indent="127139" algn="just"/>
            <a:r>
              <a:rPr lang="ja-JP" altLang="ja-JP" kern="100" dirty="0">
                <a:latin typeface="UD デジタル 教科書体 NP-B" pitchFamily="18" charset="-128"/>
                <a:ea typeface="UD デジタル 教科書体 NP-B" pitchFamily="18" charset="-128"/>
                <a:cs typeface="Times New Roman"/>
              </a:rPr>
              <a:t>ここで特筆すべきは、保護者も支援のパートナーとしてチーム支援の中に位置づけられているということで</a:t>
            </a:r>
            <a:r>
              <a:rPr lang="ja-JP" altLang="en-US" kern="100" dirty="0">
                <a:latin typeface="UD デジタル 教科書体 NP-B" pitchFamily="18" charset="-128"/>
                <a:ea typeface="UD デジタル 教科書体 NP-B" pitchFamily="18" charset="-128"/>
                <a:cs typeface="Times New Roman"/>
              </a:rPr>
              <a:t>す</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indent="127139" algn="just"/>
            <a:r>
              <a:rPr lang="ja-JP" altLang="ja-JP" kern="100" dirty="0">
                <a:latin typeface="UD デジタル 教科書体 NP-B" pitchFamily="18" charset="-128"/>
                <a:ea typeface="UD デジタル 教科書体 NP-B" pitchFamily="18" charset="-128"/>
                <a:cs typeface="Times New Roman"/>
              </a:rPr>
              <a:t>保護者は、「支援を受ける側」</a:t>
            </a:r>
            <a:r>
              <a:rPr lang="ja-JP" altLang="en-US" kern="100" dirty="0">
                <a:latin typeface="UD デジタル 教科書体 NP-B" pitchFamily="18" charset="-128"/>
                <a:ea typeface="UD デジタル 教科書体 NP-B" pitchFamily="18" charset="-128"/>
                <a:cs typeface="Times New Roman"/>
              </a:rPr>
              <a:t>と</a:t>
            </a:r>
            <a:r>
              <a:rPr lang="ja-JP" altLang="ja-JP" kern="100" dirty="0">
                <a:latin typeface="UD デジタル 教科書体 NP-B" pitchFamily="18" charset="-128"/>
                <a:ea typeface="UD デジタル 教科書体 NP-B" pitchFamily="18" charset="-128"/>
                <a:cs typeface="Times New Roman"/>
              </a:rPr>
              <a:t>「支援を提供する側」にも位置づけられ</a:t>
            </a:r>
            <a:r>
              <a:rPr lang="ja-JP" altLang="en-US" kern="100" dirty="0">
                <a:latin typeface="UD デジタル 教科書体 NP-B" pitchFamily="18" charset="-128"/>
                <a:ea typeface="UD デジタル 教科書体 NP-B" pitchFamily="18" charset="-128"/>
                <a:cs typeface="Times New Roman"/>
              </a:rPr>
              <a:t>ます</a:t>
            </a:r>
            <a:r>
              <a:rPr lang="ja-JP" altLang="ja-JP" kern="100" dirty="0">
                <a:latin typeface="UD デジタル 教科書体 NP-B" pitchFamily="18" charset="-128"/>
                <a:ea typeface="UD デジタル 教科書体 NP-B" pitchFamily="18" charset="-128"/>
                <a:cs typeface="Times New Roman"/>
              </a:rPr>
              <a:t>。保護者がチーム支援のメンバーの一員となり、支援を提供する側になった時には、「その子どもの専門家」としての意見が尊重され</a:t>
            </a:r>
            <a:r>
              <a:rPr lang="ja-JP" altLang="en-US" kern="100" dirty="0">
                <a:latin typeface="UD デジタル 教科書体 NP-B" pitchFamily="18" charset="-128"/>
                <a:ea typeface="UD デジタル 教科書体 NP-B" pitchFamily="18" charset="-128"/>
                <a:cs typeface="Times New Roman"/>
              </a:rPr>
              <a:t>ます</a:t>
            </a:r>
            <a:r>
              <a:rPr lang="ja-JP" altLang="ja-JP" kern="100" dirty="0">
                <a:latin typeface="UD デジタル 教科書体 NP-B" pitchFamily="18" charset="-128"/>
                <a:ea typeface="UD デジタル 教科書体 NP-B" pitchFamily="18" charset="-128"/>
                <a:cs typeface="Times New Roman"/>
              </a:rPr>
              <a:t>。</a:t>
            </a:r>
            <a:endParaRPr lang="ja-JP" altLang="ja-JP" sz="1400" kern="100" dirty="0">
              <a:latin typeface="UD デジタル 教科書体 NP-B" pitchFamily="18" charset="-128"/>
              <a:ea typeface="UD デジタル 教科書体 NP-B" pitchFamily="18" charset="-128"/>
              <a:cs typeface="Times New Roman"/>
            </a:endParaRPr>
          </a:p>
          <a:p>
            <a:endParaRPr kumimoji="1" lang="ja-JP" altLang="en-US" dirty="0">
              <a:latin typeface="UD デジタル 教科書体 NP-B" pitchFamily="18" charset="-128"/>
              <a:ea typeface="UD デジタル 教科書体 NP-B" pitchFamily="18" charset="-128"/>
            </a:endParaRPr>
          </a:p>
        </p:txBody>
      </p:sp>
      <p:sp>
        <p:nvSpPr>
          <p:cNvPr id="4" name="スライド番号プレースホルダ 3"/>
          <p:cNvSpPr>
            <a:spLocks noGrp="1"/>
          </p:cNvSpPr>
          <p:nvPr>
            <p:ph type="sldNum" sz="quarter" idx="10"/>
          </p:nvPr>
        </p:nvSpPr>
        <p:spPr/>
        <p:txBody>
          <a:bodyPr/>
          <a:lstStyle/>
          <a:p>
            <a:fld id="{46136BE5-602B-40CE-8747-2F6276DAD9C4}"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22218">
              <a:defRPr/>
            </a:pPr>
            <a:r>
              <a:rPr kumimoji="1" lang="ja-JP" altLang="en-US" dirty="0"/>
              <a:t>［</a:t>
            </a:r>
            <a:r>
              <a:rPr kumimoji="1" lang="en-US" altLang="ja-JP" dirty="0"/>
              <a:t>2</a:t>
            </a:r>
            <a:r>
              <a:rPr kumimoji="1" lang="ja-JP" altLang="en-US" dirty="0"/>
              <a:t>分］</a:t>
            </a:r>
            <a:endParaRPr kumimoji="1" lang="en-US" altLang="ja-JP" dirty="0"/>
          </a:p>
          <a:p>
            <a:r>
              <a:rPr lang="ja-JP" altLang="en-US" dirty="0">
                <a:latin typeface="UD デジタル 教科書体 NP-B" pitchFamily="18" charset="-128"/>
                <a:ea typeface="UD デジタル 教科書体 NP-B" pitchFamily="18" charset="-128"/>
                <a:cs typeface="Times New Roman"/>
              </a:rPr>
              <a:t>保護者への支援や連携は、学校における支援活動にとって非常に重要です。児童生徒が学校生活で直面している問題状況や課題について、保護者と学校が情報を共有し、密に連携することが生徒支援の成功に直結します。そのために保護者の子どもについての悩みや不安に対して学校が保護者への支援を提供することも重要です。</a:t>
            </a:r>
            <a:endParaRPr lang="en-US" altLang="ja-JP" dirty="0">
              <a:latin typeface="UD デジタル 教科書体 NP-B" pitchFamily="18" charset="-128"/>
              <a:ea typeface="UD デジタル 教科書体 NP-B" pitchFamily="18" charset="-128"/>
              <a:cs typeface="Times New Roman"/>
            </a:endParaRPr>
          </a:p>
          <a:p>
            <a:r>
              <a:rPr lang="ja-JP" altLang="en-US" dirty="0">
                <a:latin typeface="UD デジタル 教科書体 NP-B" pitchFamily="18" charset="-128"/>
                <a:ea typeface="UD デジタル 教科書体 NP-B" pitchFamily="18" charset="-128"/>
                <a:cs typeface="Times New Roman"/>
              </a:rPr>
              <a:t>さらに、保護者との効果的な連携を図るためには、定期的な面談や電話、連絡帳等を通じた保護者と学校の日頃の情報共有が重要である。保護者が学校での子どもの様子について理解を深めることは、家庭での効果的な関わりにも繋がることが期待できます。</a:t>
            </a:r>
            <a:endParaRPr lang="en-US" altLang="ja-JP" dirty="0">
              <a:latin typeface="UD デジタル 教科書体 NP-B" pitchFamily="18" charset="-128"/>
              <a:ea typeface="UD デジタル 教科書体 NP-B" pitchFamily="18" charset="-128"/>
              <a:cs typeface="Times New Roman"/>
            </a:endParaRPr>
          </a:p>
          <a:p>
            <a:endParaRPr lang="en-US" altLang="ja-JP" dirty="0">
              <a:latin typeface="UD デジタル 教科書体 NP-B" pitchFamily="18" charset="-128"/>
              <a:ea typeface="UD デジタル 教科書体 NP-B" pitchFamily="18" charset="-128"/>
              <a:cs typeface="Times New Roman"/>
            </a:endParaRPr>
          </a:p>
          <a:p>
            <a:r>
              <a:rPr lang="ja-JP" altLang="en-US" dirty="0">
                <a:latin typeface="UD デジタル 教科書体 NP-B" pitchFamily="18" charset="-128"/>
                <a:ea typeface="UD デジタル 教科書体 NP-B" pitchFamily="18" charset="-128"/>
                <a:cs typeface="Times New Roman"/>
              </a:rPr>
              <a:t>また、</a:t>
            </a:r>
            <a:r>
              <a:rPr lang="ja-JP" altLang="ja-JP" dirty="0">
                <a:latin typeface="UD デジタル 教科書体 NP-B" pitchFamily="18" charset="-128"/>
                <a:ea typeface="UD デジタル 教科書体 NP-B" pitchFamily="18" charset="-128"/>
                <a:cs typeface="Times New Roman"/>
              </a:rPr>
              <a:t>保護者と学校が効果的な支援を行うために、当事者である子どもが参加する「子ども参加型チーム</a:t>
            </a:r>
            <a:r>
              <a:rPr lang="ja-JP" altLang="en-US" dirty="0">
                <a:latin typeface="UD デジタル 教科書体 NP-B" pitchFamily="18" charset="-128"/>
                <a:ea typeface="UD デジタル 教科書体 NP-B" pitchFamily="18" charset="-128"/>
                <a:cs typeface="Times New Roman"/>
              </a:rPr>
              <a:t>支援</a:t>
            </a:r>
            <a:r>
              <a:rPr lang="ja-JP" altLang="ja-JP" dirty="0">
                <a:latin typeface="UD デジタル 教科書体 NP-B" pitchFamily="18" charset="-128"/>
                <a:ea typeface="UD デジタル 教科書体 NP-B" pitchFamily="18" charset="-128"/>
                <a:cs typeface="Times New Roman"/>
              </a:rPr>
              <a:t>」も提唱されてい</a:t>
            </a:r>
            <a:r>
              <a:rPr lang="ja-JP" altLang="en-US" dirty="0">
                <a:latin typeface="UD デジタル 教科書体 NP-B" pitchFamily="18" charset="-128"/>
                <a:ea typeface="UD デジタル 教科書体 NP-B" pitchFamily="18" charset="-128"/>
                <a:cs typeface="Times New Roman"/>
              </a:rPr>
              <a:t>ます</a:t>
            </a:r>
            <a:r>
              <a:rPr lang="ja-JP" altLang="ja-JP" dirty="0">
                <a:latin typeface="UD デジタル 教科書体 NP-B" pitchFamily="18" charset="-128"/>
                <a:ea typeface="UD デジタル 教科書体 NP-B" pitchFamily="18" charset="-128"/>
                <a:cs typeface="Times New Roman"/>
              </a:rPr>
              <a:t>（図）。</a:t>
            </a:r>
            <a:endParaRPr lang="en-US" altLang="ja-JP" dirty="0">
              <a:latin typeface="UD デジタル 教科書体 NP-B" pitchFamily="18" charset="-128"/>
              <a:ea typeface="UD デジタル 教科書体 NP-B" pitchFamily="18" charset="-128"/>
              <a:cs typeface="Times New Roman"/>
            </a:endParaRPr>
          </a:p>
          <a:p>
            <a:r>
              <a:rPr lang="ja-JP" altLang="ja-JP" dirty="0">
                <a:latin typeface="UD デジタル 教科書体 NP-B" pitchFamily="18" charset="-128"/>
                <a:ea typeface="UD デジタル 教科書体 NP-B" pitchFamily="18" charset="-128"/>
                <a:cs typeface="Times New Roman"/>
              </a:rPr>
              <a:t>子ども参加型チーム支援は</a:t>
            </a:r>
            <a:r>
              <a:rPr lang="ja-JP" altLang="en-US" dirty="0">
                <a:latin typeface="UD デジタル 教科書体 NP-B" pitchFamily="18" charset="-128"/>
                <a:ea typeface="UD デジタル 教科書体 NP-B" pitchFamily="18" charset="-128"/>
                <a:cs typeface="Times New Roman"/>
              </a:rPr>
              <a:t>，</a:t>
            </a:r>
            <a:r>
              <a:rPr lang="ja-JP" altLang="ja-JP" dirty="0">
                <a:latin typeface="UD デジタル 教科書体 NP-B" pitchFamily="18" charset="-128"/>
                <a:ea typeface="UD デジタル 教科書体 NP-B" pitchFamily="18" charset="-128"/>
                <a:cs typeface="Times New Roman"/>
              </a:rPr>
              <a:t>子どもの人権を最大限に尊重した支援で</a:t>
            </a:r>
            <a:r>
              <a:rPr lang="ja-JP" altLang="en-US" dirty="0">
                <a:latin typeface="UD デジタル 教科書体 NP-B" pitchFamily="18" charset="-128"/>
                <a:ea typeface="UD デジタル 教科書体 NP-B" pitchFamily="18" charset="-128"/>
                <a:cs typeface="Times New Roman"/>
              </a:rPr>
              <a:t>す</a:t>
            </a:r>
            <a:r>
              <a:rPr lang="ja-JP" altLang="ja-JP" dirty="0">
                <a:latin typeface="UD デジタル 教科書体 NP-B" pitchFamily="18" charset="-128"/>
                <a:ea typeface="UD デジタル 教科書体 NP-B" pitchFamily="18" charset="-128"/>
                <a:cs typeface="Times New Roman"/>
              </a:rPr>
              <a:t>。</a:t>
            </a:r>
            <a:endParaRPr lang="en-US" altLang="ja-JP" dirty="0">
              <a:latin typeface="UD デジタル 教科書体 NP-B" pitchFamily="18" charset="-128"/>
              <a:ea typeface="UD デジタル 教科書体 NP-B" pitchFamily="18" charset="-128"/>
              <a:cs typeface="Times New Roman"/>
            </a:endParaRPr>
          </a:p>
          <a:p>
            <a:r>
              <a:rPr lang="ja-JP" altLang="ja-JP" dirty="0">
                <a:latin typeface="UD デジタル 教科書体 NP-B" pitchFamily="18" charset="-128"/>
                <a:ea typeface="UD デジタル 教科書体 NP-B" pitchFamily="18" charset="-128"/>
                <a:cs typeface="Times New Roman"/>
              </a:rPr>
              <a:t>子どもとの信頼関係を築き</a:t>
            </a:r>
            <a:r>
              <a:rPr lang="ja-JP" altLang="en-US" dirty="0">
                <a:latin typeface="UD デジタル 教科書体 NP-B" pitchFamily="18" charset="-128"/>
                <a:ea typeface="UD デジタル 教科書体 NP-B" pitchFamily="18" charset="-128"/>
                <a:cs typeface="Times New Roman"/>
              </a:rPr>
              <a:t>，</a:t>
            </a:r>
            <a:r>
              <a:rPr lang="ja-JP" altLang="ja-JP" dirty="0">
                <a:latin typeface="UD デジタル 教科書体 NP-B" pitchFamily="18" charset="-128"/>
                <a:ea typeface="UD デジタル 教科書体 NP-B" pitchFamily="18" charset="-128"/>
                <a:cs typeface="Times New Roman"/>
              </a:rPr>
              <a:t>子どもの気持ちにより添いつつ子どもの願いや思い（</a:t>
            </a:r>
            <a:r>
              <a:rPr lang="en-US" altLang="ja-JP" dirty="0">
                <a:latin typeface="UD デジタル 教科書体 NP-B" pitchFamily="18" charset="-128"/>
                <a:ea typeface="UD デジタル 教科書体 NP-B" pitchFamily="18" charset="-128"/>
                <a:cs typeface="Times New Roman"/>
              </a:rPr>
              <a:t>WANTS</a:t>
            </a:r>
            <a:r>
              <a:rPr lang="ja-JP" altLang="ja-JP" dirty="0">
                <a:latin typeface="UD デジタル 教科書体 NP-B" pitchFamily="18" charset="-128"/>
                <a:ea typeface="UD デジタル 教科書体 NP-B" pitchFamily="18" charset="-128"/>
                <a:cs typeface="Times New Roman"/>
              </a:rPr>
              <a:t>）をていねいに聞き取ることから支援が開始され</a:t>
            </a:r>
            <a:r>
              <a:rPr lang="ja-JP" altLang="en-US" dirty="0">
                <a:latin typeface="UD デジタル 教科書体 NP-B" pitchFamily="18" charset="-128"/>
                <a:ea typeface="UD デジタル 教科書体 NP-B" pitchFamily="18" charset="-128"/>
                <a:cs typeface="Times New Roman"/>
              </a:rPr>
              <a:t>ます</a:t>
            </a:r>
            <a:r>
              <a:rPr lang="ja-JP" altLang="ja-JP" dirty="0">
                <a:latin typeface="UD デジタル 教科書体 NP-B" pitchFamily="18" charset="-128"/>
                <a:ea typeface="UD デジタル 教科書体 NP-B" pitchFamily="18" charset="-128"/>
                <a:cs typeface="Times New Roman"/>
              </a:rPr>
              <a:t>。</a:t>
            </a:r>
            <a:endParaRPr lang="en-US" altLang="ja-JP" dirty="0">
              <a:latin typeface="UD デジタル 教科書体 NP-B" pitchFamily="18" charset="-128"/>
              <a:ea typeface="UD デジタル 教科書体 NP-B" pitchFamily="18" charset="-128"/>
              <a:cs typeface="Times New Roman"/>
            </a:endParaRPr>
          </a:p>
          <a:p>
            <a:r>
              <a:rPr lang="ja-JP" altLang="ja-JP" dirty="0">
                <a:latin typeface="UD デジタル 教科書体 NP-B" pitchFamily="18" charset="-128"/>
                <a:ea typeface="UD デジタル 教科書体 NP-B" pitchFamily="18" charset="-128"/>
                <a:cs typeface="Times New Roman"/>
              </a:rPr>
              <a:t>子どもの力を信じることが子ども参加型チーム支援が成功するコツとな</a:t>
            </a:r>
            <a:r>
              <a:rPr lang="ja-JP" altLang="en-US" dirty="0">
                <a:latin typeface="UD デジタル 教科書体 NP-B" pitchFamily="18" charset="-128"/>
                <a:ea typeface="UD デジタル 教科書体 NP-B" pitchFamily="18" charset="-128"/>
                <a:cs typeface="Times New Roman"/>
              </a:rPr>
              <a:t>ります。</a:t>
            </a:r>
            <a:endParaRPr kumimoji="1" lang="ja-JP" altLang="en-US" dirty="0">
              <a:latin typeface="UD デジタル 教科書体 NP-B" pitchFamily="18" charset="-128"/>
              <a:ea typeface="UD デジタル 教科書体 NP-B" pitchFamily="18" charset="-128"/>
            </a:endParaRPr>
          </a:p>
        </p:txBody>
      </p:sp>
      <p:sp>
        <p:nvSpPr>
          <p:cNvPr id="4" name="スライド番号プレースホルダ 3"/>
          <p:cNvSpPr>
            <a:spLocks noGrp="1"/>
          </p:cNvSpPr>
          <p:nvPr>
            <p:ph type="sldNum" sz="quarter" idx="10"/>
          </p:nvPr>
        </p:nvSpPr>
        <p:spPr/>
        <p:txBody>
          <a:bodyPr/>
          <a:lstStyle/>
          <a:p>
            <a:fld id="{46136BE5-602B-40CE-8747-2F6276DAD9C4}"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indent="127139" algn="just" defTabSz="922218">
              <a:defRPr/>
            </a:pPr>
            <a:r>
              <a:rPr kumimoji="1" lang="ja-JP" altLang="en-US" dirty="0"/>
              <a:t>［</a:t>
            </a:r>
            <a:r>
              <a:rPr kumimoji="1" lang="en-US" altLang="ja-JP" dirty="0"/>
              <a:t>2</a:t>
            </a:r>
            <a:r>
              <a:rPr kumimoji="1" lang="ja-JP" altLang="en-US" dirty="0"/>
              <a:t>分］</a:t>
            </a:r>
            <a:endParaRPr kumimoji="1" lang="en-US" altLang="ja-JP" dirty="0"/>
          </a:p>
          <a:p>
            <a:pPr indent="127139" algn="just"/>
            <a:r>
              <a:rPr lang="ja-JP" altLang="ja-JP" kern="100" dirty="0">
                <a:latin typeface="UD デジタル 教科書体 NP-B" pitchFamily="18" charset="-128"/>
                <a:ea typeface="UD デジタル 教科書体 NP-B" pitchFamily="18" charset="-128"/>
                <a:cs typeface="Times New Roman"/>
              </a:rPr>
              <a:t>チーム支援</a:t>
            </a:r>
            <a:r>
              <a:rPr lang="ja-JP" altLang="en-US" kern="100" dirty="0">
                <a:latin typeface="UD デジタル 教科書体 NP-B" pitchFamily="18" charset="-128"/>
                <a:ea typeface="UD デジタル 教科書体 NP-B" pitchFamily="18" charset="-128"/>
                <a:cs typeface="Times New Roman"/>
              </a:rPr>
              <a:t>は，</a:t>
            </a:r>
            <a:r>
              <a:rPr lang="ja-JP" altLang="ja-JP" kern="100" dirty="0">
                <a:latin typeface="UD デジタル 教科書体 NP-B" pitchFamily="18" charset="-128"/>
                <a:ea typeface="UD デジタル 教科書体 NP-B" pitchFamily="18" charset="-128"/>
                <a:cs typeface="Times New Roman"/>
              </a:rPr>
              <a:t>保護者や</a:t>
            </a:r>
            <a:r>
              <a:rPr lang="ja-JP" altLang="ja-JP" b="1" kern="100" dirty="0">
                <a:latin typeface="UD デジタル 教科書体 NP-B" pitchFamily="18" charset="-128"/>
                <a:ea typeface="UD デジタル 教科書体 NP-B" pitchFamily="18" charset="-128"/>
                <a:cs typeface="Times New Roman"/>
              </a:rPr>
              <a:t>児童生徒</a:t>
            </a:r>
            <a:r>
              <a:rPr lang="ja-JP" altLang="ja-JP" kern="100" dirty="0">
                <a:latin typeface="UD デジタル 教科書体 NP-B" pitchFamily="18" charset="-128"/>
                <a:ea typeface="UD デジタル 教科書体 NP-B" pitchFamily="18" charset="-128"/>
                <a:cs typeface="Times New Roman"/>
              </a:rPr>
              <a:t>のニーズが何であるかをアセスメントすること</a:t>
            </a:r>
            <a:r>
              <a:rPr lang="ja-JP" altLang="en-US" kern="100" dirty="0">
                <a:latin typeface="UD デジタル 教科書体 NP-B" pitchFamily="18" charset="-128"/>
                <a:ea typeface="UD デジタル 教科書体 NP-B" pitchFamily="18" charset="-128"/>
                <a:cs typeface="Times New Roman"/>
              </a:rPr>
              <a:t>が</a:t>
            </a:r>
            <a:r>
              <a:rPr lang="ja-JP" altLang="ja-JP" kern="100" dirty="0">
                <a:latin typeface="UD デジタル 教科書体 NP-B" pitchFamily="18" charset="-128"/>
                <a:ea typeface="UD デジタル 教科書体 NP-B" pitchFamily="18" charset="-128"/>
                <a:cs typeface="Times New Roman"/>
              </a:rPr>
              <a:t>支援や連携を円滑に行うために重要で</a:t>
            </a:r>
            <a:r>
              <a:rPr lang="ja-JP" altLang="en-US" kern="100" dirty="0">
                <a:latin typeface="UD デジタル 教科書体 NP-B" pitchFamily="18" charset="-128"/>
                <a:ea typeface="UD デジタル 教科書体 NP-B" pitchFamily="18" charset="-128"/>
                <a:cs typeface="Times New Roman"/>
              </a:rPr>
              <a:t>す</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indent="127139" algn="just"/>
            <a:r>
              <a:rPr lang="ja-JP" altLang="ja-JP" kern="100" dirty="0">
                <a:latin typeface="UD デジタル 教科書体 NP-B" pitchFamily="18" charset="-128"/>
                <a:ea typeface="UD デジタル 教科書体 NP-B" pitchFamily="18" charset="-128"/>
                <a:cs typeface="Times New Roman"/>
              </a:rPr>
              <a:t>保護者や児童生徒には</a:t>
            </a:r>
            <a:r>
              <a:rPr lang="en-US" altLang="ja-JP" kern="100" dirty="0">
                <a:latin typeface="UD デジタル 教科書体 NP-B" pitchFamily="18" charset="-128"/>
                <a:ea typeface="UD デジタル 教科書体 NP-B" pitchFamily="18" charset="-128"/>
                <a:cs typeface="Times New Roman"/>
              </a:rPr>
              <a:t>2</a:t>
            </a:r>
            <a:r>
              <a:rPr lang="ja-JP" altLang="ja-JP" kern="100" dirty="0">
                <a:latin typeface="UD デジタル 教科書体 NP-B" pitchFamily="18" charset="-128"/>
                <a:ea typeface="UD デジタル 教科書体 NP-B" pitchFamily="18" charset="-128"/>
                <a:cs typeface="Times New Roman"/>
              </a:rPr>
              <a:t>つのニーズがあ</a:t>
            </a:r>
            <a:r>
              <a:rPr lang="ja-JP" altLang="en-US" kern="100" dirty="0">
                <a:latin typeface="UD デジタル 教科書体 NP-B" pitchFamily="18" charset="-128"/>
                <a:ea typeface="UD デジタル 教科書体 NP-B" pitchFamily="18" charset="-128"/>
                <a:cs typeface="Times New Roman"/>
              </a:rPr>
              <a:t>ります</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indent="127139" algn="just"/>
            <a:r>
              <a:rPr lang="ja-JP" altLang="ja-JP" kern="100" dirty="0">
                <a:latin typeface="UD デジタル 教科書体 NP-B" pitchFamily="18" charset="-128"/>
                <a:ea typeface="UD デジタル 教科書体 NP-B" pitchFamily="18" charset="-128"/>
                <a:cs typeface="Times New Roman"/>
              </a:rPr>
              <a:t>カウンセリングニーズとコンサルテーションニーズで</a:t>
            </a:r>
            <a:r>
              <a:rPr lang="ja-JP" altLang="en-US" kern="100" dirty="0">
                <a:latin typeface="UD デジタル 教科書体 NP-B" pitchFamily="18" charset="-128"/>
                <a:ea typeface="UD デジタル 教科書体 NP-B" pitchFamily="18" charset="-128"/>
                <a:cs typeface="Times New Roman"/>
              </a:rPr>
              <a:t>す</a:t>
            </a:r>
            <a:r>
              <a:rPr lang="ja-JP" altLang="ja-JP" kern="100" dirty="0">
                <a:latin typeface="UD デジタル 教科書体 NP-B" pitchFamily="18" charset="-128"/>
                <a:ea typeface="UD デジタル 教科書体 NP-B" pitchFamily="18" charset="-128"/>
                <a:cs typeface="Times New Roman"/>
              </a:rPr>
              <a:t>（図）。</a:t>
            </a:r>
            <a:endParaRPr lang="en-US" altLang="ja-JP" kern="100" dirty="0">
              <a:latin typeface="UD デジタル 教科書体 NP-B" pitchFamily="18" charset="-128"/>
              <a:ea typeface="UD デジタル 教科書体 NP-B" pitchFamily="18" charset="-128"/>
              <a:cs typeface="Times New Roman"/>
            </a:endParaRPr>
          </a:p>
          <a:p>
            <a:pPr indent="127139" algn="just"/>
            <a:r>
              <a:rPr lang="ja-JP" altLang="ja-JP" kern="100" dirty="0">
                <a:latin typeface="UD デジタル 教科書体 NP-B" pitchFamily="18" charset="-128"/>
                <a:ea typeface="UD デジタル 教科書体 NP-B" pitchFamily="18" charset="-128"/>
                <a:cs typeface="Times New Roman"/>
              </a:rPr>
              <a:t>カウンセリングニーズは、「ただ悩みを聞いてほしい！自分の気持ちをわかってほしい！」というニーズで</a:t>
            </a:r>
            <a:r>
              <a:rPr lang="ja-JP" altLang="en-US" kern="100" dirty="0">
                <a:latin typeface="UD デジタル 教科書体 NP-B" pitchFamily="18" charset="-128"/>
                <a:ea typeface="UD デジタル 教科書体 NP-B" pitchFamily="18" charset="-128"/>
                <a:cs typeface="Times New Roman"/>
              </a:rPr>
              <a:t>す</a:t>
            </a:r>
            <a:r>
              <a:rPr lang="ja-JP" altLang="ja-JP" kern="100" dirty="0">
                <a:latin typeface="UD デジタル 教科書体 NP-B" pitchFamily="18" charset="-128"/>
                <a:ea typeface="UD デジタル 教科書体 NP-B" pitchFamily="18" charset="-128"/>
                <a:cs typeface="Times New Roman"/>
              </a:rPr>
              <a:t>。助言はあまり求めてい</a:t>
            </a:r>
            <a:r>
              <a:rPr lang="ja-JP" altLang="en-US" kern="100" dirty="0">
                <a:latin typeface="UD デジタル 教科書体 NP-B" pitchFamily="18" charset="-128"/>
                <a:ea typeface="UD デジタル 教科書体 NP-B" pitchFamily="18" charset="-128"/>
                <a:cs typeface="Times New Roman"/>
              </a:rPr>
              <a:t>ません</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indent="127139" algn="just"/>
            <a:r>
              <a:rPr lang="ja-JP" altLang="ja-JP" kern="100" dirty="0">
                <a:latin typeface="UD デジタル 教科書体 NP-B" pitchFamily="18" charset="-128"/>
                <a:ea typeface="UD デジタル 教科書体 NP-B" pitchFamily="18" charset="-128"/>
                <a:cs typeface="Times New Roman"/>
              </a:rPr>
              <a:t>コンサルテーションニーズは「問題状況について解決方法を知りたい」というニーズで</a:t>
            </a:r>
            <a:r>
              <a:rPr lang="ja-JP" altLang="en-US" kern="100" dirty="0">
                <a:latin typeface="UD デジタル 教科書体 NP-B" pitchFamily="18" charset="-128"/>
                <a:ea typeface="UD デジタル 教科書体 NP-B" pitchFamily="18" charset="-128"/>
                <a:cs typeface="Times New Roman"/>
              </a:rPr>
              <a:t>す</a:t>
            </a:r>
            <a:r>
              <a:rPr lang="ja-JP" altLang="ja-JP" kern="100" dirty="0">
                <a:latin typeface="UD デジタル 教科書体 NP-B" pitchFamily="18" charset="-128"/>
                <a:ea typeface="UD デジタル 教科書体 NP-B" pitchFamily="18" charset="-128"/>
                <a:cs typeface="Times New Roman"/>
              </a:rPr>
              <a:t>。</a:t>
            </a:r>
            <a:endParaRPr lang="ja-JP" altLang="ja-JP" sz="1400" kern="100" dirty="0">
              <a:latin typeface="UD デジタル 教科書体 NP-B" pitchFamily="18" charset="-128"/>
              <a:ea typeface="UD デジタル 教科書体 NP-B" pitchFamily="18" charset="-128"/>
              <a:cs typeface="Times New Roman"/>
            </a:endParaRPr>
          </a:p>
          <a:p>
            <a:pPr algn="just"/>
            <a:r>
              <a:rPr lang="ja-JP" altLang="en-US" kern="100" dirty="0">
                <a:latin typeface="UD デジタル 教科書体 NP-B" pitchFamily="18" charset="-128"/>
                <a:ea typeface="UD デジタル 教科書体 NP-B" pitchFamily="18" charset="-128"/>
                <a:cs typeface="Times New Roman"/>
              </a:rPr>
              <a:t>　</a:t>
            </a:r>
            <a:r>
              <a:rPr lang="ja-JP" altLang="ja-JP" kern="100" dirty="0">
                <a:latin typeface="UD デジタル 教科書体 NP-B" pitchFamily="18" charset="-128"/>
                <a:ea typeface="UD デジタル 教科書体 NP-B" pitchFamily="18" charset="-128"/>
                <a:cs typeface="Times New Roman"/>
              </a:rPr>
              <a:t>この</a:t>
            </a:r>
            <a:r>
              <a:rPr lang="en-US" altLang="ja-JP" kern="100" dirty="0">
                <a:latin typeface="UD デジタル 教科書体 NP-B" pitchFamily="18" charset="-128"/>
                <a:ea typeface="UD デジタル 教科書体 NP-B" pitchFamily="18" charset="-128"/>
                <a:cs typeface="Times New Roman"/>
              </a:rPr>
              <a:t>2</a:t>
            </a:r>
            <a:r>
              <a:rPr lang="ja-JP" altLang="ja-JP" kern="100" dirty="0">
                <a:latin typeface="UD デジタル 教科書体 NP-B" pitchFamily="18" charset="-128"/>
                <a:ea typeface="UD デジタル 教科書体 NP-B" pitchFamily="18" charset="-128"/>
                <a:cs typeface="Times New Roman"/>
              </a:rPr>
              <a:t>つのニーズを混同すると支援はうまくい</a:t>
            </a:r>
            <a:r>
              <a:rPr lang="ja-JP" altLang="en-US" kern="100" dirty="0">
                <a:latin typeface="UD デジタル 教科書体 NP-B" pitchFamily="18" charset="-128"/>
                <a:ea typeface="UD デジタル 教科書体 NP-B" pitchFamily="18" charset="-128"/>
                <a:cs typeface="Times New Roman"/>
              </a:rPr>
              <a:t>きません</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algn="just"/>
            <a:r>
              <a:rPr lang="ja-JP" altLang="ja-JP" kern="100" dirty="0">
                <a:latin typeface="UD デジタル 教科書体 NP-B" pitchFamily="18" charset="-128"/>
                <a:ea typeface="UD デジタル 教科書体 NP-B" pitchFamily="18" charset="-128"/>
                <a:cs typeface="Times New Roman"/>
              </a:rPr>
              <a:t>聴いて欲しいのに助言されると、わかってもらえないと感じてしま</a:t>
            </a:r>
            <a:r>
              <a:rPr lang="ja-JP" altLang="en-US" kern="100" dirty="0">
                <a:latin typeface="UD デジタル 教科書体 NP-B" pitchFamily="18" charset="-128"/>
                <a:ea typeface="UD デジタル 教科書体 NP-B" pitchFamily="18" charset="-128"/>
                <a:cs typeface="Times New Roman"/>
              </a:rPr>
              <a:t>います</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algn="just"/>
            <a:r>
              <a:rPr lang="ja-JP" altLang="ja-JP" kern="100" dirty="0">
                <a:latin typeface="UD デジタル 教科書体 NP-B" pitchFamily="18" charset="-128"/>
                <a:ea typeface="UD デジタル 教科書体 NP-B" pitchFamily="18" charset="-128"/>
                <a:cs typeface="Times New Roman"/>
              </a:rPr>
              <a:t>解決方法を知りたいのに、ただ「うんうん」聴くだけだと、「何も助言してもらえない」と不満をも</a:t>
            </a:r>
            <a:r>
              <a:rPr lang="ja-JP" altLang="en-US" kern="100" dirty="0">
                <a:latin typeface="UD デジタル 教科書体 NP-B" pitchFamily="18" charset="-128"/>
                <a:ea typeface="UD デジタル 教科書体 NP-B" pitchFamily="18" charset="-128"/>
                <a:cs typeface="Times New Roman"/>
              </a:rPr>
              <a:t>ちます</a:t>
            </a:r>
            <a:r>
              <a:rPr lang="ja-JP" altLang="ja-JP" kern="100" dirty="0">
                <a:latin typeface="UD デジタル 教科書体 NP-B" pitchFamily="18" charset="-128"/>
                <a:ea typeface="UD デジタル 教科書体 NP-B" pitchFamily="18" charset="-128"/>
                <a:cs typeface="Times New Roman"/>
              </a:rPr>
              <a:t>。</a:t>
            </a:r>
            <a:endParaRPr lang="en-US" altLang="ja-JP" kern="100" dirty="0">
              <a:latin typeface="UD デジタル 教科書体 NP-B" pitchFamily="18" charset="-128"/>
              <a:ea typeface="UD デジタル 教科書体 NP-B" pitchFamily="18" charset="-128"/>
              <a:cs typeface="Times New Roman"/>
            </a:endParaRPr>
          </a:p>
          <a:p>
            <a:pPr algn="just"/>
            <a:r>
              <a:rPr lang="ja-JP" altLang="ja-JP" kern="100" dirty="0">
                <a:latin typeface="UD デジタル 教科書体 NP-B" pitchFamily="18" charset="-128"/>
                <a:ea typeface="UD デジタル 教科書体 NP-B" pitchFamily="18" charset="-128"/>
                <a:cs typeface="Times New Roman"/>
              </a:rPr>
              <a:t>カウンセリングニーズとコンサルテーションニーズは、行ったり来たりして明確に分けられない場合もあ</a:t>
            </a:r>
            <a:r>
              <a:rPr lang="ja-JP" altLang="en-US" kern="100" dirty="0">
                <a:latin typeface="UD デジタル 教科書体 NP-B" pitchFamily="18" charset="-128"/>
                <a:ea typeface="UD デジタル 教科書体 NP-B" pitchFamily="18" charset="-128"/>
                <a:cs typeface="Times New Roman"/>
              </a:rPr>
              <a:t>ります</a:t>
            </a:r>
            <a:r>
              <a:rPr lang="ja-JP" altLang="ja-JP" kern="100" dirty="0">
                <a:latin typeface="UD デジタル 教科書体 NP-B" pitchFamily="18" charset="-128"/>
                <a:ea typeface="UD デジタル 教科書体 NP-B" pitchFamily="18" charset="-128"/>
                <a:cs typeface="Times New Roman"/>
              </a:rPr>
              <a:t>が、じっくりと、話に耳を傾けて、どちらのニーズが強いか見極めることが支援の出発点として重要とな</a:t>
            </a:r>
            <a:r>
              <a:rPr lang="ja-JP" altLang="en-US" kern="100" dirty="0">
                <a:latin typeface="UD デジタル 教科書体 NP-B" pitchFamily="18" charset="-128"/>
                <a:ea typeface="UD デジタル 教科書体 NP-B" pitchFamily="18" charset="-128"/>
                <a:cs typeface="Times New Roman"/>
              </a:rPr>
              <a:t>ります</a:t>
            </a:r>
            <a:r>
              <a:rPr lang="ja-JP" altLang="ja-JP" kern="100" dirty="0">
                <a:latin typeface="UD デジタル 教科書体 NP-B" pitchFamily="18" charset="-128"/>
                <a:ea typeface="UD デジタル 教科書体 NP-B" pitchFamily="18" charset="-128"/>
                <a:cs typeface="Times New Roman"/>
              </a:rPr>
              <a:t>。</a:t>
            </a:r>
            <a:endParaRPr lang="ja-JP" altLang="ja-JP" sz="1400" kern="100" dirty="0">
              <a:latin typeface="UD デジタル 教科書体 NP-B" pitchFamily="18" charset="-128"/>
              <a:ea typeface="UD デジタル 教科書体 NP-B" pitchFamily="18" charset="-128"/>
              <a:cs typeface="Times New Roman"/>
            </a:endParaRPr>
          </a:p>
          <a:p>
            <a:pPr defTabSz="915410">
              <a:defRPr/>
            </a:pPr>
            <a:endParaRPr kumimoji="1" lang="en-US" altLang="ja-JP" dirty="0">
              <a:latin typeface="UD デジタル 教科書体 NP-B" pitchFamily="18" charset="-128"/>
              <a:ea typeface="UD デジタル 教科書体 NP-B" pitchFamily="18" charset="-128"/>
            </a:endParaRPr>
          </a:p>
        </p:txBody>
      </p:sp>
      <p:sp>
        <p:nvSpPr>
          <p:cNvPr id="4" name="スライド番号プレースホルダー 3"/>
          <p:cNvSpPr>
            <a:spLocks noGrp="1"/>
          </p:cNvSpPr>
          <p:nvPr>
            <p:ph type="sldNum" sz="quarter" idx="10"/>
          </p:nvPr>
        </p:nvSpPr>
        <p:spPr/>
        <p:txBody>
          <a:bodyPr/>
          <a:lstStyle/>
          <a:p>
            <a:fld id="{31D85D14-7B61-4A3F-A123-F7A18FED738B}" type="slidenum">
              <a:rPr kumimoji="1" lang="ja-JP" altLang="en-US" smtClean="0"/>
              <a:pPr/>
              <a:t>12</a:t>
            </a:fld>
            <a:endParaRPr kumimoji="1" lang="ja-JP" altLang="en-US"/>
          </a:p>
        </p:txBody>
      </p:sp>
    </p:spTree>
    <p:extLst>
      <p:ext uri="{BB962C8B-B14F-4D97-AF65-F5344CB8AC3E}">
        <p14:creationId xmlns:p14="http://schemas.microsoft.com/office/powerpoint/2010/main" val="347649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EE68-2E4A-BC3B-44A5-836E677DFF85}"/>
            </a:ext>
          </a:extLst>
        </p:cNvPr>
        <p:cNvGrpSpPr/>
        <p:nvPr/>
      </p:nvGrpSpPr>
      <p:grpSpPr>
        <a:xfrm>
          <a:off x="0" y="0"/>
          <a:ext cx="0" cy="0"/>
          <a:chOff x="0" y="0"/>
          <a:chExt cx="0" cy="0"/>
        </a:xfrm>
      </p:grpSpPr>
      <p:sp>
        <p:nvSpPr>
          <p:cNvPr id="9218" name="スライド イメージ プレースホルダ 1">
            <a:extLst>
              <a:ext uri="{FF2B5EF4-FFF2-40B4-BE49-F238E27FC236}">
                <a16:creationId xmlns:a16="http://schemas.microsoft.com/office/drawing/2014/main" id="{B667530B-4D6E-0591-EE8C-1C2B9441BA03}"/>
              </a:ext>
            </a:extLst>
          </p:cNvPr>
          <p:cNvSpPr>
            <a:spLocks noGrp="1" noRot="1" noChangeAspect="1" noTextEdit="1"/>
          </p:cNvSpPr>
          <p:nvPr>
            <p:ph type="sldImg"/>
          </p:nvPr>
        </p:nvSpPr>
        <p:spPr bwMode="auto">
          <a:xfrm>
            <a:off x="3251200" y="182563"/>
            <a:ext cx="3376613" cy="19002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 2">
            <a:extLst>
              <a:ext uri="{FF2B5EF4-FFF2-40B4-BE49-F238E27FC236}">
                <a16:creationId xmlns:a16="http://schemas.microsoft.com/office/drawing/2014/main" id="{CED7CE4E-F6DF-1551-5E31-18EB7AF1541C}"/>
              </a:ext>
            </a:extLst>
          </p:cNvPr>
          <p:cNvSpPr>
            <a:spLocks noGrp="1"/>
          </p:cNvSpPr>
          <p:nvPr>
            <p:ph type="body" idx="1"/>
          </p:nvPr>
        </p:nvSpPr>
        <p:spPr bwMode="auto">
          <a:xfrm>
            <a:off x="1161327" y="2332567"/>
            <a:ext cx="7395512" cy="22781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72" tIns="46086" rIns="92172" bIns="46086"/>
          <a:lstStyle/>
          <a:p>
            <a:pPr defTabSz="922218">
              <a:defRPr/>
            </a:pPr>
            <a:r>
              <a:rPr kumimoji="1" lang="ja-JP" altLang="en-US" dirty="0"/>
              <a:t>［２分］</a:t>
            </a:r>
            <a:endParaRPr kumimoji="1" lang="en-US" altLang="ja-JP" dirty="0"/>
          </a:p>
          <a:p>
            <a:r>
              <a:rPr lang="ja-JP" altLang="en-US" u="sng" dirty="0">
                <a:latin typeface="UD デジタル 教科書体 NP-B" pitchFamily="18" charset="-128"/>
                <a:ea typeface="UD デジタル 教科書体 NP-B" pitchFamily="18" charset="-128"/>
              </a:rPr>
              <a:t>チーム支援での話し合いを相互コンサルテーションといいます。</a:t>
            </a:r>
            <a:endParaRPr lang="en-US" altLang="ja-JP" u="sng" dirty="0">
              <a:latin typeface="UD デジタル 教科書体 NP-B" pitchFamily="18" charset="-128"/>
              <a:ea typeface="UD デジタル 教科書体 NP-B" pitchFamily="18" charset="-128"/>
            </a:endParaRPr>
          </a:p>
          <a:p>
            <a:r>
              <a:rPr lang="ja-JP" altLang="ja-JP" u="sng" dirty="0">
                <a:latin typeface="UD デジタル 教科書体 NP-B" pitchFamily="18" charset="-128"/>
                <a:ea typeface="UD デジタル 教科書体 NP-B" pitchFamily="18" charset="-128"/>
              </a:rPr>
              <a:t>相互コンサルテーション</a:t>
            </a:r>
            <a:r>
              <a:rPr lang="ja-JP" altLang="ja-JP" dirty="0">
                <a:latin typeface="UD デジタル 教科書体 NP-B" pitchFamily="18" charset="-128"/>
                <a:ea typeface="UD デジタル 教科書体 NP-B" pitchFamily="18" charset="-128"/>
              </a:rPr>
              <a:t>とは、「異なった専門性や役割をもつ者同士がそれぞれの専門性や役割に基づき、支援の対象である子どもの状況について検討し、今後の援助方針について話し合う作戦会議のことで</a:t>
            </a:r>
            <a:r>
              <a:rPr lang="ja-JP" altLang="en-US" dirty="0">
                <a:latin typeface="UD デジタル 教科書体 NP-B" pitchFamily="18" charset="-128"/>
                <a:ea typeface="UD デジタル 教科書体 NP-B" pitchFamily="18" charset="-128"/>
              </a:rPr>
              <a:t>す</a:t>
            </a:r>
            <a:r>
              <a:rPr lang="ja-JP" altLang="ja-JP" dirty="0">
                <a:latin typeface="UD デジタル 教科書体 NP-B" pitchFamily="18" charset="-128"/>
                <a:ea typeface="UD デジタル 教科書体 NP-B" pitchFamily="18" charset="-128"/>
              </a:rPr>
              <a:t>。</a:t>
            </a:r>
            <a:endParaRPr lang="en-US" altLang="ja-JP" dirty="0">
              <a:latin typeface="UD デジタル 教科書体 NP-B" pitchFamily="18" charset="-128"/>
              <a:ea typeface="UD デジタル 教科書体 NP-B" pitchFamily="18" charset="-128"/>
            </a:endParaRPr>
          </a:p>
          <a:p>
            <a:r>
              <a:rPr lang="ja-JP" altLang="ja-JP" dirty="0">
                <a:latin typeface="UD デジタル 教科書体 NP-B" pitchFamily="18" charset="-128"/>
                <a:ea typeface="UD デジタル 教科書体 NP-B" pitchFamily="18" charset="-128"/>
              </a:rPr>
              <a:t>コンサルタント（提案する者）とコンサルティ（提案を受ける者）の関係は一方向だけではなく</a:t>
            </a:r>
            <a:r>
              <a:rPr lang="ja-JP" altLang="en-US" dirty="0">
                <a:latin typeface="UD デジタル 教科書体 NP-B" pitchFamily="18" charset="-128"/>
                <a:ea typeface="UD デジタル 教科書体 NP-B" pitchFamily="18" charset="-128"/>
              </a:rPr>
              <a:t>　</a:t>
            </a:r>
            <a:r>
              <a:rPr lang="ja-JP" altLang="ja-JP" dirty="0">
                <a:latin typeface="UD デジタル 教科書体 NP-B" pitchFamily="18" charset="-128"/>
                <a:ea typeface="UD デジタル 教科書体 NP-B" pitchFamily="18" charset="-128"/>
              </a:rPr>
              <a:t>、相互にもなり得る関係で</a:t>
            </a:r>
            <a:r>
              <a:rPr lang="ja-JP" altLang="en-US" dirty="0">
                <a:latin typeface="UD デジタル 教科書体 NP-B" pitchFamily="18" charset="-128"/>
                <a:ea typeface="UD デジタル 教科書体 NP-B" pitchFamily="18" charset="-128"/>
              </a:rPr>
              <a:t>す</a:t>
            </a:r>
            <a:r>
              <a:rPr lang="ja-JP" altLang="ja-JP" dirty="0">
                <a:latin typeface="UD デジタル 教科書体 NP-B" pitchFamily="18" charset="-128"/>
                <a:ea typeface="UD デジタル 教科書体 NP-B" pitchFamily="18" charset="-128"/>
              </a:rPr>
              <a:t>。</a:t>
            </a:r>
            <a:endParaRPr lang="en-US" altLang="ja-JP" dirty="0">
              <a:latin typeface="UD デジタル 教科書体 NP-B" pitchFamily="18" charset="-128"/>
              <a:ea typeface="UD デジタル 教科書体 NP-B" pitchFamily="18" charset="-128"/>
            </a:endParaRPr>
          </a:p>
          <a:p>
            <a:r>
              <a:rPr lang="ja-JP" altLang="ja-JP" dirty="0">
                <a:latin typeface="UD デジタル 教科書体 NP-B" pitchFamily="18" charset="-128"/>
                <a:ea typeface="UD デジタル 教科書体 NP-B" pitchFamily="18" charset="-128"/>
              </a:rPr>
              <a:t>具体的には、生徒指導主事や学級担任、スクールカウンセラー等が作戦会議の中で、コンサルタントになったり、コンサルティになったり</a:t>
            </a:r>
            <a:r>
              <a:rPr lang="ja-JP" altLang="en-US" dirty="0">
                <a:latin typeface="UD デジタル 教科書体 NP-B" pitchFamily="18" charset="-128"/>
                <a:ea typeface="UD デジタル 教科書体 NP-B" pitchFamily="18" charset="-128"/>
              </a:rPr>
              <a:t>します</a:t>
            </a:r>
            <a:r>
              <a:rPr lang="ja-JP" altLang="ja-JP" dirty="0">
                <a:latin typeface="UD デジタル 教科書体 NP-B" pitchFamily="18" charset="-128"/>
                <a:ea typeface="UD デジタル 教科書体 NP-B" pitchFamily="18" charset="-128"/>
              </a:rPr>
              <a:t>（図</a:t>
            </a:r>
            <a:r>
              <a:rPr lang="ja-JP" altLang="en-US" dirty="0">
                <a:latin typeface="UD デジタル 教科書体 NP-B" pitchFamily="18" charset="-128"/>
                <a:ea typeface="UD デジタル 教科書体 NP-B" pitchFamily="18" charset="-128"/>
              </a:rPr>
              <a:t>）</a:t>
            </a:r>
            <a:r>
              <a:rPr lang="ja-JP" altLang="ja-JP" dirty="0">
                <a:latin typeface="UD デジタル 教科書体 NP-B" pitchFamily="18" charset="-128"/>
                <a:ea typeface="UD デジタル 教科書体 NP-B" pitchFamily="18" charset="-128"/>
              </a:rPr>
              <a:t>。</a:t>
            </a:r>
          </a:p>
          <a:p>
            <a:pPr defTabSz="915395">
              <a:defRPr/>
            </a:pPr>
            <a:r>
              <a:rPr lang="en-US" altLang="ja-JP" dirty="0">
                <a:latin typeface="UD デジタル 教科書体 NP-B" pitchFamily="18" charset="-128"/>
                <a:ea typeface="UD デジタル 教科書体 NP-B" pitchFamily="18" charset="-128"/>
              </a:rPr>
              <a:t> </a:t>
            </a:r>
            <a:r>
              <a:rPr lang="ja-JP" altLang="ja-JP" dirty="0">
                <a:latin typeface="UD デジタル 教科書体 NP-B" pitchFamily="18" charset="-128"/>
                <a:ea typeface="UD デジタル 教科書体 NP-B" pitchFamily="18" charset="-128"/>
              </a:rPr>
              <a:t>コンサルテーションでは、コンサルティが支援の結果の責任をとる。しかし、相互コンサルテーションでは、参加したメンバー誰もが「コンサルタント」や「コンサルティ」になるため、チームメンバー全員が結果責任を共有</a:t>
            </a:r>
            <a:r>
              <a:rPr lang="ja-JP" altLang="en-US" dirty="0">
                <a:latin typeface="UD デジタル 教科書体 NP-B" pitchFamily="18" charset="-128"/>
                <a:ea typeface="UD デジタル 教科書体 NP-B" pitchFamily="18" charset="-128"/>
              </a:rPr>
              <a:t>します</a:t>
            </a:r>
            <a:r>
              <a:rPr lang="ja-JP" altLang="ja-JP" dirty="0">
                <a:latin typeface="UD デジタル 教科書体 NP-B" pitchFamily="18" charset="-128"/>
                <a:ea typeface="UD デジタル 教科書体 NP-B" pitchFamily="18" charset="-128"/>
              </a:rPr>
              <a:t>。</a:t>
            </a:r>
          </a:p>
          <a:p>
            <a:endParaRPr lang="ja-JP" altLang="ja-JP" dirty="0">
              <a:latin typeface="UD デジタル 教科書体 NP-B" pitchFamily="18" charset="-128"/>
              <a:ea typeface="UD デジタル 教科書体 NP-B" pitchFamily="18" charset="-128"/>
            </a:endParaRPr>
          </a:p>
          <a:p>
            <a:pPr eaLnBrk="1" hangingPunct="1"/>
            <a:endParaRPr lang="en-US" altLang="ja-JP" dirty="0"/>
          </a:p>
        </p:txBody>
      </p:sp>
      <p:sp>
        <p:nvSpPr>
          <p:cNvPr id="9220" name="スライド番号プレースホルダ 3">
            <a:extLst>
              <a:ext uri="{FF2B5EF4-FFF2-40B4-BE49-F238E27FC236}">
                <a16:creationId xmlns:a16="http://schemas.microsoft.com/office/drawing/2014/main" id="{715062CB-0323-FE13-933B-F680BDC71AD9}"/>
              </a:ext>
            </a:extLst>
          </p:cNvPr>
          <p:cNvSpPr txBox="1">
            <a:spLocks noGrp="1"/>
          </p:cNvSpPr>
          <p:nvPr/>
        </p:nvSpPr>
        <p:spPr bwMode="auto">
          <a:xfrm>
            <a:off x="8155288" y="4805660"/>
            <a:ext cx="6235579" cy="2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8" tIns="47827" rIns="95658" bIns="47827" anchor="b"/>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fld id="{6FF880BB-E5BF-4F91-8BA5-E1E68019AF34}" type="slidenum">
              <a:rPr lang="ja-JP" altLang="en-US" sz="1300">
                <a:solidFill>
                  <a:srgbClr val="000000"/>
                </a:solidFill>
              </a:rPr>
              <a:pPr algn="r" eaLnBrk="1" hangingPunct="1"/>
              <a:t>13</a:t>
            </a:fld>
            <a:endParaRPr lang="en-US" altLang="ja-JP" sz="1300" dirty="0">
              <a:solidFill>
                <a:srgbClr val="000000"/>
              </a:solidFill>
            </a:endParaRPr>
          </a:p>
        </p:txBody>
      </p:sp>
    </p:spTree>
    <p:extLst>
      <p:ext uri="{BB962C8B-B14F-4D97-AF65-F5344CB8AC3E}">
        <p14:creationId xmlns:p14="http://schemas.microsoft.com/office/powerpoint/2010/main" val="379393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0FC20-E52A-B178-DF29-1916EEDF817A}"/>
            </a:ext>
          </a:extLst>
        </p:cNvPr>
        <p:cNvGrpSpPr/>
        <p:nvPr/>
      </p:nvGrpSpPr>
      <p:grpSpPr>
        <a:xfrm>
          <a:off x="0" y="0"/>
          <a:ext cx="0" cy="0"/>
          <a:chOff x="0" y="0"/>
          <a:chExt cx="0" cy="0"/>
        </a:xfrm>
      </p:grpSpPr>
      <p:sp>
        <p:nvSpPr>
          <p:cNvPr id="33794" name="Rectangle 1031">
            <a:extLst>
              <a:ext uri="{FF2B5EF4-FFF2-40B4-BE49-F238E27FC236}">
                <a16:creationId xmlns:a16="http://schemas.microsoft.com/office/drawing/2014/main" id="{51A225E1-B7E5-8900-2308-7C057DAD2D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324" indent="-26381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3210" indent="-21137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489131" indent="-21137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16639" indent="-21137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74343" indent="-2113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2049" indent="-2113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89753" indent="-2113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7458" indent="-2113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50000"/>
              </a:spcBef>
            </a:pPr>
            <a:fld id="{1C02BB09-AE9C-44F9-8FD3-E329C2156713}" type="slidenum">
              <a:rPr lang="en-US" altLang="ja-JP" smtClean="0">
                <a:ea typeface="ＭＳ Ｐゴシック" panose="020B0600070205080204" pitchFamily="50" charset="-128"/>
              </a:rPr>
              <a:pPr>
                <a:spcBef>
                  <a:spcPct val="50000"/>
                </a:spcBef>
              </a:pPr>
              <a:t>14</a:t>
            </a:fld>
            <a:endParaRPr lang="en-US" altLang="ja-JP">
              <a:ea typeface="ＭＳ Ｐゴシック" panose="020B0600070205080204" pitchFamily="50" charset="-128"/>
            </a:endParaRPr>
          </a:p>
        </p:txBody>
      </p:sp>
      <p:sp>
        <p:nvSpPr>
          <p:cNvPr id="33795" name="Rectangle 7">
            <a:extLst>
              <a:ext uri="{FF2B5EF4-FFF2-40B4-BE49-F238E27FC236}">
                <a16:creationId xmlns:a16="http://schemas.microsoft.com/office/drawing/2014/main" id="{A03F16E3-2FF5-E8F4-9BC9-9BAB2D1570DF}"/>
              </a:ext>
            </a:extLst>
          </p:cNvPr>
          <p:cNvSpPr txBox="1">
            <a:spLocks noGrp="1" noChangeArrowheads="1"/>
          </p:cNvSpPr>
          <p:nvPr/>
        </p:nvSpPr>
        <p:spPr bwMode="auto">
          <a:xfrm>
            <a:off x="5344787" y="6808510"/>
            <a:ext cx="4090303" cy="3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2" tIns="44501" rIns="89002" bIns="44501"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F2ACB0EE-7549-4D28-B07A-9D8C1F504AEE}" type="slidenum">
              <a:rPr lang="en-US" altLang="ja-JP">
                <a:ea typeface="ＭＳ Ｐゴシック" panose="020B0600070205080204" pitchFamily="50" charset="-128"/>
              </a:rPr>
              <a:pPr algn="r" eaLnBrk="1" hangingPunct="1">
                <a:spcBef>
                  <a:spcPct val="0"/>
                </a:spcBef>
              </a:pPr>
              <a:t>14</a:t>
            </a:fld>
            <a:endParaRPr lang="en-US" altLang="ja-JP">
              <a:ea typeface="ＭＳ Ｐゴシック" panose="020B0600070205080204" pitchFamily="50" charset="-128"/>
            </a:endParaRPr>
          </a:p>
        </p:txBody>
      </p:sp>
      <p:sp>
        <p:nvSpPr>
          <p:cNvPr id="33796" name="Rectangle 7">
            <a:extLst>
              <a:ext uri="{FF2B5EF4-FFF2-40B4-BE49-F238E27FC236}">
                <a16:creationId xmlns:a16="http://schemas.microsoft.com/office/drawing/2014/main" id="{04438B1C-3368-DF04-F652-0AB1C13757B3}"/>
              </a:ext>
            </a:extLst>
          </p:cNvPr>
          <p:cNvSpPr txBox="1">
            <a:spLocks noGrp="1" noChangeArrowheads="1"/>
          </p:cNvSpPr>
          <p:nvPr/>
        </p:nvSpPr>
        <p:spPr bwMode="auto">
          <a:xfrm>
            <a:off x="5344787" y="6808510"/>
            <a:ext cx="4090303" cy="3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2" tIns="44501" rIns="89002" bIns="44501"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1565D836-17C2-43F3-9419-E3E67CEB3DAB}" type="slidenum">
              <a:rPr lang="en-US" altLang="ja-JP">
                <a:ea typeface="ＭＳ Ｐゴシック" panose="020B0600070205080204" pitchFamily="50" charset="-128"/>
              </a:rPr>
              <a:pPr algn="r" eaLnBrk="1" hangingPunct="1">
                <a:spcBef>
                  <a:spcPct val="0"/>
                </a:spcBef>
              </a:pPr>
              <a:t>14</a:t>
            </a:fld>
            <a:endParaRPr lang="en-US" altLang="ja-JP">
              <a:ea typeface="ＭＳ Ｐゴシック" panose="020B0600070205080204" pitchFamily="50" charset="-128"/>
            </a:endParaRPr>
          </a:p>
        </p:txBody>
      </p:sp>
      <p:sp>
        <p:nvSpPr>
          <p:cNvPr id="33798" name="Rectangle 3">
            <a:extLst>
              <a:ext uri="{FF2B5EF4-FFF2-40B4-BE49-F238E27FC236}">
                <a16:creationId xmlns:a16="http://schemas.microsoft.com/office/drawing/2014/main" id="{CB5AC5D0-677D-A815-E9CB-2703D6F99A93}"/>
              </a:ext>
            </a:extLst>
          </p:cNvPr>
          <p:cNvSpPr>
            <a:spLocks noGrp="1" noChangeArrowheads="1"/>
          </p:cNvSpPr>
          <p:nvPr>
            <p:ph type="body" idx="1"/>
          </p:nvPr>
        </p:nvSpPr>
        <p:spPr>
          <a:xfrm>
            <a:off x="1247579" y="3426706"/>
            <a:ext cx="6919216" cy="32270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218">
              <a:defRPr/>
            </a:pPr>
            <a:r>
              <a:rPr kumimoji="1" lang="ja-JP" altLang="en-US" dirty="0"/>
              <a:t>［２分］</a:t>
            </a:r>
            <a:endParaRPr kumimoji="1" lang="en-US" altLang="ja-JP" dirty="0"/>
          </a:p>
          <a:p>
            <a:r>
              <a:rPr lang="ja-JP" altLang="ja-JP" dirty="0">
                <a:latin typeface="UD デジタル 教科書体 NP-B" pitchFamily="18" charset="-128"/>
                <a:ea typeface="UD デジタル 教科書体 NP-B" pitchFamily="18" charset="-128"/>
              </a:rPr>
              <a:t>援助資源チェックシートは、子どもの援助資源を把握するシート</a:t>
            </a:r>
            <a:r>
              <a:rPr lang="ja-JP" altLang="en-US" dirty="0">
                <a:latin typeface="UD デジタル 教科書体 NP-B" pitchFamily="18" charset="-128"/>
                <a:ea typeface="UD デジタル 教科書体 NP-B" pitchFamily="18" charset="-128"/>
              </a:rPr>
              <a:t>です。</a:t>
            </a:r>
            <a:endParaRPr lang="en-US" altLang="ja-JP" dirty="0">
              <a:latin typeface="UD デジタル 教科書体 NP-B" pitchFamily="18" charset="-128"/>
              <a:ea typeface="UD デジタル 教科書体 NP-B" pitchFamily="18" charset="-128"/>
            </a:endParaRPr>
          </a:p>
          <a:p>
            <a:endParaRPr lang="en-US" altLang="ja-JP" b="1" dirty="0">
              <a:latin typeface="UD デジタル 教科書体 NP-B" pitchFamily="18" charset="-128"/>
              <a:ea typeface="UD デジタル 教科書体 NP-B" pitchFamily="18" charset="-128"/>
            </a:endParaRPr>
          </a:p>
          <a:p>
            <a:r>
              <a:rPr lang="ja-JP" altLang="ja-JP" b="1" dirty="0">
                <a:latin typeface="UD デジタル 教科書体 NP-B" pitchFamily="18" charset="-128"/>
                <a:ea typeface="UD デジタル 教科書体 NP-B" pitchFamily="18" charset="-128"/>
              </a:rPr>
              <a:t>援助資源チェックシートには各項目に沿って、</a:t>
            </a:r>
            <a:r>
              <a:rPr lang="ja-JP" altLang="ja-JP" b="1" u="sng" dirty="0">
                <a:latin typeface="UD デジタル 教科書体 NP-B" pitchFamily="18" charset="-128"/>
                <a:ea typeface="UD デジタル 教科書体 NP-B" pitchFamily="18" charset="-128"/>
              </a:rPr>
              <a:t>すでに児童生徒と関係性</a:t>
            </a:r>
            <a:r>
              <a:rPr lang="ja-JP" altLang="en-US" b="1" u="sng" dirty="0">
                <a:latin typeface="UD デジタル 教科書体 NP-B" pitchFamily="18" charset="-128"/>
                <a:ea typeface="UD デジタル 教科書体 NP-B" pitchFamily="18" charset="-128"/>
              </a:rPr>
              <a:t>（信頼関係）</a:t>
            </a:r>
            <a:r>
              <a:rPr lang="ja-JP" altLang="ja-JP" b="1" u="sng" dirty="0">
                <a:latin typeface="UD デジタル 教科書体 NP-B" pitchFamily="18" charset="-128"/>
                <a:ea typeface="UD デジタル 教科書体 NP-B" pitchFamily="18" charset="-128"/>
              </a:rPr>
              <a:t>のある援助資源</a:t>
            </a:r>
            <a:r>
              <a:rPr lang="ja-JP" altLang="ja-JP" b="1" dirty="0">
                <a:latin typeface="UD デジタル 教科書体 NP-B" pitchFamily="18" charset="-128"/>
                <a:ea typeface="UD デジタル 教科書体 NP-B" pitchFamily="18" charset="-128"/>
              </a:rPr>
              <a:t>について書き込</a:t>
            </a:r>
            <a:r>
              <a:rPr lang="ja-JP" altLang="en-US" b="1" dirty="0">
                <a:latin typeface="UD デジタル 教科書体 NP-B" pitchFamily="18" charset="-128"/>
                <a:ea typeface="UD デジタル 教科書体 NP-B" pitchFamily="18" charset="-128"/>
              </a:rPr>
              <a:t>みます</a:t>
            </a:r>
            <a:r>
              <a:rPr lang="ja-JP" altLang="ja-JP" b="1" dirty="0">
                <a:latin typeface="UD デジタル 教科書体 NP-B" pitchFamily="18" charset="-128"/>
                <a:ea typeface="UD デジタル 教科書体 NP-B" pitchFamily="18" charset="-128"/>
              </a:rPr>
              <a:t>。</a:t>
            </a:r>
            <a:endParaRPr lang="en-US" altLang="ja-JP" b="1" dirty="0">
              <a:latin typeface="UD デジタル 教科書体 NP-B" pitchFamily="18" charset="-128"/>
              <a:ea typeface="UD デジタル 教科書体 NP-B" pitchFamily="18" charset="-128"/>
            </a:endParaRPr>
          </a:p>
          <a:p>
            <a:endParaRPr lang="en-US" altLang="ja-JP" b="1" dirty="0">
              <a:latin typeface="UD デジタル 教科書体 NP-B" pitchFamily="18" charset="-128"/>
              <a:ea typeface="UD デジタル 教科書体 NP-B" pitchFamily="18" charset="-128"/>
            </a:endParaRPr>
          </a:p>
          <a:p>
            <a:r>
              <a:rPr lang="ja-JP" altLang="en-US" b="1" dirty="0">
                <a:latin typeface="UD デジタル 教科書体 NP-B" pitchFamily="18" charset="-128"/>
                <a:ea typeface="UD デジタル 教科書体 NP-B" pitchFamily="18" charset="-128"/>
              </a:rPr>
              <a:t>児童生徒が心を開いている援助資源について，推測ではなく事実を書きます。</a:t>
            </a:r>
            <a:endParaRPr lang="en-US" altLang="ja-JP" b="1" dirty="0">
              <a:latin typeface="UD デジタル 教科書体 NP-B" pitchFamily="18" charset="-128"/>
              <a:ea typeface="UD デジタル 教科書体 NP-B" pitchFamily="18" charset="-128"/>
            </a:endParaRPr>
          </a:p>
          <a:p>
            <a:r>
              <a:rPr lang="ja-JP" altLang="en-US" b="1" dirty="0">
                <a:latin typeface="UD デジタル 教科書体 NP-B" pitchFamily="18" charset="-128"/>
                <a:ea typeface="UD デジタル 教科書体 NP-B" pitchFamily="18" charset="-128"/>
              </a:rPr>
              <a:t>現在，関係はないが，今後，関係をもつことができそうな援助資源には，（　　）をつけるなど区別して掲載します。</a:t>
            </a:r>
            <a:endParaRPr lang="en-US" altLang="ja-JP" b="1" dirty="0">
              <a:latin typeface="UD デジタル 教科書体 NP-B" pitchFamily="18" charset="-128"/>
              <a:ea typeface="UD デジタル 教科書体 NP-B" pitchFamily="18" charset="-128"/>
            </a:endParaRPr>
          </a:p>
          <a:p>
            <a:endParaRPr lang="en-US" altLang="ja-JP" b="1" dirty="0">
              <a:latin typeface="UD デジタル 教科書体 NP-B" pitchFamily="18" charset="-128"/>
              <a:ea typeface="UD デジタル 教科書体 NP-B" pitchFamily="18" charset="-128"/>
            </a:endParaRPr>
          </a:p>
          <a:p>
            <a:endParaRPr lang="ja-JP" altLang="ja-JP" dirty="0">
              <a:latin typeface="Times New Roman" panose="02020603050405020304" pitchFamily="18" charset="0"/>
            </a:endParaRPr>
          </a:p>
        </p:txBody>
      </p:sp>
    </p:spTree>
    <p:extLst>
      <p:ext uri="{BB962C8B-B14F-4D97-AF65-F5344CB8AC3E}">
        <p14:creationId xmlns:p14="http://schemas.microsoft.com/office/powerpoint/2010/main" val="347654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5AB5-BF0B-6B2C-E6F1-27434F3833FD}"/>
            </a:ext>
          </a:extLst>
        </p:cNvPr>
        <p:cNvGrpSpPr/>
        <p:nvPr/>
      </p:nvGrpSpPr>
      <p:grpSpPr>
        <a:xfrm>
          <a:off x="0" y="0"/>
          <a:ext cx="0" cy="0"/>
          <a:chOff x="0" y="0"/>
          <a:chExt cx="0" cy="0"/>
        </a:xfrm>
      </p:grpSpPr>
      <p:sp>
        <p:nvSpPr>
          <p:cNvPr id="43010" name="Rectangle 1031">
            <a:extLst>
              <a:ext uri="{FF2B5EF4-FFF2-40B4-BE49-F238E27FC236}">
                <a16:creationId xmlns:a16="http://schemas.microsoft.com/office/drawing/2014/main" id="{19CCC10B-C4B4-F39E-73A8-A63A40032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ea typeface="ＭＳ Ｐ明朝" panose="02020600040205080304" pitchFamily="18" charset="-128"/>
              </a:defRPr>
            </a:lvl1pPr>
            <a:lvl2pPr marL="716754" indent="-274942">
              <a:defRPr kumimoji="1" sz="1200">
                <a:solidFill>
                  <a:schemeClr val="tx1"/>
                </a:solidFill>
                <a:latin typeface="Times New Roman" panose="02020603050405020304" pitchFamily="18" charset="0"/>
                <a:ea typeface="ＭＳ Ｐ明朝" panose="02020600040205080304" pitchFamily="18" charset="-128"/>
              </a:defRPr>
            </a:lvl2pPr>
            <a:lvl3pPr marL="1102941" indent="-219318">
              <a:defRPr kumimoji="1" sz="1200">
                <a:solidFill>
                  <a:schemeClr val="tx1"/>
                </a:solidFill>
                <a:latin typeface="Times New Roman" panose="02020603050405020304" pitchFamily="18" charset="0"/>
                <a:ea typeface="ＭＳ Ｐ明朝" panose="02020600040205080304" pitchFamily="18" charset="-128"/>
              </a:defRPr>
            </a:lvl3pPr>
            <a:lvl4pPr marL="1544755" indent="-219318">
              <a:defRPr kumimoji="1" sz="1200">
                <a:solidFill>
                  <a:schemeClr val="tx1"/>
                </a:solidFill>
                <a:latin typeface="Times New Roman" panose="02020603050405020304" pitchFamily="18" charset="0"/>
                <a:ea typeface="ＭＳ Ｐ明朝" panose="02020600040205080304" pitchFamily="18" charset="-128"/>
              </a:defRPr>
            </a:lvl4pPr>
            <a:lvl5pPr marL="1986566" indent="-219318">
              <a:defRPr kumimoji="1" sz="1200">
                <a:solidFill>
                  <a:schemeClr val="tx1"/>
                </a:solidFill>
                <a:latin typeface="Times New Roman" panose="02020603050405020304" pitchFamily="18" charset="0"/>
                <a:ea typeface="ＭＳ Ｐ明朝" panose="02020600040205080304" pitchFamily="18" charset="-128"/>
              </a:defRPr>
            </a:lvl5pPr>
            <a:lvl6pPr marL="2444273" indent="-219318"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01975" indent="-219318"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59680" indent="-219318"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17384" indent="-219318"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defTabSz="915410">
              <a:defRPr/>
            </a:pPr>
            <a:fld id="{BB54DE87-164A-4951-B7A2-E978D27E0DAF}" type="slidenum">
              <a:rPr lang="en-US" altLang="ja-JP">
                <a:solidFill>
                  <a:srgbClr val="000000"/>
                </a:solidFill>
                <a:ea typeface="ＭＳ Ｐゴシック" panose="020B0600070205080204" pitchFamily="50" charset="-128"/>
              </a:rPr>
              <a:pPr defTabSz="915410">
                <a:defRPr/>
              </a:pPr>
              <a:t>15</a:t>
            </a:fld>
            <a:endParaRPr lang="en-US" altLang="ja-JP" dirty="0">
              <a:solidFill>
                <a:srgbClr val="000000"/>
              </a:solidFill>
              <a:ea typeface="ＭＳ Ｐゴシック" panose="020B0600070205080204" pitchFamily="50" charset="-128"/>
            </a:endParaRPr>
          </a:p>
        </p:txBody>
      </p:sp>
      <p:sp>
        <p:nvSpPr>
          <p:cNvPr id="43011" name="Rectangle 7">
            <a:extLst>
              <a:ext uri="{FF2B5EF4-FFF2-40B4-BE49-F238E27FC236}">
                <a16:creationId xmlns:a16="http://schemas.microsoft.com/office/drawing/2014/main" id="{4FDC6019-96E1-CD65-D491-2900769B5CA3}"/>
              </a:ext>
            </a:extLst>
          </p:cNvPr>
          <p:cNvSpPr txBox="1">
            <a:spLocks noGrp="1" noChangeArrowheads="1"/>
          </p:cNvSpPr>
          <p:nvPr/>
        </p:nvSpPr>
        <p:spPr bwMode="auto">
          <a:xfrm>
            <a:off x="5347090" y="6807328"/>
            <a:ext cx="4090301" cy="3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2" tIns="44501" rIns="89002" bIns="44501" anchor="b"/>
          <a:lstStyle>
            <a:lvl1pPr>
              <a:defRPr kumimoji="1" sz="1200">
                <a:solidFill>
                  <a:schemeClr val="tx1"/>
                </a:solidFill>
                <a:latin typeface="Times New Roman" panose="02020603050405020304" pitchFamily="18" charset="0"/>
                <a:ea typeface="ＭＳ Ｐ明朝" panose="02020600040205080304" pitchFamily="18" charset="-128"/>
              </a:defRPr>
            </a:lvl1pPr>
            <a:lvl2pPr marL="742950" indent="-285750">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defTabSz="915410">
              <a:spcBef>
                <a:spcPct val="0"/>
              </a:spcBef>
              <a:defRPr/>
            </a:pPr>
            <a:fld id="{E9911C2A-7754-4FAE-94D0-07056829808B}" type="slidenum">
              <a:rPr lang="en-US" altLang="ja-JP">
                <a:solidFill>
                  <a:srgbClr val="000000"/>
                </a:solidFill>
                <a:ea typeface="ＭＳ Ｐゴシック" panose="020B0600070205080204" pitchFamily="50" charset="-128"/>
              </a:rPr>
              <a:pPr algn="r" defTabSz="915410">
                <a:spcBef>
                  <a:spcPct val="0"/>
                </a:spcBef>
                <a:defRPr/>
              </a:pPr>
              <a:t>15</a:t>
            </a:fld>
            <a:endParaRPr lang="en-US" altLang="ja-JP" dirty="0">
              <a:solidFill>
                <a:srgbClr val="000000"/>
              </a:solidFill>
              <a:ea typeface="ＭＳ Ｐゴシック" panose="020B0600070205080204" pitchFamily="50" charset="-128"/>
            </a:endParaRPr>
          </a:p>
        </p:txBody>
      </p:sp>
      <p:sp>
        <p:nvSpPr>
          <p:cNvPr id="43012" name="Rectangle 7">
            <a:extLst>
              <a:ext uri="{FF2B5EF4-FFF2-40B4-BE49-F238E27FC236}">
                <a16:creationId xmlns:a16="http://schemas.microsoft.com/office/drawing/2014/main" id="{06C6B3BF-F952-225B-C996-C5B1B0859EE8}"/>
              </a:ext>
            </a:extLst>
          </p:cNvPr>
          <p:cNvSpPr txBox="1">
            <a:spLocks noGrp="1" noChangeArrowheads="1"/>
          </p:cNvSpPr>
          <p:nvPr/>
        </p:nvSpPr>
        <p:spPr bwMode="auto">
          <a:xfrm>
            <a:off x="5347090" y="6807328"/>
            <a:ext cx="4090301" cy="3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2" tIns="44501" rIns="89002" bIns="44501" anchor="b"/>
          <a:lstStyle>
            <a:lvl1pPr>
              <a:defRPr kumimoji="1" sz="1200">
                <a:solidFill>
                  <a:schemeClr val="tx1"/>
                </a:solidFill>
                <a:latin typeface="Times New Roman" panose="02020603050405020304" pitchFamily="18" charset="0"/>
                <a:ea typeface="ＭＳ Ｐ明朝" panose="02020600040205080304" pitchFamily="18" charset="-128"/>
              </a:defRPr>
            </a:lvl1pPr>
            <a:lvl2pPr marL="742950" indent="-285750">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defTabSz="915410">
              <a:spcBef>
                <a:spcPct val="0"/>
              </a:spcBef>
              <a:defRPr/>
            </a:pPr>
            <a:fld id="{BE13E6E8-5A1A-414B-B29B-FDE0EBDA021C}" type="slidenum">
              <a:rPr lang="en-US" altLang="ja-JP">
                <a:solidFill>
                  <a:srgbClr val="000000"/>
                </a:solidFill>
                <a:ea typeface="ＭＳ Ｐゴシック" panose="020B0600070205080204" pitchFamily="50" charset="-128"/>
              </a:rPr>
              <a:pPr algn="r" defTabSz="915410">
                <a:spcBef>
                  <a:spcPct val="0"/>
                </a:spcBef>
                <a:defRPr/>
              </a:pPr>
              <a:t>15</a:t>
            </a:fld>
            <a:endParaRPr lang="en-US" altLang="ja-JP" dirty="0">
              <a:solidFill>
                <a:srgbClr val="000000"/>
              </a:solidFill>
              <a:ea typeface="ＭＳ Ｐゴシック" panose="020B0600070205080204" pitchFamily="50" charset="-128"/>
            </a:endParaRPr>
          </a:p>
        </p:txBody>
      </p:sp>
      <p:sp>
        <p:nvSpPr>
          <p:cNvPr id="43013" name="Rectangle 2">
            <a:extLst>
              <a:ext uri="{FF2B5EF4-FFF2-40B4-BE49-F238E27FC236}">
                <a16:creationId xmlns:a16="http://schemas.microsoft.com/office/drawing/2014/main" id="{606D9989-4245-5C95-0FBF-5FAC012B2E50}"/>
              </a:ext>
            </a:extLst>
          </p:cNvPr>
          <p:cNvSpPr>
            <a:spLocks noGrp="1" noRot="1" noChangeAspect="1" noChangeArrowheads="1" noTextEdit="1"/>
          </p:cNvSpPr>
          <p:nvPr>
            <p:ph type="sldImg"/>
          </p:nvPr>
        </p:nvSpPr>
        <p:spPr>
          <a:ln/>
        </p:spPr>
      </p:sp>
      <p:sp>
        <p:nvSpPr>
          <p:cNvPr id="43014" name="Rectangle 3">
            <a:extLst>
              <a:ext uri="{FF2B5EF4-FFF2-40B4-BE49-F238E27FC236}">
                <a16:creationId xmlns:a16="http://schemas.microsoft.com/office/drawing/2014/main" id="{F190E52D-500B-8EA5-4CF8-3E8950C0171F}"/>
              </a:ext>
            </a:extLst>
          </p:cNvPr>
          <p:cNvSpPr>
            <a:spLocks noGrp="1" noChangeArrowheads="1"/>
          </p:cNvSpPr>
          <p:nvPr>
            <p:ph type="body" idx="1"/>
          </p:nvPr>
        </p:nvSpPr>
        <p:spPr>
          <a:xfrm>
            <a:off x="1257483" y="3370970"/>
            <a:ext cx="7933193" cy="3225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218">
              <a:defRPr/>
            </a:pPr>
            <a:r>
              <a:rPr kumimoji="1" lang="ja-JP" altLang="en-US" dirty="0"/>
              <a:t>［２分］</a:t>
            </a:r>
            <a:endParaRPr kumimoji="1" lang="en-US" altLang="ja-JP" dirty="0"/>
          </a:p>
          <a:p>
            <a:endParaRPr lang="en-US" altLang="ja-JP" dirty="0">
              <a:latin typeface="UD デジタル 教科書体 NP-B" pitchFamily="18" charset="-128"/>
              <a:ea typeface="UD デジタル 教科書体 NP-B" pitchFamily="18" charset="-128"/>
            </a:endParaRPr>
          </a:p>
          <a:p>
            <a:r>
              <a:rPr lang="ja-JP" altLang="ja-JP" dirty="0">
                <a:latin typeface="UD デジタル 教科書体 NP-B" pitchFamily="18" charset="-128"/>
                <a:ea typeface="UD デジタル 教科書体 NP-B" pitchFamily="18" charset="-128"/>
              </a:rPr>
              <a:t>援助チームシートは、アセスメントや援助方針や援助の立案等を検討するシートで</a:t>
            </a:r>
            <a:r>
              <a:rPr lang="ja-JP" altLang="en-US" dirty="0">
                <a:latin typeface="UD デジタル 教科書体 NP-B" pitchFamily="18" charset="-128"/>
                <a:ea typeface="UD デジタル 教科書体 NP-B" pitchFamily="18" charset="-128"/>
              </a:rPr>
              <a:t>す</a:t>
            </a:r>
            <a:r>
              <a:rPr lang="ja-JP" altLang="ja-JP" dirty="0">
                <a:latin typeface="UD デジタル 教科書体 NP-B" pitchFamily="18" charset="-128"/>
                <a:ea typeface="UD デジタル 教科書体 NP-B" pitchFamily="18" charset="-128"/>
              </a:rPr>
              <a:t>。</a:t>
            </a:r>
            <a:endParaRPr lang="en-US" altLang="ja-JP" dirty="0">
              <a:latin typeface="UD デジタル 教科書体 NP-B" pitchFamily="18" charset="-128"/>
              <a:ea typeface="UD デジタル 教科書体 NP-B" pitchFamily="18" charset="-128"/>
            </a:endParaRPr>
          </a:p>
          <a:p>
            <a:endParaRPr lang="ja-JP" altLang="ja-JP" dirty="0">
              <a:latin typeface="UD デジタル 教科書体 NP-B" pitchFamily="18" charset="-128"/>
              <a:ea typeface="UD デジタル 教科書体 NP-B" pitchFamily="18" charset="-128"/>
            </a:endParaRPr>
          </a:p>
          <a:p>
            <a:r>
              <a:rPr lang="ja-JP" altLang="en-US" b="1" dirty="0">
                <a:latin typeface="UD デジタル 教科書体 NP-B" pitchFamily="18" charset="-128"/>
                <a:ea typeface="UD デジタル 教科書体 NP-B" pitchFamily="18" charset="-128"/>
              </a:rPr>
              <a:t>援助チームチームシートの上段</a:t>
            </a:r>
            <a:r>
              <a:rPr lang="en-US" altLang="ja-JP" b="1" dirty="0">
                <a:latin typeface="UD デジタル 教科書体 NP-B" pitchFamily="18" charset="-128"/>
                <a:ea typeface="UD デジタル 教科書体 NP-B" pitchFamily="18" charset="-128"/>
              </a:rPr>
              <a:t>ABC</a:t>
            </a:r>
            <a:r>
              <a:rPr lang="ja-JP" altLang="en-US" b="1" dirty="0">
                <a:latin typeface="UD デジタル 教科書体 NP-B" pitchFamily="18" charset="-128"/>
                <a:ea typeface="UD デジタル 教科書体 NP-B" pitchFamily="18" charset="-128"/>
              </a:rPr>
              <a:t>はアセスメント，中段</a:t>
            </a:r>
            <a:r>
              <a:rPr lang="en-US" altLang="ja-JP" b="1" dirty="0">
                <a:latin typeface="UD デジタル 教科書体 NP-B" pitchFamily="18" charset="-128"/>
                <a:ea typeface="UD デジタル 教科書体 NP-B" pitchFamily="18" charset="-128"/>
              </a:rPr>
              <a:t>D</a:t>
            </a:r>
            <a:r>
              <a:rPr lang="ja-JP" altLang="en-US" b="1" dirty="0">
                <a:latin typeface="UD デジタル 教科書体 NP-B" pitchFamily="18" charset="-128"/>
                <a:ea typeface="UD デジタル 教科書体 NP-B" pitchFamily="18" charset="-128"/>
              </a:rPr>
              <a:t>は援助方針，</a:t>
            </a:r>
            <a:endParaRPr lang="en-US" altLang="ja-JP" b="1" dirty="0">
              <a:latin typeface="UD デジタル 教科書体 NP-B" pitchFamily="18" charset="-128"/>
              <a:ea typeface="UD デジタル 教科書体 NP-B" pitchFamily="18" charset="-128"/>
            </a:endParaRPr>
          </a:p>
          <a:p>
            <a:r>
              <a:rPr lang="ja-JP" altLang="en-US" b="1" dirty="0">
                <a:latin typeface="UD デジタル 教科書体 NP-B" pitchFamily="18" charset="-128"/>
                <a:ea typeface="UD デジタル 教科書体 NP-B" pitchFamily="18" charset="-128"/>
              </a:rPr>
              <a:t>下段は援助案，援助者，援助機関の決定であることを説明します。</a:t>
            </a:r>
            <a:endParaRPr lang="en-US" altLang="ja-JP" b="1" dirty="0">
              <a:latin typeface="UD デジタル 教科書体 NP-B" pitchFamily="18" charset="-128"/>
              <a:ea typeface="UD デジタル 教科書体 NP-B" pitchFamily="18" charset="-128"/>
            </a:endParaRPr>
          </a:p>
          <a:p>
            <a:endParaRPr lang="en-US" altLang="ja-JP" b="1" dirty="0">
              <a:latin typeface="UD デジタル 教科書体 NP-B" pitchFamily="18" charset="-128"/>
              <a:ea typeface="UD デジタル 教科書体 NP-B" pitchFamily="18" charset="-128"/>
            </a:endParaRPr>
          </a:p>
          <a:p>
            <a:r>
              <a:rPr lang="ja-JP" altLang="ja-JP" b="1" dirty="0">
                <a:latin typeface="UD デジタル 教科書体 NP-B" pitchFamily="18" charset="-128"/>
                <a:ea typeface="UD デジタル 教科書体 NP-B" pitchFamily="18" charset="-128"/>
              </a:rPr>
              <a:t>援助チームシートの</a:t>
            </a:r>
            <a:r>
              <a:rPr lang="en-US" altLang="ja-JP" b="1" dirty="0">
                <a:latin typeface="UD デジタル 教科書体 NP-B" pitchFamily="18" charset="-128"/>
                <a:ea typeface="UD デジタル 教科書体 NP-B" pitchFamily="18" charset="-128"/>
              </a:rPr>
              <a:t>A</a:t>
            </a:r>
            <a:r>
              <a:rPr lang="ja-JP" altLang="ja-JP" b="1" dirty="0">
                <a:latin typeface="UD デジタル 教科書体 NP-B" pitchFamily="18" charset="-128"/>
                <a:ea typeface="UD デジタル 教科書体 NP-B" pitchFamily="18" charset="-128"/>
              </a:rPr>
              <a:t>～</a:t>
            </a:r>
            <a:r>
              <a:rPr lang="en-US" altLang="ja-JP" b="1" dirty="0">
                <a:latin typeface="UD デジタル 教科書体 NP-B" pitchFamily="18" charset="-128"/>
                <a:ea typeface="UD デジタル 教科書体 NP-B" pitchFamily="18" charset="-128"/>
              </a:rPr>
              <a:t>C</a:t>
            </a:r>
            <a:r>
              <a:rPr lang="ja-JP" altLang="ja-JP" b="1" dirty="0">
                <a:latin typeface="UD デジタル 教科書体 NP-B" pitchFamily="18" charset="-128"/>
                <a:ea typeface="UD デジタル 教科書体 NP-B" pitchFamily="18" charset="-128"/>
              </a:rPr>
              <a:t>欄には各項目にそって事実を書き、</a:t>
            </a:r>
            <a:r>
              <a:rPr lang="en-US" altLang="ja-JP" b="1" dirty="0">
                <a:latin typeface="UD デジタル 教科書体 NP-B" pitchFamily="18" charset="-128"/>
                <a:ea typeface="UD デジタル 教科書体 NP-B" pitchFamily="18" charset="-128"/>
              </a:rPr>
              <a:t>D</a:t>
            </a:r>
            <a:r>
              <a:rPr lang="ja-JP" altLang="ja-JP" b="1" dirty="0">
                <a:latin typeface="UD デジタル 教科書体 NP-B" pitchFamily="18" charset="-128"/>
                <a:ea typeface="UD デジタル 教科書体 NP-B" pitchFamily="18" charset="-128"/>
              </a:rPr>
              <a:t>欄には</a:t>
            </a:r>
            <a:endParaRPr lang="en-US" altLang="ja-JP" b="1" dirty="0">
              <a:latin typeface="UD デジタル 教科書体 NP-B" pitchFamily="18" charset="-128"/>
              <a:ea typeface="UD デジタル 教科書体 NP-B" pitchFamily="18" charset="-128"/>
            </a:endParaRPr>
          </a:p>
          <a:p>
            <a:r>
              <a:rPr lang="ja-JP" altLang="ja-JP" b="1" dirty="0">
                <a:latin typeface="UD デジタル 教科書体 NP-B" pitchFamily="18" charset="-128"/>
                <a:ea typeface="UD デジタル 教科書体 NP-B" pitchFamily="18" charset="-128"/>
              </a:rPr>
              <a:t>援助方針、</a:t>
            </a:r>
            <a:r>
              <a:rPr lang="en-US" altLang="ja-JP" b="1" dirty="0">
                <a:latin typeface="UD デジタル 教科書体 NP-B" pitchFamily="18" charset="-128"/>
                <a:ea typeface="UD デジタル 教科書体 NP-B" pitchFamily="18" charset="-128"/>
              </a:rPr>
              <a:t>E</a:t>
            </a:r>
            <a:r>
              <a:rPr lang="ja-JP" altLang="ja-JP" b="1" dirty="0">
                <a:latin typeface="UD デジタル 教科書体 NP-B" pitchFamily="18" charset="-128"/>
                <a:ea typeface="UD デジタル 教科書体 NP-B" pitchFamily="18" charset="-128"/>
              </a:rPr>
              <a:t>～</a:t>
            </a:r>
            <a:r>
              <a:rPr lang="en-US" altLang="ja-JP" b="1" dirty="0">
                <a:latin typeface="UD デジタル 教科書体 NP-B" pitchFamily="18" charset="-128"/>
                <a:ea typeface="UD デジタル 教科書体 NP-B" pitchFamily="18" charset="-128"/>
              </a:rPr>
              <a:t>G</a:t>
            </a:r>
            <a:r>
              <a:rPr lang="ja-JP" altLang="ja-JP" b="1" dirty="0">
                <a:latin typeface="UD デジタル 教科書体 NP-B" pitchFamily="18" charset="-128"/>
                <a:ea typeface="UD デジタル 教科書体 NP-B" pitchFamily="18" charset="-128"/>
              </a:rPr>
              <a:t>欄には援助案と役割分担、援助期間について書き込</a:t>
            </a:r>
            <a:r>
              <a:rPr lang="ja-JP" altLang="en-US" b="1" dirty="0">
                <a:latin typeface="UD デジタル 教科書体 NP-B" pitchFamily="18" charset="-128"/>
                <a:ea typeface="UD デジタル 教科書体 NP-B" pitchFamily="18" charset="-128"/>
              </a:rPr>
              <a:t>みます</a:t>
            </a:r>
            <a:r>
              <a:rPr lang="ja-JP" altLang="ja-JP" b="1" dirty="0">
                <a:latin typeface="UD デジタル 教科書体 NP-B" pitchFamily="18" charset="-128"/>
                <a:ea typeface="UD デジタル 教科書体 NP-B" pitchFamily="18" charset="-128"/>
              </a:rPr>
              <a:t>。</a:t>
            </a:r>
            <a:endParaRPr lang="en-US" altLang="ja-JP" b="1" dirty="0">
              <a:latin typeface="UD デジタル 教科書体 NP-B" pitchFamily="18" charset="-128"/>
              <a:ea typeface="UD デジタル 教科書体 NP-B" pitchFamily="18" charset="-128"/>
            </a:endParaRPr>
          </a:p>
          <a:p>
            <a:r>
              <a:rPr lang="ja-JP" altLang="en-US" b="1" dirty="0">
                <a:latin typeface="UD デジタル 教科書体 NP-B" pitchFamily="18" charset="-128"/>
                <a:ea typeface="UD デジタル 教科書体 NP-B" pitchFamily="18" charset="-128"/>
              </a:rPr>
              <a:t>援助チームシートも</a:t>
            </a:r>
            <a:r>
              <a:rPr lang="ja-JP" altLang="ja-JP" b="1" dirty="0">
                <a:latin typeface="UD デジタル 教科書体 NP-B" pitchFamily="18" charset="-128"/>
                <a:ea typeface="UD デジタル 教科書体 NP-B" pitchFamily="18" charset="-128"/>
              </a:rPr>
              <a:t>チームでも一人でも活用でき</a:t>
            </a:r>
            <a:r>
              <a:rPr lang="ja-JP" altLang="en-US" b="1" dirty="0">
                <a:latin typeface="UD デジタル 教科書体 NP-B" pitchFamily="18" charset="-128"/>
                <a:ea typeface="UD デジタル 教科書体 NP-B" pitchFamily="18" charset="-128"/>
              </a:rPr>
              <a:t>ます</a:t>
            </a:r>
            <a:r>
              <a:rPr lang="ja-JP" altLang="ja-JP" b="1" dirty="0">
                <a:latin typeface="UD デジタル 教科書体 NP-B" pitchFamily="18" charset="-128"/>
                <a:ea typeface="UD デジタル 教科書体 NP-B" pitchFamily="18" charset="-128"/>
              </a:rPr>
              <a:t>。</a:t>
            </a:r>
            <a:r>
              <a:rPr lang="ja-JP" altLang="ja-JP" b="1" dirty="0"/>
              <a:t>　</a:t>
            </a:r>
            <a:endParaRPr kumimoji="1" lang="ja-JP" altLang="en-US" dirty="0"/>
          </a:p>
          <a:p>
            <a:pPr eaLnBrk="1" hangingPunct="1"/>
            <a:endParaRPr lang="en-US" altLang="ja-JP" dirty="0">
              <a:latin typeface="Times New Roman" panose="02020603050405020304" pitchFamily="18" charset="0"/>
            </a:endParaRPr>
          </a:p>
          <a:p>
            <a:pPr eaLnBrk="1" hangingPunct="1"/>
            <a:endParaRPr lang="en-US" altLang="ja-JP" dirty="0">
              <a:latin typeface="Times New Roman" panose="02020603050405020304" pitchFamily="18" charset="0"/>
            </a:endParaRPr>
          </a:p>
          <a:p>
            <a:pPr eaLnBrk="1" hangingPunct="1"/>
            <a:r>
              <a:rPr lang="ja-JP" altLang="en-US" dirty="0">
                <a:latin typeface="UD デジタル 教科書体 NP-B" pitchFamily="18" charset="-128"/>
                <a:ea typeface="UD デジタル 教科書体 NP-B" pitchFamily="18" charset="-128"/>
              </a:rPr>
              <a:t>援助案の立て方のコツは以下の通りです。</a:t>
            </a:r>
          </a:p>
          <a:p>
            <a:pPr eaLnBrk="1" hangingPunct="1"/>
            <a:endParaRPr lang="ja-JP" altLang="en-US" dirty="0">
              <a:latin typeface="UD デジタル 教科書体 NP-B" pitchFamily="18" charset="-128"/>
              <a:ea typeface="UD デジタル 教科書体 NP-B" pitchFamily="18" charset="-128"/>
            </a:endParaRPr>
          </a:p>
          <a:p>
            <a:pPr eaLnBrk="1" hangingPunct="1"/>
            <a:r>
              <a:rPr lang="ja-JP" altLang="en-US" dirty="0">
                <a:latin typeface="UD デジタル 教科書体 NP-B" pitchFamily="18" charset="-128"/>
                <a:ea typeface="UD デジタル 教科書体 NP-B" pitchFamily="18" charset="-128"/>
              </a:rPr>
              <a:t>　　　＊今すぐできそうな具体的な案を考える。　　　</a:t>
            </a:r>
          </a:p>
          <a:p>
            <a:pPr eaLnBrk="1" hangingPunct="1"/>
            <a:r>
              <a:rPr lang="ja-JP" altLang="en-US" dirty="0">
                <a:latin typeface="UD デジタル 教科書体 NP-B" pitchFamily="18" charset="-128"/>
                <a:ea typeface="UD デジタル 教科書体 NP-B" pitchFamily="18" charset="-128"/>
              </a:rPr>
              <a:t>　　　＊スモールステップで案を考える。</a:t>
            </a:r>
          </a:p>
          <a:p>
            <a:pPr eaLnBrk="1" hangingPunct="1"/>
            <a:r>
              <a:rPr lang="ja-JP" altLang="en-US" dirty="0">
                <a:latin typeface="UD デジタル 教科書体 NP-B" pitchFamily="18" charset="-128"/>
                <a:ea typeface="UD デジタル 教科書体 NP-B" pitchFamily="18" charset="-128"/>
              </a:rPr>
              <a:t>　　　＊自分が行う案を各自が考える。　　　　　　　　　　　　　　　　　　　</a:t>
            </a:r>
            <a:endParaRPr lang="en-US" altLang="ja-JP" dirty="0">
              <a:latin typeface="UD デジタル 教科書体 NP-B" pitchFamily="18" charset="-128"/>
              <a:ea typeface="UD デジタル 教科書体 NP-B" pitchFamily="18" charset="-128"/>
            </a:endParaRPr>
          </a:p>
          <a:p>
            <a:pPr eaLnBrk="1" hangingPunct="1"/>
            <a:r>
              <a:rPr lang="ja-JP" altLang="en-US" dirty="0">
                <a:latin typeface="UD デジタル 教科書体 NP-B" pitchFamily="18" charset="-128"/>
                <a:ea typeface="UD デジタル 教科書体 NP-B" pitchFamily="18" charset="-128"/>
              </a:rPr>
              <a:t>　　　　（保護者も含めて）「私は○○を行います。」</a:t>
            </a:r>
          </a:p>
          <a:p>
            <a:pPr eaLnBrk="1" hangingPunct="1"/>
            <a:endParaRPr lang="ja-JP" altLang="en-US" dirty="0">
              <a:latin typeface="Times New Roman" panose="02020603050405020304" pitchFamily="18" charset="0"/>
            </a:endParaRPr>
          </a:p>
          <a:p>
            <a:pPr eaLnBrk="1" hangingPunct="1"/>
            <a:r>
              <a:rPr lang="ja-JP" altLang="en-US" dirty="0">
                <a:latin typeface="Times New Roman" panose="02020603050405020304" pitchFamily="18" charset="0"/>
              </a:rPr>
              <a:t>　　　</a:t>
            </a:r>
          </a:p>
          <a:p>
            <a:pPr eaLnBrk="1" hangingPunct="1"/>
            <a:endParaRPr lang="ja-JP" altLang="ja-JP" dirty="0">
              <a:latin typeface="Times New Roman" panose="02020603050405020304" pitchFamily="18" charset="0"/>
            </a:endParaRPr>
          </a:p>
        </p:txBody>
      </p:sp>
      <p:sp>
        <p:nvSpPr>
          <p:cNvPr id="7" name="テキスト ボックス 6"/>
          <p:cNvSpPr txBox="1"/>
          <p:nvPr/>
        </p:nvSpPr>
        <p:spPr>
          <a:xfrm>
            <a:off x="5952142" y="1625686"/>
            <a:ext cx="465476" cy="2012967"/>
          </a:xfrm>
          <a:prstGeom prst="rect">
            <a:avLst/>
          </a:prstGeom>
          <a:noFill/>
        </p:spPr>
        <p:txBody>
          <a:bodyPr wrap="square" lIns="91540" tIns="45769" rIns="91540" bIns="45769" rtlCol="0">
            <a:spAutoFit/>
          </a:bodyPr>
          <a:lstStyle/>
          <a:p>
            <a:r>
              <a:rPr lang="en-US" altLang="ja-JP" sz="1400" dirty="0">
                <a:solidFill>
                  <a:srgbClr val="3333CC"/>
                </a:solidFill>
                <a:latin typeface="UD デジタル 教科書体 NP-B" pitchFamily="18" charset="-128"/>
                <a:ea typeface="UD デジタル 教科書体 NP-B" pitchFamily="18" charset="-128"/>
              </a:rPr>
              <a:t>A</a:t>
            </a:r>
          </a:p>
          <a:p>
            <a:r>
              <a:rPr lang="en-US" altLang="ja-JP" sz="1400" dirty="0">
                <a:solidFill>
                  <a:srgbClr val="3333CC"/>
                </a:solidFill>
                <a:latin typeface="UD デジタル 教科書体 NP-B" pitchFamily="18" charset="-128"/>
                <a:ea typeface="UD デジタル 教科書体 NP-B" pitchFamily="18" charset="-128"/>
              </a:rPr>
              <a:t>B</a:t>
            </a:r>
          </a:p>
          <a:p>
            <a:r>
              <a:rPr lang="en-US" altLang="ja-JP" sz="1400" dirty="0">
                <a:solidFill>
                  <a:srgbClr val="3333CC"/>
                </a:solidFill>
                <a:latin typeface="UD デジタル 教科書体 NP-B" pitchFamily="18" charset="-128"/>
                <a:ea typeface="UD デジタル 教科書体 NP-B" pitchFamily="18" charset="-128"/>
              </a:rPr>
              <a:t>C</a:t>
            </a:r>
          </a:p>
          <a:p>
            <a:endParaRPr lang="en-US" altLang="ja-JP" sz="800" dirty="0">
              <a:solidFill>
                <a:srgbClr val="3333CC"/>
              </a:solidFill>
              <a:latin typeface="UD デジタル 教科書体 NP-B" pitchFamily="18" charset="-128"/>
              <a:ea typeface="UD デジタル 教科書体 NP-B" pitchFamily="18" charset="-128"/>
            </a:endParaRPr>
          </a:p>
          <a:p>
            <a:r>
              <a:rPr lang="en-US" altLang="ja-JP" sz="1400" dirty="0">
                <a:solidFill>
                  <a:srgbClr val="3333CC"/>
                </a:solidFill>
                <a:latin typeface="UD デジタル 教科書体 NP-B" pitchFamily="18" charset="-128"/>
                <a:ea typeface="UD デジタル 教科書体 NP-B" pitchFamily="18" charset="-128"/>
              </a:rPr>
              <a:t>D</a:t>
            </a:r>
          </a:p>
          <a:p>
            <a:endParaRPr lang="en-US" altLang="ja-JP" sz="800" dirty="0">
              <a:solidFill>
                <a:srgbClr val="3333CC"/>
              </a:solidFill>
              <a:latin typeface="UD デジタル 教科書体 NP-B" pitchFamily="18" charset="-128"/>
              <a:ea typeface="UD デジタル 教科書体 NP-B" pitchFamily="18" charset="-128"/>
            </a:endParaRPr>
          </a:p>
          <a:p>
            <a:r>
              <a:rPr lang="en-US" altLang="ja-JP" sz="1400" dirty="0">
                <a:solidFill>
                  <a:srgbClr val="3333CC"/>
                </a:solidFill>
                <a:latin typeface="UD デジタル 教科書体 NP-B" pitchFamily="18" charset="-128"/>
                <a:ea typeface="UD デジタル 教科書体 NP-B" pitchFamily="18" charset="-128"/>
              </a:rPr>
              <a:t>E</a:t>
            </a:r>
          </a:p>
          <a:p>
            <a:endParaRPr lang="en-US" altLang="ja-JP" sz="800" dirty="0">
              <a:solidFill>
                <a:srgbClr val="3333CC"/>
              </a:solidFill>
              <a:latin typeface="UD デジタル 教科書体 NP-B" pitchFamily="18" charset="-128"/>
              <a:ea typeface="UD デジタル 教科書体 NP-B" pitchFamily="18" charset="-128"/>
            </a:endParaRPr>
          </a:p>
          <a:p>
            <a:r>
              <a:rPr lang="en-US" altLang="ja-JP" sz="1400" dirty="0">
                <a:solidFill>
                  <a:srgbClr val="3333CC"/>
                </a:solidFill>
                <a:latin typeface="UD デジタル 教科書体 NP-B" pitchFamily="18" charset="-128"/>
                <a:ea typeface="UD デジタル 教科書体 NP-B" pitchFamily="18" charset="-128"/>
              </a:rPr>
              <a:t>F</a:t>
            </a:r>
          </a:p>
          <a:p>
            <a:r>
              <a:rPr lang="en-US" altLang="ja-JP" sz="1400" dirty="0">
                <a:solidFill>
                  <a:srgbClr val="3333CC"/>
                </a:solidFill>
                <a:latin typeface="UD デジタル 教科書体 NP-B" pitchFamily="18" charset="-128"/>
                <a:ea typeface="UD デジタル 教科書体 NP-B" pitchFamily="18" charset="-128"/>
              </a:rPr>
              <a:t>G</a:t>
            </a:r>
            <a:endParaRPr lang="ja-JP" altLang="en-US" sz="1400" dirty="0">
              <a:solidFill>
                <a:srgbClr val="3333CC"/>
              </a:solidFill>
              <a:latin typeface="UD デジタル 教科書体 NP-B" pitchFamily="18" charset="-128"/>
              <a:ea typeface="UD デジタル 教科書体 NP-B" pitchFamily="18" charset="-128"/>
            </a:endParaRPr>
          </a:p>
        </p:txBody>
      </p:sp>
    </p:spTree>
    <p:extLst>
      <p:ext uri="{BB962C8B-B14F-4D97-AF65-F5344CB8AC3E}">
        <p14:creationId xmlns:p14="http://schemas.microsoft.com/office/powerpoint/2010/main" val="211401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18">
              <a:defRPr/>
            </a:pPr>
            <a:r>
              <a:rPr kumimoji="1" lang="ja-JP" altLang="en-US" dirty="0"/>
              <a:t>［３分］（</a:t>
            </a:r>
            <a:r>
              <a:rPr lang="ja-JP" altLang="en-US" dirty="0">
                <a:latin typeface="UD デジタル 教科書体 NP-B" pitchFamily="18" charset="-128"/>
                <a:ea typeface="UD デジタル 教科書体 NP-B" pitchFamily="18" charset="-128"/>
                <a:cs typeface="Times New Roman" panose="02020603050405020304" pitchFamily="18" charset="0"/>
              </a:rPr>
              <a:t>演習トータル時間　</a:t>
            </a:r>
            <a:r>
              <a:rPr lang="en-US" altLang="ja-JP" dirty="0">
                <a:latin typeface="UD デジタル 教科書体 NP-B" pitchFamily="18" charset="-128"/>
                <a:ea typeface="UD デジタル 教科書体 NP-B" pitchFamily="18" charset="-128"/>
                <a:cs typeface="Times New Roman" panose="02020603050405020304" pitchFamily="18" charset="0"/>
              </a:rPr>
              <a:t>50</a:t>
            </a:r>
            <a:r>
              <a:rPr lang="ja-JP" altLang="en-US" dirty="0">
                <a:latin typeface="UD デジタル 教科書体 NP-B" pitchFamily="18" charset="-128"/>
                <a:ea typeface="UD デジタル 教科書体 NP-B" pitchFamily="18" charset="-128"/>
                <a:cs typeface="Times New Roman" panose="02020603050405020304" pitchFamily="18" charset="0"/>
              </a:rPr>
              <a:t>分）</a:t>
            </a: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a:defRPr/>
            </a:pPr>
            <a:r>
              <a:rPr lang="ja-JP" altLang="ja-JP" dirty="0">
                <a:latin typeface="UD デジタル 教科書体 NP-B" pitchFamily="18" charset="-128"/>
                <a:ea typeface="UD デジタル 教科書体 NP-B" pitchFamily="18" charset="-128"/>
                <a:cs typeface="Times New Roman" panose="02020603050405020304" pitchFamily="18" charset="0"/>
              </a:rPr>
              <a:t>講師が、話し合いの目的と時間について伝え</a:t>
            </a:r>
            <a:r>
              <a:rPr lang="ja-JP" altLang="en-US" dirty="0">
                <a:latin typeface="UD デジタル 教科書体 NP-B" pitchFamily="18" charset="-128"/>
                <a:ea typeface="UD デジタル 教科書体 NP-B" pitchFamily="18" charset="-128"/>
                <a:cs typeface="Times New Roman" panose="02020603050405020304" pitchFamily="18" charset="0"/>
              </a:rPr>
              <a:t>ます</a:t>
            </a:r>
            <a:r>
              <a:rPr lang="ja-JP" altLang="ja-JP" dirty="0">
                <a:latin typeface="UD デジタル 教科書体 NP-B" pitchFamily="18" charset="-128"/>
                <a:ea typeface="UD デジタル 教科書体 NP-B" pitchFamily="18" charset="-128"/>
                <a:cs typeface="Times New Roman" panose="02020603050405020304" pitchFamily="18" charset="0"/>
              </a:rPr>
              <a:t>。</a:t>
            </a: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この演習では、会議にありがちな担任への助言のみだけではなく、「チームとしての話し合い」を体験</a:t>
            </a:r>
            <a:r>
              <a:rPr lang="ja-JP" altLang="en-US" b="1" kern="100" dirty="0">
                <a:effectLst/>
                <a:latin typeface="UD デジタル 教科書体 NP-B" pitchFamily="18" charset="-128"/>
                <a:ea typeface="UD デジタル 教科書体 NP-B" pitchFamily="18" charset="-128"/>
                <a:cs typeface="Times New Roman" panose="02020603050405020304" pitchFamily="18" charset="0"/>
              </a:rPr>
              <a:t>します</a:t>
            </a: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b="1" kern="100"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チームの一員として「</a:t>
            </a:r>
            <a:r>
              <a:rPr lang="ja-JP" altLang="ja-JP" b="1" u="sng" kern="100" dirty="0">
                <a:effectLst/>
                <a:latin typeface="UD デジタル 教科書体 NP-B" pitchFamily="18" charset="-128"/>
                <a:ea typeface="UD デジタル 教科書体 NP-B" pitchFamily="18" charset="-128"/>
                <a:cs typeface="Times New Roman" panose="02020603050405020304" pitchFamily="18" charset="0"/>
              </a:rPr>
              <a:t>自分が</a:t>
            </a: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できること」を考えることをねらいと</a:t>
            </a:r>
            <a:r>
              <a:rPr lang="ja-JP" altLang="en-US" b="1" kern="100" dirty="0">
                <a:effectLst/>
                <a:latin typeface="UD デジタル 教科書体 NP-B" pitchFamily="18" charset="-128"/>
                <a:ea typeface="UD デジタル 教科書体 NP-B" pitchFamily="18" charset="-128"/>
                <a:cs typeface="Times New Roman" panose="02020603050405020304" pitchFamily="18" charset="0"/>
              </a:rPr>
              <a:t>します</a:t>
            </a: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b="1" kern="100"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endParaRPr lang="en-US" altLang="ja-JP" b="1" kern="100" dirty="0">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en-US" altLang="ja-JP" b="1" kern="100" dirty="0">
                <a:latin typeface="UD デジタル 教科書体 NP-B" pitchFamily="18" charset="-128"/>
                <a:ea typeface="UD デジタル 教科書体 NP-B" pitchFamily="18" charset="-128"/>
                <a:cs typeface="Times New Roman" panose="02020603050405020304" pitchFamily="18" charset="0"/>
              </a:rPr>
              <a:t>【</a:t>
            </a:r>
            <a:r>
              <a:rPr lang="ja-JP" altLang="en-US" b="1" kern="100" dirty="0">
                <a:latin typeface="UD デジタル 教科書体 NP-B" pitchFamily="18" charset="-128"/>
                <a:ea typeface="UD デジタル 教科書体 NP-B" pitchFamily="18" charset="-128"/>
                <a:cs typeface="Times New Roman" panose="02020603050405020304" pitchFamily="18" charset="0"/>
              </a:rPr>
              <a:t>目的</a:t>
            </a:r>
            <a:r>
              <a:rPr lang="en-US" altLang="ja-JP" b="1" kern="100" dirty="0">
                <a:latin typeface="UD デジタル 教科書体 NP-B" pitchFamily="18" charset="-128"/>
                <a:ea typeface="UD デジタル 教科書体 NP-B" pitchFamily="18" charset="-128"/>
                <a:cs typeface="Times New Roman" panose="02020603050405020304" pitchFamily="18" charset="0"/>
              </a:rPr>
              <a:t>】</a:t>
            </a:r>
            <a:r>
              <a:rPr lang="ja-JP" altLang="en-US" b="1" kern="100" dirty="0">
                <a:latin typeface="UD デジタル 教科書体 NP-B" pitchFamily="18" charset="-128"/>
                <a:ea typeface="UD デジタル 教科書体 NP-B" pitchFamily="18" charset="-128"/>
                <a:cs typeface="Times New Roman" panose="02020603050405020304" pitchFamily="18" charset="0"/>
              </a:rPr>
              <a:t>　　　　　</a:t>
            </a:r>
            <a:r>
              <a:rPr lang="ja-JP" altLang="en-US" b="1" kern="100" dirty="0">
                <a:effectLst/>
                <a:latin typeface="UD デジタル 教科書体 NP-B" pitchFamily="18" charset="-128"/>
                <a:ea typeface="UD デジタル 教科書体 NP-B" pitchFamily="18" charset="-128"/>
                <a:cs typeface="Times New Roman" panose="02020603050405020304" pitchFamily="18" charset="0"/>
              </a:rPr>
              <a:t>（パワーポイントの内容を読み上げます）</a:t>
            </a:r>
            <a:endParaRPr lang="en-US" altLang="ja-JP" b="1" kern="100" dirty="0">
              <a:effectLst/>
              <a:latin typeface="UD デジタル 教科書体 NP-B" pitchFamily="18" charset="-128"/>
              <a:ea typeface="UD デジタル 教科書体 NP-B" pitchFamily="18" charset="-128"/>
              <a:cs typeface="Times New Roman" panose="02020603050405020304" pitchFamily="18" charset="0"/>
            </a:endParaRPr>
          </a:p>
          <a:p>
            <a:pPr>
              <a:defRPr/>
            </a:pPr>
            <a:r>
              <a:rPr lang="en-US" altLang="ja-JP" b="1"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b="1" kern="100" dirty="0">
                <a:effectLst/>
                <a:latin typeface="UD デジタル 教科書体 NP-B" pitchFamily="18" charset="-128"/>
                <a:ea typeface="UD デジタル 教科書体 NP-B" pitchFamily="18" charset="-128"/>
                <a:cs typeface="Times New Roman" panose="02020603050405020304" pitchFamily="18" charset="0"/>
              </a:rPr>
              <a:t>事例検討の手順</a:t>
            </a:r>
            <a:r>
              <a:rPr lang="en-US" altLang="ja-JP" b="1"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b="1" kern="100" dirty="0">
                <a:solidFill>
                  <a:prstClr val="black"/>
                </a:solidFill>
                <a:latin typeface="UD デジタル 教科書体 NP-B" pitchFamily="18" charset="-128"/>
                <a:ea typeface="UD デジタル 教科書体 NP-B" pitchFamily="18" charset="-128"/>
                <a:cs typeface="Times New Roman" panose="02020603050405020304" pitchFamily="18" charset="0"/>
              </a:rPr>
              <a:t>（パワーポイントの内容を読み上げまし）</a:t>
            </a:r>
            <a:endParaRPr lang="en-US" altLang="ja-JP" sz="1400" b="1" kern="100" dirty="0">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sz="1400" kern="100" dirty="0">
                <a:latin typeface="UD デジタル 教科書体 NP-B" pitchFamily="18" charset="-128"/>
                <a:ea typeface="UD デジタル 教科書体 NP-B" pitchFamily="18" charset="-128"/>
                <a:cs typeface="Times New Roman" panose="02020603050405020304" pitchFamily="18" charset="0"/>
              </a:rPr>
              <a:t>　　　　</a:t>
            </a:r>
            <a:r>
              <a:rPr lang="ja-JP" altLang="en-US" sz="1400" dirty="0">
                <a:latin typeface="UD デジタル 教科書体 NP-B" pitchFamily="18" charset="-128"/>
                <a:ea typeface="UD デジタル 教科書体 NP-B" pitchFamily="18" charset="-128"/>
              </a:rPr>
              <a:t>　</a:t>
            </a:r>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16</a:t>
            </a:fld>
            <a:endParaRPr kumimoji="1" lang="ja-JP" altLang="en-US"/>
          </a:p>
        </p:txBody>
      </p:sp>
    </p:spTree>
    <p:extLst>
      <p:ext uri="{BB962C8B-B14F-4D97-AF65-F5344CB8AC3E}">
        <p14:creationId xmlns:p14="http://schemas.microsoft.com/office/powerpoint/2010/main" val="11204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395">
              <a:defRPr/>
            </a:pPr>
            <a:r>
              <a:rPr kumimoji="1" lang="ja-JP" altLang="en-US" dirty="0"/>
              <a:t>［５分］</a:t>
            </a: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defTabSz="915395">
              <a:defRPr/>
            </a:pP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最初に</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この演習では「援助」は「支援」と同義であることを説明</a:t>
            </a:r>
            <a:r>
              <a:rPr lang="ja-JP" altLang="en-US" dirty="0">
                <a:effectLst/>
                <a:latin typeface="UD デジタル 教科書体 NP-B" pitchFamily="18" charset="-128"/>
                <a:ea typeface="UD デジタル 教科書体 NP-B" pitchFamily="18" charset="-128"/>
                <a:cs typeface="Times New Roman" panose="02020603050405020304" pitchFamily="18" charset="0"/>
              </a:rPr>
              <a:t>します</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a:t>
            </a:r>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ja-JP" dirty="0">
                <a:effectLst/>
                <a:latin typeface="UD デジタル 教科書体 NP-B" pitchFamily="18" charset="-128"/>
                <a:ea typeface="UD デジタル 教科書体 NP-B" pitchFamily="18" charset="-128"/>
                <a:cs typeface="Times New Roman" panose="02020603050405020304" pitchFamily="18" charset="0"/>
              </a:rPr>
              <a:t>机を前後につけてグループを作</a:t>
            </a:r>
            <a:r>
              <a:rPr lang="ja-JP" altLang="en-US" dirty="0">
                <a:effectLst/>
                <a:latin typeface="UD デジタル 教科書体 NP-B" pitchFamily="18" charset="-128"/>
                <a:ea typeface="UD デジタル 教科書体 NP-B" pitchFamily="18" charset="-128"/>
                <a:cs typeface="Times New Roman" panose="02020603050405020304" pitchFamily="18" charset="0"/>
              </a:rPr>
              <a:t>ります</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endParaRPr lang="en-US" altLang="ja-JP" b="1" kern="100"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講師：</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「みなさんは、ケイタさんのネットワーク型援助チームのメンバーです。</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　　　　　最初に司会者（コーディネーター役）と</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記録係（発表者）を決めてください</a:t>
            </a:r>
            <a:r>
              <a:rPr lang="ja-JP" altLang="en-US"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　　　　　１分程度でお願いします。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　　　　　司会者の先生もご自身の意見を言うことができます。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　　　　　次に司会者の先生から時計回りに簡単な自己紹介をしてください。</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indent="128086" algn="just"/>
            <a:r>
              <a:rPr lang="ja-JP" altLang="en-US" dirty="0">
                <a:effectLst/>
                <a:latin typeface="UD デジタル 教科書体 NP-B" pitchFamily="18" charset="-128"/>
                <a:ea typeface="UD デジタル 教科書体 NP-B" pitchFamily="18" charset="-128"/>
                <a:cs typeface="Times New Roman" panose="02020603050405020304" pitchFamily="18" charset="0"/>
              </a:rPr>
              <a:t>　　　　　たとえば、</a:t>
            </a:r>
            <a:r>
              <a:rPr lang="ja-JP" altLang="en-US" kern="100" dirty="0">
                <a:latin typeface="UD デジタル 教科書体 NP-B" panose="02020700000000000000" pitchFamily="18" charset="-128"/>
                <a:ea typeface="UD デジタル 教科書体 NP-B" panose="02020700000000000000" pitchFamily="18" charset="-128"/>
              </a:rPr>
              <a:t>「大空小学校の海野太郎です。</a:t>
            </a:r>
            <a:endParaRPr lang="en-US" altLang="ja-JP" kern="100" dirty="0">
              <a:latin typeface="UD デジタル 教科書体 NP-B" panose="02020700000000000000" pitchFamily="18" charset="-128"/>
              <a:ea typeface="UD デジタル 教科書体 NP-B" panose="02020700000000000000" pitchFamily="18" charset="-128"/>
            </a:endParaRPr>
          </a:p>
          <a:p>
            <a:pPr indent="128086" algn="just"/>
            <a:r>
              <a:rPr lang="ja-JP" altLang="en-US" kern="100" dirty="0">
                <a:latin typeface="UD デジタル 教科書体 NP-B" panose="02020700000000000000" pitchFamily="18" charset="-128"/>
                <a:ea typeface="UD デジタル 教科書体 NP-B" panose="02020700000000000000" pitchFamily="18" charset="-128"/>
              </a:rPr>
              <a:t>　　　　　　　　　　　学級担任です。教員経験は５年です。</a:t>
            </a:r>
            <a:endParaRPr lang="en-US" altLang="ja-JP" kern="100" dirty="0">
              <a:latin typeface="UD デジタル 教科書体 NP-B" panose="02020700000000000000" pitchFamily="18" charset="-128"/>
              <a:ea typeface="UD デジタル 教科書体 NP-B" panose="02020700000000000000" pitchFamily="18" charset="-128"/>
            </a:endParaRPr>
          </a:p>
          <a:p>
            <a:pPr indent="128086" algn="just"/>
            <a:r>
              <a:rPr lang="ja-JP" altLang="en-US" kern="100" dirty="0">
                <a:latin typeface="UD デジタル 教科書体 NP-B" panose="02020700000000000000" pitchFamily="18" charset="-128"/>
                <a:ea typeface="UD デジタル 教科書体 NP-B" panose="02020700000000000000" pitchFamily="18" charset="-128"/>
              </a:rPr>
              <a:t>　　　　　　　　　　　よろしくお願いいたします。」</a:t>
            </a:r>
            <a:endParaRPr lang="en-US" altLang="ja-JP" kern="100" dirty="0">
              <a:latin typeface="UD デジタル 教科書体 NP-B" panose="02020700000000000000" pitchFamily="18" charset="-128"/>
              <a:ea typeface="UD デジタル 教科書体 NP-B" panose="02020700000000000000" pitchFamily="18" charset="-128"/>
            </a:endParaRPr>
          </a:p>
          <a:p>
            <a:pPr indent="128086" algn="just"/>
            <a:endParaRPr lang="en-US" altLang="ja-JP" kern="100" dirty="0">
              <a:latin typeface="UD デジタル 教科書体 NP-B" panose="02020700000000000000" pitchFamily="18" charset="-128"/>
              <a:ea typeface="UD デジタル 教科書体 NP-B" panose="02020700000000000000" pitchFamily="18" charset="-128"/>
            </a:endParaRPr>
          </a:p>
          <a:p>
            <a:pPr defTabSz="915395">
              <a:defRPr/>
            </a:pP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15395">
              <a:defRPr/>
            </a:pPr>
            <a:r>
              <a:rPr lang="ja-JP" altLang="en-US" kern="100" dirty="0">
                <a:latin typeface="UD デジタル 教科書体 NP-B" pitchFamily="18" charset="-128"/>
                <a:ea typeface="UD デジタル 教科書体 NP-B" pitchFamily="18" charset="-128"/>
                <a:cs typeface="Times New Roman" panose="02020603050405020304" pitchFamily="18" charset="0"/>
              </a:rPr>
              <a:t>　　　</a:t>
            </a:r>
            <a:endParaRPr lang="en-US" altLang="ja-JP" kern="100" dirty="0">
              <a:latin typeface="UD デジタル 教科書体 NP-B" pitchFamily="18" charset="-128"/>
              <a:ea typeface="UD デジタル 教科書体 NP-B" pitchFamily="18" charset="-128"/>
              <a:cs typeface="Times New Roman" panose="02020603050405020304" pitchFamily="18" charset="0"/>
            </a:endParaRPr>
          </a:p>
          <a:p>
            <a:endParaRPr lang="en-US" altLang="ja-JP" sz="1800" dirty="0">
              <a:ea typeface="UD デジタル 教科書体 N-R" panose="02020400000000000000" pitchFamily="17" charset="-128"/>
              <a:cs typeface="Times New Roman" panose="02020603050405020304" pitchFamily="18" charset="0"/>
            </a:endParaRPr>
          </a:p>
          <a:p>
            <a:r>
              <a:rPr kumimoji="1" lang="ja-JP" altLang="en-US" dirty="0"/>
              <a:t>　　</a:t>
            </a:r>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17</a:t>
            </a:fld>
            <a:endParaRPr kumimoji="1" lang="ja-JP" altLang="en-US"/>
          </a:p>
        </p:txBody>
      </p:sp>
    </p:spTree>
    <p:extLst>
      <p:ext uri="{BB962C8B-B14F-4D97-AF65-F5344CB8AC3E}">
        <p14:creationId xmlns:p14="http://schemas.microsoft.com/office/powerpoint/2010/main" val="280824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27139" algn="just" defTabSz="922218">
              <a:lnSpc>
                <a:spcPts val="1577"/>
              </a:lnSpc>
              <a:defRPr/>
            </a:pPr>
            <a:r>
              <a:rPr kumimoji="1" lang="ja-JP" altLang="en-US" dirty="0"/>
              <a:t>［５分］</a:t>
            </a: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indent="127139" algn="just">
              <a:lnSpc>
                <a:spcPts val="1577"/>
              </a:lnSpc>
            </a:pP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indent="127139" algn="just">
              <a:lnSpc>
                <a:spcPts val="1577"/>
              </a:lnSpc>
            </a:pP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援助チームシートを配付し、ケイタさんのプロフィールと事例について簡単に説明</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します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3</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限で使用したプロフィールシート参照）。</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indent="127139" algn="just">
              <a:lnSpc>
                <a:spcPts val="1577"/>
              </a:lnSpc>
            </a:pPr>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講師：</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「これからケイタさんのプロフィールとご本人</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 </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の苦戦の状況や経緯（学級</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学校、家庭など）についてお話します。必要なことはメモをしてください。」</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＊講師が前もって埋めてある援助チームシート</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A</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C</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欄（</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3</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限で作成）と援助資源チェックシート（</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4</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限で作成）を読み上げ</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dirty="0"/>
              <a:t>講師：どのようなお子さんかざっくりと把握できたことと、思います。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書かれていないことは各自が自由にストーリーを作ってください。</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それでは、演習を進めていきます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endParaRPr kumimoji="1" lang="ja-JP" altLang="en-US" dirty="0">
              <a:latin typeface="UD デジタル 教科書体 NP-B" pitchFamily="18" charset="-128"/>
              <a:ea typeface="UD デジタル 教科書体 NP-B" pitchFamily="18" charset="-128"/>
            </a:endParaRPr>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18</a:t>
            </a:fld>
            <a:endParaRPr kumimoji="1" lang="ja-JP" altLang="en-US"/>
          </a:p>
        </p:txBody>
      </p:sp>
    </p:spTree>
    <p:extLst>
      <p:ext uri="{BB962C8B-B14F-4D97-AF65-F5344CB8AC3E}">
        <p14:creationId xmlns:p14="http://schemas.microsoft.com/office/powerpoint/2010/main" val="115819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18">
              <a:defRPr/>
            </a:pPr>
            <a:r>
              <a:rPr kumimoji="1" lang="ja-JP" altLang="en-US" dirty="0"/>
              <a:t>［５分］</a:t>
            </a:r>
            <a:endParaRPr kumimoji="1" lang="en-US" altLang="ja-JP" dirty="0"/>
          </a:p>
          <a:p>
            <a:pPr defTabSz="922218">
              <a:defRPr/>
            </a:pPr>
            <a:r>
              <a:rPr kumimoji="1" lang="ja-JP" altLang="en-US" dirty="0"/>
              <a:t>講師は以下について説明し、説明が終わったら終了時間を告げます。</a:t>
            </a:r>
            <a:endParaRPr kumimoji="1" lang="en-US" altLang="ja-JP" dirty="0"/>
          </a:p>
          <a:p>
            <a:pPr defTabSz="922218">
              <a:defRPr/>
            </a:pPr>
            <a:r>
              <a:rPr lang="ja-JP" altLang="en-US" dirty="0"/>
              <a:t>講師：</a:t>
            </a:r>
            <a:r>
              <a:rPr kumimoji="1" lang="ja-JP" altLang="en-US" dirty="0"/>
              <a:t>　「援助チームの話し合いの前に、</a:t>
            </a:r>
            <a:r>
              <a:rPr lang="ja-JP" altLang="en-US" dirty="0">
                <a:latin typeface="UD デジタル 教科書体 NP-B" panose="02020700000000000000" pitchFamily="18" charset="-128"/>
                <a:ea typeface="UD デジタル 教科書体 NP-B" panose="02020700000000000000" pitchFamily="18" charset="-128"/>
              </a:rPr>
              <a:t>個人で援助方針や援助案を考えます。</a:t>
            </a:r>
            <a:endParaRPr lang="en-US" altLang="ja-JP" dirty="0">
              <a:latin typeface="UD デジタル 教科書体 NP-B" panose="02020700000000000000" pitchFamily="18" charset="-128"/>
              <a:ea typeface="UD デジタル 教科書体 NP-B" panose="02020700000000000000" pitchFamily="18" charset="-128"/>
            </a:endParaRPr>
          </a:p>
          <a:p>
            <a:pPr defTabSz="922218">
              <a:defRPr/>
            </a:pPr>
            <a:r>
              <a:rPr lang="ja-JP" altLang="en-US" dirty="0">
                <a:latin typeface="UD デジタル 教科書体 NP-B" panose="02020700000000000000" pitchFamily="18" charset="-128"/>
                <a:ea typeface="UD デジタル 教科書体 NP-B" panose="02020700000000000000" pitchFamily="18" charset="-128"/>
              </a:rPr>
              <a:t>　ポイントは次の通りです。</a:t>
            </a:r>
            <a:endParaRPr lang="en-US" altLang="ja-JP" dirty="0">
              <a:latin typeface="UD デジタル 教科書体 NP-B" panose="02020700000000000000" pitchFamily="18" charset="-128"/>
              <a:ea typeface="UD デジタル 教科書体 NP-B" panose="02020700000000000000" pitchFamily="18" charset="-128"/>
            </a:endParaRPr>
          </a:p>
          <a:p>
            <a:pPr indent="128086" algn="just"/>
            <a:r>
              <a:rPr lang="ja-JP" altLang="en-US" kern="100" dirty="0">
                <a:latin typeface="UD デジタル 教科書体 NP-B" panose="02020700000000000000" pitchFamily="18" charset="-128"/>
                <a:ea typeface="UD デジタル 教科書体 NP-B" panose="02020700000000000000" pitchFamily="18" charset="-128"/>
              </a:rPr>
              <a:t>①</a:t>
            </a:r>
            <a:r>
              <a:rPr lang="ja-JP" altLang="en-US" b="1" kern="100" dirty="0">
                <a:latin typeface="UD デジタル 教科書体 NP-B" panose="02020700000000000000" pitchFamily="18" charset="-128"/>
                <a:ea typeface="UD デジタル 教科書体 NP-B" panose="02020700000000000000" pitchFamily="18" charset="-128"/>
              </a:rPr>
              <a:t>ケンタ</a:t>
            </a:r>
            <a:r>
              <a:rPr lang="ja-JP" altLang="ja-JP" kern="100" dirty="0">
                <a:latin typeface="UD デジタル 教科書体 NP-B" panose="02020700000000000000" pitchFamily="18" charset="-128"/>
                <a:ea typeface="UD デジタル 教科書体 NP-B" panose="02020700000000000000" pitchFamily="18" charset="-128"/>
              </a:rPr>
              <a:t>に対する</a:t>
            </a:r>
            <a:r>
              <a:rPr lang="ja-JP" altLang="en-US" kern="100" dirty="0">
                <a:latin typeface="UD デジタル 教科書体 NP-B" panose="02020700000000000000" pitchFamily="18" charset="-128"/>
                <a:ea typeface="UD デジタル 教科書体 NP-B" panose="02020700000000000000" pitchFamily="18" charset="-128"/>
              </a:rPr>
              <a:t>援助方針や</a:t>
            </a:r>
            <a:r>
              <a:rPr lang="ja-JP" altLang="ja-JP" kern="100" dirty="0">
                <a:latin typeface="UD デジタル 教科書体 NP-B" panose="02020700000000000000" pitchFamily="18" charset="-128"/>
                <a:ea typeface="UD デジタル 教科書体 NP-B" panose="02020700000000000000" pitchFamily="18" charset="-128"/>
              </a:rPr>
              <a:t>援助案を自分の立場で</a:t>
            </a:r>
            <a:r>
              <a:rPr lang="ja-JP" altLang="en-US" kern="100" dirty="0">
                <a:latin typeface="UD デジタル 教科書体 NP-B" panose="02020700000000000000" pitchFamily="18" charset="-128"/>
                <a:ea typeface="UD デジタル 教科書体 NP-B" panose="02020700000000000000" pitchFamily="18" charset="-128"/>
              </a:rPr>
              <a:t>考えます</a:t>
            </a:r>
            <a:r>
              <a:rPr lang="ja-JP" altLang="ja-JP" kern="100" dirty="0">
                <a:latin typeface="UD デジタル 教科書体 NP-B" panose="02020700000000000000" pitchFamily="18" charset="-128"/>
                <a:ea typeface="UD デジタル 教科書体 NP-B" panose="02020700000000000000" pitchFamily="18" charset="-128"/>
              </a:rPr>
              <a:t>。</a:t>
            </a:r>
            <a:endParaRPr lang="en-US" altLang="ja-JP" kern="100" dirty="0">
              <a:latin typeface="UD デジタル 教科書体 NP-B" panose="02020700000000000000" pitchFamily="18" charset="-128"/>
              <a:ea typeface="UD デジタル 教科書体 NP-B" panose="02020700000000000000" pitchFamily="18" charset="-128"/>
            </a:endParaRPr>
          </a:p>
          <a:p>
            <a:pPr indent="128086" algn="just"/>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援助チームシートの</a:t>
            </a:r>
            <a:r>
              <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D</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欄～</a:t>
            </a:r>
            <a:r>
              <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F</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欄</a:t>
            </a:r>
            <a:endPar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8086" algn="just"/>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援助方針（とりあえずの援助の大きな柱）について検討</a:t>
            </a:r>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します。</a:t>
            </a:r>
            <a:endPar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8086" algn="just"/>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具体的な援助案を考え</a:t>
            </a:r>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ます。</a:t>
            </a:r>
            <a:endParaRPr lang="ja-JP" altLang="en-US" dirty="0">
              <a:latin typeface="UD デジタル 教科書体 NP-B" panose="02020700000000000000" pitchFamily="18" charset="-128"/>
              <a:ea typeface="UD デジタル 教科書体 NP-B" panose="02020700000000000000" pitchFamily="18" charset="-128"/>
            </a:endParaRPr>
          </a:p>
          <a:p>
            <a:pPr indent="128086" algn="just"/>
            <a:endParaRPr lang="ja-JP" altLang="ja-JP" kern="100" dirty="0">
              <a:latin typeface="UD デジタル 教科書体 NP-B" panose="02020700000000000000" pitchFamily="18" charset="-128"/>
              <a:ea typeface="UD デジタル 教科書体 NP-B" panose="02020700000000000000" pitchFamily="18" charset="-128"/>
            </a:endParaRPr>
          </a:p>
          <a:p>
            <a:pPr algn="just">
              <a:buNone/>
            </a:pPr>
            <a:r>
              <a:rPr lang="ja-JP" altLang="en-US" kern="100" dirty="0">
                <a:latin typeface="UD デジタル 教科書体 NP-B" panose="02020700000000000000" pitchFamily="18" charset="-128"/>
                <a:ea typeface="UD デジタル 教科書体 NP-B" panose="02020700000000000000" pitchFamily="18" charset="-128"/>
              </a:rPr>
              <a:t>　②援助案は、</a:t>
            </a:r>
            <a:r>
              <a:rPr lang="ja-JP" altLang="ja-JP" u="sng" kern="100" dirty="0">
                <a:latin typeface="UD デジタル 教科書体 NP-B" panose="02020700000000000000" pitchFamily="18" charset="-128"/>
                <a:ea typeface="UD デジタル 教科書体 NP-B" panose="02020700000000000000" pitchFamily="18" charset="-128"/>
              </a:rPr>
              <a:t>自分を主語</a:t>
            </a:r>
            <a:r>
              <a:rPr lang="en-US" altLang="ja-JP" kern="100" dirty="0">
                <a:latin typeface="UD デジタル 教科書体 NP-B" panose="02020700000000000000" pitchFamily="18" charset="-128"/>
                <a:ea typeface="UD デジタル 教科書体 NP-B" panose="02020700000000000000" pitchFamily="18" charset="-128"/>
              </a:rPr>
              <a:t> </a:t>
            </a:r>
            <a:r>
              <a:rPr lang="ja-JP" altLang="ja-JP" kern="100" dirty="0">
                <a:latin typeface="UD デジタル 教科書体 NP-B" panose="02020700000000000000" pitchFamily="18" charset="-128"/>
                <a:ea typeface="UD デジタル 教科書体 NP-B" panose="02020700000000000000" pitchFamily="18" charset="-128"/>
              </a:rPr>
              <a:t>にして考え</a:t>
            </a:r>
            <a:r>
              <a:rPr lang="ja-JP" altLang="en-US" kern="100" dirty="0">
                <a:latin typeface="UD デジタル 教科書体 NP-B" panose="02020700000000000000" pitchFamily="18" charset="-128"/>
                <a:ea typeface="UD デジタル 教科書体 NP-B" panose="02020700000000000000" pitchFamily="18" charset="-128"/>
              </a:rPr>
              <a:t>ます</a:t>
            </a:r>
            <a:r>
              <a:rPr lang="ja-JP" altLang="ja-JP" kern="100" dirty="0">
                <a:latin typeface="UD デジタル 教科書体 NP-B" panose="02020700000000000000" pitchFamily="18" charset="-128"/>
                <a:ea typeface="UD デジタル 教科書体 NP-B" panose="02020700000000000000" pitchFamily="18" charset="-128"/>
              </a:rPr>
              <a:t>。</a:t>
            </a:r>
            <a:endParaRPr lang="en-US" altLang="ja-JP" kern="100" dirty="0">
              <a:latin typeface="UD デジタル 教科書体 NP-B" panose="02020700000000000000" pitchFamily="18" charset="-128"/>
              <a:ea typeface="UD デジタル 教科書体 NP-B" panose="02020700000000000000" pitchFamily="18" charset="-128"/>
            </a:endParaRPr>
          </a:p>
          <a:p>
            <a:pPr algn="just">
              <a:buNone/>
            </a:pPr>
            <a:endParaRPr lang="ja-JP" altLang="ja-JP"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buNone/>
            </a:pPr>
            <a:r>
              <a:rPr lang="ja-JP" altLang="en-US" kern="100" dirty="0">
                <a:latin typeface="UD デジタル 教科書体 NP-B" panose="02020700000000000000" pitchFamily="18" charset="-128"/>
                <a:ea typeface="UD デジタル 教科書体 NP-B" panose="02020700000000000000" pitchFamily="18" charset="-128"/>
              </a:rPr>
              <a:t>　　</a:t>
            </a:r>
            <a:r>
              <a:rPr lang="ja-JP" altLang="ja-JP" kern="100" dirty="0">
                <a:latin typeface="UD デジタル 教科書体 NP-B" panose="02020700000000000000" pitchFamily="18" charset="-128"/>
                <a:ea typeface="UD デジタル 教科書体 NP-B" panose="02020700000000000000" pitchFamily="18" charset="-128"/>
              </a:rPr>
              <a:t>「その子のために</a:t>
            </a:r>
            <a:r>
              <a:rPr lang="ja-JP" altLang="en-US" kern="100" dirty="0">
                <a:latin typeface="UD デジタル 教科書体 NP-B" panose="02020700000000000000" pitchFamily="18" charset="-128"/>
                <a:ea typeface="UD デジタル 教科書体 NP-B" panose="02020700000000000000" pitchFamily="18" charset="-128"/>
              </a:rPr>
              <a:t>は</a:t>
            </a:r>
            <a:r>
              <a:rPr lang="ja-JP" altLang="ja-JP" kern="100" dirty="0">
                <a:latin typeface="UD デジタル 教科書体 NP-B" panose="02020700000000000000" pitchFamily="18" charset="-128"/>
                <a:ea typeface="UD デジタル 教科書体 NP-B" panose="02020700000000000000" pitchFamily="18" charset="-128"/>
              </a:rPr>
              <a:t>何が</a:t>
            </a:r>
            <a:r>
              <a:rPr lang="ja-JP" altLang="en-US" kern="100" dirty="0">
                <a:latin typeface="UD デジタル 教科書体 NP-B" panose="02020700000000000000" pitchFamily="18" charset="-128"/>
                <a:ea typeface="UD デジタル 教科書体 NP-B" panose="02020700000000000000" pitchFamily="18" charset="-128"/>
              </a:rPr>
              <a:t>必要</a:t>
            </a:r>
            <a:r>
              <a:rPr lang="ja-JP" altLang="ja-JP" kern="100" dirty="0">
                <a:latin typeface="UD デジタル 教科書体 NP-B" panose="02020700000000000000" pitchFamily="18" charset="-128"/>
                <a:ea typeface="UD デジタル 教科書体 NP-B" panose="02020700000000000000" pitchFamily="18" charset="-128"/>
              </a:rPr>
              <a:t>か」</a:t>
            </a:r>
            <a:endParaRPr lang="en-US" altLang="ja-JP" kern="100" dirty="0">
              <a:latin typeface="UD デジタル 教科書体 NP-B" panose="02020700000000000000" pitchFamily="18" charset="-128"/>
              <a:ea typeface="UD デジタル 教科書体 NP-B" panose="02020700000000000000" pitchFamily="18" charset="-128"/>
            </a:endParaRPr>
          </a:p>
          <a:p>
            <a:pPr algn="just">
              <a:buNone/>
            </a:pPr>
            <a:r>
              <a:rPr lang="ja-JP" altLang="en-US" kern="100" dirty="0">
                <a:latin typeface="UD デジタル 教科書体 NP-B" panose="02020700000000000000" pitchFamily="18" charset="-128"/>
                <a:ea typeface="UD デジタル 教科書体 NP-B" panose="02020700000000000000" pitchFamily="18" charset="-128"/>
              </a:rPr>
              <a:t>　　</a:t>
            </a:r>
            <a:r>
              <a:rPr lang="ja-JP" altLang="ja-JP" kern="100" dirty="0">
                <a:latin typeface="UD デジタル 教科書体 NP-B" panose="02020700000000000000" pitchFamily="18" charset="-128"/>
                <a:ea typeface="UD デジタル 教科書体 NP-B" panose="02020700000000000000" pitchFamily="18" charset="-128"/>
              </a:rPr>
              <a:t>「</a:t>
            </a:r>
            <a:r>
              <a:rPr lang="ja-JP" altLang="en-US" kern="100" dirty="0">
                <a:latin typeface="UD デジタル 教科書体 NP-B" panose="02020700000000000000" pitchFamily="18" charset="-128"/>
                <a:ea typeface="UD デジタル 教科書体 NP-B" panose="02020700000000000000" pitchFamily="18" charset="-128"/>
              </a:rPr>
              <a:t>自分の</a:t>
            </a:r>
            <a:r>
              <a:rPr lang="ja-JP" altLang="ja-JP" kern="100" dirty="0">
                <a:latin typeface="UD デジタル 教科書体 NP-B" panose="02020700000000000000" pitchFamily="18" charset="-128"/>
                <a:ea typeface="UD デジタル 教科書体 NP-B" panose="02020700000000000000" pitchFamily="18" charset="-128"/>
              </a:rPr>
              <a:t>もち味を生かしてその子のために自分は何ができるか」</a:t>
            </a:r>
            <a:endParaRPr lang="en-US" altLang="ja-JP" kern="100" dirty="0">
              <a:latin typeface="UD デジタル 教科書体 NP-B" panose="02020700000000000000" pitchFamily="18" charset="-128"/>
              <a:ea typeface="UD デジタル 教科書体 NP-B" panose="02020700000000000000" pitchFamily="18" charset="-128"/>
            </a:endParaRPr>
          </a:p>
          <a:p>
            <a:pPr algn="just">
              <a:buNone/>
            </a:pPr>
            <a:r>
              <a:rPr lang="ja-JP" altLang="en-US" kern="100" dirty="0">
                <a:latin typeface="UD デジタル 教科書体 NP-B" panose="02020700000000000000" pitchFamily="18" charset="-128"/>
                <a:ea typeface="UD デジタル 教科書体 NP-B" panose="02020700000000000000" pitchFamily="18" charset="-128"/>
              </a:rPr>
              <a:t>　　</a:t>
            </a:r>
            <a:r>
              <a:rPr lang="ja-JP" altLang="ja-JP" kern="100" dirty="0">
                <a:latin typeface="UD デジタル 教科書体 NP-B" panose="02020700000000000000" pitchFamily="18" charset="-128"/>
                <a:ea typeface="UD デジタル 教科書体 NP-B" panose="02020700000000000000" pitchFamily="18" charset="-128"/>
              </a:rPr>
              <a:t>「支援を行うために自分は誰にどうしてほしいのか」</a:t>
            </a:r>
            <a:endParaRPr lang="en-US" altLang="ja-JP" kern="100" dirty="0">
              <a:latin typeface="UD デジタル 教科書体 NP-B" panose="02020700000000000000" pitchFamily="18" charset="-128"/>
              <a:ea typeface="UD デジタル 教科書体 NP-B" panose="02020700000000000000" pitchFamily="18" charset="-128"/>
            </a:endParaRPr>
          </a:p>
          <a:p>
            <a:pPr algn="just">
              <a:buNone/>
            </a:pPr>
            <a:r>
              <a:rPr lang="ja-JP" altLang="en-US" kern="100" dirty="0">
                <a:latin typeface="UD デジタル 教科書体 NP-B" panose="02020700000000000000" pitchFamily="18" charset="-128"/>
                <a:ea typeface="UD デジタル 教科書体 NP-B" panose="02020700000000000000" pitchFamily="18" charset="-128"/>
              </a:rPr>
              <a:t>　　</a:t>
            </a:r>
            <a:r>
              <a:rPr lang="ja-JP" altLang="ja-JP" kern="100" dirty="0">
                <a:latin typeface="UD デジタル 教科書体 NP-B" panose="02020700000000000000" pitchFamily="18" charset="-128"/>
                <a:ea typeface="UD デジタル 教科書体 NP-B" panose="02020700000000000000" pitchFamily="18" charset="-128"/>
              </a:rPr>
              <a:t>「親や担任に対して自分は何ができるか」等</a:t>
            </a:r>
            <a:endParaRPr lang="en-US" altLang="ja-JP" kern="100" dirty="0">
              <a:latin typeface="UD デジタル 教科書体 NP-B" panose="02020700000000000000" pitchFamily="18" charset="-128"/>
              <a:ea typeface="UD デジタル 教科書体 NP-B" panose="02020700000000000000" pitchFamily="18" charset="-128"/>
            </a:endParaRPr>
          </a:p>
          <a:p>
            <a:pPr algn="just">
              <a:buNone/>
            </a:pPr>
            <a:endParaRPr lang="en-US" altLang="ja-JP" kern="100" dirty="0">
              <a:latin typeface="UD デジタル 教科書体 NP-B" panose="02020700000000000000" pitchFamily="18" charset="-128"/>
              <a:ea typeface="UD デジタル 教科書体 NP-B" panose="02020700000000000000" pitchFamily="18" charset="-128"/>
            </a:endParaRPr>
          </a:p>
          <a:p>
            <a:pPr algn="just">
              <a:buNone/>
            </a:pPr>
            <a:r>
              <a:rPr lang="ja-JP" altLang="en-US" dirty="0"/>
              <a:t>講師：「援助方針や援助案を考える時間は約３分です。短いですがご自分なりに考えてください。」</a:t>
            </a:r>
            <a:endParaRPr lang="en-US" altLang="ja-JP" dirty="0"/>
          </a:p>
          <a:p>
            <a:pPr algn="just">
              <a:buNone/>
            </a:pPr>
            <a:r>
              <a:rPr lang="ja-JP" altLang="en-US" dirty="0"/>
              <a:t>　　　　終了時間になりましたら、お知らせいたします」</a:t>
            </a:r>
            <a:endParaRPr lang="en-US" altLang="ja-JP" dirty="0"/>
          </a:p>
          <a:p>
            <a:pPr algn="just">
              <a:buNone/>
            </a:pPr>
            <a:r>
              <a:rPr lang="ja-JP" altLang="en-US" dirty="0"/>
              <a:t>講師：時間になったら「途中だとは思いますが、ここで終了します。続きは話し合いの中でお話しください」</a:t>
            </a:r>
          </a:p>
          <a:p>
            <a:pPr defTabSz="922218">
              <a:defRPr/>
            </a:pPr>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19</a:t>
            </a:fld>
            <a:endParaRPr kumimoji="1" lang="ja-JP" altLang="en-US"/>
          </a:p>
        </p:txBody>
      </p:sp>
    </p:spTree>
    <p:extLst>
      <p:ext uri="{BB962C8B-B14F-4D97-AF65-F5344CB8AC3E}">
        <p14:creationId xmlns:p14="http://schemas.microsoft.com/office/powerpoint/2010/main" val="100424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12</a:t>
            </a:r>
            <a:r>
              <a:rPr kumimoji="1" lang="ja-JP" altLang="en-US" dirty="0"/>
              <a:t>章では、前の章で取り上げた個別のチーム支援を思い出しながら、それを組織にどう位置付けるかを考えます。</a:t>
            </a:r>
            <a:endParaRPr kumimoji="1" lang="en-US" altLang="ja-JP" dirty="0"/>
          </a:p>
          <a:p>
            <a:r>
              <a:rPr kumimoji="1" lang="ja-JP" altLang="en-US" dirty="0"/>
              <a:t>最初に、第</a:t>
            </a:r>
            <a:r>
              <a:rPr kumimoji="1" lang="en-US" altLang="ja-JP" dirty="0"/>
              <a:t>1</a:t>
            </a:r>
            <a:r>
              <a:rPr kumimoji="1" lang="ja-JP" altLang="en-US" dirty="0"/>
              <a:t>項で、チーム支援の基盤となる教育相談等の体制づくりを考えましょう。そして皆さんご自身の関わる学校を想定して児童生徒支援の枠組みを俯瞰してみましょう。</a:t>
            </a:r>
            <a:endParaRPr kumimoji="1" lang="en-US" altLang="ja-JP" dirty="0"/>
          </a:p>
          <a:p>
            <a:r>
              <a:rPr kumimoji="1" lang="ja-JP" altLang="en-US" dirty="0"/>
              <a:t>その次に、第</a:t>
            </a:r>
            <a:r>
              <a:rPr kumimoji="1" lang="en-US" altLang="ja-JP" dirty="0"/>
              <a:t>2</a:t>
            </a:r>
            <a:r>
              <a:rPr kumimoji="1" lang="ja-JP" altLang="en-US" dirty="0"/>
              <a:t>項で、個別のケースをチーム体制で支援するシミュレーションとして、ロールプレイを試行します。</a:t>
            </a:r>
            <a:endParaRPr kumimoji="1" lang="en-US" altLang="ja-JP" dirty="0"/>
          </a:p>
          <a:p>
            <a:r>
              <a:rPr kumimoji="1" lang="ja-JP" altLang="en-US" dirty="0"/>
              <a:t>その後に全体をまとめ、本章全体を振り返ります。</a:t>
            </a:r>
            <a:endParaRPr kumimoji="1" lang="en-US" altLang="ja-JP" dirty="0"/>
          </a:p>
          <a:p>
            <a:r>
              <a:rPr kumimoji="1" lang="en-US" altLang="ja-JP" dirty="0"/>
              <a:t>【</a:t>
            </a:r>
            <a:r>
              <a:rPr kumimoji="1" lang="ja-JP" altLang="en-US" dirty="0"/>
              <a:t>所要時間</a:t>
            </a:r>
            <a:r>
              <a:rPr kumimoji="1" lang="en-US" altLang="ja-JP" dirty="0"/>
              <a:t>1</a:t>
            </a:r>
            <a:r>
              <a:rPr kumimoji="1" lang="ja-JP" altLang="en-US" dirty="0"/>
              <a:t>分</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2</a:t>
            </a:fld>
            <a:endParaRPr kumimoji="1" lang="ja-JP" altLang="en-US"/>
          </a:p>
        </p:txBody>
      </p:sp>
    </p:spTree>
    <p:extLst>
      <p:ext uri="{BB962C8B-B14F-4D97-AF65-F5344CB8AC3E}">
        <p14:creationId xmlns:p14="http://schemas.microsoft.com/office/powerpoint/2010/main" val="329079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23269" y="3275966"/>
            <a:ext cx="9192072" cy="2680335"/>
          </a:xfrm>
        </p:spPr>
        <p:txBody>
          <a:bodyPr/>
          <a:lstStyle/>
          <a:p>
            <a:pPr algn="just">
              <a:lnSpc>
                <a:spcPts val="1577"/>
              </a:lnSpc>
            </a:pP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合計</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20</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分</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a:t>
            </a:r>
          </a:p>
          <a:p>
            <a:pPr indent="127139" algn="just">
              <a:lnSpc>
                <a:spcPts val="1577"/>
              </a:lnSpc>
            </a:pPr>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講師：</a:t>
            </a:r>
            <a:r>
              <a:rPr lang="ja-JP" altLang="en-US" b="0" kern="100" dirty="0">
                <a:effectLst/>
                <a:latin typeface="UD デジタル 教科書体 NP-B" pitchFamily="18" charset="-128"/>
                <a:ea typeface="UD デジタル 教科書体 NP-B" pitchFamily="18" charset="-128"/>
                <a:cs typeface="Times New Roman" panose="02020603050405020304" pitchFamily="18" charset="0"/>
              </a:rPr>
              <a:t>さて、それでは援助チームでの話し合いのロールプレイを始めます。</a:t>
            </a:r>
            <a:endParaRPr lang="en-US" altLang="ja-JP" b="0"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b="0" kern="100" dirty="0">
                <a:effectLst/>
                <a:latin typeface="UD デジタル 教科書体 NP-B" pitchFamily="18" charset="-128"/>
                <a:ea typeface="UD デジタル 教科書体 NP-B" pitchFamily="18" charset="-128"/>
                <a:cs typeface="Times New Roman" panose="02020603050405020304" pitchFamily="18" charset="0"/>
              </a:rPr>
              <a:t>　　　司会者の先生は、話し合いをリードする役割を担います。</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b="0" kern="100" dirty="0">
                <a:effectLst/>
                <a:latin typeface="UD デジタル 教科書体 NP-B" pitchFamily="18" charset="-128"/>
                <a:ea typeface="UD デジタル 教科書体 NP-B" pitchFamily="18" charset="-128"/>
                <a:cs typeface="Times New Roman" panose="02020603050405020304" pitchFamily="18" charset="0"/>
              </a:rPr>
              <a:t>　　　参加者の先生方は、</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ご自身の立場（現在の職名）だったらどのようなことができるかという観点からも</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　　　考えてみてください。</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marL="114425" indent="-114425" algn="just">
              <a:lnSpc>
                <a:spcPts val="1301"/>
              </a:lnSpc>
            </a:pP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　それでは、司会者の先生、お願いいたします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最初の台詞は、パワーポイントの①に書いてありますので</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marL="114425" indent="-114425" algn="just">
              <a:lnSpc>
                <a:spcPts val="1301"/>
              </a:lnSpc>
            </a:pP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　読み上げてください。</a:t>
            </a: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marL="114425" indent="-114425" algn="just">
              <a:lnSpc>
                <a:spcPts val="1301"/>
              </a:lnSpc>
            </a:pPr>
            <a:endParaRPr lang="ja-JP" altLang="ja-JP" kern="100" dirty="0">
              <a:effectLst/>
              <a:latin typeface="UD デジタル 教科書体 NP-B" pitchFamily="18" charset="-128"/>
              <a:ea typeface="UD デジタル 教科書体 NP-B"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20</a:t>
            </a:fld>
            <a:endParaRPr kumimoji="1" lang="ja-JP" altLang="en-US"/>
          </a:p>
        </p:txBody>
      </p:sp>
    </p:spTree>
    <p:extLst>
      <p:ext uri="{BB962C8B-B14F-4D97-AF65-F5344CB8AC3E}">
        <p14:creationId xmlns:p14="http://schemas.microsoft.com/office/powerpoint/2010/main" val="80174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31BF-2F1E-108D-A807-C93BECC508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AF0774-881E-3550-EA99-BADEB952F8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F55759-4CCC-ACA6-09AD-22C80414B971}"/>
              </a:ext>
            </a:extLst>
          </p:cNvPr>
          <p:cNvSpPr>
            <a:spLocks noGrp="1"/>
          </p:cNvSpPr>
          <p:nvPr>
            <p:ph type="body" idx="1"/>
          </p:nvPr>
        </p:nvSpPr>
        <p:spPr>
          <a:xfrm>
            <a:off x="323269" y="3275966"/>
            <a:ext cx="9192072" cy="2680335"/>
          </a:xfrm>
        </p:spPr>
        <p:txBody>
          <a:bodyPr/>
          <a:lstStyle/>
          <a:p>
            <a:pPr algn="just">
              <a:lnSpc>
                <a:spcPts val="1577"/>
              </a:lnSpc>
            </a:pP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合計</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15</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分</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a:t>
            </a:r>
          </a:p>
          <a:p>
            <a:pPr algn="just">
              <a:lnSpc>
                <a:spcPts val="1577"/>
              </a:lnSpc>
            </a:pPr>
            <a:r>
              <a:rPr lang="ja-JP" altLang="ja-JP" b="1" dirty="0">
                <a:effectLst/>
                <a:latin typeface="UD デジタル 教科書体 NP-B" pitchFamily="18" charset="-128"/>
                <a:ea typeface="UD デジタル 教科書体 NP-B" pitchFamily="18" charset="-128"/>
                <a:cs typeface="Times New Roman" panose="02020603050405020304" pitchFamily="18" charset="0"/>
              </a:rPr>
              <a:t>講師：</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（終了！お名残おしいでしょうが終わりにしてください。みなさんすばらしいですね。</a:t>
            </a:r>
            <a:r>
              <a:rPr lang="ja-JP" altLang="en-US" dirty="0">
                <a:effectLst/>
                <a:latin typeface="UD デジタル 教科書体 NP-B" pitchFamily="18" charset="-128"/>
                <a:ea typeface="UD デジタル 教科書体 NP-B" pitchFamily="18" charset="-128"/>
                <a:cs typeface="Times New Roman" panose="02020603050405020304" pitchFamily="18" charset="0"/>
              </a:rPr>
              <a:t>コーディネーター</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の先生お疲れさまでした。大変だったと思います。ありがとうございます。）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indent="127139" algn="just"/>
            <a:r>
              <a:rPr lang="ja-JP" altLang="en-US" kern="100" dirty="0">
                <a:effectLst/>
                <a:latin typeface="UD デジタル 教科書体 NP-B" pitchFamily="18" charset="-128"/>
                <a:ea typeface="UD デジタル 教科書体 NP-B" pitchFamily="18" charset="-128"/>
              </a:rPr>
              <a:t>①</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それぞれのチーム内でチームで話し合った体験について話</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してください</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ja-JP" kern="100" dirty="0">
                <a:effectLst/>
                <a:latin typeface="UD デジタル 教科書体 NP-B" pitchFamily="18" charset="-128"/>
                <a:ea typeface="UD デジタル 教科書体 NP-B" pitchFamily="18" charset="-128"/>
              </a:rPr>
              <a:t> （約</a:t>
            </a:r>
            <a:r>
              <a:rPr lang="en-US" altLang="ja-JP" kern="100" dirty="0">
                <a:effectLst/>
                <a:latin typeface="UD デジタル 教科書体 NP-B" pitchFamily="18" charset="-128"/>
                <a:ea typeface="UD デジタル 教科書体 NP-B" pitchFamily="18" charset="-128"/>
              </a:rPr>
              <a:t>5</a:t>
            </a:r>
            <a:r>
              <a:rPr lang="ja-JP" altLang="ja-JP" kern="100" dirty="0">
                <a:effectLst/>
                <a:latin typeface="UD デジタル 教科書体 NP-B" pitchFamily="18" charset="-128"/>
                <a:ea typeface="UD デジタル 教科書体 NP-B" pitchFamily="18" charset="-128"/>
              </a:rPr>
              <a:t>分</a:t>
            </a:r>
            <a:r>
              <a:rPr lang="en-US" altLang="ja-JP" kern="100" dirty="0">
                <a:effectLst/>
                <a:latin typeface="UD デジタル 教科書体 NP-B" pitchFamily="18" charset="-128"/>
                <a:ea typeface="UD デジタル 教科書体 NP-B" pitchFamily="18" charset="-128"/>
              </a:rPr>
              <a:t>)</a:t>
            </a:r>
          </a:p>
          <a:p>
            <a:pPr indent="127139" algn="just"/>
            <a:r>
              <a:rPr lang="ja-JP" altLang="en-US" kern="100" dirty="0">
                <a:latin typeface="UD デジタル 教科書体 NP-B" pitchFamily="18" charset="-128"/>
                <a:ea typeface="UD デジタル 教科書体 NP-B" pitchFamily="18" charset="-128"/>
              </a:rPr>
              <a:t>　では、どうぞ話し合ってください。時間は５分です。</a:t>
            </a:r>
            <a:endParaRPr lang="en-US" altLang="ja-JP" kern="100" dirty="0">
              <a:latin typeface="UD デジタル 教科書体 NP-B" pitchFamily="18" charset="-128"/>
              <a:ea typeface="UD デジタル 教科書体 NP-B" pitchFamily="18" charset="-128"/>
            </a:endParaRPr>
          </a:p>
          <a:p>
            <a:pPr indent="127139" algn="just"/>
            <a:endParaRPr lang="en-US" altLang="ja-JP" kern="100" dirty="0">
              <a:effectLst/>
              <a:latin typeface="UD デジタル 教科書体 NP-B" pitchFamily="18" charset="-128"/>
              <a:ea typeface="UD デジタル 教科書体 NP-B" pitchFamily="18" charset="-128"/>
            </a:endParaRPr>
          </a:p>
          <a:p>
            <a:pPr indent="127139" algn="just"/>
            <a:r>
              <a:rPr lang="ja-JP" altLang="en-US" kern="100" dirty="0">
                <a:effectLst/>
                <a:latin typeface="UD デジタル 教科書体 NP-B" pitchFamily="18" charset="-128"/>
                <a:ea typeface="UD デジタル 教科書体 NP-B" pitchFamily="18" charset="-128"/>
              </a:rPr>
              <a:t>　講師：お時間になりましたので、話し合いを終了してください。</a:t>
            </a:r>
            <a:endParaRPr lang="en-US" altLang="ja-JP" kern="100" dirty="0">
              <a:effectLst/>
              <a:latin typeface="UD デジタル 教科書体 NP-B" pitchFamily="18" charset="-128"/>
              <a:ea typeface="UD デジタル 教科書体 NP-B" pitchFamily="18" charset="-128"/>
            </a:endParaRPr>
          </a:p>
          <a:p>
            <a:pPr indent="127139" algn="just"/>
            <a:r>
              <a:rPr lang="en-US" altLang="ja-JP" kern="100" dirty="0">
                <a:effectLst/>
                <a:latin typeface="UD デジタル 教科書体 NP-B" pitchFamily="18" charset="-128"/>
                <a:ea typeface="UD デジタル 教科書体 NP-B" pitchFamily="18" charset="-128"/>
              </a:rPr>
              <a:t> </a:t>
            </a:r>
            <a:r>
              <a:rPr lang="ja-JP" altLang="en-US" kern="100" dirty="0">
                <a:effectLst/>
                <a:latin typeface="UD デジタル 教科書体 NP-B" pitchFamily="18" charset="-128"/>
                <a:ea typeface="UD デジタル 教科書体 NP-B" pitchFamily="18" charset="-128"/>
              </a:rPr>
              <a:t>　　</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ja-JP" b="1" kern="100" dirty="0">
                <a:effectLst/>
                <a:latin typeface="UD デジタル 教科書体 NP-B" pitchFamily="18" charset="-128"/>
                <a:ea typeface="UD デジタル 教科書体 NP-B" pitchFamily="18" charset="-128"/>
                <a:cs typeface="Times New Roman" panose="02020603050405020304" pitchFamily="18" charset="0"/>
              </a:rPr>
              <a:t>講師：</a:t>
            </a:r>
            <a:r>
              <a:rPr lang="ja-JP" altLang="en-US" b="1"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b="0" kern="100" dirty="0">
                <a:effectLst/>
                <a:latin typeface="UD デジタル 教科書体 NP-B" pitchFamily="18" charset="-128"/>
                <a:ea typeface="UD デジタル 教科書体 NP-B" pitchFamily="18" charset="-128"/>
                <a:cs typeface="Times New Roman" panose="02020603050405020304" pitchFamily="18" charset="0"/>
              </a:rPr>
              <a:t>それでは、</a:t>
            </a:r>
            <a:r>
              <a:rPr lang="ja-JP" altLang="ja-JP" b="0" kern="100" dirty="0">
                <a:effectLst/>
                <a:latin typeface="UD デジタル 教科書体 NP-B" pitchFamily="18" charset="-128"/>
                <a:ea typeface="UD デジタル 教科書体 NP-B" pitchFamily="18" charset="-128"/>
                <a:cs typeface="Times New Roman" panose="02020603050405020304" pitchFamily="18" charset="0"/>
              </a:rPr>
              <a:t>体験</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を話してもらえる人に手をあげてもらい発表</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をお願いします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a:t>
            </a:r>
            <a:r>
              <a:rPr lang="en-US" altLang="ja-JP" kern="100" dirty="0">
                <a:effectLst/>
                <a:latin typeface="UD デジタル 教科書体 NP-B" pitchFamily="18" charset="-128"/>
                <a:ea typeface="UD デジタル 教科書体 NP-B" pitchFamily="18" charset="-128"/>
                <a:cs typeface="Times New Roman" panose="02020603050405020304" pitchFamily="18" charset="0"/>
              </a:rPr>
              <a:t>10</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分）</a:t>
            </a:r>
            <a:r>
              <a:rPr lang="ja-JP" altLang="en-US" kern="100" dirty="0">
                <a:latin typeface="UD デジタル 教科書体 NP-B" pitchFamily="18" charset="-128"/>
                <a:ea typeface="UD デジタル 教科書体 NP-B" pitchFamily="18" charset="-128"/>
                <a:cs typeface="Times New Roman" panose="02020603050405020304" pitchFamily="18" charset="0"/>
              </a:rPr>
              <a:t>　</a:t>
            </a:r>
            <a:endParaRPr lang="en-US" altLang="ja-JP" kern="100" dirty="0">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kern="100" dirty="0">
                <a:latin typeface="UD デジタル 教科書体 NP-B" pitchFamily="18" charset="-128"/>
                <a:ea typeface="UD デジタル 教科書体 NP-B" pitchFamily="18" charset="-128"/>
                <a:cs typeface="Times New Roman" panose="02020603050405020304" pitchFamily="18" charset="0"/>
              </a:rPr>
              <a:t>　　　　</a:t>
            </a:r>
            <a:r>
              <a:rPr lang="ja-JP" altLang="ja-JP" kern="100" dirty="0">
                <a:latin typeface="UD デジタル 教科書体 NP-B" pitchFamily="18" charset="-128"/>
                <a:ea typeface="UD デジタル 教科書体 NP-B" pitchFamily="18" charset="-128"/>
                <a:cs typeface="Times New Roman" panose="02020603050405020304" pitchFamily="18" charset="0"/>
              </a:rPr>
              <a:t>２つか３つのグループから、援助方針・援助案を発表してもら</a:t>
            </a:r>
            <a:r>
              <a:rPr lang="ja-JP" altLang="en-US" kern="100" dirty="0">
                <a:latin typeface="UD デジタル 教科書体 NP-B" pitchFamily="18" charset="-128"/>
                <a:ea typeface="UD デジタル 教科書体 NP-B" pitchFamily="18" charset="-128"/>
                <a:cs typeface="Times New Roman" panose="02020603050405020304" pitchFamily="18" charset="0"/>
              </a:rPr>
              <a:t>います</a:t>
            </a:r>
            <a:r>
              <a:rPr lang="ja-JP" altLang="ja-JP" kern="100" dirty="0">
                <a:latin typeface="UD デジタル 教科書体 NP-B" pitchFamily="18" charset="-128"/>
                <a:ea typeface="UD デジタル 教科書体 NP-B" pitchFamily="18" charset="-128"/>
                <a:cs typeface="Times New Roman" panose="02020603050405020304" pitchFamily="18" charset="0"/>
              </a:rPr>
              <a:t>。</a:t>
            </a:r>
            <a:endParaRPr lang="en-US" altLang="ja-JP" kern="100" dirty="0">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　　　　</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講師は、それをまとめコメントを</a:t>
            </a:r>
            <a:r>
              <a:rPr lang="ja-JP" altLang="en-US" kern="100" dirty="0">
                <a:effectLst/>
                <a:latin typeface="UD デジタル 教科書体 NP-B" pitchFamily="18" charset="-128"/>
                <a:ea typeface="UD デジタル 教科書体 NP-B" pitchFamily="18" charset="-128"/>
                <a:cs typeface="Times New Roman" panose="02020603050405020304" pitchFamily="18" charset="0"/>
              </a:rPr>
              <a:t>します</a:t>
            </a: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a:t>
            </a:r>
          </a:p>
          <a:p>
            <a:pPr algn="just">
              <a:lnSpc>
                <a:spcPts val="1577"/>
              </a:lnSpc>
            </a:pPr>
            <a:endParaRPr lang="en-US" altLang="ja-JP" kern="100" dirty="0">
              <a:effectLst/>
              <a:latin typeface="UD デジタル 教科書体 NP-B" pitchFamily="18" charset="-128"/>
              <a:ea typeface="UD デジタル 教科書体 NP-B" pitchFamily="18" charset="-128"/>
              <a:cs typeface="Times New Roman" panose="02020603050405020304" pitchFamily="18" charset="0"/>
            </a:endParaRPr>
          </a:p>
          <a:p>
            <a:pPr algn="just">
              <a:lnSpc>
                <a:spcPts val="1577"/>
              </a:lnSpc>
            </a:pPr>
            <a:r>
              <a:rPr lang="ja-JP" altLang="ja-JP" kern="100" dirty="0">
                <a:effectLst/>
                <a:latin typeface="UD デジタル 教科書体 NP-B" pitchFamily="18" charset="-128"/>
                <a:ea typeface="UD デジタル 教科書体 NP-B" pitchFamily="18" charset="-128"/>
                <a:cs typeface="Times New Roman" panose="02020603050405020304" pitchFamily="18" charset="0"/>
              </a:rPr>
              <a:t>【コメントの例】</a:t>
            </a:r>
          </a:p>
          <a:p>
            <a:pPr>
              <a:buNone/>
            </a:pPr>
            <a:r>
              <a:rPr lang="ja-JP" altLang="ja-JP" dirty="0">
                <a:effectLst/>
                <a:latin typeface="UD デジタル 教科書体 NP-B" pitchFamily="18" charset="-128"/>
                <a:ea typeface="UD デジタル 教科書体 NP-B" pitchFamily="18" charset="-128"/>
                <a:cs typeface="Times New Roman" panose="02020603050405020304" pitchFamily="18" charset="0"/>
              </a:rPr>
              <a:t>「ケイタ像が違うのはもちろんですが、生徒支援に関する参加者の経験や力、そして参加者が想定する学校内外の援助資源によって、援助方針や援助案がさまざまに作られることに気づくことが重要です。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a:buNone/>
            </a:pP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a:buNone/>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③質疑応答　（適宜行います）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a:buNone/>
            </a:pPr>
            <a:endParaRPr lang="en-US" altLang="ja-JP" dirty="0">
              <a:latin typeface="UD デジタル 教科書体 NP-B" pitchFamily="18" charset="-128"/>
              <a:ea typeface="UD デジタル 教科書体 NP-B" pitchFamily="18" charset="-128"/>
              <a:cs typeface="Times New Roman" panose="02020603050405020304" pitchFamily="18" charset="0"/>
            </a:endParaRPr>
          </a:p>
          <a:p>
            <a:pPr>
              <a:buNone/>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　（最後にメンバー同士が礼を述べ合い，演習を終了します。）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endParaRPr kumimoji="1" lang="en-US" altLang="ja-JP" dirty="0"/>
          </a:p>
          <a:p>
            <a:pPr defTabSz="922218">
              <a:defRPr/>
            </a:pPr>
            <a:r>
              <a:rPr kumimoji="1" lang="ja-JP" altLang="en-US" dirty="0"/>
              <a:t>講師：時間が短かったので十分ではなかったかもしれませんが、</a:t>
            </a:r>
            <a:r>
              <a:rPr lang="ja-JP" altLang="ja-JP" b="1" dirty="0">
                <a:effectLst/>
                <a:latin typeface="UD デジタル 教科書体 NP-B" pitchFamily="18" charset="-128"/>
                <a:ea typeface="UD デジタル 教科書体 NP-B" pitchFamily="18" charset="-128"/>
                <a:cs typeface="Times New Roman" panose="02020603050405020304" pitchFamily="18" charset="0"/>
              </a:rPr>
              <a:t>話し合いを</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通して、チーム支援についての理解が深ま</a:t>
            </a:r>
            <a:r>
              <a:rPr lang="ja-JP" altLang="en-US" dirty="0">
                <a:effectLst/>
                <a:latin typeface="UD デジタル 教科書体 NP-B" pitchFamily="18" charset="-128"/>
                <a:ea typeface="UD デジタル 教科書体 NP-B" pitchFamily="18" charset="-128"/>
                <a:cs typeface="Times New Roman" panose="02020603050405020304" pitchFamily="18" charset="0"/>
              </a:rPr>
              <a:t>ったと思います。自助資源や援助資源を活用したり、自分には何ができるかという観点で話し合うことの大切さを実感していただけた</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22218">
              <a:defRPr/>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ことと思います。実際の援助チーム会議では、参加者それぞれのもち味を生かすことも重要なポイントです。</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pPr defTabSz="922218">
              <a:defRPr/>
            </a:pPr>
            <a:r>
              <a:rPr lang="ja-JP" altLang="en-US" dirty="0">
                <a:effectLst/>
                <a:latin typeface="UD デジタル 教科書体 NP-B" pitchFamily="18" charset="-128"/>
                <a:ea typeface="UD デジタル 教科書体 NP-B" pitchFamily="18" charset="-128"/>
                <a:cs typeface="Times New Roman" panose="02020603050405020304" pitchFamily="18" charset="0"/>
              </a:rPr>
              <a:t>今後の援助チーム会議のもち方に生かしていただければと思います。</a:t>
            </a:r>
            <a:r>
              <a:rPr lang="ja-JP" altLang="ja-JP" dirty="0">
                <a:effectLst/>
                <a:latin typeface="UD デジタル 教科書体 NP-B" pitchFamily="18" charset="-128"/>
                <a:ea typeface="UD デジタル 教科書体 NP-B" pitchFamily="18" charset="-128"/>
                <a:cs typeface="Times New Roman" panose="02020603050405020304" pitchFamily="18" charset="0"/>
              </a:rPr>
              <a:t>」</a:t>
            </a:r>
            <a:endParaRPr lang="en-US" altLang="ja-JP" dirty="0">
              <a:effectLst/>
              <a:latin typeface="UD デジタル 教科書体 NP-B" pitchFamily="18" charset="-128"/>
              <a:ea typeface="UD デジタル 教科書体 NP-B" pitchFamily="18"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24D20993-4B14-4368-C2FD-16CD20650A99}"/>
              </a:ext>
            </a:extLst>
          </p:cNvPr>
          <p:cNvSpPr>
            <a:spLocks noGrp="1"/>
          </p:cNvSpPr>
          <p:nvPr>
            <p:ph type="sldNum" sz="quarter" idx="5"/>
          </p:nvPr>
        </p:nvSpPr>
        <p:spPr/>
        <p:txBody>
          <a:bodyPr/>
          <a:lstStyle/>
          <a:p>
            <a:fld id="{46136BE5-602B-40CE-8747-2F6276DAD9C4}" type="slidenum">
              <a:rPr kumimoji="1" lang="ja-JP" altLang="en-US" smtClean="0"/>
              <a:pPr/>
              <a:t>21</a:t>
            </a:fld>
            <a:endParaRPr kumimoji="1" lang="ja-JP" altLang="en-US"/>
          </a:p>
        </p:txBody>
      </p:sp>
    </p:spTree>
    <p:extLst>
      <p:ext uri="{BB962C8B-B14F-4D97-AF65-F5344CB8AC3E}">
        <p14:creationId xmlns:p14="http://schemas.microsoft.com/office/powerpoint/2010/main" val="383594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ja-JP" dirty="0"/>
              <a:t>説明</a:t>
            </a:r>
            <a:r>
              <a:rPr lang="en-US" altLang="ja-JP" dirty="0"/>
              <a:t>1</a:t>
            </a:r>
            <a:r>
              <a:rPr lang="ja-JP" altLang="ja-JP" dirty="0"/>
              <a:t>分</a:t>
            </a:r>
            <a:r>
              <a:rPr kumimoji="1" lang="ja-JP" altLang="en-US" dirty="0"/>
              <a:t>］</a:t>
            </a:r>
            <a:endParaRPr kumimoji="1" lang="en-US" altLang="ja-JP" dirty="0"/>
          </a:p>
          <a:p>
            <a:r>
              <a:rPr kumimoji="1" lang="en-US" altLang="ja-JP" dirty="0"/>
              <a:t>【</a:t>
            </a:r>
            <a:r>
              <a:rPr kumimoji="1" lang="ja-JP" altLang="en-US" dirty="0"/>
              <a:t>講師</a:t>
            </a:r>
            <a:r>
              <a:rPr kumimoji="1" lang="en-US" altLang="ja-JP" dirty="0"/>
              <a:t>】</a:t>
            </a:r>
            <a:r>
              <a:rPr kumimoji="1" lang="ja-JP" altLang="en-US" dirty="0"/>
              <a:t>：</a:t>
            </a:r>
            <a:r>
              <a:rPr lang="ja-JP" altLang="ja-JP" dirty="0"/>
              <a:t>さて、チーム支援を行なう事例はどのように選び出すとよいでしょうか？</a:t>
            </a:r>
          </a:p>
          <a:p>
            <a:r>
              <a:rPr lang="ja-JP" altLang="ja-JP" dirty="0"/>
              <a:t>学校で困難を抱え始めた子どもを早期に見出し、支援するには、学校全体を捉える視点が必要になります。</a:t>
            </a:r>
          </a:p>
          <a:p>
            <a:r>
              <a:rPr lang="ja-JP" altLang="en-US" dirty="0"/>
              <a:t>では</a:t>
            </a:r>
            <a:r>
              <a:rPr lang="ja-JP" altLang="ja-JP" dirty="0"/>
              <a:t>、チーム支援のコーディネーション</a:t>
            </a:r>
            <a:r>
              <a:rPr lang="ja-JP" altLang="en-US" dirty="0"/>
              <a:t>に向け全体を捉える</a:t>
            </a:r>
            <a:r>
              <a:rPr lang="ja-JP" altLang="ja-JP" dirty="0"/>
              <a:t>演習を</a:t>
            </a:r>
            <a:r>
              <a:rPr lang="ja-JP" altLang="en-US" dirty="0"/>
              <a:t>、</a:t>
            </a:r>
            <a:r>
              <a:rPr lang="en-US" altLang="ja-JP" dirty="0"/>
              <a:t>1</a:t>
            </a:r>
            <a:r>
              <a:rPr lang="ja-JP" altLang="en-US" dirty="0"/>
              <a:t>つだけ実施してみましょう</a:t>
            </a:r>
            <a:r>
              <a:rPr lang="ja-JP" altLang="ja-JP" dirty="0"/>
              <a:t>。</a:t>
            </a:r>
          </a:p>
          <a:p>
            <a:r>
              <a:rPr lang="ja-JP" altLang="ja-JP" dirty="0"/>
              <a:t>まず、個人作業で、お手元のワークシートに演習２</a:t>
            </a:r>
            <a:r>
              <a:rPr lang="en-US" altLang="ja-JP" dirty="0"/>
              <a:t>-</a:t>
            </a:r>
            <a:r>
              <a:rPr lang="ja-JP" altLang="ja-JP" dirty="0"/>
              <a:t>１の内容を簡単にメモしてください。</a:t>
            </a:r>
          </a:p>
          <a:p>
            <a:r>
              <a:rPr lang="ja-JP" altLang="ja-JP" dirty="0"/>
              <a:t>グループ交流の資料ですから、箇条書きで構いません。</a:t>
            </a:r>
          </a:p>
          <a:p>
            <a:r>
              <a:rPr lang="ja-JP" altLang="ja-JP" dirty="0"/>
              <a:t>気になる児童生徒を見出す手続を「スクリーニング」と言いますが、皆さんの学校ではどのようにして気になる方を見出していますか？</a:t>
            </a:r>
          </a:p>
          <a:p>
            <a:r>
              <a:rPr lang="ja-JP" altLang="ja-JP" dirty="0"/>
              <a:t>先にご紹介した、</a:t>
            </a:r>
            <a:r>
              <a:rPr lang="en-US" altLang="ja-JP" dirty="0"/>
              <a:t>SOS</a:t>
            </a:r>
            <a:r>
              <a:rPr lang="ja-JP" altLang="ja-JP" dirty="0"/>
              <a:t>チェックリストを使うのも一例ですが、「養護教諭の先生などが、入学予定の方の要録を確認して、過去に欠席が多かった方を把握し、担任と共有する」など、他の取組も例示しています。</a:t>
            </a:r>
          </a:p>
          <a:p>
            <a:r>
              <a:rPr lang="ja-JP" altLang="ja-JP" dirty="0"/>
              <a:t>約</a:t>
            </a:r>
            <a:r>
              <a:rPr lang="en-US" altLang="ja-JP" dirty="0"/>
              <a:t>1</a:t>
            </a:r>
            <a:r>
              <a:rPr lang="ja-JP" altLang="ja-JP" dirty="0"/>
              <a:t>分半とりますので、これを参考に皆さんの学校での取組を書き出してください。</a:t>
            </a:r>
            <a:endParaRPr kumimoji="1" lang="en-US" altLang="ja-JP" dirty="0"/>
          </a:p>
          <a:p>
            <a:endParaRPr kumimoji="1" lang="en-US" altLang="ja-JP" dirty="0"/>
          </a:p>
          <a:p>
            <a:r>
              <a:rPr kumimoji="1" lang="ja-JP" altLang="en-US" dirty="0"/>
              <a:t>（作業：作業を始めたら次のスライドへ）</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22</a:t>
            </a:fld>
            <a:endParaRPr kumimoji="1" lang="ja-JP" altLang="en-US"/>
          </a:p>
        </p:txBody>
      </p:sp>
    </p:spTree>
    <p:extLst>
      <p:ext uri="{BB962C8B-B14F-4D97-AF65-F5344CB8AC3E}">
        <p14:creationId xmlns:p14="http://schemas.microsoft.com/office/powerpoint/2010/main" val="3227124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ja-JP" dirty="0"/>
              <a:t>個人作業</a:t>
            </a:r>
            <a:r>
              <a:rPr lang="en-US" altLang="ja-JP" dirty="0"/>
              <a:t>1.5</a:t>
            </a:r>
            <a:r>
              <a:rPr lang="ja-JP" altLang="ja-JP" dirty="0"/>
              <a:t>分</a:t>
            </a:r>
            <a:r>
              <a:rPr lang="en-US" altLang="ja-JP" dirty="0"/>
              <a:t>+</a:t>
            </a:r>
            <a:r>
              <a:rPr lang="ja-JP" altLang="ja-JP" dirty="0"/>
              <a:t>説明</a:t>
            </a:r>
            <a:r>
              <a:rPr lang="en-US" altLang="ja-JP" dirty="0"/>
              <a:t>1</a:t>
            </a:r>
            <a:r>
              <a:rPr lang="ja-JP" altLang="ja-JP" dirty="0"/>
              <a:t>分</a:t>
            </a:r>
            <a:r>
              <a:rPr lang="en-US" altLang="ja-JP" dirty="0"/>
              <a:t>+</a:t>
            </a:r>
            <a:r>
              <a:rPr lang="ja-JP" altLang="ja-JP" dirty="0"/>
              <a:t>グループ活動</a:t>
            </a:r>
            <a:r>
              <a:rPr lang="en-US" altLang="ja-JP" dirty="0"/>
              <a:t>4</a:t>
            </a:r>
            <a:r>
              <a:rPr lang="ja-JP" altLang="ja-JP" dirty="0"/>
              <a:t>分</a:t>
            </a:r>
            <a:r>
              <a:rPr lang="en-US" altLang="ja-JP" dirty="0"/>
              <a:t>+</a:t>
            </a:r>
            <a:r>
              <a:rPr lang="ja-JP" altLang="ja-JP" dirty="0"/>
              <a:t>全体</a:t>
            </a:r>
            <a:r>
              <a:rPr lang="en-US" altLang="ja-JP" dirty="0"/>
              <a:t>2</a:t>
            </a:r>
            <a:r>
              <a:rPr lang="ja-JP" altLang="ja-JP" dirty="0"/>
              <a:t>分</a:t>
            </a:r>
            <a:r>
              <a:rPr lang="en-US" altLang="ja-JP" dirty="0"/>
              <a:t>+</a:t>
            </a:r>
            <a:r>
              <a:rPr lang="ja-JP" altLang="ja-JP" dirty="0"/>
              <a:t>まとめ</a:t>
            </a:r>
            <a:r>
              <a:rPr lang="en-US" altLang="ja-JP" dirty="0"/>
              <a:t>1</a:t>
            </a:r>
            <a:r>
              <a:rPr lang="ja-JP" altLang="ja-JP" dirty="0"/>
              <a:t>分</a:t>
            </a:r>
            <a:r>
              <a:rPr kumimoji="1" lang="ja-JP" altLang="en-US" dirty="0"/>
              <a:t>］</a:t>
            </a:r>
            <a:endParaRPr kumimoji="1" lang="en-US" altLang="ja-JP" dirty="0"/>
          </a:p>
          <a:p>
            <a:r>
              <a:rPr kumimoji="1" lang="ja-JP" altLang="en-US" dirty="0"/>
              <a:t>（</a:t>
            </a:r>
            <a:r>
              <a:rPr kumimoji="1" lang="en-US" altLang="ja-JP" dirty="0"/>
              <a:t>1.5</a:t>
            </a:r>
            <a:r>
              <a:rPr kumimoji="1" lang="ja-JP" altLang="en-US" dirty="0"/>
              <a:t>分の個人作業終了の後）</a:t>
            </a:r>
            <a:r>
              <a:rPr kumimoji="1" lang="en-US" altLang="ja-JP" dirty="0"/>
              <a:t>【</a:t>
            </a:r>
            <a:r>
              <a:rPr kumimoji="1" lang="ja-JP" altLang="en-US" dirty="0"/>
              <a:t>講師</a:t>
            </a:r>
            <a:r>
              <a:rPr kumimoji="1" lang="en-US" altLang="ja-JP" dirty="0"/>
              <a:t>】</a:t>
            </a:r>
            <a:r>
              <a:rPr kumimoji="1" lang="ja-JP" altLang="en-US" dirty="0"/>
              <a:t>：はい、皆さんお疲れ様でした。いくつか挙がりましたか？</a:t>
            </a:r>
            <a:endParaRPr kumimoji="1" lang="en-US" altLang="ja-JP" dirty="0"/>
          </a:p>
          <a:p>
            <a:r>
              <a:rPr kumimoji="1" lang="ja-JP" altLang="en-US" dirty="0"/>
              <a:t>次に、ロールプレイをした</a:t>
            </a:r>
            <a:r>
              <a:rPr kumimoji="1" lang="en-US" altLang="ja-JP" dirty="0"/>
              <a:t>4</a:t>
            </a:r>
            <a:r>
              <a:rPr kumimoji="1" lang="ja-JP" altLang="en-US" dirty="0"/>
              <a:t>～</a:t>
            </a:r>
            <a:r>
              <a:rPr kumimoji="1" lang="en-US" altLang="ja-JP" dirty="0"/>
              <a:t>5</a:t>
            </a:r>
            <a:r>
              <a:rPr kumimoji="1" lang="ja-JP" altLang="en-US" dirty="0"/>
              <a:t>人のグループで各自の学校での取組を共有してください。</a:t>
            </a:r>
            <a:endParaRPr kumimoji="1" lang="en-US" altLang="ja-JP" dirty="0"/>
          </a:p>
          <a:p>
            <a:r>
              <a:rPr kumimoji="1" lang="ja-JP" altLang="en-US" dirty="0"/>
              <a:t>自校の取組で改善できることはないかを考えながら、相互に情報交換をしましょう。</a:t>
            </a:r>
            <a:endParaRPr kumimoji="1" lang="en-US" altLang="ja-JP" dirty="0"/>
          </a:p>
          <a:p>
            <a:r>
              <a:rPr kumimoji="1" lang="en-US" altLang="ja-JP" dirty="0"/>
              <a:t>4</a:t>
            </a:r>
            <a:r>
              <a:rPr kumimoji="1" lang="ja-JP" altLang="en-US" dirty="0"/>
              <a:t>分とります。あと</a:t>
            </a:r>
            <a:r>
              <a:rPr kumimoji="1" lang="en-US" altLang="ja-JP" dirty="0"/>
              <a:t>1</a:t>
            </a:r>
            <a:r>
              <a:rPr kumimoji="1" lang="ja-JP" altLang="en-US" dirty="0"/>
              <a:t>分になったら「あと</a:t>
            </a:r>
            <a:r>
              <a:rPr kumimoji="1" lang="en-US" altLang="ja-JP" dirty="0"/>
              <a:t>1</a:t>
            </a:r>
            <a:r>
              <a:rPr kumimoji="1" lang="ja-JP" altLang="en-US" dirty="0"/>
              <a:t>分です」と言います。では始めてください。</a:t>
            </a:r>
            <a:endParaRPr kumimoji="1" lang="en-US" altLang="ja-JP" dirty="0"/>
          </a:p>
          <a:p>
            <a:r>
              <a:rPr kumimoji="1" lang="ja-JP" altLang="en-US" dirty="0"/>
              <a:t>（</a:t>
            </a:r>
            <a:r>
              <a:rPr kumimoji="1" lang="en-US" altLang="ja-JP" dirty="0"/>
              <a:t>4</a:t>
            </a:r>
            <a:r>
              <a:rPr kumimoji="1" lang="ja-JP" altLang="en-US" dirty="0"/>
              <a:t>分計時：講師は話し合いで良い案が出ていそうなところが見つかれば、最後に発言してもらうよう依頼してもよい。</a:t>
            </a:r>
            <a:r>
              <a:rPr kumimoji="1" lang="en-US" altLang="ja-JP" dirty="0"/>
              <a:t>3</a:t>
            </a:r>
            <a:r>
              <a:rPr kumimoji="1" lang="ja-JP" altLang="en-US" dirty="0"/>
              <a:t>分経過した時点で　「あと</a:t>
            </a:r>
            <a:r>
              <a:rPr kumimoji="1" lang="en-US" altLang="ja-JP" dirty="0"/>
              <a:t>1</a:t>
            </a:r>
            <a:r>
              <a:rPr kumimoji="1" lang="ja-JP" altLang="en-US" dirty="0"/>
              <a:t>分です」　と伝える。）</a:t>
            </a:r>
            <a:endParaRPr kumimoji="1" lang="en-US" altLang="ja-JP" dirty="0"/>
          </a:p>
          <a:p>
            <a:endParaRPr kumimoji="1" lang="en-US" altLang="ja-JP" dirty="0"/>
          </a:p>
          <a:p>
            <a:r>
              <a:rPr kumimoji="1" lang="ja-JP" altLang="en-US" dirty="0"/>
              <a:t>はい、</a:t>
            </a:r>
            <a:r>
              <a:rPr kumimoji="1" lang="en-US" altLang="ja-JP" dirty="0"/>
              <a:t>4</a:t>
            </a:r>
            <a:r>
              <a:rPr kumimoji="1" lang="ja-JP" altLang="en-US" dirty="0"/>
              <a:t>分が経ちました。少し短かったですね。その中でも何か興味深い活動がありましたか？</a:t>
            </a:r>
            <a:endParaRPr kumimoji="1" lang="en-US" altLang="ja-JP" dirty="0"/>
          </a:p>
          <a:p>
            <a:r>
              <a:rPr kumimoji="1" lang="ja-JP" altLang="en-US" dirty="0"/>
              <a:t>こちらのグループの皆さん、どうでしたか？よい取組の例を教えてください。［参加者回答］なるほど、興味深いですね（などと回答に反応）。（</a:t>
            </a:r>
            <a:r>
              <a:rPr kumimoji="1" lang="en-US" altLang="ja-JP" dirty="0"/>
              <a:t>2</a:t>
            </a:r>
            <a:r>
              <a:rPr kumimoji="1" lang="ja-JP" altLang="en-US" dirty="0"/>
              <a:t>組程度で収まる範囲で共有してもらう）ありがとうございます。</a:t>
            </a:r>
            <a:endParaRPr kumimoji="1" lang="en-US" altLang="ja-JP" dirty="0"/>
          </a:p>
          <a:p>
            <a:endParaRPr kumimoji="1" lang="en-US" altLang="ja-JP" dirty="0"/>
          </a:p>
          <a:p>
            <a:r>
              <a:rPr kumimoji="1" lang="ja-JP" altLang="en-US" dirty="0"/>
              <a:t>では終わりの時間ですので、まとめに入ります。この演習では「チーム支援におけるコンサルテーションとコーディネーション」のうち、主にコーディネーションについて学びました。</a:t>
            </a:r>
            <a:endParaRPr kumimoji="1" lang="en-US" altLang="ja-JP" dirty="0"/>
          </a:p>
          <a:p>
            <a:r>
              <a:rPr kumimoji="1" lang="ja-JP" altLang="en-US" dirty="0"/>
              <a:t>ワークシート➀のスクリーニングを取り上げましたが、協議で何か実践の向上につながるヒントが得られましたか？</a:t>
            </a:r>
            <a:endParaRPr kumimoji="1" lang="en-US" altLang="ja-JP" dirty="0"/>
          </a:p>
          <a:p>
            <a:r>
              <a:rPr kumimoji="1" lang="ja-JP" altLang="en-US" dirty="0"/>
              <a:t>ワークシート➁の過不足ない構成員によるミーティングについても、定期的な児童支援を把握する会議と、個別の事例に関する臨時の会議が適切に設定できているか、</a:t>
            </a:r>
            <a:endParaRPr kumimoji="1" lang="en-US" altLang="ja-JP" dirty="0"/>
          </a:p>
          <a:p>
            <a:r>
              <a:rPr kumimoji="1" lang="ja-JP" altLang="en-US" dirty="0"/>
              <a:t>また同僚の先生と検討していただいて、ご自身の学校の児童生徒支援の取り組みを向上させていただければと思います。</a:t>
            </a:r>
            <a:endParaRPr kumimoji="1" lang="en-US" altLang="ja-JP" dirty="0"/>
          </a:p>
          <a:p>
            <a:r>
              <a:rPr kumimoji="1" lang="ja-JP" altLang="en-US" dirty="0"/>
              <a:t>ではこれで本章の研修を終了します。チームメンバーの方々とお疲れ様を言って解散してください。ご協力ありがとうございました。</a:t>
            </a:r>
            <a:endParaRPr kumimoji="1" lang="en-US" altLang="ja-JP" dirty="0"/>
          </a:p>
          <a:p>
            <a:endParaRPr kumimoji="1" lang="en-US" altLang="ja-JP" dirty="0"/>
          </a:p>
          <a:p>
            <a:pPr defTabSz="905525"/>
            <a:r>
              <a:rPr kumimoji="1" lang="ja-JP" altLang="en-US" dirty="0"/>
              <a:t>（時間があれば以下も加える</a:t>
            </a:r>
            <a:r>
              <a:rPr kumimoji="1" lang="en-US" altLang="ja-JP" dirty="0"/>
              <a:t>【</a:t>
            </a:r>
            <a:r>
              <a:rPr kumimoji="1" lang="ja-JP" altLang="en-US" dirty="0"/>
              <a:t>所要時間</a:t>
            </a:r>
            <a:r>
              <a:rPr kumimoji="1" lang="en-US" altLang="ja-JP" dirty="0"/>
              <a:t>0.5</a:t>
            </a:r>
            <a:r>
              <a:rPr kumimoji="1" lang="ja-JP" altLang="en-US" dirty="0"/>
              <a:t>分</a:t>
            </a:r>
            <a:r>
              <a:rPr kumimoji="1" lang="en-US" altLang="ja-JP" dirty="0"/>
              <a:t>】</a:t>
            </a:r>
            <a:r>
              <a:rPr kumimoji="1" lang="ja-JP" altLang="en-US" dirty="0"/>
              <a:t>）第</a:t>
            </a:r>
            <a:r>
              <a:rPr kumimoji="1" lang="en-US" altLang="ja-JP" dirty="0"/>
              <a:t>12</a:t>
            </a:r>
            <a:r>
              <a:rPr kumimoji="1" lang="ja-JP" altLang="en-US" dirty="0"/>
              <a:t>章での研修内容、いかがでしたでしょうか？</a:t>
            </a:r>
            <a:endParaRPr kumimoji="1" lang="en-US" altLang="ja-JP" dirty="0"/>
          </a:p>
          <a:p>
            <a:r>
              <a:rPr kumimoji="1" lang="ja-JP" altLang="en-US" dirty="0"/>
              <a:t>多様な経験年数や立場の教職員がいる現在の学校で、チーム支援を推進するには、皆さんのような心理に強い方々に大きな期待がかかっています。この研修がお役に立つことを祈念しています。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23</a:t>
            </a:fld>
            <a:endParaRPr kumimoji="1" lang="ja-JP" altLang="en-US"/>
          </a:p>
        </p:txBody>
      </p:sp>
    </p:spTree>
    <p:extLst>
      <p:ext uri="{BB962C8B-B14F-4D97-AF65-F5344CB8AC3E}">
        <p14:creationId xmlns:p14="http://schemas.microsoft.com/office/powerpoint/2010/main" val="184648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24</a:t>
            </a:fld>
            <a:endParaRPr kumimoji="1" lang="ja-JP" altLang="en-US"/>
          </a:p>
        </p:txBody>
      </p:sp>
    </p:spTree>
    <p:extLst>
      <p:ext uri="{BB962C8B-B14F-4D97-AF65-F5344CB8AC3E}">
        <p14:creationId xmlns:p14="http://schemas.microsoft.com/office/powerpoint/2010/main" val="320265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25</a:t>
            </a:fld>
            <a:endParaRPr kumimoji="1" lang="ja-JP" altLang="en-US"/>
          </a:p>
        </p:txBody>
      </p:sp>
    </p:spTree>
    <p:extLst>
      <p:ext uri="{BB962C8B-B14F-4D97-AF65-F5344CB8AC3E}">
        <p14:creationId xmlns:p14="http://schemas.microsoft.com/office/powerpoint/2010/main" val="64414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a:t>
            </a:r>
            <a:r>
              <a:rPr kumimoji="1" lang="ja-JP" altLang="en-US" dirty="0"/>
              <a:t>分］</a:t>
            </a:r>
            <a:endParaRPr kumimoji="1" lang="en-US" altLang="ja-JP" dirty="0"/>
          </a:p>
          <a:p>
            <a:r>
              <a:rPr kumimoji="1" lang="en-US" altLang="ja-JP" dirty="0"/>
              <a:t>【</a:t>
            </a:r>
            <a:r>
              <a:rPr kumimoji="1" lang="ja-JP" altLang="en-US" dirty="0"/>
              <a:t>講師</a:t>
            </a:r>
            <a:r>
              <a:rPr kumimoji="1" lang="en-US" altLang="ja-JP" dirty="0"/>
              <a:t>】</a:t>
            </a:r>
            <a:r>
              <a:rPr kumimoji="1" lang="ja-JP" altLang="en-US" dirty="0"/>
              <a:t>まず、復習も兼ねてコンサルテーションとコーディネーションの確認をしておきます。</a:t>
            </a:r>
            <a:endParaRPr kumimoji="1" lang="en-US" altLang="ja-JP" dirty="0"/>
          </a:p>
          <a:p>
            <a:r>
              <a:rPr kumimoji="1" lang="ja-JP" altLang="en-US" dirty="0"/>
              <a:t>コンサルテーションとは、「異なる専門性をもつ複数の者が、援助対象である　問題状況について検討し、よりよい援助のあり方を話し合うプロセス」　です。</a:t>
            </a:r>
            <a:endParaRPr kumimoji="1" lang="en-US" altLang="ja-JP" dirty="0"/>
          </a:p>
          <a:p>
            <a:r>
              <a:rPr kumimoji="1" lang="ja-JP" altLang="en-US" dirty="0"/>
              <a:t>コーディネーションとは、「</a:t>
            </a:r>
            <a:r>
              <a:rPr lang="ja-JP" altLang="en-US" dirty="0">
                <a:latin typeface="ＭＳ Ｐゴシック" panose="020B0600070205080204" pitchFamily="50" charset="-128"/>
                <a:ea typeface="ＭＳ Ｐゴシック" panose="020B0600070205080204" pitchFamily="50" charset="-128"/>
              </a:rPr>
              <a:t>問題状況の改善に必要な資源を統合的に調整し、　内外の関係者で検討し合意形成した支援構造に基づき分担すること</a:t>
            </a:r>
            <a:r>
              <a:rPr kumimoji="1" lang="ja-JP" altLang="en-US" dirty="0"/>
              <a:t>」　と言えるでしょう。</a:t>
            </a:r>
          </a:p>
          <a:p>
            <a:endParaRPr kumimoji="1" lang="en-US" altLang="ja-JP" dirty="0"/>
          </a:p>
          <a:p>
            <a:r>
              <a:rPr kumimoji="1" lang="ja-JP" altLang="en-US" dirty="0"/>
              <a:t>コンサルテーションは、後で取り上げますので、まずコーディネーションについて考えましょう。</a:t>
            </a:r>
            <a:endParaRPr kumimoji="1" lang="en-US" altLang="ja-JP" dirty="0"/>
          </a:p>
          <a:p>
            <a:r>
              <a:rPr kumimoji="1" lang="ja-JP" altLang="en-US" dirty="0"/>
              <a:t>学校等でコーディネーションを展開することは、つまり、校内外の資源を適切に活用して組織的に問題解決にあたることです。</a:t>
            </a:r>
            <a:endParaRPr kumimoji="1" lang="en-US" altLang="ja-JP" dirty="0"/>
          </a:p>
          <a:p>
            <a:pPr defTabSz="922218">
              <a:defRPr/>
            </a:pPr>
            <a:r>
              <a:rPr kumimoji="1" lang="ja-JP" altLang="en-US" dirty="0"/>
              <a:t>誰一人取り残されない学びの保障として、文部科学省が打ち出した不登校対策「</a:t>
            </a:r>
            <a:r>
              <a:rPr kumimoji="1" lang="en-US" altLang="ja-JP" dirty="0"/>
              <a:t>COCOLO</a:t>
            </a:r>
            <a:r>
              <a:rPr kumimoji="1" lang="ja-JP" altLang="en-US" dirty="0"/>
              <a:t>プラン」でも「チーム学校」による早期支援の重要性が示されていますね。</a:t>
            </a:r>
            <a:endParaRPr kumimoji="1" lang="en-US" altLang="ja-JP" dirty="0"/>
          </a:p>
          <a:p>
            <a:pPr defTabSz="922218">
              <a:defRPr/>
            </a:pPr>
            <a:endParaRPr kumimoji="1" lang="en-US" altLang="ja-JP" dirty="0"/>
          </a:p>
          <a:p>
            <a:r>
              <a:rPr kumimoji="1" lang="ja-JP" altLang="en-US" dirty="0"/>
              <a:t>また、組織的な問題解決のカギとなる、学校での教育相談体制づくりでは、</a:t>
            </a:r>
            <a:endParaRPr kumimoji="1" lang="en-US" altLang="ja-JP" dirty="0"/>
          </a:p>
          <a:p>
            <a:r>
              <a:rPr kumimoji="1" lang="ja-JP" altLang="en-US" dirty="0"/>
              <a:t>「校長のリーダーシップ」により児童生徒支援を促進させる必要があると言われています。</a:t>
            </a:r>
          </a:p>
          <a:p>
            <a:r>
              <a:rPr kumimoji="1" lang="ja-JP" altLang="en-US" dirty="0"/>
              <a:t>チーム支援で、校長先生を中心とした管理職が提案する学校経営方針は重要な視点です。</a:t>
            </a:r>
            <a:endParaRPr kumimoji="1" lang="en-US" altLang="ja-JP" dirty="0"/>
          </a:p>
          <a:p>
            <a:r>
              <a:rPr kumimoji="1" lang="ja-JP" altLang="en-US" dirty="0"/>
              <a:t>一方で今日では校長先生</a:t>
            </a:r>
            <a:r>
              <a:rPr kumimoji="1" lang="ja-JP" altLang="en-US" dirty="0" err="1"/>
              <a:t>お</a:t>
            </a:r>
            <a:r>
              <a:rPr kumimoji="1" lang="en-US" altLang="ja-JP" dirty="0"/>
              <a:t>1</a:t>
            </a:r>
            <a:r>
              <a:rPr kumimoji="1" lang="ja-JP" altLang="en-US" dirty="0"/>
              <a:t>人が全ての具体的指針をリードするのではなく、それぞれの担当者が得意分野の専門的力量で方針案を立てるという、「分散型リーダーシップ」の考え方により教職員の強みを生かす学校経営も推奨されています。例えば、心理に強い教師として先生方が教育相談を担われるなら、教育相談の詳細な計画を、校長や管理職チームに進言することがそれにあたります。</a:t>
            </a:r>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3</a:t>
            </a:fld>
            <a:endParaRPr kumimoji="1" lang="ja-JP" altLang="en-US"/>
          </a:p>
        </p:txBody>
      </p:sp>
    </p:spTree>
    <p:extLst>
      <p:ext uri="{BB962C8B-B14F-4D97-AF65-F5344CB8AC3E}">
        <p14:creationId xmlns:p14="http://schemas.microsoft.com/office/powerpoint/2010/main" val="173947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3</a:t>
            </a:r>
            <a:r>
              <a:rPr kumimoji="1" lang="ja-JP" altLang="en-US" dirty="0"/>
              <a:t>分］</a:t>
            </a:r>
            <a:endParaRPr kumimoji="1" lang="en-US" altLang="ja-JP" dirty="0"/>
          </a:p>
          <a:p>
            <a:r>
              <a:rPr kumimoji="1" lang="en-US" altLang="ja-JP" dirty="0"/>
              <a:t>【</a:t>
            </a:r>
            <a:r>
              <a:rPr kumimoji="1" lang="ja-JP" altLang="en-US" dirty="0"/>
              <a:t>講師</a:t>
            </a:r>
            <a:r>
              <a:rPr kumimoji="1" lang="en-US" altLang="ja-JP" dirty="0"/>
              <a:t>】</a:t>
            </a:r>
            <a:r>
              <a:rPr kumimoji="1" lang="ja-JP" altLang="en-US" dirty="0"/>
              <a:t>　では、チーム作りと適切な会議の設定を考えましょう。</a:t>
            </a:r>
          </a:p>
          <a:p>
            <a:r>
              <a:rPr kumimoji="1" lang="ja-JP" altLang="en-US" dirty="0"/>
              <a:t>私たち、心理に強い教師が、児童生徒の適応状況を俯瞰し、必要な折に個別のケースを協議するには、適切な会議の設定が欠かせません。そのイメージを具現化するのも児童生徒支援の体制づくりの一つとなります。</a:t>
            </a:r>
          </a:p>
          <a:p>
            <a:r>
              <a:rPr kumimoji="1" lang="ja-JP" altLang="en-US" dirty="0"/>
              <a:t>最初に、皆さんの学校には子どもの適応状況について俯瞰して話をする会議があるでしょうか？どんな会議ですか？短時間で近くの方と情報交換をしてください。</a:t>
            </a:r>
          </a:p>
          <a:p>
            <a:r>
              <a:rPr kumimoji="1" lang="ja-JP" altLang="en-US" dirty="0"/>
              <a:t>［</a:t>
            </a:r>
            <a:r>
              <a:rPr kumimoji="1" lang="en-US" altLang="ja-JP" dirty="0"/>
              <a:t>30</a:t>
            </a:r>
            <a:r>
              <a:rPr kumimoji="1" lang="ja-JP" altLang="en-US" dirty="0"/>
              <a:t>秒計時］</a:t>
            </a:r>
          </a:p>
          <a:p>
            <a:r>
              <a:rPr kumimoji="1" lang="ja-JP" altLang="en-US" dirty="0"/>
              <a:t>まず、学年会で子どものことが話し合われますね。そのうち、特に気になる子どもについては、支援が必要性を学校全体で集約する場で共有します。</a:t>
            </a:r>
          </a:p>
          <a:p>
            <a:r>
              <a:rPr kumimoji="1" lang="ja-JP" altLang="en-US" dirty="0"/>
              <a:t>こうした支援ニーズを集約・共有・対応を検討する会議を、定例の</a:t>
            </a:r>
            <a:r>
              <a:rPr kumimoji="1" lang="en-US" altLang="ja-JP" dirty="0"/>
              <a:t>｢</a:t>
            </a:r>
            <a:r>
              <a:rPr kumimoji="1" lang="ja-JP" altLang="en-US" dirty="0"/>
              <a:t>コア会議</a:t>
            </a:r>
            <a:r>
              <a:rPr kumimoji="1" lang="en-US" altLang="ja-JP" dirty="0"/>
              <a:t>｣</a:t>
            </a:r>
            <a:r>
              <a:rPr kumimoji="1" lang="ja-JP" altLang="en-US" dirty="0"/>
              <a:t>としましょう。既に別の名称の会議があればそれで十分です。学年主任や管理職と、生徒指導・教育相談・特別支援教育などの専門性をもつ教員で定期的に話し合う会議が必要です。こうした会議は、忙しい学校では毎週か隔週で</a:t>
            </a:r>
            <a:r>
              <a:rPr kumimoji="1" lang="en-US" altLang="ja-JP" dirty="0"/>
              <a:t>1</a:t>
            </a:r>
            <a:r>
              <a:rPr kumimoji="1" lang="ja-JP" altLang="en-US" dirty="0"/>
              <a:t>時限を確保するのが精一杯です。「問題の共有で終わってしまう」という声も聞きます。</a:t>
            </a:r>
          </a:p>
          <a:p>
            <a:r>
              <a:rPr kumimoji="1" lang="ja-JP" altLang="en-US" dirty="0"/>
              <a:t>コア会議では、個別のケースの支援策まで話すのではなく、一次的・二次的・三次的という支援ニーズの深刻さによって、各学年から共有された気になる子どもの深刻さのレベルや、支援が継続している子どもの回復状況および新規に挙がった子どもの対処のレベルを確認します。学年間で気になる子どもの把握状況に齟齬がないかを、この会議で話し合います。</a:t>
            </a:r>
          </a:p>
          <a:p>
            <a:r>
              <a:rPr kumimoji="1" lang="ja-JP" altLang="en-US" dirty="0"/>
              <a:t>三次的支援の対象の児童生徒には、支援に過不足がないか、情報を更新しても支援の適切性は保たれているかを確認します。</a:t>
            </a:r>
          </a:p>
          <a:p>
            <a:r>
              <a:rPr kumimoji="1" lang="ja-JP" altLang="en-US" dirty="0"/>
              <a:t>二次的支援の対象の児童生徒には、ハイリスクの状況を確認して、深刻化しないよう複数の視点で子どもを見て情報を共有します。●ページの</a:t>
            </a:r>
            <a:r>
              <a:rPr kumimoji="1" lang="en-US" altLang="ja-JP" dirty="0"/>
              <a:t>SOS</a:t>
            </a:r>
            <a:r>
              <a:rPr kumimoji="1" lang="ja-JP" altLang="en-US" dirty="0"/>
              <a:t>チェックリストは、全ての子どもを対象に状況を把握するスクリーニングに役立ち、気になる子どもを早期に把握し状況を分析するのに有益です。</a:t>
            </a:r>
          </a:p>
          <a:p>
            <a:endParaRPr kumimoji="1" lang="ja-JP" altLang="en-US" dirty="0"/>
          </a:p>
          <a:p>
            <a:r>
              <a:rPr kumimoji="1" lang="en-US" altLang="ja-JP" dirty="0"/>
              <a:t>11</a:t>
            </a:r>
            <a:r>
              <a:rPr kumimoji="1" lang="ja-JP" altLang="en-US" dirty="0"/>
              <a:t>章で学んだ事例では、ケイタさんの学校適応の困難について、校内外の関係者が臨時の話し合いを行いますので、臨時の会議となります。これは、次の項で取り上げます。</a:t>
            </a:r>
            <a:endParaRPr kumimoji="1" lang="en-US" altLang="ja-JP"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4</a:t>
            </a:fld>
            <a:endParaRPr kumimoji="1" lang="ja-JP" altLang="en-US"/>
          </a:p>
        </p:txBody>
      </p:sp>
    </p:spTree>
    <p:extLst>
      <p:ext uri="{BB962C8B-B14F-4D97-AF65-F5344CB8AC3E}">
        <p14:creationId xmlns:p14="http://schemas.microsoft.com/office/powerpoint/2010/main" val="117330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a:t>
            </a:r>
            <a:r>
              <a:rPr kumimoji="1" lang="ja-JP" altLang="en-US" dirty="0"/>
              <a:t>分</a:t>
            </a:r>
            <a:r>
              <a:rPr kumimoji="1" lang="en-US" altLang="ja-JP" dirty="0"/>
              <a:t>]</a:t>
            </a:r>
          </a:p>
          <a:p>
            <a:r>
              <a:rPr kumimoji="1" lang="en-US" altLang="ja-JP" dirty="0"/>
              <a:t>【</a:t>
            </a:r>
            <a:r>
              <a:rPr kumimoji="1" lang="ja-JP" altLang="en-US" dirty="0"/>
              <a:t>講師</a:t>
            </a:r>
            <a:r>
              <a:rPr kumimoji="1" lang="en-US" altLang="ja-JP" dirty="0"/>
              <a:t>】</a:t>
            </a:r>
            <a:r>
              <a:rPr kumimoji="1" lang="ja-JP" altLang="en-US" dirty="0"/>
              <a:t>：</a:t>
            </a:r>
            <a:r>
              <a:rPr lang="ja-JP" altLang="ja-JP" dirty="0"/>
              <a:t>チーム支援は、児童生徒の学校生活の充実と将来への成長促進を目指します。改訂版の生徒指導提要においても、教育相談体制の充実の必要性が強調されています。それには、個別の支援の力量の向上と共に、体制づくりなどシステム面の改善も必要です。校長のリーダーシップのもとで展開されるチーム支援の在り方を考えていきましょう。</a:t>
            </a:r>
          </a:p>
          <a:p>
            <a:r>
              <a:rPr lang="en-US" altLang="ja-JP" dirty="0"/>
              <a:t> </a:t>
            </a:r>
            <a:endParaRPr lang="ja-JP" altLang="ja-JP" dirty="0"/>
          </a:p>
          <a:p>
            <a:r>
              <a:rPr lang="ja-JP" altLang="ja-JP" dirty="0"/>
              <a:t>体制づくりで重要な項目例として、図表３をご覧ください。</a:t>
            </a:r>
          </a:p>
          <a:p>
            <a:r>
              <a:rPr lang="en-US" altLang="ja-JP" dirty="0"/>
              <a:t>❶</a:t>
            </a:r>
            <a:r>
              <a:rPr lang="ja-JP" altLang="ja-JP" dirty="0"/>
              <a:t>の人事面では、適切な構成員が必要です。学校経営の大きな方向性を示す校長･管理職などのスクールリーダーのもとで、コーディネーター役は具体的な活動を遂行します。推進メンバーとは、先に述べたコア会議の構成員です。多職種が協働するチーム支援では、推進メンバーにスクールカウンセラーやスクールソーシャルワーカーなどの専門職の知見も必要です。「心理に強い教師」は、教育相談コーディネーターや生徒指導教師および特別支援教育コーディネーターなどの役割を担うことも多いでしょうから、外部資源ともつながりながら、スクールリーダーとの関わり方で、チーム支援が充実することに役立つ情報を提供するといった工夫もできるのではないでしょうか。</a:t>
            </a:r>
            <a:endParaRPr lang="en-US" altLang="ja-JP"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5</a:t>
            </a:fld>
            <a:endParaRPr kumimoji="1" lang="ja-JP" altLang="en-US"/>
          </a:p>
        </p:txBody>
      </p:sp>
    </p:spTree>
    <p:extLst>
      <p:ext uri="{BB962C8B-B14F-4D97-AF65-F5344CB8AC3E}">
        <p14:creationId xmlns:p14="http://schemas.microsoft.com/office/powerpoint/2010/main" val="155905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18">
              <a:defRPr/>
            </a:pPr>
            <a:r>
              <a:rPr kumimoji="1" lang="ja-JP" altLang="en-US" dirty="0"/>
              <a:t>［</a:t>
            </a:r>
            <a:r>
              <a:rPr kumimoji="1" lang="en-US" altLang="ja-JP" dirty="0"/>
              <a:t>3</a:t>
            </a:r>
            <a:r>
              <a:rPr kumimoji="1" lang="ja-JP" altLang="en-US" dirty="0"/>
              <a:t>分］</a:t>
            </a:r>
            <a:endParaRPr kumimoji="1" lang="en-US" altLang="ja-JP" dirty="0"/>
          </a:p>
          <a:p>
            <a:pPr defTabSz="922218">
              <a:defRPr/>
            </a:pPr>
            <a:r>
              <a:rPr kumimoji="1" lang="en-US" altLang="ja-JP" dirty="0"/>
              <a:t>【</a:t>
            </a:r>
            <a:r>
              <a:rPr kumimoji="1" lang="ja-JP" altLang="en-US" dirty="0"/>
              <a:t>講師</a:t>
            </a:r>
            <a:r>
              <a:rPr kumimoji="1" lang="en-US" altLang="ja-JP" dirty="0"/>
              <a:t>】</a:t>
            </a:r>
            <a:r>
              <a:rPr kumimoji="1" lang="ja-JP" altLang="en-US" dirty="0"/>
              <a:t>（表の上から順に解説しています。時間の範囲内で説明を加えたり不要な箇所を割愛したりしてください）</a:t>
            </a:r>
            <a:endParaRPr kumimoji="1" lang="en-US" altLang="ja-JP" dirty="0"/>
          </a:p>
          <a:p>
            <a:pPr defTabSz="922218">
              <a:defRPr/>
            </a:pPr>
            <a:r>
              <a:rPr kumimoji="1" lang="ja-JP" altLang="en-US" dirty="0"/>
              <a:t>図表３の❶の人事面に続き、❷のプランニングでは、教育相談等の体制で、協働する教職員に年度初めに各種の役割を伝え、予めそれぞれの役割を認識していただくなどのことが連携を円滑にします。皆さんの学校で児童生徒支援としてはどんな活動が年間計画に乗せられていますか？月令のアンケートや心の健康などのチェックをはじめ、さまざまなスクリーニングや実態把握に対して助言を得ることなども、スクールカウンセラー・スクールソーシャルワーカーをはじめとする援助資源との関わり方として明確化しておくと、問題の早期発見や発生時の適切な対応に役立ちます。関わる成員の役割分担と運営方針が明文化され、それぞれの教職員が期待される役割を確認できるよう、なるべく年度初めに校内で共有しておきましょう。そして、先に述べた会議の設定をすることや、子どもの支援にどう行事を役立てるかを検討することなどができるとよいと思います。</a:t>
            </a:r>
            <a:endParaRPr kumimoji="1" lang="en-US" altLang="ja-JP" dirty="0"/>
          </a:p>
          <a:p>
            <a:pPr defTabSz="922218">
              <a:defRPr/>
            </a:pPr>
            <a:r>
              <a:rPr kumimoji="1" lang="ja-JP" altLang="en-US" dirty="0"/>
              <a:t>➌のツールでは、ニーズ把握などを目指すスクリーニング、臨時に計画するケース会議を定式化する手順表、校内教育支援教室の運営や児童生徒支援の重要ポイントなどを可視化し安定した実践を目指すガイドラインや、チーム援助のマニュアルなどがあります。また、在籍校周辺で活用できる資源をマッピングし定期的に更新しておくなどのことができればさらに良いでしょう。これらをすべて一度に実施することはできなくても、優先順位をつけて少しずつ準備していくと良いのではないでしょうか。</a:t>
            </a:r>
            <a:endParaRPr kumimoji="1" lang="en-US" altLang="ja-JP" dirty="0"/>
          </a:p>
          <a:p>
            <a:pPr defTabSz="922218">
              <a:defRPr/>
            </a:pPr>
            <a:r>
              <a:rPr kumimoji="1" lang="ja-JP" altLang="en-US" dirty="0"/>
              <a:t>❹のルールは、これまでにもお伝えした管理職の学校経営指針となる基本計画や、児童生徒支援の役割分担をはじめ、校訓や校則といった児童生徒向けのルールや、教職員の児童生徒支援の理念を可視化する倫理綱領などがあると、ブレのないチーム支援が進められるのではないでしょうか。</a:t>
            </a:r>
            <a:endParaRPr kumimoji="1" lang="en-US" altLang="ja-JP" dirty="0"/>
          </a:p>
          <a:p>
            <a:pPr defTabSz="922218">
              <a:defRPr/>
            </a:pPr>
            <a:r>
              <a:rPr kumimoji="1" lang="ja-JP" altLang="en-US" dirty="0"/>
              <a:t>➎の説明責任は、児童生徒支援の方針や成果の可視化を目指しています。できるところから、子どもや保護者に向けて、どのような支援が活用できるかを広報したり、教職員に向けて、児童生徒支援の内容や役割を共通理解する機会を研修として設けたりできるようにしておくものです。最後にこうした教育活動全般の結果を成果と課題としてまとめておき、管理職が適切な判断を行うことができるような情報を、タイミングよく提供することで、管理職のリーダーシップはさらに充実することになる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6</a:t>
            </a:fld>
            <a:endParaRPr kumimoji="1" lang="ja-JP" altLang="en-US"/>
          </a:p>
        </p:txBody>
      </p:sp>
    </p:spTree>
    <p:extLst>
      <p:ext uri="{BB962C8B-B14F-4D97-AF65-F5344CB8AC3E}">
        <p14:creationId xmlns:p14="http://schemas.microsoft.com/office/powerpoint/2010/main" val="14821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0.5</a:t>
            </a:r>
            <a:r>
              <a:rPr kumimoji="1" lang="ja-JP" altLang="en-US" dirty="0"/>
              <a:t>分］</a:t>
            </a:r>
            <a:endParaRPr kumimoji="1" lang="en-US" altLang="ja-JP" dirty="0"/>
          </a:p>
          <a:p>
            <a:r>
              <a:rPr kumimoji="1" lang="en-US" altLang="ja-JP" dirty="0"/>
              <a:t>【</a:t>
            </a:r>
            <a:r>
              <a:rPr kumimoji="1" lang="ja-JP" altLang="en-US" dirty="0"/>
              <a:t>講師</a:t>
            </a:r>
            <a:r>
              <a:rPr kumimoji="1" lang="en-US" altLang="ja-JP" dirty="0"/>
              <a:t>】</a:t>
            </a:r>
            <a:r>
              <a:rPr kumimoji="1" lang="ja-JP" altLang="en-US" dirty="0"/>
              <a:t>先のスライドを集約するとこのような項目になります。</a:t>
            </a:r>
          </a:p>
          <a:p>
            <a:pPr defTabSz="922218">
              <a:defRPr/>
            </a:pPr>
            <a:r>
              <a:rPr kumimoji="1" lang="ja-JP" altLang="en-US" dirty="0"/>
              <a:t>➌で示したツールの例として、</a:t>
            </a:r>
            <a:r>
              <a:rPr kumimoji="1" lang="en-US" altLang="ja-JP" dirty="0"/>
              <a:t>SOS</a:t>
            </a:r>
            <a:r>
              <a:rPr kumimoji="1" lang="ja-JP" altLang="en-US" dirty="0"/>
              <a:t>チェックリストをお示ししています。こうしたチェックリストで全ての子どもを対象に該当する項目はないかと考える事は、学級間での齟齬や見落としを防ぐことや、問題の早期発見・早期介入に有益です。</a:t>
            </a:r>
            <a:endParaRPr kumimoji="1" lang="en-US" altLang="ja-JP" dirty="0"/>
          </a:p>
          <a:p>
            <a:pPr defTabSz="922218">
              <a:defRPr/>
            </a:pPr>
            <a:r>
              <a:rPr kumimoji="1" lang="ja-JP" altLang="en-US" dirty="0"/>
              <a:t>本章の最初の内容として、体制づくりについて検討しました。体制づくりの推進に多く関わる、心理に強い教師の役割像についてのイメージがもてたでしょうか。</a:t>
            </a:r>
          </a:p>
        </p:txBody>
      </p:sp>
      <p:sp>
        <p:nvSpPr>
          <p:cNvPr id="4" name="スライド番号プレースホルダー 3"/>
          <p:cNvSpPr>
            <a:spLocks noGrp="1"/>
          </p:cNvSpPr>
          <p:nvPr>
            <p:ph type="sldNum" sz="quarter" idx="5"/>
          </p:nvPr>
        </p:nvSpPr>
        <p:spPr/>
        <p:txBody>
          <a:bodyPr/>
          <a:lstStyle/>
          <a:p>
            <a:fld id="{46136BE5-602B-40CE-8747-2F6276DAD9C4}" type="slidenum">
              <a:rPr kumimoji="1" lang="ja-JP" altLang="en-US" smtClean="0"/>
              <a:pPr/>
              <a:t>7</a:t>
            </a:fld>
            <a:endParaRPr kumimoji="1" lang="ja-JP" altLang="en-US"/>
          </a:p>
        </p:txBody>
      </p:sp>
    </p:spTree>
    <p:extLst>
      <p:ext uri="{BB962C8B-B14F-4D97-AF65-F5344CB8AC3E}">
        <p14:creationId xmlns:p14="http://schemas.microsoft.com/office/powerpoint/2010/main" val="108159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a:t>
            </a:r>
            <a:r>
              <a:rPr kumimoji="1" lang="en-US" altLang="ja-JP" dirty="0"/>
              <a:t>2</a:t>
            </a:r>
            <a:r>
              <a:rPr kumimoji="1" lang="ja-JP" altLang="en-US" dirty="0"/>
              <a:t>分］</a:t>
            </a:r>
            <a:endParaRPr kumimoji="1" lang="en-US" altLang="ja-JP" dirty="0"/>
          </a:p>
          <a:p>
            <a:r>
              <a:rPr kumimoji="1" lang="en-US" altLang="ja-JP" dirty="0"/>
              <a:t>【</a:t>
            </a:r>
            <a:r>
              <a:rPr kumimoji="1" lang="ja-JP" altLang="en-US" dirty="0"/>
              <a:t>講師</a:t>
            </a:r>
            <a:r>
              <a:rPr kumimoji="1" lang="en-US" altLang="ja-JP" dirty="0"/>
              <a:t>】</a:t>
            </a:r>
          </a:p>
          <a:p>
            <a:r>
              <a:rPr kumimoji="1" lang="ja-JP" altLang="en-US" dirty="0"/>
              <a:t>皆さんが児童生徒支援の専門的力量を高め、校内で豊かに活動する姿を示すと図表４のようになります。ここで示した支援活動すべてを心理に強い教師が一度に実施すべきと考える必要はありません。兼務分掌や様々な役割があるでしょうから、徐々に着実に進められれば良いと思います。全校の児童生徒支援の状況を俯瞰し、うまく機能しているところを生かしつつ、優先順位をつけて必要な部分を発展させていきましょう。近くに心理に強い教師としての専門性をもつ仲間や先輩がいれば、支え合うこともできます。</a:t>
            </a:r>
            <a:endParaRPr kumimoji="1" lang="en-US" altLang="ja-JP" dirty="0"/>
          </a:p>
          <a:p>
            <a:endParaRPr kumimoji="1" lang="ja-JP" altLang="en-US" dirty="0"/>
          </a:p>
          <a:p>
            <a:r>
              <a:rPr kumimoji="1" lang="ja-JP" altLang="en-US" dirty="0"/>
              <a:t>心理に強い教師は、教育の教員免許をもつという点では教育の専門家です。それに加え</a:t>
            </a:r>
            <a:r>
              <a:rPr kumimoji="1" lang="en-US" altLang="ja-JP" dirty="0"/>
              <a:t>SC</a:t>
            </a:r>
            <a:r>
              <a:rPr kumimoji="1" lang="ja-JP" altLang="en-US" dirty="0"/>
              <a:t>や</a:t>
            </a:r>
            <a:r>
              <a:rPr kumimoji="1" lang="en-US" altLang="ja-JP" dirty="0"/>
              <a:t>SSW</a:t>
            </a:r>
            <a:r>
              <a:rPr kumimoji="1" lang="ja-JP" altLang="en-US" dirty="0"/>
              <a:t>をはじめとするスペシャリストごとの異なる専門性や深さの概要を理解できる、数少ない存在となり得ます</a:t>
            </a:r>
            <a:r>
              <a:rPr lang="ja-JP" altLang="ja-JP" dirty="0"/>
              <a:t>。言い換えると、管理職も含め先生方が</a:t>
            </a:r>
            <a:r>
              <a:rPr lang="en-US" altLang="ja-JP" dirty="0"/>
              <a:t>SC</a:t>
            </a:r>
            <a:r>
              <a:rPr lang="ja-JP" altLang="ja-JP" dirty="0"/>
              <a:t>や</a:t>
            </a:r>
            <a:r>
              <a:rPr lang="en-US" altLang="ja-JP" dirty="0"/>
              <a:t>SSW</a:t>
            </a:r>
            <a:r>
              <a:rPr lang="ja-JP" altLang="ja-JP" dirty="0"/>
              <a:t>などの専門職の話や判断の意図をより深く理解するための通訳であり、児童生徒支援の専門職が学校文脈を理解するための通訳でも</a:t>
            </a:r>
            <a:r>
              <a:rPr lang="ja-JP" altLang="en-US" dirty="0"/>
              <a:t>あるのです</a:t>
            </a:r>
            <a:r>
              <a:rPr lang="ja-JP" altLang="ja-JP" dirty="0"/>
              <a:t>。さらに、各学級担任と共に保護者に関わりその思いや家庭の様子と学校の状況の間での通訳をすること</a:t>
            </a:r>
            <a:r>
              <a:rPr lang="ja-JP" altLang="en-US" dirty="0"/>
              <a:t>が</a:t>
            </a:r>
            <a:r>
              <a:rPr lang="ja-JP" altLang="ja-JP" dirty="0"/>
              <a:t>必要</a:t>
            </a:r>
            <a:r>
              <a:rPr lang="ja-JP" altLang="en-US" dirty="0"/>
              <a:t>な場合もあります</a:t>
            </a:r>
            <a:r>
              <a:rPr lang="ja-JP" altLang="ja-JP" dirty="0"/>
              <a:t>。</a:t>
            </a:r>
            <a:endParaRPr lang="en-US" altLang="ja-JP" dirty="0"/>
          </a:p>
          <a:p>
            <a:endParaRPr lang="ja-JP" altLang="ja-JP" dirty="0"/>
          </a:p>
          <a:p>
            <a:r>
              <a:rPr lang="ja-JP" altLang="ja-JP" dirty="0"/>
              <a:t>心理に強い教員には、教師・多職種の専門家や児童生徒と保護者と繋がる力量を高めることが期待されてい</a:t>
            </a:r>
            <a:r>
              <a:rPr lang="ja-JP" altLang="en-US" dirty="0"/>
              <a:t>ます</a:t>
            </a:r>
            <a:r>
              <a:rPr lang="ja-JP" altLang="ja-JP" dirty="0"/>
              <a:t>。実際は、多くの自治体でコーディネーターのポストが校務分掌の一つに留まり、専門性の確立や研鑽が免許等とつながらないなど、多くの課題があ</a:t>
            </a:r>
            <a:r>
              <a:rPr lang="ja-JP" altLang="en-US" dirty="0"/>
              <a:t>ります</a:t>
            </a:r>
            <a:r>
              <a:rPr lang="ja-JP" altLang="ja-JP" dirty="0"/>
              <a:t>。その克服には行政も含む多くの改革が必要</a:t>
            </a:r>
            <a:r>
              <a:rPr lang="ja-JP" altLang="en-US" dirty="0"/>
              <a:t>です</a:t>
            </a:r>
            <a:r>
              <a:rPr lang="ja-JP" altLang="ja-JP" dirty="0"/>
              <a:t>が、先生方の</a:t>
            </a:r>
            <a:r>
              <a:rPr lang="ja-JP" altLang="en-US" dirty="0"/>
              <a:t>ご</a:t>
            </a:r>
            <a:r>
              <a:rPr lang="ja-JP" altLang="ja-JP" dirty="0"/>
              <a:t>活躍も説得力</a:t>
            </a:r>
            <a:r>
              <a:rPr lang="ja-JP" altLang="en-US" dirty="0"/>
              <a:t>の</a:t>
            </a:r>
            <a:r>
              <a:rPr lang="ja-JP" altLang="ja-JP" dirty="0"/>
              <a:t>ある成果となる</a:t>
            </a:r>
            <a:r>
              <a:rPr lang="ja-JP" altLang="en-US" dirty="0"/>
              <a:t>と思います</a:t>
            </a:r>
            <a:r>
              <a:rPr lang="ja-JP" altLang="ja-JP" dirty="0"/>
              <a:t>。</a:t>
            </a:r>
            <a:r>
              <a:rPr lang="ja-JP" altLang="en-US" dirty="0"/>
              <a:t>是非、ご一緒に研鑽していきましょう。</a:t>
            </a:r>
            <a:endParaRPr kumimoji="1" lang="ja-JP" altLang="en-US" dirty="0"/>
          </a:p>
        </p:txBody>
      </p:sp>
      <p:sp>
        <p:nvSpPr>
          <p:cNvPr id="4" name="スライド番号プレースホルダー 3"/>
          <p:cNvSpPr>
            <a:spLocks noGrp="1"/>
          </p:cNvSpPr>
          <p:nvPr>
            <p:ph type="sldNum" sz="quarter" idx="5"/>
          </p:nvPr>
        </p:nvSpPr>
        <p:spPr/>
        <p:txBody>
          <a:bodyPr/>
          <a:lstStyle/>
          <a:p>
            <a:pPr defTabSz="905525">
              <a:defRPr/>
            </a:pPr>
            <a:fld id="{60DF1BF9-C026-4499-A24F-7B355931605B}" type="slidenum">
              <a:rPr lang="ja-JP" altLang="en-US">
                <a:solidFill>
                  <a:prstClr val="black"/>
                </a:solidFill>
                <a:latin typeface="游ゴシック" panose="020F0502020204030204"/>
                <a:ea typeface="游ゴシック" panose="020B0400000000000000" pitchFamily="50" charset="-128"/>
              </a:rPr>
              <a:pPr defTabSz="905525">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4901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22218">
              <a:defRPr/>
            </a:pPr>
            <a:r>
              <a:rPr kumimoji="1" lang="ja-JP" altLang="en-US" dirty="0"/>
              <a:t>［</a:t>
            </a:r>
            <a:r>
              <a:rPr kumimoji="1" lang="en-US" altLang="ja-JP" dirty="0"/>
              <a:t>2</a:t>
            </a:r>
            <a:r>
              <a:rPr kumimoji="1" lang="ja-JP" altLang="en-US" dirty="0"/>
              <a:t>分］</a:t>
            </a:r>
            <a:endParaRPr kumimoji="1" lang="en-US" altLang="ja-JP" dirty="0"/>
          </a:p>
          <a:p>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地域におけるチーム支援とは、学校と地域の関係機関（福祉機関、医療機関、教育相談機関等）が連携して</a:t>
            </a:r>
            <a:r>
              <a:rPr lang="ja-JP" altLang="ja-JP"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児童生徒</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や保護者の支援を行うことを指</a:t>
            </a:r>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しま</a:t>
            </a:r>
            <a:r>
              <a:rPr lang="ja-JP"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す。</a:t>
            </a:r>
            <a:endPar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地域の機関は，（四角内の領域から</a:t>
            </a:r>
            <a:r>
              <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2,3</a:t>
            </a:r>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選んで読み上げる）などです。</a:t>
            </a:r>
            <a:endParaRPr lang="en-US" altLang="ja-JP"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r>
              <a:rPr lang="ja-JP" altLang="en-US"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近隣の援助資源を把握しておくことが重要となります。</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 3"/>
          <p:cNvSpPr>
            <a:spLocks noGrp="1"/>
          </p:cNvSpPr>
          <p:nvPr>
            <p:ph type="sldNum" sz="quarter" idx="10"/>
          </p:nvPr>
        </p:nvSpPr>
        <p:spPr/>
        <p:txBody>
          <a:bodyPr/>
          <a:lstStyle/>
          <a:p>
            <a:fld id="{46136BE5-602B-40CE-8747-2F6276DAD9C4}"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6F7F87-DA88-2FB0-B68E-C520395E34B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DAF87A-5E3D-D70E-15C0-99F6F0419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842FE77-E5B1-34F0-DE33-E2C3498B77B4}"/>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5" name="フッター プレースホルダー 4">
            <a:extLst>
              <a:ext uri="{FF2B5EF4-FFF2-40B4-BE49-F238E27FC236}">
                <a16:creationId xmlns:a16="http://schemas.microsoft.com/office/drawing/2014/main" id="{A04D5997-3509-6619-AD14-8AB6745C9A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58D9DE-9047-4E4A-E1A7-393F96BC8603}"/>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616254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1294B-4427-F6C0-72DC-9B87CB8D84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F6D364-2ADD-F5EE-96E8-5698D67F8E5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AF2D00-D9E6-3144-BF44-89E613C43F15}"/>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5" name="フッター プレースホルダー 4">
            <a:extLst>
              <a:ext uri="{FF2B5EF4-FFF2-40B4-BE49-F238E27FC236}">
                <a16:creationId xmlns:a16="http://schemas.microsoft.com/office/drawing/2014/main" id="{87616875-7577-F600-0445-0CE0FF48A4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2A674C-291C-B49D-043A-D36DD610CFC5}"/>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26264756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5FFC69A-D83A-3126-0060-EA5578378CE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F75F19-9776-5077-B2E1-BD757E9C246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B8E982-0713-75AC-3F8D-3F0BC684660D}"/>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5" name="フッター プレースホルダー 4">
            <a:extLst>
              <a:ext uri="{FF2B5EF4-FFF2-40B4-BE49-F238E27FC236}">
                <a16:creationId xmlns:a16="http://schemas.microsoft.com/office/drawing/2014/main" id="{0F5AB77E-23D5-ABAB-ED68-6173FEDD33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472209-118F-1369-8453-8E96114E050E}"/>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440947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826684" y="301625"/>
            <a:ext cx="9751483"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826684" y="1827213"/>
            <a:ext cx="9751483"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826684" y="3960813"/>
            <a:ext cx="9751483"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a:extLst>
              <a:ext uri="{FF2B5EF4-FFF2-40B4-BE49-F238E27FC236}">
                <a16:creationId xmlns:a16="http://schemas.microsoft.com/office/drawing/2014/main" id="{B158CB23-D03E-44B3-8D1C-ED07CF42C106}"/>
              </a:ext>
            </a:extLst>
          </p:cNvPr>
          <p:cNvSpPr>
            <a:spLocks noGrp="1"/>
          </p:cNvSpPr>
          <p:nvPr>
            <p:ph type="dt" sz="half" idx="10"/>
          </p:nvPr>
        </p:nvSpPr>
        <p:spPr>
          <a:xfrm>
            <a:off x="609600" y="6248400"/>
            <a:ext cx="2844800" cy="457200"/>
          </a:xfrm>
        </p:spPr>
        <p:txBody>
          <a:bodyPr/>
          <a:lstStyle>
            <a:lvl1pPr>
              <a:defRPr/>
            </a:lvl1pPr>
          </a:lstStyle>
          <a:p>
            <a:pPr>
              <a:defRPr/>
            </a:pPr>
            <a:endParaRPr lang="en-US" altLang="ja-JP"/>
          </a:p>
        </p:txBody>
      </p:sp>
      <p:sp>
        <p:nvSpPr>
          <p:cNvPr id="6" name="フッター プレースホルダ 5">
            <a:extLst>
              <a:ext uri="{FF2B5EF4-FFF2-40B4-BE49-F238E27FC236}">
                <a16:creationId xmlns:a16="http://schemas.microsoft.com/office/drawing/2014/main" id="{57A58AB1-7092-4887-838A-069640768437}"/>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6">
            <a:extLst>
              <a:ext uri="{FF2B5EF4-FFF2-40B4-BE49-F238E27FC236}">
                <a16:creationId xmlns:a16="http://schemas.microsoft.com/office/drawing/2014/main" id="{8F76569D-1645-4B69-8380-AE954AB3A76D}"/>
              </a:ext>
            </a:extLst>
          </p:cNvPr>
          <p:cNvSpPr>
            <a:spLocks noGrp="1"/>
          </p:cNvSpPr>
          <p:nvPr>
            <p:ph type="sldNum" sz="quarter" idx="12"/>
          </p:nvPr>
        </p:nvSpPr>
        <p:spPr>
          <a:xfrm>
            <a:off x="8737600" y="6248400"/>
            <a:ext cx="2844800" cy="457200"/>
          </a:xfrm>
        </p:spPr>
        <p:txBody>
          <a:bodyPr/>
          <a:lstStyle>
            <a:lvl1pPr>
              <a:defRPr/>
            </a:lvl1pPr>
          </a:lstStyle>
          <a:p>
            <a:pPr>
              <a:defRPr/>
            </a:pPr>
            <a:fld id="{6F81B06C-2392-40B2-9255-0355F1A8ACD9}" type="slidenum">
              <a:rPr lang="en-US" altLang="ja-JP"/>
              <a:pPr>
                <a:defRPr/>
              </a:pPr>
              <a:t>‹#›</a:t>
            </a:fld>
            <a:endParaRPr lang="en-US" altLang="ja-JP"/>
          </a:p>
        </p:txBody>
      </p:sp>
    </p:spTree>
    <p:extLst>
      <p:ext uri="{BB962C8B-B14F-4D97-AF65-F5344CB8AC3E}">
        <p14:creationId xmlns:p14="http://schemas.microsoft.com/office/powerpoint/2010/main" val="4045339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1113" y="0"/>
            <a:ext cx="12190887" cy="1412776"/>
          </a:xfrm>
          <a:solidFill>
            <a:srgbClr val="FFFF00"/>
          </a:solidFill>
          <a:ln>
            <a:solidFill>
              <a:schemeClr val="tx1"/>
            </a:solidFill>
          </a:ln>
        </p:spPr>
        <p:txBody>
          <a:bodyPr>
            <a:normAutofit/>
          </a:bodyPr>
          <a:lstStyle>
            <a:lvl1pPr>
              <a:defRPr sz="4400" b="1">
                <a:latin typeface="ＭＳ Ｐゴシック" panose="020B0600070205080204" pitchFamily="50" charset="-128"/>
                <a:ea typeface="ＭＳ Ｐゴシック" panose="020B0600070205080204" pitchFamily="50" charset="-128"/>
              </a:defRPr>
            </a:lvl1pPr>
          </a:lstStyle>
          <a:p>
            <a:r>
              <a:rPr kumimoji="1" lang="ja-JP" altLang="en-US" dirty="0"/>
              <a:t>マスタ タイトルの書式設定</a:t>
            </a:r>
          </a:p>
        </p:txBody>
      </p:sp>
      <p:sp>
        <p:nvSpPr>
          <p:cNvPr id="4" name="テキスト プレースホルダー 3"/>
          <p:cNvSpPr>
            <a:spLocks noGrp="1"/>
          </p:cNvSpPr>
          <p:nvPr>
            <p:ph type="body" sz="quarter" idx="10"/>
          </p:nvPr>
        </p:nvSpPr>
        <p:spPr>
          <a:xfrm>
            <a:off x="239350" y="1700808"/>
            <a:ext cx="11713301" cy="4464496"/>
          </a:xfrm>
        </p:spPr>
        <p:txBody>
          <a:bodyPr/>
          <a:lstStyle>
            <a:lvl1pPr marL="0" indent="0">
              <a:spcBef>
                <a:spcPts val="0"/>
              </a:spcBef>
              <a:buFont typeface="ＭＳ Ｐゴシック" panose="020B0600070205080204" pitchFamily="50" charset="-128"/>
              <a:buChar char=" "/>
              <a:defRPr sz="4000">
                <a:solidFill>
                  <a:srgbClr val="FF0000"/>
                </a:solidFill>
                <a:latin typeface="ＭＳ Ｐゴシック" panose="020B0600070205080204" pitchFamily="50" charset="-128"/>
                <a:ea typeface="ＭＳ Ｐゴシック" panose="020B0600070205080204" pitchFamily="50" charset="-128"/>
              </a:defRPr>
            </a:lvl1pPr>
            <a:lvl2pPr marL="530225" indent="-285750">
              <a:spcBef>
                <a:spcPts val="0"/>
              </a:spcBef>
              <a:buFont typeface="Arial" panose="020B0604020202020204" pitchFamily="34" charset="0"/>
              <a:buChar char="•"/>
              <a:defRPr sz="4000">
                <a:solidFill>
                  <a:srgbClr val="6600CC"/>
                </a:solidFill>
                <a:latin typeface="ＭＳ Ｐゴシック" panose="020B0600070205080204" pitchFamily="50" charset="-128"/>
                <a:ea typeface="ＭＳ Ｐゴシック" panose="020B0600070205080204" pitchFamily="50" charset="-128"/>
              </a:defRPr>
            </a:lvl2pPr>
            <a:lvl3pPr>
              <a:spcBef>
                <a:spcPts val="0"/>
              </a:spcBef>
              <a:defRPr/>
            </a:lvl3pPr>
            <a:lvl4pPr>
              <a:spcBef>
                <a:spcPts val="0"/>
              </a:spcBef>
              <a:defRPr/>
            </a:lvl4pPr>
            <a:lvl5pPr>
              <a:spcBef>
                <a:spcPts val="0"/>
              </a:spcBef>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242616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D153CA32-F740-14FA-6E56-5B8BB4903372}"/>
              </a:ext>
            </a:extLst>
          </p:cNvPr>
          <p:cNvSpPr>
            <a:spLocks noGrp="1"/>
          </p:cNvSpPr>
          <p:nvPr>
            <p:ph type="dt" sz="half" idx="10"/>
          </p:nvPr>
        </p:nvSpPr>
        <p:spPr/>
        <p:txBody>
          <a:bodyPr/>
          <a:lstStyle>
            <a:lvl1pPr>
              <a:defRPr kumimoji="0"/>
            </a:lvl1pPr>
          </a:lstStyle>
          <a:p>
            <a:pPr>
              <a:defRPr/>
            </a:pPr>
            <a:fld id="{1AEE49BB-8078-4FF7-9DFC-69F7210A98EF}"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E54890C6-3ED6-60DA-A6DE-AE5E5F83CD7E}"/>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52C8D792-E0E0-1A93-E169-4D300F3AEC61}"/>
              </a:ext>
            </a:extLst>
          </p:cNvPr>
          <p:cNvSpPr>
            <a:spLocks noGrp="1"/>
          </p:cNvSpPr>
          <p:nvPr>
            <p:ph type="sldNum" sz="quarter" idx="12"/>
          </p:nvPr>
        </p:nvSpPr>
        <p:spPr/>
        <p:txBody>
          <a:bodyPr/>
          <a:lstStyle>
            <a:lvl1pPr>
              <a:defRPr kumimoji="0">
                <a:latin typeface="Arial" panose="020B0604020202020204" pitchFamily="34" charset="0"/>
              </a:defRPr>
            </a:lvl1pPr>
          </a:lstStyle>
          <a:p>
            <a:fld id="{E0D829C7-9F91-4D1D-BD00-B9F7FCD52E2C}" type="slidenum">
              <a:rPr lang="ja-JP" altLang="en-US"/>
              <a:pPr/>
              <a:t>‹#›</a:t>
            </a:fld>
            <a:endParaRPr lang="ja-JP" altLang="en-US"/>
          </a:p>
        </p:txBody>
      </p:sp>
    </p:spTree>
    <p:extLst>
      <p:ext uri="{BB962C8B-B14F-4D97-AF65-F5344CB8AC3E}">
        <p14:creationId xmlns:p14="http://schemas.microsoft.com/office/powerpoint/2010/main" val="31293854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C5F0891F-01B7-8E87-9D89-A4984E0AD8D4}"/>
              </a:ext>
            </a:extLst>
          </p:cNvPr>
          <p:cNvSpPr>
            <a:spLocks noGrp="1"/>
          </p:cNvSpPr>
          <p:nvPr>
            <p:ph type="dt" sz="half" idx="10"/>
          </p:nvPr>
        </p:nvSpPr>
        <p:spPr/>
        <p:txBody>
          <a:bodyPr/>
          <a:lstStyle>
            <a:lvl1pPr>
              <a:defRPr kumimoji="0"/>
            </a:lvl1pPr>
          </a:lstStyle>
          <a:p>
            <a:pPr>
              <a:defRPr/>
            </a:pPr>
            <a:fld id="{11D1625B-E5E2-496D-8440-CD36BB31277C}"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1948052B-8EE2-830C-03DA-9847C9590F19}"/>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BEE7269D-1AC3-64C1-CA4A-AB2AD047FAB1}"/>
              </a:ext>
            </a:extLst>
          </p:cNvPr>
          <p:cNvSpPr>
            <a:spLocks noGrp="1"/>
          </p:cNvSpPr>
          <p:nvPr>
            <p:ph type="sldNum" sz="quarter" idx="12"/>
          </p:nvPr>
        </p:nvSpPr>
        <p:spPr/>
        <p:txBody>
          <a:bodyPr/>
          <a:lstStyle>
            <a:lvl1pPr>
              <a:defRPr kumimoji="0">
                <a:latin typeface="Arial" panose="020B0604020202020204" pitchFamily="34" charset="0"/>
              </a:defRPr>
            </a:lvl1pPr>
          </a:lstStyle>
          <a:p>
            <a:fld id="{E9852468-ED40-47D9-8421-6FC67F28E8F7}" type="slidenum">
              <a:rPr lang="ja-JP" altLang="en-US"/>
              <a:pPr/>
              <a:t>‹#›</a:t>
            </a:fld>
            <a:endParaRPr lang="ja-JP" altLang="en-US"/>
          </a:p>
        </p:txBody>
      </p:sp>
    </p:spTree>
    <p:extLst>
      <p:ext uri="{BB962C8B-B14F-4D97-AF65-F5344CB8AC3E}">
        <p14:creationId xmlns:p14="http://schemas.microsoft.com/office/powerpoint/2010/main" val="19010535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8BC62BE6-A6A1-40C3-B269-FEB33A1FA0F3}"/>
              </a:ext>
            </a:extLst>
          </p:cNvPr>
          <p:cNvSpPr>
            <a:spLocks noGrp="1"/>
          </p:cNvSpPr>
          <p:nvPr>
            <p:ph type="dt" sz="half" idx="10"/>
          </p:nvPr>
        </p:nvSpPr>
        <p:spPr/>
        <p:txBody>
          <a:bodyPr/>
          <a:lstStyle>
            <a:lvl1pPr>
              <a:defRPr kumimoji="0"/>
            </a:lvl1pPr>
          </a:lstStyle>
          <a:p>
            <a:pPr>
              <a:defRPr/>
            </a:pPr>
            <a:fld id="{52966052-FD57-45FA-91E0-F1519087006F}"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8AAFB864-C1F9-4909-39C6-C0D3BB3E23D5}"/>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699AA476-4B14-49F3-50C1-91D2E8EBAE84}"/>
              </a:ext>
            </a:extLst>
          </p:cNvPr>
          <p:cNvSpPr>
            <a:spLocks noGrp="1"/>
          </p:cNvSpPr>
          <p:nvPr>
            <p:ph type="sldNum" sz="quarter" idx="12"/>
          </p:nvPr>
        </p:nvSpPr>
        <p:spPr/>
        <p:txBody>
          <a:bodyPr/>
          <a:lstStyle>
            <a:lvl1pPr>
              <a:defRPr kumimoji="0">
                <a:latin typeface="Arial" panose="020B0604020202020204" pitchFamily="34" charset="0"/>
              </a:defRPr>
            </a:lvl1pPr>
          </a:lstStyle>
          <a:p>
            <a:fld id="{C9A814AB-DCE8-4657-AD81-BB14556481C8}" type="slidenum">
              <a:rPr lang="ja-JP" altLang="en-US"/>
              <a:pPr/>
              <a:t>‹#›</a:t>
            </a:fld>
            <a:endParaRPr lang="ja-JP" altLang="en-US"/>
          </a:p>
        </p:txBody>
      </p:sp>
    </p:spTree>
    <p:extLst>
      <p:ext uri="{BB962C8B-B14F-4D97-AF65-F5344CB8AC3E}">
        <p14:creationId xmlns:p14="http://schemas.microsoft.com/office/powerpoint/2010/main" val="2016382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a:extLst>
              <a:ext uri="{FF2B5EF4-FFF2-40B4-BE49-F238E27FC236}">
                <a16:creationId xmlns:a16="http://schemas.microsoft.com/office/drawing/2014/main" id="{4BE61FEA-B4EB-5DEA-0E82-F93D62CD361D}"/>
              </a:ext>
            </a:extLst>
          </p:cNvPr>
          <p:cNvSpPr>
            <a:spLocks noGrp="1"/>
          </p:cNvSpPr>
          <p:nvPr>
            <p:ph type="dt" sz="half" idx="10"/>
          </p:nvPr>
        </p:nvSpPr>
        <p:spPr/>
        <p:txBody>
          <a:bodyPr/>
          <a:lstStyle>
            <a:lvl1pPr>
              <a:defRPr kumimoji="0"/>
            </a:lvl1pPr>
          </a:lstStyle>
          <a:p>
            <a:pPr>
              <a:defRPr/>
            </a:pPr>
            <a:fld id="{285A6F34-BE96-4B2D-A4DC-E76940D51A01}" type="datetimeFigureOut">
              <a:rPr lang="ja-JP" altLang="en-US"/>
              <a:pPr>
                <a:defRPr/>
              </a:pPr>
              <a:t>2026/5/13</a:t>
            </a:fld>
            <a:endParaRPr lang="ja-JP" altLang="en-US"/>
          </a:p>
        </p:txBody>
      </p:sp>
      <p:sp>
        <p:nvSpPr>
          <p:cNvPr id="6" name="フッター プレースホルダ 5">
            <a:extLst>
              <a:ext uri="{FF2B5EF4-FFF2-40B4-BE49-F238E27FC236}">
                <a16:creationId xmlns:a16="http://schemas.microsoft.com/office/drawing/2014/main" id="{8214C2D3-8A13-4116-B104-DD6728AF7F5A}"/>
              </a:ext>
            </a:extLst>
          </p:cNvPr>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 6">
            <a:extLst>
              <a:ext uri="{FF2B5EF4-FFF2-40B4-BE49-F238E27FC236}">
                <a16:creationId xmlns:a16="http://schemas.microsoft.com/office/drawing/2014/main" id="{C5C5A0EA-4831-0D26-B67C-EE28B764E0B8}"/>
              </a:ext>
            </a:extLst>
          </p:cNvPr>
          <p:cNvSpPr>
            <a:spLocks noGrp="1"/>
          </p:cNvSpPr>
          <p:nvPr>
            <p:ph type="sldNum" sz="quarter" idx="12"/>
          </p:nvPr>
        </p:nvSpPr>
        <p:spPr/>
        <p:txBody>
          <a:bodyPr/>
          <a:lstStyle>
            <a:lvl1pPr>
              <a:defRPr kumimoji="0">
                <a:latin typeface="Arial" panose="020B0604020202020204" pitchFamily="34" charset="0"/>
              </a:defRPr>
            </a:lvl1pPr>
          </a:lstStyle>
          <a:p>
            <a:fld id="{084FF1D8-0E03-4D57-95A5-A417B9A80F37}" type="slidenum">
              <a:rPr lang="ja-JP" altLang="en-US"/>
              <a:pPr/>
              <a:t>‹#›</a:t>
            </a:fld>
            <a:endParaRPr lang="ja-JP" altLang="en-US"/>
          </a:p>
        </p:txBody>
      </p:sp>
    </p:spTree>
    <p:extLst>
      <p:ext uri="{BB962C8B-B14F-4D97-AF65-F5344CB8AC3E}">
        <p14:creationId xmlns:p14="http://schemas.microsoft.com/office/powerpoint/2010/main" val="757454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a:extLst>
              <a:ext uri="{FF2B5EF4-FFF2-40B4-BE49-F238E27FC236}">
                <a16:creationId xmlns:a16="http://schemas.microsoft.com/office/drawing/2014/main" id="{CCD37293-11FD-C066-8131-350ABA2E6695}"/>
              </a:ext>
            </a:extLst>
          </p:cNvPr>
          <p:cNvSpPr>
            <a:spLocks noGrp="1"/>
          </p:cNvSpPr>
          <p:nvPr>
            <p:ph type="dt" sz="half" idx="10"/>
          </p:nvPr>
        </p:nvSpPr>
        <p:spPr/>
        <p:txBody>
          <a:bodyPr/>
          <a:lstStyle>
            <a:lvl1pPr>
              <a:defRPr kumimoji="0"/>
            </a:lvl1pPr>
          </a:lstStyle>
          <a:p>
            <a:pPr>
              <a:defRPr/>
            </a:pPr>
            <a:fld id="{0B5C7A5F-DAE2-4729-847E-17EF3CCDF3A0}" type="datetimeFigureOut">
              <a:rPr lang="ja-JP" altLang="en-US"/>
              <a:pPr>
                <a:defRPr/>
              </a:pPr>
              <a:t>2026/5/13</a:t>
            </a:fld>
            <a:endParaRPr lang="ja-JP" altLang="en-US"/>
          </a:p>
        </p:txBody>
      </p:sp>
      <p:sp>
        <p:nvSpPr>
          <p:cNvPr id="8" name="フッター プレースホルダ 7">
            <a:extLst>
              <a:ext uri="{FF2B5EF4-FFF2-40B4-BE49-F238E27FC236}">
                <a16:creationId xmlns:a16="http://schemas.microsoft.com/office/drawing/2014/main" id="{773C3F14-DA03-D487-8C81-BDFF95E569A7}"/>
              </a:ext>
            </a:extLst>
          </p:cNvPr>
          <p:cNvSpPr>
            <a:spLocks noGrp="1"/>
          </p:cNvSpPr>
          <p:nvPr>
            <p:ph type="ftr" sz="quarter" idx="11"/>
          </p:nvPr>
        </p:nvSpPr>
        <p:spPr/>
        <p:txBody>
          <a:bodyPr/>
          <a:lstStyle>
            <a:lvl1pPr>
              <a:defRPr kumimoji="0"/>
            </a:lvl1pPr>
          </a:lstStyle>
          <a:p>
            <a:pPr>
              <a:defRPr/>
            </a:pPr>
            <a:endParaRPr lang="ja-JP" altLang="en-US"/>
          </a:p>
        </p:txBody>
      </p:sp>
      <p:sp>
        <p:nvSpPr>
          <p:cNvPr id="9" name="スライド番号プレースホルダ 8">
            <a:extLst>
              <a:ext uri="{FF2B5EF4-FFF2-40B4-BE49-F238E27FC236}">
                <a16:creationId xmlns:a16="http://schemas.microsoft.com/office/drawing/2014/main" id="{C4B4B16F-B7FA-DB17-30DE-42BFDA95A21C}"/>
              </a:ext>
            </a:extLst>
          </p:cNvPr>
          <p:cNvSpPr>
            <a:spLocks noGrp="1"/>
          </p:cNvSpPr>
          <p:nvPr>
            <p:ph type="sldNum" sz="quarter" idx="12"/>
          </p:nvPr>
        </p:nvSpPr>
        <p:spPr/>
        <p:txBody>
          <a:bodyPr/>
          <a:lstStyle>
            <a:lvl1pPr>
              <a:defRPr kumimoji="0">
                <a:latin typeface="Arial" panose="020B0604020202020204" pitchFamily="34" charset="0"/>
              </a:defRPr>
            </a:lvl1pPr>
          </a:lstStyle>
          <a:p>
            <a:fld id="{1BBBBD0E-77B8-4926-A3F6-65AFEE911D95}" type="slidenum">
              <a:rPr lang="ja-JP" altLang="en-US"/>
              <a:pPr/>
              <a:t>‹#›</a:t>
            </a:fld>
            <a:endParaRPr lang="ja-JP" altLang="en-US"/>
          </a:p>
        </p:txBody>
      </p:sp>
    </p:spTree>
    <p:extLst>
      <p:ext uri="{BB962C8B-B14F-4D97-AF65-F5344CB8AC3E}">
        <p14:creationId xmlns:p14="http://schemas.microsoft.com/office/powerpoint/2010/main" val="3540174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a:extLst>
              <a:ext uri="{FF2B5EF4-FFF2-40B4-BE49-F238E27FC236}">
                <a16:creationId xmlns:a16="http://schemas.microsoft.com/office/drawing/2014/main" id="{001FEEE6-E0EA-CB4A-0B66-D8B7CBFDA863}"/>
              </a:ext>
            </a:extLst>
          </p:cNvPr>
          <p:cNvSpPr>
            <a:spLocks noGrp="1"/>
          </p:cNvSpPr>
          <p:nvPr>
            <p:ph type="dt" sz="half" idx="10"/>
          </p:nvPr>
        </p:nvSpPr>
        <p:spPr/>
        <p:txBody>
          <a:bodyPr/>
          <a:lstStyle>
            <a:lvl1pPr>
              <a:defRPr kumimoji="0"/>
            </a:lvl1pPr>
          </a:lstStyle>
          <a:p>
            <a:pPr>
              <a:defRPr/>
            </a:pPr>
            <a:fld id="{8AC0407A-51A6-4A0A-BAF4-9070C0FCF6A2}" type="datetimeFigureOut">
              <a:rPr lang="ja-JP" altLang="en-US"/>
              <a:pPr>
                <a:defRPr/>
              </a:pPr>
              <a:t>2026/5/13</a:t>
            </a:fld>
            <a:endParaRPr lang="ja-JP" altLang="en-US"/>
          </a:p>
        </p:txBody>
      </p:sp>
      <p:sp>
        <p:nvSpPr>
          <p:cNvPr id="4" name="フッター プレースホルダ 3">
            <a:extLst>
              <a:ext uri="{FF2B5EF4-FFF2-40B4-BE49-F238E27FC236}">
                <a16:creationId xmlns:a16="http://schemas.microsoft.com/office/drawing/2014/main" id="{8596A3D3-31D8-0BA3-FDCB-4AC9B7E94376}"/>
              </a:ext>
            </a:extLst>
          </p:cNvPr>
          <p:cNvSpPr>
            <a:spLocks noGrp="1"/>
          </p:cNvSpPr>
          <p:nvPr>
            <p:ph type="ftr" sz="quarter" idx="11"/>
          </p:nvPr>
        </p:nvSpPr>
        <p:spPr/>
        <p:txBody>
          <a:bodyPr/>
          <a:lstStyle>
            <a:lvl1pPr>
              <a:defRPr kumimoji="0"/>
            </a:lvl1pPr>
          </a:lstStyle>
          <a:p>
            <a:pPr>
              <a:defRPr/>
            </a:pPr>
            <a:endParaRPr lang="ja-JP" altLang="en-US"/>
          </a:p>
        </p:txBody>
      </p:sp>
      <p:sp>
        <p:nvSpPr>
          <p:cNvPr id="5" name="スライド番号プレースホルダ 4">
            <a:extLst>
              <a:ext uri="{FF2B5EF4-FFF2-40B4-BE49-F238E27FC236}">
                <a16:creationId xmlns:a16="http://schemas.microsoft.com/office/drawing/2014/main" id="{3FDFA9FB-400D-9645-4220-77BB386B553E}"/>
              </a:ext>
            </a:extLst>
          </p:cNvPr>
          <p:cNvSpPr>
            <a:spLocks noGrp="1"/>
          </p:cNvSpPr>
          <p:nvPr>
            <p:ph type="sldNum" sz="quarter" idx="12"/>
          </p:nvPr>
        </p:nvSpPr>
        <p:spPr/>
        <p:txBody>
          <a:bodyPr/>
          <a:lstStyle>
            <a:lvl1pPr>
              <a:defRPr kumimoji="0">
                <a:latin typeface="Arial" panose="020B0604020202020204" pitchFamily="34" charset="0"/>
              </a:defRPr>
            </a:lvl1pPr>
          </a:lstStyle>
          <a:p>
            <a:fld id="{BCF88DAA-F1EE-4488-BA07-06EC21BD138D}" type="slidenum">
              <a:rPr lang="ja-JP" altLang="en-US"/>
              <a:pPr/>
              <a:t>‹#›</a:t>
            </a:fld>
            <a:endParaRPr lang="ja-JP" altLang="en-US"/>
          </a:p>
        </p:txBody>
      </p:sp>
    </p:spTree>
    <p:extLst>
      <p:ext uri="{BB962C8B-B14F-4D97-AF65-F5344CB8AC3E}">
        <p14:creationId xmlns:p14="http://schemas.microsoft.com/office/powerpoint/2010/main" val="340476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6E2F82-1ED0-B333-65E5-4E11A6BE2D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F34BE1-6104-A32E-4474-95327EE68E2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27060C-FC57-C0EB-55D1-CF7FAE05689B}"/>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5" name="フッター プレースホルダー 4">
            <a:extLst>
              <a:ext uri="{FF2B5EF4-FFF2-40B4-BE49-F238E27FC236}">
                <a16:creationId xmlns:a16="http://schemas.microsoft.com/office/drawing/2014/main" id="{4294C9B2-CDE2-E64C-15FD-07EA25B469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3C3F49-2660-E446-9BAE-08E5CE6AECF8}"/>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3888234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a:extLst>
              <a:ext uri="{FF2B5EF4-FFF2-40B4-BE49-F238E27FC236}">
                <a16:creationId xmlns:a16="http://schemas.microsoft.com/office/drawing/2014/main" id="{EDC216A9-72B1-47C9-1E0C-BEA968CE2B45}"/>
              </a:ext>
            </a:extLst>
          </p:cNvPr>
          <p:cNvSpPr>
            <a:spLocks noGrp="1"/>
          </p:cNvSpPr>
          <p:nvPr>
            <p:ph type="dt" sz="half" idx="10"/>
          </p:nvPr>
        </p:nvSpPr>
        <p:spPr/>
        <p:txBody>
          <a:bodyPr/>
          <a:lstStyle>
            <a:lvl1pPr>
              <a:defRPr kumimoji="0"/>
            </a:lvl1pPr>
          </a:lstStyle>
          <a:p>
            <a:pPr>
              <a:defRPr/>
            </a:pPr>
            <a:fld id="{E35F4B72-43E1-4A5D-B864-F35BF05DFD5B}" type="datetimeFigureOut">
              <a:rPr lang="ja-JP" altLang="en-US"/>
              <a:pPr>
                <a:defRPr/>
              </a:pPr>
              <a:t>2026/5/13</a:t>
            </a:fld>
            <a:endParaRPr lang="ja-JP" altLang="en-US"/>
          </a:p>
        </p:txBody>
      </p:sp>
      <p:sp>
        <p:nvSpPr>
          <p:cNvPr id="3" name="フッター プレースホルダ 2">
            <a:extLst>
              <a:ext uri="{FF2B5EF4-FFF2-40B4-BE49-F238E27FC236}">
                <a16:creationId xmlns:a16="http://schemas.microsoft.com/office/drawing/2014/main" id="{CDED0021-DAD3-2A11-5997-FBC092BD0EC6}"/>
              </a:ext>
            </a:extLst>
          </p:cNvPr>
          <p:cNvSpPr>
            <a:spLocks noGrp="1"/>
          </p:cNvSpPr>
          <p:nvPr>
            <p:ph type="ftr" sz="quarter" idx="11"/>
          </p:nvPr>
        </p:nvSpPr>
        <p:spPr/>
        <p:txBody>
          <a:bodyPr/>
          <a:lstStyle>
            <a:lvl1pPr>
              <a:defRPr kumimoji="0"/>
            </a:lvl1pPr>
          </a:lstStyle>
          <a:p>
            <a:pPr>
              <a:defRPr/>
            </a:pPr>
            <a:endParaRPr lang="ja-JP" altLang="en-US"/>
          </a:p>
        </p:txBody>
      </p:sp>
      <p:sp>
        <p:nvSpPr>
          <p:cNvPr id="4" name="スライド番号プレースホルダ 3">
            <a:extLst>
              <a:ext uri="{FF2B5EF4-FFF2-40B4-BE49-F238E27FC236}">
                <a16:creationId xmlns:a16="http://schemas.microsoft.com/office/drawing/2014/main" id="{9A7A1A26-5F0A-B49E-84DD-568A6D5CFAE7}"/>
              </a:ext>
            </a:extLst>
          </p:cNvPr>
          <p:cNvSpPr>
            <a:spLocks noGrp="1"/>
          </p:cNvSpPr>
          <p:nvPr>
            <p:ph type="sldNum" sz="quarter" idx="12"/>
          </p:nvPr>
        </p:nvSpPr>
        <p:spPr/>
        <p:txBody>
          <a:bodyPr/>
          <a:lstStyle>
            <a:lvl1pPr>
              <a:defRPr kumimoji="0">
                <a:latin typeface="Arial" panose="020B0604020202020204" pitchFamily="34" charset="0"/>
              </a:defRPr>
            </a:lvl1pPr>
          </a:lstStyle>
          <a:p>
            <a:fld id="{5D75DD67-2C17-4E21-9428-49AF8984D461}" type="slidenum">
              <a:rPr lang="ja-JP" altLang="en-US"/>
              <a:pPr/>
              <a:t>‹#›</a:t>
            </a:fld>
            <a:endParaRPr lang="ja-JP" altLang="en-US"/>
          </a:p>
        </p:txBody>
      </p:sp>
    </p:spTree>
    <p:extLst>
      <p:ext uri="{BB962C8B-B14F-4D97-AF65-F5344CB8AC3E}">
        <p14:creationId xmlns:p14="http://schemas.microsoft.com/office/powerpoint/2010/main" val="4210367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a:extLst>
              <a:ext uri="{FF2B5EF4-FFF2-40B4-BE49-F238E27FC236}">
                <a16:creationId xmlns:a16="http://schemas.microsoft.com/office/drawing/2014/main" id="{EF9ACC7C-1E1E-AA98-C2B1-F3C79B89A23A}"/>
              </a:ext>
            </a:extLst>
          </p:cNvPr>
          <p:cNvSpPr>
            <a:spLocks noGrp="1"/>
          </p:cNvSpPr>
          <p:nvPr>
            <p:ph type="dt" sz="half" idx="10"/>
          </p:nvPr>
        </p:nvSpPr>
        <p:spPr/>
        <p:txBody>
          <a:bodyPr/>
          <a:lstStyle>
            <a:lvl1pPr>
              <a:defRPr kumimoji="0"/>
            </a:lvl1pPr>
          </a:lstStyle>
          <a:p>
            <a:pPr>
              <a:defRPr/>
            </a:pPr>
            <a:fld id="{1BE66C81-0B47-46BE-86F7-196837D912AE}" type="datetimeFigureOut">
              <a:rPr lang="ja-JP" altLang="en-US"/>
              <a:pPr>
                <a:defRPr/>
              </a:pPr>
              <a:t>2026/5/13</a:t>
            </a:fld>
            <a:endParaRPr lang="ja-JP" altLang="en-US"/>
          </a:p>
        </p:txBody>
      </p:sp>
      <p:sp>
        <p:nvSpPr>
          <p:cNvPr id="6" name="フッター プレースホルダ 5">
            <a:extLst>
              <a:ext uri="{FF2B5EF4-FFF2-40B4-BE49-F238E27FC236}">
                <a16:creationId xmlns:a16="http://schemas.microsoft.com/office/drawing/2014/main" id="{499974B4-3039-3519-5DDD-DD6DA0BB4460}"/>
              </a:ext>
            </a:extLst>
          </p:cNvPr>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 6">
            <a:extLst>
              <a:ext uri="{FF2B5EF4-FFF2-40B4-BE49-F238E27FC236}">
                <a16:creationId xmlns:a16="http://schemas.microsoft.com/office/drawing/2014/main" id="{63AD055B-5993-449F-86F3-3B08D0D23F58}"/>
              </a:ext>
            </a:extLst>
          </p:cNvPr>
          <p:cNvSpPr>
            <a:spLocks noGrp="1"/>
          </p:cNvSpPr>
          <p:nvPr>
            <p:ph type="sldNum" sz="quarter" idx="12"/>
          </p:nvPr>
        </p:nvSpPr>
        <p:spPr/>
        <p:txBody>
          <a:bodyPr/>
          <a:lstStyle>
            <a:lvl1pPr>
              <a:defRPr kumimoji="0">
                <a:latin typeface="Arial" panose="020B0604020202020204" pitchFamily="34" charset="0"/>
              </a:defRPr>
            </a:lvl1pPr>
          </a:lstStyle>
          <a:p>
            <a:fld id="{E61791EC-E2F8-4F9C-B1BC-DB09ABF66260}" type="slidenum">
              <a:rPr lang="ja-JP" altLang="en-US"/>
              <a:pPr/>
              <a:t>‹#›</a:t>
            </a:fld>
            <a:endParaRPr lang="ja-JP" altLang="en-US"/>
          </a:p>
        </p:txBody>
      </p:sp>
    </p:spTree>
    <p:extLst>
      <p:ext uri="{BB962C8B-B14F-4D97-AF65-F5344CB8AC3E}">
        <p14:creationId xmlns:p14="http://schemas.microsoft.com/office/powerpoint/2010/main" val="42805879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a:extLst>
              <a:ext uri="{FF2B5EF4-FFF2-40B4-BE49-F238E27FC236}">
                <a16:creationId xmlns:a16="http://schemas.microsoft.com/office/drawing/2014/main" id="{F0BA4DB9-2EF0-419E-06DC-22BA44D4B4D0}"/>
              </a:ext>
            </a:extLst>
          </p:cNvPr>
          <p:cNvSpPr>
            <a:spLocks noGrp="1"/>
          </p:cNvSpPr>
          <p:nvPr>
            <p:ph type="dt" sz="half" idx="10"/>
          </p:nvPr>
        </p:nvSpPr>
        <p:spPr/>
        <p:txBody>
          <a:bodyPr/>
          <a:lstStyle>
            <a:lvl1pPr>
              <a:defRPr kumimoji="0"/>
            </a:lvl1pPr>
          </a:lstStyle>
          <a:p>
            <a:pPr>
              <a:defRPr/>
            </a:pPr>
            <a:fld id="{F6E5EF39-2E42-4FC0-847B-4C88DEAA6A9A}" type="datetimeFigureOut">
              <a:rPr lang="ja-JP" altLang="en-US"/>
              <a:pPr>
                <a:defRPr/>
              </a:pPr>
              <a:t>2026/5/13</a:t>
            </a:fld>
            <a:endParaRPr lang="ja-JP" altLang="en-US"/>
          </a:p>
        </p:txBody>
      </p:sp>
      <p:sp>
        <p:nvSpPr>
          <p:cNvPr id="6" name="フッター プレースホルダ 5">
            <a:extLst>
              <a:ext uri="{FF2B5EF4-FFF2-40B4-BE49-F238E27FC236}">
                <a16:creationId xmlns:a16="http://schemas.microsoft.com/office/drawing/2014/main" id="{3ACF1C2D-915D-69E2-6DA2-1382656BD345}"/>
              </a:ext>
            </a:extLst>
          </p:cNvPr>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 6">
            <a:extLst>
              <a:ext uri="{FF2B5EF4-FFF2-40B4-BE49-F238E27FC236}">
                <a16:creationId xmlns:a16="http://schemas.microsoft.com/office/drawing/2014/main" id="{AFEC68E9-EBBD-5056-CAB6-78C1F7461501}"/>
              </a:ext>
            </a:extLst>
          </p:cNvPr>
          <p:cNvSpPr>
            <a:spLocks noGrp="1"/>
          </p:cNvSpPr>
          <p:nvPr>
            <p:ph type="sldNum" sz="quarter" idx="12"/>
          </p:nvPr>
        </p:nvSpPr>
        <p:spPr/>
        <p:txBody>
          <a:bodyPr/>
          <a:lstStyle>
            <a:lvl1pPr>
              <a:defRPr kumimoji="0">
                <a:latin typeface="Arial" panose="020B0604020202020204" pitchFamily="34" charset="0"/>
              </a:defRPr>
            </a:lvl1pPr>
          </a:lstStyle>
          <a:p>
            <a:fld id="{ECBE8B5C-FD21-4755-BBA8-9B520CE62042}" type="slidenum">
              <a:rPr lang="ja-JP" altLang="en-US"/>
              <a:pPr/>
              <a:t>‹#›</a:t>
            </a:fld>
            <a:endParaRPr lang="ja-JP" altLang="en-US"/>
          </a:p>
        </p:txBody>
      </p:sp>
    </p:spTree>
    <p:extLst>
      <p:ext uri="{BB962C8B-B14F-4D97-AF65-F5344CB8AC3E}">
        <p14:creationId xmlns:p14="http://schemas.microsoft.com/office/powerpoint/2010/main" val="3651066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BEB71920-8350-4C56-EC5B-64080C43FE3F}"/>
              </a:ext>
            </a:extLst>
          </p:cNvPr>
          <p:cNvSpPr>
            <a:spLocks noGrp="1"/>
          </p:cNvSpPr>
          <p:nvPr>
            <p:ph type="dt" sz="half" idx="10"/>
          </p:nvPr>
        </p:nvSpPr>
        <p:spPr/>
        <p:txBody>
          <a:bodyPr/>
          <a:lstStyle>
            <a:lvl1pPr>
              <a:defRPr kumimoji="0"/>
            </a:lvl1pPr>
          </a:lstStyle>
          <a:p>
            <a:pPr>
              <a:defRPr/>
            </a:pPr>
            <a:fld id="{E2A7C15F-20D3-4736-B6A4-E31593A4E376}"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5F3494B0-A872-1D08-A9B6-AAE900F630BB}"/>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8D5F517A-E4DA-7972-3F70-312ED5F4942F}"/>
              </a:ext>
            </a:extLst>
          </p:cNvPr>
          <p:cNvSpPr>
            <a:spLocks noGrp="1"/>
          </p:cNvSpPr>
          <p:nvPr>
            <p:ph type="sldNum" sz="quarter" idx="12"/>
          </p:nvPr>
        </p:nvSpPr>
        <p:spPr/>
        <p:txBody>
          <a:bodyPr/>
          <a:lstStyle>
            <a:lvl1pPr>
              <a:defRPr kumimoji="0">
                <a:latin typeface="Arial" panose="020B0604020202020204" pitchFamily="34" charset="0"/>
              </a:defRPr>
            </a:lvl1pPr>
          </a:lstStyle>
          <a:p>
            <a:fld id="{B0F3BD0A-FFE0-4F66-875C-9F8E84239BC2}" type="slidenum">
              <a:rPr lang="ja-JP" altLang="en-US"/>
              <a:pPr/>
              <a:t>‹#›</a:t>
            </a:fld>
            <a:endParaRPr lang="ja-JP" altLang="en-US"/>
          </a:p>
        </p:txBody>
      </p:sp>
    </p:spTree>
    <p:extLst>
      <p:ext uri="{BB962C8B-B14F-4D97-AF65-F5344CB8AC3E}">
        <p14:creationId xmlns:p14="http://schemas.microsoft.com/office/powerpoint/2010/main" val="4271696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8C3BA51-F09D-C2E1-9B2D-E4952A8D2810}"/>
              </a:ext>
            </a:extLst>
          </p:cNvPr>
          <p:cNvSpPr>
            <a:spLocks noGrp="1"/>
          </p:cNvSpPr>
          <p:nvPr>
            <p:ph type="dt" sz="half" idx="10"/>
          </p:nvPr>
        </p:nvSpPr>
        <p:spPr/>
        <p:txBody>
          <a:bodyPr/>
          <a:lstStyle>
            <a:lvl1pPr>
              <a:defRPr kumimoji="0"/>
            </a:lvl1pPr>
          </a:lstStyle>
          <a:p>
            <a:pPr>
              <a:defRPr/>
            </a:pPr>
            <a:fld id="{DC518873-903B-465A-8BB1-4B1F6FE60634}"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0B41F7EA-2F6E-4600-D1E6-0F58E15C7863}"/>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9012C7BD-83AA-F2C6-8FD5-87BA3DBC0D96}"/>
              </a:ext>
            </a:extLst>
          </p:cNvPr>
          <p:cNvSpPr>
            <a:spLocks noGrp="1"/>
          </p:cNvSpPr>
          <p:nvPr>
            <p:ph type="sldNum" sz="quarter" idx="12"/>
          </p:nvPr>
        </p:nvSpPr>
        <p:spPr/>
        <p:txBody>
          <a:bodyPr/>
          <a:lstStyle>
            <a:lvl1pPr>
              <a:defRPr kumimoji="0">
                <a:latin typeface="Arial" panose="020B0604020202020204" pitchFamily="34" charset="0"/>
              </a:defRPr>
            </a:lvl1pPr>
          </a:lstStyle>
          <a:p>
            <a:fld id="{570C4657-D150-4C00-9D60-06C0284E6F00}" type="slidenum">
              <a:rPr lang="ja-JP" altLang="en-US"/>
              <a:pPr/>
              <a:t>‹#›</a:t>
            </a:fld>
            <a:endParaRPr lang="ja-JP" altLang="en-US"/>
          </a:p>
        </p:txBody>
      </p:sp>
    </p:spTree>
    <p:extLst>
      <p:ext uri="{BB962C8B-B14F-4D97-AF65-F5344CB8AC3E}">
        <p14:creationId xmlns:p14="http://schemas.microsoft.com/office/powerpoint/2010/main" val="3474234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274641"/>
            <a:ext cx="109728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a:extLst>
              <a:ext uri="{FF2B5EF4-FFF2-40B4-BE49-F238E27FC236}">
                <a16:creationId xmlns:a16="http://schemas.microsoft.com/office/drawing/2014/main" id="{AD51EE74-E017-67AF-6F6D-09B6195648CC}"/>
              </a:ext>
            </a:extLst>
          </p:cNvPr>
          <p:cNvSpPr>
            <a:spLocks noGrp="1" noChangeArrowheads="1"/>
          </p:cNvSpPr>
          <p:nvPr>
            <p:ph type="dt" sz="half" idx="10"/>
          </p:nvPr>
        </p:nvSpPr>
        <p:spPr/>
        <p:txBody>
          <a:bodyPr/>
          <a:lstStyle>
            <a:lvl1pPr>
              <a:defRPr kumimoji="0"/>
            </a:lvl1pPr>
          </a:lstStyle>
          <a:p>
            <a:pPr>
              <a:defRPr/>
            </a:pPr>
            <a:endParaRPr lang="en-US" altLang="ja-JP"/>
          </a:p>
        </p:txBody>
      </p:sp>
      <p:sp>
        <p:nvSpPr>
          <p:cNvPr id="4" name="Rectangle 3">
            <a:extLst>
              <a:ext uri="{FF2B5EF4-FFF2-40B4-BE49-F238E27FC236}">
                <a16:creationId xmlns:a16="http://schemas.microsoft.com/office/drawing/2014/main" id="{28393CC0-CCC1-3F01-2272-61D27A2DE4B9}"/>
              </a:ext>
            </a:extLst>
          </p:cNvPr>
          <p:cNvSpPr>
            <a:spLocks noGrp="1" noChangeArrowheads="1"/>
          </p:cNvSpPr>
          <p:nvPr>
            <p:ph type="sldNum" sz="quarter" idx="11"/>
          </p:nvPr>
        </p:nvSpPr>
        <p:spPr/>
        <p:txBody>
          <a:bodyPr/>
          <a:lstStyle>
            <a:lvl1pPr>
              <a:defRPr kumimoji="0">
                <a:latin typeface="Arial" panose="020B0604020202020204" pitchFamily="34" charset="0"/>
              </a:defRPr>
            </a:lvl1pPr>
          </a:lstStyle>
          <a:p>
            <a:fld id="{3ABCCE1B-E94A-4A6A-9201-3C5C24339B61}" type="slidenum">
              <a:rPr lang="en-US" altLang="ja-JP"/>
              <a:pPr/>
              <a:t>‹#›</a:t>
            </a:fld>
            <a:endParaRPr lang="en-US" altLang="ja-JP"/>
          </a:p>
        </p:txBody>
      </p:sp>
      <p:sp>
        <p:nvSpPr>
          <p:cNvPr id="5" name="Rectangle 14">
            <a:extLst>
              <a:ext uri="{FF2B5EF4-FFF2-40B4-BE49-F238E27FC236}">
                <a16:creationId xmlns:a16="http://schemas.microsoft.com/office/drawing/2014/main" id="{9A5DAA02-1013-4B60-0A3D-9E88DCE97A2B}"/>
              </a:ext>
            </a:extLst>
          </p:cNvPr>
          <p:cNvSpPr>
            <a:spLocks noGrp="1" noChangeArrowheads="1"/>
          </p:cNvSpPr>
          <p:nvPr>
            <p:ph type="ftr" sz="quarter" idx="12"/>
          </p:nvPr>
        </p:nvSpPr>
        <p:spPr/>
        <p:txBody>
          <a:bodyPr/>
          <a:lstStyle>
            <a:lvl1pPr>
              <a:defRPr kumimoji="0"/>
            </a:lvl1pPr>
          </a:lstStyle>
          <a:p>
            <a:pPr>
              <a:defRPr/>
            </a:pPr>
            <a:endParaRPr lang="en-US" altLang="ja-JP"/>
          </a:p>
        </p:txBody>
      </p:sp>
    </p:spTree>
    <p:extLst>
      <p:ext uri="{BB962C8B-B14F-4D97-AF65-F5344CB8AC3E}">
        <p14:creationId xmlns:p14="http://schemas.microsoft.com/office/powerpoint/2010/main" val="1775967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D20AD0B3-F43C-4106-8938-8F0D6DD97C8E}"/>
              </a:ext>
            </a:extLst>
          </p:cNvPr>
          <p:cNvSpPr>
            <a:spLocks noGrp="1"/>
          </p:cNvSpPr>
          <p:nvPr>
            <p:ph type="dt" sz="half" idx="10"/>
          </p:nvPr>
        </p:nvSpPr>
        <p:spPr/>
        <p:txBody>
          <a:bodyPr/>
          <a:lstStyle>
            <a:lvl1pPr>
              <a:defRPr kumimoji="0"/>
            </a:lvl1pPr>
          </a:lstStyle>
          <a:p>
            <a:pPr>
              <a:defRPr/>
            </a:pPr>
            <a:fld id="{ECF120B0-5566-464A-A065-CF029EF82EC3}"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7177CBEE-23A6-4082-ADCA-08280DAF1A34}"/>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5842FA55-18CC-470D-917E-C8384A3D4570}"/>
              </a:ext>
            </a:extLst>
          </p:cNvPr>
          <p:cNvSpPr>
            <a:spLocks noGrp="1"/>
          </p:cNvSpPr>
          <p:nvPr>
            <p:ph type="sldNum" sz="quarter" idx="12"/>
          </p:nvPr>
        </p:nvSpPr>
        <p:spPr/>
        <p:txBody>
          <a:bodyPr/>
          <a:lstStyle>
            <a:lvl1pPr>
              <a:defRPr kumimoji="0">
                <a:latin typeface="Arial" panose="020B0604020202020204" pitchFamily="34" charset="0"/>
              </a:defRPr>
            </a:lvl1pPr>
          </a:lstStyle>
          <a:p>
            <a:fld id="{004BEB57-EE27-49E8-A9B8-23A6E7359CED}" type="slidenum">
              <a:rPr lang="ja-JP" altLang="en-US"/>
              <a:pPr/>
              <a:t>‹#›</a:t>
            </a:fld>
            <a:endParaRPr lang="ja-JP" altLang="en-US"/>
          </a:p>
        </p:txBody>
      </p:sp>
    </p:spTree>
    <p:extLst>
      <p:ext uri="{BB962C8B-B14F-4D97-AF65-F5344CB8AC3E}">
        <p14:creationId xmlns:p14="http://schemas.microsoft.com/office/powerpoint/2010/main" val="229164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A91634B-616E-4422-8E0E-88E73505C0EA}"/>
              </a:ext>
            </a:extLst>
          </p:cNvPr>
          <p:cNvSpPr>
            <a:spLocks noGrp="1"/>
          </p:cNvSpPr>
          <p:nvPr>
            <p:ph type="dt" sz="half" idx="10"/>
          </p:nvPr>
        </p:nvSpPr>
        <p:spPr/>
        <p:txBody>
          <a:bodyPr/>
          <a:lstStyle>
            <a:lvl1pPr>
              <a:defRPr kumimoji="0"/>
            </a:lvl1pPr>
          </a:lstStyle>
          <a:p>
            <a:pPr>
              <a:defRPr/>
            </a:pPr>
            <a:fld id="{B84A5B41-3987-480B-B7EB-7EF272C4F673}"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C5B0CC00-2FCB-484C-9955-B41078EC7568}"/>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85BE1827-2C14-4800-A6F9-D16D58ADEE20}"/>
              </a:ext>
            </a:extLst>
          </p:cNvPr>
          <p:cNvSpPr>
            <a:spLocks noGrp="1"/>
          </p:cNvSpPr>
          <p:nvPr>
            <p:ph type="sldNum" sz="quarter" idx="12"/>
          </p:nvPr>
        </p:nvSpPr>
        <p:spPr/>
        <p:txBody>
          <a:bodyPr/>
          <a:lstStyle>
            <a:lvl1pPr>
              <a:defRPr kumimoji="0">
                <a:latin typeface="Arial" panose="020B0604020202020204" pitchFamily="34" charset="0"/>
              </a:defRPr>
            </a:lvl1pPr>
          </a:lstStyle>
          <a:p>
            <a:fld id="{FF3E3633-155E-47A7-92CE-85D9005937B8}" type="slidenum">
              <a:rPr lang="ja-JP" altLang="en-US"/>
              <a:pPr/>
              <a:t>‹#›</a:t>
            </a:fld>
            <a:endParaRPr lang="ja-JP" altLang="en-US"/>
          </a:p>
        </p:txBody>
      </p:sp>
    </p:spTree>
    <p:extLst>
      <p:ext uri="{BB962C8B-B14F-4D97-AF65-F5344CB8AC3E}">
        <p14:creationId xmlns:p14="http://schemas.microsoft.com/office/powerpoint/2010/main" val="644620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9AFD329C-28F0-49C2-91CF-A42B08412D6E}"/>
              </a:ext>
            </a:extLst>
          </p:cNvPr>
          <p:cNvSpPr>
            <a:spLocks noGrp="1"/>
          </p:cNvSpPr>
          <p:nvPr>
            <p:ph type="dt" sz="half" idx="10"/>
          </p:nvPr>
        </p:nvSpPr>
        <p:spPr/>
        <p:txBody>
          <a:bodyPr/>
          <a:lstStyle>
            <a:lvl1pPr>
              <a:defRPr kumimoji="0"/>
            </a:lvl1pPr>
          </a:lstStyle>
          <a:p>
            <a:pPr>
              <a:defRPr/>
            </a:pPr>
            <a:fld id="{7AD68A8F-F997-4292-A002-1AAC6C8B29E7}"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00750788-9A34-4AFF-AF83-F9CD5E626AB6}"/>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64A6CF94-B33A-4B1F-B168-5B7652CF28E1}"/>
              </a:ext>
            </a:extLst>
          </p:cNvPr>
          <p:cNvSpPr>
            <a:spLocks noGrp="1"/>
          </p:cNvSpPr>
          <p:nvPr>
            <p:ph type="sldNum" sz="quarter" idx="12"/>
          </p:nvPr>
        </p:nvSpPr>
        <p:spPr/>
        <p:txBody>
          <a:bodyPr/>
          <a:lstStyle>
            <a:lvl1pPr>
              <a:defRPr kumimoji="0">
                <a:latin typeface="Arial" panose="020B0604020202020204" pitchFamily="34" charset="0"/>
              </a:defRPr>
            </a:lvl1pPr>
          </a:lstStyle>
          <a:p>
            <a:fld id="{EE9F260E-E56E-4F86-9B45-69E31EB06B56}" type="slidenum">
              <a:rPr lang="ja-JP" altLang="en-US"/>
              <a:pPr/>
              <a:t>‹#›</a:t>
            </a:fld>
            <a:endParaRPr lang="ja-JP" altLang="en-US"/>
          </a:p>
        </p:txBody>
      </p:sp>
    </p:spTree>
    <p:extLst>
      <p:ext uri="{BB962C8B-B14F-4D97-AF65-F5344CB8AC3E}">
        <p14:creationId xmlns:p14="http://schemas.microsoft.com/office/powerpoint/2010/main" val="1082268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a:extLst>
              <a:ext uri="{FF2B5EF4-FFF2-40B4-BE49-F238E27FC236}">
                <a16:creationId xmlns:a16="http://schemas.microsoft.com/office/drawing/2014/main" id="{DF0F2751-1314-4EC4-9F9B-CF2069142B61}"/>
              </a:ext>
            </a:extLst>
          </p:cNvPr>
          <p:cNvSpPr>
            <a:spLocks noGrp="1"/>
          </p:cNvSpPr>
          <p:nvPr>
            <p:ph type="dt" sz="half" idx="10"/>
          </p:nvPr>
        </p:nvSpPr>
        <p:spPr/>
        <p:txBody>
          <a:bodyPr/>
          <a:lstStyle>
            <a:lvl1pPr>
              <a:defRPr kumimoji="0"/>
            </a:lvl1pPr>
          </a:lstStyle>
          <a:p>
            <a:pPr>
              <a:defRPr/>
            </a:pPr>
            <a:fld id="{DBEB66BF-DBDD-4144-BAA6-96E78846A6F4}" type="datetimeFigureOut">
              <a:rPr lang="ja-JP" altLang="en-US"/>
              <a:pPr>
                <a:defRPr/>
              </a:pPr>
              <a:t>2026/5/13</a:t>
            </a:fld>
            <a:endParaRPr lang="ja-JP" altLang="en-US"/>
          </a:p>
        </p:txBody>
      </p:sp>
      <p:sp>
        <p:nvSpPr>
          <p:cNvPr id="6" name="フッター プレースホルダ 5">
            <a:extLst>
              <a:ext uri="{FF2B5EF4-FFF2-40B4-BE49-F238E27FC236}">
                <a16:creationId xmlns:a16="http://schemas.microsoft.com/office/drawing/2014/main" id="{B4AB88A7-D760-4BE0-B7A9-3138503FCDF7}"/>
              </a:ext>
            </a:extLst>
          </p:cNvPr>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 6">
            <a:extLst>
              <a:ext uri="{FF2B5EF4-FFF2-40B4-BE49-F238E27FC236}">
                <a16:creationId xmlns:a16="http://schemas.microsoft.com/office/drawing/2014/main" id="{BB2136DA-27F6-4A3B-BEF7-03373D59AAFF}"/>
              </a:ext>
            </a:extLst>
          </p:cNvPr>
          <p:cNvSpPr>
            <a:spLocks noGrp="1"/>
          </p:cNvSpPr>
          <p:nvPr>
            <p:ph type="sldNum" sz="quarter" idx="12"/>
          </p:nvPr>
        </p:nvSpPr>
        <p:spPr/>
        <p:txBody>
          <a:bodyPr/>
          <a:lstStyle>
            <a:lvl1pPr>
              <a:defRPr kumimoji="0">
                <a:latin typeface="Arial" panose="020B0604020202020204" pitchFamily="34" charset="0"/>
              </a:defRPr>
            </a:lvl1pPr>
          </a:lstStyle>
          <a:p>
            <a:fld id="{CEE1F9D8-B284-44D0-B53E-66D3F3FD2F40}" type="slidenum">
              <a:rPr lang="ja-JP" altLang="en-US"/>
              <a:pPr/>
              <a:t>‹#›</a:t>
            </a:fld>
            <a:endParaRPr lang="ja-JP" altLang="en-US"/>
          </a:p>
        </p:txBody>
      </p:sp>
    </p:spTree>
    <p:extLst>
      <p:ext uri="{BB962C8B-B14F-4D97-AF65-F5344CB8AC3E}">
        <p14:creationId xmlns:p14="http://schemas.microsoft.com/office/powerpoint/2010/main" val="8834024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7349C-84EF-857A-375D-08657451264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6FFC0E-D291-67C6-CE8E-C06C29A9F1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EB2284F-CCD7-3B82-F2B9-72166BDBEE1E}"/>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5" name="フッター プレースホルダー 4">
            <a:extLst>
              <a:ext uri="{FF2B5EF4-FFF2-40B4-BE49-F238E27FC236}">
                <a16:creationId xmlns:a16="http://schemas.microsoft.com/office/drawing/2014/main" id="{7811406F-589B-A31B-DBC0-866700B427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86A8A7-9F2D-A94C-67F1-181BBA32A581}"/>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28040244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a:extLst>
              <a:ext uri="{FF2B5EF4-FFF2-40B4-BE49-F238E27FC236}">
                <a16:creationId xmlns:a16="http://schemas.microsoft.com/office/drawing/2014/main" id="{1D946F40-7065-4D73-936D-46DC29FF9443}"/>
              </a:ext>
            </a:extLst>
          </p:cNvPr>
          <p:cNvSpPr>
            <a:spLocks noGrp="1"/>
          </p:cNvSpPr>
          <p:nvPr>
            <p:ph type="dt" sz="half" idx="10"/>
          </p:nvPr>
        </p:nvSpPr>
        <p:spPr/>
        <p:txBody>
          <a:bodyPr/>
          <a:lstStyle>
            <a:lvl1pPr>
              <a:defRPr kumimoji="0"/>
            </a:lvl1pPr>
          </a:lstStyle>
          <a:p>
            <a:pPr>
              <a:defRPr/>
            </a:pPr>
            <a:fld id="{AACEA3AC-34DD-46CE-8289-9E914F8CEE17}" type="datetimeFigureOut">
              <a:rPr lang="ja-JP" altLang="en-US"/>
              <a:pPr>
                <a:defRPr/>
              </a:pPr>
              <a:t>2026/5/13</a:t>
            </a:fld>
            <a:endParaRPr lang="ja-JP" altLang="en-US"/>
          </a:p>
        </p:txBody>
      </p:sp>
      <p:sp>
        <p:nvSpPr>
          <p:cNvPr id="8" name="フッター プレースホルダ 7">
            <a:extLst>
              <a:ext uri="{FF2B5EF4-FFF2-40B4-BE49-F238E27FC236}">
                <a16:creationId xmlns:a16="http://schemas.microsoft.com/office/drawing/2014/main" id="{F89C4893-C7D0-4A20-AA99-7E8D38BE93E6}"/>
              </a:ext>
            </a:extLst>
          </p:cNvPr>
          <p:cNvSpPr>
            <a:spLocks noGrp="1"/>
          </p:cNvSpPr>
          <p:nvPr>
            <p:ph type="ftr" sz="quarter" idx="11"/>
          </p:nvPr>
        </p:nvSpPr>
        <p:spPr/>
        <p:txBody>
          <a:bodyPr/>
          <a:lstStyle>
            <a:lvl1pPr>
              <a:defRPr kumimoji="0"/>
            </a:lvl1pPr>
          </a:lstStyle>
          <a:p>
            <a:pPr>
              <a:defRPr/>
            </a:pPr>
            <a:endParaRPr lang="ja-JP" altLang="en-US"/>
          </a:p>
        </p:txBody>
      </p:sp>
      <p:sp>
        <p:nvSpPr>
          <p:cNvPr id="9" name="スライド番号プレースホルダ 8">
            <a:extLst>
              <a:ext uri="{FF2B5EF4-FFF2-40B4-BE49-F238E27FC236}">
                <a16:creationId xmlns:a16="http://schemas.microsoft.com/office/drawing/2014/main" id="{03FA3ACF-0B77-4A26-B92F-B22349B89BEB}"/>
              </a:ext>
            </a:extLst>
          </p:cNvPr>
          <p:cNvSpPr>
            <a:spLocks noGrp="1"/>
          </p:cNvSpPr>
          <p:nvPr>
            <p:ph type="sldNum" sz="quarter" idx="12"/>
          </p:nvPr>
        </p:nvSpPr>
        <p:spPr/>
        <p:txBody>
          <a:bodyPr/>
          <a:lstStyle>
            <a:lvl1pPr>
              <a:defRPr kumimoji="0">
                <a:latin typeface="Arial" panose="020B0604020202020204" pitchFamily="34" charset="0"/>
              </a:defRPr>
            </a:lvl1pPr>
          </a:lstStyle>
          <a:p>
            <a:fld id="{C81F9B42-899F-40FD-99F3-E1F0AF182BE3}" type="slidenum">
              <a:rPr lang="ja-JP" altLang="en-US"/>
              <a:pPr/>
              <a:t>‹#›</a:t>
            </a:fld>
            <a:endParaRPr lang="ja-JP" altLang="en-US"/>
          </a:p>
        </p:txBody>
      </p:sp>
    </p:spTree>
    <p:extLst>
      <p:ext uri="{BB962C8B-B14F-4D97-AF65-F5344CB8AC3E}">
        <p14:creationId xmlns:p14="http://schemas.microsoft.com/office/powerpoint/2010/main" val="35977963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a:extLst>
              <a:ext uri="{FF2B5EF4-FFF2-40B4-BE49-F238E27FC236}">
                <a16:creationId xmlns:a16="http://schemas.microsoft.com/office/drawing/2014/main" id="{975B9A1B-6E77-4AA6-B39C-04F226BC0E17}"/>
              </a:ext>
            </a:extLst>
          </p:cNvPr>
          <p:cNvSpPr>
            <a:spLocks noGrp="1"/>
          </p:cNvSpPr>
          <p:nvPr>
            <p:ph type="dt" sz="half" idx="10"/>
          </p:nvPr>
        </p:nvSpPr>
        <p:spPr/>
        <p:txBody>
          <a:bodyPr/>
          <a:lstStyle>
            <a:lvl1pPr>
              <a:defRPr kumimoji="0"/>
            </a:lvl1pPr>
          </a:lstStyle>
          <a:p>
            <a:pPr>
              <a:defRPr/>
            </a:pPr>
            <a:fld id="{365110A6-C6CA-44EE-BCE5-B3D47901097D}" type="datetimeFigureOut">
              <a:rPr lang="ja-JP" altLang="en-US"/>
              <a:pPr>
                <a:defRPr/>
              </a:pPr>
              <a:t>2026/5/13</a:t>
            </a:fld>
            <a:endParaRPr lang="ja-JP" altLang="en-US"/>
          </a:p>
        </p:txBody>
      </p:sp>
      <p:sp>
        <p:nvSpPr>
          <p:cNvPr id="4" name="フッター プレースホルダ 3">
            <a:extLst>
              <a:ext uri="{FF2B5EF4-FFF2-40B4-BE49-F238E27FC236}">
                <a16:creationId xmlns:a16="http://schemas.microsoft.com/office/drawing/2014/main" id="{91DFA9EC-B0F0-4927-8D3E-1F6922AD71E0}"/>
              </a:ext>
            </a:extLst>
          </p:cNvPr>
          <p:cNvSpPr>
            <a:spLocks noGrp="1"/>
          </p:cNvSpPr>
          <p:nvPr>
            <p:ph type="ftr" sz="quarter" idx="11"/>
          </p:nvPr>
        </p:nvSpPr>
        <p:spPr/>
        <p:txBody>
          <a:bodyPr/>
          <a:lstStyle>
            <a:lvl1pPr>
              <a:defRPr kumimoji="0"/>
            </a:lvl1pPr>
          </a:lstStyle>
          <a:p>
            <a:pPr>
              <a:defRPr/>
            </a:pPr>
            <a:endParaRPr lang="ja-JP" altLang="en-US"/>
          </a:p>
        </p:txBody>
      </p:sp>
      <p:sp>
        <p:nvSpPr>
          <p:cNvPr id="5" name="スライド番号プレースホルダ 4">
            <a:extLst>
              <a:ext uri="{FF2B5EF4-FFF2-40B4-BE49-F238E27FC236}">
                <a16:creationId xmlns:a16="http://schemas.microsoft.com/office/drawing/2014/main" id="{84C30BC0-27C6-4631-A606-2D40A4C0D038}"/>
              </a:ext>
            </a:extLst>
          </p:cNvPr>
          <p:cNvSpPr>
            <a:spLocks noGrp="1"/>
          </p:cNvSpPr>
          <p:nvPr>
            <p:ph type="sldNum" sz="quarter" idx="12"/>
          </p:nvPr>
        </p:nvSpPr>
        <p:spPr/>
        <p:txBody>
          <a:bodyPr/>
          <a:lstStyle>
            <a:lvl1pPr>
              <a:defRPr kumimoji="0">
                <a:latin typeface="Arial" panose="020B0604020202020204" pitchFamily="34" charset="0"/>
              </a:defRPr>
            </a:lvl1pPr>
          </a:lstStyle>
          <a:p>
            <a:fld id="{037752BE-CD53-4AFC-A179-015BD74F046B}" type="slidenum">
              <a:rPr lang="ja-JP" altLang="en-US"/>
              <a:pPr/>
              <a:t>‹#›</a:t>
            </a:fld>
            <a:endParaRPr lang="ja-JP" altLang="en-US"/>
          </a:p>
        </p:txBody>
      </p:sp>
    </p:spTree>
    <p:extLst>
      <p:ext uri="{BB962C8B-B14F-4D97-AF65-F5344CB8AC3E}">
        <p14:creationId xmlns:p14="http://schemas.microsoft.com/office/powerpoint/2010/main" val="30641463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a:extLst>
              <a:ext uri="{FF2B5EF4-FFF2-40B4-BE49-F238E27FC236}">
                <a16:creationId xmlns:a16="http://schemas.microsoft.com/office/drawing/2014/main" id="{185EF6AD-98A7-407C-BD91-C9CB69D3D6D1}"/>
              </a:ext>
            </a:extLst>
          </p:cNvPr>
          <p:cNvSpPr>
            <a:spLocks noGrp="1"/>
          </p:cNvSpPr>
          <p:nvPr>
            <p:ph type="dt" sz="half" idx="10"/>
          </p:nvPr>
        </p:nvSpPr>
        <p:spPr/>
        <p:txBody>
          <a:bodyPr/>
          <a:lstStyle>
            <a:lvl1pPr>
              <a:defRPr kumimoji="0"/>
            </a:lvl1pPr>
          </a:lstStyle>
          <a:p>
            <a:pPr>
              <a:defRPr/>
            </a:pPr>
            <a:fld id="{1A793342-25E6-4452-B107-42B5A993B551}" type="datetimeFigureOut">
              <a:rPr lang="ja-JP" altLang="en-US"/>
              <a:pPr>
                <a:defRPr/>
              </a:pPr>
              <a:t>2026/5/13</a:t>
            </a:fld>
            <a:endParaRPr lang="ja-JP" altLang="en-US"/>
          </a:p>
        </p:txBody>
      </p:sp>
      <p:sp>
        <p:nvSpPr>
          <p:cNvPr id="3" name="フッター プレースホルダ 2">
            <a:extLst>
              <a:ext uri="{FF2B5EF4-FFF2-40B4-BE49-F238E27FC236}">
                <a16:creationId xmlns:a16="http://schemas.microsoft.com/office/drawing/2014/main" id="{247498AA-4F11-41CE-8718-88EF943CFA5F}"/>
              </a:ext>
            </a:extLst>
          </p:cNvPr>
          <p:cNvSpPr>
            <a:spLocks noGrp="1"/>
          </p:cNvSpPr>
          <p:nvPr>
            <p:ph type="ftr" sz="quarter" idx="11"/>
          </p:nvPr>
        </p:nvSpPr>
        <p:spPr/>
        <p:txBody>
          <a:bodyPr/>
          <a:lstStyle>
            <a:lvl1pPr>
              <a:defRPr kumimoji="0"/>
            </a:lvl1pPr>
          </a:lstStyle>
          <a:p>
            <a:pPr>
              <a:defRPr/>
            </a:pPr>
            <a:endParaRPr lang="ja-JP" altLang="en-US"/>
          </a:p>
        </p:txBody>
      </p:sp>
      <p:sp>
        <p:nvSpPr>
          <p:cNvPr id="4" name="スライド番号プレースホルダ 3">
            <a:extLst>
              <a:ext uri="{FF2B5EF4-FFF2-40B4-BE49-F238E27FC236}">
                <a16:creationId xmlns:a16="http://schemas.microsoft.com/office/drawing/2014/main" id="{59FAB0A1-7E45-431F-9111-9CFBD974267E}"/>
              </a:ext>
            </a:extLst>
          </p:cNvPr>
          <p:cNvSpPr>
            <a:spLocks noGrp="1"/>
          </p:cNvSpPr>
          <p:nvPr>
            <p:ph type="sldNum" sz="quarter" idx="12"/>
          </p:nvPr>
        </p:nvSpPr>
        <p:spPr/>
        <p:txBody>
          <a:bodyPr/>
          <a:lstStyle>
            <a:lvl1pPr>
              <a:defRPr kumimoji="0">
                <a:latin typeface="Arial" panose="020B0604020202020204" pitchFamily="34" charset="0"/>
              </a:defRPr>
            </a:lvl1pPr>
          </a:lstStyle>
          <a:p>
            <a:fld id="{E1629F81-177E-4CE2-8A91-82934DCC2B96}" type="slidenum">
              <a:rPr lang="ja-JP" altLang="en-US"/>
              <a:pPr/>
              <a:t>‹#›</a:t>
            </a:fld>
            <a:endParaRPr lang="ja-JP" altLang="en-US"/>
          </a:p>
        </p:txBody>
      </p:sp>
    </p:spTree>
    <p:extLst>
      <p:ext uri="{BB962C8B-B14F-4D97-AF65-F5344CB8AC3E}">
        <p14:creationId xmlns:p14="http://schemas.microsoft.com/office/powerpoint/2010/main" val="8083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a:extLst>
              <a:ext uri="{FF2B5EF4-FFF2-40B4-BE49-F238E27FC236}">
                <a16:creationId xmlns:a16="http://schemas.microsoft.com/office/drawing/2014/main" id="{2F9FBA0B-9576-4146-BD61-E2E97CBEB487}"/>
              </a:ext>
            </a:extLst>
          </p:cNvPr>
          <p:cNvSpPr>
            <a:spLocks noGrp="1"/>
          </p:cNvSpPr>
          <p:nvPr>
            <p:ph type="dt" sz="half" idx="10"/>
          </p:nvPr>
        </p:nvSpPr>
        <p:spPr/>
        <p:txBody>
          <a:bodyPr/>
          <a:lstStyle>
            <a:lvl1pPr>
              <a:defRPr kumimoji="0"/>
            </a:lvl1pPr>
          </a:lstStyle>
          <a:p>
            <a:pPr>
              <a:defRPr/>
            </a:pPr>
            <a:fld id="{CC6DAF56-D566-4382-B1DD-7560D0DAD2A6}" type="datetimeFigureOut">
              <a:rPr lang="ja-JP" altLang="en-US"/>
              <a:pPr>
                <a:defRPr/>
              </a:pPr>
              <a:t>2026/5/13</a:t>
            </a:fld>
            <a:endParaRPr lang="ja-JP" altLang="en-US"/>
          </a:p>
        </p:txBody>
      </p:sp>
      <p:sp>
        <p:nvSpPr>
          <p:cNvPr id="6" name="フッター プレースホルダ 5">
            <a:extLst>
              <a:ext uri="{FF2B5EF4-FFF2-40B4-BE49-F238E27FC236}">
                <a16:creationId xmlns:a16="http://schemas.microsoft.com/office/drawing/2014/main" id="{A2AD7F46-0F35-47F3-9C42-0DBF4DDC6DAF}"/>
              </a:ext>
            </a:extLst>
          </p:cNvPr>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 6">
            <a:extLst>
              <a:ext uri="{FF2B5EF4-FFF2-40B4-BE49-F238E27FC236}">
                <a16:creationId xmlns:a16="http://schemas.microsoft.com/office/drawing/2014/main" id="{4DB4A136-B923-49D7-8CD3-EE6C335C4E3D}"/>
              </a:ext>
            </a:extLst>
          </p:cNvPr>
          <p:cNvSpPr>
            <a:spLocks noGrp="1"/>
          </p:cNvSpPr>
          <p:nvPr>
            <p:ph type="sldNum" sz="quarter" idx="12"/>
          </p:nvPr>
        </p:nvSpPr>
        <p:spPr/>
        <p:txBody>
          <a:bodyPr/>
          <a:lstStyle>
            <a:lvl1pPr>
              <a:defRPr kumimoji="0">
                <a:latin typeface="Arial" panose="020B0604020202020204" pitchFamily="34" charset="0"/>
              </a:defRPr>
            </a:lvl1pPr>
          </a:lstStyle>
          <a:p>
            <a:fld id="{8774B274-18F0-4601-8571-6AF2F7555361}" type="slidenum">
              <a:rPr lang="ja-JP" altLang="en-US"/>
              <a:pPr/>
              <a:t>‹#›</a:t>
            </a:fld>
            <a:endParaRPr lang="ja-JP" altLang="en-US"/>
          </a:p>
        </p:txBody>
      </p:sp>
    </p:spTree>
    <p:extLst>
      <p:ext uri="{BB962C8B-B14F-4D97-AF65-F5344CB8AC3E}">
        <p14:creationId xmlns:p14="http://schemas.microsoft.com/office/powerpoint/2010/main" val="9178849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a:extLst>
              <a:ext uri="{FF2B5EF4-FFF2-40B4-BE49-F238E27FC236}">
                <a16:creationId xmlns:a16="http://schemas.microsoft.com/office/drawing/2014/main" id="{A8A082E3-158D-4198-BD37-E3446E25E003}"/>
              </a:ext>
            </a:extLst>
          </p:cNvPr>
          <p:cNvSpPr>
            <a:spLocks noGrp="1"/>
          </p:cNvSpPr>
          <p:nvPr>
            <p:ph type="dt" sz="half" idx="10"/>
          </p:nvPr>
        </p:nvSpPr>
        <p:spPr/>
        <p:txBody>
          <a:bodyPr/>
          <a:lstStyle>
            <a:lvl1pPr>
              <a:defRPr kumimoji="0"/>
            </a:lvl1pPr>
          </a:lstStyle>
          <a:p>
            <a:pPr>
              <a:defRPr/>
            </a:pPr>
            <a:fld id="{DF9472BD-3728-4947-BE69-297399A3FA29}" type="datetimeFigureOut">
              <a:rPr lang="ja-JP" altLang="en-US"/>
              <a:pPr>
                <a:defRPr/>
              </a:pPr>
              <a:t>2026/5/13</a:t>
            </a:fld>
            <a:endParaRPr lang="ja-JP" altLang="en-US"/>
          </a:p>
        </p:txBody>
      </p:sp>
      <p:sp>
        <p:nvSpPr>
          <p:cNvPr id="6" name="フッター プレースホルダ 5">
            <a:extLst>
              <a:ext uri="{FF2B5EF4-FFF2-40B4-BE49-F238E27FC236}">
                <a16:creationId xmlns:a16="http://schemas.microsoft.com/office/drawing/2014/main" id="{D93C0014-2BCC-4ED9-ABF5-36D2ACD88DF7}"/>
              </a:ext>
            </a:extLst>
          </p:cNvPr>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 6">
            <a:extLst>
              <a:ext uri="{FF2B5EF4-FFF2-40B4-BE49-F238E27FC236}">
                <a16:creationId xmlns:a16="http://schemas.microsoft.com/office/drawing/2014/main" id="{0A7FDB66-D63A-4AD7-B5E2-9EB7FE91089C}"/>
              </a:ext>
            </a:extLst>
          </p:cNvPr>
          <p:cNvSpPr>
            <a:spLocks noGrp="1"/>
          </p:cNvSpPr>
          <p:nvPr>
            <p:ph type="sldNum" sz="quarter" idx="12"/>
          </p:nvPr>
        </p:nvSpPr>
        <p:spPr/>
        <p:txBody>
          <a:bodyPr/>
          <a:lstStyle>
            <a:lvl1pPr>
              <a:defRPr kumimoji="0">
                <a:latin typeface="Arial" panose="020B0604020202020204" pitchFamily="34" charset="0"/>
              </a:defRPr>
            </a:lvl1pPr>
          </a:lstStyle>
          <a:p>
            <a:fld id="{1C74EA4B-BA96-4CD9-9AFA-15C6538F2E28}" type="slidenum">
              <a:rPr lang="ja-JP" altLang="en-US"/>
              <a:pPr/>
              <a:t>‹#›</a:t>
            </a:fld>
            <a:endParaRPr lang="ja-JP" altLang="en-US"/>
          </a:p>
        </p:txBody>
      </p:sp>
    </p:spTree>
    <p:extLst>
      <p:ext uri="{BB962C8B-B14F-4D97-AF65-F5344CB8AC3E}">
        <p14:creationId xmlns:p14="http://schemas.microsoft.com/office/powerpoint/2010/main" val="507121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43E8DEE-DBBD-4306-908B-CDDD901E2358}"/>
              </a:ext>
            </a:extLst>
          </p:cNvPr>
          <p:cNvSpPr>
            <a:spLocks noGrp="1"/>
          </p:cNvSpPr>
          <p:nvPr>
            <p:ph type="dt" sz="half" idx="10"/>
          </p:nvPr>
        </p:nvSpPr>
        <p:spPr/>
        <p:txBody>
          <a:bodyPr/>
          <a:lstStyle>
            <a:lvl1pPr>
              <a:defRPr kumimoji="0"/>
            </a:lvl1pPr>
          </a:lstStyle>
          <a:p>
            <a:pPr>
              <a:defRPr/>
            </a:pPr>
            <a:fld id="{CBA82633-9FAF-4DA3-A453-BDA2BD044DA9}"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CE20F66E-C5D2-43C3-B1F2-FBDE224A8C68}"/>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CE99AFE7-4579-47E0-8DB2-EBC6BFCD6014}"/>
              </a:ext>
            </a:extLst>
          </p:cNvPr>
          <p:cNvSpPr>
            <a:spLocks noGrp="1"/>
          </p:cNvSpPr>
          <p:nvPr>
            <p:ph type="sldNum" sz="quarter" idx="12"/>
          </p:nvPr>
        </p:nvSpPr>
        <p:spPr/>
        <p:txBody>
          <a:bodyPr/>
          <a:lstStyle>
            <a:lvl1pPr>
              <a:defRPr kumimoji="0">
                <a:latin typeface="Arial" panose="020B0604020202020204" pitchFamily="34" charset="0"/>
              </a:defRPr>
            </a:lvl1pPr>
          </a:lstStyle>
          <a:p>
            <a:fld id="{394C04B3-ABBB-42AA-8E07-0D1F852A7379}" type="slidenum">
              <a:rPr lang="ja-JP" altLang="en-US"/>
              <a:pPr/>
              <a:t>‹#›</a:t>
            </a:fld>
            <a:endParaRPr lang="ja-JP" altLang="en-US"/>
          </a:p>
        </p:txBody>
      </p:sp>
    </p:spTree>
    <p:extLst>
      <p:ext uri="{BB962C8B-B14F-4D97-AF65-F5344CB8AC3E}">
        <p14:creationId xmlns:p14="http://schemas.microsoft.com/office/powerpoint/2010/main" val="37710803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C22B515D-D09F-4B12-8939-7835D812B758}"/>
              </a:ext>
            </a:extLst>
          </p:cNvPr>
          <p:cNvSpPr>
            <a:spLocks noGrp="1"/>
          </p:cNvSpPr>
          <p:nvPr>
            <p:ph type="dt" sz="half" idx="10"/>
          </p:nvPr>
        </p:nvSpPr>
        <p:spPr/>
        <p:txBody>
          <a:bodyPr/>
          <a:lstStyle>
            <a:lvl1pPr>
              <a:defRPr kumimoji="0"/>
            </a:lvl1pPr>
          </a:lstStyle>
          <a:p>
            <a:pPr>
              <a:defRPr/>
            </a:pPr>
            <a:fld id="{0C7DED67-9A1D-4FA9-A54F-F117D76AAC9B}"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E45814F4-A99F-4EB2-B327-54DB0E2E10D0}"/>
              </a:ext>
            </a:extLst>
          </p:cNvPr>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 5">
            <a:extLst>
              <a:ext uri="{FF2B5EF4-FFF2-40B4-BE49-F238E27FC236}">
                <a16:creationId xmlns:a16="http://schemas.microsoft.com/office/drawing/2014/main" id="{8DB7B955-CAEF-4F16-9937-A997FAABC109}"/>
              </a:ext>
            </a:extLst>
          </p:cNvPr>
          <p:cNvSpPr>
            <a:spLocks noGrp="1"/>
          </p:cNvSpPr>
          <p:nvPr>
            <p:ph type="sldNum" sz="quarter" idx="12"/>
          </p:nvPr>
        </p:nvSpPr>
        <p:spPr/>
        <p:txBody>
          <a:bodyPr/>
          <a:lstStyle>
            <a:lvl1pPr>
              <a:defRPr kumimoji="0">
                <a:latin typeface="Arial" panose="020B0604020202020204" pitchFamily="34" charset="0"/>
              </a:defRPr>
            </a:lvl1pPr>
          </a:lstStyle>
          <a:p>
            <a:fld id="{75B2C8B8-B711-40D4-9E25-29F02FDE1DCD}" type="slidenum">
              <a:rPr lang="ja-JP" altLang="en-US"/>
              <a:pPr/>
              <a:t>‹#›</a:t>
            </a:fld>
            <a:endParaRPr lang="ja-JP" altLang="en-US"/>
          </a:p>
        </p:txBody>
      </p:sp>
    </p:spTree>
    <p:extLst>
      <p:ext uri="{BB962C8B-B14F-4D97-AF65-F5344CB8AC3E}">
        <p14:creationId xmlns:p14="http://schemas.microsoft.com/office/powerpoint/2010/main" val="1219646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274641"/>
            <a:ext cx="109728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a:extLst>
              <a:ext uri="{FF2B5EF4-FFF2-40B4-BE49-F238E27FC236}">
                <a16:creationId xmlns:a16="http://schemas.microsoft.com/office/drawing/2014/main" id="{49E788E6-E735-4680-81A7-54782E0CADDD}"/>
              </a:ext>
            </a:extLst>
          </p:cNvPr>
          <p:cNvSpPr>
            <a:spLocks noGrp="1" noChangeArrowheads="1"/>
          </p:cNvSpPr>
          <p:nvPr>
            <p:ph type="dt" sz="half" idx="10"/>
          </p:nvPr>
        </p:nvSpPr>
        <p:spPr/>
        <p:txBody>
          <a:bodyPr/>
          <a:lstStyle>
            <a:lvl1pPr>
              <a:defRPr kumimoji="0"/>
            </a:lvl1pPr>
          </a:lstStyle>
          <a:p>
            <a:pPr>
              <a:defRPr/>
            </a:pPr>
            <a:endParaRPr lang="en-US" altLang="ja-JP"/>
          </a:p>
        </p:txBody>
      </p:sp>
      <p:sp>
        <p:nvSpPr>
          <p:cNvPr id="4" name="Rectangle 3">
            <a:extLst>
              <a:ext uri="{FF2B5EF4-FFF2-40B4-BE49-F238E27FC236}">
                <a16:creationId xmlns:a16="http://schemas.microsoft.com/office/drawing/2014/main" id="{074C6445-EC16-4538-9FC8-B86B7ACFABD6}"/>
              </a:ext>
            </a:extLst>
          </p:cNvPr>
          <p:cNvSpPr>
            <a:spLocks noGrp="1" noChangeArrowheads="1"/>
          </p:cNvSpPr>
          <p:nvPr>
            <p:ph type="sldNum" sz="quarter" idx="11"/>
          </p:nvPr>
        </p:nvSpPr>
        <p:spPr/>
        <p:txBody>
          <a:bodyPr/>
          <a:lstStyle>
            <a:lvl1pPr>
              <a:defRPr kumimoji="0">
                <a:latin typeface="Arial" panose="020B0604020202020204" pitchFamily="34" charset="0"/>
              </a:defRPr>
            </a:lvl1pPr>
          </a:lstStyle>
          <a:p>
            <a:fld id="{005A4754-0465-4894-9823-556C791D4195}" type="slidenum">
              <a:rPr lang="en-US" altLang="ja-JP"/>
              <a:pPr/>
              <a:t>‹#›</a:t>
            </a:fld>
            <a:endParaRPr lang="en-US" altLang="ja-JP"/>
          </a:p>
        </p:txBody>
      </p:sp>
      <p:sp>
        <p:nvSpPr>
          <p:cNvPr id="5" name="Rectangle 14">
            <a:extLst>
              <a:ext uri="{FF2B5EF4-FFF2-40B4-BE49-F238E27FC236}">
                <a16:creationId xmlns:a16="http://schemas.microsoft.com/office/drawing/2014/main" id="{C18D6F9A-D8AB-410C-98E7-90B7E18BA005}"/>
              </a:ext>
            </a:extLst>
          </p:cNvPr>
          <p:cNvSpPr>
            <a:spLocks noGrp="1" noChangeArrowheads="1"/>
          </p:cNvSpPr>
          <p:nvPr>
            <p:ph type="ftr" sz="quarter" idx="12"/>
          </p:nvPr>
        </p:nvSpPr>
        <p:spPr/>
        <p:txBody>
          <a:bodyPr/>
          <a:lstStyle>
            <a:lvl1pPr>
              <a:defRPr kumimoji="0"/>
            </a:lvl1pPr>
          </a:lstStyle>
          <a:p>
            <a:pPr>
              <a:defRPr/>
            </a:pPr>
            <a:endParaRPr lang="en-US" altLang="ja-JP"/>
          </a:p>
        </p:txBody>
      </p:sp>
    </p:spTree>
    <p:extLst>
      <p:ext uri="{BB962C8B-B14F-4D97-AF65-F5344CB8AC3E}">
        <p14:creationId xmlns:p14="http://schemas.microsoft.com/office/powerpoint/2010/main" val="166931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6A2DD-F9BF-3AB8-DA91-CA0DBB9F36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0F8719-F695-8C72-E92E-7B383B7957D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2694D32-CD07-1009-0AF5-7A29B62107D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DAAE7B-8569-09E4-AF1B-637C8CA00946}"/>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6" name="フッター プレースホルダー 5">
            <a:extLst>
              <a:ext uri="{FF2B5EF4-FFF2-40B4-BE49-F238E27FC236}">
                <a16:creationId xmlns:a16="http://schemas.microsoft.com/office/drawing/2014/main" id="{8BFFFE70-F773-2AFE-3425-110F17D8C5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C36523-CA94-AD26-8200-EE81CC5EFD41}"/>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3254709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776FC-24DD-3B51-E95C-1CDD07E0D1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C95EBB-20B2-78FD-FB32-ADB8C1EC3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BF2BBA5-7D56-E27F-1A03-7150819A141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F04332E-84C8-F8EA-46B3-6C3E2E325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A0A2BC-04C3-F604-AB15-F99E3BB7135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F10B86-23AA-56E8-6F76-3374037CF23F}"/>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8" name="フッター プレースホルダー 7">
            <a:extLst>
              <a:ext uri="{FF2B5EF4-FFF2-40B4-BE49-F238E27FC236}">
                <a16:creationId xmlns:a16="http://schemas.microsoft.com/office/drawing/2014/main" id="{43B804A4-BA21-E78B-1DE5-2A5E7F708F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88DFC2B-A0EA-71E8-BE71-CAC626E4608B}"/>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5723003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82FD9A-3A31-9AD5-5757-3CEB75DD5E2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20C24E-2EDA-5B81-81EA-906603CCCA5E}"/>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4" name="フッター プレースホルダー 3">
            <a:extLst>
              <a:ext uri="{FF2B5EF4-FFF2-40B4-BE49-F238E27FC236}">
                <a16:creationId xmlns:a16="http://schemas.microsoft.com/office/drawing/2014/main" id="{ADFEB4E2-498A-5C9C-7A50-C78C56E20E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6C06999-5FB1-6A68-BA93-6B7B0FEEDB0C}"/>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459209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4BF3F42-794E-B20E-1830-08CAD24E5DCE}"/>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3" name="フッター プレースホルダー 2">
            <a:extLst>
              <a:ext uri="{FF2B5EF4-FFF2-40B4-BE49-F238E27FC236}">
                <a16:creationId xmlns:a16="http://schemas.microsoft.com/office/drawing/2014/main" id="{A04BDDC4-9DDE-35E8-4C3D-F60C9E4B66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0B021B-0EBF-5DD8-DA7E-5C2481167FE7}"/>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1090351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D6458-C432-ABEA-F997-BB13EBADBDC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59FDA2-D1F4-0536-E87F-20E8A18D6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AC84AD-3533-7B29-B761-0EBEC9704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47A19-22A8-4E57-F938-9F30AE6548FB}"/>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6" name="フッター プレースホルダー 5">
            <a:extLst>
              <a:ext uri="{FF2B5EF4-FFF2-40B4-BE49-F238E27FC236}">
                <a16:creationId xmlns:a16="http://schemas.microsoft.com/office/drawing/2014/main" id="{4C55E7E4-3937-E54D-5E5C-DBE7A7B9C4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7F6109-4E72-7A62-4F9A-FECC59CE0175}"/>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35929699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DD53C-FE09-8156-2D2D-97D5577007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BD7AB9D-20F9-1ADF-2B99-4DAB322D3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3CF503-BFD0-DF9B-47E4-144D757FC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E462F0-63CC-8B16-0461-D44769011497}"/>
              </a:ext>
            </a:extLst>
          </p:cNvPr>
          <p:cNvSpPr>
            <a:spLocks noGrp="1"/>
          </p:cNvSpPr>
          <p:nvPr>
            <p:ph type="dt" sz="half" idx="10"/>
          </p:nvPr>
        </p:nvSpPr>
        <p:spPr/>
        <p:txBody>
          <a:bodyPr/>
          <a:lstStyle/>
          <a:p>
            <a:fld id="{35281CB6-D2A9-454F-A4DA-E7066DAC49F3}" type="datetimeFigureOut">
              <a:rPr kumimoji="1" lang="ja-JP" altLang="en-US" smtClean="0"/>
              <a:pPr/>
              <a:t>2026/5/13</a:t>
            </a:fld>
            <a:endParaRPr kumimoji="1" lang="ja-JP" altLang="en-US"/>
          </a:p>
        </p:txBody>
      </p:sp>
      <p:sp>
        <p:nvSpPr>
          <p:cNvPr id="6" name="フッター プレースホルダー 5">
            <a:extLst>
              <a:ext uri="{FF2B5EF4-FFF2-40B4-BE49-F238E27FC236}">
                <a16:creationId xmlns:a16="http://schemas.microsoft.com/office/drawing/2014/main" id="{704A0E1F-A8E7-DF7F-A5B5-35091784A4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223EE2-1D23-EAB9-4D84-392C66CF6C9E}"/>
              </a:ext>
            </a:extLst>
          </p:cNvPr>
          <p:cNvSpPr>
            <a:spLocks noGrp="1"/>
          </p:cNvSpPr>
          <p:nvPr>
            <p:ph type="sldNum" sz="quarter" idx="12"/>
          </p:nvPr>
        </p:nvSpPr>
        <p:spPr/>
        <p:txBody>
          <a:body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1989300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EF1FF4-994B-D96F-01E1-4B48CCDFB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3AA126-2B3A-7CF5-F627-45DA550FF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AAEE92-C2E1-ED17-83BD-62A1B11B0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81CB6-D2A9-454F-A4DA-E7066DAC49F3}" type="datetimeFigureOut">
              <a:rPr kumimoji="1" lang="ja-JP" altLang="en-US" smtClean="0"/>
              <a:pPr/>
              <a:t>2026/5/13</a:t>
            </a:fld>
            <a:endParaRPr kumimoji="1" lang="ja-JP" altLang="en-US"/>
          </a:p>
        </p:txBody>
      </p:sp>
      <p:sp>
        <p:nvSpPr>
          <p:cNvPr id="5" name="フッター プレースホルダー 4">
            <a:extLst>
              <a:ext uri="{FF2B5EF4-FFF2-40B4-BE49-F238E27FC236}">
                <a16:creationId xmlns:a16="http://schemas.microsoft.com/office/drawing/2014/main" id="{40AA81D5-814D-10C8-A4E2-809DDAEE26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00FDCD2-4704-468F-DC8E-BA96E6B9A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4EDF-6EFD-4771-A536-700F014E5756}" type="slidenum">
              <a:rPr kumimoji="1" lang="ja-JP" altLang="en-US" smtClean="0"/>
              <a:pPr/>
              <a:t>‹#›</a:t>
            </a:fld>
            <a:endParaRPr kumimoji="1" lang="ja-JP" altLang="en-US"/>
          </a:p>
        </p:txBody>
      </p:sp>
    </p:spTree>
    <p:extLst>
      <p:ext uri="{BB962C8B-B14F-4D97-AF65-F5344CB8AC3E}">
        <p14:creationId xmlns:p14="http://schemas.microsoft.com/office/powerpoint/2010/main" val="1131728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タイトル プレースホルダ 1">
            <a:extLst>
              <a:ext uri="{FF2B5EF4-FFF2-40B4-BE49-F238E27FC236}">
                <a16:creationId xmlns:a16="http://schemas.microsoft.com/office/drawing/2014/main" id="{80019147-3F5F-E9DC-04F4-1A0E8807D2F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テキスト プレースホルダ 2">
            <a:extLst>
              <a:ext uri="{FF2B5EF4-FFF2-40B4-BE49-F238E27FC236}">
                <a16:creationId xmlns:a16="http://schemas.microsoft.com/office/drawing/2014/main" id="{88781C93-A0A0-DEF4-3323-F9E56B1FBE9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95B1CCD2-8471-4253-8718-DC627AD745AE}"/>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mn-lt"/>
                <a:ea typeface="+mn-ea"/>
              </a:defRPr>
            </a:lvl1pPr>
          </a:lstStyle>
          <a:p>
            <a:pPr>
              <a:defRPr/>
            </a:pPr>
            <a:fld id="{963D073F-119C-4261-A725-3188260EA5FB}"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4632FE4F-195A-4EDC-ABCE-6B65C66BDED2}"/>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DAAD7DC-B9BE-443D-851A-165BC23E24B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3A100E54-7099-4D72-AE5D-D26889E8204E}" type="slidenum">
              <a:rPr lang="ja-JP" altLang="en-US"/>
              <a:pPr/>
              <a:t>‹#›</a:t>
            </a:fld>
            <a:endParaRPr lang="ja-JP" altLang="en-US"/>
          </a:p>
        </p:txBody>
      </p:sp>
    </p:spTree>
    <p:extLst>
      <p:ext uri="{BB962C8B-B14F-4D97-AF65-F5344CB8AC3E}">
        <p14:creationId xmlns:p14="http://schemas.microsoft.com/office/powerpoint/2010/main" val="42289164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タイトル プレースホルダ 1">
            <a:extLst>
              <a:ext uri="{FF2B5EF4-FFF2-40B4-BE49-F238E27FC236}">
                <a16:creationId xmlns:a16="http://schemas.microsoft.com/office/drawing/2014/main" id="{C1AAE7FB-7674-49D1-BAA1-2C57E08B13B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7411" name="テキスト プレースホルダ 2">
            <a:extLst>
              <a:ext uri="{FF2B5EF4-FFF2-40B4-BE49-F238E27FC236}">
                <a16:creationId xmlns:a16="http://schemas.microsoft.com/office/drawing/2014/main" id="{57537485-E8DD-4E6B-A94F-83C2C0E5244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6FA7A09-C624-4A35-B4CB-13EEE26A0EEC}"/>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mn-lt"/>
                <a:ea typeface="+mn-ea"/>
              </a:defRPr>
            </a:lvl1pPr>
          </a:lstStyle>
          <a:p>
            <a:pPr>
              <a:defRPr/>
            </a:pPr>
            <a:fld id="{25A4B848-4B1A-429B-B90A-62B3A74E1CCF}" type="datetimeFigureOut">
              <a:rPr lang="ja-JP" altLang="en-US"/>
              <a:pPr>
                <a:defRPr/>
              </a:pPr>
              <a:t>2026/5/13</a:t>
            </a:fld>
            <a:endParaRPr lang="ja-JP" altLang="en-US"/>
          </a:p>
        </p:txBody>
      </p:sp>
      <p:sp>
        <p:nvSpPr>
          <p:cNvPr id="5" name="フッター プレースホルダ 4">
            <a:extLst>
              <a:ext uri="{FF2B5EF4-FFF2-40B4-BE49-F238E27FC236}">
                <a16:creationId xmlns:a16="http://schemas.microsoft.com/office/drawing/2014/main" id="{BDA5C7E5-6368-4567-8C23-9AE8B4133C43}"/>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43D40D7D-C389-43C1-846D-906432B7E126}"/>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7CBEFCD-929D-4F07-B753-A842DE1D98B6}" type="slidenum">
              <a:rPr lang="ja-JP" altLang="en-US"/>
              <a:pPr/>
              <a:t>‹#›</a:t>
            </a:fld>
            <a:endParaRPr lang="ja-JP" altLang="en-US"/>
          </a:p>
        </p:txBody>
      </p:sp>
    </p:spTree>
    <p:extLst>
      <p:ext uri="{BB962C8B-B14F-4D97-AF65-F5344CB8AC3E}">
        <p14:creationId xmlns:p14="http://schemas.microsoft.com/office/powerpoint/2010/main" val="4755488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12E4A8-6C2E-4521-8B52-5B2A3F24AC48}"/>
              </a:ext>
            </a:extLst>
          </p:cNvPr>
          <p:cNvSpPr/>
          <p:nvPr/>
        </p:nvSpPr>
        <p:spPr>
          <a:xfrm>
            <a:off x="1" y="69580"/>
            <a:ext cx="12191999" cy="2081605"/>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00"/>
              </a:highlight>
            </a:endParaRPr>
          </a:p>
        </p:txBody>
      </p:sp>
      <p:sp>
        <p:nvSpPr>
          <p:cNvPr id="10" name="テキスト ボックス 9">
            <a:extLst>
              <a:ext uri="{FF2B5EF4-FFF2-40B4-BE49-F238E27FC236}">
                <a16:creationId xmlns:a16="http://schemas.microsoft.com/office/drawing/2014/main" id="{6629A8FB-8924-AF31-CFA0-9524F3D92F61}"/>
              </a:ext>
            </a:extLst>
          </p:cNvPr>
          <p:cNvSpPr txBox="1"/>
          <p:nvPr/>
        </p:nvSpPr>
        <p:spPr>
          <a:xfrm>
            <a:off x="897314" y="207704"/>
            <a:ext cx="10397359" cy="707886"/>
          </a:xfrm>
          <a:prstGeom prst="rect">
            <a:avLst/>
          </a:prstGeom>
          <a:noFill/>
        </p:spPr>
        <p:txBody>
          <a:bodyPr wrap="square" rtlCol="0">
            <a:spAutoFit/>
          </a:bodyPr>
          <a:lstStyle/>
          <a:p>
            <a:pPr algn="ctr"/>
            <a:r>
              <a:rPr lang="ja-JP" altLang="en-US" sz="2000" dirty="0">
                <a:latin typeface="UD デジタル 教科書体 NK-B" panose="02020700000000000000" pitchFamily="18" charset="-128"/>
                <a:ea typeface="UD デジタル 教科書体 NK-B" panose="02020700000000000000" pitchFamily="18" charset="-128"/>
              </a:rPr>
              <a:t>令和</a:t>
            </a:r>
            <a:r>
              <a:rPr lang="en-US" altLang="ja-JP" sz="2000" dirty="0">
                <a:latin typeface="UD デジタル 教科書体 NK-B" panose="02020700000000000000" pitchFamily="18" charset="-128"/>
                <a:ea typeface="UD デジタル 教科書体 NK-B" panose="02020700000000000000" pitchFamily="18" charset="-128"/>
              </a:rPr>
              <a:t>7</a:t>
            </a:r>
            <a:r>
              <a:rPr lang="ja-JP" altLang="en-US" sz="2000">
                <a:latin typeface="UD デジタル 教科書体 NK-B" panose="02020700000000000000" pitchFamily="18" charset="-128"/>
                <a:ea typeface="UD デジタル 教科書体 NK-B" panose="02020700000000000000" pitchFamily="18" charset="-128"/>
              </a:rPr>
              <a:t>年度 文部</a:t>
            </a:r>
            <a:r>
              <a:rPr lang="ja-JP" altLang="en-US" sz="2000" dirty="0">
                <a:latin typeface="UD デジタル 教科書体 NK-B" panose="02020700000000000000" pitchFamily="18" charset="-128"/>
                <a:ea typeface="UD デジタル 教科書体 NK-B" panose="02020700000000000000" pitchFamily="18" charset="-128"/>
              </a:rPr>
              <a:t>科学省委託事業　いじめ対策・不登校支援推進事業</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latin typeface="UD デジタル 教科書体 NK-B" panose="02020700000000000000" pitchFamily="18" charset="-128"/>
                <a:ea typeface="UD デジタル 教科書体 NK-B" panose="02020700000000000000" pitchFamily="18" charset="-128"/>
              </a:rPr>
              <a:t>いじめ・不登校等の未然防止等に向けた魅力ある学校づくりに関する調査研究</a:t>
            </a:r>
          </a:p>
        </p:txBody>
      </p:sp>
      <p:sp>
        <p:nvSpPr>
          <p:cNvPr id="11" name="テキスト ボックス 10">
            <a:extLst>
              <a:ext uri="{FF2B5EF4-FFF2-40B4-BE49-F238E27FC236}">
                <a16:creationId xmlns:a16="http://schemas.microsoft.com/office/drawing/2014/main" id="{2765B492-58EF-CB16-4C75-B2B061E72F44}"/>
              </a:ext>
            </a:extLst>
          </p:cNvPr>
          <p:cNvSpPr txBox="1"/>
          <p:nvPr/>
        </p:nvSpPr>
        <p:spPr>
          <a:xfrm>
            <a:off x="2181545" y="950612"/>
            <a:ext cx="7828895" cy="1077218"/>
          </a:xfrm>
          <a:prstGeom prst="rect">
            <a:avLst/>
          </a:prstGeom>
          <a:noFill/>
        </p:spPr>
        <p:txBody>
          <a:bodyPr wrap="square" rtlCol="0">
            <a:spAutoFit/>
          </a:bodyPr>
          <a:lstStyle/>
          <a:p>
            <a:r>
              <a:rPr kumimoji="1" lang="ja-JP" altLang="en-US" sz="3200" b="1" dirty="0">
                <a:solidFill>
                  <a:schemeClr val="bg1"/>
                </a:solidFill>
                <a:effectLst>
                  <a:outerShdw blurRad="50800" dist="50800" dir="5400000" algn="ctr" rotWithShape="0">
                    <a:srgbClr val="000000">
                      <a:alpha val="54000"/>
                    </a:srgbClr>
                  </a:outerShdw>
                </a:effectLst>
                <a:latin typeface="BIZ UDPゴシック" panose="020B0400000000000000" pitchFamily="50" charset="-128"/>
                <a:ea typeface="BIZ UDPゴシック" panose="020B0400000000000000" pitchFamily="50" charset="-128"/>
              </a:rPr>
              <a:t>「心理分野に強みや専門性を有する教師の育成のための教職員向け研修プログラム」</a:t>
            </a:r>
          </a:p>
        </p:txBody>
      </p:sp>
      <p:sp>
        <p:nvSpPr>
          <p:cNvPr id="12" name="正方形/長方形 11">
            <a:extLst>
              <a:ext uri="{FF2B5EF4-FFF2-40B4-BE49-F238E27FC236}">
                <a16:creationId xmlns:a16="http://schemas.microsoft.com/office/drawing/2014/main" id="{5E22E63C-2855-3692-3698-054890A4B3BA}"/>
              </a:ext>
            </a:extLst>
          </p:cNvPr>
          <p:cNvSpPr/>
          <p:nvPr/>
        </p:nvSpPr>
        <p:spPr>
          <a:xfrm>
            <a:off x="0" y="2091820"/>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59C036-58E5-3312-A603-9C43F93830E9}"/>
              </a:ext>
            </a:extLst>
          </p:cNvPr>
          <p:cNvSpPr/>
          <p:nvPr/>
        </p:nvSpPr>
        <p:spPr>
          <a:xfrm>
            <a:off x="0" y="0"/>
            <a:ext cx="12192000" cy="692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67833F-F6B2-78B1-A926-9970C23A6BD1}"/>
              </a:ext>
            </a:extLst>
          </p:cNvPr>
          <p:cNvSpPr txBox="1"/>
          <p:nvPr/>
        </p:nvSpPr>
        <p:spPr>
          <a:xfrm>
            <a:off x="4143852" y="2453717"/>
            <a:ext cx="3904280" cy="646331"/>
          </a:xfrm>
          <a:prstGeom prst="rect">
            <a:avLst/>
          </a:prstGeom>
          <a:noFill/>
        </p:spPr>
        <p:txBody>
          <a:bodyPr wrap="square" rtlCol="0">
            <a:sp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第</a:t>
            </a:r>
            <a:r>
              <a:rPr lang="en-US" altLang="ja-JP" sz="3600" b="1" dirty="0">
                <a:latin typeface="UD デジタル 教科書体 NK-B" panose="02020700000000000000" pitchFamily="18" charset="-128"/>
                <a:ea typeface="UD デジタル 教科書体 NK-B" panose="02020700000000000000" pitchFamily="18" charset="-128"/>
              </a:rPr>
              <a:t>12</a:t>
            </a:r>
            <a:r>
              <a:rPr lang="ja-JP" altLang="en-US" sz="3600" b="1" dirty="0">
                <a:latin typeface="UD デジタル 教科書体 NK-B" panose="02020700000000000000" pitchFamily="18" charset="-128"/>
                <a:ea typeface="UD デジタル 教科書体 NK-B" panose="02020700000000000000" pitchFamily="18" charset="-128"/>
              </a:rPr>
              <a:t>章</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994C009B-A52A-4A2F-C38E-8264E10CA63C}"/>
              </a:ext>
            </a:extLst>
          </p:cNvPr>
          <p:cNvSpPr txBox="1"/>
          <p:nvPr/>
        </p:nvSpPr>
        <p:spPr>
          <a:xfrm>
            <a:off x="203744" y="3052387"/>
            <a:ext cx="11784496" cy="1446550"/>
          </a:xfrm>
          <a:prstGeom prst="rect">
            <a:avLst/>
          </a:prstGeom>
          <a:noFill/>
        </p:spPr>
        <p:txBody>
          <a:bodyPr wrap="square" rtlCol="0">
            <a:spAutoFit/>
          </a:bodyPr>
          <a:lstStyle/>
          <a:p>
            <a:pPr algn="ctr"/>
            <a:r>
              <a:rPr lang="ja-JP" altLang="en-US" sz="4400" b="1" dirty="0">
                <a:latin typeface="UD デジタル 教科書体 NK-B" panose="02020700000000000000" pitchFamily="18" charset="-128"/>
                <a:ea typeface="UD デジタル 教科書体 NK-B" panose="02020700000000000000" pitchFamily="18" charset="-128"/>
              </a:rPr>
              <a:t>チーム支援におけるコンサルテーション</a:t>
            </a:r>
            <a:endParaRPr lang="en-US" altLang="ja-JP" sz="4400" b="1" dirty="0">
              <a:latin typeface="UD デジタル 教科書体 NK-B" panose="02020700000000000000" pitchFamily="18" charset="-128"/>
              <a:ea typeface="UD デジタル 教科書体 NK-B" panose="02020700000000000000" pitchFamily="18" charset="-128"/>
            </a:endParaRPr>
          </a:p>
          <a:p>
            <a:pPr algn="ctr"/>
            <a:r>
              <a:rPr lang="ja-JP" altLang="en-US" sz="4400" b="1" dirty="0">
                <a:latin typeface="UD デジタル 教科書体 NK-B" panose="02020700000000000000" pitchFamily="18" charset="-128"/>
                <a:ea typeface="UD デジタル 教科書体 NK-B" panose="02020700000000000000" pitchFamily="18" charset="-128"/>
              </a:rPr>
              <a:t>・コーディネーション</a:t>
            </a:r>
          </a:p>
        </p:txBody>
      </p:sp>
      <p:sp>
        <p:nvSpPr>
          <p:cNvPr id="16" name="テキスト ボックス 15">
            <a:extLst>
              <a:ext uri="{FF2B5EF4-FFF2-40B4-BE49-F238E27FC236}">
                <a16:creationId xmlns:a16="http://schemas.microsoft.com/office/drawing/2014/main" id="{8FE23946-E215-9F0B-48F1-F766B0605183}"/>
              </a:ext>
            </a:extLst>
          </p:cNvPr>
          <p:cNvSpPr txBox="1"/>
          <p:nvPr/>
        </p:nvSpPr>
        <p:spPr>
          <a:xfrm>
            <a:off x="7243606" y="5072365"/>
            <a:ext cx="2766834"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田村　節子</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41D13757-57D7-72F9-4F24-196D828E8ECD}"/>
              </a:ext>
            </a:extLst>
          </p:cNvPr>
          <p:cNvSpPr/>
          <p:nvPr/>
        </p:nvSpPr>
        <p:spPr>
          <a:xfrm>
            <a:off x="0" y="5988214"/>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C855DE0-8957-3714-1541-61081BE5ADCC}"/>
              </a:ext>
            </a:extLst>
          </p:cNvPr>
          <p:cNvSpPr txBox="1"/>
          <p:nvPr/>
        </p:nvSpPr>
        <p:spPr>
          <a:xfrm>
            <a:off x="2040813" y="5057823"/>
            <a:ext cx="2766834"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西山　久子</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2F19766E-67D4-4069-3FF2-94C6C0E38162}"/>
              </a:ext>
            </a:extLst>
          </p:cNvPr>
          <p:cNvSpPr txBox="1"/>
          <p:nvPr/>
        </p:nvSpPr>
        <p:spPr>
          <a:xfrm>
            <a:off x="1046749" y="4627769"/>
            <a:ext cx="4754962" cy="430054"/>
          </a:xfrm>
          <a:prstGeom prst="rect">
            <a:avLst/>
          </a:prstGeom>
          <a:noFill/>
        </p:spPr>
        <p:txBody>
          <a:bodyPr wrap="square">
            <a:spAutoFit/>
          </a:bodyPr>
          <a:lstStyle/>
          <a:p>
            <a:pPr algn="ctr">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福岡教育大学･教授</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6" name="テキスト ボックス 5">
            <a:extLst>
              <a:ext uri="{FF2B5EF4-FFF2-40B4-BE49-F238E27FC236}">
                <a16:creationId xmlns:a16="http://schemas.microsoft.com/office/drawing/2014/main" id="{9FEC0034-C982-A14D-B7F2-041F94C4E0F1}"/>
              </a:ext>
            </a:extLst>
          </p:cNvPr>
          <p:cNvSpPr txBox="1"/>
          <p:nvPr/>
        </p:nvSpPr>
        <p:spPr>
          <a:xfrm>
            <a:off x="9139847" y="5666315"/>
            <a:ext cx="2987498" cy="307777"/>
          </a:xfrm>
          <a:prstGeom prst="rect">
            <a:avLst/>
          </a:prstGeom>
          <a:noFill/>
        </p:spPr>
        <p:txBody>
          <a:bodyPr wrap="square">
            <a:spAutoFit/>
          </a:bodyPr>
          <a:lstStyle/>
          <a:p>
            <a:r>
              <a:rPr lang="en-US" altLang="ja-JP" sz="1400" dirty="0"/>
              <a:t>※</a:t>
            </a:r>
            <a:r>
              <a:rPr lang="ja-JP" altLang="en-US" sz="1400" dirty="0"/>
              <a:t>所属は</a:t>
            </a:r>
            <a:r>
              <a:rPr lang="en-US" altLang="ja-JP" sz="1400" dirty="0"/>
              <a:t>2026</a:t>
            </a:r>
            <a:r>
              <a:rPr lang="ja-JP" altLang="en-US" sz="1400" dirty="0"/>
              <a:t>年</a:t>
            </a:r>
            <a:r>
              <a:rPr lang="en-US" altLang="ja-JP" sz="1400" dirty="0"/>
              <a:t>3</a:t>
            </a:r>
            <a:r>
              <a:rPr lang="ja-JP" altLang="en-US" sz="1400" dirty="0"/>
              <a:t>月時点のものです</a:t>
            </a:r>
          </a:p>
        </p:txBody>
      </p:sp>
      <p:sp>
        <p:nvSpPr>
          <p:cNvPr id="4" name="テキスト ボックス 3">
            <a:extLst>
              <a:ext uri="{FF2B5EF4-FFF2-40B4-BE49-F238E27FC236}">
                <a16:creationId xmlns:a16="http://schemas.microsoft.com/office/drawing/2014/main" id="{4CDE85B7-1B75-9ECF-93B1-CE459432CB6D}"/>
              </a:ext>
            </a:extLst>
          </p:cNvPr>
          <p:cNvSpPr txBox="1"/>
          <p:nvPr/>
        </p:nvSpPr>
        <p:spPr>
          <a:xfrm>
            <a:off x="5632259" y="4533683"/>
            <a:ext cx="6701063" cy="762453"/>
          </a:xfrm>
          <a:prstGeom prst="rect">
            <a:avLst/>
          </a:prstGeom>
          <a:noFill/>
        </p:spPr>
        <p:txBody>
          <a:bodyPr wrap="square">
            <a:spAutoFit/>
          </a:bodyPr>
          <a:lstStyle/>
          <a:p>
            <a:pPr>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元東京成徳大学･教授</a:t>
            </a:r>
            <a:r>
              <a:rPr lang="en-US"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一社</a:t>
            </a:r>
            <a:r>
              <a:rPr lang="en-US"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スクールセーフティネット･リサーチセンター･代表理事</a:t>
            </a:r>
            <a:endParaRPr lang="en-US" altLang="ja-JP" sz="24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39562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p:txBody>
          <a:bodyPr/>
          <a:lstStyle/>
          <a:p>
            <a:endParaRPr kumimoji="1" lang="ja-JP" altLang="en-US" dirty="0"/>
          </a:p>
        </p:txBody>
      </p:sp>
      <p:pic>
        <p:nvPicPr>
          <p:cNvPr id="5" name="コンテンツ プレースホルダ 4"/>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74480" y="2082294"/>
            <a:ext cx="8881449" cy="4269166"/>
          </a:xfrm>
          <a:prstGeom prst="rect">
            <a:avLst/>
          </a:prstGeom>
          <a:ln w="28575">
            <a:solidFill>
              <a:srgbClr val="002060"/>
            </a:solidFill>
          </a:ln>
        </p:spPr>
      </p:pic>
      <p:sp>
        <p:nvSpPr>
          <p:cNvPr id="8" name="テキスト ボックス 7">
            <a:extLst>
              <a:ext uri="{FF2B5EF4-FFF2-40B4-BE49-F238E27FC236}">
                <a16:creationId xmlns:a16="http://schemas.microsoft.com/office/drawing/2014/main" id="{EE04385D-F38E-5B61-1AEC-D4AB8A6D1BE3}"/>
              </a:ext>
            </a:extLst>
          </p:cNvPr>
          <p:cNvSpPr txBox="1"/>
          <p:nvPr/>
        </p:nvSpPr>
        <p:spPr>
          <a:xfrm>
            <a:off x="-217283" y="1040470"/>
            <a:ext cx="12409283" cy="954107"/>
          </a:xfrm>
          <a:prstGeom prst="rect">
            <a:avLst/>
          </a:prstGeom>
          <a:noFill/>
        </p:spPr>
        <p:txBody>
          <a:bodyPr wrap="square">
            <a:spAutoFit/>
          </a:bodyPr>
          <a:lstStyle/>
          <a:p>
            <a:pPr>
              <a:defRPr/>
            </a:pPr>
            <a:r>
              <a:rPr lang="ja-JP" altLang="en-US" sz="2400" dirty="0">
                <a:latin typeface="UD デジタル 教科書体 NP-B" panose="02020700000000000000" pitchFamily="18" charset="-128"/>
                <a:ea typeface="UD デジタル 教科書体 NP-B" panose="02020700000000000000" pitchFamily="18" charset="-128"/>
              </a:rPr>
              <a:t>　　</a:t>
            </a:r>
            <a:r>
              <a:rPr lang="ja-JP" altLang="en-US" sz="2800" dirty="0">
                <a:latin typeface="UD デジタル 教科書体 NP-B" panose="02020700000000000000" pitchFamily="18" charset="-128"/>
                <a:ea typeface="UD デジタル 教科書体 NP-B" panose="02020700000000000000" pitchFamily="18" charset="-128"/>
              </a:rPr>
              <a:t>拡大援助チームのメンバーが保有するネットワークを通じて広く援助を</a:t>
            </a:r>
            <a:endParaRPr lang="en-US" altLang="ja-JP" sz="2800" dirty="0">
              <a:latin typeface="UD デジタル 教科書体 NP-B" panose="02020700000000000000" pitchFamily="18" charset="-128"/>
              <a:ea typeface="UD デジタル 教科書体 NP-B" panose="02020700000000000000" pitchFamily="18" charset="-128"/>
            </a:endParaRPr>
          </a:p>
          <a:p>
            <a:pPr>
              <a:defRPr/>
            </a:pPr>
            <a:r>
              <a:rPr lang="ja-JP" altLang="en-US" sz="2800" dirty="0">
                <a:latin typeface="UD デジタル 教科書体 NP-B" panose="02020700000000000000" pitchFamily="18" charset="-128"/>
                <a:ea typeface="UD デジタル 教科書体 NP-B" panose="02020700000000000000" pitchFamily="18" charset="-128"/>
              </a:rPr>
              <a:t>　  要請するタイプ。ケースによって複数のコーディネータが存在。</a:t>
            </a:r>
          </a:p>
        </p:txBody>
      </p:sp>
      <p:sp>
        <p:nvSpPr>
          <p:cNvPr id="40973" name="Rectangle 13"/>
          <p:cNvSpPr>
            <a:spLocks noChangeArrowheads="1"/>
          </p:cNvSpPr>
          <p:nvPr/>
        </p:nvSpPr>
        <p:spPr bwMode="auto">
          <a:xfrm>
            <a:off x="7894622" y="6464664"/>
            <a:ext cx="429737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出典</a:t>
            </a:r>
            <a:r>
              <a:rPr kumimoji="1" lang="en-US" altLang="ja-JP"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 </a:t>
            </a:r>
            <a:r>
              <a:rPr kumimoji="1" lang="zh-TW" altLang="en-US"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a:t>
            </a:r>
            <a:r>
              <a:rPr kumimoji="1" lang="ja-JP" altLang="en-US"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石隈・</a:t>
            </a:r>
            <a:r>
              <a:rPr kumimoji="1" lang="zh-TW" altLang="en-US"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田村（</a:t>
            </a:r>
            <a:r>
              <a:rPr kumimoji="1" lang="en-US" altLang="zh-TW"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200</a:t>
            </a:r>
            <a:r>
              <a:rPr kumimoji="1" lang="en-US" altLang="ja-JP"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3</a:t>
            </a:r>
            <a:r>
              <a:rPr kumimoji="1" lang="ja-JP" altLang="en-US"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a:t>
            </a:r>
            <a:r>
              <a:rPr kumimoji="1" lang="en-US" altLang="ja-JP"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83p</a:t>
            </a:r>
            <a:r>
              <a:rPr kumimoji="1" lang="ja-JP" altLang="en-US" sz="1400" i="0" u="none" strike="noStrike" cap="none" normalizeH="0" baseline="0" dirty="0">
                <a:ln>
                  <a:noFill/>
                </a:ln>
                <a:effectLst/>
                <a:latin typeface="UD デジタル 教科書体 NP-B" pitchFamily="18" charset="-128"/>
                <a:ea typeface="UD デジタル 教科書体 NP-B" pitchFamily="18" charset="-128"/>
                <a:cs typeface="Times New Roman" pitchFamily="18" charset="0"/>
              </a:rPr>
              <a:t>を一部修正</a:t>
            </a:r>
            <a:endParaRPr kumimoji="1" lang="ja-JP" altLang="en-US" sz="1400" i="0" u="none" strike="noStrike" cap="none" normalizeH="0" baseline="0" dirty="0">
              <a:ln>
                <a:noFill/>
              </a:ln>
              <a:effectLst/>
              <a:latin typeface="UD デジタル 教科書体 NP-B" pitchFamily="18" charset="-128"/>
              <a:ea typeface="UD デジタル 教科書体 NP-B" pitchFamily="18" charset="-128"/>
              <a:cs typeface="ＭＳ Ｐゴシック" pitchFamily="50" charset="-128"/>
            </a:endParaRPr>
          </a:p>
        </p:txBody>
      </p:sp>
      <p:sp>
        <p:nvSpPr>
          <p:cNvPr id="7" name="タイトル 6">
            <a:extLst>
              <a:ext uri="{FF2B5EF4-FFF2-40B4-BE49-F238E27FC236}">
                <a16:creationId xmlns:a16="http://schemas.microsoft.com/office/drawing/2014/main" id="{A6170819-44CD-900F-2497-DEF83233F49B}"/>
              </a:ext>
            </a:extLst>
          </p:cNvPr>
          <p:cNvSpPr txBox="1">
            <a:spLocks noGrp="1"/>
          </p:cNvSpPr>
          <p:nvPr>
            <p:ph type="title"/>
          </p:nvPr>
        </p:nvSpPr>
        <p:spPr>
          <a:xfrm>
            <a:off x="425925" y="199109"/>
            <a:ext cx="9750425" cy="655179"/>
          </a:xfrm>
          <a:prstGeom prst="rect">
            <a:avLst/>
          </a:prstGeom>
          <a:noFill/>
        </p:spPr>
        <p:txBody>
          <a:bodyPr wrap="square">
            <a:spAutoFit/>
          </a:bodyPr>
          <a:lstStyle/>
          <a:p>
            <a:pPr algn="just"/>
            <a:r>
              <a:rPr lang="ja-JP" altLang="en-US"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①ネットワーク型チーム援助とは</a:t>
            </a:r>
            <a:endPar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2" name="スライド番号プレースホルダー 3">
            <a:extLst>
              <a:ext uri="{FF2B5EF4-FFF2-40B4-BE49-F238E27FC236}">
                <a16:creationId xmlns:a16="http://schemas.microsoft.com/office/drawing/2014/main" id="{877E9A87-E471-0974-FE7F-4EFA9F66A714}"/>
              </a:ext>
            </a:extLst>
          </p:cNvPr>
          <p:cNvSpPr>
            <a:spLocks noGrp="1"/>
          </p:cNvSpPr>
          <p:nvPr>
            <p:ph type="sldNum" sz="quarter" idx="12"/>
          </p:nvPr>
        </p:nvSpPr>
        <p:spPr>
          <a:xfrm>
            <a:off x="9284329" y="6371173"/>
            <a:ext cx="2743200" cy="365125"/>
          </a:xfrm>
        </p:spPr>
        <p:txBody>
          <a:bodyPr/>
          <a:lstStyle/>
          <a:p>
            <a:fld id="{60422B60-572B-4A42-9BF7-423FB352E2B6}" type="slidenum">
              <a:rPr kumimoji="1" lang="ja-JP" altLang="en-US" smtClean="0"/>
              <a:t>10</a:t>
            </a:fld>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E04385D-F38E-5B61-1AEC-D4AB8A6D1BE3}"/>
              </a:ext>
            </a:extLst>
          </p:cNvPr>
          <p:cNvSpPr txBox="1"/>
          <p:nvPr/>
        </p:nvSpPr>
        <p:spPr>
          <a:xfrm>
            <a:off x="-219286" y="3626711"/>
            <a:ext cx="12864974" cy="329449"/>
          </a:xfrm>
          <a:prstGeom prst="rect">
            <a:avLst/>
          </a:prstGeom>
          <a:noFill/>
        </p:spPr>
        <p:txBody>
          <a:bodyPr wrap="square">
            <a:spAutoFit/>
          </a:bodyPr>
          <a:lstStyle/>
          <a:p>
            <a:pPr>
              <a:lnSpc>
                <a:spcPts val="1700"/>
              </a:lnSpc>
              <a:defRPr/>
            </a:pPr>
            <a:r>
              <a:rPr lang="ja-JP" altLang="en-US" sz="2000" b="1" dirty="0">
                <a:ea typeface="UD デジタル 教科書体 N-R"/>
                <a:cs typeface="Times New Roman"/>
              </a:rPr>
              <a:t>　　　　　　</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224" y="1728333"/>
            <a:ext cx="4555281" cy="4548911"/>
          </a:xfrm>
          <a:prstGeom prst="rect">
            <a:avLst/>
          </a:prstGeom>
          <a:noFill/>
          <a:ln>
            <a:noFill/>
          </a:ln>
        </p:spPr>
      </p:pic>
      <p:sp>
        <p:nvSpPr>
          <p:cNvPr id="5" name="正方形/長方形 4"/>
          <p:cNvSpPr/>
          <p:nvPr/>
        </p:nvSpPr>
        <p:spPr>
          <a:xfrm>
            <a:off x="8758925" y="6277244"/>
            <a:ext cx="2932213" cy="307777"/>
          </a:xfrm>
          <a:prstGeom prst="rect">
            <a:avLst/>
          </a:prstGeom>
        </p:spPr>
        <p:txBody>
          <a:bodyPr wrap="none">
            <a:spAutoFit/>
          </a:bodyPr>
          <a:lstStyle/>
          <a:p>
            <a:r>
              <a:rPr lang="ja-JP" altLang="ja-JP" sz="1400" dirty="0">
                <a:latin typeface="UD デジタル 教科書体 NP-B" pitchFamily="18" charset="-128"/>
                <a:ea typeface="UD デジタル 教科書体 NP-B" pitchFamily="18" charset="-128"/>
              </a:rPr>
              <a:t>引用：田村・石隈（</a:t>
            </a:r>
            <a:r>
              <a:rPr lang="en-US" altLang="ja-JP" sz="1400" dirty="0">
                <a:latin typeface="UD デジタル 教科書体 NP-B" pitchFamily="18" charset="-128"/>
                <a:ea typeface="UD デジタル 教科書体 NP-B" pitchFamily="18" charset="-128"/>
              </a:rPr>
              <a:t>2017</a:t>
            </a:r>
            <a:r>
              <a:rPr lang="ja-JP" altLang="ja-JP" sz="1400" dirty="0">
                <a:latin typeface="UD デジタル 教科書体 NP-B" pitchFamily="18" charset="-128"/>
                <a:ea typeface="UD デジタル 教科書体 NP-B" pitchFamily="18" charset="-128"/>
              </a:rPr>
              <a:t>）</a:t>
            </a:r>
            <a:r>
              <a:rPr lang="en-US" altLang="ja-JP" sz="1400" dirty="0">
                <a:latin typeface="UD デジタル 教科書体 NP-B" pitchFamily="18" charset="-128"/>
                <a:ea typeface="UD デジタル 教科書体 NP-B" pitchFamily="18" charset="-128"/>
              </a:rPr>
              <a:t>P.27</a:t>
            </a:r>
            <a:endParaRPr lang="ja-JP" altLang="en-US" sz="1400" dirty="0">
              <a:latin typeface="UD デジタル 教科書体 NP-B" pitchFamily="18" charset="-128"/>
              <a:ea typeface="UD デジタル 教科書体 NP-B" pitchFamily="18" charset="-128"/>
            </a:endParaRPr>
          </a:p>
        </p:txBody>
      </p:sp>
      <p:sp>
        <p:nvSpPr>
          <p:cNvPr id="4" name="タイトル 6">
            <a:extLst>
              <a:ext uri="{FF2B5EF4-FFF2-40B4-BE49-F238E27FC236}">
                <a16:creationId xmlns:a16="http://schemas.microsoft.com/office/drawing/2014/main" id="{DBB09BE1-49E5-F793-E02E-CE246BEAB3D7}"/>
              </a:ext>
            </a:extLst>
          </p:cNvPr>
          <p:cNvSpPr txBox="1">
            <a:spLocks/>
          </p:cNvSpPr>
          <p:nvPr/>
        </p:nvSpPr>
        <p:spPr>
          <a:xfrm>
            <a:off x="20439" y="132697"/>
            <a:ext cx="9750425" cy="594714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en-US" altLang="ja-JP"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(2)</a:t>
            </a:r>
            <a:r>
              <a:rPr lang="ja-JP" altLang="en-US"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保護者への支援、および連携</a:t>
            </a:r>
            <a:endParaRPr lang="en-US" altLang="ja-JP"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en-US" altLang="ja-JP"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・保護者の子どもについての悩みや不安に</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対して学校が保護者への支援を提供する</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ことも重要</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・保護者と学校が情報を共有し、密に連携</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することが生徒支援の成功に繋がる</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2800" dirty="0">
                <a:latin typeface="UD デジタル 教科書体 NP-B" pitchFamily="18" charset="-128"/>
                <a:ea typeface="UD デジタル 教科書体 NP-B" pitchFamily="18" charset="-128"/>
                <a:cs typeface="Times New Roman"/>
              </a:rPr>
              <a:t>　　・保護者と学校との日頃の情報共有が重要</a:t>
            </a:r>
            <a:endParaRPr lang="en-US" altLang="ja-JP" sz="2800" dirty="0">
              <a:latin typeface="UD デジタル 教科書体 NP-B" pitchFamily="18" charset="-128"/>
              <a:ea typeface="UD デジタル 教科書体 NP-B" pitchFamily="18" charset="-128"/>
              <a:cs typeface="Times New Roman"/>
            </a:endParaRPr>
          </a:p>
          <a:p>
            <a:pPr algn="just"/>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endParaRPr lang="en-US" altLang="ja-JP"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①子ども参加型チーム支援</a:t>
            </a:r>
            <a:endParaRPr lang="en-US" altLang="ja-JP"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nSpc>
                <a:spcPts val="1700"/>
              </a:lnSpc>
              <a:defRPr/>
            </a:pPr>
            <a:r>
              <a:rPr lang="ja-JP" altLang="en-US" sz="2800" b="1" dirty="0">
                <a:latin typeface="UD デジタル 教科書体 NP-B" panose="02020700000000000000" pitchFamily="18" charset="-128"/>
                <a:ea typeface="UD デジタル 教科書体 NP-B" panose="02020700000000000000" pitchFamily="18" charset="-128"/>
                <a:cs typeface="Times New Roman"/>
              </a:rPr>
              <a:t>　　・</a:t>
            </a:r>
            <a:r>
              <a:rPr lang="ja-JP" altLang="ja-JP" sz="2800" b="1" dirty="0">
                <a:latin typeface="UD デジタル 教科書体 NP-B" panose="02020700000000000000" pitchFamily="18" charset="-128"/>
                <a:ea typeface="UD デジタル 教科書体 NP-B" panose="02020700000000000000" pitchFamily="18" charset="-128"/>
                <a:cs typeface="Times New Roman"/>
              </a:rPr>
              <a:t>当事者である子どもが参加</a:t>
            </a:r>
            <a:r>
              <a:rPr lang="ja-JP" altLang="en-US" sz="2800" b="1" dirty="0">
                <a:latin typeface="UD デジタル 教科書体 NP-B" panose="02020700000000000000" pitchFamily="18" charset="-128"/>
                <a:ea typeface="UD デジタル 教科書体 NP-B" panose="02020700000000000000" pitchFamily="18" charset="-128"/>
                <a:cs typeface="Times New Roman"/>
              </a:rPr>
              <a:t>し，</a:t>
            </a:r>
            <a:endParaRPr lang="en-US" altLang="ja-JP" sz="2800" b="1" dirty="0">
              <a:latin typeface="UD デジタル 教科書体 NP-B" panose="02020700000000000000" pitchFamily="18" charset="-128"/>
              <a:ea typeface="UD デジタル 教科書体 NP-B" panose="02020700000000000000" pitchFamily="18" charset="-128"/>
              <a:cs typeface="Times New Roman"/>
            </a:endParaRPr>
          </a:p>
          <a:p>
            <a:pPr>
              <a:lnSpc>
                <a:spcPts val="1700"/>
              </a:lnSpc>
              <a:defRPr/>
            </a:pPr>
            <a:r>
              <a:rPr lang="ja-JP" altLang="en-US" sz="2800" b="1" dirty="0">
                <a:latin typeface="UD デジタル 教科書体 NP-B" panose="02020700000000000000" pitchFamily="18" charset="-128"/>
                <a:ea typeface="UD デジタル 教科書体 NP-B" panose="02020700000000000000" pitchFamily="18" charset="-128"/>
                <a:cs typeface="Times New Roman"/>
              </a:rPr>
              <a:t>　</a:t>
            </a:r>
            <a:endParaRPr lang="en-US" altLang="ja-JP" sz="2800" b="1" dirty="0">
              <a:latin typeface="UD デジタル 教科書体 NP-B" panose="02020700000000000000" pitchFamily="18" charset="-128"/>
              <a:ea typeface="UD デジタル 教科書体 NP-B" panose="02020700000000000000" pitchFamily="18" charset="-128"/>
              <a:cs typeface="Times New Roman"/>
            </a:endParaRPr>
          </a:p>
          <a:p>
            <a:pPr>
              <a:lnSpc>
                <a:spcPts val="1700"/>
              </a:lnSpc>
              <a:defRPr/>
            </a:pPr>
            <a:r>
              <a:rPr lang="ja-JP" altLang="en-US" sz="2800" b="1" dirty="0">
                <a:latin typeface="UD デジタル 教科書体 NP-B" panose="02020700000000000000" pitchFamily="18" charset="-128"/>
                <a:ea typeface="UD デジタル 教科書体 NP-B" panose="02020700000000000000" pitchFamily="18" charset="-128"/>
                <a:cs typeface="Times New Roman"/>
              </a:rPr>
              <a:t>　　　</a:t>
            </a:r>
            <a:r>
              <a:rPr lang="ja-JP" altLang="ja-JP" sz="2800" b="1" dirty="0">
                <a:latin typeface="UD デジタル 教科書体 NP-B" panose="02020700000000000000" pitchFamily="18" charset="-128"/>
                <a:ea typeface="UD デジタル 教科書体 NP-B" panose="02020700000000000000" pitchFamily="18" charset="-128"/>
                <a:cs typeface="Times New Roman"/>
              </a:rPr>
              <a:t>子どもの人権を最大限に尊重した支援</a:t>
            </a:r>
            <a:endParaRPr lang="ja-JP" altLang="ja-JP" sz="28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2" name="スライド番号プレースホルダー 3">
            <a:extLst>
              <a:ext uri="{FF2B5EF4-FFF2-40B4-BE49-F238E27FC236}">
                <a16:creationId xmlns:a16="http://schemas.microsoft.com/office/drawing/2014/main" id="{ED2A2867-BD5F-5B22-7FA2-991E9DB445D9}"/>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11</a:t>
            </a:fld>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528634" y="1444134"/>
            <a:ext cx="9087906" cy="4104456"/>
          </a:xfrm>
        </p:spPr>
        <p:txBody>
          <a:bodyPr>
            <a:normAutofit fontScale="92500" lnSpcReduction="10000"/>
          </a:bodyPr>
          <a:lstStyle/>
          <a:p>
            <a:pPr>
              <a:buNone/>
            </a:pPr>
            <a:r>
              <a:rPr lang="ja-JP" altLang="en-US" dirty="0">
                <a:solidFill>
                  <a:schemeClr val="tx1"/>
                </a:solidFill>
                <a:latin typeface="AR P丸ゴシック体E" panose="020F0900000000000000" pitchFamily="50" charset="-128"/>
                <a:ea typeface="AR P丸ゴシック体E" panose="020F0900000000000000" pitchFamily="50" charset="-128"/>
              </a:rPr>
              <a:t> </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・カウンセリングニーズ</a:t>
            </a: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000" dirty="0">
                <a:solidFill>
                  <a:schemeClr val="tx1"/>
                </a:solidFill>
                <a:latin typeface="UD デジタル 教科書体 NP-B" panose="02020700000000000000" pitchFamily="18" charset="-128"/>
                <a:ea typeface="UD デジタル 教科書体 NP-B" panose="02020700000000000000" pitchFamily="18" charset="-128"/>
              </a:rPr>
              <a:t>例「悩みを聞いてほしい。わかってほしい。」　　　</a:t>
            </a:r>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・コンサルテーションニーズ</a:t>
            </a: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000" dirty="0">
                <a:solidFill>
                  <a:schemeClr val="tx1"/>
                </a:solidFill>
                <a:latin typeface="UD デジタル 教科書体 NP-B" panose="02020700000000000000" pitchFamily="18" charset="-128"/>
                <a:ea typeface="UD デジタル 教科書体 NP-B" panose="02020700000000000000" pitchFamily="18" charset="-128"/>
              </a:rPr>
              <a:t>　例「問題状況について解決方法を知りたい。」</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3600" dirty="0">
              <a:solidFill>
                <a:schemeClr val="tx1"/>
              </a:solidFill>
              <a:latin typeface="AR P丸ゴシック体E" panose="020F0900000000000000" pitchFamily="50" charset="-128"/>
              <a:ea typeface="AR P丸ゴシック体E" panose="020F0900000000000000" pitchFamily="50" charset="-128"/>
            </a:endParaRPr>
          </a:p>
          <a:p>
            <a:endParaRPr lang="en-US" altLang="ja-JP" sz="3600" dirty="0">
              <a:solidFill>
                <a:schemeClr val="tx1"/>
              </a:solidFill>
              <a:latin typeface="AR P丸ゴシック体E" panose="020F0900000000000000" pitchFamily="50" charset="-128"/>
              <a:ea typeface="AR P丸ゴシック体E" panose="020F0900000000000000" pitchFamily="50" charset="-128"/>
            </a:endParaRPr>
          </a:p>
          <a:p>
            <a:r>
              <a:rPr lang="ja-JP" altLang="en-US" sz="3600" dirty="0">
                <a:solidFill>
                  <a:schemeClr val="tx1"/>
                </a:solidFill>
                <a:latin typeface="AR P丸ゴシック体E" panose="020F0900000000000000" pitchFamily="50" charset="-128"/>
                <a:ea typeface="AR P丸ゴシック体E" panose="020F0900000000000000" pitchFamily="50" charset="-128"/>
              </a:rPr>
              <a:t>　　　　　　　　 </a:t>
            </a:r>
            <a:endParaRPr lang="en-US" altLang="ja-JP" sz="1700" dirty="0">
              <a:solidFill>
                <a:schemeClr val="tx1"/>
              </a:solidFill>
              <a:latin typeface="AR P丸ゴシック体E" panose="020F0900000000000000" pitchFamily="50" charset="-128"/>
              <a:ea typeface="AR P丸ゴシック体E" panose="020F0900000000000000" pitchFamily="50" charset="-128"/>
            </a:endParaRPr>
          </a:p>
          <a:p>
            <a:r>
              <a:rPr lang="ja-JP" altLang="en-US" sz="1700" dirty="0">
                <a:solidFill>
                  <a:schemeClr val="tx1"/>
                </a:solidFill>
                <a:latin typeface="AR P丸ゴシック体E" panose="020F0900000000000000" pitchFamily="50" charset="-128"/>
                <a:ea typeface="AR P丸ゴシック体E" panose="020F0900000000000000" pitchFamily="50" charset="-128"/>
              </a:rPr>
              <a:t>　　　　　　　　　ニーズ</a:t>
            </a:r>
            <a:r>
              <a:rPr lang="ja-JP" altLang="en-US" sz="3600" dirty="0">
                <a:solidFill>
                  <a:schemeClr val="tx1"/>
                </a:solidFill>
                <a:latin typeface="AR P丸ゴシック体E" panose="020F0900000000000000" pitchFamily="50" charset="-128"/>
                <a:ea typeface="AR P丸ゴシック体E" panose="020F0900000000000000" pitchFamily="50" charset="-128"/>
              </a:rPr>
              <a:t>　　　</a:t>
            </a:r>
            <a:endParaRPr lang="ja-JP" altLang="en-US" sz="1700" dirty="0">
              <a:solidFill>
                <a:schemeClr val="tx1"/>
              </a:solidFill>
              <a:latin typeface="AR P丸ゴシック体E" panose="020F0900000000000000" pitchFamily="50" charset="-128"/>
              <a:ea typeface="AR P丸ゴシック体E" panose="020F0900000000000000" pitchFamily="50" charset="-128"/>
            </a:endParaRPr>
          </a:p>
        </p:txBody>
      </p:sp>
      <p:grpSp>
        <p:nvGrpSpPr>
          <p:cNvPr id="8" name="グループ化 7"/>
          <p:cNvGrpSpPr/>
          <p:nvPr/>
        </p:nvGrpSpPr>
        <p:grpSpPr>
          <a:xfrm>
            <a:off x="1937442" y="3856087"/>
            <a:ext cx="6690510" cy="2304256"/>
            <a:chOff x="755576" y="4077072"/>
            <a:chExt cx="6064711" cy="2304256"/>
          </a:xfrm>
        </p:grpSpPr>
        <p:sp>
          <p:nvSpPr>
            <p:cNvPr id="5" name="円/楕円 4"/>
            <p:cNvSpPr/>
            <p:nvPr/>
          </p:nvSpPr>
          <p:spPr>
            <a:xfrm>
              <a:off x="755576" y="4077072"/>
              <a:ext cx="3384376" cy="2263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b="1" dirty="0">
                <a:solidFill>
                  <a:schemeClr val="tx1"/>
                </a:solidFill>
                <a:latin typeface="AR P丸ゴシック体E" panose="020F0900000000000000" pitchFamily="50" charset="-128"/>
                <a:ea typeface="AR P丸ゴシック体E" panose="020F0900000000000000" pitchFamily="50" charset="-128"/>
              </a:endParaRPr>
            </a:p>
            <a:p>
              <a:pPr algn="ctr"/>
              <a:r>
                <a:rPr lang="ja-JP" altLang="en-US" sz="2000" b="1" dirty="0">
                  <a:solidFill>
                    <a:schemeClr val="tx1"/>
                  </a:solidFill>
                  <a:latin typeface="AR P丸ゴシック体E" panose="020F0900000000000000" pitchFamily="50" charset="-128"/>
                  <a:ea typeface="AR P丸ゴシック体E" panose="020F0900000000000000" pitchFamily="50" charset="-128"/>
                </a:rPr>
                <a:t>カウンセリング</a:t>
              </a:r>
              <a:endParaRPr lang="en-US" altLang="ja-JP" sz="2000" b="1" dirty="0">
                <a:solidFill>
                  <a:schemeClr val="tx1"/>
                </a:solidFill>
                <a:latin typeface="AR P丸ゴシック体E" panose="020F0900000000000000" pitchFamily="50" charset="-128"/>
                <a:ea typeface="AR P丸ゴシック体E" panose="020F0900000000000000" pitchFamily="50" charset="-128"/>
              </a:endParaRPr>
            </a:p>
            <a:p>
              <a:pPr algn="ctr"/>
              <a:r>
                <a:rPr lang="ja-JP" altLang="en-US" sz="2000" b="1" dirty="0">
                  <a:solidFill>
                    <a:schemeClr val="tx1"/>
                  </a:solidFill>
                  <a:latin typeface="AR P丸ゴシック体E" panose="020F0900000000000000" pitchFamily="50" charset="-128"/>
                  <a:ea typeface="AR P丸ゴシック体E" panose="020F0900000000000000" pitchFamily="50" charset="-128"/>
                </a:rPr>
                <a:t>ニーズ</a:t>
              </a:r>
              <a:endParaRPr lang="en-US" altLang="ja-JP" sz="2000" b="1" dirty="0">
                <a:solidFill>
                  <a:schemeClr val="tx1"/>
                </a:solidFill>
                <a:latin typeface="AR P丸ゴシック体E" panose="020F0900000000000000" pitchFamily="50" charset="-128"/>
                <a:ea typeface="AR P丸ゴシック体E" panose="020F0900000000000000" pitchFamily="50" charset="-128"/>
              </a:endParaRPr>
            </a:p>
            <a:p>
              <a:pPr algn="ctr"/>
              <a:r>
                <a:rPr lang="en-US" altLang="ja-JP" sz="2000" b="1" dirty="0">
                  <a:solidFill>
                    <a:srgbClr val="7030A0"/>
                  </a:solidFill>
                  <a:latin typeface="AR P丸ゴシック体E" panose="020F0900000000000000" pitchFamily="50" charset="-128"/>
                  <a:ea typeface="AR P丸ゴシック体E" panose="020F0900000000000000" pitchFamily="50" charset="-128"/>
                </a:rPr>
                <a:t> 【</a:t>
              </a:r>
              <a:r>
                <a:rPr lang="ja-JP" altLang="en-US" sz="2000" b="1" dirty="0">
                  <a:solidFill>
                    <a:srgbClr val="7030A0"/>
                  </a:solidFill>
                  <a:latin typeface="AR P丸ゴシック体E" panose="020F0900000000000000" pitchFamily="50" charset="-128"/>
                  <a:ea typeface="AR P丸ゴシック体E" panose="020F0900000000000000" pitchFamily="50" charset="-128"/>
                </a:rPr>
                <a:t>個人の内面</a:t>
              </a:r>
              <a:r>
                <a:rPr lang="en-US" altLang="ja-JP" sz="2000" b="1" dirty="0">
                  <a:solidFill>
                    <a:srgbClr val="7030A0"/>
                  </a:solidFill>
                  <a:latin typeface="AR P丸ゴシック体E" panose="020F0900000000000000" pitchFamily="50" charset="-128"/>
                  <a:ea typeface="AR P丸ゴシック体E" panose="020F0900000000000000" pitchFamily="50" charset="-128"/>
                </a:rPr>
                <a:t>】</a:t>
              </a:r>
              <a:r>
                <a:rPr lang="ja-JP" altLang="en-US" sz="2000" dirty="0">
                  <a:latin typeface="AR P丸ゴシック体E" panose="020F0900000000000000" pitchFamily="50" charset="-128"/>
                  <a:ea typeface="AR P丸ゴシック体E" panose="020F0900000000000000" pitchFamily="50" charset="-128"/>
                </a:rPr>
                <a:t>や問題</a:t>
              </a:r>
              <a:endParaRPr lang="en-US" altLang="ja-JP" sz="2000" dirty="0">
                <a:latin typeface="AR P丸ゴシック体E" panose="020F0900000000000000" pitchFamily="50" charset="-128"/>
                <a:ea typeface="AR P丸ゴシック体E" panose="020F0900000000000000" pitchFamily="50" charset="-128"/>
              </a:endParaRPr>
            </a:p>
            <a:p>
              <a:pPr algn="ctr"/>
              <a:endParaRPr lang="ja-JP" altLang="en-US" sz="2000" b="1" dirty="0">
                <a:solidFill>
                  <a:schemeClr val="tx1"/>
                </a:solidFill>
                <a:latin typeface="AR P丸ゴシック体E" panose="020F0900000000000000" pitchFamily="50" charset="-128"/>
                <a:ea typeface="AR P丸ゴシック体E" panose="020F0900000000000000" pitchFamily="50" charset="-128"/>
              </a:endParaRPr>
            </a:p>
          </p:txBody>
        </p:sp>
        <p:sp>
          <p:nvSpPr>
            <p:cNvPr id="6" name="円/楕円 5"/>
            <p:cNvSpPr/>
            <p:nvPr/>
          </p:nvSpPr>
          <p:spPr>
            <a:xfrm>
              <a:off x="3491880" y="4077072"/>
              <a:ext cx="3328407" cy="23042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AR P丸ゴシック体E" panose="020F0900000000000000" pitchFamily="50" charset="-128"/>
                  <a:ea typeface="AR P丸ゴシック体E" panose="020F0900000000000000" pitchFamily="50" charset="-128"/>
                </a:rPr>
                <a:t>コンサルテーション</a:t>
              </a:r>
              <a:r>
                <a:rPr lang="ja-JP" altLang="en-US" sz="2000" dirty="0">
                  <a:solidFill>
                    <a:schemeClr val="tx1"/>
                  </a:solidFill>
                  <a:latin typeface="AR P丸ゴシック体E" panose="020F0900000000000000" pitchFamily="50" charset="-128"/>
                  <a:ea typeface="AR P丸ゴシック体E" panose="020F0900000000000000" pitchFamily="50" charset="-128"/>
                </a:rPr>
                <a:t>　</a:t>
              </a:r>
              <a:endParaRPr lang="en-US" altLang="ja-JP" sz="2000" dirty="0">
                <a:solidFill>
                  <a:schemeClr val="tx1"/>
                </a:solidFill>
                <a:latin typeface="AR P丸ゴシック体E" panose="020F0900000000000000" pitchFamily="50" charset="-128"/>
                <a:ea typeface="AR P丸ゴシック体E" panose="020F0900000000000000" pitchFamily="50" charset="-128"/>
              </a:endParaRPr>
            </a:p>
            <a:p>
              <a:pPr algn="ctr"/>
              <a:r>
                <a:rPr lang="ja-JP" altLang="en-US" sz="2000" dirty="0">
                  <a:solidFill>
                    <a:schemeClr val="tx1"/>
                  </a:solidFill>
                  <a:latin typeface="AR P丸ゴシック体E" panose="020F0900000000000000" pitchFamily="50" charset="-128"/>
                  <a:ea typeface="AR P丸ゴシック体E" panose="020F0900000000000000" pitchFamily="50" charset="-128"/>
                </a:rPr>
                <a:t>ニーズ</a:t>
              </a:r>
              <a:r>
                <a:rPr lang="en-US" altLang="ja-JP" sz="2000" dirty="0">
                  <a:solidFill>
                    <a:schemeClr val="tx1"/>
                  </a:solidFill>
                  <a:latin typeface="AR P丸ゴシック体E" panose="020F0900000000000000" pitchFamily="50" charset="-128"/>
                  <a:ea typeface="AR P丸ゴシック体E" panose="020F0900000000000000" pitchFamily="50" charset="-128"/>
                </a:rPr>
                <a:t> </a:t>
              </a:r>
            </a:p>
            <a:p>
              <a:pPr algn="ctr"/>
              <a:r>
                <a:rPr lang="en-US" altLang="ja-JP" sz="2000" b="1" dirty="0">
                  <a:solidFill>
                    <a:srgbClr val="FF0000"/>
                  </a:solidFill>
                  <a:latin typeface="AR P丸ゴシック体E" panose="020F0900000000000000" pitchFamily="50" charset="-128"/>
                  <a:ea typeface="AR P丸ゴシック体E" panose="020F0900000000000000" pitchFamily="50" charset="-128"/>
                </a:rPr>
                <a:t>【</a:t>
              </a:r>
              <a:r>
                <a:rPr lang="ja-JP" altLang="en-US" sz="2000" b="1" dirty="0">
                  <a:solidFill>
                    <a:srgbClr val="FF0000"/>
                  </a:solidFill>
                  <a:latin typeface="AR P丸ゴシック体E" panose="020F0900000000000000" pitchFamily="50" charset="-128"/>
                  <a:ea typeface="AR P丸ゴシック体E" panose="020F0900000000000000" pitchFamily="50" charset="-128"/>
                </a:rPr>
                <a:t>課題解決</a:t>
              </a:r>
              <a:r>
                <a:rPr lang="en-US" altLang="ja-JP" sz="2000" b="1" dirty="0">
                  <a:solidFill>
                    <a:srgbClr val="FF0000"/>
                  </a:solidFill>
                  <a:latin typeface="AR P丸ゴシック体E" panose="020F0900000000000000" pitchFamily="50" charset="-128"/>
                  <a:ea typeface="AR P丸ゴシック体E" panose="020F0900000000000000" pitchFamily="50" charset="-128"/>
                </a:rPr>
                <a:t>】</a:t>
              </a:r>
            </a:p>
            <a:p>
              <a:pPr algn="ctr"/>
              <a:endParaRPr lang="ja-JP" altLang="en-US" dirty="0">
                <a:solidFill>
                  <a:schemeClr val="tx1"/>
                </a:solidFill>
              </a:endParaRPr>
            </a:p>
          </p:txBody>
        </p:sp>
      </p:grpSp>
      <p:sp>
        <p:nvSpPr>
          <p:cNvPr id="7" name="テキスト ボックス 6"/>
          <p:cNvSpPr txBox="1"/>
          <p:nvPr/>
        </p:nvSpPr>
        <p:spPr>
          <a:xfrm>
            <a:off x="8417646" y="6281321"/>
            <a:ext cx="3016882" cy="307777"/>
          </a:xfrm>
          <a:prstGeom prst="rect">
            <a:avLst/>
          </a:prstGeom>
          <a:noFill/>
        </p:spPr>
        <p:txBody>
          <a:bodyPr wrap="square" rtlCol="0">
            <a:spAutoFit/>
          </a:bodyPr>
          <a:lstStyle/>
          <a:p>
            <a:r>
              <a:rPr lang="ja-JP" altLang="en-US" sz="1400" dirty="0">
                <a:latin typeface="UD デジタル 教科書体 NP-B" pitchFamily="18" charset="-128"/>
                <a:ea typeface="UD デジタル 教科書体 NP-B" pitchFamily="18" charset="-128"/>
              </a:rPr>
              <a:t>引用：田村（</a:t>
            </a:r>
            <a:r>
              <a:rPr lang="en-US" altLang="ja-JP" sz="1400" dirty="0">
                <a:latin typeface="UD デジタル 教科書体 NP-B" pitchFamily="18" charset="-128"/>
                <a:ea typeface="UD デジタル 教科書体 NP-B" pitchFamily="18" charset="-128"/>
              </a:rPr>
              <a:t>2009</a:t>
            </a:r>
            <a:r>
              <a:rPr lang="ja-JP" altLang="en-US" sz="1400" dirty="0">
                <a:latin typeface="UD デジタル 教科書体 NP-B" pitchFamily="18" charset="-128"/>
                <a:ea typeface="UD デジタル 教科書体 NP-B" pitchFamily="18" charset="-128"/>
              </a:rPr>
              <a:t>）</a:t>
            </a:r>
            <a:r>
              <a:rPr lang="ja-JP" altLang="en-US" sz="1400" dirty="0" err="1">
                <a:latin typeface="UD デジタル 教科書体 NP-B" pitchFamily="18" charset="-128"/>
                <a:ea typeface="UD デジタル 教科書体 NP-B" pitchFamily="18" charset="-128"/>
              </a:rPr>
              <a:t>ｐ</a:t>
            </a:r>
            <a:r>
              <a:rPr lang="en-US" altLang="ja-JP" sz="1400" dirty="0">
                <a:latin typeface="UD デジタル 教科書体 NP-B" pitchFamily="18" charset="-128"/>
                <a:ea typeface="UD デジタル 教科書体 NP-B" pitchFamily="18" charset="-128"/>
              </a:rPr>
              <a:t>117</a:t>
            </a:r>
            <a:r>
              <a:rPr lang="ja-JP" altLang="en-US" sz="1400" dirty="0">
                <a:latin typeface="UD デジタル 教科書体 NP-B" pitchFamily="18" charset="-128"/>
                <a:ea typeface="UD デジタル 教科書体 NP-B" pitchFamily="18" charset="-128"/>
              </a:rPr>
              <a:t>改変</a:t>
            </a:r>
          </a:p>
        </p:txBody>
      </p:sp>
      <p:grpSp>
        <p:nvGrpSpPr>
          <p:cNvPr id="10" name="グループ化 9"/>
          <p:cNvGrpSpPr/>
          <p:nvPr/>
        </p:nvGrpSpPr>
        <p:grpSpPr>
          <a:xfrm>
            <a:off x="9608158" y="1444134"/>
            <a:ext cx="1774119" cy="2448272"/>
            <a:chOff x="7524328" y="1628800"/>
            <a:chExt cx="1610460" cy="2448272"/>
          </a:xfrm>
        </p:grpSpPr>
        <p:sp>
          <p:nvSpPr>
            <p:cNvPr id="4" name="右中かっこ 3"/>
            <p:cNvSpPr/>
            <p:nvPr/>
          </p:nvSpPr>
          <p:spPr>
            <a:xfrm>
              <a:off x="7524328" y="1628800"/>
              <a:ext cx="288032" cy="2448272"/>
            </a:xfrm>
            <a:prstGeom prst="rightBrace">
              <a:avLst/>
            </a:prstGeom>
            <a:ln w="57150"/>
          </p:spPr>
          <p:style>
            <a:lnRef idx="3">
              <a:schemeClr val="accent3"/>
            </a:lnRef>
            <a:fillRef idx="0">
              <a:schemeClr val="accent3"/>
            </a:fillRef>
            <a:effectRef idx="2">
              <a:schemeClr val="accent3"/>
            </a:effectRef>
            <a:fontRef idx="minor">
              <a:schemeClr val="tx1"/>
            </a:fontRef>
          </p:style>
          <p:txBody>
            <a:bodyPr rtlCol="0" anchor="ctr"/>
            <a:lstStyle/>
            <a:p>
              <a:pPr algn="ctr"/>
              <a:endParaRPr lang="ja-JP" altLang="en-US"/>
            </a:p>
          </p:txBody>
        </p:sp>
        <p:sp>
          <p:nvSpPr>
            <p:cNvPr id="9" name="テキスト ボックス 8"/>
            <p:cNvSpPr txBox="1"/>
            <p:nvPr/>
          </p:nvSpPr>
          <p:spPr>
            <a:xfrm>
              <a:off x="8026365" y="2668270"/>
              <a:ext cx="1108423" cy="400110"/>
            </a:xfrm>
            <a:prstGeom prst="rect">
              <a:avLst/>
            </a:prstGeom>
            <a:noFill/>
            <a:ln w="25400">
              <a:solidFill>
                <a:schemeClr val="tx1"/>
              </a:solidFill>
            </a:ln>
          </p:spPr>
          <p:txBody>
            <a:bodyPr wrap="square" rtlCol="0">
              <a:spAutoFit/>
            </a:bodyPr>
            <a:lstStyle/>
            <a:p>
              <a:r>
                <a:rPr lang="ja-JP" altLang="en-US" sz="2000" dirty="0">
                  <a:solidFill>
                    <a:srgbClr val="00B050"/>
                  </a:solidFill>
                  <a:latin typeface="AR P丸ゴシック体E" panose="020F0900000000000000" pitchFamily="50" charset="-128"/>
                  <a:ea typeface="AR P丸ゴシック体E" panose="020F0900000000000000" pitchFamily="50" charset="-128"/>
                </a:rPr>
                <a:t>見極める</a:t>
              </a:r>
            </a:p>
          </p:txBody>
        </p:sp>
      </p:grpSp>
      <p:sp>
        <p:nvSpPr>
          <p:cNvPr id="12" name="タイトル 6">
            <a:extLst>
              <a:ext uri="{FF2B5EF4-FFF2-40B4-BE49-F238E27FC236}">
                <a16:creationId xmlns:a16="http://schemas.microsoft.com/office/drawing/2014/main" id="{EA42A37F-FC03-0A1A-99FB-0ED349DD9C3F}"/>
              </a:ext>
            </a:extLst>
          </p:cNvPr>
          <p:cNvSpPr txBox="1">
            <a:spLocks noGrp="1"/>
          </p:cNvSpPr>
          <p:nvPr>
            <p:ph type="title"/>
          </p:nvPr>
        </p:nvSpPr>
        <p:spPr>
          <a:xfrm>
            <a:off x="463038" y="361553"/>
            <a:ext cx="9750425" cy="655179"/>
          </a:xfrm>
          <a:prstGeom prst="rect">
            <a:avLst/>
          </a:prstGeom>
          <a:noFill/>
          <a:ln>
            <a:solidFill>
              <a:schemeClr val="bg1"/>
            </a:solidFill>
          </a:ln>
        </p:spPr>
        <p:txBody>
          <a:bodyPr wrap="square">
            <a:spAutoFit/>
          </a:bodyPr>
          <a:lstStyle/>
          <a:p>
            <a:pPr algn="just"/>
            <a:r>
              <a:rPr lang="ja-JP" altLang="en-US"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②保護者や生徒のニーズの見極め</a:t>
            </a:r>
            <a:endPar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13" name="スライド番号プレースホルダー 3">
            <a:extLst>
              <a:ext uri="{FF2B5EF4-FFF2-40B4-BE49-F238E27FC236}">
                <a16:creationId xmlns:a16="http://schemas.microsoft.com/office/drawing/2014/main" id="{EA270A3A-A9DA-EA5A-F3A6-D96DF10CF570}"/>
              </a:ext>
            </a:extLst>
          </p:cNvPr>
          <p:cNvSpPr txBox="1">
            <a:spLocks/>
          </p:cNvSpPr>
          <p:nvPr/>
        </p:nvSpPr>
        <p:spPr>
          <a:xfrm>
            <a:off x="9220200" y="6431132"/>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60422B60-572B-4A42-9BF7-423FB352E2B6}" type="slidenum">
              <a:rPr lang="ja-JP" altLang="en-US" sz="1200" smtClean="0"/>
              <a:pPr algn="r"/>
              <a:t>12</a:t>
            </a:fld>
            <a:endParaRPr lang="ja-JP" altLang="en-US" dirty="0"/>
          </a:p>
        </p:txBody>
      </p:sp>
    </p:spTree>
    <p:custDataLst>
      <p:tags r:id="rId1"/>
    </p:custDataLst>
    <p:extLst>
      <p:ext uri="{BB962C8B-B14F-4D97-AF65-F5344CB8AC3E}">
        <p14:creationId xmlns:p14="http://schemas.microsoft.com/office/powerpoint/2010/main" val="251101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93B79-9998-F103-6753-9B5AE4A1536B}"/>
            </a:ext>
          </a:extLst>
        </p:cNvPr>
        <p:cNvGrpSpPr/>
        <p:nvPr/>
      </p:nvGrpSpPr>
      <p:grpSpPr>
        <a:xfrm>
          <a:off x="0" y="0"/>
          <a:ext cx="0" cy="0"/>
          <a:chOff x="0" y="0"/>
          <a:chExt cx="0" cy="0"/>
        </a:xfrm>
      </p:grpSpPr>
      <p:pic>
        <p:nvPicPr>
          <p:cNvPr id="9" name="図 8"/>
          <p:cNvPicPr/>
          <p:nvPr/>
        </p:nvPicPr>
        <p:blipFill>
          <a:blip r:embed="rId3" cstate="print">
            <a:extLst>
              <a:ext uri="{28A0092B-C50C-407E-A947-70E740481C1C}">
                <a14:useLocalDpi xmlns:a14="http://schemas.microsoft.com/office/drawing/2010/main" val="0"/>
              </a:ext>
            </a:extLst>
          </a:blip>
          <a:srcRect l="26449" r="29834"/>
          <a:stretch>
            <a:fillRect/>
          </a:stretch>
        </p:blipFill>
        <p:spPr>
          <a:xfrm>
            <a:off x="8144933" y="3429000"/>
            <a:ext cx="3386668" cy="2598344"/>
          </a:xfrm>
          <a:prstGeom prst="rect">
            <a:avLst/>
          </a:prstGeom>
        </p:spPr>
      </p:pic>
      <p:sp>
        <p:nvSpPr>
          <p:cNvPr id="8195" name="コンテンツ プレースホルダ 2">
            <a:extLst>
              <a:ext uri="{FF2B5EF4-FFF2-40B4-BE49-F238E27FC236}">
                <a16:creationId xmlns:a16="http://schemas.microsoft.com/office/drawing/2014/main" id="{F5EF0829-6718-83AE-032C-B271844B8CAF}"/>
              </a:ext>
            </a:extLst>
          </p:cNvPr>
          <p:cNvSpPr>
            <a:spLocks noGrp="1" noChangeArrowheads="1"/>
          </p:cNvSpPr>
          <p:nvPr>
            <p:ph idx="4294967295"/>
          </p:nvPr>
        </p:nvSpPr>
        <p:spPr>
          <a:xfrm>
            <a:off x="911423" y="1196753"/>
            <a:ext cx="11385679" cy="5832475"/>
          </a:xfrm>
        </p:spPr>
        <p:txBody>
          <a:bodyPr>
            <a:normAutofit/>
          </a:bodyPr>
          <a:lstStyle/>
          <a:p>
            <a:pPr>
              <a:buNone/>
            </a:pPr>
            <a:endParaRPr lang="en-US" altLang="ja-JP" sz="4000" dirty="0">
              <a:latin typeface="AR P丸ゴシック体E" panose="020F0900000000000000" pitchFamily="50" charset="-128"/>
              <a:ea typeface="AR P丸ゴシック体E" panose="020F0900000000000000" pitchFamily="50" charset="-128"/>
            </a:endParaRPr>
          </a:p>
          <a:p>
            <a:pPr>
              <a:buNone/>
            </a:pPr>
            <a:r>
              <a:rPr lang="ja-JP" altLang="en-US" sz="4000" dirty="0">
                <a:latin typeface="AR P丸ゴシック体E" panose="020F0900000000000000" pitchFamily="50" charset="-128"/>
                <a:ea typeface="AR P丸ゴシック体E" panose="020F0900000000000000" pitchFamily="50" charset="-128"/>
              </a:rPr>
              <a:t>　</a:t>
            </a:r>
            <a:endParaRPr lang="ja-JP" altLang="en-US" sz="2800" dirty="0">
              <a:latin typeface="AR P丸ゴシック体E" panose="020F0900000000000000" pitchFamily="50" charset="-128"/>
              <a:ea typeface="AR P丸ゴシック体E" panose="020F0900000000000000" pitchFamily="50" charset="-128"/>
            </a:endParaRPr>
          </a:p>
        </p:txBody>
      </p:sp>
      <p:sp>
        <p:nvSpPr>
          <p:cNvPr id="2" name="テキスト ボックス 6">
            <a:extLst>
              <a:ext uri="{FF2B5EF4-FFF2-40B4-BE49-F238E27FC236}">
                <a16:creationId xmlns:a16="http://schemas.microsoft.com/office/drawing/2014/main" id="{5DD84683-116B-A44D-EBBF-19BF1F5C8D7C}"/>
              </a:ext>
            </a:extLst>
          </p:cNvPr>
          <p:cNvSpPr txBox="1">
            <a:spLocks noChangeArrowheads="1"/>
          </p:cNvSpPr>
          <p:nvPr/>
        </p:nvSpPr>
        <p:spPr bwMode="auto">
          <a:xfrm>
            <a:off x="1127448" y="1604611"/>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4000" b="1" dirty="0">
                <a:solidFill>
                  <a:srgbClr val="C00000"/>
                </a:solidFill>
                <a:latin typeface="AR P丸ゴシック体E" panose="020F0900000000000000" pitchFamily="50" charset="-128"/>
                <a:ea typeface="AR P丸ゴシック体E" panose="020F0900000000000000" pitchFamily="50" charset="-128"/>
              </a:rPr>
              <a:t>　</a:t>
            </a:r>
            <a:endParaRPr lang="en-US" altLang="ja-JP" sz="1200" b="1" dirty="0">
              <a:solidFill>
                <a:srgbClr val="000000"/>
              </a:solidFill>
              <a:latin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747F2BEC-ADD0-A231-834A-0C2CE43A059E}"/>
              </a:ext>
            </a:extLst>
          </p:cNvPr>
          <p:cNvSpPr txBox="1"/>
          <p:nvPr/>
        </p:nvSpPr>
        <p:spPr>
          <a:xfrm>
            <a:off x="195072" y="1196753"/>
            <a:ext cx="11996928" cy="7766742"/>
          </a:xfrm>
          <a:prstGeom prst="rect">
            <a:avLst/>
          </a:prstGeom>
          <a:noFill/>
        </p:spPr>
        <p:txBody>
          <a:bodyPr wrap="square">
            <a:spAutoFit/>
          </a:bodyPr>
          <a:lstStyle/>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endParaRPr kumimoji="0" lang="en-US" altLang="ja-JP" sz="800" b="1" dirty="0">
              <a:solidFill>
                <a:srgbClr val="323232"/>
              </a:solidFill>
              <a:latin typeface="ＭＳ Ｐゴシック" pitchFamily="50"/>
              <a:ea typeface="ＭＳ Ｐゴシック" pitchFamily="50"/>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rPr>
              <a:t>「異なった専門性や役割をもつ者同士がそれぞれの専門性や役割　</a:t>
            </a:r>
            <a:endParaRPr kumimoji="0" lang="en-US" altLang="ja-JP"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rPr>
              <a:t>　に基づき、支援の対象である子どもの状況について検討し、</a:t>
            </a:r>
            <a:endParaRPr kumimoji="0" lang="en-US" altLang="ja-JP"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rPr>
              <a:t>　今後の援助方針について話し合う作戦会議のことである。」</a:t>
            </a:r>
            <a:endParaRPr kumimoji="0" lang="en-US" altLang="ja-JP"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rPr>
              <a:t>・コンサルタントとコンサルティの関係が一方向だけではなく</a:t>
            </a:r>
            <a:endParaRPr kumimoji="0" lang="en-US" altLang="ja-JP"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en-US" altLang="ja-JP" sz="2800" dirty="0">
                <a:solidFill>
                  <a:srgbClr val="323232"/>
                </a:solidFill>
                <a:latin typeface="UD デジタル 教科書体 NP-B" panose="02020700000000000000" pitchFamily="18" charset="-128"/>
                <a:ea typeface="UD デジタル 教科書体 NP-B" panose="02020700000000000000" pitchFamily="18" charset="-128"/>
              </a:rPr>
              <a:t>  </a:t>
            </a:r>
            <a:r>
              <a:rPr kumimoji="0" lang="ja-JP" altLang="en-US" sz="2800" dirty="0">
                <a:solidFill>
                  <a:srgbClr val="323232"/>
                </a:solidFill>
                <a:latin typeface="UD デジタル 教科書体 NP-B" panose="02020700000000000000" pitchFamily="18" charset="-128"/>
                <a:ea typeface="UD デジタル 教科書体 NP-B" panose="02020700000000000000" pitchFamily="18" charset="-128"/>
              </a:rPr>
              <a:t> </a:t>
            </a:r>
            <a:r>
              <a:rPr kumimoji="0" lang="ja-JP" altLang="en-US" sz="280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rPr>
              <a:t>相互にもなり得る関係</a:t>
            </a:r>
            <a:endParaRPr kumimoji="0" lang="en-US" altLang="ja-JP" sz="280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3000" b="0" i="0" u="none" strike="noStrike" kern="1200" cap="none" spc="0" normalizeH="0" baseline="0" noProof="0" dirty="0">
                <a:ln>
                  <a:noFill/>
                </a:ln>
                <a:solidFill>
                  <a:srgbClr val="323232"/>
                </a:solidFill>
                <a:effectLst/>
                <a:uLnTx/>
                <a:uFillTx/>
                <a:latin typeface="ＭＳ Ｐゴシック" pitchFamily="50"/>
                <a:ea typeface="ＭＳ Ｐゴシック" pitchFamily="50"/>
              </a:rPr>
              <a:t>　　　</a:t>
            </a:r>
            <a:r>
              <a:rPr kumimoji="0" lang="ja-JP" altLang="en-US" sz="3300" b="1" i="0" u="none" strike="noStrike" kern="1200" cap="none" spc="0" normalizeH="0" baseline="0" noProof="0" dirty="0">
                <a:ln>
                  <a:noFill/>
                </a:ln>
                <a:solidFill>
                  <a:srgbClr val="FF0000"/>
                </a:solidFill>
                <a:effectLst/>
                <a:uLnTx/>
                <a:uFillTx/>
                <a:latin typeface="ＭＳ Ｐゴシック" pitchFamily="50"/>
                <a:ea typeface="ＭＳ Ｐゴシック" pitchFamily="50"/>
              </a:rPr>
              <a:t>　</a:t>
            </a:r>
            <a:endParaRPr kumimoji="0" lang="en-US" altLang="ja-JP" sz="3000" b="1" i="0" u="none" strike="noStrike" kern="1200" cap="none" spc="0" normalizeH="0" baseline="0" noProof="0" dirty="0">
              <a:ln>
                <a:noFill/>
              </a:ln>
              <a:solidFill>
                <a:srgbClr val="002060"/>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1"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rPr>
              <a:t>・相互コンサルテーションの機能</a:t>
            </a:r>
            <a:endParaRPr kumimoji="0" lang="en-US" altLang="ja-JP" sz="2800" b="1"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0"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　</a:t>
            </a:r>
            <a:r>
              <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①情報収集と共有</a:t>
            </a:r>
            <a:endParaRPr kumimoji="0" lang="en-US" altLang="ja-JP"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1" dirty="0">
                <a:solidFill>
                  <a:srgbClr val="323232"/>
                </a:solidFill>
                <a:highlight>
                  <a:srgbClr val="FFFFFF"/>
                </a:highlight>
                <a:latin typeface="UD デジタル 教科書体 NP-B" panose="02020700000000000000" pitchFamily="18" charset="-128"/>
                <a:ea typeface="UD デジタル 教科書体 NP-B" panose="02020700000000000000" pitchFamily="18" charset="-128"/>
              </a:rPr>
              <a:t>　　</a:t>
            </a:r>
            <a:r>
              <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（アセスメント等）</a:t>
            </a: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　②共同の意思決定　</a:t>
            </a:r>
            <a:endParaRPr kumimoji="0" lang="en-US" altLang="ja-JP"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r>
              <a:rPr kumimoji="0" lang="ja-JP" altLang="en-US" sz="2800" b="1" dirty="0">
                <a:solidFill>
                  <a:srgbClr val="323232"/>
                </a:solidFill>
                <a:highlight>
                  <a:srgbClr val="FFFFFF"/>
                </a:highlight>
                <a:latin typeface="UD デジタル 教科書体 NP-B" panose="02020700000000000000" pitchFamily="18" charset="-128"/>
                <a:ea typeface="UD デジタル 教科書体 NP-B" panose="02020700000000000000" pitchFamily="18" charset="-128"/>
              </a:rPr>
              <a:t>　　  </a:t>
            </a:r>
            <a:r>
              <a:rPr kumimoji="0" lang="en-US" altLang="ja-JP"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a:t>
            </a:r>
            <a:r>
              <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援助方針・援助案・役割分担等</a:t>
            </a:r>
            <a:r>
              <a:rPr kumimoji="0" lang="en-US" altLang="ja-JP"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a:t>
            </a:r>
          </a:p>
          <a:p>
            <a:pPr fontAlgn="base">
              <a:spcBef>
                <a:spcPct val="0"/>
              </a:spcBef>
              <a:spcAft>
                <a:spcPct val="0"/>
              </a:spcAft>
            </a:pPr>
            <a:r>
              <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　③責任の共有　　　　　　　　　</a:t>
            </a:r>
            <a:r>
              <a:rPr kumimoji="0" lang="ja-JP" altLang="en-US" sz="2800" b="1" dirty="0">
                <a:solidFill>
                  <a:srgbClr val="323232"/>
                </a:solidFill>
                <a:highlight>
                  <a:srgbClr val="FFFFFF"/>
                </a:highlight>
                <a:latin typeface="UD デジタル 教科書体 NP-B" panose="02020700000000000000" pitchFamily="18" charset="-128"/>
                <a:ea typeface="UD デジタル 教科書体 NP-B" panose="02020700000000000000" pitchFamily="18" charset="-128"/>
              </a:rPr>
              <a:t>　　</a:t>
            </a:r>
            <a:r>
              <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rPr>
              <a:t>　　</a:t>
            </a: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出典</a:t>
            </a:r>
            <a:r>
              <a:rPr lang="en-US" altLang="ja-JP"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 </a:t>
            </a:r>
            <a:r>
              <a:rPr lang="zh-TW" altLang="en-US"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a:t>
            </a: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石隈・</a:t>
            </a:r>
            <a:r>
              <a:rPr lang="zh-TW" altLang="en-US"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田村（</a:t>
            </a:r>
            <a:r>
              <a:rPr lang="en-US" altLang="zh-TW"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20</a:t>
            </a:r>
            <a:r>
              <a:rPr lang="en-US" altLang="ja-JP"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17</a:t>
            </a: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a:t>
            </a:r>
            <a:r>
              <a:rPr lang="en-US" altLang="ja-JP"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p29</a:t>
            </a: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cs typeface="Times New Roman" pitchFamily="18" charset="0"/>
              </a:rPr>
              <a:t>修正</a:t>
            </a:r>
            <a:endParaRPr lang="ja-JP" altLang="en-US" sz="2000" dirty="0">
              <a:solidFill>
                <a:prstClr val="black"/>
              </a:solidFill>
              <a:latin typeface="UD デジタル 教科書体 NP-B" panose="02020700000000000000" pitchFamily="18" charset="-128"/>
              <a:ea typeface="UD デジタル 教科書体 NP-B" panose="02020700000000000000" pitchFamily="18" charset="-128"/>
              <a:cs typeface="ＭＳ Ｐゴシック" pitchFamily="50" charset="-128"/>
            </a:endParaRPr>
          </a:p>
          <a:p>
            <a:pPr lvl="0" fontAlgn="base">
              <a:spcBef>
                <a:spcPct val="0"/>
              </a:spcBef>
              <a:spcAft>
                <a:spcPct val="0"/>
              </a:spcAft>
            </a:pPr>
            <a:endParaRPr kumimoji="0" lang="ja-JP" altLang="en-US" sz="2800" b="1" i="0" u="none" strike="noStrike" kern="1200" cap="none" spc="0" normalizeH="0" baseline="0" noProof="0" dirty="0">
              <a:ln>
                <a:noFill/>
              </a:ln>
              <a:solidFill>
                <a:srgbClr val="323232"/>
              </a:solidFill>
              <a:effectLst/>
              <a:highlight>
                <a:srgbClr val="FFFFFF"/>
              </a:highligh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endParaRPr kumimoji="0" lang="en-US" altLang="ja-JP" sz="2800" b="1"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80000"/>
              </a:lnSpc>
              <a:spcBef>
                <a:spcPts val="815"/>
              </a:spcBef>
              <a:spcAft>
                <a:spcPts val="0"/>
              </a:spcAft>
              <a:buClrTx/>
              <a:buSzPct val="100000"/>
              <a:buFont typeface="Arial" pitchFamily="34"/>
              <a:buNone/>
              <a:tabLst/>
              <a:defRPr/>
            </a:pPr>
            <a:endParaRPr kumimoji="0" lang="en-US" altLang="ja-JP" sz="2800" b="0"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742931" rtl="0" eaLnBrk="1" fontAlgn="auto" latinLnBrk="0" hangingPunct="1">
              <a:lnSpc>
                <a:spcPct val="80000"/>
              </a:lnSpc>
              <a:spcBef>
                <a:spcPts val="815"/>
              </a:spcBef>
              <a:spcAft>
                <a:spcPts val="0"/>
              </a:spcAft>
              <a:buClrTx/>
              <a:buSzPct val="100000"/>
              <a:buFont typeface="Arial" pitchFamily="34"/>
              <a:buNone/>
              <a:tabLst/>
              <a:defRPr/>
            </a:pPr>
            <a:endParaRPr kumimoji="0" lang="en-US" altLang="ja-JP" sz="2800" b="1" i="0" u="none" strike="noStrike" kern="1200" cap="none" spc="0" normalizeH="0" baseline="0" noProof="0" dirty="0">
              <a:ln>
                <a:noFill/>
              </a:ln>
              <a:solidFill>
                <a:srgbClr val="323232"/>
              </a:solidFill>
              <a:effectLst/>
              <a:uLnTx/>
              <a:uFillTx/>
              <a:latin typeface="UD デジタル 教科書体 NP-B" panose="02020700000000000000" pitchFamily="18" charset="-128"/>
              <a:ea typeface="UD デジタル 教科書体 NP-B" panose="02020700000000000000" pitchFamily="18" charset="-128"/>
            </a:endParaRPr>
          </a:p>
          <a:p>
            <a:pPr marL="0" marR="0" lvl="0" indent="0" algn="l" defTabSz="742931" rtl="0" eaLnBrk="1" fontAlgn="auto" latinLnBrk="0" hangingPunct="1">
              <a:lnSpc>
                <a:spcPct val="80000"/>
              </a:lnSpc>
              <a:spcBef>
                <a:spcPts val="815"/>
              </a:spcBef>
              <a:spcAft>
                <a:spcPts val="0"/>
              </a:spcAft>
              <a:buClrTx/>
              <a:buSzPct val="100000"/>
              <a:buFont typeface="Arial" pitchFamily="34"/>
              <a:buNone/>
              <a:tabLst/>
              <a:defRPr/>
            </a:pPr>
            <a:endParaRPr kumimoji="0" lang="en-US" altLang="ja-JP" sz="2200" b="0" i="0" u="none" strike="noStrike" kern="1200" cap="none" spc="0" normalizeH="0" baseline="0" noProof="0" dirty="0">
              <a:ln>
                <a:noFill/>
              </a:ln>
              <a:solidFill>
                <a:srgbClr val="323232"/>
              </a:solidFill>
              <a:effectLst/>
              <a:uLnTx/>
              <a:uFillTx/>
              <a:latin typeface="メイリオ" pitchFamily="50"/>
              <a:ea typeface="メイリオ" pitchFamily="50"/>
            </a:endParaRPr>
          </a:p>
        </p:txBody>
      </p:sp>
      <p:sp>
        <p:nvSpPr>
          <p:cNvPr id="3" name="タイトル 6">
            <a:extLst>
              <a:ext uri="{FF2B5EF4-FFF2-40B4-BE49-F238E27FC236}">
                <a16:creationId xmlns:a16="http://schemas.microsoft.com/office/drawing/2014/main" id="{49CD11A6-5C82-B0C7-43CB-3897B3C576CB}"/>
              </a:ext>
            </a:extLst>
          </p:cNvPr>
          <p:cNvSpPr txBox="1">
            <a:spLocks/>
          </p:cNvSpPr>
          <p:nvPr/>
        </p:nvSpPr>
        <p:spPr>
          <a:xfrm>
            <a:off x="462501" y="255406"/>
            <a:ext cx="12948699" cy="1209177"/>
          </a:xfrm>
          <a:prstGeom prst="rect">
            <a:avLst/>
          </a:prstGeom>
          <a:noFill/>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en-US" altLang="ja-JP" sz="4000" b="1"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a:t>
            </a:r>
            <a:r>
              <a:rPr lang="ja-JP" altLang="ja-JP" sz="4000" b="1"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相互コンサルテーションとは</a:t>
            </a:r>
            <a:endParaRPr lang="en-US" altLang="ja-JP" sz="4000" b="1"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4000" b="1"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4000" b="1"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（支援チームでの話し合い）</a:t>
            </a:r>
            <a:r>
              <a:rPr lang="ja-JP" altLang="ja-JP" sz="4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40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DC0AFA1-6238-8F96-5530-6AC3FAA2F008}"/>
              </a:ext>
            </a:extLst>
          </p:cNvPr>
          <p:cNvSpPr>
            <a:spLocks noGrp="1"/>
          </p:cNvSpPr>
          <p:nvPr>
            <p:ph type="sldNum" sz="quarter" idx="12"/>
          </p:nvPr>
        </p:nvSpPr>
        <p:spPr>
          <a:xfrm>
            <a:off x="9448800" y="6420031"/>
            <a:ext cx="2743200" cy="365125"/>
          </a:xfrm>
        </p:spPr>
        <p:txBody>
          <a:bodyPr/>
          <a:lstStyle/>
          <a:p>
            <a:fld id="{60422B60-572B-4A42-9BF7-423FB352E2B6}" type="slidenum">
              <a:rPr kumimoji="1" lang="ja-JP" altLang="en-US" smtClean="0"/>
              <a:t>13</a:t>
            </a:fld>
            <a:endParaRPr kumimoji="1" lang="ja-JP" altLang="en-US" dirty="0"/>
          </a:p>
        </p:txBody>
      </p:sp>
    </p:spTree>
    <p:extLst>
      <p:ext uri="{BB962C8B-B14F-4D97-AF65-F5344CB8AC3E}">
        <p14:creationId xmlns:p14="http://schemas.microsoft.com/office/powerpoint/2010/main" val="642787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38BC-7769-1E1E-4583-5EE378770638}"/>
            </a:ext>
          </a:extLst>
        </p:cNvPr>
        <p:cNvGrpSpPr/>
        <p:nvPr/>
      </p:nvGrpSpPr>
      <p:grpSpPr>
        <a:xfrm>
          <a:off x="0" y="0"/>
          <a:ext cx="0" cy="0"/>
          <a:chOff x="0" y="0"/>
          <a:chExt cx="0" cy="0"/>
        </a:xfrm>
      </p:grpSpPr>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7804087" y="255406"/>
            <a:ext cx="4387913" cy="5078993"/>
          </a:xfrm>
          <a:prstGeom prst="rect">
            <a:avLst/>
          </a:prstGeom>
        </p:spPr>
      </p:pic>
      <p:sp>
        <p:nvSpPr>
          <p:cNvPr id="3" name="テキスト ボックス 2">
            <a:extLst>
              <a:ext uri="{FF2B5EF4-FFF2-40B4-BE49-F238E27FC236}">
                <a16:creationId xmlns:a16="http://schemas.microsoft.com/office/drawing/2014/main" id="{25281B40-8A96-05BB-2597-8A43DCC420D9}"/>
              </a:ext>
            </a:extLst>
          </p:cNvPr>
          <p:cNvSpPr txBox="1"/>
          <p:nvPr/>
        </p:nvSpPr>
        <p:spPr>
          <a:xfrm>
            <a:off x="8175278" y="5918361"/>
            <a:ext cx="3648548" cy="307777"/>
          </a:xfrm>
          <a:prstGeom prst="rect">
            <a:avLst/>
          </a:prstGeom>
          <a:noFill/>
        </p:spPr>
        <p:txBody>
          <a:bodyPr wrap="square">
            <a:spAutoFit/>
          </a:bodyPr>
          <a:lstStyle/>
          <a:p>
            <a:pPr marL="1398270" indent="-1398270" algn="r" eaLnBrk="0" hangingPunct="0">
              <a:spcBef>
                <a:spcPct val="0"/>
              </a:spcBef>
              <a:spcAft>
                <a:spcPts val="0"/>
              </a:spcAft>
              <a:defRPr/>
            </a:pPr>
            <a:r>
              <a:rPr lang="ja-JP" altLang="en-US" sz="1400" dirty="0">
                <a:latin typeface="UD デジタル 教科書体 NP-B" pitchFamily="18" charset="-128"/>
                <a:ea typeface="UD デジタル 教科書体 NP-B" pitchFamily="18" charset="-128"/>
              </a:rPr>
              <a:t>引用：石隈・田村（</a:t>
            </a:r>
            <a:r>
              <a:rPr lang="en-US" altLang="ja-JP" sz="1400" dirty="0">
                <a:latin typeface="UD デジタル 教科書体 NP-B" pitchFamily="18" charset="-128"/>
                <a:ea typeface="UD デジタル 教科書体 NP-B" pitchFamily="18" charset="-128"/>
              </a:rPr>
              <a:t>2003</a:t>
            </a:r>
            <a:r>
              <a:rPr lang="ja-JP" altLang="en-US" sz="1400" dirty="0">
                <a:latin typeface="UD デジタル 教科書体 NP-B" pitchFamily="18" charset="-128"/>
                <a:ea typeface="UD デジタル 教科書体 NP-B" pitchFamily="18" charset="-128"/>
              </a:rPr>
              <a:t>）一部改変</a:t>
            </a:r>
            <a:endParaRPr lang="en-US" altLang="ja-JP" sz="1400" dirty="0">
              <a:latin typeface="UD デジタル 教科書体 NP-B" pitchFamily="18" charset="-128"/>
              <a:ea typeface="UD デジタル 教科書体 NP-B" pitchFamily="18" charset="-128"/>
            </a:endParaRPr>
          </a:p>
        </p:txBody>
      </p:sp>
      <p:sp>
        <p:nvSpPr>
          <p:cNvPr id="34817" name="正方形/長方形 7"/>
          <p:cNvSpPr>
            <a:spLocks noChangeArrowheads="1"/>
          </p:cNvSpPr>
          <p:nvPr/>
        </p:nvSpPr>
        <p:spPr bwMode="auto">
          <a:xfrm>
            <a:off x="190005" y="1595498"/>
            <a:ext cx="7614082" cy="4322863"/>
          </a:xfrm>
          <a:prstGeom prst="rect">
            <a:avLst/>
          </a:prstGeom>
          <a:noFill/>
          <a:ln w="57150">
            <a:solidFill>
              <a:srgbClr val="3333CC"/>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UD デジタル 教科書体 N-R" pitchFamily="17" charset="-128"/>
                <a:ea typeface="UD デジタル 教科書体 N-R" pitchFamily="17" charset="-128"/>
                <a:cs typeface="ＭＳ Ｐゴシック" pitchFamily="50" charset="-128"/>
              </a:rPr>
              <a:t>　　　　　</a:t>
            </a:r>
            <a:r>
              <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a:t>
            </a: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おもな援助資源</a:t>
            </a:r>
            <a:r>
              <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a:t>
            </a:r>
          </a:p>
          <a:p>
            <a:pPr marL="457200" marR="0" lvl="1" indent="0" defTabSz="914400" rtl="0" eaLnBrk="1" fontAlgn="base" latinLnBrk="0" hangingPunct="1">
              <a:lnSpc>
                <a:spcPct val="100000"/>
              </a:lnSpc>
              <a:spcBef>
                <a:spcPct val="0"/>
              </a:spcBef>
              <a:spcAft>
                <a:spcPct val="0"/>
              </a:spcAft>
              <a:buClr>
                <a:srgbClr val="000000"/>
              </a:buClr>
              <a:buSzTx/>
              <a:buFont typeface="UD デジタル 教科書体 N-R" pitchFamily="17" charset="-128"/>
              <a:buChar char="①"/>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ボランティア的ヘルパー：友人、隣人等</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457200" marR="0" lvl="1" indent="0" defTabSz="914400" rtl="0" eaLnBrk="1" fontAlgn="base" latinLnBrk="0" hangingPunct="1">
              <a:lnSpc>
                <a:spcPct val="100000"/>
              </a:lnSpc>
              <a:spcBef>
                <a:spcPct val="0"/>
              </a:spcBef>
              <a:spcAft>
                <a:spcPct val="0"/>
              </a:spcAft>
              <a:buClr>
                <a:srgbClr val="000000"/>
              </a:buClr>
              <a:buSzTx/>
              <a:tabLst/>
            </a:pPr>
            <a:r>
              <a:rPr lang="ja-JP" altLang="en-US" sz="2800" b="1" dirty="0">
                <a:latin typeface="UD デジタル 教科書体 N-R" pitchFamily="17" charset="-128"/>
                <a:ea typeface="UD デジタル 教科書体 N-R" pitchFamily="17" charset="-128"/>
                <a:cs typeface="ＭＳ Ｐゴシック" pitchFamily="50" charset="-128"/>
              </a:rPr>
              <a:t>②</a:t>
            </a: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役割的ヘルパー：保護者は「自分の子ど　　</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457200" marR="0" lvl="1" indent="0" defTabSz="914400" rtl="0" eaLnBrk="1" fontAlgn="base" latinLnBrk="0" hangingPunct="1">
              <a:lnSpc>
                <a:spcPct val="100000"/>
              </a:lnSpc>
              <a:spcBef>
                <a:spcPct val="0"/>
              </a:spcBef>
              <a:spcAft>
                <a:spcPct val="0"/>
              </a:spcAft>
              <a:buClr>
                <a:srgbClr val="000000"/>
              </a:buClr>
              <a:buSzTx/>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　　　　もの専門家」家族、親戚等</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457200" marR="0" lvl="1" indent="0" defTabSz="914400" rtl="0" eaLnBrk="1" fontAlgn="base" latinLnBrk="0" hangingPunct="1">
              <a:lnSpc>
                <a:spcPct val="96000"/>
              </a:lnSpc>
              <a:spcBef>
                <a:spcPct val="0"/>
              </a:spcBef>
              <a:spcAft>
                <a:spcPct val="0"/>
              </a:spcAft>
              <a:buClr>
                <a:srgbClr val="000000"/>
              </a:buClr>
              <a:buSzTx/>
              <a:buFont typeface="UD デジタル 教科書体 N-R" pitchFamily="17" charset="-128"/>
              <a:buChar char="③"/>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複合的ヘルパー：すべての教師教員：生　　</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457200" marR="0" lvl="1" indent="0" defTabSz="914400" rtl="0" eaLnBrk="1" fontAlgn="base" latinLnBrk="0" hangingPunct="1">
              <a:lnSpc>
                <a:spcPct val="96000"/>
              </a:lnSpc>
              <a:spcBef>
                <a:spcPct val="0"/>
              </a:spcBef>
              <a:spcAft>
                <a:spcPct val="0"/>
              </a:spcAft>
              <a:buClr>
                <a:srgbClr val="000000"/>
              </a:buClr>
              <a:buSzTx/>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　　　　徒指導主事、教育相談コーディ　　</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457200" marR="0" lvl="1" indent="0" defTabSz="914400" rtl="0" eaLnBrk="1" fontAlgn="base" latinLnBrk="0" hangingPunct="1">
              <a:lnSpc>
                <a:spcPct val="96000"/>
              </a:lnSpc>
              <a:spcBef>
                <a:spcPct val="0"/>
              </a:spcBef>
              <a:spcAft>
                <a:spcPct val="0"/>
              </a:spcAft>
              <a:buClr>
                <a:srgbClr val="000000"/>
              </a:buClr>
              <a:buSzTx/>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　　　　ネーター、養護教諭、特別支援教</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457200" marR="0" lvl="1" indent="0" defTabSz="914400" rtl="0" eaLnBrk="1" fontAlgn="base" latinLnBrk="0" hangingPunct="1">
              <a:lnSpc>
                <a:spcPct val="96000"/>
              </a:lnSpc>
              <a:spcBef>
                <a:spcPct val="0"/>
              </a:spcBef>
              <a:spcAft>
                <a:spcPct val="0"/>
              </a:spcAft>
              <a:buClr>
                <a:srgbClr val="000000"/>
              </a:buClr>
              <a:buSzTx/>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　　　　育コーディネーター等</a:t>
            </a:r>
            <a:endParaRPr lang="en-US" altLang="ja-JP" sz="2800" b="1" dirty="0">
              <a:latin typeface="UD デジタル 教科書体 N-R" pitchFamily="17" charset="-128"/>
              <a:ea typeface="UD デジタル 教科書体 N-R" pitchFamily="17" charset="-128"/>
              <a:cs typeface="ＭＳ Ｐゴシック" pitchFamily="50" charset="-128"/>
            </a:endParaRPr>
          </a:p>
          <a:p>
            <a:pPr marL="533400" marR="0" lvl="4" indent="-90488" defTabSz="914400" rtl="0" eaLnBrk="1" fontAlgn="base" latinLnBrk="0" hangingPunct="1">
              <a:lnSpc>
                <a:spcPct val="96000"/>
              </a:lnSpc>
              <a:spcBef>
                <a:spcPct val="0"/>
              </a:spcBef>
              <a:spcAft>
                <a:spcPct val="0"/>
              </a:spcAft>
              <a:buClrTx/>
              <a:buSzTx/>
              <a:buFontTx/>
              <a:buNone/>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④専門的ヘルパー：（専門スタッフ）ＳＣ、</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533400" marR="0" lvl="4" indent="-90488" defTabSz="914400" rtl="0" eaLnBrk="1" fontAlgn="base" latinLnBrk="0" hangingPunct="1">
              <a:lnSpc>
                <a:spcPct val="96000"/>
              </a:lnSpc>
              <a:spcBef>
                <a:spcPct val="0"/>
              </a:spcBef>
              <a:spcAft>
                <a:spcPct val="0"/>
              </a:spcAft>
              <a:buClrTx/>
              <a:buSzTx/>
              <a:buFontTx/>
              <a:buNone/>
              <a:tabLst/>
            </a:pPr>
            <a:r>
              <a:rPr kumimoji="1" lang="ja-JP" altLang="en-US"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rPr>
              <a:t>　　　　ＳＳＷ、医師等</a:t>
            </a:r>
            <a:endParaRPr kumimoji="1" lang="en-US" altLang="ja-JP" sz="2800" b="1" i="0" u="none" strike="noStrike" cap="none" normalizeH="0" baseline="0" dirty="0">
              <a:ln>
                <a:noFill/>
              </a:ln>
              <a:effectLst/>
              <a:latin typeface="UD デジタル 教科書体 N-R" pitchFamily="17" charset="-128"/>
              <a:ea typeface="UD デジタル 教科書体 N-R" pitchFamily="17" charset="-128"/>
              <a:cs typeface="ＭＳ Ｐゴシック" pitchFamily="50" charset="-128"/>
            </a:endParaRPr>
          </a:p>
          <a:p>
            <a:pPr marL="533400" marR="0" lvl="4" indent="-90488" defTabSz="914400" rtl="0" eaLnBrk="1" fontAlgn="base" latinLnBrk="0" hangingPunct="1">
              <a:lnSpc>
                <a:spcPct val="96000"/>
              </a:lnSpc>
              <a:spcBef>
                <a:spcPct val="0"/>
              </a:spcBef>
              <a:spcAft>
                <a:spcPct val="0"/>
              </a:spcAft>
              <a:buClrTx/>
              <a:buSzTx/>
              <a:buFontTx/>
              <a:buNone/>
              <a:tabLst/>
            </a:pPr>
            <a:endParaRPr lang="en-US" altLang="ja-JP" sz="2800" b="1" dirty="0">
              <a:latin typeface="UD デジタル 教科書体 N-R" pitchFamily="17" charset="-128"/>
              <a:ea typeface="UD デジタル 教科書体 N-R" pitchFamily="17" charset="-128"/>
              <a:cs typeface="ＭＳ Ｐゴシック" pitchFamily="50" charset="-128"/>
            </a:endParaRPr>
          </a:p>
          <a:p>
            <a:pPr marL="533400" marR="0" lvl="4" indent="-90488" defTabSz="914400" rtl="0" eaLnBrk="1" fontAlgn="base" latinLnBrk="0" hangingPunct="1">
              <a:lnSpc>
                <a:spcPct val="96000"/>
              </a:lnSpc>
              <a:spcBef>
                <a:spcPct val="0"/>
              </a:spcBef>
              <a:spcAft>
                <a:spcPct val="0"/>
              </a:spcAft>
              <a:buClrTx/>
              <a:buSzTx/>
              <a:buFontTx/>
              <a:buNone/>
              <a:tabLst/>
            </a:pPr>
            <a:r>
              <a:rPr kumimoji="1" lang="ja-JP" altLang="en-US" sz="2400" u="none" strike="noStrike" cap="none" normalizeH="0" baseline="0" dirty="0">
                <a:ln>
                  <a:noFill/>
                </a:ln>
                <a:effectLst/>
                <a:latin typeface="UD デジタル 教科書体 NP-B" panose="02020700000000000000" pitchFamily="18" charset="-128"/>
                <a:ea typeface="UD デジタル 教科書体 NP-B" panose="02020700000000000000" pitchFamily="18" charset="-128"/>
                <a:cs typeface="ＭＳ Ｐゴシック" pitchFamily="50" charset="-128"/>
              </a:rPr>
              <a:t>＊ 地域のヘルパー： 教育相談員、特別支援教育支援員、大学生、ボランティアヘルパー等</a:t>
            </a:r>
          </a:p>
          <a:p>
            <a:pPr marL="0" marR="0" lvl="0" indent="0" defTabSz="914400" rtl="0" eaLnBrk="1" fontAlgn="base" latinLnBrk="0" hangingPunct="1">
              <a:lnSpc>
                <a:spcPct val="100000"/>
              </a:lnSpc>
              <a:spcBef>
                <a:spcPct val="0"/>
              </a:spcBef>
              <a:spcAft>
                <a:spcPct val="0"/>
              </a:spcAft>
              <a:buClrTx/>
              <a:buSzTx/>
              <a:buFontTx/>
              <a:buNone/>
              <a:tabLst/>
            </a:pPr>
            <a:endParaRPr kumimoji="1" lang="ja-JP" sz="2000" b="1"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2" name="タイトル 6">
            <a:extLst>
              <a:ext uri="{FF2B5EF4-FFF2-40B4-BE49-F238E27FC236}">
                <a16:creationId xmlns:a16="http://schemas.microsoft.com/office/drawing/2014/main" id="{D4A98B8D-477A-2058-15EF-04D32BC018B9}"/>
              </a:ext>
            </a:extLst>
          </p:cNvPr>
          <p:cNvSpPr txBox="1">
            <a:spLocks/>
          </p:cNvSpPr>
          <p:nvPr/>
        </p:nvSpPr>
        <p:spPr>
          <a:xfrm>
            <a:off x="425926" y="255406"/>
            <a:ext cx="7378162" cy="1483483"/>
          </a:xfrm>
          <a:prstGeom prst="rect">
            <a:avLst/>
          </a:prstGeom>
          <a:noFill/>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en-US" altLang="ja-JP"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(4)</a:t>
            </a:r>
            <a:r>
              <a:rPr lang="ja-JP" altLang="en-US"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援助シートとは　</a:t>
            </a:r>
            <a:endParaRPr lang="en-US" altLang="ja-JP"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en-US" altLang="ja-JP" sz="32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援助資源チェックシート</a:t>
            </a:r>
            <a:r>
              <a:rPr lang="en-US" altLang="ja-JP" sz="28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p>
          <a:p>
            <a:pPr algn="just"/>
            <a:endParaRPr lang="ja-JP" altLang="ja-JP" sz="28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03D9031-9690-3C33-5D71-BD885C68339F}"/>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14</a:t>
            </a:fld>
            <a:endParaRPr kumimoji="1" lang="ja-JP" altLang="en-US" dirty="0"/>
          </a:p>
        </p:txBody>
      </p:sp>
    </p:spTree>
    <p:extLst>
      <p:ext uri="{BB962C8B-B14F-4D97-AF65-F5344CB8AC3E}">
        <p14:creationId xmlns:p14="http://schemas.microsoft.com/office/powerpoint/2010/main" val="3956737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5FBA-FA77-ED56-1226-32EE87E778CE}"/>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833721-5847-DAB9-C82D-117E9715117D}"/>
              </a:ext>
            </a:extLst>
          </p:cNvPr>
          <p:cNvSpPr txBox="1"/>
          <p:nvPr/>
        </p:nvSpPr>
        <p:spPr>
          <a:xfrm>
            <a:off x="500735" y="4450149"/>
            <a:ext cx="5121132" cy="2246769"/>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ts val="1700"/>
              </a:lnSpc>
            </a:pPr>
            <a:endParaRPr lang="en-US" altLang="ja-JP" sz="2800" b="1" dirty="0">
              <a:solidFill>
                <a:prstClr val="black"/>
              </a:solidFill>
              <a:latin typeface="UD デジタル 教科書体 NP-B" pitchFamily="18" charset="-128"/>
              <a:ea typeface="UD デジタル 教科書体 NP-B" pitchFamily="18" charset="-128"/>
            </a:endParaRPr>
          </a:p>
          <a:p>
            <a:pPr>
              <a:lnSpc>
                <a:spcPts val="1700"/>
              </a:lnSpc>
            </a:pPr>
            <a:r>
              <a:rPr lang="ja-JP" altLang="en-US" sz="2800" b="1" dirty="0">
                <a:solidFill>
                  <a:prstClr val="black"/>
                </a:solidFill>
                <a:latin typeface="UD デジタル 教科書体 NP-B" pitchFamily="18" charset="-128"/>
                <a:ea typeface="UD デジタル 教科書体 NP-B" pitchFamily="18" charset="-128"/>
              </a:rPr>
              <a:t>援助案の立て方のコツ</a:t>
            </a:r>
            <a:endParaRPr lang="en-US" altLang="ja-JP" sz="2800" b="1" dirty="0">
              <a:solidFill>
                <a:prstClr val="black"/>
              </a:solidFill>
              <a:latin typeface="UD デジタル 教科書体 NP-B" pitchFamily="18" charset="-128"/>
              <a:ea typeface="UD デジタル 教科書体 NP-B" pitchFamily="18" charset="-128"/>
            </a:endParaRPr>
          </a:p>
          <a:p>
            <a:pPr lvl="0">
              <a:lnSpc>
                <a:spcPts val="1700"/>
              </a:lnSpc>
              <a:defRPr/>
            </a:pP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lnSpc>
                <a:spcPts val="1700"/>
              </a:lnSpc>
              <a:defRPr/>
            </a:pPr>
            <a:r>
              <a:rPr lang="ja-JP" altLang="en-US" sz="2000" b="1" dirty="0">
                <a:solidFill>
                  <a:prstClr val="black"/>
                </a:solidFill>
                <a:latin typeface="游ゴシック" panose="020B0400000000000000" pitchFamily="50" charset="-128"/>
                <a:ea typeface="游ゴシック" panose="020B0400000000000000" pitchFamily="50" charset="-128"/>
              </a:rPr>
              <a:t>＊</a:t>
            </a:r>
            <a:r>
              <a:rPr lang="ja-JP" altLang="en-US" sz="2000" b="1" dirty="0">
                <a:solidFill>
                  <a:prstClr val="black"/>
                </a:solidFill>
                <a:highlight>
                  <a:srgbClr val="FFCCFF"/>
                </a:highlight>
                <a:latin typeface="UD デジタル 教科書体 NP-B" pitchFamily="18" charset="-128"/>
                <a:ea typeface="UD デジタル 教科書体 NP-B" pitchFamily="18" charset="-128"/>
              </a:rPr>
              <a:t>今すぐできそうな具体的な案を考える。</a:t>
            </a:r>
            <a:endParaRPr lang="en-US" altLang="ja-JP" sz="2000" b="1" dirty="0">
              <a:solidFill>
                <a:prstClr val="black"/>
              </a:solidFill>
              <a:latin typeface="UD デジタル 教科書体 NP-B" pitchFamily="18" charset="-128"/>
              <a:ea typeface="UD デジタル 教科書体 NP-B" pitchFamily="18" charset="-128"/>
            </a:endParaRPr>
          </a:p>
          <a:p>
            <a:pPr lvl="0">
              <a:lnSpc>
                <a:spcPts val="1700"/>
              </a:lnSpc>
              <a:defRPr/>
            </a:pPr>
            <a:endParaRPr lang="en-US" altLang="ja-JP" sz="2000" b="1" dirty="0">
              <a:solidFill>
                <a:prstClr val="black"/>
              </a:solidFill>
              <a:latin typeface="UD デジタル 教科書体 NP-B" pitchFamily="18" charset="-128"/>
              <a:ea typeface="UD デジタル 教科書体 NP-B" pitchFamily="18" charset="-128"/>
            </a:endParaRPr>
          </a:p>
          <a:p>
            <a:pPr lvl="0">
              <a:lnSpc>
                <a:spcPts val="1700"/>
              </a:lnSpc>
              <a:defRPr/>
            </a:pPr>
            <a:r>
              <a:rPr lang="ja-JP" altLang="en-US" sz="2000" b="1" dirty="0">
                <a:solidFill>
                  <a:prstClr val="black"/>
                </a:solidFill>
                <a:latin typeface="UD デジタル 教科書体 NP-B" pitchFamily="18" charset="-128"/>
                <a:ea typeface="UD デジタル 教科書体 NP-B" pitchFamily="18" charset="-128"/>
              </a:rPr>
              <a:t>＊</a:t>
            </a:r>
            <a:r>
              <a:rPr lang="ja-JP" altLang="en-US" sz="2000" b="1" dirty="0">
                <a:solidFill>
                  <a:prstClr val="black"/>
                </a:solidFill>
                <a:highlight>
                  <a:srgbClr val="FFCCFF"/>
                </a:highlight>
                <a:latin typeface="UD デジタル 教科書体 NP-B" pitchFamily="18" charset="-128"/>
                <a:ea typeface="UD デジタル 教科書体 NP-B" pitchFamily="18" charset="-128"/>
              </a:rPr>
              <a:t>スモールステップで案を考える。</a:t>
            </a:r>
            <a:endParaRPr lang="en-US" altLang="ja-JP" sz="2000" b="1" dirty="0">
              <a:solidFill>
                <a:prstClr val="black"/>
              </a:solidFill>
              <a:latin typeface="UD デジタル 教科書体 NP-B" pitchFamily="18" charset="-128"/>
              <a:ea typeface="UD デジタル 教科書体 NP-B" pitchFamily="18" charset="-128"/>
            </a:endParaRPr>
          </a:p>
          <a:p>
            <a:pPr lvl="0">
              <a:lnSpc>
                <a:spcPts val="2200"/>
              </a:lnSpc>
              <a:defRPr/>
            </a:pPr>
            <a:endParaRPr lang="en-US" altLang="ja-JP" sz="2000" b="1" dirty="0">
              <a:solidFill>
                <a:prstClr val="black"/>
              </a:solidFill>
              <a:latin typeface="UD デジタル 教科書体 NP-B" pitchFamily="18" charset="-128"/>
              <a:ea typeface="UD デジタル 教科書体 NP-B" pitchFamily="18" charset="-128"/>
            </a:endParaRPr>
          </a:p>
          <a:p>
            <a:pPr lvl="0">
              <a:lnSpc>
                <a:spcPts val="2200"/>
              </a:lnSpc>
              <a:defRPr/>
            </a:pPr>
            <a:r>
              <a:rPr lang="ja-JP" altLang="en-US" sz="2000" b="1" dirty="0">
                <a:solidFill>
                  <a:prstClr val="black"/>
                </a:solidFill>
                <a:latin typeface="UD デジタル 教科書体 NP-B" pitchFamily="18" charset="-128"/>
                <a:ea typeface="UD デジタル 教科書体 NP-B" pitchFamily="18" charset="-128"/>
              </a:rPr>
              <a:t>＊</a:t>
            </a:r>
            <a:r>
              <a:rPr lang="ja-JP" altLang="en-US" sz="2000" b="1" dirty="0">
                <a:solidFill>
                  <a:prstClr val="black"/>
                </a:solidFill>
                <a:highlight>
                  <a:srgbClr val="FFCCFF"/>
                </a:highlight>
                <a:latin typeface="UD デジタル 教科書体 NP-B" pitchFamily="18" charset="-128"/>
                <a:ea typeface="UD デジタル 教科書体 NP-B" pitchFamily="18" charset="-128"/>
              </a:rPr>
              <a:t>自分が行う案を各自が考える。</a:t>
            </a:r>
            <a:endParaRPr lang="en-US" altLang="ja-JP" sz="2000" b="1" dirty="0">
              <a:solidFill>
                <a:prstClr val="black"/>
              </a:solidFill>
              <a:highlight>
                <a:srgbClr val="FFCCFF"/>
              </a:highlight>
              <a:latin typeface="UD デジタル 教科書体 NP-B" pitchFamily="18" charset="-128"/>
              <a:ea typeface="UD デジタル 教科書体 NP-B" pitchFamily="18" charset="-128"/>
            </a:endParaRPr>
          </a:p>
          <a:p>
            <a:pPr lvl="0">
              <a:lnSpc>
                <a:spcPts val="2200"/>
              </a:lnSpc>
              <a:defRPr/>
            </a:pPr>
            <a:r>
              <a:rPr lang="ja-JP" altLang="en-US" sz="2000" b="1" dirty="0">
                <a:solidFill>
                  <a:prstClr val="black"/>
                </a:solidFill>
                <a:highlight>
                  <a:srgbClr val="FFCCFF"/>
                </a:highlight>
                <a:latin typeface="UD デジタル 教科書体 NP-B" pitchFamily="18" charset="-128"/>
                <a:ea typeface="UD デジタル 教科書体 NP-B" pitchFamily="18" charset="-128"/>
              </a:rPr>
              <a:t>　</a:t>
            </a:r>
            <a:r>
              <a:rPr lang="ja-JP" altLang="en-US" sz="2000" b="1" dirty="0">
                <a:solidFill>
                  <a:prstClr val="black"/>
                </a:solidFill>
                <a:latin typeface="UD デジタル 教科書体 NP-B" pitchFamily="18" charset="-128"/>
                <a:ea typeface="UD デジタル 教科書体 NP-B" pitchFamily="18" charset="-128"/>
              </a:rPr>
              <a:t>「私は○○を行います。」</a:t>
            </a:r>
            <a:endParaRPr lang="ja-JP" altLang="en-US" b="1" dirty="0">
              <a:solidFill>
                <a:srgbClr val="000000"/>
              </a:solidFill>
              <a:latin typeface="UD デジタル 教科書体 NP-B" pitchFamily="18" charset="-128"/>
              <a:ea typeface="UD デジタル 教科書体 NP-B" pitchFamily="18" charset="-128"/>
            </a:endParaRPr>
          </a:p>
        </p:txBody>
      </p:sp>
      <p:sp>
        <p:nvSpPr>
          <p:cNvPr id="2" name="正方形/長方形 1">
            <a:extLst>
              <a:ext uri="{FF2B5EF4-FFF2-40B4-BE49-F238E27FC236}">
                <a16:creationId xmlns:a16="http://schemas.microsoft.com/office/drawing/2014/main" id="{3C05447B-7FD3-9FD1-AC3F-F57C6AD9BB41}"/>
              </a:ext>
            </a:extLst>
          </p:cNvPr>
          <p:cNvSpPr/>
          <p:nvPr/>
        </p:nvSpPr>
        <p:spPr>
          <a:xfrm>
            <a:off x="1559521" y="1037897"/>
            <a:ext cx="5628930" cy="3108543"/>
          </a:xfrm>
          <a:prstGeom prst="rect">
            <a:avLst/>
          </a:prstGeom>
        </p:spPr>
        <p:txBody>
          <a:bodyPr wrap="square">
            <a:spAutoFit/>
          </a:bodyPr>
          <a:lstStyle/>
          <a:p>
            <a:pPr algn="l" eaLnBrk="0" hangingPunct="0">
              <a:spcBef>
                <a:spcPct val="0"/>
              </a:spcBef>
              <a:defRPr/>
            </a:pPr>
            <a:r>
              <a:rPr lang="ja-JP" altLang="en-US" sz="2800" b="1" dirty="0">
                <a:solidFill>
                  <a:srgbClr val="000000"/>
                </a:solidFill>
                <a:highlight>
                  <a:srgbClr val="FFCCFF"/>
                </a:highlight>
                <a:latin typeface="UD デジタル 教科書体 NP-B" pitchFamily="18" charset="-128"/>
                <a:ea typeface="UD デジタル 教科書体 NP-B" pitchFamily="18" charset="-128"/>
              </a:rPr>
              <a:t>（</a:t>
            </a:r>
            <a:r>
              <a:rPr lang="en-US" altLang="ja-JP" sz="2800" b="1" dirty="0">
                <a:solidFill>
                  <a:srgbClr val="000000"/>
                </a:solidFill>
                <a:highlight>
                  <a:srgbClr val="FFCCFF"/>
                </a:highlight>
                <a:latin typeface="UD デジタル 教科書体 NP-B" pitchFamily="18" charset="-128"/>
                <a:ea typeface="UD デジタル 教科書体 NP-B" pitchFamily="18" charset="-128"/>
              </a:rPr>
              <a:t>A</a:t>
            </a:r>
            <a:r>
              <a:rPr lang="ja-JP" altLang="en-US" sz="2800" b="1" dirty="0">
                <a:solidFill>
                  <a:srgbClr val="000000"/>
                </a:solidFill>
                <a:highlight>
                  <a:srgbClr val="FFCCFF"/>
                </a:highlight>
                <a:latin typeface="UD デジタル 教科書体 NP-B" pitchFamily="18" charset="-128"/>
                <a:ea typeface="UD デジタル 教科書体 NP-B" pitchFamily="18" charset="-128"/>
              </a:rPr>
              <a:t>）自助資源のアセスメント</a:t>
            </a:r>
            <a:endParaRPr lang="en-US" altLang="ja-JP" sz="2800" b="1" dirty="0">
              <a:solidFill>
                <a:srgbClr val="000000"/>
              </a:solidFill>
              <a:highlight>
                <a:srgbClr val="FFCCFF"/>
              </a:highlight>
              <a:latin typeface="UD デジタル 教科書体 NP-B" pitchFamily="18" charset="-128"/>
              <a:ea typeface="UD デジタル 教科書体 NP-B" pitchFamily="18" charset="-128"/>
            </a:endParaRPr>
          </a:p>
          <a:p>
            <a:pPr algn="l" eaLnBrk="0" hangingPunct="0">
              <a:spcBef>
                <a:spcPct val="0"/>
              </a:spcBef>
              <a:defRPr/>
            </a:pPr>
            <a:r>
              <a:rPr lang="ja-JP" altLang="en-US" sz="2800" b="1" dirty="0">
                <a:solidFill>
                  <a:srgbClr val="000000"/>
                </a:solidFill>
                <a:highlight>
                  <a:srgbClr val="FFCCFF"/>
                </a:highlight>
                <a:latin typeface="UD デジタル 教科書体 NP-B" pitchFamily="18" charset="-128"/>
                <a:ea typeface="UD デジタル 教科書体 NP-B" pitchFamily="18" charset="-128"/>
              </a:rPr>
              <a:t>（</a:t>
            </a:r>
            <a:r>
              <a:rPr lang="en-US" altLang="ja-JP" sz="2800" b="1" dirty="0">
                <a:solidFill>
                  <a:srgbClr val="000000"/>
                </a:solidFill>
                <a:highlight>
                  <a:srgbClr val="FFCCFF"/>
                </a:highlight>
                <a:latin typeface="UD デジタル 教科書体 NP-B" pitchFamily="18" charset="-128"/>
                <a:ea typeface="UD デジタル 教科書体 NP-B" pitchFamily="18" charset="-128"/>
              </a:rPr>
              <a:t>B</a:t>
            </a:r>
            <a:r>
              <a:rPr lang="ja-JP" altLang="en-US" sz="2800" b="1" dirty="0">
                <a:solidFill>
                  <a:srgbClr val="000000"/>
                </a:solidFill>
                <a:highlight>
                  <a:srgbClr val="FFCCFF"/>
                </a:highlight>
                <a:latin typeface="UD デジタル 教科書体 NP-B" pitchFamily="18" charset="-128"/>
                <a:ea typeface="UD デジタル 教科書体 NP-B" pitchFamily="18" charset="-128"/>
              </a:rPr>
              <a:t>）援助ニーズのアセスメント</a:t>
            </a:r>
            <a:endParaRPr lang="en-US" altLang="ja-JP" sz="2800" b="1" dirty="0">
              <a:solidFill>
                <a:srgbClr val="000000"/>
              </a:solidFill>
              <a:highlight>
                <a:srgbClr val="FFCCFF"/>
              </a:highlight>
              <a:latin typeface="UD デジタル 教科書体 NP-B" pitchFamily="18" charset="-128"/>
              <a:ea typeface="UD デジタル 教科書体 NP-B" pitchFamily="18" charset="-128"/>
            </a:endParaRPr>
          </a:p>
          <a:p>
            <a:pPr algn="l" eaLnBrk="0" hangingPunct="0">
              <a:spcBef>
                <a:spcPct val="0"/>
              </a:spcBef>
              <a:defRPr/>
            </a:pPr>
            <a:r>
              <a:rPr lang="ja-JP" altLang="en-US" sz="2800" b="1" dirty="0">
                <a:solidFill>
                  <a:srgbClr val="000000"/>
                </a:solidFill>
                <a:highlight>
                  <a:srgbClr val="FFCCFF"/>
                </a:highlight>
                <a:latin typeface="UD デジタル 教科書体 NP-B" pitchFamily="18" charset="-128"/>
                <a:ea typeface="UD デジタル 教科書体 NP-B" pitchFamily="18" charset="-128"/>
              </a:rPr>
              <a:t>（</a:t>
            </a:r>
            <a:r>
              <a:rPr lang="en-US" altLang="ja-JP" sz="2800" b="1" dirty="0">
                <a:solidFill>
                  <a:srgbClr val="000000"/>
                </a:solidFill>
                <a:highlight>
                  <a:srgbClr val="FFCCFF"/>
                </a:highlight>
                <a:latin typeface="UD デジタル 教科書体 NP-B" pitchFamily="18" charset="-128"/>
                <a:ea typeface="UD デジタル 教科書体 NP-B" pitchFamily="18" charset="-128"/>
              </a:rPr>
              <a:t>C</a:t>
            </a:r>
            <a:r>
              <a:rPr lang="ja-JP" altLang="en-US" sz="2800" b="1" dirty="0">
                <a:solidFill>
                  <a:srgbClr val="000000"/>
                </a:solidFill>
                <a:highlight>
                  <a:srgbClr val="FFCCFF"/>
                </a:highlight>
                <a:latin typeface="UD デジタル 教科書体 NP-B" pitchFamily="18" charset="-128"/>
                <a:ea typeface="UD デジタル 教科書体 NP-B" pitchFamily="18" charset="-128"/>
              </a:rPr>
              <a:t>）これまでの援助結果の把握</a:t>
            </a:r>
            <a:endParaRPr lang="en-US" altLang="ja-JP" sz="2800" b="1" dirty="0">
              <a:solidFill>
                <a:srgbClr val="000000"/>
              </a:solidFill>
              <a:highlight>
                <a:srgbClr val="FFCCFF"/>
              </a:highlight>
              <a:latin typeface="UD デジタル 教科書体 NP-B" pitchFamily="18" charset="-128"/>
              <a:ea typeface="UD デジタル 教科書体 NP-B" pitchFamily="18" charset="-128"/>
            </a:endParaRPr>
          </a:p>
          <a:p>
            <a:pPr algn="l" eaLnBrk="0" hangingPunct="0">
              <a:spcBef>
                <a:spcPct val="0"/>
              </a:spcBef>
              <a:defRPr/>
            </a:pPr>
            <a:r>
              <a:rPr lang="ja-JP" altLang="en-US" sz="2800" b="1" dirty="0">
                <a:solidFill>
                  <a:srgbClr val="000000"/>
                </a:solidFill>
                <a:latin typeface="UD デジタル 教科書体 NP-B" pitchFamily="18" charset="-128"/>
                <a:ea typeface="UD デジタル 教科書体 NP-B" pitchFamily="18" charset="-128"/>
              </a:rPr>
              <a:t>（</a:t>
            </a:r>
            <a:r>
              <a:rPr lang="en-US" altLang="ja-JP" sz="2800" b="1" dirty="0">
                <a:solidFill>
                  <a:srgbClr val="000000"/>
                </a:solidFill>
                <a:latin typeface="UD デジタル 教科書体 NP-B" pitchFamily="18" charset="-128"/>
                <a:ea typeface="UD デジタル 教科書体 NP-B" pitchFamily="18" charset="-128"/>
              </a:rPr>
              <a:t>D</a:t>
            </a:r>
            <a:r>
              <a:rPr lang="ja-JP" altLang="en-US" sz="2800" b="1" dirty="0">
                <a:solidFill>
                  <a:srgbClr val="000000"/>
                </a:solidFill>
                <a:latin typeface="UD デジタル 教科書体 NP-B" pitchFamily="18" charset="-128"/>
                <a:ea typeface="UD デジタル 教科書体 NP-B" pitchFamily="18" charset="-128"/>
              </a:rPr>
              <a:t>）援助方針の決定</a:t>
            </a:r>
            <a:endParaRPr lang="en-US" altLang="ja-JP" sz="2800" b="1" dirty="0">
              <a:solidFill>
                <a:srgbClr val="000000"/>
              </a:solidFill>
              <a:latin typeface="UD デジタル 教科書体 NP-B" pitchFamily="18" charset="-128"/>
              <a:ea typeface="UD デジタル 教科書体 NP-B" pitchFamily="18" charset="-128"/>
            </a:endParaRPr>
          </a:p>
          <a:p>
            <a:pPr algn="l" eaLnBrk="0" hangingPunct="0">
              <a:spcBef>
                <a:spcPct val="0"/>
              </a:spcBef>
              <a:defRPr/>
            </a:pPr>
            <a:r>
              <a:rPr lang="ja-JP" altLang="en-US" sz="2800" b="1" dirty="0">
                <a:solidFill>
                  <a:srgbClr val="000000"/>
                </a:solidFill>
                <a:latin typeface="UD デジタル 教科書体 NP-B" pitchFamily="18" charset="-128"/>
                <a:ea typeface="UD デジタル 教科書体 NP-B" pitchFamily="18" charset="-128"/>
              </a:rPr>
              <a:t>（</a:t>
            </a:r>
            <a:r>
              <a:rPr lang="en-US" altLang="ja-JP" sz="2800" b="1" dirty="0">
                <a:solidFill>
                  <a:srgbClr val="000000"/>
                </a:solidFill>
                <a:latin typeface="UD デジタル 教科書体 NP-B" pitchFamily="18" charset="-128"/>
                <a:ea typeface="UD デジタル 教科書体 NP-B" pitchFamily="18" charset="-128"/>
              </a:rPr>
              <a:t>E</a:t>
            </a:r>
            <a:r>
              <a:rPr lang="ja-JP" altLang="en-US" sz="2800" b="1" dirty="0">
                <a:solidFill>
                  <a:srgbClr val="000000"/>
                </a:solidFill>
                <a:latin typeface="UD デジタル 教科書体 NP-B" pitchFamily="18" charset="-128"/>
                <a:ea typeface="UD デジタル 教科書体 NP-B" pitchFamily="18" charset="-128"/>
              </a:rPr>
              <a:t>）援助案の決定</a:t>
            </a:r>
            <a:endParaRPr lang="en-US" altLang="ja-JP" sz="2800" b="1" dirty="0">
              <a:solidFill>
                <a:srgbClr val="000000"/>
              </a:solidFill>
              <a:latin typeface="UD デジタル 教科書体 NP-B" pitchFamily="18" charset="-128"/>
              <a:ea typeface="UD デジタル 教科書体 NP-B" pitchFamily="18" charset="-128"/>
            </a:endParaRPr>
          </a:p>
          <a:p>
            <a:pPr algn="l" eaLnBrk="0" hangingPunct="0">
              <a:spcBef>
                <a:spcPct val="0"/>
              </a:spcBef>
              <a:defRPr/>
            </a:pPr>
            <a:r>
              <a:rPr lang="ja-JP" altLang="en-US" sz="2800" b="1" dirty="0">
                <a:solidFill>
                  <a:srgbClr val="000000"/>
                </a:solidFill>
                <a:latin typeface="UD デジタル 教科書体 NP-B" pitchFamily="18" charset="-128"/>
                <a:ea typeface="UD デジタル 教科書体 NP-B" pitchFamily="18" charset="-128"/>
              </a:rPr>
              <a:t>（</a:t>
            </a:r>
            <a:r>
              <a:rPr lang="en-US" altLang="ja-JP" sz="2800" b="1" dirty="0">
                <a:solidFill>
                  <a:srgbClr val="000000"/>
                </a:solidFill>
                <a:latin typeface="UD デジタル 教科書体 NP-B" pitchFamily="18" charset="-128"/>
                <a:ea typeface="UD デジタル 教科書体 NP-B" pitchFamily="18" charset="-128"/>
              </a:rPr>
              <a:t>F</a:t>
            </a:r>
            <a:r>
              <a:rPr lang="ja-JP" altLang="en-US" sz="2800" b="1" dirty="0">
                <a:solidFill>
                  <a:srgbClr val="000000"/>
                </a:solidFill>
                <a:latin typeface="UD デジタル 教科書体 NP-B" pitchFamily="18" charset="-128"/>
                <a:ea typeface="UD デジタル 教科書体 NP-B" pitchFamily="18" charset="-128"/>
              </a:rPr>
              <a:t>）援助者の決定</a:t>
            </a:r>
            <a:endParaRPr lang="en-US" altLang="ja-JP" sz="2800" b="1" dirty="0">
              <a:solidFill>
                <a:srgbClr val="000000"/>
              </a:solidFill>
              <a:latin typeface="UD デジタル 教科書体 NP-B" pitchFamily="18" charset="-128"/>
              <a:ea typeface="UD デジタル 教科書体 NP-B" pitchFamily="18" charset="-128"/>
            </a:endParaRPr>
          </a:p>
          <a:p>
            <a:pPr algn="l" eaLnBrk="0" hangingPunct="0">
              <a:spcBef>
                <a:spcPct val="0"/>
              </a:spcBef>
              <a:defRPr/>
            </a:pPr>
            <a:r>
              <a:rPr lang="ja-JP" altLang="en-US" sz="2800" b="1" dirty="0">
                <a:solidFill>
                  <a:srgbClr val="000000"/>
                </a:solidFill>
                <a:latin typeface="UD デジタル 教科書体 NP-B" pitchFamily="18" charset="-128"/>
                <a:ea typeface="UD デジタル 教科書体 NP-B" pitchFamily="18" charset="-128"/>
              </a:rPr>
              <a:t>（</a:t>
            </a:r>
            <a:r>
              <a:rPr lang="en-US" altLang="ja-JP" sz="2800" b="1" dirty="0">
                <a:solidFill>
                  <a:srgbClr val="000000"/>
                </a:solidFill>
                <a:latin typeface="UD デジタル 教科書体 NP-B" pitchFamily="18" charset="-128"/>
                <a:ea typeface="UD デジタル 教科書体 NP-B" pitchFamily="18" charset="-128"/>
              </a:rPr>
              <a:t>G</a:t>
            </a:r>
            <a:r>
              <a:rPr lang="ja-JP" altLang="en-US" sz="2800" b="1" dirty="0">
                <a:solidFill>
                  <a:srgbClr val="000000"/>
                </a:solidFill>
                <a:latin typeface="UD デジタル 教科書体 NP-B" pitchFamily="18" charset="-128"/>
                <a:ea typeface="UD デジタル 教科書体 NP-B" pitchFamily="18" charset="-128"/>
              </a:rPr>
              <a:t>）援助期間の決定</a:t>
            </a:r>
          </a:p>
        </p:txBody>
      </p:sp>
      <p:sp>
        <p:nvSpPr>
          <p:cNvPr id="5" name="正方形/長方形 7">
            <a:extLst>
              <a:ext uri="{FF2B5EF4-FFF2-40B4-BE49-F238E27FC236}">
                <a16:creationId xmlns:a16="http://schemas.microsoft.com/office/drawing/2014/main" id="{2B18B15C-DA7C-355F-02B7-D921AD6A9761}"/>
              </a:ext>
            </a:extLst>
          </p:cNvPr>
          <p:cNvSpPr/>
          <p:nvPr/>
        </p:nvSpPr>
        <p:spPr>
          <a:xfrm>
            <a:off x="173655" y="1127741"/>
            <a:ext cx="1442765" cy="1080120"/>
          </a:xfrm>
          <a:prstGeom prst="rect">
            <a:avLst/>
          </a:prstGeom>
          <a:noFill/>
          <a:ln w="76196" cap="rnd">
            <a:solidFill>
              <a:srgbClr val="3333CC"/>
            </a:solidFill>
            <a:prstDash val="solid"/>
            <a:roun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1800" b="0" i="0" u="none" strike="noStrike" kern="1200" cap="none" spc="0" normalizeH="0" baseline="0" noProof="0" dirty="0">
              <a:ln>
                <a:noFill/>
              </a:ln>
              <a:solidFill>
                <a:srgbClr val="FFFFFF"/>
              </a:solidFill>
              <a:effectLst/>
              <a:uLnTx/>
              <a:uFillTx/>
              <a:latin typeface="游ゴシック"/>
              <a:ea typeface="游ゴシック" pitchFamily="34"/>
              <a:cs typeface="+mn-cs"/>
            </a:endParaRPr>
          </a:p>
        </p:txBody>
      </p:sp>
      <p:sp>
        <p:nvSpPr>
          <p:cNvPr id="6" name="正方形/長方形 7">
            <a:extLst>
              <a:ext uri="{FF2B5EF4-FFF2-40B4-BE49-F238E27FC236}">
                <a16:creationId xmlns:a16="http://schemas.microsoft.com/office/drawing/2014/main" id="{56FBEAEA-CECB-BEBC-D4CE-B0C0F2E4AE47}"/>
              </a:ext>
            </a:extLst>
          </p:cNvPr>
          <p:cNvSpPr/>
          <p:nvPr/>
        </p:nvSpPr>
        <p:spPr>
          <a:xfrm>
            <a:off x="137441" y="2369983"/>
            <a:ext cx="1455649" cy="385407"/>
          </a:xfrm>
          <a:prstGeom prst="rect">
            <a:avLst/>
          </a:prstGeom>
          <a:noFill/>
          <a:ln w="76196" cap="rnd">
            <a:solidFill>
              <a:srgbClr val="3333CC"/>
            </a:solidFill>
            <a:prstDash val="solid"/>
            <a:roun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1800" b="0" i="0" u="none" strike="noStrike" kern="1200" cap="none" spc="0" normalizeH="0" baseline="0" noProof="0" dirty="0">
              <a:ln>
                <a:noFill/>
              </a:ln>
              <a:solidFill>
                <a:srgbClr val="FFFFFF"/>
              </a:solidFill>
              <a:effectLst/>
              <a:uLnTx/>
              <a:uFillTx/>
              <a:latin typeface="游ゴシック"/>
              <a:ea typeface="游ゴシック" pitchFamily="34"/>
              <a:cs typeface="+mn-cs"/>
            </a:endParaRPr>
          </a:p>
        </p:txBody>
      </p:sp>
      <p:sp>
        <p:nvSpPr>
          <p:cNvPr id="8" name="正方形/長方形 7">
            <a:extLst>
              <a:ext uri="{FF2B5EF4-FFF2-40B4-BE49-F238E27FC236}">
                <a16:creationId xmlns:a16="http://schemas.microsoft.com/office/drawing/2014/main" id="{B183D9F0-9948-D5F0-E435-C7DB2B89733A}"/>
              </a:ext>
            </a:extLst>
          </p:cNvPr>
          <p:cNvSpPr/>
          <p:nvPr/>
        </p:nvSpPr>
        <p:spPr>
          <a:xfrm>
            <a:off x="128389" y="2874040"/>
            <a:ext cx="1455648" cy="1080120"/>
          </a:xfrm>
          <a:prstGeom prst="rect">
            <a:avLst/>
          </a:prstGeom>
          <a:noFill/>
          <a:ln w="76196" cap="rnd">
            <a:solidFill>
              <a:srgbClr val="3333CC"/>
            </a:solidFill>
            <a:prstDash val="solid"/>
            <a:roun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1800" b="0" i="0" u="none" strike="noStrike" kern="1200" cap="none" spc="0" normalizeH="0" baseline="0" noProof="0" dirty="0">
              <a:ln>
                <a:noFill/>
              </a:ln>
              <a:solidFill>
                <a:srgbClr val="FFFFFF"/>
              </a:solidFill>
              <a:effectLst/>
              <a:uLnTx/>
              <a:uFillTx/>
              <a:latin typeface="游ゴシック"/>
              <a:ea typeface="游ゴシック" pitchFamily="34"/>
              <a:cs typeface="+mn-cs"/>
            </a:endParaRPr>
          </a:p>
        </p:txBody>
      </p:sp>
      <p:sp>
        <p:nvSpPr>
          <p:cNvPr id="9" name="テキスト ボックス 8">
            <a:extLst>
              <a:ext uri="{FF2B5EF4-FFF2-40B4-BE49-F238E27FC236}">
                <a16:creationId xmlns:a16="http://schemas.microsoft.com/office/drawing/2014/main" id="{13C2D12B-9C1E-DC36-48E3-4E03A6407D54}"/>
              </a:ext>
            </a:extLst>
          </p:cNvPr>
          <p:cNvSpPr txBox="1"/>
          <p:nvPr/>
        </p:nvSpPr>
        <p:spPr>
          <a:xfrm>
            <a:off x="243373" y="1484034"/>
            <a:ext cx="1370756" cy="307777"/>
          </a:xfrm>
          <a:prstGeom prst="rect">
            <a:avLst/>
          </a:prstGeom>
          <a:noFill/>
        </p:spPr>
        <p:txBody>
          <a:bodyPr wrap="square" rtlCol="0">
            <a:spAutoFit/>
          </a:bodyPr>
          <a:lstStyle/>
          <a:p>
            <a:r>
              <a:rPr kumimoji="1" lang="ja-JP" altLang="en-US" sz="1400" b="1" dirty="0">
                <a:latin typeface="+mn-ea"/>
                <a:ea typeface="+mn-ea"/>
              </a:rPr>
              <a:t>アセスメント</a:t>
            </a:r>
          </a:p>
        </p:txBody>
      </p:sp>
      <p:sp>
        <p:nvSpPr>
          <p:cNvPr id="10" name="テキスト ボックス 9">
            <a:extLst>
              <a:ext uri="{FF2B5EF4-FFF2-40B4-BE49-F238E27FC236}">
                <a16:creationId xmlns:a16="http://schemas.microsoft.com/office/drawing/2014/main" id="{5FA242E5-6F35-CD1D-CBDB-F49F84843EDD}"/>
              </a:ext>
            </a:extLst>
          </p:cNvPr>
          <p:cNvSpPr txBox="1"/>
          <p:nvPr/>
        </p:nvSpPr>
        <p:spPr>
          <a:xfrm>
            <a:off x="187208" y="2385445"/>
            <a:ext cx="1161758" cy="307777"/>
          </a:xfrm>
          <a:prstGeom prst="rect">
            <a:avLst/>
          </a:prstGeom>
          <a:noFill/>
        </p:spPr>
        <p:txBody>
          <a:bodyPr wrap="square" rtlCol="0">
            <a:spAutoFit/>
          </a:bodyPr>
          <a:lstStyle/>
          <a:p>
            <a:r>
              <a:rPr kumimoji="1" lang="ja-JP" altLang="en-US" sz="1400" b="1" dirty="0">
                <a:latin typeface="+mn-ea"/>
                <a:ea typeface="+mn-ea"/>
              </a:rPr>
              <a:t>　援助方針</a:t>
            </a:r>
          </a:p>
        </p:txBody>
      </p:sp>
      <p:sp>
        <p:nvSpPr>
          <p:cNvPr id="11" name="テキスト ボックス 10">
            <a:extLst>
              <a:ext uri="{FF2B5EF4-FFF2-40B4-BE49-F238E27FC236}">
                <a16:creationId xmlns:a16="http://schemas.microsoft.com/office/drawing/2014/main" id="{88FB2D35-09FE-E374-FBFC-3989B31B16A9}"/>
              </a:ext>
            </a:extLst>
          </p:cNvPr>
          <p:cNvSpPr txBox="1"/>
          <p:nvPr/>
        </p:nvSpPr>
        <p:spPr>
          <a:xfrm>
            <a:off x="205316" y="3196459"/>
            <a:ext cx="1035009" cy="307777"/>
          </a:xfrm>
          <a:prstGeom prst="rect">
            <a:avLst/>
          </a:prstGeom>
          <a:noFill/>
        </p:spPr>
        <p:txBody>
          <a:bodyPr wrap="square" rtlCol="0">
            <a:spAutoFit/>
          </a:bodyPr>
          <a:lstStyle/>
          <a:p>
            <a:r>
              <a:rPr kumimoji="1" lang="ja-JP" altLang="en-US" sz="1400" b="1" dirty="0">
                <a:latin typeface="+mn-ea"/>
                <a:ea typeface="+mn-ea"/>
              </a:rPr>
              <a:t>　援助案</a:t>
            </a:r>
          </a:p>
        </p:txBody>
      </p:sp>
      <p:sp>
        <p:nvSpPr>
          <p:cNvPr id="13" name="下矢印 12"/>
          <p:cNvSpPr/>
          <p:nvPr/>
        </p:nvSpPr>
        <p:spPr>
          <a:xfrm>
            <a:off x="588476" y="4010689"/>
            <a:ext cx="470780" cy="416459"/>
          </a:xfrm>
          <a:prstGeom prst="downArrow">
            <a:avLst/>
          </a:prstGeom>
          <a:solidFill>
            <a:srgbClr val="002060"/>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grpSp>
        <p:nvGrpSpPr>
          <p:cNvPr id="17" name="グループ化 16"/>
          <p:cNvGrpSpPr/>
          <p:nvPr/>
        </p:nvGrpSpPr>
        <p:grpSpPr>
          <a:xfrm>
            <a:off x="6627823" y="161083"/>
            <a:ext cx="5229199" cy="6480792"/>
            <a:chOff x="7405735" y="932507"/>
            <a:chExt cx="4451287" cy="5709367"/>
          </a:xfrm>
        </p:grpSpPr>
        <p:pic>
          <p:nvPicPr>
            <p:cNvPr id="14" name="図 13"/>
            <p:cNvPicPr/>
            <p:nvPr/>
          </p:nvPicPr>
          <p:blipFill rotWithShape="1">
            <a:blip r:embed="rId3" cstate="print">
              <a:extLst>
                <a:ext uri="{28A0092B-C50C-407E-A947-70E740481C1C}">
                  <a14:useLocalDpi xmlns:a14="http://schemas.microsoft.com/office/drawing/2010/main" val="0"/>
                </a:ext>
              </a:extLst>
            </a:blip>
            <a:srcRect l="7620" t="2899" b="4086"/>
            <a:stretch/>
          </p:blipFill>
          <p:spPr bwMode="auto">
            <a:xfrm>
              <a:off x="7849355" y="1041149"/>
              <a:ext cx="4007667" cy="5468294"/>
            </a:xfrm>
            <a:prstGeom prst="rect">
              <a:avLst/>
            </a:prstGeom>
            <a:noFill/>
            <a:ln>
              <a:noFill/>
            </a:ln>
            <a:extLst>
              <a:ext uri="{53640926-AAD7-44D8-BBD7-CCE9431645EC}">
                <a14:shadowObscured xmlns:a14="http://schemas.microsoft.com/office/drawing/2010/main"/>
              </a:ext>
            </a:extLst>
          </p:spPr>
        </p:pic>
        <p:sp>
          <p:nvSpPr>
            <p:cNvPr id="15" name="テキスト ボックス 14"/>
            <p:cNvSpPr txBox="1"/>
            <p:nvPr/>
          </p:nvSpPr>
          <p:spPr>
            <a:xfrm>
              <a:off x="7405735" y="932507"/>
              <a:ext cx="1964602" cy="369332"/>
            </a:xfrm>
            <a:prstGeom prst="rect">
              <a:avLst/>
            </a:prstGeom>
            <a:solidFill>
              <a:schemeClr val="bg1"/>
            </a:solidFill>
          </p:spPr>
          <p:txBody>
            <a:bodyPr wrap="square" rtlCol="0">
              <a:spAutoFit/>
            </a:bodyPr>
            <a:lstStyle/>
            <a:p>
              <a:endParaRPr kumimoji="1" lang="ja-JP" altLang="en-US" dirty="0"/>
            </a:p>
          </p:txBody>
        </p:sp>
        <p:sp>
          <p:nvSpPr>
            <p:cNvPr id="16" name="テキスト ボックス 15"/>
            <p:cNvSpPr txBox="1"/>
            <p:nvPr/>
          </p:nvSpPr>
          <p:spPr>
            <a:xfrm>
              <a:off x="7721096" y="6272542"/>
              <a:ext cx="3966927" cy="369332"/>
            </a:xfrm>
            <a:prstGeom prst="rect">
              <a:avLst/>
            </a:prstGeom>
            <a:solidFill>
              <a:schemeClr val="bg1"/>
            </a:solidFill>
          </p:spPr>
          <p:txBody>
            <a:bodyPr wrap="square" rtlCol="0">
              <a:spAutoFit/>
            </a:bodyPr>
            <a:lstStyle/>
            <a:p>
              <a:endParaRPr kumimoji="1" lang="ja-JP" altLang="en-US" dirty="0"/>
            </a:p>
          </p:txBody>
        </p:sp>
      </p:grpSp>
      <p:sp>
        <p:nvSpPr>
          <p:cNvPr id="18" name="テキスト ボックス 17">
            <a:extLst>
              <a:ext uri="{FF2B5EF4-FFF2-40B4-BE49-F238E27FC236}">
                <a16:creationId xmlns:a16="http://schemas.microsoft.com/office/drawing/2014/main" id="{25281B40-8A96-05BB-2597-8A43DCC420D9}"/>
              </a:ext>
            </a:extLst>
          </p:cNvPr>
          <p:cNvSpPr txBox="1"/>
          <p:nvPr/>
        </p:nvSpPr>
        <p:spPr>
          <a:xfrm>
            <a:off x="8238652" y="6389141"/>
            <a:ext cx="3648548" cy="307777"/>
          </a:xfrm>
          <a:prstGeom prst="rect">
            <a:avLst/>
          </a:prstGeom>
          <a:noFill/>
        </p:spPr>
        <p:txBody>
          <a:bodyPr wrap="square">
            <a:spAutoFit/>
          </a:bodyPr>
          <a:lstStyle/>
          <a:p>
            <a:pPr marL="1398270" indent="-1398270" algn="r" eaLnBrk="0" hangingPunct="0">
              <a:spcBef>
                <a:spcPct val="0"/>
              </a:spcBef>
              <a:spcAft>
                <a:spcPts val="0"/>
              </a:spcAft>
              <a:defRPr/>
            </a:pPr>
            <a:r>
              <a:rPr lang="ja-JP" altLang="en-US" sz="1400" dirty="0">
                <a:solidFill>
                  <a:srgbClr val="FF0000"/>
                </a:solidFill>
                <a:latin typeface="UD デジタル 教科書体 NP-B" pitchFamily="18" charset="-128"/>
                <a:ea typeface="UD デジタル 教科書体 NP-B" pitchFamily="18" charset="-128"/>
              </a:rPr>
              <a:t>引用：石隈・田村（</a:t>
            </a:r>
            <a:r>
              <a:rPr lang="en-US" altLang="ja-JP" sz="1400" dirty="0">
                <a:solidFill>
                  <a:srgbClr val="FF0000"/>
                </a:solidFill>
                <a:latin typeface="UD デジタル 教科書体 NP-B" pitchFamily="18" charset="-128"/>
                <a:ea typeface="UD デジタル 教科書体 NP-B" pitchFamily="18" charset="-128"/>
              </a:rPr>
              <a:t>2003</a:t>
            </a:r>
            <a:r>
              <a:rPr lang="ja-JP" altLang="en-US" sz="1400" dirty="0">
                <a:solidFill>
                  <a:srgbClr val="FF0000"/>
                </a:solidFill>
                <a:latin typeface="UD デジタル 教科書体 NP-B" pitchFamily="18" charset="-128"/>
                <a:ea typeface="UD デジタル 教科書体 NP-B" pitchFamily="18" charset="-128"/>
              </a:rPr>
              <a:t>）</a:t>
            </a:r>
            <a:endParaRPr lang="en-US" altLang="ja-JP" sz="1400" dirty="0">
              <a:solidFill>
                <a:srgbClr val="FF0000"/>
              </a:solidFill>
              <a:latin typeface="UD デジタル 教科書体 NP-B" pitchFamily="18" charset="-128"/>
              <a:ea typeface="UD デジタル 教科書体 NP-B" pitchFamily="18" charset="-128"/>
            </a:endParaRPr>
          </a:p>
        </p:txBody>
      </p:sp>
      <p:sp>
        <p:nvSpPr>
          <p:cNvPr id="3" name="タイトル 6">
            <a:extLst>
              <a:ext uri="{FF2B5EF4-FFF2-40B4-BE49-F238E27FC236}">
                <a16:creationId xmlns:a16="http://schemas.microsoft.com/office/drawing/2014/main" id="{EC9CB7C3-0009-7341-0358-DFA3D3D92A56}"/>
              </a:ext>
            </a:extLst>
          </p:cNvPr>
          <p:cNvSpPr txBox="1">
            <a:spLocks/>
          </p:cNvSpPr>
          <p:nvPr/>
        </p:nvSpPr>
        <p:spPr>
          <a:xfrm>
            <a:off x="366744" y="195757"/>
            <a:ext cx="9750425" cy="1096582"/>
          </a:xfrm>
          <a:prstGeom prst="rect">
            <a:avLst/>
          </a:prstGeom>
          <a:noFill/>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en-US" altLang="ja-JP"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援助チームシート</a:t>
            </a:r>
            <a:r>
              <a:rPr lang="en-US" altLang="ja-JP"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p>
          <a:p>
            <a:pPr algn="just"/>
            <a:endParaRPr lang="ja-JP" altLang="ja-JP" sz="32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2283FBB8-805C-DE22-B12A-F259531668C1}"/>
              </a:ext>
            </a:extLst>
          </p:cNvPr>
          <p:cNvSpPr>
            <a:spLocks noGrp="1"/>
          </p:cNvSpPr>
          <p:nvPr>
            <p:ph type="sldNum" sz="quarter" idx="12"/>
          </p:nvPr>
        </p:nvSpPr>
        <p:spPr>
          <a:xfrm>
            <a:off x="9368553" y="6419869"/>
            <a:ext cx="2743200" cy="365125"/>
          </a:xfrm>
        </p:spPr>
        <p:txBody>
          <a:bodyPr/>
          <a:lstStyle/>
          <a:p>
            <a:fld id="{60422B60-572B-4A42-9BF7-423FB352E2B6}" type="slidenum">
              <a:rPr kumimoji="1" lang="ja-JP" altLang="en-US" smtClean="0"/>
              <a:t>15</a:t>
            </a:fld>
            <a:endParaRPr kumimoji="1" lang="ja-JP" altLang="en-US" dirty="0"/>
          </a:p>
        </p:txBody>
      </p:sp>
    </p:spTree>
    <p:extLst>
      <p:ext uri="{BB962C8B-B14F-4D97-AF65-F5344CB8AC3E}">
        <p14:creationId xmlns:p14="http://schemas.microsoft.com/office/powerpoint/2010/main" val="464013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E8E6D27-4DD9-49BE-B992-46013F0D0DAE}"/>
              </a:ext>
            </a:extLst>
          </p:cNvPr>
          <p:cNvSpPr>
            <a:spLocks noGrp="1"/>
          </p:cNvSpPr>
          <p:nvPr>
            <p:ph idx="1"/>
          </p:nvPr>
        </p:nvSpPr>
        <p:spPr>
          <a:xfrm>
            <a:off x="228600" y="1690688"/>
            <a:ext cx="11875769" cy="5167312"/>
          </a:xfrm>
        </p:spPr>
        <p:txBody>
          <a:bodyPr>
            <a:normAutofit fontScale="55000" lnSpcReduction="20000"/>
          </a:bodyPr>
          <a:lstStyle/>
          <a:p>
            <a:pPr algn="just">
              <a:buNone/>
            </a:pPr>
            <a:r>
              <a:rPr lang="ja-JP" altLang="ja-JP" sz="46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46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目的</a:t>
            </a:r>
            <a:r>
              <a:rPr lang="ja-JP" altLang="ja-JP" sz="46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endParaRPr lang="en-US" altLang="ja-JP" sz="46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①</a:t>
            </a:r>
            <a:r>
              <a:rPr lang="ja-JP" altLang="en-US"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ケイタさんの</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事例を検討し援助方針や援助案を作成し共通理解する</a:t>
            </a:r>
            <a:r>
              <a:rPr lang="ja-JP" altLang="en-US"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buNone/>
            </a:pPr>
            <a:r>
              <a:rPr lang="ja-JP" altLang="ja-JP" sz="5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②「チーム支援」</a:t>
            </a:r>
            <a:r>
              <a:rPr lang="ja-JP" altLang="en-US" sz="5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に関する相互コンサルテーションを体験す</a:t>
            </a:r>
            <a:r>
              <a:rPr lang="ja-JP" altLang="ja-JP" sz="5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る。</a:t>
            </a:r>
            <a:endParaRPr lang="en-US" altLang="ja-JP" sz="5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buNone/>
            </a:pPr>
            <a:r>
              <a:rPr lang="en-US" altLang="ja-JP" sz="45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p>
          <a:p>
            <a:pPr algn="just">
              <a:buNone/>
            </a:pPr>
            <a:r>
              <a:rPr lang="ja-JP" altLang="ja-JP" sz="46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【事例検討の手順】</a:t>
            </a:r>
            <a:r>
              <a:rPr lang="en-US" altLang="ja-JP" sz="46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46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7000"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教師がグループになり、実際に支援に困っている児童生徒の援助案に</a:t>
            </a:r>
            <a:r>
              <a:rPr lang="ja-JP" altLang="en-US"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7000"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ついてシートを使って考える。</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buNone/>
            </a:pPr>
            <a:r>
              <a:rPr lang="ja-JP" altLang="en-US"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●参加者　　　</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生徒指導部、学年会など。</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p>
          <a:p>
            <a:pPr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●所用時間の目安　約</a:t>
            </a:r>
            <a:r>
              <a:rPr lang="en-US" altLang="ja-JP" sz="5100"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5</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0</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分</a:t>
            </a:r>
            <a:r>
              <a:rPr lang="ja-JP" altLang="en-US"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前後</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●用意するもの　　</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）援助チームシート　　　…参加人数分</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marL="0" indent="0" algn="just">
              <a:buNone/>
            </a:pP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2</a:t>
            </a:r>
            <a:r>
              <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）援助資源チェックシート…参加人数分</a:t>
            </a:r>
            <a:r>
              <a:rPr lang="en-US"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endParaRPr lang="ja-JP" altLang="ja-JP" sz="51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buNone/>
            </a:pPr>
            <a:endParaRPr kumimoji="1" lang="ja-JP" altLang="en-US" dirty="0"/>
          </a:p>
        </p:txBody>
      </p:sp>
      <p:sp>
        <p:nvSpPr>
          <p:cNvPr id="15" name="テキスト ボックス 14">
            <a:extLst>
              <a:ext uri="{FF2B5EF4-FFF2-40B4-BE49-F238E27FC236}">
                <a16:creationId xmlns:a16="http://schemas.microsoft.com/office/drawing/2014/main" id="{A39C50EA-29EB-C249-E66A-8F31526D84BD}"/>
              </a:ext>
            </a:extLst>
          </p:cNvPr>
          <p:cNvSpPr txBox="1"/>
          <p:nvPr/>
        </p:nvSpPr>
        <p:spPr>
          <a:xfrm>
            <a:off x="228600" y="169643"/>
            <a:ext cx="12050486" cy="1323439"/>
          </a:xfrm>
          <a:prstGeom prst="rect">
            <a:avLst/>
          </a:prstGeom>
          <a:noFill/>
        </p:spPr>
        <p:txBody>
          <a:bodyPr wrap="square">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演習１</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　チーム支援に関する</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en-US" altLang="ja-JP" sz="4000" dirty="0">
                <a:latin typeface="UD デジタル 教科書体 NP-B" panose="02020700000000000000" pitchFamily="18" charset="-128"/>
                <a:ea typeface="UD デジタル 教科書体 NP-B" panose="02020700000000000000" pitchFamily="18" charset="-128"/>
              </a:rPr>
              <a:t>         </a:t>
            </a:r>
            <a:r>
              <a:rPr lang="ja-JP" altLang="en-US" sz="4000" dirty="0">
                <a:latin typeface="UD デジタル 教科書体 NP-B" panose="02020700000000000000" pitchFamily="18" charset="-128"/>
                <a:ea typeface="UD デジタル 教科書体 NP-B" panose="02020700000000000000" pitchFamily="18" charset="-128"/>
              </a:rPr>
              <a:t>相互コンサルテーションの演習</a:t>
            </a:r>
          </a:p>
        </p:txBody>
      </p:sp>
      <p:sp>
        <p:nvSpPr>
          <p:cNvPr id="2" name="スライド番号プレースホルダー 3">
            <a:extLst>
              <a:ext uri="{FF2B5EF4-FFF2-40B4-BE49-F238E27FC236}">
                <a16:creationId xmlns:a16="http://schemas.microsoft.com/office/drawing/2014/main" id="{927D06B0-48A7-8EC7-F905-7783D76E6247}"/>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16</a:t>
            </a:fld>
            <a:endParaRPr kumimoji="1" lang="ja-JP" altLang="en-US" dirty="0"/>
          </a:p>
        </p:txBody>
      </p:sp>
    </p:spTree>
    <p:extLst>
      <p:ext uri="{BB962C8B-B14F-4D97-AF65-F5344CB8AC3E}">
        <p14:creationId xmlns:p14="http://schemas.microsoft.com/office/powerpoint/2010/main" val="3473692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70669-7436-C824-707E-FE0F6F09112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9CB28D-F939-797F-AC73-5F3ABF763220}"/>
              </a:ext>
            </a:extLst>
          </p:cNvPr>
          <p:cNvSpPr>
            <a:spLocks noGrp="1"/>
          </p:cNvSpPr>
          <p:nvPr>
            <p:ph idx="1"/>
          </p:nvPr>
        </p:nvSpPr>
        <p:spPr>
          <a:xfrm>
            <a:off x="316231" y="2320567"/>
            <a:ext cx="11875769" cy="4351338"/>
          </a:xfrm>
        </p:spPr>
        <p:txBody>
          <a:bodyPr>
            <a:normAutofit/>
          </a:bodyPr>
          <a:lstStyle/>
          <a:p>
            <a:pPr indent="127000" algn="just">
              <a:buNone/>
            </a:pP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①４～５人</a:t>
            </a:r>
            <a:r>
              <a:rPr lang="ja-JP"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rPr>
              <a:t>グループを作る</a:t>
            </a: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a:t>
            </a: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②</a:t>
            </a:r>
            <a:r>
              <a:rPr lang="ja-JP"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rPr>
              <a:t>次にグループ内の司会者</a:t>
            </a: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と発表者</a:t>
            </a:r>
            <a:r>
              <a:rPr lang="ja-JP"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rPr>
              <a:t>を決める。</a:t>
            </a: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③</a:t>
            </a:r>
            <a:r>
              <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rPr>
              <a:t> </a:t>
            </a: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司会者から時計回りに簡単な自己紹介をする。</a:t>
            </a:r>
            <a:r>
              <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rPr>
              <a:t> </a:t>
            </a: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a:t>
            </a: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例）「○○小学校の○○（氏名）です。</a:t>
            </a: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学級担任です。教員経験は○年です。</a:t>
            </a: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solidFill>
                  <a:schemeClr val="tx1"/>
                </a:solidFill>
                <a:effectLst/>
                <a:latin typeface="UD デジタル 教科書体 NP-B" panose="02020700000000000000" pitchFamily="18" charset="-128"/>
                <a:ea typeface="UD デジタル 教科書体 NP-B" panose="02020700000000000000" pitchFamily="18" charset="-128"/>
              </a:rPr>
              <a:t>　　　　　　よろしくお願いいたします。」</a:t>
            </a: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a:buNone/>
            </a:pPr>
            <a:endParaRPr kumimoji="1" lang="ja-JP" altLang="en-US" dirty="0"/>
          </a:p>
        </p:txBody>
      </p:sp>
      <p:sp>
        <p:nvSpPr>
          <p:cNvPr id="9" name="テキスト ボックス 8">
            <a:extLst>
              <a:ext uri="{FF2B5EF4-FFF2-40B4-BE49-F238E27FC236}">
                <a16:creationId xmlns:a16="http://schemas.microsoft.com/office/drawing/2014/main" id="{BD7EFB71-E829-40B8-C1AE-7120680B253D}"/>
              </a:ext>
            </a:extLst>
          </p:cNvPr>
          <p:cNvSpPr txBox="1"/>
          <p:nvPr/>
        </p:nvSpPr>
        <p:spPr>
          <a:xfrm>
            <a:off x="1077191" y="1358320"/>
            <a:ext cx="8899566" cy="1323439"/>
          </a:xfrm>
          <a:prstGeom prst="rect">
            <a:avLst/>
          </a:prstGeom>
          <a:noFill/>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１）グループを作る</a:t>
            </a:r>
            <a:br>
              <a:rPr lang="ja-JP" altLang="en-US" sz="4000" dirty="0">
                <a:latin typeface="UD デジタル 教科書体 NP-B" panose="02020700000000000000" pitchFamily="18" charset="-128"/>
                <a:ea typeface="UD デジタル 教科書体 NP-B" panose="02020700000000000000" pitchFamily="18" charset="-128"/>
              </a:rPr>
            </a:br>
            <a:r>
              <a:rPr lang="ja-JP" altLang="en-US" sz="4000" dirty="0">
                <a:latin typeface="UD デジタル 教科書体 NP-B" panose="02020700000000000000" pitchFamily="18" charset="-128"/>
                <a:ea typeface="UD デジタル 教科書体 NP-B" panose="02020700000000000000" pitchFamily="18" charset="-128"/>
              </a:rPr>
              <a:t>２）配役を決める （３分）</a:t>
            </a:r>
          </a:p>
        </p:txBody>
      </p:sp>
      <p:sp>
        <p:nvSpPr>
          <p:cNvPr id="2" name="テキスト ボックス 1">
            <a:extLst>
              <a:ext uri="{FF2B5EF4-FFF2-40B4-BE49-F238E27FC236}">
                <a16:creationId xmlns:a16="http://schemas.microsoft.com/office/drawing/2014/main" id="{A48B32AD-6656-3376-7DD3-F27059F5C09F}"/>
              </a:ext>
            </a:extLst>
          </p:cNvPr>
          <p:cNvSpPr txBox="1"/>
          <p:nvPr/>
        </p:nvSpPr>
        <p:spPr>
          <a:xfrm>
            <a:off x="-124691" y="446809"/>
            <a:ext cx="2867891" cy="707886"/>
          </a:xfrm>
          <a:prstGeom prst="rect">
            <a:avLst/>
          </a:prstGeom>
          <a:noFill/>
        </p:spPr>
        <p:txBody>
          <a:bodyPr wrap="square" rtlCol="0">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演習１</a:t>
            </a:r>
            <a:r>
              <a:rPr kumimoji="1" lang="en-US" altLang="ja-JP" sz="4000" dirty="0">
                <a:latin typeface="UD デジタル 教科書体 NP-B" panose="02020700000000000000" pitchFamily="18" charset="-128"/>
                <a:ea typeface="UD デジタル 教科書体 NP-B" panose="02020700000000000000" pitchFamily="18" charset="-128"/>
              </a:rPr>
              <a:t>】</a:t>
            </a:r>
          </a:p>
        </p:txBody>
      </p:sp>
      <p:sp>
        <p:nvSpPr>
          <p:cNvPr id="4" name="スライド番号プレースホルダー 3">
            <a:extLst>
              <a:ext uri="{FF2B5EF4-FFF2-40B4-BE49-F238E27FC236}">
                <a16:creationId xmlns:a16="http://schemas.microsoft.com/office/drawing/2014/main" id="{2CEAEF83-4320-C5B9-5C9A-19D37046BD1A}"/>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17</a:t>
            </a:fld>
            <a:endParaRPr kumimoji="1" lang="ja-JP" altLang="en-US" dirty="0"/>
          </a:p>
        </p:txBody>
      </p:sp>
    </p:spTree>
    <p:extLst>
      <p:ext uri="{BB962C8B-B14F-4D97-AF65-F5344CB8AC3E}">
        <p14:creationId xmlns:p14="http://schemas.microsoft.com/office/powerpoint/2010/main" val="79449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8A14F-8A33-6F12-A545-A51F4DE60AD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48F76D2-9FB4-0547-7C21-DE22F8C4A5B6}"/>
              </a:ext>
            </a:extLst>
          </p:cNvPr>
          <p:cNvSpPr>
            <a:spLocks noGrp="1"/>
          </p:cNvSpPr>
          <p:nvPr>
            <p:ph idx="1"/>
          </p:nvPr>
        </p:nvSpPr>
        <p:spPr>
          <a:xfrm>
            <a:off x="617615" y="1702118"/>
            <a:ext cx="11875769" cy="4351338"/>
          </a:xfrm>
        </p:spPr>
        <p:txBody>
          <a:bodyPr>
            <a:normAutofit/>
          </a:bodyPr>
          <a:lstStyle/>
          <a:p>
            <a:pPr indent="127000" algn="just">
              <a:buNone/>
            </a:pP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rPr>
              <a:t>①ケイタのプロフィールと司会者</a:t>
            </a:r>
            <a:r>
              <a:rPr lang="ja-JP" altLang="ja-JP" sz="2800" kern="100" dirty="0">
                <a:effectLst/>
                <a:latin typeface="UD デジタル 教科書体 NP-B" panose="02020700000000000000" pitchFamily="18" charset="-128"/>
                <a:ea typeface="UD デジタル 教科書体 NP-B" panose="02020700000000000000" pitchFamily="18" charset="-128"/>
              </a:rPr>
              <a:t>が簡単に説明する。</a:t>
            </a:r>
            <a:endParaRPr lang="en-US" altLang="ja-JP" sz="2800" kern="100" dirty="0">
              <a:effectLst/>
              <a:latin typeface="UD デジタル 教科書体 NP-B" panose="02020700000000000000" pitchFamily="18" charset="-128"/>
              <a:ea typeface="UD デジタル 教科書体 NP-B" panose="02020700000000000000" pitchFamily="18" charset="-128"/>
            </a:endParaRPr>
          </a:p>
          <a:p>
            <a:pPr indent="127000" algn="just">
              <a:buNone/>
            </a:pPr>
            <a:endParaRPr lang="en-US" altLang="ja-JP" sz="2800" kern="100" dirty="0">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rPr>
              <a:t>②援助チームシート</a:t>
            </a:r>
            <a:r>
              <a:rPr lang="en-US" altLang="ja-JP" sz="2800" kern="100" dirty="0">
                <a:effectLst/>
                <a:latin typeface="UD デジタル 教科書体 NP-B" panose="02020700000000000000" pitchFamily="18" charset="-128"/>
                <a:ea typeface="UD デジタル 教科書体 NP-B" panose="02020700000000000000" pitchFamily="18" charset="-128"/>
              </a:rPr>
              <a:t>A</a:t>
            </a:r>
            <a:r>
              <a:rPr lang="ja-JP" altLang="en-US" sz="2800" kern="100" dirty="0">
                <a:effectLst/>
                <a:latin typeface="UD デジタル 教科書体 NP-B" panose="02020700000000000000" pitchFamily="18" charset="-128"/>
                <a:ea typeface="UD デジタル 教科書体 NP-B" panose="02020700000000000000" pitchFamily="18" charset="-128"/>
              </a:rPr>
              <a:t>～</a:t>
            </a:r>
            <a:r>
              <a:rPr lang="en-US" altLang="ja-JP" sz="2800" kern="100" dirty="0">
                <a:effectLst/>
                <a:latin typeface="UD デジタル 教科書体 NP-B" panose="02020700000000000000" pitchFamily="18" charset="-128"/>
                <a:ea typeface="UD デジタル 教科書体 NP-B" panose="02020700000000000000" pitchFamily="18" charset="-128"/>
              </a:rPr>
              <a:t>C</a:t>
            </a:r>
            <a:r>
              <a:rPr lang="ja-JP" altLang="en-US" sz="2800" kern="100" dirty="0">
                <a:effectLst/>
                <a:latin typeface="UD デジタル 教科書体 NP-B" panose="02020700000000000000" pitchFamily="18" charset="-128"/>
                <a:ea typeface="UD デジタル 教科書体 NP-B" panose="02020700000000000000" pitchFamily="18" charset="-128"/>
              </a:rPr>
              <a:t>欄（</a:t>
            </a:r>
            <a:r>
              <a:rPr lang="en-US" altLang="ja-JP" sz="2800" kern="100" dirty="0">
                <a:effectLst/>
                <a:latin typeface="UD デジタル 教科書体 NP-B" panose="02020700000000000000" pitchFamily="18" charset="-128"/>
                <a:ea typeface="UD デジタル 教科書体 NP-B" panose="02020700000000000000" pitchFamily="18" charset="-128"/>
              </a:rPr>
              <a:t>3</a:t>
            </a:r>
            <a:r>
              <a:rPr lang="ja-JP" altLang="en-US" sz="2800" kern="100" dirty="0">
                <a:effectLst/>
                <a:latin typeface="UD デジタル 教科書体 NP-B" panose="02020700000000000000" pitchFamily="18" charset="-128"/>
                <a:ea typeface="UD デジタル 教科書体 NP-B" panose="02020700000000000000" pitchFamily="18" charset="-128"/>
              </a:rPr>
              <a:t>限で作成）を読み上げる。 </a:t>
            </a:r>
            <a:endParaRPr lang="en-US" altLang="ja-JP" sz="2800" kern="100" dirty="0">
              <a:effectLst/>
              <a:latin typeface="UD デジタル 教科書体 NP-B" panose="02020700000000000000" pitchFamily="18" charset="-128"/>
              <a:ea typeface="UD デジタル 教科書体 NP-B" panose="02020700000000000000" pitchFamily="18" charset="-128"/>
            </a:endParaRPr>
          </a:p>
          <a:p>
            <a:pPr indent="127000" algn="just">
              <a:buNone/>
            </a:pPr>
            <a:endParaRPr lang="ja-JP" altLang="ja-JP" sz="2800" kern="100" dirty="0">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rPr>
              <a:t>③</a:t>
            </a:r>
            <a:r>
              <a:rPr lang="ja-JP" altLang="ja-JP" sz="2800" kern="100" dirty="0">
                <a:effectLst/>
                <a:latin typeface="UD デジタル 教科書体 NP-B" panose="02020700000000000000" pitchFamily="18" charset="-128"/>
                <a:ea typeface="UD デジタル 教科書体 NP-B" panose="02020700000000000000" pitchFamily="18" charset="-128"/>
              </a:rPr>
              <a:t>援助</a:t>
            </a:r>
            <a:r>
              <a:rPr lang="ja-JP" altLang="en-US" sz="2800" kern="100" dirty="0">
                <a:effectLst/>
                <a:latin typeface="UD デジタル 教科書体 NP-B" panose="02020700000000000000" pitchFamily="18" charset="-128"/>
                <a:ea typeface="UD デジタル 教科書体 NP-B" panose="02020700000000000000" pitchFamily="18" charset="-128"/>
              </a:rPr>
              <a:t>資源チェックシート（</a:t>
            </a:r>
            <a:r>
              <a:rPr lang="en-US" altLang="ja-JP" sz="2800" kern="100" dirty="0">
                <a:effectLst/>
                <a:latin typeface="UD デジタル 教科書体 NP-B" panose="02020700000000000000" pitchFamily="18" charset="-128"/>
                <a:ea typeface="UD デジタル 教科書体 NP-B" panose="02020700000000000000" pitchFamily="18" charset="-128"/>
              </a:rPr>
              <a:t>4</a:t>
            </a:r>
            <a:r>
              <a:rPr lang="ja-JP" altLang="en-US" sz="2800" kern="100" dirty="0">
                <a:effectLst/>
                <a:latin typeface="UD デジタル 教科書体 NP-B" panose="02020700000000000000" pitchFamily="18" charset="-128"/>
                <a:ea typeface="UD デジタル 教科書体 NP-B" panose="02020700000000000000" pitchFamily="18" charset="-128"/>
              </a:rPr>
              <a:t>限で作成）を読み上げる。</a:t>
            </a:r>
            <a:r>
              <a:rPr lang="en-US" altLang="ja-JP" sz="2800" kern="100" dirty="0">
                <a:effectLst/>
                <a:latin typeface="UD デジタル 教科書体 NP-B" panose="02020700000000000000" pitchFamily="18" charset="-128"/>
                <a:ea typeface="UD デジタル 教科書体 NP-B" panose="02020700000000000000" pitchFamily="18" charset="-128"/>
              </a:rPr>
              <a:t> </a:t>
            </a:r>
          </a:p>
          <a:p>
            <a:pPr indent="127000" algn="just">
              <a:buNone/>
            </a:pPr>
            <a:endParaRPr lang="en-US" altLang="ja-JP" kern="100" dirty="0">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rPr>
              <a:t>＊書かれていないことは各自が自由にストーリーを作ってよい。</a:t>
            </a:r>
            <a:r>
              <a:rPr lang="en-US" altLang="ja-JP" sz="2800" kern="100" dirty="0">
                <a:effectLst/>
                <a:latin typeface="UD デジタル 教科書体 NP-B" panose="02020700000000000000" pitchFamily="18" charset="-128"/>
                <a:ea typeface="UD デジタル 教科書体 NP-B" panose="02020700000000000000" pitchFamily="18" charset="-128"/>
              </a:rPr>
              <a:t>                              </a:t>
            </a:r>
            <a:endParaRPr lang="ja-JP" altLang="ja-JP"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7000" algn="just">
              <a:buNone/>
            </a:pPr>
            <a:endParaRPr kumimoji="1" lang="ja-JP" altLang="en-US" dirty="0"/>
          </a:p>
        </p:txBody>
      </p:sp>
      <p:sp>
        <p:nvSpPr>
          <p:cNvPr id="11" name="テキスト ボックス 10">
            <a:extLst>
              <a:ext uri="{FF2B5EF4-FFF2-40B4-BE49-F238E27FC236}">
                <a16:creationId xmlns:a16="http://schemas.microsoft.com/office/drawing/2014/main" id="{F3F98798-C790-893B-166F-DFD4E9612429}"/>
              </a:ext>
            </a:extLst>
          </p:cNvPr>
          <p:cNvSpPr txBox="1"/>
          <p:nvPr/>
        </p:nvSpPr>
        <p:spPr>
          <a:xfrm>
            <a:off x="866899" y="1180987"/>
            <a:ext cx="10295905" cy="707886"/>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３）ケイタの事例の説明（５分）</a:t>
            </a:r>
            <a:endParaRPr lang="ja-JP" altLang="en-US" sz="4000" dirty="0"/>
          </a:p>
        </p:txBody>
      </p:sp>
      <p:sp>
        <p:nvSpPr>
          <p:cNvPr id="4" name="テキスト ボックス 3">
            <a:extLst>
              <a:ext uri="{FF2B5EF4-FFF2-40B4-BE49-F238E27FC236}">
                <a16:creationId xmlns:a16="http://schemas.microsoft.com/office/drawing/2014/main" id="{5B367D55-D858-4A5E-2881-B274B103F8FD}"/>
              </a:ext>
            </a:extLst>
          </p:cNvPr>
          <p:cNvSpPr txBox="1"/>
          <p:nvPr/>
        </p:nvSpPr>
        <p:spPr>
          <a:xfrm>
            <a:off x="0" y="212536"/>
            <a:ext cx="2867891" cy="707886"/>
          </a:xfrm>
          <a:prstGeom prst="rect">
            <a:avLst/>
          </a:prstGeom>
          <a:noFill/>
        </p:spPr>
        <p:txBody>
          <a:bodyPr wrap="square" rtlCol="0">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演習１</a:t>
            </a:r>
            <a:r>
              <a:rPr kumimoji="1" lang="en-US" altLang="ja-JP" sz="4000" dirty="0">
                <a:latin typeface="UD デジタル 教科書体 NP-B" panose="02020700000000000000" pitchFamily="18" charset="-128"/>
                <a:ea typeface="UD デジタル 教科書体 NP-B" panose="02020700000000000000" pitchFamily="18" charset="-128"/>
              </a:rPr>
              <a:t>】</a:t>
            </a:r>
          </a:p>
        </p:txBody>
      </p:sp>
      <p:sp>
        <p:nvSpPr>
          <p:cNvPr id="2" name="スライド番号プレースホルダー 3">
            <a:extLst>
              <a:ext uri="{FF2B5EF4-FFF2-40B4-BE49-F238E27FC236}">
                <a16:creationId xmlns:a16="http://schemas.microsoft.com/office/drawing/2014/main" id="{979DBD12-0619-E40B-BB6E-E1934F7B9B48}"/>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18</a:t>
            </a:fld>
            <a:endParaRPr kumimoji="1" lang="ja-JP" altLang="en-US" dirty="0"/>
          </a:p>
        </p:txBody>
      </p:sp>
    </p:spTree>
    <p:extLst>
      <p:ext uri="{BB962C8B-B14F-4D97-AF65-F5344CB8AC3E}">
        <p14:creationId xmlns:p14="http://schemas.microsoft.com/office/powerpoint/2010/main" val="30345693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0BD66-8032-8EC2-5CDB-BC7E9C09A3F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2D2A2F-C801-7D6F-1EDE-5C08A8807957}"/>
              </a:ext>
            </a:extLst>
          </p:cNvPr>
          <p:cNvSpPr>
            <a:spLocks noGrp="1"/>
          </p:cNvSpPr>
          <p:nvPr>
            <p:ph idx="1"/>
          </p:nvPr>
        </p:nvSpPr>
        <p:spPr>
          <a:xfrm>
            <a:off x="344347" y="1702118"/>
            <a:ext cx="12120923" cy="5014120"/>
          </a:xfrm>
        </p:spPr>
        <p:txBody>
          <a:bodyPr>
            <a:normAutofit fontScale="40000" lnSpcReduction="20000"/>
          </a:bodyPr>
          <a:lstStyle/>
          <a:p>
            <a:pPr indent="127000" algn="just">
              <a:buNone/>
            </a:pPr>
            <a:endParaRPr lang="en-US" altLang="ja-JP" sz="2800" kern="100" dirty="0">
              <a:solidFill>
                <a:schemeClr val="tx1"/>
              </a:solidFill>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7000" kern="100" dirty="0">
                <a:effectLst/>
                <a:latin typeface="UD デジタル 教科書体 NP-B" panose="02020700000000000000" pitchFamily="18" charset="-128"/>
                <a:ea typeface="UD デジタル 教科書体 NP-B" panose="02020700000000000000" pitchFamily="18" charset="-128"/>
              </a:rPr>
              <a:t>①</a:t>
            </a:r>
            <a:r>
              <a:rPr lang="ja-JP" altLang="en-US" sz="7000" b="1" kern="100" dirty="0">
                <a:effectLst/>
                <a:latin typeface="UD デジタル 教科書体 NP-B" panose="02020700000000000000" pitchFamily="18" charset="-128"/>
                <a:ea typeface="UD デジタル 教科書体 NP-B" panose="02020700000000000000" pitchFamily="18" charset="-128"/>
              </a:rPr>
              <a:t>ケンタ</a:t>
            </a:r>
            <a:r>
              <a:rPr lang="ja-JP" altLang="ja-JP" sz="7000" kern="100" dirty="0">
                <a:effectLst/>
                <a:latin typeface="UD デジタル 教科書体 NP-B" panose="02020700000000000000" pitchFamily="18" charset="-128"/>
                <a:ea typeface="UD デジタル 教科書体 NP-B" panose="02020700000000000000" pitchFamily="18" charset="-128"/>
              </a:rPr>
              <a:t>に対する</a:t>
            </a:r>
            <a:r>
              <a:rPr lang="ja-JP" altLang="en-US" sz="7000" kern="100" dirty="0">
                <a:effectLst/>
                <a:latin typeface="UD デジタル 教科書体 NP-B" panose="02020700000000000000" pitchFamily="18" charset="-128"/>
                <a:ea typeface="UD デジタル 教科書体 NP-B" panose="02020700000000000000" pitchFamily="18" charset="-128"/>
              </a:rPr>
              <a:t>援助方針や</a:t>
            </a:r>
            <a:r>
              <a:rPr lang="ja-JP" altLang="ja-JP" sz="7000" kern="100" dirty="0">
                <a:effectLst/>
                <a:latin typeface="UD デジタル 教科書体 NP-B" panose="02020700000000000000" pitchFamily="18" charset="-128"/>
                <a:ea typeface="UD デジタル 教科書体 NP-B" panose="02020700000000000000" pitchFamily="18" charset="-128"/>
              </a:rPr>
              <a:t>援助案を自分の立場で</a:t>
            </a:r>
            <a:r>
              <a:rPr lang="ja-JP" altLang="en-US" sz="7000" kern="100" dirty="0">
                <a:effectLst/>
                <a:latin typeface="UD デジタル 教科書体 NP-B" panose="02020700000000000000" pitchFamily="18" charset="-128"/>
                <a:ea typeface="UD デジタル 教科書体 NP-B" panose="02020700000000000000" pitchFamily="18" charset="-128"/>
              </a:rPr>
              <a:t>考える</a:t>
            </a:r>
            <a:r>
              <a:rPr lang="ja-JP" altLang="ja-JP" sz="7000" kern="100" dirty="0">
                <a:effectLst/>
                <a:latin typeface="UD デジタル 教科書体 NP-B" panose="02020700000000000000" pitchFamily="18" charset="-128"/>
                <a:ea typeface="UD デジタル 教科書体 NP-B" panose="02020700000000000000" pitchFamily="18" charset="-128"/>
              </a:rPr>
              <a:t>。</a:t>
            </a:r>
            <a:endParaRPr lang="en-US" altLang="ja-JP" sz="7000" kern="100" dirty="0">
              <a:effectLst/>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援助チームシートの</a:t>
            </a:r>
            <a:r>
              <a:rPr lang="en-US"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D</a:t>
            </a:r>
            <a:r>
              <a:rPr lang="ja-JP"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欄～</a:t>
            </a:r>
            <a:r>
              <a:rPr lang="en-US"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F</a:t>
            </a:r>
            <a:r>
              <a:rPr lang="ja-JP"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欄</a:t>
            </a:r>
            <a:endParaRPr lang="en-US"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7000" algn="just">
              <a:buNone/>
            </a:pPr>
            <a:r>
              <a:rPr lang="ja-JP" altLang="en-US"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援助方針（とりあえずの援助の大きな柱）について検討する</a:t>
            </a:r>
            <a:endParaRPr lang="en-US"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7000" algn="just">
              <a:buNone/>
            </a:pPr>
            <a:r>
              <a:rPr lang="ja-JP" altLang="en-US"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70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具体的な援助案を考える</a:t>
            </a:r>
            <a:endParaRPr kumimoji="1" lang="ja-JP" altLang="en-US" sz="7000" dirty="0">
              <a:latin typeface="UD デジタル 教科書体 NP-B" panose="02020700000000000000" pitchFamily="18" charset="-128"/>
              <a:ea typeface="UD デジタル 教科書体 NP-B" panose="02020700000000000000" pitchFamily="18" charset="-128"/>
            </a:endParaRPr>
          </a:p>
          <a:p>
            <a:pPr indent="127000" algn="just">
              <a:buNone/>
            </a:pPr>
            <a:endParaRPr lang="ja-JP" altLang="ja-JP" sz="6700" kern="100" dirty="0">
              <a:effectLst/>
              <a:latin typeface="UD デジタル 教科書体 NP-B" panose="02020700000000000000" pitchFamily="18" charset="-128"/>
              <a:ea typeface="UD デジタル 教科書体 NP-B" panose="02020700000000000000" pitchFamily="18" charset="-128"/>
            </a:endParaRPr>
          </a:p>
          <a:p>
            <a:pPr algn="just">
              <a:buNone/>
            </a:pPr>
            <a:r>
              <a:rPr lang="ja-JP" altLang="en-US" sz="6700" kern="100" dirty="0">
                <a:effectLst/>
                <a:latin typeface="UD デジタル 教科書体 NP-B" panose="02020700000000000000" pitchFamily="18" charset="-128"/>
                <a:ea typeface="UD デジタル 教科書体 NP-B" panose="02020700000000000000" pitchFamily="18" charset="-128"/>
              </a:rPr>
              <a:t>　</a:t>
            </a:r>
            <a:r>
              <a:rPr lang="ja-JP" altLang="en-US" sz="7000" kern="100" dirty="0">
                <a:effectLst/>
                <a:latin typeface="UD デジタル 教科書体 NP-B" panose="02020700000000000000" pitchFamily="18" charset="-128"/>
                <a:ea typeface="UD デジタル 教科書体 NP-B" panose="02020700000000000000" pitchFamily="18" charset="-128"/>
              </a:rPr>
              <a:t>②援助案は、</a:t>
            </a:r>
            <a:r>
              <a:rPr lang="ja-JP" altLang="ja-JP" sz="7000" u="sng" kern="100" dirty="0">
                <a:effectLst/>
                <a:latin typeface="UD デジタル 教科書体 NP-B" panose="02020700000000000000" pitchFamily="18" charset="-128"/>
                <a:ea typeface="UD デジタル 教科書体 NP-B" panose="02020700000000000000" pitchFamily="18" charset="-128"/>
              </a:rPr>
              <a:t>自分を主語</a:t>
            </a:r>
            <a:r>
              <a:rPr lang="en-US" altLang="ja-JP" sz="7000" kern="100" dirty="0">
                <a:effectLst/>
                <a:latin typeface="UD デジタル 教科書体 NP-B" panose="02020700000000000000" pitchFamily="18" charset="-128"/>
                <a:ea typeface="UD デジタル 教科書体 NP-B" panose="02020700000000000000" pitchFamily="18" charset="-128"/>
              </a:rPr>
              <a:t> </a:t>
            </a:r>
            <a:r>
              <a:rPr lang="ja-JP" altLang="ja-JP" sz="7000" kern="100" dirty="0">
                <a:effectLst/>
                <a:latin typeface="UD デジタル 教科書体 NP-B" panose="02020700000000000000" pitchFamily="18" charset="-128"/>
                <a:ea typeface="UD デジタル 教科書体 NP-B" panose="02020700000000000000" pitchFamily="18" charset="-128"/>
              </a:rPr>
              <a:t>にして考える。</a:t>
            </a:r>
            <a:endParaRPr lang="en-US" altLang="ja-JP" sz="7000" kern="100" dirty="0">
              <a:effectLst/>
              <a:latin typeface="UD デジタル 教科書体 NP-B" panose="02020700000000000000" pitchFamily="18" charset="-128"/>
              <a:ea typeface="UD デジタル 教科書体 NP-B" panose="02020700000000000000" pitchFamily="18" charset="-128"/>
            </a:endParaRPr>
          </a:p>
          <a:p>
            <a:pPr algn="just">
              <a:buNone/>
            </a:pPr>
            <a:endParaRPr lang="ja-JP" altLang="ja-JP" sz="7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buNone/>
            </a:pPr>
            <a:r>
              <a:rPr lang="ja-JP" altLang="en-US" sz="7000" kern="100" dirty="0">
                <a:effectLst/>
                <a:latin typeface="UD デジタル 教科書体 NP-B" panose="02020700000000000000" pitchFamily="18" charset="-128"/>
                <a:ea typeface="UD デジタル 教科書体 NP-B" panose="02020700000000000000" pitchFamily="18" charset="-128"/>
              </a:rPr>
              <a:t>　　</a:t>
            </a:r>
            <a:r>
              <a:rPr lang="ja-JP" altLang="ja-JP" sz="7000" kern="100" dirty="0">
                <a:effectLst/>
                <a:latin typeface="UD デジタル 教科書体 NP-B" panose="02020700000000000000" pitchFamily="18" charset="-128"/>
                <a:ea typeface="UD デジタル 教科書体 NP-B" panose="02020700000000000000" pitchFamily="18" charset="-128"/>
              </a:rPr>
              <a:t>「その子のために</a:t>
            </a:r>
            <a:r>
              <a:rPr lang="ja-JP" altLang="en-US" sz="7000" kern="100" dirty="0">
                <a:effectLst/>
                <a:latin typeface="UD デジタル 教科書体 NP-B" panose="02020700000000000000" pitchFamily="18" charset="-128"/>
                <a:ea typeface="UD デジタル 教科書体 NP-B" panose="02020700000000000000" pitchFamily="18" charset="-128"/>
              </a:rPr>
              <a:t>は</a:t>
            </a:r>
            <a:r>
              <a:rPr lang="ja-JP" altLang="ja-JP" sz="7000" kern="100" dirty="0">
                <a:effectLst/>
                <a:latin typeface="UD デジタル 教科書体 NP-B" panose="02020700000000000000" pitchFamily="18" charset="-128"/>
                <a:ea typeface="UD デジタル 教科書体 NP-B" panose="02020700000000000000" pitchFamily="18" charset="-128"/>
              </a:rPr>
              <a:t>何が</a:t>
            </a:r>
            <a:r>
              <a:rPr lang="ja-JP" altLang="en-US" sz="7000" kern="100" dirty="0">
                <a:effectLst/>
                <a:latin typeface="UD デジタル 教科書体 NP-B" panose="02020700000000000000" pitchFamily="18" charset="-128"/>
                <a:ea typeface="UD デジタル 教科書体 NP-B" panose="02020700000000000000" pitchFamily="18" charset="-128"/>
              </a:rPr>
              <a:t>必要</a:t>
            </a:r>
            <a:r>
              <a:rPr lang="ja-JP" altLang="ja-JP" sz="7000" kern="100" dirty="0">
                <a:effectLst/>
                <a:latin typeface="UD デジタル 教科書体 NP-B" panose="02020700000000000000" pitchFamily="18" charset="-128"/>
                <a:ea typeface="UD デジタル 教科書体 NP-B" panose="02020700000000000000" pitchFamily="18" charset="-128"/>
              </a:rPr>
              <a:t>か」</a:t>
            </a:r>
            <a:endParaRPr lang="en-US" altLang="ja-JP" sz="7000" kern="100" dirty="0">
              <a:effectLst/>
              <a:latin typeface="UD デジタル 教科書体 NP-B" panose="02020700000000000000" pitchFamily="18" charset="-128"/>
              <a:ea typeface="UD デジタル 教科書体 NP-B" panose="02020700000000000000" pitchFamily="18" charset="-128"/>
            </a:endParaRPr>
          </a:p>
          <a:p>
            <a:pPr algn="just">
              <a:buNone/>
            </a:pPr>
            <a:r>
              <a:rPr lang="ja-JP" altLang="en-US" sz="7000" kern="100" dirty="0">
                <a:effectLst/>
                <a:latin typeface="UD デジタル 教科書体 NP-B" panose="02020700000000000000" pitchFamily="18" charset="-128"/>
                <a:ea typeface="UD デジタル 教科書体 NP-B" panose="02020700000000000000" pitchFamily="18" charset="-128"/>
              </a:rPr>
              <a:t>　　</a:t>
            </a:r>
            <a:r>
              <a:rPr lang="ja-JP" altLang="ja-JP" sz="7000" kern="100" dirty="0">
                <a:effectLst/>
                <a:latin typeface="UD デジタル 教科書体 NP-B" panose="02020700000000000000" pitchFamily="18" charset="-128"/>
                <a:ea typeface="UD デジタル 教科書体 NP-B" panose="02020700000000000000" pitchFamily="18" charset="-128"/>
              </a:rPr>
              <a:t>「</a:t>
            </a:r>
            <a:r>
              <a:rPr lang="ja-JP" altLang="en-US" sz="7000" kern="100" dirty="0">
                <a:effectLst/>
                <a:latin typeface="UD デジタル 教科書体 NP-B" panose="02020700000000000000" pitchFamily="18" charset="-128"/>
                <a:ea typeface="UD デジタル 教科書体 NP-B" panose="02020700000000000000" pitchFamily="18" charset="-128"/>
              </a:rPr>
              <a:t>自分の</a:t>
            </a:r>
            <a:r>
              <a:rPr lang="ja-JP" altLang="ja-JP" sz="7000" kern="100" dirty="0">
                <a:effectLst/>
                <a:latin typeface="UD デジタル 教科書体 NP-B" panose="02020700000000000000" pitchFamily="18" charset="-128"/>
                <a:ea typeface="UD デジタル 教科書体 NP-B" panose="02020700000000000000" pitchFamily="18" charset="-128"/>
              </a:rPr>
              <a:t>もち味を生かしてその子のために自分は何ができるか」</a:t>
            </a:r>
            <a:endParaRPr lang="en-US" altLang="ja-JP" sz="7000" kern="100" dirty="0">
              <a:effectLst/>
              <a:latin typeface="UD デジタル 教科書体 NP-B" panose="02020700000000000000" pitchFamily="18" charset="-128"/>
              <a:ea typeface="UD デジタル 教科書体 NP-B" panose="02020700000000000000" pitchFamily="18" charset="-128"/>
            </a:endParaRPr>
          </a:p>
          <a:p>
            <a:pPr algn="just">
              <a:buNone/>
            </a:pPr>
            <a:r>
              <a:rPr lang="ja-JP" altLang="en-US" sz="7000" kern="100" dirty="0">
                <a:effectLst/>
                <a:latin typeface="UD デジタル 教科書体 NP-B" panose="02020700000000000000" pitchFamily="18" charset="-128"/>
                <a:ea typeface="UD デジタル 教科書体 NP-B" panose="02020700000000000000" pitchFamily="18" charset="-128"/>
              </a:rPr>
              <a:t>　　</a:t>
            </a:r>
            <a:r>
              <a:rPr lang="ja-JP" altLang="ja-JP" sz="7000" kern="100" dirty="0">
                <a:effectLst/>
                <a:latin typeface="UD デジタル 教科書体 NP-B" panose="02020700000000000000" pitchFamily="18" charset="-128"/>
                <a:ea typeface="UD デジタル 教科書体 NP-B" panose="02020700000000000000" pitchFamily="18" charset="-128"/>
              </a:rPr>
              <a:t>「支援を行うために自分は誰にどうしてほしいのか」</a:t>
            </a:r>
            <a:endParaRPr lang="en-US" altLang="ja-JP" sz="7000" kern="100" dirty="0">
              <a:effectLst/>
              <a:latin typeface="UD デジタル 教科書体 NP-B" panose="02020700000000000000" pitchFamily="18" charset="-128"/>
              <a:ea typeface="UD デジタル 教科書体 NP-B" panose="02020700000000000000" pitchFamily="18" charset="-128"/>
            </a:endParaRPr>
          </a:p>
          <a:p>
            <a:pPr algn="just">
              <a:buNone/>
            </a:pPr>
            <a:r>
              <a:rPr lang="ja-JP" altLang="en-US" sz="7000" kern="100" dirty="0">
                <a:effectLst/>
                <a:latin typeface="UD デジタル 教科書体 NP-B" panose="02020700000000000000" pitchFamily="18" charset="-128"/>
                <a:ea typeface="UD デジタル 教科書体 NP-B" panose="02020700000000000000" pitchFamily="18" charset="-128"/>
              </a:rPr>
              <a:t>　　</a:t>
            </a:r>
            <a:r>
              <a:rPr lang="ja-JP" altLang="ja-JP" sz="7000" kern="100" dirty="0">
                <a:effectLst/>
                <a:latin typeface="UD デジタル 教科書体 NP-B" panose="02020700000000000000" pitchFamily="18" charset="-128"/>
                <a:ea typeface="UD デジタル 教科書体 NP-B" panose="02020700000000000000" pitchFamily="18" charset="-128"/>
              </a:rPr>
              <a:t>「親や担任に対して自分は何ができるか」等</a:t>
            </a:r>
            <a:endParaRPr kumimoji="1" lang="ja-JP" altLang="en-US" sz="7000" dirty="0"/>
          </a:p>
        </p:txBody>
      </p:sp>
      <p:sp>
        <p:nvSpPr>
          <p:cNvPr id="11" name="テキスト ボックス 10">
            <a:extLst>
              <a:ext uri="{FF2B5EF4-FFF2-40B4-BE49-F238E27FC236}">
                <a16:creationId xmlns:a16="http://schemas.microsoft.com/office/drawing/2014/main" id="{0CA921EB-C568-2682-1A81-D577E3987D1B}"/>
              </a:ext>
            </a:extLst>
          </p:cNvPr>
          <p:cNvSpPr txBox="1"/>
          <p:nvPr/>
        </p:nvSpPr>
        <p:spPr>
          <a:xfrm>
            <a:off x="97050" y="921224"/>
            <a:ext cx="11997899" cy="707886"/>
          </a:xfrm>
          <a:prstGeom prst="rect">
            <a:avLst/>
          </a:prstGeom>
          <a:noFill/>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４）個人で援助チームシートを作成する（</a:t>
            </a:r>
            <a:r>
              <a:rPr lang="en-US" altLang="ja-JP" sz="4000" dirty="0">
                <a:latin typeface="UD デジタル 教科書体 NP-B" panose="02020700000000000000" pitchFamily="18" charset="-128"/>
                <a:ea typeface="UD デジタル 教科書体 NP-B" panose="02020700000000000000" pitchFamily="18" charset="-128"/>
              </a:rPr>
              <a:t>5</a:t>
            </a:r>
            <a:r>
              <a:rPr lang="ja-JP" altLang="en-US" sz="4000" dirty="0">
                <a:latin typeface="UD デジタル 教科書体 NP-B" panose="02020700000000000000" pitchFamily="18" charset="-128"/>
                <a:ea typeface="UD デジタル 教科書体 NP-B" panose="02020700000000000000" pitchFamily="18" charset="-128"/>
              </a:rPr>
              <a:t>分</a:t>
            </a:r>
            <a:r>
              <a:rPr lang="en-US" altLang="ja-JP" sz="4000" dirty="0">
                <a:latin typeface="UD デジタル 教科書体 NP-B" panose="02020700000000000000" pitchFamily="18" charset="-128"/>
                <a:ea typeface="UD デジタル 教科書体 NP-B" panose="02020700000000000000" pitchFamily="18" charset="-128"/>
              </a:rPr>
              <a:t>) </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0B0A4807-CD3D-65B3-6F38-243CA101ADF9}"/>
              </a:ext>
            </a:extLst>
          </p:cNvPr>
          <p:cNvSpPr txBox="1"/>
          <p:nvPr/>
        </p:nvSpPr>
        <p:spPr>
          <a:xfrm>
            <a:off x="-114300" y="213338"/>
            <a:ext cx="2867891" cy="707886"/>
          </a:xfrm>
          <a:prstGeom prst="rect">
            <a:avLst/>
          </a:prstGeom>
          <a:noFill/>
        </p:spPr>
        <p:txBody>
          <a:bodyPr wrap="square" rtlCol="0">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演習１</a:t>
            </a:r>
            <a:r>
              <a:rPr kumimoji="1" lang="en-US" altLang="ja-JP" sz="4000" dirty="0">
                <a:latin typeface="UD デジタル 教科書体 NP-B" panose="02020700000000000000" pitchFamily="18" charset="-128"/>
                <a:ea typeface="UD デジタル 教科書体 NP-B" panose="02020700000000000000" pitchFamily="18" charset="-128"/>
              </a:rPr>
              <a:t>】</a:t>
            </a:r>
          </a:p>
        </p:txBody>
      </p:sp>
      <p:sp>
        <p:nvSpPr>
          <p:cNvPr id="4" name="スライド番号プレースホルダー 3">
            <a:extLst>
              <a:ext uri="{FF2B5EF4-FFF2-40B4-BE49-F238E27FC236}">
                <a16:creationId xmlns:a16="http://schemas.microsoft.com/office/drawing/2014/main" id="{B4B0F689-04F6-751F-DA44-DD83F877062F}"/>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19</a:t>
            </a:fld>
            <a:endParaRPr kumimoji="1" lang="ja-JP" altLang="en-US" dirty="0"/>
          </a:p>
        </p:txBody>
      </p:sp>
    </p:spTree>
    <p:extLst>
      <p:ext uri="{BB962C8B-B14F-4D97-AF65-F5344CB8AC3E}">
        <p14:creationId xmlns:p14="http://schemas.microsoft.com/office/powerpoint/2010/main" val="17860651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CE23F1C-F988-5BC9-03B9-BAF86D585516}"/>
              </a:ext>
            </a:extLst>
          </p:cNvPr>
          <p:cNvSpPr/>
          <p:nvPr/>
        </p:nvSpPr>
        <p:spPr>
          <a:xfrm>
            <a:off x="465513" y="947651"/>
            <a:ext cx="11521440" cy="4262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第</a:t>
            </a:r>
            <a:r>
              <a:rPr lang="en-US" altLang="ja-JP" sz="4000" dirty="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章の目的</a:t>
            </a:r>
            <a:endParaRPr kumimoji="1" lang="en-US" altLang="ja-JP" sz="4000" dirty="0">
              <a:solidFill>
                <a:schemeClr val="tx1"/>
              </a:solidFill>
              <a:latin typeface="UD デジタル 教科書体 NK-B" panose="02020700000000000000" pitchFamily="18" charset="-128"/>
              <a:ea typeface="UD デジタル 教科書体 NK-B" panose="02020700000000000000" pitchFamily="18" charset="-128"/>
            </a:endParaRPr>
          </a:p>
          <a:p>
            <a:pPr marL="715963" indent="-715963"/>
            <a:r>
              <a:rPr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　１．個別の</a:t>
            </a:r>
            <a:r>
              <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チーム支援の基盤となる教育相談等の　体制づくりの理解</a:t>
            </a:r>
            <a:endParaRPr kumimoji="1" lang="en-US" altLang="ja-JP" sz="4000" dirty="0">
              <a:solidFill>
                <a:schemeClr val="tx1"/>
              </a:solidFill>
              <a:latin typeface="UD デジタル 教科書体 NK-B" panose="02020700000000000000" pitchFamily="18" charset="-128"/>
              <a:ea typeface="UD デジタル 教科書体 NK-B" panose="02020700000000000000" pitchFamily="18" charset="-128"/>
            </a:endParaRPr>
          </a:p>
          <a:p>
            <a:pPr marL="715963" indent="-715963"/>
            <a:r>
              <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　２．具体的なケースに沿ったチーム支援の実践的な理解</a:t>
            </a:r>
          </a:p>
        </p:txBody>
      </p:sp>
      <p:sp>
        <p:nvSpPr>
          <p:cNvPr id="2" name="スライド番号プレースホルダー 3">
            <a:extLst>
              <a:ext uri="{FF2B5EF4-FFF2-40B4-BE49-F238E27FC236}">
                <a16:creationId xmlns:a16="http://schemas.microsoft.com/office/drawing/2014/main" id="{AD21BE19-8A49-7C91-E1AA-7FFF28F8A59F}"/>
              </a:ext>
            </a:extLst>
          </p:cNvPr>
          <p:cNvSpPr>
            <a:spLocks noGrp="1"/>
          </p:cNvSpPr>
          <p:nvPr>
            <p:ph type="sldNum" sz="quarter" idx="12"/>
          </p:nvPr>
        </p:nvSpPr>
        <p:spPr>
          <a:xfrm>
            <a:off x="8610600" y="6356350"/>
            <a:ext cx="2743200" cy="365125"/>
          </a:xfrm>
        </p:spPr>
        <p:txBody>
          <a:bodyPr/>
          <a:lstStyle/>
          <a:p>
            <a:fld id="{60422B60-572B-4A42-9BF7-423FB352E2B6}" type="slidenum">
              <a:rPr kumimoji="1" lang="ja-JP" altLang="en-US" smtClean="0"/>
              <a:t>2</a:t>
            </a:fld>
            <a:endParaRPr kumimoji="1" lang="ja-JP" altLang="en-US" dirty="0"/>
          </a:p>
        </p:txBody>
      </p:sp>
    </p:spTree>
    <p:extLst>
      <p:ext uri="{BB962C8B-B14F-4D97-AF65-F5344CB8AC3E}">
        <p14:creationId xmlns:p14="http://schemas.microsoft.com/office/powerpoint/2010/main" val="2716236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129A-4C0E-1A37-76D2-2B39580B35B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D2CE851-B551-1B9E-8AA2-C681F3D63B65}"/>
              </a:ext>
            </a:extLst>
          </p:cNvPr>
          <p:cNvSpPr>
            <a:spLocks noGrp="1"/>
          </p:cNvSpPr>
          <p:nvPr>
            <p:ph idx="1"/>
          </p:nvPr>
        </p:nvSpPr>
        <p:spPr>
          <a:xfrm>
            <a:off x="1298863" y="1247541"/>
            <a:ext cx="12562357" cy="5935137"/>
          </a:xfrm>
        </p:spPr>
        <p:txBody>
          <a:bodyPr>
            <a:normAutofit/>
          </a:bodyPr>
          <a:lstStyle/>
          <a:p>
            <a:pPr algn="just">
              <a:lnSpc>
                <a:spcPts val="1575"/>
              </a:lnSpc>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00000"/>
              </a:lnSpc>
              <a:buNone/>
            </a:pPr>
            <a:r>
              <a:rPr lang="ja-JP" altLang="en-US"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　  </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①　司会者は話し合いのリードを取る</a:t>
            </a:r>
            <a:endParaRPr lang="en-US"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00000"/>
              </a:lnSpc>
              <a:buNone/>
            </a:pP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en-US"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司会者の台詞</a:t>
            </a:r>
            <a:r>
              <a:rPr lang="en-US"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p>
          <a:p>
            <a:pPr algn="just">
              <a:lnSpc>
                <a:spcPct val="100000"/>
              </a:lnSpc>
              <a:buNone/>
            </a:pP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en-US"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「司会の●●です。これからこのチームでケイタさんの事例の援助チーム</a:t>
            </a:r>
            <a:endParaRPr lang="en-US" altLang="ja-JP"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00000"/>
              </a:lnSpc>
              <a:buNone/>
            </a:pPr>
            <a:r>
              <a:rPr lang="ja-JP" altLang="en-US"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会議を行います。ケイタさんがよりよい学校生活を送ることができる</a:t>
            </a:r>
            <a:endParaRPr lang="en-US" altLang="ja-JP"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00000"/>
              </a:lnSpc>
              <a:buNone/>
            </a:pPr>
            <a:r>
              <a:rPr lang="ja-JP" altLang="en-US"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ように、すでに３限で集めたアセスメントを元に援助方針と援助案を</a:t>
            </a:r>
            <a:endParaRPr lang="en-US" altLang="ja-JP"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00000"/>
              </a:lnSpc>
              <a:buNone/>
            </a:pPr>
            <a:r>
              <a:rPr lang="ja-JP" altLang="en-US"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考えたいと思います。　では、●●先生、いかがでしょうか？」</a:t>
            </a:r>
            <a:endParaRPr lang="en-US" altLang="ja-JP" sz="2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00000"/>
              </a:lnSpc>
              <a:buNone/>
            </a:pP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②　</a:t>
            </a:r>
            <a:r>
              <a:rPr lang="ja-JP"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ケイタを支援する方針について話し合</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う</a:t>
            </a:r>
            <a:r>
              <a:rPr lang="ja-JP"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（目安５分）</a:t>
            </a:r>
            <a:endParaRPr lang="en-US" altLang="ja-JP"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marL="114300" indent="-114300" algn="just">
              <a:lnSpc>
                <a:spcPct val="100000"/>
              </a:lnSpc>
              <a:buNone/>
            </a:pP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③　</a:t>
            </a:r>
            <a:r>
              <a:rPr lang="ja-JP"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（時間の範囲</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内</a:t>
            </a:r>
            <a:r>
              <a:rPr lang="ja-JP"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で）支援の具体案を話し合う。</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（目安</a:t>
            </a:r>
            <a:r>
              <a:rPr lang="en-US" altLang="ja-JP"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12</a:t>
            </a:r>
            <a:r>
              <a:rPr lang="ja-JP" altLang="en-US"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分）</a:t>
            </a:r>
            <a:endParaRPr lang="en-US" altLang="ja-JP" kern="100" dirty="0">
              <a:solidFill>
                <a:schemeClr val="tx1"/>
              </a:solidFill>
              <a:effectLst/>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929AA19F-31F8-C3CB-93CC-34BECC26A2AD}"/>
              </a:ext>
            </a:extLst>
          </p:cNvPr>
          <p:cNvSpPr txBox="1"/>
          <p:nvPr/>
        </p:nvSpPr>
        <p:spPr>
          <a:xfrm>
            <a:off x="851283" y="812060"/>
            <a:ext cx="10266219" cy="707886"/>
          </a:xfrm>
          <a:prstGeom prst="rect">
            <a:avLst/>
          </a:prstGeom>
          <a:noFill/>
        </p:spPr>
        <p:txBody>
          <a:bodyPr wrap="square">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５）ロールプレイの実施</a:t>
            </a:r>
            <a:r>
              <a:rPr lang="ja-JP" altLang="ja-JP" sz="4000" kern="100" dirty="0">
                <a:effectLst/>
                <a:latin typeface="UD デジタル 教科書体 NP-B" panose="02020700000000000000" pitchFamily="18" charset="-128"/>
                <a:ea typeface="UD デジタル 教科書体 NP-B" panose="02020700000000000000" pitchFamily="18" charset="-128"/>
              </a:rPr>
              <a:t>（</a:t>
            </a:r>
            <a:r>
              <a:rPr lang="en-US" altLang="ja-JP" sz="4000" kern="100" dirty="0">
                <a:effectLst/>
                <a:latin typeface="UD デジタル 教科書体 NP-B" panose="02020700000000000000" pitchFamily="18" charset="-128"/>
                <a:ea typeface="UD デジタル 教科書体 NP-B" panose="02020700000000000000" pitchFamily="18" charset="-128"/>
              </a:rPr>
              <a:t>20</a:t>
            </a:r>
            <a:r>
              <a:rPr lang="ja-JP" altLang="ja-JP" sz="4000" kern="100" dirty="0">
                <a:effectLst/>
                <a:latin typeface="UD デジタル 教科書体 NP-B" panose="02020700000000000000" pitchFamily="18" charset="-128"/>
                <a:ea typeface="UD デジタル 教科書体 NP-B" panose="02020700000000000000" pitchFamily="18" charset="-128"/>
              </a:rPr>
              <a:t>分</a:t>
            </a:r>
            <a:r>
              <a:rPr lang="en-US" altLang="ja-JP" sz="4000" kern="100" dirty="0">
                <a:effectLst/>
                <a:latin typeface="UD デジタル 教科書体 NP-B" panose="02020700000000000000" pitchFamily="18" charset="-128"/>
                <a:ea typeface="UD デジタル 教科書体 NP-B" panose="02020700000000000000" pitchFamily="18" charset="-128"/>
              </a:rPr>
              <a:t>) </a:t>
            </a:r>
            <a:endParaRPr lang="ja-JP" altLang="en-US" sz="4000" dirty="0"/>
          </a:p>
        </p:txBody>
      </p:sp>
      <p:sp>
        <p:nvSpPr>
          <p:cNvPr id="2" name="テキスト ボックス 1">
            <a:extLst>
              <a:ext uri="{FF2B5EF4-FFF2-40B4-BE49-F238E27FC236}">
                <a16:creationId xmlns:a16="http://schemas.microsoft.com/office/drawing/2014/main" id="{3427544C-8342-CE22-9149-E0BC8283A386}"/>
              </a:ext>
            </a:extLst>
          </p:cNvPr>
          <p:cNvSpPr txBox="1"/>
          <p:nvPr/>
        </p:nvSpPr>
        <p:spPr>
          <a:xfrm>
            <a:off x="-135082" y="166255"/>
            <a:ext cx="2867891" cy="707886"/>
          </a:xfrm>
          <a:prstGeom prst="rect">
            <a:avLst/>
          </a:prstGeom>
          <a:noFill/>
        </p:spPr>
        <p:txBody>
          <a:bodyPr wrap="square" rtlCol="0">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演習１</a:t>
            </a:r>
            <a:r>
              <a:rPr kumimoji="1" lang="en-US" altLang="ja-JP" sz="4000" dirty="0">
                <a:latin typeface="UD デジタル 教科書体 NP-B" panose="02020700000000000000" pitchFamily="18" charset="-128"/>
                <a:ea typeface="UD デジタル 教科書体 NP-B" panose="02020700000000000000" pitchFamily="18" charset="-128"/>
              </a:rPr>
              <a:t>】</a:t>
            </a:r>
          </a:p>
        </p:txBody>
      </p:sp>
      <p:sp>
        <p:nvSpPr>
          <p:cNvPr id="4" name="スライド番号プレースホルダー 3">
            <a:extLst>
              <a:ext uri="{FF2B5EF4-FFF2-40B4-BE49-F238E27FC236}">
                <a16:creationId xmlns:a16="http://schemas.microsoft.com/office/drawing/2014/main" id="{78373285-0D5D-1606-0D0E-0991EF5D669D}"/>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20</a:t>
            </a:fld>
            <a:endParaRPr kumimoji="1" lang="ja-JP" altLang="en-US" dirty="0"/>
          </a:p>
        </p:txBody>
      </p:sp>
    </p:spTree>
    <p:extLst>
      <p:ext uri="{BB962C8B-B14F-4D97-AF65-F5344CB8AC3E}">
        <p14:creationId xmlns:p14="http://schemas.microsoft.com/office/powerpoint/2010/main" val="36338964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3821-7F5D-726A-2B14-435AB9CDAAB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8EB0BEC-ECA8-B988-F5BF-447BA345656B}"/>
              </a:ext>
            </a:extLst>
          </p:cNvPr>
          <p:cNvSpPr txBox="1"/>
          <p:nvPr/>
        </p:nvSpPr>
        <p:spPr>
          <a:xfrm>
            <a:off x="-135082" y="166255"/>
            <a:ext cx="2867891" cy="707886"/>
          </a:xfrm>
          <a:prstGeom prst="rect">
            <a:avLst/>
          </a:prstGeom>
          <a:noFill/>
        </p:spPr>
        <p:txBody>
          <a:bodyPr wrap="square" rtlCol="0">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演習１</a:t>
            </a:r>
            <a:r>
              <a:rPr kumimoji="1" lang="en-US" altLang="ja-JP" sz="4000" dirty="0">
                <a:latin typeface="UD デジタル 教科書体 NP-B" panose="02020700000000000000" pitchFamily="18" charset="-128"/>
                <a:ea typeface="UD デジタル 教科書体 NP-B" panose="02020700000000000000" pitchFamily="18" charset="-128"/>
              </a:rPr>
              <a:t>】</a:t>
            </a:r>
          </a:p>
        </p:txBody>
      </p:sp>
      <p:sp>
        <p:nvSpPr>
          <p:cNvPr id="5" name="テキスト ボックス 4">
            <a:extLst>
              <a:ext uri="{FF2B5EF4-FFF2-40B4-BE49-F238E27FC236}">
                <a16:creationId xmlns:a16="http://schemas.microsoft.com/office/drawing/2014/main" id="{72A0A5AF-9FA3-C038-5EC8-9DC143B05FF5}"/>
              </a:ext>
            </a:extLst>
          </p:cNvPr>
          <p:cNvSpPr txBox="1"/>
          <p:nvPr/>
        </p:nvSpPr>
        <p:spPr>
          <a:xfrm>
            <a:off x="949913" y="1533698"/>
            <a:ext cx="11765237" cy="2185214"/>
          </a:xfrm>
          <a:prstGeom prst="rect">
            <a:avLst/>
          </a:prstGeom>
          <a:noFill/>
        </p:spPr>
        <p:txBody>
          <a:bodyPr wrap="square">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6</a:t>
            </a:r>
            <a:r>
              <a:rPr kumimoji="1" lang="ja-JP" altLang="en-US" sz="4000" dirty="0">
                <a:latin typeface="UD デジタル 教科書体 NP-B" panose="02020700000000000000" pitchFamily="18" charset="-128"/>
                <a:ea typeface="UD デジタル 教科書体 NP-B" panose="02020700000000000000" pitchFamily="18" charset="-128"/>
              </a:rPr>
              <a:t>）シェアリング　      </a:t>
            </a:r>
            <a:r>
              <a:rPr lang="ja-JP" altLang="ja-JP" sz="4000" kern="100" dirty="0">
                <a:effectLst/>
                <a:latin typeface="UD デジタル 教科書体 NP-B" panose="02020700000000000000" pitchFamily="18" charset="-128"/>
                <a:ea typeface="UD デジタル 教科書体 NP-B" panose="02020700000000000000" pitchFamily="18" charset="-128"/>
              </a:rPr>
              <a:t>（</a:t>
            </a:r>
            <a:r>
              <a:rPr lang="en-US" altLang="ja-JP" sz="4000" kern="100" dirty="0">
                <a:effectLst/>
                <a:latin typeface="UD デジタル 教科書体 NP-B" panose="02020700000000000000" pitchFamily="18" charset="-128"/>
                <a:ea typeface="UD デジタル 教科書体 NP-B" panose="02020700000000000000" pitchFamily="18" charset="-128"/>
              </a:rPr>
              <a:t>5</a:t>
            </a:r>
            <a:r>
              <a:rPr lang="ja-JP" altLang="ja-JP" sz="4000" kern="100" dirty="0">
                <a:effectLst/>
                <a:latin typeface="UD デジタル 教科書体 NP-B" panose="02020700000000000000" pitchFamily="18" charset="-128"/>
                <a:ea typeface="UD デジタル 教科書体 NP-B" panose="02020700000000000000" pitchFamily="18" charset="-128"/>
              </a:rPr>
              <a:t>分</a:t>
            </a:r>
            <a:r>
              <a:rPr lang="en-US" altLang="ja-JP" sz="4000" kern="100" dirty="0">
                <a:effectLst/>
                <a:latin typeface="UD デジタル 教科書体 NP-B" panose="02020700000000000000" pitchFamily="18" charset="-128"/>
                <a:ea typeface="UD デジタル 教科書体 NP-B" panose="02020700000000000000" pitchFamily="18" charset="-128"/>
              </a:rPr>
              <a:t>)</a:t>
            </a:r>
            <a:endParaRPr lang="en-US" altLang="ja-JP" sz="4000" kern="100" dirty="0">
              <a:latin typeface="UD デジタル 教科書体 NP-B" panose="02020700000000000000" pitchFamily="18" charset="-128"/>
              <a:ea typeface="UD デジタル 教科書体 NP-B" panose="02020700000000000000" pitchFamily="18" charset="-128"/>
            </a:endParaRPr>
          </a:p>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rPr>
              <a:t>    ①</a:t>
            </a:r>
            <a:r>
              <a:rPr lang="ja-JP" altLang="ja-JP"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それぞれのチーム内でチームで話し合った体験について話す。</a:t>
            </a:r>
            <a:r>
              <a:rPr lang="ja-JP" altLang="ja-JP" sz="2800" kern="100" dirty="0">
                <a:effectLst/>
                <a:latin typeface="UD デジタル 教科書体 NP-B" panose="02020700000000000000" pitchFamily="18" charset="-128"/>
                <a:ea typeface="UD デジタル 教科書体 NP-B" panose="02020700000000000000" pitchFamily="18" charset="-128"/>
              </a:rPr>
              <a:t> </a:t>
            </a:r>
            <a:endParaRPr lang="en-US" altLang="ja-JP" sz="2800" kern="100" dirty="0">
              <a:effectLst/>
              <a:latin typeface="UD デジタル 教科書体 NP-B" panose="02020700000000000000" pitchFamily="18" charset="-128"/>
              <a:ea typeface="UD デジタル 教科書体 NP-B" panose="02020700000000000000" pitchFamily="18" charset="-128"/>
            </a:endParaRPr>
          </a:p>
          <a:p>
            <a:pPr indent="127000" algn="just">
              <a:buNone/>
            </a:pPr>
            <a:endParaRPr lang="en-US" altLang="ja-JP" sz="2800" kern="100" dirty="0">
              <a:latin typeface="UD デジタル 教科書体 NP-B" panose="02020700000000000000" pitchFamily="18" charset="-128"/>
              <a:ea typeface="UD デジタル 教科書体 NP-B" panose="02020700000000000000" pitchFamily="18" charset="-128"/>
            </a:endParaRPr>
          </a:p>
          <a:p>
            <a:pPr indent="127000" algn="just">
              <a:buNone/>
            </a:pPr>
            <a:r>
              <a:rPr lang="en-US" altLang="ja-JP" sz="4000" kern="100" dirty="0">
                <a:effectLst/>
                <a:latin typeface="UD デジタル 教科書体 NP-B" panose="02020700000000000000" pitchFamily="18" charset="-128"/>
                <a:ea typeface="UD デジタル 教科書体 NP-B" panose="02020700000000000000" pitchFamily="18" charset="-128"/>
              </a:rPr>
              <a:t>7</a:t>
            </a:r>
            <a:r>
              <a:rPr lang="ja-JP" altLang="en-US" sz="4000" kern="100" dirty="0">
                <a:effectLst/>
                <a:latin typeface="UD デジタル 教科書体 NP-B" panose="02020700000000000000" pitchFamily="18" charset="-128"/>
                <a:ea typeface="UD デジタル 教科書体 NP-B" panose="02020700000000000000" pitchFamily="18" charset="-128"/>
              </a:rPr>
              <a:t>）発表と質疑応答    </a:t>
            </a:r>
            <a:r>
              <a:rPr lang="ja-JP" altLang="ja-JP" sz="4000" kern="100" dirty="0">
                <a:effectLst/>
                <a:latin typeface="UD デジタル 教科書体 NP-B" panose="02020700000000000000" pitchFamily="18" charset="-128"/>
                <a:ea typeface="UD デジタル 教科書体 NP-B" panose="02020700000000000000" pitchFamily="18" charset="-128"/>
              </a:rPr>
              <a:t>（</a:t>
            </a:r>
            <a:r>
              <a:rPr lang="ja-JP" altLang="en-US" sz="4000" kern="100" dirty="0">
                <a:effectLst/>
                <a:latin typeface="UD デジタル 教科書体 NP-B" panose="02020700000000000000" pitchFamily="18" charset="-128"/>
                <a:ea typeface="UD デジタル 教科書体 NP-B" panose="02020700000000000000" pitchFamily="18" charset="-128"/>
              </a:rPr>
              <a:t>７</a:t>
            </a:r>
            <a:r>
              <a:rPr lang="ja-JP" altLang="ja-JP" sz="4000" kern="100" dirty="0">
                <a:effectLst/>
                <a:latin typeface="UD デジタル 教科書体 NP-B" panose="02020700000000000000" pitchFamily="18" charset="-128"/>
                <a:ea typeface="UD デジタル 教科書体 NP-B" panose="02020700000000000000" pitchFamily="18" charset="-128"/>
              </a:rPr>
              <a:t>分</a:t>
            </a:r>
            <a:r>
              <a:rPr lang="en-US" altLang="ja-JP" sz="4000" kern="100" dirty="0">
                <a:effectLst/>
                <a:latin typeface="UD デジタル 教科書体 NP-B" panose="02020700000000000000" pitchFamily="18" charset="-128"/>
                <a:ea typeface="UD デジタル 教科書体 NP-B" panose="02020700000000000000" pitchFamily="18" charset="-128"/>
              </a:rPr>
              <a:t>)</a:t>
            </a:r>
            <a:endParaRPr lang="ja-JP" altLang="en-US" sz="4000" dirty="0"/>
          </a:p>
        </p:txBody>
      </p:sp>
      <p:sp>
        <p:nvSpPr>
          <p:cNvPr id="10" name="テキスト ボックス 9">
            <a:extLst>
              <a:ext uri="{FF2B5EF4-FFF2-40B4-BE49-F238E27FC236}">
                <a16:creationId xmlns:a16="http://schemas.microsoft.com/office/drawing/2014/main" id="{5D86A95B-AB1D-9017-BCD7-7E30E34C8756}"/>
              </a:ext>
            </a:extLst>
          </p:cNvPr>
          <p:cNvSpPr txBox="1"/>
          <p:nvPr/>
        </p:nvSpPr>
        <p:spPr>
          <a:xfrm>
            <a:off x="1393923" y="3901415"/>
            <a:ext cx="10114612" cy="954107"/>
          </a:xfrm>
          <a:prstGeom prst="rect">
            <a:avLst/>
          </a:prstGeom>
          <a:noFill/>
        </p:spPr>
        <p:txBody>
          <a:bodyPr wrap="square">
            <a:spAutoFit/>
          </a:bodyPr>
          <a:lstStyle/>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②援助方針・援助案の発表（</a:t>
            </a:r>
            <a:r>
              <a:rPr lang="en-US" altLang="ja-JP"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2</a:t>
            </a:r>
            <a:r>
              <a:rPr lang="ja-JP" altLang="en-US"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から３つのグループ）</a:t>
            </a:r>
            <a:endParaRPr lang="en-US" altLang="ja-JP"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indent="127000" algn="just">
              <a:buNone/>
            </a:pPr>
            <a:r>
              <a:rPr lang="ja-JP" altLang="en-US" sz="28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③質疑応答</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 name="スライド番号プレースホルダー 3">
            <a:extLst>
              <a:ext uri="{FF2B5EF4-FFF2-40B4-BE49-F238E27FC236}">
                <a16:creationId xmlns:a16="http://schemas.microsoft.com/office/drawing/2014/main" id="{CBA4AC4C-549C-E3A2-B041-62896C1E41D8}"/>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21</a:t>
            </a:fld>
            <a:endParaRPr kumimoji="1" lang="ja-JP" altLang="en-US" dirty="0"/>
          </a:p>
        </p:txBody>
      </p:sp>
    </p:spTree>
    <p:extLst>
      <p:ext uri="{BB962C8B-B14F-4D97-AF65-F5344CB8AC3E}">
        <p14:creationId xmlns:p14="http://schemas.microsoft.com/office/powerpoint/2010/main" val="23572962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44655-DB4E-49A9-AAB8-2C7321CE1D5C}"/>
              </a:ext>
            </a:extLst>
          </p:cNvPr>
          <p:cNvSpPr>
            <a:spLocks noGrp="1"/>
          </p:cNvSpPr>
          <p:nvPr>
            <p:ph type="title"/>
          </p:nvPr>
        </p:nvSpPr>
        <p:spPr>
          <a:xfrm>
            <a:off x="230777" y="69056"/>
            <a:ext cx="11730445" cy="1098008"/>
          </a:xfrm>
        </p:spPr>
        <p:txBody>
          <a:bodyPr lIns="0" rIns="0">
            <a:normAutofit fontScale="90000"/>
          </a:bodyPr>
          <a:lstStyle/>
          <a:p>
            <a:r>
              <a:rPr lang="en-US" altLang="ja-JP" dirty="0"/>
              <a:t>【</a:t>
            </a:r>
            <a:r>
              <a:rPr lang="ja-JP" altLang="en-US" dirty="0"/>
              <a:t>演習２</a:t>
            </a:r>
            <a:r>
              <a:rPr lang="en-US" altLang="ja-JP" dirty="0"/>
              <a:t>】</a:t>
            </a:r>
            <a:r>
              <a:rPr lang="ja-JP" altLang="en-US" dirty="0"/>
              <a:t>チーム支援に関するコーディネーションの演習</a:t>
            </a:r>
            <a:endParaRPr kumimoji="1" lang="ja-JP" altLang="en-US" dirty="0"/>
          </a:p>
        </p:txBody>
      </p:sp>
      <p:sp>
        <p:nvSpPr>
          <p:cNvPr id="3" name="コンテンツ プレースホルダー 2">
            <a:extLst>
              <a:ext uri="{FF2B5EF4-FFF2-40B4-BE49-F238E27FC236}">
                <a16:creationId xmlns:a16="http://schemas.microsoft.com/office/drawing/2014/main" id="{A325AA96-5F39-41F2-A2CF-1F666553006B}"/>
              </a:ext>
            </a:extLst>
          </p:cNvPr>
          <p:cNvSpPr>
            <a:spLocks noGrp="1"/>
          </p:cNvSpPr>
          <p:nvPr>
            <p:ph idx="1"/>
          </p:nvPr>
        </p:nvSpPr>
        <p:spPr>
          <a:xfrm>
            <a:off x="230777" y="2037161"/>
            <a:ext cx="11730445" cy="4314211"/>
          </a:xfrm>
          <a:ln w="15875">
            <a:solidFill>
              <a:schemeClr val="tx1"/>
            </a:solidFill>
          </a:ln>
        </p:spPr>
        <p:txBody>
          <a:bodyPr/>
          <a:lstStyle/>
          <a:p>
            <a:pPr marL="0" indent="0">
              <a:buNone/>
            </a:pPr>
            <a:r>
              <a:rPr kumimoji="1" lang="ja-JP" altLang="en-US" sz="2800" dirty="0"/>
              <a:t>演習：自校の取り組み</a:t>
            </a:r>
            <a:r>
              <a:rPr lang="ja-JP" altLang="en-US" sz="2800" dirty="0"/>
              <a:t>（スクリーニングに関わる活動を実施していますか）</a:t>
            </a:r>
            <a:endParaRPr lang="en-US" altLang="ja-JP" sz="2800" dirty="0"/>
          </a:p>
          <a:p>
            <a:pPr marL="0" indent="0">
              <a:buNone/>
            </a:pPr>
            <a:endParaRPr kumimoji="1" lang="en-US" altLang="ja-JP" sz="2800" dirty="0"/>
          </a:p>
          <a:p>
            <a:pPr marL="0" indent="0">
              <a:buNone/>
            </a:pPr>
            <a:r>
              <a:rPr kumimoji="1" lang="ja-JP" altLang="en-US" sz="2800" dirty="0"/>
              <a:t>スクリーニングの例：</a:t>
            </a:r>
            <a:endParaRPr kumimoji="1" lang="en-US" altLang="ja-JP" sz="2800" dirty="0"/>
          </a:p>
          <a:p>
            <a:pPr>
              <a:buFont typeface="Wingdings" panose="05000000000000000000" pitchFamily="2" charset="2"/>
              <a:buChar char="l"/>
            </a:pPr>
            <a:r>
              <a:rPr lang="en-US" altLang="ja-JP" sz="2800" dirty="0"/>
              <a:t>SOS</a:t>
            </a:r>
            <a:r>
              <a:rPr lang="ja-JP" altLang="en-US" sz="2800" dirty="0"/>
              <a:t>チェックリスト</a:t>
            </a:r>
            <a:r>
              <a:rPr lang="en-US" altLang="ja-JP" sz="2800" dirty="0"/>
              <a:t>(</a:t>
            </a:r>
            <a:r>
              <a:rPr lang="ja-JP" altLang="en-US" sz="2400" dirty="0"/>
              <a:t>右記</a:t>
            </a:r>
            <a:r>
              <a:rPr lang="en-US" altLang="ja-JP" sz="2800" dirty="0"/>
              <a:t>)</a:t>
            </a:r>
            <a:r>
              <a:rPr lang="ja-JP" altLang="en-US" sz="2800" dirty="0"/>
              <a:t>の定期的実施</a:t>
            </a:r>
            <a:endParaRPr lang="en-US" altLang="ja-JP" sz="2800" dirty="0"/>
          </a:p>
          <a:p>
            <a:pPr>
              <a:buFont typeface="Wingdings" panose="05000000000000000000" pitchFamily="2" charset="2"/>
              <a:buChar char="l"/>
            </a:pPr>
            <a:r>
              <a:rPr kumimoji="1" lang="ja-JP" altLang="en-US" sz="2800" dirty="0"/>
              <a:t>養護教諭が入学予定者の要録確認</a:t>
            </a:r>
            <a:endParaRPr kumimoji="1" lang="en-US" altLang="ja-JP" sz="2800" dirty="0"/>
          </a:p>
          <a:p>
            <a:pPr>
              <a:buFont typeface="Wingdings" panose="05000000000000000000" pitchFamily="2" charset="2"/>
              <a:buChar char="l"/>
            </a:pPr>
            <a:r>
              <a:rPr lang="ja-JP" altLang="en-US" sz="2800" dirty="0"/>
              <a:t>年間欠席日数でハイリスク児を把握</a:t>
            </a:r>
            <a:endParaRPr lang="en-US" altLang="ja-JP" sz="2800" dirty="0"/>
          </a:p>
          <a:p>
            <a:pPr>
              <a:buFont typeface="Wingdings" panose="05000000000000000000" pitchFamily="2" charset="2"/>
              <a:buChar char="l"/>
            </a:pPr>
            <a:r>
              <a:rPr kumimoji="1" lang="ja-JP" altLang="en-US" sz="2800" dirty="0"/>
              <a:t>年度当初の新入生向け相談の開室</a:t>
            </a:r>
            <a:endParaRPr kumimoji="1" lang="en-US" altLang="ja-JP" sz="2800" dirty="0"/>
          </a:p>
          <a:p>
            <a:pPr>
              <a:buFont typeface="Wingdings" panose="05000000000000000000" pitchFamily="2" charset="2"/>
              <a:buChar char="l"/>
            </a:pPr>
            <a:r>
              <a:rPr lang="ja-JP" altLang="en-US" sz="2800" dirty="0"/>
              <a:t>・・・</a:t>
            </a:r>
            <a:endParaRPr kumimoji="1" lang="en-US" altLang="ja-JP" sz="2800" dirty="0"/>
          </a:p>
          <a:p>
            <a:pPr>
              <a:buFont typeface="Wingdings" panose="05000000000000000000" pitchFamily="2" charset="2"/>
              <a:buChar char="l"/>
            </a:pPr>
            <a:endParaRPr kumimoji="1" lang="en-US" altLang="ja-JP" sz="2800" dirty="0"/>
          </a:p>
          <a:p>
            <a:pPr marL="0" indent="0">
              <a:buNone/>
            </a:pPr>
            <a:endParaRPr kumimoji="1" lang="en-US" altLang="ja-JP" sz="2800" dirty="0"/>
          </a:p>
        </p:txBody>
      </p:sp>
      <p:pic>
        <p:nvPicPr>
          <p:cNvPr id="4" name="図 3">
            <a:extLst>
              <a:ext uri="{FF2B5EF4-FFF2-40B4-BE49-F238E27FC236}">
                <a16:creationId xmlns:a16="http://schemas.microsoft.com/office/drawing/2014/main" id="{977110F6-F07D-4771-ACE4-159CA3C3C66E}"/>
              </a:ext>
            </a:extLst>
          </p:cNvPr>
          <p:cNvPicPr>
            <a:picLocks noChangeAspect="1"/>
          </p:cNvPicPr>
          <p:nvPr/>
        </p:nvPicPr>
        <p:blipFill rotWithShape="1">
          <a:blip r:embed="rId3"/>
          <a:srcRect t="-2547" b="13944"/>
          <a:stretch/>
        </p:blipFill>
        <p:spPr>
          <a:xfrm>
            <a:off x="6145663" y="3481287"/>
            <a:ext cx="6046337" cy="3086050"/>
          </a:xfrm>
          <a:prstGeom prst="rect">
            <a:avLst/>
          </a:prstGeom>
          <a:effectLst>
            <a:softEdge rad="0"/>
          </a:effectLst>
        </p:spPr>
      </p:pic>
      <p:sp>
        <p:nvSpPr>
          <p:cNvPr id="5" name="タイトル 1">
            <a:extLst>
              <a:ext uri="{FF2B5EF4-FFF2-40B4-BE49-F238E27FC236}">
                <a16:creationId xmlns:a16="http://schemas.microsoft.com/office/drawing/2014/main" id="{4B7CD44F-41C0-4C8B-B1FC-D3D89B0FF35E}"/>
              </a:ext>
            </a:extLst>
          </p:cNvPr>
          <p:cNvSpPr txBox="1">
            <a:spLocks/>
          </p:cNvSpPr>
          <p:nvPr/>
        </p:nvSpPr>
        <p:spPr>
          <a:xfrm>
            <a:off x="6277114" y="2911225"/>
            <a:ext cx="6898640" cy="708194"/>
          </a:xfrm>
          <a:prstGeom prst="rect">
            <a:avLst/>
          </a:prstGeom>
          <a:effectLst>
            <a:softEdge rad="63500"/>
          </a:effectLst>
        </p:spPr>
        <p:txBody>
          <a:bodyPr vert="horz" lIns="36000" tIns="45720" rIns="91440" bIns="45720" rtlCol="0" anchor="ctr">
            <a:normAutofit fontScale="8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図表２ </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SOS</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チェックリスト</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中学生用</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名簿形式</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調査日</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年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月</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日</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7" name="テキスト ボックス 6">
            <a:extLst>
              <a:ext uri="{FF2B5EF4-FFF2-40B4-BE49-F238E27FC236}">
                <a16:creationId xmlns:a16="http://schemas.microsoft.com/office/drawing/2014/main" id="{01F78002-AAB9-4A3B-ACA8-990D30AFDB24}"/>
              </a:ext>
            </a:extLst>
          </p:cNvPr>
          <p:cNvSpPr txBox="1"/>
          <p:nvPr/>
        </p:nvSpPr>
        <p:spPr>
          <a:xfrm>
            <a:off x="411892" y="1297976"/>
            <a:ext cx="3081759" cy="523220"/>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0" cap="none" spc="0" normalizeH="0" baseline="0" noProof="0" dirty="0">
                <a:ln>
                  <a:noFill/>
                </a:ln>
                <a:solidFill>
                  <a:prstClr val="black"/>
                </a:solidFill>
                <a:effectLst/>
                <a:uLnTx/>
                <a:uFillTx/>
                <a:latin typeface="Calibri"/>
                <a:ea typeface="ＭＳ ゴシック" panose="020B0609070205080204" pitchFamily="49" charset="-128"/>
                <a:cs typeface="ＭＳ Ｐゴシック" panose="020B0600070205080204" pitchFamily="50" charset="-128"/>
              </a:rPr>
              <a:t>別紙ワークシート</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9A47522D-0187-4D9A-9954-8463C36EF71E}"/>
              </a:ext>
            </a:extLst>
          </p:cNvPr>
          <p:cNvSpPr txBox="1"/>
          <p:nvPr/>
        </p:nvSpPr>
        <p:spPr>
          <a:xfrm>
            <a:off x="3674766" y="1297976"/>
            <a:ext cx="84675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➀スクリーニング（気になる児童生徒を見出す手続き）</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58DA1384-2098-4A45-8548-7250441A264D}"/>
              </a:ext>
            </a:extLst>
          </p:cNvPr>
          <p:cNvSpPr txBox="1"/>
          <p:nvPr/>
        </p:nvSpPr>
        <p:spPr>
          <a:xfrm>
            <a:off x="3674766" y="6351372"/>
            <a:ext cx="2602348" cy="369332"/>
          </a:xfrm>
          <a:prstGeom prst="rect">
            <a:avLst/>
          </a:prstGeom>
          <a:noFill/>
        </p:spPr>
        <p:txBody>
          <a:bodyPr wrap="square" rtlCol="0">
            <a:spAutoFit/>
          </a:bodyPr>
          <a:lstStyle/>
          <a:p>
            <a:r>
              <a:rPr kumimoji="1" lang="ja-JP" altLang="en-US" dirty="0"/>
              <a:t>石隈</a:t>
            </a:r>
            <a:r>
              <a:rPr kumimoji="1" lang="en-US" altLang="ja-JP" dirty="0"/>
              <a:t>(1999)</a:t>
            </a:r>
            <a:r>
              <a:rPr kumimoji="1" lang="ja-JP" altLang="en-US" dirty="0"/>
              <a:t>をもとに修正</a:t>
            </a:r>
          </a:p>
        </p:txBody>
      </p:sp>
      <p:sp>
        <p:nvSpPr>
          <p:cNvPr id="6" name="スライド番号プレースホルダー 3">
            <a:extLst>
              <a:ext uri="{FF2B5EF4-FFF2-40B4-BE49-F238E27FC236}">
                <a16:creationId xmlns:a16="http://schemas.microsoft.com/office/drawing/2014/main" id="{6533446D-8D5B-3291-D67B-819D74F922EB}"/>
              </a:ext>
            </a:extLst>
          </p:cNvPr>
          <p:cNvSpPr>
            <a:spLocks noGrp="1"/>
          </p:cNvSpPr>
          <p:nvPr>
            <p:ph type="sldNum" sz="quarter" idx="12"/>
          </p:nvPr>
        </p:nvSpPr>
        <p:spPr>
          <a:xfrm>
            <a:off x="9362983" y="6492875"/>
            <a:ext cx="2743200" cy="365125"/>
          </a:xfrm>
        </p:spPr>
        <p:txBody>
          <a:bodyPr/>
          <a:lstStyle/>
          <a:p>
            <a:fld id="{60422B60-572B-4A42-9BF7-423FB352E2B6}" type="slidenum">
              <a:rPr kumimoji="1" lang="ja-JP" altLang="en-US" smtClean="0"/>
              <a:t>22</a:t>
            </a:fld>
            <a:endParaRPr kumimoji="1" lang="ja-JP" altLang="en-US" dirty="0"/>
          </a:p>
        </p:txBody>
      </p:sp>
    </p:spTree>
    <p:extLst>
      <p:ext uri="{BB962C8B-B14F-4D97-AF65-F5344CB8AC3E}">
        <p14:creationId xmlns:p14="http://schemas.microsoft.com/office/powerpoint/2010/main" val="1719049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55EF3-ABB0-406D-AD75-1C56ED510EFE}"/>
              </a:ext>
            </a:extLst>
          </p:cNvPr>
          <p:cNvSpPr>
            <a:spLocks noGrp="1"/>
          </p:cNvSpPr>
          <p:nvPr>
            <p:ph type="title"/>
          </p:nvPr>
        </p:nvSpPr>
        <p:spPr>
          <a:xfrm>
            <a:off x="329630" y="1068885"/>
            <a:ext cx="11478126" cy="1007050"/>
          </a:xfrm>
        </p:spPr>
        <p:txBody>
          <a:bodyPr/>
          <a:lstStyle/>
          <a:p>
            <a:r>
              <a:rPr kumimoji="1" lang="ja-JP" altLang="en-US" sz="3600" dirty="0">
                <a:solidFill>
                  <a:schemeClr val="accent2">
                    <a:lumMod val="50000"/>
                  </a:schemeClr>
                </a:solidFill>
                <a:latin typeface="UD Digi Kyokasho NK-B" panose="02020700000000000000" pitchFamily="18" charset="-128"/>
                <a:ea typeface="UD Digi Kyokasho NK-B" panose="02020700000000000000" pitchFamily="18" charset="-128"/>
              </a:rPr>
              <a:t>個人作業</a:t>
            </a:r>
            <a:r>
              <a:rPr kumimoji="1" lang="en-US" altLang="ja-JP" sz="3600" dirty="0">
                <a:solidFill>
                  <a:schemeClr val="accent2">
                    <a:lumMod val="50000"/>
                  </a:schemeClr>
                </a:solidFill>
                <a:latin typeface="UD Digi Kyokasho NK-B" panose="02020700000000000000" pitchFamily="18" charset="-128"/>
                <a:ea typeface="UD Digi Kyokasho NK-B" panose="02020700000000000000" pitchFamily="18" charset="-128"/>
              </a:rPr>
              <a:t>(</a:t>
            </a:r>
            <a:r>
              <a:rPr lang="en-US" altLang="ja-JP" sz="3600" dirty="0">
                <a:solidFill>
                  <a:schemeClr val="accent2">
                    <a:lumMod val="50000"/>
                  </a:schemeClr>
                </a:solidFill>
                <a:latin typeface="UD Digi Kyokasho NK-B" panose="02020700000000000000" pitchFamily="18" charset="-128"/>
                <a:ea typeface="UD Digi Kyokasho NK-B" panose="02020700000000000000" pitchFamily="18" charset="-128"/>
              </a:rPr>
              <a:t>1.5</a:t>
            </a:r>
            <a:r>
              <a:rPr kumimoji="1" lang="ja-JP" altLang="en-US" sz="3600" dirty="0">
                <a:solidFill>
                  <a:schemeClr val="accent2">
                    <a:lumMod val="50000"/>
                  </a:schemeClr>
                </a:solidFill>
                <a:latin typeface="UD Digi Kyokasho NK-B" panose="02020700000000000000" pitchFamily="18" charset="-128"/>
                <a:ea typeface="UD Digi Kyokasho NK-B" panose="02020700000000000000" pitchFamily="18" charset="-128"/>
              </a:rPr>
              <a:t>分</a:t>
            </a:r>
            <a:r>
              <a:rPr kumimoji="1" lang="en-US" altLang="ja-JP" sz="3600" dirty="0">
                <a:solidFill>
                  <a:schemeClr val="accent2">
                    <a:lumMod val="50000"/>
                  </a:schemeClr>
                </a:solidFill>
                <a:latin typeface="UD Digi Kyokasho NK-B" panose="02020700000000000000" pitchFamily="18" charset="-128"/>
                <a:ea typeface="UD Digi Kyokasho NK-B" panose="02020700000000000000" pitchFamily="18" charset="-128"/>
              </a:rPr>
              <a:t>)</a:t>
            </a:r>
            <a:r>
              <a:rPr kumimoji="1" lang="ja-JP" altLang="en-US" sz="3600" dirty="0">
                <a:latin typeface="UD Digi Kyokasho NK-B" panose="02020700000000000000" pitchFamily="18" charset="-128"/>
                <a:ea typeface="UD Digi Kyokasho NK-B" panose="02020700000000000000" pitchFamily="18" charset="-128"/>
              </a:rPr>
              <a:t>➡</a:t>
            </a:r>
            <a:r>
              <a:rPr kumimoji="1" lang="ja-JP" altLang="en-US" sz="3600" dirty="0">
                <a:solidFill>
                  <a:schemeClr val="tx2">
                    <a:lumMod val="50000"/>
                  </a:schemeClr>
                </a:solidFill>
                <a:latin typeface="UD Digi Kyokasho NK-B" panose="02020700000000000000" pitchFamily="18" charset="-128"/>
                <a:ea typeface="UD Digi Kyokasho NK-B" panose="02020700000000000000" pitchFamily="18" charset="-128"/>
              </a:rPr>
              <a:t>グループ協議</a:t>
            </a:r>
            <a:r>
              <a:rPr kumimoji="1" lang="en-US" altLang="ja-JP" sz="3600" dirty="0">
                <a:solidFill>
                  <a:schemeClr val="tx2">
                    <a:lumMod val="50000"/>
                  </a:schemeClr>
                </a:solidFill>
                <a:latin typeface="UD Digi Kyokasho NK-B" panose="02020700000000000000" pitchFamily="18" charset="-128"/>
                <a:ea typeface="UD Digi Kyokasho NK-B" panose="02020700000000000000" pitchFamily="18" charset="-128"/>
              </a:rPr>
              <a:t>(</a:t>
            </a:r>
            <a:r>
              <a:rPr kumimoji="1" lang="ja-JP" altLang="en-US" sz="3600" dirty="0">
                <a:solidFill>
                  <a:schemeClr val="tx2">
                    <a:lumMod val="50000"/>
                  </a:schemeClr>
                </a:solidFill>
                <a:latin typeface="UD Digi Kyokasho NK-B" panose="02020700000000000000" pitchFamily="18" charset="-128"/>
                <a:ea typeface="UD Digi Kyokasho NK-B" panose="02020700000000000000" pitchFamily="18" charset="-128"/>
              </a:rPr>
              <a:t>４分</a:t>
            </a:r>
            <a:r>
              <a:rPr kumimoji="1" lang="en-US" altLang="ja-JP" sz="3600" dirty="0">
                <a:solidFill>
                  <a:schemeClr val="tx2">
                    <a:lumMod val="50000"/>
                  </a:schemeClr>
                </a:solidFill>
                <a:latin typeface="UD Digi Kyokasho NK-B" panose="02020700000000000000" pitchFamily="18" charset="-128"/>
                <a:ea typeface="UD Digi Kyokasho NK-B" panose="02020700000000000000" pitchFamily="18" charset="-128"/>
              </a:rPr>
              <a:t>)</a:t>
            </a:r>
            <a:r>
              <a:rPr kumimoji="1" lang="ja-JP" altLang="en-US" sz="3600" dirty="0">
                <a:solidFill>
                  <a:schemeClr val="tx2">
                    <a:lumMod val="50000"/>
                  </a:schemeClr>
                </a:solidFill>
                <a:latin typeface="UD Digi Kyokasho NK-B" panose="02020700000000000000" pitchFamily="18" charset="-128"/>
                <a:ea typeface="UD Digi Kyokasho NK-B" panose="02020700000000000000" pitchFamily="18" charset="-128"/>
              </a:rPr>
              <a:t>　</a:t>
            </a:r>
            <a:r>
              <a:rPr kumimoji="1" lang="ja-JP" altLang="en-US" sz="3600" dirty="0">
                <a:latin typeface="UD Digi Kyokasho NK-B" panose="02020700000000000000" pitchFamily="18" charset="-128"/>
                <a:ea typeface="UD Digi Kyokasho NK-B" panose="02020700000000000000" pitchFamily="18" charset="-128"/>
              </a:rPr>
              <a:t>➡　</a:t>
            </a:r>
            <a:r>
              <a:rPr kumimoji="1" lang="ja-JP" altLang="en-US" sz="3600" dirty="0">
                <a:solidFill>
                  <a:schemeClr val="accent4">
                    <a:lumMod val="50000"/>
                  </a:schemeClr>
                </a:solidFill>
                <a:latin typeface="UD Digi Kyokasho NK-B" panose="02020700000000000000" pitchFamily="18" charset="-128"/>
                <a:ea typeface="UD Digi Kyokasho NK-B" panose="02020700000000000000" pitchFamily="18" charset="-128"/>
              </a:rPr>
              <a:t>全体</a:t>
            </a:r>
            <a:r>
              <a:rPr kumimoji="1" lang="en-US" altLang="ja-JP" sz="3600" dirty="0">
                <a:solidFill>
                  <a:schemeClr val="accent4">
                    <a:lumMod val="50000"/>
                  </a:schemeClr>
                </a:solidFill>
                <a:latin typeface="UD Digi Kyokasho NK-B" panose="02020700000000000000" pitchFamily="18" charset="-128"/>
                <a:ea typeface="UD Digi Kyokasho NK-B" panose="02020700000000000000" pitchFamily="18" charset="-128"/>
              </a:rPr>
              <a:t>(2</a:t>
            </a:r>
            <a:r>
              <a:rPr kumimoji="1" lang="ja-JP" altLang="en-US" sz="3600" dirty="0">
                <a:solidFill>
                  <a:schemeClr val="accent4">
                    <a:lumMod val="50000"/>
                  </a:schemeClr>
                </a:solidFill>
                <a:latin typeface="UD Digi Kyokasho NK-B" panose="02020700000000000000" pitchFamily="18" charset="-128"/>
                <a:ea typeface="UD Digi Kyokasho NK-B" panose="02020700000000000000" pitchFamily="18" charset="-128"/>
              </a:rPr>
              <a:t>分</a:t>
            </a:r>
            <a:r>
              <a:rPr kumimoji="1" lang="en-US" altLang="ja-JP" sz="3600" dirty="0">
                <a:solidFill>
                  <a:schemeClr val="accent4">
                    <a:lumMod val="50000"/>
                  </a:schemeClr>
                </a:solidFill>
                <a:latin typeface="UD Digi Kyokasho NK-B" panose="02020700000000000000" pitchFamily="18" charset="-128"/>
                <a:ea typeface="UD Digi Kyokasho NK-B" panose="02020700000000000000" pitchFamily="18" charset="-128"/>
              </a:rPr>
              <a:t>)</a:t>
            </a:r>
            <a:endParaRPr kumimoji="1" lang="ja-JP" altLang="en-US" sz="3600" dirty="0">
              <a:solidFill>
                <a:schemeClr val="accent4">
                  <a:lumMod val="50000"/>
                </a:schemeClr>
              </a:solidFill>
              <a:latin typeface="UD Digi Kyokasho NK-B" panose="02020700000000000000" pitchFamily="18" charset="-128"/>
              <a:ea typeface="UD Digi Kyokasho NK-B" panose="02020700000000000000" pitchFamily="18" charset="-128"/>
            </a:endParaRPr>
          </a:p>
        </p:txBody>
      </p:sp>
      <p:sp>
        <p:nvSpPr>
          <p:cNvPr id="3" name="コンテンツ プレースホルダー 2">
            <a:extLst>
              <a:ext uri="{FF2B5EF4-FFF2-40B4-BE49-F238E27FC236}">
                <a16:creationId xmlns:a16="http://schemas.microsoft.com/office/drawing/2014/main" id="{8469137B-ED42-4BFC-A7FE-78755B77B3F2}"/>
              </a:ext>
            </a:extLst>
          </p:cNvPr>
          <p:cNvSpPr>
            <a:spLocks noGrp="1"/>
          </p:cNvSpPr>
          <p:nvPr>
            <p:ph idx="1"/>
          </p:nvPr>
        </p:nvSpPr>
        <p:spPr>
          <a:xfrm>
            <a:off x="505877" y="1855114"/>
            <a:ext cx="3356810" cy="2791002"/>
          </a:xfrm>
          <a:solidFill>
            <a:schemeClr val="accent2">
              <a:lumMod val="20000"/>
              <a:lumOff val="80000"/>
            </a:schemeClr>
          </a:solidFill>
        </p:spPr>
        <p:txBody>
          <a:bodyPr/>
          <a:lstStyle/>
          <a:p>
            <a:pPr marL="185738" indent="-185738"/>
            <a:r>
              <a:rPr kumimoji="1" lang="ja-JP" altLang="en-US" sz="2800" dirty="0"/>
              <a:t>ワークシートに演習２</a:t>
            </a:r>
            <a:r>
              <a:rPr kumimoji="1" lang="en-US" altLang="ja-JP" sz="2800" dirty="0"/>
              <a:t>-</a:t>
            </a:r>
            <a:r>
              <a:rPr kumimoji="1" lang="ja-JP" altLang="en-US" sz="2800" dirty="0"/>
              <a:t>１の内容を簡単にメモしてください</a:t>
            </a:r>
            <a:r>
              <a:rPr kumimoji="1" lang="en-US" altLang="ja-JP" sz="2800" dirty="0"/>
              <a:t>.</a:t>
            </a:r>
          </a:p>
          <a:p>
            <a:pPr marL="185738" indent="-185738"/>
            <a:r>
              <a:rPr lang="ja-JP" altLang="en-US" sz="2800" dirty="0"/>
              <a:t>グループ交流用なので、箇条書きで　構いません</a:t>
            </a:r>
            <a:r>
              <a:rPr lang="en-US" altLang="ja-JP" sz="2800" dirty="0"/>
              <a:t>.</a:t>
            </a:r>
            <a:endParaRPr kumimoji="1" lang="ja-JP" altLang="en-US" sz="2800" dirty="0"/>
          </a:p>
        </p:txBody>
      </p:sp>
      <p:sp>
        <p:nvSpPr>
          <p:cNvPr id="4" name="タイトル 1">
            <a:extLst>
              <a:ext uri="{FF2B5EF4-FFF2-40B4-BE49-F238E27FC236}">
                <a16:creationId xmlns:a16="http://schemas.microsoft.com/office/drawing/2014/main" id="{B9946C9B-05DA-4EE9-89C6-9EC3F408FDF9}"/>
              </a:ext>
            </a:extLst>
          </p:cNvPr>
          <p:cNvSpPr txBox="1">
            <a:spLocks/>
          </p:cNvSpPr>
          <p:nvPr/>
        </p:nvSpPr>
        <p:spPr bwMode="auto">
          <a:xfrm>
            <a:off x="115389" y="122330"/>
            <a:ext cx="11961222" cy="109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fontScale="9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rPr>
              <a:t>【</a:t>
            </a:r>
            <a:r>
              <a:rPr kumimoji="1" lang="ja-JP" altLang="en-US" sz="4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rPr>
              <a:t>演習２</a:t>
            </a:r>
            <a:r>
              <a:rPr kumimoji="1" lang="en-US" altLang="ja-JP" sz="4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rPr>
              <a:t>】</a:t>
            </a:r>
            <a:r>
              <a:rPr kumimoji="1" lang="ja-JP" altLang="en-US" sz="4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rPr>
              <a:t>チーム支援に関するコーディネーションの演習</a:t>
            </a:r>
          </a:p>
        </p:txBody>
      </p:sp>
      <p:sp>
        <p:nvSpPr>
          <p:cNvPr id="5" name="コンテンツ プレースホルダー 2">
            <a:extLst>
              <a:ext uri="{FF2B5EF4-FFF2-40B4-BE49-F238E27FC236}">
                <a16:creationId xmlns:a16="http://schemas.microsoft.com/office/drawing/2014/main" id="{A32060A3-7F72-488A-88DE-90658FDB3C2C}"/>
              </a:ext>
            </a:extLst>
          </p:cNvPr>
          <p:cNvSpPr txBox="1">
            <a:spLocks/>
          </p:cNvSpPr>
          <p:nvPr/>
        </p:nvSpPr>
        <p:spPr bwMode="auto">
          <a:xfrm>
            <a:off x="4323898" y="1855113"/>
            <a:ext cx="3657600" cy="2791003"/>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5738" marR="0" lvl="0" indent="-185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ワークシートの記入内容を２</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３人のグループで共有してください</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5738" marR="0" lvl="0" indent="-185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自校との異同や校種等の特長を整理しましょう</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コンテンツ プレースホルダー 2">
            <a:extLst>
              <a:ext uri="{FF2B5EF4-FFF2-40B4-BE49-F238E27FC236}">
                <a16:creationId xmlns:a16="http://schemas.microsoft.com/office/drawing/2014/main" id="{C5CF398E-A531-4910-9661-4297E5A86373}"/>
              </a:ext>
            </a:extLst>
          </p:cNvPr>
          <p:cNvSpPr txBox="1">
            <a:spLocks/>
          </p:cNvSpPr>
          <p:nvPr/>
        </p:nvSpPr>
        <p:spPr bwMode="auto">
          <a:xfrm>
            <a:off x="8442709" y="1855113"/>
            <a:ext cx="3356810" cy="2791003"/>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5738" marR="0" lvl="0" indent="-185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興味深い活動があれば，全体に向け共有します</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85738" marR="0" lvl="0" indent="-185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講師のリードで研修を締め括り、メンバーに感謝して終了</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9DDB8AAE-3586-47B1-B914-2C05ABE8B59B}"/>
              </a:ext>
            </a:extLst>
          </p:cNvPr>
          <p:cNvSpPr txBox="1"/>
          <p:nvPr/>
        </p:nvSpPr>
        <p:spPr>
          <a:xfrm>
            <a:off x="505877" y="4917989"/>
            <a:ext cx="11686123" cy="1631216"/>
          </a:xfrm>
          <a:prstGeom prst="rect">
            <a:avLst/>
          </a:prstGeom>
          <a:noFill/>
        </p:spPr>
        <p:txBody>
          <a:bodyPr wrap="square" rtlCol="0">
            <a:spAutoFit/>
          </a:bodyPr>
          <a:lstStyle/>
          <a:p>
            <a:r>
              <a:rPr kumimoji="1" lang="ja-JP" altLang="en-US" sz="2800" dirty="0">
                <a:latin typeface="UD Digi Kyokasho NK-B" panose="02020700000000000000" pitchFamily="18" charset="-128"/>
                <a:ea typeface="UD Digi Kyokasho NK-B" panose="02020700000000000000" pitchFamily="18" charset="-128"/>
              </a:rPr>
              <a:t>振り返り：チーム支援のコーディネーション</a:t>
            </a:r>
            <a:endParaRPr kumimoji="1" lang="en-US" altLang="ja-JP" sz="2800" dirty="0">
              <a:latin typeface="UD Digi Kyokasho NK-B" panose="02020700000000000000" pitchFamily="18" charset="-128"/>
              <a:ea typeface="UD Digi Kyokasho NK-B" panose="02020700000000000000" pitchFamily="18" charset="-128"/>
            </a:endParaRPr>
          </a:p>
          <a:p>
            <a:pPr marL="444500" indent="-444500">
              <a:buFont typeface="+mj-ea"/>
              <a:buAutoNum type="circleNumDbPlain"/>
            </a:pPr>
            <a:r>
              <a:rPr lang="ja-JP" altLang="en-US" sz="2400" dirty="0">
                <a:latin typeface="+mn-ea"/>
              </a:rPr>
              <a:t>気になる児童生徒を見出すスクリーニング：他校の実施内容から向上の示唆を得る</a:t>
            </a:r>
            <a:endParaRPr lang="en-US" altLang="ja-JP" sz="2400" dirty="0">
              <a:latin typeface="+mn-ea"/>
            </a:endParaRPr>
          </a:p>
          <a:p>
            <a:pPr marL="444500" indent="-444500">
              <a:buFont typeface="+mj-ea"/>
              <a:buAutoNum type="circleNumDbPlain"/>
            </a:pPr>
            <a:r>
              <a:rPr lang="ja-JP" altLang="en-US" sz="2400" dirty="0">
                <a:latin typeface="+mn-ea"/>
              </a:rPr>
              <a:t>過不足ない構成員によるミーティング：自校の児童生徒支援に関する会議を俯瞰する</a:t>
            </a:r>
            <a:endParaRPr lang="en-US" altLang="ja-JP" sz="2400" dirty="0">
              <a:latin typeface="+mn-ea"/>
            </a:endParaRPr>
          </a:p>
          <a:p>
            <a:pPr marL="444500" indent="-444500">
              <a:buFont typeface="+mj-ea"/>
              <a:buAutoNum type="circleNumDbPlain"/>
            </a:pPr>
            <a:r>
              <a:rPr kumimoji="1" lang="ja-JP" altLang="en-US" sz="2400" dirty="0">
                <a:latin typeface="+mn-ea"/>
              </a:rPr>
              <a:t>自校</a:t>
            </a:r>
            <a:r>
              <a:rPr lang="ja-JP" altLang="en-US" sz="2400" dirty="0">
                <a:latin typeface="+mn-ea"/>
              </a:rPr>
              <a:t>の児童生徒支援の取り組みを向上させられる</a:t>
            </a:r>
            <a:endParaRPr kumimoji="1" lang="ja-JP" altLang="en-US" sz="2400" dirty="0">
              <a:latin typeface="+mn-ea"/>
            </a:endParaRPr>
          </a:p>
        </p:txBody>
      </p:sp>
      <p:sp>
        <p:nvSpPr>
          <p:cNvPr id="7" name="スライド番号プレースホルダー 3">
            <a:extLst>
              <a:ext uri="{FF2B5EF4-FFF2-40B4-BE49-F238E27FC236}">
                <a16:creationId xmlns:a16="http://schemas.microsoft.com/office/drawing/2014/main" id="{15F34670-2005-B30E-9B46-A5B95725C16A}"/>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23</a:t>
            </a:fld>
            <a:endParaRPr kumimoji="1" lang="ja-JP" altLang="en-US" dirty="0"/>
          </a:p>
        </p:txBody>
      </p:sp>
    </p:spTree>
    <p:extLst>
      <p:ext uri="{BB962C8B-B14F-4D97-AF65-F5344CB8AC3E}">
        <p14:creationId xmlns:p14="http://schemas.microsoft.com/office/powerpoint/2010/main" val="16104290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タイトル 1">
            <a:extLst>
              <a:ext uri="{FF2B5EF4-FFF2-40B4-BE49-F238E27FC236}">
                <a16:creationId xmlns:a16="http://schemas.microsoft.com/office/drawing/2014/main" id="{BDE8F7E3-855D-FFC7-16DE-12E025154783}"/>
              </a:ext>
            </a:extLst>
          </p:cNvPr>
          <p:cNvSpPr>
            <a:spLocks noGrp="1"/>
          </p:cNvSpPr>
          <p:nvPr>
            <p:ph type="title"/>
          </p:nvPr>
        </p:nvSpPr>
        <p:spPr>
          <a:xfrm>
            <a:off x="151234" y="281832"/>
            <a:ext cx="6840538" cy="506413"/>
          </a:xfrm>
        </p:spPr>
        <p:txBody>
          <a:bodyPr/>
          <a:lstStyle/>
          <a:p>
            <a:pPr algn="l"/>
            <a:r>
              <a:rPr lang="ja-JP" altLang="en-US" dirty="0"/>
              <a:t>　　　　　　　　　　　　　　　　　　</a:t>
            </a:r>
            <a:r>
              <a:rPr lang="ja-JP" altLang="en-US" sz="3600" dirty="0"/>
              <a:t>校内の適応援助ニーズの　　　　　</a:t>
            </a:r>
            <a:br>
              <a:rPr lang="en-US" altLang="ja-JP" sz="3600" dirty="0"/>
            </a:br>
            <a:r>
              <a:rPr lang="ja-JP" altLang="en-US" sz="3600" dirty="0"/>
              <a:t>集約</a:t>
            </a:r>
            <a:r>
              <a:rPr lang="ja-JP" altLang="en-US" sz="2400" dirty="0"/>
              <a:t>（学年会⇒定例</a:t>
            </a:r>
            <a:r>
              <a:rPr lang="en-US" altLang="ja-JP" sz="2400" dirty="0"/>
              <a:t>(</a:t>
            </a:r>
            <a:r>
              <a:rPr lang="ja-JP" altLang="en-US" sz="2400" dirty="0"/>
              <a:t>コア</a:t>
            </a:r>
            <a:r>
              <a:rPr lang="en-US" altLang="ja-JP" sz="2400" dirty="0"/>
              <a:t>)</a:t>
            </a:r>
            <a:r>
              <a:rPr lang="ja-JP" altLang="en-US" sz="2400" dirty="0"/>
              <a:t>会議）</a:t>
            </a:r>
            <a:r>
              <a:rPr lang="ja-JP" altLang="en-US" sz="3600" dirty="0"/>
              <a:t>と</a:t>
            </a:r>
            <a:br>
              <a:rPr lang="en-US" altLang="ja-JP" sz="3600" dirty="0"/>
            </a:br>
            <a:r>
              <a:rPr lang="ja-JP" altLang="en-US" sz="3600" dirty="0"/>
              <a:t>分散</a:t>
            </a:r>
            <a:r>
              <a:rPr lang="ja-JP" altLang="en-US" sz="2400" dirty="0"/>
              <a:t>（ケース会議）</a:t>
            </a:r>
          </a:p>
        </p:txBody>
      </p:sp>
      <p:graphicFrame>
        <p:nvGraphicFramePr>
          <p:cNvPr id="2" name="図表 1">
            <a:extLst>
              <a:ext uri="{FF2B5EF4-FFF2-40B4-BE49-F238E27FC236}">
                <a16:creationId xmlns:a16="http://schemas.microsoft.com/office/drawing/2014/main" id="{4953BBA1-17C6-48C9-8159-175A6321B118}"/>
              </a:ext>
            </a:extLst>
          </p:cNvPr>
          <p:cNvGraphicFramePr/>
          <p:nvPr/>
        </p:nvGraphicFramePr>
        <p:xfrm>
          <a:off x="4847184" y="137392"/>
          <a:ext cx="734481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図表 3">
            <a:extLst>
              <a:ext uri="{FF2B5EF4-FFF2-40B4-BE49-F238E27FC236}">
                <a16:creationId xmlns:a16="http://schemas.microsoft.com/office/drawing/2014/main" id="{F173304F-951E-474B-A00A-3262240C116D}"/>
              </a:ext>
            </a:extLst>
          </p:cNvPr>
          <p:cNvGraphicFramePr/>
          <p:nvPr/>
        </p:nvGraphicFramePr>
        <p:xfrm>
          <a:off x="-129766" y="2661460"/>
          <a:ext cx="7848872"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テキスト ボックス 2">
            <a:extLst>
              <a:ext uri="{FF2B5EF4-FFF2-40B4-BE49-F238E27FC236}">
                <a16:creationId xmlns:a16="http://schemas.microsoft.com/office/drawing/2014/main" id="{B970E24C-E1FD-43D8-ADF0-8DDF5C3295F3}"/>
              </a:ext>
            </a:extLst>
          </p:cNvPr>
          <p:cNvSpPr txBox="1"/>
          <p:nvPr/>
        </p:nvSpPr>
        <p:spPr>
          <a:xfrm>
            <a:off x="8250864" y="3891300"/>
            <a:ext cx="3941135" cy="461665"/>
          </a:xfrm>
          <a:prstGeom prst="rect">
            <a:avLst/>
          </a:prstGeom>
          <a:noFill/>
        </p:spPr>
        <p:txBody>
          <a:bodyPr wrap="square" rtlCol="0">
            <a:spAutoFit/>
          </a:bodyPr>
          <a:lstStyle/>
          <a:p>
            <a:r>
              <a:rPr kumimoji="1" lang="ja-JP" altLang="en-US" sz="2400" dirty="0"/>
              <a:t>小学校におけるチーム援助</a:t>
            </a:r>
          </a:p>
        </p:txBody>
      </p:sp>
      <p:sp>
        <p:nvSpPr>
          <p:cNvPr id="6" name="テキスト ボックス 5">
            <a:extLst>
              <a:ext uri="{FF2B5EF4-FFF2-40B4-BE49-F238E27FC236}">
                <a16:creationId xmlns:a16="http://schemas.microsoft.com/office/drawing/2014/main" id="{71EA8B34-7BD4-4C20-9223-11A4CBD4B41C}"/>
              </a:ext>
            </a:extLst>
          </p:cNvPr>
          <p:cNvSpPr txBox="1"/>
          <p:nvPr/>
        </p:nvSpPr>
        <p:spPr>
          <a:xfrm>
            <a:off x="0" y="5901477"/>
            <a:ext cx="6666614" cy="461665"/>
          </a:xfrm>
          <a:prstGeom prst="rect">
            <a:avLst/>
          </a:prstGeom>
          <a:noFill/>
        </p:spPr>
        <p:txBody>
          <a:bodyPr wrap="square" rtlCol="0">
            <a:spAutoFit/>
          </a:bodyPr>
          <a:lstStyle/>
          <a:p>
            <a:r>
              <a:rPr lang="ja-JP" altLang="en-US" sz="2400" dirty="0"/>
              <a:t>中</a:t>
            </a:r>
            <a:r>
              <a:rPr kumimoji="1" lang="ja-JP" altLang="en-US" sz="2400" dirty="0"/>
              <a:t>学校・高等学校におけるチーム援助</a:t>
            </a:r>
          </a:p>
        </p:txBody>
      </p:sp>
      <p:sp>
        <p:nvSpPr>
          <p:cNvPr id="5" name="スライド番号プレースホルダー 3">
            <a:extLst>
              <a:ext uri="{FF2B5EF4-FFF2-40B4-BE49-F238E27FC236}">
                <a16:creationId xmlns:a16="http://schemas.microsoft.com/office/drawing/2014/main" id="{EE9F7E29-964B-74B7-9173-888502058F62}"/>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24</a:t>
            </a:fld>
            <a:endParaRPr kumimoji="1" lang="ja-JP" altLang="en-US" dirty="0"/>
          </a:p>
        </p:txBody>
      </p:sp>
    </p:spTree>
    <p:extLst>
      <p:ext uri="{BB962C8B-B14F-4D97-AF65-F5344CB8AC3E}">
        <p14:creationId xmlns:p14="http://schemas.microsoft.com/office/powerpoint/2010/main" val="2109001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03461-D92D-F626-15F0-9B6965BCCD32}"/>
              </a:ext>
            </a:extLst>
          </p:cNvPr>
          <p:cNvSpPr>
            <a:spLocks noGrp="1"/>
          </p:cNvSpPr>
          <p:nvPr>
            <p:ph type="title"/>
          </p:nvPr>
        </p:nvSpPr>
        <p:spPr>
          <a:xfrm>
            <a:off x="609600" y="274638"/>
            <a:ext cx="10972800" cy="811212"/>
          </a:xfrm>
        </p:spPr>
        <p:txBody>
          <a:bodyPr/>
          <a:lstStyle/>
          <a:p>
            <a:r>
              <a:rPr kumimoji="1" lang="zh-CN" altLang="en-US" dirty="0"/>
              <a:t>［引用文献］</a:t>
            </a:r>
            <a:endParaRPr kumimoji="1" lang="ja-JP" altLang="en-US" dirty="0"/>
          </a:p>
        </p:txBody>
      </p:sp>
      <p:sp>
        <p:nvSpPr>
          <p:cNvPr id="3" name="コンテンツ プレースホルダー 2">
            <a:extLst>
              <a:ext uri="{FF2B5EF4-FFF2-40B4-BE49-F238E27FC236}">
                <a16:creationId xmlns:a16="http://schemas.microsoft.com/office/drawing/2014/main" id="{C9264010-0B3C-1A33-3D54-FD0C36EC5046}"/>
              </a:ext>
            </a:extLst>
          </p:cNvPr>
          <p:cNvSpPr>
            <a:spLocks noGrp="1"/>
          </p:cNvSpPr>
          <p:nvPr>
            <p:ph idx="1"/>
          </p:nvPr>
        </p:nvSpPr>
        <p:spPr>
          <a:xfrm>
            <a:off x="609600" y="1166018"/>
            <a:ext cx="11144250" cy="5417344"/>
          </a:xfrm>
        </p:spPr>
        <p:txBody>
          <a:bodyPr/>
          <a:lstStyle/>
          <a:p>
            <a:r>
              <a:rPr kumimoji="1" lang="zh-TW" altLang="en-US" sz="2400" dirty="0">
                <a:latin typeface="UD デジタル 教科書体 NK-R" panose="02020400000000000000" pitchFamily="18" charset="-128"/>
                <a:ea typeface="UD デジタル 教科書体 NK-R" panose="02020400000000000000" pitchFamily="18" charset="-128"/>
              </a:rPr>
              <a:t>石隈利紀（</a:t>
            </a:r>
            <a:r>
              <a:rPr kumimoji="1" lang="en-US" altLang="zh-TW" sz="2400" dirty="0">
                <a:latin typeface="UD デジタル 教科書体 NK-R" panose="02020400000000000000" pitchFamily="18" charset="-128"/>
                <a:ea typeface="UD デジタル 教科書体 NK-R" panose="02020400000000000000" pitchFamily="18" charset="-128"/>
              </a:rPr>
              <a:t>1999</a:t>
            </a:r>
            <a:r>
              <a:rPr kumimoji="1" lang="zh-TW" altLang="en-US" sz="2400" dirty="0">
                <a:latin typeface="UD デジタル 教科書体 NK-R" panose="02020400000000000000" pitchFamily="18" charset="-128"/>
                <a:ea typeface="UD デジタル 教科書体 NK-R" panose="02020400000000000000" pitchFamily="18" charset="-128"/>
              </a:rPr>
              <a:t>）</a:t>
            </a:r>
            <a:r>
              <a:rPr kumimoji="1" lang="en-US" altLang="zh-TW" sz="2400" dirty="0">
                <a:latin typeface="UD デジタル 教科書体 NK-R" panose="02020400000000000000" pitchFamily="18" charset="-128"/>
                <a:ea typeface="UD デジタル 教科書体 NK-R" panose="02020400000000000000" pitchFamily="18" charset="-128"/>
              </a:rPr>
              <a:t>『</a:t>
            </a:r>
            <a:r>
              <a:rPr kumimoji="1" lang="zh-TW" altLang="en-US" sz="2400" dirty="0">
                <a:latin typeface="UD デジタル 教科書体 NK-R" panose="02020400000000000000" pitchFamily="18" charset="-128"/>
                <a:ea typeface="UD デジタル 教科書体 NK-R" panose="02020400000000000000" pitchFamily="18" charset="-128"/>
              </a:rPr>
              <a:t>学校心理学</a:t>
            </a:r>
            <a:r>
              <a:rPr kumimoji="1" lang="en-US" altLang="zh-TW" sz="2400" dirty="0">
                <a:latin typeface="UD デジタル 教科書体 NK-R" panose="02020400000000000000" pitchFamily="18" charset="-128"/>
                <a:ea typeface="UD デジタル 教科書体 NK-R" panose="02020400000000000000" pitchFamily="18" charset="-128"/>
              </a:rPr>
              <a:t>』</a:t>
            </a:r>
            <a:r>
              <a:rPr kumimoji="1" lang="zh-TW" altLang="en-US" sz="2400" dirty="0">
                <a:latin typeface="UD デジタル 教科書体 NK-R" panose="02020400000000000000" pitchFamily="18" charset="-128"/>
                <a:ea typeface="UD デジタル 教科書体 NK-R" panose="02020400000000000000" pitchFamily="18" charset="-128"/>
              </a:rPr>
              <a:t>誠信書房</a:t>
            </a:r>
            <a:r>
              <a:rPr kumimoji="1" lang="ja-JP" altLang="en-US" sz="2400" dirty="0">
                <a:latin typeface="UD デジタル 教科書体 NK-R" panose="02020400000000000000" pitchFamily="18" charset="-128"/>
                <a:ea typeface="UD デジタル 教科書体 NK-R" panose="02020400000000000000" pitchFamily="18" charset="-128"/>
              </a:rPr>
              <a:t>鎌田雅史</a:t>
            </a:r>
            <a:r>
              <a:rPr kumimoji="1" lang="en-US" altLang="ja-JP" sz="2400" dirty="0">
                <a:latin typeface="UD デジタル 教科書体 NK-R" panose="02020400000000000000" pitchFamily="18" charset="-128"/>
                <a:ea typeface="UD デジタル 教科書体 NK-R" panose="02020400000000000000" pitchFamily="18" charset="-128"/>
              </a:rPr>
              <a:t>(2024)</a:t>
            </a:r>
            <a:r>
              <a:rPr kumimoji="1" lang="ja-JP" altLang="en-US" sz="2400" dirty="0">
                <a:latin typeface="UD デジタル 教科書体 NK-R" panose="02020400000000000000" pitchFamily="18" charset="-128"/>
                <a:ea typeface="UD デジタル 教科書体 NK-R" panose="02020400000000000000" pitchFamily="18" charset="-128"/>
              </a:rPr>
              <a:t>「第</a:t>
            </a:r>
            <a:r>
              <a:rPr kumimoji="1" lang="en-US" altLang="ja-JP" sz="2400" dirty="0">
                <a:latin typeface="UD デジタル 教科書体 NK-R" panose="02020400000000000000" pitchFamily="18" charset="-128"/>
                <a:ea typeface="UD デジタル 教科書体 NK-R" panose="02020400000000000000" pitchFamily="18" charset="-128"/>
              </a:rPr>
              <a:t>12</a:t>
            </a:r>
            <a:r>
              <a:rPr kumimoji="1" lang="ja-JP" altLang="en-US" sz="2400" dirty="0">
                <a:latin typeface="UD デジタル 教科書体 NK-R" panose="02020400000000000000" pitchFamily="18" charset="-128"/>
                <a:ea typeface="UD デジタル 教科書体 NK-R" panose="02020400000000000000" pitchFamily="18" charset="-128"/>
              </a:rPr>
              <a:t>章 スクールリーダーのリーダーシップ」弓削洋子・越良子（編著）</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学級経営の心理学</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ナカニシヤ出版</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石隈利紀・田村節子（</a:t>
            </a:r>
            <a:r>
              <a:rPr kumimoji="1" lang="en-US" altLang="ja-JP" sz="2400" dirty="0">
                <a:latin typeface="UD デジタル 教科書体 NK-R" panose="02020400000000000000" pitchFamily="18" charset="-128"/>
                <a:ea typeface="UD デジタル 教科書体 NK-R" panose="02020400000000000000" pitchFamily="18" charset="-128"/>
              </a:rPr>
              <a:t>2003</a:t>
            </a:r>
            <a:r>
              <a:rPr kumimoji="1" lang="ja-JP" altLang="en-US" sz="2400" dirty="0">
                <a:latin typeface="UD デジタル 教科書体 NK-R" panose="02020400000000000000" pitchFamily="18" charset="-128"/>
                <a:ea typeface="UD デジタル 教科書体 NK-R" panose="02020400000000000000" pitchFamily="18" charset="-128"/>
              </a:rPr>
              <a:t>）</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石隈・田村式援助シートによるチーム援助入門</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図書文化社</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鎌田雅史</a:t>
            </a:r>
            <a:r>
              <a:rPr kumimoji="1" lang="en-US" altLang="ja-JP" sz="2400" dirty="0">
                <a:latin typeface="UD デジタル 教科書体 NK-R" panose="02020400000000000000" pitchFamily="18" charset="-128"/>
                <a:ea typeface="UD デジタル 教科書体 NK-R" panose="02020400000000000000" pitchFamily="18" charset="-128"/>
              </a:rPr>
              <a:t>(2024)</a:t>
            </a:r>
            <a:r>
              <a:rPr kumimoji="1" lang="ja-JP" altLang="en-US" sz="2400" dirty="0">
                <a:latin typeface="UD デジタル 教科書体 NK-R" panose="02020400000000000000" pitchFamily="18" charset="-128"/>
                <a:ea typeface="UD デジタル 教科書体 NK-R" panose="02020400000000000000" pitchFamily="18" charset="-128"/>
              </a:rPr>
              <a:t>「第</a:t>
            </a:r>
            <a:r>
              <a:rPr kumimoji="1" lang="en-US" altLang="ja-JP" sz="2400" dirty="0">
                <a:latin typeface="UD デジタル 教科書体 NK-R" panose="02020400000000000000" pitchFamily="18" charset="-128"/>
                <a:ea typeface="UD デジタル 教科書体 NK-R" panose="02020400000000000000" pitchFamily="18" charset="-128"/>
              </a:rPr>
              <a:t>12</a:t>
            </a:r>
            <a:r>
              <a:rPr kumimoji="1" lang="ja-JP" altLang="en-US" sz="2400" dirty="0">
                <a:latin typeface="UD デジタル 教科書体 NK-R" panose="02020400000000000000" pitchFamily="18" charset="-128"/>
                <a:ea typeface="UD デジタル 教科書体 NK-R" panose="02020400000000000000" pitchFamily="18" charset="-128"/>
              </a:rPr>
              <a:t>章 スクールリーダーのリーダーシップ」弓削洋子・越良子（編著）</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学級経営の心理学</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ナカニシヤ出版</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田村節子・石隈利紀（</a:t>
            </a:r>
            <a:r>
              <a:rPr kumimoji="1" lang="en-US" altLang="ja-JP" sz="2400" dirty="0">
                <a:latin typeface="UD デジタル 教科書体 NK-R" panose="02020400000000000000" pitchFamily="18" charset="-128"/>
                <a:ea typeface="UD デジタル 教科書体 NK-R" panose="02020400000000000000" pitchFamily="18" charset="-128"/>
              </a:rPr>
              <a:t>2017</a:t>
            </a:r>
            <a:r>
              <a:rPr kumimoji="1" lang="ja-JP" altLang="en-US" sz="2400" dirty="0">
                <a:latin typeface="UD デジタル 教科書体 NK-R" panose="02020400000000000000" pitchFamily="18" charset="-128"/>
                <a:ea typeface="UD デジタル 教科書体 NK-R" panose="02020400000000000000" pitchFamily="18" charset="-128"/>
              </a:rPr>
              <a:t>）</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子ども参加型チーム援助</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図書文化</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田村節子（</a:t>
            </a:r>
            <a:r>
              <a:rPr kumimoji="1" lang="en-US" altLang="ja-JP" sz="2400" dirty="0">
                <a:latin typeface="UD デジタル 教科書体 NK-R" panose="02020400000000000000" pitchFamily="18" charset="-128"/>
                <a:ea typeface="UD デジタル 教科書体 NK-R" panose="02020400000000000000" pitchFamily="18" charset="-128"/>
              </a:rPr>
              <a:t>2009</a:t>
            </a:r>
            <a:r>
              <a:rPr kumimoji="1" lang="ja-JP" altLang="en-US" sz="2400" dirty="0">
                <a:latin typeface="UD デジタル 教科書体 NK-R" panose="02020400000000000000" pitchFamily="18" charset="-128"/>
                <a:ea typeface="UD デジタル 教科書体 NK-R" panose="02020400000000000000" pitchFamily="18" charset="-128"/>
              </a:rPr>
              <a:t>）</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保護者をパートナーとするチーム援助の質的分析</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風間書房</a:t>
            </a:r>
          </a:p>
          <a:p>
            <a:r>
              <a:rPr kumimoji="1" lang="ja-JP" altLang="en-US" sz="2400" dirty="0">
                <a:latin typeface="UD デジタル 教科書体 NK-R" panose="02020400000000000000" pitchFamily="18" charset="-128"/>
                <a:ea typeface="UD デジタル 教科書体 NK-R" panose="02020400000000000000" pitchFamily="18" charset="-128"/>
              </a:rPr>
              <a:t>西山久子（</a:t>
            </a:r>
            <a:r>
              <a:rPr kumimoji="1" lang="en-US" altLang="ja-JP" sz="2400" dirty="0">
                <a:latin typeface="UD デジタル 教科書体 NK-R" panose="02020400000000000000" pitchFamily="18" charset="-128"/>
                <a:ea typeface="UD デジタル 教科書体 NK-R" panose="02020400000000000000" pitchFamily="18" charset="-128"/>
              </a:rPr>
              <a:t>2018</a:t>
            </a:r>
            <a:r>
              <a:rPr kumimoji="1" lang="ja-JP" altLang="en-US" sz="2400" dirty="0">
                <a:latin typeface="UD デジタル 教科書体 NK-R" panose="02020400000000000000" pitchFamily="18" charset="-128"/>
                <a:ea typeface="UD デジタル 教科書体 NK-R" panose="02020400000000000000" pitchFamily="18" charset="-128"/>
              </a:rPr>
              <a:t>）「</a:t>
            </a:r>
            <a:r>
              <a:rPr kumimoji="1" lang="en-US" altLang="ja-JP" sz="2400" dirty="0">
                <a:latin typeface="UD デジタル 教科書体 NK-R" panose="02020400000000000000" pitchFamily="18" charset="-128"/>
                <a:ea typeface="UD デジタル 教科書体 NK-R" panose="02020400000000000000" pitchFamily="18" charset="-128"/>
              </a:rPr>
              <a:t>7</a:t>
            </a:r>
            <a:r>
              <a:rPr kumimoji="1" lang="ja-JP" altLang="en-US" sz="2400" dirty="0">
                <a:latin typeface="UD デジタル 教科書体 NK-R" panose="02020400000000000000" pitchFamily="18" charset="-128"/>
                <a:ea typeface="UD デジタル 教科書体 NK-R" panose="02020400000000000000" pitchFamily="18" charset="-128"/>
              </a:rPr>
              <a:t>章一次的援助サービスが定着する学校づくり」水野治久他編</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チーム学校での効果的な援助</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ナカニシヤ出版　</a:t>
            </a:r>
            <a:r>
              <a:rPr kumimoji="1" lang="en-US" altLang="ja-JP" sz="2400" dirty="0">
                <a:latin typeface="UD デジタル 教科書体 NK-R" panose="02020400000000000000" pitchFamily="18" charset="-128"/>
                <a:ea typeface="UD デジタル 教科書体 NK-R" panose="02020400000000000000" pitchFamily="18" charset="-128"/>
              </a:rPr>
              <a:t>PP.62-71</a:t>
            </a:r>
          </a:p>
          <a:p>
            <a:r>
              <a:rPr kumimoji="1" lang="ja-JP" altLang="en-US" sz="2400" dirty="0">
                <a:latin typeface="UD デジタル 教科書体 NK-R" panose="02020400000000000000" pitchFamily="18" charset="-128"/>
                <a:ea typeface="UD デジタル 教科書体 NK-R" panose="02020400000000000000" pitchFamily="18" charset="-128"/>
              </a:rPr>
              <a:t>西山久子（</a:t>
            </a:r>
            <a:r>
              <a:rPr kumimoji="1" lang="en-US" altLang="ja-JP" sz="2400" dirty="0">
                <a:latin typeface="UD デジタル 教科書体 NK-R" panose="02020400000000000000" pitchFamily="18" charset="-128"/>
                <a:ea typeface="UD デジタル 教科書体 NK-R" panose="02020400000000000000" pitchFamily="18" charset="-128"/>
              </a:rPr>
              <a:t>2025</a:t>
            </a:r>
            <a:r>
              <a:rPr kumimoji="1" lang="ja-JP" altLang="en-US" sz="2400" dirty="0">
                <a:latin typeface="UD デジタル 教科書体 NK-R" panose="02020400000000000000" pitchFamily="18" charset="-128"/>
                <a:ea typeface="UD デジタル 教科書体 NK-R" panose="02020400000000000000" pitchFamily="18" charset="-128"/>
              </a:rPr>
              <a:t>）「心理に強い教員が推進する教育相談体制づくり」月刊学校教育相談</a:t>
            </a:r>
            <a:r>
              <a:rPr kumimoji="1" lang="en-US" altLang="ja-JP" sz="2400" dirty="0">
                <a:latin typeface="UD デジタル 教科書体 NK-R" panose="02020400000000000000" pitchFamily="18" charset="-128"/>
                <a:ea typeface="UD デジタル 教科書体 NK-R" panose="02020400000000000000" pitchFamily="18" charset="-128"/>
              </a:rPr>
              <a:t>3</a:t>
            </a:r>
            <a:r>
              <a:rPr kumimoji="1" lang="ja-JP" altLang="en-US" sz="2400" dirty="0">
                <a:latin typeface="UD デジタル 教科書体 NK-R" panose="02020400000000000000" pitchFamily="18" charset="-128"/>
                <a:ea typeface="UD デジタル 教科書体 NK-R" panose="02020400000000000000" pitchFamily="18" charset="-128"/>
              </a:rPr>
              <a:t>月号　</a:t>
            </a:r>
            <a:r>
              <a:rPr kumimoji="1" lang="en-US" altLang="ja-JP" sz="2400" dirty="0">
                <a:latin typeface="UD デジタル 教科書体 NK-R" panose="02020400000000000000" pitchFamily="18" charset="-128"/>
                <a:ea typeface="UD デジタル 教科書体 NK-R" panose="02020400000000000000" pitchFamily="18" charset="-128"/>
              </a:rPr>
              <a:t>pp.40-45</a:t>
            </a:r>
          </a:p>
          <a:p>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B3A79564-AEB1-3B43-CA8F-FA7CBE78D29C}"/>
              </a:ext>
            </a:extLst>
          </p:cNvPr>
          <p:cNvSpPr>
            <a:spLocks noGrp="1"/>
          </p:cNvSpPr>
          <p:nvPr>
            <p:ph type="sldNum" sz="quarter" idx="12"/>
          </p:nvPr>
        </p:nvSpPr>
        <p:spPr>
          <a:xfrm>
            <a:off x="9220200" y="6431132"/>
            <a:ext cx="2743200" cy="365125"/>
          </a:xfrm>
        </p:spPr>
        <p:txBody>
          <a:bodyPr/>
          <a:lstStyle/>
          <a:p>
            <a:fld id="{60422B60-572B-4A42-9BF7-423FB352E2B6}" type="slidenum">
              <a:rPr kumimoji="1" lang="ja-JP" altLang="en-US" smtClean="0"/>
              <a:t>25</a:t>
            </a:fld>
            <a:endParaRPr kumimoji="1" lang="ja-JP" altLang="en-US" dirty="0"/>
          </a:p>
        </p:txBody>
      </p:sp>
    </p:spTree>
    <p:extLst>
      <p:ext uri="{BB962C8B-B14F-4D97-AF65-F5344CB8AC3E}">
        <p14:creationId xmlns:p14="http://schemas.microsoft.com/office/powerpoint/2010/main" val="334524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B196449-110C-4C3D-925D-9C77071B6F94}"/>
              </a:ext>
            </a:extLst>
          </p:cNvPr>
          <p:cNvSpPr txBox="1"/>
          <p:nvPr/>
        </p:nvSpPr>
        <p:spPr>
          <a:xfrm>
            <a:off x="-156020" y="36789"/>
            <a:ext cx="12334504" cy="1323439"/>
          </a:xfrm>
          <a:prstGeom prst="rect">
            <a:avLst/>
          </a:prstGeom>
          <a:noFill/>
        </p:spPr>
        <p:txBody>
          <a:bodyPr wrap="square">
            <a:spAutoFit/>
          </a:bodyPr>
          <a:lstStyle/>
          <a:p>
            <a:pPr algn="just"/>
            <a:r>
              <a:rPr lang="ja-JP" altLang="en-US" sz="4000" b="1" kern="1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１</a:t>
            </a:r>
            <a:r>
              <a:rPr lang="ja-JP" altLang="ja-JP"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チーム支援における</a:t>
            </a:r>
            <a:endParaRPr lang="en-US" altLang="ja-JP"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コンサルテーション・</a:t>
            </a:r>
            <a:r>
              <a:rPr lang="ja-JP" altLang="ja-JP"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コーディネーション</a:t>
            </a:r>
            <a:endPar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61FDF75A-DE9D-4C15-844B-05A0C6855490}"/>
              </a:ext>
            </a:extLst>
          </p:cNvPr>
          <p:cNvSpPr txBox="1"/>
          <p:nvPr/>
        </p:nvSpPr>
        <p:spPr>
          <a:xfrm>
            <a:off x="617507" y="1360228"/>
            <a:ext cx="11010201" cy="5139869"/>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児童生徒支援における用語の整理</a:t>
            </a:r>
            <a:endParaRPr kumimoji="1" lang="en-US" altLang="ja-JP" sz="2800" dirty="0">
              <a:latin typeface="ＭＳ Ｐゴシック" panose="020B0600070205080204" pitchFamily="50" charset="-128"/>
              <a:ea typeface="ＭＳ Ｐゴシック" panose="020B0600070205080204" pitchFamily="50" charset="-128"/>
            </a:endParaRPr>
          </a:p>
          <a:p>
            <a:pPr marL="444500" indent="-444500"/>
            <a:r>
              <a:rPr lang="ja-JP" altLang="en-US" sz="2800" dirty="0">
                <a:latin typeface="UD Digi Kyokasho NK-B" panose="02020700000000000000" pitchFamily="18" charset="-128"/>
                <a:ea typeface="UD Digi Kyokasho NK-B" panose="02020700000000000000" pitchFamily="18" charset="-128"/>
              </a:rPr>
              <a:t>コンサルテーション</a:t>
            </a:r>
            <a:r>
              <a:rPr lang="ja-JP" altLang="en-US" sz="2800" dirty="0">
                <a:latin typeface="ＭＳ Ｐゴシック" panose="020B0600070205080204" pitchFamily="50" charset="-128"/>
                <a:ea typeface="ＭＳ Ｐゴシック" panose="020B0600070205080204" pitchFamily="50" charset="-128"/>
              </a:rPr>
              <a:t>：異なる専門性をもつ複数の者が、援助対象である　問題状況について検討し、よりよい援助のあり方を話し合うプロセス</a:t>
            </a:r>
            <a:endParaRPr kumimoji="1" lang="en-US" altLang="ja-JP" sz="2800" dirty="0">
              <a:latin typeface="ＭＳ Ｐゴシック" panose="020B0600070205080204" pitchFamily="50" charset="-128"/>
              <a:ea typeface="ＭＳ Ｐゴシック" panose="020B0600070205080204" pitchFamily="50" charset="-128"/>
            </a:endParaRPr>
          </a:p>
          <a:p>
            <a:pPr marL="444500" indent="-444500"/>
            <a:r>
              <a:rPr lang="ja-JP" altLang="en-US" sz="2800" dirty="0">
                <a:latin typeface="UD Digi Kyokasho NK-B" panose="02020700000000000000" pitchFamily="18" charset="-128"/>
                <a:ea typeface="UD Digi Kyokasho NK-B" panose="02020700000000000000" pitchFamily="18" charset="-128"/>
              </a:rPr>
              <a:t>コーディネーション</a:t>
            </a:r>
            <a:r>
              <a:rPr lang="ja-JP" altLang="en-US" sz="2800" dirty="0">
                <a:latin typeface="ＭＳ Ｐゴシック" panose="020B0600070205080204" pitchFamily="50" charset="-128"/>
                <a:ea typeface="ＭＳ Ｐゴシック" panose="020B0600070205080204" pitchFamily="50" charset="-128"/>
              </a:rPr>
              <a:t>：問題状況の改善に必要な資源を統合的に調整し、　内外の関係者で検討し合意形成した支援構造に基づき分担すること</a:t>
            </a:r>
            <a:endParaRPr kumimoji="1" lang="en-US" altLang="ja-JP" sz="2800" dirty="0">
              <a:latin typeface="ＭＳ Ｐゴシック" panose="020B0600070205080204" pitchFamily="50" charset="-128"/>
              <a:ea typeface="ＭＳ Ｐゴシック" panose="020B0600070205080204" pitchFamily="50" charset="-128"/>
            </a:endParaRPr>
          </a:p>
          <a:p>
            <a:pPr marL="444500" indent="-444500">
              <a:spcBef>
                <a:spcPts val="1200"/>
              </a:spcBef>
            </a:pPr>
            <a:r>
              <a:rPr lang="ja-JP" altLang="en-US" sz="2800" dirty="0">
                <a:latin typeface="UD Digi Kyokasho NK-B" panose="02020700000000000000" pitchFamily="18" charset="-128"/>
                <a:ea typeface="UD Digi Kyokasho NK-B" panose="02020700000000000000" pitchFamily="18" charset="-128"/>
              </a:rPr>
              <a:t>コーディネーションの背景となるポイント</a:t>
            </a:r>
            <a:endParaRPr kumimoji="1" lang="en-US" altLang="ja-JP" sz="28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lang="ja-JP" altLang="en-US" sz="2800" dirty="0">
                <a:latin typeface="ＭＳ Ｐゴシック" panose="020B0600070205080204" pitchFamily="50" charset="-128"/>
                <a:ea typeface="ＭＳ Ｐゴシック" panose="020B0600070205080204" pitchFamily="50" charset="-128"/>
              </a:rPr>
              <a:t>誰一人取り残されない学びの保障：不登校対策「</a:t>
            </a:r>
            <a:r>
              <a:rPr lang="en-US" altLang="ja-JP" sz="2800" dirty="0">
                <a:latin typeface="ＭＳ Ｐゴシック" panose="020B0600070205080204" pitchFamily="50" charset="-128"/>
                <a:ea typeface="ＭＳ Ｐゴシック" panose="020B0600070205080204" pitchFamily="50" charset="-128"/>
              </a:rPr>
              <a:t>COCOLO</a:t>
            </a:r>
            <a:r>
              <a:rPr lang="ja-JP" altLang="en-US" sz="2800" dirty="0">
                <a:latin typeface="ＭＳ Ｐゴシック" panose="020B0600070205080204" pitchFamily="50" charset="-128"/>
                <a:ea typeface="ＭＳ Ｐゴシック" panose="020B0600070205080204" pitchFamily="50" charset="-128"/>
              </a:rPr>
              <a:t>プラン」</a:t>
            </a:r>
            <a:endParaRPr lang="en-US" altLang="ja-JP" sz="28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lang="ja-JP" altLang="en-US" sz="2800" dirty="0">
                <a:latin typeface="ＭＳ Ｐゴシック" panose="020B0600070205080204" pitchFamily="50" charset="-128"/>
                <a:ea typeface="ＭＳ Ｐゴシック" panose="020B0600070205080204" pitchFamily="50" charset="-128"/>
              </a:rPr>
              <a:t>「校長のリーダーシップ」により児童生徒支援を促進させる必要性</a:t>
            </a:r>
            <a:endParaRPr lang="en-US" altLang="ja-JP" sz="2800" dirty="0">
              <a:latin typeface="ＭＳ Ｐゴシック" panose="020B0600070205080204" pitchFamily="50" charset="-128"/>
              <a:ea typeface="ＭＳ Ｐゴシック" panose="020B0600070205080204" pitchFamily="50" charset="-128"/>
            </a:endParaRPr>
          </a:p>
          <a:p>
            <a:pPr>
              <a:spcBef>
                <a:spcPts val="1200"/>
              </a:spcBef>
            </a:pPr>
            <a:r>
              <a:rPr lang="ja-JP" altLang="en-US" sz="2800" dirty="0">
                <a:latin typeface="UD Digi Kyokasho NK-B" panose="02020700000000000000" pitchFamily="18" charset="-128"/>
                <a:ea typeface="UD Digi Kyokasho NK-B" panose="02020700000000000000" pitchFamily="18" charset="-128"/>
              </a:rPr>
              <a:t>コーディネーションの基盤となるリーダーシップの考え方</a:t>
            </a:r>
            <a:endParaRPr lang="en-US" altLang="ja-JP" sz="28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lang="ja-JP" altLang="en-US" sz="2800" dirty="0">
                <a:latin typeface="ＭＳ Ｐゴシック" panose="020B0600070205080204" pitchFamily="50" charset="-128"/>
                <a:ea typeface="ＭＳ Ｐゴシック" panose="020B0600070205080204" pitchFamily="50" charset="-128"/>
              </a:rPr>
              <a:t>専門的力量をもつ者が、それぞれの得意分野においてリーダー役を果たす、分散型リーダーシップ（鎌田，</a:t>
            </a:r>
            <a:r>
              <a:rPr lang="en-US" altLang="ja-JP" sz="2800" dirty="0">
                <a:latin typeface="ＭＳ Ｐゴシック" panose="020B0600070205080204" pitchFamily="50" charset="-128"/>
                <a:ea typeface="ＭＳ Ｐゴシック" panose="020B0600070205080204" pitchFamily="50" charset="-128"/>
              </a:rPr>
              <a:t>2024</a:t>
            </a:r>
            <a:r>
              <a:rPr lang="ja-JP" altLang="en-US" sz="2800" dirty="0">
                <a:latin typeface="ＭＳ Ｐゴシック" panose="020B0600070205080204" pitchFamily="50" charset="-128"/>
                <a:ea typeface="ＭＳ Ｐゴシック" panose="020B0600070205080204" pitchFamily="50" charset="-128"/>
              </a:rPr>
              <a:t>）が今日的な体制の考え方</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3">
            <a:extLst>
              <a:ext uri="{FF2B5EF4-FFF2-40B4-BE49-F238E27FC236}">
                <a16:creationId xmlns:a16="http://schemas.microsoft.com/office/drawing/2014/main" id="{E3BAD00A-8E0A-4CC9-940E-004B1E924511}"/>
              </a:ext>
            </a:extLst>
          </p:cNvPr>
          <p:cNvSpPr>
            <a:spLocks noGrp="1"/>
          </p:cNvSpPr>
          <p:nvPr>
            <p:ph type="sldNum" sz="quarter" idx="12"/>
          </p:nvPr>
        </p:nvSpPr>
        <p:spPr>
          <a:xfrm>
            <a:off x="8610600" y="6356350"/>
            <a:ext cx="2743200" cy="365125"/>
          </a:xfrm>
        </p:spPr>
        <p:txBody>
          <a:bodyPr/>
          <a:lstStyle/>
          <a:p>
            <a:fld id="{60422B60-572B-4A42-9BF7-423FB352E2B6}" type="slidenum">
              <a:rPr kumimoji="1" lang="ja-JP" altLang="en-US" smtClean="0"/>
              <a:t>3</a:t>
            </a:fld>
            <a:endParaRPr kumimoji="1" lang="ja-JP" altLang="en-US" dirty="0"/>
          </a:p>
        </p:txBody>
      </p:sp>
    </p:spTree>
    <p:extLst>
      <p:ext uri="{BB962C8B-B14F-4D97-AF65-F5344CB8AC3E}">
        <p14:creationId xmlns:p14="http://schemas.microsoft.com/office/powerpoint/2010/main" val="3326374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44655-DB4E-49A9-AAB8-2C7321CE1D5C}"/>
              </a:ext>
            </a:extLst>
          </p:cNvPr>
          <p:cNvSpPr>
            <a:spLocks noGrp="1"/>
          </p:cNvSpPr>
          <p:nvPr>
            <p:ph type="title"/>
          </p:nvPr>
        </p:nvSpPr>
        <p:spPr>
          <a:xfrm>
            <a:off x="0" y="158842"/>
            <a:ext cx="11730445" cy="882907"/>
          </a:xfrm>
        </p:spPr>
        <p:txBody>
          <a:bodyPr>
            <a:normAutofit/>
          </a:bodyPr>
          <a:lstStyle/>
          <a:p>
            <a:r>
              <a:rPr lang="ja-JP" altLang="en-US" sz="4000" dirty="0">
                <a:latin typeface="UD Digi Kyokasho NK-B" panose="02020700000000000000" pitchFamily="18" charset="-128"/>
                <a:ea typeface="UD Digi Kyokasho NK-B" panose="02020700000000000000" pitchFamily="18" charset="-128"/>
              </a:rPr>
              <a:t>１</a:t>
            </a:r>
            <a:r>
              <a:rPr lang="en-US" altLang="ja-JP" sz="4000" dirty="0">
                <a:latin typeface="UD Digi Kyokasho NK-B" panose="02020700000000000000" pitchFamily="18" charset="-128"/>
                <a:ea typeface="UD Digi Kyokasho NK-B" panose="02020700000000000000" pitchFamily="18" charset="-128"/>
              </a:rPr>
              <a:t>.</a:t>
            </a:r>
            <a:r>
              <a:rPr lang="ja-JP" altLang="en-US" sz="4000" dirty="0">
                <a:latin typeface="UD Digi Kyokasho NK-B" panose="02020700000000000000" pitchFamily="18" charset="-128"/>
                <a:ea typeface="UD Digi Kyokasho NK-B" panose="02020700000000000000" pitchFamily="18" charset="-128"/>
              </a:rPr>
              <a:t> （１）チーム作りと適切な会議の設定</a:t>
            </a:r>
            <a:endParaRPr kumimoji="1" lang="ja-JP" altLang="en-US" sz="4000" dirty="0">
              <a:latin typeface="UD Digi Kyokasho NK-B" panose="02020700000000000000" pitchFamily="18" charset="-128"/>
              <a:ea typeface="UD Digi Kyokasho NK-B" panose="02020700000000000000" pitchFamily="18" charset="-128"/>
            </a:endParaRPr>
          </a:p>
        </p:txBody>
      </p:sp>
      <p:sp>
        <p:nvSpPr>
          <p:cNvPr id="8" name="タイトル 5">
            <a:extLst>
              <a:ext uri="{FF2B5EF4-FFF2-40B4-BE49-F238E27FC236}">
                <a16:creationId xmlns:a16="http://schemas.microsoft.com/office/drawing/2014/main" id="{2069A1C9-8CC0-4A2D-8834-E3F1714962FB}"/>
              </a:ext>
            </a:extLst>
          </p:cNvPr>
          <p:cNvSpPr txBox="1">
            <a:spLocks/>
          </p:cNvSpPr>
          <p:nvPr/>
        </p:nvSpPr>
        <p:spPr>
          <a:xfrm>
            <a:off x="18535" y="6046828"/>
            <a:ext cx="12307329" cy="821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Digi Kyokasho NK-B" panose="02020700000000000000" pitchFamily="18" charset="-128"/>
                <a:ea typeface="UD Digi Kyokasho NK-B" panose="02020700000000000000" pitchFamily="18" charset="-128"/>
              </a:rPr>
              <a:t>➁</a:t>
            </a:r>
            <a:r>
              <a:rPr lang="ja-JP" altLang="en-US" sz="2800" spc="-50" dirty="0">
                <a:latin typeface="UD Digi Kyokasho NK-B" panose="02020700000000000000" pitchFamily="18" charset="-128"/>
                <a:ea typeface="UD Digi Kyokasho NK-B" panose="02020700000000000000" pitchFamily="18" charset="-128"/>
              </a:rPr>
              <a:t>ケース会議：個別の状況や進捗状況に応じて臨時に開始される会議</a:t>
            </a:r>
            <a:r>
              <a:rPr lang="ja-JP" altLang="en-US" sz="2400" spc="-50" dirty="0">
                <a:latin typeface="UD Digi Kyokasho NK-B" panose="02020700000000000000" pitchFamily="18" charset="-128"/>
                <a:ea typeface="UD Digi Kyokasho NK-B" panose="02020700000000000000" pitchFamily="18" charset="-128"/>
              </a:rPr>
              <a:t>➡次項で演習</a:t>
            </a:r>
          </a:p>
        </p:txBody>
      </p:sp>
      <p:pic>
        <p:nvPicPr>
          <p:cNvPr id="4" name="図 3">
            <a:extLst>
              <a:ext uri="{FF2B5EF4-FFF2-40B4-BE49-F238E27FC236}">
                <a16:creationId xmlns:a16="http://schemas.microsoft.com/office/drawing/2014/main" id="{E7BDED23-1726-46EA-A5F9-D5FB8D2CE666}"/>
              </a:ext>
            </a:extLst>
          </p:cNvPr>
          <p:cNvPicPr>
            <a:picLocks noChangeAspect="1"/>
          </p:cNvPicPr>
          <p:nvPr/>
        </p:nvPicPr>
        <p:blipFill rotWithShape="1">
          <a:blip r:embed="rId3"/>
          <a:srcRect b="7075"/>
          <a:stretch/>
        </p:blipFill>
        <p:spPr>
          <a:xfrm>
            <a:off x="4702975" y="1943649"/>
            <a:ext cx="7489025" cy="3914527"/>
          </a:xfrm>
          <a:prstGeom prst="rect">
            <a:avLst/>
          </a:prstGeom>
        </p:spPr>
      </p:pic>
      <p:sp>
        <p:nvSpPr>
          <p:cNvPr id="7" name="タイトル 1">
            <a:extLst>
              <a:ext uri="{FF2B5EF4-FFF2-40B4-BE49-F238E27FC236}">
                <a16:creationId xmlns:a16="http://schemas.microsoft.com/office/drawing/2014/main" id="{C96D0798-5F31-4A8E-967F-074F8C5E12F8}"/>
              </a:ext>
            </a:extLst>
          </p:cNvPr>
          <p:cNvSpPr txBox="1">
            <a:spLocks/>
          </p:cNvSpPr>
          <p:nvPr/>
        </p:nvSpPr>
        <p:spPr>
          <a:xfrm>
            <a:off x="7361404" y="5317683"/>
            <a:ext cx="5192110" cy="578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t>図表</a:t>
            </a:r>
            <a:r>
              <a:rPr lang="en-US" altLang="ja-JP" sz="2400" dirty="0"/>
              <a:t>1</a:t>
            </a:r>
            <a:r>
              <a:rPr lang="ja-JP" altLang="en-US" sz="2400" dirty="0"/>
              <a:t> チーム支援の会議の設定</a:t>
            </a:r>
          </a:p>
        </p:txBody>
      </p:sp>
      <p:sp>
        <p:nvSpPr>
          <p:cNvPr id="9" name="テキスト ボックス 8">
            <a:extLst>
              <a:ext uri="{FF2B5EF4-FFF2-40B4-BE49-F238E27FC236}">
                <a16:creationId xmlns:a16="http://schemas.microsoft.com/office/drawing/2014/main" id="{2D1A373B-7B53-47DC-912F-D629D0BADC42}"/>
              </a:ext>
            </a:extLst>
          </p:cNvPr>
          <p:cNvSpPr txBox="1"/>
          <p:nvPr/>
        </p:nvSpPr>
        <p:spPr>
          <a:xfrm>
            <a:off x="8970645" y="5745224"/>
            <a:ext cx="3430470" cy="369332"/>
          </a:xfrm>
          <a:prstGeom prst="rect">
            <a:avLst/>
          </a:prstGeom>
          <a:noFill/>
        </p:spPr>
        <p:txBody>
          <a:bodyPr wrap="square" rtlCol="0">
            <a:spAutoFit/>
          </a:bodyPr>
          <a:lstStyle/>
          <a:p>
            <a:r>
              <a:rPr kumimoji="1" lang="ja-JP" altLang="en-US" dirty="0"/>
              <a:t>（西山</a:t>
            </a:r>
            <a:r>
              <a:rPr kumimoji="1" lang="en-US" altLang="ja-JP" dirty="0"/>
              <a:t>(2023)</a:t>
            </a:r>
            <a:r>
              <a:rPr kumimoji="1" lang="ja-JP" altLang="en-US" dirty="0"/>
              <a:t>をもとに修正）</a:t>
            </a:r>
          </a:p>
        </p:txBody>
      </p:sp>
      <p:sp>
        <p:nvSpPr>
          <p:cNvPr id="3" name="コンテンツ プレースホルダー 2">
            <a:extLst>
              <a:ext uri="{FF2B5EF4-FFF2-40B4-BE49-F238E27FC236}">
                <a16:creationId xmlns:a16="http://schemas.microsoft.com/office/drawing/2014/main" id="{A325AA96-5F39-41F2-A2CF-1F666553006B}"/>
              </a:ext>
            </a:extLst>
          </p:cNvPr>
          <p:cNvSpPr>
            <a:spLocks noGrp="1"/>
          </p:cNvSpPr>
          <p:nvPr>
            <p:ph idx="1"/>
          </p:nvPr>
        </p:nvSpPr>
        <p:spPr>
          <a:xfrm>
            <a:off x="0" y="999824"/>
            <a:ext cx="12307330" cy="5272019"/>
          </a:xfrm>
        </p:spPr>
        <p:txBody>
          <a:bodyPr>
            <a:normAutofit lnSpcReduction="10000"/>
          </a:bodyPr>
          <a:lstStyle/>
          <a:p>
            <a:pPr marL="0" indent="0">
              <a:buNone/>
            </a:pPr>
            <a:r>
              <a:rPr lang="ja-JP" altLang="en-US" dirty="0">
                <a:latin typeface="UD Digi Kyokasho NK-B" panose="02020700000000000000" pitchFamily="18" charset="-128"/>
                <a:ea typeface="UD Digi Kyokasho NK-B" panose="02020700000000000000" pitchFamily="18" charset="-128"/>
              </a:rPr>
              <a:t>➀定例会議：各学年代表と主要な指導･援助のリーダーによるコーディネーション</a:t>
            </a:r>
            <a:endParaRPr lang="en-US" altLang="ja-JP" dirty="0">
              <a:latin typeface="UD Digi Kyokasho NK-B" panose="02020700000000000000" pitchFamily="18" charset="-128"/>
              <a:ea typeface="UD Digi Kyokasho NK-B" panose="02020700000000000000" pitchFamily="18" charset="-128"/>
            </a:endParaRPr>
          </a:p>
          <a:p>
            <a:pPr marL="0" indent="0">
              <a:buNone/>
            </a:pPr>
            <a:endParaRPr lang="en-US" altLang="ja-JP" sz="800" dirty="0"/>
          </a:p>
          <a:p>
            <a:pPr marL="0" indent="0">
              <a:buNone/>
            </a:pPr>
            <a:r>
              <a:rPr lang="ja-JP" altLang="en-US" dirty="0"/>
              <a:t>中学･高校の定例</a:t>
            </a:r>
            <a:r>
              <a:rPr lang="en-US" altLang="ja-JP" dirty="0"/>
              <a:t>(</a:t>
            </a:r>
            <a:r>
              <a:rPr lang="ja-JP" altLang="en-US" dirty="0"/>
              <a:t>コア</a:t>
            </a:r>
            <a:r>
              <a:rPr lang="en-US" altLang="ja-JP" dirty="0"/>
              <a:t>)</a:t>
            </a:r>
            <a:r>
              <a:rPr lang="ja-JP" altLang="en-US" dirty="0"/>
              <a:t>会議</a:t>
            </a:r>
            <a:endParaRPr lang="en-US" altLang="ja-JP" dirty="0"/>
          </a:p>
          <a:p>
            <a:pPr marL="0" indent="0">
              <a:buNone/>
            </a:pPr>
            <a:r>
              <a:rPr lang="ja-JP" altLang="en-US" dirty="0"/>
              <a:t>小学校の定例</a:t>
            </a:r>
            <a:r>
              <a:rPr lang="en-US" altLang="ja-JP" dirty="0"/>
              <a:t>(</a:t>
            </a:r>
            <a:r>
              <a:rPr lang="ja-JP" altLang="en-US" dirty="0"/>
              <a:t>コア</a:t>
            </a:r>
            <a:r>
              <a:rPr lang="en-US" altLang="ja-JP" dirty="0"/>
              <a:t>)</a:t>
            </a:r>
            <a:r>
              <a:rPr lang="ja-JP" altLang="en-US" dirty="0"/>
              <a:t>会議</a:t>
            </a:r>
            <a:endParaRPr lang="en-US" altLang="ja-JP" dirty="0"/>
          </a:p>
          <a:p>
            <a:pPr marL="0" indent="0">
              <a:buNone/>
            </a:pPr>
            <a:r>
              <a:rPr kumimoji="1" lang="ja-JP" altLang="en-US" dirty="0"/>
              <a:t>１）学年会での協議</a:t>
            </a:r>
            <a:endParaRPr kumimoji="1" lang="en-US" altLang="ja-JP" dirty="0"/>
          </a:p>
          <a:p>
            <a:pPr marL="0" indent="0">
              <a:buNone/>
            </a:pPr>
            <a:r>
              <a:rPr lang="ja-JP" altLang="en-US" dirty="0"/>
              <a:t>２）支援ニーズで整理</a:t>
            </a:r>
            <a:endParaRPr lang="en-US" altLang="ja-JP" dirty="0"/>
          </a:p>
          <a:p>
            <a:pPr marL="0" indent="0">
              <a:buNone/>
            </a:pPr>
            <a:r>
              <a:rPr lang="ja-JP" altLang="en-US" dirty="0"/>
              <a:t>　三次的支援：支援は適切か？</a:t>
            </a:r>
            <a:endParaRPr lang="en-US" altLang="ja-JP" dirty="0"/>
          </a:p>
          <a:p>
            <a:pPr marL="0" indent="0">
              <a:buNone/>
            </a:pPr>
            <a:r>
              <a:rPr lang="ja-JP" altLang="en-US" dirty="0"/>
              <a:t>　二次的支援：ハイリスクの割合か？</a:t>
            </a:r>
            <a:endParaRPr lang="en-US" altLang="ja-JP" dirty="0"/>
          </a:p>
          <a:p>
            <a:pPr marL="0" indent="0">
              <a:buNone/>
            </a:pPr>
            <a:r>
              <a:rPr kumimoji="1" lang="ja-JP" altLang="en-US" dirty="0"/>
              <a:t>３）全校で行う実態把握</a:t>
            </a:r>
            <a:endParaRPr kumimoji="1" lang="en-US" altLang="ja-JP" dirty="0"/>
          </a:p>
          <a:p>
            <a:pPr marL="0" indent="0">
              <a:buNone/>
            </a:pPr>
            <a:r>
              <a:rPr kumimoji="1" lang="ja-JP" altLang="en-US" dirty="0"/>
              <a:t>　（スクリーニング）を</a:t>
            </a:r>
            <a:endParaRPr kumimoji="1" lang="en-US" altLang="ja-JP" dirty="0"/>
          </a:p>
          <a:p>
            <a:pPr marL="0" indent="0">
              <a:buNone/>
            </a:pPr>
            <a:r>
              <a:rPr lang="ja-JP" altLang="en-US" dirty="0"/>
              <a:t>　適宜実施しているか？</a:t>
            </a:r>
            <a:endParaRPr lang="en-US" altLang="ja-JP" dirty="0"/>
          </a:p>
          <a:p>
            <a:pPr marL="0" indent="0">
              <a:buNone/>
            </a:pPr>
            <a:endParaRPr kumimoji="1" lang="en-US" altLang="ja-JP" dirty="0"/>
          </a:p>
          <a:p>
            <a:pPr marL="0" indent="0">
              <a:buNone/>
            </a:pPr>
            <a:endParaRPr lang="en-US" altLang="ja-JP" dirty="0"/>
          </a:p>
        </p:txBody>
      </p:sp>
      <p:sp>
        <p:nvSpPr>
          <p:cNvPr id="5" name="スライド番号プレースホルダー 3">
            <a:extLst>
              <a:ext uri="{FF2B5EF4-FFF2-40B4-BE49-F238E27FC236}">
                <a16:creationId xmlns:a16="http://schemas.microsoft.com/office/drawing/2014/main" id="{7CAAC897-E8D8-2093-7D04-2924F407B209}"/>
              </a:ext>
            </a:extLst>
          </p:cNvPr>
          <p:cNvSpPr>
            <a:spLocks noGrp="1"/>
          </p:cNvSpPr>
          <p:nvPr>
            <p:ph type="sldNum" sz="quarter" idx="12"/>
          </p:nvPr>
        </p:nvSpPr>
        <p:spPr>
          <a:xfrm>
            <a:off x="9196754" y="6552829"/>
            <a:ext cx="2743200" cy="365125"/>
          </a:xfrm>
        </p:spPr>
        <p:txBody>
          <a:bodyPr/>
          <a:lstStyle/>
          <a:p>
            <a:fld id="{60422B60-572B-4A42-9BF7-423FB352E2B6}" type="slidenum">
              <a:rPr kumimoji="1" lang="ja-JP" altLang="en-US" smtClean="0"/>
              <a:t>4</a:t>
            </a:fld>
            <a:endParaRPr kumimoji="1" lang="ja-JP" altLang="en-US" dirty="0"/>
          </a:p>
        </p:txBody>
      </p:sp>
    </p:spTree>
    <p:extLst>
      <p:ext uri="{BB962C8B-B14F-4D97-AF65-F5344CB8AC3E}">
        <p14:creationId xmlns:p14="http://schemas.microsoft.com/office/powerpoint/2010/main" val="2225585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44655-DB4E-49A9-AAB8-2C7321CE1D5C}"/>
              </a:ext>
            </a:extLst>
          </p:cNvPr>
          <p:cNvSpPr>
            <a:spLocks noGrp="1"/>
          </p:cNvSpPr>
          <p:nvPr>
            <p:ph type="title"/>
          </p:nvPr>
        </p:nvSpPr>
        <p:spPr>
          <a:xfrm>
            <a:off x="0" y="18255"/>
            <a:ext cx="11730445" cy="994999"/>
          </a:xfrm>
        </p:spPr>
        <p:txBody>
          <a:bodyPr>
            <a:normAutofit/>
          </a:bodyPr>
          <a:lstStyle/>
          <a:p>
            <a:r>
              <a:rPr lang="ja-JP" altLang="en-US" sz="4000" dirty="0">
                <a:latin typeface="UD Digi Kyokasho NK-B" panose="02020700000000000000" pitchFamily="18" charset="-128"/>
                <a:ea typeface="UD Digi Kyokasho NK-B" panose="02020700000000000000" pitchFamily="18" charset="-128"/>
              </a:rPr>
              <a:t>１</a:t>
            </a:r>
            <a:r>
              <a:rPr lang="en-US" altLang="ja-JP" sz="4000" dirty="0">
                <a:latin typeface="UD Digi Kyokasho NK-B" panose="02020700000000000000" pitchFamily="18" charset="-128"/>
                <a:ea typeface="UD Digi Kyokasho NK-B" panose="02020700000000000000" pitchFamily="18" charset="-128"/>
              </a:rPr>
              <a:t>.</a:t>
            </a:r>
            <a:r>
              <a:rPr lang="ja-JP" altLang="en-US" sz="4000" dirty="0">
                <a:latin typeface="UD Digi Kyokasho NK-B" panose="02020700000000000000" pitchFamily="18" charset="-128"/>
                <a:ea typeface="UD Digi Kyokasho NK-B" panose="02020700000000000000" pitchFamily="18" charset="-128"/>
              </a:rPr>
              <a:t> （２）管理職との情報共有や連携</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図表</a:t>
            </a:r>
            <a:r>
              <a:rPr lang="en-US" altLang="ja-JP" sz="2800" dirty="0">
                <a:latin typeface="ＭＳ Ｐゴシック" panose="020B0600070205080204" pitchFamily="50" charset="-128"/>
                <a:ea typeface="ＭＳ Ｐゴシック" panose="020B0600070205080204" pitchFamily="50" charset="-128"/>
              </a:rPr>
              <a:t>3</a:t>
            </a:r>
            <a:r>
              <a:rPr lang="ja-JP" altLang="en-US" sz="2800" dirty="0">
                <a:latin typeface="ＭＳ Ｐゴシック" panose="020B0600070205080204" pitchFamily="50" charset="-128"/>
                <a:ea typeface="ＭＳ Ｐゴシック" panose="020B0600070205080204" pitchFamily="50" charset="-128"/>
              </a:rPr>
              <a:t>参照</a:t>
            </a:r>
            <a:r>
              <a:rPr lang="en-US" altLang="ja-JP" sz="2800" dirty="0">
                <a:latin typeface="ＭＳ Ｐゴシック" panose="020B0600070205080204" pitchFamily="50" charset="-128"/>
                <a:ea typeface="ＭＳ Ｐゴシック" panose="020B0600070205080204" pitchFamily="50" charset="-128"/>
              </a:rPr>
              <a:t>)</a:t>
            </a:r>
            <a:endParaRPr kumimoji="1" lang="ja-JP" altLang="en-US" sz="2800" dirty="0">
              <a:latin typeface="UD Digi Kyokasho NK-B" panose="02020700000000000000" pitchFamily="18" charset="-128"/>
              <a:ea typeface="UD Digi Kyokasho NK-B" panose="02020700000000000000" pitchFamily="18" charset="-128"/>
            </a:endParaRPr>
          </a:p>
        </p:txBody>
      </p:sp>
      <p:sp>
        <p:nvSpPr>
          <p:cNvPr id="4" name="コンテンツ プレースホルダー 2">
            <a:extLst>
              <a:ext uri="{FF2B5EF4-FFF2-40B4-BE49-F238E27FC236}">
                <a16:creationId xmlns:a16="http://schemas.microsoft.com/office/drawing/2014/main" id="{1689EC6F-6B62-4BEE-91C7-C05B087D1495}"/>
              </a:ext>
            </a:extLst>
          </p:cNvPr>
          <p:cNvSpPr>
            <a:spLocks noGrp="1"/>
          </p:cNvSpPr>
          <p:nvPr>
            <p:ph idx="1"/>
          </p:nvPr>
        </p:nvSpPr>
        <p:spPr>
          <a:xfrm>
            <a:off x="234778" y="876376"/>
            <a:ext cx="12072552" cy="6305009"/>
          </a:xfrm>
        </p:spPr>
        <p:txBody>
          <a:bodyPr>
            <a:normAutofit/>
          </a:bodyPr>
          <a:lstStyle/>
          <a:p>
            <a:pPr marL="0" indent="0">
              <a:spcAft>
                <a:spcPts val="600"/>
              </a:spcAft>
              <a:buNone/>
            </a:pPr>
            <a:r>
              <a:rPr lang="ja-JP" altLang="en-US" dirty="0">
                <a:latin typeface="UD Digi Kyokasho NK-B" panose="02020700000000000000" pitchFamily="18" charset="-128"/>
                <a:ea typeface="UD Digi Kyokasho NK-B" panose="02020700000000000000" pitchFamily="18" charset="-128"/>
              </a:rPr>
              <a:t>教育相談をはじめとする、児童生徒支援に関わる体制づくりにおける構成員</a:t>
            </a:r>
            <a:endParaRPr lang="en-US" altLang="ja-JP" sz="8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None/>
            </a:pPr>
            <a:r>
              <a:rPr lang="ja-JP" altLang="en-US" dirty="0">
                <a:latin typeface="ＭＳ Ｐゴシック" panose="020B0600070205080204" pitchFamily="50" charset="-128"/>
                <a:ea typeface="ＭＳ Ｐゴシック" panose="020B0600070205080204" pitchFamily="50" charset="-128"/>
              </a:rPr>
              <a:t>体制づくりをリードする構成員（</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心理に強い教師・児童生徒支援の担当者）とは</a:t>
            </a:r>
            <a:endParaRPr lang="en-US" altLang="ja-JP" dirty="0">
              <a:latin typeface="ＭＳ Ｐゴシック" panose="020B0600070205080204" pitchFamily="50" charset="-128"/>
              <a:ea typeface="ＭＳ Ｐゴシック" panose="020B0600070205080204" pitchFamily="50" charset="-128"/>
            </a:endParaRPr>
          </a:p>
          <a:p>
            <a:pPr marL="534988">
              <a:lnSpc>
                <a:spcPct val="100000"/>
              </a:lnSpc>
              <a:spcBef>
                <a:spcPts val="600"/>
              </a:spcBef>
            </a:pPr>
            <a:r>
              <a:rPr lang="ja-JP" altLang="en-US" dirty="0">
                <a:latin typeface="ＭＳ Ｐゴシック" panose="020B0600070205080204" pitchFamily="50" charset="-128"/>
                <a:ea typeface="ＭＳ Ｐゴシック" panose="020B0600070205080204" pitchFamily="50" charset="-128"/>
              </a:rPr>
              <a:t>教育相談コーディネーター</a:t>
            </a:r>
            <a:endParaRPr lang="en-US" altLang="ja-JP" dirty="0">
              <a:latin typeface="ＭＳ Ｐゴシック" panose="020B0600070205080204" pitchFamily="50" charset="-128"/>
              <a:ea typeface="ＭＳ Ｐゴシック" panose="020B0600070205080204" pitchFamily="50" charset="-128"/>
            </a:endParaRPr>
          </a:p>
          <a:p>
            <a:pPr marL="534988">
              <a:lnSpc>
                <a:spcPct val="100000"/>
              </a:lnSpc>
              <a:spcBef>
                <a:spcPts val="0"/>
              </a:spcBef>
            </a:pPr>
            <a:r>
              <a:rPr lang="ja-JP" altLang="en-US" dirty="0">
                <a:latin typeface="ＭＳ Ｐゴシック" panose="020B0600070205080204" pitchFamily="50" charset="-128"/>
                <a:ea typeface="ＭＳ Ｐゴシック" panose="020B0600070205080204" pitchFamily="50" charset="-128"/>
              </a:rPr>
              <a:t>特別支援教育コーディネーター</a:t>
            </a:r>
            <a:endParaRPr lang="en-US" altLang="ja-JP" dirty="0">
              <a:latin typeface="ＭＳ Ｐゴシック" panose="020B0600070205080204" pitchFamily="50" charset="-128"/>
              <a:ea typeface="ＭＳ Ｐゴシック" panose="020B0600070205080204" pitchFamily="50" charset="-128"/>
            </a:endParaRPr>
          </a:p>
          <a:p>
            <a:pPr marL="534988">
              <a:lnSpc>
                <a:spcPct val="100000"/>
              </a:lnSpc>
              <a:spcBef>
                <a:spcPts val="0"/>
              </a:spcBef>
            </a:pPr>
            <a:r>
              <a:rPr lang="ja-JP" altLang="en-US" dirty="0">
                <a:latin typeface="ＭＳ Ｐゴシック" panose="020B0600070205080204" pitchFamily="50" charset="-128"/>
                <a:ea typeface="ＭＳ Ｐゴシック" panose="020B0600070205080204" pitchFamily="50" charset="-128"/>
              </a:rPr>
              <a:t>養護教諭</a:t>
            </a:r>
            <a:endParaRPr lang="en-US" altLang="ja-JP" dirty="0">
              <a:latin typeface="ＭＳ Ｐゴシック" panose="020B0600070205080204" pitchFamily="50" charset="-128"/>
              <a:ea typeface="ＭＳ Ｐゴシック" panose="020B0600070205080204" pitchFamily="50" charset="-128"/>
            </a:endParaRPr>
          </a:p>
          <a:p>
            <a:pPr marL="534988">
              <a:lnSpc>
                <a:spcPct val="100000"/>
              </a:lnSpc>
              <a:spcBef>
                <a:spcPts val="0"/>
              </a:spcBef>
            </a:pPr>
            <a:r>
              <a:rPr lang="ja-JP" altLang="en-US" dirty="0">
                <a:latin typeface="ＭＳ Ｐゴシック" panose="020B0600070205080204" pitchFamily="50" charset="-128"/>
                <a:ea typeface="ＭＳ Ｐゴシック" panose="020B0600070205080204" pitchFamily="50" charset="-128"/>
              </a:rPr>
              <a:t>生徒指導教師</a:t>
            </a:r>
            <a:endParaRPr lang="en-US" altLang="ja-JP" dirty="0">
              <a:latin typeface="ＭＳ Ｐゴシック" panose="020B0600070205080204" pitchFamily="50" charset="-128"/>
              <a:ea typeface="ＭＳ Ｐゴシック" panose="020B0600070205080204" pitchFamily="50" charset="-128"/>
            </a:endParaRPr>
          </a:p>
          <a:p>
            <a:pPr marL="534988">
              <a:lnSpc>
                <a:spcPct val="100000"/>
              </a:lnSpc>
              <a:spcBef>
                <a:spcPts val="600"/>
              </a:spcBef>
            </a:pPr>
            <a:r>
              <a:rPr lang="ja-JP" altLang="en-US" dirty="0">
                <a:latin typeface="ＭＳ Ｐゴシック" panose="020B0600070205080204" pitchFamily="50" charset="-128"/>
                <a:ea typeface="ＭＳ Ｐゴシック" panose="020B0600070205080204" pitchFamily="50" charset="-128"/>
              </a:rPr>
              <a:t>スクールカウンセラー</a:t>
            </a:r>
            <a:endParaRPr lang="en-US" altLang="ja-JP" dirty="0">
              <a:latin typeface="ＭＳ Ｐゴシック" panose="020B0600070205080204" pitchFamily="50" charset="-128"/>
              <a:ea typeface="ＭＳ Ｐゴシック" panose="020B0600070205080204" pitchFamily="50" charset="-128"/>
            </a:endParaRPr>
          </a:p>
          <a:p>
            <a:pPr marL="534988">
              <a:lnSpc>
                <a:spcPct val="100000"/>
              </a:lnSpc>
              <a:spcBef>
                <a:spcPts val="0"/>
              </a:spcBef>
            </a:pPr>
            <a:r>
              <a:rPr lang="ja-JP" altLang="en-US" dirty="0">
                <a:latin typeface="ＭＳ Ｐゴシック" panose="020B0600070205080204" pitchFamily="50" charset="-128"/>
                <a:ea typeface="ＭＳ Ｐゴシック" panose="020B0600070205080204" pitchFamily="50" charset="-128"/>
              </a:rPr>
              <a:t>スクールソーシャルワーカーほか</a:t>
            </a:r>
            <a:endParaRPr lang="en-US" altLang="ja-JP"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None/>
            </a:pPr>
            <a:endParaRPr lang="en-US" altLang="ja-JP" sz="800" dirty="0">
              <a:latin typeface="ＭＳ Ｐゴシック" panose="020B0600070205080204" pitchFamily="50" charset="-128"/>
              <a:ea typeface="ＭＳ Ｐゴシック" panose="020B0600070205080204" pitchFamily="50" charset="-128"/>
            </a:endParaRPr>
          </a:p>
          <a:p>
            <a:pPr marL="0" indent="0">
              <a:lnSpc>
                <a:spcPct val="100000"/>
              </a:lnSpc>
              <a:spcBef>
                <a:spcPts val="600"/>
              </a:spcBef>
              <a:buNone/>
            </a:pPr>
            <a:r>
              <a:rPr lang="ja-JP" altLang="en-US" dirty="0">
                <a:latin typeface="UD Digi Kyokasho NK-B" panose="02020700000000000000" pitchFamily="18" charset="-128"/>
                <a:ea typeface="UD Digi Kyokasho NK-B" panose="02020700000000000000" pitchFamily="18" charset="-128"/>
              </a:rPr>
              <a:t>校長のリーダーシップのもとで展開されるチーム支援</a:t>
            </a:r>
            <a:endParaRPr lang="en-US" altLang="ja-JP" dirty="0">
              <a:latin typeface="UD Digi Kyokasho NK-B" panose="02020700000000000000" pitchFamily="18" charset="-128"/>
              <a:ea typeface="UD Digi Kyokasho NK-B" panose="02020700000000000000" pitchFamily="18" charset="-128"/>
            </a:endParaRPr>
          </a:p>
          <a:p>
            <a:pPr marL="271463" indent="0">
              <a:lnSpc>
                <a:spcPct val="100000"/>
              </a:lnSpc>
              <a:spcBef>
                <a:spcPts val="0"/>
              </a:spcBef>
              <a:buNone/>
            </a:pPr>
            <a:r>
              <a:rPr lang="ja-JP" altLang="en-US" sz="2600" dirty="0">
                <a:latin typeface="ＭＳ Ｐゴシック" panose="020B0600070205080204" pitchFamily="50" charset="-128"/>
                <a:ea typeface="ＭＳ Ｐゴシック" panose="020B0600070205080204" pitchFamily="50" charset="-128"/>
              </a:rPr>
              <a:t>管理職示す学校経営の方向性に基づき推進する。</a:t>
            </a:r>
            <a:endParaRPr lang="en-US" altLang="ja-JP" sz="2600" dirty="0">
              <a:latin typeface="ＭＳ Ｐゴシック" panose="020B0600070205080204" pitchFamily="50" charset="-128"/>
              <a:ea typeface="ＭＳ Ｐゴシック" panose="020B0600070205080204" pitchFamily="50" charset="-128"/>
            </a:endParaRPr>
          </a:p>
          <a:p>
            <a:pPr marL="271463" indent="0">
              <a:lnSpc>
                <a:spcPct val="100000"/>
              </a:lnSpc>
              <a:spcBef>
                <a:spcPts val="0"/>
              </a:spcBef>
              <a:buNone/>
            </a:pPr>
            <a:r>
              <a:rPr lang="ja-JP" altLang="en-US" sz="2600" dirty="0">
                <a:latin typeface="ＭＳ Ｐゴシック" panose="020B0600070205080204" pitchFamily="50" charset="-128"/>
                <a:ea typeface="ＭＳ Ｐゴシック" panose="020B0600070205080204" pitchFamily="50" charset="-128"/>
              </a:rPr>
              <a:t>教育相談コーディネーターや生徒指導教師および特別支援教育コーディネーター等の児童生徒支援に関わる役割を務めるなら、チーム支援の遂行に向け管理職が適切な判断を行うことができるような情報を提供することができる。</a:t>
            </a:r>
            <a:endParaRPr lang="en-US" altLang="ja-JP" sz="26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89E76F7B-0263-4A56-8403-1D7D918F21C2}"/>
              </a:ext>
            </a:extLst>
          </p:cNvPr>
          <p:cNvSpPr txBox="1"/>
          <p:nvPr/>
        </p:nvSpPr>
        <p:spPr>
          <a:xfrm>
            <a:off x="7249298" y="1871375"/>
            <a:ext cx="4707924" cy="1815882"/>
          </a:xfrm>
          <a:prstGeom prst="rect">
            <a:avLst/>
          </a:prstGeom>
          <a:solidFill>
            <a:schemeClr val="accent5">
              <a:lumMod val="20000"/>
              <a:lumOff val="80000"/>
            </a:schemeClr>
          </a:solidFill>
        </p:spPr>
        <p:txBody>
          <a:bodyPr wrap="square" rtlCol="0">
            <a:spAutoFit/>
          </a:bodyPr>
          <a:lstStyle/>
          <a:p>
            <a:pPr marL="271463" indent="-271463"/>
            <a:r>
              <a:rPr lang="ja-JP" altLang="en-US" sz="2800" dirty="0">
                <a:latin typeface="ＭＳ Ｐゴシック" panose="020B0600070205080204" pitchFamily="50" charset="-128"/>
                <a:ea typeface="ＭＳ Ｐゴシック" panose="020B0600070205080204" pitchFamily="50" charset="-128"/>
              </a:rPr>
              <a:t>➡　こうしたメンバーから個別事案の内容に合わせた教職員が加わり、学級担任や学年主任と共にチームを構成</a:t>
            </a:r>
            <a:endParaRPr kumimoji="1" lang="ja-JP" altLang="en-US" sz="2800" dirty="0"/>
          </a:p>
        </p:txBody>
      </p:sp>
      <p:sp>
        <p:nvSpPr>
          <p:cNvPr id="3" name="正方形/長方形 2">
            <a:extLst>
              <a:ext uri="{FF2B5EF4-FFF2-40B4-BE49-F238E27FC236}">
                <a16:creationId xmlns:a16="http://schemas.microsoft.com/office/drawing/2014/main" id="{7ABA66AD-888F-41FB-A5EF-B36CA272DCA5}"/>
              </a:ext>
            </a:extLst>
          </p:cNvPr>
          <p:cNvSpPr/>
          <p:nvPr/>
        </p:nvSpPr>
        <p:spPr>
          <a:xfrm>
            <a:off x="468351" y="1871375"/>
            <a:ext cx="11496872" cy="1815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0125A90-2AC3-44FC-AEDA-7654A0CABF7B}"/>
              </a:ext>
            </a:extLst>
          </p:cNvPr>
          <p:cNvSpPr txBox="1"/>
          <p:nvPr/>
        </p:nvSpPr>
        <p:spPr>
          <a:xfrm>
            <a:off x="7249298" y="3671527"/>
            <a:ext cx="4707924" cy="954107"/>
          </a:xfrm>
          <a:prstGeom prst="rect">
            <a:avLst/>
          </a:prstGeom>
          <a:solidFill>
            <a:schemeClr val="accent6">
              <a:lumMod val="20000"/>
              <a:lumOff val="80000"/>
            </a:schemeClr>
          </a:solidFill>
        </p:spPr>
        <p:txBody>
          <a:bodyPr wrap="square" rtlCol="0">
            <a:spAutoFit/>
          </a:bodyPr>
          <a:lstStyle/>
          <a:p>
            <a:pPr marL="271463" indent="-271463"/>
            <a:r>
              <a:rPr lang="ja-JP" altLang="en-US" sz="2800" dirty="0">
                <a:latin typeface="ＭＳ Ｐゴシック" panose="020B0600070205080204" pitchFamily="50" charset="-128"/>
                <a:ea typeface="ＭＳ Ｐゴシック" panose="020B0600070205080204" pitchFamily="50" charset="-128"/>
              </a:rPr>
              <a:t>➡　子ども支援に資する多職種協働を促進する外部資源</a:t>
            </a:r>
            <a:endParaRPr kumimoji="1" lang="ja-JP" altLang="en-US" sz="2800" dirty="0"/>
          </a:p>
        </p:txBody>
      </p:sp>
      <p:sp>
        <p:nvSpPr>
          <p:cNvPr id="6" name="正方形/長方形 5">
            <a:extLst>
              <a:ext uri="{FF2B5EF4-FFF2-40B4-BE49-F238E27FC236}">
                <a16:creationId xmlns:a16="http://schemas.microsoft.com/office/drawing/2014/main" id="{94F504B4-19EB-4D53-A94A-F1BC1F248852}"/>
              </a:ext>
            </a:extLst>
          </p:cNvPr>
          <p:cNvSpPr/>
          <p:nvPr/>
        </p:nvSpPr>
        <p:spPr>
          <a:xfrm>
            <a:off x="468351" y="3687256"/>
            <a:ext cx="11496872" cy="9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3">
            <a:extLst>
              <a:ext uri="{FF2B5EF4-FFF2-40B4-BE49-F238E27FC236}">
                <a16:creationId xmlns:a16="http://schemas.microsoft.com/office/drawing/2014/main" id="{91866589-4DF1-84DC-5A4C-A1E3A20D104F}"/>
              </a:ext>
            </a:extLst>
          </p:cNvPr>
          <p:cNvSpPr>
            <a:spLocks noGrp="1"/>
          </p:cNvSpPr>
          <p:nvPr>
            <p:ph type="sldNum" sz="quarter" idx="12"/>
          </p:nvPr>
        </p:nvSpPr>
        <p:spPr>
          <a:xfrm>
            <a:off x="8987245" y="6425786"/>
            <a:ext cx="2743200" cy="365125"/>
          </a:xfrm>
        </p:spPr>
        <p:txBody>
          <a:bodyPr/>
          <a:lstStyle/>
          <a:p>
            <a:fld id="{60422B60-572B-4A42-9BF7-423FB352E2B6}" type="slidenum">
              <a:rPr kumimoji="1" lang="ja-JP" altLang="en-US" smtClean="0"/>
              <a:t>5</a:t>
            </a:fld>
            <a:endParaRPr kumimoji="1" lang="ja-JP" altLang="en-US" dirty="0"/>
          </a:p>
        </p:txBody>
      </p:sp>
    </p:spTree>
    <p:extLst>
      <p:ext uri="{BB962C8B-B14F-4D97-AF65-F5344CB8AC3E}">
        <p14:creationId xmlns:p14="http://schemas.microsoft.com/office/powerpoint/2010/main" val="2674416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944F0552-6DBE-44E1-9126-2CF0DE76D9A6}"/>
              </a:ext>
            </a:extLst>
          </p:cNvPr>
          <p:cNvGraphicFramePr>
            <a:graphicFrameLocks noGrp="1"/>
          </p:cNvGraphicFramePr>
          <p:nvPr>
            <p:extLst>
              <p:ext uri="{D42A27DB-BD31-4B8C-83A1-F6EECF244321}">
                <p14:modId xmlns:p14="http://schemas.microsoft.com/office/powerpoint/2010/main" val="1724309214"/>
              </p:ext>
            </p:extLst>
          </p:nvPr>
        </p:nvGraphicFramePr>
        <p:xfrm>
          <a:off x="748145" y="212167"/>
          <a:ext cx="11213869" cy="6433663"/>
        </p:xfrm>
        <a:graphic>
          <a:graphicData uri="http://schemas.openxmlformats.org/drawingml/2006/table">
            <a:tbl>
              <a:tblPr firstRow="1" bandRow="1">
                <a:tableStyleId>{F5AB1C69-6EDB-4FF4-983F-18BD219EF322}</a:tableStyleId>
              </a:tblPr>
              <a:tblGrid>
                <a:gridCol w="573579">
                  <a:extLst>
                    <a:ext uri="{9D8B030D-6E8A-4147-A177-3AD203B41FA5}">
                      <a16:colId xmlns:a16="http://schemas.microsoft.com/office/drawing/2014/main" val="20000"/>
                    </a:ext>
                  </a:extLst>
                </a:gridCol>
                <a:gridCol w="1878676">
                  <a:extLst>
                    <a:ext uri="{9D8B030D-6E8A-4147-A177-3AD203B41FA5}">
                      <a16:colId xmlns:a16="http://schemas.microsoft.com/office/drawing/2014/main" val="20001"/>
                    </a:ext>
                  </a:extLst>
                </a:gridCol>
                <a:gridCol w="8761614">
                  <a:extLst>
                    <a:ext uri="{9D8B030D-6E8A-4147-A177-3AD203B41FA5}">
                      <a16:colId xmlns:a16="http://schemas.microsoft.com/office/drawing/2014/main" val="20002"/>
                    </a:ext>
                  </a:extLst>
                </a:gridCol>
              </a:tblGrid>
              <a:tr h="0">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800" b="1" spc="-250" baseline="0" dirty="0">
                          <a:solidFill>
                            <a:schemeClr val="tx1"/>
                          </a:solidFill>
                        </a:rPr>
                        <a:t>領域</a:t>
                      </a:r>
                    </a:p>
                  </a:txBody>
                  <a:tcPr marL="0" marR="0" marT="0" marB="0" anchor="b"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ts val="1700"/>
                        </a:lnSpc>
                        <a:spcBef>
                          <a:spcPts val="2400"/>
                        </a:spcBef>
                      </a:pPr>
                      <a:r>
                        <a:rPr kumimoji="1" lang="ja-JP" altLang="en-US" sz="1800" dirty="0">
                          <a:solidFill>
                            <a:schemeClr val="tx1"/>
                          </a:solidFill>
                        </a:rPr>
                        <a:t>項　　目</a:t>
                      </a:r>
                    </a:p>
                  </a:txBody>
                  <a:tcPr marL="91442" marR="91442" marT="45707" marB="45707" anchor="b"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auto">
                        <a:lnSpc>
                          <a:spcPts val="1700"/>
                        </a:lnSpc>
                        <a:spcBef>
                          <a:spcPts val="600"/>
                        </a:spcBef>
                        <a:spcAft>
                          <a:spcPts val="0"/>
                        </a:spcAft>
                        <a:defRPr/>
                      </a:pPr>
                      <a:r>
                        <a:rPr lang="ja-JP" altLang="en-US" sz="1800" dirty="0">
                          <a:solidFill>
                            <a:schemeClr val="tx1"/>
                          </a:solidFill>
                        </a:rPr>
                        <a:t>内　　　　　容</a:t>
                      </a:r>
                      <a:endParaRPr lang="en-US" altLang="ja-JP" sz="1800" dirty="0">
                        <a:solidFill>
                          <a:schemeClr val="tx1"/>
                        </a:solidFill>
                      </a:endParaRPr>
                    </a:p>
                  </a:txBody>
                  <a:tcPr marL="91442" marR="91442" marT="45707" marB="457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8541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❶人事面</a:t>
                      </a:r>
                    </a:p>
                  </a:txBody>
                  <a:tcPr marL="91442" marR="91442" marT="45707" marB="45707"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en-US" altLang="ja-JP" sz="1600" dirty="0">
                          <a:solidFill>
                            <a:schemeClr val="tx1"/>
                          </a:solidFill>
                        </a:rPr>
                        <a:t>1.</a:t>
                      </a:r>
                      <a:r>
                        <a:rPr kumimoji="1" lang="ja-JP" altLang="en-US" sz="1600" dirty="0">
                          <a:solidFill>
                            <a:schemeClr val="tx1"/>
                          </a:solidFill>
                        </a:rPr>
                        <a:t>スクールリーダー</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lnSpc>
                          <a:spcPts val="2500"/>
                        </a:lnSpc>
                        <a:spcAft>
                          <a:spcPts val="0"/>
                        </a:spcAft>
                        <a:defRPr/>
                      </a:pPr>
                      <a:r>
                        <a:rPr lang="ja-JP" altLang="en-US" sz="1600" dirty="0">
                          <a:solidFill>
                            <a:schemeClr val="tx1"/>
                          </a:solidFill>
                        </a:rPr>
                        <a:t>教育活動全体をふまえた生徒指導・教育相談及び児童生徒支援の方向性の提示</a:t>
                      </a:r>
                      <a:endParaRPr lang="en-US"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5419">
                <a:tc vMerge="1">
                  <a:txBody>
                    <a:bodyPr/>
                    <a:lstStyle/>
                    <a:p>
                      <a:endParaRPr kumimoji="1" lang="ja-JP" altLang="en-US"/>
                    </a:p>
                  </a:txBody>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ja-JP" sz="1600" dirty="0">
                          <a:solidFill>
                            <a:schemeClr val="tx1"/>
                          </a:solidFill>
                        </a:rPr>
                        <a:t>2.</a:t>
                      </a:r>
                      <a:r>
                        <a:rPr lang="ja-JP" altLang="ja-JP" sz="1600" dirty="0">
                          <a:solidFill>
                            <a:schemeClr val="tx1"/>
                          </a:solidFill>
                        </a:rPr>
                        <a:t>コーディネーター</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全体を俯瞰した生徒指導・教育相談・児童生徒支援等の遂行</a:t>
                      </a:r>
                      <a:endParaRPr lang="en-US"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013967"/>
                  </a:ext>
                </a:extLst>
              </a:tr>
              <a:tr h="138699">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en-US" altLang="ja-JP" sz="1600" dirty="0">
                          <a:solidFill>
                            <a:schemeClr val="tx1"/>
                          </a:solidFill>
                        </a:rPr>
                        <a:t>3.</a:t>
                      </a:r>
                      <a:r>
                        <a:rPr lang="ja-JP" altLang="en-US" sz="1600" dirty="0">
                          <a:solidFill>
                            <a:schemeClr val="tx1"/>
                          </a:solidFill>
                        </a:rPr>
                        <a:t>推進</a:t>
                      </a:r>
                      <a:r>
                        <a:rPr lang="ja-JP" altLang="ja-JP" sz="1600" dirty="0">
                          <a:solidFill>
                            <a:schemeClr val="tx1"/>
                          </a:solidFill>
                        </a:rPr>
                        <a:t>メンバー</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定例会議メンバー</a:t>
                      </a:r>
                      <a:r>
                        <a:rPr lang="ja-JP" altLang="en-US" sz="1600" spc="-30" baseline="0" dirty="0">
                          <a:solidFill>
                            <a:schemeClr val="tx1"/>
                          </a:solidFill>
                        </a:rPr>
                        <a:t>（例：管理職</a:t>
                      </a:r>
                      <a:r>
                        <a:rPr lang="en-US" altLang="ja-JP" sz="1600" spc="-30" baseline="0" dirty="0">
                          <a:solidFill>
                            <a:schemeClr val="tx1"/>
                          </a:solidFill>
                        </a:rPr>
                        <a:t>,</a:t>
                      </a:r>
                      <a:r>
                        <a:rPr lang="ja-JP" altLang="en-US" sz="1600" spc="-30" baseline="0" dirty="0">
                          <a:solidFill>
                            <a:schemeClr val="tx1"/>
                          </a:solidFill>
                        </a:rPr>
                        <a:t>教育相談</a:t>
                      </a:r>
                      <a:r>
                        <a:rPr lang="en-US" altLang="ja-JP" sz="1600" spc="-30" baseline="0" dirty="0">
                          <a:solidFill>
                            <a:schemeClr val="tx1"/>
                          </a:solidFill>
                        </a:rPr>
                        <a:t>/</a:t>
                      </a:r>
                      <a:r>
                        <a:rPr lang="ja-JP" altLang="en-US" sz="1600" spc="-30" baseline="0" dirty="0">
                          <a:solidFill>
                            <a:schemeClr val="tx1"/>
                          </a:solidFill>
                        </a:rPr>
                        <a:t>生徒指導担当</a:t>
                      </a:r>
                      <a:r>
                        <a:rPr lang="en-US" altLang="ja-JP" sz="1600" spc="-30" baseline="0" dirty="0">
                          <a:solidFill>
                            <a:schemeClr val="tx1"/>
                          </a:solidFill>
                        </a:rPr>
                        <a:t>,</a:t>
                      </a:r>
                      <a:r>
                        <a:rPr lang="ja-JP" altLang="en-US" sz="1600" spc="-30" baseline="0" dirty="0">
                          <a:solidFill>
                            <a:schemeClr val="tx1"/>
                          </a:solidFill>
                        </a:rPr>
                        <a:t>特別支援教育</a:t>
                      </a:r>
                      <a:r>
                        <a:rPr lang="en-US" altLang="ja-JP" sz="1600" spc="-30" baseline="0" dirty="0">
                          <a:solidFill>
                            <a:schemeClr val="tx1"/>
                          </a:solidFill>
                        </a:rPr>
                        <a:t>Co,</a:t>
                      </a:r>
                      <a:r>
                        <a:rPr lang="ja-JP" altLang="en-US" sz="1600" spc="-30" baseline="0" dirty="0">
                          <a:solidFill>
                            <a:schemeClr val="tx1"/>
                          </a:solidFill>
                        </a:rPr>
                        <a:t>学年主任等）</a:t>
                      </a:r>
                      <a:endParaRPr lang="en-US" altLang="ja-JP" sz="1600" spc="-30" baseline="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67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b="1"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en-US" altLang="ja-JP" sz="1600" dirty="0">
                          <a:solidFill>
                            <a:schemeClr val="tx1"/>
                          </a:solidFill>
                        </a:rPr>
                        <a:t>4.</a:t>
                      </a:r>
                      <a:r>
                        <a:rPr kumimoji="1" lang="ja-JP" altLang="en-US" sz="1600" spc="-100" baseline="0" dirty="0">
                          <a:solidFill>
                            <a:schemeClr val="tx1"/>
                          </a:solidFill>
                        </a:rPr>
                        <a:t>校内外の援助資源</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個別課題で協力を得る校内外の援助資源（例：スクールカウンセラー，スクールソーシャルワーカー，相談機関，療育機関，福祉機関，医療機関など）</a:t>
                      </a:r>
                      <a:endParaRPr lang="en-US" altLang="ja-JP" sz="1600" dirty="0">
                        <a:solidFill>
                          <a:schemeClr val="tx1"/>
                        </a:solidFill>
                      </a:endParaRPr>
                    </a:p>
                  </a:txBody>
                  <a:tcPr marL="9144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7014">
                <a:tc rowSpan="3">
                  <a:txBody>
                    <a:bodyPr/>
                    <a:lstStyle/>
                    <a:p>
                      <a:r>
                        <a:rPr kumimoji="1" lang="ja-JP" altLang="en-US" sz="1600" b="1" spc="-360" baseline="0" dirty="0">
                          <a:solidFill>
                            <a:schemeClr val="tx1"/>
                          </a:solidFill>
                        </a:rPr>
                        <a:t>❷プランニング</a:t>
                      </a:r>
                    </a:p>
                  </a:txBody>
                  <a:tcPr marL="91442" marR="91442" marT="45707" marB="45707"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en-US" altLang="ja-JP" sz="1600" dirty="0">
                          <a:solidFill>
                            <a:schemeClr val="tx1"/>
                          </a:solidFill>
                        </a:rPr>
                        <a:t>1.</a:t>
                      </a:r>
                      <a:r>
                        <a:rPr lang="ja-JP" altLang="ja-JP" sz="1600" dirty="0">
                          <a:solidFill>
                            <a:schemeClr val="tx1"/>
                          </a:solidFill>
                        </a:rPr>
                        <a:t>年間計画</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教育相談等の児童生徒支援に関わる活動の定例化と予防的・開発的取組を含む</a:t>
                      </a:r>
                      <a:endParaRPr lang="ja-JP"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4811">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en-US" altLang="ja-JP" sz="1600" dirty="0">
                          <a:solidFill>
                            <a:schemeClr val="tx1"/>
                          </a:solidFill>
                        </a:rPr>
                        <a:t>2.</a:t>
                      </a:r>
                      <a:r>
                        <a:rPr lang="ja-JP" altLang="ja-JP" sz="1600" dirty="0">
                          <a:solidFill>
                            <a:schemeClr val="tx1"/>
                          </a:solidFill>
                        </a:rPr>
                        <a:t>ミーティング</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ja-JP" altLang="en-US" sz="1600" dirty="0">
                          <a:solidFill>
                            <a:schemeClr val="tx1"/>
                          </a:solidFill>
                        </a:rPr>
                        <a:t>目的の明確な会議の設定（進捗状況を把握する定例</a:t>
                      </a:r>
                      <a:r>
                        <a:rPr lang="en-US" altLang="ja-JP" sz="1600" dirty="0">
                          <a:solidFill>
                            <a:schemeClr val="tx1"/>
                          </a:solidFill>
                        </a:rPr>
                        <a:t>(</a:t>
                      </a:r>
                      <a:r>
                        <a:rPr lang="ja-JP" altLang="en-US" sz="1600" dirty="0">
                          <a:solidFill>
                            <a:schemeClr val="tx1"/>
                          </a:solidFill>
                        </a:rPr>
                        <a:t>コア</a:t>
                      </a:r>
                      <a:r>
                        <a:rPr lang="en-US" altLang="ja-JP" sz="1600" dirty="0">
                          <a:solidFill>
                            <a:schemeClr val="tx1"/>
                          </a:solidFill>
                        </a:rPr>
                        <a:t>)</a:t>
                      </a:r>
                      <a:r>
                        <a:rPr lang="ja-JP" altLang="en-US" sz="1600" dirty="0">
                          <a:solidFill>
                            <a:schemeClr val="tx1"/>
                          </a:solidFill>
                        </a:rPr>
                        <a:t>会議，問題事案に対応する臨時会議，具体的な課題解決会議）</a:t>
                      </a:r>
                      <a:endParaRPr kumimoji="1" lang="ja-JP" altLang="en-US"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9368">
                <a:tc vMerge="1">
                  <a:txBody>
                    <a:bodyPr/>
                    <a:lstStyle/>
                    <a:p>
                      <a:endParaRPr kumimoji="1" lang="ja-JP" altLang="en-US" b="1"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en-US" altLang="ja-JP" sz="1600" dirty="0">
                          <a:solidFill>
                            <a:schemeClr val="tx1"/>
                          </a:solidFill>
                        </a:rPr>
                        <a:t>3.</a:t>
                      </a:r>
                      <a:r>
                        <a:rPr lang="ja-JP" altLang="en-US" sz="1600" dirty="0">
                          <a:solidFill>
                            <a:schemeClr val="tx1"/>
                          </a:solidFill>
                        </a:rPr>
                        <a:t>行事</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定例行事を契機とした支援と対象児への配慮。子どもの成長に役立つ行事の設定と支援</a:t>
                      </a: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3712">
                <a:tc rowSpan="5">
                  <a:txBody>
                    <a:bodyPr/>
                    <a:lstStyle/>
                    <a:p>
                      <a:r>
                        <a:rPr kumimoji="1" lang="ja-JP" altLang="en-US" sz="1600" b="1" dirty="0">
                          <a:solidFill>
                            <a:schemeClr val="tx1"/>
                          </a:solidFill>
                        </a:rPr>
                        <a:t>❸ツール</a:t>
                      </a:r>
                    </a:p>
                  </a:txBody>
                  <a:tcPr marL="91442" marR="91442" marT="45707" marB="45707"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ja-JP" altLang="en-US" sz="1600" spc="-150" baseline="0" dirty="0">
                          <a:solidFill>
                            <a:schemeClr val="tx1"/>
                          </a:solidFill>
                        </a:rPr>
                        <a:t> </a:t>
                      </a:r>
                      <a:r>
                        <a:rPr kumimoji="1" lang="en-US" altLang="ja-JP" sz="1600" spc="-150" baseline="0" dirty="0">
                          <a:solidFill>
                            <a:schemeClr val="tx1"/>
                          </a:solidFill>
                        </a:rPr>
                        <a:t>1.</a:t>
                      </a:r>
                      <a:r>
                        <a:rPr kumimoji="1" lang="ja-JP" altLang="en-US" sz="1600" spc="-250" baseline="0" dirty="0">
                          <a:solidFill>
                            <a:schemeClr val="tx1"/>
                          </a:solidFill>
                        </a:rPr>
                        <a:t>スクリーニング</a:t>
                      </a:r>
                    </a:p>
                  </a:txBody>
                  <a:tcPr marL="35997" marR="359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ニーズ把握のためのチェックリストによるスクールワイドの実態把握や個別の集約シート</a:t>
                      </a: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3289">
                <a:tc vMerge="1">
                  <a:txBody>
                    <a:bodyPr/>
                    <a:lstStyle/>
                    <a:p>
                      <a:endParaRPr kumimoji="1" lang="ja-JP" altLang="en-US"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en-US" altLang="ja-JP" sz="1600" spc="-100" baseline="0" dirty="0">
                          <a:solidFill>
                            <a:schemeClr val="tx1"/>
                          </a:solidFill>
                        </a:rPr>
                        <a:t>2.</a:t>
                      </a:r>
                      <a:r>
                        <a:rPr kumimoji="1" lang="ja-JP" altLang="en-US" sz="1600" spc="-100" baseline="0" dirty="0">
                          <a:solidFill>
                            <a:schemeClr val="tx1"/>
                          </a:solidFill>
                        </a:rPr>
                        <a:t>ケース会議手順表</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ja-JP" altLang="en-US" sz="1600" dirty="0">
                          <a:solidFill>
                            <a:schemeClr val="tx1"/>
                          </a:solidFill>
                        </a:rPr>
                        <a:t>会議の円滑な遂行のための定式化した進行手順を示したもの</a:t>
                      </a:r>
                      <a:endParaRPr kumimoji="1" lang="ja-JP" altLang="en-US"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0335">
                <a:tc vMerge="1">
                  <a:txBody>
                    <a:bodyPr/>
                    <a:lstStyle/>
                    <a:p>
                      <a:endParaRPr kumimoji="1" lang="ja-JP" altLang="en-US"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en-US" altLang="ja-JP" sz="1600" dirty="0">
                          <a:solidFill>
                            <a:schemeClr val="tx1"/>
                          </a:solidFill>
                        </a:rPr>
                        <a:t>3.</a:t>
                      </a:r>
                      <a:r>
                        <a:rPr lang="ja-JP" altLang="en-US" sz="1600" dirty="0">
                          <a:solidFill>
                            <a:schemeClr val="tx1"/>
                          </a:solidFill>
                        </a:rPr>
                        <a:t>ガイドライン</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相談室・校内教育支援教室などの運営や生徒指導・教育相談に関する規定</a:t>
                      </a:r>
                      <a:endParaRPr lang="en-US"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5419">
                <a:tc vMerge="1">
                  <a:txBody>
                    <a:bodyPr/>
                    <a:lstStyle/>
                    <a:p>
                      <a:endParaRPr kumimoji="1" lang="ja-JP" altLang="en-US"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lang="en-US" altLang="ja-JP" sz="1600" dirty="0">
                          <a:solidFill>
                            <a:schemeClr val="tx1"/>
                          </a:solidFill>
                        </a:rPr>
                        <a:t>4.</a:t>
                      </a:r>
                      <a:r>
                        <a:rPr lang="ja-JP" altLang="en-US" sz="1600" dirty="0">
                          <a:solidFill>
                            <a:schemeClr val="tx1"/>
                          </a:solidFill>
                        </a:rPr>
                        <a:t>マニュアル</a:t>
                      </a:r>
                      <a:endParaRPr kumimoji="1" lang="ja-JP" altLang="en-US" sz="1600" dirty="0">
                        <a:solidFill>
                          <a:schemeClr val="tx1"/>
                        </a:solidFill>
                      </a:endParaRP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チーム援助などの運営の流れや各担当としての役割の標準化</a:t>
                      </a:r>
                      <a:endParaRPr lang="en-US"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85419">
                <a:tc vMerge="1">
                  <a:txBody>
                    <a:bodyPr/>
                    <a:lstStyle/>
                    <a:p>
                      <a:endParaRPr kumimoji="1" lang="ja-JP" altLang="en-US"/>
                    </a:p>
                  </a:txBody>
                  <a:tcPr/>
                </a:tc>
                <a:tc>
                  <a:txBody>
                    <a:bodyPr/>
                    <a:lstStyle/>
                    <a:p>
                      <a:pPr>
                        <a:lnSpc>
                          <a:spcPts val="2500"/>
                        </a:lnSpc>
                      </a:pPr>
                      <a:r>
                        <a:rPr kumimoji="1" lang="en-US" altLang="ja-JP" sz="1600" dirty="0">
                          <a:solidFill>
                            <a:schemeClr val="tx1"/>
                          </a:solidFill>
                        </a:rPr>
                        <a:t>5.</a:t>
                      </a:r>
                      <a:r>
                        <a:rPr kumimoji="1" lang="ja-JP" altLang="en-US" sz="1600" dirty="0">
                          <a:solidFill>
                            <a:schemeClr val="tx1"/>
                          </a:solidFill>
                        </a:rPr>
                        <a:t>資源マップ</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児童生徒支援に関わる校内外資源（施設</a:t>
                      </a:r>
                      <a:r>
                        <a:rPr lang="ja-JP" altLang="en-US" sz="1600" spc="-100" baseline="0" dirty="0">
                          <a:solidFill>
                            <a:schemeClr val="tx1"/>
                          </a:solidFill>
                        </a:rPr>
                        <a:t>･</a:t>
                      </a:r>
                      <a:r>
                        <a:rPr lang="ja-JP" altLang="en-US" sz="1600" dirty="0">
                          <a:solidFill>
                            <a:schemeClr val="tx1"/>
                          </a:solidFill>
                        </a:rPr>
                        <a:t>人材</a:t>
                      </a:r>
                      <a:r>
                        <a:rPr lang="ja-JP" altLang="en-US" sz="1600" spc="-100" baseline="0" dirty="0">
                          <a:solidFill>
                            <a:schemeClr val="tx1"/>
                          </a:solidFill>
                        </a:rPr>
                        <a:t>･</a:t>
                      </a:r>
                      <a:r>
                        <a:rPr lang="ja-JP" altLang="en-US" sz="1600" dirty="0">
                          <a:solidFill>
                            <a:schemeClr val="tx1"/>
                          </a:solidFill>
                        </a:rPr>
                        <a:t>行政機関等）マップ（一覧）。定期的に更新</a:t>
                      </a:r>
                      <a:endParaRPr lang="en-US"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578448"/>
                  </a:ext>
                </a:extLst>
              </a:tr>
              <a:tr h="156435">
                <a:tc rowSpan="4">
                  <a:txBody>
                    <a:bodyPr/>
                    <a:lstStyle/>
                    <a:p>
                      <a:r>
                        <a:rPr kumimoji="1" lang="ja-JP" altLang="en-US" sz="1600" b="1" dirty="0">
                          <a:solidFill>
                            <a:schemeClr val="tx1"/>
                          </a:solidFill>
                        </a:rPr>
                        <a:t>❹ルール</a:t>
                      </a:r>
                    </a:p>
                  </a:txBody>
                  <a:tcPr marL="91442" marR="91442" marT="45707" marB="45707"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en-US" altLang="ja-JP" sz="1600" spc="-150" baseline="0" dirty="0">
                          <a:solidFill>
                            <a:schemeClr val="tx1"/>
                          </a:solidFill>
                        </a:rPr>
                        <a:t>1.</a:t>
                      </a:r>
                      <a:r>
                        <a:rPr kumimoji="1" lang="ja-JP" altLang="en-US" sz="1600" spc="-150" baseline="0" dirty="0">
                          <a:solidFill>
                            <a:schemeClr val="tx1"/>
                          </a:solidFill>
                        </a:rPr>
                        <a:t>学校経営基本計画</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生徒指導・教育相談などの方針の根拠となる全体指針</a:t>
                      </a:r>
                      <a:endParaRPr lang="en-US" altLang="ja-JP"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44780">
                <a:tc vMerge="1">
                  <a:txBody>
                    <a:bodyPr/>
                    <a:lstStyle/>
                    <a:p>
                      <a:endParaRPr kumimoji="1" lang="ja-JP" altLang="en-US"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en-US" altLang="ja-JP" sz="1600" dirty="0">
                          <a:solidFill>
                            <a:schemeClr val="tx1"/>
                          </a:solidFill>
                        </a:rPr>
                        <a:t>2.</a:t>
                      </a:r>
                      <a:r>
                        <a:rPr kumimoji="1" lang="ja-JP" altLang="en-US" sz="1600" dirty="0">
                          <a:solidFill>
                            <a:schemeClr val="tx1"/>
                          </a:solidFill>
                        </a:rPr>
                        <a:t>校訓・校則</a:t>
                      </a:r>
                      <a:endParaRPr kumimoji="1" lang="ja-JP" altLang="en-US" sz="1600" spc="-150" baseline="0" dirty="0">
                        <a:solidFill>
                          <a:schemeClr val="tx1"/>
                        </a:solidFill>
                      </a:endParaRPr>
                    </a:p>
                  </a:txBody>
                  <a:tcPr marL="7199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chemeClr val="tx1"/>
                          </a:solidFill>
                        </a:rPr>
                        <a:t>規範行動の拠り所となる生徒指導・教育相談・児童生徒支援の基本理念とルール</a:t>
                      </a:r>
                      <a:endParaRPr kumimoji="1" lang="ja-JP" altLang="en-US" sz="1600" dirty="0">
                        <a:solidFill>
                          <a:schemeClr val="tx1"/>
                        </a:solidFill>
                      </a:endParaRP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44780">
                <a:tc vMerge="1">
                  <a:txBody>
                    <a:bodyPr/>
                    <a:lstStyle/>
                    <a:p>
                      <a:endParaRPr kumimoji="1" lang="ja-JP" altLang="en-US"/>
                    </a:p>
                  </a:txBody>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en-US" altLang="ja-JP" sz="1600" spc="0" baseline="0" dirty="0">
                          <a:solidFill>
                            <a:schemeClr val="tx1"/>
                          </a:solidFill>
                        </a:rPr>
                        <a:t>3.</a:t>
                      </a:r>
                      <a:r>
                        <a:rPr kumimoji="1" lang="ja-JP" altLang="en-US" sz="1600" spc="0" baseline="0" dirty="0">
                          <a:solidFill>
                            <a:schemeClr val="tx1"/>
                          </a:solidFill>
                        </a:rPr>
                        <a:t>役割分担</a:t>
                      </a:r>
                    </a:p>
                  </a:txBody>
                  <a:tcPr marL="7199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kumimoji="1" lang="ja-JP" altLang="en-US" sz="1600" spc="0" baseline="0" dirty="0">
                          <a:solidFill>
                            <a:schemeClr val="tx1"/>
                          </a:solidFill>
                        </a:rPr>
                        <a:t>児童生徒支援に関わる担当者が担う役割の明確化と整理</a:t>
                      </a: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637455"/>
                  </a:ext>
                </a:extLst>
              </a:tr>
              <a:tr h="201575">
                <a:tc vMerge="1">
                  <a:txBody>
                    <a:bodyPr/>
                    <a:lstStyle/>
                    <a:p>
                      <a:endParaRPr kumimoji="1" lang="ja-JP" altLang="en-US" b="1"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en-US" altLang="ja-JP" sz="1600" dirty="0">
                          <a:solidFill>
                            <a:schemeClr val="tx1"/>
                          </a:solidFill>
                        </a:rPr>
                        <a:t>4.</a:t>
                      </a:r>
                      <a:r>
                        <a:rPr kumimoji="1" lang="ja-JP" altLang="en-US" sz="1600" dirty="0">
                          <a:solidFill>
                            <a:schemeClr val="tx1"/>
                          </a:solidFill>
                        </a:rPr>
                        <a:t>倫理綱領</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ja-JP" altLang="en-US" sz="1600" dirty="0">
                          <a:solidFill>
                            <a:schemeClr val="tx1"/>
                          </a:solidFill>
                        </a:rPr>
                        <a:t>学校全体・教育委員会レベルで遵守すべき行動規範</a:t>
                      </a: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52869">
                <a:tc rowSpan="3">
                  <a:txBody>
                    <a:bodyPr/>
                    <a:lstStyle/>
                    <a:p>
                      <a:r>
                        <a:rPr kumimoji="1" lang="ja-JP" altLang="en-US" sz="1600" b="1" spc="-400" baseline="0" dirty="0">
                          <a:solidFill>
                            <a:schemeClr val="tx1"/>
                          </a:solidFill>
                        </a:rPr>
                        <a:t>❺説明責任</a:t>
                      </a:r>
                    </a:p>
                  </a:txBody>
                  <a:tcPr marL="91442" marR="91442" marT="0" marB="0"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en-US" altLang="ja-JP" sz="1600" dirty="0">
                          <a:solidFill>
                            <a:schemeClr val="tx1"/>
                          </a:solidFill>
                        </a:rPr>
                        <a:t>1.</a:t>
                      </a:r>
                      <a:r>
                        <a:rPr kumimoji="1" lang="ja-JP" altLang="en-US" sz="1600" dirty="0">
                          <a:solidFill>
                            <a:schemeClr val="tx1"/>
                          </a:solidFill>
                        </a:rPr>
                        <a:t>広報</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ja-JP" altLang="en-US" sz="1600" dirty="0">
                          <a:solidFill>
                            <a:schemeClr val="tx1"/>
                          </a:solidFill>
                        </a:rPr>
                        <a:t>学年・学校単位で発信する共通理解の内容提示</a:t>
                      </a:r>
                    </a:p>
                  </a:txBody>
                  <a:tcPr marL="91442" marR="9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24344">
                <a:tc vMerge="1">
                  <a:txBody>
                    <a:bodyPr/>
                    <a:lstStyle/>
                    <a:p>
                      <a:endParaRPr kumimoji="1" lang="ja-JP" altLang="en-US" b="1"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en-US" altLang="ja-JP" sz="1600" dirty="0">
                          <a:solidFill>
                            <a:schemeClr val="tx1"/>
                          </a:solidFill>
                        </a:rPr>
                        <a:t>2.</a:t>
                      </a:r>
                      <a:r>
                        <a:rPr kumimoji="1" lang="ja-JP" altLang="en-US" sz="1600" dirty="0">
                          <a:solidFill>
                            <a:schemeClr val="tx1"/>
                          </a:solidFill>
                        </a:rPr>
                        <a:t>教員研修</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ja-JP" altLang="en-US" sz="1600" dirty="0">
                          <a:solidFill>
                            <a:schemeClr val="tx1"/>
                          </a:solidFill>
                        </a:rPr>
                        <a:t>共通理解すべき内容･対策を確認する研修（含：事例検討）</a:t>
                      </a:r>
                    </a:p>
                  </a:txBody>
                  <a:tcPr marL="91442" marR="359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1385">
                <a:tc vMerge="1">
                  <a:txBody>
                    <a:bodyPr/>
                    <a:lstStyle/>
                    <a:p>
                      <a:endParaRPr kumimoji="1" lang="ja-JP" altLang="en-US"/>
                    </a:p>
                  </a:txBody>
                  <a:tcPr/>
                </a:tc>
                <a:tc>
                  <a:txBody>
                    <a:bodyPr/>
                    <a:lstStyle/>
                    <a:p>
                      <a:pPr>
                        <a:lnSpc>
                          <a:spcPts val="2500"/>
                        </a:lnSpc>
                      </a:pPr>
                      <a:r>
                        <a:rPr kumimoji="1" lang="en-US" altLang="ja-JP" sz="1600" dirty="0">
                          <a:solidFill>
                            <a:schemeClr val="tx1"/>
                          </a:solidFill>
                        </a:rPr>
                        <a:t>3.</a:t>
                      </a:r>
                      <a:r>
                        <a:rPr kumimoji="1" lang="ja-JP" altLang="en-US" sz="1600" dirty="0">
                          <a:solidFill>
                            <a:schemeClr val="tx1"/>
                          </a:solidFill>
                        </a:rPr>
                        <a:t>エビデンス</a:t>
                      </a:r>
                    </a:p>
                  </a:txBody>
                  <a:tcPr marL="71995" marR="71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500"/>
                        </a:lnSpc>
                      </a:pPr>
                      <a:r>
                        <a:rPr kumimoji="1" lang="ja-JP" altLang="en-US" sz="1600" dirty="0">
                          <a:solidFill>
                            <a:schemeClr val="tx1"/>
                          </a:solidFill>
                        </a:rPr>
                        <a:t>児童生徒支援の根拠となる課題・実践の進捗や成果の確認・修正に向けた情報整理</a:t>
                      </a:r>
                    </a:p>
                  </a:txBody>
                  <a:tcPr marL="91442" marR="359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456769" name="テキスト ボックス 1">
            <a:extLst>
              <a:ext uri="{FF2B5EF4-FFF2-40B4-BE49-F238E27FC236}">
                <a16:creationId xmlns:a16="http://schemas.microsoft.com/office/drawing/2014/main" id="{1BF23BD5-3392-41A6-9A0B-DFFD6EF4971A}"/>
              </a:ext>
            </a:extLst>
          </p:cNvPr>
          <p:cNvSpPr txBox="1">
            <a:spLocks noChangeArrowheads="1"/>
          </p:cNvSpPr>
          <p:nvPr/>
        </p:nvSpPr>
        <p:spPr bwMode="auto">
          <a:xfrm>
            <a:off x="298682" y="383741"/>
            <a:ext cx="276999" cy="68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図表３　児童生徒支援体制づくりに必要な要素</a:t>
            </a:r>
            <a:r>
              <a:rPr kumimoji="1" lang="ja-JP" altLang="en-US" sz="1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（西山，２０２５）</a:t>
            </a:r>
          </a:p>
        </p:txBody>
      </p:sp>
      <p:sp>
        <p:nvSpPr>
          <p:cNvPr id="2" name="スライド番号プレースホルダー 3">
            <a:extLst>
              <a:ext uri="{FF2B5EF4-FFF2-40B4-BE49-F238E27FC236}">
                <a16:creationId xmlns:a16="http://schemas.microsoft.com/office/drawing/2014/main" id="{033CEEFB-00F8-702D-D54B-5742E02BCFC0}"/>
              </a:ext>
            </a:extLst>
          </p:cNvPr>
          <p:cNvSpPr>
            <a:spLocks noGrp="1"/>
          </p:cNvSpPr>
          <p:nvPr>
            <p:ph type="sldNum" sz="quarter" idx="12"/>
          </p:nvPr>
        </p:nvSpPr>
        <p:spPr>
          <a:xfrm>
            <a:off x="9218814" y="6574337"/>
            <a:ext cx="2743200" cy="365125"/>
          </a:xfrm>
        </p:spPr>
        <p:txBody>
          <a:bodyPr/>
          <a:lstStyle/>
          <a:p>
            <a:fld id="{60422B60-572B-4A42-9BF7-423FB352E2B6}" type="slidenum">
              <a:rPr kumimoji="1" lang="ja-JP" altLang="en-US" smtClean="0"/>
              <a:t>6</a:t>
            </a:fld>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44655-DB4E-49A9-AAB8-2C7321CE1D5C}"/>
              </a:ext>
            </a:extLst>
          </p:cNvPr>
          <p:cNvSpPr>
            <a:spLocks noGrp="1"/>
          </p:cNvSpPr>
          <p:nvPr>
            <p:ph type="title"/>
          </p:nvPr>
        </p:nvSpPr>
        <p:spPr>
          <a:xfrm>
            <a:off x="0" y="34205"/>
            <a:ext cx="11730445" cy="1003763"/>
          </a:xfrm>
        </p:spPr>
        <p:txBody>
          <a:bodyPr>
            <a:normAutofit/>
          </a:bodyPr>
          <a:lstStyle/>
          <a:p>
            <a:r>
              <a:rPr lang="ja-JP" altLang="en-US" sz="4000" dirty="0">
                <a:latin typeface="UD Digi Kyokasho NK-B" panose="02020700000000000000" pitchFamily="18" charset="-128"/>
                <a:ea typeface="UD Digi Kyokasho NK-B" panose="02020700000000000000" pitchFamily="18" charset="-128"/>
              </a:rPr>
              <a:t>１</a:t>
            </a:r>
            <a:r>
              <a:rPr lang="en-US" altLang="ja-JP" sz="4000" dirty="0">
                <a:latin typeface="UD Digi Kyokasho NK-B" panose="02020700000000000000" pitchFamily="18" charset="-128"/>
                <a:ea typeface="UD Digi Kyokasho NK-B" panose="02020700000000000000" pitchFamily="18" charset="-128"/>
              </a:rPr>
              <a:t>.</a:t>
            </a:r>
            <a:r>
              <a:rPr lang="ja-JP" altLang="en-US" sz="4000" dirty="0">
                <a:latin typeface="UD Digi Kyokasho NK-B" panose="02020700000000000000" pitchFamily="18" charset="-128"/>
                <a:ea typeface="UD Digi Kyokasho NK-B" panose="02020700000000000000" pitchFamily="18" charset="-128"/>
              </a:rPr>
              <a:t> （３）教育相談等の体制づくり</a:t>
            </a:r>
            <a:endParaRPr kumimoji="1" lang="ja-JP" altLang="en-US" sz="4000" dirty="0">
              <a:latin typeface="UD Digi Kyokasho NK-B" panose="02020700000000000000" pitchFamily="18" charset="-128"/>
              <a:ea typeface="UD Digi Kyokasho NK-B" panose="02020700000000000000" pitchFamily="18" charset="-128"/>
            </a:endParaRPr>
          </a:p>
        </p:txBody>
      </p:sp>
      <p:sp>
        <p:nvSpPr>
          <p:cNvPr id="3" name="コンテンツ プレースホルダー 2">
            <a:extLst>
              <a:ext uri="{FF2B5EF4-FFF2-40B4-BE49-F238E27FC236}">
                <a16:creationId xmlns:a16="http://schemas.microsoft.com/office/drawing/2014/main" id="{A325AA96-5F39-41F2-A2CF-1F666553006B}"/>
              </a:ext>
            </a:extLst>
          </p:cNvPr>
          <p:cNvSpPr>
            <a:spLocks noGrp="1"/>
          </p:cNvSpPr>
          <p:nvPr>
            <p:ph idx="1"/>
          </p:nvPr>
        </p:nvSpPr>
        <p:spPr>
          <a:xfrm>
            <a:off x="304074" y="1149703"/>
            <a:ext cx="11887926" cy="4351338"/>
          </a:xfrm>
        </p:spPr>
        <p:txBody>
          <a:bodyPr/>
          <a:lstStyle/>
          <a:p>
            <a:pPr marL="0" indent="0">
              <a:buNone/>
            </a:pPr>
            <a:r>
              <a:rPr lang="ja-JP" altLang="en-US" dirty="0"/>
              <a:t>❶人事面：それぞれの役割を担う適切な担当者が役割を果たすこと</a:t>
            </a:r>
            <a:endParaRPr lang="en-US" altLang="ja-JP" dirty="0"/>
          </a:p>
          <a:p>
            <a:pPr marL="358775" indent="-358775">
              <a:buNone/>
            </a:pPr>
            <a:r>
              <a:rPr lang="ja-JP" altLang="en-US" dirty="0"/>
              <a:t>❷プランニング：教育相談・児童生徒支援の年間計画，定例のコア会議･臨時の会議，成長促進的な行事が機能していること</a:t>
            </a:r>
            <a:endParaRPr lang="en-US" altLang="ja-JP" dirty="0"/>
          </a:p>
          <a:p>
            <a:pPr marL="0" indent="0">
              <a:buNone/>
            </a:pPr>
            <a:r>
              <a:rPr lang="ja-JP" altLang="en-US" dirty="0"/>
              <a:t>❸ツール：</a:t>
            </a:r>
            <a:r>
              <a:rPr lang="en-US" altLang="ja-JP" dirty="0"/>
              <a:t>SOS</a:t>
            </a:r>
            <a:r>
              <a:rPr lang="ja-JP" altLang="en-US" dirty="0"/>
              <a:t>チェックリストを</a:t>
            </a:r>
            <a:endParaRPr lang="en-US" altLang="ja-JP" dirty="0"/>
          </a:p>
          <a:p>
            <a:pPr marL="0" indent="0">
              <a:spcBef>
                <a:spcPts val="0"/>
              </a:spcBef>
              <a:buNone/>
            </a:pPr>
            <a:r>
              <a:rPr lang="ja-JP" altLang="en-US" dirty="0"/>
              <a:t>　はじめ，適切なツールがある</a:t>
            </a:r>
            <a:endParaRPr lang="en-US" altLang="ja-JP" dirty="0"/>
          </a:p>
          <a:p>
            <a:pPr marL="0" indent="0">
              <a:buNone/>
            </a:pPr>
            <a:r>
              <a:rPr lang="ja-JP" altLang="en-US" dirty="0"/>
              <a:t>❹ルール：学校全体の方向性，</a:t>
            </a:r>
            <a:endParaRPr lang="en-US" altLang="ja-JP" dirty="0"/>
          </a:p>
          <a:p>
            <a:pPr marL="0" indent="0">
              <a:spcBef>
                <a:spcPts val="0"/>
              </a:spcBef>
              <a:buNone/>
            </a:pPr>
            <a:r>
              <a:rPr lang="ja-JP" altLang="en-US" dirty="0"/>
              <a:t>　児童生徒向け･教員向けルール</a:t>
            </a:r>
            <a:endParaRPr lang="en-US" altLang="ja-JP" dirty="0"/>
          </a:p>
          <a:p>
            <a:pPr marL="0" indent="0">
              <a:buNone/>
            </a:pPr>
            <a:r>
              <a:rPr lang="ja-JP" altLang="en-US" dirty="0"/>
              <a:t>❺説明責任：広報・教員研修や，</a:t>
            </a:r>
            <a:endParaRPr lang="en-US" altLang="ja-JP" dirty="0"/>
          </a:p>
          <a:p>
            <a:pPr marL="0" indent="0">
              <a:spcBef>
                <a:spcPts val="0"/>
              </a:spcBef>
              <a:buNone/>
            </a:pPr>
            <a:r>
              <a:rPr lang="ja-JP" altLang="en-US" dirty="0"/>
              <a:t>　児童生徒支援の結果の集約</a:t>
            </a:r>
            <a:endParaRPr kumimoji="1" lang="ja-JP" altLang="en-US" dirty="0"/>
          </a:p>
        </p:txBody>
      </p:sp>
      <p:pic>
        <p:nvPicPr>
          <p:cNvPr id="4" name="図 3">
            <a:extLst>
              <a:ext uri="{FF2B5EF4-FFF2-40B4-BE49-F238E27FC236}">
                <a16:creationId xmlns:a16="http://schemas.microsoft.com/office/drawing/2014/main" id="{4103A078-77CC-4897-B63E-2A2592546A9F}"/>
              </a:ext>
            </a:extLst>
          </p:cNvPr>
          <p:cNvPicPr>
            <a:picLocks noChangeAspect="1"/>
          </p:cNvPicPr>
          <p:nvPr/>
        </p:nvPicPr>
        <p:blipFill>
          <a:blip r:embed="rId3"/>
          <a:stretch>
            <a:fillRect/>
          </a:stretch>
        </p:blipFill>
        <p:spPr>
          <a:xfrm>
            <a:off x="5661837" y="3184978"/>
            <a:ext cx="6316801" cy="3638817"/>
          </a:xfrm>
          <a:prstGeom prst="rect">
            <a:avLst/>
          </a:prstGeom>
        </p:spPr>
      </p:pic>
      <p:sp>
        <p:nvSpPr>
          <p:cNvPr id="5" name="タイトル 1">
            <a:extLst>
              <a:ext uri="{FF2B5EF4-FFF2-40B4-BE49-F238E27FC236}">
                <a16:creationId xmlns:a16="http://schemas.microsoft.com/office/drawing/2014/main" id="{04D1C2AC-1404-43E9-B6D6-2953169AA1FC}"/>
              </a:ext>
            </a:extLst>
          </p:cNvPr>
          <p:cNvSpPr txBox="1">
            <a:spLocks/>
          </p:cNvSpPr>
          <p:nvPr/>
        </p:nvSpPr>
        <p:spPr>
          <a:xfrm>
            <a:off x="5661836" y="2708802"/>
            <a:ext cx="6530163" cy="3327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❸ツールの例：図表２ </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SOS</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チェックリスト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中学生用</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名簿形式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調</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査日</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年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月</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日</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DEF405B5-CA17-41B7-87B1-A91EAA9E5A15}"/>
              </a:ext>
            </a:extLst>
          </p:cNvPr>
          <p:cNvSpPr/>
          <p:nvPr/>
        </p:nvSpPr>
        <p:spPr>
          <a:xfrm>
            <a:off x="1322173" y="5325763"/>
            <a:ext cx="4237513" cy="1359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体制づくりに必要な要素を運用することでチーム支援が適切に展開される</a:t>
            </a:r>
          </a:p>
        </p:txBody>
      </p:sp>
      <p:sp>
        <p:nvSpPr>
          <p:cNvPr id="7" name="矢印: 上向き折線 6">
            <a:extLst>
              <a:ext uri="{FF2B5EF4-FFF2-40B4-BE49-F238E27FC236}">
                <a16:creationId xmlns:a16="http://schemas.microsoft.com/office/drawing/2014/main" id="{91519BB2-A48C-417B-99D0-E00B89E08784}"/>
              </a:ext>
            </a:extLst>
          </p:cNvPr>
          <p:cNvSpPr/>
          <p:nvPr/>
        </p:nvSpPr>
        <p:spPr>
          <a:xfrm rot="5400000">
            <a:off x="546740" y="5482797"/>
            <a:ext cx="716692" cy="745008"/>
          </a:xfrm>
          <a:prstGeom prst="bentUpArrow">
            <a:avLst>
              <a:gd name="adj1" fmla="val 33621"/>
              <a:gd name="adj2" fmla="val 3103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941D0C6-3B55-4ACF-8F6E-056BDE8CF615}"/>
              </a:ext>
            </a:extLst>
          </p:cNvPr>
          <p:cNvSpPr txBox="1"/>
          <p:nvPr/>
        </p:nvSpPr>
        <p:spPr>
          <a:xfrm>
            <a:off x="5906808" y="2839825"/>
            <a:ext cx="3155549" cy="369332"/>
          </a:xfrm>
          <a:prstGeom prst="rect">
            <a:avLst/>
          </a:prstGeom>
          <a:noFill/>
        </p:spPr>
        <p:txBody>
          <a:bodyPr wrap="square" rtlCol="0">
            <a:spAutoFit/>
          </a:bodyPr>
          <a:lstStyle/>
          <a:p>
            <a:r>
              <a:rPr lang="ja-JP" altLang="en-US" dirty="0"/>
              <a:t>（</a:t>
            </a:r>
            <a:r>
              <a:rPr kumimoji="1" lang="ja-JP" altLang="en-US" dirty="0"/>
              <a:t>石隈</a:t>
            </a:r>
            <a:r>
              <a:rPr kumimoji="1" lang="en-US" altLang="ja-JP" dirty="0"/>
              <a:t>(1999)</a:t>
            </a:r>
            <a:r>
              <a:rPr kumimoji="1" lang="ja-JP" altLang="en-US" dirty="0"/>
              <a:t>をもとに修正）</a:t>
            </a:r>
          </a:p>
        </p:txBody>
      </p:sp>
      <p:sp>
        <p:nvSpPr>
          <p:cNvPr id="9" name="スライド番号プレースホルダー 3">
            <a:extLst>
              <a:ext uri="{FF2B5EF4-FFF2-40B4-BE49-F238E27FC236}">
                <a16:creationId xmlns:a16="http://schemas.microsoft.com/office/drawing/2014/main" id="{BA5CBAEB-3D16-27E4-6889-210A0E5F9E36}"/>
              </a:ext>
            </a:extLst>
          </p:cNvPr>
          <p:cNvSpPr>
            <a:spLocks noGrp="1"/>
          </p:cNvSpPr>
          <p:nvPr>
            <p:ph type="sldNum" sz="quarter" idx="12"/>
          </p:nvPr>
        </p:nvSpPr>
        <p:spPr>
          <a:xfrm>
            <a:off x="9451335" y="6458670"/>
            <a:ext cx="2743200" cy="365125"/>
          </a:xfrm>
        </p:spPr>
        <p:txBody>
          <a:bodyPr/>
          <a:lstStyle/>
          <a:p>
            <a:fld id="{60422B60-572B-4A42-9BF7-423FB352E2B6}" type="slidenum">
              <a:rPr kumimoji="1" lang="ja-JP" altLang="en-US" smtClean="0"/>
              <a:t>7</a:t>
            </a:fld>
            <a:endParaRPr kumimoji="1" lang="ja-JP" altLang="en-US" dirty="0"/>
          </a:p>
        </p:txBody>
      </p:sp>
    </p:spTree>
    <p:extLst>
      <p:ext uri="{BB962C8B-B14F-4D97-AF65-F5344CB8AC3E}">
        <p14:creationId xmlns:p14="http://schemas.microsoft.com/office/powerpoint/2010/main" val="3596603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894994655"/>
              </p:ext>
            </p:extLst>
          </p:nvPr>
        </p:nvGraphicFramePr>
        <p:xfrm>
          <a:off x="6128381" y="1635313"/>
          <a:ext cx="5831200" cy="5066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8835" name="グループ化 7"/>
          <p:cNvGrpSpPr>
            <a:grpSpLocks/>
          </p:cNvGrpSpPr>
          <p:nvPr/>
        </p:nvGrpSpPr>
        <p:grpSpPr bwMode="auto">
          <a:xfrm>
            <a:off x="7900953" y="3254340"/>
            <a:ext cx="2317545" cy="1623385"/>
            <a:chOff x="1016174" y="1493314"/>
            <a:chExt cx="2134990" cy="1967435"/>
          </a:xfrm>
        </p:grpSpPr>
        <p:sp>
          <p:nvSpPr>
            <p:cNvPr id="9" name="円/楕円 8"/>
            <p:cNvSpPr/>
            <p:nvPr/>
          </p:nvSpPr>
          <p:spPr>
            <a:xfrm>
              <a:off x="1016174" y="1493314"/>
              <a:ext cx="2134990" cy="1967435"/>
            </a:xfrm>
            <a:prstGeom prst="ellipse">
              <a:avLst/>
            </a:prstGeom>
            <a:solidFill>
              <a:schemeClr val="accent1">
                <a:lumMod val="20000"/>
                <a:lumOff val="80000"/>
                <a:alpha val="50000"/>
              </a:schemeClr>
            </a:solidFill>
            <a:ln w="28575">
              <a:solidFill>
                <a:schemeClr val="accent1">
                  <a:lumMod val="5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円/楕円 4"/>
            <p:cNvSpPr/>
            <p:nvPr/>
          </p:nvSpPr>
          <p:spPr>
            <a:xfrm>
              <a:off x="1099366" y="1493314"/>
              <a:ext cx="2015477" cy="1886244"/>
            </a:xfrm>
            <a:prstGeom prst="rect">
              <a:avLst/>
            </a:prstGeom>
          </p:spPr>
          <p:style>
            <a:lnRef idx="0">
              <a:scrgbClr r="0" g="0" b="0"/>
            </a:lnRef>
            <a:fillRef idx="0">
              <a:scrgbClr r="0" g="0" b="0"/>
            </a:fillRef>
            <a:effectRef idx="0">
              <a:scrgbClr r="0" g="0" b="0"/>
            </a:effectRef>
            <a:fontRef idx="minor">
              <a:schemeClr val="tx1"/>
            </a:fontRef>
          </p:style>
          <p:txBody>
            <a:bodyPr lIns="36195" tIns="0" rIns="36195" bIns="36195" spcCol="1270" anchor="t" anchorCtr="0"/>
            <a:lstStyle/>
            <a:p>
              <a:pPr marL="0" marR="0" lvl="0" indent="0" algn="ctr" defTabSz="1266825" rtl="0" eaLnBrk="1" fontAlgn="auto" latinLnBrk="0" hangingPunct="1">
                <a:lnSpc>
                  <a:spcPct val="90000"/>
                </a:lnSpc>
                <a:spcBef>
                  <a:spcPts val="1200"/>
                </a:spcBef>
                <a:spcAft>
                  <a:spcPts val="0"/>
                </a:spcAft>
                <a:buClrTx/>
                <a:buSzTx/>
                <a:buFontTx/>
                <a:buNone/>
                <a:tabLst/>
                <a:defRPr/>
              </a:pPr>
              <a:endParaRPr kumimoji="1" lang="en-US" altLang="ja-JP" sz="800" b="0" i="0" u="none" strike="noStrike" kern="1200" cap="none" spc="-3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1266825" rtl="0" eaLnBrk="1" fontAlgn="auto" latinLnBrk="0" hangingPunct="1">
                <a:lnSpc>
                  <a:spcPct val="90000"/>
                </a:lnSpc>
                <a:spcBef>
                  <a:spcPts val="0"/>
                </a:spcBef>
                <a:spcAft>
                  <a:spcPts val="0"/>
                </a:spcAft>
                <a:buClrTx/>
                <a:buSzTx/>
                <a:buFontTx/>
                <a:buNone/>
                <a:tabLst/>
                <a:defRPr/>
              </a:pPr>
              <a:r>
                <a:rPr kumimoji="1" lang="ja-JP" altLang="en-US" sz="2800" b="0" i="0" u="none" strike="noStrike" kern="1200" cap="none" spc="-300" normalizeH="0" baseline="0" noProof="0" dirty="0">
                  <a:ln>
                    <a:noFill/>
                  </a:ln>
                  <a:solidFill>
                    <a:prstClr val="black"/>
                  </a:solidFill>
                  <a:effectLst/>
                  <a:uLnTx/>
                  <a:uFillTx/>
                  <a:latin typeface="Calibri"/>
                  <a:ea typeface="ＭＳ Ｐゴシック" panose="020B0600070205080204" pitchFamily="50" charset="-128"/>
                  <a:cs typeface="+mn-cs"/>
                </a:rPr>
                <a:t>教育相談</a:t>
              </a:r>
              <a:r>
                <a:rPr kumimoji="1" lang="en-US" altLang="ja-JP" sz="2800" b="0" i="0" u="none" strike="noStrike" kern="1200" cap="none" spc="-300" normalizeH="0" baseline="0" noProof="0" dirty="0">
                  <a:ln>
                    <a:noFill/>
                  </a:ln>
                  <a:solidFill>
                    <a:prstClr val="black"/>
                  </a:solidFill>
                  <a:effectLst/>
                  <a:uLnTx/>
                  <a:uFillTx/>
                  <a:latin typeface="Calibri"/>
                  <a:ea typeface="ＭＳ Ｐゴシック" panose="020B0600070205080204" pitchFamily="50" charset="-128"/>
                  <a:cs typeface="+mn-cs"/>
                </a:rPr>
                <a:t>Co.</a:t>
              </a:r>
            </a:p>
            <a:p>
              <a:pPr marL="0" marR="0" lvl="0" indent="0" algn="ctr" defTabSz="1266825" rtl="0" eaLnBrk="1" fontAlgn="auto" latinLnBrk="0" hangingPunct="1">
                <a:lnSpc>
                  <a:spcPct val="90000"/>
                </a:lnSpc>
                <a:spcBef>
                  <a:spcPts val="0"/>
                </a:spcBef>
                <a:spcAft>
                  <a:spcPts val="0"/>
                </a:spcAft>
                <a:buClrTx/>
                <a:buSzTx/>
                <a:buFontTx/>
                <a:buNone/>
                <a:tabLst/>
                <a:defRPr/>
              </a:pPr>
              <a:r>
                <a:rPr kumimoji="1" lang="ja-JP" altLang="en-US" sz="2800" b="0" i="0" u="none" strike="noStrike" kern="1200" cap="none" spc="-450" normalizeH="0" baseline="0" noProof="0" dirty="0">
                  <a:ln>
                    <a:noFill/>
                  </a:ln>
                  <a:solidFill>
                    <a:prstClr val="black"/>
                  </a:solidFill>
                  <a:effectLst/>
                  <a:uLnTx/>
                  <a:uFillTx/>
                  <a:latin typeface="Calibri"/>
                  <a:ea typeface="ＭＳ Ｐゴシック" panose="020B0600070205080204" pitchFamily="50" charset="-128"/>
                  <a:cs typeface="+mn-cs"/>
                </a:rPr>
                <a:t>特別支援教育</a:t>
              </a:r>
              <a:r>
                <a:rPr kumimoji="1" lang="en-US" altLang="ja-JP" sz="2800" b="0" i="0" u="none" strike="noStrike" kern="1200" cap="none" spc="-450" normalizeH="0" baseline="0" noProof="0" dirty="0">
                  <a:ln>
                    <a:noFill/>
                  </a:ln>
                  <a:solidFill>
                    <a:prstClr val="black"/>
                  </a:solidFill>
                  <a:effectLst/>
                  <a:uLnTx/>
                  <a:uFillTx/>
                  <a:latin typeface="Calibri"/>
                  <a:ea typeface="ＭＳ Ｐゴシック" panose="020B0600070205080204" pitchFamily="50" charset="-128"/>
                  <a:cs typeface="+mn-cs"/>
                </a:rPr>
                <a:t>Co.</a:t>
              </a:r>
            </a:p>
            <a:p>
              <a:pPr marL="0" marR="0" lvl="0" indent="0" algn="ctr" defTabSz="1266825" rtl="0" eaLnBrk="1" fontAlgn="auto" latinLnBrk="0" hangingPunct="1">
                <a:lnSpc>
                  <a:spcPct val="90000"/>
                </a:lnSpc>
                <a:spcBef>
                  <a:spcPts val="0"/>
                </a:spcBef>
                <a:spcAft>
                  <a:spcPct val="35000"/>
                </a:spcAft>
                <a:buClrTx/>
                <a:buSzTx/>
                <a:buFontTx/>
                <a:buNone/>
                <a:tabLst/>
                <a:defRPr/>
              </a:pPr>
              <a:r>
                <a:rPr kumimoji="1" lang="ja-JP" altLang="en-US" sz="2800" b="0" i="0" u="none" strike="noStrike" kern="1200" cap="none" spc="-300" normalizeH="0" baseline="0" noProof="0" dirty="0">
                  <a:ln>
                    <a:noFill/>
                  </a:ln>
                  <a:solidFill>
                    <a:prstClr val="black"/>
                  </a:solidFill>
                  <a:effectLst/>
                  <a:uLnTx/>
                  <a:uFillTx/>
                  <a:latin typeface="Calibri"/>
                  <a:ea typeface="ＭＳ Ｐゴシック" panose="020B0600070205080204" pitchFamily="50" charset="-128"/>
                  <a:cs typeface="+mn-cs"/>
                </a:rPr>
                <a:t>生徒指導教師</a:t>
              </a:r>
            </a:p>
          </p:txBody>
        </p:sp>
      </p:grpSp>
      <p:sp>
        <p:nvSpPr>
          <p:cNvPr id="248837" name="テキスト ボックス 11"/>
          <p:cNvSpPr txBox="1">
            <a:spLocks noChangeArrowheads="1"/>
          </p:cNvSpPr>
          <p:nvPr/>
        </p:nvSpPr>
        <p:spPr bwMode="auto">
          <a:xfrm>
            <a:off x="9738270" y="5679209"/>
            <a:ext cx="1581334" cy="369332"/>
          </a:xfrm>
          <a:prstGeom prst="rect">
            <a:avLst/>
          </a:prstGeom>
          <a:solidFill>
            <a:schemeClr val="bg1"/>
          </a:solidFill>
          <a:ln>
            <a:noFill/>
          </a:ln>
          <a:effectLst>
            <a:softEdge rad="63500"/>
          </a:effec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福祉の専門職</a:t>
            </a:r>
          </a:p>
        </p:txBody>
      </p:sp>
      <p:sp>
        <p:nvSpPr>
          <p:cNvPr id="15" name="テキスト ボックス 14"/>
          <p:cNvSpPr txBox="1"/>
          <p:nvPr/>
        </p:nvSpPr>
        <p:spPr>
          <a:xfrm>
            <a:off x="8235314" y="4501862"/>
            <a:ext cx="1726132" cy="369332"/>
          </a:xfrm>
          <a:prstGeom prst="rect">
            <a:avLst/>
          </a:prstGeom>
          <a:solidFill>
            <a:schemeClr val="bg1"/>
          </a:solidFill>
          <a:effectLst>
            <a:softEdge rad="63500"/>
          </a:effectLst>
        </p:spPr>
        <p:txBody>
          <a:bodyPr wrap="square" lIns="36000" rIns="3600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心理の専門性</a:t>
            </a:r>
          </a:p>
        </p:txBody>
      </p:sp>
      <p:sp>
        <p:nvSpPr>
          <p:cNvPr id="2" name="円/楕円 1"/>
          <p:cNvSpPr/>
          <p:nvPr/>
        </p:nvSpPr>
        <p:spPr>
          <a:xfrm>
            <a:off x="6128381" y="1289119"/>
            <a:ext cx="913210" cy="878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48845" name="グループ化 4"/>
          <p:cNvGrpSpPr>
            <a:grpSpLocks/>
          </p:cNvGrpSpPr>
          <p:nvPr/>
        </p:nvGrpSpPr>
        <p:grpSpPr bwMode="auto">
          <a:xfrm>
            <a:off x="5956533" y="1173800"/>
            <a:ext cx="1245394" cy="1138383"/>
            <a:chOff x="1269215" y="1957916"/>
            <a:chExt cx="1659466" cy="1502833"/>
          </a:xfrm>
        </p:grpSpPr>
        <p:sp>
          <p:nvSpPr>
            <p:cNvPr id="6" name="円/楕円 5"/>
            <p:cNvSpPr/>
            <p:nvPr/>
          </p:nvSpPr>
          <p:spPr>
            <a:xfrm>
              <a:off x="1354623" y="1957916"/>
              <a:ext cx="1503990" cy="15028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円/楕円 4"/>
            <p:cNvSpPr/>
            <p:nvPr/>
          </p:nvSpPr>
          <p:spPr>
            <a:xfrm>
              <a:off x="1269215" y="2208946"/>
              <a:ext cx="1659466" cy="1061197"/>
            </a:xfrm>
            <a:prstGeom prst="rect">
              <a:avLst/>
            </a:prstGeom>
          </p:spPr>
          <p:style>
            <a:lnRef idx="0">
              <a:scrgbClr r="0" g="0" b="0"/>
            </a:lnRef>
            <a:fillRef idx="0">
              <a:scrgbClr r="0" g="0" b="0"/>
            </a:fillRef>
            <a:effectRef idx="0">
              <a:scrgbClr r="0" g="0" b="0"/>
            </a:effectRef>
            <a:fontRef idx="minor">
              <a:schemeClr val="tx1"/>
            </a:fontRef>
          </p:style>
          <p:txBody>
            <a:bodyPr lIns="36195" tIns="36195" rIns="36195" bIns="36195" spcCol="1270" anchor="ctr"/>
            <a:lstStyle/>
            <a:p>
              <a:pPr marL="0" marR="0" lvl="0" indent="0" algn="ctr" defTabSz="1266825" rtl="0" eaLnBrk="1" fontAlgn="auto" latinLnBrk="0" hangingPunct="1">
                <a:lnSpc>
                  <a:spcPct val="90000"/>
                </a:lnSpc>
                <a:spcBef>
                  <a:spcPts val="0"/>
                </a:spcBef>
                <a:spcAft>
                  <a:spcPct val="3500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管理職</a:t>
              </a:r>
            </a:p>
          </p:txBody>
        </p:sp>
      </p:grpSp>
      <p:sp>
        <p:nvSpPr>
          <p:cNvPr id="248846" name="テキスト ボックス 2"/>
          <p:cNvSpPr txBox="1">
            <a:spLocks noChangeArrowheads="1"/>
          </p:cNvSpPr>
          <p:nvPr/>
        </p:nvSpPr>
        <p:spPr bwMode="auto">
          <a:xfrm>
            <a:off x="6239825" y="1883146"/>
            <a:ext cx="1744441" cy="646331"/>
          </a:xfrm>
          <a:prstGeom prst="rect">
            <a:avLst/>
          </a:prstGeom>
          <a:solidFill>
            <a:schemeClr val="bg1"/>
          </a:solidFill>
          <a:ln>
            <a:noFill/>
          </a:ln>
          <a:effectLst>
            <a:softEdge rad="63500"/>
          </a:effectLst>
        </p:spPr>
        <p:txBody>
          <a:bodyPr wrap="square" lIns="36000" rIns="36000">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管理職チームの　　　　組織マネジメント</a:t>
            </a:r>
          </a:p>
        </p:txBody>
      </p:sp>
      <p:grpSp>
        <p:nvGrpSpPr>
          <p:cNvPr id="23" name="グループ化 4"/>
          <p:cNvGrpSpPr>
            <a:grpSpLocks/>
          </p:cNvGrpSpPr>
          <p:nvPr/>
        </p:nvGrpSpPr>
        <p:grpSpPr bwMode="auto">
          <a:xfrm>
            <a:off x="9402415" y="1954929"/>
            <a:ext cx="1245394" cy="1138383"/>
            <a:chOff x="1276885" y="1957916"/>
            <a:chExt cx="1659466" cy="1502833"/>
          </a:xfrm>
        </p:grpSpPr>
        <p:sp>
          <p:nvSpPr>
            <p:cNvPr id="24" name="円/楕円 23"/>
            <p:cNvSpPr/>
            <p:nvPr/>
          </p:nvSpPr>
          <p:spPr>
            <a:xfrm>
              <a:off x="1354623" y="1957916"/>
              <a:ext cx="1503990" cy="15028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 name="円/楕円 4"/>
            <p:cNvSpPr/>
            <p:nvPr/>
          </p:nvSpPr>
          <p:spPr>
            <a:xfrm>
              <a:off x="1276885" y="2086699"/>
              <a:ext cx="1659466" cy="1061198"/>
            </a:xfrm>
            <a:prstGeom prst="rect">
              <a:avLst/>
            </a:prstGeom>
          </p:spPr>
          <p:style>
            <a:lnRef idx="0">
              <a:scrgbClr r="0" g="0" b="0"/>
            </a:lnRef>
            <a:fillRef idx="0">
              <a:scrgbClr r="0" g="0" b="0"/>
            </a:fillRef>
            <a:effectRef idx="0">
              <a:scrgbClr r="0" g="0" b="0"/>
            </a:effectRef>
            <a:fontRef idx="minor">
              <a:schemeClr val="tx1"/>
            </a:fontRef>
          </p:style>
          <p:txBody>
            <a:bodyPr lIns="36195" tIns="36195" rIns="36195" bIns="36195" spcCol="1270" anchor="ctr"/>
            <a:lstStyle/>
            <a:p>
              <a:pPr marL="0" marR="0" lvl="0" indent="0" algn="ctr" defTabSz="1266825" rtl="0" eaLnBrk="1" fontAlgn="auto" latinLnBrk="0" hangingPunct="1">
                <a:lnSpc>
                  <a:spcPct val="90000"/>
                </a:lnSpc>
                <a:spcBef>
                  <a:spcPts val="0"/>
                </a:spcBef>
                <a:spcAft>
                  <a:spcPct val="350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学年　　主任等</a:t>
              </a:r>
            </a:p>
          </p:txBody>
        </p:sp>
      </p:grpSp>
      <p:sp>
        <p:nvSpPr>
          <p:cNvPr id="248836" name="テキスト ボックス 10"/>
          <p:cNvSpPr txBox="1">
            <a:spLocks noChangeArrowheads="1"/>
          </p:cNvSpPr>
          <p:nvPr/>
        </p:nvSpPr>
        <p:spPr bwMode="auto">
          <a:xfrm>
            <a:off x="7201927" y="1101173"/>
            <a:ext cx="4071166" cy="369332"/>
          </a:xfrm>
          <a:prstGeom prst="rect">
            <a:avLst/>
          </a:prstGeom>
          <a:solidFill>
            <a:schemeClr val="bg1"/>
          </a:solidFill>
          <a:ln>
            <a:noFill/>
          </a:ln>
          <a:effectLst>
            <a:softEdge rad="63500"/>
          </a:effectLst>
        </p:spPr>
        <p:txBody>
          <a:bodyPr wrap="square" lIns="36000" rIns="36000">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教育の専門性を共有する教員集団</a:t>
            </a:r>
          </a:p>
        </p:txBody>
      </p:sp>
      <p:sp>
        <p:nvSpPr>
          <p:cNvPr id="22" name="テキスト ボックス 21"/>
          <p:cNvSpPr txBox="1"/>
          <p:nvPr/>
        </p:nvSpPr>
        <p:spPr>
          <a:xfrm>
            <a:off x="9154443" y="2719703"/>
            <a:ext cx="2042160" cy="349702"/>
          </a:xfrm>
          <a:prstGeom prst="rect">
            <a:avLst/>
          </a:prstGeom>
          <a:solidFill>
            <a:schemeClr val="bg1"/>
          </a:solidFill>
          <a:effectLst>
            <a:softEdge rad="63500"/>
          </a:effectLst>
        </p:spPr>
        <p:txBody>
          <a:bodyPr wrap="square" tIns="36000" bIns="3600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チームマネジメント</a:t>
            </a:r>
          </a:p>
        </p:txBody>
      </p:sp>
      <p:sp>
        <p:nvSpPr>
          <p:cNvPr id="5" name="角丸四角形 4"/>
          <p:cNvSpPr/>
          <p:nvPr/>
        </p:nvSpPr>
        <p:spPr>
          <a:xfrm>
            <a:off x="5878627" y="1105362"/>
            <a:ext cx="5730596" cy="3425263"/>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7" name="グループ化 4"/>
          <p:cNvGrpSpPr>
            <a:grpSpLocks/>
          </p:cNvGrpSpPr>
          <p:nvPr/>
        </p:nvGrpSpPr>
        <p:grpSpPr bwMode="auto">
          <a:xfrm>
            <a:off x="6785291" y="2776010"/>
            <a:ext cx="1245394" cy="1138383"/>
            <a:chOff x="1294168" y="1741082"/>
            <a:chExt cx="1659466" cy="1502833"/>
          </a:xfrm>
        </p:grpSpPr>
        <p:sp>
          <p:nvSpPr>
            <p:cNvPr id="28" name="円/楕円 27"/>
            <p:cNvSpPr/>
            <p:nvPr/>
          </p:nvSpPr>
          <p:spPr>
            <a:xfrm>
              <a:off x="1371906" y="1741082"/>
              <a:ext cx="1503991" cy="15028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9" name="円/楕円 4"/>
            <p:cNvSpPr/>
            <p:nvPr/>
          </p:nvSpPr>
          <p:spPr>
            <a:xfrm>
              <a:off x="1294168" y="1913865"/>
              <a:ext cx="1659466" cy="1061198"/>
            </a:xfrm>
            <a:prstGeom prst="rect">
              <a:avLst/>
            </a:prstGeom>
          </p:spPr>
          <p:style>
            <a:lnRef idx="0">
              <a:scrgbClr r="0" g="0" b="0"/>
            </a:lnRef>
            <a:fillRef idx="0">
              <a:scrgbClr r="0" g="0" b="0"/>
            </a:fillRef>
            <a:effectRef idx="0">
              <a:scrgbClr r="0" g="0" b="0"/>
            </a:effectRef>
            <a:fontRef idx="minor">
              <a:schemeClr val="tx1"/>
            </a:fontRef>
          </p:style>
          <p:txBody>
            <a:bodyPr lIns="36195" tIns="36195" rIns="36195" bIns="36195" spcCol="1270" anchor="ctr"/>
            <a:lstStyle/>
            <a:p>
              <a:pPr marL="0" marR="0" lvl="0" indent="0" algn="ctr" defTabSz="1266825" rtl="0" eaLnBrk="1" fontAlgn="auto" latinLnBrk="0" hangingPunct="1">
                <a:lnSpc>
                  <a:spcPct val="90000"/>
                </a:lnSpc>
                <a:spcBef>
                  <a:spcPts val="0"/>
                </a:spcBef>
                <a:spcAft>
                  <a:spcPct val="350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養護　　教諭</a:t>
              </a:r>
            </a:p>
          </p:txBody>
        </p:sp>
      </p:grpSp>
      <p:sp>
        <p:nvSpPr>
          <p:cNvPr id="30" name="テキスト ボックス 29"/>
          <p:cNvSpPr txBox="1"/>
          <p:nvPr/>
        </p:nvSpPr>
        <p:spPr>
          <a:xfrm>
            <a:off x="6310675" y="3539547"/>
            <a:ext cx="1818892" cy="349702"/>
          </a:xfrm>
          <a:prstGeom prst="rect">
            <a:avLst/>
          </a:prstGeom>
          <a:solidFill>
            <a:schemeClr val="bg1"/>
          </a:solidFill>
          <a:effectLst>
            <a:softEdge rad="63500"/>
          </a:effectLst>
        </p:spPr>
        <p:txBody>
          <a:bodyPr wrap="square" lIns="36000" tIns="36000" rIns="36000" bIns="3600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学校保健の専門性</a:t>
            </a:r>
          </a:p>
        </p:txBody>
      </p:sp>
      <p:sp>
        <p:nvSpPr>
          <p:cNvPr id="33" name="テキスト ボックス 15"/>
          <p:cNvSpPr txBox="1">
            <a:spLocks noChangeArrowheads="1"/>
          </p:cNvSpPr>
          <p:nvPr/>
        </p:nvSpPr>
        <p:spPr bwMode="auto">
          <a:xfrm>
            <a:off x="5970609" y="318977"/>
            <a:ext cx="6219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a:solidFill>
                  <a:schemeClr val="tx1"/>
                </a:solidFill>
                <a:latin typeface="Calibri" panose="020F0502020204030204" pitchFamily="34" charset="0"/>
                <a:ea typeface="ＭＳ Ｐゴシック" panose="020B0600070205080204" pitchFamily="50" charset="-128"/>
              </a:defRPr>
            </a:lvl1pPr>
            <a:lvl2pPr marL="742950" indent="-285750" defTabSz="4572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4572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4572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4572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図表４　多職種協働におけるチーム学校</a:t>
            </a:r>
            <a:endParaRPr kumimoji="1" lang="en-US" altLang="ja-JP"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8" name="楕円 7">
            <a:extLst>
              <a:ext uri="{FF2B5EF4-FFF2-40B4-BE49-F238E27FC236}">
                <a16:creationId xmlns:a16="http://schemas.microsoft.com/office/drawing/2014/main" id="{3F54B7E9-C51E-429F-8B92-5D5FA4410769}"/>
              </a:ext>
            </a:extLst>
          </p:cNvPr>
          <p:cNvSpPr/>
          <p:nvPr/>
        </p:nvSpPr>
        <p:spPr>
          <a:xfrm>
            <a:off x="6182569" y="5968320"/>
            <a:ext cx="1005639" cy="6360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外部相談機関</a:t>
            </a:r>
          </a:p>
        </p:txBody>
      </p:sp>
      <p:sp>
        <p:nvSpPr>
          <p:cNvPr id="34" name="楕円 33">
            <a:extLst>
              <a:ext uri="{FF2B5EF4-FFF2-40B4-BE49-F238E27FC236}">
                <a16:creationId xmlns:a16="http://schemas.microsoft.com/office/drawing/2014/main" id="{2B1CF34A-C319-4D74-AC3C-E714850E2EA7}"/>
              </a:ext>
            </a:extLst>
          </p:cNvPr>
          <p:cNvSpPr/>
          <p:nvPr/>
        </p:nvSpPr>
        <p:spPr>
          <a:xfrm>
            <a:off x="9684597" y="6006432"/>
            <a:ext cx="899944" cy="6360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療育機関</a:t>
            </a:r>
          </a:p>
        </p:txBody>
      </p:sp>
      <p:sp>
        <p:nvSpPr>
          <p:cNvPr id="35" name="楕円 34">
            <a:extLst>
              <a:ext uri="{FF2B5EF4-FFF2-40B4-BE49-F238E27FC236}">
                <a16:creationId xmlns:a16="http://schemas.microsoft.com/office/drawing/2014/main" id="{C844E7EC-79DC-46FA-B9B3-06B825CF4FB5}"/>
              </a:ext>
            </a:extLst>
          </p:cNvPr>
          <p:cNvSpPr/>
          <p:nvPr/>
        </p:nvSpPr>
        <p:spPr>
          <a:xfrm>
            <a:off x="10885074" y="6006432"/>
            <a:ext cx="981673" cy="6360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　委員</a:t>
            </a:r>
          </a:p>
        </p:txBody>
      </p:sp>
      <p:sp>
        <p:nvSpPr>
          <p:cNvPr id="36" name="楕円 35">
            <a:extLst>
              <a:ext uri="{FF2B5EF4-FFF2-40B4-BE49-F238E27FC236}">
                <a16:creationId xmlns:a16="http://schemas.microsoft.com/office/drawing/2014/main" id="{B98D0F50-BCCA-4BA1-AC5B-7FF13FA2E81D}"/>
              </a:ext>
            </a:extLst>
          </p:cNvPr>
          <p:cNvSpPr/>
          <p:nvPr/>
        </p:nvSpPr>
        <p:spPr>
          <a:xfrm>
            <a:off x="7214707" y="6006431"/>
            <a:ext cx="1497792" cy="6360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理学</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作業　療法士</a:t>
            </a:r>
          </a:p>
        </p:txBody>
      </p:sp>
      <p:sp>
        <p:nvSpPr>
          <p:cNvPr id="248838" name="テキスト ボックス 12"/>
          <p:cNvSpPr txBox="1">
            <a:spLocks noChangeArrowheads="1"/>
          </p:cNvSpPr>
          <p:nvPr/>
        </p:nvSpPr>
        <p:spPr bwMode="auto">
          <a:xfrm>
            <a:off x="8316926" y="6273183"/>
            <a:ext cx="1579631" cy="369332"/>
          </a:xfrm>
          <a:prstGeom prst="rect">
            <a:avLst/>
          </a:prstGeom>
          <a:solidFill>
            <a:schemeClr val="bg1"/>
          </a:solidFill>
          <a:ln>
            <a:noFill/>
          </a:ln>
          <a:effectLst>
            <a:softEdge rad="63500"/>
          </a:effec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医療の専門職</a:t>
            </a:r>
          </a:p>
        </p:txBody>
      </p:sp>
      <p:sp>
        <p:nvSpPr>
          <p:cNvPr id="248839" name="テキスト ボックス 13"/>
          <p:cNvSpPr txBox="1">
            <a:spLocks noChangeArrowheads="1"/>
          </p:cNvSpPr>
          <p:nvPr/>
        </p:nvSpPr>
        <p:spPr bwMode="auto">
          <a:xfrm>
            <a:off x="6747378" y="5657580"/>
            <a:ext cx="1662188" cy="369332"/>
          </a:xfrm>
          <a:prstGeom prst="rect">
            <a:avLst/>
          </a:prstGeom>
          <a:solidFill>
            <a:schemeClr val="bg1"/>
          </a:solidFill>
          <a:ln>
            <a:noFill/>
          </a:ln>
          <a:effectLst>
            <a:softEdge rad="63500"/>
          </a:effec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心理の専門職</a:t>
            </a:r>
          </a:p>
        </p:txBody>
      </p:sp>
      <p:sp>
        <p:nvSpPr>
          <p:cNvPr id="31" name="タイトル 1">
            <a:extLst>
              <a:ext uri="{FF2B5EF4-FFF2-40B4-BE49-F238E27FC236}">
                <a16:creationId xmlns:a16="http://schemas.microsoft.com/office/drawing/2014/main" id="{B674DDE3-1162-4A63-8B21-FE541BC1639E}"/>
              </a:ext>
            </a:extLst>
          </p:cNvPr>
          <p:cNvSpPr>
            <a:spLocks noGrp="1"/>
          </p:cNvSpPr>
          <p:nvPr>
            <p:ph type="title"/>
          </p:nvPr>
        </p:nvSpPr>
        <p:spPr>
          <a:xfrm>
            <a:off x="-15269" y="110129"/>
            <a:ext cx="5652118" cy="878592"/>
          </a:xfrm>
        </p:spPr>
        <p:txBody>
          <a:bodyPr>
            <a:normAutofit/>
          </a:bodyPr>
          <a:lstStyle/>
          <a:p>
            <a:pPr algn="l"/>
            <a:r>
              <a:rPr lang="ja-JP" altLang="en-US" sz="4000" dirty="0">
                <a:latin typeface="UD Digi Kyokasho NK-B" panose="02020700000000000000" pitchFamily="18" charset="-128"/>
                <a:ea typeface="UD Digi Kyokasho NK-B" panose="02020700000000000000" pitchFamily="18" charset="-128"/>
              </a:rPr>
              <a:t>１</a:t>
            </a:r>
            <a:r>
              <a:rPr lang="en-US" altLang="ja-JP" sz="4000" dirty="0">
                <a:latin typeface="UD Digi Kyokasho NK-B" panose="02020700000000000000" pitchFamily="18" charset="-128"/>
                <a:ea typeface="UD Digi Kyokasho NK-B" panose="02020700000000000000" pitchFamily="18" charset="-128"/>
              </a:rPr>
              <a:t>.</a:t>
            </a:r>
            <a:r>
              <a:rPr lang="ja-JP" altLang="en-US" sz="4000" dirty="0">
                <a:latin typeface="UD Digi Kyokasho NK-B" panose="02020700000000000000" pitchFamily="18" charset="-128"/>
                <a:ea typeface="UD Digi Kyokasho NK-B" panose="02020700000000000000" pitchFamily="18" charset="-128"/>
              </a:rPr>
              <a:t>のまとめ</a:t>
            </a:r>
            <a:endParaRPr kumimoji="1" lang="ja-JP" altLang="en-US" sz="4000" dirty="0">
              <a:latin typeface="UD Digi Kyokasho NK-B" panose="02020700000000000000" pitchFamily="18" charset="-128"/>
              <a:ea typeface="UD Digi Kyokasho NK-B" panose="02020700000000000000" pitchFamily="18" charset="-128"/>
            </a:endParaRPr>
          </a:p>
        </p:txBody>
      </p:sp>
      <p:sp>
        <p:nvSpPr>
          <p:cNvPr id="3" name="テキスト ボックス 2">
            <a:extLst>
              <a:ext uri="{FF2B5EF4-FFF2-40B4-BE49-F238E27FC236}">
                <a16:creationId xmlns:a16="http://schemas.microsoft.com/office/drawing/2014/main" id="{1608BE5E-3A51-4722-ADD0-E572BC7AFBC8}"/>
              </a:ext>
            </a:extLst>
          </p:cNvPr>
          <p:cNvSpPr txBox="1"/>
          <p:nvPr/>
        </p:nvSpPr>
        <p:spPr>
          <a:xfrm>
            <a:off x="319268" y="1105362"/>
            <a:ext cx="5503291" cy="3970318"/>
          </a:xfrm>
          <a:prstGeom prst="rect">
            <a:avLst/>
          </a:prstGeom>
          <a:noFill/>
        </p:spPr>
        <p:txBody>
          <a:bodyPr wrap="square" rtlCol="0">
            <a:spAutoFit/>
          </a:bodyPr>
          <a:lstStyle/>
          <a:p>
            <a:r>
              <a:rPr lang="ja-JP" altLang="en-US" sz="2800" dirty="0"/>
              <a:t>心理に強い教師等が担う児童生徒支援のコーディネーターの役割像：</a:t>
            </a:r>
            <a:endParaRPr lang="en-US" altLang="ja-JP" sz="2800" dirty="0"/>
          </a:p>
          <a:p>
            <a:pPr marL="542925" indent="-358775">
              <a:buFont typeface="Wingdings" panose="05000000000000000000" pitchFamily="2" charset="2"/>
              <a:buChar char="l"/>
            </a:pPr>
            <a:r>
              <a:rPr lang="ja-JP" altLang="en-US" sz="2800" dirty="0"/>
              <a:t>教育の専門家</a:t>
            </a:r>
            <a:endParaRPr lang="en-US" altLang="ja-JP" sz="2800" dirty="0"/>
          </a:p>
          <a:p>
            <a:pPr marL="542925" indent="-358775">
              <a:buFont typeface="Wingdings" panose="05000000000000000000" pitchFamily="2" charset="2"/>
              <a:buChar char="l"/>
            </a:pPr>
            <a:r>
              <a:rPr lang="ja-JP" altLang="en-US" sz="2800" dirty="0"/>
              <a:t>教員免許に裏付けられた教科・領域の専門家</a:t>
            </a:r>
            <a:endParaRPr lang="en-US" altLang="ja-JP" sz="2800" dirty="0"/>
          </a:p>
          <a:p>
            <a:pPr marL="542925" indent="-358775">
              <a:buFont typeface="Wingdings" panose="05000000000000000000" pitchFamily="2" charset="2"/>
              <a:buChar char="l"/>
            </a:pPr>
            <a:r>
              <a:rPr lang="ja-JP" altLang="en-US" sz="2800" dirty="0"/>
              <a:t>心理・福祉・医療等</a:t>
            </a:r>
            <a:r>
              <a:rPr kumimoji="1" lang="ja-JP" altLang="en-US" sz="2800" dirty="0"/>
              <a:t>の専門性を　理解する仲介的な役割</a:t>
            </a:r>
            <a:endParaRPr kumimoji="1" lang="en-US" altLang="ja-JP" sz="2800" dirty="0"/>
          </a:p>
          <a:p>
            <a:pPr marL="542925" indent="-358775">
              <a:buFont typeface="Wingdings" panose="05000000000000000000" pitchFamily="2" charset="2"/>
              <a:buChar char="l"/>
            </a:pPr>
            <a:r>
              <a:rPr kumimoji="1" lang="ja-JP" altLang="en-US" sz="2800" dirty="0"/>
              <a:t>学校文化を外部資源とつなぐ　　仲介的な役割</a:t>
            </a:r>
          </a:p>
        </p:txBody>
      </p:sp>
      <p:sp>
        <p:nvSpPr>
          <p:cNvPr id="32" name="四角形: 角を丸くする 31">
            <a:extLst>
              <a:ext uri="{FF2B5EF4-FFF2-40B4-BE49-F238E27FC236}">
                <a16:creationId xmlns:a16="http://schemas.microsoft.com/office/drawing/2014/main" id="{95C8EAAE-F2B2-4A97-A03D-4274AF0F45E1}"/>
              </a:ext>
            </a:extLst>
          </p:cNvPr>
          <p:cNvSpPr/>
          <p:nvPr/>
        </p:nvSpPr>
        <p:spPr>
          <a:xfrm>
            <a:off x="35408" y="5234993"/>
            <a:ext cx="6057353" cy="11504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2800" dirty="0">
                <a:solidFill>
                  <a:schemeClr val="tx1"/>
                </a:solidFill>
              </a:rPr>
              <a:t>心理に強い</a:t>
            </a:r>
            <a:r>
              <a:rPr lang="ja-JP" altLang="en-US" sz="2800" dirty="0">
                <a:solidFill>
                  <a:schemeClr val="tx1"/>
                </a:solidFill>
              </a:rPr>
              <a:t>教師</a:t>
            </a:r>
            <a:r>
              <a:rPr kumimoji="1" lang="ja-JP" altLang="en-US" sz="2800" dirty="0">
                <a:solidFill>
                  <a:schemeClr val="tx1"/>
                </a:solidFill>
              </a:rPr>
              <a:t>の今後の課題：</a:t>
            </a:r>
            <a:endParaRPr kumimoji="1" lang="en-US" altLang="ja-JP" sz="2800" dirty="0">
              <a:solidFill>
                <a:schemeClr val="tx1"/>
              </a:solidFill>
            </a:endParaRPr>
          </a:p>
          <a:p>
            <a:r>
              <a:rPr lang="ja-JP" altLang="en-US" sz="2800" dirty="0">
                <a:solidFill>
                  <a:schemeClr val="tx1"/>
                </a:solidFill>
              </a:rPr>
              <a:t>専門性の確立・役割像の明確化と研鑽</a:t>
            </a:r>
            <a:endParaRPr kumimoji="1" lang="ja-JP" altLang="en-US" sz="2800" dirty="0">
              <a:solidFill>
                <a:schemeClr val="tx1"/>
              </a:solidFill>
            </a:endParaRPr>
          </a:p>
        </p:txBody>
      </p:sp>
      <p:sp>
        <p:nvSpPr>
          <p:cNvPr id="11" name="テキスト ボックス 10">
            <a:extLst>
              <a:ext uri="{FF2B5EF4-FFF2-40B4-BE49-F238E27FC236}">
                <a16:creationId xmlns:a16="http://schemas.microsoft.com/office/drawing/2014/main" id="{3522A631-2696-4E7F-8608-540F06AF2A69}"/>
              </a:ext>
            </a:extLst>
          </p:cNvPr>
          <p:cNvSpPr txBox="1"/>
          <p:nvPr/>
        </p:nvSpPr>
        <p:spPr>
          <a:xfrm>
            <a:off x="9650274" y="4818127"/>
            <a:ext cx="1546329" cy="923330"/>
          </a:xfrm>
          <a:prstGeom prst="rect">
            <a:avLst/>
          </a:prstGeom>
          <a:noFill/>
        </p:spPr>
        <p:txBody>
          <a:bodyPr wrap="square" rtlCol="0">
            <a:spAutoFit/>
          </a:bodyPr>
          <a:lstStyle/>
          <a:p>
            <a:pPr algn="ctr"/>
            <a:r>
              <a:rPr lang="ja-JP" altLang="en-US" b="1" spc="-250" dirty="0">
                <a:latin typeface="+mn-ea"/>
              </a:rPr>
              <a:t>スクール　　　ソーシャル　　ワーカー（</a:t>
            </a:r>
            <a:r>
              <a:rPr lang="en-US" altLang="ja-JP" b="1" spc="-250" dirty="0">
                <a:latin typeface="+mn-ea"/>
              </a:rPr>
              <a:t>SSW</a:t>
            </a:r>
            <a:r>
              <a:rPr lang="ja-JP" altLang="en-US" b="1" spc="-250" dirty="0">
                <a:latin typeface="+mn-ea"/>
              </a:rPr>
              <a:t>）</a:t>
            </a:r>
            <a:endParaRPr lang="ja-JP" altLang="en-US" dirty="0"/>
          </a:p>
        </p:txBody>
      </p:sp>
      <p:sp>
        <p:nvSpPr>
          <p:cNvPr id="37" name="テキスト ボックス 36">
            <a:extLst>
              <a:ext uri="{FF2B5EF4-FFF2-40B4-BE49-F238E27FC236}">
                <a16:creationId xmlns:a16="http://schemas.microsoft.com/office/drawing/2014/main" id="{EA0F19FA-A264-47DB-9E73-DB8A0BF988E5}"/>
              </a:ext>
            </a:extLst>
          </p:cNvPr>
          <p:cNvSpPr txBox="1"/>
          <p:nvPr/>
        </p:nvSpPr>
        <p:spPr>
          <a:xfrm>
            <a:off x="10271052" y="775189"/>
            <a:ext cx="2073551" cy="369332"/>
          </a:xfrm>
          <a:prstGeom prst="rect">
            <a:avLst/>
          </a:prstGeom>
          <a:noFill/>
        </p:spPr>
        <p:txBody>
          <a:bodyPr wrap="square" rtlCol="0">
            <a:spAutoFit/>
          </a:bodyPr>
          <a:lstStyle/>
          <a:p>
            <a:r>
              <a:rPr lang="ja-JP" altLang="en-US" dirty="0"/>
              <a:t>西山</a:t>
            </a:r>
            <a:r>
              <a:rPr kumimoji="1" lang="en-US" altLang="ja-JP" dirty="0">
                <a:solidFill>
                  <a:schemeClr val="tx2"/>
                </a:solidFill>
              </a:rPr>
              <a:t>(2018)</a:t>
            </a:r>
            <a:r>
              <a:rPr kumimoji="1" lang="ja-JP" altLang="en-US" dirty="0"/>
              <a:t>を修正</a:t>
            </a:r>
          </a:p>
        </p:txBody>
      </p:sp>
      <p:sp>
        <p:nvSpPr>
          <p:cNvPr id="12" name="スライド番号プレースホルダー 3">
            <a:extLst>
              <a:ext uri="{FF2B5EF4-FFF2-40B4-BE49-F238E27FC236}">
                <a16:creationId xmlns:a16="http://schemas.microsoft.com/office/drawing/2014/main" id="{ACF0173B-F5DA-8014-970A-EA3063C1D0BB}"/>
              </a:ext>
            </a:extLst>
          </p:cNvPr>
          <p:cNvSpPr>
            <a:spLocks noGrp="1"/>
          </p:cNvSpPr>
          <p:nvPr>
            <p:ph type="sldNum" sz="quarter" idx="12"/>
          </p:nvPr>
        </p:nvSpPr>
        <p:spPr>
          <a:xfrm>
            <a:off x="9477353" y="6527024"/>
            <a:ext cx="2743200" cy="365125"/>
          </a:xfrm>
        </p:spPr>
        <p:txBody>
          <a:bodyPr/>
          <a:lstStyle/>
          <a:p>
            <a:fld id="{60422B60-572B-4A42-9BF7-423FB352E2B6}" type="slidenum">
              <a:rPr kumimoji="1" lang="ja-JP" altLang="en-US" smtClean="0"/>
              <a:t>8</a:t>
            </a:fld>
            <a:endParaRPr kumimoji="1" lang="ja-JP" altLang="en-US" dirty="0"/>
          </a:p>
        </p:txBody>
      </p:sp>
    </p:spTree>
    <p:extLst>
      <p:ext uri="{BB962C8B-B14F-4D97-AF65-F5344CB8AC3E}">
        <p14:creationId xmlns:p14="http://schemas.microsoft.com/office/powerpoint/2010/main" val="1968347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03F0-7FAC-19AC-AE1C-2A73D10E9D9C}"/>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FEA839D8-D32E-E4D6-15E0-89C512D82245}"/>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B4A549EA-DF1A-424A-DA03-EAA1E0E63E2C}"/>
              </a:ext>
            </a:extLst>
          </p:cNvPr>
          <p:cNvPicPr>
            <a:picLocks noChangeAspect="1"/>
          </p:cNvPicPr>
          <p:nvPr/>
        </p:nvPicPr>
        <p:blipFill>
          <a:blip r:embed="rId3" cstate="print"/>
          <a:stretch>
            <a:fillRect/>
          </a:stretch>
        </p:blipFill>
        <p:spPr>
          <a:xfrm>
            <a:off x="400762" y="2629426"/>
            <a:ext cx="11286741" cy="4191785"/>
          </a:xfrm>
          <a:prstGeom prst="rect">
            <a:avLst/>
          </a:prstGeom>
        </p:spPr>
      </p:pic>
      <p:sp>
        <p:nvSpPr>
          <p:cNvPr id="6" name="テキスト ボックス 5">
            <a:extLst>
              <a:ext uri="{FF2B5EF4-FFF2-40B4-BE49-F238E27FC236}">
                <a16:creationId xmlns:a16="http://schemas.microsoft.com/office/drawing/2014/main" id="{97AA6F3A-139F-0F59-FA99-63811BBF3EAC}"/>
              </a:ext>
            </a:extLst>
          </p:cNvPr>
          <p:cNvSpPr txBox="1"/>
          <p:nvPr/>
        </p:nvSpPr>
        <p:spPr>
          <a:xfrm>
            <a:off x="231228" y="2782219"/>
            <a:ext cx="11560009" cy="3970318"/>
          </a:xfrm>
          <a:prstGeom prst="rect">
            <a:avLst/>
          </a:prstGeom>
          <a:noFill/>
        </p:spPr>
        <p:txBody>
          <a:bodyPr wrap="square">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　・教育領域</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教育委員会、教育相談センター、教育支援センター、</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（巡回相談員、スクールカウンセラー、スクールソーシャ</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ルワーカー、スクールロイヤー）   等 </a:t>
            </a:r>
          </a:p>
          <a:p>
            <a:r>
              <a:rPr lang="ja-JP" altLang="en-US" sz="2800" dirty="0">
                <a:latin typeface="UD デジタル 教科書体 NP-B" panose="02020700000000000000" pitchFamily="18" charset="-128"/>
                <a:ea typeface="UD デジタル 教科書体 NP-B" panose="02020700000000000000" pitchFamily="18" charset="-128"/>
              </a:rPr>
              <a:t>　・医療・保健領域</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病院、クリニック、発達障害者支援センター、</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保健センター、保健所等 </a:t>
            </a:r>
          </a:p>
          <a:p>
            <a:r>
              <a:rPr lang="ja-JP" altLang="en-US" sz="2800" dirty="0">
                <a:latin typeface="UD デジタル 教科書体 NP-B" panose="02020700000000000000" pitchFamily="18" charset="-128"/>
                <a:ea typeface="UD デジタル 教科書体 NP-B" panose="02020700000000000000" pitchFamily="18" charset="-128"/>
              </a:rPr>
              <a:t>　・警察・司法領域</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警察署、少年サポートセンター、少年鑑別所、</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少年院、家庭裁判所等 </a:t>
            </a:r>
          </a:p>
          <a:p>
            <a:r>
              <a:rPr lang="ja-JP" altLang="en-US" sz="2800" dirty="0">
                <a:latin typeface="UD デジタル 教科書体 NP-B" panose="02020700000000000000" pitchFamily="18" charset="-128"/>
                <a:ea typeface="UD デジタル 教科書体 NP-B" panose="02020700000000000000" pitchFamily="18" charset="-128"/>
              </a:rPr>
              <a:t>　・福祉領域</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児童相談所、子ども家庭支援センター等 </a:t>
            </a:r>
          </a:p>
          <a:p>
            <a:r>
              <a:rPr lang="ja-JP" altLang="en-US" sz="2800" dirty="0">
                <a:latin typeface="UD デジタル 教科書体 NP-B" panose="02020700000000000000" pitchFamily="18" charset="-128"/>
                <a:ea typeface="UD デジタル 教科書体 NP-B" panose="02020700000000000000" pitchFamily="18" charset="-128"/>
              </a:rPr>
              <a:t>　・産業領域</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地域若者サポートステーション等</a:t>
            </a:r>
          </a:p>
        </p:txBody>
      </p:sp>
      <p:sp>
        <p:nvSpPr>
          <p:cNvPr id="8" name="テキスト ボックス 7">
            <a:extLst>
              <a:ext uri="{FF2B5EF4-FFF2-40B4-BE49-F238E27FC236}">
                <a16:creationId xmlns:a16="http://schemas.microsoft.com/office/drawing/2014/main" id="{C5E24832-A0B5-2B9A-CE35-E364E1EBD008}"/>
              </a:ext>
            </a:extLst>
          </p:cNvPr>
          <p:cNvSpPr txBox="1"/>
          <p:nvPr/>
        </p:nvSpPr>
        <p:spPr>
          <a:xfrm>
            <a:off x="400762" y="1262286"/>
            <a:ext cx="11150107" cy="1384995"/>
          </a:xfrm>
          <a:prstGeom prst="rect">
            <a:avLst/>
          </a:prstGeom>
          <a:noFill/>
        </p:spPr>
        <p:txBody>
          <a:bodyPr wrap="square">
            <a:spAutoFit/>
          </a:bodyPr>
          <a:lstStyle/>
          <a:p>
            <a:r>
              <a:rPr lang="en-US" altLang="ja-JP" sz="28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a:t>
            </a:r>
            <a:r>
              <a:rPr lang="ja-JP" altLang="ja-JP" sz="28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地域におけるチーム支</a:t>
            </a:r>
            <a:r>
              <a:rPr lang="ja-JP" altLang="en-US" sz="28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援：</a:t>
            </a:r>
            <a:r>
              <a:rPr lang="ja-JP" altLang="ja-JP" sz="28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（関係機関との多職種連携）</a:t>
            </a:r>
            <a:endParaRPr lang="en-US" altLang="ja-JP" sz="2800"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r>
              <a:rPr lang="ja-JP" altLang="en-US" sz="28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28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学校と地域の関係機関（福祉機関、医療機関、教育相談機関等）が連携して</a:t>
            </a:r>
            <a:r>
              <a:rPr lang="ja-JP" altLang="ja-JP" sz="2800" b="1"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児童生徒</a:t>
            </a:r>
            <a:r>
              <a:rPr lang="ja-JP" altLang="ja-JP" sz="28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や保護者の支援を行うこと。</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AA808CE2-76C1-2288-0E81-17AAB2131B1D}"/>
              </a:ext>
            </a:extLst>
          </p:cNvPr>
          <p:cNvSpPr txBox="1"/>
          <p:nvPr/>
        </p:nvSpPr>
        <p:spPr>
          <a:xfrm>
            <a:off x="-156020" y="36789"/>
            <a:ext cx="12334504" cy="1323439"/>
          </a:xfrm>
          <a:prstGeom prst="rect">
            <a:avLst/>
          </a:prstGeom>
          <a:noFill/>
        </p:spPr>
        <p:txBody>
          <a:bodyPr wrap="square">
            <a:spAutoFit/>
          </a:bodyPr>
          <a:lstStyle/>
          <a:p>
            <a:pPr algn="just"/>
            <a:r>
              <a:rPr lang="ja-JP" altLang="ja-JP"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２．地域・保護者とのコンサルテーション・</a:t>
            </a:r>
            <a:endParaRPr lang="en-US" altLang="ja-JP"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4000" b="1"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コーディネーション</a:t>
            </a:r>
            <a:endPar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2" name="スライド番号プレースホルダー 3">
            <a:extLst>
              <a:ext uri="{FF2B5EF4-FFF2-40B4-BE49-F238E27FC236}">
                <a16:creationId xmlns:a16="http://schemas.microsoft.com/office/drawing/2014/main" id="{83C04A73-053D-51D9-E0B9-1BE7F99FDB8A}"/>
              </a:ext>
            </a:extLst>
          </p:cNvPr>
          <p:cNvSpPr>
            <a:spLocks noGrp="1"/>
          </p:cNvSpPr>
          <p:nvPr>
            <p:ph type="sldNum" sz="quarter" idx="12"/>
          </p:nvPr>
        </p:nvSpPr>
        <p:spPr>
          <a:xfrm>
            <a:off x="9217571" y="6387412"/>
            <a:ext cx="2743200" cy="365125"/>
          </a:xfrm>
        </p:spPr>
        <p:txBody>
          <a:bodyPr/>
          <a:lstStyle/>
          <a:p>
            <a:fld id="{60422B60-572B-4A42-9BF7-423FB352E2B6}" type="slidenum">
              <a:rPr kumimoji="1" lang="ja-JP" altLang="en-US" smtClean="0"/>
              <a:t>9</a:t>
            </a:fld>
            <a:endParaRPr kumimoji="1" lang="ja-JP" altLang="en-US" dirty="0"/>
          </a:p>
        </p:txBody>
      </p:sp>
    </p:spTree>
    <p:extLst>
      <p:ext uri="{BB962C8B-B14F-4D97-AF65-F5344CB8AC3E}">
        <p14:creationId xmlns:p14="http://schemas.microsoft.com/office/powerpoint/2010/main" val="5871268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6.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6_Office テーマ">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27283</TotalTime>
  <Words>8407</Words>
  <Application>Microsoft Office PowerPoint</Application>
  <PresentationFormat>ワイド画面</PresentationFormat>
  <Paragraphs>661</Paragraphs>
  <Slides>25</Slides>
  <Notes>25</Notes>
  <HiddenSlides>0</HiddenSlides>
  <MMClips>0</MMClips>
  <ScaleCrop>false</ScaleCrop>
  <HeadingPairs>
    <vt:vector size="6" baseType="variant">
      <vt:variant>
        <vt:lpstr>使用されているフォント</vt:lpstr>
      </vt:variant>
      <vt:variant>
        <vt:i4>17</vt:i4>
      </vt:variant>
      <vt:variant>
        <vt:lpstr>テーマ</vt:lpstr>
      </vt:variant>
      <vt:variant>
        <vt:i4>3</vt:i4>
      </vt:variant>
      <vt:variant>
        <vt:lpstr>スライド タイトル</vt:lpstr>
      </vt:variant>
      <vt:variant>
        <vt:i4>25</vt:i4>
      </vt:variant>
    </vt:vector>
  </HeadingPairs>
  <TitlesOfParts>
    <vt:vector size="45" baseType="lpstr">
      <vt:lpstr>AR P丸ゴシック体E</vt:lpstr>
      <vt:lpstr>BIZ UDPゴシック</vt:lpstr>
      <vt:lpstr>ＭＳ Ｐゴシック</vt:lpstr>
      <vt:lpstr>UD デジタル 教科書体 N-B</vt:lpstr>
      <vt:lpstr>UD デジタル 教科書体 NK-B</vt:lpstr>
      <vt:lpstr>UD デジタル 教科書体 NK-B</vt:lpstr>
      <vt:lpstr>UD デジタル 教科書体 NK-R</vt:lpstr>
      <vt:lpstr>UD デジタル 教科書体 NP-B</vt:lpstr>
      <vt:lpstr>UD デジタル 教科書体 N-R</vt:lpstr>
      <vt:lpstr>メイリオ</vt:lpstr>
      <vt:lpstr>游ゴシック</vt:lpstr>
      <vt:lpstr>游ゴシック Light</vt:lpstr>
      <vt:lpstr>游明朝</vt:lpstr>
      <vt:lpstr>Arial</vt:lpstr>
      <vt:lpstr>Calibri</vt:lpstr>
      <vt:lpstr>Times New Roman</vt:lpstr>
      <vt:lpstr>Wingdings</vt:lpstr>
      <vt:lpstr>Office テーマ</vt:lpstr>
      <vt:lpstr>26_Office テーマ</vt:lpstr>
      <vt:lpstr>27_Office テーマ</vt:lpstr>
      <vt:lpstr>PowerPoint プレゼンテーション</vt:lpstr>
      <vt:lpstr>PowerPoint プレゼンテーション</vt:lpstr>
      <vt:lpstr>PowerPoint プレゼンテーション</vt:lpstr>
      <vt:lpstr>１. （１）チーム作りと適切な会議の設定</vt:lpstr>
      <vt:lpstr>１. （２）管理職との情報共有や連携(図表3参照)</vt:lpstr>
      <vt:lpstr>PowerPoint プレゼンテーション</vt:lpstr>
      <vt:lpstr>１. （３）教育相談等の体制づくり</vt:lpstr>
      <vt:lpstr>１.のまとめ</vt:lpstr>
      <vt:lpstr>PowerPoint プレゼンテーション</vt:lpstr>
      <vt:lpstr>①ネットワーク型チーム援助とは</vt:lpstr>
      <vt:lpstr>PowerPoint プレゼンテーション</vt:lpstr>
      <vt:lpstr>②保護者や生徒のニーズの見極め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【演習２】チーム支援に関するコーディネーションの演習</vt:lpstr>
      <vt:lpstr>個人作業(1.5分)➡グループ協議(４分)　➡　全体(2分)</vt:lpstr>
      <vt:lpstr>　　　　　　　　　　　　　　　　　　校内の適応援助ニーズの　　　　　 集約（学年会⇒定例(コア)会議）と 分散（ケース会議）</vt:lpstr>
      <vt:lpstr>［引用文献］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第12章（第12科目） チーム支援におけるコンサルテーション・コーディネーション</dc:title>
  <dc:creator>SSRC SSRC</dc:creator>
  <cp:lastModifiedBy>松田江里子</cp:lastModifiedBy>
  <cp:revision>219</cp:revision>
  <cp:lastPrinted>2026-03-19T02:00:53Z</cp:lastPrinted>
  <dcterms:created xsi:type="dcterms:W3CDTF">2025-04-18T06:46:54Z</dcterms:created>
  <dcterms:modified xsi:type="dcterms:W3CDTF">2026-05-13T09:54:42Z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2026-03-19T02:09:51Z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bc8a418a-d693-49b8-b4e5-f58c0a8cef53</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