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84" r:id="rId2"/>
    <p:sldId id="271" r:id="rId3"/>
    <p:sldId id="272" r:id="rId4"/>
    <p:sldId id="273" r:id="rId5"/>
    <p:sldId id="274" r:id="rId6"/>
    <p:sldId id="275" r:id="rId7"/>
    <p:sldId id="276" r:id="rId8"/>
    <p:sldId id="278" r:id="rId9"/>
    <p:sldId id="277" r:id="rId10"/>
    <p:sldId id="279" r:id="rId11"/>
    <p:sldId id="280" r:id="rId12"/>
    <p:sldId id="256" r:id="rId13"/>
    <p:sldId id="258" r:id="rId14"/>
    <p:sldId id="259" r:id="rId15"/>
    <p:sldId id="263" r:id="rId16"/>
    <p:sldId id="268" r:id="rId17"/>
    <p:sldId id="269" r:id="rId18"/>
    <p:sldId id="270" r:id="rId19"/>
    <p:sldId id="281" r:id="rId20"/>
    <p:sldId id="282" r:id="rId21"/>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9767" autoAdjust="0"/>
  </p:normalViewPr>
  <p:slideViewPr>
    <p:cSldViewPr snapToGrid="0">
      <p:cViewPr varScale="1">
        <p:scale>
          <a:sx n="73" d="100"/>
          <a:sy n="73" d="100"/>
        </p:scale>
        <p:origin x="1950" y="72"/>
      </p:cViewPr>
      <p:guideLst/>
    </p:cSldViewPr>
  </p:slideViewPr>
  <p:notesTextViewPr>
    <p:cViewPr>
      <p:scale>
        <a:sx n="1" d="1"/>
        <a:sy n="1" d="1"/>
      </p:scale>
      <p:origin x="0" y="0"/>
    </p:cViewPr>
  </p:notesTextViewPr>
  <p:notesViewPr>
    <p:cSldViewPr snapToGrid="0">
      <p:cViewPr varScale="1">
        <p:scale>
          <a:sx n="85" d="100"/>
          <a:sy n="85" d="100"/>
        </p:scale>
        <p:origin x="388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F939912F-440A-4B18-B24E-AB7AC48AFCB8}" type="datetimeFigureOut">
              <a:rPr kumimoji="1" lang="ja-JP" altLang="en-US" smtClean="0"/>
              <a:t>2026/3/19</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66F0EE2A-5D81-492E-9A79-3C19B38C345A}" type="slidenum">
              <a:rPr kumimoji="1" lang="ja-JP" altLang="en-US" smtClean="0"/>
              <a:t>‹#›</a:t>
            </a:fld>
            <a:endParaRPr kumimoji="1" lang="ja-JP" altLang="en-US"/>
          </a:p>
        </p:txBody>
      </p:sp>
    </p:spTree>
    <p:extLst>
      <p:ext uri="{BB962C8B-B14F-4D97-AF65-F5344CB8AC3E}">
        <p14:creationId xmlns:p14="http://schemas.microsoft.com/office/powerpoint/2010/main" val="15654699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5820A7-CB0E-4E02-804D-9ED12B965BEB}" type="slidenum">
              <a:rPr kumimoji="1" lang="ja-JP" altLang="en-US" smtClean="0"/>
              <a:t>1</a:t>
            </a:fld>
            <a:endParaRPr kumimoji="1" lang="ja-JP" altLang="en-US"/>
          </a:p>
        </p:txBody>
      </p:sp>
    </p:spTree>
    <p:extLst>
      <p:ext uri="{BB962C8B-B14F-4D97-AF65-F5344CB8AC3E}">
        <p14:creationId xmlns:p14="http://schemas.microsoft.com/office/powerpoint/2010/main" val="35394877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D47C34-EE7E-0396-1D64-7FB390F0AE1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E162B23-30C9-5486-B5FE-8CA4DD5C779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5165711-1450-684A-343F-1E0A295D35A4}"/>
              </a:ext>
            </a:extLst>
          </p:cNvPr>
          <p:cNvSpPr>
            <a:spLocks noGrp="1"/>
          </p:cNvSpPr>
          <p:nvPr>
            <p:ph type="body" idx="1"/>
          </p:nvPr>
        </p:nvSpPr>
        <p:spPr/>
        <p:txBody>
          <a:bodyPr/>
          <a:lstStyle/>
          <a:p>
            <a:r>
              <a:rPr kumimoji="1" lang="ja-JP" altLang="en-US" dirty="0"/>
              <a:t>３．児童生徒の</a:t>
            </a:r>
            <a:r>
              <a:rPr kumimoji="1" lang="en-US" altLang="ja-JP" dirty="0"/>
              <a:t>SOS</a:t>
            </a:r>
            <a:r>
              <a:rPr kumimoji="1" lang="ja-JP" altLang="en-US" dirty="0"/>
              <a:t>をキャッチする</a:t>
            </a:r>
          </a:p>
          <a:p>
            <a:endParaRPr kumimoji="1" lang="en-US" altLang="ja-JP" dirty="0"/>
          </a:p>
          <a:p>
            <a:r>
              <a:rPr kumimoji="1" lang="ja-JP" altLang="en-US" dirty="0"/>
              <a:t>・日頃からの行動観察、アンケートや質問票の活用、個別面談の実施、児童生徒が創作した作品（絵、作文など）などから</a:t>
            </a:r>
            <a:r>
              <a:rPr kumimoji="1" lang="en-US" altLang="ja-JP" dirty="0"/>
              <a:t>SOS</a:t>
            </a:r>
            <a:r>
              <a:rPr kumimoji="1" lang="ja-JP" altLang="en-US" dirty="0"/>
              <a:t>をキャッチする。</a:t>
            </a:r>
          </a:p>
          <a:p>
            <a:endParaRPr kumimoji="1" lang="en-US" altLang="ja-JP" dirty="0"/>
          </a:p>
          <a:p>
            <a:r>
              <a:rPr kumimoji="1" lang="ja-JP" altLang="en-US" dirty="0"/>
              <a:t>（１）</a:t>
            </a:r>
            <a:r>
              <a:rPr kumimoji="1" lang="en-US" altLang="ja-JP" dirty="0"/>
              <a:t>SOS</a:t>
            </a:r>
            <a:r>
              <a:rPr kumimoji="1" lang="ja-JP" altLang="en-US" dirty="0"/>
              <a:t>をキャッチし、対応するための留意点</a:t>
            </a:r>
          </a:p>
          <a:p>
            <a:endParaRPr kumimoji="1" lang="ja-JP" altLang="en-US" dirty="0"/>
          </a:p>
          <a:p>
            <a:r>
              <a:rPr kumimoji="1" lang="ja-JP" altLang="en-US" dirty="0"/>
              <a:t>①小さな変化に気づく</a:t>
            </a:r>
            <a:endParaRPr kumimoji="1" lang="en-US" altLang="ja-JP" dirty="0"/>
          </a:p>
          <a:p>
            <a:endParaRPr kumimoji="1" lang="ja-JP" altLang="en-US" dirty="0"/>
          </a:p>
          <a:p>
            <a:r>
              <a:rPr kumimoji="1" lang="ja-JP" altLang="en-US" dirty="0"/>
              <a:t>・アセスメントには、「最初に、その人はどういう人でどういう問題をもっているかをゼロから知って、組織的に、その人についてなるべく多面的にまとめあげるためのもの」であるフォーマルアセスメントと、「面接のなかでも、病院を歩いていて患者さんに会った時にでも、「あっ、なんだろうこれは？」と思う時のアセスメント」であるインフォーマルアセスメントがある。</a:t>
            </a:r>
            <a:endParaRPr kumimoji="1" lang="en-US" altLang="ja-JP" dirty="0"/>
          </a:p>
          <a:p>
            <a:endParaRPr kumimoji="1" lang="en-US" altLang="ja-JP" dirty="0"/>
          </a:p>
          <a:p>
            <a:r>
              <a:rPr kumimoji="1" lang="ja-JP" altLang="en-US" dirty="0"/>
              <a:t>・インフォーマルアセスメントの重要性を意識し、日常生活の中で「何かいつもと様子が違う」と小さな変化に気づくことが重要であり、児童生徒の</a:t>
            </a:r>
            <a:r>
              <a:rPr kumimoji="1" lang="en-US" altLang="ja-JP" dirty="0"/>
              <a:t>SOS</a:t>
            </a:r>
            <a:r>
              <a:rPr kumimoji="1" lang="ja-JP" altLang="en-US" dirty="0"/>
              <a:t>を見逃さないことにつながる。</a:t>
            </a:r>
          </a:p>
          <a:p>
            <a:endParaRPr kumimoji="1" lang="en-US" altLang="ja-JP" dirty="0"/>
          </a:p>
          <a:p>
            <a:r>
              <a:rPr kumimoji="1" lang="ja-JP" altLang="en-US" dirty="0"/>
              <a:t>②小さな変化を共有する</a:t>
            </a:r>
          </a:p>
          <a:p>
            <a:endParaRPr kumimoji="1" lang="en-US" altLang="ja-JP" dirty="0"/>
          </a:p>
          <a:p>
            <a:r>
              <a:rPr kumimoji="1" lang="ja-JP" altLang="en-US" dirty="0"/>
              <a:t>・気づいたことをその児童生徒にかかわる大人の間で共有し、積み重ねていく。複数の気づきが重なることで、その背景が理解でき、問題や課題の重さにも気づきやすくなる。</a:t>
            </a:r>
            <a:endParaRPr kumimoji="1" lang="en-US" altLang="ja-JP" dirty="0"/>
          </a:p>
          <a:p>
            <a:endParaRPr kumimoji="1" lang="ja-JP" altLang="en-US" dirty="0"/>
          </a:p>
          <a:p>
            <a:r>
              <a:rPr kumimoji="1" lang="ja-JP" altLang="en-US" dirty="0"/>
              <a:t>③児童生徒を支える要因を増やす</a:t>
            </a:r>
          </a:p>
          <a:p>
            <a:endParaRPr kumimoji="1" lang="en-US" altLang="ja-JP" dirty="0"/>
          </a:p>
          <a:p>
            <a:r>
              <a:rPr kumimoji="1" lang="ja-JP" altLang="en-US" dirty="0"/>
              <a:t>・児童生徒の</a:t>
            </a:r>
            <a:r>
              <a:rPr kumimoji="1" lang="en-US" altLang="ja-JP" dirty="0"/>
              <a:t>SOS</a:t>
            </a:r>
            <a:r>
              <a:rPr kumimoji="1" lang="ja-JP" altLang="en-US" dirty="0"/>
              <a:t>をキャッチし、対応を考える際には、その問題や課題を生じさせている要因を把握するだけでなく、児童生徒を支えている要因や健康的な部分にも目を向ける。</a:t>
            </a:r>
            <a:endParaRPr kumimoji="1" lang="en-US" altLang="ja-JP" dirty="0"/>
          </a:p>
          <a:p>
            <a:endParaRPr kumimoji="1" lang="en-US" altLang="ja-JP" dirty="0"/>
          </a:p>
          <a:p>
            <a:r>
              <a:rPr kumimoji="1" lang="ja-JP" altLang="en-US" dirty="0"/>
              <a:t>・問題や課題を生じさせている要因や背景に対応すると同時に、児童生徒を支える要因を増やす。また、児童生徒を支える要因や健康的な部分を将来の自立に向けてどう生かしていくのかを考える。</a:t>
            </a:r>
          </a:p>
        </p:txBody>
      </p:sp>
      <p:sp>
        <p:nvSpPr>
          <p:cNvPr id="4" name="スライド番号プレースホルダー 3">
            <a:extLst>
              <a:ext uri="{FF2B5EF4-FFF2-40B4-BE49-F238E27FC236}">
                <a16:creationId xmlns:a16="http://schemas.microsoft.com/office/drawing/2014/main" id="{C0C6E94D-03BA-A62E-046E-DB20612428C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F0EE2A-5D81-492E-9A79-3C19B38C345A}"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4612379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37CB41-4E90-775C-3CBF-D4B60E938B2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723E2C9-A770-1910-57D1-E1D1F9EDDF6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6E22FA1-7583-EDEC-0DC2-5E2EA3520855}"/>
              </a:ext>
            </a:extLst>
          </p:cNvPr>
          <p:cNvSpPr>
            <a:spLocks noGrp="1"/>
          </p:cNvSpPr>
          <p:nvPr>
            <p:ph type="body" idx="1"/>
          </p:nvPr>
        </p:nvSpPr>
        <p:spPr/>
        <p:txBody>
          <a:bodyPr/>
          <a:lstStyle/>
          <a:p>
            <a:r>
              <a:rPr kumimoji="1" lang="ja-JP" altLang="en-US" dirty="0"/>
              <a:t>（２）非言語による表現の理解</a:t>
            </a:r>
            <a:endParaRPr kumimoji="1" lang="en-US" altLang="ja-JP" dirty="0"/>
          </a:p>
          <a:p>
            <a:endParaRPr kumimoji="1" lang="en-US" altLang="ja-JP" dirty="0"/>
          </a:p>
          <a:p>
            <a:r>
              <a:rPr kumimoji="1" lang="ja-JP" altLang="en-US" dirty="0"/>
              <a:t>・</a:t>
            </a:r>
            <a:r>
              <a:rPr kumimoji="1" lang="en-US" altLang="ja-JP" dirty="0"/>
              <a:t>SOS</a:t>
            </a:r>
            <a:r>
              <a:rPr kumimoji="1" lang="ja-JP" altLang="en-US" dirty="0"/>
              <a:t>をキャッチするため、非言語による表現（視線、表情、身振り、声の調子など）にも留意する。言語による表現と非言語による表現に矛盾がある時は丁寧に見る。</a:t>
            </a:r>
          </a:p>
          <a:p>
            <a:endParaRPr kumimoji="1" lang="en-US" altLang="ja-JP" dirty="0"/>
          </a:p>
          <a:p>
            <a:r>
              <a:rPr kumimoji="1" lang="ja-JP" altLang="en-US" dirty="0"/>
              <a:t>①視線</a:t>
            </a:r>
            <a:endParaRPr kumimoji="1" lang="en-US" altLang="ja-JP" dirty="0"/>
          </a:p>
          <a:p>
            <a:endParaRPr kumimoji="1" lang="en-US" altLang="ja-JP" dirty="0"/>
          </a:p>
          <a:p>
            <a:r>
              <a:rPr kumimoji="1" lang="ja-JP" altLang="en-US" dirty="0"/>
              <a:t>・視線がまったく合わない時には不信感や拒否感、警戒心などがあることが推測できる。徐々に信頼関係を構築していく。</a:t>
            </a:r>
            <a:endParaRPr kumimoji="1" lang="en-US" altLang="ja-JP" dirty="0"/>
          </a:p>
          <a:p>
            <a:endParaRPr kumimoji="1" lang="en-US" altLang="ja-JP" dirty="0"/>
          </a:p>
          <a:p>
            <a:r>
              <a:rPr kumimoji="1" lang="ja-JP" altLang="en-US" dirty="0"/>
              <a:t>・視線が合いすぎる時には不安感や依存したい気持ちなどがあることが想像できる。不安を受け止めながら、少しずつ自分で不安を抱えられるように対応していく。</a:t>
            </a:r>
            <a:endParaRPr kumimoji="1" lang="en-US" altLang="ja-JP" dirty="0"/>
          </a:p>
          <a:p>
            <a:endParaRPr kumimoji="1" lang="en-US" altLang="ja-JP" dirty="0"/>
          </a:p>
          <a:p>
            <a:r>
              <a:rPr kumimoji="1" lang="ja-JP" altLang="en-US" dirty="0"/>
              <a:t>・児童生徒によっても意味が異なる場合もあるため、それぞれの児童生徒の表現を見極めていく。</a:t>
            </a:r>
            <a:endParaRPr kumimoji="1" lang="en-US" altLang="ja-JP" dirty="0"/>
          </a:p>
          <a:p>
            <a:endParaRPr kumimoji="1" lang="en-US" altLang="ja-JP" dirty="0"/>
          </a:p>
          <a:p>
            <a:r>
              <a:rPr kumimoji="1" lang="ja-JP" altLang="en-US" dirty="0"/>
              <a:t>②姿勢・動作</a:t>
            </a:r>
          </a:p>
          <a:p>
            <a:endParaRPr kumimoji="1" lang="en-US" altLang="ja-JP" dirty="0"/>
          </a:p>
          <a:p>
            <a:r>
              <a:rPr kumimoji="1" lang="ja-JP" altLang="en-US" dirty="0"/>
              <a:t>・話す時の姿勢や動作からは、話すことへの積極性や消極性、警戒心などだけでなく、人との向き合い方、性格特性などが感じられる。語られる内容だけでなく、話す時の姿勢や動作にも着目し、児童生徒の心情への理解を深める。</a:t>
            </a:r>
            <a:endParaRPr kumimoji="1" lang="en-US" altLang="ja-JP" dirty="0"/>
          </a:p>
          <a:p>
            <a:endParaRPr kumimoji="1" lang="ja-JP" altLang="en-US" dirty="0"/>
          </a:p>
          <a:p>
            <a:r>
              <a:rPr kumimoji="1" lang="ja-JP" altLang="en-US" dirty="0"/>
              <a:t>③沈黙</a:t>
            </a:r>
            <a:endParaRPr kumimoji="1" lang="en-US" altLang="ja-JP" dirty="0"/>
          </a:p>
          <a:p>
            <a:endParaRPr kumimoji="1" lang="ja-JP" altLang="en-US" dirty="0"/>
          </a:p>
          <a:p>
            <a:r>
              <a:rPr kumimoji="1" lang="ja-JP" altLang="en-US" dirty="0"/>
              <a:t>・沈黙には、児童生徒によってそこに込められた意味があり、さまざまな可能性を推測したうえで対応を考える。うまく言語化できない場合、説明を考えている場合、話そうか迷っている場合、話すことへの拒否感が強い場合などが考えられる。</a:t>
            </a:r>
            <a:endParaRPr kumimoji="1" lang="en-US" altLang="ja-JP" dirty="0"/>
          </a:p>
          <a:p>
            <a:endParaRPr kumimoji="1" lang="en-US" altLang="ja-JP" dirty="0"/>
          </a:p>
          <a:p>
            <a:r>
              <a:rPr kumimoji="1" lang="ja-JP" altLang="en-US" dirty="0"/>
              <a:t>・沈黙している児童生徒の様子、沈黙に至るまでの面談の流れ、教師との関係性などを振り返って推測し、待つか、信頼関係（ラポール）を構築するかなどを考え、対応していく必要がある。</a:t>
            </a:r>
            <a:endParaRPr kumimoji="1" lang="en-US" altLang="ja-JP" dirty="0"/>
          </a:p>
          <a:p>
            <a:endParaRPr kumimoji="1" lang="ja-JP" altLang="en-US" dirty="0"/>
          </a:p>
          <a:p>
            <a:r>
              <a:rPr kumimoji="1" lang="ja-JP" altLang="en-US" dirty="0"/>
              <a:t>④身体症状や問題行動</a:t>
            </a:r>
          </a:p>
          <a:p>
            <a:endParaRPr kumimoji="1" lang="en-US" altLang="ja-JP" dirty="0"/>
          </a:p>
          <a:p>
            <a:r>
              <a:rPr kumimoji="1" lang="ja-JP" altLang="en-US" dirty="0"/>
              <a:t>・腹痛などの身体症状、攻撃的、急に話をしなくなる、リストカットなどの自傷、多量服薬などの行動が生じることもある。児童生徒本人が困っている状態にあり、不安や脅威から自分を守るためにそうせざるを得ない状態にあることを理解して対応する。</a:t>
            </a:r>
          </a:p>
        </p:txBody>
      </p:sp>
      <p:sp>
        <p:nvSpPr>
          <p:cNvPr id="4" name="スライド番号プレースホルダー 3">
            <a:extLst>
              <a:ext uri="{FF2B5EF4-FFF2-40B4-BE49-F238E27FC236}">
                <a16:creationId xmlns:a16="http://schemas.microsoft.com/office/drawing/2014/main" id="{DF111071-F364-4D24-ED72-EEC78CD6F85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F0EE2A-5D81-492E-9A79-3C19B38C345A}"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24938718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①事実確認を中心とした聴き取り</a:t>
            </a:r>
          </a:p>
          <a:p>
            <a:r>
              <a:rPr lang="ja-JP" altLang="en-US" dirty="0"/>
              <a:t>　・いつ、どこで、誰が、誰に対して、どのような行為が行われたのかを明</a:t>
            </a:r>
          </a:p>
          <a:p>
            <a:r>
              <a:rPr lang="ja-JP" altLang="en-US" dirty="0"/>
              <a:t>　　らかにする。</a:t>
            </a:r>
          </a:p>
          <a:p>
            <a:endParaRPr kumimoji="1" lang="ja-JP" altLang="en-US" dirty="0"/>
          </a:p>
          <a:p>
            <a:r>
              <a:rPr lang="ja-JP" altLang="en-US" dirty="0"/>
              <a:t>②被害者に対するケアを目的とした面談</a:t>
            </a:r>
          </a:p>
          <a:p>
            <a:r>
              <a:rPr kumimoji="1" lang="ja-JP" altLang="en-US" dirty="0"/>
              <a:t>　・いじめ行為によって傷つき、学級や学校に恐怖を感じている被害者が、</a:t>
            </a:r>
          </a:p>
          <a:p>
            <a:r>
              <a:rPr lang="ja-JP" altLang="en-US" dirty="0"/>
              <a:t>　　</a:t>
            </a:r>
            <a:r>
              <a:rPr kumimoji="1" lang="ja-JP" altLang="en-US" dirty="0"/>
              <a:t>少しでも安心感を取り戻すことができるよう、丁寧に話を聴く。</a:t>
            </a:r>
          </a:p>
          <a:p>
            <a:endParaRPr lang="ja-JP" altLang="en-US" dirty="0"/>
          </a:p>
          <a:p>
            <a:r>
              <a:rPr kumimoji="1" lang="ja-JP" altLang="en-US" dirty="0"/>
              <a:t>③加害者に対する指導を目的とした面談</a:t>
            </a:r>
          </a:p>
          <a:p>
            <a:r>
              <a:rPr lang="ja-JP" altLang="en-US" dirty="0"/>
              <a:t>　・加害者も何らかの傷つきを抱えている可能性があることも考慮する。そ</a:t>
            </a:r>
          </a:p>
          <a:p>
            <a:r>
              <a:rPr lang="ja-JP" altLang="en-US" dirty="0"/>
              <a:t>　　の場合、指導だけでなく支援やケアも必要となる。</a:t>
            </a:r>
            <a:endParaRPr kumimoji="1" lang="ja-JP" altLang="en-US" dirty="0"/>
          </a:p>
        </p:txBody>
      </p:sp>
      <p:sp>
        <p:nvSpPr>
          <p:cNvPr id="4" name="スライド番号プレースホルダー 3"/>
          <p:cNvSpPr>
            <a:spLocks noGrp="1"/>
          </p:cNvSpPr>
          <p:nvPr>
            <p:ph type="sldNum" sz="quarter" idx="5"/>
          </p:nvPr>
        </p:nvSpPr>
        <p:spPr/>
        <p:txBody>
          <a:bodyPr/>
          <a:lstStyle/>
          <a:p>
            <a:fld id="{66F0EE2A-5D81-492E-9A79-3C19B38C345A}" type="slidenum">
              <a:rPr kumimoji="1" lang="ja-JP" altLang="en-US" smtClean="0"/>
              <a:t>12</a:t>
            </a:fld>
            <a:endParaRPr kumimoji="1" lang="ja-JP" altLang="en-US"/>
          </a:p>
        </p:txBody>
      </p:sp>
    </p:spTree>
    <p:extLst>
      <p:ext uri="{BB962C8B-B14F-4D97-AF65-F5344CB8AC3E}">
        <p14:creationId xmlns:p14="http://schemas.microsoft.com/office/powerpoint/2010/main" val="25625008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510032" y="4748163"/>
            <a:ext cx="5776680" cy="4623122"/>
          </a:xfrm>
        </p:spPr>
        <p:txBody>
          <a:bodyPr/>
          <a:lstStyle/>
          <a:p>
            <a:r>
              <a:rPr kumimoji="1" lang="ja-JP" altLang="en-US" dirty="0"/>
              <a:t>①聴き方のポイント</a:t>
            </a:r>
          </a:p>
          <a:p>
            <a:r>
              <a:rPr kumimoji="1" lang="ja-JP" altLang="en-US" dirty="0"/>
              <a:t>　・子どもの人権に配慮した聴き方</a:t>
            </a:r>
          </a:p>
          <a:p>
            <a:r>
              <a:rPr lang="ja-JP" altLang="en-US" dirty="0"/>
              <a:t>　・「子どもの最善の利益」「意見を表明する権利」（児童の権利に関する条約）</a:t>
            </a:r>
          </a:p>
          <a:p>
            <a:r>
              <a:rPr kumimoji="1" lang="ja-JP" altLang="en-US" dirty="0"/>
              <a:t>　・丁寧な言葉遣い</a:t>
            </a:r>
          </a:p>
          <a:p>
            <a:r>
              <a:rPr lang="ja-JP" altLang="en-US" dirty="0"/>
              <a:t>　・子どもが話す時間を多く</a:t>
            </a:r>
          </a:p>
          <a:p>
            <a:r>
              <a:rPr kumimoji="1" lang="ja-JP" altLang="en-US" dirty="0"/>
              <a:t>　・</a:t>
            </a:r>
            <a:r>
              <a:rPr kumimoji="1" lang="en-US" altLang="ja-JP" dirty="0"/>
              <a:t>30</a:t>
            </a:r>
            <a:r>
              <a:rPr kumimoji="1" lang="ja-JP" altLang="en-US" dirty="0"/>
              <a:t>分～１時間程度</a:t>
            </a:r>
            <a:r>
              <a:rPr kumimoji="1" lang="en-US" altLang="ja-JP" dirty="0"/>
              <a:t>…</a:t>
            </a:r>
            <a:r>
              <a:rPr lang="en-US" altLang="ja-JP" dirty="0"/>
              <a:t>…</a:t>
            </a:r>
            <a:r>
              <a:rPr lang="ja-JP" altLang="en-US" dirty="0"/>
              <a:t>年齢</a:t>
            </a:r>
            <a:r>
              <a:rPr lang="en-US" altLang="ja-JP" dirty="0"/>
              <a:t>×</a:t>
            </a:r>
            <a:r>
              <a:rPr lang="ja-JP" altLang="en-US" dirty="0"/>
              <a:t>５分</a:t>
            </a:r>
          </a:p>
          <a:p>
            <a:r>
              <a:rPr kumimoji="1" lang="ja-JP" altLang="en-US" dirty="0"/>
              <a:t>　・聴き取りは個別に</a:t>
            </a:r>
            <a:r>
              <a:rPr kumimoji="1" lang="en-US" altLang="ja-JP" dirty="0"/>
              <a:t>……</a:t>
            </a:r>
            <a:r>
              <a:rPr kumimoji="1" lang="ja-JP" altLang="en-US" dirty="0"/>
              <a:t>できれば複数の教師による同時並行で</a:t>
            </a:r>
          </a:p>
          <a:p>
            <a:r>
              <a:rPr lang="ja-JP" altLang="en-US" dirty="0"/>
              <a:t>②聴き取りの流れ</a:t>
            </a:r>
          </a:p>
          <a:p>
            <a:r>
              <a:rPr lang="ja-JP" altLang="en-US" dirty="0"/>
              <a:t>　</a:t>
            </a:r>
            <a:r>
              <a:rPr lang="en-US" altLang="ja-JP" dirty="0"/>
              <a:t>1)</a:t>
            </a:r>
            <a:r>
              <a:rPr lang="ja-JP" altLang="en-US" dirty="0"/>
              <a:t>安心できる雰囲気を作る</a:t>
            </a:r>
          </a:p>
          <a:p>
            <a:r>
              <a:rPr lang="ja-JP" altLang="en-US" dirty="0"/>
              <a:t>　</a:t>
            </a:r>
            <a:r>
              <a:rPr lang="en-US" altLang="ja-JP" dirty="0"/>
              <a:t>2)</a:t>
            </a:r>
            <a:r>
              <a:rPr lang="ja-JP" altLang="en-US" dirty="0"/>
              <a:t>グラウンドルールを示す</a:t>
            </a:r>
          </a:p>
          <a:p>
            <a:r>
              <a:rPr lang="ja-JP" altLang="en-US" dirty="0"/>
              <a:t>　・本当にあったことを話す</a:t>
            </a:r>
          </a:p>
          <a:p>
            <a:r>
              <a:rPr lang="ja-JP" altLang="en-US" dirty="0"/>
              <a:t>　・質問の意味が分からないときは分からないときは「分からない」と言う</a:t>
            </a:r>
          </a:p>
          <a:p>
            <a:r>
              <a:rPr lang="ja-JP" altLang="en-US" dirty="0"/>
              <a:t>　・質問されても分からないことは「分からない」「知らない」と言ってよい</a:t>
            </a:r>
          </a:p>
          <a:p>
            <a:r>
              <a:rPr lang="ja-JP" altLang="en-US" dirty="0"/>
              <a:t>　</a:t>
            </a:r>
            <a:r>
              <a:rPr lang="en-US" altLang="ja-JP" dirty="0"/>
              <a:t>3)</a:t>
            </a:r>
            <a:r>
              <a:rPr lang="ja-JP" altLang="en-US" dirty="0"/>
              <a:t>開かれた質問で聴き、まずは自由に話してもらう</a:t>
            </a:r>
          </a:p>
          <a:p>
            <a:r>
              <a:rPr lang="ja-JP" altLang="en-US" dirty="0"/>
              <a:t>　</a:t>
            </a:r>
            <a:r>
              <a:rPr lang="en-US" altLang="ja-JP" dirty="0"/>
              <a:t>4)1</a:t>
            </a:r>
            <a:r>
              <a:rPr lang="ja-JP" altLang="en-US" dirty="0"/>
              <a:t>時系列に沿って、</a:t>
            </a:r>
            <a:r>
              <a:rPr lang="en-US" altLang="ja-JP" dirty="0"/>
              <a:t>5W1H</a:t>
            </a:r>
            <a:r>
              <a:rPr lang="ja-JP" altLang="en-US" dirty="0"/>
              <a:t>を意識しながら丁寧に聴く</a:t>
            </a:r>
          </a:p>
          <a:p>
            <a:r>
              <a:rPr lang="ja-JP" altLang="en-US" dirty="0"/>
              <a:t>　</a:t>
            </a:r>
            <a:r>
              <a:rPr lang="en-US" altLang="ja-JP" dirty="0"/>
              <a:t>5)</a:t>
            </a:r>
            <a:r>
              <a:rPr lang="ja-JP" altLang="en-US" dirty="0"/>
              <a:t>矛盾することを確認する</a:t>
            </a:r>
          </a:p>
          <a:p>
            <a:r>
              <a:rPr lang="ja-JP" altLang="en-US" dirty="0"/>
              <a:t>　</a:t>
            </a:r>
            <a:r>
              <a:rPr lang="en-US" altLang="ja-JP" dirty="0"/>
              <a:t>6)</a:t>
            </a:r>
            <a:r>
              <a:rPr lang="ja-JP" altLang="en-US" dirty="0"/>
              <a:t>言い足りないことや気になることはないか確認する。</a:t>
            </a:r>
          </a:p>
          <a:p>
            <a:r>
              <a:rPr lang="ja-JP" altLang="en-US" dirty="0"/>
              <a:t>　</a:t>
            </a:r>
            <a:r>
              <a:rPr lang="en-US" altLang="ja-JP" dirty="0"/>
              <a:t>7)</a:t>
            </a:r>
            <a:r>
              <a:rPr lang="ja-JP" altLang="en-US" dirty="0"/>
              <a:t>安心するよう声をかけて終わる</a:t>
            </a:r>
          </a:p>
          <a:p>
            <a:r>
              <a:rPr lang="ja-JP" altLang="en-US" dirty="0"/>
              <a:t>　</a:t>
            </a:r>
            <a:r>
              <a:rPr lang="en-US" altLang="ja-JP" dirty="0"/>
              <a:t>8)</a:t>
            </a:r>
            <a:r>
              <a:rPr lang="ja-JP" altLang="en-US" dirty="0"/>
              <a:t>むやみに多言しないよう伝える</a:t>
            </a:r>
          </a:p>
          <a:p>
            <a:r>
              <a:rPr lang="ja-JP" altLang="en-US" dirty="0"/>
              <a:t>③聴き取りの注意事項</a:t>
            </a:r>
          </a:p>
          <a:p>
            <a:r>
              <a:rPr lang="ja-JP" altLang="en-US" dirty="0"/>
              <a:t>　・指導、評価はーを入れない</a:t>
            </a:r>
          </a:p>
          <a:p>
            <a:r>
              <a:rPr lang="ja-JP" altLang="en-US" dirty="0"/>
              <a:t>　・「加害者が悪」と決めつけない</a:t>
            </a:r>
          </a:p>
          <a:p>
            <a:r>
              <a:rPr lang="ja-JP" altLang="en-US" dirty="0"/>
              <a:t>　・その後の処遇をほのめかすことも避ける</a:t>
            </a:r>
          </a:p>
          <a:p>
            <a:endParaRPr lang="ja-JP" altLang="en-US" dirty="0"/>
          </a:p>
          <a:p>
            <a:r>
              <a:rPr kumimoji="1" lang="ja-JP" altLang="en-US" dirty="0"/>
              <a:t>　</a:t>
            </a:r>
          </a:p>
        </p:txBody>
      </p:sp>
      <p:sp>
        <p:nvSpPr>
          <p:cNvPr id="4" name="スライド番号プレースホルダー 3"/>
          <p:cNvSpPr>
            <a:spLocks noGrp="1"/>
          </p:cNvSpPr>
          <p:nvPr>
            <p:ph type="sldNum" sz="quarter" idx="5"/>
          </p:nvPr>
        </p:nvSpPr>
        <p:spPr/>
        <p:txBody>
          <a:bodyPr/>
          <a:lstStyle/>
          <a:p>
            <a:fld id="{66F0EE2A-5D81-492E-9A79-3C19B38C345A}" type="slidenum">
              <a:rPr kumimoji="1" lang="ja-JP" altLang="en-US" smtClean="0"/>
              <a:t>13</a:t>
            </a:fld>
            <a:endParaRPr kumimoji="1" lang="ja-JP" altLang="en-US"/>
          </a:p>
        </p:txBody>
      </p:sp>
    </p:spTree>
    <p:extLst>
      <p:ext uri="{BB962C8B-B14F-4D97-AF65-F5344CB8AC3E}">
        <p14:creationId xmlns:p14="http://schemas.microsoft.com/office/powerpoint/2010/main" val="22468966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510032" y="4748163"/>
            <a:ext cx="5776680" cy="4623122"/>
          </a:xfrm>
        </p:spPr>
        <p:txBody>
          <a:bodyPr/>
          <a:lstStyle/>
          <a:p>
            <a:r>
              <a:rPr kumimoji="1" lang="ja-JP" altLang="en-US" dirty="0"/>
              <a:t>①</a:t>
            </a:r>
            <a:r>
              <a:rPr lang="ja-JP" altLang="en-US" dirty="0"/>
              <a:t>いじめ被害者への禁句</a:t>
            </a:r>
          </a:p>
          <a:p>
            <a:r>
              <a:rPr lang="ja-JP" altLang="en-US" dirty="0"/>
              <a:t>　</a:t>
            </a:r>
            <a:r>
              <a:rPr lang="en-US" altLang="ja-JP" dirty="0"/>
              <a:t>1)</a:t>
            </a:r>
            <a:r>
              <a:rPr lang="ja-JP" altLang="en-US" dirty="0"/>
              <a:t>あなたにも悪いところがある</a:t>
            </a:r>
            <a:endParaRPr lang="en-US" altLang="ja-JP" dirty="0"/>
          </a:p>
          <a:p>
            <a:r>
              <a:rPr lang="ja-JP" altLang="en-US" dirty="0"/>
              <a:t>　</a:t>
            </a:r>
            <a:r>
              <a:rPr lang="en-US" altLang="ja-JP" dirty="0"/>
              <a:t>2)</a:t>
            </a:r>
            <a:r>
              <a:rPr lang="ja-JP" altLang="en-US" dirty="0"/>
              <a:t>あなたが気にしなければ済むことでしょう？</a:t>
            </a:r>
          </a:p>
          <a:p>
            <a:r>
              <a:rPr lang="ja-JP" altLang="en-US" dirty="0"/>
              <a:t>　</a:t>
            </a:r>
            <a:r>
              <a:rPr lang="en-US" altLang="ja-JP" dirty="0"/>
              <a:t>3)</a:t>
            </a:r>
            <a:r>
              <a:rPr lang="ja-JP" altLang="en-US" dirty="0"/>
              <a:t>あなたの思い違いじゃないの？</a:t>
            </a:r>
          </a:p>
          <a:p>
            <a:r>
              <a:rPr lang="ja-JP" altLang="en-US" dirty="0"/>
              <a:t>　</a:t>
            </a:r>
            <a:r>
              <a:rPr lang="en-US" altLang="ja-JP" dirty="0"/>
              <a:t>4)</a:t>
            </a:r>
            <a:r>
              <a:rPr lang="ja-JP" altLang="en-US" dirty="0"/>
              <a:t>あなたがもっと強くなりなさい</a:t>
            </a:r>
          </a:p>
          <a:p>
            <a:endParaRPr lang="ja-JP" altLang="en-US" dirty="0"/>
          </a:p>
          <a:p>
            <a:r>
              <a:rPr lang="ja-JP" altLang="en-US" dirty="0"/>
              <a:t>②いじめ被害者との面談の心構えと流れ</a:t>
            </a:r>
          </a:p>
          <a:p>
            <a:r>
              <a:rPr lang="ja-JP" altLang="en-US" dirty="0"/>
              <a:t>　</a:t>
            </a:r>
            <a:r>
              <a:rPr lang="en-US" altLang="ja-JP" dirty="0"/>
              <a:t>1)</a:t>
            </a:r>
            <a:r>
              <a:rPr lang="ja-JP" altLang="en-US" dirty="0"/>
              <a:t>相談してくれたことをねぎらう</a:t>
            </a:r>
          </a:p>
          <a:p>
            <a:r>
              <a:rPr lang="ja-JP" altLang="en-US" dirty="0"/>
              <a:t>　</a:t>
            </a:r>
            <a:r>
              <a:rPr lang="en-US" altLang="ja-JP" dirty="0"/>
              <a:t>2)</a:t>
            </a:r>
            <a:r>
              <a:rPr lang="ja-JP" altLang="en-US" dirty="0"/>
              <a:t>話を聴くことに徹し、つらい気持ちをそのまま受け止める</a:t>
            </a:r>
          </a:p>
          <a:p>
            <a:r>
              <a:rPr lang="ja-JP" altLang="en-US" dirty="0"/>
              <a:t>　</a:t>
            </a:r>
            <a:r>
              <a:rPr lang="en-US" altLang="ja-JP" dirty="0"/>
              <a:t>3)</a:t>
            </a:r>
            <a:r>
              <a:rPr lang="ja-JP" altLang="en-US" dirty="0"/>
              <a:t>「あなたは悪くない」「あなたを絶対に守る」と宣言する</a:t>
            </a:r>
          </a:p>
          <a:p>
            <a:r>
              <a:rPr lang="ja-JP" altLang="en-US" dirty="0"/>
              <a:t>　</a:t>
            </a:r>
            <a:r>
              <a:rPr lang="en-US" altLang="ja-JP" dirty="0"/>
              <a:t>4)</a:t>
            </a:r>
            <a:r>
              <a:rPr lang="ja-JP" altLang="en-US" dirty="0"/>
              <a:t>事実を確認する</a:t>
            </a:r>
          </a:p>
          <a:p>
            <a:r>
              <a:rPr lang="ja-JP" altLang="en-US" dirty="0"/>
              <a:t>　</a:t>
            </a:r>
            <a:r>
              <a:rPr lang="en-US" altLang="ja-JP" dirty="0"/>
              <a:t>5)</a:t>
            </a:r>
            <a:r>
              <a:rPr lang="ja-JP" altLang="en-US" dirty="0"/>
              <a:t>今後の対応についての要望を聴く</a:t>
            </a:r>
          </a:p>
          <a:p>
            <a:r>
              <a:rPr lang="ja-JP" altLang="en-US" dirty="0"/>
              <a:t>　</a:t>
            </a:r>
            <a:r>
              <a:rPr lang="en-US" altLang="ja-JP" dirty="0"/>
              <a:t>6)</a:t>
            </a:r>
            <a:r>
              <a:rPr lang="ja-JP" altLang="en-US"/>
              <a:t>相談してくれたことをねぎらう</a:t>
            </a:r>
            <a:endParaRPr lang="ja-JP" altLang="en-US" dirty="0"/>
          </a:p>
          <a:p>
            <a:endParaRPr lang="ja-JP" altLang="en-US" dirty="0"/>
          </a:p>
          <a:p>
            <a:r>
              <a:rPr kumimoji="1" lang="ja-JP" altLang="en-US" dirty="0"/>
              <a:t>　</a:t>
            </a:r>
          </a:p>
        </p:txBody>
      </p:sp>
      <p:sp>
        <p:nvSpPr>
          <p:cNvPr id="4" name="スライド番号プレースホルダー 3"/>
          <p:cNvSpPr>
            <a:spLocks noGrp="1"/>
          </p:cNvSpPr>
          <p:nvPr>
            <p:ph type="sldNum" sz="quarter" idx="5"/>
          </p:nvPr>
        </p:nvSpPr>
        <p:spPr/>
        <p:txBody>
          <a:bodyPr/>
          <a:lstStyle/>
          <a:p>
            <a:fld id="{66F0EE2A-5D81-492E-9A79-3C19B38C345A}" type="slidenum">
              <a:rPr kumimoji="1" lang="ja-JP" altLang="en-US" smtClean="0"/>
              <a:t>14</a:t>
            </a:fld>
            <a:endParaRPr kumimoji="1" lang="ja-JP" altLang="en-US"/>
          </a:p>
        </p:txBody>
      </p:sp>
    </p:spTree>
    <p:extLst>
      <p:ext uri="{BB962C8B-B14F-4D97-AF65-F5344CB8AC3E}">
        <p14:creationId xmlns:p14="http://schemas.microsoft.com/office/powerpoint/2010/main" val="9927073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510032" y="4748163"/>
            <a:ext cx="5776680" cy="4623122"/>
          </a:xfrm>
        </p:spPr>
        <p:txBody>
          <a:bodyPr/>
          <a:lstStyle/>
          <a:p>
            <a:r>
              <a:rPr kumimoji="1" lang="ja-JP" altLang="en-US" dirty="0"/>
              <a:t>①</a:t>
            </a:r>
            <a:r>
              <a:rPr lang="ja-JP" altLang="en-US" dirty="0"/>
              <a:t>いじめ加害者との面談の心構え</a:t>
            </a:r>
          </a:p>
          <a:p>
            <a:r>
              <a:rPr lang="ja-JP" altLang="en-US" dirty="0"/>
              <a:t>　・「いかなる理由があろうとも、いじめは絶対に許されない行為である」という</a:t>
            </a:r>
          </a:p>
          <a:p>
            <a:r>
              <a:rPr kumimoji="1" lang="ja-JP" altLang="en-US" dirty="0"/>
              <a:t>　　ゆるぎない姿勢</a:t>
            </a:r>
          </a:p>
          <a:p>
            <a:r>
              <a:rPr lang="ja-JP" altLang="en-US" dirty="0"/>
              <a:t>　・行為は否定しても、人格は尊重する。</a:t>
            </a:r>
          </a:p>
          <a:p>
            <a:endParaRPr kumimoji="1" lang="ja-JP" altLang="en-US" dirty="0"/>
          </a:p>
          <a:p>
            <a:r>
              <a:rPr kumimoji="1" lang="ja-JP" altLang="en-US" dirty="0"/>
              <a:t>②いじめ加害者との面談のポイント</a:t>
            </a:r>
          </a:p>
          <a:p>
            <a:r>
              <a:rPr lang="ja-JP" altLang="en-US" dirty="0"/>
              <a:t>　</a:t>
            </a:r>
            <a:r>
              <a:rPr lang="en-US" altLang="ja-JP" dirty="0"/>
              <a:t>1)</a:t>
            </a:r>
            <a:r>
              <a:rPr lang="ja-JP" altLang="en-US" dirty="0"/>
              <a:t>事実を確認する</a:t>
            </a:r>
          </a:p>
          <a:p>
            <a:r>
              <a:rPr kumimoji="1" lang="ja-JP" altLang="en-US" dirty="0"/>
              <a:t>　</a:t>
            </a:r>
            <a:r>
              <a:rPr kumimoji="1" lang="en-US" altLang="ja-JP" dirty="0"/>
              <a:t>2)</a:t>
            </a:r>
            <a:r>
              <a:rPr kumimoji="1" lang="ja-JP" altLang="en-US" dirty="0"/>
              <a:t>事実をどうとらえたか（認知）を聴く</a:t>
            </a:r>
          </a:p>
          <a:p>
            <a:r>
              <a:rPr lang="ja-JP" altLang="en-US" dirty="0"/>
              <a:t>　</a:t>
            </a:r>
            <a:r>
              <a:rPr lang="en-US" altLang="ja-JP" dirty="0"/>
              <a:t>3)</a:t>
            </a:r>
            <a:r>
              <a:rPr lang="ja-JP" altLang="en-US" dirty="0"/>
              <a:t>どう感じたか（感情）を聴く</a:t>
            </a:r>
          </a:p>
          <a:p>
            <a:r>
              <a:rPr kumimoji="1" lang="ja-JP" altLang="en-US" dirty="0"/>
              <a:t>　</a:t>
            </a:r>
            <a:r>
              <a:rPr lang="en-US" altLang="ja-JP" dirty="0"/>
              <a:t>4)</a:t>
            </a:r>
            <a:r>
              <a:rPr lang="ja-JP" altLang="en-US" dirty="0"/>
              <a:t>指導を行う</a:t>
            </a:r>
            <a:r>
              <a:rPr kumimoji="1" lang="ja-JP" altLang="en-US" dirty="0"/>
              <a:t>　</a:t>
            </a:r>
          </a:p>
        </p:txBody>
      </p:sp>
      <p:sp>
        <p:nvSpPr>
          <p:cNvPr id="4" name="スライド番号プレースホルダー 3"/>
          <p:cNvSpPr>
            <a:spLocks noGrp="1"/>
          </p:cNvSpPr>
          <p:nvPr>
            <p:ph type="sldNum" sz="quarter" idx="5"/>
          </p:nvPr>
        </p:nvSpPr>
        <p:spPr/>
        <p:txBody>
          <a:bodyPr/>
          <a:lstStyle/>
          <a:p>
            <a:fld id="{66F0EE2A-5D81-492E-9A79-3C19B38C345A}" type="slidenum">
              <a:rPr kumimoji="1" lang="ja-JP" altLang="en-US" smtClean="0"/>
              <a:t>15</a:t>
            </a:fld>
            <a:endParaRPr kumimoji="1" lang="ja-JP" altLang="en-US"/>
          </a:p>
        </p:txBody>
      </p:sp>
    </p:spTree>
    <p:extLst>
      <p:ext uri="{BB962C8B-B14F-4D97-AF65-F5344CB8AC3E}">
        <p14:creationId xmlns:p14="http://schemas.microsoft.com/office/powerpoint/2010/main" val="4038240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510032" y="4748163"/>
            <a:ext cx="5776680" cy="4623122"/>
          </a:xfrm>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6F0EE2A-5D81-492E-9A79-3C19B38C345A}" type="slidenum">
              <a:rPr kumimoji="1" lang="ja-JP" altLang="en-US" smtClean="0"/>
              <a:t>16</a:t>
            </a:fld>
            <a:endParaRPr kumimoji="1" lang="ja-JP" altLang="en-US"/>
          </a:p>
        </p:txBody>
      </p:sp>
    </p:spTree>
    <p:extLst>
      <p:ext uri="{BB962C8B-B14F-4D97-AF65-F5344CB8AC3E}">
        <p14:creationId xmlns:p14="http://schemas.microsoft.com/office/powerpoint/2010/main" val="26725819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510032" y="4748163"/>
            <a:ext cx="5776680" cy="4623122"/>
          </a:xfrm>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6F0EE2A-5D81-492E-9A79-3C19B38C345A}" type="slidenum">
              <a:rPr kumimoji="1" lang="ja-JP" altLang="en-US" smtClean="0"/>
              <a:t>17</a:t>
            </a:fld>
            <a:endParaRPr kumimoji="1" lang="ja-JP" altLang="en-US"/>
          </a:p>
        </p:txBody>
      </p:sp>
    </p:spTree>
    <p:extLst>
      <p:ext uri="{BB962C8B-B14F-4D97-AF65-F5344CB8AC3E}">
        <p14:creationId xmlns:p14="http://schemas.microsoft.com/office/powerpoint/2010/main" val="14371075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510032" y="4748163"/>
            <a:ext cx="5776680" cy="4623122"/>
          </a:xfrm>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6F0EE2A-5D81-492E-9A79-3C19B38C345A}" type="slidenum">
              <a:rPr kumimoji="1" lang="ja-JP" altLang="en-US" smtClean="0"/>
              <a:t>18</a:t>
            </a:fld>
            <a:endParaRPr kumimoji="1" lang="ja-JP" altLang="en-US"/>
          </a:p>
        </p:txBody>
      </p:sp>
    </p:spTree>
    <p:extLst>
      <p:ext uri="{BB962C8B-B14F-4D97-AF65-F5344CB8AC3E}">
        <p14:creationId xmlns:p14="http://schemas.microsoft.com/office/powerpoint/2010/main" val="29217509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03DE57-0250-1F2B-7674-42866FA6359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A9FC08C-D79A-8EDB-AE86-6D3026FC25C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603632E-E297-45E6-ED67-AEAB22215CF3}"/>
              </a:ext>
            </a:extLst>
          </p:cNvPr>
          <p:cNvSpPr>
            <a:spLocks noGrp="1"/>
          </p:cNvSpPr>
          <p:nvPr>
            <p:ph type="body" idx="1"/>
          </p:nvPr>
        </p:nvSpPr>
        <p:spPr>
          <a:xfrm>
            <a:off x="510032" y="4748163"/>
            <a:ext cx="5776680" cy="4623122"/>
          </a:xfrm>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03B39CAC-9F13-1B29-91B8-4B001D2375E7}"/>
              </a:ext>
            </a:extLst>
          </p:cNvPr>
          <p:cNvSpPr>
            <a:spLocks noGrp="1"/>
          </p:cNvSpPr>
          <p:nvPr>
            <p:ph type="sldNum" sz="quarter" idx="5"/>
          </p:nvPr>
        </p:nvSpPr>
        <p:spPr/>
        <p:txBody>
          <a:bodyPr/>
          <a:lstStyle/>
          <a:p>
            <a:fld id="{66F0EE2A-5D81-492E-9A79-3C19B38C345A}" type="slidenum">
              <a:rPr kumimoji="1" lang="ja-JP" altLang="en-US" smtClean="0"/>
              <a:t>19</a:t>
            </a:fld>
            <a:endParaRPr kumimoji="1" lang="ja-JP" altLang="en-US"/>
          </a:p>
        </p:txBody>
      </p:sp>
    </p:spTree>
    <p:extLst>
      <p:ext uri="{BB962C8B-B14F-4D97-AF65-F5344CB8AC3E}">
        <p14:creationId xmlns:p14="http://schemas.microsoft.com/office/powerpoint/2010/main" val="4125408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DA779D-EBC8-C4EA-0FFD-614C19208D2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0B8B2EC-C191-7921-C37F-B381090EDA1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E72A609-7F62-3629-A8C0-32AFF5698569}"/>
              </a:ext>
            </a:extLst>
          </p:cNvPr>
          <p:cNvSpPr>
            <a:spLocks noGrp="1"/>
          </p:cNvSpPr>
          <p:nvPr>
            <p:ph type="body" idx="1"/>
          </p:nvPr>
        </p:nvSpPr>
        <p:spPr/>
        <p:txBody>
          <a:bodyPr/>
          <a:lstStyle/>
          <a:p>
            <a:r>
              <a:rPr kumimoji="1" lang="ja-JP" altLang="en-US" dirty="0"/>
              <a:t>１．個別面談の意義</a:t>
            </a:r>
            <a:endParaRPr kumimoji="1" lang="en-US" altLang="ja-JP" dirty="0"/>
          </a:p>
          <a:p>
            <a:endParaRPr kumimoji="1" lang="en-US" altLang="ja-JP" dirty="0"/>
          </a:p>
          <a:p>
            <a:r>
              <a:rPr kumimoji="1" lang="ja-JP" altLang="en-US" dirty="0"/>
              <a:t>・個別面談は、児童生徒の成長を支援する重要なかかわりの</a:t>
            </a:r>
            <a:r>
              <a:rPr kumimoji="1" lang="en-US" altLang="ja-JP" dirty="0"/>
              <a:t>1</a:t>
            </a:r>
            <a:r>
              <a:rPr kumimoji="1" lang="ja-JP" altLang="en-US" dirty="0"/>
              <a:t>つ。</a:t>
            </a:r>
          </a:p>
          <a:p>
            <a:endParaRPr kumimoji="1" lang="ja-JP" altLang="en-US" dirty="0"/>
          </a:p>
          <a:p>
            <a:r>
              <a:rPr kumimoji="1" lang="ja-JP" altLang="en-US" dirty="0"/>
              <a:t>（１）個別面談の目的</a:t>
            </a:r>
            <a:endParaRPr kumimoji="1" lang="en-US" altLang="ja-JP" dirty="0"/>
          </a:p>
          <a:p>
            <a:endParaRPr kumimoji="1" lang="en-US" altLang="ja-JP" dirty="0"/>
          </a:p>
          <a:p>
            <a:r>
              <a:rPr kumimoji="1" lang="ja-JP" altLang="en-US" dirty="0"/>
              <a:t>・スライドのとおり</a:t>
            </a:r>
          </a:p>
        </p:txBody>
      </p:sp>
      <p:sp>
        <p:nvSpPr>
          <p:cNvPr id="4" name="スライド番号プレースホルダー 3">
            <a:extLst>
              <a:ext uri="{FF2B5EF4-FFF2-40B4-BE49-F238E27FC236}">
                <a16:creationId xmlns:a16="http://schemas.microsoft.com/office/drawing/2014/main" id="{212CF1AC-0BE1-DBB8-F6C5-A4C29382690C}"/>
              </a:ext>
            </a:extLst>
          </p:cNvPr>
          <p:cNvSpPr>
            <a:spLocks noGrp="1"/>
          </p:cNvSpPr>
          <p:nvPr>
            <p:ph type="sldNum" sz="quarter" idx="5"/>
          </p:nvPr>
        </p:nvSpPr>
        <p:spPr/>
        <p:txBody>
          <a:bodyPr/>
          <a:lstStyle/>
          <a:p>
            <a:fld id="{66F0EE2A-5D81-492E-9A79-3C19B38C345A}" type="slidenum">
              <a:rPr kumimoji="1" lang="ja-JP" altLang="en-US" smtClean="0"/>
              <a:t>2</a:t>
            </a:fld>
            <a:endParaRPr kumimoji="1" lang="ja-JP" altLang="en-US"/>
          </a:p>
        </p:txBody>
      </p:sp>
    </p:spTree>
    <p:extLst>
      <p:ext uri="{BB962C8B-B14F-4D97-AF65-F5344CB8AC3E}">
        <p14:creationId xmlns:p14="http://schemas.microsoft.com/office/powerpoint/2010/main" val="21079637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53F39D-6CBE-C6A0-545A-AC2ED8699F8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F66EE03-C85B-C847-22D1-B0A5AC59237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90FCE09-9A1F-493E-BB58-7F2194F59726}"/>
              </a:ext>
            </a:extLst>
          </p:cNvPr>
          <p:cNvSpPr>
            <a:spLocks noGrp="1"/>
          </p:cNvSpPr>
          <p:nvPr>
            <p:ph type="body" idx="1"/>
          </p:nvPr>
        </p:nvSpPr>
        <p:spPr>
          <a:xfrm>
            <a:off x="510032" y="4748163"/>
            <a:ext cx="5776680" cy="4623122"/>
          </a:xfrm>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A7D4353-48BD-8D89-3049-A0B1B545964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F0EE2A-5D81-492E-9A79-3C19B38C345A}"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950003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44269-AB98-F4A9-7F37-88A7A2D1762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59EBB5A-3368-6C1D-4E00-0FE2609F8B3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C9313C0-2864-A183-B37A-BD841FDE7E41}"/>
              </a:ext>
            </a:extLst>
          </p:cNvPr>
          <p:cNvSpPr>
            <a:spLocks noGrp="1"/>
          </p:cNvSpPr>
          <p:nvPr>
            <p:ph type="body" idx="1"/>
          </p:nvPr>
        </p:nvSpPr>
        <p:spPr/>
        <p:txBody>
          <a:bodyPr/>
          <a:lstStyle/>
          <a:p>
            <a:r>
              <a:rPr kumimoji="1" lang="ja-JP" altLang="en-US" dirty="0"/>
              <a:t>①「指導」と「支援」について</a:t>
            </a:r>
            <a:endParaRPr kumimoji="1" lang="en-US" altLang="ja-JP" dirty="0"/>
          </a:p>
          <a:p>
            <a:endParaRPr kumimoji="1" lang="en-US" altLang="ja-JP" dirty="0"/>
          </a:p>
          <a:p>
            <a:r>
              <a:rPr kumimoji="1" lang="ja-JP" altLang="en-US" dirty="0"/>
              <a:t>・</a:t>
            </a:r>
            <a:r>
              <a:rPr kumimoji="1" lang="en-US" altLang="ja-JP" dirty="0"/>
              <a:t>『</a:t>
            </a:r>
            <a:r>
              <a:rPr kumimoji="1" lang="ja-JP" altLang="en-US" dirty="0"/>
              <a:t>生徒指導提要（改訂版）</a:t>
            </a:r>
            <a:r>
              <a:rPr kumimoji="1" lang="en-US" altLang="ja-JP" dirty="0"/>
              <a:t>』</a:t>
            </a:r>
            <a:r>
              <a:rPr kumimoji="1" lang="ja-JP" altLang="en-US" dirty="0"/>
              <a:t>でも、場合により「支える」、「支持する」、「指導する」、「援助する」、「指導・援助」、「支援する」の表現が用いられている。</a:t>
            </a:r>
            <a:endParaRPr kumimoji="1" lang="en-US" altLang="ja-JP" dirty="0"/>
          </a:p>
          <a:p>
            <a:endParaRPr kumimoji="1" lang="ja-JP" altLang="en-US" dirty="0"/>
          </a:p>
          <a:p>
            <a:r>
              <a:rPr kumimoji="1" lang="ja-JP" altLang="en-US" dirty="0"/>
              <a:t>・個別面談が行われる経緯によって、ある目標や目的に向けて教師が主導性をもってかかわることが求められる場面（「指導」）と、児童生徒の主体性を信頼し成長を支えるようにかかわる場面（「支援」）がある。</a:t>
            </a:r>
          </a:p>
          <a:p>
            <a:endParaRPr kumimoji="1" lang="ja-JP" altLang="en-US" dirty="0"/>
          </a:p>
          <a:p>
            <a:r>
              <a:rPr kumimoji="1" lang="ja-JP" altLang="en-US" dirty="0"/>
              <a:t>・「指導」にあたっては、「児童の権利に関する条約」、「子ども基本法」を理解し、「児童生徒の基本的人権に十分配慮し、一人一人を大切にした教育が行われること」が重要である。</a:t>
            </a:r>
          </a:p>
          <a:p>
            <a:endParaRPr kumimoji="1" lang="ja-JP" altLang="en-US" dirty="0"/>
          </a:p>
          <a:p>
            <a:r>
              <a:rPr kumimoji="1" lang="ja-JP" altLang="en-US" dirty="0"/>
              <a:t>・児童生徒の成長を長期的な視点から考える場合には、児童生徒のもつ主体性や成長しようとする力を信頼してかかわり、児童生徒が自ら成長、変容していく力を育てていくための「支援」が重要である。</a:t>
            </a:r>
          </a:p>
          <a:p>
            <a:r>
              <a:rPr kumimoji="1" lang="ja-JP" altLang="en-US" dirty="0"/>
              <a:t>　</a:t>
            </a:r>
          </a:p>
          <a:p>
            <a:r>
              <a:rPr kumimoji="1" lang="ja-JP" altLang="en-US" dirty="0"/>
              <a:t>②アセスメントとしての意義</a:t>
            </a:r>
            <a:endParaRPr kumimoji="1" lang="en-US" altLang="ja-JP" dirty="0"/>
          </a:p>
          <a:p>
            <a:endParaRPr kumimoji="1" lang="en-US" altLang="ja-JP" dirty="0"/>
          </a:p>
          <a:p>
            <a:r>
              <a:rPr kumimoji="1" lang="ja-JP" altLang="en-US" dirty="0"/>
              <a:t>・個別面談はアセスメントに必要な情報収集などが行われる機会でもある。</a:t>
            </a:r>
            <a:endParaRPr kumimoji="1" lang="en-US" altLang="ja-JP" dirty="0"/>
          </a:p>
          <a:p>
            <a:endParaRPr kumimoji="1" lang="en-US" altLang="ja-JP" dirty="0"/>
          </a:p>
          <a:p>
            <a:r>
              <a:rPr kumimoji="1" lang="ja-JP" altLang="en-US" dirty="0"/>
              <a:t>・アセスメントとは、支援の対象となる児童生徒の課題に関する情報を収集し、その結果を総合的に分析して支援目標や支援方法を考えるプロセスである。生物・心理・社会モデル（</a:t>
            </a:r>
            <a:r>
              <a:rPr kumimoji="1" lang="en-US" altLang="ja-JP" dirty="0"/>
              <a:t>BPS</a:t>
            </a:r>
            <a:r>
              <a:rPr kumimoji="1" lang="ja-JP" altLang="en-US" dirty="0"/>
              <a:t>モデル）に基づき、３つの観点から児童生徒の状態を理解する。また、客観的だけでなく、共感的に理解していく姿勢が大切である。</a:t>
            </a:r>
            <a:endParaRPr kumimoji="1" lang="en-US" altLang="ja-JP" dirty="0"/>
          </a:p>
          <a:p>
            <a:endParaRPr kumimoji="1" lang="en-US" altLang="ja-JP" dirty="0"/>
          </a:p>
          <a:p>
            <a:r>
              <a:rPr kumimoji="1" lang="ja-JP" altLang="en-US" dirty="0"/>
              <a:t>・アセスメントによる理解に基づいて支援を行い、支援による変化をまたアセスメントして支援につなげるという循環的なかかわりを行う。</a:t>
            </a:r>
            <a:endParaRPr kumimoji="1" lang="en-US" altLang="ja-JP" dirty="0"/>
          </a:p>
          <a:p>
            <a:endParaRPr kumimoji="1" lang="en-US" altLang="ja-JP" dirty="0"/>
          </a:p>
          <a:p>
            <a:r>
              <a:rPr kumimoji="1" lang="ja-JP" altLang="en-US" dirty="0"/>
              <a:t>・アセスメントの結果を他の教師と共有し、チームとして児童生徒を支援すること、専門機関等での支援につなぐことを考えていくことも重要である。</a:t>
            </a:r>
          </a:p>
        </p:txBody>
      </p:sp>
      <p:sp>
        <p:nvSpPr>
          <p:cNvPr id="4" name="スライド番号プレースホルダー 3">
            <a:extLst>
              <a:ext uri="{FF2B5EF4-FFF2-40B4-BE49-F238E27FC236}">
                <a16:creationId xmlns:a16="http://schemas.microsoft.com/office/drawing/2014/main" id="{8ABD46C2-1F1A-787E-E0F2-6D76F377F8D3}"/>
              </a:ext>
            </a:extLst>
          </p:cNvPr>
          <p:cNvSpPr>
            <a:spLocks noGrp="1"/>
          </p:cNvSpPr>
          <p:nvPr>
            <p:ph type="sldNum" sz="quarter" idx="5"/>
          </p:nvPr>
        </p:nvSpPr>
        <p:spPr/>
        <p:txBody>
          <a:bodyPr/>
          <a:lstStyle/>
          <a:p>
            <a:fld id="{66F0EE2A-5D81-492E-9A79-3C19B38C345A}" type="slidenum">
              <a:rPr kumimoji="1" lang="ja-JP" altLang="en-US" smtClean="0"/>
              <a:t>3</a:t>
            </a:fld>
            <a:endParaRPr kumimoji="1" lang="ja-JP" altLang="en-US"/>
          </a:p>
        </p:txBody>
      </p:sp>
    </p:spTree>
    <p:extLst>
      <p:ext uri="{BB962C8B-B14F-4D97-AF65-F5344CB8AC3E}">
        <p14:creationId xmlns:p14="http://schemas.microsoft.com/office/powerpoint/2010/main" val="1752356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3924C7-17BE-61BB-0BAC-B4E082D9621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B90E9D0-BFED-8F7A-21C4-236DEB58A15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EAD221F-80E6-BE21-9AE6-C3E90847CC1C}"/>
              </a:ext>
            </a:extLst>
          </p:cNvPr>
          <p:cNvSpPr>
            <a:spLocks noGrp="1"/>
          </p:cNvSpPr>
          <p:nvPr>
            <p:ph type="body" idx="1"/>
          </p:nvPr>
        </p:nvSpPr>
        <p:spPr/>
        <p:txBody>
          <a:bodyPr/>
          <a:lstStyle/>
          <a:p>
            <a:r>
              <a:rPr kumimoji="1" lang="ja-JP" altLang="en-US" dirty="0"/>
              <a:t>（２）個別面談の種類による目的、留意点の違い</a:t>
            </a:r>
            <a:endParaRPr kumimoji="1" lang="en-US" altLang="ja-JP" dirty="0"/>
          </a:p>
          <a:p>
            <a:endParaRPr kumimoji="1" lang="en-US" altLang="ja-JP" dirty="0"/>
          </a:p>
          <a:p>
            <a:r>
              <a:rPr kumimoji="1" lang="ja-JP" altLang="en-US" dirty="0"/>
              <a:t>・対象や面談が始まるまでの経緯により、その意義や留意点が異なる。</a:t>
            </a:r>
          </a:p>
          <a:p>
            <a:endParaRPr kumimoji="1" lang="ja-JP" altLang="en-US" dirty="0"/>
          </a:p>
          <a:p>
            <a:r>
              <a:rPr kumimoji="1" lang="ja-JP" altLang="en-US" dirty="0"/>
              <a:t>①対象が児童生徒全員であるか、特定の児童生徒であるか</a:t>
            </a:r>
            <a:endParaRPr kumimoji="1" lang="en-US" altLang="ja-JP" dirty="0"/>
          </a:p>
          <a:p>
            <a:endParaRPr kumimoji="1" lang="en-US" altLang="ja-JP" dirty="0"/>
          </a:p>
          <a:p>
            <a:r>
              <a:rPr kumimoji="1" lang="ja-JP" altLang="en-US" dirty="0"/>
              <a:t>・特定の児童生徒が対象の場合、目的や目標が児童生徒にとっては明確でない場合もある。面談の目的や目標については、面談の開始時、途中に適宜確認しながら進めていくことが重要である。</a:t>
            </a:r>
            <a:endParaRPr kumimoji="1" lang="en-US" altLang="ja-JP" dirty="0"/>
          </a:p>
          <a:p>
            <a:endParaRPr kumimoji="1" lang="ja-JP" altLang="en-US" dirty="0"/>
          </a:p>
          <a:p>
            <a:r>
              <a:rPr kumimoji="1" lang="ja-JP" altLang="en-US" dirty="0"/>
              <a:t>・対象が児童生徒全員の場合、一人あたりの面談時間は短い。事前に必要な情報を質問票に記入してもらうといった工夫をするとスムーズ。</a:t>
            </a:r>
          </a:p>
          <a:p>
            <a:r>
              <a:rPr kumimoji="1" lang="ja-JP" altLang="en-US" dirty="0"/>
              <a:t>　</a:t>
            </a:r>
          </a:p>
          <a:p>
            <a:r>
              <a:rPr kumimoji="1" lang="ja-JP" altLang="en-US" dirty="0"/>
              <a:t>②面談の始まりが教師からの呼びかけや気づきによるのか、児童生徒からの希望か</a:t>
            </a:r>
          </a:p>
          <a:p>
            <a:endParaRPr kumimoji="1" lang="en-US" altLang="ja-JP" dirty="0"/>
          </a:p>
          <a:p>
            <a:r>
              <a:rPr kumimoji="1" lang="ja-JP" altLang="en-US" dirty="0"/>
              <a:t>・教師が呼び出して支援を行う面談は「呼び出し面談」、廊下や教室などで出会った時や児童生徒に問題や課題が見られた時にその場で行う面談は「チャンス面談」などと言われる。</a:t>
            </a:r>
            <a:endParaRPr kumimoji="1" lang="en-US" altLang="ja-JP" dirty="0"/>
          </a:p>
          <a:p>
            <a:endParaRPr kumimoji="1" lang="en-US" altLang="ja-JP" dirty="0"/>
          </a:p>
          <a:p>
            <a:r>
              <a:rPr kumimoji="1" lang="ja-JP" altLang="en-US" dirty="0"/>
              <a:t>・教師からの呼びかけや気づきによる場合は、児童生徒本人の面談への意欲は低い可能性もある。まずは信頼関係（ラポール）を構築し、面談を行っていく。</a:t>
            </a:r>
            <a:endParaRPr kumimoji="1" lang="en-US" altLang="ja-JP" dirty="0"/>
          </a:p>
          <a:p>
            <a:endParaRPr kumimoji="1" lang="en-US" altLang="ja-JP" dirty="0"/>
          </a:p>
          <a:p>
            <a:r>
              <a:rPr kumimoji="1" lang="ja-JP" altLang="en-US" dirty="0"/>
              <a:t>・児童生徒からの希望による場合は、本人が困っており、面談への意欲は高い。教師がすぐに対応することが難しい場合は、相談内容の概要を把握し、緊急性を考慮し、確実に場を設定する（約束する）。</a:t>
            </a:r>
          </a:p>
        </p:txBody>
      </p:sp>
      <p:sp>
        <p:nvSpPr>
          <p:cNvPr id="4" name="スライド番号プレースホルダー 3">
            <a:extLst>
              <a:ext uri="{FF2B5EF4-FFF2-40B4-BE49-F238E27FC236}">
                <a16:creationId xmlns:a16="http://schemas.microsoft.com/office/drawing/2014/main" id="{F66ECD89-1D49-1AB9-3552-271D12EF68D1}"/>
              </a:ext>
            </a:extLst>
          </p:cNvPr>
          <p:cNvSpPr>
            <a:spLocks noGrp="1"/>
          </p:cNvSpPr>
          <p:nvPr>
            <p:ph type="sldNum" sz="quarter" idx="5"/>
          </p:nvPr>
        </p:nvSpPr>
        <p:spPr/>
        <p:txBody>
          <a:bodyPr/>
          <a:lstStyle/>
          <a:p>
            <a:fld id="{66F0EE2A-5D81-492E-9A79-3C19B38C345A}" type="slidenum">
              <a:rPr kumimoji="1" lang="ja-JP" altLang="en-US" smtClean="0"/>
              <a:t>4</a:t>
            </a:fld>
            <a:endParaRPr kumimoji="1" lang="ja-JP" altLang="en-US"/>
          </a:p>
        </p:txBody>
      </p:sp>
    </p:spTree>
    <p:extLst>
      <p:ext uri="{BB962C8B-B14F-4D97-AF65-F5344CB8AC3E}">
        <p14:creationId xmlns:p14="http://schemas.microsoft.com/office/powerpoint/2010/main" val="3752156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674ADD-8137-A933-BE0B-80A341C9514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A3DE04F-4983-3494-4AB1-C23074290E3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E19192F-BF99-5802-3A91-E75EA8BB6F2E}"/>
              </a:ext>
            </a:extLst>
          </p:cNvPr>
          <p:cNvSpPr>
            <a:spLocks noGrp="1"/>
          </p:cNvSpPr>
          <p:nvPr>
            <p:ph type="body" idx="1"/>
          </p:nvPr>
        </p:nvSpPr>
        <p:spPr/>
        <p:txBody>
          <a:bodyPr/>
          <a:lstStyle/>
          <a:p>
            <a:r>
              <a:rPr kumimoji="1" lang="ja-JP" altLang="en-US" dirty="0"/>
              <a:t>（３）学校という場、教師であることを生かした個別面談</a:t>
            </a:r>
          </a:p>
          <a:p>
            <a:endParaRPr kumimoji="1" lang="en-US" altLang="ja-JP" dirty="0"/>
          </a:p>
          <a:p>
            <a:r>
              <a:rPr kumimoji="1" lang="ja-JP" altLang="en-US" dirty="0"/>
              <a:t>・時間や空間の枠組みが厳密に守られていることが多い専門機関でのカウンセリングに対し、学校では制約があるが、学校で教師が行う個別面談には専門機関にはない良さがある。</a:t>
            </a:r>
          </a:p>
          <a:p>
            <a:endParaRPr kumimoji="1" lang="ja-JP" altLang="en-US" dirty="0"/>
          </a:p>
          <a:p>
            <a:r>
              <a:rPr kumimoji="1" lang="ja-JP" altLang="en-US" dirty="0"/>
              <a:t>①個別支援と集団支援の両方が行える</a:t>
            </a:r>
          </a:p>
          <a:p>
            <a:endParaRPr kumimoji="1" lang="en-US" altLang="ja-JP" dirty="0"/>
          </a:p>
          <a:p>
            <a:r>
              <a:rPr kumimoji="1" lang="ja-JP" altLang="en-US" dirty="0"/>
              <a:t>・学校は、個別支援を行うことも集団支援を行うことも同時にしやすい。個別支援による変化をふまえて集団支援を行うことも、集団での変化をもとに個別支援を行うことも可能である。</a:t>
            </a:r>
            <a:endParaRPr kumimoji="1" lang="en-US" altLang="ja-JP" dirty="0"/>
          </a:p>
          <a:p>
            <a:endParaRPr kumimoji="1" lang="en-US" altLang="ja-JP" dirty="0"/>
          </a:p>
          <a:p>
            <a:r>
              <a:rPr kumimoji="1" lang="ja-JP" altLang="en-US" dirty="0"/>
              <a:t>②面談の機会が多くある</a:t>
            </a:r>
            <a:endParaRPr kumimoji="1" lang="en-US" altLang="ja-JP" dirty="0"/>
          </a:p>
          <a:p>
            <a:endParaRPr kumimoji="1" lang="ja-JP" altLang="en-US" dirty="0"/>
          </a:p>
          <a:p>
            <a:r>
              <a:rPr kumimoji="1" lang="ja-JP" altLang="en-US" dirty="0"/>
              <a:t>・気になる児童生徒がいれば、すぐに声をかけて支援でき、時を逃さずに支援を行うことが可能である。二者面談や三者面談等で、全員の児童生徒と面談し、支援していくこともできる。</a:t>
            </a:r>
            <a:endParaRPr kumimoji="1" lang="en-US" altLang="ja-JP" dirty="0"/>
          </a:p>
          <a:p>
            <a:endParaRPr kumimoji="1" lang="en-US" altLang="ja-JP" dirty="0"/>
          </a:p>
          <a:p>
            <a:r>
              <a:rPr kumimoji="1" lang="ja-JP" altLang="en-US" dirty="0"/>
              <a:t>③日常生活の様子も知ることができる</a:t>
            </a:r>
            <a:endParaRPr kumimoji="1" lang="en-US" altLang="ja-JP" dirty="0"/>
          </a:p>
          <a:p>
            <a:endParaRPr kumimoji="1" lang="ja-JP" altLang="en-US" dirty="0"/>
          </a:p>
          <a:p>
            <a:r>
              <a:rPr kumimoji="1" lang="ja-JP" altLang="en-US" dirty="0"/>
              <a:t>・教師は面談で話されることだけでなく、さまざまな場面での児童生徒の様子を知ることが可能であり、それをアセスメントや支援に活かせるのは教師の強みである。</a:t>
            </a:r>
            <a:endParaRPr kumimoji="1" lang="en-US" altLang="ja-JP" dirty="0"/>
          </a:p>
          <a:p>
            <a:endParaRPr kumimoji="1" lang="en-US" altLang="ja-JP" dirty="0"/>
          </a:p>
          <a:p>
            <a:r>
              <a:rPr kumimoji="1" lang="ja-JP" altLang="en-US" dirty="0"/>
              <a:t>④組織的にかかわることができる</a:t>
            </a:r>
            <a:endParaRPr kumimoji="1" lang="en-US" altLang="ja-JP" dirty="0"/>
          </a:p>
          <a:p>
            <a:endParaRPr kumimoji="1" lang="en-US" altLang="ja-JP" dirty="0"/>
          </a:p>
          <a:p>
            <a:r>
              <a:rPr kumimoji="1" lang="ja-JP" altLang="en-US" dirty="0"/>
              <a:t>・学校には、さまざまな専門性や個性をもった教職員がおり、多くの教師から支援のきっかけを得やすい。教職員も役割分担をしてかかわることができ、多面的に児童生徒を理解できる。</a:t>
            </a:r>
            <a:endParaRPr kumimoji="1" lang="en-US" altLang="ja-JP" dirty="0"/>
          </a:p>
        </p:txBody>
      </p:sp>
      <p:sp>
        <p:nvSpPr>
          <p:cNvPr id="4" name="スライド番号プレースホルダー 3">
            <a:extLst>
              <a:ext uri="{FF2B5EF4-FFF2-40B4-BE49-F238E27FC236}">
                <a16:creationId xmlns:a16="http://schemas.microsoft.com/office/drawing/2014/main" id="{06515AA7-3E25-51E3-3699-8EBAC93CBCC5}"/>
              </a:ext>
            </a:extLst>
          </p:cNvPr>
          <p:cNvSpPr>
            <a:spLocks noGrp="1"/>
          </p:cNvSpPr>
          <p:nvPr>
            <p:ph type="sldNum" sz="quarter" idx="5"/>
          </p:nvPr>
        </p:nvSpPr>
        <p:spPr/>
        <p:txBody>
          <a:bodyPr/>
          <a:lstStyle/>
          <a:p>
            <a:fld id="{66F0EE2A-5D81-492E-9A79-3C19B38C345A}" type="slidenum">
              <a:rPr kumimoji="1" lang="ja-JP" altLang="en-US" smtClean="0"/>
              <a:t>5</a:t>
            </a:fld>
            <a:endParaRPr kumimoji="1" lang="ja-JP" altLang="en-US"/>
          </a:p>
        </p:txBody>
      </p:sp>
    </p:spTree>
    <p:extLst>
      <p:ext uri="{BB962C8B-B14F-4D97-AF65-F5344CB8AC3E}">
        <p14:creationId xmlns:p14="http://schemas.microsoft.com/office/powerpoint/2010/main" val="39938589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B93A5-924F-AFFC-9115-06A88D8885E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88296BD-4609-EF69-8E20-53B6239421F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6488E25-17A9-11D9-D2C6-3C6E28D4263A}"/>
              </a:ext>
            </a:extLst>
          </p:cNvPr>
          <p:cNvSpPr>
            <a:spLocks noGrp="1"/>
          </p:cNvSpPr>
          <p:nvPr>
            <p:ph type="body" idx="1"/>
          </p:nvPr>
        </p:nvSpPr>
        <p:spPr/>
        <p:txBody>
          <a:bodyPr/>
          <a:lstStyle/>
          <a:p>
            <a:r>
              <a:rPr kumimoji="1" lang="ja-JP" altLang="en-US" dirty="0"/>
              <a:t>２．個別面談の技法</a:t>
            </a:r>
          </a:p>
          <a:p>
            <a:endParaRPr kumimoji="1" lang="en-US" altLang="ja-JP" dirty="0"/>
          </a:p>
          <a:p>
            <a:r>
              <a:rPr kumimoji="1" lang="ja-JP" altLang="en-US" dirty="0"/>
              <a:t>（１）個別面談のプロセス</a:t>
            </a:r>
            <a:endParaRPr kumimoji="1" lang="en-US" altLang="ja-JP" dirty="0"/>
          </a:p>
          <a:p>
            <a:endParaRPr kumimoji="1" lang="en-US" altLang="ja-JP" dirty="0"/>
          </a:p>
          <a:p>
            <a:r>
              <a:rPr kumimoji="1" lang="ja-JP" altLang="en-US" dirty="0"/>
              <a:t>・個別面談のプロセスを意識しながら進める。特に、面談が複数回にわたる場合には、面談の見通しをもっておく。</a:t>
            </a:r>
            <a:endParaRPr kumimoji="1" lang="en-US" altLang="ja-JP" dirty="0"/>
          </a:p>
          <a:p>
            <a:endParaRPr kumimoji="1" lang="en-US" altLang="ja-JP" dirty="0"/>
          </a:p>
          <a:p>
            <a:r>
              <a:rPr kumimoji="1" lang="ja-JP" altLang="en-US" dirty="0"/>
              <a:t>・安藤（</a:t>
            </a:r>
            <a:r>
              <a:rPr kumimoji="1" lang="en-US" altLang="ja-JP" dirty="0"/>
              <a:t>2024</a:t>
            </a:r>
            <a:r>
              <a:rPr kumimoji="1" lang="ja-JP" altLang="en-US" dirty="0"/>
              <a:t>）は、面接過程を</a:t>
            </a:r>
            <a:r>
              <a:rPr kumimoji="1" lang="en-US" altLang="ja-JP" dirty="0"/>
              <a:t>7</a:t>
            </a:r>
            <a:r>
              <a:rPr kumimoji="1" lang="ja-JP" altLang="en-US" dirty="0"/>
              <a:t>段階としてとらえて説明している。</a:t>
            </a:r>
          </a:p>
          <a:p>
            <a:endParaRPr kumimoji="1" lang="en-US" altLang="ja-JP" dirty="0"/>
          </a:p>
          <a:p>
            <a:r>
              <a:rPr kumimoji="1" lang="ja-JP" altLang="en-US" dirty="0"/>
              <a:t>・学校では、初回の面談（インテーク面接）を行う前からある程度の情報を得ている場合や、教師からの声かけで面談が始まる時には児童生徒に主訴がない場合もあるが、状況に合わせて、①～③の段階にあたる、情報収集、アセスメント、面談目的の共有などを行う。</a:t>
            </a:r>
            <a:endParaRPr kumimoji="1" lang="en-US" altLang="ja-JP" dirty="0"/>
          </a:p>
          <a:p>
            <a:r>
              <a:rPr kumimoji="1" lang="ja-JP" altLang="en-US" dirty="0"/>
              <a:t>②のアセスメントの段階で、継続的な対応を行うのか、専門機関等につなぐのかなどの判断も行う。</a:t>
            </a:r>
            <a:endParaRPr kumimoji="1" lang="en-US" altLang="ja-JP" dirty="0"/>
          </a:p>
          <a:p>
            <a:endParaRPr kumimoji="1" lang="en-US" altLang="ja-JP" dirty="0"/>
          </a:p>
          <a:p>
            <a:r>
              <a:rPr kumimoji="1" lang="ja-JP" altLang="en-US" dirty="0"/>
              <a:t>・面談を継続していく場合は、④～⑦のプロセスを意識して進める。</a:t>
            </a:r>
            <a:endParaRPr kumimoji="1" lang="en-US" altLang="ja-JP" dirty="0"/>
          </a:p>
          <a:p>
            <a:r>
              <a:rPr kumimoji="1" lang="ja-JP" altLang="en-US" dirty="0"/>
              <a:t>　④信頼関係形成の段階</a:t>
            </a:r>
            <a:r>
              <a:rPr kumimoji="1" lang="en-US" altLang="ja-JP" dirty="0"/>
              <a:t>…</a:t>
            </a:r>
            <a:r>
              <a:rPr kumimoji="1" lang="ja-JP" altLang="en-US" dirty="0"/>
              <a:t>安心して話せる雰囲気づくりに留意、信頼関係（ラポール）の形成を図る。傾聴。</a:t>
            </a:r>
            <a:endParaRPr kumimoji="1" lang="en-US" altLang="ja-JP" dirty="0"/>
          </a:p>
          <a:p>
            <a:r>
              <a:rPr kumimoji="1" lang="ja-JP" altLang="en-US" dirty="0"/>
              <a:t>　⑤感情の解放の段階</a:t>
            </a:r>
            <a:r>
              <a:rPr kumimoji="1" lang="en-US" altLang="ja-JP" dirty="0"/>
              <a:t>…</a:t>
            </a:r>
            <a:r>
              <a:rPr kumimoji="1" lang="ja-JP" altLang="en-US" dirty="0"/>
              <a:t>信頼関係を基盤に児童生徒が話し始める。無条件の肯定的配慮と共感的理解の姿勢。</a:t>
            </a:r>
            <a:endParaRPr kumimoji="1" lang="en-US" altLang="ja-JP" dirty="0"/>
          </a:p>
          <a:p>
            <a:r>
              <a:rPr kumimoji="1" lang="ja-JP" altLang="en-US" dirty="0"/>
              <a:t>　⑥自己の見直しと問題解決の段階</a:t>
            </a:r>
            <a:r>
              <a:rPr kumimoji="1" lang="en-US" altLang="ja-JP" dirty="0"/>
              <a:t>…</a:t>
            </a:r>
            <a:r>
              <a:rPr kumimoji="1" lang="ja-JP" altLang="en-US" dirty="0"/>
              <a:t>感情が整理され、現実を冷静に捉え、課題解決に前向きになる。率直な問いかけを行い、認知や行動の偏りに気づき変容することを支える。</a:t>
            </a:r>
            <a:endParaRPr kumimoji="1" lang="en-US" altLang="ja-JP" dirty="0"/>
          </a:p>
          <a:p>
            <a:r>
              <a:rPr kumimoji="1" lang="ja-JP" altLang="en-US" dirty="0"/>
              <a:t>　⑦終結の段階</a:t>
            </a:r>
            <a:r>
              <a:rPr kumimoji="1" lang="en-US" altLang="ja-JP" dirty="0"/>
              <a:t>…</a:t>
            </a:r>
            <a:r>
              <a:rPr kumimoji="1" lang="ja-JP" altLang="en-US" dirty="0"/>
              <a:t>目標がある程度達成されると終結の相談を始める。あたたかく柔軟に待つ。</a:t>
            </a:r>
          </a:p>
        </p:txBody>
      </p:sp>
      <p:sp>
        <p:nvSpPr>
          <p:cNvPr id="4" name="スライド番号プレースホルダー 3">
            <a:extLst>
              <a:ext uri="{FF2B5EF4-FFF2-40B4-BE49-F238E27FC236}">
                <a16:creationId xmlns:a16="http://schemas.microsoft.com/office/drawing/2014/main" id="{5FB518BC-DA27-33D5-C3F7-7CC71ADF9DB5}"/>
              </a:ext>
            </a:extLst>
          </p:cNvPr>
          <p:cNvSpPr>
            <a:spLocks noGrp="1"/>
          </p:cNvSpPr>
          <p:nvPr>
            <p:ph type="sldNum" sz="quarter" idx="5"/>
          </p:nvPr>
        </p:nvSpPr>
        <p:spPr/>
        <p:txBody>
          <a:bodyPr/>
          <a:lstStyle/>
          <a:p>
            <a:fld id="{66F0EE2A-5D81-492E-9A79-3C19B38C345A}" type="slidenum">
              <a:rPr kumimoji="1" lang="ja-JP" altLang="en-US" smtClean="0"/>
              <a:t>6</a:t>
            </a:fld>
            <a:endParaRPr kumimoji="1" lang="ja-JP" altLang="en-US"/>
          </a:p>
        </p:txBody>
      </p:sp>
    </p:spTree>
    <p:extLst>
      <p:ext uri="{BB962C8B-B14F-4D97-AF65-F5344CB8AC3E}">
        <p14:creationId xmlns:p14="http://schemas.microsoft.com/office/powerpoint/2010/main" val="35531709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8AA57-1628-43E0-120B-32FB632798E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5ECF2B5-985B-6611-83AC-D3632A653FA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6697944-BCC3-EE93-0523-D2FBD5F13754}"/>
              </a:ext>
            </a:extLst>
          </p:cNvPr>
          <p:cNvSpPr>
            <a:spLocks noGrp="1"/>
          </p:cNvSpPr>
          <p:nvPr>
            <p:ph type="body" idx="1"/>
          </p:nvPr>
        </p:nvSpPr>
        <p:spPr/>
        <p:txBody>
          <a:bodyPr/>
          <a:lstStyle/>
          <a:p>
            <a:r>
              <a:rPr kumimoji="1" lang="ja-JP" altLang="en-US" dirty="0"/>
              <a:t>（２）個別面談の場づくり（空間、時間、席のとり方など）　</a:t>
            </a:r>
          </a:p>
          <a:p>
            <a:endParaRPr kumimoji="1" lang="ja-JP" altLang="en-US" dirty="0"/>
          </a:p>
          <a:p>
            <a:r>
              <a:rPr kumimoji="1" lang="ja-JP" altLang="en-US" dirty="0"/>
              <a:t>①空間</a:t>
            </a:r>
            <a:endParaRPr kumimoji="1" lang="en-US" altLang="ja-JP" dirty="0"/>
          </a:p>
          <a:p>
            <a:endParaRPr kumimoji="1" lang="en-US" altLang="ja-JP" dirty="0"/>
          </a:p>
          <a:p>
            <a:r>
              <a:rPr kumimoji="1" lang="ja-JP" altLang="en-US" dirty="0"/>
              <a:t>・話しやすい雰囲気であり、守られている空間であることが重要。花、植物、絵、椅子やテーブル等を工夫し、リラックスできる空間を作る。</a:t>
            </a:r>
          </a:p>
          <a:p>
            <a:endParaRPr kumimoji="1" lang="en-US" altLang="ja-JP" dirty="0"/>
          </a:p>
          <a:p>
            <a:r>
              <a:rPr kumimoji="1" lang="ja-JP" altLang="en-US" dirty="0"/>
              <a:t>②時間</a:t>
            </a:r>
          </a:p>
          <a:p>
            <a:endParaRPr kumimoji="1" lang="en-US" altLang="ja-JP" dirty="0"/>
          </a:p>
          <a:p>
            <a:r>
              <a:rPr kumimoji="1" lang="ja-JP" altLang="en-US" dirty="0"/>
              <a:t>・約束した時間に必ず待っている。時間を守り、待っている姿勢は、相手を大切にしているメッセージであり、そこにいてくれる安心感にもつながる。</a:t>
            </a:r>
          </a:p>
          <a:p>
            <a:endParaRPr kumimoji="1" lang="en-US" altLang="ja-JP" dirty="0"/>
          </a:p>
          <a:p>
            <a:r>
              <a:rPr kumimoji="1" lang="ja-JP" altLang="en-US" dirty="0"/>
              <a:t>・内容や児童生徒の状態、発達に合わせて適切な面談時間を設定する、最初から面談時間を告げておくなどの工夫をする。</a:t>
            </a:r>
          </a:p>
          <a:p>
            <a:endParaRPr kumimoji="1" lang="en-US" altLang="ja-JP" dirty="0"/>
          </a:p>
          <a:p>
            <a:r>
              <a:rPr kumimoji="1" lang="ja-JP" altLang="en-US" dirty="0"/>
              <a:t>・継続的に面談を行う場合には、日程を決めておくと、それが支えになる。</a:t>
            </a:r>
            <a:endParaRPr kumimoji="1" lang="en-US" altLang="ja-JP" dirty="0"/>
          </a:p>
          <a:p>
            <a:endParaRPr kumimoji="1" lang="ja-JP" altLang="en-US" dirty="0"/>
          </a:p>
          <a:p>
            <a:r>
              <a:rPr kumimoji="1" lang="ja-JP" altLang="en-US" dirty="0"/>
              <a:t>③座り方</a:t>
            </a:r>
            <a:endParaRPr kumimoji="1" lang="en-US" altLang="ja-JP" dirty="0"/>
          </a:p>
          <a:p>
            <a:endParaRPr kumimoji="1" lang="en-US" altLang="ja-JP" dirty="0"/>
          </a:p>
          <a:p>
            <a:r>
              <a:rPr kumimoji="1" lang="ja-JP" altLang="en-US" dirty="0"/>
              <a:t>・対面の位置は、相手の反応を確認しながら話しやすい。斜めの位置は、必要に応じて視線を合わせる、はずすがしやすく、緊張が高い児童生徒にとってはリラックスしやすい。</a:t>
            </a:r>
          </a:p>
          <a:p>
            <a:endParaRPr kumimoji="1" lang="en-US" altLang="ja-JP" dirty="0"/>
          </a:p>
          <a:p>
            <a:r>
              <a:rPr kumimoji="1" lang="ja-JP" altLang="en-US" dirty="0"/>
              <a:t>・保護者同席の面談では、座り方や距離から親子関係を観察でき、児童生徒を理解する参考になる。</a:t>
            </a:r>
            <a:endParaRPr kumimoji="1" lang="en-US" altLang="ja-JP" dirty="0"/>
          </a:p>
          <a:p>
            <a:endParaRPr kumimoji="1" lang="en-US" altLang="ja-JP" dirty="0"/>
          </a:p>
          <a:p>
            <a:r>
              <a:rPr kumimoji="1" lang="ja-JP" altLang="en-US" dirty="0"/>
              <a:t>・教師が複数出席する面談では、児童生徒や保護者に圧迫感を与えないように配慮が必要。</a:t>
            </a:r>
          </a:p>
        </p:txBody>
      </p:sp>
      <p:sp>
        <p:nvSpPr>
          <p:cNvPr id="4" name="スライド番号プレースホルダー 3">
            <a:extLst>
              <a:ext uri="{FF2B5EF4-FFF2-40B4-BE49-F238E27FC236}">
                <a16:creationId xmlns:a16="http://schemas.microsoft.com/office/drawing/2014/main" id="{27C9B14A-30EC-3D58-5B86-16922794C2C0}"/>
              </a:ext>
            </a:extLst>
          </p:cNvPr>
          <p:cNvSpPr>
            <a:spLocks noGrp="1"/>
          </p:cNvSpPr>
          <p:nvPr>
            <p:ph type="sldNum" sz="quarter" idx="5"/>
          </p:nvPr>
        </p:nvSpPr>
        <p:spPr/>
        <p:txBody>
          <a:bodyPr/>
          <a:lstStyle/>
          <a:p>
            <a:fld id="{66F0EE2A-5D81-492E-9A79-3C19B38C345A}" type="slidenum">
              <a:rPr kumimoji="1" lang="ja-JP" altLang="en-US" smtClean="0"/>
              <a:t>7</a:t>
            </a:fld>
            <a:endParaRPr kumimoji="1" lang="ja-JP" altLang="en-US"/>
          </a:p>
        </p:txBody>
      </p:sp>
    </p:spTree>
    <p:extLst>
      <p:ext uri="{BB962C8B-B14F-4D97-AF65-F5344CB8AC3E}">
        <p14:creationId xmlns:p14="http://schemas.microsoft.com/office/powerpoint/2010/main" val="11761228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575321-855E-C86F-610B-39BFE7BF5BB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4C2058D-791A-988E-B78C-05695BB8ED5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69DBF35-4A37-5C22-E6ED-BB10959EEFB5}"/>
              </a:ext>
            </a:extLst>
          </p:cNvPr>
          <p:cNvSpPr>
            <a:spLocks noGrp="1"/>
          </p:cNvSpPr>
          <p:nvPr>
            <p:ph type="body" idx="1"/>
          </p:nvPr>
        </p:nvSpPr>
        <p:spPr/>
        <p:txBody>
          <a:bodyPr/>
          <a:lstStyle/>
          <a:p>
            <a:r>
              <a:rPr kumimoji="1" lang="ja-JP" altLang="en-US" dirty="0"/>
              <a:t>（３）個別面談における基本姿勢　</a:t>
            </a:r>
          </a:p>
          <a:p>
            <a:endParaRPr kumimoji="1" lang="ja-JP" altLang="en-US" dirty="0"/>
          </a:p>
          <a:p>
            <a:r>
              <a:rPr kumimoji="1" lang="ja-JP" altLang="en-US" dirty="0"/>
              <a:t>カウンセラーの基本的態度の</a:t>
            </a:r>
            <a:r>
              <a:rPr kumimoji="1" lang="en-US" altLang="ja-JP" dirty="0"/>
              <a:t>3</a:t>
            </a:r>
            <a:r>
              <a:rPr kumimoji="1" lang="ja-JP" altLang="en-US" dirty="0"/>
              <a:t>条件（ロジャーズ）</a:t>
            </a:r>
          </a:p>
          <a:p>
            <a:endParaRPr kumimoji="1" lang="en-US" altLang="ja-JP" dirty="0"/>
          </a:p>
          <a:p>
            <a:r>
              <a:rPr kumimoji="1" lang="ja-JP" altLang="en-US" dirty="0"/>
              <a:t>・個別面談における基本姿勢として、カール・ロジャーズが述べているカウンセラーの基本的態度の</a:t>
            </a:r>
            <a:r>
              <a:rPr kumimoji="1" lang="en-US" altLang="ja-JP" dirty="0"/>
              <a:t>3</a:t>
            </a:r>
            <a:r>
              <a:rPr kumimoji="1" lang="ja-JP" altLang="en-US" dirty="0"/>
              <a:t>条件は重要である。このような姿勢で臨むことで、児童生徒との間に信頼関係（ラポール）が構築され、児童生徒が安心して自分と向き合える。</a:t>
            </a:r>
            <a:endParaRPr kumimoji="1" lang="en-US" altLang="ja-JP" dirty="0"/>
          </a:p>
          <a:p>
            <a:endParaRPr kumimoji="1" lang="en-US" altLang="ja-JP" dirty="0"/>
          </a:p>
          <a:p>
            <a:r>
              <a:rPr kumimoji="1" lang="ja-JP" altLang="en-US" dirty="0"/>
              <a:t>・言語、非言語の両面を意識していくことが大切である。</a:t>
            </a:r>
          </a:p>
          <a:p>
            <a:endParaRPr kumimoji="1" lang="ja-JP" altLang="en-US" dirty="0"/>
          </a:p>
          <a:p>
            <a:r>
              <a:rPr kumimoji="1" lang="ja-JP" altLang="en-US" dirty="0"/>
              <a:t>①自己一致</a:t>
            </a:r>
          </a:p>
          <a:p>
            <a:endParaRPr kumimoji="1" lang="en-US" altLang="ja-JP" dirty="0"/>
          </a:p>
          <a:p>
            <a:r>
              <a:rPr kumimoji="1" lang="ja-JP" altLang="en-US" dirty="0"/>
              <a:t>・教師が児童生徒との交流を通して生じた感情や態度、体験をよく意識している状態である。</a:t>
            </a:r>
            <a:endParaRPr kumimoji="1" lang="en-US" altLang="ja-JP" dirty="0"/>
          </a:p>
          <a:p>
            <a:endParaRPr kumimoji="1" lang="ja-JP" altLang="en-US" dirty="0"/>
          </a:p>
          <a:p>
            <a:r>
              <a:rPr kumimoji="1" lang="ja-JP" altLang="en-US" dirty="0"/>
              <a:t>②無条件の肯定的配慮</a:t>
            </a:r>
          </a:p>
          <a:p>
            <a:endParaRPr kumimoji="1" lang="en-US" altLang="ja-JP" dirty="0"/>
          </a:p>
          <a:p>
            <a:r>
              <a:rPr kumimoji="1" lang="ja-JP" altLang="en-US" dirty="0"/>
              <a:t>・児童生徒を一人の独立した人間として尊重し、その考えや感情、行動を受け止めること。児童生徒も安心感が高まり、自分のありのままの姿を受け入れられるようになる。</a:t>
            </a:r>
          </a:p>
          <a:p>
            <a:endParaRPr kumimoji="1" lang="ja-JP" altLang="en-US" dirty="0"/>
          </a:p>
          <a:p>
            <a:r>
              <a:rPr kumimoji="1" lang="ja-JP" altLang="en-US" dirty="0"/>
              <a:t>③共感的理解</a:t>
            </a:r>
            <a:endParaRPr kumimoji="1" lang="en-US" altLang="ja-JP" dirty="0"/>
          </a:p>
          <a:p>
            <a:endParaRPr kumimoji="1" lang="en-US" altLang="ja-JP" dirty="0"/>
          </a:p>
          <a:p>
            <a:r>
              <a:rPr kumimoji="1" lang="ja-JP" altLang="en-US" dirty="0"/>
              <a:t>・児童生徒の感じている世界について、あたかも自分自身の世界であるかのように感じとり理解しようとすること。理解しようとしてくれていることが感じられ、児童生徒が安心するとともに、自己理解が進む。</a:t>
            </a:r>
          </a:p>
        </p:txBody>
      </p:sp>
      <p:sp>
        <p:nvSpPr>
          <p:cNvPr id="4" name="スライド番号プレースホルダー 3">
            <a:extLst>
              <a:ext uri="{FF2B5EF4-FFF2-40B4-BE49-F238E27FC236}">
                <a16:creationId xmlns:a16="http://schemas.microsoft.com/office/drawing/2014/main" id="{4831EB38-4AEE-23B2-B69F-03E01A71A6E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F0EE2A-5D81-492E-9A79-3C19B38C345A}"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42352986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6506B-4C21-886F-8E29-6B12C719648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0E096D9-AC8F-20A0-D8A0-BDDBFBEA1F4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D19D7F3-C739-ECEC-47CF-0F639D6E3B55}"/>
              </a:ext>
            </a:extLst>
          </p:cNvPr>
          <p:cNvSpPr>
            <a:spLocks noGrp="1"/>
          </p:cNvSpPr>
          <p:nvPr>
            <p:ph type="body" idx="1"/>
          </p:nvPr>
        </p:nvSpPr>
        <p:spPr/>
        <p:txBody>
          <a:bodyPr/>
          <a:lstStyle/>
          <a:p>
            <a:r>
              <a:rPr kumimoji="1" lang="ja-JP" altLang="en-US" dirty="0"/>
              <a:t>（４）個別面談における基本技法　</a:t>
            </a:r>
          </a:p>
          <a:p>
            <a:endParaRPr kumimoji="1" lang="en-US" altLang="ja-JP" dirty="0"/>
          </a:p>
          <a:p>
            <a:r>
              <a:rPr kumimoji="1" lang="ja-JP" altLang="en-US" dirty="0"/>
              <a:t>・面談を行う時には、聴く、伝えるというコミュニケーションの技法を意識することが大切である。</a:t>
            </a:r>
            <a:endParaRPr kumimoji="1" lang="en-US" altLang="ja-JP" dirty="0"/>
          </a:p>
          <a:p>
            <a:endParaRPr kumimoji="1" lang="en-US" altLang="ja-JP" dirty="0"/>
          </a:p>
          <a:p>
            <a:r>
              <a:rPr kumimoji="1" lang="ja-JP" altLang="en-US" dirty="0"/>
              <a:t>・マイクロカウンセリングの技法、ブリーフセラピーの考え方を応用した学校カウンセリング（栗原、</a:t>
            </a:r>
            <a:r>
              <a:rPr kumimoji="1" lang="en-US" altLang="ja-JP" dirty="0"/>
              <a:t>2001</a:t>
            </a:r>
            <a:r>
              <a:rPr kumimoji="1" lang="ja-JP" altLang="en-US" dirty="0"/>
              <a:t>）、解決志向的ブリーフセラピー（黒沢、</a:t>
            </a:r>
            <a:r>
              <a:rPr kumimoji="1" lang="en-US" altLang="ja-JP" dirty="0"/>
              <a:t>2022</a:t>
            </a:r>
            <a:r>
              <a:rPr kumimoji="1" lang="ja-JP" altLang="en-US" dirty="0"/>
              <a:t>）などの技法、行動療法の代表的な技法である系統的脱感作法やトークン・エコノミー法、不適応行動の背景には誤った考え方、思い込み、信念があると考える論理療法なども参考にするとよい。</a:t>
            </a:r>
            <a:endParaRPr kumimoji="1" lang="en-US" altLang="ja-JP" dirty="0"/>
          </a:p>
          <a:p>
            <a:endParaRPr kumimoji="1" lang="en-US" altLang="ja-JP" dirty="0"/>
          </a:p>
          <a:p>
            <a:r>
              <a:rPr kumimoji="1" lang="ja-JP" altLang="en-US" dirty="0"/>
              <a:t>①最小限の励まし</a:t>
            </a:r>
          </a:p>
          <a:p>
            <a:endParaRPr kumimoji="1" lang="en-US" altLang="ja-JP" dirty="0"/>
          </a:p>
          <a:p>
            <a:r>
              <a:rPr kumimoji="1" lang="ja-JP" altLang="en-US" dirty="0"/>
              <a:t>・「うん、うん」「なるほど」「それで」といったうなずきや相槌。話をしっかり聞いていることが伝わり、安心して話せる。受け止めてもらっているという感覚も生じる。</a:t>
            </a:r>
            <a:endParaRPr kumimoji="1" lang="en-US" altLang="ja-JP" dirty="0"/>
          </a:p>
          <a:p>
            <a:endParaRPr kumimoji="1" lang="ja-JP" altLang="en-US" dirty="0"/>
          </a:p>
          <a:p>
            <a:r>
              <a:rPr kumimoji="1" lang="ja-JP" altLang="en-US" dirty="0"/>
              <a:t>②繰り返し</a:t>
            </a:r>
          </a:p>
          <a:p>
            <a:endParaRPr kumimoji="1" lang="en-US" altLang="ja-JP" dirty="0"/>
          </a:p>
          <a:p>
            <a:r>
              <a:rPr kumimoji="1" lang="ja-JP" altLang="en-US" dirty="0"/>
              <a:t>・「～ということだね」「～という感じかな」など、話された内容の要点をおさえて繰り返すこと。理解しながら聞いてもらえていると感じることができ、教師への信頼感が高まる。</a:t>
            </a:r>
            <a:endParaRPr kumimoji="1" lang="en-US" altLang="ja-JP" dirty="0"/>
          </a:p>
          <a:p>
            <a:endParaRPr kumimoji="1" lang="en-US" altLang="ja-JP" dirty="0"/>
          </a:p>
          <a:p>
            <a:r>
              <a:rPr kumimoji="1" lang="ja-JP" altLang="en-US" dirty="0"/>
              <a:t>・④要約にも同様の効果があるが、繰り返しや要約をされることで、自分の考えや感情を改めて意識するため、考えや感情を整理することや理解を深めることにつながる。</a:t>
            </a:r>
            <a:endParaRPr kumimoji="1" lang="en-US" altLang="ja-JP" dirty="0"/>
          </a:p>
          <a:p>
            <a:endParaRPr kumimoji="1" lang="ja-JP" altLang="en-US" dirty="0"/>
          </a:p>
          <a:p>
            <a:r>
              <a:rPr kumimoji="1" lang="ja-JP" altLang="en-US" dirty="0"/>
              <a:t>③明確化</a:t>
            </a:r>
          </a:p>
          <a:p>
            <a:r>
              <a:rPr kumimoji="1" lang="ja-JP" altLang="en-US" dirty="0"/>
              <a:t>・児童生徒が伝えようとしている内容や意味を明確にするため、感情、事柄、体験から感じる意味について確認するもの。何を明確化するかによって、感情の明確化、事柄の明確化、意味の明確化の</a:t>
            </a:r>
            <a:r>
              <a:rPr kumimoji="1" lang="en-US" altLang="ja-JP" dirty="0"/>
              <a:t>3</a:t>
            </a:r>
            <a:r>
              <a:rPr kumimoji="1" lang="ja-JP" altLang="en-US" dirty="0"/>
              <a:t>種類がある。</a:t>
            </a:r>
            <a:endParaRPr kumimoji="1" lang="en-US" altLang="ja-JP" dirty="0"/>
          </a:p>
          <a:p>
            <a:endParaRPr kumimoji="1" lang="en-US" altLang="ja-JP" dirty="0"/>
          </a:p>
          <a:p>
            <a:r>
              <a:rPr kumimoji="1" lang="ja-JP" altLang="en-US" dirty="0"/>
              <a:t>・特に感情の明確化は重要である。「その時、どんな気持ちがしたの。うれしい気持ち、それとも悲しい気持ち」などと感情を確認しながら面談を進める。児童生徒が自分の考えや感情に気づき、理解することにつながる。</a:t>
            </a:r>
            <a:endParaRPr kumimoji="1" lang="en-US" altLang="ja-JP" dirty="0"/>
          </a:p>
          <a:p>
            <a:endParaRPr kumimoji="1" lang="en-US" altLang="ja-JP" dirty="0"/>
          </a:p>
          <a:p>
            <a:r>
              <a:rPr kumimoji="1" lang="ja-JP" altLang="en-US" dirty="0"/>
              <a:t>・児童生徒がはっきりとは認識していなかった感情、事柄、意味を言語化し直面させるため、児童生徒との関係性や状態に配慮して行う。</a:t>
            </a:r>
            <a:endParaRPr kumimoji="1" lang="en-US" altLang="ja-JP" dirty="0"/>
          </a:p>
          <a:p>
            <a:endParaRPr kumimoji="1" lang="ja-JP" altLang="en-US" dirty="0"/>
          </a:p>
          <a:p>
            <a:r>
              <a:rPr kumimoji="1" lang="ja-JP" altLang="en-US" dirty="0"/>
              <a:t>④要約</a:t>
            </a:r>
          </a:p>
          <a:p>
            <a:endParaRPr kumimoji="1" lang="en-US" altLang="ja-JP" dirty="0"/>
          </a:p>
          <a:p>
            <a:r>
              <a:rPr kumimoji="1" lang="ja-JP" altLang="en-US" dirty="0"/>
              <a:t>・「整理すると、～ということかな」など、話された内容を要約して伝えること。適宜要約して伝えると、考えや感情が整理され、話が深まり、展開することにつながる。</a:t>
            </a:r>
            <a:endParaRPr kumimoji="1" lang="en-US" altLang="ja-JP" dirty="0"/>
          </a:p>
          <a:p>
            <a:endParaRPr kumimoji="1" lang="ja-JP" altLang="en-US" dirty="0"/>
          </a:p>
          <a:p>
            <a:r>
              <a:rPr kumimoji="1" lang="ja-JP" altLang="en-US" dirty="0"/>
              <a:t>⑤感情の反映</a:t>
            </a:r>
          </a:p>
          <a:p>
            <a:r>
              <a:rPr kumimoji="1" lang="ja-JP" altLang="en-US" dirty="0"/>
              <a:t>・「つらい思いをしたんだね」「悔しい思いをしたんだね」など、児童生徒の感情を理解し、それを言語化して伝えるもの。児童生徒にとっては自分の感情を意識することにつながる。</a:t>
            </a:r>
            <a:endParaRPr kumimoji="1" lang="en-US" altLang="ja-JP" dirty="0"/>
          </a:p>
          <a:p>
            <a:endParaRPr kumimoji="1" lang="en-US" altLang="ja-JP" dirty="0"/>
          </a:p>
          <a:p>
            <a:r>
              <a:rPr kumimoji="1" lang="ja-JP" altLang="en-US" dirty="0"/>
              <a:t>・教師が自分の気持ちを理解しながら面談を進めようとしている感覚をもつことができ、ありのままの自分を話すことにつながる。</a:t>
            </a:r>
            <a:endParaRPr kumimoji="1" lang="en-US" altLang="ja-JP" dirty="0"/>
          </a:p>
          <a:p>
            <a:endParaRPr kumimoji="1" lang="ja-JP" altLang="en-US" dirty="0"/>
          </a:p>
          <a:p>
            <a:r>
              <a:rPr kumimoji="1" lang="ja-JP" altLang="en-US" dirty="0"/>
              <a:t>⑥支持</a:t>
            </a:r>
          </a:p>
          <a:p>
            <a:endParaRPr kumimoji="1" lang="en-US" altLang="ja-JP" dirty="0"/>
          </a:p>
          <a:p>
            <a:r>
              <a:rPr kumimoji="1" lang="ja-JP" altLang="en-US" dirty="0"/>
              <a:t>・児童生徒の努力や苦労をねぎらう、取組や言動に賛意を示すもの。児童生徒を励まし、時に児童生徒が自分の良いところに気づいたり、自己肯定感を高めたりすることにもつながる。</a:t>
            </a:r>
            <a:endParaRPr kumimoji="1" lang="en-US" altLang="ja-JP" dirty="0"/>
          </a:p>
          <a:p>
            <a:endParaRPr kumimoji="1" lang="ja-JP" altLang="en-US" dirty="0"/>
          </a:p>
          <a:p>
            <a:r>
              <a:rPr kumimoji="1" lang="ja-JP" altLang="en-US" dirty="0"/>
              <a:t>⑦質問</a:t>
            </a:r>
          </a:p>
          <a:p>
            <a:endParaRPr kumimoji="1" lang="en-US" altLang="ja-JP" dirty="0"/>
          </a:p>
          <a:p>
            <a:r>
              <a:rPr kumimoji="1" lang="ja-JP" altLang="en-US" dirty="0"/>
              <a:t>・「開かれた質問」（</a:t>
            </a:r>
            <a:r>
              <a:rPr kumimoji="1" lang="en-US" altLang="ja-JP" dirty="0"/>
              <a:t>Open Question</a:t>
            </a:r>
            <a:r>
              <a:rPr kumimoji="1" lang="ja-JP" altLang="en-US" dirty="0"/>
              <a:t>）と「閉ざされた質問」（</a:t>
            </a:r>
            <a:r>
              <a:rPr kumimoji="1" lang="en-US" altLang="ja-JP" dirty="0"/>
              <a:t>Closed Question</a:t>
            </a:r>
            <a:r>
              <a:rPr kumimoji="1" lang="ja-JP" altLang="en-US" dirty="0"/>
              <a:t>）がある。「開かれた質問」は、「～についてはどうかな？」などの問いかけであり、自由に答えられる質問。「閉ざされた質問」は、「はい」「いいえ」で答えられる質問や一言で短く答えられるような質問。</a:t>
            </a:r>
            <a:endParaRPr kumimoji="1" lang="en-US" altLang="ja-JP" dirty="0"/>
          </a:p>
          <a:p>
            <a:endParaRPr kumimoji="1" lang="en-US" altLang="ja-JP" dirty="0"/>
          </a:p>
          <a:p>
            <a:r>
              <a:rPr kumimoji="1" lang="ja-JP" altLang="en-US" dirty="0"/>
              <a:t>・児童生徒の面談への意欲、説明する力、発達や特性への配慮が必要である。意欲の低い児童生徒や説明する力が十分でない児童生徒では、まずは「閉ざされた質問」のほうが話しやすい。説明する力が十分でない場合には、選択肢などを示す。</a:t>
            </a:r>
          </a:p>
          <a:p>
            <a:endParaRPr kumimoji="1" lang="en-US" altLang="ja-JP" dirty="0"/>
          </a:p>
          <a:p>
            <a:r>
              <a:rPr kumimoji="1" lang="ja-JP" altLang="en-US" dirty="0"/>
              <a:t>・質問する側の好奇心から聞くのではなく、話の流れ、面談の展開を意識し、問題解決に向けて面談がより展開するように質問していく。</a:t>
            </a:r>
          </a:p>
        </p:txBody>
      </p:sp>
      <p:sp>
        <p:nvSpPr>
          <p:cNvPr id="4" name="スライド番号プレースホルダー 3">
            <a:extLst>
              <a:ext uri="{FF2B5EF4-FFF2-40B4-BE49-F238E27FC236}">
                <a16:creationId xmlns:a16="http://schemas.microsoft.com/office/drawing/2014/main" id="{628C4F91-3298-3D1F-D56A-948EE1B02E7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6F0EE2A-5D81-492E-9A79-3C19B38C345A}" type="slidenum">
              <a:rPr kumimoji="1" lang="ja-JP" altLang="en-US" sz="1200" b="0" i="0" u="none" strike="noStrike" kern="1200" cap="none" spc="0" normalizeH="0" baseline="0" noProof="0" smtClean="0">
                <a:ln>
                  <a:noFill/>
                </a:ln>
                <a:solidFill>
                  <a:prstClr val="black"/>
                </a:solidFill>
                <a:effectLst/>
                <a:uLnTx/>
                <a:uFillTx/>
                <a:latin typeface="游ゴシック" panose="0211000402020202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endParaRPr>
          </a:p>
        </p:txBody>
      </p:sp>
    </p:spTree>
    <p:extLst>
      <p:ext uri="{BB962C8B-B14F-4D97-AF65-F5344CB8AC3E}">
        <p14:creationId xmlns:p14="http://schemas.microsoft.com/office/powerpoint/2010/main" val="3531251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C9B196-D3F3-7C7A-8E5B-EC65EA369ACD}"/>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1D9AAA8-7B5F-DC9A-9CD6-511A6F6388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AD56BC8-5C84-03FF-1E02-8540DD5DDA8C}"/>
              </a:ext>
            </a:extLst>
          </p:cNvPr>
          <p:cNvSpPr>
            <a:spLocks noGrp="1"/>
          </p:cNvSpPr>
          <p:nvPr>
            <p:ph type="dt" sz="half" idx="10"/>
          </p:nvPr>
        </p:nvSpPr>
        <p:spPr/>
        <p:txBody>
          <a:bodyPr/>
          <a:lstStyle/>
          <a:p>
            <a:fld id="{CE6BADC7-5082-4A45-A7F8-6AB1494F436C}" type="datetime1">
              <a:rPr kumimoji="1" lang="ja-JP" altLang="en-US" smtClean="0"/>
              <a:t>2026/3/19</a:t>
            </a:fld>
            <a:endParaRPr kumimoji="1" lang="ja-JP" altLang="en-US"/>
          </a:p>
        </p:txBody>
      </p:sp>
      <p:sp>
        <p:nvSpPr>
          <p:cNvPr id="5" name="フッター プレースホルダー 4">
            <a:extLst>
              <a:ext uri="{FF2B5EF4-FFF2-40B4-BE49-F238E27FC236}">
                <a16:creationId xmlns:a16="http://schemas.microsoft.com/office/drawing/2014/main" id="{661E4864-40E9-6CB2-D20D-3FC15C67A8C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3EE30FB-4BCA-0355-2FC9-34AF2BDE767D}"/>
              </a:ext>
            </a:extLst>
          </p:cNvPr>
          <p:cNvSpPr>
            <a:spLocks noGrp="1"/>
          </p:cNvSpPr>
          <p:nvPr>
            <p:ph type="sldNum" sz="quarter" idx="12"/>
          </p:nvPr>
        </p:nvSpPr>
        <p:spPr/>
        <p:txBody>
          <a:bodyPr/>
          <a:lstStyle/>
          <a:p>
            <a:fld id="{587F22C5-8CBE-410D-8F81-42778740ED0E}" type="slidenum">
              <a:rPr kumimoji="1" lang="ja-JP" altLang="en-US" smtClean="0"/>
              <a:t>‹#›</a:t>
            </a:fld>
            <a:endParaRPr kumimoji="1" lang="ja-JP" altLang="en-US"/>
          </a:p>
        </p:txBody>
      </p:sp>
    </p:spTree>
    <p:extLst>
      <p:ext uri="{BB962C8B-B14F-4D97-AF65-F5344CB8AC3E}">
        <p14:creationId xmlns:p14="http://schemas.microsoft.com/office/powerpoint/2010/main" val="1901418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536956-D3C7-018A-350B-DB088B66E6F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C321402-4149-29E3-015B-0077054BD30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3191D59-B4FD-D98B-8BFF-57B53217F46D}"/>
              </a:ext>
            </a:extLst>
          </p:cNvPr>
          <p:cNvSpPr>
            <a:spLocks noGrp="1"/>
          </p:cNvSpPr>
          <p:nvPr>
            <p:ph type="dt" sz="half" idx="10"/>
          </p:nvPr>
        </p:nvSpPr>
        <p:spPr/>
        <p:txBody>
          <a:bodyPr/>
          <a:lstStyle/>
          <a:p>
            <a:fld id="{789A5697-8676-4AF3-9962-EC73A01879A5}" type="datetime1">
              <a:rPr kumimoji="1" lang="ja-JP" altLang="en-US" smtClean="0"/>
              <a:t>2026/3/19</a:t>
            </a:fld>
            <a:endParaRPr kumimoji="1" lang="ja-JP" altLang="en-US"/>
          </a:p>
        </p:txBody>
      </p:sp>
      <p:sp>
        <p:nvSpPr>
          <p:cNvPr id="5" name="フッター プレースホルダー 4">
            <a:extLst>
              <a:ext uri="{FF2B5EF4-FFF2-40B4-BE49-F238E27FC236}">
                <a16:creationId xmlns:a16="http://schemas.microsoft.com/office/drawing/2014/main" id="{E60CC97C-98EC-CD5E-1D01-EF48FBB0AD5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C44238E-513D-EEB0-90CF-78608F026C5A}"/>
              </a:ext>
            </a:extLst>
          </p:cNvPr>
          <p:cNvSpPr>
            <a:spLocks noGrp="1"/>
          </p:cNvSpPr>
          <p:nvPr>
            <p:ph type="sldNum" sz="quarter" idx="12"/>
          </p:nvPr>
        </p:nvSpPr>
        <p:spPr/>
        <p:txBody>
          <a:bodyPr/>
          <a:lstStyle/>
          <a:p>
            <a:fld id="{587F22C5-8CBE-410D-8F81-42778740ED0E}" type="slidenum">
              <a:rPr kumimoji="1" lang="ja-JP" altLang="en-US" smtClean="0"/>
              <a:t>‹#›</a:t>
            </a:fld>
            <a:endParaRPr kumimoji="1" lang="ja-JP" altLang="en-US"/>
          </a:p>
        </p:txBody>
      </p:sp>
    </p:spTree>
    <p:extLst>
      <p:ext uri="{BB962C8B-B14F-4D97-AF65-F5344CB8AC3E}">
        <p14:creationId xmlns:p14="http://schemas.microsoft.com/office/powerpoint/2010/main" val="2112528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0F37F5C-71DA-82BE-8FD2-ACA4991FB73B}"/>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8E8146A-7CB9-D98B-FFF7-DFC0578D647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AE417EB-63EB-3DF7-9734-B060648C2D51}"/>
              </a:ext>
            </a:extLst>
          </p:cNvPr>
          <p:cNvSpPr>
            <a:spLocks noGrp="1"/>
          </p:cNvSpPr>
          <p:nvPr>
            <p:ph type="dt" sz="half" idx="10"/>
          </p:nvPr>
        </p:nvSpPr>
        <p:spPr/>
        <p:txBody>
          <a:bodyPr/>
          <a:lstStyle/>
          <a:p>
            <a:fld id="{A73D55EF-8B81-401E-A574-CB4CB27992F0}" type="datetime1">
              <a:rPr kumimoji="1" lang="ja-JP" altLang="en-US" smtClean="0"/>
              <a:t>2026/3/19</a:t>
            </a:fld>
            <a:endParaRPr kumimoji="1" lang="ja-JP" altLang="en-US"/>
          </a:p>
        </p:txBody>
      </p:sp>
      <p:sp>
        <p:nvSpPr>
          <p:cNvPr id="5" name="フッター プレースホルダー 4">
            <a:extLst>
              <a:ext uri="{FF2B5EF4-FFF2-40B4-BE49-F238E27FC236}">
                <a16:creationId xmlns:a16="http://schemas.microsoft.com/office/drawing/2014/main" id="{775CE1B6-43BF-404A-5A49-5C1F817C777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13E3B79-380A-A498-203C-9019414E846C}"/>
              </a:ext>
            </a:extLst>
          </p:cNvPr>
          <p:cNvSpPr>
            <a:spLocks noGrp="1"/>
          </p:cNvSpPr>
          <p:nvPr>
            <p:ph type="sldNum" sz="quarter" idx="12"/>
          </p:nvPr>
        </p:nvSpPr>
        <p:spPr/>
        <p:txBody>
          <a:bodyPr/>
          <a:lstStyle/>
          <a:p>
            <a:fld id="{587F22C5-8CBE-410D-8F81-42778740ED0E}" type="slidenum">
              <a:rPr kumimoji="1" lang="ja-JP" altLang="en-US" smtClean="0"/>
              <a:t>‹#›</a:t>
            </a:fld>
            <a:endParaRPr kumimoji="1" lang="ja-JP" altLang="en-US"/>
          </a:p>
        </p:txBody>
      </p:sp>
    </p:spTree>
    <p:extLst>
      <p:ext uri="{BB962C8B-B14F-4D97-AF65-F5344CB8AC3E}">
        <p14:creationId xmlns:p14="http://schemas.microsoft.com/office/powerpoint/2010/main" val="2998078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3D4ECC9-E2AB-B5A1-4DC1-0BB91314458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1D2FF8F-639B-D0D1-E245-2E81FA1BF74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982AC0B-FD7C-1679-AAC2-6A4541F9AEFC}"/>
              </a:ext>
            </a:extLst>
          </p:cNvPr>
          <p:cNvSpPr>
            <a:spLocks noGrp="1"/>
          </p:cNvSpPr>
          <p:nvPr>
            <p:ph type="dt" sz="half" idx="10"/>
          </p:nvPr>
        </p:nvSpPr>
        <p:spPr/>
        <p:txBody>
          <a:bodyPr/>
          <a:lstStyle/>
          <a:p>
            <a:fld id="{0C0BBCAC-E8EF-4287-9EA0-DA1C620A1119}" type="datetime1">
              <a:rPr kumimoji="1" lang="ja-JP" altLang="en-US" smtClean="0"/>
              <a:t>2026/3/19</a:t>
            </a:fld>
            <a:endParaRPr kumimoji="1" lang="ja-JP" altLang="en-US"/>
          </a:p>
        </p:txBody>
      </p:sp>
      <p:sp>
        <p:nvSpPr>
          <p:cNvPr id="5" name="フッター プレースホルダー 4">
            <a:extLst>
              <a:ext uri="{FF2B5EF4-FFF2-40B4-BE49-F238E27FC236}">
                <a16:creationId xmlns:a16="http://schemas.microsoft.com/office/drawing/2014/main" id="{342EA709-8E40-D035-1618-4599CD3B5F5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0ABD144-BE86-3B22-D972-9CF72A4A69BA}"/>
              </a:ext>
            </a:extLst>
          </p:cNvPr>
          <p:cNvSpPr>
            <a:spLocks noGrp="1"/>
          </p:cNvSpPr>
          <p:nvPr>
            <p:ph type="sldNum" sz="quarter" idx="12"/>
          </p:nvPr>
        </p:nvSpPr>
        <p:spPr/>
        <p:txBody>
          <a:bodyPr/>
          <a:lstStyle/>
          <a:p>
            <a:fld id="{587F22C5-8CBE-410D-8F81-42778740ED0E}" type="slidenum">
              <a:rPr kumimoji="1" lang="ja-JP" altLang="en-US" smtClean="0"/>
              <a:t>‹#›</a:t>
            </a:fld>
            <a:endParaRPr kumimoji="1" lang="ja-JP" altLang="en-US"/>
          </a:p>
        </p:txBody>
      </p:sp>
    </p:spTree>
    <p:extLst>
      <p:ext uri="{BB962C8B-B14F-4D97-AF65-F5344CB8AC3E}">
        <p14:creationId xmlns:p14="http://schemas.microsoft.com/office/powerpoint/2010/main" val="270424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F46E4FB-3F52-AB90-1781-59546655D756}"/>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625C3F1-F409-A58D-9F56-2D0ED926C98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CBB2832-2CE8-B32B-D6BF-26EFAD5FFC1D}"/>
              </a:ext>
            </a:extLst>
          </p:cNvPr>
          <p:cNvSpPr>
            <a:spLocks noGrp="1"/>
          </p:cNvSpPr>
          <p:nvPr>
            <p:ph type="dt" sz="half" idx="10"/>
          </p:nvPr>
        </p:nvSpPr>
        <p:spPr/>
        <p:txBody>
          <a:bodyPr/>
          <a:lstStyle/>
          <a:p>
            <a:fld id="{A353BDBD-B59B-42F9-BDB0-F00A86E834B6}" type="datetime1">
              <a:rPr kumimoji="1" lang="ja-JP" altLang="en-US" smtClean="0"/>
              <a:t>2026/3/19</a:t>
            </a:fld>
            <a:endParaRPr kumimoji="1" lang="ja-JP" altLang="en-US"/>
          </a:p>
        </p:txBody>
      </p:sp>
      <p:sp>
        <p:nvSpPr>
          <p:cNvPr id="5" name="フッター プレースホルダー 4">
            <a:extLst>
              <a:ext uri="{FF2B5EF4-FFF2-40B4-BE49-F238E27FC236}">
                <a16:creationId xmlns:a16="http://schemas.microsoft.com/office/drawing/2014/main" id="{0794154C-AB27-3784-BE36-8DB9998382C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D4E51FB-E1F2-76E1-674B-019D6B1F6CA0}"/>
              </a:ext>
            </a:extLst>
          </p:cNvPr>
          <p:cNvSpPr>
            <a:spLocks noGrp="1"/>
          </p:cNvSpPr>
          <p:nvPr>
            <p:ph type="sldNum" sz="quarter" idx="12"/>
          </p:nvPr>
        </p:nvSpPr>
        <p:spPr/>
        <p:txBody>
          <a:bodyPr/>
          <a:lstStyle/>
          <a:p>
            <a:fld id="{587F22C5-8CBE-410D-8F81-42778740ED0E}" type="slidenum">
              <a:rPr kumimoji="1" lang="ja-JP" altLang="en-US" smtClean="0"/>
              <a:t>‹#›</a:t>
            </a:fld>
            <a:endParaRPr kumimoji="1" lang="ja-JP" altLang="en-US"/>
          </a:p>
        </p:txBody>
      </p:sp>
    </p:spTree>
    <p:extLst>
      <p:ext uri="{BB962C8B-B14F-4D97-AF65-F5344CB8AC3E}">
        <p14:creationId xmlns:p14="http://schemas.microsoft.com/office/powerpoint/2010/main" val="189145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3B9FC7-0FEA-364B-7140-2425939F9B0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F1C91A4-B485-AF71-2D8A-24B69C5C6AD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5730828-6F7F-CC3B-716D-73534DA2B33D}"/>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966875B-0C16-F1A8-A4C6-C17306178618}"/>
              </a:ext>
            </a:extLst>
          </p:cNvPr>
          <p:cNvSpPr>
            <a:spLocks noGrp="1"/>
          </p:cNvSpPr>
          <p:nvPr>
            <p:ph type="dt" sz="half" idx="10"/>
          </p:nvPr>
        </p:nvSpPr>
        <p:spPr/>
        <p:txBody>
          <a:bodyPr/>
          <a:lstStyle/>
          <a:p>
            <a:fld id="{D7B44708-FF69-4FAC-BC62-ABA2FCEF22A1}" type="datetime1">
              <a:rPr kumimoji="1" lang="ja-JP" altLang="en-US" smtClean="0"/>
              <a:t>2026/3/19</a:t>
            </a:fld>
            <a:endParaRPr kumimoji="1" lang="ja-JP" altLang="en-US"/>
          </a:p>
        </p:txBody>
      </p:sp>
      <p:sp>
        <p:nvSpPr>
          <p:cNvPr id="6" name="フッター プレースホルダー 5">
            <a:extLst>
              <a:ext uri="{FF2B5EF4-FFF2-40B4-BE49-F238E27FC236}">
                <a16:creationId xmlns:a16="http://schemas.microsoft.com/office/drawing/2014/main" id="{969C9025-F02F-24B0-6D47-DD9C8C52DFA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AD03653-FC9D-06A1-2647-46E53BBD5517}"/>
              </a:ext>
            </a:extLst>
          </p:cNvPr>
          <p:cNvSpPr>
            <a:spLocks noGrp="1"/>
          </p:cNvSpPr>
          <p:nvPr>
            <p:ph type="sldNum" sz="quarter" idx="12"/>
          </p:nvPr>
        </p:nvSpPr>
        <p:spPr/>
        <p:txBody>
          <a:bodyPr/>
          <a:lstStyle/>
          <a:p>
            <a:fld id="{587F22C5-8CBE-410D-8F81-42778740ED0E}" type="slidenum">
              <a:rPr kumimoji="1" lang="ja-JP" altLang="en-US" smtClean="0"/>
              <a:t>‹#›</a:t>
            </a:fld>
            <a:endParaRPr kumimoji="1" lang="ja-JP" altLang="en-US"/>
          </a:p>
        </p:txBody>
      </p:sp>
    </p:spTree>
    <p:extLst>
      <p:ext uri="{BB962C8B-B14F-4D97-AF65-F5344CB8AC3E}">
        <p14:creationId xmlns:p14="http://schemas.microsoft.com/office/powerpoint/2010/main" val="2272826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8C0936-C043-54EA-09ED-E23CC7BCA0D2}"/>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5D057A1-DC90-E0C6-5018-69BD76AD17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E40CFE4-9840-4BFC-A6CE-7C0927CB02B4}"/>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D40EBB7-B89B-BE49-84D2-F3927A61ED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4070575-0089-6F62-03C1-02A2D10C1DA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89BC485-CE60-AD05-6C20-B9DB65CD99E7}"/>
              </a:ext>
            </a:extLst>
          </p:cNvPr>
          <p:cNvSpPr>
            <a:spLocks noGrp="1"/>
          </p:cNvSpPr>
          <p:nvPr>
            <p:ph type="dt" sz="half" idx="10"/>
          </p:nvPr>
        </p:nvSpPr>
        <p:spPr/>
        <p:txBody>
          <a:bodyPr/>
          <a:lstStyle/>
          <a:p>
            <a:fld id="{41EB15D9-22DB-4619-86E0-65C71CFE5599}" type="datetime1">
              <a:rPr kumimoji="1" lang="ja-JP" altLang="en-US" smtClean="0"/>
              <a:t>2026/3/19</a:t>
            </a:fld>
            <a:endParaRPr kumimoji="1" lang="ja-JP" altLang="en-US"/>
          </a:p>
        </p:txBody>
      </p:sp>
      <p:sp>
        <p:nvSpPr>
          <p:cNvPr id="8" name="フッター プレースホルダー 7">
            <a:extLst>
              <a:ext uri="{FF2B5EF4-FFF2-40B4-BE49-F238E27FC236}">
                <a16:creationId xmlns:a16="http://schemas.microsoft.com/office/drawing/2014/main" id="{13138A14-AEDA-E02C-2F89-7E4BF2544CF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8CBFC6A-9A87-BF5C-AC9E-8DD88FECF8E7}"/>
              </a:ext>
            </a:extLst>
          </p:cNvPr>
          <p:cNvSpPr>
            <a:spLocks noGrp="1"/>
          </p:cNvSpPr>
          <p:nvPr>
            <p:ph type="sldNum" sz="quarter" idx="12"/>
          </p:nvPr>
        </p:nvSpPr>
        <p:spPr/>
        <p:txBody>
          <a:bodyPr/>
          <a:lstStyle/>
          <a:p>
            <a:fld id="{587F22C5-8CBE-410D-8F81-42778740ED0E}" type="slidenum">
              <a:rPr kumimoji="1" lang="ja-JP" altLang="en-US" smtClean="0"/>
              <a:t>‹#›</a:t>
            </a:fld>
            <a:endParaRPr kumimoji="1" lang="ja-JP" altLang="en-US"/>
          </a:p>
        </p:txBody>
      </p:sp>
    </p:spTree>
    <p:extLst>
      <p:ext uri="{BB962C8B-B14F-4D97-AF65-F5344CB8AC3E}">
        <p14:creationId xmlns:p14="http://schemas.microsoft.com/office/powerpoint/2010/main" val="3369046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CE620F-DC8F-F1D0-7667-0DE29B1E694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AC38BA2-3DC1-47CF-6E26-423F9DE5BEBD}"/>
              </a:ext>
            </a:extLst>
          </p:cNvPr>
          <p:cNvSpPr>
            <a:spLocks noGrp="1"/>
          </p:cNvSpPr>
          <p:nvPr>
            <p:ph type="dt" sz="half" idx="10"/>
          </p:nvPr>
        </p:nvSpPr>
        <p:spPr/>
        <p:txBody>
          <a:bodyPr/>
          <a:lstStyle/>
          <a:p>
            <a:fld id="{13635424-9EA3-4E4B-84C7-C7FD6D7B814A}" type="datetime1">
              <a:rPr kumimoji="1" lang="ja-JP" altLang="en-US" smtClean="0"/>
              <a:t>2026/3/19</a:t>
            </a:fld>
            <a:endParaRPr kumimoji="1" lang="ja-JP" altLang="en-US"/>
          </a:p>
        </p:txBody>
      </p:sp>
      <p:sp>
        <p:nvSpPr>
          <p:cNvPr id="4" name="フッター プレースホルダー 3">
            <a:extLst>
              <a:ext uri="{FF2B5EF4-FFF2-40B4-BE49-F238E27FC236}">
                <a16:creationId xmlns:a16="http://schemas.microsoft.com/office/drawing/2014/main" id="{45F61E55-5A66-F98E-4030-AD144EEC1A13}"/>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CD5B89F-6A28-1169-A65E-01B02AE3C8FD}"/>
              </a:ext>
            </a:extLst>
          </p:cNvPr>
          <p:cNvSpPr>
            <a:spLocks noGrp="1"/>
          </p:cNvSpPr>
          <p:nvPr>
            <p:ph type="sldNum" sz="quarter" idx="12"/>
          </p:nvPr>
        </p:nvSpPr>
        <p:spPr/>
        <p:txBody>
          <a:bodyPr/>
          <a:lstStyle/>
          <a:p>
            <a:fld id="{587F22C5-8CBE-410D-8F81-42778740ED0E}" type="slidenum">
              <a:rPr kumimoji="1" lang="ja-JP" altLang="en-US" smtClean="0"/>
              <a:t>‹#›</a:t>
            </a:fld>
            <a:endParaRPr kumimoji="1" lang="ja-JP" altLang="en-US"/>
          </a:p>
        </p:txBody>
      </p:sp>
    </p:spTree>
    <p:extLst>
      <p:ext uri="{BB962C8B-B14F-4D97-AF65-F5344CB8AC3E}">
        <p14:creationId xmlns:p14="http://schemas.microsoft.com/office/powerpoint/2010/main" val="2624439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BECB99F-D819-C324-0BBB-1D92B13031E6}"/>
              </a:ext>
            </a:extLst>
          </p:cNvPr>
          <p:cNvSpPr>
            <a:spLocks noGrp="1"/>
          </p:cNvSpPr>
          <p:nvPr>
            <p:ph type="dt" sz="half" idx="10"/>
          </p:nvPr>
        </p:nvSpPr>
        <p:spPr/>
        <p:txBody>
          <a:bodyPr/>
          <a:lstStyle/>
          <a:p>
            <a:fld id="{030B5B0B-36EF-4F90-8017-C127D4E858FB}" type="datetime1">
              <a:rPr kumimoji="1" lang="ja-JP" altLang="en-US" smtClean="0"/>
              <a:t>2026/3/19</a:t>
            </a:fld>
            <a:endParaRPr kumimoji="1" lang="ja-JP" altLang="en-US"/>
          </a:p>
        </p:txBody>
      </p:sp>
      <p:sp>
        <p:nvSpPr>
          <p:cNvPr id="3" name="フッター プレースホルダー 2">
            <a:extLst>
              <a:ext uri="{FF2B5EF4-FFF2-40B4-BE49-F238E27FC236}">
                <a16:creationId xmlns:a16="http://schemas.microsoft.com/office/drawing/2014/main" id="{EC3D4AF8-8311-27D3-CF09-78ED68BAFCB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DF778F7-A122-E2B6-516F-1667889B603F}"/>
              </a:ext>
            </a:extLst>
          </p:cNvPr>
          <p:cNvSpPr>
            <a:spLocks noGrp="1"/>
          </p:cNvSpPr>
          <p:nvPr>
            <p:ph type="sldNum" sz="quarter" idx="12"/>
          </p:nvPr>
        </p:nvSpPr>
        <p:spPr/>
        <p:txBody>
          <a:bodyPr/>
          <a:lstStyle/>
          <a:p>
            <a:fld id="{587F22C5-8CBE-410D-8F81-42778740ED0E}" type="slidenum">
              <a:rPr kumimoji="1" lang="ja-JP" altLang="en-US" smtClean="0"/>
              <a:t>‹#›</a:t>
            </a:fld>
            <a:endParaRPr kumimoji="1" lang="ja-JP" altLang="en-US"/>
          </a:p>
        </p:txBody>
      </p:sp>
    </p:spTree>
    <p:extLst>
      <p:ext uri="{BB962C8B-B14F-4D97-AF65-F5344CB8AC3E}">
        <p14:creationId xmlns:p14="http://schemas.microsoft.com/office/powerpoint/2010/main" val="910412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1F61438-6EF5-F909-894F-F361D056A27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148676B-1D6E-7BA3-24F8-68B0B9378C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D151551-F27C-7E8B-B5D1-17763F2757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6F26C85-2F1A-54F2-615F-F60EADA38569}"/>
              </a:ext>
            </a:extLst>
          </p:cNvPr>
          <p:cNvSpPr>
            <a:spLocks noGrp="1"/>
          </p:cNvSpPr>
          <p:nvPr>
            <p:ph type="dt" sz="half" idx="10"/>
          </p:nvPr>
        </p:nvSpPr>
        <p:spPr/>
        <p:txBody>
          <a:bodyPr/>
          <a:lstStyle/>
          <a:p>
            <a:fld id="{CCD15351-D775-4FE8-8EF7-F26CD221C787}" type="datetime1">
              <a:rPr kumimoji="1" lang="ja-JP" altLang="en-US" smtClean="0"/>
              <a:t>2026/3/19</a:t>
            </a:fld>
            <a:endParaRPr kumimoji="1" lang="ja-JP" altLang="en-US"/>
          </a:p>
        </p:txBody>
      </p:sp>
      <p:sp>
        <p:nvSpPr>
          <p:cNvPr id="6" name="フッター プレースホルダー 5">
            <a:extLst>
              <a:ext uri="{FF2B5EF4-FFF2-40B4-BE49-F238E27FC236}">
                <a16:creationId xmlns:a16="http://schemas.microsoft.com/office/drawing/2014/main" id="{BB1EE8E4-B1C7-7515-06C9-F072E9B2762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E95AB91-C2E6-A8AF-2374-E9EC0928C2F0}"/>
              </a:ext>
            </a:extLst>
          </p:cNvPr>
          <p:cNvSpPr>
            <a:spLocks noGrp="1"/>
          </p:cNvSpPr>
          <p:nvPr>
            <p:ph type="sldNum" sz="quarter" idx="12"/>
          </p:nvPr>
        </p:nvSpPr>
        <p:spPr/>
        <p:txBody>
          <a:bodyPr/>
          <a:lstStyle/>
          <a:p>
            <a:fld id="{587F22C5-8CBE-410D-8F81-42778740ED0E}" type="slidenum">
              <a:rPr kumimoji="1" lang="ja-JP" altLang="en-US" smtClean="0"/>
              <a:t>‹#›</a:t>
            </a:fld>
            <a:endParaRPr kumimoji="1" lang="ja-JP" altLang="en-US"/>
          </a:p>
        </p:txBody>
      </p:sp>
    </p:spTree>
    <p:extLst>
      <p:ext uri="{BB962C8B-B14F-4D97-AF65-F5344CB8AC3E}">
        <p14:creationId xmlns:p14="http://schemas.microsoft.com/office/powerpoint/2010/main" val="647719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A8D98C-4B33-2CBD-D826-43B3513F7D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31EEEEF-C341-73C9-A139-B86451D9FC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5814B0FC-03C2-8264-BF04-84E5B37509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53A3062-B726-12E6-0EF9-2DBF67D5C820}"/>
              </a:ext>
            </a:extLst>
          </p:cNvPr>
          <p:cNvSpPr>
            <a:spLocks noGrp="1"/>
          </p:cNvSpPr>
          <p:nvPr>
            <p:ph type="dt" sz="half" idx="10"/>
          </p:nvPr>
        </p:nvSpPr>
        <p:spPr/>
        <p:txBody>
          <a:bodyPr/>
          <a:lstStyle/>
          <a:p>
            <a:fld id="{73BDBBF6-6269-4564-B5F6-EDC23AC57489}" type="datetime1">
              <a:rPr kumimoji="1" lang="ja-JP" altLang="en-US" smtClean="0"/>
              <a:t>2026/3/19</a:t>
            </a:fld>
            <a:endParaRPr kumimoji="1" lang="ja-JP" altLang="en-US"/>
          </a:p>
        </p:txBody>
      </p:sp>
      <p:sp>
        <p:nvSpPr>
          <p:cNvPr id="6" name="フッター プレースホルダー 5">
            <a:extLst>
              <a:ext uri="{FF2B5EF4-FFF2-40B4-BE49-F238E27FC236}">
                <a16:creationId xmlns:a16="http://schemas.microsoft.com/office/drawing/2014/main" id="{25AF62D1-FD0E-DBE7-6EE5-EF4A1819AF5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BCBEF95-E356-879A-6865-4BD5419557DB}"/>
              </a:ext>
            </a:extLst>
          </p:cNvPr>
          <p:cNvSpPr>
            <a:spLocks noGrp="1"/>
          </p:cNvSpPr>
          <p:nvPr>
            <p:ph type="sldNum" sz="quarter" idx="12"/>
          </p:nvPr>
        </p:nvSpPr>
        <p:spPr/>
        <p:txBody>
          <a:bodyPr/>
          <a:lstStyle/>
          <a:p>
            <a:fld id="{587F22C5-8CBE-410D-8F81-42778740ED0E}" type="slidenum">
              <a:rPr kumimoji="1" lang="ja-JP" altLang="en-US" smtClean="0"/>
              <a:t>‹#›</a:t>
            </a:fld>
            <a:endParaRPr kumimoji="1" lang="ja-JP" altLang="en-US"/>
          </a:p>
        </p:txBody>
      </p:sp>
    </p:spTree>
    <p:extLst>
      <p:ext uri="{BB962C8B-B14F-4D97-AF65-F5344CB8AC3E}">
        <p14:creationId xmlns:p14="http://schemas.microsoft.com/office/powerpoint/2010/main" val="60532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929D113-70E9-910E-B6CB-65E24877FF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CABC6F0-CA94-43E8-808A-3D53552644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1B75D80-A1EB-B423-61A6-C879CFE24F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D1C1926-CC83-4763-8A05-8F4DFE75E87F}" type="datetime1">
              <a:rPr kumimoji="1" lang="ja-JP" altLang="en-US" smtClean="0"/>
              <a:t>2026/3/19</a:t>
            </a:fld>
            <a:endParaRPr kumimoji="1" lang="ja-JP" altLang="en-US"/>
          </a:p>
        </p:txBody>
      </p:sp>
      <p:sp>
        <p:nvSpPr>
          <p:cNvPr id="5" name="フッター プレースホルダー 4">
            <a:extLst>
              <a:ext uri="{FF2B5EF4-FFF2-40B4-BE49-F238E27FC236}">
                <a16:creationId xmlns:a16="http://schemas.microsoft.com/office/drawing/2014/main" id="{8D7B41CE-6A59-8540-CD1C-6A3BD46C72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24DFF9D-499E-8C61-6733-D69306B0C0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87F22C5-8CBE-410D-8F81-42778740ED0E}" type="slidenum">
              <a:rPr kumimoji="1" lang="ja-JP" altLang="en-US" smtClean="0"/>
              <a:t>‹#›</a:t>
            </a:fld>
            <a:endParaRPr kumimoji="1" lang="ja-JP" altLang="en-US"/>
          </a:p>
        </p:txBody>
      </p:sp>
    </p:spTree>
    <p:extLst>
      <p:ext uri="{BB962C8B-B14F-4D97-AF65-F5344CB8AC3E}">
        <p14:creationId xmlns:p14="http://schemas.microsoft.com/office/powerpoint/2010/main" val="9545522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4F12E4A8-6C2E-4521-8B52-5B2A3F24AC48}"/>
              </a:ext>
            </a:extLst>
          </p:cNvPr>
          <p:cNvSpPr/>
          <p:nvPr/>
        </p:nvSpPr>
        <p:spPr>
          <a:xfrm>
            <a:off x="1" y="69580"/>
            <a:ext cx="12191999" cy="2081605"/>
          </a:xfrm>
          <a:prstGeom prst="rect">
            <a:avLst/>
          </a:prstGeom>
          <a:solidFill>
            <a:srgbClr val="FF993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highlight>
                <a:srgbClr val="00FF00"/>
              </a:highlight>
            </a:endParaRPr>
          </a:p>
        </p:txBody>
      </p:sp>
      <p:sp>
        <p:nvSpPr>
          <p:cNvPr id="10" name="テキスト ボックス 9">
            <a:extLst>
              <a:ext uri="{FF2B5EF4-FFF2-40B4-BE49-F238E27FC236}">
                <a16:creationId xmlns:a16="http://schemas.microsoft.com/office/drawing/2014/main" id="{6629A8FB-8924-AF31-CFA0-9524F3D92F61}"/>
              </a:ext>
            </a:extLst>
          </p:cNvPr>
          <p:cNvSpPr txBox="1"/>
          <p:nvPr/>
        </p:nvSpPr>
        <p:spPr>
          <a:xfrm>
            <a:off x="897314" y="207704"/>
            <a:ext cx="10397359" cy="707886"/>
          </a:xfrm>
          <a:prstGeom prst="rect">
            <a:avLst/>
          </a:prstGeom>
          <a:noFill/>
        </p:spPr>
        <p:txBody>
          <a:bodyPr wrap="square" rtlCol="0">
            <a:spAutoFit/>
          </a:bodyPr>
          <a:lstStyle/>
          <a:p>
            <a:pPr algn="ctr"/>
            <a:r>
              <a:rPr lang="ja-JP" altLang="en-US" sz="2000" dirty="0">
                <a:latin typeface="UD デジタル 教科書体 NK-B" panose="02020700000000000000" pitchFamily="18" charset="-128"/>
                <a:ea typeface="UD デジタル 教科書体 NK-B" panose="02020700000000000000" pitchFamily="18" charset="-128"/>
              </a:rPr>
              <a:t>令和</a:t>
            </a:r>
            <a:r>
              <a:rPr lang="en-US" altLang="ja-JP" sz="2000" dirty="0">
                <a:latin typeface="UD デジタル 教科書体 NK-B" panose="02020700000000000000" pitchFamily="18" charset="-128"/>
                <a:ea typeface="UD デジタル 教科書体 NK-B" panose="02020700000000000000" pitchFamily="18" charset="-128"/>
              </a:rPr>
              <a:t>7</a:t>
            </a:r>
            <a:r>
              <a:rPr lang="ja-JP" altLang="en-US" sz="2000">
                <a:latin typeface="UD デジタル 教科書体 NK-B" panose="02020700000000000000" pitchFamily="18" charset="-128"/>
                <a:ea typeface="UD デジタル 教科書体 NK-B" panose="02020700000000000000" pitchFamily="18" charset="-128"/>
              </a:rPr>
              <a:t>年度 文部</a:t>
            </a:r>
            <a:r>
              <a:rPr lang="ja-JP" altLang="en-US" sz="2000" dirty="0">
                <a:latin typeface="UD デジタル 教科書体 NK-B" panose="02020700000000000000" pitchFamily="18" charset="-128"/>
                <a:ea typeface="UD デジタル 教科書体 NK-B" panose="02020700000000000000" pitchFamily="18" charset="-128"/>
              </a:rPr>
              <a:t>科学省委託事業　いじめ対策・不登校支援推進事業</a:t>
            </a:r>
            <a:endParaRPr lang="en-US" altLang="ja-JP" sz="2000" dirty="0">
              <a:latin typeface="UD デジタル 教科書体 NK-B" panose="02020700000000000000" pitchFamily="18" charset="-128"/>
              <a:ea typeface="UD デジタル 教科書体 NK-B" panose="02020700000000000000" pitchFamily="18" charset="-128"/>
            </a:endParaRPr>
          </a:p>
          <a:p>
            <a:pPr algn="ctr"/>
            <a:r>
              <a:rPr kumimoji="1" lang="ja-JP" altLang="en-US" sz="2000" dirty="0">
                <a:latin typeface="UD デジタル 教科書体 NK-B" panose="02020700000000000000" pitchFamily="18" charset="-128"/>
                <a:ea typeface="UD デジタル 教科書体 NK-B" panose="02020700000000000000" pitchFamily="18" charset="-128"/>
              </a:rPr>
              <a:t>いじめ・不登校等の未然防止等に向けた魅力ある学校づくりに関する調査研究</a:t>
            </a:r>
          </a:p>
        </p:txBody>
      </p:sp>
      <p:sp>
        <p:nvSpPr>
          <p:cNvPr id="11" name="テキスト ボックス 10">
            <a:extLst>
              <a:ext uri="{FF2B5EF4-FFF2-40B4-BE49-F238E27FC236}">
                <a16:creationId xmlns:a16="http://schemas.microsoft.com/office/drawing/2014/main" id="{2765B492-58EF-CB16-4C75-B2B061E72F44}"/>
              </a:ext>
            </a:extLst>
          </p:cNvPr>
          <p:cNvSpPr txBox="1"/>
          <p:nvPr/>
        </p:nvSpPr>
        <p:spPr>
          <a:xfrm>
            <a:off x="2181545" y="950612"/>
            <a:ext cx="7828895" cy="1077218"/>
          </a:xfrm>
          <a:prstGeom prst="rect">
            <a:avLst/>
          </a:prstGeom>
          <a:noFill/>
        </p:spPr>
        <p:txBody>
          <a:bodyPr wrap="square" rtlCol="0">
            <a:spAutoFit/>
          </a:bodyPr>
          <a:lstStyle/>
          <a:p>
            <a:r>
              <a:rPr kumimoji="1" lang="ja-JP" altLang="en-US" sz="3200" b="1" dirty="0">
                <a:solidFill>
                  <a:schemeClr val="bg1"/>
                </a:solidFill>
                <a:effectLst>
                  <a:outerShdw blurRad="50800" dist="50800" dir="5400000" algn="ctr" rotWithShape="0">
                    <a:srgbClr val="000000">
                      <a:alpha val="54000"/>
                    </a:srgbClr>
                  </a:outerShdw>
                </a:effectLst>
                <a:latin typeface="BIZ UDPゴシック" panose="020B0400000000000000" pitchFamily="50" charset="-128"/>
                <a:ea typeface="BIZ UDPゴシック" panose="020B0400000000000000" pitchFamily="50" charset="-128"/>
              </a:rPr>
              <a:t>「心理分野に強みや専門性を有する教師の育成のための教職員向け研修プログラム」</a:t>
            </a:r>
          </a:p>
        </p:txBody>
      </p:sp>
      <p:sp>
        <p:nvSpPr>
          <p:cNvPr id="12" name="正方形/長方形 11">
            <a:extLst>
              <a:ext uri="{FF2B5EF4-FFF2-40B4-BE49-F238E27FC236}">
                <a16:creationId xmlns:a16="http://schemas.microsoft.com/office/drawing/2014/main" id="{5E22E63C-2855-3692-3698-054890A4B3BA}"/>
              </a:ext>
            </a:extLst>
          </p:cNvPr>
          <p:cNvSpPr/>
          <p:nvPr/>
        </p:nvSpPr>
        <p:spPr>
          <a:xfrm>
            <a:off x="0" y="2091820"/>
            <a:ext cx="12192000" cy="63062"/>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9959C036-58E5-3312-A603-9C43F93830E9}"/>
              </a:ext>
            </a:extLst>
          </p:cNvPr>
          <p:cNvSpPr/>
          <p:nvPr/>
        </p:nvSpPr>
        <p:spPr>
          <a:xfrm>
            <a:off x="0" y="0"/>
            <a:ext cx="12192000" cy="69246"/>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2567833F-F6B2-78B1-A926-9970C23A6BD1}"/>
              </a:ext>
            </a:extLst>
          </p:cNvPr>
          <p:cNvSpPr txBox="1"/>
          <p:nvPr/>
        </p:nvSpPr>
        <p:spPr>
          <a:xfrm>
            <a:off x="4143852" y="2788574"/>
            <a:ext cx="3904280" cy="646331"/>
          </a:xfrm>
          <a:prstGeom prst="rect">
            <a:avLst/>
          </a:prstGeom>
          <a:noFill/>
        </p:spPr>
        <p:txBody>
          <a:bodyPr wrap="square" rtlCol="0">
            <a:spAutoFit/>
          </a:bodyPr>
          <a:lstStyle/>
          <a:p>
            <a:pPr algn="ctr"/>
            <a:r>
              <a:rPr lang="ja-JP" altLang="en-US" sz="3600" b="1" dirty="0">
                <a:latin typeface="UD デジタル 教科書体 NK-B" panose="02020700000000000000" pitchFamily="18" charset="-128"/>
                <a:ea typeface="UD デジタル 教科書体 NK-B" panose="02020700000000000000" pitchFamily="18" charset="-128"/>
              </a:rPr>
              <a:t>第</a:t>
            </a:r>
            <a:r>
              <a:rPr lang="en-US" altLang="ja-JP" sz="3600" b="1" dirty="0">
                <a:latin typeface="UD デジタル 教科書体 NK-B" panose="02020700000000000000" pitchFamily="18" charset="-128"/>
                <a:ea typeface="UD デジタル 教科書体 NK-B" panose="02020700000000000000" pitchFamily="18" charset="-128"/>
              </a:rPr>
              <a:t>10</a:t>
            </a:r>
            <a:r>
              <a:rPr lang="ja-JP" altLang="en-US" sz="3600" b="1" dirty="0">
                <a:latin typeface="UD デジタル 教科書体 NK-B" panose="02020700000000000000" pitchFamily="18" charset="-128"/>
                <a:ea typeface="UD デジタル 教科書体 NK-B" panose="02020700000000000000" pitchFamily="18" charset="-128"/>
              </a:rPr>
              <a:t>章</a:t>
            </a:r>
            <a:endParaRPr kumimoji="1" lang="ja-JP" altLang="en-US" sz="3600" b="1" dirty="0">
              <a:latin typeface="UD デジタル 教科書体 NK-B" panose="02020700000000000000" pitchFamily="18" charset="-128"/>
              <a:ea typeface="UD デジタル 教科書体 NK-B" panose="02020700000000000000" pitchFamily="18" charset="-128"/>
            </a:endParaRPr>
          </a:p>
        </p:txBody>
      </p:sp>
      <p:sp>
        <p:nvSpPr>
          <p:cNvPr id="15" name="テキスト ボックス 14">
            <a:extLst>
              <a:ext uri="{FF2B5EF4-FFF2-40B4-BE49-F238E27FC236}">
                <a16:creationId xmlns:a16="http://schemas.microsoft.com/office/drawing/2014/main" id="{994C009B-A52A-4A2F-C38E-8264E10CA63C}"/>
              </a:ext>
            </a:extLst>
          </p:cNvPr>
          <p:cNvSpPr txBox="1"/>
          <p:nvPr/>
        </p:nvSpPr>
        <p:spPr>
          <a:xfrm>
            <a:off x="203744" y="3359219"/>
            <a:ext cx="11784496" cy="769441"/>
          </a:xfrm>
          <a:prstGeom prst="rect">
            <a:avLst/>
          </a:prstGeom>
          <a:noFill/>
        </p:spPr>
        <p:txBody>
          <a:bodyPr wrap="square" rtlCol="0">
            <a:spAutoFit/>
          </a:bodyPr>
          <a:lstStyle/>
          <a:p>
            <a:pPr algn="ctr"/>
            <a:r>
              <a:rPr lang="ja-JP" altLang="en-US" sz="4400" b="1" dirty="0">
                <a:latin typeface="UD デジタル 教科書体 NK-B" panose="02020700000000000000" pitchFamily="18" charset="-128"/>
                <a:ea typeface="UD デジタル 教科書体 NK-B" panose="02020700000000000000" pitchFamily="18" charset="-128"/>
              </a:rPr>
              <a:t>個別面談</a:t>
            </a:r>
          </a:p>
        </p:txBody>
      </p:sp>
      <p:sp>
        <p:nvSpPr>
          <p:cNvPr id="16" name="テキスト ボックス 15">
            <a:extLst>
              <a:ext uri="{FF2B5EF4-FFF2-40B4-BE49-F238E27FC236}">
                <a16:creationId xmlns:a16="http://schemas.microsoft.com/office/drawing/2014/main" id="{8FE23946-E215-9F0B-48F1-F766B0605183}"/>
              </a:ext>
            </a:extLst>
          </p:cNvPr>
          <p:cNvSpPr txBox="1"/>
          <p:nvPr/>
        </p:nvSpPr>
        <p:spPr>
          <a:xfrm>
            <a:off x="2096600" y="4896874"/>
            <a:ext cx="3364341" cy="769441"/>
          </a:xfrm>
          <a:prstGeom prst="rect">
            <a:avLst/>
          </a:prstGeom>
          <a:noFill/>
        </p:spPr>
        <p:txBody>
          <a:bodyPr wrap="square" rtlCol="0">
            <a:spAutoFit/>
          </a:bodyPr>
          <a:lstStyle/>
          <a:p>
            <a:r>
              <a:rPr lang="ja-JP" altLang="en-US" sz="4400" b="1" dirty="0">
                <a:latin typeface="UD デジタル 教科書体 NK-B" panose="02020700000000000000" pitchFamily="18" charset="-128"/>
                <a:ea typeface="UD デジタル 教科書体 NK-B" panose="02020700000000000000" pitchFamily="18" charset="-128"/>
              </a:rPr>
              <a:t>金子　恵美子</a:t>
            </a:r>
            <a:endParaRPr kumimoji="1" lang="ja-JP" altLang="en-US" sz="4400" b="1" dirty="0">
              <a:latin typeface="UD デジタル 教科書体 NK-B" panose="02020700000000000000" pitchFamily="18" charset="-128"/>
              <a:ea typeface="UD デジタル 教科書体 NK-B" panose="02020700000000000000" pitchFamily="18" charset="-128"/>
            </a:endParaRPr>
          </a:p>
        </p:txBody>
      </p:sp>
      <p:sp>
        <p:nvSpPr>
          <p:cNvPr id="20" name="正方形/長方形 19">
            <a:extLst>
              <a:ext uri="{FF2B5EF4-FFF2-40B4-BE49-F238E27FC236}">
                <a16:creationId xmlns:a16="http://schemas.microsoft.com/office/drawing/2014/main" id="{41D13757-57D7-72F9-4F24-196D828E8ECD}"/>
              </a:ext>
            </a:extLst>
          </p:cNvPr>
          <p:cNvSpPr/>
          <p:nvPr/>
        </p:nvSpPr>
        <p:spPr>
          <a:xfrm>
            <a:off x="0" y="5988214"/>
            <a:ext cx="12192000" cy="63062"/>
          </a:xfrm>
          <a:prstGeom prst="rect">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2C855DE0-8957-3714-1541-61081BE5ADCC}"/>
              </a:ext>
            </a:extLst>
          </p:cNvPr>
          <p:cNvSpPr txBox="1"/>
          <p:nvPr/>
        </p:nvSpPr>
        <p:spPr>
          <a:xfrm>
            <a:off x="7328566" y="4883659"/>
            <a:ext cx="2766834" cy="769441"/>
          </a:xfrm>
          <a:prstGeom prst="rect">
            <a:avLst/>
          </a:prstGeom>
          <a:noFill/>
        </p:spPr>
        <p:txBody>
          <a:bodyPr wrap="square" rtlCol="0">
            <a:spAutoFit/>
          </a:bodyPr>
          <a:lstStyle/>
          <a:p>
            <a:r>
              <a:rPr lang="ja-JP" altLang="en-US" sz="4400" b="1" dirty="0">
                <a:latin typeface="UD デジタル 教科書体 NK-B" panose="02020700000000000000" pitchFamily="18" charset="-128"/>
                <a:ea typeface="UD デジタル 教科書体 NK-B" panose="02020700000000000000" pitchFamily="18" charset="-128"/>
              </a:rPr>
              <a:t>会沢　信彦</a:t>
            </a:r>
            <a:endParaRPr kumimoji="1" lang="ja-JP" altLang="en-US" sz="4400" b="1" dirty="0">
              <a:latin typeface="UD デジタル 教科書体 NK-B" panose="02020700000000000000" pitchFamily="18" charset="-128"/>
              <a:ea typeface="UD デジタル 教科書体 NK-B" panose="02020700000000000000" pitchFamily="18" charset="-128"/>
            </a:endParaRPr>
          </a:p>
        </p:txBody>
      </p:sp>
      <p:sp>
        <p:nvSpPr>
          <p:cNvPr id="21" name="テキスト ボックス 20">
            <a:extLst>
              <a:ext uri="{FF2B5EF4-FFF2-40B4-BE49-F238E27FC236}">
                <a16:creationId xmlns:a16="http://schemas.microsoft.com/office/drawing/2014/main" id="{2F19766E-67D4-4069-3FF2-94C6C0E38162}"/>
              </a:ext>
            </a:extLst>
          </p:cNvPr>
          <p:cNvSpPr txBox="1"/>
          <p:nvPr/>
        </p:nvSpPr>
        <p:spPr>
          <a:xfrm>
            <a:off x="6009354" y="4373586"/>
            <a:ext cx="4754962" cy="430054"/>
          </a:xfrm>
          <a:prstGeom prst="rect">
            <a:avLst/>
          </a:prstGeom>
          <a:noFill/>
        </p:spPr>
        <p:txBody>
          <a:bodyPr wrap="square">
            <a:spAutoFit/>
          </a:bodyPr>
          <a:lstStyle/>
          <a:p>
            <a:pPr algn="ctr">
              <a:lnSpc>
                <a:spcPct val="90000"/>
              </a:lnSpc>
            </a:pPr>
            <a:r>
              <a:rPr lang="zh-CN" altLang="en-US" sz="2400" dirty="0">
                <a:latin typeface="UD デジタル 教科書体 N-B" panose="02020700000000000000" pitchFamily="17" charset="-128"/>
                <a:ea typeface="UD デジタル 教科書体 N-B" panose="02020700000000000000" pitchFamily="17" charset="-128"/>
              </a:rPr>
              <a:t>文教大学</a:t>
            </a:r>
            <a:r>
              <a:rPr lang="ja-JP" altLang="en-US" sz="2400" dirty="0">
                <a:latin typeface="UD デジタル 教科書体 N-B" panose="02020700000000000000" pitchFamily="17" charset="-128"/>
                <a:ea typeface="UD デジタル 教科書体 N-B" panose="02020700000000000000" pitchFamily="17" charset="-128"/>
              </a:rPr>
              <a:t>･</a:t>
            </a:r>
            <a:r>
              <a:rPr lang="zh-CN" altLang="en-US" sz="2400" dirty="0">
                <a:latin typeface="UD デジタル 教科書体 N-B" panose="02020700000000000000" pitchFamily="17" charset="-128"/>
                <a:ea typeface="UD デジタル 教科書体 N-B" panose="02020700000000000000" pitchFamily="17" charset="-128"/>
              </a:rPr>
              <a:t>教授</a:t>
            </a:r>
            <a:endParaRPr lang="en-US" altLang="ja-JP" sz="2400" dirty="0">
              <a:latin typeface="UD デジタル 教科書体 N-B" panose="02020700000000000000" pitchFamily="17" charset="-128"/>
              <a:ea typeface="UD デジタル 教科書体 N-B" panose="02020700000000000000" pitchFamily="17" charset="-128"/>
            </a:endParaRPr>
          </a:p>
        </p:txBody>
      </p:sp>
      <p:sp>
        <p:nvSpPr>
          <p:cNvPr id="6" name="テキスト ボックス 5">
            <a:extLst>
              <a:ext uri="{FF2B5EF4-FFF2-40B4-BE49-F238E27FC236}">
                <a16:creationId xmlns:a16="http://schemas.microsoft.com/office/drawing/2014/main" id="{9FEC0034-C982-A14D-B7F2-041F94C4E0F1}"/>
              </a:ext>
            </a:extLst>
          </p:cNvPr>
          <p:cNvSpPr txBox="1"/>
          <p:nvPr/>
        </p:nvSpPr>
        <p:spPr>
          <a:xfrm>
            <a:off x="9384813" y="5659578"/>
            <a:ext cx="2604655" cy="276999"/>
          </a:xfrm>
          <a:prstGeom prst="rect">
            <a:avLst/>
          </a:prstGeom>
          <a:noFill/>
        </p:spPr>
        <p:txBody>
          <a:bodyPr wrap="square">
            <a:spAutoFit/>
          </a:bodyPr>
          <a:lstStyle/>
          <a:p>
            <a:r>
              <a:rPr lang="en-US" altLang="ja-JP" sz="1200" dirty="0"/>
              <a:t>※</a:t>
            </a:r>
            <a:r>
              <a:rPr lang="ja-JP" altLang="en-US" sz="1200" dirty="0"/>
              <a:t>所属は</a:t>
            </a:r>
            <a:r>
              <a:rPr lang="en-US" altLang="ja-JP" sz="1200" dirty="0"/>
              <a:t>2026</a:t>
            </a:r>
            <a:r>
              <a:rPr lang="ja-JP" altLang="en-US" sz="1200" dirty="0"/>
              <a:t>年</a:t>
            </a:r>
            <a:r>
              <a:rPr lang="en-US" altLang="ja-JP" sz="1200" dirty="0"/>
              <a:t>3</a:t>
            </a:r>
            <a:r>
              <a:rPr lang="ja-JP" altLang="en-US" sz="1200" dirty="0"/>
              <a:t>月時点のものです</a:t>
            </a:r>
          </a:p>
        </p:txBody>
      </p:sp>
      <p:sp>
        <p:nvSpPr>
          <p:cNvPr id="4" name="テキスト ボックス 3">
            <a:extLst>
              <a:ext uri="{FF2B5EF4-FFF2-40B4-BE49-F238E27FC236}">
                <a16:creationId xmlns:a16="http://schemas.microsoft.com/office/drawing/2014/main" id="{4CDE85B7-1B75-9ECF-93B1-CE459432CB6D}"/>
              </a:ext>
            </a:extLst>
          </p:cNvPr>
          <p:cNvSpPr txBox="1"/>
          <p:nvPr/>
        </p:nvSpPr>
        <p:spPr>
          <a:xfrm>
            <a:off x="1049426" y="4361501"/>
            <a:ext cx="5458691" cy="430054"/>
          </a:xfrm>
          <a:prstGeom prst="rect">
            <a:avLst/>
          </a:prstGeom>
          <a:noFill/>
        </p:spPr>
        <p:txBody>
          <a:bodyPr wrap="square">
            <a:spAutoFit/>
          </a:bodyPr>
          <a:lstStyle/>
          <a:p>
            <a:pPr algn="ctr">
              <a:lnSpc>
                <a:spcPct val="90000"/>
              </a:lnSpc>
            </a:pPr>
            <a:r>
              <a:rPr lang="ja-JP" altLang="en-US" sz="2400" dirty="0">
                <a:latin typeface="UD デジタル 教科書体 N-B" panose="02020700000000000000" pitchFamily="17" charset="-128"/>
                <a:ea typeface="UD デジタル 教科書体 N-B" panose="02020700000000000000" pitchFamily="17" charset="-128"/>
              </a:rPr>
              <a:t>慶應義塾大学･准教授</a:t>
            </a:r>
            <a:endParaRPr lang="en-US" altLang="ja-JP" sz="2400" dirty="0">
              <a:latin typeface="UD デジタル 教科書体 N-B" panose="02020700000000000000" pitchFamily="17" charset="-128"/>
              <a:ea typeface="UD デジタル 教科書体 N-B" panose="02020700000000000000" pitchFamily="17" charset="-128"/>
            </a:endParaRPr>
          </a:p>
        </p:txBody>
      </p:sp>
    </p:spTree>
    <p:extLst>
      <p:ext uri="{BB962C8B-B14F-4D97-AF65-F5344CB8AC3E}">
        <p14:creationId xmlns:p14="http://schemas.microsoft.com/office/powerpoint/2010/main" val="16371639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D60FCF-6705-EE61-C599-E2801FC8902D}"/>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6F80A2C-1B63-1414-B141-9E01F3481D4D}"/>
              </a:ext>
            </a:extLst>
          </p:cNvPr>
          <p:cNvSpPr txBox="1"/>
          <p:nvPr/>
        </p:nvSpPr>
        <p:spPr>
          <a:xfrm>
            <a:off x="897146" y="638355"/>
            <a:ext cx="11294854" cy="563231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３．児童生徒の</a:t>
            </a:r>
            <a:r>
              <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SOS</a:t>
            </a: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をキャッチする</a:t>
            </a:r>
            <a:endParaRPr lang="en-US" altLang="ja-JP" sz="4000" dirty="0">
              <a:solidFill>
                <a:prstClr val="black"/>
              </a:solidFill>
              <a:latin typeface="UD デジタル 教科書体 N-R" panose="02020400000000000000" pitchFamily="17" charset="-128"/>
              <a:ea typeface="UD デジタル 教科書体 N-R" panose="02020400000000000000" pitchFamily="17"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（１）</a:t>
            </a:r>
            <a:r>
              <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SOS</a:t>
            </a: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をキャッチし、対応するための留意点</a:t>
            </a: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4000" dirty="0">
              <a:solidFill>
                <a:prstClr val="black"/>
              </a:solidFill>
              <a:latin typeface="UD デジタル 教科書体 N-R" panose="02020400000000000000" pitchFamily="17" charset="-128"/>
              <a:ea typeface="UD デジタル 教科書体 N-R" panose="02020400000000000000" pitchFamily="17"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①小さな変化に気づく</a:t>
            </a: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②小さな変化を共有する</a:t>
            </a: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③児童生徒を支える要因を増やす</a:t>
            </a: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p:txBody>
      </p:sp>
      <p:sp>
        <p:nvSpPr>
          <p:cNvPr id="3" name="スライド番号プレースホルダー 2">
            <a:extLst>
              <a:ext uri="{FF2B5EF4-FFF2-40B4-BE49-F238E27FC236}">
                <a16:creationId xmlns:a16="http://schemas.microsoft.com/office/drawing/2014/main" id="{D4E72B6E-F97A-73DE-AABF-408E5EBDA0DC}"/>
              </a:ext>
            </a:extLst>
          </p:cNvPr>
          <p:cNvSpPr>
            <a:spLocks noGrp="1"/>
          </p:cNvSpPr>
          <p:nvPr>
            <p:ph type="sldNum" sz="quarter" idx="12"/>
          </p:nvPr>
        </p:nvSpPr>
        <p:spPr/>
        <p:txBody>
          <a:bodyPr/>
          <a:lstStyle/>
          <a:p>
            <a:fld id="{587F22C5-8CBE-410D-8F81-42778740ED0E}" type="slidenum">
              <a:rPr kumimoji="1" lang="ja-JP" altLang="en-US" smtClean="0"/>
              <a:t>10</a:t>
            </a:fld>
            <a:endParaRPr kumimoji="1" lang="ja-JP" altLang="en-US"/>
          </a:p>
        </p:txBody>
      </p:sp>
    </p:spTree>
    <p:extLst>
      <p:ext uri="{BB962C8B-B14F-4D97-AF65-F5344CB8AC3E}">
        <p14:creationId xmlns:p14="http://schemas.microsoft.com/office/powerpoint/2010/main" val="484150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57F06-5AFE-C68F-7C3F-3D0B3D6ABB99}"/>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1FF39C80-EA75-C9B3-2610-C22B93220C64}"/>
              </a:ext>
            </a:extLst>
          </p:cNvPr>
          <p:cNvSpPr txBox="1"/>
          <p:nvPr/>
        </p:nvSpPr>
        <p:spPr>
          <a:xfrm>
            <a:off x="897147" y="638355"/>
            <a:ext cx="11079994" cy="563231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（２）非言語による表現の理解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①</a:t>
            </a:r>
            <a:r>
              <a:rPr lang="ja-JP" altLang="en-US" sz="4000" dirty="0">
                <a:solidFill>
                  <a:prstClr val="black"/>
                </a:solidFill>
                <a:latin typeface="UD デジタル 教科書体 N-R" panose="02020400000000000000" pitchFamily="17" charset="-128"/>
                <a:ea typeface="UD デジタル 教科書体 N-R" panose="02020400000000000000" pitchFamily="17" charset="-128"/>
              </a:rPr>
              <a:t>視線</a:t>
            </a: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②</a:t>
            </a:r>
            <a:r>
              <a:rPr lang="ja-JP" altLang="en-US" sz="4000" dirty="0">
                <a:solidFill>
                  <a:prstClr val="black"/>
                </a:solidFill>
                <a:latin typeface="UD デジタル 教科書体 N-R" panose="02020400000000000000" pitchFamily="17" charset="-128"/>
                <a:ea typeface="UD デジタル 教科書体 N-R" panose="02020400000000000000" pitchFamily="17" charset="-128"/>
              </a:rPr>
              <a:t>姿勢・動作</a:t>
            </a: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③沈黙</a:t>
            </a: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4000" dirty="0">
              <a:solidFill>
                <a:prstClr val="black"/>
              </a:solidFill>
              <a:latin typeface="UD デジタル 教科書体 N-R" panose="02020400000000000000" pitchFamily="17" charset="-128"/>
              <a:ea typeface="UD デジタル 教科書体 N-R" panose="02020400000000000000" pitchFamily="17"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④身体症状や問題行動</a:t>
            </a: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p:txBody>
      </p:sp>
      <p:sp>
        <p:nvSpPr>
          <p:cNvPr id="3" name="スライド番号プレースホルダー 2">
            <a:extLst>
              <a:ext uri="{FF2B5EF4-FFF2-40B4-BE49-F238E27FC236}">
                <a16:creationId xmlns:a16="http://schemas.microsoft.com/office/drawing/2014/main" id="{124341A2-79D7-C40C-5D0A-7182ECA5DD5A}"/>
              </a:ext>
            </a:extLst>
          </p:cNvPr>
          <p:cNvSpPr>
            <a:spLocks noGrp="1"/>
          </p:cNvSpPr>
          <p:nvPr>
            <p:ph type="sldNum" sz="quarter" idx="12"/>
          </p:nvPr>
        </p:nvSpPr>
        <p:spPr/>
        <p:txBody>
          <a:bodyPr/>
          <a:lstStyle/>
          <a:p>
            <a:fld id="{587F22C5-8CBE-410D-8F81-42778740ED0E}" type="slidenum">
              <a:rPr kumimoji="1" lang="ja-JP" altLang="en-US" smtClean="0"/>
              <a:t>11</a:t>
            </a:fld>
            <a:endParaRPr kumimoji="1" lang="ja-JP" altLang="en-US"/>
          </a:p>
        </p:txBody>
      </p:sp>
    </p:spTree>
    <p:extLst>
      <p:ext uri="{BB962C8B-B14F-4D97-AF65-F5344CB8AC3E}">
        <p14:creationId xmlns:p14="http://schemas.microsoft.com/office/powerpoint/2010/main" val="4050561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1B76A5EF-FA70-DAED-2263-D1C99FA5F183}"/>
              </a:ext>
            </a:extLst>
          </p:cNvPr>
          <p:cNvSpPr txBox="1"/>
          <p:nvPr/>
        </p:nvSpPr>
        <p:spPr>
          <a:xfrm>
            <a:off x="897147" y="638355"/>
            <a:ext cx="10308566" cy="5909310"/>
          </a:xfrm>
          <a:prstGeom prst="rect">
            <a:avLst/>
          </a:prstGeom>
          <a:noFill/>
        </p:spPr>
        <p:txBody>
          <a:bodyPr wrap="square" rtlCol="0">
            <a:spAutoFit/>
          </a:bodyPr>
          <a:lstStyle/>
          <a:p>
            <a:r>
              <a:rPr kumimoji="1" lang="ja-JP" altLang="en-US" sz="4000" dirty="0">
                <a:latin typeface="UD デジタル 教科書体 N-R" panose="02020400000000000000" pitchFamily="17" charset="-128"/>
                <a:ea typeface="UD デジタル 教科書体 N-R" panose="02020400000000000000" pitchFamily="17" charset="-128"/>
              </a:rPr>
              <a:t>４．特別な面談（１）：いじめ事案</a:t>
            </a:r>
          </a:p>
          <a:p>
            <a:endParaRPr kumimoji="1" lang="en-US" altLang="ja-JP" sz="4000" dirty="0">
              <a:latin typeface="UD デジタル 教科書体 N-R" panose="02020400000000000000" pitchFamily="17" charset="-128"/>
              <a:ea typeface="UD デジタル 教科書体 N-R" panose="02020400000000000000" pitchFamily="17" charset="-128"/>
            </a:endParaRPr>
          </a:p>
          <a:p>
            <a:r>
              <a:rPr lang="ja-JP" altLang="en-US" sz="4000" dirty="0">
                <a:latin typeface="UD デジタル 教科書体 N-R" panose="02020400000000000000" pitchFamily="17" charset="-128"/>
                <a:ea typeface="UD デジタル 教科書体 N-R" panose="02020400000000000000" pitchFamily="17" charset="-128"/>
              </a:rPr>
              <a:t>（１）いじめ事案における３種類の面談</a:t>
            </a:r>
          </a:p>
          <a:p>
            <a:r>
              <a:rPr kumimoji="1" lang="ja-JP" altLang="en-US" sz="4000" dirty="0">
                <a:latin typeface="UD デジタル 教科書体 N-R" panose="02020400000000000000" pitchFamily="17" charset="-128"/>
                <a:ea typeface="UD デジタル 教科書体 N-R" panose="02020400000000000000" pitchFamily="17" charset="-128"/>
              </a:rPr>
              <a:t>　</a:t>
            </a:r>
          </a:p>
          <a:p>
            <a:r>
              <a:rPr kumimoji="1" lang="ja-JP" altLang="en-US" sz="4000" dirty="0">
                <a:latin typeface="UD デジタル 教科書体 N-R" panose="02020400000000000000" pitchFamily="17" charset="-128"/>
                <a:ea typeface="UD デジタル 教科書体 N-R" panose="02020400000000000000" pitchFamily="17" charset="-128"/>
              </a:rPr>
              <a:t>　①事実確認を中心とした聴き取り</a:t>
            </a:r>
          </a:p>
          <a:p>
            <a:r>
              <a:rPr lang="ja-JP" altLang="en-US" sz="4000" dirty="0">
                <a:latin typeface="UD デジタル 教科書体 N-R" panose="02020400000000000000" pitchFamily="17" charset="-128"/>
                <a:ea typeface="UD デジタル 教科書体 N-R" panose="02020400000000000000" pitchFamily="17" charset="-128"/>
              </a:rPr>
              <a:t>　</a:t>
            </a:r>
          </a:p>
          <a:p>
            <a:r>
              <a:rPr lang="ja-JP" altLang="en-US" sz="4000" dirty="0">
                <a:latin typeface="UD デジタル 教科書体 N-R" panose="02020400000000000000" pitchFamily="17" charset="-128"/>
                <a:ea typeface="UD デジタル 教科書体 N-R" panose="02020400000000000000" pitchFamily="17" charset="-128"/>
              </a:rPr>
              <a:t>　②被害者に対するケアを目的とした面談</a:t>
            </a:r>
          </a:p>
          <a:p>
            <a:r>
              <a:rPr kumimoji="1" lang="ja-JP" altLang="en-US" sz="4000" dirty="0">
                <a:latin typeface="UD デジタル 教科書体 N-R" panose="02020400000000000000" pitchFamily="17" charset="-128"/>
                <a:ea typeface="UD デジタル 教科書体 N-R" panose="02020400000000000000" pitchFamily="17" charset="-128"/>
              </a:rPr>
              <a:t>　　</a:t>
            </a:r>
          </a:p>
          <a:p>
            <a:r>
              <a:rPr lang="ja-JP" altLang="en-US" sz="4000" dirty="0">
                <a:latin typeface="UD デジタル 教科書体 N-R" panose="02020400000000000000" pitchFamily="17" charset="-128"/>
                <a:ea typeface="UD デジタル 教科書体 N-R" panose="02020400000000000000" pitchFamily="17" charset="-128"/>
              </a:rPr>
              <a:t>　</a:t>
            </a:r>
            <a:r>
              <a:rPr kumimoji="1" lang="ja-JP" altLang="en-US" sz="4000" dirty="0">
                <a:latin typeface="UD デジタル 教科書体 N-R" panose="02020400000000000000" pitchFamily="17" charset="-128"/>
                <a:ea typeface="UD デジタル 教科書体 N-R" panose="02020400000000000000" pitchFamily="17" charset="-128"/>
              </a:rPr>
              <a:t>③加害者に対する指導を目的とした面談</a:t>
            </a:r>
          </a:p>
          <a:p>
            <a:endParaRPr kumimoji="1" lang="ja-JP" altLang="en-US" dirty="0"/>
          </a:p>
        </p:txBody>
      </p:sp>
      <p:sp>
        <p:nvSpPr>
          <p:cNvPr id="3" name="スライド番号プレースホルダー 2">
            <a:extLst>
              <a:ext uri="{FF2B5EF4-FFF2-40B4-BE49-F238E27FC236}">
                <a16:creationId xmlns:a16="http://schemas.microsoft.com/office/drawing/2014/main" id="{1E33E52C-B97E-4388-81E9-5831D6679659}"/>
              </a:ext>
            </a:extLst>
          </p:cNvPr>
          <p:cNvSpPr>
            <a:spLocks noGrp="1"/>
          </p:cNvSpPr>
          <p:nvPr>
            <p:ph type="sldNum" sz="quarter" idx="12"/>
          </p:nvPr>
        </p:nvSpPr>
        <p:spPr/>
        <p:txBody>
          <a:bodyPr/>
          <a:lstStyle/>
          <a:p>
            <a:fld id="{587F22C5-8CBE-410D-8F81-42778740ED0E}" type="slidenum">
              <a:rPr kumimoji="1" lang="ja-JP" altLang="en-US" smtClean="0"/>
              <a:t>12</a:t>
            </a:fld>
            <a:endParaRPr kumimoji="1" lang="ja-JP" altLang="en-US"/>
          </a:p>
        </p:txBody>
      </p:sp>
    </p:spTree>
    <p:extLst>
      <p:ext uri="{BB962C8B-B14F-4D97-AF65-F5344CB8AC3E}">
        <p14:creationId xmlns:p14="http://schemas.microsoft.com/office/powerpoint/2010/main" val="27439510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1B76A5EF-FA70-DAED-2263-D1C99FA5F183}"/>
              </a:ext>
            </a:extLst>
          </p:cNvPr>
          <p:cNvSpPr txBox="1"/>
          <p:nvPr/>
        </p:nvSpPr>
        <p:spPr>
          <a:xfrm>
            <a:off x="690113" y="871268"/>
            <a:ext cx="10689566" cy="5909310"/>
          </a:xfrm>
          <a:prstGeom prst="rect">
            <a:avLst/>
          </a:prstGeom>
          <a:noFill/>
        </p:spPr>
        <p:txBody>
          <a:bodyPr wrap="square" rtlCol="0">
            <a:spAutoFit/>
          </a:bodyPr>
          <a:lstStyle/>
          <a:p>
            <a:r>
              <a:rPr lang="ja-JP" altLang="en-US" sz="4000" dirty="0">
                <a:latin typeface="UD デジタル 教科書体 N-R" panose="02020400000000000000" pitchFamily="17" charset="-128"/>
                <a:ea typeface="UD デジタル 教科書体 N-R" panose="02020400000000000000" pitchFamily="17" charset="-128"/>
              </a:rPr>
              <a:t>（２）事実確認のための聴き取り</a:t>
            </a:r>
            <a:endParaRPr lang="en-US" altLang="ja-JP" sz="4000" dirty="0">
              <a:latin typeface="UD デジタル 教科書体 N-R" panose="02020400000000000000" pitchFamily="17" charset="-128"/>
              <a:ea typeface="UD デジタル 教科書体 N-R" panose="02020400000000000000" pitchFamily="17" charset="-128"/>
            </a:endParaRPr>
          </a:p>
          <a:p>
            <a:endParaRPr kumimoji="1" lang="en-US" altLang="ja-JP" sz="4000" dirty="0">
              <a:latin typeface="UD デジタル 教科書体 N-R" panose="02020400000000000000" pitchFamily="17" charset="-128"/>
              <a:ea typeface="UD デジタル 教科書体 N-R" panose="02020400000000000000" pitchFamily="17" charset="-128"/>
            </a:endParaRPr>
          </a:p>
          <a:p>
            <a:r>
              <a:rPr lang="en-US" altLang="ja-JP" sz="4000" dirty="0">
                <a:latin typeface="UD デジタル 教科書体 N-R" panose="02020400000000000000" pitchFamily="17" charset="-128"/>
                <a:ea typeface="UD デジタル 教科書体 N-R" panose="02020400000000000000" pitchFamily="17" charset="-128"/>
              </a:rPr>
              <a:t>  </a:t>
            </a:r>
            <a:r>
              <a:rPr lang="ja-JP" altLang="en-US" sz="4000" dirty="0">
                <a:latin typeface="UD デジタル 教科書体 N-R" panose="02020400000000000000" pitchFamily="17" charset="-128"/>
                <a:ea typeface="UD デジタル 教科書体 N-R" panose="02020400000000000000" pitchFamily="17" charset="-128"/>
              </a:rPr>
              <a:t>①聴き方のポイント</a:t>
            </a:r>
            <a:endParaRPr lang="en-US" altLang="ja-JP" sz="4000" dirty="0">
              <a:latin typeface="UD デジタル 教科書体 N-R" panose="02020400000000000000" pitchFamily="17" charset="-128"/>
              <a:ea typeface="UD デジタル 教科書体 N-R" panose="02020400000000000000" pitchFamily="17" charset="-128"/>
            </a:endParaRPr>
          </a:p>
          <a:p>
            <a:endParaRPr lang="ja-JP" altLang="en-US" sz="4000" dirty="0">
              <a:latin typeface="UD デジタル 教科書体 N-R" panose="02020400000000000000" pitchFamily="17" charset="-128"/>
              <a:ea typeface="UD デジタル 教科書体 N-R" panose="02020400000000000000" pitchFamily="17" charset="-128"/>
            </a:endParaRPr>
          </a:p>
          <a:p>
            <a:r>
              <a:rPr kumimoji="1" lang="ja-JP" altLang="en-US" sz="4000" dirty="0">
                <a:latin typeface="UD デジタル 教科書体 N-R" panose="02020400000000000000" pitchFamily="17" charset="-128"/>
                <a:ea typeface="UD デジタル 教科書体 N-R" panose="02020400000000000000" pitchFamily="17" charset="-128"/>
              </a:rPr>
              <a:t>　②聴き取りの流れ</a:t>
            </a:r>
            <a:endParaRPr kumimoji="1" lang="en-US" altLang="ja-JP" sz="4000" dirty="0">
              <a:latin typeface="UD デジタル 教科書体 N-R" panose="02020400000000000000" pitchFamily="17" charset="-128"/>
              <a:ea typeface="UD デジタル 教科書体 N-R" panose="02020400000000000000" pitchFamily="17" charset="-128"/>
            </a:endParaRPr>
          </a:p>
          <a:p>
            <a:endParaRPr kumimoji="1" lang="ja-JP" altLang="en-US" sz="4000" dirty="0">
              <a:latin typeface="UD デジタル 教科書体 N-R" panose="02020400000000000000" pitchFamily="17" charset="-128"/>
              <a:ea typeface="UD デジタル 教科書体 N-R" panose="02020400000000000000" pitchFamily="17" charset="-128"/>
            </a:endParaRPr>
          </a:p>
          <a:p>
            <a:r>
              <a:rPr lang="ja-JP" altLang="en-US" sz="4000" dirty="0">
                <a:latin typeface="UD デジタル 教科書体 N-R" panose="02020400000000000000" pitchFamily="17" charset="-128"/>
                <a:ea typeface="UD デジタル 教科書体 N-R" panose="02020400000000000000" pitchFamily="17" charset="-128"/>
              </a:rPr>
              <a:t>　③聴き取りの注意事項</a:t>
            </a:r>
          </a:p>
          <a:p>
            <a:endParaRPr kumimoji="1" lang="ja-JP" altLang="en-US" sz="4000" dirty="0">
              <a:latin typeface="UD デジタル 教科書体 N-R" panose="02020400000000000000" pitchFamily="17" charset="-128"/>
              <a:ea typeface="UD デジタル 教科書体 N-R" panose="02020400000000000000" pitchFamily="17" charset="-128"/>
            </a:endParaRPr>
          </a:p>
          <a:p>
            <a:endParaRPr lang="ja-JP" altLang="en-US" sz="4000" dirty="0">
              <a:latin typeface="UD デジタル 教科書体 N-R" panose="02020400000000000000" pitchFamily="17" charset="-128"/>
              <a:ea typeface="UD デジタル 教科書体 N-R" panose="02020400000000000000" pitchFamily="17" charset="-128"/>
            </a:endParaRPr>
          </a:p>
          <a:p>
            <a:endParaRPr kumimoji="1" lang="ja-JP" altLang="en-US" dirty="0"/>
          </a:p>
        </p:txBody>
      </p:sp>
      <p:sp>
        <p:nvSpPr>
          <p:cNvPr id="3" name="スライド番号プレースホルダー 2">
            <a:extLst>
              <a:ext uri="{FF2B5EF4-FFF2-40B4-BE49-F238E27FC236}">
                <a16:creationId xmlns:a16="http://schemas.microsoft.com/office/drawing/2014/main" id="{DE675B46-AC3C-E118-90B7-4D597C953B08}"/>
              </a:ext>
            </a:extLst>
          </p:cNvPr>
          <p:cNvSpPr>
            <a:spLocks noGrp="1"/>
          </p:cNvSpPr>
          <p:nvPr>
            <p:ph type="sldNum" sz="quarter" idx="12"/>
          </p:nvPr>
        </p:nvSpPr>
        <p:spPr/>
        <p:txBody>
          <a:bodyPr/>
          <a:lstStyle/>
          <a:p>
            <a:fld id="{587F22C5-8CBE-410D-8F81-42778740ED0E}" type="slidenum">
              <a:rPr kumimoji="1" lang="ja-JP" altLang="en-US" smtClean="0"/>
              <a:t>13</a:t>
            </a:fld>
            <a:endParaRPr kumimoji="1" lang="ja-JP" altLang="en-US"/>
          </a:p>
        </p:txBody>
      </p:sp>
    </p:spTree>
    <p:extLst>
      <p:ext uri="{BB962C8B-B14F-4D97-AF65-F5344CB8AC3E}">
        <p14:creationId xmlns:p14="http://schemas.microsoft.com/office/powerpoint/2010/main" val="11497095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1B76A5EF-FA70-DAED-2263-D1C99FA5F183}"/>
              </a:ext>
            </a:extLst>
          </p:cNvPr>
          <p:cNvSpPr txBox="1"/>
          <p:nvPr/>
        </p:nvSpPr>
        <p:spPr>
          <a:xfrm>
            <a:off x="751217" y="871268"/>
            <a:ext cx="10689566" cy="5293757"/>
          </a:xfrm>
          <a:prstGeom prst="rect">
            <a:avLst/>
          </a:prstGeom>
          <a:noFill/>
        </p:spPr>
        <p:txBody>
          <a:bodyPr wrap="square" rtlCol="0">
            <a:spAutoFit/>
          </a:bodyPr>
          <a:lstStyle/>
          <a:p>
            <a:r>
              <a:rPr lang="ja-JP" altLang="en-US" sz="4000" dirty="0">
                <a:latin typeface="UD デジタル 教科書体 N-R" panose="02020400000000000000" pitchFamily="17" charset="-128"/>
                <a:ea typeface="UD デジタル 教科書体 N-R" panose="02020400000000000000" pitchFamily="17" charset="-128"/>
              </a:rPr>
              <a:t>（３）被害者との面談</a:t>
            </a:r>
            <a:endParaRPr lang="en-US" altLang="ja-JP" sz="4000" dirty="0">
              <a:latin typeface="UD デジタル 教科書体 N-R" panose="02020400000000000000" pitchFamily="17" charset="-128"/>
              <a:ea typeface="UD デジタル 教科書体 N-R" panose="02020400000000000000" pitchFamily="17" charset="-128"/>
            </a:endParaRPr>
          </a:p>
          <a:p>
            <a:endParaRPr kumimoji="1" lang="en-US" altLang="ja-JP" sz="6000" dirty="0">
              <a:latin typeface="UD デジタル 教科書体 N-R" panose="02020400000000000000" pitchFamily="17" charset="-128"/>
              <a:ea typeface="UD デジタル 教科書体 N-R" panose="02020400000000000000" pitchFamily="17" charset="-128"/>
            </a:endParaRPr>
          </a:p>
          <a:p>
            <a:r>
              <a:rPr lang="en-US" altLang="ja-JP" sz="4000" dirty="0">
                <a:latin typeface="UD デジタル 教科書体 N-R" panose="02020400000000000000" pitchFamily="17" charset="-128"/>
                <a:ea typeface="UD デジタル 教科書体 N-R" panose="02020400000000000000" pitchFamily="17" charset="-128"/>
              </a:rPr>
              <a:t>  </a:t>
            </a:r>
            <a:r>
              <a:rPr lang="ja-JP" altLang="en-US" sz="4000" dirty="0">
                <a:latin typeface="UD デジタル 教科書体 N-R" panose="02020400000000000000" pitchFamily="17" charset="-128"/>
                <a:ea typeface="UD デジタル 教科書体 N-R" panose="02020400000000000000" pitchFamily="17" charset="-128"/>
              </a:rPr>
              <a:t>①いじめ被害者への禁句</a:t>
            </a:r>
          </a:p>
          <a:p>
            <a:r>
              <a:rPr lang="ja-JP" altLang="en-US" sz="6000" dirty="0">
                <a:latin typeface="UD デジタル 教科書体 N-R" panose="02020400000000000000" pitchFamily="17" charset="-128"/>
                <a:ea typeface="UD デジタル 教科書体 N-R" panose="02020400000000000000" pitchFamily="17" charset="-128"/>
              </a:rPr>
              <a:t>　</a:t>
            </a:r>
          </a:p>
          <a:p>
            <a:r>
              <a:rPr lang="ja-JP" altLang="en-US" sz="4000" dirty="0">
                <a:latin typeface="UD デジタル 教科書体 N-R" panose="02020400000000000000" pitchFamily="17" charset="-128"/>
                <a:ea typeface="UD デジタル 教科書体 N-R" panose="02020400000000000000" pitchFamily="17" charset="-128"/>
              </a:rPr>
              <a:t>　②いじめ被害者との面談の心構えと流れ</a:t>
            </a:r>
          </a:p>
          <a:p>
            <a:endParaRPr kumimoji="1" lang="ja-JP" altLang="en-US" sz="4000" dirty="0">
              <a:latin typeface="UD デジタル 教科書体 N-R" panose="02020400000000000000" pitchFamily="17" charset="-128"/>
              <a:ea typeface="UD デジタル 教科書体 N-R" panose="02020400000000000000" pitchFamily="17" charset="-128"/>
            </a:endParaRPr>
          </a:p>
          <a:p>
            <a:endParaRPr lang="ja-JP" altLang="en-US" sz="4000" dirty="0">
              <a:latin typeface="UD デジタル 教科書体 N-R" panose="02020400000000000000" pitchFamily="17" charset="-128"/>
              <a:ea typeface="UD デジタル 教科書体 N-R" panose="02020400000000000000" pitchFamily="17" charset="-128"/>
            </a:endParaRPr>
          </a:p>
          <a:p>
            <a:endParaRPr kumimoji="1" lang="ja-JP" altLang="en-US" dirty="0"/>
          </a:p>
        </p:txBody>
      </p:sp>
      <p:sp>
        <p:nvSpPr>
          <p:cNvPr id="3" name="スライド番号プレースホルダー 2">
            <a:extLst>
              <a:ext uri="{FF2B5EF4-FFF2-40B4-BE49-F238E27FC236}">
                <a16:creationId xmlns:a16="http://schemas.microsoft.com/office/drawing/2014/main" id="{E1C7889E-FB31-CD18-B92E-551274F91118}"/>
              </a:ext>
            </a:extLst>
          </p:cNvPr>
          <p:cNvSpPr>
            <a:spLocks noGrp="1"/>
          </p:cNvSpPr>
          <p:nvPr>
            <p:ph type="sldNum" sz="quarter" idx="12"/>
          </p:nvPr>
        </p:nvSpPr>
        <p:spPr/>
        <p:txBody>
          <a:bodyPr/>
          <a:lstStyle/>
          <a:p>
            <a:fld id="{587F22C5-8CBE-410D-8F81-42778740ED0E}" type="slidenum">
              <a:rPr kumimoji="1" lang="ja-JP" altLang="en-US" smtClean="0"/>
              <a:t>14</a:t>
            </a:fld>
            <a:endParaRPr kumimoji="1" lang="ja-JP" altLang="en-US"/>
          </a:p>
        </p:txBody>
      </p:sp>
    </p:spTree>
    <p:extLst>
      <p:ext uri="{BB962C8B-B14F-4D97-AF65-F5344CB8AC3E}">
        <p14:creationId xmlns:p14="http://schemas.microsoft.com/office/powerpoint/2010/main" val="2986598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1B76A5EF-FA70-DAED-2263-D1C99FA5F183}"/>
              </a:ext>
            </a:extLst>
          </p:cNvPr>
          <p:cNvSpPr txBox="1"/>
          <p:nvPr/>
        </p:nvSpPr>
        <p:spPr>
          <a:xfrm>
            <a:off x="751217" y="871268"/>
            <a:ext cx="10689566" cy="5293757"/>
          </a:xfrm>
          <a:prstGeom prst="rect">
            <a:avLst/>
          </a:prstGeom>
          <a:noFill/>
        </p:spPr>
        <p:txBody>
          <a:bodyPr wrap="square" rtlCol="0">
            <a:spAutoFit/>
          </a:bodyPr>
          <a:lstStyle/>
          <a:p>
            <a:r>
              <a:rPr lang="ja-JP" altLang="en-US" sz="4000" dirty="0">
                <a:latin typeface="UD デジタル 教科書体 N-R" panose="02020400000000000000" pitchFamily="17" charset="-128"/>
                <a:ea typeface="UD デジタル 教科書体 N-R" panose="02020400000000000000" pitchFamily="17" charset="-128"/>
              </a:rPr>
              <a:t>（４）加害者との面談</a:t>
            </a:r>
            <a:endParaRPr lang="en-US" altLang="ja-JP" sz="4000" dirty="0">
              <a:latin typeface="UD デジタル 教科書体 N-R" panose="02020400000000000000" pitchFamily="17" charset="-128"/>
              <a:ea typeface="UD デジタル 教科書体 N-R" panose="02020400000000000000" pitchFamily="17" charset="-128"/>
            </a:endParaRPr>
          </a:p>
          <a:p>
            <a:endParaRPr kumimoji="1" lang="en-US" altLang="ja-JP" sz="6000" dirty="0">
              <a:latin typeface="UD デジタル 教科書体 N-R" panose="02020400000000000000" pitchFamily="17" charset="-128"/>
              <a:ea typeface="UD デジタル 教科書体 N-R" panose="02020400000000000000" pitchFamily="17" charset="-128"/>
            </a:endParaRPr>
          </a:p>
          <a:p>
            <a:r>
              <a:rPr lang="en-US" altLang="ja-JP" sz="4000" dirty="0">
                <a:latin typeface="UD デジタル 教科書体 N-R" panose="02020400000000000000" pitchFamily="17" charset="-128"/>
                <a:ea typeface="UD デジタル 教科書体 N-R" panose="02020400000000000000" pitchFamily="17" charset="-128"/>
              </a:rPr>
              <a:t>  </a:t>
            </a:r>
            <a:r>
              <a:rPr lang="ja-JP" altLang="en-US" sz="4000" dirty="0">
                <a:latin typeface="UD デジタル 教科書体 N-R" panose="02020400000000000000" pitchFamily="17" charset="-128"/>
                <a:ea typeface="UD デジタル 教科書体 N-R" panose="02020400000000000000" pitchFamily="17" charset="-128"/>
              </a:rPr>
              <a:t>①いじめ加害者との面談の心構え</a:t>
            </a:r>
          </a:p>
          <a:p>
            <a:r>
              <a:rPr lang="ja-JP" altLang="en-US" sz="6000" dirty="0">
                <a:latin typeface="UD デジタル 教科書体 N-R" panose="02020400000000000000" pitchFamily="17" charset="-128"/>
                <a:ea typeface="UD デジタル 教科書体 N-R" panose="02020400000000000000" pitchFamily="17" charset="-128"/>
              </a:rPr>
              <a:t>　</a:t>
            </a:r>
          </a:p>
          <a:p>
            <a:r>
              <a:rPr lang="ja-JP" altLang="en-US" sz="4000" dirty="0">
                <a:latin typeface="UD デジタル 教科書体 N-R" panose="02020400000000000000" pitchFamily="17" charset="-128"/>
                <a:ea typeface="UD デジタル 教科書体 N-R" panose="02020400000000000000" pitchFamily="17" charset="-128"/>
              </a:rPr>
              <a:t>　②いじめ加害者との面談のポイント</a:t>
            </a:r>
          </a:p>
          <a:p>
            <a:endParaRPr kumimoji="1" lang="ja-JP" altLang="en-US" sz="4000" dirty="0">
              <a:latin typeface="UD デジタル 教科書体 N-R" panose="02020400000000000000" pitchFamily="17" charset="-128"/>
              <a:ea typeface="UD デジタル 教科書体 N-R" panose="02020400000000000000" pitchFamily="17" charset="-128"/>
            </a:endParaRPr>
          </a:p>
          <a:p>
            <a:endParaRPr lang="ja-JP" altLang="en-US" sz="4000" dirty="0">
              <a:latin typeface="UD デジタル 教科書体 N-R" panose="02020400000000000000" pitchFamily="17" charset="-128"/>
              <a:ea typeface="UD デジタル 教科書体 N-R" panose="02020400000000000000" pitchFamily="17" charset="-128"/>
            </a:endParaRPr>
          </a:p>
          <a:p>
            <a:endParaRPr kumimoji="1" lang="ja-JP" altLang="en-US" dirty="0"/>
          </a:p>
        </p:txBody>
      </p:sp>
      <p:sp>
        <p:nvSpPr>
          <p:cNvPr id="3" name="スライド番号プレースホルダー 2">
            <a:extLst>
              <a:ext uri="{FF2B5EF4-FFF2-40B4-BE49-F238E27FC236}">
                <a16:creationId xmlns:a16="http://schemas.microsoft.com/office/drawing/2014/main" id="{E710EF23-5930-1223-23AA-DCA0FE2C9320}"/>
              </a:ext>
            </a:extLst>
          </p:cNvPr>
          <p:cNvSpPr>
            <a:spLocks noGrp="1"/>
          </p:cNvSpPr>
          <p:nvPr>
            <p:ph type="sldNum" sz="quarter" idx="12"/>
          </p:nvPr>
        </p:nvSpPr>
        <p:spPr/>
        <p:txBody>
          <a:bodyPr/>
          <a:lstStyle/>
          <a:p>
            <a:fld id="{587F22C5-8CBE-410D-8F81-42778740ED0E}" type="slidenum">
              <a:rPr kumimoji="1" lang="ja-JP" altLang="en-US" smtClean="0"/>
              <a:t>15</a:t>
            </a:fld>
            <a:endParaRPr kumimoji="1" lang="ja-JP" altLang="en-US"/>
          </a:p>
        </p:txBody>
      </p:sp>
    </p:spTree>
    <p:extLst>
      <p:ext uri="{BB962C8B-B14F-4D97-AF65-F5344CB8AC3E}">
        <p14:creationId xmlns:p14="http://schemas.microsoft.com/office/powerpoint/2010/main" val="30486736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1B76A5EF-FA70-DAED-2263-D1C99FA5F183}"/>
              </a:ext>
            </a:extLst>
          </p:cNvPr>
          <p:cNvSpPr txBox="1"/>
          <p:nvPr/>
        </p:nvSpPr>
        <p:spPr>
          <a:xfrm>
            <a:off x="646980" y="974785"/>
            <a:ext cx="11024559" cy="4924425"/>
          </a:xfrm>
          <a:prstGeom prst="rect">
            <a:avLst/>
          </a:prstGeom>
          <a:noFill/>
        </p:spPr>
        <p:txBody>
          <a:bodyPr wrap="square" rtlCol="0">
            <a:spAutoFit/>
          </a:bodyPr>
          <a:lstStyle/>
          <a:p>
            <a:r>
              <a:rPr lang="en-US" altLang="ja-JP" sz="4000" dirty="0">
                <a:latin typeface="UD デジタル 教科書体 N-R" panose="02020400000000000000" pitchFamily="17" charset="-128"/>
                <a:ea typeface="UD デジタル 教科書体 N-R" panose="02020400000000000000" pitchFamily="17" charset="-128"/>
              </a:rPr>
              <a:t>【</a:t>
            </a:r>
            <a:r>
              <a:rPr lang="ja-JP" altLang="en-US" sz="4000" dirty="0">
                <a:latin typeface="UD デジタル 教科書体 N-R" panose="02020400000000000000" pitchFamily="17" charset="-128"/>
                <a:ea typeface="UD デジタル 教科書体 N-R" panose="02020400000000000000" pitchFamily="17" charset="-128"/>
              </a:rPr>
              <a:t>演習</a:t>
            </a:r>
            <a:r>
              <a:rPr lang="en-US" altLang="ja-JP" sz="4000" dirty="0">
                <a:latin typeface="UD デジタル 教科書体 N-R" panose="02020400000000000000" pitchFamily="17" charset="-128"/>
                <a:ea typeface="UD デジタル 教科書体 N-R" panose="02020400000000000000" pitchFamily="17" charset="-128"/>
              </a:rPr>
              <a:t>】</a:t>
            </a:r>
            <a:r>
              <a:rPr lang="ja-JP" altLang="en-US" sz="4000" dirty="0">
                <a:latin typeface="UD デジタル 教科書体 N-R" panose="02020400000000000000" pitchFamily="17" charset="-128"/>
                <a:ea typeface="UD デジタル 教科書体 N-R" panose="02020400000000000000" pitchFamily="17" charset="-128"/>
              </a:rPr>
              <a:t>聴く体験、聴いてもらう体験</a:t>
            </a:r>
            <a:endParaRPr lang="en-US" altLang="ja-JP" sz="4000" dirty="0">
              <a:latin typeface="UD デジタル 教科書体 N-R" panose="02020400000000000000" pitchFamily="17" charset="-128"/>
              <a:ea typeface="UD デジタル 教科書体 N-R" panose="02020400000000000000" pitchFamily="17" charset="-128"/>
            </a:endParaRPr>
          </a:p>
          <a:p>
            <a:endParaRPr kumimoji="1" lang="en-US" altLang="ja-JP" sz="3200" dirty="0">
              <a:latin typeface="UD デジタル 教科書体 N-R" panose="02020400000000000000" pitchFamily="17" charset="-128"/>
              <a:ea typeface="UD デジタル 教科書体 N-R" panose="02020400000000000000" pitchFamily="17" charset="-128"/>
            </a:endParaRPr>
          </a:p>
          <a:p>
            <a:r>
              <a:rPr lang="ja-JP" altLang="en-US" sz="3200" dirty="0">
                <a:latin typeface="UD デジタル 教科書体 N-R" panose="02020400000000000000" pitchFamily="17" charset="-128"/>
                <a:ea typeface="UD デジタル 教科書体 N-R" panose="02020400000000000000" pitchFamily="17" charset="-128"/>
              </a:rPr>
              <a:t>・＜注意事項＞ここで聴いた話はこの時間だけに留め、</a:t>
            </a:r>
            <a:r>
              <a:rPr kumimoji="1" lang="ja-JP" altLang="en-US" sz="3200" dirty="0">
                <a:latin typeface="UD デジタル 教科書体 N-R" panose="02020400000000000000" pitchFamily="17" charset="-128"/>
                <a:ea typeface="UD デジタル 教科書体 N-R" panose="02020400000000000000" pitchFamily="17" charset="-128"/>
              </a:rPr>
              <a:t>話し手の秘密を守る。</a:t>
            </a:r>
          </a:p>
          <a:p>
            <a:endParaRPr lang="ja-JP" altLang="en-US" sz="3200" dirty="0">
              <a:latin typeface="UD デジタル 教科書体 N-R" panose="02020400000000000000" pitchFamily="17" charset="-128"/>
              <a:ea typeface="UD デジタル 教科書体 N-R" panose="02020400000000000000" pitchFamily="17" charset="-128"/>
            </a:endParaRPr>
          </a:p>
          <a:p>
            <a:r>
              <a:rPr kumimoji="1" lang="ja-JP" altLang="en-US" sz="3200" dirty="0">
                <a:latin typeface="UD デジタル 教科書体 N-R" panose="02020400000000000000" pitchFamily="17" charset="-128"/>
                <a:ea typeface="UD デジタル 教科書体 N-R" panose="02020400000000000000" pitchFamily="17" charset="-128"/>
              </a:rPr>
              <a:t>・３人組を作る。じゃんけんで</a:t>
            </a:r>
            <a:r>
              <a:rPr kumimoji="1" lang="en-US" altLang="ja-JP" sz="3200" dirty="0">
                <a:latin typeface="UD デジタル 教科書体 N-R" panose="02020400000000000000" pitchFamily="17" charset="-128"/>
                <a:ea typeface="UD デジタル 教科書体 N-R" panose="02020400000000000000" pitchFamily="17" charset="-128"/>
              </a:rPr>
              <a:t>A</a:t>
            </a:r>
            <a:r>
              <a:rPr kumimoji="1" lang="ja-JP" altLang="en-US" sz="3200" dirty="0">
                <a:latin typeface="UD デジタル 教科書体 N-R" panose="02020400000000000000" pitchFamily="17" charset="-128"/>
                <a:ea typeface="UD デジタル 教科書体 N-R" panose="02020400000000000000" pitchFamily="17" charset="-128"/>
              </a:rPr>
              <a:t>さん、</a:t>
            </a:r>
            <a:r>
              <a:rPr kumimoji="1" lang="en-US" altLang="ja-JP" sz="3200" dirty="0">
                <a:latin typeface="UD デジタル 教科書体 N-R" panose="02020400000000000000" pitchFamily="17" charset="-128"/>
                <a:ea typeface="UD デジタル 教科書体 N-R" panose="02020400000000000000" pitchFamily="17" charset="-128"/>
              </a:rPr>
              <a:t>B</a:t>
            </a:r>
            <a:r>
              <a:rPr kumimoji="1" lang="ja-JP" altLang="en-US" sz="3200" dirty="0">
                <a:latin typeface="UD デジタル 教科書体 N-R" panose="02020400000000000000" pitchFamily="17" charset="-128"/>
                <a:ea typeface="UD デジタル 教科書体 N-R" panose="02020400000000000000" pitchFamily="17" charset="-128"/>
              </a:rPr>
              <a:t>さん、</a:t>
            </a:r>
            <a:r>
              <a:rPr kumimoji="1" lang="en-US" altLang="ja-JP" sz="3200" dirty="0">
                <a:latin typeface="UD デジタル 教科書体 N-R" panose="02020400000000000000" pitchFamily="17" charset="-128"/>
                <a:ea typeface="UD デジタル 教科書体 N-R" panose="02020400000000000000" pitchFamily="17" charset="-128"/>
              </a:rPr>
              <a:t>C</a:t>
            </a:r>
            <a:r>
              <a:rPr kumimoji="1" lang="ja-JP" altLang="en-US" sz="3200" dirty="0">
                <a:latin typeface="UD デジタル 教科書体 N-R" panose="02020400000000000000" pitchFamily="17" charset="-128"/>
                <a:ea typeface="UD デジタル 教科書体 N-R" panose="02020400000000000000" pitchFamily="17" charset="-128"/>
              </a:rPr>
              <a:t>さんを決める。</a:t>
            </a:r>
          </a:p>
          <a:p>
            <a:endParaRPr lang="ja-JP" altLang="en-US" sz="3200" dirty="0">
              <a:latin typeface="UD デジタル 教科書体 N-R" panose="02020400000000000000" pitchFamily="17" charset="-128"/>
              <a:ea typeface="UD デジタル 教科書体 N-R" panose="02020400000000000000" pitchFamily="17" charset="-128"/>
            </a:endParaRPr>
          </a:p>
          <a:p>
            <a:r>
              <a:rPr kumimoji="1" lang="ja-JP" altLang="en-US" sz="3200" dirty="0">
                <a:latin typeface="UD デジタル 教科書体 N-R" panose="02020400000000000000" pitchFamily="17" charset="-128"/>
                <a:ea typeface="UD デジタル 教科書体 N-R" panose="02020400000000000000" pitchFamily="17" charset="-128"/>
              </a:rPr>
              <a:t>・時間は</a:t>
            </a:r>
            <a:r>
              <a:rPr kumimoji="1" lang="en-US" altLang="ja-JP" sz="3200" dirty="0">
                <a:latin typeface="UD デジタル 教科書体 N-R" panose="02020400000000000000" pitchFamily="17" charset="-128"/>
                <a:ea typeface="UD デジタル 教科書体 N-R" panose="02020400000000000000" pitchFamily="17" charset="-128"/>
              </a:rPr>
              <a:t>10</a:t>
            </a:r>
            <a:r>
              <a:rPr kumimoji="1" lang="ja-JP" altLang="en-US" sz="3200" dirty="0">
                <a:latin typeface="UD デジタル 教科書体 N-R" panose="02020400000000000000" pitchFamily="17" charset="-128"/>
                <a:ea typeface="UD デジタル 教科書体 N-R" panose="02020400000000000000" pitchFamily="17" charset="-128"/>
              </a:rPr>
              <a:t>分。終了後にシェアリング</a:t>
            </a:r>
            <a:r>
              <a:rPr kumimoji="1" lang="en-US" altLang="ja-JP" sz="3200" dirty="0">
                <a:latin typeface="UD デジタル 教科書体 N-R" panose="02020400000000000000" pitchFamily="17" charset="-128"/>
                <a:ea typeface="UD デジタル 教科書体 N-R" panose="02020400000000000000" pitchFamily="17" charset="-128"/>
              </a:rPr>
              <a:t>5</a:t>
            </a:r>
            <a:r>
              <a:rPr kumimoji="1" lang="ja-JP" altLang="en-US" sz="3200" dirty="0">
                <a:latin typeface="UD デジタル 教科書体 N-R" panose="02020400000000000000" pitchFamily="17" charset="-128"/>
                <a:ea typeface="UD デジタル 教科書体 N-R" panose="02020400000000000000" pitchFamily="17" charset="-128"/>
              </a:rPr>
              <a:t>分。</a:t>
            </a:r>
          </a:p>
          <a:p>
            <a:endParaRPr kumimoji="1" lang="ja-JP" altLang="en-US" dirty="0"/>
          </a:p>
        </p:txBody>
      </p:sp>
      <p:sp>
        <p:nvSpPr>
          <p:cNvPr id="3" name="スライド番号プレースホルダー 2">
            <a:extLst>
              <a:ext uri="{FF2B5EF4-FFF2-40B4-BE49-F238E27FC236}">
                <a16:creationId xmlns:a16="http://schemas.microsoft.com/office/drawing/2014/main" id="{72DDD9DE-71C6-07F9-AE2B-EEB159C18A0A}"/>
              </a:ext>
            </a:extLst>
          </p:cNvPr>
          <p:cNvSpPr>
            <a:spLocks noGrp="1"/>
          </p:cNvSpPr>
          <p:nvPr>
            <p:ph type="sldNum" sz="quarter" idx="12"/>
          </p:nvPr>
        </p:nvSpPr>
        <p:spPr/>
        <p:txBody>
          <a:bodyPr/>
          <a:lstStyle/>
          <a:p>
            <a:fld id="{587F22C5-8CBE-410D-8F81-42778740ED0E}" type="slidenum">
              <a:rPr kumimoji="1" lang="ja-JP" altLang="en-US" smtClean="0"/>
              <a:t>16</a:t>
            </a:fld>
            <a:endParaRPr kumimoji="1" lang="ja-JP" altLang="en-US"/>
          </a:p>
        </p:txBody>
      </p:sp>
    </p:spTree>
    <p:extLst>
      <p:ext uri="{BB962C8B-B14F-4D97-AF65-F5344CB8AC3E}">
        <p14:creationId xmlns:p14="http://schemas.microsoft.com/office/powerpoint/2010/main" val="14808299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1B76A5EF-FA70-DAED-2263-D1C99FA5F183}"/>
              </a:ext>
            </a:extLst>
          </p:cNvPr>
          <p:cNvSpPr txBox="1"/>
          <p:nvPr/>
        </p:nvSpPr>
        <p:spPr>
          <a:xfrm>
            <a:off x="646980" y="441487"/>
            <a:ext cx="11024559" cy="6124754"/>
          </a:xfrm>
          <a:prstGeom prst="rect">
            <a:avLst/>
          </a:prstGeom>
          <a:noFill/>
        </p:spPr>
        <p:txBody>
          <a:bodyPr wrap="square" rtlCol="0">
            <a:spAutoFit/>
          </a:bodyPr>
          <a:lstStyle/>
          <a:p>
            <a:r>
              <a:rPr lang="en-US" altLang="ja-JP" sz="4000" dirty="0">
                <a:latin typeface="UD デジタル 教科書体 N-R" panose="02020400000000000000" pitchFamily="17" charset="-128"/>
                <a:ea typeface="UD デジタル 教科書体 N-R" panose="02020400000000000000" pitchFamily="17" charset="-128"/>
              </a:rPr>
              <a:t>【</a:t>
            </a:r>
            <a:r>
              <a:rPr lang="ja-JP" altLang="en-US" sz="4000" dirty="0">
                <a:latin typeface="UD デジタル 教科書体 N-R" panose="02020400000000000000" pitchFamily="17" charset="-128"/>
                <a:ea typeface="UD デジタル 教科書体 N-R" panose="02020400000000000000" pitchFamily="17" charset="-128"/>
              </a:rPr>
              <a:t>演習</a:t>
            </a:r>
            <a:r>
              <a:rPr lang="en-US" altLang="ja-JP" sz="4000" dirty="0">
                <a:latin typeface="UD デジタル 教科書体 N-R" panose="02020400000000000000" pitchFamily="17" charset="-128"/>
                <a:ea typeface="UD デジタル 教科書体 N-R" panose="02020400000000000000" pitchFamily="17" charset="-128"/>
              </a:rPr>
              <a:t>】</a:t>
            </a:r>
            <a:r>
              <a:rPr lang="ja-JP" altLang="en-US" sz="4000" dirty="0">
                <a:latin typeface="UD デジタル 教科書体 N-R" panose="02020400000000000000" pitchFamily="17" charset="-128"/>
                <a:ea typeface="UD デジタル 教科書体 N-R" panose="02020400000000000000" pitchFamily="17" charset="-128"/>
              </a:rPr>
              <a:t>聴く体験、聴いてもらう体験</a:t>
            </a:r>
            <a:endParaRPr lang="en-US" altLang="ja-JP" sz="4000" dirty="0">
              <a:latin typeface="UD デジタル 教科書体 N-R" panose="02020400000000000000" pitchFamily="17" charset="-128"/>
              <a:ea typeface="UD デジタル 教科書体 N-R" panose="02020400000000000000" pitchFamily="17" charset="-128"/>
            </a:endParaRPr>
          </a:p>
          <a:p>
            <a:endParaRPr kumimoji="1" lang="ja-JP" altLang="en-US" sz="1600" dirty="0">
              <a:latin typeface="UD デジタル 教科書体 N-R" panose="02020400000000000000" pitchFamily="17" charset="-128"/>
              <a:ea typeface="UD デジタル 教科書体 N-R" panose="02020400000000000000" pitchFamily="17" charset="-128"/>
            </a:endParaRPr>
          </a:p>
          <a:p>
            <a:r>
              <a:rPr lang="ja-JP" altLang="en-US" sz="2800" dirty="0">
                <a:latin typeface="UD デジタル 教科書体 N-R" panose="02020400000000000000" pitchFamily="17" charset="-128"/>
                <a:ea typeface="UD デジタル 教科書体 N-R" panose="02020400000000000000" pitchFamily="17" charset="-128"/>
              </a:rPr>
              <a:t>＜第１ラウンド＞</a:t>
            </a:r>
            <a:r>
              <a:rPr lang="en-US" altLang="ja-JP" sz="2800" dirty="0">
                <a:latin typeface="UD デジタル 教科書体 N-R" panose="02020400000000000000" pitchFamily="17" charset="-128"/>
                <a:ea typeface="UD デジタル 教科書体 N-R" panose="02020400000000000000" pitchFamily="17" charset="-128"/>
              </a:rPr>
              <a:t>……</a:t>
            </a:r>
            <a:r>
              <a:rPr lang="ja-JP" altLang="en-US" sz="2800" dirty="0">
                <a:latin typeface="UD デジタル 教科書体 N-R" panose="02020400000000000000" pitchFamily="17" charset="-128"/>
                <a:ea typeface="UD デジタル 教科書体 N-R" panose="02020400000000000000" pitchFamily="17" charset="-128"/>
              </a:rPr>
              <a:t>後に役割を交代し、第２ラウンド、第３ラウンドを行う。</a:t>
            </a:r>
            <a:endParaRPr kumimoji="1" lang="en-US" altLang="ja-JP" sz="2800" dirty="0">
              <a:latin typeface="UD デジタル 教科書体 N-R" panose="02020400000000000000" pitchFamily="17" charset="-128"/>
              <a:ea typeface="UD デジタル 教科書体 N-R" panose="02020400000000000000" pitchFamily="17" charset="-128"/>
            </a:endParaRPr>
          </a:p>
          <a:p>
            <a:r>
              <a:rPr lang="ja-JP" altLang="en-US" sz="2800" dirty="0">
                <a:latin typeface="UD デジタル 教科書体 N-R" panose="02020400000000000000" pitchFamily="17" charset="-128"/>
                <a:ea typeface="UD デジタル 教科書体 N-R" panose="02020400000000000000" pitchFamily="17" charset="-128"/>
              </a:rPr>
              <a:t>・</a:t>
            </a:r>
            <a:r>
              <a:rPr lang="en-US" altLang="ja-JP" sz="2800" dirty="0">
                <a:latin typeface="UD デジタル 教科書体 N-R" panose="02020400000000000000" pitchFamily="17" charset="-128"/>
                <a:ea typeface="UD デジタル 教科書体 N-R" panose="02020400000000000000" pitchFamily="17" charset="-128"/>
              </a:rPr>
              <a:t>A</a:t>
            </a:r>
            <a:r>
              <a:rPr lang="ja-JP" altLang="en-US" sz="2800" dirty="0">
                <a:latin typeface="UD デジタル 教科書体 N-R" panose="02020400000000000000" pitchFamily="17" charset="-128"/>
                <a:ea typeface="UD デジタル 教科書体 N-R" panose="02020400000000000000" pitchFamily="17" charset="-128"/>
              </a:rPr>
              <a:t>さんは話し手、</a:t>
            </a:r>
            <a:r>
              <a:rPr lang="en-US" altLang="ja-JP" sz="2800" dirty="0">
                <a:latin typeface="UD デジタル 教科書体 N-R" panose="02020400000000000000" pitchFamily="17" charset="-128"/>
                <a:ea typeface="UD デジタル 教科書体 N-R" panose="02020400000000000000" pitchFamily="17" charset="-128"/>
              </a:rPr>
              <a:t>B</a:t>
            </a:r>
            <a:r>
              <a:rPr lang="ja-JP" altLang="en-US" sz="2800" dirty="0">
                <a:latin typeface="UD デジタル 教科書体 N-R" panose="02020400000000000000" pitchFamily="17" charset="-128"/>
                <a:ea typeface="UD デジタル 教科書体 N-R" panose="02020400000000000000" pitchFamily="17" charset="-128"/>
              </a:rPr>
              <a:t>さんは聴き手、</a:t>
            </a:r>
            <a:r>
              <a:rPr lang="en-US" altLang="ja-JP" sz="2800" dirty="0">
                <a:latin typeface="UD デジタル 教科書体 N-R" panose="02020400000000000000" pitchFamily="17" charset="-128"/>
                <a:ea typeface="UD デジタル 教科書体 N-R" panose="02020400000000000000" pitchFamily="17" charset="-128"/>
              </a:rPr>
              <a:t>C</a:t>
            </a:r>
            <a:r>
              <a:rPr lang="ja-JP" altLang="en-US" sz="2800" dirty="0">
                <a:latin typeface="UD デジタル 教科書体 N-R" panose="02020400000000000000" pitchFamily="17" charset="-128"/>
                <a:ea typeface="UD デジタル 教科書体 N-R" panose="02020400000000000000" pitchFamily="17" charset="-128"/>
              </a:rPr>
              <a:t>さんは観察者。</a:t>
            </a:r>
            <a:r>
              <a:rPr lang="en-US" altLang="ja-JP" sz="2800" dirty="0">
                <a:latin typeface="UD デジタル 教科書体 N-R" panose="02020400000000000000" pitchFamily="17" charset="-128"/>
                <a:ea typeface="UD デジタル 教科書体 N-R" panose="02020400000000000000" pitchFamily="17" charset="-128"/>
              </a:rPr>
              <a:t>A</a:t>
            </a:r>
            <a:r>
              <a:rPr lang="ja-JP" altLang="en-US" sz="2800" dirty="0">
                <a:latin typeface="UD デジタル 教科書体 N-R" panose="02020400000000000000" pitchFamily="17" charset="-128"/>
                <a:ea typeface="UD デジタル 教科書体 N-R" panose="02020400000000000000" pitchFamily="17" charset="-128"/>
              </a:rPr>
              <a:t>さんと</a:t>
            </a:r>
            <a:r>
              <a:rPr lang="en-US" altLang="ja-JP" sz="2800" dirty="0">
                <a:latin typeface="UD デジタル 教科書体 N-R" panose="02020400000000000000" pitchFamily="17" charset="-128"/>
                <a:ea typeface="UD デジタル 教科書体 N-R" panose="02020400000000000000" pitchFamily="17" charset="-128"/>
              </a:rPr>
              <a:t>B</a:t>
            </a:r>
            <a:r>
              <a:rPr lang="ja-JP" altLang="en-US" sz="2800" dirty="0">
                <a:latin typeface="UD デジタル 教科書体 N-R" panose="02020400000000000000" pitchFamily="17" charset="-128"/>
                <a:ea typeface="UD デジタル 教科書体 N-R" panose="02020400000000000000" pitchFamily="17" charset="-128"/>
              </a:rPr>
              <a:t>さんは横並びに座り、</a:t>
            </a:r>
            <a:r>
              <a:rPr lang="en-US" altLang="ja-JP" sz="2800" dirty="0">
                <a:latin typeface="UD デジタル 教科書体 N-R" panose="02020400000000000000" pitchFamily="17" charset="-128"/>
                <a:ea typeface="UD デジタル 教科書体 N-R" panose="02020400000000000000" pitchFamily="17" charset="-128"/>
              </a:rPr>
              <a:t>C</a:t>
            </a:r>
            <a:r>
              <a:rPr lang="ja-JP" altLang="en-US" sz="2800" dirty="0">
                <a:latin typeface="UD デジタル 教科書体 N-R" panose="02020400000000000000" pitchFamily="17" charset="-128"/>
                <a:ea typeface="UD デジタル 教科書体 N-R" panose="02020400000000000000" pitchFamily="17" charset="-128"/>
              </a:rPr>
              <a:t>さんは後ろの席に座る。</a:t>
            </a:r>
          </a:p>
          <a:p>
            <a:r>
              <a:rPr lang="ja-JP" altLang="en-US" sz="2800" dirty="0">
                <a:latin typeface="UD デジタル 教科書体 N-R" panose="02020400000000000000" pitchFamily="17" charset="-128"/>
                <a:ea typeface="UD デジタル 教科書体 N-R" panose="02020400000000000000" pitchFamily="17" charset="-128"/>
              </a:rPr>
              <a:t>・</a:t>
            </a:r>
            <a:r>
              <a:rPr lang="en-US" altLang="ja-JP" sz="2800" dirty="0">
                <a:latin typeface="UD デジタル 教科書体 N-R" panose="02020400000000000000" pitchFamily="17" charset="-128"/>
                <a:ea typeface="UD デジタル 教科書体 N-R" panose="02020400000000000000" pitchFamily="17" charset="-128"/>
              </a:rPr>
              <a:t>A</a:t>
            </a:r>
            <a:r>
              <a:rPr lang="ja-JP" altLang="en-US" sz="2800" dirty="0">
                <a:latin typeface="UD デジタル 教科書体 N-R" panose="02020400000000000000" pitchFamily="17" charset="-128"/>
                <a:ea typeface="UD デジタル 教科書体 N-R" panose="02020400000000000000" pitchFamily="17" charset="-128"/>
              </a:rPr>
              <a:t>さん：「教師生活の中で、やりがいを感じていること、うまくいっていること、自分なりに工夫したり取り組んだりしていること」を</a:t>
            </a:r>
            <a:r>
              <a:rPr lang="en-US" altLang="ja-JP" sz="2800" dirty="0">
                <a:latin typeface="UD デジタル 教科書体 N-R" panose="02020400000000000000" pitchFamily="17" charset="-128"/>
                <a:ea typeface="UD デジタル 教科書体 N-R" panose="02020400000000000000" pitchFamily="17" charset="-128"/>
              </a:rPr>
              <a:t>B</a:t>
            </a:r>
            <a:r>
              <a:rPr lang="ja-JP" altLang="en-US" sz="2800" dirty="0">
                <a:latin typeface="UD デジタル 教科書体 N-R" panose="02020400000000000000" pitchFamily="17" charset="-128"/>
                <a:ea typeface="UD デジタル 教科書体 N-R" panose="02020400000000000000" pitchFamily="17" charset="-128"/>
              </a:rPr>
              <a:t>さんに話す。</a:t>
            </a:r>
          </a:p>
          <a:p>
            <a:r>
              <a:rPr lang="ja-JP" altLang="en-US" sz="2800" dirty="0">
                <a:latin typeface="UD デジタル 教科書体 N-R" panose="02020400000000000000" pitchFamily="17" charset="-128"/>
                <a:ea typeface="UD デジタル 教科書体 N-R" panose="02020400000000000000" pitchFamily="17" charset="-128"/>
              </a:rPr>
              <a:t>・</a:t>
            </a:r>
            <a:r>
              <a:rPr lang="en-US" altLang="ja-JP" sz="2800" dirty="0">
                <a:latin typeface="UD デジタル 教科書体 N-R" panose="02020400000000000000" pitchFamily="17" charset="-128"/>
                <a:ea typeface="UD デジタル 教科書体 N-R" panose="02020400000000000000" pitchFamily="17" charset="-128"/>
              </a:rPr>
              <a:t>B</a:t>
            </a:r>
            <a:r>
              <a:rPr lang="ja-JP" altLang="en-US" sz="2800" dirty="0">
                <a:latin typeface="UD デジタル 教科書体 N-R" panose="02020400000000000000" pitchFamily="17" charset="-128"/>
                <a:ea typeface="UD デジタル 教科書体 N-R" panose="02020400000000000000" pitchFamily="17" charset="-128"/>
              </a:rPr>
              <a:t>さん：「</a:t>
            </a:r>
            <a:r>
              <a:rPr lang="en-US" altLang="ja-JP" sz="2800" dirty="0">
                <a:latin typeface="UD デジタル 教科書体 N-R" panose="02020400000000000000" pitchFamily="17" charset="-128"/>
                <a:ea typeface="UD デジタル 教科書体 N-R" panose="02020400000000000000" pitchFamily="17" charset="-128"/>
              </a:rPr>
              <a:t>A</a:t>
            </a:r>
            <a:r>
              <a:rPr lang="ja-JP" altLang="en-US" sz="2800" dirty="0">
                <a:latin typeface="UD デジタル 教科書体 N-R" panose="02020400000000000000" pitchFamily="17" charset="-128"/>
                <a:ea typeface="UD デジタル 教科書体 N-R" panose="02020400000000000000" pitchFamily="17" charset="-128"/>
              </a:rPr>
              <a:t>さんを理解しよう」という思いで聴く。</a:t>
            </a:r>
            <a:r>
              <a:rPr lang="en-US" altLang="ja-JP" sz="2800" dirty="0">
                <a:latin typeface="UD デジタル 教科書体 N-R" panose="02020400000000000000" pitchFamily="17" charset="-128"/>
                <a:ea typeface="UD デジタル 教科書体 N-R" panose="02020400000000000000" pitchFamily="17" charset="-128"/>
              </a:rPr>
              <a:t>2(4)</a:t>
            </a:r>
            <a:r>
              <a:rPr lang="ja-JP" altLang="en-US" sz="2800" dirty="0">
                <a:latin typeface="UD デジタル 教科書体 N-R" panose="02020400000000000000" pitchFamily="17" charset="-128"/>
                <a:ea typeface="UD デジタル 教科書体 N-R" panose="02020400000000000000" pitchFamily="17" charset="-128"/>
              </a:rPr>
              <a:t>個別面談における基本技法を意識する。</a:t>
            </a:r>
          </a:p>
          <a:p>
            <a:r>
              <a:rPr kumimoji="1" lang="ja-JP" altLang="en-US" sz="2800" dirty="0">
                <a:latin typeface="UD デジタル 教科書体 N-R" panose="02020400000000000000" pitchFamily="17" charset="-128"/>
                <a:ea typeface="UD デジタル 教科書体 N-R" panose="02020400000000000000" pitchFamily="17" charset="-128"/>
              </a:rPr>
              <a:t>・</a:t>
            </a:r>
            <a:r>
              <a:rPr kumimoji="1" lang="en-US" altLang="ja-JP" sz="2800" dirty="0">
                <a:latin typeface="UD デジタル 教科書体 N-R" panose="02020400000000000000" pitchFamily="17" charset="-128"/>
                <a:ea typeface="UD デジタル 教科書体 N-R" panose="02020400000000000000" pitchFamily="17" charset="-128"/>
              </a:rPr>
              <a:t>C</a:t>
            </a:r>
            <a:r>
              <a:rPr kumimoji="1" lang="ja-JP" altLang="en-US" sz="2800" dirty="0">
                <a:latin typeface="UD デジタル 教科書体 N-R" panose="02020400000000000000" pitchFamily="17" charset="-128"/>
                <a:ea typeface="UD デジタル 教科書体 N-R" panose="02020400000000000000" pitchFamily="17" charset="-128"/>
              </a:rPr>
              <a:t>さん：適宜メモを取りながら、</a:t>
            </a:r>
            <a:r>
              <a:rPr kumimoji="1" lang="en-US" altLang="ja-JP" sz="2800" dirty="0">
                <a:latin typeface="UD デジタル 教科書体 N-R" panose="02020400000000000000" pitchFamily="17" charset="-128"/>
                <a:ea typeface="UD デジタル 教科書体 N-R" panose="02020400000000000000" pitchFamily="17" charset="-128"/>
              </a:rPr>
              <a:t>A</a:t>
            </a:r>
            <a:r>
              <a:rPr kumimoji="1" lang="ja-JP" altLang="en-US" sz="2800" dirty="0">
                <a:latin typeface="UD デジタル 教科書体 N-R" panose="02020400000000000000" pitchFamily="17" charset="-128"/>
                <a:ea typeface="UD デジタル 教科書体 N-R" panose="02020400000000000000" pitchFamily="17" charset="-128"/>
              </a:rPr>
              <a:t>さんの様子</a:t>
            </a:r>
            <a:r>
              <a:rPr kumimoji="1" lang="en-US" altLang="ja-JP" sz="2800" dirty="0">
                <a:latin typeface="UD デジタル 教科書体 N-R" panose="02020400000000000000" pitchFamily="17" charset="-128"/>
                <a:ea typeface="UD デジタル 教科書体 N-R" panose="02020400000000000000" pitchFamily="17" charset="-128"/>
              </a:rPr>
              <a:t>(</a:t>
            </a:r>
            <a:r>
              <a:rPr kumimoji="1" lang="ja-JP" altLang="en-US" sz="2800" dirty="0">
                <a:latin typeface="UD デジタル 教科書体 N-R" panose="02020400000000000000" pitchFamily="17" charset="-128"/>
                <a:ea typeface="UD デジタル 教科書体 N-R" panose="02020400000000000000" pitchFamily="17" charset="-128"/>
              </a:rPr>
              <a:t>言葉、表情、態度など</a:t>
            </a:r>
            <a:r>
              <a:rPr kumimoji="1" lang="en-US" altLang="ja-JP" sz="2800" dirty="0">
                <a:latin typeface="UD デジタル 教科書体 N-R" panose="02020400000000000000" pitchFamily="17" charset="-128"/>
                <a:ea typeface="UD デジタル 教科書体 N-R" panose="02020400000000000000" pitchFamily="17" charset="-128"/>
              </a:rPr>
              <a:t>)</a:t>
            </a:r>
            <a:r>
              <a:rPr kumimoji="1" lang="ja-JP" altLang="en-US" sz="2800" dirty="0">
                <a:latin typeface="UD デジタル 教科書体 N-R" panose="02020400000000000000" pitchFamily="17" charset="-128"/>
                <a:ea typeface="UD デジタル 教科書体 N-R" panose="02020400000000000000" pitchFamily="17" charset="-128"/>
              </a:rPr>
              <a:t>を観察する。聴き手ではないので、身を乗り出さず、少し距離を取って、冷静な観察者に徹する。</a:t>
            </a:r>
            <a:endParaRPr kumimoji="1" lang="ja-JP" altLang="en-US" sz="2800" dirty="0"/>
          </a:p>
        </p:txBody>
      </p:sp>
      <p:sp>
        <p:nvSpPr>
          <p:cNvPr id="3" name="スライド番号プレースホルダー 2">
            <a:extLst>
              <a:ext uri="{FF2B5EF4-FFF2-40B4-BE49-F238E27FC236}">
                <a16:creationId xmlns:a16="http://schemas.microsoft.com/office/drawing/2014/main" id="{87FF3263-282A-D33D-252F-E07435C687DD}"/>
              </a:ext>
            </a:extLst>
          </p:cNvPr>
          <p:cNvSpPr>
            <a:spLocks noGrp="1"/>
          </p:cNvSpPr>
          <p:nvPr>
            <p:ph type="sldNum" sz="quarter" idx="12"/>
          </p:nvPr>
        </p:nvSpPr>
        <p:spPr/>
        <p:txBody>
          <a:bodyPr/>
          <a:lstStyle/>
          <a:p>
            <a:fld id="{587F22C5-8CBE-410D-8F81-42778740ED0E}" type="slidenum">
              <a:rPr kumimoji="1" lang="ja-JP" altLang="en-US" smtClean="0"/>
              <a:t>17</a:t>
            </a:fld>
            <a:endParaRPr kumimoji="1" lang="ja-JP" altLang="en-US"/>
          </a:p>
        </p:txBody>
      </p:sp>
    </p:spTree>
    <p:extLst>
      <p:ext uri="{BB962C8B-B14F-4D97-AF65-F5344CB8AC3E}">
        <p14:creationId xmlns:p14="http://schemas.microsoft.com/office/powerpoint/2010/main" val="3146381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1B76A5EF-FA70-DAED-2263-D1C99FA5F183}"/>
              </a:ext>
            </a:extLst>
          </p:cNvPr>
          <p:cNvSpPr txBox="1"/>
          <p:nvPr/>
        </p:nvSpPr>
        <p:spPr>
          <a:xfrm>
            <a:off x="583720" y="743412"/>
            <a:ext cx="11024559" cy="5693866"/>
          </a:xfrm>
          <a:prstGeom prst="rect">
            <a:avLst/>
          </a:prstGeom>
          <a:noFill/>
        </p:spPr>
        <p:txBody>
          <a:bodyPr wrap="square" rtlCol="0">
            <a:spAutoFit/>
          </a:bodyPr>
          <a:lstStyle/>
          <a:p>
            <a:r>
              <a:rPr lang="en-US" altLang="ja-JP" sz="4000" dirty="0">
                <a:latin typeface="UD デジタル 教科書体 N-R" panose="02020400000000000000" pitchFamily="17" charset="-128"/>
                <a:ea typeface="UD デジタル 教科書体 N-R" panose="02020400000000000000" pitchFamily="17" charset="-128"/>
              </a:rPr>
              <a:t>【</a:t>
            </a:r>
            <a:r>
              <a:rPr lang="ja-JP" altLang="en-US" sz="4000" dirty="0">
                <a:latin typeface="UD デジタル 教科書体 N-R" panose="02020400000000000000" pitchFamily="17" charset="-128"/>
                <a:ea typeface="UD デジタル 教科書体 N-R" panose="02020400000000000000" pitchFamily="17" charset="-128"/>
              </a:rPr>
              <a:t>演習</a:t>
            </a:r>
            <a:r>
              <a:rPr lang="en-US" altLang="ja-JP" sz="4000" dirty="0">
                <a:latin typeface="UD デジタル 教科書体 N-R" panose="02020400000000000000" pitchFamily="17" charset="-128"/>
                <a:ea typeface="UD デジタル 教科書体 N-R" panose="02020400000000000000" pitchFamily="17" charset="-128"/>
              </a:rPr>
              <a:t>】</a:t>
            </a:r>
            <a:r>
              <a:rPr lang="ja-JP" altLang="en-US" sz="4000" dirty="0">
                <a:latin typeface="UD デジタル 教科書体 N-R" panose="02020400000000000000" pitchFamily="17" charset="-128"/>
                <a:ea typeface="UD デジタル 教科書体 N-R" panose="02020400000000000000" pitchFamily="17" charset="-128"/>
              </a:rPr>
              <a:t>聴く体験、聴いてもらう体験</a:t>
            </a:r>
            <a:endParaRPr lang="en-US" altLang="ja-JP" sz="4000" dirty="0">
              <a:latin typeface="UD デジタル 教科書体 N-R" panose="02020400000000000000" pitchFamily="17" charset="-128"/>
              <a:ea typeface="UD デジタル 教科書体 N-R" panose="02020400000000000000" pitchFamily="17" charset="-128"/>
            </a:endParaRPr>
          </a:p>
          <a:p>
            <a:endParaRPr kumimoji="1" lang="ja-JP" altLang="en-US" sz="1600" dirty="0">
              <a:latin typeface="UD デジタル 教科書体 N-R" panose="02020400000000000000" pitchFamily="17" charset="-128"/>
              <a:ea typeface="UD デジタル 教科書体 N-R" panose="02020400000000000000" pitchFamily="17" charset="-128"/>
            </a:endParaRPr>
          </a:p>
          <a:p>
            <a:r>
              <a:rPr lang="ja-JP" altLang="en-US" sz="2800" dirty="0">
                <a:latin typeface="UD デジタル 教科書体 N-R" panose="02020400000000000000" pitchFamily="17" charset="-128"/>
                <a:ea typeface="UD デジタル 教科書体 N-R" panose="02020400000000000000" pitchFamily="17" charset="-128"/>
              </a:rPr>
              <a:t>＜シェアリング＞</a:t>
            </a:r>
            <a:endParaRPr kumimoji="1" lang="en-US" altLang="ja-JP" sz="2800" dirty="0">
              <a:latin typeface="UD デジタル 教科書体 N-R" panose="02020400000000000000" pitchFamily="17" charset="-128"/>
              <a:ea typeface="UD デジタル 教科書体 N-R" panose="02020400000000000000" pitchFamily="17" charset="-128"/>
            </a:endParaRPr>
          </a:p>
          <a:p>
            <a:r>
              <a:rPr lang="ja-JP" altLang="en-US" sz="2800" dirty="0">
                <a:latin typeface="UD デジタル 教科書体 N-R" panose="02020400000000000000" pitchFamily="17" charset="-128"/>
                <a:ea typeface="UD デジタル 教科書体 N-R" panose="02020400000000000000" pitchFamily="17" charset="-128"/>
              </a:rPr>
              <a:t>・</a:t>
            </a:r>
            <a:r>
              <a:rPr lang="en-US" altLang="ja-JP" sz="2800" dirty="0">
                <a:latin typeface="UD デジタル 教科書体 N-R" panose="02020400000000000000" pitchFamily="17" charset="-128"/>
                <a:ea typeface="UD デジタル 教科書体 N-R" panose="02020400000000000000" pitchFamily="17" charset="-128"/>
              </a:rPr>
              <a:t>A</a:t>
            </a:r>
            <a:r>
              <a:rPr lang="ja-JP" altLang="en-US" sz="2800" dirty="0">
                <a:latin typeface="UD デジタル 教科書体 N-R" panose="02020400000000000000" pitchFamily="17" charset="-128"/>
                <a:ea typeface="UD デジタル 教科書体 N-R" panose="02020400000000000000" pitchFamily="17" charset="-128"/>
              </a:rPr>
              <a:t>さん：「話し手として感じたこと、気づいたこと」を振り返る。その際、</a:t>
            </a:r>
            <a:r>
              <a:rPr lang="en-US" altLang="ja-JP" sz="2800" dirty="0">
                <a:latin typeface="UD デジタル 教科書体 N-R" panose="02020400000000000000" pitchFamily="17" charset="-128"/>
                <a:ea typeface="UD デジタル 教科書体 N-R" panose="02020400000000000000" pitchFamily="17" charset="-128"/>
              </a:rPr>
              <a:t>B</a:t>
            </a:r>
            <a:r>
              <a:rPr lang="ja-JP" altLang="en-US" sz="2800" dirty="0">
                <a:latin typeface="UD デジタル 教科書体 N-R" panose="02020400000000000000" pitchFamily="17" charset="-128"/>
                <a:ea typeface="UD デジタル 教科書体 N-R" panose="02020400000000000000" pitchFamily="17" charset="-128"/>
              </a:rPr>
              <a:t>さんの聴き方で良かった点があれば、「○○という質問で、新しい気づきがあった」などと、具体的に伝える。また、「こうしてくれるともっとよかった」という点があれば、率直に伝える。</a:t>
            </a:r>
          </a:p>
          <a:p>
            <a:r>
              <a:rPr kumimoji="1" lang="ja-JP" altLang="en-US" sz="2800" dirty="0">
                <a:latin typeface="UD デジタル 教科書体 N-R" panose="02020400000000000000" pitchFamily="17" charset="-128"/>
                <a:ea typeface="UD デジタル 教科書体 N-R" panose="02020400000000000000" pitchFamily="17" charset="-128"/>
              </a:rPr>
              <a:t>・</a:t>
            </a:r>
            <a:r>
              <a:rPr kumimoji="1" lang="en-US" altLang="ja-JP" sz="2800" dirty="0">
                <a:latin typeface="UD デジタル 教科書体 N-R" panose="02020400000000000000" pitchFamily="17" charset="-128"/>
                <a:ea typeface="UD デジタル 教科書体 N-R" panose="02020400000000000000" pitchFamily="17" charset="-128"/>
              </a:rPr>
              <a:t>B</a:t>
            </a:r>
            <a:r>
              <a:rPr kumimoji="1" lang="ja-JP" altLang="en-US" sz="2800" dirty="0">
                <a:latin typeface="UD デジタル 教科書体 N-R" panose="02020400000000000000" pitchFamily="17" charset="-128"/>
                <a:ea typeface="UD デジタル 教科書体 N-R" panose="02020400000000000000" pitchFamily="17" charset="-128"/>
              </a:rPr>
              <a:t>さん：「聴き手として感じたこと、気づいたこと」を振り返る。</a:t>
            </a:r>
          </a:p>
          <a:p>
            <a:r>
              <a:rPr lang="ja-JP" altLang="en-US" sz="2800" dirty="0">
                <a:latin typeface="UD デジタル 教科書体 N-R" panose="02020400000000000000" pitchFamily="17" charset="-128"/>
                <a:ea typeface="UD デジタル 教科書体 N-R" panose="02020400000000000000" pitchFamily="17" charset="-128"/>
              </a:rPr>
              <a:t>・</a:t>
            </a:r>
            <a:r>
              <a:rPr lang="en-US" altLang="ja-JP" sz="2800" dirty="0">
                <a:latin typeface="UD デジタル 教科書体 N-R" panose="02020400000000000000" pitchFamily="17" charset="-128"/>
                <a:ea typeface="UD デジタル 教科書体 N-R" panose="02020400000000000000" pitchFamily="17" charset="-128"/>
              </a:rPr>
              <a:t>C</a:t>
            </a:r>
            <a:r>
              <a:rPr lang="ja-JP" altLang="en-US" sz="2800" dirty="0">
                <a:latin typeface="UD デジタル 教科書体 N-R" panose="02020400000000000000" pitchFamily="17" charset="-128"/>
                <a:ea typeface="UD デジタル 教科書体 N-R" panose="02020400000000000000" pitchFamily="17" charset="-128"/>
              </a:rPr>
              <a:t>さん：観察者として、「話し手について感じたこと、気づいたこと」を振り返る。</a:t>
            </a:r>
            <a:r>
              <a:rPr kumimoji="1" lang="ja-JP" altLang="en-US" sz="2800" dirty="0">
                <a:latin typeface="UD デジタル 教科書体 N-R" panose="02020400000000000000" pitchFamily="17" charset="-128"/>
                <a:ea typeface="UD デジタル 教科書体 N-R" panose="02020400000000000000" pitchFamily="17" charset="-128"/>
              </a:rPr>
              <a:t>話し手の言葉、表情、態度などについて、気づいたことを具体的に伝える。</a:t>
            </a:r>
          </a:p>
          <a:p>
            <a:r>
              <a:rPr lang="ja-JP" altLang="en-US" sz="2800" dirty="0">
                <a:latin typeface="UD デジタル 教科書体 N-R" panose="02020400000000000000" pitchFamily="17" charset="-128"/>
                <a:ea typeface="UD デジタル 教科書体 N-R" panose="02020400000000000000" pitchFamily="17" charset="-128"/>
              </a:rPr>
              <a:t>・</a:t>
            </a:r>
            <a:r>
              <a:rPr lang="en-US" altLang="ja-JP" sz="2800" dirty="0">
                <a:latin typeface="UD デジタル 教科書体 N-R" panose="02020400000000000000" pitchFamily="17" charset="-128"/>
                <a:ea typeface="UD デジタル 教科書体 N-R" panose="02020400000000000000" pitchFamily="17" charset="-128"/>
              </a:rPr>
              <a:t>5</a:t>
            </a:r>
            <a:r>
              <a:rPr lang="ja-JP" altLang="en-US" sz="2800" dirty="0">
                <a:latin typeface="UD デジタル 教科書体 N-R" panose="02020400000000000000" pitchFamily="17" charset="-128"/>
                <a:ea typeface="UD デジタル 教科書体 N-R" panose="02020400000000000000" pitchFamily="17" charset="-128"/>
              </a:rPr>
              <a:t>分経ったら、「ありがとうございました」とお互いに感謝の言葉を述べ、終了する。</a:t>
            </a:r>
            <a:endParaRPr kumimoji="1" lang="ja-JP" altLang="en-US" sz="2800" dirty="0"/>
          </a:p>
        </p:txBody>
      </p:sp>
      <p:sp>
        <p:nvSpPr>
          <p:cNvPr id="3" name="スライド番号プレースホルダー 2">
            <a:extLst>
              <a:ext uri="{FF2B5EF4-FFF2-40B4-BE49-F238E27FC236}">
                <a16:creationId xmlns:a16="http://schemas.microsoft.com/office/drawing/2014/main" id="{FCEA8CE7-59A6-B0C8-2DA9-A56F36BF575C}"/>
              </a:ext>
            </a:extLst>
          </p:cNvPr>
          <p:cNvSpPr>
            <a:spLocks noGrp="1"/>
          </p:cNvSpPr>
          <p:nvPr>
            <p:ph type="sldNum" sz="quarter" idx="12"/>
          </p:nvPr>
        </p:nvSpPr>
        <p:spPr/>
        <p:txBody>
          <a:bodyPr/>
          <a:lstStyle/>
          <a:p>
            <a:fld id="{587F22C5-8CBE-410D-8F81-42778740ED0E}" type="slidenum">
              <a:rPr kumimoji="1" lang="ja-JP" altLang="en-US" smtClean="0"/>
              <a:t>18</a:t>
            </a:fld>
            <a:endParaRPr kumimoji="1" lang="ja-JP" altLang="en-US"/>
          </a:p>
        </p:txBody>
      </p:sp>
    </p:spTree>
    <p:extLst>
      <p:ext uri="{BB962C8B-B14F-4D97-AF65-F5344CB8AC3E}">
        <p14:creationId xmlns:p14="http://schemas.microsoft.com/office/powerpoint/2010/main" val="3534417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E8CE2A-C618-3FE8-0010-C9F8B23D0B70}"/>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EB1D1E2A-ADBF-4AA9-DF66-67AB726BE78B}"/>
              </a:ext>
            </a:extLst>
          </p:cNvPr>
          <p:cNvSpPr txBox="1"/>
          <p:nvPr/>
        </p:nvSpPr>
        <p:spPr>
          <a:xfrm>
            <a:off x="454980" y="672614"/>
            <a:ext cx="11497534" cy="5016758"/>
          </a:xfrm>
          <a:prstGeom prst="rect">
            <a:avLst/>
          </a:prstGeom>
          <a:noFill/>
        </p:spPr>
        <p:txBody>
          <a:bodyPr wrap="square" rtlCol="0">
            <a:spAutoFit/>
          </a:bodyPr>
          <a:lstStyle/>
          <a:p>
            <a:r>
              <a:rPr lang="ja-JP" altLang="en-US" sz="4000" dirty="0">
                <a:latin typeface="UD デジタル 教科書体 N-R" panose="02020400000000000000" pitchFamily="17" charset="-128"/>
                <a:ea typeface="UD デジタル 教科書体 N-R" panose="02020400000000000000" pitchFamily="17" charset="-128"/>
              </a:rPr>
              <a:t>［引用文献］</a:t>
            </a:r>
            <a:endParaRPr lang="en-US" altLang="ja-JP" sz="4000" dirty="0">
              <a:latin typeface="UD デジタル 教科書体 N-R" panose="02020400000000000000" pitchFamily="17" charset="-128"/>
              <a:ea typeface="UD デジタル 教科書体 N-R" panose="02020400000000000000" pitchFamily="17" charset="-128"/>
            </a:endParaRPr>
          </a:p>
          <a:p>
            <a:endParaRPr lang="en-US" altLang="ja-JP" sz="2800" dirty="0">
              <a:latin typeface="UD デジタル 教科書体 N-R" panose="02020400000000000000" pitchFamily="17" charset="-128"/>
              <a:ea typeface="UD デジタル 教科書体 N-R" panose="02020400000000000000" pitchFamily="17" charset="-128"/>
            </a:endParaRPr>
          </a:p>
          <a:p>
            <a:r>
              <a:rPr lang="ja-JP" altLang="en-US" sz="2800" dirty="0">
                <a:latin typeface="UD デジタル 教科書体 N-R" panose="02020400000000000000" pitchFamily="17" charset="-128"/>
                <a:ea typeface="UD デジタル 教科書体 N-R" panose="02020400000000000000" pitchFamily="17" charset="-128"/>
              </a:rPr>
              <a:t>安藤嘉奈子（</a:t>
            </a:r>
            <a:r>
              <a:rPr lang="en-US" altLang="ja-JP" sz="2800" dirty="0">
                <a:latin typeface="UD デジタル 教科書体 N-R" panose="02020400000000000000" pitchFamily="17" charset="-128"/>
                <a:ea typeface="UD デジタル 教科書体 N-R" panose="02020400000000000000" pitchFamily="17" charset="-128"/>
              </a:rPr>
              <a:t>2024</a:t>
            </a:r>
            <a:r>
              <a:rPr lang="ja-JP" altLang="en-US" sz="2800" dirty="0">
                <a:latin typeface="UD デジタル 教科書体 N-R" panose="02020400000000000000" pitchFamily="17" charset="-128"/>
                <a:ea typeface="UD デジタル 教科書体 N-R" panose="02020400000000000000" pitchFamily="17" charset="-128"/>
              </a:rPr>
              <a:t>）</a:t>
            </a:r>
            <a:r>
              <a:rPr lang="en-US" altLang="ja-JP" sz="2800" dirty="0">
                <a:latin typeface="UD デジタル 教科書体 N-R" panose="02020400000000000000" pitchFamily="17" charset="-128"/>
                <a:ea typeface="UD デジタル 教科書体 N-R" panose="02020400000000000000" pitchFamily="17" charset="-128"/>
              </a:rPr>
              <a:t>『</a:t>
            </a:r>
            <a:r>
              <a:rPr lang="ja-JP" altLang="en-US" sz="2800" dirty="0">
                <a:latin typeface="UD デジタル 教科書体 N-R" panose="02020400000000000000" pitchFamily="17" charset="-128"/>
                <a:ea typeface="UD デジタル 教科書体 N-R" panose="02020400000000000000" pitchFamily="17" charset="-128"/>
              </a:rPr>
              <a:t>教育相談の展望とロール・プレイングの体系</a:t>
            </a:r>
            <a:endParaRPr lang="en-US" altLang="ja-JP" sz="2800" dirty="0">
              <a:latin typeface="UD デジタル 教科書体 N-R" panose="02020400000000000000" pitchFamily="17" charset="-128"/>
              <a:ea typeface="UD デジタル 教科書体 N-R" panose="02020400000000000000" pitchFamily="17" charset="-128"/>
            </a:endParaRPr>
          </a:p>
          <a:p>
            <a:r>
              <a:rPr lang="ja-JP" altLang="en-US" sz="2800" dirty="0">
                <a:latin typeface="UD デジタル 教科書体 N-R" panose="02020400000000000000" pitchFamily="17" charset="-128"/>
                <a:ea typeface="UD デジタル 教科書体 N-R" panose="02020400000000000000" pitchFamily="17" charset="-128"/>
              </a:rPr>
              <a:t>　</a:t>
            </a:r>
            <a:r>
              <a:rPr lang="en-US" altLang="ja-JP" sz="2800" dirty="0">
                <a:latin typeface="UD デジタル 教科書体 N-R" panose="02020400000000000000" pitchFamily="17" charset="-128"/>
                <a:ea typeface="UD デジタル 教科書体 N-R" panose="02020400000000000000" pitchFamily="17" charset="-128"/>
              </a:rPr>
              <a:t>―</a:t>
            </a:r>
            <a:r>
              <a:rPr lang="ja-JP" altLang="en-US" sz="2800" dirty="0">
                <a:latin typeface="UD デジタル 教科書体 N-R" panose="02020400000000000000" pitchFamily="17" charset="-128"/>
                <a:ea typeface="UD デジタル 教科書体 N-R" panose="02020400000000000000" pitchFamily="17" charset="-128"/>
              </a:rPr>
              <a:t>見守る姿勢・つながる対話・つなげる心理劇のエッセンス</a:t>
            </a:r>
            <a:r>
              <a:rPr lang="en-US" altLang="ja-JP" sz="2800" dirty="0">
                <a:latin typeface="UD デジタル 教科書体 N-R" panose="02020400000000000000" pitchFamily="17" charset="-128"/>
                <a:ea typeface="UD デジタル 教科書体 N-R" panose="02020400000000000000" pitchFamily="17" charset="-128"/>
              </a:rPr>
              <a:t>』</a:t>
            </a:r>
          </a:p>
          <a:p>
            <a:r>
              <a:rPr lang="ja-JP" altLang="en-US" sz="2800" dirty="0">
                <a:latin typeface="UD デジタル 教科書体 N-R" panose="02020400000000000000" pitchFamily="17" charset="-128"/>
                <a:ea typeface="UD デジタル 教科書体 N-R" panose="02020400000000000000" pitchFamily="17" charset="-128"/>
              </a:rPr>
              <a:t>　福村出版</a:t>
            </a:r>
            <a:endParaRPr lang="en-US" altLang="ja-JP" sz="2800" dirty="0">
              <a:latin typeface="UD デジタル 教科書体 N-R" panose="02020400000000000000" pitchFamily="17" charset="-128"/>
              <a:ea typeface="UD デジタル 教科書体 N-R" panose="02020400000000000000" pitchFamily="17" charset="-128"/>
            </a:endParaRPr>
          </a:p>
          <a:p>
            <a:endParaRPr lang="en-US" altLang="ja-JP" sz="2800" dirty="0">
              <a:latin typeface="UD デジタル 教科書体 N-R" panose="02020400000000000000" pitchFamily="17" charset="-128"/>
              <a:ea typeface="UD デジタル 教科書体 N-R" panose="02020400000000000000" pitchFamily="17" charset="-128"/>
            </a:endParaRPr>
          </a:p>
          <a:p>
            <a:r>
              <a:rPr lang="ja-JP" altLang="en-US" sz="2800" dirty="0">
                <a:latin typeface="UD デジタル 教科書体 N-R" panose="02020400000000000000" pitchFamily="17" charset="-128"/>
                <a:ea typeface="UD デジタル 教科書体 N-R" panose="02020400000000000000" pitchFamily="17" charset="-128"/>
              </a:rPr>
              <a:t>ロジャーズ（</a:t>
            </a:r>
            <a:r>
              <a:rPr lang="en-US" altLang="ja-JP" sz="2800" dirty="0">
                <a:latin typeface="UD デジタル 教科書体 N-R" panose="02020400000000000000" pitchFamily="17" charset="-128"/>
                <a:ea typeface="UD デジタル 教科書体 N-R" panose="02020400000000000000" pitchFamily="17" charset="-128"/>
              </a:rPr>
              <a:t>1957</a:t>
            </a:r>
            <a:r>
              <a:rPr lang="ja-JP" altLang="en-US" sz="2800" dirty="0">
                <a:latin typeface="UD デジタル 教科書体 N-R" panose="02020400000000000000" pitchFamily="17" charset="-128"/>
                <a:ea typeface="UD デジタル 教科書体 N-R" panose="02020400000000000000" pitchFamily="17" charset="-128"/>
              </a:rPr>
              <a:t>）伊東博</a:t>
            </a:r>
            <a:r>
              <a:rPr lang="en-US" altLang="ja-JP" sz="2800" dirty="0">
                <a:latin typeface="UD デジタル 教科書体 N-R" panose="02020400000000000000" pitchFamily="17" charset="-128"/>
                <a:ea typeface="UD デジタル 教科書体 N-R" panose="02020400000000000000" pitchFamily="17" charset="-128"/>
              </a:rPr>
              <a:t>(</a:t>
            </a:r>
            <a:r>
              <a:rPr lang="ja-JP" altLang="en-US" sz="2800" dirty="0">
                <a:latin typeface="UD デジタル 教科書体 N-R" panose="02020400000000000000" pitchFamily="17" charset="-128"/>
                <a:ea typeface="UD デジタル 教科書体 N-R" panose="02020400000000000000" pitchFamily="17" charset="-128"/>
              </a:rPr>
              <a:t>訳</a:t>
            </a:r>
            <a:r>
              <a:rPr lang="en-US" altLang="ja-JP" sz="2800" dirty="0">
                <a:latin typeface="UD デジタル 教科書体 N-R" panose="02020400000000000000" pitchFamily="17" charset="-128"/>
                <a:ea typeface="UD デジタル 教科書体 N-R" panose="02020400000000000000" pitchFamily="17" charset="-128"/>
              </a:rPr>
              <a:t>)</a:t>
            </a:r>
            <a:r>
              <a:rPr lang="ja-JP" altLang="en-US" sz="2800" dirty="0">
                <a:latin typeface="UD デジタル 教科書体 N-R" panose="02020400000000000000" pitchFamily="17" charset="-128"/>
                <a:ea typeface="UD デジタル 教科書体 N-R" panose="02020400000000000000" pitchFamily="17" charset="-128"/>
              </a:rPr>
              <a:t>（</a:t>
            </a:r>
            <a:r>
              <a:rPr lang="en-US" altLang="ja-JP" sz="2800" dirty="0">
                <a:latin typeface="UD デジタル 教科書体 N-R" panose="02020400000000000000" pitchFamily="17" charset="-128"/>
                <a:ea typeface="UD デジタル 教科書体 N-R" panose="02020400000000000000" pitchFamily="17" charset="-128"/>
              </a:rPr>
              <a:t>2001</a:t>
            </a:r>
            <a:r>
              <a:rPr lang="ja-JP" altLang="en-US" sz="2800" dirty="0">
                <a:latin typeface="UD デジタル 教科書体 N-R" panose="02020400000000000000" pitchFamily="17" charset="-128"/>
                <a:ea typeface="UD デジタル 教科書体 N-R" panose="02020400000000000000" pitchFamily="17" charset="-128"/>
              </a:rPr>
              <a:t>）「セラピーによるパーソナリ　</a:t>
            </a:r>
            <a:endParaRPr lang="en-US" altLang="ja-JP" sz="2800" dirty="0">
              <a:latin typeface="UD デジタル 教科書体 N-R" panose="02020400000000000000" pitchFamily="17" charset="-128"/>
              <a:ea typeface="UD デジタル 教科書体 N-R" panose="02020400000000000000" pitchFamily="17" charset="-128"/>
            </a:endParaRPr>
          </a:p>
          <a:p>
            <a:r>
              <a:rPr lang="ja-JP" altLang="en-US" sz="2800" dirty="0">
                <a:latin typeface="UD デジタル 教科書体 N-R" panose="02020400000000000000" pitchFamily="17" charset="-128"/>
                <a:ea typeface="UD デジタル 教科書体 N-R" panose="02020400000000000000" pitchFamily="17" charset="-128"/>
              </a:rPr>
              <a:t>　ティ変化の必要にして十分な条件」（カーシェンバウム</a:t>
            </a:r>
            <a:r>
              <a:rPr lang="en-US" altLang="ja-JP" sz="2800" dirty="0">
                <a:latin typeface="UD デジタル 教科書体 N-R" panose="02020400000000000000" pitchFamily="17" charset="-128"/>
                <a:ea typeface="UD デジタル 教科書体 N-R" panose="02020400000000000000" pitchFamily="17" charset="-128"/>
              </a:rPr>
              <a:t>,H.</a:t>
            </a:r>
            <a:r>
              <a:rPr lang="ja-JP" altLang="en-US" sz="2800" dirty="0">
                <a:latin typeface="UD デジタル 教科書体 N-R" panose="02020400000000000000" pitchFamily="17" charset="-128"/>
                <a:ea typeface="UD デジタル 教科書体 N-R" panose="02020400000000000000" pitchFamily="17" charset="-128"/>
              </a:rPr>
              <a:t>ヘンダー</a:t>
            </a:r>
            <a:endParaRPr lang="en-US" altLang="ja-JP" sz="2800" dirty="0">
              <a:latin typeface="UD デジタル 教科書体 N-R" panose="02020400000000000000" pitchFamily="17" charset="-128"/>
              <a:ea typeface="UD デジタル 教科書体 N-R" panose="02020400000000000000" pitchFamily="17" charset="-128"/>
            </a:endParaRPr>
          </a:p>
          <a:p>
            <a:r>
              <a:rPr lang="ja-JP" altLang="en-US" sz="2800" dirty="0">
                <a:latin typeface="UD デジタル 教科書体 N-R" panose="02020400000000000000" pitchFamily="17" charset="-128"/>
                <a:ea typeface="UD デジタル 教科書体 N-R" panose="02020400000000000000" pitchFamily="17" charset="-128"/>
              </a:rPr>
              <a:t>　ソン</a:t>
            </a:r>
            <a:r>
              <a:rPr lang="en-US" altLang="ja-JP" sz="2800" dirty="0">
                <a:latin typeface="UD デジタル 教科書体 N-R" panose="02020400000000000000" pitchFamily="17" charset="-128"/>
                <a:ea typeface="UD デジタル 教科書体 N-R" panose="02020400000000000000" pitchFamily="17" charset="-128"/>
              </a:rPr>
              <a:t>,V.L.(</a:t>
            </a:r>
            <a:r>
              <a:rPr lang="ja-JP" altLang="en-US" sz="2800" dirty="0">
                <a:latin typeface="UD デジタル 教科書体 N-R" panose="02020400000000000000" pitchFamily="17" charset="-128"/>
                <a:ea typeface="UD デジタル 教科書体 N-R" panose="02020400000000000000" pitchFamily="17" charset="-128"/>
              </a:rPr>
              <a:t>編</a:t>
            </a:r>
            <a:r>
              <a:rPr lang="en-US" altLang="ja-JP" sz="2800" dirty="0">
                <a:latin typeface="UD デジタル 教科書体 N-R" panose="02020400000000000000" pitchFamily="17" charset="-128"/>
                <a:ea typeface="UD デジタル 教科書体 N-R" panose="02020400000000000000" pitchFamily="17" charset="-128"/>
              </a:rPr>
              <a:t>)</a:t>
            </a:r>
            <a:r>
              <a:rPr lang="ja-JP" altLang="en-US" sz="2800" dirty="0">
                <a:latin typeface="UD デジタル 教科書体 N-R" panose="02020400000000000000" pitchFamily="17" charset="-128"/>
                <a:ea typeface="UD デジタル 教科書体 N-R" panose="02020400000000000000" pitchFamily="17" charset="-128"/>
              </a:rPr>
              <a:t>　伊東博・村山正治</a:t>
            </a:r>
            <a:r>
              <a:rPr lang="en-US" altLang="ja-JP" sz="2800" dirty="0">
                <a:latin typeface="UD デジタル 教科書体 N-R" panose="02020400000000000000" pitchFamily="17" charset="-128"/>
                <a:ea typeface="UD デジタル 教科書体 N-R" panose="02020400000000000000" pitchFamily="17" charset="-128"/>
              </a:rPr>
              <a:t>(</a:t>
            </a:r>
            <a:r>
              <a:rPr lang="ja-JP" altLang="en-US" sz="2800" dirty="0">
                <a:latin typeface="UD デジタル 教科書体 N-R" panose="02020400000000000000" pitchFamily="17" charset="-128"/>
                <a:ea typeface="UD デジタル 教科書体 N-R" panose="02020400000000000000" pitchFamily="17" charset="-128"/>
              </a:rPr>
              <a:t>監訳</a:t>
            </a:r>
            <a:r>
              <a:rPr lang="en-US" altLang="ja-JP" sz="2800" dirty="0">
                <a:latin typeface="UD デジタル 教科書体 N-R" panose="02020400000000000000" pitchFamily="17" charset="-128"/>
                <a:ea typeface="UD デジタル 教科書体 N-R" panose="02020400000000000000" pitchFamily="17" charset="-128"/>
              </a:rPr>
              <a:t>)『</a:t>
            </a:r>
            <a:r>
              <a:rPr lang="ja-JP" altLang="en-US" sz="2800" dirty="0">
                <a:latin typeface="UD デジタル 教科書体 N-R" panose="02020400000000000000" pitchFamily="17" charset="-128"/>
                <a:ea typeface="UD デジタル 教科書体 N-R" panose="02020400000000000000" pitchFamily="17" charset="-128"/>
              </a:rPr>
              <a:t>ロジャーズ選集（上）</a:t>
            </a:r>
            <a:r>
              <a:rPr lang="en-US" altLang="ja-JP" sz="2800" dirty="0">
                <a:latin typeface="UD デジタル 教科書体 N-R" panose="02020400000000000000" pitchFamily="17" charset="-128"/>
                <a:ea typeface="UD デジタル 教科書体 N-R" panose="02020400000000000000" pitchFamily="17" charset="-128"/>
              </a:rPr>
              <a:t>―</a:t>
            </a:r>
            <a:r>
              <a:rPr lang="ja-JP" altLang="en-US" sz="2800" dirty="0">
                <a:latin typeface="UD デジタル 教科書体 N-R" panose="02020400000000000000" pitchFamily="17" charset="-128"/>
                <a:ea typeface="UD デジタル 教科書体 N-R" panose="02020400000000000000" pitchFamily="17" charset="-128"/>
              </a:rPr>
              <a:t>　</a:t>
            </a:r>
            <a:endParaRPr lang="en-US" altLang="ja-JP" sz="2800" dirty="0">
              <a:latin typeface="UD デジタル 教科書体 N-R" panose="02020400000000000000" pitchFamily="17" charset="-128"/>
              <a:ea typeface="UD デジタル 教科書体 N-R" panose="02020400000000000000" pitchFamily="17" charset="-128"/>
            </a:endParaRPr>
          </a:p>
          <a:p>
            <a:r>
              <a:rPr lang="ja-JP" altLang="en-US" sz="2800" dirty="0">
                <a:latin typeface="UD デジタル 教科書体 N-R" panose="02020400000000000000" pitchFamily="17" charset="-128"/>
                <a:ea typeface="UD デジタル 教科書体 N-R" panose="02020400000000000000" pitchFamily="17" charset="-128"/>
              </a:rPr>
              <a:t>　カウンセラーなら一度は読んでおきたい厳選</a:t>
            </a:r>
            <a:r>
              <a:rPr lang="en-US" altLang="ja-JP" sz="2800" dirty="0">
                <a:latin typeface="UD デジタル 教科書体 N-R" panose="02020400000000000000" pitchFamily="17" charset="-128"/>
                <a:ea typeface="UD デジタル 教科書体 N-R" panose="02020400000000000000" pitchFamily="17" charset="-128"/>
              </a:rPr>
              <a:t>33</a:t>
            </a:r>
            <a:r>
              <a:rPr lang="ja-JP" altLang="en-US" sz="2800" dirty="0">
                <a:latin typeface="UD デジタル 教科書体 N-R" panose="02020400000000000000" pitchFamily="17" charset="-128"/>
                <a:ea typeface="UD デジタル 教科書体 N-R" panose="02020400000000000000" pitchFamily="17" charset="-128"/>
              </a:rPr>
              <a:t>論文</a:t>
            </a:r>
            <a:r>
              <a:rPr lang="en-US" altLang="ja-JP" sz="2800" dirty="0">
                <a:latin typeface="UD デジタル 教科書体 N-R" panose="02020400000000000000" pitchFamily="17" charset="-128"/>
                <a:ea typeface="UD デジタル 教科書体 N-R" panose="02020400000000000000" pitchFamily="17" charset="-128"/>
              </a:rPr>
              <a:t>』</a:t>
            </a:r>
            <a:r>
              <a:rPr lang="ja-JP" altLang="en-US" sz="2800" dirty="0">
                <a:latin typeface="UD デジタル 教科書体 N-R" panose="02020400000000000000" pitchFamily="17" charset="-128"/>
                <a:ea typeface="UD デジタル 教科書体 N-R" panose="02020400000000000000" pitchFamily="17" charset="-128"/>
              </a:rPr>
              <a:t>誠信書房）</a:t>
            </a:r>
            <a:endParaRPr lang="en-US" altLang="ja-JP" sz="2800" dirty="0">
              <a:latin typeface="UD デジタル 教科書体 N-R" panose="02020400000000000000" pitchFamily="17" charset="-128"/>
              <a:ea typeface="UD デジタル 教科書体 N-R" panose="02020400000000000000" pitchFamily="17" charset="-128"/>
            </a:endParaRPr>
          </a:p>
          <a:p>
            <a:r>
              <a:rPr lang="ja-JP" altLang="en-US" sz="2800" dirty="0">
                <a:latin typeface="UD デジタル 教科書体 N-R" panose="02020400000000000000" pitchFamily="17" charset="-128"/>
                <a:ea typeface="UD デジタル 教科書体 N-R" panose="02020400000000000000" pitchFamily="17" charset="-128"/>
              </a:rPr>
              <a:t>　所収</a:t>
            </a:r>
            <a:endParaRPr lang="en-US" altLang="ja-JP" sz="2800" dirty="0">
              <a:latin typeface="UD デジタル 教科書体 N-R" panose="02020400000000000000" pitchFamily="17" charset="-128"/>
              <a:ea typeface="UD デジタル 教科書体 N-R" panose="02020400000000000000" pitchFamily="17" charset="-128"/>
            </a:endParaRPr>
          </a:p>
        </p:txBody>
      </p:sp>
      <p:sp>
        <p:nvSpPr>
          <p:cNvPr id="3" name="スライド番号プレースホルダー 2">
            <a:extLst>
              <a:ext uri="{FF2B5EF4-FFF2-40B4-BE49-F238E27FC236}">
                <a16:creationId xmlns:a16="http://schemas.microsoft.com/office/drawing/2014/main" id="{7F3C05CD-1E60-4C37-22D6-D192634018D6}"/>
              </a:ext>
            </a:extLst>
          </p:cNvPr>
          <p:cNvSpPr>
            <a:spLocks noGrp="1"/>
          </p:cNvSpPr>
          <p:nvPr>
            <p:ph type="sldNum" sz="quarter" idx="12"/>
          </p:nvPr>
        </p:nvSpPr>
        <p:spPr/>
        <p:txBody>
          <a:bodyPr/>
          <a:lstStyle/>
          <a:p>
            <a:fld id="{587F22C5-8CBE-410D-8F81-42778740ED0E}" type="slidenum">
              <a:rPr kumimoji="1" lang="ja-JP" altLang="en-US" smtClean="0"/>
              <a:t>19</a:t>
            </a:fld>
            <a:endParaRPr kumimoji="1" lang="ja-JP" altLang="en-US"/>
          </a:p>
        </p:txBody>
      </p:sp>
    </p:spTree>
    <p:extLst>
      <p:ext uri="{BB962C8B-B14F-4D97-AF65-F5344CB8AC3E}">
        <p14:creationId xmlns:p14="http://schemas.microsoft.com/office/powerpoint/2010/main" val="1958681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BBE017-17B5-F302-EEA7-DF86123DD39E}"/>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E1D802A9-00C3-04C2-7E14-00FF409FEF6B}"/>
              </a:ext>
            </a:extLst>
          </p:cNvPr>
          <p:cNvSpPr txBox="1"/>
          <p:nvPr/>
        </p:nvSpPr>
        <p:spPr>
          <a:xfrm>
            <a:off x="897146" y="638355"/>
            <a:ext cx="11169935" cy="6032421"/>
          </a:xfrm>
          <a:prstGeom prst="rect">
            <a:avLst/>
          </a:prstGeom>
          <a:noFill/>
        </p:spPr>
        <p:txBody>
          <a:bodyPr wrap="square" rtlCol="0">
            <a:spAutoFit/>
          </a:bodyPr>
          <a:lstStyle/>
          <a:p>
            <a:r>
              <a:rPr lang="ja-JP" altLang="en-US" sz="4000" dirty="0">
                <a:latin typeface="UD デジタル 教科書体 N-R" panose="02020400000000000000" pitchFamily="17" charset="-128"/>
                <a:ea typeface="UD デジタル 教科書体 N-R" panose="02020400000000000000" pitchFamily="17" charset="-128"/>
              </a:rPr>
              <a:t>１</a:t>
            </a:r>
            <a:r>
              <a:rPr kumimoji="1" lang="ja-JP" altLang="en-US" sz="4000" dirty="0">
                <a:latin typeface="UD デジタル 教科書体 N-R" panose="02020400000000000000" pitchFamily="17" charset="-128"/>
                <a:ea typeface="UD デジタル 教科書体 N-R" panose="02020400000000000000" pitchFamily="17" charset="-128"/>
              </a:rPr>
              <a:t>．個別面談の意義</a:t>
            </a:r>
          </a:p>
          <a:p>
            <a:endParaRPr kumimoji="1" lang="en-US" altLang="ja-JP" sz="4000" dirty="0">
              <a:latin typeface="UD デジタル 教科書体 N-R" panose="02020400000000000000" pitchFamily="17" charset="-128"/>
              <a:ea typeface="UD デジタル 教科書体 N-R" panose="02020400000000000000" pitchFamily="17" charset="-128"/>
            </a:endParaRPr>
          </a:p>
          <a:p>
            <a:r>
              <a:rPr lang="ja-JP" altLang="en-US" sz="4000" dirty="0">
                <a:latin typeface="UD デジタル 教科書体 N-R" panose="02020400000000000000" pitchFamily="17" charset="-128"/>
                <a:ea typeface="UD デジタル 教科書体 N-R" panose="02020400000000000000" pitchFamily="17" charset="-128"/>
              </a:rPr>
              <a:t>（１）個別面談の目的</a:t>
            </a:r>
          </a:p>
          <a:p>
            <a:pPr>
              <a:lnSpc>
                <a:spcPct val="50000"/>
              </a:lnSpc>
            </a:pPr>
            <a:r>
              <a:rPr kumimoji="1" lang="ja-JP" altLang="en-US" sz="2800" dirty="0">
                <a:latin typeface="UD デジタル 教科書体 N-R" panose="02020400000000000000" pitchFamily="17" charset="-128"/>
                <a:ea typeface="UD デジタル 教科書体 N-R" panose="02020400000000000000" pitchFamily="17" charset="-128"/>
              </a:rPr>
              <a:t>　</a:t>
            </a:r>
          </a:p>
          <a:p>
            <a:r>
              <a:rPr lang="ja-JP" altLang="en-US" sz="2800" dirty="0">
                <a:latin typeface="UD デジタル 教科書体 N-R" panose="02020400000000000000" pitchFamily="17" charset="-128"/>
                <a:ea typeface="UD デジタル 教科書体 N-R" panose="02020400000000000000" pitchFamily="17" charset="-128"/>
              </a:rPr>
              <a:t>　</a:t>
            </a:r>
            <a:r>
              <a:rPr kumimoji="1" lang="ja-JP" altLang="en-US" sz="2800" dirty="0">
                <a:latin typeface="UD デジタル 教科書体 N-R" panose="02020400000000000000" pitchFamily="17" charset="-128"/>
                <a:ea typeface="UD デジタル 教科書体 N-R" panose="02020400000000000000" pitchFamily="17" charset="-128"/>
              </a:rPr>
              <a:t>・児童生徒の抱える問題や課題について指導する</a:t>
            </a:r>
            <a:endParaRPr kumimoji="1" lang="en-US" altLang="ja-JP" sz="2800" dirty="0">
              <a:latin typeface="UD デジタル 教科書体 N-R" panose="02020400000000000000" pitchFamily="17" charset="-128"/>
              <a:ea typeface="UD デジタル 教科書体 N-R" panose="02020400000000000000" pitchFamily="17" charset="-128"/>
            </a:endParaRPr>
          </a:p>
          <a:p>
            <a:pPr>
              <a:lnSpc>
                <a:spcPct val="50000"/>
              </a:lnSpc>
            </a:pPr>
            <a:endParaRPr kumimoji="1" lang="ja-JP" altLang="en-US" sz="2800" dirty="0">
              <a:latin typeface="UD デジタル 教科書体 N-R" panose="02020400000000000000" pitchFamily="17" charset="-128"/>
              <a:ea typeface="UD デジタル 教科書体 N-R" panose="02020400000000000000" pitchFamily="17" charset="-128"/>
            </a:endParaRPr>
          </a:p>
          <a:p>
            <a:r>
              <a:rPr kumimoji="1" lang="ja-JP" altLang="en-US" sz="2800" dirty="0">
                <a:latin typeface="UD デジタル 教科書体 N-R" panose="02020400000000000000" pitchFamily="17" charset="-128"/>
                <a:ea typeface="UD デジタル 教科書体 N-R" panose="02020400000000000000" pitchFamily="17" charset="-128"/>
              </a:rPr>
              <a:t>　・児童生徒をよりよく理解するための情報を得て、今後の対応を</a:t>
            </a:r>
            <a:endParaRPr kumimoji="1" lang="en-US" altLang="ja-JP" sz="2800" dirty="0">
              <a:latin typeface="UD デジタル 教科書体 N-R" panose="02020400000000000000" pitchFamily="17" charset="-128"/>
              <a:ea typeface="UD デジタル 教科書体 N-R" panose="02020400000000000000" pitchFamily="17" charset="-128"/>
            </a:endParaRPr>
          </a:p>
          <a:p>
            <a:r>
              <a:rPr lang="ja-JP" altLang="en-US" sz="2800" dirty="0">
                <a:latin typeface="UD デジタル 教科書体 N-R" panose="02020400000000000000" pitchFamily="17" charset="-128"/>
                <a:ea typeface="UD デジタル 教科書体 N-R" panose="02020400000000000000" pitchFamily="17" charset="-128"/>
              </a:rPr>
              <a:t>　　</a:t>
            </a:r>
            <a:r>
              <a:rPr kumimoji="1" lang="ja-JP" altLang="en-US" sz="2800" dirty="0">
                <a:latin typeface="UD デジタル 教科書体 N-R" panose="02020400000000000000" pitchFamily="17" charset="-128"/>
                <a:ea typeface="UD デジタル 教科書体 N-R" panose="02020400000000000000" pitchFamily="17" charset="-128"/>
              </a:rPr>
              <a:t>検討する（アセスメント）</a:t>
            </a:r>
          </a:p>
          <a:p>
            <a:pPr>
              <a:lnSpc>
                <a:spcPct val="50000"/>
              </a:lnSpc>
            </a:pPr>
            <a:endParaRPr kumimoji="1" lang="en-US" altLang="ja-JP" sz="2800" dirty="0">
              <a:latin typeface="UD デジタル 教科書体 N-R" panose="02020400000000000000" pitchFamily="17" charset="-128"/>
              <a:ea typeface="UD デジタル 教科書体 N-R" panose="02020400000000000000" pitchFamily="17" charset="-128"/>
            </a:endParaRPr>
          </a:p>
          <a:p>
            <a:r>
              <a:rPr kumimoji="1" lang="ja-JP" altLang="en-US" sz="2800" dirty="0">
                <a:latin typeface="UD デジタル 教科書体 N-R" panose="02020400000000000000" pitchFamily="17" charset="-128"/>
                <a:ea typeface="UD デジタル 教科書体 N-R" panose="02020400000000000000" pitchFamily="17" charset="-128"/>
              </a:rPr>
              <a:t>　・児童生徒が抱えている気持ちを聴き、不安や混乱を軽減する</a:t>
            </a:r>
          </a:p>
          <a:p>
            <a:pPr>
              <a:lnSpc>
                <a:spcPct val="50000"/>
              </a:lnSpc>
            </a:pPr>
            <a:endParaRPr kumimoji="1" lang="en-US" altLang="ja-JP" sz="2800" dirty="0">
              <a:latin typeface="UD デジタル 教科書体 N-R" panose="02020400000000000000" pitchFamily="17" charset="-128"/>
              <a:ea typeface="UD デジタル 教科書体 N-R" panose="02020400000000000000" pitchFamily="17" charset="-128"/>
            </a:endParaRPr>
          </a:p>
          <a:p>
            <a:r>
              <a:rPr kumimoji="1" lang="ja-JP" altLang="en-US" sz="2800" dirty="0">
                <a:latin typeface="UD デジタル 教科書体 N-R" panose="02020400000000000000" pitchFamily="17" charset="-128"/>
                <a:ea typeface="UD デジタル 教科書体 N-R" panose="02020400000000000000" pitchFamily="17" charset="-128"/>
              </a:rPr>
              <a:t>　・児童生徒が抱えている問題や課題を解決するために相談する</a:t>
            </a:r>
            <a:endParaRPr kumimoji="1" lang="en-US" altLang="ja-JP" sz="2800" dirty="0">
              <a:latin typeface="UD デジタル 教科書体 N-R" panose="02020400000000000000" pitchFamily="17" charset="-128"/>
              <a:ea typeface="UD デジタル 教科書体 N-R" panose="02020400000000000000" pitchFamily="17" charset="-128"/>
            </a:endParaRPr>
          </a:p>
          <a:p>
            <a:r>
              <a:rPr lang="ja-JP" altLang="en-US" sz="2800" dirty="0">
                <a:latin typeface="UD デジタル 教科書体 N-R" panose="02020400000000000000" pitchFamily="17" charset="-128"/>
                <a:ea typeface="UD デジタル 教科書体 N-R" panose="02020400000000000000" pitchFamily="17" charset="-128"/>
              </a:rPr>
              <a:t>　　</a:t>
            </a:r>
            <a:r>
              <a:rPr kumimoji="1" lang="ja-JP" altLang="en-US" sz="2800" dirty="0">
                <a:latin typeface="UD デジタル 教科書体 N-R" panose="02020400000000000000" pitchFamily="17" charset="-128"/>
                <a:ea typeface="UD デジタル 教科書体 N-R" panose="02020400000000000000" pitchFamily="17" charset="-128"/>
              </a:rPr>
              <a:t>（情報提供なども含む）</a:t>
            </a:r>
          </a:p>
          <a:p>
            <a:pPr>
              <a:lnSpc>
                <a:spcPct val="50000"/>
              </a:lnSpc>
            </a:pPr>
            <a:endParaRPr kumimoji="1" lang="en-US" altLang="ja-JP" sz="2800" dirty="0">
              <a:latin typeface="UD デジタル 教科書体 N-R" panose="02020400000000000000" pitchFamily="17" charset="-128"/>
              <a:ea typeface="UD デジタル 教科書体 N-R" panose="02020400000000000000" pitchFamily="17" charset="-128"/>
            </a:endParaRPr>
          </a:p>
          <a:p>
            <a:r>
              <a:rPr kumimoji="1" lang="ja-JP" altLang="en-US" sz="2800" dirty="0">
                <a:latin typeface="UD デジタル 教科書体 N-R" panose="02020400000000000000" pitchFamily="17" charset="-128"/>
                <a:ea typeface="UD デジタル 教科書体 N-R" panose="02020400000000000000" pitchFamily="17" charset="-128"/>
              </a:rPr>
              <a:t>　・児童生徒の成長、変容を支援する</a:t>
            </a:r>
          </a:p>
        </p:txBody>
      </p:sp>
      <p:sp>
        <p:nvSpPr>
          <p:cNvPr id="3" name="スライド番号プレースホルダー 2">
            <a:extLst>
              <a:ext uri="{FF2B5EF4-FFF2-40B4-BE49-F238E27FC236}">
                <a16:creationId xmlns:a16="http://schemas.microsoft.com/office/drawing/2014/main" id="{3AF82603-0B04-ABB1-4166-503D4A45639A}"/>
              </a:ext>
            </a:extLst>
          </p:cNvPr>
          <p:cNvSpPr>
            <a:spLocks noGrp="1"/>
          </p:cNvSpPr>
          <p:nvPr>
            <p:ph type="sldNum" sz="quarter" idx="12"/>
          </p:nvPr>
        </p:nvSpPr>
        <p:spPr/>
        <p:txBody>
          <a:bodyPr/>
          <a:lstStyle/>
          <a:p>
            <a:fld id="{587F22C5-8CBE-410D-8F81-42778740ED0E}" type="slidenum">
              <a:rPr kumimoji="1" lang="ja-JP" altLang="en-US" smtClean="0"/>
              <a:t>2</a:t>
            </a:fld>
            <a:endParaRPr kumimoji="1" lang="ja-JP" altLang="en-US"/>
          </a:p>
        </p:txBody>
      </p:sp>
    </p:spTree>
    <p:extLst>
      <p:ext uri="{BB962C8B-B14F-4D97-AF65-F5344CB8AC3E}">
        <p14:creationId xmlns:p14="http://schemas.microsoft.com/office/powerpoint/2010/main" val="6598401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23DFB-A45A-938C-8145-FBB1166D4CC4}"/>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AEF4D8F-13FF-CD44-71C7-CEC8D20944AC}"/>
              </a:ext>
            </a:extLst>
          </p:cNvPr>
          <p:cNvSpPr txBox="1"/>
          <p:nvPr/>
        </p:nvSpPr>
        <p:spPr>
          <a:xfrm>
            <a:off x="690113" y="1410355"/>
            <a:ext cx="10998968" cy="446276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lang="ja-JP" altLang="en-US" sz="4000" dirty="0">
                <a:solidFill>
                  <a:prstClr val="black"/>
                </a:solidFill>
                <a:latin typeface="UD デジタル 教科書体 N-R" panose="02020400000000000000" pitchFamily="17" charset="-128"/>
                <a:ea typeface="UD デジタル 教科書体 N-R" panose="02020400000000000000" pitchFamily="17" charset="-128"/>
              </a:rPr>
              <a:t>推薦図書</a:t>
            </a: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50000"/>
              </a:lnSpc>
              <a:spcBef>
                <a:spcPts val="0"/>
              </a:spcBef>
              <a:spcAft>
                <a:spcPts val="0"/>
              </a:spcAft>
              <a:buClrTx/>
              <a:buSzTx/>
              <a:buFontTx/>
              <a:buNone/>
              <a:tabLst/>
              <a:defRPr/>
            </a:pPr>
            <a:endParaRPr lang="en-US" altLang="ja-JP" sz="4000" dirty="0">
              <a:solidFill>
                <a:prstClr val="black"/>
              </a:solidFill>
              <a:latin typeface="UD デジタル 教科書体 N-R" panose="02020400000000000000" pitchFamily="17" charset="-128"/>
              <a:ea typeface="UD デジタル 教科書体 N-R" panose="02020400000000000000" pitchFamily="17"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・安藤嘉奈子（</a:t>
            </a:r>
            <a:r>
              <a:rPr kumimoji="1" lang="en-US" altLang="ja-JP" sz="3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2024</a:t>
            </a:r>
            <a:r>
              <a:rPr kumimoji="1" lang="ja-JP" altLang="en-US" sz="3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en-US" altLang="ja-JP" sz="3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3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教育相談の展望とロール・プレイ</a:t>
            </a:r>
            <a:endParaRPr kumimoji="1" lang="en-US" altLang="ja-JP" sz="3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3200" dirty="0">
                <a:solidFill>
                  <a:prstClr val="black"/>
                </a:solidFill>
                <a:latin typeface="UD デジタル 教科書体 N-R" panose="02020400000000000000" pitchFamily="17" charset="-128"/>
                <a:ea typeface="UD デジタル 教科書体 N-R" panose="02020400000000000000" pitchFamily="17" charset="-128"/>
              </a:rPr>
              <a:t>　</a:t>
            </a:r>
            <a:r>
              <a:rPr kumimoji="1" lang="ja-JP" altLang="en-US" sz="3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ングの体系</a:t>
            </a:r>
            <a:r>
              <a:rPr kumimoji="1" lang="en-US" altLang="ja-JP" sz="3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3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見守る姿勢・つながる対話・つなげる心理</a:t>
            </a:r>
            <a:endParaRPr kumimoji="1" lang="en-US" altLang="ja-JP" sz="3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3200" dirty="0">
                <a:solidFill>
                  <a:prstClr val="black"/>
                </a:solidFill>
                <a:latin typeface="UD デジタル 教科書体 N-R" panose="02020400000000000000" pitchFamily="17" charset="-128"/>
                <a:ea typeface="UD デジタル 教科書体 N-R" panose="02020400000000000000" pitchFamily="17" charset="-128"/>
              </a:rPr>
              <a:t>　</a:t>
            </a:r>
            <a:r>
              <a:rPr kumimoji="1" lang="ja-JP" altLang="en-US" sz="3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劇のエッセンス</a:t>
            </a:r>
            <a:r>
              <a:rPr kumimoji="1" lang="en-US" altLang="ja-JP" sz="3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3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福村出版</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3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・片山紀子（編）（</a:t>
            </a:r>
            <a:r>
              <a:rPr kumimoji="1" lang="en-US" altLang="ja-JP" sz="3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2024</a:t>
            </a:r>
            <a:r>
              <a:rPr kumimoji="1" lang="ja-JP" altLang="en-US" sz="3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en-US" altLang="ja-JP" sz="3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3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生徒指導の聴き取り方</a:t>
            </a:r>
            <a:r>
              <a:rPr kumimoji="1" lang="en-US" altLang="ja-JP" sz="3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3200" dirty="0">
                <a:solidFill>
                  <a:prstClr val="black"/>
                </a:solidFill>
                <a:latin typeface="UD デジタル 教科書体 N-R" panose="02020400000000000000" pitchFamily="17" charset="-128"/>
                <a:ea typeface="UD デジタル 教科書体 N-R" panose="02020400000000000000" pitchFamily="17" charset="-128"/>
              </a:rPr>
              <a:t>　</a:t>
            </a:r>
            <a:r>
              <a:rPr kumimoji="1" lang="ja-JP" altLang="en-US" sz="3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学事出版</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3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p:txBody>
      </p:sp>
      <p:sp>
        <p:nvSpPr>
          <p:cNvPr id="3" name="スライド番号プレースホルダー 2">
            <a:extLst>
              <a:ext uri="{FF2B5EF4-FFF2-40B4-BE49-F238E27FC236}">
                <a16:creationId xmlns:a16="http://schemas.microsoft.com/office/drawing/2014/main" id="{8CB118F2-67C9-C766-ECE4-9532EBB11C08}"/>
              </a:ext>
            </a:extLst>
          </p:cNvPr>
          <p:cNvSpPr>
            <a:spLocks noGrp="1"/>
          </p:cNvSpPr>
          <p:nvPr>
            <p:ph type="sldNum" sz="quarter" idx="12"/>
          </p:nvPr>
        </p:nvSpPr>
        <p:spPr/>
        <p:txBody>
          <a:bodyPr/>
          <a:lstStyle/>
          <a:p>
            <a:fld id="{587F22C5-8CBE-410D-8F81-42778740ED0E}" type="slidenum">
              <a:rPr kumimoji="1" lang="ja-JP" altLang="en-US" smtClean="0"/>
              <a:t>20</a:t>
            </a:fld>
            <a:endParaRPr kumimoji="1" lang="ja-JP" altLang="en-US"/>
          </a:p>
        </p:txBody>
      </p:sp>
    </p:spTree>
    <p:extLst>
      <p:ext uri="{BB962C8B-B14F-4D97-AF65-F5344CB8AC3E}">
        <p14:creationId xmlns:p14="http://schemas.microsoft.com/office/powerpoint/2010/main" val="447292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BD97D9-3B1C-7CED-A04C-DB1D62199413}"/>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D4429E1-CF4C-9AAD-2297-03EB272C355F}"/>
              </a:ext>
            </a:extLst>
          </p:cNvPr>
          <p:cNvSpPr txBox="1"/>
          <p:nvPr/>
        </p:nvSpPr>
        <p:spPr>
          <a:xfrm>
            <a:off x="941717" y="638355"/>
            <a:ext cx="10308566" cy="6032421"/>
          </a:xfrm>
          <a:prstGeom prst="rect">
            <a:avLst/>
          </a:prstGeom>
          <a:noFill/>
        </p:spPr>
        <p:txBody>
          <a:bodyPr wrap="square" rtlCol="0">
            <a:spAutoFit/>
          </a:bodyPr>
          <a:lstStyle/>
          <a:p>
            <a:r>
              <a:rPr kumimoji="1" lang="ja-JP" altLang="en-US" sz="4000" dirty="0">
                <a:latin typeface="UD デジタル 教科書体 N-R" panose="02020400000000000000" pitchFamily="17" charset="-128"/>
                <a:ea typeface="UD デジタル 教科書体 N-R" panose="02020400000000000000" pitchFamily="17" charset="-128"/>
              </a:rPr>
              <a:t>（１）個別面談の目的</a:t>
            </a:r>
          </a:p>
          <a:p>
            <a:r>
              <a:rPr kumimoji="1" lang="ja-JP" altLang="en-US" sz="4000" dirty="0">
                <a:latin typeface="UD デジタル 教科書体 N-R" panose="02020400000000000000" pitchFamily="17" charset="-128"/>
                <a:ea typeface="UD デジタル 教科書体 N-R" panose="02020400000000000000" pitchFamily="17" charset="-128"/>
              </a:rPr>
              <a:t>　</a:t>
            </a:r>
          </a:p>
          <a:p>
            <a:r>
              <a:rPr kumimoji="1" lang="ja-JP" altLang="en-US" sz="4000" dirty="0">
                <a:latin typeface="UD デジタル 教科書体 N-R" panose="02020400000000000000" pitchFamily="17" charset="-128"/>
                <a:ea typeface="UD デジタル 教科書体 N-R" panose="02020400000000000000" pitchFamily="17" charset="-128"/>
              </a:rPr>
              <a:t>　①「指導」と「支援」について</a:t>
            </a:r>
            <a:endParaRPr kumimoji="1" lang="en-US" altLang="ja-JP" sz="4000" dirty="0">
              <a:latin typeface="UD デジタル 教科書体 N-R" panose="02020400000000000000" pitchFamily="17" charset="-128"/>
              <a:ea typeface="UD デジタル 教科書体 N-R" panose="02020400000000000000" pitchFamily="17" charset="-128"/>
            </a:endParaRPr>
          </a:p>
          <a:p>
            <a:r>
              <a:rPr lang="ja-JP" altLang="en-US" sz="4000" dirty="0">
                <a:latin typeface="UD デジタル 教科書体 N-R" panose="02020400000000000000" pitchFamily="17" charset="-128"/>
                <a:ea typeface="UD デジタル 教科書体 N-R" panose="02020400000000000000" pitchFamily="17" charset="-128"/>
              </a:rPr>
              <a:t>　</a:t>
            </a:r>
          </a:p>
          <a:p>
            <a:r>
              <a:rPr lang="ja-JP" altLang="en-US" sz="4000" dirty="0">
                <a:latin typeface="UD デジタル 教科書体 N-R" panose="02020400000000000000" pitchFamily="17" charset="-128"/>
                <a:ea typeface="UD デジタル 教科書体 N-R" panose="02020400000000000000" pitchFamily="17" charset="-128"/>
              </a:rPr>
              <a:t>　②アセスメントとしての意義</a:t>
            </a:r>
            <a:endParaRPr lang="en-US" altLang="ja-JP" sz="4000" dirty="0">
              <a:latin typeface="UD デジタル 教科書体 N-R" panose="02020400000000000000" pitchFamily="17" charset="-128"/>
              <a:ea typeface="UD デジタル 教科書体 N-R" panose="02020400000000000000" pitchFamily="17" charset="-128"/>
            </a:endParaRPr>
          </a:p>
          <a:p>
            <a:pPr>
              <a:spcBef>
                <a:spcPts val="1200"/>
              </a:spcBef>
            </a:pPr>
            <a:r>
              <a:rPr lang="ja-JP" altLang="en-US" sz="3200" dirty="0">
                <a:latin typeface="UD デジタル 教科書体 N-R" panose="02020400000000000000" pitchFamily="17" charset="-128"/>
                <a:ea typeface="UD デジタル 教科書体 N-R" panose="02020400000000000000" pitchFamily="17" charset="-128"/>
              </a:rPr>
              <a:t>　 　・</a:t>
            </a:r>
            <a:r>
              <a:rPr lang="en-US" altLang="ja-JP" sz="3200" dirty="0">
                <a:latin typeface="UD デジタル 教科書体 N-R" panose="02020400000000000000" pitchFamily="17" charset="-128"/>
                <a:ea typeface="UD デジタル 教科書体 N-R" panose="02020400000000000000" pitchFamily="17" charset="-128"/>
              </a:rPr>
              <a:t>BPS</a:t>
            </a:r>
            <a:r>
              <a:rPr lang="ja-JP" altLang="en-US" sz="3200" dirty="0">
                <a:latin typeface="UD デジタル 教科書体 N-R" panose="02020400000000000000" pitchFamily="17" charset="-128"/>
                <a:ea typeface="UD デジタル 教科書体 N-R" panose="02020400000000000000" pitchFamily="17" charset="-128"/>
              </a:rPr>
              <a:t>モデルに基づくアセスメント</a:t>
            </a:r>
            <a:endParaRPr lang="en-US" altLang="ja-JP" sz="3200" dirty="0">
              <a:latin typeface="UD デジタル 教科書体 N-R" panose="02020400000000000000" pitchFamily="17" charset="-128"/>
              <a:ea typeface="UD デジタル 教科書体 N-R" panose="02020400000000000000" pitchFamily="17" charset="-128"/>
            </a:endParaRPr>
          </a:p>
          <a:p>
            <a:pPr>
              <a:spcBef>
                <a:spcPts val="1200"/>
              </a:spcBef>
            </a:pPr>
            <a:r>
              <a:rPr lang="ja-JP" altLang="en-US" sz="3200" dirty="0">
                <a:latin typeface="UD デジタル 教科書体 N-R" panose="02020400000000000000" pitchFamily="17" charset="-128"/>
                <a:ea typeface="UD デジタル 教科書体 N-R" panose="02020400000000000000" pitchFamily="17" charset="-128"/>
              </a:rPr>
              <a:t>　 　・客観的、共感的に理解する姿勢</a:t>
            </a:r>
            <a:endParaRPr lang="en-US" altLang="ja-JP" sz="3200" dirty="0">
              <a:latin typeface="UD デジタル 教科書体 N-R" panose="02020400000000000000" pitchFamily="17" charset="-128"/>
              <a:ea typeface="UD デジタル 教科書体 N-R" panose="02020400000000000000" pitchFamily="17" charset="-128"/>
            </a:endParaRPr>
          </a:p>
          <a:p>
            <a:pPr>
              <a:spcBef>
                <a:spcPts val="1200"/>
              </a:spcBef>
            </a:pPr>
            <a:r>
              <a:rPr lang="ja-JP" altLang="en-US" sz="3200" dirty="0">
                <a:latin typeface="UD デジタル 教科書体 N-R" panose="02020400000000000000" pitchFamily="17" charset="-128"/>
                <a:ea typeface="UD デジタル 教科書体 N-R" panose="02020400000000000000" pitchFamily="17" charset="-128"/>
              </a:rPr>
              <a:t>　 　・アセスメント結果の共有</a:t>
            </a:r>
            <a:endParaRPr lang="en-US" altLang="ja-JP" sz="3200" dirty="0">
              <a:latin typeface="UD デジタル 教科書体 N-R" panose="02020400000000000000" pitchFamily="17" charset="-128"/>
              <a:ea typeface="UD デジタル 教科書体 N-R" panose="02020400000000000000" pitchFamily="17" charset="-128"/>
            </a:endParaRPr>
          </a:p>
          <a:p>
            <a:pPr>
              <a:spcBef>
                <a:spcPts val="1200"/>
              </a:spcBef>
            </a:pPr>
            <a:r>
              <a:rPr lang="ja-JP" altLang="en-US" sz="3200" dirty="0">
                <a:latin typeface="UD デジタル 教科書体 N-R" panose="02020400000000000000" pitchFamily="17" charset="-128"/>
                <a:ea typeface="UD デジタル 教科書体 N-R" panose="02020400000000000000" pitchFamily="17" charset="-128"/>
              </a:rPr>
              <a:t>　 　・専門機関等につなぐことの検討</a:t>
            </a:r>
          </a:p>
          <a:p>
            <a:endParaRPr kumimoji="1" lang="ja-JP" altLang="en-US" dirty="0"/>
          </a:p>
        </p:txBody>
      </p:sp>
      <p:sp>
        <p:nvSpPr>
          <p:cNvPr id="3" name="スライド番号プレースホルダー 2">
            <a:extLst>
              <a:ext uri="{FF2B5EF4-FFF2-40B4-BE49-F238E27FC236}">
                <a16:creationId xmlns:a16="http://schemas.microsoft.com/office/drawing/2014/main" id="{47AA3DE1-A2F9-74A1-3637-E66DD97E656A}"/>
              </a:ext>
            </a:extLst>
          </p:cNvPr>
          <p:cNvSpPr>
            <a:spLocks noGrp="1"/>
          </p:cNvSpPr>
          <p:nvPr>
            <p:ph type="sldNum" sz="quarter" idx="12"/>
          </p:nvPr>
        </p:nvSpPr>
        <p:spPr/>
        <p:txBody>
          <a:bodyPr/>
          <a:lstStyle/>
          <a:p>
            <a:fld id="{587F22C5-8CBE-410D-8F81-42778740ED0E}" type="slidenum">
              <a:rPr kumimoji="1" lang="ja-JP" altLang="en-US" smtClean="0"/>
              <a:t>3</a:t>
            </a:fld>
            <a:endParaRPr kumimoji="1" lang="ja-JP" altLang="en-US"/>
          </a:p>
        </p:txBody>
      </p:sp>
    </p:spTree>
    <p:extLst>
      <p:ext uri="{BB962C8B-B14F-4D97-AF65-F5344CB8AC3E}">
        <p14:creationId xmlns:p14="http://schemas.microsoft.com/office/powerpoint/2010/main" val="1510897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EB63A-9390-5766-2E22-62C30333FDBA}"/>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063A97B4-8EDE-1F93-8A10-379B2B791740}"/>
              </a:ext>
            </a:extLst>
          </p:cNvPr>
          <p:cNvSpPr txBox="1"/>
          <p:nvPr/>
        </p:nvSpPr>
        <p:spPr>
          <a:xfrm>
            <a:off x="897147" y="638355"/>
            <a:ext cx="11079994" cy="5016758"/>
          </a:xfrm>
          <a:prstGeom prst="rect">
            <a:avLst/>
          </a:prstGeom>
          <a:noFill/>
        </p:spPr>
        <p:txBody>
          <a:bodyPr wrap="square" rtlCol="0">
            <a:spAutoFit/>
          </a:bodyPr>
          <a:lstStyle/>
          <a:p>
            <a:r>
              <a:rPr kumimoji="1" lang="ja-JP" altLang="en-US" sz="4000" dirty="0">
                <a:latin typeface="UD デジタル 教科書体 N-R" panose="02020400000000000000" pitchFamily="17" charset="-128"/>
                <a:ea typeface="UD デジタル 教科書体 N-R" panose="02020400000000000000" pitchFamily="17" charset="-128"/>
              </a:rPr>
              <a:t>（２）個別面談の種類による</a:t>
            </a:r>
            <a:endParaRPr kumimoji="1" lang="en-US" altLang="ja-JP" sz="4000" dirty="0">
              <a:latin typeface="UD デジタル 教科書体 N-R" panose="02020400000000000000" pitchFamily="17" charset="-128"/>
              <a:ea typeface="UD デジタル 教科書体 N-R" panose="02020400000000000000" pitchFamily="17" charset="-128"/>
            </a:endParaRPr>
          </a:p>
          <a:p>
            <a:r>
              <a:rPr lang="ja-JP" altLang="en-US" sz="4000" dirty="0">
                <a:latin typeface="UD デジタル 教科書体 N-R" panose="02020400000000000000" pitchFamily="17" charset="-128"/>
                <a:ea typeface="UD デジタル 教科書体 N-R" panose="02020400000000000000" pitchFamily="17" charset="-128"/>
              </a:rPr>
              <a:t>　　　　　　　　　　</a:t>
            </a:r>
            <a:r>
              <a:rPr kumimoji="1" lang="ja-JP" altLang="en-US" sz="4000" dirty="0">
                <a:latin typeface="UD デジタル 教科書体 N-R" panose="02020400000000000000" pitchFamily="17" charset="-128"/>
                <a:ea typeface="UD デジタル 教科書体 N-R" panose="02020400000000000000" pitchFamily="17" charset="-128"/>
              </a:rPr>
              <a:t>目的、留意点の違い　</a:t>
            </a:r>
          </a:p>
          <a:p>
            <a:endParaRPr kumimoji="1" lang="en-US" altLang="ja-JP" sz="4000" dirty="0">
              <a:latin typeface="UD デジタル 教科書体 N-R" panose="02020400000000000000" pitchFamily="17" charset="-128"/>
              <a:ea typeface="UD デジタル 教科書体 N-R" panose="02020400000000000000" pitchFamily="17" charset="-128"/>
            </a:endParaRPr>
          </a:p>
          <a:p>
            <a:r>
              <a:rPr kumimoji="1" lang="ja-JP" altLang="en-US" sz="4000" dirty="0">
                <a:latin typeface="UD デジタル 教科書体 N-R" panose="02020400000000000000" pitchFamily="17" charset="-128"/>
                <a:ea typeface="UD デジタル 教科書体 N-R" panose="02020400000000000000" pitchFamily="17" charset="-128"/>
              </a:rPr>
              <a:t>　①対象が児童生徒全員であるか、</a:t>
            </a:r>
            <a:endParaRPr kumimoji="1" lang="en-US" altLang="ja-JP" sz="4000" dirty="0">
              <a:latin typeface="UD デジタル 教科書体 N-R" panose="02020400000000000000" pitchFamily="17" charset="-128"/>
              <a:ea typeface="UD デジタル 教科書体 N-R" panose="02020400000000000000" pitchFamily="17" charset="-128"/>
            </a:endParaRPr>
          </a:p>
          <a:p>
            <a:r>
              <a:rPr lang="ja-JP" altLang="en-US" sz="4000" dirty="0">
                <a:latin typeface="UD デジタル 教科書体 N-R" panose="02020400000000000000" pitchFamily="17" charset="-128"/>
                <a:ea typeface="UD デジタル 教科書体 N-R" panose="02020400000000000000" pitchFamily="17" charset="-128"/>
              </a:rPr>
              <a:t>　　　　　　　　</a:t>
            </a:r>
            <a:r>
              <a:rPr kumimoji="1" lang="ja-JP" altLang="en-US" sz="4000" dirty="0">
                <a:latin typeface="UD デジタル 教科書体 N-R" panose="02020400000000000000" pitchFamily="17" charset="-128"/>
                <a:ea typeface="UD デジタル 教科書体 N-R" panose="02020400000000000000" pitchFamily="17" charset="-128"/>
              </a:rPr>
              <a:t>特定の児童生徒であるか</a:t>
            </a:r>
            <a:endParaRPr kumimoji="1" lang="en-US" altLang="ja-JP" sz="4000" dirty="0">
              <a:latin typeface="UD デジタル 教科書体 N-R" panose="02020400000000000000" pitchFamily="17" charset="-128"/>
              <a:ea typeface="UD デジタル 教科書体 N-R" panose="02020400000000000000" pitchFamily="17" charset="-128"/>
            </a:endParaRPr>
          </a:p>
          <a:p>
            <a:r>
              <a:rPr lang="ja-JP" altLang="en-US" sz="4000" dirty="0">
                <a:latin typeface="UD デジタル 教科書体 N-R" panose="02020400000000000000" pitchFamily="17" charset="-128"/>
                <a:ea typeface="UD デジタル 教科書体 N-R" panose="02020400000000000000" pitchFamily="17" charset="-128"/>
              </a:rPr>
              <a:t>　</a:t>
            </a:r>
          </a:p>
          <a:p>
            <a:r>
              <a:rPr lang="ja-JP" altLang="en-US" sz="4000" dirty="0">
                <a:latin typeface="UD デジタル 教科書体 N-R" panose="02020400000000000000" pitchFamily="17" charset="-128"/>
                <a:ea typeface="UD デジタル 教科書体 N-R" panose="02020400000000000000" pitchFamily="17" charset="-128"/>
              </a:rPr>
              <a:t>　②面談の始まりが教師からの呼びかけや</a:t>
            </a:r>
            <a:endParaRPr lang="en-US" altLang="ja-JP" sz="4000" dirty="0">
              <a:latin typeface="UD デジタル 教科書体 N-R" panose="02020400000000000000" pitchFamily="17" charset="-128"/>
              <a:ea typeface="UD デジタル 教科書体 N-R" panose="02020400000000000000" pitchFamily="17" charset="-128"/>
            </a:endParaRPr>
          </a:p>
          <a:p>
            <a:r>
              <a:rPr lang="ja-JP" altLang="en-US" sz="4000" dirty="0">
                <a:latin typeface="UD デジタル 教科書体 N-R" panose="02020400000000000000" pitchFamily="17" charset="-128"/>
                <a:ea typeface="UD デジタル 教科書体 N-R" panose="02020400000000000000" pitchFamily="17" charset="-128"/>
              </a:rPr>
              <a:t>　　気づきによるのか、児童生徒からの希望か</a:t>
            </a:r>
            <a:endParaRPr kumimoji="1" lang="ja-JP" altLang="en-US" dirty="0"/>
          </a:p>
        </p:txBody>
      </p:sp>
      <p:sp>
        <p:nvSpPr>
          <p:cNvPr id="3" name="スライド番号プレースホルダー 2">
            <a:extLst>
              <a:ext uri="{FF2B5EF4-FFF2-40B4-BE49-F238E27FC236}">
                <a16:creationId xmlns:a16="http://schemas.microsoft.com/office/drawing/2014/main" id="{75D58C1A-3CF4-6901-1D2D-4C32D5C23AA7}"/>
              </a:ext>
            </a:extLst>
          </p:cNvPr>
          <p:cNvSpPr>
            <a:spLocks noGrp="1"/>
          </p:cNvSpPr>
          <p:nvPr>
            <p:ph type="sldNum" sz="quarter" idx="12"/>
          </p:nvPr>
        </p:nvSpPr>
        <p:spPr/>
        <p:txBody>
          <a:bodyPr/>
          <a:lstStyle/>
          <a:p>
            <a:fld id="{587F22C5-8CBE-410D-8F81-42778740ED0E}" type="slidenum">
              <a:rPr kumimoji="1" lang="ja-JP" altLang="en-US" smtClean="0"/>
              <a:t>4</a:t>
            </a:fld>
            <a:endParaRPr kumimoji="1" lang="ja-JP" altLang="en-US"/>
          </a:p>
        </p:txBody>
      </p:sp>
    </p:spTree>
    <p:extLst>
      <p:ext uri="{BB962C8B-B14F-4D97-AF65-F5344CB8AC3E}">
        <p14:creationId xmlns:p14="http://schemas.microsoft.com/office/powerpoint/2010/main" val="2733457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CD6B0-1D4E-A152-E6C1-FE0C4289DB9B}"/>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7907C0DF-FB02-1951-EC29-D1FD84D7CF19}"/>
              </a:ext>
            </a:extLst>
          </p:cNvPr>
          <p:cNvSpPr txBox="1"/>
          <p:nvPr/>
        </p:nvSpPr>
        <p:spPr>
          <a:xfrm>
            <a:off x="897147" y="638355"/>
            <a:ext cx="10308566" cy="5555367"/>
          </a:xfrm>
          <a:prstGeom prst="rect">
            <a:avLst/>
          </a:prstGeom>
          <a:noFill/>
        </p:spPr>
        <p:txBody>
          <a:bodyPr wrap="square" rtlCol="0">
            <a:spAutoFit/>
          </a:bodyPr>
          <a:lstStyle/>
          <a:p>
            <a:r>
              <a:rPr kumimoji="1" lang="ja-JP" altLang="en-US" sz="4000" dirty="0">
                <a:latin typeface="UD デジタル 教科書体 N-R" panose="02020400000000000000" pitchFamily="17" charset="-128"/>
                <a:ea typeface="UD デジタル 教科書体 N-R" panose="02020400000000000000" pitchFamily="17" charset="-128"/>
              </a:rPr>
              <a:t>（</a:t>
            </a:r>
            <a:r>
              <a:rPr lang="ja-JP" altLang="en-US" sz="4000" dirty="0">
                <a:latin typeface="UD デジタル 教科書体 N-R" panose="02020400000000000000" pitchFamily="17" charset="-128"/>
                <a:ea typeface="UD デジタル 教科書体 N-R" panose="02020400000000000000" pitchFamily="17" charset="-128"/>
              </a:rPr>
              <a:t>３</a:t>
            </a:r>
            <a:r>
              <a:rPr kumimoji="1" lang="ja-JP" altLang="en-US" sz="4000" dirty="0">
                <a:latin typeface="UD デジタル 教科書体 N-R" panose="02020400000000000000" pitchFamily="17" charset="-128"/>
                <a:ea typeface="UD デジタル 教科書体 N-R" panose="02020400000000000000" pitchFamily="17" charset="-128"/>
              </a:rPr>
              <a:t>）学校という場、教師であることを</a:t>
            </a:r>
            <a:endParaRPr kumimoji="1" lang="en-US" altLang="ja-JP" sz="4000" dirty="0">
              <a:latin typeface="UD デジタル 教科書体 N-R" panose="02020400000000000000" pitchFamily="17" charset="-128"/>
              <a:ea typeface="UD デジタル 教科書体 N-R" panose="02020400000000000000" pitchFamily="17" charset="-128"/>
            </a:endParaRPr>
          </a:p>
          <a:p>
            <a:r>
              <a:rPr lang="ja-JP" altLang="en-US" sz="4000" dirty="0">
                <a:latin typeface="UD デジタル 教科書体 N-R" panose="02020400000000000000" pitchFamily="17" charset="-128"/>
                <a:ea typeface="UD デジタル 教科書体 N-R" panose="02020400000000000000" pitchFamily="17" charset="-128"/>
              </a:rPr>
              <a:t>　　　　　　　　　　　</a:t>
            </a:r>
            <a:r>
              <a:rPr kumimoji="1" lang="ja-JP" altLang="en-US" sz="4000" dirty="0">
                <a:latin typeface="UD デジタル 教科書体 N-R" panose="02020400000000000000" pitchFamily="17" charset="-128"/>
                <a:ea typeface="UD デジタル 教科書体 N-R" panose="02020400000000000000" pitchFamily="17" charset="-128"/>
              </a:rPr>
              <a:t>生かした個別面談</a:t>
            </a:r>
            <a:endParaRPr kumimoji="1" lang="en-US" altLang="ja-JP" sz="4000" dirty="0">
              <a:latin typeface="UD デジタル 教科書体 N-R" panose="02020400000000000000" pitchFamily="17" charset="-128"/>
              <a:ea typeface="UD デジタル 教科書体 N-R" panose="02020400000000000000" pitchFamily="17" charset="-128"/>
            </a:endParaRPr>
          </a:p>
          <a:p>
            <a:endParaRPr kumimoji="1" lang="en-US" altLang="ja-JP" sz="4000" dirty="0">
              <a:latin typeface="UD デジタル 教科書体 N-R" panose="02020400000000000000" pitchFamily="17" charset="-128"/>
              <a:ea typeface="UD デジタル 教科書体 N-R" panose="02020400000000000000" pitchFamily="17" charset="-128"/>
            </a:endParaRPr>
          </a:p>
          <a:p>
            <a:r>
              <a:rPr kumimoji="1" lang="ja-JP" altLang="en-US" sz="4000" dirty="0">
                <a:latin typeface="UD デジタル 教科書体 N-R" panose="02020400000000000000" pitchFamily="17" charset="-128"/>
                <a:ea typeface="UD デジタル 教科書体 N-R" panose="02020400000000000000" pitchFamily="17" charset="-128"/>
              </a:rPr>
              <a:t>　①個別支援と集団支援の両方が行える</a:t>
            </a:r>
            <a:endParaRPr kumimoji="1" lang="en-US" altLang="ja-JP" sz="4000" dirty="0">
              <a:latin typeface="UD デジタル 教科書体 N-R" panose="02020400000000000000" pitchFamily="17" charset="-128"/>
              <a:ea typeface="UD デジタル 教科書体 N-R" panose="02020400000000000000" pitchFamily="17" charset="-128"/>
            </a:endParaRPr>
          </a:p>
          <a:p>
            <a:pPr>
              <a:spcBef>
                <a:spcPts val="3000"/>
              </a:spcBef>
            </a:pPr>
            <a:r>
              <a:rPr lang="ja-JP" altLang="en-US" sz="4000" dirty="0">
                <a:latin typeface="UD デジタル 教科書体 N-R" panose="02020400000000000000" pitchFamily="17" charset="-128"/>
                <a:ea typeface="UD デジタル 教科書体 N-R" panose="02020400000000000000" pitchFamily="17" charset="-128"/>
              </a:rPr>
              <a:t>　②面談の機会が多くある</a:t>
            </a:r>
            <a:endParaRPr lang="en-US" altLang="ja-JP" sz="4000" dirty="0">
              <a:latin typeface="UD デジタル 教科書体 N-R" panose="02020400000000000000" pitchFamily="17" charset="-128"/>
              <a:ea typeface="UD デジタル 教科書体 N-R" panose="02020400000000000000" pitchFamily="17" charset="-128"/>
            </a:endParaRPr>
          </a:p>
          <a:p>
            <a:pPr>
              <a:spcBef>
                <a:spcPts val="3000"/>
              </a:spcBef>
            </a:pPr>
            <a:r>
              <a:rPr lang="ja-JP" altLang="en-US" sz="4000" dirty="0">
                <a:latin typeface="UD デジタル 教科書体 N-R" panose="02020400000000000000" pitchFamily="17" charset="-128"/>
                <a:ea typeface="UD デジタル 教科書体 N-R" panose="02020400000000000000" pitchFamily="17" charset="-128"/>
              </a:rPr>
              <a:t>　③日常生活の様子も知ることができる</a:t>
            </a:r>
            <a:endParaRPr lang="en-US" altLang="ja-JP" sz="4000" dirty="0">
              <a:latin typeface="UD デジタル 教科書体 N-R" panose="02020400000000000000" pitchFamily="17" charset="-128"/>
              <a:ea typeface="UD デジタル 教科書体 N-R" panose="02020400000000000000" pitchFamily="17" charset="-128"/>
            </a:endParaRPr>
          </a:p>
          <a:p>
            <a:pPr>
              <a:spcBef>
                <a:spcPts val="3000"/>
              </a:spcBef>
            </a:pPr>
            <a:r>
              <a:rPr lang="ja-JP" altLang="en-US" sz="4000" dirty="0">
                <a:latin typeface="UD デジタル 教科書体 N-R" panose="02020400000000000000" pitchFamily="17" charset="-128"/>
                <a:ea typeface="UD デジタル 教科書体 N-R" panose="02020400000000000000" pitchFamily="17" charset="-128"/>
              </a:rPr>
              <a:t>　④組織的にかかわることができる</a:t>
            </a:r>
            <a:endParaRPr kumimoji="1" lang="ja-JP" altLang="en-US" dirty="0"/>
          </a:p>
        </p:txBody>
      </p:sp>
      <p:sp>
        <p:nvSpPr>
          <p:cNvPr id="3" name="スライド番号プレースホルダー 2">
            <a:extLst>
              <a:ext uri="{FF2B5EF4-FFF2-40B4-BE49-F238E27FC236}">
                <a16:creationId xmlns:a16="http://schemas.microsoft.com/office/drawing/2014/main" id="{A5BE2CDC-05D8-04B6-4FB5-045DF33E1752}"/>
              </a:ext>
            </a:extLst>
          </p:cNvPr>
          <p:cNvSpPr>
            <a:spLocks noGrp="1"/>
          </p:cNvSpPr>
          <p:nvPr>
            <p:ph type="sldNum" sz="quarter" idx="12"/>
          </p:nvPr>
        </p:nvSpPr>
        <p:spPr/>
        <p:txBody>
          <a:bodyPr/>
          <a:lstStyle/>
          <a:p>
            <a:fld id="{587F22C5-8CBE-410D-8F81-42778740ED0E}" type="slidenum">
              <a:rPr kumimoji="1" lang="ja-JP" altLang="en-US" smtClean="0"/>
              <a:t>5</a:t>
            </a:fld>
            <a:endParaRPr kumimoji="1" lang="ja-JP" altLang="en-US"/>
          </a:p>
        </p:txBody>
      </p:sp>
    </p:spTree>
    <p:extLst>
      <p:ext uri="{BB962C8B-B14F-4D97-AF65-F5344CB8AC3E}">
        <p14:creationId xmlns:p14="http://schemas.microsoft.com/office/powerpoint/2010/main" val="1287686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C3EC5E-A7A4-6A6A-CDFE-F04B1FA25204}"/>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D19B67EC-63B9-28BB-5C99-372B19680C0F}"/>
              </a:ext>
            </a:extLst>
          </p:cNvPr>
          <p:cNvSpPr txBox="1"/>
          <p:nvPr/>
        </p:nvSpPr>
        <p:spPr>
          <a:xfrm>
            <a:off x="897146" y="638355"/>
            <a:ext cx="10975063" cy="6017032"/>
          </a:xfrm>
          <a:prstGeom prst="rect">
            <a:avLst/>
          </a:prstGeom>
          <a:noFill/>
        </p:spPr>
        <p:txBody>
          <a:bodyPr wrap="square" rtlCol="0">
            <a:spAutoFit/>
          </a:bodyPr>
          <a:lstStyle/>
          <a:p>
            <a:r>
              <a:rPr kumimoji="1" lang="ja-JP" altLang="en-US" sz="4000" dirty="0">
                <a:latin typeface="UD デジタル 教科書体 N-R" panose="02020400000000000000" pitchFamily="17" charset="-128"/>
                <a:ea typeface="UD デジタル 教科書体 N-R" panose="02020400000000000000" pitchFamily="17" charset="-128"/>
              </a:rPr>
              <a:t>２．個別面談の技法</a:t>
            </a:r>
          </a:p>
          <a:p>
            <a:pPr>
              <a:spcBef>
                <a:spcPts val="3000"/>
              </a:spcBef>
            </a:pPr>
            <a:r>
              <a:rPr lang="ja-JP" altLang="en-US" sz="4000" dirty="0">
                <a:latin typeface="UD デジタル 教科書体 N-R" panose="02020400000000000000" pitchFamily="17" charset="-128"/>
                <a:ea typeface="UD デジタル 教科書体 N-R" panose="02020400000000000000" pitchFamily="17" charset="-128"/>
              </a:rPr>
              <a:t>（１）個別面談のプロセス</a:t>
            </a:r>
            <a:r>
              <a:rPr lang="ja-JP" altLang="en-US" sz="2800" dirty="0">
                <a:latin typeface="UD デジタル 教科書体 N-R" panose="02020400000000000000" pitchFamily="17" charset="-128"/>
                <a:ea typeface="UD デジタル 教科書体 N-R" panose="02020400000000000000" pitchFamily="17" charset="-128"/>
              </a:rPr>
              <a:t>（安藤，</a:t>
            </a:r>
            <a:r>
              <a:rPr lang="en-US" altLang="ja-JP" sz="2800" dirty="0">
                <a:latin typeface="UD デジタル 教科書体 N-R" panose="02020400000000000000" pitchFamily="17" charset="-128"/>
                <a:ea typeface="UD デジタル 教科書体 N-R" panose="02020400000000000000" pitchFamily="17" charset="-128"/>
              </a:rPr>
              <a:t>2024</a:t>
            </a:r>
            <a:r>
              <a:rPr lang="ja-JP" altLang="en-US" sz="2800" dirty="0">
                <a:latin typeface="UD デジタル 教科書体 N-R" panose="02020400000000000000" pitchFamily="17" charset="-128"/>
                <a:ea typeface="UD デジタル 教科書体 N-R" panose="02020400000000000000" pitchFamily="17" charset="-128"/>
              </a:rPr>
              <a:t>）</a:t>
            </a:r>
          </a:p>
          <a:p>
            <a:r>
              <a:rPr kumimoji="1" lang="ja-JP" altLang="en-US" sz="4000" dirty="0">
                <a:latin typeface="UD デジタル 教科書体 N-R" panose="02020400000000000000" pitchFamily="17" charset="-128"/>
                <a:ea typeface="UD デジタル 教科書体 N-R" panose="02020400000000000000" pitchFamily="17" charset="-128"/>
              </a:rPr>
              <a:t>　①インテーク面接の段階</a:t>
            </a:r>
            <a:endParaRPr kumimoji="1" lang="en-US" altLang="ja-JP" sz="4000" dirty="0">
              <a:latin typeface="UD デジタル 教科書体 N-R" panose="02020400000000000000" pitchFamily="17" charset="-128"/>
              <a:ea typeface="UD デジタル 教科書体 N-R" panose="02020400000000000000" pitchFamily="17" charset="-128"/>
            </a:endParaRPr>
          </a:p>
          <a:p>
            <a:r>
              <a:rPr lang="ja-JP" altLang="en-US" sz="4000" dirty="0">
                <a:latin typeface="UD デジタル 教科書体 N-R" panose="02020400000000000000" pitchFamily="17" charset="-128"/>
                <a:ea typeface="UD デジタル 教科書体 N-R" panose="02020400000000000000" pitchFamily="17" charset="-128"/>
              </a:rPr>
              <a:t>　</a:t>
            </a:r>
            <a:r>
              <a:rPr kumimoji="1" lang="ja-JP" altLang="en-US" sz="4000" dirty="0">
                <a:latin typeface="UD デジタル 教科書体 N-R" panose="02020400000000000000" pitchFamily="17" charset="-128"/>
                <a:ea typeface="UD デジタル 教科書体 N-R" panose="02020400000000000000" pitchFamily="17" charset="-128"/>
              </a:rPr>
              <a:t>②心理アセスメントと担当者の選定の段階</a:t>
            </a:r>
            <a:endParaRPr kumimoji="1" lang="en-US" altLang="ja-JP" sz="4000" dirty="0">
              <a:latin typeface="UD デジタル 教科書体 N-R" panose="02020400000000000000" pitchFamily="17" charset="-128"/>
              <a:ea typeface="UD デジタル 教科書体 N-R" panose="02020400000000000000" pitchFamily="17" charset="-128"/>
            </a:endParaRPr>
          </a:p>
          <a:p>
            <a:r>
              <a:rPr lang="ja-JP" altLang="en-US" sz="4000" dirty="0">
                <a:latin typeface="UD デジタル 教科書体 N-R" panose="02020400000000000000" pitchFamily="17" charset="-128"/>
                <a:ea typeface="UD デジタル 教科書体 N-R" panose="02020400000000000000" pitchFamily="17" charset="-128"/>
              </a:rPr>
              <a:t>　</a:t>
            </a:r>
            <a:r>
              <a:rPr kumimoji="1" lang="ja-JP" altLang="en-US" sz="4000" dirty="0">
                <a:latin typeface="UD デジタル 教科書体 N-R" panose="02020400000000000000" pitchFamily="17" charset="-128"/>
                <a:ea typeface="UD デジタル 教科書体 N-R" panose="02020400000000000000" pitchFamily="17" charset="-128"/>
              </a:rPr>
              <a:t>③治療契約の段階</a:t>
            </a:r>
            <a:endParaRPr kumimoji="1" lang="en-US" altLang="ja-JP" sz="4000" dirty="0">
              <a:latin typeface="UD デジタル 教科書体 N-R" panose="02020400000000000000" pitchFamily="17" charset="-128"/>
              <a:ea typeface="UD デジタル 教科書体 N-R" panose="02020400000000000000" pitchFamily="17" charset="-128"/>
            </a:endParaRPr>
          </a:p>
          <a:p>
            <a:r>
              <a:rPr lang="ja-JP" altLang="en-US" sz="4000" dirty="0">
                <a:latin typeface="UD デジタル 教科書体 N-R" panose="02020400000000000000" pitchFamily="17" charset="-128"/>
                <a:ea typeface="UD デジタル 教科書体 N-R" panose="02020400000000000000" pitchFamily="17" charset="-128"/>
              </a:rPr>
              <a:t>　</a:t>
            </a:r>
            <a:r>
              <a:rPr kumimoji="1" lang="ja-JP" altLang="en-US" sz="4000" dirty="0">
                <a:latin typeface="UD デジタル 教科書体 N-R" panose="02020400000000000000" pitchFamily="17" charset="-128"/>
                <a:ea typeface="UD デジタル 教科書体 N-R" panose="02020400000000000000" pitchFamily="17" charset="-128"/>
              </a:rPr>
              <a:t>④信頼関係形成の段階</a:t>
            </a:r>
            <a:endParaRPr kumimoji="1" lang="en-US" altLang="ja-JP" sz="4000" dirty="0">
              <a:latin typeface="UD デジタル 教科書体 N-R" panose="02020400000000000000" pitchFamily="17" charset="-128"/>
              <a:ea typeface="UD デジタル 教科書体 N-R" panose="02020400000000000000" pitchFamily="17" charset="-128"/>
            </a:endParaRPr>
          </a:p>
          <a:p>
            <a:r>
              <a:rPr lang="ja-JP" altLang="en-US" sz="4000" dirty="0">
                <a:latin typeface="UD デジタル 教科書体 N-R" panose="02020400000000000000" pitchFamily="17" charset="-128"/>
                <a:ea typeface="UD デジタル 教科書体 N-R" panose="02020400000000000000" pitchFamily="17" charset="-128"/>
              </a:rPr>
              <a:t>　</a:t>
            </a:r>
            <a:r>
              <a:rPr kumimoji="1" lang="ja-JP" altLang="en-US" sz="4000" dirty="0">
                <a:latin typeface="UD デジタル 教科書体 N-R" panose="02020400000000000000" pitchFamily="17" charset="-128"/>
                <a:ea typeface="UD デジタル 教科書体 N-R" panose="02020400000000000000" pitchFamily="17" charset="-128"/>
              </a:rPr>
              <a:t>⑤感情の解放の段階</a:t>
            </a:r>
            <a:endParaRPr kumimoji="1" lang="en-US" altLang="ja-JP" sz="4000" dirty="0">
              <a:latin typeface="UD デジタル 教科書体 N-R" panose="02020400000000000000" pitchFamily="17" charset="-128"/>
              <a:ea typeface="UD デジタル 教科書体 N-R" panose="02020400000000000000" pitchFamily="17" charset="-128"/>
            </a:endParaRPr>
          </a:p>
          <a:p>
            <a:r>
              <a:rPr lang="ja-JP" altLang="en-US" sz="4000" dirty="0">
                <a:latin typeface="UD デジタル 教科書体 N-R" panose="02020400000000000000" pitchFamily="17" charset="-128"/>
                <a:ea typeface="UD デジタル 教科書体 N-R" panose="02020400000000000000" pitchFamily="17" charset="-128"/>
              </a:rPr>
              <a:t>　</a:t>
            </a:r>
            <a:r>
              <a:rPr kumimoji="1" lang="ja-JP" altLang="en-US" sz="4000" dirty="0">
                <a:latin typeface="UD デジタル 教科書体 N-R" panose="02020400000000000000" pitchFamily="17" charset="-128"/>
                <a:ea typeface="UD デジタル 教科書体 N-R" panose="02020400000000000000" pitchFamily="17" charset="-128"/>
              </a:rPr>
              <a:t>⑥自己の見直しと問題解決の段階</a:t>
            </a:r>
            <a:endParaRPr kumimoji="1" lang="en-US" altLang="ja-JP" sz="4000" dirty="0">
              <a:latin typeface="UD デジタル 教科書体 N-R" panose="02020400000000000000" pitchFamily="17" charset="-128"/>
              <a:ea typeface="UD デジタル 教科書体 N-R" panose="02020400000000000000" pitchFamily="17" charset="-128"/>
            </a:endParaRPr>
          </a:p>
          <a:p>
            <a:r>
              <a:rPr lang="ja-JP" altLang="en-US" sz="4000" dirty="0">
                <a:latin typeface="UD デジタル 教科書体 N-R" panose="02020400000000000000" pitchFamily="17" charset="-128"/>
                <a:ea typeface="UD デジタル 教科書体 N-R" panose="02020400000000000000" pitchFamily="17" charset="-128"/>
              </a:rPr>
              <a:t>　</a:t>
            </a:r>
            <a:r>
              <a:rPr kumimoji="1" lang="ja-JP" altLang="en-US" sz="4000" dirty="0">
                <a:latin typeface="UD デジタル 教科書体 N-R" panose="02020400000000000000" pitchFamily="17" charset="-128"/>
                <a:ea typeface="UD デジタル 教科書体 N-R" panose="02020400000000000000" pitchFamily="17" charset="-128"/>
              </a:rPr>
              <a:t>⑦終結の段階</a:t>
            </a:r>
            <a:endParaRPr kumimoji="1" lang="ja-JP" altLang="en-US" dirty="0"/>
          </a:p>
        </p:txBody>
      </p:sp>
      <p:sp>
        <p:nvSpPr>
          <p:cNvPr id="3" name="スライド番号プレースホルダー 2">
            <a:extLst>
              <a:ext uri="{FF2B5EF4-FFF2-40B4-BE49-F238E27FC236}">
                <a16:creationId xmlns:a16="http://schemas.microsoft.com/office/drawing/2014/main" id="{BE64BAAA-C3F7-8CEB-D71A-67AFE1AB4176}"/>
              </a:ext>
            </a:extLst>
          </p:cNvPr>
          <p:cNvSpPr>
            <a:spLocks noGrp="1"/>
          </p:cNvSpPr>
          <p:nvPr>
            <p:ph type="sldNum" sz="quarter" idx="12"/>
          </p:nvPr>
        </p:nvSpPr>
        <p:spPr/>
        <p:txBody>
          <a:bodyPr/>
          <a:lstStyle/>
          <a:p>
            <a:fld id="{587F22C5-8CBE-410D-8F81-42778740ED0E}" type="slidenum">
              <a:rPr kumimoji="1" lang="ja-JP" altLang="en-US" smtClean="0"/>
              <a:t>6</a:t>
            </a:fld>
            <a:endParaRPr kumimoji="1" lang="ja-JP" altLang="en-US"/>
          </a:p>
        </p:txBody>
      </p:sp>
    </p:spTree>
    <p:extLst>
      <p:ext uri="{BB962C8B-B14F-4D97-AF65-F5344CB8AC3E}">
        <p14:creationId xmlns:p14="http://schemas.microsoft.com/office/powerpoint/2010/main" val="2497165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F34423-DF88-D58E-B99B-CFEAF3554EB6}"/>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E103465-D9AC-2F6C-63AB-D3DC847748D1}"/>
              </a:ext>
            </a:extLst>
          </p:cNvPr>
          <p:cNvSpPr txBox="1"/>
          <p:nvPr/>
        </p:nvSpPr>
        <p:spPr>
          <a:xfrm>
            <a:off x="897147" y="638355"/>
            <a:ext cx="11079994" cy="5016758"/>
          </a:xfrm>
          <a:prstGeom prst="rect">
            <a:avLst/>
          </a:prstGeom>
          <a:noFill/>
        </p:spPr>
        <p:txBody>
          <a:bodyPr wrap="square" rtlCol="0">
            <a:spAutoFit/>
          </a:bodyPr>
          <a:lstStyle/>
          <a:p>
            <a:r>
              <a:rPr kumimoji="1" lang="ja-JP" altLang="en-US" sz="4000" dirty="0">
                <a:latin typeface="UD デジタル 教科書体 N-R" panose="02020400000000000000" pitchFamily="17" charset="-128"/>
                <a:ea typeface="UD デジタル 教科書体 N-R" panose="02020400000000000000" pitchFamily="17" charset="-128"/>
              </a:rPr>
              <a:t>（２）個別面談の場づくり</a:t>
            </a:r>
            <a:endParaRPr kumimoji="1" lang="en-US" altLang="ja-JP" sz="4000" dirty="0">
              <a:latin typeface="UD デジタル 教科書体 N-R" panose="02020400000000000000" pitchFamily="17" charset="-128"/>
              <a:ea typeface="UD デジタル 教科書体 N-R" panose="02020400000000000000" pitchFamily="17" charset="-128"/>
            </a:endParaRPr>
          </a:p>
          <a:p>
            <a:r>
              <a:rPr lang="ja-JP" altLang="en-US" sz="4000" dirty="0">
                <a:latin typeface="UD デジタル 教科書体 N-R" panose="02020400000000000000" pitchFamily="17" charset="-128"/>
                <a:ea typeface="UD デジタル 教科書体 N-R" panose="02020400000000000000" pitchFamily="17" charset="-128"/>
              </a:rPr>
              <a:t>　　　（空間、時間、席のとり方など）</a:t>
            </a:r>
            <a:r>
              <a:rPr kumimoji="1" lang="ja-JP" altLang="en-US" sz="4000" dirty="0">
                <a:latin typeface="UD デジタル 教科書体 N-R" panose="02020400000000000000" pitchFamily="17" charset="-128"/>
                <a:ea typeface="UD デジタル 教科書体 N-R" panose="02020400000000000000" pitchFamily="17" charset="-128"/>
              </a:rPr>
              <a:t>　</a:t>
            </a:r>
          </a:p>
          <a:p>
            <a:endParaRPr kumimoji="1" lang="en-US" altLang="ja-JP" sz="4000" dirty="0">
              <a:latin typeface="UD デジタル 教科書体 N-R" panose="02020400000000000000" pitchFamily="17" charset="-128"/>
              <a:ea typeface="UD デジタル 教科書体 N-R" panose="02020400000000000000" pitchFamily="17" charset="-128"/>
            </a:endParaRPr>
          </a:p>
          <a:p>
            <a:r>
              <a:rPr kumimoji="1" lang="ja-JP" altLang="en-US" sz="4000" dirty="0">
                <a:latin typeface="UD デジタル 教科書体 N-R" panose="02020400000000000000" pitchFamily="17" charset="-128"/>
                <a:ea typeface="UD デジタル 教科書体 N-R" panose="02020400000000000000" pitchFamily="17" charset="-128"/>
              </a:rPr>
              <a:t>　①空間</a:t>
            </a:r>
            <a:endParaRPr kumimoji="1" lang="en-US" altLang="ja-JP" sz="4000" dirty="0">
              <a:latin typeface="UD デジタル 教科書体 N-R" panose="02020400000000000000" pitchFamily="17" charset="-128"/>
              <a:ea typeface="UD デジタル 教科書体 N-R" panose="02020400000000000000" pitchFamily="17" charset="-128"/>
            </a:endParaRPr>
          </a:p>
          <a:p>
            <a:r>
              <a:rPr lang="ja-JP" altLang="en-US" sz="4000" dirty="0">
                <a:latin typeface="UD デジタル 教科書体 N-R" panose="02020400000000000000" pitchFamily="17" charset="-128"/>
                <a:ea typeface="UD デジタル 教科書体 N-R" panose="02020400000000000000" pitchFamily="17" charset="-128"/>
              </a:rPr>
              <a:t>　</a:t>
            </a:r>
          </a:p>
          <a:p>
            <a:r>
              <a:rPr lang="ja-JP" altLang="en-US" sz="4000" dirty="0">
                <a:latin typeface="UD デジタル 教科書体 N-R" panose="02020400000000000000" pitchFamily="17" charset="-128"/>
                <a:ea typeface="UD デジタル 教科書体 N-R" panose="02020400000000000000" pitchFamily="17" charset="-128"/>
              </a:rPr>
              <a:t>　②時間</a:t>
            </a:r>
            <a:endParaRPr lang="en-US" altLang="ja-JP" sz="4000" dirty="0">
              <a:latin typeface="UD デジタル 教科書体 N-R" panose="02020400000000000000" pitchFamily="17" charset="-128"/>
              <a:ea typeface="UD デジタル 教科書体 N-R" panose="02020400000000000000" pitchFamily="17" charset="-128"/>
            </a:endParaRPr>
          </a:p>
          <a:p>
            <a:endParaRPr lang="en-US" altLang="ja-JP" sz="4000" dirty="0">
              <a:latin typeface="UD デジタル 教科書体 N-R" panose="02020400000000000000" pitchFamily="17" charset="-128"/>
              <a:ea typeface="UD デジタル 教科書体 N-R" panose="02020400000000000000" pitchFamily="17" charset="-128"/>
            </a:endParaRPr>
          </a:p>
          <a:p>
            <a:r>
              <a:rPr lang="ja-JP" altLang="en-US" sz="4000" dirty="0">
                <a:latin typeface="UD デジタル 教科書体 N-R" panose="02020400000000000000" pitchFamily="17" charset="-128"/>
                <a:ea typeface="UD デジタル 教科書体 N-R" panose="02020400000000000000" pitchFamily="17" charset="-128"/>
              </a:rPr>
              <a:t>　③座り方</a:t>
            </a:r>
            <a:endParaRPr lang="en-US" altLang="ja-JP" sz="4000" dirty="0">
              <a:latin typeface="UD デジタル 教科書体 N-R" panose="02020400000000000000" pitchFamily="17" charset="-128"/>
              <a:ea typeface="UD デジタル 教科書体 N-R" panose="02020400000000000000" pitchFamily="17" charset="-128"/>
            </a:endParaRPr>
          </a:p>
        </p:txBody>
      </p:sp>
      <p:sp>
        <p:nvSpPr>
          <p:cNvPr id="3" name="スライド番号プレースホルダー 2">
            <a:extLst>
              <a:ext uri="{FF2B5EF4-FFF2-40B4-BE49-F238E27FC236}">
                <a16:creationId xmlns:a16="http://schemas.microsoft.com/office/drawing/2014/main" id="{02958CC8-6D08-3A87-5356-C65C667DF1A3}"/>
              </a:ext>
            </a:extLst>
          </p:cNvPr>
          <p:cNvSpPr>
            <a:spLocks noGrp="1"/>
          </p:cNvSpPr>
          <p:nvPr>
            <p:ph type="sldNum" sz="quarter" idx="12"/>
          </p:nvPr>
        </p:nvSpPr>
        <p:spPr/>
        <p:txBody>
          <a:bodyPr/>
          <a:lstStyle/>
          <a:p>
            <a:fld id="{587F22C5-8CBE-410D-8F81-42778740ED0E}" type="slidenum">
              <a:rPr kumimoji="1" lang="ja-JP" altLang="en-US" smtClean="0"/>
              <a:t>7</a:t>
            </a:fld>
            <a:endParaRPr kumimoji="1" lang="ja-JP" altLang="en-US"/>
          </a:p>
        </p:txBody>
      </p:sp>
    </p:spTree>
    <p:extLst>
      <p:ext uri="{BB962C8B-B14F-4D97-AF65-F5344CB8AC3E}">
        <p14:creationId xmlns:p14="http://schemas.microsoft.com/office/powerpoint/2010/main" val="1543681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937ADC-F74D-D49C-56A2-C82B0B4116A2}"/>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E8D8BD2-8916-DD2E-A05E-33B414B78813}"/>
              </a:ext>
            </a:extLst>
          </p:cNvPr>
          <p:cNvSpPr txBox="1"/>
          <p:nvPr/>
        </p:nvSpPr>
        <p:spPr>
          <a:xfrm>
            <a:off x="897147" y="638355"/>
            <a:ext cx="11079994" cy="563231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（３）個別面談における基本姿勢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カウンセラーの基本的態度の</a:t>
            </a:r>
            <a:r>
              <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3</a:t>
            </a: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条件</a:t>
            </a: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4000" dirty="0">
                <a:solidFill>
                  <a:prstClr val="black"/>
                </a:solidFill>
                <a:latin typeface="UD デジタル 教科書体 N-R" panose="02020400000000000000" pitchFamily="17" charset="-128"/>
                <a:ea typeface="UD デジタル 教科書体 N-R" panose="02020400000000000000" pitchFamily="17" charset="-128"/>
              </a:rPr>
              <a:t>　　　　　　　　　　　　　</a:t>
            </a:r>
            <a:r>
              <a:rPr kumimoji="1" lang="ja-JP" altLang="en-US" sz="28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（ロジャーズ，</a:t>
            </a:r>
            <a:r>
              <a:rPr kumimoji="1" lang="en-US" altLang="ja-JP" sz="28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1957</a:t>
            </a:r>
            <a:r>
              <a:rPr kumimoji="1" lang="ja-JP" altLang="en-US" sz="28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①自己一致</a:t>
            </a: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②</a:t>
            </a:r>
            <a:r>
              <a:rPr lang="ja-JP" altLang="en-US" sz="4000" dirty="0">
                <a:solidFill>
                  <a:prstClr val="black"/>
                </a:solidFill>
                <a:latin typeface="UD デジタル 教科書体 N-R" panose="02020400000000000000" pitchFamily="17" charset="-128"/>
                <a:ea typeface="UD デジタル 教科書体 N-R" panose="02020400000000000000" pitchFamily="17" charset="-128"/>
              </a:rPr>
              <a:t>無条件の肯定的配慮</a:t>
            </a: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③共感的理解</a:t>
            </a: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p:txBody>
      </p:sp>
      <p:sp>
        <p:nvSpPr>
          <p:cNvPr id="3" name="スライド番号プレースホルダー 2">
            <a:extLst>
              <a:ext uri="{FF2B5EF4-FFF2-40B4-BE49-F238E27FC236}">
                <a16:creationId xmlns:a16="http://schemas.microsoft.com/office/drawing/2014/main" id="{B70E71AD-7EDB-CA37-FC89-3805F8C537C9}"/>
              </a:ext>
            </a:extLst>
          </p:cNvPr>
          <p:cNvSpPr>
            <a:spLocks noGrp="1"/>
          </p:cNvSpPr>
          <p:nvPr>
            <p:ph type="sldNum" sz="quarter" idx="12"/>
          </p:nvPr>
        </p:nvSpPr>
        <p:spPr/>
        <p:txBody>
          <a:bodyPr/>
          <a:lstStyle/>
          <a:p>
            <a:fld id="{587F22C5-8CBE-410D-8F81-42778740ED0E}" type="slidenum">
              <a:rPr kumimoji="1" lang="ja-JP" altLang="en-US" smtClean="0"/>
              <a:t>8</a:t>
            </a:fld>
            <a:endParaRPr kumimoji="1" lang="ja-JP" altLang="en-US"/>
          </a:p>
        </p:txBody>
      </p:sp>
    </p:spTree>
    <p:extLst>
      <p:ext uri="{BB962C8B-B14F-4D97-AF65-F5344CB8AC3E}">
        <p14:creationId xmlns:p14="http://schemas.microsoft.com/office/powerpoint/2010/main" val="714105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30621C-BFA9-EF36-76FD-02650D998D11}"/>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04901530-F57C-9C2E-0FA3-C8D44240AE24}"/>
              </a:ext>
            </a:extLst>
          </p:cNvPr>
          <p:cNvSpPr txBox="1"/>
          <p:nvPr/>
        </p:nvSpPr>
        <p:spPr>
          <a:xfrm>
            <a:off x="866667" y="687080"/>
            <a:ext cx="11079994" cy="61709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（４）個別面談における基本技法　</a:t>
            </a:r>
          </a:p>
          <a:p>
            <a:pPr marL="0" marR="0" lvl="0" indent="0" algn="l" defTabSz="914400" rtl="0" eaLnBrk="1" fontAlgn="auto" latinLnBrk="0" hangingPunct="1">
              <a:lnSpc>
                <a:spcPct val="100000"/>
              </a:lnSpc>
              <a:spcBef>
                <a:spcPts val="180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①最小限の励まし</a:t>
            </a: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120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a:t>
            </a:r>
            <a:r>
              <a:rPr lang="ja-JP" altLang="en-US" sz="4000" dirty="0">
                <a:solidFill>
                  <a:prstClr val="black"/>
                </a:solidFill>
                <a:latin typeface="UD デジタル 教科書体 N-R" panose="02020400000000000000" pitchFamily="17" charset="-128"/>
                <a:ea typeface="UD デジタル 教科書体 N-R" panose="02020400000000000000" pitchFamily="17" charset="-128"/>
              </a:rPr>
              <a:t>②繰り返し</a:t>
            </a:r>
            <a:endParaRPr lang="en-US" altLang="ja-JP" sz="4000" dirty="0">
              <a:solidFill>
                <a:prstClr val="black"/>
              </a:solidFill>
              <a:latin typeface="UD デジタル 教科書体 N-R" panose="02020400000000000000" pitchFamily="17" charset="-128"/>
              <a:ea typeface="UD デジタル 教科書体 N-R" panose="02020400000000000000" pitchFamily="17" charset="-128"/>
            </a:endParaRPr>
          </a:p>
          <a:p>
            <a:pPr marL="0" marR="0" lvl="0" indent="0" algn="l" defTabSz="914400" rtl="0" eaLnBrk="1" fontAlgn="auto" latinLnBrk="0" hangingPunct="1">
              <a:lnSpc>
                <a:spcPct val="100000"/>
              </a:lnSpc>
              <a:spcBef>
                <a:spcPts val="120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③明確化</a:t>
            </a: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120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④要約</a:t>
            </a: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120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a:t>
            </a:r>
            <a:r>
              <a:rPr lang="ja-JP" altLang="en-US" sz="4000" dirty="0">
                <a:solidFill>
                  <a:prstClr val="black"/>
                </a:solidFill>
                <a:latin typeface="UD デジタル 教科書体 N-R" panose="02020400000000000000" pitchFamily="17" charset="-128"/>
                <a:ea typeface="UD デジタル 教科書体 N-R" panose="02020400000000000000" pitchFamily="17" charset="-128"/>
              </a:rPr>
              <a:t>⑤感情の反映</a:t>
            </a:r>
            <a:endParaRPr lang="en-US" altLang="ja-JP" sz="4000" dirty="0">
              <a:solidFill>
                <a:prstClr val="black"/>
              </a:solidFill>
              <a:latin typeface="UD デジタル 教科書体 N-R" panose="02020400000000000000" pitchFamily="17" charset="-128"/>
              <a:ea typeface="UD デジタル 教科書体 N-R" panose="02020400000000000000" pitchFamily="17" charset="-128"/>
            </a:endParaRPr>
          </a:p>
          <a:p>
            <a:pPr marL="0" marR="0" lvl="0" indent="0" algn="l" defTabSz="914400" rtl="0" eaLnBrk="1" fontAlgn="auto" latinLnBrk="0" hangingPunct="1">
              <a:lnSpc>
                <a:spcPct val="100000"/>
              </a:lnSpc>
              <a:spcBef>
                <a:spcPts val="1200"/>
              </a:spcBef>
              <a:spcAft>
                <a:spcPts val="0"/>
              </a:spcAft>
              <a:buClrTx/>
              <a:buSzTx/>
              <a:buFontTx/>
              <a:buNone/>
              <a:tabLst/>
              <a:defRPr/>
            </a:pPr>
            <a:r>
              <a:rPr kumimoji="1" lang="ja-JP" altLang="en-US"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⑥支持</a:t>
            </a:r>
            <a:endParaRPr kumimoji="1" lang="en-US" altLang="ja-JP" sz="40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1200"/>
              </a:spcBef>
              <a:spcAft>
                <a:spcPts val="0"/>
              </a:spcAft>
              <a:buClrTx/>
              <a:buSzTx/>
              <a:buFontTx/>
              <a:buNone/>
              <a:tabLst/>
              <a:defRPr/>
            </a:pPr>
            <a:r>
              <a:rPr lang="ja-JP" altLang="en-US" sz="4000" dirty="0">
                <a:solidFill>
                  <a:prstClr val="black"/>
                </a:solidFill>
                <a:latin typeface="UD デジタル 教科書体 N-R" panose="02020400000000000000" pitchFamily="17" charset="-128"/>
                <a:ea typeface="UD デジタル 教科書体 N-R" panose="02020400000000000000" pitchFamily="17" charset="-128"/>
              </a:rPr>
              <a:t>　⑦質問</a:t>
            </a:r>
            <a:endParaRPr lang="en-US" altLang="ja-JP" sz="4000" dirty="0">
              <a:solidFill>
                <a:prstClr val="black"/>
              </a:solidFill>
              <a:latin typeface="UD デジタル 教科書体 N-R" panose="02020400000000000000" pitchFamily="17" charset="-128"/>
              <a:ea typeface="UD デジタル 教科書体 N-R" panose="02020400000000000000" pitchFamily="17" charset="-128"/>
            </a:endParaRPr>
          </a:p>
        </p:txBody>
      </p:sp>
      <p:sp>
        <p:nvSpPr>
          <p:cNvPr id="3" name="スライド番号プレースホルダー 2">
            <a:extLst>
              <a:ext uri="{FF2B5EF4-FFF2-40B4-BE49-F238E27FC236}">
                <a16:creationId xmlns:a16="http://schemas.microsoft.com/office/drawing/2014/main" id="{839638CF-37D9-D004-8B6E-3BA5CBF1C460}"/>
              </a:ext>
            </a:extLst>
          </p:cNvPr>
          <p:cNvSpPr>
            <a:spLocks noGrp="1"/>
          </p:cNvSpPr>
          <p:nvPr>
            <p:ph type="sldNum" sz="quarter" idx="12"/>
          </p:nvPr>
        </p:nvSpPr>
        <p:spPr/>
        <p:txBody>
          <a:bodyPr/>
          <a:lstStyle/>
          <a:p>
            <a:fld id="{587F22C5-8CBE-410D-8F81-42778740ED0E}" type="slidenum">
              <a:rPr kumimoji="1" lang="ja-JP" altLang="en-US" smtClean="0"/>
              <a:t>9</a:t>
            </a:fld>
            <a:endParaRPr kumimoji="1" lang="ja-JP" altLang="en-US"/>
          </a:p>
        </p:txBody>
      </p:sp>
    </p:spTree>
    <p:extLst>
      <p:ext uri="{BB962C8B-B14F-4D97-AF65-F5344CB8AC3E}">
        <p14:creationId xmlns:p14="http://schemas.microsoft.com/office/powerpoint/2010/main" val="420772831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473</TotalTime>
  <Words>5221</Words>
  <Application>Microsoft Office PowerPoint</Application>
  <PresentationFormat>ワイド画面</PresentationFormat>
  <Paragraphs>477</Paragraphs>
  <Slides>20</Slides>
  <Notes>20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20</vt:i4>
      </vt:variant>
    </vt:vector>
  </HeadingPairs>
  <TitlesOfParts>
    <vt:vector size="28" baseType="lpstr">
      <vt:lpstr>BIZ UDPゴシック</vt:lpstr>
      <vt:lpstr>UD デジタル 教科書体 N-B</vt:lpstr>
      <vt:lpstr>UD デジタル 教科書体 NK-B</vt:lpstr>
      <vt:lpstr>UD デジタル 教科書体 N-R</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会沢 信彦</dc:creator>
  <cp:lastModifiedBy>小泉皓</cp:lastModifiedBy>
  <cp:revision>32</cp:revision>
  <cp:lastPrinted>2026-03-18T09:14:45Z</cp:lastPrinted>
  <dcterms:created xsi:type="dcterms:W3CDTF">2025-04-11T23:43:38Z</dcterms:created>
  <dcterms:modified xsi:type="dcterms:W3CDTF">2026-03-19T04:30:51Z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2026-03-19T04:30:51Z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3aaab949-c18c-4282-a83a-dd4e22ce9414</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