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14152" r:id="rId2"/>
    <p:sldId id="14148" r:id="rId3"/>
    <p:sldId id="11980" r:id="rId4"/>
    <p:sldId id="12195" r:id="rId5"/>
    <p:sldId id="15105" r:id="rId6"/>
    <p:sldId id="14136" r:id="rId7"/>
    <p:sldId id="14138" r:id="rId8"/>
    <p:sldId id="14139" r:id="rId9"/>
    <p:sldId id="14092" r:id="rId10"/>
    <p:sldId id="14140" r:id="rId11"/>
    <p:sldId id="14141" r:id="rId12"/>
    <p:sldId id="14142" r:id="rId13"/>
    <p:sldId id="14094" r:id="rId14"/>
    <p:sldId id="14143" r:id="rId15"/>
    <p:sldId id="11947" r:id="rId16"/>
    <p:sldId id="259" r:id="rId17"/>
    <p:sldId id="264" r:id="rId18"/>
    <p:sldId id="321" r:id="rId19"/>
    <p:sldId id="268" r:id="rId20"/>
    <p:sldId id="271" r:id="rId21"/>
    <p:sldId id="309" r:id="rId22"/>
    <p:sldId id="323" r:id="rId23"/>
    <p:sldId id="324" r:id="rId24"/>
    <p:sldId id="260" r:id="rId25"/>
    <p:sldId id="275" r:id="rId26"/>
    <p:sldId id="311" r:id="rId27"/>
    <p:sldId id="278" r:id="rId28"/>
    <p:sldId id="281" r:id="rId29"/>
    <p:sldId id="313" r:id="rId30"/>
    <p:sldId id="315" r:id="rId31"/>
    <p:sldId id="261" r:id="rId32"/>
    <p:sldId id="288" r:id="rId33"/>
    <p:sldId id="289" r:id="rId34"/>
    <p:sldId id="316" r:id="rId35"/>
    <p:sldId id="330" r:id="rId36"/>
    <p:sldId id="292" r:id="rId37"/>
    <p:sldId id="317" r:id="rId38"/>
    <p:sldId id="318" r:id="rId39"/>
    <p:sldId id="319" r:id="rId40"/>
    <p:sldId id="320" r:id="rId41"/>
    <p:sldId id="1923" r:id="rId42"/>
    <p:sldId id="331" r:id="rId43"/>
    <p:sldId id="14146" r:id="rId44"/>
    <p:sldId id="14150" r:id="rId45"/>
    <p:sldId id="14151" r:id="rId46"/>
    <p:sldId id="14147" r:id="rId47"/>
  </p:sldIdLst>
  <p:sldSz cx="12192000" cy="6858000"/>
  <p:notesSz cx="7031038" cy="101631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95790B-8DD4-2F14-1FBF-9BE60F38B3A4}" name="肇 新井" initials="肇新" userId="827b71bb4e511846" providerId="Windows Live"/>
  <p188:author id="{BF31E093-D169-1974-B40C-9CA6EECB24D4}" name="松田明子" initials="明松" userId="S::matsuda-a@mext.go.jp::969902a4-8495-4d09-a80e-081ef4c2bbb7" providerId="AD"/>
  <p188:author id="{93E939D4-D0D0-D3B9-1748-62D27EC16BAD}" name="東則孝" initials="東" userId="東則孝"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033" autoAdjust="0"/>
  </p:normalViewPr>
  <p:slideViewPr>
    <p:cSldViewPr snapToGrid="0">
      <p:cViewPr varScale="1">
        <p:scale>
          <a:sx n="83" d="100"/>
          <a:sy n="83" d="100"/>
        </p:scale>
        <p:origin x="1674" y="78"/>
      </p:cViewPr>
      <p:guideLst/>
    </p:cSldViewPr>
  </p:slideViewPr>
  <p:notesTextViewPr>
    <p:cViewPr>
      <p:scale>
        <a:sx n="1" d="1"/>
        <a:sy n="1" d="1"/>
      </p:scale>
      <p:origin x="0" y="0"/>
    </p:cViewPr>
  </p:notesTextViewPr>
  <p:sorterViewPr>
    <p:cViewPr>
      <p:scale>
        <a:sx n="130" d="100"/>
        <a:sy n="130" d="100"/>
      </p:scale>
      <p:origin x="0" y="-5166"/>
    </p:cViewPr>
  </p:sorter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46784" cy="509924"/>
          </a:xfrm>
          <a:prstGeom prst="rect">
            <a:avLst/>
          </a:prstGeom>
        </p:spPr>
        <p:txBody>
          <a:bodyPr vert="horz" lIns="93559" tIns="46779" rIns="93559" bIns="46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982627" y="0"/>
            <a:ext cx="3046784" cy="509924"/>
          </a:xfrm>
          <a:prstGeom prst="rect">
            <a:avLst/>
          </a:prstGeom>
        </p:spPr>
        <p:txBody>
          <a:bodyPr vert="horz" lIns="93559" tIns="46779" rIns="93559" bIns="46779" rtlCol="0"/>
          <a:lstStyle>
            <a:lvl1pPr algn="r">
              <a:defRPr sz="1200"/>
            </a:lvl1pPr>
          </a:lstStyle>
          <a:p>
            <a:fld id="{81AF3E0D-A043-4F44-A9B2-742C3CE37C72}" type="datetimeFigureOut">
              <a:rPr kumimoji="1" lang="ja-JP" altLang="en-US" smtClean="0"/>
              <a:t>2026/5/13</a:t>
            </a:fld>
            <a:endParaRPr kumimoji="1" lang="ja-JP" altLang="en-US"/>
          </a:p>
        </p:txBody>
      </p:sp>
      <p:sp>
        <p:nvSpPr>
          <p:cNvPr id="4" name="スライド イメージ プレースホルダー 3"/>
          <p:cNvSpPr>
            <a:spLocks noGrp="1" noRot="1" noChangeAspect="1"/>
          </p:cNvSpPr>
          <p:nvPr>
            <p:ph type="sldImg" idx="2"/>
          </p:nvPr>
        </p:nvSpPr>
        <p:spPr>
          <a:xfrm>
            <a:off x="465138" y="1270000"/>
            <a:ext cx="6100762" cy="3432175"/>
          </a:xfrm>
          <a:prstGeom prst="rect">
            <a:avLst/>
          </a:prstGeom>
          <a:noFill/>
          <a:ln w="12700">
            <a:solidFill>
              <a:prstClr val="black"/>
            </a:solidFill>
          </a:ln>
        </p:spPr>
        <p:txBody>
          <a:bodyPr vert="horz" lIns="93559" tIns="46779" rIns="93559" bIns="46779" rtlCol="0" anchor="ctr"/>
          <a:lstStyle/>
          <a:p>
            <a:endParaRPr lang="ja-JP" altLang="en-US"/>
          </a:p>
        </p:txBody>
      </p:sp>
      <p:sp>
        <p:nvSpPr>
          <p:cNvPr id="5" name="ノート プレースホルダー 4"/>
          <p:cNvSpPr>
            <a:spLocks noGrp="1"/>
          </p:cNvSpPr>
          <p:nvPr>
            <p:ph type="body" sz="quarter" idx="3"/>
          </p:nvPr>
        </p:nvSpPr>
        <p:spPr>
          <a:xfrm>
            <a:off x="703105" y="4891029"/>
            <a:ext cx="5624830" cy="4001750"/>
          </a:xfrm>
          <a:prstGeom prst="rect">
            <a:avLst/>
          </a:prstGeom>
        </p:spPr>
        <p:txBody>
          <a:bodyPr vert="horz" lIns="93559" tIns="46779" rIns="93559" bIns="46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653253"/>
            <a:ext cx="3046784" cy="509923"/>
          </a:xfrm>
          <a:prstGeom prst="rect">
            <a:avLst/>
          </a:prstGeom>
        </p:spPr>
        <p:txBody>
          <a:bodyPr vert="horz" lIns="93559" tIns="46779" rIns="93559" bIns="46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82627" y="9653253"/>
            <a:ext cx="3046784" cy="509923"/>
          </a:xfrm>
          <a:prstGeom prst="rect">
            <a:avLst/>
          </a:prstGeom>
        </p:spPr>
        <p:txBody>
          <a:bodyPr vert="horz" lIns="93559" tIns="46779" rIns="93559" bIns="46779" rtlCol="0" anchor="b"/>
          <a:lstStyle>
            <a:lvl1pPr algn="r">
              <a:defRPr sz="1200"/>
            </a:lvl1pPr>
          </a:lstStyle>
          <a:p>
            <a:fld id="{FF640C86-C779-462D-AF23-3F9A6442A6FA}" type="slidenum">
              <a:rPr kumimoji="1" lang="ja-JP" altLang="en-US" smtClean="0"/>
              <a:t>‹#›</a:t>
            </a:fld>
            <a:endParaRPr kumimoji="1" lang="ja-JP" altLang="en-US"/>
          </a:p>
        </p:txBody>
      </p:sp>
    </p:spTree>
    <p:extLst>
      <p:ext uri="{BB962C8B-B14F-4D97-AF65-F5344CB8AC3E}">
        <p14:creationId xmlns:p14="http://schemas.microsoft.com/office/powerpoint/2010/main" val="41219337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4.emf"/></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5820A7-CB0E-4E02-804D-9ED12B965BEB}" type="slidenum">
              <a:rPr kumimoji="1" lang="ja-JP" altLang="en-US" smtClean="0"/>
              <a:t>1</a:t>
            </a:fld>
            <a:endParaRPr kumimoji="1" lang="ja-JP" altLang="en-US"/>
          </a:p>
        </p:txBody>
      </p:sp>
    </p:spTree>
    <p:extLst>
      <p:ext uri="{BB962C8B-B14F-4D97-AF65-F5344CB8AC3E}">
        <p14:creationId xmlns:p14="http://schemas.microsoft.com/office/powerpoint/2010/main" val="3539487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自殺の原因は複合的に絡み合い、衝動性が高い子どもの動機の特定は極めて困難であるが、自殺の危険を高める要因（危険因子）として、次のことがあげられる（参考：文部科学省、</a:t>
            </a:r>
            <a:r>
              <a:rPr kumimoji="1" lang="en-US" altLang="ja-JP" dirty="0"/>
              <a:t>2009</a:t>
            </a:r>
            <a:r>
              <a:rPr kumimoji="1" lang="ja-JP" altLang="en-US" dirty="0"/>
              <a:t>）。</a:t>
            </a:r>
          </a:p>
          <a:p>
            <a:r>
              <a:rPr kumimoji="1" lang="ja-JP" altLang="en-US" dirty="0"/>
              <a:t>①孤立（特に友人との軋轢、いじめなど）、②喪失体験（離別、死別、失恋、病気、急激な学力低下など）、③安心感を持てない家庭環境（虐待、保護者の心の病、家族の不和、過保護・過干渉など）、④自殺未遂歴、⑤自傷行為（自分を傷つける行動）、⑥心の病（気分障害、統合失調症、摂食障害、薬物依存など）、⑦独特の性格傾向（完璧主義、二者択一的思考など）、⑧事故傾性（事故や怪我を繰り返す無意識の自己破壊的行動）　　　　　</a:t>
            </a:r>
          </a:p>
          <a:p>
            <a:r>
              <a:rPr kumimoji="1" lang="ja-JP" altLang="en-US" dirty="0"/>
              <a:t>　このような危険因子が数多くあてはまる児童生徒には、潜在的に自殺の危険が高まる可能性がある。特に、これまでに自殺未遂に及んだことがあるという事実は最も深刻な危険因子と捉えられる。自殺企図の原因となった問題が解決されるような援助が得られなければ、再び同じことを起こしかねない。したがって、自殺を図った児童生徒が学校復帰する際には、関係機関と連携して緊急ケース会議を開き、本人の置かれている状況はもとより、自殺未遂の状況、方法、意図、周囲の反応等についても検討し、「危機介入の態勢」で臨むことが必要となる。</a:t>
            </a:r>
          </a:p>
          <a:p>
            <a:r>
              <a:rPr kumimoji="1" lang="ja-JP" altLang="en-US" dirty="0"/>
              <a:t>心の病については、高校生年代は統合失調症などの精神疾患の好発年齢であること、小・中学生であってもうつ病になる可能性があることをふまえて、そのような疑いがみられたときには、早期に適切な治療に結びつける必要がある。また、自分にとって大切な人やもの、価値を置いている状態等を失う「喪失体験」も重要な危険因子と考えられる。大人からは些細なことにしか見えない悩みや失敗でも、子どもの立場に立って考えることが、未然防止の観点からは重要である。</a:t>
            </a:r>
          </a:p>
          <a:p>
            <a:endParaRPr kumimoji="1" lang="ja-JP" altLang="en-US" dirty="0"/>
          </a:p>
        </p:txBody>
      </p:sp>
      <p:sp>
        <p:nvSpPr>
          <p:cNvPr id="4" name="スライド番号プレースホルダー 3"/>
          <p:cNvSpPr>
            <a:spLocks noGrp="1"/>
          </p:cNvSpPr>
          <p:nvPr>
            <p:ph type="sldNum" sz="quarter" idx="5"/>
          </p:nvPr>
        </p:nvSpPr>
        <p:spPr/>
        <p:txBody>
          <a:bodyPr/>
          <a:lstStyle/>
          <a:p>
            <a:fld id="{A43546C9-7FEB-440D-BB1E-9110A7E84799}" type="slidenum">
              <a:rPr kumimoji="1" lang="ja-JP" altLang="en-US" smtClean="0"/>
              <a:t>10</a:t>
            </a:fld>
            <a:endParaRPr kumimoji="1" lang="ja-JP" altLang="en-US"/>
          </a:p>
        </p:txBody>
      </p:sp>
    </p:spTree>
    <p:extLst>
      <p:ext uri="{BB962C8B-B14F-4D97-AF65-F5344CB8AC3E}">
        <p14:creationId xmlns:p14="http://schemas.microsoft.com/office/powerpoint/2010/main" val="823758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en-US" altLang="ja-JP" dirty="0"/>
              <a:t>『</a:t>
            </a:r>
            <a:r>
              <a:rPr kumimoji="1" lang="ja-JP" altLang="en-US" dirty="0"/>
              <a:t>生徒指導提要</a:t>
            </a:r>
            <a:r>
              <a:rPr kumimoji="1" lang="en-US" altLang="ja-JP" dirty="0"/>
              <a:t>』</a:t>
            </a:r>
            <a:r>
              <a:rPr kumimoji="1" lang="ja-JP" altLang="en-US" dirty="0"/>
              <a:t>において自殺予防教育の目標として示されているのは、「</a:t>
            </a:r>
            <a:r>
              <a:rPr kumimoji="1" lang="en-US" altLang="ja-JP" dirty="0"/>
              <a:t>『</a:t>
            </a:r>
            <a:r>
              <a:rPr kumimoji="1" lang="ja-JP" altLang="en-US" dirty="0"/>
              <a:t>早期の問題認識（心の危機に気付く力）</a:t>
            </a:r>
            <a:r>
              <a:rPr kumimoji="1" lang="en-US" altLang="ja-JP" dirty="0"/>
              <a:t>』</a:t>
            </a:r>
            <a:r>
              <a:rPr kumimoji="1" lang="ja-JP" altLang="en-US" dirty="0"/>
              <a:t>と</a:t>
            </a:r>
            <a:r>
              <a:rPr kumimoji="1" lang="en-US" altLang="ja-JP" dirty="0"/>
              <a:t>『</a:t>
            </a:r>
            <a:r>
              <a:rPr kumimoji="1" lang="ja-JP" altLang="en-US" dirty="0"/>
              <a:t>援助希求的態度の促進（相談する力）</a:t>
            </a:r>
            <a:r>
              <a:rPr kumimoji="1" lang="en-US" altLang="ja-JP" dirty="0"/>
              <a:t>』</a:t>
            </a:r>
            <a:r>
              <a:rPr kumimoji="1" lang="ja-JP" altLang="en-US" dirty="0"/>
              <a:t>の二点」である。</a:t>
            </a:r>
            <a:endParaRPr kumimoji="1" lang="en-US" altLang="ja-JP" dirty="0"/>
          </a:p>
          <a:p>
            <a:r>
              <a:rPr kumimoji="1" lang="ja-JP" altLang="en-US" dirty="0"/>
              <a:t>・心の危機についての正しい知識と理解を持ち、困ったときに相談できるようになれば、自分自身の危機の克服と友人の危機への支援が可能となり、自殺予防に限らず、生涯にわたる心の健康（メンタルヘルス）の保持につながると考えられる。</a:t>
            </a:r>
            <a:endParaRPr kumimoji="1" lang="en-US" altLang="ja-JP" dirty="0"/>
          </a:p>
          <a:p>
            <a:endParaRPr kumimoji="1" lang="en-US" altLang="ja-JP" dirty="0"/>
          </a:p>
          <a:p>
            <a:endParaRPr kumimoji="1" lang="en-US" altLang="ja-JP" dirty="0"/>
          </a:p>
          <a:p>
            <a:r>
              <a:rPr kumimoji="1" lang="ja-JP" altLang="en-US" dirty="0"/>
              <a:t>この目標を達成するために、児童生徒が困ったときに相談できる体制をつくるなど学校を「安全・安心な環境」とすることの重要性が指摘されている。そのうえで、「各学校で既に取り組まれている</a:t>
            </a:r>
            <a:r>
              <a:rPr kumimoji="1" lang="en-US" altLang="ja-JP" dirty="0"/>
              <a:t>『</a:t>
            </a:r>
            <a:r>
              <a:rPr kumimoji="1" lang="ja-JP" altLang="en-US" dirty="0"/>
              <a:t>生命尊重に関する教育</a:t>
            </a:r>
            <a:r>
              <a:rPr kumimoji="1" lang="en-US" altLang="ja-JP" dirty="0"/>
              <a:t>』</a:t>
            </a:r>
            <a:r>
              <a:rPr kumimoji="1" lang="ja-JP" altLang="en-US" dirty="0"/>
              <a:t>や</a:t>
            </a:r>
            <a:r>
              <a:rPr kumimoji="1" lang="en-US" altLang="ja-JP" dirty="0"/>
              <a:t>『</a:t>
            </a:r>
            <a:r>
              <a:rPr kumimoji="1" lang="ja-JP" altLang="en-US" dirty="0"/>
              <a:t>心身の健康の保持増進に関する教育</a:t>
            </a:r>
            <a:r>
              <a:rPr kumimoji="1" lang="en-US" altLang="ja-JP" dirty="0"/>
              <a:t>』</a:t>
            </a:r>
            <a:r>
              <a:rPr kumimoji="1" lang="ja-JP" altLang="en-US" dirty="0"/>
              <a:t>」、</a:t>
            </a:r>
            <a:r>
              <a:rPr kumimoji="1" lang="en-US" altLang="ja-JP" dirty="0"/>
              <a:t>『</a:t>
            </a:r>
            <a:r>
              <a:rPr kumimoji="1" lang="ja-JP" altLang="en-US" dirty="0"/>
              <a:t>温かい人間関係を築く教育</a:t>
            </a:r>
            <a:r>
              <a:rPr kumimoji="1" lang="en-US" altLang="ja-JP" dirty="0"/>
              <a:t>』</a:t>
            </a:r>
            <a:r>
              <a:rPr kumimoji="1" lang="ja-JP" altLang="en-US" dirty="0"/>
              <a:t>などを、自殺予防教育の下地づくりに当たるものだと意識しつつ、発達支持的生徒指導の視点から取組を進めること」（生徒指導提要）が求められる。文部科学省</a:t>
            </a:r>
            <a:r>
              <a:rPr kumimoji="1" lang="en-US" altLang="ja-JP" dirty="0"/>
              <a:t>(2021)</a:t>
            </a:r>
            <a:r>
              <a:rPr kumimoji="1" lang="ja-JP" altLang="en-US" dirty="0"/>
              <a:t>の「</a:t>
            </a:r>
            <a:r>
              <a:rPr kumimoji="1" lang="en-US" altLang="ja-JP" dirty="0"/>
              <a:t>SOS</a:t>
            </a:r>
            <a:r>
              <a:rPr kumimoji="1" lang="ja-JP" altLang="en-US" dirty="0"/>
              <a:t>の出し方に関する教育を含む自殺予防教育」における「下地づくりの授業」に相当するものと考えられる。</a:t>
            </a:r>
          </a:p>
          <a:p>
            <a:r>
              <a:rPr kumimoji="1" lang="ja-JP" altLang="en-US" dirty="0"/>
              <a:t>　自殺予防に焦点化した「課題未然防止教育」は、「核となる授業」に相当し、①心の危機のサインを理解する、②心の危機に陥った自分自身や友人への関わり方を学ぶ、③地域の援助機関を知る、といった学習内容が示されている。特に、「心の危機理解」については、高等学校保健体育科の「精神疾患の予防と回復」や中学校保健体育科「欲求やストレスへの対処と心の健康」、小学校体育科保健領域の「心の健康」、あるいは「総合的な学習（探究）の時間」等において実施することが考えられる。その際、保健体育科教師や学級担任と、養護教諭、スクールカウンセラー</a:t>
            </a:r>
            <a:r>
              <a:rPr kumimoji="1" lang="en-US" altLang="ja-JP" dirty="0"/>
              <a:t>(SC)</a:t>
            </a:r>
            <a:r>
              <a:rPr kumimoji="1" lang="ja-JP" altLang="en-US" dirty="0"/>
              <a:t>、スクールソーシャルワーカー</a:t>
            </a:r>
            <a:r>
              <a:rPr kumimoji="1" lang="en-US" altLang="ja-JP" dirty="0"/>
              <a:t>(SSW)  </a:t>
            </a:r>
            <a:r>
              <a:rPr kumimoji="1" lang="ja-JP" altLang="en-US" dirty="0"/>
              <a:t>等が協働で授業づくりを行う等の工夫の必要性が指摘されている。</a:t>
            </a:r>
          </a:p>
          <a:p>
            <a:r>
              <a:rPr kumimoji="1" lang="ja-JP" altLang="en-US" dirty="0"/>
              <a:t>　自殺予防教育を生徒指導・教育相談・キャリア教育・健康教育・道徳教育を横断する最重要課題と捉え、教科の学習や教科外の活動を通じて知識と体験の融合を図りながら、全校体制で取組を進めることが望まれる。</a:t>
            </a:r>
          </a:p>
          <a:p>
            <a:r>
              <a:rPr kumimoji="1" lang="ja-JP" altLang="en-US" dirty="0"/>
              <a:t> 　なお、「核となる授業」の実施にあたっては、①関係者間（教職員、および保護者）の合意形成、②適切な教育内容、③ハイリスクな児童生徒のフォローアップ、の</a:t>
            </a:r>
            <a:r>
              <a:rPr kumimoji="1" lang="en-US" altLang="ja-JP" dirty="0"/>
              <a:t>3</a:t>
            </a:r>
            <a:r>
              <a:rPr kumimoji="1" lang="ja-JP" altLang="en-US" dirty="0"/>
              <a:t>点に留意する必要がある（文部科学省、</a:t>
            </a:r>
            <a:r>
              <a:rPr kumimoji="1" lang="en-US" altLang="ja-JP" dirty="0"/>
              <a:t>2009</a:t>
            </a:r>
            <a:r>
              <a:rPr kumimoji="1" lang="ja-JP" altLang="en-US" dirty="0"/>
              <a:t>）。この</a:t>
            </a:r>
            <a:r>
              <a:rPr kumimoji="1" lang="en-US" altLang="ja-JP" dirty="0"/>
              <a:t>3</a:t>
            </a:r>
            <a:r>
              <a:rPr kumimoji="1" lang="ja-JP" altLang="en-US" dirty="0"/>
              <a:t>条件が自殺予防教育を実施するうえでのハードルを高くしているという指摘もあるが、担当する教職員自身が心の危機や自殺について主体的に考え、共通理解を図ろうとするプロセスを経ることによって、ハイリスクな児童生徒への丁寧な対応も可能になると考えられる。</a:t>
            </a:r>
          </a:p>
          <a:p>
            <a:r>
              <a:rPr kumimoji="1" lang="ja-JP" altLang="en-US" dirty="0"/>
              <a:t>　今後、学校における自殺予防教育を展開するにあたって、児童生徒を直接対象とする自殺予防教育の授業と教職員・保護者へのゲートキーパー教育を連動させたプログラムを作成し、包括的な自殺予防教育の取組を進めることが望まれる。援助希求しにくい年代と言われる思春期・青年期の子どもたちが発する「心の危機の叫び（</a:t>
            </a:r>
            <a:r>
              <a:rPr kumimoji="1" lang="en-US" altLang="ja-JP" dirty="0"/>
              <a:t>SOS</a:t>
            </a:r>
            <a:r>
              <a:rPr kumimoji="1" lang="ja-JP" altLang="en-US" dirty="0"/>
              <a:t>）」を、学校の教職員をはじめ、家庭、地域の大人たちがどのように受けとめ、関わっていくのか、私たち自身の姿勢が問われている。</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A43546C9-7FEB-440D-BB1E-9110A7E84799}" type="slidenum">
              <a:rPr kumimoji="1" lang="ja-JP" altLang="en-US" smtClean="0"/>
              <a:t>11</a:t>
            </a:fld>
            <a:endParaRPr kumimoji="1" lang="ja-JP" altLang="en-US"/>
          </a:p>
        </p:txBody>
      </p:sp>
    </p:spTree>
    <p:extLst>
      <p:ext uri="{BB962C8B-B14F-4D97-AF65-F5344CB8AC3E}">
        <p14:creationId xmlns:p14="http://schemas.microsoft.com/office/powerpoint/2010/main" val="3964504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自殺の特徴は、死を求める気持ちと生を願う気持ちとの間で激しく揺れ動く両価性にあると言われる。「心の危機の叫び」としての「自殺のサイン」に気づくには、表面的な言動だけにとらわれず、笑顔の奥にある絶望を見抜くことも必要である。そのためには、言葉の向こうにあるもの（例えば、口では「大丈夫」と言いながら拳がきつく握りしめられている等）に思いを巡らせたり、言葉にならない「ことば」（例えば、自分が求めるものを困った行動をすることでしか表現できなかったり、心の揺らぎが身体の不調となって表れる等）を聴こうとする姿勢が求められる。</a:t>
            </a:r>
          </a:p>
          <a:p>
            <a:r>
              <a:rPr kumimoji="1" lang="ja-JP" altLang="en-US" dirty="0"/>
              <a:t>　生徒指導提要では、スライドに示したようなことが自殺のサインとしてあげられている。</a:t>
            </a:r>
          </a:p>
          <a:p>
            <a:r>
              <a:rPr kumimoji="1" lang="ja-JP" altLang="en-US" dirty="0"/>
              <a:t>ここに示されたサインのなかには、子どもであればそれほどめずらしい変化ではないと思われるものも含まれている。大切なことは、その子の日常をしっかりと見て総合的に判断することである。「何らかの違和感を覚えたときには無駄になるかもしれないことを恐れずに関わる」ことが重要である。</a:t>
            </a:r>
          </a:p>
          <a:p>
            <a:r>
              <a:rPr kumimoji="1" lang="ja-JP" altLang="en-US" dirty="0"/>
              <a:t>　自殺予防においては、児童生徒が示す小さな変化を見逃すことのないように日頃からていねいな児童生徒理解を進め、早期発見に努めることが求められる。</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A43546C9-7FEB-440D-BB1E-9110A7E84799}" type="slidenum">
              <a:rPr kumimoji="1" lang="ja-JP" altLang="en-US" smtClean="0"/>
              <a:t>12</a:t>
            </a:fld>
            <a:endParaRPr kumimoji="1" lang="ja-JP" altLang="en-US"/>
          </a:p>
        </p:txBody>
      </p:sp>
    </p:spTree>
    <p:extLst>
      <p:ext uri="{BB962C8B-B14F-4D97-AF65-F5344CB8AC3E}">
        <p14:creationId xmlns:p14="http://schemas.microsoft.com/office/powerpoint/2010/main" val="967036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自殺の危険に気づいたときの対応の参考になるのが、「</a:t>
            </a:r>
            <a:r>
              <a:rPr kumimoji="1" lang="en-US" altLang="ja-JP" dirty="0"/>
              <a:t>TALK </a:t>
            </a:r>
            <a:r>
              <a:rPr kumimoji="1" lang="ja-JP" altLang="en-US" dirty="0"/>
              <a:t>の原則」である。</a:t>
            </a:r>
          </a:p>
          <a:p>
            <a:r>
              <a:rPr kumimoji="1" lang="ja-JP" altLang="en-US" dirty="0"/>
              <a:t>・</a:t>
            </a:r>
            <a:r>
              <a:rPr kumimoji="1" lang="en-US" altLang="ja-JP" dirty="0"/>
              <a:t>Tell </a:t>
            </a:r>
            <a:r>
              <a:rPr kumimoji="1" lang="ja-JP" altLang="en-US" dirty="0"/>
              <a:t>心配していることを言葉に出して伝える。</a:t>
            </a:r>
          </a:p>
          <a:p>
            <a:r>
              <a:rPr kumimoji="1" lang="ja-JP" altLang="en-US" dirty="0"/>
              <a:t>・</a:t>
            </a:r>
            <a:r>
              <a:rPr kumimoji="1" lang="en-US" altLang="ja-JP" dirty="0"/>
              <a:t>Ask </a:t>
            </a:r>
            <a:r>
              <a:rPr kumimoji="1" lang="ja-JP" altLang="en-US" dirty="0"/>
              <a:t>「死にたい」と思うほどつらい気持ちの背景にあるものについて尋ねる。</a:t>
            </a:r>
          </a:p>
          <a:p>
            <a:r>
              <a:rPr kumimoji="1" lang="ja-JP" altLang="en-US" dirty="0"/>
              <a:t>・</a:t>
            </a:r>
            <a:r>
              <a:rPr kumimoji="1" lang="en-US" altLang="ja-JP" dirty="0"/>
              <a:t>Listen  </a:t>
            </a:r>
            <a:r>
              <a:rPr kumimoji="1" lang="ja-JP" altLang="en-US" dirty="0"/>
              <a:t>絶望的な気持ちを傾聴する。話をそらしたり、叱責や助言などをしたりせずに訴えに真剣に耳を傾ける。</a:t>
            </a:r>
          </a:p>
          <a:p>
            <a:r>
              <a:rPr kumimoji="1" lang="ja-JP" altLang="en-US" dirty="0"/>
              <a:t>・</a:t>
            </a:r>
            <a:r>
              <a:rPr kumimoji="1" lang="en-US" altLang="ja-JP" dirty="0"/>
              <a:t>Keep safe  </a:t>
            </a:r>
            <a:r>
              <a:rPr kumimoji="1" lang="ja-JP" altLang="en-US" dirty="0"/>
              <a:t>安全を確保する。一人で抱え込まず、連携して適切な援助を行う。</a:t>
            </a:r>
          </a:p>
          <a:p>
            <a:r>
              <a:rPr kumimoji="1" lang="ja-JP" altLang="en-US" dirty="0"/>
              <a:t>　何よりも大切なことは、相手のことをわかろうとして「聴く」姿勢である。相手の身になって感じる、共感的に理解するためには、たとえ子どもであってもコントロールすることなどはできないこと、相手も精一杯生きている存在であることを認め、「尊重する」ことがすべての土台となる。加えて、自分には相手の何が分かっていて</a:t>
            </a:r>
            <a:r>
              <a:rPr kumimoji="1" lang="en-US" altLang="ja-JP" dirty="0"/>
              <a:t>､</a:t>
            </a:r>
            <a:r>
              <a:rPr kumimoji="1" lang="ja-JP" altLang="en-US" dirty="0"/>
              <a:t>何が分かっていないのか、関係のなかで自分の気持ちがどのように動いているのかを自覚することが求められる。したがって、児童生徒の話をきちんと受け止めるためには、教職員自身が自分の考え方や感じ方の特徴を自己理解しておくことが不可欠である。</a:t>
            </a:r>
          </a:p>
          <a:p>
            <a:r>
              <a:rPr kumimoji="1" lang="ja-JP" altLang="en-US" dirty="0"/>
              <a:t>　児童生徒の危機に対応するうえで、校内に生徒指導と教育相談が一体となった体制が組まれているかどうかが鍵になる。先述の自殺のサインのなかには、いじめや不登校、児童虐待などに遭った場合のサインと重なるものもある。しかし、そのような支援の必要な児童生徒に対して、いじめ対策委員会、不登校対策委員会、生徒指導委員会、特別支援教育委員会などが、それぞれの委員会においてバラバラの対応を行うケースも散見される。そのため、サインに気づいても、問題ごとにどこかの委員会で対応方針を検討するにとどまり、結果として教職員の対応が不統一になり、適切な支援ができずにいる場合もみられる。大切なことは、問題を抱えた児童生徒のために「学校として、あるいは、関係機関等と連携して、何ができるのか」を包括的な視点から考えることである。</a:t>
            </a:r>
          </a:p>
          <a:p>
            <a:r>
              <a:rPr kumimoji="1" lang="ja-JP" altLang="en-US" dirty="0"/>
              <a:t>自殺などの深刻な心の危機に関する問題は「専門家といえども一人で抱えることができない」と言われる。学校においては、個々の教職員の役割を明確にしたうえでチームとして支援する体制をつくる必要がある。同時に、医療や福祉などの関係機関や専門家とのきめ細かな連携を進めることも重要である。特に、自殺の危険が高い児童生徒への対応においては、精神科や小児科・思春期外来等の医療機関との連携が不可欠である。また、家庭環境の影響は大きいため、福祉機関と連携を取りながら悩みを抱えた保護者へのサポートを進めることも必要である。学校に専門家の視点を入れることは、教職員が必要以上に混乱に巻き込まれることを防いだり、直接関わる人の不安を軽減したりすることにもつながると考えられる。</a:t>
            </a:r>
          </a:p>
          <a:p>
            <a:endParaRPr kumimoji="1" lang="ja-JP" altLang="en-US" dirty="0"/>
          </a:p>
        </p:txBody>
      </p:sp>
      <p:sp>
        <p:nvSpPr>
          <p:cNvPr id="4" name="スライド番号プレースホルダー 3"/>
          <p:cNvSpPr>
            <a:spLocks noGrp="1"/>
          </p:cNvSpPr>
          <p:nvPr>
            <p:ph type="sldNum" sz="quarter" idx="5"/>
          </p:nvPr>
        </p:nvSpPr>
        <p:spPr/>
        <p:txBody>
          <a:bodyPr/>
          <a:lstStyle/>
          <a:p>
            <a:fld id="{A43546C9-7FEB-440D-BB1E-9110A7E84799}" type="slidenum">
              <a:rPr kumimoji="1" lang="ja-JP" altLang="en-US" smtClean="0"/>
              <a:t>13</a:t>
            </a:fld>
            <a:endParaRPr kumimoji="1" lang="ja-JP" altLang="en-US"/>
          </a:p>
        </p:txBody>
      </p:sp>
    </p:spTree>
    <p:extLst>
      <p:ext uri="{BB962C8B-B14F-4D97-AF65-F5344CB8AC3E}">
        <p14:creationId xmlns:p14="http://schemas.microsoft.com/office/powerpoint/2010/main" val="589490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自殺を未然に防ぐことは何よりも重要である。それでも不幸にして起きてしまった自殺にどう対応するかは、避けては通れない問題である。</a:t>
            </a:r>
          </a:p>
          <a:p>
            <a:r>
              <a:rPr kumimoji="1" lang="ja-JP" altLang="en-US" dirty="0"/>
              <a:t>　身近な人が自殺した場合、遺された人々が「強烈な感情や症状に苦しむ」ことや、「本格的な精神科治療が必要になる」ことは稀ではなく、「最悪の場合には連鎖自殺がおこる」こともあると指摘されている（山本、</a:t>
            </a:r>
            <a:r>
              <a:rPr kumimoji="1" lang="en-US" altLang="ja-JP" dirty="0"/>
              <a:t>2009</a:t>
            </a:r>
            <a:r>
              <a:rPr kumimoji="1" lang="ja-JP" altLang="en-US" dirty="0"/>
              <a:t>）。このことから、児童生徒の自殺が起こったとき、学校においては遺された人に及ぼす影響を可能な限り少なくするために適切なポストベンションを行うことが求められる。その際、家族に限らず、在校生やその保護者、教職員など、多くの人々に影響が及ぶ可能性を認識する必要がある。死の理解が未熟であり、身近な人の死に接した経験も少ない児童生徒の発達段階を考慮すると、そう近い関係でなかったとしても影響を受ける可能性が高いと考えるべきである。</a:t>
            </a:r>
          </a:p>
          <a:p>
            <a:r>
              <a:rPr kumimoji="1" lang="ja-JP" altLang="en-US" dirty="0"/>
              <a:t>児童生徒の自殺は、「亡くなった児童生徒の身近な児童生徒、教職員を中心に多くの構成員に、</a:t>
            </a:r>
            <a:r>
              <a:rPr kumimoji="1" lang="en-US" altLang="ja-JP" dirty="0"/>
              <a:t>『</a:t>
            </a:r>
            <a:r>
              <a:rPr kumimoji="1" lang="ja-JP" altLang="en-US" dirty="0"/>
              <a:t>自殺の兆候に気づけなかったこと</a:t>
            </a:r>
            <a:r>
              <a:rPr kumimoji="1" lang="en-US" altLang="ja-JP" dirty="0"/>
              <a:t>』『</a:t>
            </a:r>
            <a:r>
              <a:rPr kumimoji="1" lang="ja-JP" altLang="en-US" dirty="0"/>
              <a:t>自殺を止められなかったこと</a:t>
            </a:r>
            <a:r>
              <a:rPr kumimoji="1" lang="en-US" altLang="ja-JP" dirty="0"/>
              <a:t>』</a:t>
            </a:r>
            <a:r>
              <a:rPr kumimoji="1" lang="ja-JP" altLang="en-US" dirty="0"/>
              <a:t>についての自責と周囲の人々への非難が生じる」こと、「群発自殺の危険性も無視できない」ことから、「構成員の喪失の最たるものである」（窪田、</a:t>
            </a:r>
            <a:r>
              <a:rPr kumimoji="1" lang="en-US" altLang="ja-JP" dirty="0"/>
              <a:t>2005</a:t>
            </a:r>
            <a:r>
              <a:rPr kumimoji="1" lang="ja-JP" altLang="en-US" dirty="0"/>
              <a:t>）。また、「自殺が起きた当初は気丈にふるまっているように見えた人であっても、その後、不安障害、うつ病、ＰＴＳＤ（心的外傷後ストレス障害）などを発病して専門的な治療が必要になる場合もある」（高橋・福間、</a:t>
            </a:r>
            <a:r>
              <a:rPr kumimoji="1" lang="en-US" altLang="ja-JP" dirty="0"/>
              <a:t>2004</a:t>
            </a:r>
            <a:r>
              <a:rPr kumimoji="1" lang="ja-JP" altLang="en-US" dirty="0"/>
              <a:t>）。このように、児童生徒の自殺は、児童生徒や教職員など個人に影響を及ぼすことはもとより、学校組織全体へも強い影響を与えること、心理的問題が長期間に及ぶことから、学校危機の最困難事例として捉えることができる。発生頻度は低いものの、起こった時の影響は甚大である。また、「青少年期のこころの健康は、成人した後の精神保健とも密接」に関連し、「この世代のこころの問題を適切に扱わず、放置しておくと、後の人生でさらに深刻な問題を生ずる原因ともなりかねない」（文部科学省、</a:t>
            </a:r>
            <a:r>
              <a:rPr kumimoji="1" lang="en-US" altLang="ja-JP" dirty="0"/>
              <a:t>2007</a:t>
            </a:r>
            <a:r>
              <a:rPr kumimoji="1" lang="ja-JP" altLang="en-US" dirty="0"/>
              <a:t>）という指摘もある。児童生徒への影響をいかに最小限にするかが重要な課題である。</a:t>
            </a:r>
          </a:p>
          <a:p>
            <a:r>
              <a:rPr kumimoji="1" lang="ja-JP" altLang="en-US" dirty="0"/>
              <a:t>　また、支援に当たる教職員自身も当事者であることを考えると、自殺が起きてしまった早い段階から、学校外の専門家がチームとして緊急支援に当たることが不可欠である。平時より、緊急事態に備えた体制を、学校と教育委員会とが連携して築いておくことが求められる。</a:t>
            </a:r>
          </a:p>
          <a:p>
            <a:endParaRPr kumimoji="1" lang="ja-JP" altLang="en-US" dirty="0"/>
          </a:p>
        </p:txBody>
      </p:sp>
      <p:sp>
        <p:nvSpPr>
          <p:cNvPr id="4" name="スライド番号プレースホルダー 3"/>
          <p:cNvSpPr>
            <a:spLocks noGrp="1"/>
          </p:cNvSpPr>
          <p:nvPr>
            <p:ph type="sldNum" sz="quarter" idx="5"/>
          </p:nvPr>
        </p:nvSpPr>
        <p:spPr/>
        <p:txBody>
          <a:bodyPr/>
          <a:lstStyle/>
          <a:p>
            <a:fld id="{A43546C9-7FEB-440D-BB1E-9110A7E84799}" type="slidenum">
              <a:rPr kumimoji="1" lang="ja-JP" altLang="en-US" smtClean="0"/>
              <a:t>14</a:t>
            </a:fld>
            <a:endParaRPr kumimoji="1" lang="ja-JP" altLang="en-US"/>
          </a:p>
        </p:txBody>
      </p:sp>
    </p:spTree>
    <p:extLst>
      <p:ext uri="{BB962C8B-B14F-4D97-AF65-F5344CB8AC3E}">
        <p14:creationId xmlns:p14="http://schemas.microsoft.com/office/powerpoint/2010/main" val="2117011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a:extLst>
              <a:ext uri="{FF2B5EF4-FFF2-40B4-BE49-F238E27FC236}">
                <a16:creationId xmlns:a16="http://schemas.microsoft.com/office/drawing/2014/main" id="{CF1A3AB2-F222-4A41-8823-97CC9AA69868}"/>
              </a:ext>
            </a:extLst>
          </p:cNvPr>
          <p:cNvSpPr>
            <a:spLocks noGrp="1" noRot="1" noChangeAspect="1" noChangeArrowheads="1" noTextEdit="1"/>
          </p:cNvSpPr>
          <p:nvPr>
            <p:ph type="sldImg"/>
          </p:nvPr>
        </p:nvSpPr>
        <p:spPr>
          <a:ln/>
        </p:spPr>
      </p:sp>
      <p:sp>
        <p:nvSpPr>
          <p:cNvPr id="15363" name="ノート プレースホルダ 2">
            <a:extLst>
              <a:ext uri="{FF2B5EF4-FFF2-40B4-BE49-F238E27FC236}">
                <a16:creationId xmlns:a16="http://schemas.microsoft.com/office/drawing/2014/main" id="{606F4CF4-A893-4F98-93C8-5FF3E2FAAB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rPr>
              <a:t>　事後対応のポイントとしては、実際の対応にあたっての留意点を、生徒指導提要を参考にまとめると次のとおりである。</a:t>
            </a:r>
            <a:endParaRPr lang="en-US" altLang="ja-JP" dirty="0">
              <a:latin typeface="Arial" panose="020B0604020202020204" pitchFamily="34" charset="0"/>
            </a:endParaRPr>
          </a:p>
          <a:p>
            <a:endParaRPr lang="ja-JP" altLang="en-US" dirty="0">
              <a:latin typeface="Arial" panose="020B0604020202020204" pitchFamily="34" charset="0"/>
            </a:endParaRPr>
          </a:p>
          <a:p>
            <a:r>
              <a:rPr lang="ja-JP" altLang="en-US" dirty="0">
                <a:latin typeface="Arial" panose="020B0604020202020204" pitchFamily="34" charset="0"/>
              </a:rPr>
              <a:t>①自殺は多くの複雑な要因から強いられた末の行動との認識のもと、美化したり貶めたりすることがないようにする。</a:t>
            </a:r>
          </a:p>
          <a:p>
            <a:r>
              <a:rPr lang="ja-JP" altLang="en-US" dirty="0">
                <a:latin typeface="Arial" panose="020B0604020202020204" pitchFamily="34" charset="0"/>
              </a:rPr>
              <a:t>②情報発信や葬儀等において遺族に寄り添い、確信の持てないことは調査するなど誠実な対応を心がける。</a:t>
            </a:r>
          </a:p>
          <a:p>
            <a:r>
              <a:rPr lang="ja-JP" altLang="en-US" dirty="0">
                <a:latin typeface="Arial" panose="020B0604020202020204" pitchFamily="34" charset="0"/>
              </a:rPr>
              <a:t>③</a:t>
            </a:r>
            <a:r>
              <a:rPr lang="en-US" altLang="ja-JP" dirty="0">
                <a:latin typeface="Arial" panose="020B0604020202020204" pitchFamily="34" charset="0"/>
              </a:rPr>
              <a:t>3</a:t>
            </a:r>
            <a:r>
              <a:rPr lang="ja-JP" altLang="en-US" dirty="0">
                <a:latin typeface="Arial" panose="020B0604020202020204" pitchFamily="34" charset="0"/>
              </a:rPr>
              <a:t>日以内に教職員から聞き取りを行い、時系列に整理し、教職員間で情報の共有を図り、学校に都合の悪いことでも事実に向き合う姿勢を保つ。</a:t>
            </a:r>
          </a:p>
          <a:p>
            <a:r>
              <a:rPr lang="ja-JP" altLang="en-US" dirty="0">
                <a:latin typeface="Arial" panose="020B0604020202020204" pitchFamily="34" charset="0"/>
              </a:rPr>
              <a:t>④心のケアに関して、眠れない、すぐに目が覚める、一人でいると怖いなどといった反応が見られるが、これは「異常な」事態に直面した際の「正常な」反応であることを理解し、児童生徒・保護者にもそのことを周知する。</a:t>
            </a:r>
          </a:p>
          <a:p>
            <a:r>
              <a:rPr lang="ja-JP" altLang="en-US" dirty="0">
                <a:latin typeface="Arial" panose="020B0604020202020204" pitchFamily="34" charset="0"/>
              </a:rPr>
              <a:t>⑤自殺した児童生徒と関係の深い人や自殺の危険の高い人、同じような境遇にある人、現場を目撃した人などをリストアップし、早めに関わるとともに、専門家のケアが受けられる態勢を用意する。</a:t>
            </a:r>
          </a:p>
          <a:p>
            <a:r>
              <a:rPr lang="ja-JP" altLang="en-US" dirty="0">
                <a:latin typeface="Arial" panose="020B0604020202020204" pitchFamily="34" charset="0"/>
              </a:rPr>
              <a:t>⑥憶測に基づくうわさ話等が広がらないように、正確で一貫した情報発信を心がける。</a:t>
            </a:r>
            <a:endParaRPr lang="en-US" altLang="ja-JP" dirty="0">
              <a:latin typeface="Arial" panose="020B0604020202020204" pitchFamily="34" charset="0"/>
            </a:endParaRPr>
          </a:p>
          <a:p>
            <a:endParaRPr lang="en-US" altLang="ja-JP" dirty="0">
              <a:latin typeface="Arial" panose="020B0604020202020204" pitchFamily="34" charset="0"/>
            </a:endParaRPr>
          </a:p>
          <a:p>
            <a:endParaRPr lang="en-US" altLang="ja-JP" dirty="0">
              <a:latin typeface="Arial" panose="020B0604020202020204" pitchFamily="34" charset="0"/>
            </a:endParaRPr>
          </a:p>
          <a:p>
            <a:endParaRPr lang="en-US" altLang="ja-JP" dirty="0">
              <a:latin typeface="Arial" panose="020B0604020202020204" pitchFamily="34" charset="0"/>
            </a:endParaRPr>
          </a:p>
          <a:p>
            <a:endParaRPr lang="en-US" altLang="ja-JP" dirty="0">
              <a:latin typeface="Arial" panose="020B0604020202020204" pitchFamily="34" charset="0"/>
            </a:endParaRPr>
          </a:p>
          <a:p>
            <a:endParaRPr lang="en-US" altLang="ja-JP" dirty="0">
              <a:latin typeface="Arial" panose="020B0604020202020204" pitchFamily="34" charset="0"/>
            </a:endParaRPr>
          </a:p>
          <a:p>
            <a:endParaRPr lang="en-US" altLang="ja-JP" dirty="0">
              <a:latin typeface="Arial" panose="020B0604020202020204" pitchFamily="34" charset="0"/>
            </a:endParaRPr>
          </a:p>
          <a:p>
            <a:endParaRPr lang="ja-JP" altLang="en-US" dirty="0">
              <a:latin typeface="Arial" panose="020B0604020202020204" pitchFamily="34" charset="0"/>
            </a:endParaRPr>
          </a:p>
          <a:p>
            <a:r>
              <a:rPr lang="ja-JP" altLang="en-US" dirty="0">
                <a:latin typeface="Arial" panose="020B0604020202020204" pitchFamily="34" charset="0"/>
              </a:rPr>
              <a:t>　学校ができるポストベンションは、「危機によって生じる心理的影響を</a:t>
            </a:r>
            <a:r>
              <a:rPr lang="en-US" altLang="ja-JP" dirty="0">
                <a:latin typeface="Arial" panose="020B0604020202020204" pitchFamily="34" charset="0"/>
              </a:rPr>
              <a:t>『</a:t>
            </a:r>
            <a:r>
              <a:rPr lang="ja-JP" altLang="en-US" dirty="0">
                <a:latin typeface="Arial" panose="020B0604020202020204" pitchFamily="34" charset="0"/>
              </a:rPr>
              <a:t>その先を生きる上で必要な営み</a:t>
            </a:r>
            <a:r>
              <a:rPr lang="en-US" altLang="ja-JP" dirty="0">
                <a:latin typeface="Arial" panose="020B0604020202020204" pitchFamily="34" charset="0"/>
              </a:rPr>
              <a:t>』</a:t>
            </a:r>
            <a:r>
              <a:rPr lang="ja-JP" altLang="en-US" dirty="0">
                <a:latin typeface="Arial" panose="020B0604020202020204" pitchFamily="34" charset="0"/>
              </a:rPr>
              <a:t>としてよりよく受け入れられるように安心と信頼感に包まれた環境を整えたうえで、教職員が児童生徒、保護者、遺族、同僚の心の状態に気づき、支えること」（赤澤・新井、</a:t>
            </a:r>
            <a:r>
              <a:rPr lang="en-US" altLang="ja-JP" dirty="0">
                <a:latin typeface="Arial" panose="020B0604020202020204" pitchFamily="34" charset="0"/>
              </a:rPr>
              <a:t>2016</a:t>
            </a:r>
            <a:r>
              <a:rPr lang="ja-JP" altLang="en-US" dirty="0">
                <a:latin typeface="Arial" panose="020B0604020202020204" pitchFamily="34" charset="0"/>
              </a:rPr>
              <a:t>）と定義できるであろう</a:t>
            </a:r>
          </a:p>
          <a:p>
            <a:endParaRPr lang="ja-JP" altLang="en-US" dirty="0">
              <a:latin typeface="Arial" panose="020B0604020202020204" pitchFamily="34" charset="0"/>
            </a:endParaRPr>
          </a:p>
        </p:txBody>
      </p:sp>
      <p:sp>
        <p:nvSpPr>
          <p:cNvPr id="15364" name="スライド番号プレースホルダ 3">
            <a:extLst>
              <a:ext uri="{FF2B5EF4-FFF2-40B4-BE49-F238E27FC236}">
                <a16:creationId xmlns:a16="http://schemas.microsoft.com/office/drawing/2014/main" id="{AACD071A-E94D-4626-A304-B5DF9CA999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6715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0167" indent="-292372" defTabSz="106715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69487" indent="-233898" defTabSz="106715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37282" indent="-233898" defTabSz="106715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05076" indent="-233898" defTabSz="106715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72871" indent="-233898" defTabSz="106715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40665" indent="-233898" defTabSz="106715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8460" indent="-233898" defTabSz="106715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76255" indent="-233898" defTabSz="106715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fontAlgn="base">
              <a:spcBef>
                <a:spcPct val="0"/>
              </a:spcBef>
              <a:spcAft>
                <a:spcPct val="0"/>
              </a:spcAft>
              <a:defRPr/>
            </a:pPr>
            <a:fld id="{5B53EB04-56D3-44E3-AC66-4A77B186C32A}" type="slidenum">
              <a:rPr lang="ja-JP" altLang="en-US">
                <a:solidFill>
                  <a:srgbClr val="000000"/>
                </a:solidFill>
                <a:ea typeface="ＭＳ Ｐゴシック" panose="020B0600070205080204" pitchFamily="50" charset="-128"/>
              </a:rPr>
              <a:pPr fontAlgn="base">
                <a:spcBef>
                  <a:spcPct val="0"/>
                </a:spcBef>
                <a:spcAft>
                  <a:spcPct val="0"/>
                </a:spcAft>
                <a:defRPr/>
              </a:pPr>
              <a:t>15</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518815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5589">
              <a:defRPr/>
            </a:pPr>
            <a:r>
              <a:rPr lang="ja-JP" altLang="en-US" dirty="0"/>
              <a:t>続いては、児童虐待と子どもの貧困の内容に移ります。</a:t>
            </a:r>
            <a:endParaRPr kumimoji="1" lang="ja-JP" altLang="en-US" dirty="0"/>
          </a:p>
        </p:txBody>
      </p:sp>
      <p:sp>
        <p:nvSpPr>
          <p:cNvPr id="4" name="スライド番号プレースホルダー 3"/>
          <p:cNvSpPr>
            <a:spLocks noGrp="1"/>
          </p:cNvSpPr>
          <p:nvPr>
            <p:ph type="sldNum" sz="quarter" idx="5"/>
          </p:nvPr>
        </p:nvSpPr>
        <p:spPr/>
        <p:txBody>
          <a:bodyPr/>
          <a:lstStyle/>
          <a:p>
            <a:fld id="{FF640C86-C779-462D-AF23-3F9A6442A6FA}" type="slidenum">
              <a:rPr kumimoji="1" lang="ja-JP" altLang="en-US" smtClean="0"/>
              <a:t>16</a:t>
            </a:fld>
            <a:endParaRPr kumimoji="1" lang="ja-JP" altLang="en-US"/>
          </a:p>
        </p:txBody>
      </p:sp>
    </p:spTree>
    <p:extLst>
      <p:ext uri="{BB962C8B-B14F-4D97-AF65-F5344CB8AC3E}">
        <p14:creationId xmlns:p14="http://schemas.microsoft.com/office/powerpoint/2010/main" val="3071097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None/>
            </a:pPr>
            <a:r>
              <a:rPr lang="ja-JP" altLang="en-US" dirty="0"/>
              <a:t>最初に学校における家庭支援の必要性として、特に児童虐待や子どもの貧困の現状と課題について確認していきます。</a:t>
            </a:r>
            <a:br>
              <a:rPr lang="ja-JP" altLang="en-US" dirty="0"/>
            </a:br>
            <a:endParaRPr lang="en-US" altLang="ja-JP" dirty="0"/>
          </a:p>
          <a:p>
            <a:pPr>
              <a:buNone/>
            </a:pPr>
            <a:r>
              <a:rPr lang="ja-JP" altLang="en-US" dirty="0"/>
              <a:t>まずは、児童虐待についてです。</a:t>
            </a:r>
          </a:p>
          <a:p>
            <a:pPr>
              <a:buNone/>
            </a:pPr>
            <a:r>
              <a:rPr lang="ja-JP" altLang="en-US" dirty="0"/>
              <a:t>　児童虐待とは、保護者が監護している</a:t>
            </a:r>
            <a:r>
              <a:rPr lang="en-US" altLang="ja-JP" dirty="0"/>
              <a:t>18</a:t>
            </a:r>
            <a:r>
              <a:rPr lang="ja-JP" altLang="en-US" dirty="0"/>
              <a:t>歳未満の子どもに対して行う不適切な行為であり、児童虐待防止法において、</a:t>
            </a:r>
            <a:r>
              <a:rPr lang="en-US" altLang="ja-JP" dirty="0"/>
              <a:t>4</a:t>
            </a:r>
            <a:r>
              <a:rPr lang="ja-JP" altLang="en-US" dirty="0"/>
              <a:t>つの類型に分類されています。</a:t>
            </a:r>
          </a:p>
          <a:p>
            <a:pPr>
              <a:buNone/>
            </a:pPr>
            <a:r>
              <a:rPr lang="ja-JP" altLang="en-US" dirty="0"/>
              <a:t>　</a:t>
            </a:r>
            <a:r>
              <a:rPr lang="en-US" altLang="ja-JP" dirty="0"/>
              <a:t>1</a:t>
            </a:r>
            <a:r>
              <a:rPr lang="ja-JP" altLang="en-US" dirty="0"/>
              <a:t>つ目は「身体的虐待」です。これは、殴る、蹴るなど、身体に外傷が生じるような暴行を加えることを指します。</a:t>
            </a:r>
            <a:br>
              <a:rPr lang="ja-JP" altLang="en-US" dirty="0"/>
            </a:br>
            <a:r>
              <a:rPr lang="ja-JP" altLang="en-US" dirty="0"/>
              <a:t>　</a:t>
            </a:r>
            <a:r>
              <a:rPr lang="en-US" altLang="ja-JP" dirty="0"/>
              <a:t>2</a:t>
            </a:r>
            <a:r>
              <a:rPr lang="ja-JP" altLang="en-US" dirty="0"/>
              <a:t>つ目は「性的虐待」で、子どもにわいせつな行為をしたり、させたりすることが該当します。</a:t>
            </a:r>
            <a:br>
              <a:rPr lang="ja-JP" altLang="en-US" dirty="0"/>
            </a:br>
            <a:r>
              <a:rPr lang="ja-JP" altLang="en-US" dirty="0"/>
              <a:t>　</a:t>
            </a:r>
            <a:r>
              <a:rPr lang="en-US" altLang="ja-JP" dirty="0"/>
              <a:t>3</a:t>
            </a:r>
            <a:r>
              <a:rPr lang="ja-JP" altLang="en-US" dirty="0"/>
              <a:t>つ目は「ネグレクト」で十分な食事を与えなかったり、長時間子どもを放置するなど、心身の正常な発達を妨げる行為です。</a:t>
            </a:r>
            <a:br>
              <a:rPr lang="ja-JP" altLang="en-US" dirty="0"/>
            </a:br>
            <a:r>
              <a:rPr lang="ja-JP" altLang="en-US" dirty="0"/>
              <a:t>　</a:t>
            </a:r>
            <a:r>
              <a:rPr lang="en-US" altLang="ja-JP" dirty="0"/>
              <a:t>4</a:t>
            </a:r>
            <a:r>
              <a:rPr lang="ja-JP" altLang="en-US" dirty="0"/>
              <a:t>つ目は「心理的虐待」です。暴言や拒絶的な対応を繰り返すことなどのほか、また家庭内でのドメスティック・バイオレンス（</a:t>
            </a:r>
            <a:r>
              <a:rPr lang="en-US" altLang="ja-JP" dirty="0"/>
              <a:t>DV</a:t>
            </a:r>
            <a:r>
              <a:rPr lang="ja-JP" altLang="en-US" dirty="0"/>
              <a:t>）を子どもが目撃することも、心理的虐待にあたります。</a:t>
            </a:r>
            <a:endParaRPr lang="en-US" altLang="ja-JP" dirty="0"/>
          </a:p>
          <a:p>
            <a:pPr>
              <a:buNone/>
            </a:pPr>
            <a:endParaRPr lang="en-US" altLang="ja-JP" dirty="0"/>
          </a:p>
          <a:p>
            <a:pPr>
              <a:buNone/>
            </a:pPr>
            <a:r>
              <a:rPr lang="ja-JP" altLang="en-US" dirty="0"/>
              <a:t>次に、子どもの貧困です。ここでの貧困とは、「相対的貧困」を指しています。相対的貧困とは、世帯の所得がその国の可処分所得の中央値の半分、つまり「貧困線」に満たない状態をいいます。「等価可処分所得」とは、世帯の手取り収入（税金や社会保険料などを差し引いた所得）を、世帯人数によって調整したものです。相対的貧困は周囲と比べて著しく生活が苦しい状態を示す指標として用いられています。</a:t>
            </a:r>
          </a:p>
          <a:p>
            <a:pPr>
              <a:buNone/>
            </a:pPr>
            <a:r>
              <a:rPr lang="ja-JP" altLang="en-US" dirty="0"/>
              <a:t>　令和</a:t>
            </a:r>
            <a:r>
              <a:rPr lang="en-US" altLang="ja-JP" dirty="0"/>
              <a:t>4</a:t>
            </a:r>
            <a:r>
              <a:rPr lang="ja-JP" altLang="en-US" dirty="0"/>
              <a:t>年・</a:t>
            </a:r>
            <a:r>
              <a:rPr lang="en-US" altLang="ja-JP" dirty="0"/>
              <a:t>2022</a:t>
            </a:r>
            <a:r>
              <a:rPr lang="ja-JP" altLang="en-US" dirty="0"/>
              <a:t>年の国民生活基礎調査によると、子どもの貧困率を見ると、</a:t>
            </a:r>
            <a:r>
              <a:rPr lang="en-US" altLang="ja-JP" dirty="0"/>
              <a:t>17</a:t>
            </a:r>
            <a:r>
              <a:rPr lang="ja-JP" altLang="en-US" dirty="0"/>
              <a:t>歳以下の子どもたちのうち、約</a:t>
            </a:r>
            <a:r>
              <a:rPr lang="en-US" altLang="ja-JP" dirty="0"/>
              <a:t>11</a:t>
            </a:r>
            <a:r>
              <a:rPr lang="ja-JP" altLang="en-US" dirty="0"/>
              <a:t>％、つまりおよそ</a:t>
            </a:r>
            <a:r>
              <a:rPr lang="en-US" altLang="ja-JP" dirty="0"/>
              <a:t>1</a:t>
            </a:r>
            <a:r>
              <a:rPr lang="ja-JP" altLang="en-US" dirty="0"/>
              <a:t>割が相対的貧困の状況で暮らしているとされています。</a:t>
            </a:r>
            <a:br>
              <a:rPr lang="ja-JP" altLang="en-US" dirty="0"/>
            </a:br>
            <a:r>
              <a:rPr lang="ja-JP" altLang="en-US" dirty="0"/>
              <a:t>さらに、特にひとり親家庭においては、相対的貧困率が</a:t>
            </a:r>
            <a:r>
              <a:rPr lang="en-US" altLang="ja-JP" dirty="0"/>
              <a:t>44.5</a:t>
            </a:r>
            <a:r>
              <a:rPr lang="ja-JP" altLang="en-US" dirty="0"/>
              <a:t>％と非常に高くなっています。子どもたちの貧困をめぐる状況は、日本社会にとって重要な支援課題の一つとなっています。</a:t>
            </a:r>
            <a:endParaRPr lang="en-US" altLang="ja-JP" dirty="0"/>
          </a:p>
        </p:txBody>
      </p:sp>
      <p:sp>
        <p:nvSpPr>
          <p:cNvPr id="4" name="スライド番号プレースホルダー 3"/>
          <p:cNvSpPr>
            <a:spLocks noGrp="1"/>
          </p:cNvSpPr>
          <p:nvPr>
            <p:ph type="sldNum" sz="quarter" idx="5"/>
          </p:nvPr>
        </p:nvSpPr>
        <p:spPr/>
        <p:txBody>
          <a:bodyPr/>
          <a:lstStyle/>
          <a:p>
            <a:fld id="{8CD84B83-A702-4CE0-9F05-A38C3D2552C8}" type="slidenum">
              <a:rPr kumimoji="1" lang="ja-JP" altLang="en-US" smtClean="0"/>
              <a:t>17</a:t>
            </a:fld>
            <a:endParaRPr kumimoji="1" lang="ja-JP" altLang="en-US"/>
          </a:p>
        </p:txBody>
      </p:sp>
    </p:spTree>
    <p:extLst>
      <p:ext uri="{BB962C8B-B14F-4D97-AF65-F5344CB8AC3E}">
        <p14:creationId xmlns:p14="http://schemas.microsoft.com/office/powerpoint/2010/main" val="1852901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728D1-AF1E-4CCD-ACC7-B2F4A8B1E63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07C9776-8A0D-76B2-0E7E-CBFF6212523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E11E711-2290-C47F-7700-3A9AFEB64106}"/>
              </a:ext>
            </a:extLst>
          </p:cNvPr>
          <p:cNvSpPr>
            <a:spLocks noGrp="1"/>
          </p:cNvSpPr>
          <p:nvPr>
            <p:ph type="body" idx="1"/>
          </p:nvPr>
        </p:nvSpPr>
        <p:spPr/>
        <p:txBody>
          <a:bodyPr/>
          <a:lstStyle/>
          <a:p>
            <a:pPr>
              <a:buNone/>
            </a:pPr>
            <a:r>
              <a:rPr lang="ja-JP" altLang="en-US" b="0" dirty="0"/>
              <a:t>　次に、児童虐待や貧困が子どもの心身の健康や成長・発達にどのような影響を与えるのかについて見ていきます。</a:t>
            </a:r>
            <a:endParaRPr lang="en-US" altLang="ja-JP" b="0" dirty="0"/>
          </a:p>
          <a:p>
            <a:pPr>
              <a:buNone/>
            </a:pPr>
            <a:endParaRPr lang="ja-JP" altLang="en-US" b="0" dirty="0"/>
          </a:p>
          <a:p>
            <a:pPr>
              <a:buNone/>
            </a:pPr>
            <a:r>
              <a:rPr lang="ja-JP" altLang="en-US" b="0" dirty="0"/>
              <a:t>　まず、児童虐待が子どもに及ぼす影響について、まず、①身体的な影響としては、外傷、栄養障害や体重増加不良、低身長などが見られることがあります。②知的発達の面では、不安定な家庭環境により、知的な発達や学習への意欲が十分に育ちにくい状況が生じます。そして、③心理的な影響としては、他人への不信感や対人関係の困難、自尊感情の低さ、攻撃的・衝動的な行動、多動などが見られることがあります。</a:t>
            </a:r>
          </a:p>
          <a:p>
            <a:pPr>
              <a:buNone/>
            </a:pPr>
            <a:r>
              <a:rPr lang="ja-JP" altLang="en-US" b="0" dirty="0"/>
              <a:t>　児童虐待は、子どもの命を奪いかねない深刻な問題であると同時に、重大なトラウマ体験でもあるとされており（亀岡</a:t>
            </a:r>
            <a:r>
              <a:rPr lang="en-US" altLang="ja-JP" b="0" dirty="0"/>
              <a:t>, 2020</a:t>
            </a:r>
            <a:r>
              <a:rPr lang="ja-JP" altLang="en-US" b="0" dirty="0"/>
              <a:t>；西澤</a:t>
            </a:r>
            <a:r>
              <a:rPr lang="en-US" altLang="ja-JP" b="0" dirty="0"/>
              <a:t>, 2010</a:t>
            </a:r>
            <a:r>
              <a:rPr lang="ja-JP" altLang="en-US" b="0" dirty="0"/>
              <a:t>）、こうした影響に早く気づき、適切な支援につなげることが</a:t>
            </a:r>
            <a:r>
              <a:rPr lang="ja-JP" altLang="en-US" dirty="0"/>
              <a:t>非常に</a:t>
            </a:r>
            <a:r>
              <a:rPr lang="ja-JP" altLang="en-US" b="0" dirty="0"/>
              <a:t>重要です。</a:t>
            </a:r>
            <a:endParaRPr lang="en-US" altLang="ja-JP" b="0" dirty="0"/>
          </a:p>
          <a:p>
            <a:pPr>
              <a:buNone/>
            </a:pPr>
            <a:endParaRPr kumimoji="1" lang="en-US" altLang="ja-JP" b="0" dirty="0"/>
          </a:p>
          <a:p>
            <a:pPr>
              <a:buNone/>
            </a:pPr>
            <a:r>
              <a:rPr lang="ja-JP" altLang="en-US" b="0" dirty="0">
                <a:latin typeface="+mn-ea"/>
              </a:rPr>
              <a:t>次に、子どもの貧困における経済的困窮の影響についてです。まず、衣食住などの基本的な生活基盤が安定しないことがあげられます。また、医療へのアクセスが不十分になりやすく、体調を崩してもすぐに受診できないなど、健康を守る機会が限られることもあります。保護者の経済的・時間的・心理的な余裕がないため、家庭全体にゆとりがなく、子ども自身も日々ストレスの多い環境で過ごすことになります。さらに、余暇や遊びといった多様な体験が得られにくく、学習や養育に関わる環境も十分に整えられないこともあり</a:t>
            </a:r>
            <a:r>
              <a:rPr lang="ja-JP" altLang="en-US" dirty="0">
                <a:latin typeface="+mn-ea"/>
              </a:rPr>
              <a:t>ます。これらのことから、子どもの</a:t>
            </a:r>
            <a:r>
              <a:rPr lang="ja-JP" altLang="en-US" b="0" dirty="0">
                <a:latin typeface="+mn-ea"/>
              </a:rPr>
              <a:t>学力や健康面にも悪影響が及び、将来の希望や選択肢が奪われてしまうとされています（阿部、</a:t>
            </a:r>
            <a:r>
              <a:rPr lang="en-US" altLang="ja-JP" b="0" dirty="0">
                <a:latin typeface="+mn-ea"/>
              </a:rPr>
              <a:t>2014</a:t>
            </a:r>
            <a:r>
              <a:rPr lang="ja-JP" altLang="en-US" b="0" dirty="0">
                <a:latin typeface="+mn-ea"/>
              </a:rPr>
              <a:t>）。</a:t>
            </a:r>
          </a:p>
          <a:p>
            <a:pPr>
              <a:buNone/>
            </a:pPr>
            <a:endParaRPr kumimoji="1" lang="ja-JP" altLang="en-US" dirty="0"/>
          </a:p>
        </p:txBody>
      </p:sp>
      <p:sp>
        <p:nvSpPr>
          <p:cNvPr id="4" name="スライド番号プレースホルダー 3">
            <a:extLst>
              <a:ext uri="{FF2B5EF4-FFF2-40B4-BE49-F238E27FC236}">
                <a16:creationId xmlns:a16="http://schemas.microsoft.com/office/drawing/2014/main" id="{A40C4A60-9468-7987-593A-7677E0E4736C}"/>
              </a:ext>
            </a:extLst>
          </p:cNvPr>
          <p:cNvSpPr>
            <a:spLocks noGrp="1"/>
          </p:cNvSpPr>
          <p:nvPr>
            <p:ph type="sldNum" sz="quarter" idx="5"/>
          </p:nvPr>
        </p:nvSpPr>
        <p:spPr/>
        <p:txBody>
          <a:bodyPr/>
          <a:lstStyle/>
          <a:p>
            <a:fld id="{8CD84B83-A702-4CE0-9F05-A38C3D2552C8}" type="slidenum">
              <a:rPr kumimoji="1" lang="ja-JP" altLang="en-US" smtClean="0"/>
              <a:t>18</a:t>
            </a:fld>
            <a:endParaRPr kumimoji="1" lang="ja-JP" altLang="en-US"/>
          </a:p>
        </p:txBody>
      </p:sp>
    </p:spTree>
    <p:extLst>
      <p:ext uri="{BB962C8B-B14F-4D97-AF65-F5344CB8AC3E}">
        <p14:creationId xmlns:p14="http://schemas.microsoft.com/office/powerpoint/2010/main" val="1621465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a:buNone/>
            </a:pPr>
            <a:r>
              <a:rPr lang="ja-JP" altLang="en-US" b="0" dirty="0"/>
              <a:t>児童虐待や子どもの貧困に対応するためには、学校と共に、関係機関との連携や、法制度に基づいた取り組みが重要となります。</a:t>
            </a:r>
            <a:endParaRPr lang="en-US" altLang="ja-JP" b="0" dirty="0"/>
          </a:p>
          <a:p>
            <a:pPr>
              <a:buNone/>
            </a:pPr>
            <a:endParaRPr lang="ja-JP" altLang="en-US" b="0" dirty="0"/>
          </a:p>
          <a:p>
            <a:pPr>
              <a:buNone/>
            </a:pPr>
            <a:r>
              <a:rPr lang="ja-JP" altLang="en-US" b="0" dirty="0"/>
              <a:t>　児童虐待に関わる国内法として、</a:t>
            </a:r>
            <a:r>
              <a:rPr lang="en-US" altLang="ja-JP" b="0" dirty="0"/>
              <a:t>1947</a:t>
            </a:r>
            <a:r>
              <a:rPr lang="ja-JP" altLang="en-US" b="0" dirty="0"/>
              <a:t>年（昭和</a:t>
            </a:r>
            <a:r>
              <a:rPr lang="en-US" altLang="ja-JP" b="0" dirty="0"/>
              <a:t>22</a:t>
            </a:r>
            <a:r>
              <a:rPr lang="ja-JP" altLang="en-US" b="0" dirty="0"/>
              <a:t>年）に制定された児童福祉法が基本的な枠組みを定めており、その後</a:t>
            </a:r>
            <a:r>
              <a:rPr lang="en-US" altLang="ja-JP" b="0" dirty="0"/>
              <a:t>2000</a:t>
            </a:r>
            <a:r>
              <a:rPr lang="ja-JP" altLang="en-US" b="0" dirty="0"/>
              <a:t>年</a:t>
            </a:r>
            <a:r>
              <a:rPr lang="ja-JP" altLang="en-US" dirty="0"/>
              <a:t>（平成</a:t>
            </a:r>
            <a:r>
              <a:rPr lang="en-US" altLang="ja-JP" dirty="0"/>
              <a:t>12</a:t>
            </a:r>
            <a:r>
              <a:rPr lang="ja-JP" altLang="en-US" dirty="0"/>
              <a:t>年）</a:t>
            </a:r>
            <a:r>
              <a:rPr lang="ja-JP" altLang="en-US" b="0" dirty="0"/>
              <a:t>に児童虐待防止法が制定されました。子どもの貧困としては、</a:t>
            </a:r>
            <a:r>
              <a:rPr lang="en-US" altLang="ja-JP" b="0" dirty="0"/>
              <a:t>2013</a:t>
            </a:r>
            <a:r>
              <a:rPr lang="ja-JP" altLang="en-US" b="0" dirty="0"/>
              <a:t>年（平成</a:t>
            </a:r>
            <a:r>
              <a:rPr lang="en-US" altLang="ja-JP" b="0" dirty="0"/>
              <a:t>25</a:t>
            </a:r>
            <a:r>
              <a:rPr lang="ja-JP" altLang="en-US" b="0" dirty="0"/>
              <a:t>年）に子どもの貧困対策法が制定されました。さらに、</a:t>
            </a:r>
            <a:r>
              <a:rPr lang="en-US" altLang="ja-JP" b="0" dirty="0"/>
              <a:t>2024</a:t>
            </a:r>
            <a:r>
              <a:rPr lang="ja-JP" altLang="en-US" b="0" dirty="0"/>
              <a:t>年（令和</a:t>
            </a:r>
            <a:r>
              <a:rPr lang="en-US" altLang="ja-JP" b="0" dirty="0"/>
              <a:t>6</a:t>
            </a:r>
            <a:r>
              <a:rPr lang="ja-JP" altLang="en-US" b="0" dirty="0"/>
              <a:t>年）にはこの法律が改正され、「こどもの貧困解消法」となりました。子どもの権利を守り、虐待や貧困から子どもを守るための法制度が整備されており、学校現場ではこれらの法的根拠に基づいた対応が求められています。</a:t>
            </a:r>
            <a:endParaRPr lang="en-US" altLang="ja-JP" b="0" dirty="0"/>
          </a:p>
          <a:p>
            <a:pPr>
              <a:buNone/>
            </a:pPr>
            <a:endParaRPr lang="en-US" altLang="ja-JP" b="0" dirty="0"/>
          </a:p>
          <a:p>
            <a:pPr>
              <a:buNone/>
            </a:pPr>
            <a:r>
              <a:rPr lang="ja-JP" altLang="en-US" dirty="0">
                <a:latin typeface="+mn-ea"/>
              </a:rPr>
              <a:t>　次に、学校や教師に求められる支援体制と関係機関連携について、文部科学省（</a:t>
            </a:r>
            <a:r>
              <a:rPr lang="en-US" altLang="ja-JP" dirty="0">
                <a:latin typeface="+mn-ea"/>
              </a:rPr>
              <a:t>2020b</a:t>
            </a:r>
            <a:r>
              <a:rPr lang="ja-JP" altLang="en-US" dirty="0">
                <a:latin typeface="+mn-ea"/>
              </a:rPr>
              <a:t>）の「</a:t>
            </a:r>
            <a:r>
              <a:rPr lang="ja-JP" altLang="en-US" kern="100" dirty="0">
                <a:solidFill>
                  <a:prstClr val="black"/>
                </a:solidFill>
                <a:latin typeface="+mn-ea"/>
                <a:cs typeface="Times New Roman" panose="02020603050405020304" pitchFamily="18" charset="0"/>
              </a:rPr>
              <a:t>学校・教育委員会等向け虐待対応の手引き」によると、</a:t>
            </a:r>
            <a:r>
              <a:rPr lang="ja-JP" altLang="en-US" dirty="0">
                <a:latin typeface="+mn-ea"/>
              </a:rPr>
              <a:t>児童虐待への対応に関して、学校や教職員には以下のような役割が求められています。①虐待の早期発見に努めることです。②虐待を受けたと思われる子どもを見つけた場合に、市町村や児童相談所などへ通告する義務です。③子どもの保護や支援を行う関係機関との連携・協力に努めることです。④虐待防止のための教育を子どもたちに行うよう努めることです。学校では児童虐待の疑いがある場合には、速やかに関係機関に通告することが求められます。加えて、虐待の事実や対応の経過については、記録を適切に管理することも求められています。</a:t>
            </a:r>
            <a:endParaRPr lang="en-US" altLang="ja-JP" dirty="0">
              <a:latin typeface="+mn-ea"/>
            </a:endParaRPr>
          </a:p>
          <a:p>
            <a:pPr>
              <a:buNone/>
            </a:pPr>
            <a:endParaRPr lang="en-US" altLang="ja-JP" b="0" dirty="0">
              <a:latin typeface="+mn-ea"/>
            </a:endParaRPr>
          </a:p>
          <a:p>
            <a:pPr>
              <a:buNone/>
            </a:pPr>
            <a:r>
              <a:rPr lang="ja-JP" altLang="en-US" dirty="0"/>
              <a:t>　子どもの貧困への対応について、生徒指導提要（文部科学省、</a:t>
            </a:r>
            <a:r>
              <a:rPr lang="en-US" altLang="ja-JP" dirty="0"/>
              <a:t>2022</a:t>
            </a:r>
            <a:r>
              <a:rPr lang="ja-JP" altLang="en-US" dirty="0"/>
              <a:t>）を参考にすると、支援を行う際には、家庭のあり方を批判したり、指導的な態度でのぞむのではなく、家庭にはそれぞれ様々な事情や背景があることを考慮して、学校と家庭が協力して子どもの教育や支援を進めていくという姿勢が重要です。子どもが抱える問題の背景に貧困の影響があると考えられる場合には、</a:t>
            </a:r>
            <a:r>
              <a:rPr lang="en-US" altLang="ja-JP" dirty="0"/>
              <a:t>SC</a:t>
            </a:r>
            <a:r>
              <a:rPr lang="ja-JP" altLang="en-US" dirty="0"/>
              <a:t>や</a:t>
            </a:r>
            <a:r>
              <a:rPr lang="en-US" altLang="ja-JP" dirty="0"/>
              <a:t>SSW</a:t>
            </a:r>
            <a:r>
              <a:rPr lang="ja-JP" altLang="en-US" dirty="0"/>
              <a:t>など、学校内の関係職種や外部の関係機関と連携して支援を行うことが求められます。たとえば、支援制度に関する情報を保護者にわかりやすく伝えたり、</a:t>
            </a:r>
            <a:r>
              <a:rPr lang="en-US" altLang="ja-JP" dirty="0"/>
              <a:t>SSW</a:t>
            </a:r>
            <a:r>
              <a:rPr lang="ja-JP" altLang="en-US" dirty="0"/>
              <a:t>と協力した支援体制の構築が考えられます。子育てや生活の支援、就業支援、養育費の確保支援、経済的支援など、多様な支援が必要となることがあります。</a:t>
            </a:r>
          </a:p>
          <a:p>
            <a:pPr>
              <a:buNone/>
            </a:pPr>
            <a:endParaRPr lang="ja-JP" altLang="en-US" b="0" dirty="0"/>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0F70F-E141-F8B5-AEA8-620F0EA27EC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FA1E4A2-F61D-E68C-5DFC-B3E97D09254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323869F-F74F-3E23-5D12-7F6E7B1DB00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5A89020-D384-B4C3-9096-D82C8E68B88A}"/>
              </a:ext>
            </a:extLst>
          </p:cNvPr>
          <p:cNvSpPr>
            <a:spLocks noGrp="1"/>
          </p:cNvSpPr>
          <p:nvPr>
            <p:ph type="sldNum" sz="quarter" idx="5"/>
          </p:nvPr>
        </p:nvSpPr>
        <p:spPr/>
        <p:txBody>
          <a:bodyPr/>
          <a:lstStyle/>
          <a:p>
            <a:fld id="{FF640C86-C779-462D-AF23-3F9A6442A6FA}" type="slidenum">
              <a:rPr kumimoji="1" lang="ja-JP" altLang="en-US" smtClean="0"/>
              <a:t>2</a:t>
            </a:fld>
            <a:endParaRPr kumimoji="1" lang="ja-JP" altLang="en-US"/>
          </a:p>
        </p:txBody>
      </p:sp>
    </p:spTree>
    <p:extLst>
      <p:ext uri="{BB962C8B-B14F-4D97-AF65-F5344CB8AC3E}">
        <p14:creationId xmlns:p14="http://schemas.microsoft.com/office/powerpoint/2010/main" val="3424088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a:buNone/>
            </a:pPr>
            <a:r>
              <a:rPr lang="ja-JP" altLang="en-US" dirty="0">
                <a:latin typeface="+mn-ea"/>
              </a:rPr>
              <a:t>　では、ここからは、児童虐待や子どもの貧困に対する具体的な支援の展開についてみていきます。まず</a:t>
            </a:r>
            <a:r>
              <a:rPr lang="en-US" altLang="ja-JP" dirty="0">
                <a:latin typeface="+mn-ea"/>
              </a:rPr>
              <a:t>1</a:t>
            </a:r>
            <a:r>
              <a:rPr lang="ja-JP" altLang="en-US" dirty="0">
                <a:latin typeface="+mn-ea"/>
              </a:rPr>
              <a:t>つ目の柱は、</a:t>
            </a:r>
            <a:r>
              <a:rPr lang="en-US" altLang="ja-JP" dirty="0">
                <a:latin typeface="+mn-ea"/>
              </a:rPr>
              <a:t>『</a:t>
            </a:r>
            <a:r>
              <a:rPr lang="ja-JP" altLang="en-US" dirty="0">
                <a:latin typeface="+mn-ea"/>
              </a:rPr>
              <a:t>相談窓口の整備と教育・啓発</a:t>
            </a:r>
            <a:r>
              <a:rPr lang="en-US" altLang="ja-JP" dirty="0">
                <a:latin typeface="+mn-ea"/>
              </a:rPr>
              <a:t>』</a:t>
            </a:r>
            <a:r>
              <a:rPr lang="ja-JP" altLang="en-US" dirty="0">
                <a:latin typeface="+mn-ea"/>
              </a:rPr>
              <a:t>です。</a:t>
            </a:r>
          </a:p>
          <a:p>
            <a:pPr>
              <a:buNone/>
            </a:pPr>
            <a:endParaRPr lang="en-US" altLang="ja-JP" dirty="0">
              <a:latin typeface="+mn-ea"/>
            </a:endParaRPr>
          </a:p>
          <a:p>
            <a:pPr>
              <a:buNone/>
            </a:pPr>
            <a:r>
              <a:rPr lang="ja-JP" altLang="en-US" dirty="0">
                <a:latin typeface="+mn-ea"/>
              </a:rPr>
              <a:t>①子どもたちに対しては、以下のような取り組みが考えられます。</a:t>
            </a:r>
            <a:endParaRPr lang="en-US" altLang="ja-JP" dirty="0">
              <a:latin typeface="+mn-ea"/>
            </a:endParaRPr>
          </a:p>
          <a:p>
            <a:pPr>
              <a:buNone/>
            </a:pPr>
            <a:r>
              <a:rPr lang="ja-JP" altLang="en-US" dirty="0">
                <a:latin typeface="+mn-ea"/>
              </a:rPr>
              <a:t>・学校校内外の相談窓口の存在や利用方法を周知すること。</a:t>
            </a:r>
            <a:br>
              <a:rPr lang="ja-JP" altLang="en-US" dirty="0">
                <a:latin typeface="+mn-ea"/>
              </a:rPr>
            </a:br>
            <a:r>
              <a:rPr lang="ja-JP" altLang="en-US" dirty="0">
                <a:latin typeface="+mn-ea"/>
              </a:rPr>
              <a:t>・「</a:t>
            </a:r>
            <a:r>
              <a:rPr lang="en-US" altLang="ja-JP" dirty="0">
                <a:latin typeface="+mn-ea"/>
              </a:rPr>
              <a:t>SOS</a:t>
            </a:r>
            <a:r>
              <a:rPr lang="ja-JP" altLang="en-US" dirty="0">
                <a:latin typeface="+mn-ea"/>
              </a:rPr>
              <a:t>の出し方」に関する教育を行うこと（厚生労働省、</a:t>
            </a:r>
            <a:r>
              <a:rPr lang="en-US" altLang="ja-JP" dirty="0">
                <a:latin typeface="+mn-ea"/>
              </a:rPr>
              <a:t>2022a</a:t>
            </a:r>
            <a:r>
              <a:rPr lang="ja-JP" altLang="en-US" dirty="0">
                <a:latin typeface="+mn-ea"/>
              </a:rPr>
              <a:t>）。</a:t>
            </a:r>
            <a:br>
              <a:rPr lang="ja-JP" altLang="en-US" dirty="0">
                <a:latin typeface="+mn-ea"/>
              </a:rPr>
            </a:br>
            <a:r>
              <a:rPr lang="ja-JP" altLang="en-US" dirty="0">
                <a:latin typeface="+mn-ea"/>
              </a:rPr>
              <a:t>・心と身体を大切にすることや、デート</a:t>
            </a:r>
            <a:r>
              <a:rPr lang="en-US" altLang="ja-JP" dirty="0">
                <a:latin typeface="+mn-ea"/>
              </a:rPr>
              <a:t>DV</a:t>
            </a:r>
            <a:r>
              <a:rPr lang="ja-JP" altLang="en-US" dirty="0">
                <a:latin typeface="+mn-ea"/>
              </a:rPr>
              <a:t>、結婚・子育て、親子関係などについて学ぶ、虐待予防教育の実践も行われています（小野ら、</a:t>
            </a:r>
            <a:r>
              <a:rPr lang="en-US" altLang="ja-JP" dirty="0">
                <a:latin typeface="+mn-ea"/>
              </a:rPr>
              <a:t>2022 </a:t>
            </a:r>
            <a:r>
              <a:rPr lang="ja-JP" altLang="en-US" dirty="0">
                <a:latin typeface="+mn-ea"/>
              </a:rPr>
              <a:t>など）。</a:t>
            </a:r>
            <a:endParaRPr lang="en-US" altLang="ja-JP" dirty="0">
              <a:latin typeface="+mn-ea"/>
            </a:endParaRPr>
          </a:p>
          <a:p>
            <a:pPr>
              <a:buNone/>
            </a:pPr>
            <a:endParaRPr lang="ja-JP" altLang="en-US" dirty="0">
              <a:latin typeface="+mn-ea"/>
            </a:endParaRPr>
          </a:p>
          <a:p>
            <a:pPr>
              <a:buNone/>
            </a:pPr>
            <a:r>
              <a:rPr lang="ja-JP" altLang="en-US" dirty="0">
                <a:latin typeface="+mn-ea"/>
              </a:rPr>
              <a:t>②保護者に対しても、次のような取り組みが求められます。</a:t>
            </a:r>
            <a:br>
              <a:rPr lang="ja-JP" altLang="en-US" dirty="0">
                <a:latin typeface="+mn-ea"/>
              </a:rPr>
            </a:br>
            <a:r>
              <a:rPr lang="ja-JP" altLang="en-US" dirty="0">
                <a:latin typeface="+mn-ea"/>
              </a:rPr>
              <a:t>・子育ての悩みや不安を気軽に相談できる学校内外の窓口の情報を提供すること。子どもへの関わり方に関して、</a:t>
            </a:r>
            <a:r>
              <a:rPr lang="en-US" altLang="ja-JP" dirty="0">
                <a:latin typeface="+mn-ea"/>
              </a:rPr>
              <a:t>SC</a:t>
            </a:r>
            <a:r>
              <a:rPr lang="ja-JP" altLang="en-US" dirty="0">
                <a:latin typeface="+mn-ea"/>
              </a:rPr>
              <a:t>や</a:t>
            </a:r>
            <a:r>
              <a:rPr lang="en-US" altLang="ja-JP" dirty="0">
                <a:latin typeface="+mn-ea"/>
              </a:rPr>
              <a:t>SSW</a:t>
            </a:r>
            <a:r>
              <a:rPr lang="ja-JP" altLang="en-US" dirty="0">
                <a:latin typeface="+mn-ea"/>
              </a:rPr>
              <a:t>、外部の専門家などを招いた保護者向け講演会を実施することもあげられます。・厚生労働省が出している</a:t>
            </a:r>
            <a:r>
              <a:rPr lang="en-US" altLang="ja-JP" dirty="0">
                <a:latin typeface="+mn-ea"/>
              </a:rPr>
              <a:t>『</a:t>
            </a:r>
            <a:r>
              <a:rPr lang="ja-JP" altLang="en-US" dirty="0">
                <a:latin typeface="+mn-ea"/>
              </a:rPr>
              <a:t>体罰等によらない子育てのために</a:t>
            </a:r>
            <a:r>
              <a:rPr lang="en-US" altLang="ja-JP" dirty="0">
                <a:latin typeface="+mn-ea"/>
              </a:rPr>
              <a:t>』</a:t>
            </a:r>
            <a:r>
              <a:rPr lang="ja-JP" altLang="en-US" dirty="0">
                <a:latin typeface="+mn-ea"/>
              </a:rPr>
              <a:t>（</a:t>
            </a:r>
            <a:r>
              <a:rPr lang="en-US" altLang="ja-JP" dirty="0">
                <a:latin typeface="+mn-ea"/>
              </a:rPr>
              <a:t>2020</a:t>
            </a:r>
            <a:r>
              <a:rPr lang="ja-JP" altLang="en-US" dirty="0">
                <a:latin typeface="+mn-ea"/>
              </a:rPr>
              <a:t>年）の内容を広めていくことも大切です。</a:t>
            </a:r>
            <a:endParaRPr lang="en-US" altLang="ja-JP" dirty="0">
              <a:latin typeface="+mn-ea"/>
            </a:endParaRPr>
          </a:p>
          <a:p>
            <a:pPr>
              <a:buNone/>
            </a:pPr>
            <a:endParaRPr lang="ja-JP" altLang="en-US" dirty="0">
              <a:latin typeface="+mn-ea"/>
            </a:endParaRPr>
          </a:p>
          <a:p>
            <a:r>
              <a:rPr lang="ja-JP" altLang="en-US" dirty="0">
                <a:latin typeface="+mn-ea"/>
              </a:rPr>
              <a:t>このように、学校として、子どもにも保護者にも相談の手立てや正しい知識を届け、安心して助けを求められる環境づくりを進めていくことが、虐待や貧困の予防や早期対応などにつながっていきます。</a:t>
            </a:r>
            <a:endParaRPr dirty="0">
              <a:latin typeface="+mn-ea"/>
            </a:endParaRPr>
          </a:p>
        </p:txBody>
      </p:sp>
      <p:sp>
        <p:nvSpPr>
          <p:cNvPr id="4" name="Slide Number Placeholder 3"/>
          <p:cNvSpPr>
            <a:spLocks noGrp="1"/>
          </p:cNvSpPr>
          <p:nvPr>
            <p:ph type="sldNum" sz="quarter" idx="5"/>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D5632-86F0-8422-1CE0-B4B3BCEA5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5ED712-549E-2D0D-D6B2-0271614C2058}"/>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A8AB2A47-C54F-A1EC-D4B4-E9DD03386065}"/>
              </a:ext>
            </a:extLst>
          </p:cNvPr>
          <p:cNvSpPr>
            <a:spLocks noGrp="1"/>
          </p:cNvSpPr>
          <p:nvPr>
            <p:ph type="body" sz="quarter" idx="3"/>
          </p:nvPr>
        </p:nvSpPr>
        <p:spPr/>
        <p:txBody>
          <a:bodyPr/>
          <a:lstStyle/>
          <a:p>
            <a:pPr>
              <a:buNone/>
            </a:pPr>
            <a:r>
              <a:rPr lang="ja-JP" altLang="en-US" dirty="0"/>
              <a:t>　次に、「虐待の発見と組織的対応」について、文部科学省が令和</a:t>
            </a:r>
            <a:r>
              <a:rPr lang="en-US" altLang="ja-JP" dirty="0"/>
              <a:t>2</a:t>
            </a:r>
            <a:r>
              <a:rPr lang="ja-JP" altLang="en-US" dirty="0"/>
              <a:t>年（</a:t>
            </a:r>
            <a:r>
              <a:rPr lang="en-US" altLang="ja-JP" dirty="0"/>
              <a:t>2020</a:t>
            </a:r>
            <a:r>
              <a:rPr lang="ja-JP" altLang="en-US" dirty="0"/>
              <a:t>年）に出している</a:t>
            </a:r>
            <a:r>
              <a:rPr lang="en-US" altLang="ja-JP" dirty="0"/>
              <a:t>『</a:t>
            </a:r>
            <a:r>
              <a:rPr lang="ja-JP" altLang="en-US" dirty="0"/>
              <a:t>学校・教育委員会等向け虐待対応の手引き</a:t>
            </a:r>
            <a:r>
              <a:rPr lang="en-US" altLang="ja-JP" dirty="0"/>
              <a:t>』</a:t>
            </a:r>
            <a:r>
              <a:rPr lang="ja-JP" altLang="en-US" dirty="0"/>
              <a:t>をもとに確認していきます。</a:t>
            </a:r>
            <a:endParaRPr lang="en-US" altLang="ja-JP" dirty="0"/>
          </a:p>
          <a:p>
            <a:pPr>
              <a:buNone/>
            </a:pPr>
            <a:endParaRPr lang="ja-JP" altLang="en-US" dirty="0"/>
          </a:p>
          <a:p>
            <a:pPr>
              <a:buNone/>
            </a:pPr>
            <a:r>
              <a:rPr lang="ja-JP" altLang="en-US" dirty="0"/>
              <a:t>　まず、虐待の兆候を早期に発見することです。これは、日々の学校生活の中での観察や、アンケートの記述、子ども本人からの訴え、さらには関係者からの情報などをもとに行います。　虐待の可能性がある兆候としては、たとえば、不自然な怪我や外傷、理由のはっきりしない体調不良の訴え、不定愁訴、強い警戒心や過度な緊張、無気力、攻撃的な言動、そして身なりや衛生状態の悪さなどがあげられます。また、不登校や非行、いじめ、自殺企図といった行動や状態の背景に虐待があるというケースも少なくありません。　子ども本人の様子に加えて、保護者の態度や家庭の様子にも目を向けておくことが大切です。たとえば、子どもに対して非常に厳しい言動を取っていたり、激しく怒鳴る様子があったり、逆に無関心だったりする場合などには、注意が必要です。　このような虐待のリスクを把握する手がかりとして、文部科学省の手引きに示されたリスクチェックリストを活用するのも効果的です。</a:t>
            </a:r>
            <a:endParaRPr dirty="0"/>
          </a:p>
        </p:txBody>
      </p:sp>
      <p:sp>
        <p:nvSpPr>
          <p:cNvPr id="4" name="Slide Number Placeholder 3">
            <a:extLst>
              <a:ext uri="{FF2B5EF4-FFF2-40B4-BE49-F238E27FC236}">
                <a16:creationId xmlns:a16="http://schemas.microsoft.com/office/drawing/2014/main" id="{DA45C9C3-D898-E3C0-5DF0-E3C2D9CE269C}"/>
              </a:ext>
            </a:extLst>
          </p:cNvPr>
          <p:cNvSpPr>
            <a:spLocks noGrp="1"/>
          </p:cNvSpPr>
          <p:nvPr>
            <p:ph type="sldNum" sz="quarter" idx="5"/>
          </p:nvPr>
        </p:nvSpPr>
        <p:spPr/>
      </p:sp>
    </p:spTree>
    <p:extLst>
      <p:ext uri="{BB962C8B-B14F-4D97-AF65-F5344CB8AC3E}">
        <p14:creationId xmlns:p14="http://schemas.microsoft.com/office/powerpoint/2010/main" val="3764611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0ECE6-4334-9E58-B66F-58A6362D3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2BAAF8-50D6-DE56-A194-B3AA9DBB8D97}"/>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8A393A59-35E0-9200-9CE5-F9BF02ABC9D1}"/>
              </a:ext>
            </a:extLst>
          </p:cNvPr>
          <p:cNvSpPr>
            <a:spLocks noGrp="1"/>
          </p:cNvSpPr>
          <p:nvPr>
            <p:ph type="body" sz="quarter" idx="3"/>
          </p:nvPr>
        </p:nvSpPr>
        <p:spPr/>
        <p:txBody>
          <a:bodyPr/>
          <a:lstStyle/>
          <a:p>
            <a:pPr defTabSz="935589">
              <a:defRPr/>
            </a:pPr>
            <a:r>
              <a:rPr lang="ja-JP" altLang="en-US" dirty="0"/>
              <a:t>　次に、実際に虐待または虐待の疑いが発見された場合の対応と通告について確認していきます。</a:t>
            </a:r>
            <a:endParaRPr lang="en-US" altLang="ja-JP" dirty="0"/>
          </a:p>
          <a:p>
            <a:pPr defTabSz="935589">
              <a:defRPr/>
            </a:pPr>
            <a:endParaRPr lang="en-US" altLang="ja-JP" dirty="0"/>
          </a:p>
          <a:p>
            <a:pPr defTabSz="935589">
              <a:defRPr/>
            </a:pPr>
            <a:r>
              <a:rPr lang="ja-JP" altLang="en-US" dirty="0"/>
              <a:t>　虐待の発見は「確信」ではなく「疑い」の段階で通告するという意識が重要です。学校では、</a:t>
            </a:r>
            <a:r>
              <a:rPr lang="en-US" altLang="ja-JP" dirty="0"/>
              <a:t>1</a:t>
            </a:r>
            <a:r>
              <a:rPr lang="ja-JP" altLang="en-US" dirty="0"/>
              <a:t>人の教職員が抱え込まず、速やかにチームで共有し、記録を取り、対応を進めることが求められます。</a:t>
            </a:r>
            <a:endParaRPr lang="en-US" altLang="ja-JP" dirty="0"/>
          </a:p>
          <a:p>
            <a:pPr>
              <a:buNone/>
            </a:pPr>
            <a:r>
              <a:rPr lang="ja-JP" altLang="en-US" dirty="0"/>
              <a:t>　虐待が疑われるようなケースに気づいた場合、教職員が一人で抱え込まず、すぐに管理職に報告・相談を行い、学校として組織的に対応していくことが重要です。</a:t>
            </a:r>
            <a:endParaRPr lang="en-US" altLang="ja-JP" dirty="0"/>
          </a:p>
          <a:p>
            <a:pPr>
              <a:buNone/>
            </a:pPr>
            <a:r>
              <a:rPr lang="ja-JP" altLang="en-US" dirty="0"/>
              <a:t>　たとえば、身体に明らかな外傷が見られる場合、ネグレクトや性的虐待の可能性が考えられるような場合、また本人が「帰りたくない」と帰宅拒否を訴えたり、「助けてほしい」と救済を求めているような場合には、速やかに児童相談所などの関係機関に通告する必要があります。</a:t>
            </a:r>
          </a:p>
          <a:p>
            <a:pPr>
              <a:buNone/>
            </a:pPr>
            <a:r>
              <a:rPr lang="ja-JP" altLang="en-US" dirty="0"/>
              <a:t>　</a:t>
            </a:r>
            <a:endParaRPr lang="en-US" altLang="ja-JP" dirty="0"/>
          </a:p>
          <a:p>
            <a:pPr>
              <a:buNone/>
            </a:pPr>
            <a:r>
              <a:rPr lang="ja-JP" altLang="en-US" dirty="0"/>
              <a:t>　ここで、通告にあたって学校が担うべき役割や、いくつかの留意点について確認しておきます。</a:t>
            </a:r>
            <a:endParaRPr lang="en-US" altLang="ja-JP" dirty="0"/>
          </a:p>
          <a:p>
            <a:pPr>
              <a:buNone/>
            </a:pPr>
            <a:r>
              <a:rPr lang="en-US" altLang="ja-JP" dirty="0"/>
              <a:t>1</a:t>
            </a:r>
            <a:r>
              <a:rPr lang="ja-JP" altLang="en-US" dirty="0"/>
              <a:t>点目。通告は「確証がなくても行ってよい」ものです。もし誤っていたとしても、通告した教職員の責任が問われることはありません。</a:t>
            </a:r>
            <a:endParaRPr lang="en-US" altLang="ja-JP" dirty="0"/>
          </a:p>
          <a:p>
            <a:pPr>
              <a:buNone/>
            </a:pPr>
            <a:r>
              <a:rPr lang="en-US" altLang="ja-JP" dirty="0"/>
              <a:t>2</a:t>
            </a:r>
            <a:r>
              <a:rPr lang="ja-JP" altLang="en-US" dirty="0"/>
              <a:t>点目。虐待かどうかの最終判断をするのは、児童相談所などの専門機関です。</a:t>
            </a:r>
            <a:endParaRPr lang="en-US" altLang="ja-JP" dirty="0"/>
          </a:p>
          <a:p>
            <a:pPr>
              <a:buNone/>
            </a:pPr>
            <a:r>
              <a:rPr lang="en-US" altLang="ja-JP" dirty="0"/>
              <a:t>3</a:t>
            </a:r>
            <a:r>
              <a:rPr lang="ja-JP" altLang="en-US" dirty="0"/>
              <a:t>点目。保護者との関係を重視するあまり、通告をためらうことがないようにすることです。何よりも優先すべきは、子どもの安全と命の確保です。</a:t>
            </a:r>
            <a:endParaRPr lang="en-US" altLang="ja-JP" dirty="0"/>
          </a:p>
          <a:p>
            <a:pPr>
              <a:buNone/>
            </a:pPr>
            <a:r>
              <a:rPr lang="en-US" altLang="ja-JP" dirty="0"/>
              <a:t>4</a:t>
            </a:r>
            <a:r>
              <a:rPr lang="ja-JP" altLang="en-US" dirty="0"/>
              <a:t>点目。通告は守秘義務違反にはなりません。子どもを守るための適切な措置として、法的にも認められた行為です。</a:t>
            </a:r>
          </a:p>
          <a:p>
            <a:r>
              <a:rPr lang="ja-JP" altLang="en-US" dirty="0"/>
              <a:t>　</a:t>
            </a:r>
            <a:endParaRPr lang="en-US" altLang="ja-JP" dirty="0"/>
          </a:p>
          <a:p>
            <a:r>
              <a:rPr lang="ja-JP" altLang="en-US" dirty="0"/>
              <a:t>　このように、虐待の兆候に気づいたときは、迷わず報告・相談し、学校内で連携しながら対応を進めていくことが求められています。</a:t>
            </a:r>
          </a:p>
          <a:p>
            <a:pPr defTabSz="935589">
              <a:defRPr/>
            </a:pPr>
            <a:endParaRPr lang="ja-JP" altLang="en-US" dirty="0"/>
          </a:p>
          <a:p>
            <a:endParaRPr dirty="0"/>
          </a:p>
        </p:txBody>
      </p:sp>
      <p:sp>
        <p:nvSpPr>
          <p:cNvPr id="4" name="Slide Number Placeholder 3">
            <a:extLst>
              <a:ext uri="{FF2B5EF4-FFF2-40B4-BE49-F238E27FC236}">
                <a16:creationId xmlns:a16="http://schemas.microsoft.com/office/drawing/2014/main" id="{DF41E912-E2D9-6BD4-1A28-95121ADAF1A9}"/>
              </a:ext>
            </a:extLst>
          </p:cNvPr>
          <p:cNvSpPr>
            <a:spLocks noGrp="1"/>
          </p:cNvSpPr>
          <p:nvPr>
            <p:ph type="sldNum" sz="quarter" idx="5"/>
          </p:nvPr>
        </p:nvSpPr>
        <p:spPr/>
      </p:sp>
    </p:spTree>
    <p:extLst>
      <p:ext uri="{BB962C8B-B14F-4D97-AF65-F5344CB8AC3E}">
        <p14:creationId xmlns:p14="http://schemas.microsoft.com/office/powerpoint/2010/main" val="3088043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5F102-A9E0-6CF5-171E-BC4D10699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202CE9-36E4-9936-DC7E-0C1C7CDE78F7}"/>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42826327-0BFF-BA65-1CEA-FFC82A181D4C}"/>
              </a:ext>
            </a:extLst>
          </p:cNvPr>
          <p:cNvSpPr>
            <a:spLocks noGrp="1"/>
          </p:cNvSpPr>
          <p:nvPr>
            <p:ph type="body" sz="quarter" idx="3"/>
          </p:nvPr>
        </p:nvSpPr>
        <p:spPr/>
        <p:txBody>
          <a:bodyPr/>
          <a:lstStyle/>
          <a:p>
            <a:pPr>
              <a:buNone/>
            </a:pPr>
            <a:r>
              <a:rPr lang="ja-JP" altLang="en-US" dirty="0"/>
              <a:t>　最後に、「子ども本人への聞き取りや記録における留意点」と「通告後の連携と支援」について説明します。</a:t>
            </a:r>
            <a:endParaRPr lang="en-US" altLang="ja-JP" dirty="0"/>
          </a:p>
          <a:p>
            <a:pPr>
              <a:buNone/>
            </a:pPr>
            <a:endParaRPr lang="ja-JP" altLang="en-US" dirty="0"/>
          </a:p>
          <a:p>
            <a:pPr>
              <a:buNone/>
            </a:pPr>
            <a:r>
              <a:rPr lang="ja-JP" altLang="en-US" dirty="0"/>
              <a:t>　まず、子ども本人への聞き取りについてです。虐待が疑われる場合、子どもに対してその詳細を深く聞き取ることは、本人にとって心理的負担が大きくなるだけでなく、大人からの問いかけが暗示的になったり、誘導的になってしまうおそれもあります。そのため、詳細な聞き取りについては、児童相談所の職員など、専門的な立場の人が行うことが望ましいとされています。</a:t>
            </a:r>
            <a:endParaRPr lang="en-US" altLang="ja-JP" dirty="0"/>
          </a:p>
          <a:p>
            <a:pPr>
              <a:buNone/>
            </a:pPr>
            <a:r>
              <a:rPr lang="ja-JP" altLang="en-US" dirty="0"/>
              <a:t>　学校として大切なのは、通告に必要な情報を正確に記録しておくことです。たとえば、子どもの体に明らかな傷がある場合は、写真を撮って記録に残しておくことも一つの方法です。また、子どもが発言した内容については、できるだけそのまま、具体的に書き留めておくようにします。このとき、実際に見聞きした「事実」と、憶測や解釈といった「推測」を混同しないよう、記録には注意が必要です。</a:t>
            </a:r>
          </a:p>
          <a:p>
            <a:pPr>
              <a:buNone/>
            </a:pPr>
            <a:endParaRPr lang="en-US" altLang="ja-JP" dirty="0"/>
          </a:p>
          <a:p>
            <a:pPr>
              <a:buNone/>
            </a:pPr>
            <a:r>
              <a:rPr lang="ja-JP" altLang="en-US" dirty="0"/>
              <a:t>　つづいて、通告後の支援についてです。通告を受けた児童相談所や市町村の担当課では、子どもの安全確認や状況の調査を行います。そのうえで、在宅での支援が可能と判断された場合には、電話や面接、訪問などを通じて継続的な支援が提供されます。一方で、在宅での支援が難しいと判断された場合には、子どもを一時的に保護したり、児童養護施設などへの入所措置が取られることもあります。通告はあくまで支援の出発点となるため、学校としては、子どもの様子を丁寧に見守りながら、関係機関と連携して継続的に支援を行っていく姿勢が大切になります。</a:t>
            </a:r>
            <a:endParaRPr dirty="0"/>
          </a:p>
        </p:txBody>
      </p:sp>
      <p:sp>
        <p:nvSpPr>
          <p:cNvPr id="4" name="Slide Number Placeholder 3">
            <a:extLst>
              <a:ext uri="{FF2B5EF4-FFF2-40B4-BE49-F238E27FC236}">
                <a16:creationId xmlns:a16="http://schemas.microsoft.com/office/drawing/2014/main" id="{615B2461-3594-9509-8BA6-50D217AC31C3}"/>
              </a:ext>
            </a:extLst>
          </p:cNvPr>
          <p:cNvSpPr>
            <a:spLocks noGrp="1"/>
          </p:cNvSpPr>
          <p:nvPr>
            <p:ph type="sldNum" sz="quarter" idx="5"/>
          </p:nvPr>
        </p:nvSpPr>
        <p:spPr/>
      </p:sp>
    </p:spTree>
    <p:extLst>
      <p:ext uri="{BB962C8B-B14F-4D97-AF65-F5344CB8AC3E}">
        <p14:creationId xmlns:p14="http://schemas.microsoft.com/office/powerpoint/2010/main" val="3149832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sz="2800">
                <a:latin typeface="UD デジタル 教科書体 N-R"/>
              </a:defRPr>
            </a:pPr>
            <a:r>
              <a:rPr lang="ja-JP" altLang="en-US" sz="1700" dirty="0"/>
              <a:t>続いて、学校における性の課題の現状と支援に関する内容に移ります。</a:t>
            </a:r>
          </a:p>
          <a:p>
            <a:endParaRPr lang="ja-JP" altLang="en-US" sz="900" dirty="0"/>
          </a:p>
        </p:txBody>
      </p:sp>
      <p:sp>
        <p:nvSpPr>
          <p:cNvPr id="4" name="スライド番号プレースホルダー 3"/>
          <p:cNvSpPr>
            <a:spLocks noGrp="1"/>
          </p:cNvSpPr>
          <p:nvPr>
            <p:ph type="sldNum" sz="quarter" idx="5"/>
          </p:nvPr>
        </p:nvSpPr>
        <p:spPr/>
        <p:txBody>
          <a:bodyPr/>
          <a:lstStyle/>
          <a:p>
            <a:fld id="{FF640C86-C779-462D-AF23-3F9A6442A6FA}" type="slidenum">
              <a:rPr kumimoji="1" lang="ja-JP" altLang="en-US" smtClean="0"/>
              <a:t>24</a:t>
            </a:fld>
            <a:endParaRPr kumimoji="1" lang="ja-JP" altLang="en-US"/>
          </a:p>
        </p:txBody>
      </p:sp>
    </p:spTree>
    <p:extLst>
      <p:ext uri="{BB962C8B-B14F-4D97-AF65-F5344CB8AC3E}">
        <p14:creationId xmlns:p14="http://schemas.microsoft.com/office/powerpoint/2010/main" val="3149378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None/>
            </a:pPr>
            <a:r>
              <a:rPr lang="ja-JP" altLang="en-US" dirty="0"/>
              <a:t>　最初に、「多様化する学校における性の課題」として、セクシャル・マイノリティについて確認します。</a:t>
            </a:r>
            <a:endParaRPr lang="en-US" altLang="ja-JP" dirty="0"/>
          </a:p>
          <a:p>
            <a:pPr>
              <a:buNone/>
            </a:pPr>
            <a:r>
              <a:rPr lang="ja-JP" altLang="en-US" dirty="0"/>
              <a:t>　一般的には「性的多数者」とは、性的指向が異性愛であり、自分の身体的な性別と性自認に違和感のない人のことを指します。</a:t>
            </a:r>
          </a:p>
          <a:p>
            <a:pPr>
              <a:buNone/>
            </a:pPr>
            <a:r>
              <a:rPr lang="ja-JP" altLang="en-US" dirty="0"/>
              <a:t>　一方、近年では、</a:t>
            </a:r>
            <a:r>
              <a:rPr lang="en-US" altLang="ja-JP" dirty="0"/>
              <a:t>LGBTQ</a:t>
            </a:r>
            <a:r>
              <a:rPr lang="ja-JP" altLang="en-US" dirty="0"/>
              <a:t>＋という言葉に示されるように、多様な性のあり方があるとの認識が広がってきています。この</a:t>
            </a:r>
            <a:r>
              <a:rPr lang="en-US" altLang="ja-JP" dirty="0"/>
              <a:t>LGBTQ</a:t>
            </a:r>
            <a:r>
              <a:rPr lang="ja-JP" altLang="en-US" dirty="0"/>
              <a:t>＋は、次の言葉の頭文字をとった表現となっています。</a:t>
            </a:r>
          </a:p>
          <a:p>
            <a:pPr>
              <a:buFont typeface="Arial" panose="020B0604020202020204" pitchFamily="34" charset="0"/>
              <a:buChar char="•"/>
            </a:pPr>
            <a:r>
              <a:rPr lang="ja-JP" altLang="en-US" dirty="0"/>
              <a:t>レズビアン（</a:t>
            </a:r>
            <a:r>
              <a:rPr lang="en-US" altLang="ja-JP" dirty="0"/>
              <a:t>Lesbian</a:t>
            </a:r>
            <a:r>
              <a:rPr lang="ja-JP" altLang="en-US" dirty="0"/>
              <a:t>）：女性の同性愛者、</a:t>
            </a:r>
          </a:p>
          <a:p>
            <a:pPr>
              <a:buFont typeface="Arial" panose="020B0604020202020204" pitchFamily="34" charset="0"/>
              <a:buChar char="•"/>
            </a:pPr>
            <a:r>
              <a:rPr lang="ja-JP" altLang="en-US" dirty="0"/>
              <a:t>ゲイ（</a:t>
            </a:r>
            <a:r>
              <a:rPr lang="en-US" altLang="ja-JP" dirty="0"/>
              <a:t>Gay</a:t>
            </a:r>
            <a:r>
              <a:rPr lang="ja-JP" altLang="en-US" dirty="0"/>
              <a:t>）：男性の同性愛者、</a:t>
            </a:r>
          </a:p>
          <a:p>
            <a:pPr>
              <a:buFont typeface="Arial" panose="020B0604020202020204" pitchFamily="34" charset="0"/>
              <a:buChar char="•"/>
            </a:pPr>
            <a:r>
              <a:rPr lang="ja-JP" altLang="en-US" dirty="0"/>
              <a:t>バイセクシュアル（</a:t>
            </a:r>
            <a:r>
              <a:rPr lang="en-US" altLang="ja-JP" dirty="0"/>
              <a:t>Bisexual</a:t>
            </a:r>
            <a:r>
              <a:rPr lang="ja-JP" altLang="en-US" dirty="0"/>
              <a:t>）：男女問わず恋愛感情を抱く人、</a:t>
            </a:r>
          </a:p>
          <a:p>
            <a:pPr>
              <a:buFont typeface="Arial" panose="020B0604020202020204" pitchFamily="34" charset="0"/>
              <a:buChar char="•"/>
            </a:pPr>
            <a:r>
              <a:rPr lang="ja-JP" altLang="en-US" dirty="0"/>
              <a:t>トランスジェンダー（</a:t>
            </a:r>
            <a:r>
              <a:rPr lang="en-US" altLang="ja-JP" dirty="0"/>
              <a:t>Transgender</a:t>
            </a:r>
            <a:r>
              <a:rPr lang="ja-JP" altLang="en-US" dirty="0"/>
              <a:t>）：身体的な性別と自認する性が一致しない人、</a:t>
            </a:r>
          </a:p>
          <a:p>
            <a:pPr>
              <a:buFont typeface="Arial" panose="020B0604020202020204" pitchFamily="34" charset="0"/>
              <a:buChar char="•"/>
            </a:pPr>
            <a:r>
              <a:rPr lang="ja-JP" altLang="en-US" dirty="0"/>
              <a:t>クィア（</a:t>
            </a:r>
            <a:r>
              <a:rPr lang="en-US" altLang="ja-JP" dirty="0"/>
              <a:t>Queer</a:t>
            </a:r>
            <a:r>
              <a:rPr lang="ja-JP" altLang="en-US" dirty="0"/>
              <a:t>）：既存の性の枠に当てはまらない人、</a:t>
            </a:r>
            <a:r>
              <a:rPr lang="ja-JP" altLang="en-US" dirty="0">
                <a:latin typeface="UD デジタル 教科書体 N-R" panose="02020400000000000000" pitchFamily="17" charset="-128"/>
                <a:ea typeface="UD デジタル 教科書体 N-R" panose="02020400000000000000" pitchFamily="17" charset="-128"/>
              </a:rPr>
              <a:t>肯定的な意味でセクシャルマイノリティの人々を指す言葉</a:t>
            </a:r>
            <a:endParaRPr lang="ja-JP" altLang="en-US" dirty="0"/>
          </a:p>
          <a:p>
            <a:pPr>
              <a:buFont typeface="Arial" panose="020B0604020202020204" pitchFamily="34" charset="0"/>
              <a:buChar char="•"/>
            </a:pPr>
            <a:r>
              <a:rPr lang="ja-JP" altLang="en-US" dirty="0"/>
              <a:t>クエスチョニング（</a:t>
            </a:r>
            <a:r>
              <a:rPr lang="en-US" altLang="ja-JP" dirty="0"/>
              <a:t>Questioning</a:t>
            </a:r>
            <a:r>
              <a:rPr lang="ja-JP" altLang="en-US" dirty="0"/>
              <a:t>）：自分の性のあり方をまだ決めていない人、</a:t>
            </a:r>
            <a:br>
              <a:rPr lang="ja-JP" altLang="en-US" dirty="0"/>
            </a:br>
            <a:r>
              <a:rPr lang="ja-JP" altLang="en-US" dirty="0"/>
              <a:t>そして、「プラス（＋）」には、上記以外の多様な性のあり方をもつ人々が含まれています。</a:t>
            </a:r>
            <a:endParaRPr lang="en-US" altLang="ja-JP" dirty="0"/>
          </a:p>
          <a:p>
            <a:pPr>
              <a:buFont typeface="Arial" panose="020B0604020202020204" pitchFamily="34" charset="0"/>
              <a:buNone/>
            </a:pPr>
            <a:endParaRPr lang="en-US" altLang="ja-JP" dirty="0"/>
          </a:p>
          <a:p>
            <a:pPr>
              <a:buNone/>
            </a:pPr>
            <a:r>
              <a:rPr lang="ja-JP" altLang="en-US" dirty="0"/>
              <a:t>これらのセクシャルマイノリティについて、文部科学省は平成</a:t>
            </a:r>
            <a:r>
              <a:rPr lang="en-US" altLang="ja-JP" dirty="0"/>
              <a:t>28</a:t>
            </a:r>
            <a:r>
              <a:rPr lang="ja-JP" altLang="en-US" dirty="0"/>
              <a:t>年（</a:t>
            </a:r>
            <a:r>
              <a:rPr lang="en-US" altLang="ja-JP" dirty="0"/>
              <a:t>2016</a:t>
            </a:r>
            <a:r>
              <a:rPr lang="ja-JP" altLang="en-US" dirty="0"/>
              <a:t>年）に「性同一性障害や性的指向・性自認に係る、児童生徒に対するきめ細かな対応等の実施について（教職員向け）」という通知を出し、セクシャリティの多様性を念頭に置いた学校現場での配慮や支援のあり方を示しています。また、令和</a:t>
            </a:r>
            <a:r>
              <a:rPr lang="en-US" altLang="ja-JP" dirty="0"/>
              <a:t>5</a:t>
            </a:r>
            <a:r>
              <a:rPr lang="ja-JP" altLang="en-US" dirty="0"/>
              <a:t>年（</a:t>
            </a:r>
            <a:r>
              <a:rPr lang="en-US" altLang="ja-JP" dirty="0"/>
              <a:t>2023</a:t>
            </a:r>
            <a:r>
              <a:rPr lang="ja-JP" altLang="en-US" dirty="0"/>
              <a:t>年）には「性的指向及びジェンダーアイデンティティの多様性に関する国民の理解の増進に関する法律」（「理解増進法」）が施行され、社会全体としても多様な性への理解が求められるようになりました。</a:t>
            </a:r>
            <a:endParaRPr lang="en-US" altLang="ja-JP" dirty="0"/>
          </a:p>
          <a:p>
            <a:pPr>
              <a:buNone/>
            </a:pPr>
            <a:endParaRPr lang="en-US" altLang="ja-JP" dirty="0"/>
          </a:p>
          <a:p>
            <a:pPr>
              <a:buNone/>
            </a:pPr>
            <a:r>
              <a:rPr lang="ja-JP" altLang="en-US" dirty="0"/>
              <a:t>ただ、それでもなお、課題は残っています。たとえば、認定</a:t>
            </a:r>
            <a:r>
              <a:rPr lang="en-US" altLang="ja-JP" dirty="0"/>
              <a:t>NPO</a:t>
            </a:r>
            <a:r>
              <a:rPr lang="ja-JP" altLang="en-US" dirty="0"/>
              <a:t>法人</a:t>
            </a:r>
            <a:r>
              <a:rPr lang="en-US" altLang="ja-JP" dirty="0" err="1"/>
              <a:t>ReBit</a:t>
            </a:r>
            <a:r>
              <a:rPr lang="ja-JP" altLang="en-US" dirty="0"/>
              <a:t>（</a:t>
            </a:r>
            <a:r>
              <a:rPr lang="en-US" altLang="ja-JP" dirty="0"/>
              <a:t>2023</a:t>
            </a:r>
            <a:r>
              <a:rPr lang="ja-JP" altLang="en-US" dirty="0"/>
              <a:t>）や日高（</a:t>
            </a:r>
            <a:r>
              <a:rPr lang="en-US" altLang="ja-JP" dirty="0"/>
              <a:t>2024</a:t>
            </a:r>
            <a:r>
              <a:rPr lang="ja-JP" altLang="en-US" dirty="0"/>
              <a:t>）の調査では、オカマ・ホモ・レズなど、</a:t>
            </a:r>
            <a:r>
              <a:rPr lang="en-US" altLang="ja-JP" dirty="0"/>
              <a:t>LGBT</a:t>
            </a:r>
            <a:r>
              <a:rPr lang="ja-JP" altLang="en-US" dirty="0"/>
              <a:t>に関する不快な冗談やからかいがいまだに学校の中で見られること、いじめや不登校、自傷行為の経験率が高いこと、性のことについて学校で相談しにくい、適切な支援が得られていないといった課題が示されています。</a:t>
            </a:r>
          </a:p>
        </p:txBody>
      </p:sp>
      <p:sp>
        <p:nvSpPr>
          <p:cNvPr id="4" name="スライド番号プレースホルダー 3"/>
          <p:cNvSpPr>
            <a:spLocks noGrp="1"/>
          </p:cNvSpPr>
          <p:nvPr>
            <p:ph type="sldNum" sz="quarter" idx="5"/>
          </p:nvPr>
        </p:nvSpPr>
        <p:spPr/>
        <p:txBody>
          <a:bodyPr/>
          <a:lstStyle/>
          <a:p>
            <a:fld id="{8CD84B83-A702-4CE0-9F05-A38C3D2552C8}" type="slidenum">
              <a:rPr kumimoji="1" lang="ja-JP" altLang="en-US" smtClean="0"/>
              <a:t>25</a:t>
            </a:fld>
            <a:endParaRPr kumimoji="1" lang="ja-JP" altLang="en-US"/>
          </a:p>
        </p:txBody>
      </p:sp>
    </p:spTree>
    <p:extLst>
      <p:ext uri="{BB962C8B-B14F-4D97-AF65-F5344CB8AC3E}">
        <p14:creationId xmlns:p14="http://schemas.microsoft.com/office/powerpoint/2010/main" val="556911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82AA5-01B1-5B3F-941D-9E5E10B0BA1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7557F3-10A5-DCC9-A427-657227EDA99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41FD2EF-B464-BB3F-1C35-230C70071D81}"/>
              </a:ext>
            </a:extLst>
          </p:cNvPr>
          <p:cNvSpPr>
            <a:spLocks noGrp="1"/>
          </p:cNvSpPr>
          <p:nvPr>
            <p:ph type="body" idx="1"/>
          </p:nvPr>
        </p:nvSpPr>
        <p:spPr/>
        <p:txBody>
          <a:bodyPr/>
          <a:lstStyle/>
          <a:p>
            <a:pPr>
              <a:buNone/>
            </a:pPr>
            <a:r>
              <a:rPr lang="ja-JP" altLang="en-US" dirty="0"/>
              <a:t>「性犯罪・性暴力」に関する課題もあげられます。</a:t>
            </a:r>
            <a:endParaRPr lang="en-US" altLang="ja-JP" dirty="0"/>
          </a:p>
          <a:p>
            <a:pPr>
              <a:buNone/>
            </a:pPr>
            <a:r>
              <a:rPr lang="ja-JP" altLang="en-US" dirty="0"/>
              <a:t>被害の種類はさまざまで、たとえば性的虐待やデート</a:t>
            </a:r>
            <a:r>
              <a:rPr lang="en-US" altLang="ja-JP" dirty="0"/>
              <a:t>DV</a:t>
            </a:r>
            <a:r>
              <a:rPr lang="ja-JP" altLang="en-US" dirty="0"/>
              <a:t>、</a:t>
            </a:r>
            <a:r>
              <a:rPr lang="en-US" altLang="ja-JP" dirty="0"/>
              <a:t>SNS</a:t>
            </a:r>
            <a:r>
              <a:rPr lang="ja-JP" altLang="en-US" dirty="0"/>
              <a:t>を通じた性被害などが挙げられます。本人の意思に反して性行為を強要されたり、避妊に協力してもらえなかったりといった状況も含まれます。また、実際に触れられる被害だけではなく、着替えや入浴をのぞき見されたり、盗撮されるといった「非接触型の性暴力」も問題になっています（野坂，</a:t>
            </a:r>
            <a:r>
              <a:rPr lang="en-US" altLang="ja-JP" dirty="0"/>
              <a:t>2023</a:t>
            </a:r>
            <a:r>
              <a:rPr lang="ja-JP" altLang="en-US" dirty="0"/>
              <a:t>）。</a:t>
            </a:r>
          </a:p>
          <a:p>
            <a:pPr>
              <a:buNone/>
            </a:pPr>
            <a:r>
              <a:rPr lang="ja-JP" altLang="en-US" dirty="0"/>
              <a:t>　</a:t>
            </a:r>
            <a:endParaRPr lang="en-US" altLang="ja-JP" dirty="0"/>
          </a:p>
          <a:p>
            <a:pPr>
              <a:buNone/>
            </a:pPr>
            <a:r>
              <a:rPr lang="ja-JP" altLang="en-US" dirty="0"/>
              <a:t>　内閣府男女共同参画局（</a:t>
            </a:r>
            <a:r>
              <a:rPr lang="en-US" altLang="ja-JP" dirty="0"/>
              <a:t>2022</a:t>
            </a:r>
            <a:r>
              <a:rPr lang="ja-JP" altLang="en-US" dirty="0"/>
              <a:t>年）の調査によると、</a:t>
            </a:r>
            <a:r>
              <a:rPr lang="en-US" altLang="ja-JP" dirty="0"/>
              <a:t>16</a:t>
            </a:r>
            <a:r>
              <a:rPr lang="ja-JP" altLang="en-US" dirty="0"/>
              <a:t>歳から</a:t>
            </a:r>
            <a:r>
              <a:rPr lang="en-US" altLang="ja-JP" dirty="0"/>
              <a:t>24</a:t>
            </a:r>
            <a:r>
              <a:rPr lang="ja-JP" altLang="en-US" dirty="0"/>
              <a:t>歳の若年層のうち、</a:t>
            </a:r>
            <a:r>
              <a:rPr lang="en-US" altLang="ja-JP" dirty="0"/>
              <a:t>26.4</a:t>
            </a:r>
            <a:r>
              <a:rPr lang="ja-JP" altLang="en-US" dirty="0"/>
              <a:t>％の人が何らかの性暴力の被害を経験していると報告されています。被害の例としては、言葉による性的な嫌がらせ、身体の接触、あるいは</a:t>
            </a:r>
            <a:r>
              <a:rPr lang="en-US" altLang="ja-JP" dirty="0"/>
              <a:t>SNS</a:t>
            </a:r>
            <a:r>
              <a:rPr lang="ja-JP" altLang="en-US" dirty="0"/>
              <a:t>や情報ツールを使った性暴力などがあります。　また、最も深刻な性暴力被害を初めて経験した年齢として、小学生から高校生にかけての時期に多くの被害が発生しています。そして、こうした被害は女子だけでなく男子にも及んでおり、加害者には同年代の児童生徒だけでなく、第三者や学校関係者、教職員が含まれる場合もあります。</a:t>
            </a:r>
          </a:p>
          <a:p>
            <a:endParaRPr lang="en-US" altLang="ja-JP" dirty="0"/>
          </a:p>
          <a:p>
            <a:pPr>
              <a:buNone/>
            </a:pPr>
            <a:r>
              <a:rPr lang="ja-JP" altLang="en-US" dirty="0"/>
              <a:t>子どもに対する性被害・性暴力に対して、たとえば、令和</a:t>
            </a:r>
            <a:r>
              <a:rPr lang="en-US" altLang="ja-JP" dirty="0"/>
              <a:t>4</a:t>
            </a:r>
            <a:r>
              <a:rPr lang="ja-JP" altLang="en-US" dirty="0"/>
              <a:t>年（</a:t>
            </a:r>
            <a:r>
              <a:rPr lang="en-US" altLang="ja-JP" dirty="0"/>
              <a:t>2022</a:t>
            </a:r>
            <a:r>
              <a:rPr lang="ja-JP" altLang="en-US" dirty="0"/>
              <a:t>年）には、「教育職員等による児童生徒性暴力等の防止等に関する法律」が施行され、教職員や児童生徒への啓発、早期発見と対応、被害を受けた児童生徒の保護・支援が求められており、児童生徒に対する性暴力行為については原則として懲戒免職処分とするなどのことが示されています。また、令和</a:t>
            </a:r>
            <a:r>
              <a:rPr lang="en-US" altLang="ja-JP" dirty="0"/>
              <a:t>6</a:t>
            </a:r>
            <a:r>
              <a:rPr lang="ja-JP" altLang="en-US" dirty="0"/>
              <a:t>年（</a:t>
            </a:r>
            <a:r>
              <a:rPr lang="en-US" altLang="ja-JP" dirty="0"/>
              <a:t>2024</a:t>
            </a:r>
            <a:r>
              <a:rPr lang="ja-JP" altLang="en-US" dirty="0"/>
              <a:t>年）には、「こども性暴力防止法」（学校設置者等及び民間教育保育等事業者による児童対象性暴力等の防止等のための措置に関する法律）が制定され、教育や保育に携わる者の性犯罪歴の確認が義務付けられ、リスクがあると判断された場合には業務に就かせないといった措置が講じられるようになりました。</a:t>
            </a:r>
            <a:endParaRPr lang="en-US" altLang="ja-JP" dirty="0"/>
          </a:p>
          <a:p>
            <a:pPr>
              <a:buNone/>
            </a:pPr>
            <a:endParaRPr lang="en-US" altLang="ja-JP" dirty="0"/>
          </a:p>
          <a:p>
            <a:pPr>
              <a:buNone/>
            </a:pPr>
            <a:r>
              <a:rPr lang="ja-JP" altLang="en-US" dirty="0"/>
              <a:t>子どもへの性犯罪や性暴力を未然に防ぎ、安全で安心できる教育環境をつくっていくことが求められます。</a:t>
            </a:r>
          </a:p>
          <a:p>
            <a:endParaRPr lang="ja-JP" altLang="en-US" dirty="0"/>
          </a:p>
          <a:p>
            <a:pPr defTabSz="935589">
              <a:defRPr/>
            </a:pPr>
            <a:endParaRPr kumimoji="1" lang="ja-JP" altLang="en-US" dirty="0"/>
          </a:p>
        </p:txBody>
      </p:sp>
      <p:sp>
        <p:nvSpPr>
          <p:cNvPr id="4" name="スライド番号プレースホルダー 3">
            <a:extLst>
              <a:ext uri="{FF2B5EF4-FFF2-40B4-BE49-F238E27FC236}">
                <a16:creationId xmlns:a16="http://schemas.microsoft.com/office/drawing/2014/main" id="{F020DFB3-6DC2-CDD6-938D-4713589FE311}"/>
              </a:ext>
            </a:extLst>
          </p:cNvPr>
          <p:cNvSpPr>
            <a:spLocks noGrp="1"/>
          </p:cNvSpPr>
          <p:nvPr>
            <p:ph type="sldNum" sz="quarter" idx="5"/>
          </p:nvPr>
        </p:nvSpPr>
        <p:spPr/>
        <p:txBody>
          <a:bodyPr/>
          <a:lstStyle/>
          <a:p>
            <a:fld id="{8CD84B83-A702-4CE0-9F05-A38C3D2552C8}" type="slidenum">
              <a:rPr kumimoji="1" lang="ja-JP" altLang="en-US" smtClean="0"/>
              <a:t>26</a:t>
            </a:fld>
            <a:endParaRPr kumimoji="1" lang="ja-JP" altLang="en-US"/>
          </a:p>
        </p:txBody>
      </p:sp>
    </p:spTree>
    <p:extLst>
      <p:ext uri="{BB962C8B-B14F-4D97-AF65-F5344CB8AC3E}">
        <p14:creationId xmlns:p14="http://schemas.microsoft.com/office/powerpoint/2010/main" val="3534565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None/>
            </a:pPr>
            <a:r>
              <a:rPr lang="ja-JP" altLang="en-US" b="0" dirty="0"/>
              <a:t>様々に多様化する性の課題に対して、学校がどのような役割を果たしていくべきでしょうか。</a:t>
            </a:r>
            <a:endParaRPr lang="en-US" altLang="ja-JP" b="0" dirty="0"/>
          </a:p>
          <a:p>
            <a:pPr>
              <a:buNone/>
            </a:pPr>
            <a:endParaRPr lang="en-US" altLang="ja-JP" b="0" dirty="0"/>
          </a:p>
          <a:p>
            <a:pPr>
              <a:buNone/>
            </a:pPr>
            <a:r>
              <a:rPr lang="ja-JP" altLang="en-US" b="0" dirty="0"/>
              <a:t>まず重要なのは、</a:t>
            </a:r>
            <a:r>
              <a:rPr lang="en-US" altLang="ja-JP" b="0" dirty="0"/>
              <a:t>LGBTQ</a:t>
            </a:r>
            <a:r>
              <a:rPr lang="ja-JP" altLang="en-US" b="0" dirty="0"/>
              <a:t>＋の子どもたちが学校に存在していることを前提に、性の多様性を尊重した教育活動や学校環境づくりを推進していくことが強く求められています。性の多様性について肯定的な情報発信を継続的に行うことも大切です（日高、</a:t>
            </a:r>
            <a:r>
              <a:rPr lang="en-US" altLang="ja-JP" b="0" dirty="0"/>
              <a:t>2024</a:t>
            </a:r>
            <a:r>
              <a:rPr lang="ja-JP" altLang="en-US" b="0" dirty="0"/>
              <a:t>）。性的なからかいや性暴力を含むいじめや暴力についても、学校として毅然とした対応をとる姿勢が非常に重要です。</a:t>
            </a:r>
            <a:endParaRPr lang="en-US" altLang="ja-JP" b="0" dirty="0"/>
          </a:p>
          <a:p>
            <a:endParaRPr lang="en-US" altLang="ja-JP" b="0" dirty="0"/>
          </a:p>
          <a:p>
            <a:pPr>
              <a:buNone/>
            </a:pPr>
            <a:r>
              <a:rPr lang="ja-JP" altLang="en-US" b="0" dirty="0"/>
              <a:t>多様な性のあり方に配慮した学校環境の整備を進めていく必要があります。</a:t>
            </a:r>
            <a:r>
              <a:rPr lang="en-US" altLang="ja-JP" b="0" dirty="0"/>
              <a:t>LGBTQ+</a:t>
            </a:r>
            <a:r>
              <a:rPr lang="ja-JP" altLang="en-US" b="0" dirty="0"/>
              <a:t>に関わる差別やからかいに対しては、学校として毅然とした姿勢で対応し、見逃さないことが信頼につながります。また、本人の性自認や性的指向について、本人の了解なく周囲に話す「アウティング」を防ぐことも、非常に大切です。性に関わる悩みや不安を安心して相談できるように、相談窓口の周知にも力を入れることも求められます。学校図書や掲示物、学級通信、授業、保護者向け講演会などで、多様な性のあり方への理解を促す情報発信を継続的に行うことも良いと考えられます。さらに、自認する性に応じた服装や髪型の選択を認めること、トイレや更衣室、体育の授業や学校行事、健康診断の場面でも、個別に配慮していくことが求められます。さらに、性暴力を防ぐための校内見回りや教室の点検、</a:t>
            </a:r>
            <a:r>
              <a:rPr lang="en-US" altLang="ja-JP" b="0" dirty="0"/>
              <a:t>SNS</a:t>
            </a:r>
            <a:r>
              <a:rPr lang="ja-JP" altLang="en-US" b="0" dirty="0"/>
              <a:t>などでの私的なやりとりを控えるよう指導するなど、予防的な対応も重要な視点です。</a:t>
            </a:r>
            <a:endParaRPr kumimoji="1" lang="ja-JP" altLang="en-US" dirty="0"/>
          </a:p>
        </p:txBody>
      </p:sp>
      <p:sp>
        <p:nvSpPr>
          <p:cNvPr id="4" name="スライド番号プレースホルダー 3"/>
          <p:cNvSpPr>
            <a:spLocks noGrp="1"/>
          </p:cNvSpPr>
          <p:nvPr>
            <p:ph type="sldNum" sz="quarter" idx="5"/>
          </p:nvPr>
        </p:nvSpPr>
        <p:spPr/>
        <p:txBody>
          <a:bodyPr/>
          <a:lstStyle/>
          <a:p>
            <a:fld id="{8CD84B83-A702-4CE0-9F05-A38C3D2552C8}" type="slidenum">
              <a:rPr kumimoji="1" lang="ja-JP" altLang="en-US" smtClean="0"/>
              <a:t>27</a:t>
            </a:fld>
            <a:endParaRPr kumimoji="1" lang="ja-JP" altLang="en-US"/>
          </a:p>
        </p:txBody>
      </p:sp>
    </p:spTree>
    <p:extLst>
      <p:ext uri="{BB962C8B-B14F-4D97-AF65-F5344CB8AC3E}">
        <p14:creationId xmlns:p14="http://schemas.microsoft.com/office/powerpoint/2010/main" val="3362385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None/>
            </a:pPr>
            <a:r>
              <a:rPr lang="ja-JP" altLang="en-US" b="0" dirty="0"/>
              <a:t>ここからは、性に関する課題への理解と予防的な取り組みについて、生徒指導提要に示された「重層的支援構造」の枠組みに沿って確認していきます。</a:t>
            </a:r>
            <a:endParaRPr lang="en-US" altLang="ja-JP" b="0" dirty="0"/>
          </a:p>
          <a:p>
            <a:pPr>
              <a:buNone/>
            </a:pPr>
            <a:endParaRPr lang="en-US" altLang="ja-JP" dirty="0"/>
          </a:p>
          <a:p>
            <a:pPr>
              <a:buNone/>
            </a:pPr>
            <a:r>
              <a:rPr lang="ja-JP" altLang="en-US" b="0" dirty="0"/>
              <a:t>　まず、発達支持的生徒指導です。子ども一人ひとりの多様性を認め、自他の人権を大切にすることを基本とした人権教育などを日常の中で丁寧に積み重ねていく必要があります。</a:t>
            </a:r>
            <a:endParaRPr lang="en-US" altLang="ja-JP" b="0" dirty="0"/>
          </a:p>
          <a:p>
            <a:pPr>
              <a:buNone/>
            </a:pPr>
            <a:endParaRPr lang="ja-JP" altLang="en-US" b="0" dirty="0"/>
          </a:p>
          <a:p>
            <a:pPr>
              <a:buNone/>
            </a:pPr>
            <a:r>
              <a:rPr lang="ja-JP" altLang="en-US" b="0" dirty="0"/>
              <a:t>次に、課題未然防止教育についてです。</a:t>
            </a:r>
            <a:br>
              <a:rPr lang="ja-JP" altLang="en-US" b="0" dirty="0"/>
            </a:br>
            <a:r>
              <a:rPr lang="ja-JP" altLang="en-US" b="0" dirty="0"/>
              <a:t>　まず、①として、性別・性自認・性的指向に関する偏見や差別をなくしていくための教育が大切です。そのためには、性の多様性についての理解を深められる資料や教材を活用することが期待されます。</a:t>
            </a:r>
            <a:br>
              <a:rPr lang="ja-JP" altLang="en-US" b="0" dirty="0"/>
            </a:br>
            <a:r>
              <a:rPr lang="ja-JP" altLang="en-US" b="0" dirty="0"/>
              <a:t>また、「男の子らしく」「女の子らしく」などといったジェンダーステレオタイプや、固定的な性役割観を見直す教育を行っていくことも、子どもたちが自分自身や他者を尊重する意識を育てることにつながります（中野</a:t>
            </a:r>
            <a:r>
              <a:rPr lang="en-US" altLang="ja-JP" b="0" dirty="0"/>
              <a:t>, 2024</a:t>
            </a:r>
            <a:r>
              <a:rPr lang="ja-JP" altLang="en-US" b="0" dirty="0"/>
              <a:t>）。</a:t>
            </a:r>
          </a:p>
          <a:p>
            <a:endParaRPr lang="en-US" altLang="ja-JP" b="0" dirty="0"/>
          </a:p>
          <a:p>
            <a:r>
              <a:rPr lang="ja-JP" altLang="en-US" b="0" dirty="0"/>
              <a:t>　さらに、②として、「生命（いのち）の安全教育」の実施も、性の課題の予防に有効です。文部科学省のサイトでも詳細が紹介されていますが、たとえば、心地よい人との距離感や、互いのプライベートパーツの大切さを学ぶこと、性暴力、デート</a:t>
            </a:r>
            <a:r>
              <a:rPr lang="en-US" altLang="ja-JP" b="0" dirty="0"/>
              <a:t>DV</a:t>
            </a:r>
            <a:r>
              <a:rPr lang="ja-JP" altLang="en-US" b="0" dirty="0"/>
              <a:t>、</a:t>
            </a:r>
            <a:r>
              <a:rPr lang="en-US" altLang="ja-JP" b="0" dirty="0"/>
              <a:t>SNS</a:t>
            </a:r>
            <a:r>
              <a:rPr lang="ja-JP" altLang="en-US" b="0" dirty="0"/>
              <a:t>を通じた性被害などへの理解を深め、未然に防ぐための方法を学ぶことが含まれます。性加害や性被害を防ぐスキルや、</a:t>
            </a:r>
            <a:r>
              <a:rPr lang="en-US" altLang="ja-JP" b="0" dirty="0"/>
              <a:t>SOS</a:t>
            </a:r>
            <a:r>
              <a:rPr lang="ja-JP" altLang="en-US" b="0" dirty="0"/>
              <a:t>の出し方・相談する方法についても教えていく必要があります。このような教育は、幼児期から高校まで、子どもの発達段階に応じて内容を工夫して実施することが大切です。</a:t>
            </a:r>
            <a:endParaRPr kumimoji="1" lang="ja-JP" altLang="en-US" dirty="0"/>
          </a:p>
        </p:txBody>
      </p:sp>
      <p:sp>
        <p:nvSpPr>
          <p:cNvPr id="4" name="スライド番号プレースホルダー 3"/>
          <p:cNvSpPr>
            <a:spLocks noGrp="1"/>
          </p:cNvSpPr>
          <p:nvPr>
            <p:ph type="sldNum" sz="quarter" idx="5"/>
          </p:nvPr>
        </p:nvSpPr>
        <p:spPr/>
        <p:txBody>
          <a:bodyPr/>
          <a:lstStyle/>
          <a:p>
            <a:fld id="{8CD84B83-A702-4CE0-9F05-A38C3D2552C8}" type="slidenum">
              <a:rPr kumimoji="1" lang="ja-JP" altLang="en-US" smtClean="0"/>
              <a:t>28</a:t>
            </a:fld>
            <a:endParaRPr kumimoji="1" lang="ja-JP" altLang="en-US"/>
          </a:p>
        </p:txBody>
      </p:sp>
    </p:spTree>
    <p:extLst>
      <p:ext uri="{BB962C8B-B14F-4D97-AF65-F5344CB8AC3E}">
        <p14:creationId xmlns:p14="http://schemas.microsoft.com/office/powerpoint/2010/main" val="399848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F78C8-0AB0-7600-F3A3-A08BE6B74E1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19E1EB7-B452-1CBC-8517-93AA4AEADC8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26C93F1-31AC-F85A-1E93-35D9937745CA}"/>
              </a:ext>
            </a:extLst>
          </p:cNvPr>
          <p:cNvSpPr>
            <a:spLocks noGrp="1"/>
          </p:cNvSpPr>
          <p:nvPr>
            <p:ph type="body" idx="1"/>
          </p:nvPr>
        </p:nvSpPr>
        <p:spPr/>
        <p:txBody>
          <a:bodyPr/>
          <a:lstStyle/>
          <a:p>
            <a:pPr>
              <a:buNone/>
            </a:pPr>
            <a:r>
              <a:rPr lang="ja-JP" altLang="en-US" b="0" dirty="0"/>
              <a:t>　３点目に 課題早期発見対応です。性に関する悩みや性被害の兆候は、日々の学校生活の中に現れてくることがあります。そのため、日常的な子どもの様子の観察、アンケート、個別面談などを通して、小さなサインを見逃さずに対応していくことが大切です。性に関する問題は、子どもたちが保健室で打ち明けることも少なくないため、養護教諭との連携も重要です。何より性の悩みは、</a:t>
            </a:r>
            <a:r>
              <a:rPr lang="ja-JP" altLang="en-US" dirty="0"/>
              <a:t>恥ずかしさ</a:t>
            </a:r>
            <a:r>
              <a:rPr lang="ja-JP" altLang="en-US" b="0" dirty="0"/>
              <a:t>や不安も伴うため、安心して相談できる体制づくりが不可欠です。そして、万が一、性に関わるいじめや性被害の訴えがあった場合には、まずは何よりも被害を受けた子どもの安全を最優先に、迅速に対応していく必要があります。</a:t>
            </a:r>
          </a:p>
          <a:p>
            <a:pPr>
              <a:buNone/>
            </a:pPr>
            <a:endParaRPr lang="en-US" altLang="ja-JP" b="0" dirty="0"/>
          </a:p>
          <a:p>
            <a:pPr>
              <a:buNone/>
            </a:pPr>
            <a:r>
              <a:rPr lang="ja-JP" altLang="en-US" b="0" dirty="0"/>
              <a:t>４点目に 困難課題対応的生徒指導についてです。たとえば、性的ないじめや性暴力などの深刻なケースでは、スクールカウンセラー（</a:t>
            </a:r>
            <a:r>
              <a:rPr lang="en-US" altLang="ja-JP" b="0" dirty="0"/>
              <a:t>SC</a:t>
            </a:r>
            <a:r>
              <a:rPr lang="ja-JP" altLang="en-US" b="0" dirty="0"/>
              <a:t>）やスクールソーシャルワーカー（</a:t>
            </a:r>
            <a:r>
              <a:rPr lang="en-US" altLang="ja-JP" b="0" dirty="0"/>
              <a:t>SSW</a:t>
            </a:r>
            <a:r>
              <a:rPr lang="ja-JP" altLang="en-US" b="0" dirty="0"/>
              <a:t>）、警察、児童相談所など、関係機関との連携が</a:t>
            </a:r>
            <a:r>
              <a:rPr lang="ja-JP" altLang="en-US" dirty="0"/>
              <a:t>重要です</a:t>
            </a:r>
            <a:r>
              <a:rPr lang="ja-JP" altLang="en-US" b="0" dirty="0"/>
              <a:t>。また、被害児童生徒から話を聞く際には、子どもが語った内容を正確に記録に残すとともに、「あなたは悪くない」と、冷静かつ温かい態度で安心感を伝えることが基本</a:t>
            </a:r>
            <a:r>
              <a:rPr lang="ja-JP" altLang="en-US" dirty="0"/>
              <a:t>となります</a:t>
            </a:r>
            <a:r>
              <a:rPr lang="ja-JP" altLang="en-US" b="0" dirty="0"/>
              <a:t>。加えて、同じ話を何度も複数の関係者から聞かれることは、子どもの心の傷を深めたり、記憶の混乱や変容につながるリスクもあるため、できるだけ避けることが望ましいとされています。そのためにも、信頼できる教職員が継続的にかかわり続け、必要に応じて家庭や医療機関などとも連携しながら、一人の子どもを多面的に支援していく体制づくりが大切になります。</a:t>
            </a:r>
            <a:endParaRPr kumimoji="1" lang="ja-JP" altLang="en-US" dirty="0"/>
          </a:p>
        </p:txBody>
      </p:sp>
      <p:sp>
        <p:nvSpPr>
          <p:cNvPr id="4" name="スライド番号プレースホルダー 3">
            <a:extLst>
              <a:ext uri="{FF2B5EF4-FFF2-40B4-BE49-F238E27FC236}">
                <a16:creationId xmlns:a16="http://schemas.microsoft.com/office/drawing/2014/main" id="{EEB19E05-8F87-C946-2D0E-AE8EE8BB6C12}"/>
              </a:ext>
            </a:extLst>
          </p:cNvPr>
          <p:cNvSpPr>
            <a:spLocks noGrp="1"/>
          </p:cNvSpPr>
          <p:nvPr>
            <p:ph type="sldNum" sz="quarter" idx="5"/>
          </p:nvPr>
        </p:nvSpPr>
        <p:spPr/>
        <p:txBody>
          <a:bodyPr/>
          <a:lstStyle/>
          <a:p>
            <a:fld id="{8CD84B83-A702-4CE0-9F05-A38C3D2552C8}" type="slidenum">
              <a:rPr kumimoji="1" lang="ja-JP" altLang="en-US" smtClean="0"/>
              <a:t>29</a:t>
            </a:fld>
            <a:endParaRPr kumimoji="1" lang="ja-JP" altLang="en-US"/>
          </a:p>
        </p:txBody>
      </p:sp>
    </p:spTree>
    <p:extLst>
      <p:ext uri="{BB962C8B-B14F-4D97-AF65-F5344CB8AC3E}">
        <p14:creationId xmlns:p14="http://schemas.microsoft.com/office/powerpoint/2010/main" val="2102986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en-US" altLang="ja-JP" dirty="0"/>
              <a:t>2006</a:t>
            </a:r>
            <a:r>
              <a:rPr kumimoji="1" lang="ja-JP" altLang="en-US" dirty="0"/>
              <a:t>年（平成</a:t>
            </a:r>
            <a:r>
              <a:rPr kumimoji="1" lang="en-US" altLang="ja-JP" dirty="0"/>
              <a:t>18</a:t>
            </a:r>
            <a:r>
              <a:rPr kumimoji="1" lang="ja-JP" altLang="en-US" dirty="0"/>
              <a:t>年）の「自殺対策基本法」の成立以降、中高年のうつ病対策を中心に自殺予防の取り組みが進められた結果、</a:t>
            </a:r>
            <a:r>
              <a:rPr kumimoji="1" lang="en-US" altLang="ja-JP" dirty="0"/>
              <a:t>2011</a:t>
            </a:r>
            <a:r>
              <a:rPr kumimoji="1" lang="ja-JP" altLang="en-US" dirty="0"/>
              <a:t>年（平成</a:t>
            </a:r>
            <a:r>
              <a:rPr kumimoji="1" lang="en-US" altLang="ja-JP" dirty="0"/>
              <a:t>23</a:t>
            </a:r>
            <a:r>
              <a:rPr kumimoji="1" lang="ja-JP" altLang="en-US" dirty="0"/>
              <a:t>年）までは</a:t>
            </a:r>
            <a:r>
              <a:rPr kumimoji="1" lang="en-US" altLang="ja-JP" dirty="0"/>
              <a:t>3</a:t>
            </a:r>
            <a:r>
              <a:rPr kumimoji="1" lang="ja-JP" altLang="en-US" dirty="0"/>
              <a:t>万人を超え続けてきた自殺者数が、コロナ禍で多少の増加がみられたものの、今は、</a:t>
            </a:r>
            <a:r>
              <a:rPr kumimoji="1" lang="en-US" altLang="ja-JP" dirty="0"/>
              <a:t>2</a:t>
            </a:r>
            <a:r>
              <a:rPr kumimoji="1" lang="ja-JP" altLang="en-US" dirty="0"/>
              <a:t>万人を切るところまで減少してきている（</a:t>
            </a:r>
            <a:r>
              <a:rPr kumimoji="1" lang="en-US" altLang="ja-JP" dirty="0"/>
              <a:t>2025</a:t>
            </a:r>
            <a:r>
              <a:rPr kumimoji="1" lang="ja-JP" altLang="en-US" dirty="0"/>
              <a:t>年（令和</a:t>
            </a:r>
            <a:r>
              <a:rPr kumimoji="1" lang="en-US" altLang="ja-JP" dirty="0"/>
              <a:t>7</a:t>
            </a:r>
            <a:r>
              <a:rPr kumimoji="1" lang="ja-JP" altLang="en-US" dirty="0"/>
              <a:t>年）の日本全体の自殺者数は</a:t>
            </a:r>
            <a:r>
              <a:rPr kumimoji="1" lang="en-US" altLang="ja-JP" dirty="0"/>
              <a:t>19,188</a:t>
            </a:r>
            <a:r>
              <a:rPr kumimoji="1" lang="ja-JP" altLang="en-US" dirty="0"/>
              <a:t>人）。しかし、全体の自殺者数が減少しているなかで、若い世代の自殺は増加傾向にあり、小・中・高校生の自殺者数は、ここ</a:t>
            </a:r>
            <a:r>
              <a:rPr kumimoji="1" lang="en-US" altLang="ja-JP" dirty="0"/>
              <a:t>4</a:t>
            </a:r>
            <a:r>
              <a:rPr kumimoji="1" lang="ja-JP" altLang="en-US" dirty="0"/>
              <a:t>年続けて</a:t>
            </a:r>
            <a:r>
              <a:rPr kumimoji="1" lang="en-US" altLang="ja-JP" dirty="0"/>
              <a:t>500</a:t>
            </a:r>
            <a:r>
              <a:rPr kumimoji="1" lang="ja-JP" altLang="en-US" dirty="0"/>
              <a:t>人を超え、</a:t>
            </a:r>
            <a:r>
              <a:rPr kumimoji="1" lang="en-US" altLang="ja-JP" dirty="0"/>
              <a:t>2025</a:t>
            </a:r>
            <a:r>
              <a:rPr kumimoji="1" lang="ja-JP" altLang="en-US" dirty="0"/>
              <a:t>年（令和</a:t>
            </a:r>
            <a:r>
              <a:rPr kumimoji="1" lang="en-US" altLang="ja-JP" dirty="0"/>
              <a:t>7</a:t>
            </a:r>
            <a:r>
              <a:rPr kumimoji="1" lang="ja-JP" altLang="en-US" dirty="0"/>
              <a:t>年）は</a:t>
            </a:r>
            <a:r>
              <a:rPr kumimoji="1" lang="en-US" altLang="ja-JP" dirty="0"/>
              <a:t>538</a:t>
            </a:r>
            <a:r>
              <a:rPr kumimoji="1" lang="ja-JP" altLang="en-US" dirty="0"/>
              <a:t>人（厚生労働省の発表によれば、内訳は小学生</a:t>
            </a:r>
            <a:r>
              <a:rPr kumimoji="1" lang="en-US" altLang="ja-JP" dirty="0"/>
              <a:t>10</a:t>
            </a:r>
            <a:r>
              <a:rPr kumimoji="1" lang="ja-JP" altLang="en-US" dirty="0"/>
              <a:t>人、中学生</a:t>
            </a:r>
            <a:r>
              <a:rPr kumimoji="1" lang="en-US" altLang="ja-JP" dirty="0"/>
              <a:t>172</a:t>
            </a:r>
            <a:r>
              <a:rPr kumimoji="1" lang="ja-JP" altLang="en-US" dirty="0"/>
              <a:t>人、高校生</a:t>
            </a:r>
            <a:r>
              <a:rPr kumimoji="1" lang="en-US" altLang="ja-JP" dirty="0"/>
              <a:t>356</a:t>
            </a:r>
            <a:r>
              <a:rPr kumimoji="1" lang="ja-JP" altLang="en-US" dirty="0"/>
              <a:t>人で、前年比</a:t>
            </a:r>
            <a:r>
              <a:rPr kumimoji="1" lang="en-US" altLang="ja-JP"/>
              <a:t>1.7</a:t>
            </a:r>
            <a:r>
              <a:rPr kumimoji="1" lang="ja-JP" altLang="en-US" dirty="0"/>
              <a:t>％増）と、統計のある</a:t>
            </a:r>
            <a:r>
              <a:rPr kumimoji="1" lang="en-US" altLang="ja-JP" dirty="0"/>
              <a:t>1980</a:t>
            </a:r>
            <a:r>
              <a:rPr kumimoji="1" lang="ja-JP" altLang="en-US" dirty="0"/>
              <a:t>年（昭和５５年）以降で最多の数字を示している。</a:t>
            </a:r>
          </a:p>
          <a:p>
            <a:r>
              <a:rPr kumimoji="1" lang="ja-JP" altLang="en-US" dirty="0"/>
              <a:t>　また、</a:t>
            </a:r>
            <a:r>
              <a:rPr kumimoji="1" lang="en-US" altLang="ja-JP" dirty="0"/>
              <a:t>G</a:t>
            </a:r>
            <a:r>
              <a:rPr kumimoji="1" lang="ja-JP" altLang="en-US" dirty="0"/>
              <a:t>７各国（</a:t>
            </a:r>
            <a:r>
              <a:rPr lang="ja-JP" altLang="en-US" dirty="0"/>
              <a:t>フランス、米国、英国、ドイツ、日本、イタリア、カナダ（議長国順）の</a:t>
            </a:r>
            <a:r>
              <a:rPr lang="en-US" altLang="ja-JP" dirty="0"/>
              <a:t>7</a:t>
            </a:r>
            <a:r>
              <a:rPr lang="ja-JP" altLang="en-US" dirty="0"/>
              <a:t>か国及び欧州連合（</a:t>
            </a:r>
            <a:r>
              <a:rPr lang="en-US" altLang="ja-JP" dirty="0"/>
              <a:t>EU</a:t>
            </a:r>
            <a:r>
              <a:rPr lang="ja-JP" altLang="en-US" dirty="0"/>
              <a:t>）が参加する枠組</a:t>
            </a:r>
            <a:r>
              <a:rPr kumimoji="1" lang="ja-JP" altLang="en-US" dirty="0"/>
              <a:t>）の若年層の自殺の状況をみたときに、「死因順位の第１位が「自殺」となっているのは</a:t>
            </a:r>
            <a:r>
              <a:rPr kumimoji="1" lang="en-US" altLang="ja-JP" dirty="0"/>
              <a:t>10</a:t>
            </a:r>
            <a:r>
              <a:rPr kumimoji="1" lang="ja-JP" altLang="en-US" dirty="0"/>
              <a:t>～</a:t>
            </a:r>
            <a:r>
              <a:rPr kumimoji="1" lang="en-US" altLang="ja-JP" dirty="0"/>
              <a:t>19</a:t>
            </a:r>
            <a:r>
              <a:rPr kumimoji="1" lang="ja-JP" altLang="en-US" dirty="0"/>
              <a:t>歳では日本のみ、（中略）自殺の死亡率でみても、日本の</a:t>
            </a:r>
            <a:r>
              <a:rPr kumimoji="1" lang="en-US" altLang="ja-JP" dirty="0"/>
              <a:t>10</a:t>
            </a:r>
            <a:r>
              <a:rPr kumimoji="1" lang="ja-JP" altLang="en-US" dirty="0"/>
              <a:t>～</a:t>
            </a:r>
            <a:r>
              <a:rPr kumimoji="1" lang="en-US" altLang="ja-JP" dirty="0"/>
              <a:t>19</a:t>
            </a:r>
            <a:r>
              <a:rPr kumimoji="1" lang="ja-JP" altLang="en-US" dirty="0"/>
              <a:t>歳（</a:t>
            </a:r>
            <a:r>
              <a:rPr kumimoji="1" lang="en-US" altLang="ja-JP" dirty="0"/>
              <a:t>7.0</a:t>
            </a:r>
            <a:r>
              <a:rPr kumimoji="1" lang="ja-JP" altLang="en-US" dirty="0"/>
              <a:t>）は最も高かった」（厚生労働省、</a:t>
            </a:r>
            <a:r>
              <a:rPr kumimoji="1" lang="en-US" altLang="ja-JP" dirty="0"/>
              <a:t>『</a:t>
            </a:r>
            <a:r>
              <a:rPr kumimoji="1" lang="ja-JP" altLang="en-US" dirty="0"/>
              <a:t>令和５年版自殺対策白書</a:t>
            </a:r>
            <a:r>
              <a:rPr kumimoji="1" lang="en-US" altLang="ja-JP" dirty="0"/>
              <a:t>』2023</a:t>
            </a:r>
            <a:r>
              <a:rPr kumimoji="1" lang="ja-JP" altLang="en-US" dirty="0"/>
              <a:t>）という厳しい実態が浮かび上がってくる。　</a:t>
            </a:r>
          </a:p>
          <a:p>
            <a:endParaRPr kumimoji="1" lang="ja-JP" altLang="en-US" dirty="0"/>
          </a:p>
        </p:txBody>
      </p:sp>
      <p:sp>
        <p:nvSpPr>
          <p:cNvPr id="4" name="スライド番号プレースホルダー 3"/>
          <p:cNvSpPr>
            <a:spLocks noGrp="1"/>
          </p:cNvSpPr>
          <p:nvPr>
            <p:ph type="sldNum" sz="quarter" idx="5"/>
          </p:nvPr>
        </p:nvSpPr>
        <p:spPr/>
        <p:txBody>
          <a:bodyPr/>
          <a:lstStyle/>
          <a:p>
            <a:fld id="{A43546C9-7FEB-440D-BB1E-9110A7E84799}" type="slidenum">
              <a:rPr kumimoji="1" lang="ja-JP" altLang="en-US" smtClean="0"/>
              <a:t>3</a:t>
            </a:fld>
            <a:endParaRPr kumimoji="1" lang="ja-JP" altLang="en-US"/>
          </a:p>
        </p:txBody>
      </p:sp>
      <p:pic>
        <p:nvPicPr>
          <p:cNvPr id="6" name="図 5">
            <a:extLst>
              <a:ext uri="{FF2B5EF4-FFF2-40B4-BE49-F238E27FC236}">
                <a16:creationId xmlns:a16="http://schemas.microsoft.com/office/drawing/2014/main" id="{22C392E9-F1DF-C5C9-1909-C8DA673103E2}"/>
              </a:ext>
            </a:extLst>
          </p:cNvPr>
          <p:cNvPicPr>
            <a:picLocks noChangeAspect="1"/>
          </p:cNvPicPr>
          <p:nvPr/>
        </p:nvPicPr>
        <p:blipFill>
          <a:blip r:embed="rId3"/>
          <a:stretch>
            <a:fillRect/>
          </a:stretch>
        </p:blipFill>
        <p:spPr>
          <a:xfrm>
            <a:off x="3328025" y="1881838"/>
            <a:ext cx="2893931" cy="2248717"/>
          </a:xfrm>
          <a:prstGeom prst="rect">
            <a:avLst/>
          </a:prstGeom>
        </p:spPr>
      </p:pic>
      <p:pic>
        <p:nvPicPr>
          <p:cNvPr id="8" name="図 7">
            <a:extLst>
              <a:ext uri="{FF2B5EF4-FFF2-40B4-BE49-F238E27FC236}">
                <a16:creationId xmlns:a16="http://schemas.microsoft.com/office/drawing/2014/main" id="{2FA22C0B-C392-C7ED-220F-C90A3A16D03E}"/>
              </a:ext>
            </a:extLst>
          </p:cNvPr>
          <p:cNvPicPr>
            <a:picLocks noChangeAspect="1"/>
          </p:cNvPicPr>
          <p:nvPr/>
        </p:nvPicPr>
        <p:blipFill>
          <a:blip r:embed="rId4"/>
          <a:stretch>
            <a:fillRect/>
          </a:stretch>
        </p:blipFill>
        <p:spPr>
          <a:xfrm>
            <a:off x="890599" y="2073686"/>
            <a:ext cx="2624921" cy="2056869"/>
          </a:xfrm>
          <a:prstGeom prst="rect">
            <a:avLst/>
          </a:prstGeom>
        </p:spPr>
      </p:pic>
      <p:sp>
        <p:nvSpPr>
          <p:cNvPr id="10" name="テキスト ボックス 9">
            <a:extLst>
              <a:ext uri="{FF2B5EF4-FFF2-40B4-BE49-F238E27FC236}">
                <a16:creationId xmlns:a16="http://schemas.microsoft.com/office/drawing/2014/main" id="{E58E62FF-DEBF-511E-A3B9-5800EC58DE59}"/>
              </a:ext>
            </a:extLst>
          </p:cNvPr>
          <p:cNvSpPr txBox="1"/>
          <p:nvPr/>
        </p:nvSpPr>
        <p:spPr>
          <a:xfrm>
            <a:off x="1453082" y="4292712"/>
            <a:ext cx="4816262" cy="402248"/>
          </a:xfrm>
          <a:prstGeom prst="rect">
            <a:avLst/>
          </a:prstGeom>
          <a:noFill/>
        </p:spPr>
        <p:txBody>
          <a:bodyPr wrap="square" lIns="93559" tIns="46779" rIns="93559" bIns="46779">
            <a:spAutoFit/>
          </a:bodyPr>
          <a:lstStyle/>
          <a:p>
            <a:r>
              <a:rPr lang="ja-JP" altLang="en-US" sz="1000" dirty="0">
                <a:latin typeface="UD デジタル 教科書体 N-R" panose="02020400000000000000" pitchFamily="17" charset="-128"/>
                <a:ea typeface="UD デジタル 教科書体 N-R" panose="02020400000000000000" pitchFamily="17" charset="-128"/>
              </a:rPr>
              <a:t>出典：「令和６年中における自殺の状況」（厚生労働省自殺対策推進室・警察庁生活安全局生活安全企画課　</a:t>
            </a:r>
            <a:r>
              <a:rPr lang="en-US" altLang="ja-JP" sz="1000" dirty="0">
                <a:latin typeface="UD デジタル 教科書体 N-R" panose="02020400000000000000" pitchFamily="17" charset="-128"/>
                <a:ea typeface="UD デジタル 教科書体 N-R" panose="02020400000000000000" pitchFamily="17" charset="-128"/>
              </a:rPr>
              <a:t>2025</a:t>
            </a:r>
            <a:r>
              <a:rPr lang="ja-JP" altLang="en-US" sz="1000" dirty="0">
                <a:latin typeface="UD デジタル 教科書体 N-R" panose="02020400000000000000" pitchFamily="17" charset="-128"/>
                <a:ea typeface="UD デジタル 教科書体 N-R" panose="02020400000000000000" pitchFamily="17" charset="-128"/>
              </a:rPr>
              <a:t>）</a:t>
            </a:r>
          </a:p>
        </p:txBody>
      </p:sp>
    </p:spTree>
    <p:extLst>
      <p:ext uri="{BB962C8B-B14F-4D97-AF65-F5344CB8AC3E}">
        <p14:creationId xmlns:p14="http://schemas.microsoft.com/office/powerpoint/2010/main" val="3675527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880D2-DBDE-49AB-94E3-AB91D4FF152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65CF9C5-6D2A-4AC6-A05A-5693AB908E6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B783260-D983-3325-1FD9-456EC8229601}"/>
              </a:ext>
            </a:extLst>
          </p:cNvPr>
          <p:cNvSpPr>
            <a:spLocks noGrp="1"/>
          </p:cNvSpPr>
          <p:nvPr>
            <p:ph type="body" idx="1"/>
          </p:nvPr>
        </p:nvSpPr>
        <p:spPr/>
        <p:txBody>
          <a:bodyPr/>
          <a:lstStyle/>
          <a:p>
            <a:pPr>
              <a:buNone/>
            </a:pPr>
            <a:r>
              <a:rPr lang="ja-JP" altLang="en-US" b="0" dirty="0"/>
              <a:t>最後に</a:t>
            </a:r>
            <a:r>
              <a:rPr lang="en-US" altLang="ja-JP" b="0" dirty="0"/>
              <a:t>(5) </a:t>
            </a:r>
            <a:r>
              <a:rPr lang="ja-JP" altLang="en-US" b="0" dirty="0"/>
              <a:t>性の課題に関わる教員研修についてです。</a:t>
            </a:r>
          </a:p>
          <a:p>
            <a:pPr>
              <a:buNone/>
            </a:pPr>
            <a:endParaRPr lang="en-US" altLang="ja-JP" b="0" dirty="0"/>
          </a:p>
          <a:p>
            <a:pPr>
              <a:buNone/>
            </a:pPr>
            <a:r>
              <a:rPr lang="ja-JP" altLang="en-US" b="0" dirty="0"/>
              <a:t>学校が多様化している性の課題に向き合い対応していくためには、教員自身が性の多様性に関する理解を深め、子どもたちに適切な教育や支援を行う力を身につけていくことが求められます。たとえば、</a:t>
            </a:r>
            <a:r>
              <a:rPr lang="en-US" altLang="ja-JP" b="0" dirty="0"/>
              <a:t>LGBTQ</a:t>
            </a:r>
            <a:r>
              <a:rPr lang="ja-JP" altLang="en-US" b="0" dirty="0"/>
              <a:t>＋について理解を深め、性の多様性を前提とした教育や環境づくりができるようになること、また、子どもたちの相談に適切に応じられるような相談対応力を育むことが大切で、認定</a:t>
            </a:r>
            <a:r>
              <a:rPr lang="en-US" altLang="ja-JP" b="0" dirty="0"/>
              <a:t>NPO</a:t>
            </a:r>
            <a:r>
              <a:rPr lang="ja-JP" altLang="en-US" b="0" dirty="0"/>
              <a:t>法人</a:t>
            </a:r>
            <a:r>
              <a:rPr lang="en-US" altLang="ja-JP" b="0" dirty="0" err="1"/>
              <a:t>ReBit</a:t>
            </a:r>
            <a:r>
              <a:rPr lang="ja-JP" altLang="en-US" b="0" dirty="0"/>
              <a:t>（</a:t>
            </a:r>
            <a:r>
              <a:rPr lang="en-US" altLang="ja-JP" b="0" dirty="0"/>
              <a:t>2023</a:t>
            </a:r>
            <a:r>
              <a:rPr lang="ja-JP" altLang="en-US" b="0" dirty="0"/>
              <a:t>）の調査結果でも、こうした力を育む教員研修の必要性が示されています。</a:t>
            </a:r>
          </a:p>
          <a:p>
            <a:pPr>
              <a:buNone/>
            </a:pPr>
            <a:endParaRPr lang="en-US" altLang="ja-JP" b="0" dirty="0"/>
          </a:p>
          <a:p>
            <a:pPr>
              <a:buNone/>
            </a:pPr>
            <a:r>
              <a:rPr lang="ja-JP" altLang="en-US" b="0" dirty="0"/>
              <a:t>また、性犯罪や性暴力の防止に関する研修も重要視されています。文部科学省が示している「教育職員等による性暴力等防止に関する取組事例集」（令和</a:t>
            </a:r>
            <a:r>
              <a:rPr lang="en-US" altLang="ja-JP" b="0" dirty="0"/>
              <a:t>5</a:t>
            </a:r>
            <a:r>
              <a:rPr lang="ja-JP" altLang="en-US" b="0" dirty="0"/>
              <a:t>年［</a:t>
            </a:r>
            <a:r>
              <a:rPr lang="en-US" altLang="ja-JP" b="0" dirty="0"/>
              <a:t>2023</a:t>
            </a:r>
            <a:r>
              <a:rPr lang="ja-JP" altLang="en-US" b="0" dirty="0"/>
              <a:t>年］）では、教職員が実際にどのような取組を行っているか、具体的な事例が紹介されています。</a:t>
            </a:r>
            <a:endParaRPr lang="en-US" altLang="ja-JP" b="0" dirty="0"/>
          </a:p>
          <a:p>
            <a:pPr>
              <a:buNone/>
            </a:pPr>
            <a:endParaRPr lang="ja-JP" altLang="en-US" b="0" dirty="0"/>
          </a:p>
          <a:p>
            <a:pPr>
              <a:buNone/>
            </a:pPr>
            <a:r>
              <a:rPr lang="ja-JP" altLang="en-US" b="0" dirty="0"/>
              <a:t>　これらの研修等を通して、教職員自身が、</a:t>
            </a:r>
            <a:r>
              <a:rPr lang="en-US" altLang="ja-JP" b="0" dirty="0"/>
              <a:t>LGBTQ</a:t>
            </a:r>
            <a:r>
              <a:rPr lang="ja-JP" altLang="en-US" b="0" dirty="0"/>
              <a:t>＋に関わる偏見や差別的態度、ジェンダーステレオタイプ、あるいは性暴力につながりかねない言動や価値観を無自覚に持っていないか、常に自己省察し、より良い教育と支援を行うために必要な知識とスキルを学び続けることが、すべての子どもたちにとって安心・安全な学校環境をつくる基盤となります。</a:t>
            </a:r>
          </a:p>
          <a:p>
            <a:endParaRPr kumimoji="1" lang="ja-JP" altLang="en-US" dirty="0"/>
          </a:p>
        </p:txBody>
      </p:sp>
      <p:sp>
        <p:nvSpPr>
          <p:cNvPr id="4" name="スライド番号プレースホルダー 3">
            <a:extLst>
              <a:ext uri="{FF2B5EF4-FFF2-40B4-BE49-F238E27FC236}">
                <a16:creationId xmlns:a16="http://schemas.microsoft.com/office/drawing/2014/main" id="{F36A87F5-BAB5-47DB-206C-B50A8499D00C}"/>
              </a:ext>
            </a:extLst>
          </p:cNvPr>
          <p:cNvSpPr>
            <a:spLocks noGrp="1"/>
          </p:cNvSpPr>
          <p:nvPr>
            <p:ph type="sldNum" sz="quarter" idx="5"/>
          </p:nvPr>
        </p:nvSpPr>
        <p:spPr/>
        <p:txBody>
          <a:bodyPr/>
          <a:lstStyle/>
          <a:p>
            <a:fld id="{8CD84B83-A702-4CE0-9F05-A38C3D2552C8}" type="slidenum">
              <a:rPr kumimoji="1" lang="ja-JP" altLang="en-US" smtClean="0"/>
              <a:t>30</a:t>
            </a:fld>
            <a:endParaRPr kumimoji="1" lang="ja-JP" altLang="en-US"/>
          </a:p>
        </p:txBody>
      </p:sp>
    </p:spTree>
    <p:extLst>
      <p:ext uri="{BB962C8B-B14F-4D97-AF65-F5344CB8AC3E}">
        <p14:creationId xmlns:p14="http://schemas.microsoft.com/office/powerpoint/2010/main" val="2682446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5589">
              <a:defRPr/>
            </a:pPr>
            <a:r>
              <a:rPr lang="ja-JP" altLang="en-US" dirty="0"/>
              <a:t>最後のトピックでは、トラウマ体験を持つ子どもたちへの理解と支援として、トラウマインフォームドケアについて学んでいきます。</a:t>
            </a:r>
            <a:endParaRPr kumimoji="1" lang="ja-JP" altLang="en-US" dirty="0"/>
          </a:p>
        </p:txBody>
      </p:sp>
      <p:sp>
        <p:nvSpPr>
          <p:cNvPr id="4" name="スライド番号プレースホルダー 3"/>
          <p:cNvSpPr>
            <a:spLocks noGrp="1"/>
          </p:cNvSpPr>
          <p:nvPr>
            <p:ph type="sldNum" sz="quarter" idx="5"/>
          </p:nvPr>
        </p:nvSpPr>
        <p:spPr/>
        <p:txBody>
          <a:bodyPr/>
          <a:lstStyle/>
          <a:p>
            <a:fld id="{FF640C86-C779-462D-AF23-3F9A6442A6FA}" type="slidenum">
              <a:rPr kumimoji="1" lang="ja-JP" altLang="en-US" smtClean="0"/>
              <a:t>31</a:t>
            </a:fld>
            <a:endParaRPr kumimoji="1" lang="ja-JP" altLang="en-US"/>
          </a:p>
        </p:txBody>
      </p:sp>
    </p:spTree>
    <p:extLst>
      <p:ext uri="{BB962C8B-B14F-4D97-AF65-F5344CB8AC3E}">
        <p14:creationId xmlns:p14="http://schemas.microsoft.com/office/powerpoint/2010/main" val="484981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None/>
            </a:pPr>
            <a:r>
              <a:rPr lang="ja-JP" altLang="en-US" b="0" dirty="0"/>
              <a:t>　最初にトラウマ体験が子どもに与える影響について見ていきます。</a:t>
            </a:r>
          </a:p>
          <a:p>
            <a:pPr>
              <a:buNone/>
            </a:pPr>
            <a:r>
              <a:rPr lang="ja-JP" altLang="en-US" b="0" dirty="0"/>
              <a:t>　まず、トラウマとなり得る出来事の例として、たとえば、地震・台風・洪水・火事といった災害、事件や事故、いじめ、暴力、叱責・体罰、虐待や性暴力など、子どもにとって心身の安全を脅かす深刻な体験があげられます。</a:t>
            </a:r>
          </a:p>
          <a:p>
            <a:pPr>
              <a:buNone/>
            </a:pPr>
            <a:endParaRPr lang="en-US" altLang="ja-JP" b="0" dirty="0"/>
          </a:p>
          <a:p>
            <a:pPr>
              <a:buNone/>
            </a:pPr>
            <a:r>
              <a:rPr lang="ja-JP" altLang="en-US" b="0" dirty="0"/>
              <a:t>　トラウマ体験が子どもに与える影響として、身体症状や情緒面での変化が見られることがあります。頭痛、腹痛、不眠、過食や拒食、月経不順といった不調が現れたり、不安や恐怖、怒り、自己否定感、他者への不信、攻撃的な行動や、性的な行動化が見られる場合もあります。</a:t>
            </a:r>
          </a:p>
          <a:p>
            <a:pPr>
              <a:buNone/>
            </a:pPr>
            <a:endParaRPr lang="en-US" altLang="ja-JP" b="0" dirty="0"/>
          </a:p>
          <a:p>
            <a:pPr>
              <a:buNone/>
            </a:pPr>
            <a:r>
              <a:rPr lang="ja-JP" altLang="en-US" b="0" dirty="0"/>
              <a:t>　さらに、より重篤な反応として、心的外傷後ストレス症（</a:t>
            </a:r>
            <a:r>
              <a:rPr lang="en-US" altLang="ja-JP" b="0" dirty="0"/>
              <a:t>PTSD</a:t>
            </a:r>
            <a:r>
              <a:rPr lang="ja-JP" altLang="en-US" b="0" dirty="0"/>
              <a:t>）が起きることもあります。</a:t>
            </a:r>
            <a:r>
              <a:rPr lang="en-US" altLang="ja-JP" b="0" dirty="0"/>
              <a:t>PTSD</a:t>
            </a:r>
            <a:r>
              <a:rPr lang="ja-JP" altLang="en-US" b="0" dirty="0"/>
              <a:t>は、アメリカ精神医学会の診断基準である</a:t>
            </a:r>
            <a:r>
              <a:rPr lang="en-US" altLang="ja-JP" b="0" dirty="0"/>
              <a:t>DSM-5-TR</a:t>
            </a:r>
            <a:r>
              <a:rPr lang="ja-JP" altLang="en-US" b="0" dirty="0"/>
              <a:t>において、トラウマとなる出来事に曝露した後、</a:t>
            </a:r>
            <a:r>
              <a:rPr lang="en-US" altLang="ja-JP" b="0" dirty="0"/>
              <a:t>1</a:t>
            </a:r>
            <a:r>
              <a:rPr lang="ja-JP" altLang="en-US" b="0" dirty="0"/>
              <a:t>か月以上にわたって、以下の</a:t>
            </a:r>
            <a:r>
              <a:rPr lang="en-US" altLang="ja-JP" b="0" dirty="0"/>
              <a:t>4</a:t>
            </a:r>
            <a:r>
              <a:rPr lang="ja-JP" altLang="en-US" b="0" dirty="0"/>
              <a:t>つの症状が持続する場合に診断されます。</a:t>
            </a:r>
          </a:p>
          <a:p>
            <a:pPr>
              <a:buNone/>
            </a:pPr>
            <a:r>
              <a:rPr lang="ja-JP" altLang="en-US" b="0" dirty="0"/>
              <a:t>　</a:t>
            </a:r>
            <a:r>
              <a:rPr lang="en-US" altLang="ja-JP" b="0" dirty="0"/>
              <a:t>1</a:t>
            </a:r>
            <a:r>
              <a:rPr lang="ja-JP" altLang="en-US" b="0" dirty="0"/>
              <a:t>つ目は、侵入症状です。苦痛な記憶が何度も思い出される、いわゆるフラッシュバックが起きたり、悪夢を見るといった体験が続きます。</a:t>
            </a:r>
          </a:p>
          <a:p>
            <a:pPr>
              <a:buNone/>
            </a:pPr>
            <a:r>
              <a:rPr lang="ja-JP" altLang="en-US" b="0" dirty="0"/>
              <a:t>　</a:t>
            </a:r>
            <a:r>
              <a:rPr lang="en-US" altLang="ja-JP" b="0" dirty="0"/>
              <a:t>2</a:t>
            </a:r>
            <a:r>
              <a:rPr lang="ja-JP" altLang="en-US" b="0" dirty="0"/>
              <a:t>つ目は、回避症状です。その出来事を思い出させるような人や場所、物事を意図的に避けようとする傾向が見られます。</a:t>
            </a:r>
          </a:p>
          <a:p>
            <a:pPr>
              <a:buNone/>
            </a:pPr>
            <a:r>
              <a:rPr lang="ja-JP" altLang="en-US" b="0" dirty="0"/>
              <a:t>　</a:t>
            </a:r>
            <a:r>
              <a:rPr lang="en-US" altLang="ja-JP" b="0" dirty="0"/>
              <a:t>3</a:t>
            </a:r>
            <a:r>
              <a:rPr lang="ja-JP" altLang="en-US" b="0" dirty="0"/>
              <a:t>つ目は、認知や気分の陰性的な変化です。たとえば、「自分は価値のない人間だ」といった否定的な認知が強くなったり、何に対しても興味を持てなくなることがあります。</a:t>
            </a:r>
          </a:p>
          <a:p>
            <a:pPr>
              <a:buNone/>
            </a:pPr>
            <a:r>
              <a:rPr lang="ja-JP" altLang="en-US" b="0" dirty="0"/>
              <a:t>　そして</a:t>
            </a:r>
            <a:r>
              <a:rPr lang="en-US" altLang="ja-JP" b="0" dirty="0"/>
              <a:t>4</a:t>
            </a:r>
            <a:r>
              <a:rPr lang="ja-JP" altLang="en-US" b="0" dirty="0"/>
              <a:t>つ目は、覚醒度や反応性の著しい変化です。些細なことでイライラしたり、常に周囲を警戒して落ち着かない状態が続くほか、集中が難しかったり、眠れないといった症状も含まれます。</a:t>
            </a:r>
          </a:p>
          <a:p>
            <a:r>
              <a:rPr lang="ja-JP" altLang="en-US" b="0" dirty="0"/>
              <a:t>　</a:t>
            </a:r>
            <a:endParaRPr lang="en-US" altLang="ja-JP" b="0" dirty="0"/>
          </a:p>
          <a:p>
            <a:r>
              <a:rPr lang="ja-JP" altLang="en-US" dirty="0"/>
              <a:t>　</a:t>
            </a:r>
            <a:r>
              <a:rPr lang="ja-JP" altLang="en-US" b="0" dirty="0"/>
              <a:t>このように、トラウマ体験は子どもの心身にさまざまな形で影響を与えるため、周囲の大人がその変化に気づき、適切に対応することが大切です。学校や家庭、地域など</a:t>
            </a:r>
            <a:r>
              <a:rPr lang="ja-JP" altLang="ja-JP" kern="100" dirty="0">
                <a:effectLst/>
                <a:latin typeface="+mn-ea"/>
                <a:cs typeface="Times New Roman" panose="02020603050405020304" pitchFamily="18" charset="0"/>
              </a:rPr>
              <a:t>多様な生活場面における子どものトラウマを予防・未然防止するための手立てや、より良い治療・援助が求められてい</a:t>
            </a:r>
            <a:r>
              <a:rPr lang="ja-JP" altLang="en-US" kern="100" dirty="0">
                <a:effectLst/>
                <a:latin typeface="+mn-ea"/>
                <a:cs typeface="Times New Roman" panose="02020603050405020304" pitchFamily="18" charset="0"/>
              </a:rPr>
              <a:t>ます。</a:t>
            </a:r>
            <a:endParaRPr kumimoji="1" lang="ja-JP" altLang="en-US" dirty="0"/>
          </a:p>
        </p:txBody>
      </p:sp>
      <p:sp>
        <p:nvSpPr>
          <p:cNvPr id="4" name="スライド番号プレースホルダー 3"/>
          <p:cNvSpPr>
            <a:spLocks noGrp="1"/>
          </p:cNvSpPr>
          <p:nvPr>
            <p:ph type="sldNum" sz="quarter" idx="5"/>
          </p:nvPr>
        </p:nvSpPr>
        <p:spPr/>
        <p:txBody>
          <a:bodyPr/>
          <a:lstStyle/>
          <a:p>
            <a:fld id="{69221533-06AB-4A71-98FB-6FC44646925D}" type="slidenum">
              <a:rPr kumimoji="1" lang="ja-JP" altLang="en-US" smtClean="0"/>
              <a:t>32</a:t>
            </a:fld>
            <a:endParaRPr kumimoji="1" lang="ja-JP" altLang="en-US"/>
          </a:p>
        </p:txBody>
      </p:sp>
    </p:spTree>
    <p:extLst>
      <p:ext uri="{BB962C8B-B14F-4D97-AF65-F5344CB8AC3E}">
        <p14:creationId xmlns:p14="http://schemas.microsoft.com/office/powerpoint/2010/main" val="1838630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　トラウマは、子どもにとって「安心・安全」が崩れるような体験となります。このトラウマに対する支援の在り方として、トラウマインフォームドケア（</a:t>
            </a:r>
            <a:r>
              <a:rPr lang="en-US" altLang="ja-JP" dirty="0">
                <a:latin typeface="+mn-ea"/>
              </a:rPr>
              <a:t>TIC</a:t>
            </a:r>
            <a:r>
              <a:rPr lang="ja-JP" altLang="en-US" dirty="0">
                <a:latin typeface="+mn-ea"/>
              </a:rPr>
              <a:t>）があります。これは、特定のトラウマを治療するための方法というよりも、もっと広い視野で支援をとらえる理念です（亀岡、</a:t>
            </a:r>
            <a:r>
              <a:rPr lang="en-US" altLang="ja-JP" dirty="0">
                <a:latin typeface="+mn-ea"/>
              </a:rPr>
              <a:t>2020</a:t>
            </a:r>
            <a:r>
              <a:rPr lang="ja-JP" altLang="en-US" dirty="0">
                <a:latin typeface="+mn-ea"/>
              </a:rPr>
              <a:t>）。つまり、子どもたちの問題行動や困りごとがあったとき、それを「わがまま」や「性格の問題」などと決めつけるのではなく、その背景に過去のトラウマ体験が影響している可能性に目を向けるという支援の在り方です（野坂・菊池、</a:t>
            </a:r>
            <a:r>
              <a:rPr lang="en-US" altLang="ja-JP" dirty="0">
                <a:latin typeface="+mn-ea"/>
              </a:rPr>
              <a:t>2022</a:t>
            </a:r>
            <a:r>
              <a:rPr lang="ja-JP" altLang="en-US" dirty="0">
                <a:latin typeface="+mn-ea"/>
              </a:rPr>
              <a:t>）。</a:t>
            </a:r>
          </a:p>
          <a:p>
            <a:pPr>
              <a:buNone/>
            </a:pPr>
            <a:r>
              <a:rPr lang="ja-JP" altLang="en-US" dirty="0">
                <a:latin typeface="+mn-ea"/>
              </a:rPr>
              <a:t>トラウマに関する理解を基盤としながら、支援の場においては、子ども本人と支援者、どちらにとっても安全な関係を築いていくことが大切だとされています（野坂、</a:t>
            </a:r>
            <a:r>
              <a:rPr lang="en-US" altLang="ja-JP" dirty="0">
                <a:latin typeface="+mn-ea"/>
              </a:rPr>
              <a:t>2019b</a:t>
            </a:r>
            <a:r>
              <a:rPr lang="ja-JP" altLang="en-US" dirty="0">
                <a:latin typeface="+mn-ea"/>
              </a:rPr>
              <a:t>）。</a:t>
            </a:r>
          </a:p>
          <a:p>
            <a:pPr>
              <a:buNone/>
            </a:pPr>
            <a:r>
              <a:rPr lang="ja-JP" altLang="en-US" dirty="0">
                <a:latin typeface="+mn-ea"/>
              </a:rPr>
              <a:t>　</a:t>
            </a:r>
            <a:endParaRPr lang="en-US" altLang="ja-JP" dirty="0">
              <a:latin typeface="+mn-ea"/>
            </a:endParaRPr>
          </a:p>
          <a:p>
            <a:pPr>
              <a:buNone/>
            </a:pPr>
            <a:r>
              <a:rPr lang="ja-JP" altLang="en-US" dirty="0">
                <a:latin typeface="+mn-ea"/>
              </a:rPr>
              <a:t>　このトラウマインフォームドケアの実践では、</a:t>
            </a:r>
            <a:r>
              <a:rPr lang="ja-JP" altLang="ja-JP" dirty="0">
                <a:effectLst/>
                <a:latin typeface="+mn-ea"/>
                <a:cs typeface="Times New Roman" panose="02020603050405020304" pitchFamily="18" charset="0"/>
              </a:rPr>
              <a:t>米国薬物乱用精神保健管理局</a:t>
            </a:r>
            <a:r>
              <a:rPr lang="ja-JP" altLang="en-US" dirty="0">
                <a:effectLst/>
                <a:latin typeface="+mn-ea"/>
                <a:cs typeface="Times New Roman" panose="02020603050405020304" pitchFamily="18" charset="0"/>
              </a:rPr>
              <a:t>（</a:t>
            </a:r>
            <a:r>
              <a:rPr lang="en-US" altLang="ja-JP" dirty="0">
                <a:latin typeface="+mn-ea"/>
              </a:rPr>
              <a:t>SAMHSA</a:t>
            </a:r>
            <a:r>
              <a:rPr lang="ja-JP" altLang="en-US" dirty="0">
                <a:latin typeface="+mn-ea"/>
              </a:rPr>
              <a:t>）</a:t>
            </a:r>
            <a:r>
              <a:rPr lang="en-US" altLang="ja-JP" dirty="0">
                <a:latin typeface="+mn-ea"/>
              </a:rPr>
              <a:t> </a:t>
            </a:r>
            <a:r>
              <a:rPr lang="ja-JP" altLang="en-US" dirty="0">
                <a:latin typeface="+mn-ea"/>
              </a:rPr>
              <a:t>によって、「</a:t>
            </a:r>
            <a:r>
              <a:rPr lang="en-US" altLang="ja-JP" dirty="0">
                <a:latin typeface="+mn-ea"/>
              </a:rPr>
              <a:t>4</a:t>
            </a:r>
            <a:r>
              <a:rPr lang="ja-JP" altLang="en-US" dirty="0">
                <a:latin typeface="+mn-ea"/>
              </a:rPr>
              <a:t>つの</a:t>
            </a:r>
            <a:r>
              <a:rPr lang="en-US" altLang="ja-JP" dirty="0">
                <a:latin typeface="+mn-ea"/>
              </a:rPr>
              <a:t>R</a:t>
            </a:r>
            <a:r>
              <a:rPr lang="ja-JP" altLang="en-US" dirty="0">
                <a:latin typeface="+mn-ea"/>
              </a:rPr>
              <a:t>」が示されています（</a:t>
            </a:r>
            <a:r>
              <a:rPr lang="en-US" altLang="ja-JP" dirty="0">
                <a:latin typeface="+mn-ea"/>
              </a:rPr>
              <a:t>2014</a:t>
            </a:r>
            <a:r>
              <a:rPr lang="ja-JP" altLang="en-US" dirty="0">
                <a:latin typeface="+mn-ea"/>
              </a:rPr>
              <a:t>）。</a:t>
            </a:r>
          </a:p>
          <a:p>
            <a:pPr>
              <a:buNone/>
            </a:pPr>
            <a:r>
              <a:rPr lang="en-US" altLang="ja-JP" dirty="0">
                <a:latin typeface="+mn-ea"/>
              </a:rPr>
              <a:t>1</a:t>
            </a:r>
            <a:r>
              <a:rPr lang="ja-JP" altLang="en-US" dirty="0">
                <a:latin typeface="+mn-ea"/>
              </a:rPr>
              <a:t>つ目の </a:t>
            </a:r>
            <a:r>
              <a:rPr lang="en-US" altLang="ja-JP" dirty="0">
                <a:latin typeface="+mn-ea"/>
              </a:rPr>
              <a:t>R </a:t>
            </a:r>
            <a:r>
              <a:rPr lang="ja-JP" altLang="en-US" dirty="0">
                <a:latin typeface="+mn-ea"/>
              </a:rPr>
              <a:t>は「</a:t>
            </a:r>
            <a:r>
              <a:rPr lang="en-US" altLang="ja-JP" dirty="0">
                <a:latin typeface="+mn-ea"/>
              </a:rPr>
              <a:t>Realize</a:t>
            </a:r>
            <a:r>
              <a:rPr lang="ja-JP" altLang="en-US" dirty="0">
                <a:latin typeface="+mn-ea"/>
              </a:rPr>
              <a:t>」、トラウマの広範な影響と、そこからの回復の道筋を理解すること。</a:t>
            </a:r>
            <a:endParaRPr lang="en-US" altLang="ja-JP" dirty="0">
              <a:latin typeface="+mn-ea"/>
            </a:endParaRPr>
          </a:p>
          <a:p>
            <a:pPr>
              <a:buNone/>
            </a:pPr>
            <a:r>
              <a:rPr lang="en-US" altLang="ja-JP" dirty="0">
                <a:latin typeface="+mn-ea"/>
              </a:rPr>
              <a:t>2</a:t>
            </a:r>
            <a:r>
              <a:rPr lang="ja-JP" altLang="en-US" dirty="0">
                <a:latin typeface="+mn-ea"/>
              </a:rPr>
              <a:t>つ目の </a:t>
            </a:r>
            <a:r>
              <a:rPr lang="en-US" altLang="ja-JP" dirty="0">
                <a:latin typeface="+mn-ea"/>
              </a:rPr>
              <a:t>R </a:t>
            </a:r>
            <a:r>
              <a:rPr lang="ja-JP" altLang="en-US" dirty="0">
                <a:latin typeface="+mn-ea"/>
              </a:rPr>
              <a:t>は「</a:t>
            </a:r>
            <a:r>
              <a:rPr lang="en-US" altLang="ja-JP" dirty="0">
                <a:latin typeface="+mn-ea"/>
              </a:rPr>
              <a:t>Recognize</a:t>
            </a:r>
            <a:r>
              <a:rPr lang="ja-JP" altLang="en-US" dirty="0">
                <a:latin typeface="+mn-ea"/>
              </a:rPr>
              <a:t>」、トラウマの兆候や症状に気づくこと。</a:t>
            </a:r>
            <a:endParaRPr lang="en-US" altLang="ja-JP" dirty="0">
              <a:latin typeface="+mn-ea"/>
            </a:endParaRPr>
          </a:p>
          <a:p>
            <a:pPr>
              <a:buNone/>
            </a:pPr>
            <a:r>
              <a:rPr lang="en-US" altLang="ja-JP" dirty="0">
                <a:latin typeface="+mn-ea"/>
              </a:rPr>
              <a:t>3</a:t>
            </a:r>
            <a:r>
              <a:rPr lang="ja-JP" altLang="en-US" dirty="0">
                <a:latin typeface="+mn-ea"/>
              </a:rPr>
              <a:t>つ目の </a:t>
            </a:r>
            <a:r>
              <a:rPr lang="en-US" altLang="ja-JP" dirty="0">
                <a:latin typeface="+mn-ea"/>
              </a:rPr>
              <a:t>R </a:t>
            </a:r>
            <a:r>
              <a:rPr lang="ja-JP" altLang="en-US" dirty="0">
                <a:latin typeface="+mn-ea"/>
              </a:rPr>
              <a:t>は「</a:t>
            </a:r>
            <a:r>
              <a:rPr lang="en-US" altLang="ja-JP" dirty="0">
                <a:latin typeface="+mn-ea"/>
              </a:rPr>
              <a:t>Respond</a:t>
            </a:r>
            <a:r>
              <a:rPr lang="ja-JP" altLang="en-US" dirty="0">
                <a:latin typeface="+mn-ea"/>
              </a:rPr>
              <a:t>」、トラウマに関する知識を、支援の方針や実践の中に統合して対応すること。</a:t>
            </a:r>
            <a:endParaRPr lang="en-US" altLang="ja-JP" dirty="0">
              <a:latin typeface="+mn-ea"/>
            </a:endParaRPr>
          </a:p>
          <a:p>
            <a:pPr>
              <a:buNone/>
            </a:pPr>
            <a:r>
              <a:rPr lang="en-US" altLang="ja-JP" dirty="0">
                <a:latin typeface="+mn-ea"/>
              </a:rPr>
              <a:t>4</a:t>
            </a:r>
            <a:r>
              <a:rPr lang="ja-JP" altLang="en-US" dirty="0">
                <a:latin typeface="+mn-ea"/>
              </a:rPr>
              <a:t>つ目は「</a:t>
            </a:r>
            <a:r>
              <a:rPr lang="en-US" altLang="ja-JP" dirty="0">
                <a:latin typeface="+mn-ea"/>
              </a:rPr>
              <a:t>Resist re-traumatization</a:t>
            </a:r>
            <a:r>
              <a:rPr lang="ja-JP" altLang="en-US" dirty="0">
                <a:latin typeface="+mn-ea"/>
              </a:rPr>
              <a:t>」、つまり、過去のトラウマ体験と似たような状況や人間関係に巻き込まれないようにして、再びトラウマを体験させないようにすることです。</a:t>
            </a:r>
            <a:endParaRPr lang="en-US" altLang="ja-JP" dirty="0">
              <a:latin typeface="+mn-ea"/>
            </a:endParaRPr>
          </a:p>
          <a:p>
            <a:pPr>
              <a:buNone/>
            </a:pPr>
            <a:endParaRPr lang="ja-JP" altLang="en-US" dirty="0">
              <a:latin typeface="+mn-ea"/>
            </a:endParaRPr>
          </a:p>
          <a:p>
            <a:r>
              <a:rPr lang="ja-JP" altLang="en-US" dirty="0">
                <a:latin typeface="+mn-ea"/>
              </a:rPr>
              <a:t>　このように、トラウマが子どもの行動や心の状態に与える影響をしっかり理解しながら、丁寧で安全な支援を積み重ねていくことが、</a:t>
            </a:r>
            <a:r>
              <a:rPr lang="en-US" altLang="ja-JP" dirty="0">
                <a:latin typeface="+mn-ea"/>
              </a:rPr>
              <a:t>TIC</a:t>
            </a:r>
            <a:r>
              <a:rPr lang="ja-JP" altLang="en-US" dirty="0">
                <a:latin typeface="+mn-ea"/>
              </a:rPr>
              <a:t>の基本的な考え方になります。</a:t>
            </a:r>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fld id="{69221533-06AB-4A71-98FB-6FC44646925D}" type="slidenum">
              <a:rPr kumimoji="1" lang="ja-JP" altLang="en-US" smtClean="0"/>
              <a:t>33</a:t>
            </a:fld>
            <a:endParaRPr kumimoji="1" lang="ja-JP" altLang="en-US"/>
          </a:p>
        </p:txBody>
      </p:sp>
    </p:spTree>
    <p:extLst>
      <p:ext uri="{BB962C8B-B14F-4D97-AF65-F5344CB8AC3E}">
        <p14:creationId xmlns:p14="http://schemas.microsoft.com/office/powerpoint/2010/main" val="3005094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874EE-278B-A5BB-4B19-202D2E61EBF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A23E5DB-179B-13DD-6F9B-173A01988F1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94B4F1-DF10-C476-52A8-21658C9A5E8A}"/>
              </a:ext>
            </a:extLst>
          </p:cNvPr>
          <p:cNvSpPr>
            <a:spLocks noGrp="1"/>
          </p:cNvSpPr>
          <p:nvPr>
            <p:ph type="body" idx="1"/>
          </p:nvPr>
        </p:nvSpPr>
        <p:spPr/>
        <p:txBody>
          <a:bodyPr/>
          <a:lstStyle/>
          <a:p>
            <a:pPr>
              <a:buNone/>
            </a:pPr>
            <a:r>
              <a:rPr lang="ja-JP" altLang="en-US" dirty="0"/>
              <a:t>　トラウマ体験をした子どもたちは、自分自身や他者、そして世界全体に対して否定的な見方を持ってしまうことがあります。たとえば、「誰も信用できない」「どうせ裏切られる」「自分には愛される価値がない」などと感じるようになってしまうことがあります。また、過去のつらい出来事がフラッシュバックのようによみがえったり、日常生活の中で理由もなくピリピリしたり、逆に感情が感じられなくなったりと、心の中が大きく揺れ動きます。</a:t>
            </a:r>
            <a:br>
              <a:rPr lang="ja-JP" altLang="en-US" dirty="0"/>
            </a:br>
            <a:r>
              <a:rPr lang="ja-JP" altLang="en-US" dirty="0"/>
              <a:t>学習に集中できなかったり、人との関係をうまく築けなかったり、突然キレる、取り乱す、元気がなくなる、多動的になる、衝動的になるなど、いろいろな行動が表れます。</a:t>
            </a:r>
            <a:endParaRPr lang="en-US" altLang="ja-JP" dirty="0"/>
          </a:p>
          <a:p>
            <a:pPr>
              <a:buNone/>
            </a:pPr>
            <a:r>
              <a:rPr lang="ja-JP" altLang="en-US" dirty="0"/>
              <a:t>　中には、一見「平気そう」に見える子どももいますが、それは感情や感覚をあえて感じないようにして、自分の心を守っている防衛反応としての「解離」の状態かもしれません。</a:t>
            </a:r>
            <a:br>
              <a:rPr lang="ja-JP" altLang="en-US" dirty="0"/>
            </a:br>
            <a:r>
              <a:rPr lang="ja-JP" altLang="en-US" dirty="0"/>
              <a:t>　このようなトラウマ関連症状や心の防衛反応を理解せずに、「反抗している」「気を引きたいだけ」「大人をバカにしている」などと決めつけて、支援者が怒りや叱責、放置するといった対応をしてしまうと、かえって子どもにとっての「再トラウマ体験（トラウマの再演）」につながってしまい、過去のつらさを繰り返すような経験になってしまうおそれがあります。</a:t>
            </a:r>
            <a:endParaRPr lang="en-US" altLang="ja-JP" dirty="0"/>
          </a:p>
          <a:p>
            <a:pPr>
              <a:buNone/>
            </a:pPr>
            <a:endParaRPr lang="ja-JP" altLang="en-US" dirty="0"/>
          </a:p>
          <a:p>
            <a:r>
              <a:rPr lang="ja-JP" altLang="en-US" dirty="0"/>
              <a:t>　だからこそ、こうした行動の背景にある心の傷や防衛反応を理解し、丁寧に関わっていく</a:t>
            </a:r>
            <a:r>
              <a:rPr lang="en-US" altLang="ja-JP" dirty="0"/>
              <a:t>TIC</a:t>
            </a:r>
            <a:r>
              <a:rPr lang="ja-JP" altLang="en-US" dirty="0"/>
              <a:t>の姿勢が、とても大切になってくるのです。</a:t>
            </a:r>
          </a:p>
          <a:p>
            <a:endParaRPr kumimoji="1" lang="ja-JP" altLang="en-US" dirty="0"/>
          </a:p>
        </p:txBody>
      </p:sp>
      <p:sp>
        <p:nvSpPr>
          <p:cNvPr id="4" name="スライド番号プレースホルダー 3">
            <a:extLst>
              <a:ext uri="{FF2B5EF4-FFF2-40B4-BE49-F238E27FC236}">
                <a16:creationId xmlns:a16="http://schemas.microsoft.com/office/drawing/2014/main" id="{2A4C4433-C27C-0300-1697-4A0426C8671E}"/>
              </a:ext>
            </a:extLst>
          </p:cNvPr>
          <p:cNvSpPr>
            <a:spLocks noGrp="1"/>
          </p:cNvSpPr>
          <p:nvPr>
            <p:ph type="sldNum" sz="quarter" idx="5"/>
          </p:nvPr>
        </p:nvSpPr>
        <p:spPr/>
        <p:txBody>
          <a:bodyPr/>
          <a:lstStyle/>
          <a:p>
            <a:fld id="{69221533-06AB-4A71-98FB-6FC44646925D}" type="slidenum">
              <a:rPr kumimoji="1" lang="ja-JP" altLang="en-US" smtClean="0"/>
              <a:t>34</a:t>
            </a:fld>
            <a:endParaRPr kumimoji="1" lang="ja-JP" altLang="en-US"/>
          </a:p>
        </p:txBody>
      </p:sp>
    </p:spTree>
    <p:extLst>
      <p:ext uri="{BB962C8B-B14F-4D97-AF65-F5344CB8AC3E}">
        <p14:creationId xmlns:p14="http://schemas.microsoft.com/office/powerpoint/2010/main" val="2005785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32C1E-FB77-6801-1C70-50F790E5366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105D80C-FC45-B12C-AE30-CD9555C761E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C8A4487-B8A4-505C-6CAA-99D2AC309C5E}"/>
              </a:ext>
            </a:extLst>
          </p:cNvPr>
          <p:cNvSpPr>
            <a:spLocks noGrp="1"/>
          </p:cNvSpPr>
          <p:nvPr>
            <p:ph type="body" idx="1"/>
          </p:nvPr>
        </p:nvSpPr>
        <p:spPr/>
        <p:txBody>
          <a:bodyPr/>
          <a:lstStyle/>
          <a:p>
            <a:pPr>
              <a:buNone/>
            </a:pPr>
            <a:r>
              <a:rPr lang="ja-JP" altLang="en-US" dirty="0"/>
              <a:t>　実際に、身体のケガは見た目でわかりやすいですが、心の傷、つまりトラウマは目に見えないため、その重症度や深刻さが見過ごされたり、誤解されたり、過小評価されてしまうことが少なくありません。</a:t>
            </a:r>
          </a:p>
          <a:p>
            <a:pPr>
              <a:buNone/>
            </a:pPr>
            <a:endParaRPr lang="en-US" altLang="ja-JP" dirty="0"/>
          </a:p>
          <a:p>
            <a:pPr>
              <a:buNone/>
            </a:pPr>
            <a:r>
              <a:rPr lang="ja-JP" altLang="en-US" dirty="0"/>
              <a:t>　そこで、</a:t>
            </a:r>
            <a:r>
              <a:rPr lang="en-US" altLang="ja-JP" dirty="0"/>
              <a:t>TIC</a:t>
            </a:r>
            <a:r>
              <a:rPr lang="ja-JP" altLang="en-US" dirty="0"/>
              <a:t>では、支援者には「トラウマのメガネ」をかけて問題状況を捉えつつ支援をすることが求められます。つまり、子どもの行動や様子を、過去のつらい体験＝トラウマの影響があるかもしれないという視点で捉え、安心感や安全感を大切にした支援を心がけていくということです。</a:t>
            </a:r>
            <a:r>
              <a:rPr lang="en-US" altLang="ja-JP" dirty="0"/>
              <a:t>TIC</a:t>
            </a:r>
            <a:r>
              <a:rPr lang="ja-JP" altLang="en-US" dirty="0"/>
              <a:t>の実践は、「見えないこころのケガを見える化するケア」とも言われています。</a:t>
            </a:r>
            <a:endParaRPr lang="en-US" altLang="ja-JP" dirty="0"/>
          </a:p>
          <a:p>
            <a:pPr>
              <a:buNone/>
            </a:pPr>
            <a:endParaRPr lang="en-US" altLang="ja-JP" dirty="0"/>
          </a:p>
          <a:p>
            <a:pPr>
              <a:buNone/>
            </a:pPr>
            <a:r>
              <a:rPr lang="ja-JP" altLang="en-US" dirty="0"/>
              <a:t>　実際の支援ではこどもの行動や状態の背景にトラウマの影響がないかアセスメントしていきます。たとえば、子どもが突然怒り出したり、落ち着きが無くなったり、過剰におびえたり、逆にぼーっとして無反応だったりする場合も、それらはトラウマに関連した反応や症状として捉える必要があるかもしれません。これらの反応は、安心や安全が脅かされたことに伴う「異常な出来事に対する正常な反応」として理解すること、つまり、過酷な体験を乗り越えるために心がとった防衛反応として理解することが求められます。</a:t>
            </a:r>
          </a:p>
          <a:p>
            <a:r>
              <a:rPr lang="ja-JP" altLang="en-US" dirty="0"/>
              <a:t>　支援者自身も、そのような子どもの反応に巻き込まれて感情的になったり、強く叱責したりしないように注意する必要があります。トラウマの再演につながらないよう、安全で安心できる関係を築いていくことが、</a:t>
            </a:r>
            <a:r>
              <a:rPr lang="en-US" altLang="ja-JP" dirty="0"/>
              <a:t>TIC</a:t>
            </a:r>
            <a:r>
              <a:rPr lang="ja-JP" altLang="en-US" dirty="0"/>
              <a:t>の基本姿勢となります。</a:t>
            </a:r>
          </a:p>
          <a:p>
            <a:endParaRPr kumimoji="1" lang="ja-JP" altLang="en-US" dirty="0"/>
          </a:p>
        </p:txBody>
      </p:sp>
      <p:sp>
        <p:nvSpPr>
          <p:cNvPr id="4" name="スライド番号プレースホルダー 3">
            <a:extLst>
              <a:ext uri="{FF2B5EF4-FFF2-40B4-BE49-F238E27FC236}">
                <a16:creationId xmlns:a16="http://schemas.microsoft.com/office/drawing/2014/main" id="{43B15384-8CEE-8D0E-CBF2-2B0C246DB9CD}"/>
              </a:ext>
            </a:extLst>
          </p:cNvPr>
          <p:cNvSpPr>
            <a:spLocks noGrp="1"/>
          </p:cNvSpPr>
          <p:nvPr>
            <p:ph type="sldNum" sz="quarter" idx="5"/>
          </p:nvPr>
        </p:nvSpPr>
        <p:spPr/>
        <p:txBody>
          <a:bodyPr/>
          <a:lstStyle/>
          <a:p>
            <a:fld id="{69221533-06AB-4A71-98FB-6FC44646925D}" type="slidenum">
              <a:rPr kumimoji="1" lang="ja-JP" altLang="en-US" smtClean="0"/>
              <a:t>35</a:t>
            </a:fld>
            <a:endParaRPr kumimoji="1" lang="ja-JP" altLang="en-US"/>
          </a:p>
        </p:txBody>
      </p:sp>
    </p:spTree>
    <p:extLst>
      <p:ext uri="{BB962C8B-B14F-4D97-AF65-F5344CB8AC3E}">
        <p14:creationId xmlns:p14="http://schemas.microsoft.com/office/powerpoint/2010/main" val="1884315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None/>
            </a:pPr>
            <a:r>
              <a:rPr lang="ja-JP" altLang="en-US" dirty="0"/>
              <a:t>　この</a:t>
            </a:r>
            <a:r>
              <a:rPr lang="en-US" altLang="ja-JP" dirty="0"/>
              <a:t>TIC</a:t>
            </a:r>
            <a:r>
              <a:rPr lang="ja-JP" altLang="en-US" dirty="0"/>
              <a:t>の基本姿勢や実践は、学校などの教育の現場にも適応していく流れが進められています。学校が「トラウマインフォームド」な視点に基づいて、どのように支援の土台を築いていくかが求められています。トラウマインフォームドな学校とは、すべての教職員がトラウマの影響を理解し、子どもの行動や反応の背景に配慮しながら教育環境を整えていく学校です。このような考え方を学校全体で取り入れたものが「トラウマインフォームドスクール」（</a:t>
            </a:r>
            <a:r>
              <a:rPr lang="en-US" altLang="ja-JP" dirty="0"/>
              <a:t>TIS</a:t>
            </a:r>
            <a:r>
              <a:rPr lang="ja-JP" altLang="en-US" dirty="0"/>
              <a:t>）と呼ばれています。</a:t>
            </a:r>
          </a:p>
          <a:p>
            <a:pPr>
              <a:buNone/>
            </a:pPr>
            <a:r>
              <a:rPr lang="ja-JP" altLang="en-US" dirty="0"/>
              <a:t>　</a:t>
            </a:r>
            <a:endParaRPr lang="en-US" altLang="ja-JP" dirty="0"/>
          </a:p>
          <a:p>
            <a:pPr>
              <a:buNone/>
            </a:pPr>
            <a:r>
              <a:rPr lang="ja-JP" altLang="en-US" dirty="0"/>
              <a:t>　たとえば、アメリカの「国立子どもトラウマティックストレス・ネットワーク」（</a:t>
            </a:r>
            <a:r>
              <a:rPr lang="en-US" altLang="ja-JP" dirty="0"/>
              <a:t>2017</a:t>
            </a:r>
            <a:r>
              <a:rPr lang="ja-JP" altLang="en-US" dirty="0"/>
              <a:t>）では、</a:t>
            </a:r>
            <a:r>
              <a:rPr lang="en-US" altLang="ja-JP" dirty="0"/>
              <a:t>TIS</a:t>
            </a:r>
            <a:r>
              <a:rPr lang="ja-JP" altLang="en-US" dirty="0"/>
              <a:t>における基本方針として、</a:t>
            </a:r>
            <a:r>
              <a:rPr lang="en-US" altLang="ja-JP" dirty="0"/>
              <a:t>TIC</a:t>
            </a:r>
            <a:r>
              <a:rPr lang="ja-JP" altLang="en-US" dirty="0"/>
              <a:t>の「</a:t>
            </a:r>
            <a:r>
              <a:rPr lang="en-US" altLang="ja-JP" dirty="0"/>
              <a:t>4</a:t>
            </a:r>
            <a:r>
              <a:rPr lang="ja-JP" altLang="en-US" dirty="0"/>
              <a:t>つの</a:t>
            </a:r>
            <a:r>
              <a:rPr lang="en-US" altLang="ja-JP" dirty="0"/>
              <a:t>R</a:t>
            </a:r>
            <a:r>
              <a:rPr lang="ja-JP" altLang="en-US" dirty="0"/>
              <a:t>」をすべての関係者が共有することを提唱しています。そのうえで、教職員・子ども・家庭・地域が一体となって、トラウマの負の影響に気づきながら、安心・安全な環境を整えるための枠組みが提示されています。　</a:t>
            </a:r>
            <a:r>
              <a:rPr lang="en-US" altLang="ja-JP" dirty="0"/>
              <a:t>TIS</a:t>
            </a:r>
            <a:r>
              <a:rPr lang="ja-JP" altLang="en-US" dirty="0"/>
              <a:t>では、子どもの問題行動や困りごとを表面的に見るのではなく、その背景にトラウマがあるかもしれないという視点をもつことが大切です。</a:t>
            </a:r>
            <a:br>
              <a:rPr lang="ja-JP" altLang="en-US" dirty="0"/>
            </a:br>
            <a:endParaRPr lang="en-US" altLang="ja-JP" dirty="0"/>
          </a:p>
          <a:p>
            <a:pPr>
              <a:buNone/>
            </a:pPr>
            <a:r>
              <a:rPr lang="ja-JP" altLang="en-US" dirty="0"/>
              <a:t>　そして、こうした支援を進めるには、教職員自身がトラウマについて正しく理解し、対処や予防に関するスキルを高めていくことが不可欠です。そのためにも、教職員向けの研修の充実が求められています。</a:t>
            </a:r>
          </a:p>
          <a:p>
            <a:pPr defTabSz="935589">
              <a:defRPr sz="2800">
                <a:latin typeface="UD デジタル 教科書体 N-R"/>
              </a:defRPr>
            </a:pPr>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69221533-06AB-4A71-98FB-6FC44646925D}" type="slidenum">
              <a:rPr kumimoji="1" lang="ja-JP" altLang="en-US" smtClean="0"/>
              <a:t>36</a:t>
            </a:fld>
            <a:endParaRPr kumimoji="1" lang="ja-JP" altLang="en-US"/>
          </a:p>
        </p:txBody>
      </p:sp>
    </p:spTree>
    <p:extLst>
      <p:ext uri="{BB962C8B-B14F-4D97-AF65-F5344CB8AC3E}">
        <p14:creationId xmlns:p14="http://schemas.microsoft.com/office/powerpoint/2010/main" val="2280774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18E00-EA38-9672-A846-AD29F37B32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A84F37A-8E96-B026-64BB-0998944DE22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611DF72-3EBE-5FF0-339F-D76CB5376D58}"/>
              </a:ext>
            </a:extLst>
          </p:cNvPr>
          <p:cNvSpPr>
            <a:spLocks noGrp="1"/>
          </p:cNvSpPr>
          <p:nvPr>
            <p:ph type="body" idx="1"/>
          </p:nvPr>
        </p:nvSpPr>
        <p:spPr/>
        <p:txBody>
          <a:bodyPr/>
          <a:lstStyle/>
          <a:p>
            <a:pPr>
              <a:buNone/>
            </a:pPr>
            <a:r>
              <a:rPr lang="ja-JP" altLang="en-US" dirty="0"/>
              <a:t>　このような</a:t>
            </a:r>
            <a:r>
              <a:rPr lang="en-US" altLang="ja-JP" dirty="0"/>
              <a:t>TIS</a:t>
            </a:r>
            <a:r>
              <a:rPr lang="ja-JP" altLang="en-US" dirty="0"/>
              <a:t>において、「トラウマのメガネ」を通して子どもたちを支援することが重要となります。</a:t>
            </a:r>
          </a:p>
          <a:p>
            <a:pPr defTabSz="935589">
              <a:defRPr/>
            </a:pPr>
            <a:r>
              <a:rPr lang="ja-JP" altLang="en-US" dirty="0"/>
              <a:t>　たとえば、過去に虐待や体罰、いじめ、暴力といった経験をしてきた子どもにとっては、学校や教室内の雰囲気、教師や友だちの言動、日常の学校生活の中のちょっとした場面が、過去のつらい体験を思い出させる「リマインダー」になることがあります。そうしたとき、子どもが急に怒り出したり、無気力になったり、衝動的な行動をとる場合があります。それを見た大人が「この子は怠けている」「反抗的だ」「発達障害かもしれない」などと早合点してしまうと、理解と支援の方向がずれてしまうことがあります。そのため、子どもの問題行動や状態をとらえるときには、「トラウマの影響があるかもしれない」という視点も持つことが求められます。トラウマのメガネをかけて子どもを理解し、再トラウマ体験を防ぎながら、丁寧に寄り添った支援を行っていくことが求められます。</a:t>
            </a:r>
          </a:p>
          <a:p>
            <a:pPr>
              <a:buNone/>
            </a:pPr>
            <a:endParaRPr lang="ja-JP" altLang="en-US" dirty="0"/>
          </a:p>
          <a:p>
            <a:pPr>
              <a:buNone/>
            </a:pPr>
            <a:r>
              <a:rPr lang="ja-JP" altLang="en-US" dirty="0"/>
              <a:t>　研修テキストには、架空事例として、小学</a:t>
            </a:r>
            <a:r>
              <a:rPr lang="en-US" altLang="ja-JP" dirty="0"/>
              <a:t>4</a:t>
            </a:r>
            <a:r>
              <a:rPr lang="ja-JP" altLang="en-US" dirty="0"/>
              <a:t>年生の男の子</a:t>
            </a:r>
            <a:r>
              <a:rPr lang="en-US" altLang="ja-JP" dirty="0"/>
              <a:t>A</a:t>
            </a:r>
            <a:r>
              <a:rPr lang="ja-JP" altLang="en-US" dirty="0"/>
              <a:t>くんへの支援のエピソードが紹介されていますのでご参照ください。</a:t>
            </a:r>
            <a:endParaRPr lang="en-US" altLang="ja-JP" dirty="0"/>
          </a:p>
          <a:p>
            <a:pPr>
              <a:buNone/>
            </a:pPr>
            <a:br>
              <a:rPr lang="ja-JP" altLang="en-US" dirty="0"/>
            </a:br>
            <a:r>
              <a:rPr lang="ja-JP" altLang="en-US" dirty="0"/>
              <a:t>　このようなトラウマ支援するうえで、「トラウマへの援助の原則」も参考になります。</a:t>
            </a:r>
            <a:endParaRPr lang="en-US" altLang="ja-JP" dirty="0"/>
          </a:p>
          <a:p>
            <a:pPr>
              <a:buNone/>
            </a:pPr>
            <a:r>
              <a:rPr lang="ja-JP" altLang="en-US" dirty="0"/>
              <a:t>第一に、「いまの自分の症状や状態は、過去のトラウマの影響によるものかもしれない」という心理教育を行い、子ども自身がそれに気づき、理解することを手助けすることがあげられます。</a:t>
            </a:r>
            <a:endParaRPr lang="en-US" altLang="ja-JP" dirty="0"/>
          </a:p>
          <a:p>
            <a:pPr>
              <a:buNone/>
            </a:pPr>
            <a:r>
              <a:rPr lang="ja-JP" altLang="en-US" dirty="0"/>
              <a:t>第二に、自分の気持ちを落ち着けたり、安心を感じるためのセルフケアの方法を身につけること、</a:t>
            </a:r>
            <a:br>
              <a:rPr lang="ja-JP" altLang="en-US" dirty="0"/>
            </a:br>
            <a:r>
              <a:rPr lang="ja-JP" altLang="en-US" dirty="0"/>
              <a:t>第三に、感情の表現や人との関係の築き方など、生きていくための多様なスキルを育てていくことが重要になります。</a:t>
            </a:r>
          </a:p>
          <a:p>
            <a:r>
              <a:rPr lang="ja-JP" altLang="en-US" dirty="0"/>
              <a:t>　</a:t>
            </a:r>
            <a:endParaRPr kumimoji="1" lang="ja-JP" altLang="en-US" dirty="0"/>
          </a:p>
        </p:txBody>
      </p:sp>
      <p:sp>
        <p:nvSpPr>
          <p:cNvPr id="4" name="スライド番号プレースホルダー 3">
            <a:extLst>
              <a:ext uri="{FF2B5EF4-FFF2-40B4-BE49-F238E27FC236}">
                <a16:creationId xmlns:a16="http://schemas.microsoft.com/office/drawing/2014/main" id="{D6889B47-F12E-6852-DF15-C95740036A02}"/>
              </a:ext>
            </a:extLst>
          </p:cNvPr>
          <p:cNvSpPr>
            <a:spLocks noGrp="1"/>
          </p:cNvSpPr>
          <p:nvPr>
            <p:ph type="sldNum" sz="quarter" idx="5"/>
          </p:nvPr>
        </p:nvSpPr>
        <p:spPr/>
        <p:txBody>
          <a:bodyPr/>
          <a:lstStyle/>
          <a:p>
            <a:fld id="{69221533-06AB-4A71-98FB-6FC44646925D}" type="slidenum">
              <a:rPr kumimoji="1" lang="ja-JP" altLang="en-US" smtClean="0"/>
              <a:t>37</a:t>
            </a:fld>
            <a:endParaRPr kumimoji="1" lang="ja-JP" altLang="en-US"/>
          </a:p>
        </p:txBody>
      </p:sp>
    </p:spTree>
    <p:extLst>
      <p:ext uri="{BB962C8B-B14F-4D97-AF65-F5344CB8AC3E}">
        <p14:creationId xmlns:p14="http://schemas.microsoft.com/office/powerpoint/2010/main" val="12132039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C8D86-60CE-28AD-2C2F-B5061C2C266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D5D43AA-F0DE-FCBD-13E5-7D6F508E65D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1BCF832-95E3-8C65-8E90-E5E62BFA7A1B}"/>
              </a:ext>
            </a:extLst>
          </p:cNvPr>
          <p:cNvSpPr>
            <a:spLocks noGrp="1"/>
          </p:cNvSpPr>
          <p:nvPr>
            <p:ph type="body" idx="1"/>
          </p:nvPr>
        </p:nvSpPr>
        <p:spPr/>
        <p:txBody>
          <a:bodyPr/>
          <a:lstStyle/>
          <a:p>
            <a:pPr defTabSz="935589">
              <a:defRPr/>
            </a:pPr>
            <a:r>
              <a:rPr lang="ja-JP" altLang="en-US" dirty="0">
                <a:latin typeface="+mn-ea"/>
              </a:rPr>
              <a:t>　この</a:t>
            </a:r>
            <a:r>
              <a:rPr lang="en-US" altLang="ja-JP" dirty="0">
                <a:latin typeface="+mn-ea"/>
              </a:rPr>
              <a:t>TIC</a:t>
            </a:r>
            <a:r>
              <a:rPr lang="ja-JP" altLang="en-US" dirty="0">
                <a:latin typeface="+mn-ea"/>
              </a:rPr>
              <a:t>の実践において、支援者自身のセルフケアを行うことも非常に重要です。トラウマを抱える子どもと関わることで、支援者自身も強いストレスを感じたり、感情的に巻き込まれたりすることがあります。トラウマ支援では、子どものつらい過去の体験に直接触れたり、敵意や不信感、拒絶的な態度を向けられたりする場面もあります。また、支援を続けていく中で、子どもの問題行動に振り回されてしまうこともありますし、場合によっては、支援者自身がかつて経験したトラウマ体験が呼び起こされてしまうこともあるかもしれません。このように、支援者の側が支援の過程で精神的に消耗し、心が傷ついてしまう状態は、「二次受傷」や「共感性疲労」などと呼ばれることがあります。</a:t>
            </a:r>
            <a:endParaRPr lang="en-US" altLang="ja-JP" dirty="0">
              <a:latin typeface="+mn-ea"/>
            </a:endParaRPr>
          </a:p>
          <a:p>
            <a:pPr>
              <a:buNone/>
            </a:pPr>
            <a:br>
              <a:rPr lang="ja-JP" altLang="en-US" dirty="0">
                <a:latin typeface="+mn-ea"/>
              </a:rPr>
            </a:br>
            <a:r>
              <a:rPr lang="ja-JP" altLang="en-US" dirty="0">
                <a:latin typeface="+mn-ea"/>
              </a:rPr>
              <a:t>　そのため、</a:t>
            </a:r>
            <a:r>
              <a:rPr lang="en-US" altLang="ja-JP" dirty="0">
                <a:latin typeface="+mn-ea"/>
              </a:rPr>
              <a:t>TIS</a:t>
            </a:r>
            <a:r>
              <a:rPr lang="ja-JP" altLang="en-US" dirty="0">
                <a:latin typeface="+mn-ea"/>
              </a:rPr>
              <a:t>の実践においても、支援者側のセルフケアの重要性が強調されています。セルフケアの具体的な方法としては、たとえば、自分自身の心と体の状態に日々気づき、こまめに休憩や休息を取ること。次に、困難を一人で抱え込まず、周囲と協力して「チーム支援」を意識すること。また、仕事だけに没頭せず、私生活や友人とのつながりも大切にすること。そして、個人だけでなく、職場全体でもスタッフの負担に配慮し合えるような環境をつくっていくことも欠かせません。</a:t>
            </a:r>
          </a:p>
          <a:p>
            <a:r>
              <a:rPr lang="ja-JP" altLang="en-US" dirty="0">
                <a:latin typeface="+mn-ea"/>
              </a:rPr>
              <a:t>　子どもたちにとって安心で安全な支援を届けるためには、支援者自身が健やかであることが前提になります。ですので、支援者自身が「セルフケア」を後回しにせず、日々の実践の中で意識的に取り組んでいくことが大切です。</a:t>
            </a:r>
          </a:p>
          <a:p>
            <a:pPr defTabSz="935589">
              <a:defRPr/>
            </a:pPr>
            <a:endParaRPr kumimoji="1" lang="ja-JP" altLang="en-US" dirty="0">
              <a:latin typeface="+mn-ea"/>
            </a:endParaRPr>
          </a:p>
        </p:txBody>
      </p:sp>
      <p:sp>
        <p:nvSpPr>
          <p:cNvPr id="4" name="スライド番号プレースホルダー 3">
            <a:extLst>
              <a:ext uri="{FF2B5EF4-FFF2-40B4-BE49-F238E27FC236}">
                <a16:creationId xmlns:a16="http://schemas.microsoft.com/office/drawing/2014/main" id="{9A11337E-F012-F9D4-DABB-721D0B1ECE9E}"/>
              </a:ext>
            </a:extLst>
          </p:cNvPr>
          <p:cNvSpPr>
            <a:spLocks noGrp="1"/>
          </p:cNvSpPr>
          <p:nvPr>
            <p:ph type="sldNum" sz="quarter" idx="5"/>
          </p:nvPr>
        </p:nvSpPr>
        <p:spPr/>
        <p:txBody>
          <a:bodyPr/>
          <a:lstStyle/>
          <a:p>
            <a:fld id="{69221533-06AB-4A71-98FB-6FC44646925D}" type="slidenum">
              <a:rPr kumimoji="1" lang="ja-JP" altLang="en-US" smtClean="0"/>
              <a:t>38</a:t>
            </a:fld>
            <a:endParaRPr kumimoji="1" lang="ja-JP" altLang="en-US"/>
          </a:p>
        </p:txBody>
      </p:sp>
    </p:spTree>
    <p:extLst>
      <p:ext uri="{BB962C8B-B14F-4D97-AF65-F5344CB8AC3E}">
        <p14:creationId xmlns:p14="http://schemas.microsoft.com/office/powerpoint/2010/main" val="24053146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64E77-B81A-376C-38B0-5395240DA97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7414A5D-C998-9ACE-C93B-E9FB69A175A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5B66FE9-8104-421D-3075-0C4B9714BBC9}"/>
              </a:ext>
            </a:extLst>
          </p:cNvPr>
          <p:cNvSpPr>
            <a:spLocks noGrp="1"/>
          </p:cNvSpPr>
          <p:nvPr>
            <p:ph type="body" idx="1"/>
          </p:nvPr>
        </p:nvSpPr>
        <p:spPr/>
        <p:txBody>
          <a:bodyPr/>
          <a:lstStyle/>
          <a:p>
            <a:pPr>
              <a:buNone/>
            </a:pPr>
            <a:r>
              <a:rPr lang="ja-JP" altLang="en-US" dirty="0"/>
              <a:t>　</a:t>
            </a:r>
            <a:r>
              <a:rPr lang="en-US" altLang="ja-JP" dirty="0"/>
              <a:t>TIS</a:t>
            </a:r>
            <a:r>
              <a:rPr lang="ja-JP" altLang="en-US" dirty="0"/>
              <a:t>の実践においては、チーム学校を基盤とした関係職種や関係機関との支援連携がとても重要となります。支援にあたっては、「トラウマのメガネ」、つまり子どもの言動や状態を、トラウマの影響という視点から捉える姿勢が大切となりますが、その際に、教職員だけでなく、保護者やスクールカウンセラー（</a:t>
            </a:r>
            <a:r>
              <a:rPr lang="en-US" altLang="ja-JP" dirty="0"/>
              <a:t>SC</a:t>
            </a:r>
            <a:r>
              <a:rPr lang="ja-JP" altLang="en-US" dirty="0"/>
              <a:t>）、スクールソーシャルワーカー（</a:t>
            </a:r>
            <a:r>
              <a:rPr lang="en-US" altLang="ja-JP" dirty="0"/>
              <a:t>SSW</a:t>
            </a:r>
            <a:r>
              <a:rPr lang="ja-JP" altLang="en-US" dirty="0"/>
              <a:t>）、さらには医療・福祉機関など、さまざまな立場の人と連携することで、多角的な情報と視点を持つことができます。このように多様な視点や情報を重ね合わせることで、子どもの行動の背後にあるトラウマの影響にも、より良く気づき、理解することができると考えられます。</a:t>
            </a:r>
          </a:p>
          <a:p>
            <a:pPr>
              <a:buNone/>
            </a:pPr>
            <a:r>
              <a:rPr lang="ja-JP" altLang="en-US" dirty="0"/>
              <a:t>　また、先に述べたように支援者がひとりで抱え込みすぎてしまうと、心が疲弊し「二次受傷」や「共感性疲労」につながるおそれもあります。これらを防ぐためにも、チームによる支援体制は、子どもたちのためだけでなく、支援する側の健康を守るためにも重要だといえます。</a:t>
            </a:r>
            <a:endParaRPr lang="en-US" altLang="ja-JP" dirty="0"/>
          </a:p>
          <a:p>
            <a:pPr>
              <a:buNone/>
            </a:pPr>
            <a:r>
              <a:rPr lang="ja-JP" altLang="en-US" dirty="0"/>
              <a:t>　学校全体がトラウマインフォームドな姿勢を共有し、すべての子ども、そしてそれを支える大人たちも含めて、安心と安全を実感できるような学校づくりが目指されます。</a:t>
            </a:r>
          </a:p>
          <a:p>
            <a:endParaRPr kumimoji="1" lang="ja-JP" altLang="en-US" dirty="0"/>
          </a:p>
        </p:txBody>
      </p:sp>
      <p:sp>
        <p:nvSpPr>
          <p:cNvPr id="4" name="スライド番号プレースホルダー 3">
            <a:extLst>
              <a:ext uri="{FF2B5EF4-FFF2-40B4-BE49-F238E27FC236}">
                <a16:creationId xmlns:a16="http://schemas.microsoft.com/office/drawing/2014/main" id="{EE462E1F-8350-5618-3F19-0CFE683BEE82}"/>
              </a:ext>
            </a:extLst>
          </p:cNvPr>
          <p:cNvSpPr>
            <a:spLocks noGrp="1"/>
          </p:cNvSpPr>
          <p:nvPr>
            <p:ph type="sldNum" sz="quarter" idx="5"/>
          </p:nvPr>
        </p:nvSpPr>
        <p:spPr/>
        <p:txBody>
          <a:bodyPr/>
          <a:lstStyle/>
          <a:p>
            <a:fld id="{69221533-06AB-4A71-98FB-6FC44646925D}" type="slidenum">
              <a:rPr kumimoji="1" lang="ja-JP" altLang="en-US" smtClean="0"/>
              <a:t>39</a:t>
            </a:fld>
            <a:endParaRPr kumimoji="1" lang="ja-JP" altLang="en-US"/>
          </a:p>
        </p:txBody>
      </p:sp>
    </p:spTree>
    <p:extLst>
      <p:ext uri="{BB962C8B-B14F-4D97-AF65-F5344CB8AC3E}">
        <p14:creationId xmlns:p14="http://schemas.microsoft.com/office/powerpoint/2010/main" val="365128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このような状況のなかで、</a:t>
            </a:r>
            <a:r>
              <a:rPr kumimoji="1" lang="en-US" altLang="ja-JP" dirty="0"/>
              <a:t>2016</a:t>
            </a:r>
            <a:r>
              <a:rPr kumimoji="1" lang="ja-JP" altLang="en-US" dirty="0"/>
              <a:t>年（平成</a:t>
            </a:r>
            <a:r>
              <a:rPr kumimoji="1" lang="en-US" altLang="ja-JP" dirty="0"/>
              <a:t>28</a:t>
            </a:r>
            <a:r>
              <a:rPr kumimoji="1" lang="ja-JP" altLang="en-US" dirty="0"/>
              <a:t>年）</a:t>
            </a:r>
            <a:r>
              <a:rPr kumimoji="1" lang="en-US" altLang="ja-JP" dirty="0"/>
              <a:t>4</a:t>
            </a:r>
            <a:r>
              <a:rPr kumimoji="1" lang="ja-JP" altLang="en-US" dirty="0"/>
              <a:t>月に「自殺対策基本法」が一部改正され、若い世代への自殺対策が喫緊の課題であるという認識のもと、学校において「困難な事態、強い心理的負担を受けた場合等における対処の仕方を身に付ける等のための教育又は啓発その他当該学校に在籍する児童、生徒等の心の健康の保持に係る教育又は啓発を行うよう努めるものとする」ことが明記された。</a:t>
            </a:r>
            <a:r>
              <a:rPr kumimoji="1" lang="en-US" altLang="ja-JP" dirty="0"/>
              <a:t>2017</a:t>
            </a:r>
            <a:r>
              <a:rPr kumimoji="1" lang="ja-JP" altLang="en-US" dirty="0"/>
              <a:t>年（平成</a:t>
            </a:r>
            <a:r>
              <a:rPr kumimoji="1" lang="en-US" altLang="ja-JP" dirty="0"/>
              <a:t>29</a:t>
            </a:r>
            <a:r>
              <a:rPr kumimoji="1" lang="ja-JP" altLang="en-US" dirty="0"/>
              <a:t>年）の</a:t>
            </a:r>
            <a:r>
              <a:rPr kumimoji="1" lang="en-US" altLang="ja-JP" dirty="0"/>
              <a:t>7</a:t>
            </a:r>
            <a:r>
              <a:rPr kumimoji="1" lang="ja-JP" altLang="en-US" dirty="0"/>
              <a:t>月には、新たに閣議決定された第</a:t>
            </a:r>
            <a:r>
              <a:rPr kumimoji="1" lang="en-US" altLang="ja-JP" dirty="0"/>
              <a:t>3</a:t>
            </a:r>
            <a:r>
              <a:rPr kumimoji="1" lang="ja-JP" altLang="en-US" dirty="0"/>
              <a:t>次「自殺総合対策大綱」において、文部科学省関連項目として「つらいときや苦しいときには助けを求めてもよいということを学ぶ教育（ＳＯＳの出し方に関する教育）を推進する」ことが示された。　</a:t>
            </a:r>
          </a:p>
        </p:txBody>
      </p:sp>
      <p:sp>
        <p:nvSpPr>
          <p:cNvPr id="4" name="スライド番号プレースホルダー 3"/>
          <p:cNvSpPr>
            <a:spLocks noGrp="1"/>
          </p:cNvSpPr>
          <p:nvPr>
            <p:ph type="sldNum" sz="quarter" idx="5"/>
          </p:nvPr>
        </p:nvSpPr>
        <p:spPr/>
        <p:txBody>
          <a:bodyPr/>
          <a:lstStyle/>
          <a:p>
            <a:fld id="{A43546C9-7FEB-440D-BB1E-9110A7E84799}" type="slidenum">
              <a:rPr kumimoji="1" lang="ja-JP" altLang="en-US" smtClean="0"/>
              <a:t>4</a:t>
            </a:fld>
            <a:endParaRPr kumimoji="1" lang="ja-JP" altLang="en-US"/>
          </a:p>
        </p:txBody>
      </p:sp>
    </p:spTree>
    <p:extLst>
      <p:ext uri="{BB962C8B-B14F-4D97-AF65-F5344CB8AC3E}">
        <p14:creationId xmlns:p14="http://schemas.microsoft.com/office/powerpoint/2010/main" val="266103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27A2A-ACFD-744C-D80B-FE4F2B3360E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2368910-E7DA-7500-23DD-E9FAE3C4DE6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54B588E-F2B6-1C04-F423-EAEB1B870002}"/>
              </a:ext>
            </a:extLst>
          </p:cNvPr>
          <p:cNvSpPr>
            <a:spLocks noGrp="1"/>
          </p:cNvSpPr>
          <p:nvPr>
            <p:ph type="body" idx="1"/>
          </p:nvPr>
        </p:nvSpPr>
        <p:spPr/>
        <p:txBody>
          <a:bodyPr/>
          <a:lstStyle/>
          <a:p>
            <a:pPr defTabSz="935589">
              <a:defRPr/>
            </a:pPr>
            <a:r>
              <a:rPr lang="ja-JP" altLang="en-US" dirty="0">
                <a:latin typeface="+mn-ea"/>
              </a:rPr>
              <a:t>　トラウマインフォームドケアは、日常の支援だけでなく、災害や事件・事故、自殺など、緊急時の支援においても重要となる基本姿勢です。最後に、「サイコロジカル・ファーストエイド（</a:t>
            </a:r>
            <a:r>
              <a:rPr lang="en-US" altLang="ja-JP" dirty="0">
                <a:latin typeface="+mn-ea"/>
              </a:rPr>
              <a:t>PFA</a:t>
            </a:r>
            <a:r>
              <a:rPr lang="ja-JP" altLang="en-US" dirty="0">
                <a:latin typeface="+mn-ea"/>
              </a:rPr>
              <a:t>：心理的応急処置）」と</a:t>
            </a:r>
            <a:r>
              <a:rPr lang="en-US" altLang="ja-JP" dirty="0">
                <a:latin typeface="+mn-ea"/>
              </a:rPr>
              <a:t>TIC</a:t>
            </a:r>
            <a:r>
              <a:rPr lang="ja-JP" altLang="en-US" dirty="0">
                <a:latin typeface="+mn-ea"/>
              </a:rPr>
              <a:t>についてまとめます。</a:t>
            </a:r>
            <a:endParaRPr lang="en-US" altLang="ja-JP" dirty="0">
              <a:latin typeface="+mn-ea"/>
            </a:endParaRPr>
          </a:p>
          <a:p>
            <a:pPr defTabSz="935589">
              <a:defRPr/>
            </a:pPr>
            <a:r>
              <a:rPr lang="ja-JP" altLang="en-US" dirty="0">
                <a:latin typeface="+mn-ea"/>
              </a:rPr>
              <a:t>　</a:t>
            </a:r>
            <a:r>
              <a:rPr lang="en-US" altLang="ja-JP" dirty="0">
                <a:latin typeface="+mn-ea"/>
              </a:rPr>
              <a:t>PFA</a:t>
            </a:r>
            <a:r>
              <a:rPr lang="ja-JP" altLang="en-US" dirty="0">
                <a:latin typeface="+mn-ea"/>
              </a:rPr>
              <a:t>とは、トラウマ的な出来事を経験した子どもたちや人々への初期対応として、安全の確保、落ち着きの促進、信頼関係の構築、必要な支援へのつなぎ、などを基本原則として対応する「こころのケガの応急処置」の方法です。そして、この</a:t>
            </a:r>
            <a:r>
              <a:rPr lang="en-US" altLang="ja-JP" dirty="0">
                <a:latin typeface="+mn-ea"/>
              </a:rPr>
              <a:t>PFA</a:t>
            </a:r>
            <a:r>
              <a:rPr lang="ja-JP" altLang="en-US" dirty="0">
                <a:latin typeface="+mn-ea"/>
              </a:rPr>
              <a:t>の学校版の手引きが示されており、それが「</a:t>
            </a:r>
            <a:r>
              <a:rPr lang="en-US" altLang="ja-JP" dirty="0">
                <a:latin typeface="+mn-ea"/>
              </a:rPr>
              <a:t>PFA-S</a:t>
            </a:r>
            <a:r>
              <a:rPr lang="ja-JP" altLang="en-US" dirty="0">
                <a:latin typeface="+mn-ea"/>
              </a:rPr>
              <a:t>（</a:t>
            </a:r>
            <a:r>
              <a:rPr lang="en-US" altLang="ja-JP" dirty="0">
                <a:latin typeface="+mn-ea"/>
              </a:rPr>
              <a:t>Psychological First Aid for Schools</a:t>
            </a:r>
            <a:r>
              <a:rPr lang="ja-JP" altLang="en-US" dirty="0">
                <a:latin typeface="+mn-ea"/>
              </a:rPr>
              <a:t>）」です。これは心理の専門家だけが行うものではなく、学校に関わるすべての人が実践可能な枠組みとして示されているもので、学校の混乱からの回復に役立つとされています。</a:t>
            </a:r>
          </a:p>
          <a:p>
            <a:pPr>
              <a:buNone/>
            </a:pPr>
            <a:r>
              <a:rPr lang="ja-JP" altLang="en-US" dirty="0">
                <a:latin typeface="+mn-ea"/>
              </a:rPr>
              <a:t>　</a:t>
            </a:r>
            <a:r>
              <a:rPr lang="en-US" altLang="ja-JP" dirty="0">
                <a:latin typeface="+mn-ea"/>
              </a:rPr>
              <a:t>PFA-S</a:t>
            </a:r>
            <a:r>
              <a:rPr lang="ja-JP" altLang="en-US" dirty="0">
                <a:latin typeface="+mn-ea"/>
              </a:rPr>
              <a:t>で示されている具体的な支援活動は、以下の</a:t>
            </a:r>
            <a:r>
              <a:rPr lang="en-US" altLang="ja-JP" dirty="0">
                <a:latin typeface="+mn-ea"/>
              </a:rPr>
              <a:t>8</a:t>
            </a:r>
            <a:r>
              <a:rPr lang="ja-JP" altLang="en-US" dirty="0">
                <a:latin typeface="+mn-ea"/>
              </a:rPr>
              <a:t>つが示されています。</a:t>
            </a:r>
            <a:endParaRPr lang="en-US" altLang="ja-JP" dirty="0">
              <a:latin typeface="+mn-ea"/>
            </a:endParaRPr>
          </a:p>
          <a:p>
            <a:pPr>
              <a:buNone/>
            </a:pPr>
            <a:endParaRPr lang="ja-JP" altLang="en-US" dirty="0">
              <a:latin typeface="+mn-ea"/>
            </a:endParaRPr>
          </a:p>
          <a:p>
            <a:pPr>
              <a:buNone/>
            </a:pPr>
            <a:r>
              <a:rPr lang="en-US" altLang="ja-JP" dirty="0">
                <a:latin typeface="+mn-ea"/>
              </a:rPr>
              <a:t>1</a:t>
            </a:r>
            <a:r>
              <a:rPr lang="ja-JP" altLang="en-US" dirty="0">
                <a:latin typeface="+mn-ea"/>
              </a:rPr>
              <a:t>つ目は、支援対象者に近づき、活動を始めること。</a:t>
            </a:r>
            <a:br>
              <a:rPr lang="ja-JP" altLang="en-US" dirty="0">
                <a:latin typeface="+mn-ea"/>
              </a:rPr>
            </a:br>
            <a:r>
              <a:rPr lang="en-US" altLang="ja-JP" dirty="0">
                <a:latin typeface="+mn-ea"/>
              </a:rPr>
              <a:t>2</a:t>
            </a:r>
            <a:r>
              <a:rPr lang="ja-JP" altLang="en-US" dirty="0">
                <a:latin typeface="+mn-ea"/>
              </a:rPr>
              <a:t>つ目は、安全と安心感を確保すること。</a:t>
            </a:r>
            <a:br>
              <a:rPr lang="ja-JP" altLang="en-US" dirty="0">
                <a:latin typeface="+mn-ea"/>
              </a:rPr>
            </a:br>
            <a:r>
              <a:rPr lang="en-US" altLang="ja-JP" dirty="0">
                <a:latin typeface="+mn-ea"/>
              </a:rPr>
              <a:t>3</a:t>
            </a:r>
            <a:r>
              <a:rPr lang="ja-JP" altLang="en-US" dirty="0">
                <a:latin typeface="+mn-ea"/>
              </a:rPr>
              <a:t>つ目は、安定化。混乱している子どもに、落ち着きを取り戻してもらいます。</a:t>
            </a:r>
            <a:br>
              <a:rPr lang="ja-JP" altLang="en-US" dirty="0">
                <a:latin typeface="+mn-ea"/>
              </a:rPr>
            </a:br>
            <a:r>
              <a:rPr lang="en-US" altLang="ja-JP" dirty="0">
                <a:latin typeface="+mn-ea"/>
              </a:rPr>
              <a:t>4</a:t>
            </a:r>
            <a:r>
              <a:rPr lang="ja-JP" altLang="en-US" dirty="0">
                <a:latin typeface="+mn-ea"/>
              </a:rPr>
              <a:t>つ目は、「いま必要なことや困っていること」に関する情報を集めること。</a:t>
            </a:r>
            <a:br>
              <a:rPr lang="ja-JP" altLang="en-US" dirty="0">
                <a:latin typeface="+mn-ea"/>
              </a:rPr>
            </a:br>
            <a:r>
              <a:rPr lang="en-US" altLang="ja-JP" dirty="0">
                <a:latin typeface="+mn-ea"/>
              </a:rPr>
              <a:t>5</a:t>
            </a:r>
            <a:r>
              <a:rPr lang="ja-JP" altLang="en-US" dirty="0">
                <a:latin typeface="+mn-ea"/>
              </a:rPr>
              <a:t>つ目は、現実的な問題の解決を支援すること。</a:t>
            </a:r>
            <a:br>
              <a:rPr lang="ja-JP" altLang="en-US" dirty="0">
                <a:latin typeface="+mn-ea"/>
              </a:rPr>
            </a:br>
            <a:r>
              <a:rPr lang="en-US" altLang="ja-JP" dirty="0">
                <a:latin typeface="+mn-ea"/>
              </a:rPr>
              <a:t>6</a:t>
            </a:r>
            <a:r>
              <a:rPr lang="ja-JP" altLang="en-US" dirty="0">
                <a:latin typeface="+mn-ea"/>
              </a:rPr>
              <a:t>つ目は、家族や友人など、周囲の人々との関係を促進すること。</a:t>
            </a:r>
            <a:br>
              <a:rPr lang="ja-JP" altLang="en-US" dirty="0">
                <a:latin typeface="+mn-ea"/>
              </a:rPr>
            </a:br>
            <a:r>
              <a:rPr lang="en-US" altLang="ja-JP" dirty="0">
                <a:latin typeface="+mn-ea"/>
              </a:rPr>
              <a:t>7</a:t>
            </a:r>
            <a:r>
              <a:rPr lang="ja-JP" altLang="en-US" dirty="0">
                <a:latin typeface="+mn-ea"/>
              </a:rPr>
              <a:t>つ目は、対処に役立つ情報を伝えること。</a:t>
            </a:r>
            <a:br>
              <a:rPr lang="ja-JP" altLang="en-US" dirty="0">
                <a:latin typeface="+mn-ea"/>
              </a:rPr>
            </a:br>
            <a:r>
              <a:rPr lang="ja-JP" altLang="en-US" dirty="0">
                <a:latin typeface="+mn-ea"/>
              </a:rPr>
              <a:t>そして</a:t>
            </a:r>
            <a:r>
              <a:rPr lang="en-US" altLang="ja-JP" dirty="0">
                <a:latin typeface="+mn-ea"/>
              </a:rPr>
              <a:t>8</a:t>
            </a:r>
            <a:r>
              <a:rPr lang="ja-JP" altLang="en-US" dirty="0">
                <a:latin typeface="+mn-ea"/>
              </a:rPr>
              <a:t>つ目が、必要なサービスへの紹介と引き継ぎです。</a:t>
            </a:r>
          </a:p>
          <a:p>
            <a:pPr defTabSz="935589">
              <a:defRPr/>
            </a:pPr>
            <a:endParaRPr kumimoji="1" lang="en-US" altLang="ja-JP" dirty="0">
              <a:latin typeface="+mn-ea"/>
            </a:endParaRPr>
          </a:p>
          <a:p>
            <a:pPr defTabSz="935589">
              <a:defRPr/>
            </a:pPr>
            <a:r>
              <a:rPr kumimoji="1" lang="ja-JP" altLang="en-US" dirty="0">
                <a:latin typeface="+mn-ea"/>
              </a:rPr>
              <a:t>　この</a:t>
            </a:r>
            <a:r>
              <a:rPr lang="en-US" altLang="ja-JP" dirty="0">
                <a:effectLst/>
                <a:latin typeface="+mn-ea"/>
                <a:cs typeface="Times New Roman" panose="02020603050405020304" pitchFamily="18" charset="0"/>
              </a:rPr>
              <a:t>PFA-S</a:t>
            </a:r>
            <a:r>
              <a:rPr lang="ja-JP" altLang="ja-JP" dirty="0">
                <a:effectLst/>
                <a:latin typeface="+mn-ea"/>
                <a:cs typeface="Times New Roman" panose="02020603050405020304" pitchFamily="18" charset="0"/>
              </a:rPr>
              <a:t>に関わる支援活動では、子どもたちや教職員などに生じた心身の不調等を</a:t>
            </a:r>
            <a:r>
              <a:rPr lang="ja-JP" altLang="en-US" dirty="0">
                <a:effectLst/>
                <a:latin typeface="+mn-ea"/>
                <a:cs typeface="Times New Roman" panose="02020603050405020304" pitchFamily="18" charset="0"/>
              </a:rPr>
              <a:t>「</a:t>
            </a:r>
            <a:r>
              <a:rPr lang="ja-JP" altLang="ja-JP" dirty="0">
                <a:effectLst/>
                <a:latin typeface="+mn-ea"/>
                <a:cs typeface="Times New Roman" panose="02020603050405020304" pitchFamily="18" charset="0"/>
              </a:rPr>
              <a:t>異常な事態における正常反応</a:t>
            </a:r>
            <a:r>
              <a:rPr lang="ja-JP" altLang="en-US" dirty="0">
                <a:effectLst/>
                <a:latin typeface="+mn-ea"/>
                <a:cs typeface="Times New Roman" panose="02020603050405020304" pitchFamily="18" charset="0"/>
              </a:rPr>
              <a:t>」</a:t>
            </a:r>
            <a:r>
              <a:rPr lang="ja-JP" altLang="ja-JP" dirty="0">
                <a:effectLst/>
                <a:latin typeface="+mn-ea"/>
                <a:cs typeface="Times New Roman" panose="02020603050405020304" pitchFamily="18" charset="0"/>
              </a:rPr>
              <a:t>として捉える、子どもたちの様子や行動の背景にトラウマの影響を考慮しながら安心感・安全感をもって穏やかに関わり、心理教育や現実的なサポート、および環境調整を行う、支援者側のセルフケアを大切にするなど、</a:t>
            </a:r>
            <a:r>
              <a:rPr lang="en-US" altLang="ja-JP" dirty="0">
                <a:effectLst/>
                <a:latin typeface="+mn-ea"/>
                <a:cs typeface="Times New Roman" panose="02020603050405020304" pitchFamily="18" charset="0"/>
              </a:rPr>
              <a:t>TIC</a:t>
            </a:r>
            <a:r>
              <a:rPr lang="ja-JP" altLang="ja-JP" dirty="0">
                <a:effectLst/>
                <a:latin typeface="+mn-ea"/>
                <a:cs typeface="Times New Roman" panose="02020603050405020304" pitchFamily="18" charset="0"/>
              </a:rPr>
              <a:t>に基づく支援の基本姿勢と重なり得る手立てが示されてい</a:t>
            </a:r>
            <a:r>
              <a:rPr lang="ja-JP" altLang="en-US" dirty="0">
                <a:effectLst/>
                <a:latin typeface="+mn-ea"/>
                <a:cs typeface="Times New Roman" panose="02020603050405020304" pitchFamily="18" charset="0"/>
              </a:rPr>
              <a:t>ます</a:t>
            </a:r>
            <a:r>
              <a:rPr lang="ja-JP" altLang="ja-JP" dirty="0">
                <a:effectLst/>
                <a:latin typeface="+mn-ea"/>
                <a:cs typeface="Times New Roman" panose="02020603050405020304" pitchFamily="18" charset="0"/>
              </a:rPr>
              <a:t>。トラウマインフォームドな学校づくりを目指すにあたって、教職員には</a:t>
            </a:r>
            <a:r>
              <a:rPr lang="en-US" altLang="ja-JP" dirty="0">
                <a:effectLst/>
                <a:latin typeface="+mn-ea"/>
                <a:cs typeface="Times New Roman" panose="02020603050405020304" pitchFamily="18" charset="0"/>
              </a:rPr>
              <a:t>PFA</a:t>
            </a:r>
            <a:r>
              <a:rPr lang="ja-JP" altLang="ja-JP" dirty="0">
                <a:effectLst/>
                <a:latin typeface="+mn-ea"/>
                <a:cs typeface="Times New Roman" panose="02020603050405020304" pitchFamily="18" charset="0"/>
              </a:rPr>
              <a:t>などのような緊急時の対応の在り方に関わる研修等を受けるなどして、緊急事態が生じた場合に適切に備えていくことが求められてい</a:t>
            </a:r>
            <a:r>
              <a:rPr lang="ja-JP" altLang="en-US" dirty="0">
                <a:effectLst/>
                <a:latin typeface="+mn-ea"/>
                <a:cs typeface="Times New Roman" panose="02020603050405020304" pitchFamily="18" charset="0"/>
              </a:rPr>
              <a:t>ます。</a:t>
            </a:r>
            <a:endParaRPr kumimoji="1" lang="ja-JP" altLang="en-US" dirty="0">
              <a:latin typeface="+mn-ea"/>
            </a:endParaRPr>
          </a:p>
        </p:txBody>
      </p:sp>
      <p:sp>
        <p:nvSpPr>
          <p:cNvPr id="4" name="スライド番号プレースホルダー 3">
            <a:extLst>
              <a:ext uri="{FF2B5EF4-FFF2-40B4-BE49-F238E27FC236}">
                <a16:creationId xmlns:a16="http://schemas.microsoft.com/office/drawing/2014/main" id="{76A35324-AEEA-095B-7937-322CFC073757}"/>
              </a:ext>
            </a:extLst>
          </p:cNvPr>
          <p:cNvSpPr>
            <a:spLocks noGrp="1"/>
          </p:cNvSpPr>
          <p:nvPr>
            <p:ph type="sldNum" sz="quarter" idx="5"/>
          </p:nvPr>
        </p:nvSpPr>
        <p:spPr/>
        <p:txBody>
          <a:bodyPr/>
          <a:lstStyle/>
          <a:p>
            <a:fld id="{69221533-06AB-4A71-98FB-6FC44646925D}" type="slidenum">
              <a:rPr kumimoji="1" lang="ja-JP" altLang="en-US" smtClean="0"/>
              <a:t>40</a:t>
            </a:fld>
            <a:endParaRPr kumimoji="1" lang="ja-JP" altLang="en-US"/>
          </a:p>
        </p:txBody>
      </p:sp>
    </p:spTree>
    <p:extLst>
      <p:ext uri="{BB962C8B-B14F-4D97-AF65-F5344CB8AC3E}">
        <p14:creationId xmlns:p14="http://schemas.microsoft.com/office/powerpoint/2010/main" val="3879927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F640C86-C779-462D-AF23-3F9A6442A6FA}" type="slidenum">
              <a:rPr kumimoji="1" lang="ja-JP" altLang="en-US" smtClean="0"/>
              <a:t>41</a:t>
            </a:fld>
            <a:endParaRPr kumimoji="1" lang="ja-JP" altLang="en-US"/>
          </a:p>
        </p:txBody>
      </p:sp>
    </p:spTree>
    <p:extLst>
      <p:ext uri="{BB962C8B-B14F-4D97-AF65-F5344CB8AC3E}">
        <p14:creationId xmlns:p14="http://schemas.microsoft.com/office/powerpoint/2010/main" val="1152385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3C99B-4D78-1EFE-7236-C74BDE2DE47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29F34BC-2C55-FA35-D76A-A2E3E824060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550131F-3AA1-3A7C-8D20-C17524DC5FC6}"/>
              </a:ext>
            </a:extLst>
          </p:cNvPr>
          <p:cNvSpPr>
            <a:spLocks noGrp="1"/>
          </p:cNvSpPr>
          <p:nvPr>
            <p:ph type="body" idx="1"/>
          </p:nvPr>
        </p:nvSpPr>
        <p:spPr/>
        <p:txBody>
          <a:bodyPr/>
          <a:lstStyle/>
          <a:p>
            <a:pPr defTabSz="935589">
              <a:defRPr/>
            </a:pPr>
            <a:endParaRPr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5EB0DF5C-E12C-9B98-CD2A-A03AA2213091}"/>
              </a:ext>
            </a:extLst>
          </p:cNvPr>
          <p:cNvSpPr>
            <a:spLocks noGrp="1"/>
          </p:cNvSpPr>
          <p:nvPr>
            <p:ph type="sldNum" sz="quarter" idx="5"/>
          </p:nvPr>
        </p:nvSpPr>
        <p:spPr/>
        <p:txBody>
          <a:bodyPr/>
          <a:lstStyle/>
          <a:p>
            <a:fld id="{FF640C86-C779-462D-AF23-3F9A6442A6FA}" type="slidenum">
              <a:rPr kumimoji="1" lang="ja-JP" altLang="en-US" smtClean="0"/>
              <a:t>42</a:t>
            </a:fld>
            <a:endParaRPr kumimoji="1" lang="ja-JP" altLang="en-US"/>
          </a:p>
        </p:txBody>
      </p:sp>
    </p:spTree>
    <p:extLst>
      <p:ext uri="{BB962C8B-B14F-4D97-AF65-F5344CB8AC3E}">
        <p14:creationId xmlns:p14="http://schemas.microsoft.com/office/powerpoint/2010/main" val="27352276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F640C86-C779-462D-AF23-3F9A6442A6FA}" type="slidenum">
              <a:rPr kumimoji="1" lang="ja-JP" altLang="en-US" smtClean="0"/>
              <a:t>43</a:t>
            </a:fld>
            <a:endParaRPr kumimoji="1" lang="ja-JP" altLang="en-US"/>
          </a:p>
        </p:txBody>
      </p:sp>
    </p:spTree>
    <p:extLst>
      <p:ext uri="{BB962C8B-B14F-4D97-AF65-F5344CB8AC3E}">
        <p14:creationId xmlns:p14="http://schemas.microsoft.com/office/powerpoint/2010/main" val="2512569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F640C86-C779-462D-AF23-3F9A6442A6FA}" type="slidenum">
              <a:rPr kumimoji="1" lang="ja-JP" altLang="en-US" smtClean="0"/>
              <a:t>44</a:t>
            </a:fld>
            <a:endParaRPr kumimoji="1" lang="ja-JP" altLang="en-US"/>
          </a:p>
        </p:txBody>
      </p:sp>
    </p:spTree>
    <p:extLst>
      <p:ext uri="{BB962C8B-B14F-4D97-AF65-F5344CB8AC3E}">
        <p14:creationId xmlns:p14="http://schemas.microsoft.com/office/powerpoint/2010/main" val="2230655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F640C86-C779-462D-AF23-3F9A6442A6FA}" type="slidenum">
              <a:rPr kumimoji="1" lang="ja-JP" altLang="en-US" smtClean="0"/>
              <a:t>45</a:t>
            </a:fld>
            <a:endParaRPr kumimoji="1" lang="ja-JP" altLang="en-US"/>
          </a:p>
        </p:txBody>
      </p:sp>
    </p:spTree>
    <p:extLst>
      <p:ext uri="{BB962C8B-B14F-4D97-AF65-F5344CB8AC3E}">
        <p14:creationId xmlns:p14="http://schemas.microsoft.com/office/powerpoint/2010/main" val="11893559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F640C86-C779-462D-AF23-3F9A6442A6FA}" type="slidenum">
              <a:rPr kumimoji="1" lang="ja-JP" altLang="en-US" smtClean="0"/>
              <a:t>46</a:t>
            </a:fld>
            <a:endParaRPr kumimoji="1" lang="ja-JP" altLang="en-US"/>
          </a:p>
        </p:txBody>
      </p:sp>
    </p:spTree>
    <p:extLst>
      <p:ext uri="{BB962C8B-B14F-4D97-AF65-F5344CB8AC3E}">
        <p14:creationId xmlns:p14="http://schemas.microsoft.com/office/powerpoint/2010/main" val="3549304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a:t>
            </a:r>
            <a:r>
              <a:rPr kumimoji="1" lang="en-US" altLang="ja-JP" dirty="0"/>
              <a:t>2025</a:t>
            </a:r>
            <a:r>
              <a:rPr kumimoji="1" lang="ja-JP" altLang="en-US" dirty="0"/>
              <a:t>年（令和</a:t>
            </a:r>
            <a:r>
              <a:rPr kumimoji="1" lang="en-US" altLang="ja-JP" dirty="0"/>
              <a:t>7</a:t>
            </a:r>
            <a:r>
              <a:rPr kumimoji="1" lang="ja-JP" altLang="en-US" dirty="0"/>
              <a:t>年）</a:t>
            </a:r>
            <a:r>
              <a:rPr kumimoji="1" lang="en-US" altLang="ja-JP" dirty="0"/>
              <a:t>6</a:t>
            </a:r>
            <a:r>
              <a:rPr kumimoji="1" lang="ja-JP" altLang="en-US" dirty="0"/>
              <a:t>月に、「自殺対策基本法」の一部を改正する法律が成立し、自殺対策における「学校の責務」が明記され、心の健康の保持のための健康診断、保健指導等の措置、精神保健に関する知識の向上等の教育・啓発を行うよう努める、という内容が加えられた。また、自殺対策の体制整備に向けて、学校、教育委員会、児童相談所、精神保健福祉センター、医療機関、警察署、民間団体等による協議会の設置も規定された。学校に対して、自殺予防の取り組みの一層の充実を求めるものと捉えることができるであろう。</a:t>
            </a:r>
          </a:p>
          <a:p>
            <a:r>
              <a:rPr kumimoji="1" lang="ja-JP" altLang="en-US" dirty="0"/>
              <a:t>　それ以前から、文部科学省も、</a:t>
            </a:r>
            <a:r>
              <a:rPr kumimoji="1" lang="en-US" altLang="ja-JP" dirty="0"/>
              <a:t>2006</a:t>
            </a:r>
            <a:r>
              <a:rPr kumimoji="1" lang="ja-JP" altLang="en-US" dirty="0"/>
              <a:t>年に「児童生徒の自殺予防に向けた取組に関する検討会」、</a:t>
            </a:r>
            <a:r>
              <a:rPr kumimoji="1" lang="en-US" altLang="ja-JP" dirty="0"/>
              <a:t>2008</a:t>
            </a:r>
            <a:r>
              <a:rPr kumimoji="1" lang="ja-JP" altLang="en-US" dirty="0"/>
              <a:t>年に「児童生徒の自殺予防に関する調査研究協力者会議」を設置するなどして、児童生徒の自殺予防に関する調査研究・教育啓発を継続的に行なってきた。</a:t>
            </a:r>
            <a:r>
              <a:rPr kumimoji="1" lang="en-US" altLang="ja-JP" dirty="0"/>
              <a:t>2009</a:t>
            </a:r>
            <a:r>
              <a:rPr kumimoji="1" lang="ja-JP" altLang="en-US" dirty="0"/>
              <a:t>年には児童生徒の自殺予防全般に関する基本的事項を具体的にまとめた「教師が知っておきたい子どもの自殺予防」、また、</a:t>
            </a:r>
            <a:r>
              <a:rPr kumimoji="1" lang="en-US" altLang="ja-JP" dirty="0"/>
              <a:t>2010</a:t>
            </a:r>
            <a:r>
              <a:rPr kumimoji="1" lang="ja-JP" altLang="en-US" dirty="0"/>
              <a:t>年には「子どもの自殺が起きたときの緊急対応の手引き」が、全国の学校に配布された。</a:t>
            </a:r>
            <a:r>
              <a:rPr kumimoji="1" lang="en-US" altLang="ja-JP" dirty="0"/>
              <a:t>2014</a:t>
            </a:r>
            <a:r>
              <a:rPr kumimoji="1" lang="ja-JP" altLang="en-US" dirty="0"/>
              <a:t>年には、児童生徒を直接対象とする自殺予防教育の具体化を目指して「子供に伝えたい自殺予防－学校における自殺予防教育導入の手引－」が発出されている。</a:t>
            </a:r>
          </a:p>
          <a:p>
            <a:r>
              <a:rPr kumimoji="1" lang="ja-JP" altLang="en-US" dirty="0"/>
              <a:t>　しかし、日本全体の自殺者数が減る一方で、児童生徒の自殺が増え続けているという事実を考えると、今後、児童生徒一人ひとりに十分に届くような自殺防止対策の一層の推進が求められていると言えるであろう</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8B3373F-AB55-4170-B535-74F8DF647C7E}" type="slidenum">
              <a:rPr lang="ja-JP" altLang="en-US" smtClean="0"/>
              <a:pPr>
                <a:defRPr/>
              </a:pPr>
              <a:t>5</a:t>
            </a:fld>
            <a:endParaRPr lang="ja-JP" altLang="en-US"/>
          </a:p>
        </p:txBody>
      </p:sp>
    </p:spTree>
    <p:extLst>
      <p:ext uri="{BB962C8B-B14F-4D97-AF65-F5344CB8AC3E}">
        <p14:creationId xmlns:p14="http://schemas.microsoft.com/office/powerpoint/2010/main" val="3657832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さらに、</a:t>
            </a:r>
            <a:r>
              <a:rPr kumimoji="1" lang="en-US" altLang="ja-JP" dirty="0"/>
              <a:t>2022</a:t>
            </a:r>
            <a:r>
              <a:rPr kumimoji="1" lang="ja-JP" altLang="en-US"/>
              <a:t>年（令和４年）には</a:t>
            </a:r>
            <a:r>
              <a:rPr kumimoji="1" lang="ja-JP" altLang="en-US" dirty="0"/>
              <a:t>、</a:t>
            </a:r>
            <a:r>
              <a:rPr kumimoji="1" lang="en-US" altLang="ja-JP" dirty="0"/>
              <a:t>12</a:t>
            </a:r>
            <a:r>
              <a:rPr kumimoji="1" lang="ja-JP" altLang="en-US" dirty="0"/>
              <a:t>年ぶりに改訂された</a:t>
            </a:r>
            <a:r>
              <a:rPr kumimoji="1" lang="en-US" altLang="ja-JP" dirty="0"/>
              <a:t>『</a:t>
            </a:r>
            <a:r>
              <a:rPr kumimoji="1" lang="ja-JP" altLang="en-US" dirty="0"/>
              <a:t>生徒指導提要</a:t>
            </a:r>
            <a:r>
              <a:rPr kumimoji="1" lang="en-US" altLang="ja-JP" dirty="0"/>
              <a:t>』</a:t>
            </a:r>
            <a:r>
              <a:rPr kumimoji="1" lang="ja-JP" altLang="en-US" dirty="0"/>
              <a:t>（文部科学省、</a:t>
            </a:r>
            <a:r>
              <a:rPr kumimoji="1" lang="en-US" altLang="ja-JP" dirty="0"/>
              <a:t>2022</a:t>
            </a:r>
            <a:r>
              <a:rPr kumimoji="1" lang="ja-JP" altLang="en-US" dirty="0"/>
              <a:t>）において、学校における自殺予防の方向性が示された。児童生徒を取り巻く状況が複雑化・深刻化しているなかで、生命や人権に関わる事象については、一つひとつに丁寧に向き合う教職員の姿勢と多角的な視点からのアセスメントに基づく組織的対応が求められている。自殺への対応は、その最たるものと言える。</a:t>
            </a:r>
          </a:p>
          <a:p>
            <a:r>
              <a:rPr kumimoji="1" lang="ja-JP" altLang="en-US" dirty="0"/>
              <a:t>　児童生徒の自殺の深刻な状況と「自殺対策基本法」の改正を受けて、「生涯にわたる精神保健の観点から全ての児童生徒を対象とする</a:t>
            </a:r>
            <a:r>
              <a:rPr kumimoji="1" lang="en-US" altLang="ja-JP" dirty="0"/>
              <a:t>『</a:t>
            </a:r>
            <a:r>
              <a:rPr kumimoji="1" lang="ja-JP" altLang="en-US" dirty="0"/>
              <a:t>自殺予防教育</a:t>
            </a:r>
            <a:r>
              <a:rPr kumimoji="1" lang="en-US" altLang="ja-JP" dirty="0"/>
              <a:t>』</a:t>
            </a:r>
            <a:r>
              <a:rPr kumimoji="1" lang="ja-JP" altLang="en-US" dirty="0"/>
              <a:t>と、自殺の危険の高い児童生徒への直接的支援としての</a:t>
            </a:r>
            <a:r>
              <a:rPr kumimoji="1" lang="en-US" altLang="ja-JP" dirty="0"/>
              <a:t>『</a:t>
            </a:r>
            <a:r>
              <a:rPr kumimoji="1" lang="ja-JP" altLang="en-US" dirty="0"/>
              <a:t>危機介入</a:t>
            </a:r>
            <a:r>
              <a:rPr kumimoji="1" lang="en-US" altLang="ja-JP" dirty="0"/>
              <a:t>』</a:t>
            </a:r>
            <a:r>
              <a:rPr kumimoji="1" lang="ja-JP" altLang="en-US" dirty="0"/>
              <a:t>を並行して進めること」（生徒指導提要）が、学校における自殺予防の取組の基本的な方向性として示された。加えて、教職員が「児童の権利に関する条約」の理解に基づき「自殺の防止を目指す上で、児童生徒の命を守るという当たり前の姿勢を貫くこと」の重要性、および、「校内の教育相談体制を基盤に、関係機関の協力を得ながら、全教職員が自殺予防に組織的に取り組むこと」の必要性が指摘されている。</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A43546C9-7FEB-440D-BB1E-9110A7E84799}" type="slidenum">
              <a:rPr kumimoji="1" lang="ja-JP" altLang="en-US" smtClean="0"/>
              <a:t>6</a:t>
            </a:fld>
            <a:endParaRPr kumimoji="1" lang="ja-JP" altLang="en-US"/>
          </a:p>
        </p:txBody>
      </p:sp>
    </p:spTree>
    <p:extLst>
      <p:ext uri="{BB962C8B-B14F-4D97-AF65-F5344CB8AC3E}">
        <p14:creationId xmlns:p14="http://schemas.microsoft.com/office/powerpoint/2010/main" val="2413334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自殺予防は、自殺を未然に防ぐための日常の相談活動や自殺予防教育などの「予防活動」（プリベンション）、自殺の危険にいち早く気づき対処して自殺を未然に防ぐ「危機介入」（インターベンション）、不幸にして自殺が起きてしまったときの遺された者への心のケアを含む「事後対応」（ポストベンション）の３段階から構成される。</a:t>
            </a:r>
            <a:endParaRPr kumimoji="1" lang="en-US" altLang="ja-JP" dirty="0"/>
          </a:p>
          <a:p>
            <a:r>
              <a:rPr kumimoji="1" lang="ja-JP" altLang="en-US" dirty="0"/>
              <a:t>　一方、自殺予防を生徒指導の観点から捉えると、「予防活動」のなかでも、①児童生徒が困ったときに相談できる体制をつくるなど安全・安心な学校環境を整えたり、すべての児童生徒を対象に「命の教育」などを通じて「未来を生きぬく力」を身に付けるように働きかけたりすることは「発達支持的生徒指導」と言える。これは、文部科学省</a:t>
            </a:r>
            <a:r>
              <a:rPr kumimoji="1" lang="en-US" altLang="ja-JP" dirty="0"/>
              <a:t>(2021)</a:t>
            </a:r>
            <a:r>
              <a:rPr kumimoji="1" lang="ja-JP" altLang="en-US" dirty="0"/>
              <a:t>の「</a:t>
            </a:r>
            <a:r>
              <a:rPr kumimoji="1" lang="en-US" altLang="ja-JP" dirty="0"/>
              <a:t>SOS</a:t>
            </a:r>
            <a:r>
              <a:rPr kumimoji="1" lang="ja-JP" altLang="en-US" dirty="0"/>
              <a:t>の出し方に関する教育を含む自殺予防教育」における「下地づくりの授業」に相当するものと考えられる。また、②「核となる授業」は、自殺予防に焦点化した「課題未然防止教育」として位置付けることができる。さらに、③教職員が自殺の危険が高まった児童生徒に早期に気づき関わる「課題早期発見対応」と、④専門家と連携して危機介入を行うことにより水際で自殺の行動化を防いだり、自殺が起きてしまった後の心のケアを行ったりする「困難課題対応的生徒指導」から、学校における自殺予防は構成されると捉えることができる。</a:t>
            </a:r>
          </a:p>
        </p:txBody>
      </p:sp>
      <p:sp>
        <p:nvSpPr>
          <p:cNvPr id="4" name="スライド番号プレースホルダー 3"/>
          <p:cNvSpPr>
            <a:spLocks noGrp="1"/>
          </p:cNvSpPr>
          <p:nvPr>
            <p:ph type="sldNum" sz="quarter" idx="5"/>
          </p:nvPr>
        </p:nvSpPr>
        <p:spPr/>
        <p:txBody>
          <a:bodyPr/>
          <a:lstStyle/>
          <a:p>
            <a:fld id="{A43546C9-7FEB-440D-BB1E-9110A7E84799}" type="slidenum">
              <a:rPr kumimoji="1" lang="ja-JP" altLang="en-US" smtClean="0"/>
              <a:t>7</a:t>
            </a:fld>
            <a:endParaRPr kumimoji="1" lang="ja-JP" altLang="en-US"/>
          </a:p>
        </p:txBody>
      </p:sp>
    </p:spTree>
    <p:extLst>
      <p:ext uri="{BB962C8B-B14F-4D97-AF65-F5344CB8AC3E}">
        <p14:creationId xmlns:p14="http://schemas.microsoft.com/office/powerpoint/2010/main" val="2923054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en-US" altLang="ja-JP" dirty="0"/>
              <a:t>10</a:t>
            </a:r>
            <a:r>
              <a:rPr kumimoji="1" lang="ja-JP" altLang="en-US" dirty="0"/>
              <a:t>代の自殺と成人の自殺は、背景にうつ状態や絶望感、社会的孤立などが認められる点で共通しているが、</a:t>
            </a:r>
            <a:r>
              <a:rPr kumimoji="1" lang="en-US" altLang="ja-JP" dirty="0"/>
              <a:t>10</a:t>
            </a:r>
            <a:r>
              <a:rPr kumimoji="1" lang="ja-JP" altLang="en-US" dirty="0"/>
              <a:t>代ではその  自殺行動がより衝動的であるところに成人との違いがあると言われる（</a:t>
            </a:r>
            <a:r>
              <a:rPr kumimoji="1" lang="en-US" altLang="ja-JP" dirty="0"/>
              <a:t>Lester.D1989)</a:t>
            </a:r>
            <a:r>
              <a:rPr kumimoji="1" lang="ja-JP" altLang="en-US" dirty="0"/>
              <a:t>。そのため、遺書などが残されていないことが多く、原因・動機の特定を難しくさせている。　　</a:t>
            </a:r>
            <a:endParaRPr kumimoji="1" lang="en-US" altLang="ja-JP" dirty="0"/>
          </a:p>
          <a:p>
            <a:pPr defTabSz="935589">
              <a:defRPr/>
            </a:pPr>
            <a:r>
              <a:rPr kumimoji="1" lang="ja-JP" altLang="en-US" dirty="0"/>
              <a:t>　自立と依存の間で揺れ動く中・高校生は精神的に不安定な年代であり、「死にたい」と思ったことがある（「希死念慮」）中・高校生は</a:t>
            </a:r>
            <a:r>
              <a:rPr kumimoji="1" lang="en-US" altLang="ja-JP" dirty="0"/>
              <a:t>2</a:t>
            </a:r>
            <a:r>
              <a:rPr kumimoji="1" lang="ja-JP" altLang="en-US" dirty="0"/>
              <a:t>割近くに達するという調査報告もある（北海道学校保健審議会・北海道大学大学院、</a:t>
            </a:r>
            <a:r>
              <a:rPr kumimoji="1" lang="en-US" altLang="ja-JP" dirty="0"/>
              <a:t>2017  </a:t>
            </a:r>
            <a:r>
              <a:rPr kumimoji="1" lang="ja-JP" altLang="en-US" dirty="0"/>
              <a:t>）。私たちが思っている以上に、児童生徒は死に近いところにいると考えなければならないであろう。また、自分の身体を傷つける中・高校生も</a:t>
            </a:r>
            <a:r>
              <a:rPr kumimoji="1" lang="en-US" altLang="ja-JP" dirty="0"/>
              <a:t>1</a:t>
            </a:r>
            <a:r>
              <a:rPr kumimoji="1" lang="ja-JP" altLang="en-US" dirty="0"/>
              <a:t>割前後認められる（松本、</a:t>
            </a:r>
            <a:r>
              <a:rPr kumimoji="1" lang="en-US" altLang="ja-JP" dirty="0"/>
              <a:t>2009</a:t>
            </a:r>
            <a:r>
              <a:rPr kumimoji="1" lang="ja-JP" altLang="en-US" dirty="0"/>
              <a:t>）。自傷行為を経験した人の自殺率は経験のない人に比べてはるかに高く、適切なケアを受けられないと後に死に至る行為に発展していく危険性があることに留意する必要がある。</a:t>
            </a:r>
            <a:endParaRPr kumimoji="1" lang="en-US" altLang="ja-JP" dirty="0"/>
          </a:p>
          <a:p>
            <a:pPr defTabSz="935589">
              <a:defRPr/>
            </a:pPr>
            <a:r>
              <a:rPr kumimoji="1" lang="ja-JP" altLang="en-US" dirty="0"/>
              <a:t>　いじめによる自殺やアイドルタレント、著名人等の自殺がセンセーショナルに報道され、他者の死の影響を受けやすい中・高校生の間で自殺の連鎖（「群発自殺」）が生じた結果であると考えられる。　</a:t>
            </a:r>
          </a:p>
          <a:p>
            <a:pPr defTabSz="935589">
              <a:defRPr/>
            </a:pPr>
            <a:endParaRPr kumimoji="1" lang="en-US" altLang="ja-JP" dirty="0"/>
          </a:p>
          <a:p>
            <a:r>
              <a:rPr kumimoji="1" lang="ja-JP" altLang="en-US" dirty="0"/>
              <a:t>　文部科学省（</a:t>
            </a:r>
            <a:r>
              <a:rPr kumimoji="1" lang="en-US" altLang="ja-JP" dirty="0"/>
              <a:t>2009</a:t>
            </a:r>
            <a:r>
              <a:rPr kumimoji="1" lang="ja-JP" altLang="en-US" dirty="0"/>
              <a:t>）を参考に、自殺に追いつめられる心理をまとめると、次の通りである。</a:t>
            </a:r>
          </a:p>
          <a:p>
            <a:r>
              <a:rPr kumimoji="1" lang="ja-JP" altLang="en-US" dirty="0"/>
              <a:t>①強い孤立感：「誰も自分のことなんか考えていない」としか思えなくなり、現実には援助の手が差し伸べられているにもかかわらず、頑なに自分の殻に閉じこもってしまう。</a:t>
            </a:r>
          </a:p>
          <a:p>
            <a:r>
              <a:rPr kumimoji="1" lang="ja-JP" altLang="en-US" dirty="0"/>
              <a:t>②無価値感：「自分なんか生きていても仕方がない」と自己否定感情が高まる。愛される存在として認められた経験が乏しく、自尊感情が低い児童生徒にみられる感覚である。</a:t>
            </a:r>
          </a:p>
          <a:p>
            <a:r>
              <a:rPr kumimoji="1" lang="ja-JP" altLang="en-US" dirty="0"/>
              <a:t>③怒りの感情：自分の置かれているつらい状況を受け入れることができず、やり場のない気持ちを他者への攻撃性として表す。その怒りが自分自身に向けられると、自殺の危険が高まる。</a:t>
            </a:r>
          </a:p>
          <a:p>
            <a:r>
              <a:rPr kumimoji="1" lang="ja-JP" altLang="en-US" dirty="0"/>
              <a:t>④苦しみが永遠に続くという思いこみ：今抱えている苦しみはどう努力しても解決できないという絶望的な感情に陥る。</a:t>
            </a:r>
          </a:p>
          <a:p>
            <a:r>
              <a:rPr kumimoji="1" lang="ja-JP" altLang="en-US" dirty="0"/>
              <a:t>⑤心理的視野狭窄：現状の解決策として、死（自殺）以外の選択肢が思い浮かばなくなる。</a:t>
            </a:r>
          </a:p>
          <a:p>
            <a:pPr defTabSz="935589">
              <a:defRPr/>
            </a:pPr>
            <a:endParaRPr kumimoji="1" lang="en-US" altLang="ja-JP" dirty="0"/>
          </a:p>
          <a:p>
            <a:pPr defTabSz="935589">
              <a:defRPr/>
            </a:pPr>
            <a:endParaRPr kumimoji="1" lang="en-US" altLang="ja-JP" dirty="0"/>
          </a:p>
          <a:p>
            <a:endParaRPr kumimoji="1" lang="en-US" altLang="ja-JP" dirty="0"/>
          </a:p>
          <a:p>
            <a:endParaRPr kumimoji="1" lang="ja-JP" altLang="en-US" dirty="0"/>
          </a:p>
          <a:p>
            <a:r>
              <a:rPr kumimoji="1" lang="ja-JP" altLang="en-US" dirty="0"/>
              <a:t>　</a:t>
            </a:r>
            <a:endParaRPr kumimoji="1" lang="en-US" altLang="ja-JP" dirty="0"/>
          </a:p>
          <a:p>
            <a:r>
              <a:rPr kumimoji="1" lang="ja-JP" altLang="en-US" dirty="0"/>
              <a:t>加えて、</a:t>
            </a:r>
            <a:r>
              <a:rPr kumimoji="1" lang="en-US" altLang="ja-JP" dirty="0"/>
              <a:t>1986</a:t>
            </a:r>
            <a:r>
              <a:rPr kumimoji="1" lang="ja-JP" altLang="en-US" dirty="0"/>
              <a:t>年のように、児童生徒の自殺者数が突出している年（前年に比べて中・高生の自殺者数が</a:t>
            </a:r>
            <a:r>
              <a:rPr kumimoji="1" lang="en-US" altLang="ja-JP" dirty="0"/>
              <a:t>54</a:t>
            </a:r>
            <a:r>
              <a:rPr kumimoji="1" lang="ja-JP" altLang="en-US" dirty="0"/>
              <a:t>％増加）がみられたり、コロナ禍の</a:t>
            </a:r>
            <a:r>
              <a:rPr kumimoji="1" lang="en-US" altLang="ja-JP" dirty="0"/>
              <a:t>2022</a:t>
            </a:r>
            <a:r>
              <a:rPr kumimoji="1" lang="ja-JP" altLang="en-US" dirty="0"/>
              <a:t>年のように、それまでさほど自殺が多くなかった８月、</a:t>
            </a:r>
            <a:r>
              <a:rPr kumimoji="1" lang="en-US" altLang="ja-JP" dirty="0"/>
              <a:t>11</a:t>
            </a:r>
            <a:r>
              <a:rPr kumimoji="1" lang="ja-JP" altLang="en-US" dirty="0"/>
              <a:t>月に自殺者数の急増がみられたりすることがある。いずれも、</a:t>
            </a:r>
            <a:endParaRPr kumimoji="1" lang="en-US" altLang="ja-JP" dirty="0"/>
          </a:p>
          <a:p>
            <a:endParaRPr kumimoji="1" lang="en-US" altLang="ja-JP" dirty="0"/>
          </a:p>
          <a:p>
            <a:endParaRPr kumimoji="1" lang="ja-JP" altLang="en-US" dirty="0"/>
          </a:p>
          <a:p>
            <a:r>
              <a:rPr kumimoji="1" lang="ja-JP" altLang="en-US" dirty="0"/>
              <a:t>　また、自殺は、本人の心理的・身体的・家庭的要因や学業や友人関係などの学校生活上の問題、進路問題などが複雑に絡み合って自殺の危険が高まったところへ、直接動機となる事柄が引き金となって実行されると考えられる。直接のきっかけが自殺の原因として捉えられがちであるが、自殺の危険を察知し未然防止に努めるには、様々な要因が重なり自殺の危険が高まるプロセスに目を向ける必要がある。　</a:t>
            </a:r>
          </a:p>
          <a:p>
            <a:endParaRPr kumimoji="1" lang="ja-JP" altLang="en-US" dirty="0"/>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A43546C9-7FEB-440D-BB1E-9110A7E84799}" type="slidenum">
              <a:rPr kumimoji="1" lang="ja-JP" altLang="en-US" smtClean="0"/>
              <a:t>8</a:t>
            </a:fld>
            <a:endParaRPr kumimoji="1" lang="ja-JP" altLang="en-US"/>
          </a:p>
        </p:txBody>
      </p:sp>
    </p:spTree>
    <p:extLst>
      <p:ext uri="{BB962C8B-B14F-4D97-AF65-F5344CB8AC3E}">
        <p14:creationId xmlns:p14="http://schemas.microsoft.com/office/powerpoint/2010/main" val="2363098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en-US" altLang="ja-JP" dirty="0"/>
              <a:t>『</a:t>
            </a:r>
            <a:r>
              <a:rPr kumimoji="1" lang="ja-JP" altLang="en-US" dirty="0"/>
              <a:t>令和</a:t>
            </a:r>
            <a:r>
              <a:rPr kumimoji="1" lang="en-US" altLang="ja-JP" dirty="0"/>
              <a:t>6</a:t>
            </a:r>
            <a:r>
              <a:rPr kumimoji="1" lang="ja-JP" altLang="en-US" dirty="0"/>
              <a:t>年版自殺対策白書</a:t>
            </a:r>
            <a:r>
              <a:rPr kumimoji="1" lang="en-US" altLang="ja-JP" dirty="0"/>
              <a:t>』</a:t>
            </a:r>
            <a:r>
              <a:rPr kumimoji="1" lang="ja-JP" altLang="en-US" dirty="0"/>
              <a:t>（厚生労働省、</a:t>
            </a:r>
            <a:r>
              <a:rPr kumimoji="1" lang="en-US" altLang="ja-JP" dirty="0"/>
              <a:t>2024</a:t>
            </a:r>
            <a:r>
              <a:rPr kumimoji="1" lang="ja-JP" altLang="en-US" dirty="0"/>
              <a:t>）によると、</a:t>
            </a:r>
            <a:r>
              <a:rPr kumimoji="1" lang="en-US" altLang="ja-JP" dirty="0"/>
              <a:t>2009</a:t>
            </a:r>
            <a:r>
              <a:rPr kumimoji="1" lang="ja-JP" altLang="en-US" dirty="0"/>
              <a:t>～</a:t>
            </a:r>
            <a:r>
              <a:rPr kumimoji="1" lang="en-US" altLang="ja-JP" dirty="0"/>
              <a:t>2021</a:t>
            </a:r>
            <a:r>
              <a:rPr kumimoji="1" lang="ja-JP" altLang="en-US" dirty="0"/>
              <a:t>年の警察庁自殺統計原票データをまとめた結果、自殺の原因・動機として、</a:t>
            </a:r>
            <a:endParaRPr kumimoji="1" lang="en-US" altLang="ja-JP" dirty="0"/>
          </a:p>
          <a:p>
            <a:r>
              <a:rPr kumimoji="1" lang="ja-JP" altLang="en-US" dirty="0"/>
              <a:t>・小学生では「親子関係の不和」、「しつけ・叱責」などの「家庭問題」、</a:t>
            </a:r>
            <a:endParaRPr kumimoji="1" lang="en-US" altLang="ja-JP" dirty="0"/>
          </a:p>
          <a:p>
            <a:r>
              <a:rPr kumimoji="1" lang="ja-JP" altLang="en-US" dirty="0"/>
              <a:t>・中学生では「学業不振」（特に男子）や「学友との不和」（特に女子）などの学校問題、</a:t>
            </a:r>
            <a:endParaRPr kumimoji="1" lang="en-US" altLang="ja-JP" dirty="0"/>
          </a:p>
          <a:p>
            <a:r>
              <a:rPr kumimoji="1" lang="ja-JP" altLang="en-US" dirty="0"/>
              <a:t>・高校生では、「学業不振」や「進路に関する悩み」</a:t>
            </a:r>
            <a:r>
              <a:rPr kumimoji="1" lang="en-US" altLang="ja-JP" dirty="0"/>
              <a:t>(</a:t>
            </a:r>
            <a:r>
              <a:rPr kumimoji="1" lang="ja-JP" altLang="en-US" dirty="0"/>
              <a:t>特に男子</a:t>
            </a:r>
            <a:r>
              <a:rPr kumimoji="1" lang="en-US" altLang="ja-JP" dirty="0"/>
              <a:t>)</a:t>
            </a:r>
            <a:r>
              <a:rPr kumimoji="1" lang="ja-JP" altLang="en-US" dirty="0"/>
              <a:t>などの「学校問題」に加えて、うつ病や統合失調症などの精神疾患に関する「健康問題」（特に女子）の比率が高いことがわかった。</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a:p>
            <a:r>
              <a:rPr kumimoji="1" lang="ja-JP" altLang="en-US" dirty="0"/>
              <a:t>  学校問題というと真っ先に「いじめ」が思い浮かぶが、実際には「学業不振」や「進路に関する悩み」などの比率が高いことに留意すべきである。</a:t>
            </a:r>
            <a:endParaRPr kumimoji="1" lang="en-US" altLang="ja-JP" dirty="0"/>
          </a:p>
          <a:p>
            <a:pPr defTabSz="935589">
              <a:defRPr/>
            </a:pPr>
            <a:r>
              <a:rPr kumimoji="1" lang="ja-JP" altLang="en-US" dirty="0"/>
              <a:t>また、長期の休み明けに児童生徒の自殺が多くみられるが、学業や進路、学友との人間関係がストレッサーとなっている場合、休み明けにそれらと直面することがもたらす不安が背景にあるものと考えられる。スムーズに学校生活を再開できるように、慣らし期間を設けたり環境を整えたりすることが未然防止の観点から重要である。</a:t>
            </a:r>
            <a:endParaRPr kumimoji="1" lang="en-US" altLang="ja-JP" dirty="0"/>
          </a:p>
          <a:p>
            <a:endParaRPr kumimoji="1" lang="ja-JP" altLang="en-US" dirty="0"/>
          </a:p>
          <a:p>
            <a:endParaRPr kumimoji="1" lang="en-US" altLang="ja-JP" dirty="0"/>
          </a:p>
          <a:p>
            <a:endParaRPr kumimoji="1" lang="en-US" altLang="ja-JP" dirty="0"/>
          </a:p>
          <a:p>
            <a:r>
              <a:rPr kumimoji="1" lang="en-US" altLang="ja-JP" dirty="0"/>
              <a:t>===============================</a:t>
            </a:r>
          </a:p>
          <a:p>
            <a:endParaRPr kumimoji="1" lang="ja-JP" altLang="en-US" dirty="0"/>
          </a:p>
          <a:p>
            <a:r>
              <a:rPr kumimoji="1" lang="ja-JP" altLang="en-US" dirty="0"/>
              <a:t>なお、児童生徒の場合、半数以上の原因・動機が「不詳」であることにも留意する必要がある。私たち大人は、子どものことをどれだけ知っているのであろうか。子どもたちの本当の気持ちをわかろうとして、なお一層の努力を払うことが求められる。</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43546C9-7FEB-440D-BB1E-9110A7E84799}" type="slidenum">
              <a:rPr kumimoji="1" lang="ja-JP" altLang="en-US" smtClean="0"/>
              <a:t>9</a:t>
            </a:fld>
            <a:endParaRPr kumimoji="1" lang="ja-JP" altLang="en-US"/>
          </a:p>
        </p:txBody>
      </p:sp>
    </p:spTree>
    <p:extLst>
      <p:ext uri="{BB962C8B-B14F-4D97-AF65-F5344CB8AC3E}">
        <p14:creationId xmlns:p14="http://schemas.microsoft.com/office/powerpoint/2010/main" val="374353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A6DD7C-0EFD-2D65-1380-ADBDACEEE59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A124BD5-50A8-B7C6-BA4D-EC7246F33E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6F7F233-1516-99FD-C09A-EFA9E061A265}"/>
              </a:ext>
            </a:extLst>
          </p:cNvPr>
          <p:cNvSpPr>
            <a:spLocks noGrp="1"/>
          </p:cNvSpPr>
          <p:nvPr>
            <p:ph type="dt" sz="half" idx="10"/>
          </p:nvPr>
        </p:nvSpPr>
        <p:spPr/>
        <p:txBody>
          <a:bodyPr/>
          <a:lstStyle/>
          <a:p>
            <a:fld id="{7E9D6B00-62DA-4189-B5E9-9CB358D9FEBA}" type="datetime1">
              <a:rPr kumimoji="1" lang="ja-JP" altLang="en-US" smtClean="0"/>
              <a:t>2026/5/13</a:t>
            </a:fld>
            <a:endParaRPr kumimoji="1" lang="ja-JP" altLang="en-US"/>
          </a:p>
        </p:txBody>
      </p:sp>
      <p:sp>
        <p:nvSpPr>
          <p:cNvPr id="5" name="フッター プレースホルダー 4">
            <a:extLst>
              <a:ext uri="{FF2B5EF4-FFF2-40B4-BE49-F238E27FC236}">
                <a16:creationId xmlns:a16="http://schemas.microsoft.com/office/drawing/2014/main" id="{6B928D5B-04BF-7819-8D47-3853124996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7FDB61-8191-B305-7C1B-455C3636ED64}"/>
              </a:ext>
            </a:extLst>
          </p:cNvPr>
          <p:cNvSpPr>
            <a:spLocks noGrp="1"/>
          </p:cNvSpPr>
          <p:nvPr>
            <p:ph type="sldNum" sz="quarter" idx="12"/>
          </p:nvPr>
        </p:nvSpPr>
        <p:spPr/>
        <p:txBody>
          <a:bodyPr/>
          <a:lstStyle/>
          <a:p>
            <a:fld id="{60422B60-572B-4A42-9BF7-423FB352E2B6}" type="slidenum">
              <a:rPr kumimoji="1" lang="ja-JP" altLang="en-US" smtClean="0"/>
              <a:t>‹#›</a:t>
            </a:fld>
            <a:endParaRPr kumimoji="1" lang="ja-JP" altLang="en-US"/>
          </a:p>
        </p:txBody>
      </p:sp>
    </p:spTree>
    <p:extLst>
      <p:ext uri="{BB962C8B-B14F-4D97-AF65-F5344CB8AC3E}">
        <p14:creationId xmlns:p14="http://schemas.microsoft.com/office/powerpoint/2010/main" val="98552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F65676-8213-6EA0-2FA3-D77D7114032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9DC079-4929-4BEF-1DC2-6F2B28B9689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F38CC3-3953-D6F1-9921-CAB17BD2FD6C}"/>
              </a:ext>
            </a:extLst>
          </p:cNvPr>
          <p:cNvSpPr>
            <a:spLocks noGrp="1"/>
          </p:cNvSpPr>
          <p:nvPr>
            <p:ph type="dt" sz="half" idx="10"/>
          </p:nvPr>
        </p:nvSpPr>
        <p:spPr/>
        <p:txBody>
          <a:bodyPr/>
          <a:lstStyle/>
          <a:p>
            <a:fld id="{D23B1BE9-EF4E-40FA-8F86-BDA157FEF6EB}" type="datetime1">
              <a:rPr kumimoji="1" lang="ja-JP" altLang="en-US" smtClean="0"/>
              <a:t>2026/5/13</a:t>
            </a:fld>
            <a:endParaRPr kumimoji="1" lang="ja-JP" altLang="en-US"/>
          </a:p>
        </p:txBody>
      </p:sp>
      <p:sp>
        <p:nvSpPr>
          <p:cNvPr id="5" name="フッター プレースホルダー 4">
            <a:extLst>
              <a:ext uri="{FF2B5EF4-FFF2-40B4-BE49-F238E27FC236}">
                <a16:creationId xmlns:a16="http://schemas.microsoft.com/office/drawing/2014/main" id="{237098B8-9518-A7E4-4EE9-6A40A1323F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22BE55-FF50-B7E6-9ADE-E4E9BED8A27C}"/>
              </a:ext>
            </a:extLst>
          </p:cNvPr>
          <p:cNvSpPr>
            <a:spLocks noGrp="1"/>
          </p:cNvSpPr>
          <p:nvPr>
            <p:ph type="sldNum" sz="quarter" idx="12"/>
          </p:nvPr>
        </p:nvSpPr>
        <p:spPr/>
        <p:txBody>
          <a:bodyPr/>
          <a:lstStyle/>
          <a:p>
            <a:fld id="{60422B60-572B-4A42-9BF7-423FB352E2B6}" type="slidenum">
              <a:rPr kumimoji="1" lang="ja-JP" altLang="en-US" smtClean="0"/>
              <a:t>‹#›</a:t>
            </a:fld>
            <a:endParaRPr kumimoji="1" lang="ja-JP" altLang="en-US"/>
          </a:p>
        </p:txBody>
      </p:sp>
    </p:spTree>
    <p:extLst>
      <p:ext uri="{BB962C8B-B14F-4D97-AF65-F5344CB8AC3E}">
        <p14:creationId xmlns:p14="http://schemas.microsoft.com/office/powerpoint/2010/main" val="316328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CD03BEF-822B-113B-712B-CF57C61AF7E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770B55D-6C54-E8C5-2BC4-5343F73E3AD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77AE60B-22B8-4A8B-D74A-2FFB0B90532D}"/>
              </a:ext>
            </a:extLst>
          </p:cNvPr>
          <p:cNvSpPr>
            <a:spLocks noGrp="1"/>
          </p:cNvSpPr>
          <p:nvPr>
            <p:ph type="dt" sz="half" idx="10"/>
          </p:nvPr>
        </p:nvSpPr>
        <p:spPr/>
        <p:txBody>
          <a:bodyPr/>
          <a:lstStyle/>
          <a:p>
            <a:fld id="{D6FBF0DE-B660-4234-99D6-1AD79695868D}" type="datetime1">
              <a:rPr kumimoji="1" lang="ja-JP" altLang="en-US" smtClean="0"/>
              <a:t>2026/5/13</a:t>
            </a:fld>
            <a:endParaRPr kumimoji="1" lang="ja-JP" altLang="en-US"/>
          </a:p>
        </p:txBody>
      </p:sp>
      <p:sp>
        <p:nvSpPr>
          <p:cNvPr id="5" name="フッター プレースホルダー 4">
            <a:extLst>
              <a:ext uri="{FF2B5EF4-FFF2-40B4-BE49-F238E27FC236}">
                <a16:creationId xmlns:a16="http://schemas.microsoft.com/office/drawing/2014/main" id="{CB81A8E1-891F-F9FE-52BA-AEA8074797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CBD3B81-400B-3B4C-EE12-EAD5D6BE431C}"/>
              </a:ext>
            </a:extLst>
          </p:cNvPr>
          <p:cNvSpPr>
            <a:spLocks noGrp="1"/>
          </p:cNvSpPr>
          <p:nvPr>
            <p:ph type="sldNum" sz="quarter" idx="12"/>
          </p:nvPr>
        </p:nvSpPr>
        <p:spPr/>
        <p:txBody>
          <a:bodyPr/>
          <a:lstStyle/>
          <a:p>
            <a:fld id="{60422B60-572B-4A42-9BF7-423FB352E2B6}" type="slidenum">
              <a:rPr kumimoji="1" lang="ja-JP" altLang="en-US" smtClean="0"/>
              <a:t>‹#›</a:t>
            </a:fld>
            <a:endParaRPr kumimoji="1" lang="ja-JP" altLang="en-US"/>
          </a:p>
        </p:txBody>
      </p:sp>
    </p:spTree>
    <p:extLst>
      <p:ext uri="{BB962C8B-B14F-4D97-AF65-F5344CB8AC3E}">
        <p14:creationId xmlns:p14="http://schemas.microsoft.com/office/powerpoint/2010/main" val="393798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1F0AC2-2E53-67FD-0FEF-5D2C4737B5D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954C73-4659-D204-C663-D0598B2E44C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B46457-0B05-64BB-136D-7C5857308642}"/>
              </a:ext>
            </a:extLst>
          </p:cNvPr>
          <p:cNvSpPr>
            <a:spLocks noGrp="1"/>
          </p:cNvSpPr>
          <p:nvPr>
            <p:ph type="dt" sz="half" idx="10"/>
          </p:nvPr>
        </p:nvSpPr>
        <p:spPr/>
        <p:txBody>
          <a:bodyPr/>
          <a:lstStyle/>
          <a:p>
            <a:fld id="{585008F4-45CD-4456-85C5-90A8F463AE63}" type="datetime1">
              <a:rPr kumimoji="1" lang="ja-JP" altLang="en-US" smtClean="0"/>
              <a:t>2026/5/13</a:t>
            </a:fld>
            <a:endParaRPr kumimoji="1" lang="ja-JP" altLang="en-US"/>
          </a:p>
        </p:txBody>
      </p:sp>
      <p:sp>
        <p:nvSpPr>
          <p:cNvPr id="5" name="フッター プレースホルダー 4">
            <a:extLst>
              <a:ext uri="{FF2B5EF4-FFF2-40B4-BE49-F238E27FC236}">
                <a16:creationId xmlns:a16="http://schemas.microsoft.com/office/drawing/2014/main" id="{7B626EBC-79CC-5AC4-2AAB-8B4464B9B0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F8A0E-4B34-77B3-A7C2-51B411E23473}"/>
              </a:ext>
            </a:extLst>
          </p:cNvPr>
          <p:cNvSpPr>
            <a:spLocks noGrp="1"/>
          </p:cNvSpPr>
          <p:nvPr>
            <p:ph type="sldNum" sz="quarter" idx="12"/>
          </p:nvPr>
        </p:nvSpPr>
        <p:spPr/>
        <p:txBody>
          <a:bodyPr/>
          <a:lstStyle/>
          <a:p>
            <a:fld id="{60422B60-572B-4A42-9BF7-423FB352E2B6}" type="slidenum">
              <a:rPr kumimoji="1" lang="ja-JP" altLang="en-US" smtClean="0"/>
              <a:t>‹#›</a:t>
            </a:fld>
            <a:endParaRPr kumimoji="1" lang="ja-JP" altLang="en-US"/>
          </a:p>
        </p:txBody>
      </p:sp>
    </p:spTree>
    <p:extLst>
      <p:ext uri="{BB962C8B-B14F-4D97-AF65-F5344CB8AC3E}">
        <p14:creationId xmlns:p14="http://schemas.microsoft.com/office/powerpoint/2010/main" val="114936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8A115F-D119-DD71-C6D1-F206030C0BE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85F48F-36DB-2578-2099-D5662B4962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F6C7B8F-8CE5-C000-FD07-D881B739E178}"/>
              </a:ext>
            </a:extLst>
          </p:cNvPr>
          <p:cNvSpPr>
            <a:spLocks noGrp="1"/>
          </p:cNvSpPr>
          <p:nvPr>
            <p:ph type="dt" sz="half" idx="10"/>
          </p:nvPr>
        </p:nvSpPr>
        <p:spPr/>
        <p:txBody>
          <a:bodyPr/>
          <a:lstStyle/>
          <a:p>
            <a:fld id="{01DF9545-2DC3-4808-807A-C059E6201603}" type="datetime1">
              <a:rPr kumimoji="1" lang="ja-JP" altLang="en-US" smtClean="0"/>
              <a:t>2026/5/13</a:t>
            </a:fld>
            <a:endParaRPr kumimoji="1" lang="ja-JP" altLang="en-US"/>
          </a:p>
        </p:txBody>
      </p:sp>
      <p:sp>
        <p:nvSpPr>
          <p:cNvPr id="5" name="フッター プレースホルダー 4">
            <a:extLst>
              <a:ext uri="{FF2B5EF4-FFF2-40B4-BE49-F238E27FC236}">
                <a16:creationId xmlns:a16="http://schemas.microsoft.com/office/drawing/2014/main" id="{216B6A94-7A31-4DCF-EED8-FF734AA98D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E7E627-E9EB-01E3-F4AE-DD80734C4A0A}"/>
              </a:ext>
            </a:extLst>
          </p:cNvPr>
          <p:cNvSpPr>
            <a:spLocks noGrp="1"/>
          </p:cNvSpPr>
          <p:nvPr>
            <p:ph type="sldNum" sz="quarter" idx="12"/>
          </p:nvPr>
        </p:nvSpPr>
        <p:spPr/>
        <p:txBody>
          <a:bodyPr/>
          <a:lstStyle/>
          <a:p>
            <a:fld id="{60422B60-572B-4A42-9BF7-423FB352E2B6}" type="slidenum">
              <a:rPr kumimoji="1" lang="ja-JP" altLang="en-US" smtClean="0"/>
              <a:t>‹#›</a:t>
            </a:fld>
            <a:endParaRPr kumimoji="1" lang="ja-JP" altLang="en-US"/>
          </a:p>
        </p:txBody>
      </p:sp>
    </p:spTree>
    <p:extLst>
      <p:ext uri="{BB962C8B-B14F-4D97-AF65-F5344CB8AC3E}">
        <p14:creationId xmlns:p14="http://schemas.microsoft.com/office/powerpoint/2010/main" val="3967342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268D18-DC23-86B7-584A-B443D528C2D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5AD3C3-0F1D-9440-9B6F-307402C8E8D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E73464F-5163-AE4D-6AFC-0023C4A7F9F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F2B078E-1DBB-7200-FC46-EE76E9D91677}"/>
              </a:ext>
            </a:extLst>
          </p:cNvPr>
          <p:cNvSpPr>
            <a:spLocks noGrp="1"/>
          </p:cNvSpPr>
          <p:nvPr>
            <p:ph type="dt" sz="half" idx="10"/>
          </p:nvPr>
        </p:nvSpPr>
        <p:spPr/>
        <p:txBody>
          <a:bodyPr/>
          <a:lstStyle/>
          <a:p>
            <a:fld id="{00A627FB-27B3-440A-8E26-8320BF7C7F55}" type="datetime1">
              <a:rPr kumimoji="1" lang="ja-JP" altLang="en-US" smtClean="0"/>
              <a:t>2026/5/13</a:t>
            </a:fld>
            <a:endParaRPr kumimoji="1" lang="ja-JP" altLang="en-US"/>
          </a:p>
        </p:txBody>
      </p:sp>
      <p:sp>
        <p:nvSpPr>
          <p:cNvPr id="6" name="フッター プレースホルダー 5">
            <a:extLst>
              <a:ext uri="{FF2B5EF4-FFF2-40B4-BE49-F238E27FC236}">
                <a16:creationId xmlns:a16="http://schemas.microsoft.com/office/drawing/2014/main" id="{9E9A94BB-A65B-712A-93FA-B15179C15DD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FB56D72-A6DF-B9B1-2281-E40E9D33B154}"/>
              </a:ext>
            </a:extLst>
          </p:cNvPr>
          <p:cNvSpPr>
            <a:spLocks noGrp="1"/>
          </p:cNvSpPr>
          <p:nvPr>
            <p:ph type="sldNum" sz="quarter" idx="12"/>
          </p:nvPr>
        </p:nvSpPr>
        <p:spPr/>
        <p:txBody>
          <a:bodyPr/>
          <a:lstStyle/>
          <a:p>
            <a:fld id="{60422B60-572B-4A42-9BF7-423FB352E2B6}" type="slidenum">
              <a:rPr kumimoji="1" lang="ja-JP" altLang="en-US" smtClean="0"/>
              <a:t>‹#›</a:t>
            </a:fld>
            <a:endParaRPr kumimoji="1" lang="ja-JP" altLang="en-US"/>
          </a:p>
        </p:txBody>
      </p:sp>
    </p:spTree>
    <p:extLst>
      <p:ext uri="{BB962C8B-B14F-4D97-AF65-F5344CB8AC3E}">
        <p14:creationId xmlns:p14="http://schemas.microsoft.com/office/powerpoint/2010/main" val="3943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701D5A-7C25-C534-8FEB-59690839BCC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E0C00A0-D1B5-0BC4-5B0D-C2517586F2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09D8FE8-D547-4889-07BC-2BCA9542409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751707D-D87F-F4E5-125D-E453355725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DF2CB22-FA15-D027-689F-CF6CEDC9056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0C16C33-94C5-1044-0D14-7BBF92455835}"/>
              </a:ext>
            </a:extLst>
          </p:cNvPr>
          <p:cNvSpPr>
            <a:spLocks noGrp="1"/>
          </p:cNvSpPr>
          <p:nvPr>
            <p:ph type="dt" sz="half" idx="10"/>
          </p:nvPr>
        </p:nvSpPr>
        <p:spPr/>
        <p:txBody>
          <a:bodyPr/>
          <a:lstStyle/>
          <a:p>
            <a:fld id="{CA6BF029-271B-4E84-AA5A-CDC125CA5256}" type="datetime1">
              <a:rPr kumimoji="1" lang="ja-JP" altLang="en-US" smtClean="0"/>
              <a:t>2026/5/13</a:t>
            </a:fld>
            <a:endParaRPr kumimoji="1" lang="ja-JP" altLang="en-US"/>
          </a:p>
        </p:txBody>
      </p:sp>
      <p:sp>
        <p:nvSpPr>
          <p:cNvPr id="8" name="フッター プレースホルダー 7">
            <a:extLst>
              <a:ext uri="{FF2B5EF4-FFF2-40B4-BE49-F238E27FC236}">
                <a16:creationId xmlns:a16="http://schemas.microsoft.com/office/drawing/2014/main" id="{B73D9D12-F3BE-CC0E-0471-0BE998B803D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84940B7-1B20-7CD3-7B63-C2CF461E8A84}"/>
              </a:ext>
            </a:extLst>
          </p:cNvPr>
          <p:cNvSpPr>
            <a:spLocks noGrp="1"/>
          </p:cNvSpPr>
          <p:nvPr>
            <p:ph type="sldNum" sz="quarter" idx="12"/>
          </p:nvPr>
        </p:nvSpPr>
        <p:spPr/>
        <p:txBody>
          <a:bodyPr/>
          <a:lstStyle/>
          <a:p>
            <a:fld id="{60422B60-572B-4A42-9BF7-423FB352E2B6}" type="slidenum">
              <a:rPr kumimoji="1" lang="ja-JP" altLang="en-US" smtClean="0"/>
              <a:t>‹#›</a:t>
            </a:fld>
            <a:endParaRPr kumimoji="1" lang="ja-JP" altLang="en-US"/>
          </a:p>
        </p:txBody>
      </p:sp>
    </p:spTree>
    <p:extLst>
      <p:ext uri="{BB962C8B-B14F-4D97-AF65-F5344CB8AC3E}">
        <p14:creationId xmlns:p14="http://schemas.microsoft.com/office/powerpoint/2010/main" val="175445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6D88C4-5708-4F69-62D1-AB41AA6CF56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2CA5AA0-94C1-1F64-967D-E31FAB9DF7CD}"/>
              </a:ext>
            </a:extLst>
          </p:cNvPr>
          <p:cNvSpPr>
            <a:spLocks noGrp="1"/>
          </p:cNvSpPr>
          <p:nvPr>
            <p:ph type="dt" sz="half" idx="10"/>
          </p:nvPr>
        </p:nvSpPr>
        <p:spPr/>
        <p:txBody>
          <a:bodyPr/>
          <a:lstStyle/>
          <a:p>
            <a:fld id="{F99A013D-F5AE-416C-9A42-D49B2D11E49D}" type="datetime1">
              <a:rPr kumimoji="1" lang="ja-JP" altLang="en-US" smtClean="0"/>
              <a:t>2026/5/13</a:t>
            </a:fld>
            <a:endParaRPr kumimoji="1" lang="ja-JP" altLang="en-US"/>
          </a:p>
        </p:txBody>
      </p:sp>
      <p:sp>
        <p:nvSpPr>
          <p:cNvPr id="4" name="フッター プレースホルダー 3">
            <a:extLst>
              <a:ext uri="{FF2B5EF4-FFF2-40B4-BE49-F238E27FC236}">
                <a16:creationId xmlns:a16="http://schemas.microsoft.com/office/drawing/2014/main" id="{1664ACFC-7785-4D91-862A-7F567809FE9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8B6A1C2-07E8-FFD0-6242-688BED145D4A}"/>
              </a:ext>
            </a:extLst>
          </p:cNvPr>
          <p:cNvSpPr>
            <a:spLocks noGrp="1"/>
          </p:cNvSpPr>
          <p:nvPr>
            <p:ph type="sldNum" sz="quarter" idx="12"/>
          </p:nvPr>
        </p:nvSpPr>
        <p:spPr/>
        <p:txBody>
          <a:bodyPr/>
          <a:lstStyle/>
          <a:p>
            <a:fld id="{60422B60-572B-4A42-9BF7-423FB352E2B6}" type="slidenum">
              <a:rPr kumimoji="1" lang="ja-JP" altLang="en-US" smtClean="0"/>
              <a:t>‹#›</a:t>
            </a:fld>
            <a:endParaRPr kumimoji="1" lang="ja-JP" altLang="en-US"/>
          </a:p>
        </p:txBody>
      </p:sp>
    </p:spTree>
    <p:extLst>
      <p:ext uri="{BB962C8B-B14F-4D97-AF65-F5344CB8AC3E}">
        <p14:creationId xmlns:p14="http://schemas.microsoft.com/office/powerpoint/2010/main" val="280533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78332D6-9438-A276-E478-234D42ACB89B}"/>
              </a:ext>
            </a:extLst>
          </p:cNvPr>
          <p:cNvSpPr>
            <a:spLocks noGrp="1"/>
          </p:cNvSpPr>
          <p:nvPr>
            <p:ph type="dt" sz="half" idx="10"/>
          </p:nvPr>
        </p:nvSpPr>
        <p:spPr/>
        <p:txBody>
          <a:bodyPr/>
          <a:lstStyle/>
          <a:p>
            <a:fld id="{463248BA-7588-4DB4-A2DA-8B27FAA4794E}" type="datetime1">
              <a:rPr kumimoji="1" lang="ja-JP" altLang="en-US" smtClean="0"/>
              <a:t>2026/5/13</a:t>
            </a:fld>
            <a:endParaRPr kumimoji="1" lang="ja-JP" altLang="en-US"/>
          </a:p>
        </p:txBody>
      </p:sp>
      <p:sp>
        <p:nvSpPr>
          <p:cNvPr id="3" name="フッター プレースホルダー 2">
            <a:extLst>
              <a:ext uri="{FF2B5EF4-FFF2-40B4-BE49-F238E27FC236}">
                <a16:creationId xmlns:a16="http://schemas.microsoft.com/office/drawing/2014/main" id="{E31DFDDC-B7D0-B562-F03E-2B6CC7D555C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2CAE853-F594-811A-8F3D-D81AC7C86CEF}"/>
              </a:ext>
            </a:extLst>
          </p:cNvPr>
          <p:cNvSpPr>
            <a:spLocks noGrp="1"/>
          </p:cNvSpPr>
          <p:nvPr>
            <p:ph type="sldNum" sz="quarter" idx="12"/>
          </p:nvPr>
        </p:nvSpPr>
        <p:spPr/>
        <p:txBody>
          <a:bodyPr/>
          <a:lstStyle/>
          <a:p>
            <a:fld id="{60422B60-572B-4A42-9BF7-423FB352E2B6}" type="slidenum">
              <a:rPr kumimoji="1" lang="ja-JP" altLang="en-US" smtClean="0"/>
              <a:t>‹#›</a:t>
            </a:fld>
            <a:endParaRPr kumimoji="1" lang="ja-JP" altLang="en-US"/>
          </a:p>
        </p:txBody>
      </p:sp>
    </p:spTree>
    <p:extLst>
      <p:ext uri="{BB962C8B-B14F-4D97-AF65-F5344CB8AC3E}">
        <p14:creationId xmlns:p14="http://schemas.microsoft.com/office/powerpoint/2010/main" val="2360440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41EAFE-60AE-3F05-3AEB-55630F86449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EBF35CF-DBDF-E978-1818-5FE69CBC62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3ADCB10-4FD0-58C0-302A-906323188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E6C8F24-78B9-6D27-DEB9-8740C12C9B29}"/>
              </a:ext>
            </a:extLst>
          </p:cNvPr>
          <p:cNvSpPr>
            <a:spLocks noGrp="1"/>
          </p:cNvSpPr>
          <p:nvPr>
            <p:ph type="dt" sz="half" idx="10"/>
          </p:nvPr>
        </p:nvSpPr>
        <p:spPr/>
        <p:txBody>
          <a:bodyPr/>
          <a:lstStyle/>
          <a:p>
            <a:fld id="{D40CA47A-0CFA-498E-B8A4-7023DD1141CA}" type="datetime1">
              <a:rPr kumimoji="1" lang="ja-JP" altLang="en-US" smtClean="0"/>
              <a:t>2026/5/13</a:t>
            </a:fld>
            <a:endParaRPr kumimoji="1" lang="ja-JP" altLang="en-US"/>
          </a:p>
        </p:txBody>
      </p:sp>
      <p:sp>
        <p:nvSpPr>
          <p:cNvPr id="6" name="フッター プレースホルダー 5">
            <a:extLst>
              <a:ext uri="{FF2B5EF4-FFF2-40B4-BE49-F238E27FC236}">
                <a16:creationId xmlns:a16="http://schemas.microsoft.com/office/drawing/2014/main" id="{6044B458-2391-5F7A-9EF3-46C1A6D39C0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DBC4D4E-E3D4-0CC9-AC12-384E1A620F97}"/>
              </a:ext>
            </a:extLst>
          </p:cNvPr>
          <p:cNvSpPr>
            <a:spLocks noGrp="1"/>
          </p:cNvSpPr>
          <p:nvPr>
            <p:ph type="sldNum" sz="quarter" idx="12"/>
          </p:nvPr>
        </p:nvSpPr>
        <p:spPr/>
        <p:txBody>
          <a:bodyPr/>
          <a:lstStyle/>
          <a:p>
            <a:fld id="{60422B60-572B-4A42-9BF7-423FB352E2B6}" type="slidenum">
              <a:rPr kumimoji="1" lang="ja-JP" altLang="en-US" smtClean="0"/>
              <a:t>‹#›</a:t>
            </a:fld>
            <a:endParaRPr kumimoji="1" lang="ja-JP" altLang="en-US"/>
          </a:p>
        </p:txBody>
      </p:sp>
    </p:spTree>
    <p:extLst>
      <p:ext uri="{BB962C8B-B14F-4D97-AF65-F5344CB8AC3E}">
        <p14:creationId xmlns:p14="http://schemas.microsoft.com/office/powerpoint/2010/main" val="4275555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0EC8-A6DA-C718-0666-2C303583C2D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5AC2025-FC7F-6FF6-9116-9CF4587FD6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EF37FE7-5777-19E6-A132-B5CDC8183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BB152D-AC86-3C24-9EB9-F67B09E3A7F9}"/>
              </a:ext>
            </a:extLst>
          </p:cNvPr>
          <p:cNvSpPr>
            <a:spLocks noGrp="1"/>
          </p:cNvSpPr>
          <p:nvPr>
            <p:ph type="dt" sz="half" idx="10"/>
          </p:nvPr>
        </p:nvSpPr>
        <p:spPr/>
        <p:txBody>
          <a:bodyPr/>
          <a:lstStyle/>
          <a:p>
            <a:fld id="{99A410BE-8B85-48EB-A463-DC7BCDF060F4}" type="datetime1">
              <a:rPr kumimoji="1" lang="ja-JP" altLang="en-US" smtClean="0"/>
              <a:t>2026/5/13</a:t>
            </a:fld>
            <a:endParaRPr kumimoji="1" lang="ja-JP" altLang="en-US"/>
          </a:p>
        </p:txBody>
      </p:sp>
      <p:sp>
        <p:nvSpPr>
          <p:cNvPr id="6" name="フッター プレースホルダー 5">
            <a:extLst>
              <a:ext uri="{FF2B5EF4-FFF2-40B4-BE49-F238E27FC236}">
                <a16:creationId xmlns:a16="http://schemas.microsoft.com/office/drawing/2014/main" id="{A6DA6C3A-6596-B949-5BAF-42CCC111A15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5F1724D-92BB-7EED-1386-AD20CC172393}"/>
              </a:ext>
            </a:extLst>
          </p:cNvPr>
          <p:cNvSpPr>
            <a:spLocks noGrp="1"/>
          </p:cNvSpPr>
          <p:nvPr>
            <p:ph type="sldNum" sz="quarter" idx="12"/>
          </p:nvPr>
        </p:nvSpPr>
        <p:spPr/>
        <p:txBody>
          <a:bodyPr/>
          <a:lstStyle/>
          <a:p>
            <a:fld id="{60422B60-572B-4A42-9BF7-423FB352E2B6}" type="slidenum">
              <a:rPr kumimoji="1" lang="ja-JP" altLang="en-US" smtClean="0"/>
              <a:t>‹#›</a:t>
            </a:fld>
            <a:endParaRPr kumimoji="1" lang="ja-JP" altLang="en-US"/>
          </a:p>
        </p:txBody>
      </p:sp>
    </p:spTree>
    <p:extLst>
      <p:ext uri="{BB962C8B-B14F-4D97-AF65-F5344CB8AC3E}">
        <p14:creationId xmlns:p14="http://schemas.microsoft.com/office/powerpoint/2010/main" val="140548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01D726C-CE0A-B4B9-1571-8793DE9F2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F4D3E8-1648-A57A-9A7B-EC2256BB8F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B598E9-27AC-322D-E0F1-F7EE00019A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43C285-73B9-496C-8FB6-0BD7DA061240}" type="datetime1">
              <a:rPr kumimoji="1" lang="ja-JP" altLang="en-US" smtClean="0"/>
              <a:t>2026/5/13</a:t>
            </a:fld>
            <a:endParaRPr kumimoji="1" lang="ja-JP" altLang="en-US"/>
          </a:p>
        </p:txBody>
      </p:sp>
      <p:sp>
        <p:nvSpPr>
          <p:cNvPr id="5" name="フッター プレースホルダー 4">
            <a:extLst>
              <a:ext uri="{FF2B5EF4-FFF2-40B4-BE49-F238E27FC236}">
                <a16:creationId xmlns:a16="http://schemas.microsoft.com/office/drawing/2014/main" id="{914EB6B4-C2E2-A6EC-A36F-5FC01D3B39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5B92D88-1045-B286-21EF-CD9272CA7A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422B60-572B-4A42-9BF7-423FB352E2B6}" type="slidenum">
              <a:rPr kumimoji="1" lang="ja-JP" altLang="en-US" smtClean="0"/>
              <a:t>‹#›</a:t>
            </a:fld>
            <a:endParaRPr kumimoji="1" lang="ja-JP" altLang="en-US"/>
          </a:p>
        </p:txBody>
      </p:sp>
    </p:spTree>
    <p:extLst>
      <p:ext uri="{BB962C8B-B14F-4D97-AF65-F5344CB8AC3E}">
        <p14:creationId xmlns:p14="http://schemas.microsoft.com/office/powerpoint/2010/main" val="4104192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mext.go.jp/a_menu/danjo/anzen/index2.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4F12E4A8-6C2E-4521-8B52-5B2A3F24AC48}"/>
              </a:ext>
            </a:extLst>
          </p:cNvPr>
          <p:cNvSpPr/>
          <p:nvPr/>
        </p:nvSpPr>
        <p:spPr>
          <a:xfrm>
            <a:off x="1" y="69580"/>
            <a:ext cx="12191999" cy="2081605"/>
          </a:xfrm>
          <a:prstGeom prst="rect">
            <a:avLst/>
          </a:prstGeom>
          <a:solidFill>
            <a:srgbClr val="FF9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00FF00"/>
              </a:highlight>
            </a:endParaRPr>
          </a:p>
        </p:txBody>
      </p:sp>
      <p:sp>
        <p:nvSpPr>
          <p:cNvPr id="10" name="テキスト ボックス 9">
            <a:extLst>
              <a:ext uri="{FF2B5EF4-FFF2-40B4-BE49-F238E27FC236}">
                <a16:creationId xmlns:a16="http://schemas.microsoft.com/office/drawing/2014/main" id="{6629A8FB-8924-AF31-CFA0-9524F3D92F61}"/>
              </a:ext>
            </a:extLst>
          </p:cNvPr>
          <p:cNvSpPr txBox="1"/>
          <p:nvPr/>
        </p:nvSpPr>
        <p:spPr>
          <a:xfrm>
            <a:off x="897314" y="207704"/>
            <a:ext cx="10397359" cy="707886"/>
          </a:xfrm>
          <a:prstGeom prst="rect">
            <a:avLst/>
          </a:prstGeom>
          <a:noFill/>
        </p:spPr>
        <p:txBody>
          <a:bodyPr wrap="square" rtlCol="0">
            <a:spAutoFit/>
          </a:bodyPr>
          <a:lstStyle/>
          <a:p>
            <a:pPr algn="ctr"/>
            <a:r>
              <a:rPr lang="ja-JP" altLang="en-US" sz="2000" dirty="0">
                <a:latin typeface="UD デジタル 教科書体 NK-B" panose="02020700000000000000" pitchFamily="18" charset="-128"/>
                <a:ea typeface="UD デジタル 教科書体 NK-B" panose="02020700000000000000" pitchFamily="18" charset="-128"/>
              </a:rPr>
              <a:t>令和</a:t>
            </a:r>
            <a:r>
              <a:rPr lang="en-US" altLang="ja-JP" sz="2000" dirty="0">
                <a:latin typeface="UD デジタル 教科書体 NK-B" panose="02020700000000000000" pitchFamily="18" charset="-128"/>
                <a:ea typeface="UD デジタル 教科書体 NK-B" panose="02020700000000000000" pitchFamily="18" charset="-128"/>
              </a:rPr>
              <a:t>7</a:t>
            </a:r>
            <a:r>
              <a:rPr lang="ja-JP" altLang="en-US" sz="2000">
                <a:latin typeface="UD デジタル 教科書体 NK-B" panose="02020700000000000000" pitchFamily="18" charset="-128"/>
                <a:ea typeface="UD デジタル 教科書体 NK-B" panose="02020700000000000000" pitchFamily="18" charset="-128"/>
              </a:rPr>
              <a:t>年度 文部</a:t>
            </a:r>
            <a:r>
              <a:rPr lang="ja-JP" altLang="en-US" sz="2000" dirty="0">
                <a:latin typeface="UD デジタル 教科書体 NK-B" panose="02020700000000000000" pitchFamily="18" charset="-128"/>
                <a:ea typeface="UD デジタル 教科書体 NK-B" panose="02020700000000000000" pitchFamily="18" charset="-128"/>
              </a:rPr>
              <a:t>科学省委託事業　いじめ対策・不登校支援推進事業</a:t>
            </a:r>
            <a:endParaRPr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2000" dirty="0">
                <a:latin typeface="UD デジタル 教科書体 NK-B" panose="02020700000000000000" pitchFamily="18" charset="-128"/>
                <a:ea typeface="UD デジタル 教科書体 NK-B" panose="02020700000000000000" pitchFamily="18" charset="-128"/>
              </a:rPr>
              <a:t>いじめ・不登校等の未然防止等に向けた魅力ある学校づくりに関する調査研究</a:t>
            </a:r>
          </a:p>
        </p:txBody>
      </p:sp>
      <p:sp>
        <p:nvSpPr>
          <p:cNvPr id="11" name="テキスト ボックス 10">
            <a:extLst>
              <a:ext uri="{FF2B5EF4-FFF2-40B4-BE49-F238E27FC236}">
                <a16:creationId xmlns:a16="http://schemas.microsoft.com/office/drawing/2014/main" id="{2765B492-58EF-CB16-4C75-B2B061E72F44}"/>
              </a:ext>
            </a:extLst>
          </p:cNvPr>
          <p:cNvSpPr txBox="1"/>
          <p:nvPr/>
        </p:nvSpPr>
        <p:spPr>
          <a:xfrm>
            <a:off x="2181545" y="950612"/>
            <a:ext cx="7828895" cy="1077218"/>
          </a:xfrm>
          <a:prstGeom prst="rect">
            <a:avLst/>
          </a:prstGeom>
          <a:noFill/>
        </p:spPr>
        <p:txBody>
          <a:bodyPr wrap="square" rtlCol="0">
            <a:spAutoFit/>
          </a:bodyPr>
          <a:lstStyle/>
          <a:p>
            <a:r>
              <a:rPr kumimoji="1" lang="ja-JP" altLang="en-US" sz="3200" b="1" dirty="0">
                <a:solidFill>
                  <a:schemeClr val="bg1"/>
                </a:solidFill>
                <a:effectLst>
                  <a:outerShdw blurRad="50800" dist="50800" dir="5400000" algn="ctr" rotWithShape="0">
                    <a:srgbClr val="000000">
                      <a:alpha val="54000"/>
                    </a:srgbClr>
                  </a:outerShdw>
                </a:effectLst>
                <a:latin typeface="BIZ UDPゴシック" panose="020B0400000000000000" pitchFamily="50" charset="-128"/>
                <a:ea typeface="BIZ UDPゴシック" panose="020B0400000000000000" pitchFamily="50" charset="-128"/>
              </a:rPr>
              <a:t>「心理分野に強みや専門性を有する教師の育成のための教職員向け研修プログラム」</a:t>
            </a:r>
          </a:p>
        </p:txBody>
      </p:sp>
      <p:sp>
        <p:nvSpPr>
          <p:cNvPr id="12" name="正方形/長方形 11">
            <a:extLst>
              <a:ext uri="{FF2B5EF4-FFF2-40B4-BE49-F238E27FC236}">
                <a16:creationId xmlns:a16="http://schemas.microsoft.com/office/drawing/2014/main" id="{5E22E63C-2855-3692-3698-054890A4B3BA}"/>
              </a:ext>
            </a:extLst>
          </p:cNvPr>
          <p:cNvSpPr/>
          <p:nvPr/>
        </p:nvSpPr>
        <p:spPr>
          <a:xfrm>
            <a:off x="0" y="2091820"/>
            <a:ext cx="12192000" cy="63062"/>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959C036-58E5-3312-A603-9C43F93830E9}"/>
              </a:ext>
            </a:extLst>
          </p:cNvPr>
          <p:cNvSpPr/>
          <p:nvPr/>
        </p:nvSpPr>
        <p:spPr>
          <a:xfrm>
            <a:off x="0" y="0"/>
            <a:ext cx="12192000" cy="69246"/>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567833F-F6B2-78B1-A926-9970C23A6BD1}"/>
              </a:ext>
            </a:extLst>
          </p:cNvPr>
          <p:cNvSpPr txBox="1"/>
          <p:nvPr/>
        </p:nvSpPr>
        <p:spPr>
          <a:xfrm>
            <a:off x="4297808" y="2369193"/>
            <a:ext cx="3423091" cy="646331"/>
          </a:xfrm>
          <a:prstGeom prst="rect">
            <a:avLst/>
          </a:prstGeom>
          <a:noFill/>
        </p:spPr>
        <p:txBody>
          <a:bodyPr wrap="square" rtlCol="0">
            <a:spAutoFit/>
          </a:bodyPr>
          <a:lstStyle/>
          <a:p>
            <a:pPr algn="ctr"/>
            <a:r>
              <a:rPr lang="ja-JP" altLang="en-US" sz="3600" b="1" dirty="0">
                <a:latin typeface="UD デジタル 教科書体 NK-B" panose="02020700000000000000" pitchFamily="18" charset="-128"/>
                <a:ea typeface="UD デジタル 教科書体 NK-B" panose="02020700000000000000" pitchFamily="18" charset="-128"/>
              </a:rPr>
              <a:t>第</a:t>
            </a:r>
            <a:r>
              <a:rPr lang="en-US" altLang="ja-JP" sz="3600" b="1" dirty="0">
                <a:latin typeface="UD デジタル 教科書体 NK-B" panose="02020700000000000000" pitchFamily="18" charset="-128"/>
                <a:ea typeface="UD デジタル 教科書体 NK-B" panose="02020700000000000000" pitchFamily="18" charset="-128"/>
              </a:rPr>
              <a:t>8</a:t>
            </a:r>
            <a:r>
              <a:rPr lang="ja-JP" altLang="en-US" sz="3600" b="1" dirty="0">
                <a:latin typeface="UD デジタル 教科書体 NK-B" panose="02020700000000000000" pitchFamily="18" charset="-128"/>
                <a:ea typeface="UD デジタル 教科書体 NK-B" panose="02020700000000000000" pitchFamily="18" charset="-128"/>
              </a:rPr>
              <a:t>章</a:t>
            </a:r>
            <a:endParaRPr kumimoji="1" lang="ja-JP" altLang="en-US" sz="3600" b="1"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a:extLst>
              <a:ext uri="{FF2B5EF4-FFF2-40B4-BE49-F238E27FC236}">
                <a16:creationId xmlns:a16="http://schemas.microsoft.com/office/drawing/2014/main" id="{994C009B-A52A-4A2F-C38E-8264E10CA63C}"/>
              </a:ext>
            </a:extLst>
          </p:cNvPr>
          <p:cNvSpPr txBox="1"/>
          <p:nvPr/>
        </p:nvSpPr>
        <p:spPr>
          <a:xfrm>
            <a:off x="203744" y="2870576"/>
            <a:ext cx="11784496" cy="1446550"/>
          </a:xfrm>
          <a:prstGeom prst="rect">
            <a:avLst/>
          </a:prstGeom>
          <a:noFill/>
        </p:spPr>
        <p:txBody>
          <a:bodyPr wrap="square" rtlCol="0">
            <a:spAutoFit/>
          </a:bodyPr>
          <a:lstStyle/>
          <a:p>
            <a:pPr algn="ctr"/>
            <a:r>
              <a:rPr lang="ja-JP" altLang="en-US" sz="4400" b="1" dirty="0">
                <a:latin typeface="UD デジタル 教科書体 NK-B" panose="02020700000000000000" pitchFamily="18" charset="-128"/>
                <a:ea typeface="UD デジタル 教科書体 NK-B" panose="02020700000000000000" pitchFamily="18" charset="-128"/>
              </a:rPr>
              <a:t>スクールカウンセリング上の諸課題に関する</a:t>
            </a:r>
            <a:endParaRPr lang="en-US" altLang="ja-JP" sz="4400" b="1" dirty="0">
              <a:latin typeface="UD デジタル 教科書体 NK-B" panose="02020700000000000000" pitchFamily="18" charset="-128"/>
              <a:ea typeface="UD デジタル 教科書体 NK-B" panose="02020700000000000000" pitchFamily="18" charset="-128"/>
            </a:endParaRPr>
          </a:p>
          <a:p>
            <a:pPr algn="ctr"/>
            <a:r>
              <a:rPr lang="ja-JP" altLang="en-US" sz="4400" b="1" dirty="0">
                <a:latin typeface="UD デジタル 教科書体 NK-B" panose="02020700000000000000" pitchFamily="18" charset="-128"/>
                <a:ea typeface="UD デジタル 教科書体 NK-B" panose="02020700000000000000" pitchFamily="18" charset="-128"/>
              </a:rPr>
              <a:t>理解と対応</a:t>
            </a:r>
          </a:p>
        </p:txBody>
      </p:sp>
      <p:sp>
        <p:nvSpPr>
          <p:cNvPr id="16" name="テキスト ボックス 15">
            <a:extLst>
              <a:ext uri="{FF2B5EF4-FFF2-40B4-BE49-F238E27FC236}">
                <a16:creationId xmlns:a16="http://schemas.microsoft.com/office/drawing/2014/main" id="{8FE23946-E215-9F0B-48F1-F766B0605183}"/>
              </a:ext>
            </a:extLst>
          </p:cNvPr>
          <p:cNvSpPr txBox="1"/>
          <p:nvPr/>
        </p:nvSpPr>
        <p:spPr>
          <a:xfrm>
            <a:off x="7720899" y="4896872"/>
            <a:ext cx="2892972" cy="769441"/>
          </a:xfrm>
          <a:prstGeom prst="rect">
            <a:avLst/>
          </a:prstGeom>
          <a:noFill/>
        </p:spPr>
        <p:txBody>
          <a:bodyPr wrap="square" rtlCol="0">
            <a:spAutoFit/>
          </a:bodyPr>
          <a:lstStyle/>
          <a:p>
            <a:r>
              <a:rPr lang="ja-JP" altLang="en-US" sz="4400" b="1" dirty="0">
                <a:latin typeface="UD デジタル 教科書体 NK-B" panose="02020700000000000000" pitchFamily="18" charset="-128"/>
                <a:ea typeface="UD デジタル 教科書体 NK-B" panose="02020700000000000000" pitchFamily="18" charset="-128"/>
              </a:rPr>
              <a:t>新井　雅</a:t>
            </a:r>
            <a:endParaRPr kumimoji="1" lang="ja-JP" altLang="en-US" sz="4400" b="1" dirty="0">
              <a:latin typeface="UD デジタル 教科書体 NK-B" panose="02020700000000000000" pitchFamily="18" charset="-128"/>
              <a:ea typeface="UD デジタル 教科書体 NK-B" panose="02020700000000000000" pitchFamily="18" charset="-128"/>
            </a:endParaRPr>
          </a:p>
        </p:txBody>
      </p:sp>
      <p:sp>
        <p:nvSpPr>
          <p:cNvPr id="20" name="正方形/長方形 19">
            <a:extLst>
              <a:ext uri="{FF2B5EF4-FFF2-40B4-BE49-F238E27FC236}">
                <a16:creationId xmlns:a16="http://schemas.microsoft.com/office/drawing/2014/main" id="{41D13757-57D7-72F9-4F24-196D828E8ECD}"/>
              </a:ext>
            </a:extLst>
          </p:cNvPr>
          <p:cNvSpPr/>
          <p:nvPr/>
        </p:nvSpPr>
        <p:spPr>
          <a:xfrm>
            <a:off x="0" y="5988214"/>
            <a:ext cx="12192000" cy="63062"/>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C855DE0-8957-3714-1541-61081BE5ADCC}"/>
              </a:ext>
            </a:extLst>
          </p:cNvPr>
          <p:cNvSpPr txBox="1"/>
          <p:nvPr/>
        </p:nvSpPr>
        <p:spPr>
          <a:xfrm>
            <a:off x="2302593" y="4896872"/>
            <a:ext cx="2243274" cy="769441"/>
          </a:xfrm>
          <a:prstGeom prst="rect">
            <a:avLst/>
          </a:prstGeom>
          <a:noFill/>
        </p:spPr>
        <p:txBody>
          <a:bodyPr wrap="square" rtlCol="0">
            <a:spAutoFit/>
          </a:bodyPr>
          <a:lstStyle/>
          <a:p>
            <a:r>
              <a:rPr lang="ja-JP" altLang="en-US" sz="4400" b="1" dirty="0">
                <a:latin typeface="UD デジタル 教科書体 NK-B" panose="02020700000000000000" pitchFamily="18" charset="-128"/>
                <a:ea typeface="UD デジタル 教科書体 NK-B" panose="02020700000000000000" pitchFamily="18" charset="-128"/>
              </a:rPr>
              <a:t>新井　肇</a:t>
            </a:r>
            <a:endParaRPr kumimoji="1" lang="ja-JP" altLang="en-US" sz="4400" b="1" dirty="0">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a:extLst>
              <a:ext uri="{FF2B5EF4-FFF2-40B4-BE49-F238E27FC236}">
                <a16:creationId xmlns:a16="http://schemas.microsoft.com/office/drawing/2014/main" id="{2F19766E-67D4-4069-3FF2-94C6C0E38162}"/>
              </a:ext>
            </a:extLst>
          </p:cNvPr>
          <p:cNvSpPr txBox="1"/>
          <p:nvPr/>
        </p:nvSpPr>
        <p:spPr>
          <a:xfrm>
            <a:off x="1046749" y="4498937"/>
            <a:ext cx="4754962" cy="430054"/>
          </a:xfrm>
          <a:prstGeom prst="rect">
            <a:avLst/>
          </a:prstGeom>
          <a:noFill/>
        </p:spPr>
        <p:txBody>
          <a:bodyPr wrap="square">
            <a:spAutoFit/>
          </a:bodyPr>
          <a:lstStyle/>
          <a:p>
            <a:pPr algn="ctr">
              <a:lnSpc>
                <a:spcPct val="90000"/>
              </a:lnSpc>
            </a:pPr>
            <a:r>
              <a:rPr lang="zh-CN" altLang="en-US" sz="2400" dirty="0">
                <a:latin typeface="UD デジタル 教科書体 N-B" panose="02020700000000000000" pitchFamily="17" charset="-128"/>
                <a:ea typeface="UD デジタル 教科書体 N-B" panose="02020700000000000000" pitchFamily="17" charset="-128"/>
              </a:rPr>
              <a:t>関西外国語大学</a:t>
            </a:r>
            <a:r>
              <a:rPr lang="ja-JP" altLang="en-US" sz="2400" dirty="0">
                <a:latin typeface="UD デジタル 教科書体 N-B" panose="02020700000000000000" pitchFamily="17" charset="-128"/>
                <a:ea typeface="UD デジタル 教科書体 N-B" panose="02020700000000000000" pitchFamily="17" charset="-128"/>
              </a:rPr>
              <a:t>･教授</a:t>
            </a:r>
            <a:endParaRPr lang="en-US" altLang="ja-JP" sz="2400" dirty="0">
              <a:latin typeface="UD デジタル 教科書体 N-B" panose="02020700000000000000" pitchFamily="17" charset="-128"/>
              <a:ea typeface="UD デジタル 教科書体 N-B" panose="02020700000000000000" pitchFamily="17" charset="-128"/>
            </a:endParaRPr>
          </a:p>
        </p:txBody>
      </p:sp>
      <p:sp>
        <p:nvSpPr>
          <p:cNvPr id="4" name="テキスト ボックス 3">
            <a:extLst>
              <a:ext uri="{FF2B5EF4-FFF2-40B4-BE49-F238E27FC236}">
                <a16:creationId xmlns:a16="http://schemas.microsoft.com/office/drawing/2014/main" id="{4CDE85B7-1B75-9ECF-93B1-CE459432CB6D}"/>
              </a:ext>
            </a:extLst>
          </p:cNvPr>
          <p:cNvSpPr txBox="1"/>
          <p:nvPr/>
        </p:nvSpPr>
        <p:spPr>
          <a:xfrm>
            <a:off x="6390289" y="4491622"/>
            <a:ext cx="4754962" cy="430054"/>
          </a:xfrm>
          <a:prstGeom prst="rect">
            <a:avLst/>
          </a:prstGeom>
          <a:noFill/>
        </p:spPr>
        <p:txBody>
          <a:bodyPr wrap="square">
            <a:spAutoFit/>
          </a:bodyPr>
          <a:lstStyle/>
          <a:p>
            <a:pPr algn="ctr">
              <a:lnSpc>
                <a:spcPct val="90000"/>
              </a:lnSpc>
            </a:pPr>
            <a:r>
              <a:rPr lang="ja-JP" altLang="en-US" sz="2400" dirty="0">
                <a:latin typeface="UD デジタル 教科書体 N-B" panose="02020700000000000000" pitchFamily="17" charset="-128"/>
                <a:ea typeface="UD デジタル 教科書体 N-B" panose="02020700000000000000" pitchFamily="17" charset="-128"/>
              </a:rPr>
              <a:t>跡見学園女子大学･教授</a:t>
            </a:r>
            <a:endParaRPr lang="en-US" altLang="ja-JP" sz="2400" dirty="0">
              <a:latin typeface="UD デジタル 教科書体 N-B" panose="02020700000000000000" pitchFamily="17" charset="-128"/>
              <a:ea typeface="UD デジタル 教科書体 N-B" panose="02020700000000000000" pitchFamily="17" charset="-128"/>
            </a:endParaRPr>
          </a:p>
        </p:txBody>
      </p:sp>
      <p:sp>
        <p:nvSpPr>
          <p:cNvPr id="18" name="テキスト ボックス 17">
            <a:extLst>
              <a:ext uri="{FF2B5EF4-FFF2-40B4-BE49-F238E27FC236}">
                <a16:creationId xmlns:a16="http://schemas.microsoft.com/office/drawing/2014/main" id="{0BF6288E-9293-56CE-3EA8-583C03CC1516}"/>
              </a:ext>
            </a:extLst>
          </p:cNvPr>
          <p:cNvSpPr txBox="1"/>
          <p:nvPr/>
        </p:nvSpPr>
        <p:spPr>
          <a:xfrm>
            <a:off x="9384813" y="5659578"/>
            <a:ext cx="2604655" cy="276999"/>
          </a:xfrm>
          <a:prstGeom prst="rect">
            <a:avLst/>
          </a:prstGeom>
          <a:noFill/>
        </p:spPr>
        <p:txBody>
          <a:bodyPr wrap="square">
            <a:spAutoFit/>
          </a:bodyPr>
          <a:lstStyle/>
          <a:p>
            <a:r>
              <a:rPr lang="en-US" altLang="ja-JP" sz="1200" dirty="0"/>
              <a:t>※</a:t>
            </a:r>
            <a:r>
              <a:rPr lang="ja-JP" altLang="en-US" sz="1200" dirty="0"/>
              <a:t>所属は</a:t>
            </a:r>
            <a:r>
              <a:rPr lang="en-US" altLang="ja-JP" sz="1200" dirty="0"/>
              <a:t>2026</a:t>
            </a:r>
            <a:r>
              <a:rPr lang="ja-JP" altLang="en-US" sz="1200" dirty="0"/>
              <a:t>年</a:t>
            </a:r>
            <a:r>
              <a:rPr lang="en-US" altLang="ja-JP" sz="1200" dirty="0"/>
              <a:t>3</a:t>
            </a:r>
            <a:r>
              <a:rPr lang="ja-JP" altLang="en-US" sz="1200" dirty="0"/>
              <a:t>月時点のものです</a:t>
            </a:r>
          </a:p>
        </p:txBody>
      </p:sp>
    </p:spTree>
    <p:extLst>
      <p:ext uri="{BB962C8B-B14F-4D97-AF65-F5344CB8AC3E}">
        <p14:creationId xmlns:p14="http://schemas.microsoft.com/office/powerpoint/2010/main" val="163716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5EF5FEB-D7A8-B99E-595F-178CE79024DD}"/>
              </a:ext>
            </a:extLst>
          </p:cNvPr>
          <p:cNvSpPr>
            <a:spLocks noChangeArrowheads="1"/>
          </p:cNvSpPr>
          <p:nvPr/>
        </p:nvSpPr>
        <p:spPr bwMode="auto">
          <a:xfrm>
            <a:off x="460719" y="923563"/>
            <a:ext cx="10345825" cy="5340501"/>
          </a:xfrm>
          <a:prstGeom prst="rect">
            <a:avLst/>
          </a:prstGeom>
          <a:noFill/>
          <a:ln>
            <a:noFill/>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45990" fontAlgn="base">
              <a:lnSpc>
                <a:spcPct val="90000"/>
              </a:lnSpc>
              <a:spcBef>
                <a:spcPct val="50000"/>
              </a:spcBef>
              <a:spcAft>
                <a:spcPct val="0"/>
              </a:spcAft>
              <a:buSzPct val="85000"/>
              <a:buNone/>
              <a:defRPr/>
            </a:pPr>
            <a:r>
              <a:rPr lang="ja-JP" altLang="en-US" sz="2902"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◇孤立</a:t>
            </a:r>
            <a:r>
              <a:rPr lang="ja-JP" altLang="en-US" sz="2540" dirty="0">
                <a:solidFill>
                  <a:prstClr val="black"/>
                </a:solidFill>
                <a:latin typeface="UD デジタル 教科書体 N-R" panose="02020400000000000000" pitchFamily="17" charset="-128"/>
                <a:ea typeface="UD デジタル 教科書体 N-R" panose="02020400000000000000" pitchFamily="17" charset="-128"/>
              </a:rPr>
              <a:t>：人間関係のトラブル，いじめ，サポート不足等　</a:t>
            </a:r>
          </a:p>
          <a:p>
            <a:pPr defTabSz="945990" fontAlgn="base">
              <a:lnSpc>
                <a:spcPct val="90000"/>
              </a:lnSpc>
              <a:spcBef>
                <a:spcPct val="50000"/>
              </a:spcBef>
              <a:spcAft>
                <a:spcPct val="0"/>
              </a:spcAft>
              <a:buSzPct val="85000"/>
              <a:buNone/>
              <a:defRPr/>
            </a:pPr>
            <a:r>
              <a:rPr lang="ja-JP" altLang="en-US" sz="2902"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◇喪失体験</a:t>
            </a:r>
            <a:r>
              <a:rPr lang="ja-JP" altLang="en-US" sz="2540" dirty="0">
                <a:solidFill>
                  <a:prstClr val="black"/>
                </a:solidFill>
                <a:latin typeface="UD デジタル 教科書体 N-R" panose="02020400000000000000" pitchFamily="17" charset="-128"/>
                <a:ea typeface="UD デジタル 教科書体 N-R" panose="02020400000000000000" pitchFamily="17" charset="-128"/>
              </a:rPr>
              <a:t>：死別，離別，病気，学業不振等　　</a:t>
            </a:r>
            <a:endParaRPr lang="en-US" altLang="ja-JP" sz="2540" dirty="0">
              <a:solidFill>
                <a:prstClr val="black"/>
              </a:solidFill>
              <a:latin typeface="UD デジタル 教科書体 N-R" panose="02020400000000000000" pitchFamily="17" charset="-128"/>
              <a:ea typeface="UD デジタル 教科書体 N-R" panose="02020400000000000000" pitchFamily="17" charset="-128"/>
            </a:endParaRPr>
          </a:p>
          <a:p>
            <a:pPr defTabSz="945990" fontAlgn="base">
              <a:lnSpc>
                <a:spcPct val="90000"/>
              </a:lnSpc>
              <a:spcBef>
                <a:spcPct val="50000"/>
              </a:spcBef>
              <a:spcAft>
                <a:spcPct val="0"/>
              </a:spcAft>
              <a:buSzPct val="85000"/>
              <a:buNone/>
              <a:defRPr/>
            </a:pPr>
            <a:r>
              <a:rPr lang="ja-JP" altLang="en-US" sz="2902"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◇安心感のもてない家庭環境</a:t>
            </a:r>
            <a:r>
              <a:rPr lang="ja-JP" altLang="en-US" sz="2540" dirty="0">
                <a:solidFill>
                  <a:prstClr val="black"/>
                </a:solidFill>
                <a:latin typeface="UD デジタル 教科書体 N-R" panose="02020400000000000000" pitchFamily="17" charset="-128"/>
                <a:ea typeface="UD デジタル 教科書体 N-R" panose="02020400000000000000" pitchFamily="17" charset="-128"/>
              </a:rPr>
              <a:t>：虐待，</a:t>
            </a:r>
            <a:r>
              <a:rPr lang="en-US" altLang="ja-JP" sz="2540" dirty="0">
                <a:solidFill>
                  <a:prstClr val="black"/>
                </a:solidFill>
                <a:latin typeface="UD デジタル 教科書体 N-R" panose="02020400000000000000" pitchFamily="17" charset="-128"/>
                <a:ea typeface="UD デジタル 教科書体 N-R" panose="02020400000000000000" pitchFamily="17" charset="-128"/>
              </a:rPr>
              <a:t>DV</a:t>
            </a:r>
            <a:r>
              <a:rPr lang="ja-JP" altLang="en-US" sz="2540" dirty="0">
                <a:solidFill>
                  <a:prstClr val="black"/>
                </a:solidFill>
                <a:latin typeface="UD デジタル 教科書体 N-R" panose="02020400000000000000" pitchFamily="17" charset="-128"/>
                <a:ea typeface="UD デジタル 教科書体 N-R" panose="02020400000000000000" pitchFamily="17" charset="-128"/>
              </a:rPr>
              <a:t>，過干渉，過保護等　</a:t>
            </a:r>
            <a:endParaRPr lang="en-US" altLang="ja-JP" sz="2540" dirty="0">
              <a:solidFill>
                <a:prstClr val="black"/>
              </a:solidFill>
              <a:latin typeface="UD デジタル 教科書体 N-R" panose="02020400000000000000" pitchFamily="17" charset="-128"/>
              <a:ea typeface="UD デジタル 教科書体 N-R" panose="02020400000000000000" pitchFamily="17" charset="-128"/>
            </a:endParaRPr>
          </a:p>
          <a:p>
            <a:pPr defTabSz="945990" fontAlgn="base">
              <a:lnSpc>
                <a:spcPct val="90000"/>
              </a:lnSpc>
              <a:spcBef>
                <a:spcPct val="50000"/>
              </a:spcBef>
              <a:spcAft>
                <a:spcPct val="0"/>
              </a:spcAft>
              <a:buSzPct val="85000"/>
              <a:buNone/>
              <a:defRPr/>
            </a:pPr>
            <a:r>
              <a:rPr lang="ja-JP" altLang="en-US" sz="2902"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◇自殺未遂歴</a:t>
            </a:r>
            <a:endParaRPr lang="ja-JP" altLang="en-US" sz="2800" dirty="0">
              <a:solidFill>
                <a:schemeClr val="accent1">
                  <a:lumMod val="75000"/>
                </a:schemeClr>
              </a:solidFill>
              <a:latin typeface="UD デジタル 教科書体 N-R" panose="02020400000000000000" pitchFamily="17" charset="-128"/>
              <a:ea typeface="UD デジタル 教科書体 N-R" panose="02020400000000000000" pitchFamily="17" charset="-128"/>
            </a:endParaRPr>
          </a:p>
          <a:p>
            <a:pPr defTabSz="945990" fontAlgn="base">
              <a:lnSpc>
                <a:spcPct val="90000"/>
              </a:lnSpc>
              <a:spcBef>
                <a:spcPct val="50000"/>
              </a:spcBef>
              <a:spcAft>
                <a:spcPct val="0"/>
              </a:spcAft>
              <a:buSzPct val="85000"/>
              <a:buNone/>
              <a:defRPr/>
            </a:pPr>
            <a:r>
              <a:rPr lang="ja-JP" altLang="en-US" sz="2902"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◇リストカットなどの自傷行為経験　</a:t>
            </a:r>
          </a:p>
          <a:p>
            <a:pPr defTabSz="945990" fontAlgn="base">
              <a:lnSpc>
                <a:spcPct val="90000"/>
              </a:lnSpc>
              <a:spcBef>
                <a:spcPct val="50000"/>
              </a:spcBef>
              <a:spcAft>
                <a:spcPct val="0"/>
              </a:spcAft>
              <a:buSzPct val="85000"/>
              <a:buNone/>
              <a:defRPr/>
            </a:pPr>
            <a:r>
              <a:rPr lang="ja-JP" altLang="en-US" sz="2902"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◇未治療の心の病</a:t>
            </a:r>
            <a:r>
              <a:rPr lang="ja-JP" altLang="en-US" sz="2540" dirty="0">
                <a:solidFill>
                  <a:prstClr val="black"/>
                </a:solidFill>
                <a:latin typeface="UD デジタル 教科書体 N-R" panose="02020400000000000000" pitchFamily="17" charset="-128"/>
                <a:ea typeface="UD デジタル 教科書体 N-R" panose="02020400000000000000" pitchFamily="17" charset="-128"/>
              </a:rPr>
              <a:t>：うつ病，統合失調症，摂食障害，薬物乱用等　　　　　　 　　　　　                            　　</a:t>
            </a:r>
          </a:p>
          <a:p>
            <a:pPr defTabSz="945990" fontAlgn="base">
              <a:lnSpc>
                <a:spcPct val="90000"/>
              </a:lnSpc>
              <a:spcBef>
                <a:spcPct val="50000"/>
              </a:spcBef>
              <a:spcAft>
                <a:spcPct val="0"/>
              </a:spcAft>
              <a:buSzPct val="85000"/>
              <a:buNone/>
              <a:defRPr/>
            </a:pPr>
            <a:r>
              <a:rPr lang="ja-JP" altLang="en-US" sz="2902"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◇独特の性格傾向</a:t>
            </a:r>
            <a:r>
              <a:rPr lang="ja-JP" altLang="en-US" sz="2540" dirty="0">
                <a:solidFill>
                  <a:prstClr val="black"/>
                </a:solidFill>
                <a:latin typeface="UD デジタル 教科書体 N-R" panose="02020400000000000000" pitchFamily="17" charset="-128"/>
                <a:ea typeface="UD デジタル 教科書体 N-R" panose="02020400000000000000" pitchFamily="17" charset="-128"/>
              </a:rPr>
              <a:t>：完璧主義，二者択一的思考，反社会的性格等　　</a:t>
            </a:r>
          </a:p>
          <a:p>
            <a:pPr defTabSz="945990" fontAlgn="base">
              <a:lnSpc>
                <a:spcPct val="90000"/>
              </a:lnSpc>
              <a:spcBef>
                <a:spcPct val="50000"/>
              </a:spcBef>
              <a:spcAft>
                <a:spcPct val="0"/>
              </a:spcAft>
              <a:buSzPct val="85000"/>
              <a:buNone/>
              <a:defRPr/>
            </a:pPr>
            <a:r>
              <a:rPr lang="ja-JP" altLang="en-US" sz="2902"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◇無意識的な自己破壊行動 </a:t>
            </a:r>
            <a:r>
              <a:rPr lang="ja-JP" altLang="en-US" sz="2540" dirty="0">
                <a:solidFill>
                  <a:prstClr val="black"/>
                </a:solidFill>
                <a:latin typeface="UD デジタル 教科書体 N-R" panose="02020400000000000000" pitchFamily="17" charset="-128"/>
                <a:ea typeface="UD デジタル 教科書体 N-R" panose="02020400000000000000" pitchFamily="17" charset="-128"/>
              </a:rPr>
              <a:t>：健康や安全を守れない  </a:t>
            </a:r>
            <a:r>
              <a:rPr lang="ja-JP" altLang="en-US" sz="1814" dirty="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1814" b="1" dirty="0">
                <a:solidFill>
                  <a:prstClr val="black"/>
                </a:solidFill>
                <a:latin typeface="UD デジタル 教科書体 N-R" panose="02020400000000000000" pitchFamily="17" charset="-128"/>
                <a:ea typeface="UD デジタル 教科書体 N-R" panose="02020400000000000000" pitchFamily="17" charset="-128"/>
              </a:rPr>
              <a:t>　　　　　</a:t>
            </a:r>
          </a:p>
          <a:p>
            <a:pPr defTabSz="945990" fontAlgn="base">
              <a:lnSpc>
                <a:spcPct val="90000"/>
              </a:lnSpc>
              <a:spcBef>
                <a:spcPct val="50000"/>
              </a:spcBef>
              <a:spcAft>
                <a:spcPct val="0"/>
              </a:spcAft>
              <a:buSzPct val="85000"/>
              <a:buNone/>
              <a:defRPr/>
            </a:pPr>
            <a:endParaRPr lang="ja-JP" altLang="en-US" sz="2177" b="1" dirty="0">
              <a:solidFill>
                <a:prstClr val="black"/>
              </a:solidFill>
            </a:endParaRPr>
          </a:p>
        </p:txBody>
      </p:sp>
      <p:sp>
        <p:nvSpPr>
          <p:cNvPr id="4" name="テキスト ボックス 3">
            <a:extLst>
              <a:ext uri="{FF2B5EF4-FFF2-40B4-BE49-F238E27FC236}">
                <a16:creationId xmlns:a16="http://schemas.microsoft.com/office/drawing/2014/main" id="{0C1EC3A6-AC8B-D55C-A205-0AC3761E3F78}"/>
              </a:ext>
            </a:extLst>
          </p:cNvPr>
          <p:cNvSpPr txBox="1"/>
          <p:nvPr/>
        </p:nvSpPr>
        <p:spPr>
          <a:xfrm>
            <a:off x="267854" y="113645"/>
            <a:ext cx="6096000" cy="646331"/>
          </a:xfrm>
          <a:prstGeom prst="rect">
            <a:avLst/>
          </a:prstGeom>
          <a:noFill/>
        </p:spPr>
        <p:txBody>
          <a:bodyPr wrap="square">
            <a:spAutoFit/>
          </a:bodyPr>
          <a:lstStyle/>
          <a:p>
            <a:r>
              <a:rPr lang="en-US" altLang="ja-JP" sz="3600" b="1" dirty="0">
                <a:latin typeface="UD デジタル 教科書体 N-R" panose="02020400000000000000" pitchFamily="17" charset="-128"/>
                <a:ea typeface="UD デジタル 教科書体 N-R" panose="02020400000000000000" pitchFamily="17" charset="-128"/>
              </a:rPr>
              <a:t>(4)</a:t>
            </a:r>
            <a:r>
              <a:rPr lang="ja-JP" altLang="en-US" sz="3600" b="1" dirty="0">
                <a:latin typeface="UD デジタル 教科書体 N-R" panose="02020400000000000000" pitchFamily="17" charset="-128"/>
                <a:ea typeface="UD デジタル 教科書体 N-R" panose="02020400000000000000" pitchFamily="17" charset="-128"/>
              </a:rPr>
              <a:t>自殺の危険因子</a:t>
            </a:r>
          </a:p>
        </p:txBody>
      </p:sp>
      <p:sp>
        <p:nvSpPr>
          <p:cNvPr id="3" name="スライド番号プレースホルダー 2">
            <a:extLst>
              <a:ext uri="{FF2B5EF4-FFF2-40B4-BE49-F238E27FC236}">
                <a16:creationId xmlns:a16="http://schemas.microsoft.com/office/drawing/2014/main" id="{49189EA6-5735-AE5D-5BA7-D51A44CF218A}"/>
              </a:ext>
            </a:extLst>
          </p:cNvPr>
          <p:cNvSpPr>
            <a:spLocks noGrp="1"/>
          </p:cNvSpPr>
          <p:nvPr>
            <p:ph type="sldNum" sz="quarter" idx="12"/>
          </p:nvPr>
        </p:nvSpPr>
        <p:spPr/>
        <p:txBody>
          <a:bodyPr/>
          <a:lstStyle/>
          <a:p>
            <a:fld id="{60422B60-572B-4A42-9BF7-423FB352E2B6}" type="slidenum">
              <a:rPr kumimoji="1" lang="ja-JP" altLang="en-US" smtClean="0"/>
              <a:t>10</a:t>
            </a:fld>
            <a:endParaRPr kumimoji="1" lang="ja-JP" altLang="en-US"/>
          </a:p>
        </p:txBody>
      </p:sp>
    </p:spTree>
    <p:extLst>
      <p:ext uri="{BB962C8B-B14F-4D97-AF65-F5344CB8AC3E}">
        <p14:creationId xmlns:p14="http://schemas.microsoft.com/office/powerpoint/2010/main" val="593948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E5D2DA9-DECA-2A57-51E5-AC9D9A2ADF35}"/>
              </a:ext>
            </a:extLst>
          </p:cNvPr>
          <p:cNvSpPr txBox="1"/>
          <p:nvPr/>
        </p:nvSpPr>
        <p:spPr>
          <a:xfrm>
            <a:off x="121775" y="0"/>
            <a:ext cx="10806546" cy="707886"/>
          </a:xfrm>
          <a:prstGeom prst="rect">
            <a:avLst/>
          </a:prstGeom>
          <a:noFill/>
        </p:spPr>
        <p:txBody>
          <a:bodyPr wrap="square">
            <a:spAutoFit/>
          </a:bodyPr>
          <a:lstStyle/>
          <a:p>
            <a:r>
              <a:rPr lang="ja-JP" altLang="en-US" sz="4000" b="1" dirty="0">
                <a:latin typeface="UD デジタル 教科書体 N-R" panose="02020400000000000000" pitchFamily="17" charset="-128"/>
                <a:ea typeface="UD デジタル 教科書体 N-R" panose="02020400000000000000" pitchFamily="17" charset="-128"/>
              </a:rPr>
              <a:t>４．自殺予防教育の方向性と具体的展開</a:t>
            </a:r>
          </a:p>
        </p:txBody>
      </p:sp>
      <p:pic>
        <p:nvPicPr>
          <p:cNvPr id="4" name="図 3">
            <a:extLst>
              <a:ext uri="{FF2B5EF4-FFF2-40B4-BE49-F238E27FC236}">
                <a16:creationId xmlns:a16="http://schemas.microsoft.com/office/drawing/2014/main" id="{62F39FEB-3F0D-738F-0770-499762CE292D}"/>
              </a:ext>
            </a:extLst>
          </p:cNvPr>
          <p:cNvPicPr>
            <a:picLocks noChangeAspect="1"/>
          </p:cNvPicPr>
          <p:nvPr/>
        </p:nvPicPr>
        <p:blipFill>
          <a:blip r:embed="rId3"/>
          <a:stretch>
            <a:fillRect/>
          </a:stretch>
        </p:blipFill>
        <p:spPr>
          <a:xfrm>
            <a:off x="874627" y="571060"/>
            <a:ext cx="8967159" cy="5827205"/>
          </a:xfrm>
          <a:prstGeom prst="rect">
            <a:avLst/>
          </a:prstGeom>
        </p:spPr>
      </p:pic>
      <p:sp>
        <p:nvSpPr>
          <p:cNvPr id="7" name="テキスト ボックス 6">
            <a:extLst>
              <a:ext uri="{FF2B5EF4-FFF2-40B4-BE49-F238E27FC236}">
                <a16:creationId xmlns:a16="http://schemas.microsoft.com/office/drawing/2014/main" id="{3ED23FF6-952C-3470-1FD2-8FA50D6FAA8E}"/>
              </a:ext>
            </a:extLst>
          </p:cNvPr>
          <p:cNvSpPr txBox="1"/>
          <p:nvPr/>
        </p:nvSpPr>
        <p:spPr>
          <a:xfrm>
            <a:off x="6370782" y="6398265"/>
            <a:ext cx="6165272" cy="400110"/>
          </a:xfrm>
          <a:prstGeom prst="rect">
            <a:avLst/>
          </a:prstGeom>
          <a:noFill/>
        </p:spPr>
        <p:txBody>
          <a:bodyPr wrap="square">
            <a:spAutoFit/>
          </a:bodyPr>
          <a:lstStyle/>
          <a:p>
            <a:r>
              <a:rPr lang="zh-TW" altLang="en-US" sz="2000" dirty="0">
                <a:latin typeface="UD デジタル 教科書体 N-R" panose="02020400000000000000" pitchFamily="17" charset="-128"/>
                <a:ea typeface="UD デジタル 教科書体 N-R" panose="02020400000000000000" pitchFamily="17" charset="-128"/>
              </a:rPr>
              <a:t>（</a:t>
            </a:r>
            <a:r>
              <a:rPr lang="en-US" altLang="zh-TW" sz="2000" dirty="0">
                <a:latin typeface="UD デジタル 教科書体 N-R" panose="02020400000000000000" pitchFamily="17" charset="-128"/>
                <a:ea typeface="UD デジタル 教科書体 N-R" panose="02020400000000000000" pitchFamily="17" charset="-128"/>
              </a:rPr>
              <a:t>『</a:t>
            </a:r>
            <a:r>
              <a:rPr lang="zh-TW" altLang="en-US" sz="2000" dirty="0">
                <a:latin typeface="UD デジタル 教科書体 N-R" panose="02020400000000000000" pitchFamily="17" charset="-128"/>
                <a:ea typeface="UD デジタル 教科書体 N-R" panose="02020400000000000000" pitchFamily="17" charset="-128"/>
              </a:rPr>
              <a:t>生徒指導提要（改訂版）</a:t>
            </a:r>
            <a:r>
              <a:rPr lang="en-US" altLang="zh-TW" sz="2000" dirty="0">
                <a:latin typeface="UD デジタル 教科書体 N-R" panose="02020400000000000000" pitchFamily="17" charset="-128"/>
                <a:ea typeface="UD デジタル 教科書体 N-R" panose="02020400000000000000" pitchFamily="17" charset="-128"/>
              </a:rPr>
              <a:t>』 p.198  2022</a:t>
            </a:r>
            <a:r>
              <a:rPr lang="zh-TW" altLang="en-US" sz="2000" dirty="0">
                <a:latin typeface="UD デジタル 教科書体 N-R" panose="02020400000000000000" pitchFamily="17" charset="-128"/>
                <a:ea typeface="UD デジタル 教科書体 N-R" panose="02020400000000000000" pitchFamily="17" charset="-128"/>
              </a:rPr>
              <a:t>）</a:t>
            </a:r>
          </a:p>
        </p:txBody>
      </p:sp>
      <p:sp>
        <p:nvSpPr>
          <p:cNvPr id="8" name="テキスト ボックス 7">
            <a:extLst>
              <a:ext uri="{FF2B5EF4-FFF2-40B4-BE49-F238E27FC236}">
                <a16:creationId xmlns:a16="http://schemas.microsoft.com/office/drawing/2014/main" id="{6341F6C1-5BB0-C852-5813-1A1635C27B29}"/>
              </a:ext>
            </a:extLst>
          </p:cNvPr>
          <p:cNvSpPr txBox="1"/>
          <p:nvPr/>
        </p:nvSpPr>
        <p:spPr>
          <a:xfrm>
            <a:off x="8077013" y="1472910"/>
            <a:ext cx="3240360" cy="504824"/>
          </a:xfrm>
          <a:prstGeom prst="rect">
            <a:avLst/>
          </a:prstGeom>
          <a:solidFill>
            <a:schemeClr val="accent1">
              <a:lumMod val="40000"/>
              <a:lumOff val="60000"/>
            </a:schemeClr>
          </a:solidFill>
          <a:ln w="3175">
            <a:solidFill>
              <a:schemeClr val="tx1"/>
            </a:solidFill>
          </a:ln>
        </p:spPr>
        <p:txBody>
          <a:bodyPr wrap="square" lIns="0" tIns="0" rIns="0" bIns="0" rtlCol="0" anchor="t">
            <a:noAutofit/>
          </a:bodyPr>
          <a:lstStyle/>
          <a:p>
            <a:pPr marL="0" marR="0" lvl="0" indent="0" algn="just" defTabSz="1042988" rtl="0" eaLnBrk="0" fontAlgn="base" latinLnBrk="0" hangingPunct="0">
              <a:lnSpc>
                <a:spcPct val="125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課題未然防止教育</a:t>
            </a:r>
          </a:p>
        </p:txBody>
      </p:sp>
      <p:sp>
        <p:nvSpPr>
          <p:cNvPr id="9" name="テキスト ボックス 8">
            <a:extLst>
              <a:ext uri="{FF2B5EF4-FFF2-40B4-BE49-F238E27FC236}">
                <a16:creationId xmlns:a16="http://schemas.microsoft.com/office/drawing/2014/main" id="{25F2FB9A-6ADE-2969-965D-D13CC5010E5A}"/>
              </a:ext>
            </a:extLst>
          </p:cNvPr>
          <p:cNvSpPr txBox="1"/>
          <p:nvPr/>
        </p:nvSpPr>
        <p:spPr>
          <a:xfrm>
            <a:off x="8077013" y="4473681"/>
            <a:ext cx="3240360" cy="504824"/>
          </a:xfrm>
          <a:prstGeom prst="rect">
            <a:avLst/>
          </a:prstGeom>
          <a:solidFill>
            <a:srgbClr val="FFFF00"/>
          </a:solidFill>
          <a:ln w="3175">
            <a:solidFill>
              <a:sysClr val="windowText" lastClr="000000"/>
            </a:solidFill>
          </a:ln>
        </p:spPr>
        <p:txBody>
          <a:bodyPr wrap="square" lIns="0" tIns="0" rIns="0" bIns="0" rtlCol="0" anchor="t">
            <a:noAutofit/>
          </a:bodyPr>
          <a:lstStyle/>
          <a:p>
            <a:pPr marL="0" marR="0" lvl="0" indent="0" algn="just" defTabSz="1042988" eaLnBrk="0" fontAlgn="base" latinLnBrk="0" hangingPunct="0">
              <a:lnSpc>
                <a:spcPct val="125000"/>
              </a:lnSpc>
              <a:spcBef>
                <a:spcPct val="0"/>
              </a:spcBef>
              <a:spcAft>
                <a:spcPct val="0"/>
              </a:spcAft>
              <a:buClrTx/>
              <a:buSzTx/>
              <a:buFontTx/>
              <a:buNone/>
              <a:tabLst/>
              <a:defRPr/>
            </a:pPr>
            <a:r>
              <a:rPr kumimoji="0" lang="ja-JP" altLang="en-US" sz="2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rPr>
              <a:t>発達支持的生徒指導</a:t>
            </a:r>
          </a:p>
        </p:txBody>
      </p:sp>
      <p:sp>
        <p:nvSpPr>
          <p:cNvPr id="2" name="スライド番号プレースホルダー 1">
            <a:extLst>
              <a:ext uri="{FF2B5EF4-FFF2-40B4-BE49-F238E27FC236}">
                <a16:creationId xmlns:a16="http://schemas.microsoft.com/office/drawing/2014/main" id="{6F7453F3-0D05-8AFB-E27B-58DCF77EC085}"/>
              </a:ext>
            </a:extLst>
          </p:cNvPr>
          <p:cNvSpPr>
            <a:spLocks noGrp="1"/>
          </p:cNvSpPr>
          <p:nvPr>
            <p:ph type="sldNum" sz="quarter" idx="12"/>
          </p:nvPr>
        </p:nvSpPr>
        <p:spPr>
          <a:xfrm>
            <a:off x="9351380" y="6459521"/>
            <a:ext cx="2743200" cy="365125"/>
          </a:xfrm>
        </p:spPr>
        <p:txBody>
          <a:bodyPr/>
          <a:lstStyle/>
          <a:p>
            <a:fld id="{60422B60-572B-4A42-9BF7-423FB352E2B6}" type="slidenum">
              <a:rPr kumimoji="1" lang="ja-JP" altLang="en-US" smtClean="0"/>
              <a:t>11</a:t>
            </a:fld>
            <a:endParaRPr kumimoji="1" lang="ja-JP" altLang="en-US" dirty="0"/>
          </a:p>
        </p:txBody>
      </p:sp>
    </p:spTree>
    <p:extLst>
      <p:ext uri="{BB962C8B-B14F-4D97-AF65-F5344CB8AC3E}">
        <p14:creationId xmlns:p14="http://schemas.microsoft.com/office/powerpoint/2010/main" val="699030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C8958E1-11F9-E409-1F4E-C7B44B6EE675}"/>
              </a:ext>
            </a:extLst>
          </p:cNvPr>
          <p:cNvSpPr txBox="1"/>
          <p:nvPr/>
        </p:nvSpPr>
        <p:spPr>
          <a:xfrm>
            <a:off x="0" y="51737"/>
            <a:ext cx="12007273" cy="1815882"/>
          </a:xfrm>
          <a:prstGeom prst="rect">
            <a:avLst/>
          </a:prstGeom>
          <a:noFill/>
        </p:spPr>
        <p:txBody>
          <a:bodyPr wrap="square">
            <a:spAutoFit/>
          </a:bodyPr>
          <a:lstStyle/>
          <a:p>
            <a:r>
              <a:rPr lang="ja-JP" altLang="en-US" sz="4000" b="1" dirty="0">
                <a:latin typeface="UD デジタル 教科書体 N-R" panose="02020400000000000000" pitchFamily="17" charset="-128"/>
                <a:ea typeface="UD デジタル 教科書体 N-R" panose="02020400000000000000" pitchFamily="17" charset="-128"/>
              </a:rPr>
              <a:t>５．自殺の危険の高まった児童生徒への危機介入 </a:t>
            </a:r>
            <a:r>
              <a:rPr lang="en-US" altLang="ja-JP" sz="3600" b="1" dirty="0">
                <a:latin typeface="UD デジタル 教科書体 N-R" panose="02020400000000000000" pitchFamily="17" charset="-128"/>
                <a:ea typeface="UD デジタル 教科書体 N-R" panose="02020400000000000000" pitchFamily="17" charset="-128"/>
              </a:rPr>
              <a:t>(1)</a:t>
            </a:r>
            <a:r>
              <a:rPr lang="ja-JP" altLang="en-US" sz="3600" b="1" dirty="0">
                <a:latin typeface="UD デジタル 教科書体 N-R" panose="02020400000000000000" pitchFamily="17" charset="-128"/>
                <a:ea typeface="UD デジタル 教科書体 N-R" panose="02020400000000000000" pitchFamily="17" charset="-128"/>
              </a:rPr>
              <a:t>児童生徒の心の危機に気づく力</a:t>
            </a:r>
            <a:endParaRPr lang="en-US" altLang="ja-JP" sz="3600" b="1" dirty="0">
              <a:latin typeface="UD デジタル 教科書体 N-R" panose="02020400000000000000" pitchFamily="17" charset="-128"/>
              <a:ea typeface="UD デジタル 教科書体 N-R" panose="02020400000000000000" pitchFamily="17" charset="-128"/>
            </a:endParaRPr>
          </a:p>
          <a:p>
            <a:r>
              <a:rPr lang="en-US" altLang="ja-JP" sz="3600" dirty="0">
                <a:latin typeface="UD デジタル 教科書体 N-R" panose="02020400000000000000" pitchFamily="17" charset="-128"/>
                <a:ea typeface="UD デジタル 教科書体 N-R" panose="02020400000000000000" pitchFamily="17" charset="-128"/>
              </a:rPr>
              <a:t>  </a:t>
            </a:r>
            <a:r>
              <a:rPr lang="ja-JP" altLang="en-US" sz="3600"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＜自殺のサイン＞</a:t>
            </a:r>
            <a:endParaRPr lang="en-US" altLang="ja-JP" sz="3600" dirty="0">
              <a:solidFill>
                <a:schemeClr val="accent1">
                  <a:lumMod val="75000"/>
                </a:schemeClr>
              </a:solidFill>
              <a:latin typeface="UD デジタル 教科書体 N-R" panose="02020400000000000000" pitchFamily="17" charset="-128"/>
              <a:ea typeface="UD デジタル 教科書体 N-R" panose="02020400000000000000" pitchFamily="17" charset="-128"/>
            </a:endParaRPr>
          </a:p>
        </p:txBody>
      </p:sp>
      <p:sp>
        <p:nvSpPr>
          <p:cNvPr id="5" name="テキスト ボックス 4">
            <a:extLst>
              <a:ext uri="{FF2B5EF4-FFF2-40B4-BE49-F238E27FC236}">
                <a16:creationId xmlns:a16="http://schemas.microsoft.com/office/drawing/2014/main" id="{DD57C78D-CAF0-DAF7-EEE5-54EBA4D9B457}"/>
              </a:ext>
            </a:extLst>
          </p:cNvPr>
          <p:cNvSpPr txBox="1"/>
          <p:nvPr/>
        </p:nvSpPr>
        <p:spPr>
          <a:xfrm>
            <a:off x="618838" y="1867619"/>
            <a:ext cx="12191998" cy="4832092"/>
          </a:xfrm>
          <a:prstGeom prst="rect">
            <a:avLst/>
          </a:prstGeom>
          <a:noFill/>
        </p:spPr>
        <p:txBody>
          <a:bodyPr wrap="square">
            <a:spAutoFit/>
          </a:bodyPr>
          <a:lstStyle/>
          <a:p>
            <a:r>
              <a:rPr lang="en-US" altLang="ja-JP" sz="2800" dirty="0">
                <a:latin typeface="UD デジタル 教科書体 N-R" panose="02020400000000000000" pitchFamily="17" charset="-128"/>
                <a:ea typeface="UD デジタル 教科書体 N-R" panose="02020400000000000000" pitchFamily="17" charset="-128"/>
              </a:rPr>
              <a:t>• </a:t>
            </a:r>
            <a:r>
              <a:rPr lang="ja-JP" altLang="en-US" sz="2800" dirty="0">
                <a:latin typeface="UD デジタル 教科書体 N-R" panose="02020400000000000000" pitchFamily="17" charset="-128"/>
                <a:ea typeface="UD デジタル 教科書体 N-R" panose="02020400000000000000" pitchFamily="17" charset="-128"/>
              </a:rPr>
              <a:t>これまでに関心のあった事柄に対して興味を失う</a:t>
            </a:r>
            <a:endParaRPr lang="en-US" altLang="ja-JP" sz="2800" dirty="0">
              <a:latin typeface="UD デジタル 教科書体 N-R" panose="02020400000000000000" pitchFamily="17" charset="-128"/>
              <a:ea typeface="UD デジタル 教科書体 N-R" panose="02020400000000000000" pitchFamily="17" charset="-128"/>
            </a:endParaRPr>
          </a:p>
          <a:p>
            <a:r>
              <a:rPr lang="en-US" altLang="ja-JP" sz="2800" dirty="0">
                <a:latin typeface="UD デジタル 教科書体 N-R" panose="02020400000000000000" pitchFamily="17" charset="-128"/>
                <a:ea typeface="UD デジタル 教科書体 N-R" panose="02020400000000000000" pitchFamily="17" charset="-128"/>
              </a:rPr>
              <a:t>• </a:t>
            </a:r>
            <a:r>
              <a:rPr lang="ja-JP" altLang="en-US" sz="2800" dirty="0">
                <a:latin typeface="UD デジタル 教科書体 N-R" panose="02020400000000000000" pitchFamily="17" charset="-128"/>
                <a:ea typeface="UD デジタル 教科書体 N-R" panose="02020400000000000000" pitchFamily="17" charset="-128"/>
              </a:rPr>
              <a:t>集中できなくなる　　</a:t>
            </a:r>
            <a:r>
              <a:rPr lang="en-US" altLang="ja-JP" sz="2800" dirty="0">
                <a:latin typeface="UD デジタル 教科書体 N-R" panose="02020400000000000000" pitchFamily="17" charset="-128"/>
                <a:ea typeface="UD デジタル 教科書体 N-R" panose="02020400000000000000" pitchFamily="17" charset="-128"/>
              </a:rPr>
              <a:t>• </a:t>
            </a:r>
            <a:r>
              <a:rPr lang="ja-JP" altLang="en-US" sz="2800" dirty="0">
                <a:latin typeface="UD デジタル 教科書体 N-R" panose="02020400000000000000" pitchFamily="17" charset="-128"/>
                <a:ea typeface="UD デジタル 教科書体 N-R" panose="02020400000000000000" pitchFamily="17" charset="-128"/>
              </a:rPr>
              <a:t>成績が急に落ちる　</a:t>
            </a:r>
            <a:endParaRPr lang="en-US" altLang="ja-JP" sz="2800" dirty="0">
              <a:latin typeface="UD デジタル 教科書体 N-R" panose="02020400000000000000" pitchFamily="17" charset="-128"/>
              <a:ea typeface="UD デジタル 教科書体 N-R" panose="02020400000000000000" pitchFamily="17" charset="-128"/>
            </a:endParaRPr>
          </a:p>
          <a:p>
            <a:r>
              <a:rPr lang="en-US" altLang="ja-JP" sz="2800" dirty="0">
                <a:latin typeface="UD デジタル 教科書体 N-R" panose="02020400000000000000" pitchFamily="17" charset="-128"/>
                <a:ea typeface="UD デジタル 教科書体 N-R" panose="02020400000000000000" pitchFamily="17" charset="-128"/>
              </a:rPr>
              <a:t>• </a:t>
            </a:r>
            <a:r>
              <a:rPr lang="ja-JP" altLang="en-US" sz="2800" dirty="0">
                <a:latin typeface="UD デジタル 教科書体 N-R" panose="02020400000000000000" pitchFamily="17" charset="-128"/>
                <a:ea typeface="UD デジタル 教科書体 N-R" panose="02020400000000000000" pitchFamily="17" charset="-128"/>
              </a:rPr>
              <a:t>いつもなら楽々とできる課題が達成できなくなる</a:t>
            </a:r>
          </a:p>
          <a:p>
            <a:r>
              <a:rPr lang="en-US" altLang="ja-JP" sz="2800" dirty="0">
                <a:latin typeface="UD デジタル 教科書体 N-R" panose="02020400000000000000" pitchFamily="17" charset="-128"/>
                <a:ea typeface="UD デジタル 教科書体 N-R" panose="02020400000000000000" pitchFamily="17" charset="-128"/>
              </a:rPr>
              <a:t>• </a:t>
            </a:r>
            <a:r>
              <a:rPr lang="ja-JP" altLang="en-US" sz="2800" dirty="0">
                <a:latin typeface="UD デジタル 教科書体 N-R" panose="02020400000000000000" pitchFamily="17" charset="-128"/>
                <a:ea typeface="UD デジタル 教科書体 N-R" panose="02020400000000000000" pitchFamily="17" charset="-128"/>
              </a:rPr>
              <a:t>不安やイライラが増し、落ち着きがなくなる　</a:t>
            </a:r>
            <a:endParaRPr lang="en-US" altLang="ja-JP" sz="2800" dirty="0">
              <a:latin typeface="UD デジタル 教科書体 N-R" panose="02020400000000000000" pitchFamily="17" charset="-128"/>
              <a:ea typeface="UD デジタル 教科書体 N-R" panose="02020400000000000000" pitchFamily="17" charset="-128"/>
            </a:endParaRPr>
          </a:p>
          <a:p>
            <a:r>
              <a:rPr lang="en-US" altLang="ja-JP" sz="2800" dirty="0">
                <a:latin typeface="UD デジタル 教科書体 N-R" panose="02020400000000000000" pitchFamily="17" charset="-128"/>
                <a:ea typeface="UD デジタル 教科書体 N-R" panose="02020400000000000000" pitchFamily="17" charset="-128"/>
              </a:rPr>
              <a:t>• </a:t>
            </a:r>
            <a:r>
              <a:rPr lang="ja-JP" altLang="en-US" sz="2800" dirty="0">
                <a:latin typeface="UD デジタル 教科書体 N-R" panose="02020400000000000000" pitchFamily="17" charset="-128"/>
                <a:ea typeface="UD デジタル 教科書体 N-R" panose="02020400000000000000" pitchFamily="17" charset="-128"/>
              </a:rPr>
              <a:t>投げやりな態度が目立つ　</a:t>
            </a:r>
          </a:p>
          <a:p>
            <a:r>
              <a:rPr lang="en-US" altLang="ja-JP" sz="2800" dirty="0">
                <a:latin typeface="UD デジタル 教科書体 N-R" panose="02020400000000000000" pitchFamily="17" charset="-128"/>
                <a:ea typeface="UD デジタル 教科書体 N-R" panose="02020400000000000000" pitchFamily="17" charset="-128"/>
              </a:rPr>
              <a:t>• </a:t>
            </a:r>
            <a:r>
              <a:rPr lang="ja-JP" altLang="en-US" sz="2800" dirty="0">
                <a:latin typeface="UD デジタル 教科書体 N-R" panose="02020400000000000000" pitchFamily="17" charset="-128"/>
                <a:ea typeface="UD デジタル 教科書体 N-R" panose="02020400000000000000" pitchFamily="17" charset="-128"/>
              </a:rPr>
              <a:t>身だしなみを気にしなくなる　　</a:t>
            </a:r>
            <a:r>
              <a:rPr lang="en-US" altLang="ja-JP" sz="2800" dirty="0">
                <a:latin typeface="UD デジタル 教科書体 N-R" panose="02020400000000000000" pitchFamily="17" charset="-128"/>
                <a:ea typeface="UD デジタル 教科書体 N-R" panose="02020400000000000000" pitchFamily="17" charset="-128"/>
              </a:rPr>
              <a:t>• </a:t>
            </a:r>
            <a:r>
              <a:rPr lang="ja-JP" altLang="en-US" sz="2800" dirty="0">
                <a:latin typeface="UD デジタル 教科書体 N-R" panose="02020400000000000000" pitchFamily="17" charset="-128"/>
                <a:ea typeface="UD デジタル 教科書体 N-R" panose="02020400000000000000" pitchFamily="17" charset="-128"/>
              </a:rPr>
              <a:t>引きこもりがちになる　　 　</a:t>
            </a:r>
            <a:endParaRPr lang="en-US" altLang="ja-JP" sz="2800" dirty="0">
              <a:latin typeface="UD デジタル 教科書体 N-R" panose="02020400000000000000" pitchFamily="17" charset="-128"/>
              <a:ea typeface="UD デジタル 教科書体 N-R" panose="02020400000000000000" pitchFamily="17" charset="-128"/>
            </a:endParaRPr>
          </a:p>
          <a:p>
            <a:r>
              <a:rPr lang="en-US" altLang="ja-JP" sz="2800" dirty="0">
                <a:latin typeface="UD デジタル 教科書体 N-R" panose="02020400000000000000" pitchFamily="17" charset="-128"/>
                <a:ea typeface="UD デジタル 教科書体 N-R" panose="02020400000000000000" pitchFamily="17" charset="-128"/>
              </a:rPr>
              <a:t>• </a:t>
            </a:r>
            <a:r>
              <a:rPr lang="ja-JP" altLang="en-US" sz="2800" dirty="0">
                <a:latin typeface="UD デジタル 教科書体 N-R" panose="02020400000000000000" pitchFamily="17" charset="-128"/>
                <a:ea typeface="UD デジタル 教科書体 N-R" panose="02020400000000000000" pitchFamily="17" charset="-128"/>
              </a:rPr>
              <a:t>行動、性格、身なりなどが突然変化する</a:t>
            </a:r>
          </a:p>
          <a:p>
            <a:r>
              <a:rPr lang="en-US" altLang="ja-JP" sz="2800" dirty="0">
                <a:latin typeface="UD デジタル 教科書体 N-R" panose="02020400000000000000" pitchFamily="17" charset="-128"/>
                <a:ea typeface="UD デジタル 教科書体 N-R" panose="02020400000000000000" pitchFamily="17" charset="-128"/>
              </a:rPr>
              <a:t>• </a:t>
            </a:r>
            <a:r>
              <a:rPr lang="ja-JP" altLang="en-US" sz="2800" dirty="0">
                <a:latin typeface="UD デジタル 教科書体 N-R" panose="02020400000000000000" pitchFamily="17" charset="-128"/>
                <a:ea typeface="UD デジタル 教科書体 N-R" panose="02020400000000000000" pitchFamily="17" charset="-128"/>
              </a:rPr>
              <a:t>健康や自己管理がおろそかになる   </a:t>
            </a:r>
            <a:endParaRPr lang="en-US" altLang="ja-JP" sz="2800" dirty="0">
              <a:latin typeface="UD デジタル 教科書体 N-R" panose="02020400000000000000" pitchFamily="17" charset="-128"/>
              <a:ea typeface="UD デジタル 教科書体 N-R" panose="02020400000000000000" pitchFamily="17" charset="-128"/>
            </a:endParaRPr>
          </a:p>
          <a:p>
            <a:r>
              <a:rPr lang="en-US" altLang="ja-JP" sz="2800" dirty="0">
                <a:latin typeface="UD デジタル 教科書体 N-R" panose="02020400000000000000" pitchFamily="17" charset="-128"/>
                <a:ea typeface="UD デジタル 教科書体 N-R" panose="02020400000000000000" pitchFamily="17" charset="-128"/>
              </a:rPr>
              <a:t>• </a:t>
            </a:r>
            <a:r>
              <a:rPr lang="ja-JP" altLang="en-US" sz="2800" dirty="0">
                <a:latin typeface="UD デジタル 教科書体 N-R" panose="02020400000000000000" pitchFamily="17" charset="-128"/>
                <a:ea typeface="UD デジタル 教科書体 N-R" panose="02020400000000000000" pitchFamily="17" charset="-128"/>
              </a:rPr>
              <a:t>不眠、食欲不振、体重減少など身体の不調を訴える </a:t>
            </a:r>
          </a:p>
          <a:p>
            <a:r>
              <a:rPr lang="en-US" altLang="ja-JP" sz="2800" dirty="0">
                <a:latin typeface="UD デジタル 教科書体 N-R" panose="02020400000000000000" pitchFamily="17" charset="-128"/>
                <a:ea typeface="UD デジタル 教科書体 N-R" panose="02020400000000000000" pitchFamily="17" charset="-128"/>
              </a:rPr>
              <a:t>• </a:t>
            </a:r>
            <a:r>
              <a:rPr lang="ja-JP" altLang="en-US" sz="2800" dirty="0">
                <a:latin typeface="UD デジタル 教科書体 N-R" panose="02020400000000000000" pitchFamily="17" charset="-128"/>
                <a:ea typeface="UD デジタル 教科書体 N-R" panose="02020400000000000000" pitchFamily="17" charset="-128"/>
              </a:rPr>
              <a:t>自分より年下の子どもや動物を虐待する</a:t>
            </a:r>
          </a:p>
          <a:p>
            <a:r>
              <a:rPr lang="en-US" altLang="ja-JP" sz="2800" dirty="0">
                <a:latin typeface="UD デジタル 教科書体 N-R" panose="02020400000000000000" pitchFamily="17" charset="-128"/>
                <a:ea typeface="UD デジタル 教科書体 N-R" panose="02020400000000000000" pitchFamily="17" charset="-128"/>
              </a:rPr>
              <a:t>• </a:t>
            </a:r>
            <a:r>
              <a:rPr lang="ja-JP" altLang="en-US" sz="2800" dirty="0">
                <a:latin typeface="UD デジタル 教科書体 N-R" panose="02020400000000000000" pitchFamily="17" charset="-128"/>
                <a:ea typeface="UD デジタル 教科書体 N-R" panose="02020400000000000000" pitchFamily="17" charset="-128"/>
              </a:rPr>
              <a:t>別れの用意をする（整理整頓、大切なものをあげる）　等々</a:t>
            </a:r>
          </a:p>
        </p:txBody>
      </p:sp>
      <p:sp>
        <p:nvSpPr>
          <p:cNvPr id="2" name="スライド番号プレースホルダー 1">
            <a:extLst>
              <a:ext uri="{FF2B5EF4-FFF2-40B4-BE49-F238E27FC236}">
                <a16:creationId xmlns:a16="http://schemas.microsoft.com/office/drawing/2014/main" id="{F952BF33-CEE8-7ABC-7171-DD8C66069DD2}"/>
              </a:ext>
            </a:extLst>
          </p:cNvPr>
          <p:cNvSpPr>
            <a:spLocks noGrp="1"/>
          </p:cNvSpPr>
          <p:nvPr>
            <p:ph type="sldNum" sz="quarter" idx="12"/>
          </p:nvPr>
        </p:nvSpPr>
        <p:spPr/>
        <p:txBody>
          <a:bodyPr/>
          <a:lstStyle/>
          <a:p>
            <a:fld id="{60422B60-572B-4A42-9BF7-423FB352E2B6}" type="slidenum">
              <a:rPr kumimoji="1" lang="ja-JP" altLang="en-US" smtClean="0"/>
              <a:t>12</a:t>
            </a:fld>
            <a:endParaRPr kumimoji="1" lang="ja-JP" altLang="en-US"/>
          </a:p>
        </p:txBody>
      </p:sp>
    </p:spTree>
    <p:extLst>
      <p:ext uri="{BB962C8B-B14F-4D97-AF65-F5344CB8AC3E}">
        <p14:creationId xmlns:p14="http://schemas.microsoft.com/office/powerpoint/2010/main" val="4250672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67C67-26C5-9B74-DC50-0AF16F2390AE}"/>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7912CF-BD07-3717-70F7-D4FFC16E830E}"/>
              </a:ext>
            </a:extLst>
          </p:cNvPr>
          <p:cNvSpPr txBox="1"/>
          <p:nvPr/>
        </p:nvSpPr>
        <p:spPr>
          <a:xfrm>
            <a:off x="0" y="156943"/>
            <a:ext cx="10409382" cy="646331"/>
          </a:xfrm>
          <a:prstGeom prst="rect">
            <a:avLst/>
          </a:prstGeom>
          <a:noFill/>
        </p:spPr>
        <p:txBody>
          <a:bodyPr wrap="square">
            <a:spAutoFit/>
          </a:bodyPr>
          <a:lstStyle/>
          <a:p>
            <a:r>
              <a:rPr lang="en-US" altLang="ja-JP" sz="3600" b="1" dirty="0">
                <a:latin typeface="UD デジタル 教科書体 N-R" panose="02020400000000000000" pitchFamily="17" charset="-128"/>
                <a:ea typeface="UD デジタル 教科書体 N-R" panose="02020400000000000000" pitchFamily="17" charset="-128"/>
              </a:rPr>
              <a:t>(2)</a:t>
            </a:r>
            <a:r>
              <a:rPr lang="ja-JP" altLang="en-US" sz="3600" b="1" dirty="0">
                <a:latin typeface="UD デジタル 教科書体 N-R" panose="02020400000000000000" pitchFamily="17" charset="-128"/>
                <a:ea typeface="UD デジタル 教科書体 N-R" panose="02020400000000000000" pitchFamily="17" charset="-128"/>
              </a:rPr>
              <a:t>心の危機が高まった児童生徒へのかかわり </a:t>
            </a:r>
          </a:p>
        </p:txBody>
      </p:sp>
      <p:grpSp>
        <p:nvGrpSpPr>
          <p:cNvPr id="4" name="グループ化 3">
            <a:extLst>
              <a:ext uri="{FF2B5EF4-FFF2-40B4-BE49-F238E27FC236}">
                <a16:creationId xmlns:a16="http://schemas.microsoft.com/office/drawing/2014/main" id="{77E155E4-4095-0000-9C20-E79D71B6F596}"/>
              </a:ext>
            </a:extLst>
          </p:cNvPr>
          <p:cNvGrpSpPr/>
          <p:nvPr/>
        </p:nvGrpSpPr>
        <p:grpSpPr>
          <a:xfrm>
            <a:off x="926899" y="1397198"/>
            <a:ext cx="12359681" cy="5295628"/>
            <a:chOff x="2172412" y="1225087"/>
            <a:chExt cx="9242902" cy="5295628"/>
          </a:xfrm>
        </p:grpSpPr>
        <p:sp>
          <p:nvSpPr>
            <p:cNvPr id="5" name="正方形/長方形 3">
              <a:extLst>
                <a:ext uri="{FF2B5EF4-FFF2-40B4-BE49-F238E27FC236}">
                  <a16:creationId xmlns:a16="http://schemas.microsoft.com/office/drawing/2014/main" id="{3879206D-E97D-03AF-2A0A-A6C7F94D2B0B}"/>
                </a:ext>
              </a:extLst>
            </p:cNvPr>
            <p:cNvSpPr>
              <a:spLocks noChangeArrowheads="1"/>
            </p:cNvSpPr>
            <p:nvPr/>
          </p:nvSpPr>
          <p:spPr bwMode="auto">
            <a:xfrm>
              <a:off x="2172413" y="1225087"/>
              <a:ext cx="5814891" cy="707886"/>
            </a:xfrm>
            <a:prstGeom prst="rect">
              <a:avLst/>
            </a:prstGeom>
            <a:noFill/>
            <a:ln>
              <a:noFill/>
            </a:ln>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45990" fontAlgn="base">
                <a:spcBef>
                  <a:spcPct val="0"/>
                </a:spcBef>
                <a:spcAft>
                  <a:spcPct val="0"/>
                </a:spcAft>
                <a:buNone/>
                <a:defRPr/>
              </a:pPr>
              <a:r>
                <a:rPr lang="en-US" altLang="ja-JP" sz="4000" dirty="0">
                  <a:solidFill>
                    <a:srgbClr val="FF0000"/>
                  </a:solidFill>
                </a:rPr>
                <a:t>T</a:t>
              </a:r>
              <a:r>
                <a:rPr lang="en-US" altLang="ja-JP" sz="4000" dirty="0">
                  <a:solidFill>
                    <a:prstClr val="black"/>
                  </a:solidFill>
                </a:rPr>
                <a:t>ell</a:t>
              </a: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：心配していることを言葉に出して</a:t>
              </a:r>
              <a:r>
                <a:rPr lang="ja-JP" altLang="en-US" sz="2800" b="1" dirty="0">
                  <a:solidFill>
                    <a:prstClr val="black"/>
                  </a:solidFill>
                  <a:latin typeface="UD デジタル 教科書体 N-R" panose="02020400000000000000" pitchFamily="17" charset="-128"/>
                  <a:ea typeface="UD デジタル 教科書体 N-R" panose="02020400000000000000" pitchFamily="17" charset="-128"/>
                </a:rPr>
                <a:t>伝える</a:t>
              </a:r>
              <a:endParaRPr kumimoji="0" lang="ja-JP" altLang="en-US" sz="2800" b="1" dirty="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7" name="正方形/長方形 4">
              <a:extLst>
                <a:ext uri="{FF2B5EF4-FFF2-40B4-BE49-F238E27FC236}">
                  <a16:creationId xmlns:a16="http://schemas.microsoft.com/office/drawing/2014/main" id="{033B0925-6447-67C2-5D54-4A143AD63D9E}"/>
                </a:ext>
              </a:extLst>
            </p:cNvPr>
            <p:cNvSpPr>
              <a:spLocks noChangeArrowheads="1"/>
            </p:cNvSpPr>
            <p:nvPr/>
          </p:nvSpPr>
          <p:spPr bwMode="auto">
            <a:xfrm>
              <a:off x="2172412" y="2201035"/>
              <a:ext cx="8057394" cy="1138773"/>
            </a:xfrm>
            <a:prstGeom prst="rect">
              <a:avLst/>
            </a:prstGeom>
            <a:noFill/>
            <a:ln>
              <a:noFill/>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45990" fontAlgn="base">
                <a:spcBef>
                  <a:spcPct val="0"/>
                </a:spcBef>
                <a:spcAft>
                  <a:spcPct val="0"/>
                </a:spcAft>
                <a:buNone/>
                <a:defRPr/>
              </a:pPr>
              <a:r>
                <a:rPr lang="en-US" altLang="ja-JP" sz="4000" dirty="0">
                  <a:solidFill>
                    <a:srgbClr val="FF0000"/>
                  </a:solidFill>
                </a:rPr>
                <a:t>A</a:t>
              </a:r>
              <a:r>
                <a:rPr lang="ja-JP" altLang="en-US" sz="4000" dirty="0">
                  <a:solidFill>
                    <a:prstClr val="black"/>
                  </a:solidFill>
                </a:rPr>
                <a:t>ｓｋ</a:t>
              </a:r>
              <a:r>
                <a:rPr lang="ja-JP" altLang="en-US" sz="2800" dirty="0">
                  <a:solidFill>
                    <a:prstClr val="black"/>
                  </a:solidFill>
                </a:rPr>
                <a:t>：</a:t>
              </a: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「死にたい」と思うほどつらい気持ちの背景にあるもの</a:t>
              </a:r>
              <a:endParaRPr lang="en-US" altLang="ja-JP" sz="2800" dirty="0">
                <a:solidFill>
                  <a:prstClr val="black"/>
                </a:solidFill>
                <a:latin typeface="UD デジタル 教科書体 N-R" panose="02020400000000000000" pitchFamily="17" charset="-128"/>
                <a:ea typeface="UD デジタル 教科書体 N-R" panose="02020400000000000000" pitchFamily="17" charset="-128"/>
              </a:endParaRPr>
            </a:p>
            <a:p>
              <a:pPr defTabSz="945990" fontAlgn="base">
                <a:spcBef>
                  <a:spcPct val="0"/>
                </a:spcBef>
                <a:spcAft>
                  <a:spcPct val="0"/>
                </a:spcAft>
                <a:buNone/>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　　　　について</a:t>
              </a:r>
              <a:r>
                <a:rPr lang="ja-JP" altLang="en-US" sz="2800" b="1" dirty="0">
                  <a:solidFill>
                    <a:prstClr val="black"/>
                  </a:solidFill>
                  <a:latin typeface="UD デジタル 教科書体 N-R" panose="02020400000000000000" pitchFamily="17" charset="-128"/>
                  <a:ea typeface="UD デジタル 教科書体 N-R" panose="02020400000000000000" pitchFamily="17" charset="-128"/>
                </a:rPr>
                <a:t>尋ねる</a:t>
              </a:r>
              <a:endParaRPr kumimoji="0" lang="ja-JP" altLang="en-US" sz="2800" b="1" dirty="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8" name="正方形/長方形 5">
              <a:extLst>
                <a:ext uri="{FF2B5EF4-FFF2-40B4-BE49-F238E27FC236}">
                  <a16:creationId xmlns:a16="http://schemas.microsoft.com/office/drawing/2014/main" id="{BDF18926-3BB5-544F-2E06-F91C756B44D6}"/>
                </a:ext>
              </a:extLst>
            </p:cNvPr>
            <p:cNvSpPr>
              <a:spLocks noChangeArrowheads="1"/>
            </p:cNvSpPr>
            <p:nvPr/>
          </p:nvSpPr>
          <p:spPr bwMode="auto">
            <a:xfrm>
              <a:off x="2172413" y="3462319"/>
              <a:ext cx="8555582" cy="1594283"/>
            </a:xfrm>
            <a:prstGeom prst="rect">
              <a:avLst/>
            </a:prstGeom>
            <a:noFill/>
            <a:ln>
              <a:noFill/>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45990" eaLnBrk="0" fontAlgn="base" hangingPunct="0">
                <a:spcAft>
                  <a:spcPct val="0"/>
                </a:spcAft>
                <a:buNone/>
                <a:defRPr/>
              </a:pPr>
              <a:r>
                <a:rPr lang="en-US" altLang="ja-JP" sz="4000" dirty="0">
                  <a:solidFill>
                    <a:srgbClr val="FF0000"/>
                  </a:solidFill>
                </a:rPr>
                <a:t>L</a:t>
              </a:r>
              <a:r>
                <a:rPr lang="ja-JP" altLang="en-US" sz="4000" dirty="0">
                  <a:solidFill>
                    <a:prstClr val="black"/>
                  </a:solidFill>
                </a:rPr>
                <a:t>ｉｓｔｅｎ</a:t>
              </a:r>
              <a:r>
                <a:rPr lang="ja-JP" altLang="en-US" sz="2800" dirty="0">
                  <a:solidFill>
                    <a:prstClr val="black"/>
                  </a:solidFill>
                </a:rPr>
                <a:t>：</a:t>
              </a: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絶望的な気持ちを</a:t>
              </a:r>
              <a:r>
                <a:rPr lang="ja-JP" altLang="en-US" sz="2800" b="1" dirty="0">
                  <a:solidFill>
                    <a:prstClr val="black"/>
                  </a:solidFill>
                  <a:latin typeface="UD デジタル 教科書体 N-R" panose="02020400000000000000" pitchFamily="17" charset="-128"/>
                  <a:ea typeface="UD デジタル 教科書体 N-R" panose="02020400000000000000" pitchFamily="17" charset="-128"/>
                </a:rPr>
                <a:t>傾聴する</a:t>
              </a:r>
              <a:endParaRPr lang="en-US" altLang="ja-JP" sz="2800" b="1" dirty="0">
                <a:solidFill>
                  <a:prstClr val="black"/>
                </a:solidFill>
                <a:latin typeface="UD デジタル 教科書体 N-R" panose="02020400000000000000" pitchFamily="17" charset="-128"/>
                <a:ea typeface="UD デジタル 教科書体 N-R" panose="02020400000000000000" pitchFamily="17" charset="-128"/>
              </a:endParaRPr>
            </a:p>
            <a:p>
              <a:pPr defTabSz="945990" eaLnBrk="0" fontAlgn="base" hangingPunct="0">
                <a:spcAft>
                  <a:spcPct val="0"/>
                </a:spcAft>
                <a:buNone/>
                <a:defRPr/>
              </a:pPr>
              <a:r>
                <a:rPr lang="ja-JP" altLang="en-US" sz="2177" dirty="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2400" dirty="0">
                  <a:solidFill>
                    <a:prstClr val="black"/>
                  </a:solidFill>
                  <a:latin typeface="UD デジタル 教科書体 N-R" panose="02020400000000000000" pitchFamily="17" charset="-128"/>
                  <a:ea typeface="UD デジタル 教科書体 N-R" panose="02020400000000000000" pitchFamily="17" charset="-128"/>
                </a:rPr>
                <a:t>話をそらしたり、叱責や助言などをせずに</a:t>
              </a:r>
              <a:endParaRPr lang="en-US" altLang="ja-JP" sz="2400" dirty="0">
                <a:solidFill>
                  <a:prstClr val="black"/>
                </a:solidFill>
                <a:latin typeface="UD デジタル 教科書体 N-R" panose="02020400000000000000" pitchFamily="17" charset="-128"/>
                <a:ea typeface="UD デジタル 教科書体 N-R" panose="02020400000000000000" pitchFamily="17" charset="-128"/>
              </a:endParaRPr>
            </a:p>
            <a:p>
              <a:pPr defTabSz="945990" eaLnBrk="0" fontAlgn="base" hangingPunct="0">
                <a:spcAft>
                  <a:spcPct val="0"/>
                </a:spcAft>
                <a:buNone/>
                <a:defRPr/>
              </a:pPr>
              <a:r>
                <a:rPr lang="ja-JP" altLang="en-US" sz="2400" dirty="0">
                  <a:solidFill>
                    <a:prstClr val="black"/>
                  </a:solidFill>
                  <a:latin typeface="UD デジタル 教科書体 N-R" panose="02020400000000000000" pitchFamily="17" charset="-128"/>
                  <a:ea typeface="UD デジタル 教科書体 N-R" panose="02020400000000000000" pitchFamily="17" charset="-128"/>
                </a:rPr>
                <a:t>　　　　　　 子どもの訴えに真剣に耳を傾ける。</a:t>
              </a:r>
              <a:endParaRPr kumimoji="0" lang="ja-JP" altLang="en-US" sz="3600" b="1" dirty="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9" name="正方形/長方形 6">
              <a:extLst>
                <a:ext uri="{FF2B5EF4-FFF2-40B4-BE49-F238E27FC236}">
                  <a16:creationId xmlns:a16="http://schemas.microsoft.com/office/drawing/2014/main" id="{B2BCED53-D19D-9482-2777-84E686320FB1}"/>
                </a:ext>
              </a:extLst>
            </p:cNvPr>
            <p:cNvSpPr>
              <a:spLocks noChangeArrowheads="1"/>
            </p:cNvSpPr>
            <p:nvPr/>
          </p:nvSpPr>
          <p:spPr bwMode="auto">
            <a:xfrm>
              <a:off x="2172413" y="5050876"/>
              <a:ext cx="8555582" cy="1077218"/>
            </a:xfrm>
            <a:prstGeom prst="rect">
              <a:avLst/>
            </a:prstGeom>
            <a:noFill/>
            <a:ln>
              <a:noFill/>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45990" fontAlgn="base">
                <a:spcBef>
                  <a:spcPct val="0"/>
                </a:spcBef>
                <a:spcAft>
                  <a:spcPct val="0"/>
                </a:spcAft>
                <a:buNone/>
                <a:defRPr/>
              </a:pPr>
              <a:r>
                <a:rPr lang="en-US" altLang="ja-JP" sz="4000" dirty="0">
                  <a:solidFill>
                    <a:srgbClr val="FF0000"/>
                  </a:solidFill>
                </a:rPr>
                <a:t>K</a:t>
              </a:r>
              <a:r>
                <a:rPr lang="ja-JP" altLang="en-US" sz="4000" dirty="0">
                  <a:solidFill>
                    <a:prstClr val="black"/>
                  </a:solidFill>
                </a:rPr>
                <a:t>ｅｅｐ ｓａｆｅ</a:t>
              </a:r>
              <a:r>
                <a:rPr lang="ja-JP" altLang="en-US" sz="2800" dirty="0">
                  <a:solidFill>
                    <a:prstClr val="black"/>
                  </a:solidFill>
                </a:rPr>
                <a:t>：</a:t>
              </a:r>
              <a:r>
                <a:rPr lang="ja-JP" altLang="en-US" sz="2800" b="1" dirty="0">
                  <a:solidFill>
                    <a:prstClr val="black"/>
                  </a:solidFill>
                  <a:latin typeface="UD デジタル 教科書体 N-R" panose="02020400000000000000" pitchFamily="17" charset="-128"/>
                  <a:ea typeface="UD デジタル 教科書体 N-R" panose="02020400000000000000" pitchFamily="17" charset="-128"/>
                </a:rPr>
                <a:t>安全を確保する</a:t>
              </a:r>
              <a:endParaRPr lang="en-US" altLang="ja-JP" sz="2800" b="1" dirty="0">
                <a:solidFill>
                  <a:prstClr val="black"/>
                </a:solidFill>
                <a:latin typeface="UD デジタル 教科書体 N-R" panose="02020400000000000000" pitchFamily="17" charset="-128"/>
                <a:ea typeface="UD デジタル 教科書体 N-R" panose="02020400000000000000" pitchFamily="17" charset="-128"/>
              </a:endParaRPr>
            </a:p>
            <a:p>
              <a:pPr defTabSz="945990" fontAlgn="base">
                <a:spcBef>
                  <a:spcPct val="0"/>
                </a:spcBef>
                <a:spcAft>
                  <a:spcPct val="0"/>
                </a:spcAft>
                <a:buNone/>
                <a:defRPr/>
              </a:pPr>
              <a:r>
                <a:rPr lang="ja-JP" altLang="en-US" sz="2400" dirty="0">
                  <a:solidFill>
                    <a:prstClr val="black"/>
                  </a:solidFill>
                  <a:latin typeface="HiraMaruStdN-W4"/>
                </a:rPr>
                <a:t>                            </a:t>
              </a:r>
              <a:r>
                <a:rPr lang="ja-JP" altLang="en-US" sz="2400" dirty="0">
                  <a:solidFill>
                    <a:prstClr val="black"/>
                  </a:solidFill>
                  <a:latin typeface="UD デジタル 教科書体 N-R" panose="02020400000000000000" pitchFamily="17" charset="-128"/>
                  <a:ea typeface="UD デジタル 教科書体 N-R" panose="02020400000000000000" pitchFamily="17" charset="-128"/>
                </a:rPr>
                <a:t>一人で抱え込まず、連携して適切な援助を行う</a:t>
              </a:r>
              <a:endParaRPr kumimoji="0" lang="ja-JP" altLang="en-US" sz="2400" b="1" dirty="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10" name="テキスト ボックス 9">
              <a:extLst>
                <a:ext uri="{FF2B5EF4-FFF2-40B4-BE49-F238E27FC236}">
                  <a16:creationId xmlns:a16="http://schemas.microsoft.com/office/drawing/2014/main" id="{D1CA9DD0-F7CE-7EDC-0EDB-DAF596FE80C6}"/>
                </a:ext>
              </a:extLst>
            </p:cNvPr>
            <p:cNvSpPr txBox="1"/>
            <p:nvPr/>
          </p:nvSpPr>
          <p:spPr>
            <a:xfrm>
              <a:off x="6565903" y="6120605"/>
              <a:ext cx="4849411" cy="400110"/>
            </a:xfrm>
            <a:prstGeom prst="rect">
              <a:avLst/>
            </a:prstGeom>
            <a:noFill/>
          </p:spPr>
          <p:txBody>
            <a:bodyPr wrap="square">
              <a:spAutoFit/>
            </a:bodyPr>
            <a:lstStyle/>
            <a:p>
              <a:pPr marL="0" lvl="1" defTabSz="945990" fontAlgn="base">
                <a:spcBef>
                  <a:spcPct val="20000"/>
                </a:spcBef>
                <a:spcAft>
                  <a:spcPct val="0"/>
                </a:spcAft>
                <a:defRPr/>
              </a:pPr>
              <a:r>
                <a:rPr lang="ja-JP" altLang="en-US" sz="2000" dirty="0">
                  <a:solidFill>
                    <a:srgbClr val="000000"/>
                  </a:solidFill>
                  <a:latin typeface="ＭＳ Ｐゴシック" panose="020B0600070205080204" pitchFamily="50" charset="-128"/>
                  <a:ea typeface="ＭＳ Ｐゴシック" panose="020B0600070205080204" pitchFamily="50" charset="-128"/>
                </a:rPr>
                <a:t>（</a:t>
              </a:r>
              <a:r>
                <a:rPr lang="en-US" altLang="ja-JP" sz="2000" dirty="0">
                  <a:solidFill>
                    <a:srgbClr val="000000"/>
                  </a:solidFill>
                  <a:latin typeface="UD デジタル 教科書体 N-R" panose="02020400000000000000" pitchFamily="17" charset="-128"/>
                  <a:ea typeface="UD デジタル 教科書体 N-R" panose="02020400000000000000" pitchFamily="17" charset="-128"/>
                </a:rPr>
                <a:t>『</a:t>
              </a:r>
              <a:r>
                <a:rPr lang="ja-JP" altLang="en-US" sz="2000" dirty="0">
                  <a:solidFill>
                    <a:srgbClr val="000000"/>
                  </a:solidFill>
                  <a:latin typeface="UD デジタル 教科書体 N-R" panose="02020400000000000000" pitchFamily="17" charset="-128"/>
                  <a:ea typeface="UD デジタル 教科書体 N-R" panose="02020400000000000000" pitchFamily="17" charset="-128"/>
                </a:rPr>
                <a:t>生徒指導提要（改訂版）</a:t>
              </a:r>
              <a:r>
                <a:rPr lang="en-US" altLang="ja-JP" sz="2000" dirty="0">
                  <a:solidFill>
                    <a:srgbClr val="000000"/>
                  </a:solidFill>
                  <a:latin typeface="UD デジタル 教科書体 N-R" panose="02020400000000000000" pitchFamily="17" charset="-128"/>
                  <a:ea typeface="UD デジタル 教科書体 N-R" panose="02020400000000000000" pitchFamily="17" charset="-128"/>
                </a:rPr>
                <a:t>』</a:t>
              </a:r>
              <a:r>
                <a:rPr lang="en-US" altLang="ja-JP" sz="20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p.201 2022</a:t>
              </a:r>
              <a:r>
                <a:rPr lang="ja-JP" altLang="en-US" sz="2000" dirty="0">
                  <a:solidFill>
                    <a:srgbClr val="000000"/>
                  </a:solidFill>
                  <a:latin typeface="ＭＳ Ｐゴシック" panose="020B0600070205080204" pitchFamily="50" charset="-128"/>
                  <a:ea typeface="ＭＳ Ｐゴシック" panose="020B0600070205080204" pitchFamily="50" charset="-128"/>
                </a:rPr>
                <a:t>）</a:t>
              </a:r>
              <a:endParaRPr lang="en-US" altLang="ja-JP" sz="2000" dirty="0">
                <a:solidFill>
                  <a:srgbClr val="1F497D"/>
                </a:solidFill>
                <a:latin typeface="ＭＳ Ｐゴシック" panose="020B0600070205080204" pitchFamily="50" charset="-128"/>
                <a:ea typeface="ＭＳ Ｐゴシック" panose="020B0600070205080204" pitchFamily="50" charset="-128"/>
              </a:endParaRPr>
            </a:p>
          </p:txBody>
        </p:sp>
      </p:grpSp>
      <p:sp>
        <p:nvSpPr>
          <p:cNvPr id="12" name="テキスト ボックス 11">
            <a:extLst>
              <a:ext uri="{FF2B5EF4-FFF2-40B4-BE49-F238E27FC236}">
                <a16:creationId xmlns:a16="http://schemas.microsoft.com/office/drawing/2014/main" id="{547E6A14-B683-BCCC-1BA3-2306AF23B2E1}"/>
              </a:ext>
            </a:extLst>
          </p:cNvPr>
          <p:cNvSpPr txBox="1"/>
          <p:nvPr/>
        </p:nvSpPr>
        <p:spPr>
          <a:xfrm>
            <a:off x="225619" y="750867"/>
            <a:ext cx="6899562" cy="584775"/>
          </a:xfrm>
          <a:prstGeom prst="rect">
            <a:avLst/>
          </a:prstGeom>
          <a:noFill/>
        </p:spPr>
        <p:txBody>
          <a:bodyPr wrap="square">
            <a:spAutoFit/>
          </a:bodyPr>
          <a:lstStyle/>
          <a:p>
            <a:r>
              <a:rPr lang="ja-JP" altLang="en-US" sz="3200"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a:t>
            </a:r>
            <a:r>
              <a:rPr lang="en-US" altLang="ja-JP" sz="3200"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TALK</a:t>
            </a:r>
            <a:r>
              <a:rPr lang="ja-JP" altLang="en-US" sz="3200"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の原則＞</a:t>
            </a:r>
            <a:endParaRPr lang="ja-JP" altLang="en-US" sz="3200" dirty="0"/>
          </a:p>
        </p:txBody>
      </p:sp>
      <p:sp>
        <p:nvSpPr>
          <p:cNvPr id="2" name="スライド番号プレースホルダー 1">
            <a:extLst>
              <a:ext uri="{FF2B5EF4-FFF2-40B4-BE49-F238E27FC236}">
                <a16:creationId xmlns:a16="http://schemas.microsoft.com/office/drawing/2014/main" id="{0F25216A-C513-84AE-648A-ACA5E99BCDC2}"/>
              </a:ext>
            </a:extLst>
          </p:cNvPr>
          <p:cNvSpPr>
            <a:spLocks noGrp="1"/>
          </p:cNvSpPr>
          <p:nvPr>
            <p:ph type="sldNum" sz="quarter" idx="12"/>
          </p:nvPr>
        </p:nvSpPr>
        <p:spPr>
          <a:xfrm>
            <a:off x="9293507" y="6335932"/>
            <a:ext cx="2743200" cy="365125"/>
          </a:xfrm>
        </p:spPr>
        <p:txBody>
          <a:bodyPr/>
          <a:lstStyle/>
          <a:p>
            <a:fld id="{60422B60-572B-4A42-9BF7-423FB352E2B6}" type="slidenum">
              <a:rPr kumimoji="1" lang="ja-JP" altLang="en-US" smtClean="0"/>
              <a:t>13</a:t>
            </a:fld>
            <a:endParaRPr kumimoji="1" lang="ja-JP" altLang="en-US" dirty="0"/>
          </a:p>
        </p:txBody>
      </p:sp>
    </p:spTree>
    <p:extLst>
      <p:ext uri="{BB962C8B-B14F-4D97-AF65-F5344CB8AC3E}">
        <p14:creationId xmlns:p14="http://schemas.microsoft.com/office/powerpoint/2010/main" val="652578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F437B6C-AB0E-E7FF-8879-95C62D08A936}"/>
              </a:ext>
            </a:extLst>
          </p:cNvPr>
          <p:cNvSpPr txBox="1"/>
          <p:nvPr/>
        </p:nvSpPr>
        <p:spPr>
          <a:xfrm>
            <a:off x="0" y="87853"/>
            <a:ext cx="11822546" cy="1261884"/>
          </a:xfrm>
          <a:prstGeom prst="rect">
            <a:avLst/>
          </a:prstGeom>
          <a:noFill/>
        </p:spPr>
        <p:txBody>
          <a:bodyPr wrap="square">
            <a:spAutoFit/>
          </a:bodyPr>
          <a:lstStyle/>
          <a:p>
            <a:r>
              <a:rPr lang="ja-JP" altLang="en-US" sz="4000" b="1" dirty="0">
                <a:latin typeface="UD デジタル 教科書体 N-R" panose="02020400000000000000" pitchFamily="17" charset="-128"/>
                <a:ea typeface="UD デジタル 教科書体 N-R" panose="02020400000000000000" pitchFamily="17" charset="-128"/>
              </a:rPr>
              <a:t>６．自殺が起きてしまったときの対応と心のケア</a:t>
            </a:r>
          </a:p>
          <a:p>
            <a:r>
              <a:rPr lang="en-US" altLang="ja-JP" sz="3600" b="1" dirty="0">
                <a:latin typeface="UD デジタル 教科書体 N-R" panose="02020400000000000000" pitchFamily="17" charset="-128"/>
                <a:ea typeface="UD デジタル 教科書体 N-R" panose="02020400000000000000" pitchFamily="17" charset="-128"/>
              </a:rPr>
              <a:t>(1)</a:t>
            </a:r>
            <a:r>
              <a:rPr lang="ja-JP" altLang="en-US" sz="3600" b="1" dirty="0">
                <a:latin typeface="UD デジタル 教科書体 N-R" panose="02020400000000000000" pitchFamily="17" charset="-128"/>
                <a:ea typeface="UD デジタル 教科書体 N-R" panose="02020400000000000000" pitchFamily="17" charset="-128"/>
              </a:rPr>
              <a:t>ポストベンションのめざすもの</a:t>
            </a:r>
          </a:p>
        </p:txBody>
      </p:sp>
      <p:sp>
        <p:nvSpPr>
          <p:cNvPr id="5" name="正方形/長方形 2">
            <a:extLst>
              <a:ext uri="{FF2B5EF4-FFF2-40B4-BE49-F238E27FC236}">
                <a16:creationId xmlns:a16="http://schemas.microsoft.com/office/drawing/2014/main" id="{63A3F524-7DAB-CF2F-8245-14776ED0D703}"/>
              </a:ext>
            </a:extLst>
          </p:cNvPr>
          <p:cNvSpPr>
            <a:spLocks noChangeArrowheads="1"/>
          </p:cNvSpPr>
          <p:nvPr/>
        </p:nvSpPr>
        <p:spPr bwMode="auto">
          <a:xfrm>
            <a:off x="109970" y="1349737"/>
            <a:ext cx="12082030" cy="5646418"/>
          </a:xfrm>
          <a:prstGeom prst="rect">
            <a:avLst/>
          </a:prstGeom>
          <a:noFill/>
          <a:ln>
            <a:noFill/>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「不幸にして自殺が生じてしまった場合に、他の人々に及ぼす</a:t>
            </a:r>
            <a:endPar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a:p>
            <a:pPr marL="0" marR="0" lvl="0" indent="0" algn="l" defTabSz="1042988"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　心理的影響を可能な限り少なくするためのケア」</a:t>
            </a:r>
            <a:endPar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a:p>
            <a:pPr marL="0" marR="0" lvl="0" indent="0" algn="l" defTabSz="1042988"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a:p>
            <a:pPr marL="0" marR="0" lvl="0" indent="0" algn="l" defTabSz="1042988"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・病死や事故死よりも、自殺は遺された人々に深い心の傷を負わせ、　　　　　　</a:t>
            </a:r>
            <a:endPar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a:p>
            <a:pPr marL="0" marR="0" lvl="0" indent="0" algn="l" defTabSz="1042988"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  死にゆく人だけの問題にとどまらずに、極めて多くの人を巻き込む </a:t>
            </a:r>
            <a:endPar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a:p>
            <a:pPr marL="0" marR="0" lvl="0" indent="0" algn="l" defTabSz="1042988"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  深刻な問題である</a:t>
            </a:r>
            <a:endPar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a:p>
            <a:pPr marL="0" marR="0" lvl="0" indent="0" algn="l" defTabSz="1042988"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・当初は気丈に振る舞っていた人であっても、その後、不安障害や、</a:t>
            </a:r>
            <a:endPar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a:p>
            <a:pPr marL="0" marR="0" lvl="0" indent="0" algn="l" defTabSz="1042988"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  </a:t>
            </a: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うつ病、</a:t>
            </a:r>
            <a:r>
              <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ASD</a:t>
            </a:r>
            <a:r>
              <a:rPr kumimoji="1" lang="ja-JP" altLang="en-US" sz="2800" b="0" i="0" u="none" strike="noStrike" kern="1200" cap="none" spc="0" normalizeH="0" baseline="0" noProof="0" dirty="0" err="1">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a:t>
            </a:r>
            <a:r>
              <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PTSD</a:t>
            </a: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などを発症して、専門的な治療が必要となる</a:t>
            </a:r>
            <a:endPar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a:p>
            <a:pPr marL="0" marR="0" lvl="0" indent="0" algn="l" defTabSz="1042988"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  </a:t>
            </a: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ことも稀ではない。</a:t>
            </a:r>
            <a:endPar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a:p>
            <a:pPr marL="0" marR="0" lvl="0" indent="0" algn="l" defTabSz="1042988"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・放置しておけば、遺された人自身も自殺の危険を伴う事態に追い</a:t>
            </a:r>
            <a:endPar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a:p>
            <a:pPr marL="0" marR="0" lvl="0" indent="0" algn="l" defTabSz="1042988"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  込まれることすらある。　　　　　　　　　　　</a:t>
            </a:r>
            <a:endPar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a:p>
            <a:pPr marL="0" marR="0" lvl="0" indent="0" algn="l" defTabSz="1042988" rtl="0" eaLnBrk="1" fontAlgn="base" latinLnBrk="0" hangingPunct="1">
              <a:lnSpc>
                <a:spcPct val="100000"/>
              </a:lnSpc>
              <a:spcBef>
                <a:spcPct val="0"/>
              </a:spcBef>
              <a:spcAft>
                <a:spcPct val="0"/>
              </a:spcAft>
              <a:buClrTx/>
              <a:buSzTx/>
              <a:buFontTx/>
              <a:buNone/>
              <a:tabLst/>
              <a:defRPr/>
            </a:pPr>
            <a:r>
              <a:rPr kumimoji="1" lang="ja-JP" altLang="en-US" sz="2646"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br>
              <a:rPr kumimoji="1" lang="en-US" altLang="ja-JP" sz="3087"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2646"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endParaRPr kumimoji="1" lang="ja-JP" altLang="en-US" sz="2205"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6" name="テキスト ボックス 1">
            <a:extLst>
              <a:ext uri="{FF2B5EF4-FFF2-40B4-BE49-F238E27FC236}">
                <a16:creationId xmlns:a16="http://schemas.microsoft.com/office/drawing/2014/main" id="{0DA26A0D-76AD-BF70-8A2C-FE45232468B0}"/>
              </a:ext>
            </a:extLst>
          </p:cNvPr>
          <p:cNvSpPr txBox="1">
            <a:spLocks noChangeArrowheads="1"/>
          </p:cNvSpPr>
          <p:nvPr/>
        </p:nvSpPr>
        <p:spPr bwMode="auto">
          <a:xfrm>
            <a:off x="4363749" y="6288269"/>
            <a:ext cx="77182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a:solidFill>
                  <a:schemeClr val="tx1"/>
                </a:solidFill>
                <a:latin typeface="Calibri" panose="020F0502020204030204" pitchFamily="34" charset="0"/>
                <a:ea typeface="ＭＳ Ｐゴシック" panose="020B0600070205080204" pitchFamily="50" charset="-128"/>
              </a:defRPr>
            </a:lvl1pPr>
            <a:lvl2pPr marL="742950" indent="-285750">
              <a:defRPr kumimoji="1" sz="2000">
                <a:solidFill>
                  <a:schemeClr val="tx1"/>
                </a:solidFill>
                <a:latin typeface="Calibri" panose="020F0502020204030204" pitchFamily="34" charset="0"/>
                <a:ea typeface="ＭＳ Ｐゴシック" panose="020B0600070205080204" pitchFamily="50" charset="-128"/>
              </a:defRPr>
            </a:lvl2pPr>
            <a:lvl3pPr marL="1143000" indent="-228600">
              <a:defRPr kumimoji="1" sz="2000">
                <a:solidFill>
                  <a:schemeClr val="tx1"/>
                </a:solidFill>
                <a:latin typeface="Calibri" panose="020F0502020204030204" pitchFamily="34" charset="0"/>
                <a:ea typeface="ＭＳ Ｐゴシック" panose="020B0600070205080204" pitchFamily="50" charset="-128"/>
              </a:defRPr>
            </a:lvl3pPr>
            <a:lvl4pPr marL="1600200" indent="-228600">
              <a:defRPr kumimoji="1" sz="2000">
                <a:solidFill>
                  <a:schemeClr val="tx1"/>
                </a:solidFill>
                <a:latin typeface="Calibri" panose="020F0502020204030204" pitchFamily="34" charset="0"/>
                <a:ea typeface="ＭＳ Ｐゴシック" panose="020B0600070205080204" pitchFamily="50" charset="-128"/>
              </a:defRPr>
            </a:lvl4pPr>
            <a:lvl5pPr marL="2057400" indent="-228600">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42988"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42988"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42988"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42988"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1042988"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（参考：高橋祥友「自殺の危険（第</a:t>
            </a:r>
            <a:r>
              <a:rPr kumimoji="1" lang="en-US" altLang="ja-JP" sz="2000" b="0" i="0" u="none" strike="noStrike" kern="120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3</a:t>
            </a:r>
            <a:r>
              <a:rPr kumimoji="1" lang="ja-JP" altLang="en-US" sz="2000" b="0" i="0" u="none" strike="noStrike" kern="120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版）」</a:t>
            </a:r>
            <a:r>
              <a:rPr kumimoji="1" lang="en-US" altLang="ja-JP" sz="2000" b="0" i="0" u="none" strike="noStrike" kern="120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2014</a:t>
            </a:r>
            <a:r>
              <a:rPr kumimoji="1" lang="ja-JP" altLang="en-US" sz="2000" b="0" i="0" u="none" strike="noStrike" kern="120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年 金剛出版）</a:t>
            </a:r>
            <a:br>
              <a:rPr kumimoji="1" lang="en-US" altLang="ja-JP" sz="3200" b="0" i="0" u="none" strike="noStrike" kern="120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br>
            <a:endParaRPr kumimoji="1" lang="ja-JP" altLang="en-US" sz="2000" b="0" i="0" u="none" strike="noStrike" kern="120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endParaRPr>
          </a:p>
        </p:txBody>
      </p:sp>
      <p:sp>
        <p:nvSpPr>
          <p:cNvPr id="2" name="スライド番号プレースホルダー 1">
            <a:extLst>
              <a:ext uri="{FF2B5EF4-FFF2-40B4-BE49-F238E27FC236}">
                <a16:creationId xmlns:a16="http://schemas.microsoft.com/office/drawing/2014/main" id="{E30BF30C-7103-6D07-4B79-9CFBDE24D8BD}"/>
              </a:ext>
            </a:extLst>
          </p:cNvPr>
          <p:cNvSpPr>
            <a:spLocks noGrp="1"/>
          </p:cNvSpPr>
          <p:nvPr>
            <p:ph type="sldNum" sz="quarter" idx="12"/>
          </p:nvPr>
        </p:nvSpPr>
        <p:spPr>
          <a:xfrm>
            <a:off x="9212483" y="6345100"/>
            <a:ext cx="2743200" cy="365125"/>
          </a:xfrm>
        </p:spPr>
        <p:txBody>
          <a:bodyPr/>
          <a:lstStyle/>
          <a:p>
            <a:fld id="{60422B60-572B-4A42-9BF7-423FB352E2B6}" type="slidenum">
              <a:rPr kumimoji="1" lang="ja-JP" altLang="en-US" smtClean="0"/>
              <a:t>14</a:t>
            </a:fld>
            <a:endParaRPr kumimoji="1" lang="ja-JP" altLang="en-US" dirty="0"/>
          </a:p>
        </p:txBody>
      </p:sp>
    </p:spTree>
    <p:extLst>
      <p:ext uri="{BB962C8B-B14F-4D97-AF65-F5344CB8AC3E}">
        <p14:creationId xmlns:p14="http://schemas.microsoft.com/office/powerpoint/2010/main" val="1318961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線矢印コネクタ 34">
            <a:extLst>
              <a:ext uri="{FF2B5EF4-FFF2-40B4-BE49-F238E27FC236}">
                <a16:creationId xmlns:a16="http://schemas.microsoft.com/office/drawing/2014/main" id="{24EF5CF6-870C-4698-B10A-E3513D48184A}"/>
              </a:ext>
            </a:extLst>
          </p:cNvPr>
          <p:cNvCxnSpPr>
            <a:cxnSpLocks/>
          </p:cNvCxnSpPr>
          <p:nvPr/>
        </p:nvCxnSpPr>
        <p:spPr>
          <a:xfrm>
            <a:off x="5668366" y="4468813"/>
            <a:ext cx="0" cy="6762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四角形: 角を丸くする 20">
            <a:extLst>
              <a:ext uri="{FF2B5EF4-FFF2-40B4-BE49-F238E27FC236}">
                <a16:creationId xmlns:a16="http://schemas.microsoft.com/office/drawing/2014/main" id="{48C96037-0F80-40F6-8EBA-1F9E09E8D1E0}"/>
              </a:ext>
            </a:extLst>
          </p:cNvPr>
          <p:cNvSpPr/>
          <p:nvPr/>
        </p:nvSpPr>
        <p:spPr>
          <a:xfrm>
            <a:off x="2393951" y="2636839"/>
            <a:ext cx="7559675" cy="1824037"/>
          </a:xfrm>
          <a:prstGeom prst="roundRect">
            <a:avLst>
              <a:gd name="adj" fmla="val 5520"/>
            </a:avLst>
          </a:prstGeom>
          <a:solidFill>
            <a:schemeClr val="accent1">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25200" anchor="ctr"/>
          <a:lstStyle/>
          <a:p>
            <a:pPr algn="ctr" defTabSz="945990" eaLnBrk="0" fontAlgn="base" hangingPunct="0">
              <a:spcBef>
                <a:spcPct val="0"/>
              </a:spcBef>
              <a:spcAft>
                <a:spcPct val="0"/>
              </a:spcAft>
              <a:defRPr/>
            </a:pPr>
            <a:endParaRPr lang="ja-JP" altLang="en-US" sz="1400" b="1" dirty="0">
              <a:solidFill>
                <a:prstClr val="black"/>
              </a:solidFill>
              <a:latin typeface="HGPｺﾞｼｯｸM" panose="020B0600000000000000" pitchFamily="50" charset="-128"/>
              <a:ea typeface="HGPｺﾞｼｯｸM" panose="020B0600000000000000" pitchFamily="50" charset="-128"/>
            </a:endParaRPr>
          </a:p>
        </p:txBody>
      </p:sp>
      <p:sp>
        <p:nvSpPr>
          <p:cNvPr id="2" name="Rectangle 2">
            <a:extLst>
              <a:ext uri="{FF2B5EF4-FFF2-40B4-BE49-F238E27FC236}">
                <a16:creationId xmlns:a16="http://schemas.microsoft.com/office/drawing/2014/main" id="{03A0899E-F3FB-40AC-BA46-5C1E285110ED}"/>
              </a:ext>
            </a:extLst>
          </p:cNvPr>
          <p:cNvSpPr txBox="1">
            <a:spLocks noChangeArrowheads="1"/>
          </p:cNvSpPr>
          <p:nvPr/>
        </p:nvSpPr>
        <p:spPr bwMode="auto">
          <a:xfrm>
            <a:off x="3055939" y="5836022"/>
            <a:ext cx="8921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890588">
              <a:defRPr kumimoji="1">
                <a:solidFill>
                  <a:schemeClr val="tx1"/>
                </a:solidFill>
                <a:latin typeface="Arial" panose="020B0604020202020204" pitchFamily="34" charset="0"/>
                <a:ea typeface="ＭＳ Ｐゴシック" panose="020B0600070205080204" pitchFamily="50" charset="-128"/>
              </a:defRPr>
            </a:lvl1pPr>
            <a:lvl2pPr marL="742950" indent="-285750" defTabSz="890588">
              <a:defRPr kumimoji="1">
                <a:solidFill>
                  <a:schemeClr val="tx1"/>
                </a:solidFill>
                <a:latin typeface="Arial" panose="020B0604020202020204" pitchFamily="34" charset="0"/>
                <a:ea typeface="ＭＳ Ｐゴシック" panose="020B0600070205080204" pitchFamily="50" charset="-128"/>
              </a:defRPr>
            </a:lvl2pPr>
            <a:lvl3pPr marL="1143000" indent="-228600" defTabSz="890588">
              <a:defRPr kumimoji="1">
                <a:solidFill>
                  <a:schemeClr val="tx1"/>
                </a:solidFill>
                <a:latin typeface="Arial" panose="020B0604020202020204" pitchFamily="34" charset="0"/>
                <a:ea typeface="ＭＳ Ｐゴシック" panose="020B0600070205080204" pitchFamily="50" charset="-128"/>
              </a:defRPr>
            </a:lvl3pPr>
            <a:lvl4pPr marL="1600200" indent="-228600" defTabSz="890588">
              <a:defRPr kumimoji="1">
                <a:solidFill>
                  <a:schemeClr val="tx1"/>
                </a:solidFill>
                <a:latin typeface="Arial" panose="020B0604020202020204" pitchFamily="34" charset="0"/>
                <a:ea typeface="ＭＳ Ｐゴシック" panose="020B0600070205080204" pitchFamily="50" charset="-128"/>
              </a:defRPr>
            </a:lvl4pPr>
            <a:lvl5pPr marL="2057400" indent="-228600" defTabSz="890588">
              <a:defRPr kumimoji="1">
                <a:solidFill>
                  <a:schemeClr val="tx1"/>
                </a:solidFill>
                <a:latin typeface="Arial" panose="020B0604020202020204" pitchFamily="34" charset="0"/>
                <a:ea typeface="ＭＳ Ｐゴシック" panose="020B0600070205080204" pitchFamily="50" charset="-128"/>
              </a:defRPr>
            </a:lvl5pPr>
            <a:lvl6pPr marL="2514600" indent="-228600" defTabSz="890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90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90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90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807763" fontAlgn="base">
              <a:spcBef>
                <a:spcPct val="0"/>
              </a:spcBef>
              <a:spcAft>
                <a:spcPct val="0"/>
              </a:spcAft>
              <a:defRPr/>
            </a:pPr>
            <a:r>
              <a:rPr kumimoji="0" lang="ja-JP" altLang="en-US" sz="2400" dirty="0">
                <a:solidFill>
                  <a:srgbClr val="0000FF"/>
                </a:solidFill>
                <a:latin typeface="UD デジタル 教科書体 N-R" panose="02020400000000000000" pitchFamily="17" charset="-128"/>
                <a:ea typeface="UD デジタル 教科書体 N-R" panose="02020400000000000000" pitchFamily="17" charset="-128"/>
              </a:rPr>
              <a:t>図</a:t>
            </a:r>
            <a:r>
              <a:rPr kumimoji="0" lang="en-US" altLang="ja-JP" sz="2400" dirty="0">
                <a:solidFill>
                  <a:srgbClr val="0000FF"/>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8.3</a:t>
            </a:r>
            <a:r>
              <a:rPr kumimoji="0" lang="ja-JP" altLang="en-US" sz="2400" dirty="0">
                <a:solidFill>
                  <a:srgbClr val="0000FF"/>
                </a:solidFill>
                <a:latin typeface="UD デジタル 教科書体 N-R" panose="02020400000000000000" pitchFamily="17" charset="-128"/>
                <a:ea typeface="UD デジタル 教科書体 N-R" panose="02020400000000000000" pitchFamily="17" charset="-128"/>
              </a:rPr>
              <a:t>　事後対応の流れと初期対応の課題　</a:t>
            </a:r>
          </a:p>
        </p:txBody>
      </p:sp>
      <p:sp>
        <p:nvSpPr>
          <p:cNvPr id="4" name="Rectangle 6">
            <a:extLst>
              <a:ext uri="{FF2B5EF4-FFF2-40B4-BE49-F238E27FC236}">
                <a16:creationId xmlns:a16="http://schemas.microsoft.com/office/drawing/2014/main" id="{A1CBA285-A6C1-4387-BBE5-87B2B7C273A3}"/>
              </a:ext>
            </a:extLst>
          </p:cNvPr>
          <p:cNvSpPr>
            <a:spLocks noChangeArrowheads="1"/>
          </p:cNvSpPr>
          <p:nvPr/>
        </p:nvSpPr>
        <p:spPr bwMode="auto">
          <a:xfrm>
            <a:off x="3964906" y="1652795"/>
            <a:ext cx="1552575" cy="542925"/>
          </a:xfrm>
          <a:prstGeom prst="rect">
            <a:avLst/>
          </a:prstGeom>
          <a:solidFill>
            <a:srgbClr val="FFFF99"/>
          </a:solidFill>
          <a:ln w="12700">
            <a:solidFill>
              <a:schemeClr val="tx1"/>
            </a:solidFill>
            <a:miter lim="800000"/>
            <a:headEnd/>
            <a:tailEnd/>
          </a:ln>
        </p:spPr>
        <p:txBody>
          <a:bodyPr anchor="ctr" anchorCtr="1"/>
          <a:lstStyle>
            <a:lvl1pPr defTabSz="890588">
              <a:defRPr kumimoji="1">
                <a:solidFill>
                  <a:schemeClr val="tx1"/>
                </a:solidFill>
                <a:latin typeface="Arial" panose="020B0604020202020204" pitchFamily="34" charset="0"/>
                <a:ea typeface="ＭＳ Ｐゴシック" panose="020B0600070205080204" pitchFamily="50" charset="-128"/>
              </a:defRPr>
            </a:lvl1pPr>
            <a:lvl2pPr marL="742950" indent="-285750" defTabSz="890588">
              <a:defRPr kumimoji="1">
                <a:solidFill>
                  <a:schemeClr val="tx1"/>
                </a:solidFill>
                <a:latin typeface="Arial" panose="020B0604020202020204" pitchFamily="34" charset="0"/>
                <a:ea typeface="ＭＳ Ｐゴシック" panose="020B0600070205080204" pitchFamily="50" charset="-128"/>
              </a:defRPr>
            </a:lvl2pPr>
            <a:lvl3pPr marL="1143000" indent="-228600" defTabSz="890588">
              <a:defRPr kumimoji="1">
                <a:solidFill>
                  <a:schemeClr val="tx1"/>
                </a:solidFill>
                <a:latin typeface="Arial" panose="020B0604020202020204" pitchFamily="34" charset="0"/>
                <a:ea typeface="ＭＳ Ｐゴシック" panose="020B0600070205080204" pitchFamily="50" charset="-128"/>
              </a:defRPr>
            </a:lvl3pPr>
            <a:lvl4pPr marL="1600200" indent="-228600" defTabSz="890588">
              <a:defRPr kumimoji="1">
                <a:solidFill>
                  <a:schemeClr val="tx1"/>
                </a:solidFill>
                <a:latin typeface="Arial" panose="020B0604020202020204" pitchFamily="34" charset="0"/>
                <a:ea typeface="ＭＳ Ｐゴシック" panose="020B0600070205080204" pitchFamily="50" charset="-128"/>
              </a:defRPr>
            </a:lvl4pPr>
            <a:lvl5pPr marL="2057400" indent="-228600" defTabSz="890588">
              <a:defRPr kumimoji="1">
                <a:solidFill>
                  <a:schemeClr val="tx1"/>
                </a:solidFill>
                <a:latin typeface="Arial" panose="020B0604020202020204" pitchFamily="34" charset="0"/>
                <a:ea typeface="ＭＳ Ｐゴシック" panose="020B0600070205080204" pitchFamily="50" charset="-128"/>
              </a:defRPr>
            </a:lvl5pPr>
            <a:lvl6pPr marL="2514600" indent="-228600" defTabSz="890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90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90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90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807763" fontAlgn="base">
              <a:spcBef>
                <a:spcPct val="0"/>
              </a:spcBef>
              <a:spcAft>
                <a:spcPct val="0"/>
              </a:spcAft>
              <a:defRPr/>
            </a:pPr>
            <a:r>
              <a:rPr kumimoji="0" lang="ja-JP" altLang="en-US" sz="1600" b="1" dirty="0">
                <a:solidFill>
                  <a:srgbClr val="C00000"/>
                </a:solidFill>
                <a:latin typeface="UD デジタル 教科書体 N-R" panose="02020400000000000000" pitchFamily="17" charset="-128"/>
                <a:ea typeface="UD デジタル 教科書体 N-R" panose="02020400000000000000" pitchFamily="17" charset="-128"/>
              </a:rPr>
              <a:t>遺族との接触</a:t>
            </a:r>
          </a:p>
        </p:txBody>
      </p:sp>
      <p:sp>
        <p:nvSpPr>
          <p:cNvPr id="5" name="Rectangle 6">
            <a:extLst>
              <a:ext uri="{FF2B5EF4-FFF2-40B4-BE49-F238E27FC236}">
                <a16:creationId xmlns:a16="http://schemas.microsoft.com/office/drawing/2014/main" id="{229455A0-17A1-4D4E-AA1A-97E2DE53D7CF}"/>
              </a:ext>
            </a:extLst>
          </p:cNvPr>
          <p:cNvSpPr>
            <a:spLocks noChangeArrowheads="1"/>
          </p:cNvSpPr>
          <p:nvPr/>
        </p:nvSpPr>
        <p:spPr bwMode="auto">
          <a:xfrm>
            <a:off x="5669087" y="1629931"/>
            <a:ext cx="1139825" cy="544513"/>
          </a:xfrm>
          <a:prstGeom prst="rect">
            <a:avLst/>
          </a:prstGeom>
          <a:solidFill>
            <a:srgbClr val="FFFF99"/>
          </a:solidFill>
          <a:ln w="12700">
            <a:solidFill>
              <a:schemeClr val="tx1"/>
            </a:solidFill>
            <a:miter lim="800000"/>
            <a:headEnd/>
            <a:tailEnd/>
          </a:ln>
        </p:spPr>
        <p:txBody>
          <a:bodyPr anchor="ctr" anchorCtr="1"/>
          <a:lstStyle>
            <a:lvl1pPr defTabSz="890588">
              <a:defRPr kumimoji="1">
                <a:solidFill>
                  <a:schemeClr val="tx1"/>
                </a:solidFill>
                <a:latin typeface="Arial" panose="020B0604020202020204" pitchFamily="34" charset="0"/>
                <a:ea typeface="ＭＳ Ｐゴシック" panose="020B0600070205080204" pitchFamily="50" charset="-128"/>
              </a:defRPr>
            </a:lvl1pPr>
            <a:lvl2pPr marL="742950" indent="-285750" defTabSz="890588">
              <a:defRPr kumimoji="1">
                <a:solidFill>
                  <a:schemeClr val="tx1"/>
                </a:solidFill>
                <a:latin typeface="Arial" panose="020B0604020202020204" pitchFamily="34" charset="0"/>
                <a:ea typeface="ＭＳ Ｐゴシック" panose="020B0600070205080204" pitchFamily="50" charset="-128"/>
              </a:defRPr>
            </a:lvl2pPr>
            <a:lvl3pPr marL="1143000" indent="-228600" defTabSz="890588">
              <a:defRPr kumimoji="1">
                <a:solidFill>
                  <a:schemeClr val="tx1"/>
                </a:solidFill>
                <a:latin typeface="Arial" panose="020B0604020202020204" pitchFamily="34" charset="0"/>
                <a:ea typeface="ＭＳ Ｐゴシック" panose="020B0600070205080204" pitchFamily="50" charset="-128"/>
              </a:defRPr>
            </a:lvl3pPr>
            <a:lvl4pPr marL="1600200" indent="-228600" defTabSz="890588">
              <a:defRPr kumimoji="1">
                <a:solidFill>
                  <a:schemeClr val="tx1"/>
                </a:solidFill>
                <a:latin typeface="Arial" panose="020B0604020202020204" pitchFamily="34" charset="0"/>
                <a:ea typeface="ＭＳ Ｐゴシック" panose="020B0600070205080204" pitchFamily="50" charset="-128"/>
              </a:defRPr>
            </a:lvl4pPr>
            <a:lvl5pPr marL="2057400" indent="-228600" defTabSz="890588">
              <a:defRPr kumimoji="1">
                <a:solidFill>
                  <a:schemeClr val="tx1"/>
                </a:solidFill>
                <a:latin typeface="Arial" panose="020B0604020202020204" pitchFamily="34" charset="0"/>
                <a:ea typeface="ＭＳ Ｐゴシック" panose="020B0600070205080204" pitchFamily="50" charset="-128"/>
              </a:defRPr>
            </a:lvl5pPr>
            <a:lvl6pPr marL="2514600" indent="-228600" defTabSz="890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90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90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90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807763" fontAlgn="base">
              <a:spcBef>
                <a:spcPct val="0"/>
              </a:spcBef>
              <a:spcAft>
                <a:spcPct val="0"/>
              </a:spcAft>
              <a:defRPr/>
            </a:pPr>
            <a:r>
              <a:rPr kumimoji="0" lang="ja-JP" altLang="en-US" sz="1600" b="1" dirty="0">
                <a:solidFill>
                  <a:srgbClr val="C00000"/>
                </a:solidFill>
                <a:latin typeface="UD デジタル 教科書体 N-R" panose="02020400000000000000" pitchFamily="17" charset="-128"/>
                <a:ea typeface="UD デジタル 教科書体 N-R" panose="02020400000000000000" pitchFamily="17" charset="-128"/>
              </a:rPr>
              <a:t>情報収集</a:t>
            </a:r>
          </a:p>
        </p:txBody>
      </p:sp>
      <p:sp>
        <p:nvSpPr>
          <p:cNvPr id="6" name="Rectangle 6">
            <a:extLst>
              <a:ext uri="{FF2B5EF4-FFF2-40B4-BE49-F238E27FC236}">
                <a16:creationId xmlns:a16="http://schemas.microsoft.com/office/drawing/2014/main" id="{18F1CF0B-4436-4354-A0E7-5F78C56CCCFB}"/>
              </a:ext>
            </a:extLst>
          </p:cNvPr>
          <p:cNvSpPr>
            <a:spLocks noChangeArrowheads="1"/>
          </p:cNvSpPr>
          <p:nvPr/>
        </p:nvSpPr>
        <p:spPr bwMode="auto">
          <a:xfrm>
            <a:off x="6976392" y="1647517"/>
            <a:ext cx="1655763" cy="544512"/>
          </a:xfrm>
          <a:prstGeom prst="rect">
            <a:avLst/>
          </a:prstGeom>
          <a:solidFill>
            <a:srgbClr val="FFFF99"/>
          </a:solidFill>
          <a:ln w="12700">
            <a:solidFill>
              <a:schemeClr val="tx1"/>
            </a:solidFill>
            <a:miter lim="800000"/>
            <a:headEnd/>
            <a:tailEnd/>
          </a:ln>
        </p:spPr>
        <p:txBody>
          <a:bodyPr anchor="ctr" anchorCtr="1"/>
          <a:lstStyle>
            <a:lvl1pPr defTabSz="890588">
              <a:defRPr kumimoji="1">
                <a:solidFill>
                  <a:schemeClr val="tx1"/>
                </a:solidFill>
                <a:latin typeface="Arial" panose="020B0604020202020204" pitchFamily="34" charset="0"/>
                <a:ea typeface="ＭＳ Ｐゴシック" panose="020B0600070205080204" pitchFamily="50" charset="-128"/>
              </a:defRPr>
            </a:lvl1pPr>
            <a:lvl2pPr marL="742950" indent="-285750" defTabSz="890588">
              <a:defRPr kumimoji="1">
                <a:solidFill>
                  <a:schemeClr val="tx1"/>
                </a:solidFill>
                <a:latin typeface="Arial" panose="020B0604020202020204" pitchFamily="34" charset="0"/>
                <a:ea typeface="ＭＳ Ｐゴシック" panose="020B0600070205080204" pitchFamily="50" charset="-128"/>
              </a:defRPr>
            </a:lvl2pPr>
            <a:lvl3pPr marL="1143000" indent="-228600" defTabSz="890588">
              <a:defRPr kumimoji="1">
                <a:solidFill>
                  <a:schemeClr val="tx1"/>
                </a:solidFill>
                <a:latin typeface="Arial" panose="020B0604020202020204" pitchFamily="34" charset="0"/>
                <a:ea typeface="ＭＳ Ｐゴシック" panose="020B0600070205080204" pitchFamily="50" charset="-128"/>
              </a:defRPr>
            </a:lvl3pPr>
            <a:lvl4pPr marL="1600200" indent="-228600" defTabSz="890588">
              <a:defRPr kumimoji="1">
                <a:solidFill>
                  <a:schemeClr val="tx1"/>
                </a:solidFill>
                <a:latin typeface="Arial" panose="020B0604020202020204" pitchFamily="34" charset="0"/>
                <a:ea typeface="ＭＳ Ｐゴシック" panose="020B0600070205080204" pitchFamily="50" charset="-128"/>
              </a:defRPr>
            </a:lvl4pPr>
            <a:lvl5pPr marL="2057400" indent="-228600" defTabSz="890588">
              <a:defRPr kumimoji="1">
                <a:solidFill>
                  <a:schemeClr val="tx1"/>
                </a:solidFill>
                <a:latin typeface="Arial" panose="020B0604020202020204" pitchFamily="34" charset="0"/>
                <a:ea typeface="ＭＳ Ｐゴシック" panose="020B0600070205080204" pitchFamily="50" charset="-128"/>
              </a:defRPr>
            </a:lvl5pPr>
            <a:lvl6pPr marL="2514600" indent="-228600" defTabSz="890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90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90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90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807763" fontAlgn="base">
              <a:spcBef>
                <a:spcPct val="0"/>
              </a:spcBef>
              <a:spcAft>
                <a:spcPct val="0"/>
              </a:spcAft>
              <a:defRPr/>
            </a:pPr>
            <a:r>
              <a:rPr kumimoji="0" lang="ja-JP" altLang="en-US" sz="1600" b="1" dirty="0">
                <a:solidFill>
                  <a:srgbClr val="C00000"/>
                </a:solidFill>
                <a:latin typeface="UD デジタル 教科書体 N-R" panose="02020400000000000000" pitchFamily="17" charset="-128"/>
                <a:ea typeface="UD デジタル 教科書体 N-R" panose="02020400000000000000" pitchFamily="17" charset="-128"/>
              </a:rPr>
              <a:t>外部の支援要請</a:t>
            </a:r>
          </a:p>
        </p:txBody>
      </p:sp>
      <p:sp>
        <p:nvSpPr>
          <p:cNvPr id="9" name="Rectangle 6">
            <a:extLst>
              <a:ext uri="{FF2B5EF4-FFF2-40B4-BE49-F238E27FC236}">
                <a16:creationId xmlns:a16="http://schemas.microsoft.com/office/drawing/2014/main" id="{919137C4-0FB0-4371-AF0C-533453206EA0}"/>
              </a:ext>
            </a:extLst>
          </p:cNvPr>
          <p:cNvSpPr>
            <a:spLocks noChangeArrowheads="1"/>
          </p:cNvSpPr>
          <p:nvPr/>
        </p:nvSpPr>
        <p:spPr bwMode="auto">
          <a:xfrm>
            <a:off x="2514601" y="3248025"/>
            <a:ext cx="3686175" cy="1008063"/>
          </a:xfrm>
          <a:prstGeom prst="rect">
            <a:avLst/>
          </a:prstGeom>
          <a:solidFill>
            <a:schemeClr val="accent6">
              <a:lumMod val="20000"/>
              <a:lumOff val="80000"/>
            </a:schemeClr>
          </a:solidFill>
          <a:ln w="12700">
            <a:solidFill>
              <a:schemeClr val="tx1"/>
            </a:solidFill>
            <a:miter lim="800000"/>
            <a:headEnd/>
            <a:tailEnd/>
          </a:ln>
        </p:spPr>
        <p:txBody>
          <a:bodyPr/>
          <a:lstStyle/>
          <a:p>
            <a:pPr algn="ctr" defTabSz="891830" fontAlgn="base">
              <a:spcBef>
                <a:spcPct val="0"/>
              </a:spcBef>
              <a:spcAft>
                <a:spcPct val="0"/>
              </a:spcAft>
              <a:defRPr/>
            </a:pPr>
            <a:r>
              <a:rPr kumimoji="0" lang="ja-JP" altLang="en-US" sz="1400" b="1" dirty="0">
                <a:solidFill>
                  <a:srgbClr val="FF0000"/>
                </a:solidFill>
                <a:latin typeface="UD デジタル 教科書体 N-R" panose="02020400000000000000" pitchFamily="17" charset="-128"/>
                <a:ea typeface="UD デジタル 教科書体 N-R" panose="02020400000000000000" pitchFamily="17" charset="-128"/>
              </a:rPr>
              <a:t>校内</a:t>
            </a:r>
            <a:endParaRPr kumimoji="0" lang="en-US" altLang="ja-JP" sz="1400" b="1" dirty="0">
              <a:solidFill>
                <a:srgbClr val="FF0000"/>
              </a:solidFill>
              <a:latin typeface="UD デジタル 教科書体 N-R" panose="02020400000000000000" pitchFamily="17" charset="-128"/>
              <a:ea typeface="UD デジタル 教科書体 N-R" panose="02020400000000000000" pitchFamily="17" charset="-128"/>
            </a:endParaRPr>
          </a:p>
          <a:p>
            <a:pPr defTabSz="891830" fontAlgn="base">
              <a:spcBef>
                <a:spcPct val="0"/>
              </a:spcBef>
              <a:spcAft>
                <a:spcPct val="0"/>
              </a:spcAft>
              <a:defRPr/>
            </a:pPr>
            <a:r>
              <a:rPr kumimoji="0" lang="ja-JP" altLang="ja-JP" sz="1400" b="1" dirty="0">
                <a:solidFill>
                  <a:srgbClr val="000000"/>
                </a:solidFill>
                <a:latin typeface="UD デジタル 教科書体 N-R" panose="02020400000000000000" pitchFamily="17" charset="-128"/>
                <a:ea typeface="UD デジタル 教科書体 N-R" panose="02020400000000000000" pitchFamily="17" charset="-128"/>
              </a:rPr>
              <a:t>管理職</a:t>
            </a:r>
            <a:r>
              <a:rPr kumimoji="0" lang="en-US" altLang="ja-JP" sz="1400" b="1" dirty="0">
                <a:solidFill>
                  <a:srgbClr val="000000"/>
                </a:solidFill>
                <a:latin typeface="UD デジタル 教科書体 N-R" panose="02020400000000000000" pitchFamily="17" charset="-128"/>
                <a:ea typeface="UD デジタル 教科書体 N-R" panose="02020400000000000000" pitchFamily="17" charset="-128"/>
              </a:rPr>
              <a:t> </a:t>
            </a:r>
            <a:r>
              <a:rPr kumimoji="0" lang="ja-JP" altLang="en-US" sz="1400" b="1" dirty="0">
                <a:solidFill>
                  <a:srgbClr val="000000"/>
                </a:solidFill>
                <a:latin typeface="UD デジタル 教科書体 N-R" panose="02020400000000000000" pitchFamily="17" charset="-128"/>
                <a:ea typeface="UD デジタル 教科書体 N-R" panose="02020400000000000000" pitchFamily="17" charset="-128"/>
              </a:rPr>
              <a:t>、</a:t>
            </a:r>
            <a:r>
              <a:rPr kumimoji="0" lang="ja-JP" altLang="ja-JP" sz="1400" b="1" dirty="0">
                <a:solidFill>
                  <a:srgbClr val="000000"/>
                </a:solidFill>
                <a:latin typeface="UD デジタル 教科書体 N-R" panose="02020400000000000000" pitchFamily="17" charset="-128"/>
                <a:ea typeface="UD デジタル 教科書体 N-R" panose="02020400000000000000" pitchFamily="17" charset="-128"/>
              </a:rPr>
              <a:t>生徒指導</a:t>
            </a:r>
            <a:r>
              <a:rPr kumimoji="0" lang="ja-JP" altLang="en-US" sz="1400" b="1" dirty="0">
                <a:solidFill>
                  <a:srgbClr val="000000"/>
                </a:solidFill>
                <a:latin typeface="UD デジタル 教科書体 N-R" panose="02020400000000000000" pitchFamily="17" charset="-128"/>
                <a:ea typeface="UD デジタル 教科書体 N-R" panose="02020400000000000000" pitchFamily="17" charset="-128"/>
              </a:rPr>
              <a:t>主事、教務主任、</a:t>
            </a:r>
            <a:r>
              <a:rPr kumimoji="0" lang="en-US" altLang="ja-JP" sz="1400" b="1" dirty="0">
                <a:solidFill>
                  <a:srgbClr val="000000"/>
                </a:solidFill>
                <a:latin typeface="UD デジタル 教科書体 N-R" panose="02020400000000000000" pitchFamily="17" charset="-128"/>
                <a:ea typeface="UD デジタル 教科書体 N-R" panose="02020400000000000000" pitchFamily="17" charset="-128"/>
              </a:rPr>
              <a:t> </a:t>
            </a:r>
            <a:r>
              <a:rPr kumimoji="0" lang="ja-JP" altLang="ja-JP" sz="1400" b="1" dirty="0">
                <a:solidFill>
                  <a:srgbClr val="000000"/>
                </a:solidFill>
                <a:latin typeface="UD デジタル 教科書体 N-R" panose="02020400000000000000" pitchFamily="17" charset="-128"/>
                <a:ea typeface="UD デジタル 教科書体 N-R" panose="02020400000000000000" pitchFamily="17" charset="-128"/>
              </a:rPr>
              <a:t>学年主任</a:t>
            </a:r>
            <a:r>
              <a:rPr kumimoji="0" lang="ja-JP" altLang="en-US" sz="1400" b="1" dirty="0">
                <a:solidFill>
                  <a:srgbClr val="000000"/>
                </a:solidFill>
                <a:latin typeface="UD デジタル 教科書体 N-R" panose="02020400000000000000" pitchFamily="17" charset="-128"/>
                <a:ea typeface="UD デジタル 教科書体 N-R" panose="02020400000000000000" pitchFamily="17" charset="-128"/>
              </a:rPr>
              <a:t>、教育相談コーディネーター等、</a:t>
            </a:r>
            <a:r>
              <a:rPr kumimoji="0" lang="ja-JP" altLang="ja-JP" sz="1400" b="1" dirty="0">
                <a:solidFill>
                  <a:srgbClr val="000000"/>
                </a:solidFill>
                <a:latin typeface="UD デジタル 教科書体 N-R" panose="02020400000000000000" pitchFamily="17" charset="-128"/>
                <a:ea typeface="UD デジタル 教科書体 N-R" panose="02020400000000000000" pitchFamily="17" charset="-128"/>
              </a:rPr>
              <a:t>養護教諭</a:t>
            </a:r>
            <a:r>
              <a:rPr kumimoji="0" lang="ja-JP" altLang="en-US" sz="1400" b="1" dirty="0">
                <a:solidFill>
                  <a:srgbClr val="000000"/>
                </a:solidFill>
                <a:latin typeface="UD デジタル 教科書体 N-R" panose="02020400000000000000" pitchFamily="17" charset="-128"/>
                <a:ea typeface="UD デジタル 教科書体 N-R" panose="02020400000000000000" pitchFamily="17" charset="-128"/>
              </a:rPr>
              <a:t>、当該校</a:t>
            </a:r>
            <a:r>
              <a:rPr kumimoji="0" lang="en-US" altLang="ja-JP" sz="1400" b="1" dirty="0">
                <a:solidFill>
                  <a:srgbClr val="000000"/>
                </a:solidFill>
                <a:latin typeface="UD デジタル 教科書体 N-R" panose="02020400000000000000" pitchFamily="17" charset="-128"/>
                <a:ea typeface="UD デジタル 教科書体 N-R" panose="02020400000000000000" pitchFamily="17" charset="-128"/>
              </a:rPr>
              <a:t>SC</a:t>
            </a:r>
            <a:r>
              <a:rPr kumimoji="0" lang="ja-JP" altLang="en-US" sz="1400" b="1" dirty="0">
                <a:solidFill>
                  <a:srgbClr val="000000"/>
                </a:solidFill>
                <a:latin typeface="UD デジタル 教科書体 N-R" panose="02020400000000000000" pitchFamily="17" charset="-128"/>
                <a:ea typeface="UD デジタル 教科書体 N-R" panose="02020400000000000000" pitchFamily="17" charset="-128"/>
              </a:rPr>
              <a:t>、</a:t>
            </a:r>
            <a:r>
              <a:rPr kumimoji="0" lang="en-US" altLang="ja-JP" sz="1400" b="1" dirty="0">
                <a:solidFill>
                  <a:srgbClr val="000000"/>
                </a:solidFill>
                <a:latin typeface="UD デジタル 教科書体 N-R" panose="02020400000000000000" pitchFamily="17" charset="-128"/>
                <a:ea typeface="UD デジタル 教科書体 N-R" panose="02020400000000000000" pitchFamily="17" charset="-128"/>
              </a:rPr>
              <a:t>SSW</a:t>
            </a:r>
            <a:r>
              <a:rPr kumimoji="0" lang="ja-JP" altLang="ja-JP" sz="1400" b="1" dirty="0">
                <a:solidFill>
                  <a:srgbClr val="000000"/>
                </a:solidFill>
                <a:latin typeface="UD デジタル 教科書体 N-R" panose="02020400000000000000" pitchFamily="17" charset="-128"/>
                <a:ea typeface="UD デジタル 教科書体 N-R" panose="02020400000000000000" pitchFamily="17" charset="-128"/>
              </a:rPr>
              <a:t>等</a:t>
            </a:r>
            <a:endParaRPr kumimoji="0" lang="ja-JP" altLang="en-US" sz="1400" b="1" dirty="0">
              <a:solidFill>
                <a:srgbClr val="002060"/>
              </a:solidFill>
              <a:latin typeface="UD デジタル 教科書体 N-R" panose="02020400000000000000" pitchFamily="17" charset="-128"/>
              <a:ea typeface="UD デジタル 教科書体 N-R" panose="02020400000000000000" pitchFamily="17" charset="-128"/>
            </a:endParaRPr>
          </a:p>
        </p:txBody>
      </p:sp>
      <p:sp>
        <p:nvSpPr>
          <p:cNvPr id="10" name="Rectangle 6">
            <a:extLst>
              <a:ext uri="{FF2B5EF4-FFF2-40B4-BE49-F238E27FC236}">
                <a16:creationId xmlns:a16="http://schemas.microsoft.com/office/drawing/2014/main" id="{AFC1045F-AF66-4C77-AF78-279784ACEE57}"/>
              </a:ext>
            </a:extLst>
          </p:cNvPr>
          <p:cNvSpPr>
            <a:spLocks noChangeArrowheads="1"/>
          </p:cNvSpPr>
          <p:nvPr/>
        </p:nvSpPr>
        <p:spPr bwMode="auto">
          <a:xfrm>
            <a:off x="6321425" y="3248025"/>
            <a:ext cx="3489325" cy="1008063"/>
          </a:xfrm>
          <a:prstGeom prst="rect">
            <a:avLst/>
          </a:prstGeom>
          <a:solidFill>
            <a:schemeClr val="accent6">
              <a:lumMod val="20000"/>
              <a:lumOff val="80000"/>
            </a:schemeClr>
          </a:solidFill>
          <a:ln w="12700">
            <a:solidFill>
              <a:schemeClr val="tx1"/>
            </a:solidFill>
            <a:miter lim="800000"/>
            <a:headEnd/>
            <a:tailEnd/>
          </a:ln>
        </p:spPr>
        <p:txBody>
          <a:bodyPr/>
          <a:lstStyle/>
          <a:p>
            <a:pPr algn="ctr" defTabSz="891830" fontAlgn="base">
              <a:spcBef>
                <a:spcPct val="0"/>
              </a:spcBef>
              <a:spcAft>
                <a:spcPct val="0"/>
              </a:spcAft>
              <a:defRPr/>
            </a:pPr>
            <a:r>
              <a:rPr kumimoji="0" lang="ja-JP" altLang="en-US" sz="1400" b="1" dirty="0">
                <a:solidFill>
                  <a:srgbClr val="FF0000"/>
                </a:solidFill>
                <a:latin typeface="UD デジタル 教科書体 N-R" panose="02020400000000000000" pitchFamily="17" charset="-128"/>
                <a:ea typeface="UD デジタル 教科書体 N-R" panose="02020400000000000000" pitchFamily="17" charset="-128"/>
              </a:rPr>
              <a:t>校外</a:t>
            </a:r>
            <a:endParaRPr kumimoji="0" lang="en-US" altLang="ja-JP" sz="1400" b="1" dirty="0">
              <a:solidFill>
                <a:srgbClr val="FF0000"/>
              </a:solidFill>
              <a:latin typeface="UD デジタル 教科書体 N-R" panose="02020400000000000000" pitchFamily="17" charset="-128"/>
              <a:ea typeface="UD デジタル 教科書体 N-R" panose="02020400000000000000" pitchFamily="17" charset="-128"/>
            </a:endParaRPr>
          </a:p>
          <a:p>
            <a:pPr defTabSz="891830" fontAlgn="base">
              <a:spcBef>
                <a:spcPct val="0"/>
              </a:spcBef>
              <a:spcAft>
                <a:spcPct val="0"/>
              </a:spcAft>
              <a:defRPr/>
            </a:pPr>
            <a:r>
              <a:rPr kumimoji="0" lang="ja-JP" altLang="en-US" sz="1400" b="1" dirty="0">
                <a:solidFill>
                  <a:srgbClr val="000000"/>
                </a:solidFill>
                <a:latin typeface="UD デジタル 教科書体 N-R" panose="02020400000000000000" pitchFamily="17" charset="-128"/>
                <a:ea typeface="UD デジタル 教科書体 N-R" panose="02020400000000000000" pitchFamily="17" charset="-128"/>
              </a:rPr>
              <a:t>教育委員会、精神科医・緊急配備の</a:t>
            </a:r>
            <a:r>
              <a:rPr kumimoji="0" lang="en-US" altLang="ja-JP" sz="1400" b="1" dirty="0">
                <a:solidFill>
                  <a:srgbClr val="000000"/>
                </a:solidFill>
                <a:latin typeface="UD デジタル 教科書体 N-R" panose="02020400000000000000" pitchFamily="17" charset="-128"/>
                <a:ea typeface="UD デジタル 教科書体 N-R" panose="02020400000000000000" pitchFamily="17" charset="-128"/>
              </a:rPr>
              <a:t>SC</a:t>
            </a:r>
            <a:r>
              <a:rPr kumimoji="0" lang="ja-JP" altLang="en-US" sz="1400" b="1" dirty="0">
                <a:solidFill>
                  <a:srgbClr val="000000"/>
                </a:solidFill>
                <a:latin typeface="UD デジタル 教科書体 N-R" panose="02020400000000000000" pitchFamily="17" charset="-128"/>
                <a:ea typeface="UD デジタル 教科書体 N-R" panose="02020400000000000000" pitchFamily="17" charset="-128"/>
              </a:rPr>
              <a:t>スーパーバイザー、</a:t>
            </a:r>
            <a:r>
              <a:rPr kumimoji="0" lang="en-US" altLang="ja-JP" sz="1400" b="1" dirty="0">
                <a:solidFill>
                  <a:srgbClr val="000000"/>
                </a:solidFill>
                <a:latin typeface="UD デジタル 教科書体 N-R" panose="02020400000000000000" pitchFamily="17" charset="-128"/>
                <a:ea typeface="UD デジタル 教科書体 N-R" panose="02020400000000000000" pitchFamily="17" charset="-128"/>
              </a:rPr>
              <a:t>SSW</a:t>
            </a:r>
            <a:r>
              <a:rPr kumimoji="0" lang="ja-JP" altLang="en-US" sz="1400" b="1" dirty="0">
                <a:solidFill>
                  <a:srgbClr val="000000"/>
                </a:solidFill>
                <a:latin typeface="UD デジタル 教科書体 N-R" panose="02020400000000000000" pitchFamily="17" charset="-128"/>
                <a:ea typeface="UD デジタル 教科書体 N-R" panose="02020400000000000000" pitchFamily="17" charset="-128"/>
              </a:rPr>
              <a:t>スーパーバイザー等の専門家</a:t>
            </a:r>
          </a:p>
        </p:txBody>
      </p:sp>
      <p:sp>
        <p:nvSpPr>
          <p:cNvPr id="14346" name="テキスト ボックス 7">
            <a:extLst>
              <a:ext uri="{FF2B5EF4-FFF2-40B4-BE49-F238E27FC236}">
                <a16:creationId xmlns:a16="http://schemas.microsoft.com/office/drawing/2014/main" id="{434BA42F-D318-47A6-B3D4-8DAF38DDDEF7}"/>
              </a:ext>
            </a:extLst>
          </p:cNvPr>
          <p:cNvSpPr txBox="1">
            <a:spLocks noChangeArrowheads="1"/>
          </p:cNvSpPr>
          <p:nvPr/>
        </p:nvSpPr>
        <p:spPr bwMode="auto">
          <a:xfrm>
            <a:off x="1858169" y="5140324"/>
            <a:ext cx="2205038" cy="955675"/>
          </a:xfrm>
          <a:prstGeom prst="rect">
            <a:avLst/>
          </a:prstGeom>
          <a:solidFill>
            <a:srgbClr val="FFFFCC"/>
          </a:solidFill>
          <a:ln w="12700">
            <a:solidFill>
              <a:schemeClr val="tx1"/>
            </a:solidFill>
            <a:miter lim="800000"/>
            <a:headEnd/>
            <a:tailEnd/>
          </a:ln>
        </p:spPr>
        <p:txBody>
          <a:bodyPr lIns="0" tIns="0" r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defTabSz="945990" eaLnBrk="0" fontAlgn="base" hangingPunct="0">
              <a:lnSpc>
                <a:spcPct val="125000"/>
              </a:lnSpc>
              <a:spcBef>
                <a:spcPct val="0"/>
              </a:spcBef>
              <a:spcAft>
                <a:spcPct val="0"/>
              </a:spcAft>
              <a:defRPr/>
            </a:pPr>
            <a:r>
              <a:rPr lang="ja-JP" altLang="en-US" sz="1600" b="1" dirty="0">
                <a:solidFill>
                  <a:srgbClr val="C00000"/>
                </a:solidFill>
                <a:latin typeface="UD デジタル 教科書体 N-R" panose="02020400000000000000" pitchFamily="17" charset="-128"/>
                <a:ea typeface="UD デジタル 教科書体 N-R" panose="02020400000000000000" pitchFamily="17" charset="-128"/>
              </a:rPr>
              <a:t>遺族との丁寧な関わり</a:t>
            </a:r>
          </a:p>
        </p:txBody>
      </p:sp>
      <p:sp>
        <p:nvSpPr>
          <p:cNvPr id="14347" name="テキスト ボックス 17">
            <a:extLst>
              <a:ext uri="{FF2B5EF4-FFF2-40B4-BE49-F238E27FC236}">
                <a16:creationId xmlns:a16="http://schemas.microsoft.com/office/drawing/2014/main" id="{5C2028E5-1030-417D-BC30-58A27B5E04F4}"/>
              </a:ext>
            </a:extLst>
          </p:cNvPr>
          <p:cNvSpPr txBox="1">
            <a:spLocks noChangeArrowheads="1"/>
          </p:cNvSpPr>
          <p:nvPr/>
        </p:nvSpPr>
        <p:spPr bwMode="auto">
          <a:xfrm>
            <a:off x="4217990" y="5132389"/>
            <a:ext cx="2968624" cy="969962"/>
          </a:xfrm>
          <a:prstGeom prst="rect">
            <a:avLst/>
          </a:prstGeom>
          <a:solidFill>
            <a:srgbClr val="FFFFCC"/>
          </a:solidFill>
          <a:ln w="12700">
            <a:solidFill>
              <a:schemeClr val="tx1"/>
            </a:solidFill>
            <a:miter lim="800000"/>
            <a:headEnd/>
            <a:tailEnd/>
          </a:ln>
        </p:spPr>
        <p:txBody>
          <a:bodyPr lIns="0" tIns="0" r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45990" eaLnBrk="0" fontAlgn="base" hangingPunct="0">
              <a:lnSpc>
                <a:spcPct val="125000"/>
              </a:lnSpc>
              <a:spcBef>
                <a:spcPct val="0"/>
              </a:spcBef>
              <a:spcAft>
                <a:spcPct val="0"/>
              </a:spcAft>
              <a:defRPr/>
            </a:pPr>
            <a:r>
              <a:rPr lang="ja-JP" altLang="en-US" sz="1600" b="1" dirty="0">
                <a:solidFill>
                  <a:srgbClr val="C00000"/>
                </a:solidFill>
                <a:latin typeface="BIZ UDPゴシック" panose="020B0400000000000000" pitchFamily="50" charset="-128"/>
                <a:ea typeface="BIZ UDPゴシック" panose="020B0400000000000000" pitchFamily="50" charset="-128"/>
              </a:rPr>
              <a:t>　</a:t>
            </a:r>
            <a:r>
              <a:rPr lang="ja-JP" altLang="en-US" sz="1600" b="1" dirty="0">
                <a:solidFill>
                  <a:srgbClr val="C00000"/>
                </a:solidFill>
                <a:latin typeface="UD デジタル 教科書体 N-R" panose="02020400000000000000" pitchFamily="17" charset="-128"/>
                <a:ea typeface="UD デジタル 教科書体 N-R" panose="02020400000000000000" pitchFamily="17" charset="-128"/>
              </a:rPr>
              <a:t>情報収集と整理</a:t>
            </a:r>
            <a:endParaRPr lang="en-US" altLang="ja-JP" sz="1600" b="1" dirty="0">
              <a:solidFill>
                <a:srgbClr val="C00000"/>
              </a:solidFill>
              <a:latin typeface="UD デジタル 教科書体 N-R" panose="02020400000000000000" pitchFamily="17" charset="-128"/>
              <a:ea typeface="UD デジタル 教科書体 N-R" panose="02020400000000000000" pitchFamily="17" charset="-128"/>
            </a:endParaRPr>
          </a:p>
          <a:p>
            <a:pPr algn="ctr" defTabSz="945990" eaLnBrk="0" fontAlgn="base" hangingPunct="0">
              <a:lnSpc>
                <a:spcPct val="125000"/>
              </a:lnSpc>
              <a:spcBef>
                <a:spcPct val="0"/>
              </a:spcBef>
              <a:spcAft>
                <a:spcPct val="0"/>
              </a:spcAft>
              <a:defRPr/>
            </a:pPr>
            <a:r>
              <a:rPr lang="ja-JP" altLang="en-US" sz="1600" b="1" dirty="0">
                <a:solidFill>
                  <a:srgbClr val="C00000"/>
                </a:solidFill>
                <a:latin typeface="UD デジタル 教科書体 N-R" panose="02020400000000000000" pitchFamily="17" charset="-128"/>
                <a:ea typeface="UD デジタル 教科書体 N-R" panose="02020400000000000000" pitchFamily="17" charset="-128"/>
              </a:rPr>
              <a:t>　背景調査（基本調査）の実施</a:t>
            </a:r>
          </a:p>
        </p:txBody>
      </p:sp>
      <p:sp>
        <p:nvSpPr>
          <p:cNvPr id="14348" name="テキスト ボックス 18">
            <a:extLst>
              <a:ext uri="{FF2B5EF4-FFF2-40B4-BE49-F238E27FC236}">
                <a16:creationId xmlns:a16="http://schemas.microsoft.com/office/drawing/2014/main" id="{75BBBC9C-EF70-453D-BAB0-DD575E24DFE7}"/>
              </a:ext>
            </a:extLst>
          </p:cNvPr>
          <p:cNvSpPr txBox="1">
            <a:spLocks noChangeArrowheads="1"/>
          </p:cNvSpPr>
          <p:nvPr/>
        </p:nvSpPr>
        <p:spPr bwMode="auto">
          <a:xfrm>
            <a:off x="7436285" y="5140324"/>
            <a:ext cx="2968625" cy="955531"/>
          </a:xfrm>
          <a:prstGeom prst="rect">
            <a:avLst/>
          </a:prstGeom>
          <a:solidFill>
            <a:srgbClr val="FFFFCC"/>
          </a:solidFill>
          <a:ln w="12700">
            <a:solidFill>
              <a:schemeClr val="tx1"/>
            </a:solidFill>
            <a:miter lim="800000"/>
            <a:headEnd/>
            <a:tailEnd/>
          </a:ln>
        </p:spPr>
        <p:txBody>
          <a:bodyPr lIns="0" tIns="0" r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45990" eaLnBrk="0" fontAlgn="base" hangingPunct="0">
              <a:lnSpc>
                <a:spcPct val="125000"/>
              </a:lnSpc>
              <a:spcBef>
                <a:spcPct val="0"/>
              </a:spcBef>
              <a:spcAft>
                <a:spcPct val="0"/>
              </a:spcAft>
              <a:defRPr/>
            </a:pPr>
            <a:r>
              <a:rPr lang="ja-JP" altLang="en-US" sz="1600" b="1" dirty="0">
                <a:solidFill>
                  <a:srgbClr val="C00000"/>
                </a:solidFill>
                <a:latin typeface="UD デジタル 教科書体 N-R" panose="02020400000000000000" pitchFamily="17" charset="-128"/>
                <a:ea typeface="UD デジタル 教科書体 N-R" panose="02020400000000000000" pitchFamily="17" charset="-128"/>
              </a:rPr>
              <a:t>　周囲への心のケア</a:t>
            </a:r>
            <a:endParaRPr lang="en-US" altLang="ja-JP" sz="1600" b="1" dirty="0">
              <a:solidFill>
                <a:srgbClr val="C00000"/>
              </a:solidFill>
              <a:latin typeface="UD デジタル 教科書体 N-R" panose="02020400000000000000" pitchFamily="17" charset="-128"/>
              <a:ea typeface="UD デジタル 教科書体 N-R" panose="02020400000000000000" pitchFamily="17" charset="-128"/>
            </a:endParaRPr>
          </a:p>
          <a:p>
            <a:pPr algn="ctr" defTabSz="945990" eaLnBrk="0" fontAlgn="base" hangingPunct="0">
              <a:lnSpc>
                <a:spcPct val="125000"/>
              </a:lnSpc>
              <a:spcBef>
                <a:spcPct val="0"/>
              </a:spcBef>
              <a:spcAft>
                <a:spcPct val="0"/>
              </a:spcAft>
              <a:defRPr/>
            </a:pPr>
            <a:r>
              <a:rPr lang="ja-JP" altLang="en-US" sz="1600" b="1" dirty="0">
                <a:solidFill>
                  <a:srgbClr val="C00000"/>
                </a:solidFill>
                <a:latin typeface="UD デジタル 教科書体 N-R" panose="02020400000000000000" pitchFamily="17" charset="-128"/>
                <a:ea typeface="UD デジタル 教科書体 N-R" panose="02020400000000000000" pitchFamily="17" charset="-128"/>
              </a:rPr>
              <a:t>　保護者への説明</a:t>
            </a:r>
            <a:endParaRPr lang="en-US" altLang="ja-JP" sz="1600" b="1" dirty="0">
              <a:solidFill>
                <a:srgbClr val="C00000"/>
              </a:solidFill>
              <a:latin typeface="UD デジタル 教科書体 N-R" panose="02020400000000000000" pitchFamily="17" charset="-128"/>
              <a:ea typeface="UD デジタル 教科書体 N-R" panose="02020400000000000000" pitchFamily="17" charset="-128"/>
            </a:endParaRPr>
          </a:p>
          <a:p>
            <a:pPr algn="ctr" defTabSz="945990" eaLnBrk="0" fontAlgn="base" hangingPunct="0">
              <a:lnSpc>
                <a:spcPct val="125000"/>
              </a:lnSpc>
              <a:spcBef>
                <a:spcPct val="0"/>
              </a:spcBef>
              <a:spcAft>
                <a:spcPct val="0"/>
              </a:spcAft>
              <a:defRPr/>
            </a:pPr>
            <a:r>
              <a:rPr lang="ja-JP" altLang="en-US" sz="1600" b="1" dirty="0">
                <a:solidFill>
                  <a:srgbClr val="C00000"/>
                </a:solidFill>
                <a:latin typeface="UD デジタル 教科書体 N-R" panose="02020400000000000000" pitchFamily="17" charset="-128"/>
                <a:ea typeface="UD デジタル 教科書体 N-R" panose="02020400000000000000" pitchFamily="17" charset="-128"/>
              </a:rPr>
              <a:t>　日常の教育活動再開への準備</a:t>
            </a:r>
          </a:p>
        </p:txBody>
      </p:sp>
      <p:sp>
        <p:nvSpPr>
          <p:cNvPr id="11" name="正方形/長方形 10">
            <a:extLst>
              <a:ext uri="{FF2B5EF4-FFF2-40B4-BE49-F238E27FC236}">
                <a16:creationId xmlns:a16="http://schemas.microsoft.com/office/drawing/2014/main" id="{927D73C2-85A1-48F7-B9C7-F965ED9210E8}"/>
              </a:ext>
            </a:extLst>
          </p:cNvPr>
          <p:cNvSpPr/>
          <p:nvPr/>
        </p:nvSpPr>
        <p:spPr>
          <a:xfrm>
            <a:off x="4806279" y="641837"/>
            <a:ext cx="2879725" cy="466725"/>
          </a:xfrm>
          <a:prstGeom prst="rect">
            <a:avLst/>
          </a:prstGeom>
          <a:solidFill>
            <a:schemeClr val="accent2">
              <a:lumMod val="20000"/>
              <a:lumOff val="80000"/>
            </a:schemeClr>
          </a:solid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25200" anchor="ctr"/>
          <a:lstStyle/>
          <a:p>
            <a:pPr algn="ctr" defTabSz="945990" eaLnBrk="0" fontAlgn="base" hangingPunct="0">
              <a:spcBef>
                <a:spcPct val="0"/>
              </a:spcBef>
              <a:spcAft>
                <a:spcPct val="0"/>
              </a:spcAft>
              <a:defRPr/>
            </a:pPr>
            <a:r>
              <a:rPr kumimoji="0" lang="ja-JP" altLang="en-US" sz="1400" b="1" dirty="0">
                <a:solidFill>
                  <a:prstClr val="black"/>
                </a:solidFill>
                <a:latin typeface="UD デジタル 教科書体 N-R" panose="02020400000000000000" pitchFamily="17" charset="-128"/>
                <a:ea typeface="UD デジタル 教科書体 N-R" panose="02020400000000000000" pitchFamily="17" charset="-128"/>
              </a:rPr>
              <a:t>事案発生の第一報を受ける</a:t>
            </a:r>
            <a:endParaRPr lang="ja-JP" altLang="en-US" sz="1400" b="1" dirty="0">
              <a:solidFill>
                <a:prstClr val="black"/>
              </a:solidFill>
              <a:latin typeface="UD デジタル 教科書体 N-R" panose="02020400000000000000" pitchFamily="17" charset="-128"/>
              <a:ea typeface="UD デジタル 教科書体 N-R" panose="02020400000000000000" pitchFamily="17" charset="-128"/>
            </a:endParaRPr>
          </a:p>
        </p:txBody>
      </p:sp>
      <p:cxnSp>
        <p:nvCxnSpPr>
          <p:cNvPr id="13" name="直線矢印コネクタ 12">
            <a:extLst>
              <a:ext uri="{FF2B5EF4-FFF2-40B4-BE49-F238E27FC236}">
                <a16:creationId xmlns:a16="http://schemas.microsoft.com/office/drawing/2014/main" id="{EDA33757-9E2E-408A-973D-9DE1C0B2B1D4}"/>
              </a:ext>
            </a:extLst>
          </p:cNvPr>
          <p:cNvCxnSpPr>
            <a:stCxn id="11" idx="2"/>
            <a:endCxn id="5" idx="0"/>
          </p:cNvCxnSpPr>
          <p:nvPr/>
        </p:nvCxnSpPr>
        <p:spPr>
          <a:xfrm flipH="1">
            <a:off x="6239000" y="1108562"/>
            <a:ext cx="7142" cy="5213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コネクタ: カギ線 14">
            <a:extLst>
              <a:ext uri="{FF2B5EF4-FFF2-40B4-BE49-F238E27FC236}">
                <a16:creationId xmlns:a16="http://schemas.microsoft.com/office/drawing/2014/main" id="{2DE7DC00-4F73-4390-9679-DC624E13ADE9}"/>
              </a:ext>
            </a:extLst>
          </p:cNvPr>
          <p:cNvCxnSpPr>
            <a:endCxn id="6" idx="0"/>
          </p:cNvCxnSpPr>
          <p:nvPr/>
        </p:nvCxnSpPr>
        <p:spPr>
          <a:xfrm>
            <a:off x="6246142" y="1285567"/>
            <a:ext cx="1557338" cy="36195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コネクタ: カギ線 19">
            <a:extLst>
              <a:ext uri="{FF2B5EF4-FFF2-40B4-BE49-F238E27FC236}">
                <a16:creationId xmlns:a16="http://schemas.microsoft.com/office/drawing/2014/main" id="{E06ABD84-F1C8-479B-BFEE-AB4E008BD090}"/>
              </a:ext>
            </a:extLst>
          </p:cNvPr>
          <p:cNvCxnSpPr>
            <a:endCxn id="4" idx="0"/>
          </p:cNvCxnSpPr>
          <p:nvPr/>
        </p:nvCxnSpPr>
        <p:spPr>
          <a:xfrm rot="10800000" flipV="1">
            <a:off x="4741192" y="1289257"/>
            <a:ext cx="1504950" cy="363538"/>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9B3ADCA1-97C6-46BC-B98A-8D88E3216642}"/>
              </a:ext>
            </a:extLst>
          </p:cNvPr>
          <p:cNvSpPr txBox="1"/>
          <p:nvPr/>
        </p:nvSpPr>
        <p:spPr>
          <a:xfrm>
            <a:off x="4705006" y="2786063"/>
            <a:ext cx="3138016" cy="323850"/>
          </a:xfrm>
          <a:prstGeom prst="rect">
            <a:avLst/>
          </a:prstGeom>
          <a:noFill/>
          <a:ln w="19050">
            <a:solidFill>
              <a:srgbClr val="FF0000"/>
            </a:solidFill>
          </a:ln>
        </p:spPr>
        <p:txBody>
          <a:bodyPr lIns="0" tIns="0" rIns="0" bIns="0"/>
          <a:lstStyle/>
          <a:p>
            <a:pPr algn="ctr" defTabSz="945990" eaLnBrk="0" fontAlgn="base" hangingPunct="0">
              <a:lnSpc>
                <a:spcPct val="125000"/>
              </a:lnSpc>
              <a:spcBef>
                <a:spcPct val="0"/>
              </a:spcBef>
              <a:spcAft>
                <a:spcPct val="0"/>
              </a:spcAft>
              <a:defRPr/>
            </a:pPr>
            <a:r>
              <a:rPr lang="ja-JP" altLang="en-US" sz="1600" b="1" dirty="0">
                <a:solidFill>
                  <a:prstClr val="black"/>
                </a:solidFill>
                <a:latin typeface="UD デジタル 教科書体 N-R" panose="02020400000000000000" pitchFamily="17" charset="-128"/>
                <a:ea typeface="UD デジタル 教科書体 N-R" panose="02020400000000000000" pitchFamily="17" charset="-128"/>
              </a:rPr>
              <a:t>ネットワーク型緊急支援</a:t>
            </a:r>
            <a:r>
              <a:rPr lang="ja-JP" altLang="en-US" sz="1600" b="1" dirty="0">
                <a:solidFill>
                  <a:srgbClr val="1F497D">
                    <a:lumMod val="50000"/>
                  </a:srgbClr>
                </a:solidFill>
                <a:latin typeface="UD デジタル 教科書体 N-R" panose="02020400000000000000" pitchFamily="17" charset="-128"/>
                <a:ea typeface="UD デジタル 教科書体 N-R" panose="02020400000000000000" pitchFamily="17" charset="-128"/>
              </a:rPr>
              <a:t>チーム</a:t>
            </a:r>
            <a:endParaRPr lang="ja-JP" altLang="en-US" sz="1600" b="1" dirty="0">
              <a:solidFill>
                <a:srgbClr val="000000"/>
              </a:solidFill>
              <a:latin typeface="UD デジタル 教科書体 N-R" panose="02020400000000000000" pitchFamily="17" charset="-128"/>
              <a:ea typeface="UD デジタル 教科書体 N-R" panose="02020400000000000000" pitchFamily="17" charset="-128"/>
            </a:endParaRPr>
          </a:p>
        </p:txBody>
      </p:sp>
      <p:cxnSp>
        <p:nvCxnSpPr>
          <p:cNvPr id="24" name="直線矢印コネクタ 23">
            <a:extLst>
              <a:ext uri="{FF2B5EF4-FFF2-40B4-BE49-F238E27FC236}">
                <a16:creationId xmlns:a16="http://schemas.microsoft.com/office/drawing/2014/main" id="{F62F514C-B642-4D4E-B395-298DAC5A300E}"/>
              </a:ext>
            </a:extLst>
          </p:cNvPr>
          <p:cNvCxnSpPr>
            <a:stCxn id="4" idx="2"/>
          </p:cNvCxnSpPr>
          <p:nvPr/>
        </p:nvCxnSpPr>
        <p:spPr>
          <a:xfrm>
            <a:off x="4741192" y="2195719"/>
            <a:ext cx="0" cy="6064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E5A7EDA9-3E3B-48A8-B90B-92F4A0EB0E5D}"/>
              </a:ext>
            </a:extLst>
          </p:cNvPr>
          <p:cNvCxnSpPr>
            <a:stCxn id="5" idx="2"/>
          </p:cNvCxnSpPr>
          <p:nvPr/>
        </p:nvCxnSpPr>
        <p:spPr>
          <a:xfrm>
            <a:off x="6238998" y="2174443"/>
            <a:ext cx="0" cy="6000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47A8A248-9CF0-4051-BFBD-4C232E5C2B74}"/>
              </a:ext>
            </a:extLst>
          </p:cNvPr>
          <p:cNvCxnSpPr>
            <a:cxnSpLocks/>
            <a:stCxn id="6" idx="2"/>
          </p:cNvCxnSpPr>
          <p:nvPr/>
        </p:nvCxnSpPr>
        <p:spPr>
          <a:xfrm>
            <a:off x="7803480" y="2192029"/>
            <a:ext cx="7937" cy="6191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85839F4C-3AC7-4F85-9B1D-11E208E8A8EB}"/>
              </a:ext>
            </a:extLst>
          </p:cNvPr>
          <p:cNvCxnSpPr>
            <a:cxnSpLocks/>
            <a:endCxn id="14346" idx="0"/>
          </p:cNvCxnSpPr>
          <p:nvPr/>
        </p:nvCxnSpPr>
        <p:spPr>
          <a:xfrm>
            <a:off x="2959894" y="4468813"/>
            <a:ext cx="794" cy="6715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E939F875-B01E-4053-A7A1-72BBEEA019AE}"/>
              </a:ext>
            </a:extLst>
          </p:cNvPr>
          <p:cNvCxnSpPr>
            <a:cxnSpLocks/>
          </p:cNvCxnSpPr>
          <p:nvPr/>
        </p:nvCxnSpPr>
        <p:spPr>
          <a:xfrm>
            <a:off x="8846707" y="4468813"/>
            <a:ext cx="0" cy="6956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C4441A06-75D9-ED7F-1123-477CF7C37C66}"/>
              </a:ext>
            </a:extLst>
          </p:cNvPr>
          <p:cNvSpPr txBox="1"/>
          <p:nvPr/>
        </p:nvSpPr>
        <p:spPr>
          <a:xfrm>
            <a:off x="6321425" y="6538912"/>
            <a:ext cx="5283478" cy="371512"/>
          </a:xfrm>
          <a:prstGeom prst="rect">
            <a:avLst/>
          </a:prstGeom>
          <a:noFill/>
        </p:spPr>
        <p:txBody>
          <a:bodyPr wrap="square">
            <a:spAutoFit/>
          </a:bodyPr>
          <a:lstStyle/>
          <a:p>
            <a:pPr marL="0" lvl="1" defTabSz="945990" fontAlgn="base">
              <a:spcBef>
                <a:spcPct val="20000"/>
              </a:spcBef>
              <a:spcAft>
                <a:spcPct val="0"/>
              </a:spcAft>
              <a:defRPr/>
            </a:pPr>
            <a:r>
              <a:rPr lang="ja-JP" altLang="en-US" sz="1814" dirty="0">
                <a:solidFill>
                  <a:srgbClr val="000000"/>
                </a:solidFill>
                <a:latin typeface="UD デジタル 教科書体 N-R" panose="02020400000000000000" pitchFamily="17" charset="-128"/>
                <a:ea typeface="UD デジタル 教科書体 N-R" panose="02020400000000000000" pitchFamily="17" charset="-128"/>
              </a:rPr>
              <a:t>（</a:t>
            </a:r>
            <a:r>
              <a:rPr lang="en-US" altLang="ja-JP" sz="1814" dirty="0">
                <a:solidFill>
                  <a:srgbClr val="000000"/>
                </a:solidFill>
                <a:latin typeface="UD デジタル 教科書体 N-R" panose="02020400000000000000" pitchFamily="17" charset="-128"/>
                <a:ea typeface="UD デジタル 教科書体 N-R" panose="02020400000000000000" pitchFamily="17" charset="-128"/>
              </a:rPr>
              <a:t>『</a:t>
            </a:r>
            <a:r>
              <a:rPr lang="ja-JP" altLang="en-US" sz="1814" dirty="0">
                <a:solidFill>
                  <a:srgbClr val="000000"/>
                </a:solidFill>
                <a:latin typeface="UD デジタル 教科書体 N-R" panose="02020400000000000000" pitchFamily="17" charset="-128"/>
                <a:ea typeface="UD デジタル 教科書体 N-R" panose="02020400000000000000" pitchFamily="17" charset="-128"/>
              </a:rPr>
              <a:t>生徒指導提要（改訂版）</a:t>
            </a:r>
            <a:r>
              <a:rPr lang="en-US" altLang="ja-JP" sz="1814" dirty="0">
                <a:solidFill>
                  <a:srgbClr val="000000"/>
                </a:solidFill>
                <a:latin typeface="UD デジタル 教科書体 N-R" panose="02020400000000000000" pitchFamily="17" charset="-128"/>
                <a:ea typeface="UD デジタル 教科書体 N-R" panose="02020400000000000000" pitchFamily="17" charset="-128"/>
              </a:rPr>
              <a:t>』</a:t>
            </a:r>
            <a:r>
              <a:rPr lang="en-US" altLang="ja-JP" sz="1814" dirty="0">
                <a:solidFill>
                  <a:srgbClr val="00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p.203  2022</a:t>
            </a:r>
            <a:r>
              <a:rPr lang="ja-JP" altLang="en-US" sz="1814" dirty="0">
                <a:solidFill>
                  <a:srgbClr val="000000"/>
                </a:solidFill>
                <a:latin typeface="UD デジタル 教科書体 N-R" panose="02020400000000000000" pitchFamily="17" charset="-128"/>
                <a:ea typeface="UD デジタル 教科書体 N-R" panose="02020400000000000000" pitchFamily="17" charset="-128"/>
              </a:rPr>
              <a:t>）</a:t>
            </a:r>
            <a:endParaRPr lang="en-US" altLang="ja-JP" sz="1814" dirty="0">
              <a:solidFill>
                <a:srgbClr val="1F497D"/>
              </a:solidFill>
              <a:latin typeface="UD デジタル 教科書体 N-R" panose="02020400000000000000" pitchFamily="17" charset="-128"/>
              <a:ea typeface="UD デジタル 教科書体 N-R" panose="02020400000000000000" pitchFamily="17" charset="-128"/>
            </a:endParaRPr>
          </a:p>
        </p:txBody>
      </p:sp>
      <p:sp>
        <p:nvSpPr>
          <p:cNvPr id="8" name="テキスト ボックス 7">
            <a:extLst>
              <a:ext uri="{FF2B5EF4-FFF2-40B4-BE49-F238E27FC236}">
                <a16:creationId xmlns:a16="http://schemas.microsoft.com/office/drawing/2014/main" id="{4177C25A-AB28-FF7B-70C8-BD72CA88C350}"/>
              </a:ext>
            </a:extLst>
          </p:cNvPr>
          <p:cNvSpPr txBox="1"/>
          <p:nvPr/>
        </p:nvSpPr>
        <p:spPr>
          <a:xfrm>
            <a:off x="150142" y="39469"/>
            <a:ext cx="6096000" cy="646331"/>
          </a:xfrm>
          <a:prstGeom prst="rect">
            <a:avLst/>
          </a:prstGeom>
          <a:noFill/>
        </p:spPr>
        <p:txBody>
          <a:bodyPr wrap="square">
            <a:spAutoFit/>
          </a:bodyPr>
          <a:lstStyle/>
          <a:p>
            <a:pPr algn="just"/>
            <a:r>
              <a:rPr lang="en-US" altLang="ja-JP" sz="3600" b="1"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a:t>
            </a:r>
            <a:r>
              <a:rPr lang="ja-JP" altLang="ja-JP" sz="3600" b="1"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事後対応における留意点</a:t>
            </a:r>
          </a:p>
        </p:txBody>
      </p:sp>
      <p:sp>
        <p:nvSpPr>
          <p:cNvPr id="3" name="スライド番号プレースホルダー 2">
            <a:extLst>
              <a:ext uri="{FF2B5EF4-FFF2-40B4-BE49-F238E27FC236}">
                <a16:creationId xmlns:a16="http://schemas.microsoft.com/office/drawing/2014/main" id="{BBD68DFA-247E-28C6-A24D-7F9C0C7C836B}"/>
              </a:ext>
            </a:extLst>
          </p:cNvPr>
          <p:cNvSpPr>
            <a:spLocks noGrp="1"/>
          </p:cNvSpPr>
          <p:nvPr>
            <p:ph type="sldNum" sz="quarter" idx="12"/>
          </p:nvPr>
        </p:nvSpPr>
        <p:spPr>
          <a:xfrm>
            <a:off x="9234489" y="6444972"/>
            <a:ext cx="2743200" cy="365125"/>
          </a:xfrm>
        </p:spPr>
        <p:txBody>
          <a:bodyPr/>
          <a:lstStyle/>
          <a:p>
            <a:fld id="{60422B60-572B-4A42-9BF7-423FB352E2B6}" type="slidenum">
              <a:rPr kumimoji="1" lang="ja-JP" altLang="en-US" smtClean="0"/>
              <a:t>15</a:t>
            </a:fld>
            <a:endParaRPr kumimoji="1" lang="ja-JP" altLang="en-US" dirty="0"/>
          </a:p>
        </p:txBody>
      </p:sp>
    </p:spTree>
    <p:extLst>
      <p:ext uri="{BB962C8B-B14F-4D97-AF65-F5344CB8AC3E}">
        <p14:creationId xmlns:p14="http://schemas.microsoft.com/office/powerpoint/2010/main" val="3299972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2148F-CA8E-C597-43B6-4F92714D019A}"/>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9A8BD91-BF95-41F5-D711-8C5DB7C4208B}"/>
              </a:ext>
            </a:extLst>
          </p:cNvPr>
          <p:cNvSpPr txBox="1"/>
          <p:nvPr/>
        </p:nvSpPr>
        <p:spPr>
          <a:xfrm>
            <a:off x="1993452" y="2592369"/>
            <a:ext cx="7959435" cy="1107996"/>
          </a:xfrm>
          <a:prstGeom prst="rect">
            <a:avLst/>
          </a:prstGeom>
          <a:noFill/>
        </p:spPr>
        <p:txBody>
          <a:bodyPr wrap="square">
            <a:spAutoFit/>
          </a:bodyPr>
          <a:lstStyle/>
          <a:p>
            <a:r>
              <a:rPr lang="ja-JP" altLang="en-US" sz="6600" dirty="0">
                <a:latin typeface="UD デジタル 教科書体 N-R" panose="02020400000000000000" pitchFamily="17" charset="-128"/>
                <a:ea typeface="UD デジタル 教科書体 N-R" panose="02020400000000000000" pitchFamily="17" charset="-128"/>
              </a:rPr>
              <a:t>〔児童虐待・貧困〕</a:t>
            </a:r>
          </a:p>
        </p:txBody>
      </p:sp>
      <p:sp>
        <p:nvSpPr>
          <p:cNvPr id="2" name="スライド番号プレースホルダー 1">
            <a:extLst>
              <a:ext uri="{FF2B5EF4-FFF2-40B4-BE49-F238E27FC236}">
                <a16:creationId xmlns:a16="http://schemas.microsoft.com/office/drawing/2014/main" id="{AA1BA315-163E-24BD-1DAF-840C24F114B0}"/>
              </a:ext>
            </a:extLst>
          </p:cNvPr>
          <p:cNvSpPr>
            <a:spLocks noGrp="1"/>
          </p:cNvSpPr>
          <p:nvPr>
            <p:ph type="sldNum" sz="quarter" idx="12"/>
          </p:nvPr>
        </p:nvSpPr>
        <p:spPr/>
        <p:txBody>
          <a:bodyPr/>
          <a:lstStyle/>
          <a:p>
            <a:fld id="{60422B60-572B-4A42-9BF7-423FB352E2B6}" type="slidenum">
              <a:rPr kumimoji="1" lang="ja-JP" altLang="en-US" smtClean="0"/>
              <a:t>16</a:t>
            </a:fld>
            <a:endParaRPr kumimoji="1" lang="ja-JP" altLang="en-US"/>
          </a:p>
        </p:txBody>
      </p:sp>
    </p:spTree>
    <p:extLst>
      <p:ext uri="{BB962C8B-B14F-4D97-AF65-F5344CB8AC3E}">
        <p14:creationId xmlns:p14="http://schemas.microsoft.com/office/powerpoint/2010/main" val="1603328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84" y="187325"/>
            <a:ext cx="10515600" cy="1325563"/>
          </a:xfrm>
        </p:spPr>
        <p:txBody>
          <a:bodyPr>
            <a:normAutofit/>
          </a:bodyPr>
          <a:lstStyle/>
          <a:p>
            <a:r>
              <a:rPr sz="4000" b="1" dirty="0">
                <a:latin typeface="UD デジタル 教科書体 N-R"/>
              </a:rPr>
              <a:t>７．学校における家庭支援の必要性</a:t>
            </a:r>
            <a:br>
              <a:rPr lang="en-US" sz="4000" b="1" dirty="0">
                <a:latin typeface="UD デジタル 教科書体 N-R"/>
              </a:rPr>
            </a:br>
            <a:r>
              <a:rPr lang="ja-JP" altLang="en-US" sz="4000" b="1" dirty="0">
                <a:latin typeface="UD デジタル 教科書体 N-R"/>
              </a:rPr>
              <a:t>　　</a:t>
            </a:r>
            <a:r>
              <a:rPr sz="4000" b="1" dirty="0">
                <a:latin typeface="UD デジタル 教科書体 N-R"/>
              </a:rPr>
              <a:t>－児童虐待・子どもの貧困の現状と課題</a:t>
            </a:r>
          </a:p>
        </p:txBody>
      </p:sp>
      <p:sp>
        <p:nvSpPr>
          <p:cNvPr id="7" name="Title 1">
            <a:extLst>
              <a:ext uri="{FF2B5EF4-FFF2-40B4-BE49-F238E27FC236}">
                <a16:creationId xmlns:a16="http://schemas.microsoft.com/office/drawing/2014/main" id="{450FBCC7-4883-3B23-6FA4-A2E2E7A6F74B}"/>
              </a:ext>
            </a:extLst>
          </p:cNvPr>
          <p:cNvSpPr txBox="1">
            <a:spLocks/>
          </p:cNvSpPr>
          <p:nvPr/>
        </p:nvSpPr>
        <p:spPr>
          <a:xfrm>
            <a:off x="354495" y="1427839"/>
            <a:ext cx="10515600" cy="738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a:latin typeface="UD デジタル 教科書体 N-R" panose="02020400000000000000" pitchFamily="17" charset="-128"/>
                <a:ea typeface="UD デジタル 教科書体 N-R" panose="02020400000000000000" pitchFamily="17" charset="-128"/>
              </a:rPr>
              <a:t>(1) </a:t>
            </a:r>
            <a:r>
              <a:rPr lang="ja-JP" altLang="en-US" sz="2800" b="1" dirty="0">
                <a:latin typeface="UD デジタル 教科書体 N-R" panose="02020400000000000000" pitchFamily="17" charset="-128"/>
                <a:ea typeface="UD デジタル 教科書体 N-R" panose="02020400000000000000" pitchFamily="17" charset="-128"/>
              </a:rPr>
              <a:t>児童虐待</a:t>
            </a:r>
          </a:p>
        </p:txBody>
      </p:sp>
      <p:sp>
        <p:nvSpPr>
          <p:cNvPr id="9" name="テキスト ボックス 8">
            <a:extLst>
              <a:ext uri="{FF2B5EF4-FFF2-40B4-BE49-F238E27FC236}">
                <a16:creationId xmlns:a16="http://schemas.microsoft.com/office/drawing/2014/main" id="{14C2BE0C-8E96-D72A-DF10-0440B0E63408}"/>
              </a:ext>
            </a:extLst>
          </p:cNvPr>
          <p:cNvSpPr txBox="1"/>
          <p:nvPr/>
        </p:nvSpPr>
        <p:spPr>
          <a:xfrm>
            <a:off x="440490" y="1992518"/>
            <a:ext cx="11784990" cy="1983876"/>
          </a:xfrm>
          <a:prstGeom prst="rect">
            <a:avLst/>
          </a:prstGeom>
          <a:noFill/>
        </p:spPr>
        <p:txBody>
          <a:bodyPr wrap="square">
            <a:spAutoFit/>
          </a:bodyPr>
          <a:lstStyle/>
          <a:p>
            <a:pPr marL="0" indent="0">
              <a:buNone/>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　①</a:t>
            </a:r>
            <a:r>
              <a:rPr lang="ja-JP" altLang="en-US" b="1" u="sng" dirty="0">
                <a:solidFill>
                  <a:srgbClr val="FF0000"/>
                </a:solidFill>
                <a:latin typeface="UD デジタル 教科書体 N-R" panose="02020400000000000000" pitchFamily="17" charset="-128"/>
                <a:ea typeface="UD デジタル 教科書体 N-R" panose="02020400000000000000" pitchFamily="17" charset="-128"/>
              </a:rPr>
              <a:t>身体的虐待</a:t>
            </a:r>
            <a:r>
              <a:rPr lang="ja-JP" altLang="en-US" dirty="0">
                <a:latin typeface="UD デジタル 教科書体 N-R" panose="02020400000000000000" pitchFamily="17" charset="-128"/>
                <a:ea typeface="UD デジタル 教科書体 N-R" panose="02020400000000000000" pitchFamily="17" charset="-128"/>
              </a:rPr>
              <a:t>：身体に外傷が生じる暴行を加えること</a:t>
            </a:r>
          </a:p>
          <a:p>
            <a:pPr marL="0" indent="0">
              <a:buNone/>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　②</a:t>
            </a:r>
            <a:r>
              <a:rPr lang="ja-JP" altLang="en-US" b="1" u="sng" dirty="0">
                <a:solidFill>
                  <a:srgbClr val="FF0000"/>
                </a:solidFill>
                <a:latin typeface="UD デジタル 教科書体 N-R" panose="02020400000000000000" pitchFamily="17" charset="-128"/>
                <a:ea typeface="UD デジタル 教科書体 N-R" panose="02020400000000000000" pitchFamily="17" charset="-128"/>
              </a:rPr>
              <a:t>性的虐待</a:t>
            </a:r>
            <a:r>
              <a:rPr lang="ja-JP" altLang="en-US" dirty="0">
                <a:latin typeface="UD デジタル 教科書体 N-R" panose="02020400000000000000" pitchFamily="17" charset="-128"/>
                <a:ea typeface="UD デジタル 教科書体 N-R" panose="02020400000000000000" pitchFamily="17" charset="-128"/>
              </a:rPr>
              <a:t>：わいせつな行為をしたりさせること</a:t>
            </a:r>
          </a:p>
          <a:p>
            <a:pPr marL="0" indent="0">
              <a:buNone/>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　③</a:t>
            </a:r>
            <a:r>
              <a:rPr lang="ja-JP" altLang="en-US" b="1" u="sng" dirty="0">
                <a:solidFill>
                  <a:srgbClr val="FF0000"/>
                </a:solidFill>
                <a:latin typeface="UD デジタル 教科書体 N-R" panose="02020400000000000000" pitchFamily="17" charset="-128"/>
                <a:ea typeface="UD デジタル 教科書体 N-R" panose="02020400000000000000" pitchFamily="17" charset="-128"/>
              </a:rPr>
              <a:t>ネグレクト</a:t>
            </a:r>
            <a:r>
              <a:rPr lang="ja-JP" altLang="en-US" dirty="0">
                <a:latin typeface="UD デジタル 教科書体 N-R" panose="02020400000000000000" pitchFamily="17" charset="-128"/>
                <a:ea typeface="UD デジタル 教科書体 N-R" panose="02020400000000000000" pitchFamily="17" charset="-128"/>
              </a:rPr>
              <a:t>：心身の正常発達を妨げる減食や長時間の放置など</a:t>
            </a:r>
          </a:p>
          <a:p>
            <a:pPr marL="0" indent="0">
              <a:buNone/>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　④</a:t>
            </a:r>
            <a:r>
              <a:rPr lang="ja-JP" altLang="en-US" b="1" u="sng" dirty="0">
                <a:solidFill>
                  <a:srgbClr val="FF0000"/>
                </a:solidFill>
                <a:latin typeface="UD デジタル 教科書体 N-R" panose="02020400000000000000" pitchFamily="17" charset="-128"/>
                <a:ea typeface="UD デジタル 教科書体 N-R" panose="02020400000000000000" pitchFamily="17" charset="-128"/>
              </a:rPr>
              <a:t>心理的虐待</a:t>
            </a:r>
            <a:r>
              <a:rPr lang="ja-JP" altLang="en-US" dirty="0">
                <a:latin typeface="UD デジタル 教科書体 N-R" panose="02020400000000000000" pitchFamily="17" charset="-128"/>
                <a:ea typeface="UD デジタル 教科書体 N-R" panose="02020400000000000000" pitchFamily="17" charset="-128"/>
              </a:rPr>
              <a:t>：暴言、拒絶的対応、家庭内の</a:t>
            </a:r>
            <a:r>
              <a:rPr lang="en-US" altLang="ja-JP" dirty="0">
                <a:latin typeface="UD デジタル 教科書体 N-R" panose="02020400000000000000" pitchFamily="17" charset="-128"/>
                <a:ea typeface="UD デジタル 教科書体 N-R" panose="02020400000000000000" pitchFamily="17" charset="-128"/>
              </a:rPr>
              <a:t>DV</a:t>
            </a:r>
            <a:r>
              <a:rPr lang="ja-JP" altLang="en-US" dirty="0">
                <a:latin typeface="UD デジタル 教科書体 N-R" panose="02020400000000000000" pitchFamily="17" charset="-128"/>
                <a:ea typeface="UD デジタル 教科書体 N-R" panose="02020400000000000000" pitchFamily="17" charset="-128"/>
              </a:rPr>
              <a:t>の目撃など</a:t>
            </a:r>
            <a:endParaRPr lang="en-US" altLang="ja-JP" dirty="0">
              <a:latin typeface="UD デジタル 教科書体 N-R" panose="02020400000000000000" pitchFamily="17" charset="-128"/>
              <a:ea typeface="UD デジタル 教科書体 N-R" panose="02020400000000000000" pitchFamily="17" charset="-128"/>
            </a:endParaRPr>
          </a:p>
          <a:p>
            <a:pPr marL="0" indent="0">
              <a:lnSpc>
                <a:spcPct val="150000"/>
              </a:lnSpc>
              <a:buNone/>
              <a:defRPr sz="2800">
                <a:latin typeface="UD デジタル 教科書体 N-R"/>
              </a:defRPr>
            </a:pPr>
            <a:endParaRPr lang="ja-JP" altLang="en-US" sz="800" dirty="0">
              <a:latin typeface="UD デジタル 教科書体 N-R" panose="02020400000000000000" pitchFamily="17" charset="-128"/>
              <a:ea typeface="UD デジタル 教科書体 N-R" panose="02020400000000000000" pitchFamily="17" charset="-128"/>
            </a:endParaRPr>
          </a:p>
        </p:txBody>
      </p:sp>
      <p:sp>
        <p:nvSpPr>
          <p:cNvPr id="3" name="Title 1">
            <a:extLst>
              <a:ext uri="{FF2B5EF4-FFF2-40B4-BE49-F238E27FC236}">
                <a16:creationId xmlns:a16="http://schemas.microsoft.com/office/drawing/2014/main" id="{87CC6885-B160-B29A-C782-DBE71FAC78EF}"/>
              </a:ext>
            </a:extLst>
          </p:cNvPr>
          <p:cNvSpPr txBox="1">
            <a:spLocks/>
          </p:cNvSpPr>
          <p:nvPr/>
        </p:nvSpPr>
        <p:spPr>
          <a:xfrm>
            <a:off x="354495" y="3953786"/>
            <a:ext cx="10515600" cy="738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a:latin typeface="UD デジタル 教科書体 N-R" panose="02020400000000000000" pitchFamily="17" charset="-128"/>
                <a:ea typeface="UD デジタル 教科書体 N-R" panose="02020400000000000000" pitchFamily="17" charset="-128"/>
              </a:rPr>
              <a:t>(2) </a:t>
            </a:r>
            <a:r>
              <a:rPr lang="ja-JP" altLang="en-US" sz="2800" b="1" dirty="0">
                <a:latin typeface="UD デジタル 教科書体 N-R" panose="02020400000000000000" pitchFamily="17" charset="-128"/>
                <a:ea typeface="UD デジタル 教科書体 N-R" panose="02020400000000000000" pitchFamily="17" charset="-128"/>
              </a:rPr>
              <a:t>子どもの貧困</a:t>
            </a:r>
          </a:p>
        </p:txBody>
      </p:sp>
      <p:sp>
        <p:nvSpPr>
          <p:cNvPr id="4" name="テキスト ボックス 3">
            <a:extLst>
              <a:ext uri="{FF2B5EF4-FFF2-40B4-BE49-F238E27FC236}">
                <a16:creationId xmlns:a16="http://schemas.microsoft.com/office/drawing/2014/main" id="{BF8E3D51-C0A3-A377-ADF2-54C517155A41}"/>
              </a:ext>
            </a:extLst>
          </p:cNvPr>
          <p:cNvSpPr txBox="1"/>
          <p:nvPr/>
        </p:nvSpPr>
        <p:spPr>
          <a:xfrm>
            <a:off x="402621" y="4520192"/>
            <a:ext cx="11784990" cy="2246769"/>
          </a:xfrm>
          <a:prstGeom prst="rect">
            <a:avLst/>
          </a:prstGeom>
          <a:noFill/>
        </p:spPr>
        <p:txBody>
          <a:bodyPr wrap="square">
            <a:spAutoFit/>
          </a:bodyPr>
          <a:lstStyle/>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a:t>
            </a:r>
            <a:r>
              <a:rPr lang="ja-JP" altLang="en-US" b="1" u="sng" dirty="0">
                <a:solidFill>
                  <a:srgbClr val="FF0000"/>
                </a:solidFill>
                <a:latin typeface="UD デジタル 教科書体 N-R" panose="02020400000000000000" pitchFamily="17" charset="-128"/>
                <a:ea typeface="UD デジタル 教科書体 N-R" panose="02020400000000000000" pitchFamily="17" charset="-128"/>
              </a:rPr>
              <a:t>相対的貧困率</a:t>
            </a:r>
            <a:r>
              <a:rPr lang="ja-JP" altLang="en-US" dirty="0">
                <a:latin typeface="UD デジタル 教科書体 N-R" panose="02020400000000000000" pitchFamily="17" charset="-128"/>
                <a:ea typeface="UD デジタル 教科書体 N-R" panose="02020400000000000000" pitchFamily="17" charset="-128"/>
              </a:rPr>
              <a:t>：世帯の所得がその国の等価可処分所得の中央値の</a:t>
            </a:r>
            <a:endParaRPr lang="en-US" altLang="ja-JP"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　　　　　　　　半分</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貧困線</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に満たない状態</a:t>
            </a:r>
            <a:endParaRPr lang="en-US" altLang="ja-JP"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a:t>
            </a:r>
            <a:r>
              <a:rPr lang="en-US" altLang="ja-JP" dirty="0">
                <a:latin typeface="UD デジタル 教科書体 N-R" panose="02020400000000000000" pitchFamily="17" charset="-128"/>
                <a:ea typeface="UD デジタル 教科書体 N-R" panose="02020400000000000000" pitchFamily="17" charset="-128"/>
              </a:rPr>
              <a:t>2022(</a:t>
            </a:r>
            <a:r>
              <a:rPr lang="ja-JP" altLang="en-US" dirty="0">
                <a:latin typeface="UD デジタル 教科書体 N-R" panose="02020400000000000000" pitchFamily="17" charset="-128"/>
                <a:ea typeface="UD デジタル 教科書体 N-R" panose="02020400000000000000" pitchFamily="17" charset="-128"/>
              </a:rPr>
              <a:t>令和</a:t>
            </a:r>
            <a:r>
              <a:rPr lang="en-US" altLang="ja-JP" dirty="0">
                <a:latin typeface="UD デジタル 教科書体 N-R" panose="02020400000000000000" pitchFamily="17" charset="-128"/>
                <a:ea typeface="UD デジタル 教科書体 N-R" panose="02020400000000000000" pitchFamily="17" charset="-128"/>
              </a:rPr>
              <a:t>4)</a:t>
            </a:r>
            <a:r>
              <a:rPr lang="ja-JP" altLang="en-US" dirty="0">
                <a:latin typeface="UD デジタル 教科書体 N-R" panose="02020400000000000000" pitchFamily="17" charset="-128"/>
                <a:ea typeface="UD デジタル 教科書体 N-R" panose="02020400000000000000" pitchFamily="17" charset="-128"/>
              </a:rPr>
              <a:t>年 国民生活基礎調査</a:t>
            </a:r>
            <a:r>
              <a:rPr lang="ja-JP" altLang="en-US" sz="2400" dirty="0">
                <a:latin typeface="UD デジタル 教科書体 N-R" panose="02020400000000000000" pitchFamily="17" charset="-128"/>
                <a:ea typeface="UD デジタル 教科書体 N-R" panose="02020400000000000000" pitchFamily="17" charset="-128"/>
              </a:rPr>
              <a:t>（厚生労働省、</a:t>
            </a:r>
            <a:r>
              <a:rPr lang="en-US" altLang="ja-JP" sz="2400" dirty="0">
                <a:latin typeface="UD デジタル 教科書体 N-R" panose="02020400000000000000" pitchFamily="17" charset="-128"/>
                <a:ea typeface="UD デジタル 教科書体 N-R" panose="02020400000000000000" pitchFamily="17" charset="-128"/>
              </a:rPr>
              <a:t>2023</a:t>
            </a:r>
            <a:r>
              <a:rPr lang="ja-JP" altLang="en-US" sz="2400" dirty="0">
                <a:latin typeface="UD デジタル 教科書体 N-R" panose="02020400000000000000" pitchFamily="17" charset="-128"/>
                <a:ea typeface="UD デジタル 教科書体 N-R" panose="02020400000000000000" pitchFamily="17" charset="-128"/>
              </a:rPr>
              <a:t>）</a:t>
            </a:r>
            <a:endParaRPr lang="en-US" altLang="ja-JP" sz="24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　子どもの貧困</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貧困線に満たない世帯に住む</a:t>
            </a:r>
            <a:r>
              <a:rPr lang="en-US" altLang="ja-JP" dirty="0">
                <a:latin typeface="UD デジタル 教科書体 N-R" panose="02020400000000000000" pitchFamily="17" charset="-128"/>
                <a:ea typeface="UD デジタル 教科書体 N-R" panose="02020400000000000000" pitchFamily="17" charset="-128"/>
              </a:rPr>
              <a:t>17</a:t>
            </a:r>
            <a:r>
              <a:rPr lang="ja-JP" altLang="en-US" dirty="0">
                <a:latin typeface="UD デジタル 教科書体 N-R" panose="02020400000000000000" pitchFamily="17" charset="-128"/>
                <a:ea typeface="UD デジタル 教科書体 N-R" panose="02020400000000000000" pitchFamily="17" charset="-128"/>
              </a:rPr>
              <a:t>歳以下の子どもの割合</a:t>
            </a:r>
            <a:r>
              <a:rPr lang="en-US" altLang="ja-JP" dirty="0">
                <a:latin typeface="UD デジタル 教科書体 N-R" panose="02020400000000000000" pitchFamily="17" charset="-128"/>
                <a:ea typeface="UD デジタル 教科書体 N-R" panose="02020400000000000000" pitchFamily="17" charset="-128"/>
              </a:rPr>
              <a:t>)</a:t>
            </a: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　　→</a:t>
            </a:r>
            <a:r>
              <a:rPr lang="ja-JP" altLang="en-US" b="1" u="sng" dirty="0">
                <a:latin typeface="UD デジタル 教科書体 N-R" panose="02020400000000000000" pitchFamily="17" charset="-128"/>
                <a:ea typeface="UD デジタル 教科書体 N-R" panose="02020400000000000000" pitchFamily="17" charset="-128"/>
              </a:rPr>
              <a:t>約１１％</a:t>
            </a:r>
            <a:r>
              <a:rPr lang="ja-JP" altLang="en-US" dirty="0">
                <a:latin typeface="UD デジタル 教科書体 N-R" panose="02020400000000000000" pitchFamily="17" charset="-128"/>
                <a:ea typeface="UD デジタル 教科書体 N-R" panose="02020400000000000000" pitchFamily="17" charset="-128"/>
              </a:rPr>
              <a:t>。約１割程度が相対的貧困を下回る所得で生活。</a:t>
            </a:r>
            <a:endParaRPr lang="ja-JP" altLang="en-US" u="sng" dirty="0">
              <a:latin typeface="UD デジタル 教科書体 N-R" panose="02020400000000000000" pitchFamily="17" charset="-128"/>
              <a:ea typeface="UD デジタル 教科書体 N-R" panose="02020400000000000000" pitchFamily="17" charset="-128"/>
            </a:endParaRPr>
          </a:p>
        </p:txBody>
      </p:sp>
      <p:sp>
        <p:nvSpPr>
          <p:cNvPr id="5" name="スライド番号プレースホルダー 4">
            <a:extLst>
              <a:ext uri="{FF2B5EF4-FFF2-40B4-BE49-F238E27FC236}">
                <a16:creationId xmlns:a16="http://schemas.microsoft.com/office/drawing/2014/main" id="{030D4366-57AA-1222-D3B4-E46573C89E45}"/>
              </a:ext>
            </a:extLst>
          </p:cNvPr>
          <p:cNvSpPr>
            <a:spLocks noGrp="1"/>
          </p:cNvSpPr>
          <p:nvPr>
            <p:ph type="sldNum" sz="quarter" idx="12"/>
          </p:nvPr>
        </p:nvSpPr>
        <p:spPr/>
        <p:txBody>
          <a:bodyPr/>
          <a:lstStyle/>
          <a:p>
            <a:fld id="{60422B60-572B-4A42-9BF7-423FB352E2B6}" type="slidenum">
              <a:rPr kumimoji="1" lang="ja-JP" altLang="en-US" smtClean="0"/>
              <a:t>17</a:t>
            </a:fld>
            <a:endParaRPr kumimoji="1"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D84B9-7196-F2FE-2F69-C62890F784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2D00D2-72ED-CB77-0159-24D46F90EFAC}"/>
              </a:ext>
            </a:extLst>
          </p:cNvPr>
          <p:cNvSpPr>
            <a:spLocks noGrp="1"/>
          </p:cNvSpPr>
          <p:nvPr>
            <p:ph type="title"/>
          </p:nvPr>
        </p:nvSpPr>
        <p:spPr>
          <a:xfrm>
            <a:off x="148075" y="1557554"/>
            <a:ext cx="11464637" cy="583153"/>
          </a:xfrm>
        </p:spPr>
        <p:txBody>
          <a:bodyPr>
            <a:normAutofit/>
          </a:bodyPr>
          <a:lstStyle/>
          <a:p>
            <a:r>
              <a:rPr sz="2800" b="1" dirty="0">
                <a:latin typeface="UD デジタル 教科書体 N-R"/>
              </a:rPr>
              <a:t>(3) 児童虐待や貧困が子どもの心身の健康や成長・発達に及ぼす影響</a:t>
            </a:r>
          </a:p>
        </p:txBody>
      </p:sp>
      <p:sp>
        <p:nvSpPr>
          <p:cNvPr id="5" name="Title 1">
            <a:extLst>
              <a:ext uri="{FF2B5EF4-FFF2-40B4-BE49-F238E27FC236}">
                <a16:creationId xmlns:a16="http://schemas.microsoft.com/office/drawing/2014/main" id="{68765961-41D4-26F3-5975-6365CD41556F}"/>
              </a:ext>
            </a:extLst>
          </p:cNvPr>
          <p:cNvSpPr txBox="1">
            <a:spLocks/>
          </p:cNvSpPr>
          <p:nvPr/>
        </p:nvSpPr>
        <p:spPr>
          <a:xfrm>
            <a:off x="448875" y="2319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latin typeface="UD デジタル 教科書体 N-R" panose="02020400000000000000" pitchFamily="17" charset="-128"/>
                <a:ea typeface="UD デジタル 教科書体 N-R" panose="02020400000000000000" pitchFamily="17" charset="-128"/>
              </a:rPr>
              <a:t>７．学校における家庭支援の必要性</a:t>
            </a:r>
            <a:br>
              <a:rPr lang="ja-JP" altLang="en-US" sz="4000" b="1" dirty="0">
                <a:latin typeface="UD デジタル 教科書体 N-R" panose="02020400000000000000" pitchFamily="17" charset="-128"/>
                <a:ea typeface="UD デジタル 教科書体 N-R" panose="02020400000000000000" pitchFamily="17" charset="-128"/>
              </a:rPr>
            </a:br>
            <a:r>
              <a:rPr lang="ja-JP" altLang="en-US" sz="4000" b="1" dirty="0">
                <a:latin typeface="UD デジタル 教科書体 N-R" panose="02020400000000000000" pitchFamily="17" charset="-128"/>
                <a:ea typeface="UD デジタル 教科書体 N-R" panose="02020400000000000000" pitchFamily="17" charset="-128"/>
              </a:rPr>
              <a:t>　　－児童虐待・子どもの貧困の現状と課題</a:t>
            </a:r>
          </a:p>
        </p:txBody>
      </p:sp>
      <p:sp>
        <p:nvSpPr>
          <p:cNvPr id="7" name="テキスト ボックス 6">
            <a:extLst>
              <a:ext uri="{FF2B5EF4-FFF2-40B4-BE49-F238E27FC236}">
                <a16:creationId xmlns:a16="http://schemas.microsoft.com/office/drawing/2014/main" id="{56A99DBD-1737-9943-15A2-E68DCF19F8C2}"/>
              </a:ext>
            </a:extLst>
          </p:cNvPr>
          <p:cNvSpPr txBox="1"/>
          <p:nvPr/>
        </p:nvSpPr>
        <p:spPr>
          <a:xfrm>
            <a:off x="164759" y="2140707"/>
            <a:ext cx="12156331" cy="523220"/>
          </a:xfrm>
          <a:prstGeom prst="rect">
            <a:avLst/>
          </a:prstGeom>
          <a:noFill/>
        </p:spPr>
        <p:txBody>
          <a:bodyPr wrap="square">
            <a:spAutoFit/>
          </a:bodyPr>
          <a:lstStyle/>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a:t>
            </a:r>
            <a:r>
              <a:rPr lang="ja-JP" altLang="en-US" b="1" u="sng" dirty="0">
                <a:latin typeface="UD デジタル 教科書体 N-R" panose="02020400000000000000" pitchFamily="17" charset="-128"/>
                <a:ea typeface="UD デジタル 教科書体 N-R" panose="02020400000000000000" pitchFamily="17" charset="-128"/>
              </a:rPr>
              <a:t>児童虐待</a:t>
            </a:r>
            <a:r>
              <a:rPr lang="ja-JP" altLang="en-US" dirty="0">
                <a:latin typeface="UD デジタル 教科書体 N-R" panose="02020400000000000000" pitchFamily="17" charset="-128"/>
                <a:ea typeface="UD デジタル 教科書体 N-R" panose="02020400000000000000" pitchFamily="17" charset="-128"/>
              </a:rPr>
              <a:t>が子どもに及ぼす影響</a:t>
            </a:r>
            <a:r>
              <a:rPr lang="ja-JP" altLang="en-US" sz="2400" dirty="0">
                <a:latin typeface="UD デジタル 教科書体 N-R" panose="02020400000000000000" pitchFamily="17" charset="-128"/>
                <a:ea typeface="UD デジタル 教科書体 N-R" panose="02020400000000000000" pitchFamily="17" charset="-128"/>
              </a:rPr>
              <a:t>（文部科学省、</a:t>
            </a:r>
            <a:r>
              <a:rPr lang="en-US" altLang="ja-JP" sz="2400" dirty="0">
                <a:latin typeface="UD デジタル 教科書体 N-R" panose="02020400000000000000" pitchFamily="17" charset="-128"/>
                <a:ea typeface="UD デジタル 教科書体 N-R" panose="02020400000000000000" pitchFamily="17" charset="-128"/>
              </a:rPr>
              <a:t>2020b</a:t>
            </a:r>
            <a:r>
              <a:rPr lang="ja-JP" altLang="en-US" sz="2400" dirty="0">
                <a:latin typeface="UD デジタル 教科書体 N-R" panose="02020400000000000000" pitchFamily="17" charset="-128"/>
                <a:ea typeface="UD デジタル 教科書体 N-R" panose="02020400000000000000" pitchFamily="17" charset="-128"/>
              </a:rPr>
              <a:t>）</a:t>
            </a:r>
            <a:endParaRPr lang="ja-JP" altLang="en-US" dirty="0">
              <a:latin typeface="UD デジタル 教科書体 N-R" panose="02020400000000000000" pitchFamily="17" charset="-128"/>
              <a:ea typeface="UD デジタル 教科書体 N-R" panose="02020400000000000000" pitchFamily="17" charset="-128"/>
            </a:endParaRPr>
          </a:p>
        </p:txBody>
      </p:sp>
      <p:sp>
        <p:nvSpPr>
          <p:cNvPr id="4" name="テキスト ボックス 3">
            <a:extLst>
              <a:ext uri="{FF2B5EF4-FFF2-40B4-BE49-F238E27FC236}">
                <a16:creationId xmlns:a16="http://schemas.microsoft.com/office/drawing/2014/main" id="{5FEFDE50-CAD5-229E-8632-AD95BEE5CC8D}"/>
              </a:ext>
            </a:extLst>
          </p:cNvPr>
          <p:cNvSpPr txBox="1"/>
          <p:nvPr/>
        </p:nvSpPr>
        <p:spPr>
          <a:xfrm>
            <a:off x="448875" y="2651535"/>
            <a:ext cx="11898150" cy="1384995"/>
          </a:xfrm>
          <a:prstGeom prst="rect">
            <a:avLst/>
          </a:prstGeom>
          <a:noFill/>
        </p:spPr>
        <p:txBody>
          <a:bodyPr wrap="square">
            <a:spAutoFit/>
          </a:bodyPr>
          <a:lstStyle/>
          <a:p>
            <a:r>
              <a:rPr lang="ja-JP" altLang="ja-JP" sz="2800" dirty="0">
                <a:effectLst/>
                <a:ea typeface="UD デジタル 教科書体 N-R" panose="02020400000000000000" pitchFamily="17" charset="-128"/>
                <a:cs typeface="Times New Roman" panose="02020603050405020304" pitchFamily="18" charset="0"/>
              </a:rPr>
              <a:t>①身体的影響</a:t>
            </a:r>
            <a:r>
              <a:rPr lang="en-US" altLang="ja-JP" sz="2800" dirty="0">
                <a:effectLst/>
                <a:ea typeface="UD デジタル 教科書体 N-R" panose="02020400000000000000" pitchFamily="17" charset="-128"/>
                <a:cs typeface="Times New Roman" panose="02020603050405020304" pitchFamily="18" charset="0"/>
              </a:rPr>
              <a:t>(</a:t>
            </a:r>
            <a:r>
              <a:rPr lang="ja-JP" altLang="en-US" sz="2800" dirty="0">
                <a:ea typeface="UD デジタル 教科書体 N-R" panose="02020400000000000000" pitchFamily="17" charset="-128"/>
                <a:cs typeface="Times New Roman" panose="02020603050405020304" pitchFamily="18" charset="0"/>
              </a:rPr>
              <a:t>例</a:t>
            </a:r>
            <a:r>
              <a:rPr lang="en-US" altLang="ja-JP" sz="2800" dirty="0">
                <a:ea typeface="UD デジタル 教科書体 N-R" panose="02020400000000000000" pitchFamily="17" charset="-128"/>
                <a:cs typeface="Times New Roman" panose="02020603050405020304" pitchFamily="18" charset="0"/>
              </a:rPr>
              <a:t>)</a:t>
            </a:r>
            <a:r>
              <a:rPr lang="ja-JP" altLang="en-US" sz="2800" dirty="0">
                <a:ea typeface="UD デジタル 教科書体 N-R" panose="02020400000000000000" pitchFamily="17" charset="-128"/>
                <a:cs typeface="Times New Roman" panose="02020603050405020304" pitchFamily="18" charset="0"/>
              </a:rPr>
              <a:t>：</a:t>
            </a:r>
            <a:r>
              <a:rPr lang="ja-JP" altLang="ja-JP" sz="2800" dirty="0">
                <a:effectLst/>
                <a:ea typeface="UD デジタル 教科書体 N-R" panose="02020400000000000000" pitchFamily="17" charset="-128"/>
                <a:cs typeface="Times New Roman" panose="02020603050405020304" pitchFamily="18" charset="0"/>
              </a:rPr>
              <a:t>身体的な外傷、栄養障害や体重増加不良、低身長</a:t>
            </a:r>
            <a:endParaRPr lang="en-US" altLang="ja-JP" sz="2800" dirty="0">
              <a:ea typeface="UD デジタル 教科書体 N-R" panose="02020400000000000000" pitchFamily="17" charset="-128"/>
              <a:cs typeface="Times New Roman" panose="02020603050405020304" pitchFamily="18" charset="0"/>
            </a:endParaRPr>
          </a:p>
          <a:p>
            <a:r>
              <a:rPr lang="ja-JP" altLang="ja-JP" sz="2800" dirty="0">
                <a:effectLst/>
                <a:ea typeface="UD デジタル 教科書体 N-R" panose="02020400000000000000" pitchFamily="17" charset="-128"/>
                <a:cs typeface="Times New Roman" panose="02020603050405020304" pitchFamily="18" charset="0"/>
              </a:rPr>
              <a:t>②知的発達面の影響</a:t>
            </a:r>
            <a:r>
              <a:rPr lang="en-US" altLang="ja-JP" sz="2800" dirty="0">
                <a:effectLst/>
                <a:ea typeface="UD デジタル 教科書体 N-R" panose="02020400000000000000" pitchFamily="17" charset="-128"/>
                <a:cs typeface="Times New Roman" panose="02020603050405020304" pitchFamily="18" charset="0"/>
              </a:rPr>
              <a:t>(</a:t>
            </a:r>
            <a:r>
              <a:rPr lang="ja-JP" altLang="en-US" sz="2800" dirty="0">
                <a:effectLst/>
                <a:ea typeface="UD デジタル 教科書体 N-R" panose="02020400000000000000" pitchFamily="17" charset="-128"/>
                <a:cs typeface="Times New Roman" panose="02020603050405020304" pitchFamily="18" charset="0"/>
              </a:rPr>
              <a:t>例</a:t>
            </a:r>
            <a:r>
              <a:rPr lang="en-US" altLang="ja-JP" sz="2800" dirty="0">
                <a:effectLst/>
                <a:ea typeface="UD デジタル 教科書体 N-R" panose="02020400000000000000" pitchFamily="17" charset="-128"/>
                <a:cs typeface="Times New Roman" panose="02020603050405020304" pitchFamily="18" charset="0"/>
              </a:rPr>
              <a:t>)</a:t>
            </a:r>
            <a:r>
              <a:rPr lang="ja-JP" altLang="en-US" sz="2800" dirty="0">
                <a:effectLst/>
                <a:ea typeface="UD デジタル 教科書体 N-R" panose="02020400000000000000" pitchFamily="17" charset="-128"/>
                <a:cs typeface="Times New Roman" panose="02020603050405020304" pitchFamily="18" charset="0"/>
              </a:rPr>
              <a:t>：不安定な</a:t>
            </a:r>
            <a:r>
              <a:rPr lang="ja-JP" altLang="ja-JP" sz="2800" dirty="0">
                <a:effectLst/>
                <a:ea typeface="UD デジタル 教科書体 N-R" panose="02020400000000000000" pitchFamily="17" charset="-128"/>
                <a:cs typeface="Times New Roman" panose="02020603050405020304" pitchFamily="18" charset="0"/>
              </a:rPr>
              <a:t>環境</a:t>
            </a:r>
            <a:r>
              <a:rPr lang="ja-JP" altLang="en-US" sz="2800" dirty="0">
                <a:effectLst/>
                <a:ea typeface="UD デジタル 教科書体 N-R" panose="02020400000000000000" pitchFamily="17" charset="-128"/>
                <a:cs typeface="Times New Roman" panose="02020603050405020304" pitchFamily="18" charset="0"/>
              </a:rPr>
              <a:t>により</a:t>
            </a:r>
            <a:r>
              <a:rPr lang="ja-JP" altLang="ja-JP" sz="2800" dirty="0">
                <a:effectLst/>
                <a:ea typeface="UD デジタル 教科書体 N-R" panose="02020400000000000000" pitchFamily="17" charset="-128"/>
                <a:cs typeface="Times New Roman" panose="02020603050405020304" pitchFamily="18" charset="0"/>
              </a:rPr>
              <a:t>知的発達が得られ</a:t>
            </a:r>
            <a:r>
              <a:rPr lang="ja-JP" altLang="en-US" sz="2800" dirty="0">
                <a:effectLst/>
                <a:ea typeface="UD デジタル 教科書体 N-R" panose="02020400000000000000" pitchFamily="17" charset="-128"/>
                <a:cs typeface="Times New Roman" panose="02020603050405020304" pitchFamily="18" charset="0"/>
              </a:rPr>
              <a:t>にくい</a:t>
            </a:r>
            <a:endParaRPr lang="en-US" altLang="ja-JP" sz="2800" dirty="0">
              <a:effectLst/>
              <a:ea typeface="UD デジタル 教科書体 N-R" panose="02020400000000000000" pitchFamily="17" charset="-128"/>
              <a:cs typeface="Times New Roman" panose="02020603050405020304" pitchFamily="18" charset="0"/>
            </a:endParaRPr>
          </a:p>
          <a:p>
            <a:r>
              <a:rPr lang="ja-JP" altLang="ja-JP" sz="2800" dirty="0">
                <a:effectLst/>
                <a:ea typeface="UD デジタル 教科書体 N-R" panose="02020400000000000000" pitchFamily="17" charset="-128"/>
                <a:cs typeface="Times New Roman" panose="02020603050405020304" pitchFamily="18" charset="0"/>
              </a:rPr>
              <a:t>③心理的影響</a:t>
            </a:r>
            <a:r>
              <a:rPr lang="en-US" altLang="ja-JP" sz="2800" dirty="0">
                <a:effectLst/>
                <a:ea typeface="UD デジタル 教科書体 N-R" panose="02020400000000000000" pitchFamily="17" charset="-128"/>
                <a:cs typeface="Times New Roman" panose="02020603050405020304" pitchFamily="18" charset="0"/>
              </a:rPr>
              <a:t>(</a:t>
            </a:r>
            <a:r>
              <a:rPr lang="ja-JP" altLang="en-US" sz="2800" dirty="0">
                <a:effectLst/>
                <a:ea typeface="UD デジタル 教科書体 N-R" panose="02020400000000000000" pitchFamily="17" charset="-128"/>
                <a:cs typeface="Times New Roman" panose="02020603050405020304" pitchFamily="18" charset="0"/>
              </a:rPr>
              <a:t>例</a:t>
            </a:r>
            <a:r>
              <a:rPr lang="en-US" altLang="ja-JP" sz="2800" dirty="0">
                <a:effectLst/>
                <a:ea typeface="UD デジタル 教科書体 N-R" panose="02020400000000000000" pitchFamily="17" charset="-128"/>
                <a:cs typeface="Times New Roman" panose="02020603050405020304" pitchFamily="18" charset="0"/>
              </a:rPr>
              <a:t>)</a:t>
            </a:r>
            <a:r>
              <a:rPr lang="ja-JP" altLang="en-US" sz="2800" dirty="0">
                <a:effectLst/>
                <a:ea typeface="UD デジタル 教科書体 N-R" panose="02020400000000000000" pitchFamily="17" charset="-128"/>
                <a:cs typeface="Times New Roman" panose="02020603050405020304" pitchFamily="18" charset="0"/>
              </a:rPr>
              <a:t>：</a:t>
            </a:r>
            <a:r>
              <a:rPr lang="ja-JP" altLang="ja-JP" sz="2800" dirty="0">
                <a:effectLst/>
                <a:ea typeface="UD デジタル 教科書体 N-R" panose="02020400000000000000" pitchFamily="17" charset="-128"/>
                <a:cs typeface="Times New Roman" panose="02020603050405020304" pitchFamily="18" charset="0"/>
              </a:rPr>
              <a:t>自己肯定感</a:t>
            </a:r>
            <a:r>
              <a:rPr lang="ja-JP" altLang="en-US" sz="2800" dirty="0">
                <a:effectLst/>
                <a:ea typeface="UD デジタル 教科書体 N-R" panose="02020400000000000000" pitchFamily="17" charset="-128"/>
                <a:cs typeface="Times New Roman" panose="02020603050405020304" pitchFamily="18" charset="0"/>
              </a:rPr>
              <a:t>の低さ</a:t>
            </a:r>
            <a:r>
              <a:rPr lang="ja-JP" altLang="ja-JP" sz="2800" dirty="0">
                <a:effectLst/>
                <a:ea typeface="UD デジタル 教科書体 N-R" panose="02020400000000000000" pitchFamily="17" charset="-128"/>
                <a:cs typeface="Times New Roman" panose="02020603050405020304" pitchFamily="18" charset="0"/>
              </a:rPr>
              <a:t>、攻撃的・衝動的行動</a:t>
            </a:r>
            <a:r>
              <a:rPr lang="ja-JP" altLang="en-US" sz="2800" dirty="0">
                <a:effectLst/>
                <a:ea typeface="UD デジタル 教科書体 N-R" panose="02020400000000000000" pitchFamily="17" charset="-128"/>
                <a:cs typeface="Times New Roman" panose="02020603050405020304" pitchFamily="18" charset="0"/>
              </a:rPr>
              <a:t>、多動</a:t>
            </a:r>
            <a:endParaRPr lang="ja-JP" altLang="en-US" sz="2800" dirty="0"/>
          </a:p>
        </p:txBody>
      </p:sp>
      <p:sp>
        <p:nvSpPr>
          <p:cNvPr id="3" name="テキスト ボックス 2">
            <a:extLst>
              <a:ext uri="{FF2B5EF4-FFF2-40B4-BE49-F238E27FC236}">
                <a16:creationId xmlns:a16="http://schemas.microsoft.com/office/drawing/2014/main" id="{1E4A5C32-B9D9-D877-6621-09B54F148A58}"/>
              </a:ext>
            </a:extLst>
          </p:cNvPr>
          <p:cNvSpPr txBox="1"/>
          <p:nvPr/>
        </p:nvSpPr>
        <p:spPr>
          <a:xfrm>
            <a:off x="164759" y="4246852"/>
            <a:ext cx="12670777" cy="2246769"/>
          </a:xfrm>
          <a:prstGeom prst="rect">
            <a:avLst/>
          </a:prstGeom>
          <a:noFill/>
        </p:spPr>
        <p:txBody>
          <a:bodyPr wrap="square">
            <a:spAutoFit/>
          </a:bodyPr>
          <a:lstStyle/>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a:t>
            </a:r>
            <a:r>
              <a:rPr lang="ja-JP" altLang="en-US" b="1" u="sng" dirty="0">
                <a:latin typeface="UD デジタル 教科書体 N-R" panose="02020400000000000000" pitchFamily="17" charset="-128"/>
                <a:ea typeface="UD デジタル 教科書体 N-R" panose="02020400000000000000" pitchFamily="17" charset="-128"/>
              </a:rPr>
              <a:t>子どもの貧困</a:t>
            </a:r>
            <a:r>
              <a:rPr lang="ja-JP" altLang="en-US" dirty="0">
                <a:latin typeface="UD デジタル 教科書体 N-R" panose="02020400000000000000" pitchFamily="17" charset="-128"/>
                <a:ea typeface="UD デジタル 教科書体 N-R" panose="02020400000000000000" pitchFamily="17" charset="-128"/>
              </a:rPr>
              <a:t>おける経済的困窮の影響</a:t>
            </a:r>
            <a:r>
              <a:rPr lang="ja-JP" altLang="en-US" sz="2400" dirty="0">
                <a:latin typeface="UD デジタル 教科書体 N-R" panose="02020400000000000000" pitchFamily="17" charset="-128"/>
                <a:ea typeface="UD デジタル 教科書体 N-R" panose="02020400000000000000" pitchFamily="17" charset="-128"/>
              </a:rPr>
              <a:t>（松本ら、</a:t>
            </a:r>
            <a:r>
              <a:rPr lang="en-US" altLang="ja-JP" sz="2400" dirty="0">
                <a:latin typeface="UD デジタル 教科書体 N-R" panose="02020400000000000000" pitchFamily="17" charset="-128"/>
                <a:ea typeface="UD デジタル 教科書体 N-R" panose="02020400000000000000" pitchFamily="17" charset="-128"/>
              </a:rPr>
              <a:t>2016</a:t>
            </a:r>
            <a:r>
              <a:rPr lang="ja-JP" altLang="en-US" sz="2400" dirty="0">
                <a:latin typeface="UD デジタル 教科書体 N-R" panose="02020400000000000000" pitchFamily="17" charset="-128"/>
                <a:ea typeface="UD デジタル 教科書体 N-R" panose="02020400000000000000" pitchFamily="17" charset="-128"/>
              </a:rPr>
              <a:t>）</a:t>
            </a:r>
            <a:endParaRPr lang="en-US" altLang="ja-JP" sz="24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　・基本的な生活基盤（衣食住）が安定しない</a:t>
            </a:r>
            <a:endParaRPr lang="en-US" altLang="ja-JP"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　・健康を守るための医療へのアクセスが不十分となりやすい</a:t>
            </a:r>
            <a:endParaRPr lang="en-US" altLang="ja-JP"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　・時間的・心理的なゆとりのなさ、養育・学習環境などの不十分さ</a:t>
            </a:r>
            <a:endParaRPr lang="en-US" altLang="ja-JP"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→学力・健康面への悪影響、将来の希望や可能性が奪われる</a:t>
            </a:r>
            <a:r>
              <a:rPr lang="ja-JP" altLang="en-US" sz="2400" dirty="0">
                <a:latin typeface="UD デジタル 教科書体 N-R" panose="02020400000000000000" pitchFamily="17" charset="-128"/>
                <a:ea typeface="UD デジタル 教科書体 N-R" panose="02020400000000000000" pitchFamily="17" charset="-128"/>
              </a:rPr>
              <a:t>（阿部、</a:t>
            </a:r>
            <a:r>
              <a:rPr lang="en-US" altLang="ja-JP" sz="2400" dirty="0">
                <a:latin typeface="UD デジタル 教科書体 N-R" panose="02020400000000000000" pitchFamily="17" charset="-128"/>
                <a:ea typeface="UD デジタル 教科書体 N-R" panose="02020400000000000000" pitchFamily="17" charset="-128"/>
              </a:rPr>
              <a:t>2014</a:t>
            </a:r>
            <a:r>
              <a:rPr lang="ja-JP" altLang="en-US" sz="2400" dirty="0">
                <a:latin typeface="UD デジタル 教科書体 N-R" panose="02020400000000000000" pitchFamily="17" charset="-128"/>
                <a:ea typeface="UD デジタル 教科書体 N-R" panose="02020400000000000000" pitchFamily="17" charset="-128"/>
              </a:rPr>
              <a:t>）</a:t>
            </a:r>
            <a:endParaRPr lang="ja-JP" altLang="en-US" dirty="0">
              <a:latin typeface="UD デジタル 教科書体 N-R" panose="02020400000000000000" pitchFamily="17" charset="-128"/>
              <a:ea typeface="UD デジタル 教科書体 N-R" panose="02020400000000000000" pitchFamily="17" charset="-128"/>
            </a:endParaRPr>
          </a:p>
        </p:txBody>
      </p:sp>
      <p:sp>
        <p:nvSpPr>
          <p:cNvPr id="6" name="スライド番号プレースホルダー 5">
            <a:extLst>
              <a:ext uri="{FF2B5EF4-FFF2-40B4-BE49-F238E27FC236}">
                <a16:creationId xmlns:a16="http://schemas.microsoft.com/office/drawing/2014/main" id="{8E5BB217-BC64-9933-4F15-367D8DC6F634}"/>
              </a:ext>
            </a:extLst>
          </p:cNvPr>
          <p:cNvSpPr>
            <a:spLocks noGrp="1"/>
          </p:cNvSpPr>
          <p:nvPr>
            <p:ph type="sldNum" sz="quarter" idx="12"/>
          </p:nvPr>
        </p:nvSpPr>
        <p:spPr/>
        <p:txBody>
          <a:bodyPr/>
          <a:lstStyle/>
          <a:p>
            <a:fld id="{60422B60-572B-4A42-9BF7-423FB352E2B6}" type="slidenum">
              <a:rPr kumimoji="1" lang="ja-JP" altLang="en-US" smtClean="0"/>
              <a:t>18</a:t>
            </a:fld>
            <a:endParaRPr kumimoji="1" lang="ja-JP" altLang="en-US"/>
          </a:p>
        </p:txBody>
      </p:sp>
    </p:spTree>
    <p:extLst>
      <p:ext uri="{BB962C8B-B14F-4D97-AF65-F5344CB8AC3E}">
        <p14:creationId xmlns:p14="http://schemas.microsoft.com/office/powerpoint/2010/main" val="2614530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88" y="126587"/>
            <a:ext cx="10515600" cy="1325563"/>
          </a:xfrm>
        </p:spPr>
        <p:txBody>
          <a:bodyPr>
            <a:normAutofit/>
          </a:bodyPr>
          <a:lstStyle/>
          <a:p>
            <a:r>
              <a:rPr sz="4000" b="1" dirty="0">
                <a:latin typeface="UD デジタル 教科書体 N-R"/>
              </a:rPr>
              <a:t>８．児童虐待や子どもの貧困に対する</a:t>
            </a:r>
            <a:br>
              <a:rPr lang="en-US" sz="4000" b="1" dirty="0">
                <a:latin typeface="UD デジタル 教科書体 N-R"/>
              </a:rPr>
            </a:br>
            <a:r>
              <a:rPr lang="ja-JP" altLang="en-US" sz="4000" b="1" dirty="0">
                <a:latin typeface="UD デジタル 教科書体 N-R"/>
              </a:rPr>
              <a:t>　　</a:t>
            </a:r>
            <a:r>
              <a:rPr sz="4000" b="1" dirty="0">
                <a:latin typeface="UD デジタル 教科書体 N-R"/>
              </a:rPr>
              <a:t>学校の支援体制と関係機関連携</a:t>
            </a:r>
          </a:p>
        </p:txBody>
      </p:sp>
      <p:sp>
        <p:nvSpPr>
          <p:cNvPr id="9" name="テキスト ボックス 8">
            <a:extLst>
              <a:ext uri="{FF2B5EF4-FFF2-40B4-BE49-F238E27FC236}">
                <a16:creationId xmlns:a16="http://schemas.microsoft.com/office/drawing/2014/main" id="{B6EACC47-1C1F-7F20-43D4-A588ADE5D88B}"/>
              </a:ext>
            </a:extLst>
          </p:cNvPr>
          <p:cNvSpPr txBox="1"/>
          <p:nvPr/>
        </p:nvSpPr>
        <p:spPr>
          <a:xfrm>
            <a:off x="120926" y="1452150"/>
            <a:ext cx="11367052" cy="523220"/>
          </a:xfrm>
          <a:prstGeom prst="rect">
            <a:avLst/>
          </a:prstGeom>
          <a:noFill/>
        </p:spPr>
        <p:txBody>
          <a:bodyPr wrap="square">
            <a:spAutoFit/>
          </a:bodyPr>
          <a:lstStyle/>
          <a:p>
            <a:r>
              <a:rPr lang="en-US" altLang="ja-JP" sz="2800" b="1" dirty="0">
                <a:latin typeface="UD デジタル 教科書体 N-R" panose="02020400000000000000" pitchFamily="17" charset="-128"/>
                <a:ea typeface="UD デジタル 教科書体 N-R" panose="02020400000000000000" pitchFamily="17" charset="-128"/>
              </a:rPr>
              <a:t>(1) </a:t>
            </a:r>
            <a:r>
              <a:rPr lang="ja-JP" altLang="en-US" sz="2800" b="1" dirty="0">
                <a:latin typeface="UD デジタル 教科書体 N-R" panose="02020400000000000000" pitchFamily="17" charset="-128"/>
                <a:ea typeface="UD デジタル 教科書体 N-R" panose="02020400000000000000" pitchFamily="17" charset="-128"/>
              </a:rPr>
              <a:t>児童虐待や子どもの貧困に関する関係法規</a:t>
            </a:r>
          </a:p>
        </p:txBody>
      </p:sp>
      <p:sp>
        <p:nvSpPr>
          <p:cNvPr id="11" name="テキスト ボックス 10">
            <a:extLst>
              <a:ext uri="{FF2B5EF4-FFF2-40B4-BE49-F238E27FC236}">
                <a16:creationId xmlns:a16="http://schemas.microsoft.com/office/drawing/2014/main" id="{7602C2E4-5C6D-2EE8-BA38-744A786A9107}"/>
              </a:ext>
            </a:extLst>
          </p:cNvPr>
          <p:cNvSpPr txBox="1"/>
          <p:nvPr/>
        </p:nvSpPr>
        <p:spPr>
          <a:xfrm>
            <a:off x="497219" y="1975370"/>
            <a:ext cx="9370617" cy="523220"/>
          </a:xfrm>
          <a:prstGeom prst="rect">
            <a:avLst/>
          </a:prstGeom>
          <a:noFill/>
        </p:spPr>
        <p:txBody>
          <a:bodyPr wrap="square">
            <a:spAutoFit/>
          </a:bodyPr>
          <a:lstStyle/>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・児童福祉法、児童虐待防止法、こどもの貧困解消法</a:t>
            </a:r>
          </a:p>
        </p:txBody>
      </p:sp>
      <p:sp>
        <p:nvSpPr>
          <p:cNvPr id="5" name="テキスト ボックス 4">
            <a:extLst>
              <a:ext uri="{FF2B5EF4-FFF2-40B4-BE49-F238E27FC236}">
                <a16:creationId xmlns:a16="http://schemas.microsoft.com/office/drawing/2014/main" id="{E8B5FEB2-0F94-4031-86B2-36C6C1DC5F50}"/>
              </a:ext>
            </a:extLst>
          </p:cNvPr>
          <p:cNvSpPr txBox="1"/>
          <p:nvPr/>
        </p:nvSpPr>
        <p:spPr>
          <a:xfrm>
            <a:off x="64867" y="2665387"/>
            <a:ext cx="9370617" cy="523220"/>
          </a:xfrm>
          <a:prstGeom prst="rect">
            <a:avLst/>
          </a:prstGeom>
          <a:noFill/>
        </p:spPr>
        <p:txBody>
          <a:bodyPr wrap="square">
            <a:spAutoFit/>
          </a:bodyPr>
          <a:lstStyle/>
          <a:p>
            <a:r>
              <a:rPr lang="en-US" altLang="ja-JP" sz="2800" b="1" dirty="0">
                <a:latin typeface="UD デジタル 教科書体 N-R" panose="02020400000000000000" pitchFamily="17" charset="-128"/>
                <a:ea typeface="UD デジタル 教科書体 N-R" panose="02020400000000000000" pitchFamily="17" charset="-128"/>
              </a:rPr>
              <a:t>(2) </a:t>
            </a:r>
            <a:r>
              <a:rPr lang="ja-JP" altLang="en-US" sz="2800" b="1" dirty="0">
                <a:latin typeface="UD デジタル 教科書体 N-R" panose="02020400000000000000" pitchFamily="17" charset="-128"/>
                <a:ea typeface="UD デジタル 教科書体 N-R" panose="02020400000000000000" pitchFamily="17" charset="-128"/>
              </a:rPr>
              <a:t>学校・教師に求められる支援体制と関係機関連携</a:t>
            </a:r>
          </a:p>
        </p:txBody>
      </p:sp>
      <p:sp>
        <p:nvSpPr>
          <p:cNvPr id="6" name="テキスト ボックス 5">
            <a:extLst>
              <a:ext uri="{FF2B5EF4-FFF2-40B4-BE49-F238E27FC236}">
                <a16:creationId xmlns:a16="http://schemas.microsoft.com/office/drawing/2014/main" id="{96128960-88FF-E507-29A8-2836A9160709}"/>
              </a:ext>
            </a:extLst>
          </p:cNvPr>
          <p:cNvSpPr txBox="1"/>
          <p:nvPr/>
        </p:nvSpPr>
        <p:spPr>
          <a:xfrm>
            <a:off x="120926" y="3236026"/>
            <a:ext cx="12421821" cy="2246769"/>
          </a:xfrm>
          <a:prstGeom prst="rect">
            <a:avLst/>
          </a:prstGeom>
          <a:noFill/>
        </p:spPr>
        <p:txBody>
          <a:bodyPr wrap="square">
            <a:spAutoFit/>
          </a:bodyPr>
          <a:lstStyle/>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a:t>
            </a:r>
            <a:r>
              <a:rPr lang="ja-JP" altLang="en-US" sz="2800" b="1" u="sng" dirty="0">
                <a:latin typeface="UD デジタル 教科書体 N-R" panose="02020400000000000000" pitchFamily="17" charset="-128"/>
                <a:ea typeface="UD デジタル 教科書体 N-R" panose="02020400000000000000" pitchFamily="17" charset="-128"/>
              </a:rPr>
              <a:t>児童虐待</a:t>
            </a:r>
            <a:r>
              <a:rPr lang="ja-JP" altLang="en-US" sz="2800" dirty="0">
                <a:latin typeface="UD デジタル 教科書体 N-R" panose="02020400000000000000" pitchFamily="17" charset="-128"/>
                <a:ea typeface="UD デジタル 教科書体 N-R" panose="02020400000000000000" pitchFamily="17" charset="-128"/>
              </a:rPr>
              <a:t>への対応：学校・教職員の基本的役割</a:t>
            </a:r>
            <a:r>
              <a:rPr lang="ja-JP" altLang="en-US" sz="2400" dirty="0">
                <a:latin typeface="UD デジタル 教科書体 N-R" panose="02020400000000000000" pitchFamily="17" charset="-128"/>
                <a:ea typeface="UD デジタル 教科書体 N-R" panose="02020400000000000000" pitchFamily="17" charset="-128"/>
              </a:rPr>
              <a:t>（文部科学省、</a:t>
            </a:r>
            <a:r>
              <a:rPr lang="en-US" altLang="ja-JP" sz="2400" dirty="0">
                <a:latin typeface="UD デジタル 教科書体 N-R" panose="02020400000000000000" pitchFamily="17" charset="-128"/>
                <a:ea typeface="UD デジタル 教科書体 N-R" panose="02020400000000000000" pitchFamily="17" charset="-128"/>
              </a:rPr>
              <a:t>2020b</a:t>
            </a:r>
            <a:r>
              <a:rPr lang="ja-JP" altLang="en-US" sz="2400" dirty="0">
                <a:latin typeface="UD デジタル 教科書体 N-R" panose="02020400000000000000" pitchFamily="17" charset="-128"/>
                <a:ea typeface="UD デジタル 教科書体 N-R" panose="02020400000000000000" pitchFamily="17" charset="-128"/>
              </a:rPr>
              <a:t>）</a:t>
            </a: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① 虐待の早期発見に努める（努力義務）</a:t>
            </a: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② 虐待を受けたと思われる子ども→</a:t>
            </a:r>
            <a:r>
              <a:rPr lang="ja-JP" altLang="en-US" sz="2800" b="1" u="sng" dirty="0">
                <a:solidFill>
                  <a:srgbClr val="FF0000"/>
                </a:solidFill>
                <a:latin typeface="UD デジタル 教科書体 N-R" panose="02020400000000000000" pitchFamily="17" charset="-128"/>
                <a:ea typeface="UD デジタル 教科書体 N-R" panose="02020400000000000000" pitchFamily="17" charset="-128"/>
              </a:rPr>
              <a:t>市町村や児童相談所等へ通告</a:t>
            </a:r>
            <a:r>
              <a:rPr lang="en-US" altLang="ja-JP" sz="2800" b="1" u="sng" dirty="0">
                <a:solidFill>
                  <a:srgbClr val="FF0000"/>
                </a:solidFill>
                <a:latin typeface="UD デジタル 教科書体 N-R" panose="02020400000000000000" pitchFamily="17" charset="-128"/>
                <a:ea typeface="UD デジタル 教科書体 N-R" panose="02020400000000000000" pitchFamily="17" charset="-128"/>
              </a:rPr>
              <a:t>(</a:t>
            </a:r>
            <a:r>
              <a:rPr lang="ja-JP" altLang="en-US" sz="2800" b="1" u="sng" dirty="0">
                <a:solidFill>
                  <a:srgbClr val="FF0000"/>
                </a:solidFill>
                <a:latin typeface="UD デジタル 教科書体 N-R" panose="02020400000000000000" pitchFamily="17" charset="-128"/>
                <a:ea typeface="UD デジタル 教科書体 N-R" panose="02020400000000000000" pitchFamily="17" charset="-128"/>
              </a:rPr>
              <a:t>義務</a:t>
            </a:r>
            <a:r>
              <a:rPr lang="ja-JP" altLang="en-US" sz="2800" dirty="0">
                <a:solidFill>
                  <a:srgbClr val="FF0000"/>
                </a:solidFill>
                <a:latin typeface="UD デジタル 教科書体 N-R" panose="02020400000000000000" pitchFamily="17" charset="-128"/>
                <a:ea typeface="UD デジタル 教科書体 N-R" panose="02020400000000000000" pitchFamily="17" charset="-128"/>
              </a:rPr>
              <a:t>）</a:t>
            </a: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③ 虐待を受けた子どもの保護等における関係機関への協力</a:t>
            </a: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努力義務）</a:t>
            </a: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④ 虐待防止のための子どもへの教育に努める（努力義務）</a:t>
            </a:r>
            <a:endParaRPr lang="en-US" altLang="ja-JP" sz="2800" dirty="0">
              <a:latin typeface="UD デジタル 教科書体 N-R" panose="02020400000000000000" pitchFamily="17" charset="-128"/>
              <a:ea typeface="UD デジタル 教科書体 N-R" panose="02020400000000000000" pitchFamily="17" charset="-128"/>
            </a:endParaRPr>
          </a:p>
        </p:txBody>
      </p:sp>
      <p:sp>
        <p:nvSpPr>
          <p:cNvPr id="7" name="テキスト ボックス 6">
            <a:extLst>
              <a:ext uri="{FF2B5EF4-FFF2-40B4-BE49-F238E27FC236}">
                <a16:creationId xmlns:a16="http://schemas.microsoft.com/office/drawing/2014/main" id="{727A7A14-1A6C-6232-2EED-59B09890B4EE}"/>
              </a:ext>
            </a:extLst>
          </p:cNvPr>
          <p:cNvSpPr txBox="1"/>
          <p:nvPr/>
        </p:nvSpPr>
        <p:spPr>
          <a:xfrm>
            <a:off x="0" y="5445955"/>
            <a:ext cx="12032975" cy="1384995"/>
          </a:xfrm>
          <a:prstGeom prst="rect">
            <a:avLst/>
          </a:prstGeom>
          <a:noFill/>
        </p:spPr>
        <p:txBody>
          <a:bodyPr wrap="square">
            <a:spAutoFit/>
          </a:bodyPr>
          <a:lstStyle/>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a:t>
            </a:r>
            <a:r>
              <a:rPr lang="ja-JP" altLang="en-US" sz="2800" b="1" u="sng" dirty="0">
                <a:latin typeface="UD デジタル 教科書体 N-R" panose="02020400000000000000" pitchFamily="17" charset="-128"/>
                <a:ea typeface="UD デジタル 教科書体 N-R" panose="02020400000000000000" pitchFamily="17" charset="-128"/>
              </a:rPr>
              <a:t>子どもの貧困</a:t>
            </a:r>
            <a:r>
              <a:rPr lang="ja-JP" altLang="en-US" sz="2800" dirty="0">
                <a:latin typeface="UD デジタル 教科書体 N-R" panose="02020400000000000000" pitchFamily="17" charset="-128"/>
                <a:ea typeface="UD デジタル 教科書体 N-R" panose="02020400000000000000" pitchFamily="17" charset="-128"/>
              </a:rPr>
              <a:t>への対応</a:t>
            </a:r>
            <a:r>
              <a:rPr lang="ja-JP" altLang="en-US" sz="2400" dirty="0">
                <a:latin typeface="UD デジタル 教科書体 N-R" panose="02020400000000000000" pitchFamily="17" charset="-128"/>
                <a:ea typeface="UD デジタル 教科書体 N-R" panose="02020400000000000000" pitchFamily="17" charset="-128"/>
              </a:rPr>
              <a:t>（文部科学省、</a:t>
            </a:r>
            <a:r>
              <a:rPr lang="en-US" altLang="ja-JP" sz="2400" dirty="0">
                <a:latin typeface="UD デジタル 教科書体 N-R" panose="02020400000000000000" pitchFamily="17" charset="-128"/>
                <a:ea typeface="UD デジタル 教科書体 N-R" panose="02020400000000000000" pitchFamily="17" charset="-128"/>
              </a:rPr>
              <a:t>2022</a:t>
            </a:r>
            <a:r>
              <a:rPr lang="ja-JP" altLang="en-US" sz="2400" dirty="0">
                <a:latin typeface="UD デジタル 教科書体 N-R" panose="02020400000000000000" pitchFamily="17" charset="-128"/>
                <a:ea typeface="UD デジタル 教科書体 N-R" panose="02020400000000000000" pitchFamily="17" charset="-128"/>
              </a:rPr>
              <a:t>）</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・個々の家庭の事情や背景を考慮して、学校と家庭が協働して子どもの</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教育や支援を進めていく姿勢をもつ。</a:t>
            </a:r>
            <a:r>
              <a:rPr lang="en-US" altLang="ja-JP" sz="2800" dirty="0">
                <a:latin typeface="UD デジタル 教科書体 N-R" panose="02020400000000000000" pitchFamily="17" charset="-128"/>
                <a:ea typeface="UD デジタル 教科書体 N-R" panose="02020400000000000000" pitchFamily="17" charset="-128"/>
              </a:rPr>
              <a:t>SC</a:t>
            </a:r>
            <a:r>
              <a:rPr lang="ja-JP" altLang="en-US" sz="2800" dirty="0">
                <a:latin typeface="UD デジタル 教科書体 N-R" panose="02020400000000000000" pitchFamily="17" charset="-128"/>
                <a:ea typeface="UD デジタル 教科書体 N-R" panose="02020400000000000000" pitchFamily="17" charset="-128"/>
              </a:rPr>
              <a:t>や</a:t>
            </a:r>
            <a:r>
              <a:rPr lang="en-US" altLang="ja-JP" sz="2800" dirty="0">
                <a:latin typeface="UD デジタル 教科書体 N-R" panose="02020400000000000000" pitchFamily="17" charset="-128"/>
                <a:ea typeface="UD デジタル 教科書体 N-R" panose="02020400000000000000" pitchFamily="17" charset="-128"/>
              </a:rPr>
              <a:t>SSW</a:t>
            </a:r>
            <a:r>
              <a:rPr lang="ja-JP" altLang="en-US" sz="2800" dirty="0">
                <a:latin typeface="UD デジタル 教科書体 N-R" panose="02020400000000000000" pitchFamily="17" charset="-128"/>
                <a:ea typeface="UD デジタル 教科書体 N-R" panose="02020400000000000000" pitchFamily="17" charset="-128"/>
              </a:rPr>
              <a:t>との連携など。</a:t>
            </a:r>
            <a:endParaRPr lang="en-US" altLang="ja-JP" sz="2800" dirty="0">
              <a:latin typeface="UD デジタル 教科書体 N-R" panose="02020400000000000000" pitchFamily="17" charset="-128"/>
              <a:ea typeface="UD デジタル 教科書体 N-R" panose="02020400000000000000" pitchFamily="17" charset="-128"/>
            </a:endParaRPr>
          </a:p>
        </p:txBody>
      </p:sp>
      <p:sp>
        <p:nvSpPr>
          <p:cNvPr id="3" name="スライド番号プレースホルダー 2">
            <a:extLst>
              <a:ext uri="{FF2B5EF4-FFF2-40B4-BE49-F238E27FC236}">
                <a16:creationId xmlns:a16="http://schemas.microsoft.com/office/drawing/2014/main" id="{0D29C03F-91C4-AF1D-5A3F-5F9F86CB7208}"/>
              </a:ext>
            </a:extLst>
          </p:cNvPr>
          <p:cNvSpPr>
            <a:spLocks noGrp="1"/>
          </p:cNvSpPr>
          <p:nvPr>
            <p:ph type="sldNum" sz="quarter" idx="12"/>
          </p:nvPr>
        </p:nvSpPr>
        <p:spPr/>
        <p:txBody>
          <a:bodyPr/>
          <a:lstStyle/>
          <a:p>
            <a:fld id="{60422B60-572B-4A42-9BF7-423FB352E2B6}" type="slidenum">
              <a:rPr kumimoji="1" lang="ja-JP" altLang="en-US" smtClean="0"/>
              <a:t>19</a:t>
            </a:fld>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3672C-0E0A-5F8A-EE56-C3AB0587B743}"/>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39A4C01-63A3-EEA8-C3B2-B78BBFCB46C8}"/>
              </a:ext>
            </a:extLst>
          </p:cNvPr>
          <p:cNvSpPr txBox="1"/>
          <p:nvPr/>
        </p:nvSpPr>
        <p:spPr>
          <a:xfrm>
            <a:off x="3254255" y="2592369"/>
            <a:ext cx="5683489" cy="1107996"/>
          </a:xfrm>
          <a:prstGeom prst="rect">
            <a:avLst/>
          </a:prstGeom>
          <a:noFill/>
        </p:spPr>
        <p:txBody>
          <a:bodyPr wrap="square">
            <a:spAutoFit/>
          </a:bodyPr>
          <a:lstStyle/>
          <a:p>
            <a:r>
              <a:rPr lang="ja-JP" altLang="en-US" sz="6600" dirty="0">
                <a:latin typeface="UD デジタル 教科書体 N-R" panose="02020400000000000000" pitchFamily="17" charset="-128"/>
                <a:ea typeface="UD デジタル 教科書体 N-R" panose="02020400000000000000" pitchFamily="17" charset="-128"/>
              </a:rPr>
              <a:t>〔自殺対応〕</a:t>
            </a:r>
          </a:p>
        </p:txBody>
      </p:sp>
      <p:sp>
        <p:nvSpPr>
          <p:cNvPr id="2" name="スライド番号プレースホルダー 1">
            <a:extLst>
              <a:ext uri="{FF2B5EF4-FFF2-40B4-BE49-F238E27FC236}">
                <a16:creationId xmlns:a16="http://schemas.microsoft.com/office/drawing/2014/main" id="{D36BD360-A4D6-7879-A2D0-7F7FB4208775}"/>
              </a:ext>
            </a:extLst>
          </p:cNvPr>
          <p:cNvSpPr>
            <a:spLocks noGrp="1"/>
          </p:cNvSpPr>
          <p:nvPr>
            <p:ph type="sldNum" sz="quarter" idx="12"/>
          </p:nvPr>
        </p:nvSpPr>
        <p:spPr/>
        <p:txBody>
          <a:bodyPr/>
          <a:lstStyle/>
          <a:p>
            <a:fld id="{60422B60-572B-4A42-9BF7-423FB352E2B6}" type="slidenum">
              <a:rPr kumimoji="1" lang="ja-JP" altLang="en-US" smtClean="0"/>
              <a:t>2</a:t>
            </a:fld>
            <a:endParaRPr kumimoji="1" lang="ja-JP" altLang="en-US"/>
          </a:p>
        </p:txBody>
      </p:sp>
    </p:spTree>
    <p:extLst>
      <p:ext uri="{BB962C8B-B14F-4D97-AF65-F5344CB8AC3E}">
        <p14:creationId xmlns:p14="http://schemas.microsoft.com/office/powerpoint/2010/main" val="3386893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0"/>
            <a:ext cx="11582400" cy="1325563"/>
          </a:xfrm>
        </p:spPr>
        <p:txBody>
          <a:bodyPr>
            <a:normAutofit/>
          </a:bodyPr>
          <a:lstStyle/>
          <a:p>
            <a:r>
              <a:rPr sz="4000" b="1" dirty="0">
                <a:latin typeface="UD デジタル 教科書体 N-R"/>
              </a:rPr>
              <a:t>９．児童虐待や子どもの貧困に対する支援の展開</a:t>
            </a:r>
          </a:p>
        </p:txBody>
      </p:sp>
      <p:sp>
        <p:nvSpPr>
          <p:cNvPr id="9" name="テキスト ボックス 8">
            <a:extLst>
              <a:ext uri="{FF2B5EF4-FFF2-40B4-BE49-F238E27FC236}">
                <a16:creationId xmlns:a16="http://schemas.microsoft.com/office/drawing/2014/main" id="{8B5962E8-EF33-7977-C5BF-2195B54C518F}"/>
              </a:ext>
            </a:extLst>
          </p:cNvPr>
          <p:cNvSpPr txBox="1"/>
          <p:nvPr/>
        </p:nvSpPr>
        <p:spPr>
          <a:xfrm>
            <a:off x="159026" y="1132473"/>
            <a:ext cx="11582400" cy="523220"/>
          </a:xfrm>
          <a:prstGeom prst="rect">
            <a:avLst/>
          </a:prstGeom>
          <a:noFill/>
        </p:spPr>
        <p:txBody>
          <a:bodyPr wrap="square">
            <a:spAutoFit/>
          </a:bodyPr>
          <a:lstStyle/>
          <a:p>
            <a:r>
              <a:rPr lang="en-US" altLang="ja-JP" sz="2800" b="1" dirty="0">
                <a:latin typeface="UD デジタル 教科書体 N-R" panose="02020400000000000000" pitchFamily="17" charset="-128"/>
                <a:ea typeface="UD デジタル 教科書体 N-R" panose="02020400000000000000" pitchFamily="17" charset="-128"/>
              </a:rPr>
              <a:t>(1) </a:t>
            </a:r>
            <a:r>
              <a:rPr lang="ja-JP" altLang="en-US" sz="2800" b="1" dirty="0">
                <a:latin typeface="UD デジタル 教科書体 N-R" panose="02020400000000000000" pitchFamily="17" charset="-128"/>
                <a:ea typeface="UD デジタル 教科書体 N-R" panose="02020400000000000000" pitchFamily="17" charset="-128"/>
              </a:rPr>
              <a:t>児童虐待や子どもの貧困に関わる相談窓口の整備と教育・啓発</a:t>
            </a:r>
          </a:p>
        </p:txBody>
      </p:sp>
      <p:sp>
        <p:nvSpPr>
          <p:cNvPr id="8" name="テキスト ボックス 7">
            <a:extLst>
              <a:ext uri="{FF2B5EF4-FFF2-40B4-BE49-F238E27FC236}">
                <a16:creationId xmlns:a16="http://schemas.microsoft.com/office/drawing/2014/main" id="{9496FD0E-6C20-1A20-6FBA-F022A71EAFC7}"/>
              </a:ext>
            </a:extLst>
          </p:cNvPr>
          <p:cNvSpPr txBox="1"/>
          <p:nvPr/>
        </p:nvSpPr>
        <p:spPr>
          <a:xfrm>
            <a:off x="16042" y="4420976"/>
            <a:ext cx="13162617" cy="181588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1" i="0"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②</a:t>
            </a:r>
            <a:r>
              <a:rPr kumimoji="0" lang="ja-JP" altLang="en-US" sz="2800" b="1" u="sng" dirty="0">
                <a:latin typeface="UD デジタル 教科書体 N-R" panose="02020400000000000000" pitchFamily="17" charset="-128"/>
                <a:ea typeface="UD デジタル 教科書体 N-R" panose="02020400000000000000" pitchFamily="17" charset="-128"/>
              </a:rPr>
              <a:t>家庭・</a:t>
            </a:r>
            <a:r>
              <a:rPr kumimoji="0" lang="ja-JP" altLang="ja-JP" sz="2800" b="1" i="0" u="sng"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保護者</a:t>
            </a:r>
            <a:r>
              <a:rPr kumimoji="0" lang="ja-JP" altLang="en-US" sz="2800" b="1" i="0" u="sng"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に対して</a:t>
            </a:r>
            <a:r>
              <a:rPr kumimoji="0" lang="en-US" altLang="ja-JP" sz="2800" b="1" i="0" u="sng"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a:t>
            </a:r>
            <a:r>
              <a:rPr kumimoji="0" lang="ja-JP" altLang="en-US" sz="2800" b="1" i="0" u="sng"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例</a:t>
            </a:r>
            <a:r>
              <a:rPr kumimoji="0" lang="en-US" altLang="ja-JP" sz="2800" b="1" i="0" u="sng"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a:t>
            </a:r>
            <a:endParaRPr kumimoji="0" lang="ja-JP" altLang="ja-JP" sz="2800" b="1" i="0" u="sng"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endParaRPr>
          </a:p>
          <a:p>
            <a:pPr eaLnBrk="0" fontAlgn="base" hangingPunct="0">
              <a:spcBef>
                <a:spcPct val="0"/>
              </a:spcBef>
              <a:spcAft>
                <a:spcPct val="0"/>
              </a:spcAft>
            </a:pPr>
            <a:r>
              <a:rPr kumimoji="0" lang="ja-JP" altLang="en-US"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a:t>
            </a:r>
            <a:r>
              <a:rPr kumimoji="0" lang="ja-JP" altLang="ja-JP"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子育ての悩み</a:t>
            </a:r>
            <a:r>
              <a:rPr kumimoji="0" lang="ja-JP" altLang="en-US"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や不安を相談できる</a:t>
            </a:r>
            <a:r>
              <a:rPr kumimoji="0" lang="ja-JP" altLang="ja-JP"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学校内外の相談窓口の周知</a:t>
            </a:r>
            <a:endParaRPr kumimoji="0" lang="en-US" altLang="ja-JP"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endParaRPr>
          </a:p>
          <a:p>
            <a:pPr eaLnBrk="0" fontAlgn="base" hangingPunct="0">
              <a:spcBef>
                <a:spcPct val="0"/>
              </a:spcBef>
              <a:spcAft>
                <a:spcPct val="0"/>
              </a:spcAft>
            </a:pPr>
            <a:r>
              <a:rPr kumimoji="0" lang="ja-JP" altLang="en-US"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・子育てや子どもへの関わり方等の</a:t>
            </a:r>
            <a:r>
              <a:rPr kumimoji="0" lang="ja-JP" altLang="ja-JP"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保護者講演会（SC・SSW・外部専門家）</a:t>
            </a:r>
          </a:p>
          <a:p>
            <a:pPr marL="0" marR="0" lvl="0" indent="0" algn="l" defTabSz="914400" rtl="0" eaLnBrk="0" fontAlgn="base" latinLnBrk="0" hangingPunct="0">
              <a:lnSpc>
                <a:spcPct val="100000"/>
              </a:lnSpc>
              <a:spcBef>
                <a:spcPct val="0"/>
              </a:spcBef>
              <a:spcAft>
                <a:spcPct val="0"/>
              </a:spcAft>
              <a:buClrTx/>
              <a:buSzTx/>
              <a:tabLst/>
            </a:pPr>
            <a:r>
              <a:rPr kumimoji="0" lang="ja-JP" altLang="en-US"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a:t>
            </a:r>
            <a:r>
              <a:rPr kumimoji="0" lang="ja-JP" altLang="ja-JP"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「体罰等によらない子育て</a:t>
            </a:r>
            <a:r>
              <a:rPr kumimoji="0" lang="ja-JP" altLang="en-US"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のために</a:t>
            </a:r>
            <a:r>
              <a:rPr kumimoji="0" lang="ja-JP" altLang="ja-JP"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a:t>
            </a:r>
            <a:r>
              <a:rPr kumimoji="0" lang="ja-JP" altLang="ja-JP" sz="24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a:t>
            </a:r>
            <a:r>
              <a:rPr kumimoji="0" lang="ja-JP" altLang="en-US" sz="24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厚生労働省</a:t>
            </a:r>
            <a:r>
              <a:rPr kumimoji="0" lang="ja-JP" altLang="en-US" sz="2400" dirty="0">
                <a:latin typeface="UD デジタル 教科書体 N-R" panose="02020400000000000000" pitchFamily="17" charset="-128"/>
                <a:ea typeface="UD デジタル 教科書体 N-R" panose="02020400000000000000" pitchFamily="17" charset="-128"/>
              </a:rPr>
              <a:t>、</a:t>
            </a:r>
            <a:r>
              <a:rPr kumimoji="0" lang="ja-JP" altLang="ja-JP" sz="24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2020）</a:t>
            </a:r>
            <a:r>
              <a:rPr kumimoji="0" lang="ja-JP" altLang="ja-JP"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の周知</a:t>
            </a:r>
          </a:p>
        </p:txBody>
      </p:sp>
      <p:sp>
        <p:nvSpPr>
          <p:cNvPr id="11" name="テキスト ボックス 10">
            <a:extLst>
              <a:ext uri="{FF2B5EF4-FFF2-40B4-BE49-F238E27FC236}">
                <a16:creationId xmlns:a16="http://schemas.microsoft.com/office/drawing/2014/main" id="{50C3AF44-20C8-5EC1-E810-17A0DEE815AE}"/>
              </a:ext>
            </a:extLst>
          </p:cNvPr>
          <p:cNvSpPr txBox="1"/>
          <p:nvPr/>
        </p:nvSpPr>
        <p:spPr>
          <a:xfrm>
            <a:off x="0" y="1884161"/>
            <a:ext cx="12175958" cy="224676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800" b="1" i="0"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①</a:t>
            </a:r>
            <a:r>
              <a:rPr kumimoji="0" lang="ja-JP" altLang="ja-JP" sz="2800" b="1" i="0" u="sng"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子ども</a:t>
            </a:r>
            <a:r>
              <a:rPr kumimoji="0" lang="ja-JP" altLang="en-US" sz="2800" b="1" i="0" u="sng"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たちに対して</a:t>
            </a:r>
            <a:r>
              <a:rPr kumimoji="0" lang="en-US" altLang="ja-JP" sz="2800" b="1" i="0" u="sng"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a:t>
            </a:r>
            <a:r>
              <a:rPr kumimoji="0" lang="ja-JP" altLang="en-US" sz="2800" b="1" i="0" u="sng"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例</a:t>
            </a:r>
            <a:r>
              <a:rPr kumimoji="0" lang="en-US" altLang="ja-JP" sz="2800" b="1" i="0" u="sng"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a:t>
            </a:r>
            <a:endParaRPr kumimoji="0" lang="ja-JP" altLang="ja-JP" sz="2800" b="1" i="0" u="sng"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endParaRPr>
          </a:p>
          <a:p>
            <a:pPr marL="0" marR="0" lvl="0" indent="0" algn="l" defTabSz="914400" rtl="0" eaLnBrk="0" fontAlgn="base" latinLnBrk="0" hangingPunct="0">
              <a:lnSpc>
                <a:spcPct val="100000"/>
              </a:lnSpc>
              <a:spcBef>
                <a:spcPct val="0"/>
              </a:spcBef>
              <a:spcAft>
                <a:spcPct val="0"/>
              </a:spcAft>
              <a:buClrTx/>
              <a:buSzTx/>
              <a:tabLst/>
            </a:pPr>
            <a:r>
              <a:rPr kumimoji="0" lang="ja-JP" altLang="en-US"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・学校内外の</a:t>
            </a:r>
            <a:r>
              <a:rPr kumimoji="0" lang="ja-JP" altLang="ja-JP"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相談窓口</a:t>
            </a:r>
            <a:r>
              <a:rPr kumimoji="0" lang="ja-JP" altLang="en-US"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の周知</a:t>
            </a:r>
            <a:r>
              <a:rPr kumimoji="0" lang="ja-JP" altLang="ja-JP"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a:t>
            </a:r>
            <a:r>
              <a:rPr kumimoji="0" lang="ja-JP" altLang="en-US"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ＳＣなどへの相談も</a:t>
            </a:r>
            <a:r>
              <a:rPr kumimoji="0" lang="ja-JP" altLang="ja-JP"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含む）</a:t>
            </a:r>
          </a:p>
          <a:p>
            <a:pPr marL="0" marR="0" lvl="0" indent="0" algn="l" defTabSz="914400" rtl="0" eaLnBrk="0" fontAlgn="base" latinLnBrk="0" hangingPunct="0">
              <a:lnSpc>
                <a:spcPct val="100000"/>
              </a:lnSpc>
              <a:spcBef>
                <a:spcPct val="0"/>
              </a:spcBef>
              <a:spcAft>
                <a:spcPct val="0"/>
              </a:spcAft>
              <a:buClrTx/>
              <a:buSzTx/>
              <a:tabLst/>
            </a:pPr>
            <a:r>
              <a:rPr kumimoji="0" lang="ja-JP" altLang="en-US"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・ＳＯＳ</a:t>
            </a:r>
            <a:r>
              <a:rPr kumimoji="0" lang="ja-JP" altLang="ja-JP"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の出し方に関する教育（</a:t>
            </a:r>
            <a:r>
              <a:rPr kumimoji="0" lang="ja-JP" altLang="en-US"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厚生労働省、</a:t>
            </a:r>
            <a:r>
              <a:rPr kumimoji="0" lang="ja-JP" altLang="ja-JP"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2022a）</a:t>
            </a:r>
          </a:p>
          <a:p>
            <a:pPr marL="0" marR="0" lvl="0" indent="0" algn="l" defTabSz="914400" rtl="0" eaLnBrk="0" fontAlgn="base" latinLnBrk="0" hangingPunct="0">
              <a:lnSpc>
                <a:spcPct val="100000"/>
              </a:lnSpc>
              <a:spcBef>
                <a:spcPct val="0"/>
              </a:spcBef>
              <a:spcAft>
                <a:spcPct val="0"/>
              </a:spcAft>
              <a:buClrTx/>
              <a:buSzTx/>
              <a:tabLst/>
            </a:pPr>
            <a:r>
              <a:rPr kumimoji="0" lang="ja-JP" altLang="en-US"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a:t>
            </a:r>
            <a:r>
              <a:rPr kumimoji="0" lang="ja-JP" altLang="ja-JP"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心</a:t>
            </a:r>
            <a:r>
              <a:rPr kumimoji="0" lang="ja-JP" altLang="en-US"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と身体を大切にすること、デートＤＶ、結婚・子育て・</a:t>
            </a:r>
            <a:r>
              <a:rPr kumimoji="0" lang="ja-JP" altLang="ja-JP"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親子関係</a:t>
            </a:r>
            <a:r>
              <a:rPr kumimoji="0" lang="ja-JP" altLang="en-US"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等を</a:t>
            </a:r>
            <a:endParaRPr kumimoji="0" lang="en-US" altLang="ja-JP"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endParaRPr>
          </a:p>
          <a:p>
            <a:pPr marL="0" marR="0" lvl="0" indent="0" algn="l" defTabSz="914400" rtl="0" eaLnBrk="0" fontAlgn="base" latinLnBrk="0" hangingPunct="0">
              <a:lnSpc>
                <a:spcPct val="100000"/>
              </a:lnSpc>
              <a:spcBef>
                <a:spcPct val="0"/>
              </a:spcBef>
              <a:spcAft>
                <a:spcPct val="0"/>
              </a:spcAft>
              <a:buClrTx/>
              <a:buSzTx/>
              <a:tabLst/>
            </a:pPr>
            <a:r>
              <a:rPr kumimoji="0" lang="ja-JP" altLang="en-US" sz="2800" dirty="0">
                <a:latin typeface="UD デジタル 教科書体 N-R" panose="02020400000000000000" pitchFamily="17" charset="-128"/>
                <a:ea typeface="UD デジタル 教科書体 N-R" panose="02020400000000000000" pitchFamily="17" charset="-128"/>
              </a:rPr>
              <a:t>　</a:t>
            </a:r>
            <a:r>
              <a:rPr kumimoji="0" lang="ja-JP" altLang="en-US"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学ぶ</a:t>
            </a:r>
            <a:r>
              <a:rPr kumimoji="0" lang="ja-JP" altLang="ja-JP"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虐待予防教育</a:t>
            </a:r>
            <a:r>
              <a:rPr kumimoji="0" lang="ja-JP" altLang="en-US"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の実践</a:t>
            </a:r>
            <a:r>
              <a:rPr kumimoji="0" lang="ja-JP" altLang="ja-JP" sz="24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a:t>
            </a:r>
            <a:r>
              <a:rPr kumimoji="0" lang="ja-JP" altLang="en-US" sz="24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小野ら、</a:t>
            </a:r>
            <a:r>
              <a:rPr kumimoji="0" lang="ja-JP" altLang="ja-JP" sz="24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rPr>
              <a:t>2022）</a:t>
            </a:r>
            <a:endParaRPr kumimoji="0" lang="ja-JP" altLang="ja-JP" sz="2800" b="0" i="0" u="none" strike="noStrike" cap="none" normalizeH="0" baseline="0" dirty="0">
              <a:ln>
                <a:noFill/>
              </a:ln>
              <a:solidFill>
                <a:schemeClr val="tx1"/>
              </a:solidFill>
              <a:effectLst/>
              <a:latin typeface="UD デジタル 教科書体 N-R" panose="02020400000000000000" pitchFamily="17" charset="-128"/>
              <a:ea typeface="UD デジタル 教科書体 N-R" panose="02020400000000000000" pitchFamily="17" charset="-128"/>
            </a:endParaRPr>
          </a:p>
        </p:txBody>
      </p:sp>
      <p:sp>
        <p:nvSpPr>
          <p:cNvPr id="3" name="スライド番号プレースホルダー 2">
            <a:extLst>
              <a:ext uri="{FF2B5EF4-FFF2-40B4-BE49-F238E27FC236}">
                <a16:creationId xmlns:a16="http://schemas.microsoft.com/office/drawing/2014/main" id="{8FF5603D-0402-096C-97F3-CF175E80D552}"/>
              </a:ext>
            </a:extLst>
          </p:cNvPr>
          <p:cNvSpPr>
            <a:spLocks noGrp="1"/>
          </p:cNvSpPr>
          <p:nvPr>
            <p:ph type="sldNum" sz="quarter" idx="12"/>
          </p:nvPr>
        </p:nvSpPr>
        <p:spPr/>
        <p:txBody>
          <a:bodyPr/>
          <a:lstStyle/>
          <a:p>
            <a:fld id="{60422B60-572B-4A42-9BF7-423FB352E2B6}" type="slidenum">
              <a:rPr kumimoji="1" lang="ja-JP" altLang="en-US" smtClean="0"/>
              <a:t>20</a:t>
            </a:fld>
            <a:endParaRPr kumimoji="1"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851E6-3BD6-AA11-C48D-E55B7FF1CB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7F6D2-5385-6A70-0F59-04AC591FB722}"/>
              </a:ext>
            </a:extLst>
          </p:cNvPr>
          <p:cNvSpPr>
            <a:spLocks noGrp="1"/>
          </p:cNvSpPr>
          <p:nvPr>
            <p:ph type="title"/>
          </p:nvPr>
        </p:nvSpPr>
        <p:spPr>
          <a:xfrm>
            <a:off x="159026" y="134895"/>
            <a:ext cx="11582400" cy="972572"/>
          </a:xfrm>
        </p:spPr>
        <p:txBody>
          <a:bodyPr>
            <a:normAutofit/>
          </a:bodyPr>
          <a:lstStyle/>
          <a:p>
            <a:r>
              <a:rPr sz="4000" b="1" dirty="0">
                <a:latin typeface="UD デジタル 教科書体 N-R"/>
              </a:rPr>
              <a:t>９．児童虐待や子どもの貧困に対する支援の展開</a:t>
            </a:r>
          </a:p>
        </p:txBody>
      </p:sp>
      <p:sp>
        <p:nvSpPr>
          <p:cNvPr id="3" name="Title 1">
            <a:extLst>
              <a:ext uri="{FF2B5EF4-FFF2-40B4-BE49-F238E27FC236}">
                <a16:creationId xmlns:a16="http://schemas.microsoft.com/office/drawing/2014/main" id="{A4E75BB8-773C-8CDC-D28C-E0BA4550A8F7}"/>
              </a:ext>
            </a:extLst>
          </p:cNvPr>
          <p:cNvSpPr txBox="1">
            <a:spLocks/>
          </p:cNvSpPr>
          <p:nvPr/>
        </p:nvSpPr>
        <p:spPr>
          <a:xfrm>
            <a:off x="251792" y="1144401"/>
            <a:ext cx="11807686" cy="630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a:latin typeface="UD デジタル 教科書体 N-R" panose="02020400000000000000" pitchFamily="17" charset="-128"/>
                <a:ea typeface="UD デジタル 教科書体 N-R" panose="02020400000000000000" pitchFamily="17" charset="-128"/>
              </a:rPr>
              <a:t>(2) </a:t>
            </a:r>
            <a:r>
              <a:rPr lang="ja-JP" altLang="en-US" sz="2800" b="1" dirty="0">
                <a:latin typeface="UD デジタル 教科書体 N-R" panose="02020400000000000000" pitchFamily="17" charset="-128"/>
                <a:ea typeface="UD デジタル 教科書体 N-R" panose="02020400000000000000" pitchFamily="17" charset="-128"/>
              </a:rPr>
              <a:t>虐待の発見と組織的対応</a:t>
            </a:r>
          </a:p>
        </p:txBody>
      </p:sp>
      <p:sp>
        <p:nvSpPr>
          <p:cNvPr id="10" name="テキスト ボックス 9">
            <a:extLst>
              <a:ext uri="{FF2B5EF4-FFF2-40B4-BE49-F238E27FC236}">
                <a16:creationId xmlns:a16="http://schemas.microsoft.com/office/drawing/2014/main" id="{10028D74-8E07-7AD1-780D-8D28F3BCC8AC}"/>
              </a:ext>
            </a:extLst>
          </p:cNvPr>
          <p:cNvSpPr txBox="1"/>
          <p:nvPr/>
        </p:nvSpPr>
        <p:spPr>
          <a:xfrm>
            <a:off x="263993" y="1774915"/>
            <a:ext cx="11807687" cy="523220"/>
          </a:xfrm>
          <a:prstGeom prst="rect">
            <a:avLst/>
          </a:prstGeom>
          <a:noFill/>
        </p:spPr>
        <p:txBody>
          <a:bodyPr wrap="square">
            <a:spAutoFit/>
          </a:bodyPr>
          <a:lstStyle/>
          <a:p>
            <a:pPr>
              <a:defRPr sz="2800">
                <a:latin typeface="UD デジタル 教科書体 N-R"/>
              </a:defRPr>
            </a:pPr>
            <a:r>
              <a:rPr lang="en-US" altLang="ja-JP" sz="2800" dirty="0">
                <a:effectLst/>
                <a:ea typeface="UD デジタル 教科書体 N-R" panose="02020400000000000000" pitchFamily="17" charset="-128"/>
                <a:cs typeface="Times New Roman" panose="02020603050405020304" pitchFamily="18" charset="0"/>
              </a:rPr>
              <a:t>※『</a:t>
            </a:r>
            <a:r>
              <a:rPr lang="ja-JP" altLang="ja-JP" sz="2800" dirty="0">
                <a:ea typeface="UD デジタル 教科書体 N-R" panose="02020400000000000000" pitchFamily="17" charset="-128"/>
                <a:cs typeface="Times New Roman" panose="02020603050405020304" pitchFamily="18" charset="0"/>
              </a:rPr>
              <a:t>学校・教育委員会等向け虐待対応の手引き</a:t>
            </a:r>
            <a:r>
              <a:rPr lang="en-US" altLang="ja-JP" sz="2800" dirty="0">
                <a:effectLst/>
                <a:ea typeface="UD デジタル 教科書体 N-R" panose="02020400000000000000" pitchFamily="17" charset="-128"/>
                <a:cs typeface="Times New Roman" panose="02020603050405020304" pitchFamily="18" charset="0"/>
              </a:rPr>
              <a:t>』(</a:t>
            </a:r>
            <a:r>
              <a:rPr lang="ja-JP" altLang="ja-JP" sz="2400" dirty="0">
                <a:effectLst/>
                <a:ea typeface="UD デジタル 教科書体 N-R" panose="02020400000000000000" pitchFamily="17" charset="-128"/>
                <a:cs typeface="Times New Roman" panose="02020603050405020304" pitchFamily="18" charset="0"/>
              </a:rPr>
              <a:t>文部科学省、</a:t>
            </a:r>
            <a:r>
              <a:rPr lang="en-US" altLang="ja-JP" sz="2400" dirty="0">
                <a:effectLst/>
                <a:ea typeface="UD デジタル 教科書体 N-R" panose="02020400000000000000" pitchFamily="17" charset="-128"/>
                <a:cs typeface="Times New Roman" panose="02020603050405020304" pitchFamily="18" charset="0"/>
              </a:rPr>
              <a:t>2020b)</a:t>
            </a:r>
            <a:r>
              <a:rPr lang="ja-JP" altLang="en-US" sz="2800" dirty="0">
                <a:effectLst/>
                <a:ea typeface="UD デジタル 教科書体 N-R" panose="02020400000000000000" pitchFamily="17" charset="-128"/>
                <a:cs typeface="Times New Roman" panose="02020603050405020304" pitchFamily="18" charset="0"/>
              </a:rPr>
              <a:t>参照</a:t>
            </a:r>
            <a:endParaRPr lang="en-US" altLang="ja-JP" sz="2800" dirty="0">
              <a:latin typeface="UD デジタル 教科書体 N-R" panose="02020400000000000000" pitchFamily="17" charset="-128"/>
              <a:ea typeface="UD デジタル 教科書体 N-R" panose="02020400000000000000" pitchFamily="17" charset="-128"/>
            </a:endParaRPr>
          </a:p>
        </p:txBody>
      </p:sp>
      <p:sp>
        <p:nvSpPr>
          <p:cNvPr id="5" name="テキスト ボックス 4">
            <a:extLst>
              <a:ext uri="{FF2B5EF4-FFF2-40B4-BE49-F238E27FC236}">
                <a16:creationId xmlns:a16="http://schemas.microsoft.com/office/drawing/2014/main" id="{5AA5B4D6-8025-CE41-2534-B8799E82EB86}"/>
              </a:ext>
            </a:extLst>
          </p:cNvPr>
          <p:cNvSpPr txBox="1"/>
          <p:nvPr/>
        </p:nvSpPr>
        <p:spPr>
          <a:xfrm>
            <a:off x="0" y="2574707"/>
            <a:ext cx="12496799" cy="3970318"/>
          </a:xfrm>
          <a:prstGeom prst="rect">
            <a:avLst/>
          </a:prstGeom>
          <a:noFill/>
        </p:spPr>
        <p:txBody>
          <a:bodyPr wrap="square">
            <a:spAutoFit/>
          </a:bodyPr>
          <a:lstStyle/>
          <a:p>
            <a:r>
              <a:rPr lang="ja-JP" altLang="en-US" sz="2800" dirty="0">
                <a:latin typeface="UD デジタル 教科書体 N-R" panose="02020400000000000000" pitchFamily="17" charset="-128"/>
                <a:ea typeface="UD デジタル 教科書体 N-R" panose="02020400000000000000" pitchFamily="17" charset="-128"/>
              </a:rPr>
              <a:t>【</a:t>
            </a:r>
            <a:r>
              <a:rPr lang="ja-JP" altLang="en-US" sz="2800" b="1" u="sng" dirty="0">
                <a:latin typeface="UD デジタル 教科書体 N-R" panose="02020400000000000000" pitchFamily="17" charset="-128"/>
                <a:ea typeface="UD デジタル 教科書体 N-R" panose="02020400000000000000" pitchFamily="17" charset="-128"/>
              </a:rPr>
              <a:t>虐待の兆候の早期発見</a:t>
            </a:r>
            <a:r>
              <a:rPr lang="ja-JP" altLang="en-US" sz="2800" dirty="0">
                <a:latin typeface="UD デジタル 教科書体 N-R" panose="02020400000000000000" pitchFamily="17" charset="-128"/>
                <a:ea typeface="UD デジタル 教科書体 N-R" panose="02020400000000000000" pitchFamily="17" charset="-128"/>
              </a:rPr>
              <a:t>】</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・学校生活での観察、アンケート、子どもの訴え、関係者情報など</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・虐待の可能性のある兆候</a:t>
            </a: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例</a:t>
            </a: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不自然な怪我・外傷、不定愁訴や体調不良、警戒心の強さ、</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過度な緊張、無気力、攻撃的言動、身なり・衛生状態の悪さ</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・不登校、非行、いじめ、自殺企図等→背景として児童虐待がある場合も。</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・家庭や保護者の様子にも留意</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例：子どもに過度に厳しい、激しく怒る、無関心である</a:t>
            </a:r>
            <a:r>
              <a:rPr lang="en-US" altLang="ja-JP" sz="2800" dirty="0">
                <a:latin typeface="UD デジタル 教科書体 N-R" panose="02020400000000000000" pitchFamily="17" charset="-128"/>
                <a:ea typeface="UD デジタル 教科書体 N-R" panose="02020400000000000000" pitchFamily="17" charset="-128"/>
              </a:rPr>
              <a:t>…</a:t>
            </a:r>
          </a:p>
          <a:p>
            <a:r>
              <a:rPr lang="ja-JP" altLang="en-US" sz="2800" dirty="0">
                <a:latin typeface="UD デジタル 教科書体 N-R" panose="02020400000000000000" pitchFamily="17" charset="-128"/>
                <a:ea typeface="UD デジタル 教科書体 N-R" panose="02020400000000000000" pitchFamily="17" charset="-128"/>
              </a:rPr>
              <a:t>・手引きに示されたリスクチェックリストを活用することも有用</a:t>
            </a:r>
          </a:p>
        </p:txBody>
      </p:sp>
      <p:sp>
        <p:nvSpPr>
          <p:cNvPr id="4" name="スライド番号プレースホルダー 3">
            <a:extLst>
              <a:ext uri="{FF2B5EF4-FFF2-40B4-BE49-F238E27FC236}">
                <a16:creationId xmlns:a16="http://schemas.microsoft.com/office/drawing/2014/main" id="{ECA8EF32-7127-9A7A-1CC6-6AD84D8B2B51}"/>
              </a:ext>
            </a:extLst>
          </p:cNvPr>
          <p:cNvSpPr>
            <a:spLocks noGrp="1"/>
          </p:cNvSpPr>
          <p:nvPr>
            <p:ph type="sldNum" sz="quarter" idx="12"/>
          </p:nvPr>
        </p:nvSpPr>
        <p:spPr/>
        <p:txBody>
          <a:bodyPr/>
          <a:lstStyle/>
          <a:p>
            <a:fld id="{60422B60-572B-4A42-9BF7-423FB352E2B6}" type="slidenum">
              <a:rPr kumimoji="1" lang="ja-JP" altLang="en-US" smtClean="0"/>
              <a:t>21</a:t>
            </a:fld>
            <a:endParaRPr kumimoji="1" lang="ja-JP" altLang="en-US"/>
          </a:p>
        </p:txBody>
      </p:sp>
    </p:spTree>
    <p:extLst>
      <p:ext uri="{BB962C8B-B14F-4D97-AF65-F5344CB8AC3E}">
        <p14:creationId xmlns:p14="http://schemas.microsoft.com/office/powerpoint/2010/main" val="53559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0F4FB-CD39-9FED-1A23-E3971CAF2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B07783-44C0-41B8-4428-A76CCF445D95}"/>
              </a:ext>
            </a:extLst>
          </p:cNvPr>
          <p:cNvSpPr>
            <a:spLocks noGrp="1"/>
          </p:cNvSpPr>
          <p:nvPr>
            <p:ph type="title"/>
          </p:nvPr>
        </p:nvSpPr>
        <p:spPr>
          <a:xfrm>
            <a:off x="159026" y="0"/>
            <a:ext cx="11582400" cy="1325563"/>
          </a:xfrm>
        </p:spPr>
        <p:txBody>
          <a:bodyPr>
            <a:normAutofit/>
          </a:bodyPr>
          <a:lstStyle/>
          <a:p>
            <a:r>
              <a:rPr sz="4000" b="1" dirty="0">
                <a:latin typeface="UD デジタル 教科書体 N-R"/>
              </a:rPr>
              <a:t>９．児童虐待や子どもの貧困に対する支援の展開</a:t>
            </a:r>
          </a:p>
        </p:txBody>
      </p:sp>
      <p:sp>
        <p:nvSpPr>
          <p:cNvPr id="3" name="Title 1">
            <a:extLst>
              <a:ext uri="{FF2B5EF4-FFF2-40B4-BE49-F238E27FC236}">
                <a16:creationId xmlns:a16="http://schemas.microsoft.com/office/drawing/2014/main" id="{5A82157B-3698-C428-6C27-F543ABB81A1B}"/>
              </a:ext>
            </a:extLst>
          </p:cNvPr>
          <p:cNvSpPr txBox="1">
            <a:spLocks/>
          </p:cNvSpPr>
          <p:nvPr/>
        </p:nvSpPr>
        <p:spPr>
          <a:xfrm>
            <a:off x="251792" y="1144401"/>
            <a:ext cx="11807686" cy="630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a:latin typeface="UD デジタル 教科書体 N-R" panose="02020400000000000000" pitchFamily="17" charset="-128"/>
                <a:ea typeface="UD デジタル 教科書体 N-R" panose="02020400000000000000" pitchFamily="17" charset="-128"/>
              </a:rPr>
              <a:t>(2) </a:t>
            </a:r>
            <a:r>
              <a:rPr lang="ja-JP" altLang="en-US" sz="2800" b="1" dirty="0">
                <a:latin typeface="UD デジタル 教科書体 N-R" panose="02020400000000000000" pitchFamily="17" charset="-128"/>
                <a:ea typeface="UD デジタル 教科書体 N-R" panose="02020400000000000000" pitchFamily="17" charset="-128"/>
              </a:rPr>
              <a:t>虐待の発見と組織的対応</a:t>
            </a:r>
          </a:p>
        </p:txBody>
      </p:sp>
      <p:sp>
        <p:nvSpPr>
          <p:cNvPr id="5" name="テキスト ボックス 4">
            <a:extLst>
              <a:ext uri="{FF2B5EF4-FFF2-40B4-BE49-F238E27FC236}">
                <a16:creationId xmlns:a16="http://schemas.microsoft.com/office/drawing/2014/main" id="{78500503-7D55-5049-EAF9-6CC8673C1646}"/>
              </a:ext>
            </a:extLst>
          </p:cNvPr>
          <p:cNvSpPr txBox="1"/>
          <p:nvPr/>
        </p:nvSpPr>
        <p:spPr>
          <a:xfrm>
            <a:off x="132522" y="1774915"/>
            <a:ext cx="12032974" cy="4616648"/>
          </a:xfrm>
          <a:prstGeom prst="rect">
            <a:avLst/>
          </a:prstGeom>
          <a:noFill/>
        </p:spPr>
        <p:txBody>
          <a:bodyPr wrap="square">
            <a:spAutoFit/>
          </a:bodyPr>
          <a:lstStyle/>
          <a:p>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b="1" u="sng" dirty="0">
                <a:latin typeface="UD デジタル 教科書体 N-R" panose="02020400000000000000" pitchFamily="17" charset="-128"/>
                <a:ea typeface="UD デジタル 教科書体 N-R" panose="02020400000000000000" pitchFamily="17" charset="-128"/>
              </a:rPr>
              <a:t>発見時の対応と通告</a:t>
            </a:r>
            <a:r>
              <a:rPr lang="en-US" altLang="ja-JP" sz="2800" dirty="0">
                <a:latin typeface="UD デジタル 教科書体 N-R" panose="02020400000000000000" pitchFamily="17" charset="-128"/>
                <a:ea typeface="UD デジタル 教科書体 N-R" panose="02020400000000000000" pitchFamily="17" charset="-128"/>
              </a:rPr>
              <a:t>】</a:t>
            </a:r>
          </a:p>
          <a:p>
            <a:r>
              <a:rPr lang="ja-JP" altLang="en-US" sz="2800" dirty="0">
                <a:latin typeface="UD デジタル 教科書体 N-R" panose="02020400000000000000" pitchFamily="17" charset="-128"/>
                <a:ea typeface="UD デジタル 教科書体 N-R" panose="02020400000000000000" pitchFamily="17" charset="-128"/>
              </a:rPr>
              <a:t>・虐待が疑われる事案→一人で抱えずに管理職に報告・相談、組織対応</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・児童相談所等への速やかな通告</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例：明らかな外傷（身体的虐待の疑い）、ネグレクトや性的虐待の疑い</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本人が帰宅拒否や保護・救済を訴えた場合</a:t>
            </a:r>
            <a:endParaRPr lang="en-US" altLang="ja-JP" sz="2800" dirty="0">
              <a:latin typeface="UD デジタル 教科書体 N-R" panose="02020400000000000000" pitchFamily="17" charset="-128"/>
              <a:ea typeface="UD デジタル 教科書体 N-R" panose="02020400000000000000" pitchFamily="17" charset="-128"/>
            </a:endParaRPr>
          </a:p>
          <a:p>
            <a:endParaRPr lang="en-US" altLang="ja-JP" sz="14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a:t>
            </a: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学校の役割と通告の留意点</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①確証がなくても通告する（誤りでも責任は問われない）</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②虐待の有無の判断は児童相談所等の専門機関である</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③保護者との関係よりも子どもの安全を優先する</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④通告は守秘義務違反に該当しない</a:t>
            </a:r>
          </a:p>
        </p:txBody>
      </p:sp>
      <p:sp>
        <p:nvSpPr>
          <p:cNvPr id="4" name="スライド番号プレースホルダー 3">
            <a:extLst>
              <a:ext uri="{FF2B5EF4-FFF2-40B4-BE49-F238E27FC236}">
                <a16:creationId xmlns:a16="http://schemas.microsoft.com/office/drawing/2014/main" id="{8C0AC223-7C33-8CEE-85F0-DC229E7486A9}"/>
              </a:ext>
            </a:extLst>
          </p:cNvPr>
          <p:cNvSpPr>
            <a:spLocks noGrp="1"/>
          </p:cNvSpPr>
          <p:nvPr>
            <p:ph type="sldNum" sz="quarter" idx="12"/>
          </p:nvPr>
        </p:nvSpPr>
        <p:spPr/>
        <p:txBody>
          <a:bodyPr/>
          <a:lstStyle/>
          <a:p>
            <a:fld id="{60422B60-572B-4A42-9BF7-423FB352E2B6}" type="slidenum">
              <a:rPr kumimoji="1" lang="ja-JP" altLang="en-US" smtClean="0"/>
              <a:t>22</a:t>
            </a:fld>
            <a:endParaRPr kumimoji="1" lang="ja-JP" altLang="en-US"/>
          </a:p>
        </p:txBody>
      </p:sp>
    </p:spTree>
    <p:extLst>
      <p:ext uri="{BB962C8B-B14F-4D97-AF65-F5344CB8AC3E}">
        <p14:creationId xmlns:p14="http://schemas.microsoft.com/office/powerpoint/2010/main" val="3707060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4B0BA-F237-4EA4-3825-C87EE8AA1A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4B970-314F-7A87-A63A-E17EA8CBD81B}"/>
              </a:ext>
            </a:extLst>
          </p:cNvPr>
          <p:cNvSpPr>
            <a:spLocks noGrp="1"/>
          </p:cNvSpPr>
          <p:nvPr>
            <p:ph type="title"/>
          </p:nvPr>
        </p:nvSpPr>
        <p:spPr>
          <a:xfrm>
            <a:off x="159026" y="0"/>
            <a:ext cx="11582400" cy="1325563"/>
          </a:xfrm>
        </p:spPr>
        <p:txBody>
          <a:bodyPr>
            <a:normAutofit/>
          </a:bodyPr>
          <a:lstStyle/>
          <a:p>
            <a:r>
              <a:rPr sz="4000" b="1" dirty="0">
                <a:latin typeface="UD デジタル 教科書体 N-R"/>
              </a:rPr>
              <a:t>９．児童虐待や子どもの貧困に対する支援の展開</a:t>
            </a:r>
          </a:p>
        </p:txBody>
      </p:sp>
      <p:sp>
        <p:nvSpPr>
          <p:cNvPr id="3" name="Title 1">
            <a:extLst>
              <a:ext uri="{FF2B5EF4-FFF2-40B4-BE49-F238E27FC236}">
                <a16:creationId xmlns:a16="http://schemas.microsoft.com/office/drawing/2014/main" id="{CC722A2E-2F06-60D4-3647-CD8DE9D2E55F}"/>
              </a:ext>
            </a:extLst>
          </p:cNvPr>
          <p:cNvSpPr txBox="1">
            <a:spLocks/>
          </p:cNvSpPr>
          <p:nvPr/>
        </p:nvSpPr>
        <p:spPr>
          <a:xfrm>
            <a:off x="251792" y="1144401"/>
            <a:ext cx="11807686" cy="630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a:latin typeface="UD デジタル 教科書体 N-R" panose="02020400000000000000" pitchFamily="17" charset="-128"/>
                <a:ea typeface="UD デジタル 教科書体 N-R" panose="02020400000000000000" pitchFamily="17" charset="-128"/>
              </a:rPr>
              <a:t>(2) </a:t>
            </a:r>
            <a:r>
              <a:rPr lang="ja-JP" altLang="en-US" sz="2800" b="1" dirty="0">
                <a:latin typeface="UD デジタル 教科書体 N-R" panose="02020400000000000000" pitchFamily="17" charset="-128"/>
                <a:ea typeface="UD デジタル 教科書体 N-R" panose="02020400000000000000" pitchFamily="17" charset="-128"/>
              </a:rPr>
              <a:t>虐待の発見と組織的対応</a:t>
            </a:r>
          </a:p>
        </p:txBody>
      </p:sp>
      <p:sp>
        <p:nvSpPr>
          <p:cNvPr id="5" name="テキスト ボックス 4">
            <a:extLst>
              <a:ext uri="{FF2B5EF4-FFF2-40B4-BE49-F238E27FC236}">
                <a16:creationId xmlns:a16="http://schemas.microsoft.com/office/drawing/2014/main" id="{BABF2B28-DCA9-B26C-44FD-D63936528282}"/>
              </a:ext>
            </a:extLst>
          </p:cNvPr>
          <p:cNvSpPr txBox="1"/>
          <p:nvPr/>
        </p:nvSpPr>
        <p:spPr>
          <a:xfrm>
            <a:off x="139148" y="4698081"/>
            <a:ext cx="12032974" cy="1815882"/>
          </a:xfrm>
          <a:prstGeom prst="rect">
            <a:avLst/>
          </a:prstGeom>
          <a:noFill/>
        </p:spPr>
        <p:txBody>
          <a:bodyPr wrap="square">
            <a:spAutoFit/>
          </a:bodyPr>
          <a:lstStyle/>
          <a:p>
            <a:pPr>
              <a:buNone/>
            </a:pP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b="1" u="sng" dirty="0">
                <a:latin typeface="UD デジタル 教科書体 N-R" panose="02020400000000000000" pitchFamily="17" charset="-128"/>
                <a:ea typeface="UD デジタル 教科書体 N-R" panose="02020400000000000000" pitchFamily="17" charset="-128"/>
              </a:rPr>
              <a:t>通告後の連携と支援</a:t>
            </a:r>
            <a:r>
              <a:rPr lang="en-US" altLang="ja-JP" sz="2800" dirty="0">
                <a:latin typeface="UD デジタル 教科書体 N-R" panose="02020400000000000000" pitchFamily="17" charset="-128"/>
                <a:ea typeface="UD デジタル 教科書体 N-R" panose="02020400000000000000" pitchFamily="17" charset="-128"/>
              </a:rPr>
              <a:t>】</a:t>
            </a:r>
          </a:p>
          <a:p>
            <a:r>
              <a:rPr lang="ja-JP" altLang="en-US" sz="2800" dirty="0">
                <a:latin typeface="UD デジタル 教科書体 N-R" panose="02020400000000000000" pitchFamily="17" charset="-128"/>
                <a:ea typeface="UD デジタル 教科書体 N-R" panose="02020400000000000000" pitchFamily="17" charset="-128"/>
              </a:rPr>
              <a:t>・児童相談所や市町村</a:t>
            </a: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虐待対応担当課</a:t>
            </a: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が安全確認・調査を実施</a:t>
            </a:r>
          </a:p>
          <a:p>
            <a:r>
              <a:rPr lang="ja-JP" altLang="en-US" sz="2800" dirty="0">
                <a:latin typeface="UD デジタル 教科書体 N-R" panose="02020400000000000000" pitchFamily="17" charset="-128"/>
                <a:ea typeface="UD デジタル 教科書体 N-R" panose="02020400000000000000" pitchFamily="17" charset="-128"/>
              </a:rPr>
              <a:t>・児童相談所等による在宅支援（電話、面接、訪問等による支援）</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・在宅支援が困難な場合→一時保護や施設入所などの措置</a:t>
            </a:r>
          </a:p>
        </p:txBody>
      </p:sp>
      <p:sp>
        <p:nvSpPr>
          <p:cNvPr id="6" name="テキスト ボックス 5">
            <a:extLst>
              <a:ext uri="{FF2B5EF4-FFF2-40B4-BE49-F238E27FC236}">
                <a16:creationId xmlns:a16="http://schemas.microsoft.com/office/drawing/2014/main" id="{813D1693-A9A5-2E07-C51E-7BB95250CA2C}"/>
              </a:ext>
            </a:extLst>
          </p:cNvPr>
          <p:cNvSpPr txBox="1"/>
          <p:nvPr/>
        </p:nvSpPr>
        <p:spPr>
          <a:xfrm>
            <a:off x="0" y="1774915"/>
            <a:ext cx="11582400" cy="2677656"/>
          </a:xfrm>
          <a:prstGeom prst="rect">
            <a:avLst/>
          </a:prstGeom>
          <a:noFill/>
        </p:spPr>
        <p:txBody>
          <a:bodyPr wrap="square">
            <a:spAutoFit/>
          </a:bodyPr>
          <a:lstStyle/>
          <a:p>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b="1" u="sng" dirty="0">
                <a:latin typeface="UD デジタル 教科書体 N-R" panose="02020400000000000000" pitchFamily="17" charset="-128"/>
                <a:ea typeface="UD デジタル 教科書体 N-R" panose="02020400000000000000" pitchFamily="17" charset="-128"/>
              </a:rPr>
              <a:t>子ども本人への聞き取り・記録の留意点</a:t>
            </a:r>
            <a:r>
              <a:rPr lang="en-US" altLang="ja-JP" sz="2800" dirty="0">
                <a:latin typeface="UD デジタル 教科書体 N-R" panose="02020400000000000000" pitchFamily="17" charset="-128"/>
                <a:ea typeface="UD デジタル 教科書体 N-R" panose="02020400000000000000" pitchFamily="17" charset="-128"/>
              </a:rPr>
              <a:t>】</a:t>
            </a:r>
          </a:p>
          <a:p>
            <a:r>
              <a:rPr lang="ja-JP" altLang="en-US" sz="2800" dirty="0">
                <a:latin typeface="UD デジタル 教科書体 N-R" panose="02020400000000000000" pitchFamily="17" charset="-128"/>
                <a:ea typeface="UD デジタル 教科書体 N-R" panose="02020400000000000000" pitchFamily="17" charset="-128"/>
              </a:rPr>
              <a:t>・本人の心理的負担や暗示・誘導的な聴取の影響が想定されるため、</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詳細な聞き取りは児童相談所職員等が対応することが望ましい</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・通告に関わる情報の正確な記録</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例：傷の写真を撮る、子どもの発言内容を具体的に書き残す、</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事実と推測を混同しないで記録する</a:t>
            </a:r>
          </a:p>
        </p:txBody>
      </p:sp>
      <p:sp>
        <p:nvSpPr>
          <p:cNvPr id="4" name="スライド番号プレースホルダー 3">
            <a:extLst>
              <a:ext uri="{FF2B5EF4-FFF2-40B4-BE49-F238E27FC236}">
                <a16:creationId xmlns:a16="http://schemas.microsoft.com/office/drawing/2014/main" id="{361AF684-3D01-BDA6-7014-251E83BEFA98}"/>
              </a:ext>
            </a:extLst>
          </p:cNvPr>
          <p:cNvSpPr>
            <a:spLocks noGrp="1"/>
          </p:cNvSpPr>
          <p:nvPr>
            <p:ph type="sldNum" sz="quarter" idx="12"/>
          </p:nvPr>
        </p:nvSpPr>
        <p:spPr/>
        <p:txBody>
          <a:bodyPr/>
          <a:lstStyle/>
          <a:p>
            <a:fld id="{60422B60-572B-4A42-9BF7-423FB352E2B6}" type="slidenum">
              <a:rPr kumimoji="1" lang="ja-JP" altLang="en-US" smtClean="0"/>
              <a:t>23</a:t>
            </a:fld>
            <a:endParaRPr kumimoji="1" lang="ja-JP" altLang="en-US"/>
          </a:p>
        </p:txBody>
      </p:sp>
    </p:spTree>
    <p:extLst>
      <p:ext uri="{BB962C8B-B14F-4D97-AF65-F5344CB8AC3E}">
        <p14:creationId xmlns:p14="http://schemas.microsoft.com/office/powerpoint/2010/main" val="3127021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DC4B5-81E5-0C3B-5EAB-D898E6977AD6}"/>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66A6C91-A684-0C29-2A05-13BBB257FA0C}"/>
              </a:ext>
            </a:extLst>
          </p:cNvPr>
          <p:cNvSpPr txBox="1"/>
          <p:nvPr/>
        </p:nvSpPr>
        <p:spPr>
          <a:xfrm>
            <a:off x="3429693" y="2692122"/>
            <a:ext cx="7959435" cy="1107996"/>
          </a:xfrm>
          <a:prstGeom prst="rect">
            <a:avLst/>
          </a:prstGeom>
          <a:noFill/>
        </p:spPr>
        <p:txBody>
          <a:bodyPr wrap="square">
            <a:spAutoFit/>
          </a:bodyPr>
          <a:lstStyle/>
          <a:p>
            <a:r>
              <a:rPr lang="ja-JP" altLang="en-US" sz="6600" dirty="0">
                <a:latin typeface="UD デジタル 教科書体 N-R" panose="02020400000000000000" pitchFamily="17" charset="-128"/>
                <a:ea typeface="UD デジタル 教科書体 N-R" panose="02020400000000000000" pitchFamily="17" charset="-128"/>
              </a:rPr>
              <a:t>〔性の課題〕</a:t>
            </a:r>
          </a:p>
        </p:txBody>
      </p:sp>
      <p:sp>
        <p:nvSpPr>
          <p:cNvPr id="2" name="スライド番号プレースホルダー 1">
            <a:extLst>
              <a:ext uri="{FF2B5EF4-FFF2-40B4-BE49-F238E27FC236}">
                <a16:creationId xmlns:a16="http://schemas.microsoft.com/office/drawing/2014/main" id="{0A29963F-4EBB-10C9-9A9A-ED48DB3377D7}"/>
              </a:ext>
            </a:extLst>
          </p:cNvPr>
          <p:cNvSpPr>
            <a:spLocks noGrp="1"/>
          </p:cNvSpPr>
          <p:nvPr>
            <p:ph type="sldNum" sz="quarter" idx="12"/>
          </p:nvPr>
        </p:nvSpPr>
        <p:spPr/>
        <p:txBody>
          <a:bodyPr/>
          <a:lstStyle/>
          <a:p>
            <a:fld id="{60422B60-572B-4A42-9BF7-423FB352E2B6}" type="slidenum">
              <a:rPr kumimoji="1" lang="ja-JP" altLang="en-US" smtClean="0"/>
              <a:t>24</a:t>
            </a:fld>
            <a:endParaRPr kumimoji="1" lang="ja-JP" altLang="en-US"/>
          </a:p>
        </p:txBody>
      </p:sp>
    </p:spTree>
    <p:extLst>
      <p:ext uri="{BB962C8B-B14F-4D97-AF65-F5344CB8AC3E}">
        <p14:creationId xmlns:p14="http://schemas.microsoft.com/office/powerpoint/2010/main" val="4084299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35" y="124272"/>
            <a:ext cx="10515600" cy="869641"/>
          </a:xfrm>
        </p:spPr>
        <p:txBody>
          <a:bodyPr>
            <a:normAutofit/>
          </a:bodyPr>
          <a:lstStyle/>
          <a:p>
            <a:r>
              <a:rPr lang="ja-JP" altLang="en-US" sz="4000" b="1" dirty="0">
                <a:latin typeface="UD デジタル 教科書体 N-R" panose="02020400000000000000" pitchFamily="17" charset="-128"/>
                <a:ea typeface="UD デジタル 教科書体 N-R" panose="02020400000000000000" pitchFamily="17" charset="-128"/>
              </a:rPr>
              <a:t>１０</a:t>
            </a:r>
            <a:r>
              <a:rPr sz="4000" b="1" dirty="0">
                <a:latin typeface="UD デジタル 教科書体 N-R" panose="02020400000000000000" pitchFamily="17" charset="-128"/>
                <a:ea typeface="UD デジタル 教科書体 N-R" panose="02020400000000000000" pitchFamily="17" charset="-128"/>
              </a:rPr>
              <a:t>．多様化する学校における性の課題</a:t>
            </a:r>
          </a:p>
        </p:txBody>
      </p:sp>
      <p:sp>
        <p:nvSpPr>
          <p:cNvPr id="6" name="Title 1">
            <a:extLst>
              <a:ext uri="{FF2B5EF4-FFF2-40B4-BE49-F238E27FC236}">
                <a16:creationId xmlns:a16="http://schemas.microsoft.com/office/drawing/2014/main" id="{0E2038D9-0D08-90E1-9306-B00577A12E6C}"/>
              </a:ext>
            </a:extLst>
          </p:cNvPr>
          <p:cNvSpPr txBox="1">
            <a:spLocks/>
          </p:cNvSpPr>
          <p:nvPr/>
        </p:nvSpPr>
        <p:spPr>
          <a:xfrm>
            <a:off x="196842" y="864615"/>
            <a:ext cx="10515600" cy="6758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a:latin typeface="UD デジタル 教科書体 N-R" panose="02020400000000000000" pitchFamily="17" charset="-128"/>
                <a:ea typeface="UD デジタル 教科書体 N-R" panose="02020400000000000000" pitchFamily="17" charset="-128"/>
              </a:rPr>
              <a:t>(1) </a:t>
            </a:r>
            <a:r>
              <a:rPr lang="ja-JP" altLang="en-US" sz="2800" b="1" dirty="0">
                <a:latin typeface="UD デジタル 教科書体 N-R" panose="02020400000000000000" pitchFamily="17" charset="-128"/>
                <a:ea typeface="UD デジタル 教科書体 N-R" panose="02020400000000000000" pitchFamily="17" charset="-128"/>
              </a:rPr>
              <a:t>セクシャル・マイノリティに関する課題</a:t>
            </a:r>
          </a:p>
        </p:txBody>
      </p:sp>
      <p:sp>
        <p:nvSpPr>
          <p:cNvPr id="3" name="テキスト ボックス 2">
            <a:extLst>
              <a:ext uri="{FF2B5EF4-FFF2-40B4-BE49-F238E27FC236}">
                <a16:creationId xmlns:a16="http://schemas.microsoft.com/office/drawing/2014/main" id="{DFB17FAF-A81F-8F27-5147-38BEDED36A4B}"/>
              </a:ext>
            </a:extLst>
          </p:cNvPr>
          <p:cNvSpPr txBox="1"/>
          <p:nvPr/>
        </p:nvSpPr>
        <p:spPr>
          <a:xfrm>
            <a:off x="100590" y="1443841"/>
            <a:ext cx="13263185" cy="3970318"/>
          </a:xfrm>
          <a:prstGeom prst="rect">
            <a:avLst/>
          </a:prstGeom>
          <a:noFill/>
        </p:spPr>
        <p:txBody>
          <a:bodyPr wrap="square">
            <a:spAutoFit/>
          </a:bodyPr>
          <a:lstStyle/>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a:t>
            </a:r>
            <a:r>
              <a:rPr lang="ja-JP" altLang="en-US" sz="2800" b="1" u="sng" dirty="0">
                <a:solidFill>
                  <a:srgbClr val="FF0000"/>
                </a:solidFill>
                <a:latin typeface="UD デジタル 教科書体 N-R" panose="02020400000000000000" pitchFamily="17" charset="-128"/>
                <a:ea typeface="UD デジタル 教科書体 N-R" panose="02020400000000000000" pitchFamily="17" charset="-128"/>
              </a:rPr>
              <a:t>ＬＧＢＴＱ＋</a:t>
            </a:r>
            <a:r>
              <a:rPr lang="ja-JP" altLang="en-US" sz="2400" dirty="0">
                <a:latin typeface="UD デジタル 教科書体 N-R" panose="02020400000000000000" pitchFamily="17" charset="-128"/>
                <a:ea typeface="UD デジタル 教科書体 N-R" panose="02020400000000000000" pitchFamily="17" charset="-128"/>
              </a:rPr>
              <a:t>（葛西、</a:t>
            </a:r>
            <a:r>
              <a:rPr lang="en-US" altLang="ja-JP" sz="2400" dirty="0">
                <a:latin typeface="UD デジタル 教科書体 N-R" panose="02020400000000000000" pitchFamily="17" charset="-128"/>
                <a:ea typeface="UD デジタル 教科書体 N-R" panose="02020400000000000000" pitchFamily="17" charset="-128"/>
              </a:rPr>
              <a:t>2019</a:t>
            </a:r>
            <a:r>
              <a:rPr lang="ja-JP" altLang="en-US" sz="2400" dirty="0">
                <a:latin typeface="UD デジタル 教科書体 N-R" panose="02020400000000000000" pitchFamily="17" charset="-128"/>
                <a:ea typeface="UD デジタル 教科書体 N-R" panose="02020400000000000000" pitchFamily="17" charset="-128"/>
              </a:rPr>
              <a:t>；日高、</a:t>
            </a:r>
            <a:r>
              <a:rPr lang="en-US" altLang="ja-JP" sz="2400" dirty="0">
                <a:latin typeface="UD デジタル 教科書体 N-R" panose="02020400000000000000" pitchFamily="17" charset="-128"/>
                <a:ea typeface="UD デジタル 教科書体 N-R" panose="02020400000000000000" pitchFamily="17" charset="-128"/>
              </a:rPr>
              <a:t>2024</a:t>
            </a:r>
            <a:r>
              <a:rPr lang="ja-JP" altLang="en-US" sz="2400" dirty="0">
                <a:latin typeface="UD デジタル 教科書体 N-R" panose="02020400000000000000" pitchFamily="17" charset="-128"/>
                <a:ea typeface="UD デジタル 教科書体 N-R" panose="02020400000000000000" pitchFamily="17" charset="-128"/>
              </a:rPr>
              <a:t>）</a:t>
            </a:r>
            <a:endParaRPr lang="en-US" altLang="ja-JP" sz="24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・レズビアン</a:t>
            </a:r>
            <a:r>
              <a:rPr lang="en-US" altLang="ja-JP" sz="2800" dirty="0">
                <a:latin typeface="UD デジタル 教科書体 N-R" panose="02020400000000000000" pitchFamily="17" charset="-128"/>
                <a:ea typeface="UD デジタル 教科書体 N-R" panose="02020400000000000000" pitchFamily="17" charset="-128"/>
              </a:rPr>
              <a:t>(Lesbian)</a:t>
            </a:r>
            <a:r>
              <a:rPr lang="ja-JP" altLang="en-US" sz="2800" dirty="0">
                <a:latin typeface="UD デジタル 教科書体 N-R" panose="02020400000000000000" pitchFamily="17" charset="-128"/>
                <a:ea typeface="UD デジタル 教科書体 N-R" panose="02020400000000000000" pitchFamily="17" charset="-128"/>
              </a:rPr>
              <a:t>：女性同性愛者</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・ゲイ</a:t>
            </a:r>
            <a:r>
              <a:rPr lang="en-US" altLang="ja-JP" sz="2800" dirty="0">
                <a:latin typeface="UD デジタル 教科書体 N-R" panose="02020400000000000000" pitchFamily="17" charset="-128"/>
                <a:ea typeface="UD デジタル 教科書体 N-R" panose="02020400000000000000" pitchFamily="17" charset="-128"/>
              </a:rPr>
              <a:t>(Gay)</a:t>
            </a:r>
            <a:r>
              <a:rPr lang="ja-JP" altLang="en-US" sz="2800" dirty="0">
                <a:latin typeface="UD デジタル 教科書体 N-R" panose="02020400000000000000" pitchFamily="17" charset="-128"/>
                <a:ea typeface="UD デジタル 教科書体 N-R" panose="02020400000000000000" pitchFamily="17" charset="-128"/>
              </a:rPr>
              <a:t>：男性同性愛者</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・バイセクシュアル</a:t>
            </a:r>
            <a:r>
              <a:rPr lang="en-US" altLang="ja-JP" sz="2800" dirty="0">
                <a:latin typeface="UD デジタル 教科書体 N-R" panose="02020400000000000000" pitchFamily="17" charset="-128"/>
                <a:ea typeface="UD デジタル 教科書体 N-R" panose="02020400000000000000" pitchFamily="17" charset="-128"/>
              </a:rPr>
              <a:t>(Bisexual)</a:t>
            </a:r>
            <a:r>
              <a:rPr lang="ja-JP" altLang="en-US" sz="2800" dirty="0">
                <a:latin typeface="UD デジタル 教科書体 N-R" panose="02020400000000000000" pitchFamily="17" charset="-128"/>
                <a:ea typeface="UD デジタル 教科書体 N-R" panose="02020400000000000000" pitchFamily="17" charset="-128"/>
              </a:rPr>
              <a:t>：両性愛者</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・トランスジェンダー</a:t>
            </a:r>
            <a:r>
              <a:rPr lang="en-US" altLang="ja-JP" sz="2800" dirty="0">
                <a:latin typeface="UD デジタル 教科書体 N-R" panose="02020400000000000000" pitchFamily="17" charset="-128"/>
                <a:ea typeface="UD デジタル 教科書体 N-R" panose="02020400000000000000" pitchFamily="17" charset="-128"/>
              </a:rPr>
              <a:t>(Transgender)</a:t>
            </a:r>
            <a:r>
              <a:rPr lang="ja-JP" altLang="en-US" sz="2800" dirty="0">
                <a:latin typeface="UD デジタル 教科書体 N-R" panose="02020400000000000000" pitchFamily="17" charset="-128"/>
                <a:ea typeface="UD デジタル 教科書体 N-R" panose="02020400000000000000" pitchFamily="17" charset="-128"/>
              </a:rPr>
              <a:t>：身体的性別と性自認が一致しない人</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・クィア</a:t>
            </a:r>
            <a:r>
              <a:rPr lang="en-US" altLang="ja-JP" sz="2800" dirty="0">
                <a:latin typeface="UD デジタル 教科書体 N-R" panose="02020400000000000000" pitchFamily="17" charset="-128"/>
                <a:ea typeface="UD デジタル 教科書体 N-R" panose="02020400000000000000" pitchFamily="17" charset="-128"/>
              </a:rPr>
              <a:t>(Queer)</a:t>
            </a:r>
            <a:r>
              <a:rPr lang="ja-JP" altLang="en-US" sz="2800" dirty="0">
                <a:latin typeface="UD デジタル 教科書体 N-R" panose="02020400000000000000" pitchFamily="17" charset="-128"/>
                <a:ea typeface="UD デジタル 教科書体 N-R" panose="02020400000000000000" pitchFamily="17" charset="-128"/>
              </a:rPr>
              <a:t>：既存の性のカテゴリに当てはまらない人々</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（肯定的な意味でセクシャルマイノリティの人々を指す）</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・クエスチョニング</a:t>
            </a:r>
            <a:r>
              <a:rPr lang="en-US" altLang="ja-JP" sz="2800" dirty="0">
                <a:latin typeface="UD デジタル 教科書体 N-R" panose="02020400000000000000" pitchFamily="17" charset="-128"/>
                <a:ea typeface="UD デジタル 教科書体 N-R" panose="02020400000000000000" pitchFamily="17" charset="-128"/>
              </a:rPr>
              <a:t>(Questioning)</a:t>
            </a:r>
            <a:r>
              <a:rPr lang="ja-JP" altLang="en-US" sz="2800" dirty="0">
                <a:latin typeface="UD デジタル 教科書体 N-R" panose="02020400000000000000" pitchFamily="17" charset="-128"/>
                <a:ea typeface="UD デジタル 教科書体 N-R" panose="02020400000000000000" pitchFamily="17" charset="-128"/>
              </a:rPr>
              <a:t>：自分の性のあり方が決まっていない人</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・プラス</a:t>
            </a: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a:t>
            </a: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：上記以外の多様な人々</a:t>
            </a:r>
            <a:endParaRPr lang="en-US" altLang="ja-JP" sz="2800" dirty="0">
              <a:latin typeface="UD デジタル 教科書体 N-R" panose="02020400000000000000" pitchFamily="17" charset="-128"/>
              <a:ea typeface="UD デジタル 教科書体 N-R" panose="02020400000000000000" pitchFamily="17" charset="-128"/>
            </a:endParaRPr>
          </a:p>
        </p:txBody>
      </p:sp>
      <p:sp>
        <p:nvSpPr>
          <p:cNvPr id="5" name="テキスト ボックス 4">
            <a:extLst>
              <a:ext uri="{FF2B5EF4-FFF2-40B4-BE49-F238E27FC236}">
                <a16:creationId xmlns:a16="http://schemas.microsoft.com/office/drawing/2014/main" id="{68D6B5AA-19A8-FEBE-601E-EA9D8E3A816A}"/>
              </a:ext>
            </a:extLst>
          </p:cNvPr>
          <p:cNvSpPr txBox="1"/>
          <p:nvPr/>
        </p:nvSpPr>
        <p:spPr>
          <a:xfrm>
            <a:off x="96252" y="5470255"/>
            <a:ext cx="11995158" cy="1384995"/>
          </a:xfrm>
          <a:prstGeom prst="rect">
            <a:avLst/>
          </a:prstGeom>
          <a:noFill/>
        </p:spPr>
        <p:txBody>
          <a:bodyPr wrap="square">
            <a:spAutoFit/>
          </a:bodyPr>
          <a:lstStyle/>
          <a:p>
            <a:pPr>
              <a:defRPr sz="2800">
                <a:latin typeface="UD デジタル 教科書体 N-R"/>
              </a:defRPr>
            </a:pPr>
            <a:r>
              <a:rPr lang="en-US" altLang="ja-JP" sz="2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sz="2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ＬＧＢＴＱ＋に関わる課題の現状</a:t>
            </a:r>
            <a:r>
              <a:rPr lang="en-US" altLang="ja-JP" sz="20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sz="20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認定</a:t>
            </a:r>
            <a:r>
              <a:rPr lang="en-US" altLang="ja-JP" sz="20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NPO</a:t>
            </a:r>
            <a:r>
              <a:rPr lang="ja-JP" altLang="en-US" sz="20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法人</a:t>
            </a:r>
            <a:r>
              <a:rPr lang="en-US" altLang="ja-JP" sz="2000" dirty="0" err="1">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ReBit</a:t>
            </a:r>
            <a:r>
              <a:rPr lang="ja-JP" altLang="en-US" sz="20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20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2023</a:t>
            </a:r>
            <a:r>
              <a:rPr lang="ja-JP" altLang="en-US" sz="20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；日高、</a:t>
            </a:r>
            <a:r>
              <a:rPr lang="en-US" altLang="ja-JP" sz="20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2024</a:t>
            </a:r>
            <a:r>
              <a:rPr lang="ja-JP" altLang="en-US" sz="20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endParaRPr lang="en-US" altLang="ja-JP" sz="20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例：からかい、いじめ被害、不登校、自傷行為などの経験率の高さ</a:t>
            </a:r>
            <a:endParaRPr lang="en-US" altLang="ja-JP" sz="2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a:defRPr sz="2800">
                <a:latin typeface="UD デジタル 教科書体 N-R"/>
              </a:defRPr>
            </a:pPr>
            <a:r>
              <a:rPr lang="ja-JP" altLang="en-US" sz="2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例：学校での性</a:t>
            </a:r>
            <a:r>
              <a:rPr lang="ja-JP" altLang="en-US" sz="28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に関する</a:t>
            </a:r>
            <a:r>
              <a:rPr lang="ja-JP" altLang="en-US" sz="2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相談のしづらさ、適切な支援がなされていない</a:t>
            </a:r>
            <a:endParaRPr lang="ja-JP" altLang="en-US" sz="2800"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a:extLst>
              <a:ext uri="{FF2B5EF4-FFF2-40B4-BE49-F238E27FC236}">
                <a16:creationId xmlns:a16="http://schemas.microsoft.com/office/drawing/2014/main" id="{254236DA-B4C1-FF73-0826-FD48A30FD98E}"/>
              </a:ext>
            </a:extLst>
          </p:cNvPr>
          <p:cNvSpPr>
            <a:spLocks noGrp="1"/>
          </p:cNvSpPr>
          <p:nvPr>
            <p:ph type="sldNum" sz="quarter" idx="12"/>
          </p:nvPr>
        </p:nvSpPr>
        <p:spPr>
          <a:xfrm>
            <a:off x="9448800" y="6490125"/>
            <a:ext cx="2743200" cy="365125"/>
          </a:xfrm>
        </p:spPr>
        <p:txBody>
          <a:bodyPr/>
          <a:lstStyle/>
          <a:p>
            <a:fld id="{60422B60-572B-4A42-9BF7-423FB352E2B6}" type="slidenum">
              <a:rPr kumimoji="1" lang="ja-JP" altLang="en-US" smtClean="0"/>
              <a:t>25</a:t>
            </a:fld>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FAABA-A703-DCEF-38EB-C4480138E2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F18225-E179-EC3A-F30A-231E48FFF2BC}"/>
              </a:ext>
            </a:extLst>
          </p:cNvPr>
          <p:cNvSpPr>
            <a:spLocks noGrp="1"/>
          </p:cNvSpPr>
          <p:nvPr>
            <p:ph type="title"/>
          </p:nvPr>
        </p:nvSpPr>
        <p:spPr>
          <a:xfrm>
            <a:off x="440635" y="124272"/>
            <a:ext cx="10515600" cy="869641"/>
          </a:xfrm>
        </p:spPr>
        <p:txBody>
          <a:bodyPr>
            <a:normAutofit/>
          </a:bodyPr>
          <a:lstStyle/>
          <a:p>
            <a:r>
              <a:rPr lang="ja-JP" altLang="en-US" sz="4000" b="1" dirty="0">
                <a:latin typeface="UD デジタル 教科書体 N-R" panose="02020400000000000000" pitchFamily="17" charset="-128"/>
                <a:ea typeface="UD デジタル 教科書体 N-R" panose="02020400000000000000" pitchFamily="17" charset="-128"/>
              </a:rPr>
              <a:t>１０</a:t>
            </a:r>
            <a:r>
              <a:rPr sz="4000" b="1" dirty="0">
                <a:latin typeface="UD デジタル 教科書体 N-R" panose="02020400000000000000" pitchFamily="17" charset="-128"/>
                <a:ea typeface="UD デジタル 教科書体 N-R" panose="02020400000000000000" pitchFamily="17" charset="-128"/>
              </a:rPr>
              <a:t>．多様化する学校における性の課題</a:t>
            </a:r>
          </a:p>
        </p:txBody>
      </p:sp>
      <p:sp>
        <p:nvSpPr>
          <p:cNvPr id="7" name="テキスト ボックス 6">
            <a:extLst>
              <a:ext uri="{FF2B5EF4-FFF2-40B4-BE49-F238E27FC236}">
                <a16:creationId xmlns:a16="http://schemas.microsoft.com/office/drawing/2014/main" id="{54575C92-5892-20C9-A727-FEA9F17BEE83}"/>
              </a:ext>
            </a:extLst>
          </p:cNvPr>
          <p:cNvSpPr txBox="1"/>
          <p:nvPr/>
        </p:nvSpPr>
        <p:spPr>
          <a:xfrm>
            <a:off x="315518" y="1098996"/>
            <a:ext cx="6096000" cy="523220"/>
          </a:xfrm>
          <a:prstGeom prst="rect">
            <a:avLst/>
          </a:prstGeom>
          <a:noFill/>
        </p:spPr>
        <p:txBody>
          <a:bodyPr wrap="square">
            <a:spAutoFit/>
          </a:bodyPr>
          <a:lstStyle/>
          <a:p>
            <a:r>
              <a:rPr lang="en-US" altLang="ja-JP" sz="2800" b="1" dirty="0">
                <a:latin typeface="UD デジタル 教科書体 N-R" panose="02020400000000000000" pitchFamily="17" charset="-128"/>
                <a:ea typeface="UD デジタル 教科書体 N-R" panose="02020400000000000000" pitchFamily="17" charset="-128"/>
              </a:rPr>
              <a:t>(2) </a:t>
            </a:r>
            <a:r>
              <a:rPr lang="ja-JP" altLang="en-US" sz="2800" b="1" dirty="0">
                <a:latin typeface="UD デジタル 教科書体 N-R" panose="02020400000000000000" pitchFamily="17" charset="-128"/>
                <a:ea typeface="UD デジタル 教科書体 N-R" panose="02020400000000000000" pitchFamily="17" charset="-128"/>
              </a:rPr>
              <a:t>性犯罪・性暴力に関する課題</a:t>
            </a:r>
          </a:p>
        </p:txBody>
      </p:sp>
      <p:sp>
        <p:nvSpPr>
          <p:cNvPr id="10" name="テキスト ボックス 9">
            <a:extLst>
              <a:ext uri="{FF2B5EF4-FFF2-40B4-BE49-F238E27FC236}">
                <a16:creationId xmlns:a16="http://schemas.microsoft.com/office/drawing/2014/main" id="{BC3ACC5D-9771-C2F9-85F6-8C8D86D2CC8B}"/>
              </a:ext>
            </a:extLst>
          </p:cNvPr>
          <p:cNvSpPr txBox="1"/>
          <p:nvPr/>
        </p:nvSpPr>
        <p:spPr>
          <a:xfrm>
            <a:off x="42802" y="1606174"/>
            <a:ext cx="12641179" cy="3323987"/>
          </a:xfrm>
          <a:prstGeom prst="rect">
            <a:avLst/>
          </a:prstGeom>
          <a:noFill/>
        </p:spPr>
        <p:txBody>
          <a:bodyPr wrap="square">
            <a:spAutoFit/>
          </a:bodyPr>
          <a:lstStyle/>
          <a:p>
            <a:r>
              <a:rPr lang="ja-JP" altLang="en-US" sz="2800" dirty="0">
                <a:latin typeface="UD デジタル 教科書体 N-R" panose="02020400000000000000" pitchFamily="17" charset="-128"/>
                <a:ea typeface="UD デジタル 教科書体 N-R" panose="02020400000000000000" pitchFamily="17" charset="-128"/>
              </a:rPr>
              <a:t>・性的虐待、デートＤＶ、ＳＮＳによる性被害など</a:t>
            </a:r>
            <a:endParaRPr lang="en-US" altLang="ja-JP" sz="2800" dirty="0">
              <a:latin typeface="UD デジタル 教科書体 N-R" panose="02020400000000000000" pitchFamily="17" charset="-128"/>
              <a:ea typeface="UD デジタル 教科書体 N-R" panose="02020400000000000000" pitchFamily="17" charset="-128"/>
            </a:endParaRPr>
          </a:p>
          <a:p>
            <a:endParaRPr lang="en-US" altLang="ja-JP" sz="9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a:t>
            </a:r>
            <a:r>
              <a:rPr lang="en-US" altLang="ja-JP" sz="2800" b="1" u="sng" dirty="0">
                <a:latin typeface="UD デジタル 教科書体 N-R" panose="02020400000000000000" pitchFamily="17" charset="-128"/>
                <a:ea typeface="UD デジタル 教科書体 N-R" panose="02020400000000000000" pitchFamily="17" charset="-128"/>
              </a:rPr>
              <a:t>16</a:t>
            </a:r>
            <a:r>
              <a:rPr lang="ja-JP" altLang="en-US" sz="2800" b="1" u="sng" dirty="0">
                <a:latin typeface="UD デジタル 教科書体 N-R" panose="02020400000000000000" pitchFamily="17" charset="-128"/>
                <a:ea typeface="UD デジタル 教科書体 N-R" panose="02020400000000000000" pitchFamily="17" charset="-128"/>
              </a:rPr>
              <a:t>～</a:t>
            </a:r>
            <a:r>
              <a:rPr lang="en-US" altLang="ja-JP" sz="2800" b="1" u="sng" dirty="0">
                <a:latin typeface="UD デジタル 教科書体 N-R" panose="02020400000000000000" pitchFamily="17" charset="-128"/>
                <a:ea typeface="UD デジタル 教科書体 N-R" panose="02020400000000000000" pitchFamily="17" charset="-128"/>
              </a:rPr>
              <a:t>24</a:t>
            </a:r>
            <a:r>
              <a:rPr lang="ja-JP" altLang="en-US" sz="2800" b="1" u="sng" dirty="0">
                <a:latin typeface="UD デジタル 教科書体 N-R" panose="02020400000000000000" pitchFamily="17" charset="-128"/>
                <a:ea typeface="UD デジタル 教科書体 N-R" panose="02020400000000000000" pitchFamily="17" charset="-128"/>
              </a:rPr>
              <a:t>歳の若年層の性暴力被害の実態</a:t>
            </a:r>
            <a:r>
              <a:rPr lang="ja-JP" altLang="en-US" sz="2400" dirty="0">
                <a:latin typeface="UD デジタル 教科書体 N-R" panose="02020400000000000000" pitchFamily="17" charset="-128"/>
                <a:ea typeface="UD デジタル 教科書体 N-R" panose="02020400000000000000" pitchFamily="17" charset="-128"/>
              </a:rPr>
              <a:t>（内閣府男女共同参画局、</a:t>
            </a:r>
            <a:r>
              <a:rPr lang="en-US" altLang="ja-JP" sz="2400" dirty="0">
                <a:latin typeface="UD デジタル 教科書体 N-R" panose="02020400000000000000" pitchFamily="17" charset="-128"/>
                <a:ea typeface="UD デジタル 教科書体 N-R" panose="02020400000000000000" pitchFamily="17" charset="-128"/>
              </a:rPr>
              <a:t>2022</a:t>
            </a:r>
            <a:r>
              <a:rPr lang="ja-JP" altLang="en-US" sz="2400" dirty="0">
                <a:latin typeface="UD デジタル 教科書体 N-R" panose="02020400000000000000" pitchFamily="17" charset="-128"/>
                <a:ea typeface="UD デジタル 教科書体 N-R" panose="02020400000000000000" pitchFamily="17" charset="-128"/>
              </a:rPr>
              <a:t>）</a:t>
            </a:r>
          </a:p>
          <a:p>
            <a:r>
              <a:rPr lang="ja-JP" altLang="en-US" sz="2800" dirty="0">
                <a:latin typeface="UD デジタル 教科書体 N-R" panose="02020400000000000000" pitchFamily="17" charset="-128"/>
                <a:ea typeface="UD デジタル 教科書体 N-R" panose="02020400000000000000" pitchFamily="17" charset="-128"/>
              </a:rPr>
              <a:t>・</a:t>
            </a:r>
            <a:r>
              <a:rPr lang="ja-JP" altLang="en-US" sz="2800" b="1" u="sng" dirty="0">
                <a:latin typeface="UD デジタル 教科書体 N-R" panose="02020400000000000000" pitchFamily="17" charset="-128"/>
                <a:ea typeface="UD デジタル 教科書体 N-R" panose="02020400000000000000" pitchFamily="17" charset="-128"/>
              </a:rPr>
              <a:t>２６</a:t>
            </a:r>
            <a:r>
              <a:rPr lang="en-US" altLang="ja-JP" sz="2800" b="1" u="sng" dirty="0">
                <a:latin typeface="UD デジタル 教科書体 N-R" panose="02020400000000000000" pitchFamily="17" charset="-128"/>
                <a:ea typeface="UD デジタル 教科書体 N-R" panose="02020400000000000000" pitchFamily="17" charset="-128"/>
              </a:rPr>
              <a:t>.</a:t>
            </a:r>
            <a:r>
              <a:rPr lang="ja-JP" altLang="en-US" sz="2800" b="1" u="sng" dirty="0">
                <a:latin typeface="UD デジタル 教科書体 N-R" panose="02020400000000000000" pitchFamily="17" charset="-128"/>
                <a:ea typeface="UD デジタル 教科書体 N-R" panose="02020400000000000000" pitchFamily="17" charset="-128"/>
              </a:rPr>
              <a:t>４％</a:t>
            </a:r>
            <a:r>
              <a:rPr lang="en-US" altLang="ja-JP" sz="2800" b="1" u="sng" dirty="0">
                <a:latin typeface="UD デジタル 教科書体 N-R" panose="02020400000000000000" pitchFamily="17" charset="-128"/>
                <a:ea typeface="UD デジタル 教科書体 N-R" panose="02020400000000000000" pitchFamily="17" charset="-128"/>
              </a:rPr>
              <a:t>(1,644</a:t>
            </a:r>
            <a:r>
              <a:rPr lang="ja-JP" altLang="en-US" sz="2800" b="1" u="sng" dirty="0">
                <a:latin typeface="UD デジタル 教科書体 N-R" panose="02020400000000000000" pitchFamily="17" charset="-128"/>
                <a:ea typeface="UD デジタル 教科書体 N-R" panose="02020400000000000000" pitchFamily="17" charset="-128"/>
              </a:rPr>
              <a:t>人</a:t>
            </a:r>
            <a:r>
              <a:rPr lang="en-US" altLang="ja-JP" sz="2800" b="1" u="sng"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が性暴力被害を経験</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例：言葉での性的な嫌がらせ、身体接触や情報ツールによる性暴力</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・最も深刻な性暴力被害→小学生～高校生にかけて深刻な被害が発生</a:t>
            </a:r>
          </a:p>
          <a:p>
            <a:r>
              <a:rPr lang="ja-JP" altLang="en-US" sz="2800" dirty="0">
                <a:latin typeface="UD デジタル 教科書体 N-R" panose="02020400000000000000" pitchFamily="17" charset="-128"/>
                <a:ea typeface="UD デジタル 教科書体 N-R" panose="02020400000000000000" pitchFamily="17" charset="-128"/>
              </a:rPr>
              <a:t>・女子だけでなく男子も被害を受けている</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・加害者：児童生徒同士や第三者のほか、教職員など学校関係者も含まれる</a:t>
            </a:r>
          </a:p>
        </p:txBody>
      </p:sp>
      <p:sp>
        <p:nvSpPr>
          <p:cNvPr id="3" name="テキスト ボックス 2">
            <a:extLst>
              <a:ext uri="{FF2B5EF4-FFF2-40B4-BE49-F238E27FC236}">
                <a16:creationId xmlns:a16="http://schemas.microsoft.com/office/drawing/2014/main" id="{DE0AFE48-1C61-C792-271E-DF307A6DD528}"/>
              </a:ext>
            </a:extLst>
          </p:cNvPr>
          <p:cNvSpPr txBox="1"/>
          <p:nvPr/>
        </p:nvSpPr>
        <p:spPr>
          <a:xfrm>
            <a:off x="-16632" y="4935396"/>
            <a:ext cx="12546106" cy="1384995"/>
          </a:xfrm>
          <a:prstGeom prst="rect">
            <a:avLst/>
          </a:prstGeom>
          <a:noFill/>
        </p:spPr>
        <p:txBody>
          <a:bodyPr wrap="square">
            <a:spAutoFit/>
          </a:bodyPr>
          <a:lstStyle/>
          <a:p>
            <a:r>
              <a:rPr lang="ja-JP" altLang="en-US" sz="2800" dirty="0">
                <a:latin typeface="UD デジタル 教科書体 N-R" panose="02020400000000000000" pitchFamily="17" charset="-128"/>
                <a:ea typeface="UD デジタル 教科書体 N-R" panose="02020400000000000000" pitchFamily="17" charset="-128"/>
              </a:rPr>
              <a:t>●「</a:t>
            </a:r>
            <a:r>
              <a:rPr lang="ja-JP" altLang="en-US" sz="2800" b="1" u="sng" dirty="0">
                <a:latin typeface="UD デジタル 教科書体 N-R" panose="02020400000000000000" pitchFamily="17" charset="-128"/>
                <a:ea typeface="UD デジタル 教科書体 N-R" panose="02020400000000000000" pitchFamily="17" charset="-128"/>
              </a:rPr>
              <a:t>教育職員等による児童生徒性暴力等の防止等に関する法律</a:t>
            </a:r>
            <a:r>
              <a:rPr lang="ja-JP" altLang="en-US" sz="2800" dirty="0">
                <a:latin typeface="UD デジタル 教科書体 N-R" panose="02020400000000000000" pitchFamily="17" charset="-128"/>
                <a:ea typeface="UD デジタル 教科書体 N-R" panose="02020400000000000000" pitchFamily="17" charset="-128"/>
              </a:rPr>
              <a:t>」</a:t>
            </a: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令和</a:t>
            </a:r>
            <a:r>
              <a:rPr lang="en-US" altLang="ja-JP" sz="2800" dirty="0">
                <a:latin typeface="UD デジタル 教科書体 N-R" panose="02020400000000000000" pitchFamily="17" charset="-128"/>
                <a:ea typeface="UD デジタル 教科書体 N-R" panose="02020400000000000000" pitchFamily="17" charset="-128"/>
              </a:rPr>
              <a:t>4</a:t>
            </a:r>
            <a:r>
              <a:rPr lang="ja-JP" altLang="en-US" sz="2800" dirty="0">
                <a:latin typeface="UD デジタル 教科書体 N-R" panose="02020400000000000000" pitchFamily="17" charset="-128"/>
                <a:ea typeface="UD デジタル 教科書体 N-R" panose="02020400000000000000" pitchFamily="17" charset="-128"/>
              </a:rPr>
              <a:t>年）</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→教職員・児童生徒への啓発、早期発見・対応、児童生徒の保護・支援、</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児童生徒性暴力等については原則懲戒免職処分</a:t>
            </a:r>
          </a:p>
        </p:txBody>
      </p:sp>
      <p:sp>
        <p:nvSpPr>
          <p:cNvPr id="4" name="テキスト ボックス 3">
            <a:extLst>
              <a:ext uri="{FF2B5EF4-FFF2-40B4-BE49-F238E27FC236}">
                <a16:creationId xmlns:a16="http://schemas.microsoft.com/office/drawing/2014/main" id="{7F9BD960-FCC1-6DA1-34B8-4AC1C8F9BA72}"/>
              </a:ext>
            </a:extLst>
          </p:cNvPr>
          <p:cNvSpPr txBox="1"/>
          <p:nvPr/>
        </p:nvSpPr>
        <p:spPr>
          <a:xfrm>
            <a:off x="937006" y="6373752"/>
            <a:ext cx="10949024" cy="523220"/>
          </a:xfrm>
          <a:prstGeom prst="rect">
            <a:avLst/>
          </a:prstGeom>
          <a:noFill/>
        </p:spPr>
        <p:txBody>
          <a:bodyPr wrap="square">
            <a:spAutoFit/>
          </a:bodyPr>
          <a:lstStyle/>
          <a:p>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子どもへの性犯罪・性暴力防止に向けた対策や体制整備が課題</a:t>
            </a:r>
            <a:endParaRPr lang="ja-JP" altLang="en-US" sz="2800" b="1" dirty="0">
              <a:solidFill>
                <a:srgbClr val="FF0000"/>
              </a:solidFill>
            </a:endParaRPr>
          </a:p>
        </p:txBody>
      </p:sp>
      <p:sp>
        <p:nvSpPr>
          <p:cNvPr id="5" name="スライド番号プレースホルダー 4">
            <a:extLst>
              <a:ext uri="{FF2B5EF4-FFF2-40B4-BE49-F238E27FC236}">
                <a16:creationId xmlns:a16="http://schemas.microsoft.com/office/drawing/2014/main" id="{50ABF397-7A54-0989-EC5C-177D86966C47}"/>
              </a:ext>
            </a:extLst>
          </p:cNvPr>
          <p:cNvSpPr>
            <a:spLocks noGrp="1"/>
          </p:cNvSpPr>
          <p:nvPr>
            <p:ph type="sldNum" sz="quarter" idx="12"/>
          </p:nvPr>
        </p:nvSpPr>
        <p:spPr>
          <a:xfrm>
            <a:off x="9142830" y="6452799"/>
            <a:ext cx="2743200" cy="365125"/>
          </a:xfrm>
        </p:spPr>
        <p:txBody>
          <a:bodyPr/>
          <a:lstStyle/>
          <a:p>
            <a:fld id="{60422B60-572B-4A42-9BF7-423FB352E2B6}" type="slidenum">
              <a:rPr kumimoji="1" lang="ja-JP" altLang="en-US" smtClean="0"/>
              <a:t>26</a:t>
            </a:fld>
            <a:endParaRPr kumimoji="1" lang="ja-JP" altLang="en-US" dirty="0"/>
          </a:p>
        </p:txBody>
      </p:sp>
    </p:spTree>
    <p:extLst>
      <p:ext uri="{BB962C8B-B14F-4D97-AF65-F5344CB8AC3E}">
        <p14:creationId xmlns:p14="http://schemas.microsoft.com/office/powerpoint/2010/main" val="1932242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124274"/>
            <a:ext cx="10995991" cy="843136"/>
          </a:xfrm>
        </p:spPr>
        <p:txBody>
          <a:bodyPr>
            <a:normAutofit/>
          </a:bodyPr>
          <a:lstStyle/>
          <a:p>
            <a:r>
              <a:rPr sz="4000" b="1" dirty="0">
                <a:latin typeface="UD デジタル 教科書体 N-R"/>
              </a:rPr>
              <a:t>１１．性の課題に対する学校の役割と環境整備</a:t>
            </a:r>
          </a:p>
        </p:txBody>
      </p:sp>
      <p:sp>
        <p:nvSpPr>
          <p:cNvPr id="4" name="テキスト ボックス 3">
            <a:extLst>
              <a:ext uri="{FF2B5EF4-FFF2-40B4-BE49-F238E27FC236}">
                <a16:creationId xmlns:a16="http://schemas.microsoft.com/office/drawing/2014/main" id="{6D359365-6507-256E-BC38-D9DB664CEE7E}"/>
              </a:ext>
            </a:extLst>
          </p:cNvPr>
          <p:cNvSpPr txBox="1"/>
          <p:nvPr/>
        </p:nvSpPr>
        <p:spPr>
          <a:xfrm>
            <a:off x="77028" y="1012875"/>
            <a:ext cx="11842475" cy="1815882"/>
          </a:xfrm>
          <a:prstGeom prst="rect">
            <a:avLst/>
          </a:prstGeom>
          <a:noFill/>
        </p:spPr>
        <p:txBody>
          <a:bodyPr wrap="square">
            <a:spAutoFit/>
          </a:bodyPr>
          <a:lstStyle/>
          <a:p>
            <a:pPr>
              <a:buNone/>
            </a:pPr>
            <a:r>
              <a:rPr lang="ja-JP" altLang="en-US" sz="2800" b="1" dirty="0">
                <a:latin typeface="UD デジタル 教科書体 N-R" panose="02020400000000000000" pitchFamily="17" charset="-128"/>
                <a:ea typeface="UD デジタル 教科書体 N-R" panose="02020400000000000000" pitchFamily="17" charset="-128"/>
              </a:rPr>
              <a:t>●多様化する性の課題への学校の役割</a:t>
            </a:r>
            <a:endParaRPr lang="en-US" altLang="ja-JP" sz="2800" b="1" dirty="0">
              <a:latin typeface="UD デジタル 教科書体 N-R" panose="02020400000000000000" pitchFamily="17" charset="-128"/>
              <a:ea typeface="UD デジタル 教科書体 N-R" panose="02020400000000000000" pitchFamily="17" charset="-128"/>
            </a:endParaRPr>
          </a:p>
          <a:p>
            <a:pPr>
              <a:buNone/>
            </a:pPr>
            <a:r>
              <a:rPr lang="ja-JP" altLang="en-US" sz="2800"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・ＬＧＢＴＱ</a:t>
            </a:r>
            <a:r>
              <a:rPr lang="ja-JP" altLang="en-US" sz="2800" dirty="0">
                <a:latin typeface="UD デジタル 教科書体 N-R" panose="02020400000000000000" pitchFamily="17" charset="-128"/>
                <a:ea typeface="UD デジタル 教科書体 N-R" panose="02020400000000000000" pitchFamily="17" charset="-128"/>
              </a:rPr>
              <a:t>＋の子どもたちの存在を前提に、</a:t>
            </a:r>
            <a:r>
              <a:rPr lang="ja-JP" altLang="ja-JP" sz="28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性の多様性を前提とした</a:t>
            </a:r>
            <a:endParaRPr lang="en-US" altLang="ja-JP" sz="28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endParaRPr>
          </a:p>
          <a:p>
            <a:pPr>
              <a:buNone/>
            </a:pPr>
            <a:r>
              <a:rPr lang="ja-JP" altLang="en-US" sz="2800" kern="100" dirty="0">
                <a:latin typeface="游明朝" panose="02020400000000000000" pitchFamily="18" charset="-128"/>
                <a:ea typeface="UD デジタル 教科書体 N-R" panose="02020400000000000000" pitchFamily="17" charset="-128"/>
                <a:cs typeface="Times New Roman" panose="02020603050405020304" pitchFamily="18" charset="0"/>
              </a:rPr>
              <a:t>　</a:t>
            </a:r>
            <a:r>
              <a:rPr lang="ja-JP" altLang="ja-JP" sz="28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教育活動や学校環境づくり</a:t>
            </a:r>
            <a:r>
              <a:rPr lang="ja-JP" altLang="en-US" sz="28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を推進する</a:t>
            </a:r>
            <a:endParaRPr lang="en-US" altLang="ja-JP" sz="28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endParaRPr>
          </a:p>
          <a:p>
            <a:pPr>
              <a:buNone/>
            </a:pPr>
            <a:r>
              <a:rPr lang="ja-JP" altLang="en-US" sz="2800" kern="100" dirty="0">
                <a:latin typeface="游明朝" panose="02020400000000000000" pitchFamily="18" charset="-128"/>
                <a:ea typeface="UD デジタル 教科書体 N-R" panose="02020400000000000000" pitchFamily="17" charset="-128"/>
                <a:cs typeface="Times New Roman" panose="02020603050405020304" pitchFamily="18" charset="0"/>
              </a:rPr>
              <a:t>・</a:t>
            </a:r>
            <a:r>
              <a:rPr lang="ja-JP" altLang="en-US" sz="2800" dirty="0">
                <a:latin typeface="UD デジタル 教科書体 N-R" panose="02020400000000000000" pitchFamily="17" charset="-128"/>
                <a:ea typeface="UD デジタル 教科書体 N-R" panose="02020400000000000000" pitchFamily="17" charset="-128"/>
              </a:rPr>
              <a:t>性的からかいや性暴力を含むいじめ・暴力に対する毅然とした対応</a:t>
            </a:r>
          </a:p>
        </p:txBody>
      </p:sp>
      <p:sp>
        <p:nvSpPr>
          <p:cNvPr id="3" name="テキスト ボックス 2">
            <a:extLst>
              <a:ext uri="{FF2B5EF4-FFF2-40B4-BE49-F238E27FC236}">
                <a16:creationId xmlns:a16="http://schemas.microsoft.com/office/drawing/2014/main" id="{F449DCF1-DD02-53CA-40A3-D801E6716582}"/>
              </a:ext>
            </a:extLst>
          </p:cNvPr>
          <p:cNvSpPr txBox="1"/>
          <p:nvPr/>
        </p:nvSpPr>
        <p:spPr>
          <a:xfrm>
            <a:off x="0" y="2926154"/>
            <a:ext cx="12192000" cy="3647152"/>
          </a:xfrm>
          <a:prstGeom prst="rect">
            <a:avLst/>
          </a:prstGeom>
          <a:noFill/>
        </p:spPr>
        <p:txBody>
          <a:bodyPr wrap="square">
            <a:spAutoFit/>
          </a:bodyPr>
          <a:lstStyle/>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 </a:t>
            </a:r>
            <a:r>
              <a:rPr lang="ja-JP" altLang="en-US" b="1" dirty="0">
                <a:latin typeface="UD デジタル 教科書体 N-R" panose="02020400000000000000" pitchFamily="17" charset="-128"/>
                <a:ea typeface="UD デジタル 教科書体 N-R" panose="02020400000000000000" pitchFamily="17" charset="-128"/>
              </a:rPr>
              <a:t>●安心・安全な学校環境整備の取組（例）</a:t>
            </a:r>
            <a:endParaRPr lang="en-US" altLang="ja-JP" b="1"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a:t>
            </a:r>
            <a:r>
              <a:rPr lang="en-US" altLang="ja-JP" dirty="0">
                <a:latin typeface="UD デジタル 教科書体 N-R" panose="02020400000000000000" pitchFamily="17" charset="-128"/>
                <a:ea typeface="UD デジタル 教科書体 N-R" panose="02020400000000000000" pitchFamily="17" charset="-128"/>
              </a:rPr>
              <a:t>LGBTQ+</a:t>
            </a:r>
            <a:r>
              <a:rPr lang="ja-JP" altLang="en-US" dirty="0">
                <a:latin typeface="UD デジタル 教科書体 N-R" panose="02020400000000000000" pitchFamily="17" charset="-128"/>
                <a:ea typeface="UD デジタル 教科書体 N-R" panose="02020400000000000000" pitchFamily="17" charset="-128"/>
              </a:rPr>
              <a:t>に関わる差別・からかいへの毅然とした指導・対応</a:t>
            </a:r>
            <a:endParaRPr lang="en-US" altLang="ja-JP"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・一人ひとりの性自認や性的指向に関するアウティングの防止</a:t>
            </a:r>
            <a:endParaRPr lang="en-US" altLang="ja-JP"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・性に関わる悩みや不安を安心して相談できる相談窓口の周知</a:t>
            </a:r>
            <a:endParaRPr lang="en-US" altLang="ja-JP"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・多様な性のあり方への理解を促す図書や資料の配架、情報発信</a:t>
            </a:r>
            <a:endParaRPr lang="en-US" altLang="ja-JP"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・自認する性に応じた服装・髪型の選択</a:t>
            </a:r>
            <a:endParaRPr lang="en-US" altLang="ja-JP"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・トイレ、更衣室、体育、学校行事、健康診断時の配慮</a:t>
            </a:r>
            <a:endParaRPr lang="en-US" altLang="ja-JP"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・性暴力を防ぐための校内見回り、教室点検、</a:t>
            </a:r>
            <a:r>
              <a:rPr lang="en-US" altLang="ja-JP" dirty="0">
                <a:latin typeface="UD デジタル 教科書体 N-R" panose="02020400000000000000" pitchFamily="17" charset="-128"/>
                <a:ea typeface="UD デジタル 教科書体 N-R" panose="02020400000000000000" pitchFamily="17" charset="-128"/>
              </a:rPr>
              <a:t>SNS</a:t>
            </a:r>
            <a:r>
              <a:rPr lang="ja-JP" altLang="en-US" dirty="0">
                <a:latin typeface="UD デジタル 教科書体 N-R" panose="02020400000000000000" pitchFamily="17" charset="-128"/>
                <a:ea typeface="UD デジタル 教科書体 N-R" panose="02020400000000000000" pitchFamily="17" charset="-128"/>
              </a:rPr>
              <a:t>の私的なやり取りの禁止</a:t>
            </a:r>
          </a:p>
        </p:txBody>
      </p:sp>
      <p:sp>
        <p:nvSpPr>
          <p:cNvPr id="5" name="テキスト ボックス 4">
            <a:extLst>
              <a:ext uri="{FF2B5EF4-FFF2-40B4-BE49-F238E27FC236}">
                <a16:creationId xmlns:a16="http://schemas.microsoft.com/office/drawing/2014/main" id="{2303875D-5623-1611-00A3-80D348DA2253}"/>
              </a:ext>
            </a:extLst>
          </p:cNvPr>
          <p:cNvSpPr txBox="1"/>
          <p:nvPr/>
        </p:nvSpPr>
        <p:spPr>
          <a:xfrm>
            <a:off x="730844" y="6488668"/>
            <a:ext cx="11221453" cy="369332"/>
          </a:xfrm>
          <a:prstGeom prst="rect">
            <a:avLst/>
          </a:prstGeom>
          <a:noFill/>
        </p:spPr>
        <p:txBody>
          <a:bodyPr wrap="square">
            <a:spAutoFit/>
          </a:bodyPr>
          <a:lstStyle/>
          <a:p>
            <a:r>
              <a:rPr lang="en-US"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参考</a:t>
            </a:r>
            <a:r>
              <a:rPr lang="ja-JP"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文献（日高、</a:t>
            </a:r>
            <a:r>
              <a:rPr lang="en-US"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2020</a:t>
            </a:r>
            <a:r>
              <a:rPr lang="ja-JP"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2024</a:t>
            </a:r>
            <a:r>
              <a:rPr lang="ja-JP"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；葛西、</a:t>
            </a:r>
            <a:r>
              <a:rPr lang="en-US"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2019</a:t>
            </a:r>
            <a:r>
              <a:rPr lang="ja-JP"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2023</a:t>
            </a:r>
            <a:r>
              <a:rPr lang="ja-JP"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；中野、</a:t>
            </a:r>
            <a:r>
              <a:rPr lang="en-US"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2024</a:t>
            </a:r>
            <a:r>
              <a:rPr lang="ja-JP"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；文部科学省、</a:t>
            </a:r>
            <a:r>
              <a:rPr lang="en-US"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2016</a:t>
            </a:r>
            <a:r>
              <a:rPr lang="ja-JP"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2022</a:t>
            </a:r>
            <a:r>
              <a:rPr lang="ja-JP"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；森口、</a:t>
            </a:r>
            <a:r>
              <a:rPr lang="en-US"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2024</a:t>
            </a:r>
            <a:r>
              <a:rPr lang="ja-JP"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endParaRPr lang="ja-JP" altLang="en-US" dirty="0">
              <a:latin typeface="UD デジタル 教科書体 N-R" panose="02020400000000000000" pitchFamily="17" charset="-128"/>
              <a:ea typeface="UD デジタル 教科書体 N-R" panose="02020400000000000000" pitchFamily="17" charset="-128"/>
            </a:endParaRPr>
          </a:p>
        </p:txBody>
      </p:sp>
      <p:sp>
        <p:nvSpPr>
          <p:cNvPr id="6" name="スライド番号プレースホルダー 5">
            <a:extLst>
              <a:ext uri="{FF2B5EF4-FFF2-40B4-BE49-F238E27FC236}">
                <a16:creationId xmlns:a16="http://schemas.microsoft.com/office/drawing/2014/main" id="{1CDFD6BD-A14C-1B4B-63B1-253B0948635C}"/>
              </a:ext>
            </a:extLst>
          </p:cNvPr>
          <p:cNvSpPr>
            <a:spLocks noGrp="1"/>
          </p:cNvSpPr>
          <p:nvPr>
            <p:ph type="sldNum" sz="quarter" idx="12"/>
          </p:nvPr>
        </p:nvSpPr>
        <p:spPr>
          <a:xfrm>
            <a:off x="9448799" y="6488140"/>
            <a:ext cx="2743200" cy="365125"/>
          </a:xfrm>
        </p:spPr>
        <p:txBody>
          <a:bodyPr/>
          <a:lstStyle/>
          <a:p>
            <a:fld id="{60422B60-572B-4A42-9BF7-423FB352E2B6}" type="slidenum">
              <a:rPr kumimoji="1" lang="ja-JP" altLang="en-US" smtClean="0"/>
              <a:t>27</a:t>
            </a:fld>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86" y="90349"/>
            <a:ext cx="11529392" cy="816045"/>
          </a:xfrm>
        </p:spPr>
        <p:txBody>
          <a:bodyPr>
            <a:normAutofit/>
          </a:bodyPr>
          <a:lstStyle/>
          <a:p>
            <a:r>
              <a:rPr sz="4000" b="1" dirty="0">
                <a:latin typeface="UD デジタル 教科書体 N-R"/>
              </a:rPr>
              <a:t>１２．性の課題に対する理解・対応と予防的取組</a:t>
            </a:r>
          </a:p>
        </p:txBody>
      </p:sp>
      <p:sp>
        <p:nvSpPr>
          <p:cNvPr id="9" name="テキスト ボックス 8">
            <a:extLst>
              <a:ext uri="{FF2B5EF4-FFF2-40B4-BE49-F238E27FC236}">
                <a16:creationId xmlns:a16="http://schemas.microsoft.com/office/drawing/2014/main" id="{7CA4F2EB-939D-921C-F0BF-15117FF09C45}"/>
              </a:ext>
            </a:extLst>
          </p:cNvPr>
          <p:cNvSpPr txBox="1"/>
          <p:nvPr/>
        </p:nvSpPr>
        <p:spPr>
          <a:xfrm>
            <a:off x="19975" y="871092"/>
            <a:ext cx="4881771" cy="523220"/>
          </a:xfrm>
          <a:prstGeom prst="rect">
            <a:avLst/>
          </a:prstGeom>
          <a:noFill/>
        </p:spPr>
        <p:txBody>
          <a:bodyPr wrap="square">
            <a:spAutoFit/>
          </a:bodyPr>
          <a:lstStyle/>
          <a:p>
            <a:r>
              <a:rPr lang="en-US" altLang="zh-TW" sz="2800" b="1" dirty="0">
                <a:latin typeface="UD デジタル 教科書体 N-R" panose="02020400000000000000" pitchFamily="17" charset="-128"/>
                <a:ea typeface="UD デジタル 教科書体 N-R" panose="02020400000000000000" pitchFamily="17" charset="-128"/>
              </a:rPr>
              <a:t>(1) </a:t>
            </a:r>
            <a:r>
              <a:rPr lang="zh-TW" altLang="en-US" sz="2800" b="1" dirty="0">
                <a:latin typeface="UD デジタル 教科書体 N-R" panose="02020400000000000000" pitchFamily="17" charset="-128"/>
                <a:ea typeface="UD デジタル 教科書体 N-R" panose="02020400000000000000" pitchFamily="17" charset="-128"/>
              </a:rPr>
              <a:t>発達支持的生徒指導</a:t>
            </a:r>
          </a:p>
        </p:txBody>
      </p:sp>
      <p:sp>
        <p:nvSpPr>
          <p:cNvPr id="11" name="テキスト ボックス 10">
            <a:extLst>
              <a:ext uri="{FF2B5EF4-FFF2-40B4-BE49-F238E27FC236}">
                <a16:creationId xmlns:a16="http://schemas.microsoft.com/office/drawing/2014/main" id="{961FFBAD-6383-5638-DD80-C2A6FDC3DC36}"/>
              </a:ext>
            </a:extLst>
          </p:cNvPr>
          <p:cNvSpPr txBox="1"/>
          <p:nvPr/>
        </p:nvSpPr>
        <p:spPr>
          <a:xfrm>
            <a:off x="269281" y="1430692"/>
            <a:ext cx="11693389" cy="523220"/>
          </a:xfrm>
          <a:prstGeom prst="rect">
            <a:avLst/>
          </a:prstGeom>
          <a:noFill/>
        </p:spPr>
        <p:txBody>
          <a:bodyPr wrap="square">
            <a:spAutoFit/>
          </a:bodyPr>
          <a:lstStyle/>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・一人ひとりの多様性を認め、自他の人権を尊重（人権教育等）</a:t>
            </a:r>
          </a:p>
        </p:txBody>
      </p:sp>
      <p:sp>
        <p:nvSpPr>
          <p:cNvPr id="3" name="テキスト ボックス 2">
            <a:extLst>
              <a:ext uri="{FF2B5EF4-FFF2-40B4-BE49-F238E27FC236}">
                <a16:creationId xmlns:a16="http://schemas.microsoft.com/office/drawing/2014/main" id="{D151A287-1C32-8B66-8756-AB55A30B1F40}"/>
              </a:ext>
            </a:extLst>
          </p:cNvPr>
          <p:cNvSpPr txBox="1"/>
          <p:nvPr/>
        </p:nvSpPr>
        <p:spPr>
          <a:xfrm>
            <a:off x="19975" y="2045685"/>
            <a:ext cx="6096000" cy="523220"/>
          </a:xfrm>
          <a:prstGeom prst="rect">
            <a:avLst/>
          </a:prstGeom>
          <a:noFill/>
        </p:spPr>
        <p:txBody>
          <a:bodyPr wrap="square">
            <a:spAutoFit/>
          </a:bodyPr>
          <a:lstStyle/>
          <a:p>
            <a:r>
              <a:rPr lang="en-US" altLang="zh-TW" sz="2800" b="1" dirty="0">
                <a:latin typeface="UD デジタル 教科書体 N-R" panose="02020400000000000000" pitchFamily="17" charset="-128"/>
                <a:ea typeface="UD デジタル 教科書体 N-R" panose="02020400000000000000" pitchFamily="17" charset="-128"/>
              </a:rPr>
              <a:t>(2) </a:t>
            </a:r>
            <a:r>
              <a:rPr lang="zh-TW" altLang="en-US" sz="2800" b="1" dirty="0">
                <a:latin typeface="UD デジタル 教科書体 N-R" panose="02020400000000000000" pitchFamily="17" charset="-128"/>
                <a:ea typeface="UD デジタル 教科書体 N-R" panose="02020400000000000000" pitchFamily="17" charset="-128"/>
              </a:rPr>
              <a:t>課題未然防止教育</a:t>
            </a:r>
          </a:p>
        </p:txBody>
      </p:sp>
      <p:sp>
        <p:nvSpPr>
          <p:cNvPr id="4" name="テキスト ボックス 3">
            <a:extLst>
              <a:ext uri="{FF2B5EF4-FFF2-40B4-BE49-F238E27FC236}">
                <a16:creationId xmlns:a16="http://schemas.microsoft.com/office/drawing/2014/main" id="{3C40F20E-04C4-939C-48BE-FA852FB23BDF}"/>
              </a:ext>
            </a:extLst>
          </p:cNvPr>
          <p:cNvSpPr txBox="1"/>
          <p:nvPr/>
        </p:nvSpPr>
        <p:spPr>
          <a:xfrm>
            <a:off x="88215" y="2568905"/>
            <a:ext cx="12413134" cy="4062651"/>
          </a:xfrm>
          <a:prstGeom prst="rect">
            <a:avLst/>
          </a:prstGeom>
          <a:noFill/>
        </p:spPr>
        <p:txBody>
          <a:bodyPr wrap="square">
            <a:spAutoFit/>
          </a:bodyPr>
          <a:lstStyle/>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①</a:t>
            </a:r>
            <a:r>
              <a:rPr lang="ja-JP" altLang="en-US" sz="2800" b="1" u="sng" dirty="0">
                <a:latin typeface="UD デジタル 教科書体 N-R" panose="02020400000000000000" pitchFamily="17" charset="-128"/>
                <a:ea typeface="UD デジタル 教科書体 N-R" panose="02020400000000000000" pitchFamily="17" charset="-128"/>
              </a:rPr>
              <a:t>性別・性自認・性的指向に関する偏見・差別をなくすための教育</a:t>
            </a:r>
            <a:endParaRPr lang="en-US" altLang="ja-JP" sz="2800" b="1" u="sng"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・性の多様性に関する理解を深める資料・教材の活用</a:t>
            </a:r>
            <a:endParaRPr lang="en-US" altLang="ja-JP" sz="24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・ジェンダーステレオタイプや固定的な性役割観を見直す教育</a:t>
            </a:r>
            <a:r>
              <a:rPr lang="en-US" altLang="ja-JP" sz="2400" dirty="0">
                <a:latin typeface="UD デジタル 教科書体 N-R" panose="02020400000000000000" pitchFamily="17" charset="-128"/>
                <a:ea typeface="UD デジタル 教科書体 N-R" panose="02020400000000000000" pitchFamily="17" charset="-128"/>
              </a:rPr>
              <a:t>(</a:t>
            </a:r>
            <a:r>
              <a:rPr lang="ja-JP" altLang="en-US" sz="2400" dirty="0">
                <a:latin typeface="UD デジタル 教科書体 N-R" panose="02020400000000000000" pitchFamily="17" charset="-128"/>
                <a:ea typeface="UD デジタル 教科書体 N-R" panose="02020400000000000000" pitchFamily="17" charset="-128"/>
              </a:rPr>
              <a:t>中野、</a:t>
            </a:r>
            <a:r>
              <a:rPr lang="en-US" altLang="ja-JP" sz="2400" dirty="0">
                <a:latin typeface="UD デジタル 教科書体 N-R" panose="02020400000000000000" pitchFamily="17" charset="-128"/>
                <a:ea typeface="UD デジタル 教科書体 N-R" panose="02020400000000000000" pitchFamily="17" charset="-128"/>
              </a:rPr>
              <a:t>2024)</a:t>
            </a:r>
          </a:p>
          <a:p>
            <a:pPr>
              <a:defRPr sz="2800">
                <a:latin typeface="UD デジタル 教科書体 N-R"/>
              </a:defRPr>
            </a:pPr>
            <a:endParaRPr lang="en-US" altLang="ja-JP" sz="16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②</a:t>
            </a:r>
            <a:r>
              <a:rPr lang="ja-JP" altLang="en-US" sz="2800" b="1" u="sng" dirty="0">
                <a:latin typeface="UD デジタル 教科書体 N-R" panose="02020400000000000000" pitchFamily="17" charset="-128"/>
                <a:ea typeface="UD デジタル 教科書体 N-R" panose="02020400000000000000" pitchFamily="17" charset="-128"/>
              </a:rPr>
              <a:t>「生命</a:t>
            </a:r>
            <a:r>
              <a:rPr lang="en-US" altLang="ja-JP" sz="2800" b="1" u="sng" dirty="0">
                <a:latin typeface="UD デジタル 教科書体 N-R" panose="02020400000000000000" pitchFamily="17" charset="-128"/>
                <a:ea typeface="UD デジタル 教科書体 N-R" panose="02020400000000000000" pitchFamily="17" charset="-128"/>
              </a:rPr>
              <a:t>(</a:t>
            </a:r>
            <a:r>
              <a:rPr lang="ja-JP" altLang="en-US" sz="2800" b="1" u="sng" dirty="0">
                <a:latin typeface="UD デジタル 教科書体 N-R" panose="02020400000000000000" pitchFamily="17" charset="-128"/>
                <a:ea typeface="UD デジタル 教科書体 N-R" panose="02020400000000000000" pitchFamily="17" charset="-128"/>
              </a:rPr>
              <a:t>いのち</a:t>
            </a:r>
            <a:r>
              <a:rPr lang="en-US" altLang="ja-JP" sz="2800" b="1" u="sng" dirty="0">
                <a:latin typeface="UD デジタル 教科書体 N-R" panose="02020400000000000000" pitchFamily="17" charset="-128"/>
                <a:ea typeface="UD デジタル 教科書体 N-R" panose="02020400000000000000" pitchFamily="17" charset="-128"/>
              </a:rPr>
              <a:t>)</a:t>
            </a:r>
            <a:r>
              <a:rPr lang="ja-JP" altLang="en-US" sz="2800" b="1" u="sng" dirty="0">
                <a:latin typeface="UD デジタル 教科書体 N-R" panose="02020400000000000000" pitchFamily="17" charset="-128"/>
                <a:ea typeface="UD デジタル 教科書体 N-R" panose="02020400000000000000" pitchFamily="17" charset="-128"/>
              </a:rPr>
              <a:t>の安全教育」の実施</a:t>
            </a:r>
            <a:endParaRPr lang="en-US" altLang="ja-JP" sz="2800" b="1" u="sng"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1800" dirty="0">
                <a:effectLst/>
                <a:latin typeface="UD デジタル 教科書体 N-R" panose="02020400000000000000" pitchFamily="17" charset="-128"/>
                <a:cs typeface="Times New Roman" panose="02020603050405020304" pitchFamily="18" charset="0"/>
              </a:rPr>
              <a:t>　　</a:t>
            </a:r>
            <a:r>
              <a:rPr lang="ja-JP" altLang="en-US" sz="20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（文部科学省：</a:t>
            </a:r>
            <a:r>
              <a:rPr lang="en-US" altLang="ja-JP" sz="20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hlinkClick r:id="rId3"/>
              </a:rPr>
              <a:t>https://www.mext.go.jp/a_menu/danjo/anzen/index2.html</a:t>
            </a:r>
            <a:r>
              <a:rPr lang="ja-JP" altLang="en-US" sz="20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endParaRPr lang="en-US" altLang="ja-JP" sz="20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・互いにとって心地よい距離感やプライベートパーツの大切さを学ぶ</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・性暴力、デートＤＶ、</a:t>
            </a:r>
            <a:r>
              <a:rPr lang="en-US" altLang="ja-JP" sz="2800" dirty="0">
                <a:latin typeface="UD デジタル 教科書体 N-R" panose="02020400000000000000" pitchFamily="17" charset="-128"/>
                <a:ea typeface="UD デジタル 教科書体 N-R" panose="02020400000000000000" pitchFamily="17" charset="-128"/>
              </a:rPr>
              <a:t>SNS</a:t>
            </a:r>
            <a:r>
              <a:rPr lang="ja-JP" altLang="en-US" sz="2800" dirty="0">
                <a:latin typeface="UD デジタル 教科書体 N-R" panose="02020400000000000000" pitchFamily="17" charset="-128"/>
                <a:ea typeface="UD デジタル 教科書体 N-R" panose="02020400000000000000" pitchFamily="17" charset="-128"/>
              </a:rPr>
              <a:t>性被害などについて理解を深める</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・性加害や性被害を防ぐスキル、</a:t>
            </a:r>
            <a:r>
              <a:rPr lang="en-US" altLang="ja-JP" sz="2800" dirty="0">
                <a:latin typeface="UD デジタル 教科書体 N-R" panose="02020400000000000000" pitchFamily="17" charset="-128"/>
                <a:ea typeface="UD デジタル 教科書体 N-R" panose="02020400000000000000" pitchFamily="17" charset="-128"/>
              </a:rPr>
              <a:t>SOS</a:t>
            </a:r>
            <a:r>
              <a:rPr lang="ja-JP" altLang="en-US" sz="2800" dirty="0">
                <a:latin typeface="UD デジタル 教科書体 N-R" panose="02020400000000000000" pitchFamily="17" charset="-128"/>
                <a:ea typeface="UD デジタル 教科書体 N-R" panose="02020400000000000000" pitchFamily="17" charset="-128"/>
              </a:rPr>
              <a:t>の出し方・相談方法を学ぶ</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・幼児期～高校まで発達段階に応じた教育内容を工夫して実施</a:t>
            </a:r>
          </a:p>
        </p:txBody>
      </p:sp>
      <p:sp>
        <p:nvSpPr>
          <p:cNvPr id="5" name="スライド番号プレースホルダー 4">
            <a:extLst>
              <a:ext uri="{FF2B5EF4-FFF2-40B4-BE49-F238E27FC236}">
                <a16:creationId xmlns:a16="http://schemas.microsoft.com/office/drawing/2014/main" id="{C3525241-1B72-4025-6AA7-D593AB3D719E}"/>
              </a:ext>
            </a:extLst>
          </p:cNvPr>
          <p:cNvSpPr>
            <a:spLocks noGrp="1"/>
          </p:cNvSpPr>
          <p:nvPr>
            <p:ph type="sldNum" sz="quarter" idx="12"/>
          </p:nvPr>
        </p:nvSpPr>
        <p:spPr/>
        <p:txBody>
          <a:bodyPr/>
          <a:lstStyle/>
          <a:p>
            <a:fld id="{60422B60-572B-4A42-9BF7-423FB352E2B6}" type="slidenum">
              <a:rPr kumimoji="1" lang="ja-JP" altLang="en-US" smtClean="0"/>
              <a:t>28</a:t>
            </a:fld>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AB9B8-E16C-68F0-0F80-F57C487F7C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2C417-900C-E334-A77E-2AF9B2FF4378}"/>
              </a:ext>
            </a:extLst>
          </p:cNvPr>
          <p:cNvSpPr>
            <a:spLocks noGrp="1"/>
          </p:cNvSpPr>
          <p:nvPr>
            <p:ph type="title"/>
          </p:nvPr>
        </p:nvSpPr>
        <p:spPr>
          <a:xfrm>
            <a:off x="225286" y="366186"/>
            <a:ext cx="11529392" cy="816045"/>
          </a:xfrm>
        </p:spPr>
        <p:txBody>
          <a:bodyPr>
            <a:normAutofit/>
          </a:bodyPr>
          <a:lstStyle/>
          <a:p>
            <a:r>
              <a:rPr sz="4000" b="1" dirty="0">
                <a:latin typeface="UD デジタル 教科書体 N-R"/>
              </a:rPr>
              <a:t>１２．性の課題に対する理解・対応と予防的取組</a:t>
            </a:r>
          </a:p>
        </p:txBody>
      </p:sp>
      <p:sp>
        <p:nvSpPr>
          <p:cNvPr id="7" name="テキスト ボックス 6">
            <a:extLst>
              <a:ext uri="{FF2B5EF4-FFF2-40B4-BE49-F238E27FC236}">
                <a16:creationId xmlns:a16="http://schemas.microsoft.com/office/drawing/2014/main" id="{B68127CD-BDF7-4240-C9EB-71969487545D}"/>
              </a:ext>
            </a:extLst>
          </p:cNvPr>
          <p:cNvSpPr txBox="1"/>
          <p:nvPr/>
        </p:nvSpPr>
        <p:spPr>
          <a:xfrm>
            <a:off x="0" y="1705451"/>
            <a:ext cx="12357847" cy="1384995"/>
          </a:xfrm>
          <a:prstGeom prst="rect">
            <a:avLst/>
          </a:prstGeom>
          <a:noFill/>
        </p:spPr>
        <p:txBody>
          <a:bodyPr wrap="square">
            <a:spAutoFit/>
          </a:bodyPr>
          <a:lstStyle/>
          <a:p>
            <a:r>
              <a:rPr lang="ja-JP" altLang="en-US" sz="2800" dirty="0">
                <a:latin typeface="UD デジタル 教科書体 N-R" panose="02020400000000000000" pitchFamily="17" charset="-128"/>
                <a:ea typeface="UD デジタル 教科書体 N-R" panose="02020400000000000000" pitchFamily="17" charset="-128"/>
              </a:rPr>
              <a:t>・日々の観察・アンケート・面談等→性に関わる悩みや被害の兆候を発見</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・性に関わる問題を発見しやすい養護教諭・保健室との連携も重要</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・安心して相談できる体制整備→発見時は被害者の安全最優先で迅速に対応</a:t>
            </a:r>
            <a:endParaRPr lang="en-US" altLang="ja-JP" sz="2800" dirty="0">
              <a:latin typeface="UD デジタル 教科書体 N-R" panose="02020400000000000000" pitchFamily="17" charset="-128"/>
              <a:ea typeface="UD デジタル 教科書体 N-R" panose="02020400000000000000" pitchFamily="17" charset="-128"/>
            </a:endParaRPr>
          </a:p>
        </p:txBody>
      </p:sp>
      <p:sp>
        <p:nvSpPr>
          <p:cNvPr id="10" name="テキスト ボックス 9">
            <a:extLst>
              <a:ext uri="{FF2B5EF4-FFF2-40B4-BE49-F238E27FC236}">
                <a16:creationId xmlns:a16="http://schemas.microsoft.com/office/drawing/2014/main" id="{17C39FAF-2FBB-C120-5971-3EAABCAA310C}"/>
              </a:ext>
            </a:extLst>
          </p:cNvPr>
          <p:cNvSpPr txBox="1"/>
          <p:nvPr/>
        </p:nvSpPr>
        <p:spPr>
          <a:xfrm>
            <a:off x="225286" y="1182231"/>
            <a:ext cx="6096000" cy="523220"/>
          </a:xfrm>
          <a:prstGeom prst="rect">
            <a:avLst/>
          </a:prstGeom>
          <a:noFill/>
        </p:spPr>
        <p:txBody>
          <a:bodyPr wrap="square">
            <a:spAutoFit/>
          </a:bodyPr>
          <a:lstStyle/>
          <a:p>
            <a:r>
              <a:rPr lang="en-US" altLang="zh-TW" sz="2800" b="1" dirty="0">
                <a:latin typeface="UD デジタル 教科書体 N-R" panose="02020400000000000000" pitchFamily="17" charset="-128"/>
                <a:ea typeface="UD デジタル 教科書体 N-R" panose="02020400000000000000" pitchFamily="17" charset="-128"/>
              </a:rPr>
              <a:t>(3) </a:t>
            </a:r>
            <a:r>
              <a:rPr lang="zh-TW" altLang="en-US" sz="2800" b="1" dirty="0">
                <a:latin typeface="UD デジタル 教科書体 N-R" panose="02020400000000000000" pitchFamily="17" charset="-128"/>
                <a:ea typeface="UD デジタル 教科書体 N-R" panose="02020400000000000000" pitchFamily="17" charset="-128"/>
              </a:rPr>
              <a:t>課題早期発見対応</a:t>
            </a:r>
          </a:p>
        </p:txBody>
      </p:sp>
      <p:sp>
        <p:nvSpPr>
          <p:cNvPr id="4" name="テキスト ボックス 3">
            <a:extLst>
              <a:ext uri="{FF2B5EF4-FFF2-40B4-BE49-F238E27FC236}">
                <a16:creationId xmlns:a16="http://schemas.microsoft.com/office/drawing/2014/main" id="{75BDF608-B13C-1D4A-B43D-EF3C4F440B95}"/>
              </a:ext>
            </a:extLst>
          </p:cNvPr>
          <p:cNvSpPr txBox="1"/>
          <p:nvPr/>
        </p:nvSpPr>
        <p:spPr>
          <a:xfrm>
            <a:off x="225285" y="3313511"/>
            <a:ext cx="6096000" cy="523220"/>
          </a:xfrm>
          <a:prstGeom prst="rect">
            <a:avLst/>
          </a:prstGeom>
          <a:noFill/>
        </p:spPr>
        <p:txBody>
          <a:bodyPr wrap="square">
            <a:spAutoFit/>
          </a:bodyPr>
          <a:lstStyle/>
          <a:p>
            <a:r>
              <a:rPr lang="en-US" altLang="zh-TW" sz="2800" b="1" dirty="0">
                <a:latin typeface="UD デジタル 教科書体 N-R" panose="02020400000000000000" pitchFamily="17" charset="-128"/>
                <a:ea typeface="UD デジタル 教科書体 N-R" panose="02020400000000000000" pitchFamily="17" charset="-128"/>
              </a:rPr>
              <a:t>(4) </a:t>
            </a:r>
            <a:r>
              <a:rPr lang="zh-TW" altLang="en-US" sz="2800" b="1" dirty="0">
                <a:latin typeface="UD デジタル 教科書体 N-R" panose="02020400000000000000" pitchFamily="17" charset="-128"/>
                <a:ea typeface="UD デジタル 教科書体 N-R" panose="02020400000000000000" pitchFamily="17" charset="-128"/>
              </a:rPr>
              <a:t>困難課題対応的生徒指導</a:t>
            </a:r>
          </a:p>
        </p:txBody>
      </p:sp>
      <p:sp>
        <p:nvSpPr>
          <p:cNvPr id="11" name="テキスト ボックス 10">
            <a:extLst>
              <a:ext uri="{FF2B5EF4-FFF2-40B4-BE49-F238E27FC236}">
                <a16:creationId xmlns:a16="http://schemas.microsoft.com/office/drawing/2014/main" id="{45FCB5B6-303E-B28E-B0C8-314447982371}"/>
              </a:ext>
            </a:extLst>
          </p:cNvPr>
          <p:cNvSpPr txBox="1"/>
          <p:nvPr/>
        </p:nvSpPr>
        <p:spPr>
          <a:xfrm>
            <a:off x="0" y="3782895"/>
            <a:ext cx="13240042" cy="2677656"/>
          </a:xfrm>
          <a:prstGeom prst="rect">
            <a:avLst/>
          </a:prstGeom>
          <a:noFill/>
        </p:spPr>
        <p:txBody>
          <a:bodyPr wrap="square">
            <a:spAutoFit/>
          </a:bodyPr>
          <a:lstStyle/>
          <a:p>
            <a:r>
              <a:rPr lang="ja-JP" altLang="en-US" sz="2800" dirty="0">
                <a:latin typeface="UD デジタル 教科書体 N-R" panose="02020400000000000000" pitchFamily="17" charset="-128"/>
                <a:ea typeface="UD デジタル 教科書体 N-R" panose="02020400000000000000" pitchFamily="17" charset="-128"/>
              </a:rPr>
              <a:t>・性的ないじめや性暴力等→SC・SSW・警察・児童相談所などとの連携</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・被害児童生徒への聴き取り→子どもの言葉を正確に記録</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・冷静かつ温かく対応し、被害者に「あなたは悪くない」と伝えるのが基本</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・同じ内容を他の関係者から何度も聴かれることは望ましくない</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（トラウマを深めたり、記憶が変容してしまう可能性があるため）</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・信頼できる教職員が継続的に関わり、家庭や医療機関等と連携して支援</a:t>
            </a:r>
            <a:endParaRPr lang="en-US" altLang="ja-JP" sz="2800" dirty="0">
              <a:latin typeface="UD デジタル 教科書体 N-R" panose="02020400000000000000" pitchFamily="17" charset="-128"/>
              <a:ea typeface="UD デジタル 教科書体 N-R" panose="02020400000000000000" pitchFamily="17" charset="-128"/>
            </a:endParaRPr>
          </a:p>
        </p:txBody>
      </p:sp>
      <p:sp>
        <p:nvSpPr>
          <p:cNvPr id="3" name="テキスト ボックス 2">
            <a:extLst>
              <a:ext uri="{FF2B5EF4-FFF2-40B4-BE49-F238E27FC236}">
                <a16:creationId xmlns:a16="http://schemas.microsoft.com/office/drawing/2014/main" id="{A90AF8A1-53BA-3C23-D362-AB4A21A1B44A}"/>
              </a:ext>
            </a:extLst>
          </p:cNvPr>
          <p:cNvSpPr txBox="1"/>
          <p:nvPr/>
        </p:nvSpPr>
        <p:spPr>
          <a:xfrm>
            <a:off x="6747342" y="6460551"/>
            <a:ext cx="5803231" cy="369332"/>
          </a:xfrm>
          <a:prstGeom prst="rect">
            <a:avLst/>
          </a:prstGeom>
          <a:noFill/>
        </p:spPr>
        <p:txBody>
          <a:bodyPr wrap="square">
            <a:spAutoFit/>
          </a:bodyPr>
          <a:lstStyle/>
          <a:p>
            <a:r>
              <a:rPr lang="en-US"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参考：生徒指導提要</a:t>
            </a:r>
            <a:r>
              <a:rPr lang="ja-JP"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（文部科学省、</a:t>
            </a:r>
            <a:r>
              <a:rPr lang="en-US" altLang="ja-JP"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2022</a:t>
            </a:r>
            <a:r>
              <a:rPr lang="ja-JP" altLang="en-US" sz="18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endParaRPr lang="ja-JP" altLang="en-US" dirty="0">
              <a:latin typeface="UD デジタル 教科書体 N-R" panose="02020400000000000000" pitchFamily="17" charset="-128"/>
              <a:ea typeface="UD デジタル 教科書体 N-R" panose="02020400000000000000" pitchFamily="17" charset="-128"/>
            </a:endParaRPr>
          </a:p>
        </p:txBody>
      </p:sp>
      <p:sp>
        <p:nvSpPr>
          <p:cNvPr id="5" name="スライド番号プレースホルダー 4">
            <a:extLst>
              <a:ext uri="{FF2B5EF4-FFF2-40B4-BE49-F238E27FC236}">
                <a16:creationId xmlns:a16="http://schemas.microsoft.com/office/drawing/2014/main" id="{7CA6C074-6C92-F112-1A8A-87D40E70129A}"/>
              </a:ext>
            </a:extLst>
          </p:cNvPr>
          <p:cNvSpPr>
            <a:spLocks noGrp="1"/>
          </p:cNvSpPr>
          <p:nvPr>
            <p:ph type="sldNum" sz="quarter" idx="12"/>
          </p:nvPr>
        </p:nvSpPr>
        <p:spPr>
          <a:xfrm>
            <a:off x="9212483" y="6482916"/>
            <a:ext cx="2743200" cy="365125"/>
          </a:xfrm>
        </p:spPr>
        <p:txBody>
          <a:bodyPr/>
          <a:lstStyle/>
          <a:p>
            <a:fld id="{60422B60-572B-4A42-9BF7-423FB352E2B6}" type="slidenum">
              <a:rPr kumimoji="1" lang="ja-JP" altLang="en-US" smtClean="0"/>
              <a:t>29</a:t>
            </a:fld>
            <a:endParaRPr kumimoji="1" lang="ja-JP" altLang="en-US" dirty="0"/>
          </a:p>
        </p:txBody>
      </p:sp>
    </p:spTree>
    <p:extLst>
      <p:ext uri="{BB962C8B-B14F-4D97-AF65-F5344CB8AC3E}">
        <p14:creationId xmlns:p14="http://schemas.microsoft.com/office/powerpoint/2010/main" val="192073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EC07842-FCE7-6E73-0E1B-50AD0CD176B0}"/>
              </a:ext>
            </a:extLst>
          </p:cNvPr>
          <p:cNvSpPr txBox="1"/>
          <p:nvPr/>
        </p:nvSpPr>
        <p:spPr>
          <a:xfrm>
            <a:off x="4619" y="28240"/>
            <a:ext cx="12016509" cy="1261884"/>
          </a:xfrm>
          <a:prstGeom prst="rect">
            <a:avLst/>
          </a:prstGeom>
          <a:noFill/>
        </p:spPr>
        <p:txBody>
          <a:bodyPr wrap="square">
            <a:spAutoFit/>
          </a:bodyPr>
          <a:lstStyle/>
          <a:p>
            <a:pPr algn="just">
              <a:buNone/>
            </a:pPr>
            <a:r>
              <a:rPr lang="ja-JP" altLang="ja-JP" sz="4000" b="1"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１．今、学校に求められる自殺予防の方向性と課題</a:t>
            </a:r>
            <a:endParaRPr lang="ja-JP" altLang="ja-JP" sz="40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algn="just"/>
            <a:r>
              <a:rPr lang="en-US" altLang="ja-JP" sz="3600" b="1"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(1)</a:t>
            </a:r>
            <a:r>
              <a:rPr lang="ja-JP" altLang="ja-JP" sz="3600" b="1"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児童生徒の自殺の状況</a:t>
            </a:r>
            <a:endParaRPr lang="ja-JP" altLang="ja-JP" sz="36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61DA2A80-1685-9732-C739-446B9753E834}"/>
              </a:ext>
            </a:extLst>
          </p:cNvPr>
          <p:cNvSpPr txBox="1"/>
          <p:nvPr/>
        </p:nvSpPr>
        <p:spPr>
          <a:xfrm>
            <a:off x="0" y="6307693"/>
            <a:ext cx="12192000" cy="369332"/>
          </a:xfrm>
          <a:prstGeom prst="rect">
            <a:avLst/>
          </a:prstGeom>
          <a:noFill/>
        </p:spPr>
        <p:txBody>
          <a:bodyPr wrap="square">
            <a:spAutoFit/>
          </a:bodyPr>
          <a:lstStyle/>
          <a:p>
            <a:pPr algn="l"/>
            <a:r>
              <a:rPr lang="ja-JP" altLang="en-US" b="0" i="0" u="none" strike="noStrike" baseline="0" dirty="0">
                <a:latin typeface="UD デジタル 教科書体 N-R" panose="02020400000000000000" pitchFamily="17" charset="-128"/>
                <a:ea typeface="UD デジタル 教科書体 N-R" panose="02020400000000000000" pitchFamily="17" charset="-128"/>
              </a:rPr>
              <a:t> 出典：「令和７年中における自殺の状況」（</a:t>
            </a:r>
            <a:r>
              <a:rPr lang="zh-TW" altLang="en-US" b="0" i="0" u="none" strike="noStrike" baseline="0" dirty="0">
                <a:latin typeface="UD デジタル 教科書体 N-R" panose="02020400000000000000" pitchFamily="17" charset="-128"/>
                <a:ea typeface="UD デジタル 教科書体 N-R" panose="02020400000000000000" pitchFamily="17" charset="-128"/>
              </a:rPr>
              <a:t>厚生労働省自殺対策推進室</a:t>
            </a:r>
            <a:r>
              <a:rPr lang="ja-JP" altLang="en-US" b="0" i="0" u="none" strike="noStrike" baseline="0" dirty="0">
                <a:latin typeface="UD デジタル 教科書体 N-R" panose="02020400000000000000" pitchFamily="17" charset="-128"/>
                <a:ea typeface="UD デジタル 教科書体 N-R" panose="02020400000000000000" pitchFamily="17" charset="-128"/>
              </a:rPr>
              <a:t>・警察庁生活安全局生活安全企画課　</a:t>
            </a:r>
            <a:r>
              <a:rPr lang="en-US" altLang="ja-JP" b="0" i="0" u="none" strike="noStrike" baseline="0" dirty="0">
                <a:latin typeface="UD デジタル 教科書体 N-R" panose="02020400000000000000" pitchFamily="17" charset="-128"/>
                <a:ea typeface="UD デジタル 教科書体 N-R" panose="02020400000000000000" pitchFamily="17" charset="-128"/>
              </a:rPr>
              <a:t>2025</a:t>
            </a:r>
            <a:r>
              <a:rPr lang="ja-JP" altLang="en-US" b="0" i="0" u="none" strike="noStrike" baseline="0" dirty="0">
                <a:latin typeface="UD デジタル 教科書体 N-R" panose="02020400000000000000" pitchFamily="17" charset="-128"/>
                <a:ea typeface="UD デジタル 教科書体 N-R" panose="02020400000000000000" pitchFamily="17" charset="-128"/>
              </a:rPr>
              <a:t>）</a:t>
            </a:r>
            <a:endParaRPr lang="ja-JP" altLang="en-US" dirty="0">
              <a:latin typeface="UD デジタル 教科書体 N-R" panose="02020400000000000000" pitchFamily="17" charset="-128"/>
              <a:ea typeface="UD デジタル 教科書体 N-R" panose="02020400000000000000" pitchFamily="17" charset="-128"/>
            </a:endParaRPr>
          </a:p>
        </p:txBody>
      </p:sp>
      <p:sp>
        <p:nvSpPr>
          <p:cNvPr id="21" name="テキスト ボックス 20">
            <a:extLst>
              <a:ext uri="{FF2B5EF4-FFF2-40B4-BE49-F238E27FC236}">
                <a16:creationId xmlns:a16="http://schemas.microsoft.com/office/drawing/2014/main" id="{4A724A0C-CD7A-C667-B8D3-529FD56AD9FF}"/>
              </a:ext>
            </a:extLst>
          </p:cNvPr>
          <p:cNvSpPr txBox="1"/>
          <p:nvPr/>
        </p:nvSpPr>
        <p:spPr>
          <a:xfrm>
            <a:off x="6825672" y="1290123"/>
            <a:ext cx="6151418" cy="369332"/>
          </a:xfrm>
          <a:prstGeom prst="rect">
            <a:avLst/>
          </a:prstGeom>
          <a:noFill/>
        </p:spPr>
        <p:txBody>
          <a:bodyPr wrap="square">
            <a:spAutoFit/>
          </a:bodyPr>
          <a:lstStyle/>
          <a:p>
            <a:r>
              <a:rPr lang="ja-JP" altLang="en-US" sz="1800" b="0" i="0" u="none" strike="noStrike" baseline="0" dirty="0">
                <a:latin typeface="窶嗟窶嗷ﾆ担ﾆ歎ﾆ鍛ﾆ誰"/>
              </a:rPr>
              <a:t>　</a:t>
            </a:r>
            <a:r>
              <a:rPr lang="ja-JP" altLang="en-US" sz="1800" b="0" i="0" u="none" strike="noStrike" baseline="0" dirty="0">
                <a:latin typeface="UD デジタル 教科書体 NP-R" panose="02020400000000000000" pitchFamily="18" charset="-128"/>
                <a:ea typeface="UD デジタル 教科書体 NP-R" panose="02020400000000000000" pitchFamily="18" charset="-128"/>
              </a:rPr>
              <a:t>小中高生別自殺者数の年次推移</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3" name="テキスト ボックス 22">
            <a:extLst>
              <a:ext uri="{FF2B5EF4-FFF2-40B4-BE49-F238E27FC236}">
                <a16:creationId xmlns:a16="http://schemas.microsoft.com/office/drawing/2014/main" id="{8FF52B7B-3C67-E8A5-FF2D-5FE553697856}"/>
              </a:ext>
            </a:extLst>
          </p:cNvPr>
          <p:cNvSpPr txBox="1"/>
          <p:nvPr/>
        </p:nvSpPr>
        <p:spPr>
          <a:xfrm>
            <a:off x="1671782" y="1312199"/>
            <a:ext cx="2272145" cy="369332"/>
          </a:xfrm>
          <a:prstGeom prst="rect">
            <a:avLst/>
          </a:prstGeom>
          <a:noFill/>
        </p:spPr>
        <p:txBody>
          <a:bodyPr wrap="square">
            <a:spAutoFit/>
          </a:bodyPr>
          <a:lstStyle/>
          <a:p>
            <a:r>
              <a:rPr lang="ja-JP" altLang="en-US" dirty="0">
                <a:latin typeface="UD デジタル 教科書体 N-R" panose="02020400000000000000" pitchFamily="17" charset="-128"/>
                <a:ea typeface="UD デジタル 教科書体 N-R" panose="02020400000000000000" pitchFamily="17" charset="-128"/>
              </a:rPr>
              <a:t>自殺者数の年次推移</a:t>
            </a:r>
          </a:p>
        </p:txBody>
      </p:sp>
      <p:sp>
        <p:nvSpPr>
          <p:cNvPr id="2" name="スライド番号プレースホルダー 1">
            <a:extLst>
              <a:ext uri="{FF2B5EF4-FFF2-40B4-BE49-F238E27FC236}">
                <a16:creationId xmlns:a16="http://schemas.microsoft.com/office/drawing/2014/main" id="{4F4FD63B-A453-14AF-71E5-5E0D9786D149}"/>
              </a:ext>
            </a:extLst>
          </p:cNvPr>
          <p:cNvSpPr>
            <a:spLocks noGrp="1"/>
          </p:cNvSpPr>
          <p:nvPr>
            <p:ph type="sldNum" sz="quarter" idx="12"/>
          </p:nvPr>
        </p:nvSpPr>
        <p:spPr>
          <a:xfrm>
            <a:off x="9254075" y="6527448"/>
            <a:ext cx="2743200" cy="365125"/>
          </a:xfrm>
        </p:spPr>
        <p:txBody>
          <a:bodyPr/>
          <a:lstStyle/>
          <a:p>
            <a:fld id="{60422B60-572B-4A42-9BF7-423FB352E2B6}" type="slidenum">
              <a:rPr kumimoji="1" lang="ja-JP" altLang="en-US" smtClean="0"/>
              <a:t>3</a:t>
            </a:fld>
            <a:endParaRPr kumimoji="1" lang="ja-JP" altLang="en-US" dirty="0"/>
          </a:p>
        </p:txBody>
      </p:sp>
      <p:pic>
        <p:nvPicPr>
          <p:cNvPr id="5" name="図 4">
            <a:extLst>
              <a:ext uri="{FF2B5EF4-FFF2-40B4-BE49-F238E27FC236}">
                <a16:creationId xmlns:a16="http://schemas.microsoft.com/office/drawing/2014/main" id="{B8374A88-668F-08E7-643F-5DD4B97136AC}"/>
              </a:ext>
            </a:extLst>
          </p:cNvPr>
          <p:cNvPicPr>
            <a:picLocks noChangeAspect="1"/>
          </p:cNvPicPr>
          <p:nvPr/>
        </p:nvPicPr>
        <p:blipFill>
          <a:blip r:embed="rId3"/>
          <a:stretch>
            <a:fillRect/>
          </a:stretch>
        </p:blipFill>
        <p:spPr>
          <a:xfrm>
            <a:off x="55419" y="1725681"/>
            <a:ext cx="5957455" cy="4475093"/>
          </a:xfrm>
          <a:prstGeom prst="rect">
            <a:avLst/>
          </a:prstGeom>
        </p:spPr>
      </p:pic>
      <p:pic>
        <p:nvPicPr>
          <p:cNvPr id="7" name="図 6">
            <a:extLst>
              <a:ext uri="{FF2B5EF4-FFF2-40B4-BE49-F238E27FC236}">
                <a16:creationId xmlns:a16="http://schemas.microsoft.com/office/drawing/2014/main" id="{46216EA7-CA98-0FB4-9D04-FF978E229E64}"/>
              </a:ext>
            </a:extLst>
          </p:cNvPr>
          <p:cNvPicPr>
            <a:picLocks noChangeAspect="1"/>
          </p:cNvPicPr>
          <p:nvPr/>
        </p:nvPicPr>
        <p:blipFill>
          <a:blip r:embed="rId4"/>
          <a:stretch>
            <a:fillRect/>
          </a:stretch>
        </p:blipFill>
        <p:spPr>
          <a:xfrm>
            <a:off x="6179128" y="1841706"/>
            <a:ext cx="5818147" cy="4193601"/>
          </a:xfrm>
          <a:prstGeom prst="rect">
            <a:avLst/>
          </a:prstGeom>
        </p:spPr>
      </p:pic>
    </p:spTree>
    <p:extLst>
      <p:ext uri="{BB962C8B-B14F-4D97-AF65-F5344CB8AC3E}">
        <p14:creationId xmlns:p14="http://schemas.microsoft.com/office/powerpoint/2010/main" val="534856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C8409-1256-089E-60B0-3918B581C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8B9EB-B57D-C801-BCE1-179276F57405}"/>
              </a:ext>
            </a:extLst>
          </p:cNvPr>
          <p:cNvSpPr>
            <a:spLocks noGrp="1"/>
          </p:cNvSpPr>
          <p:nvPr>
            <p:ph type="title"/>
          </p:nvPr>
        </p:nvSpPr>
        <p:spPr>
          <a:xfrm>
            <a:off x="225286" y="366186"/>
            <a:ext cx="11529392" cy="816045"/>
          </a:xfrm>
        </p:spPr>
        <p:txBody>
          <a:bodyPr>
            <a:normAutofit/>
          </a:bodyPr>
          <a:lstStyle/>
          <a:p>
            <a:r>
              <a:rPr sz="4000" b="1" dirty="0">
                <a:latin typeface="UD デジタル 教科書体 N-R"/>
              </a:rPr>
              <a:t>１２．性の課題に対する理解・対応と予防的取組</a:t>
            </a:r>
          </a:p>
        </p:txBody>
      </p:sp>
      <p:sp>
        <p:nvSpPr>
          <p:cNvPr id="7" name="テキスト ボックス 6">
            <a:extLst>
              <a:ext uri="{FF2B5EF4-FFF2-40B4-BE49-F238E27FC236}">
                <a16:creationId xmlns:a16="http://schemas.microsoft.com/office/drawing/2014/main" id="{AF8E2C62-C50F-7E2C-A464-3DA84FF2AAB8}"/>
              </a:ext>
            </a:extLst>
          </p:cNvPr>
          <p:cNvSpPr txBox="1"/>
          <p:nvPr/>
        </p:nvSpPr>
        <p:spPr>
          <a:xfrm>
            <a:off x="0" y="1893762"/>
            <a:ext cx="13364330" cy="1815882"/>
          </a:xfrm>
          <a:prstGeom prst="rect">
            <a:avLst/>
          </a:prstGeom>
          <a:noFill/>
        </p:spPr>
        <p:txBody>
          <a:bodyPr wrap="square">
            <a:spAutoFit/>
          </a:bodyPr>
          <a:lstStyle/>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・ＬＧＢＴＱ＋への理解を深め、性の多様性を教える力、環境を整える力、</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相談対応力を育むことが必要</a:t>
            </a:r>
            <a:r>
              <a:rPr lang="ja-JP" altLang="en-US" sz="2400" dirty="0">
                <a:latin typeface="UD デジタル 教科書体 N-R" panose="02020400000000000000" pitchFamily="17" charset="-128"/>
                <a:ea typeface="UD デジタル 教科書体 N-R" panose="02020400000000000000" pitchFamily="17" charset="-128"/>
              </a:rPr>
              <a:t>（認定</a:t>
            </a:r>
            <a:r>
              <a:rPr lang="en-US" altLang="ja-JP" sz="2400" dirty="0">
                <a:latin typeface="UD デジタル 教科書体 N-R" panose="02020400000000000000" pitchFamily="17" charset="-128"/>
                <a:ea typeface="UD デジタル 教科書体 N-R" panose="02020400000000000000" pitchFamily="17" charset="-128"/>
              </a:rPr>
              <a:t>NPO</a:t>
            </a:r>
            <a:r>
              <a:rPr lang="ja-JP" altLang="en-US" sz="2400" dirty="0">
                <a:latin typeface="UD デジタル 教科書体 N-R" panose="02020400000000000000" pitchFamily="17" charset="-128"/>
                <a:ea typeface="UD デジタル 教科書体 N-R" panose="02020400000000000000" pitchFamily="17" charset="-128"/>
              </a:rPr>
              <a:t>法人</a:t>
            </a:r>
            <a:r>
              <a:rPr lang="en-US" altLang="ja-JP" sz="2400" dirty="0" err="1">
                <a:latin typeface="UD デジタル 教科書体 N-R" panose="02020400000000000000" pitchFamily="17" charset="-128"/>
                <a:ea typeface="UD デジタル 教科書体 N-R" panose="02020400000000000000" pitchFamily="17" charset="-128"/>
              </a:rPr>
              <a:t>ReBit</a:t>
            </a:r>
            <a:r>
              <a:rPr lang="ja-JP" altLang="en-US" sz="2400" dirty="0">
                <a:latin typeface="UD デジタル 教科書体 N-R" panose="02020400000000000000" pitchFamily="17" charset="-128"/>
                <a:ea typeface="UD デジタル 教科書体 N-R" panose="02020400000000000000" pitchFamily="17" charset="-128"/>
              </a:rPr>
              <a:t>、</a:t>
            </a:r>
            <a:r>
              <a:rPr lang="en-US" altLang="ja-JP" sz="2400" dirty="0">
                <a:latin typeface="UD デジタル 教科書体 N-R" panose="02020400000000000000" pitchFamily="17" charset="-128"/>
                <a:ea typeface="UD デジタル 教科書体 N-R" panose="02020400000000000000" pitchFamily="17" charset="-128"/>
              </a:rPr>
              <a:t>2023)</a:t>
            </a: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・性犯罪や性暴力防止に関する研修の必要性</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→「教育職員等による性暴力等防止に関する取組事例集」</a:t>
            </a:r>
            <a:r>
              <a:rPr lang="en-US" altLang="ja-JP" sz="2400" dirty="0">
                <a:latin typeface="UD デジタル 教科書体 N-R" panose="02020400000000000000" pitchFamily="17" charset="-128"/>
                <a:ea typeface="UD デジタル 教科書体 N-R" panose="02020400000000000000" pitchFamily="17" charset="-128"/>
              </a:rPr>
              <a:t>(</a:t>
            </a:r>
            <a:r>
              <a:rPr lang="ja-JP" altLang="en-US" sz="2400" dirty="0">
                <a:latin typeface="UD デジタル 教科書体 N-R" panose="02020400000000000000" pitchFamily="17" charset="-128"/>
                <a:ea typeface="UD デジタル 教科書体 N-R" panose="02020400000000000000" pitchFamily="17" charset="-128"/>
              </a:rPr>
              <a:t>文部科学省、</a:t>
            </a:r>
            <a:r>
              <a:rPr lang="en-US" altLang="ja-JP" sz="2400" dirty="0">
                <a:latin typeface="UD デジタル 教科書体 N-R" panose="02020400000000000000" pitchFamily="17" charset="-128"/>
                <a:ea typeface="UD デジタル 教科書体 N-R" panose="02020400000000000000" pitchFamily="17" charset="-128"/>
              </a:rPr>
              <a:t>2023</a:t>
            </a:r>
            <a:r>
              <a:rPr lang="ja-JP" altLang="en-US" sz="2400" dirty="0">
                <a:latin typeface="UD デジタル 教科書体 N-R" panose="02020400000000000000" pitchFamily="17" charset="-128"/>
                <a:ea typeface="UD デジタル 教科書体 N-R" panose="02020400000000000000" pitchFamily="17" charset="-128"/>
              </a:rPr>
              <a:t>）</a:t>
            </a:r>
            <a:endParaRPr lang="en-US" altLang="ja-JP" sz="2800" dirty="0">
              <a:latin typeface="UD デジタル 教科書体 N-R" panose="02020400000000000000" pitchFamily="17" charset="-128"/>
              <a:ea typeface="UD デジタル 教科書体 N-R" panose="02020400000000000000" pitchFamily="17" charset="-128"/>
            </a:endParaRPr>
          </a:p>
        </p:txBody>
      </p:sp>
      <p:sp>
        <p:nvSpPr>
          <p:cNvPr id="10" name="テキスト ボックス 9">
            <a:extLst>
              <a:ext uri="{FF2B5EF4-FFF2-40B4-BE49-F238E27FC236}">
                <a16:creationId xmlns:a16="http://schemas.microsoft.com/office/drawing/2014/main" id="{062F512A-48A2-D3FA-5B22-2C42093DC245}"/>
              </a:ext>
            </a:extLst>
          </p:cNvPr>
          <p:cNvSpPr txBox="1"/>
          <p:nvPr/>
        </p:nvSpPr>
        <p:spPr>
          <a:xfrm>
            <a:off x="225286" y="1351508"/>
            <a:ext cx="6096000" cy="523220"/>
          </a:xfrm>
          <a:prstGeom prst="rect">
            <a:avLst/>
          </a:prstGeom>
          <a:noFill/>
        </p:spPr>
        <p:txBody>
          <a:bodyPr wrap="square">
            <a:spAutoFit/>
          </a:bodyPr>
          <a:lstStyle/>
          <a:p>
            <a:r>
              <a:rPr lang="en-US" altLang="ja-JP" sz="2800" b="1" dirty="0">
                <a:latin typeface="UD デジタル 教科書体 N-R" panose="02020400000000000000" pitchFamily="17" charset="-128"/>
                <a:ea typeface="UD デジタル 教科書体 N-R" panose="02020400000000000000" pitchFamily="17" charset="-128"/>
              </a:rPr>
              <a:t>(5) </a:t>
            </a:r>
            <a:r>
              <a:rPr lang="ja-JP" altLang="en-US" sz="2800" b="1" dirty="0">
                <a:latin typeface="UD デジタル 教科書体 N-R" panose="02020400000000000000" pitchFamily="17" charset="-128"/>
                <a:ea typeface="UD デジタル 教科書体 N-R" panose="02020400000000000000" pitchFamily="17" charset="-128"/>
              </a:rPr>
              <a:t>性の課題に関わる教員研修</a:t>
            </a:r>
          </a:p>
        </p:txBody>
      </p:sp>
      <p:sp>
        <p:nvSpPr>
          <p:cNvPr id="4" name="テキスト ボックス 3">
            <a:extLst>
              <a:ext uri="{FF2B5EF4-FFF2-40B4-BE49-F238E27FC236}">
                <a16:creationId xmlns:a16="http://schemas.microsoft.com/office/drawing/2014/main" id="{BAA95556-6F92-32FD-418D-CA8BCF6583E9}"/>
              </a:ext>
            </a:extLst>
          </p:cNvPr>
          <p:cNvSpPr txBox="1"/>
          <p:nvPr/>
        </p:nvSpPr>
        <p:spPr>
          <a:xfrm>
            <a:off x="784289" y="4186988"/>
            <a:ext cx="10411386" cy="1815882"/>
          </a:xfrm>
          <a:prstGeom prst="rect">
            <a:avLst/>
          </a:prstGeom>
          <a:noFill/>
        </p:spPr>
        <p:txBody>
          <a:bodyPr wrap="square">
            <a:spAutoFit/>
          </a:bodyPr>
          <a:lstStyle/>
          <a:p>
            <a:pPr algn="ctr">
              <a:defRPr sz="2800">
                <a:latin typeface="UD デジタル 教科書体 N-R"/>
              </a:defRPr>
            </a:pP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教職員自身が、ＬＧＢＴＱ＋に関わる偏見・差別的態度、</a:t>
            </a:r>
            <a:endParaRPr lang="en-US" altLang="ja-JP" sz="2800" b="1" dirty="0">
              <a:solidFill>
                <a:srgbClr val="FF0000"/>
              </a:solidFill>
              <a:latin typeface="UD デジタル 教科書体 N-R" panose="02020400000000000000" pitchFamily="17" charset="-128"/>
              <a:ea typeface="UD デジタル 教科書体 N-R" panose="02020400000000000000" pitchFamily="17" charset="-128"/>
            </a:endParaRPr>
          </a:p>
          <a:p>
            <a:pPr algn="ctr">
              <a:defRPr sz="2800">
                <a:latin typeface="UD デジタル 教科書体 N-R"/>
              </a:defRPr>
            </a:pP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ジェンダーステレオタイプ、性暴力などにつながりかねない</a:t>
            </a:r>
            <a:endParaRPr lang="en-US" altLang="ja-JP" sz="2800" b="1" dirty="0">
              <a:solidFill>
                <a:srgbClr val="FF0000"/>
              </a:solidFill>
              <a:latin typeface="UD デジタル 教科書体 N-R" panose="02020400000000000000" pitchFamily="17" charset="-128"/>
              <a:ea typeface="UD デジタル 教科書体 N-R" panose="02020400000000000000" pitchFamily="17" charset="-128"/>
            </a:endParaRPr>
          </a:p>
          <a:p>
            <a:pPr algn="ctr">
              <a:defRPr sz="2800">
                <a:latin typeface="UD デジタル 教科書体 N-R"/>
              </a:defRPr>
            </a:pP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言動や価値観を有していないか自己省察しつつ、</a:t>
            </a:r>
            <a:endParaRPr lang="en-US" altLang="ja-JP" sz="2800" b="1" dirty="0">
              <a:solidFill>
                <a:srgbClr val="FF0000"/>
              </a:solidFill>
              <a:latin typeface="UD デジタル 教科書体 N-R" panose="02020400000000000000" pitchFamily="17" charset="-128"/>
              <a:ea typeface="UD デジタル 教科書体 N-R" panose="02020400000000000000" pitchFamily="17" charset="-128"/>
            </a:endParaRPr>
          </a:p>
          <a:p>
            <a:pPr algn="ctr">
              <a:defRPr sz="2800">
                <a:latin typeface="UD デジタル 教科書体 N-R"/>
              </a:defRPr>
            </a:pP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より良い教育・支援の知識とスキルを習得していく</a:t>
            </a:r>
          </a:p>
        </p:txBody>
      </p:sp>
      <p:sp>
        <p:nvSpPr>
          <p:cNvPr id="3" name="スライド番号プレースホルダー 2">
            <a:extLst>
              <a:ext uri="{FF2B5EF4-FFF2-40B4-BE49-F238E27FC236}">
                <a16:creationId xmlns:a16="http://schemas.microsoft.com/office/drawing/2014/main" id="{68AF3357-19D3-552D-AF18-8C7530971793}"/>
              </a:ext>
            </a:extLst>
          </p:cNvPr>
          <p:cNvSpPr>
            <a:spLocks noGrp="1"/>
          </p:cNvSpPr>
          <p:nvPr>
            <p:ph type="sldNum" sz="quarter" idx="12"/>
          </p:nvPr>
        </p:nvSpPr>
        <p:spPr/>
        <p:txBody>
          <a:bodyPr/>
          <a:lstStyle/>
          <a:p>
            <a:fld id="{60422B60-572B-4A42-9BF7-423FB352E2B6}" type="slidenum">
              <a:rPr kumimoji="1" lang="ja-JP" altLang="en-US" smtClean="0"/>
              <a:t>30</a:t>
            </a:fld>
            <a:endParaRPr kumimoji="1" lang="ja-JP" altLang="en-US"/>
          </a:p>
        </p:txBody>
      </p:sp>
    </p:spTree>
    <p:extLst>
      <p:ext uri="{BB962C8B-B14F-4D97-AF65-F5344CB8AC3E}">
        <p14:creationId xmlns:p14="http://schemas.microsoft.com/office/powerpoint/2010/main" val="4104209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562AF-B38E-675F-D6C3-ECA299E3C774}"/>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79BB281-BA04-A8AA-9CEA-E3F0CA29D521}"/>
              </a:ext>
            </a:extLst>
          </p:cNvPr>
          <p:cNvSpPr txBox="1"/>
          <p:nvPr/>
        </p:nvSpPr>
        <p:spPr>
          <a:xfrm>
            <a:off x="382385" y="2921168"/>
            <a:ext cx="11809615" cy="1015663"/>
          </a:xfrm>
          <a:prstGeom prst="rect">
            <a:avLst/>
          </a:prstGeom>
          <a:noFill/>
        </p:spPr>
        <p:txBody>
          <a:bodyPr wrap="square">
            <a:spAutoFit/>
          </a:bodyPr>
          <a:lstStyle/>
          <a:p>
            <a:r>
              <a:rPr lang="ja-JP" altLang="en-US" sz="6000" dirty="0">
                <a:latin typeface="UD デジタル 教科書体 N-R" panose="02020400000000000000" pitchFamily="17" charset="-128"/>
                <a:ea typeface="UD デジタル 教科書体 N-R" panose="02020400000000000000" pitchFamily="17" charset="-128"/>
              </a:rPr>
              <a:t>〔トラウマインフォームドケア〕</a:t>
            </a:r>
          </a:p>
        </p:txBody>
      </p:sp>
      <p:sp>
        <p:nvSpPr>
          <p:cNvPr id="2" name="スライド番号プレースホルダー 1">
            <a:extLst>
              <a:ext uri="{FF2B5EF4-FFF2-40B4-BE49-F238E27FC236}">
                <a16:creationId xmlns:a16="http://schemas.microsoft.com/office/drawing/2014/main" id="{30803A2A-E835-629C-68A9-76E66EB95B1D}"/>
              </a:ext>
            </a:extLst>
          </p:cNvPr>
          <p:cNvSpPr>
            <a:spLocks noGrp="1"/>
          </p:cNvSpPr>
          <p:nvPr>
            <p:ph type="sldNum" sz="quarter" idx="12"/>
          </p:nvPr>
        </p:nvSpPr>
        <p:spPr/>
        <p:txBody>
          <a:bodyPr/>
          <a:lstStyle/>
          <a:p>
            <a:fld id="{60422B60-572B-4A42-9BF7-423FB352E2B6}" type="slidenum">
              <a:rPr kumimoji="1" lang="ja-JP" altLang="en-US" smtClean="0"/>
              <a:t>31</a:t>
            </a:fld>
            <a:endParaRPr kumimoji="1" lang="ja-JP" altLang="en-US"/>
          </a:p>
        </p:txBody>
      </p:sp>
    </p:spTree>
    <p:extLst>
      <p:ext uri="{BB962C8B-B14F-4D97-AF65-F5344CB8AC3E}">
        <p14:creationId xmlns:p14="http://schemas.microsoft.com/office/powerpoint/2010/main" val="73263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60" y="92765"/>
            <a:ext cx="11592339" cy="821635"/>
          </a:xfrm>
        </p:spPr>
        <p:txBody>
          <a:bodyPr/>
          <a:lstStyle/>
          <a:p>
            <a:r>
              <a:rPr sz="4000" b="1" dirty="0">
                <a:latin typeface="UD デジタル 教科書体 N-R"/>
              </a:rPr>
              <a:t>１３．トラウマ体験が引き起こす子どもの諸問題</a:t>
            </a:r>
          </a:p>
        </p:txBody>
      </p:sp>
      <p:sp>
        <p:nvSpPr>
          <p:cNvPr id="4" name="テキスト ボックス 3">
            <a:extLst>
              <a:ext uri="{FF2B5EF4-FFF2-40B4-BE49-F238E27FC236}">
                <a16:creationId xmlns:a16="http://schemas.microsoft.com/office/drawing/2014/main" id="{9F7CDCE6-3DF5-0897-29B9-18A148777112}"/>
              </a:ext>
            </a:extLst>
          </p:cNvPr>
          <p:cNvSpPr txBox="1"/>
          <p:nvPr/>
        </p:nvSpPr>
        <p:spPr>
          <a:xfrm>
            <a:off x="0" y="950495"/>
            <a:ext cx="12549956" cy="5186035"/>
          </a:xfrm>
          <a:prstGeom prst="rect">
            <a:avLst/>
          </a:prstGeom>
          <a:noFill/>
        </p:spPr>
        <p:txBody>
          <a:bodyPr wrap="square">
            <a:spAutoFit/>
          </a:bodyPr>
          <a:lstStyle/>
          <a:p>
            <a:r>
              <a:rPr lang="ja-JP" altLang="en-US" sz="2800" b="1" dirty="0">
                <a:latin typeface="UD デジタル 教科書体 N-R" panose="02020400000000000000" pitchFamily="17" charset="-128"/>
                <a:ea typeface="UD デジタル 教科書体 N-R" panose="02020400000000000000" pitchFamily="17" charset="-128"/>
              </a:rPr>
              <a:t>●</a:t>
            </a:r>
            <a:r>
              <a:rPr lang="ja-JP" altLang="en-US" sz="2800" b="1" u="sng" dirty="0">
                <a:latin typeface="UD デジタル 教科書体 N-R" panose="02020400000000000000" pitchFamily="17" charset="-128"/>
                <a:ea typeface="UD デジタル 教科書体 N-R" panose="02020400000000000000" pitchFamily="17" charset="-128"/>
              </a:rPr>
              <a:t>トラウマとなり得る出来事</a:t>
            </a:r>
            <a:endParaRPr lang="en-US" altLang="ja-JP" sz="2800" b="1" u="sng"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例：災害、事件・事故、いじめ、暴力、叱責・体罰、虐待、性暴力</a:t>
            </a:r>
            <a:endParaRPr lang="en-US" altLang="ja-JP" sz="2800" dirty="0">
              <a:latin typeface="UD デジタル 教科書体 N-R" panose="02020400000000000000" pitchFamily="17" charset="-128"/>
              <a:ea typeface="UD デジタル 教科書体 N-R" panose="02020400000000000000" pitchFamily="17" charset="-128"/>
            </a:endParaRPr>
          </a:p>
          <a:p>
            <a:endParaRPr lang="en-US" altLang="ja-JP" sz="1200" dirty="0">
              <a:latin typeface="UD デジタル 教科書体 N-R" panose="02020400000000000000" pitchFamily="17" charset="-128"/>
              <a:ea typeface="UD デジタル 教科書体 N-R" panose="02020400000000000000" pitchFamily="17" charset="-128"/>
            </a:endParaRPr>
          </a:p>
          <a:p>
            <a:r>
              <a:rPr lang="ja-JP" altLang="en-US" sz="2800" b="1" dirty="0">
                <a:latin typeface="UD デジタル 教科書体 N-R" panose="02020400000000000000" pitchFamily="17" charset="-128"/>
                <a:ea typeface="UD デジタル 教科書体 N-R" panose="02020400000000000000" pitchFamily="17" charset="-128"/>
              </a:rPr>
              <a:t>●</a:t>
            </a:r>
            <a:r>
              <a:rPr lang="ja-JP" altLang="en-US" sz="2800" b="1" u="sng" dirty="0">
                <a:latin typeface="UD デジタル 教科書体 N-R" panose="02020400000000000000" pitchFamily="17" charset="-128"/>
                <a:ea typeface="UD デジタル 教科書体 N-R" panose="02020400000000000000" pitchFamily="17" charset="-128"/>
              </a:rPr>
              <a:t>トラウマ体験の影響</a:t>
            </a:r>
            <a:r>
              <a:rPr lang="ja-JP" altLang="en-US" sz="2400" dirty="0">
                <a:latin typeface="UD デジタル 教科書体 N-R" panose="02020400000000000000" pitchFamily="17" charset="-128"/>
                <a:ea typeface="UD デジタル 教科書体 N-R" panose="02020400000000000000" pitchFamily="17" charset="-128"/>
              </a:rPr>
              <a:t>（野坂・菊池、</a:t>
            </a:r>
            <a:r>
              <a:rPr lang="en-US" altLang="ja-JP" sz="2400" dirty="0">
                <a:latin typeface="UD デジタル 教科書体 N-R" panose="02020400000000000000" pitchFamily="17" charset="-128"/>
                <a:ea typeface="UD デジタル 教科書体 N-R" panose="02020400000000000000" pitchFamily="17" charset="-128"/>
              </a:rPr>
              <a:t>2022</a:t>
            </a:r>
            <a:r>
              <a:rPr lang="ja-JP" altLang="en-US" sz="2400" dirty="0">
                <a:latin typeface="UD デジタル 教科書体 N-R" panose="02020400000000000000" pitchFamily="17" charset="-128"/>
                <a:ea typeface="UD デジタル 教科書体 N-R" panose="02020400000000000000" pitchFamily="17" charset="-128"/>
              </a:rPr>
              <a:t>）</a:t>
            </a:r>
            <a:endParaRPr lang="en-US" altLang="ja-JP" sz="24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身体症状（例：頭痛、腹痛、不眠、過食・拒食、月経不順など）</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情緒面</a:t>
            </a: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例：不安・恐怖、怒り、自己否定、不信、攻撃行動、性的行動化）</a:t>
            </a:r>
            <a:endParaRPr lang="en-US" altLang="ja-JP" sz="2800" dirty="0">
              <a:latin typeface="UD デジタル 教科書体 N-R" panose="02020400000000000000" pitchFamily="17" charset="-128"/>
              <a:ea typeface="UD デジタル 教科書体 N-R" panose="02020400000000000000" pitchFamily="17" charset="-128"/>
            </a:endParaRPr>
          </a:p>
          <a:p>
            <a:endParaRPr lang="en-US" altLang="ja-JP" sz="1100" dirty="0">
              <a:latin typeface="UD デジタル 教科書体 N-R" panose="02020400000000000000" pitchFamily="17" charset="-128"/>
              <a:ea typeface="UD デジタル 教科書体 N-R" panose="02020400000000000000" pitchFamily="17" charset="-128"/>
            </a:endParaRPr>
          </a:p>
          <a:p>
            <a:r>
              <a:rPr lang="ja-JP" altLang="en-US" sz="2800" b="1" dirty="0">
                <a:latin typeface="UD デジタル 教科書体 N-R" panose="02020400000000000000" pitchFamily="17" charset="-128"/>
                <a:ea typeface="UD デジタル 教科書体 N-R" panose="02020400000000000000" pitchFamily="17" charset="-128"/>
              </a:rPr>
              <a:t>●</a:t>
            </a:r>
            <a:r>
              <a:rPr lang="ja-JP" altLang="en-US" sz="2800" b="1" u="sng" dirty="0">
                <a:latin typeface="UD デジタル 教科書体 N-R" panose="02020400000000000000" pitchFamily="17" charset="-128"/>
                <a:ea typeface="UD デジタル 教科書体 N-R" panose="02020400000000000000" pitchFamily="17" charset="-128"/>
              </a:rPr>
              <a:t>心的外傷後ストレス症</a:t>
            </a:r>
            <a:r>
              <a:rPr lang="ja-JP" altLang="en-US" sz="2400" b="1" u="sng" dirty="0">
                <a:latin typeface="UD デジタル 教科書体 N-R" panose="02020400000000000000" pitchFamily="17" charset="-128"/>
                <a:ea typeface="UD デジタル 教科書体 N-R" panose="02020400000000000000" pitchFamily="17" charset="-128"/>
              </a:rPr>
              <a:t>（</a:t>
            </a:r>
            <a:r>
              <a:rPr lang="en-US" altLang="ja-JP" sz="2400" b="1" u="sng" dirty="0">
                <a:latin typeface="UD デジタル 教科書体 N-R" panose="02020400000000000000" pitchFamily="17" charset="-128"/>
                <a:ea typeface="UD デジタル 教科書体 N-R" panose="02020400000000000000" pitchFamily="17" charset="-128"/>
              </a:rPr>
              <a:t>Posttraumatic Stress Disorder</a:t>
            </a:r>
            <a:r>
              <a:rPr lang="ja-JP" altLang="en-US" sz="2400" b="1" u="sng" dirty="0">
                <a:latin typeface="UD デジタル 教科書体 N-R" panose="02020400000000000000" pitchFamily="17" charset="-128"/>
                <a:ea typeface="UD デジタル 教科書体 N-R" panose="02020400000000000000" pitchFamily="17" charset="-128"/>
              </a:rPr>
              <a:t>：</a:t>
            </a:r>
            <a:r>
              <a:rPr lang="en-US" altLang="ja-JP" sz="2400" b="1" u="sng" dirty="0">
                <a:latin typeface="UD デジタル 教科書体 N-R" panose="02020400000000000000" pitchFamily="17" charset="-128"/>
                <a:ea typeface="UD デジタル 教科書体 N-R" panose="02020400000000000000" pitchFamily="17" charset="-128"/>
              </a:rPr>
              <a:t>PTSD</a:t>
            </a:r>
            <a:r>
              <a:rPr lang="ja-JP" altLang="en-US" sz="2400" dirty="0">
                <a:latin typeface="UD デジタル 教科書体 N-R" panose="02020400000000000000" pitchFamily="17" charset="-128"/>
                <a:ea typeface="UD デジタル 教科書体 N-R" panose="02020400000000000000" pitchFamily="17" charset="-128"/>
              </a:rPr>
              <a:t>）</a:t>
            </a:r>
            <a:r>
              <a:rPr lang="en-US" altLang="ja-JP" sz="2400" dirty="0">
                <a:latin typeface="UD デジタル 教科書体 N-R" panose="02020400000000000000" pitchFamily="17" charset="-128"/>
                <a:ea typeface="UD デジタル 教科書体 N-R" panose="02020400000000000000" pitchFamily="17" charset="-128"/>
              </a:rPr>
              <a:t>※DSM-5-TR</a:t>
            </a:r>
          </a:p>
          <a:p>
            <a:r>
              <a:rPr lang="ja-JP" altLang="en-US" sz="2800" dirty="0">
                <a:latin typeface="UD デジタル 教科書体 N-R" panose="02020400000000000000" pitchFamily="17" charset="-128"/>
                <a:ea typeface="UD デジタル 教科書体 N-R" panose="02020400000000000000" pitchFamily="17" charset="-128"/>
              </a:rPr>
              <a:t>・トラウマに関わる出来事に曝露後、1か月以上、以下の症状が継続</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①侵入症状（苦痛な記憶がフラッシュバックしたり悪夢を見たりする）</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②回避症状（トラウマを思い出させる人、場所、物、状況を避ける）</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③認知と気分の陰性変化（自己・他者への否定的認知、興味関心の喪失）</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④覚醒度と反応性の著しい変化（易怒性、警戒心、集中困難、睡眠障害）</a:t>
            </a:r>
          </a:p>
        </p:txBody>
      </p:sp>
      <p:sp>
        <p:nvSpPr>
          <p:cNvPr id="3" name="テキスト ボックス 2">
            <a:extLst>
              <a:ext uri="{FF2B5EF4-FFF2-40B4-BE49-F238E27FC236}">
                <a16:creationId xmlns:a16="http://schemas.microsoft.com/office/drawing/2014/main" id="{6FD35443-20A8-75CE-39E1-0626E368189A}"/>
              </a:ext>
            </a:extLst>
          </p:cNvPr>
          <p:cNvSpPr txBox="1"/>
          <p:nvPr/>
        </p:nvSpPr>
        <p:spPr>
          <a:xfrm>
            <a:off x="180560" y="6172625"/>
            <a:ext cx="11404410" cy="523220"/>
          </a:xfrm>
          <a:prstGeom prst="rect">
            <a:avLst/>
          </a:prstGeom>
          <a:noFill/>
        </p:spPr>
        <p:txBody>
          <a:bodyPr wrap="square">
            <a:spAutoFit/>
          </a:bodyPr>
          <a:lstStyle/>
          <a:p>
            <a:pPr algn="ct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子どもたちのトラウマの予防、早期発見、適切な支援・治療が重要</a:t>
            </a:r>
          </a:p>
        </p:txBody>
      </p:sp>
      <p:sp>
        <p:nvSpPr>
          <p:cNvPr id="5" name="スライド番号プレースホルダー 4">
            <a:extLst>
              <a:ext uri="{FF2B5EF4-FFF2-40B4-BE49-F238E27FC236}">
                <a16:creationId xmlns:a16="http://schemas.microsoft.com/office/drawing/2014/main" id="{330565AD-C961-AB85-2A16-0F2EB952934A}"/>
              </a:ext>
            </a:extLst>
          </p:cNvPr>
          <p:cNvSpPr>
            <a:spLocks noGrp="1"/>
          </p:cNvSpPr>
          <p:nvPr>
            <p:ph type="sldNum" sz="quarter" idx="12"/>
          </p:nvPr>
        </p:nvSpPr>
        <p:spPr>
          <a:xfrm>
            <a:off x="9268240" y="6400110"/>
            <a:ext cx="2743200" cy="365125"/>
          </a:xfrm>
        </p:spPr>
        <p:txBody>
          <a:bodyPr/>
          <a:lstStyle/>
          <a:p>
            <a:fld id="{60422B60-572B-4A42-9BF7-423FB352E2B6}" type="slidenum">
              <a:rPr kumimoji="1" lang="ja-JP" altLang="en-US" smtClean="0"/>
              <a:t>32</a:t>
            </a:fld>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523304" cy="999849"/>
          </a:xfrm>
        </p:spPr>
        <p:txBody>
          <a:bodyPr/>
          <a:lstStyle/>
          <a:p>
            <a:r>
              <a:rPr sz="4000" b="1" dirty="0">
                <a:latin typeface="UD デジタル 教科書体 N-R"/>
              </a:rPr>
              <a:t>１４</a:t>
            </a:r>
            <a:r>
              <a:rPr lang="en-US" sz="4000" b="1" dirty="0">
                <a:latin typeface="UD デジタル 教科書体 N-R"/>
              </a:rPr>
              <a:t>.</a:t>
            </a:r>
            <a:r>
              <a:rPr sz="4000" b="1" dirty="0">
                <a:latin typeface="UD デジタル 教科書体 N-R"/>
              </a:rPr>
              <a:t>トラウマインフォームドケアの概念と基本姿勢</a:t>
            </a:r>
          </a:p>
        </p:txBody>
      </p:sp>
      <p:sp>
        <p:nvSpPr>
          <p:cNvPr id="5" name="テキスト ボックス 4">
            <a:extLst>
              <a:ext uri="{FF2B5EF4-FFF2-40B4-BE49-F238E27FC236}">
                <a16:creationId xmlns:a16="http://schemas.microsoft.com/office/drawing/2014/main" id="{137D8383-3592-C086-72FD-8E0E9EF942C0}"/>
              </a:ext>
            </a:extLst>
          </p:cNvPr>
          <p:cNvSpPr txBox="1"/>
          <p:nvPr/>
        </p:nvSpPr>
        <p:spPr>
          <a:xfrm>
            <a:off x="-86137" y="1397944"/>
            <a:ext cx="12877277" cy="2677656"/>
          </a:xfrm>
          <a:prstGeom prst="rect">
            <a:avLst/>
          </a:prstGeom>
          <a:noFill/>
        </p:spPr>
        <p:txBody>
          <a:bodyPr wrap="square">
            <a:spAutoFit/>
          </a:bodyPr>
          <a:lstStyle/>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a:t>
            </a:r>
            <a:r>
              <a:rPr lang="en-US" altLang="ja-JP" sz="2800" b="1" u="sng" dirty="0">
                <a:solidFill>
                  <a:srgbClr val="FF0000"/>
                </a:solidFill>
                <a:latin typeface="UD デジタル 教科書体 N-R" panose="02020400000000000000" pitchFamily="17" charset="-128"/>
                <a:ea typeface="UD デジタル 教科書体 N-R" panose="02020400000000000000" pitchFamily="17" charset="-128"/>
              </a:rPr>
              <a:t>Trauma-Informed Care</a:t>
            </a:r>
            <a:r>
              <a:rPr lang="ja-JP" altLang="en-US" sz="2800" b="1" u="sng" dirty="0">
                <a:solidFill>
                  <a:srgbClr val="FF0000"/>
                </a:solidFill>
                <a:latin typeface="UD デジタル 教科書体 N-R" panose="02020400000000000000" pitchFamily="17" charset="-128"/>
                <a:ea typeface="UD デジタル 教科書体 N-R" panose="02020400000000000000" pitchFamily="17" charset="-128"/>
              </a:rPr>
              <a:t>（</a:t>
            </a:r>
            <a:r>
              <a:rPr lang="en-US" altLang="ja-JP" sz="2800" b="1" u="sng" dirty="0">
                <a:solidFill>
                  <a:srgbClr val="FF0000"/>
                </a:solidFill>
                <a:latin typeface="UD デジタル 教科書体 N-R" panose="02020400000000000000" pitchFamily="17" charset="-128"/>
                <a:ea typeface="UD デジタル 教科書体 N-R" panose="02020400000000000000" pitchFamily="17" charset="-128"/>
              </a:rPr>
              <a:t>TIC)</a:t>
            </a:r>
            <a:r>
              <a:rPr lang="ja-JP" altLang="en-US" sz="2800" dirty="0">
                <a:latin typeface="UD デジタル 教科書体 N-R" panose="02020400000000000000" pitchFamily="17" charset="-128"/>
                <a:ea typeface="UD デジタル 教科書体 N-R" panose="02020400000000000000" pitchFamily="17" charset="-128"/>
              </a:rPr>
              <a:t>：</a:t>
            </a:r>
            <a:r>
              <a:rPr lang="en-US" altLang="ja-JP" sz="2800" dirty="0">
                <a:latin typeface="UD デジタル 教科書体 N-R" panose="02020400000000000000" pitchFamily="17" charset="-128"/>
                <a:ea typeface="UD デジタル 教科書体 N-R" panose="02020400000000000000" pitchFamily="17" charset="-128"/>
              </a:rPr>
              <a:t>ACEs</a:t>
            </a:r>
            <a:r>
              <a:rPr lang="ja-JP" altLang="en-US" sz="2800" dirty="0">
                <a:latin typeface="UD デジタル 教科書体 N-R" panose="02020400000000000000" pitchFamily="17" charset="-128"/>
                <a:ea typeface="UD デジタル 教科書体 N-R" panose="02020400000000000000" pitchFamily="17" charset="-128"/>
              </a:rPr>
              <a:t>研究を起点に発展した支援アプローチ</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・治療的介入の範囲を超えた幅広いアプローチの基本理念</a:t>
            </a:r>
            <a:r>
              <a:rPr lang="en-US" altLang="ja-JP" sz="2400" dirty="0">
                <a:latin typeface="UD デジタル 教科書体 N-R" panose="02020400000000000000" pitchFamily="17" charset="-128"/>
                <a:ea typeface="UD デジタル 教科書体 N-R" panose="02020400000000000000" pitchFamily="17" charset="-128"/>
              </a:rPr>
              <a:t>(</a:t>
            </a:r>
            <a:r>
              <a:rPr lang="ja-JP" altLang="en-US" sz="2400" dirty="0">
                <a:latin typeface="UD デジタル 教科書体 N-R" panose="02020400000000000000" pitchFamily="17" charset="-128"/>
                <a:ea typeface="UD デジタル 教科書体 N-R" panose="02020400000000000000" pitchFamily="17" charset="-128"/>
              </a:rPr>
              <a:t>亀岡、</a:t>
            </a:r>
            <a:r>
              <a:rPr lang="en-US" altLang="ja-JP" sz="2400" dirty="0">
                <a:latin typeface="UD デジタル 教科書体 N-R" panose="02020400000000000000" pitchFamily="17" charset="-128"/>
                <a:ea typeface="UD デジタル 教科書体 N-R" panose="02020400000000000000" pitchFamily="17" charset="-128"/>
              </a:rPr>
              <a:t>2020)</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・トラウマの治療ではなく、子どもの行動の背景にあるトラウマの影響を</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理解しながら援助を進める基本姿勢</a:t>
            </a:r>
            <a:r>
              <a:rPr lang="ja-JP" altLang="en-US" sz="2400" dirty="0">
                <a:latin typeface="UD デジタル 教科書体 N-R" panose="02020400000000000000" pitchFamily="17" charset="-128"/>
                <a:ea typeface="UD デジタル 教科書体 N-R" panose="02020400000000000000" pitchFamily="17" charset="-128"/>
              </a:rPr>
              <a:t>（野坂・菊池、</a:t>
            </a:r>
            <a:r>
              <a:rPr lang="en-US" altLang="ja-JP" sz="2400" dirty="0">
                <a:latin typeface="UD デジタル 教科書体 N-R" panose="02020400000000000000" pitchFamily="17" charset="-128"/>
                <a:ea typeface="UD デジタル 教科書体 N-R" panose="02020400000000000000" pitchFamily="17" charset="-128"/>
              </a:rPr>
              <a:t>2022</a:t>
            </a:r>
            <a:r>
              <a:rPr lang="ja-JP" altLang="en-US" sz="2400" dirty="0">
                <a:latin typeface="UD デジタル 教科書体 N-R" panose="02020400000000000000" pitchFamily="17" charset="-128"/>
                <a:ea typeface="UD デジタル 教科書体 N-R" panose="02020400000000000000" pitchFamily="17" charset="-128"/>
              </a:rPr>
              <a:t>）</a:t>
            </a:r>
            <a:endParaRPr lang="en-US" altLang="ja-JP" sz="24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→トラウマ理解を基盤に被害者と支援者の安全確立を目指す</a:t>
            </a:r>
            <a:r>
              <a:rPr lang="en-US" altLang="ja-JP" sz="2400" dirty="0">
                <a:latin typeface="UD デジタル 教科書体 N-R" panose="02020400000000000000" pitchFamily="17" charset="-128"/>
                <a:ea typeface="UD デジタル 教科書体 N-R" panose="02020400000000000000" pitchFamily="17" charset="-128"/>
              </a:rPr>
              <a:t>(</a:t>
            </a:r>
            <a:r>
              <a:rPr lang="ja-JP" altLang="en-US" sz="2400" dirty="0">
                <a:latin typeface="UD デジタル 教科書体 N-R" panose="02020400000000000000" pitchFamily="17" charset="-128"/>
                <a:ea typeface="UD デジタル 教科書体 N-R" panose="02020400000000000000" pitchFamily="17" charset="-128"/>
              </a:rPr>
              <a:t>野坂、</a:t>
            </a:r>
            <a:r>
              <a:rPr lang="en-US" altLang="ja-JP" sz="2400" dirty="0">
                <a:latin typeface="UD デジタル 教科書体 N-R" panose="02020400000000000000" pitchFamily="17" charset="-128"/>
                <a:ea typeface="UD デジタル 教科書体 N-R" panose="02020400000000000000" pitchFamily="17" charset="-128"/>
              </a:rPr>
              <a:t>2019b</a:t>
            </a:r>
            <a:r>
              <a:rPr lang="ja-JP" altLang="en-US" sz="2400" dirty="0">
                <a:latin typeface="UD デジタル 教科書体 N-R" panose="02020400000000000000" pitchFamily="17" charset="-128"/>
                <a:ea typeface="UD デジタル 教科書体 N-R" panose="02020400000000000000" pitchFamily="17" charset="-128"/>
              </a:rPr>
              <a:t>）</a:t>
            </a:r>
            <a:endParaRPr lang="en-US" altLang="ja-JP" sz="24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endParaRPr lang="ja-JP" altLang="en-US" sz="2800" dirty="0">
              <a:latin typeface="UD デジタル 教科書体 N-R" panose="02020400000000000000" pitchFamily="17" charset="-128"/>
              <a:ea typeface="UD デジタル 教科書体 N-R" panose="02020400000000000000" pitchFamily="17" charset="-128"/>
            </a:endParaRPr>
          </a:p>
        </p:txBody>
      </p:sp>
      <p:sp>
        <p:nvSpPr>
          <p:cNvPr id="6" name="Title 1">
            <a:extLst>
              <a:ext uri="{FF2B5EF4-FFF2-40B4-BE49-F238E27FC236}">
                <a16:creationId xmlns:a16="http://schemas.microsoft.com/office/drawing/2014/main" id="{437C05DF-EF73-A03F-77DE-FD08725E9D7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4000" dirty="0">
              <a:latin typeface="UD デジタル 教科書体 N-R"/>
            </a:endParaRPr>
          </a:p>
        </p:txBody>
      </p:sp>
      <p:sp>
        <p:nvSpPr>
          <p:cNvPr id="11" name="テキスト ボックス 10">
            <a:extLst>
              <a:ext uri="{FF2B5EF4-FFF2-40B4-BE49-F238E27FC236}">
                <a16:creationId xmlns:a16="http://schemas.microsoft.com/office/drawing/2014/main" id="{CBBD75C9-9D25-651A-8C59-797E42ECDE03}"/>
              </a:ext>
            </a:extLst>
          </p:cNvPr>
          <p:cNvSpPr txBox="1"/>
          <p:nvPr/>
        </p:nvSpPr>
        <p:spPr>
          <a:xfrm>
            <a:off x="-195993" y="852655"/>
            <a:ext cx="7593498" cy="523220"/>
          </a:xfrm>
          <a:prstGeom prst="rect">
            <a:avLst/>
          </a:prstGeom>
          <a:noFill/>
        </p:spPr>
        <p:txBody>
          <a:bodyPr wrap="square">
            <a:spAutoFit/>
          </a:bodyPr>
          <a:lstStyle/>
          <a:p>
            <a:r>
              <a:rPr lang="ja-JP" altLang="en-US" sz="2800" b="1" dirty="0">
                <a:latin typeface="UD デジタル 教科書体 N-R" panose="02020400000000000000" pitchFamily="17" charset="-128"/>
                <a:ea typeface="UD デジタル 教科書体 N-R" panose="02020400000000000000" pitchFamily="17" charset="-128"/>
              </a:rPr>
              <a:t>（</a:t>
            </a:r>
            <a:r>
              <a:rPr lang="en-US" altLang="ja-JP" sz="2800" b="1" dirty="0">
                <a:latin typeface="UD デジタル 教科書体 N-R" panose="02020400000000000000" pitchFamily="17" charset="-128"/>
                <a:ea typeface="UD デジタル 教科書体 N-R" panose="02020400000000000000" pitchFamily="17" charset="-128"/>
              </a:rPr>
              <a:t>1</a:t>
            </a:r>
            <a:r>
              <a:rPr lang="ja-JP" altLang="en-US" sz="2800" b="1" dirty="0">
                <a:latin typeface="UD デジタル 教科書体 N-R" panose="02020400000000000000" pitchFamily="17" charset="-128"/>
                <a:ea typeface="UD デジタル 教科書体 N-R" panose="02020400000000000000" pitchFamily="17" charset="-128"/>
              </a:rPr>
              <a:t>）トラウマインフォームドケアとは</a:t>
            </a:r>
          </a:p>
        </p:txBody>
      </p:sp>
      <p:sp>
        <p:nvSpPr>
          <p:cNvPr id="3" name="テキスト ボックス 2">
            <a:extLst>
              <a:ext uri="{FF2B5EF4-FFF2-40B4-BE49-F238E27FC236}">
                <a16:creationId xmlns:a16="http://schemas.microsoft.com/office/drawing/2014/main" id="{BA54A052-0758-1D86-2ED3-57A68DF085A1}"/>
              </a:ext>
            </a:extLst>
          </p:cNvPr>
          <p:cNvSpPr txBox="1"/>
          <p:nvPr/>
        </p:nvSpPr>
        <p:spPr>
          <a:xfrm>
            <a:off x="96253" y="3815219"/>
            <a:ext cx="12877277" cy="2677656"/>
          </a:xfrm>
          <a:prstGeom prst="rect">
            <a:avLst/>
          </a:prstGeom>
          <a:noFill/>
        </p:spPr>
        <p:txBody>
          <a:bodyPr wrap="square">
            <a:spAutoFit/>
          </a:bodyPr>
          <a:lstStyle/>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a:t>
            </a:r>
            <a:r>
              <a:rPr lang="en-US" altLang="ja-JP" sz="2800" dirty="0">
                <a:latin typeface="UD デジタル 教科書体 N-R" panose="02020400000000000000" pitchFamily="17" charset="-128"/>
                <a:ea typeface="UD デジタル 教科書体 N-R" panose="02020400000000000000" pitchFamily="17" charset="-128"/>
              </a:rPr>
              <a:t>TIC</a:t>
            </a:r>
            <a:r>
              <a:rPr lang="ja-JP" altLang="en-US" sz="2800" dirty="0">
                <a:latin typeface="UD デジタル 教科書体 N-R" panose="02020400000000000000" pitchFamily="17" charset="-128"/>
                <a:ea typeface="UD デジタル 教科書体 N-R" panose="02020400000000000000" pitchFamily="17" charset="-128"/>
              </a:rPr>
              <a:t>の実践</a:t>
            </a: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b="1" u="sng" dirty="0">
                <a:solidFill>
                  <a:srgbClr val="FF0000"/>
                </a:solidFill>
                <a:latin typeface="UD デジタル 教科書体 N-R" panose="02020400000000000000" pitchFamily="17" charset="-128"/>
                <a:ea typeface="UD デジタル 教科書体 N-R" panose="02020400000000000000" pitchFamily="17" charset="-128"/>
              </a:rPr>
              <a:t>４つのＲ</a:t>
            </a: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a:t>
            </a:r>
            <a:r>
              <a:rPr lang="en-US" altLang="ja-JP" sz="2800" dirty="0">
                <a:latin typeface="UD デジタル 教科書体 N-R" panose="02020400000000000000" pitchFamily="17" charset="-128"/>
                <a:ea typeface="UD デジタル 教科書体 N-R" panose="02020400000000000000" pitchFamily="17" charset="-128"/>
              </a:rPr>
              <a:t>SAMHSA</a:t>
            </a:r>
            <a:r>
              <a:rPr lang="ja-JP" altLang="en-US" sz="2800" dirty="0">
                <a:latin typeface="UD デジタル 教科書体 N-R" panose="02020400000000000000" pitchFamily="17" charset="-128"/>
                <a:ea typeface="UD デジタル 教科書体 N-R" panose="02020400000000000000" pitchFamily="17" charset="-128"/>
              </a:rPr>
              <a:t>、</a:t>
            </a:r>
            <a:r>
              <a:rPr lang="en-US" altLang="ja-JP" sz="2800" dirty="0">
                <a:latin typeface="UD デジタル 教科書体 N-R" panose="02020400000000000000" pitchFamily="17" charset="-128"/>
                <a:ea typeface="UD デジタル 教科書体 N-R" panose="02020400000000000000" pitchFamily="17" charset="-128"/>
              </a:rPr>
              <a:t>2014</a:t>
            </a:r>
            <a:r>
              <a:rPr lang="ja-JP" altLang="en-US" sz="2800" dirty="0">
                <a:latin typeface="UD デジタル 教科書体 N-R" panose="02020400000000000000" pitchFamily="17" charset="-128"/>
                <a:ea typeface="UD デジタル 教科書体 N-R" panose="02020400000000000000" pitchFamily="17" charset="-128"/>
              </a:rPr>
              <a:t>）</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① </a:t>
            </a:r>
            <a:r>
              <a:rPr lang="en-US" altLang="ja-JP" sz="2800" dirty="0">
                <a:latin typeface="UD デジタル 教科書体 N-R" panose="02020400000000000000" pitchFamily="17" charset="-128"/>
                <a:ea typeface="UD デジタル 教科書体 N-R" panose="02020400000000000000" pitchFamily="17" charset="-128"/>
              </a:rPr>
              <a:t>Realize</a:t>
            </a:r>
            <a:r>
              <a:rPr lang="ja-JP" altLang="en-US" sz="2800" dirty="0">
                <a:latin typeface="UD デジタル 教科書体 N-R" panose="02020400000000000000" pitchFamily="17" charset="-128"/>
                <a:ea typeface="UD デジタル 教科書体 N-R" panose="02020400000000000000" pitchFamily="17" charset="-128"/>
              </a:rPr>
              <a:t>（理解する）：トラウマの広範な影響と回復の道筋を理解する</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② </a:t>
            </a:r>
            <a:r>
              <a:rPr lang="en-US" altLang="ja-JP" sz="2800" dirty="0">
                <a:latin typeface="UD デジタル 教科書体 N-R" panose="02020400000000000000" pitchFamily="17" charset="-128"/>
                <a:ea typeface="UD デジタル 教科書体 N-R" panose="02020400000000000000" pitchFamily="17" charset="-128"/>
              </a:rPr>
              <a:t>Recognize</a:t>
            </a:r>
            <a:r>
              <a:rPr lang="ja-JP" altLang="en-US" sz="2800" dirty="0">
                <a:latin typeface="UD デジタル 教科書体 N-R" panose="02020400000000000000" pitchFamily="17" charset="-128"/>
                <a:ea typeface="UD デジタル 教科書体 N-R" panose="02020400000000000000" pitchFamily="17" charset="-128"/>
              </a:rPr>
              <a:t>（認識する）：トラウマの兆候や症状に気づく</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③ </a:t>
            </a:r>
            <a:r>
              <a:rPr lang="en-US" altLang="ja-JP" sz="2800" dirty="0">
                <a:latin typeface="UD デジタル 教科書体 N-R" panose="02020400000000000000" pitchFamily="17" charset="-128"/>
                <a:ea typeface="UD デジタル 教科書体 N-R" panose="02020400000000000000" pitchFamily="17" charset="-128"/>
              </a:rPr>
              <a:t>Respond</a:t>
            </a:r>
            <a:r>
              <a:rPr lang="ja-JP" altLang="en-US" sz="2800" dirty="0">
                <a:latin typeface="UD デジタル 教科書体 N-R" panose="02020400000000000000" pitchFamily="17" charset="-128"/>
                <a:ea typeface="UD デジタル 教科書体 N-R" panose="02020400000000000000" pitchFamily="17" charset="-128"/>
              </a:rPr>
              <a:t>（対応する）：トラウマの知識を方針・実践に統合して対応</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④ </a:t>
            </a:r>
            <a:r>
              <a:rPr lang="en-US" altLang="ja-JP" sz="2800" dirty="0">
                <a:latin typeface="UD デジタル 教科書体 N-R" panose="02020400000000000000" pitchFamily="17" charset="-128"/>
                <a:ea typeface="UD デジタル 教科書体 N-R" panose="02020400000000000000" pitchFamily="17" charset="-128"/>
              </a:rPr>
              <a:t>Resist re-traumatization</a:t>
            </a:r>
            <a:r>
              <a:rPr lang="ja-JP" altLang="en-US" sz="2800" dirty="0">
                <a:latin typeface="UD デジタル 教科書体 N-R" panose="02020400000000000000" pitchFamily="17" charset="-128"/>
                <a:ea typeface="UD デジタル 教科書体 N-R" panose="02020400000000000000" pitchFamily="17" charset="-128"/>
              </a:rPr>
              <a:t>（再トラウマ体験を防ぐ）：</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過去のトラウマ体験と類似した加害</a:t>
            </a: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被害の状況や悪循環に陥るのを防ぐ</a:t>
            </a:r>
          </a:p>
        </p:txBody>
      </p:sp>
      <p:sp>
        <p:nvSpPr>
          <p:cNvPr id="4" name="スライド番号プレースホルダー 3">
            <a:extLst>
              <a:ext uri="{FF2B5EF4-FFF2-40B4-BE49-F238E27FC236}">
                <a16:creationId xmlns:a16="http://schemas.microsoft.com/office/drawing/2014/main" id="{3C712ED0-F556-1F42-9D12-6861C22E97B3}"/>
              </a:ext>
            </a:extLst>
          </p:cNvPr>
          <p:cNvSpPr>
            <a:spLocks noGrp="1"/>
          </p:cNvSpPr>
          <p:nvPr>
            <p:ph type="sldNum" sz="quarter" idx="12"/>
          </p:nvPr>
        </p:nvSpPr>
        <p:spPr>
          <a:xfrm>
            <a:off x="9200909" y="6492875"/>
            <a:ext cx="2743200" cy="365125"/>
          </a:xfrm>
        </p:spPr>
        <p:txBody>
          <a:bodyPr/>
          <a:lstStyle/>
          <a:p>
            <a:fld id="{60422B60-572B-4A42-9BF7-423FB352E2B6}" type="slidenum">
              <a:rPr kumimoji="1" lang="ja-JP" altLang="en-US" smtClean="0"/>
              <a:t>33</a:t>
            </a:fld>
            <a:endParaRPr kumimoji="1"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68037-0CA3-EDB9-3E8B-34E08D6698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243988-A7A7-3028-8C27-2D012C0640BD}"/>
              </a:ext>
            </a:extLst>
          </p:cNvPr>
          <p:cNvSpPr>
            <a:spLocks noGrp="1"/>
          </p:cNvSpPr>
          <p:nvPr>
            <p:ph type="title"/>
          </p:nvPr>
        </p:nvSpPr>
        <p:spPr>
          <a:xfrm>
            <a:off x="0" y="0"/>
            <a:ext cx="12523304" cy="999849"/>
          </a:xfrm>
        </p:spPr>
        <p:txBody>
          <a:bodyPr/>
          <a:lstStyle/>
          <a:p>
            <a:r>
              <a:rPr sz="4000" b="1" dirty="0">
                <a:latin typeface="UD デジタル 教科書体 N-R"/>
              </a:rPr>
              <a:t>１４</a:t>
            </a:r>
            <a:r>
              <a:rPr lang="en-US" sz="4000" b="1" dirty="0">
                <a:latin typeface="UD デジタル 教科書体 N-R"/>
              </a:rPr>
              <a:t>.</a:t>
            </a:r>
            <a:r>
              <a:rPr sz="4000" b="1" dirty="0">
                <a:latin typeface="UD デジタル 教科書体 N-R"/>
              </a:rPr>
              <a:t>トラウマインフォームドケアの概念と基本姿勢</a:t>
            </a:r>
          </a:p>
        </p:txBody>
      </p:sp>
      <p:sp>
        <p:nvSpPr>
          <p:cNvPr id="6" name="Title 1">
            <a:extLst>
              <a:ext uri="{FF2B5EF4-FFF2-40B4-BE49-F238E27FC236}">
                <a16:creationId xmlns:a16="http://schemas.microsoft.com/office/drawing/2014/main" id="{D1F37AC0-F880-31D4-1C72-9CD3C9FCB97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4000" dirty="0">
              <a:latin typeface="UD デジタル 教科書体 N-R"/>
            </a:endParaRPr>
          </a:p>
        </p:txBody>
      </p:sp>
      <p:sp>
        <p:nvSpPr>
          <p:cNvPr id="8" name="テキスト ボックス 7">
            <a:extLst>
              <a:ext uri="{FF2B5EF4-FFF2-40B4-BE49-F238E27FC236}">
                <a16:creationId xmlns:a16="http://schemas.microsoft.com/office/drawing/2014/main" id="{4978F77F-BAD2-8633-7FA5-CF7A537506E7}"/>
              </a:ext>
            </a:extLst>
          </p:cNvPr>
          <p:cNvSpPr txBox="1"/>
          <p:nvPr/>
        </p:nvSpPr>
        <p:spPr>
          <a:xfrm>
            <a:off x="0" y="938153"/>
            <a:ext cx="11942378" cy="954107"/>
          </a:xfrm>
          <a:prstGeom prst="rect">
            <a:avLst/>
          </a:prstGeom>
          <a:noFill/>
        </p:spPr>
        <p:txBody>
          <a:bodyPr wrap="square">
            <a:spAutoFit/>
          </a:bodyPr>
          <a:lstStyle/>
          <a:p>
            <a:r>
              <a:rPr lang="ja-JP" altLang="en-US" sz="2800" b="1" dirty="0">
                <a:latin typeface="UD デジタル 教科書体 N-R" panose="02020400000000000000" pitchFamily="17" charset="-128"/>
                <a:ea typeface="UD デジタル 教科書体 N-R" panose="02020400000000000000" pitchFamily="17" charset="-128"/>
              </a:rPr>
              <a:t>（</a:t>
            </a:r>
            <a:r>
              <a:rPr lang="en-US" altLang="ja-JP" sz="2800" b="1" dirty="0">
                <a:latin typeface="UD デジタル 教科書体 N-R" panose="02020400000000000000" pitchFamily="17" charset="-128"/>
                <a:ea typeface="UD デジタル 教科書体 N-R" panose="02020400000000000000" pitchFamily="17" charset="-128"/>
              </a:rPr>
              <a:t>2</a:t>
            </a:r>
            <a:r>
              <a:rPr lang="ja-JP" altLang="en-US" sz="2800" b="1" dirty="0">
                <a:latin typeface="UD デジタル 教科書体 N-R" panose="02020400000000000000" pitchFamily="17" charset="-128"/>
                <a:ea typeface="UD デジタル 教科書体 N-R" panose="02020400000000000000" pitchFamily="17" charset="-128"/>
              </a:rPr>
              <a:t>）子どもたちが示すトラウマ関連症状と</a:t>
            </a:r>
            <a:endParaRPr lang="en-US" altLang="ja-JP" sz="2800" b="1" dirty="0">
              <a:latin typeface="UD デジタル 教科書体 N-R" panose="02020400000000000000" pitchFamily="17" charset="-128"/>
              <a:ea typeface="UD デジタル 教科書体 N-R" panose="02020400000000000000" pitchFamily="17" charset="-128"/>
            </a:endParaRPr>
          </a:p>
          <a:p>
            <a:r>
              <a:rPr lang="ja-JP" altLang="en-US" sz="2800" b="1" dirty="0">
                <a:latin typeface="UD デジタル 教科書体 N-R" panose="02020400000000000000" pitchFamily="17" charset="-128"/>
                <a:ea typeface="UD デジタル 教科書体 N-R" panose="02020400000000000000" pitchFamily="17" charset="-128"/>
              </a:rPr>
              <a:t>　　　　　　トラウマインフォームドケアの必要性</a:t>
            </a:r>
          </a:p>
        </p:txBody>
      </p:sp>
      <p:sp>
        <p:nvSpPr>
          <p:cNvPr id="4" name="テキスト ボックス 3">
            <a:extLst>
              <a:ext uri="{FF2B5EF4-FFF2-40B4-BE49-F238E27FC236}">
                <a16:creationId xmlns:a16="http://schemas.microsoft.com/office/drawing/2014/main" id="{E7905B30-0D74-B075-B6EA-B18356B70FFF}"/>
              </a:ext>
            </a:extLst>
          </p:cNvPr>
          <p:cNvSpPr txBox="1"/>
          <p:nvPr/>
        </p:nvSpPr>
        <p:spPr>
          <a:xfrm>
            <a:off x="76682" y="1938002"/>
            <a:ext cx="12369939" cy="4832092"/>
          </a:xfrm>
          <a:prstGeom prst="rect">
            <a:avLst/>
          </a:prstGeom>
          <a:noFill/>
        </p:spPr>
        <p:txBody>
          <a:bodyPr wrap="square">
            <a:spAutoFit/>
          </a:bodyPr>
          <a:lstStyle/>
          <a:p>
            <a:r>
              <a:rPr lang="ja-JP" altLang="en-US" sz="2800" dirty="0">
                <a:latin typeface="UD デジタル 教科書体 N-R" panose="02020400000000000000" pitchFamily="17" charset="-128"/>
                <a:ea typeface="UD デジタル 教科書体 N-R" panose="02020400000000000000" pitchFamily="17" charset="-128"/>
              </a:rPr>
              <a:t>●トラウマ関連症状が生じている子ども（例）</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・自己・他者・世界への</a:t>
            </a:r>
            <a:r>
              <a:rPr lang="ja-JP" altLang="en-US" sz="2800" u="sng" dirty="0">
                <a:latin typeface="UD デジタル 教科書体 N-R" panose="02020400000000000000" pitchFamily="17" charset="-128"/>
                <a:ea typeface="UD デジタル 教科書体 N-R" panose="02020400000000000000" pitchFamily="17" charset="-128"/>
              </a:rPr>
              <a:t>否定的認知</a:t>
            </a:r>
            <a:r>
              <a:rPr lang="ja-JP" altLang="en-US" sz="2800" dirty="0">
                <a:latin typeface="UD デジタル 教科書体 N-R" panose="02020400000000000000" pitchFamily="17" charset="-128"/>
                <a:ea typeface="UD デジタル 教科書体 N-R" panose="02020400000000000000" pitchFamily="17" charset="-128"/>
              </a:rPr>
              <a:t>が生じる</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（例：誰も信用できない、裏切られる、自分は愛される価値が無い）</a:t>
            </a:r>
          </a:p>
          <a:p>
            <a:r>
              <a:rPr lang="ja-JP" altLang="en-US" sz="2800" dirty="0">
                <a:latin typeface="UD デジタル 教科書体 N-R" panose="02020400000000000000" pitchFamily="17" charset="-128"/>
                <a:ea typeface="UD デジタル 教科書体 N-R" panose="02020400000000000000" pitchFamily="17" charset="-128"/>
              </a:rPr>
              <a:t>・</a:t>
            </a:r>
            <a:r>
              <a:rPr lang="ja-JP" altLang="en-US" sz="2800" u="sng" dirty="0">
                <a:latin typeface="UD デジタル 教科書体 N-R" panose="02020400000000000000" pitchFamily="17" charset="-128"/>
                <a:ea typeface="UD デジタル 教科書体 N-R" panose="02020400000000000000" pitchFamily="17" charset="-128"/>
              </a:rPr>
              <a:t>フラッシュバック</a:t>
            </a:r>
            <a:r>
              <a:rPr lang="ja-JP" altLang="en-US" sz="2800" dirty="0">
                <a:latin typeface="UD デジタル 教科書体 N-R" panose="02020400000000000000" pitchFamily="17" charset="-128"/>
                <a:ea typeface="UD デジタル 教科書体 N-R" panose="02020400000000000000" pitchFamily="17" charset="-128"/>
              </a:rPr>
              <a:t>、</a:t>
            </a:r>
            <a:r>
              <a:rPr lang="ja-JP" altLang="en-US" sz="2800" u="sng" dirty="0">
                <a:latin typeface="UD デジタル 教科書体 N-R" panose="02020400000000000000" pitchFamily="17" charset="-128"/>
                <a:ea typeface="UD デジタル 教科書体 N-R" panose="02020400000000000000" pitchFamily="17" charset="-128"/>
              </a:rPr>
              <a:t>過覚醒</a:t>
            </a:r>
            <a:r>
              <a:rPr lang="ja-JP" altLang="en-US" sz="2800" dirty="0">
                <a:latin typeface="UD デジタル 教科書体 N-R" panose="02020400000000000000" pitchFamily="17" charset="-128"/>
                <a:ea typeface="UD デジタル 教科書体 N-R" panose="02020400000000000000" pitchFamily="17" charset="-128"/>
              </a:rPr>
              <a:t>、</a:t>
            </a:r>
            <a:r>
              <a:rPr lang="ja-JP" altLang="en-US" sz="2800" u="sng" dirty="0">
                <a:latin typeface="UD デジタル 教科書体 N-R" panose="02020400000000000000" pitchFamily="17" charset="-128"/>
                <a:ea typeface="UD デジタル 教科書体 N-R" panose="02020400000000000000" pitchFamily="17" charset="-128"/>
              </a:rPr>
              <a:t>回避・麻痺</a:t>
            </a:r>
            <a:r>
              <a:rPr lang="ja-JP" altLang="en-US" sz="2800" dirty="0">
                <a:latin typeface="UD デジタル 教科書体 N-R" panose="02020400000000000000" pitchFamily="17" charset="-128"/>
                <a:ea typeface="UD デジタル 教科書体 N-R" panose="02020400000000000000" pitchFamily="17" charset="-128"/>
              </a:rPr>
              <a:t>が日々の生活や学習に影響</a:t>
            </a:r>
          </a:p>
          <a:p>
            <a:r>
              <a:rPr lang="ja-JP" altLang="en-US" sz="2800" dirty="0">
                <a:latin typeface="UD デジタル 教科書体 N-R" panose="02020400000000000000" pitchFamily="17" charset="-128"/>
                <a:ea typeface="UD デジタル 教科書体 N-R" panose="02020400000000000000" pitchFamily="17" charset="-128"/>
              </a:rPr>
              <a:t> （例：ひどく取り乱す、突然キレる、多動・衝動、うつ、対人関係困難）</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・一見すると「平気そう」「気にしていない」ように見える子ども</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→感情や感覚等を麻痺させる心の防衛反応（</a:t>
            </a:r>
            <a:r>
              <a:rPr lang="ja-JP" altLang="en-US" sz="2800" u="sng" dirty="0">
                <a:latin typeface="UD デジタル 教科書体 N-R" panose="02020400000000000000" pitchFamily="17" charset="-128"/>
                <a:ea typeface="UD デジタル 教科書体 N-R" panose="02020400000000000000" pitchFamily="17" charset="-128"/>
              </a:rPr>
              <a:t>解離症状</a:t>
            </a:r>
            <a:r>
              <a:rPr lang="ja-JP" altLang="en-US" sz="2800" dirty="0">
                <a:latin typeface="UD デジタル 教科書体 N-R" panose="02020400000000000000" pitchFamily="17" charset="-128"/>
                <a:ea typeface="UD デジタル 教科書体 N-R" panose="02020400000000000000" pitchFamily="17" charset="-128"/>
              </a:rPr>
              <a:t>）の可能性も。</a:t>
            </a:r>
          </a:p>
          <a:p>
            <a:r>
              <a:rPr lang="ja-JP" altLang="en-US" sz="2800" dirty="0">
                <a:latin typeface="UD デジタル 教科書体 N-R" panose="02020400000000000000" pitchFamily="17" charset="-128"/>
                <a:ea typeface="UD デジタル 教科書体 N-R" panose="02020400000000000000" pitchFamily="17" charset="-128"/>
              </a:rPr>
              <a:t>・子どもの挑発的な態度や被害的認知、性的行動化、自傷行為</a:t>
            </a:r>
            <a:r>
              <a:rPr lang="en-US" altLang="ja-JP" sz="2800" dirty="0">
                <a:latin typeface="UD デジタル 教科書体 N-R" panose="02020400000000000000" pitchFamily="17" charset="-128"/>
                <a:ea typeface="UD デジタル 教科書体 N-R" panose="02020400000000000000" pitchFamily="17" charset="-128"/>
              </a:rPr>
              <a:t>…</a:t>
            </a:r>
          </a:p>
          <a:p>
            <a:r>
              <a:rPr lang="ja-JP" altLang="en-US" sz="2800" dirty="0">
                <a:latin typeface="UD デジタル 教科書体 N-R" panose="02020400000000000000" pitchFamily="17" charset="-128"/>
                <a:ea typeface="UD デジタル 教科書体 N-R" panose="02020400000000000000" pitchFamily="17" charset="-128"/>
              </a:rPr>
              <a:t>　</a:t>
            </a: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「反抗的」「かまってほしいだけ」「大人をバカにしている」</a:t>
            </a:r>
            <a:r>
              <a:rPr lang="en-US" altLang="ja-JP" sz="2800" dirty="0">
                <a:latin typeface="UD デジタル 教科書体 N-R" panose="02020400000000000000" pitchFamily="17" charset="-128"/>
                <a:ea typeface="UD デジタル 教科書体 N-R" panose="02020400000000000000" pitchFamily="17" charset="-128"/>
              </a:rPr>
              <a:t>×</a:t>
            </a:r>
          </a:p>
          <a:p>
            <a:r>
              <a:rPr lang="ja-JP" altLang="en-US" sz="2800" dirty="0">
                <a:latin typeface="UD デジタル 教科書体 N-R" panose="02020400000000000000" pitchFamily="17" charset="-128"/>
                <a:ea typeface="UD デジタル 教科書体 N-R" panose="02020400000000000000" pitchFamily="17" charset="-128"/>
              </a:rPr>
              <a:t>　　→支援者が怒り・叱責・放置してしまうと</a:t>
            </a:r>
            <a:r>
              <a:rPr lang="en-US" altLang="ja-JP" sz="2800" dirty="0">
                <a:latin typeface="UD デジタル 教科書体 N-R" panose="02020400000000000000" pitchFamily="17" charset="-128"/>
                <a:ea typeface="UD デジタル 教科書体 N-R" panose="02020400000000000000" pitchFamily="17" charset="-128"/>
              </a:rPr>
              <a:t>…</a:t>
            </a:r>
          </a:p>
          <a:p>
            <a:r>
              <a:rPr lang="ja-JP" altLang="en-US" sz="2800" dirty="0">
                <a:latin typeface="UD デジタル 教科書体 N-R" panose="02020400000000000000" pitchFamily="17" charset="-128"/>
                <a:ea typeface="UD デジタル 教科書体 N-R" panose="02020400000000000000" pitchFamily="17" charset="-128"/>
              </a:rPr>
              <a:t>　　　</a:t>
            </a:r>
            <a:r>
              <a:rPr lang="ja-JP" altLang="en-US" sz="2800" b="1" u="sng" dirty="0">
                <a:solidFill>
                  <a:srgbClr val="FF0000"/>
                </a:solidFill>
                <a:latin typeface="UD デジタル 教科書体 N-R" panose="02020400000000000000" pitchFamily="17" charset="-128"/>
                <a:ea typeface="UD デジタル 教科書体 N-R" panose="02020400000000000000" pitchFamily="17" charset="-128"/>
              </a:rPr>
              <a:t>再トラウマ体験</a:t>
            </a:r>
            <a:r>
              <a:rPr lang="en-US" altLang="ja-JP" sz="2800" b="1" u="sng" dirty="0">
                <a:solidFill>
                  <a:srgbClr val="FF0000"/>
                </a:solidFill>
                <a:latin typeface="UD デジタル 教科書体 N-R" panose="02020400000000000000" pitchFamily="17" charset="-128"/>
                <a:ea typeface="UD デジタル 教科書体 N-R" panose="02020400000000000000" pitchFamily="17" charset="-128"/>
              </a:rPr>
              <a:t>(</a:t>
            </a:r>
            <a:r>
              <a:rPr lang="ja-JP" altLang="en-US" sz="2800" b="1" u="sng" dirty="0">
                <a:solidFill>
                  <a:srgbClr val="FF0000"/>
                </a:solidFill>
                <a:latin typeface="UD デジタル 教科書体 N-R" panose="02020400000000000000" pitchFamily="17" charset="-128"/>
                <a:ea typeface="UD デジタル 教科書体 N-R" panose="02020400000000000000" pitchFamily="17" charset="-128"/>
              </a:rPr>
              <a:t>トラウマの再演）</a:t>
            </a:r>
            <a:r>
              <a:rPr lang="ja-JP" altLang="en-US" sz="2800" dirty="0">
                <a:latin typeface="UD デジタル 教科書体 N-R" panose="02020400000000000000" pitchFamily="17" charset="-128"/>
                <a:ea typeface="UD デジタル 教科書体 N-R" panose="02020400000000000000" pitchFamily="17" charset="-128"/>
              </a:rPr>
              <a:t>につながる恐れがあるため注意</a:t>
            </a:r>
          </a:p>
        </p:txBody>
      </p:sp>
      <p:sp>
        <p:nvSpPr>
          <p:cNvPr id="3" name="スライド番号プレースホルダー 2">
            <a:extLst>
              <a:ext uri="{FF2B5EF4-FFF2-40B4-BE49-F238E27FC236}">
                <a16:creationId xmlns:a16="http://schemas.microsoft.com/office/drawing/2014/main" id="{68E01D7E-4757-0E61-0D67-7D242D3774EB}"/>
              </a:ext>
            </a:extLst>
          </p:cNvPr>
          <p:cNvSpPr>
            <a:spLocks noGrp="1"/>
          </p:cNvSpPr>
          <p:nvPr>
            <p:ph type="sldNum" sz="quarter" idx="12"/>
          </p:nvPr>
        </p:nvSpPr>
        <p:spPr>
          <a:xfrm>
            <a:off x="9372118" y="6484896"/>
            <a:ext cx="2743200" cy="365125"/>
          </a:xfrm>
        </p:spPr>
        <p:txBody>
          <a:bodyPr/>
          <a:lstStyle/>
          <a:p>
            <a:fld id="{60422B60-572B-4A42-9BF7-423FB352E2B6}" type="slidenum">
              <a:rPr kumimoji="1" lang="ja-JP" altLang="en-US" smtClean="0"/>
              <a:t>34</a:t>
            </a:fld>
            <a:endParaRPr kumimoji="1" lang="ja-JP" altLang="en-US" dirty="0"/>
          </a:p>
        </p:txBody>
      </p:sp>
    </p:spTree>
    <p:extLst>
      <p:ext uri="{BB962C8B-B14F-4D97-AF65-F5344CB8AC3E}">
        <p14:creationId xmlns:p14="http://schemas.microsoft.com/office/powerpoint/2010/main" val="219310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92290-D37E-C105-60EB-DB75BECF1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91398-1C5D-EF47-D3C9-1D34583B8641}"/>
              </a:ext>
            </a:extLst>
          </p:cNvPr>
          <p:cNvSpPr>
            <a:spLocks noGrp="1"/>
          </p:cNvSpPr>
          <p:nvPr>
            <p:ph type="title"/>
          </p:nvPr>
        </p:nvSpPr>
        <p:spPr>
          <a:xfrm>
            <a:off x="0" y="0"/>
            <a:ext cx="12523304" cy="999849"/>
          </a:xfrm>
        </p:spPr>
        <p:txBody>
          <a:bodyPr/>
          <a:lstStyle/>
          <a:p>
            <a:r>
              <a:rPr sz="4000" b="1" dirty="0">
                <a:latin typeface="UD デジタル 教科書体 N-R"/>
              </a:rPr>
              <a:t>１４</a:t>
            </a:r>
            <a:r>
              <a:rPr lang="en-US" sz="4000" b="1" dirty="0">
                <a:latin typeface="UD デジタル 教科書体 N-R"/>
              </a:rPr>
              <a:t>.</a:t>
            </a:r>
            <a:r>
              <a:rPr sz="4000" b="1" dirty="0">
                <a:latin typeface="UD デジタル 教科書体 N-R"/>
              </a:rPr>
              <a:t>トラウマインフォームドケアの概念と基本姿勢</a:t>
            </a:r>
          </a:p>
        </p:txBody>
      </p:sp>
      <p:sp>
        <p:nvSpPr>
          <p:cNvPr id="6" name="Title 1">
            <a:extLst>
              <a:ext uri="{FF2B5EF4-FFF2-40B4-BE49-F238E27FC236}">
                <a16:creationId xmlns:a16="http://schemas.microsoft.com/office/drawing/2014/main" id="{8DB08C7F-06E3-B38D-D129-199EBBED391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4000" dirty="0">
              <a:latin typeface="UD デジタル 教科書体 N-R"/>
            </a:endParaRPr>
          </a:p>
        </p:txBody>
      </p:sp>
      <p:sp>
        <p:nvSpPr>
          <p:cNvPr id="8" name="テキスト ボックス 7">
            <a:extLst>
              <a:ext uri="{FF2B5EF4-FFF2-40B4-BE49-F238E27FC236}">
                <a16:creationId xmlns:a16="http://schemas.microsoft.com/office/drawing/2014/main" id="{C86A542C-2A78-A182-6E17-7EEEAB46EEBC}"/>
              </a:ext>
            </a:extLst>
          </p:cNvPr>
          <p:cNvSpPr txBox="1"/>
          <p:nvPr/>
        </p:nvSpPr>
        <p:spPr>
          <a:xfrm>
            <a:off x="0" y="999849"/>
            <a:ext cx="11231218" cy="954107"/>
          </a:xfrm>
          <a:prstGeom prst="rect">
            <a:avLst/>
          </a:prstGeom>
          <a:noFill/>
        </p:spPr>
        <p:txBody>
          <a:bodyPr wrap="square">
            <a:spAutoFit/>
          </a:bodyPr>
          <a:lstStyle/>
          <a:p>
            <a:r>
              <a:rPr lang="ja-JP" altLang="en-US" sz="2800" b="1" dirty="0">
                <a:latin typeface="UD デジタル 教科書体 N-R" panose="02020400000000000000" pitchFamily="17" charset="-128"/>
                <a:ea typeface="UD デジタル 教科書体 N-R" panose="02020400000000000000" pitchFamily="17" charset="-128"/>
              </a:rPr>
              <a:t>（</a:t>
            </a:r>
            <a:r>
              <a:rPr lang="en-US" altLang="ja-JP" sz="2800" b="1" dirty="0">
                <a:latin typeface="UD デジタル 教科書体 N-R" panose="02020400000000000000" pitchFamily="17" charset="-128"/>
                <a:ea typeface="UD デジタル 教科書体 N-R" panose="02020400000000000000" pitchFamily="17" charset="-128"/>
              </a:rPr>
              <a:t>2</a:t>
            </a:r>
            <a:r>
              <a:rPr lang="ja-JP" altLang="en-US" sz="2800" b="1" dirty="0">
                <a:latin typeface="UD デジタル 教科書体 N-R" panose="02020400000000000000" pitchFamily="17" charset="-128"/>
                <a:ea typeface="UD デジタル 教科書体 N-R" panose="02020400000000000000" pitchFamily="17" charset="-128"/>
              </a:rPr>
              <a:t>）子どもたちが示すトラウマ関連症状と</a:t>
            </a:r>
            <a:endParaRPr lang="en-US" altLang="ja-JP" sz="2800" b="1" dirty="0">
              <a:latin typeface="UD デジタル 教科書体 N-R" panose="02020400000000000000" pitchFamily="17" charset="-128"/>
              <a:ea typeface="UD デジタル 教科書体 N-R" panose="02020400000000000000" pitchFamily="17" charset="-128"/>
            </a:endParaRPr>
          </a:p>
          <a:p>
            <a:r>
              <a:rPr lang="ja-JP" altLang="en-US" sz="2800" b="1" dirty="0">
                <a:latin typeface="UD デジタル 教科書体 N-R" panose="02020400000000000000" pitchFamily="17" charset="-128"/>
                <a:ea typeface="UD デジタル 教科書体 N-R" panose="02020400000000000000" pitchFamily="17" charset="-128"/>
              </a:rPr>
              <a:t>　　　　　　トラウマインフォームドケアの必要性（続き）</a:t>
            </a:r>
          </a:p>
        </p:txBody>
      </p:sp>
      <p:sp>
        <p:nvSpPr>
          <p:cNvPr id="3" name="テキスト ボックス 2">
            <a:extLst>
              <a:ext uri="{FF2B5EF4-FFF2-40B4-BE49-F238E27FC236}">
                <a16:creationId xmlns:a16="http://schemas.microsoft.com/office/drawing/2014/main" id="{5949572B-29C3-7252-B8C5-60795AD28DB6}"/>
              </a:ext>
            </a:extLst>
          </p:cNvPr>
          <p:cNvSpPr txBox="1"/>
          <p:nvPr/>
        </p:nvSpPr>
        <p:spPr>
          <a:xfrm>
            <a:off x="-155954" y="2030844"/>
            <a:ext cx="12203655" cy="3108543"/>
          </a:xfrm>
          <a:prstGeom prst="rect">
            <a:avLst/>
          </a:prstGeom>
          <a:noFill/>
        </p:spPr>
        <p:txBody>
          <a:bodyPr wrap="square">
            <a:spAutoFit/>
          </a:bodyPr>
          <a:lstStyle/>
          <a:p>
            <a:pPr algn="ct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身体の怪我に比べて「心の傷」の程度や重症度は見過ごされやすい</a:t>
            </a:r>
            <a:endParaRPr lang="en-US" altLang="ja-JP" sz="2800" dirty="0">
              <a:latin typeface="UD デジタル 教科書体 N-R" panose="02020400000000000000" pitchFamily="17" charset="-128"/>
              <a:ea typeface="UD デジタル 教科書体 N-R" panose="02020400000000000000" pitchFamily="17" charset="-128"/>
            </a:endParaRPr>
          </a:p>
          <a:p>
            <a:pPr algn="ct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a:t>
            </a:r>
            <a:endParaRPr lang="en-US" altLang="ja-JP" sz="2800" dirty="0">
              <a:latin typeface="UD デジタル 教科書体 N-R" panose="02020400000000000000" pitchFamily="17" charset="-128"/>
              <a:ea typeface="UD デジタル 教科書体 N-R" panose="02020400000000000000" pitchFamily="17" charset="-128"/>
            </a:endParaRPr>
          </a:p>
          <a:p>
            <a:pPr algn="ctr">
              <a:defRPr sz="2800">
                <a:latin typeface="UD デジタル 教科書体 N-R"/>
              </a:defRPr>
            </a:pP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対象者のトラウマ歴を念頭におき、「</a:t>
            </a:r>
            <a:r>
              <a:rPr lang="ja-JP" altLang="en-US" sz="2800" b="1" u="sng" dirty="0">
                <a:solidFill>
                  <a:srgbClr val="FF0000"/>
                </a:solidFill>
                <a:latin typeface="UD デジタル 教科書体 N-R" panose="02020400000000000000" pitchFamily="17" charset="-128"/>
                <a:ea typeface="UD デジタル 教科書体 N-R" panose="02020400000000000000" pitchFamily="17" charset="-128"/>
              </a:rPr>
              <a:t>トラウマのメガネ</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」を通して</a:t>
            </a:r>
            <a:endParaRPr lang="en-US" altLang="ja-JP" sz="2800" b="1" dirty="0">
              <a:solidFill>
                <a:srgbClr val="FF0000"/>
              </a:solidFill>
              <a:latin typeface="UD デジタル 教科書体 N-R" panose="02020400000000000000" pitchFamily="17" charset="-128"/>
              <a:ea typeface="UD デジタル 教科書体 N-R" panose="02020400000000000000" pitchFamily="17" charset="-128"/>
            </a:endParaRPr>
          </a:p>
          <a:p>
            <a:pPr algn="ctr">
              <a:defRPr sz="2800">
                <a:latin typeface="UD デジタル 教科書体 N-R"/>
              </a:defRPr>
            </a:pP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問題を捉え、安心・安全感を醸成する支援としての</a:t>
            </a:r>
            <a:r>
              <a:rPr lang="en-US" altLang="ja-JP" sz="2800" b="1" dirty="0">
                <a:solidFill>
                  <a:srgbClr val="FF0000"/>
                </a:solidFill>
                <a:latin typeface="UD デジタル 教科書体 N-R" panose="02020400000000000000" pitchFamily="17" charset="-128"/>
                <a:ea typeface="UD デジタル 教科書体 N-R" panose="02020400000000000000" pitchFamily="17" charset="-128"/>
              </a:rPr>
              <a:t>TIC</a:t>
            </a:r>
            <a:r>
              <a:rPr lang="en-US" altLang="ja-JP" sz="2400" b="1" dirty="0">
                <a:solidFill>
                  <a:srgbClr val="FF0000"/>
                </a:solidFill>
                <a:latin typeface="UD デジタル 教科書体 N-R" panose="02020400000000000000" pitchFamily="17" charset="-128"/>
                <a:ea typeface="UD デジタル 教科書体 N-R" panose="02020400000000000000" pitchFamily="17" charset="-128"/>
              </a:rPr>
              <a:t>(</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野坂、</a:t>
            </a:r>
            <a:r>
              <a:rPr lang="en-US" altLang="ja-JP" sz="2400" b="1" dirty="0">
                <a:solidFill>
                  <a:srgbClr val="FF0000"/>
                </a:solidFill>
                <a:latin typeface="UD デジタル 教科書体 N-R" panose="02020400000000000000" pitchFamily="17" charset="-128"/>
                <a:ea typeface="UD デジタル 教科書体 N-R" panose="02020400000000000000" pitchFamily="17" charset="-128"/>
              </a:rPr>
              <a:t>2019a)</a:t>
            </a:r>
          </a:p>
          <a:p>
            <a:pPr algn="ctr">
              <a:defRPr sz="2800">
                <a:latin typeface="UD デジタル 教科書体 N-R"/>
              </a:defRPr>
            </a:pP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a:t>
            </a:r>
            <a:r>
              <a:rPr lang="en-US" altLang="ja-JP" sz="2800" b="1" dirty="0">
                <a:solidFill>
                  <a:srgbClr val="FF0000"/>
                </a:solidFill>
                <a:latin typeface="UD デジタル 教科書体 N-R" panose="02020400000000000000" pitchFamily="17" charset="-128"/>
                <a:ea typeface="UD デジタル 教科書体 N-R" panose="02020400000000000000" pitchFamily="17" charset="-128"/>
              </a:rPr>
              <a:t>※</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見えないこころのケガを「見える化する」ケア</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（亀岡、</a:t>
            </a:r>
            <a:r>
              <a:rPr lang="en-US" altLang="ja-JP" sz="2400" b="1" dirty="0">
                <a:solidFill>
                  <a:srgbClr val="FF0000"/>
                </a:solidFill>
                <a:latin typeface="UD デジタル 教科書体 N-R" panose="02020400000000000000" pitchFamily="17" charset="-128"/>
                <a:ea typeface="UD デジタル 教科書体 N-R" panose="02020400000000000000" pitchFamily="17" charset="-128"/>
              </a:rPr>
              <a:t>2020</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a:t>
            </a:r>
            <a:endParaRPr lang="en-US" altLang="ja-JP" sz="2800" b="1" dirty="0">
              <a:solidFill>
                <a:srgbClr val="FF0000"/>
              </a:solidFill>
              <a:latin typeface="UD デジタル 教科書体 N-R" panose="02020400000000000000" pitchFamily="17" charset="-128"/>
              <a:ea typeface="UD デジタル 教科書体 N-R" panose="02020400000000000000" pitchFamily="17" charset="-128"/>
            </a:endParaRPr>
          </a:p>
          <a:p>
            <a:pPr algn="ctr">
              <a:defRPr sz="2800">
                <a:latin typeface="UD デジタル 教科書体 N-R"/>
              </a:defRPr>
            </a:pPr>
            <a:endParaRPr lang="en-US" altLang="ja-JP" sz="2800" dirty="0">
              <a:latin typeface="UD デジタル 教科書体 N-R" panose="02020400000000000000" pitchFamily="17" charset="-128"/>
              <a:ea typeface="UD デジタル 教科書体 N-R" panose="02020400000000000000" pitchFamily="17" charset="-128"/>
            </a:endParaRPr>
          </a:p>
          <a:p>
            <a:pPr algn="ctr">
              <a:defRPr sz="2800">
                <a:latin typeface="UD デジタル 教科書体 N-R"/>
              </a:defRPr>
            </a:pPr>
            <a:endParaRPr lang="ja-JP" altLang="en-US" sz="2800" dirty="0">
              <a:latin typeface="UD デジタル 教科書体 N-R" panose="02020400000000000000" pitchFamily="17" charset="-128"/>
              <a:ea typeface="UD デジタル 教科書体 N-R" panose="02020400000000000000" pitchFamily="17" charset="-128"/>
            </a:endParaRPr>
          </a:p>
        </p:txBody>
      </p:sp>
      <p:sp>
        <p:nvSpPr>
          <p:cNvPr id="5" name="テキスト ボックス 4">
            <a:extLst>
              <a:ext uri="{FF2B5EF4-FFF2-40B4-BE49-F238E27FC236}">
                <a16:creationId xmlns:a16="http://schemas.microsoft.com/office/drawing/2014/main" id="{1B1ADC27-8533-B73C-2ABD-1FF3A4387DAA}"/>
              </a:ext>
            </a:extLst>
          </p:cNvPr>
          <p:cNvSpPr txBox="1"/>
          <p:nvPr/>
        </p:nvSpPr>
        <p:spPr>
          <a:xfrm>
            <a:off x="0" y="4460032"/>
            <a:ext cx="12984847" cy="2246769"/>
          </a:xfrm>
          <a:prstGeom prst="rect">
            <a:avLst/>
          </a:prstGeom>
          <a:noFill/>
        </p:spPr>
        <p:txBody>
          <a:bodyPr wrap="square">
            <a:spAutoFit/>
          </a:bodyPr>
          <a:lstStyle/>
          <a:p>
            <a:pPr>
              <a:defRPr sz="2800">
                <a:latin typeface="UD デジタル 教科書体 N-R"/>
              </a:defRPr>
            </a:pP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子どもの行動や状態の背景に、トラウマの影響がないかアセスメント</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トラウマ関連症状（フラッシュバック、過覚醒、回避、解離症状など）</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→安心・安全が脅かされたことに伴う「</a:t>
            </a:r>
            <a:r>
              <a:rPr lang="ja-JP" altLang="en-US" sz="2800" u="sng" dirty="0">
                <a:latin typeface="UD デジタル 教科書体 N-R" panose="02020400000000000000" pitchFamily="17" charset="-128"/>
                <a:ea typeface="UD デジタル 教科書体 N-R" panose="02020400000000000000" pitchFamily="17" charset="-128"/>
              </a:rPr>
              <a:t>異常な事態における正常な反応</a:t>
            </a:r>
            <a:r>
              <a:rPr lang="ja-JP" altLang="en-US" sz="2800" dirty="0">
                <a:latin typeface="UD デジタル 教科書体 N-R" panose="02020400000000000000" pitchFamily="17" charset="-128"/>
                <a:ea typeface="UD デジタル 教科書体 N-R" panose="02020400000000000000" pitchFamily="17" charset="-128"/>
              </a:rPr>
              <a:t>」</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（過酷な状況を生き延びる防衛反応）</a:t>
            </a:r>
            <a:r>
              <a:rPr lang="en-US" altLang="ja-JP" sz="1600" dirty="0">
                <a:latin typeface="UD デジタル 教科書体 N-R" panose="02020400000000000000" pitchFamily="17" charset="-128"/>
                <a:ea typeface="UD デジタル 教科書体 N-R" panose="02020400000000000000" pitchFamily="17" charset="-128"/>
              </a:rPr>
              <a:t>(</a:t>
            </a:r>
            <a:r>
              <a:rPr lang="ja-JP" altLang="en-US" sz="1600" dirty="0">
                <a:latin typeface="UD デジタル 教科書体 N-R" panose="02020400000000000000" pitchFamily="17" charset="-128"/>
                <a:ea typeface="UD デジタル 教科書体 N-R" panose="02020400000000000000" pitchFamily="17" charset="-128"/>
              </a:rPr>
              <a:t>大河原、</a:t>
            </a:r>
            <a:r>
              <a:rPr lang="en-US" altLang="ja-JP" sz="1600" dirty="0">
                <a:latin typeface="UD デジタル 教科書体 N-R" panose="02020400000000000000" pitchFamily="17" charset="-128"/>
                <a:ea typeface="UD デジタル 教科書体 N-R" panose="02020400000000000000" pitchFamily="17" charset="-128"/>
              </a:rPr>
              <a:t>2015</a:t>
            </a:r>
            <a:r>
              <a:rPr lang="ja-JP" altLang="en-US" sz="1600" dirty="0">
                <a:latin typeface="UD デジタル 教科書体 N-R" panose="02020400000000000000" pitchFamily="17" charset="-128"/>
                <a:ea typeface="UD デジタル 教科書体 N-R" panose="02020400000000000000" pitchFamily="17" charset="-128"/>
              </a:rPr>
              <a:t>；福岡県臨床心理士会・窪田、</a:t>
            </a:r>
            <a:r>
              <a:rPr lang="en-US" altLang="ja-JP" sz="1600" dirty="0">
                <a:latin typeface="UD デジタル 教科書体 N-R" panose="02020400000000000000" pitchFamily="17" charset="-128"/>
                <a:ea typeface="UD デジタル 教科書体 N-R" panose="02020400000000000000" pitchFamily="17" charset="-128"/>
              </a:rPr>
              <a:t>2020)</a:t>
            </a:r>
          </a:p>
          <a:p>
            <a:pPr>
              <a:defRPr sz="2800">
                <a:latin typeface="UD デジタル 教科書体 N-R"/>
              </a:defRPr>
            </a:pP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「トラウマの再演」に巻き込まれないよう、安全で安心な関係性・支援へ</a:t>
            </a:r>
            <a:endParaRPr lang="en-US" altLang="ja-JP" sz="2800"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a:extLst>
              <a:ext uri="{FF2B5EF4-FFF2-40B4-BE49-F238E27FC236}">
                <a16:creationId xmlns:a16="http://schemas.microsoft.com/office/drawing/2014/main" id="{6915F30F-77C9-2AE9-1D2F-844AFF6A59AC}"/>
              </a:ext>
            </a:extLst>
          </p:cNvPr>
          <p:cNvSpPr>
            <a:spLocks noGrp="1"/>
          </p:cNvSpPr>
          <p:nvPr>
            <p:ph type="sldNum" sz="quarter" idx="12"/>
          </p:nvPr>
        </p:nvSpPr>
        <p:spPr>
          <a:xfrm>
            <a:off x="9304501" y="6524238"/>
            <a:ext cx="2743200" cy="365125"/>
          </a:xfrm>
        </p:spPr>
        <p:txBody>
          <a:bodyPr/>
          <a:lstStyle/>
          <a:p>
            <a:fld id="{60422B60-572B-4A42-9BF7-423FB352E2B6}" type="slidenum">
              <a:rPr kumimoji="1" lang="ja-JP" altLang="en-US" smtClean="0"/>
              <a:t>35</a:t>
            </a:fld>
            <a:endParaRPr kumimoji="1" lang="ja-JP" altLang="en-US" dirty="0"/>
          </a:p>
        </p:txBody>
      </p:sp>
    </p:spTree>
    <p:extLst>
      <p:ext uri="{BB962C8B-B14F-4D97-AF65-F5344CB8AC3E}">
        <p14:creationId xmlns:p14="http://schemas.microsoft.com/office/powerpoint/2010/main" val="1839094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26" y="153091"/>
            <a:ext cx="11950148" cy="1325563"/>
          </a:xfrm>
        </p:spPr>
        <p:txBody>
          <a:bodyPr/>
          <a:lstStyle/>
          <a:p>
            <a:r>
              <a:rPr sz="4000" b="1" dirty="0">
                <a:latin typeface="UD デジタル 教科書体 N-R"/>
              </a:rPr>
              <a:t>１５．学校におけるトラウマインフォームドケア</a:t>
            </a:r>
            <a:br>
              <a:rPr lang="en-US" sz="4000" b="1" dirty="0">
                <a:latin typeface="UD デジタル 教科書体 N-R"/>
              </a:rPr>
            </a:br>
            <a:r>
              <a:rPr lang="ja-JP" altLang="en-US" sz="4000" b="1" dirty="0">
                <a:latin typeface="UD デジタル 教科書体 N-R"/>
              </a:rPr>
              <a:t>　　　</a:t>
            </a:r>
            <a:r>
              <a:rPr sz="4000" b="1" dirty="0">
                <a:latin typeface="UD デジタル 教科書体 N-R"/>
              </a:rPr>
              <a:t>－トラウマインフォームドスクール</a:t>
            </a:r>
          </a:p>
        </p:txBody>
      </p:sp>
      <p:sp>
        <p:nvSpPr>
          <p:cNvPr id="4" name="Title 1">
            <a:extLst>
              <a:ext uri="{FF2B5EF4-FFF2-40B4-BE49-F238E27FC236}">
                <a16:creationId xmlns:a16="http://schemas.microsoft.com/office/drawing/2014/main" id="{E25784D3-6F85-F632-702D-018801FB155C}"/>
              </a:ext>
            </a:extLst>
          </p:cNvPr>
          <p:cNvSpPr txBox="1">
            <a:spLocks/>
          </p:cNvSpPr>
          <p:nvPr/>
        </p:nvSpPr>
        <p:spPr>
          <a:xfrm>
            <a:off x="120926" y="1592637"/>
            <a:ext cx="10515600" cy="4964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b="1" dirty="0">
                <a:latin typeface="UD デジタル 教科書体 N-R" panose="02020400000000000000" pitchFamily="17" charset="-128"/>
                <a:ea typeface="UD デジタル 教科書体 N-R" panose="02020400000000000000" pitchFamily="17" charset="-128"/>
              </a:rPr>
              <a:t>(1) </a:t>
            </a:r>
            <a:r>
              <a:rPr lang="ja-JP" altLang="en-US" sz="2800" b="1" dirty="0">
                <a:latin typeface="UD デジタル 教科書体 N-R" panose="02020400000000000000" pitchFamily="17" charset="-128"/>
                <a:ea typeface="UD デジタル 教科書体 N-R" panose="02020400000000000000" pitchFamily="17" charset="-128"/>
              </a:rPr>
              <a:t>トラウマインフォームドな学校づくり</a:t>
            </a:r>
          </a:p>
        </p:txBody>
      </p:sp>
      <p:sp>
        <p:nvSpPr>
          <p:cNvPr id="7" name="テキスト ボックス 6">
            <a:extLst>
              <a:ext uri="{FF2B5EF4-FFF2-40B4-BE49-F238E27FC236}">
                <a16:creationId xmlns:a16="http://schemas.microsoft.com/office/drawing/2014/main" id="{52F4D169-9247-F1E0-6F36-B5F3D69EB630}"/>
              </a:ext>
            </a:extLst>
          </p:cNvPr>
          <p:cNvSpPr txBox="1"/>
          <p:nvPr/>
        </p:nvSpPr>
        <p:spPr>
          <a:xfrm>
            <a:off x="120926" y="2203024"/>
            <a:ext cx="12276083" cy="3985706"/>
          </a:xfrm>
          <a:prstGeom prst="rect">
            <a:avLst/>
          </a:prstGeom>
          <a:noFill/>
        </p:spPr>
        <p:txBody>
          <a:bodyPr wrap="square">
            <a:spAutoFit/>
          </a:bodyPr>
          <a:lstStyle/>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a:t>
            </a:r>
            <a:r>
              <a:rPr lang="en-US" altLang="ja-JP" dirty="0">
                <a:latin typeface="UD デジタル 教科書体 N-R" panose="02020400000000000000" pitchFamily="17" charset="-128"/>
                <a:ea typeface="UD デジタル 教科書体 N-R" panose="02020400000000000000" pitchFamily="17" charset="-128"/>
              </a:rPr>
              <a:t>TIC</a:t>
            </a:r>
            <a:r>
              <a:rPr lang="ja-JP" altLang="en-US" dirty="0">
                <a:latin typeface="UD デジタル 教科書体 N-R" panose="02020400000000000000" pitchFamily="17" charset="-128"/>
                <a:ea typeface="UD デジタル 教科書体 N-R" panose="02020400000000000000" pitchFamily="17" charset="-128"/>
              </a:rPr>
              <a:t>を学校等の教育分野に適応した取組が進められている</a:t>
            </a:r>
            <a:r>
              <a:rPr lang="en-US" altLang="ja-JP" sz="2400" dirty="0">
                <a:latin typeface="UD デジタル 教科書体 N-R" panose="02020400000000000000" pitchFamily="17" charset="-128"/>
                <a:ea typeface="UD デジタル 教科書体 N-R" panose="02020400000000000000" pitchFamily="17" charset="-128"/>
              </a:rPr>
              <a:t>(</a:t>
            </a:r>
            <a:r>
              <a:rPr lang="ja-JP" altLang="en-US" sz="2400" dirty="0">
                <a:latin typeface="UD デジタル 教科書体 N-R" panose="02020400000000000000" pitchFamily="17" charset="-128"/>
                <a:ea typeface="UD デジタル 教科書体 N-R" panose="02020400000000000000" pitchFamily="17" charset="-128"/>
              </a:rPr>
              <a:t>中村ら、</a:t>
            </a:r>
            <a:r>
              <a:rPr lang="en-US" altLang="ja-JP" sz="2400" dirty="0">
                <a:latin typeface="UD デジタル 教科書体 N-R" panose="02020400000000000000" pitchFamily="17" charset="-128"/>
                <a:ea typeface="UD デジタル 教科書体 N-R" panose="02020400000000000000" pitchFamily="17" charset="-128"/>
              </a:rPr>
              <a:t>2017</a:t>
            </a:r>
            <a:r>
              <a:rPr lang="ja-JP" altLang="en-US" sz="2400" dirty="0">
                <a:latin typeface="UD デジタル 教科書体 N-R" panose="02020400000000000000" pitchFamily="17" charset="-128"/>
                <a:ea typeface="UD デジタル 教科書体 N-R" panose="02020400000000000000" pitchFamily="17" charset="-128"/>
              </a:rPr>
              <a:t>）</a:t>
            </a:r>
            <a:endParaRPr lang="en-US" altLang="ja-JP" sz="24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　→</a:t>
            </a:r>
            <a:r>
              <a:rPr lang="ja-JP" altLang="en-US" b="1" u="sng" dirty="0">
                <a:solidFill>
                  <a:srgbClr val="FF0000"/>
                </a:solidFill>
                <a:latin typeface="UD デジタル 教科書体 N-R" panose="02020400000000000000" pitchFamily="17" charset="-128"/>
                <a:ea typeface="UD デジタル 教科書体 N-R" panose="02020400000000000000" pitchFamily="17" charset="-128"/>
              </a:rPr>
              <a:t>トラウマインフォームドスクール（</a:t>
            </a:r>
            <a:r>
              <a:rPr lang="en-US" altLang="ja-JP" b="1" u="sng" dirty="0">
                <a:solidFill>
                  <a:srgbClr val="FF0000"/>
                </a:solidFill>
                <a:latin typeface="UD デジタル 教科書体 N-R" panose="02020400000000000000" pitchFamily="17" charset="-128"/>
                <a:ea typeface="UD デジタル 教科書体 N-R" panose="02020400000000000000" pitchFamily="17" charset="-128"/>
              </a:rPr>
              <a:t>TIS</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a:t>
            </a:r>
            <a:endParaRPr lang="en-US" altLang="ja-JP" b="1" dirty="0">
              <a:solidFill>
                <a:srgbClr val="FF0000"/>
              </a:solidFill>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endParaRPr lang="en-US" altLang="ja-JP" sz="1500" b="1" dirty="0">
              <a:solidFill>
                <a:srgbClr val="FF0000"/>
              </a:solidFill>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・アメリカ国立子どもトラウマティックストレス・ネットワーク</a:t>
            </a:r>
            <a:endParaRPr lang="en-US" altLang="ja-JP"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　</a:t>
            </a:r>
            <a:r>
              <a:rPr lang="ja-JP" altLang="en-US" sz="2400" dirty="0">
                <a:latin typeface="UD デジタル 教科書体 N-R" panose="02020400000000000000" pitchFamily="17" charset="-128"/>
                <a:ea typeface="UD デジタル 教科書体 N-R" panose="02020400000000000000" pitchFamily="17" charset="-128"/>
              </a:rPr>
              <a:t>（</a:t>
            </a:r>
            <a:r>
              <a:rPr lang="en-US" altLang="ja-JP" sz="2400" dirty="0">
                <a:latin typeface="UD デジタル 教科書体 N-R" panose="02020400000000000000" pitchFamily="17" charset="-128"/>
                <a:ea typeface="UD デジタル 教科書体 N-R" panose="02020400000000000000" pitchFamily="17" charset="-128"/>
              </a:rPr>
              <a:t>National Child Traumatic Stress Network, Schools Committee</a:t>
            </a:r>
            <a:r>
              <a:rPr lang="ja-JP" altLang="en-US" sz="2400" dirty="0">
                <a:latin typeface="UD デジタル 教科書体 N-R" panose="02020400000000000000" pitchFamily="17" charset="-128"/>
                <a:ea typeface="UD デジタル 教科書体 N-R" panose="02020400000000000000" pitchFamily="17" charset="-128"/>
              </a:rPr>
              <a:t>、</a:t>
            </a:r>
            <a:r>
              <a:rPr lang="en-US" altLang="ja-JP" sz="2400" dirty="0">
                <a:latin typeface="UD デジタル 教科書体 N-R" panose="02020400000000000000" pitchFamily="17" charset="-128"/>
                <a:ea typeface="UD デジタル 教科書体 N-R" panose="02020400000000000000" pitchFamily="17" charset="-128"/>
              </a:rPr>
              <a:t>2017</a:t>
            </a:r>
            <a:r>
              <a:rPr lang="ja-JP" altLang="en-US" sz="2400" dirty="0">
                <a:latin typeface="UD デジタル 教科書体 N-R" panose="02020400000000000000" pitchFamily="17" charset="-128"/>
                <a:ea typeface="UD デジタル 教科書体 N-R" panose="02020400000000000000" pitchFamily="17" charset="-128"/>
              </a:rPr>
              <a:t>）</a:t>
            </a:r>
            <a:endParaRPr lang="en-US" altLang="ja-JP" sz="24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→「４つの</a:t>
            </a:r>
            <a:r>
              <a:rPr lang="en-US" altLang="ja-JP" dirty="0">
                <a:latin typeface="UD デジタル 教科書体 N-R" panose="02020400000000000000" pitchFamily="17" charset="-128"/>
                <a:ea typeface="UD デジタル 教科書体 N-R" panose="02020400000000000000" pitchFamily="17" charset="-128"/>
              </a:rPr>
              <a:t>R</a:t>
            </a:r>
            <a:r>
              <a:rPr lang="ja-JP" altLang="en-US" dirty="0">
                <a:latin typeface="UD デジタル 教科書体 N-R" panose="02020400000000000000" pitchFamily="17" charset="-128"/>
                <a:ea typeface="UD デジタル 教科書体 N-R" panose="02020400000000000000" pitchFamily="17" charset="-128"/>
              </a:rPr>
              <a:t>」を遵守しながら、学校の教職員、家族、子ども、地域全体が</a:t>
            </a:r>
            <a:endParaRPr lang="en-US" altLang="ja-JP"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　トラウマの負の影響を認識しつつ、再トラウマ体験を防ぎ、</a:t>
            </a:r>
            <a:endParaRPr lang="en-US" altLang="ja-JP"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dirty="0">
                <a:latin typeface="UD デジタル 教科書体 N-R" panose="02020400000000000000" pitchFamily="17" charset="-128"/>
                <a:ea typeface="UD デジタル 教科書体 N-R" panose="02020400000000000000" pitchFamily="17" charset="-128"/>
              </a:rPr>
              <a:t>　安全・安心な環境を推進していくためのフレームワークを提示</a:t>
            </a:r>
            <a:endParaRPr lang="en-US" altLang="ja-JP"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endParaRPr lang="en-US" altLang="ja-JP" sz="14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教職員向けの研修も重視→トラウマ理解と対処・予防のスキルを育成</a:t>
            </a:r>
          </a:p>
        </p:txBody>
      </p:sp>
      <p:sp>
        <p:nvSpPr>
          <p:cNvPr id="3" name="スライド番号プレースホルダー 2">
            <a:extLst>
              <a:ext uri="{FF2B5EF4-FFF2-40B4-BE49-F238E27FC236}">
                <a16:creationId xmlns:a16="http://schemas.microsoft.com/office/drawing/2014/main" id="{D64BF261-6DCC-7BA2-EF02-177C1EBEA875}"/>
              </a:ext>
            </a:extLst>
          </p:cNvPr>
          <p:cNvSpPr>
            <a:spLocks noGrp="1"/>
          </p:cNvSpPr>
          <p:nvPr>
            <p:ph type="sldNum" sz="quarter" idx="12"/>
          </p:nvPr>
        </p:nvSpPr>
        <p:spPr/>
        <p:txBody>
          <a:bodyPr/>
          <a:lstStyle/>
          <a:p>
            <a:fld id="{60422B60-572B-4A42-9BF7-423FB352E2B6}" type="slidenum">
              <a:rPr kumimoji="1" lang="ja-JP" altLang="en-US" smtClean="0"/>
              <a:t>36</a:t>
            </a:fld>
            <a:endParaRPr kumimoji="1" lang="ja-JP"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2AE42-7B62-E536-9DFC-7EF216220A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6740E-0850-B480-3233-9F3AB8FF5F37}"/>
              </a:ext>
            </a:extLst>
          </p:cNvPr>
          <p:cNvSpPr>
            <a:spLocks noGrp="1"/>
          </p:cNvSpPr>
          <p:nvPr>
            <p:ph type="title"/>
          </p:nvPr>
        </p:nvSpPr>
        <p:spPr>
          <a:xfrm>
            <a:off x="120926" y="153091"/>
            <a:ext cx="11950148" cy="1325563"/>
          </a:xfrm>
        </p:spPr>
        <p:txBody>
          <a:bodyPr/>
          <a:lstStyle/>
          <a:p>
            <a:r>
              <a:rPr sz="4000" b="1" dirty="0">
                <a:latin typeface="UD デジタル 教科書体 N-R"/>
              </a:rPr>
              <a:t>１５．学校におけるトラウマインフォームドケア</a:t>
            </a:r>
            <a:br>
              <a:rPr lang="en-US" sz="4000" b="1" dirty="0">
                <a:latin typeface="UD デジタル 教科書体 N-R"/>
              </a:rPr>
            </a:br>
            <a:r>
              <a:rPr lang="ja-JP" altLang="en-US" sz="4000" b="1" dirty="0">
                <a:latin typeface="UD デジタル 教科書体 N-R"/>
              </a:rPr>
              <a:t>　　　</a:t>
            </a:r>
            <a:r>
              <a:rPr sz="4000" b="1" dirty="0">
                <a:latin typeface="UD デジタル 教科書体 N-R"/>
              </a:rPr>
              <a:t>－トラウマインフォームドスクール</a:t>
            </a:r>
          </a:p>
        </p:txBody>
      </p:sp>
      <p:sp>
        <p:nvSpPr>
          <p:cNvPr id="6" name="テキスト ボックス 5">
            <a:extLst>
              <a:ext uri="{FF2B5EF4-FFF2-40B4-BE49-F238E27FC236}">
                <a16:creationId xmlns:a16="http://schemas.microsoft.com/office/drawing/2014/main" id="{C89EC55A-0992-6F9F-D6A4-7B57AD37CA91}"/>
              </a:ext>
            </a:extLst>
          </p:cNvPr>
          <p:cNvSpPr txBox="1"/>
          <p:nvPr/>
        </p:nvSpPr>
        <p:spPr>
          <a:xfrm>
            <a:off x="0" y="2059405"/>
            <a:ext cx="12192000" cy="5047536"/>
          </a:xfrm>
          <a:prstGeom prst="rect">
            <a:avLst/>
          </a:prstGeom>
          <a:noFill/>
        </p:spPr>
        <p:txBody>
          <a:bodyPr wrap="square">
            <a:spAutoFit/>
          </a:bodyPr>
          <a:lstStyle/>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・過去に虐待や体罰、いじめや暴力などを経験した子ども</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→学校・教室内の雰囲気、教師・子どもたちの言動、学校生活の様々な</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場面が、過去のトラウマを想起させる刺激</a:t>
            </a: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リマインダー</a:t>
            </a: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となる</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・子どもの問題行動や状態像の背景</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→性格？怠け・反抗？発達障害？　「トラウマの影響」も想定しておく</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endParaRPr lang="en-US" altLang="ja-JP" sz="14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b="1" u="sng" dirty="0">
                <a:latin typeface="UD デジタル 教科書体 N-R" panose="02020400000000000000" pitchFamily="17" charset="-128"/>
                <a:ea typeface="UD デジタル 教科書体 N-R" panose="02020400000000000000" pitchFamily="17" charset="-128"/>
              </a:rPr>
              <a:t>架空事例</a:t>
            </a: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小学４年生の男児Ａへの支援エピソード（</a:t>
            </a:r>
            <a:r>
              <a:rPr lang="en-US" altLang="ja-JP" sz="2800" u="sng" dirty="0">
                <a:latin typeface="UD デジタル 教科書体 N-R" panose="02020400000000000000" pitchFamily="17" charset="-128"/>
                <a:ea typeface="UD デジタル 教科書体 N-R" panose="02020400000000000000" pitchFamily="17" charset="-128"/>
              </a:rPr>
              <a:t>※</a:t>
            </a:r>
            <a:r>
              <a:rPr lang="ja-JP" altLang="en-US" sz="2800" u="sng" dirty="0">
                <a:latin typeface="UD デジタル 教科書体 N-R" panose="02020400000000000000" pitchFamily="17" charset="-128"/>
                <a:ea typeface="UD デジタル 教科書体 N-R" panose="02020400000000000000" pitchFamily="17" charset="-128"/>
              </a:rPr>
              <a:t>研修テキスト</a:t>
            </a:r>
            <a:r>
              <a:rPr lang="ja-JP" altLang="en-US" sz="2800" dirty="0">
                <a:latin typeface="UD デジタル 教科書体 N-R" panose="02020400000000000000" pitchFamily="17" charset="-128"/>
                <a:ea typeface="UD デジタル 教科書体 N-R" panose="02020400000000000000" pitchFamily="17" charset="-128"/>
              </a:rPr>
              <a:t>）</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endParaRPr lang="en-US" altLang="ja-JP" sz="16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トラウマに対する援助の原則</a:t>
            </a:r>
            <a:r>
              <a:rPr lang="ja-JP" altLang="en-US" sz="2400" dirty="0">
                <a:latin typeface="UD デジタル 教科書体 N-R" panose="02020400000000000000" pitchFamily="17" charset="-128"/>
                <a:ea typeface="UD デジタル 教科書体 N-R" panose="02020400000000000000" pitchFamily="17" charset="-128"/>
              </a:rPr>
              <a:t>（白川、</a:t>
            </a:r>
            <a:r>
              <a:rPr lang="en-US" altLang="ja-JP" sz="2400" dirty="0">
                <a:latin typeface="UD デジタル 教科書体 N-R" panose="02020400000000000000" pitchFamily="17" charset="-128"/>
                <a:ea typeface="UD デジタル 教科書体 N-R" panose="02020400000000000000" pitchFamily="17" charset="-128"/>
              </a:rPr>
              <a:t>2016</a:t>
            </a:r>
            <a:r>
              <a:rPr lang="ja-JP" altLang="en-US" sz="2400" dirty="0">
                <a:latin typeface="UD デジタル 教科書体 N-R" panose="02020400000000000000" pitchFamily="17" charset="-128"/>
                <a:ea typeface="UD デジタル 教科書体 N-R" panose="02020400000000000000" pitchFamily="17" charset="-128"/>
              </a:rPr>
              <a:t>）</a:t>
            </a:r>
            <a:endParaRPr lang="en-US" altLang="ja-JP" sz="24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①自身の症状・状態に対するトラウマの影響に関する心理教育</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②自分を大切にするセルフケアの方法を身につける</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③感情表現、対人関係等、生きるための多様なスキルの育成</a:t>
            </a:r>
            <a:endParaRPr lang="en-US" altLang="ja-JP" sz="2800" dirty="0">
              <a:latin typeface="UD デジタル 教科書体 N-R" panose="02020400000000000000" pitchFamily="17" charset="-128"/>
              <a:ea typeface="UD デジタル 教科書体 N-R" panose="02020400000000000000" pitchFamily="17" charset="-128"/>
            </a:endParaRPr>
          </a:p>
        </p:txBody>
      </p:sp>
      <p:sp>
        <p:nvSpPr>
          <p:cNvPr id="8" name="テキスト ボックス 7">
            <a:extLst>
              <a:ext uri="{FF2B5EF4-FFF2-40B4-BE49-F238E27FC236}">
                <a16:creationId xmlns:a16="http://schemas.microsoft.com/office/drawing/2014/main" id="{47920CDB-251F-CB0D-6BD7-73094F69AF7C}"/>
              </a:ext>
            </a:extLst>
          </p:cNvPr>
          <p:cNvSpPr txBox="1"/>
          <p:nvPr/>
        </p:nvSpPr>
        <p:spPr>
          <a:xfrm>
            <a:off x="120926" y="1456363"/>
            <a:ext cx="10883348" cy="523220"/>
          </a:xfrm>
          <a:prstGeom prst="rect">
            <a:avLst/>
          </a:prstGeom>
          <a:noFill/>
        </p:spPr>
        <p:txBody>
          <a:bodyPr wrap="square">
            <a:spAutoFit/>
          </a:bodyPr>
          <a:lstStyle/>
          <a:p>
            <a:r>
              <a:rPr lang="en-US" altLang="ja-JP" sz="2800" b="1" dirty="0">
                <a:latin typeface="UD デジタル 教科書体 N-R" panose="02020400000000000000" pitchFamily="17" charset="-128"/>
                <a:ea typeface="UD デジタル 教科書体 N-R" panose="02020400000000000000" pitchFamily="17" charset="-128"/>
              </a:rPr>
              <a:t>(2) </a:t>
            </a:r>
            <a:r>
              <a:rPr lang="ja-JP" altLang="en-US" sz="2800" b="1" dirty="0">
                <a:latin typeface="UD デジタル 教科書体 N-R" panose="02020400000000000000" pitchFamily="17" charset="-128"/>
                <a:ea typeface="UD デジタル 教科書体 N-R" panose="02020400000000000000" pitchFamily="17" charset="-128"/>
              </a:rPr>
              <a:t>「トラウマのメガネ」を活かして子どもたちを支援する</a:t>
            </a:r>
          </a:p>
        </p:txBody>
      </p:sp>
      <p:sp>
        <p:nvSpPr>
          <p:cNvPr id="3" name="スライド番号プレースホルダー 2">
            <a:extLst>
              <a:ext uri="{FF2B5EF4-FFF2-40B4-BE49-F238E27FC236}">
                <a16:creationId xmlns:a16="http://schemas.microsoft.com/office/drawing/2014/main" id="{670210BE-44D0-37BF-A21E-BF9AB70D431D}"/>
              </a:ext>
            </a:extLst>
          </p:cNvPr>
          <p:cNvSpPr>
            <a:spLocks noGrp="1"/>
          </p:cNvSpPr>
          <p:nvPr>
            <p:ph type="sldNum" sz="quarter" idx="12"/>
          </p:nvPr>
        </p:nvSpPr>
        <p:spPr/>
        <p:txBody>
          <a:bodyPr/>
          <a:lstStyle/>
          <a:p>
            <a:fld id="{60422B60-572B-4A42-9BF7-423FB352E2B6}" type="slidenum">
              <a:rPr kumimoji="1" lang="ja-JP" altLang="en-US" smtClean="0"/>
              <a:t>37</a:t>
            </a:fld>
            <a:endParaRPr kumimoji="1" lang="ja-JP" altLang="en-US"/>
          </a:p>
        </p:txBody>
      </p:sp>
    </p:spTree>
    <p:extLst>
      <p:ext uri="{BB962C8B-B14F-4D97-AF65-F5344CB8AC3E}">
        <p14:creationId xmlns:p14="http://schemas.microsoft.com/office/powerpoint/2010/main" val="3763920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73232-674D-BD97-80C8-2F31D3B7FA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49BBA-9401-F047-5D5E-8BC3923F4786}"/>
              </a:ext>
            </a:extLst>
          </p:cNvPr>
          <p:cNvSpPr>
            <a:spLocks noGrp="1"/>
          </p:cNvSpPr>
          <p:nvPr>
            <p:ph type="title"/>
          </p:nvPr>
        </p:nvSpPr>
        <p:spPr>
          <a:xfrm>
            <a:off x="120926" y="153091"/>
            <a:ext cx="11950148" cy="1325563"/>
          </a:xfrm>
        </p:spPr>
        <p:txBody>
          <a:bodyPr/>
          <a:lstStyle/>
          <a:p>
            <a:r>
              <a:rPr sz="4000" b="1" dirty="0">
                <a:latin typeface="UD デジタル 教科書体 N-R"/>
              </a:rPr>
              <a:t>１５．学校におけるトラウマインフォームドケア</a:t>
            </a:r>
            <a:br>
              <a:rPr lang="en-US" sz="4000" b="1" dirty="0">
                <a:latin typeface="UD デジタル 教科書体 N-R"/>
              </a:rPr>
            </a:br>
            <a:r>
              <a:rPr lang="ja-JP" altLang="en-US" sz="4000" b="1" dirty="0">
                <a:latin typeface="UD デジタル 教科書体 N-R"/>
              </a:rPr>
              <a:t>　　　</a:t>
            </a:r>
            <a:r>
              <a:rPr sz="4000" b="1" dirty="0">
                <a:latin typeface="UD デジタル 教科書体 N-R"/>
              </a:rPr>
              <a:t>－トラウマインフォームドスクール</a:t>
            </a:r>
          </a:p>
        </p:txBody>
      </p:sp>
      <p:sp>
        <p:nvSpPr>
          <p:cNvPr id="6" name="テキスト ボックス 5">
            <a:extLst>
              <a:ext uri="{FF2B5EF4-FFF2-40B4-BE49-F238E27FC236}">
                <a16:creationId xmlns:a16="http://schemas.microsoft.com/office/drawing/2014/main" id="{122BCBDF-1163-9AB6-15BC-E899D85A272F}"/>
              </a:ext>
            </a:extLst>
          </p:cNvPr>
          <p:cNvSpPr txBox="1"/>
          <p:nvPr/>
        </p:nvSpPr>
        <p:spPr>
          <a:xfrm>
            <a:off x="168309" y="2149128"/>
            <a:ext cx="12076246" cy="4809009"/>
          </a:xfrm>
          <a:prstGeom prst="rect">
            <a:avLst/>
          </a:prstGeom>
          <a:noFill/>
        </p:spPr>
        <p:txBody>
          <a:bodyPr wrap="square">
            <a:spAutoFit/>
          </a:bodyPr>
          <a:lstStyle/>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・トラウマ支援で支援者の心が傷つく「</a:t>
            </a:r>
            <a:r>
              <a:rPr lang="ja-JP" altLang="en-US" sz="2800" u="sng" dirty="0">
                <a:latin typeface="UD デジタル 教科書体 N-R" panose="02020400000000000000" pitchFamily="17" charset="-128"/>
                <a:ea typeface="UD デジタル 教科書体 N-R" panose="02020400000000000000" pitchFamily="17" charset="-128"/>
              </a:rPr>
              <a:t>二次受傷</a:t>
            </a:r>
            <a:r>
              <a:rPr lang="ja-JP" altLang="en-US" sz="2800" dirty="0">
                <a:latin typeface="UD デジタル 教科書体 N-R" panose="02020400000000000000" pitchFamily="17" charset="-128"/>
                <a:ea typeface="UD デジタル 教科書体 N-R" panose="02020400000000000000" pitchFamily="17" charset="-128"/>
              </a:rPr>
              <a:t>」「</a:t>
            </a:r>
            <a:r>
              <a:rPr lang="ja-JP" altLang="en-US" sz="2800" u="sng" dirty="0">
                <a:latin typeface="UD デジタル 教科書体 N-R" panose="02020400000000000000" pitchFamily="17" charset="-128"/>
                <a:ea typeface="UD デジタル 教科書体 N-R" panose="02020400000000000000" pitchFamily="17" charset="-128"/>
              </a:rPr>
              <a:t>共感性疲労</a:t>
            </a:r>
            <a:r>
              <a:rPr lang="ja-JP" altLang="en-US" sz="2800" dirty="0">
                <a:latin typeface="UD デジタル 教科書体 N-R" panose="02020400000000000000" pitchFamily="17" charset="-128"/>
                <a:ea typeface="UD デジタル 教科書体 N-R" panose="02020400000000000000" pitchFamily="17" charset="-128"/>
              </a:rPr>
              <a:t>」に注意</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例：子どものトラウマ体験に触れる機会が生じる</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敵意や不信感、拒絶的な態度にさらされ、問題行動に振り回される</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支援者自身の過去のトラウマが想起される場合もある</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endParaRPr lang="en-US" altLang="ja-JP" sz="1600" dirty="0">
              <a:latin typeface="UD デジタル 教科書体 N-R" panose="02020400000000000000" pitchFamily="17" charset="-128"/>
              <a:ea typeface="UD デジタル 教科書体 N-R" panose="02020400000000000000" pitchFamily="17" charset="-128"/>
            </a:endParaRPr>
          </a:p>
          <a:p>
            <a:pPr algn="ctr">
              <a:defRPr sz="2800">
                <a:latin typeface="UD デジタル 教科書体 N-R"/>
              </a:defRPr>
            </a:pPr>
            <a:r>
              <a:rPr lang="en-US" altLang="ja-JP" sz="2800" b="1" u="sng" dirty="0">
                <a:latin typeface="UD デジタル 教科書体 N-R" panose="02020400000000000000" pitchFamily="17" charset="-128"/>
                <a:ea typeface="UD デジタル 教科書体 N-R" panose="02020400000000000000" pitchFamily="17" charset="-128"/>
              </a:rPr>
              <a:t>TIS</a:t>
            </a:r>
            <a:r>
              <a:rPr lang="ja-JP" altLang="en-US" sz="2800" b="1" u="sng" dirty="0">
                <a:latin typeface="UD デジタル 教科書体 N-R" panose="02020400000000000000" pitchFamily="17" charset="-128"/>
                <a:ea typeface="UD デジタル 教科書体 N-R" panose="02020400000000000000" pitchFamily="17" charset="-128"/>
              </a:rPr>
              <a:t>実践における</a:t>
            </a:r>
            <a:r>
              <a:rPr lang="ja-JP" altLang="en-US" sz="2800" b="1" u="sng" dirty="0">
                <a:solidFill>
                  <a:srgbClr val="FF0000"/>
                </a:solidFill>
                <a:latin typeface="UD デジタル 教科書体 N-R" panose="02020400000000000000" pitchFamily="17" charset="-128"/>
                <a:ea typeface="UD デジタル 教科書体 N-R" panose="02020400000000000000" pitchFamily="17" charset="-128"/>
              </a:rPr>
              <a:t>セルフケア</a:t>
            </a:r>
            <a:r>
              <a:rPr lang="ja-JP" altLang="en-US" sz="2800" b="1" u="sng" dirty="0">
                <a:latin typeface="UD デジタル 教科書体 N-R" panose="02020400000000000000" pitchFamily="17" charset="-128"/>
                <a:ea typeface="UD デジタル 教科書体 N-R" panose="02020400000000000000" pitchFamily="17" charset="-128"/>
              </a:rPr>
              <a:t>の重要性</a:t>
            </a:r>
            <a:r>
              <a:rPr lang="ja-JP" altLang="en-US" sz="2400" b="1" dirty="0">
                <a:latin typeface="UD デジタル 教科書体 N-R" panose="02020400000000000000" pitchFamily="17" charset="-128"/>
                <a:ea typeface="UD デジタル 教科書体 N-R" panose="02020400000000000000" pitchFamily="17" charset="-128"/>
              </a:rPr>
              <a:t>（</a:t>
            </a:r>
            <a:r>
              <a:rPr lang="en-US" altLang="ja-JP" sz="2400" b="1" dirty="0">
                <a:latin typeface="UD デジタル 教科書体 N-R" panose="02020400000000000000" pitchFamily="17" charset="-128"/>
                <a:ea typeface="UD デジタル 教科書体 N-R" panose="02020400000000000000" pitchFamily="17" charset="-128"/>
              </a:rPr>
              <a:t>NCTSN, 2017</a:t>
            </a:r>
            <a:r>
              <a:rPr lang="ja-JP" altLang="en-US" sz="2400" b="1" dirty="0">
                <a:latin typeface="UD デジタル 教科書体 N-R" panose="02020400000000000000" pitchFamily="17" charset="-128"/>
                <a:ea typeface="UD デジタル 教科書体 N-R" panose="02020400000000000000" pitchFamily="17" charset="-128"/>
              </a:rPr>
              <a:t>）</a:t>
            </a:r>
            <a:endParaRPr lang="en-US" altLang="ja-JP" sz="2400" b="1"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1050" dirty="0">
                <a:latin typeface="UD デジタル 教科書体 N-R" panose="02020400000000000000" pitchFamily="17" charset="-128"/>
                <a:ea typeface="UD デジタル 教科書体 N-R" panose="02020400000000000000" pitchFamily="17" charset="-128"/>
              </a:rPr>
              <a:t>　</a:t>
            </a:r>
            <a:endParaRPr lang="en-US" altLang="ja-JP" sz="105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a:t>
            </a:r>
            <a:r>
              <a:rPr lang="en-US" altLang="ja-JP" sz="2800" dirty="0">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セルフケアの実践例</a:t>
            </a:r>
            <a:r>
              <a:rPr lang="ja-JP" altLang="en-US" sz="2400" dirty="0">
                <a:latin typeface="UD デジタル 教科書体 N-R" panose="02020400000000000000" pitchFamily="17" charset="-128"/>
                <a:ea typeface="UD デジタル 教科書体 N-R" panose="02020400000000000000" pitchFamily="17" charset="-128"/>
              </a:rPr>
              <a:t>（野坂・菊池、</a:t>
            </a:r>
            <a:r>
              <a:rPr lang="en-US" altLang="ja-JP" sz="2400" dirty="0">
                <a:latin typeface="UD デジタル 教科書体 N-R" panose="02020400000000000000" pitchFamily="17" charset="-128"/>
                <a:ea typeface="UD デジタル 教科書体 N-R" panose="02020400000000000000" pitchFamily="17" charset="-128"/>
              </a:rPr>
              <a:t>2022</a:t>
            </a:r>
            <a:r>
              <a:rPr lang="ja-JP" altLang="en-US" sz="2400" dirty="0">
                <a:latin typeface="UD デジタル 教科書体 N-R" panose="02020400000000000000" pitchFamily="17" charset="-128"/>
                <a:ea typeface="UD デジタル 教科書体 N-R" panose="02020400000000000000" pitchFamily="17" charset="-128"/>
              </a:rPr>
              <a:t>；白川、</a:t>
            </a:r>
            <a:r>
              <a:rPr lang="en-US" altLang="ja-JP" sz="2400" dirty="0">
                <a:latin typeface="UD デジタル 教科書体 N-R" panose="02020400000000000000" pitchFamily="17" charset="-128"/>
                <a:ea typeface="UD デジタル 教科書体 N-R" panose="02020400000000000000" pitchFamily="17" charset="-128"/>
              </a:rPr>
              <a:t>2016)</a:t>
            </a: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・自身の心身状態を自覚し、休憩・休息を大切にする</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・一人で抱え込まず、チーム支援を心がける</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・仕事以外の私生活や人とのつながりを大切にする</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・組織全体でスタッフの心身の負担に配慮する</a:t>
            </a:r>
          </a:p>
        </p:txBody>
      </p:sp>
      <p:sp>
        <p:nvSpPr>
          <p:cNvPr id="8" name="テキスト ボックス 7">
            <a:extLst>
              <a:ext uri="{FF2B5EF4-FFF2-40B4-BE49-F238E27FC236}">
                <a16:creationId xmlns:a16="http://schemas.microsoft.com/office/drawing/2014/main" id="{10EB164D-DF7D-0DA6-18B0-9B1CAEA09ED1}"/>
              </a:ext>
            </a:extLst>
          </p:cNvPr>
          <p:cNvSpPr txBox="1"/>
          <p:nvPr/>
        </p:nvSpPr>
        <p:spPr>
          <a:xfrm>
            <a:off x="262899" y="1552281"/>
            <a:ext cx="9395792" cy="523220"/>
          </a:xfrm>
          <a:prstGeom prst="rect">
            <a:avLst/>
          </a:prstGeom>
          <a:noFill/>
        </p:spPr>
        <p:txBody>
          <a:bodyPr wrap="square">
            <a:spAutoFit/>
          </a:bodyPr>
          <a:lstStyle/>
          <a:p>
            <a:r>
              <a:rPr lang="en-US" altLang="ja-JP" sz="2800" b="1" dirty="0">
                <a:latin typeface="UD デジタル 教科書体 N-R" panose="02020400000000000000" pitchFamily="17" charset="-128"/>
                <a:ea typeface="UD デジタル 教科書体 N-R" panose="02020400000000000000" pitchFamily="17" charset="-128"/>
              </a:rPr>
              <a:t>(3) </a:t>
            </a:r>
            <a:r>
              <a:rPr lang="ja-JP" altLang="en-US" sz="2800" b="1" dirty="0">
                <a:latin typeface="UD デジタル 教科書体 N-R" panose="02020400000000000000" pitchFamily="17" charset="-128"/>
                <a:ea typeface="UD デジタル 教科書体 N-R" panose="02020400000000000000" pitchFamily="17" charset="-128"/>
              </a:rPr>
              <a:t>トラウマ支援における支援者側のセルフケア</a:t>
            </a:r>
          </a:p>
        </p:txBody>
      </p:sp>
      <p:sp>
        <p:nvSpPr>
          <p:cNvPr id="3" name="スライド番号プレースホルダー 2">
            <a:extLst>
              <a:ext uri="{FF2B5EF4-FFF2-40B4-BE49-F238E27FC236}">
                <a16:creationId xmlns:a16="http://schemas.microsoft.com/office/drawing/2014/main" id="{FDE90428-E7E6-D1E6-164E-032073D809C8}"/>
              </a:ext>
            </a:extLst>
          </p:cNvPr>
          <p:cNvSpPr>
            <a:spLocks noGrp="1"/>
          </p:cNvSpPr>
          <p:nvPr>
            <p:ph type="sldNum" sz="quarter" idx="12"/>
          </p:nvPr>
        </p:nvSpPr>
        <p:spPr/>
        <p:txBody>
          <a:bodyPr/>
          <a:lstStyle/>
          <a:p>
            <a:fld id="{60422B60-572B-4A42-9BF7-423FB352E2B6}" type="slidenum">
              <a:rPr kumimoji="1" lang="ja-JP" altLang="en-US" smtClean="0"/>
              <a:t>38</a:t>
            </a:fld>
            <a:endParaRPr kumimoji="1" lang="ja-JP" altLang="en-US"/>
          </a:p>
        </p:txBody>
      </p:sp>
    </p:spTree>
    <p:extLst>
      <p:ext uri="{BB962C8B-B14F-4D97-AF65-F5344CB8AC3E}">
        <p14:creationId xmlns:p14="http://schemas.microsoft.com/office/powerpoint/2010/main" val="2340344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22EFD-0D1C-10F7-82E6-45EAADF62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04A709-E1EA-AE5D-3E44-9D180B269E2D}"/>
              </a:ext>
            </a:extLst>
          </p:cNvPr>
          <p:cNvSpPr>
            <a:spLocks noGrp="1"/>
          </p:cNvSpPr>
          <p:nvPr>
            <p:ph type="title"/>
          </p:nvPr>
        </p:nvSpPr>
        <p:spPr>
          <a:xfrm>
            <a:off x="120926" y="153091"/>
            <a:ext cx="11950148" cy="1325563"/>
          </a:xfrm>
        </p:spPr>
        <p:txBody>
          <a:bodyPr/>
          <a:lstStyle/>
          <a:p>
            <a:r>
              <a:rPr sz="4000" b="1" dirty="0">
                <a:latin typeface="UD デジタル 教科書体 N-R"/>
              </a:rPr>
              <a:t>１５．学校におけるトラウマインフォームドケア</a:t>
            </a:r>
            <a:br>
              <a:rPr lang="en-US" sz="4000" b="1" dirty="0">
                <a:latin typeface="UD デジタル 教科書体 N-R"/>
              </a:rPr>
            </a:br>
            <a:r>
              <a:rPr lang="ja-JP" altLang="en-US" sz="4000" b="1" dirty="0">
                <a:latin typeface="UD デジタル 教科書体 N-R"/>
              </a:rPr>
              <a:t>　　　</a:t>
            </a:r>
            <a:r>
              <a:rPr sz="4000" b="1" dirty="0">
                <a:latin typeface="UD デジタル 教科書体 N-R"/>
              </a:rPr>
              <a:t>－トラウマインフォームドスクール</a:t>
            </a:r>
          </a:p>
        </p:txBody>
      </p:sp>
      <p:sp>
        <p:nvSpPr>
          <p:cNvPr id="6" name="テキスト ボックス 5">
            <a:extLst>
              <a:ext uri="{FF2B5EF4-FFF2-40B4-BE49-F238E27FC236}">
                <a16:creationId xmlns:a16="http://schemas.microsoft.com/office/drawing/2014/main" id="{D353DFEE-4522-E0B0-780D-615C8D38F1DD}"/>
              </a:ext>
            </a:extLst>
          </p:cNvPr>
          <p:cNvSpPr txBox="1"/>
          <p:nvPr/>
        </p:nvSpPr>
        <p:spPr>
          <a:xfrm>
            <a:off x="120926" y="1632645"/>
            <a:ext cx="10409582" cy="523220"/>
          </a:xfrm>
          <a:prstGeom prst="rect">
            <a:avLst/>
          </a:prstGeom>
          <a:noFill/>
        </p:spPr>
        <p:txBody>
          <a:bodyPr wrap="square">
            <a:spAutoFit/>
          </a:bodyPr>
          <a:lstStyle/>
          <a:p>
            <a:r>
              <a:rPr lang="en-US" altLang="ja-JP" sz="2800" b="1" dirty="0">
                <a:latin typeface="UD デジタル 教科書体 N-R" panose="02020400000000000000" pitchFamily="17" charset="-128"/>
                <a:ea typeface="UD デジタル 教科書体 N-R" panose="02020400000000000000" pitchFamily="17" charset="-128"/>
              </a:rPr>
              <a:t>(4) </a:t>
            </a:r>
            <a:r>
              <a:rPr lang="ja-JP" altLang="en-US" sz="2800" b="1" dirty="0">
                <a:latin typeface="UD デジタル 教科書体 N-R" panose="02020400000000000000" pitchFamily="17" charset="-128"/>
                <a:ea typeface="UD デジタル 教科書体 N-R" panose="02020400000000000000" pitchFamily="17" charset="-128"/>
              </a:rPr>
              <a:t>チーム学校に基づくトラウマインフォームドケア</a:t>
            </a:r>
          </a:p>
        </p:txBody>
      </p:sp>
      <p:sp>
        <p:nvSpPr>
          <p:cNvPr id="8" name="テキスト ボックス 7">
            <a:extLst>
              <a:ext uri="{FF2B5EF4-FFF2-40B4-BE49-F238E27FC236}">
                <a16:creationId xmlns:a16="http://schemas.microsoft.com/office/drawing/2014/main" id="{AF5EBA54-A3D9-DB3E-9537-31AB7E384425}"/>
              </a:ext>
            </a:extLst>
          </p:cNvPr>
          <p:cNvSpPr txBox="1"/>
          <p:nvPr/>
        </p:nvSpPr>
        <p:spPr>
          <a:xfrm>
            <a:off x="120926" y="2309856"/>
            <a:ext cx="12071074" cy="2677656"/>
          </a:xfrm>
          <a:prstGeom prst="rect">
            <a:avLst/>
          </a:prstGeom>
          <a:noFill/>
        </p:spPr>
        <p:txBody>
          <a:bodyPr wrap="square">
            <a:spAutoFit/>
          </a:bodyPr>
          <a:lstStyle/>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a:t>
            </a:r>
            <a:r>
              <a:rPr lang="en-US" altLang="ja-JP" sz="2800" dirty="0">
                <a:latin typeface="UD デジタル 教科書体 N-R" panose="02020400000000000000" pitchFamily="17" charset="-128"/>
                <a:ea typeface="UD デジタル 教科書体 N-R" panose="02020400000000000000" pitchFamily="17" charset="-128"/>
              </a:rPr>
              <a:t>TIS</a:t>
            </a:r>
            <a:r>
              <a:rPr lang="ja-JP" altLang="en-US" sz="2800" dirty="0">
                <a:latin typeface="UD デジタル 教科書体 N-R" panose="02020400000000000000" pitchFamily="17" charset="-128"/>
                <a:ea typeface="UD デジタル 教科書体 N-R" panose="02020400000000000000" pitchFamily="17" charset="-128"/>
              </a:rPr>
              <a:t>ではチーム学校を基盤とした支援連携が重要</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・「トラウマのメガネ」を意識した支援</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→教職員、保護者、ＳＣ、ＳＳＷ、医療・福祉機関などと連携し</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多様な視点や情報を重ね合わせることで、</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子どもの行動の背景にあるトラウマの影響にも気づきやすくなる</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・支援者側の二次受傷を防ぐためにも、チーム支援体制は重要</a:t>
            </a:r>
            <a:endParaRPr lang="en-US" altLang="ja-JP" sz="2800" dirty="0">
              <a:latin typeface="UD デジタル 教科書体 N-R" panose="02020400000000000000" pitchFamily="17" charset="-128"/>
              <a:ea typeface="UD デジタル 教科書体 N-R" panose="02020400000000000000" pitchFamily="17" charset="-128"/>
            </a:endParaRPr>
          </a:p>
        </p:txBody>
      </p:sp>
      <p:sp>
        <p:nvSpPr>
          <p:cNvPr id="4" name="テキスト ボックス 3">
            <a:extLst>
              <a:ext uri="{FF2B5EF4-FFF2-40B4-BE49-F238E27FC236}">
                <a16:creationId xmlns:a16="http://schemas.microsoft.com/office/drawing/2014/main" id="{5E0FA921-A96B-A3CB-4092-0624E028F2F8}"/>
              </a:ext>
            </a:extLst>
          </p:cNvPr>
          <p:cNvSpPr txBox="1"/>
          <p:nvPr/>
        </p:nvSpPr>
        <p:spPr>
          <a:xfrm>
            <a:off x="1230097" y="5225355"/>
            <a:ext cx="9168064" cy="1384995"/>
          </a:xfrm>
          <a:prstGeom prst="rect">
            <a:avLst/>
          </a:prstGeom>
          <a:noFill/>
        </p:spPr>
        <p:txBody>
          <a:bodyPr wrap="square">
            <a:spAutoFit/>
          </a:bodyPr>
          <a:lstStyle/>
          <a:p>
            <a:pPr algn="ctr">
              <a:defRPr sz="2800">
                <a:latin typeface="UD デジタル 教科書体 N-R"/>
              </a:defRPr>
            </a:pP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学校全体で</a:t>
            </a:r>
            <a:r>
              <a:rPr lang="en-US" altLang="ja-JP" sz="2800" b="1" dirty="0">
                <a:solidFill>
                  <a:srgbClr val="FF0000"/>
                </a:solidFill>
                <a:latin typeface="UD デジタル 教科書体 N-R" panose="02020400000000000000" pitchFamily="17" charset="-128"/>
                <a:ea typeface="UD デジタル 教科書体 N-R" panose="02020400000000000000" pitchFamily="17" charset="-128"/>
              </a:rPr>
              <a:t>TIC</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の基本姿勢を実践し、</a:t>
            </a:r>
            <a:endParaRPr lang="en-US" altLang="ja-JP" sz="2800" b="1" dirty="0">
              <a:solidFill>
                <a:srgbClr val="FF0000"/>
              </a:solidFill>
              <a:latin typeface="UD デジタル 教科書体 N-R" panose="02020400000000000000" pitchFamily="17" charset="-128"/>
              <a:ea typeface="UD デジタル 教科書体 N-R" panose="02020400000000000000" pitchFamily="17" charset="-128"/>
            </a:endParaRPr>
          </a:p>
          <a:p>
            <a:pPr algn="ctr">
              <a:defRPr sz="2800">
                <a:latin typeface="UD デジタル 教科書体 N-R"/>
              </a:defRPr>
            </a:pP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子どもと大人の双方が安心・安全を感じられるような</a:t>
            </a:r>
            <a:endParaRPr lang="en-US" altLang="ja-JP" sz="2800" b="1" dirty="0">
              <a:solidFill>
                <a:srgbClr val="FF0000"/>
              </a:solidFill>
              <a:latin typeface="UD デジタル 教科書体 N-R" panose="02020400000000000000" pitchFamily="17" charset="-128"/>
              <a:ea typeface="UD デジタル 教科書体 N-R" panose="02020400000000000000" pitchFamily="17" charset="-128"/>
            </a:endParaRPr>
          </a:p>
          <a:p>
            <a:pPr algn="ctr">
              <a:defRPr sz="2800">
                <a:latin typeface="UD デジタル 教科書体 N-R"/>
              </a:defRPr>
            </a:pP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トラウマインフォームドな学校づくりが目指される</a:t>
            </a:r>
          </a:p>
        </p:txBody>
      </p:sp>
      <p:sp>
        <p:nvSpPr>
          <p:cNvPr id="3" name="スライド番号プレースホルダー 2">
            <a:extLst>
              <a:ext uri="{FF2B5EF4-FFF2-40B4-BE49-F238E27FC236}">
                <a16:creationId xmlns:a16="http://schemas.microsoft.com/office/drawing/2014/main" id="{B913EB59-BF44-7D41-ED4A-8EB129F47894}"/>
              </a:ext>
            </a:extLst>
          </p:cNvPr>
          <p:cNvSpPr>
            <a:spLocks noGrp="1"/>
          </p:cNvSpPr>
          <p:nvPr>
            <p:ph type="sldNum" sz="quarter" idx="12"/>
          </p:nvPr>
        </p:nvSpPr>
        <p:spPr/>
        <p:txBody>
          <a:bodyPr/>
          <a:lstStyle/>
          <a:p>
            <a:fld id="{60422B60-572B-4A42-9BF7-423FB352E2B6}" type="slidenum">
              <a:rPr kumimoji="1" lang="ja-JP" altLang="en-US" smtClean="0"/>
              <a:t>39</a:t>
            </a:fld>
            <a:endParaRPr kumimoji="1" lang="ja-JP" altLang="en-US"/>
          </a:p>
        </p:txBody>
      </p:sp>
    </p:spTree>
    <p:extLst>
      <p:ext uri="{BB962C8B-B14F-4D97-AF65-F5344CB8AC3E}">
        <p14:creationId xmlns:p14="http://schemas.microsoft.com/office/powerpoint/2010/main" val="2970933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E7DC2F0-427C-1D9E-760C-371F2F6C12DF}"/>
              </a:ext>
            </a:extLst>
          </p:cNvPr>
          <p:cNvSpPr txBox="1"/>
          <p:nvPr/>
        </p:nvSpPr>
        <p:spPr>
          <a:xfrm>
            <a:off x="138545" y="894870"/>
            <a:ext cx="12053455" cy="5499147"/>
          </a:xfrm>
          <a:prstGeom prst="rect">
            <a:avLst/>
          </a:prstGeom>
          <a:noFill/>
          <a:ln>
            <a:noFill/>
          </a:ln>
        </p:spPr>
        <p:txBody>
          <a:bodyPr wrap="square" lIns="90308" tIns="45155" rIns="90308" bIns="45155">
            <a:spAutoFit/>
          </a:bodyPr>
          <a:lstStyle/>
          <a:p>
            <a:pPr algn="just" defTabSz="903091" eaLnBrk="0" hangingPunct="0">
              <a:defRPr/>
            </a:pPr>
            <a:r>
              <a:rPr lang="ja-JP" altLang="en-US" sz="2800" b="1" u="dbl" dirty="0">
                <a:solidFill>
                  <a:schemeClr val="accent1">
                    <a:lumMod val="75000"/>
                  </a:schemeClr>
                </a:solidFill>
                <a:latin typeface="UD デジタル 教科書体 N-R" panose="02020400000000000000" pitchFamily="17" charset="-128"/>
                <a:ea typeface="UD デジタル 教科書体 N-R" panose="02020400000000000000" pitchFamily="17" charset="-128"/>
                <a:cs typeface="メイリオ" pitchFamily="50" charset="-128"/>
              </a:rPr>
              <a:t>自殺対策基本法</a:t>
            </a:r>
            <a:r>
              <a:rPr lang="ja-JP" altLang="en-US" sz="2800" u="dbl"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rPr>
              <a:t>（平成</a:t>
            </a:r>
            <a:r>
              <a:rPr lang="en-US" altLang="ja-JP" sz="2800" u="dbl"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rPr>
              <a:t>18</a:t>
            </a:r>
            <a:r>
              <a:rPr lang="ja-JP" altLang="en-US" sz="2800" u="dbl"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rPr>
              <a:t>年</a:t>
            </a:r>
            <a:r>
              <a:rPr lang="en-US" altLang="ja-JP" sz="2800" u="dbl"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rPr>
              <a:t>6</a:t>
            </a:r>
            <a:r>
              <a:rPr lang="ja-JP" altLang="en-US" sz="2800" u="dbl"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rPr>
              <a:t>月公布、同年</a:t>
            </a:r>
            <a:r>
              <a:rPr lang="en-US" altLang="ja-JP" sz="2800" u="dbl"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rPr>
              <a:t>10</a:t>
            </a:r>
            <a:r>
              <a:rPr lang="ja-JP" altLang="en-US" sz="2800" u="dbl"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rPr>
              <a:t>月施行）</a:t>
            </a:r>
            <a:endParaRPr lang="en-US" altLang="ja-JP" sz="2800" u="dbl"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endParaRPr>
          </a:p>
          <a:p>
            <a:pPr algn="just" defTabSz="903091" eaLnBrk="0" hangingPunct="0">
              <a:defRPr/>
            </a:pPr>
            <a:r>
              <a:rPr lang="ja-JP" altLang="en-US" sz="2800" kern="0"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rPr>
              <a:t>　</a:t>
            </a:r>
            <a:r>
              <a:rPr lang="ja-JP" altLang="en-US" sz="2800" b="1" kern="0"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rPr>
              <a:t>→改正法が平成２８年４月より施行</a:t>
            </a:r>
            <a:r>
              <a:rPr lang="ja-JP" altLang="en-US" sz="2800" kern="0"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rPr>
              <a:t>　</a:t>
            </a:r>
            <a:endParaRPr lang="en-US" altLang="ja-JP" sz="2800" kern="0"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endParaRPr>
          </a:p>
          <a:p>
            <a:pPr algn="just" defTabSz="903091" eaLnBrk="0" hangingPunct="0">
              <a:defRPr/>
            </a:pPr>
            <a:r>
              <a:rPr lang="ja-JP" altLang="en-US" sz="2800" b="1" kern="0" dirty="0">
                <a:solidFill>
                  <a:prstClr val="black"/>
                </a:solidFill>
                <a:latin typeface="UD デジタル 教科書体 N-R" panose="02020400000000000000" pitchFamily="17" charset="-128"/>
                <a:ea typeface="UD デジタル 教科書体 N-R" panose="02020400000000000000" pitchFamily="17" charset="-128"/>
              </a:rPr>
              <a:t>　・困難な事態、強い心理的負担を受けた場合等における対処の仕方を</a:t>
            </a:r>
            <a:endParaRPr lang="en-US" altLang="ja-JP" sz="2800" b="1" kern="0" dirty="0">
              <a:solidFill>
                <a:prstClr val="black"/>
              </a:solidFill>
              <a:latin typeface="UD デジタル 教科書体 N-R" panose="02020400000000000000" pitchFamily="17" charset="-128"/>
              <a:ea typeface="UD デジタル 教科書体 N-R" panose="02020400000000000000" pitchFamily="17" charset="-128"/>
            </a:endParaRPr>
          </a:p>
          <a:p>
            <a:pPr algn="just" defTabSz="903091" eaLnBrk="0" hangingPunct="0">
              <a:defRPr/>
            </a:pPr>
            <a:r>
              <a:rPr lang="en-US" altLang="ja-JP" sz="2800" b="1" kern="0" dirty="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2800" b="1" kern="0" dirty="0">
                <a:solidFill>
                  <a:prstClr val="black"/>
                </a:solidFill>
                <a:latin typeface="UD デジタル 教科書体 N-R" panose="02020400000000000000" pitchFamily="17" charset="-128"/>
                <a:ea typeface="UD デジタル 教科書体 N-R" panose="02020400000000000000" pitchFamily="17" charset="-128"/>
              </a:rPr>
              <a:t>身に付ける等のための教育・啓発、心の健康の保持に係る教育・啓発</a:t>
            </a:r>
            <a:endParaRPr lang="en-US" altLang="ja-JP" sz="2800" b="1" kern="0" dirty="0">
              <a:solidFill>
                <a:prstClr val="black"/>
              </a:solidFill>
              <a:latin typeface="UD デジタル 教科書体 N-R" panose="02020400000000000000" pitchFamily="17" charset="-128"/>
              <a:ea typeface="UD デジタル 教科書体 N-R" panose="02020400000000000000" pitchFamily="17" charset="-128"/>
            </a:endParaRPr>
          </a:p>
          <a:p>
            <a:pPr algn="just" defTabSz="903091" eaLnBrk="0" hangingPunct="0">
              <a:defRPr/>
            </a:pPr>
            <a:r>
              <a:rPr lang="ja-JP" altLang="en-US" sz="2800" kern="0" dirty="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2800" b="1" kern="0" dirty="0">
                <a:solidFill>
                  <a:prstClr val="black"/>
                </a:solidFill>
                <a:latin typeface="UD デジタル 教科書体 N-R" panose="02020400000000000000" pitchFamily="17" charset="-128"/>
                <a:ea typeface="UD デジタル 教科書体 N-R" panose="02020400000000000000" pitchFamily="17" charset="-128"/>
              </a:rPr>
              <a:t>→新たな改正法が令和７年６月に成立</a:t>
            </a:r>
            <a:endParaRPr lang="en-US" altLang="ja-JP" sz="2800" b="1" kern="0" dirty="0">
              <a:solidFill>
                <a:prstClr val="black"/>
              </a:solidFill>
              <a:latin typeface="UD デジタル 教科書体 N-R" panose="02020400000000000000" pitchFamily="17" charset="-128"/>
              <a:ea typeface="UD デジタル 教科書体 N-R" panose="02020400000000000000" pitchFamily="17" charset="-128"/>
            </a:endParaRPr>
          </a:p>
          <a:p>
            <a:pPr algn="just" defTabSz="903091" eaLnBrk="0" hangingPunct="0">
              <a:defRPr/>
            </a:pPr>
            <a:r>
              <a:rPr lang="ja-JP" altLang="en-US" sz="2800" b="1" kern="0" dirty="0">
                <a:solidFill>
                  <a:prstClr val="black"/>
                </a:solidFill>
                <a:latin typeface="UD デジタル 教科書体 N-R" panose="02020400000000000000" pitchFamily="17" charset="-128"/>
                <a:ea typeface="UD デジタル 教科書体 N-R" panose="02020400000000000000" pitchFamily="17" charset="-128"/>
              </a:rPr>
              <a:t>　・自殺対策は「学校の責務」、自殺対策のための「協議会」（学校・</a:t>
            </a:r>
            <a:endParaRPr lang="en-US" altLang="ja-JP" sz="2800" b="1" kern="0" dirty="0">
              <a:solidFill>
                <a:prstClr val="black"/>
              </a:solidFill>
              <a:latin typeface="UD デジタル 教科書体 N-R" panose="02020400000000000000" pitchFamily="17" charset="-128"/>
              <a:ea typeface="UD デジタル 教科書体 N-R" panose="02020400000000000000" pitchFamily="17" charset="-128"/>
            </a:endParaRPr>
          </a:p>
          <a:p>
            <a:pPr algn="just" defTabSz="903091" eaLnBrk="0" hangingPunct="0">
              <a:defRPr/>
            </a:pPr>
            <a:r>
              <a:rPr lang="ja-JP" altLang="en-US" sz="2800" b="1" kern="0" dirty="0">
                <a:solidFill>
                  <a:prstClr val="black"/>
                </a:solidFill>
                <a:latin typeface="UD デジタル 教科書体 N-R" panose="02020400000000000000" pitchFamily="17" charset="-128"/>
                <a:ea typeface="UD デジタル 教科書体 N-R" panose="02020400000000000000" pitchFamily="17" charset="-128"/>
              </a:rPr>
              <a:t>　　教育委員会・児童相談所・医療機関・警察署・民間団体等）の設置　　</a:t>
            </a:r>
            <a:endParaRPr lang="en-US" altLang="ja-JP" sz="2800" b="1" kern="0" dirty="0">
              <a:solidFill>
                <a:prstClr val="black"/>
              </a:solidFill>
              <a:latin typeface="UD デジタル 教科書体 N-R" panose="02020400000000000000" pitchFamily="17" charset="-128"/>
              <a:ea typeface="UD デジタル 教科書体 N-R" panose="02020400000000000000" pitchFamily="17" charset="-128"/>
            </a:endParaRPr>
          </a:p>
          <a:p>
            <a:pPr algn="just" defTabSz="903091" eaLnBrk="0" hangingPunct="0">
              <a:defRPr/>
            </a:pPr>
            <a:endParaRPr lang="en-US" altLang="ja-JP" sz="1542" kern="0" dirty="0">
              <a:solidFill>
                <a:prstClr val="black"/>
              </a:solidFill>
              <a:latin typeface="UD デジタル 教科書体 N-R" panose="02020400000000000000" pitchFamily="17" charset="-128"/>
              <a:ea typeface="UD デジタル 教科書体 N-R" panose="02020400000000000000" pitchFamily="17" charset="-128"/>
            </a:endParaRPr>
          </a:p>
          <a:p>
            <a:pPr marL="3306593" indent="-3306593" algn="just" defTabSz="903091" eaLnBrk="0" hangingPunct="0">
              <a:defRPr/>
            </a:pPr>
            <a:r>
              <a:rPr lang="ja-JP" altLang="en-US" sz="2800" b="1" u="dbl" kern="0" dirty="0">
                <a:solidFill>
                  <a:srgbClr val="1F497D"/>
                </a:solidFill>
                <a:latin typeface="UD デジタル 教科書体 N-R" panose="02020400000000000000" pitchFamily="17" charset="-128"/>
                <a:ea typeface="UD デジタル 教科書体 N-R" panose="02020400000000000000" pitchFamily="17" charset="-128"/>
              </a:rPr>
              <a:t>自殺総合対策大綱</a:t>
            </a:r>
            <a:r>
              <a:rPr lang="ja-JP" altLang="en-US" sz="2800" u="dbl"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rPr>
              <a:t>（平成</a:t>
            </a:r>
            <a:r>
              <a:rPr lang="en-US" altLang="ja-JP" sz="2800" u="dbl"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rPr>
              <a:t>19</a:t>
            </a:r>
            <a:r>
              <a:rPr lang="ja-JP" altLang="en-US" sz="2800" u="dbl"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rPr>
              <a:t>年・</a:t>
            </a:r>
            <a:r>
              <a:rPr lang="en-US" altLang="ja-JP" sz="2800" u="dbl"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rPr>
              <a:t>24</a:t>
            </a:r>
            <a:r>
              <a:rPr lang="ja-JP" altLang="en-US" sz="2800" u="dbl"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rPr>
              <a:t>年・</a:t>
            </a:r>
            <a:r>
              <a:rPr lang="en-US" altLang="ja-JP" sz="2800" u="dbl"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rPr>
              <a:t>29</a:t>
            </a:r>
            <a:r>
              <a:rPr lang="ja-JP" altLang="en-US" sz="2800" u="dbl"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rPr>
              <a:t>年・令和４年閣議決定）</a:t>
            </a: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rPr>
              <a:t>　</a:t>
            </a:r>
          </a:p>
          <a:p>
            <a:pPr algn="just" defTabSz="903091" eaLnBrk="0" hangingPunct="0">
              <a:defRPr/>
            </a:pPr>
            <a:r>
              <a:rPr lang="ja-JP" altLang="en-US" sz="2800" b="1" kern="0" dirty="0">
                <a:solidFill>
                  <a:prstClr val="black"/>
                </a:solidFill>
                <a:latin typeface="UD デジタル 教科書体 N-R" panose="02020400000000000000" pitchFamily="17" charset="-128"/>
                <a:ea typeface="UD デジタル 教科書体 N-R" panose="02020400000000000000" pitchFamily="17" charset="-128"/>
                <a:cs typeface="メイリオ" pitchFamily="50" charset="-128"/>
              </a:rPr>
              <a:t>  →平成２９年の自殺総合対策大綱において明記</a:t>
            </a:r>
            <a:endParaRPr lang="ja-JP" altLang="en-US" sz="2800" b="1" kern="0" dirty="0">
              <a:solidFill>
                <a:prstClr val="black"/>
              </a:solidFill>
              <a:latin typeface="UD デジタル 教科書体 N-R" panose="02020400000000000000" pitchFamily="17" charset="-128"/>
              <a:ea typeface="UD デジタル 教科書体 N-R" panose="02020400000000000000" pitchFamily="17" charset="-128"/>
            </a:endParaRPr>
          </a:p>
          <a:p>
            <a:pPr defTabSz="903091" eaLnBrk="0" fontAlgn="base" hangingPunct="0">
              <a:spcBef>
                <a:spcPct val="0"/>
              </a:spcBef>
              <a:spcAft>
                <a:spcPct val="0"/>
              </a:spcAft>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2800" b="1" dirty="0">
                <a:solidFill>
                  <a:prstClr val="black"/>
                </a:solidFill>
                <a:latin typeface="UD デジタル 教科書体 N-R" panose="02020400000000000000" pitchFamily="17" charset="-128"/>
                <a:ea typeface="UD デジタル 教科書体 N-R" panose="02020400000000000000" pitchFamily="17" charset="-128"/>
              </a:rPr>
              <a:t>・「</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ＳＯＳの出し方に関する教育</a:t>
            </a:r>
            <a:r>
              <a:rPr lang="ja-JP" altLang="en-US" sz="2800" b="1" dirty="0">
                <a:solidFill>
                  <a:prstClr val="black"/>
                </a:solidFill>
                <a:latin typeface="UD デジタル 教科書体 N-R" panose="02020400000000000000" pitchFamily="17" charset="-128"/>
                <a:ea typeface="UD デジタル 教科書体 N-R" panose="02020400000000000000" pitchFamily="17" charset="-128"/>
              </a:rPr>
              <a:t>」、「医療等に関する専門家などを</a:t>
            </a:r>
            <a:endParaRPr lang="en-US" altLang="ja-JP" sz="2800" b="1" dirty="0">
              <a:solidFill>
                <a:prstClr val="black"/>
              </a:solidFill>
              <a:latin typeface="UD デジタル 教科書体 N-R" panose="02020400000000000000" pitchFamily="17" charset="-128"/>
              <a:ea typeface="UD デジタル 教科書体 N-R" panose="02020400000000000000" pitchFamily="17" charset="-128"/>
            </a:endParaRPr>
          </a:p>
          <a:p>
            <a:pPr defTabSz="903091" eaLnBrk="0" fontAlgn="base" hangingPunct="0">
              <a:spcBef>
                <a:spcPct val="0"/>
              </a:spcBef>
              <a:spcAft>
                <a:spcPct val="0"/>
              </a:spcAft>
              <a:defRPr/>
            </a:pPr>
            <a:r>
              <a:rPr lang="ja-JP" altLang="en-US" sz="2800" b="1" dirty="0">
                <a:solidFill>
                  <a:prstClr val="black"/>
                </a:solidFill>
                <a:latin typeface="UD デジタル 教科書体 N-R" panose="02020400000000000000" pitchFamily="17" charset="-128"/>
                <a:ea typeface="UD デジタル 教科書体 N-R" panose="02020400000000000000" pitchFamily="17" charset="-128"/>
              </a:rPr>
              <a:t>　　養成する大学や専修学校等と連携した自殺対策教育」の推進</a:t>
            </a:r>
            <a:endParaRPr lang="en-US" altLang="ja-JP" sz="2800" dirty="0">
              <a:latin typeface="UD デジタル 教科書体 N-R" panose="02020400000000000000" pitchFamily="17" charset="-128"/>
              <a:ea typeface="UD デジタル 教科書体 N-R" panose="02020400000000000000" pitchFamily="17" charset="-128"/>
            </a:endParaRPr>
          </a:p>
          <a:p>
            <a:pPr defTabSz="903091" eaLnBrk="0" fontAlgn="base" hangingPunct="0">
              <a:spcBef>
                <a:spcPct val="0"/>
              </a:spcBef>
              <a:spcAft>
                <a:spcPct val="0"/>
              </a:spcAft>
              <a:defRPr/>
            </a:pPr>
            <a:r>
              <a:rPr lang="ja-JP" altLang="en-US" sz="2800" b="1" dirty="0">
                <a:latin typeface="UD デジタル 教科書体 N-R" panose="02020400000000000000" pitchFamily="17" charset="-128"/>
                <a:ea typeface="UD デジタル 教科書体 N-R" panose="02020400000000000000" pitchFamily="17" charset="-128"/>
              </a:rPr>
              <a:t>  </a:t>
            </a:r>
            <a:endParaRPr lang="en-US" altLang="ja-JP" sz="2800" b="1" dirty="0">
              <a:latin typeface="UD デジタル 教科書体 N-R" panose="02020400000000000000" pitchFamily="17" charset="-128"/>
              <a:ea typeface="UD デジタル 教科書体 N-R" panose="02020400000000000000" pitchFamily="17" charset="-128"/>
            </a:endParaRPr>
          </a:p>
        </p:txBody>
      </p:sp>
      <p:sp>
        <p:nvSpPr>
          <p:cNvPr id="6" name="矢印: 右 5">
            <a:extLst>
              <a:ext uri="{FF2B5EF4-FFF2-40B4-BE49-F238E27FC236}">
                <a16:creationId xmlns:a16="http://schemas.microsoft.com/office/drawing/2014/main" id="{C1AC1C33-23EF-1947-BA9F-75215C54C53A}"/>
              </a:ext>
            </a:extLst>
          </p:cNvPr>
          <p:cNvSpPr/>
          <p:nvPr/>
        </p:nvSpPr>
        <p:spPr>
          <a:xfrm>
            <a:off x="331430" y="6198197"/>
            <a:ext cx="783278" cy="391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0308" tIns="45155" rIns="90308" bIns="45155" anchor="ctr"/>
          <a:lstStyle/>
          <a:p>
            <a:pPr algn="ctr" defTabSz="903091" eaLnBrk="0" hangingPunct="0">
              <a:defRPr/>
            </a:pPr>
            <a:endParaRPr lang="ja-JP" altLang="en-US" sz="1814" dirty="0">
              <a:solidFill>
                <a:prstClr val="white"/>
              </a:solidFill>
              <a:latin typeface="Calibri"/>
              <a:ea typeface="ＭＳ Ｐゴシック" panose="020B0600070205080204" pitchFamily="50" charset="-128"/>
            </a:endParaRPr>
          </a:p>
        </p:txBody>
      </p:sp>
      <p:sp>
        <p:nvSpPr>
          <p:cNvPr id="711684" name="Rectangle 2">
            <a:extLst>
              <a:ext uri="{FF2B5EF4-FFF2-40B4-BE49-F238E27FC236}">
                <a16:creationId xmlns:a16="http://schemas.microsoft.com/office/drawing/2014/main" id="{D5099EF6-D1A5-41C2-A6AA-9662B65B9ACB}"/>
              </a:ext>
            </a:extLst>
          </p:cNvPr>
          <p:cNvSpPr>
            <a:spLocks noChangeArrowheads="1"/>
          </p:cNvSpPr>
          <p:nvPr/>
        </p:nvSpPr>
        <p:spPr bwMode="auto">
          <a:xfrm>
            <a:off x="723069" y="5682731"/>
            <a:ext cx="6233106" cy="51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101" tIns="45059" rIns="90101" bIns="45059" anchor="ctr"/>
          <a:lstStyle/>
          <a:p>
            <a:pPr defTabSz="945990" eaLnBrk="0" fontAlgn="base" hangingPunct="0">
              <a:spcBef>
                <a:spcPct val="20000"/>
              </a:spcBef>
              <a:spcAft>
                <a:spcPct val="0"/>
              </a:spcAft>
              <a:defRPr/>
            </a:pPr>
            <a:endParaRPr lang="en-US" altLang="ja-JP" sz="2540" b="1" dirty="0">
              <a:solidFill>
                <a:srgbClr val="FF0000"/>
              </a:solidFill>
              <a:latin typeface="ＭＳ Ｐゴシック" panose="020B0600070205080204" pitchFamily="50" charset="-128"/>
              <a:ea typeface="ＭＳ Ｐゴシック" panose="020B0600070205080204" pitchFamily="50" charset="-128"/>
            </a:endParaRPr>
          </a:p>
          <a:p>
            <a:pPr defTabSz="945990" eaLnBrk="0" fontAlgn="base" hangingPunct="0">
              <a:spcBef>
                <a:spcPct val="20000"/>
              </a:spcBef>
              <a:spcAft>
                <a:spcPct val="0"/>
              </a:spcAft>
              <a:defRPr/>
            </a:pPr>
            <a:endParaRPr lang="en-US" altLang="ja-JP" sz="2540" b="1" dirty="0">
              <a:solidFill>
                <a:srgbClr val="FF0000"/>
              </a:solidFill>
              <a:latin typeface="ＭＳ Ｐゴシック" panose="020B0600070205080204" pitchFamily="50" charset="-128"/>
              <a:ea typeface="ＭＳ Ｐゴシック" panose="020B0600070205080204" pitchFamily="50" charset="-128"/>
            </a:endParaRPr>
          </a:p>
          <a:p>
            <a:pPr defTabSz="945990" eaLnBrk="0" fontAlgn="base" hangingPunct="0">
              <a:spcBef>
                <a:spcPct val="20000"/>
              </a:spcBef>
              <a:spcAft>
                <a:spcPct val="0"/>
              </a:spcAft>
              <a:defRPr/>
            </a:pPr>
            <a:r>
              <a:rPr lang="en-US" altLang="ja-JP" sz="2540" b="1" dirty="0">
                <a:solidFill>
                  <a:srgbClr val="FF0000"/>
                </a:solidFill>
                <a:latin typeface="ＭＳ Ｐゴシック" panose="020B0600070205080204" pitchFamily="50" charset="-128"/>
                <a:ea typeface="ＭＳ Ｐゴシック" panose="020B0600070205080204" pitchFamily="50" charset="-128"/>
              </a:rPr>
              <a:t>    </a:t>
            </a:r>
            <a:r>
              <a:rPr lang="ja-JP" altLang="en-US" sz="3200" dirty="0">
                <a:solidFill>
                  <a:srgbClr val="FF0000"/>
                </a:solidFill>
                <a:latin typeface="UD デジタル 教科書体 N-R" panose="02020400000000000000" pitchFamily="17" charset="-128"/>
                <a:ea typeface="UD デジタル 教科書体 N-R" panose="02020400000000000000" pitchFamily="17" charset="-128"/>
              </a:rPr>
              <a:t>自殺予防の取り組みの一層の推進が求められている</a:t>
            </a:r>
          </a:p>
        </p:txBody>
      </p:sp>
      <p:sp>
        <p:nvSpPr>
          <p:cNvPr id="3" name="テキスト ボックス 2">
            <a:extLst>
              <a:ext uri="{FF2B5EF4-FFF2-40B4-BE49-F238E27FC236}">
                <a16:creationId xmlns:a16="http://schemas.microsoft.com/office/drawing/2014/main" id="{04641AD3-44D9-C4EF-4C0F-941E90987183}"/>
              </a:ext>
            </a:extLst>
          </p:cNvPr>
          <p:cNvSpPr txBox="1"/>
          <p:nvPr/>
        </p:nvSpPr>
        <p:spPr>
          <a:xfrm>
            <a:off x="-64656" y="34154"/>
            <a:ext cx="11641889" cy="646331"/>
          </a:xfrm>
          <a:prstGeom prst="rect">
            <a:avLst/>
          </a:prstGeom>
          <a:noFill/>
        </p:spPr>
        <p:txBody>
          <a:bodyPr wrap="square">
            <a:spAutoFit/>
          </a:bodyPr>
          <a:lstStyle/>
          <a:p>
            <a:r>
              <a:rPr lang="en-US" altLang="ja-JP" sz="3600" b="1" dirty="0">
                <a:latin typeface="UD デジタル 教科書体 N-R" panose="02020400000000000000" pitchFamily="17" charset="-128"/>
                <a:ea typeface="UD デジタル 教科書体 N-R" panose="02020400000000000000" pitchFamily="17" charset="-128"/>
              </a:rPr>
              <a:t>(2)</a:t>
            </a:r>
            <a:r>
              <a:rPr lang="ja-JP" altLang="en-US" sz="3600" b="1" dirty="0">
                <a:latin typeface="UD デジタル 教科書体 N-R" panose="02020400000000000000" pitchFamily="17" charset="-128"/>
                <a:ea typeface="UD デジタル 教科書体 N-R" panose="02020400000000000000" pitchFamily="17" charset="-128"/>
              </a:rPr>
              <a:t> 国の自殺予防の取組の動向と学校に求められること</a:t>
            </a:r>
          </a:p>
        </p:txBody>
      </p:sp>
      <p:sp>
        <p:nvSpPr>
          <p:cNvPr id="4" name="スライド番号プレースホルダー 3">
            <a:extLst>
              <a:ext uri="{FF2B5EF4-FFF2-40B4-BE49-F238E27FC236}">
                <a16:creationId xmlns:a16="http://schemas.microsoft.com/office/drawing/2014/main" id="{58E5EC7B-8B98-65A9-BFE0-987B84F29DCE}"/>
              </a:ext>
            </a:extLst>
          </p:cNvPr>
          <p:cNvSpPr>
            <a:spLocks noGrp="1"/>
          </p:cNvSpPr>
          <p:nvPr>
            <p:ph type="sldNum" sz="quarter" idx="12"/>
          </p:nvPr>
        </p:nvSpPr>
        <p:spPr/>
        <p:txBody>
          <a:bodyPr/>
          <a:lstStyle/>
          <a:p>
            <a:fld id="{60422B60-572B-4A42-9BF7-423FB352E2B6}" type="slidenum">
              <a:rPr kumimoji="1" lang="ja-JP" altLang="en-US" smtClean="0"/>
              <a:t>4</a:t>
            </a:fld>
            <a:endParaRPr kumimoji="1" lang="ja-JP" altLang="en-US" dirty="0"/>
          </a:p>
        </p:txBody>
      </p:sp>
    </p:spTree>
    <p:extLst>
      <p:ext uri="{BB962C8B-B14F-4D97-AF65-F5344CB8AC3E}">
        <p14:creationId xmlns:p14="http://schemas.microsoft.com/office/powerpoint/2010/main" val="714623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F66C1-D717-BBE4-F6A9-E9CF842405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869334-FC87-7FCC-4BD0-F4148471335A}"/>
              </a:ext>
            </a:extLst>
          </p:cNvPr>
          <p:cNvSpPr>
            <a:spLocks noGrp="1"/>
          </p:cNvSpPr>
          <p:nvPr>
            <p:ph type="title"/>
          </p:nvPr>
        </p:nvSpPr>
        <p:spPr>
          <a:xfrm>
            <a:off x="120926" y="153091"/>
            <a:ext cx="11950148" cy="1325563"/>
          </a:xfrm>
        </p:spPr>
        <p:txBody>
          <a:bodyPr/>
          <a:lstStyle/>
          <a:p>
            <a:r>
              <a:rPr sz="4000" b="1" dirty="0">
                <a:latin typeface="UD デジタル 教科書体 N-R"/>
              </a:rPr>
              <a:t>１５．学校におけるトラウマインフォームドケア</a:t>
            </a:r>
            <a:br>
              <a:rPr lang="en-US" sz="4000" b="1" dirty="0">
                <a:latin typeface="UD デジタル 教科書体 N-R"/>
              </a:rPr>
            </a:br>
            <a:r>
              <a:rPr lang="ja-JP" altLang="en-US" sz="4000" b="1" dirty="0">
                <a:latin typeface="UD デジタル 教科書体 N-R"/>
              </a:rPr>
              <a:t>　　　</a:t>
            </a:r>
            <a:r>
              <a:rPr sz="4000" b="1" dirty="0">
                <a:latin typeface="UD デジタル 教科書体 N-R"/>
              </a:rPr>
              <a:t>－トラウマインフォームドスクール</a:t>
            </a:r>
          </a:p>
        </p:txBody>
      </p:sp>
      <p:sp>
        <p:nvSpPr>
          <p:cNvPr id="6" name="テキスト ボックス 5">
            <a:extLst>
              <a:ext uri="{FF2B5EF4-FFF2-40B4-BE49-F238E27FC236}">
                <a16:creationId xmlns:a16="http://schemas.microsoft.com/office/drawing/2014/main" id="{2929C2B3-5A2C-7BDB-9231-1FEBC815990F}"/>
              </a:ext>
            </a:extLst>
          </p:cNvPr>
          <p:cNvSpPr txBox="1"/>
          <p:nvPr/>
        </p:nvSpPr>
        <p:spPr>
          <a:xfrm>
            <a:off x="0" y="1382402"/>
            <a:ext cx="12049538" cy="523220"/>
          </a:xfrm>
          <a:prstGeom prst="rect">
            <a:avLst/>
          </a:prstGeom>
          <a:noFill/>
        </p:spPr>
        <p:txBody>
          <a:bodyPr wrap="square">
            <a:spAutoFit/>
          </a:bodyPr>
          <a:lstStyle/>
          <a:p>
            <a:r>
              <a:rPr lang="en-US" altLang="ja-JP" sz="2800" b="1" dirty="0">
                <a:latin typeface="UD デジタル 教科書体 N-R" panose="02020400000000000000" pitchFamily="17" charset="-128"/>
                <a:ea typeface="UD デジタル 教科書体 N-R" panose="02020400000000000000" pitchFamily="17" charset="-128"/>
              </a:rPr>
              <a:t>(5) </a:t>
            </a:r>
            <a:r>
              <a:rPr lang="ja-JP" altLang="en-US" sz="2800" b="1" dirty="0">
                <a:latin typeface="UD デジタル 教科書体 N-R" panose="02020400000000000000" pitchFamily="17" charset="-128"/>
                <a:ea typeface="UD デジタル 教科書体 N-R" panose="02020400000000000000" pitchFamily="17" charset="-128"/>
              </a:rPr>
              <a:t>サイコロジカル・ファーストエイドとトラウマインフォームドケア</a:t>
            </a:r>
          </a:p>
        </p:txBody>
      </p:sp>
      <p:sp>
        <p:nvSpPr>
          <p:cNvPr id="8" name="テキスト ボックス 7">
            <a:extLst>
              <a:ext uri="{FF2B5EF4-FFF2-40B4-BE49-F238E27FC236}">
                <a16:creationId xmlns:a16="http://schemas.microsoft.com/office/drawing/2014/main" id="{AB988A87-A229-3425-E491-CAC5AC1093E7}"/>
              </a:ext>
            </a:extLst>
          </p:cNvPr>
          <p:cNvSpPr txBox="1"/>
          <p:nvPr/>
        </p:nvSpPr>
        <p:spPr>
          <a:xfrm>
            <a:off x="-21122" y="1829298"/>
            <a:ext cx="13068380" cy="5170646"/>
          </a:xfrm>
          <a:prstGeom prst="rect">
            <a:avLst/>
          </a:prstGeom>
          <a:noFill/>
        </p:spPr>
        <p:txBody>
          <a:bodyPr wrap="square">
            <a:spAutoFit/>
          </a:bodyPr>
          <a:lstStyle/>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a:t>
            </a:r>
            <a:r>
              <a:rPr lang="en-US" altLang="ja-JP" sz="2800" dirty="0">
                <a:latin typeface="UD デジタル 教科書体 N-R" panose="02020400000000000000" pitchFamily="17" charset="-128"/>
                <a:ea typeface="UD デジタル 教科書体 N-R" panose="02020400000000000000" pitchFamily="17" charset="-128"/>
              </a:rPr>
              <a:t>TIC</a:t>
            </a:r>
            <a:r>
              <a:rPr lang="ja-JP" altLang="en-US" sz="2800" dirty="0">
                <a:latin typeface="UD デジタル 教科書体 N-R" panose="02020400000000000000" pitchFamily="17" charset="-128"/>
                <a:ea typeface="UD デジタル 教科書体 N-R" panose="02020400000000000000" pitchFamily="17" charset="-128"/>
              </a:rPr>
              <a:t>→災害、事件・事故、自殺等の緊急支援の基本姿勢としても重要</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・こころのケガの応急処置→「</a:t>
            </a:r>
            <a:r>
              <a:rPr lang="ja-JP" altLang="en-US" sz="2800" b="1" u="sng" dirty="0">
                <a:solidFill>
                  <a:srgbClr val="FF0000"/>
                </a:solidFill>
                <a:latin typeface="UD デジタル 教科書体 N-R" panose="02020400000000000000" pitchFamily="17" charset="-128"/>
                <a:ea typeface="UD デジタル 教科書体 N-R" panose="02020400000000000000" pitchFamily="17" charset="-128"/>
              </a:rPr>
              <a:t>サイコロジカル・ファーストエイド（</a:t>
            </a:r>
            <a:r>
              <a:rPr lang="en-US" altLang="ja-JP" sz="2800" b="1" u="sng" dirty="0">
                <a:solidFill>
                  <a:srgbClr val="FF0000"/>
                </a:solidFill>
                <a:latin typeface="UD デジタル 教科書体 N-R" panose="02020400000000000000" pitchFamily="17" charset="-128"/>
                <a:ea typeface="UD デジタル 教科書体 N-R" panose="02020400000000000000" pitchFamily="17" charset="-128"/>
              </a:rPr>
              <a:t>PFA</a:t>
            </a:r>
            <a:r>
              <a:rPr lang="ja-JP" altLang="en-US" sz="2800" b="1" u="sng" dirty="0">
                <a:solidFill>
                  <a:srgbClr val="FF0000"/>
                </a:solidFill>
                <a:latin typeface="UD デジタル 教科書体 N-R" panose="02020400000000000000" pitchFamily="17" charset="-128"/>
                <a:ea typeface="UD デジタル 教科書体 N-R" panose="02020400000000000000" pitchFamily="17" charset="-128"/>
              </a:rPr>
              <a:t>）</a:t>
            </a:r>
            <a:r>
              <a:rPr lang="ja-JP" altLang="en-US" sz="2800" dirty="0">
                <a:latin typeface="UD デジタル 教科書体 N-R" panose="02020400000000000000" pitchFamily="17" charset="-128"/>
                <a:ea typeface="UD デジタル 教科書体 N-R" panose="02020400000000000000" pitchFamily="17" charset="-128"/>
              </a:rPr>
              <a:t>」</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a:t>
            </a:r>
            <a:r>
              <a:rPr lang="en-US" altLang="ja-JP" sz="2800" dirty="0">
                <a:latin typeface="UD デジタル 教科書体 N-R" panose="02020400000000000000" pitchFamily="17" charset="-128"/>
                <a:ea typeface="UD デジタル 教科書体 N-R" panose="02020400000000000000" pitchFamily="17" charset="-128"/>
              </a:rPr>
              <a:t>PFA</a:t>
            </a:r>
            <a:r>
              <a:rPr lang="ja-JP" altLang="en-US" sz="2800" dirty="0">
                <a:latin typeface="UD デジタル 教科書体 N-R" panose="02020400000000000000" pitchFamily="17" charset="-128"/>
                <a:ea typeface="UD デジタル 教科書体 N-R" panose="02020400000000000000" pitchFamily="17" charset="-128"/>
              </a:rPr>
              <a:t>の学校版」：</a:t>
            </a:r>
            <a:r>
              <a:rPr lang="en-US" altLang="ja-JP" sz="2800" b="1" u="sng" dirty="0">
                <a:solidFill>
                  <a:srgbClr val="FF0000"/>
                </a:solidFill>
                <a:latin typeface="UD デジタル 教科書体 N-R" panose="02020400000000000000" pitchFamily="17" charset="-128"/>
                <a:ea typeface="UD デジタル 教科書体 N-R" panose="02020400000000000000" pitchFamily="17" charset="-128"/>
              </a:rPr>
              <a:t>PFA-S</a:t>
            </a:r>
            <a:r>
              <a:rPr lang="ja-JP" altLang="en-US" sz="2800" b="1" u="sng" dirty="0">
                <a:solidFill>
                  <a:srgbClr val="FF0000"/>
                </a:solidFill>
                <a:latin typeface="UD デジタル 教科書体 N-R" panose="02020400000000000000" pitchFamily="17" charset="-128"/>
                <a:ea typeface="UD デジタル 教科書体 N-R" panose="02020400000000000000" pitchFamily="17" charset="-128"/>
              </a:rPr>
              <a:t>（</a:t>
            </a:r>
            <a:r>
              <a:rPr lang="en-US" altLang="ja-JP" sz="2800" b="1" u="sng" dirty="0">
                <a:solidFill>
                  <a:srgbClr val="FF0000"/>
                </a:solidFill>
                <a:latin typeface="UD デジタル 教科書体 N-R" panose="02020400000000000000" pitchFamily="17" charset="-128"/>
                <a:ea typeface="UD デジタル 教科書体 N-R" panose="02020400000000000000" pitchFamily="17" charset="-128"/>
              </a:rPr>
              <a:t>Psychological First Aid for Schools</a:t>
            </a:r>
            <a:r>
              <a:rPr lang="ja-JP" altLang="en-US" sz="2800" b="1" dirty="0">
                <a:solidFill>
                  <a:srgbClr val="FF0000"/>
                </a:solidFill>
                <a:latin typeface="UD デジタル 教科書体 N-R" panose="02020400000000000000" pitchFamily="17" charset="-128"/>
                <a:ea typeface="UD デジタル 教科書体 N-R" panose="02020400000000000000" pitchFamily="17" charset="-128"/>
              </a:rPr>
              <a:t>）</a:t>
            </a:r>
            <a:endParaRPr lang="en-US" altLang="ja-JP" sz="2800" b="1" dirty="0">
              <a:solidFill>
                <a:srgbClr val="FF0000"/>
              </a:solidFill>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→誰もが</a:t>
            </a:r>
            <a:r>
              <a:rPr lang="en-US" altLang="ja-JP" sz="2800" dirty="0">
                <a:latin typeface="UD デジタル 教科書体 N-R" panose="02020400000000000000" pitchFamily="17" charset="-128"/>
                <a:ea typeface="UD デジタル 教科書体 N-R" panose="02020400000000000000" pitchFamily="17" charset="-128"/>
              </a:rPr>
              <a:t>PFA</a:t>
            </a:r>
            <a:r>
              <a:rPr lang="ja-JP" altLang="en-US" sz="2800" dirty="0">
                <a:latin typeface="UD デジタル 教科書体 N-R" panose="02020400000000000000" pitchFamily="17" charset="-128"/>
                <a:ea typeface="UD デジタル 教科書体 N-R" panose="02020400000000000000" pitchFamily="17" charset="-128"/>
              </a:rPr>
              <a:t>を実践することで学校の混乱の回復につなげることができる</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endParaRPr lang="en-US" altLang="ja-JP" sz="11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a:t>
            </a:r>
            <a:r>
              <a:rPr lang="en-US" altLang="ja-JP" sz="2800" dirty="0">
                <a:latin typeface="UD デジタル 教科書体 N-R" panose="02020400000000000000" pitchFamily="17" charset="-128"/>
                <a:ea typeface="UD デジタル 教科書体 N-R" panose="02020400000000000000" pitchFamily="17" charset="-128"/>
              </a:rPr>
              <a:t>PFA-S</a:t>
            </a:r>
            <a:r>
              <a:rPr lang="ja-JP" altLang="en-US" sz="2800" dirty="0">
                <a:latin typeface="UD デジタル 教科書体 N-R" panose="02020400000000000000" pitchFamily="17" charset="-128"/>
                <a:ea typeface="UD デジタル 教科書体 N-R" panose="02020400000000000000" pitchFamily="17" charset="-128"/>
              </a:rPr>
              <a:t>における主な支援活動</a:t>
            </a:r>
            <a:r>
              <a:rPr lang="ja-JP" altLang="en-US" sz="2400" dirty="0">
                <a:latin typeface="UD デジタル 教科書体 N-R" panose="02020400000000000000" pitchFamily="17" charset="-128"/>
                <a:ea typeface="UD デジタル 教科書体 N-R" panose="02020400000000000000" pitchFamily="17" charset="-128"/>
              </a:rPr>
              <a:t>（</a:t>
            </a:r>
            <a:r>
              <a:rPr lang="en-US" altLang="ja-JP" sz="2400" dirty="0">
                <a:latin typeface="UD デジタル 教科書体 N-R" panose="02020400000000000000" pitchFamily="17" charset="-128"/>
                <a:ea typeface="UD デジタル 教科書体 N-R" panose="02020400000000000000" pitchFamily="17" charset="-128"/>
              </a:rPr>
              <a:t>Brymer et al.</a:t>
            </a:r>
            <a:r>
              <a:rPr lang="ja-JP" altLang="en-US" sz="2400" dirty="0">
                <a:latin typeface="UD デジタル 教科書体 N-R" panose="02020400000000000000" pitchFamily="17" charset="-128"/>
                <a:ea typeface="UD デジタル 教科書体 N-R" panose="02020400000000000000" pitchFamily="17" charset="-128"/>
              </a:rPr>
              <a:t>、</a:t>
            </a:r>
            <a:r>
              <a:rPr lang="en-US" altLang="ja-JP" sz="2400" dirty="0">
                <a:latin typeface="UD デジタル 教科書体 N-R" panose="02020400000000000000" pitchFamily="17" charset="-128"/>
                <a:ea typeface="UD デジタル 教科書体 N-R" panose="02020400000000000000" pitchFamily="17" charset="-128"/>
              </a:rPr>
              <a:t>2012</a:t>
            </a:r>
            <a:r>
              <a:rPr lang="ja-JP" altLang="en-US" sz="2400" dirty="0">
                <a:latin typeface="UD デジタル 教科書体 N-R" panose="02020400000000000000" pitchFamily="17" charset="-128"/>
                <a:ea typeface="UD デジタル 教科書体 N-R" panose="02020400000000000000" pitchFamily="17" charset="-128"/>
              </a:rPr>
              <a:t>）</a:t>
            </a:r>
            <a:endParaRPr lang="en-US" altLang="ja-JP" sz="24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①支援対象者に近づき、活動を始める、</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②安全と安心感、③安定化、</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④いま必要なこと、困っていることに関わる情報を集める、</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⑤現実的な問題の解決を助ける、⑥周囲の人々との関わりを促進する、</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r>
              <a:rPr lang="ja-JP" altLang="en-US" sz="2800" dirty="0">
                <a:latin typeface="UD デジタル 教科書体 N-R" panose="02020400000000000000" pitchFamily="17" charset="-128"/>
                <a:ea typeface="UD デジタル 教科書体 N-R" panose="02020400000000000000" pitchFamily="17" charset="-128"/>
              </a:rPr>
              <a:t>　⑦対処に役立つ情報、⑧紹介と引き継ぎ</a:t>
            </a:r>
            <a:endParaRPr lang="en-US" altLang="ja-JP" sz="2800" dirty="0">
              <a:latin typeface="UD デジタル 教科書体 N-R" panose="02020400000000000000" pitchFamily="17" charset="-128"/>
              <a:ea typeface="UD デジタル 教科書体 N-R" panose="02020400000000000000" pitchFamily="17" charset="-128"/>
            </a:endParaRPr>
          </a:p>
          <a:p>
            <a:pPr>
              <a:defRPr sz="2800">
                <a:latin typeface="UD デジタル 教科書体 N-R"/>
              </a:defRPr>
            </a:pPr>
            <a:endParaRPr lang="en-US" altLang="ja-JP" sz="700" dirty="0">
              <a:latin typeface="UD デジタル 教科書体 N-R" panose="02020400000000000000" pitchFamily="17" charset="-128"/>
              <a:ea typeface="UD デジタル 教科書体 N-R" panose="02020400000000000000" pitchFamily="17" charset="-128"/>
            </a:endParaRPr>
          </a:p>
          <a:p>
            <a:pPr algn="ctr">
              <a:defRPr sz="2800">
                <a:latin typeface="UD デジタル 教科書体 N-R"/>
              </a:defRPr>
            </a:pPr>
            <a:r>
              <a:rPr lang="en-US" altLang="ja-JP" sz="2800" b="1" u="sng" dirty="0">
                <a:latin typeface="UD デジタル 教科書体 N-R" panose="02020400000000000000" pitchFamily="17" charset="-128"/>
                <a:ea typeface="UD デジタル 教科書体 N-R" panose="02020400000000000000" pitchFamily="17" charset="-128"/>
              </a:rPr>
              <a:t>PFA-S</a:t>
            </a:r>
            <a:r>
              <a:rPr lang="ja-JP" altLang="en-US" sz="2800" b="1" u="sng" dirty="0">
                <a:latin typeface="UD デジタル 教科書体 N-R" panose="02020400000000000000" pitchFamily="17" charset="-128"/>
                <a:ea typeface="UD デジタル 教科書体 N-R" panose="02020400000000000000" pitchFamily="17" charset="-128"/>
              </a:rPr>
              <a:t>の実践は、</a:t>
            </a:r>
            <a:r>
              <a:rPr lang="en-US" altLang="ja-JP" sz="2800" b="1" u="sng" dirty="0">
                <a:latin typeface="UD デジタル 教科書体 N-R" panose="02020400000000000000" pitchFamily="17" charset="-128"/>
                <a:ea typeface="UD デジタル 教科書体 N-R" panose="02020400000000000000" pitchFamily="17" charset="-128"/>
              </a:rPr>
              <a:t>TIC</a:t>
            </a:r>
            <a:r>
              <a:rPr lang="ja-JP" altLang="en-US" sz="2800" b="1" u="sng" dirty="0">
                <a:latin typeface="UD デジタル 教科書体 N-R" panose="02020400000000000000" pitchFamily="17" charset="-128"/>
                <a:ea typeface="UD デジタル 教科書体 N-R" panose="02020400000000000000" pitchFamily="17" charset="-128"/>
              </a:rPr>
              <a:t>の基本姿勢と重なる支援アプローチ</a:t>
            </a:r>
          </a:p>
        </p:txBody>
      </p:sp>
      <p:sp>
        <p:nvSpPr>
          <p:cNvPr id="3" name="矢印: 右 2">
            <a:extLst>
              <a:ext uri="{FF2B5EF4-FFF2-40B4-BE49-F238E27FC236}">
                <a16:creationId xmlns:a16="http://schemas.microsoft.com/office/drawing/2014/main" id="{E9A4EAAA-F157-183E-D506-CE2B8E237188}"/>
              </a:ext>
            </a:extLst>
          </p:cNvPr>
          <p:cNvSpPr/>
          <p:nvPr/>
        </p:nvSpPr>
        <p:spPr>
          <a:xfrm>
            <a:off x="1125940" y="6362076"/>
            <a:ext cx="614149" cy="443552"/>
          </a:xfrm>
          <a:prstGeom prst="rightArrow">
            <a:avLst/>
          </a:prstGeom>
          <a:solidFill>
            <a:schemeClr val="tx2">
              <a:lumMod val="10000"/>
              <a:lumOff val="90000"/>
            </a:schemeClr>
          </a:solidFill>
          <a:ln w="222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2F0D9974-2F85-574E-4092-DD300E641FDC}"/>
              </a:ext>
            </a:extLst>
          </p:cNvPr>
          <p:cNvSpPr>
            <a:spLocks noGrp="1"/>
          </p:cNvSpPr>
          <p:nvPr>
            <p:ph type="sldNum" sz="quarter" idx="12"/>
          </p:nvPr>
        </p:nvSpPr>
        <p:spPr>
          <a:xfrm>
            <a:off x="9004139" y="6440503"/>
            <a:ext cx="2743200" cy="365125"/>
          </a:xfrm>
        </p:spPr>
        <p:txBody>
          <a:bodyPr/>
          <a:lstStyle/>
          <a:p>
            <a:fld id="{60422B60-572B-4A42-9BF7-423FB352E2B6}" type="slidenum">
              <a:rPr kumimoji="1" lang="ja-JP" altLang="en-US" smtClean="0"/>
              <a:t>40</a:t>
            </a:fld>
            <a:endParaRPr kumimoji="1" lang="ja-JP" altLang="en-US" dirty="0"/>
          </a:p>
        </p:txBody>
      </p:sp>
    </p:spTree>
    <p:extLst>
      <p:ext uri="{BB962C8B-B14F-4D97-AF65-F5344CB8AC3E}">
        <p14:creationId xmlns:p14="http://schemas.microsoft.com/office/powerpoint/2010/main" val="2712407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CE947EA-1ACE-9BD5-AB36-8822364C9420}"/>
              </a:ext>
            </a:extLst>
          </p:cNvPr>
          <p:cNvSpPr txBox="1"/>
          <p:nvPr/>
        </p:nvSpPr>
        <p:spPr>
          <a:xfrm>
            <a:off x="1999899" y="152976"/>
            <a:ext cx="7992887" cy="923330"/>
          </a:xfrm>
          <a:prstGeom prst="rect">
            <a:avLst/>
          </a:prstGeom>
          <a:noFill/>
        </p:spPr>
        <p:txBody>
          <a:bodyPr wrap="square" rtlCol="0">
            <a:spAutoFit/>
          </a:bodyPr>
          <a:lstStyle/>
          <a:p>
            <a:r>
              <a:rPr lang="ja-JP" altLang="en-US" sz="5400" dirty="0">
                <a:solidFill>
                  <a:srgbClr val="008080"/>
                </a:solidFill>
                <a:latin typeface="UD デジタル 教科書体 NP-B" panose="02020700000000000000" pitchFamily="18" charset="-128"/>
                <a:ea typeface="UD デジタル 教科書体 NP-B" panose="02020700000000000000" pitchFamily="18" charset="-128"/>
              </a:rPr>
              <a:t>フリーディスカッション</a:t>
            </a:r>
          </a:p>
        </p:txBody>
      </p:sp>
      <p:sp>
        <p:nvSpPr>
          <p:cNvPr id="2" name="テキスト ボックス 1">
            <a:extLst>
              <a:ext uri="{FF2B5EF4-FFF2-40B4-BE49-F238E27FC236}">
                <a16:creationId xmlns:a16="http://schemas.microsoft.com/office/drawing/2014/main" id="{8877F6B6-2CB0-EAA3-8698-45642C23070B}"/>
              </a:ext>
            </a:extLst>
          </p:cNvPr>
          <p:cNvSpPr txBox="1"/>
          <p:nvPr/>
        </p:nvSpPr>
        <p:spPr>
          <a:xfrm>
            <a:off x="311074" y="1076306"/>
            <a:ext cx="11370535" cy="4255011"/>
          </a:xfrm>
          <a:prstGeom prst="rect">
            <a:avLst/>
          </a:prstGeom>
          <a:solidFill>
            <a:srgbClr val="FFFFCC"/>
          </a:solidFill>
        </p:spPr>
        <p:txBody>
          <a:bodyPr wrap="square" rtlCol="0">
            <a:spAutoFit/>
          </a:bodyPr>
          <a:lstStyle/>
          <a:p>
            <a:endParaRPr lang="en-US" altLang="ja-JP" sz="1050" dirty="0">
              <a:latin typeface="UD デジタル 教科書体 NP-R" panose="02020400000000000000" pitchFamily="18" charset="-128"/>
              <a:ea typeface="UD デジタル 教科書体 NP-R" panose="02020400000000000000" pitchFamily="18" charset="-128"/>
            </a:endParaRPr>
          </a:p>
          <a:p>
            <a:r>
              <a:rPr lang="ja-JP" altLang="en-US" sz="2800" dirty="0">
                <a:latin typeface="UD デジタル 教科書体 NP-R" panose="02020400000000000000" pitchFamily="18" charset="-128"/>
                <a:ea typeface="UD デジタル 教科書体 NP-R" panose="02020400000000000000" pitchFamily="18" charset="-128"/>
              </a:rPr>
              <a:t>ここまでの内容を踏まえて</a:t>
            </a:r>
            <a:r>
              <a:rPr lang="en-US" altLang="ja-JP" sz="2800" dirty="0">
                <a:latin typeface="UD デジタル 教科書体 NP-R" panose="02020400000000000000" pitchFamily="18" charset="-128"/>
                <a:ea typeface="UD デジタル 教科書体 NP-R" panose="02020400000000000000" pitchFamily="18" charset="-128"/>
              </a:rPr>
              <a:t>…</a:t>
            </a:r>
          </a:p>
          <a:p>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4400" dirty="0">
                <a:latin typeface="UD デジタル 教科書体 NP-B" panose="02020700000000000000" pitchFamily="18" charset="-128"/>
                <a:ea typeface="UD デジタル 教科書体 NP-B" panose="02020700000000000000" pitchFamily="18" charset="-128"/>
              </a:rPr>
              <a:t>    ①印象に残ったことや新たに学べたと</a:t>
            </a:r>
            <a:endParaRPr lang="en-US" altLang="ja-JP" sz="4400" dirty="0">
              <a:latin typeface="UD デジタル 教科書体 NP-B" panose="02020700000000000000" pitchFamily="18" charset="-128"/>
              <a:ea typeface="UD デジタル 教科書体 NP-B" panose="02020700000000000000" pitchFamily="18" charset="-128"/>
            </a:endParaRPr>
          </a:p>
          <a:p>
            <a:r>
              <a:rPr lang="ja-JP" altLang="en-US" sz="4400" dirty="0">
                <a:latin typeface="UD デジタル 教科書体 NP-B" panose="02020700000000000000" pitchFamily="18" charset="-128"/>
                <a:ea typeface="UD デジタル 教科書体 NP-B" panose="02020700000000000000" pitchFamily="18" charset="-128"/>
              </a:rPr>
              <a:t>　　 感じたこと</a:t>
            </a:r>
            <a:endParaRPr lang="en-US" altLang="ja-JP" sz="4400" dirty="0">
              <a:latin typeface="UD デジタル 教科書体 NP-B" panose="02020700000000000000" pitchFamily="18" charset="-128"/>
              <a:ea typeface="UD デジタル 教科書体 NP-B" panose="02020700000000000000" pitchFamily="18" charset="-128"/>
            </a:endParaRPr>
          </a:p>
          <a:p>
            <a:endParaRPr lang="en-US" altLang="ja-JP" sz="1400" dirty="0">
              <a:latin typeface="UD デジタル 教科書体 NP-B" panose="02020700000000000000" pitchFamily="18" charset="-128"/>
              <a:ea typeface="UD デジタル 教科書体 NP-B" panose="02020700000000000000" pitchFamily="18" charset="-128"/>
            </a:endParaRPr>
          </a:p>
          <a:p>
            <a:r>
              <a:rPr lang="ja-JP" altLang="en-US" sz="4400" dirty="0">
                <a:latin typeface="UD デジタル 教科書体 NP-B" panose="02020700000000000000" pitchFamily="18" charset="-128"/>
                <a:ea typeface="UD デジタル 教科書体 NP-B" panose="02020700000000000000" pitchFamily="18" charset="-128"/>
              </a:rPr>
              <a:t>    ②これからの子ども支援に活かすことが</a:t>
            </a:r>
            <a:endParaRPr lang="en-US" altLang="ja-JP" sz="4400" dirty="0">
              <a:latin typeface="UD デジタル 教科書体 NP-B" panose="02020700000000000000" pitchFamily="18" charset="-128"/>
              <a:ea typeface="UD デジタル 教科書体 NP-B" panose="02020700000000000000" pitchFamily="18" charset="-128"/>
            </a:endParaRPr>
          </a:p>
          <a:p>
            <a:r>
              <a:rPr lang="ja-JP" altLang="en-US" sz="4400" dirty="0">
                <a:latin typeface="UD デジタル 教科書体 NP-B" panose="02020700000000000000" pitchFamily="18" charset="-128"/>
                <a:ea typeface="UD デジタル 教科書体 NP-B" panose="02020700000000000000" pitchFamily="18" charset="-128"/>
              </a:rPr>
              <a:t>        できそうだと感じたこと</a:t>
            </a:r>
            <a:endParaRPr lang="en-US" altLang="ja-JP" sz="4400" dirty="0">
              <a:latin typeface="UD デジタル 教科書体 NP-B" panose="02020700000000000000" pitchFamily="18" charset="-128"/>
              <a:ea typeface="UD デジタル 教科書体 NP-B" panose="02020700000000000000" pitchFamily="18" charset="-128"/>
            </a:endParaRPr>
          </a:p>
          <a:p>
            <a:endParaRPr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a:extLst>
              <a:ext uri="{FF2B5EF4-FFF2-40B4-BE49-F238E27FC236}">
                <a16:creationId xmlns:a16="http://schemas.microsoft.com/office/drawing/2014/main" id="{9F83DD9C-F776-FF8A-AA8A-B4408E8ABACD}"/>
              </a:ext>
            </a:extLst>
          </p:cNvPr>
          <p:cNvSpPr>
            <a:spLocks noGrp="1"/>
          </p:cNvSpPr>
          <p:nvPr>
            <p:ph type="sldNum" sz="quarter" idx="12"/>
          </p:nvPr>
        </p:nvSpPr>
        <p:spPr>
          <a:xfrm>
            <a:off x="9840417" y="6273224"/>
            <a:ext cx="650875" cy="43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1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16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4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FF6ADFF-AD80-4842-9B68-DB94D6A89B21}" type="slidenum">
              <a:rPr lang="en-US" altLang="ja-JP" sz="2200">
                <a:solidFill>
                  <a:schemeClr val="bg1"/>
                </a:solidFill>
                <a:latin typeface="UD Digi Kyokasho NP-R" panose="02020400000000000000" pitchFamily="18" charset="-128"/>
                <a:ea typeface="UD Digi Kyokasho NP-R" panose="02020400000000000000" pitchFamily="18" charset="-128"/>
              </a:rPr>
              <a:pPr>
                <a:spcBef>
                  <a:spcPct val="0"/>
                </a:spcBef>
                <a:buFontTx/>
                <a:buNone/>
              </a:pPr>
              <a:t>41</a:t>
            </a:fld>
            <a:endParaRPr lang="en-US" altLang="ja-JP" sz="2200">
              <a:solidFill>
                <a:schemeClr val="bg1"/>
              </a:solidFill>
              <a:latin typeface="UD Digi Kyokasho NP-R" panose="02020400000000000000" pitchFamily="18" charset="-128"/>
              <a:ea typeface="UD Digi Kyokasho NP-R" panose="02020400000000000000" pitchFamily="18" charset="-128"/>
            </a:endParaRPr>
          </a:p>
        </p:txBody>
      </p:sp>
      <p:pic>
        <p:nvPicPr>
          <p:cNvPr id="1028" name="Picture 4" descr="会議のイラスト（男女混合）">
            <a:extLst>
              <a:ext uri="{FF2B5EF4-FFF2-40B4-BE49-F238E27FC236}">
                <a16:creationId xmlns:a16="http://schemas.microsoft.com/office/drawing/2014/main" id="{D0C4D18D-D112-EB97-4671-3B5EB747E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2786" y="4818946"/>
            <a:ext cx="187220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グループディスカッションのイラスト">
            <a:extLst>
              <a:ext uri="{FF2B5EF4-FFF2-40B4-BE49-F238E27FC236}">
                <a16:creationId xmlns:a16="http://schemas.microsoft.com/office/drawing/2014/main" id="{7CCB64DD-038B-9E6C-1D32-F43A9C7BF2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9616" y="4926591"/>
            <a:ext cx="1656184" cy="167714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A0CB64CC-98B4-643A-8B7C-A044E320E16E}"/>
              </a:ext>
            </a:extLst>
          </p:cNvPr>
          <p:cNvSpPr txBox="1"/>
          <p:nvPr/>
        </p:nvSpPr>
        <p:spPr>
          <a:xfrm>
            <a:off x="469900" y="5535017"/>
            <a:ext cx="7073900" cy="1077218"/>
          </a:xfrm>
          <a:prstGeom prst="rect">
            <a:avLst/>
          </a:prstGeom>
          <a:noFill/>
        </p:spPr>
        <p:txBody>
          <a:bodyPr wrap="square" rtlCol="0">
            <a:spAutoFit/>
          </a:bodyPr>
          <a:lstStyle/>
          <a:p>
            <a:pPr algn="ctr"/>
            <a:r>
              <a:rPr kumimoji="1"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３～４人程度のグループで</a:t>
            </a:r>
            <a:endParaRPr kumimoji="1"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pPr algn="ct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自由に意見交換をお願いします</a:t>
            </a:r>
            <a:endParaRPr kumimoji="1" lang="ja-JP" altLang="en-US"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6" name="スライド番号プレースホルダー 3">
            <a:extLst>
              <a:ext uri="{FF2B5EF4-FFF2-40B4-BE49-F238E27FC236}">
                <a16:creationId xmlns:a16="http://schemas.microsoft.com/office/drawing/2014/main" id="{487C9D5F-5EF8-57DB-99A1-DDE8B4D0AD52}"/>
              </a:ext>
            </a:extLst>
          </p:cNvPr>
          <p:cNvSpPr txBox="1">
            <a:spLocks/>
          </p:cNvSpPr>
          <p:nvPr/>
        </p:nvSpPr>
        <p:spPr>
          <a:xfrm>
            <a:off x="9448800" y="640126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0422B60-572B-4A42-9BF7-423FB352E2B6}" type="slidenum">
              <a:rPr lang="ja-JP" altLang="en-US" smtClean="0"/>
              <a:pPr/>
              <a:t>41</a:t>
            </a:fld>
            <a:endParaRPr lang="ja-JP" altLang="en-US" dirty="0"/>
          </a:p>
        </p:txBody>
      </p:sp>
    </p:spTree>
    <p:extLst>
      <p:ext uri="{BB962C8B-B14F-4D97-AF65-F5344CB8AC3E}">
        <p14:creationId xmlns:p14="http://schemas.microsoft.com/office/powerpoint/2010/main" val="2778048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772EA-1FF2-41C5-2364-00AAD78566F8}"/>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3B4430D-948B-9940-FB64-F49B798776B3}"/>
              </a:ext>
            </a:extLst>
          </p:cNvPr>
          <p:cNvSpPr txBox="1"/>
          <p:nvPr/>
        </p:nvSpPr>
        <p:spPr>
          <a:xfrm>
            <a:off x="2172269" y="2693708"/>
            <a:ext cx="7847462" cy="1107996"/>
          </a:xfrm>
          <a:prstGeom prst="rect">
            <a:avLst/>
          </a:prstGeom>
          <a:noFill/>
        </p:spPr>
        <p:txBody>
          <a:bodyPr wrap="square">
            <a:spAutoFit/>
          </a:bodyPr>
          <a:lstStyle/>
          <a:p>
            <a:r>
              <a:rPr lang="ja-JP" altLang="en-US" sz="6600" dirty="0">
                <a:latin typeface="UD デジタル 教科書体 N-R" panose="02020400000000000000" pitchFamily="17" charset="-128"/>
                <a:ea typeface="UD デジタル 教科書体 N-R" panose="02020400000000000000" pitchFamily="17" charset="-128"/>
              </a:rPr>
              <a:t>引用文献・参考図書</a:t>
            </a:r>
          </a:p>
        </p:txBody>
      </p:sp>
      <p:sp>
        <p:nvSpPr>
          <p:cNvPr id="2" name="スライド番号プレースホルダー 1">
            <a:extLst>
              <a:ext uri="{FF2B5EF4-FFF2-40B4-BE49-F238E27FC236}">
                <a16:creationId xmlns:a16="http://schemas.microsoft.com/office/drawing/2014/main" id="{1F1A698E-72B5-B31B-6104-59A0EAE8FD08}"/>
              </a:ext>
            </a:extLst>
          </p:cNvPr>
          <p:cNvSpPr>
            <a:spLocks noGrp="1"/>
          </p:cNvSpPr>
          <p:nvPr>
            <p:ph type="sldNum" sz="quarter" idx="12"/>
          </p:nvPr>
        </p:nvSpPr>
        <p:spPr/>
        <p:txBody>
          <a:bodyPr/>
          <a:lstStyle/>
          <a:p>
            <a:fld id="{60422B60-572B-4A42-9BF7-423FB352E2B6}" type="slidenum">
              <a:rPr kumimoji="1" lang="ja-JP" altLang="en-US" smtClean="0"/>
              <a:t>42</a:t>
            </a:fld>
            <a:endParaRPr kumimoji="1" lang="ja-JP" altLang="en-US"/>
          </a:p>
        </p:txBody>
      </p:sp>
    </p:spTree>
    <p:extLst>
      <p:ext uri="{BB962C8B-B14F-4D97-AF65-F5344CB8AC3E}">
        <p14:creationId xmlns:p14="http://schemas.microsoft.com/office/powerpoint/2010/main" val="2217222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A4F2F-BDC5-1F30-32E9-B17EBE96C143}"/>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9586641-A1D5-901B-0B9C-609BBFB497EC}"/>
              </a:ext>
            </a:extLst>
          </p:cNvPr>
          <p:cNvSpPr txBox="1"/>
          <p:nvPr/>
        </p:nvSpPr>
        <p:spPr>
          <a:xfrm>
            <a:off x="0" y="295351"/>
            <a:ext cx="12192000" cy="56323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00" cap="none" spc="0" normalizeH="0" baseline="0" noProof="0" dirty="0">
                <a:ln>
                  <a:noFill/>
                </a:ln>
                <a:solidFill>
                  <a:prstClr val="black"/>
                </a:solidFill>
                <a:effectLst/>
                <a:uLnTx/>
                <a:uFillTx/>
                <a:latin typeface="游明朝" panose="02020400000000000000" pitchFamily="18" charset="-128"/>
                <a:ea typeface="UD デジタル 教科書体 N-R" panose="02020400000000000000" pitchFamily="17" charset="-128"/>
                <a:cs typeface="Times New Roman" panose="02020603050405020304" pitchFamily="18" charset="0"/>
              </a:rPr>
              <a:t>［引用文献］</a:t>
            </a:r>
            <a:endParaRPr kumimoji="1" lang="en-US" altLang="ja-JP" sz="1800" b="0" i="0" u="none" strike="noStrike" kern="100" cap="none" spc="0" normalizeH="0" baseline="0" noProof="0" dirty="0">
              <a:ln>
                <a:noFill/>
              </a:ln>
              <a:solidFill>
                <a:prstClr val="black"/>
              </a:solidFill>
              <a:effectLst/>
              <a:uLnTx/>
              <a:uFillTx/>
              <a:latin typeface="游明朝" panose="02020400000000000000" pitchFamily="18" charset="-128"/>
              <a:ea typeface="UD デジタル 教科書体 N-R" panose="02020400000000000000"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kern="100" dirty="0">
              <a:solidFill>
                <a:prstClr val="black"/>
              </a:solidFill>
              <a:latin typeface="游明朝" panose="02020400000000000000" pitchFamily="18" charset="-128"/>
              <a:ea typeface="UD デジタル 教科書体 N-R" panose="02020400000000000000" pitchFamily="17" charset="-128"/>
              <a:cs typeface="Times New Roman" panose="02020603050405020304" pitchFamily="18" charset="0"/>
            </a:endParaRPr>
          </a:p>
          <a:p>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阿部 彩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(2014) </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子どもの貧困</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II―</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解決策を考える　岩波書店</a:t>
            </a:r>
            <a:endPar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大河原美以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(2015) </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子どもの感情コントロールと心理臨床　日本評論社</a:t>
            </a:r>
          </a:p>
          <a:p>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葛西真記子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編著</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(2019) LGBTQ+</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の児童・生徒・学生への支援－教育現場をセーフ・ゾーンにするために　誠信書房</a:t>
            </a:r>
          </a:p>
          <a:p>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葛西真記子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(2023) </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心理支援者のための</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LGBTQ</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＋ハンドブックー気づき・知識・スキルを得るために　誠信書房</a:t>
            </a:r>
          </a:p>
          <a:p>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亀岡智美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(2020)</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子ども虐待とトラウマケア</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再トラウマ化を防ぐトラウマインフォームドケア　金剛出版</a:t>
            </a:r>
          </a:p>
          <a:p>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厚生労働省（</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2020</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）体罰等によらない子育てのために～みんなで育児を支える社会に～　</a:t>
            </a:r>
          </a:p>
          <a:p>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厚生労働省（</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2022</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）自殺総合対策大綱～誰も自殺に追い込まれることのない社会の実現を目指して～　</a:t>
            </a:r>
          </a:p>
          <a:p>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厚生労働省（</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2023</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2022</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（令和４）年 国民生活基礎調査の概況</a:t>
            </a:r>
          </a:p>
          <a:p>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厚生労働省（</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2024</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令和</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6</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年版自殺対策白書</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p>
          <a:p>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厚生労働省自殺対策推進室・警察庁生活安全局生活安全企画課</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(2026)</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「令和７年中における自殺の状況」</a:t>
            </a:r>
          </a:p>
          <a:p>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白川美也子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(2016) </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赤ずきんとオオカミのトラウマ・ケア</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自分を愛する力を取り戻す</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心理教育</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の本</a:t>
            </a:r>
            <a:endPar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アスク・ヒューマン・ケア</a:t>
            </a:r>
          </a:p>
          <a:p>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高橋祥友（</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2014</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自殺の危険（第</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3</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版）</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金剛出版</a:t>
            </a:r>
          </a:p>
          <a:p>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内閣府男女共同参画局（</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2022</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）若年層の性暴力被害の実態に関するオンラインアンケート及びヒアリング結果報告書</a:t>
            </a:r>
          </a:p>
          <a:p>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中村有吾・木村有里・瀧野揚三・岩切昌宏・一谷紘永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(2017). </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教育分野におけるトラウマインフォームドケアの</a:t>
            </a:r>
            <a:endPar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r>
              <a:rPr lang="ja-JP" altLang="en-US"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概念と展開　学校危機とメンタルケア</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9, 103-117.</a:t>
            </a:r>
          </a:p>
          <a:p>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中野円佳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(2024) </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教育にひそむジェンダー</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学校・家庭・メディアが「らしさ」を強いる 筑摩書房</a:t>
            </a:r>
            <a:endPar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西澤 哲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(2010) </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子ども虐待　講談社　</a:t>
            </a:r>
            <a:endParaRPr lang="en-US" altLang="ja-JP" sz="20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4C28B635-8453-4150-D709-683F937ABDC6}"/>
              </a:ext>
            </a:extLst>
          </p:cNvPr>
          <p:cNvSpPr>
            <a:spLocks noGrp="1"/>
          </p:cNvSpPr>
          <p:nvPr>
            <p:ph type="sldNum" sz="quarter" idx="12"/>
          </p:nvPr>
        </p:nvSpPr>
        <p:spPr/>
        <p:txBody>
          <a:bodyPr/>
          <a:lstStyle/>
          <a:p>
            <a:fld id="{60422B60-572B-4A42-9BF7-423FB352E2B6}" type="slidenum">
              <a:rPr kumimoji="1" lang="ja-JP" altLang="en-US" smtClean="0"/>
              <a:t>43</a:t>
            </a:fld>
            <a:endParaRPr kumimoji="1" lang="ja-JP" altLang="en-US"/>
          </a:p>
        </p:txBody>
      </p:sp>
    </p:spTree>
    <p:extLst>
      <p:ext uri="{BB962C8B-B14F-4D97-AF65-F5344CB8AC3E}">
        <p14:creationId xmlns:p14="http://schemas.microsoft.com/office/powerpoint/2010/main" val="2165854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861DF-1C11-5B45-898F-D16D5D52C8B3}"/>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56D4770-9555-FABA-5F79-5C637D5248A3}"/>
              </a:ext>
            </a:extLst>
          </p:cNvPr>
          <p:cNvSpPr txBox="1"/>
          <p:nvPr/>
        </p:nvSpPr>
        <p:spPr>
          <a:xfrm>
            <a:off x="0" y="295350"/>
            <a:ext cx="12192000" cy="552458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00" cap="none" spc="0" normalizeH="0" baseline="0" noProof="0" dirty="0">
                <a:ln>
                  <a:noFill/>
                </a:ln>
                <a:solidFill>
                  <a:prstClr val="black"/>
                </a:solidFill>
                <a:effectLst/>
                <a:uLnTx/>
                <a:uFillTx/>
                <a:latin typeface="游明朝" panose="02020400000000000000" pitchFamily="18" charset="-128"/>
                <a:ea typeface="UD デジタル 教科書体 N-R" panose="02020400000000000000" pitchFamily="17" charset="-128"/>
                <a:cs typeface="Times New Roman" panose="02020603050405020304" pitchFamily="18" charset="0"/>
              </a:rPr>
              <a:t>［引用文献］</a:t>
            </a:r>
            <a:r>
              <a:rPr kumimoji="1" lang="ja-JP" altLang="en-US" sz="1800" b="0" i="0" u="none" strike="noStrike" kern="100" cap="none" spc="0" normalizeH="0" baseline="0" noProof="0" dirty="0">
                <a:ln>
                  <a:noFill/>
                </a:ln>
                <a:solidFill>
                  <a:prstClr val="black"/>
                </a:solidFill>
                <a:effectLst/>
                <a:uLnTx/>
                <a:uFillTx/>
                <a:latin typeface="游明朝" panose="02020400000000000000" pitchFamily="18" charset="-128"/>
                <a:ea typeface="UD デジタル 教科書体 N-R" panose="02020400000000000000" pitchFamily="17" charset="-128"/>
                <a:cs typeface="Times New Roman" panose="02020603050405020304" pitchFamily="18" charset="0"/>
              </a:rPr>
              <a:t>（続き）</a:t>
            </a:r>
            <a:endParaRPr kumimoji="1" lang="en-US" altLang="ja-JP" sz="1800" b="0" i="0" u="none" strike="noStrike" kern="100" cap="none" spc="0" normalizeH="0" baseline="0" noProof="0" dirty="0">
              <a:ln>
                <a:noFill/>
              </a:ln>
              <a:solidFill>
                <a:prstClr val="black"/>
              </a:solidFill>
              <a:effectLst/>
              <a:uLnTx/>
              <a:uFillTx/>
              <a:latin typeface="游明朝" panose="02020400000000000000" pitchFamily="18" charset="-128"/>
              <a:ea typeface="UD デジタル 教科書体 N-R" panose="02020400000000000000"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100" kern="100" dirty="0">
              <a:solidFill>
                <a:prstClr val="black"/>
              </a:solidFill>
              <a:latin typeface="游明朝" panose="02020400000000000000" pitchFamily="18" charset="-128"/>
              <a:ea typeface="UD デジタル 教科書体 N-R" panose="02020400000000000000" pitchFamily="17" charset="-128"/>
              <a:cs typeface="Times New Roman" panose="02020603050405020304" pitchFamily="18" charset="0"/>
            </a:endParaRPr>
          </a:p>
          <a:p>
            <a:pPr marL="180340" indent="-180340" algn="just">
              <a:buNone/>
            </a:pP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認定</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NPO</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法人</a:t>
            </a:r>
            <a:r>
              <a:rPr lang="en-US" altLang="ja-JP" kern="100" dirty="0" err="1">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ReBit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(2023) 【</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調査報告</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「学校における性的指向・性自認に係る取り組み及び対応状況調査</a:t>
            </a:r>
            <a:endPar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80340" indent="-180340" algn="just">
              <a:buNone/>
            </a:pPr>
            <a:r>
              <a:rPr lang="ja-JP" altLang="en-US"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2022</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年度）」結果公開　</a:t>
            </a:r>
          </a:p>
          <a:p>
            <a:pPr marL="180340" indent="-180340" algn="just">
              <a:buNone/>
            </a:pP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野坂祐子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(2019a) </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トラウマインフォームドケア</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公衆衛生の観点から安全を高めるアプローチ　トラウマティック・ストレス，</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17(1), 80-89.</a:t>
            </a:r>
          </a:p>
          <a:p>
            <a:pPr marL="180340" indent="-180340" algn="just">
              <a:buNone/>
            </a:pP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野坂祐子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(2019b)</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トラウマインフォームドケア</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問題行動</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を捉えなおす援助の視点　日本評論社</a:t>
            </a:r>
          </a:p>
          <a:p>
            <a:pPr marL="180340" indent="-180340" algn="just">
              <a:buNone/>
            </a:pP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野坂祐子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(2023) </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子どもへの性暴力の特徴　藤森和美・野坂祐子</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編</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子どもへの性暴力［第２版］</a:t>
            </a:r>
          </a:p>
          <a:p>
            <a:pPr marL="180340" indent="-180340" algn="just">
              <a:buNone/>
            </a:pP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その理解と支援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(pp.3-23)  </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誠信書房</a:t>
            </a:r>
          </a:p>
          <a:p>
            <a:pPr marL="180340" indent="-180340" algn="just">
              <a:buNone/>
            </a:pP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野坂祐子・菊池美奈子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(2022) </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保健室から始めるトラウマインフォームドケア 東山書房</a:t>
            </a:r>
          </a:p>
          <a:p>
            <a:pPr marL="180340" indent="-180340" algn="just">
              <a:buNone/>
            </a:pP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日高庸晴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(2020) </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学校で配慮と支援が必要な</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LGBTs</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の子どもたち</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校内研修シリーズ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No.87</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（独立行政法人教職員</a:t>
            </a:r>
            <a:endPar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80340" indent="-180340" algn="just">
              <a:buNone/>
            </a:pPr>
            <a:r>
              <a:rPr lang="ja-JP" altLang="en-US"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支援機構</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NITS</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https://www.nits.go.jp/materials/intramural/087.html</a:t>
            </a:r>
          </a:p>
          <a:p>
            <a:pPr marL="180340" indent="-180340" algn="just">
              <a:buNone/>
            </a:pP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日高庸晴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(2024) LGBTQ+</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の健康レポート 医学書院</a:t>
            </a:r>
          </a:p>
          <a:p>
            <a:pPr marL="180340" indent="-180340" algn="just">
              <a:buNone/>
            </a:pP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福岡県臨床心理士会・窪田由紀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編</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(2020)</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学校コミュニティへの緊急支援の手引き</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第</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3</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版</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金剛出版</a:t>
            </a:r>
          </a:p>
          <a:p>
            <a:pPr marL="180340" indent="-180340" algn="just">
              <a:buNone/>
            </a:pP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松本伊智朗・湯澤直美・平湯真人・山野良一・中嶋哲彦 </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(2016)</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子どもの貧困ハンドブック かもがわ出版</a:t>
            </a:r>
          </a:p>
          <a:p>
            <a:pPr marL="180340" indent="-180340" algn="just">
              <a:buNone/>
            </a:pP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文部科学省（</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2009</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教師が知っておきたい自殺予防</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p>
          <a:p>
            <a:pPr marL="180340" indent="-180340" algn="just">
              <a:buNone/>
            </a:pP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文部科学省（</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2010</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子どもの自殺が起きたときの緊急対応の手引き</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p>
          <a:p>
            <a:pPr marL="180340" indent="-180340" algn="just">
              <a:buNone/>
            </a:pP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文部科学省（</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2014</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子供に伝えたい自殺予防ー学校における自殺予防教育導入の手引きー</a:t>
            </a:r>
            <a:r>
              <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p>
          <a:p>
            <a:pPr marL="180340" indent="-180340" algn="just" latinLnBrk="1">
              <a:defRPr/>
            </a:pPr>
            <a:r>
              <a:rPr kumimoji="1" lang="ja-JP" altLang="en-US" sz="18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文部科学省（</a:t>
            </a:r>
            <a:r>
              <a:rPr kumimoji="1" lang="en-US" altLang="ja-JP" sz="18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2020a</a:t>
            </a:r>
            <a:r>
              <a:rPr kumimoji="1" lang="ja-JP" altLang="en-US" sz="18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）学校現場における虐待防止に関する研修教材　</a:t>
            </a:r>
          </a:p>
          <a:p>
            <a:pPr marL="180340" indent="-180340" algn="just">
              <a:buNone/>
            </a:pPr>
            <a:endParaRPr lang="en-US" altLang="ja-JP"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FC0E273E-1EB9-3314-BAD8-FE6CDDFC30B9}"/>
              </a:ext>
            </a:extLst>
          </p:cNvPr>
          <p:cNvSpPr>
            <a:spLocks noGrp="1"/>
          </p:cNvSpPr>
          <p:nvPr>
            <p:ph type="sldNum" sz="quarter" idx="12"/>
          </p:nvPr>
        </p:nvSpPr>
        <p:spPr/>
        <p:txBody>
          <a:bodyPr/>
          <a:lstStyle/>
          <a:p>
            <a:fld id="{60422B60-572B-4A42-9BF7-423FB352E2B6}" type="slidenum">
              <a:rPr kumimoji="1" lang="ja-JP" altLang="en-US" smtClean="0"/>
              <a:t>44</a:t>
            </a:fld>
            <a:endParaRPr kumimoji="1" lang="ja-JP" altLang="en-US"/>
          </a:p>
        </p:txBody>
      </p:sp>
    </p:spTree>
    <p:extLst>
      <p:ext uri="{BB962C8B-B14F-4D97-AF65-F5344CB8AC3E}">
        <p14:creationId xmlns:p14="http://schemas.microsoft.com/office/powerpoint/2010/main" val="2696361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963B7-D62C-ABD7-2C0A-1312AE89C0F2}"/>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AC56628-B64C-1450-162C-173C9058929C}"/>
              </a:ext>
            </a:extLst>
          </p:cNvPr>
          <p:cNvSpPr txBox="1"/>
          <p:nvPr/>
        </p:nvSpPr>
        <p:spPr>
          <a:xfrm>
            <a:off x="0" y="150971"/>
            <a:ext cx="12514997" cy="18928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00" cap="none" spc="0" normalizeH="0" baseline="0" noProof="0" dirty="0">
                <a:ln>
                  <a:noFill/>
                </a:ln>
                <a:solidFill>
                  <a:prstClr val="black"/>
                </a:solidFill>
                <a:effectLst/>
                <a:uLnTx/>
                <a:uFillTx/>
                <a:latin typeface="游明朝" panose="02020400000000000000" pitchFamily="18" charset="-128"/>
                <a:ea typeface="UD デジタル 教科書体 N-R" panose="02020400000000000000" pitchFamily="17" charset="-128"/>
                <a:cs typeface="Times New Roman" panose="02020603050405020304" pitchFamily="18" charset="0"/>
              </a:rPr>
              <a:t>［引用文献］</a:t>
            </a:r>
            <a:r>
              <a:rPr kumimoji="1" lang="ja-JP" altLang="en-US" sz="1800" b="0" i="0" u="none" strike="noStrike" kern="100" cap="none" spc="0" normalizeH="0" baseline="0" noProof="0" dirty="0">
                <a:ln>
                  <a:noFill/>
                </a:ln>
                <a:solidFill>
                  <a:prstClr val="black"/>
                </a:solidFill>
                <a:effectLst/>
                <a:uLnTx/>
                <a:uFillTx/>
                <a:latin typeface="游明朝" panose="02020400000000000000" pitchFamily="18" charset="-128"/>
                <a:ea typeface="UD デジタル 教科書体 N-R" panose="02020400000000000000" pitchFamily="17" charset="-128"/>
                <a:cs typeface="Times New Roman" panose="02020603050405020304" pitchFamily="18" charset="0"/>
              </a:rPr>
              <a:t>（続き）</a:t>
            </a:r>
            <a:endParaRPr kumimoji="1" lang="en-US" altLang="ja-JP" sz="1800" b="0" i="0" u="none" strike="noStrike" kern="100" cap="none" spc="0" normalizeH="0" baseline="0" noProof="0" dirty="0">
              <a:ln>
                <a:noFill/>
              </a:ln>
              <a:solidFill>
                <a:prstClr val="black"/>
              </a:solidFill>
              <a:effectLst/>
              <a:uLnTx/>
              <a:uFillTx/>
              <a:latin typeface="游明朝" panose="02020400000000000000" pitchFamily="18" charset="-128"/>
              <a:ea typeface="UD デジタル 教科書体 N-R" panose="02020400000000000000"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700" kern="100" dirty="0">
              <a:solidFill>
                <a:prstClr val="black"/>
              </a:solidFill>
              <a:latin typeface="游明朝" panose="02020400000000000000" pitchFamily="18" charset="-128"/>
              <a:ea typeface="UD デジタル 教科書体 N-R" panose="02020400000000000000" pitchFamily="17" charset="-128"/>
              <a:cs typeface="Times New Roman" panose="02020603050405020304" pitchFamily="18" charset="0"/>
            </a:endParaRPr>
          </a:p>
          <a:p>
            <a:pPr marL="180340" indent="-180340" algn="just" latinLnBrk="1">
              <a:defRPr/>
            </a:pPr>
            <a:r>
              <a:rPr kumimoji="1" lang="ja-JP" altLang="en-US"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文部科学省 </a:t>
            </a:r>
            <a:r>
              <a:rPr kumimoji="1" lang="en-US"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(2020b) </a:t>
            </a:r>
            <a:r>
              <a:rPr kumimoji="1" lang="ja-JP" altLang="en-US"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学校・教育委員会等向け虐待対応の手引き　</a:t>
            </a:r>
          </a:p>
          <a:p>
            <a:pPr marL="180340" indent="-180340" algn="just" latinLnBrk="1">
              <a:defRPr/>
            </a:pPr>
            <a:r>
              <a:rPr kumimoji="1" lang="ja-JP" altLang="en-US"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文部科学省 </a:t>
            </a:r>
            <a:r>
              <a:rPr kumimoji="1" lang="en-US"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(2022)</a:t>
            </a:r>
            <a:r>
              <a:rPr kumimoji="1" lang="ja-JP" altLang="en-US"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生徒指導提要（改訂版）</a:t>
            </a:r>
          </a:p>
          <a:p>
            <a:pPr marL="180340" indent="-180340" algn="just" latinLnBrk="1">
              <a:defRPr/>
            </a:pPr>
            <a:r>
              <a:rPr kumimoji="1" lang="ja-JP" altLang="en-US"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文部科学省（</a:t>
            </a:r>
            <a:r>
              <a:rPr kumimoji="1" lang="en-US"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2023</a:t>
            </a:r>
            <a:r>
              <a:rPr kumimoji="1" lang="ja-JP" altLang="en-US"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）児童生徒への性暴力等防止に関する教育委員会等における取組事例集及び教育職員向け研修用動画　</a:t>
            </a:r>
          </a:p>
          <a:p>
            <a:pPr marL="180340" indent="-180340" algn="just" latinLnBrk="1">
              <a:defRPr/>
            </a:pPr>
            <a:r>
              <a:rPr kumimoji="1" lang="ja-JP" altLang="en-US"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森口佑介 </a:t>
            </a:r>
            <a:r>
              <a:rPr kumimoji="1" lang="en-US"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(2024) </a:t>
            </a:r>
            <a:r>
              <a:rPr kumimoji="1" lang="ja-JP" altLang="en-US"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つくられる子どもの性差－「女脳」「男脳」は存在しない　光文社</a:t>
            </a:r>
          </a:p>
          <a:p>
            <a:pPr marL="180340" indent="-180340" algn="just" latinLnBrk="1">
              <a:defRPr/>
            </a:pPr>
            <a:endParaRPr kumimoji="1" lang="ja-JP" altLang="ja-JP" sz="20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47CC5455-CA2D-96C2-BEED-20BF1223AB41}"/>
              </a:ext>
            </a:extLst>
          </p:cNvPr>
          <p:cNvSpPr txBox="1"/>
          <p:nvPr/>
        </p:nvSpPr>
        <p:spPr>
          <a:xfrm>
            <a:off x="-48126" y="1905826"/>
            <a:ext cx="12192000" cy="3970318"/>
          </a:xfrm>
          <a:prstGeom prst="rect">
            <a:avLst/>
          </a:prstGeom>
          <a:noFill/>
        </p:spPr>
        <p:txBody>
          <a:bodyPr wrap="square">
            <a:spAutoFit/>
          </a:bodyPr>
          <a:lstStyle/>
          <a:p>
            <a:pPr marL="180340" indent="-180340" algn="just" latinLnBrk="1">
              <a:defRPr/>
            </a:pPr>
            <a:r>
              <a:rPr kumimoji="1" lang="en-US"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Brymer M., Taylor M., Escudero P., Jacobs A., Kronenberg M., Marcy R., Mock L., Payne L., </a:t>
            </a:r>
            <a:r>
              <a:rPr kumimoji="1" lang="en-US" altLang="ja-JP" b="0" i="0" u="none" strike="noStrike" kern="100" cap="none" spc="0" normalizeH="0" baseline="0" noProof="0" dirty="0" err="1">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Pynoos</a:t>
            </a:r>
            <a:r>
              <a:rPr kumimoji="1" lang="en-US"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R., &amp; Vogel J. (2012). Psychological first aid for schools: Field operations guide, 2nd Edition. Los Angeles: National Child Traumatic Stress Network. </a:t>
            </a:r>
            <a:r>
              <a:rPr kumimoji="1" lang="ja-JP" altLang="en-US"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（アメリカ国立子どもトラウマティックストレス・ネットワーク、アメリカ国立</a:t>
            </a:r>
            <a:r>
              <a:rPr kumimoji="1" lang="en-US"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PTSD</a:t>
            </a:r>
            <a:r>
              <a:rPr kumimoji="1" lang="ja-JP" altLang="en-US"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センター、兵庫県こころのケアセンター・大阪教育大学学校危機メンタルサポートセンター訳、（</a:t>
            </a:r>
            <a:r>
              <a:rPr kumimoji="1" lang="en-US"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2017</a:t>
            </a:r>
            <a:r>
              <a:rPr kumimoji="1" lang="ja-JP" altLang="en-US"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）サイコロジカル・ファーストエイド学校版　実施の手引き 第</a:t>
            </a:r>
            <a:r>
              <a:rPr kumimoji="1" lang="en-US"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a:t>
            </a:r>
            <a:r>
              <a:rPr kumimoji="1" lang="ja-JP" altLang="en-US"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版）</a:t>
            </a:r>
            <a:r>
              <a:rPr kumimoji="1" lang="en-US"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https://www.j-hits.org/_files/00127028/pfa_s.pdf </a:t>
            </a:r>
          </a:p>
          <a:p>
            <a:pPr marL="180340" indent="-180340" algn="just" latinLnBrk="1">
              <a:defRPr/>
            </a:pPr>
            <a:r>
              <a:rPr kumimoji="1" lang="en-US"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National Child Traumatic Stress Network, Schools Committee. (2017). Creating, supporting, and sustaining trauma -informed schools: A system framework. Los Angeles, CA, and Durham, N C: National Center for Child Traumatic Stress. (</a:t>
            </a:r>
            <a:r>
              <a:rPr kumimoji="1" lang="ja-JP" altLang="en-US"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大阪教育大学学校安全推進センター</a:t>
            </a:r>
            <a:r>
              <a:rPr kumimoji="1" lang="en-US"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kumimoji="1" lang="ja-JP" altLang="en-US"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訳</a:t>
            </a:r>
            <a:r>
              <a:rPr kumimoji="1" lang="en-US"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(2020) </a:t>
            </a:r>
            <a:r>
              <a:rPr kumimoji="1" lang="ja-JP" altLang="en-US"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トラウマインフォームドな学校づくりー支援を継続させるシステムフレームワーク</a:t>
            </a:r>
            <a:r>
              <a:rPr kumimoji="1" lang="en-US"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p>
          <a:p>
            <a:pPr marL="180340" indent="-180340" algn="just" latinLnBrk="1">
              <a:defRPr/>
            </a:pPr>
            <a:r>
              <a:rPr kumimoji="1" lang="en-US"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Substance Abuse and Mental Health Services Administration (2014) SAMHSA’s Concept of Trauma and Guidance for a Trauma-Informed Approach. HHS Publication No.</a:t>
            </a:r>
            <a:r>
              <a:rPr kumimoji="1" lang="ja-JP" altLang="en-US"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kumimoji="1" lang="en-US"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SMA</a:t>
            </a:r>
            <a:r>
              <a:rPr kumimoji="1" lang="ja-JP" altLang="en-US"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kumimoji="1" lang="en-US"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14-4884. Rockville, MD. (</a:t>
            </a:r>
            <a:r>
              <a:rPr kumimoji="1" lang="ja-JP" altLang="en-US"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大阪教育大学学校危機メンタルサポートセンター・兵庫県こころのケアセンター</a:t>
            </a:r>
            <a:r>
              <a:rPr kumimoji="1" lang="en-US"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kumimoji="1" lang="ja-JP" altLang="en-US"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訳</a:t>
            </a:r>
            <a:r>
              <a:rPr kumimoji="1" lang="en-US"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(2018) SAMHSA</a:t>
            </a:r>
            <a:r>
              <a:rPr kumimoji="1" lang="ja-JP" altLang="en-US"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のトラウマ概念とトラウマインフォームドアプローチのための手引き</a:t>
            </a:r>
            <a:r>
              <a:rPr kumimoji="1" lang="en-US"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endParaRPr kumimoji="1" lang="ja-JP" altLang="ja-JP"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FB7E0072-5F57-0035-167B-4653039E263A}"/>
              </a:ext>
            </a:extLst>
          </p:cNvPr>
          <p:cNvSpPr>
            <a:spLocks noGrp="1"/>
          </p:cNvSpPr>
          <p:nvPr>
            <p:ph type="sldNum" sz="quarter" idx="12"/>
          </p:nvPr>
        </p:nvSpPr>
        <p:spPr/>
        <p:txBody>
          <a:bodyPr/>
          <a:lstStyle/>
          <a:p>
            <a:fld id="{60422B60-572B-4A42-9BF7-423FB352E2B6}" type="slidenum">
              <a:rPr kumimoji="1" lang="ja-JP" altLang="en-US" smtClean="0"/>
              <a:t>45</a:t>
            </a:fld>
            <a:endParaRPr kumimoji="1" lang="ja-JP" altLang="en-US"/>
          </a:p>
        </p:txBody>
      </p:sp>
    </p:spTree>
    <p:extLst>
      <p:ext uri="{BB962C8B-B14F-4D97-AF65-F5344CB8AC3E}">
        <p14:creationId xmlns:p14="http://schemas.microsoft.com/office/powerpoint/2010/main" val="3920683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F77B0-DA5B-A131-F6A3-84DCDEAB2FD4}"/>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01DE095-4832-9A4A-3023-87587E750F53}"/>
              </a:ext>
            </a:extLst>
          </p:cNvPr>
          <p:cNvSpPr txBox="1"/>
          <p:nvPr/>
        </p:nvSpPr>
        <p:spPr>
          <a:xfrm>
            <a:off x="0" y="70761"/>
            <a:ext cx="12192000" cy="538609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00" cap="none" spc="0" normalizeH="0" baseline="0" noProof="0" dirty="0">
                <a:ln>
                  <a:noFill/>
                </a:ln>
                <a:solidFill>
                  <a:prstClr val="black"/>
                </a:solidFill>
                <a:effectLst/>
                <a:uLnTx/>
                <a:uFillTx/>
                <a:latin typeface="游明朝" panose="02020400000000000000" pitchFamily="18" charset="-128"/>
                <a:ea typeface="UD デジタル 教科書体 N-R" panose="02020400000000000000" pitchFamily="17" charset="-128"/>
                <a:cs typeface="Times New Roman" panose="02020603050405020304" pitchFamily="18" charset="0"/>
              </a:rPr>
              <a:t>［</a:t>
            </a:r>
            <a:r>
              <a:rPr kumimoji="1" lang="ja-JP" altLang="en-US" sz="1800" b="0" i="0" u="none" strike="noStrike" kern="100" cap="none" spc="0" normalizeH="0" baseline="0" noProof="0" dirty="0">
                <a:ln>
                  <a:noFill/>
                </a:ln>
                <a:solidFill>
                  <a:prstClr val="black"/>
                </a:solidFill>
                <a:effectLst/>
                <a:uLnTx/>
                <a:uFillTx/>
                <a:latin typeface="游明朝" panose="02020400000000000000" pitchFamily="18" charset="-128"/>
                <a:ea typeface="UD デジタル 教科書体 N-R" panose="02020400000000000000" pitchFamily="17" charset="-128"/>
                <a:cs typeface="Times New Roman" panose="02020603050405020304" pitchFamily="18" charset="0"/>
              </a:rPr>
              <a:t>推薦図書</a:t>
            </a:r>
            <a:r>
              <a:rPr kumimoji="1" lang="ja-JP" altLang="ja-JP" sz="1800" b="0" i="0" u="none" strike="noStrike" kern="100" cap="none" spc="0" normalizeH="0" baseline="0" noProof="0" dirty="0">
                <a:ln>
                  <a:noFill/>
                </a:ln>
                <a:solidFill>
                  <a:prstClr val="black"/>
                </a:solidFill>
                <a:effectLst/>
                <a:uLnTx/>
                <a:uFillTx/>
                <a:latin typeface="游明朝" panose="02020400000000000000" pitchFamily="18" charset="-128"/>
                <a:ea typeface="UD デジタル 教科書体 N-R" panose="02020400000000000000" pitchFamily="17" charset="-128"/>
                <a:cs typeface="Times New Roman" panose="02020603050405020304" pitchFamily="18" charset="0"/>
              </a:rPr>
              <a:t>］</a:t>
            </a:r>
            <a:endParaRPr kumimoji="1" lang="en-US" altLang="ja-JP" sz="1800" b="0" i="0" u="none" strike="noStrike" kern="100" cap="none" spc="0" normalizeH="0" baseline="0" noProof="0" dirty="0">
              <a:ln>
                <a:noFill/>
              </a:ln>
              <a:solidFill>
                <a:prstClr val="black"/>
              </a:solidFill>
              <a:effectLst/>
              <a:uLnTx/>
              <a:uFillTx/>
              <a:latin typeface="游明朝" panose="02020400000000000000" pitchFamily="18" charset="-128"/>
              <a:ea typeface="UD デジタル 教科書体 N-R" panose="02020400000000000000"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00" cap="none" spc="0" normalizeH="0" baseline="0" noProof="0" dirty="0">
                <a:ln>
                  <a:noFill/>
                </a:ln>
                <a:solidFill>
                  <a:prstClr val="black"/>
                </a:solidFill>
                <a:effectLst/>
                <a:uLnTx/>
                <a:uFillTx/>
                <a:latin typeface="游明朝" panose="02020400000000000000" pitchFamily="18" charset="-128"/>
                <a:ea typeface="UD デジタル 教科書体 N-R" panose="02020400000000000000" pitchFamily="17" charset="-128"/>
                <a:cs typeface="Times New Roman" panose="02020603050405020304" pitchFamily="18" charset="0"/>
              </a:rPr>
              <a:t>　</a:t>
            </a:r>
            <a:endParaRPr kumimoji="1" lang="ja-JP" altLang="ja-JP" sz="20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180340" indent="-180340" algn="just" latinLnBrk="1"/>
            <a:r>
              <a:rPr kumimoji="1" lang="ja-JP" altLang="en-US" sz="18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ja-JP" sz="1800" kern="100" dirty="0">
                <a:effectLst/>
                <a:latin typeface="游明朝" panose="02020400000000000000" pitchFamily="18" charset="-128"/>
                <a:ea typeface="UD デジタル 教科書体 N-R" panose="02020400000000000000" pitchFamily="17" charset="-128"/>
                <a:cs typeface="Times New Roman" panose="02020603050405020304" pitchFamily="18" charset="0"/>
              </a:rPr>
              <a:t>新井肇（</a:t>
            </a:r>
            <a:r>
              <a:rPr lang="en-US" altLang="ja-JP" sz="18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2023</a:t>
            </a:r>
            <a:r>
              <a:rPr lang="ja-JP" altLang="ja-JP" sz="18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）「第</a:t>
            </a:r>
            <a:r>
              <a:rPr lang="en-US" altLang="ja-JP" sz="18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a:t>
            </a:r>
            <a:r>
              <a:rPr lang="ja-JP" altLang="ja-JP" sz="18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部</a:t>
            </a:r>
            <a:r>
              <a:rPr lang="ja-JP" altLang="en-US" kern="100" dirty="0">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en-US" altLang="ja-JP" sz="18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5 </a:t>
            </a:r>
            <a:r>
              <a:rPr lang="ja-JP" altLang="ja-JP" sz="18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自殺」（八並光俊・石隈利紀編著『</a:t>
            </a:r>
            <a:r>
              <a:rPr lang="en-US" altLang="ja-JP" sz="18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Q&amp;A</a:t>
            </a:r>
            <a:r>
              <a:rPr lang="ja-JP" altLang="ja-JP" sz="18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新生徒指導提要で読み解くこれからの児童生徒</a:t>
            </a:r>
            <a:r>
              <a:rPr lang="ja-JP" altLang="en-US" sz="18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endParaRPr lang="en-US" altLang="ja-JP" sz="18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80340" indent="-180340" algn="just" latinLnBrk="1"/>
            <a:r>
              <a:rPr lang="ja-JP" altLang="en-US" sz="18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ja-JP" sz="18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の発達支持』</a:t>
            </a:r>
            <a:r>
              <a:rPr lang="en-US" altLang="ja-JP" sz="18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pp.114-119 </a:t>
            </a:r>
            <a:r>
              <a:rPr lang="ja-JP" altLang="en-US" sz="18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sz="18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ja-JP" sz="1800" kern="100" dirty="0">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ぎょうせい</a:t>
            </a:r>
          </a:p>
          <a:p>
            <a:pPr marL="180340" marR="0" lvl="0" indent="-180340" algn="just" defTabSz="914400" rtl="0" eaLnBrk="1" fontAlgn="auto" latinLnBrk="1" hangingPunct="1">
              <a:lnSpc>
                <a:spcPct val="100000"/>
              </a:lnSpc>
              <a:spcBef>
                <a:spcPts val="0"/>
              </a:spcBef>
              <a:spcAft>
                <a:spcPts val="0"/>
              </a:spcAft>
              <a:buClrTx/>
              <a:buSzTx/>
              <a:buFontTx/>
              <a:buNone/>
              <a:tabLst/>
              <a:defRPr/>
            </a:pPr>
            <a:endParaRPr kumimoji="1" lang="en-US" altLang="ja-JP" sz="18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80340" marR="0" lvl="0" indent="-180340" algn="just" defTabSz="914400" rtl="0" eaLnBrk="1" fontAlgn="auto" latinLnBrk="1" hangingPunct="1">
              <a:lnSpc>
                <a:spcPct val="100000"/>
              </a:lnSpc>
              <a:spcBef>
                <a:spcPts val="0"/>
              </a:spcBef>
              <a:spcAft>
                <a:spcPts val="0"/>
              </a:spcAft>
              <a:buClrTx/>
              <a:buSzTx/>
              <a:buFontTx/>
              <a:buNone/>
              <a:tabLst/>
              <a:defRPr/>
            </a:pP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窪田由紀・シャルマ直美編著 </a:t>
            </a:r>
            <a:r>
              <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(2024)</a:t>
            </a: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学校における自殺予防教育のすすめ方［改訂版］─だれにでもこころが</a:t>
            </a:r>
          </a:p>
          <a:p>
            <a:pPr marL="180340" marR="0" lvl="0" indent="-180340" algn="just" defTabSz="914400" rtl="0" eaLnBrk="1" fontAlgn="auto" latinLnBrk="1" hangingPunct="1">
              <a:lnSpc>
                <a:spcPct val="100000"/>
              </a:lnSpc>
              <a:spcBef>
                <a:spcPts val="0"/>
              </a:spcBef>
              <a:spcAft>
                <a:spcPts val="0"/>
              </a:spcAft>
              <a:buClrTx/>
              <a:buSzTx/>
              <a:buFontTx/>
              <a:buNone/>
              <a:tabLst/>
              <a:defRPr/>
            </a:pP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苦しいときがあるから</a:t>
            </a:r>
            <a:r>
              <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遠見書房</a:t>
            </a:r>
            <a:endPar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80340" marR="0" lvl="0" indent="-180340" algn="just" defTabSz="914400" rtl="0" eaLnBrk="1" fontAlgn="auto" latinLnBrk="1" hangingPunct="1">
              <a:lnSpc>
                <a:spcPct val="100000"/>
              </a:lnSpc>
              <a:spcBef>
                <a:spcPts val="0"/>
              </a:spcBef>
              <a:spcAft>
                <a:spcPts val="0"/>
              </a:spcAft>
              <a:buClrTx/>
              <a:buSzTx/>
              <a:buFontTx/>
              <a:buNone/>
              <a:tabLst/>
              <a:defRPr/>
            </a:pPr>
            <a:endPar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80340" marR="0" lvl="0" indent="-180340" algn="just" defTabSz="914400" rtl="0" eaLnBrk="1" fontAlgn="auto" latinLnBrk="1" hangingPunct="1">
              <a:lnSpc>
                <a:spcPct val="100000"/>
              </a:lnSpc>
              <a:spcBef>
                <a:spcPts val="0"/>
              </a:spcBef>
              <a:spcAft>
                <a:spcPts val="0"/>
              </a:spcAft>
              <a:buClrTx/>
              <a:buSzTx/>
              <a:buFontTx/>
              <a:buNone/>
              <a:tabLst/>
              <a:defRPr/>
            </a:pP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松本俊彦（</a:t>
            </a:r>
            <a:r>
              <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2015</a:t>
            </a: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もしも「死にたい」と言われたら　 自殺リスクの評価と対応</a:t>
            </a:r>
            <a:r>
              <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中外医学社 </a:t>
            </a:r>
            <a:endPar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80340" marR="0" lvl="0" indent="-180340" algn="just" defTabSz="914400" rtl="0" eaLnBrk="1" fontAlgn="auto" latinLnBrk="1" hangingPunct="1">
              <a:lnSpc>
                <a:spcPct val="100000"/>
              </a:lnSpc>
              <a:spcBef>
                <a:spcPts val="0"/>
              </a:spcBef>
              <a:spcAft>
                <a:spcPts val="0"/>
              </a:spcAft>
              <a:buClrTx/>
              <a:buSzTx/>
              <a:buFontTx/>
              <a:buNone/>
              <a:tabLst/>
              <a:defRPr/>
            </a:pPr>
            <a:endPar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80340" marR="0" lvl="0" indent="-180340" algn="just" defTabSz="914400" rtl="0" eaLnBrk="1" fontAlgn="auto" latinLnBrk="1" hangingPunct="1">
              <a:lnSpc>
                <a:spcPct val="100000"/>
              </a:lnSpc>
              <a:spcBef>
                <a:spcPts val="0"/>
              </a:spcBef>
              <a:spcAft>
                <a:spcPts val="0"/>
              </a:spcAft>
              <a:buClrTx/>
              <a:buSzTx/>
              <a:buFontTx/>
              <a:buNone/>
              <a:tabLst/>
              <a:defRPr/>
            </a:pP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阪中順子（</a:t>
            </a:r>
            <a:r>
              <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2015</a:t>
            </a: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学校現場から発信する子どもの自殺予防ガイドブック</a:t>
            </a:r>
            <a:r>
              <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いのちの危機と向き合って</a:t>
            </a:r>
            <a:r>
              <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金剛出版</a:t>
            </a:r>
            <a:endPar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80340" marR="0" lvl="0" indent="-180340" algn="just" defTabSz="914400" rtl="0" eaLnBrk="1" fontAlgn="auto" latinLnBrk="1" hangingPunct="1">
              <a:lnSpc>
                <a:spcPct val="100000"/>
              </a:lnSpc>
              <a:spcBef>
                <a:spcPts val="0"/>
              </a:spcBef>
              <a:spcAft>
                <a:spcPts val="0"/>
              </a:spcAft>
              <a:buClrTx/>
              <a:buSzTx/>
              <a:buFontTx/>
              <a:buNone/>
              <a:tabLst/>
              <a:defRPr/>
            </a:pPr>
            <a:endPar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80340" marR="0" lvl="0" indent="-180340" algn="just" defTabSz="914400" rtl="0" eaLnBrk="1" fontAlgn="auto" latinLnBrk="1" hangingPunct="1">
              <a:lnSpc>
                <a:spcPct val="100000"/>
              </a:lnSpc>
              <a:spcBef>
                <a:spcPts val="0"/>
              </a:spcBef>
              <a:spcAft>
                <a:spcPts val="0"/>
              </a:spcAft>
              <a:buClrTx/>
              <a:buSzTx/>
              <a:buFontTx/>
              <a:buNone/>
              <a:tabLst/>
              <a:defRPr/>
            </a:pP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相馬誠一・伊藤美奈子編著（</a:t>
            </a:r>
            <a:r>
              <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2020</a:t>
            </a: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子どもたちに</a:t>
            </a:r>
            <a:r>
              <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いのちと死</a:t>
            </a:r>
            <a:r>
              <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の授業を</a:t>
            </a:r>
            <a:r>
              <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学校で行う包括的自殺予防プロ　　　 </a:t>
            </a:r>
            <a:endPar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80340" marR="0" lvl="0" indent="-180340" algn="just" defTabSz="914400" rtl="0" eaLnBrk="1" fontAlgn="auto" latinLnBrk="1" hangingPunct="1">
              <a:lnSpc>
                <a:spcPct val="100000"/>
              </a:lnSpc>
              <a:spcBef>
                <a:spcPts val="0"/>
              </a:spcBef>
              <a:spcAft>
                <a:spcPts val="0"/>
              </a:spcAft>
              <a:buClrTx/>
              <a:buSzTx/>
              <a:buFontTx/>
              <a:buNone/>
              <a:tabLst/>
              <a:defRPr/>
            </a:pPr>
            <a:r>
              <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グラム</a:t>
            </a:r>
            <a:r>
              <a:rPr lang="en-US" altLang="ja-JP"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lang="ja-JP" altLang="en-US" kern="10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学事</a:t>
            </a:r>
            <a:r>
              <a:rPr lang="ja-JP" altLang="en-US" kern="100" dirty="0">
                <a:solidFill>
                  <a:prstClr val="black"/>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出版</a:t>
            </a:r>
            <a:endParaRPr kumimoji="1" lang="en-US" altLang="zh-TW" sz="18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80340" marR="0" lvl="0" indent="-180340" algn="just" defTabSz="914400" rtl="0" eaLnBrk="1" fontAlgn="auto" latinLnBrk="0" hangingPunct="1">
              <a:lnSpc>
                <a:spcPct val="100000"/>
              </a:lnSpc>
              <a:spcBef>
                <a:spcPts val="0"/>
              </a:spcBef>
              <a:spcAft>
                <a:spcPts val="0"/>
              </a:spcAft>
              <a:buClrTx/>
              <a:buSzTx/>
              <a:buFontTx/>
              <a:buNone/>
              <a:tabLst/>
              <a:defRPr/>
            </a:pPr>
            <a:endParaRPr kumimoji="1" lang="en-US" altLang="zh-TW" sz="18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80340" marR="0" lvl="0" indent="-180340" algn="just"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高橋祥友編著（</a:t>
            </a:r>
            <a:r>
              <a:rPr kumimoji="1" lang="en-US" altLang="ja-JP" sz="18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2008</a:t>
            </a:r>
            <a:r>
              <a:rPr kumimoji="1" lang="ja-JP" altLang="en-US" sz="18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kumimoji="1" lang="en-US" altLang="ja-JP" sz="18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kumimoji="1" lang="ja-JP" altLang="en-US" sz="18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新訂増補　青少年のための自殺予防マニュアル</a:t>
            </a:r>
            <a:r>
              <a:rPr kumimoji="1" lang="en-US" altLang="ja-JP" sz="18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a:t>
            </a:r>
            <a:r>
              <a:rPr kumimoji="1" lang="ja-JP" altLang="en-US" sz="18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金剛出版</a:t>
            </a:r>
            <a:endParaRPr kumimoji="1" lang="en-US" altLang="ja-JP" sz="18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80340" marR="0" lvl="0" indent="-180340" algn="just" defTabSz="914400" rtl="0" eaLnBrk="1" fontAlgn="auto" latinLnBrk="0" hangingPunct="1">
              <a:lnSpc>
                <a:spcPct val="100000"/>
              </a:lnSpc>
              <a:spcBef>
                <a:spcPts val="0"/>
              </a:spcBef>
              <a:spcAft>
                <a:spcPts val="0"/>
              </a:spcAft>
              <a:buClrTx/>
              <a:buSzTx/>
              <a:buFontTx/>
              <a:buNone/>
              <a:tabLst/>
              <a:defRPr/>
            </a:pPr>
            <a:endParaRPr kumimoji="1" lang="ja-JP" altLang="ja-JP" sz="20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80340" marR="0" lvl="0" indent="-180340" algn="just"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endParaRPr kumimoji="1" lang="ja-JP" altLang="ja-JP" sz="20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80340" marR="0" lvl="0" indent="-180340" algn="just"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endParaRPr kumimoji="1" lang="ja-JP" altLang="ja-JP" sz="2000" b="0" i="0" u="none" strike="noStrike" kern="1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F46E1885-80C3-FE71-F7AE-37B8D51F54F5}"/>
              </a:ext>
            </a:extLst>
          </p:cNvPr>
          <p:cNvSpPr>
            <a:spLocks noGrp="1"/>
          </p:cNvSpPr>
          <p:nvPr>
            <p:ph type="sldNum" sz="quarter" idx="12"/>
          </p:nvPr>
        </p:nvSpPr>
        <p:spPr/>
        <p:txBody>
          <a:bodyPr/>
          <a:lstStyle/>
          <a:p>
            <a:fld id="{60422B60-572B-4A42-9BF7-423FB352E2B6}" type="slidenum">
              <a:rPr kumimoji="1" lang="ja-JP" altLang="en-US" smtClean="0"/>
              <a:t>46</a:t>
            </a:fld>
            <a:endParaRPr kumimoji="1" lang="ja-JP" altLang="en-US"/>
          </a:p>
        </p:txBody>
      </p:sp>
    </p:spTree>
    <p:extLst>
      <p:ext uri="{BB962C8B-B14F-4D97-AF65-F5344CB8AC3E}">
        <p14:creationId xmlns:p14="http://schemas.microsoft.com/office/powerpoint/2010/main" val="3509561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0EC2B-51B8-933E-6CF8-8A9003A58D54}"/>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1EDB488-6850-205F-AC75-F7C1869933F7}"/>
              </a:ext>
            </a:extLst>
          </p:cNvPr>
          <p:cNvSpPr txBox="1"/>
          <p:nvPr/>
        </p:nvSpPr>
        <p:spPr>
          <a:xfrm>
            <a:off x="911701" y="1059249"/>
            <a:ext cx="9918491" cy="4805816"/>
          </a:xfrm>
          <a:prstGeom prst="rect">
            <a:avLst/>
          </a:prstGeom>
          <a:noFill/>
          <a:ln>
            <a:noFill/>
          </a:ln>
        </p:spPr>
        <p:txBody>
          <a:bodyPr wrap="square" lIns="90308" tIns="45155" rIns="90308" bIns="45155">
            <a:spAutoFit/>
          </a:bodyPr>
          <a:lstStyle/>
          <a:p>
            <a:pPr algn="just" defTabSz="903091" eaLnBrk="0" hangingPunct="0">
              <a:defRPr/>
            </a:pPr>
            <a:r>
              <a:rPr lang="ja-JP" altLang="en-US" sz="2800" b="1" u="dbl"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自殺対策基本法</a:t>
            </a:r>
            <a:r>
              <a:rPr lang="ja-JP" altLang="en-US" sz="2200" u="dbl" dirty="0">
                <a:solidFill>
                  <a:prstClr val="black"/>
                </a:solidFill>
                <a:latin typeface="UD デジタル 教科書体 N-R" panose="02020400000000000000" pitchFamily="17" charset="-128"/>
                <a:ea typeface="UD デジタル 教科書体 N-R" panose="02020400000000000000" pitchFamily="17" charset="-128"/>
              </a:rPr>
              <a:t>（平成</a:t>
            </a:r>
            <a:r>
              <a:rPr lang="en-US" altLang="ja-JP" sz="2200" u="dbl" dirty="0">
                <a:solidFill>
                  <a:prstClr val="black"/>
                </a:solidFill>
                <a:latin typeface="UD デジタル 教科書体 N-R" panose="02020400000000000000" pitchFamily="17" charset="-128"/>
                <a:ea typeface="UD デジタル 教科書体 N-R" panose="02020400000000000000" pitchFamily="17" charset="-128"/>
              </a:rPr>
              <a:t>18</a:t>
            </a:r>
            <a:r>
              <a:rPr lang="ja-JP" altLang="en-US" sz="2200" u="dbl" dirty="0">
                <a:solidFill>
                  <a:prstClr val="black"/>
                </a:solidFill>
                <a:latin typeface="UD デジタル 教科書体 N-R" panose="02020400000000000000" pitchFamily="17" charset="-128"/>
                <a:ea typeface="UD デジタル 教科書体 N-R" panose="02020400000000000000" pitchFamily="17" charset="-128"/>
              </a:rPr>
              <a:t>年</a:t>
            </a:r>
            <a:r>
              <a:rPr lang="en-US" altLang="ja-JP" sz="2200" u="dbl" dirty="0">
                <a:solidFill>
                  <a:prstClr val="black"/>
                </a:solidFill>
                <a:latin typeface="UD デジタル 教科書体 N-R" panose="02020400000000000000" pitchFamily="17" charset="-128"/>
                <a:ea typeface="UD デジタル 教科書体 N-R" panose="02020400000000000000" pitchFamily="17" charset="-128"/>
              </a:rPr>
              <a:t>6</a:t>
            </a:r>
            <a:r>
              <a:rPr lang="ja-JP" altLang="en-US" sz="2200" u="dbl" dirty="0">
                <a:solidFill>
                  <a:prstClr val="black"/>
                </a:solidFill>
                <a:latin typeface="UD デジタル 教科書体 N-R" panose="02020400000000000000" pitchFamily="17" charset="-128"/>
                <a:ea typeface="UD デジタル 教科書体 N-R" panose="02020400000000000000" pitchFamily="17" charset="-128"/>
              </a:rPr>
              <a:t>月公布、同年</a:t>
            </a:r>
            <a:r>
              <a:rPr lang="en-US" altLang="ja-JP" sz="2200" u="dbl" dirty="0">
                <a:solidFill>
                  <a:prstClr val="black"/>
                </a:solidFill>
                <a:latin typeface="UD デジタル 教科書体 N-R" panose="02020400000000000000" pitchFamily="17" charset="-128"/>
                <a:ea typeface="UD デジタル 教科書体 N-R" panose="02020400000000000000" pitchFamily="17" charset="-128"/>
              </a:rPr>
              <a:t>10</a:t>
            </a:r>
            <a:r>
              <a:rPr lang="ja-JP" altLang="en-US" sz="2200" u="dbl" dirty="0">
                <a:solidFill>
                  <a:prstClr val="black"/>
                </a:solidFill>
                <a:latin typeface="UD デジタル 教科書体 N-R" panose="02020400000000000000" pitchFamily="17" charset="-128"/>
                <a:ea typeface="UD デジタル 教科書体 N-R" panose="02020400000000000000" pitchFamily="17" charset="-128"/>
              </a:rPr>
              <a:t>月施行、平成</a:t>
            </a:r>
            <a:r>
              <a:rPr lang="en-US" altLang="ja-JP" sz="2200" u="dbl" dirty="0">
                <a:solidFill>
                  <a:prstClr val="black"/>
                </a:solidFill>
                <a:latin typeface="UD デジタル 教科書体 N-R" panose="02020400000000000000" pitchFamily="17" charset="-128"/>
                <a:ea typeface="UD デジタル 教科書体 N-R" panose="02020400000000000000" pitchFamily="17" charset="-128"/>
              </a:rPr>
              <a:t>28</a:t>
            </a:r>
            <a:r>
              <a:rPr lang="ja-JP" altLang="en-US" sz="2200" u="dbl" dirty="0">
                <a:solidFill>
                  <a:prstClr val="black"/>
                </a:solidFill>
                <a:latin typeface="UD デジタル 教科書体 N-R" panose="02020400000000000000" pitchFamily="17" charset="-128"/>
                <a:ea typeface="UD デジタル 教科書体 N-R" panose="02020400000000000000" pitchFamily="17" charset="-128"/>
              </a:rPr>
              <a:t>年改正）</a:t>
            </a:r>
            <a:endParaRPr lang="en-US" altLang="ja-JP" sz="2200" u="dbl" dirty="0">
              <a:solidFill>
                <a:prstClr val="black"/>
              </a:solidFill>
              <a:latin typeface="UD デジタル 教科書体 N-R" panose="02020400000000000000" pitchFamily="17" charset="-128"/>
              <a:ea typeface="UD デジタル 教科書体 N-R" panose="02020400000000000000" pitchFamily="17" charset="-128"/>
            </a:endParaRPr>
          </a:p>
          <a:p>
            <a:pPr algn="just" defTabSz="903091" eaLnBrk="0" hangingPunct="0">
              <a:defRPr/>
            </a:pPr>
            <a:r>
              <a:rPr lang="ja-JP" altLang="en-US" sz="2540" kern="0"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 →学校の責務規定なし</a:t>
            </a:r>
            <a:endParaRPr lang="en-US" altLang="ja-JP" sz="2540" kern="0"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endParaRPr>
          </a:p>
          <a:p>
            <a:pPr algn="just" defTabSz="903091" eaLnBrk="0" hangingPunct="0">
              <a:defRPr/>
            </a:pPr>
            <a:r>
              <a:rPr lang="ja-JP" altLang="en-US" sz="2177" kern="0"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　　　　教育基本法等の一般規定に委ねられ、自殺対策に関する法令上の</a:t>
            </a:r>
            <a:endParaRPr lang="en-US" altLang="ja-JP" sz="2177" kern="0"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endParaRPr>
          </a:p>
          <a:p>
            <a:pPr algn="just" defTabSz="903091" eaLnBrk="0" hangingPunct="0">
              <a:defRPr/>
            </a:pPr>
            <a:r>
              <a:rPr lang="ja-JP" altLang="en-US" sz="2177" kern="0"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　　　　位置づけは存在しなかった</a:t>
            </a:r>
            <a:endParaRPr lang="en-US" altLang="ja-JP" sz="2177" kern="0"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endParaRPr>
          </a:p>
          <a:p>
            <a:pPr algn="just" defTabSz="903091" eaLnBrk="0" hangingPunct="0">
              <a:lnSpc>
                <a:spcPts val="1600"/>
              </a:lnSpc>
              <a:defRPr/>
            </a:pPr>
            <a:r>
              <a:rPr lang="ja-JP" altLang="en-US" sz="2177" kern="0" dirty="0">
                <a:solidFill>
                  <a:prstClr val="black"/>
                </a:solidFill>
                <a:latin typeface="ＭＳ ゴシック" panose="020B0609070205080204" pitchFamily="49" charset="-128"/>
                <a:ea typeface="ＭＳ ゴシック" panose="020B0609070205080204" pitchFamily="49" charset="-128"/>
                <a:cs typeface="メイリオ" pitchFamily="50" charset="-128"/>
              </a:rPr>
              <a:t>　</a:t>
            </a:r>
            <a:endParaRPr lang="en-US" altLang="ja-JP" sz="2177" kern="0" dirty="0">
              <a:solidFill>
                <a:prstClr val="black"/>
              </a:solidFill>
              <a:latin typeface="ＭＳ ゴシック" panose="020B0609070205080204" pitchFamily="49" charset="-128"/>
              <a:ea typeface="ＭＳ ゴシック" panose="020B0609070205080204" pitchFamily="49" charset="-128"/>
              <a:cs typeface="メイリオ" pitchFamily="50" charset="-128"/>
            </a:endParaRPr>
          </a:p>
          <a:p>
            <a:pPr marL="3306593" indent="-3306593" algn="just" defTabSz="903091" eaLnBrk="0" hangingPunct="0">
              <a:defRPr/>
            </a:pPr>
            <a:r>
              <a:rPr lang="ja-JP" altLang="en-US" sz="2800" b="1" u="dbl"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自殺対策基本法の改正</a:t>
            </a:r>
            <a:r>
              <a:rPr lang="ja-JP" altLang="en-US" sz="2200" u="dbl" dirty="0">
                <a:solidFill>
                  <a:prstClr val="black"/>
                </a:solidFill>
                <a:latin typeface="UD デジタル 教科書体 N-R" panose="02020400000000000000" pitchFamily="17" charset="-128"/>
                <a:ea typeface="UD デジタル 教科書体 N-R" panose="02020400000000000000" pitchFamily="17" charset="-128"/>
              </a:rPr>
              <a:t>（令和</a:t>
            </a:r>
            <a:r>
              <a:rPr lang="en-US" altLang="ja-JP" sz="2200" u="dbl" dirty="0">
                <a:solidFill>
                  <a:prstClr val="black"/>
                </a:solidFill>
                <a:latin typeface="UD デジタル 教科書体 N-R" panose="02020400000000000000" pitchFamily="17" charset="-128"/>
                <a:ea typeface="UD デジタル 教科書体 N-R" panose="02020400000000000000" pitchFamily="17" charset="-128"/>
              </a:rPr>
              <a:t>7</a:t>
            </a:r>
            <a:r>
              <a:rPr lang="ja-JP" altLang="en-US" sz="2200" u="dbl" dirty="0">
                <a:solidFill>
                  <a:prstClr val="black"/>
                </a:solidFill>
                <a:latin typeface="UD デジタル 教科書体 N-R" panose="02020400000000000000" pitchFamily="17" charset="-128"/>
                <a:ea typeface="UD デジタル 教科書体 N-R" panose="02020400000000000000" pitchFamily="17" charset="-128"/>
              </a:rPr>
              <a:t>年</a:t>
            </a:r>
            <a:r>
              <a:rPr lang="en-US" altLang="ja-JP" sz="2200" u="dbl" dirty="0">
                <a:solidFill>
                  <a:prstClr val="black"/>
                </a:solidFill>
                <a:latin typeface="UD デジタル 教科書体 N-R" panose="02020400000000000000" pitchFamily="17" charset="-128"/>
                <a:ea typeface="UD デジタル 教科書体 N-R" panose="02020400000000000000" pitchFamily="17" charset="-128"/>
              </a:rPr>
              <a:t>6</a:t>
            </a:r>
            <a:r>
              <a:rPr lang="ja-JP" altLang="en-US" sz="2200" u="dbl" dirty="0">
                <a:solidFill>
                  <a:prstClr val="black"/>
                </a:solidFill>
                <a:latin typeface="UD デジタル 教科書体 N-R" panose="02020400000000000000" pitchFamily="17" charset="-128"/>
                <a:ea typeface="UD デジタル 教科書体 N-R" panose="02020400000000000000" pitchFamily="17" charset="-128"/>
              </a:rPr>
              <a:t>月公布、令和</a:t>
            </a:r>
            <a:r>
              <a:rPr lang="en-US" altLang="ja-JP" sz="2200" u="dbl" dirty="0">
                <a:solidFill>
                  <a:prstClr val="black"/>
                </a:solidFill>
                <a:latin typeface="UD デジタル 教科書体 N-R" panose="02020400000000000000" pitchFamily="17" charset="-128"/>
                <a:ea typeface="UD デジタル 教科書体 N-R" panose="02020400000000000000" pitchFamily="17" charset="-128"/>
              </a:rPr>
              <a:t>8</a:t>
            </a:r>
            <a:r>
              <a:rPr lang="ja-JP" altLang="en-US" sz="2200" u="dbl" dirty="0">
                <a:solidFill>
                  <a:prstClr val="black"/>
                </a:solidFill>
                <a:latin typeface="UD デジタル 教科書体 N-R" panose="02020400000000000000" pitchFamily="17" charset="-128"/>
                <a:ea typeface="UD デジタル 教科書体 N-R" panose="02020400000000000000" pitchFamily="17" charset="-128"/>
              </a:rPr>
              <a:t>年</a:t>
            </a:r>
            <a:r>
              <a:rPr lang="en-US" altLang="ja-JP" sz="2200" u="dbl" dirty="0">
                <a:solidFill>
                  <a:prstClr val="black"/>
                </a:solidFill>
                <a:latin typeface="UD デジタル 教科書体 N-R" panose="02020400000000000000" pitchFamily="17" charset="-128"/>
                <a:ea typeface="UD デジタル 教科書体 N-R" panose="02020400000000000000" pitchFamily="17" charset="-128"/>
              </a:rPr>
              <a:t>4</a:t>
            </a:r>
            <a:r>
              <a:rPr lang="ja-JP" altLang="en-US" sz="2200" u="dbl" dirty="0">
                <a:solidFill>
                  <a:prstClr val="black"/>
                </a:solidFill>
                <a:latin typeface="UD デジタル 教科書体 N-R" panose="02020400000000000000" pitchFamily="17" charset="-128"/>
                <a:ea typeface="UD デジタル 教科書体 N-R" panose="02020400000000000000" pitchFamily="17" charset="-128"/>
              </a:rPr>
              <a:t>月施行）　</a:t>
            </a:r>
          </a:p>
          <a:p>
            <a:pPr algn="just" defTabSz="903091" eaLnBrk="0" hangingPunct="0">
              <a:defRPr/>
            </a:pPr>
            <a:r>
              <a:rPr lang="ja-JP" altLang="en-US" sz="2177" b="1" kern="0" dirty="0">
                <a:solidFill>
                  <a:prstClr val="black"/>
                </a:solidFill>
                <a:latin typeface="Times New Roman" panose="02020603050405020304" pitchFamily="18" charset="0"/>
                <a:ea typeface="ＭＳ ゴシック" panose="020B0609070205080204" pitchFamily="49" charset="-128"/>
                <a:cs typeface="Times New Roman" panose="02020603050405020304" pitchFamily="18" charset="0"/>
              </a:rPr>
              <a:t> </a:t>
            </a:r>
            <a:r>
              <a:rPr lang="ja-JP" altLang="en-US" sz="2540" kern="0"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→子どもの自殺の増加を受け、自殺対策における「学校」を</a:t>
            </a:r>
            <a:endParaRPr lang="en-US" altLang="ja-JP" sz="2540" kern="0"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endParaRPr>
          </a:p>
          <a:p>
            <a:pPr algn="just" defTabSz="903091" eaLnBrk="0" hangingPunct="0">
              <a:defRPr/>
            </a:pPr>
            <a:r>
              <a:rPr lang="ja-JP" altLang="en-US" sz="2540" kern="0"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　 独立した主体として規定</a:t>
            </a:r>
            <a:endParaRPr lang="ja-JP" altLang="en-US" sz="2177" kern="0"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endParaRPr>
          </a:p>
          <a:p>
            <a:pPr defTabSz="903091" eaLnBrk="0" fontAlgn="base" hangingPunct="0">
              <a:spcBef>
                <a:spcPct val="0"/>
              </a:spcBef>
              <a:spcAft>
                <a:spcPct val="0"/>
              </a:spcAft>
              <a:defRPr/>
            </a:pPr>
            <a:r>
              <a:rPr lang="ja-JP" altLang="en-US" sz="2177"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　・「教育の一環」という位置づけから、法律上の「責務」へと明確化</a:t>
            </a:r>
            <a:endParaRPr lang="en-US" altLang="ja-JP" sz="2177"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endParaRPr>
          </a:p>
          <a:p>
            <a:pPr defTabSz="903091" eaLnBrk="0" fontAlgn="base" hangingPunct="0">
              <a:spcBef>
                <a:spcPct val="0"/>
              </a:spcBef>
              <a:spcAft>
                <a:spcPct val="0"/>
              </a:spcAft>
              <a:defRPr/>
            </a:pPr>
            <a:r>
              <a:rPr lang="ja-JP" altLang="en-US" sz="2177"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　・地方公共団体は、「協議会」を設置し、学校現場の「抱え込み」を</a:t>
            </a:r>
            <a:endParaRPr lang="en-US" altLang="ja-JP" sz="2177"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endParaRPr>
          </a:p>
          <a:p>
            <a:pPr defTabSz="903091" eaLnBrk="0" fontAlgn="base" hangingPunct="0">
              <a:spcBef>
                <a:spcPct val="0"/>
              </a:spcBef>
              <a:spcAft>
                <a:spcPct val="0"/>
              </a:spcAft>
              <a:defRPr/>
            </a:pPr>
            <a:r>
              <a:rPr lang="ja-JP" altLang="en-US" sz="2177"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　　防ぎ、医療、福祉、行政、地域と連携してチームとして対応</a:t>
            </a:r>
            <a:endParaRPr lang="en-US" altLang="ja-JP" sz="2177"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endParaRPr>
          </a:p>
          <a:p>
            <a:pPr defTabSz="903091" eaLnBrk="0" fontAlgn="base" hangingPunct="0">
              <a:spcBef>
                <a:spcPct val="0"/>
              </a:spcBef>
              <a:spcAft>
                <a:spcPct val="0"/>
              </a:spcAft>
              <a:defRPr/>
            </a:pPr>
            <a:r>
              <a:rPr lang="ja-JP" altLang="en-US" sz="2177"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　・子どもが長時間過ごす場所として、</a:t>
            </a:r>
            <a:r>
              <a:rPr lang="en-US" altLang="ja-JP" sz="2177"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SOS</a:t>
            </a:r>
            <a:r>
              <a:rPr lang="ja-JP" altLang="en-US" sz="2177"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の早期発見とゲートキーパー</a:t>
            </a:r>
            <a:endParaRPr lang="en-US" altLang="ja-JP" sz="2177"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endParaRPr>
          </a:p>
          <a:p>
            <a:pPr defTabSz="903091" eaLnBrk="0" fontAlgn="base" hangingPunct="0">
              <a:spcBef>
                <a:spcPct val="0"/>
              </a:spcBef>
              <a:spcAft>
                <a:spcPct val="0"/>
              </a:spcAft>
              <a:defRPr/>
            </a:pPr>
            <a:r>
              <a:rPr lang="ja-JP" altLang="en-US" sz="2177" dirty="0">
                <a:solidFill>
                  <a:prstClr val="black"/>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　　機能を強化</a:t>
            </a:r>
            <a:endParaRPr lang="en-US" altLang="ja-JP" sz="1814" dirty="0">
              <a:solidFill>
                <a:srgbClr val="FF0000"/>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endParaRPr>
          </a:p>
        </p:txBody>
      </p:sp>
      <p:sp>
        <p:nvSpPr>
          <p:cNvPr id="6" name="矢印: 右 5">
            <a:extLst>
              <a:ext uri="{FF2B5EF4-FFF2-40B4-BE49-F238E27FC236}">
                <a16:creationId xmlns:a16="http://schemas.microsoft.com/office/drawing/2014/main" id="{6E8F04A5-6E60-5FFA-ABE7-DCD05BF09AD8}"/>
              </a:ext>
            </a:extLst>
          </p:cNvPr>
          <p:cNvSpPr/>
          <p:nvPr/>
        </p:nvSpPr>
        <p:spPr>
          <a:xfrm>
            <a:off x="1074401" y="5865063"/>
            <a:ext cx="783278" cy="391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0308" tIns="45155" rIns="90308" bIns="45155" anchor="ctr"/>
          <a:lstStyle/>
          <a:p>
            <a:pPr algn="ctr" defTabSz="903091" eaLnBrk="0" hangingPunct="0">
              <a:defRPr/>
            </a:pPr>
            <a:endParaRPr lang="ja-JP" altLang="en-US" sz="1814">
              <a:solidFill>
                <a:prstClr val="white"/>
              </a:solidFill>
              <a:latin typeface="Calibri"/>
              <a:ea typeface="ＭＳ Ｐゴシック" panose="020B0600070205080204" pitchFamily="50" charset="-128"/>
            </a:endParaRPr>
          </a:p>
        </p:txBody>
      </p:sp>
      <p:sp>
        <p:nvSpPr>
          <p:cNvPr id="711684" name="Rectangle 2">
            <a:extLst>
              <a:ext uri="{FF2B5EF4-FFF2-40B4-BE49-F238E27FC236}">
                <a16:creationId xmlns:a16="http://schemas.microsoft.com/office/drawing/2014/main" id="{4BCB2680-B0DB-7D9B-28A3-3B5453E96F35}"/>
              </a:ext>
            </a:extLst>
          </p:cNvPr>
          <p:cNvSpPr>
            <a:spLocks noChangeArrowheads="1"/>
          </p:cNvSpPr>
          <p:nvPr/>
        </p:nvSpPr>
        <p:spPr bwMode="auto">
          <a:xfrm>
            <a:off x="2020379" y="5375967"/>
            <a:ext cx="8560673" cy="136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101" tIns="45059" rIns="90101" bIns="45059" anchor="ctr"/>
          <a:lstStyle/>
          <a:p>
            <a:pPr defTabSz="945990" eaLnBrk="0" fontAlgn="base" hangingPunct="0">
              <a:spcBef>
                <a:spcPct val="20000"/>
              </a:spcBef>
              <a:spcAft>
                <a:spcPct val="0"/>
              </a:spcAft>
              <a:defRPr/>
            </a:pPr>
            <a:endParaRPr lang="en-US" altLang="ja-JP" sz="2540" b="1" dirty="0">
              <a:solidFill>
                <a:srgbClr val="FF0000"/>
              </a:solidFill>
              <a:latin typeface="ＭＳ Ｐゴシック" panose="020B0600070205080204" pitchFamily="50" charset="-128"/>
              <a:ea typeface="ＭＳ Ｐゴシック" panose="020B0600070205080204" pitchFamily="50" charset="-128"/>
            </a:endParaRPr>
          </a:p>
          <a:p>
            <a:pPr defTabSz="945990" eaLnBrk="0" fontAlgn="base" hangingPunct="0">
              <a:spcBef>
                <a:spcPct val="20000"/>
              </a:spcBef>
              <a:spcAft>
                <a:spcPct val="0"/>
              </a:spcAft>
              <a:defRPr/>
            </a:pPr>
            <a:r>
              <a:rPr lang="ja-JP" altLang="en-US" sz="2540" dirty="0">
                <a:solidFill>
                  <a:srgbClr val="FF0000"/>
                </a:solidFill>
                <a:latin typeface="UD デジタル 教科書体 N-R" panose="02020400000000000000" pitchFamily="18" charset="-128"/>
                <a:ea typeface="UD デジタル 教科書体 N-R" panose="02020400000000000000" pitchFamily="18" charset="-128"/>
              </a:rPr>
              <a:t>学校現場における自殺対応を個別対応に委ねる体制から</a:t>
            </a:r>
            <a:endParaRPr lang="en-US" altLang="ja-JP" sz="2540" dirty="0">
              <a:solidFill>
                <a:srgbClr val="FF0000"/>
              </a:solidFill>
              <a:latin typeface="UD デジタル 教科書体 N-R" panose="02020400000000000000" pitchFamily="18" charset="-128"/>
              <a:ea typeface="UD デジタル 教科書体 N-R" panose="02020400000000000000" pitchFamily="18" charset="-128"/>
            </a:endParaRPr>
          </a:p>
          <a:p>
            <a:pPr defTabSz="945990" eaLnBrk="0" fontAlgn="base" hangingPunct="0">
              <a:spcBef>
                <a:spcPct val="20000"/>
              </a:spcBef>
              <a:spcAft>
                <a:spcPct val="0"/>
              </a:spcAft>
              <a:defRPr/>
            </a:pPr>
            <a:r>
              <a:rPr lang="ja-JP" altLang="en-US" sz="2540" dirty="0">
                <a:solidFill>
                  <a:srgbClr val="FF0000"/>
                </a:solidFill>
                <a:latin typeface="UD デジタル 教科書体 N-R" panose="02020400000000000000" pitchFamily="18" charset="-128"/>
                <a:ea typeface="UD デジタル 教科書体 N-R" panose="02020400000000000000" pitchFamily="18" charset="-128"/>
              </a:rPr>
              <a:t>「社会全体で学校現場を支える体制」 へと転換</a:t>
            </a:r>
          </a:p>
        </p:txBody>
      </p:sp>
      <p:sp>
        <p:nvSpPr>
          <p:cNvPr id="3" name="Text Box 2">
            <a:extLst>
              <a:ext uri="{FF2B5EF4-FFF2-40B4-BE49-F238E27FC236}">
                <a16:creationId xmlns:a16="http://schemas.microsoft.com/office/drawing/2014/main" id="{15F267FB-35B2-490F-62D1-5A5EBDE19244}"/>
              </a:ext>
            </a:extLst>
          </p:cNvPr>
          <p:cNvSpPr txBox="1">
            <a:spLocks noChangeArrowheads="1"/>
          </p:cNvSpPr>
          <p:nvPr/>
        </p:nvSpPr>
        <p:spPr bwMode="auto">
          <a:xfrm>
            <a:off x="461593" y="300195"/>
            <a:ext cx="10818705" cy="75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45990" fontAlgn="base">
              <a:lnSpc>
                <a:spcPts val="2721"/>
              </a:lnSpc>
              <a:spcBef>
                <a:spcPct val="0"/>
              </a:spcBef>
              <a:spcAft>
                <a:spcPct val="0"/>
              </a:spcAft>
              <a:defRPr/>
            </a:pPr>
            <a:r>
              <a:rPr lang="ja-JP" altLang="en-US" sz="3265" dirty="0">
                <a:solidFill>
                  <a:srgbClr val="1F497D"/>
                </a:solidFill>
                <a:latin typeface="UD デジタル 教科書体 N-R" panose="02020400000000000000" pitchFamily="18" charset="-128"/>
                <a:ea typeface="UD デジタル 教科書体 N-R" panose="02020400000000000000" pitchFamily="18" charset="-128"/>
              </a:rPr>
              <a:t>令和７年改正の方向性</a:t>
            </a:r>
            <a:endParaRPr lang="en-US" altLang="ja-JP" sz="3265" dirty="0">
              <a:solidFill>
                <a:srgbClr val="1F497D"/>
              </a:solidFill>
              <a:latin typeface="UD デジタル 教科書体 N-R" panose="02020400000000000000" pitchFamily="18" charset="-128"/>
              <a:ea typeface="UD デジタル 教科書体 N-R" panose="02020400000000000000" pitchFamily="18" charset="-128"/>
            </a:endParaRPr>
          </a:p>
          <a:p>
            <a:pPr defTabSz="945990" fontAlgn="base">
              <a:lnSpc>
                <a:spcPts val="2721"/>
              </a:lnSpc>
              <a:spcBef>
                <a:spcPct val="0"/>
              </a:spcBef>
              <a:spcAft>
                <a:spcPct val="0"/>
              </a:spcAft>
              <a:defRPr/>
            </a:pPr>
            <a:r>
              <a:rPr lang="ja-JP" altLang="en-US" sz="1814" dirty="0">
                <a:solidFill>
                  <a:srgbClr val="000000"/>
                </a:solidFill>
                <a:latin typeface="Arial" panose="020B0604020202020204" pitchFamily="34" charset="0"/>
                <a:ea typeface="ＭＳ Ｐゴシック" panose="020B0600070205080204" pitchFamily="50" charset="-128"/>
              </a:rPr>
              <a:t>　　　　　　　　　　　　　　　　　　　　　　　　　</a:t>
            </a:r>
            <a:r>
              <a:rPr lang="ja-JP" altLang="en-US" sz="1814" dirty="0">
                <a:solidFill>
                  <a:srgbClr val="000000"/>
                </a:solidFill>
                <a:latin typeface="UD デジタル 教科書体 N-R" panose="02020400000000000000" pitchFamily="18" charset="-128"/>
                <a:ea typeface="UD デジタル 教科書体 N-R" panose="02020400000000000000" pitchFamily="18" charset="-128"/>
              </a:rPr>
              <a:t>　　　（参考：西畑陽介「元気の出るセミナー」発表資料 </a:t>
            </a:r>
            <a:r>
              <a:rPr lang="en-US" altLang="ja-JP" sz="1814" dirty="0">
                <a:solidFill>
                  <a:srgbClr val="000000"/>
                </a:solidFill>
                <a:latin typeface="UD デジタル 教科書体 N-R" panose="02020400000000000000" pitchFamily="18" charset="-128"/>
                <a:ea typeface="UD デジタル 教科書体 N-R" panose="02020400000000000000" pitchFamily="18" charset="-128"/>
                <a:cs typeface="Times New Roman" panose="02020603050405020304" pitchFamily="18" charset="0"/>
              </a:rPr>
              <a:t>2026</a:t>
            </a:r>
            <a:r>
              <a:rPr lang="ja-JP" altLang="en-US" sz="1814" dirty="0">
                <a:solidFill>
                  <a:srgbClr val="000000"/>
                </a:solidFill>
                <a:latin typeface="UD デジタル 教科書体 N-R" panose="02020400000000000000" pitchFamily="18" charset="-128"/>
                <a:ea typeface="UD デジタル 教科書体 N-R" panose="02020400000000000000" pitchFamily="18" charset="-128"/>
              </a:rPr>
              <a:t>）</a:t>
            </a:r>
            <a:endParaRPr lang="ja-JP" altLang="en-US" sz="3628" dirty="0">
              <a:solidFill>
                <a:srgbClr val="000000"/>
              </a:solidFill>
              <a:latin typeface="UD デジタル 教科書体 N-R" panose="02020400000000000000" pitchFamily="18" charset="-128"/>
              <a:ea typeface="UD デジタル 教科書体 N-R" panose="02020400000000000000" pitchFamily="18" charset="-128"/>
            </a:endParaRPr>
          </a:p>
        </p:txBody>
      </p:sp>
      <p:sp>
        <p:nvSpPr>
          <p:cNvPr id="4" name="スライド番号プレースホルダー 3">
            <a:extLst>
              <a:ext uri="{FF2B5EF4-FFF2-40B4-BE49-F238E27FC236}">
                <a16:creationId xmlns:a16="http://schemas.microsoft.com/office/drawing/2014/main" id="{7B6E5943-1845-7B9A-D0DC-39EB1FFACBDD}"/>
              </a:ext>
            </a:extLst>
          </p:cNvPr>
          <p:cNvSpPr>
            <a:spLocks noGrp="1"/>
          </p:cNvSpPr>
          <p:nvPr>
            <p:ph type="sldNum" sz="quarter" idx="12"/>
          </p:nvPr>
        </p:nvSpPr>
        <p:spPr>
          <a:xfrm>
            <a:off x="8610600" y="6356350"/>
            <a:ext cx="2743200" cy="365125"/>
          </a:xfrm>
        </p:spPr>
        <p:txBody>
          <a:bodyPr/>
          <a:lstStyle/>
          <a:p>
            <a:fld id="{60422B60-572B-4A42-9BF7-423FB352E2B6}" type="slidenum">
              <a:rPr kumimoji="1" lang="ja-JP" altLang="en-US" smtClean="0"/>
              <a:t>5</a:t>
            </a:fld>
            <a:endParaRPr kumimoji="1" lang="ja-JP" altLang="en-US" dirty="0"/>
          </a:p>
        </p:txBody>
      </p:sp>
    </p:spTree>
    <p:extLst>
      <p:ext uri="{BB962C8B-B14F-4D97-AF65-F5344CB8AC3E}">
        <p14:creationId xmlns:p14="http://schemas.microsoft.com/office/powerpoint/2010/main" val="3124567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A26DA94-92F8-4A66-AEFE-D5C56E1E4A48}"/>
              </a:ext>
            </a:extLst>
          </p:cNvPr>
          <p:cNvSpPr txBox="1"/>
          <p:nvPr/>
        </p:nvSpPr>
        <p:spPr>
          <a:xfrm>
            <a:off x="64655" y="106280"/>
            <a:ext cx="13235709" cy="646331"/>
          </a:xfrm>
          <a:prstGeom prst="rect">
            <a:avLst/>
          </a:prstGeom>
          <a:noFill/>
        </p:spPr>
        <p:txBody>
          <a:bodyPr wrap="square">
            <a:spAutoFit/>
          </a:bodyPr>
          <a:lstStyle/>
          <a:p>
            <a:r>
              <a:rPr lang="en-US" altLang="ja-JP" sz="3600" b="1" dirty="0">
                <a:latin typeface="UD デジタル 教科書体 N-R" panose="02020400000000000000" pitchFamily="17" charset="-128"/>
                <a:ea typeface="UD デジタル 教科書体 N-R" panose="02020400000000000000" pitchFamily="17" charset="-128"/>
              </a:rPr>
              <a:t>(3)『</a:t>
            </a:r>
            <a:r>
              <a:rPr lang="ja-JP" altLang="en-US" sz="3600" b="1" dirty="0">
                <a:latin typeface="UD デジタル 教科書体 N-R" panose="02020400000000000000" pitchFamily="17" charset="-128"/>
                <a:ea typeface="UD デジタル 教科書体 N-R" panose="02020400000000000000" pitchFamily="17" charset="-128"/>
              </a:rPr>
              <a:t>生徒指導提要</a:t>
            </a:r>
            <a:r>
              <a:rPr lang="en-US" altLang="ja-JP" sz="3600" b="1" dirty="0">
                <a:latin typeface="UD デジタル 教科書体 N-R" panose="02020400000000000000" pitchFamily="17" charset="-128"/>
                <a:ea typeface="UD デジタル 教科書体 N-R" panose="02020400000000000000" pitchFamily="17" charset="-128"/>
              </a:rPr>
              <a:t>』</a:t>
            </a:r>
            <a:r>
              <a:rPr lang="ja-JP" altLang="en-US" sz="3600" b="1" dirty="0">
                <a:latin typeface="UD デジタル 教科書体 N-R" panose="02020400000000000000" pitchFamily="17" charset="-128"/>
                <a:ea typeface="UD デジタル 教科書体 N-R" panose="02020400000000000000" pitchFamily="17" charset="-128"/>
              </a:rPr>
              <a:t>が示す自殺予防の方向性</a:t>
            </a:r>
          </a:p>
        </p:txBody>
      </p:sp>
      <p:sp>
        <p:nvSpPr>
          <p:cNvPr id="5" name="テキスト ボックス 4">
            <a:extLst>
              <a:ext uri="{FF2B5EF4-FFF2-40B4-BE49-F238E27FC236}">
                <a16:creationId xmlns:a16="http://schemas.microsoft.com/office/drawing/2014/main" id="{C6854BBC-3849-C2E4-3B68-B01592005A78}"/>
              </a:ext>
            </a:extLst>
          </p:cNvPr>
          <p:cNvSpPr txBox="1"/>
          <p:nvPr/>
        </p:nvSpPr>
        <p:spPr>
          <a:xfrm>
            <a:off x="0" y="730148"/>
            <a:ext cx="12192000" cy="6555641"/>
          </a:xfrm>
          <a:prstGeom prst="rect">
            <a:avLst/>
          </a:prstGeom>
          <a:noFill/>
        </p:spPr>
        <p:txBody>
          <a:bodyPr wrap="square">
            <a:spAutoFit/>
          </a:bodyPr>
          <a:lstStyle/>
          <a:p>
            <a:r>
              <a:rPr lang="ja-JP" altLang="en-US" sz="2800" dirty="0">
                <a:latin typeface="UD デジタル 教科書体 N-R" panose="02020400000000000000" pitchFamily="17" charset="-128"/>
                <a:ea typeface="UD デジタル 教科書体 N-R" panose="02020400000000000000" pitchFamily="17" charset="-128"/>
              </a:rPr>
              <a:t> 学校には、生涯にわたる精神保健の観点から全ての児童生徒を対象とする　「</a:t>
            </a:r>
            <a:r>
              <a:rPr lang="ja-JP" altLang="en-US" sz="2800" dirty="0">
                <a:solidFill>
                  <a:srgbClr val="FF0000"/>
                </a:solidFill>
                <a:latin typeface="UD デジタル 教科書体 N-R" panose="02020400000000000000" pitchFamily="17" charset="-128"/>
                <a:ea typeface="UD デジタル 教科書体 N-R" panose="02020400000000000000" pitchFamily="17" charset="-128"/>
              </a:rPr>
              <a:t>自殺予防教育</a:t>
            </a:r>
            <a:r>
              <a:rPr lang="ja-JP" altLang="en-US" sz="2800" dirty="0">
                <a:latin typeface="UD デジタル 教科書体 N-R" panose="02020400000000000000" pitchFamily="17" charset="-128"/>
                <a:ea typeface="UD デジタル 教科書体 N-R" panose="02020400000000000000" pitchFamily="17" charset="-128"/>
              </a:rPr>
              <a:t>」と、自殺の危険の高い児童生徒への直接的支援としての「</a:t>
            </a:r>
            <a:r>
              <a:rPr lang="ja-JP" altLang="en-US" sz="2800" dirty="0">
                <a:solidFill>
                  <a:srgbClr val="FF0000"/>
                </a:solidFill>
                <a:latin typeface="UD デジタル 教科書体 N-R" panose="02020400000000000000" pitchFamily="17" charset="-128"/>
                <a:ea typeface="UD デジタル 教科書体 N-R" panose="02020400000000000000" pitchFamily="17" charset="-128"/>
              </a:rPr>
              <a:t>危機介入</a:t>
            </a:r>
            <a:r>
              <a:rPr lang="ja-JP" altLang="en-US" sz="2800" dirty="0">
                <a:latin typeface="UD デジタル 教科書体 N-R" panose="02020400000000000000" pitchFamily="17" charset="-128"/>
                <a:ea typeface="UD デジタル 教科書体 N-R" panose="02020400000000000000" pitchFamily="17" charset="-128"/>
              </a:rPr>
              <a:t>」を並行して進めることが求められています。　　　　</a:t>
            </a:r>
          </a:p>
          <a:p>
            <a:r>
              <a:rPr lang="ja-JP" altLang="en-US" sz="2800" dirty="0">
                <a:latin typeface="UD デジタル 教科書体 N-R" panose="02020400000000000000" pitchFamily="17" charset="-128"/>
                <a:ea typeface="UD デジタル 教科書体 N-R" panose="02020400000000000000" pitchFamily="17" charset="-128"/>
              </a:rPr>
              <a:t> 自殺予防を生徒指導の観点から捉えると、安全・安心な学校環境を整え、全ての児童生徒を対象に「未来を生きぬく力」を身に付けるように働き</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かける「命の教育」などは、</a:t>
            </a:r>
            <a:r>
              <a:rPr lang="ja-JP" altLang="en-US" sz="2800"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発達支持的生徒指導</a:t>
            </a:r>
            <a:r>
              <a:rPr lang="ja-JP" altLang="en-US" sz="2800" dirty="0">
                <a:latin typeface="UD デジタル 教科書体 N-R" panose="02020400000000000000" pitchFamily="17" charset="-128"/>
                <a:ea typeface="UD デジタル 教科書体 N-R" panose="02020400000000000000" pitchFamily="17" charset="-128"/>
              </a:rPr>
              <a:t>と言えます。「</a:t>
            </a:r>
            <a:r>
              <a:rPr lang="en-US" altLang="ja-JP" sz="2800" dirty="0">
                <a:latin typeface="UD デジタル 教科書体 N-R" panose="02020400000000000000" pitchFamily="17" charset="-128"/>
                <a:ea typeface="UD デジタル 教科書体 N-R" panose="02020400000000000000" pitchFamily="17" charset="-128"/>
              </a:rPr>
              <a:t>SOS </a:t>
            </a:r>
            <a:r>
              <a:rPr lang="ja-JP" altLang="en-US" sz="2800" dirty="0">
                <a:latin typeface="UD デジタル 教科書体 N-R" panose="02020400000000000000" pitchFamily="17" charset="-128"/>
                <a:ea typeface="UD デジタル 教科書体 N-R" panose="02020400000000000000" pitchFamily="17" charset="-128"/>
              </a:rPr>
              <a:t>の</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出し方に関する教育を含む自殺予防教育」は</a:t>
            </a:r>
            <a:r>
              <a:rPr lang="ja-JP" altLang="en-US" sz="2800"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課題未然防止教育</a:t>
            </a:r>
            <a:r>
              <a:rPr lang="ja-JP" altLang="en-US" sz="2800" dirty="0">
                <a:latin typeface="UD デジタル 教科書体 N-R" panose="02020400000000000000" pitchFamily="17" charset="-128"/>
                <a:ea typeface="UD デジタル 教科書体 N-R" panose="02020400000000000000" pitchFamily="17" charset="-128"/>
              </a:rPr>
              <a:t>として位置付けることができます。</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 自殺予防教育の目標は、児童生徒が自他の「</a:t>
            </a:r>
            <a:r>
              <a:rPr lang="ja-JP" altLang="en-US" sz="2800" dirty="0">
                <a:solidFill>
                  <a:srgbClr val="FF0000"/>
                </a:solidFill>
                <a:latin typeface="UD デジタル 教科書体 N-R" panose="02020400000000000000" pitchFamily="17" charset="-128"/>
                <a:ea typeface="UD デジタル 教科書体 N-R" panose="02020400000000000000" pitchFamily="17" charset="-128"/>
              </a:rPr>
              <a:t>心の危機に気付く力</a:t>
            </a:r>
            <a:r>
              <a:rPr lang="ja-JP" altLang="en-US" sz="2800" dirty="0">
                <a:latin typeface="UD デジタル 教科書体 N-R" panose="02020400000000000000" pitchFamily="17" charset="-128"/>
                <a:ea typeface="UD デジタル 教科書体 N-R" panose="02020400000000000000" pitchFamily="17" charset="-128"/>
              </a:rPr>
              <a:t>」と</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a:t>
            </a:r>
            <a:r>
              <a:rPr lang="ja-JP" altLang="en-US" sz="2800" dirty="0">
                <a:solidFill>
                  <a:srgbClr val="FF0000"/>
                </a:solidFill>
                <a:latin typeface="UD デジタル 教科書体 N-R" panose="02020400000000000000" pitchFamily="17" charset="-128"/>
                <a:ea typeface="UD デジタル 教科書体 N-R" panose="02020400000000000000" pitchFamily="17" charset="-128"/>
              </a:rPr>
              <a:t>相談する力</a:t>
            </a:r>
            <a:r>
              <a:rPr lang="ja-JP" altLang="en-US" sz="2800" dirty="0">
                <a:latin typeface="UD デジタル 教科書体 N-R" panose="02020400000000000000" pitchFamily="17" charset="-128"/>
                <a:ea typeface="UD デジタル 教科書体 N-R" panose="02020400000000000000" pitchFamily="17" charset="-128"/>
              </a:rPr>
              <a:t>」を身に付けることの二点です。さらに、教職員が自殺の</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危険が高まった児童生徒に早期に気付き関わる</a:t>
            </a:r>
            <a:r>
              <a:rPr lang="ja-JP" altLang="en-US" sz="2800"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課題早期発見対応</a:t>
            </a:r>
            <a:r>
              <a:rPr lang="ja-JP" altLang="en-US" sz="2800" dirty="0">
                <a:latin typeface="UD デジタル 教科書体 N-R" panose="02020400000000000000" pitchFamily="17" charset="-128"/>
                <a:ea typeface="UD デジタル 教科書体 N-R" panose="02020400000000000000" pitchFamily="17" charset="-128"/>
              </a:rPr>
              <a:t>と、専門家と連携して危機介入を行うことにより水際で自殺を防いだり、自殺が</a:t>
            </a:r>
            <a:endParaRPr lang="en-US" altLang="ja-JP" sz="2800" dirty="0">
              <a:latin typeface="UD デジタル 教科書体 N-R" panose="02020400000000000000" pitchFamily="17" charset="-128"/>
              <a:ea typeface="UD デジタル 教科書体 N-R" panose="02020400000000000000" pitchFamily="17" charset="-128"/>
            </a:endParaRPr>
          </a:p>
          <a:p>
            <a:r>
              <a:rPr lang="ja-JP" altLang="en-US" sz="2800" dirty="0">
                <a:latin typeface="UD デジタル 教科書体 N-R" panose="02020400000000000000" pitchFamily="17" charset="-128"/>
                <a:ea typeface="UD デジタル 教科書体 N-R" panose="02020400000000000000" pitchFamily="17" charset="-128"/>
              </a:rPr>
              <a:t>起きてしまった後の心のケアを行ったりする</a:t>
            </a:r>
            <a:r>
              <a:rPr lang="ja-JP" altLang="en-US" sz="2800"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困難課題対応的生徒指導</a:t>
            </a:r>
            <a:r>
              <a:rPr lang="ja-JP" altLang="en-US" sz="2800" dirty="0">
                <a:latin typeface="UD デジタル 教科書体 N-R" panose="02020400000000000000" pitchFamily="17" charset="-128"/>
                <a:ea typeface="UD デジタル 教科書体 N-R" panose="02020400000000000000" pitchFamily="17" charset="-128"/>
              </a:rPr>
              <a:t>から、学校における自殺予防は成り立ちます。    </a:t>
            </a:r>
            <a:r>
              <a:rPr lang="zh-TW" altLang="en-US" sz="2400" dirty="0">
                <a:latin typeface="UD デジタル 教科書体 N-R" panose="02020400000000000000" pitchFamily="17" charset="-128"/>
                <a:ea typeface="UD デジタル 教科書体 N-R" panose="02020400000000000000" pitchFamily="17" charset="-128"/>
              </a:rPr>
              <a:t>（</a:t>
            </a:r>
            <a:r>
              <a:rPr lang="en-US" altLang="zh-TW" sz="2400" dirty="0">
                <a:latin typeface="UD デジタル 教科書体 N-R" panose="02020400000000000000" pitchFamily="17" charset="-128"/>
                <a:ea typeface="UD デジタル 教科書体 N-R" panose="02020400000000000000" pitchFamily="17" charset="-128"/>
              </a:rPr>
              <a:t>『</a:t>
            </a:r>
            <a:r>
              <a:rPr lang="zh-TW" altLang="en-US" sz="2400" dirty="0">
                <a:latin typeface="UD デジタル 教科書体 N-R" panose="02020400000000000000" pitchFamily="17" charset="-128"/>
                <a:ea typeface="UD デジタル 教科書体 N-R" panose="02020400000000000000" pitchFamily="17" charset="-128"/>
              </a:rPr>
              <a:t>生徒指導提要</a:t>
            </a:r>
            <a:r>
              <a:rPr lang="en-US" altLang="zh-TW" sz="2400" dirty="0">
                <a:latin typeface="UD デジタル 教科書体 N-R" panose="02020400000000000000" pitchFamily="17" charset="-128"/>
                <a:ea typeface="UD デジタル 教科書体 N-R" panose="02020400000000000000" pitchFamily="17" charset="-128"/>
              </a:rPr>
              <a:t>』p.189  2022</a:t>
            </a:r>
            <a:r>
              <a:rPr lang="zh-TW" altLang="en-US" sz="2400" dirty="0">
                <a:latin typeface="UD デジタル 教科書体 N-R" panose="02020400000000000000" pitchFamily="17" charset="-128"/>
                <a:ea typeface="UD デジタル 教科書体 N-R" panose="02020400000000000000" pitchFamily="17" charset="-128"/>
              </a:rPr>
              <a:t>）</a:t>
            </a:r>
            <a:endParaRPr lang="ja-JP" altLang="en-US" sz="2400" dirty="0">
              <a:latin typeface="UD デジタル 教科書体 N-R" panose="02020400000000000000" pitchFamily="17" charset="-128"/>
              <a:ea typeface="UD デジタル 教科書体 N-R" panose="02020400000000000000" pitchFamily="17" charset="-128"/>
            </a:endParaRPr>
          </a:p>
          <a:p>
            <a:endParaRPr lang="ja-JP" altLang="en-US" sz="2800" dirty="0">
              <a:latin typeface="UD デジタル 教科書体 N-R" panose="02020400000000000000" pitchFamily="17" charset="-128"/>
              <a:ea typeface="UD デジタル 教科書体 N-R" panose="02020400000000000000" pitchFamily="17" charset="-128"/>
            </a:endParaRPr>
          </a:p>
        </p:txBody>
      </p:sp>
      <p:sp>
        <p:nvSpPr>
          <p:cNvPr id="2" name="スライド番号プレースホルダー 1">
            <a:extLst>
              <a:ext uri="{FF2B5EF4-FFF2-40B4-BE49-F238E27FC236}">
                <a16:creationId xmlns:a16="http://schemas.microsoft.com/office/drawing/2014/main" id="{E3791E0C-C6AA-E12C-0D60-6F251C2AE5B1}"/>
              </a:ext>
            </a:extLst>
          </p:cNvPr>
          <p:cNvSpPr>
            <a:spLocks noGrp="1"/>
          </p:cNvSpPr>
          <p:nvPr>
            <p:ph type="sldNum" sz="quarter" idx="12"/>
          </p:nvPr>
        </p:nvSpPr>
        <p:spPr>
          <a:xfrm>
            <a:off x="9351379" y="6492875"/>
            <a:ext cx="2743200" cy="365125"/>
          </a:xfrm>
        </p:spPr>
        <p:txBody>
          <a:bodyPr/>
          <a:lstStyle/>
          <a:p>
            <a:fld id="{60422B60-572B-4A42-9BF7-423FB352E2B6}" type="slidenum">
              <a:rPr kumimoji="1" lang="ja-JP" altLang="en-US" smtClean="0"/>
              <a:t>6</a:t>
            </a:fld>
            <a:endParaRPr kumimoji="1" lang="ja-JP" altLang="en-US" dirty="0"/>
          </a:p>
        </p:txBody>
      </p:sp>
    </p:spTree>
    <p:extLst>
      <p:ext uri="{BB962C8B-B14F-4D97-AF65-F5344CB8AC3E}">
        <p14:creationId xmlns:p14="http://schemas.microsoft.com/office/powerpoint/2010/main" val="290576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BC5C449F-9F77-0457-7EDA-34DD74F0D883}"/>
              </a:ext>
            </a:extLst>
          </p:cNvPr>
          <p:cNvGrpSpPr/>
          <p:nvPr/>
        </p:nvGrpSpPr>
        <p:grpSpPr>
          <a:xfrm>
            <a:off x="27177" y="738774"/>
            <a:ext cx="7640790" cy="5713490"/>
            <a:chOff x="284141" y="1699840"/>
            <a:chExt cx="9685433" cy="4536278"/>
          </a:xfrm>
        </p:grpSpPr>
        <p:sp>
          <p:nvSpPr>
            <p:cNvPr id="31" name="正方形/長方形 30"/>
            <p:cNvSpPr/>
            <p:nvPr/>
          </p:nvSpPr>
          <p:spPr>
            <a:xfrm>
              <a:off x="2557117" y="3369959"/>
              <a:ext cx="4955384" cy="101877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5990" rtl="0" eaLnBrk="0" fontAlgn="base" latinLnBrk="0" hangingPunct="0">
                <a:lnSpc>
                  <a:spcPct val="100000"/>
                </a:lnSpc>
                <a:spcBef>
                  <a:spcPct val="0"/>
                </a:spcBef>
                <a:spcAft>
                  <a:spcPct val="0"/>
                </a:spcAft>
                <a:buClrTx/>
                <a:buSzTx/>
                <a:buFontTx/>
                <a:buNone/>
                <a:tabLst/>
                <a:defRPr/>
              </a:pPr>
              <a:r>
                <a:rPr kumimoji="1" lang="ja-JP" altLang="en-US" sz="1273" b="1" i="0" u="none" strike="noStrike" kern="1200" cap="none" spc="0" normalizeH="0" baseline="0" noProof="0" dirty="0">
                  <a:ln>
                    <a:noFill/>
                  </a:ln>
                  <a:solidFill>
                    <a:srgbClr val="002060"/>
                  </a:solidFill>
                  <a:effectLst/>
                  <a:uLnTx/>
                  <a:uFillTx/>
                  <a:latin typeface="UD デジタル 教科書体 N-R" panose="02020400000000000000" pitchFamily="17" charset="-128"/>
                  <a:ea typeface="UD デジタル 教科書体 N-R" panose="02020400000000000000" pitchFamily="17" charset="-128"/>
                </a:rPr>
                <a:t>課題未然防止教育</a:t>
              </a:r>
            </a:p>
          </p:txBody>
        </p:sp>
        <p:sp>
          <p:nvSpPr>
            <p:cNvPr id="32" name="正方形/長方形 31"/>
            <p:cNvSpPr/>
            <p:nvPr/>
          </p:nvSpPr>
          <p:spPr>
            <a:xfrm>
              <a:off x="3397730" y="2431135"/>
              <a:ext cx="3162520" cy="938824"/>
            </a:xfrm>
            <a:prstGeom prst="rect">
              <a:avLst/>
            </a:prstGeom>
            <a:solidFill>
              <a:srgbClr val="FFFF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5990" rtl="0" eaLnBrk="0" fontAlgn="base" latinLnBrk="0" hangingPunct="0">
                <a:lnSpc>
                  <a:spcPct val="100000"/>
                </a:lnSpc>
                <a:spcBef>
                  <a:spcPct val="0"/>
                </a:spcBef>
                <a:spcAft>
                  <a:spcPct val="0"/>
                </a:spcAft>
                <a:buClrTx/>
                <a:buSzTx/>
                <a:buFontTx/>
                <a:buNone/>
                <a:tabLst/>
                <a:defRPr/>
              </a:pPr>
              <a:r>
                <a:rPr kumimoji="1" lang="ja-JP" altLang="en-US" sz="1273" b="1" i="0" u="none" strike="noStrike" kern="1200" cap="none" spc="0" normalizeH="0" baseline="0" noProof="0" dirty="0">
                  <a:ln>
                    <a:noFill/>
                  </a:ln>
                  <a:solidFill>
                    <a:srgbClr val="002060"/>
                  </a:solidFill>
                  <a:effectLst/>
                  <a:uLnTx/>
                  <a:uFillTx/>
                  <a:latin typeface="UD デジタル 教科書体 N-R" panose="02020400000000000000" pitchFamily="17" charset="-128"/>
                  <a:ea typeface="UD デジタル 教科書体 N-R" panose="02020400000000000000" pitchFamily="17" charset="-128"/>
                </a:rPr>
                <a:t>課題早期発見対応</a:t>
              </a:r>
            </a:p>
          </p:txBody>
        </p:sp>
        <p:sp>
          <p:nvSpPr>
            <p:cNvPr id="4" name="正方形/長方形 3"/>
            <p:cNvSpPr/>
            <p:nvPr/>
          </p:nvSpPr>
          <p:spPr>
            <a:xfrm>
              <a:off x="2557117" y="4229146"/>
              <a:ext cx="4955384" cy="1769836"/>
            </a:xfrm>
            <a:prstGeom prst="rect">
              <a:avLst/>
            </a:prstGeom>
            <a:solidFill>
              <a:srgbClr val="9EF5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5990" rtl="0" eaLnBrk="0" fontAlgn="base" latinLnBrk="0" hangingPunct="0">
                <a:lnSpc>
                  <a:spcPct val="100000"/>
                </a:lnSpc>
                <a:spcBef>
                  <a:spcPct val="0"/>
                </a:spcBef>
                <a:spcAft>
                  <a:spcPct val="0"/>
                </a:spcAft>
                <a:buClrTx/>
                <a:buSzTx/>
                <a:buFontTx/>
                <a:buNone/>
                <a:tabLst/>
                <a:defRPr/>
              </a:pPr>
              <a:r>
                <a:rPr kumimoji="1" lang="ja-JP" altLang="en-US" sz="1591" b="1" i="0" u="none" strike="noStrike" kern="1200" cap="none" spc="0" normalizeH="0" baseline="0" noProof="0" dirty="0">
                  <a:ln>
                    <a:noFill/>
                  </a:ln>
                  <a:solidFill>
                    <a:srgbClr val="FF0000"/>
                  </a:solidFill>
                  <a:effectLst/>
                  <a:uLnTx/>
                  <a:uFillTx/>
                  <a:latin typeface="UD デジタル 教科書体 N-R" panose="02020400000000000000" pitchFamily="17" charset="-128"/>
                  <a:ea typeface="UD デジタル 教科書体 N-R" panose="02020400000000000000" pitchFamily="17" charset="-128"/>
                </a:rPr>
                <a:t>発達支持的生徒指導</a:t>
              </a:r>
            </a:p>
          </p:txBody>
        </p:sp>
        <p:sp>
          <p:nvSpPr>
            <p:cNvPr id="17" name="テキスト ボックス 16">
              <a:extLst>
                <a:ext uri="{FF2B5EF4-FFF2-40B4-BE49-F238E27FC236}">
                  <a16:creationId xmlns:a16="http://schemas.microsoft.com/office/drawing/2014/main" id="{16A7E821-A77E-492C-8548-70AE66C118E6}"/>
                </a:ext>
              </a:extLst>
            </p:cNvPr>
            <p:cNvSpPr txBox="1"/>
            <p:nvPr/>
          </p:nvSpPr>
          <p:spPr>
            <a:xfrm>
              <a:off x="1777225" y="5489064"/>
              <a:ext cx="375819" cy="348104"/>
            </a:xfrm>
            <a:prstGeom prst="rect">
              <a:avLst/>
            </a:prstGeom>
            <a:noFill/>
          </p:spPr>
          <p:txBody>
            <a:bodyPr wrap="square" rtlCol="0">
              <a:spAutoFit/>
            </a:bodyPr>
            <a:lstStyle/>
            <a:p>
              <a:pPr marL="0" marR="0" lvl="0" indent="0" algn="ctr" defTabSz="945990" rtl="0" eaLnBrk="0" fontAlgn="base" latinLnBrk="0" hangingPunct="0">
                <a:lnSpc>
                  <a:spcPct val="100000"/>
                </a:lnSpc>
                <a:spcBef>
                  <a:spcPct val="0"/>
                </a:spcBef>
                <a:spcAft>
                  <a:spcPct val="0"/>
                </a:spcAft>
                <a:buClrTx/>
                <a:buSzTx/>
                <a:buFontTx/>
                <a:buNone/>
                <a:tabLst/>
                <a:defRPr/>
              </a:pPr>
              <a:r>
                <a:rPr kumimoji="1" lang="ja-JP" altLang="en-US" sz="1591"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低</a:t>
              </a:r>
            </a:p>
          </p:txBody>
        </p:sp>
        <p:sp>
          <p:nvSpPr>
            <p:cNvPr id="30" name="テキスト ボックス 29">
              <a:extLst>
                <a:ext uri="{FF2B5EF4-FFF2-40B4-BE49-F238E27FC236}">
                  <a16:creationId xmlns:a16="http://schemas.microsoft.com/office/drawing/2014/main" id="{A7356E91-3DC3-4FE2-A923-446DC09AB146}"/>
                </a:ext>
              </a:extLst>
            </p:cNvPr>
            <p:cNvSpPr txBox="1"/>
            <p:nvPr/>
          </p:nvSpPr>
          <p:spPr>
            <a:xfrm>
              <a:off x="7244848" y="4396700"/>
              <a:ext cx="2724726" cy="539887"/>
            </a:xfrm>
            <a:prstGeom prst="rect">
              <a:avLst/>
            </a:prstGeom>
            <a:noFill/>
          </p:spPr>
          <p:txBody>
            <a:bodyPr wrap="square" rtlCol="0">
              <a:spAutoFit/>
            </a:bodyPr>
            <a:lstStyle/>
            <a:p>
              <a:pPr marL="0" marR="0" lvl="0" indent="0" algn="ctr" defTabSz="945990" rtl="0" eaLnBrk="0" fontAlgn="base" latinLnBrk="0" hangingPunct="0">
                <a:lnSpc>
                  <a:spcPct val="100000"/>
                </a:lnSpc>
                <a:spcBef>
                  <a:spcPct val="0"/>
                </a:spcBef>
                <a:spcAft>
                  <a:spcPct val="0"/>
                </a:spcAft>
                <a:buClrTx/>
                <a:buSzTx/>
                <a:buFontTx/>
                <a:buNone/>
                <a:tabLst/>
                <a:defRPr/>
              </a:pPr>
              <a:r>
                <a:rPr kumimoji="1" lang="ja-JP" altLang="en-US" sz="1273"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常態的</a:t>
              </a:r>
              <a:endParaRPr kumimoji="1" lang="en-US" altLang="ja-JP" sz="1273"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a:p>
              <a:pPr marL="0" marR="0" lvl="0" indent="0" algn="ctr" defTabSz="945990" rtl="0" eaLnBrk="0" fontAlgn="base" latinLnBrk="0" hangingPunct="0">
                <a:lnSpc>
                  <a:spcPct val="100000"/>
                </a:lnSpc>
                <a:spcBef>
                  <a:spcPct val="0"/>
                </a:spcBef>
                <a:spcAft>
                  <a:spcPct val="0"/>
                </a:spcAft>
                <a:buClrTx/>
                <a:buSzTx/>
                <a:buFontTx/>
                <a:buNone/>
                <a:tabLst/>
                <a:defRPr/>
              </a:pPr>
              <a:r>
                <a:rPr kumimoji="1" lang="ja-JP" altLang="en-US" sz="1273"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先行的</a:t>
              </a:r>
              <a:endParaRPr kumimoji="1" lang="en-US" altLang="ja-JP" sz="1273"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a:p>
              <a:pPr marL="0" marR="0" lvl="0" indent="0" algn="ctr" defTabSz="945990" rtl="0" eaLnBrk="0" fontAlgn="base" latinLnBrk="0" hangingPunct="0">
                <a:lnSpc>
                  <a:spcPct val="100000"/>
                </a:lnSpc>
                <a:spcBef>
                  <a:spcPct val="0"/>
                </a:spcBef>
                <a:spcAft>
                  <a:spcPct val="0"/>
                </a:spcAft>
                <a:buClrTx/>
                <a:buSzTx/>
                <a:buFontTx/>
                <a:buNone/>
                <a:tabLst/>
                <a:defRPr/>
              </a:pPr>
              <a:r>
                <a:rPr kumimoji="1" lang="ja-JP" altLang="en-US" sz="1273"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　　（プロアクティブ）</a:t>
              </a:r>
            </a:p>
          </p:txBody>
        </p:sp>
        <p:sp>
          <p:nvSpPr>
            <p:cNvPr id="36" name="テキスト ボックス 35">
              <a:extLst>
                <a:ext uri="{FF2B5EF4-FFF2-40B4-BE49-F238E27FC236}">
                  <a16:creationId xmlns:a16="http://schemas.microsoft.com/office/drawing/2014/main" id="{1B3DB319-6892-4913-A2FE-FB7513638C01}"/>
                </a:ext>
              </a:extLst>
            </p:cNvPr>
            <p:cNvSpPr txBox="1"/>
            <p:nvPr/>
          </p:nvSpPr>
          <p:spPr>
            <a:xfrm>
              <a:off x="7630744" y="2320356"/>
              <a:ext cx="1952935" cy="539887"/>
            </a:xfrm>
            <a:prstGeom prst="rect">
              <a:avLst/>
            </a:prstGeom>
            <a:noFill/>
          </p:spPr>
          <p:txBody>
            <a:bodyPr wrap="square" rtlCol="0">
              <a:spAutoFit/>
            </a:bodyPr>
            <a:lstStyle/>
            <a:p>
              <a:pPr marL="0" marR="0" lvl="0" indent="0" algn="ctr" defTabSz="945990" rtl="0" eaLnBrk="0" fontAlgn="base" latinLnBrk="0" hangingPunct="0">
                <a:lnSpc>
                  <a:spcPct val="100000"/>
                </a:lnSpc>
                <a:spcBef>
                  <a:spcPct val="0"/>
                </a:spcBef>
                <a:spcAft>
                  <a:spcPct val="0"/>
                </a:spcAft>
                <a:buClrTx/>
                <a:buSzTx/>
                <a:buFontTx/>
                <a:buNone/>
                <a:tabLst/>
                <a:defRPr/>
              </a:pPr>
              <a:r>
                <a:rPr kumimoji="1" lang="ja-JP" altLang="en-US" sz="1273"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即応的</a:t>
              </a:r>
              <a:endParaRPr kumimoji="1" lang="en-US" altLang="ja-JP" sz="1273"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a:p>
              <a:pPr marL="0" marR="0" lvl="0" indent="0" algn="ctr" defTabSz="945990" rtl="0" eaLnBrk="0" fontAlgn="base" latinLnBrk="0" hangingPunct="0">
                <a:lnSpc>
                  <a:spcPct val="100000"/>
                </a:lnSpc>
                <a:spcBef>
                  <a:spcPct val="0"/>
                </a:spcBef>
                <a:spcAft>
                  <a:spcPct val="0"/>
                </a:spcAft>
                <a:buClrTx/>
                <a:buSzTx/>
                <a:buFontTx/>
                <a:buNone/>
                <a:tabLst/>
                <a:defRPr/>
              </a:pPr>
              <a:r>
                <a:rPr kumimoji="1" lang="ja-JP" altLang="en-US" sz="1273"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継続的</a:t>
              </a:r>
              <a:endParaRPr kumimoji="1" lang="en-US" altLang="ja-JP" sz="1273"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a:p>
              <a:pPr marL="0" marR="0" lvl="0" indent="0" algn="ctr" defTabSz="945990" rtl="0" eaLnBrk="0" fontAlgn="base" latinLnBrk="0" hangingPunct="0">
                <a:lnSpc>
                  <a:spcPct val="100000"/>
                </a:lnSpc>
                <a:spcBef>
                  <a:spcPct val="0"/>
                </a:spcBef>
                <a:spcAft>
                  <a:spcPct val="0"/>
                </a:spcAft>
                <a:buClrTx/>
                <a:buSzTx/>
                <a:buFontTx/>
                <a:buNone/>
                <a:tabLst/>
                <a:defRPr/>
              </a:pPr>
              <a:r>
                <a:rPr kumimoji="1" lang="ja-JP" altLang="en-US" sz="1273"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（リアクティブ）</a:t>
              </a:r>
            </a:p>
          </p:txBody>
        </p:sp>
        <p:cxnSp>
          <p:nvCxnSpPr>
            <p:cNvPr id="42" name="直線矢印コネクタ 41">
              <a:extLst>
                <a:ext uri="{FF2B5EF4-FFF2-40B4-BE49-F238E27FC236}">
                  <a16:creationId xmlns:a16="http://schemas.microsoft.com/office/drawing/2014/main" id="{37B0120A-3441-4B5B-8F7B-E6019E5A1A91}"/>
                </a:ext>
              </a:extLst>
            </p:cNvPr>
            <p:cNvCxnSpPr>
              <a:cxnSpLocks/>
            </p:cNvCxnSpPr>
            <p:nvPr/>
          </p:nvCxnSpPr>
          <p:spPr>
            <a:xfrm flipV="1">
              <a:off x="1689133" y="2063295"/>
              <a:ext cx="45798" cy="39015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53D96A72-865C-412B-8C46-939DAA1302DB}"/>
                </a:ext>
              </a:extLst>
            </p:cNvPr>
            <p:cNvSpPr txBox="1"/>
            <p:nvPr/>
          </p:nvSpPr>
          <p:spPr>
            <a:xfrm>
              <a:off x="1842393" y="3516804"/>
              <a:ext cx="544403" cy="774876"/>
            </a:xfrm>
            <a:prstGeom prst="rect">
              <a:avLst/>
            </a:prstGeom>
            <a:noFill/>
          </p:spPr>
          <p:txBody>
            <a:bodyPr vert="eaVert" wrap="square" rtlCol="0">
              <a:spAutoFit/>
            </a:bodyPr>
            <a:lstStyle/>
            <a:p>
              <a:pPr marL="0" marR="0" lvl="0" indent="0" algn="l" defTabSz="945990" rtl="0" eaLnBrk="0" fontAlgn="base" latinLnBrk="0" hangingPunct="0">
                <a:lnSpc>
                  <a:spcPct val="100000"/>
                </a:lnSpc>
                <a:spcBef>
                  <a:spcPct val="0"/>
                </a:spcBef>
                <a:spcAft>
                  <a:spcPct val="0"/>
                </a:spcAft>
                <a:buClrTx/>
                <a:buSzTx/>
                <a:buFontTx/>
                <a:buNone/>
                <a:tabLst/>
                <a:defRPr/>
              </a:pPr>
              <a:r>
                <a:rPr kumimoji="1" lang="ja-JP" altLang="en-US" sz="1591" b="1" i="0" u="none" strike="noStrike" kern="1200" cap="none" spc="0" normalizeH="0" baseline="0" noProof="0" dirty="0">
                  <a:ln>
                    <a:noFill/>
                  </a:ln>
                  <a:solidFill>
                    <a:srgbClr val="4F81BD"/>
                  </a:solidFill>
                  <a:effectLst/>
                  <a:uLnTx/>
                  <a:uFillTx/>
                  <a:latin typeface="UD デジタル 教科書体 N-R" panose="02020400000000000000" pitchFamily="17" charset="-128"/>
                  <a:ea typeface="UD デジタル 教科書体 N-R" panose="02020400000000000000" pitchFamily="17" charset="-128"/>
                </a:rPr>
                <a:t>課題性</a:t>
              </a:r>
            </a:p>
          </p:txBody>
        </p:sp>
        <p:sp>
          <p:nvSpPr>
            <p:cNvPr id="33" name="正方形/長方形 32"/>
            <p:cNvSpPr/>
            <p:nvPr/>
          </p:nvSpPr>
          <p:spPr>
            <a:xfrm>
              <a:off x="3917040" y="1742048"/>
              <a:ext cx="2182119" cy="68657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5990" rtl="0" eaLnBrk="0" fontAlgn="base" latinLnBrk="0" hangingPunct="0">
                <a:lnSpc>
                  <a:spcPct val="100000"/>
                </a:lnSpc>
                <a:spcBef>
                  <a:spcPct val="0"/>
                </a:spcBef>
                <a:spcAft>
                  <a:spcPct val="0"/>
                </a:spcAft>
                <a:buClrTx/>
                <a:buSzTx/>
                <a:buFontTx/>
                <a:buNone/>
                <a:tabLst/>
                <a:defRPr/>
              </a:pPr>
              <a:r>
                <a:rPr kumimoji="1" lang="ja-JP" altLang="en-US" sz="1273" b="1" i="0" u="none" strike="noStrike" kern="1200" cap="none" spc="0" normalizeH="0" baseline="0" noProof="0" dirty="0">
                  <a:ln>
                    <a:noFill/>
                  </a:ln>
                  <a:solidFill>
                    <a:srgbClr val="FF0000"/>
                  </a:solidFill>
                  <a:effectLst/>
                  <a:uLnTx/>
                  <a:uFillTx/>
                  <a:latin typeface="UD デジタル 教科書体 N-R" panose="02020400000000000000" pitchFamily="17" charset="-128"/>
                  <a:ea typeface="UD デジタル 教科書体 N-R" panose="02020400000000000000" pitchFamily="17" charset="-128"/>
                </a:rPr>
                <a:t>困難課題対応的　　生徒指導</a:t>
              </a:r>
            </a:p>
          </p:txBody>
        </p:sp>
        <p:sp>
          <p:nvSpPr>
            <p:cNvPr id="39" name="テキスト ボックス 38">
              <a:extLst>
                <a:ext uri="{FF2B5EF4-FFF2-40B4-BE49-F238E27FC236}">
                  <a16:creationId xmlns:a16="http://schemas.microsoft.com/office/drawing/2014/main" id="{53D96A72-865C-412B-8C46-939DAA1302DB}"/>
                </a:ext>
              </a:extLst>
            </p:cNvPr>
            <p:cNvSpPr txBox="1"/>
            <p:nvPr/>
          </p:nvSpPr>
          <p:spPr>
            <a:xfrm>
              <a:off x="1033331" y="3624262"/>
              <a:ext cx="544403" cy="604885"/>
            </a:xfrm>
            <a:prstGeom prst="rect">
              <a:avLst/>
            </a:prstGeom>
            <a:noFill/>
          </p:spPr>
          <p:txBody>
            <a:bodyPr vert="eaVert" wrap="square" rtlCol="0">
              <a:spAutoFit/>
            </a:bodyPr>
            <a:lstStyle/>
            <a:p>
              <a:pPr marL="0" marR="0" lvl="0" indent="0" algn="l" defTabSz="945990" rtl="0" eaLnBrk="0" fontAlgn="base" latinLnBrk="0" hangingPunct="0">
                <a:lnSpc>
                  <a:spcPct val="100000"/>
                </a:lnSpc>
                <a:spcBef>
                  <a:spcPct val="0"/>
                </a:spcBef>
                <a:spcAft>
                  <a:spcPct val="0"/>
                </a:spcAft>
                <a:buClrTx/>
                <a:buSzTx/>
                <a:buFontTx/>
                <a:buNone/>
                <a:tabLst/>
                <a:defRPr/>
              </a:pPr>
              <a:r>
                <a:rPr kumimoji="1" lang="ja-JP" altLang="en-US" sz="1591" b="1" i="0" u="none" strike="noStrike" kern="1200" cap="none" spc="0" normalizeH="0" baseline="0" noProof="0" dirty="0">
                  <a:ln>
                    <a:noFill/>
                  </a:ln>
                  <a:solidFill>
                    <a:srgbClr val="4F81BD"/>
                  </a:solidFill>
                  <a:effectLst/>
                  <a:uLnTx/>
                  <a:uFillTx/>
                  <a:latin typeface="UD デジタル 教科書体 N-R" panose="02020400000000000000" pitchFamily="17" charset="-128"/>
                  <a:ea typeface="UD デジタル 教科書体 N-R" panose="02020400000000000000" pitchFamily="17" charset="-128"/>
                </a:rPr>
                <a:t>対象</a:t>
              </a:r>
            </a:p>
          </p:txBody>
        </p:sp>
        <p:sp>
          <p:nvSpPr>
            <p:cNvPr id="43" name="テキスト ボックス 42">
              <a:extLst>
                <a:ext uri="{FF2B5EF4-FFF2-40B4-BE49-F238E27FC236}">
                  <a16:creationId xmlns:a16="http://schemas.microsoft.com/office/drawing/2014/main" id="{16A7E821-A77E-492C-8548-70AE66C118E6}"/>
                </a:ext>
              </a:extLst>
            </p:cNvPr>
            <p:cNvSpPr txBox="1"/>
            <p:nvPr/>
          </p:nvSpPr>
          <p:spPr>
            <a:xfrm>
              <a:off x="1851300" y="2035500"/>
              <a:ext cx="375819" cy="348104"/>
            </a:xfrm>
            <a:prstGeom prst="rect">
              <a:avLst/>
            </a:prstGeom>
            <a:noFill/>
          </p:spPr>
          <p:txBody>
            <a:bodyPr wrap="square" rtlCol="0">
              <a:spAutoFit/>
            </a:bodyPr>
            <a:lstStyle/>
            <a:p>
              <a:pPr marL="0" marR="0" lvl="0" indent="0" algn="ctr" defTabSz="945990" rtl="0" eaLnBrk="0" fontAlgn="base" latinLnBrk="0" hangingPunct="0">
                <a:lnSpc>
                  <a:spcPct val="100000"/>
                </a:lnSpc>
                <a:spcBef>
                  <a:spcPct val="0"/>
                </a:spcBef>
                <a:spcAft>
                  <a:spcPct val="0"/>
                </a:spcAft>
                <a:buClrTx/>
                <a:buSzTx/>
                <a:buFontTx/>
                <a:buNone/>
                <a:tabLst/>
                <a:defRPr/>
              </a:pPr>
              <a:r>
                <a:rPr kumimoji="1" lang="ja-JP" altLang="en-US" sz="1591"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a:t>
              </a:r>
            </a:p>
          </p:txBody>
        </p:sp>
        <p:sp>
          <p:nvSpPr>
            <p:cNvPr id="44" name="テキスト ボックス 43">
              <a:extLst>
                <a:ext uri="{FF2B5EF4-FFF2-40B4-BE49-F238E27FC236}">
                  <a16:creationId xmlns:a16="http://schemas.microsoft.com/office/drawing/2014/main" id="{16A7E821-A77E-492C-8548-70AE66C118E6}"/>
                </a:ext>
              </a:extLst>
            </p:cNvPr>
            <p:cNvSpPr txBox="1"/>
            <p:nvPr/>
          </p:nvSpPr>
          <p:spPr>
            <a:xfrm>
              <a:off x="284141" y="5968439"/>
              <a:ext cx="2559721" cy="267679"/>
            </a:xfrm>
            <a:prstGeom prst="rect">
              <a:avLst/>
            </a:prstGeom>
            <a:noFill/>
          </p:spPr>
          <p:txBody>
            <a:bodyPr wrap="square" rtlCol="0">
              <a:spAutoFit/>
            </a:bodyPr>
            <a:lstStyle/>
            <a:p>
              <a:pPr marL="0" marR="0" lvl="0" indent="0" algn="ctr" defTabSz="945990" rtl="0" eaLnBrk="0" fontAlgn="base" latinLnBrk="0" hangingPunct="0">
                <a:lnSpc>
                  <a:spcPct val="100000"/>
                </a:lnSpc>
                <a:spcBef>
                  <a:spcPct val="0"/>
                </a:spcBef>
                <a:spcAft>
                  <a:spcPct val="0"/>
                </a:spcAft>
                <a:buClrTx/>
                <a:buSzTx/>
                <a:buFontTx/>
                <a:buNone/>
                <a:tabLst/>
                <a:defRPr/>
              </a:pPr>
              <a:r>
                <a:rPr kumimoji="1" lang="ja-JP" altLang="en-US" sz="1591"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全ての児童生徒</a:t>
              </a:r>
            </a:p>
          </p:txBody>
        </p:sp>
        <p:sp>
          <p:nvSpPr>
            <p:cNvPr id="46" name="テキスト ボックス 45">
              <a:extLst>
                <a:ext uri="{FF2B5EF4-FFF2-40B4-BE49-F238E27FC236}">
                  <a16:creationId xmlns:a16="http://schemas.microsoft.com/office/drawing/2014/main" id="{16A7E821-A77E-492C-8548-70AE66C118E6}"/>
                </a:ext>
              </a:extLst>
            </p:cNvPr>
            <p:cNvSpPr txBox="1"/>
            <p:nvPr/>
          </p:nvSpPr>
          <p:spPr>
            <a:xfrm>
              <a:off x="284141" y="1699840"/>
              <a:ext cx="2892869" cy="267679"/>
            </a:xfrm>
            <a:prstGeom prst="rect">
              <a:avLst/>
            </a:prstGeom>
            <a:noFill/>
          </p:spPr>
          <p:txBody>
            <a:bodyPr wrap="square" rtlCol="0">
              <a:spAutoFit/>
            </a:bodyPr>
            <a:lstStyle/>
            <a:p>
              <a:pPr marL="0" marR="0" lvl="0" indent="0" algn="ctr" defTabSz="945990" rtl="0" eaLnBrk="0" fontAlgn="base" latinLnBrk="0" hangingPunct="0">
                <a:lnSpc>
                  <a:spcPct val="100000"/>
                </a:lnSpc>
                <a:spcBef>
                  <a:spcPct val="0"/>
                </a:spcBef>
                <a:spcAft>
                  <a:spcPct val="0"/>
                </a:spcAft>
                <a:buClrTx/>
                <a:buSzTx/>
                <a:buFontTx/>
                <a:buNone/>
                <a:tabLst/>
                <a:defRPr/>
              </a:pPr>
              <a:r>
                <a:rPr kumimoji="1" lang="ja-JP" altLang="en-US" sz="1591"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特定の児童生徒</a:t>
              </a:r>
            </a:p>
          </p:txBody>
        </p:sp>
        <p:sp>
          <p:nvSpPr>
            <p:cNvPr id="49" name="テキスト ボックス 48">
              <a:extLst>
                <a:ext uri="{FF2B5EF4-FFF2-40B4-BE49-F238E27FC236}">
                  <a16:creationId xmlns:a16="http://schemas.microsoft.com/office/drawing/2014/main" id="{53D96A72-865C-412B-8C46-939DAA1302DB}"/>
                </a:ext>
              </a:extLst>
            </p:cNvPr>
            <p:cNvSpPr txBox="1"/>
            <p:nvPr/>
          </p:nvSpPr>
          <p:spPr>
            <a:xfrm>
              <a:off x="7852229" y="3262936"/>
              <a:ext cx="544403" cy="774876"/>
            </a:xfrm>
            <a:prstGeom prst="rect">
              <a:avLst/>
            </a:prstGeom>
            <a:noFill/>
          </p:spPr>
          <p:txBody>
            <a:bodyPr vert="eaVert" wrap="square" rtlCol="0">
              <a:spAutoFit/>
            </a:bodyPr>
            <a:lstStyle/>
            <a:p>
              <a:pPr marL="0" marR="0" lvl="0" indent="0" algn="l" defTabSz="945990" rtl="0" eaLnBrk="0" fontAlgn="base" latinLnBrk="0" hangingPunct="0">
                <a:lnSpc>
                  <a:spcPct val="100000"/>
                </a:lnSpc>
                <a:spcBef>
                  <a:spcPct val="0"/>
                </a:spcBef>
                <a:spcAft>
                  <a:spcPct val="0"/>
                </a:spcAft>
                <a:buClrTx/>
                <a:buSzTx/>
                <a:buFontTx/>
                <a:buNone/>
                <a:tabLst/>
                <a:defRPr/>
              </a:pPr>
              <a:r>
                <a:rPr kumimoji="1" lang="ja-JP" altLang="en-US" sz="1591" b="1" i="0" u="none" strike="noStrike" kern="1200" cap="none" spc="0" normalizeH="0" baseline="0" noProof="0" dirty="0">
                  <a:ln>
                    <a:noFill/>
                  </a:ln>
                  <a:solidFill>
                    <a:srgbClr val="4F81BD"/>
                  </a:solidFill>
                  <a:effectLst/>
                  <a:uLnTx/>
                  <a:uFillTx/>
                  <a:latin typeface="UD デジタル 教科書体 N-R" panose="02020400000000000000" pitchFamily="17" charset="-128"/>
                  <a:ea typeface="UD デジタル 教科書体 N-R" panose="02020400000000000000" pitchFamily="17" charset="-128"/>
                </a:rPr>
                <a:t>時間軸</a:t>
              </a:r>
            </a:p>
          </p:txBody>
        </p:sp>
        <p:sp>
          <p:nvSpPr>
            <p:cNvPr id="50" name="右中かっこ 49"/>
            <p:cNvSpPr/>
            <p:nvPr/>
          </p:nvSpPr>
          <p:spPr>
            <a:xfrm>
              <a:off x="7721720" y="1807583"/>
              <a:ext cx="267335" cy="1514897"/>
            </a:xfrm>
            <a:prstGeom prst="rightBrace">
              <a:avLst>
                <a:gd name="adj1" fmla="val 17708"/>
                <a:gd name="adj2" fmla="val 49591"/>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45990" rtl="0" eaLnBrk="0" fontAlgn="base" latinLnBrk="0" hangingPunct="0">
                <a:lnSpc>
                  <a:spcPct val="100000"/>
                </a:lnSpc>
                <a:spcBef>
                  <a:spcPct val="0"/>
                </a:spcBef>
                <a:spcAft>
                  <a:spcPct val="0"/>
                </a:spcAft>
                <a:buClrTx/>
                <a:buSzTx/>
                <a:buFontTx/>
                <a:buNone/>
                <a:tabLst/>
                <a:defRPr/>
              </a:pPr>
              <a:endParaRPr kumimoji="1" lang="ja-JP" altLang="en-US" sz="1591"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1" name="右中かっこ 50"/>
            <p:cNvSpPr/>
            <p:nvPr/>
          </p:nvSpPr>
          <p:spPr>
            <a:xfrm>
              <a:off x="7721720" y="3393192"/>
              <a:ext cx="267335" cy="2571643"/>
            </a:xfrm>
            <a:prstGeom prst="rightBrace">
              <a:avLst>
                <a:gd name="adj1" fmla="val 17708"/>
                <a:gd name="adj2" fmla="val 49591"/>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45990" rtl="0" eaLnBrk="0" fontAlgn="base" latinLnBrk="0" hangingPunct="0">
                <a:lnSpc>
                  <a:spcPct val="100000"/>
                </a:lnSpc>
                <a:spcBef>
                  <a:spcPct val="0"/>
                </a:spcBef>
                <a:spcAft>
                  <a:spcPct val="0"/>
                </a:spcAft>
                <a:buClrTx/>
                <a:buSzTx/>
                <a:buFontTx/>
                <a:buNone/>
                <a:tabLst/>
                <a:defRPr/>
              </a:pPr>
              <a:endParaRPr kumimoji="1" lang="ja-JP" altLang="en-US" sz="1591"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正方形/長方形 1"/>
            <p:cNvSpPr/>
            <p:nvPr/>
          </p:nvSpPr>
          <p:spPr>
            <a:xfrm>
              <a:off x="3348312" y="3214412"/>
              <a:ext cx="3257145" cy="353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45990" rtl="0" eaLnBrk="0" fontAlgn="base" latinLnBrk="0" hangingPunct="0">
                <a:lnSpc>
                  <a:spcPct val="100000"/>
                </a:lnSpc>
                <a:spcBef>
                  <a:spcPct val="0"/>
                </a:spcBef>
                <a:spcAft>
                  <a:spcPct val="0"/>
                </a:spcAft>
                <a:buClrTx/>
                <a:buSzTx/>
                <a:buFontTx/>
                <a:buNone/>
                <a:tabLst/>
                <a:defRPr/>
              </a:pPr>
              <a:r>
                <a:rPr kumimoji="1" lang="ja-JP" altLang="en-US" sz="1591"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591" b="1" i="0" u="none" strike="noStrike" kern="1200" cap="none" spc="0" normalizeH="0" baseline="0" noProof="0" dirty="0">
                  <a:ln>
                    <a:noFill/>
                  </a:ln>
                  <a:solidFill>
                    <a:srgbClr val="FF0000"/>
                  </a:solidFill>
                  <a:effectLst/>
                  <a:uLnTx/>
                  <a:uFillTx/>
                  <a:latin typeface="UD デジタル 教科書体 N-R" panose="02020400000000000000" pitchFamily="17" charset="-128"/>
                  <a:ea typeface="UD デジタル 教科書体 N-R" panose="02020400000000000000" pitchFamily="17" charset="-128"/>
                </a:rPr>
                <a:t>課題予防的生徒指導</a:t>
              </a:r>
            </a:p>
          </p:txBody>
        </p:sp>
      </p:grpSp>
      <p:sp>
        <p:nvSpPr>
          <p:cNvPr id="3" name="Text Box 3">
            <a:extLst>
              <a:ext uri="{FF2B5EF4-FFF2-40B4-BE49-F238E27FC236}">
                <a16:creationId xmlns:a16="http://schemas.microsoft.com/office/drawing/2014/main" id="{77622D14-4C00-7CC2-03A6-CBBDBDE7B17D}"/>
              </a:ext>
            </a:extLst>
          </p:cNvPr>
          <p:cNvSpPr txBox="1">
            <a:spLocks noChangeArrowheads="1"/>
          </p:cNvSpPr>
          <p:nvPr/>
        </p:nvSpPr>
        <p:spPr bwMode="auto">
          <a:xfrm>
            <a:off x="193964" y="6464932"/>
            <a:ext cx="11998036" cy="396068"/>
          </a:xfrm>
          <a:prstGeom prst="rect">
            <a:avLst/>
          </a:prstGeom>
          <a:noFill/>
          <a:ln>
            <a:noFill/>
          </a:ln>
        </p:spPr>
        <p:txBody>
          <a:bodyPr wrap="square" lIns="87437" tIns="43719" rIns="87437" bIns="43719">
            <a:spAutoFit/>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45990" rtl="0" eaLnBrk="1" fontAlgn="base" latinLnBrk="0" hangingPunct="1">
              <a:lnSpc>
                <a:spcPct val="100000"/>
              </a:lnSpc>
              <a:spcBef>
                <a:spcPct val="5000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図　自殺予防に関する生徒指導の重層的支援構造（</a:t>
            </a:r>
            <a:r>
              <a:rPr kumimoji="0" lang="en-US" altLang="zh-TW" b="0" i="0" u="none" strike="noStrike" kern="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rPr>
              <a:t> 『</a:t>
            </a:r>
            <a:r>
              <a:rPr kumimoji="0" lang="ja-JP" altLang="en-US" b="0" i="0" u="none" strike="noStrike" kern="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rPr>
              <a:t>生徒指導提要</a:t>
            </a:r>
            <a:r>
              <a:rPr kumimoji="0" lang="en-US" altLang="zh-TW" b="0" i="0" u="none" strike="noStrike" kern="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rPr>
              <a:t>』</a:t>
            </a:r>
            <a:r>
              <a:rPr kumimoji="0" lang="ja-JP" altLang="en-US" b="0" i="0" u="none" strike="noStrike" kern="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rPr>
              <a:t>（</a:t>
            </a:r>
            <a:r>
              <a:rPr kumimoji="0" lang="en-US" altLang="ja-JP" b="0" i="0" u="none" strike="noStrike" kern="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rPr>
              <a:t>2022</a:t>
            </a:r>
            <a:r>
              <a:rPr kumimoji="0" lang="ja-JP" altLang="en-US" b="0" i="0" u="none" strike="noStrike" kern="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rPr>
              <a:t>）</a:t>
            </a:r>
            <a:r>
              <a:rPr kumimoji="0" lang="en-US" altLang="zh-TW" b="0" i="0" u="none" strike="noStrike" kern="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rPr>
              <a:t> </a:t>
            </a:r>
            <a:r>
              <a:rPr kumimoji="0" lang="en-US" altLang="zh-TW" b="0" i="0" u="none" strike="noStrike" kern="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p.1</a:t>
            </a:r>
            <a:r>
              <a:rPr kumimoji="0" lang="en-US" altLang="ja-JP" b="0" i="0" u="none" strike="noStrike" kern="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9</a:t>
            </a:r>
            <a:r>
              <a:rPr kumimoji="0" lang="ja-JP" altLang="en-US" b="0" i="0" u="none" strike="noStrike" kern="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図</a:t>
            </a:r>
            <a:r>
              <a:rPr kumimoji="0" lang="en-US" altLang="ja-JP" b="0" i="0" u="none" strike="noStrike" kern="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2,129</a:t>
            </a:r>
            <a:r>
              <a:rPr kumimoji="0" lang="ja-JP" altLang="en-US" b="0" i="0" u="none" strike="noStrike" kern="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図</a:t>
            </a:r>
            <a:r>
              <a:rPr kumimoji="0" lang="en-US" altLang="ja-JP" b="0" i="0" u="none" strike="noStrike" kern="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9</a:t>
            </a:r>
            <a:r>
              <a:rPr kumimoji="0" lang="ja-JP" altLang="en-US" b="0" i="0" u="none" strike="noStrike" kern="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より作成</a:t>
            </a:r>
            <a:r>
              <a:rPr kumimoji="0" lang="en-US" altLang="ja-JP" b="0" i="0" u="none" strike="noStrike" kern="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a:t>
            </a:r>
            <a:r>
              <a:rPr kumimoji="1" lang="ja-JP" altLang="en-US" sz="2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a:t>
            </a:r>
            <a:endParaRPr kumimoji="1" lang="ja-JP" altLang="en-US" sz="3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p:txBody>
      </p:sp>
      <p:sp>
        <p:nvSpPr>
          <p:cNvPr id="6" name="テキスト ボックス 3">
            <a:extLst>
              <a:ext uri="{FF2B5EF4-FFF2-40B4-BE49-F238E27FC236}">
                <a16:creationId xmlns:a16="http://schemas.microsoft.com/office/drawing/2014/main" id="{5FC72A3D-8876-4689-C0D0-79B38E60C3EC}"/>
              </a:ext>
            </a:extLst>
          </p:cNvPr>
          <p:cNvSpPr txBox="1">
            <a:spLocks noChangeArrowheads="1"/>
          </p:cNvSpPr>
          <p:nvPr/>
        </p:nvSpPr>
        <p:spPr bwMode="auto">
          <a:xfrm>
            <a:off x="5863959" y="5631910"/>
            <a:ext cx="6521671" cy="48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829361" rtl="0" eaLnBrk="1" fontAlgn="auto" latinLnBrk="0" hangingPunct="1">
              <a:lnSpc>
                <a:spcPct val="100000"/>
              </a:lnSpc>
              <a:spcBef>
                <a:spcPts val="0"/>
              </a:spcBef>
              <a:spcAft>
                <a:spcPts val="0"/>
              </a:spcAft>
              <a:buClrTx/>
              <a:buSzTx/>
              <a:buFontTx/>
              <a:buNone/>
              <a:tabLst/>
              <a:defRPr/>
            </a:pPr>
            <a:r>
              <a:rPr kumimoji="0" lang="ja-JP" altLang="en-US" sz="254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　</a:t>
            </a:r>
            <a:endParaRPr kumimoji="0" lang="zh-TW" altLang="en-US" sz="2177"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20" name="テキスト ボックス 19">
            <a:extLst>
              <a:ext uri="{FF2B5EF4-FFF2-40B4-BE49-F238E27FC236}">
                <a16:creationId xmlns:a16="http://schemas.microsoft.com/office/drawing/2014/main" id="{2A4CE7FC-9225-EADE-BF34-2CC53FB28825}"/>
              </a:ext>
            </a:extLst>
          </p:cNvPr>
          <p:cNvSpPr txBox="1"/>
          <p:nvPr/>
        </p:nvSpPr>
        <p:spPr>
          <a:xfrm>
            <a:off x="7429185" y="5440864"/>
            <a:ext cx="4200384" cy="382092"/>
          </a:xfrm>
          <a:prstGeom prst="rect">
            <a:avLst/>
          </a:prstGeom>
          <a:noFill/>
        </p:spPr>
        <p:txBody>
          <a:bodyPr wrap="square">
            <a:spAutoFit/>
          </a:bodyPr>
          <a:lstStyle/>
          <a:p>
            <a:pPr marL="0" marR="0" lvl="0" indent="0" algn="just" defTabSz="727432" rtl="0" eaLnBrk="0" fontAlgn="base" latinLnBrk="0" hangingPunct="0">
              <a:lnSpc>
                <a:spcPct val="125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R" panose="02020400000000000000" pitchFamily="17" charset="-128"/>
                <a:ea typeface="UD デジタル 教科書体 N-R" panose="02020400000000000000" pitchFamily="17" charset="-128"/>
              </a:rPr>
              <a:t>（</a:t>
            </a: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＝自殺予防につながる日常の教育活動）</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p:txBody>
      </p:sp>
      <p:cxnSp>
        <p:nvCxnSpPr>
          <p:cNvPr id="29" name="直線矢印コネクタ 28">
            <a:extLst>
              <a:ext uri="{FF2B5EF4-FFF2-40B4-BE49-F238E27FC236}">
                <a16:creationId xmlns:a16="http://schemas.microsoft.com/office/drawing/2014/main" id="{9137BDC1-27A6-F0F5-FC6C-7446B734A387}"/>
              </a:ext>
            </a:extLst>
          </p:cNvPr>
          <p:cNvCxnSpPr>
            <a:cxnSpLocks/>
          </p:cNvCxnSpPr>
          <p:nvPr/>
        </p:nvCxnSpPr>
        <p:spPr>
          <a:xfrm>
            <a:off x="4674775" y="1215656"/>
            <a:ext cx="2830100" cy="7029"/>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EB334CB9-6978-6080-9A93-04D314B8CD80}"/>
              </a:ext>
            </a:extLst>
          </p:cNvPr>
          <p:cNvCxnSpPr>
            <a:cxnSpLocks/>
          </p:cNvCxnSpPr>
          <p:nvPr/>
        </p:nvCxnSpPr>
        <p:spPr>
          <a:xfrm>
            <a:off x="5014032" y="2400152"/>
            <a:ext cx="2522188"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B16FE4F1-FB6D-181B-2583-36D37A0166A6}"/>
              </a:ext>
            </a:extLst>
          </p:cNvPr>
          <p:cNvCxnSpPr>
            <a:cxnSpLocks/>
          </p:cNvCxnSpPr>
          <p:nvPr/>
        </p:nvCxnSpPr>
        <p:spPr>
          <a:xfrm flipV="1">
            <a:off x="5729594" y="3714756"/>
            <a:ext cx="1830486" cy="13423"/>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ECFD5EF0-12BE-213A-8EE2-F3B154747D99}"/>
              </a:ext>
            </a:extLst>
          </p:cNvPr>
          <p:cNvCxnSpPr>
            <a:cxnSpLocks/>
          </p:cNvCxnSpPr>
          <p:nvPr/>
        </p:nvCxnSpPr>
        <p:spPr>
          <a:xfrm>
            <a:off x="5760532" y="5291438"/>
            <a:ext cx="1754484"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8E1606EF-385C-48ED-A8C0-6CB95BB855F9}"/>
              </a:ext>
            </a:extLst>
          </p:cNvPr>
          <p:cNvSpPr/>
          <p:nvPr/>
        </p:nvSpPr>
        <p:spPr>
          <a:xfrm>
            <a:off x="7515016" y="709110"/>
            <a:ext cx="4446655" cy="1243474"/>
          </a:xfrm>
          <a:prstGeom prst="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9" name="正方形/長方形 8">
            <a:extLst>
              <a:ext uri="{FF2B5EF4-FFF2-40B4-BE49-F238E27FC236}">
                <a16:creationId xmlns:a16="http://schemas.microsoft.com/office/drawing/2014/main" id="{2359E055-8830-08B5-1023-475991A71FFA}"/>
              </a:ext>
            </a:extLst>
          </p:cNvPr>
          <p:cNvSpPr/>
          <p:nvPr/>
        </p:nvSpPr>
        <p:spPr>
          <a:xfrm>
            <a:off x="7518078" y="2111129"/>
            <a:ext cx="4437804" cy="793944"/>
          </a:xfrm>
          <a:prstGeom prst="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10" name="正方形/長方形 9">
            <a:extLst>
              <a:ext uri="{FF2B5EF4-FFF2-40B4-BE49-F238E27FC236}">
                <a16:creationId xmlns:a16="http://schemas.microsoft.com/office/drawing/2014/main" id="{95EC0619-F030-0987-A339-42D78CCDC405}"/>
              </a:ext>
            </a:extLst>
          </p:cNvPr>
          <p:cNvSpPr/>
          <p:nvPr/>
        </p:nvSpPr>
        <p:spPr>
          <a:xfrm>
            <a:off x="7536220" y="3370653"/>
            <a:ext cx="4394100" cy="880784"/>
          </a:xfrm>
          <a:prstGeom prst="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11" name="正方形/長方形 10">
            <a:extLst>
              <a:ext uri="{FF2B5EF4-FFF2-40B4-BE49-F238E27FC236}">
                <a16:creationId xmlns:a16="http://schemas.microsoft.com/office/drawing/2014/main" id="{E8CCD094-31C7-23C5-2C18-C5CF0326A41C}"/>
              </a:ext>
            </a:extLst>
          </p:cNvPr>
          <p:cNvSpPr/>
          <p:nvPr/>
        </p:nvSpPr>
        <p:spPr>
          <a:xfrm>
            <a:off x="7548239" y="4672092"/>
            <a:ext cx="4382081" cy="1109370"/>
          </a:xfrm>
          <a:prstGeom prst="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22" name="テキスト ボックス 21">
            <a:extLst>
              <a:ext uri="{FF2B5EF4-FFF2-40B4-BE49-F238E27FC236}">
                <a16:creationId xmlns:a16="http://schemas.microsoft.com/office/drawing/2014/main" id="{822C03A3-710C-2295-38EE-F3501E06BE6C}"/>
              </a:ext>
            </a:extLst>
          </p:cNvPr>
          <p:cNvSpPr txBox="1"/>
          <p:nvPr/>
        </p:nvSpPr>
        <p:spPr>
          <a:xfrm>
            <a:off x="7473158" y="4733485"/>
            <a:ext cx="456841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児童生徒が「未来を生きぬく力」を身に付ける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ように働きかける「命の教育」等の実施、及び</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安全・安心な学校環境づくり</a:t>
            </a:r>
          </a:p>
        </p:txBody>
      </p:sp>
      <p:sp>
        <p:nvSpPr>
          <p:cNvPr id="23" name="テキスト ボックス 22">
            <a:extLst>
              <a:ext uri="{FF2B5EF4-FFF2-40B4-BE49-F238E27FC236}">
                <a16:creationId xmlns:a16="http://schemas.microsoft.com/office/drawing/2014/main" id="{E3544615-1BAB-82B9-6185-2617B3C10EFF}"/>
              </a:ext>
            </a:extLst>
          </p:cNvPr>
          <p:cNvSpPr txBox="1"/>
          <p:nvPr/>
        </p:nvSpPr>
        <p:spPr>
          <a:xfrm>
            <a:off x="7503602" y="3383587"/>
            <a:ext cx="4470691" cy="1323439"/>
          </a:xfrm>
          <a:prstGeom prst="rect">
            <a:avLst/>
          </a:prstGeom>
          <a:noFill/>
        </p:spPr>
        <p:txBody>
          <a:bodyPr wrap="square">
            <a:spAutoFit/>
          </a:bodyPr>
          <a:lstStyle/>
          <a:p>
            <a:pPr marL="0" marR="0" lvl="0" indent="0" algn="l" defTabSz="727432"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SOS</a:t>
            </a: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の出し方に関する教育を含む自殺予防教育</a:t>
            </a: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の実施（保健体育の授業や</a:t>
            </a:r>
            <a:r>
              <a:rPr kumimoji="1" lang="ja-JP"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学級</a:t>
            </a: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・ホームルーム</a:t>
            </a:r>
            <a:r>
              <a:rPr kumimoji="1" lang="ja-JP"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活動等</a:t>
            </a: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における取組）</a:t>
            </a: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a:t>
            </a:r>
          </a:p>
          <a:p>
            <a:pPr marL="0" marR="0" lvl="0" indent="0" algn="l" defTabSz="727432"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727432"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テキスト ボックス 27">
            <a:extLst>
              <a:ext uri="{FF2B5EF4-FFF2-40B4-BE49-F238E27FC236}">
                <a16:creationId xmlns:a16="http://schemas.microsoft.com/office/drawing/2014/main" id="{8A1BF770-6407-DAED-4151-60B635EF9563}"/>
              </a:ext>
            </a:extLst>
          </p:cNvPr>
          <p:cNvSpPr txBox="1"/>
          <p:nvPr/>
        </p:nvSpPr>
        <p:spPr>
          <a:xfrm>
            <a:off x="7504875" y="2087632"/>
            <a:ext cx="427333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自殺の危険が高まった児童生徒の早期発見と迅速な対応（アンケート、面談、健康観察等によるスクリーニングと 安全確等）</a:t>
            </a:r>
          </a:p>
        </p:txBody>
      </p:sp>
      <p:sp>
        <p:nvSpPr>
          <p:cNvPr id="37" name="テキスト ボックス 36">
            <a:extLst>
              <a:ext uri="{FF2B5EF4-FFF2-40B4-BE49-F238E27FC236}">
                <a16:creationId xmlns:a16="http://schemas.microsoft.com/office/drawing/2014/main" id="{C981A364-FEAD-D2A6-771B-ACF56506F2AE}"/>
              </a:ext>
            </a:extLst>
          </p:cNvPr>
          <p:cNvSpPr txBox="1"/>
          <p:nvPr/>
        </p:nvSpPr>
        <p:spPr>
          <a:xfrm>
            <a:off x="7473158" y="689250"/>
            <a:ext cx="445716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自殺の行動化を水際で防ぐ組織的な危機介入、</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及び自殺未遂者の心のケア、自殺発生（未遂・</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既遂）時の周囲への心のケアの実施（専門家・</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関係機関との連携・協働に基づく危機対応態勢</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の構築</a:t>
            </a:r>
            <a:endParaRPr kumimoji="1" lang="ja-JP" altLang="en-US" sz="1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p:txBody>
      </p:sp>
      <p:sp>
        <p:nvSpPr>
          <p:cNvPr id="5" name="テキスト ボックス 4">
            <a:extLst>
              <a:ext uri="{FF2B5EF4-FFF2-40B4-BE49-F238E27FC236}">
                <a16:creationId xmlns:a16="http://schemas.microsoft.com/office/drawing/2014/main" id="{3CB25114-08E8-2D22-6EF9-2D5FF0D6BC7A}"/>
              </a:ext>
            </a:extLst>
          </p:cNvPr>
          <p:cNvSpPr txBox="1"/>
          <p:nvPr/>
        </p:nvSpPr>
        <p:spPr>
          <a:xfrm>
            <a:off x="27177" y="-12286"/>
            <a:ext cx="11979563" cy="707886"/>
          </a:xfrm>
          <a:prstGeom prst="rect">
            <a:avLst/>
          </a:prstGeom>
          <a:noFill/>
        </p:spPr>
        <p:txBody>
          <a:bodyPr wrap="square">
            <a:spAutoFit/>
          </a:bodyPr>
          <a:lstStyle/>
          <a:p>
            <a:r>
              <a:rPr lang="ja-JP" altLang="en-US" sz="4000" b="1" dirty="0">
                <a:latin typeface="UD デジタル 教科書体 N-R" panose="02020400000000000000" pitchFamily="17" charset="-128"/>
                <a:ea typeface="UD デジタル 教科書体 N-R" panose="02020400000000000000" pitchFamily="17" charset="-128"/>
              </a:rPr>
              <a:t>２．自殺予防の３段階と生徒指導の重層的支援構造</a:t>
            </a:r>
          </a:p>
        </p:txBody>
      </p:sp>
      <p:sp>
        <p:nvSpPr>
          <p:cNvPr id="12" name="スライド番号プレースホルダー 11">
            <a:extLst>
              <a:ext uri="{FF2B5EF4-FFF2-40B4-BE49-F238E27FC236}">
                <a16:creationId xmlns:a16="http://schemas.microsoft.com/office/drawing/2014/main" id="{E06D6B22-EBCB-C1AC-F6E8-0885FA0A9442}"/>
              </a:ext>
            </a:extLst>
          </p:cNvPr>
          <p:cNvSpPr>
            <a:spLocks noGrp="1"/>
          </p:cNvSpPr>
          <p:nvPr>
            <p:ph type="sldNum" sz="quarter" idx="12"/>
          </p:nvPr>
        </p:nvSpPr>
        <p:spPr>
          <a:xfrm>
            <a:off x="9448800" y="6508543"/>
            <a:ext cx="2743200" cy="365125"/>
          </a:xfrm>
        </p:spPr>
        <p:txBody>
          <a:bodyPr/>
          <a:lstStyle/>
          <a:p>
            <a:fld id="{60422B60-572B-4A42-9BF7-423FB352E2B6}" type="slidenum">
              <a:rPr kumimoji="1" lang="ja-JP" altLang="en-US" smtClean="0"/>
              <a:t>7</a:t>
            </a:fld>
            <a:endParaRPr kumimoji="1" lang="ja-JP" altLang="en-US"/>
          </a:p>
        </p:txBody>
      </p:sp>
    </p:spTree>
    <p:extLst>
      <p:ext uri="{BB962C8B-B14F-4D97-AF65-F5344CB8AC3E}">
        <p14:creationId xmlns:p14="http://schemas.microsoft.com/office/powerpoint/2010/main" val="2451057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9565611-C536-4ED6-E81C-0A4C3D60E25C}"/>
              </a:ext>
            </a:extLst>
          </p:cNvPr>
          <p:cNvSpPr txBox="1"/>
          <p:nvPr/>
        </p:nvSpPr>
        <p:spPr>
          <a:xfrm>
            <a:off x="129309" y="106510"/>
            <a:ext cx="11785600" cy="1323439"/>
          </a:xfrm>
          <a:prstGeom prst="rect">
            <a:avLst/>
          </a:prstGeom>
          <a:noFill/>
        </p:spPr>
        <p:txBody>
          <a:bodyPr wrap="square">
            <a:spAutoFit/>
          </a:bodyPr>
          <a:lstStyle/>
          <a:p>
            <a:r>
              <a:rPr lang="ja-JP" altLang="en-US" sz="4000" b="1" dirty="0">
                <a:latin typeface="UD デジタル 教科書体 N-R" panose="02020400000000000000" pitchFamily="17" charset="-128"/>
                <a:ea typeface="UD デジタル 教科書体 N-R" panose="02020400000000000000" pitchFamily="17" charset="-128"/>
              </a:rPr>
              <a:t>３．児童生徒の自殺の背景の理解</a:t>
            </a:r>
          </a:p>
          <a:p>
            <a:r>
              <a:rPr lang="ja-JP" altLang="en-US" sz="4000" dirty="0">
                <a:latin typeface="UD デジタル 教科書体 N-R" panose="02020400000000000000" pitchFamily="17" charset="-128"/>
                <a:ea typeface="UD デジタル 教科書体 N-R" panose="02020400000000000000" pitchFamily="17" charset="-128"/>
              </a:rPr>
              <a:t> </a:t>
            </a:r>
            <a:r>
              <a:rPr lang="en-US" altLang="ja-JP" sz="3600" b="1" dirty="0">
                <a:latin typeface="UD デジタル 教科書体 N-R" panose="02020400000000000000" pitchFamily="17" charset="-128"/>
                <a:ea typeface="UD デジタル 教科書体 N-R" panose="02020400000000000000" pitchFamily="17" charset="-128"/>
              </a:rPr>
              <a:t>(1)</a:t>
            </a:r>
            <a:r>
              <a:rPr lang="ja-JP" altLang="en-US" sz="3600" b="1" dirty="0">
                <a:latin typeface="UD デジタル 教科書体 N-R" panose="02020400000000000000" pitchFamily="17" charset="-128"/>
                <a:ea typeface="UD デジタル 教科書体 N-R" panose="02020400000000000000" pitchFamily="17" charset="-128"/>
              </a:rPr>
              <a:t>児童生徒の自殺の特徴</a:t>
            </a:r>
            <a:endParaRPr lang="ja-JP" altLang="en-US" sz="4000" b="1" dirty="0">
              <a:latin typeface="UD デジタル 教科書体 N-R" panose="02020400000000000000" pitchFamily="17" charset="-128"/>
              <a:ea typeface="UD デジタル 教科書体 N-R" panose="02020400000000000000" pitchFamily="17" charset="-128"/>
            </a:endParaRPr>
          </a:p>
        </p:txBody>
      </p:sp>
      <p:sp>
        <p:nvSpPr>
          <p:cNvPr id="4" name="正方形/長方形 3">
            <a:extLst>
              <a:ext uri="{FF2B5EF4-FFF2-40B4-BE49-F238E27FC236}">
                <a16:creationId xmlns:a16="http://schemas.microsoft.com/office/drawing/2014/main" id="{CDBC2E71-B77C-4F52-7D37-0F60490A578E}"/>
              </a:ext>
            </a:extLst>
          </p:cNvPr>
          <p:cNvSpPr>
            <a:spLocks noChangeArrowheads="1"/>
          </p:cNvSpPr>
          <p:nvPr/>
        </p:nvSpPr>
        <p:spPr bwMode="auto">
          <a:xfrm>
            <a:off x="1020480" y="1328349"/>
            <a:ext cx="11171520" cy="2677656"/>
          </a:xfrm>
          <a:prstGeom prst="rect">
            <a:avLst/>
          </a:prstGeom>
          <a:noFill/>
          <a:ln>
            <a:noFill/>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45990" fontAlgn="base">
              <a:spcBef>
                <a:spcPct val="0"/>
              </a:spcBef>
              <a:spcAft>
                <a:spcPct val="0"/>
              </a:spcAft>
              <a:buNone/>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・高い衝動性</a:t>
            </a:r>
            <a:endParaRPr lang="en-US" altLang="ja-JP" sz="2800" dirty="0">
              <a:solidFill>
                <a:prstClr val="black"/>
              </a:solidFill>
              <a:latin typeface="UD デジタル 教科書体 N-R" panose="02020400000000000000" pitchFamily="17" charset="-128"/>
              <a:ea typeface="UD デジタル 教科書体 N-R" panose="02020400000000000000" pitchFamily="17" charset="-128"/>
            </a:endParaRPr>
          </a:p>
          <a:p>
            <a:pPr defTabSz="945990" fontAlgn="base">
              <a:spcBef>
                <a:spcPct val="0"/>
              </a:spcBef>
              <a:spcAft>
                <a:spcPct val="0"/>
              </a:spcAft>
              <a:buNone/>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・大人からみると些細に思える動機</a:t>
            </a:r>
            <a:endParaRPr lang="en-US" altLang="ja-JP" sz="2800" dirty="0">
              <a:solidFill>
                <a:prstClr val="black"/>
              </a:solidFill>
              <a:latin typeface="UD デジタル 教科書体 N-R" panose="02020400000000000000" pitchFamily="17" charset="-128"/>
              <a:ea typeface="UD デジタル 教科書体 N-R" panose="02020400000000000000" pitchFamily="17" charset="-128"/>
            </a:endParaRPr>
          </a:p>
          <a:p>
            <a:pPr defTabSz="945990" fontAlgn="base">
              <a:spcBef>
                <a:spcPct val="0"/>
              </a:spcBef>
              <a:spcAft>
                <a:spcPct val="0"/>
              </a:spcAft>
              <a:buNone/>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・死への親近性</a:t>
            </a:r>
            <a:endParaRPr lang="en-US" altLang="ja-JP" sz="2800" dirty="0">
              <a:solidFill>
                <a:prstClr val="black"/>
              </a:solidFill>
              <a:latin typeface="UD デジタル 教科書体 N-R" panose="02020400000000000000" pitchFamily="17" charset="-128"/>
              <a:ea typeface="UD デジタル 教科書体 N-R" panose="02020400000000000000" pitchFamily="17" charset="-128"/>
            </a:endParaRPr>
          </a:p>
          <a:p>
            <a:pPr defTabSz="945990" fontAlgn="base">
              <a:spcBef>
                <a:spcPct val="0"/>
              </a:spcBef>
              <a:spcAft>
                <a:spcPct val="0"/>
              </a:spcAft>
              <a:buNone/>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・大人と異なる死生観</a:t>
            </a:r>
          </a:p>
          <a:p>
            <a:pPr defTabSz="945990" fontAlgn="base">
              <a:spcBef>
                <a:spcPct val="0"/>
              </a:spcBef>
              <a:spcAft>
                <a:spcPct val="0"/>
              </a:spcAft>
              <a:buNone/>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・純粋さ，敏感さ，傷つきやすさ</a:t>
            </a:r>
            <a:endParaRPr lang="en-US" altLang="ja-JP" sz="2800" dirty="0">
              <a:solidFill>
                <a:prstClr val="black"/>
              </a:solidFill>
              <a:latin typeface="UD デジタル 教科書体 N-R" panose="02020400000000000000" pitchFamily="17" charset="-128"/>
              <a:ea typeface="UD デジタル 教科書体 N-R" panose="02020400000000000000" pitchFamily="17" charset="-128"/>
            </a:endParaRPr>
          </a:p>
          <a:p>
            <a:pPr defTabSz="945990" fontAlgn="base">
              <a:spcBef>
                <a:spcPct val="0"/>
              </a:spcBef>
              <a:spcAft>
                <a:spcPct val="0"/>
              </a:spcAft>
              <a:buNone/>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・影響されやすさ（自殺の連鎖＝「群発自殺」）</a:t>
            </a:r>
            <a:r>
              <a:rPr lang="ja-JP" altLang="en-US" sz="1600" dirty="0">
                <a:solidFill>
                  <a:prstClr val="black"/>
                </a:solidFill>
              </a:rPr>
              <a:t>　</a:t>
            </a:r>
          </a:p>
        </p:txBody>
      </p:sp>
      <p:sp>
        <p:nvSpPr>
          <p:cNvPr id="5" name="テキスト ボックス 4">
            <a:extLst>
              <a:ext uri="{FF2B5EF4-FFF2-40B4-BE49-F238E27FC236}">
                <a16:creationId xmlns:a16="http://schemas.microsoft.com/office/drawing/2014/main" id="{62E40483-DDB1-EFC4-AB74-F2EAE12B6B81}"/>
              </a:ext>
            </a:extLst>
          </p:cNvPr>
          <p:cNvSpPr txBox="1"/>
          <p:nvPr/>
        </p:nvSpPr>
        <p:spPr>
          <a:xfrm>
            <a:off x="360219" y="3852268"/>
            <a:ext cx="13235709" cy="646331"/>
          </a:xfrm>
          <a:prstGeom prst="rect">
            <a:avLst/>
          </a:prstGeom>
          <a:noFill/>
        </p:spPr>
        <p:txBody>
          <a:bodyPr wrap="square">
            <a:spAutoFit/>
          </a:bodyPr>
          <a:lstStyle/>
          <a:p>
            <a:r>
              <a:rPr lang="en-US" altLang="ja-JP" sz="3600" b="1" dirty="0">
                <a:latin typeface="UD デジタル 教科書体 N-R" panose="02020400000000000000" pitchFamily="17" charset="-128"/>
                <a:ea typeface="UD デジタル 教科書体 N-R" panose="02020400000000000000" pitchFamily="17" charset="-128"/>
              </a:rPr>
              <a:t>(2)</a:t>
            </a:r>
            <a:r>
              <a:rPr lang="ja-JP" altLang="en-US" sz="3600" b="1" dirty="0">
                <a:latin typeface="UD デジタル 教科書体 N-R" panose="02020400000000000000" pitchFamily="17" charset="-128"/>
                <a:ea typeface="UD デジタル 教科書体 N-R" panose="02020400000000000000" pitchFamily="17" charset="-128"/>
              </a:rPr>
              <a:t>自殺に追いつめられる心理</a:t>
            </a:r>
          </a:p>
        </p:txBody>
      </p:sp>
      <p:sp>
        <p:nvSpPr>
          <p:cNvPr id="6" name="テキスト ボックス 3">
            <a:extLst>
              <a:ext uri="{FF2B5EF4-FFF2-40B4-BE49-F238E27FC236}">
                <a16:creationId xmlns:a16="http://schemas.microsoft.com/office/drawing/2014/main" id="{E28C2614-C34A-78FF-5CC6-B17762010172}"/>
              </a:ext>
            </a:extLst>
          </p:cNvPr>
          <p:cNvSpPr txBox="1">
            <a:spLocks noChangeArrowheads="1"/>
          </p:cNvSpPr>
          <p:nvPr/>
        </p:nvSpPr>
        <p:spPr bwMode="auto">
          <a:xfrm>
            <a:off x="1020480" y="4498599"/>
            <a:ext cx="8286330" cy="2308324"/>
          </a:xfrm>
          <a:prstGeom prst="rect">
            <a:avLst/>
          </a:prstGeom>
          <a:noFill/>
          <a:ln>
            <a:noFill/>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45990" fontAlgn="base">
              <a:spcBef>
                <a:spcPct val="0"/>
              </a:spcBef>
              <a:spcAft>
                <a:spcPct val="0"/>
              </a:spcAft>
              <a:buNone/>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・強い孤立感</a:t>
            </a:r>
            <a:endParaRPr lang="en-US" altLang="ja-JP" sz="2800" dirty="0">
              <a:solidFill>
                <a:prstClr val="black"/>
              </a:solidFill>
              <a:latin typeface="UD デジタル 教科書体 N-R" panose="02020400000000000000" pitchFamily="17" charset="-128"/>
              <a:ea typeface="UD デジタル 教科書体 N-R" panose="02020400000000000000" pitchFamily="17" charset="-128"/>
            </a:endParaRPr>
          </a:p>
          <a:p>
            <a:pPr defTabSz="945990" fontAlgn="base">
              <a:spcBef>
                <a:spcPct val="0"/>
              </a:spcBef>
              <a:spcAft>
                <a:spcPct val="0"/>
              </a:spcAft>
              <a:buNone/>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・無価値感</a:t>
            </a:r>
            <a:endParaRPr lang="en-US" altLang="ja-JP" sz="2800" dirty="0">
              <a:solidFill>
                <a:prstClr val="black"/>
              </a:solidFill>
              <a:latin typeface="UD デジタル 教科書体 N-R" panose="02020400000000000000" pitchFamily="17" charset="-128"/>
              <a:ea typeface="UD デジタル 教科書体 N-R" panose="02020400000000000000" pitchFamily="17" charset="-128"/>
            </a:endParaRPr>
          </a:p>
          <a:p>
            <a:pPr defTabSz="945990" fontAlgn="base">
              <a:spcBef>
                <a:spcPct val="0"/>
              </a:spcBef>
              <a:spcAft>
                <a:spcPct val="0"/>
              </a:spcAft>
              <a:buNone/>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・怒りの感情</a:t>
            </a:r>
            <a:endParaRPr lang="en-US" altLang="ja-JP" sz="2800" dirty="0">
              <a:solidFill>
                <a:prstClr val="black"/>
              </a:solidFill>
              <a:latin typeface="UD デジタル 教科書体 N-R" panose="02020400000000000000" pitchFamily="17" charset="-128"/>
              <a:ea typeface="UD デジタル 教科書体 N-R" panose="02020400000000000000" pitchFamily="17" charset="-128"/>
            </a:endParaRPr>
          </a:p>
          <a:p>
            <a:pPr defTabSz="945990" fontAlgn="base">
              <a:spcBef>
                <a:spcPct val="0"/>
              </a:spcBef>
              <a:spcAft>
                <a:spcPct val="0"/>
              </a:spcAft>
              <a:buNone/>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・苦しみが永遠に続くという思いこみ</a:t>
            </a:r>
            <a:endParaRPr lang="en-US" altLang="ja-JP" sz="2800" dirty="0">
              <a:solidFill>
                <a:prstClr val="black"/>
              </a:solidFill>
              <a:latin typeface="UD デジタル 教科書体 N-R" panose="02020400000000000000" pitchFamily="17" charset="-128"/>
              <a:ea typeface="UD デジタル 教科書体 N-R" panose="02020400000000000000" pitchFamily="17" charset="-128"/>
            </a:endParaRPr>
          </a:p>
          <a:p>
            <a:pPr defTabSz="945990" fontAlgn="base">
              <a:spcBef>
                <a:spcPct val="0"/>
              </a:spcBef>
              <a:spcAft>
                <a:spcPct val="0"/>
              </a:spcAft>
              <a:buNone/>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・心理的視野狭窄</a:t>
            </a:r>
            <a:endParaRPr lang="ja-JP" altLang="en-US" sz="1600" dirty="0">
              <a:solidFill>
                <a:prstClr val="black"/>
              </a:solidFill>
              <a:latin typeface="UD デジタル 教科書体 N-R" panose="02020400000000000000" pitchFamily="17" charset="-128"/>
              <a:ea typeface="UD デジタル 教科書体 N-R" panose="02020400000000000000" pitchFamily="17" charset="-128"/>
            </a:endParaRPr>
          </a:p>
        </p:txBody>
      </p:sp>
      <p:sp>
        <p:nvSpPr>
          <p:cNvPr id="2" name="スライド番号プレースホルダー 1">
            <a:extLst>
              <a:ext uri="{FF2B5EF4-FFF2-40B4-BE49-F238E27FC236}">
                <a16:creationId xmlns:a16="http://schemas.microsoft.com/office/drawing/2014/main" id="{32C84090-72CD-B92C-0BBC-303F94CAC2A9}"/>
              </a:ext>
            </a:extLst>
          </p:cNvPr>
          <p:cNvSpPr>
            <a:spLocks noGrp="1"/>
          </p:cNvSpPr>
          <p:nvPr>
            <p:ph type="sldNum" sz="quarter" idx="12"/>
          </p:nvPr>
        </p:nvSpPr>
        <p:spPr/>
        <p:txBody>
          <a:bodyPr/>
          <a:lstStyle/>
          <a:p>
            <a:fld id="{60422B60-572B-4A42-9BF7-423FB352E2B6}" type="slidenum">
              <a:rPr kumimoji="1" lang="ja-JP" altLang="en-US" smtClean="0"/>
              <a:t>8</a:t>
            </a:fld>
            <a:endParaRPr kumimoji="1" lang="ja-JP" altLang="en-US"/>
          </a:p>
        </p:txBody>
      </p:sp>
    </p:spTree>
    <p:extLst>
      <p:ext uri="{BB962C8B-B14F-4D97-AF65-F5344CB8AC3E}">
        <p14:creationId xmlns:p14="http://schemas.microsoft.com/office/powerpoint/2010/main" val="44558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7BFB4-542D-E368-D758-6FE451621C3B}"/>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E36D412-4C01-2CDB-5D21-5D55F6F6411C}"/>
              </a:ext>
            </a:extLst>
          </p:cNvPr>
          <p:cNvSpPr txBox="1"/>
          <p:nvPr/>
        </p:nvSpPr>
        <p:spPr>
          <a:xfrm>
            <a:off x="0" y="23183"/>
            <a:ext cx="9144000" cy="646331"/>
          </a:xfrm>
          <a:prstGeom prst="rect">
            <a:avLst/>
          </a:prstGeom>
          <a:noFill/>
        </p:spPr>
        <p:txBody>
          <a:bodyPr wrap="square">
            <a:spAutoFit/>
          </a:bodyPr>
          <a:lstStyle/>
          <a:p>
            <a:r>
              <a:rPr lang="en-US" altLang="ja-JP" sz="3600" b="1" dirty="0">
                <a:latin typeface="UD デジタル 教科書体 N-R" panose="02020400000000000000" pitchFamily="17" charset="-128"/>
                <a:ea typeface="UD デジタル 教科書体 N-R" panose="02020400000000000000" pitchFamily="17" charset="-128"/>
              </a:rPr>
              <a:t>(3)</a:t>
            </a:r>
            <a:r>
              <a:rPr lang="ja-JP" altLang="en-US" sz="3600" b="1" dirty="0">
                <a:latin typeface="UD デジタル 教科書体 N-R" panose="02020400000000000000" pitchFamily="17" charset="-128"/>
                <a:ea typeface="UD デジタル 教科書体 N-R" panose="02020400000000000000" pitchFamily="17" charset="-128"/>
              </a:rPr>
              <a:t>児童生徒の自殺の原因・動機と学校問題</a:t>
            </a:r>
          </a:p>
        </p:txBody>
      </p:sp>
      <p:pic>
        <p:nvPicPr>
          <p:cNvPr id="9" name="図 8">
            <a:extLst>
              <a:ext uri="{FF2B5EF4-FFF2-40B4-BE49-F238E27FC236}">
                <a16:creationId xmlns:a16="http://schemas.microsoft.com/office/drawing/2014/main" id="{4B2253B8-0BF3-E42A-B5D9-C77C8763FD55}"/>
              </a:ext>
            </a:extLst>
          </p:cNvPr>
          <p:cNvPicPr>
            <a:picLocks noChangeAspect="1"/>
          </p:cNvPicPr>
          <p:nvPr/>
        </p:nvPicPr>
        <p:blipFill>
          <a:blip r:embed="rId3"/>
          <a:stretch>
            <a:fillRect/>
          </a:stretch>
        </p:blipFill>
        <p:spPr>
          <a:xfrm>
            <a:off x="341745" y="669514"/>
            <a:ext cx="8802255" cy="6073909"/>
          </a:xfrm>
          <a:prstGeom prst="rect">
            <a:avLst/>
          </a:prstGeom>
        </p:spPr>
      </p:pic>
      <p:sp>
        <p:nvSpPr>
          <p:cNvPr id="7" name="テキスト ボックス 6">
            <a:extLst>
              <a:ext uri="{FF2B5EF4-FFF2-40B4-BE49-F238E27FC236}">
                <a16:creationId xmlns:a16="http://schemas.microsoft.com/office/drawing/2014/main" id="{A1FCD8CC-C90D-3730-889E-62A276691E35}"/>
              </a:ext>
            </a:extLst>
          </p:cNvPr>
          <p:cNvSpPr txBox="1"/>
          <p:nvPr/>
        </p:nvSpPr>
        <p:spPr>
          <a:xfrm>
            <a:off x="8478983" y="6153602"/>
            <a:ext cx="3823854" cy="646331"/>
          </a:xfrm>
          <a:prstGeom prst="rect">
            <a:avLst/>
          </a:prstGeom>
          <a:noFill/>
        </p:spPr>
        <p:txBody>
          <a:bodyPr wrap="square">
            <a:spAutoFit/>
          </a:bodyPr>
          <a:lstStyle/>
          <a:p>
            <a:r>
              <a:rPr lang="ja-JP" altLang="en-US" dirty="0">
                <a:latin typeface="UD デジタル 教科書体 N-R" panose="02020400000000000000" pitchFamily="17" charset="-128"/>
                <a:ea typeface="UD デジタル 教科書体 N-R" panose="02020400000000000000" pitchFamily="17" charset="-128"/>
              </a:rPr>
              <a:t>出典：</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令和</a:t>
            </a:r>
            <a:r>
              <a:rPr lang="en-US" altLang="ja-JP" dirty="0">
                <a:latin typeface="UD デジタル 教科書体 N-R" panose="02020400000000000000" pitchFamily="17" charset="-128"/>
                <a:ea typeface="UD デジタル 教科書体 N-R" panose="02020400000000000000" pitchFamily="17" charset="-128"/>
              </a:rPr>
              <a:t>6</a:t>
            </a:r>
            <a:r>
              <a:rPr lang="ja-JP" altLang="en-US" dirty="0">
                <a:latin typeface="UD デジタル 教科書体 N-R" panose="02020400000000000000" pitchFamily="17" charset="-128"/>
                <a:ea typeface="UD デジタル 教科書体 N-R" panose="02020400000000000000" pitchFamily="17" charset="-128"/>
              </a:rPr>
              <a:t>年版自殺対策白書</a:t>
            </a:r>
            <a:r>
              <a:rPr lang="en-US" altLang="ja-JP" dirty="0">
                <a:latin typeface="UD デジタル 教科書体 N-R" panose="02020400000000000000" pitchFamily="17" charset="-128"/>
                <a:ea typeface="UD デジタル 教科書体 N-R" panose="02020400000000000000" pitchFamily="17" charset="-128"/>
              </a:rPr>
              <a:t>』</a:t>
            </a:r>
          </a:p>
          <a:p>
            <a:r>
              <a:rPr lang="ja-JP" altLang="en-US" dirty="0">
                <a:latin typeface="UD デジタル 教科書体 N-R" panose="02020400000000000000" pitchFamily="17" charset="-128"/>
                <a:ea typeface="UD デジタル 教科書体 N-R" panose="02020400000000000000" pitchFamily="17" charset="-128"/>
              </a:rPr>
              <a:t>厚生労働省、</a:t>
            </a:r>
            <a:r>
              <a:rPr lang="en-US" altLang="ja-JP" dirty="0">
                <a:latin typeface="UD デジタル 教科書体 N-R" panose="02020400000000000000" pitchFamily="17" charset="-128"/>
                <a:ea typeface="UD デジタル 教科書体 N-R" panose="02020400000000000000" pitchFamily="17" charset="-128"/>
              </a:rPr>
              <a:t>2024</a:t>
            </a:r>
            <a:r>
              <a:rPr lang="ja-JP" altLang="en-US" dirty="0">
                <a:latin typeface="UD デジタル 教科書体 N-R" panose="02020400000000000000" pitchFamily="17" charset="-128"/>
                <a:ea typeface="UD デジタル 教科書体 N-R" panose="02020400000000000000" pitchFamily="17" charset="-128"/>
              </a:rPr>
              <a:t>）</a:t>
            </a:r>
          </a:p>
        </p:txBody>
      </p:sp>
      <p:sp>
        <p:nvSpPr>
          <p:cNvPr id="11" name="テキスト ボックス 10">
            <a:extLst>
              <a:ext uri="{FF2B5EF4-FFF2-40B4-BE49-F238E27FC236}">
                <a16:creationId xmlns:a16="http://schemas.microsoft.com/office/drawing/2014/main" id="{639C5844-2A7E-DABA-CDCA-F22AA944EAAD}"/>
              </a:ext>
            </a:extLst>
          </p:cNvPr>
          <p:cNvSpPr txBox="1"/>
          <p:nvPr/>
        </p:nvSpPr>
        <p:spPr>
          <a:xfrm>
            <a:off x="8539020" y="748253"/>
            <a:ext cx="3629890" cy="1846659"/>
          </a:xfrm>
          <a:prstGeom prst="rect">
            <a:avLst/>
          </a:prstGeom>
          <a:noFill/>
        </p:spPr>
        <p:txBody>
          <a:bodyPr wrap="square">
            <a:spAutoFit/>
          </a:bodyPr>
          <a:lstStyle/>
          <a:p>
            <a:r>
              <a:rPr lang="ja-JP" altLang="en-US" sz="1800" b="1" i="0" u="none" strike="noStrike" baseline="0" dirty="0">
                <a:latin typeface="UDShinGoPr6N-Bold"/>
              </a:rPr>
              <a:t>　</a:t>
            </a:r>
            <a:r>
              <a:rPr lang="ja-JP" altLang="en-US" sz="2400" b="1" i="0" u="none" strike="noStrike" baseline="0" dirty="0">
                <a:latin typeface="UD デジタル 教科書体 N-R" panose="02020400000000000000" pitchFamily="17" charset="-128"/>
                <a:ea typeface="UD デジタル 教科書体 N-R" panose="02020400000000000000" pitchFamily="17" charset="-128"/>
              </a:rPr>
              <a:t>「性別にみた小中高生　　</a:t>
            </a:r>
            <a:endParaRPr lang="en-US" altLang="ja-JP" sz="2400" b="1" i="0" u="none" strike="noStrike" baseline="0" dirty="0">
              <a:latin typeface="UD デジタル 教科書体 N-R" panose="02020400000000000000" pitchFamily="17" charset="-128"/>
              <a:ea typeface="UD デジタル 教科書体 N-R" panose="02020400000000000000" pitchFamily="17" charset="-128"/>
            </a:endParaRPr>
          </a:p>
          <a:p>
            <a:r>
              <a:rPr lang="ja-JP" altLang="en-US" sz="2400" b="1" i="0" u="none" strike="noStrike" baseline="0" dirty="0">
                <a:latin typeface="UD デジタル 教科書体 N-R" panose="02020400000000000000" pitchFamily="17" charset="-128"/>
                <a:ea typeface="UD デジタル 教科書体 N-R" panose="02020400000000000000" pitchFamily="17" charset="-128"/>
              </a:rPr>
              <a:t>　 の自殺の原因・動機</a:t>
            </a:r>
            <a:endParaRPr lang="en-US" altLang="ja-JP" sz="2400" b="1" i="0" u="none" strike="noStrike" baseline="0" dirty="0">
              <a:latin typeface="UD デジタル 教科書体 N-R" panose="02020400000000000000" pitchFamily="17" charset="-128"/>
              <a:ea typeface="UD デジタル 教科書体 N-R" panose="02020400000000000000" pitchFamily="17" charset="-128"/>
            </a:endParaRPr>
          </a:p>
          <a:p>
            <a:r>
              <a:rPr lang="ja-JP" altLang="en-US" sz="2400" b="1" i="0" u="none" strike="noStrike" baseline="0" dirty="0">
                <a:latin typeface="UD デジタル 教科書体 N-R" panose="02020400000000000000" pitchFamily="17" charset="-128"/>
                <a:ea typeface="UD デジタル 教科書体 N-R" panose="02020400000000000000" pitchFamily="17" charset="-128"/>
              </a:rPr>
              <a:t>　（詳細項目）の割合」</a:t>
            </a:r>
            <a:endParaRPr lang="en-US" altLang="ja-JP" sz="2400" b="1" i="0" u="none" strike="noStrike" baseline="0" dirty="0">
              <a:latin typeface="UD デジタル 教科書体 N-R" panose="02020400000000000000" pitchFamily="17" charset="-128"/>
              <a:ea typeface="UD デジタル 教科書体 N-R" panose="02020400000000000000" pitchFamily="17" charset="-128"/>
            </a:endParaRPr>
          </a:p>
          <a:p>
            <a:r>
              <a:rPr lang="en-US" altLang="ja-JP" sz="2400" b="1" i="0" u="none" strike="noStrike" baseline="0" dirty="0">
                <a:latin typeface="UD デジタル 教科書体 N-R" panose="02020400000000000000" pitchFamily="17" charset="-128"/>
                <a:ea typeface="UD デジタル 教科書体 N-R" panose="02020400000000000000" pitchFamily="17" charset="-128"/>
              </a:rPr>
              <a:t> </a:t>
            </a:r>
            <a:r>
              <a:rPr lang="ja-JP" altLang="en-US" sz="2400" b="1" i="0" u="none" strike="noStrike" baseline="0" dirty="0">
                <a:latin typeface="UD デジタル 教科書体 N-R" panose="02020400000000000000" pitchFamily="17" charset="-128"/>
                <a:ea typeface="UD デジタル 教科書体 N-R" panose="02020400000000000000" pitchFamily="17" charset="-128"/>
              </a:rPr>
              <a:t>　</a:t>
            </a:r>
            <a:r>
              <a:rPr lang="ja-JP" altLang="en-US" sz="2000" b="1" i="0" u="none" strike="noStrike" baseline="0" dirty="0">
                <a:latin typeface="UD デジタル 教科書体 N-R" panose="02020400000000000000" pitchFamily="17" charset="-128"/>
                <a:ea typeface="UD デジタル 教科書体 N-R" panose="02020400000000000000" pitchFamily="17" charset="-128"/>
              </a:rPr>
              <a:t>（</a:t>
            </a:r>
            <a:r>
              <a:rPr lang="en-US" altLang="ja-JP" sz="2000" b="1" i="0" u="none" strike="noStrike" baseline="0" dirty="0">
                <a:latin typeface="UD デジタル 教科書体 N-R" panose="02020400000000000000" pitchFamily="17" charset="-128"/>
                <a:ea typeface="UD デジタル 教科書体 N-R" panose="02020400000000000000" pitchFamily="17" charset="-128"/>
              </a:rPr>
              <a:t>2009</a:t>
            </a:r>
            <a:r>
              <a:rPr lang="ja-JP" altLang="en-US" sz="2000" b="1" i="0" u="none" strike="noStrike" baseline="0" dirty="0">
                <a:latin typeface="UD デジタル 教科書体 N-R" panose="02020400000000000000" pitchFamily="17" charset="-128"/>
                <a:ea typeface="UD デジタル 教科書体 N-R" panose="02020400000000000000" pitchFamily="17" charset="-128"/>
              </a:rPr>
              <a:t>～</a:t>
            </a:r>
            <a:r>
              <a:rPr lang="en-US" altLang="ja-JP" sz="2000" b="1" i="0" u="none" strike="noStrike" baseline="0" dirty="0">
                <a:latin typeface="UD デジタル 教科書体 N-R" panose="02020400000000000000" pitchFamily="17" charset="-128"/>
                <a:ea typeface="UD デジタル 教科書体 N-R" panose="02020400000000000000" pitchFamily="17" charset="-128"/>
              </a:rPr>
              <a:t>2021</a:t>
            </a:r>
            <a:r>
              <a:rPr lang="ja-JP" altLang="en-US" sz="2000" b="1" i="0" u="none" strike="noStrike" baseline="0" dirty="0">
                <a:latin typeface="UD デジタル 教科書体 N-R" panose="02020400000000000000" pitchFamily="17" charset="-128"/>
                <a:ea typeface="UD デジタル 教科書体 N-R" panose="02020400000000000000" pitchFamily="17" charset="-128"/>
              </a:rPr>
              <a:t>年の累計）</a:t>
            </a:r>
            <a:endParaRPr lang="en-US" altLang="ja-JP" sz="2400" b="1" i="0" u="none" strike="noStrike" baseline="0" dirty="0">
              <a:latin typeface="UD デジタル 教科書体 N-R" panose="02020400000000000000" pitchFamily="17" charset="-128"/>
              <a:ea typeface="UD デジタル 教科書体 N-R" panose="02020400000000000000" pitchFamily="17" charset="-128"/>
            </a:endParaRPr>
          </a:p>
          <a:p>
            <a:endParaRPr lang="ja-JP" altLang="en-US" dirty="0">
              <a:latin typeface="UD デジタル 教科書体 N-R" panose="02020400000000000000" pitchFamily="17" charset="-128"/>
              <a:ea typeface="UD デジタル 教科書体 N-R" panose="02020400000000000000" pitchFamily="17" charset="-128"/>
            </a:endParaRPr>
          </a:p>
        </p:txBody>
      </p:sp>
      <p:sp>
        <p:nvSpPr>
          <p:cNvPr id="2" name="スライド番号プレースホルダー 1">
            <a:extLst>
              <a:ext uri="{FF2B5EF4-FFF2-40B4-BE49-F238E27FC236}">
                <a16:creationId xmlns:a16="http://schemas.microsoft.com/office/drawing/2014/main" id="{1AC1DDE5-CA4F-415E-ABDE-0C7DED67C3C6}"/>
              </a:ext>
            </a:extLst>
          </p:cNvPr>
          <p:cNvSpPr>
            <a:spLocks noGrp="1"/>
          </p:cNvSpPr>
          <p:nvPr>
            <p:ph type="sldNum" sz="quarter" idx="12"/>
          </p:nvPr>
        </p:nvSpPr>
        <p:spPr>
          <a:xfrm>
            <a:off x="9019310" y="6469692"/>
            <a:ext cx="2743200" cy="365125"/>
          </a:xfrm>
        </p:spPr>
        <p:txBody>
          <a:bodyPr/>
          <a:lstStyle/>
          <a:p>
            <a:fld id="{60422B60-572B-4A42-9BF7-423FB352E2B6}" type="slidenum">
              <a:rPr kumimoji="1" lang="ja-JP" altLang="en-US" smtClean="0"/>
              <a:t>9</a:t>
            </a:fld>
            <a:endParaRPr kumimoji="1" lang="ja-JP" altLang="en-US" dirty="0"/>
          </a:p>
        </p:txBody>
      </p:sp>
    </p:spTree>
    <p:extLst>
      <p:ext uri="{BB962C8B-B14F-4D97-AF65-F5344CB8AC3E}">
        <p14:creationId xmlns:p14="http://schemas.microsoft.com/office/powerpoint/2010/main" val="176907296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1683</TotalTime>
  <Words>20613</Words>
  <Application>Microsoft Office PowerPoint</Application>
  <PresentationFormat>ワイド画面</PresentationFormat>
  <Paragraphs>890</Paragraphs>
  <Slides>46</Slides>
  <Notes>46</Notes>
  <HiddenSlides>0</HiddenSlides>
  <MMClips>0</MMClips>
  <ScaleCrop>false</ScaleCrop>
  <HeadingPairs>
    <vt:vector size="6" baseType="variant">
      <vt:variant>
        <vt:lpstr>使用されているフォント</vt:lpstr>
      </vt:variant>
      <vt:variant>
        <vt:i4>19</vt:i4>
      </vt:variant>
      <vt:variant>
        <vt:lpstr>テーマ</vt:lpstr>
      </vt:variant>
      <vt:variant>
        <vt:i4>1</vt:i4>
      </vt:variant>
      <vt:variant>
        <vt:lpstr>スライド タイトル</vt:lpstr>
      </vt:variant>
      <vt:variant>
        <vt:i4>46</vt:i4>
      </vt:variant>
    </vt:vector>
  </HeadingPairs>
  <TitlesOfParts>
    <vt:vector size="66" baseType="lpstr">
      <vt:lpstr>BIZ UDPゴシック</vt:lpstr>
      <vt:lpstr>HGPｺﾞｼｯｸM</vt:lpstr>
      <vt:lpstr>HiraMaruStdN-W4</vt:lpstr>
      <vt:lpstr>ＭＳ Ｐゴシック</vt:lpstr>
      <vt:lpstr>ＭＳ ゴシック</vt:lpstr>
      <vt:lpstr>UD デジタル 教科書体 N-B</vt:lpstr>
      <vt:lpstr>UD デジタル 教科書体 NK-B</vt:lpstr>
      <vt:lpstr>UD デジタル 教科書体 NP-B</vt:lpstr>
      <vt:lpstr>UD デジタル 教科書体 NP-R</vt:lpstr>
      <vt:lpstr>UD デジタル 教科書体 NP-R</vt:lpstr>
      <vt:lpstr>UD デジタル 教科書体 N-R</vt:lpstr>
      <vt:lpstr>UDShinGoPr6N-Bold</vt:lpstr>
      <vt:lpstr>游ゴシック</vt:lpstr>
      <vt:lpstr>游ゴシック Light</vt:lpstr>
      <vt:lpstr>游明朝</vt:lpstr>
      <vt:lpstr>窶嗟窶嗷ﾆ担ﾆ歎ﾆ鍛ﾆ誰</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７．学校における家庭支援の必要性 　　－児童虐待・子どもの貧困の現状と課題</vt:lpstr>
      <vt:lpstr>(3) 児童虐待や貧困が子どもの心身の健康や成長・発達に及ぼす影響</vt:lpstr>
      <vt:lpstr>８．児童虐待や子どもの貧困に対する 　　学校の支援体制と関係機関連携</vt:lpstr>
      <vt:lpstr>９．児童虐待や子どもの貧困に対する支援の展開</vt:lpstr>
      <vt:lpstr>９．児童虐待や子どもの貧困に対する支援の展開</vt:lpstr>
      <vt:lpstr>９．児童虐待や子どもの貧困に対する支援の展開</vt:lpstr>
      <vt:lpstr>９．児童虐待や子どもの貧困に対する支援の展開</vt:lpstr>
      <vt:lpstr>PowerPoint プレゼンテーション</vt:lpstr>
      <vt:lpstr>１０．多様化する学校における性の課題</vt:lpstr>
      <vt:lpstr>１０．多様化する学校における性の課題</vt:lpstr>
      <vt:lpstr>１１．性の課題に対する学校の役割と環境整備</vt:lpstr>
      <vt:lpstr>１２．性の課題に対する理解・対応と予防的取組</vt:lpstr>
      <vt:lpstr>１２．性の課題に対する理解・対応と予防的取組</vt:lpstr>
      <vt:lpstr>１２．性の課題に対する理解・対応と予防的取組</vt:lpstr>
      <vt:lpstr>PowerPoint プレゼンテーション</vt:lpstr>
      <vt:lpstr>１３．トラウマ体験が引き起こす子どもの諸問題</vt:lpstr>
      <vt:lpstr>１４.トラウマインフォームドケアの概念と基本姿勢</vt:lpstr>
      <vt:lpstr>１４.トラウマインフォームドケアの概念と基本姿勢</vt:lpstr>
      <vt:lpstr>１４.トラウマインフォームドケアの概念と基本姿勢</vt:lpstr>
      <vt:lpstr>１５．学校におけるトラウマインフォームドケア 　　　－トラウマインフォームドスクール</vt:lpstr>
      <vt:lpstr>１５．学校におけるトラウマインフォームドケア 　　　－トラウマインフォームドスクール</vt:lpstr>
      <vt:lpstr>１５．学校におけるトラウマインフォームドケア 　　　－トラウマインフォームドスクール</vt:lpstr>
      <vt:lpstr>１５．学校におけるトラウマインフォームドケア 　　　－トラウマインフォームドスクール</vt:lpstr>
      <vt:lpstr>１５．学校におけるトラウマインフォームドケア 　　　－トラウマインフォームドスクール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m-arai</dc:creator>
  <cp:lastModifiedBy>松田江里子</cp:lastModifiedBy>
  <cp:revision>293</cp:revision>
  <cp:lastPrinted>2026-04-23T23:38:53Z</cp:lastPrinted>
  <dcterms:created xsi:type="dcterms:W3CDTF">2025-04-16T00:01:10Z</dcterms:created>
  <dcterms:modified xsi:type="dcterms:W3CDTF">2026-05-13T09:35:22Z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2026-03-19T04:30:39Z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ca29f243-7267-4e04-b8f1-68a662bb33e5</vt:lpwstr>
  </property>
  <property fmtid="{D5CDD505-2E9C-101B-9397-08002B2CF9AE}" pid="8" name="MSIP_Label_d899a617-f30e-4fb8-b81c-fb6d0b94ac5b_ContentBits">
    <vt:lpwstr>0</vt:lpwstr>
  </property>
  <property fmtid="{D5CDD505-2E9C-101B-9397-08002B2CF9AE}" pid="9" name="MSIP_Label_d899a617-f30e-4fb8-b81c-fb6d0b94ac5b_Tag">
    <vt:lpwstr>10, 3, 0, 1</vt:lpwstr>
  </property>
</Properties>
</file>