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9"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99"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0" r:id="rId36"/>
    <p:sldId id="292" r:id="rId37"/>
    <p:sldId id="293" r:id="rId38"/>
    <p:sldId id="294" r:id="rId39"/>
    <p:sldId id="295" r:id="rId40"/>
    <p:sldId id="296" r:id="rId41"/>
    <p:sldId id="298" r:id="rId42"/>
    <p:sldId id="297" r:id="rId4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31E093-D169-1974-B40C-9CA6EECB24D4}" name="松田明子" initials="明松" userId="S::matsuda-a@mext.go.jp::969902a4-8495-4d09-a80e-081ef4c2bbb7" providerId="AD"/>
  <p188:author id="{D594EDAC-3586-1FE8-7139-AF9642405CC9}" name="押切 久遠" initials="久押" userId="S::oshikiri-h@takasaki-u.ac.jp::f1ffdf5f-87fd-4587-bb1e-d2db4cc842f7" providerId="AD"/>
  <p188:author id="{93E939D4-D0D0-D3B9-1748-62D27EC16BAD}" name="東則孝" initials="東" userId="東則孝"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18" autoAdjust="0"/>
    <p:restoredTop sz="62679" autoAdjust="0"/>
  </p:normalViewPr>
  <p:slideViewPr>
    <p:cSldViewPr snapToGrid="0">
      <p:cViewPr varScale="1">
        <p:scale>
          <a:sx n="69" d="100"/>
          <a:sy n="69" d="100"/>
        </p:scale>
        <p:origin x="1986" y="84"/>
      </p:cViewPr>
      <p:guideLst/>
    </p:cSldViewPr>
  </p:slideViewPr>
  <p:notesTextViewPr>
    <p:cViewPr>
      <p:scale>
        <a:sx n="1" d="1"/>
        <a:sy n="1" d="1"/>
      </p:scale>
      <p:origin x="0" y="0"/>
    </p:cViewPr>
  </p:notesTextViewPr>
  <p:notesViewPr>
    <p:cSldViewPr snapToGrid="0">
      <p:cViewPr varScale="1">
        <p:scale>
          <a:sx n="57" d="100"/>
          <a:sy n="57" d="100"/>
        </p:scale>
        <p:origin x="2560" y="3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20038BA-2C34-4E9C-87D9-E12817B72F68}" type="datetimeFigureOut">
              <a:rPr kumimoji="1" lang="ja-JP" altLang="en-US" smtClean="0"/>
              <a:t>2026/5/17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A327A79-041A-4ED4-811E-5D65D8AB85B5}" type="slidenum">
              <a:rPr kumimoji="1" lang="ja-JP" altLang="en-US" smtClean="0"/>
              <a:t>‹#›</a:t>
            </a:fld>
            <a:endParaRPr kumimoji="1" lang="ja-JP" altLang="en-US"/>
          </a:p>
        </p:txBody>
      </p:sp>
    </p:spTree>
    <p:extLst>
      <p:ext uri="{BB962C8B-B14F-4D97-AF65-F5344CB8AC3E}">
        <p14:creationId xmlns:p14="http://schemas.microsoft.com/office/powerpoint/2010/main" val="2931240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まずは、少年非行と児童生徒の暴力行為の現状について、法務省の犯罪白書や、警察庁・文部科学省の統計資料などから概観します。 </a:t>
            </a:r>
          </a:p>
        </p:txBody>
      </p:sp>
      <p:sp>
        <p:nvSpPr>
          <p:cNvPr id="4" name="スライド番号プレースホルダー 3"/>
          <p:cNvSpPr>
            <a:spLocks noGrp="1"/>
          </p:cNvSpPr>
          <p:nvPr>
            <p:ph type="sldNum" sz="quarter" idx="5"/>
          </p:nvPr>
        </p:nvSpPr>
        <p:spPr/>
        <p:txBody>
          <a:bodyPr/>
          <a:lstStyle/>
          <a:p>
            <a:fld id="{8A327A79-041A-4ED4-811E-5D65D8AB85B5}" type="slidenum">
              <a:rPr kumimoji="1" lang="ja-JP" altLang="en-US" smtClean="0"/>
              <a:t>2</a:t>
            </a:fld>
            <a:endParaRPr kumimoji="1" lang="ja-JP" altLang="en-US"/>
          </a:p>
        </p:txBody>
      </p:sp>
    </p:spTree>
    <p:extLst>
      <p:ext uri="{BB962C8B-B14F-4D97-AF65-F5344CB8AC3E}">
        <p14:creationId xmlns:p14="http://schemas.microsoft.com/office/powerpoint/2010/main" val="29775162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児童福祉法は、</a:t>
            </a:r>
            <a:r>
              <a:rPr kumimoji="1" lang="en-US" altLang="ja-JP" dirty="0"/>
              <a:t>18</a:t>
            </a:r>
            <a:r>
              <a:rPr kumimoji="1" lang="ja-JP" altLang="en-US" dirty="0"/>
              <a:t>歳未満の者を対象とする児童の福祉に関する基本法です。そのため、</a:t>
            </a:r>
            <a:r>
              <a:rPr kumimoji="1" lang="en-US" altLang="ja-JP" dirty="0"/>
              <a:t>18</a:t>
            </a:r>
            <a:r>
              <a:rPr kumimoji="1" lang="ja-JP" altLang="en-US" dirty="0"/>
              <a:t>歳未満の少年であれば、家庭裁判所が、児童福祉法上の措置を相当と認めて、児童相談所長等に送致する場合もあります。</a:t>
            </a:r>
          </a:p>
          <a:p>
            <a:endParaRPr kumimoji="1" lang="en-US" altLang="ja-JP" dirty="0"/>
          </a:p>
          <a:p>
            <a:r>
              <a:rPr kumimoji="1" lang="ja-JP" altLang="en-US" dirty="0"/>
              <a:t>　児童福祉法においては、非行のある児童で家庭環境等に問題のあるケースなどを「要保護児童」とし、「要保護児童対策地域協議会」の対象とするほか、児童相談所において、通所指導、一時保護、児童福祉施設への入所措置などを行うことができることとしています。</a:t>
            </a:r>
          </a:p>
          <a:p>
            <a:endParaRPr kumimoji="1" lang="en-US" altLang="ja-JP" dirty="0"/>
          </a:p>
          <a:p>
            <a:r>
              <a:rPr kumimoji="1" lang="ja-JP" altLang="en-US" dirty="0"/>
              <a:t>　児童福祉施設の中でも、「児童自立支援施設」は、不良行為をなし又はなすおそれのある児童などを入所又は通所させ、指導や自立支援を行う施設です。入所径路の多くは、児童福祉法上の措置ですが、家庭裁判所が決定する保護処分として、施設に送致される場合も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841819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少年とは別の概念として「不良行為少年」があります。この不良行為少年を「非行少年には該当しないが、飲酒、喫煙、深夜はいかいその他自己又は他人の徳性を害する行為をしている少年」と定義しているのが、国家公安委員会の少年警察活動規則です。警察は、この規則に基づいて、不良行為少年に対する注意・助言・指導などの「補導」や、保護者への連絡を行います。非行と不良行為の大きな違いは、非行少年が家庭裁判所に送られる可能性があるのに対し、不良行為少年は、その行為のみをもって家庭裁判所に送られることはないということです。</a:t>
            </a:r>
          </a:p>
          <a:p>
            <a:endParaRPr kumimoji="1" lang="en-US" altLang="ja-JP" dirty="0"/>
          </a:p>
          <a:p>
            <a:r>
              <a:rPr kumimoji="1" lang="ja-JP" altLang="en-US" dirty="0"/>
              <a:t>　これは、</a:t>
            </a:r>
            <a:r>
              <a:rPr kumimoji="1" lang="en-US" altLang="ja-JP" dirty="0"/>
              <a:t>20</a:t>
            </a:r>
            <a:r>
              <a:rPr kumimoji="1" lang="ja-JP" altLang="en-US" dirty="0"/>
              <a:t>歳未満の者の喫煙と飲酒は、二十歳未満ノ者ノ喫煙ノ禁止ニ関スル法律と二十歳未満ノ者ノ飲酒ノ禁止ニ関スル法律により禁止されているものの、両法律には、喫煙や飲酒をした本人を処罰する規定がないため、法律に違反しても本人が罪に問われることはないからです（ただし、相手が</a:t>
            </a:r>
            <a:r>
              <a:rPr kumimoji="1" lang="en-US" altLang="ja-JP" dirty="0"/>
              <a:t>20</a:t>
            </a:r>
            <a:r>
              <a:rPr kumimoji="1" lang="ja-JP" altLang="en-US" dirty="0"/>
              <a:t>歳未満であることを知りながらたばこやお酒を販売した者などに対する罰則はあります）。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2060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暴力行為に関する生徒指導について述べる前に、アセスメントについてふれたいと思います。非行・暴力行為への対応をより的確に行うためには、児童生徒に関する多面的で生態学的なアセスメントが不可欠です。石隈利紀先生は、学校心理学におけるアセスメントの対象として、個としての児童生徒、児童生徒と環境の関係、援助者自身の３つをあげていますが、ここでは、主に非行という観点から、児童生徒についてのアセスメント及び児童生徒と環境の関係についてのアセスメントを取り上げ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503489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学校心理学においては、児童生徒を学習面、心理・社会面、進路・キャリア面、健康面からトータルにとらえようとしますが、非行をする児童生徒についてもこの視点が大切です。</a:t>
            </a:r>
          </a:p>
          <a:p>
            <a:endParaRPr kumimoji="1" lang="en-US" altLang="ja-JP" dirty="0"/>
          </a:p>
          <a:p>
            <a:r>
              <a:rPr kumimoji="1" lang="ja-JP" altLang="en-US" dirty="0"/>
              <a:t>　まず第１に学習面です。非行少年と面接していると、「学校の勉強についていけなかった」、「授業中、先生の言っていることが全然わからなかった」といった話がよく出ます。学習面でかなり苦戦してきた様子です。学習面の遅れが、自己イメージや意欲の低下を招き、さらには非行へとつながりやすい状況を用意している可能性があると考えます。また、遅れの背後に学習障害などの発達障害の問題がないか、そこから派生した二次的な問題としての非行ではないかという点にも留意する必要があります。</a:t>
            </a:r>
          </a:p>
          <a:p>
            <a:endParaRPr kumimoji="1" lang="en-US" altLang="ja-JP" dirty="0"/>
          </a:p>
          <a:p>
            <a:r>
              <a:rPr kumimoji="1" lang="ja-JP" altLang="en-US" dirty="0"/>
              <a:t>　第２に心理・社会面です。いわゆる非行原因論の多くは、この側面から非行をとらえようとしてきました。</a:t>
            </a:r>
          </a:p>
          <a:p>
            <a:r>
              <a:rPr kumimoji="1" lang="ja-JP" altLang="en-US" dirty="0"/>
              <a:t>　心理面では、情緒や考え方（つまり認知）がアセスメントの一つのターゲットとなりますが、例えば、非行少年は、自らの非行について反省することができず、正当化したり他に責任を転嫁したりする傾向があるとされています。実際、非行少年の中には、こういった認知傾向のある者が多く見受けられますが、この責任回避・転嫁が問題なのは、「今回の行動でどのような点が問題だったのか」、「今後気を付けるべき点は何か」と内省する機会を奪ってしまうことです。また、非行の反復には、挫折の結果としての「自己観念の悪さ」が大きく影響しています。この「どうせ自分なんか」という思いは、運命的気分や無力感と強く結びついています。</a:t>
            </a:r>
          </a:p>
          <a:p>
            <a:r>
              <a:rPr kumimoji="1" lang="ja-JP" altLang="en-US" dirty="0"/>
              <a:t>　社会面を中心に総合的に非行を考えるに当たっては、アメリカの犯罪学者・ハーシの社会的絆の理論が役に立ちます。そこでは、両親や学校や仲間への愛着（これを</a:t>
            </a:r>
            <a:r>
              <a:rPr kumimoji="1" lang="en-US" altLang="ja-JP" dirty="0"/>
              <a:t>attachment</a:t>
            </a:r>
            <a:r>
              <a:rPr kumimoji="1" lang="ja-JP" altLang="en-US" dirty="0"/>
              <a:t>と言います）、損得勘定をした上での将来（つまり進学や就職）への投資（これを</a:t>
            </a:r>
            <a:r>
              <a:rPr kumimoji="1" lang="en-US" altLang="ja-JP" dirty="0"/>
              <a:t>commitment</a:t>
            </a:r>
            <a:r>
              <a:rPr kumimoji="1" lang="ja-JP" altLang="en-US" dirty="0"/>
              <a:t>と言います）、宿題・スポーツ・地域活動など日常の諸活動の忙しさ（これを</a:t>
            </a:r>
            <a:r>
              <a:rPr kumimoji="1" lang="en-US" altLang="ja-JP" dirty="0"/>
              <a:t>involvement</a:t>
            </a:r>
            <a:r>
              <a:rPr kumimoji="1" lang="ja-JP" altLang="en-US" dirty="0"/>
              <a:t>と言います）、社会的ルールを守らなければならないとする規範意識（これを</a:t>
            </a:r>
            <a:r>
              <a:rPr kumimoji="1" lang="en-US" altLang="ja-JP" dirty="0"/>
              <a:t>belief</a:t>
            </a:r>
            <a:r>
              <a:rPr kumimoji="1" lang="ja-JP" altLang="en-US" dirty="0"/>
              <a:t>と言います）の４つが大切であるとされ、この４つの社会的絆が弱くなったり、失われたりした時に非行は発生するとされています。</a:t>
            </a:r>
          </a:p>
          <a:p>
            <a:endParaRPr kumimoji="1" lang="en-US" altLang="ja-JP" dirty="0"/>
          </a:p>
          <a:p>
            <a:r>
              <a:rPr kumimoji="1" lang="ja-JP" altLang="en-US" dirty="0"/>
              <a:t>　第３に進路・キャリア面です。非行少年には、中学卒業後あるいは高校中退後にブラブラしていたり、短期間で仕事を転々としたりと不安定な生活を送る中で事件を起こしている者が多いと感じます。面接の際に、彼ら・彼女らと今後の生活計画を話し合っても、「よくわかんないけど</a:t>
            </a:r>
            <a:r>
              <a:rPr kumimoji="1" lang="en-US" altLang="ja-JP" dirty="0"/>
              <a:t>…</a:t>
            </a:r>
            <a:r>
              <a:rPr kumimoji="1" lang="ja-JP" altLang="en-US" dirty="0"/>
              <a:t>」とか「とりあえずは</a:t>
            </a:r>
            <a:r>
              <a:rPr kumimoji="1" lang="en-US" altLang="ja-JP" dirty="0"/>
              <a:t>…</a:t>
            </a:r>
            <a:r>
              <a:rPr kumimoji="1" lang="ja-JP" altLang="en-US" dirty="0"/>
              <a:t>」とか、進路について煮え切らない返事が戻ってくることも多いです。「将来どうしたらいいかなんて聞かれても、自分でもよくわからない」というのが本音なのでしょう。前述のハーシの</a:t>
            </a:r>
            <a:r>
              <a:rPr kumimoji="1" lang="en-US" altLang="ja-JP" dirty="0"/>
              <a:t>commitment</a:t>
            </a:r>
            <a:r>
              <a:rPr kumimoji="1" lang="ja-JP" altLang="en-US" dirty="0"/>
              <a:t>のように、「自分は将来の進学や就職のために、今、我慢や努力をしなければならない」と思えれば、非行に走る可能性は低くなるでしょうし、「将来なんて考えられないから、今がよければそれでいい」と思ってしまえば、安易に非行へと走ってしまう可能性が高まるでしょう。</a:t>
            </a:r>
          </a:p>
          <a:p>
            <a:endParaRPr kumimoji="1" lang="en-US" altLang="ja-JP" dirty="0"/>
          </a:p>
          <a:p>
            <a:r>
              <a:rPr kumimoji="1" lang="ja-JP" altLang="en-US" dirty="0"/>
              <a:t>　第４に健康面です。非行少年には概して、昼夜逆転の暮らしを送っている者や、食生活が乱れている者や、喫煙・飲酒になじんでいて健康に気を使わない者が多いと感じます。薬物乱用のある少年の場合は、特にその身体が蝕まれています。その子の生活時間が急に乱れてきている様子はないか。ソワソワしたり、目がトロンとしたり、目つきが変わったりしていないか。こういったこともアセスメントのポイントの１つで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236291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児童生徒と環境の関係、つまり、環境の中にいる子どもに焦点を当てることも学校心理学の特徴です。ここでは、児童生徒の環境として、家庭、友達集団、学校・地域を取り上げたいと思います。</a:t>
            </a:r>
          </a:p>
          <a:p>
            <a:endParaRPr kumimoji="1" lang="en-US" altLang="ja-JP" dirty="0"/>
          </a:p>
          <a:p>
            <a:r>
              <a:rPr kumimoji="1" lang="ja-JP" altLang="en-US" dirty="0"/>
              <a:t>　第１に非行少年の家庭環境を見ると、親の離婚など何らかの事情により、ひとり親家庭で育った者が比較的多い状況にあります。実務上も、家庭を一人で支えながら、我が子の非行に疲労困憊している親（特に母親）によく出会います。また、非行少年の保護者の問題点としては、「子どもの行動に対する責任感がない」、「子どもの言いなりになっている」、「子どもの行動に無関心である」、「子どもの問題を他人のせいにする」などが指摘されています。親の「放任」や「無関心」も、非行を考える際の１つのポイントです。さらに、法務総合研究所が少年院在院者約</a:t>
            </a:r>
            <a:r>
              <a:rPr kumimoji="1" lang="en-US" altLang="ja-JP" dirty="0"/>
              <a:t>600</a:t>
            </a:r>
            <a:r>
              <a:rPr kumimoji="1" lang="ja-JP" altLang="en-US" dirty="0"/>
              <a:t>人を対象に行った実態調査によれば、児童期に「家族から、殴る蹴るといった体の暴力を受けた」経験のある者は、調査対象者の約</a:t>
            </a:r>
            <a:r>
              <a:rPr kumimoji="1" lang="en-US" altLang="ja-JP" dirty="0"/>
              <a:t>6</a:t>
            </a:r>
            <a:r>
              <a:rPr kumimoji="1" lang="ja-JP" altLang="en-US" dirty="0"/>
              <a:t>割にも上りました。非行の背後に家庭における被虐待の問題が隠れていないかということも、よく注意しておく必要があります。</a:t>
            </a:r>
          </a:p>
          <a:p>
            <a:endParaRPr kumimoji="1" lang="en-US" altLang="ja-JP" dirty="0"/>
          </a:p>
          <a:p>
            <a:r>
              <a:rPr kumimoji="1" lang="ja-JP" altLang="en-US" dirty="0"/>
              <a:t>　第２に、アメリカの犯罪学者・サザランドは、「犯罪行動の学習の主要部分は親密な私的集団の中でなされる」としましたが、確かに非行と不良交友とは切っても切れない関係にあります。非行少年には、自ら主体的に行動する者よりも、何となく仲間につられる形で行動する「付和雷同」型の者が多いと感じます。そこで、どのような友達やグループと、どの程度付き合っているのか、そのグループにおいて本人はどのような地位にあるか、不良仲間以外の友達はいるかなども、アセスメントの際の重要な着眼点となります。非行の進んだ少年については、学校の不良グループ－暴走族－暴力団というつながりの中に居ないか注意してみる必要もあります。このつながりに深くからめとられていると、学校のみの対応でそこから離脱させることは非常に困難です。また、暴走族とは別に、地域にはさまざまな非行グループが存在し、それが少人数であったり、それほど凝集性が高くなかったりする上に、ＳＮＳを通じて多様なメンバー構成で離合集散を繰り返すため、関係機関が迅速に情報を共有しなければ、それをとらえにくいという点があることにも留意する必要があります。</a:t>
            </a:r>
          </a:p>
          <a:p>
            <a:endParaRPr kumimoji="1" lang="en-US" altLang="ja-JP" dirty="0"/>
          </a:p>
          <a:p>
            <a:r>
              <a:rPr kumimoji="1" lang="ja-JP" altLang="en-US" dirty="0"/>
              <a:t>　第３に、加藤・大久保両氏の調査研究によれば、荒れている学校の生徒は、落ち着いている学校の生徒に比べて、非行をする生徒がやっていることを肯定的に評価し、特定の生徒が問題行動を起こすと、それを面白がったり、心情的に支持したりする雰囲気があり、こうした生徒文化が問題行動のエスカレート、さらには学校や学級全体の荒れを引き起こす１つの要因となっています。また、非行少年たちは、時間をつぶすためにたむろする場所を作ることが多く、それは、保護者の不在がちな仲間の家であったり、特定の店舗又は店舗の近くであったり、公園や河川敷や駅前であったりします。日頃（特に夜間）、地域で児童生徒たちがたむろしそうな場所について、情報を集めたり、注意深く観察したりしておくことは、アセスメントを行う上で役に立ちます。</a:t>
            </a:r>
          </a:p>
          <a:p>
            <a:endParaRPr kumimoji="1" lang="en-US" altLang="ja-JP" dirty="0"/>
          </a:p>
          <a:p>
            <a:r>
              <a:rPr kumimoji="1" lang="ja-JP" altLang="en-US" dirty="0"/>
              <a:t>　非行少年をとらえようとする場合、われわれはついその問題点（つまり悪い点）を見つけ出すことに躍起になってしまう傾向がありますが、これまで述べたようなアセスメントのポイントを押さえつつ、児童生徒の強みである自助資源と援助資源を明確にしていくことも重要であり、そこにこそ学校心理学における心理教育的アセスメントの特徴があると考え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524658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ここでグループディスカッションを行いたいと思います。</a:t>
            </a:r>
            <a:endParaRPr kumimoji="1" lang="en-US" altLang="ja-JP" dirty="0"/>
          </a:p>
          <a:p>
            <a:r>
              <a:rPr kumimoji="1" lang="ja-JP" altLang="en-US" dirty="0"/>
              <a:t>　テーマは「非行や暴力行為のアセスメント」です。</a:t>
            </a:r>
            <a:endParaRPr kumimoji="1" lang="en-US" altLang="ja-JP" dirty="0"/>
          </a:p>
          <a:p>
            <a:r>
              <a:rPr kumimoji="1" lang="ja-JP" altLang="en-US" dirty="0"/>
              <a:t>　これまでの講義を踏まえて、非行や暴力行為をアセスメントする際に、参加者の方々はどのようなポイントが重要だと思うか、話し合ってみてください。</a:t>
            </a:r>
            <a:endParaRPr kumimoji="1" lang="en-US" altLang="ja-JP" dirty="0"/>
          </a:p>
          <a:p>
            <a:r>
              <a:rPr kumimoji="1" lang="ja-JP" altLang="en-US" dirty="0"/>
              <a:t>　まず始めに、３分間個々人で考え、その後、４人１組のグループになって、</a:t>
            </a:r>
            <a:r>
              <a:rPr kumimoji="1" lang="en-US" altLang="ja-JP" dirty="0"/>
              <a:t>10</a:t>
            </a:r>
            <a:r>
              <a:rPr kumimoji="1" lang="ja-JP" altLang="en-US" dirty="0"/>
              <a:t>分間ディスカッションしてください（ディスカッションの冒頭に司会者１人と書記者兼発表者１人を決めてください。）。ディスカッション後に、幾つかのグループから１分</a:t>
            </a:r>
            <a:r>
              <a:rPr kumimoji="1" lang="en-US" altLang="ja-JP" dirty="0"/>
              <a:t>30</a:t>
            </a:r>
            <a:r>
              <a:rPr kumimoji="1" lang="ja-JP" altLang="en-US" dirty="0"/>
              <a:t>秒以内で発表してもらいたいと思います。</a:t>
            </a:r>
            <a:endParaRPr kumimoji="1" lang="en-US" altLang="ja-JP"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062900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907C1-3547-076B-8A59-E368C8EE8E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B09AC2-CE70-23F4-2D93-01AEA21D99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ACECCCF-1AF7-01CF-908B-40534BCB0C19}"/>
              </a:ext>
            </a:extLst>
          </p:cNvPr>
          <p:cNvSpPr>
            <a:spLocks noGrp="1"/>
          </p:cNvSpPr>
          <p:nvPr>
            <p:ph type="body" idx="1"/>
          </p:nvPr>
        </p:nvSpPr>
        <p:spPr/>
        <p:txBody>
          <a:bodyPr/>
          <a:lstStyle/>
          <a:p>
            <a:r>
              <a:rPr kumimoji="1" lang="ja-JP" altLang="en-US" dirty="0"/>
              <a:t>　非行・暴力行為に関する生徒指導について、文部科学省の</a:t>
            </a:r>
            <a:r>
              <a:rPr kumimoji="1" lang="en-US" altLang="ja-JP" dirty="0"/>
              <a:t>『</a:t>
            </a:r>
            <a:r>
              <a:rPr kumimoji="1" lang="ja-JP" altLang="en-US" dirty="0"/>
              <a:t>生徒指導提要（改訂版）</a:t>
            </a:r>
            <a:r>
              <a:rPr kumimoji="1" lang="en-US" altLang="ja-JP" dirty="0"/>
              <a:t>』</a:t>
            </a:r>
            <a:r>
              <a:rPr kumimoji="1" lang="ja-JP" altLang="en-US" dirty="0"/>
              <a:t>（以下、生徒指導提要と略します）などを基に解説したいと思います。</a:t>
            </a:r>
          </a:p>
        </p:txBody>
      </p:sp>
      <p:sp>
        <p:nvSpPr>
          <p:cNvPr id="4" name="スライド番号プレースホルダー 3">
            <a:extLst>
              <a:ext uri="{FF2B5EF4-FFF2-40B4-BE49-F238E27FC236}">
                <a16:creationId xmlns:a16="http://schemas.microsoft.com/office/drawing/2014/main" id="{3186EF13-5DC3-7995-F015-EFD3D16BC53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709189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生徒指導提要においては、第</a:t>
            </a:r>
            <a:r>
              <a:rPr kumimoji="1" lang="en-US" altLang="ja-JP" dirty="0"/>
              <a:t>Ⅰ</a:t>
            </a:r>
            <a:r>
              <a:rPr kumimoji="1" lang="ja-JP" altLang="en-US" dirty="0"/>
              <a:t>部第</a:t>
            </a:r>
            <a:r>
              <a:rPr kumimoji="1" lang="en-US" altLang="ja-JP" dirty="0"/>
              <a:t>1</a:t>
            </a:r>
            <a:r>
              <a:rPr kumimoji="1" lang="ja-JP" altLang="en-US" dirty="0"/>
              <a:t>章の「生徒指導の基礎」において、生徒指導を図の左側のとおり</a:t>
            </a:r>
            <a:r>
              <a:rPr kumimoji="1" lang="en-US" altLang="ja-JP" dirty="0"/>
              <a:t>4</a:t>
            </a:r>
            <a:r>
              <a:rPr kumimoji="1" lang="ja-JP" altLang="en-US" dirty="0"/>
              <a:t>層に分けています。一番下の第</a:t>
            </a:r>
            <a:r>
              <a:rPr kumimoji="1" lang="en-US" altLang="ja-JP" dirty="0"/>
              <a:t>1</a:t>
            </a:r>
            <a:r>
              <a:rPr kumimoji="1" lang="ja-JP" altLang="en-US" dirty="0"/>
              <a:t>層「発達支持的生徒指導」は、全ての児童生徒の発達を支える指導です。その上の赤字の「課題予防的生徒指導」は、第</a:t>
            </a:r>
            <a:r>
              <a:rPr kumimoji="1" lang="en-US" altLang="ja-JP" dirty="0"/>
              <a:t>2</a:t>
            </a:r>
            <a:r>
              <a:rPr kumimoji="1" lang="ja-JP" altLang="en-US" dirty="0"/>
              <a:t>層としての「課題未然防止教育」と第</a:t>
            </a:r>
            <a:r>
              <a:rPr kumimoji="1" lang="en-US" altLang="ja-JP" dirty="0"/>
              <a:t>3</a:t>
            </a:r>
            <a:r>
              <a:rPr kumimoji="1" lang="ja-JP" altLang="en-US" dirty="0"/>
              <a:t>層としての「課題早期発見対応」に分けられます。一番上の第</a:t>
            </a:r>
            <a:r>
              <a:rPr kumimoji="1" lang="en-US" altLang="ja-JP" dirty="0"/>
              <a:t>4</a:t>
            </a:r>
            <a:r>
              <a:rPr kumimoji="1" lang="ja-JP" altLang="en-US" dirty="0"/>
              <a:t>層は、深刻な課題を抱えている特定の児童生徒への指導・援助等を行う「困難課題対応的生徒指導」です。これを、非行・暴力行為に関するものとして考えると、図の右側のようになります。これについて一つ一つ見ていきたいと思い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467740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a:t>
            </a:r>
            <a:r>
              <a:rPr kumimoji="1" lang="en-US" altLang="ja-JP" dirty="0"/>
              <a:t>1</a:t>
            </a:r>
            <a:r>
              <a:rPr kumimoji="1" lang="ja-JP" altLang="en-US" dirty="0"/>
              <a:t>層は、「非行・暴力行為の防止につながる発達支持的生徒指導」です。</a:t>
            </a:r>
          </a:p>
          <a:p>
            <a:r>
              <a:rPr kumimoji="1" lang="ja-JP" altLang="en-US" dirty="0"/>
              <a:t>　ここでは、日常の教育活動を通じて、児童生徒が「ルールを守る人」、「他者を思いやり、傷つけない人」に育つことを意識した校内の雰囲気づくりや働きかけなどを行います。</a:t>
            </a:r>
          </a:p>
          <a:p>
            <a:endParaRPr kumimoji="1" lang="en-US" altLang="ja-JP" dirty="0"/>
          </a:p>
          <a:p>
            <a:r>
              <a:rPr kumimoji="1" lang="ja-JP" altLang="en-US" dirty="0"/>
              <a:t>　特に、暴力行為は連鎖するとも言われます。学校や家庭において大人の暴力を目の当たりにした児童生徒は、「暴力を振るってもいいんだ」、「暴力も仕方ない」という誤った認識を持ってしまうことがあります。暴力行為に関する生徒指導を行う前提としてまず大切なのは、模倣されるような暴力行為のない、暴力行為を許容しない雰囲気づくりです。教職員が体罰をしないことはもとより、児童生徒の暴力行為については、警察等の関係機関と連携した対応をためらわないことを学校の方針として明確にし、その方針を学校内だけではなく、保護者や地域とも共有する必要があります。その際に重要なのは、指導の方針が、児童生徒を排除するためのものではなく、安全で安心な学びの場を確保するためのものであることを丁寧に説明することです。また、並行して、豊かなコミュニケーションを通じてお互いを理解し、尊重し合える温かな学校の雰囲気づくりに努めていくことも大切です。</a:t>
            </a:r>
          </a:p>
          <a:p>
            <a:endParaRPr kumimoji="1" lang="en-US" altLang="ja-JP" dirty="0"/>
          </a:p>
          <a:p>
            <a:r>
              <a:rPr kumimoji="1" lang="ja-JP" altLang="en-US" dirty="0"/>
              <a:t>　非行・暴力行為は、被害を受けた人の人権を著しく侵害する行為であり、決して許されるものではないという共通認識の下で、児童生徒への対応に当たる必要がありますが、児童生徒が非行・暴力行為をしない人に育つ上で重要なのは、ルールを守る姿勢、人への思いやり、助け合いの心、コミュニケーションの力を育む教育や日頃の働きかけです。非行や暴力の背景には、ルールを軽視すること、人の痛みを想像できないこと、「自分さえよければそれでよい」という自己中心的な考え方が強いこと、自分の気持ちをうまく表現できずに衝動的な行動をとってしまうことなどの問題があると考えられるからです。特にコミュニケーション力を身に付けることで、他人に配慮しながらも自分の言いたいことを伝えられるようになり、ストレスをためず、衝動や怒りをコントロールできるようになることが期待されます。</a:t>
            </a:r>
            <a:endParaRPr kumimoji="1" lang="en-US" altLang="ja-JP" dirty="0"/>
          </a:p>
          <a:p>
            <a:endParaRPr kumimoji="1" lang="en-US" altLang="ja-JP" dirty="0"/>
          </a:p>
          <a:p>
            <a:r>
              <a:rPr kumimoji="1" lang="ja-JP" altLang="en-US" dirty="0"/>
              <a:t>　ここでの教育や働きかけの方法として重要なのは、道徳教育、人権教育、法教育、情報モラル教育などや、コミュニケーション力の向上につながる日々の挨拶、声かけ、対話などです。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886006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a:t>
            </a:r>
            <a:r>
              <a:rPr kumimoji="1" lang="en-US" altLang="ja-JP" dirty="0"/>
              <a:t>2</a:t>
            </a:r>
            <a:r>
              <a:rPr kumimoji="1" lang="ja-JP" altLang="en-US" dirty="0"/>
              <a:t>層は、「非行・暴力行為の未然防止教育」です。</a:t>
            </a:r>
          </a:p>
          <a:p>
            <a:r>
              <a:rPr kumimoji="1" lang="ja-JP" altLang="en-US" dirty="0"/>
              <a:t>　非行・暴力行為の未然防止をねらいとする教育としては、道徳科や特別活動などの時間と関連を図り、教職員が、非行や暴力をテーマとした授業を行うこと、あるいは、外部の講師を招いて、非行防止、暴力防止、薬物乱用防止などに関する講話を行うことなどが考えられます。</a:t>
            </a:r>
          </a:p>
          <a:p>
            <a:endParaRPr kumimoji="1" lang="en-US" altLang="ja-JP" dirty="0"/>
          </a:p>
          <a:p>
            <a:r>
              <a:rPr kumimoji="1" lang="ja-JP" altLang="en-US" dirty="0"/>
              <a:t>　その際に、児童生徒に伝えたい重要な点は、どのような行為が非行になるかということです。例えば、万引きをすれば窃盗罪に、友だちの万引きがうまくいくよう見張りなどで協力すれば窃盗罪の共犯に、駅前に放置してあった誰かの自転車を勝手に持って帰れば遺失物等横領罪（つまり占有離脱物横領罪）に、ネット上で誰かを脅迫すれば脅迫罪に、大麻を所持・使用すれば麻薬及び向精神薬取締法違反に、盗撮をすれば性的姿態撮影等処罰法違反に、それぞれ該当し、非行とみなされます。そうすると、警察による捜査・調査、児童相談所による措置、家庭裁判所による処分などの対象になる可能性があるわけです。</a:t>
            </a:r>
          </a:p>
          <a:p>
            <a:endParaRPr kumimoji="1" lang="en-US" altLang="ja-JP" dirty="0"/>
          </a:p>
          <a:p>
            <a:r>
              <a:rPr kumimoji="1" lang="ja-JP" altLang="en-US" dirty="0"/>
              <a:t>　前述のとおり、特に暴力行為は、傷害、暴行、器物損壊などの罪に、刃物携帯行為は、銃砲刀剣類所持等取締法違反の罪に問われる可能性があり、暴力行為や刃物携帯行為を軽く考えて、「こんなことになるとは思わなかった」と後悔することのないよう、児童生徒には、自分の行動がどのような結果につながるのかを伝えておく必要があると思います。</a:t>
            </a:r>
          </a:p>
          <a:p>
            <a:endParaRPr kumimoji="1" lang="en-US" altLang="ja-JP" dirty="0"/>
          </a:p>
          <a:p>
            <a:r>
              <a:rPr kumimoji="1" lang="ja-JP" altLang="en-US" dirty="0"/>
              <a:t>　また、非行・暴力行為が、その被害者にどのような影響を与えるのか、児童生徒の理解を促すことも重要です。非行や暴力の被害を受けた人は、財産上の損害や身体の痛みとともに、恐怖感、屈辱感、絶望感、無力感など様々な感情を抱くこととなります。それらの感情は生涯にわたってその人を苦しめ続けるかもしれません。たとえ損害が回復され身体の傷は癒えたとしても、被害を受けたことが心の傷となり、繰り返しその人を苦しめ、対人不信や社会不適応に陥らせてしまうことがあります。</a:t>
            </a:r>
          </a:p>
          <a:p>
            <a:endParaRPr kumimoji="1" lang="en-US" altLang="ja-JP" dirty="0"/>
          </a:p>
          <a:p>
            <a:r>
              <a:rPr kumimoji="1" lang="ja-JP" altLang="en-US" dirty="0"/>
              <a:t>　以上のことを意識しつつ、様々な機会をとらえて、非行・暴力行為を未然に防止するための教育に取り組む必要があると考えます。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765122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少年法の対象となる</a:t>
            </a:r>
            <a:r>
              <a:rPr kumimoji="1" lang="en-US" altLang="ja-JP" dirty="0"/>
              <a:t>20</a:t>
            </a:r>
            <a:r>
              <a:rPr kumimoji="1" lang="ja-JP" altLang="en-US" dirty="0"/>
              <a:t>歳未満の者による刑法犯（これは、窃盗、横領、傷害などの刑法に定められた罪を指しますが）、この</a:t>
            </a:r>
            <a:r>
              <a:rPr kumimoji="1" lang="en-US" altLang="ja-JP" u="sng" dirty="0">
                <a:highlight>
                  <a:srgbClr val="FFFF00"/>
                </a:highlight>
              </a:rPr>
              <a:t>2024</a:t>
            </a:r>
            <a:r>
              <a:rPr kumimoji="1" lang="ja-JP" altLang="en-US" dirty="0"/>
              <a:t>年の検挙人員は、約</a:t>
            </a:r>
            <a:r>
              <a:rPr kumimoji="1" lang="en-US" altLang="ja-JP" u="sng" dirty="0">
                <a:highlight>
                  <a:srgbClr val="FFFF00"/>
                </a:highlight>
              </a:rPr>
              <a:t>3</a:t>
            </a:r>
            <a:r>
              <a:rPr kumimoji="1" lang="ja-JP" altLang="en-US" u="sng" dirty="0">
                <a:highlight>
                  <a:srgbClr val="FFFF00"/>
                </a:highlight>
              </a:rPr>
              <a:t>万</a:t>
            </a:r>
            <a:r>
              <a:rPr kumimoji="1" lang="ja-JP" altLang="en-US" dirty="0"/>
              <a:t>人でした。この数は、戦後のピークを記録した</a:t>
            </a:r>
            <a:r>
              <a:rPr kumimoji="1" lang="en-US" altLang="ja-JP" dirty="0"/>
              <a:t>1983</a:t>
            </a:r>
            <a:r>
              <a:rPr kumimoji="1" lang="ja-JP" altLang="en-US" dirty="0"/>
              <a:t>年の約</a:t>
            </a:r>
            <a:r>
              <a:rPr kumimoji="1" lang="en-US" altLang="ja-JP" dirty="0"/>
              <a:t>26</a:t>
            </a:r>
            <a:r>
              <a:rPr kumimoji="1" lang="ja-JP" altLang="en-US" dirty="0"/>
              <a:t>万</a:t>
            </a:r>
            <a:r>
              <a:rPr kumimoji="1" lang="en-US" altLang="ja-JP" u="sng" dirty="0"/>
              <a:t>2,000</a:t>
            </a:r>
            <a:r>
              <a:rPr kumimoji="1" lang="ja-JP" altLang="en-US" dirty="0"/>
              <a:t>人に比べると約</a:t>
            </a:r>
            <a:r>
              <a:rPr kumimoji="1" lang="en-US" altLang="ja-JP" u="sng" dirty="0"/>
              <a:t>9</a:t>
            </a:r>
            <a:r>
              <a:rPr kumimoji="1" lang="ja-JP" altLang="en-US" u="sng" dirty="0"/>
              <a:t>分の</a:t>
            </a:r>
            <a:r>
              <a:rPr kumimoji="1" lang="en-US" altLang="ja-JP" u="sng" dirty="0"/>
              <a:t>1</a:t>
            </a:r>
            <a:r>
              <a:rPr kumimoji="1" lang="ja-JP" altLang="en-US" dirty="0"/>
              <a:t>の数となります。少子化の影響を取り除くために人口比（これは、少年人口に占める検挙人員の比率ですが）、これで見ても、約</a:t>
            </a:r>
            <a:r>
              <a:rPr kumimoji="1" lang="en-US" altLang="ja-JP" u="sng" dirty="0"/>
              <a:t>5</a:t>
            </a:r>
            <a:r>
              <a:rPr kumimoji="1" lang="ja-JP" altLang="en-US" u="sng" dirty="0"/>
              <a:t>分の</a:t>
            </a:r>
            <a:r>
              <a:rPr kumimoji="1" lang="en-US" altLang="ja-JP" u="sng" dirty="0"/>
              <a:t>1</a:t>
            </a:r>
            <a:r>
              <a:rPr kumimoji="1" lang="ja-JP" altLang="en-US" dirty="0"/>
              <a:t>であり、少年非行は急減していると言えます。しかし、</a:t>
            </a:r>
            <a:r>
              <a:rPr kumimoji="1" lang="en-US" altLang="ja-JP" dirty="0"/>
              <a:t>2004</a:t>
            </a:r>
            <a:r>
              <a:rPr kumimoji="1" lang="ja-JP" altLang="en-US" dirty="0"/>
              <a:t>年以降減少し続けていた検挙人員が、</a:t>
            </a:r>
            <a:r>
              <a:rPr kumimoji="1" lang="en-US" altLang="ja-JP" dirty="0"/>
              <a:t>2022</a:t>
            </a:r>
            <a:r>
              <a:rPr kumimoji="1" lang="ja-JP" altLang="en-US" dirty="0"/>
              <a:t>年から増加に転じていること、</a:t>
            </a:r>
            <a:r>
              <a:rPr kumimoji="1" lang="ja-JP" altLang="en-US" u="sng" dirty="0"/>
              <a:t>窃盗、強盗、傷害、暴行、不同意性交等、不同意わいせつ、</a:t>
            </a:r>
            <a:r>
              <a:rPr kumimoji="1" lang="ja-JP" altLang="en-US" dirty="0"/>
              <a:t>校内暴力、いじめに起因する事件、家庭内暴力などの事犯が増加傾向にあることなど、注目するべき点は多い状況にあります。</a:t>
            </a:r>
          </a:p>
          <a:p>
            <a:endParaRPr kumimoji="1" lang="en-US" altLang="ja-JP" dirty="0"/>
          </a:p>
          <a:p>
            <a:r>
              <a:rPr kumimoji="1" lang="ja-JP" altLang="en-US" dirty="0"/>
              <a:t>　交通犯罪を除く特別法犯（これは、薬物犯罪などですが）、これに目を向けると、</a:t>
            </a:r>
            <a:r>
              <a:rPr kumimoji="1" lang="en-US" altLang="ja-JP" u="sng" dirty="0"/>
              <a:t>2024</a:t>
            </a:r>
            <a:r>
              <a:rPr kumimoji="1" lang="ja-JP" altLang="en-US" dirty="0"/>
              <a:t>年に検挙された少年の数は約</a:t>
            </a:r>
            <a:r>
              <a:rPr kumimoji="1" lang="en-US" altLang="ja-JP" u="sng" dirty="0"/>
              <a:t>4,500</a:t>
            </a:r>
            <a:r>
              <a:rPr kumimoji="1" lang="ja-JP" altLang="en-US" dirty="0"/>
              <a:t>人であり、大麻取締法違反が最も多く約</a:t>
            </a:r>
            <a:r>
              <a:rPr kumimoji="1" lang="en-US" altLang="ja-JP" u="sng" dirty="0"/>
              <a:t>1,100</a:t>
            </a:r>
            <a:r>
              <a:rPr kumimoji="1" lang="ja-JP" altLang="en-US" dirty="0"/>
              <a:t>人、次に</a:t>
            </a:r>
            <a:r>
              <a:rPr kumimoji="1" lang="ja-JP" altLang="en-US" u="sng" dirty="0"/>
              <a:t>軽犯罪法違反、児童買春・児童ポルノ禁止法違反、</a:t>
            </a:r>
            <a:r>
              <a:rPr kumimoji="1" lang="ja-JP" altLang="en-US" dirty="0"/>
              <a:t>迷惑防止条例違反と続いています。薬物犯罪においては、ピーク時の</a:t>
            </a:r>
            <a:r>
              <a:rPr kumimoji="1" lang="en-US" altLang="ja-JP" dirty="0"/>
              <a:t>1982</a:t>
            </a:r>
            <a:r>
              <a:rPr kumimoji="1" lang="ja-JP" altLang="en-US" dirty="0"/>
              <a:t>年に約</a:t>
            </a:r>
            <a:r>
              <a:rPr kumimoji="1" lang="en-US" altLang="ja-JP" dirty="0"/>
              <a:t>2</a:t>
            </a:r>
            <a:r>
              <a:rPr kumimoji="1" lang="ja-JP" altLang="en-US" dirty="0"/>
              <a:t>万</a:t>
            </a:r>
            <a:r>
              <a:rPr kumimoji="1" lang="en-US" altLang="ja-JP" dirty="0"/>
              <a:t>9,000</a:t>
            </a:r>
            <a:r>
              <a:rPr kumimoji="1" lang="ja-JP" altLang="en-US" dirty="0"/>
              <a:t>人であった毒物及び劇物取締法違反（いわゆるシンナー事犯）がほとんど見られなくなり、</a:t>
            </a:r>
            <a:r>
              <a:rPr kumimoji="1" lang="ja-JP" altLang="en-US" u="sng" dirty="0"/>
              <a:t>覚醒剤取締法違反も減傾向にある一方、大麻取締法違反が大幅な増加傾向にあります</a:t>
            </a:r>
            <a:r>
              <a:rPr kumimoji="1" lang="ja-JP" altLang="en-US" dirty="0"/>
              <a:t>。</a:t>
            </a:r>
            <a:endParaRPr kumimoji="1" lang="en-US" altLang="ja-JP" dirty="0"/>
          </a:p>
          <a:p>
            <a:r>
              <a:rPr kumimoji="1" lang="ja-JP" altLang="en-US" dirty="0"/>
              <a:t>　交通犯罪は急減しており、</a:t>
            </a:r>
            <a:r>
              <a:rPr kumimoji="1" lang="en-US" altLang="ja-JP" dirty="0"/>
              <a:t>14</a:t>
            </a:r>
            <a:r>
              <a:rPr kumimoji="1" lang="ja-JP" altLang="en-US" dirty="0"/>
              <a:t>歳以上</a:t>
            </a:r>
            <a:r>
              <a:rPr kumimoji="1" lang="en-US" altLang="ja-JP" dirty="0"/>
              <a:t>20</a:t>
            </a:r>
            <a:r>
              <a:rPr kumimoji="1" lang="ja-JP" altLang="en-US" dirty="0"/>
              <a:t>歳未満の者による道路交通法違反の取締件数は、</a:t>
            </a:r>
            <a:r>
              <a:rPr kumimoji="1" lang="en-US" altLang="ja-JP" u="sng" dirty="0"/>
              <a:t>2024</a:t>
            </a:r>
            <a:r>
              <a:rPr kumimoji="1" lang="ja-JP" altLang="en-US" dirty="0"/>
              <a:t>年で約</a:t>
            </a:r>
            <a:r>
              <a:rPr kumimoji="1" lang="en-US" altLang="ja-JP" u="sng" dirty="0"/>
              <a:t>8</a:t>
            </a:r>
            <a:r>
              <a:rPr kumimoji="1" lang="ja-JP" altLang="en-US" u="sng" dirty="0"/>
              <a:t>万</a:t>
            </a:r>
            <a:r>
              <a:rPr kumimoji="1" lang="en-US" altLang="ja-JP" u="sng" dirty="0"/>
              <a:t>6,000</a:t>
            </a:r>
            <a:r>
              <a:rPr kumimoji="1" lang="ja-JP" altLang="en-US" dirty="0"/>
              <a:t>件となっています。また、暴走族の構成員数・グループ数も、長期的に見ると大幅に減少しています。</a:t>
            </a:r>
          </a:p>
          <a:p>
            <a:endParaRPr kumimoji="1" lang="en-US" altLang="ja-JP" dirty="0"/>
          </a:p>
          <a:p>
            <a:r>
              <a:rPr kumimoji="1" lang="ja-JP" altLang="en-US" dirty="0"/>
              <a:t>　ぐ犯少年については、</a:t>
            </a:r>
            <a:r>
              <a:rPr kumimoji="1" lang="en-US" altLang="ja-JP" u="sng" dirty="0"/>
              <a:t>2004</a:t>
            </a:r>
            <a:r>
              <a:rPr kumimoji="1" lang="ja-JP" altLang="en-US" dirty="0"/>
              <a:t>年と</a:t>
            </a:r>
            <a:r>
              <a:rPr kumimoji="1" lang="en-US" altLang="ja-JP" u="sng" dirty="0"/>
              <a:t>2024</a:t>
            </a:r>
            <a:r>
              <a:rPr kumimoji="1" lang="ja-JP" altLang="en-US" dirty="0"/>
              <a:t>年との比較で見ると、家庭裁判所における終局処理が約</a:t>
            </a:r>
            <a:r>
              <a:rPr kumimoji="1" lang="en-US" altLang="ja-JP" dirty="0"/>
              <a:t>900</a:t>
            </a:r>
            <a:r>
              <a:rPr kumimoji="1" lang="ja-JP" altLang="en-US" dirty="0"/>
              <a:t>人から約</a:t>
            </a:r>
            <a:r>
              <a:rPr kumimoji="1" lang="en-US" altLang="ja-JP" dirty="0"/>
              <a:t>100</a:t>
            </a:r>
            <a:r>
              <a:rPr kumimoji="1" lang="ja-JP" altLang="en-US" dirty="0"/>
              <a:t>人に、警察等に補導された不良行為少年についても、同様に見ると約</a:t>
            </a:r>
            <a:r>
              <a:rPr kumimoji="1" lang="en-US" altLang="ja-JP" u="sng" dirty="0"/>
              <a:t>141</a:t>
            </a:r>
            <a:r>
              <a:rPr kumimoji="1" lang="ja-JP" altLang="en-US" u="sng" dirty="0"/>
              <a:t>万</a:t>
            </a:r>
            <a:r>
              <a:rPr kumimoji="1" lang="en-US" altLang="ja-JP" u="sng" dirty="0"/>
              <a:t>9,000</a:t>
            </a:r>
            <a:r>
              <a:rPr kumimoji="1" lang="ja-JP" altLang="en-US" dirty="0"/>
              <a:t>人から約</a:t>
            </a:r>
            <a:r>
              <a:rPr kumimoji="1" lang="en-US" altLang="ja-JP" u="sng" dirty="0"/>
              <a:t>35</a:t>
            </a:r>
            <a:r>
              <a:rPr kumimoji="1" lang="ja-JP" altLang="en-US" u="sng" dirty="0"/>
              <a:t>万</a:t>
            </a:r>
            <a:r>
              <a:rPr kumimoji="1" lang="en-US" altLang="ja-JP" u="sng" dirty="0"/>
              <a:t>2,000</a:t>
            </a:r>
            <a:r>
              <a:rPr kumimoji="1" lang="ja-JP" altLang="en-US" dirty="0"/>
              <a:t>人に、それぞれ減少しています。</a:t>
            </a:r>
          </a:p>
        </p:txBody>
      </p:sp>
      <p:sp>
        <p:nvSpPr>
          <p:cNvPr id="4" name="スライド番号プレースホルダー 3"/>
          <p:cNvSpPr>
            <a:spLocks noGrp="1"/>
          </p:cNvSpPr>
          <p:nvPr>
            <p:ph type="sldNum" sz="quarter" idx="5"/>
          </p:nvPr>
        </p:nvSpPr>
        <p:spPr/>
        <p:txBody>
          <a:bodyPr/>
          <a:lstStyle/>
          <a:p>
            <a:fld id="{8A327A79-041A-4ED4-811E-5D65D8AB85B5}" type="slidenum">
              <a:rPr kumimoji="1" lang="ja-JP" altLang="en-US" smtClean="0"/>
              <a:t>3</a:t>
            </a:fld>
            <a:endParaRPr kumimoji="1" lang="ja-JP" altLang="en-US"/>
          </a:p>
        </p:txBody>
      </p:sp>
    </p:spTree>
    <p:extLst>
      <p:ext uri="{BB962C8B-B14F-4D97-AF65-F5344CB8AC3E}">
        <p14:creationId xmlns:p14="http://schemas.microsoft.com/office/powerpoint/2010/main" val="38255119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a:t>
            </a:r>
            <a:r>
              <a:rPr kumimoji="1" lang="en-US" altLang="ja-JP" dirty="0"/>
              <a:t>3</a:t>
            </a:r>
            <a:r>
              <a:rPr kumimoji="1" lang="ja-JP" altLang="en-US" dirty="0"/>
              <a:t>層は、「非行・暴力行為の前兆行動の早期発見・早期対応」です。</a:t>
            </a:r>
          </a:p>
          <a:p>
            <a:r>
              <a:rPr kumimoji="1" lang="ja-JP" altLang="en-US" dirty="0"/>
              <a:t>　非行の前兆行動としては、髪形や服装の変化、生活時間の乱れ、不良行為（つまり喫煙、飲酒、深夜はいかいなど）といったものが考えられ、特に暴力行為の前兆行動としては、粗暴な言葉、相手を殴るような素振りや壊れない程度に物を蹴るような振る舞い、まだ暴力を伴わないいじめといったものが考えられます。この児童生徒の前兆行動を早期に発見し対応することが非行・暴力行為の防止において重要です。</a:t>
            </a:r>
          </a:p>
          <a:p>
            <a:endParaRPr kumimoji="1" lang="en-US" altLang="ja-JP" dirty="0"/>
          </a:p>
          <a:p>
            <a:r>
              <a:rPr kumimoji="1" lang="ja-JP" altLang="en-US" dirty="0"/>
              <a:t>　児童生徒の行動や、学校、学級・ホームルーム全体の雰囲気を注意深く観察することに加えて、早期発見・早期対応のために必要なのは、アセスメントの充実です。前述したことを参考に、児童生徒について、発達面はもちろん、多面的に見ていく必要があります。</a:t>
            </a:r>
          </a:p>
          <a:p>
            <a:endParaRPr kumimoji="1" lang="en-US" altLang="ja-JP" dirty="0"/>
          </a:p>
          <a:p>
            <a:r>
              <a:rPr kumimoji="1" lang="ja-JP" altLang="en-US" dirty="0"/>
              <a:t>　また、早期対応に当たって重要なのは、児童生徒の話をよく聴くということです。先入観や偏見を持たずに真摯に聴こうとする態度が、本人の気持ちを落ち着かせ、自ら成長へとつながる本来の力を取り戻させるとともに、これまで粗暴な言動としてしか表わせなかったＳＯＳの表現を適切な仕方へと転換できるよう促す場合もあります。「これまで大人にきちんと聴いてもらったことがなかった」という非行少年も多いのです。</a:t>
            </a:r>
          </a:p>
          <a:p>
            <a:endParaRPr kumimoji="1" lang="en-US" altLang="ja-JP" dirty="0"/>
          </a:p>
          <a:p>
            <a:r>
              <a:rPr kumimoji="1" lang="ja-JP" altLang="en-US" dirty="0"/>
              <a:t>　児童生徒の話をよく聴き、アセスメントを行った上で、介入が必要と認められる場合には、学習支援や進路指導の強化、保護者への働きかけ、児童生徒間の関係の調整、関係機関への相談、医療や福祉へのつなぎなど、チーム学校として指導・援助を行います。特に、保護者との協力は重要です。子供の問題を認めたがらない保護者もおり、協力を得ることが難しい場合もありますが、状況を正確に説明し、理解を得て共に指導・援助に当たることができれば、早期対応をより効果的に行うことが可能と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5965753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a:t>
            </a:r>
            <a:r>
              <a:rPr kumimoji="1" lang="en-US" altLang="ja-JP" dirty="0"/>
              <a:t>4</a:t>
            </a:r>
            <a:r>
              <a:rPr kumimoji="1" lang="ja-JP" altLang="en-US" dirty="0"/>
              <a:t>層は、「非行・暴力行為が発生した場合の対応」です。</a:t>
            </a:r>
          </a:p>
          <a:p>
            <a:r>
              <a:rPr kumimoji="1" lang="ja-JP" altLang="en-US" dirty="0"/>
              <a:t>　非行の中でも特に暴力行為が発生した場合、第１に暴力行為の被害を受けた児童生徒等の手当てと周囲の児童生徒等の安全確保を行う必要があります。状況によっては救急や警察にすぐに通報しなければなりません。暴力行為に及んだ児童生徒が興奮していて、他の児童生徒等に更に危害を加えそうな場合には、他の児童生徒等を安全な場所に避難させることも必要です。</a:t>
            </a:r>
          </a:p>
          <a:p>
            <a:endParaRPr kumimoji="1" lang="en-US" altLang="ja-JP" dirty="0"/>
          </a:p>
          <a:p>
            <a:r>
              <a:rPr kumimoji="1" lang="ja-JP" altLang="en-US" dirty="0"/>
              <a:t>　たとえ緊急対応を要しない場合であっても、暴力行為が認められた場合には、対応について早急に校長等の管理職の指示を仰ぐ必要があります。保健室での手当、暴力行為に及んだ児童生徒・被害を受けた児童生徒・目撃した児童生徒等からの聴き取り、関係する保護者への連絡、暴力行為の現場の保全と記録などを行わなければなりません。</a:t>
            </a:r>
          </a:p>
          <a:p>
            <a:endParaRPr kumimoji="1" lang="en-US" altLang="ja-JP" dirty="0"/>
          </a:p>
          <a:p>
            <a:r>
              <a:rPr kumimoji="1" lang="ja-JP" altLang="en-US" dirty="0"/>
              <a:t>　また、暴力行為はもちろん、盗難、盗撮、違法薬物所持などの非行が認められたときには、警察への相談について検討した上で、相談を行う場合には、可能な限り早急に相談を実現することが重要です。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955595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警察との相談の結果、捜査・調査が開始されたとしても、それで学校の対応が終わるわけではなく、被害を受けた児童生徒等のケア、非行・暴力行為に及んだ児童生徒への指導、他の児童生徒への配慮、保護者への対応などを行う必要があります。その際、教職員だけでなく、関係機関等の力を借りながら対応を進めることが有効です。また、非行・暴力行為はいじめに該当する場合も多いので、いじめ事案として対応することも必要になります。</a:t>
            </a:r>
          </a:p>
          <a:p>
            <a:endParaRPr kumimoji="1" lang="en-US" altLang="ja-JP" dirty="0"/>
          </a:p>
          <a:p>
            <a:r>
              <a:rPr kumimoji="1" lang="ja-JP" altLang="en-US" dirty="0"/>
              <a:t>　なお、事実関係の把握に当たっては、その行為が一方的なものであったのか、双方向のものであったのかについても留意を要します。また、過去に起こった非行・暴力行為が年月を経て浮かび上がってきた場合も、学校として可能な限りの対応を行うことが求められます。</a:t>
            </a:r>
            <a:endParaRPr kumimoji="1" lang="en-US" altLang="ja-JP" dirty="0"/>
          </a:p>
          <a:p>
            <a:endParaRPr kumimoji="1" lang="en-US" altLang="ja-JP" dirty="0"/>
          </a:p>
          <a:p>
            <a:r>
              <a:rPr kumimoji="1" lang="ja-JP" altLang="en-US" dirty="0"/>
              <a:t>　被害を受けた児童生徒等のケアと回復支援に関しては、医療機関、警察、民間の被害者支援団体等との連携が考えられます。そして、非行・暴力行為に及んだ児童生徒への立ち直りを目指した指導に関しては、少年非行に関係する機関・団体などと連携してネットワーク型の支援チームを組織し、学校内外の知見を集め、力を合わせて指導・援助に当たることが考えられます。この点については、後ほど改めてふれたいと思います。</a:t>
            </a:r>
          </a:p>
          <a:p>
            <a:r>
              <a:rPr kumimoji="1" lang="ja-JP" altLang="en-US" dirty="0"/>
              <a:t>　</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7136161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次に、喫煙・飲酒・薬物乱用（特にオーバードーズ）について述べたいと思います。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5064209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前述のとおり、少年法上の「非行少年」とは別の概念として「不良行為少年」があります。喫煙・飲酒などの不良行為をした少年は、警察等による補導の対象にはなるものの、その行為のみをもって家庭裁判所に送られることはありません。</a:t>
            </a:r>
          </a:p>
          <a:p>
            <a:r>
              <a:rPr kumimoji="1" lang="ja-JP" altLang="en-US" dirty="0"/>
              <a:t>　しかし、児童生徒による喫煙・飲酒は、大麻や覚醒剤などの規制薬物の乱用の入り口となりやすいことから、たばこ・アルコールはゲートウェイドラッグとも呼ばれます。何よりも、喫煙・飲酒という一線を越えることによって、非行という次の一線を越えやすい心理状態が作られます。</a:t>
            </a:r>
            <a:endParaRPr kumimoji="1" lang="en-US" altLang="ja-JP" dirty="0"/>
          </a:p>
          <a:p>
            <a:r>
              <a:rPr kumimoji="1" lang="ja-JP" altLang="en-US" dirty="0"/>
              <a:t>　そのため、生徒指導において喫煙・飲酒を防止することは、児童生徒の健康を守り、非行を防ぐことに大きくつながるものであると言えます。</a:t>
            </a:r>
            <a:r>
              <a:rPr kumimoji="1" lang="en-US" altLang="ja-JP" u="sng" dirty="0"/>
              <a:t>2024</a:t>
            </a:r>
            <a:r>
              <a:rPr kumimoji="1" lang="ja-JP" altLang="en-US" dirty="0"/>
              <a:t>年に喫煙で補導された少年は約</a:t>
            </a:r>
            <a:r>
              <a:rPr kumimoji="1" lang="en-US" altLang="ja-JP" u="sng" dirty="0">
                <a:highlight>
                  <a:srgbClr val="FFFF00"/>
                </a:highlight>
              </a:rPr>
              <a:t>11</a:t>
            </a:r>
            <a:r>
              <a:rPr kumimoji="1" lang="ja-JP" altLang="en-US" u="sng" dirty="0">
                <a:highlight>
                  <a:srgbClr val="FFFF00"/>
                </a:highlight>
              </a:rPr>
              <a:t>万</a:t>
            </a:r>
            <a:r>
              <a:rPr kumimoji="1" lang="en-US" altLang="ja-JP" u="sng" dirty="0">
                <a:highlight>
                  <a:srgbClr val="FFFF00"/>
                </a:highlight>
              </a:rPr>
              <a:t>7,000</a:t>
            </a:r>
            <a:r>
              <a:rPr kumimoji="1" lang="ja-JP" altLang="en-US" dirty="0"/>
              <a:t>人、飲酒で補導された少年は約</a:t>
            </a:r>
            <a:r>
              <a:rPr kumimoji="1" lang="en-US" altLang="ja-JP" dirty="0"/>
              <a:t>1</a:t>
            </a:r>
            <a:r>
              <a:rPr kumimoji="1" lang="ja-JP" altLang="en-US" dirty="0"/>
              <a:t>万</a:t>
            </a:r>
            <a:r>
              <a:rPr kumimoji="1" lang="en-US" altLang="ja-JP" dirty="0"/>
              <a:t>4,000</a:t>
            </a:r>
            <a:r>
              <a:rPr kumimoji="1" lang="ja-JP" altLang="en-US" dirty="0"/>
              <a:t>人に上ります。</a:t>
            </a:r>
          </a:p>
          <a:p>
            <a:endParaRPr kumimoji="1" lang="en-US" altLang="ja-JP" dirty="0"/>
          </a:p>
          <a:p>
            <a:r>
              <a:rPr kumimoji="1" lang="ja-JP" altLang="en-US" dirty="0"/>
              <a:t>　また、規制薬物を所持・使用した場合には非行となりますが、市販薬を所持・使用した場合には、それだけをもって非行になることはありません。ただし、かぜ薬や咳止め薬などの市販薬の過剰摂取（いわゆるオーバードーズ）が問題となっており、厚生労働省のホームページによれば、</a:t>
            </a:r>
            <a:r>
              <a:rPr kumimoji="1" lang="en-US" altLang="ja-JP" dirty="0"/>
              <a:t>2020</a:t>
            </a:r>
            <a:r>
              <a:rPr kumimoji="1" lang="ja-JP" altLang="en-US" dirty="0"/>
              <a:t>年に精神科医療施設において薬物依存症の治療を受けた</a:t>
            </a:r>
            <a:r>
              <a:rPr kumimoji="1" lang="en-US" altLang="ja-JP" dirty="0"/>
              <a:t>10</a:t>
            </a:r>
            <a:r>
              <a:rPr kumimoji="1" lang="ja-JP" altLang="en-US" dirty="0"/>
              <a:t>代患者の約</a:t>
            </a:r>
            <a:r>
              <a:rPr kumimoji="1" lang="en-US" altLang="ja-JP" dirty="0"/>
              <a:t>56</a:t>
            </a:r>
            <a:r>
              <a:rPr kumimoji="1" lang="ja-JP" altLang="en-US" dirty="0"/>
              <a:t>％が、市販薬を主たる薬物としています。オーバードーズは、自己の徳性を害するという点で、不良行為や場合によっては非行であるぐ犯になる可能性もある上に、何よりも健康を著しく害する行為であり、これを防止することも生徒指導上の重要な課題で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2892979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喫煙・飲酒・薬物乱用に関する未然防止教育は、体育科・保健体育科において取り組むこととなっていますが、特別活動、道徳科、総合的な学習の探究の時間などの学校教育活動全体を通じても取り組むことが大切です。指導に当たっては、喫煙・飲酒・薬物乱用の危険性・有害性に関する理解を図るのみならず、好奇心、投げやりな気持ち、過度のストレスといった心理状態や、断りにくい人間関係、宣伝・広告、入手しやすさといった社会環境などによって喫煙・飲酒・薬物乱用が助長されるため、それらの心理状態や社会環境に適切に対処する必要があることについても理解を図ることが重要です。</a:t>
            </a:r>
          </a:p>
          <a:p>
            <a:endParaRPr kumimoji="1" lang="en-US" altLang="ja-JP" dirty="0"/>
          </a:p>
          <a:p>
            <a:r>
              <a:rPr kumimoji="1" lang="ja-JP" altLang="en-US" dirty="0"/>
              <a:t>　早期発見・早期対応のためには、①第１に、喫煙・飲酒・薬物乱用から児童生徒を守るための方針や対策などを決定し、全教職員に共通理解を図ること、②第２に、方針や具体的な指導方法などについて、保護者に周知徹底し、その協力を得られるようにすること、③第３に、喫煙・飲酒・薬物乱用に関する児童生徒の悩みなどを積極的に受け止めることができるよう、教育相談体制を充実すること、④第４に、喫煙・飲酒・薬物乱用の問題が起きたときに、速やかに適切な対応をとることができるよう、指導の体制を整えておくことが大切です。</a:t>
            </a:r>
          </a:p>
          <a:p>
            <a:endParaRPr kumimoji="1" lang="en-US" altLang="ja-JP" dirty="0"/>
          </a:p>
          <a:p>
            <a:r>
              <a:rPr kumimoji="1" lang="ja-JP" altLang="en-US" dirty="0"/>
              <a:t>　未然防止教育、早期発見・早期対応、喫煙・飲酒・薬物乱用（つまりオーバードーズ）が常習化した場合の対応のいずれにおいても、不良行為を防ぐという観点からの警察との連携や、心身の健康を守るという観点からの医療機関との連携など、関係機関等と協力した取組が求められ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9112602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非行・暴力行為に対応するための校内体制について述べます。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6489904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暴力行為に対応するための校内体制を整える上では、学校において対応指針をあらかじめ策定し、教職員がこれを共有しておくことが重要です。対応指針を検討するに当たっては、次のような文部科学省の通知や報告書などを踏まえる必要があると考えます。詳細については、通知・報告書の本体やテキストを確認していただきたいと思いますが、</a:t>
            </a:r>
          </a:p>
          <a:p>
            <a:endParaRPr kumimoji="1" lang="en-US" altLang="ja-JP" dirty="0"/>
          </a:p>
          <a:p>
            <a:r>
              <a:rPr kumimoji="1" lang="ja-JP" altLang="en-US" dirty="0"/>
              <a:t>　</a:t>
            </a:r>
            <a:r>
              <a:rPr kumimoji="1" lang="en-US" altLang="ja-JP" dirty="0"/>
              <a:t>2007</a:t>
            </a:r>
            <a:r>
              <a:rPr kumimoji="1" lang="ja-JP" altLang="en-US" dirty="0"/>
              <a:t>年の文部科学省初等中等教育局長通知「問題行動を起こす児童生徒に対する指導について」では、生徒指導の充実、出席停止制度の活用、懲戒・体罰について言及しています。</a:t>
            </a:r>
            <a:endParaRPr kumimoji="1" lang="en-US" altLang="ja-JP" dirty="0"/>
          </a:p>
          <a:p>
            <a:endParaRPr kumimoji="1" lang="en-US" altLang="ja-JP" dirty="0"/>
          </a:p>
          <a:p>
            <a:r>
              <a:rPr kumimoji="1" lang="ja-JP" altLang="en-US" dirty="0"/>
              <a:t>　文部科学省初等中等教育局長決定により設置された「暴力行為のない学校づくり研究会」は、学校における暴力の防止や対応について多角的に検討し、</a:t>
            </a:r>
            <a:r>
              <a:rPr kumimoji="1" lang="en-US" altLang="ja-JP" dirty="0"/>
              <a:t>2011</a:t>
            </a:r>
            <a:r>
              <a:rPr kumimoji="1" lang="ja-JP" altLang="en-US" dirty="0"/>
              <a:t>年に「暴力行為のない学校づくりについて（報告書）」を取りまとめています。同報告書は、暴力行為に対する実効的な対応を図ることは、学校における児童生徒の学習環境を改善することになり、ひいては不登校やいじめといった暴力行為以外の児童生徒の問題行動等の改善にも資するとし、様々な提言を行っています。</a:t>
            </a:r>
            <a:endParaRPr kumimoji="1" lang="en-US" altLang="ja-JP"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9835554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a:t>
            </a:r>
            <a:r>
              <a:rPr kumimoji="1" lang="en-US" altLang="ja-JP" u="sng" dirty="0"/>
              <a:t>2025</a:t>
            </a:r>
            <a:r>
              <a:rPr kumimoji="1" lang="ja-JP" altLang="en-US" dirty="0"/>
              <a:t>年の文部科学省初等中等教育局児童生徒課長通知「</a:t>
            </a:r>
            <a:r>
              <a:rPr kumimoji="1" lang="ja-JP" altLang="en-US" u="sng" dirty="0"/>
              <a:t>令和６年度</a:t>
            </a:r>
            <a:r>
              <a:rPr kumimoji="1" lang="ja-JP" altLang="en-US" dirty="0"/>
              <a:t>児童生徒の問題行動・不登校等生徒指導上の諸課題に関する調査結果及びこれを踏まえた対応の充実について」では、前述の通知や報告書を参照しつつ</a:t>
            </a:r>
            <a:r>
              <a:rPr kumimoji="1" lang="ja-JP" altLang="en-US" u="sng" dirty="0"/>
              <a:t>、暴力行為の未然防止を進めること、暴力行為が発生した場合には早期に児童生徒への指導・支援を実施することとしています。</a:t>
            </a:r>
            <a:r>
              <a:rPr kumimoji="1" lang="ja-JP" altLang="en-US" dirty="0"/>
              <a:t>また、暴力行為等の問題行動を繰り返す児童生徒に対しては、出席停止制度の措置をとることをためらわずに検討し、犯罪行為の可能性がある場合には、学校だけで抱え込むことなく、直ちに警察に通報するなど、毅然とした対応をとることとしています。</a:t>
            </a:r>
            <a:endParaRPr kumimoji="1" lang="en-US" altLang="ja-JP" dirty="0"/>
          </a:p>
          <a:p>
            <a:endParaRPr kumimoji="1" lang="ja-JP" altLang="en-US" dirty="0"/>
          </a:p>
          <a:p>
            <a:r>
              <a:rPr kumimoji="1" lang="ja-JP" altLang="en-US" dirty="0"/>
              <a:t>　</a:t>
            </a:r>
            <a:r>
              <a:rPr kumimoji="1" lang="en-US" altLang="ja-JP" dirty="0"/>
              <a:t>2023</a:t>
            </a:r>
            <a:r>
              <a:rPr kumimoji="1" lang="ja-JP" altLang="en-US" dirty="0"/>
              <a:t>年の文部科学省初等中等教育局長通知「いじめ問題への的確な対応に向けた警察との連携等の徹底について」は、いじめ問題に関するものですが、触法行為や犯罪行為、つまり非行として取り扱われるべきいじめについては、学校が、直ちに警察に相談・通報を行い、適切な援助を求めるよう通知しています。そして、警察への相談・通報を行ったことは、学校として適切な対応を行っているとして評価されるものであるとしています。また、警察との連携については、あらかじめ保護者等に対し周知を行うことが重要であるとしています。</a:t>
            </a:r>
          </a:p>
          <a:p>
            <a:r>
              <a:rPr kumimoji="1" lang="ja-JP" altLang="en-US" dirty="0"/>
              <a:t>　同通知には、添付資料として「警察に相談又は通報すべきいじめの事例」があり、暴行、傷害、恐喝、窃盗、強要、脅迫、自殺関与、児童買春・児童ポルノ禁止法違反などの罪に該当し得る行為を例示し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7088847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次に、チーム学校としての校内体制の構築についてです。</a:t>
            </a:r>
            <a:endParaRPr kumimoji="1" lang="en-US" altLang="ja-JP" dirty="0"/>
          </a:p>
          <a:p>
            <a:r>
              <a:rPr kumimoji="1" lang="ja-JP" altLang="en-US" dirty="0"/>
              <a:t>　中央教育審議会においては、チームとしての学校の在り方が審議され、</a:t>
            </a:r>
            <a:r>
              <a:rPr kumimoji="1" lang="en-US" altLang="ja-JP" dirty="0"/>
              <a:t>2015</a:t>
            </a:r>
            <a:r>
              <a:rPr kumimoji="1" lang="ja-JP" altLang="en-US" dirty="0"/>
              <a:t>年に答申がなされています。そこには、教職員のチームによる指導体制の充実、スクールカウンセラー等の専門スタッフの参画、そのためのマネジメント機能の強化などが提案されています。</a:t>
            </a:r>
            <a:endParaRPr kumimoji="1" lang="en-US" altLang="ja-JP" dirty="0"/>
          </a:p>
          <a:p>
            <a:endParaRPr kumimoji="1" lang="en-US" altLang="ja-JP" dirty="0"/>
          </a:p>
          <a:p>
            <a:r>
              <a:rPr kumimoji="1" lang="ja-JP" altLang="en-US" dirty="0"/>
              <a:t>　チーム学校を具体化するためには、学校心理学の「３層の援助サービスのシステム（つまり、個別の援助チーム、コーディネーション委員会、マネジメント委員会の３層）」の考え方が重要であり、非行・暴力行為への対応のための校内体制構築に当たっても参考になります。また、チーム学校は、学校内のチームの強化と同時に、学校・家庭・地域の連携強化を重視します。</a:t>
            </a:r>
          </a:p>
          <a:p>
            <a:endParaRPr kumimoji="1" lang="en-US" altLang="ja-JP" dirty="0"/>
          </a:p>
          <a:p>
            <a:r>
              <a:rPr kumimoji="1" lang="ja-JP" altLang="en-US" dirty="0"/>
              <a:t>　チーム学校に関し、生徒指導提要においては、学校全体で育成を目指す児童生徒像や指導の考え方を共有し、関係機関との適切な連携の下、全校的な指導体制を確立することが必要であるとしています。そして、そのためには、例えば、①第１に、対応のための組織（既存の生徒指導部で対応する場合や、より拡大したプロジェクトチームで対応する場合など）や教職員個々の役割を決めておくこと、②第２に、全教職員が共通理解を持てるよう、年度当初に対応の基本を準備することやそれをマニュアル化したものを作成すること、③第３に、研修や日々の打合せで教職員が生徒指導の方法や考え方を共有できるようにし、校内連携型支援チームによる指導体制を整備することなどを示してい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406265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少年非行は以前と比べ格段に落ち着いてきていると考えられますが、前述のとおり、</a:t>
            </a:r>
            <a:r>
              <a:rPr kumimoji="1" lang="ja-JP" altLang="en-US" u="sng" dirty="0"/>
              <a:t>各種事犯</a:t>
            </a:r>
            <a:r>
              <a:rPr kumimoji="1" lang="ja-JP" altLang="en-US" dirty="0"/>
              <a:t>の検挙人員が増加傾向にあり、予断を許さない状況にあります。また、「闇バイト」問題の深刻化に見られるように、児童生徒がＳＮＳ等を通じて犯罪に加担してしまう懸念が高まっています。</a:t>
            </a:r>
          </a:p>
          <a:p>
            <a:endParaRPr kumimoji="1" lang="en-US" altLang="ja-JP" dirty="0"/>
          </a:p>
          <a:p>
            <a:r>
              <a:rPr kumimoji="1" lang="ja-JP" altLang="en-US" dirty="0"/>
              <a:t>　参考までに、</a:t>
            </a:r>
            <a:r>
              <a:rPr kumimoji="1" lang="en-US" altLang="ja-JP" u="sng" dirty="0"/>
              <a:t>2024</a:t>
            </a:r>
            <a:r>
              <a:rPr kumimoji="1" lang="ja-JP" altLang="en-US" dirty="0"/>
              <a:t>年の少年の被害に関するデータを掲載しておきました。テキストでも御確認ください。</a:t>
            </a:r>
          </a:p>
        </p:txBody>
      </p:sp>
      <p:sp>
        <p:nvSpPr>
          <p:cNvPr id="4" name="スライド番号プレースホルダー 3"/>
          <p:cNvSpPr>
            <a:spLocks noGrp="1"/>
          </p:cNvSpPr>
          <p:nvPr>
            <p:ph type="sldNum" sz="quarter" idx="5"/>
          </p:nvPr>
        </p:nvSpPr>
        <p:spPr/>
        <p:txBody>
          <a:bodyPr/>
          <a:lstStyle/>
          <a:p>
            <a:fld id="{8A327A79-041A-4ED4-811E-5D65D8AB85B5}" type="slidenum">
              <a:rPr kumimoji="1" lang="ja-JP" altLang="en-US" smtClean="0"/>
              <a:t>4</a:t>
            </a:fld>
            <a:endParaRPr kumimoji="1" lang="ja-JP" altLang="en-US"/>
          </a:p>
        </p:txBody>
      </p:sp>
    </p:spTree>
    <p:extLst>
      <p:ext uri="{BB962C8B-B14F-4D97-AF65-F5344CB8AC3E}">
        <p14:creationId xmlns:p14="http://schemas.microsoft.com/office/powerpoint/2010/main" val="11422277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次に、関係機関等との連携体制について述べます。</a:t>
            </a:r>
          </a:p>
          <a:p>
            <a:r>
              <a:rPr kumimoji="1" lang="ja-JP" altLang="en-US" dirty="0"/>
              <a:t>　非行・暴力行為に関する生徒指導に当たっては、関係機関等との連携が極めて重要です。連携の基本は連携相手を知り、できるだけ顔の見える関係をつくっておくことです。まず校内にはどのような分野を得意とする教職員がいるのかを把握・共有した上で、連携可能な外部の関係機関等に関する情報を蓄積・更新・共有していく必要が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709595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学校が非行・暴力行為に関して連携する主な機関等の名称、役割、所属する主な専門職、協力する主なボランティアや施設は、まとめると表のとおりです。詳細は後ほどご確認ください。</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5814300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暴力行為に関する生徒指導を行う上での関係機関等との連携についても、生徒指導提要などを基に、発達支持、未然防止、早期発見・早期対応、発生した非行・暴力行為への対応という観点から考えていきたいと思い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0442131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第１に、発達支持的生徒指導や未然防止教育における連携です。</a:t>
            </a:r>
          </a:p>
          <a:p>
            <a:r>
              <a:rPr kumimoji="1" lang="ja-JP" altLang="en-US" dirty="0"/>
              <a:t>　児童生徒が非行・暴力行為をしない人に育ち、その発生を未然に防ぐための教育として、道徳教育、人権教育、法教育、非行防止教育、薬物乱用防止教育などが考えられますが、そういった教育は、教職員が行うほか、警察署・少年サポートセンターの職員、法務省の機関である法務局・検察庁・少年鑑別所・少年院・保護観察所の職員、弁護士、民間ボランティアである保護司・人権擁護委員などを外部講師として招いて行うことも考えられます。特に、非行防止教育という点で、警察に加え、犯罪や非行をした人の立ち直りや再犯防止を地域で支える保護司及び保護司が組織する保護司会は、学校にとって身近な存在です。</a:t>
            </a:r>
          </a:p>
          <a:p>
            <a:r>
              <a:rPr kumimoji="1" lang="ja-JP" altLang="en-US" dirty="0"/>
              <a:t>　情報モラル教育、ストレスマネジメント教育、アンガーマネジメントなどについては、それを得意とするスクールカウンセラーやＮＰＯのメンバー、外部の医師などに依頼することも考えられます。</a:t>
            </a:r>
          </a:p>
          <a:p>
            <a:endParaRPr kumimoji="1" lang="en-US" altLang="ja-JP" dirty="0"/>
          </a:p>
          <a:p>
            <a:r>
              <a:rPr kumimoji="1" lang="ja-JP" altLang="en-US" dirty="0"/>
              <a:t>　第２に、早期発見・早期対応における連携です。</a:t>
            </a:r>
          </a:p>
          <a:p>
            <a:r>
              <a:rPr kumimoji="1" lang="ja-JP" altLang="en-US" dirty="0"/>
              <a:t>　非行・暴力行為の前兆行動の早期発見・早期対応は、校内連携型支援チームなどで対応することが基本となりますが、この段階でも必要に応じて関係機関等と連携することが大切です。例えば、発達障害等の障害を背景とする二次的な問題や精神疾患・薬物依存の症状としての粗暴な言動が疑われる場合には療育機関や医療機関等との連携が、家庭に虐待や貧困の問題が疑われる場合には児童相談所や市区町村の福祉部門との連携が、地域の不良交友が懸念される場合には警察との連携が考えられます。</a:t>
            </a:r>
          </a:p>
          <a:p>
            <a:endParaRPr kumimoji="1" lang="en-US" altLang="ja-JP" dirty="0"/>
          </a:p>
          <a:p>
            <a:r>
              <a:rPr kumimoji="1" lang="ja-JP" altLang="en-US" dirty="0"/>
              <a:t>　非行傾向のある児童生徒については、少年サポートセンター、少年鑑別所である「法務少年支援センター」、保護観察所である「りすたぽ」などが保護者や学校からの相談を受け付けています。また、要保護児童対策地域協議会、学校警察連絡協議会、学校と保護司会との協議会なども、前兆行動への対応についての指針やヒントを得る機会となります。より深刻なケースへの対応として、学校、警察、児童相談所等による少年サポートチームの活用も考えられます。学校だけではアセスメントや対応に限界があるため、学校外の専門的な知見を積極的に取り入れることによって、多面的で的確なアセスメントを行ったり、豊富な選択肢の中から最適な対応をとったりすることが可能となり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715159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第３に、非行・暴力行為が発生した場合の連携です。</a:t>
            </a:r>
          </a:p>
          <a:p>
            <a:r>
              <a:rPr kumimoji="1" lang="ja-JP" altLang="en-US" dirty="0"/>
              <a:t>　関係機関等との連携が最も強く求められるのが、発生してしまった非行・暴力行為への対応です。緊急場面での救急や警察との連携はもとより、非行・暴力行為の被害を受けた児童生徒等のケアと回復支援、非行・暴力行為に及んだ児童生徒への指導においては、関係機関等との連携強化が特に重要となります。</a:t>
            </a:r>
          </a:p>
          <a:p>
            <a:endParaRPr kumimoji="1" lang="en-US" altLang="ja-JP" dirty="0"/>
          </a:p>
          <a:p>
            <a:r>
              <a:rPr kumimoji="1" lang="ja-JP" altLang="en-US" dirty="0"/>
              <a:t>　例えば、暴力行為の被害を受けた児童生徒等は、身体の痛みだけではなく、心の痛みを抱えることとなります。その痛みが癒されるためには、適切な治療、家族や友人や教職員の支え、暴力行為に及んだ児童生徒の心からの反省と謝罪、時間の経過などが必要になります。特に、そのケアと回復支援という観点からは、医療機関、警察、民間の被害者支援団体、少年司法関係機関等との連携が考えられます。</a:t>
            </a:r>
            <a:endParaRPr kumimoji="1" lang="en-US" altLang="ja-JP" dirty="0"/>
          </a:p>
          <a:p>
            <a:endParaRPr kumimoji="1" lang="en-US" altLang="ja-JP" dirty="0"/>
          </a:p>
          <a:p>
            <a:r>
              <a:rPr kumimoji="1" lang="ja-JP" altLang="en-US" dirty="0"/>
              <a:t>　外科的な治療だけでなく、精神面のケアが必要と思われる児童生徒については、スクールカウンセラーが対応するほか、保護者とも相談の上、子どもの発達や心理に詳しい医療機関につなぐことが考えられます。また、非行・暴力行為が少年事件としての取扱いを受けることとなった場合には、警察や少年司法の各段階において被害者支援のための様々な取組や制度があることを理解しておくことも大切です。被害を受けた児童生徒等が平穏な生活を送れるよう、学校は関係機関等と連携して可能な限り環境を整え、チーム学校として対応する必要があると考えます。</a:t>
            </a:r>
          </a:p>
          <a:p>
            <a:endParaRPr kumimoji="1" lang="en-US" altLang="ja-JP" dirty="0"/>
          </a:p>
          <a:p>
            <a:r>
              <a:rPr kumimoji="1" lang="ja-JP" altLang="en-US" dirty="0"/>
              <a:t>　非行・暴力行為に及んだ児童生徒への指導においても、関係機関等との連携が重要です。非行・暴力行為は許されない行為であり、それに及んだ児童生徒は適切な処遇を受けなければなりませんが、その児童生徒が学校教育や社会から排除されてはなりません。排除されて孤独・孤立に陥れば、その児童生徒は立ち直るきっかけをつかめず、さらなる非行・暴力行為に及んでしまう可能性もあり、関係機関等と連携してネットワーク型の支援チームを組織し、学校内外の智恵を集め、力を合わせて指導・援助することが大切です。</a:t>
            </a:r>
          </a:p>
          <a:p>
            <a:endParaRPr kumimoji="1" lang="en-US" altLang="ja-JP" dirty="0"/>
          </a:p>
          <a:p>
            <a:r>
              <a:rPr kumimoji="1" lang="ja-JP" altLang="en-US" dirty="0"/>
              <a:t>　まずは、児童生徒がなぜ非行・暴力行為に及んでしまったのか、関係機関等の専門的知見を借りながらより深く多角的なアセスメントを行う必要があります。アセスメントの際には、その児童生徒の問題や弱みだけでなく、立ち直りに活用できる資源や児童生徒の強みも視野に入れることが重要です。</a:t>
            </a:r>
            <a:endParaRPr kumimoji="1" lang="en-US" altLang="ja-JP" dirty="0"/>
          </a:p>
          <a:p>
            <a:r>
              <a:rPr kumimoji="1" lang="ja-JP" altLang="en-US" dirty="0"/>
              <a:t>　次に、アセスメントに基づいて個別の指導・援助計画を立て、支援の目標や役割分担を可能な限り関係機関等と共有します。そして、支援チームのメンバーそれぞれが計画を実行に移し、その結果をケース会議に持ち寄って評価や計画の見直しを行い、また実行に移すというサイクルを繰り返します。</a:t>
            </a:r>
          </a:p>
          <a:p>
            <a:endParaRPr kumimoji="1" lang="en-US" altLang="ja-JP" dirty="0"/>
          </a:p>
          <a:p>
            <a:r>
              <a:rPr kumimoji="1" lang="ja-JP" altLang="en-US" dirty="0"/>
              <a:t>　非行・暴力行為に及んだ児童生徒が、同じ過ちを繰り返すことのないよう反省・謝罪して立ち直り、成長していくことは、本人の福祉とともに、学校や社会の安全・安心へとつながります。児童生徒の生きづらさにもしっかりと目を向け、関係機関等と連携した「社会に開かれたチーム学校」として、地域の力も借りながら、指導・援助に当たっていくことが大切で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1335365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保護者は児童生徒にとって一番身近な援助資源であり、保護者と協力して対応することができれば、最も大きな効果を上げることが期待できます。様々な事情により保護者の協力が難しい場合もありますが、もしも保護者が子どもの非行に悩み、コンサルテーションを望んでいるときには、これに積極的に応じることが重要です。保護者へのコンサルテーションを行う場合には、保護者のこれまでの努力や苦労を大切に扱うこと、そして、なるべくこれまでとは違った視点を提供することが重要だと思います。</a:t>
            </a:r>
          </a:p>
          <a:p>
            <a:endParaRPr kumimoji="1" lang="en-US" altLang="ja-JP" dirty="0"/>
          </a:p>
          <a:p>
            <a:r>
              <a:rPr kumimoji="1" lang="ja-JP" altLang="en-US" dirty="0"/>
              <a:t>　保護者はこれまで子どもの非行にさんざん振り回され、疲れ切ってしまっていることが多い状況にあります。丁寧に話を聴き、これまでの苦労をねぎらうだけでも、そのエンパワーメントに役立ちます。また、事実関係や経過を一緒に整理し直すことによって、これまで効果のなかったこと（又は逆効果だったこと）、少しは効果のあったこと、やってみる価値のありそうなこと、援助資源として活用できそうなもの、関係機関等との連携の必要性などが見えてきます。</a:t>
            </a:r>
          </a:p>
          <a:p>
            <a:endParaRPr kumimoji="1" lang="en-US" altLang="ja-JP" dirty="0"/>
          </a:p>
          <a:p>
            <a:r>
              <a:rPr kumimoji="1" lang="ja-JP" altLang="en-US" dirty="0"/>
              <a:t>　地域と学校の関係は、今後の教育活動を考える上で重要なテーマの１つです。学校運営協議会を設置したコミュニティ・スクールにおいては、協議会を通じて、生徒指導に関する意見交換や指導方針等の共有を図ることができます。また、地域住民、ＮＰＯ、民間企業、団体・機関などの幅広い参画を得て、地域全体で児童生徒たちの学びや成長を支える「地域学校協働活動」の取組も、非行・暴力行為等の未然防止と対応に寄与するものとなるでしょう。地域の理解を得て、地域で見守り支えてもらえるよう、この取組を進めていく必要があると考え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5913700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おわりに、私が、非行・暴力行為等に対応する上で大切と思っていることを述べます。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960487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非行・暴力行為等に対応する上で、大切と思われるのは、児童生徒の「無力感の克服と責任の自覚」、そして、そのための「愛と役割」の大切さです。</a:t>
            </a:r>
          </a:p>
          <a:p>
            <a:endParaRPr kumimoji="1" lang="en-US" altLang="ja-JP" dirty="0"/>
          </a:p>
          <a:p>
            <a:r>
              <a:rPr kumimoji="1" lang="ja-JP" altLang="en-US" dirty="0"/>
              <a:t>　非行少年の中には、生育歴や環境の中で「自分は何をやってもダメだ」、「どうせ自分なんか」という無力感を学習してしまっている者が少なくありません。いわゆる「学習性無力感」と呼ばれるものです。これを抱くことが問題なのは、少し努力をすれば乗り越えられることでも最初から諦めてしまい、安易な行動やかえって損な行動に走らせてしまうことです。</a:t>
            </a:r>
          </a:p>
          <a:p>
            <a:endParaRPr kumimoji="1" lang="en-US" altLang="ja-JP" dirty="0"/>
          </a:p>
          <a:p>
            <a:r>
              <a:rPr kumimoji="1" lang="ja-JP" altLang="en-US" dirty="0"/>
              <a:t>　また、悪いことをしている（又はしようとしている）のに、それを中和して、「自分は悪くない」、「自分には責任がない」と考えてしまう少年も多く見られます。自分は悪くなく責任もないのだから、行動を改める必要がなく、歯止めもかからなくなり、容易に非行へと走ってしまうのです。</a:t>
            </a:r>
          </a:p>
          <a:p>
            <a:endParaRPr kumimoji="1" lang="en-US" altLang="ja-JP" dirty="0"/>
          </a:p>
          <a:p>
            <a:r>
              <a:rPr kumimoji="1" lang="ja-JP" altLang="en-US" dirty="0"/>
              <a:t>　このような状態を乗り越えるためには、愛と役割が大切であると思います。愛とは「人とのつながり」のことで、役割とは「自分にやるべきことがある」ということですが、この２つを実践することによって、人は自己効力感（つまり「自分にもできる」、「無力ではない」という気持ち）を抱くことができるのだと思います。そして、この自己効力感をベースとして、「自分の行動には責任が伴う」という責任感を持つことができるようになっていくのだと考えます。自己効力感の涵養がないまま、自らの問題や責任を自覚するよう指導しても、なかなか効果を上げることは難しいでしょう。</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8621348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最後に、チームで、つまり誰かとコラボして対応することの大切さを強調したいと思います。</a:t>
            </a:r>
          </a:p>
          <a:p>
            <a:r>
              <a:rPr kumimoji="1" lang="ja-JP" altLang="en-US" dirty="0"/>
              <a:t>　対応する人や支援を行う人が独りで抱え込まないようにすることが重要です。その人が疲弊しないようにするという意味でもそうですが、できるだけ多様な人が共通の目標を持ちつつ関わることによって、児童生徒に新たな視点や新たな居場所が生まれ、その成長のチャンスが広がります。ある大人が話をよく聴こうとしてダメな場合でも、別の大人には話をしてくれるかも知れません。</a:t>
            </a:r>
          </a:p>
          <a:p>
            <a:endParaRPr kumimoji="1" lang="en-US" altLang="ja-JP" dirty="0"/>
          </a:p>
          <a:p>
            <a:r>
              <a:rPr kumimoji="1" lang="ja-JP" altLang="en-US" dirty="0"/>
              <a:t>　児童生徒が非行・暴力行為等をせず、あるいはそれをしたとしても立ち直れるよう、ぜひ協力して取り組んでいきたいと思います。新たな被害者も加害者も生まない、安全・安心な学校や地域社会を築くために。</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52630733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341114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a:t>
            </a:r>
            <a:r>
              <a:rPr kumimoji="1" lang="en-US" altLang="ja-JP" u="sng" dirty="0"/>
              <a:t>2024</a:t>
            </a:r>
            <a:r>
              <a:rPr kumimoji="1" lang="ja-JP" altLang="en-US" dirty="0"/>
              <a:t>年に少年の学校内暴力として警察が検挙した事件は約</a:t>
            </a:r>
            <a:r>
              <a:rPr kumimoji="1" lang="en-US" altLang="ja-JP" u="sng" dirty="0"/>
              <a:t>900</a:t>
            </a:r>
            <a:r>
              <a:rPr kumimoji="1" lang="ja-JP" altLang="en-US" dirty="0"/>
              <a:t>件（そのうち、対教師暴力は約</a:t>
            </a:r>
            <a:r>
              <a:rPr kumimoji="1" lang="en-US" altLang="ja-JP" u="sng" dirty="0"/>
              <a:t>300</a:t>
            </a:r>
            <a:r>
              <a:rPr kumimoji="1" lang="ja-JP" altLang="en-US" dirty="0"/>
              <a:t>件）ですが、</a:t>
            </a:r>
            <a:r>
              <a:rPr kumimoji="1" lang="en-US" altLang="ja-JP" u="sng" dirty="0"/>
              <a:t>2024</a:t>
            </a:r>
            <a:r>
              <a:rPr kumimoji="1" lang="ja-JP" altLang="en-US" dirty="0"/>
              <a:t>年度の小・中・高生の暴力行為（これは、「自校の児童生徒が、故意に有形力（つまり目に見える物理的な力）を加える行為」と定義されていますが）、この件数は約</a:t>
            </a:r>
            <a:r>
              <a:rPr kumimoji="1" lang="en-US" altLang="ja-JP" u="sng" dirty="0"/>
              <a:t>12</a:t>
            </a:r>
            <a:r>
              <a:rPr kumimoji="1" lang="ja-JP" altLang="en-US" u="sng" dirty="0"/>
              <a:t>万</a:t>
            </a:r>
            <a:r>
              <a:rPr kumimoji="1" lang="en-US" altLang="ja-JP" u="sng" dirty="0"/>
              <a:t>9,000</a:t>
            </a:r>
            <a:r>
              <a:rPr kumimoji="1" lang="ja-JP" altLang="en-US" dirty="0"/>
              <a:t>件（そのうち、対教師暴力は約</a:t>
            </a:r>
            <a:r>
              <a:rPr kumimoji="1" lang="en-US" altLang="ja-JP" u="sng" dirty="0"/>
              <a:t>1</a:t>
            </a:r>
            <a:r>
              <a:rPr kumimoji="1" lang="ja-JP" altLang="en-US" u="sng" dirty="0"/>
              <a:t>万</a:t>
            </a:r>
            <a:r>
              <a:rPr kumimoji="1" lang="en-US" altLang="ja-JP" u="sng" dirty="0"/>
              <a:t>5,000</a:t>
            </a:r>
            <a:r>
              <a:rPr kumimoji="1" lang="ja-JP" altLang="en-US" dirty="0"/>
              <a:t>件、生徒間暴力は約</a:t>
            </a:r>
            <a:r>
              <a:rPr kumimoji="1" lang="en-US" altLang="ja-JP" u="sng" dirty="0"/>
              <a:t>9</a:t>
            </a:r>
            <a:r>
              <a:rPr kumimoji="1" lang="ja-JP" altLang="en-US" u="sng" dirty="0"/>
              <a:t>万</a:t>
            </a:r>
            <a:r>
              <a:rPr kumimoji="1" lang="en-US" altLang="ja-JP" u="sng" dirty="0"/>
              <a:t>5,000</a:t>
            </a:r>
            <a:r>
              <a:rPr kumimoji="1" lang="ja-JP" altLang="en-US" dirty="0"/>
              <a:t>件、器物損壊は約</a:t>
            </a:r>
            <a:r>
              <a:rPr kumimoji="1" lang="en-US" altLang="ja-JP" u="sng" dirty="0"/>
              <a:t>1</a:t>
            </a:r>
            <a:r>
              <a:rPr kumimoji="1" lang="ja-JP" altLang="en-US" u="sng" dirty="0"/>
              <a:t>万</a:t>
            </a:r>
            <a:r>
              <a:rPr kumimoji="1" lang="en-US" altLang="ja-JP" u="sng" dirty="0"/>
              <a:t>7,000</a:t>
            </a:r>
            <a:r>
              <a:rPr kumimoji="1" lang="ja-JP" altLang="en-US" dirty="0"/>
              <a:t>件）に及んでおり、学校内暴力のほとんどが、警察沙汰にならずに処理されていることが推測されます。</a:t>
            </a:r>
          </a:p>
          <a:p>
            <a:endParaRPr kumimoji="1" lang="en-US" altLang="ja-JP" dirty="0"/>
          </a:p>
          <a:p>
            <a:r>
              <a:rPr kumimoji="1" lang="ja-JP" altLang="en-US" dirty="0"/>
              <a:t>　小・中・高の別に、</a:t>
            </a:r>
            <a:r>
              <a:rPr kumimoji="1" lang="en-US" altLang="ja-JP" u="sng" dirty="0"/>
              <a:t>2014</a:t>
            </a:r>
            <a:r>
              <a:rPr kumimoji="1" lang="ja-JP" altLang="en-US" dirty="0"/>
              <a:t>年度と</a:t>
            </a:r>
            <a:r>
              <a:rPr kumimoji="1" lang="en-US" altLang="ja-JP" u="sng" dirty="0"/>
              <a:t>2024</a:t>
            </a:r>
            <a:r>
              <a:rPr kumimoji="1" lang="ja-JP" altLang="en-US" dirty="0"/>
              <a:t>年度を比較して見ると、前者の児童生徒の暴力行為は、小学生約</a:t>
            </a:r>
            <a:r>
              <a:rPr kumimoji="1" lang="en-US" altLang="ja-JP" dirty="0"/>
              <a:t>1</a:t>
            </a:r>
            <a:r>
              <a:rPr kumimoji="1" lang="ja-JP" altLang="en-US" dirty="0"/>
              <a:t>万</a:t>
            </a:r>
            <a:r>
              <a:rPr kumimoji="1" lang="en-US" altLang="ja-JP" dirty="0"/>
              <a:t>1,000</a:t>
            </a:r>
            <a:r>
              <a:rPr kumimoji="1" lang="ja-JP" altLang="en-US" dirty="0"/>
              <a:t>件、中学生約</a:t>
            </a:r>
            <a:r>
              <a:rPr kumimoji="1" lang="en-US" altLang="ja-JP" u="sng" dirty="0"/>
              <a:t>3</a:t>
            </a:r>
            <a:r>
              <a:rPr kumimoji="1" lang="ja-JP" altLang="en-US" u="sng" dirty="0"/>
              <a:t>万</a:t>
            </a:r>
            <a:r>
              <a:rPr kumimoji="1" lang="en-US" altLang="ja-JP" u="sng" dirty="0"/>
              <a:t>6,000</a:t>
            </a:r>
            <a:r>
              <a:rPr kumimoji="1" lang="ja-JP" altLang="en-US" dirty="0"/>
              <a:t>件、高校生約</a:t>
            </a:r>
            <a:r>
              <a:rPr kumimoji="1" lang="en-US" altLang="ja-JP" u="sng" dirty="0"/>
              <a:t>7,000</a:t>
            </a:r>
            <a:r>
              <a:rPr kumimoji="1" lang="ja-JP" altLang="en-US" dirty="0"/>
              <a:t>件の合計約</a:t>
            </a:r>
            <a:r>
              <a:rPr kumimoji="1" lang="en-US" altLang="ja-JP" u="sng" dirty="0"/>
              <a:t>5</a:t>
            </a:r>
            <a:r>
              <a:rPr kumimoji="1" lang="ja-JP" altLang="en-US" u="sng" dirty="0"/>
              <a:t>万</a:t>
            </a:r>
            <a:r>
              <a:rPr kumimoji="1" lang="en-US" altLang="ja-JP" u="sng" dirty="0"/>
              <a:t>4,000</a:t>
            </a:r>
            <a:r>
              <a:rPr kumimoji="1" lang="ja-JP" altLang="en-US" dirty="0"/>
              <a:t>件であるのに対し、後者のそれは、小学生約</a:t>
            </a:r>
            <a:r>
              <a:rPr kumimoji="1" lang="en-US" altLang="ja-JP" u="sng" dirty="0"/>
              <a:t>8</a:t>
            </a:r>
            <a:r>
              <a:rPr kumimoji="1" lang="ja-JP" altLang="en-US" u="sng" dirty="0"/>
              <a:t>万</a:t>
            </a:r>
            <a:r>
              <a:rPr kumimoji="1" lang="en-US" altLang="ja-JP" u="sng" dirty="0"/>
              <a:t>3,000</a:t>
            </a:r>
            <a:r>
              <a:rPr kumimoji="1" lang="ja-JP" altLang="en-US" dirty="0"/>
              <a:t>件、中学生約</a:t>
            </a:r>
            <a:r>
              <a:rPr kumimoji="1" lang="en-US" altLang="ja-JP" u="sng" dirty="0"/>
              <a:t>4</a:t>
            </a:r>
            <a:r>
              <a:rPr kumimoji="1" lang="ja-JP" altLang="en-US" u="sng" dirty="0"/>
              <a:t>万</a:t>
            </a:r>
            <a:r>
              <a:rPr kumimoji="1" lang="ja-JP" altLang="en-US" dirty="0"/>
              <a:t>件、高校生約</a:t>
            </a:r>
            <a:r>
              <a:rPr kumimoji="1" lang="en-US" altLang="ja-JP" u="sng" dirty="0"/>
              <a:t>6,000</a:t>
            </a:r>
            <a:r>
              <a:rPr kumimoji="1" lang="ja-JP" altLang="en-US" dirty="0"/>
              <a:t>件の合計約</a:t>
            </a:r>
            <a:r>
              <a:rPr kumimoji="1" lang="en-US" altLang="ja-JP" u="sng" dirty="0"/>
              <a:t>12</a:t>
            </a:r>
            <a:r>
              <a:rPr kumimoji="1" lang="ja-JP" altLang="en-US" u="sng" dirty="0"/>
              <a:t>万</a:t>
            </a:r>
            <a:r>
              <a:rPr kumimoji="1" lang="en-US" altLang="ja-JP" u="sng" dirty="0"/>
              <a:t>9,000</a:t>
            </a:r>
            <a:r>
              <a:rPr kumimoji="1" lang="ja-JP" altLang="en-US" dirty="0"/>
              <a:t>件となっています。この数値の変化については、実際の発生件数が増えた訳ではなく、報告が積極的になされるようになったからではないかという議論もありますが、</a:t>
            </a:r>
            <a:r>
              <a:rPr kumimoji="1" lang="ja-JP" altLang="en-US" u="sng" dirty="0"/>
              <a:t>小学生において暴力行為が急増していることを見て取れるものです。</a:t>
            </a:r>
          </a:p>
          <a:p>
            <a:endParaRPr kumimoji="1" lang="en-US" altLang="ja-JP" dirty="0"/>
          </a:p>
          <a:p>
            <a:r>
              <a:rPr kumimoji="1" lang="ja-JP" altLang="en-US" dirty="0"/>
              <a:t>　</a:t>
            </a:r>
            <a:r>
              <a:rPr kumimoji="1" lang="ja-JP" altLang="en-US" u="sng" dirty="0"/>
              <a:t>これまで見てきた非行や暴力行為の状況の変化は、生徒指導において、中学校・高等学校では非行への対応の機会が減った可能性があること、また、小学校では暴力行為への対応の機会が増えた可能性があることを意味します。非行への対応機会が減ること自体は良いことですが、その分、教職員の非行事案への対応経験が乏しくなり、いざ事が起こると学校や学級・ホームルームの運営に対し、より深刻なダメージを与える可能性があるとも言うことができます。そのため、生徒指導における非行・暴力行為への対応について学んでおくことの重要性は大きいと考えま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1049240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8066164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674362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次に、少年の非行や暴力行為に関連する法令について述べます。 </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134206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刑法は、犯罪とそれに対する刑罰を規定した法律です。例えば、交通犯罪を除いて最も多い犯罪である窃盗については、刑法第</a:t>
            </a:r>
            <a:r>
              <a:rPr kumimoji="1" lang="en-US" altLang="ja-JP" dirty="0"/>
              <a:t>235</a:t>
            </a:r>
            <a:r>
              <a:rPr kumimoji="1" lang="ja-JP" altLang="en-US" dirty="0"/>
              <a:t>条に「他人の財物を窃取した者は、窃盗の罪とし、</a:t>
            </a:r>
            <a:r>
              <a:rPr kumimoji="1" lang="en-US" altLang="ja-JP" dirty="0"/>
              <a:t>10</a:t>
            </a:r>
            <a:r>
              <a:rPr kumimoji="1" lang="ja-JP" altLang="en-US" dirty="0"/>
              <a:t>年以下の拘禁刑又は</a:t>
            </a:r>
            <a:r>
              <a:rPr kumimoji="1" lang="en-US" altLang="ja-JP" dirty="0"/>
              <a:t>50</a:t>
            </a:r>
            <a:r>
              <a:rPr kumimoji="1" lang="ja-JP" altLang="en-US" dirty="0"/>
              <a:t>万円以下の罰金に処する」とあり、万引き、侵入盗、乗り物盗などにより他人の財物を窃取した者には刑罰が科せられることが書いてあります。</a:t>
            </a:r>
          </a:p>
          <a:p>
            <a:endParaRPr kumimoji="1" lang="en-US" altLang="ja-JP" dirty="0"/>
          </a:p>
          <a:p>
            <a:r>
              <a:rPr kumimoji="1" lang="ja-JP" altLang="en-US" dirty="0"/>
              <a:t>　暴力行為は、犯罪としては傷害、暴行、器物損壊にあたる場合が多く、これらの罪と罰についても、刑法に規定があります。傷害については、刑法第</a:t>
            </a:r>
            <a:r>
              <a:rPr kumimoji="1" lang="en-US" altLang="ja-JP" dirty="0"/>
              <a:t>204</a:t>
            </a:r>
            <a:r>
              <a:rPr kumimoji="1" lang="ja-JP" altLang="en-US" dirty="0"/>
              <a:t>条に「人の身体を傷害した者は、</a:t>
            </a:r>
            <a:r>
              <a:rPr kumimoji="1" lang="en-US" altLang="ja-JP" dirty="0"/>
              <a:t>15</a:t>
            </a:r>
            <a:r>
              <a:rPr kumimoji="1" lang="ja-JP" altLang="en-US" dirty="0"/>
              <a:t>年以下の拘禁刑又は</a:t>
            </a:r>
            <a:r>
              <a:rPr kumimoji="1" lang="en-US" altLang="ja-JP" dirty="0"/>
              <a:t>50</a:t>
            </a:r>
            <a:r>
              <a:rPr kumimoji="1" lang="ja-JP" altLang="en-US" dirty="0"/>
              <a:t>万円以下の罰金に処する」とあり、もしも他人に暴力をふるってケガをさせたら、刑事施設に入ったり、罰金を支払ったりという刑罰に処せられる可能性があります。</a:t>
            </a:r>
            <a:endParaRPr kumimoji="1" lang="en-US" altLang="ja-JP" dirty="0"/>
          </a:p>
          <a:p>
            <a:r>
              <a:rPr kumimoji="1" lang="ja-JP" altLang="en-US" dirty="0"/>
              <a:t>　暴行については、刑法第</a:t>
            </a:r>
            <a:r>
              <a:rPr kumimoji="1" lang="en-US" altLang="ja-JP" dirty="0"/>
              <a:t>208</a:t>
            </a:r>
            <a:r>
              <a:rPr kumimoji="1" lang="ja-JP" altLang="en-US" dirty="0"/>
              <a:t>条に規定されており、他人に暴力をふるった場合、相手がケガをしなくても罪になる可能性があるわけです。さらに、器物損壊については、刑法第</a:t>
            </a:r>
            <a:r>
              <a:rPr kumimoji="1" lang="en-US" altLang="ja-JP" dirty="0"/>
              <a:t>261</a:t>
            </a:r>
            <a:r>
              <a:rPr kumimoji="1" lang="ja-JP" altLang="en-US" dirty="0"/>
              <a:t>条に規定されており、暴力によって他人の物を壊したり、傷つけたりした場合にも、罪に問われる可能性があります。</a:t>
            </a:r>
          </a:p>
          <a:p>
            <a:endParaRPr kumimoji="1" lang="en-US" altLang="ja-JP" dirty="0"/>
          </a:p>
          <a:p>
            <a:r>
              <a:rPr kumimoji="1" lang="ja-JP" altLang="en-US" dirty="0"/>
              <a:t>　近時、少年が闇バイトに応募した末に、強盗事犯として検挙されるケースが相次いでいますが、強盗については、刑法第</a:t>
            </a:r>
            <a:r>
              <a:rPr kumimoji="1" lang="en-US" altLang="ja-JP" dirty="0"/>
              <a:t>236</a:t>
            </a:r>
            <a:r>
              <a:rPr kumimoji="1" lang="ja-JP" altLang="en-US" dirty="0"/>
              <a:t>条に「</a:t>
            </a:r>
            <a:r>
              <a:rPr kumimoji="1" lang="en-US" altLang="ja-JP" dirty="0"/>
              <a:t>5</a:t>
            </a:r>
            <a:r>
              <a:rPr kumimoji="1" lang="ja-JP" altLang="en-US" dirty="0"/>
              <a:t>年以上の有期拘禁刑に処する」とあり、重い処罰を受けることとなります。もしも強盗の際に人を傷つけたり殺害したりした場合には、強盗致死傷として、「無期又は</a:t>
            </a:r>
            <a:r>
              <a:rPr kumimoji="1" lang="en-US" altLang="ja-JP" dirty="0"/>
              <a:t>6</a:t>
            </a:r>
            <a:r>
              <a:rPr kumimoji="1" lang="ja-JP" altLang="en-US" dirty="0"/>
              <a:t>年以上の拘禁刑に処し、死亡させたときは死刑又は無期拘禁刑に処する」（刑法第</a:t>
            </a:r>
            <a:r>
              <a:rPr kumimoji="1" lang="en-US" altLang="ja-JP" dirty="0"/>
              <a:t>240</a:t>
            </a:r>
            <a:r>
              <a:rPr kumimoji="1" lang="ja-JP" altLang="en-US" dirty="0"/>
              <a:t>条）とされ、処罰は更に重くなります。</a:t>
            </a:r>
          </a:p>
          <a:p>
            <a:endParaRPr kumimoji="1" lang="en-US" altLang="ja-JP" dirty="0"/>
          </a:p>
          <a:p>
            <a:r>
              <a:rPr kumimoji="1" lang="ja-JP" altLang="en-US" dirty="0"/>
              <a:t>　なお、</a:t>
            </a:r>
            <a:r>
              <a:rPr kumimoji="1" lang="en-US" altLang="ja-JP" dirty="0"/>
              <a:t>2023</a:t>
            </a:r>
            <a:r>
              <a:rPr kumimoji="1" lang="ja-JP" altLang="en-US" dirty="0"/>
              <a:t>年</a:t>
            </a:r>
            <a:r>
              <a:rPr kumimoji="1" lang="en-US" altLang="ja-JP" dirty="0"/>
              <a:t>7</a:t>
            </a:r>
            <a:r>
              <a:rPr kumimoji="1" lang="ja-JP" altLang="en-US" dirty="0"/>
              <a:t>月施行の改正刑法において、これまでの強制性交等罪・強制わいせつ罪が、不同意性交等罪・不同意わいせつ罪とされ、暴行・脅迫による性的行為に限らず、同意しない意思を形成、表明又は全うすることが困難な状態の中で性的行為を行った場合には、性犯罪になることが明示されました。また、これまで、刑事施設に収容される自由刑については、作業を課する「懲役刑」と作業を課さない「禁錮刑」の大きく２つの種類がありましたが、</a:t>
            </a:r>
            <a:r>
              <a:rPr kumimoji="1" lang="en-US" altLang="ja-JP" dirty="0"/>
              <a:t>2025</a:t>
            </a:r>
            <a:r>
              <a:rPr kumimoji="1" lang="ja-JP" altLang="en-US" dirty="0"/>
              <a:t>年</a:t>
            </a:r>
            <a:r>
              <a:rPr kumimoji="1" lang="en-US" altLang="ja-JP" dirty="0"/>
              <a:t>6</a:t>
            </a:r>
            <a:r>
              <a:rPr kumimoji="1" lang="ja-JP" altLang="en-US" dirty="0"/>
              <a:t>月からは、この２つが「拘禁刑」に１本化され、個々の受刑者の特性に応じて、作業と指導を柔軟かつ適切に組み合わせた働きかけが、刑務所等において行われることとなりました。</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85247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刑法は、犯罪と刑罰に関する一般法ですが、それ以外の法律にも犯罪と刑罰に関する規定が設けられています。例えば、自動車を運転して人を死傷させる事故を起こした場合には自動車運転死傷処罰法により、覚醒剤を所持・使用した場合には覚醒剤取締法により、児童買春や児童ポルノの所持・提供をした場合には児童買春・児童ポルノ禁止法により、それぞれ処罰されます。これらの法律を特別法とも呼びます。</a:t>
            </a:r>
          </a:p>
          <a:p>
            <a:endParaRPr kumimoji="1" lang="en-US" altLang="ja-JP" dirty="0"/>
          </a:p>
          <a:p>
            <a:r>
              <a:rPr kumimoji="1" lang="ja-JP" altLang="en-US" dirty="0"/>
              <a:t>　近年、刃物を携帯して登校した児童生徒が、その刃物を使って暴力行為に及ぶ例が見られますが、刃物携帯行為を罰する特別法に銃砲刀剣類所持等取締法があります。その第</a:t>
            </a:r>
            <a:r>
              <a:rPr kumimoji="1" lang="en-US" altLang="ja-JP" dirty="0"/>
              <a:t>22</a:t>
            </a:r>
            <a:r>
              <a:rPr kumimoji="1" lang="ja-JP" altLang="en-US" dirty="0"/>
              <a:t>条は、正当な理由がある場合を除いて、刃体の長さが</a:t>
            </a:r>
            <a:r>
              <a:rPr kumimoji="1" lang="en-US" altLang="ja-JP" dirty="0"/>
              <a:t>6</a:t>
            </a:r>
            <a:r>
              <a:rPr kumimoji="1" lang="ja-JP" altLang="en-US" dirty="0"/>
              <a:t>センチメートルを超える刃物を携帯してはならないとしており、これに違反すると、</a:t>
            </a:r>
            <a:r>
              <a:rPr kumimoji="1" lang="en-US" altLang="ja-JP" dirty="0"/>
              <a:t>2</a:t>
            </a:r>
            <a:r>
              <a:rPr kumimoji="1" lang="ja-JP" altLang="en-US" dirty="0"/>
              <a:t>年以下の拘禁刑又は</a:t>
            </a:r>
            <a:r>
              <a:rPr kumimoji="1" lang="en-US" altLang="ja-JP" dirty="0"/>
              <a:t>30</a:t>
            </a:r>
            <a:r>
              <a:rPr kumimoji="1" lang="ja-JP" altLang="en-US" dirty="0"/>
              <a:t>万円以下の罰金に処せられる可能性があります。もちろん、工作や調理実習のために刃物を携帯して登校する場合は「正当な理由がある」ということになりますが、例えば、何となく護身用にと刃物を持ち歩くことは正当な理由には当たりません。また、刃体の長さが</a:t>
            </a:r>
            <a:r>
              <a:rPr kumimoji="1" lang="en-US" altLang="ja-JP" dirty="0"/>
              <a:t>6</a:t>
            </a:r>
            <a:r>
              <a:rPr kumimoji="1" lang="ja-JP" altLang="en-US" dirty="0"/>
              <a:t>センチメートルを超えない刃物であっても、特別法である軽犯罪法の第</a:t>
            </a:r>
            <a:r>
              <a:rPr kumimoji="1" lang="en-US" altLang="ja-JP" dirty="0"/>
              <a:t>1</a:t>
            </a:r>
            <a:r>
              <a:rPr kumimoji="1" lang="ja-JP" altLang="en-US" dirty="0"/>
              <a:t>条</a:t>
            </a:r>
            <a:r>
              <a:rPr kumimoji="1" lang="en-US" altLang="ja-JP" dirty="0"/>
              <a:t>2</a:t>
            </a:r>
            <a:r>
              <a:rPr kumimoji="1" lang="ja-JP" altLang="en-US" dirty="0"/>
              <a:t>号により、正当な理由がなくて刃物を隠して携帯していた場合には、処罰される可能性があります。</a:t>
            </a:r>
          </a:p>
          <a:p>
            <a:endParaRPr kumimoji="1" lang="en-US" altLang="ja-JP" dirty="0"/>
          </a:p>
          <a:p>
            <a:r>
              <a:rPr kumimoji="1" lang="ja-JP" altLang="en-US" dirty="0"/>
              <a:t>　特別法に関する近年の動きとしては、大麻取締法等が改正され、</a:t>
            </a:r>
            <a:r>
              <a:rPr kumimoji="1" lang="en-US" altLang="ja-JP" dirty="0"/>
              <a:t>2024</a:t>
            </a:r>
            <a:r>
              <a:rPr kumimoji="1" lang="ja-JP" altLang="en-US" dirty="0"/>
              <a:t>年</a:t>
            </a:r>
            <a:r>
              <a:rPr kumimoji="1" lang="en-US" altLang="ja-JP" dirty="0"/>
              <a:t>12</a:t>
            </a:r>
            <a:r>
              <a:rPr kumimoji="1" lang="ja-JP" altLang="en-US" dirty="0"/>
              <a:t>月から、これまでは大麻取締法によって罪とされてきた大麻の所持が、麻薬及び向精神薬取締法によって処罰されることとなり、併せて、これまで処罰されなかった大麻の使用について、同法により処罰されることとなったことが注目されます。また、盗撮等の犯罪を厳しく処罰する性的姿態撮影等処罰法が</a:t>
            </a:r>
            <a:r>
              <a:rPr kumimoji="1" lang="en-US" altLang="ja-JP" dirty="0"/>
              <a:t>2023</a:t>
            </a:r>
            <a:r>
              <a:rPr kumimoji="1" lang="ja-JP" altLang="en-US" dirty="0"/>
              <a:t>年</a:t>
            </a:r>
            <a:r>
              <a:rPr kumimoji="1" lang="en-US" altLang="ja-JP" dirty="0"/>
              <a:t>7</a:t>
            </a:r>
            <a:r>
              <a:rPr kumimoji="1" lang="ja-JP" altLang="en-US" dirty="0"/>
              <a:t>月から施行されました。</a:t>
            </a:r>
          </a:p>
          <a:p>
            <a:r>
              <a:rPr kumimoji="1" lang="ja-JP" altLang="en-US" dirty="0"/>
              <a:t>　以上のように、刑法や特別法によって刑罰の対象になるということは、児童生徒の場合、少年法上の「非行少年」として家庭裁判所による処分の対象になるということを意味します。</a:t>
            </a:r>
          </a:p>
          <a:p>
            <a:r>
              <a:rPr kumimoji="1" lang="ja-JP" altLang="en-US" dirty="0"/>
              <a:t>　</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258199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少年法は、少年の健全な育成を期し、非行少年に対して保護処分を行うとともに、少年の刑事事件について特別の措置を講ずることを目的とする法律です。少年法上の「少年」とは、</a:t>
            </a:r>
            <a:r>
              <a:rPr kumimoji="1" lang="en-US" altLang="ja-JP" dirty="0"/>
              <a:t>20</a:t>
            </a:r>
            <a:r>
              <a:rPr kumimoji="1" lang="ja-JP" altLang="en-US" dirty="0"/>
              <a:t>歳未満の者を指し、「非行少年」とは、犯罪少年（</a:t>
            </a:r>
            <a:r>
              <a:rPr kumimoji="1" lang="en-US" altLang="ja-JP" dirty="0"/>
              <a:t>14</a:t>
            </a:r>
            <a:r>
              <a:rPr kumimoji="1" lang="ja-JP" altLang="en-US" dirty="0"/>
              <a:t>歳以上</a:t>
            </a:r>
            <a:r>
              <a:rPr kumimoji="1" lang="en-US" altLang="ja-JP" dirty="0"/>
              <a:t>20</a:t>
            </a:r>
            <a:r>
              <a:rPr kumimoji="1" lang="ja-JP" altLang="en-US" dirty="0"/>
              <a:t>歳未満で、犯罪をした少年）、触法少年（</a:t>
            </a:r>
            <a:r>
              <a:rPr kumimoji="1" lang="en-US" altLang="ja-JP" dirty="0"/>
              <a:t>14</a:t>
            </a:r>
            <a:r>
              <a:rPr kumimoji="1" lang="ja-JP" altLang="en-US" dirty="0"/>
              <a:t>歳未満で、刑罰法令に触れる行為をした少年</a:t>
            </a:r>
            <a:r>
              <a:rPr kumimoji="1" lang="en-US" altLang="ja-JP" dirty="0"/>
              <a:t>)</a:t>
            </a:r>
            <a:r>
              <a:rPr kumimoji="1" lang="ja-JP" altLang="en-US" dirty="0"/>
              <a:t>、ぐ犯少年（</a:t>
            </a:r>
            <a:r>
              <a:rPr kumimoji="1" lang="en-US" altLang="ja-JP" dirty="0"/>
              <a:t>18</a:t>
            </a:r>
            <a:r>
              <a:rPr kumimoji="1" lang="ja-JP" altLang="en-US" dirty="0"/>
              <a:t>歳未満で、正当な理由がなく家庭に寄りつかないなどの事由があり、将来犯罪や触法に至るおそれのある少年）の３つの少年を指します。犯罪少年の中でも、</a:t>
            </a:r>
            <a:r>
              <a:rPr kumimoji="1" lang="en-US" altLang="ja-JP" dirty="0"/>
              <a:t>18</a:t>
            </a:r>
            <a:r>
              <a:rPr kumimoji="1" lang="ja-JP" altLang="en-US" dirty="0"/>
              <a:t>歳・</a:t>
            </a:r>
            <a:r>
              <a:rPr kumimoji="1" lang="en-US" altLang="ja-JP" dirty="0"/>
              <a:t>19</a:t>
            </a:r>
            <a:r>
              <a:rPr kumimoji="1" lang="ja-JP" altLang="en-US" dirty="0"/>
              <a:t>歳は「特定少年」とされ、</a:t>
            </a:r>
            <a:r>
              <a:rPr kumimoji="1" lang="en-US" altLang="ja-JP" dirty="0"/>
              <a:t>18</a:t>
            </a:r>
            <a:r>
              <a:rPr kumimoji="1" lang="ja-JP" altLang="en-US" dirty="0"/>
              <a:t>歳未満の犯罪少年とは異なる扱いを受けます。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794128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触法少年や</a:t>
            </a:r>
            <a:r>
              <a:rPr kumimoji="1" lang="en-US" altLang="ja-JP" dirty="0"/>
              <a:t>14</a:t>
            </a:r>
            <a:r>
              <a:rPr kumimoji="1" lang="ja-JP" altLang="en-US" dirty="0"/>
              <a:t>歳未満のぐ犯少年については、図の下半分のとおり、児童福祉法上の措置が優先されますが、その他の非行少年の多くは、図の上半分のとおり、警察から検察官を経て家庭裁判所に送られ、そこで家庭裁判所調査官による調査や裁判官による審判を受けることとなります。家庭裁判所に送られた少年の相当数は、「審判不開始」や「不処分」とされて手続きが終わりますが、非行を繰り返していたり、非行の内容が重大であったりした場合などは、審判の結果、「少年院送致」や「保護観察」などの保護処分となることがあります。また、</a:t>
            </a:r>
            <a:r>
              <a:rPr kumimoji="1" lang="en-US" altLang="ja-JP" dirty="0"/>
              <a:t>20</a:t>
            </a:r>
            <a:r>
              <a:rPr kumimoji="1" lang="ja-JP" altLang="en-US" dirty="0"/>
              <a:t>歳以上の者と同様に刑事処分とすることが相当と認められる場合には、検察官に送致（いわゆる逆送）されることがあります。</a:t>
            </a:r>
          </a:p>
          <a:p>
            <a:endParaRPr kumimoji="1" lang="en-US" altLang="ja-JP" dirty="0"/>
          </a:p>
          <a:p>
            <a:r>
              <a:rPr kumimoji="1" lang="ja-JP" altLang="en-US" dirty="0"/>
              <a:t>　なお、審判を行うために必要があるときは、「観護措置」として少年鑑別所に送致されることがあり、保護処分決定のために必要であるときは、家庭裁判所調査官による「試験観察」に付されることがあります。つまり、少年鑑別所に収容されていたり、試験観察を受けていたりする段階は、まだ家庭裁判所による処分が決まる前の段階ということになります。</a:t>
            </a:r>
          </a:p>
          <a:p>
            <a:endParaRPr kumimoji="1" lang="en-US" altLang="ja-JP" dirty="0"/>
          </a:p>
          <a:p>
            <a:r>
              <a:rPr kumimoji="1" lang="ja-JP" altLang="en-US" dirty="0"/>
              <a:t>　保護処分の中でも保護観察に付された場合、少年は、通常の社会生活を送りながら、保護観察所の保護観察官や民間ボランティアである保護司の指導・支援を受けることとなります。少年院送致となった場合は、少年院に収容され、一定期間の矯正教育を受けることとなりますが、ほとんどの少年は仮退院して、仮退院の期間中保護観察に付されることとなります。保護観察や少年院に関連する法律としては、更生保護法や少年院法などがあります。</a:t>
            </a:r>
          </a:p>
          <a:p>
            <a:endParaRPr kumimoji="1" lang="en-US" altLang="ja-JP" dirty="0"/>
          </a:p>
          <a:p>
            <a:r>
              <a:rPr kumimoji="1" lang="ja-JP" altLang="en-US" dirty="0"/>
              <a:t>　</a:t>
            </a:r>
            <a:r>
              <a:rPr kumimoji="1" lang="en-US" altLang="ja-JP" dirty="0"/>
              <a:t>14</a:t>
            </a:r>
            <a:r>
              <a:rPr kumimoji="1" lang="ja-JP" altLang="en-US" dirty="0"/>
              <a:t>歳未満の非行少年は、図の下半分のとおり、児童福祉法上の措置が優先され、児童相談所長等から家庭裁判所への送致があった場合に限り、家庭裁判所の審判に付されます。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327A79-041A-4ED4-811E-5D65D8AB85B5}"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37683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EDC829-8701-1F7D-D001-8C505D0CF33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3558EBB-3117-A5CA-F9DD-AA978DE806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16AA0D6-3A87-2A7A-CE9D-9B6825FF238F}"/>
              </a:ext>
            </a:extLst>
          </p:cNvPr>
          <p:cNvSpPr>
            <a:spLocks noGrp="1"/>
          </p:cNvSpPr>
          <p:nvPr>
            <p:ph type="dt" sz="half" idx="10"/>
          </p:nvPr>
        </p:nvSpPr>
        <p:spPr/>
        <p:txBody>
          <a:bodyPr/>
          <a:lstStyle/>
          <a:p>
            <a:fld id="{CC77A5B8-28F0-4D3F-9686-D8D238A61562}"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0A7E9D8E-1E7F-AD48-390A-B18B31E539D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D5D4E9-13DC-2FC9-9A36-2A08A3E41B8B}"/>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355981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B267C-F829-BB80-E1FB-A50586BAFD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CF38D58-F0D0-A1BD-1EF1-FBC140DD77D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9BC2112-D9FE-61D0-0245-EC1EE152384E}"/>
              </a:ext>
            </a:extLst>
          </p:cNvPr>
          <p:cNvSpPr>
            <a:spLocks noGrp="1"/>
          </p:cNvSpPr>
          <p:nvPr>
            <p:ph type="dt" sz="half" idx="10"/>
          </p:nvPr>
        </p:nvSpPr>
        <p:spPr/>
        <p:txBody>
          <a:bodyPr/>
          <a:lstStyle/>
          <a:p>
            <a:fld id="{486A3439-B5E2-4045-B479-87FB14FF00D5}"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1236DD51-86B4-CBA7-8942-BA6D76F972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5E7F3C-27AE-6DD2-16BD-5116883B6C26}"/>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395468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9CC39EF-9ABC-09F9-2A9F-D69B05403BB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8E371B-AFAC-645C-63DE-0E37901A16C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7223903-8622-6DFA-C818-B63C307A8858}"/>
              </a:ext>
            </a:extLst>
          </p:cNvPr>
          <p:cNvSpPr>
            <a:spLocks noGrp="1"/>
          </p:cNvSpPr>
          <p:nvPr>
            <p:ph type="dt" sz="half" idx="10"/>
          </p:nvPr>
        </p:nvSpPr>
        <p:spPr/>
        <p:txBody>
          <a:bodyPr/>
          <a:lstStyle/>
          <a:p>
            <a:fld id="{7B4BC129-2439-4CA3-929F-CB907088BBDF}"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62FB92DD-C654-90FC-E5E5-929B4D9321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258869-053A-78F5-17ED-5E4074EC26F5}"/>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3598248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E9DB2E-FFCD-EF73-89FD-E24F8FF2EB5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CFC1CAA-8BFD-DF13-0C41-E49F820C177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8571B8A-EE75-AFC0-AA8E-34D8F92D4A9B}"/>
              </a:ext>
            </a:extLst>
          </p:cNvPr>
          <p:cNvSpPr>
            <a:spLocks noGrp="1"/>
          </p:cNvSpPr>
          <p:nvPr>
            <p:ph type="dt" sz="half" idx="10"/>
          </p:nvPr>
        </p:nvSpPr>
        <p:spPr/>
        <p:txBody>
          <a:bodyPr/>
          <a:lstStyle/>
          <a:p>
            <a:fld id="{B7B61431-9822-4650-9525-7824056A9703}"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FFE716BC-92A8-1DCE-13FC-915EDE9120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D2EDA0-5F3B-36C9-B9C0-49CD5FCC0BC8}"/>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1583198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6369A2-6111-A783-CCC5-EF39F9277C2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036ACAD-103D-1F1D-0BFF-EA179C5E92B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B002E3-C07F-DA9D-C166-4CC104534337}"/>
              </a:ext>
            </a:extLst>
          </p:cNvPr>
          <p:cNvSpPr>
            <a:spLocks noGrp="1"/>
          </p:cNvSpPr>
          <p:nvPr>
            <p:ph type="dt" sz="half" idx="10"/>
          </p:nvPr>
        </p:nvSpPr>
        <p:spPr/>
        <p:txBody>
          <a:bodyPr/>
          <a:lstStyle/>
          <a:p>
            <a:fld id="{7288E494-613A-43FA-ACC3-4F4CD36B49CB}"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42982702-F1E6-F362-81E8-0F557DFFD8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F5CDFE-C7EA-8AD6-1BB9-A2AACB0B7DC9}"/>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2525694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D1A0A-9974-7125-48F4-B995208A97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E6525F-1127-3588-1D01-F3D7311653E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E8D9BE5-16F9-1E88-649B-9794E8F641B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046239F-09FD-902A-884D-36DBB1FE2A66}"/>
              </a:ext>
            </a:extLst>
          </p:cNvPr>
          <p:cNvSpPr>
            <a:spLocks noGrp="1"/>
          </p:cNvSpPr>
          <p:nvPr>
            <p:ph type="dt" sz="half" idx="10"/>
          </p:nvPr>
        </p:nvSpPr>
        <p:spPr/>
        <p:txBody>
          <a:bodyPr/>
          <a:lstStyle/>
          <a:p>
            <a:fld id="{19D63166-C037-497B-B557-080F6EAABE28}" type="datetime1">
              <a:rPr kumimoji="1" lang="ja-JP" altLang="en-US" smtClean="0"/>
              <a:t>2026/5/17</a:t>
            </a:fld>
            <a:endParaRPr kumimoji="1" lang="ja-JP" altLang="en-US"/>
          </a:p>
        </p:txBody>
      </p:sp>
      <p:sp>
        <p:nvSpPr>
          <p:cNvPr id="6" name="フッター プレースホルダー 5">
            <a:extLst>
              <a:ext uri="{FF2B5EF4-FFF2-40B4-BE49-F238E27FC236}">
                <a16:creationId xmlns:a16="http://schemas.microsoft.com/office/drawing/2014/main" id="{599E7FD1-DAD6-0FD0-EB09-8F5017F2AD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30CA507-3CB3-69AB-1838-B01BCB42D8FA}"/>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1266734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CBA264-5D46-B768-827F-567F69828AE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4E4393-43D9-0B55-629B-DBCFC9A37D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31B5552-517E-291A-B398-C5F869A3DE8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874F698-7E07-0924-EEC6-C42006B59F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3094BE2-FF67-CA50-C907-148E765B464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889F0C9-8C63-37E7-B0A5-CD87068D72AE}"/>
              </a:ext>
            </a:extLst>
          </p:cNvPr>
          <p:cNvSpPr>
            <a:spLocks noGrp="1"/>
          </p:cNvSpPr>
          <p:nvPr>
            <p:ph type="dt" sz="half" idx="10"/>
          </p:nvPr>
        </p:nvSpPr>
        <p:spPr/>
        <p:txBody>
          <a:bodyPr/>
          <a:lstStyle/>
          <a:p>
            <a:fld id="{50514FBD-1608-441B-99D0-029AD7BEB813}" type="datetime1">
              <a:rPr kumimoji="1" lang="ja-JP" altLang="en-US" smtClean="0"/>
              <a:t>2026/5/17</a:t>
            </a:fld>
            <a:endParaRPr kumimoji="1" lang="ja-JP" altLang="en-US"/>
          </a:p>
        </p:txBody>
      </p:sp>
      <p:sp>
        <p:nvSpPr>
          <p:cNvPr id="8" name="フッター プレースホルダー 7">
            <a:extLst>
              <a:ext uri="{FF2B5EF4-FFF2-40B4-BE49-F238E27FC236}">
                <a16:creationId xmlns:a16="http://schemas.microsoft.com/office/drawing/2014/main" id="{1018FE61-E5DB-3D54-5297-91647B38A67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22CA315-390C-E6FC-A6E9-49D370DE9DCE}"/>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11700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E5C2E-C581-62C1-D111-C3FCA60EB57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6630F5-F0E0-823E-B703-40466FEEFAE4}"/>
              </a:ext>
            </a:extLst>
          </p:cNvPr>
          <p:cNvSpPr>
            <a:spLocks noGrp="1"/>
          </p:cNvSpPr>
          <p:nvPr>
            <p:ph type="dt" sz="half" idx="10"/>
          </p:nvPr>
        </p:nvSpPr>
        <p:spPr/>
        <p:txBody>
          <a:bodyPr/>
          <a:lstStyle/>
          <a:p>
            <a:fld id="{D8531576-CEB4-43FF-B791-98544F508D78}" type="datetime1">
              <a:rPr kumimoji="1" lang="ja-JP" altLang="en-US" smtClean="0"/>
              <a:t>2026/5/17</a:t>
            </a:fld>
            <a:endParaRPr kumimoji="1" lang="ja-JP" altLang="en-US"/>
          </a:p>
        </p:txBody>
      </p:sp>
      <p:sp>
        <p:nvSpPr>
          <p:cNvPr id="4" name="フッター プレースホルダー 3">
            <a:extLst>
              <a:ext uri="{FF2B5EF4-FFF2-40B4-BE49-F238E27FC236}">
                <a16:creationId xmlns:a16="http://schemas.microsoft.com/office/drawing/2014/main" id="{DDAE9455-0B43-9C3F-4651-DC83E601B69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5D88C05-94E7-68FD-6463-1CBEA7B1AE71}"/>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2004560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8A0C453-5951-DD5A-052C-7AEC05239D05}"/>
              </a:ext>
            </a:extLst>
          </p:cNvPr>
          <p:cNvSpPr>
            <a:spLocks noGrp="1"/>
          </p:cNvSpPr>
          <p:nvPr>
            <p:ph type="dt" sz="half" idx="10"/>
          </p:nvPr>
        </p:nvSpPr>
        <p:spPr/>
        <p:txBody>
          <a:bodyPr/>
          <a:lstStyle/>
          <a:p>
            <a:fld id="{D355A2C5-CCAF-4765-A861-DDDA16562345}" type="datetime1">
              <a:rPr kumimoji="1" lang="ja-JP" altLang="en-US" smtClean="0"/>
              <a:t>2026/5/17</a:t>
            </a:fld>
            <a:endParaRPr kumimoji="1" lang="ja-JP" altLang="en-US"/>
          </a:p>
        </p:txBody>
      </p:sp>
      <p:sp>
        <p:nvSpPr>
          <p:cNvPr id="3" name="フッター プレースホルダー 2">
            <a:extLst>
              <a:ext uri="{FF2B5EF4-FFF2-40B4-BE49-F238E27FC236}">
                <a16:creationId xmlns:a16="http://schemas.microsoft.com/office/drawing/2014/main" id="{C6330510-5979-7D87-1225-D0CD2DAF9D0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A46B0D9-F882-AC82-0C47-1E1127B3D62E}"/>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26273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43CB25-C801-A622-BFD3-4031787A644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FA2E70-BBDB-4BF1-6A55-18812F7C9C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87544AE-E89C-F342-5BE5-8B6E8BCBD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43D5C61-C5AD-1BD3-B74F-641B04C7805B}"/>
              </a:ext>
            </a:extLst>
          </p:cNvPr>
          <p:cNvSpPr>
            <a:spLocks noGrp="1"/>
          </p:cNvSpPr>
          <p:nvPr>
            <p:ph type="dt" sz="half" idx="10"/>
          </p:nvPr>
        </p:nvSpPr>
        <p:spPr/>
        <p:txBody>
          <a:bodyPr/>
          <a:lstStyle/>
          <a:p>
            <a:fld id="{82A445AA-EBDB-4D20-839C-A44B6985960F}" type="datetime1">
              <a:rPr kumimoji="1" lang="ja-JP" altLang="en-US" smtClean="0"/>
              <a:t>2026/5/17</a:t>
            </a:fld>
            <a:endParaRPr kumimoji="1" lang="ja-JP" altLang="en-US"/>
          </a:p>
        </p:txBody>
      </p:sp>
      <p:sp>
        <p:nvSpPr>
          <p:cNvPr id="6" name="フッター プレースホルダー 5">
            <a:extLst>
              <a:ext uri="{FF2B5EF4-FFF2-40B4-BE49-F238E27FC236}">
                <a16:creationId xmlns:a16="http://schemas.microsoft.com/office/drawing/2014/main" id="{F1F80DC5-AB13-761C-D604-2BAEB43F97F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52C8973-0189-21E2-AA29-6ED2D5735464}"/>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3338287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88A06-8634-D00A-87C4-707F0F7C875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97F2E59-B5E8-0E4E-5671-BEC9B438A3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86EE846-EE69-B8D2-DC08-6394170383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7D352E1-B2C8-A1AE-0313-411001C71295}"/>
              </a:ext>
            </a:extLst>
          </p:cNvPr>
          <p:cNvSpPr>
            <a:spLocks noGrp="1"/>
          </p:cNvSpPr>
          <p:nvPr>
            <p:ph type="dt" sz="half" idx="10"/>
          </p:nvPr>
        </p:nvSpPr>
        <p:spPr/>
        <p:txBody>
          <a:bodyPr/>
          <a:lstStyle/>
          <a:p>
            <a:fld id="{580FC510-E115-48DD-B9EF-6339B8EA3782}" type="datetime1">
              <a:rPr kumimoji="1" lang="ja-JP" altLang="en-US" smtClean="0"/>
              <a:t>2026/5/17</a:t>
            </a:fld>
            <a:endParaRPr kumimoji="1" lang="ja-JP" altLang="en-US"/>
          </a:p>
        </p:txBody>
      </p:sp>
      <p:sp>
        <p:nvSpPr>
          <p:cNvPr id="6" name="フッター プレースホルダー 5">
            <a:extLst>
              <a:ext uri="{FF2B5EF4-FFF2-40B4-BE49-F238E27FC236}">
                <a16:creationId xmlns:a16="http://schemas.microsoft.com/office/drawing/2014/main" id="{F483E638-4038-0929-96E0-AE188A95790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E4F95C-8774-F5B0-1A9A-BD60D4932C71}"/>
              </a:ext>
            </a:extLst>
          </p:cNvPr>
          <p:cNvSpPr>
            <a:spLocks noGrp="1"/>
          </p:cNvSpPr>
          <p:nvPr>
            <p:ph type="sldNum" sz="quarter" idx="12"/>
          </p:nvPr>
        </p:nvSpPr>
        <p:spPr/>
        <p:txBody>
          <a:body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1961572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D42F448-E8CA-B4EF-1A5F-F9FCECBD3E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1AEABA-D7FE-2722-32FA-037A63AB37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0B3BCA-4F1D-7E05-D9C1-189247B7B9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361599-5AA0-4BF6-8766-CF0333D22BCD}" type="datetime1">
              <a:rPr kumimoji="1" lang="ja-JP" altLang="en-US" smtClean="0"/>
              <a:t>2026/5/17</a:t>
            </a:fld>
            <a:endParaRPr kumimoji="1" lang="ja-JP" altLang="en-US"/>
          </a:p>
        </p:txBody>
      </p:sp>
      <p:sp>
        <p:nvSpPr>
          <p:cNvPr id="5" name="フッター プレースホルダー 4">
            <a:extLst>
              <a:ext uri="{FF2B5EF4-FFF2-40B4-BE49-F238E27FC236}">
                <a16:creationId xmlns:a16="http://schemas.microsoft.com/office/drawing/2014/main" id="{71AD3E6B-2705-573E-FA6C-ED5DD93FCA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EA0294C-B752-CA3A-A569-63A7CC2446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F1F2705-F3BC-414C-A324-95BEEFB853BC}" type="slidenum">
              <a:rPr kumimoji="1" lang="ja-JP" altLang="en-US" smtClean="0"/>
              <a:t>‹#›</a:t>
            </a:fld>
            <a:endParaRPr kumimoji="1" lang="ja-JP" altLang="en-US"/>
          </a:p>
        </p:txBody>
      </p:sp>
    </p:spTree>
    <p:extLst>
      <p:ext uri="{BB962C8B-B14F-4D97-AF65-F5344CB8AC3E}">
        <p14:creationId xmlns:p14="http://schemas.microsoft.com/office/powerpoint/2010/main" val="33881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71D83-EA1A-23B0-2DCC-D0446F0E073F}"/>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566336A8-1DB2-DA26-C2D5-F91E3C7E3FEA}"/>
              </a:ext>
            </a:extLst>
          </p:cNvPr>
          <p:cNvSpPr/>
          <p:nvPr/>
        </p:nvSpPr>
        <p:spPr>
          <a:xfrm>
            <a:off x="1" y="69580"/>
            <a:ext cx="12191999" cy="2081605"/>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00FF00"/>
              </a:highlight>
            </a:endParaRPr>
          </a:p>
        </p:txBody>
      </p:sp>
      <p:sp>
        <p:nvSpPr>
          <p:cNvPr id="10" name="テキスト ボックス 9">
            <a:extLst>
              <a:ext uri="{FF2B5EF4-FFF2-40B4-BE49-F238E27FC236}">
                <a16:creationId xmlns:a16="http://schemas.microsoft.com/office/drawing/2014/main" id="{C5B43542-DC0B-53D2-D5CB-CEC2E9671DD5}"/>
              </a:ext>
            </a:extLst>
          </p:cNvPr>
          <p:cNvSpPr txBox="1"/>
          <p:nvPr/>
        </p:nvSpPr>
        <p:spPr>
          <a:xfrm>
            <a:off x="897314" y="207704"/>
            <a:ext cx="10397359" cy="707886"/>
          </a:xfrm>
          <a:prstGeom prst="rect">
            <a:avLst/>
          </a:prstGeom>
          <a:noFill/>
        </p:spPr>
        <p:txBody>
          <a:bodyPr wrap="square" rtlCol="0">
            <a:spAutoFit/>
          </a:bodyPr>
          <a:lstStyle/>
          <a:p>
            <a:pPr algn="ct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7</a:t>
            </a:r>
            <a:r>
              <a:rPr lang="ja-JP" altLang="en-US" sz="2000">
                <a:latin typeface="UD デジタル 教科書体 NK-B" panose="02020700000000000000" pitchFamily="18" charset="-128"/>
                <a:ea typeface="UD デジタル 教科書体 NK-B" panose="02020700000000000000" pitchFamily="18" charset="-128"/>
              </a:rPr>
              <a:t>年度 文部</a:t>
            </a:r>
            <a:r>
              <a:rPr lang="ja-JP" altLang="en-US" sz="2000" dirty="0">
                <a:latin typeface="UD デジタル 教科書体 NK-B" panose="02020700000000000000" pitchFamily="18" charset="-128"/>
                <a:ea typeface="UD デジタル 教科書体 NK-B" panose="02020700000000000000" pitchFamily="18" charset="-128"/>
              </a:rPr>
              <a:t>科学省委託事業　いじめ対策・不登校支援推進事業</a:t>
            </a:r>
            <a:endParaRPr lang="en-US" altLang="ja-JP" sz="2000" dirty="0">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latin typeface="UD デジタル 教科書体 NK-B" panose="02020700000000000000" pitchFamily="18" charset="-128"/>
                <a:ea typeface="UD デジタル 教科書体 NK-B" panose="02020700000000000000" pitchFamily="18" charset="-128"/>
              </a:rPr>
              <a:t>いじめ・不登校等の未然防止等に向けた魅力ある学校づくりに関する調査研究</a:t>
            </a:r>
          </a:p>
        </p:txBody>
      </p:sp>
      <p:sp>
        <p:nvSpPr>
          <p:cNvPr id="11" name="テキスト ボックス 10">
            <a:extLst>
              <a:ext uri="{FF2B5EF4-FFF2-40B4-BE49-F238E27FC236}">
                <a16:creationId xmlns:a16="http://schemas.microsoft.com/office/drawing/2014/main" id="{0C951445-66DD-B5EF-F847-6FA3CC397596}"/>
              </a:ext>
            </a:extLst>
          </p:cNvPr>
          <p:cNvSpPr txBox="1"/>
          <p:nvPr/>
        </p:nvSpPr>
        <p:spPr>
          <a:xfrm>
            <a:off x="2181545" y="950612"/>
            <a:ext cx="7828895" cy="1077218"/>
          </a:xfrm>
          <a:prstGeom prst="rect">
            <a:avLst/>
          </a:prstGeom>
          <a:noFill/>
        </p:spPr>
        <p:txBody>
          <a:bodyPr wrap="square" rtlCol="0">
            <a:spAutoFit/>
          </a:bodyPr>
          <a:lstStyle/>
          <a:p>
            <a:r>
              <a:rPr kumimoji="1" lang="ja-JP" altLang="en-US" sz="3200" b="1" dirty="0">
                <a:solidFill>
                  <a:schemeClr val="bg1"/>
                </a:solidFill>
                <a:effectLst>
                  <a:outerShdw blurRad="50800" dist="50800" dir="5400000" algn="ctr" rotWithShape="0">
                    <a:srgbClr val="000000">
                      <a:alpha val="54000"/>
                    </a:srgbClr>
                  </a:outerShdw>
                </a:effectLst>
                <a:latin typeface="BIZ UDPゴシック" panose="020B0400000000000000" pitchFamily="50" charset="-128"/>
                <a:ea typeface="BIZ UDPゴシック" panose="020B0400000000000000" pitchFamily="50" charset="-128"/>
              </a:rPr>
              <a:t>「心理分野に強みや専門性を有する教師の育成のための教職員向け研修プログラム」</a:t>
            </a:r>
          </a:p>
        </p:txBody>
      </p:sp>
      <p:sp>
        <p:nvSpPr>
          <p:cNvPr id="12" name="正方形/長方形 11">
            <a:extLst>
              <a:ext uri="{FF2B5EF4-FFF2-40B4-BE49-F238E27FC236}">
                <a16:creationId xmlns:a16="http://schemas.microsoft.com/office/drawing/2014/main" id="{F665E2F5-92C5-7E33-268D-505FC19F7849}"/>
              </a:ext>
            </a:extLst>
          </p:cNvPr>
          <p:cNvSpPr/>
          <p:nvPr/>
        </p:nvSpPr>
        <p:spPr>
          <a:xfrm>
            <a:off x="0" y="2091820"/>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196654D-2E8C-0854-4FDE-4367D4D3E4FD}"/>
              </a:ext>
            </a:extLst>
          </p:cNvPr>
          <p:cNvSpPr/>
          <p:nvPr/>
        </p:nvSpPr>
        <p:spPr>
          <a:xfrm>
            <a:off x="0" y="0"/>
            <a:ext cx="12192000" cy="69246"/>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D4036247-EDA2-8A70-800D-302E0D24060A}"/>
              </a:ext>
            </a:extLst>
          </p:cNvPr>
          <p:cNvSpPr txBox="1"/>
          <p:nvPr/>
        </p:nvSpPr>
        <p:spPr>
          <a:xfrm>
            <a:off x="4384450" y="2694417"/>
            <a:ext cx="3423091" cy="646331"/>
          </a:xfrm>
          <a:prstGeom prst="rect">
            <a:avLst/>
          </a:prstGeom>
          <a:noFill/>
        </p:spPr>
        <p:txBody>
          <a:bodyPr wrap="square" rtlCol="0">
            <a:spAutoFit/>
          </a:bodyPr>
          <a:lstStyle/>
          <a:p>
            <a:pPr algn="ctr"/>
            <a:r>
              <a:rPr lang="ja-JP" altLang="en-US" sz="3600" b="1" dirty="0">
                <a:latin typeface="UD デジタル 教科書体 NK-B" panose="02020700000000000000" pitchFamily="18" charset="-128"/>
                <a:ea typeface="UD デジタル 教科書体 NK-B" panose="02020700000000000000" pitchFamily="18" charset="-128"/>
              </a:rPr>
              <a:t>第</a:t>
            </a:r>
            <a:r>
              <a:rPr lang="en-US" altLang="ja-JP" sz="3600" b="1" dirty="0">
                <a:latin typeface="UD デジタル 教科書体 NK-B" panose="02020700000000000000" pitchFamily="18" charset="-128"/>
                <a:ea typeface="UD デジタル 教科書体 NK-B" panose="02020700000000000000" pitchFamily="18" charset="-128"/>
              </a:rPr>
              <a:t>7</a:t>
            </a:r>
            <a:r>
              <a:rPr lang="ja-JP" altLang="en-US" sz="3600" b="1" dirty="0">
                <a:latin typeface="UD デジタル 教科書体 NK-B" panose="02020700000000000000" pitchFamily="18" charset="-128"/>
                <a:ea typeface="UD デジタル 教科書体 NK-B" panose="02020700000000000000" pitchFamily="18" charset="-128"/>
              </a:rPr>
              <a:t>章</a:t>
            </a:r>
          </a:p>
        </p:txBody>
      </p:sp>
      <p:sp>
        <p:nvSpPr>
          <p:cNvPr id="15" name="テキスト ボックス 14">
            <a:extLst>
              <a:ext uri="{FF2B5EF4-FFF2-40B4-BE49-F238E27FC236}">
                <a16:creationId xmlns:a16="http://schemas.microsoft.com/office/drawing/2014/main" id="{D0BDAACC-778D-A40C-44C5-C551E082BCF9}"/>
              </a:ext>
            </a:extLst>
          </p:cNvPr>
          <p:cNvSpPr txBox="1"/>
          <p:nvPr/>
        </p:nvSpPr>
        <p:spPr>
          <a:xfrm>
            <a:off x="1584660" y="3253706"/>
            <a:ext cx="8849387" cy="769441"/>
          </a:xfrm>
          <a:prstGeom prst="rect">
            <a:avLst/>
          </a:prstGeom>
          <a:noFill/>
        </p:spPr>
        <p:txBody>
          <a:bodyPr wrap="square" rtlCol="0">
            <a:spAutoFit/>
          </a:bodyPr>
          <a:lstStyle/>
          <a:p>
            <a:pPr algn="ctr"/>
            <a:r>
              <a:rPr lang="ja-JP" altLang="en-US" sz="4400" b="1" dirty="0">
                <a:latin typeface="UD デジタル 教科書体 NK-B" panose="02020700000000000000" pitchFamily="18" charset="-128"/>
                <a:ea typeface="UD デジタル 教科書体 NK-B" panose="02020700000000000000" pitchFamily="18" charset="-128"/>
              </a:rPr>
              <a:t>非行・暴力行為等の未然防止と対応</a:t>
            </a:r>
          </a:p>
        </p:txBody>
      </p:sp>
      <p:sp>
        <p:nvSpPr>
          <p:cNvPr id="16" name="テキスト ボックス 15">
            <a:extLst>
              <a:ext uri="{FF2B5EF4-FFF2-40B4-BE49-F238E27FC236}">
                <a16:creationId xmlns:a16="http://schemas.microsoft.com/office/drawing/2014/main" id="{0E0D27E7-6E02-3272-B94D-9C60903CC965}"/>
              </a:ext>
            </a:extLst>
          </p:cNvPr>
          <p:cNvSpPr txBox="1"/>
          <p:nvPr/>
        </p:nvSpPr>
        <p:spPr>
          <a:xfrm>
            <a:off x="4707728" y="4851512"/>
            <a:ext cx="2776528"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押切　久遠</a:t>
            </a:r>
          </a:p>
        </p:txBody>
      </p:sp>
      <p:sp>
        <p:nvSpPr>
          <p:cNvPr id="18" name="テキスト ボックス 17">
            <a:extLst>
              <a:ext uri="{FF2B5EF4-FFF2-40B4-BE49-F238E27FC236}">
                <a16:creationId xmlns:a16="http://schemas.microsoft.com/office/drawing/2014/main" id="{03C8B4A7-5BAF-2F1F-CB78-39019A9123C8}"/>
              </a:ext>
            </a:extLst>
          </p:cNvPr>
          <p:cNvSpPr txBox="1"/>
          <p:nvPr/>
        </p:nvSpPr>
        <p:spPr>
          <a:xfrm>
            <a:off x="2512293" y="4378016"/>
            <a:ext cx="7167398" cy="486287"/>
          </a:xfrm>
          <a:prstGeom prst="rect">
            <a:avLst/>
          </a:prstGeom>
          <a:noFill/>
        </p:spPr>
        <p:txBody>
          <a:bodyPr wrap="square">
            <a:spAutoFit/>
          </a:bodyPr>
          <a:lstStyle/>
          <a:p>
            <a:pPr algn="ctr">
              <a:lnSpc>
                <a:spcPct val="90000"/>
              </a:lnSpc>
            </a:pPr>
            <a:r>
              <a:rPr lang="ja-JP" altLang="en-US" sz="2800" dirty="0">
                <a:latin typeface="UD デジタル 教科書体 N-B" panose="02020700000000000000" pitchFamily="17" charset="-128"/>
                <a:ea typeface="UD デジタル 教科書体 N-B" panose="02020700000000000000" pitchFamily="17" charset="-128"/>
              </a:rPr>
              <a:t>元法務省保護局長／高崎健康福祉大学･教授</a:t>
            </a:r>
            <a:endParaRPr lang="en-US" altLang="ja-JP" sz="2800" dirty="0">
              <a:latin typeface="UD デジタル 教科書体 N-B" panose="02020700000000000000" pitchFamily="17" charset="-128"/>
              <a:ea typeface="UD デジタル 教科書体 N-B" panose="02020700000000000000" pitchFamily="17" charset="-128"/>
            </a:endParaRPr>
          </a:p>
        </p:txBody>
      </p:sp>
      <p:sp>
        <p:nvSpPr>
          <p:cNvPr id="20" name="正方形/長方形 19">
            <a:extLst>
              <a:ext uri="{FF2B5EF4-FFF2-40B4-BE49-F238E27FC236}">
                <a16:creationId xmlns:a16="http://schemas.microsoft.com/office/drawing/2014/main" id="{513DB2BF-B6D1-0E74-7DB3-410B2F8545A3}"/>
              </a:ext>
            </a:extLst>
          </p:cNvPr>
          <p:cNvSpPr/>
          <p:nvPr/>
        </p:nvSpPr>
        <p:spPr>
          <a:xfrm>
            <a:off x="0" y="5988214"/>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4C801EC2-858E-5EB7-BEFA-8275BFECDF83}"/>
              </a:ext>
            </a:extLst>
          </p:cNvPr>
          <p:cNvSpPr txBox="1"/>
          <p:nvPr/>
        </p:nvSpPr>
        <p:spPr>
          <a:xfrm>
            <a:off x="9384813" y="5659578"/>
            <a:ext cx="2604655" cy="276999"/>
          </a:xfrm>
          <a:prstGeom prst="rect">
            <a:avLst/>
          </a:prstGeom>
          <a:noFill/>
        </p:spPr>
        <p:txBody>
          <a:bodyPr wrap="square">
            <a:spAutoFit/>
          </a:bodyPr>
          <a:lstStyle/>
          <a:p>
            <a:r>
              <a:rPr lang="en-US" altLang="ja-JP" sz="1200" dirty="0"/>
              <a:t>※</a:t>
            </a:r>
            <a:r>
              <a:rPr lang="ja-JP" altLang="en-US" sz="1200" dirty="0"/>
              <a:t>所属は</a:t>
            </a:r>
            <a:r>
              <a:rPr lang="en-US" altLang="ja-JP" sz="1200" dirty="0"/>
              <a:t>2026</a:t>
            </a:r>
            <a:r>
              <a:rPr lang="ja-JP" altLang="en-US" sz="1200" dirty="0"/>
              <a:t>年</a:t>
            </a:r>
            <a:r>
              <a:rPr lang="en-US" altLang="ja-JP" sz="1200" dirty="0"/>
              <a:t>4</a:t>
            </a:r>
            <a:r>
              <a:rPr lang="ja-JP" altLang="en-US" sz="1200" dirty="0"/>
              <a:t>月時点のものです</a:t>
            </a:r>
          </a:p>
        </p:txBody>
      </p:sp>
    </p:spTree>
    <p:extLst>
      <p:ext uri="{BB962C8B-B14F-4D97-AF65-F5344CB8AC3E}">
        <p14:creationId xmlns:p14="http://schemas.microsoft.com/office/powerpoint/2010/main" val="2485063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30985" y="183339"/>
            <a:ext cx="5221402" cy="52322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非行少年の処遇の流れ（概要）</a:t>
            </a:r>
          </a:p>
        </p:txBody>
      </p:sp>
      <p:pic>
        <p:nvPicPr>
          <p:cNvPr id="2" name="図 1">
            <a:extLst>
              <a:ext uri="{FF2B5EF4-FFF2-40B4-BE49-F238E27FC236}">
                <a16:creationId xmlns:a16="http://schemas.microsoft.com/office/drawing/2014/main" id="{CFB9EEC2-A3D0-721D-7B65-A6BDBF62CC6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29472" y="839018"/>
            <a:ext cx="11133056" cy="5835643"/>
          </a:xfrm>
          <a:prstGeom prst="rect">
            <a:avLst/>
          </a:prstGeom>
          <a:noFill/>
          <a:ln>
            <a:noFill/>
          </a:ln>
        </p:spPr>
      </p:pic>
      <p:sp>
        <p:nvSpPr>
          <p:cNvPr id="4" name="スライド番号プレースホルダー 3">
            <a:extLst>
              <a:ext uri="{FF2B5EF4-FFF2-40B4-BE49-F238E27FC236}">
                <a16:creationId xmlns:a16="http://schemas.microsoft.com/office/drawing/2014/main" id="{21F4491B-85C6-F039-5BB3-0B28AC7E3C1C}"/>
              </a:ext>
            </a:extLst>
          </p:cNvPr>
          <p:cNvSpPr>
            <a:spLocks noGrp="1"/>
          </p:cNvSpPr>
          <p:nvPr>
            <p:ph type="sldNum" sz="quarter" idx="12"/>
          </p:nvPr>
        </p:nvSpPr>
        <p:spPr/>
        <p:txBody>
          <a:bodyPr/>
          <a:lstStyle/>
          <a:p>
            <a:fld id="{AF1F2705-F3BC-414C-A324-95BEEFB853BC}" type="slidenum">
              <a:rPr kumimoji="1" lang="ja-JP" altLang="en-US" smtClean="0"/>
              <a:t>10</a:t>
            </a:fld>
            <a:endParaRPr kumimoji="1" lang="ja-JP" altLang="en-US"/>
          </a:p>
        </p:txBody>
      </p:sp>
    </p:spTree>
    <p:extLst>
      <p:ext uri="{BB962C8B-B14F-4D97-AF65-F5344CB8AC3E}">
        <p14:creationId xmlns:p14="http://schemas.microsoft.com/office/powerpoint/2010/main" val="1312964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182880" y="1012954"/>
            <a:ext cx="12009120" cy="440120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②児童福祉法～</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18</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歳未満の者を対象とする児童の福祉に関する基本法</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・要保護児童（非行のある児童で家庭環境等に問題のあるケースなど）</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～要保護児童対策地域協議会の対象とするほか、児童相談所において、</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通所指導、一時保護、児童福祉施設への入所措置などを行うことが</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できる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・児童自立支援施設（不良行為をなし又はなすおそれのある児童などを</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入所又は通所させ、指導や自立支援を行う施設）</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～入所径路の多くは、児童福祉法上の措置だが、家庭裁判所が決定す</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る保護処分として、施設に送致される場合もある</a:t>
            </a:r>
          </a:p>
        </p:txBody>
      </p:sp>
      <p:sp>
        <p:nvSpPr>
          <p:cNvPr id="2" name="スライド番号プレースホルダー 1">
            <a:extLst>
              <a:ext uri="{FF2B5EF4-FFF2-40B4-BE49-F238E27FC236}">
                <a16:creationId xmlns:a16="http://schemas.microsoft.com/office/drawing/2014/main" id="{A172C2A2-CDFE-96E5-FA99-703028BADCD7}"/>
              </a:ext>
            </a:extLst>
          </p:cNvPr>
          <p:cNvSpPr>
            <a:spLocks noGrp="1"/>
          </p:cNvSpPr>
          <p:nvPr>
            <p:ph type="sldNum" sz="quarter" idx="12"/>
          </p:nvPr>
        </p:nvSpPr>
        <p:spPr/>
        <p:txBody>
          <a:bodyPr/>
          <a:lstStyle/>
          <a:p>
            <a:fld id="{AF1F2705-F3BC-414C-A324-95BEEFB853BC}" type="slidenum">
              <a:rPr kumimoji="1" lang="ja-JP" altLang="en-US" smtClean="0"/>
              <a:t>11</a:t>
            </a:fld>
            <a:endParaRPr kumimoji="1" lang="ja-JP" altLang="en-US"/>
          </a:p>
        </p:txBody>
      </p:sp>
    </p:spTree>
    <p:extLst>
      <p:ext uri="{BB962C8B-B14F-4D97-AF65-F5344CB8AC3E}">
        <p14:creationId xmlns:p14="http://schemas.microsoft.com/office/powerpoint/2010/main" val="1212108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99256" y="1443841"/>
            <a:ext cx="11393488" cy="440120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③少年警察活動規則～不良行為少年について定義する国家公安委員会</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規則</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・不良行為少年（非行少年には該当しないが、飲酒、喫煙、深夜は</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いかいその他自己又は他人の徳性を害する行為をしている少年）</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～注意・助言・指導などの「補導」や、保護者への連絡の対象と</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なる</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⇒非行少年が家庭裁判所に送られる可能性があるのに対し、不良行為</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少年は、その行為のみをもって家庭裁判所に送られることはない</a:t>
            </a:r>
          </a:p>
        </p:txBody>
      </p:sp>
      <p:sp>
        <p:nvSpPr>
          <p:cNvPr id="2" name="スライド番号プレースホルダー 1">
            <a:extLst>
              <a:ext uri="{FF2B5EF4-FFF2-40B4-BE49-F238E27FC236}">
                <a16:creationId xmlns:a16="http://schemas.microsoft.com/office/drawing/2014/main" id="{078F28EF-DF3F-348C-91C7-F3779631A550}"/>
              </a:ext>
            </a:extLst>
          </p:cNvPr>
          <p:cNvSpPr>
            <a:spLocks noGrp="1"/>
          </p:cNvSpPr>
          <p:nvPr>
            <p:ph type="sldNum" sz="quarter" idx="12"/>
          </p:nvPr>
        </p:nvSpPr>
        <p:spPr/>
        <p:txBody>
          <a:bodyPr/>
          <a:lstStyle/>
          <a:p>
            <a:fld id="{AF1F2705-F3BC-414C-A324-95BEEFB853BC}" type="slidenum">
              <a:rPr kumimoji="1" lang="ja-JP" altLang="en-US" smtClean="0"/>
              <a:t>12</a:t>
            </a:fld>
            <a:endParaRPr kumimoji="1" lang="ja-JP" altLang="en-US"/>
          </a:p>
        </p:txBody>
      </p:sp>
    </p:spTree>
    <p:extLst>
      <p:ext uri="{BB962C8B-B14F-4D97-AF65-F5344CB8AC3E}">
        <p14:creationId xmlns:p14="http://schemas.microsoft.com/office/powerpoint/2010/main" val="2168871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1899975" y="3075057"/>
            <a:ext cx="8392041"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３．非行・暴力行為のアセスメント</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9853D7A0-8500-61B1-95A5-1FEE94E594D4}"/>
              </a:ext>
            </a:extLst>
          </p:cNvPr>
          <p:cNvSpPr>
            <a:spLocks noGrp="1"/>
          </p:cNvSpPr>
          <p:nvPr>
            <p:ph type="sldNum" sz="quarter" idx="12"/>
          </p:nvPr>
        </p:nvSpPr>
        <p:spPr/>
        <p:txBody>
          <a:bodyPr/>
          <a:lstStyle/>
          <a:p>
            <a:fld id="{AF1F2705-F3BC-414C-A324-95BEEFB853BC}" type="slidenum">
              <a:rPr kumimoji="1" lang="ja-JP" altLang="en-US" smtClean="0"/>
              <a:t>13</a:t>
            </a:fld>
            <a:endParaRPr kumimoji="1" lang="ja-JP" altLang="en-US"/>
          </a:p>
        </p:txBody>
      </p:sp>
    </p:spTree>
    <p:extLst>
      <p:ext uri="{BB962C8B-B14F-4D97-AF65-F5344CB8AC3E}">
        <p14:creationId xmlns:p14="http://schemas.microsoft.com/office/powerpoint/2010/main" val="1492002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1059543" y="871905"/>
            <a:ext cx="10553337" cy="4955203"/>
          </a:xfrm>
          <a:prstGeom prst="rect">
            <a:avLst/>
          </a:prstGeom>
          <a:noFill/>
        </p:spPr>
        <p:txBody>
          <a:bodyPr wrap="square">
            <a:spAutoFit/>
          </a:bodyPr>
          <a:lstStyle/>
          <a:p>
            <a:pPr lvl="0" algn="ju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児童生徒についてのアセスメントのポイント</a:t>
            </a:r>
            <a:endPar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①学習面</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②心理・社会面</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・情緒や考え方（認知）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・社会的絆</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③進路・キャリア面</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④健康面</a:t>
            </a:r>
          </a:p>
        </p:txBody>
      </p:sp>
      <p:sp>
        <p:nvSpPr>
          <p:cNvPr id="2" name="スライド番号プレースホルダー 1">
            <a:extLst>
              <a:ext uri="{FF2B5EF4-FFF2-40B4-BE49-F238E27FC236}">
                <a16:creationId xmlns:a16="http://schemas.microsoft.com/office/drawing/2014/main" id="{08399C5B-2A69-DCE8-1485-82F6BDB40C58}"/>
              </a:ext>
            </a:extLst>
          </p:cNvPr>
          <p:cNvSpPr>
            <a:spLocks noGrp="1"/>
          </p:cNvSpPr>
          <p:nvPr>
            <p:ph type="sldNum" sz="quarter" idx="12"/>
          </p:nvPr>
        </p:nvSpPr>
        <p:spPr/>
        <p:txBody>
          <a:bodyPr/>
          <a:lstStyle/>
          <a:p>
            <a:fld id="{AF1F2705-F3BC-414C-A324-95BEEFB853BC}" type="slidenum">
              <a:rPr kumimoji="1" lang="ja-JP" altLang="en-US" smtClean="0"/>
              <a:t>14</a:t>
            </a:fld>
            <a:endParaRPr kumimoji="1" lang="ja-JP" altLang="en-US"/>
          </a:p>
        </p:txBody>
      </p:sp>
    </p:spTree>
    <p:extLst>
      <p:ext uri="{BB962C8B-B14F-4D97-AF65-F5344CB8AC3E}">
        <p14:creationId xmlns:p14="http://schemas.microsoft.com/office/powerpoint/2010/main" val="3086593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523966" y="0"/>
            <a:ext cx="11379200" cy="6924973"/>
          </a:xfrm>
          <a:prstGeom prst="rect">
            <a:avLst/>
          </a:prstGeom>
          <a:noFill/>
        </p:spPr>
        <p:txBody>
          <a:bodyPr wrap="square">
            <a:spAutoFit/>
          </a:bodyPr>
          <a:lstStyle/>
          <a:p>
            <a:pPr lvl="0" algn="ju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児童生徒と環境の関係についてのアセスメント</a:t>
            </a:r>
            <a:endParaRPr lang="en-US" altLang="ja-JP"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のポイント</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①家庭</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②友達集団</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③学校・地域</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(3)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自助資源・援助資源その他</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・非行少年をとらえようとする場合、われわれはついその問題点（悪</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い</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点）を見つけ出すことに躍起になってしまっていないか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・これまで述べたようなアセスメントのポイントを押さえつつ、児童</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生徒の自助資源と援助資源を明確にしていくことも重要</a:t>
            </a:r>
          </a:p>
        </p:txBody>
      </p:sp>
      <p:sp>
        <p:nvSpPr>
          <p:cNvPr id="2" name="スライド番号プレースホルダー 1">
            <a:extLst>
              <a:ext uri="{FF2B5EF4-FFF2-40B4-BE49-F238E27FC236}">
                <a16:creationId xmlns:a16="http://schemas.microsoft.com/office/drawing/2014/main" id="{1F28A945-ECDA-9F25-8775-903367BB5A1A}"/>
              </a:ext>
            </a:extLst>
          </p:cNvPr>
          <p:cNvSpPr>
            <a:spLocks noGrp="1"/>
          </p:cNvSpPr>
          <p:nvPr>
            <p:ph type="sldNum" sz="quarter" idx="12"/>
          </p:nvPr>
        </p:nvSpPr>
        <p:spPr/>
        <p:txBody>
          <a:bodyPr/>
          <a:lstStyle/>
          <a:p>
            <a:fld id="{AF1F2705-F3BC-414C-A324-95BEEFB853BC}" type="slidenum">
              <a:rPr kumimoji="1" lang="ja-JP" altLang="en-US" smtClean="0"/>
              <a:t>15</a:t>
            </a:fld>
            <a:endParaRPr kumimoji="1" lang="ja-JP" altLang="en-US"/>
          </a:p>
        </p:txBody>
      </p:sp>
    </p:spTree>
    <p:extLst>
      <p:ext uri="{BB962C8B-B14F-4D97-AF65-F5344CB8AC3E}">
        <p14:creationId xmlns:p14="http://schemas.microsoft.com/office/powerpoint/2010/main" val="4266857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891987" y="1207421"/>
            <a:ext cx="10744201" cy="440120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ja-JP"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グループディスカッション</a:t>
            </a:r>
            <a:r>
              <a:rPr kumimoji="1" lang="en-US" altLang="ja-JP"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40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テーマ「非行や暴力行為のアセスメント」</a:t>
            </a:r>
            <a:endParaRPr kumimoji="1" lang="en-US" altLang="ja-JP" sz="40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4000" b="1" kern="100" noProof="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a:t>
            </a:r>
            <a:r>
              <a:rPr lang="ja-JP" altLang="en-US"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や暴力行為をアセスメントする際に、</a:t>
            </a:r>
            <a:endParaRPr lang="en-US" altLang="ja-JP"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参加者はどのようなポイントが重要だと思</a:t>
            </a:r>
            <a:endParaRPr lang="en-US" altLang="ja-JP"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40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うか、話し合ってみましょう。</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F2602EA6-F52E-8339-8A50-F6B7C3A67FBB}"/>
              </a:ext>
            </a:extLst>
          </p:cNvPr>
          <p:cNvSpPr>
            <a:spLocks noGrp="1"/>
          </p:cNvSpPr>
          <p:nvPr>
            <p:ph type="sldNum" sz="quarter" idx="12"/>
          </p:nvPr>
        </p:nvSpPr>
        <p:spPr/>
        <p:txBody>
          <a:bodyPr/>
          <a:lstStyle/>
          <a:p>
            <a:fld id="{AF1F2705-F3BC-414C-A324-95BEEFB853BC}" type="slidenum">
              <a:rPr kumimoji="1" lang="ja-JP" altLang="en-US" smtClean="0"/>
              <a:t>16</a:t>
            </a:fld>
            <a:endParaRPr kumimoji="1" lang="ja-JP" altLang="en-US"/>
          </a:p>
        </p:txBody>
      </p:sp>
    </p:spTree>
    <p:extLst>
      <p:ext uri="{BB962C8B-B14F-4D97-AF65-F5344CB8AC3E}">
        <p14:creationId xmlns:p14="http://schemas.microsoft.com/office/powerpoint/2010/main" val="1913473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9DF68-F6E6-5560-E7F4-C70F51EE2444}"/>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5D89159-528E-3CA7-C43F-5352383AA3A6}"/>
              </a:ext>
            </a:extLst>
          </p:cNvPr>
          <p:cNvSpPr txBox="1"/>
          <p:nvPr/>
        </p:nvSpPr>
        <p:spPr>
          <a:xfrm>
            <a:off x="1387018" y="2767280"/>
            <a:ext cx="9417963" cy="1323439"/>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４．非行・暴力行為に関する生徒指導の</a:t>
            </a:r>
            <a:endParaRPr kumimoji="1" lang="en-US" altLang="ja-JP"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重層的支援構造</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4E84F1BA-2F2A-BC2D-3A70-3C653B1AF22C}"/>
              </a:ext>
            </a:extLst>
          </p:cNvPr>
          <p:cNvSpPr>
            <a:spLocks noGrp="1"/>
          </p:cNvSpPr>
          <p:nvPr>
            <p:ph type="sldNum" sz="quarter" idx="12"/>
          </p:nvPr>
        </p:nvSpPr>
        <p:spPr/>
        <p:txBody>
          <a:bodyPr/>
          <a:lstStyle/>
          <a:p>
            <a:fld id="{AF1F2705-F3BC-414C-A324-95BEEFB853BC}" type="slidenum">
              <a:rPr kumimoji="1" lang="ja-JP" altLang="en-US" smtClean="0"/>
              <a:t>17</a:t>
            </a:fld>
            <a:endParaRPr kumimoji="1" lang="ja-JP" altLang="en-US"/>
          </a:p>
        </p:txBody>
      </p:sp>
    </p:spTree>
    <p:extLst>
      <p:ext uri="{BB962C8B-B14F-4D97-AF65-F5344CB8AC3E}">
        <p14:creationId xmlns:p14="http://schemas.microsoft.com/office/powerpoint/2010/main" val="1438918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30984" y="183339"/>
            <a:ext cx="8933785" cy="52322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非行・暴力行為に関する生徒指導の重層的支援構造</a:t>
            </a:r>
          </a:p>
        </p:txBody>
      </p:sp>
      <p:pic>
        <p:nvPicPr>
          <p:cNvPr id="4" name="図 3">
            <a:extLst>
              <a:ext uri="{FF2B5EF4-FFF2-40B4-BE49-F238E27FC236}">
                <a16:creationId xmlns:a16="http://schemas.microsoft.com/office/drawing/2014/main" id="{15741B66-9824-5744-C54A-5C33F5EA168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36448" y="706559"/>
            <a:ext cx="11119104" cy="5968102"/>
          </a:xfrm>
          <a:prstGeom prst="rect">
            <a:avLst/>
          </a:prstGeom>
          <a:noFill/>
          <a:ln>
            <a:noFill/>
          </a:ln>
        </p:spPr>
      </p:pic>
      <p:sp>
        <p:nvSpPr>
          <p:cNvPr id="2" name="スライド番号プレースホルダー 1">
            <a:extLst>
              <a:ext uri="{FF2B5EF4-FFF2-40B4-BE49-F238E27FC236}">
                <a16:creationId xmlns:a16="http://schemas.microsoft.com/office/drawing/2014/main" id="{D33C383F-94AF-0C3A-5931-2F192DB297E6}"/>
              </a:ext>
            </a:extLst>
          </p:cNvPr>
          <p:cNvSpPr>
            <a:spLocks noGrp="1"/>
          </p:cNvSpPr>
          <p:nvPr>
            <p:ph type="sldNum" sz="quarter" idx="12"/>
          </p:nvPr>
        </p:nvSpPr>
        <p:spPr/>
        <p:txBody>
          <a:bodyPr/>
          <a:lstStyle/>
          <a:p>
            <a:fld id="{AF1F2705-F3BC-414C-A324-95BEEFB853BC}" type="slidenum">
              <a:rPr kumimoji="1" lang="ja-JP" altLang="en-US" smtClean="0"/>
              <a:t>18</a:t>
            </a:fld>
            <a:endParaRPr kumimoji="1" lang="ja-JP" altLang="en-US"/>
          </a:p>
        </p:txBody>
      </p:sp>
    </p:spTree>
    <p:extLst>
      <p:ext uri="{BB962C8B-B14F-4D97-AF65-F5344CB8AC3E}">
        <p14:creationId xmlns:p14="http://schemas.microsoft.com/office/powerpoint/2010/main" val="1285888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308986"/>
            <a:ext cx="11379200" cy="5940088"/>
          </a:xfrm>
          <a:prstGeom prst="rect">
            <a:avLst/>
          </a:prstGeom>
          <a:noFill/>
        </p:spPr>
        <p:txBody>
          <a:bodyPr wrap="square">
            <a:spAutoFit/>
          </a:bodyPr>
          <a:lstStyle/>
          <a:p>
            <a:pPr lvl="0" algn="just">
              <a:defRPr/>
            </a:pPr>
            <a:r>
              <a:rPr lang="en-US" altLang="ja-JP"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非行・暴力行為の防止につながる発達支持的</a:t>
            </a:r>
            <a:endParaRPr lang="en-US" altLang="ja-JP"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生徒指導</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（第</a:t>
            </a:r>
            <a:r>
              <a:rPr lang="en-US" altLang="ja-JP"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層）</a:t>
            </a:r>
            <a:endParaRPr kumimoji="1" lang="en-US" altLang="ja-JP"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・日常の教育活動を通じて、児童生徒が「ルールを守る人」、「他者</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を思いやり、傷つけない人」に育つことを意識した校内の雰囲気</a:t>
            </a:r>
            <a:r>
              <a:rPr kumimoji="1" lang="ja-JP" altLang="en-US" sz="2800"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づ</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くりや働きかけなどを行う</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～模倣されるような暴力行為のない、暴力行為を許容しない雰囲　　　</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気づくり</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～ルールを守る姿勢、人への思いやり、助け合いの心、コミュニ</a:t>
            </a:r>
            <a:endParaRPr lang="en-US" altLang="ja-JP"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ケーションの力を育む教育や日頃の働きかけ</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～教育や働きかけの方法～道徳教育、人権教育、法教育、情報モラ</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ル教育など。コミュニケーション力の向上につながる日々の挨拶、</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声かけ、対話など</a:t>
            </a:r>
          </a:p>
        </p:txBody>
      </p:sp>
      <p:sp>
        <p:nvSpPr>
          <p:cNvPr id="2" name="スライド番号プレースホルダー 1">
            <a:extLst>
              <a:ext uri="{FF2B5EF4-FFF2-40B4-BE49-F238E27FC236}">
                <a16:creationId xmlns:a16="http://schemas.microsoft.com/office/drawing/2014/main" id="{2ABD3B5E-04D8-2584-2F72-F94FA5168671}"/>
              </a:ext>
            </a:extLst>
          </p:cNvPr>
          <p:cNvSpPr>
            <a:spLocks noGrp="1"/>
          </p:cNvSpPr>
          <p:nvPr>
            <p:ph type="sldNum" sz="quarter" idx="12"/>
          </p:nvPr>
        </p:nvSpPr>
        <p:spPr/>
        <p:txBody>
          <a:bodyPr/>
          <a:lstStyle/>
          <a:p>
            <a:fld id="{AF1F2705-F3BC-414C-A324-95BEEFB853BC}" type="slidenum">
              <a:rPr kumimoji="1" lang="ja-JP" altLang="en-US" smtClean="0"/>
              <a:t>19</a:t>
            </a:fld>
            <a:endParaRPr kumimoji="1" lang="ja-JP" altLang="en-US"/>
          </a:p>
        </p:txBody>
      </p:sp>
    </p:spTree>
    <p:extLst>
      <p:ext uri="{BB962C8B-B14F-4D97-AF65-F5344CB8AC3E}">
        <p14:creationId xmlns:p14="http://schemas.microsoft.com/office/powerpoint/2010/main" val="309722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2925901" y="3075057"/>
            <a:ext cx="6340197"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１．非行・暴力行為の現状</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5B709D63-CCD9-28DF-BD4A-25D162637D92}"/>
              </a:ext>
            </a:extLst>
          </p:cNvPr>
          <p:cNvSpPr>
            <a:spLocks noGrp="1"/>
          </p:cNvSpPr>
          <p:nvPr>
            <p:ph type="sldNum" sz="quarter" idx="12"/>
          </p:nvPr>
        </p:nvSpPr>
        <p:spPr/>
        <p:txBody>
          <a:bodyPr/>
          <a:lstStyle/>
          <a:p>
            <a:fld id="{AF1F2705-F3BC-414C-A324-95BEEFB853BC}" type="slidenum">
              <a:rPr kumimoji="1" lang="ja-JP" altLang="en-US" smtClean="0"/>
              <a:t>2</a:t>
            </a:fld>
            <a:endParaRPr kumimoji="1" lang="ja-JP" altLang="en-US"/>
          </a:p>
        </p:txBody>
      </p:sp>
    </p:spTree>
    <p:extLst>
      <p:ext uri="{BB962C8B-B14F-4D97-AF65-F5344CB8AC3E}">
        <p14:creationId xmlns:p14="http://schemas.microsoft.com/office/powerpoint/2010/main" val="4213310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951398"/>
            <a:ext cx="11379200" cy="4093428"/>
          </a:xfrm>
          <a:prstGeom prst="rect">
            <a:avLst/>
          </a:prstGeom>
          <a:noFill/>
        </p:spPr>
        <p:txBody>
          <a:bodyPr wrap="square">
            <a:spAutoFit/>
          </a:bodyPr>
          <a:lstStyle/>
          <a:p>
            <a:pPr lvl="0" algn="ju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非行・暴力行為の未然防止教育</a:t>
            </a: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第</a:t>
            </a:r>
            <a:r>
              <a:rPr lang="en-US" altLang="ja-JP"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2</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層）</a:t>
            </a:r>
            <a:endParaRPr kumimoji="1" lang="en-US" altLang="ja-JP"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・非行・暴力行為の未然防止をねらいとする教育を行う</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～非行や暴力をテーマとした授業</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～外部講師を招いた、非行防止、暴力防止、薬物乱用防止などに関</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する講話</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～どのような行為が非行になるかということを伝える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～非行・暴力行為が、その被害者にどのような影響を与えるのか理</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解を促す</a:t>
            </a:r>
          </a:p>
        </p:txBody>
      </p:sp>
      <p:sp>
        <p:nvSpPr>
          <p:cNvPr id="2" name="スライド番号プレースホルダー 1">
            <a:extLst>
              <a:ext uri="{FF2B5EF4-FFF2-40B4-BE49-F238E27FC236}">
                <a16:creationId xmlns:a16="http://schemas.microsoft.com/office/drawing/2014/main" id="{2F14E4C4-A2C5-0BE7-3033-DF1AF1243AF0}"/>
              </a:ext>
            </a:extLst>
          </p:cNvPr>
          <p:cNvSpPr>
            <a:spLocks noGrp="1"/>
          </p:cNvSpPr>
          <p:nvPr>
            <p:ph type="sldNum" sz="quarter" idx="12"/>
          </p:nvPr>
        </p:nvSpPr>
        <p:spPr/>
        <p:txBody>
          <a:bodyPr/>
          <a:lstStyle/>
          <a:p>
            <a:fld id="{AF1F2705-F3BC-414C-A324-95BEEFB853BC}" type="slidenum">
              <a:rPr kumimoji="1" lang="ja-JP" altLang="en-US" smtClean="0"/>
              <a:t>20</a:t>
            </a:fld>
            <a:endParaRPr kumimoji="1" lang="ja-JP" altLang="en-US"/>
          </a:p>
        </p:txBody>
      </p:sp>
    </p:spTree>
    <p:extLst>
      <p:ext uri="{BB962C8B-B14F-4D97-AF65-F5344CB8AC3E}">
        <p14:creationId xmlns:p14="http://schemas.microsoft.com/office/powerpoint/2010/main" val="3828897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295616"/>
            <a:ext cx="11379200" cy="594008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(3)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非行・暴力行為の前兆行動の早期発見・早期対応</a:t>
            </a:r>
            <a:endPar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lang="ja-JP" altLang="en-US" sz="36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（第</a:t>
            </a:r>
            <a:r>
              <a:rPr lang="en-US" altLang="ja-JP"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3</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層）</a:t>
            </a:r>
            <a:endParaRPr kumimoji="1" lang="en-US" altLang="ja-JP"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・児童生徒の非行・暴力行為の前兆行動を早期に発見し対応する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～髪形や服装の変化、生活時間の乱れ、不良行為（喫煙、飲酒、深</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夜はいかいなど）</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～粗暴な言葉、相手を殴るような素振りや壊れない程度に物を蹴る</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ような</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振る舞い、まだ暴力を伴わないいじめ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～児童生徒の行動や学校、学級・ホームルーム全体の雰囲気を注意</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深く観察することに加えて、必要なのはアセスメントの充実</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～児童生徒の話をよく聴くことも重要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～介入が必要と認められる場合には、チーム学校として指導・援助</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を行う。特に、保護者との協力は重要</a:t>
            </a:r>
          </a:p>
        </p:txBody>
      </p:sp>
      <p:sp>
        <p:nvSpPr>
          <p:cNvPr id="2" name="スライド番号プレースホルダー 1">
            <a:extLst>
              <a:ext uri="{FF2B5EF4-FFF2-40B4-BE49-F238E27FC236}">
                <a16:creationId xmlns:a16="http://schemas.microsoft.com/office/drawing/2014/main" id="{042B340B-EBB7-0F88-04DC-1C654999FB42}"/>
              </a:ext>
            </a:extLst>
          </p:cNvPr>
          <p:cNvSpPr>
            <a:spLocks noGrp="1"/>
          </p:cNvSpPr>
          <p:nvPr>
            <p:ph type="sldNum" sz="quarter" idx="12"/>
          </p:nvPr>
        </p:nvSpPr>
        <p:spPr/>
        <p:txBody>
          <a:bodyPr/>
          <a:lstStyle/>
          <a:p>
            <a:fld id="{AF1F2705-F3BC-414C-A324-95BEEFB853BC}" type="slidenum">
              <a:rPr kumimoji="1" lang="ja-JP" altLang="en-US" smtClean="0"/>
              <a:t>21</a:t>
            </a:fld>
            <a:endParaRPr kumimoji="1" lang="ja-JP" altLang="en-US"/>
          </a:p>
        </p:txBody>
      </p:sp>
    </p:spTree>
    <p:extLst>
      <p:ext uri="{BB962C8B-B14F-4D97-AF65-F5344CB8AC3E}">
        <p14:creationId xmlns:p14="http://schemas.microsoft.com/office/powerpoint/2010/main" val="1953866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19463" y="661376"/>
            <a:ext cx="11379200" cy="5386090"/>
          </a:xfrm>
          <a:prstGeom prst="rect">
            <a:avLst/>
          </a:prstGeom>
          <a:noFill/>
        </p:spPr>
        <p:txBody>
          <a:bodyPr wrap="square">
            <a:spAutoFit/>
          </a:bodyPr>
          <a:lstStyle/>
          <a:p>
            <a:pPr lvl="0" algn="ju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非行・暴力行為が発生した場合の対応</a:t>
            </a: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第</a:t>
            </a:r>
            <a:r>
              <a:rPr lang="en-US" altLang="ja-JP"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4</a:t>
            </a:r>
            <a:r>
              <a:rPr lang="ja-JP" altLang="en-US" sz="3600" b="1" kern="100" dirty="0">
                <a:solidFill>
                  <a:srgbClr val="FF000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層）</a:t>
            </a:r>
            <a:endParaRPr kumimoji="1" lang="en-US" altLang="ja-JP"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・非行・暴力行為が発生してしまった場合の対応</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～非行・暴力行為の被害を受けた児童生徒等の手当てと周囲の児童</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生徒等の安全確保</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～緊急対応を要しない場合であっても、対応について早急に校長等</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の管理職の指示を仰ぐ</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～暴力行為に及んだ児童生徒・被害を受けた児童生徒・目撃した児</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童生徒等からの聴き取り、関係する保護者への連絡、暴力行為の</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現場の保全と記録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～警察への相談について検討した上で、相談を行う場合には、可能</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な限り早急に相談</a:t>
            </a:r>
          </a:p>
        </p:txBody>
      </p:sp>
      <p:sp>
        <p:nvSpPr>
          <p:cNvPr id="2" name="スライド番号プレースホルダー 1">
            <a:extLst>
              <a:ext uri="{FF2B5EF4-FFF2-40B4-BE49-F238E27FC236}">
                <a16:creationId xmlns:a16="http://schemas.microsoft.com/office/drawing/2014/main" id="{D5D341BE-DA39-380B-A7D8-F3531DC1D3B9}"/>
              </a:ext>
            </a:extLst>
          </p:cNvPr>
          <p:cNvSpPr>
            <a:spLocks noGrp="1"/>
          </p:cNvSpPr>
          <p:nvPr>
            <p:ph type="sldNum" sz="quarter" idx="12"/>
          </p:nvPr>
        </p:nvSpPr>
        <p:spPr/>
        <p:txBody>
          <a:bodyPr/>
          <a:lstStyle/>
          <a:p>
            <a:fld id="{AF1F2705-F3BC-414C-A324-95BEEFB853BC}" type="slidenum">
              <a:rPr kumimoji="1" lang="ja-JP" altLang="en-US" smtClean="0"/>
              <a:t>22</a:t>
            </a:fld>
            <a:endParaRPr kumimoji="1" lang="ja-JP" altLang="en-US"/>
          </a:p>
        </p:txBody>
      </p:sp>
    </p:spTree>
    <p:extLst>
      <p:ext uri="{BB962C8B-B14F-4D97-AF65-F5344CB8AC3E}">
        <p14:creationId xmlns:p14="http://schemas.microsoft.com/office/powerpoint/2010/main" val="2336926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12132" y="1012954"/>
            <a:ext cx="11379200" cy="440120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～被害を受けた児童生徒等のケア、非行・暴力行為に及んだ児童生</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徒への指導、他の児童生徒への配慮、保護者への対応</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～いじめ事案としての対応</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⇒・被害を受けた児童生徒等のケアと回復支援に関しては、医療機関、</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警察、民間の被害者支援団体等との連携が考えられる</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・非行・暴力行為に及んだ児童生徒への立ち直りを目指した指導に</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関しては、少年非行に関係する機関・団体などと連携してネット</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ワーク型の支援チームを組織し、力を合わせて指導・援助に当</a:t>
            </a:r>
            <a:r>
              <a:rPr kumimoji="1" lang="ja-JP" altLang="en-US" sz="2800" b="1" i="0" u="none" strike="noStrike" kern="100" cap="none" spc="0" normalizeH="0" baseline="0" noProof="0" dirty="0" err="1">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た</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る</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ことが考えられる</a:t>
            </a:r>
          </a:p>
        </p:txBody>
      </p:sp>
      <p:sp>
        <p:nvSpPr>
          <p:cNvPr id="2" name="スライド番号プレースホルダー 1">
            <a:extLst>
              <a:ext uri="{FF2B5EF4-FFF2-40B4-BE49-F238E27FC236}">
                <a16:creationId xmlns:a16="http://schemas.microsoft.com/office/drawing/2014/main" id="{781651BE-26E9-D469-2ED1-1379806CB6DE}"/>
              </a:ext>
            </a:extLst>
          </p:cNvPr>
          <p:cNvSpPr>
            <a:spLocks noGrp="1"/>
          </p:cNvSpPr>
          <p:nvPr>
            <p:ph type="sldNum" sz="quarter" idx="12"/>
          </p:nvPr>
        </p:nvSpPr>
        <p:spPr/>
        <p:txBody>
          <a:bodyPr/>
          <a:lstStyle/>
          <a:p>
            <a:fld id="{AF1F2705-F3BC-414C-A324-95BEEFB853BC}" type="slidenum">
              <a:rPr kumimoji="1" lang="ja-JP" altLang="en-US" smtClean="0"/>
              <a:t>23</a:t>
            </a:fld>
            <a:endParaRPr kumimoji="1" lang="ja-JP" altLang="en-US"/>
          </a:p>
        </p:txBody>
      </p:sp>
    </p:spTree>
    <p:extLst>
      <p:ext uri="{BB962C8B-B14F-4D97-AF65-F5344CB8AC3E}">
        <p14:creationId xmlns:p14="http://schemas.microsoft.com/office/powerpoint/2010/main" val="1429675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617577" y="2721114"/>
            <a:ext cx="10956846"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５．喫煙・飲酒・薬物乱用（オーバードーズ）</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2733F812-50A6-D556-33C8-8412CB58D535}"/>
              </a:ext>
            </a:extLst>
          </p:cNvPr>
          <p:cNvSpPr>
            <a:spLocks noGrp="1"/>
          </p:cNvSpPr>
          <p:nvPr>
            <p:ph type="sldNum" sz="quarter" idx="12"/>
          </p:nvPr>
        </p:nvSpPr>
        <p:spPr/>
        <p:txBody>
          <a:bodyPr/>
          <a:lstStyle/>
          <a:p>
            <a:fld id="{AF1F2705-F3BC-414C-A324-95BEEFB853BC}" type="slidenum">
              <a:rPr kumimoji="1" lang="ja-JP" altLang="en-US" smtClean="0"/>
              <a:t>24</a:t>
            </a:fld>
            <a:endParaRPr kumimoji="1" lang="ja-JP" altLang="en-US"/>
          </a:p>
        </p:txBody>
      </p:sp>
    </p:spTree>
    <p:extLst>
      <p:ext uri="{BB962C8B-B14F-4D97-AF65-F5344CB8AC3E}">
        <p14:creationId xmlns:p14="http://schemas.microsoft.com/office/powerpoint/2010/main" val="3763986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24207" y="305068"/>
            <a:ext cx="11379200" cy="624786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喫煙・飲酒・薬物乱用（オーバードーズ）の現状</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・たばこ・アルコールはゲートウェイドラッグとも呼ばれる。喫煙・</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飲酒という一線を越えることによって、非行という次の一線を越え</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やすい心理状態が作られる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・生徒指導において喫煙・飲酒を防止することは、児童生徒の健康を</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守り、非行を防ぐことに大きくつながるもの</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～喫煙で補導された少年は約</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11</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7,000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人、飲酒で補導された少年</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は約</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4,000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・かぜ薬や咳止め薬などの市販薬の過剰摂取（いわゆるオーバードー</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ズ）が問題となっている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～オーバードーズは、自己の徳性を害するという点で、不良行為や</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場合によっては非行（ぐ犯）になる可能性もある上に、何よ　　　</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りも</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健康を著しく害する行為</a:t>
            </a:r>
          </a:p>
        </p:txBody>
      </p:sp>
      <p:sp>
        <p:nvSpPr>
          <p:cNvPr id="2" name="スライド番号プレースホルダー 1">
            <a:extLst>
              <a:ext uri="{FF2B5EF4-FFF2-40B4-BE49-F238E27FC236}">
                <a16:creationId xmlns:a16="http://schemas.microsoft.com/office/drawing/2014/main" id="{6CBE872C-2C12-ED7C-F2C6-061C35AE3076}"/>
              </a:ext>
            </a:extLst>
          </p:cNvPr>
          <p:cNvSpPr>
            <a:spLocks noGrp="1"/>
          </p:cNvSpPr>
          <p:nvPr>
            <p:ph type="sldNum" sz="quarter" idx="12"/>
          </p:nvPr>
        </p:nvSpPr>
        <p:spPr/>
        <p:txBody>
          <a:bodyPr/>
          <a:lstStyle/>
          <a:p>
            <a:fld id="{AF1F2705-F3BC-414C-A324-95BEEFB853BC}" type="slidenum">
              <a:rPr kumimoji="1" lang="ja-JP" altLang="en-US" smtClean="0"/>
              <a:t>25</a:t>
            </a:fld>
            <a:endParaRPr kumimoji="1" lang="ja-JP" altLang="en-US"/>
          </a:p>
        </p:txBody>
      </p:sp>
    </p:spTree>
    <p:extLst>
      <p:ext uri="{BB962C8B-B14F-4D97-AF65-F5344CB8AC3E}">
        <p14:creationId xmlns:p14="http://schemas.microsoft.com/office/powerpoint/2010/main" val="695791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24207" y="305068"/>
            <a:ext cx="11379200" cy="637097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喫煙・飲酒・薬物乱用（オーバードーズ）の</a:t>
            </a:r>
            <a:endPar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未然防止と対応</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・喫煙・飲酒・薬物乱用に関する未然防止教育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～喫煙・飲酒・薬物乱用の危険性・有害性に関する理解を図るのみ</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ならず、喫煙・飲酒・薬物乱用を助長する心理状態や社会環境へ</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の適切な対処についても理解を図る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・早期発見・早期対応、常習化した場合の対応</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～速やかに適切な対応をとることができるような教育相談・指導体</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制の整備</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⇒不良行為を防ぐという観点からの警察との連携、心身の健康を守る</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という観点からの医療機関との連携など、関係機関等と協力した取</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組が重要</a:t>
            </a:r>
          </a:p>
        </p:txBody>
      </p:sp>
      <p:sp>
        <p:nvSpPr>
          <p:cNvPr id="2" name="スライド番号プレースホルダー 1">
            <a:extLst>
              <a:ext uri="{FF2B5EF4-FFF2-40B4-BE49-F238E27FC236}">
                <a16:creationId xmlns:a16="http://schemas.microsoft.com/office/drawing/2014/main" id="{5D83037A-AE45-1F95-5A34-80AE2E5B3F7A}"/>
              </a:ext>
            </a:extLst>
          </p:cNvPr>
          <p:cNvSpPr>
            <a:spLocks noGrp="1"/>
          </p:cNvSpPr>
          <p:nvPr>
            <p:ph type="sldNum" sz="quarter" idx="12"/>
          </p:nvPr>
        </p:nvSpPr>
        <p:spPr/>
        <p:txBody>
          <a:bodyPr/>
          <a:lstStyle/>
          <a:p>
            <a:fld id="{AF1F2705-F3BC-414C-A324-95BEEFB853BC}" type="slidenum">
              <a:rPr kumimoji="1" lang="ja-JP" altLang="en-US" smtClean="0"/>
              <a:t>26</a:t>
            </a:fld>
            <a:endParaRPr kumimoji="1" lang="ja-JP" altLang="en-US"/>
          </a:p>
        </p:txBody>
      </p:sp>
    </p:spTree>
    <p:extLst>
      <p:ext uri="{BB962C8B-B14F-4D97-AF65-F5344CB8AC3E}">
        <p14:creationId xmlns:p14="http://schemas.microsoft.com/office/powerpoint/2010/main" val="2558357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4464776" y="2721114"/>
            <a:ext cx="3262432"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zh-CN"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６．校内体制</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59C1524C-05E7-8726-5A3C-25B5C051F634}"/>
              </a:ext>
            </a:extLst>
          </p:cNvPr>
          <p:cNvSpPr>
            <a:spLocks noGrp="1"/>
          </p:cNvSpPr>
          <p:nvPr>
            <p:ph type="sldNum" sz="quarter" idx="12"/>
          </p:nvPr>
        </p:nvSpPr>
        <p:spPr/>
        <p:txBody>
          <a:bodyPr/>
          <a:lstStyle/>
          <a:p>
            <a:fld id="{AF1F2705-F3BC-414C-A324-95BEEFB853BC}" type="slidenum">
              <a:rPr kumimoji="1" lang="ja-JP" altLang="en-US" smtClean="0"/>
              <a:t>27</a:t>
            </a:fld>
            <a:endParaRPr kumimoji="1" lang="ja-JP" altLang="en-US"/>
          </a:p>
        </p:txBody>
      </p:sp>
    </p:spTree>
    <p:extLst>
      <p:ext uri="{BB962C8B-B14F-4D97-AF65-F5344CB8AC3E}">
        <p14:creationId xmlns:p14="http://schemas.microsoft.com/office/powerpoint/2010/main" val="11748533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7334" y="707548"/>
            <a:ext cx="11379200" cy="538609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対応指針の策定と共有</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対応指針を検討するに当たって踏まえるべき通知・報告書</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・「問題行動を起こす児童生徒に対する指導について」（</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2007</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年・文</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部科学省初等中等教育局長通知）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～生徒指導の充実、出席停止制度の活用、懲戒・体罰について</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・「暴力行為のない学校づくりについて（報告書）」（</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2011</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年・暴力</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行為のない学校づくり研究会）</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～暴力行為に対する実効的な対応を図ることは、学校における児童</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生徒の学習環境を改善することになり、ひいては不登校やいじめ</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といった暴力行為以外の児童生徒の問題行動等の改善にも資する</a:t>
            </a:r>
          </a:p>
        </p:txBody>
      </p:sp>
      <p:sp>
        <p:nvSpPr>
          <p:cNvPr id="2" name="スライド番号プレースホルダー 1">
            <a:extLst>
              <a:ext uri="{FF2B5EF4-FFF2-40B4-BE49-F238E27FC236}">
                <a16:creationId xmlns:a16="http://schemas.microsoft.com/office/drawing/2014/main" id="{C2D902D4-F3F2-0708-D0F8-E4CA2DF3155D}"/>
              </a:ext>
            </a:extLst>
          </p:cNvPr>
          <p:cNvSpPr>
            <a:spLocks noGrp="1"/>
          </p:cNvSpPr>
          <p:nvPr>
            <p:ph type="sldNum" sz="quarter" idx="12"/>
          </p:nvPr>
        </p:nvSpPr>
        <p:spPr/>
        <p:txBody>
          <a:bodyPr/>
          <a:lstStyle/>
          <a:p>
            <a:fld id="{AF1F2705-F3BC-414C-A324-95BEEFB853BC}" type="slidenum">
              <a:rPr kumimoji="1" lang="ja-JP" altLang="en-US" smtClean="0"/>
              <a:t>28</a:t>
            </a:fld>
            <a:endParaRPr kumimoji="1" lang="ja-JP" altLang="en-US"/>
          </a:p>
        </p:txBody>
      </p:sp>
    </p:spTree>
    <p:extLst>
      <p:ext uri="{BB962C8B-B14F-4D97-AF65-F5344CB8AC3E}">
        <p14:creationId xmlns:p14="http://schemas.microsoft.com/office/powerpoint/2010/main" val="6669598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645110"/>
            <a:ext cx="11379200" cy="5262979"/>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・「令和６年度児童生徒の問題行動・不登校等生徒指導上の諸課題に</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関する調査結果及びこれを踏まえた対応の充実について」（</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年・文部科学省初等中等教育局児童生徒課長通知）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～暴力行為の未然防止や暴力行為が発生した場合の早期対応の重要</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性。場合によっては、出席停止や警察通報など毅然とした対応の</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必要性</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・「いじめ問題への的確な対応に向けた警察との連携等の徹底につい</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て」（</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2023</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年・文部科学省初等中等教育局長通知）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～いじめ問題に関するものであるが、触法行為や犯罪行為、つまり</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非行として取り扱われるべきいじめについては、学校が、直ちに</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警察に相談・通報を行い、適切な援助を求めるよう通知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～添付資料として「警察に相談又は通報すべきいじめの事例」</a:t>
            </a:r>
          </a:p>
        </p:txBody>
      </p:sp>
      <p:sp>
        <p:nvSpPr>
          <p:cNvPr id="2" name="スライド番号プレースホルダー 1">
            <a:extLst>
              <a:ext uri="{FF2B5EF4-FFF2-40B4-BE49-F238E27FC236}">
                <a16:creationId xmlns:a16="http://schemas.microsoft.com/office/drawing/2014/main" id="{0A38A12E-E850-4DD1-A1BF-B3F150FC3748}"/>
              </a:ext>
            </a:extLst>
          </p:cNvPr>
          <p:cNvSpPr>
            <a:spLocks noGrp="1"/>
          </p:cNvSpPr>
          <p:nvPr>
            <p:ph type="sldNum" sz="quarter" idx="12"/>
          </p:nvPr>
        </p:nvSpPr>
        <p:spPr/>
        <p:txBody>
          <a:bodyPr/>
          <a:lstStyle/>
          <a:p>
            <a:fld id="{AF1F2705-F3BC-414C-A324-95BEEFB853BC}" type="slidenum">
              <a:rPr kumimoji="1" lang="ja-JP" altLang="en-US" smtClean="0"/>
              <a:t>29</a:t>
            </a:fld>
            <a:endParaRPr kumimoji="1" lang="ja-JP" altLang="en-US"/>
          </a:p>
        </p:txBody>
      </p:sp>
    </p:spTree>
    <p:extLst>
      <p:ext uri="{BB962C8B-B14F-4D97-AF65-F5344CB8AC3E}">
        <p14:creationId xmlns:p14="http://schemas.microsoft.com/office/powerpoint/2010/main" val="2440425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585076" y="650365"/>
            <a:ext cx="11379200" cy="581697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少年非行の現状</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歳未満の者（少年法上の少年）による刑法犯の検挙人員は年に</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約</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3</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万人</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データはいずれも年間又は年度間</a:t>
            </a:r>
            <a:r>
              <a:rPr kumimoji="1" lang="en-US" altLang="ja-JP"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～長期的に見て急減しているが、窃盗、強盗、傷害、暴行、</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不同意性交等、不同意わいせつ、校内暴力、</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いじめに起因する事件、家庭内暴力などの事犯が増加傾向</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・少年による特別法犯（交通犯罪を除く）の検挙人員は約</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4,500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大麻取締法違反が最も多く、</a:t>
            </a: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軽犯罪法違反、</a:t>
            </a:r>
            <a:endPar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児童買春・児童ポルノ禁止法違反、迷惑防止条例違反と続く</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～交通</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犯罪は急減。暴走族も大幅に減少</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・ぐ犯少年、不良行為少年についても、それぞれ大幅に減少</a:t>
            </a:r>
          </a:p>
        </p:txBody>
      </p:sp>
      <p:sp>
        <p:nvSpPr>
          <p:cNvPr id="2" name="スライド番号プレースホルダー 1">
            <a:extLst>
              <a:ext uri="{FF2B5EF4-FFF2-40B4-BE49-F238E27FC236}">
                <a16:creationId xmlns:a16="http://schemas.microsoft.com/office/drawing/2014/main" id="{78E87B2A-26E3-43DF-5D33-16A4993EF8EC}"/>
              </a:ext>
            </a:extLst>
          </p:cNvPr>
          <p:cNvSpPr>
            <a:spLocks noGrp="1"/>
          </p:cNvSpPr>
          <p:nvPr>
            <p:ph type="sldNum" sz="quarter" idx="12"/>
          </p:nvPr>
        </p:nvSpPr>
        <p:spPr/>
        <p:txBody>
          <a:bodyPr/>
          <a:lstStyle/>
          <a:p>
            <a:fld id="{AF1F2705-F3BC-414C-A324-95BEEFB853BC}" type="slidenum">
              <a:rPr kumimoji="1" lang="ja-JP" altLang="en-US" smtClean="0"/>
              <a:t>3</a:t>
            </a:fld>
            <a:endParaRPr kumimoji="1" lang="ja-JP" altLang="en-US"/>
          </a:p>
        </p:txBody>
      </p:sp>
    </p:spTree>
    <p:extLst>
      <p:ext uri="{BB962C8B-B14F-4D97-AF65-F5344CB8AC3E}">
        <p14:creationId xmlns:p14="http://schemas.microsoft.com/office/powerpoint/2010/main" val="1101094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130088"/>
            <a:ext cx="11379200" cy="667875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チーム学校としての校内体制の構築</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・「チームとしての学校の在り方と今後の改善方策について」</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2015</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・中央教育審議会答申）</a:t>
            </a: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～教職員のチームによる指導体制の充実、スクールカウンセラー等</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の専門スタッフの参画、そのためのマネジメント機能の強化など</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を提案</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・チーム学校を具体化するための学校心理学の「３層の援助サービス</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のシステム」</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～個別の援助チーム、コーディネーション委員会、マネジメント委</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員会）</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・生徒指導提要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～学校全体で育成を目指す児童生徒像や指導の考え方を共有し、関</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係機関との適切な連携の下、全校的な指導体制を確立することが</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必要</a:t>
            </a:r>
          </a:p>
        </p:txBody>
      </p:sp>
      <p:sp>
        <p:nvSpPr>
          <p:cNvPr id="2" name="スライド番号プレースホルダー 1">
            <a:extLst>
              <a:ext uri="{FF2B5EF4-FFF2-40B4-BE49-F238E27FC236}">
                <a16:creationId xmlns:a16="http://schemas.microsoft.com/office/drawing/2014/main" id="{813A224F-8E07-C28E-0C87-D43202DBF2F1}"/>
              </a:ext>
            </a:extLst>
          </p:cNvPr>
          <p:cNvSpPr>
            <a:spLocks noGrp="1"/>
          </p:cNvSpPr>
          <p:nvPr>
            <p:ph type="sldNum" sz="quarter" idx="12"/>
          </p:nvPr>
        </p:nvSpPr>
        <p:spPr/>
        <p:txBody>
          <a:bodyPr/>
          <a:lstStyle/>
          <a:p>
            <a:fld id="{AF1F2705-F3BC-414C-A324-95BEEFB853BC}" type="slidenum">
              <a:rPr kumimoji="1" lang="ja-JP" altLang="en-US" smtClean="0"/>
              <a:t>30</a:t>
            </a:fld>
            <a:endParaRPr kumimoji="1" lang="ja-JP" altLang="en-US"/>
          </a:p>
        </p:txBody>
      </p:sp>
    </p:spTree>
    <p:extLst>
      <p:ext uri="{BB962C8B-B14F-4D97-AF65-F5344CB8AC3E}">
        <p14:creationId xmlns:p14="http://schemas.microsoft.com/office/powerpoint/2010/main" val="381401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2669413" y="2721114"/>
            <a:ext cx="6853158"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７．関係機関等との連携体制</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017EF559-95BE-60DE-D5F2-D20DDE75BB4C}"/>
              </a:ext>
            </a:extLst>
          </p:cNvPr>
          <p:cNvSpPr>
            <a:spLocks noGrp="1"/>
          </p:cNvSpPr>
          <p:nvPr>
            <p:ph type="sldNum" sz="quarter" idx="12"/>
          </p:nvPr>
        </p:nvSpPr>
        <p:spPr/>
        <p:txBody>
          <a:bodyPr/>
          <a:lstStyle/>
          <a:p>
            <a:fld id="{AF1F2705-F3BC-414C-A324-95BEEFB853BC}" type="slidenum">
              <a:rPr kumimoji="1" lang="ja-JP" altLang="en-US" smtClean="0"/>
              <a:t>31</a:t>
            </a:fld>
            <a:endParaRPr kumimoji="1" lang="ja-JP" altLang="en-US"/>
          </a:p>
        </p:txBody>
      </p:sp>
    </p:spTree>
    <p:extLst>
      <p:ext uri="{BB962C8B-B14F-4D97-AF65-F5344CB8AC3E}">
        <p14:creationId xmlns:p14="http://schemas.microsoft.com/office/powerpoint/2010/main" val="3554768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68692" y="310118"/>
            <a:ext cx="9831110" cy="95410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関係機関等との連携体制</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学校が非行・暴力行為に関して連携する主な機関等①</a:t>
            </a:r>
          </a:p>
        </p:txBody>
      </p:sp>
      <p:pic>
        <p:nvPicPr>
          <p:cNvPr id="2" name="図 1">
            <a:extLst>
              <a:ext uri="{FF2B5EF4-FFF2-40B4-BE49-F238E27FC236}">
                <a16:creationId xmlns:a16="http://schemas.microsoft.com/office/drawing/2014/main" id="{53662FED-3B4D-B369-42E8-DC7FA4085010}"/>
              </a:ext>
            </a:extLst>
          </p:cNvPr>
          <p:cNvPicPr>
            <a:picLocks noChangeAspect="1"/>
          </p:cNvPicPr>
          <p:nvPr/>
        </p:nvPicPr>
        <p:blipFill>
          <a:blip r:embed="rId3"/>
          <a:stretch>
            <a:fillRect/>
          </a:stretch>
        </p:blipFill>
        <p:spPr>
          <a:xfrm>
            <a:off x="872358" y="1198179"/>
            <a:ext cx="10573407" cy="5276193"/>
          </a:xfrm>
          <a:prstGeom prst="rect">
            <a:avLst/>
          </a:prstGeom>
        </p:spPr>
      </p:pic>
      <p:sp>
        <p:nvSpPr>
          <p:cNvPr id="4" name="スライド番号プレースホルダー 3">
            <a:extLst>
              <a:ext uri="{FF2B5EF4-FFF2-40B4-BE49-F238E27FC236}">
                <a16:creationId xmlns:a16="http://schemas.microsoft.com/office/drawing/2014/main" id="{29BFD5DC-E71E-96F4-5428-811AD3576A3A}"/>
              </a:ext>
            </a:extLst>
          </p:cNvPr>
          <p:cNvSpPr>
            <a:spLocks noGrp="1"/>
          </p:cNvSpPr>
          <p:nvPr>
            <p:ph type="sldNum" sz="quarter" idx="12"/>
          </p:nvPr>
        </p:nvSpPr>
        <p:spPr/>
        <p:txBody>
          <a:bodyPr/>
          <a:lstStyle/>
          <a:p>
            <a:fld id="{AF1F2705-F3BC-414C-A324-95BEEFB853BC}" type="slidenum">
              <a:rPr kumimoji="1" lang="ja-JP" altLang="en-US" smtClean="0"/>
              <a:t>32</a:t>
            </a:fld>
            <a:endParaRPr kumimoji="1" lang="ja-JP" altLang="en-US"/>
          </a:p>
        </p:txBody>
      </p:sp>
    </p:spTree>
    <p:extLst>
      <p:ext uri="{BB962C8B-B14F-4D97-AF65-F5344CB8AC3E}">
        <p14:creationId xmlns:p14="http://schemas.microsoft.com/office/powerpoint/2010/main" val="1641898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59265" y="423240"/>
            <a:ext cx="9831110" cy="52322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学校が非行・暴力行為に関して連携する主な機関等②</a:t>
            </a:r>
          </a:p>
        </p:txBody>
      </p:sp>
      <p:pic>
        <p:nvPicPr>
          <p:cNvPr id="4" name="図 3">
            <a:extLst>
              <a:ext uri="{FF2B5EF4-FFF2-40B4-BE49-F238E27FC236}">
                <a16:creationId xmlns:a16="http://schemas.microsoft.com/office/drawing/2014/main" id="{F48358DA-A7A9-2189-B634-CC0D7967FD38}"/>
              </a:ext>
            </a:extLst>
          </p:cNvPr>
          <p:cNvPicPr>
            <a:picLocks noChangeAspect="1"/>
          </p:cNvPicPr>
          <p:nvPr/>
        </p:nvPicPr>
        <p:blipFill>
          <a:blip r:embed="rId3"/>
          <a:stretch>
            <a:fillRect/>
          </a:stretch>
        </p:blipFill>
        <p:spPr>
          <a:xfrm>
            <a:off x="923826" y="946461"/>
            <a:ext cx="10426045" cy="5812558"/>
          </a:xfrm>
          <a:prstGeom prst="rect">
            <a:avLst/>
          </a:prstGeom>
        </p:spPr>
      </p:pic>
      <p:sp>
        <p:nvSpPr>
          <p:cNvPr id="2" name="スライド番号プレースホルダー 1">
            <a:extLst>
              <a:ext uri="{FF2B5EF4-FFF2-40B4-BE49-F238E27FC236}">
                <a16:creationId xmlns:a16="http://schemas.microsoft.com/office/drawing/2014/main" id="{8EA5A9EC-4223-F0B0-0DAA-5B5C2184BECD}"/>
              </a:ext>
            </a:extLst>
          </p:cNvPr>
          <p:cNvSpPr>
            <a:spLocks noGrp="1"/>
          </p:cNvSpPr>
          <p:nvPr>
            <p:ph type="sldNum" sz="quarter" idx="12"/>
          </p:nvPr>
        </p:nvSpPr>
        <p:spPr/>
        <p:txBody>
          <a:bodyPr/>
          <a:lstStyle/>
          <a:p>
            <a:fld id="{AF1F2705-F3BC-414C-A324-95BEEFB853BC}" type="slidenum">
              <a:rPr kumimoji="1" lang="ja-JP" altLang="en-US" smtClean="0"/>
              <a:t>33</a:t>
            </a:fld>
            <a:endParaRPr kumimoji="1" lang="ja-JP" altLang="en-US"/>
          </a:p>
        </p:txBody>
      </p:sp>
    </p:spTree>
    <p:extLst>
      <p:ext uri="{BB962C8B-B14F-4D97-AF65-F5344CB8AC3E}">
        <p14:creationId xmlns:p14="http://schemas.microsoft.com/office/powerpoint/2010/main" val="22452664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151179"/>
            <a:ext cx="11379200" cy="65556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①発達支持的生徒指導や未然防止教育における連携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・教職員やスクールカウンセラーが指導や教育を行うほか、警察署・</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少年サポートセンターの職員、法務省の機関である法務局・検察</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庁・少年鑑別所・少年院・保護観察所の職員、弁護士、民間ボラン</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ティアである保護司・人権擁護委員、ＮＰＯのメンバー、医師など</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を外部講師として招いて行う</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②早期発見・早期対応における連携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・校内連携型支援チームなどで対応することが基本だが、この段階で</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も必要に応じて関係機関等と連携することが大切</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～（関係機関の例）療育機関、医療機関、児童相談所、市区町村の</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福祉部門、警察署、少年サポートセンター、法務少年支援セン</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ター（少年鑑別所）、りすたぽ（保護観察所）</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～（地域の協議会の例）要保護児童対策地域協議会、学校警察連絡</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協議会、学校と保護司会との協議会</a:t>
            </a:r>
          </a:p>
        </p:txBody>
      </p:sp>
      <p:sp>
        <p:nvSpPr>
          <p:cNvPr id="2" name="スライド番号プレースホルダー 1">
            <a:extLst>
              <a:ext uri="{FF2B5EF4-FFF2-40B4-BE49-F238E27FC236}">
                <a16:creationId xmlns:a16="http://schemas.microsoft.com/office/drawing/2014/main" id="{5D8CF213-AA87-3A58-2B96-AD86E5D37C60}"/>
              </a:ext>
            </a:extLst>
          </p:cNvPr>
          <p:cNvSpPr>
            <a:spLocks noGrp="1"/>
          </p:cNvSpPr>
          <p:nvPr>
            <p:ph type="sldNum" sz="quarter" idx="12"/>
          </p:nvPr>
        </p:nvSpPr>
        <p:spPr/>
        <p:txBody>
          <a:bodyPr/>
          <a:lstStyle/>
          <a:p>
            <a:fld id="{AF1F2705-F3BC-414C-A324-95BEEFB853BC}" type="slidenum">
              <a:rPr kumimoji="1" lang="ja-JP" altLang="en-US" smtClean="0"/>
              <a:t>34</a:t>
            </a:fld>
            <a:endParaRPr kumimoji="1" lang="ja-JP" altLang="en-US"/>
          </a:p>
        </p:txBody>
      </p:sp>
    </p:spTree>
    <p:extLst>
      <p:ext uri="{BB962C8B-B14F-4D97-AF65-F5344CB8AC3E}">
        <p14:creationId xmlns:p14="http://schemas.microsoft.com/office/powerpoint/2010/main" val="6098451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1012954"/>
            <a:ext cx="11379200" cy="4832092"/>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③非行・暴力行為が発生した場合の連携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・緊急場面、被害を受けた児童生徒等のケアと回復支援、非行・暴力</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行為に及んだ児童生徒への指導などにおいては、関係機関等との連</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携強化が特に重要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～（被害を受けた児童生徒等のケアと回復支援）</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医療機関、警察、民間の被害者支援団体、少年司法関係機関な</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ど</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との連携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～（非行・暴力行為に及んだ児童生徒への指導）</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関係機関等と連携してネットワーク型の支援チームを組織し、</a:t>
            </a:r>
            <a:endPar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学校内外の智恵を集め、力を合わせて指導・援助することが大</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切</a:t>
            </a:r>
          </a:p>
        </p:txBody>
      </p:sp>
      <p:sp>
        <p:nvSpPr>
          <p:cNvPr id="2" name="スライド番号プレースホルダー 1">
            <a:extLst>
              <a:ext uri="{FF2B5EF4-FFF2-40B4-BE49-F238E27FC236}">
                <a16:creationId xmlns:a16="http://schemas.microsoft.com/office/drawing/2014/main" id="{C5D4DEDA-C8AF-A79B-7FA3-EF832C5ACB47}"/>
              </a:ext>
            </a:extLst>
          </p:cNvPr>
          <p:cNvSpPr>
            <a:spLocks noGrp="1"/>
          </p:cNvSpPr>
          <p:nvPr>
            <p:ph type="sldNum" sz="quarter" idx="12"/>
          </p:nvPr>
        </p:nvSpPr>
        <p:spPr/>
        <p:txBody>
          <a:bodyPr/>
          <a:lstStyle/>
          <a:p>
            <a:fld id="{AF1F2705-F3BC-414C-A324-95BEEFB853BC}" type="slidenum">
              <a:rPr kumimoji="1" lang="ja-JP" altLang="en-US" smtClean="0"/>
              <a:t>35</a:t>
            </a:fld>
            <a:endParaRPr kumimoji="1" lang="ja-JP" altLang="en-US"/>
          </a:p>
        </p:txBody>
      </p:sp>
    </p:spTree>
    <p:extLst>
      <p:ext uri="{BB962C8B-B14F-4D97-AF65-F5344CB8AC3E}">
        <p14:creationId xmlns:p14="http://schemas.microsoft.com/office/powerpoint/2010/main" val="9824551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1382286"/>
            <a:ext cx="11379200" cy="36625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保護者や地域との連携</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・保護者は児童生徒にとって一番身近な援助資源</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～保護者と協力して対応することができれば、最も大きな効果が期</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待できる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・地域と学校の関係は、今後の教育活動を考える上で重要なテーマ</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～コミュニティ・スクール（学校運営協議会を設置した学校）、</a:t>
            </a:r>
            <a:endPar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「地域学校協働活動」の取組</a:t>
            </a:r>
          </a:p>
        </p:txBody>
      </p:sp>
      <p:sp>
        <p:nvSpPr>
          <p:cNvPr id="2" name="スライド番号プレースホルダー 1">
            <a:extLst>
              <a:ext uri="{FF2B5EF4-FFF2-40B4-BE49-F238E27FC236}">
                <a16:creationId xmlns:a16="http://schemas.microsoft.com/office/drawing/2014/main" id="{AF41AB40-97B6-8060-5E41-5924F328219C}"/>
              </a:ext>
            </a:extLst>
          </p:cNvPr>
          <p:cNvSpPr>
            <a:spLocks noGrp="1"/>
          </p:cNvSpPr>
          <p:nvPr>
            <p:ph type="sldNum" sz="quarter" idx="12"/>
          </p:nvPr>
        </p:nvSpPr>
        <p:spPr/>
        <p:txBody>
          <a:bodyPr/>
          <a:lstStyle/>
          <a:p>
            <a:fld id="{AF1F2705-F3BC-414C-A324-95BEEFB853BC}" type="slidenum">
              <a:rPr kumimoji="1" lang="ja-JP" altLang="en-US" smtClean="0"/>
              <a:t>36</a:t>
            </a:fld>
            <a:endParaRPr kumimoji="1" lang="ja-JP" altLang="en-US"/>
          </a:p>
        </p:txBody>
      </p:sp>
    </p:spTree>
    <p:extLst>
      <p:ext uri="{BB962C8B-B14F-4D97-AF65-F5344CB8AC3E}">
        <p14:creationId xmlns:p14="http://schemas.microsoft.com/office/powerpoint/2010/main" val="7733849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4977733" y="2721114"/>
            <a:ext cx="2236510"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おわりに</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2A0A27AF-2F42-AEDC-CC2A-A172B04EBDD1}"/>
              </a:ext>
            </a:extLst>
          </p:cNvPr>
          <p:cNvSpPr>
            <a:spLocks noGrp="1"/>
          </p:cNvSpPr>
          <p:nvPr>
            <p:ph type="sldNum" sz="quarter" idx="12"/>
          </p:nvPr>
        </p:nvSpPr>
        <p:spPr/>
        <p:txBody>
          <a:bodyPr/>
          <a:lstStyle/>
          <a:p>
            <a:fld id="{AF1F2705-F3BC-414C-A324-95BEEFB853BC}" type="slidenum">
              <a:rPr kumimoji="1" lang="ja-JP" altLang="en-US" smtClean="0"/>
              <a:t>37</a:t>
            </a:fld>
            <a:endParaRPr kumimoji="1" lang="ja-JP" altLang="en-US"/>
          </a:p>
        </p:txBody>
      </p:sp>
    </p:spTree>
    <p:extLst>
      <p:ext uri="{BB962C8B-B14F-4D97-AF65-F5344CB8AC3E}">
        <p14:creationId xmlns:p14="http://schemas.microsoft.com/office/powerpoint/2010/main" val="797333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118262"/>
            <a:ext cx="11379200" cy="637097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児童生徒の</a:t>
            </a: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「無力感の克服と責任の自覚」</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、そのための</a:t>
            </a: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「愛と役割」</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の大切さ</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・「自分は何をやってもダメだ」、「どうせ自分なんか」という「学</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習性無力感」</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・「自分は悪くない」、「自分には責任がない」という「自己責任の</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否定・回避」</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⇒愛とは</a:t>
            </a:r>
            <a:r>
              <a:rPr kumimoji="1" lang="ja-JP" altLang="en-US"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「人とのつながり」</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のこと、役割とは</a:t>
            </a:r>
            <a:r>
              <a:rPr kumimoji="1" lang="ja-JP" altLang="en-US"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「自分にやるべきこと</a:t>
            </a:r>
            <a:endParaRPr kumimoji="1" lang="en-US" altLang="ja-JP"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がある」</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ということ</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～この２つを実践することによって、人は自己効力感（「自分にも</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できる」、「無力ではない」という気持ち）を抱くことができる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～そして、この自己効力感をベースとして、「自分の行動には責任</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が伴う」という責任感を持つことができるようになっていく</a:t>
            </a:r>
            <a:endPar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BBE31E40-9F13-43B2-7D4C-B1C3F69A0D3B}"/>
              </a:ext>
            </a:extLst>
          </p:cNvPr>
          <p:cNvSpPr>
            <a:spLocks noGrp="1"/>
          </p:cNvSpPr>
          <p:nvPr>
            <p:ph type="sldNum" sz="quarter" idx="12"/>
          </p:nvPr>
        </p:nvSpPr>
        <p:spPr/>
        <p:txBody>
          <a:bodyPr/>
          <a:lstStyle/>
          <a:p>
            <a:fld id="{AF1F2705-F3BC-414C-A324-95BEEFB853BC}" type="slidenum">
              <a:rPr kumimoji="1" lang="ja-JP" altLang="en-US" smtClean="0"/>
              <a:t>38</a:t>
            </a:fld>
            <a:endParaRPr kumimoji="1" lang="ja-JP" altLang="en-US"/>
          </a:p>
        </p:txBody>
      </p:sp>
    </p:spTree>
    <p:extLst>
      <p:ext uri="{BB962C8B-B14F-4D97-AF65-F5344CB8AC3E}">
        <p14:creationId xmlns:p14="http://schemas.microsoft.com/office/powerpoint/2010/main" val="627791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334682" y="1310568"/>
            <a:ext cx="11379200" cy="249299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チームで</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、つまり</a:t>
            </a:r>
            <a:r>
              <a:rPr kumimoji="1" lang="ja-JP" altLang="en-US" sz="3600" b="1" i="0" u="none" strike="noStrike" kern="100" cap="none" spc="0" normalizeH="0" baseline="0" noProof="0" dirty="0">
                <a:ln>
                  <a:noFill/>
                </a:ln>
                <a:solidFill>
                  <a:srgbClr val="FF000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誰かとコラボして</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対応することの</a:t>
            </a:r>
            <a:endPar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大切さ</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・多様な人が共通の目標を持ちつつ関わることによって、児童生徒に</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新たな視点や新たな居場所が生まれ、その成長のチャンスが広がる</a:t>
            </a:r>
            <a:endPar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3038E7CC-28B8-2EA4-8FFA-EB179765B871}"/>
              </a:ext>
            </a:extLst>
          </p:cNvPr>
          <p:cNvSpPr>
            <a:spLocks noGrp="1"/>
          </p:cNvSpPr>
          <p:nvPr>
            <p:ph type="sldNum" sz="quarter" idx="12"/>
          </p:nvPr>
        </p:nvSpPr>
        <p:spPr/>
        <p:txBody>
          <a:bodyPr/>
          <a:lstStyle/>
          <a:p>
            <a:fld id="{AF1F2705-F3BC-414C-A324-95BEEFB853BC}" type="slidenum">
              <a:rPr kumimoji="1" lang="ja-JP" altLang="en-US" smtClean="0"/>
              <a:t>39</a:t>
            </a:fld>
            <a:endParaRPr kumimoji="1" lang="ja-JP" altLang="en-US"/>
          </a:p>
        </p:txBody>
      </p:sp>
    </p:spTree>
    <p:extLst>
      <p:ext uri="{BB962C8B-B14F-4D97-AF65-F5344CB8AC3E}">
        <p14:creationId xmlns:p14="http://schemas.microsoft.com/office/powerpoint/2010/main" val="136788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366623"/>
            <a:ext cx="11379200" cy="612475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⇒・少年非行は以前と比べ格段に落ち着いてきているが、凶悪事件等　　</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の検挙人員が増加傾向にあり、予断を許さない状況</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・「闇バイト」問題の深刻化に見られるように、児童生徒がＳＮＳ　</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等を通じて犯罪に加担してしまう懸念の高まり</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（参考）少年の被害に関するデータ</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18</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歳未満）が主たる被害者となった不同意性交等や不同意</a:t>
            </a:r>
            <a:r>
              <a:rPr kumimoji="1" lang="ja-JP" altLang="en-US" sz="2800" b="1" i="0" u="none" strike="noStrike" kern="100" cap="none" spc="0" normalizeH="0" baseline="0" noProof="0" dirty="0" err="1">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わ</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いせつの検挙件数が急増</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・児童虐待として警察が検挙した事件は約</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2,600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～一方で、警察が児童虐待の疑いで児童相談所に通告した児童数は</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約</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12</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人、児童相談所が対応した児童虐待の件数は約</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22</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・ＳＮＳに起因する事件の被害児童の数は約</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1,500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～児童買春・児童ポルノ禁止法違反の被害者が最も多い</a:t>
            </a:r>
          </a:p>
        </p:txBody>
      </p:sp>
      <p:sp>
        <p:nvSpPr>
          <p:cNvPr id="2" name="スライド番号プレースホルダー 1">
            <a:extLst>
              <a:ext uri="{FF2B5EF4-FFF2-40B4-BE49-F238E27FC236}">
                <a16:creationId xmlns:a16="http://schemas.microsoft.com/office/drawing/2014/main" id="{3E688A1E-15CF-E44E-3371-B735849EB90F}"/>
              </a:ext>
            </a:extLst>
          </p:cNvPr>
          <p:cNvSpPr>
            <a:spLocks noGrp="1"/>
          </p:cNvSpPr>
          <p:nvPr>
            <p:ph type="sldNum" sz="quarter" idx="12"/>
          </p:nvPr>
        </p:nvSpPr>
        <p:spPr/>
        <p:txBody>
          <a:bodyPr/>
          <a:lstStyle/>
          <a:p>
            <a:fld id="{AF1F2705-F3BC-414C-A324-95BEEFB853BC}" type="slidenum">
              <a:rPr kumimoji="1" lang="ja-JP" altLang="en-US" smtClean="0"/>
              <a:t>4</a:t>
            </a:fld>
            <a:endParaRPr kumimoji="1" lang="ja-JP" altLang="en-US"/>
          </a:p>
        </p:txBody>
      </p:sp>
    </p:spTree>
    <p:extLst>
      <p:ext uri="{BB962C8B-B14F-4D97-AF65-F5344CB8AC3E}">
        <p14:creationId xmlns:p14="http://schemas.microsoft.com/office/powerpoint/2010/main" val="31060849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118534" y="474345"/>
            <a:ext cx="11954932" cy="6186309"/>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引用文献</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1999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学校心理学</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教師・スクールカウンセラー・保護者のチームによる心理教育的援助サービス</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誠信書房</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2004</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）「学校心理学とその動向</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心理教育的援助サービスの実践と理論の体系をめざして」心理学評論　</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47</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巻</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号、</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pp.332-347</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石隈利紀・家近早苗（</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スクールカウンセリングのこれから</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創元社</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押切久遠（</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2018</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）「反社会的行動を伴う子どもの援助」水野治久・家近早苗・石隈利紀（編）</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チーム学校での効</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果的な援助</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ナカニシヤ出版</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押切久遠（</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2024</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）「非行の理解と非行をする子どもの援助」石隈利紀（編）</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教育・学校心理学第３版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遠見書房</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加藤弘通・大久保智生（</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2005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）「学校の荒れと生徒文化の関係についての研究</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落ち着いている学校</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と</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荒れ</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ている学校</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では生徒文化にどのような違いがあるか」犯罪心理学研究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巻</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号、</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pp.1-16</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警察庁生活安全局人身安全・少年課（</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）「令和６年における少年非行及び子供の性被害の状況」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https://www.npa.go.jp/bureau/safetylife/syonen/pdf_r6_syonenhikoujyokyo.pdf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年４月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警察庁生活安全局人身安全・少年課（</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2025b</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）「令和６年中における少年の補導及び保護の概況」</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https://www.npa.go.jp/publications/statistics/safetylife/pdf_r6_syonengaikyo_teisei.pdf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年４月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厚生労働省「一般用医薬品の乱用（オーバードーズ）について」</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https://www.mhlw.go.jp/stf/seisakunitsuite/bunya/index_00010.html</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中央教育審議会（</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）「チームとしての学校の在り方と今後の改善方策について（答申）」（</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https://www.mext.go.jp/b_menu/shingi/chukyo/chukyo0/toushin/__icsFiles/afieldfile/2016/02/05/1365657_00.pdf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BC251A5B-C7A1-9E43-12C8-72E255089049}"/>
              </a:ext>
            </a:extLst>
          </p:cNvPr>
          <p:cNvSpPr>
            <a:spLocks noGrp="1"/>
          </p:cNvSpPr>
          <p:nvPr>
            <p:ph type="sldNum" sz="quarter" idx="12"/>
          </p:nvPr>
        </p:nvSpPr>
        <p:spPr/>
        <p:txBody>
          <a:bodyPr/>
          <a:lstStyle/>
          <a:p>
            <a:fld id="{AF1F2705-F3BC-414C-A324-95BEEFB853BC}" type="slidenum">
              <a:rPr kumimoji="1" lang="ja-JP" altLang="en-US" smtClean="0"/>
              <a:t>40</a:t>
            </a:fld>
            <a:endParaRPr kumimoji="1" lang="ja-JP" altLang="en-US"/>
          </a:p>
        </p:txBody>
      </p:sp>
    </p:spTree>
    <p:extLst>
      <p:ext uri="{BB962C8B-B14F-4D97-AF65-F5344CB8AC3E}">
        <p14:creationId xmlns:p14="http://schemas.microsoft.com/office/powerpoint/2010/main" val="11485663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285328" y="335845"/>
            <a:ext cx="11621344" cy="6186309"/>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ハーシ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(1969)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森田洋司・清水新二（監訳）</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1995『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非行の原因</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家庭・学校・社会へのつながりを求めて</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化書房博文社</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法務総合研究所（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）「令和５年版犯罪白書</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非行少年と生育環境」</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https://hakusyo1.moj.go.jp/jp/70/nfm/mokuji.html</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法務総合研究所（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）「令和７年版犯罪白書</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犯罪被害の実態」（</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https://www.moj.go.jp/housouken/housouken03_00145.html 2026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年４月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暴力行為のない学校づくり研究会（</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）「暴力行為のない学校づくりについて（報告書）」（</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https://www.mext.go.jp/b_menu/shingi/chousa/shotou/079/houkou/1310369.htm</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文部科学省（</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2022</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）「生徒指導提要（改訂版）」</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https://www.mext.go.jp/content/20230220-mxt_jidou01-000024699-201-1.pdf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文部科学省初等中等教育局（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2007</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）「問題行動を起こす児童生徒に対する指導について（通知）」（</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https://www.mext.go.jp/a_menu/shotou/seitoshidou/07020609.htm</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文部科学省初等中等教育局（</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2023</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）「いじめ問題への的確な対応に向けた警察との連携等の徹底について（通</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知）」（</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https://www.mext.go.jp/content/20230207-mxt_jidou02-00001302904-001.pdf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文部科学省初等中等教育局児童生徒課（</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2025a</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年度児童生徒の問題行動・不登校等生徒指導上の諸課題に関する調査結果について」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https://www.mext.go.jp/content/20260116-mxt_jidou02-100002753_1_3.pdf</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文部科学省初等中等教育局児童生徒課（</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2025b</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）「令和</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年度児童生徒の問題行動・不登校等生徒指導上の諸課　題に関する調査結果及びこれを　踏まえた対応の充実について（通知）」</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https://www.mext.go.jp/a_menu/shotou/seitoshidou/1422178_00006.htm</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2026</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4</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月</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21</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日）</a:t>
            </a:r>
            <a:endPar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Sykes,G.M</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&amp; </a:t>
            </a:r>
            <a:r>
              <a:rPr kumimoji="1" lang="en-US" altLang="ja-JP"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Matza,D</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.(1957)“Techniques of neutralization : A theory of </a:t>
            </a:r>
            <a:r>
              <a:rPr kumimoji="1" lang="en-US" altLang="ja-JP" b="1" i="0" u="none" strike="noStrike" kern="100" cap="none" spc="0" normalizeH="0" baseline="0" noProof="0" dirty="0" err="1">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delinquency”American</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Sociological Review, Vol.22</a:t>
            </a:r>
            <a:r>
              <a:rPr kumimoji="1" lang="ja-JP" altLang="en-US"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No.6, pp.664-670</a:t>
            </a:r>
            <a:endParaRPr kumimoji="1" lang="ja-JP" altLang="en-US"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B4E6C0DD-999D-C5B1-DA27-57BBB6936853}"/>
              </a:ext>
            </a:extLst>
          </p:cNvPr>
          <p:cNvSpPr>
            <a:spLocks noGrp="1"/>
          </p:cNvSpPr>
          <p:nvPr>
            <p:ph type="sldNum" sz="quarter" idx="12"/>
          </p:nvPr>
        </p:nvSpPr>
        <p:spPr/>
        <p:txBody>
          <a:bodyPr/>
          <a:lstStyle/>
          <a:p>
            <a:fld id="{AF1F2705-F3BC-414C-A324-95BEEFB853BC}" type="slidenum">
              <a:rPr kumimoji="1" lang="ja-JP" altLang="en-US" smtClean="0"/>
              <a:t>41</a:t>
            </a:fld>
            <a:endParaRPr kumimoji="1" lang="ja-JP" altLang="en-US"/>
          </a:p>
        </p:txBody>
      </p:sp>
    </p:spTree>
    <p:extLst>
      <p:ext uri="{BB962C8B-B14F-4D97-AF65-F5344CB8AC3E}">
        <p14:creationId xmlns:p14="http://schemas.microsoft.com/office/powerpoint/2010/main" val="3683266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796413" y="1340065"/>
            <a:ext cx="10717161" cy="397031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推薦図書</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水野治久・家近早苗・石隈利紀（編）（</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2018</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チーム学校での</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効果的な援助</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ナカニシヤ出版</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八並光俊・石隈利紀（編）（</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2023</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Ｑ＆Ａ新生徒指導提要で読</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lang="ja-JP" altLang="en-US" sz="2800" b="1" kern="100" dirty="0" err="1">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み</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解く・これからの児童生徒の発達支持</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ぎょうせい</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endPar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石隈利紀（編）（</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2024</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教育・学校心理学第３版</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遠見書房</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DDDDE1C5-AA7C-186D-D455-F3F4A82E6876}"/>
              </a:ext>
            </a:extLst>
          </p:cNvPr>
          <p:cNvSpPr>
            <a:spLocks noGrp="1"/>
          </p:cNvSpPr>
          <p:nvPr>
            <p:ph type="sldNum" sz="quarter" idx="12"/>
          </p:nvPr>
        </p:nvSpPr>
        <p:spPr/>
        <p:txBody>
          <a:bodyPr/>
          <a:lstStyle/>
          <a:p>
            <a:fld id="{AF1F2705-F3BC-414C-A324-95BEEFB853BC}" type="slidenum">
              <a:rPr kumimoji="1" lang="ja-JP" altLang="en-US" smtClean="0"/>
              <a:t>42</a:t>
            </a:fld>
            <a:endParaRPr kumimoji="1" lang="ja-JP" altLang="en-US"/>
          </a:p>
        </p:txBody>
      </p:sp>
    </p:spTree>
    <p:extLst>
      <p:ext uri="{BB962C8B-B14F-4D97-AF65-F5344CB8AC3E}">
        <p14:creationId xmlns:p14="http://schemas.microsoft.com/office/powerpoint/2010/main" val="258234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56138"/>
            <a:ext cx="11379200" cy="6801862"/>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学校における暴力行為の現状</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・少年の学校内暴力として警察が検挙した事件　約</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900</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・文科省調査による小・中・高生の暴力行為の件数　約</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12</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9,000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（内訳）対教師暴力は約</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5</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　生徒間暴力は約</a:t>
            </a:r>
            <a:r>
              <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9</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5,000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器物損壊は約</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7</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,000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2014</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年度と</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2024</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年度の暴力行為件数の比較</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小学生　約</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1,000</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件　→　約</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8</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3,000</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中学生　約</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3</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万</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6,000</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件　→　約</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4</a:t>
            </a: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万件</a:t>
            </a:r>
            <a:endPar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lvl="0" algn="ju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高校生　約</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7,000</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　→　約</a:t>
            </a:r>
            <a:r>
              <a:rPr lang="en-US" altLang="ja-JP"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6</a:t>
            </a:r>
            <a:r>
              <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,000</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件</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～小学校で大幅に増加。</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⇒暴力行為への</a:t>
            </a: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対応の機会も増加の可能性</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⇒中・高の教職員の非行事案への対応経験が乏しくなり、いざ事が起</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こると学校や学級・ホームルームの運営に対し、より深刻なダメー</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prstClr val="black"/>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ジを与える可能性</a:t>
            </a:r>
          </a:p>
        </p:txBody>
      </p:sp>
      <p:sp>
        <p:nvSpPr>
          <p:cNvPr id="2" name="スライド番号プレースホルダー 1">
            <a:extLst>
              <a:ext uri="{FF2B5EF4-FFF2-40B4-BE49-F238E27FC236}">
                <a16:creationId xmlns:a16="http://schemas.microsoft.com/office/drawing/2014/main" id="{703F8E98-D386-3101-7904-BE11490C8110}"/>
              </a:ext>
            </a:extLst>
          </p:cNvPr>
          <p:cNvSpPr>
            <a:spLocks noGrp="1"/>
          </p:cNvSpPr>
          <p:nvPr>
            <p:ph type="sldNum" sz="quarter" idx="12"/>
          </p:nvPr>
        </p:nvSpPr>
        <p:spPr/>
        <p:txBody>
          <a:bodyPr/>
          <a:lstStyle/>
          <a:p>
            <a:fld id="{AF1F2705-F3BC-414C-A324-95BEEFB853BC}" type="slidenum">
              <a:rPr kumimoji="1" lang="ja-JP" altLang="en-US" smtClean="0"/>
              <a:t>5</a:t>
            </a:fld>
            <a:endParaRPr kumimoji="1" lang="ja-JP" altLang="en-US"/>
          </a:p>
        </p:txBody>
      </p:sp>
    </p:spTree>
    <p:extLst>
      <p:ext uri="{BB962C8B-B14F-4D97-AF65-F5344CB8AC3E}">
        <p14:creationId xmlns:p14="http://schemas.microsoft.com/office/powerpoint/2010/main" val="777326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D1B3908-032E-F432-4945-EA74C180E420}"/>
              </a:ext>
            </a:extLst>
          </p:cNvPr>
          <p:cNvSpPr txBox="1"/>
          <p:nvPr/>
        </p:nvSpPr>
        <p:spPr>
          <a:xfrm>
            <a:off x="2156459" y="3075057"/>
            <a:ext cx="7879080" cy="707886"/>
          </a:xfrm>
          <a:prstGeom prst="rect">
            <a:avLst/>
          </a:prstGeom>
          <a:noFill/>
        </p:spPr>
        <p:txBody>
          <a:bodyPr wrap="non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２．非行・暴力行為に関する法令</a:t>
            </a:r>
            <a:endPar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 name="スライド番号プレースホルダー 1">
            <a:extLst>
              <a:ext uri="{FF2B5EF4-FFF2-40B4-BE49-F238E27FC236}">
                <a16:creationId xmlns:a16="http://schemas.microsoft.com/office/drawing/2014/main" id="{0885158B-F189-1AF2-CC2A-6B1398B0BA61}"/>
              </a:ext>
            </a:extLst>
          </p:cNvPr>
          <p:cNvSpPr>
            <a:spLocks noGrp="1"/>
          </p:cNvSpPr>
          <p:nvPr>
            <p:ph type="sldNum" sz="quarter" idx="12"/>
          </p:nvPr>
        </p:nvSpPr>
        <p:spPr/>
        <p:txBody>
          <a:bodyPr/>
          <a:lstStyle/>
          <a:p>
            <a:fld id="{AF1F2705-F3BC-414C-A324-95BEEFB853BC}" type="slidenum">
              <a:rPr kumimoji="1" lang="ja-JP" altLang="en-US" smtClean="0"/>
              <a:t>6</a:t>
            </a:fld>
            <a:endParaRPr kumimoji="1" lang="ja-JP" altLang="en-US"/>
          </a:p>
        </p:txBody>
      </p:sp>
    </p:spTree>
    <p:extLst>
      <p:ext uri="{BB962C8B-B14F-4D97-AF65-F5344CB8AC3E}">
        <p14:creationId xmlns:p14="http://schemas.microsoft.com/office/powerpoint/2010/main" val="2934841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286327" y="86310"/>
            <a:ext cx="11379200" cy="667875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刑法等</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①刑法～犯罪とそれに対する刑罰を規定した法律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・窃盗（刑法第</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235</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条）「他人の財物を窃取した者は、窃盗の罪とし、</a:t>
            </a:r>
            <a:endParaRPr lang="en-US" altLang="ja-JP"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年以下の拘禁刑又は</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50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万円以下の罰金に処する」</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・傷害（刑法第</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204</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条）「人の身体を傷害した者は、</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15</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年以下の拘禁</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刑又は</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50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万円以下の罰金に処する」、暴行（刑法第</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208</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条）、器物</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損壊（刑法第</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261</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・強盗（刑法第</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236</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条）「暴行又は脅迫を用いて他人の財物を強取し</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た者は、強盗の罪とし、</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5</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年以上の有期拘禁刑に処する」、強盗致</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rgbClr val="0070C0"/>
                </a:solidFill>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死傷（刑法第</a:t>
            </a:r>
            <a:r>
              <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240</a:t>
            </a: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条）　などの規定</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（近年の動き）</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・強制性交等罪→不同意性交等罪</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・懲役刑・禁錮刑→拘禁刑に１本化</a:t>
            </a:r>
          </a:p>
        </p:txBody>
      </p:sp>
      <p:sp>
        <p:nvSpPr>
          <p:cNvPr id="2" name="スライド番号プレースホルダー 1">
            <a:extLst>
              <a:ext uri="{FF2B5EF4-FFF2-40B4-BE49-F238E27FC236}">
                <a16:creationId xmlns:a16="http://schemas.microsoft.com/office/drawing/2014/main" id="{39A83654-2E9E-287B-5184-C9EB3683116E}"/>
              </a:ext>
            </a:extLst>
          </p:cNvPr>
          <p:cNvSpPr>
            <a:spLocks noGrp="1"/>
          </p:cNvSpPr>
          <p:nvPr>
            <p:ph type="sldNum" sz="quarter" idx="12"/>
          </p:nvPr>
        </p:nvSpPr>
        <p:spPr/>
        <p:txBody>
          <a:bodyPr/>
          <a:lstStyle/>
          <a:p>
            <a:fld id="{AF1F2705-F3BC-414C-A324-95BEEFB853BC}" type="slidenum">
              <a:rPr kumimoji="1" lang="ja-JP" altLang="en-US" smtClean="0"/>
              <a:t>7</a:t>
            </a:fld>
            <a:endParaRPr kumimoji="1" lang="ja-JP" altLang="en-US"/>
          </a:p>
        </p:txBody>
      </p:sp>
    </p:spTree>
    <p:extLst>
      <p:ext uri="{BB962C8B-B14F-4D97-AF65-F5344CB8AC3E}">
        <p14:creationId xmlns:p14="http://schemas.microsoft.com/office/powerpoint/2010/main" val="414505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302359"/>
            <a:ext cx="11379200" cy="65556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②特別法～刑法以外の法律にも犯罪と刑罰に関する規定</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・自動車運転死傷処罰法　・覚醒剤取締法</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・児童買春・児童ポルノ禁止法　・銃砲刀剣類所持等取締法</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・軽犯罪法　など多くの法律に刑罰規定あり</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（近年の動き）</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・大麻取締法によって処罰されてきた大麻の所持→麻薬及び向精神薬</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取締法によって処罰され、これまで処罰されなかった大麻の使用</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（施用）についても同法により処罰</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・性的姿態撮影等処罰法の成立・施行により、盗撮等の犯罪を厳しく</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処罰</a:t>
            </a:r>
            <a:endParaRPr kumimoji="1" lang="en-US" altLang="ja-JP"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⇒刑法や特別法によって刑罰の対象になるということは、児童生徒の　</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場合、少年法上の「非行少年」として家庭裁判所による処分の対象</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になるということを意味する</a:t>
            </a:r>
          </a:p>
        </p:txBody>
      </p:sp>
      <p:sp>
        <p:nvSpPr>
          <p:cNvPr id="2" name="スライド番号プレースホルダー 1">
            <a:extLst>
              <a:ext uri="{FF2B5EF4-FFF2-40B4-BE49-F238E27FC236}">
                <a16:creationId xmlns:a16="http://schemas.microsoft.com/office/drawing/2014/main" id="{8496D4FA-4749-8B1F-E896-6FEAB1322513}"/>
              </a:ext>
            </a:extLst>
          </p:cNvPr>
          <p:cNvSpPr>
            <a:spLocks noGrp="1"/>
          </p:cNvSpPr>
          <p:nvPr>
            <p:ph type="sldNum" sz="quarter" idx="12"/>
          </p:nvPr>
        </p:nvSpPr>
        <p:spPr/>
        <p:txBody>
          <a:bodyPr/>
          <a:lstStyle/>
          <a:p>
            <a:fld id="{AF1F2705-F3BC-414C-A324-95BEEFB853BC}" type="slidenum">
              <a:rPr kumimoji="1" lang="ja-JP" altLang="en-US" smtClean="0"/>
              <a:t>8</a:t>
            </a:fld>
            <a:endParaRPr kumimoji="1" lang="ja-JP" altLang="en-US"/>
          </a:p>
        </p:txBody>
      </p:sp>
    </p:spTree>
    <p:extLst>
      <p:ext uri="{BB962C8B-B14F-4D97-AF65-F5344CB8AC3E}">
        <p14:creationId xmlns:p14="http://schemas.microsoft.com/office/powerpoint/2010/main" val="3335464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6A88CC-65F9-00B0-958F-ACAD28893363}"/>
              </a:ext>
            </a:extLst>
          </p:cNvPr>
          <p:cNvSpPr txBox="1"/>
          <p:nvPr/>
        </p:nvSpPr>
        <p:spPr>
          <a:xfrm>
            <a:off x="406400" y="409582"/>
            <a:ext cx="11379200" cy="624786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 </a:t>
            </a:r>
            <a:r>
              <a:rPr kumimoji="1" lang="ja-JP" altLang="en-US" sz="36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少年法・児童福祉法等</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①少年法～少年の健全な育成を期し、非行少年に対して保護処分を行</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うとともに、少年の刑事事件について特別の措置を講ずる　　</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ことを目的とする法律</a:t>
            </a: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・少年法上の「少年」＝</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歳未満の者</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rgbClr val="0070C0"/>
                </a:solidFill>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・非行少年は次の３つの少年</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犯罪少年～</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14</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歳以上</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20</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歳未満で、犯罪をした少年（その中でも、</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18</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19</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歳は「特定少年」）</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触法少年～</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14</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歳未満で、刑罰法令に触れる行為をした少年</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a:t>
            </a:r>
            <a:r>
              <a:rPr kumimoji="1" lang="ja-JP" altLang="en-US" sz="2800" b="1" i="0" u="none" strike="noStrike" kern="100" cap="none" spc="0" normalizeH="0" baseline="0" noProof="0" dirty="0" err="1">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ぐ</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犯少年～</a:t>
            </a:r>
            <a:r>
              <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18</a:t>
            </a: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歳未満で、正当な理由がなく家庭に寄りつかないな</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どの事由があり、将来犯罪や触法に至るおそれのある</a:t>
            </a:r>
            <a:endParaRPr kumimoji="1" lang="en-US" altLang="ja-JP"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Arial" panose="020B0604020202020204" pitchFamily="34" charset="0"/>
              </a:rPr>
              <a:t>　　　　　　　少年</a:t>
            </a:r>
          </a:p>
        </p:txBody>
      </p:sp>
      <p:sp>
        <p:nvSpPr>
          <p:cNvPr id="2" name="スライド番号プレースホルダー 1">
            <a:extLst>
              <a:ext uri="{FF2B5EF4-FFF2-40B4-BE49-F238E27FC236}">
                <a16:creationId xmlns:a16="http://schemas.microsoft.com/office/drawing/2014/main" id="{72C56866-1250-1948-6026-0F2FCDEBD160}"/>
              </a:ext>
            </a:extLst>
          </p:cNvPr>
          <p:cNvSpPr>
            <a:spLocks noGrp="1"/>
          </p:cNvSpPr>
          <p:nvPr>
            <p:ph type="sldNum" sz="quarter" idx="12"/>
          </p:nvPr>
        </p:nvSpPr>
        <p:spPr/>
        <p:txBody>
          <a:bodyPr/>
          <a:lstStyle/>
          <a:p>
            <a:fld id="{AF1F2705-F3BC-414C-A324-95BEEFB853BC}" type="slidenum">
              <a:rPr kumimoji="1" lang="ja-JP" altLang="en-US" smtClean="0"/>
              <a:t>9</a:t>
            </a:fld>
            <a:endParaRPr kumimoji="1" lang="ja-JP" altLang="en-US"/>
          </a:p>
        </p:txBody>
      </p:sp>
    </p:spTree>
    <p:extLst>
      <p:ext uri="{BB962C8B-B14F-4D97-AF65-F5344CB8AC3E}">
        <p14:creationId xmlns:p14="http://schemas.microsoft.com/office/powerpoint/2010/main" val="9838389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1093</TotalTime>
  <Words>16238</Words>
  <Application>Microsoft Office PowerPoint</Application>
  <PresentationFormat>ワイド画面</PresentationFormat>
  <Paragraphs>644</Paragraphs>
  <Slides>42</Slides>
  <Notes>41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42</vt:i4>
      </vt:variant>
    </vt:vector>
  </HeadingPairs>
  <TitlesOfParts>
    <vt:vector size="50" baseType="lpstr">
      <vt:lpstr>BIZ UDPゴシック</vt:lpstr>
      <vt:lpstr>UD デジタル 教科書体 N-B</vt:lpstr>
      <vt:lpstr>UD デジタル 教科書体 NK-B</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久遠 押切</dc:creator>
  <cp:lastModifiedBy>松田明子</cp:lastModifiedBy>
  <cp:revision>49</cp:revision>
  <cp:lastPrinted>2026-03-19T02:01:13Z</cp:lastPrinted>
  <dcterms:created xsi:type="dcterms:W3CDTF">2025-04-12T09:01:42Z</dcterms:created>
  <dcterms:modified xsi:type="dcterms:W3CDTF">2026-05-17T06:30:12Z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2026-03-19T02:11:44Z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0db69dfd-632c-4673-8b5c-86ebbe8c42fd</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