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09" r:id="rId2"/>
    <p:sldId id="257" r:id="rId3"/>
    <p:sldId id="298" r:id="rId4"/>
    <p:sldId id="299" r:id="rId5"/>
    <p:sldId id="300" r:id="rId6"/>
    <p:sldId id="301" r:id="rId7"/>
    <p:sldId id="297" r:id="rId8"/>
    <p:sldId id="291" r:id="rId9"/>
    <p:sldId id="258" r:id="rId10"/>
    <p:sldId id="259" r:id="rId11"/>
    <p:sldId id="292" r:id="rId12"/>
    <p:sldId id="260" r:id="rId13"/>
    <p:sldId id="286" r:id="rId14"/>
    <p:sldId id="261" r:id="rId15"/>
    <p:sldId id="262" r:id="rId16"/>
    <p:sldId id="295" r:id="rId17"/>
    <p:sldId id="263" r:id="rId18"/>
    <p:sldId id="264" r:id="rId19"/>
    <p:sldId id="265" r:id="rId20"/>
    <p:sldId id="276" r:id="rId21"/>
    <p:sldId id="287" r:id="rId22"/>
    <p:sldId id="266" r:id="rId23"/>
    <p:sldId id="267" r:id="rId24"/>
    <p:sldId id="268" r:id="rId25"/>
    <p:sldId id="302" r:id="rId26"/>
    <p:sldId id="269" r:id="rId27"/>
    <p:sldId id="293" r:id="rId28"/>
    <p:sldId id="303" r:id="rId29"/>
    <p:sldId id="289" r:id="rId30"/>
    <p:sldId id="270" r:id="rId31"/>
    <p:sldId id="271" r:id="rId32"/>
    <p:sldId id="304" r:id="rId33"/>
    <p:sldId id="277" r:id="rId34"/>
    <p:sldId id="278" r:id="rId35"/>
    <p:sldId id="280" r:id="rId36"/>
    <p:sldId id="272" r:id="rId37"/>
    <p:sldId id="290" r:id="rId38"/>
    <p:sldId id="279" r:id="rId39"/>
    <p:sldId id="284" r:id="rId40"/>
    <p:sldId id="305" r:id="rId41"/>
    <p:sldId id="307" r:id="rId42"/>
    <p:sldId id="306" r:id="rId43"/>
    <p:sldId id="308" r:id="rId44"/>
    <p:sldId id="294" r:id="rId45"/>
  </p:sldIdLst>
  <p:sldSz cx="12192000" cy="6858000"/>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429385-5194-D211-EF1C-F43DB39C0BE7}" name="飯田順子" initials="飯" userId="S::iida.junko.fn@u.tsukuba.ac.jp::2cbda066-2956-448d-ba49-e3dfc223869e" providerId="AD"/>
  <p188:author id="{BF31E093-D169-1974-B40C-9CA6EECB24D4}" name="松田明子" initials="明松" userId="S::matsuda-a@mext.go.jp::969902a4-8495-4d09-a80e-081ef4c2bbb7" providerId="AD"/>
  <p188:author id="{FB338995-DD33-6FEF-8004-B8181E09F098}" name="jscajim1" initials="j" userId="jscajim1" providerId="None"/>
  <p188:author id="{12A22DB4-317A-1422-7429-933BFE8942F5}" name="鈴木昇平" initials="昇鈴" userId="S::suzuki@toshobunka.onmicrosoft.com::e37088c7-205a-41d5-8ec0-450a66cdd490" providerId="AD"/>
  <p188:author id="{93E939D4-D0D0-D3B9-1748-62D27EC16BAD}" name="東則孝" initials="東" userId="東則孝"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65020" autoAdjust="0"/>
  </p:normalViewPr>
  <p:slideViewPr>
    <p:cSldViewPr snapToGrid="0" snapToObjects="1">
      <p:cViewPr varScale="1">
        <p:scale>
          <a:sx n="79" d="100"/>
          <a:sy n="79" d="100"/>
        </p:scale>
        <p:origin x="1522" y="67"/>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3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065FF55-8A2C-4D79-9B70-A0F2B8C05E89}"/>
              </a:ext>
            </a:extLst>
          </p:cNvPr>
          <p:cNvSpPr>
            <a:spLocks noGrp="1"/>
          </p:cNvSpPr>
          <p:nvPr>
            <p:ph type="hdr" sz="quarter"/>
          </p:nvPr>
        </p:nvSpPr>
        <p:spPr>
          <a:xfrm>
            <a:off x="1" y="1"/>
            <a:ext cx="4307629" cy="341791"/>
          </a:xfrm>
          <a:prstGeom prst="rect">
            <a:avLst/>
          </a:prstGeom>
        </p:spPr>
        <p:txBody>
          <a:bodyPr vert="horz" lIns="91553" tIns="45777" rIns="91553" bIns="4577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A9F5E66-B6E9-4113-AD0E-2A99AB496DA1}"/>
              </a:ext>
            </a:extLst>
          </p:cNvPr>
          <p:cNvSpPr>
            <a:spLocks noGrp="1"/>
          </p:cNvSpPr>
          <p:nvPr>
            <p:ph type="dt" sz="quarter" idx="1"/>
          </p:nvPr>
        </p:nvSpPr>
        <p:spPr>
          <a:xfrm>
            <a:off x="5630120" y="1"/>
            <a:ext cx="4307629" cy="341791"/>
          </a:xfrm>
          <a:prstGeom prst="rect">
            <a:avLst/>
          </a:prstGeom>
        </p:spPr>
        <p:txBody>
          <a:bodyPr vert="horz" lIns="91553" tIns="45777" rIns="91553" bIns="45777"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C48D0267-6443-47DA-9B2E-A37D9C3EE186}"/>
              </a:ext>
            </a:extLst>
          </p:cNvPr>
          <p:cNvSpPr>
            <a:spLocks noGrp="1"/>
          </p:cNvSpPr>
          <p:nvPr>
            <p:ph type="ftr" sz="quarter" idx="2"/>
          </p:nvPr>
        </p:nvSpPr>
        <p:spPr>
          <a:xfrm>
            <a:off x="1" y="6465411"/>
            <a:ext cx="4307629" cy="341790"/>
          </a:xfrm>
          <a:prstGeom prst="rect">
            <a:avLst/>
          </a:prstGeom>
        </p:spPr>
        <p:txBody>
          <a:bodyPr vert="horz" lIns="91553" tIns="45777" rIns="91553" bIns="4577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AE540D2-2BDC-437D-BC59-A4C0DEEBE8CD}"/>
              </a:ext>
            </a:extLst>
          </p:cNvPr>
          <p:cNvSpPr>
            <a:spLocks noGrp="1"/>
          </p:cNvSpPr>
          <p:nvPr>
            <p:ph type="sldNum" sz="quarter" idx="3"/>
          </p:nvPr>
        </p:nvSpPr>
        <p:spPr>
          <a:xfrm>
            <a:off x="5630120" y="6465411"/>
            <a:ext cx="4307629" cy="341790"/>
          </a:xfrm>
          <a:prstGeom prst="rect">
            <a:avLst/>
          </a:prstGeom>
        </p:spPr>
        <p:txBody>
          <a:bodyPr vert="horz" lIns="91553" tIns="45777" rIns="91553" bIns="45777" rtlCol="0" anchor="b"/>
          <a:lstStyle>
            <a:lvl1pPr algn="r">
              <a:defRPr sz="1200"/>
            </a:lvl1pPr>
          </a:lstStyle>
          <a:p>
            <a:fld id="{92AE1565-AA8A-441F-8A17-0AC617AA019E}" type="slidenum">
              <a:rPr kumimoji="1" lang="ja-JP" altLang="en-US" smtClean="0"/>
              <a:t>‹#›</a:t>
            </a:fld>
            <a:endParaRPr kumimoji="1" lang="ja-JP" altLang="en-US"/>
          </a:p>
        </p:txBody>
      </p:sp>
    </p:spTree>
    <p:extLst>
      <p:ext uri="{BB962C8B-B14F-4D97-AF65-F5344CB8AC3E}">
        <p14:creationId xmlns:p14="http://schemas.microsoft.com/office/powerpoint/2010/main" val="4608064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629" cy="341791"/>
          </a:xfrm>
          <a:prstGeom prst="rect">
            <a:avLst/>
          </a:prstGeom>
        </p:spPr>
        <p:txBody>
          <a:bodyPr vert="horz" lIns="91553" tIns="45777" rIns="91553" bIns="4577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120" y="1"/>
            <a:ext cx="4307629" cy="341791"/>
          </a:xfrm>
          <a:prstGeom prst="rect">
            <a:avLst/>
          </a:prstGeom>
        </p:spPr>
        <p:txBody>
          <a:bodyPr vert="horz" lIns="91553" tIns="45777" rIns="91553" bIns="45777"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2928938" y="850900"/>
            <a:ext cx="4081462" cy="2297113"/>
          </a:xfrm>
          <a:prstGeom prst="rect">
            <a:avLst/>
          </a:prstGeom>
          <a:noFill/>
          <a:ln w="12700">
            <a:solidFill>
              <a:prstClr val="black"/>
            </a:solidFill>
          </a:ln>
        </p:spPr>
        <p:txBody>
          <a:bodyPr vert="horz" lIns="91553" tIns="45777" rIns="91553" bIns="45777" rtlCol="0" anchor="ctr"/>
          <a:lstStyle/>
          <a:p>
            <a:endParaRPr lang="ja-JP" altLang="en-US"/>
          </a:p>
        </p:txBody>
      </p:sp>
      <p:sp>
        <p:nvSpPr>
          <p:cNvPr id="5" name="ノート プレースホルダー 4"/>
          <p:cNvSpPr>
            <a:spLocks noGrp="1"/>
          </p:cNvSpPr>
          <p:nvPr>
            <p:ph type="body" sz="quarter" idx="3"/>
          </p:nvPr>
        </p:nvSpPr>
        <p:spPr>
          <a:xfrm>
            <a:off x="993458" y="3276423"/>
            <a:ext cx="7952423" cy="2680276"/>
          </a:xfrm>
          <a:prstGeom prst="rect">
            <a:avLst/>
          </a:prstGeom>
        </p:spPr>
        <p:txBody>
          <a:bodyPr vert="horz" lIns="91553" tIns="45777" rIns="91553" bIns="4577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411"/>
            <a:ext cx="4307629" cy="341790"/>
          </a:xfrm>
          <a:prstGeom prst="rect">
            <a:avLst/>
          </a:prstGeom>
        </p:spPr>
        <p:txBody>
          <a:bodyPr vert="horz" lIns="91553" tIns="45777" rIns="91553" bIns="4577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120" y="6465411"/>
            <a:ext cx="4307629" cy="341790"/>
          </a:xfrm>
          <a:prstGeom prst="rect">
            <a:avLst/>
          </a:prstGeom>
        </p:spPr>
        <p:txBody>
          <a:bodyPr vert="horz" lIns="91553" tIns="45777" rIns="91553" bIns="45777" rtlCol="0" anchor="b"/>
          <a:lstStyle>
            <a:lvl1pPr algn="r">
              <a:defRPr sz="1200"/>
            </a:lvl1pPr>
          </a:lstStyle>
          <a:p>
            <a:fld id="{F5970A38-864A-403B-AEAB-27B4320028F9}" type="slidenum">
              <a:rPr kumimoji="1" lang="ja-JP" altLang="en-US" smtClean="0"/>
              <a:t>‹#›</a:t>
            </a:fld>
            <a:endParaRPr kumimoji="1" lang="ja-JP" altLang="en-US"/>
          </a:p>
        </p:txBody>
      </p:sp>
    </p:spTree>
    <p:extLst>
      <p:ext uri="{BB962C8B-B14F-4D97-AF65-F5344CB8AC3E}">
        <p14:creationId xmlns:p14="http://schemas.microsoft.com/office/powerpoint/2010/main" val="281926249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5820A7-CB0E-4E02-804D-9ED12B965BEB}" type="slidenum">
              <a:rPr kumimoji="1" lang="ja-JP" altLang="en-US" smtClean="0"/>
              <a:t>1</a:t>
            </a:fld>
            <a:endParaRPr kumimoji="1" lang="ja-JP" altLang="en-US"/>
          </a:p>
        </p:txBody>
      </p:sp>
    </p:spTree>
    <p:extLst>
      <p:ext uri="{BB962C8B-B14F-4D97-AF65-F5344CB8AC3E}">
        <p14:creationId xmlns:p14="http://schemas.microsoft.com/office/powerpoint/2010/main" val="353948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図表３は、いじめ問題の主要関連法規等を示したものである。表中の左端から、公布等年、法規等のタイトル、特色および留意すべき事項である。公布等年の下の［</a:t>
            </a:r>
            <a:r>
              <a:rPr lang="en-US" altLang="ja-JP" dirty="0"/>
              <a:t>A</a:t>
            </a:r>
            <a:r>
              <a:rPr lang="ja-JP" altLang="ja-JP" dirty="0"/>
              <a:t>］は、いじめ関係、［</a:t>
            </a:r>
            <a:r>
              <a:rPr lang="en-US" altLang="ja-JP" dirty="0"/>
              <a:t>B</a:t>
            </a:r>
            <a:r>
              <a:rPr lang="ja-JP" altLang="ja-JP" dirty="0"/>
              <a:t>］は不登校関係、［</a:t>
            </a:r>
            <a:r>
              <a:rPr lang="en-US" altLang="ja-JP" dirty="0"/>
              <a:t>C</a:t>
            </a:r>
            <a:r>
              <a:rPr lang="ja-JP" altLang="ja-JP" dirty="0"/>
              <a:t>］は特別支援関係である。</a:t>
            </a:r>
          </a:p>
          <a:p>
            <a:pPr defTabSz="915529">
              <a:defRPr/>
            </a:pPr>
            <a:r>
              <a:rPr lang="ja-JP" altLang="ja-JP" dirty="0"/>
              <a:t>関係法規等は、生徒指導提要の第４章｢いじめ｣と第</a:t>
            </a:r>
            <a:r>
              <a:rPr lang="en-US" altLang="ja-JP" dirty="0"/>
              <a:t>10</a:t>
            </a:r>
            <a:r>
              <a:rPr lang="ja-JP" altLang="ja-JP" dirty="0"/>
              <a:t>章｢不登校｣に詳しく述べられているので、確認してほしい。いじめ問題では、対象児童生徒が、いじめを原因として不登校に陥る場合が多いため、不登校に関する法規や指針の理解は必須である。重大事態においては、報告・調査義務があるため、重大事態調査のガイドライン（文部科学省、</a:t>
            </a:r>
            <a:r>
              <a:rPr lang="en-US" altLang="ja-JP" dirty="0"/>
              <a:t>2024</a:t>
            </a:r>
            <a:r>
              <a:rPr lang="ja-JP" altLang="ja-JP" dirty="0"/>
              <a:t>）は、事前に理解しておく必要がある。なお、最悪に備えて、自殺の背景調査の指針も読んでおくことが重要である。</a:t>
            </a:r>
            <a:r>
              <a:rPr lang="ja-JP" altLang="en-US" dirty="0"/>
              <a:t>表の</a:t>
            </a:r>
            <a:r>
              <a:rPr lang="en-US" altLang="ja-JP" dirty="0"/>
              <a:t>2014</a:t>
            </a:r>
            <a:r>
              <a:rPr lang="ja-JP" altLang="en-US" dirty="0"/>
              <a:t>年の指針は令和</a:t>
            </a:r>
            <a:r>
              <a:rPr lang="en-US" altLang="ja-JP" dirty="0"/>
              <a:t>7</a:t>
            </a:r>
            <a:r>
              <a:rPr lang="ja-JP" altLang="en-US" dirty="0"/>
              <a:t>年</a:t>
            </a:r>
            <a:r>
              <a:rPr lang="en-US" altLang="ja-JP" dirty="0"/>
              <a:t>12</a:t>
            </a:r>
            <a:r>
              <a:rPr lang="ja-JP" altLang="en-US" dirty="0"/>
              <a:t>月に改訂が行われ、種々の改善が図られている。</a:t>
            </a:r>
            <a:endParaRPr lang="ja-JP" altLang="ja-JP" dirty="0"/>
          </a:p>
          <a:p>
            <a:pPr defTabSz="915529">
              <a:defRPr/>
            </a:pPr>
            <a:r>
              <a:rPr lang="ja-JP" altLang="ja-JP" dirty="0"/>
              <a:t>また、発達障害児や発達障害が疑われる児童生徒が、いじめ被害を受けることも多いので、</a:t>
            </a:r>
            <a:r>
              <a:rPr lang="en-US" altLang="ja-JP" dirty="0"/>
              <a:t>2016</a:t>
            </a:r>
            <a:r>
              <a:rPr lang="ja-JP" altLang="ja-JP" dirty="0"/>
              <a:t>年改正の発達障害者支援法の理解が求められる。</a:t>
            </a:r>
            <a:endParaRPr lang="en-US" altLang="ja-JP" dirty="0"/>
          </a:p>
          <a:p>
            <a:pPr defTabSz="915529">
              <a:defRPr/>
            </a:pPr>
            <a:r>
              <a:rPr lang="ja-JP" altLang="ja-JP" dirty="0"/>
              <a:t>この他、いじめが犯罪行為と思われる場合は、警察への相談・連絡・通報などの連携が必要となるので、文部科学省の「早期に警察へ相談・通報すべきいじめ事案について（通知）」（</a:t>
            </a:r>
            <a:r>
              <a:rPr lang="en-US" altLang="ja-JP" dirty="0"/>
              <a:t>2013</a:t>
            </a:r>
            <a:r>
              <a:rPr lang="ja-JP" altLang="ja-JP" dirty="0"/>
              <a:t>）や「いじめ問題への的確な対応に向けた警察との連携等の徹底について（通知）」（</a:t>
            </a:r>
            <a:r>
              <a:rPr lang="en-US" altLang="ja-JP" dirty="0"/>
              <a:t>2023</a:t>
            </a:r>
            <a:r>
              <a:rPr lang="ja-JP" altLang="ja-JP" dirty="0"/>
              <a:t>）を読んでおくとよい。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11</a:t>
            </a:fld>
            <a:endParaRPr kumimoji="1" lang="ja-JP" altLang="en-US"/>
          </a:p>
        </p:txBody>
      </p:sp>
      <p:sp>
        <p:nvSpPr>
          <p:cNvPr id="5" name="日付プレースホルダー 4">
            <a:extLst>
              <a:ext uri="{FF2B5EF4-FFF2-40B4-BE49-F238E27FC236}">
                <a16:creationId xmlns:a16="http://schemas.microsoft.com/office/drawing/2014/main" id="{88B9BBC7-10DC-40FF-AD33-8EA293FA50C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56549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現代の生徒指導の困難性は、諸課題の低年齢化、深刻化、多様化などに加えて、援助者である教職員の物理的なマンパワー不足と、働き方改革による時間的制約にある。また、特別な教育的配慮を要する児童生徒の割合も高まり、教職員への物理的・心理的・教育的な負担の増加は、加速度的に増加している。</a:t>
            </a:r>
          </a:p>
          <a:p>
            <a:endParaRPr lang="en-US" altLang="ja-JP" dirty="0"/>
          </a:p>
          <a:p>
            <a:r>
              <a:rPr lang="ja-JP" altLang="ja-JP" dirty="0"/>
              <a:t>このような過酷な教育状況で、いじめ問題に立ち向かうためには、図表４のようなチーム学校による社会総がかりの地域連携協働体制の確立が急務であり、重要となる。換言すると、いじめ防対法に準拠した教育援助を展開するには、保護者・地域住民・関係機関等のスタッフと教職員による多職種・多機関等との連携協働によるチーム援助体制づくりが必須となる。学校のいじめ防止等の理解と推進という点では、コミュニティ・スクールによる熟議を通した生徒指導理解と教職員理解を図る。また、いじめの未然防止活動等では、地域学校協働活動によるマンパワーの向上を図り、多様な実践活動を展開していくのがよい。</a:t>
            </a:r>
          </a:p>
          <a:p>
            <a:endParaRPr lang="en-US" altLang="ja-JP" dirty="0"/>
          </a:p>
          <a:p>
            <a:r>
              <a:rPr lang="ja-JP" altLang="ja-JP" dirty="0"/>
              <a:t>スクールカウンセリングの目指すところは、リアクティブ型教育援助とプロアクティブ型教育援助による児童生徒の個別発達援助である。この個別発達援助の促進条件として、現行学習指導要領の「第１章総則」・「第４ 児童（生徒）の発達の支援」（高校は、第５款）において、学級・ホームルーム経営の充実、生徒指導の充実、キャリア教育の充実の三本柱貫徹していることに留意する。また、小学校学習指導要領・総則「第５ 学校運営上の留意事項」「１ 教育課程の改善と学校評価」では、「イ教育課程の編成及び実施に当たっては、（略）いじめの防止等のための対策に関する基本的な方針など、各分野における学校の全体計画等と関連付けながら、効果的な指導が行われるように留意する」（文部科学省、</a:t>
            </a:r>
            <a:r>
              <a:rPr lang="en-US" altLang="ja-JP" dirty="0"/>
              <a:t>2017</a:t>
            </a:r>
            <a:r>
              <a:rPr lang="ja-JP" altLang="ja-JP" dirty="0" err="1"/>
              <a:t>、</a:t>
            </a:r>
            <a:r>
              <a:rPr lang="en-US" altLang="ja-JP" dirty="0"/>
              <a:t>p.25</a:t>
            </a:r>
            <a:r>
              <a:rPr lang="ja-JP" altLang="ja-JP" dirty="0"/>
              <a:t>）と明記されている。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id="{F268F3BA-A4BE-4650-91A6-81E13078171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34708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２．プロアクティブ型教育援助によるいじめ未然防止</a:t>
            </a:r>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13</a:t>
            </a:fld>
            <a:endParaRPr kumimoji="1" lang="ja-JP" altLang="en-US"/>
          </a:p>
        </p:txBody>
      </p:sp>
      <p:sp>
        <p:nvSpPr>
          <p:cNvPr id="5" name="日付プレースホルダー 4">
            <a:extLst>
              <a:ext uri="{FF2B5EF4-FFF2-40B4-BE49-F238E27FC236}">
                <a16:creationId xmlns:a16="http://schemas.microsoft.com/office/drawing/2014/main" id="{8841E584-B22A-438E-A6FE-C509B37C700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5069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プロアクティブ型教育援助において、最も重要となるのは、すべての児童生徒を対象に、一人ひとりの児童生徒の学習面、心理・社会面、進路・キャリア面、健康面などの実態を把握し、なおかつ、学級・ホームルーム（以下、学級・</a:t>
            </a:r>
            <a:r>
              <a:rPr lang="en-US" altLang="ja-JP" dirty="0"/>
              <a:t>HR</a:t>
            </a:r>
            <a:r>
              <a:rPr lang="ja-JP" altLang="ja-JP" dirty="0"/>
              <a:t>と略）や家庭環境などの環境面の実態を把握することである。</a:t>
            </a:r>
            <a:endParaRPr lang="en-US" altLang="ja-JP" dirty="0"/>
          </a:p>
          <a:p>
            <a:r>
              <a:rPr lang="ja-JP" altLang="ja-JP" dirty="0"/>
              <a:t>すなわち、心理教育的アセスメントによる定点調査である。とりわけ、学年初期のイニシャルアセスメントが重要となる。</a:t>
            </a:r>
            <a:endParaRPr kumimoji="1" lang="en-US" altLang="ja-JP" dirty="0"/>
          </a:p>
          <a:p>
            <a:r>
              <a:rPr lang="ja-JP" altLang="ja-JP" dirty="0"/>
              <a:t>児童生徒は、学力・学習意欲・進路意識・将来展望・自己肯定感・集団適応感・人間関係・性意識・心身の健康状態・発達特性・生育環境・国籍などの点で多様である（図表５を参照）</a:t>
            </a:r>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2205A6EC-1FAB-4957-956C-6B4F45D1F33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6764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そのため、いじめの未然防止では、図表６に示した心理教育的アセスメントを基盤としたプロアクティブ型教育援助が重要となる。</a:t>
            </a:r>
            <a:endParaRPr lang="en-US" altLang="ja-JP" dirty="0"/>
          </a:p>
          <a:p>
            <a:pPr defTabSz="915529">
              <a:defRPr/>
            </a:pPr>
            <a:r>
              <a:rPr lang="ja-JP" altLang="ja-JP" dirty="0"/>
              <a:t>生徒指導提要では、</a:t>
            </a:r>
            <a:r>
              <a:rPr lang="en-US" altLang="ja-JP" dirty="0"/>
              <a:t>BPS</a:t>
            </a:r>
            <a:r>
              <a:rPr lang="ja-JP" altLang="ja-JP" dirty="0"/>
              <a:t>（生物</a:t>
            </a:r>
            <a:r>
              <a:rPr lang="ja-JP" altLang="ja-JP" dirty="0" err="1"/>
              <a:t>ｰ</a:t>
            </a:r>
            <a:r>
              <a:rPr lang="ja-JP" altLang="ja-JP" dirty="0"/>
              <a:t>心理</a:t>
            </a:r>
            <a:r>
              <a:rPr lang="ja-JP" altLang="ja-JP" dirty="0" err="1"/>
              <a:t>ｰ</a:t>
            </a:r>
            <a:r>
              <a:rPr lang="ja-JP" altLang="ja-JP" dirty="0"/>
              <a:t>社会）モデルを紹介している（文部科学省、</a:t>
            </a:r>
            <a:r>
              <a:rPr lang="en-US" altLang="ja-JP" dirty="0"/>
              <a:t>2022</a:t>
            </a:r>
            <a:r>
              <a:rPr lang="ja-JP" altLang="ja-JP" dirty="0" err="1"/>
              <a:t>、</a:t>
            </a:r>
            <a:r>
              <a:rPr lang="en-US" altLang="ja-JP" dirty="0"/>
              <a:t>p.91</a:t>
            </a:r>
            <a:r>
              <a:rPr lang="ja-JP" altLang="ja-JP" dirty="0"/>
              <a:t>）。</a:t>
            </a:r>
            <a:endParaRPr lang="en-US" altLang="ja-JP" dirty="0"/>
          </a:p>
          <a:p>
            <a:pPr defTabSz="915529">
              <a:defRPr/>
            </a:pPr>
            <a:endParaRPr lang="en-US" altLang="ja-JP" dirty="0"/>
          </a:p>
          <a:p>
            <a:pPr defTabSz="915529">
              <a:defRPr/>
            </a:pPr>
            <a:r>
              <a:rPr lang="ja-JP" altLang="ja-JP" dirty="0"/>
              <a:t>具体的な例としては、学年当初に、〔児童生徒個人⇒学級・</a:t>
            </a:r>
            <a:r>
              <a:rPr lang="en-US" altLang="ja-JP" dirty="0"/>
              <a:t>HR</a:t>
            </a:r>
            <a:r>
              <a:rPr lang="ja-JP" altLang="ja-JP" dirty="0"/>
              <a:t>⇒学年〕のアセスメント情報（図表７を参照）を収集し、そのデータに基づいて、わかりやすい授業・感動体験のある授業や体験活動・児童生徒の実態に応じたいじめ防止教育などの授業開発・改善を行う。また、支持的・信頼的・規範的な学級・</a:t>
            </a:r>
            <a:r>
              <a:rPr lang="en-US" altLang="ja-JP" dirty="0"/>
              <a:t>HR</a:t>
            </a:r>
            <a:r>
              <a:rPr lang="ja-JP" altLang="ja-JP" dirty="0"/>
              <a:t>経営を図る。なお、常に意識すべきは、生徒指導提要で示された４つの生徒指導の実践上の視点（文部科学省、</a:t>
            </a:r>
            <a:r>
              <a:rPr lang="en-US" altLang="ja-JP" dirty="0"/>
              <a:t>2022</a:t>
            </a:r>
            <a:r>
              <a:rPr lang="ja-JP" altLang="ja-JP" dirty="0" err="1"/>
              <a:t>、</a:t>
            </a:r>
            <a:r>
              <a:rPr lang="en-US" altLang="ja-JP" dirty="0"/>
              <a:t>pp.14-15</a:t>
            </a:r>
            <a:r>
              <a:rPr lang="ja-JP" altLang="ja-JP" dirty="0"/>
              <a:t>）、すなわち、</a:t>
            </a:r>
            <a:r>
              <a:rPr lang="en-US" altLang="ja-JP" dirty="0"/>
              <a:t>①</a:t>
            </a:r>
            <a:r>
              <a:rPr lang="ja-JP" altLang="ja-JP" dirty="0"/>
              <a:t>自己存在感の感受、</a:t>
            </a:r>
            <a:r>
              <a:rPr lang="en-US" altLang="ja-JP" dirty="0"/>
              <a:t>②</a:t>
            </a:r>
            <a:r>
              <a:rPr lang="ja-JP" altLang="ja-JP" dirty="0"/>
              <a:t>共感的な人間関係の育成、③自己決定の場の提供、④安全・安心な風土の醸成に配慮する必要がある。</a:t>
            </a:r>
          </a:p>
          <a:p>
            <a:pPr defTabSz="915529">
              <a:defRPr/>
            </a:pP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15</a:t>
            </a:fld>
            <a:endParaRPr kumimoji="1" lang="ja-JP" altLang="en-US"/>
          </a:p>
        </p:txBody>
      </p:sp>
      <p:sp>
        <p:nvSpPr>
          <p:cNvPr id="5" name="日付プレースホルダー 4">
            <a:extLst>
              <a:ext uri="{FF2B5EF4-FFF2-40B4-BE49-F238E27FC236}">
                <a16:creationId xmlns:a16="http://schemas.microsoft.com/office/drawing/2014/main" id="{D7833182-0CC1-4E86-8E03-4F9F0FCC15C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8854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lang="ja-JP" altLang="ja-JP" dirty="0"/>
              <a:t>プロアクティブ型教育援助によるいじめの未然防止では、いじめ防止教育のようないじめ問題を直接的に扱った課題未然防止教育だけでなく、より根本的な児童生徒のいじめ防止行動に繋がる社会的スキルの獲得プログラムが重要となる。</a:t>
            </a:r>
          </a:p>
          <a:p>
            <a:endParaRPr lang="en-US" altLang="ja-JP" dirty="0"/>
          </a:p>
          <a:p>
            <a:r>
              <a:rPr lang="ja-JP" altLang="ja-JP" dirty="0"/>
              <a:t>アメリカのスクールカウンセリングでは、スクールカウンセリングプログラムの提供サービスとして、ガイダンスカリキュラムがある（</a:t>
            </a:r>
            <a:r>
              <a:rPr lang="en-US" altLang="ja-JP" dirty="0"/>
              <a:t>American School Counselor Association</a:t>
            </a:r>
            <a:r>
              <a:rPr lang="ja-JP" altLang="en-US" dirty="0" err="1"/>
              <a:t>、</a:t>
            </a:r>
            <a:r>
              <a:rPr lang="en-US" altLang="ja-JP" dirty="0"/>
              <a:t>2003</a:t>
            </a:r>
            <a:r>
              <a:rPr lang="ja-JP" altLang="ja-JP" dirty="0" err="1"/>
              <a:t>、</a:t>
            </a:r>
            <a:r>
              <a:rPr lang="ja-JP" altLang="ja-JP" dirty="0"/>
              <a:t>八並・國分、</a:t>
            </a:r>
            <a:r>
              <a:rPr lang="en-US" altLang="ja-JP" dirty="0"/>
              <a:t>2008</a:t>
            </a:r>
            <a:r>
              <a:rPr lang="ja-JP" altLang="ja-JP" dirty="0" err="1"/>
              <a:t>、</a:t>
            </a:r>
            <a:r>
              <a:rPr lang="ja-JP" altLang="ja-JP" dirty="0"/>
              <a:t>第４章・第１節参照）。日本ではなじみがないので、本章ではガイダンスプログラムと呼称する。では、ガイダンスプログラムとは何か。その特色は、以下の通りである。</a:t>
            </a:r>
            <a:endParaRPr lang="en-US" altLang="ja-JP" dirty="0"/>
          </a:p>
          <a:p>
            <a:endParaRPr lang="ja-JP" altLang="ja-JP" dirty="0"/>
          </a:p>
          <a:p>
            <a:r>
              <a:rPr lang="ja-JP" altLang="ja-JP" dirty="0"/>
              <a:t>①集団指導を通した教育的プログラム</a:t>
            </a:r>
          </a:p>
          <a:p>
            <a:r>
              <a:rPr lang="ja-JP" altLang="ja-JP" dirty="0"/>
              <a:t>授業や集団指導を通して、児童生徒一人ひとりの自己理解・他者理解能力、学習意欲・態度・学習習慣、礼儀・規範意識・善悪の判断能力、協調性・共感性、役割遂行能力、人間関係形成能力、意思決定能力、問題解決能力、情報探索・活用能力、コミュニケーション能力、将来設計能力などのコンピテンシー（育成したい能力）の獲得を目指している。</a:t>
            </a:r>
            <a:endParaRPr lang="en-US" altLang="ja-JP" dirty="0"/>
          </a:p>
          <a:p>
            <a:endParaRPr lang="ja-JP" altLang="ja-JP" dirty="0"/>
          </a:p>
          <a:p>
            <a:r>
              <a:rPr lang="ja-JP" altLang="ja-JP" dirty="0"/>
              <a:t>②系統的・計画的なプログラム</a:t>
            </a:r>
          </a:p>
          <a:p>
            <a:r>
              <a:rPr lang="ja-JP" altLang="ja-JP" dirty="0"/>
              <a:t>ガイダンスプログラムは、明確な教育目標をもち、単元化されている。そのため、何をどの程度児童生徒が学習するのかというスコープ（領域内容や範囲）と、発達段階に応じてどのような順序で学習するのかというシークエンス（学習内容の配列や順序）を組み合わせて作成される。</a:t>
            </a:r>
            <a:endParaRPr lang="en-US" altLang="ja-JP" dirty="0"/>
          </a:p>
          <a:p>
            <a:endParaRPr lang="en-US" altLang="ja-JP" dirty="0"/>
          </a:p>
          <a:p>
            <a:r>
              <a:rPr lang="ja-JP" altLang="ja-JP" dirty="0"/>
              <a:t>③継続的な生きる力の育成</a:t>
            </a:r>
          </a:p>
          <a:p>
            <a:r>
              <a:rPr lang="ja-JP" altLang="ja-JP" dirty="0"/>
              <a:t>ガイダンスプログラムは、学校全体のカリキュラムに組み込まれて、幼稚園から高校まで、段階的かつ継続的に提供されることによって、すべての児童生徒が、学校生活や将来の社会生活で必要な知識・スキル・態度を獲得することをねらいとしている。</a:t>
            </a:r>
            <a:endParaRPr lang="en-US" altLang="ja-JP" dirty="0"/>
          </a:p>
          <a:p>
            <a:endParaRPr lang="ja-JP" altLang="ja-JP" dirty="0"/>
          </a:p>
          <a:p>
            <a:r>
              <a:rPr lang="ja-JP" altLang="ja-JP" dirty="0"/>
              <a:t>④検証可能な教育効果</a:t>
            </a:r>
          </a:p>
          <a:p>
            <a:r>
              <a:rPr lang="ja-JP" altLang="ja-JP" dirty="0"/>
              <a:t>ガイダンスプログラムでは、教育目標、対象、内容、方法、予想される成果（アウトカム）などが事前に文書化されている。したがって、すべての児童生徒が目標どおりの知識・スキル・態度を習得したかどうかは、事前・事後テストや成果物などによって検証可能である。</a:t>
            </a:r>
            <a:endParaRPr lang="en-US" altLang="ja-JP" dirty="0"/>
          </a:p>
          <a:p>
            <a:endParaRPr lang="en-US" altLang="ja-JP" dirty="0"/>
          </a:p>
          <a:p>
            <a:endParaRPr lang="ja-JP" altLang="ja-JP"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19778EB1-6CE6-4042-8BE0-5AA275FDBE4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86547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50900"/>
            <a:ext cx="4081462" cy="2297113"/>
          </a:xfrm>
        </p:spPr>
      </p:sp>
      <p:sp>
        <p:nvSpPr>
          <p:cNvPr id="3" name="ノート プレースホルダー 2"/>
          <p:cNvSpPr>
            <a:spLocks noGrp="1"/>
          </p:cNvSpPr>
          <p:nvPr>
            <p:ph type="body" idx="1"/>
          </p:nvPr>
        </p:nvSpPr>
        <p:spPr/>
        <p:txBody>
          <a:bodyPr/>
          <a:lstStyle/>
          <a:p>
            <a:r>
              <a:rPr lang="ja-JP" altLang="ja-JP" dirty="0"/>
              <a:t>いじめの未然防止におけるガイダンスプログラムは、世界的な潮流であるソーシャル・エモーショナル・ラーニング（</a:t>
            </a:r>
            <a:r>
              <a:rPr lang="en-US" altLang="ja-JP" dirty="0"/>
              <a:t>SEL</a:t>
            </a:r>
            <a:r>
              <a:rPr lang="ja-JP" altLang="ja-JP" dirty="0"/>
              <a:t>：社会性と情動の学習）に包摂される。生徒指導提要では、</a:t>
            </a:r>
            <a:r>
              <a:rPr lang="en-US" altLang="ja-JP" dirty="0"/>
              <a:t>SEL</a:t>
            </a:r>
            <a:r>
              <a:rPr lang="ja-JP" altLang="ja-JP" dirty="0"/>
              <a:t>は、「自己の捉え方と他者との関わり方を基盤として、社会性（対人関係）に関するスキル、態度、価値観を身につける学習であり、社会性と情動に関する心理教育プログラムの総称である。」と説明されている（文部科学省、</a:t>
            </a:r>
            <a:r>
              <a:rPr lang="en-US" altLang="ja-JP" dirty="0"/>
              <a:t>2022</a:t>
            </a:r>
            <a:r>
              <a:rPr lang="ja-JP" altLang="ja-JP" dirty="0" err="1"/>
              <a:t>、</a:t>
            </a:r>
            <a:r>
              <a:rPr lang="en-US" altLang="ja-JP" dirty="0"/>
              <a:t>p.26</a:t>
            </a:r>
            <a:r>
              <a:rPr lang="ja-JP" altLang="ja-JP" dirty="0" err="1"/>
              <a:t>、</a:t>
            </a:r>
            <a:r>
              <a:rPr lang="ja-JP" altLang="ja-JP" dirty="0"/>
              <a:t>脚注</a:t>
            </a:r>
            <a:r>
              <a:rPr lang="en-US" altLang="ja-JP" dirty="0"/>
              <a:t>[*11]</a:t>
            </a:r>
            <a:r>
              <a:rPr lang="ja-JP" altLang="ja-JP" dirty="0"/>
              <a:t>）。</a:t>
            </a:r>
            <a:endParaRPr lang="en-US" altLang="ja-JP" dirty="0"/>
          </a:p>
          <a:p>
            <a:r>
              <a:rPr lang="ja-JP" altLang="en-US" dirty="0"/>
              <a:t>５つのコンピテンス（</a:t>
            </a:r>
            <a:r>
              <a:rPr lang="ja-JP" altLang="en-US" u="sng" dirty="0"/>
              <a:t>「自己理解」「他者理解」「対人関係」「セルフ・マネジメント」「責任ある意思決定」</a:t>
            </a:r>
            <a:r>
              <a:rPr lang="ja-JP" altLang="en-US" dirty="0"/>
              <a:t>）を高めることで、学力の向上、メンタルヘルスの維持向上につながることが示されている。</a:t>
            </a:r>
            <a:endParaRPr lang="en-US" altLang="ja-JP" dirty="0"/>
          </a:p>
          <a:p>
            <a:endParaRPr lang="ja-JP" altLang="ja-JP" dirty="0"/>
          </a:p>
          <a:p>
            <a:endParaRPr lang="en-US" altLang="ja-JP" dirty="0"/>
          </a:p>
          <a:p>
            <a:endParaRPr lang="ja-JP" altLang="ja-JP"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17</a:t>
            </a:fld>
            <a:endParaRPr kumimoji="1" lang="ja-JP" altLang="en-US"/>
          </a:p>
        </p:txBody>
      </p:sp>
      <p:sp>
        <p:nvSpPr>
          <p:cNvPr id="5" name="日付プレースホルダー 4">
            <a:extLst>
              <a:ext uri="{FF2B5EF4-FFF2-40B4-BE49-F238E27FC236}">
                <a16:creationId xmlns:a16="http://schemas.microsoft.com/office/drawing/2014/main" id="{65D84C73-2CA4-4298-A740-7F6C1FA8E59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21321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日本におけるガイダンスプログラムの先駆的かつ地域レベルの実践として、横浜市教育委員会（</a:t>
            </a:r>
            <a:r>
              <a:rPr lang="en-US" altLang="ja-JP" dirty="0"/>
              <a:t>2023</a:t>
            </a:r>
            <a:r>
              <a:rPr lang="ja-JP" altLang="ja-JP" dirty="0"/>
              <a:t>）による「子どもの社会的スキル横浜プログラム」（以下、横浜プログラムと略）がある。</a:t>
            </a:r>
            <a:endParaRPr lang="en-US" altLang="ja-JP" dirty="0"/>
          </a:p>
          <a:p>
            <a:r>
              <a:rPr lang="ja-JP" altLang="ja-JP" dirty="0"/>
              <a:t>横浜プログラム（図表８・図表９）では、児童生徒の問題行動の背景に、彼らが問題や課題にうまく対処できない原因として、家庭や地域で体験する基本体験の不足を指摘している。具体的には、乳幼児期からの無条件に愛されたという「被受容体験」、トイレや食事時間のコントロールに伴う「我慢体験」、友達とのぶつかり合いやじゃれ合いなどの「群れあい体験」の</a:t>
            </a:r>
            <a:r>
              <a:rPr lang="en-US" altLang="ja-JP" dirty="0"/>
              <a:t>3 </a:t>
            </a:r>
            <a:r>
              <a:rPr lang="ja-JP" altLang="ja-JP" dirty="0"/>
              <a:t>基本体験の不足である。換言すると、問題解決にかかわる個人レベルでの社会的スキルの不足と集団レベルでの学級集団の力の不足によって、生徒指導上の諸課題が生じている。</a:t>
            </a:r>
          </a:p>
          <a:p>
            <a:endParaRPr lang="en-US" altLang="ja-JP" dirty="0"/>
          </a:p>
          <a:p>
            <a:r>
              <a:rPr lang="ja-JP" altLang="ja-JP" dirty="0"/>
              <a:t>横浜プログラムは、これらの３基本体験不足を補うために、集団指導（グループ・アプローチ）を通じて、個々人の成長促進を図る「自分づくり」スキル、コミュニケーション能力の育成と対人関係の改善・発展を図る「仲間づくり」スキル、所属集団の発展と改善を図る「集団づくり」スキルを学習する（図表</a:t>
            </a:r>
            <a:r>
              <a:rPr lang="en-US" altLang="ja-JP" dirty="0"/>
              <a:t>10</a:t>
            </a:r>
            <a:r>
              <a:rPr lang="ja-JP" altLang="ja-JP" dirty="0"/>
              <a:t>を参照）。この３つのスキルは、</a:t>
            </a:r>
            <a:r>
              <a:rPr lang="en-US" altLang="ja-JP" dirty="0"/>
              <a:t>18</a:t>
            </a:r>
            <a:r>
              <a:rPr lang="ja-JP" altLang="ja-JP" dirty="0"/>
              <a:t>の社会的スキルから構成されている。「自分づくり」スキルは「自分の意見をもつ」・「自他のよさを見いだす」など４スキル、「仲間づくり」スキルは「はっきり伝える」・「きっぱり断る」・「あたたかい言葉をかける」など</a:t>
            </a:r>
            <a:r>
              <a:rPr lang="en-US" altLang="ja-JP" dirty="0"/>
              <a:t>12</a:t>
            </a:r>
            <a:r>
              <a:rPr lang="ja-JP" altLang="ja-JP" dirty="0"/>
              <a:t>スキル、「集団づくり」スキルは「問題や課題の解決策をみんなで考える」など２スキルから構成されている。</a:t>
            </a:r>
          </a:p>
          <a:p>
            <a:endParaRPr lang="en-US" altLang="ja-JP" dirty="0"/>
          </a:p>
          <a:p>
            <a:r>
              <a:rPr lang="ja-JP" altLang="ja-JP" dirty="0"/>
              <a:t>社会的スキルの獲得を共通の教育目標として、各教科、道徳科、特別活動、総合的な学習の時間などすべての教育活動に、横浜プログラムをクロスカリキュラムとして教育課程に位置づけ、小学校から中学校の</a:t>
            </a:r>
            <a:r>
              <a:rPr lang="en-US" altLang="ja-JP" dirty="0"/>
              <a:t>9 </a:t>
            </a:r>
            <a:r>
              <a:rPr lang="ja-JP" altLang="ja-JP" dirty="0"/>
              <a:t>年間にわたり、系統的・計画的・継続的に展開される。なお、プログラムの選択にあたっては、</a:t>
            </a:r>
            <a:r>
              <a:rPr lang="en-US" altLang="ja-JP" dirty="0"/>
              <a:t>Y-P</a:t>
            </a:r>
            <a:r>
              <a:rPr lang="ja-JP" altLang="ja-JP" dirty="0"/>
              <a:t>アセスメントというアセスメント情報に基づいている。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18</a:t>
            </a:fld>
            <a:endParaRPr kumimoji="1" lang="ja-JP" altLang="en-US"/>
          </a:p>
        </p:txBody>
      </p:sp>
      <p:sp>
        <p:nvSpPr>
          <p:cNvPr id="5" name="日付プレースホルダー 4">
            <a:extLst>
              <a:ext uri="{FF2B5EF4-FFF2-40B4-BE49-F238E27FC236}">
                <a16:creationId xmlns:a16="http://schemas.microsoft.com/office/drawing/2014/main" id="{669FF0D3-FF4A-49C0-8FE6-88A7F20D1E8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89438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いじめ未然防止を</a:t>
            </a:r>
            <a:r>
              <a:rPr lang="en-US" altLang="ja-JP" dirty="0" err="1"/>
              <a:t>俯瞰</a:t>
            </a:r>
            <a:r>
              <a:rPr lang="en-US" altLang="ja-JP" dirty="0"/>
              <a:t>(</a:t>
            </a:r>
            <a:r>
              <a:rPr lang="ja-JP" altLang="en-US" dirty="0"/>
              <a:t>ふかん</a:t>
            </a:r>
            <a:r>
              <a:rPr lang="en-US" altLang="ja-JP" dirty="0"/>
              <a:t>)</a:t>
            </a:r>
            <a:r>
              <a:rPr lang="ja-JP" altLang="ja-JP" dirty="0"/>
              <a:t>（大局的に見る）すると、図表</a:t>
            </a:r>
            <a:r>
              <a:rPr lang="en-US" altLang="ja-JP" dirty="0"/>
              <a:t>11</a:t>
            </a:r>
            <a:r>
              <a:rPr lang="ja-JP" altLang="ja-JP" dirty="0" err="1"/>
              <a:t>のように</a:t>
            </a:r>
            <a:r>
              <a:rPr lang="ja-JP" altLang="ja-JP" dirty="0"/>
              <a:t>なる。感動・発見・挑戦・創造体験のある授業と体験活動を中核に、いじめ未然防止教育とガイダンスプログラムを取り入れることによって、児童生徒に規律と他者受容、支持的人間関係、自己存在感と自己有用感、自己挑戦を促進し、支持的・信頼的・規範的な学級・</a:t>
            </a:r>
            <a:r>
              <a:rPr lang="en-US" altLang="ja-JP" dirty="0"/>
              <a:t>HR</a:t>
            </a:r>
            <a:r>
              <a:rPr lang="ja-JP" altLang="ja-JP" dirty="0"/>
              <a:t>を形成することが重要である。すなわち、学級・</a:t>
            </a:r>
            <a:r>
              <a:rPr lang="en-US" altLang="ja-JP" dirty="0"/>
              <a:t>HR</a:t>
            </a:r>
            <a:r>
              <a:rPr lang="ja-JP" altLang="ja-JP" dirty="0"/>
              <a:t>を、学年当初の生活集団から学習集団に変容させ、善悪の判断や適切な言動がとれる心理的なよりどころとなるように準拠集団化することが大切となる。</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id="{F9D4EF24-2E16-427D-BD9D-FB74BCCF004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5563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ここまでの内容を踏まえて、自身の学校を振り返ってみましょう。</a:t>
            </a:r>
            <a:endParaRPr kumimoji="1" lang="en-US" altLang="ja-JP" dirty="0"/>
          </a:p>
          <a:p>
            <a:r>
              <a:rPr kumimoji="1" lang="ja-JP" altLang="en-US" dirty="0"/>
              <a:t>プロアクティブ型生徒指導はどのように展開されていますか。</a:t>
            </a:r>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20</a:t>
            </a:fld>
            <a:endParaRPr kumimoji="1" lang="ja-JP" altLang="en-US"/>
          </a:p>
        </p:txBody>
      </p:sp>
      <p:sp>
        <p:nvSpPr>
          <p:cNvPr id="5" name="日付プレースホルダー 4">
            <a:extLst>
              <a:ext uri="{FF2B5EF4-FFF2-40B4-BE49-F238E27FC236}">
                <a16:creationId xmlns:a16="http://schemas.microsoft.com/office/drawing/2014/main" id="{5D838E33-4DDC-41E9-8022-EA8513A4A48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31770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１．まずはいじめ問題の現状として、現行のいじめの定義、いじめの発生状況と解消率、いじめの調査項目、いじめの</a:t>
            </a:r>
            <a:r>
              <a:rPr lang="en-US" altLang="ja-JP" dirty="0"/>
              <a:t>4</a:t>
            </a:r>
            <a:r>
              <a:rPr lang="ja-JP" altLang="en-US" dirty="0"/>
              <a:t>層構造について理解していきます。</a:t>
            </a:r>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D6F77CAA-8649-42C8-AC72-66B9ABB6154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75839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３．リアクティブ型教育援助によるいじめ対応</a:t>
            </a:r>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id="{2AA684D4-1398-41D5-BA0E-2E81F015482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72377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リアクティブ型教育援助によるいじめ対応の基本は、いじめ防対法と自校が公表している学校いじめ防止基本方針に準拠していることである。したがって、教職員はこの両者について、熟知しておく必要があることは言うまでもない。しかし、現状では、いじめ防対法や学校いじめ防止基本方針に関する知識不足は否めず、学年当初での全教職員対象の校内研修で確認しておくことが望ましい。その際に、スクールカウンセラー（</a:t>
            </a:r>
            <a:r>
              <a:rPr lang="en-US" altLang="ja-JP" dirty="0"/>
              <a:t>SC</a:t>
            </a:r>
            <a:r>
              <a:rPr lang="ja-JP" altLang="ja-JP" dirty="0"/>
              <a:t>）やスクールソーシャルワーカー（</a:t>
            </a:r>
            <a:r>
              <a:rPr lang="en-US" altLang="ja-JP" dirty="0"/>
              <a:t>SSW</a:t>
            </a:r>
            <a:r>
              <a:rPr lang="ja-JP" altLang="ja-JP" dirty="0"/>
              <a:t>）も学校の職員であるので、参加は必須である。</a:t>
            </a:r>
            <a:endParaRPr lang="en-US" altLang="ja-JP" dirty="0"/>
          </a:p>
          <a:p>
            <a:pPr defTabSz="915529">
              <a:defRPr/>
            </a:pPr>
            <a:endParaRPr lang="en-US" altLang="ja-JP" dirty="0"/>
          </a:p>
          <a:p>
            <a:r>
              <a:rPr lang="zh-TW" altLang="ja-JP" b="1" dirty="0"/>
              <a:t>課題予防的生徒指導［課題早期発見対応］</a:t>
            </a:r>
            <a:endParaRPr lang="ja-JP" altLang="ja-JP" dirty="0"/>
          </a:p>
          <a:p>
            <a:r>
              <a:rPr lang="ja-JP" altLang="ja-JP" dirty="0"/>
              <a:t>課題予防的生徒指導［課題早期発見対応］においては、以下の点に留意し、いじめの疑い段階から早期対応をする。</a:t>
            </a:r>
          </a:p>
          <a:p>
            <a:r>
              <a:rPr lang="ja-JP" altLang="ja-JP" dirty="0"/>
              <a:t>①定期的調査の迅速な確認と検討</a:t>
            </a:r>
          </a:p>
          <a:p>
            <a:r>
              <a:rPr lang="ja-JP" altLang="ja-JP" dirty="0"/>
              <a:t>定期のいじめ調査や日々の心の健康観察などのデータについては、実施後迅速に学校いじめ対策委員会や実施主体の委員会等によって確認及び検討をして、気になる児童生徒については教育相談により状況確認をしておく。</a:t>
            </a:r>
          </a:p>
          <a:p>
            <a:r>
              <a:rPr lang="ja-JP" altLang="ja-JP" dirty="0"/>
              <a:t>②遅刻・早退・欠席及び保健室の活用情報のモニタリング</a:t>
            </a:r>
          </a:p>
          <a:p>
            <a:r>
              <a:rPr lang="ja-JP" altLang="ja-JP" dirty="0"/>
              <a:t>いじめ被害を受けた対象児童生徒は、不登校になる場合が多いので、遅刻・早退・欠席情報や保健室の活用情報を、日々モニタリングしておくのがよい。</a:t>
            </a:r>
          </a:p>
          <a:p>
            <a:r>
              <a:rPr lang="ja-JP" altLang="ja-JP" dirty="0"/>
              <a:t>③特別支援教育コーディネーターや</a:t>
            </a:r>
            <a:r>
              <a:rPr lang="en-US" altLang="ja-JP" dirty="0"/>
              <a:t>SC</a:t>
            </a:r>
            <a:r>
              <a:rPr lang="ja-JP" altLang="ja-JP" dirty="0"/>
              <a:t>・</a:t>
            </a:r>
            <a:r>
              <a:rPr lang="en-US" altLang="ja-JP" dirty="0"/>
              <a:t>SSW</a:t>
            </a:r>
            <a:r>
              <a:rPr lang="ja-JP" altLang="ja-JP" dirty="0"/>
              <a:t>等との情報共有</a:t>
            </a:r>
          </a:p>
          <a:p>
            <a:r>
              <a:rPr lang="ja-JP" altLang="ja-JP" dirty="0"/>
              <a:t>教育的に配慮を要する児童生徒の状態については、特別支援教育コーディネーターや</a:t>
            </a:r>
            <a:r>
              <a:rPr lang="en-US" altLang="ja-JP" dirty="0"/>
              <a:t>SC</a:t>
            </a:r>
            <a:r>
              <a:rPr lang="ja-JP" altLang="ja-JP" dirty="0"/>
              <a:t>・</a:t>
            </a:r>
            <a:r>
              <a:rPr lang="en-US" altLang="ja-JP" dirty="0"/>
              <a:t>SSW</a:t>
            </a:r>
            <a:r>
              <a:rPr lang="ja-JP" altLang="ja-JP" dirty="0"/>
              <a:t>と随時、情報共有ができるようにしておくのがよい。また学習指導員や学校支援ボランティアなどとの情報共有も重要である。</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22</a:t>
            </a:fld>
            <a:endParaRPr kumimoji="1" lang="ja-JP" altLang="en-US"/>
          </a:p>
        </p:txBody>
      </p:sp>
      <p:sp>
        <p:nvSpPr>
          <p:cNvPr id="5" name="日付プレースホルダー 4">
            <a:extLst>
              <a:ext uri="{FF2B5EF4-FFF2-40B4-BE49-F238E27FC236}">
                <a16:creationId xmlns:a16="http://schemas.microsoft.com/office/drawing/2014/main" id="{17FA107C-D99A-4323-B742-3E44BAD515D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972030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zh-TW" altLang="ja-JP" b="1" dirty="0"/>
              <a:t>困難課題対応的生徒指導</a:t>
            </a:r>
            <a:endParaRPr lang="ja-JP" altLang="ja-JP" dirty="0"/>
          </a:p>
          <a:p>
            <a:r>
              <a:rPr lang="ja-JP" altLang="ja-JP" dirty="0"/>
              <a:t>いじめの困難課題対応的生徒指導では、初動段階の対応が非常に重要である。留意点は以下のとおりである。</a:t>
            </a:r>
            <a:endParaRPr lang="en-US" altLang="ja-JP" dirty="0"/>
          </a:p>
          <a:p>
            <a:endParaRPr lang="ja-JP" altLang="ja-JP" dirty="0"/>
          </a:p>
          <a:p>
            <a:r>
              <a:rPr lang="en-US" altLang="ja-JP" dirty="0"/>
              <a:t> </a:t>
            </a:r>
            <a:r>
              <a:rPr lang="ja-JP" altLang="ja-JP" dirty="0"/>
              <a:t>①いじめ被害の連絡・相談・申立て等の記録</a:t>
            </a:r>
          </a:p>
          <a:p>
            <a:r>
              <a:rPr lang="ja-JP" altLang="ja-JP" dirty="0"/>
              <a:t>対象児童生徒またはその保護者から、いじめ被害の連絡・相談・申立て等があった場合を想定して、学校いじめ対策組織で、いじめの相談などの記録用紙やファイルを用意しておくとよい。具体的には、「受付日時、対応時間、連絡・相談・申し立て者名、対応者名、連絡・相談・申し立て内容、応答内容」等を記録しておき、すぐに共有できるようにしておく。記載にあたっては、客観的事実（連絡・相談・申し立て者の発言の正確な記録）を記載し、対応者の印象や主観的解釈（「苦しそうだった」、「○○が原因ではないか」等）は記載しない。</a:t>
            </a:r>
            <a:endParaRPr lang="en-US" altLang="ja-JP" dirty="0"/>
          </a:p>
          <a:p>
            <a:endParaRPr lang="ja-JP" altLang="ja-JP" dirty="0"/>
          </a:p>
          <a:p>
            <a:r>
              <a:rPr lang="ja-JP" altLang="ja-JP" dirty="0"/>
              <a:t>②学校いじめ防止基本方針に準拠した迅速な情報共有と組織的対応</a:t>
            </a:r>
          </a:p>
          <a:p>
            <a:r>
              <a:rPr lang="ja-JP" altLang="ja-JP" dirty="0"/>
              <a:t>連絡・相談・申立て者等を受けた教職員は、自校の学校いじめ防止基本方針に準拠して、学級・</a:t>
            </a:r>
            <a:r>
              <a:rPr lang="en-US" altLang="ja-JP" dirty="0"/>
              <a:t>HR</a:t>
            </a:r>
            <a:r>
              <a:rPr lang="ja-JP" altLang="ja-JP" dirty="0"/>
              <a:t>担任、学年主任、生徒指導主事（担当）等に報告をして、管理職と迅速に情報共有をすることが重要である。学級・</a:t>
            </a:r>
            <a:r>
              <a:rPr lang="en-US" altLang="ja-JP" dirty="0"/>
              <a:t>HR</a:t>
            </a:r>
            <a:r>
              <a:rPr lang="ja-JP" altLang="ja-JP" dirty="0"/>
              <a:t>担任の自己判断やで抱え込みは厳禁であり、学校いじめ対策組織を中心に組織的に対応をする。同時に、対象児童生徒の保護者には、対象児童生徒の安全確保と学習保証を最優先することを伝える。</a:t>
            </a:r>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23</a:t>
            </a:fld>
            <a:endParaRPr kumimoji="1" lang="ja-JP" altLang="en-US"/>
          </a:p>
        </p:txBody>
      </p:sp>
      <p:sp>
        <p:nvSpPr>
          <p:cNvPr id="5" name="日付プレースホルダー 4">
            <a:extLst>
              <a:ext uri="{FF2B5EF4-FFF2-40B4-BE49-F238E27FC236}">
                <a16:creationId xmlns:a16="http://schemas.microsoft.com/office/drawing/2014/main" id="{9BE1BA38-FFE3-4DF2-A974-695331712A7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684962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③心理教育的アセスメントと対応策の決定</a:t>
            </a:r>
          </a:p>
          <a:p>
            <a:r>
              <a:rPr lang="ja-JP" altLang="ja-JP" dirty="0"/>
              <a:t>校長は、学校いじめ対策組織による緊急対策会議を開催して、対象児童生徒の心理教育的アセスメント（図表</a:t>
            </a:r>
            <a:r>
              <a:rPr lang="en-US" altLang="ja-JP" dirty="0"/>
              <a:t>12</a:t>
            </a:r>
            <a:r>
              <a:rPr lang="ja-JP" altLang="ja-JP" dirty="0"/>
              <a:t>を参照）を行い、対応策の決定を行う。この過程で重要なことは、リスクアセスメントをしっかりと行うことである。特に、</a:t>
            </a:r>
            <a:r>
              <a:rPr lang="en-US" altLang="ja-JP" dirty="0"/>
              <a:t>SNS</a:t>
            </a:r>
            <a:r>
              <a:rPr lang="ja-JP" altLang="ja-JP" dirty="0"/>
              <a:t>上での人権侵害、性的ないじめ、金銭要求、脅迫的言動、対象児童生徒への心身の深刻なダメージ、自殺念慮、リストカット、自殺未遂等がある場合は、警察・病院・プロバイダー等と連携した緊急対応が、同時並行で必要となる。いじめの認知に関しては、いじめ防対法・第２条のいじめの定義に準拠して行う。また、いじめ重大事態の判断に関しては、「第５章重大事態への対処」・「第</a:t>
            </a:r>
            <a:r>
              <a:rPr lang="en-US" altLang="ja-JP" dirty="0"/>
              <a:t>28</a:t>
            </a:r>
            <a:r>
              <a:rPr lang="ja-JP" altLang="ja-JP" dirty="0"/>
              <a:t>条学校の設置者又はその設置する学校による対処」及び「いじめの重大事態の調査に関するガイドライン改訂版」（文部科学省、</a:t>
            </a:r>
            <a:r>
              <a:rPr lang="en-US" altLang="ja-JP" dirty="0"/>
              <a:t>2024</a:t>
            </a:r>
            <a:r>
              <a:rPr lang="ja-JP" altLang="ja-JP" dirty="0" err="1"/>
              <a:t>、</a:t>
            </a:r>
            <a:r>
              <a:rPr lang="ja-JP" altLang="ja-JP" dirty="0"/>
              <a:t>以下重大事態調査ガイドラインと略）に準拠して行う。なお、議事録や関係情報は、施錠できるロッカー等に保存する。個人情報の漏洩対策を、確実に行っておく必要がある。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24</a:t>
            </a:fld>
            <a:endParaRPr kumimoji="1" lang="ja-JP" altLang="en-US"/>
          </a:p>
        </p:txBody>
      </p:sp>
      <p:sp>
        <p:nvSpPr>
          <p:cNvPr id="5" name="日付プレースホルダー 4">
            <a:extLst>
              <a:ext uri="{FF2B5EF4-FFF2-40B4-BE49-F238E27FC236}">
                <a16:creationId xmlns:a16="http://schemas.microsoft.com/office/drawing/2014/main" id="{8DA1E0E1-26C9-4C3F-8977-41C41D5018B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631598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いじめ重大事態（以下、重大事態と略）については、いじめ防対法第</a:t>
            </a:r>
            <a:r>
              <a:rPr lang="en-US" altLang="ja-JP" dirty="0"/>
              <a:t>28</a:t>
            </a:r>
            <a:r>
              <a:rPr lang="ja-JP" altLang="ja-JP" dirty="0"/>
              <a:t>条で規定されており、｢疑い｣段階から動き出すことの重要性が明記されている。一重カギ括弧内の文言は、条文の表記である。</a:t>
            </a:r>
            <a:endParaRPr lang="en-US" altLang="ja-JP" dirty="0"/>
          </a:p>
          <a:p>
            <a:pPr defTabSz="915529">
              <a:defRPr/>
            </a:pPr>
            <a:endParaRPr lang="en-US" altLang="ja-JP" dirty="0"/>
          </a:p>
          <a:p>
            <a:pPr defTabSz="915529">
              <a:defRPr/>
            </a:pPr>
            <a:r>
              <a:rPr lang="ja-JP" altLang="ja-JP" dirty="0"/>
              <a:t>重大事態では、設置者等への報告義務と調査義務がある。重大事態調査は、重大事態調査ガイドラインに準拠して行う。調査は、いじめの事実解明と再発防止に力点があり、民事・刑事・行政上の責任追及やその他の争訟等への対応を直接の目的とするものではない。公立学校における重大事態調査の一般的フロー（図表</a:t>
            </a:r>
            <a:r>
              <a:rPr lang="en-US" altLang="ja-JP" dirty="0"/>
              <a:t>14</a:t>
            </a:r>
            <a:r>
              <a:rPr lang="ja-JP" altLang="ja-JP" dirty="0"/>
              <a:t>）は、同ガイドラインで示されているので理解しておく必要がある。</a:t>
            </a:r>
          </a:p>
          <a:p>
            <a:pPr defTabSz="915529">
              <a:defRPr/>
            </a:pP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26</a:t>
            </a:fld>
            <a:endParaRPr kumimoji="1" lang="ja-JP" altLang="en-US"/>
          </a:p>
        </p:txBody>
      </p:sp>
      <p:sp>
        <p:nvSpPr>
          <p:cNvPr id="5" name="日付プレースホルダー 4">
            <a:extLst>
              <a:ext uri="{FF2B5EF4-FFF2-40B4-BE49-F238E27FC236}">
                <a16:creationId xmlns:a16="http://schemas.microsoft.com/office/drawing/2014/main" id="{EAAA098F-5739-4611-B20A-1DC53C0DB91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816547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一般的な重大事態調査の流れについて書かれています。</a:t>
            </a:r>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27</a:t>
            </a:fld>
            <a:endParaRPr kumimoji="1" lang="ja-JP" altLang="en-US"/>
          </a:p>
        </p:txBody>
      </p:sp>
      <p:sp>
        <p:nvSpPr>
          <p:cNvPr id="5" name="日付プレースホルダー 4">
            <a:extLst>
              <a:ext uri="{FF2B5EF4-FFF2-40B4-BE49-F238E27FC236}">
                <a16:creationId xmlns:a16="http://schemas.microsoft.com/office/drawing/2014/main" id="{F8AA945B-3D88-4BA7-85E9-C6B621C1726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291386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一般的な重大事態調査の流れについて書かれています。</a:t>
            </a:r>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28</a:t>
            </a:fld>
            <a:endParaRPr kumimoji="1" lang="ja-JP" altLang="en-US"/>
          </a:p>
        </p:txBody>
      </p:sp>
      <p:sp>
        <p:nvSpPr>
          <p:cNvPr id="5" name="日付プレースホルダー 4">
            <a:extLst>
              <a:ext uri="{FF2B5EF4-FFF2-40B4-BE49-F238E27FC236}">
                <a16:creationId xmlns:a16="http://schemas.microsoft.com/office/drawing/2014/main" id="{F8AA945B-3D88-4BA7-85E9-C6B621C1726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830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重大事態調査の実務を迅速かつ円滑に進めるには、学校・設置者の調査の構えや実施前の関係する児童生徒と保護者とのインフォームドコンセント（説明と同意）が、最も重要となる。その際に、留意すべき事項は、以下の通りである。なお、括弧内のページ数は、重大事態調査ガイドラインでの掲載頁である。また、同書に従って、援助ではなく支援という用語を使っている。</a:t>
            </a:r>
          </a:p>
          <a:p>
            <a:endParaRPr kumimoji="1" lang="en-US" altLang="ja-JP" dirty="0"/>
          </a:p>
          <a:p>
            <a:r>
              <a:rPr lang="ja-JP" altLang="ja-JP" dirty="0"/>
              <a:t>①事実解明・再発防止・支援と指導の取り組み</a:t>
            </a:r>
          </a:p>
          <a:p>
            <a:r>
              <a:rPr lang="ja-JP" altLang="ja-JP" dirty="0"/>
              <a:t>学校の設置者及び学校の基本的姿勢では、いじめの事実関係を明らかにして、事実解明に真摯に注力することと、再発防止を確実に実践できるような姿勢で取り組むことが必要である（</a:t>
            </a:r>
            <a:r>
              <a:rPr lang="en-US" altLang="ja-JP" dirty="0"/>
              <a:t>p.</a:t>
            </a:r>
            <a:r>
              <a:rPr lang="ja-JP" altLang="ja-JP" dirty="0"/>
              <a:t>９）。また、調査と並行して、対象児童生徒への心のケアや必要な支援、関係児童生徒に対する指導及び支援等を行う。とりわけ、いじめを犯罪行為（ネットでの誹謗中傷・性暴力・高額の金銭搾取等）として取り扱うべき場合は、躊躇せずに所轄の警察に相談して連携し、場合によっては通報して援助を求めなければならない。なお、対象児童生徒・保護者が重大事態調査を望まない場合であっても、調査方法を工夫するなどして、検証することが必要となる（</a:t>
            </a:r>
            <a:r>
              <a:rPr lang="en-US" altLang="ja-JP" dirty="0"/>
              <a:t>p.10</a:t>
            </a:r>
            <a:r>
              <a:rPr lang="ja-JP" altLang="ja-JP" dirty="0"/>
              <a:t>）。</a:t>
            </a:r>
            <a:endParaRPr lang="en-US" altLang="ja-JP" dirty="0"/>
          </a:p>
          <a:p>
            <a:endParaRPr lang="ja-JP" altLang="ja-JP" dirty="0"/>
          </a:p>
          <a:p>
            <a:r>
              <a:rPr lang="ja-JP" altLang="ja-JP" dirty="0"/>
              <a:t>②児童生徒・保護者からの申立て</a:t>
            </a:r>
          </a:p>
          <a:p>
            <a:r>
              <a:rPr lang="ja-JP" altLang="ja-JP" dirty="0"/>
              <a:t>対象児童生徒・保護者から「いじめにより重大な被害が生じた」という申立てがあった場合は、重大事態が発生したものとして報告・調査等に当たる必要がある（</a:t>
            </a:r>
            <a:r>
              <a:rPr lang="en-US" altLang="ja-JP" dirty="0"/>
              <a:t>p.14</a:t>
            </a:r>
            <a:r>
              <a:rPr lang="ja-JP" altLang="ja-JP" dirty="0"/>
              <a:t>）。その際、別添資料２（</a:t>
            </a:r>
            <a:r>
              <a:rPr lang="en-US" altLang="ja-JP" dirty="0"/>
              <a:t>p.49</a:t>
            </a:r>
            <a:r>
              <a:rPr lang="ja-JP" altLang="ja-JP" dirty="0"/>
              <a:t>）に示した｢いじめ重大事態に係る申立様式｣を活用して、教職員が不知の事実を把握し、保護者との意思疎通や情報共有を図ることが望まれる。対象児童生徒が、転学・退学・卒業後に申立てが行われる事案も、相当数見られる。その場合、調査に困難性は伴うが、重大事態の場合には調査を行うことが必要となる（</a:t>
            </a:r>
            <a:r>
              <a:rPr lang="en-US" altLang="ja-JP" dirty="0"/>
              <a:t>p.15</a:t>
            </a:r>
            <a:r>
              <a:rPr lang="ja-JP"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29</a:t>
            </a:fld>
            <a:endParaRPr kumimoji="1" lang="ja-JP" altLang="en-US"/>
          </a:p>
        </p:txBody>
      </p:sp>
      <p:sp>
        <p:nvSpPr>
          <p:cNvPr id="5" name="日付プレースホルダー 4">
            <a:extLst>
              <a:ext uri="{FF2B5EF4-FFF2-40B4-BE49-F238E27FC236}">
                <a16:creationId xmlns:a16="http://schemas.microsoft.com/office/drawing/2014/main" id="{A3C9B24C-CFCD-489A-9A7C-7C0E5325BC8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507105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③発生報告と調査組織の編成</a:t>
            </a:r>
          </a:p>
          <a:p>
            <a:r>
              <a:rPr lang="ja-JP" altLang="ja-JP" dirty="0"/>
              <a:t>○学校の設置者及び学校は、重大事態が発生した際は、地方公共団体の長等まで重大事態が発生した旨を報告しなければならない（</a:t>
            </a:r>
            <a:r>
              <a:rPr lang="en-US" altLang="ja-JP" dirty="0"/>
              <a:t>p.16</a:t>
            </a:r>
            <a:r>
              <a:rPr lang="ja-JP" altLang="ja-JP" dirty="0"/>
              <a:t>）。発生報告先は、設置者ごとに異なるので注意が必要である。調査組織の編成は、設置者が判断をする。設置者主体（教育委員会等方式・第三者委員会方式）か、学校主体（学校いじめ対策組織方式・第三者委員会方式）に大別される。</a:t>
            </a:r>
          </a:p>
          <a:p>
            <a:r>
              <a:rPr lang="ja-JP" altLang="ja-JP" dirty="0"/>
              <a:t>○教育委員会等方式と学校いじめ対策組織方式においては、公平性・中立性を確保するために、職員のほかに必要に応じて、弁護士、医師、スクールカウンセラー（</a:t>
            </a:r>
            <a:r>
              <a:rPr lang="en-US" altLang="ja-JP" dirty="0"/>
              <a:t>SC</a:t>
            </a:r>
            <a:r>
              <a:rPr lang="ja-JP" altLang="ja-JP" dirty="0"/>
              <a:t>）・スクールソーシャルワーカー（</a:t>
            </a:r>
            <a:r>
              <a:rPr lang="en-US" altLang="ja-JP" dirty="0"/>
              <a:t>SSW</a:t>
            </a:r>
            <a:r>
              <a:rPr lang="ja-JP" altLang="ja-JP" dirty="0"/>
              <a:t>）等の専門家が参画した第三者性が確保された調査組織にすることが望ましい。第三者委員会は、すべての調査委員が第三者で構成された組織のことである（</a:t>
            </a:r>
            <a:r>
              <a:rPr lang="en-US" altLang="ja-JP" dirty="0"/>
              <a:t>p.21</a:t>
            </a:r>
            <a:r>
              <a:rPr lang="ja-JP" altLang="ja-JP" dirty="0"/>
              <a:t>）。</a:t>
            </a:r>
          </a:p>
          <a:p>
            <a:r>
              <a:rPr lang="ja-JP" altLang="ja-JP" dirty="0"/>
              <a:t>○｢専門家｣とは、法律（弁護士）、医療（医師）、教育（大学教員）、心理（</a:t>
            </a:r>
            <a:r>
              <a:rPr lang="en-US" altLang="ja-JP" dirty="0"/>
              <a:t>SC</a:t>
            </a:r>
            <a:r>
              <a:rPr lang="ja-JP" altLang="ja-JP" dirty="0"/>
              <a:t>）、福祉（</a:t>
            </a:r>
            <a:r>
              <a:rPr lang="en-US" altLang="ja-JP" dirty="0"/>
              <a:t>SSW</a:t>
            </a:r>
            <a:r>
              <a:rPr lang="ja-JP" altLang="ja-JP" dirty="0"/>
              <a:t>）等の専門的知識及び経験を有する者を指している（括弧内は具体例）。また、｢第三者｣とは、職能団体からの推薦等を受けた、当該いじめの事案の関係者と直接の人間関係又は特別の利害関係を有しない者を指している。</a:t>
            </a:r>
          </a:p>
          <a:p>
            <a:r>
              <a:rPr lang="ja-JP" altLang="ja-JP" dirty="0"/>
              <a:t>○第三者委員会方式の採用は、「①対象児童生徒が自死又はその疑いがある、②対象児童生徒と関係児童生徒の間で、被害と加害が錯綜して複雑化している、③学校と関係児童生徒の間に不信感が生じている場合」などが想定されている（</a:t>
            </a:r>
            <a:r>
              <a:rPr lang="en-US" altLang="ja-JP" dirty="0"/>
              <a:t>p.22</a:t>
            </a:r>
            <a:r>
              <a:rPr lang="ja-JP" altLang="ja-JP" dirty="0"/>
              <a:t>）。</a:t>
            </a:r>
            <a:endParaRPr lang="en-US" altLang="ja-JP" dirty="0"/>
          </a:p>
          <a:p>
            <a:endParaRPr lang="ja-JP" altLang="ja-JP" dirty="0"/>
          </a:p>
          <a:p>
            <a:r>
              <a:rPr lang="ja-JP" altLang="ja-JP" dirty="0"/>
              <a:t>④調査実施前の事前の説明</a:t>
            </a:r>
          </a:p>
          <a:p>
            <a:r>
              <a:rPr lang="ja-JP" altLang="ja-JP" dirty="0"/>
              <a:t>○重大事態調査の実施前に、対象児童生徒・保護者へ十分な説明を行って、同意を得て納得してもらうというインフォームド・コンセントが必要となる（</a:t>
            </a:r>
            <a:r>
              <a:rPr lang="en-US" altLang="ja-JP" dirty="0"/>
              <a:t>p.25</a:t>
            </a:r>
            <a:r>
              <a:rPr lang="ja-JP"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30</a:t>
            </a:fld>
            <a:endParaRPr kumimoji="1" lang="ja-JP" altLang="en-US"/>
          </a:p>
        </p:txBody>
      </p:sp>
      <p:sp>
        <p:nvSpPr>
          <p:cNvPr id="5" name="日付プレースホルダー 4">
            <a:extLst>
              <a:ext uri="{FF2B5EF4-FFF2-40B4-BE49-F238E27FC236}">
                <a16:creationId xmlns:a16="http://schemas.microsoft.com/office/drawing/2014/main" id="{10ECF10B-8092-4F1A-B8D3-C689C52CB08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94773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事前説明は、次のように２段階に分けて行うことが望ましい</a:t>
            </a:r>
            <a:r>
              <a:rPr lang="ja-JP" altLang="en-US" dirty="0"/>
              <a:t>。</a:t>
            </a:r>
            <a:endParaRPr lang="ja-JP" altLang="ja-JP" dirty="0"/>
          </a:p>
          <a:p>
            <a:r>
              <a:rPr lang="ja-JP" altLang="ja-JP" dirty="0"/>
              <a:t>○第一段階のいじめ重大事態が発生した直後の説明項目として、「①重大事態の別・根拠、②調査の目的、③調査組織の構成に関する意向の確認、④調査事項の確認、⑤調査方法や調査対象者についての確認、⑥窓口となる担当者や連絡先の説明・紹介」が挙げられる（</a:t>
            </a:r>
            <a:r>
              <a:rPr lang="en-US" altLang="ja-JP" dirty="0"/>
              <a:t>pp.26-27</a:t>
            </a:r>
            <a:r>
              <a:rPr lang="ja-JP" altLang="ja-JP" dirty="0"/>
              <a:t>）。</a:t>
            </a:r>
            <a:endParaRPr lang="en-US" altLang="ja-JP" dirty="0"/>
          </a:p>
          <a:p>
            <a:endParaRPr lang="ja-JP" altLang="ja-JP" dirty="0"/>
          </a:p>
          <a:p>
            <a:r>
              <a:rPr lang="ja-JP" altLang="ja-JP" dirty="0"/>
              <a:t>〇第二段階の調査組織が整った段階での説明項目として、「①調査の根拠・目的、②調査組織の構成、③調査時期・期間（スケジュール・定期報告）、④調査事項・調査対象、⑤調査方法（アンケート調査の様式・聴き取りの方法・手順）、⑥調査結果の提供」が挙げられる（</a:t>
            </a:r>
            <a:r>
              <a:rPr lang="en-US" altLang="ja-JP" dirty="0"/>
              <a:t>pp.27-28</a:t>
            </a:r>
            <a:r>
              <a:rPr lang="ja-JP" altLang="ja-JP" dirty="0"/>
              <a:t>）。なお、説明は対象児童生徒・保護者だけでなく、関係児童生徒・保護者にも説明が必要である。</a:t>
            </a:r>
            <a:endParaRPr lang="en-US" altLang="ja-JP" dirty="0"/>
          </a:p>
          <a:p>
            <a:endParaRPr lang="en-US" altLang="ja-JP" dirty="0"/>
          </a:p>
          <a:p>
            <a:endParaRPr lang="ja-JP" altLang="ja-JP" dirty="0"/>
          </a:p>
          <a:p>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31</a:t>
            </a:fld>
            <a:endParaRPr kumimoji="1" lang="ja-JP" altLang="en-US"/>
          </a:p>
        </p:txBody>
      </p:sp>
      <p:sp>
        <p:nvSpPr>
          <p:cNvPr id="5" name="日付プレースホルダー 4">
            <a:extLst>
              <a:ext uri="{FF2B5EF4-FFF2-40B4-BE49-F238E27FC236}">
                <a16:creationId xmlns:a16="http://schemas.microsoft.com/office/drawing/2014/main" id="{F6AA7071-4F0B-41F5-8D25-E012627EDBD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83852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いじめの定義は、重大ないじめ事案が起こるごとにこれまで数回改訂を重ねてきました。現行のいじめの定義は、下記のようになっています。</a:t>
            </a:r>
            <a:br>
              <a:rPr kumimoji="1" lang="en-US" altLang="ja-JP" dirty="0"/>
            </a:br>
            <a:r>
              <a:rPr lang="ja-JP" altLang="en-US" dirty="0"/>
              <a:t>「いじめ」とは、児童等に対して、当該児童等が在籍する学校に在籍している等当該児童等と一定の人的関係にある</a:t>
            </a:r>
            <a:endParaRPr lang="en-US" altLang="ja-JP" dirty="0"/>
          </a:p>
          <a:p>
            <a:r>
              <a:rPr lang="ja-JP" altLang="en-US" dirty="0"/>
              <a:t>他の児童等が行う</a:t>
            </a:r>
            <a:r>
              <a:rPr lang="ja-JP" altLang="en-US" u="sng" dirty="0"/>
              <a:t>心理的又は物理的な影響を与える行為（インターネット等を通じて行われるものも含む）</a:t>
            </a:r>
            <a:r>
              <a:rPr lang="ja-JP" altLang="en-US" dirty="0"/>
              <a:t>であって、</a:t>
            </a:r>
            <a:endParaRPr lang="en-US" altLang="ja-JP" dirty="0"/>
          </a:p>
          <a:p>
            <a:r>
              <a:rPr lang="ja-JP" altLang="en-US" u="sng" dirty="0"/>
              <a:t>当該行為の対象となった児童等が心身の苦痛を感じているもの</a:t>
            </a:r>
            <a:r>
              <a:rPr lang="ja-JP" altLang="en-US" dirty="0"/>
              <a:t>をいう。</a:t>
            </a:r>
            <a:endParaRPr lang="en-US" altLang="ja-JP" dirty="0"/>
          </a:p>
          <a:p>
            <a:endParaRPr lang="en-US" altLang="ja-JP" dirty="0"/>
          </a:p>
          <a:p>
            <a:r>
              <a:rPr lang="en-US" altLang="ja-JP" dirty="0"/>
              <a:t>※</a:t>
            </a:r>
            <a:r>
              <a:rPr lang="ja-JP" altLang="en-US" dirty="0"/>
              <a:t>これは心理学において一般的に用いられているいじめの定義（①力のアンバランス、②一方的で、③継続的な攻撃）とは異なっている点に留意が必要です。</a:t>
            </a:r>
            <a:endParaRPr lang="en-US" altLang="ja-JP" dirty="0"/>
          </a:p>
          <a:p>
            <a:pPr defTabSz="915529">
              <a:defRPr/>
            </a:pPr>
            <a:r>
              <a:rPr lang="en-US" altLang="ja-JP" dirty="0"/>
              <a:t>※</a:t>
            </a:r>
            <a:r>
              <a:rPr lang="ja-JP" altLang="en-US" dirty="0"/>
              <a:t>国は、これまでの重大ないじめ事案の見落とし・対応の不備等の反省を踏まえて、行為の様相から傷つきの度合いを見るのではなく、</a:t>
            </a:r>
            <a:r>
              <a:rPr lang="ja-JP" altLang="en-US" u="sng" dirty="0"/>
              <a:t>児童生徒の傷つきから行為を見る</a:t>
            </a:r>
            <a:r>
              <a:rPr lang="ja-JP" altLang="en-US" dirty="0"/>
              <a:t>＝いじめられている児童生徒の主観を重視（</a:t>
            </a:r>
            <a:r>
              <a:rPr lang="en-US" altLang="ja-JP" dirty="0"/>
              <a:t>『</a:t>
            </a:r>
            <a:r>
              <a:rPr lang="ja-JP" altLang="en-US" dirty="0"/>
              <a:t>生徒指導提要</a:t>
            </a:r>
            <a:r>
              <a:rPr lang="en-US" altLang="ja-JP" dirty="0"/>
              <a:t>』P.122</a:t>
            </a:r>
            <a:r>
              <a:rPr lang="ja-JP" altLang="en-US" dirty="0"/>
              <a:t>）する現行のいじめの定義に変更しています。</a:t>
            </a:r>
          </a:p>
          <a:p>
            <a:endParaRPr lang="en-US" altLang="ja-JP" dirty="0"/>
          </a:p>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F5970A38-864A-403B-AEAB-27B4320028F9}" type="slidenum">
              <a:rPr kumimoji="1" lang="ja-JP" altLang="en-US" smtClean="0"/>
              <a:t>3</a:t>
            </a:fld>
            <a:endParaRPr kumimoji="1" lang="ja-JP" altLang="en-US"/>
          </a:p>
        </p:txBody>
      </p:sp>
    </p:spTree>
    <p:extLst>
      <p:ext uri="{BB962C8B-B14F-4D97-AF65-F5344CB8AC3E}">
        <p14:creationId xmlns:p14="http://schemas.microsoft.com/office/powerpoint/2010/main" val="3877065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重大事態に関して、</a:t>
            </a:r>
            <a:r>
              <a:rPr lang="en-US" altLang="ja-JP" dirty="0"/>
              <a:t>2023</a:t>
            </a:r>
            <a:r>
              <a:rPr lang="ja-JP" altLang="ja-JP" dirty="0"/>
              <a:t>年４月１日より、文部科学省とこども家庭庁は、各学校又は学校の設置者が行ういじめ重大事態調査について、運用改善を図る等の取り組みを行う目的で、いじめ重大事態の発生に関する報告、いじめ重大事態調査の開始に関する報告、いじめ重大事態調査報告書の提出への協力依頼をしている（</a:t>
            </a:r>
            <a:r>
              <a:rPr lang="en-US" altLang="ja-JP" dirty="0"/>
              <a:t>https://www.mext.go.jp/a_menu/shotou/seitoshidou/1400142_00001.htm</a:t>
            </a:r>
            <a:r>
              <a:rPr lang="ja-JP" altLang="ja-JP" dirty="0"/>
              <a:t>）。</a:t>
            </a: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32</a:t>
            </a:fld>
            <a:endParaRPr kumimoji="1" lang="ja-JP" altLang="en-US"/>
          </a:p>
        </p:txBody>
      </p:sp>
      <p:sp>
        <p:nvSpPr>
          <p:cNvPr id="5" name="日付プレースホルダー 4">
            <a:extLst>
              <a:ext uri="{FF2B5EF4-FFF2-40B4-BE49-F238E27FC236}">
                <a16:creationId xmlns:a16="http://schemas.microsoft.com/office/drawing/2014/main" id="{FEC0C34D-CED7-44E1-9B55-E01E1DEC6A9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929875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重大事態に関して、</a:t>
            </a:r>
            <a:r>
              <a:rPr lang="en-US" altLang="ja-JP" dirty="0"/>
              <a:t>2023</a:t>
            </a:r>
            <a:r>
              <a:rPr lang="ja-JP" altLang="ja-JP" dirty="0"/>
              <a:t>年４月１日より、文部科学省とこども家庭庁は、各学校又は学校の設置者が行ういじめ重大事態調査について、運用改善を図る等の取り組みを行う目的で、いじめ重大事態の発生に関する報告、いじめ重大事態調査の開始に関する報告、いじめ重大事態調査報告書の提出への協力依頼をしている（</a:t>
            </a:r>
            <a:r>
              <a:rPr lang="en-US" altLang="ja-JP" dirty="0"/>
              <a:t>https://www.mext.go.jp/a_menu/shotou/seitoshidou/1400142_00001.htm</a:t>
            </a:r>
            <a:r>
              <a:rPr lang="ja-JP" altLang="ja-JP" dirty="0"/>
              <a:t>）。</a:t>
            </a:r>
          </a:p>
          <a:p>
            <a:endParaRPr lang="en-US" altLang="ja-JP" dirty="0"/>
          </a:p>
          <a:p>
            <a:r>
              <a:rPr lang="ja-JP" altLang="ja-JP" dirty="0"/>
              <a:t>また、重大事態を経験していない公立学校、教育委員会、国立・私立大学附属学校、私立学校では、ガイドラインを事前に学習していても、現実場面では苦慮する場面が想定される。たとえば、図表</a:t>
            </a:r>
            <a:r>
              <a:rPr lang="en-US" altLang="ja-JP" dirty="0"/>
              <a:t>15</a:t>
            </a:r>
            <a:r>
              <a:rPr lang="ja-JP" altLang="ja-JP" dirty="0" err="1"/>
              <a:t>のような</a:t>
            </a:r>
            <a:r>
              <a:rPr lang="ja-JP" altLang="ja-JP" dirty="0"/>
              <a:t>重大事態調査対応チェックリスト（文部科学省、</a:t>
            </a:r>
            <a:r>
              <a:rPr lang="en-US" altLang="ja-JP" dirty="0"/>
              <a:t>2023</a:t>
            </a:r>
            <a:r>
              <a:rPr lang="ja-JP" altLang="ja-JP" dirty="0"/>
              <a:t>）を活用する、あるいは、こども家庭庁に</a:t>
            </a:r>
            <a:r>
              <a:rPr lang="en-US" altLang="ja-JP" dirty="0"/>
              <a:t>2023</a:t>
            </a:r>
            <a:r>
              <a:rPr lang="ja-JP" altLang="ja-JP" dirty="0"/>
              <a:t>年に新設された｢いじめ調査アドバイザー｣制度を活用するのがよい。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33</a:t>
            </a:fld>
            <a:endParaRPr kumimoji="1" lang="ja-JP" altLang="en-US"/>
          </a:p>
        </p:txBody>
      </p:sp>
      <p:sp>
        <p:nvSpPr>
          <p:cNvPr id="5" name="日付プレースホルダー 4">
            <a:extLst>
              <a:ext uri="{FF2B5EF4-FFF2-40B4-BE49-F238E27FC236}">
                <a16:creationId xmlns:a16="http://schemas.microsoft.com/office/drawing/2014/main" id="{FEC0C34D-CED7-44E1-9B55-E01E1DEC6A9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751174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いじめ対応では、教職員の自己学習と組織的・計画的な必要最小限の校内研修が重要となる。公立学校の場合は、校外での義務研修だけでなく選択研修などがあるが、研修がより効果的になされるためには、教職員の自己学習が必要となる。いじめについては、生徒指導提要デジタルテキストでの自己学習によって、基本的学習が可能である。この他、文部科学省が</a:t>
            </a:r>
            <a:r>
              <a:rPr lang="en-US" altLang="ja-JP" dirty="0"/>
              <a:t>2018</a:t>
            </a:r>
            <a:r>
              <a:rPr lang="ja-JP" altLang="ja-JP" dirty="0"/>
              <a:t>年に刊行した『いじめ対策に係る事例集』（文部科学省、</a:t>
            </a:r>
            <a:r>
              <a:rPr lang="en-US" altLang="ja-JP" dirty="0"/>
              <a:t>2018</a:t>
            </a:r>
            <a:r>
              <a:rPr lang="ja-JP" altLang="ja-JP" dirty="0" err="1"/>
              <a:t>、</a:t>
            </a:r>
            <a:r>
              <a:rPr lang="ja-JP" altLang="ja-JP" dirty="0"/>
              <a:t>図表</a:t>
            </a:r>
            <a:r>
              <a:rPr lang="en-US" altLang="ja-JP" dirty="0"/>
              <a:t>16</a:t>
            </a:r>
            <a:r>
              <a:rPr lang="en-US" altLang="ja-JP" strike="sngStrike" dirty="0"/>
              <a:t>7</a:t>
            </a:r>
            <a:r>
              <a:rPr lang="ja-JP" altLang="ja-JP" dirty="0"/>
              <a:t>参照）がある。本事例集は、各教育委員会や学校等から募集した実事例に基づいて、構成されている。具体的には、「１ いじめの定義・認知」・「２　学校のいじめ防止基本方針」・「３ 学校いじめ対策組織」・「４ いじめの未然防止に係る取組」・「５ いじめの早期発見」・「６ いじめへの対処」・「７ いじめの重大事態」と分類されて、</a:t>
            </a:r>
            <a:r>
              <a:rPr lang="en-US" altLang="ja-JP" dirty="0"/>
              <a:t>47</a:t>
            </a:r>
            <a:r>
              <a:rPr lang="ja-JP" altLang="ja-JP" dirty="0"/>
              <a:t>のケースが掲載されており、事例ごとに文部科学省のコメントが付されている。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34</a:t>
            </a:fld>
            <a:endParaRPr kumimoji="1" lang="ja-JP" altLang="en-US"/>
          </a:p>
        </p:txBody>
      </p:sp>
      <p:sp>
        <p:nvSpPr>
          <p:cNvPr id="5" name="日付プレースホルダー 4">
            <a:extLst>
              <a:ext uri="{FF2B5EF4-FFF2-40B4-BE49-F238E27FC236}">
                <a16:creationId xmlns:a16="http://schemas.microsoft.com/office/drawing/2014/main" id="{DADB3B5F-19F3-418D-B3A0-F7F2E2D11EE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05573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ここまでの内容を踏まえて、自身の学校を振り返ってみましょう。</a:t>
            </a:r>
            <a:endParaRPr kumimoji="1" lang="en-US" altLang="ja-JP" dirty="0"/>
          </a:p>
          <a:p>
            <a:r>
              <a:rPr kumimoji="1" lang="ja-JP" altLang="en-US" dirty="0"/>
              <a:t>リアクティブ型生徒指導はどのように展開されていますか。</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35</a:t>
            </a:fld>
            <a:endParaRPr kumimoji="1" lang="ja-JP" altLang="en-US"/>
          </a:p>
        </p:txBody>
      </p:sp>
      <p:sp>
        <p:nvSpPr>
          <p:cNvPr id="5" name="日付プレースホルダー 4">
            <a:extLst>
              <a:ext uri="{FF2B5EF4-FFF2-40B4-BE49-F238E27FC236}">
                <a16:creationId xmlns:a16="http://schemas.microsoft.com/office/drawing/2014/main" id="{79C8364A-94B3-439B-AC9C-93438EF5EC8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1414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４．学校いじめ防止基本方針と学校風土の重要性</a:t>
            </a:r>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36</a:t>
            </a:fld>
            <a:endParaRPr kumimoji="1" lang="ja-JP" altLang="en-US"/>
          </a:p>
        </p:txBody>
      </p:sp>
      <p:sp>
        <p:nvSpPr>
          <p:cNvPr id="5" name="日付プレースホルダー 4">
            <a:extLst>
              <a:ext uri="{FF2B5EF4-FFF2-40B4-BE49-F238E27FC236}">
                <a16:creationId xmlns:a16="http://schemas.microsoft.com/office/drawing/2014/main" id="{B36BC66D-933D-4661-AC2B-49EC503A124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991296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最後に、いじめの未然防止や対応において、重要となる視点を指摘したい。</a:t>
            </a:r>
            <a:endParaRPr lang="en-US" altLang="ja-JP" dirty="0"/>
          </a:p>
          <a:p>
            <a:endParaRPr lang="ja-JP" altLang="ja-JP" dirty="0"/>
          </a:p>
          <a:p>
            <a:r>
              <a:rPr lang="en-US" altLang="ja-JP" b="1" dirty="0"/>
              <a:t>(1)</a:t>
            </a:r>
            <a:r>
              <a:rPr lang="ja-JP" altLang="ja-JP" b="1" dirty="0"/>
              <a:t>学校いじめ防止基本方針の策定と周知</a:t>
            </a:r>
            <a:endParaRPr lang="ja-JP" altLang="ja-JP" dirty="0"/>
          </a:p>
          <a:p>
            <a:r>
              <a:rPr lang="ja-JP" altLang="ja-JP" dirty="0"/>
              <a:t>いじめの未然防止や対応については、児童生徒や保護者がいじめの定義、未然防止の大切さ、教職員の対応フロー、相談窓口などを知っておかなければならない。特に、児童生徒や保護者が思ういじめと法が定めるいじめには、感覚的・経験的なズレがある。また、最近は</a:t>
            </a:r>
            <a:r>
              <a:rPr lang="en-US" altLang="ja-JP" dirty="0"/>
              <a:t>SNS</a:t>
            </a:r>
            <a:r>
              <a:rPr lang="ja-JP" altLang="ja-JP" dirty="0"/>
              <a:t>も用いたいじめも多発しており、一度ネットに流出した違法な画像や人権侵害に相当する発言や書き込みは、デジタルタトゥーとなり長期にわたり関係者に負の影響を与え続ける。</a:t>
            </a:r>
            <a:endParaRPr lang="en-US" altLang="ja-JP" dirty="0"/>
          </a:p>
          <a:p>
            <a:endParaRPr lang="ja-JP" altLang="ja-JP" dirty="0"/>
          </a:p>
          <a:p>
            <a:r>
              <a:rPr lang="ja-JP" altLang="ja-JP" dirty="0"/>
              <a:t>児童生徒自身が、法が定めるいじめを理解し、自らいじめをしない、他者のいじめを黙認しない、見逃さないことが大切になる。そのための有効な方法として、以下の二点がある。</a:t>
            </a:r>
          </a:p>
          <a:p>
            <a:pPr lvl="0"/>
            <a:endParaRPr lang="en-US" altLang="ja-JP" dirty="0"/>
          </a:p>
          <a:p>
            <a:pPr lvl="0"/>
            <a:r>
              <a:rPr lang="ja-JP" altLang="en-US" dirty="0"/>
              <a:t>①</a:t>
            </a:r>
            <a:r>
              <a:rPr lang="ja-JP" altLang="ja-JP" dirty="0"/>
              <a:t>学校いじめ防止基本方針の地域総がかりでの策定</a:t>
            </a:r>
          </a:p>
          <a:p>
            <a:r>
              <a:rPr lang="ja-JP" altLang="ja-JP" dirty="0"/>
              <a:t>国のいじめの防止等のための基本的な方針（文部科学大臣決定、</a:t>
            </a:r>
            <a:r>
              <a:rPr lang="en-US" altLang="ja-JP" dirty="0"/>
              <a:t>2107</a:t>
            </a:r>
            <a:r>
              <a:rPr lang="ja-JP" altLang="ja-JP" dirty="0"/>
              <a:t>）では、学校いじめ防止基本方針の策定について、｢いじめ防止基本方針を策定するに当たっては、</a:t>
            </a:r>
            <a:r>
              <a:rPr lang="ja-JP" altLang="ja-JP" u="sng" dirty="0"/>
              <a:t>方針を検討する段階から保護者、地域住民、関係機関等の参画を得た学校いじめ防止基本方針になるようにする</a:t>
            </a:r>
            <a:r>
              <a:rPr lang="ja-JP" altLang="ja-JP" dirty="0"/>
              <a:t>ことが、学校いじめ防止基本方針策定後、学校の取組を円滑に進めていく上でも有効であることから、これらの関係者と協議を重ねながら具体的ないじめ防止等の対策に係る連携について定めることが望ましい。また、児童生徒とともに、学校全体でいじめの防止等に取り組む観点から、学校いじめ防止基本方針の策定に際し、</a:t>
            </a:r>
            <a:r>
              <a:rPr lang="ja-JP" altLang="ja-JP" u="sng" dirty="0"/>
              <a:t>児童生徒の意見を取り入れるなど、いじめの防止等について児童生徒の主体的かつ積極的な参加</a:t>
            </a:r>
            <a:r>
              <a:rPr lang="ja-JP" altLang="ja-JP" dirty="0"/>
              <a:t>が確保できるよう留意する。｣（</a:t>
            </a:r>
            <a:r>
              <a:rPr lang="en-US" altLang="ja-JP" dirty="0"/>
              <a:t>p.25</a:t>
            </a:r>
            <a:r>
              <a:rPr lang="ja-JP" altLang="ja-JP" dirty="0"/>
              <a:t>）と記述されている。児童生徒、保護者、地域住民、関係者が、熟議の上で策定することによって、いじめ防止等に関する共通理解が促進される。</a:t>
            </a:r>
            <a:endParaRPr lang="en-US" altLang="ja-JP" dirty="0"/>
          </a:p>
          <a:p>
            <a:endParaRPr lang="ja-JP" altLang="ja-JP" dirty="0"/>
          </a:p>
          <a:p>
            <a:pPr lvl="0"/>
            <a:r>
              <a:rPr lang="ja-JP" altLang="en-US" dirty="0"/>
              <a:t>②</a:t>
            </a:r>
            <a:r>
              <a:rPr lang="ja-JP" altLang="ja-JP" dirty="0"/>
              <a:t>学校いじめ防止基本方針の教材化</a:t>
            </a:r>
          </a:p>
          <a:p>
            <a:r>
              <a:rPr lang="ja-JP" altLang="ja-JP" dirty="0"/>
              <a:t>国のいじめの防止等のための基本的な方針では、学校いじめ防止基本方針の内容を、｢</a:t>
            </a:r>
            <a:r>
              <a:rPr lang="ja-JP" altLang="ja-JP" u="sng" dirty="0"/>
              <a:t>必ず入学時・各年度の開始時に児童生徒、保護者、関係機関等に説明</a:t>
            </a:r>
            <a:r>
              <a:rPr lang="ja-JP" altLang="ja-JP" dirty="0"/>
              <a:t>する。｣となっている。児童生徒に周知、理解させる方法としては、学校いじめ防止基本方針を道徳科、特別活動、総合的な学習（探求）時間などで、学習教材化し、主体的・協働的な学びを図るとよい。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37</a:t>
            </a:fld>
            <a:endParaRPr kumimoji="1" lang="ja-JP" altLang="en-US"/>
          </a:p>
        </p:txBody>
      </p:sp>
      <p:sp>
        <p:nvSpPr>
          <p:cNvPr id="5" name="日付プレースホルダー 4">
            <a:extLst>
              <a:ext uri="{FF2B5EF4-FFF2-40B4-BE49-F238E27FC236}">
                <a16:creationId xmlns:a16="http://schemas.microsoft.com/office/drawing/2014/main" id="{982B7DC4-4759-4D5B-BC9B-C7C679112D7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25379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いじめの抑止効果に関して有力な研究結果（エビデンス）を紹介し、いじめ防止に果たす学校風土の重要性を指摘したいと思う（宮古・八並、</a:t>
            </a:r>
            <a:r>
              <a:rPr lang="en-US" altLang="ja-JP" dirty="0"/>
              <a:t>2021</a:t>
            </a:r>
            <a:r>
              <a:rPr lang="ja-JP" altLang="ja-JP" dirty="0"/>
              <a:t>）。図表</a:t>
            </a:r>
            <a:r>
              <a:rPr lang="en-US" altLang="ja-JP" dirty="0"/>
              <a:t>17</a:t>
            </a:r>
            <a:r>
              <a:rPr lang="ja-JP" altLang="ja-JP" dirty="0"/>
              <a:t>は、国立教育政策研究所生徒指導・進路指導センター（</a:t>
            </a:r>
            <a:r>
              <a:rPr lang="en-US" altLang="ja-JP" dirty="0"/>
              <a:t>2024</a:t>
            </a:r>
            <a:r>
              <a:rPr lang="ja-JP" altLang="ja-JP" dirty="0"/>
              <a:t>）の生徒指導体制研究の結果である。</a:t>
            </a:r>
          </a:p>
          <a:p>
            <a:endParaRPr lang="en-US" altLang="ja-JP" dirty="0"/>
          </a:p>
          <a:p>
            <a:r>
              <a:rPr lang="ja-JP" altLang="ja-JP" dirty="0"/>
              <a:t>本研究では、いじめの保護因子（抑止効果のある因子）として、学校とのつながり（</a:t>
            </a:r>
            <a:r>
              <a:rPr lang="en-US" altLang="ja-JP" dirty="0"/>
              <a:t>School Connectedness</a:t>
            </a:r>
            <a:r>
              <a:rPr lang="ja-JP" altLang="ja-JP" dirty="0"/>
              <a:t>）因子に着目している。学校とのつながり因子とは、児童生徒の学校に対する愛着度や所属感によって構成されている。具体的には、「私は、この学校が好きである。」、「私は、この学校にいると安心して過ごすことができる。」などである。</a:t>
            </a:r>
          </a:p>
          <a:p>
            <a:endParaRPr lang="en-US" altLang="ja-JP" dirty="0"/>
          </a:p>
          <a:p>
            <a:r>
              <a:rPr lang="ja-JP" altLang="ja-JP" dirty="0"/>
              <a:t>「学校とのつながり」因子が、図表</a:t>
            </a:r>
            <a:r>
              <a:rPr lang="en-US" altLang="ja-JP" dirty="0"/>
              <a:t>17</a:t>
            </a:r>
            <a:r>
              <a:rPr lang="ja-JP" altLang="ja-JP" dirty="0"/>
              <a:t>の各項目で示されたいじめ加害行為に対して、どの程度の抑止効果をもっているのかを、ロジスティック回帰分析を行っている。図表の数値は、偏回帰係数値である。読み方は、マイナスの数値は「学校とのつながりが強いと、いじめ加害行為はしなくなる」という意味である。数値が高いほど、その関係性が強いと意味である。また、アスタリスク（＊）は、統計的に有意だったということである。この点を、わかりやすく示したのが図表</a:t>
            </a:r>
            <a:r>
              <a:rPr lang="en-US" altLang="ja-JP" dirty="0"/>
              <a:t>18</a:t>
            </a:r>
            <a:r>
              <a:rPr lang="ja-JP" altLang="ja-JP" dirty="0"/>
              <a:t>である。学校への愛着度や所属感が高いほど、いじめの加害行為はなくなる傾向が明らかになっている。</a:t>
            </a:r>
            <a:endParaRPr lang="en-US" altLang="ja-JP" dirty="0"/>
          </a:p>
          <a:p>
            <a:endParaRPr lang="en-US" altLang="ja-JP" dirty="0"/>
          </a:p>
          <a:p>
            <a:pPr defTabSz="915529">
              <a:defRPr/>
            </a:pPr>
            <a:r>
              <a:rPr lang="ja-JP" altLang="ja-JP" dirty="0"/>
              <a:t>学校とのつながり因子は、心理的・物理的・経済的・情報的いじめのすべてにおいて、有意な抑止効果をもっている。したがって、この生徒指導体制研究からは、児童生徒が学校に強い愛着や所属感を抱いている学校風土を有する学校では、いじめの加害行為が少ないことが予想される。科学的なエビデンスからも、今後のいじめの未然防止では、前半で述べた課題未然防止教育を含むプロアクティブ型教育援助の推進が効果的であると思われる（八並、</a:t>
            </a:r>
            <a:r>
              <a:rPr lang="en-US" altLang="ja-JP" dirty="0"/>
              <a:t>2024</a:t>
            </a:r>
            <a:r>
              <a:rPr lang="ja-JP" altLang="ja-JP" dirty="0"/>
              <a:t>）。同時に、それに関連する研究や実践の蓄積が求められる。</a:t>
            </a:r>
          </a:p>
          <a:p>
            <a:endParaRPr lang="ja-JP" altLang="ja-JP" dirty="0"/>
          </a:p>
          <a:p>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38</a:t>
            </a:fld>
            <a:endParaRPr kumimoji="1" lang="ja-JP" altLang="en-US"/>
          </a:p>
        </p:txBody>
      </p:sp>
      <p:sp>
        <p:nvSpPr>
          <p:cNvPr id="5" name="日付プレースホルダー 4">
            <a:extLst>
              <a:ext uri="{FF2B5EF4-FFF2-40B4-BE49-F238E27FC236}">
                <a16:creationId xmlns:a16="http://schemas.microsoft.com/office/drawing/2014/main" id="{4ACE00E1-114A-4FAF-A292-3FC28F44C33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293920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39</a:t>
            </a:fld>
            <a:endParaRPr kumimoji="1" lang="ja-JP" altLang="en-US"/>
          </a:p>
        </p:txBody>
      </p:sp>
      <p:sp>
        <p:nvSpPr>
          <p:cNvPr id="5" name="日付プレースホルダー 4">
            <a:extLst>
              <a:ext uri="{FF2B5EF4-FFF2-40B4-BE49-F238E27FC236}">
                <a16:creationId xmlns:a16="http://schemas.microsoft.com/office/drawing/2014/main" id="{8116DD25-6F30-4999-89A8-07EA903AA9E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35211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F5970A38-864A-403B-AEAB-27B4320028F9}" type="slidenum">
              <a:rPr kumimoji="1" lang="ja-JP" altLang="en-US" smtClean="0"/>
              <a:t>40</a:t>
            </a:fld>
            <a:endParaRPr kumimoji="1" lang="ja-JP" altLang="en-US"/>
          </a:p>
        </p:txBody>
      </p:sp>
    </p:spTree>
    <p:extLst>
      <p:ext uri="{BB962C8B-B14F-4D97-AF65-F5344CB8AC3E}">
        <p14:creationId xmlns:p14="http://schemas.microsoft.com/office/powerpoint/2010/main" val="2066996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4A759-2E78-AA14-38D6-668E3CDFFE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C3B5C2-48E6-8E24-36B1-7E0004D27F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BF5C99-5634-2D61-345E-0B34E465D3C9}"/>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5DD5BF5-3071-E354-E19F-B894F9A652C5}"/>
              </a:ext>
            </a:extLst>
          </p:cNvPr>
          <p:cNvSpPr>
            <a:spLocks noGrp="1"/>
          </p:cNvSpPr>
          <p:nvPr>
            <p:ph type="dt"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402111-3242-C764-062F-6280C7A5E6DA}"/>
              </a:ext>
            </a:extLst>
          </p:cNvPr>
          <p:cNvSpPr>
            <a:spLocks noGrp="1"/>
          </p:cNvSpPr>
          <p:nvPr>
            <p:ph type="sldNum" sz="quarter" idx="5"/>
          </p:nvPr>
        </p:nvSpPr>
        <p:spPr/>
        <p:txBody>
          <a:bodyPr/>
          <a:lstStyle/>
          <a:p>
            <a:fld id="{F5970A38-864A-403B-AEAB-27B4320028F9}" type="slidenum">
              <a:rPr kumimoji="1" lang="ja-JP" altLang="en-US" smtClean="0"/>
              <a:t>41</a:t>
            </a:fld>
            <a:endParaRPr kumimoji="1" lang="ja-JP" altLang="en-US"/>
          </a:p>
        </p:txBody>
      </p:sp>
    </p:spTree>
    <p:extLst>
      <p:ext uri="{BB962C8B-B14F-4D97-AF65-F5344CB8AC3E}">
        <p14:creationId xmlns:p14="http://schemas.microsoft.com/office/powerpoint/2010/main" val="1802940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児童生徒の問題行動・生徒指導上の諸課題に関する調査結果によると、令和</a:t>
            </a:r>
            <a:r>
              <a:rPr kumimoji="1" lang="en-US" altLang="ja-JP" dirty="0"/>
              <a:t>6</a:t>
            </a:r>
            <a:r>
              <a:rPr kumimoji="1" lang="ja-JP" altLang="en-US" dirty="0"/>
              <a:t>年度のいじめの認知件数は、小学校</a:t>
            </a:r>
            <a:r>
              <a:rPr kumimoji="1" lang="en-US" altLang="ja-JP" dirty="0"/>
              <a:t>610,612</a:t>
            </a:r>
            <a:r>
              <a:rPr kumimoji="1" lang="ja-JP" altLang="en-US" dirty="0"/>
              <a:t>件、中学校</a:t>
            </a:r>
            <a:r>
              <a:rPr kumimoji="1" lang="en-US" altLang="ja-JP" dirty="0"/>
              <a:t>135,865</a:t>
            </a:r>
            <a:r>
              <a:rPr kumimoji="1" lang="ja-JP" altLang="en-US" dirty="0"/>
              <a:t>件、全体で</a:t>
            </a:r>
            <a:r>
              <a:rPr kumimoji="1" lang="en-US" altLang="ja-JP" dirty="0"/>
              <a:t>769,022</a:t>
            </a:r>
            <a:r>
              <a:rPr kumimoji="1" lang="ja-JP" altLang="en-US" dirty="0"/>
              <a:t>件となっています。特徴としては、小学校でいじめが急増していること（いじめの学年別の推移をみるといじめが最も多い学年：いじめのピークは小学校</a:t>
            </a:r>
            <a:r>
              <a:rPr kumimoji="1" lang="en-US" altLang="ja-JP" dirty="0"/>
              <a:t>2</a:t>
            </a:r>
            <a:r>
              <a:rPr kumimoji="1" lang="ja-JP" altLang="en-US" dirty="0"/>
              <a:t>年生）が示されています。小学校段階では学年があがるにつれて減る傾向がみられていますが、中学校</a:t>
            </a:r>
            <a:r>
              <a:rPr kumimoji="1" lang="en-US" altLang="ja-JP" dirty="0"/>
              <a:t>1</a:t>
            </a:r>
            <a:r>
              <a:rPr kumimoji="1" lang="ja-JP" altLang="en-US" dirty="0"/>
              <a:t>年生でまたやや増える傾向が示されています。</a:t>
            </a:r>
            <a:endParaRPr kumimoji="1" lang="en-US" altLang="ja-JP" dirty="0"/>
          </a:p>
          <a:p>
            <a:r>
              <a:rPr kumimoji="1" lang="ja-JP" altLang="en-US" dirty="0"/>
              <a:t>解消しているものがおよそ</a:t>
            </a:r>
            <a:r>
              <a:rPr kumimoji="1" lang="en-US" altLang="ja-JP" dirty="0"/>
              <a:t>76.1</a:t>
            </a:r>
            <a:r>
              <a:rPr kumimoji="1" lang="ja-JP" altLang="en-US" dirty="0"/>
              <a:t>％、解消に向けて取組中のものが</a:t>
            </a:r>
            <a:r>
              <a:rPr kumimoji="1" lang="en-US" altLang="ja-JP" dirty="0"/>
              <a:t>23.7</a:t>
            </a:r>
            <a:r>
              <a:rPr kumimoji="1" lang="ja-JP" altLang="en-US" dirty="0"/>
              <a:t>％とされています。</a:t>
            </a:r>
            <a:endParaRPr kumimoji="1" lang="en-US" altLang="ja-JP" dirty="0"/>
          </a:p>
          <a:p>
            <a:r>
              <a:rPr kumimoji="1" lang="ja-JP" altLang="en-US" dirty="0"/>
              <a:t>解消のポイント：①いじめに係る行為が止んでいること（目安</a:t>
            </a:r>
            <a:r>
              <a:rPr kumimoji="1" lang="en-US" altLang="ja-JP" dirty="0"/>
              <a:t>3</a:t>
            </a:r>
            <a:r>
              <a:rPr kumimoji="1" lang="ja-JP" altLang="en-US" dirty="0"/>
              <a:t>カ月）、②被害児童生徒が心身の苦痛を感じていないことを面談等で確認する。</a:t>
            </a:r>
            <a:endParaRPr kumimoji="1" lang="en-US" altLang="ja-JP" dirty="0"/>
          </a:p>
          <a:p>
            <a:r>
              <a:rPr kumimoji="1" lang="ja-JP" altLang="en-US" dirty="0"/>
              <a:t>多くのいじめが先生方の日々の指導の結果、解消していることが示されている。</a:t>
            </a:r>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F5970A38-864A-403B-AEAB-27B4320028F9}" type="slidenum">
              <a:rPr kumimoji="1" lang="ja-JP" altLang="en-US" smtClean="0"/>
              <a:t>4</a:t>
            </a:fld>
            <a:endParaRPr kumimoji="1" lang="ja-JP" altLang="en-US"/>
          </a:p>
        </p:txBody>
      </p:sp>
    </p:spTree>
    <p:extLst>
      <p:ext uri="{BB962C8B-B14F-4D97-AF65-F5344CB8AC3E}">
        <p14:creationId xmlns:p14="http://schemas.microsoft.com/office/powerpoint/2010/main" val="614838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C97DD-4996-35C0-4031-FB1BBE5AAA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0E574B-2405-254A-9A12-3EFD625C6C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BB7627-1639-77A5-F0BA-DAFB1BE1B59D}"/>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F6BB9186-2BDD-4DF8-9352-648C4C1B69AF}"/>
              </a:ext>
            </a:extLst>
          </p:cNvPr>
          <p:cNvSpPr>
            <a:spLocks noGrp="1"/>
          </p:cNvSpPr>
          <p:nvPr>
            <p:ph type="dt"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9F83685-98CE-AD94-12C3-D8C49357CF58}"/>
              </a:ext>
            </a:extLst>
          </p:cNvPr>
          <p:cNvSpPr>
            <a:spLocks noGrp="1"/>
          </p:cNvSpPr>
          <p:nvPr>
            <p:ph type="sldNum" sz="quarter" idx="5"/>
          </p:nvPr>
        </p:nvSpPr>
        <p:spPr/>
        <p:txBody>
          <a:bodyPr/>
          <a:lstStyle/>
          <a:p>
            <a:fld id="{F5970A38-864A-403B-AEAB-27B4320028F9}" type="slidenum">
              <a:rPr kumimoji="1" lang="ja-JP" altLang="en-US" smtClean="0"/>
              <a:t>42</a:t>
            </a:fld>
            <a:endParaRPr kumimoji="1" lang="ja-JP" altLang="en-US"/>
          </a:p>
        </p:txBody>
      </p:sp>
    </p:spTree>
    <p:extLst>
      <p:ext uri="{BB962C8B-B14F-4D97-AF65-F5344CB8AC3E}">
        <p14:creationId xmlns:p14="http://schemas.microsoft.com/office/powerpoint/2010/main" val="3413349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675C8-E2C1-28CF-2B58-EA03B1A034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1CEECF-C87D-2F76-60AA-CE41A1EC9A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847F1C-37C3-DF54-B4D7-DB720335881D}"/>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CC7CAF74-EF8D-AE9C-B4CA-9B04D602847C}"/>
              </a:ext>
            </a:extLst>
          </p:cNvPr>
          <p:cNvSpPr>
            <a:spLocks noGrp="1"/>
          </p:cNvSpPr>
          <p:nvPr>
            <p:ph type="dt"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7511F21-46E9-C42E-5C72-8E14B1C4DA53}"/>
              </a:ext>
            </a:extLst>
          </p:cNvPr>
          <p:cNvSpPr>
            <a:spLocks noGrp="1"/>
          </p:cNvSpPr>
          <p:nvPr>
            <p:ph type="sldNum" sz="quarter" idx="5"/>
          </p:nvPr>
        </p:nvSpPr>
        <p:spPr/>
        <p:txBody>
          <a:bodyPr/>
          <a:lstStyle/>
          <a:p>
            <a:fld id="{F5970A38-864A-403B-AEAB-27B4320028F9}" type="slidenum">
              <a:rPr kumimoji="1" lang="ja-JP" altLang="en-US" smtClean="0"/>
              <a:t>43</a:t>
            </a:fld>
            <a:endParaRPr kumimoji="1" lang="ja-JP" altLang="en-US"/>
          </a:p>
        </p:txBody>
      </p:sp>
    </p:spTree>
    <p:extLst>
      <p:ext uri="{BB962C8B-B14F-4D97-AF65-F5344CB8AC3E}">
        <p14:creationId xmlns:p14="http://schemas.microsoft.com/office/powerpoint/2010/main" val="90519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いじめ防止においていじめの</a:t>
            </a:r>
            <a:r>
              <a:rPr kumimoji="1" lang="en-US" altLang="ja-JP" dirty="0"/>
              <a:t>4</a:t>
            </a:r>
            <a:r>
              <a:rPr kumimoji="1" lang="ja-JP" altLang="en-US" dirty="0"/>
              <a:t>層構造の理解が不可欠です。これは古く、日本の研究者である森田・清水らの調査によって明らかにされたいじめの構造になります。</a:t>
            </a:r>
            <a:endParaRPr kumimoji="1" lang="en-US" altLang="ja-JP" dirty="0"/>
          </a:p>
          <a:p>
            <a:r>
              <a:rPr kumimoji="1" lang="ja-JP" altLang="en-US" dirty="0"/>
              <a:t>いじめは被害、加害という</a:t>
            </a:r>
            <a:r>
              <a:rPr kumimoji="1" lang="en-US" altLang="ja-JP" dirty="0"/>
              <a:t>2</a:t>
            </a:r>
            <a:r>
              <a:rPr kumimoji="1" lang="ja-JP" altLang="en-US" dirty="0"/>
              <a:t>者関係だけの問題ではなく、それらをみてはやしたてている観衆の存在や、それらを目撃している傍観者の存在から構成されるとされています。</a:t>
            </a:r>
            <a:endParaRPr kumimoji="1" lang="en-US" altLang="ja-JP" dirty="0"/>
          </a:p>
          <a:p>
            <a:r>
              <a:rPr kumimoji="1" lang="ja-JP" altLang="en-US" dirty="0"/>
              <a:t>現在のいじめ防止では、傍観者の役割が重要とされています。傍観者がいじめ停止行動（例えば、止める、被害の子に寄り添う、先生に相談する）といった行為をとれば、いじめは抑制され、傍観者が見ているだけで何もしないとき、いじめは促進されると言われています。</a:t>
            </a:r>
            <a:endParaRPr kumimoji="1" lang="en-US" altLang="ja-JP" dirty="0"/>
          </a:p>
          <a:p>
            <a:r>
              <a:rPr kumimoji="1" lang="ja-JP" altLang="en-US" dirty="0"/>
              <a:t>日頃の学級に対する予防的関わりでは、加害行為や観衆行為が学級や学校では許されないことを伝えいじめ否定規範を育てておくことに加えて、万が一いじめが発生した場合の傍観者の役割と伝えておくことでさらにいじめが起こりにくい学級・学校を作ることができます。</a:t>
            </a:r>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F5970A38-864A-403B-AEAB-27B4320028F9}" type="slidenum">
              <a:rPr kumimoji="1" lang="ja-JP" altLang="en-US" smtClean="0"/>
              <a:t>6</a:t>
            </a:fld>
            <a:endParaRPr kumimoji="1" lang="ja-JP" altLang="en-US"/>
          </a:p>
        </p:txBody>
      </p:sp>
    </p:spTree>
    <p:extLst>
      <p:ext uri="{BB962C8B-B14F-4D97-AF65-F5344CB8AC3E}">
        <p14:creationId xmlns:p14="http://schemas.microsoft.com/office/powerpoint/2010/main" val="868788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１．いじめ問題へのスクールカウンセリングアプローチの基礎</a:t>
            </a:r>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7</a:t>
            </a:fld>
            <a:endParaRPr kumimoji="1" lang="ja-JP" altLang="en-US"/>
          </a:p>
        </p:txBody>
      </p:sp>
      <p:sp>
        <p:nvSpPr>
          <p:cNvPr id="5" name="日付プレースホルダー 4">
            <a:extLst>
              <a:ext uri="{FF2B5EF4-FFF2-40B4-BE49-F238E27FC236}">
                <a16:creationId xmlns:a16="http://schemas.microsoft.com/office/drawing/2014/main" id="{D6F77CAA-8649-42C8-AC72-66B9ABB6154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8865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en-US" altLang="ja-JP" dirty="0"/>
              <a:t>(1)</a:t>
            </a:r>
            <a:r>
              <a:rPr lang="ja-JP" altLang="en-US" dirty="0"/>
              <a:t>いじめ問題の重層的支援構造モデル</a:t>
            </a:r>
            <a:endParaRPr lang="en-US" altLang="ja-JP" dirty="0"/>
          </a:p>
          <a:p>
            <a:pPr defTabSz="915529">
              <a:defRPr/>
            </a:pPr>
            <a:r>
              <a:rPr lang="ja-JP" altLang="ja-JP" dirty="0"/>
              <a:t>生徒指導提要</a:t>
            </a:r>
            <a:r>
              <a:rPr lang="ja-JP" altLang="ja-JP" strike="sngStrike" dirty="0"/>
              <a:t>』</a:t>
            </a:r>
            <a:r>
              <a:rPr lang="ja-JP" altLang="ja-JP" dirty="0"/>
              <a:t>では、２軸３類４層から成る生徒指導の重層的支援構造が示され</a:t>
            </a:r>
            <a:r>
              <a:rPr lang="ja-JP" altLang="en-US" dirty="0"/>
              <a:t>ました。</a:t>
            </a:r>
            <a:r>
              <a:rPr lang="ja-JP" altLang="ja-JP" dirty="0"/>
              <a:t>それと、スクールカウンセリングの３層構造との対応関係を示したものが、図表１である。</a:t>
            </a:r>
            <a:endParaRPr lang="en-US" altLang="ja-JP" dirty="0"/>
          </a:p>
          <a:p>
            <a:pPr defTabSz="915529">
              <a:defRPr/>
            </a:pPr>
            <a:endParaRPr lang="en-US" altLang="ja-JP" dirty="0"/>
          </a:p>
          <a:p>
            <a:r>
              <a:rPr lang="ja-JP" altLang="ja-JP" dirty="0"/>
              <a:t>スクールカウンセリングでは、対象別に３層の心理教育的援助サービス（図中の「教育援助」）を想定している（石隈、</a:t>
            </a:r>
            <a:r>
              <a:rPr lang="en-US" altLang="ja-JP" dirty="0"/>
              <a:t>1999</a:t>
            </a:r>
            <a:r>
              <a:rPr lang="ja-JP" altLang="ja-JP" dirty="0"/>
              <a:t>）。この３層構造と類似しているのは、生徒指導提要の児童生徒の対象範囲からの４層の分類である。すべての児童生徒を対象とした「発達支持的生徒指導（第１層）」と「課題予防的生徒指導〔課題未然防止教育〕（第２層）」、諸課題の初期状態にある一部の児童生徒を対象とした「課題予防的生徒指導〔課題早期発見対応〕（第３層）」、諸課題を抱えている特定の児童生徒を対象とした「困難課題対応的生徒指導（第４層）」である。学校心理学との対応関係では、第１層と第２層が一次的教育援助、第３層が二次的教育援助、第４層が三次的教育援助となる。</a:t>
            </a:r>
          </a:p>
          <a:p>
            <a:r>
              <a:rPr lang="ja-JP" altLang="ja-JP" dirty="0"/>
              <a:t>スクールカウンセリングにおいても、生徒指導においても、共通する方法論は２つに集約される。</a:t>
            </a:r>
            <a:endParaRPr lang="en-US" altLang="ja-JP" dirty="0"/>
          </a:p>
          <a:p>
            <a:pPr defTabSz="915529">
              <a:defRPr/>
            </a:pPr>
            <a:endParaRPr lang="en-US" altLang="ja-JP" dirty="0"/>
          </a:p>
          <a:p>
            <a:pPr defTabSz="915529">
              <a:defRPr/>
            </a:pPr>
            <a:r>
              <a:rPr lang="ja-JP" altLang="ja-JP" dirty="0"/>
              <a:t>それは、生徒指導提要で示された時間軸からの２軸の分類である。すなわち、常態的・先行的（プロアクティブ）生徒指導と即応的・継続的（リアクティブ）生徒指導である（八並・國分、</a:t>
            </a:r>
            <a:r>
              <a:rPr lang="en-US" altLang="ja-JP" dirty="0"/>
              <a:t>2008</a:t>
            </a:r>
            <a:r>
              <a:rPr lang="ja-JP" altLang="ja-JP" dirty="0" err="1"/>
              <a:t>、</a:t>
            </a:r>
            <a:r>
              <a:rPr lang="ja-JP" altLang="ja-JP" dirty="0"/>
              <a:t>第１章・第２節で筆者が分類している）。わかりやすくいうと、前者は、いじめが起きないようにどうするか、あるいは、いじめの抑止に働く自己指導能力や社会性の獲得をささえる「育てる生徒指導」である。後者は、いじめ問題に直面した場合の事後対応的な「かかわり続ける生徒指導」である。スクールカウンセリングの観点から、換言すると、前者はリアクティブ型教育援助、後者はプロアクティブ型教育援助である。</a:t>
            </a:r>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8</a:t>
            </a:fld>
            <a:endParaRPr kumimoji="1" lang="ja-JP" altLang="en-US"/>
          </a:p>
        </p:txBody>
      </p:sp>
      <p:sp>
        <p:nvSpPr>
          <p:cNvPr id="5" name="日付プレースホルダー 4">
            <a:extLst>
              <a:ext uri="{FF2B5EF4-FFF2-40B4-BE49-F238E27FC236}">
                <a16:creationId xmlns:a16="http://schemas.microsoft.com/office/drawing/2014/main" id="{09EC6A07-8364-46A2-BCA0-42B7F073BF0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69192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29">
              <a:defRPr/>
            </a:pPr>
            <a:r>
              <a:rPr lang="ja-JP" altLang="ja-JP" dirty="0"/>
              <a:t>いじめの４層構造と２軸による分類を示したものが、図表２である。</a:t>
            </a:r>
            <a:endParaRPr lang="en-US" altLang="ja-JP" dirty="0"/>
          </a:p>
          <a:p>
            <a:pPr defTabSz="915529">
              <a:defRPr/>
            </a:pPr>
            <a:r>
              <a:rPr lang="ja-JP" altLang="en-US" dirty="0"/>
              <a:t>発達支持的生徒指導＝児童生徒が、「多様性を認め、人権侵害をしない人」に育つような人権教育や市民性教育を通じた働きかけ。</a:t>
            </a:r>
            <a:endParaRPr lang="en-US" altLang="ja-JP" dirty="0"/>
          </a:p>
          <a:p>
            <a:pPr defTabSz="915529">
              <a:defRPr/>
            </a:pPr>
            <a:r>
              <a:rPr lang="ja-JP" altLang="en-US" dirty="0"/>
              <a:t>課題未然防止教育＝道徳や学級・ホームルーム活動等における児童生徒主体のいじめ防止の取組の実施。</a:t>
            </a:r>
            <a:endParaRPr lang="en-US" altLang="ja-JP" dirty="0"/>
          </a:p>
          <a:p>
            <a:pPr defTabSz="915529">
              <a:defRPr/>
            </a:pPr>
            <a:r>
              <a:rPr lang="ja-JP" altLang="en-US" dirty="0"/>
              <a:t>課題早期発見対応＝いじめの予兆の発見と迅速な対処（アンケート、面談、健康観察等による気づきと被害児童生徒の安全確保等）</a:t>
            </a:r>
            <a:endParaRPr lang="en-US" altLang="ja-JP" dirty="0"/>
          </a:p>
          <a:p>
            <a:pPr defTabSz="915529">
              <a:defRPr/>
            </a:pPr>
            <a:r>
              <a:rPr lang="ja-JP" altLang="en-US" dirty="0"/>
              <a:t>困難課題対応的生徒指導＝いじめの解消に向けた組織的な指導・援助（いじめ防止対策推進組織による被害児童生徒ケア、加害児童生徒指導、関係修復等）</a:t>
            </a:r>
            <a:endParaRPr lang="en-US" altLang="ja-JP" dirty="0"/>
          </a:p>
          <a:p>
            <a:pPr defTabSz="915529">
              <a:defRPr/>
            </a:pPr>
            <a:r>
              <a:rPr lang="ja-JP" altLang="ja-JP" dirty="0"/>
              <a:t>いじめ問題では、児童生徒の最善の利益という観点から、プロアクティブ型教育援助を推進し、リアクティブ型教育援助の低減を図るようにするのがよい</a:t>
            </a:r>
            <a:r>
              <a:rPr lang="ja-JP" altLang="en-US" dirty="0"/>
              <a:t>と考えられます。</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9</a:t>
            </a:fld>
            <a:endParaRPr kumimoji="1" lang="ja-JP" altLang="en-US"/>
          </a:p>
        </p:txBody>
      </p:sp>
      <p:sp>
        <p:nvSpPr>
          <p:cNvPr id="5" name="日付プレースホルダー 4">
            <a:extLst>
              <a:ext uri="{FF2B5EF4-FFF2-40B4-BE49-F238E27FC236}">
                <a16:creationId xmlns:a16="http://schemas.microsoft.com/office/drawing/2014/main" id="{288E91E0-7388-49D3-B177-EAA3154D8CA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3532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近年の学校現場における生徒指導のトラブルにおいて、関係する児童生徒や保護者は、法律による対応や解決が一般的となりつつある。とりわけ、いじめ問題では、</a:t>
            </a:r>
            <a:r>
              <a:rPr lang="en-US" altLang="ja-JP" dirty="0"/>
              <a:t>2013</a:t>
            </a:r>
            <a:r>
              <a:rPr lang="ja-JP" altLang="ja-JP" dirty="0"/>
              <a:t>年のいじめ防止対策推進法（以下、「いじめ防対法」と略）の公布・施行以降、このような法化現象が急速に進行している</a:t>
            </a:r>
            <a:r>
              <a:rPr lang="ja-JP" altLang="en-US" dirty="0"/>
              <a:t>と言われています。</a:t>
            </a:r>
            <a:endParaRPr lang="en-US" altLang="ja-JP" dirty="0"/>
          </a:p>
          <a:p>
            <a:r>
              <a:rPr lang="ja-JP" altLang="ja-JP" dirty="0"/>
              <a:t>いじめ問題の対応では、教職員のいじめ防対法をはじめとする関連法規等に関するリーガル・ナレッジ（法知識）の確実な習得とスクール・コンプライアンス（法令遵守）の徹底が求められている（八並、</a:t>
            </a:r>
            <a:r>
              <a:rPr lang="en-US" altLang="ja-JP" dirty="0"/>
              <a:t>2023</a:t>
            </a:r>
            <a:r>
              <a:rPr lang="ja-JP" altLang="ja-JP" dirty="0"/>
              <a:t>）。</a:t>
            </a:r>
            <a:endParaRPr lang="en-US" altLang="ja-JP" dirty="0"/>
          </a:p>
          <a:p>
            <a:pPr defTabSz="915529">
              <a:defRPr/>
            </a:pPr>
            <a:r>
              <a:rPr lang="ja-JP" altLang="en-US" dirty="0"/>
              <a:t>いじめ関係の法律だけでなく、不登校関係、特別支援関係の主要関連法規の理解も必須となります。</a:t>
            </a:r>
            <a:endParaRPr lang="en-US" altLang="ja-JP" dirty="0"/>
          </a:p>
          <a:p>
            <a:pPr defTabSz="915529">
              <a:defRPr/>
            </a:pPr>
            <a:r>
              <a:rPr lang="ja-JP" altLang="en-US" dirty="0"/>
              <a:t>「早期に警察へ相談・通報すべきいじめ事案について（通知）」「いじめ問題への的確な対応に向けた警察との連携等の徹底について（通知）」などの通知にも目を通しておく必要があります。</a:t>
            </a:r>
            <a:endParaRPr lang="en-US" altLang="ja-JP" dirty="0"/>
          </a:p>
          <a:p>
            <a:pPr defTabSz="915529">
              <a:defRPr/>
            </a:pPr>
            <a:endParaRPr lang="ja-JP" altLang="en-US" dirty="0"/>
          </a:p>
          <a:p>
            <a:endParaRPr lang="en-US" altLang="ja-JP" dirty="0"/>
          </a:p>
          <a:p>
            <a:endParaRPr lang="ja-JP" altLang="ja-JP" dirty="0"/>
          </a:p>
        </p:txBody>
      </p:sp>
      <p:sp>
        <p:nvSpPr>
          <p:cNvPr id="4" name="スライド番号プレースホルダー 3"/>
          <p:cNvSpPr>
            <a:spLocks noGrp="1"/>
          </p:cNvSpPr>
          <p:nvPr>
            <p:ph type="sldNum" sz="quarter" idx="5"/>
          </p:nvPr>
        </p:nvSpPr>
        <p:spPr/>
        <p:txBody>
          <a:bodyPr/>
          <a:lstStyle/>
          <a:p>
            <a:fld id="{F5970A38-864A-403B-AEAB-27B4320028F9}" type="slidenum">
              <a:rPr kumimoji="1" lang="ja-JP" altLang="en-US" smtClean="0"/>
              <a:t>10</a:t>
            </a:fld>
            <a:endParaRPr kumimoji="1" lang="ja-JP" altLang="en-US"/>
          </a:p>
        </p:txBody>
      </p:sp>
      <p:sp>
        <p:nvSpPr>
          <p:cNvPr id="5" name="日付プレースホルダー 4">
            <a:extLst>
              <a:ext uri="{FF2B5EF4-FFF2-40B4-BE49-F238E27FC236}">
                <a16:creationId xmlns:a16="http://schemas.microsoft.com/office/drawing/2014/main" id="{63BED138-544A-4B6C-935F-D7661F86627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48484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37B54-8D3E-4865-A362-C9516814A06C}" type="datetime1">
              <a:rPr lang="en-US" altLang="ja-JP"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7B2172-8255-4421-B8A6-DAC0E375E52D}" type="datetime1">
              <a:rPr lang="en-US" altLang="ja-JP"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1292D-45AA-402D-9969-7417B8C3B06E}" type="datetime1">
              <a:rPr lang="en-US" altLang="ja-JP"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83B2C2-FF5F-411A-B3B9-7E9D0F82E9F9}" type="datetime1">
              <a:rPr lang="en-US" altLang="ja-JP"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71FFF3-78A3-406E-8829-DF82D647B724}" type="datetime1">
              <a:rPr lang="en-US" altLang="ja-JP"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48A341-7DEE-4B7B-A076-002D340E587C}" type="datetime1">
              <a:rPr lang="en-US" altLang="ja-JP"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9B2EAE-B8C9-4ABC-B4A6-B28779BCE227}" type="datetime1">
              <a:rPr lang="en-US" altLang="ja-JP" smtClean="0"/>
              <a:t>5/25/2026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4DC96D-A184-4755-BE33-1EA532F3B736}" type="datetime1">
              <a:rPr lang="en-US" altLang="ja-JP" smtClean="0"/>
              <a:t>5/25/2026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3F439-C3A2-46C3-864C-93A3D376DE2E}" type="datetime1">
              <a:rPr lang="en-US" altLang="ja-JP" smtClean="0"/>
              <a:t>5/25/2026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FC7E7F-F8C8-4F26-864F-0A15D1129B01}" type="datetime1">
              <a:rPr lang="en-US" altLang="ja-JP"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E4A69-E93A-42E7-963E-A543EFD5EF54}" type="datetime1">
              <a:rPr lang="en-US" altLang="ja-JP"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6CF12-61B1-4709-9291-F78E2068E602}" type="datetime1">
              <a:rPr lang="en-US" altLang="ja-JP" smtClean="0"/>
              <a:t>5/25/2026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29.xml"/><Relationship Id="rId4" Type="http://schemas.openxmlformats.org/officeDocument/2006/relationships/image" Target="../media/image150.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29.xml"/><Relationship Id="rId4" Type="http://schemas.openxmlformats.org/officeDocument/2006/relationships/image" Target="../media/image1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12E4A8-6C2E-4521-8B52-5B2A3F24AC48}"/>
              </a:ext>
            </a:extLst>
          </p:cNvPr>
          <p:cNvSpPr/>
          <p:nvPr/>
        </p:nvSpPr>
        <p:spPr>
          <a:xfrm>
            <a:off x="1" y="69580"/>
            <a:ext cx="12191999" cy="2081605"/>
          </a:xfrm>
          <a:prstGeom prst="rect">
            <a:avLst/>
          </a:prstGeom>
          <a:solidFill>
            <a:srgbClr val="FF99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00FF00"/>
              </a:highlight>
            </a:endParaRPr>
          </a:p>
        </p:txBody>
      </p:sp>
      <p:sp>
        <p:nvSpPr>
          <p:cNvPr id="10" name="テキスト ボックス 9">
            <a:extLst>
              <a:ext uri="{FF2B5EF4-FFF2-40B4-BE49-F238E27FC236}">
                <a16:creationId xmlns:a16="http://schemas.microsoft.com/office/drawing/2014/main" id="{6629A8FB-8924-AF31-CFA0-9524F3D92F61}"/>
              </a:ext>
            </a:extLst>
          </p:cNvPr>
          <p:cNvSpPr txBox="1"/>
          <p:nvPr/>
        </p:nvSpPr>
        <p:spPr>
          <a:xfrm>
            <a:off x="897314" y="207704"/>
            <a:ext cx="10397359" cy="707886"/>
          </a:xfrm>
          <a:prstGeom prst="rect">
            <a:avLst/>
          </a:prstGeom>
          <a:noFill/>
        </p:spPr>
        <p:txBody>
          <a:bodyPr wrap="square" rtlCol="0">
            <a:spAutoFit/>
          </a:bodyPr>
          <a:lstStyle/>
          <a:p>
            <a:pPr algn="ctr"/>
            <a:r>
              <a:rPr lang="ja-JP" altLang="en-US" sz="2000" dirty="0">
                <a:latin typeface="UD デジタル 教科書体 NK-B" panose="02020700000000000000" pitchFamily="18" charset="-128"/>
                <a:ea typeface="UD デジタル 教科書体 NK-B" panose="02020700000000000000" pitchFamily="18" charset="-128"/>
              </a:rPr>
              <a:t>令和</a:t>
            </a:r>
            <a:r>
              <a:rPr lang="en-US" altLang="ja-JP" sz="2000" dirty="0">
                <a:latin typeface="UD デジタル 教科書体 NK-B" panose="02020700000000000000" pitchFamily="18" charset="-128"/>
                <a:ea typeface="UD デジタル 教科書体 NK-B" panose="02020700000000000000" pitchFamily="18" charset="-128"/>
              </a:rPr>
              <a:t>7</a:t>
            </a:r>
            <a:r>
              <a:rPr lang="ja-JP" altLang="en-US" sz="2000">
                <a:latin typeface="UD デジタル 教科書体 NK-B" panose="02020700000000000000" pitchFamily="18" charset="-128"/>
                <a:ea typeface="UD デジタル 教科書体 NK-B" panose="02020700000000000000" pitchFamily="18" charset="-128"/>
              </a:rPr>
              <a:t>年度 文部</a:t>
            </a:r>
            <a:r>
              <a:rPr lang="ja-JP" altLang="en-US" sz="2000" dirty="0">
                <a:latin typeface="UD デジタル 教科書体 NK-B" panose="02020700000000000000" pitchFamily="18" charset="-128"/>
                <a:ea typeface="UD デジタル 教科書体 NK-B" panose="02020700000000000000" pitchFamily="18" charset="-128"/>
              </a:rPr>
              <a:t>科学省委託事業　いじめ対策・不登校支援推進事業</a:t>
            </a:r>
            <a:endParaRPr lang="en-US" altLang="ja-JP" sz="2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latin typeface="UD デジタル 教科書体 NK-B" panose="02020700000000000000" pitchFamily="18" charset="-128"/>
                <a:ea typeface="UD デジタル 教科書体 NK-B" panose="02020700000000000000" pitchFamily="18" charset="-128"/>
              </a:rPr>
              <a:t>いじめ・不登校等の未然防止等に向けた魅力ある学校づくりに関する調査研究</a:t>
            </a:r>
          </a:p>
        </p:txBody>
      </p:sp>
      <p:sp>
        <p:nvSpPr>
          <p:cNvPr id="11" name="テキスト ボックス 10">
            <a:extLst>
              <a:ext uri="{FF2B5EF4-FFF2-40B4-BE49-F238E27FC236}">
                <a16:creationId xmlns:a16="http://schemas.microsoft.com/office/drawing/2014/main" id="{2765B492-58EF-CB16-4C75-B2B061E72F44}"/>
              </a:ext>
            </a:extLst>
          </p:cNvPr>
          <p:cNvSpPr txBox="1"/>
          <p:nvPr/>
        </p:nvSpPr>
        <p:spPr>
          <a:xfrm>
            <a:off x="2181545" y="950612"/>
            <a:ext cx="7828895" cy="1077218"/>
          </a:xfrm>
          <a:prstGeom prst="rect">
            <a:avLst/>
          </a:prstGeom>
          <a:noFill/>
        </p:spPr>
        <p:txBody>
          <a:bodyPr wrap="square" rtlCol="0">
            <a:spAutoFit/>
          </a:bodyPr>
          <a:lstStyle/>
          <a:p>
            <a:r>
              <a:rPr kumimoji="1" lang="ja-JP" altLang="en-US" sz="3200" b="1" dirty="0">
                <a:solidFill>
                  <a:schemeClr val="bg1"/>
                </a:solidFill>
                <a:effectLst>
                  <a:outerShdw blurRad="50800" dist="50800" dir="5400000" algn="ctr" rotWithShape="0">
                    <a:srgbClr val="000000">
                      <a:alpha val="54000"/>
                    </a:srgbClr>
                  </a:outerShdw>
                </a:effectLst>
                <a:latin typeface="BIZ UDPゴシック" panose="020B0400000000000000" pitchFamily="50" charset="-128"/>
                <a:ea typeface="BIZ UDPゴシック" panose="020B0400000000000000" pitchFamily="50" charset="-128"/>
              </a:rPr>
              <a:t>「心理分野に強みや専門性を有する教師の育成のための教職員向け研修プログラム」</a:t>
            </a:r>
          </a:p>
        </p:txBody>
      </p:sp>
      <p:sp>
        <p:nvSpPr>
          <p:cNvPr id="12" name="正方形/長方形 11">
            <a:extLst>
              <a:ext uri="{FF2B5EF4-FFF2-40B4-BE49-F238E27FC236}">
                <a16:creationId xmlns:a16="http://schemas.microsoft.com/office/drawing/2014/main" id="{5E22E63C-2855-3692-3698-054890A4B3BA}"/>
              </a:ext>
            </a:extLst>
          </p:cNvPr>
          <p:cNvSpPr/>
          <p:nvPr/>
        </p:nvSpPr>
        <p:spPr>
          <a:xfrm>
            <a:off x="0" y="2091820"/>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959C036-58E5-3312-A603-9C43F93830E9}"/>
              </a:ext>
            </a:extLst>
          </p:cNvPr>
          <p:cNvSpPr/>
          <p:nvPr/>
        </p:nvSpPr>
        <p:spPr>
          <a:xfrm>
            <a:off x="0" y="0"/>
            <a:ext cx="12192000" cy="6924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567833F-F6B2-78B1-A926-9970C23A6BD1}"/>
              </a:ext>
            </a:extLst>
          </p:cNvPr>
          <p:cNvSpPr txBox="1"/>
          <p:nvPr/>
        </p:nvSpPr>
        <p:spPr>
          <a:xfrm>
            <a:off x="4384446" y="2762097"/>
            <a:ext cx="3423091" cy="646331"/>
          </a:xfrm>
          <a:prstGeom prst="rect">
            <a:avLst/>
          </a:prstGeom>
          <a:noFill/>
        </p:spPr>
        <p:txBody>
          <a:bodyPr wrap="square" rtlCol="0">
            <a:spAutoFit/>
          </a:bodyPr>
          <a:lstStyle/>
          <a:p>
            <a:pPr algn="ctr"/>
            <a:r>
              <a:rPr lang="ja-JP" altLang="en-US" sz="3600" b="1" dirty="0">
                <a:latin typeface="UD デジタル 教科書体 NK-B" panose="02020700000000000000" pitchFamily="18" charset="-128"/>
                <a:ea typeface="UD デジタル 教科書体 NK-B" panose="02020700000000000000" pitchFamily="18" charset="-128"/>
              </a:rPr>
              <a:t>第</a:t>
            </a:r>
            <a:r>
              <a:rPr lang="en-US" altLang="ja-JP" sz="3600" b="1" dirty="0">
                <a:latin typeface="UD デジタル 教科書体 NK-B" panose="02020700000000000000" pitchFamily="18" charset="-128"/>
                <a:ea typeface="UD デジタル 教科書体 NK-B" panose="02020700000000000000" pitchFamily="18" charset="-128"/>
              </a:rPr>
              <a:t>6</a:t>
            </a:r>
            <a:r>
              <a:rPr lang="ja-JP" altLang="en-US" sz="3600" b="1" dirty="0">
                <a:latin typeface="UD デジタル 教科書体 NK-B" panose="02020700000000000000" pitchFamily="18" charset="-128"/>
                <a:ea typeface="UD デジタル 教科書体 NK-B" panose="02020700000000000000" pitchFamily="18" charset="-128"/>
              </a:rPr>
              <a:t>章</a:t>
            </a:r>
            <a:endParaRPr kumimoji="1"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994C009B-A52A-4A2F-C38E-8264E10CA63C}"/>
              </a:ext>
            </a:extLst>
          </p:cNvPr>
          <p:cNvSpPr txBox="1"/>
          <p:nvPr/>
        </p:nvSpPr>
        <p:spPr>
          <a:xfrm>
            <a:off x="203744" y="3359219"/>
            <a:ext cx="11784496" cy="769441"/>
          </a:xfrm>
          <a:prstGeom prst="rect">
            <a:avLst/>
          </a:prstGeom>
          <a:noFill/>
        </p:spPr>
        <p:txBody>
          <a:bodyPr wrap="square" rtlCol="0">
            <a:spAutoFit/>
          </a:bodyPr>
          <a:lstStyle/>
          <a:p>
            <a:pPr algn="ctr"/>
            <a:r>
              <a:rPr lang="ja-JP" altLang="en-US" sz="4400" b="1" dirty="0">
                <a:latin typeface="UD デジタル 教科書体 NK-B" panose="02020700000000000000" pitchFamily="18" charset="-128"/>
                <a:ea typeface="UD デジタル 教科書体 NK-B" panose="02020700000000000000" pitchFamily="18" charset="-128"/>
              </a:rPr>
              <a:t>いじめの未然防止と対応</a:t>
            </a:r>
          </a:p>
        </p:txBody>
      </p:sp>
      <p:sp>
        <p:nvSpPr>
          <p:cNvPr id="16" name="テキスト ボックス 15">
            <a:extLst>
              <a:ext uri="{FF2B5EF4-FFF2-40B4-BE49-F238E27FC236}">
                <a16:creationId xmlns:a16="http://schemas.microsoft.com/office/drawing/2014/main" id="{8FE23946-E215-9F0B-48F1-F766B0605183}"/>
              </a:ext>
            </a:extLst>
          </p:cNvPr>
          <p:cNvSpPr txBox="1"/>
          <p:nvPr/>
        </p:nvSpPr>
        <p:spPr>
          <a:xfrm>
            <a:off x="3501440" y="4949593"/>
            <a:ext cx="5189101" cy="769441"/>
          </a:xfrm>
          <a:prstGeom prst="rect">
            <a:avLst/>
          </a:prstGeom>
          <a:noFill/>
        </p:spPr>
        <p:txBody>
          <a:bodyPr wrap="square" rtlCol="0">
            <a:spAutoFit/>
          </a:bodyPr>
          <a:lstStyle/>
          <a:p>
            <a:r>
              <a:rPr lang="ja-JP" altLang="en-US" sz="3200" b="1" dirty="0">
                <a:latin typeface="UD デジタル 教科書体 NK-B" panose="02020700000000000000" pitchFamily="18" charset="-128"/>
                <a:ea typeface="UD デジタル 教科書体 NK-B" panose="02020700000000000000" pitchFamily="18" charset="-128"/>
              </a:rPr>
              <a:t>スライド作成　</a:t>
            </a:r>
            <a:r>
              <a:rPr lang="ja-JP" altLang="en-US" sz="4400" b="1" dirty="0">
                <a:latin typeface="UD デジタル 教科書体 NK-B" panose="02020700000000000000" pitchFamily="18" charset="-128"/>
                <a:ea typeface="UD デジタル 教科書体 NK-B" panose="02020700000000000000" pitchFamily="18" charset="-128"/>
              </a:rPr>
              <a:t>飯田　順子</a:t>
            </a:r>
            <a:endParaRPr kumimoji="1" lang="ja-JP" altLang="en-US" sz="4400" b="1" dirty="0">
              <a:latin typeface="UD デジタル 教科書体 NK-B" panose="02020700000000000000" pitchFamily="18" charset="-128"/>
              <a:ea typeface="UD デジタル 教科書体 NK-B" panose="02020700000000000000" pitchFamily="18" charset="-128"/>
            </a:endParaRPr>
          </a:p>
        </p:txBody>
      </p:sp>
      <p:sp>
        <p:nvSpPr>
          <p:cNvPr id="20" name="正方形/長方形 19">
            <a:extLst>
              <a:ext uri="{FF2B5EF4-FFF2-40B4-BE49-F238E27FC236}">
                <a16:creationId xmlns:a16="http://schemas.microsoft.com/office/drawing/2014/main" id="{41D13757-57D7-72F9-4F24-196D828E8ECD}"/>
              </a:ext>
            </a:extLst>
          </p:cNvPr>
          <p:cNvSpPr/>
          <p:nvPr/>
        </p:nvSpPr>
        <p:spPr>
          <a:xfrm>
            <a:off x="0" y="5988214"/>
            <a:ext cx="12192000" cy="63062"/>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CDE85B7-1B75-9ECF-93B1-CE459432CB6D}"/>
              </a:ext>
            </a:extLst>
          </p:cNvPr>
          <p:cNvSpPr txBox="1"/>
          <p:nvPr/>
        </p:nvSpPr>
        <p:spPr>
          <a:xfrm>
            <a:off x="3166963" y="4463306"/>
            <a:ext cx="6619872" cy="486287"/>
          </a:xfrm>
          <a:prstGeom prst="rect">
            <a:avLst/>
          </a:prstGeom>
          <a:noFill/>
        </p:spPr>
        <p:txBody>
          <a:bodyPr wrap="square">
            <a:spAutoFit/>
          </a:bodyPr>
          <a:lstStyle/>
          <a:p>
            <a:pPr algn="ctr">
              <a:lnSpc>
                <a:spcPct val="90000"/>
              </a:lnSpc>
            </a:pPr>
            <a:r>
              <a:rPr lang="ja-JP" altLang="en-US" sz="2800" dirty="0">
                <a:latin typeface="UD デジタル 教科書体 N-B" panose="02020700000000000000" pitchFamily="17" charset="-128"/>
                <a:ea typeface="UD デジタル 教科書体 N-B" panose="02020700000000000000" pitchFamily="17" charset="-128"/>
              </a:rPr>
              <a:t>筑波大学･教授</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a:extLst>
              <a:ext uri="{FF2B5EF4-FFF2-40B4-BE49-F238E27FC236}">
                <a16:creationId xmlns:a16="http://schemas.microsoft.com/office/drawing/2014/main" id="{D11CE81C-AA5C-0870-0880-D53475B5001D}"/>
              </a:ext>
            </a:extLst>
          </p:cNvPr>
          <p:cNvSpPr txBox="1"/>
          <p:nvPr/>
        </p:nvSpPr>
        <p:spPr>
          <a:xfrm>
            <a:off x="9384813" y="5659578"/>
            <a:ext cx="2604655" cy="276999"/>
          </a:xfrm>
          <a:prstGeom prst="rect">
            <a:avLst/>
          </a:prstGeom>
          <a:noFill/>
        </p:spPr>
        <p:txBody>
          <a:bodyPr wrap="square">
            <a:spAutoFit/>
          </a:bodyPr>
          <a:lstStyle/>
          <a:p>
            <a:r>
              <a:rPr lang="en-US" altLang="ja-JP" sz="1200" dirty="0"/>
              <a:t>※</a:t>
            </a:r>
            <a:r>
              <a:rPr lang="ja-JP" altLang="en-US" sz="1200" dirty="0"/>
              <a:t>所属は</a:t>
            </a:r>
            <a:r>
              <a:rPr lang="en-US" altLang="ja-JP" sz="1200" dirty="0"/>
              <a:t>2026</a:t>
            </a:r>
            <a:r>
              <a:rPr lang="ja-JP" altLang="en-US" sz="1200" dirty="0"/>
              <a:t>年</a:t>
            </a:r>
            <a:r>
              <a:rPr lang="en-US" altLang="ja-JP" sz="1200"/>
              <a:t>3</a:t>
            </a:r>
            <a:r>
              <a:rPr lang="ja-JP" altLang="en-US" sz="1200"/>
              <a:t>月</a:t>
            </a:r>
            <a:r>
              <a:rPr lang="ja-JP" altLang="en-US" sz="1200" dirty="0"/>
              <a:t>時点のものです</a:t>
            </a:r>
          </a:p>
        </p:txBody>
      </p:sp>
    </p:spTree>
    <p:extLst>
      <p:ext uri="{BB962C8B-B14F-4D97-AF65-F5344CB8AC3E}">
        <p14:creationId xmlns:p14="http://schemas.microsoft.com/office/powerpoint/2010/main" val="163716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(2)</a:t>
            </a:r>
            <a:r>
              <a:rPr lang="ja-JP" altLang="en-US" dirty="0"/>
              <a:t>リーガル・ナレッジの重要性</a:t>
            </a:r>
            <a:endParaRPr dirty="0"/>
          </a:p>
        </p:txBody>
      </p:sp>
      <p:sp>
        <p:nvSpPr>
          <p:cNvPr id="3" name="Content Placeholder 2"/>
          <p:cNvSpPr>
            <a:spLocks noGrp="1"/>
          </p:cNvSpPr>
          <p:nvPr>
            <p:ph idx="1"/>
          </p:nvPr>
        </p:nvSpPr>
        <p:spPr>
          <a:xfrm>
            <a:off x="949569" y="1612657"/>
            <a:ext cx="10245970" cy="4525963"/>
          </a:xfrm>
        </p:spPr>
        <p:txBody>
          <a:bodyPr>
            <a:normAutofit lnSpcReduction="10000"/>
          </a:bodyPr>
          <a:lstStyle/>
          <a:p>
            <a:r>
              <a:rPr lang="ja-JP" altLang="en-US" dirty="0"/>
              <a:t>法律による対応や解決が一般的になりつつある→法化現象</a:t>
            </a:r>
            <a:endParaRPr lang="en-US" altLang="ja-JP" dirty="0"/>
          </a:p>
          <a:p>
            <a:r>
              <a:rPr lang="ja-JP" altLang="en-US" dirty="0"/>
              <a:t>教職員のリーガル・ナレッジ（法知識）の確実な習得とスクール・コンプライアンスの徹底</a:t>
            </a:r>
            <a:endParaRPr lang="en-US" altLang="ja-JP" dirty="0"/>
          </a:p>
          <a:p>
            <a:r>
              <a:rPr lang="ja-JP" altLang="en-US" dirty="0"/>
              <a:t>いじめ関係、不登校関係、特別支援関係の主要関連法規の理解が必須</a:t>
            </a:r>
          </a:p>
          <a:p>
            <a:r>
              <a:rPr lang="ja-JP" altLang="en-US" dirty="0"/>
              <a:t>「早期に警察へ相談・通報すべきいじめ事案について（通知）」「いじめ問題への的確な対応に向けた警察との連携等の徹底について（通知）」</a:t>
            </a:r>
            <a:endParaRPr lang="en-US" altLang="ja-JP" dirty="0"/>
          </a:p>
          <a:p>
            <a:endParaRPr lang="en-US" altLang="ja-JP" dirty="0"/>
          </a:p>
        </p:txBody>
      </p:sp>
      <p:sp>
        <p:nvSpPr>
          <p:cNvPr id="4" name="テキスト ボックス 3">
            <a:extLst>
              <a:ext uri="{FF2B5EF4-FFF2-40B4-BE49-F238E27FC236}">
                <a16:creationId xmlns:a16="http://schemas.microsoft.com/office/drawing/2014/main" id="{5F8958CD-89A6-48ED-BFCC-F885A0D83F2E}"/>
              </a:ext>
            </a:extLst>
          </p:cNvPr>
          <p:cNvSpPr txBox="1"/>
          <p:nvPr/>
        </p:nvSpPr>
        <p:spPr>
          <a:xfrm>
            <a:off x="7451677" y="4055368"/>
            <a:ext cx="3451048" cy="400110"/>
          </a:xfrm>
          <a:prstGeom prst="rect">
            <a:avLst/>
          </a:prstGeom>
          <a:noFill/>
        </p:spPr>
        <p:txBody>
          <a:bodyPr wrap="square" rtlCol="0">
            <a:spAutoFit/>
          </a:bodyPr>
          <a:lstStyle/>
          <a:p>
            <a:r>
              <a:rPr kumimoji="1" lang="en-US" altLang="ja-JP" sz="2000" dirty="0"/>
              <a:t>※</a:t>
            </a:r>
            <a:r>
              <a:rPr kumimoji="1" lang="ja-JP" altLang="en-US" sz="2000" dirty="0"/>
              <a:t>テキストｐ</a:t>
            </a:r>
            <a:r>
              <a:rPr kumimoji="1" lang="en-US" altLang="ja-JP" sz="2000" dirty="0"/>
              <a:t>.3</a:t>
            </a:r>
            <a:r>
              <a:rPr kumimoji="1" lang="ja-JP" altLang="en-US" sz="2000" dirty="0"/>
              <a:t> 図表３参照</a:t>
            </a:r>
          </a:p>
        </p:txBody>
      </p:sp>
      <p:sp>
        <p:nvSpPr>
          <p:cNvPr id="5" name="スライド番号プレースホルダー 4">
            <a:extLst>
              <a:ext uri="{FF2B5EF4-FFF2-40B4-BE49-F238E27FC236}">
                <a16:creationId xmlns:a16="http://schemas.microsoft.com/office/drawing/2014/main" id="{F9632657-962B-4FE6-AB7F-EA39EE095281}"/>
              </a:ext>
            </a:extLst>
          </p:cNvPr>
          <p:cNvSpPr>
            <a:spLocks noGrp="1"/>
          </p:cNvSpPr>
          <p:nvPr>
            <p:ph type="sldNum" sz="quarter" idx="12"/>
          </p:nvPr>
        </p:nvSpPr>
        <p:spPr/>
        <p:txBody>
          <a:bodyPr/>
          <a:lstStyle/>
          <a:p>
            <a:fld id="{C1FF6DA9-008F-8B48-92A6-B652298478BF}"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12D306A-6E2A-48B1-BF5D-887012678C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18" y="0"/>
            <a:ext cx="5681458" cy="6858000"/>
          </a:xfrm>
          <a:prstGeom prst="rect">
            <a:avLst/>
          </a:prstGeom>
        </p:spPr>
      </p:pic>
      <p:sp>
        <p:nvSpPr>
          <p:cNvPr id="4" name="スライド番号プレースホルダー 3">
            <a:extLst>
              <a:ext uri="{FF2B5EF4-FFF2-40B4-BE49-F238E27FC236}">
                <a16:creationId xmlns:a16="http://schemas.microsoft.com/office/drawing/2014/main" id="{8F459516-7398-4CA9-B62D-EDA35B6F1732}"/>
              </a:ext>
            </a:extLst>
          </p:cNvPr>
          <p:cNvSpPr>
            <a:spLocks noGrp="1"/>
          </p:cNvSpPr>
          <p:nvPr>
            <p:ph type="sldNum" sz="quarter" idx="12"/>
          </p:nvPr>
        </p:nvSpPr>
        <p:spPr/>
        <p:txBody>
          <a:bodyPr/>
          <a:lstStyle/>
          <a:p>
            <a:fld id="{C1FF6DA9-008F-8B48-92A6-B652298478BF}" type="slidenum">
              <a:rPr lang="en-US" smtClean="0"/>
              <a:t>11</a:t>
            </a:fld>
            <a:endParaRPr lang="en-US"/>
          </a:p>
        </p:txBody>
      </p:sp>
      <p:sp>
        <p:nvSpPr>
          <p:cNvPr id="7" name="テキスト ボックス 6">
            <a:extLst>
              <a:ext uri="{FF2B5EF4-FFF2-40B4-BE49-F238E27FC236}">
                <a16:creationId xmlns:a16="http://schemas.microsoft.com/office/drawing/2014/main" id="{8A38C11E-1ABD-47EC-AE39-B832BD6F1FEA}"/>
              </a:ext>
            </a:extLst>
          </p:cNvPr>
          <p:cNvSpPr txBox="1"/>
          <p:nvPr/>
        </p:nvSpPr>
        <p:spPr>
          <a:xfrm>
            <a:off x="6996561" y="223437"/>
            <a:ext cx="4972701" cy="523220"/>
          </a:xfrm>
          <a:prstGeom prst="rect">
            <a:avLst/>
          </a:prstGeom>
          <a:noFill/>
        </p:spPr>
        <p:txBody>
          <a:bodyPr wrap="square" rtlCol="0">
            <a:spAutoFit/>
          </a:bodyPr>
          <a:lstStyle/>
          <a:p>
            <a:r>
              <a:rPr kumimoji="1" lang="ja-JP" altLang="en-US" sz="2800" dirty="0"/>
              <a:t>いじめ問題の主要関連法規等</a:t>
            </a:r>
          </a:p>
        </p:txBody>
      </p:sp>
      <p:sp>
        <p:nvSpPr>
          <p:cNvPr id="10" name="吹き出し: 四角形 9">
            <a:extLst>
              <a:ext uri="{FF2B5EF4-FFF2-40B4-BE49-F238E27FC236}">
                <a16:creationId xmlns:a16="http://schemas.microsoft.com/office/drawing/2014/main" id="{9DCC08E0-E947-4746-8C67-F3388E04C0B6}"/>
              </a:ext>
            </a:extLst>
          </p:cNvPr>
          <p:cNvSpPr/>
          <p:nvPr/>
        </p:nvSpPr>
        <p:spPr>
          <a:xfrm>
            <a:off x="7045407" y="4118883"/>
            <a:ext cx="4692975" cy="2472784"/>
          </a:xfrm>
          <a:prstGeom prst="wedgeRectCallout">
            <a:avLst>
              <a:gd name="adj1" fmla="val -63789"/>
              <a:gd name="adj2" fmla="val -333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t>発達障害児や発達障害が疑われる児童生徒がいじめ被害を受けることも多いので、</a:t>
            </a:r>
            <a:r>
              <a:rPr kumimoji="1" lang="en-US" altLang="ja-JP" sz="2800" dirty="0"/>
              <a:t>2016</a:t>
            </a:r>
            <a:r>
              <a:rPr kumimoji="1" lang="ja-JP" altLang="en-US" sz="2800" dirty="0"/>
              <a:t>年改正の発達障害者支援法の理解が求められる</a:t>
            </a:r>
          </a:p>
        </p:txBody>
      </p:sp>
      <p:sp>
        <p:nvSpPr>
          <p:cNvPr id="11" name="吹き出し: 四角形 10">
            <a:extLst>
              <a:ext uri="{FF2B5EF4-FFF2-40B4-BE49-F238E27FC236}">
                <a16:creationId xmlns:a16="http://schemas.microsoft.com/office/drawing/2014/main" id="{184BEF99-170C-441E-907A-9DC06DB37B64}"/>
              </a:ext>
            </a:extLst>
          </p:cNvPr>
          <p:cNvSpPr/>
          <p:nvPr/>
        </p:nvSpPr>
        <p:spPr>
          <a:xfrm>
            <a:off x="6929966" y="1193428"/>
            <a:ext cx="4923855" cy="2185655"/>
          </a:xfrm>
          <a:prstGeom prst="wedgeRectCallout">
            <a:avLst>
              <a:gd name="adj1" fmla="val -60833"/>
              <a:gd name="adj2" fmla="val 626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t>いじめ対象児童生徒が不登校に陥る場合が多いので、個々の不登校児童生徒の状況に応じた支援が必要となる。教育機会確保法の理解が必要。</a:t>
            </a:r>
            <a:endParaRPr lang="en-US" altLang="ja-JP" sz="2800" dirty="0"/>
          </a:p>
        </p:txBody>
      </p:sp>
      <p:sp>
        <p:nvSpPr>
          <p:cNvPr id="2" name="スライド番号プレースホルダー 4">
            <a:extLst>
              <a:ext uri="{FF2B5EF4-FFF2-40B4-BE49-F238E27FC236}">
                <a16:creationId xmlns:a16="http://schemas.microsoft.com/office/drawing/2014/main" id="{AB76167E-CDCA-E13C-9AAA-0DB2C7578BB2}"/>
              </a:ext>
            </a:extLst>
          </p:cNvPr>
          <p:cNvSpPr txBox="1">
            <a:spLocks/>
          </p:cNvSpPr>
          <p:nvPr/>
        </p:nvSpPr>
        <p:spPr>
          <a:xfrm>
            <a:off x="9221305" y="635828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11</a:t>
            </a:fld>
            <a:endParaRPr lang="en-US"/>
          </a:p>
        </p:txBody>
      </p:sp>
    </p:spTree>
    <p:extLst>
      <p:ext uri="{BB962C8B-B14F-4D97-AF65-F5344CB8AC3E}">
        <p14:creationId xmlns:p14="http://schemas.microsoft.com/office/powerpoint/2010/main" val="391604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53408"/>
            <a:ext cx="10972800" cy="1143000"/>
          </a:xfrm>
        </p:spPr>
        <p:txBody>
          <a:bodyPr>
            <a:normAutofit/>
          </a:bodyPr>
          <a:lstStyle/>
          <a:p>
            <a:r>
              <a:rPr lang="en-US" altLang="ja-JP" dirty="0"/>
              <a:t>(3)</a:t>
            </a:r>
            <a:r>
              <a:rPr lang="ja-JP" altLang="en-US" dirty="0"/>
              <a:t>チーム学校による地域連携協働体制</a:t>
            </a:r>
            <a:endParaRPr dirty="0"/>
          </a:p>
        </p:txBody>
      </p:sp>
      <p:sp>
        <p:nvSpPr>
          <p:cNvPr id="3" name="Content Placeholder 2"/>
          <p:cNvSpPr>
            <a:spLocks noGrp="1"/>
          </p:cNvSpPr>
          <p:nvPr>
            <p:ph idx="1"/>
          </p:nvPr>
        </p:nvSpPr>
        <p:spPr>
          <a:xfrm>
            <a:off x="2057400" y="1176406"/>
            <a:ext cx="8077200" cy="944560"/>
          </a:xfrm>
        </p:spPr>
        <p:txBody>
          <a:bodyPr>
            <a:normAutofit fontScale="85000" lnSpcReduction="20000"/>
          </a:bodyPr>
          <a:lstStyle/>
          <a:p>
            <a:pPr marL="0" indent="0">
              <a:lnSpc>
                <a:spcPct val="120000"/>
              </a:lnSpc>
              <a:buNone/>
            </a:pPr>
            <a:r>
              <a:rPr lang="ja-JP" altLang="en-US" i="1" dirty="0"/>
              <a:t>過酷な教育状況で、いじめ問題に立ち向かうには、</a:t>
            </a:r>
            <a:r>
              <a:rPr lang="ja-JP" altLang="en-US" i="1" u="sng" dirty="0"/>
              <a:t>社会総がかりの地域連携協働体制の確立が急務</a:t>
            </a:r>
            <a:endParaRPr i="1" u="sng" dirty="0"/>
          </a:p>
        </p:txBody>
      </p:sp>
      <p:pic>
        <p:nvPicPr>
          <p:cNvPr id="4" name="図 3">
            <a:extLst>
              <a:ext uri="{FF2B5EF4-FFF2-40B4-BE49-F238E27FC236}">
                <a16:creationId xmlns:a16="http://schemas.microsoft.com/office/drawing/2014/main" id="{37C463EE-BF52-4667-8FDF-9D17C03032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7400" y="2178838"/>
            <a:ext cx="5954662" cy="3861385"/>
          </a:xfrm>
          <a:prstGeom prst="rect">
            <a:avLst/>
          </a:prstGeom>
        </p:spPr>
      </p:pic>
      <p:sp>
        <p:nvSpPr>
          <p:cNvPr id="5" name="吹き出し: 四角形 4">
            <a:extLst>
              <a:ext uri="{FF2B5EF4-FFF2-40B4-BE49-F238E27FC236}">
                <a16:creationId xmlns:a16="http://schemas.microsoft.com/office/drawing/2014/main" id="{A6A45F8C-4021-4B20-B668-1BA0D4AF7403}"/>
              </a:ext>
            </a:extLst>
          </p:cNvPr>
          <p:cNvSpPr/>
          <p:nvPr/>
        </p:nvSpPr>
        <p:spPr>
          <a:xfrm>
            <a:off x="7877908" y="2178838"/>
            <a:ext cx="4314092" cy="3352955"/>
          </a:xfrm>
          <a:prstGeom prst="wedgeRectCallout">
            <a:avLst>
              <a:gd name="adj1" fmla="val -60494"/>
              <a:gd name="adj2" fmla="val -9763"/>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t>個別発達援助の促進条件として、現行の学習指導要領において、「学級・ホームルーム経営の充実」「生徒指導の充実」「キャリア教育の充実」の</a:t>
            </a:r>
            <a:r>
              <a:rPr kumimoji="1" lang="en-US" altLang="ja-JP" sz="2800" dirty="0"/>
              <a:t>3</a:t>
            </a:r>
            <a:r>
              <a:rPr kumimoji="1" lang="ja-JP" altLang="en-US" sz="2800" dirty="0"/>
              <a:t>本柱を徹底する</a:t>
            </a:r>
          </a:p>
        </p:txBody>
      </p:sp>
      <p:sp>
        <p:nvSpPr>
          <p:cNvPr id="6" name="吹き出し: 四角形 5">
            <a:extLst>
              <a:ext uri="{FF2B5EF4-FFF2-40B4-BE49-F238E27FC236}">
                <a16:creationId xmlns:a16="http://schemas.microsoft.com/office/drawing/2014/main" id="{33C89584-CB2B-4DA2-B8EC-9E6BC0DC780F}"/>
              </a:ext>
            </a:extLst>
          </p:cNvPr>
          <p:cNvSpPr/>
          <p:nvPr/>
        </p:nvSpPr>
        <p:spPr>
          <a:xfrm>
            <a:off x="609600" y="5735427"/>
            <a:ext cx="8786445" cy="944560"/>
          </a:xfrm>
          <a:prstGeom prst="wedgeRectCallout">
            <a:avLst>
              <a:gd name="adj1" fmla="val -7015"/>
              <a:gd name="adj2" fmla="val -651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t>コミュニティ・スクールによる熟議を通した生徒指導理解と教職員理解を図る</a:t>
            </a:r>
          </a:p>
        </p:txBody>
      </p:sp>
      <p:sp>
        <p:nvSpPr>
          <p:cNvPr id="7" name="スライド番号プレースホルダー 6">
            <a:extLst>
              <a:ext uri="{FF2B5EF4-FFF2-40B4-BE49-F238E27FC236}">
                <a16:creationId xmlns:a16="http://schemas.microsoft.com/office/drawing/2014/main" id="{A72FB702-C2E7-4916-AF50-1360F0B624A7}"/>
              </a:ext>
            </a:extLst>
          </p:cNvPr>
          <p:cNvSpPr>
            <a:spLocks noGrp="1"/>
          </p:cNvSpPr>
          <p:nvPr>
            <p:ph type="sldNum" sz="quarter" idx="12"/>
          </p:nvPr>
        </p:nvSpPr>
        <p:spPr/>
        <p:txBody>
          <a:bodyPr/>
          <a:lstStyle/>
          <a:p>
            <a:fld id="{C1FF6DA9-008F-8B48-92A6-B652298478BF}"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2569"/>
            <a:ext cx="10972800" cy="1523146"/>
          </a:xfrm>
        </p:spPr>
        <p:txBody>
          <a:bodyPr>
            <a:noAutofit/>
          </a:bodyPr>
          <a:lstStyle/>
          <a:p>
            <a:r>
              <a:rPr lang="ja-JP" altLang="en-US" sz="4800" dirty="0"/>
              <a:t>３．プロアクティブ型教育援助による</a:t>
            </a:r>
            <a:br>
              <a:rPr lang="en-US" altLang="ja-JP" sz="4800" dirty="0"/>
            </a:br>
            <a:r>
              <a:rPr lang="ja-JP" altLang="en-US" sz="4800" dirty="0"/>
              <a:t>いじめ未然防止</a:t>
            </a:r>
            <a:endParaRPr sz="4800" dirty="0"/>
          </a:p>
        </p:txBody>
      </p:sp>
      <p:sp>
        <p:nvSpPr>
          <p:cNvPr id="3" name="スライド番号プレースホルダー 2">
            <a:extLst>
              <a:ext uri="{FF2B5EF4-FFF2-40B4-BE49-F238E27FC236}">
                <a16:creationId xmlns:a16="http://schemas.microsoft.com/office/drawing/2014/main" id="{B0844569-572E-4A40-9ED9-563987946229}"/>
              </a:ext>
            </a:extLst>
          </p:cNvPr>
          <p:cNvSpPr>
            <a:spLocks noGrp="1"/>
          </p:cNvSpPr>
          <p:nvPr>
            <p:ph type="sldNum" sz="quarter" idx="12"/>
          </p:nvPr>
        </p:nvSpPr>
        <p:spPr/>
        <p:txBody>
          <a:bodyPr/>
          <a:lstStyle/>
          <a:p>
            <a:fld id="{C1FF6DA9-008F-8B48-92A6-B652298478BF}" type="slidenum">
              <a:rPr lang="en-US" smtClean="0"/>
              <a:t>13</a:t>
            </a:fld>
            <a:endParaRPr lang="en-US"/>
          </a:p>
        </p:txBody>
      </p:sp>
    </p:spTree>
    <p:extLst>
      <p:ext uri="{BB962C8B-B14F-4D97-AF65-F5344CB8AC3E}">
        <p14:creationId xmlns:p14="http://schemas.microsoft.com/office/powerpoint/2010/main" val="153120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64D625BD-11DE-4FC7-8CE1-85151121A633}"/>
              </a:ext>
            </a:extLst>
          </p:cNvPr>
          <p:cNvSpPr/>
          <p:nvPr/>
        </p:nvSpPr>
        <p:spPr>
          <a:xfrm>
            <a:off x="122864" y="6036833"/>
            <a:ext cx="11946272" cy="6846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Content Placeholder 2"/>
          <p:cNvSpPr>
            <a:spLocks noGrp="1"/>
          </p:cNvSpPr>
          <p:nvPr>
            <p:ph idx="1"/>
          </p:nvPr>
        </p:nvSpPr>
        <p:spPr>
          <a:xfrm>
            <a:off x="301641" y="292776"/>
            <a:ext cx="11767495" cy="1143000"/>
          </a:xfrm>
        </p:spPr>
        <p:txBody>
          <a:bodyPr>
            <a:noAutofit/>
          </a:bodyPr>
          <a:lstStyle/>
          <a:p>
            <a:pPr marL="0" indent="0">
              <a:buNone/>
            </a:pPr>
            <a:r>
              <a:rPr lang="en-US" altLang="ja-JP" sz="4000" dirty="0"/>
              <a:t>(1)</a:t>
            </a:r>
            <a:r>
              <a:rPr lang="ja-JP" altLang="en-US" sz="4000" dirty="0"/>
              <a:t>心理教育的アセスメントに基づく授業づくりと学級・ホームルーム経営</a:t>
            </a:r>
            <a:endParaRPr sz="4000" dirty="0"/>
          </a:p>
        </p:txBody>
      </p:sp>
      <p:pic>
        <p:nvPicPr>
          <p:cNvPr id="4" name="図 3">
            <a:extLst>
              <a:ext uri="{FF2B5EF4-FFF2-40B4-BE49-F238E27FC236}">
                <a16:creationId xmlns:a16="http://schemas.microsoft.com/office/drawing/2014/main" id="{56B89642-EFFC-40A5-863C-4D21DAC908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3060" y="1526867"/>
            <a:ext cx="7656845" cy="4509966"/>
          </a:xfrm>
          <a:prstGeom prst="rect">
            <a:avLst/>
          </a:prstGeom>
        </p:spPr>
      </p:pic>
      <p:sp>
        <p:nvSpPr>
          <p:cNvPr id="5" name="吹き出し: 四角形 4">
            <a:extLst>
              <a:ext uri="{FF2B5EF4-FFF2-40B4-BE49-F238E27FC236}">
                <a16:creationId xmlns:a16="http://schemas.microsoft.com/office/drawing/2014/main" id="{85F9017F-83B1-4832-8AAC-A0438CC04711}"/>
              </a:ext>
            </a:extLst>
          </p:cNvPr>
          <p:cNvSpPr/>
          <p:nvPr/>
        </p:nvSpPr>
        <p:spPr>
          <a:xfrm>
            <a:off x="8551007" y="1757646"/>
            <a:ext cx="3217985" cy="3870929"/>
          </a:xfrm>
          <a:prstGeom prst="wedgeRectCallout">
            <a:avLst>
              <a:gd name="adj1" fmla="val -68309"/>
              <a:gd name="adj2" fmla="val -318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t>学習面、心理・社会面、進路・キャリア面、健康面などの実態を把握し、学級・ホームルームや家庭環境などの環境面の実態を把握する</a:t>
            </a:r>
          </a:p>
        </p:txBody>
      </p:sp>
      <p:sp>
        <p:nvSpPr>
          <p:cNvPr id="6" name="スライド番号プレースホルダー 5">
            <a:extLst>
              <a:ext uri="{FF2B5EF4-FFF2-40B4-BE49-F238E27FC236}">
                <a16:creationId xmlns:a16="http://schemas.microsoft.com/office/drawing/2014/main" id="{BEF5751D-A068-48F5-8DA7-F2AFF6B5A916}"/>
              </a:ext>
            </a:extLst>
          </p:cNvPr>
          <p:cNvSpPr>
            <a:spLocks noGrp="1"/>
          </p:cNvSpPr>
          <p:nvPr>
            <p:ph type="sldNum" sz="quarter" idx="12"/>
          </p:nvPr>
        </p:nvSpPr>
        <p:spPr>
          <a:xfrm>
            <a:off x="9403112" y="6582047"/>
            <a:ext cx="2844800" cy="365125"/>
          </a:xfrm>
        </p:spPr>
        <p:txBody>
          <a:bodyPr/>
          <a:lstStyle/>
          <a:p>
            <a:fld id="{C1FF6DA9-008F-8B48-92A6-B652298478BF}" type="slidenum">
              <a:rPr lang="en-US" smtClean="0"/>
              <a:t>14</a:t>
            </a:fld>
            <a:endParaRPr lang="en-US" dirty="0"/>
          </a:p>
        </p:txBody>
      </p:sp>
      <p:sp>
        <p:nvSpPr>
          <p:cNvPr id="2" name="テキスト ボックス 1">
            <a:extLst>
              <a:ext uri="{FF2B5EF4-FFF2-40B4-BE49-F238E27FC236}">
                <a16:creationId xmlns:a16="http://schemas.microsoft.com/office/drawing/2014/main" id="{30B95A54-55ED-4E23-9270-CCF07CA46358}"/>
              </a:ext>
            </a:extLst>
          </p:cNvPr>
          <p:cNvSpPr txBox="1"/>
          <p:nvPr/>
        </p:nvSpPr>
        <p:spPr>
          <a:xfrm>
            <a:off x="131918" y="6148443"/>
            <a:ext cx="12106940" cy="461665"/>
          </a:xfrm>
          <a:prstGeom prst="rect">
            <a:avLst/>
          </a:prstGeom>
          <a:noFill/>
        </p:spPr>
        <p:txBody>
          <a:bodyPr wrap="square" rtlCol="0">
            <a:spAutoFit/>
          </a:bodyPr>
          <a:lstStyle/>
          <a:p>
            <a:r>
              <a:rPr kumimoji="1" lang="ja-JP" altLang="en-US" sz="2400" dirty="0">
                <a:solidFill>
                  <a:schemeClr val="bg1"/>
                </a:solidFill>
              </a:rPr>
              <a:t>他にも、</a:t>
            </a:r>
            <a:r>
              <a:rPr kumimoji="1" lang="en-US" altLang="ja-JP" sz="2400" dirty="0">
                <a:solidFill>
                  <a:schemeClr val="bg1"/>
                </a:solidFill>
              </a:rPr>
              <a:t>Q-U</a:t>
            </a:r>
            <a:r>
              <a:rPr kumimoji="1" lang="ja-JP" altLang="en-US" sz="2400" dirty="0" err="1">
                <a:solidFill>
                  <a:schemeClr val="bg1"/>
                </a:solidFill>
              </a:rPr>
              <a:t>、</a:t>
            </a:r>
            <a:r>
              <a:rPr kumimoji="1" lang="ja-JP" altLang="en-US" sz="2400" dirty="0">
                <a:solidFill>
                  <a:schemeClr val="bg1"/>
                </a:solidFill>
              </a:rPr>
              <a:t>アセス、</a:t>
            </a:r>
            <a:r>
              <a:rPr kumimoji="1" lang="en-US" altLang="ja-JP" sz="2400" dirty="0" err="1">
                <a:solidFill>
                  <a:schemeClr val="bg1"/>
                </a:solidFill>
              </a:rPr>
              <a:t>i</a:t>
            </a:r>
            <a:r>
              <a:rPr kumimoji="1" lang="en-US" altLang="ja-JP" sz="2400" dirty="0">
                <a:solidFill>
                  <a:schemeClr val="bg1"/>
                </a:solidFill>
              </a:rPr>
              <a:t>-check</a:t>
            </a:r>
            <a:r>
              <a:rPr kumimoji="1" lang="ja-JP" altLang="en-US" sz="2400" dirty="0">
                <a:solidFill>
                  <a:schemeClr val="bg1"/>
                </a:solidFill>
              </a:rPr>
              <a:t>など多様な心理教育的アセスメントが実施されている。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41B5695-8F29-4123-A55E-38001DCC9464}"/>
              </a:ext>
            </a:extLst>
          </p:cNvPr>
          <p:cNvPicPr>
            <a:picLocks noChangeAspect="1"/>
          </p:cNvPicPr>
          <p:nvPr/>
        </p:nvPicPr>
        <p:blipFill>
          <a:blip r:embed="rId3"/>
          <a:stretch>
            <a:fillRect/>
          </a:stretch>
        </p:blipFill>
        <p:spPr>
          <a:xfrm>
            <a:off x="3287967" y="203119"/>
            <a:ext cx="8294433" cy="4648528"/>
          </a:xfrm>
          <a:prstGeom prst="rect">
            <a:avLst/>
          </a:prstGeom>
        </p:spPr>
      </p:pic>
      <p:sp>
        <p:nvSpPr>
          <p:cNvPr id="10" name="吹き出し: 四角形 9">
            <a:extLst>
              <a:ext uri="{FF2B5EF4-FFF2-40B4-BE49-F238E27FC236}">
                <a16:creationId xmlns:a16="http://schemas.microsoft.com/office/drawing/2014/main" id="{2DFD83F4-3C6D-469C-8533-7E387EBE7BEF}"/>
              </a:ext>
            </a:extLst>
          </p:cNvPr>
          <p:cNvSpPr/>
          <p:nvPr/>
        </p:nvSpPr>
        <p:spPr>
          <a:xfrm>
            <a:off x="527538" y="829769"/>
            <a:ext cx="2597834" cy="3232278"/>
          </a:xfrm>
          <a:prstGeom prst="wedgeRectCallout">
            <a:avLst>
              <a:gd name="adj1" fmla="val 59301"/>
              <a:gd name="adj2" fmla="val -233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800" dirty="0"/>
              <a:t>BPS</a:t>
            </a:r>
            <a:r>
              <a:rPr lang="ja-JP" altLang="en-US" sz="2800" dirty="0"/>
              <a:t>（生物・心理・社会）モデルに基づくアセスメントの重要性（文部科学省，</a:t>
            </a:r>
            <a:r>
              <a:rPr lang="en-US" altLang="ja-JP" sz="2800" dirty="0"/>
              <a:t>2022</a:t>
            </a:r>
            <a:r>
              <a:rPr lang="ja-JP" altLang="en-US" sz="2800" dirty="0" err="1"/>
              <a:t>，</a:t>
            </a:r>
            <a:r>
              <a:rPr lang="en-US" altLang="ja-JP" sz="2800" dirty="0"/>
              <a:t>P</a:t>
            </a:r>
            <a:r>
              <a:rPr lang="ja-JP" altLang="en-US" sz="2800" dirty="0" err="1"/>
              <a:t>．</a:t>
            </a:r>
            <a:r>
              <a:rPr lang="en-US" altLang="ja-JP" sz="2800" dirty="0"/>
              <a:t>91</a:t>
            </a:r>
            <a:r>
              <a:rPr lang="ja-JP" altLang="en-US" sz="2800" dirty="0"/>
              <a:t>）</a:t>
            </a:r>
            <a:endParaRPr lang="en-US" altLang="ja-JP" sz="2800" dirty="0"/>
          </a:p>
        </p:txBody>
      </p:sp>
      <p:sp>
        <p:nvSpPr>
          <p:cNvPr id="12" name="四角形: 角を丸くする 11">
            <a:extLst>
              <a:ext uri="{FF2B5EF4-FFF2-40B4-BE49-F238E27FC236}">
                <a16:creationId xmlns:a16="http://schemas.microsoft.com/office/drawing/2014/main" id="{C6ED9C2A-2740-4A36-B5A2-4C9D1420C68F}"/>
              </a:ext>
            </a:extLst>
          </p:cNvPr>
          <p:cNvSpPr/>
          <p:nvPr/>
        </p:nvSpPr>
        <p:spPr>
          <a:xfrm>
            <a:off x="552871" y="4698130"/>
            <a:ext cx="11639129" cy="20095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t>児童生徒は、学力・学習意欲・進路意識・将来展望・自己肯定感・集団適応感・人間関係・性意識・心身の健康状態・発達特性・成育環境・国籍など多様であり、いじめ未然防止は、</a:t>
            </a:r>
            <a:r>
              <a:rPr lang="ja-JP" altLang="en-US" sz="2800" u="sng" dirty="0"/>
              <a:t>心理教育的アセスメントを基盤としたプロアクティブ型教育援助</a:t>
            </a:r>
            <a:r>
              <a:rPr lang="ja-JP" altLang="en-US" sz="2800" dirty="0"/>
              <a:t>　が重要</a:t>
            </a:r>
          </a:p>
        </p:txBody>
      </p:sp>
      <p:sp>
        <p:nvSpPr>
          <p:cNvPr id="16" name="スライド番号プレースホルダー 15">
            <a:extLst>
              <a:ext uri="{FF2B5EF4-FFF2-40B4-BE49-F238E27FC236}">
                <a16:creationId xmlns:a16="http://schemas.microsoft.com/office/drawing/2014/main" id="{D2941290-373A-4337-9767-33F8C8488FA9}"/>
              </a:ext>
            </a:extLst>
          </p:cNvPr>
          <p:cNvSpPr>
            <a:spLocks noGrp="1"/>
          </p:cNvSpPr>
          <p:nvPr>
            <p:ph type="sldNum" sz="quarter" idx="12"/>
          </p:nvPr>
        </p:nvSpPr>
        <p:spPr>
          <a:xfrm>
            <a:off x="9373704" y="6578669"/>
            <a:ext cx="2844800" cy="365125"/>
          </a:xfrm>
        </p:spPr>
        <p:txBody>
          <a:bodyPr/>
          <a:lstStyle/>
          <a:p>
            <a:fld id="{C1FF6DA9-008F-8B48-92A6-B652298478BF}"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dirty="0"/>
              <a:t>(2)</a:t>
            </a:r>
            <a:r>
              <a:rPr lang="ja-JP" altLang="en-US" dirty="0"/>
              <a:t>社会的スキルの獲得の促進を図る</a:t>
            </a:r>
            <a:br>
              <a:rPr lang="en-US" altLang="ja-JP" dirty="0"/>
            </a:br>
            <a:r>
              <a:rPr lang="ja-JP" altLang="en-US" u="sng" dirty="0"/>
              <a:t>ガイダンスプログラム</a:t>
            </a:r>
            <a:endParaRPr u="sng" dirty="0"/>
          </a:p>
        </p:txBody>
      </p:sp>
      <p:sp>
        <p:nvSpPr>
          <p:cNvPr id="3" name="Content Placeholder 2"/>
          <p:cNvSpPr>
            <a:spLocks noGrp="1"/>
          </p:cNvSpPr>
          <p:nvPr>
            <p:ph idx="1"/>
          </p:nvPr>
        </p:nvSpPr>
        <p:spPr>
          <a:xfrm>
            <a:off x="1017563" y="1784987"/>
            <a:ext cx="9147517" cy="4525963"/>
          </a:xfrm>
        </p:spPr>
        <p:txBody>
          <a:bodyPr/>
          <a:lstStyle/>
          <a:p>
            <a:pPr marL="0" indent="0">
              <a:spcBef>
                <a:spcPts val="1200"/>
              </a:spcBef>
              <a:buNone/>
            </a:pPr>
            <a:r>
              <a:rPr lang="ja-JP" altLang="en-US" dirty="0"/>
              <a:t>アメリカのスクールカウンセリングプログラムのガイダンスカリキュラムの特色</a:t>
            </a:r>
            <a:endParaRPr lang="en-US" altLang="ja-JP" dirty="0"/>
          </a:p>
          <a:p>
            <a:pPr marL="400050" lvl="1" indent="0">
              <a:spcBef>
                <a:spcPts val="1200"/>
              </a:spcBef>
              <a:buNone/>
            </a:pPr>
            <a:r>
              <a:rPr lang="ja-JP" altLang="en-US" dirty="0"/>
              <a:t>①集団指導を通した教育的プログラム</a:t>
            </a:r>
            <a:endParaRPr lang="en-US" altLang="ja-JP" dirty="0"/>
          </a:p>
          <a:p>
            <a:pPr marL="400050" lvl="1" indent="0">
              <a:spcBef>
                <a:spcPts val="1200"/>
              </a:spcBef>
              <a:buNone/>
            </a:pPr>
            <a:r>
              <a:rPr lang="ja-JP" altLang="en-US" dirty="0"/>
              <a:t>②系統的・計画的なプログラム</a:t>
            </a:r>
            <a:endParaRPr lang="en-US" altLang="ja-JP" dirty="0"/>
          </a:p>
          <a:p>
            <a:pPr marL="400050" lvl="1" indent="0">
              <a:spcBef>
                <a:spcPts val="1200"/>
              </a:spcBef>
              <a:buNone/>
            </a:pPr>
            <a:r>
              <a:rPr lang="ja-JP" altLang="en-US" dirty="0"/>
              <a:t>③継続的な生きる力の育成</a:t>
            </a:r>
            <a:endParaRPr lang="en-US" altLang="ja-JP" dirty="0"/>
          </a:p>
          <a:p>
            <a:pPr marL="400050" lvl="1" indent="0">
              <a:spcBef>
                <a:spcPts val="1200"/>
              </a:spcBef>
              <a:buNone/>
            </a:pPr>
            <a:r>
              <a:rPr lang="ja-JP" altLang="en-US" dirty="0"/>
              <a:t>④検証可能な教育効果</a:t>
            </a:r>
            <a:endParaRPr lang="en-US" altLang="ja-JP" dirty="0"/>
          </a:p>
        </p:txBody>
      </p:sp>
      <p:pic>
        <p:nvPicPr>
          <p:cNvPr id="4" name="図 3">
            <a:extLst>
              <a:ext uri="{FF2B5EF4-FFF2-40B4-BE49-F238E27FC236}">
                <a16:creationId xmlns:a16="http://schemas.microsoft.com/office/drawing/2014/main" id="{B4964B78-282A-47D1-B029-2EB8752CE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212" y="3094547"/>
            <a:ext cx="2446208" cy="1358254"/>
          </a:xfrm>
          <a:prstGeom prst="rect">
            <a:avLst/>
          </a:prstGeom>
        </p:spPr>
      </p:pic>
      <p:sp>
        <p:nvSpPr>
          <p:cNvPr id="7" name="スライド番号プレースホルダー 6">
            <a:extLst>
              <a:ext uri="{FF2B5EF4-FFF2-40B4-BE49-F238E27FC236}">
                <a16:creationId xmlns:a16="http://schemas.microsoft.com/office/drawing/2014/main" id="{FA98F415-2318-4B11-89FE-A3C63DB56CE8}"/>
              </a:ext>
            </a:extLst>
          </p:cNvPr>
          <p:cNvSpPr>
            <a:spLocks noGrp="1"/>
          </p:cNvSpPr>
          <p:nvPr>
            <p:ph type="sldNum" sz="quarter" idx="12"/>
          </p:nvPr>
        </p:nvSpPr>
        <p:spPr/>
        <p:txBody>
          <a:bodyPr/>
          <a:lstStyle/>
          <a:p>
            <a:fld id="{C1FF6DA9-008F-8B48-92A6-B652298478BF}" type="slidenum">
              <a:rPr lang="en-US" smtClean="0"/>
              <a:t>16</a:t>
            </a:fld>
            <a:endParaRPr lang="en-US"/>
          </a:p>
        </p:txBody>
      </p:sp>
    </p:spTree>
    <p:extLst>
      <p:ext uri="{BB962C8B-B14F-4D97-AF65-F5344CB8AC3E}">
        <p14:creationId xmlns:p14="http://schemas.microsoft.com/office/powerpoint/2010/main" val="145098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FA98F415-2318-4B11-89FE-A3C63DB56CE8}"/>
              </a:ext>
            </a:extLst>
          </p:cNvPr>
          <p:cNvSpPr>
            <a:spLocks noGrp="1"/>
          </p:cNvSpPr>
          <p:nvPr>
            <p:ph type="sldNum" sz="quarter" idx="12"/>
          </p:nvPr>
        </p:nvSpPr>
        <p:spPr/>
        <p:txBody>
          <a:bodyPr/>
          <a:lstStyle/>
          <a:p>
            <a:fld id="{C1FF6DA9-008F-8B48-92A6-B652298478BF}" type="slidenum">
              <a:rPr lang="en-US" smtClean="0"/>
              <a:t>17</a:t>
            </a:fld>
            <a:endParaRPr lang="en-US"/>
          </a:p>
        </p:txBody>
      </p:sp>
      <p:sp>
        <p:nvSpPr>
          <p:cNvPr id="9" name="Title 1">
            <a:extLst>
              <a:ext uri="{FF2B5EF4-FFF2-40B4-BE49-F238E27FC236}">
                <a16:creationId xmlns:a16="http://schemas.microsoft.com/office/drawing/2014/main" id="{7146B623-D115-4661-AB58-990DEDC6B127}"/>
              </a:ext>
            </a:extLst>
          </p:cNvPr>
          <p:cNvSpPr txBox="1">
            <a:spLocks/>
          </p:cNvSpPr>
          <p:nvPr/>
        </p:nvSpPr>
        <p:spPr>
          <a:xfrm>
            <a:off x="248090" y="1652147"/>
            <a:ext cx="11327218" cy="45825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l">
              <a:spcBef>
                <a:spcPts val="1200"/>
              </a:spcBef>
            </a:pPr>
            <a:r>
              <a:rPr lang="ja-JP" altLang="en-US" sz="2800" dirty="0"/>
              <a:t>・</a:t>
            </a:r>
            <a:r>
              <a:rPr lang="ja-JP" altLang="en-US" sz="2800" u="sng" dirty="0"/>
              <a:t>予防教育プログラムの総称</a:t>
            </a:r>
            <a:endParaRPr lang="en-US" altLang="ja-JP" sz="2800" u="sng" dirty="0"/>
          </a:p>
          <a:p>
            <a:pPr algn="l">
              <a:spcBef>
                <a:spcPts val="1200"/>
              </a:spcBef>
            </a:pPr>
            <a:r>
              <a:rPr lang="ja-JP" altLang="en-US" sz="2800" dirty="0"/>
              <a:t>・生徒指導提要（文部科学省、</a:t>
            </a:r>
            <a:r>
              <a:rPr lang="en-US" altLang="ja-JP" sz="2800" dirty="0"/>
              <a:t>2022</a:t>
            </a:r>
            <a:r>
              <a:rPr lang="ja-JP" altLang="en-US" sz="2800" dirty="0"/>
              <a:t>）</a:t>
            </a:r>
            <a:endParaRPr lang="en-US" altLang="ja-JP" sz="2800" dirty="0"/>
          </a:p>
          <a:p>
            <a:pPr algn="l">
              <a:spcBef>
                <a:spcPts val="1200"/>
              </a:spcBef>
            </a:pPr>
            <a:r>
              <a:rPr lang="ja-JP" altLang="en-US" sz="2800" dirty="0"/>
              <a:t>「自己の捉え方と他者との関わり方を基盤として、社会性（対人関係）に関するスキル、態度、価値観を身につける学習であり、社会性と情動に関する心理教育プログラムの総称」（</a:t>
            </a:r>
            <a:r>
              <a:rPr lang="en-US" altLang="ja-JP" sz="2800" dirty="0"/>
              <a:t>p.26</a:t>
            </a:r>
            <a:r>
              <a:rPr lang="ja-JP" altLang="en-US" sz="2800" dirty="0"/>
              <a:t>）</a:t>
            </a:r>
            <a:endParaRPr lang="en-US" altLang="ja-JP" sz="2800" dirty="0"/>
          </a:p>
          <a:p>
            <a:pPr algn="l">
              <a:spcBef>
                <a:spcPts val="1200"/>
              </a:spcBef>
            </a:pPr>
            <a:r>
              <a:rPr lang="ja-JP" altLang="en-US" sz="2800" dirty="0"/>
              <a:t>・５つのコンピテンス（</a:t>
            </a:r>
            <a:r>
              <a:rPr lang="ja-JP" altLang="en-US" sz="2800" u="sng" dirty="0"/>
              <a:t>「自己理解」「他者理解」「対人関係」「セルフ・マネジメント」「責任ある意思決定」</a:t>
            </a:r>
            <a:r>
              <a:rPr lang="ja-JP" altLang="en-US" sz="2800" dirty="0"/>
              <a:t>）を高めることで、学力の向上、メンタルヘルスの維持向上につながることが示されている。</a:t>
            </a:r>
          </a:p>
        </p:txBody>
      </p:sp>
      <p:sp>
        <p:nvSpPr>
          <p:cNvPr id="10" name="Title 1">
            <a:extLst>
              <a:ext uri="{FF2B5EF4-FFF2-40B4-BE49-F238E27FC236}">
                <a16:creationId xmlns:a16="http://schemas.microsoft.com/office/drawing/2014/main" id="{3614D86E-54F4-47B5-B5A1-21D5FF8E1AA7}"/>
              </a:ext>
            </a:extLst>
          </p:cNvPr>
          <p:cNvSpPr txBox="1">
            <a:spLocks/>
          </p:cNvSpPr>
          <p:nvPr/>
        </p:nvSpPr>
        <p:spPr>
          <a:xfrm>
            <a:off x="630866" y="127701"/>
            <a:ext cx="11327218" cy="15244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sz="4800" dirty="0"/>
              <a:t>SEL</a:t>
            </a:r>
            <a:r>
              <a:rPr lang="ja-JP" altLang="en-US" sz="4800" dirty="0"/>
              <a:t>（</a:t>
            </a:r>
            <a:r>
              <a:rPr lang="en-US" altLang="ja-JP" sz="4800" dirty="0"/>
              <a:t>Social Emotional Learning</a:t>
            </a:r>
            <a:r>
              <a:rPr lang="ja-JP" altLang="en-US" sz="4800" dirty="0"/>
              <a:t>）</a:t>
            </a:r>
            <a:endParaRPr lang="en-US" altLang="ja-JP" sz="4800" dirty="0"/>
          </a:p>
          <a:p>
            <a:r>
              <a:rPr lang="ja-JP" altLang="en-US" sz="2800" dirty="0"/>
              <a:t>ソーシャル・エモーショナル・ラーニング（社会性と情動の学習）</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A81807F-A3C0-4287-84D7-270FD0F0EB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454" y="377389"/>
            <a:ext cx="7046567" cy="5485068"/>
          </a:xfrm>
          <a:prstGeom prst="rect">
            <a:avLst/>
          </a:prstGeom>
        </p:spPr>
      </p:pic>
      <p:sp>
        <p:nvSpPr>
          <p:cNvPr id="8" name="正方形/長方形 7">
            <a:extLst>
              <a:ext uri="{FF2B5EF4-FFF2-40B4-BE49-F238E27FC236}">
                <a16:creationId xmlns:a16="http://schemas.microsoft.com/office/drawing/2014/main" id="{8A8F1ECE-1F77-414E-9FAE-998E49456089}"/>
              </a:ext>
            </a:extLst>
          </p:cNvPr>
          <p:cNvSpPr/>
          <p:nvPr/>
        </p:nvSpPr>
        <p:spPr>
          <a:xfrm>
            <a:off x="7947565" y="1684339"/>
            <a:ext cx="3416320" cy="523220"/>
          </a:xfrm>
          <a:prstGeom prst="rect">
            <a:avLst/>
          </a:prstGeom>
        </p:spPr>
        <p:txBody>
          <a:bodyPr wrap="none">
            <a:spAutoFit/>
          </a:bodyPr>
          <a:lstStyle/>
          <a:p>
            <a:r>
              <a:rPr lang="ja-JP" altLang="en-US" sz="2800" dirty="0"/>
              <a:t>例　横浜プログラム</a:t>
            </a:r>
          </a:p>
        </p:txBody>
      </p:sp>
      <p:sp>
        <p:nvSpPr>
          <p:cNvPr id="9" name="吹き出し: 四角形 8">
            <a:extLst>
              <a:ext uri="{FF2B5EF4-FFF2-40B4-BE49-F238E27FC236}">
                <a16:creationId xmlns:a16="http://schemas.microsoft.com/office/drawing/2014/main" id="{C0788253-BD57-4EDB-957A-0AC3F6517E2E}"/>
              </a:ext>
            </a:extLst>
          </p:cNvPr>
          <p:cNvSpPr/>
          <p:nvPr/>
        </p:nvSpPr>
        <p:spPr>
          <a:xfrm>
            <a:off x="7678784" y="2417904"/>
            <a:ext cx="4234453" cy="2959024"/>
          </a:xfrm>
          <a:prstGeom prst="wedgeRectCallout">
            <a:avLst>
              <a:gd name="adj1" fmla="val -63566"/>
              <a:gd name="adj2" fmla="val -27164"/>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t>「自分づくり」「仲間づくり」「集団づくり」のスキルに大別される</a:t>
            </a:r>
            <a:r>
              <a:rPr lang="en-US" altLang="ja-JP" sz="2800" dirty="0"/>
              <a:t>18</a:t>
            </a:r>
            <a:r>
              <a:rPr lang="ja-JP" altLang="en-US" sz="2800" dirty="0"/>
              <a:t>の社会的スキルを体系的に学び、</a:t>
            </a:r>
            <a:r>
              <a:rPr lang="en-US" altLang="ja-JP" sz="2800" dirty="0"/>
              <a:t>YP</a:t>
            </a:r>
            <a:r>
              <a:rPr lang="ja-JP" altLang="en-US" sz="2800" dirty="0"/>
              <a:t>アセスメントでプログラムを選択する</a:t>
            </a:r>
            <a:endParaRPr lang="en-US" altLang="ja-JP" sz="2800" dirty="0"/>
          </a:p>
        </p:txBody>
      </p:sp>
      <p:sp>
        <p:nvSpPr>
          <p:cNvPr id="10" name="スライド番号プレースホルダー 9">
            <a:extLst>
              <a:ext uri="{FF2B5EF4-FFF2-40B4-BE49-F238E27FC236}">
                <a16:creationId xmlns:a16="http://schemas.microsoft.com/office/drawing/2014/main" id="{D3119429-D365-4E3F-ACAD-28F5FC45A1A6}"/>
              </a:ext>
            </a:extLst>
          </p:cNvPr>
          <p:cNvSpPr>
            <a:spLocks noGrp="1"/>
          </p:cNvSpPr>
          <p:nvPr>
            <p:ph type="sldNum" sz="quarter" idx="12"/>
          </p:nvPr>
        </p:nvSpPr>
        <p:spPr>
          <a:xfrm>
            <a:off x="8737600" y="6286321"/>
            <a:ext cx="2844800" cy="365125"/>
          </a:xfrm>
        </p:spPr>
        <p:txBody>
          <a:bodyPr/>
          <a:lstStyle/>
          <a:p>
            <a:fld id="{C1FF6DA9-008F-8B48-92A6-B652298478BF}" type="slidenum">
              <a:rPr lang="en-US" smtClean="0"/>
              <a:t>18</a:t>
            </a:fld>
            <a:endParaRPr lang="en-US"/>
          </a:p>
        </p:txBody>
      </p:sp>
      <p:sp>
        <p:nvSpPr>
          <p:cNvPr id="4" name="正方形/長方形 3">
            <a:extLst>
              <a:ext uri="{FF2B5EF4-FFF2-40B4-BE49-F238E27FC236}">
                <a16:creationId xmlns:a16="http://schemas.microsoft.com/office/drawing/2014/main" id="{07BFEB7E-57B5-463F-BF5F-E66BB943429F}"/>
              </a:ext>
            </a:extLst>
          </p:cNvPr>
          <p:cNvSpPr/>
          <p:nvPr/>
        </p:nvSpPr>
        <p:spPr>
          <a:xfrm>
            <a:off x="7400021" y="583157"/>
            <a:ext cx="4653501" cy="954107"/>
          </a:xfrm>
          <a:prstGeom prst="rect">
            <a:avLst/>
          </a:prstGeom>
        </p:spPr>
        <p:txBody>
          <a:bodyPr wrap="square">
            <a:spAutoFit/>
          </a:bodyPr>
          <a:lstStyle/>
          <a:p>
            <a:r>
              <a:rPr lang="ja-JP" altLang="en-US" sz="2800" dirty="0"/>
              <a:t>問題行動の未然防止のためのガイダンスプログラム</a:t>
            </a:r>
          </a:p>
        </p:txBody>
      </p:sp>
      <p:sp>
        <p:nvSpPr>
          <p:cNvPr id="2" name="テキスト ボックス 1">
            <a:extLst>
              <a:ext uri="{FF2B5EF4-FFF2-40B4-BE49-F238E27FC236}">
                <a16:creationId xmlns:a16="http://schemas.microsoft.com/office/drawing/2014/main" id="{F68EAF54-7125-6445-EA70-7F581AF48526}"/>
              </a:ext>
            </a:extLst>
          </p:cNvPr>
          <p:cNvSpPr txBox="1"/>
          <p:nvPr/>
        </p:nvSpPr>
        <p:spPr>
          <a:xfrm>
            <a:off x="192505" y="5022985"/>
            <a:ext cx="7207516" cy="892552"/>
          </a:xfrm>
          <a:prstGeom prst="rect">
            <a:avLst/>
          </a:prstGeom>
          <a:solidFill>
            <a:schemeClr val="bg1"/>
          </a:solidFill>
        </p:spPr>
        <p:txBody>
          <a:bodyPr wrap="square" rtlCol="0">
            <a:spAutoFit/>
          </a:bodyPr>
          <a:lstStyle/>
          <a:p>
            <a:pPr algn="r"/>
            <a:r>
              <a:rPr lang="ja-JP" altLang="ja-JP" sz="1200" dirty="0"/>
              <a:t>出典</a:t>
            </a:r>
            <a:r>
              <a:rPr lang="en-US" altLang="ja-JP" sz="1200" dirty="0"/>
              <a:t>: </a:t>
            </a:r>
            <a:r>
              <a:rPr lang="ja-JP" altLang="ja-JP" sz="1200" dirty="0"/>
              <a:t>横浜市教育委員会（</a:t>
            </a:r>
            <a:r>
              <a:rPr lang="en-US" altLang="ja-JP" sz="1200" dirty="0"/>
              <a:t>2023</a:t>
            </a:r>
            <a:r>
              <a:rPr lang="ja-JP" altLang="ja-JP" sz="1200" dirty="0"/>
              <a:t>）『子どもの社会的スキル横浜プログラム【理論編】』、</a:t>
            </a:r>
            <a:r>
              <a:rPr lang="en-US" altLang="ja-JP" sz="1200" dirty="0"/>
              <a:t>p.6</a:t>
            </a:r>
            <a:endParaRPr lang="ja-JP" altLang="ja-JP" sz="1200" dirty="0"/>
          </a:p>
          <a:p>
            <a:pPr algn="r"/>
            <a:r>
              <a:rPr lang="en-US" altLang="ja-JP" sz="1200" dirty="0"/>
              <a:t>https://www.city.yokohama.lg.jp/kosodate-kyoiku/kyoiku/sesaku/ijime/yokohama-program.files/ypriron_ver3.pdf </a:t>
            </a:r>
          </a:p>
          <a:p>
            <a:pPr algn="r"/>
            <a:r>
              <a:rPr lang="en-US" altLang="ja-JP" sz="1600" dirty="0"/>
              <a:t> </a:t>
            </a:r>
            <a:endParaRPr lang="ja-JP" altLang="ja-JP" sz="1600" dirty="0"/>
          </a:p>
        </p:txBody>
      </p:sp>
      <p:sp>
        <p:nvSpPr>
          <p:cNvPr id="11" name="四角形: 角を丸くする 10">
            <a:extLst>
              <a:ext uri="{FF2B5EF4-FFF2-40B4-BE49-F238E27FC236}">
                <a16:creationId xmlns:a16="http://schemas.microsoft.com/office/drawing/2014/main" id="{DEDD2D29-1EA9-46C2-9F5C-954568775E58}"/>
              </a:ext>
            </a:extLst>
          </p:cNvPr>
          <p:cNvSpPr/>
          <p:nvPr/>
        </p:nvSpPr>
        <p:spPr>
          <a:xfrm>
            <a:off x="-1" y="5728652"/>
            <a:ext cx="12175701" cy="86174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0526469-4B41-41AA-8CBD-D860045483E2}"/>
              </a:ext>
            </a:extLst>
          </p:cNvPr>
          <p:cNvSpPr txBox="1"/>
          <p:nvPr/>
        </p:nvSpPr>
        <p:spPr>
          <a:xfrm>
            <a:off x="0" y="5798682"/>
            <a:ext cx="12175701" cy="830997"/>
          </a:xfrm>
          <a:prstGeom prst="rect">
            <a:avLst/>
          </a:prstGeom>
          <a:noFill/>
        </p:spPr>
        <p:txBody>
          <a:bodyPr wrap="square" rtlCol="0">
            <a:spAutoFit/>
          </a:bodyPr>
          <a:lstStyle/>
          <a:p>
            <a:r>
              <a:rPr kumimoji="1" lang="ja-JP" altLang="en-US" sz="2400" dirty="0">
                <a:solidFill>
                  <a:schemeClr val="bg1"/>
                </a:solidFill>
              </a:rPr>
              <a:t>他にも、ソーシャルスキルトレーニング（</a:t>
            </a:r>
            <a:r>
              <a:rPr kumimoji="1" lang="en-US" altLang="ja-JP" sz="2400" dirty="0">
                <a:solidFill>
                  <a:schemeClr val="bg1"/>
                </a:solidFill>
              </a:rPr>
              <a:t>SST</a:t>
            </a:r>
            <a:r>
              <a:rPr kumimoji="1" lang="ja-JP" altLang="en-US" sz="2400" dirty="0">
                <a:solidFill>
                  <a:schemeClr val="bg1"/>
                </a:solidFill>
              </a:rPr>
              <a:t>）、構成的グループエンカウンター（</a:t>
            </a:r>
            <a:r>
              <a:rPr kumimoji="1" lang="en-US" altLang="ja-JP" sz="2400" dirty="0">
                <a:solidFill>
                  <a:schemeClr val="bg1"/>
                </a:solidFill>
              </a:rPr>
              <a:t>SGE</a:t>
            </a:r>
            <a:r>
              <a:rPr kumimoji="1" lang="ja-JP" altLang="en-US" sz="2400" dirty="0">
                <a:solidFill>
                  <a:schemeClr val="bg1"/>
                </a:solidFill>
              </a:rPr>
              <a:t>）、ピアサポートプログラムなど多様なガイダンスプログラムが実施されている。</a:t>
            </a:r>
          </a:p>
        </p:txBody>
      </p:sp>
      <p:sp>
        <p:nvSpPr>
          <p:cNvPr id="3" name="スライド番号プレースホルダー 6">
            <a:extLst>
              <a:ext uri="{FF2B5EF4-FFF2-40B4-BE49-F238E27FC236}">
                <a16:creationId xmlns:a16="http://schemas.microsoft.com/office/drawing/2014/main" id="{18766E93-0B67-944A-E00D-368485F4E448}"/>
              </a:ext>
            </a:extLst>
          </p:cNvPr>
          <p:cNvSpPr txBox="1">
            <a:spLocks/>
          </p:cNvSpPr>
          <p:nvPr/>
        </p:nvSpPr>
        <p:spPr>
          <a:xfrm>
            <a:off x="9034250" y="6576997"/>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F6DA9-008F-8B48-92A6-B652298478B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EC4680A-6AB1-4FBC-8462-1ABB0ED20D96}"/>
              </a:ext>
            </a:extLst>
          </p:cNvPr>
          <p:cNvPicPr>
            <a:picLocks noChangeAspect="1"/>
          </p:cNvPicPr>
          <p:nvPr/>
        </p:nvPicPr>
        <p:blipFill>
          <a:blip r:embed="rId3"/>
          <a:stretch>
            <a:fillRect/>
          </a:stretch>
        </p:blipFill>
        <p:spPr>
          <a:xfrm>
            <a:off x="439616" y="304317"/>
            <a:ext cx="7782360" cy="5017199"/>
          </a:xfrm>
          <a:prstGeom prst="rect">
            <a:avLst/>
          </a:prstGeom>
        </p:spPr>
      </p:pic>
      <p:sp>
        <p:nvSpPr>
          <p:cNvPr id="7" name="四角形: 角を丸くする 6">
            <a:extLst>
              <a:ext uri="{FF2B5EF4-FFF2-40B4-BE49-F238E27FC236}">
                <a16:creationId xmlns:a16="http://schemas.microsoft.com/office/drawing/2014/main" id="{8F3C0454-90B0-4C16-AB69-701D2AC4E2DC}"/>
              </a:ext>
            </a:extLst>
          </p:cNvPr>
          <p:cNvSpPr/>
          <p:nvPr/>
        </p:nvSpPr>
        <p:spPr>
          <a:xfrm>
            <a:off x="439616" y="5321516"/>
            <a:ext cx="10972800" cy="13254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t>学級・</a:t>
            </a:r>
            <a:r>
              <a:rPr lang="en-US" altLang="ja-JP" sz="2800" dirty="0"/>
              <a:t>HR</a:t>
            </a:r>
            <a:r>
              <a:rPr lang="ja-JP" altLang="en-US" sz="2800" dirty="0"/>
              <a:t>を、学年当初の生活集団から学習集団に変容させ、善悪の判断や適切な言動がとれる心理的なよりどころとなるように準拠集団化することが大切</a:t>
            </a:r>
          </a:p>
        </p:txBody>
      </p:sp>
      <p:sp>
        <p:nvSpPr>
          <p:cNvPr id="8" name="吹き出し: 四角形 7">
            <a:extLst>
              <a:ext uri="{FF2B5EF4-FFF2-40B4-BE49-F238E27FC236}">
                <a16:creationId xmlns:a16="http://schemas.microsoft.com/office/drawing/2014/main" id="{8783673D-9AFA-467C-923D-2360B269277C}"/>
              </a:ext>
            </a:extLst>
          </p:cNvPr>
          <p:cNvSpPr/>
          <p:nvPr/>
        </p:nvSpPr>
        <p:spPr>
          <a:xfrm>
            <a:off x="8221976" y="1049881"/>
            <a:ext cx="3630056" cy="3704864"/>
          </a:xfrm>
          <a:prstGeom prst="wedgeRectCallout">
            <a:avLst>
              <a:gd name="adj1" fmla="val -63566"/>
              <a:gd name="adj2" fmla="val -27164"/>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t>児童生徒の規律と他者受容、支持的人間関係、自己存在感と自己有用性、自己挑戦を促進し、支持的・信頼的・規範的な学級・</a:t>
            </a:r>
            <a:r>
              <a:rPr lang="en-US" altLang="ja-JP" sz="2800" dirty="0"/>
              <a:t>HR</a:t>
            </a:r>
            <a:r>
              <a:rPr lang="ja-JP" altLang="en-US" sz="2800" dirty="0"/>
              <a:t>を形成することが重要。</a:t>
            </a:r>
          </a:p>
        </p:txBody>
      </p:sp>
      <p:sp>
        <p:nvSpPr>
          <p:cNvPr id="9" name="スライド番号プレースホルダー 8">
            <a:extLst>
              <a:ext uri="{FF2B5EF4-FFF2-40B4-BE49-F238E27FC236}">
                <a16:creationId xmlns:a16="http://schemas.microsoft.com/office/drawing/2014/main" id="{23BF8A3E-8910-4BD9-B4B5-5E54F1D3F77F}"/>
              </a:ext>
            </a:extLst>
          </p:cNvPr>
          <p:cNvSpPr>
            <a:spLocks noGrp="1"/>
          </p:cNvSpPr>
          <p:nvPr>
            <p:ph type="sldNum" sz="quarter" idx="12"/>
          </p:nvPr>
        </p:nvSpPr>
        <p:spPr>
          <a:xfrm>
            <a:off x="9009526" y="6464422"/>
            <a:ext cx="2844800" cy="365125"/>
          </a:xfrm>
        </p:spPr>
        <p:txBody>
          <a:bodyPr/>
          <a:lstStyle/>
          <a:p>
            <a:fld id="{C1FF6DA9-008F-8B48-92A6-B652298478BF}"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1" y="2074985"/>
            <a:ext cx="10503877" cy="1354015"/>
          </a:xfrm>
        </p:spPr>
        <p:txBody>
          <a:bodyPr>
            <a:noAutofit/>
          </a:bodyPr>
          <a:lstStyle/>
          <a:p>
            <a:r>
              <a:rPr lang="ja-JP" altLang="en-US" sz="4800" dirty="0"/>
              <a:t>１．いじめ問題の現状</a:t>
            </a:r>
            <a:endParaRPr sz="4800" dirty="0"/>
          </a:p>
        </p:txBody>
      </p:sp>
      <p:sp>
        <p:nvSpPr>
          <p:cNvPr id="4" name="スライド番号プレースホルダー 3">
            <a:extLst>
              <a:ext uri="{FF2B5EF4-FFF2-40B4-BE49-F238E27FC236}">
                <a16:creationId xmlns:a16="http://schemas.microsoft.com/office/drawing/2014/main" id="{30A658A6-0663-4D3C-AF89-E6C953C100D0}"/>
              </a:ext>
            </a:extLst>
          </p:cNvPr>
          <p:cNvSpPr>
            <a:spLocks noGrp="1"/>
          </p:cNvSpPr>
          <p:nvPr>
            <p:ph type="sldNum" sz="quarter" idx="12"/>
          </p:nvPr>
        </p:nvSpPr>
        <p:spPr/>
        <p:txBody>
          <a:bodyPr/>
          <a:lstStyle/>
          <a:p>
            <a:fld id="{C1FF6DA9-008F-8B48-92A6-B652298478BF}"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134929-8FB3-44EC-A52B-B850A6179D5B}"/>
              </a:ext>
            </a:extLst>
          </p:cNvPr>
          <p:cNvSpPr>
            <a:spLocks noGrp="1"/>
          </p:cNvSpPr>
          <p:nvPr>
            <p:ph type="title"/>
          </p:nvPr>
        </p:nvSpPr>
        <p:spPr>
          <a:xfrm>
            <a:off x="335887" y="41631"/>
            <a:ext cx="11520226" cy="1049216"/>
          </a:xfrm>
        </p:spPr>
        <p:txBody>
          <a:bodyPr>
            <a:noAutofit/>
          </a:bodyPr>
          <a:lstStyle/>
          <a:p>
            <a:r>
              <a:rPr kumimoji="1" lang="ja-JP" altLang="en-US" sz="3200" dirty="0"/>
              <a:t>グループワーク：プロアクティブ型生徒指導の</a:t>
            </a:r>
            <a:r>
              <a:rPr kumimoji="1" lang="en-US" altLang="ja-JP" sz="3200" dirty="0"/>
              <a:t>Check</a:t>
            </a:r>
            <a:r>
              <a:rPr kumimoji="1" lang="ja-JP" altLang="en-US" sz="3200" dirty="0"/>
              <a:t> </a:t>
            </a:r>
            <a:r>
              <a:rPr kumimoji="1" lang="en-US" altLang="ja-JP" sz="3200" dirty="0"/>
              <a:t>Point</a:t>
            </a:r>
            <a:r>
              <a:rPr kumimoji="1" lang="ja-JP" altLang="en-US" sz="3200" dirty="0"/>
              <a:t>！</a:t>
            </a:r>
          </a:p>
        </p:txBody>
      </p:sp>
      <p:sp>
        <p:nvSpPr>
          <p:cNvPr id="8" name="コンテンツ プレースホルダー 2">
            <a:extLst>
              <a:ext uri="{FF2B5EF4-FFF2-40B4-BE49-F238E27FC236}">
                <a16:creationId xmlns:a16="http://schemas.microsoft.com/office/drawing/2014/main" id="{7BB4EF07-9B9D-4B46-9955-B6E68332A643}"/>
              </a:ext>
            </a:extLst>
          </p:cNvPr>
          <p:cNvSpPr txBox="1">
            <a:spLocks/>
          </p:cNvSpPr>
          <p:nvPr/>
        </p:nvSpPr>
        <p:spPr>
          <a:xfrm>
            <a:off x="446022" y="5321180"/>
            <a:ext cx="11520226" cy="11430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400" dirty="0"/>
              <a:t>いじめ未然防止のプロアクティブ型生徒指導としてどんな内容を行っていますか。</a:t>
            </a:r>
            <a:endParaRPr kumimoji="1" lang="en-US" altLang="ja-JP" sz="2400" dirty="0"/>
          </a:p>
        </p:txBody>
      </p:sp>
      <p:sp>
        <p:nvSpPr>
          <p:cNvPr id="9" name="正方形/長方形 8">
            <a:extLst>
              <a:ext uri="{FF2B5EF4-FFF2-40B4-BE49-F238E27FC236}">
                <a16:creationId xmlns:a16="http://schemas.microsoft.com/office/drawing/2014/main" id="{6FF42BCD-4B35-47F0-9891-3F31A75CA64B}"/>
              </a:ext>
            </a:extLst>
          </p:cNvPr>
          <p:cNvSpPr/>
          <p:nvPr/>
        </p:nvSpPr>
        <p:spPr>
          <a:xfrm>
            <a:off x="484121" y="5903325"/>
            <a:ext cx="11185995" cy="7735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B8757538-805A-4F60-9099-1FBE5BFBD63E}"/>
              </a:ext>
            </a:extLst>
          </p:cNvPr>
          <p:cNvSpPr>
            <a:spLocks noGrp="1"/>
          </p:cNvSpPr>
          <p:nvPr>
            <p:ph type="sldNum" sz="quarter" idx="12"/>
          </p:nvPr>
        </p:nvSpPr>
        <p:spPr>
          <a:xfrm>
            <a:off x="9184168" y="6462677"/>
            <a:ext cx="2844800" cy="365125"/>
          </a:xfrm>
        </p:spPr>
        <p:txBody>
          <a:bodyPr/>
          <a:lstStyle/>
          <a:p>
            <a:fld id="{C1FF6DA9-008F-8B48-92A6-B652298478BF}" type="slidenum">
              <a:rPr lang="en-US" smtClean="0"/>
              <a:t>20</a:t>
            </a:fld>
            <a:endParaRPr lang="en-US" dirty="0"/>
          </a:p>
        </p:txBody>
      </p:sp>
      <p:sp>
        <p:nvSpPr>
          <p:cNvPr id="14" name="コンテンツ プレースホルダー 2">
            <a:extLst>
              <a:ext uri="{FF2B5EF4-FFF2-40B4-BE49-F238E27FC236}">
                <a16:creationId xmlns:a16="http://schemas.microsoft.com/office/drawing/2014/main" id="{7A088DB6-6C88-4E02-B784-DF3FD10CCC6D}"/>
              </a:ext>
            </a:extLst>
          </p:cNvPr>
          <p:cNvSpPr txBox="1">
            <a:spLocks/>
          </p:cNvSpPr>
          <p:nvPr/>
        </p:nvSpPr>
        <p:spPr>
          <a:xfrm>
            <a:off x="446022" y="1607852"/>
            <a:ext cx="11308515" cy="11430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400" dirty="0"/>
              <a:t>勤務する学校では、</a:t>
            </a:r>
            <a:r>
              <a:rPr kumimoji="1" lang="en-US" altLang="ja-JP" sz="2400" dirty="0"/>
              <a:t>SEL</a:t>
            </a:r>
            <a:r>
              <a:rPr kumimoji="1" lang="ja-JP" altLang="en-US" sz="2400" dirty="0"/>
              <a:t>に含まれるなんらかの心理教育が行われていますか。</a:t>
            </a:r>
            <a:endParaRPr kumimoji="1" lang="en-US" altLang="ja-JP" sz="2400" dirty="0"/>
          </a:p>
        </p:txBody>
      </p:sp>
      <p:sp>
        <p:nvSpPr>
          <p:cNvPr id="15" name="正方形/長方形 14">
            <a:extLst>
              <a:ext uri="{FF2B5EF4-FFF2-40B4-BE49-F238E27FC236}">
                <a16:creationId xmlns:a16="http://schemas.microsoft.com/office/drawing/2014/main" id="{DBD71901-6E02-402C-89C4-A566CCB58893}"/>
              </a:ext>
            </a:extLst>
          </p:cNvPr>
          <p:cNvSpPr/>
          <p:nvPr/>
        </p:nvSpPr>
        <p:spPr>
          <a:xfrm>
            <a:off x="433640" y="2350791"/>
            <a:ext cx="11185995" cy="1024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lstStyle/>
          <a:p>
            <a:r>
              <a:rPr kumimoji="1" lang="en-US" altLang="ja-JP" dirty="0">
                <a:solidFill>
                  <a:schemeClr val="tx1"/>
                </a:solidFill>
              </a:rPr>
              <a:t>Yes</a:t>
            </a:r>
            <a:r>
              <a:rPr kumimoji="1" lang="ja-JP" altLang="en-US" dirty="0">
                <a:solidFill>
                  <a:schemeClr val="tx1"/>
                </a:solidFill>
              </a:rPr>
              <a:t>の場合、どんな内容が展開されていますか。</a:t>
            </a:r>
          </a:p>
        </p:txBody>
      </p:sp>
      <p:sp>
        <p:nvSpPr>
          <p:cNvPr id="17" name="コンテンツ プレースホルダー 2">
            <a:extLst>
              <a:ext uri="{FF2B5EF4-FFF2-40B4-BE49-F238E27FC236}">
                <a16:creationId xmlns:a16="http://schemas.microsoft.com/office/drawing/2014/main" id="{BECA9E46-AD00-453C-A5ED-F1B895099513}"/>
              </a:ext>
            </a:extLst>
          </p:cNvPr>
          <p:cNvSpPr txBox="1">
            <a:spLocks/>
          </p:cNvSpPr>
          <p:nvPr/>
        </p:nvSpPr>
        <p:spPr>
          <a:xfrm>
            <a:off x="9454775" y="1908105"/>
            <a:ext cx="2303585" cy="5275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ja-JP" sz="2400" dirty="0"/>
              <a:t>Yes </a:t>
            </a:r>
            <a:r>
              <a:rPr kumimoji="1" lang="ja-JP" altLang="en-US" sz="2400" dirty="0"/>
              <a:t>・　</a:t>
            </a:r>
            <a:r>
              <a:rPr kumimoji="1" lang="en-US" altLang="ja-JP" sz="2400" dirty="0"/>
              <a:t>No</a:t>
            </a:r>
          </a:p>
        </p:txBody>
      </p:sp>
      <p:sp>
        <p:nvSpPr>
          <p:cNvPr id="19" name="四角形: 角を丸くする 18">
            <a:extLst>
              <a:ext uri="{FF2B5EF4-FFF2-40B4-BE49-F238E27FC236}">
                <a16:creationId xmlns:a16="http://schemas.microsoft.com/office/drawing/2014/main" id="{FBBA2FDF-44F2-4E24-A3DC-BA7EE677068F}"/>
              </a:ext>
            </a:extLst>
          </p:cNvPr>
          <p:cNvSpPr/>
          <p:nvPr/>
        </p:nvSpPr>
        <p:spPr>
          <a:xfrm>
            <a:off x="446023" y="814156"/>
            <a:ext cx="10989633" cy="5981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t>次の問いに対して、まず各自で記入して、その後グループで回答を共有しましょう。</a:t>
            </a:r>
          </a:p>
        </p:txBody>
      </p:sp>
      <p:sp>
        <p:nvSpPr>
          <p:cNvPr id="22" name="コンテンツ プレースホルダー 2">
            <a:extLst>
              <a:ext uri="{FF2B5EF4-FFF2-40B4-BE49-F238E27FC236}">
                <a16:creationId xmlns:a16="http://schemas.microsoft.com/office/drawing/2014/main" id="{0F8DAF49-E538-4ED3-86FD-DDE59987B8D6}"/>
              </a:ext>
            </a:extLst>
          </p:cNvPr>
          <p:cNvSpPr txBox="1">
            <a:spLocks/>
          </p:cNvSpPr>
          <p:nvPr/>
        </p:nvSpPr>
        <p:spPr>
          <a:xfrm>
            <a:off x="446023" y="3439296"/>
            <a:ext cx="11520226" cy="11430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400" dirty="0"/>
              <a:t>日常の学校生活や授業・行事を通して、どのように子どもの社会的スキルを伸ばすことを心がけていますか。</a:t>
            </a:r>
            <a:endParaRPr kumimoji="1" lang="en-US" altLang="ja-JP" sz="2400" dirty="0"/>
          </a:p>
        </p:txBody>
      </p:sp>
      <p:sp>
        <p:nvSpPr>
          <p:cNvPr id="23" name="正方形/長方形 22">
            <a:extLst>
              <a:ext uri="{FF2B5EF4-FFF2-40B4-BE49-F238E27FC236}">
                <a16:creationId xmlns:a16="http://schemas.microsoft.com/office/drawing/2014/main" id="{78E23A5B-FA6F-45B8-9E9F-ECA7903298DB}"/>
              </a:ext>
            </a:extLst>
          </p:cNvPr>
          <p:cNvSpPr/>
          <p:nvPr/>
        </p:nvSpPr>
        <p:spPr>
          <a:xfrm>
            <a:off x="484122" y="4295552"/>
            <a:ext cx="11185995" cy="7515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049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038" y="2004646"/>
            <a:ext cx="9993923" cy="1389185"/>
          </a:xfrm>
        </p:spPr>
        <p:txBody>
          <a:bodyPr>
            <a:noAutofit/>
          </a:bodyPr>
          <a:lstStyle/>
          <a:p>
            <a:r>
              <a:rPr lang="ja-JP" altLang="en-US" sz="4800" dirty="0"/>
              <a:t>４．リアクティブ型教育援助によるいじめ対応</a:t>
            </a:r>
            <a:endParaRPr sz="4800" dirty="0"/>
          </a:p>
        </p:txBody>
      </p:sp>
      <p:sp>
        <p:nvSpPr>
          <p:cNvPr id="3" name="スライド番号プレースホルダー 2">
            <a:extLst>
              <a:ext uri="{FF2B5EF4-FFF2-40B4-BE49-F238E27FC236}">
                <a16:creationId xmlns:a16="http://schemas.microsoft.com/office/drawing/2014/main" id="{17E86B89-AE80-445F-AB0F-52CE879CD0FE}"/>
              </a:ext>
            </a:extLst>
          </p:cNvPr>
          <p:cNvSpPr>
            <a:spLocks noGrp="1"/>
          </p:cNvSpPr>
          <p:nvPr>
            <p:ph type="sldNum" sz="quarter" idx="12"/>
          </p:nvPr>
        </p:nvSpPr>
        <p:spPr/>
        <p:txBody>
          <a:bodyPr/>
          <a:lstStyle/>
          <a:p>
            <a:fld id="{C1FF6DA9-008F-8B48-92A6-B652298478BF}" type="slidenum">
              <a:rPr lang="en-US" smtClean="0"/>
              <a:t>21</a:t>
            </a:fld>
            <a:endParaRPr lang="en-US"/>
          </a:p>
        </p:txBody>
      </p:sp>
    </p:spTree>
    <p:extLst>
      <p:ext uri="{BB962C8B-B14F-4D97-AF65-F5344CB8AC3E}">
        <p14:creationId xmlns:p14="http://schemas.microsoft.com/office/powerpoint/2010/main" val="217222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D94FF39-9BE3-4159-961B-6F2B22E82AA1}"/>
              </a:ext>
            </a:extLst>
          </p:cNvPr>
          <p:cNvSpPr>
            <a:spLocks noGrp="1"/>
          </p:cNvSpPr>
          <p:nvPr>
            <p:ph idx="1"/>
          </p:nvPr>
        </p:nvSpPr>
        <p:spPr>
          <a:xfrm>
            <a:off x="926121" y="413676"/>
            <a:ext cx="10371993" cy="1143000"/>
          </a:xfrm>
        </p:spPr>
        <p:txBody>
          <a:bodyPr>
            <a:noAutofit/>
          </a:bodyPr>
          <a:lstStyle/>
          <a:p>
            <a:pPr marL="0" indent="0">
              <a:spcBef>
                <a:spcPts val="0"/>
              </a:spcBef>
              <a:buNone/>
            </a:pPr>
            <a:r>
              <a:rPr lang="en-US" altLang="ja-JP" sz="4000" dirty="0"/>
              <a:t>(1)</a:t>
            </a:r>
            <a:r>
              <a:rPr lang="ja-JP" altLang="en-US" sz="4000" dirty="0"/>
              <a:t>法と学校いじめ防止基本方針に準拠した</a:t>
            </a:r>
            <a:r>
              <a:rPr lang="ja-JP" altLang="en-US" sz="4000" u="sng" dirty="0"/>
              <a:t>チーム援助</a:t>
            </a:r>
            <a:r>
              <a:rPr lang="ja-JP" altLang="en-US" sz="4000" dirty="0"/>
              <a:t>によるいじめ対応</a:t>
            </a:r>
            <a:endParaRPr lang="en-US" altLang="ja-JP" sz="4000" dirty="0"/>
          </a:p>
        </p:txBody>
      </p:sp>
      <p:sp>
        <p:nvSpPr>
          <p:cNvPr id="7" name="Content Placeholder 2">
            <a:extLst>
              <a:ext uri="{FF2B5EF4-FFF2-40B4-BE49-F238E27FC236}">
                <a16:creationId xmlns:a16="http://schemas.microsoft.com/office/drawing/2014/main" id="{9ECD0834-761C-4F28-8180-542D366F3D90}"/>
              </a:ext>
            </a:extLst>
          </p:cNvPr>
          <p:cNvSpPr txBox="1">
            <a:spLocks/>
          </p:cNvSpPr>
          <p:nvPr/>
        </p:nvSpPr>
        <p:spPr>
          <a:xfrm>
            <a:off x="1251436" y="3252521"/>
            <a:ext cx="9721363" cy="25556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1200"/>
              </a:spcBef>
              <a:buNone/>
            </a:pPr>
            <a:r>
              <a:rPr lang="ja-JP" altLang="en-US" sz="2800" u="sng" dirty="0"/>
              <a:t>課題予防的生徒指導</a:t>
            </a:r>
            <a:r>
              <a:rPr lang="en-US" altLang="ja-JP" sz="2800" u="sng" dirty="0"/>
              <a:t>[</a:t>
            </a:r>
            <a:r>
              <a:rPr lang="ja-JP" altLang="en-US" sz="2800" u="sng" dirty="0"/>
              <a:t>課題早期発見対応</a:t>
            </a:r>
            <a:r>
              <a:rPr lang="en-US" altLang="ja-JP" sz="2800" u="sng" dirty="0"/>
              <a:t>]</a:t>
            </a:r>
          </a:p>
          <a:p>
            <a:pPr marL="0" indent="0">
              <a:lnSpc>
                <a:spcPct val="110000"/>
              </a:lnSpc>
              <a:spcBef>
                <a:spcPts val="1200"/>
              </a:spcBef>
              <a:buNone/>
            </a:pPr>
            <a:r>
              <a:rPr lang="ja-JP" altLang="en-US" sz="2800" dirty="0"/>
              <a:t>①定期的調査の迅速な確認と検討</a:t>
            </a:r>
            <a:endParaRPr lang="en-US" altLang="ja-JP" sz="2800" dirty="0"/>
          </a:p>
          <a:p>
            <a:pPr marL="0" indent="0">
              <a:lnSpc>
                <a:spcPct val="110000"/>
              </a:lnSpc>
              <a:spcBef>
                <a:spcPts val="1200"/>
              </a:spcBef>
              <a:buNone/>
            </a:pPr>
            <a:r>
              <a:rPr lang="ja-JP" altLang="en-US" sz="2800" dirty="0"/>
              <a:t>②遅刻・早退・欠席及び保健室の活用情報のモニタリング</a:t>
            </a:r>
            <a:endParaRPr lang="en-US" altLang="ja-JP" sz="2800" dirty="0"/>
          </a:p>
          <a:p>
            <a:pPr marL="0" indent="0">
              <a:lnSpc>
                <a:spcPct val="110000"/>
              </a:lnSpc>
              <a:spcBef>
                <a:spcPts val="1200"/>
              </a:spcBef>
              <a:buNone/>
            </a:pPr>
            <a:r>
              <a:rPr lang="ja-JP" altLang="en-US" sz="2800" dirty="0"/>
              <a:t>③特別支援教育コーディネーターや</a:t>
            </a:r>
            <a:r>
              <a:rPr lang="en-US" altLang="ja-JP" sz="2800" dirty="0"/>
              <a:t>SC</a:t>
            </a:r>
            <a:r>
              <a:rPr lang="ja-JP" altLang="en-US" sz="2800" dirty="0"/>
              <a:t>・</a:t>
            </a:r>
            <a:r>
              <a:rPr lang="en-US" altLang="ja-JP" sz="2800" dirty="0"/>
              <a:t>SSW</a:t>
            </a:r>
            <a:r>
              <a:rPr lang="ja-JP" altLang="en-US" sz="2800" dirty="0"/>
              <a:t>等との情報共有</a:t>
            </a:r>
          </a:p>
        </p:txBody>
      </p:sp>
      <p:sp>
        <p:nvSpPr>
          <p:cNvPr id="8" name="正方形/長方形 7">
            <a:extLst>
              <a:ext uri="{FF2B5EF4-FFF2-40B4-BE49-F238E27FC236}">
                <a16:creationId xmlns:a16="http://schemas.microsoft.com/office/drawing/2014/main" id="{A80B5497-D974-45EC-8333-A31733DC1147}"/>
              </a:ext>
            </a:extLst>
          </p:cNvPr>
          <p:cNvSpPr/>
          <p:nvPr/>
        </p:nvSpPr>
        <p:spPr>
          <a:xfrm>
            <a:off x="1251437" y="1919299"/>
            <a:ext cx="10046678" cy="954107"/>
          </a:xfrm>
          <a:prstGeom prst="rect">
            <a:avLst/>
          </a:prstGeom>
        </p:spPr>
        <p:txBody>
          <a:bodyPr wrap="square">
            <a:spAutoFit/>
          </a:bodyPr>
          <a:lstStyle/>
          <a:p>
            <a:r>
              <a:rPr lang="ja-JP" altLang="en-US" sz="2800" dirty="0"/>
              <a:t>☆スクールカウンセラー（</a:t>
            </a:r>
            <a:r>
              <a:rPr lang="en-US" altLang="ja-JP" sz="2800" dirty="0"/>
              <a:t>SC</a:t>
            </a:r>
            <a:r>
              <a:rPr lang="ja-JP" altLang="en-US" sz="2800" dirty="0"/>
              <a:t>）やスクールソーシャルワーカー（</a:t>
            </a:r>
            <a:r>
              <a:rPr lang="en-US" altLang="ja-JP" sz="2800" dirty="0"/>
              <a:t>SSW</a:t>
            </a:r>
            <a:r>
              <a:rPr lang="ja-JP" altLang="en-US" sz="2800" dirty="0"/>
              <a:t>）も学校の職員であるので参加は必須。</a:t>
            </a:r>
          </a:p>
        </p:txBody>
      </p:sp>
      <p:sp>
        <p:nvSpPr>
          <p:cNvPr id="9" name="スライド番号プレースホルダー 8">
            <a:extLst>
              <a:ext uri="{FF2B5EF4-FFF2-40B4-BE49-F238E27FC236}">
                <a16:creationId xmlns:a16="http://schemas.microsoft.com/office/drawing/2014/main" id="{81675DE4-873F-425A-B3C4-C63778881F47}"/>
              </a:ext>
            </a:extLst>
          </p:cNvPr>
          <p:cNvSpPr>
            <a:spLocks noGrp="1"/>
          </p:cNvSpPr>
          <p:nvPr>
            <p:ph type="sldNum" sz="quarter" idx="12"/>
          </p:nvPr>
        </p:nvSpPr>
        <p:spPr/>
        <p:txBody>
          <a:bodyPr/>
          <a:lstStyle/>
          <a:p>
            <a:fld id="{C1FF6DA9-008F-8B48-92A6-B652298478BF}"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13D937C-5652-474A-8459-DCA119BA3577}"/>
              </a:ext>
            </a:extLst>
          </p:cNvPr>
          <p:cNvSpPr txBox="1">
            <a:spLocks/>
          </p:cNvSpPr>
          <p:nvPr/>
        </p:nvSpPr>
        <p:spPr>
          <a:xfrm>
            <a:off x="1717430" y="244150"/>
            <a:ext cx="8229600" cy="8129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spcBef>
                <a:spcPts val="1200"/>
              </a:spcBef>
              <a:buNone/>
            </a:pPr>
            <a:r>
              <a:rPr lang="ja-JP" altLang="en-US" sz="4000" u="sng" dirty="0"/>
              <a:t>困難課題対応的生徒指導</a:t>
            </a:r>
            <a:endParaRPr lang="en-US" altLang="ja-JP" sz="4000" u="sng" dirty="0"/>
          </a:p>
        </p:txBody>
      </p:sp>
      <p:sp>
        <p:nvSpPr>
          <p:cNvPr id="10" name="正方形/長方形 9">
            <a:extLst>
              <a:ext uri="{FF2B5EF4-FFF2-40B4-BE49-F238E27FC236}">
                <a16:creationId xmlns:a16="http://schemas.microsoft.com/office/drawing/2014/main" id="{BC582E87-1F51-4F57-B75E-348C0CAE54DF}"/>
              </a:ext>
            </a:extLst>
          </p:cNvPr>
          <p:cNvSpPr/>
          <p:nvPr/>
        </p:nvSpPr>
        <p:spPr>
          <a:xfrm>
            <a:off x="928511" y="1897340"/>
            <a:ext cx="6862776" cy="535596"/>
          </a:xfrm>
          <a:prstGeom prst="rect">
            <a:avLst/>
          </a:prstGeom>
        </p:spPr>
        <p:txBody>
          <a:bodyPr wrap="none">
            <a:spAutoFit/>
          </a:bodyPr>
          <a:lstStyle/>
          <a:p>
            <a:pPr>
              <a:lnSpc>
                <a:spcPct val="110000"/>
              </a:lnSpc>
              <a:spcBef>
                <a:spcPts val="1200"/>
              </a:spcBef>
            </a:pPr>
            <a:r>
              <a:rPr lang="ja-JP" altLang="en-US" sz="2800" dirty="0"/>
              <a:t>①いじめ被害の連絡・相談・申立て等の記録</a:t>
            </a:r>
            <a:endParaRPr lang="en-US" altLang="ja-JP" sz="2800" dirty="0"/>
          </a:p>
        </p:txBody>
      </p:sp>
      <p:sp>
        <p:nvSpPr>
          <p:cNvPr id="11" name="正方形/長方形 10">
            <a:extLst>
              <a:ext uri="{FF2B5EF4-FFF2-40B4-BE49-F238E27FC236}">
                <a16:creationId xmlns:a16="http://schemas.microsoft.com/office/drawing/2014/main" id="{A232EAEF-419B-49B5-A68C-1B734F9568B4}"/>
              </a:ext>
            </a:extLst>
          </p:cNvPr>
          <p:cNvSpPr/>
          <p:nvPr/>
        </p:nvSpPr>
        <p:spPr>
          <a:xfrm>
            <a:off x="807373" y="4213830"/>
            <a:ext cx="11097412" cy="550920"/>
          </a:xfrm>
          <a:prstGeom prst="rect">
            <a:avLst/>
          </a:prstGeom>
        </p:spPr>
        <p:txBody>
          <a:bodyPr wrap="square">
            <a:spAutoFit/>
          </a:bodyPr>
          <a:lstStyle/>
          <a:p>
            <a:pPr>
              <a:lnSpc>
                <a:spcPct val="110000"/>
              </a:lnSpc>
              <a:spcBef>
                <a:spcPts val="1200"/>
              </a:spcBef>
            </a:pPr>
            <a:r>
              <a:rPr lang="ja-JP" altLang="en-US" sz="2800" dirty="0"/>
              <a:t>②学校いじめ防止基本方針に準拠した迅速な情報共有と組織的対応</a:t>
            </a:r>
            <a:endParaRPr lang="en-US" altLang="ja-JP" sz="2800" dirty="0"/>
          </a:p>
        </p:txBody>
      </p:sp>
      <p:sp>
        <p:nvSpPr>
          <p:cNvPr id="13" name="四角形: 角を丸くする 12">
            <a:extLst>
              <a:ext uri="{FF2B5EF4-FFF2-40B4-BE49-F238E27FC236}">
                <a16:creationId xmlns:a16="http://schemas.microsoft.com/office/drawing/2014/main" id="{4EF263D5-C353-40B0-945D-FEE04CC88FB7}"/>
              </a:ext>
            </a:extLst>
          </p:cNvPr>
          <p:cNvSpPr/>
          <p:nvPr/>
        </p:nvSpPr>
        <p:spPr>
          <a:xfrm>
            <a:off x="1048998" y="1009606"/>
            <a:ext cx="5523523" cy="7150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t>初動段階の対応が非常に重要</a:t>
            </a:r>
          </a:p>
        </p:txBody>
      </p:sp>
      <p:sp>
        <p:nvSpPr>
          <p:cNvPr id="17" name="正方形/長方形 16">
            <a:extLst>
              <a:ext uri="{FF2B5EF4-FFF2-40B4-BE49-F238E27FC236}">
                <a16:creationId xmlns:a16="http://schemas.microsoft.com/office/drawing/2014/main" id="{C515B36B-C28E-45B3-9FB7-5907736FF799}"/>
              </a:ext>
            </a:extLst>
          </p:cNvPr>
          <p:cNvSpPr/>
          <p:nvPr/>
        </p:nvSpPr>
        <p:spPr>
          <a:xfrm>
            <a:off x="1240257" y="4953540"/>
            <a:ext cx="10664528" cy="1569660"/>
          </a:xfrm>
          <a:prstGeom prst="rect">
            <a:avLst/>
          </a:prstGeom>
        </p:spPr>
        <p:txBody>
          <a:bodyPr wrap="square">
            <a:spAutoFit/>
          </a:bodyPr>
          <a:lstStyle/>
          <a:p>
            <a:pPr marL="342900" indent="-342900">
              <a:buFont typeface="Wingdings" panose="05000000000000000000" pitchFamily="2" charset="2"/>
              <a:buChar char="p"/>
            </a:pPr>
            <a:r>
              <a:rPr kumimoji="1" lang="ja-JP" altLang="en-US" sz="2400" dirty="0"/>
              <a:t>管理職と迅速に情報共有する。学級・</a:t>
            </a:r>
            <a:r>
              <a:rPr kumimoji="1" lang="en-US" altLang="ja-JP" sz="2400" dirty="0"/>
              <a:t>HR</a:t>
            </a:r>
            <a:r>
              <a:rPr kumimoji="1" lang="ja-JP" altLang="en-US" sz="2400" dirty="0"/>
              <a:t>担任の自己判断で抱え込みは厳禁であり、学校いじめ対策組織を中心に組織的対応をする。</a:t>
            </a:r>
            <a:endParaRPr kumimoji="1" lang="en-US" altLang="ja-JP" sz="2400" dirty="0"/>
          </a:p>
          <a:p>
            <a:pPr marL="342900" indent="-342900">
              <a:buFont typeface="Wingdings" panose="05000000000000000000" pitchFamily="2" charset="2"/>
              <a:buChar char="p"/>
            </a:pPr>
            <a:r>
              <a:rPr kumimoji="1" lang="ja-JP" altLang="en-US" sz="2400" dirty="0"/>
              <a:t>対象児童生徒の保護者には、対象児童生徒の安全確保と学習保証を最優先することを伝える。</a:t>
            </a:r>
            <a:endParaRPr kumimoji="1" lang="en-US" altLang="ja-JP" sz="2400" dirty="0"/>
          </a:p>
        </p:txBody>
      </p:sp>
      <p:sp>
        <p:nvSpPr>
          <p:cNvPr id="18" name="正方形/長方形 17">
            <a:extLst>
              <a:ext uri="{FF2B5EF4-FFF2-40B4-BE49-F238E27FC236}">
                <a16:creationId xmlns:a16="http://schemas.microsoft.com/office/drawing/2014/main" id="{666E1AEF-DAFB-49D0-8D8F-5668FCD160A2}"/>
              </a:ext>
            </a:extLst>
          </p:cNvPr>
          <p:cNvSpPr/>
          <p:nvPr/>
        </p:nvSpPr>
        <p:spPr>
          <a:xfrm>
            <a:off x="1240257" y="2488346"/>
            <a:ext cx="10664528" cy="1569660"/>
          </a:xfrm>
          <a:prstGeom prst="rect">
            <a:avLst/>
          </a:prstGeom>
        </p:spPr>
        <p:txBody>
          <a:bodyPr wrap="square">
            <a:spAutoFit/>
          </a:bodyPr>
          <a:lstStyle/>
          <a:p>
            <a:pPr marL="342900" indent="-342900">
              <a:buFont typeface="Wingdings" panose="05000000000000000000" pitchFamily="2" charset="2"/>
              <a:buChar char="p"/>
            </a:pPr>
            <a:r>
              <a:rPr kumimoji="1" lang="ja-JP" altLang="en-US" sz="2400" dirty="0"/>
              <a:t>いじめの相談などの記録用紙やファイルを用意しておく。「受付日時、対応時間、連絡・相談・申し立て者名、対応者名、連絡・相談・申し立て内容、応答記録」等を記録しておき共有できるようにしておく。</a:t>
            </a:r>
            <a:endParaRPr kumimoji="1" lang="en-US" altLang="ja-JP" sz="2400" dirty="0"/>
          </a:p>
          <a:p>
            <a:pPr marL="342900" indent="-342900">
              <a:buFont typeface="Wingdings" panose="05000000000000000000" pitchFamily="2" charset="2"/>
              <a:buChar char="p"/>
            </a:pPr>
            <a:r>
              <a:rPr kumimoji="1" lang="ja-JP" altLang="en-US" sz="2400" dirty="0"/>
              <a:t>対応者の印象や主観的解釈ではなく、客観的事実を記載する。</a:t>
            </a:r>
          </a:p>
        </p:txBody>
      </p:sp>
      <p:sp>
        <p:nvSpPr>
          <p:cNvPr id="19" name="スライド番号プレースホルダー 18">
            <a:extLst>
              <a:ext uri="{FF2B5EF4-FFF2-40B4-BE49-F238E27FC236}">
                <a16:creationId xmlns:a16="http://schemas.microsoft.com/office/drawing/2014/main" id="{572F4555-3E67-41BD-9AF8-779DF3FF1CEA}"/>
              </a:ext>
            </a:extLst>
          </p:cNvPr>
          <p:cNvSpPr>
            <a:spLocks noGrp="1"/>
          </p:cNvSpPr>
          <p:nvPr>
            <p:ph type="sldNum" sz="quarter" idx="12"/>
          </p:nvPr>
        </p:nvSpPr>
        <p:spPr/>
        <p:txBody>
          <a:bodyPr/>
          <a:lstStyle/>
          <a:p>
            <a:fld id="{C1FF6DA9-008F-8B48-92A6-B652298478BF}"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E6B826C-DCE5-4FAF-B3F8-5C3E69BC6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122" y="274261"/>
            <a:ext cx="4824870" cy="2817943"/>
          </a:xfrm>
          <a:prstGeom prst="rect">
            <a:avLst/>
          </a:prstGeom>
        </p:spPr>
      </p:pic>
      <p:sp>
        <p:nvSpPr>
          <p:cNvPr id="9" name="正方形/長方形 8">
            <a:extLst>
              <a:ext uri="{FF2B5EF4-FFF2-40B4-BE49-F238E27FC236}">
                <a16:creationId xmlns:a16="http://schemas.microsoft.com/office/drawing/2014/main" id="{4CBE8DDC-BF5F-4CEA-B5A9-A2ADDA065B6C}"/>
              </a:ext>
            </a:extLst>
          </p:cNvPr>
          <p:cNvSpPr/>
          <p:nvPr/>
        </p:nvSpPr>
        <p:spPr>
          <a:xfrm>
            <a:off x="229076" y="264008"/>
            <a:ext cx="7007046" cy="550920"/>
          </a:xfrm>
          <a:prstGeom prst="rect">
            <a:avLst/>
          </a:prstGeom>
        </p:spPr>
        <p:txBody>
          <a:bodyPr wrap="none">
            <a:spAutoFit/>
          </a:bodyPr>
          <a:lstStyle/>
          <a:p>
            <a:pPr>
              <a:lnSpc>
                <a:spcPct val="110000"/>
              </a:lnSpc>
              <a:spcBef>
                <a:spcPts val="1200"/>
              </a:spcBef>
            </a:pPr>
            <a:r>
              <a:rPr lang="ja-JP" altLang="en-US" sz="2800" dirty="0"/>
              <a:t>③心理教育的アセスメントと対応策の決定</a:t>
            </a:r>
            <a:endParaRPr lang="en-US" altLang="ja-JP" sz="2800" dirty="0"/>
          </a:p>
        </p:txBody>
      </p:sp>
      <p:sp>
        <p:nvSpPr>
          <p:cNvPr id="10" name="正方形/長方形 9">
            <a:extLst>
              <a:ext uri="{FF2B5EF4-FFF2-40B4-BE49-F238E27FC236}">
                <a16:creationId xmlns:a16="http://schemas.microsoft.com/office/drawing/2014/main" id="{485B2565-2BE0-4FE6-9457-976178D5B55B}"/>
              </a:ext>
            </a:extLst>
          </p:cNvPr>
          <p:cNvSpPr/>
          <p:nvPr/>
        </p:nvSpPr>
        <p:spPr>
          <a:xfrm>
            <a:off x="338283" y="880681"/>
            <a:ext cx="6255762" cy="3785652"/>
          </a:xfrm>
          <a:prstGeom prst="rect">
            <a:avLst/>
          </a:prstGeom>
        </p:spPr>
        <p:txBody>
          <a:bodyPr wrap="square">
            <a:spAutoFit/>
          </a:bodyPr>
          <a:lstStyle/>
          <a:p>
            <a:pPr marL="342900" indent="-342900">
              <a:buFont typeface="Wingdings" panose="05000000000000000000" pitchFamily="2" charset="2"/>
              <a:buChar char="p"/>
            </a:pPr>
            <a:r>
              <a:rPr kumimoji="1" lang="ja-JP" altLang="en-US" sz="2400" dirty="0"/>
              <a:t>心理教育的アセスメントに基づき（図表</a:t>
            </a:r>
            <a:r>
              <a:rPr kumimoji="1" lang="en-US" altLang="ja-JP" sz="2400" dirty="0"/>
              <a:t>12</a:t>
            </a:r>
            <a:r>
              <a:rPr kumimoji="1" lang="ja-JP" altLang="en-US" sz="2400" dirty="0"/>
              <a:t>参照）、対応策を決定</a:t>
            </a:r>
            <a:endParaRPr kumimoji="1" lang="en-US" altLang="ja-JP" sz="2400" dirty="0"/>
          </a:p>
          <a:p>
            <a:pPr marL="342900" indent="-342900">
              <a:buFont typeface="Wingdings" panose="05000000000000000000" pitchFamily="2" charset="2"/>
              <a:buChar char="p"/>
            </a:pPr>
            <a:r>
              <a:rPr kumimoji="1" lang="en-US" altLang="ja-JP" sz="2400" dirty="0"/>
              <a:t>SNS</a:t>
            </a:r>
            <a:r>
              <a:rPr kumimoji="1" lang="ja-JP" altLang="en-US" sz="2400" dirty="0"/>
              <a:t>上での人権侵害、性的ないじめ、金銭要求、脅迫的言動、対象児童生徒への心身の深刻なダメージ、自殺念慮、リストカット、自殺未遂等がある場合は、警察・病院・プロバイダー等と連携した緊急対応を行う</a:t>
            </a:r>
            <a:endParaRPr kumimoji="1" lang="en-US" altLang="ja-JP" sz="2400" dirty="0"/>
          </a:p>
          <a:p>
            <a:pPr marL="342900" indent="-342900">
              <a:buFont typeface="Wingdings" panose="05000000000000000000" pitchFamily="2" charset="2"/>
              <a:buChar char="p"/>
            </a:pPr>
            <a:r>
              <a:rPr kumimoji="1" lang="ja-JP" altLang="en-US" sz="2400" dirty="0"/>
              <a:t>議事録や関係情報は、施錠できるロッカー等に保存する。</a:t>
            </a:r>
          </a:p>
        </p:txBody>
      </p:sp>
      <p:sp>
        <p:nvSpPr>
          <p:cNvPr id="14" name="スライド番号プレースホルダー 13">
            <a:extLst>
              <a:ext uri="{FF2B5EF4-FFF2-40B4-BE49-F238E27FC236}">
                <a16:creationId xmlns:a16="http://schemas.microsoft.com/office/drawing/2014/main" id="{8F306C6D-CC3E-4A51-9758-F3AFAE5AB468}"/>
              </a:ext>
            </a:extLst>
          </p:cNvPr>
          <p:cNvSpPr>
            <a:spLocks noGrp="1"/>
          </p:cNvSpPr>
          <p:nvPr>
            <p:ph type="sldNum" sz="quarter" idx="12"/>
          </p:nvPr>
        </p:nvSpPr>
        <p:spPr>
          <a:xfrm>
            <a:off x="8905689" y="6492875"/>
            <a:ext cx="2844800" cy="365125"/>
          </a:xfrm>
        </p:spPr>
        <p:txBody>
          <a:bodyPr/>
          <a:lstStyle/>
          <a:p>
            <a:fld id="{C1FF6DA9-008F-8B48-92A6-B652298478BF}" type="slidenum">
              <a:rPr lang="en-US" smtClean="0"/>
              <a:t>24</a:t>
            </a:fld>
            <a:endParaRPr lang="en-US" dirty="0"/>
          </a:p>
        </p:txBody>
      </p:sp>
      <p:sp>
        <p:nvSpPr>
          <p:cNvPr id="6" name="正方形/長方形 5">
            <a:extLst>
              <a:ext uri="{FF2B5EF4-FFF2-40B4-BE49-F238E27FC236}">
                <a16:creationId xmlns:a16="http://schemas.microsoft.com/office/drawing/2014/main" id="{8F1B73D6-A1B9-4F48-A7AA-607242193142}"/>
              </a:ext>
            </a:extLst>
          </p:cNvPr>
          <p:cNvSpPr/>
          <p:nvPr/>
        </p:nvSpPr>
        <p:spPr>
          <a:xfrm>
            <a:off x="229076" y="4976996"/>
            <a:ext cx="4852610" cy="550920"/>
          </a:xfrm>
          <a:prstGeom prst="rect">
            <a:avLst/>
          </a:prstGeom>
        </p:spPr>
        <p:txBody>
          <a:bodyPr wrap="none">
            <a:spAutoFit/>
          </a:bodyPr>
          <a:lstStyle/>
          <a:p>
            <a:pPr>
              <a:lnSpc>
                <a:spcPct val="110000"/>
              </a:lnSpc>
              <a:spcBef>
                <a:spcPts val="1200"/>
              </a:spcBef>
            </a:pPr>
            <a:r>
              <a:rPr lang="ja-JP" altLang="en-US" sz="2800" dirty="0"/>
              <a:t>④チーム援助による対応開始</a:t>
            </a:r>
            <a:endParaRPr lang="en-US" altLang="ja-JP" sz="2800" dirty="0"/>
          </a:p>
        </p:txBody>
      </p:sp>
      <p:sp>
        <p:nvSpPr>
          <p:cNvPr id="7" name="正方形/長方形 6">
            <a:extLst>
              <a:ext uri="{FF2B5EF4-FFF2-40B4-BE49-F238E27FC236}">
                <a16:creationId xmlns:a16="http://schemas.microsoft.com/office/drawing/2014/main" id="{F90273CB-A59D-486E-83FC-ABADE44780F0}"/>
              </a:ext>
            </a:extLst>
          </p:cNvPr>
          <p:cNvSpPr/>
          <p:nvPr/>
        </p:nvSpPr>
        <p:spPr>
          <a:xfrm>
            <a:off x="338283" y="5724878"/>
            <a:ext cx="6255762" cy="830997"/>
          </a:xfrm>
          <a:prstGeom prst="rect">
            <a:avLst/>
          </a:prstGeom>
        </p:spPr>
        <p:txBody>
          <a:bodyPr wrap="square">
            <a:spAutoFit/>
          </a:bodyPr>
          <a:lstStyle/>
          <a:p>
            <a:pPr marL="342900" indent="-342900">
              <a:buFont typeface="Wingdings" panose="05000000000000000000" pitchFamily="2" charset="2"/>
              <a:buChar char="p"/>
            </a:pPr>
            <a:r>
              <a:rPr kumimoji="1" lang="ja-JP" altLang="en-US" sz="2400" dirty="0"/>
              <a:t>援助チーム（図表</a:t>
            </a:r>
            <a:r>
              <a:rPr kumimoji="1" lang="en-US" altLang="ja-JP" sz="2400" dirty="0"/>
              <a:t>13</a:t>
            </a:r>
            <a:r>
              <a:rPr kumimoji="1" lang="ja-JP" altLang="en-US" sz="2400" dirty="0"/>
              <a:t>を参照）を編成してチーム援助を開始する。</a:t>
            </a:r>
            <a:endParaRPr kumimoji="1" lang="en-US" altLang="ja-JP" sz="2400" dirty="0"/>
          </a:p>
        </p:txBody>
      </p:sp>
      <p:pic>
        <p:nvPicPr>
          <p:cNvPr id="8" name="図 7">
            <a:extLst>
              <a:ext uri="{FF2B5EF4-FFF2-40B4-BE49-F238E27FC236}">
                <a16:creationId xmlns:a16="http://schemas.microsoft.com/office/drawing/2014/main" id="{6A424FA0-F263-461C-8524-4EAE90EF01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6403" y="3687713"/>
            <a:ext cx="3644086" cy="28179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F2F47-CD6C-457B-9C20-0F5812DF3E33}"/>
              </a:ext>
            </a:extLst>
          </p:cNvPr>
          <p:cNvSpPr>
            <a:spLocks noGrp="1"/>
          </p:cNvSpPr>
          <p:nvPr>
            <p:ph type="title"/>
          </p:nvPr>
        </p:nvSpPr>
        <p:spPr/>
        <p:txBody>
          <a:bodyPr>
            <a:normAutofit fontScale="90000"/>
          </a:bodyPr>
          <a:lstStyle/>
          <a:p>
            <a:r>
              <a:rPr kumimoji="1" lang="ja-JP" altLang="en-US" dirty="0"/>
              <a:t>対応が難しくなりがちなケース</a:t>
            </a:r>
            <a:r>
              <a:rPr kumimoji="1" lang="ja-JP" altLang="en-US" sz="3100" dirty="0"/>
              <a:t>（生徒指導提要、</a:t>
            </a:r>
            <a:r>
              <a:rPr kumimoji="1" lang="en-US" altLang="ja-JP" sz="3100" dirty="0"/>
              <a:t>p137</a:t>
            </a:r>
            <a:r>
              <a:rPr kumimoji="1" lang="ja-JP" altLang="en-US" sz="3100" dirty="0"/>
              <a:t>）</a:t>
            </a:r>
          </a:p>
        </p:txBody>
      </p:sp>
      <p:sp>
        <p:nvSpPr>
          <p:cNvPr id="3" name="コンテンツ プレースホルダー 2">
            <a:extLst>
              <a:ext uri="{FF2B5EF4-FFF2-40B4-BE49-F238E27FC236}">
                <a16:creationId xmlns:a16="http://schemas.microsoft.com/office/drawing/2014/main" id="{298F103D-50B2-4552-9F57-70179B27B7FB}"/>
              </a:ext>
            </a:extLst>
          </p:cNvPr>
          <p:cNvSpPr>
            <a:spLocks noGrp="1"/>
          </p:cNvSpPr>
          <p:nvPr>
            <p:ph idx="1"/>
          </p:nvPr>
        </p:nvSpPr>
        <p:spPr>
          <a:xfrm>
            <a:off x="609600" y="1600201"/>
            <a:ext cx="11320130" cy="4525963"/>
          </a:xfrm>
        </p:spPr>
        <p:txBody>
          <a:bodyPr>
            <a:normAutofit fontScale="92500"/>
          </a:bodyPr>
          <a:lstStyle/>
          <a:p>
            <a:r>
              <a:rPr kumimoji="1" lang="ja-JP" altLang="en-US" dirty="0"/>
              <a:t>周りからは仲がよいとみられるグループ内でのいじめ（</a:t>
            </a:r>
            <a:r>
              <a:rPr kumimoji="1" lang="en-US" altLang="ja-JP" dirty="0"/>
              <a:t>SNS</a:t>
            </a:r>
            <a:r>
              <a:rPr kumimoji="1" lang="ja-JP" altLang="en-US" dirty="0"/>
              <a:t>なども）</a:t>
            </a:r>
            <a:endParaRPr kumimoji="1" lang="en-US" altLang="ja-JP" dirty="0"/>
          </a:p>
          <a:p>
            <a:r>
              <a:rPr kumimoji="1" lang="ja-JP" altLang="en-US" dirty="0"/>
              <a:t>閉鎖的な部活動内でのいじめ</a:t>
            </a:r>
            <a:endParaRPr kumimoji="1" lang="en-US" altLang="ja-JP" dirty="0"/>
          </a:p>
          <a:p>
            <a:r>
              <a:rPr kumimoji="1" lang="ja-JP" altLang="en-US" dirty="0"/>
              <a:t>被害と加害が錯綜しているケース</a:t>
            </a:r>
            <a:endParaRPr kumimoji="1" lang="en-US" altLang="ja-JP" dirty="0"/>
          </a:p>
          <a:p>
            <a:r>
              <a:rPr kumimoji="1" lang="ja-JP" altLang="en-US" dirty="0"/>
              <a:t>教職員が、被害児童生徒側にも問題があるとみてしまうケース</a:t>
            </a:r>
            <a:endParaRPr kumimoji="1" lang="en-US" altLang="ja-JP" dirty="0"/>
          </a:p>
          <a:p>
            <a:r>
              <a:rPr kumimoji="1" lang="ja-JP" altLang="en-US" dirty="0"/>
              <a:t>いじめの起きた学級・学校が崩壊的状況にある場合</a:t>
            </a:r>
            <a:endParaRPr kumimoji="1" lang="en-US" altLang="ja-JP" dirty="0"/>
          </a:p>
          <a:p>
            <a:r>
              <a:rPr kumimoji="1" lang="ja-JP" altLang="en-US" dirty="0"/>
              <a:t>特に配慮が必要な児童生徒が関わるケース</a:t>
            </a:r>
            <a:endParaRPr kumimoji="1" lang="en-US" altLang="ja-JP" dirty="0"/>
          </a:p>
          <a:p>
            <a:r>
              <a:rPr kumimoji="1" lang="ja-JP" altLang="en-US" dirty="0"/>
              <a:t>学校と関係する生徒の保護者との間に不信感が強いケース</a:t>
            </a:r>
          </a:p>
        </p:txBody>
      </p:sp>
      <p:sp>
        <p:nvSpPr>
          <p:cNvPr id="4" name="スライド番号プレースホルダー 3">
            <a:extLst>
              <a:ext uri="{FF2B5EF4-FFF2-40B4-BE49-F238E27FC236}">
                <a16:creationId xmlns:a16="http://schemas.microsoft.com/office/drawing/2014/main" id="{4B4E2859-6900-4FC5-8CF3-2E0842E2142F}"/>
              </a:ext>
            </a:extLst>
          </p:cNvPr>
          <p:cNvSpPr>
            <a:spLocks noGrp="1"/>
          </p:cNvSpPr>
          <p:nvPr>
            <p:ph type="sldNum" sz="quarter" idx="12"/>
          </p:nvPr>
        </p:nvSpPr>
        <p:spPr/>
        <p:txBody>
          <a:bodyPr/>
          <a:lstStyle/>
          <a:p>
            <a:fld id="{C1FF6DA9-008F-8B48-92A6-B652298478BF}" type="slidenum">
              <a:rPr lang="en-US" smtClean="0"/>
              <a:t>25</a:t>
            </a:fld>
            <a:endParaRPr lang="en-US"/>
          </a:p>
        </p:txBody>
      </p:sp>
    </p:spTree>
    <p:extLst>
      <p:ext uri="{BB962C8B-B14F-4D97-AF65-F5344CB8AC3E}">
        <p14:creationId xmlns:p14="http://schemas.microsoft.com/office/powerpoint/2010/main" val="35986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6662C5-A53A-49D5-8A0F-4D47B6D45CA8}"/>
              </a:ext>
            </a:extLst>
          </p:cNvPr>
          <p:cNvSpPr>
            <a:spLocks noGrp="1"/>
          </p:cNvSpPr>
          <p:nvPr>
            <p:ph idx="1"/>
          </p:nvPr>
        </p:nvSpPr>
        <p:spPr>
          <a:xfrm>
            <a:off x="990600" y="299990"/>
            <a:ext cx="10210800" cy="562707"/>
          </a:xfrm>
        </p:spPr>
        <p:txBody>
          <a:bodyPr>
            <a:noAutofit/>
          </a:bodyPr>
          <a:lstStyle/>
          <a:p>
            <a:pPr marL="0" indent="0">
              <a:spcBef>
                <a:spcPts val="0"/>
              </a:spcBef>
              <a:buNone/>
            </a:pPr>
            <a:r>
              <a:rPr lang="en-US" altLang="ja-JP" sz="4000" dirty="0"/>
              <a:t>(2)</a:t>
            </a:r>
            <a:r>
              <a:rPr lang="ja-JP" altLang="en-US" sz="4000" dirty="0"/>
              <a:t>いじめ重大事態における対応と調査義務</a:t>
            </a:r>
            <a:endParaRPr lang="en-US" altLang="ja-JP" sz="4000" dirty="0"/>
          </a:p>
        </p:txBody>
      </p:sp>
      <p:pic>
        <p:nvPicPr>
          <p:cNvPr id="7" name="図 6">
            <a:extLst>
              <a:ext uri="{FF2B5EF4-FFF2-40B4-BE49-F238E27FC236}">
                <a16:creationId xmlns:a16="http://schemas.microsoft.com/office/drawing/2014/main" id="{3814D1F8-AA1F-4879-84C4-1A554ACDCEB3}"/>
              </a:ext>
            </a:extLst>
          </p:cNvPr>
          <p:cNvPicPr>
            <a:picLocks noChangeAspect="1"/>
          </p:cNvPicPr>
          <p:nvPr/>
        </p:nvPicPr>
        <p:blipFill>
          <a:blip r:embed="rId3"/>
          <a:stretch>
            <a:fillRect/>
          </a:stretch>
        </p:blipFill>
        <p:spPr>
          <a:xfrm>
            <a:off x="1719027" y="1105662"/>
            <a:ext cx="8630854" cy="2248214"/>
          </a:xfrm>
          <a:prstGeom prst="rect">
            <a:avLst/>
          </a:prstGeom>
        </p:spPr>
      </p:pic>
      <p:sp>
        <p:nvSpPr>
          <p:cNvPr id="8" name="四角形: 角を丸くする 7">
            <a:extLst>
              <a:ext uri="{FF2B5EF4-FFF2-40B4-BE49-F238E27FC236}">
                <a16:creationId xmlns:a16="http://schemas.microsoft.com/office/drawing/2014/main" id="{68B1C54F-0AC7-4625-A7FE-5AE6E216A24B}"/>
              </a:ext>
            </a:extLst>
          </p:cNvPr>
          <p:cNvSpPr/>
          <p:nvPr/>
        </p:nvSpPr>
        <p:spPr>
          <a:xfrm>
            <a:off x="8137152" y="938279"/>
            <a:ext cx="3445248" cy="5627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t>いじめ防対法第</a:t>
            </a:r>
            <a:r>
              <a:rPr kumimoji="1" lang="en-US" altLang="ja-JP" sz="2800" dirty="0"/>
              <a:t>28</a:t>
            </a:r>
            <a:r>
              <a:rPr kumimoji="1" lang="ja-JP" altLang="en-US" sz="2800" dirty="0"/>
              <a:t>条</a:t>
            </a:r>
          </a:p>
        </p:txBody>
      </p:sp>
      <p:sp>
        <p:nvSpPr>
          <p:cNvPr id="9" name="正方形/長方形 8">
            <a:extLst>
              <a:ext uri="{FF2B5EF4-FFF2-40B4-BE49-F238E27FC236}">
                <a16:creationId xmlns:a16="http://schemas.microsoft.com/office/drawing/2014/main" id="{88731BDB-2126-454A-B087-7553C2145D1D}"/>
              </a:ext>
            </a:extLst>
          </p:cNvPr>
          <p:cNvSpPr/>
          <p:nvPr/>
        </p:nvSpPr>
        <p:spPr>
          <a:xfrm>
            <a:off x="990600" y="3520219"/>
            <a:ext cx="10439400" cy="2677656"/>
          </a:xfrm>
          <a:prstGeom prst="rect">
            <a:avLst/>
          </a:prstGeom>
        </p:spPr>
        <p:txBody>
          <a:bodyPr wrap="square">
            <a:spAutoFit/>
          </a:bodyPr>
          <a:lstStyle/>
          <a:p>
            <a:pPr marL="342900" indent="-342900">
              <a:buFont typeface="Wingdings" panose="05000000000000000000" pitchFamily="2" charset="2"/>
              <a:buChar char="p"/>
            </a:pPr>
            <a:r>
              <a:rPr kumimoji="1" lang="ja-JP" altLang="en-US" sz="2800" dirty="0"/>
              <a:t>重大事態では、設置者等への報告義務と調査義務がある。</a:t>
            </a:r>
            <a:endParaRPr kumimoji="1" lang="en-US" altLang="ja-JP" sz="2800" dirty="0"/>
          </a:p>
          <a:p>
            <a:pPr marL="342900" indent="-342900">
              <a:buFont typeface="Wingdings" panose="05000000000000000000" pitchFamily="2" charset="2"/>
              <a:buChar char="p"/>
            </a:pPr>
            <a:r>
              <a:rPr kumimoji="1" lang="ja-JP" altLang="en-US" sz="2800" dirty="0"/>
              <a:t>調査は、いじめの事実解明と再発防止に力点があり、民事・刑事・行政上の責任追及やその他の訴訟等への対応を直接の目的とするものではない。</a:t>
            </a:r>
            <a:endParaRPr kumimoji="1" lang="en-US" altLang="ja-JP" sz="2800" dirty="0"/>
          </a:p>
          <a:p>
            <a:pPr marL="342900" indent="-342900">
              <a:buFont typeface="Wingdings" panose="05000000000000000000" pitchFamily="2" charset="2"/>
              <a:buChar char="p"/>
            </a:pPr>
            <a:r>
              <a:rPr kumimoji="1" lang="ja-JP" altLang="en-US" sz="2800" dirty="0"/>
              <a:t>公立学校における重大事態調査の一般的フロー（図表</a:t>
            </a:r>
            <a:r>
              <a:rPr kumimoji="1" lang="en-US" altLang="ja-JP" sz="2800" dirty="0"/>
              <a:t>14</a:t>
            </a:r>
            <a:r>
              <a:rPr kumimoji="1" lang="ja-JP" altLang="en-US" sz="2800" dirty="0"/>
              <a:t>）のガイドラインを理解しておくこと！</a:t>
            </a:r>
            <a:endParaRPr kumimoji="1" lang="en-US" altLang="ja-JP" sz="2800" dirty="0"/>
          </a:p>
        </p:txBody>
      </p:sp>
      <p:sp>
        <p:nvSpPr>
          <p:cNvPr id="11" name="スライド番号プレースホルダー 10">
            <a:extLst>
              <a:ext uri="{FF2B5EF4-FFF2-40B4-BE49-F238E27FC236}">
                <a16:creationId xmlns:a16="http://schemas.microsoft.com/office/drawing/2014/main" id="{BEA9172D-4488-4472-A9E2-C6DC9B7C88DD}"/>
              </a:ext>
            </a:extLst>
          </p:cNvPr>
          <p:cNvSpPr>
            <a:spLocks noGrp="1"/>
          </p:cNvSpPr>
          <p:nvPr>
            <p:ph type="sldNum" sz="quarter" idx="12"/>
          </p:nvPr>
        </p:nvSpPr>
        <p:spPr/>
        <p:txBody>
          <a:bodyPr/>
          <a:lstStyle/>
          <a:p>
            <a:fld id="{C1FF6DA9-008F-8B48-92A6-B652298478BF}"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A6C374D-2E19-411D-A458-E734FE16A0F6}"/>
              </a:ext>
            </a:extLst>
          </p:cNvPr>
          <p:cNvSpPr>
            <a:spLocks noGrp="1"/>
          </p:cNvSpPr>
          <p:nvPr>
            <p:ph type="sldNum" sz="quarter" idx="12"/>
          </p:nvPr>
        </p:nvSpPr>
        <p:spPr/>
        <p:txBody>
          <a:bodyPr/>
          <a:lstStyle/>
          <a:p>
            <a:fld id="{C1FF6DA9-008F-8B48-92A6-B652298478BF}" type="slidenum">
              <a:rPr lang="en-US" smtClean="0"/>
              <a:t>27</a:t>
            </a:fld>
            <a:endParaRPr lang="en-US"/>
          </a:p>
        </p:txBody>
      </p:sp>
      <p:sp>
        <p:nvSpPr>
          <p:cNvPr id="6" name="テキスト ボックス 5">
            <a:extLst>
              <a:ext uri="{FF2B5EF4-FFF2-40B4-BE49-F238E27FC236}">
                <a16:creationId xmlns:a16="http://schemas.microsoft.com/office/drawing/2014/main" id="{F41A53F9-FB5E-4F69-ADD6-DF9527D22AB1}"/>
              </a:ext>
            </a:extLst>
          </p:cNvPr>
          <p:cNvSpPr txBox="1"/>
          <p:nvPr/>
        </p:nvSpPr>
        <p:spPr>
          <a:xfrm>
            <a:off x="7652238" y="5065150"/>
            <a:ext cx="4082562" cy="923330"/>
          </a:xfrm>
          <a:prstGeom prst="rect">
            <a:avLst/>
          </a:prstGeom>
          <a:noFill/>
        </p:spPr>
        <p:txBody>
          <a:bodyPr wrap="square" rtlCol="0">
            <a:spAutoFit/>
          </a:bodyPr>
          <a:lstStyle/>
          <a:p>
            <a:r>
              <a:rPr kumimoji="1" lang="ja-JP" altLang="en-US" dirty="0"/>
              <a:t>出典：文部科学省</a:t>
            </a:r>
            <a:r>
              <a:rPr kumimoji="1" lang="en-US" altLang="ja-JP" dirty="0"/>
              <a:t>『</a:t>
            </a:r>
            <a:r>
              <a:rPr kumimoji="1" lang="ja-JP" altLang="en-US" dirty="0"/>
              <a:t>いじめの重大事態の調査に関するガイドライン</a:t>
            </a:r>
            <a:r>
              <a:rPr kumimoji="1" lang="en-US" altLang="ja-JP" dirty="0"/>
              <a:t>』</a:t>
            </a:r>
            <a:r>
              <a:rPr kumimoji="1" lang="ja-JP" altLang="en-US" dirty="0"/>
              <a:t>（令和</a:t>
            </a:r>
            <a:r>
              <a:rPr kumimoji="1" lang="en-US" altLang="ja-JP" dirty="0"/>
              <a:t>6</a:t>
            </a:r>
            <a:r>
              <a:rPr kumimoji="1" lang="ja-JP" altLang="en-US" dirty="0"/>
              <a:t>年</a:t>
            </a:r>
            <a:r>
              <a:rPr kumimoji="1" lang="en-US" altLang="ja-JP" dirty="0"/>
              <a:t>8</a:t>
            </a:r>
            <a:r>
              <a:rPr kumimoji="1" lang="ja-JP" altLang="en-US" dirty="0"/>
              <a:t>月改訂版）</a:t>
            </a:r>
            <a:r>
              <a:rPr kumimoji="1" lang="en-US" altLang="ja-JP" dirty="0"/>
              <a:t>』</a:t>
            </a:r>
            <a:r>
              <a:rPr kumimoji="1" lang="ja-JP" altLang="en-US" dirty="0"/>
              <a:t>（</a:t>
            </a:r>
            <a:r>
              <a:rPr kumimoji="1" lang="en-US" altLang="ja-JP" dirty="0"/>
              <a:t>2024</a:t>
            </a:r>
            <a:r>
              <a:rPr kumimoji="1" lang="ja-JP" altLang="en-US" dirty="0" err="1"/>
              <a:t>．</a:t>
            </a:r>
            <a:r>
              <a:rPr kumimoji="1" lang="en-US" altLang="ja-JP" dirty="0"/>
              <a:t>p.4)</a:t>
            </a:r>
            <a:endParaRPr kumimoji="1" lang="ja-JP" altLang="en-US" dirty="0"/>
          </a:p>
        </p:txBody>
      </p:sp>
      <p:sp>
        <p:nvSpPr>
          <p:cNvPr id="8" name="正方形/長方形 7">
            <a:extLst>
              <a:ext uri="{FF2B5EF4-FFF2-40B4-BE49-F238E27FC236}">
                <a16:creationId xmlns:a16="http://schemas.microsoft.com/office/drawing/2014/main" id="{D8DBF92F-57B3-4E4C-90EC-01A49B5FC8BF}"/>
              </a:ext>
            </a:extLst>
          </p:cNvPr>
          <p:cNvSpPr/>
          <p:nvPr/>
        </p:nvSpPr>
        <p:spPr>
          <a:xfrm>
            <a:off x="7499837" y="500188"/>
            <a:ext cx="4449693" cy="369332"/>
          </a:xfrm>
          <a:prstGeom prst="rect">
            <a:avLst/>
          </a:prstGeom>
        </p:spPr>
        <p:txBody>
          <a:bodyPr wrap="square">
            <a:spAutoFit/>
          </a:bodyPr>
          <a:lstStyle/>
          <a:p>
            <a:r>
              <a:rPr kumimoji="1" lang="ja-JP" altLang="en-US" dirty="0"/>
              <a:t>図表</a:t>
            </a:r>
            <a:r>
              <a:rPr kumimoji="1" lang="en-US" altLang="ja-JP" dirty="0"/>
              <a:t>14</a:t>
            </a:r>
            <a:r>
              <a:rPr kumimoji="1" lang="ja-JP" altLang="en-US" dirty="0"/>
              <a:t>　重大事態調査の一般的フロー</a:t>
            </a:r>
            <a:r>
              <a:rPr kumimoji="1" lang="en-US" altLang="ja-JP" dirty="0"/>
              <a:t>(1)</a:t>
            </a:r>
            <a:endParaRPr lang="ja-JP" altLang="en-US" dirty="0"/>
          </a:p>
        </p:txBody>
      </p:sp>
      <mc:AlternateContent xmlns:mc="http://schemas.openxmlformats.org/markup-compatibility/2006" xmlns:pslz="http://schemas.microsoft.com/office/powerpoint/2016/slidezoom">
        <mc:Choice Requires="pslz">
          <p:graphicFrame>
            <p:nvGraphicFramePr>
              <p:cNvPr id="3" name="スライド ズーム 2">
                <a:extLst>
                  <a:ext uri="{FF2B5EF4-FFF2-40B4-BE49-F238E27FC236}">
                    <a16:creationId xmlns:a16="http://schemas.microsoft.com/office/drawing/2014/main" id="{D2D903E0-60D4-49B5-B498-21970AFD34B4}"/>
                  </a:ext>
                </a:extLst>
              </p:cNvPr>
              <p:cNvGraphicFramePr>
                <a:graphicFrameLocks noChangeAspect="1"/>
              </p:cNvGraphicFramePr>
              <p:nvPr>
                <p:extLst>
                  <p:ext uri="{D42A27DB-BD31-4B8C-83A1-F6EECF244321}">
                    <p14:modId xmlns:p14="http://schemas.microsoft.com/office/powerpoint/2010/main" val="2182782223"/>
                  </p:ext>
                </p:extLst>
              </p:nvPr>
            </p:nvGraphicFramePr>
            <p:xfrm>
              <a:off x="-5162450" y="4960372"/>
              <a:ext cx="3048000" cy="1714500"/>
            </p:xfrm>
            <a:graphic>
              <a:graphicData uri="http://schemas.microsoft.com/office/powerpoint/2016/slidezoom">
                <pslz:sldZm>
                  <pslz:sldZmObj sldId="289" cId="2150168484">
                    <pslz:zmPr id="{521064D5-C4B3-4724-B6F6-B0D1C15BA059}"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スライド ズーム 2">
                <a:hlinkClick r:id="rId5" action="ppaction://hlinksldjump"/>
                <a:extLst>
                  <a:ext uri="{FF2B5EF4-FFF2-40B4-BE49-F238E27FC236}">
                    <a16:creationId xmlns:a16="http://schemas.microsoft.com/office/drawing/2014/main" id="{D2D903E0-60D4-49B5-B498-21970AFD34B4}"/>
                  </a:ext>
                </a:extLst>
              </p:cNvPr>
              <p:cNvPicPr>
                <a:picLocks noGrp="1" noRot="1" noChangeAspect="1" noMove="1" noResize="1" noEditPoints="1" noAdjustHandles="1" noChangeArrowheads="1" noChangeShapeType="1"/>
              </p:cNvPicPr>
              <p:nvPr/>
            </p:nvPicPr>
            <p:blipFill>
              <a:blip r:embed="rId4"/>
              <a:stretch>
                <a:fillRect/>
              </a:stretch>
            </p:blipFill>
            <p:spPr>
              <a:xfrm>
                <a:off x="-5162450" y="4960372"/>
                <a:ext cx="3048000" cy="1714500"/>
              </a:xfrm>
              <a:prstGeom prst="rect">
                <a:avLst/>
              </a:prstGeom>
              <a:ln w="3175">
                <a:solidFill>
                  <a:prstClr val="ltGray"/>
                </a:solidFill>
              </a:ln>
            </p:spPr>
          </p:pic>
        </mc:Fallback>
      </mc:AlternateContent>
      <p:pic>
        <p:nvPicPr>
          <p:cNvPr id="2" name="図 1">
            <a:extLst>
              <a:ext uri="{FF2B5EF4-FFF2-40B4-BE49-F238E27FC236}">
                <a16:creationId xmlns:a16="http://schemas.microsoft.com/office/drawing/2014/main" id="{AF05A12C-7276-48BC-B0B0-86A4082B68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469" y="558024"/>
            <a:ext cx="7257369" cy="5266305"/>
          </a:xfrm>
          <a:prstGeom prst="rect">
            <a:avLst/>
          </a:prstGeom>
        </p:spPr>
      </p:pic>
    </p:spTree>
    <p:extLst>
      <p:ext uri="{BB962C8B-B14F-4D97-AF65-F5344CB8AC3E}">
        <p14:creationId xmlns:p14="http://schemas.microsoft.com/office/powerpoint/2010/main" val="361537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A6C374D-2E19-411D-A458-E734FE16A0F6}"/>
              </a:ext>
            </a:extLst>
          </p:cNvPr>
          <p:cNvSpPr>
            <a:spLocks noGrp="1"/>
          </p:cNvSpPr>
          <p:nvPr>
            <p:ph type="sldNum" sz="quarter" idx="12"/>
          </p:nvPr>
        </p:nvSpPr>
        <p:spPr/>
        <p:txBody>
          <a:bodyPr/>
          <a:lstStyle/>
          <a:p>
            <a:fld id="{C1FF6DA9-008F-8B48-92A6-B652298478BF}" type="slidenum">
              <a:rPr lang="en-US" smtClean="0"/>
              <a:t>28</a:t>
            </a:fld>
            <a:endParaRPr lang="en-US"/>
          </a:p>
        </p:txBody>
      </p:sp>
      <p:sp>
        <p:nvSpPr>
          <p:cNvPr id="6" name="テキスト ボックス 5">
            <a:extLst>
              <a:ext uri="{FF2B5EF4-FFF2-40B4-BE49-F238E27FC236}">
                <a16:creationId xmlns:a16="http://schemas.microsoft.com/office/drawing/2014/main" id="{F41A53F9-FB5E-4F69-ADD6-DF9527D22AB1}"/>
              </a:ext>
            </a:extLst>
          </p:cNvPr>
          <p:cNvSpPr txBox="1"/>
          <p:nvPr/>
        </p:nvSpPr>
        <p:spPr>
          <a:xfrm>
            <a:off x="7652238" y="5065150"/>
            <a:ext cx="4082562" cy="923330"/>
          </a:xfrm>
          <a:prstGeom prst="rect">
            <a:avLst/>
          </a:prstGeom>
          <a:noFill/>
        </p:spPr>
        <p:txBody>
          <a:bodyPr wrap="square" rtlCol="0">
            <a:spAutoFit/>
          </a:bodyPr>
          <a:lstStyle/>
          <a:p>
            <a:r>
              <a:rPr kumimoji="1" lang="ja-JP" altLang="en-US" dirty="0"/>
              <a:t>出典：文部科学省</a:t>
            </a:r>
            <a:r>
              <a:rPr kumimoji="1" lang="en-US" altLang="ja-JP" dirty="0"/>
              <a:t>『</a:t>
            </a:r>
            <a:r>
              <a:rPr kumimoji="1" lang="ja-JP" altLang="en-US" dirty="0"/>
              <a:t>いじめの重大事態の調査に関するガイドライン</a:t>
            </a:r>
            <a:r>
              <a:rPr kumimoji="1" lang="en-US" altLang="ja-JP" dirty="0"/>
              <a:t>』</a:t>
            </a:r>
            <a:r>
              <a:rPr kumimoji="1" lang="ja-JP" altLang="en-US" dirty="0"/>
              <a:t>（令和</a:t>
            </a:r>
            <a:r>
              <a:rPr kumimoji="1" lang="en-US" altLang="ja-JP" dirty="0"/>
              <a:t>6</a:t>
            </a:r>
            <a:r>
              <a:rPr kumimoji="1" lang="ja-JP" altLang="en-US" dirty="0"/>
              <a:t>年</a:t>
            </a:r>
            <a:r>
              <a:rPr kumimoji="1" lang="en-US" altLang="ja-JP" dirty="0"/>
              <a:t>8</a:t>
            </a:r>
            <a:r>
              <a:rPr kumimoji="1" lang="ja-JP" altLang="en-US" dirty="0"/>
              <a:t>月改訂版）</a:t>
            </a:r>
            <a:r>
              <a:rPr kumimoji="1" lang="en-US" altLang="ja-JP" dirty="0"/>
              <a:t>』</a:t>
            </a:r>
            <a:r>
              <a:rPr kumimoji="1" lang="ja-JP" altLang="en-US" dirty="0"/>
              <a:t>（</a:t>
            </a:r>
            <a:r>
              <a:rPr kumimoji="1" lang="en-US" altLang="ja-JP" dirty="0"/>
              <a:t>2024</a:t>
            </a:r>
            <a:r>
              <a:rPr kumimoji="1" lang="ja-JP" altLang="en-US" dirty="0" err="1"/>
              <a:t>．</a:t>
            </a:r>
            <a:r>
              <a:rPr kumimoji="1" lang="en-US" altLang="ja-JP" dirty="0"/>
              <a:t>p.4)</a:t>
            </a:r>
            <a:endParaRPr kumimoji="1" lang="ja-JP" altLang="en-US" dirty="0"/>
          </a:p>
        </p:txBody>
      </p:sp>
      <p:sp>
        <p:nvSpPr>
          <p:cNvPr id="8" name="正方形/長方形 7">
            <a:extLst>
              <a:ext uri="{FF2B5EF4-FFF2-40B4-BE49-F238E27FC236}">
                <a16:creationId xmlns:a16="http://schemas.microsoft.com/office/drawing/2014/main" id="{D8DBF92F-57B3-4E4C-90EC-01A49B5FC8BF}"/>
              </a:ext>
            </a:extLst>
          </p:cNvPr>
          <p:cNvSpPr/>
          <p:nvPr/>
        </p:nvSpPr>
        <p:spPr>
          <a:xfrm>
            <a:off x="7499838" y="500188"/>
            <a:ext cx="4506632" cy="369332"/>
          </a:xfrm>
          <a:prstGeom prst="rect">
            <a:avLst/>
          </a:prstGeom>
        </p:spPr>
        <p:txBody>
          <a:bodyPr wrap="square">
            <a:spAutoFit/>
          </a:bodyPr>
          <a:lstStyle/>
          <a:p>
            <a:r>
              <a:rPr kumimoji="1" lang="ja-JP" altLang="en-US" dirty="0"/>
              <a:t>図表</a:t>
            </a:r>
            <a:r>
              <a:rPr kumimoji="1" lang="en-US" altLang="ja-JP" dirty="0"/>
              <a:t>14</a:t>
            </a:r>
            <a:r>
              <a:rPr kumimoji="1" lang="ja-JP" altLang="en-US" dirty="0"/>
              <a:t>　重大事態調査の一般的フロー</a:t>
            </a:r>
            <a:r>
              <a:rPr kumimoji="1" lang="en-US" altLang="ja-JP" dirty="0"/>
              <a:t>(2)</a:t>
            </a:r>
            <a:endParaRPr lang="ja-JP" altLang="en-US" dirty="0"/>
          </a:p>
        </p:txBody>
      </p:sp>
      <mc:AlternateContent xmlns:mc="http://schemas.openxmlformats.org/markup-compatibility/2006" xmlns:pslz="http://schemas.microsoft.com/office/powerpoint/2016/slidezoom">
        <mc:Choice Requires="pslz">
          <p:graphicFrame>
            <p:nvGraphicFramePr>
              <p:cNvPr id="3" name="スライド ズーム 2">
                <a:extLst>
                  <a:ext uri="{FF2B5EF4-FFF2-40B4-BE49-F238E27FC236}">
                    <a16:creationId xmlns:a16="http://schemas.microsoft.com/office/drawing/2014/main" id="{D2D903E0-60D4-49B5-B498-21970AFD34B4}"/>
                  </a:ext>
                </a:extLst>
              </p:cNvPr>
              <p:cNvGraphicFramePr>
                <a:graphicFrameLocks noChangeAspect="1"/>
              </p:cNvGraphicFramePr>
              <p:nvPr/>
            </p:nvGraphicFramePr>
            <p:xfrm>
              <a:off x="-5162450" y="4960372"/>
              <a:ext cx="3048000" cy="1714500"/>
            </p:xfrm>
            <a:graphic>
              <a:graphicData uri="http://schemas.microsoft.com/office/powerpoint/2016/slidezoom">
                <pslz:sldZm>
                  <pslz:sldZmObj sldId="289" cId="2150168484">
                    <pslz:zmPr id="{521064D5-C4B3-4724-B6F6-B0D1C15BA059}"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スライド ズーム 2">
                <a:hlinkClick r:id="rId5" action="ppaction://hlinksldjump"/>
                <a:extLst>
                  <a:ext uri="{FF2B5EF4-FFF2-40B4-BE49-F238E27FC236}">
                    <a16:creationId xmlns:a16="http://schemas.microsoft.com/office/drawing/2014/main" id="{D2D903E0-60D4-49B5-B498-21970AFD34B4}"/>
                  </a:ext>
                </a:extLst>
              </p:cNvPr>
              <p:cNvPicPr>
                <a:picLocks noGrp="1" noRot="1" noChangeAspect="1" noMove="1" noResize="1" noEditPoints="1" noAdjustHandles="1" noChangeArrowheads="1" noChangeShapeType="1"/>
              </p:cNvPicPr>
              <p:nvPr/>
            </p:nvPicPr>
            <p:blipFill>
              <a:blip r:embed="rId4"/>
              <a:stretch>
                <a:fillRect/>
              </a:stretch>
            </p:blipFill>
            <p:spPr>
              <a:xfrm>
                <a:off x="-5162450" y="4960372"/>
                <a:ext cx="3048000" cy="1714500"/>
              </a:xfrm>
              <a:prstGeom prst="rect">
                <a:avLst/>
              </a:prstGeom>
              <a:ln w="3175">
                <a:solidFill>
                  <a:prstClr val="ltGray"/>
                </a:solidFill>
              </a:ln>
            </p:spPr>
          </p:pic>
        </mc:Fallback>
      </mc:AlternateContent>
      <p:pic>
        <p:nvPicPr>
          <p:cNvPr id="2" name="図 1">
            <a:extLst>
              <a:ext uri="{FF2B5EF4-FFF2-40B4-BE49-F238E27FC236}">
                <a16:creationId xmlns:a16="http://schemas.microsoft.com/office/drawing/2014/main" id="{6AEF35E2-E4F1-43A8-B81B-A89051A702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5530" y="611967"/>
            <a:ext cx="7170403" cy="5437650"/>
          </a:xfrm>
          <a:prstGeom prst="rect">
            <a:avLst/>
          </a:prstGeom>
        </p:spPr>
      </p:pic>
    </p:spTree>
    <p:extLst>
      <p:ext uri="{BB962C8B-B14F-4D97-AF65-F5344CB8AC3E}">
        <p14:creationId xmlns:p14="http://schemas.microsoft.com/office/powerpoint/2010/main" val="287648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7" y="274638"/>
            <a:ext cx="12019085" cy="1143000"/>
          </a:xfrm>
        </p:spPr>
        <p:txBody>
          <a:bodyPr>
            <a:noAutofit/>
          </a:bodyPr>
          <a:lstStyle/>
          <a:p>
            <a:r>
              <a:rPr lang="ja-JP" altLang="en-US" dirty="0"/>
              <a:t>重大事態調査の実務を迅速・円滑に進めるために①</a:t>
            </a:r>
            <a:endParaRPr dirty="0"/>
          </a:p>
        </p:txBody>
      </p:sp>
      <p:sp>
        <p:nvSpPr>
          <p:cNvPr id="4" name="正方形/長方形 3">
            <a:extLst>
              <a:ext uri="{FF2B5EF4-FFF2-40B4-BE49-F238E27FC236}">
                <a16:creationId xmlns:a16="http://schemas.microsoft.com/office/drawing/2014/main" id="{8041C982-6F9A-4255-8FF7-64963536F8CC}"/>
              </a:ext>
            </a:extLst>
          </p:cNvPr>
          <p:cNvSpPr/>
          <p:nvPr/>
        </p:nvSpPr>
        <p:spPr>
          <a:xfrm>
            <a:off x="603738" y="1381620"/>
            <a:ext cx="7191392" cy="535596"/>
          </a:xfrm>
          <a:prstGeom prst="rect">
            <a:avLst/>
          </a:prstGeom>
        </p:spPr>
        <p:txBody>
          <a:bodyPr wrap="none">
            <a:spAutoFit/>
          </a:bodyPr>
          <a:lstStyle/>
          <a:p>
            <a:pPr>
              <a:lnSpc>
                <a:spcPct val="110000"/>
              </a:lnSpc>
              <a:spcBef>
                <a:spcPts val="1200"/>
              </a:spcBef>
            </a:pPr>
            <a:r>
              <a:rPr lang="ja-JP" altLang="en-US" sz="2800" dirty="0"/>
              <a:t>①事実解明・再発防止・支援と指導の取り組み</a:t>
            </a:r>
            <a:endParaRPr lang="en-US" altLang="ja-JP" sz="2800" dirty="0"/>
          </a:p>
        </p:txBody>
      </p:sp>
      <p:sp>
        <p:nvSpPr>
          <p:cNvPr id="11" name="正方形/長方形 10">
            <a:extLst>
              <a:ext uri="{FF2B5EF4-FFF2-40B4-BE49-F238E27FC236}">
                <a16:creationId xmlns:a16="http://schemas.microsoft.com/office/drawing/2014/main" id="{B0FA628C-B4F3-4580-83A1-9ECEF3F2E9A1}"/>
              </a:ext>
            </a:extLst>
          </p:cNvPr>
          <p:cNvSpPr/>
          <p:nvPr/>
        </p:nvSpPr>
        <p:spPr>
          <a:xfrm>
            <a:off x="603738" y="4255976"/>
            <a:ext cx="5285421" cy="535596"/>
          </a:xfrm>
          <a:prstGeom prst="rect">
            <a:avLst/>
          </a:prstGeom>
        </p:spPr>
        <p:txBody>
          <a:bodyPr wrap="none">
            <a:spAutoFit/>
          </a:bodyPr>
          <a:lstStyle/>
          <a:p>
            <a:pPr>
              <a:lnSpc>
                <a:spcPct val="110000"/>
              </a:lnSpc>
              <a:spcBef>
                <a:spcPts val="1200"/>
              </a:spcBef>
            </a:pPr>
            <a:r>
              <a:rPr lang="ja-JP" altLang="en-US" sz="2800" dirty="0"/>
              <a:t>②児童生徒・保護者からの申立て</a:t>
            </a:r>
            <a:endParaRPr lang="en-US" altLang="ja-JP" sz="2800" dirty="0"/>
          </a:p>
        </p:txBody>
      </p:sp>
      <p:sp>
        <p:nvSpPr>
          <p:cNvPr id="13" name="吹き出し: 四角形 12">
            <a:extLst>
              <a:ext uri="{FF2B5EF4-FFF2-40B4-BE49-F238E27FC236}">
                <a16:creationId xmlns:a16="http://schemas.microsoft.com/office/drawing/2014/main" id="{686F1F7F-AE4D-4F4C-B3D5-389FBA734908}"/>
              </a:ext>
            </a:extLst>
          </p:cNvPr>
          <p:cNvSpPr/>
          <p:nvPr/>
        </p:nvSpPr>
        <p:spPr>
          <a:xfrm>
            <a:off x="603738" y="5101958"/>
            <a:ext cx="10766402" cy="1079751"/>
          </a:xfrm>
          <a:prstGeom prst="wedgeRectCallout">
            <a:avLst>
              <a:gd name="adj1" fmla="val -37348"/>
              <a:gd name="adj2" fmla="val -68128"/>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t>「いじめにより重大な被害が生じた」という申し立てがあった場合は、重大事態が発生したものとして報告・調査等に当たる</a:t>
            </a:r>
          </a:p>
        </p:txBody>
      </p:sp>
      <p:sp>
        <p:nvSpPr>
          <p:cNvPr id="15" name="吹き出し: 四角形 14">
            <a:extLst>
              <a:ext uri="{FF2B5EF4-FFF2-40B4-BE49-F238E27FC236}">
                <a16:creationId xmlns:a16="http://schemas.microsoft.com/office/drawing/2014/main" id="{1DF293C4-FCD1-4C93-889C-D50493FC8C19}"/>
              </a:ext>
            </a:extLst>
          </p:cNvPr>
          <p:cNvSpPr/>
          <p:nvPr/>
        </p:nvSpPr>
        <p:spPr>
          <a:xfrm>
            <a:off x="603738" y="2165162"/>
            <a:ext cx="10766402" cy="1842867"/>
          </a:xfrm>
          <a:prstGeom prst="wedgeRectCallout">
            <a:avLst>
              <a:gd name="adj1" fmla="val -37348"/>
              <a:gd name="adj2" fmla="val -68128"/>
            </a:avLst>
          </a:prstGeom>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p"/>
            </a:pPr>
            <a:r>
              <a:rPr kumimoji="1" lang="ja-JP" altLang="en-US" sz="2800" dirty="0"/>
              <a:t>調査で事実解明に注力すると同時に、対象児童生徒への心のケアや必要な支援、関係児童生徒に対する指導及び支援等を行う</a:t>
            </a:r>
            <a:endParaRPr kumimoji="1" lang="en-US" altLang="ja-JP" sz="2800" dirty="0"/>
          </a:p>
          <a:p>
            <a:pPr marL="342900" indent="-342900">
              <a:buFont typeface="Wingdings" panose="05000000000000000000" pitchFamily="2" charset="2"/>
              <a:buChar char="p"/>
            </a:pPr>
            <a:r>
              <a:rPr kumimoji="1" lang="ja-JP" altLang="en-US" sz="2800" dirty="0"/>
              <a:t>対象児童生徒・保護者が重大事態調査を望まない場合でも、調査方法を工夫するなどして、検証することが必要</a:t>
            </a:r>
            <a:endParaRPr kumimoji="1" lang="en-US" altLang="ja-JP" sz="2800" dirty="0"/>
          </a:p>
        </p:txBody>
      </p:sp>
      <p:sp>
        <p:nvSpPr>
          <p:cNvPr id="16" name="スライド番号プレースホルダー 15">
            <a:extLst>
              <a:ext uri="{FF2B5EF4-FFF2-40B4-BE49-F238E27FC236}">
                <a16:creationId xmlns:a16="http://schemas.microsoft.com/office/drawing/2014/main" id="{D8E000C2-EF35-4286-94BB-62679C2E2397}"/>
              </a:ext>
            </a:extLst>
          </p:cNvPr>
          <p:cNvSpPr>
            <a:spLocks noGrp="1"/>
          </p:cNvSpPr>
          <p:nvPr>
            <p:ph type="sldNum" sz="quarter" idx="12"/>
          </p:nvPr>
        </p:nvSpPr>
        <p:spPr/>
        <p:txBody>
          <a:bodyPr/>
          <a:lstStyle/>
          <a:p>
            <a:fld id="{C1FF6DA9-008F-8B48-92A6-B652298478BF}" type="slidenum">
              <a:rPr lang="en-US" smtClean="0"/>
              <a:t>29</a:t>
            </a:fld>
            <a:endParaRPr lang="en-US"/>
          </a:p>
        </p:txBody>
      </p:sp>
    </p:spTree>
    <p:extLst>
      <p:ext uri="{BB962C8B-B14F-4D97-AF65-F5344CB8AC3E}">
        <p14:creationId xmlns:p14="http://schemas.microsoft.com/office/powerpoint/2010/main" val="215016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3D8409-C731-41E8-8E5F-93109031DD36}"/>
              </a:ext>
            </a:extLst>
          </p:cNvPr>
          <p:cNvSpPr>
            <a:spLocks noGrp="1"/>
          </p:cNvSpPr>
          <p:nvPr>
            <p:ph type="title"/>
          </p:nvPr>
        </p:nvSpPr>
        <p:spPr>
          <a:xfrm>
            <a:off x="609600" y="274638"/>
            <a:ext cx="10972800" cy="661027"/>
          </a:xfrm>
        </p:spPr>
        <p:txBody>
          <a:bodyPr>
            <a:noAutofit/>
          </a:bodyPr>
          <a:lstStyle/>
          <a:p>
            <a:r>
              <a:rPr kumimoji="1" lang="ja-JP" altLang="en-US" dirty="0"/>
              <a:t>いじめの定義</a:t>
            </a:r>
          </a:p>
        </p:txBody>
      </p:sp>
      <p:sp>
        <p:nvSpPr>
          <p:cNvPr id="3" name="コンテンツ プレースホルダー 2">
            <a:extLst>
              <a:ext uri="{FF2B5EF4-FFF2-40B4-BE49-F238E27FC236}">
                <a16:creationId xmlns:a16="http://schemas.microsoft.com/office/drawing/2014/main" id="{559B430A-2352-412B-AA84-AF411FE8E956}"/>
              </a:ext>
            </a:extLst>
          </p:cNvPr>
          <p:cNvSpPr>
            <a:spLocks noGrp="1"/>
          </p:cNvSpPr>
          <p:nvPr>
            <p:ph idx="1"/>
          </p:nvPr>
        </p:nvSpPr>
        <p:spPr>
          <a:xfrm>
            <a:off x="404037" y="1600201"/>
            <a:ext cx="11546958" cy="2971799"/>
          </a:xfrm>
          <a:ln>
            <a:solidFill>
              <a:schemeClr val="tx1"/>
            </a:solidFill>
          </a:ln>
        </p:spPr>
        <p:txBody>
          <a:bodyPr>
            <a:normAutofit/>
          </a:bodyPr>
          <a:lstStyle/>
          <a:p>
            <a:pPr marL="0" indent="0">
              <a:spcBef>
                <a:spcPts val="1800"/>
              </a:spcBef>
              <a:buNone/>
            </a:pPr>
            <a:endParaRPr kumimoji="1" lang="en-US" altLang="ja-JP" sz="1200" dirty="0"/>
          </a:p>
          <a:p>
            <a:pPr marL="0" indent="0">
              <a:spcBef>
                <a:spcPts val="0"/>
              </a:spcBef>
              <a:buNone/>
            </a:pPr>
            <a:r>
              <a:rPr kumimoji="1" lang="ja-JP" altLang="en-US" sz="2800" dirty="0"/>
              <a:t>「いじめ」とは、児童等に対して、当該児童等が在籍する</a:t>
            </a:r>
            <a:endParaRPr kumimoji="1" lang="en-US" altLang="ja-JP" sz="2800" dirty="0"/>
          </a:p>
          <a:p>
            <a:pPr marL="0" indent="0">
              <a:buNone/>
            </a:pPr>
            <a:r>
              <a:rPr kumimoji="1" lang="ja-JP" altLang="en-US" sz="2800" dirty="0"/>
              <a:t>学校に在籍している等当該児童等と一定の人的関係にある</a:t>
            </a:r>
            <a:endParaRPr kumimoji="1" lang="en-US" altLang="ja-JP" sz="2800" dirty="0"/>
          </a:p>
          <a:p>
            <a:pPr marL="0" indent="0">
              <a:buNone/>
            </a:pPr>
            <a:r>
              <a:rPr kumimoji="1" lang="ja-JP" altLang="en-US" sz="2800" dirty="0"/>
              <a:t>他の児童等が行う</a:t>
            </a:r>
            <a:r>
              <a:rPr kumimoji="1" lang="ja-JP" altLang="en-US" sz="2800" u="sng" dirty="0"/>
              <a:t>心理的又は物理的な影響を与える行為</a:t>
            </a:r>
            <a:endParaRPr kumimoji="1" lang="en-US" altLang="ja-JP" sz="2800" u="sng" dirty="0"/>
          </a:p>
          <a:p>
            <a:pPr marL="0" indent="0">
              <a:buNone/>
            </a:pPr>
            <a:r>
              <a:rPr kumimoji="1" lang="ja-JP" altLang="en-US" sz="2800" u="sng" dirty="0"/>
              <a:t>（インターネット等を通じて行われるものも含む）</a:t>
            </a:r>
            <a:r>
              <a:rPr kumimoji="1" lang="ja-JP" altLang="en-US" sz="2800" dirty="0"/>
              <a:t>であって、</a:t>
            </a:r>
            <a:endParaRPr kumimoji="1" lang="en-US" altLang="ja-JP" sz="2800" dirty="0"/>
          </a:p>
          <a:p>
            <a:pPr marL="0" indent="0">
              <a:buNone/>
            </a:pPr>
            <a:r>
              <a:rPr kumimoji="1" lang="ja-JP" altLang="en-US" sz="2800" u="sng" dirty="0"/>
              <a:t>当該行為の対象となった児童等が心身の苦痛を感じているもの</a:t>
            </a:r>
            <a:r>
              <a:rPr kumimoji="1" lang="ja-JP" altLang="en-US" sz="2800" dirty="0"/>
              <a:t>をいう。</a:t>
            </a:r>
          </a:p>
        </p:txBody>
      </p:sp>
      <p:sp>
        <p:nvSpPr>
          <p:cNvPr id="4" name="スライド番号プレースホルダー 3">
            <a:extLst>
              <a:ext uri="{FF2B5EF4-FFF2-40B4-BE49-F238E27FC236}">
                <a16:creationId xmlns:a16="http://schemas.microsoft.com/office/drawing/2014/main" id="{EDACD201-01D2-4C0C-8053-63CC79AF18A1}"/>
              </a:ext>
            </a:extLst>
          </p:cNvPr>
          <p:cNvSpPr>
            <a:spLocks noGrp="1"/>
          </p:cNvSpPr>
          <p:nvPr>
            <p:ph type="sldNum" sz="quarter" idx="12"/>
          </p:nvPr>
        </p:nvSpPr>
        <p:spPr/>
        <p:txBody>
          <a:bodyPr/>
          <a:lstStyle/>
          <a:p>
            <a:fld id="{C1FF6DA9-008F-8B48-92A6-B652298478BF}" type="slidenum">
              <a:rPr lang="en-US" smtClean="0"/>
              <a:t>3</a:t>
            </a:fld>
            <a:endParaRPr lang="en-US"/>
          </a:p>
        </p:txBody>
      </p:sp>
      <p:sp>
        <p:nvSpPr>
          <p:cNvPr id="5" name="タイトル 1">
            <a:extLst>
              <a:ext uri="{FF2B5EF4-FFF2-40B4-BE49-F238E27FC236}">
                <a16:creationId xmlns:a16="http://schemas.microsoft.com/office/drawing/2014/main" id="{594F484F-EF58-4583-A8F4-59ECA6A71462}"/>
              </a:ext>
            </a:extLst>
          </p:cNvPr>
          <p:cNvSpPr txBox="1">
            <a:spLocks/>
          </p:cNvSpPr>
          <p:nvPr/>
        </p:nvSpPr>
        <p:spPr>
          <a:xfrm>
            <a:off x="609600" y="835338"/>
            <a:ext cx="10972800" cy="66102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kumimoji="1" lang="ja-JP" altLang="en-US" sz="2800" dirty="0"/>
              <a:t>いじめ防止対策推進法（</a:t>
            </a:r>
            <a:r>
              <a:rPr kumimoji="1" lang="en-US" altLang="ja-JP" sz="2800" dirty="0"/>
              <a:t>2013</a:t>
            </a:r>
            <a:r>
              <a:rPr kumimoji="1" lang="ja-JP" altLang="en-US" sz="2800" dirty="0"/>
              <a:t>年成立・施行）第</a:t>
            </a:r>
            <a:r>
              <a:rPr kumimoji="1" lang="en-US" altLang="ja-JP" sz="2800" dirty="0"/>
              <a:t>2</a:t>
            </a:r>
            <a:r>
              <a:rPr kumimoji="1" lang="ja-JP" altLang="en-US" sz="2800" dirty="0"/>
              <a:t>条</a:t>
            </a:r>
          </a:p>
        </p:txBody>
      </p:sp>
      <p:sp>
        <p:nvSpPr>
          <p:cNvPr id="6" name="テキスト ボックス 5">
            <a:extLst>
              <a:ext uri="{FF2B5EF4-FFF2-40B4-BE49-F238E27FC236}">
                <a16:creationId xmlns:a16="http://schemas.microsoft.com/office/drawing/2014/main" id="{9DFA4C25-4D11-492D-B165-685CB1EB45E7}"/>
              </a:ext>
            </a:extLst>
          </p:cNvPr>
          <p:cNvSpPr txBox="1"/>
          <p:nvPr/>
        </p:nvSpPr>
        <p:spPr>
          <a:xfrm>
            <a:off x="404036" y="4623226"/>
            <a:ext cx="11546957" cy="1200329"/>
          </a:xfrm>
          <a:prstGeom prst="rect">
            <a:avLst/>
          </a:prstGeom>
          <a:noFill/>
        </p:spPr>
        <p:txBody>
          <a:bodyPr wrap="square" rtlCol="0">
            <a:spAutoFit/>
          </a:bodyPr>
          <a:lstStyle/>
          <a:p>
            <a:r>
              <a:rPr kumimoji="1" lang="en-US" altLang="ja-JP" sz="2400" dirty="0"/>
              <a:t>※</a:t>
            </a:r>
            <a:r>
              <a:rPr kumimoji="1" lang="ja-JP" altLang="en-US" sz="2400" dirty="0"/>
              <a:t>研究者の間では世界的に、オルヴェウスのいじめの定義（</a:t>
            </a:r>
            <a:r>
              <a:rPr kumimoji="1" lang="en-US" altLang="ja-JP" sz="2400" dirty="0"/>
              <a:t>Olweus et al., 2007</a:t>
            </a:r>
            <a:r>
              <a:rPr kumimoji="1" lang="ja-JP" altLang="en-US" sz="2400" dirty="0"/>
              <a:t>）にそって、（①意図性、②反復性、③力のアンバランス）の</a:t>
            </a:r>
            <a:r>
              <a:rPr kumimoji="1" lang="en-US" altLang="ja-JP" sz="2400" dirty="0"/>
              <a:t>3</a:t>
            </a:r>
            <a:r>
              <a:rPr kumimoji="1" lang="ja-JP" altLang="en-US" sz="2400" dirty="0"/>
              <a:t>点からいじめの現象をとらえている。</a:t>
            </a:r>
          </a:p>
        </p:txBody>
      </p:sp>
      <p:sp>
        <p:nvSpPr>
          <p:cNvPr id="7" name="テキスト ボックス 6">
            <a:extLst>
              <a:ext uri="{FF2B5EF4-FFF2-40B4-BE49-F238E27FC236}">
                <a16:creationId xmlns:a16="http://schemas.microsoft.com/office/drawing/2014/main" id="{46FCCA62-B221-4CEC-838D-F2A76D58D7B9}"/>
              </a:ext>
            </a:extLst>
          </p:cNvPr>
          <p:cNvSpPr txBox="1"/>
          <p:nvPr/>
        </p:nvSpPr>
        <p:spPr>
          <a:xfrm>
            <a:off x="404035" y="5752365"/>
            <a:ext cx="11546957" cy="830997"/>
          </a:xfrm>
          <a:prstGeom prst="rect">
            <a:avLst/>
          </a:prstGeom>
          <a:noFill/>
        </p:spPr>
        <p:txBody>
          <a:bodyPr wrap="square" rtlCol="0">
            <a:spAutoFit/>
          </a:bodyPr>
          <a:lstStyle/>
          <a:p>
            <a:r>
              <a:rPr kumimoji="1" lang="en-US" altLang="ja-JP" sz="2400" dirty="0"/>
              <a:t>※</a:t>
            </a:r>
            <a:r>
              <a:rPr kumimoji="1" lang="ja-JP" altLang="en-US" sz="2400" dirty="0"/>
              <a:t>行為の様相から傷つきの度合いを見るのではなく、</a:t>
            </a:r>
            <a:r>
              <a:rPr kumimoji="1" lang="ja-JP" altLang="en-US" sz="2400" u="sng" dirty="0"/>
              <a:t>児童生徒の傷つきから行為を見る</a:t>
            </a:r>
            <a:r>
              <a:rPr kumimoji="1" lang="ja-JP" altLang="en-US" sz="2400" dirty="0"/>
              <a:t>＝いじめられている児童生徒の主観を重視（</a:t>
            </a:r>
            <a:r>
              <a:rPr kumimoji="1" lang="en-US" altLang="ja-JP" sz="2400" dirty="0"/>
              <a:t>『</a:t>
            </a:r>
            <a:r>
              <a:rPr kumimoji="1" lang="ja-JP" altLang="en-US" sz="2400" dirty="0"/>
              <a:t>生徒指導提要</a:t>
            </a:r>
            <a:r>
              <a:rPr kumimoji="1" lang="en-US" altLang="ja-JP" sz="2400" dirty="0"/>
              <a:t>』P.122</a:t>
            </a:r>
            <a:r>
              <a:rPr kumimoji="1" lang="ja-JP" altLang="en-US" sz="2400" dirty="0"/>
              <a:t>）</a:t>
            </a:r>
          </a:p>
        </p:txBody>
      </p:sp>
    </p:spTree>
    <p:extLst>
      <p:ext uri="{BB962C8B-B14F-4D97-AF65-F5344CB8AC3E}">
        <p14:creationId xmlns:p14="http://schemas.microsoft.com/office/powerpoint/2010/main" val="1218822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 y="116514"/>
            <a:ext cx="12016154" cy="1143000"/>
          </a:xfrm>
        </p:spPr>
        <p:txBody>
          <a:bodyPr>
            <a:noAutofit/>
          </a:bodyPr>
          <a:lstStyle/>
          <a:p>
            <a:r>
              <a:rPr lang="ja-JP" altLang="en-US" dirty="0"/>
              <a:t>重大事態調査の実務を迅速・円滑に進めるために②</a:t>
            </a:r>
            <a:endParaRPr dirty="0"/>
          </a:p>
        </p:txBody>
      </p:sp>
      <p:sp>
        <p:nvSpPr>
          <p:cNvPr id="3" name="Content Placeholder 2"/>
          <p:cNvSpPr>
            <a:spLocks noGrp="1"/>
          </p:cNvSpPr>
          <p:nvPr>
            <p:ph idx="1"/>
          </p:nvPr>
        </p:nvSpPr>
        <p:spPr>
          <a:xfrm>
            <a:off x="784202" y="1466472"/>
            <a:ext cx="4769254" cy="535596"/>
          </a:xfrm>
        </p:spPr>
        <p:txBody>
          <a:bodyPr wrap="none">
            <a:spAutoFit/>
          </a:bodyPr>
          <a:lstStyle/>
          <a:p>
            <a:pPr marL="0" indent="0">
              <a:lnSpc>
                <a:spcPct val="110000"/>
              </a:lnSpc>
              <a:spcBef>
                <a:spcPts val="1200"/>
              </a:spcBef>
              <a:buNone/>
            </a:pPr>
            <a:r>
              <a:rPr lang="ja-JP" altLang="en-US" sz="2800" dirty="0"/>
              <a:t>③発生報告と調査組織の編成</a:t>
            </a:r>
            <a:endParaRPr lang="en-US" altLang="ja-JP" sz="2800" dirty="0"/>
          </a:p>
        </p:txBody>
      </p:sp>
      <p:sp>
        <p:nvSpPr>
          <p:cNvPr id="14" name="吹き出し: 四角形 13">
            <a:extLst>
              <a:ext uri="{FF2B5EF4-FFF2-40B4-BE49-F238E27FC236}">
                <a16:creationId xmlns:a16="http://schemas.microsoft.com/office/drawing/2014/main" id="{D532A4BD-C93E-43DE-AB3A-D77F387B9AC2}"/>
              </a:ext>
            </a:extLst>
          </p:cNvPr>
          <p:cNvSpPr/>
          <p:nvPr/>
        </p:nvSpPr>
        <p:spPr>
          <a:xfrm>
            <a:off x="784202" y="2212467"/>
            <a:ext cx="9947031" cy="1462717"/>
          </a:xfrm>
          <a:prstGeom prst="wedgeRectCallout">
            <a:avLst>
              <a:gd name="adj1" fmla="val -37348"/>
              <a:gd name="adj2" fmla="val -68128"/>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t>重大事態が発生した場合は、地方公共団体の長等まで重大事態が発生した旨を報告する。第三者委員会方式の採用を判断し、組織する。</a:t>
            </a:r>
          </a:p>
        </p:txBody>
      </p:sp>
      <p:sp>
        <p:nvSpPr>
          <p:cNvPr id="16" name="スライド番号プレースホルダー 15">
            <a:extLst>
              <a:ext uri="{FF2B5EF4-FFF2-40B4-BE49-F238E27FC236}">
                <a16:creationId xmlns:a16="http://schemas.microsoft.com/office/drawing/2014/main" id="{D8E000C2-EF35-4286-94BB-62679C2E2397}"/>
              </a:ext>
            </a:extLst>
          </p:cNvPr>
          <p:cNvSpPr>
            <a:spLocks noGrp="1"/>
          </p:cNvSpPr>
          <p:nvPr>
            <p:ph type="sldNum" sz="quarter" idx="12"/>
          </p:nvPr>
        </p:nvSpPr>
        <p:spPr/>
        <p:txBody>
          <a:bodyPr/>
          <a:lstStyle/>
          <a:p>
            <a:fld id="{C1FF6DA9-008F-8B48-92A6-B652298478BF}" type="slidenum">
              <a:rPr lang="en-US" smtClean="0"/>
              <a:t>30</a:t>
            </a:fld>
            <a:endParaRPr lang="en-US"/>
          </a:p>
        </p:txBody>
      </p:sp>
      <p:sp>
        <p:nvSpPr>
          <p:cNvPr id="10" name="Content Placeholder 2">
            <a:extLst>
              <a:ext uri="{FF2B5EF4-FFF2-40B4-BE49-F238E27FC236}">
                <a16:creationId xmlns:a16="http://schemas.microsoft.com/office/drawing/2014/main" id="{12289651-8D3C-4F48-98FD-9EBA913E424A}"/>
              </a:ext>
            </a:extLst>
          </p:cNvPr>
          <p:cNvSpPr txBox="1">
            <a:spLocks/>
          </p:cNvSpPr>
          <p:nvPr/>
        </p:nvSpPr>
        <p:spPr>
          <a:xfrm>
            <a:off x="784202" y="4202215"/>
            <a:ext cx="4493538" cy="535596"/>
          </a:xfrm>
          <a:prstGeom prst="rect">
            <a:avLst/>
          </a:prstGeom>
        </p:spPr>
        <p:txBody>
          <a:bodyPr vert="horz" wrap="non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1200"/>
              </a:spcBef>
              <a:buFont typeface="Arial"/>
              <a:buNone/>
            </a:pPr>
            <a:r>
              <a:rPr lang="ja-JP" altLang="en-US" sz="2800" dirty="0"/>
              <a:t>④調査実施前の事前の説明</a:t>
            </a:r>
            <a:endParaRPr lang="en-US" altLang="ja-JP" sz="2800" dirty="0"/>
          </a:p>
        </p:txBody>
      </p:sp>
      <p:sp>
        <p:nvSpPr>
          <p:cNvPr id="12" name="吹き出し: 四角形 11">
            <a:extLst>
              <a:ext uri="{FF2B5EF4-FFF2-40B4-BE49-F238E27FC236}">
                <a16:creationId xmlns:a16="http://schemas.microsoft.com/office/drawing/2014/main" id="{0BAF6755-D6C4-4060-BF6B-D7748F4DB995}"/>
              </a:ext>
            </a:extLst>
          </p:cNvPr>
          <p:cNvSpPr/>
          <p:nvPr/>
        </p:nvSpPr>
        <p:spPr>
          <a:xfrm>
            <a:off x="784202" y="5151727"/>
            <a:ext cx="10072163" cy="1142999"/>
          </a:xfrm>
          <a:prstGeom prst="wedgeRectCallout">
            <a:avLst>
              <a:gd name="adj1" fmla="val -37348"/>
              <a:gd name="adj2" fmla="val -68128"/>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800" dirty="0"/>
              <a:t>調査の前に十分な説明を行って同意を得る（インフォームド・コンセントが必要）</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01DC8AA5-5197-4C18-B29D-F5E7E63EEE4E}"/>
              </a:ext>
            </a:extLst>
          </p:cNvPr>
          <p:cNvSpPr txBox="1"/>
          <p:nvPr/>
        </p:nvSpPr>
        <p:spPr>
          <a:xfrm>
            <a:off x="958362" y="238814"/>
            <a:ext cx="4579704" cy="707886"/>
          </a:xfrm>
          <a:prstGeom prst="rect">
            <a:avLst/>
          </a:prstGeom>
          <a:noFill/>
        </p:spPr>
        <p:txBody>
          <a:bodyPr wrap="square" rtlCol="0">
            <a:spAutoFit/>
          </a:bodyPr>
          <a:lstStyle/>
          <a:p>
            <a:r>
              <a:rPr kumimoji="1" lang="ja-JP" altLang="en-US" sz="4000" dirty="0"/>
              <a:t>事前説明の</a:t>
            </a:r>
            <a:r>
              <a:rPr kumimoji="1" lang="en-US" altLang="ja-JP" sz="4000" dirty="0"/>
              <a:t>2</a:t>
            </a:r>
            <a:r>
              <a:rPr kumimoji="1" lang="ja-JP" altLang="en-US" sz="4000" dirty="0"/>
              <a:t>段階</a:t>
            </a:r>
          </a:p>
        </p:txBody>
      </p:sp>
      <p:sp>
        <p:nvSpPr>
          <p:cNvPr id="11" name="テキスト ボックス 10">
            <a:extLst>
              <a:ext uri="{FF2B5EF4-FFF2-40B4-BE49-F238E27FC236}">
                <a16:creationId xmlns:a16="http://schemas.microsoft.com/office/drawing/2014/main" id="{2A15A1B5-C78F-4F4E-9E73-A3F05FE506FF}"/>
              </a:ext>
            </a:extLst>
          </p:cNvPr>
          <p:cNvSpPr txBox="1"/>
          <p:nvPr/>
        </p:nvSpPr>
        <p:spPr>
          <a:xfrm>
            <a:off x="958362" y="987985"/>
            <a:ext cx="4579704" cy="523220"/>
          </a:xfrm>
          <a:prstGeom prst="rect">
            <a:avLst/>
          </a:prstGeom>
          <a:noFill/>
        </p:spPr>
        <p:txBody>
          <a:bodyPr wrap="square" rtlCol="0">
            <a:spAutoFit/>
          </a:bodyPr>
          <a:lstStyle/>
          <a:p>
            <a:r>
              <a:rPr kumimoji="1" lang="ja-JP" altLang="en-US" sz="2800" dirty="0"/>
              <a:t>第</a:t>
            </a:r>
            <a:r>
              <a:rPr kumimoji="1" lang="en-US" altLang="ja-JP" sz="2800" dirty="0"/>
              <a:t>1</a:t>
            </a:r>
            <a:r>
              <a:rPr kumimoji="1" lang="ja-JP" altLang="en-US" sz="2800" dirty="0"/>
              <a:t>段階の説明</a:t>
            </a:r>
          </a:p>
        </p:txBody>
      </p:sp>
      <p:sp>
        <p:nvSpPr>
          <p:cNvPr id="12" name="テキスト ボックス 11">
            <a:extLst>
              <a:ext uri="{FF2B5EF4-FFF2-40B4-BE49-F238E27FC236}">
                <a16:creationId xmlns:a16="http://schemas.microsoft.com/office/drawing/2014/main" id="{C8B19CD2-BF94-404B-A01F-36F369615F6F}"/>
              </a:ext>
            </a:extLst>
          </p:cNvPr>
          <p:cNvSpPr txBox="1"/>
          <p:nvPr/>
        </p:nvSpPr>
        <p:spPr>
          <a:xfrm>
            <a:off x="958362" y="3012660"/>
            <a:ext cx="4579704" cy="523220"/>
          </a:xfrm>
          <a:prstGeom prst="rect">
            <a:avLst/>
          </a:prstGeom>
          <a:noFill/>
        </p:spPr>
        <p:txBody>
          <a:bodyPr wrap="square" rtlCol="0">
            <a:spAutoFit/>
          </a:bodyPr>
          <a:lstStyle/>
          <a:p>
            <a:r>
              <a:rPr kumimoji="1" lang="ja-JP" altLang="en-US" sz="2800" dirty="0"/>
              <a:t>第２段階の説明</a:t>
            </a:r>
          </a:p>
        </p:txBody>
      </p:sp>
      <p:sp>
        <p:nvSpPr>
          <p:cNvPr id="13" name="正方形/長方形 12">
            <a:extLst>
              <a:ext uri="{FF2B5EF4-FFF2-40B4-BE49-F238E27FC236}">
                <a16:creationId xmlns:a16="http://schemas.microsoft.com/office/drawing/2014/main" id="{FBF5CCEB-BC67-4463-AB2A-31BC46A51945}"/>
              </a:ext>
            </a:extLst>
          </p:cNvPr>
          <p:cNvSpPr/>
          <p:nvPr/>
        </p:nvSpPr>
        <p:spPr>
          <a:xfrm>
            <a:off x="958362" y="1593776"/>
            <a:ext cx="10275276" cy="138434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solidFill>
                  <a:schemeClr val="tx1"/>
                </a:solidFill>
              </a:rPr>
              <a:t>①重大事態の別・根拠、②調査の目的、③調査組織の公正に関する意向の確認、④調査事項の確認、⑤調査方法や調査対象者についての確認、⑥窓口となる担当者や連絡先の説明・紹介</a:t>
            </a:r>
          </a:p>
        </p:txBody>
      </p:sp>
      <p:sp>
        <p:nvSpPr>
          <p:cNvPr id="14" name="正方形/長方形 13">
            <a:extLst>
              <a:ext uri="{FF2B5EF4-FFF2-40B4-BE49-F238E27FC236}">
                <a16:creationId xmlns:a16="http://schemas.microsoft.com/office/drawing/2014/main" id="{881E4E69-CAC5-4739-9AB7-86EA39100738}"/>
              </a:ext>
            </a:extLst>
          </p:cNvPr>
          <p:cNvSpPr/>
          <p:nvPr/>
        </p:nvSpPr>
        <p:spPr>
          <a:xfrm>
            <a:off x="958362" y="3542627"/>
            <a:ext cx="10275276" cy="17980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solidFill>
                  <a:schemeClr val="tx1"/>
                </a:solidFill>
              </a:rPr>
              <a:t>①調査の根拠・目的、②調査組織の構成、③調査時期・期間（スケジュール・定期報告）、④調査事項・調査対象、⑤調査方法（アンケート調査の様式・聴き取りの方法・手順）、⑥調査結果の提供</a:t>
            </a:r>
          </a:p>
        </p:txBody>
      </p:sp>
      <p:sp>
        <p:nvSpPr>
          <p:cNvPr id="15" name="テキスト ボックス 14">
            <a:extLst>
              <a:ext uri="{FF2B5EF4-FFF2-40B4-BE49-F238E27FC236}">
                <a16:creationId xmlns:a16="http://schemas.microsoft.com/office/drawing/2014/main" id="{4E46049F-0462-4D58-A220-EFFB9CB1AA71}"/>
              </a:ext>
            </a:extLst>
          </p:cNvPr>
          <p:cNvSpPr txBox="1"/>
          <p:nvPr/>
        </p:nvSpPr>
        <p:spPr>
          <a:xfrm>
            <a:off x="958362" y="5634955"/>
            <a:ext cx="10740227" cy="954107"/>
          </a:xfrm>
          <a:prstGeom prst="rect">
            <a:avLst/>
          </a:prstGeom>
          <a:noFill/>
        </p:spPr>
        <p:txBody>
          <a:bodyPr wrap="square" rtlCol="0">
            <a:spAutoFit/>
          </a:bodyPr>
          <a:lstStyle/>
          <a:p>
            <a:r>
              <a:rPr kumimoji="1" lang="ja-JP" altLang="en-US" sz="2800" dirty="0"/>
              <a:t>☆説明は、対象児童生徒・保護者だけでなく、関係児童生徒・保護者にも説明が必要</a:t>
            </a:r>
          </a:p>
        </p:txBody>
      </p:sp>
      <p:sp>
        <p:nvSpPr>
          <p:cNvPr id="16" name="スライド番号プレースホルダー 15">
            <a:extLst>
              <a:ext uri="{FF2B5EF4-FFF2-40B4-BE49-F238E27FC236}">
                <a16:creationId xmlns:a16="http://schemas.microsoft.com/office/drawing/2014/main" id="{9FE90099-29C9-4BE4-9D43-3375057580B6}"/>
              </a:ext>
            </a:extLst>
          </p:cNvPr>
          <p:cNvSpPr>
            <a:spLocks noGrp="1"/>
          </p:cNvSpPr>
          <p:nvPr>
            <p:ph type="sldNum" sz="quarter" idx="12"/>
          </p:nvPr>
        </p:nvSpPr>
        <p:spPr>
          <a:xfrm>
            <a:off x="8074507" y="6223937"/>
            <a:ext cx="3760885" cy="365125"/>
          </a:xfrm>
        </p:spPr>
        <p:txBody>
          <a:bodyPr/>
          <a:lstStyle/>
          <a:p>
            <a:fld id="{C1FF6DA9-008F-8B48-92A6-B652298478BF}"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0793047-86A0-42E9-AF66-F8E24AEE03A1}"/>
              </a:ext>
            </a:extLst>
          </p:cNvPr>
          <p:cNvSpPr>
            <a:spLocks noGrp="1"/>
          </p:cNvSpPr>
          <p:nvPr>
            <p:ph idx="1"/>
          </p:nvPr>
        </p:nvSpPr>
        <p:spPr>
          <a:xfrm>
            <a:off x="9640958" y="1951958"/>
            <a:ext cx="2292626" cy="1910651"/>
          </a:xfrm>
        </p:spPr>
        <p:txBody>
          <a:bodyPr wrap="square">
            <a:spAutoFit/>
          </a:bodyPr>
          <a:lstStyle/>
          <a:p>
            <a:pPr marL="0" indent="0">
              <a:lnSpc>
                <a:spcPct val="110000"/>
              </a:lnSpc>
              <a:spcBef>
                <a:spcPts val="1200"/>
              </a:spcBef>
              <a:buNone/>
            </a:pPr>
            <a:r>
              <a:rPr lang="en-US" altLang="ja-JP" sz="1800" dirty="0"/>
              <a:t>2023</a:t>
            </a:r>
            <a:r>
              <a:rPr lang="ja-JP" altLang="en-US" sz="1800" dirty="0"/>
              <a:t>年</a:t>
            </a:r>
            <a:r>
              <a:rPr lang="en-US" altLang="ja-JP" sz="1800" dirty="0"/>
              <a:t>4</a:t>
            </a:r>
            <a:r>
              <a:rPr lang="ja-JP" altLang="en-US" sz="1800" dirty="0"/>
              <a:t>月</a:t>
            </a:r>
            <a:r>
              <a:rPr lang="en-US" altLang="ja-JP" sz="1800" dirty="0"/>
              <a:t>1</a:t>
            </a:r>
            <a:r>
              <a:rPr lang="ja-JP" altLang="en-US" sz="1800" dirty="0"/>
              <a:t>日より、文部科学省と子ども家庭庁→いじめ重大事態調査報告書の提出への協力依頼をしている。</a:t>
            </a:r>
            <a:endParaRPr lang="en-US" altLang="ja-JP" sz="1800" dirty="0"/>
          </a:p>
        </p:txBody>
      </p:sp>
      <p:sp>
        <p:nvSpPr>
          <p:cNvPr id="3" name="スライド番号プレースホルダー 2">
            <a:extLst>
              <a:ext uri="{FF2B5EF4-FFF2-40B4-BE49-F238E27FC236}">
                <a16:creationId xmlns:a16="http://schemas.microsoft.com/office/drawing/2014/main" id="{6B143070-2DC7-4C36-9F26-88641F83C0A9}"/>
              </a:ext>
            </a:extLst>
          </p:cNvPr>
          <p:cNvSpPr>
            <a:spLocks noGrp="1"/>
          </p:cNvSpPr>
          <p:nvPr>
            <p:ph type="sldNum" sz="quarter" idx="12"/>
          </p:nvPr>
        </p:nvSpPr>
        <p:spPr/>
        <p:txBody>
          <a:bodyPr/>
          <a:lstStyle/>
          <a:p>
            <a:fld id="{C1FF6DA9-008F-8B48-92A6-B652298478BF}" type="slidenum">
              <a:rPr lang="en-US" smtClean="0"/>
              <a:t>32</a:t>
            </a:fld>
            <a:endParaRPr lang="en-US"/>
          </a:p>
        </p:txBody>
      </p:sp>
      <p:pic>
        <p:nvPicPr>
          <p:cNvPr id="4" name="図 3">
            <a:extLst>
              <a:ext uri="{FF2B5EF4-FFF2-40B4-BE49-F238E27FC236}">
                <a16:creationId xmlns:a16="http://schemas.microsoft.com/office/drawing/2014/main" id="{09A71410-42A8-444D-8204-4D31EDAC24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4606" y="520981"/>
            <a:ext cx="8454195" cy="6017932"/>
          </a:xfrm>
          <a:prstGeom prst="rect">
            <a:avLst/>
          </a:prstGeom>
        </p:spPr>
      </p:pic>
      <p:sp>
        <p:nvSpPr>
          <p:cNvPr id="5" name="テキスト ボックス 4">
            <a:extLst>
              <a:ext uri="{FF2B5EF4-FFF2-40B4-BE49-F238E27FC236}">
                <a16:creationId xmlns:a16="http://schemas.microsoft.com/office/drawing/2014/main" id="{11867B25-4BC8-4DDF-8D3A-00E4AD0524AA}"/>
              </a:ext>
            </a:extLst>
          </p:cNvPr>
          <p:cNvSpPr txBox="1"/>
          <p:nvPr/>
        </p:nvSpPr>
        <p:spPr>
          <a:xfrm>
            <a:off x="1888436" y="151649"/>
            <a:ext cx="7036904" cy="369332"/>
          </a:xfrm>
          <a:prstGeom prst="rect">
            <a:avLst/>
          </a:prstGeom>
          <a:noFill/>
        </p:spPr>
        <p:txBody>
          <a:bodyPr wrap="square" rtlCol="0">
            <a:spAutoFit/>
          </a:bodyPr>
          <a:lstStyle/>
          <a:p>
            <a:r>
              <a:rPr kumimoji="1" lang="ja-JP" altLang="en-US" dirty="0"/>
              <a:t>図表</a:t>
            </a:r>
            <a:r>
              <a:rPr kumimoji="1" lang="en-US" altLang="ja-JP" dirty="0"/>
              <a:t>15</a:t>
            </a:r>
            <a:r>
              <a:rPr kumimoji="1" lang="ja-JP" altLang="en-US" dirty="0"/>
              <a:t>　公立学校用いじめ重大事態の対応チェックリスト</a:t>
            </a:r>
          </a:p>
        </p:txBody>
      </p:sp>
    </p:spTree>
    <p:extLst>
      <p:ext uri="{BB962C8B-B14F-4D97-AF65-F5344CB8AC3E}">
        <p14:creationId xmlns:p14="http://schemas.microsoft.com/office/powerpoint/2010/main" val="182208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B143070-2DC7-4C36-9F26-88641F83C0A9}"/>
              </a:ext>
            </a:extLst>
          </p:cNvPr>
          <p:cNvSpPr>
            <a:spLocks noGrp="1"/>
          </p:cNvSpPr>
          <p:nvPr>
            <p:ph type="sldNum" sz="quarter" idx="12"/>
          </p:nvPr>
        </p:nvSpPr>
        <p:spPr/>
        <p:txBody>
          <a:bodyPr/>
          <a:lstStyle/>
          <a:p>
            <a:fld id="{C1FF6DA9-008F-8B48-92A6-B652298478BF}" type="slidenum">
              <a:rPr lang="en-US" smtClean="0"/>
              <a:t>33</a:t>
            </a:fld>
            <a:endParaRPr lang="en-US"/>
          </a:p>
        </p:txBody>
      </p:sp>
      <p:pic>
        <p:nvPicPr>
          <p:cNvPr id="6" name="図 5">
            <a:extLst>
              <a:ext uri="{FF2B5EF4-FFF2-40B4-BE49-F238E27FC236}">
                <a16:creationId xmlns:a16="http://schemas.microsoft.com/office/drawing/2014/main" id="{B5E10B9D-0A4C-4D51-BD8C-3CB774619D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303" y="245587"/>
            <a:ext cx="8812558" cy="6293326"/>
          </a:xfrm>
          <a:prstGeom prst="rect">
            <a:avLst/>
          </a:prstGeom>
        </p:spPr>
      </p:pic>
      <p:sp>
        <p:nvSpPr>
          <p:cNvPr id="7" name="正方形/長方形 6">
            <a:extLst>
              <a:ext uri="{FF2B5EF4-FFF2-40B4-BE49-F238E27FC236}">
                <a16:creationId xmlns:a16="http://schemas.microsoft.com/office/drawing/2014/main" id="{F5A74F12-B11A-4565-91B7-CB0898E5E47B}"/>
              </a:ext>
            </a:extLst>
          </p:cNvPr>
          <p:cNvSpPr/>
          <p:nvPr/>
        </p:nvSpPr>
        <p:spPr>
          <a:xfrm>
            <a:off x="9746974" y="2230248"/>
            <a:ext cx="2286000" cy="2215350"/>
          </a:xfrm>
          <a:prstGeom prst="rect">
            <a:avLst/>
          </a:prstGeom>
        </p:spPr>
        <p:txBody>
          <a:bodyPr wrap="square">
            <a:spAutoFit/>
          </a:bodyPr>
          <a:lstStyle/>
          <a:p>
            <a:pPr>
              <a:lnSpc>
                <a:spcPct val="110000"/>
              </a:lnSpc>
              <a:spcBef>
                <a:spcPts val="1200"/>
              </a:spcBef>
            </a:pPr>
            <a:r>
              <a:rPr lang="ja-JP" altLang="en-US" dirty="0"/>
              <a:t>実際の対応では困難が生じることが予想されるため、子ども家庭庁の「いじめ調査アドバイザー」制度も活用できる（</a:t>
            </a:r>
            <a:r>
              <a:rPr lang="en-US" altLang="ja-JP" dirty="0"/>
              <a:t>2023</a:t>
            </a:r>
            <a:r>
              <a:rPr lang="ja-JP" altLang="en-US" dirty="0"/>
              <a:t>年より）</a:t>
            </a:r>
            <a:endParaRPr lang="en-US" altLang="ja-JP" dirty="0"/>
          </a:p>
        </p:txBody>
      </p:sp>
    </p:spTree>
    <p:extLst>
      <p:ext uri="{BB962C8B-B14F-4D97-AF65-F5344CB8AC3E}">
        <p14:creationId xmlns:p14="http://schemas.microsoft.com/office/powerpoint/2010/main" val="206753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6662C5-A53A-49D5-8A0F-4D47B6D45CA8}"/>
              </a:ext>
            </a:extLst>
          </p:cNvPr>
          <p:cNvSpPr>
            <a:spLocks noGrp="1"/>
          </p:cNvSpPr>
          <p:nvPr>
            <p:ph idx="1"/>
          </p:nvPr>
        </p:nvSpPr>
        <p:spPr>
          <a:xfrm>
            <a:off x="738554" y="386863"/>
            <a:ext cx="10843846" cy="1228996"/>
          </a:xfrm>
        </p:spPr>
        <p:txBody>
          <a:bodyPr>
            <a:noAutofit/>
          </a:bodyPr>
          <a:lstStyle/>
          <a:p>
            <a:pPr marL="0" indent="0" algn="ctr">
              <a:spcBef>
                <a:spcPts val="0"/>
              </a:spcBef>
              <a:buNone/>
            </a:pPr>
            <a:r>
              <a:rPr lang="en-US" altLang="ja-JP" sz="4000" dirty="0"/>
              <a:t>(3)</a:t>
            </a:r>
            <a:r>
              <a:rPr lang="ja-JP" altLang="en-US" sz="4000" dirty="0"/>
              <a:t>いじめ対応に関する自己学習と</a:t>
            </a:r>
            <a:endParaRPr lang="en-US" altLang="ja-JP" sz="4000" dirty="0"/>
          </a:p>
          <a:p>
            <a:pPr marL="0" indent="0" algn="ctr">
              <a:spcBef>
                <a:spcPts val="0"/>
              </a:spcBef>
              <a:buNone/>
            </a:pPr>
            <a:r>
              <a:rPr lang="ja-JP" altLang="en-US" sz="4000" dirty="0"/>
              <a:t>校内研修の重要性</a:t>
            </a:r>
            <a:endParaRPr lang="en-US" altLang="ja-JP" sz="4000" dirty="0"/>
          </a:p>
        </p:txBody>
      </p:sp>
      <p:sp>
        <p:nvSpPr>
          <p:cNvPr id="9" name="正方形/長方形 8">
            <a:extLst>
              <a:ext uri="{FF2B5EF4-FFF2-40B4-BE49-F238E27FC236}">
                <a16:creationId xmlns:a16="http://schemas.microsoft.com/office/drawing/2014/main" id="{88731BDB-2126-454A-B087-7553C2145D1D}"/>
              </a:ext>
            </a:extLst>
          </p:cNvPr>
          <p:cNvSpPr/>
          <p:nvPr/>
        </p:nvSpPr>
        <p:spPr>
          <a:xfrm>
            <a:off x="738554" y="1983421"/>
            <a:ext cx="8507762" cy="954107"/>
          </a:xfrm>
          <a:prstGeom prst="rect">
            <a:avLst/>
          </a:prstGeom>
        </p:spPr>
        <p:txBody>
          <a:bodyPr wrap="square">
            <a:spAutoFit/>
          </a:bodyPr>
          <a:lstStyle/>
          <a:p>
            <a:pPr marL="342900" indent="-342900">
              <a:buFont typeface="Wingdings" panose="05000000000000000000" pitchFamily="2" charset="2"/>
              <a:buChar char="p"/>
            </a:pPr>
            <a:r>
              <a:rPr kumimoji="1" lang="ja-JP" altLang="en-US" sz="2800" dirty="0"/>
              <a:t>生徒指導提要デジタルテキスト</a:t>
            </a:r>
            <a:endParaRPr kumimoji="1" lang="en-US" altLang="ja-JP" sz="2800" dirty="0"/>
          </a:p>
          <a:p>
            <a:pPr marL="342900" indent="-342900">
              <a:buFont typeface="Wingdings" panose="05000000000000000000" pitchFamily="2" charset="2"/>
              <a:buChar char="p"/>
            </a:pPr>
            <a:r>
              <a:rPr kumimoji="1" lang="en-US" altLang="ja-JP" sz="2800" dirty="0"/>
              <a:t>『</a:t>
            </a:r>
            <a:r>
              <a:rPr kumimoji="1" lang="ja-JP" altLang="en-US" sz="2800" dirty="0"/>
              <a:t>いじめ対策に係る事例集</a:t>
            </a:r>
            <a:r>
              <a:rPr kumimoji="1" lang="en-US" altLang="ja-JP" sz="2800" dirty="0"/>
              <a:t>』</a:t>
            </a:r>
            <a:r>
              <a:rPr kumimoji="1" lang="ja-JP" altLang="en-US" sz="2800" dirty="0"/>
              <a:t>（文部科学省，</a:t>
            </a:r>
            <a:r>
              <a:rPr kumimoji="1" lang="en-US" altLang="ja-JP" sz="2800" dirty="0"/>
              <a:t>2018</a:t>
            </a:r>
            <a:r>
              <a:rPr kumimoji="1" lang="ja-JP" altLang="en-US" sz="2800" dirty="0"/>
              <a:t>）</a:t>
            </a:r>
            <a:endParaRPr kumimoji="1" lang="en-US" altLang="ja-JP" sz="2800" dirty="0"/>
          </a:p>
        </p:txBody>
      </p:sp>
      <p:sp>
        <p:nvSpPr>
          <p:cNvPr id="11" name="正方形/長方形 10">
            <a:extLst>
              <a:ext uri="{FF2B5EF4-FFF2-40B4-BE49-F238E27FC236}">
                <a16:creationId xmlns:a16="http://schemas.microsoft.com/office/drawing/2014/main" id="{CBC28C2F-C5CF-405A-A089-1F1D76C5A79B}"/>
              </a:ext>
            </a:extLst>
          </p:cNvPr>
          <p:cNvSpPr/>
          <p:nvPr/>
        </p:nvSpPr>
        <p:spPr>
          <a:xfrm>
            <a:off x="732692" y="3562555"/>
            <a:ext cx="7373816" cy="27937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solidFill>
                  <a:schemeClr val="tx1"/>
                </a:solidFill>
              </a:rPr>
              <a:t>①いじめの定義・認知、②学校のいじめ防止基本方針、③学校いじめ対策組織、④いじめの未然防止に係る取組、⑤いじめの早期発見、⑥いじめへの対処、⑦いじめの重大事態</a:t>
            </a:r>
            <a:r>
              <a:rPr kumimoji="1" lang="en-US" altLang="ja-JP" sz="2800" dirty="0">
                <a:solidFill>
                  <a:schemeClr val="tx1"/>
                </a:solidFill>
              </a:rPr>
              <a:t>47</a:t>
            </a:r>
            <a:r>
              <a:rPr kumimoji="1" lang="ja-JP" altLang="en-US" sz="2800" dirty="0">
                <a:solidFill>
                  <a:schemeClr val="tx1"/>
                </a:solidFill>
              </a:rPr>
              <a:t>ケース＋防対法等の資料が含まれる</a:t>
            </a:r>
          </a:p>
        </p:txBody>
      </p:sp>
      <p:pic>
        <p:nvPicPr>
          <p:cNvPr id="2" name="図 1">
            <a:extLst>
              <a:ext uri="{FF2B5EF4-FFF2-40B4-BE49-F238E27FC236}">
                <a16:creationId xmlns:a16="http://schemas.microsoft.com/office/drawing/2014/main" id="{2E9324DC-672D-4E8D-B13A-ACDDEFAADC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4031" y="2515466"/>
            <a:ext cx="2811937" cy="3840885"/>
          </a:xfrm>
          <a:prstGeom prst="rect">
            <a:avLst/>
          </a:prstGeom>
        </p:spPr>
      </p:pic>
      <p:pic>
        <p:nvPicPr>
          <p:cNvPr id="3" name="図 2">
            <a:extLst>
              <a:ext uri="{FF2B5EF4-FFF2-40B4-BE49-F238E27FC236}">
                <a16:creationId xmlns:a16="http://schemas.microsoft.com/office/drawing/2014/main" id="{83D2D6FC-327E-4D5A-8C1B-E5A7EA3D9B7B}"/>
              </a:ext>
            </a:extLst>
          </p:cNvPr>
          <p:cNvPicPr>
            <a:picLocks noChangeAspect="1"/>
          </p:cNvPicPr>
          <p:nvPr/>
        </p:nvPicPr>
        <p:blipFill>
          <a:blip r:embed="rId4"/>
          <a:stretch>
            <a:fillRect/>
          </a:stretch>
        </p:blipFill>
        <p:spPr>
          <a:xfrm>
            <a:off x="8754031" y="1919553"/>
            <a:ext cx="2876951" cy="247685"/>
          </a:xfrm>
          <a:prstGeom prst="rect">
            <a:avLst/>
          </a:prstGeom>
        </p:spPr>
      </p:pic>
      <p:sp>
        <p:nvSpPr>
          <p:cNvPr id="5" name="スライド番号プレースホルダー 4">
            <a:extLst>
              <a:ext uri="{FF2B5EF4-FFF2-40B4-BE49-F238E27FC236}">
                <a16:creationId xmlns:a16="http://schemas.microsoft.com/office/drawing/2014/main" id="{21070D58-9B44-41C6-8308-F4A1B82660A3}"/>
              </a:ext>
            </a:extLst>
          </p:cNvPr>
          <p:cNvSpPr>
            <a:spLocks noGrp="1"/>
          </p:cNvSpPr>
          <p:nvPr>
            <p:ph type="sldNum" sz="quarter" idx="12"/>
          </p:nvPr>
        </p:nvSpPr>
        <p:spPr/>
        <p:txBody>
          <a:bodyPr/>
          <a:lstStyle/>
          <a:p>
            <a:fld id="{C1FF6DA9-008F-8B48-92A6-B652298478BF}" type="slidenum">
              <a:rPr lang="en-US" smtClean="0"/>
              <a:t>34</a:t>
            </a:fld>
            <a:endParaRPr lang="en-US"/>
          </a:p>
        </p:txBody>
      </p:sp>
    </p:spTree>
    <p:extLst>
      <p:ext uri="{BB962C8B-B14F-4D97-AF65-F5344CB8AC3E}">
        <p14:creationId xmlns:p14="http://schemas.microsoft.com/office/powerpoint/2010/main" val="4045522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134929-8FB3-44EC-A52B-B850A6179D5B}"/>
              </a:ext>
            </a:extLst>
          </p:cNvPr>
          <p:cNvSpPr>
            <a:spLocks noGrp="1"/>
          </p:cNvSpPr>
          <p:nvPr>
            <p:ph type="title"/>
          </p:nvPr>
        </p:nvSpPr>
        <p:spPr>
          <a:xfrm>
            <a:off x="439345" y="-52429"/>
            <a:ext cx="11051931" cy="1049216"/>
          </a:xfrm>
        </p:spPr>
        <p:txBody>
          <a:bodyPr>
            <a:noAutofit/>
          </a:bodyPr>
          <a:lstStyle/>
          <a:p>
            <a:r>
              <a:rPr kumimoji="1" lang="ja-JP" altLang="en-US" sz="3200" dirty="0"/>
              <a:t>グループワーク：リアクティブ型教育援助の</a:t>
            </a:r>
            <a:r>
              <a:rPr kumimoji="1" lang="en-US" altLang="ja-JP" sz="3200" dirty="0"/>
              <a:t>Check</a:t>
            </a:r>
            <a:r>
              <a:rPr kumimoji="1" lang="ja-JP" altLang="en-US" sz="3200" dirty="0"/>
              <a:t> </a:t>
            </a:r>
            <a:r>
              <a:rPr kumimoji="1" lang="en-US" altLang="ja-JP" sz="3200" dirty="0"/>
              <a:t>Point</a:t>
            </a:r>
            <a:r>
              <a:rPr kumimoji="1" lang="ja-JP" altLang="en-US" sz="3200" dirty="0"/>
              <a:t>！</a:t>
            </a:r>
          </a:p>
        </p:txBody>
      </p:sp>
      <p:sp>
        <p:nvSpPr>
          <p:cNvPr id="10" name="コンテンツ プレースホルダー 2">
            <a:extLst>
              <a:ext uri="{FF2B5EF4-FFF2-40B4-BE49-F238E27FC236}">
                <a16:creationId xmlns:a16="http://schemas.microsoft.com/office/drawing/2014/main" id="{072A18EE-60B9-4847-87C2-876E6FDBFED8}"/>
              </a:ext>
            </a:extLst>
          </p:cNvPr>
          <p:cNvSpPr txBox="1">
            <a:spLocks/>
          </p:cNvSpPr>
          <p:nvPr/>
        </p:nvSpPr>
        <p:spPr>
          <a:xfrm>
            <a:off x="563686" y="1456134"/>
            <a:ext cx="10462846" cy="8176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800" dirty="0"/>
              <a:t>①学校いじめ防止対策方針を定期的に見直して、学校の</a:t>
            </a:r>
            <a:r>
              <a:rPr kumimoji="1" lang="en-US" altLang="ja-JP" sz="2800" dirty="0"/>
              <a:t>HP</a:t>
            </a:r>
            <a:r>
              <a:rPr kumimoji="1" lang="ja-JP" altLang="en-US" sz="2800" dirty="0"/>
              <a:t>上ですぐに見れる位置にアップされていますか。</a:t>
            </a:r>
            <a:endParaRPr kumimoji="1" lang="en-US" altLang="ja-JP" sz="2800" dirty="0"/>
          </a:p>
        </p:txBody>
      </p:sp>
      <p:sp>
        <p:nvSpPr>
          <p:cNvPr id="11" name="コンテンツ プレースホルダー 2">
            <a:extLst>
              <a:ext uri="{FF2B5EF4-FFF2-40B4-BE49-F238E27FC236}">
                <a16:creationId xmlns:a16="http://schemas.microsoft.com/office/drawing/2014/main" id="{306B4324-DB89-4C06-B100-62B8948E62E5}"/>
              </a:ext>
            </a:extLst>
          </p:cNvPr>
          <p:cNvSpPr txBox="1">
            <a:spLocks/>
          </p:cNvSpPr>
          <p:nvPr/>
        </p:nvSpPr>
        <p:spPr>
          <a:xfrm>
            <a:off x="608354" y="2406011"/>
            <a:ext cx="10119945" cy="8176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800" dirty="0"/>
              <a:t>②学校いじめ防止対策方針は、年度初めに、児童や保護者に周知されていますか。</a:t>
            </a:r>
            <a:endParaRPr kumimoji="1" lang="en-US" altLang="ja-JP" sz="2800" dirty="0"/>
          </a:p>
        </p:txBody>
      </p:sp>
      <p:sp>
        <p:nvSpPr>
          <p:cNvPr id="13" name="コンテンツ プレースホルダー 2">
            <a:extLst>
              <a:ext uri="{FF2B5EF4-FFF2-40B4-BE49-F238E27FC236}">
                <a16:creationId xmlns:a16="http://schemas.microsoft.com/office/drawing/2014/main" id="{12190E74-588E-4179-A525-4543A8694AA5}"/>
              </a:ext>
            </a:extLst>
          </p:cNvPr>
          <p:cNvSpPr txBox="1">
            <a:spLocks/>
          </p:cNvSpPr>
          <p:nvPr/>
        </p:nvSpPr>
        <p:spPr>
          <a:xfrm>
            <a:off x="582588" y="3444188"/>
            <a:ext cx="10322170" cy="8176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800" dirty="0"/>
              <a:t>③いじめの校内研修を定期的に行っていますか。</a:t>
            </a:r>
            <a:endParaRPr kumimoji="1" lang="en-US" altLang="ja-JP" sz="2800" dirty="0"/>
          </a:p>
        </p:txBody>
      </p:sp>
      <p:sp>
        <p:nvSpPr>
          <p:cNvPr id="17" name="コンテンツ プレースホルダー 2">
            <a:extLst>
              <a:ext uri="{FF2B5EF4-FFF2-40B4-BE49-F238E27FC236}">
                <a16:creationId xmlns:a16="http://schemas.microsoft.com/office/drawing/2014/main" id="{FA0A230C-26D6-443A-9EF6-0C4D232A6D72}"/>
              </a:ext>
            </a:extLst>
          </p:cNvPr>
          <p:cNvSpPr txBox="1">
            <a:spLocks/>
          </p:cNvSpPr>
          <p:nvPr/>
        </p:nvSpPr>
        <p:spPr>
          <a:xfrm>
            <a:off x="582588" y="5097680"/>
            <a:ext cx="9120553" cy="8176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800" dirty="0"/>
              <a:t>④「いじめ防止」に関する地域との取組はありますか。</a:t>
            </a:r>
            <a:endParaRPr kumimoji="1" lang="en-US" altLang="ja-JP" sz="2800" dirty="0"/>
          </a:p>
        </p:txBody>
      </p:sp>
      <p:sp>
        <p:nvSpPr>
          <p:cNvPr id="18" name="コンテンツ プレースホルダー 2">
            <a:extLst>
              <a:ext uri="{FF2B5EF4-FFF2-40B4-BE49-F238E27FC236}">
                <a16:creationId xmlns:a16="http://schemas.microsoft.com/office/drawing/2014/main" id="{2B730E8B-E8AE-44A4-A05B-7FA542150553}"/>
              </a:ext>
            </a:extLst>
          </p:cNvPr>
          <p:cNvSpPr txBox="1">
            <a:spLocks/>
          </p:cNvSpPr>
          <p:nvPr/>
        </p:nvSpPr>
        <p:spPr>
          <a:xfrm>
            <a:off x="10034953" y="5145796"/>
            <a:ext cx="1793632" cy="52753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ja-JP" sz="2800" dirty="0"/>
              <a:t>Yes </a:t>
            </a:r>
            <a:r>
              <a:rPr kumimoji="1" lang="ja-JP" altLang="en-US" sz="2800" dirty="0"/>
              <a:t>・　</a:t>
            </a:r>
            <a:r>
              <a:rPr kumimoji="1" lang="en-US" altLang="ja-JP" sz="2800" dirty="0"/>
              <a:t>No</a:t>
            </a:r>
          </a:p>
        </p:txBody>
      </p:sp>
      <p:sp>
        <p:nvSpPr>
          <p:cNvPr id="21" name="コンテンツ プレースホルダー 2">
            <a:extLst>
              <a:ext uri="{FF2B5EF4-FFF2-40B4-BE49-F238E27FC236}">
                <a16:creationId xmlns:a16="http://schemas.microsoft.com/office/drawing/2014/main" id="{465B0E21-A457-403D-8139-466C9F0B3EE5}"/>
              </a:ext>
            </a:extLst>
          </p:cNvPr>
          <p:cNvSpPr txBox="1">
            <a:spLocks/>
          </p:cNvSpPr>
          <p:nvPr/>
        </p:nvSpPr>
        <p:spPr>
          <a:xfrm>
            <a:off x="8181365" y="1930970"/>
            <a:ext cx="1793632" cy="52753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ja-JP" sz="2800" dirty="0"/>
              <a:t>Yes </a:t>
            </a:r>
            <a:r>
              <a:rPr kumimoji="1" lang="ja-JP" altLang="en-US" sz="2800" dirty="0"/>
              <a:t>・　</a:t>
            </a:r>
            <a:r>
              <a:rPr kumimoji="1" lang="en-US" altLang="ja-JP" sz="2800" dirty="0"/>
              <a:t>No</a:t>
            </a:r>
          </a:p>
        </p:txBody>
      </p:sp>
      <p:sp>
        <p:nvSpPr>
          <p:cNvPr id="22" name="コンテンツ プレースホルダー 2">
            <a:extLst>
              <a:ext uri="{FF2B5EF4-FFF2-40B4-BE49-F238E27FC236}">
                <a16:creationId xmlns:a16="http://schemas.microsoft.com/office/drawing/2014/main" id="{6F820334-CB24-42D5-930C-AC75BB4C46B6}"/>
              </a:ext>
            </a:extLst>
          </p:cNvPr>
          <p:cNvSpPr txBox="1">
            <a:spLocks/>
          </p:cNvSpPr>
          <p:nvPr/>
        </p:nvSpPr>
        <p:spPr>
          <a:xfrm>
            <a:off x="4846857" y="2916649"/>
            <a:ext cx="1793632" cy="52753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ja-JP" sz="2800" dirty="0"/>
              <a:t>Yes </a:t>
            </a:r>
            <a:r>
              <a:rPr kumimoji="1" lang="ja-JP" altLang="en-US" sz="2800" dirty="0"/>
              <a:t>・　</a:t>
            </a:r>
            <a:r>
              <a:rPr kumimoji="1" lang="en-US" altLang="ja-JP" sz="2800" dirty="0"/>
              <a:t>No</a:t>
            </a:r>
          </a:p>
        </p:txBody>
      </p:sp>
      <p:sp>
        <p:nvSpPr>
          <p:cNvPr id="23" name="スライド番号プレースホルダー 22">
            <a:extLst>
              <a:ext uri="{FF2B5EF4-FFF2-40B4-BE49-F238E27FC236}">
                <a16:creationId xmlns:a16="http://schemas.microsoft.com/office/drawing/2014/main" id="{9B713A2D-B4F2-43F4-A9BB-ED1A80D1DFC6}"/>
              </a:ext>
            </a:extLst>
          </p:cNvPr>
          <p:cNvSpPr>
            <a:spLocks noGrp="1"/>
          </p:cNvSpPr>
          <p:nvPr>
            <p:ph type="sldNum" sz="quarter" idx="12"/>
          </p:nvPr>
        </p:nvSpPr>
        <p:spPr>
          <a:xfrm>
            <a:off x="9069841" y="6386047"/>
            <a:ext cx="2844800" cy="365125"/>
          </a:xfrm>
        </p:spPr>
        <p:txBody>
          <a:bodyPr/>
          <a:lstStyle/>
          <a:p>
            <a:fld id="{C1FF6DA9-008F-8B48-92A6-B652298478BF}" type="slidenum">
              <a:rPr lang="en-US" smtClean="0"/>
              <a:t>35</a:t>
            </a:fld>
            <a:endParaRPr lang="en-US"/>
          </a:p>
        </p:txBody>
      </p:sp>
      <p:sp>
        <p:nvSpPr>
          <p:cNvPr id="12" name="正方形/長方形 11">
            <a:extLst>
              <a:ext uri="{FF2B5EF4-FFF2-40B4-BE49-F238E27FC236}">
                <a16:creationId xmlns:a16="http://schemas.microsoft.com/office/drawing/2014/main" id="{7759E426-F40E-4B2F-A551-7DB3692C18D6}"/>
              </a:ext>
            </a:extLst>
          </p:cNvPr>
          <p:cNvSpPr/>
          <p:nvPr/>
        </p:nvSpPr>
        <p:spPr>
          <a:xfrm>
            <a:off x="609600" y="5691606"/>
            <a:ext cx="10853457" cy="9341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lstStyle/>
          <a:p>
            <a:r>
              <a:rPr kumimoji="1" lang="ja-JP" altLang="en-US" dirty="0">
                <a:solidFill>
                  <a:schemeClr val="tx1"/>
                </a:solidFill>
              </a:rPr>
              <a:t>その内容は？</a:t>
            </a:r>
          </a:p>
        </p:txBody>
      </p:sp>
      <p:sp>
        <p:nvSpPr>
          <p:cNvPr id="14" name="コンテンツ プレースホルダー 2">
            <a:extLst>
              <a:ext uri="{FF2B5EF4-FFF2-40B4-BE49-F238E27FC236}">
                <a16:creationId xmlns:a16="http://schemas.microsoft.com/office/drawing/2014/main" id="{69BBA87D-6D8C-4E25-9A7F-A31C75D6BA98}"/>
              </a:ext>
            </a:extLst>
          </p:cNvPr>
          <p:cNvSpPr txBox="1">
            <a:spLocks/>
          </p:cNvSpPr>
          <p:nvPr/>
        </p:nvSpPr>
        <p:spPr>
          <a:xfrm>
            <a:off x="9232900" y="3541144"/>
            <a:ext cx="1793632" cy="52753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ja-JP" sz="2800" dirty="0"/>
              <a:t>Yes </a:t>
            </a:r>
            <a:r>
              <a:rPr kumimoji="1" lang="ja-JP" altLang="en-US" sz="2800" dirty="0"/>
              <a:t>・　</a:t>
            </a:r>
            <a:r>
              <a:rPr kumimoji="1" lang="en-US" altLang="ja-JP" sz="2800" dirty="0"/>
              <a:t>No</a:t>
            </a:r>
          </a:p>
        </p:txBody>
      </p:sp>
      <p:sp>
        <p:nvSpPr>
          <p:cNvPr id="15" name="正方形/長方形 14">
            <a:extLst>
              <a:ext uri="{FF2B5EF4-FFF2-40B4-BE49-F238E27FC236}">
                <a16:creationId xmlns:a16="http://schemas.microsoft.com/office/drawing/2014/main" id="{B2ADA9F9-21B9-4D39-BC18-7E2CDDF24AF6}"/>
              </a:ext>
            </a:extLst>
          </p:cNvPr>
          <p:cNvSpPr/>
          <p:nvPr/>
        </p:nvSpPr>
        <p:spPr>
          <a:xfrm>
            <a:off x="608354" y="4008302"/>
            <a:ext cx="10713914" cy="9341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t"/>
          <a:lstStyle/>
          <a:p>
            <a:r>
              <a:rPr kumimoji="1" lang="ja-JP" altLang="en-US" dirty="0">
                <a:solidFill>
                  <a:schemeClr val="tx1"/>
                </a:solidFill>
              </a:rPr>
              <a:t>その内容は？</a:t>
            </a:r>
          </a:p>
        </p:txBody>
      </p:sp>
      <p:sp>
        <p:nvSpPr>
          <p:cNvPr id="24" name="四角形: 角を丸くする 23">
            <a:extLst>
              <a:ext uri="{FF2B5EF4-FFF2-40B4-BE49-F238E27FC236}">
                <a16:creationId xmlns:a16="http://schemas.microsoft.com/office/drawing/2014/main" id="{D960AB23-5CB1-47E9-A7F0-2698BCEBE9EB}"/>
              </a:ext>
            </a:extLst>
          </p:cNvPr>
          <p:cNvSpPr/>
          <p:nvPr/>
        </p:nvSpPr>
        <p:spPr>
          <a:xfrm>
            <a:off x="582589" y="716618"/>
            <a:ext cx="10739680" cy="6561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000" dirty="0"/>
              <a:t>次の問いに対して、まず各自で記入して、その後グループで回答を共有しましょう。</a:t>
            </a:r>
          </a:p>
        </p:txBody>
      </p:sp>
    </p:spTree>
    <p:extLst>
      <p:ext uri="{BB962C8B-B14F-4D97-AF65-F5344CB8AC3E}">
        <p14:creationId xmlns:p14="http://schemas.microsoft.com/office/powerpoint/2010/main" val="2586733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088" y="2039816"/>
            <a:ext cx="8431823" cy="1611069"/>
          </a:xfrm>
        </p:spPr>
        <p:txBody>
          <a:bodyPr>
            <a:noAutofit/>
          </a:bodyPr>
          <a:lstStyle/>
          <a:p>
            <a:r>
              <a:rPr lang="ja-JP" altLang="en-US" sz="4400" dirty="0"/>
              <a:t>５．学校いじめ防止基本方針と学校風土の重要性</a:t>
            </a:r>
            <a:endParaRPr sz="4400" dirty="0"/>
          </a:p>
        </p:txBody>
      </p:sp>
      <p:sp>
        <p:nvSpPr>
          <p:cNvPr id="3" name="スライド番号プレースホルダー 2">
            <a:extLst>
              <a:ext uri="{FF2B5EF4-FFF2-40B4-BE49-F238E27FC236}">
                <a16:creationId xmlns:a16="http://schemas.microsoft.com/office/drawing/2014/main" id="{CA47B2DE-35BC-45EF-A9C8-2982DE345820}"/>
              </a:ext>
            </a:extLst>
          </p:cNvPr>
          <p:cNvSpPr>
            <a:spLocks noGrp="1"/>
          </p:cNvSpPr>
          <p:nvPr>
            <p:ph type="sldNum" sz="quarter" idx="12"/>
          </p:nvPr>
        </p:nvSpPr>
        <p:spPr/>
        <p:txBody>
          <a:bodyPr/>
          <a:lstStyle/>
          <a:p>
            <a:fld id="{C1FF6DA9-008F-8B48-92A6-B652298478BF}"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4314" y="369620"/>
            <a:ext cx="9652000" cy="541561"/>
          </a:xfrm>
        </p:spPr>
        <p:txBody>
          <a:bodyPr>
            <a:noAutofit/>
          </a:bodyPr>
          <a:lstStyle/>
          <a:p>
            <a:pPr marL="0" indent="0">
              <a:buNone/>
            </a:pPr>
            <a:r>
              <a:rPr lang="en-US" altLang="ja-JP" sz="4000" dirty="0"/>
              <a:t>(1)</a:t>
            </a:r>
            <a:r>
              <a:rPr lang="ja-JP" altLang="en-US" sz="4000" dirty="0"/>
              <a:t>学校いじめ防止基本方針の策定と周知</a:t>
            </a:r>
            <a:endParaRPr lang="en-US" altLang="ja-JP" sz="4000" dirty="0"/>
          </a:p>
        </p:txBody>
      </p:sp>
      <p:sp>
        <p:nvSpPr>
          <p:cNvPr id="4" name="正方形/長方形 3">
            <a:extLst>
              <a:ext uri="{FF2B5EF4-FFF2-40B4-BE49-F238E27FC236}">
                <a16:creationId xmlns:a16="http://schemas.microsoft.com/office/drawing/2014/main" id="{864CBF78-9F65-40F8-8DFB-2B650C278152}"/>
              </a:ext>
            </a:extLst>
          </p:cNvPr>
          <p:cNvSpPr/>
          <p:nvPr/>
        </p:nvSpPr>
        <p:spPr>
          <a:xfrm>
            <a:off x="1117600" y="2320499"/>
            <a:ext cx="9442941" cy="523220"/>
          </a:xfrm>
          <a:prstGeom prst="rect">
            <a:avLst/>
          </a:prstGeom>
        </p:spPr>
        <p:txBody>
          <a:bodyPr wrap="square">
            <a:spAutoFit/>
          </a:bodyPr>
          <a:lstStyle/>
          <a:p>
            <a:r>
              <a:rPr lang="ja-JP" altLang="en-US" sz="2800" u="sng" dirty="0"/>
              <a:t>①学校いじめ防止基本方針の地域総がかりでの策定</a:t>
            </a:r>
            <a:endParaRPr lang="en-US" altLang="ja-JP" sz="2800" u="sng" dirty="0"/>
          </a:p>
        </p:txBody>
      </p:sp>
      <p:sp>
        <p:nvSpPr>
          <p:cNvPr id="5" name="正方形/長方形 4">
            <a:extLst>
              <a:ext uri="{FF2B5EF4-FFF2-40B4-BE49-F238E27FC236}">
                <a16:creationId xmlns:a16="http://schemas.microsoft.com/office/drawing/2014/main" id="{7B936962-7103-409E-8A1E-0FB8C2265C92}"/>
              </a:ext>
            </a:extLst>
          </p:cNvPr>
          <p:cNvSpPr/>
          <p:nvPr/>
        </p:nvSpPr>
        <p:spPr>
          <a:xfrm>
            <a:off x="1154723" y="4382374"/>
            <a:ext cx="5929828" cy="523220"/>
          </a:xfrm>
          <a:prstGeom prst="rect">
            <a:avLst/>
          </a:prstGeom>
        </p:spPr>
        <p:txBody>
          <a:bodyPr wrap="none">
            <a:spAutoFit/>
          </a:bodyPr>
          <a:lstStyle/>
          <a:p>
            <a:r>
              <a:rPr lang="ja-JP" altLang="en-US" sz="2800" u="sng" dirty="0"/>
              <a:t>②学校いじめ防止基本方針の教材化</a:t>
            </a:r>
          </a:p>
        </p:txBody>
      </p:sp>
      <p:sp>
        <p:nvSpPr>
          <p:cNvPr id="8" name="テキスト ボックス 7">
            <a:extLst>
              <a:ext uri="{FF2B5EF4-FFF2-40B4-BE49-F238E27FC236}">
                <a16:creationId xmlns:a16="http://schemas.microsoft.com/office/drawing/2014/main" id="{5095C765-AE57-4685-B81F-51899BC1FF16}"/>
              </a:ext>
            </a:extLst>
          </p:cNvPr>
          <p:cNvSpPr txBox="1"/>
          <p:nvPr/>
        </p:nvSpPr>
        <p:spPr>
          <a:xfrm>
            <a:off x="1154723" y="1129050"/>
            <a:ext cx="9999786" cy="954107"/>
          </a:xfrm>
          <a:prstGeom prst="rect">
            <a:avLst/>
          </a:prstGeom>
          <a:noFill/>
        </p:spPr>
        <p:txBody>
          <a:bodyPr wrap="square" rtlCol="0">
            <a:spAutoFit/>
          </a:bodyPr>
          <a:lstStyle/>
          <a:p>
            <a:r>
              <a:rPr kumimoji="1" lang="ja-JP" altLang="en-US" sz="2800" dirty="0"/>
              <a:t>☆児童生徒や保護者がとらえるいじめと法が定めるいじめにずれがあるため、留意が必要。共通理解をはかっておくこと。</a:t>
            </a:r>
          </a:p>
        </p:txBody>
      </p:sp>
      <p:sp>
        <p:nvSpPr>
          <p:cNvPr id="9" name="テキスト ボックス 8">
            <a:extLst>
              <a:ext uri="{FF2B5EF4-FFF2-40B4-BE49-F238E27FC236}">
                <a16:creationId xmlns:a16="http://schemas.microsoft.com/office/drawing/2014/main" id="{55B1D354-DC85-41A2-BE47-E8627F9F57BF}"/>
              </a:ext>
            </a:extLst>
          </p:cNvPr>
          <p:cNvSpPr txBox="1"/>
          <p:nvPr/>
        </p:nvSpPr>
        <p:spPr>
          <a:xfrm>
            <a:off x="1117600" y="2876436"/>
            <a:ext cx="10275275" cy="1384995"/>
          </a:xfrm>
          <a:prstGeom prst="rect">
            <a:avLst/>
          </a:prstGeom>
          <a:noFill/>
        </p:spPr>
        <p:txBody>
          <a:bodyPr wrap="square" rtlCol="0">
            <a:spAutoFit/>
          </a:bodyPr>
          <a:lstStyle/>
          <a:p>
            <a:r>
              <a:rPr kumimoji="1" lang="ja-JP" altLang="en-US" sz="2800" dirty="0"/>
              <a:t>保護者、地域住民、関係機関等の参加を促すことや、児童生徒の意見をとりいれることが重要。話し合いを通して、いじめ防止に関する共通理解がはかられる。</a:t>
            </a:r>
          </a:p>
        </p:txBody>
      </p:sp>
      <p:sp>
        <p:nvSpPr>
          <p:cNvPr id="10" name="テキスト ボックス 9">
            <a:extLst>
              <a:ext uri="{FF2B5EF4-FFF2-40B4-BE49-F238E27FC236}">
                <a16:creationId xmlns:a16="http://schemas.microsoft.com/office/drawing/2014/main" id="{F1229678-287C-4C15-949B-98DB80A03294}"/>
              </a:ext>
            </a:extLst>
          </p:cNvPr>
          <p:cNvSpPr txBox="1"/>
          <p:nvPr/>
        </p:nvSpPr>
        <p:spPr>
          <a:xfrm>
            <a:off x="1154723" y="4905594"/>
            <a:ext cx="10238152" cy="1815882"/>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2800" dirty="0"/>
              <a:t>学校のいじめ防止基本方針の内容を、入学時、各年度の開始時に、児童生徒、保護者、関係機関等に説明する。</a:t>
            </a:r>
            <a:endParaRPr kumimoji="1" lang="en-US" altLang="ja-JP" sz="2800" dirty="0"/>
          </a:p>
          <a:p>
            <a:pPr marL="285750" indent="-285750">
              <a:buFont typeface="Wingdings" panose="05000000000000000000" pitchFamily="2" charset="2"/>
              <a:buChar char="p"/>
            </a:pPr>
            <a:r>
              <a:rPr kumimoji="1" lang="ja-JP" altLang="en-US" sz="2800" dirty="0"/>
              <a:t>道徳科、特別活動、総合的な学習の時間などで、学習教材化し、主体的に学ぶ</a:t>
            </a:r>
          </a:p>
        </p:txBody>
      </p:sp>
      <p:sp>
        <p:nvSpPr>
          <p:cNvPr id="11" name="スライド番号プレースホルダー 10">
            <a:extLst>
              <a:ext uri="{FF2B5EF4-FFF2-40B4-BE49-F238E27FC236}">
                <a16:creationId xmlns:a16="http://schemas.microsoft.com/office/drawing/2014/main" id="{B95920CC-6837-4242-A5C7-C4741DEBAD92}"/>
              </a:ext>
            </a:extLst>
          </p:cNvPr>
          <p:cNvSpPr>
            <a:spLocks noGrp="1"/>
          </p:cNvSpPr>
          <p:nvPr>
            <p:ph type="sldNum" sz="quarter" idx="12"/>
          </p:nvPr>
        </p:nvSpPr>
        <p:spPr/>
        <p:txBody>
          <a:bodyPr/>
          <a:lstStyle/>
          <a:p>
            <a:fld id="{C1FF6DA9-008F-8B48-92A6-B652298478BF}" type="slidenum">
              <a:rPr lang="en-US" smtClean="0"/>
              <a:t>37</a:t>
            </a:fld>
            <a:endParaRPr lang="en-US"/>
          </a:p>
        </p:txBody>
      </p:sp>
    </p:spTree>
    <p:extLst>
      <p:ext uri="{BB962C8B-B14F-4D97-AF65-F5344CB8AC3E}">
        <p14:creationId xmlns:p14="http://schemas.microsoft.com/office/powerpoint/2010/main" val="35610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16662C5-A53A-49D5-8A0F-4D47B6D45CA8}"/>
              </a:ext>
            </a:extLst>
          </p:cNvPr>
          <p:cNvSpPr>
            <a:spLocks noGrp="1"/>
          </p:cNvSpPr>
          <p:nvPr>
            <p:ph idx="1"/>
          </p:nvPr>
        </p:nvSpPr>
        <p:spPr>
          <a:xfrm>
            <a:off x="1178169" y="386864"/>
            <a:ext cx="10111154" cy="545121"/>
          </a:xfrm>
        </p:spPr>
        <p:txBody>
          <a:bodyPr>
            <a:noAutofit/>
          </a:bodyPr>
          <a:lstStyle/>
          <a:p>
            <a:pPr marL="0" indent="0">
              <a:spcBef>
                <a:spcPts val="0"/>
              </a:spcBef>
              <a:buNone/>
            </a:pPr>
            <a:r>
              <a:rPr lang="en-US" altLang="ja-JP" sz="4000" dirty="0"/>
              <a:t>(2)</a:t>
            </a:r>
            <a:r>
              <a:rPr lang="ja-JP" altLang="en-US" sz="4000" dirty="0"/>
              <a:t>いじめ抑止効果の高い学校風土づくり</a:t>
            </a:r>
            <a:endParaRPr lang="en-US" altLang="ja-JP" sz="4000" dirty="0"/>
          </a:p>
        </p:txBody>
      </p:sp>
      <p:pic>
        <p:nvPicPr>
          <p:cNvPr id="5" name="図 4">
            <a:extLst>
              <a:ext uri="{FF2B5EF4-FFF2-40B4-BE49-F238E27FC236}">
                <a16:creationId xmlns:a16="http://schemas.microsoft.com/office/drawing/2014/main" id="{F8667A49-D0D5-4ACC-AAFF-CA00CC343892}"/>
              </a:ext>
            </a:extLst>
          </p:cNvPr>
          <p:cNvPicPr>
            <a:picLocks noChangeAspect="1"/>
          </p:cNvPicPr>
          <p:nvPr/>
        </p:nvPicPr>
        <p:blipFill>
          <a:blip r:embed="rId3"/>
          <a:stretch>
            <a:fillRect/>
          </a:stretch>
        </p:blipFill>
        <p:spPr>
          <a:xfrm>
            <a:off x="4092510" y="1319659"/>
            <a:ext cx="7736075" cy="3798253"/>
          </a:xfrm>
          <a:prstGeom prst="rect">
            <a:avLst/>
          </a:prstGeom>
        </p:spPr>
      </p:pic>
      <p:sp>
        <p:nvSpPr>
          <p:cNvPr id="10" name="コンテンツ プレースホルダー 2">
            <a:extLst>
              <a:ext uri="{FF2B5EF4-FFF2-40B4-BE49-F238E27FC236}">
                <a16:creationId xmlns:a16="http://schemas.microsoft.com/office/drawing/2014/main" id="{52B0E312-13C6-4A1A-9B07-4DAD57E97AFC}"/>
              </a:ext>
            </a:extLst>
          </p:cNvPr>
          <p:cNvSpPr txBox="1">
            <a:spLocks/>
          </p:cNvSpPr>
          <p:nvPr/>
        </p:nvSpPr>
        <p:spPr>
          <a:xfrm>
            <a:off x="609600" y="5382480"/>
            <a:ext cx="10972799" cy="13348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ja-JP" altLang="en-US" sz="2800" dirty="0"/>
              <a:t>多くの児童生徒の学校とのつながりがよくても、</a:t>
            </a:r>
            <a:r>
              <a:rPr kumimoji="1" lang="ja-JP" altLang="en-US" sz="2800" u="sng" dirty="0"/>
              <a:t>一部の気になる児童生徒</a:t>
            </a:r>
            <a:r>
              <a:rPr kumimoji="1" lang="ja-JP" altLang="en-US" sz="2800" dirty="0"/>
              <a:t>や</a:t>
            </a:r>
            <a:r>
              <a:rPr kumimoji="1" lang="ja-JP" altLang="en-US" sz="2800" u="sng" dirty="0"/>
              <a:t>援助ニーズの高い特定の児童生徒</a:t>
            </a:r>
            <a:r>
              <a:rPr kumimoji="1" lang="ja-JP" altLang="en-US" sz="2800" dirty="0"/>
              <a:t>の学校とのつながりにも配慮が必要。</a:t>
            </a:r>
            <a:endParaRPr kumimoji="1" lang="en-US" altLang="ja-JP" sz="2800" dirty="0"/>
          </a:p>
        </p:txBody>
      </p:sp>
      <p:sp>
        <p:nvSpPr>
          <p:cNvPr id="7" name="スライド番号プレースホルダー 6">
            <a:extLst>
              <a:ext uri="{FF2B5EF4-FFF2-40B4-BE49-F238E27FC236}">
                <a16:creationId xmlns:a16="http://schemas.microsoft.com/office/drawing/2014/main" id="{89863613-570B-4E9B-88B0-2C09017202CE}"/>
              </a:ext>
            </a:extLst>
          </p:cNvPr>
          <p:cNvSpPr>
            <a:spLocks noGrp="1"/>
          </p:cNvSpPr>
          <p:nvPr>
            <p:ph type="sldNum" sz="quarter" idx="12"/>
          </p:nvPr>
        </p:nvSpPr>
        <p:spPr/>
        <p:txBody>
          <a:bodyPr/>
          <a:lstStyle/>
          <a:p>
            <a:fld id="{C1FF6DA9-008F-8B48-92A6-B652298478BF}" type="slidenum">
              <a:rPr lang="en-US" smtClean="0"/>
              <a:t>38</a:t>
            </a:fld>
            <a:endParaRPr lang="en-US"/>
          </a:p>
        </p:txBody>
      </p:sp>
      <p:sp>
        <p:nvSpPr>
          <p:cNvPr id="8" name="吹き出し: 四角形 7">
            <a:extLst>
              <a:ext uri="{FF2B5EF4-FFF2-40B4-BE49-F238E27FC236}">
                <a16:creationId xmlns:a16="http://schemas.microsoft.com/office/drawing/2014/main" id="{F71702E4-82D2-456B-B198-FA68D16229CE}"/>
              </a:ext>
            </a:extLst>
          </p:cNvPr>
          <p:cNvSpPr/>
          <p:nvPr/>
        </p:nvSpPr>
        <p:spPr>
          <a:xfrm>
            <a:off x="146536" y="1289942"/>
            <a:ext cx="3630056" cy="3704864"/>
          </a:xfrm>
          <a:prstGeom prst="wedgeRectCallout">
            <a:avLst>
              <a:gd name="adj1" fmla="val 57054"/>
              <a:gd name="adj2" fmla="val 14604"/>
            </a:avLst>
          </a:prstGeom>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800" dirty="0"/>
              <a:t>「私はこの学校が好きである」「私は、この学校にいると安心して過ごすことができる」といった</a:t>
            </a:r>
            <a:r>
              <a:rPr kumimoji="1" lang="en-US" altLang="ja-JP" sz="2800" dirty="0"/>
              <a:t>『</a:t>
            </a:r>
            <a:r>
              <a:rPr kumimoji="1" lang="ja-JP" altLang="en-US" sz="2800" dirty="0"/>
              <a:t>学校とのつながり</a:t>
            </a:r>
            <a:r>
              <a:rPr kumimoji="1" lang="en-US" altLang="ja-JP" sz="2800" dirty="0"/>
              <a:t>』</a:t>
            </a:r>
            <a:r>
              <a:rPr kumimoji="1" lang="ja-JP" altLang="en-US" sz="2800" dirty="0"/>
              <a:t>がいじめ加害の抑止に効果的。</a:t>
            </a:r>
          </a:p>
        </p:txBody>
      </p:sp>
    </p:spTree>
    <p:extLst>
      <p:ext uri="{BB962C8B-B14F-4D97-AF65-F5344CB8AC3E}">
        <p14:creationId xmlns:p14="http://schemas.microsoft.com/office/powerpoint/2010/main" val="405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DDB3E8-6C11-43E7-B726-C579262FBFB7}"/>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F5A91176-F56B-42F9-BB19-FC9661EC8315}"/>
              </a:ext>
            </a:extLst>
          </p:cNvPr>
          <p:cNvSpPr>
            <a:spLocks noGrp="1"/>
          </p:cNvSpPr>
          <p:nvPr>
            <p:ph idx="1"/>
          </p:nvPr>
        </p:nvSpPr>
        <p:spPr/>
        <p:txBody>
          <a:bodyPr>
            <a:noAutofit/>
          </a:bodyPr>
          <a:lstStyle/>
          <a:p>
            <a:r>
              <a:rPr kumimoji="1" lang="ja-JP" altLang="en-US" sz="2800" dirty="0"/>
              <a:t>子どもの命を守り、安全安心な学校生活が送れるよう、</a:t>
            </a:r>
            <a:r>
              <a:rPr kumimoji="1" lang="ja-JP" altLang="en-US" sz="2800" u="sng" dirty="0"/>
              <a:t>最新の知識</a:t>
            </a:r>
            <a:r>
              <a:rPr kumimoji="1" lang="ja-JP" altLang="en-US" sz="2800" dirty="0"/>
              <a:t>（リーガルナレッジ、生徒指導提要等）に基づく対応を行う。</a:t>
            </a:r>
            <a:endParaRPr kumimoji="1" lang="en-US" altLang="ja-JP" sz="2800" dirty="0"/>
          </a:p>
          <a:p>
            <a:r>
              <a:rPr kumimoji="1" lang="ja-JP" altLang="en-US" sz="2800" dirty="0"/>
              <a:t>担任や学年団の抱え込みを防ぎ、管理職のリーダーシップの下、</a:t>
            </a:r>
            <a:r>
              <a:rPr kumimoji="1" lang="ja-JP" altLang="en-US" sz="2800" u="sng" dirty="0"/>
              <a:t>チーム対応</a:t>
            </a:r>
            <a:r>
              <a:rPr kumimoji="1" lang="ja-JP" altLang="en-US" sz="2800" dirty="0"/>
              <a:t>を推進する。</a:t>
            </a:r>
            <a:endParaRPr kumimoji="1" lang="en-US" altLang="ja-JP" sz="2800" dirty="0"/>
          </a:p>
          <a:p>
            <a:r>
              <a:rPr kumimoji="1" lang="ja-JP" altLang="en-US" sz="2800" u="sng" dirty="0"/>
              <a:t>プロアクティブないじめ防止対策</a:t>
            </a:r>
            <a:r>
              <a:rPr kumimoji="1" lang="ja-JP" altLang="en-US" sz="2800" dirty="0"/>
              <a:t>を年間計画に基づき実施すると共に、</a:t>
            </a:r>
            <a:r>
              <a:rPr kumimoji="1" lang="ja-JP" altLang="en-US" sz="2800" u="sng" dirty="0"/>
              <a:t>リアクティブないじめ対応</a:t>
            </a:r>
            <a:r>
              <a:rPr kumimoji="1" lang="ja-JP" altLang="en-US" sz="2800" dirty="0"/>
              <a:t>について全教職員の共通理解をはかる。</a:t>
            </a:r>
            <a:endParaRPr kumimoji="1" lang="en-US" altLang="ja-JP" sz="2800" dirty="0"/>
          </a:p>
          <a:p>
            <a:r>
              <a:rPr kumimoji="1" lang="ja-JP" altLang="en-US" sz="2800" dirty="0"/>
              <a:t>学校のいじめ防止方針や防止対策について評価し、</a:t>
            </a:r>
            <a:r>
              <a:rPr kumimoji="1" lang="ja-JP" altLang="en-US" sz="2800" u="sng" dirty="0"/>
              <a:t>定期的に見直し、改善をはかる</a:t>
            </a:r>
            <a:r>
              <a:rPr kumimoji="1" lang="ja-JP" altLang="en-US" sz="2800" dirty="0"/>
              <a:t>（ＰＤＣＡサイクル）</a:t>
            </a:r>
          </a:p>
        </p:txBody>
      </p:sp>
      <p:sp>
        <p:nvSpPr>
          <p:cNvPr id="4" name="スライド番号プレースホルダー 3">
            <a:extLst>
              <a:ext uri="{FF2B5EF4-FFF2-40B4-BE49-F238E27FC236}">
                <a16:creationId xmlns:a16="http://schemas.microsoft.com/office/drawing/2014/main" id="{FA49A367-786A-413C-81A0-13134213107A}"/>
              </a:ext>
            </a:extLst>
          </p:cNvPr>
          <p:cNvSpPr>
            <a:spLocks noGrp="1"/>
          </p:cNvSpPr>
          <p:nvPr>
            <p:ph type="sldNum" sz="quarter" idx="12"/>
          </p:nvPr>
        </p:nvSpPr>
        <p:spPr/>
        <p:txBody>
          <a:bodyPr/>
          <a:lstStyle/>
          <a:p>
            <a:fld id="{C1FF6DA9-008F-8B48-92A6-B652298478BF}" type="slidenum">
              <a:rPr lang="en-US" smtClean="0"/>
              <a:t>39</a:t>
            </a:fld>
            <a:endParaRPr lang="en-US"/>
          </a:p>
        </p:txBody>
      </p:sp>
    </p:spTree>
    <p:extLst>
      <p:ext uri="{BB962C8B-B14F-4D97-AF65-F5344CB8AC3E}">
        <p14:creationId xmlns:p14="http://schemas.microsoft.com/office/powerpoint/2010/main" val="411555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942C44-9112-43DB-BB01-A2E221B139E1}"/>
              </a:ext>
            </a:extLst>
          </p:cNvPr>
          <p:cNvSpPr>
            <a:spLocks noGrp="1"/>
          </p:cNvSpPr>
          <p:nvPr>
            <p:ph type="title"/>
          </p:nvPr>
        </p:nvSpPr>
        <p:spPr>
          <a:xfrm>
            <a:off x="609600" y="178747"/>
            <a:ext cx="10972800" cy="1143000"/>
          </a:xfrm>
        </p:spPr>
        <p:txBody>
          <a:bodyPr/>
          <a:lstStyle/>
          <a:p>
            <a:r>
              <a:rPr kumimoji="1" lang="ja-JP" altLang="en-US" dirty="0"/>
              <a:t>いじめの認知件数と解消状況</a:t>
            </a:r>
          </a:p>
        </p:txBody>
      </p:sp>
      <p:sp>
        <p:nvSpPr>
          <p:cNvPr id="4" name="スライド番号プレースホルダー 3">
            <a:extLst>
              <a:ext uri="{FF2B5EF4-FFF2-40B4-BE49-F238E27FC236}">
                <a16:creationId xmlns:a16="http://schemas.microsoft.com/office/drawing/2014/main" id="{FBEEE27B-3115-43F9-9038-BD965E8746B7}"/>
              </a:ext>
            </a:extLst>
          </p:cNvPr>
          <p:cNvSpPr>
            <a:spLocks noGrp="1"/>
          </p:cNvSpPr>
          <p:nvPr>
            <p:ph type="sldNum" sz="quarter" idx="12"/>
          </p:nvPr>
        </p:nvSpPr>
        <p:spPr>
          <a:xfrm>
            <a:off x="9172890" y="6343401"/>
            <a:ext cx="2844800" cy="365125"/>
          </a:xfrm>
        </p:spPr>
        <p:txBody>
          <a:bodyPr/>
          <a:lstStyle/>
          <a:p>
            <a:fld id="{C1FF6DA9-008F-8B48-92A6-B652298478BF}" type="slidenum">
              <a:rPr lang="en-US" smtClean="0"/>
              <a:t>4</a:t>
            </a:fld>
            <a:endParaRPr lang="en-US"/>
          </a:p>
        </p:txBody>
      </p:sp>
      <p:pic>
        <p:nvPicPr>
          <p:cNvPr id="5" name="図 4">
            <a:extLst>
              <a:ext uri="{FF2B5EF4-FFF2-40B4-BE49-F238E27FC236}">
                <a16:creationId xmlns:a16="http://schemas.microsoft.com/office/drawing/2014/main" id="{DD1875D9-36C2-4837-A224-08990D621995}"/>
              </a:ext>
            </a:extLst>
          </p:cNvPr>
          <p:cNvPicPr>
            <a:picLocks noChangeAspect="1"/>
          </p:cNvPicPr>
          <p:nvPr/>
        </p:nvPicPr>
        <p:blipFill>
          <a:blip r:embed="rId3"/>
          <a:stretch>
            <a:fillRect/>
          </a:stretch>
        </p:blipFill>
        <p:spPr>
          <a:xfrm>
            <a:off x="239404" y="1413127"/>
            <a:ext cx="11548086" cy="4493647"/>
          </a:xfrm>
          <a:prstGeom prst="rect">
            <a:avLst/>
          </a:prstGeom>
        </p:spPr>
      </p:pic>
      <p:sp>
        <p:nvSpPr>
          <p:cNvPr id="6" name="テキスト ボックス 5">
            <a:extLst>
              <a:ext uri="{FF2B5EF4-FFF2-40B4-BE49-F238E27FC236}">
                <a16:creationId xmlns:a16="http://schemas.microsoft.com/office/drawing/2014/main" id="{9BE21008-02E6-4487-BB26-F7222983CEC0}"/>
              </a:ext>
            </a:extLst>
          </p:cNvPr>
          <p:cNvSpPr txBox="1"/>
          <p:nvPr/>
        </p:nvSpPr>
        <p:spPr>
          <a:xfrm>
            <a:off x="6415030" y="1996435"/>
            <a:ext cx="1417675" cy="646331"/>
          </a:xfrm>
          <a:prstGeom prst="rect">
            <a:avLst/>
          </a:prstGeom>
          <a:solidFill>
            <a:schemeClr val="bg1"/>
          </a:solidFill>
        </p:spPr>
        <p:txBody>
          <a:bodyPr wrap="square" rtlCol="0">
            <a:spAutoFit/>
          </a:bodyPr>
          <a:lstStyle/>
          <a:p>
            <a:r>
              <a:rPr kumimoji="1" lang="ja-JP" altLang="en-US" dirty="0"/>
              <a:t>全体</a:t>
            </a:r>
            <a:r>
              <a:rPr kumimoji="1" lang="en-US" altLang="ja-JP" dirty="0"/>
              <a:t>769,022</a:t>
            </a:r>
            <a:r>
              <a:rPr kumimoji="1" lang="ja-JP" altLang="en-US" dirty="0"/>
              <a:t>件</a:t>
            </a:r>
          </a:p>
        </p:txBody>
      </p:sp>
      <p:sp>
        <p:nvSpPr>
          <p:cNvPr id="7" name="テキスト ボックス 6">
            <a:extLst>
              <a:ext uri="{FF2B5EF4-FFF2-40B4-BE49-F238E27FC236}">
                <a16:creationId xmlns:a16="http://schemas.microsoft.com/office/drawing/2014/main" id="{B2CEF9B5-983F-4D56-954C-43C235070867}"/>
              </a:ext>
            </a:extLst>
          </p:cNvPr>
          <p:cNvSpPr txBox="1"/>
          <p:nvPr/>
        </p:nvSpPr>
        <p:spPr>
          <a:xfrm>
            <a:off x="6677009" y="2940480"/>
            <a:ext cx="1417675" cy="646331"/>
          </a:xfrm>
          <a:prstGeom prst="rect">
            <a:avLst/>
          </a:prstGeom>
          <a:solidFill>
            <a:schemeClr val="bg1"/>
          </a:solidFill>
        </p:spPr>
        <p:txBody>
          <a:bodyPr wrap="square" rtlCol="0">
            <a:spAutoFit/>
          </a:bodyPr>
          <a:lstStyle/>
          <a:p>
            <a:r>
              <a:rPr kumimoji="1" lang="ja-JP" altLang="en-US" dirty="0"/>
              <a:t>小学校</a:t>
            </a:r>
            <a:r>
              <a:rPr kumimoji="1" lang="en-US" altLang="ja-JP" dirty="0"/>
              <a:t>610,612</a:t>
            </a:r>
            <a:r>
              <a:rPr kumimoji="1" lang="ja-JP" altLang="en-US" dirty="0"/>
              <a:t>件</a:t>
            </a:r>
          </a:p>
        </p:txBody>
      </p:sp>
      <p:sp>
        <p:nvSpPr>
          <p:cNvPr id="8" name="テキスト ボックス 7">
            <a:extLst>
              <a:ext uri="{FF2B5EF4-FFF2-40B4-BE49-F238E27FC236}">
                <a16:creationId xmlns:a16="http://schemas.microsoft.com/office/drawing/2014/main" id="{06A107E5-829A-45FC-AFDE-4BDC42FB9D6B}"/>
              </a:ext>
            </a:extLst>
          </p:cNvPr>
          <p:cNvSpPr txBox="1"/>
          <p:nvPr/>
        </p:nvSpPr>
        <p:spPr>
          <a:xfrm>
            <a:off x="6311248" y="4314519"/>
            <a:ext cx="1417675" cy="646331"/>
          </a:xfrm>
          <a:prstGeom prst="rect">
            <a:avLst/>
          </a:prstGeom>
          <a:solidFill>
            <a:schemeClr val="bg1"/>
          </a:solidFill>
        </p:spPr>
        <p:txBody>
          <a:bodyPr wrap="square" rtlCol="0">
            <a:spAutoFit/>
          </a:bodyPr>
          <a:lstStyle/>
          <a:p>
            <a:r>
              <a:rPr kumimoji="1" lang="ja-JP" altLang="en-US" dirty="0"/>
              <a:t>中学校</a:t>
            </a:r>
            <a:r>
              <a:rPr kumimoji="1" lang="en-US" altLang="ja-JP" dirty="0"/>
              <a:t>135,865</a:t>
            </a:r>
            <a:r>
              <a:rPr kumimoji="1" lang="ja-JP" altLang="en-US" dirty="0"/>
              <a:t>件</a:t>
            </a:r>
          </a:p>
        </p:txBody>
      </p:sp>
      <p:sp>
        <p:nvSpPr>
          <p:cNvPr id="9" name="テキスト ボックス 8">
            <a:extLst>
              <a:ext uri="{FF2B5EF4-FFF2-40B4-BE49-F238E27FC236}">
                <a16:creationId xmlns:a16="http://schemas.microsoft.com/office/drawing/2014/main" id="{B203F9E8-0A1D-486F-9C02-B53DCBCF0BE0}"/>
              </a:ext>
            </a:extLst>
          </p:cNvPr>
          <p:cNvSpPr txBox="1"/>
          <p:nvPr/>
        </p:nvSpPr>
        <p:spPr>
          <a:xfrm>
            <a:off x="6677009" y="5121707"/>
            <a:ext cx="1155695" cy="646331"/>
          </a:xfrm>
          <a:prstGeom prst="rect">
            <a:avLst/>
          </a:prstGeom>
          <a:solidFill>
            <a:schemeClr val="bg1"/>
          </a:solidFill>
        </p:spPr>
        <p:txBody>
          <a:bodyPr wrap="square" rtlCol="0">
            <a:spAutoFit/>
          </a:bodyPr>
          <a:lstStyle/>
          <a:p>
            <a:r>
              <a:rPr kumimoji="1" lang="ja-JP" altLang="en-US" dirty="0"/>
              <a:t>高等学校</a:t>
            </a:r>
            <a:r>
              <a:rPr kumimoji="1" lang="en-US" altLang="ja-JP" dirty="0"/>
              <a:t>18,891</a:t>
            </a:r>
            <a:r>
              <a:rPr kumimoji="1" lang="ja-JP" altLang="en-US" dirty="0"/>
              <a:t>件</a:t>
            </a:r>
          </a:p>
        </p:txBody>
      </p:sp>
      <p:sp>
        <p:nvSpPr>
          <p:cNvPr id="10" name="テキスト ボックス 9">
            <a:extLst>
              <a:ext uri="{FF2B5EF4-FFF2-40B4-BE49-F238E27FC236}">
                <a16:creationId xmlns:a16="http://schemas.microsoft.com/office/drawing/2014/main" id="{6BF51A1B-EC69-4BDF-A0B1-378BBD4E38DD}"/>
              </a:ext>
            </a:extLst>
          </p:cNvPr>
          <p:cNvSpPr txBox="1"/>
          <p:nvPr/>
        </p:nvSpPr>
        <p:spPr>
          <a:xfrm>
            <a:off x="10372470" y="2940480"/>
            <a:ext cx="1702336" cy="923330"/>
          </a:xfrm>
          <a:prstGeom prst="rect">
            <a:avLst/>
          </a:prstGeom>
          <a:solidFill>
            <a:schemeClr val="bg1"/>
          </a:solidFill>
        </p:spPr>
        <p:txBody>
          <a:bodyPr wrap="square" rtlCol="0">
            <a:spAutoFit/>
          </a:bodyPr>
          <a:lstStyle/>
          <a:p>
            <a:r>
              <a:rPr kumimoji="1" lang="ja-JP" altLang="en-US" dirty="0"/>
              <a:t>解消しているもの：</a:t>
            </a:r>
            <a:r>
              <a:rPr kumimoji="1" lang="en-US" altLang="ja-JP" dirty="0"/>
              <a:t>585,349</a:t>
            </a:r>
            <a:r>
              <a:rPr kumimoji="1" lang="ja-JP" altLang="en-US" dirty="0"/>
              <a:t>件（</a:t>
            </a:r>
            <a:r>
              <a:rPr kumimoji="1" lang="en-US" altLang="ja-JP" dirty="0"/>
              <a:t>76.1</a:t>
            </a:r>
            <a:r>
              <a:rPr kumimoji="1" lang="ja-JP" altLang="en-US" dirty="0"/>
              <a:t>％）</a:t>
            </a:r>
          </a:p>
        </p:txBody>
      </p:sp>
      <p:sp>
        <p:nvSpPr>
          <p:cNvPr id="11" name="テキスト ボックス 10">
            <a:extLst>
              <a:ext uri="{FF2B5EF4-FFF2-40B4-BE49-F238E27FC236}">
                <a16:creationId xmlns:a16="http://schemas.microsoft.com/office/drawing/2014/main" id="{045CAD9D-62AE-45A6-8FD8-F7F1EA7954E4}"/>
              </a:ext>
            </a:extLst>
          </p:cNvPr>
          <p:cNvSpPr txBox="1"/>
          <p:nvPr/>
        </p:nvSpPr>
        <p:spPr>
          <a:xfrm>
            <a:off x="10287409" y="3984104"/>
            <a:ext cx="1904591" cy="923330"/>
          </a:xfrm>
          <a:prstGeom prst="rect">
            <a:avLst/>
          </a:prstGeom>
          <a:solidFill>
            <a:schemeClr val="bg1"/>
          </a:solidFill>
        </p:spPr>
        <p:txBody>
          <a:bodyPr wrap="square" rtlCol="0">
            <a:spAutoFit/>
          </a:bodyPr>
          <a:lstStyle/>
          <a:p>
            <a:r>
              <a:rPr kumimoji="1" lang="ja-JP" altLang="en-US" dirty="0"/>
              <a:t>解消に向けて取組中：</a:t>
            </a:r>
            <a:r>
              <a:rPr kumimoji="1" lang="en-US" altLang="ja-JP" dirty="0"/>
              <a:t>182,511</a:t>
            </a:r>
            <a:r>
              <a:rPr kumimoji="1" lang="ja-JP" altLang="en-US" dirty="0"/>
              <a:t>件（</a:t>
            </a:r>
            <a:r>
              <a:rPr kumimoji="1" lang="en-US" altLang="ja-JP" dirty="0"/>
              <a:t>23.7</a:t>
            </a:r>
            <a:r>
              <a:rPr kumimoji="1" lang="ja-JP" altLang="en-US" dirty="0"/>
              <a:t>％）</a:t>
            </a:r>
          </a:p>
        </p:txBody>
      </p:sp>
      <p:sp>
        <p:nvSpPr>
          <p:cNvPr id="12" name="テキスト ボックス 11">
            <a:extLst>
              <a:ext uri="{FF2B5EF4-FFF2-40B4-BE49-F238E27FC236}">
                <a16:creationId xmlns:a16="http://schemas.microsoft.com/office/drawing/2014/main" id="{A9020A96-12D4-4388-B943-26BFD45F366E}"/>
              </a:ext>
            </a:extLst>
          </p:cNvPr>
          <p:cNvSpPr txBox="1"/>
          <p:nvPr/>
        </p:nvSpPr>
        <p:spPr>
          <a:xfrm>
            <a:off x="609600" y="6319441"/>
            <a:ext cx="11177890" cy="369332"/>
          </a:xfrm>
          <a:prstGeom prst="rect">
            <a:avLst/>
          </a:prstGeom>
          <a:noFill/>
        </p:spPr>
        <p:txBody>
          <a:bodyPr wrap="square" rtlCol="0">
            <a:spAutoFit/>
          </a:bodyPr>
          <a:lstStyle/>
          <a:p>
            <a:r>
              <a:rPr kumimoji="1" lang="ja-JP" altLang="en-US" dirty="0"/>
              <a:t>文部科学省　</a:t>
            </a:r>
            <a:r>
              <a:rPr kumimoji="1" lang="en-US" altLang="ja-JP" dirty="0"/>
              <a:t>2025</a:t>
            </a:r>
            <a:r>
              <a:rPr kumimoji="1" lang="ja-JP" altLang="en-US" dirty="0"/>
              <a:t>　令和</a:t>
            </a:r>
            <a:r>
              <a:rPr kumimoji="1" lang="en-US" altLang="ja-JP" dirty="0"/>
              <a:t>6</a:t>
            </a:r>
            <a:r>
              <a:rPr kumimoji="1" lang="ja-JP" altLang="en-US" dirty="0"/>
              <a:t>年度　児童生徒の問題行動・生徒指導上の諸課題に関する調査結果の概要（</a:t>
            </a:r>
            <a:r>
              <a:rPr kumimoji="1" lang="en-US" altLang="ja-JP" dirty="0"/>
              <a:t>P7</a:t>
            </a:r>
            <a:r>
              <a:rPr kumimoji="1" lang="ja-JP" altLang="en-US" dirty="0"/>
              <a:t>）</a:t>
            </a:r>
            <a:r>
              <a:rPr kumimoji="1" lang="en-US" altLang="ja-JP" dirty="0"/>
              <a:t> </a:t>
            </a:r>
            <a:endParaRPr kumimoji="1" lang="ja-JP" altLang="en-US" dirty="0"/>
          </a:p>
        </p:txBody>
      </p:sp>
      <p:sp>
        <p:nvSpPr>
          <p:cNvPr id="13" name="テキスト ボックス 12">
            <a:extLst>
              <a:ext uri="{FF2B5EF4-FFF2-40B4-BE49-F238E27FC236}">
                <a16:creationId xmlns:a16="http://schemas.microsoft.com/office/drawing/2014/main" id="{DC1530F5-6DCA-46F8-8641-F1AC08548241}"/>
              </a:ext>
            </a:extLst>
          </p:cNvPr>
          <p:cNvSpPr txBox="1"/>
          <p:nvPr/>
        </p:nvSpPr>
        <p:spPr>
          <a:xfrm>
            <a:off x="7897800" y="1835967"/>
            <a:ext cx="4119890" cy="923330"/>
          </a:xfrm>
          <a:prstGeom prst="rect">
            <a:avLst/>
          </a:prstGeom>
          <a:solidFill>
            <a:schemeClr val="bg1"/>
          </a:solidFill>
        </p:spPr>
        <p:txBody>
          <a:bodyPr wrap="square" rtlCol="0">
            <a:spAutoFit/>
          </a:bodyPr>
          <a:lstStyle/>
          <a:p>
            <a:r>
              <a:rPr kumimoji="1" lang="ja-JP" altLang="en-US" dirty="0"/>
              <a:t>①いじめに係る行為が止んでいること（</a:t>
            </a:r>
            <a:r>
              <a:rPr kumimoji="1" lang="en-US" altLang="ja-JP" dirty="0"/>
              <a:t>3</a:t>
            </a:r>
            <a:r>
              <a:rPr kumimoji="1" lang="ja-JP" altLang="en-US" dirty="0"/>
              <a:t>か月が目安）</a:t>
            </a:r>
            <a:endParaRPr kumimoji="1" lang="en-US" altLang="ja-JP" dirty="0"/>
          </a:p>
          <a:p>
            <a:r>
              <a:rPr kumimoji="1" lang="ja-JP" altLang="en-US" dirty="0"/>
              <a:t>②心身の苦痛を感じていないこと</a:t>
            </a:r>
          </a:p>
        </p:txBody>
      </p:sp>
      <p:cxnSp>
        <p:nvCxnSpPr>
          <p:cNvPr id="15" name="直線コネクタ 14">
            <a:extLst>
              <a:ext uri="{FF2B5EF4-FFF2-40B4-BE49-F238E27FC236}">
                <a16:creationId xmlns:a16="http://schemas.microsoft.com/office/drawing/2014/main" id="{4737F41A-DC30-4926-B751-4B1DCA322C14}"/>
              </a:ext>
            </a:extLst>
          </p:cNvPr>
          <p:cNvCxnSpPr/>
          <p:nvPr/>
        </p:nvCxnSpPr>
        <p:spPr>
          <a:xfrm>
            <a:off x="7123867" y="1734414"/>
            <a:ext cx="167989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127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77BCD-DCDD-4639-B084-62B20D46552A}"/>
              </a:ext>
            </a:extLst>
          </p:cNvPr>
          <p:cNvSpPr>
            <a:spLocks noGrp="1"/>
          </p:cNvSpPr>
          <p:nvPr>
            <p:ph type="title"/>
          </p:nvPr>
        </p:nvSpPr>
        <p:spPr>
          <a:xfrm>
            <a:off x="609600" y="136842"/>
            <a:ext cx="10972800" cy="1143000"/>
          </a:xfrm>
        </p:spPr>
        <p:txBody>
          <a:bodyPr/>
          <a:lstStyle/>
          <a:p>
            <a:r>
              <a:rPr kumimoji="1" lang="ja-JP" altLang="en-US" dirty="0"/>
              <a:t>引用文献</a:t>
            </a:r>
          </a:p>
        </p:txBody>
      </p:sp>
      <p:sp>
        <p:nvSpPr>
          <p:cNvPr id="3" name="コンテンツ プレースホルダー 2">
            <a:extLst>
              <a:ext uri="{FF2B5EF4-FFF2-40B4-BE49-F238E27FC236}">
                <a16:creationId xmlns:a16="http://schemas.microsoft.com/office/drawing/2014/main" id="{299986A3-E939-4F95-AA7A-FD355AE78114}"/>
              </a:ext>
            </a:extLst>
          </p:cNvPr>
          <p:cNvSpPr>
            <a:spLocks noGrp="1"/>
          </p:cNvSpPr>
          <p:nvPr>
            <p:ph idx="1"/>
          </p:nvPr>
        </p:nvSpPr>
        <p:spPr>
          <a:xfrm>
            <a:off x="434340" y="1029494"/>
            <a:ext cx="11323320" cy="5207533"/>
          </a:xfrm>
        </p:spPr>
        <p:txBody>
          <a:bodyPr>
            <a:normAutofit fontScale="70000" lnSpcReduction="20000"/>
          </a:bodyPr>
          <a:lstStyle/>
          <a:p>
            <a:pPr>
              <a:lnSpc>
                <a:spcPct val="120000"/>
              </a:lnSpc>
              <a:spcBef>
                <a:spcPts val="600"/>
              </a:spcBef>
            </a:pPr>
            <a:r>
              <a:rPr lang="ja-JP" altLang="ja-JP" sz="2600" dirty="0"/>
              <a:t>石隈利紀（</a:t>
            </a:r>
            <a:r>
              <a:rPr lang="en-US" altLang="ja-JP" sz="2600" dirty="0"/>
              <a:t>1999</a:t>
            </a:r>
            <a:r>
              <a:rPr lang="ja-JP" altLang="ja-JP" sz="2600" dirty="0"/>
              <a:t>）『学校心理学：教師・スクールカウンセラー・保護者のチームによる心理教育的援助サービス』誠信書房</a:t>
            </a:r>
          </a:p>
          <a:p>
            <a:pPr latinLnBrk="1">
              <a:lnSpc>
                <a:spcPct val="120000"/>
              </a:lnSpc>
              <a:spcBef>
                <a:spcPts val="600"/>
              </a:spcBef>
            </a:pPr>
            <a:r>
              <a:rPr lang="ja-JP" altLang="ja-JP" sz="2600" dirty="0"/>
              <a:t>西日本心理テストセンター（</a:t>
            </a:r>
            <a:r>
              <a:rPr lang="en-US" altLang="ja-JP" sz="2600" dirty="0"/>
              <a:t>2024</a:t>
            </a:r>
            <a:r>
              <a:rPr lang="ja-JP" altLang="ja-JP" sz="2600" dirty="0"/>
              <a:t>）『教育相談のための総合調査シグマ</a:t>
            </a:r>
            <a:r>
              <a:rPr lang="en-US" altLang="ja-JP" sz="2600" dirty="0"/>
              <a:t>Σ</a:t>
            </a:r>
            <a:r>
              <a:rPr lang="ja-JP" altLang="ja-JP" sz="2600" dirty="0"/>
              <a:t>』（</a:t>
            </a:r>
            <a:r>
              <a:rPr lang="en-US" altLang="ja-JP" sz="2600" dirty="0"/>
              <a:t>https://n-sinri.jp</a:t>
            </a:r>
            <a:r>
              <a:rPr lang="ja-JP" altLang="ja-JP" sz="2600" dirty="0"/>
              <a:t>　</a:t>
            </a:r>
            <a:r>
              <a:rPr lang="en-US" altLang="ja-JP" sz="2600" dirty="0"/>
              <a:t>2025</a:t>
            </a:r>
            <a:r>
              <a:rPr lang="ja-JP" altLang="ja-JP" sz="2600" dirty="0"/>
              <a:t>年</a:t>
            </a:r>
            <a:r>
              <a:rPr lang="en-US" altLang="ja-JP" sz="2600" dirty="0"/>
              <a:t>1</a:t>
            </a:r>
            <a:r>
              <a:rPr lang="ja-JP" altLang="ja-JP" sz="2600" dirty="0"/>
              <a:t>月</a:t>
            </a:r>
            <a:r>
              <a:rPr lang="en-US" altLang="ja-JP" sz="2600" dirty="0"/>
              <a:t>11</a:t>
            </a:r>
            <a:r>
              <a:rPr lang="ja-JP" altLang="ja-JP" sz="2600" dirty="0"/>
              <a:t>日）</a:t>
            </a:r>
            <a:endParaRPr lang="en-US" altLang="ja-JP" sz="2600" dirty="0"/>
          </a:p>
          <a:p>
            <a:pPr latinLnBrk="1">
              <a:lnSpc>
                <a:spcPct val="120000"/>
              </a:lnSpc>
              <a:spcBef>
                <a:spcPts val="600"/>
              </a:spcBef>
            </a:pPr>
            <a:r>
              <a:rPr lang="ja-JP" altLang="ja-JP" sz="2600" dirty="0"/>
              <a:t>文部科学省（</a:t>
            </a:r>
            <a:r>
              <a:rPr lang="en-US" altLang="ja-JP" sz="2600" dirty="0"/>
              <a:t>2018</a:t>
            </a:r>
            <a:r>
              <a:rPr lang="ja-JP" altLang="ja-JP" sz="2600" dirty="0"/>
              <a:t>）「いじめ対策に係る事例集」（</a:t>
            </a:r>
            <a:r>
              <a:rPr lang="en-US" altLang="ja-JP" sz="2600" dirty="0"/>
              <a:t>https://www.mext.go.jp/a_menu/shotou/seitoshidou/1409466.htm 2025</a:t>
            </a:r>
            <a:r>
              <a:rPr lang="ja-JP" altLang="ja-JP" sz="2600" dirty="0"/>
              <a:t>年</a:t>
            </a:r>
            <a:r>
              <a:rPr lang="en-US" altLang="ja-JP" sz="2600" dirty="0"/>
              <a:t>1</a:t>
            </a:r>
            <a:r>
              <a:rPr lang="ja-JP" altLang="ja-JP" sz="2600" dirty="0"/>
              <a:t>月</a:t>
            </a:r>
            <a:r>
              <a:rPr lang="en-US" altLang="ja-JP" sz="2600" dirty="0"/>
              <a:t>11</a:t>
            </a:r>
            <a:r>
              <a:rPr lang="ja-JP" altLang="ja-JP" sz="2600" dirty="0"/>
              <a:t>日）</a:t>
            </a:r>
          </a:p>
          <a:p>
            <a:pPr latinLnBrk="1">
              <a:lnSpc>
                <a:spcPct val="120000"/>
              </a:lnSpc>
              <a:spcBef>
                <a:spcPts val="600"/>
              </a:spcBef>
            </a:pPr>
            <a:r>
              <a:rPr lang="ja-JP" altLang="ja-JP" sz="2600" dirty="0"/>
              <a:t>文部科学省（</a:t>
            </a:r>
            <a:r>
              <a:rPr lang="en-US" altLang="ja-JP" sz="2600" dirty="0"/>
              <a:t>2022</a:t>
            </a:r>
            <a:r>
              <a:rPr lang="ja-JP" altLang="ja-JP" sz="2600" dirty="0"/>
              <a:t>）「生徒指導提要」（</a:t>
            </a:r>
            <a:r>
              <a:rPr lang="en-US" altLang="ja-JP" sz="2600" dirty="0"/>
              <a:t>https://www.mext.go.jp/a_menu/shotou/seitoshidou/1404008_00001.htm 2025</a:t>
            </a:r>
            <a:r>
              <a:rPr lang="ja-JP" altLang="ja-JP" sz="2600" dirty="0"/>
              <a:t>年</a:t>
            </a:r>
            <a:r>
              <a:rPr lang="en-US" altLang="ja-JP" sz="2600" dirty="0"/>
              <a:t>1</a:t>
            </a:r>
            <a:r>
              <a:rPr lang="ja-JP" altLang="ja-JP" sz="2600" dirty="0"/>
              <a:t>月</a:t>
            </a:r>
            <a:r>
              <a:rPr lang="en-US" altLang="ja-JP" sz="2600" dirty="0"/>
              <a:t>11</a:t>
            </a:r>
            <a:r>
              <a:rPr lang="ja-JP" altLang="ja-JP" sz="2600" dirty="0"/>
              <a:t>日）</a:t>
            </a:r>
          </a:p>
          <a:p>
            <a:pPr latinLnBrk="1">
              <a:lnSpc>
                <a:spcPct val="120000"/>
              </a:lnSpc>
              <a:spcBef>
                <a:spcPts val="600"/>
              </a:spcBef>
            </a:pPr>
            <a:r>
              <a:rPr lang="ja-JP" altLang="ja-JP" sz="2600" dirty="0"/>
              <a:t>文部科学省（</a:t>
            </a:r>
            <a:r>
              <a:rPr lang="en-US" altLang="ja-JP" sz="2600" dirty="0"/>
              <a:t>2024</a:t>
            </a:r>
            <a:r>
              <a:rPr lang="ja-JP" altLang="ja-JP" sz="2600" dirty="0"/>
              <a:t>）「いじめの重大事態の調査に関するガイドライン（令和６年８月改訂版）」（</a:t>
            </a:r>
            <a:r>
              <a:rPr lang="en-US" altLang="ja-JP" sz="2600" dirty="0"/>
              <a:t>https://www.mext.go.jp/content/20240830-mext_jidou01-000037829_3.pdf 2025</a:t>
            </a:r>
            <a:r>
              <a:rPr lang="ja-JP" altLang="ja-JP" sz="2600" dirty="0"/>
              <a:t>年</a:t>
            </a:r>
            <a:r>
              <a:rPr lang="en-US" altLang="ja-JP" sz="2600" dirty="0"/>
              <a:t>1</a:t>
            </a:r>
            <a:r>
              <a:rPr lang="ja-JP" altLang="ja-JP" sz="2600" dirty="0"/>
              <a:t>月</a:t>
            </a:r>
            <a:r>
              <a:rPr lang="en-US" altLang="ja-JP" sz="2600" dirty="0"/>
              <a:t>11</a:t>
            </a:r>
            <a:r>
              <a:rPr lang="ja-JP" altLang="ja-JP" sz="2600" dirty="0"/>
              <a:t>日）</a:t>
            </a:r>
            <a:endParaRPr lang="en-US" altLang="ja-JP" sz="2600" dirty="0"/>
          </a:p>
          <a:p>
            <a:pPr latinLnBrk="1">
              <a:lnSpc>
                <a:spcPct val="120000"/>
              </a:lnSpc>
              <a:spcBef>
                <a:spcPts val="600"/>
              </a:spcBef>
            </a:pPr>
            <a:r>
              <a:rPr lang="zh-CN" altLang="en-US" sz="2600" dirty="0"/>
              <a:t>文部科学省（</a:t>
            </a:r>
            <a:r>
              <a:rPr lang="en-US" altLang="zh-CN" sz="2600" dirty="0"/>
              <a:t>2025</a:t>
            </a:r>
            <a:r>
              <a:rPr lang="zh-CN" altLang="en-US" sz="2600" dirty="0"/>
              <a:t>）</a:t>
            </a:r>
            <a:r>
              <a:rPr lang="ja-JP" altLang="en-US" sz="2600" dirty="0"/>
              <a:t>「児童生徒の自殺が起きたときの背景調査の指針（</a:t>
            </a:r>
            <a:r>
              <a:rPr lang="zh-TW" altLang="en-US" sz="2600" dirty="0"/>
              <a:t>令和７年</a:t>
            </a:r>
            <a:r>
              <a:rPr lang="en-US" altLang="zh-TW" sz="2600" dirty="0"/>
              <a:t>12</a:t>
            </a:r>
            <a:r>
              <a:rPr lang="zh-TW" altLang="en-US" sz="2600" dirty="0"/>
              <a:t>月改訂</a:t>
            </a:r>
            <a:r>
              <a:rPr lang="ja-JP" altLang="en-US" sz="2600" dirty="0"/>
              <a:t>）」（</a:t>
            </a:r>
            <a:r>
              <a:rPr lang="en-US" altLang="ja-JP" sz="2600" dirty="0"/>
              <a:t>https://www.mext.go.jp/content/20260109-mxt_jidou02-000046508-002-01.pdf 2026</a:t>
            </a:r>
            <a:r>
              <a:rPr lang="ja-JP" altLang="en-US" sz="2600" dirty="0"/>
              <a:t>年</a:t>
            </a:r>
            <a:r>
              <a:rPr lang="en-US" altLang="ja-JP" sz="2600" dirty="0"/>
              <a:t>4</a:t>
            </a:r>
            <a:r>
              <a:rPr lang="ja-JP" altLang="en-US" sz="2600" dirty="0"/>
              <a:t>月</a:t>
            </a:r>
            <a:r>
              <a:rPr lang="en-US" altLang="ja-JP" sz="2600" dirty="0"/>
              <a:t>23</a:t>
            </a:r>
            <a:r>
              <a:rPr lang="ja-JP" altLang="en-US" sz="2600" dirty="0"/>
              <a:t>日）</a:t>
            </a:r>
            <a:endParaRPr lang="en-US" altLang="ja-JP" sz="2600" dirty="0"/>
          </a:p>
          <a:p>
            <a:pPr latinLnBrk="1">
              <a:lnSpc>
                <a:spcPct val="120000"/>
              </a:lnSpc>
              <a:spcBef>
                <a:spcPts val="600"/>
              </a:spcBef>
            </a:pPr>
            <a:r>
              <a:rPr lang="en-US" altLang="ja-JP" sz="2400" dirty="0"/>
              <a:t>Olweus, D., Limber, S. P., Vicki, C. F. et al.</a:t>
            </a:r>
            <a:r>
              <a:rPr lang="ja-JP" altLang="en-US" sz="2400" dirty="0"/>
              <a:t> </a:t>
            </a:r>
            <a:r>
              <a:rPr lang="en-US" altLang="ja-JP" sz="2400" dirty="0"/>
              <a:t>(2007) Olweus Bullying Prevention Program Schoolwide Guide/Teacher Guide. Hazelden Information &amp; Educational Services.〔</a:t>
            </a:r>
            <a:r>
              <a:rPr lang="ja-JP" altLang="ja-JP" sz="2400" dirty="0"/>
              <a:t>小林公司・横田克哉</a:t>
            </a:r>
            <a:r>
              <a:rPr lang="ja-JP" altLang="en-US" sz="2400" dirty="0"/>
              <a:t>（監訳），オルヴェウス・いじめ防止プログラム刊行委員会（訳）</a:t>
            </a:r>
            <a:r>
              <a:rPr lang="ja-JP" altLang="ja-JP" sz="2400" dirty="0"/>
              <a:t>（</a:t>
            </a:r>
            <a:r>
              <a:rPr lang="en-US" altLang="ja-JP" sz="2400" dirty="0"/>
              <a:t>2013</a:t>
            </a:r>
            <a:r>
              <a:rPr lang="ja-JP" altLang="ja-JP" sz="2400" dirty="0"/>
              <a:t>）．オルヴェウス・いじめ防止プログラム―学校と教師の道しるべ　現代人文社</a:t>
            </a:r>
            <a:r>
              <a:rPr lang="en-US" altLang="ja-JP" sz="2400" dirty="0"/>
              <a:t>〕</a:t>
            </a:r>
            <a:endParaRPr lang="en-US" altLang="ja-JP" sz="2600" dirty="0"/>
          </a:p>
          <a:p>
            <a:pPr latinLnBrk="1"/>
            <a:endParaRPr lang="ja-JP" altLang="ja-JP"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84BA4E75-913C-44AE-8932-4E2861AAF84C}"/>
              </a:ext>
            </a:extLst>
          </p:cNvPr>
          <p:cNvSpPr>
            <a:spLocks noGrp="1"/>
          </p:cNvSpPr>
          <p:nvPr>
            <p:ph type="sldNum" sz="quarter" idx="12"/>
          </p:nvPr>
        </p:nvSpPr>
        <p:spPr/>
        <p:txBody>
          <a:bodyPr/>
          <a:lstStyle/>
          <a:p>
            <a:fld id="{C1FF6DA9-008F-8B48-92A6-B652298478BF}" type="slidenum">
              <a:rPr lang="en-US" smtClean="0"/>
              <a:t>40</a:t>
            </a:fld>
            <a:endParaRPr lang="en-US"/>
          </a:p>
        </p:txBody>
      </p:sp>
    </p:spTree>
    <p:extLst>
      <p:ext uri="{BB962C8B-B14F-4D97-AF65-F5344CB8AC3E}">
        <p14:creationId xmlns:p14="http://schemas.microsoft.com/office/powerpoint/2010/main" val="2811997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53C7A-CB23-6DD5-ED25-12A716B20C8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C906B17-B20A-1433-87CC-118531F19B62}"/>
              </a:ext>
            </a:extLst>
          </p:cNvPr>
          <p:cNvSpPr>
            <a:spLocks noGrp="1"/>
          </p:cNvSpPr>
          <p:nvPr>
            <p:ph type="title"/>
          </p:nvPr>
        </p:nvSpPr>
        <p:spPr>
          <a:xfrm>
            <a:off x="4043362" y="270192"/>
            <a:ext cx="4105275" cy="463233"/>
          </a:xfrm>
        </p:spPr>
        <p:txBody>
          <a:bodyPr>
            <a:noAutofit/>
          </a:bodyPr>
          <a:lstStyle/>
          <a:p>
            <a:r>
              <a:rPr kumimoji="1" lang="ja-JP" altLang="en-US" sz="2800" dirty="0"/>
              <a:t>テキストの引用文献①</a:t>
            </a:r>
          </a:p>
        </p:txBody>
      </p:sp>
      <p:sp>
        <p:nvSpPr>
          <p:cNvPr id="3" name="コンテンツ プレースホルダー 2">
            <a:extLst>
              <a:ext uri="{FF2B5EF4-FFF2-40B4-BE49-F238E27FC236}">
                <a16:creationId xmlns:a16="http://schemas.microsoft.com/office/drawing/2014/main" id="{87ACB898-537B-BF50-77AA-5F8818AA6FC9}"/>
              </a:ext>
            </a:extLst>
          </p:cNvPr>
          <p:cNvSpPr>
            <a:spLocks noGrp="1"/>
          </p:cNvSpPr>
          <p:nvPr>
            <p:ph idx="1"/>
          </p:nvPr>
        </p:nvSpPr>
        <p:spPr>
          <a:xfrm>
            <a:off x="276225" y="733425"/>
            <a:ext cx="11481435" cy="6121401"/>
          </a:xfrm>
        </p:spPr>
        <p:txBody>
          <a:bodyPr>
            <a:normAutofit fontScale="32500" lnSpcReduction="20000"/>
          </a:bodyPr>
          <a:lstStyle/>
          <a:p>
            <a:pPr marL="0" indent="0" latinLnBrk="1">
              <a:lnSpc>
                <a:spcPct val="120000"/>
              </a:lnSpc>
              <a:spcBef>
                <a:spcPts val="600"/>
              </a:spcBef>
              <a:buNone/>
            </a:pPr>
            <a:endParaRPr lang="en-US" altLang="ja-JP" sz="2800" b="1" dirty="0">
              <a:highlight>
                <a:srgbClr val="FFFF00"/>
              </a:highlight>
              <a:latin typeface="UD Digi Kyokasho N-R" panose="02020400000000000000" pitchFamily="18" charset="-128"/>
              <a:ea typeface="UD Digi Kyokasho N-R" panose="02020400000000000000" pitchFamily="18" charset="-128"/>
            </a:endParaRPr>
          </a:p>
          <a:p>
            <a:r>
              <a:rPr lang="ja-JP" altLang="ja-JP" sz="5600" dirty="0"/>
              <a:t>［引用文献］</a:t>
            </a:r>
          </a:p>
          <a:p>
            <a:r>
              <a:rPr lang="ja-JP" altLang="ja-JP" sz="5600" dirty="0"/>
              <a:t>石隈利紀（</a:t>
            </a:r>
            <a:r>
              <a:rPr lang="en-US" altLang="ja-JP" sz="5600" dirty="0"/>
              <a:t>1999</a:t>
            </a:r>
            <a:r>
              <a:rPr lang="ja-JP" altLang="ja-JP" sz="5600" dirty="0"/>
              <a:t>）『学校心理学：教師・スクールカウンセラー・保護者のチームによる心理教育的援助サービス』誠信書房</a:t>
            </a:r>
          </a:p>
          <a:p>
            <a:r>
              <a:rPr lang="ja-JP" altLang="ja-JP" sz="5600" dirty="0"/>
              <a:t>国立教育政策研究所生徒指導・進路指導研究センター（</a:t>
            </a:r>
            <a:r>
              <a:rPr lang="en-US" altLang="ja-JP" sz="5600" dirty="0"/>
              <a:t>2024</a:t>
            </a:r>
            <a:r>
              <a:rPr lang="ja-JP" altLang="ja-JP" sz="5600" dirty="0"/>
              <a:t>）『「生徒指導上の諸課題に対する実効的な学校の指導体制の構築に関する総合的調査研究（令和</a:t>
            </a:r>
            <a:r>
              <a:rPr lang="en-US" altLang="ja-JP" sz="5600" dirty="0"/>
              <a:t>2</a:t>
            </a:r>
            <a:r>
              <a:rPr lang="ja-JP" altLang="ja-JP" sz="5600" dirty="0"/>
              <a:t>・</a:t>
            </a:r>
            <a:r>
              <a:rPr lang="en-US" altLang="ja-JP" sz="5600" dirty="0"/>
              <a:t>3</a:t>
            </a:r>
            <a:r>
              <a:rPr lang="ja-JP" altLang="ja-JP" sz="5600" dirty="0"/>
              <a:t>年度調査）」最終報告書』</a:t>
            </a:r>
          </a:p>
          <a:p>
            <a:pPr latinLnBrk="1"/>
            <a:r>
              <a:rPr lang="ja-JP" altLang="ja-JP" sz="5600" dirty="0"/>
              <a:t>西日本心理テストセンター（</a:t>
            </a:r>
            <a:r>
              <a:rPr lang="en-US" altLang="ja-JP" sz="5600" dirty="0"/>
              <a:t>2024</a:t>
            </a:r>
            <a:r>
              <a:rPr lang="ja-JP" altLang="ja-JP" sz="5600" dirty="0"/>
              <a:t>）『教育相談のための総合調査シグマ</a:t>
            </a:r>
            <a:r>
              <a:rPr lang="en-US" altLang="ja-JP" sz="5600" dirty="0"/>
              <a:t>Σ</a:t>
            </a:r>
            <a:r>
              <a:rPr lang="ja-JP" altLang="ja-JP" sz="5600" dirty="0"/>
              <a:t>』（</a:t>
            </a:r>
            <a:r>
              <a:rPr lang="en-US" altLang="ja-JP" sz="5600" dirty="0"/>
              <a:t>https://n-sinri.jp</a:t>
            </a:r>
            <a:r>
              <a:rPr lang="ja-JP" altLang="ja-JP" sz="5600" dirty="0"/>
              <a:t>　</a:t>
            </a:r>
            <a:r>
              <a:rPr lang="en-US" altLang="ja-JP" sz="5600" dirty="0"/>
              <a:t>2025</a:t>
            </a:r>
            <a:r>
              <a:rPr lang="ja-JP" altLang="ja-JP" sz="5600" dirty="0"/>
              <a:t>年</a:t>
            </a:r>
            <a:r>
              <a:rPr lang="en-US" altLang="ja-JP" sz="5600" dirty="0"/>
              <a:t>1</a:t>
            </a:r>
            <a:r>
              <a:rPr lang="ja-JP" altLang="ja-JP" sz="5600" dirty="0"/>
              <a:t>月</a:t>
            </a:r>
            <a:r>
              <a:rPr lang="en-US" altLang="ja-JP" sz="5600" dirty="0"/>
              <a:t>11</a:t>
            </a:r>
            <a:r>
              <a:rPr lang="ja-JP" altLang="ja-JP" sz="5600" dirty="0"/>
              <a:t>日）</a:t>
            </a:r>
          </a:p>
          <a:p>
            <a:r>
              <a:rPr lang="ja-JP" altLang="ja-JP" sz="5600" dirty="0"/>
              <a:t>宮古紀宏・八並光俊</a:t>
            </a:r>
            <a:r>
              <a:rPr lang="en-US" altLang="ja-JP" sz="5600" dirty="0"/>
              <a:t>(2021)</a:t>
            </a:r>
            <a:r>
              <a:rPr lang="ja-JP" altLang="ja-JP" sz="5600" dirty="0"/>
              <a:t>「米国の学校改善における社会情緒的スキルの活用例と課題－学校アカウンタビリティとしての「学校風土」指標に着目して－」日本生徒指導学会『日本生徒指導学会第</a:t>
            </a:r>
            <a:r>
              <a:rPr lang="en-US" altLang="ja-JP" sz="5600" dirty="0"/>
              <a:t>22</a:t>
            </a:r>
            <a:r>
              <a:rPr lang="ja-JP" altLang="ja-JP" sz="5600" dirty="0"/>
              <a:t>回大会（上越教育大学）発表要旨集録』，</a:t>
            </a:r>
            <a:r>
              <a:rPr lang="en-US" altLang="ja-JP" sz="5600" dirty="0"/>
              <a:t>pp.29</a:t>
            </a:r>
            <a:endParaRPr lang="ja-JP" altLang="ja-JP" sz="5600" dirty="0"/>
          </a:p>
          <a:p>
            <a:pPr latinLnBrk="1"/>
            <a:r>
              <a:rPr lang="ja-JP" altLang="ja-JP" sz="5600" dirty="0"/>
              <a:t>文部科学省（</a:t>
            </a:r>
            <a:r>
              <a:rPr lang="en-US" altLang="ja-JP" sz="5600" dirty="0"/>
              <a:t>2017</a:t>
            </a:r>
            <a:r>
              <a:rPr lang="ja-JP" altLang="ja-JP" sz="5600" dirty="0"/>
              <a:t>）「小学校学習指導要領（平成</a:t>
            </a:r>
            <a:r>
              <a:rPr lang="en-US" altLang="ja-JP" sz="5600" dirty="0"/>
              <a:t>29</a:t>
            </a:r>
            <a:r>
              <a:rPr lang="ja-JP" altLang="ja-JP" sz="5600" dirty="0"/>
              <a:t>年告示）」（</a:t>
            </a:r>
            <a:r>
              <a:rPr lang="en-US" altLang="ja-JP" sz="5600" dirty="0"/>
              <a:t>https://www.mext.go.jp/content/20230120-mxt_kyoiku02-100002604_01.pdf 2025</a:t>
            </a:r>
            <a:r>
              <a:rPr lang="ja-JP" altLang="ja-JP" sz="5600" dirty="0"/>
              <a:t>年</a:t>
            </a:r>
            <a:r>
              <a:rPr lang="en-US" altLang="ja-JP" sz="5600" dirty="0"/>
              <a:t>1</a:t>
            </a:r>
            <a:r>
              <a:rPr lang="ja-JP" altLang="ja-JP" sz="5600" dirty="0"/>
              <a:t>月</a:t>
            </a:r>
            <a:r>
              <a:rPr lang="en-US" altLang="ja-JP" sz="5600" dirty="0"/>
              <a:t>11</a:t>
            </a:r>
            <a:r>
              <a:rPr lang="ja-JP" altLang="ja-JP" sz="5600" dirty="0"/>
              <a:t>日）</a:t>
            </a:r>
          </a:p>
          <a:p>
            <a:pPr latinLnBrk="1"/>
            <a:r>
              <a:rPr lang="ja-JP" altLang="ja-JP" sz="5600" dirty="0"/>
              <a:t>文部科学省（</a:t>
            </a:r>
            <a:r>
              <a:rPr lang="en-US" altLang="ja-JP" sz="5600" dirty="0"/>
              <a:t>2018</a:t>
            </a:r>
            <a:r>
              <a:rPr lang="ja-JP" altLang="ja-JP" sz="5600" dirty="0"/>
              <a:t>）「いじめ対策に係る事例集」（</a:t>
            </a:r>
            <a:r>
              <a:rPr lang="en-US" altLang="ja-JP" sz="5600" dirty="0"/>
              <a:t>https://www.mext.go.jp/a_menu/shotou/seitoshidou/1409466.htm 2025</a:t>
            </a:r>
            <a:r>
              <a:rPr lang="ja-JP" altLang="ja-JP" sz="5600" dirty="0"/>
              <a:t>年</a:t>
            </a:r>
            <a:r>
              <a:rPr lang="en-US" altLang="ja-JP" sz="5600" dirty="0"/>
              <a:t>1</a:t>
            </a:r>
            <a:r>
              <a:rPr lang="ja-JP" altLang="ja-JP" sz="5600" dirty="0"/>
              <a:t>月</a:t>
            </a:r>
            <a:r>
              <a:rPr lang="en-US" altLang="ja-JP" sz="5600" dirty="0"/>
              <a:t>11</a:t>
            </a:r>
            <a:r>
              <a:rPr lang="ja-JP" altLang="ja-JP" sz="5600" dirty="0"/>
              <a:t>日）</a:t>
            </a:r>
          </a:p>
          <a:p>
            <a:pPr latinLnBrk="1"/>
            <a:r>
              <a:rPr lang="ja-JP" altLang="ja-JP" sz="5600" dirty="0"/>
              <a:t>文部科学省（</a:t>
            </a:r>
            <a:r>
              <a:rPr lang="en-US" altLang="ja-JP" sz="5600" dirty="0"/>
              <a:t>2022</a:t>
            </a:r>
            <a:r>
              <a:rPr lang="ja-JP" altLang="ja-JP" sz="5600" dirty="0"/>
              <a:t>）「生徒指導提要」（</a:t>
            </a:r>
            <a:r>
              <a:rPr lang="en-US" altLang="ja-JP" sz="5600" dirty="0"/>
              <a:t>https://www.mext.go.jp/a_menu/shotou/seitoshidou/1404008_00001.htm 2025</a:t>
            </a:r>
            <a:r>
              <a:rPr lang="ja-JP" altLang="ja-JP" sz="5600" dirty="0"/>
              <a:t>年</a:t>
            </a:r>
            <a:r>
              <a:rPr lang="en-US" altLang="ja-JP" sz="5600" dirty="0"/>
              <a:t>1</a:t>
            </a:r>
            <a:r>
              <a:rPr lang="ja-JP" altLang="ja-JP" sz="5600" dirty="0"/>
              <a:t>月</a:t>
            </a:r>
            <a:r>
              <a:rPr lang="en-US" altLang="ja-JP" sz="5600" dirty="0"/>
              <a:t>11</a:t>
            </a:r>
            <a:r>
              <a:rPr lang="ja-JP" altLang="ja-JP" sz="5600" dirty="0"/>
              <a:t>日）</a:t>
            </a:r>
          </a:p>
          <a:p>
            <a:pPr latinLnBrk="1"/>
            <a:r>
              <a:rPr lang="ja-JP" altLang="ja-JP" sz="5600" dirty="0"/>
              <a:t>文部科学省（</a:t>
            </a:r>
            <a:r>
              <a:rPr lang="en-US" altLang="ja-JP" sz="5600" dirty="0"/>
              <a:t>2023</a:t>
            </a:r>
            <a:r>
              <a:rPr lang="ja-JP" altLang="ja-JP" sz="5600" dirty="0"/>
              <a:t>）「いじめ重大事態調査の基本的な対応チェックリスト」の配布について（事務連絡）」（</a:t>
            </a:r>
            <a:r>
              <a:rPr lang="en-US" altLang="ja-JP" sz="5600" dirty="0"/>
              <a:t>https://www.mext.go.jp/a_menu/shotou/seitoshidou/1400142_00005.htm 2025</a:t>
            </a:r>
            <a:r>
              <a:rPr lang="ja-JP" altLang="ja-JP" sz="5600" dirty="0"/>
              <a:t>年</a:t>
            </a:r>
            <a:r>
              <a:rPr lang="en-US" altLang="ja-JP" sz="5600" dirty="0"/>
              <a:t>1</a:t>
            </a:r>
            <a:r>
              <a:rPr lang="ja-JP" altLang="ja-JP" sz="5600" dirty="0"/>
              <a:t>月</a:t>
            </a:r>
            <a:r>
              <a:rPr lang="en-US" altLang="ja-JP" sz="5600" dirty="0"/>
              <a:t>11</a:t>
            </a:r>
            <a:r>
              <a:rPr lang="ja-JP" altLang="ja-JP" sz="5600" dirty="0"/>
              <a:t>日）</a:t>
            </a:r>
          </a:p>
          <a:p>
            <a:pPr latinLnBrk="1"/>
            <a:r>
              <a:rPr lang="ja-JP" altLang="ja-JP" sz="5600" dirty="0"/>
              <a:t>文部科学省（</a:t>
            </a:r>
            <a:r>
              <a:rPr lang="en-US" altLang="ja-JP" sz="5600" dirty="0"/>
              <a:t>2024</a:t>
            </a:r>
            <a:r>
              <a:rPr lang="ja-JP" altLang="ja-JP" sz="5600" dirty="0"/>
              <a:t>）「いじめの重大事態の調査に関するガイドライン（令和６年８月改訂版）」（</a:t>
            </a:r>
            <a:r>
              <a:rPr lang="en-US" altLang="ja-JP" sz="5600" dirty="0"/>
              <a:t>https://www.mext.go.jp/content/20240830-mext_jidou01-000037829_3.pdf 2025</a:t>
            </a:r>
            <a:r>
              <a:rPr lang="ja-JP" altLang="ja-JP" sz="5600" dirty="0"/>
              <a:t>年</a:t>
            </a:r>
            <a:r>
              <a:rPr lang="en-US" altLang="ja-JP" sz="5600" dirty="0"/>
              <a:t>1</a:t>
            </a:r>
            <a:r>
              <a:rPr lang="ja-JP" altLang="ja-JP" sz="5600" dirty="0"/>
              <a:t>月</a:t>
            </a:r>
            <a:r>
              <a:rPr lang="en-US" altLang="ja-JP" sz="5600" dirty="0"/>
              <a:t>11</a:t>
            </a:r>
            <a:r>
              <a:rPr lang="ja-JP" altLang="ja-JP" sz="5600" dirty="0"/>
              <a:t>日）</a:t>
            </a:r>
          </a:p>
          <a:p>
            <a:r>
              <a:rPr lang="ja-JP" altLang="ja-JP" sz="5600" dirty="0"/>
              <a:t>文部科学大臣決定（</a:t>
            </a:r>
            <a:r>
              <a:rPr lang="en-US" altLang="ja-JP" sz="5600" dirty="0"/>
              <a:t>2017</a:t>
            </a:r>
            <a:r>
              <a:rPr lang="ja-JP" altLang="ja-JP" sz="5600" dirty="0"/>
              <a:t>）『いじめの防止等のための基本的な方針（最終改定 平成</a:t>
            </a:r>
            <a:r>
              <a:rPr lang="en-US" altLang="ja-JP" sz="5600" dirty="0"/>
              <a:t>29</a:t>
            </a:r>
            <a:r>
              <a:rPr lang="ja-JP" altLang="ja-JP" sz="5600" dirty="0"/>
              <a:t>年</a:t>
            </a:r>
            <a:r>
              <a:rPr lang="en-US" altLang="ja-JP" sz="5600" dirty="0"/>
              <a:t>3</a:t>
            </a:r>
            <a:r>
              <a:rPr lang="ja-JP" altLang="ja-JP" sz="5600" dirty="0"/>
              <a:t>月</a:t>
            </a:r>
            <a:r>
              <a:rPr lang="en-US" altLang="ja-JP" sz="5600" dirty="0"/>
              <a:t>14</a:t>
            </a:r>
            <a:r>
              <a:rPr lang="ja-JP" altLang="ja-JP" sz="5600" dirty="0"/>
              <a:t>日）』</a:t>
            </a:r>
          </a:p>
          <a:p>
            <a:pPr latinLnBrk="1"/>
            <a:endParaRPr lang="ja-JP" altLang="ja-JP" sz="5600" dirty="0"/>
          </a:p>
          <a:p>
            <a:endParaRPr kumimoji="1" lang="ja-JP" altLang="en-US" sz="2000" dirty="0"/>
          </a:p>
        </p:txBody>
      </p:sp>
      <p:sp>
        <p:nvSpPr>
          <p:cNvPr id="4" name="スライド番号プレースホルダー 3">
            <a:extLst>
              <a:ext uri="{FF2B5EF4-FFF2-40B4-BE49-F238E27FC236}">
                <a16:creationId xmlns:a16="http://schemas.microsoft.com/office/drawing/2014/main" id="{F593882A-6F64-5D3B-E770-B6A443C210D0}"/>
              </a:ext>
            </a:extLst>
          </p:cNvPr>
          <p:cNvSpPr>
            <a:spLocks noGrp="1"/>
          </p:cNvSpPr>
          <p:nvPr>
            <p:ph type="sldNum" sz="quarter" idx="12"/>
          </p:nvPr>
        </p:nvSpPr>
        <p:spPr/>
        <p:txBody>
          <a:bodyPr/>
          <a:lstStyle/>
          <a:p>
            <a:fld id="{C1FF6DA9-008F-8B48-92A6-B652298478BF}" type="slidenum">
              <a:rPr lang="en-US" smtClean="0"/>
              <a:t>41</a:t>
            </a:fld>
            <a:endParaRPr lang="en-US"/>
          </a:p>
        </p:txBody>
      </p:sp>
    </p:spTree>
    <p:extLst>
      <p:ext uri="{BB962C8B-B14F-4D97-AF65-F5344CB8AC3E}">
        <p14:creationId xmlns:p14="http://schemas.microsoft.com/office/powerpoint/2010/main" val="2277698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E8F7-D740-A941-9361-DDE18D786117}"/>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E716522-CA09-5548-E0D0-15DB91EFA41F}"/>
              </a:ext>
            </a:extLst>
          </p:cNvPr>
          <p:cNvSpPr>
            <a:spLocks noGrp="1"/>
          </p:cNvSpPr>
          <p:nvPr>
            <p:ph idx="1"/>
          </p:nvPr>
        </p:nvSpPr>
        <p:spPr>
          <a:xfrm>
            <a:off x="276225" y="736599"/>
            <a:ext cx="11481435" cy="6121401"/>
          </a:xfrm>
        </p:spPr>
        <p:txBody>
          <a:bodyPr>
            <a:normAutofit fontScale="92500" lnSpcReduction="20000"/>
          </a:bodyPr>
          <a:lstStyle/>
          <a:p>
            <a:pPr marL="0" indent="0" latinLnBrk="1">
              <a:lnSpc>
                <a:spcPct val="120000"/>
              </a:lnSpc>
              <a:spcBef>
                <a:spcPts val="600"/>
              </a:spcBef>
              <a:buNone/>
            </a:pPr>
            <a:endParaRPr lang="en-US" altLang="ja-JP" sz="2800" b="1" dirty="0">
              <a:highlight>
                <a:srgbClr val="FFFF00"/>
              </a:highlight>
              <a:latin typeface="UD Digi Kyokasho N-R" panose="02020400000000000000" pitchFamily="18" charset="-128"/>
              <a:ea typeface="UD Digi Kyokasho N-R" panose="02020400000000000000" pitchFamily="18" charset="-128"/>
            </a:endParaRPr>
          </a:p>
          <a:p>
            <a:pPr latinLnBrk="1"/>
            <a:r>
              <a:rPr lang="ja-JP" altLang="ja-JP" sz="2000" dirty="0"/>
              <a:t>八並光俊・國分康孝編（</a:t>
            </a:r>
            <a:r>
              <a:rPr lang="en-US" altLang="ja-JP" sz="2000" dirty="0"/>
              <a:t>2008</a:t>
            </a:r>
            <a:r>
              <a:rPr lang="ja-JP" altLang="ja-JP" sz="2000" dirty="0"/>
              <a:t>）『新生徒指導ガイドー開発・予防・解決的な教育モデルによる発達援助』図書文化社（八並光俊「第</a:t>
            </a:r>
            <a:r>
              <a:rPr lang="en-US" altLang="ja-JP" sz="2000" dirty="0"/>
              <a:t>1</a:t>
            </a:r>
            <a:r>
              <a:rPr lang="ja-JP" altLang="ja-JP" sz="2000" dirty="0"/>
              <a:t>章・第</a:t>
            </a:r>
            <a:r>
              <a:rPr lang="en-US" altLang="ja-JP" sz="2000" dirty="0"/>
              <a:t>2</a:t>
            </a:r>
            <a:r>
              <a:rPr lang="ja-JP" altLang="ja-JP" sz="2000" dirty="0"/>
              <a:t>節生徒指導のねらい『個別の発達援助』」及び「第</a:t>
            </a:r>
            <a:r>
              <a:rPr lang="en-US" altLang="ja-JP" sz="2000" dirty="0"/>
              <a:t>4</a:t>
            </a:r>
            <a:r>
              <a:rPr lang="ja-JP" altLang="ja-JP" sz="2000" dirty="0"/>
              <a:t>章・第</a:t>
            </a:r>
            <a:r>
              <a:rPr lang="en-US" altLang="ja-JP" sz="2000" dirty="0"/>
              <a:t>1</a:t>
            </a:r>
            <a:r>
              <a:rPr lang="ja-JP" altLang="ja-JP" sz="2000" dirty="0"/>
              <a:t>節ガイダンスカリキュラムとは」を参照）</a:t>
            </a:r>
          </a:p>
          <a:p>
            <a:pPr latinLnBrk="1"/>
            <a:r>
              <a:rPr lang="ja-JP" altLang="ja-JP" sz="2000" dirty="0"/>
              <a:t>八並光俊（</a:t>
            </a:r>
            <a:r>
              <a:rPr lang="en-US" altLang="ja-JP" sz="2000" dirty="0"/>
              <a:t>2023</a:t>
            </a:r>
            <a:r>
              <a:rPr lang="ja-JP" altLang="ja-JP" sz="2000" dirty="0"/>
              <a:t>）「リーガル・ナレッジに基づく発達支持的生徒指導の充実」月刊学校教育相談　</a:t>
            </a:r>
            <a:r>
              <a:rPr lang="en-US" altLang="ja-JP" sz="2000" dirty="0"/>
              <a:t>1</a:t>
            </a:r>
            <a:r>
              <a:rPr lang="ja-JP" altLang="ja-JP" sz="2000" dirty="0"/>
              <a:t>月号，ほんの森出版，</a:t>
            </a:r>
            <a:r>
              <a:rPr lang="en-US" altLang="ja-JP" sz="2000" dirty="0"/>
              <a:t>pp.10-13</a:t>
            </a:r>
            <a:endParaRPr lang="ja-JP" altLang="ja-JP" sz="2000" dirty="0"/>
          </a:p>
          <a:p>
            <a:pPr latinLnBrk="1"/>
            <a:r>
              <a:rPr lang="ja-JP" altLang="ja-JP" sz="2000" dirty="0"/>
              <a:t>八並光俊（</a:t>
            </a:r>
            <a:r>
              <a:rPr lang="en-US" altLang="ja-JP" sz="2000" dirty="0"/>
              <a:t>2024</a:t>
            </a:r>
            <a:r>
              <a:rPr lang="ja-JP" altLang="ja-JP" sz="2000" dirty="0"/>
              <a:t>）「発達支持的生徒指導の推進と今後の実践的な課題」指導と評価　</a:t>
            </a:r>
            <a:r>
              <a:rPr lang="en-US" altLang="ja-JP" sz="2000" dirty="0"/>
              <a:t>12</a:t>
            </a:r>
            <a:r>
              <a:rPr lang="ja-JP" altLang="ja-JP" sz="2000" dirty="0"/>
              <a:t>月号，一般社団法人図書文化協会／日本教育評価研究所，</a:t>
            </a:r>
            <a:r>
              <a:rPr lang="en-US" altLang="ja-JP" sz="2000" dirty="0"/>
              <a:t>pp.2-3</a:t>
            </a:r>
            <a:endParaRPr lang="ja-JP" altLang="ja-JP" sz="2000" dirty="0"/>
          </a:p>
          <a:p>
            <a:pPr latinLnBrk="1"/>
            <a:r>
              <a:rPr lang="ja-JP" altLang="ja-JP" sz="2000" dirty="0"/>
              <a:t>横浜市教育委員会（</a:t>
            </a:r>
            <a:r>
              <a:rPr lang="en-US" altLang="ja-JP" sz="2000" dirty="0"/>
              <a:t>2023</a:t>
            </a:r>
            <a:r>
              <a:rPr lang="ja-JP" altLang="ja-JP" sz="2000" dirty="0"/>
              <a:t>）「子どもの社会的スキル横浜プログラム」</a:t>
            </a:r>
          </a:p>
          <a:p>
            <a:pPr latinLnBrk="1"/>
            <a:r>
              <a:rPr lang="en-US" altLang="ja-JP" sz="2000" dirty="0"/>
              <a:t>(https://www.city.yokohama.lg.jp/kosodate-kyoiku/kyoiku/plankoho/yokohama-program.html 2025</a:t>
            </a:r>
            <a:r>
              <a:rPr lang="ja-JP" altLang="ja-JP" sz="2000" dirty="0"/>
              <a:t>年</a:t>
            </a:r>
            <a:r>
              <a:rPr lang="en-US" altLang="ja-JP" sz="2000" dirty="0"/>
              <a:t>1</a:t>
            </a:r>
            <a:r>
              <a:rPr lang="ja-JP" altLang="ja-JP" sz="2000" dirty="0"/>
              <a:t>月</a:t>
            </a:r>
            <a:r>
              <a:rPr lang="en-US" altLang="ja-JP" sz="2000" dirty="0"/>
              <a:t>11</a:t>
            </a:r>
            <a:r>
              <a:rPr lang="ja-JP" altLang="ja-JP" sz="2000" dirty="0"/>
              <a:t>日），なお同サイトに，以下の理論編と指導プログラム集が公開されている。</a:t>
            </a:r>
          </a:p>
          <a:p>
            <a:pPr latinLnBrk="1"/>
            <a:r>
              <a:rPr lang="ja-JP" altLang="ja-JP" sz="2000" dirty="0"/>
              <a:t>『子どもの社会的スキル横浜プログラム【理論編】三訂版』</a:t>
            </a:r>
          </a:p>
          <a:p>
            <a:pPr latinLnBrk="1"/>
            <a:r>
              <a:rPr lang="ja-JP" altLang="ja-JP" sz="2000" dirty="0"/>
              <a:t>（</a:t>
            </a:r>
            <a:r>
              <a:rPr lang="en-US" altLang="ja-JP" sz="2000" dirty="0"/>
              <a:t>https://www.city.yokohama.lg.jp/kosodate-kyoiku/kyoiku/sesaku/ijime/yokohama-program.files/ypriron_ver3.pdf 2025</a:t>
            </a:r>
            <a:r>
              <a:rPr lang="ja-JP" altLang="ja-JP" sz="2000" dirty="0"/>
              <a:t>年</a:t>
            </a:r>
            <a:r>
              <a:rPr lang="en-US" altLang="ja-JP" sz="2000" dirty="0"/>
              <a:t>1</a:t>
            </a:r>
            <a:r>
              <a:rPr lang="ja-JP" altLang="ja-JP" sz="2000" dirty="0"/>
              <a:t>月</a:t>
            </a:r>
            <a:r>
              <a:rPr lang="en-US" altLang="ja-JP" sz="2000" dirty="0"/>
              <a:t>11</a:t>
            </a:r>
            <a:r>
              <a:rPr lang="ja-JP" altLang="ja-JP" sz="2000" dirty="0"/>
              <a:t>日）</a:t>
            </a:r>
          </a:p>
          <a:p>
            <a:pPr latinLnBrk="1"/>
            <a:r>
              <a:rPr lang="ja-JP" altLang="ja-JP" sz="2000" dirty="0"/>
              <a:t>『子どもの社会的スキル横浜プログラム【指導プログラム集】三訂版』</a:t>
            </a:r>
          </a:p>
          <a:p>
            <a:pPr latinLnBrk="1"/>
            <a:r>
              <a:rPr lang="ja-JP" altLang="ja-JP" sz="2000" dirty="0"/>
              <a:t>（</a:t>
            </a:r>
            <a:r>
              <a:rPr lang="en-US" altLang="ja-JP" sz="2000" dirty="0"/>
              <a:t>https://www.city.yokohama.lg.jp/kosodate-kyoiku/kyoiku/sesaku/ijime/yokohama-program.files/y-program.ver3.pdf</a:t>
            </a:r>
            <a:r>
              <a:rPr lang="ja-JP" altLang="en-US" sz="2000" dirty="0"/>
              <a:t>　</a:t>
            </a:r>
            <a:r>
              <a:rPr lang="en-US" altLang="ja-JP" sz="2000" dirty="0"/>
              <a:t>2025</a:t>
            </a:r>
            <a:r>
              <a:rPr lang="ja-JP" altLang="ja-JP" sz="2000" dirty="0"/>
              <a:t>年</a:t>
            </a:r>
            <a:r>
              <a:rPr lang="en-US" altLang="ja-JP" sz="2000" dirty="0"/>
              <a:t>1</a:t>
            </a:r>
            <a:r>
              <a:rPr lang="ja-JP" altLang="ja-JP" sz="2000" dirty="0"/>
              <a:t>月</a:t>
            </a:r>
            <a:r>
              <a:rPr lang="en-US" altLang="ja-JP" sz="2000" dirty="0"/>
              <a:t>11</a:t>
            </a:r>
            <a:r>
              <a:rPr lang="ja-JP" altLang="ja-JP" sz="2000" dirty="0"/>
              <a:t>日）</a:t>
            </a:r>
          </a:p>
          <a:p>
            <a:pPr latinLnBrk="1"/>
            <a:r>
              <a:rPr lang="en-US" altLang="ja-JP" sz="2000" dirty="0"/>
              <a:t>American School Counselor Association</a:t>
            </a:r>
            <a:r>
              <a:rPr lang="ja-JP" altLang="ja-JP" sz="2000" dirty="0"/>
              <a:t>（</a:t>
            </a:r>
            <a:r>
              <a:rPr lang="en-US" altLang="ja-JP" sz="2000" dirty="0"/>
              <a:t>2003</a:t>
            </a:r>
            <a:r>
              <a:rPr lang="ja-JP" altLang="ja-JP" sz="2000" dirty="0"/>
              <a:t>）　</a:t>
            </a:r>
            <a:r>
              <a:rPr lang="en-US" altLang="ja-JP" sz="2000" i="1" dirty="0"/>
              <a:t>The ASCA National Model: A Framework for School Counseling Programs</a:t>
            </a:r>
            <a:r>
              <a:rPr lang="ja-JP" altLang="ja-JP" sz="2000" i="1" dirty="0"/>
              <a:t>　</a:t>
            </a:r>
            <a:r>
              <a:rPr lang="en-US" altLang="ja-JP" sz="2000" dirty="0"/>
              <a:t>American School Counselor Association</a:t>
            </a:r>
            <a:r>
              <a:rPr lang="ja-JP" altLang="ja-JP" sz="2000" dirty="0"/>
              <a:t>（米国スクール・カウンセラー協会，中野良顯（訳）</a:t>
            </a:r>
            <a:r>
              <a:rPr lang="en-US" altLang="ja-JP" sz="2000" dirty="0"/>
              <a:t>2004</a:t>
            </a:r>
            <a:r>
              <a:rPr lang="ja-JP" altLang="ja-JP" sz="2000" dirty="0"/>
              <a:t>『スクール・カウンセリングの国家モデルー米国の能力開発型プログラムの枠組み』学文社）</a:t>
            </a:r>
          </a:p>
          <a:p>
            <a:endParaRPr kumimoji="1" lang="ja-JP" altLang="en-US" sz="2000" dirty="0"/>
          </a:p>
        </p:txBody>
      </p:sp>
      <p:sp>
        <p:nvSpPr>
          <p:cNvPr id="4" name="スライド番号プレースホルダー 3">
            <a:extLst>
              <a:ext uri="{FF2B5EF4-FFF2-40B4-BE49-F238E27FC236}">
                <a16:creationId xmlns:a16="http://schemas.microsoft.com/office/drawing/2014/main" id="{3FBA5E7E-A247-C20D-3841-632A66F9570A}"/>
              </a:ext>
            </a:extLst>
          </p:cNvPr>
          <p:cNvSpPr>
            <a:spLocks noGrp="1"/>
          </p:cNvSpPr>
          <p:nvPr>
            <p:ph type="sldNum" sz="quarter" idx="12"/>
          </p:nvPr>
        </p:nvSpPr>
        <p:spPr/>
        <p:txBody>
          <a:bodyPr/>
          <a:lstStyle/>
          <a:p>
            <a:fld id="{C1FF6DA9-008F-8B48-92A6-B652298478BF}" type="slidenum">
              <a:rPr lang="en-US" smtClean="0"/>
              <a:t>42</a:t>
            </a:fld>
            <a:endParaRPr lang="en-US"/>
          </a:p>
        </p:txBody>
      </p:sp>
      <p:sp>
        <p:nvSpPr>
          <p:cNvPr id="7" name="タイトル 1">
            <a:extLst>
              <a:ext uri="{FF2B5EF4-FFF2-40B4-BE49-F238E27FC236}">
                <a16:creationId xmlns:a16="http://schemas.microsoft.com/office/drawing/2014/main" id="{913787D4-29D1-A51B-517F-575667A23632}"/>
              </a:ext>
            </a:extLst>
          </p:cNvPr>
          <p:cNvSpPr>
            <a:spLocks noGrp="1"/>
          </p:cNvSpPr>
          <p:nvPr>
            <p:ph type="title"/>
          </p:nvPr>
        </p:nvSpPr>
        <p:spPr>
          <a:xfrm>
            <a:off x="4043362" y="394017"/>
            <a:ext cx="4105275" cy="463233"/>
          </a:xfrm>
        </p:spPr>
        <p:txBody>
          <a:bodyPr>
            <a:noAutofit/>
          </a:bodyPr>
          <a:lstStyle/>
          <a:p>
            <a:r>
              <a:rPr kumimoji="1" lang="ja-JP" altLang="en-US" sz="2800" dirty="0"/>
              <a:t>テキストの引用文献②</a:t>
            </a:r>
          </a:p>
        </p:txBody>
      </p:sp>
    </p:spTree>
    <p:extLst>
      <p:ext uri="{BB962C8B-B14F-4D97-AF65-F5344CB8AC3E}">
        <p14:creationId xmlns:p14="http://schemas.microsoft.com/office/powerpoint/2010/main" val="2741791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DD6FC-7B1F-1183-5660-0D4A0EE9BDC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11E5DD8-DF41-3BEB-DAEA-AEB3E04941A7}"/>
              </a:ext>
            </a:extLst>
          </p:cNvPr>
          <p:cNvSpPr>
            <a:spLocks noGrp="1"/>
          </p:cNvSpPr>
          <p:nvPr>
            <p:ph idx="1"/>
          </p:nvPr>
        </p:nvSpPr>
        <p:spPr>
          <a:xfrm>
            <a:off x="276225" y="733425"/>
            <a:ext cx="11481435" cy="6121401"/>
          </a:xfrm>
        </p:spPr>
        <p:txBody>
          <a:bodyPr>
            <a:normAutofit lnSpcReduction="10000"/>
          </a:bodyPr>
          <a:lstStyle/>
          <a:p>
            <a:pPr marL="0" indent="0" latinLnBrk="1">
              <a:lnSpc>
                <a:spcPct val="120000"/>
              </a:lnSpc>
              <a:spcBef>
                <a:spcPts val="600"/>
              </a:spcBef>
              <a:buNone/>
            </a:pPr>
            <a:endParaRPr lang="en-US" altLang="ja-JP" sz="2800" b="1" dirty="0">
              <a:highlight>
                <a:srgbClr val="FFFF00"/>
              </a:highlight>
              <a:latin typeface="UD Digi Kyokasho N-R" panose="02020400000000000000" pitchFamily="18" charset="-128"/>
              <a:ea typeface="UD Digi Kyokasho N-R" panose="02020400000000000000" pitchFamily="18" charset="-128"/>
            </a:endParaRPr>
          </a:p>
          <a:p>
            <a:r>
              <a:rPr lang="ja-JP" altLang="ja-JP" sz="2600" dirty="0"/>
              <a:t>一般社団法人日本教育相談学会企画，春日井敏之・梅川康治・栗原慎二・藤原忠雄編（</a:t>
            </a:r>
            <a:r>
              <a:rPr lang="en-US" altLang="ja-JP" sz="2600" dirty="0"/>
              <a:t>2025</a:t>
            </a:r>
            <a:r>
              <a:rPr lang="ja-JP" altLang="ja-JP" sz="2600" dirty="0"/>
              <a:t>）『学校教育相談－理論と実践のガイドブック』ほんの森出版</a:t>
            </a:r>
          </a:p>
          <a:p>
            <a:r>
              <a:rPr lang="ja-JP" altLang="ja-JP" sz="2600" dirty="0"/>
              <a:t>国立教育政策研究所生徒指導・進路指導研究センター（</a:t>
            </a:r>
            <a:r>
              <a:rPr lang="en-US" altLang="ja-JP" sz="2600" dirty="0"/>
              <a:t>2025</a:t>
            </a:r>
            <a:r>
              <a:rPr lang="ja-JP" altLang="ja-JP" sz="2600" dirty="0"/>
              <a:t>）『「いじめ追跡調査</a:t>
            </a:r>
            <a:r>
              <a:rPr lang="en-US" altLang="ja-JP" sz="2600" dirty="0"/>
              <a:t>2019-2022</a:t>
            </a:r>
            <a:r>
              <a:rPr lang="ja-JP" altLang="ja-JP" sz="2600" dirty="0"/>
              <a:t>」いじめＱ＆Ａ』</a:t>
            </a:r>
          </a:p>
          <a:p>
            <a:r>
              <a:rPr lang="ja-JP" altLang="ja-JP" sz="2600" dirty="0"/>
              <a:t>嶋﨑政男・中村豊（</a:t>
            </a:r>
            <a:r>
              <a:rPr lang="en-US" altLang="ja-JP" sz="2600" dirty="0"/>
              <a:t>2024</a:t>
            </a:r>
            <a:r>
              <a:rPr lang="ja-JP" altLang="ja-JP" sz="2600" dirty="0"/>
              <a:t>）『重大事態をどう防ぐ？事例とチェックリストでつかむ学校のいじめ対応の重要ポイント』第一法規</a:t>
            </a:r>
          </a:p>
          <a:p>
            <a:r>
              <a:rPr lang="ja-JP" altLang="ja-JP" sz="2600" dirty="0"/>
              <a:t>八並光俊（</a:t>
            </a:r>
            <a:r>
              <a:rPr lang="en-US" altLang="ja-JP" sz="2600" dirty="0"/>
              <a:t>2016</a:t>
            </a:r>
            <a:r>
              <a:rPr lang="ja-JP" altLang="ja-JP" sz="2600" dirty="0"/>
              <a:t>）「スクールカウンセリングの現状と未来〜プロアクティブ型カウンセリング〜」</a:t>
            </a:r>
            <a:r>
              <a:rPr lang="en-US" altLang="ja-JP" sz="2600" dirty="0"/>
              <a:t>(https://cotree.jp/columns/693</a:t>
            </a:r>
            <a:r>
              <a:rPr lang="ja-JP" altLang="ja-JP" sz="2600" dirty="0"/>
              <a:t>　</a:t>
            </a:r>
            <a:r>
              <a:rPr lang="en-US" altLang="ja-JP" sz="2600" dirty="0"/>
              <a:t>2025</a:t>
            </a:r>
            <a:r>
              <a:rPr lang="ja-JP" altLang="ja-JP" sz="2600" dirty="0"/>
              <a:t>年</a:t>
            </a:r>
            <a:r>
              <a:rPr lang="en-US" altLang="ja-JP" sz="2600" dirty="0"/>
              <a:t>1</a:t>
            </a:r>
            <a:r>
              <a:rPr lang="ja-JP" altLang="ja-JP" sz="2600" dirty="0"/>
              <a:t>月</a:t>
            </a:r>
            <a:r>
              <a:rPr lang="en-US" altLang="ja-JP" sz="2600" dirty="0"/>
              <a:t>11</a:t>
            </a:r>
            <a:r>
              <a:rPr lang="ja-JP" altLang="ja-JP" sz="2600" dirty="0"/>
              <a:t>日），</a:t>
            </a:r>
            <a:r>
              <a:rPr lang="en-US" altLang="ja-JP" sz="2600" dirty="0"/>
              <a:t>2024</a:t>
            </a:r>
            <a:r>
              <a:rPr lang="ja-JP" altLang="ja-JP" sz="2600" dirty="0"/>
              <a:t>年</a:t>
            </a:r>
            <a:r>
              <a:rPr lang="en-US" altLang="ja-JP" sz="2600" dirty="0"/>
              <a:t>08</a:t>
            </a:r>
            <a:r>
              <a:rPr lang="ja-JP" altLang="ja-JP" sz="2600" dirty="0"/>
              <a:t>月</a:t>
            </a:r>
            <a:r>
              <a:rPr lang="en-US" altLang="ja-JP" sz="2600" dirty="0"/>
              <a:t>25</a:t>
            </a:r>
            <a:r>
              <a:rPr lang="ja-JP" altLang="ja-JP" sz="2600" dirty="0"/>
              <a:t>日更新</a:t>
            </a:r>
          </a:p>
          <a:p>
            <a:r>
              <a:rPr lang="ja-JP" altLang="ja-JP" sz="2600" dirty="0"/>
              <a:t>八並光俊（</a:t>
            </a:r>
            <a:r>
              <a:rPr lang="en-US" altLang="ja-JP" sz="2600" dirty="0"/>
              <a:t>2023</a:t>
            </a:r>
            <a:r>
              <a:rPr lang="ja-JP" altLang="ja-JP" sz="2600" dirty="0"/>
              <a:t>）「『生徒指導提要』に基づく学校心理士の実践的役割に関する新たなビジョン」『日本学校心理士会年報』第</a:t>
            </a:r>
            <a:r>
              <a:rPr lang="en-US" altLang="ja-JP" sz="2600" dirty="0"/>
              <a:t>16</a:t>
            </a:r>
            <a:r>
              <a:rPr lang="ja-JP" altLang="ja-JP" sz="2600" dirty="0"/>
              <a:t>号，</a:t>
            </a:r>
            <a:r>
              <a:rPr lang="en-US" altLang="ja-JP" sz="2600" dirty="0"/>
              <a:t>pp.37-49</a:t>
            </a:r>
            <a:endParaRPr lang="ja-JP" altLang="ja-JP" sz="2600" dirty="0"/>
          </a:p>
          <a:p>
            <a:r>
              <a:rPr lang="ja-JP" altLang="ja-JP" sz="2600" dirty="0"/>
              <a:t>八並光俊・石隈利紀・田村節子・家近早苗編（</a:t>
            </a:r>
            <a:r>
              <a:rPr lang="en-US" altLang="ja-JP" sz="2600" dirty="0"/>
              <a:t>2023</a:t>
            </a:r>
            <a:r>
              <a:rPr lang="ja-JP" altLang="ja-JP" sz="2600" dirty="0"/>
              <a:t>）『やさしくわかる生徒指導提要ガイドブック』明治図書</a:t>
            </a:r>
          </a:p>
          <a:p>
            <a:endParaRPr kumimoji="1" lang="ja-JP" altLang="en-US" sz="2000" dirty="0"/>
          </a:p>
        </p:txBody>
      </p:sp>
      <p:sp>
        <p:nvSpPr>
          <p:cNvPr id="4" name="スライド番号プレースホルダー 3">
            <a:extLst>
              <a:ext uri="{FF2B5EF4-FFF2-40B4-BE49-F238E27FC236}">
                <a16:creationId xmlns:a16="http://schemas.microsoft.com/office/drawing/2014/main" id="{63AFE81F-D49A-5F98-3751-9B3DA563E412}"/>
              </a:ext>
            </a:extLst>
          </p:cNvPr>
          <p:cNvSpPr>
            <a:spLocks noGrp="1"/>
          </p:cNvSpPr>
          <p:nvPr>
            <p:ph type="sldNum" sz="quarter" idx="12"/>
          </p:nvPr>
        </p:nvSpPr>
        <p:spPr/>
        <p:txBody>
          <a:bodyPr/>
          <a:lstStyle/>
          <a:p>
            <a:fld id="{C1FF6DA9-008F-8B48-92A6-B652298478BF}" type="slidenum">
              <a:rPr lang="en-US" smtClean="0"/>
              <a:t>43</a:t>
            </a:fld>
            <a:endParaRPr lang="en-US"/>
          </a:p>
        </p:txBody>
      </p:sp>
      <p:sp>
        <p:nvSpPr>
          <p:cNvPr id="7" name="タイトル 1">
            <a:extLst>
              <a:ext uri="{FF2B5EF4-FFF2-40B4-BE49-F238E27FC236}">
                <a16:creationId xmlns:a16="http://schemas.microsoft.com/office/drawing/2014/main" id="{DFA0E0E6-FC40-DD62-AD98-FCD598F0B0BA}"/>
              </a:ext>
            </a:extLst>
          </p:cNvPr>
          <p:cNvSpPr>
            <a:spLocks noGrp="1"/>
          </p:cNvSpPr>
          <p:nvPr>
            <p:ph type="title"/>
          </p:nvPr>
        </p:nvSpPr>
        <p:spPr>
          <a:xfrm>
            <a:off x="4043362" y="432117"/>
            <a:ext cx="4105275" cy="463233"/>
          </a:xfrm>
        </p:spPr>
        <p:txBody>
          <a:bodyPr>
            <a:noAutofit/>
          </a:bodyPr>
          <a:lstStyle/>
          <a:p>
            <a:r>
              <a:rPr kumimoji="1" lang="ja-JP" altLang="en-US" sz="2800" dirty="0"/>
              <a:t>テキストの参考文献</a:t>
            </a:r>
          </a:p>
        </p:txBody>
      </p:sp>
    </p:spTree>
    <p:extLst>
      <p:ext uri="{BB962C8B-B14F-4D97-AF65-F5344CB8AC3E}">
        <p14:creationId xmlns:p14="http://schemas.microsoft.com/office/powerpoint/2010/main" val="3614797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77BCD-DCDD-4639-B084-62B20D46552A}"/>
              </a:ext>
            </a:extLst>
          </p:cNvPr>
          <p:cNvSpPr>
            <a:spLocks noGrp="1"/>
          </p:cNvSpPr>
          <p:nvPr>
            <p:ph type="title"/>
          </p:nvPr>
        </p:nvSpPr>
        <p:spPr>
          <a:xfrm>
            <a:off x="609600" y="136842"/>
            <a:ext cx="10972800" cy="1143000"/>
          </a:xfrm>
        </p:spPr>
        <p:txBody>
          <a:bodyPr/>
          <a:lstStyle/>
          <a:p>
            <a:r>
              <a:rPr kumimoji="1" lang="ja-JP" altLang="en-US" dirty="0"/>
              <a:t>推薦図書</a:t>
            </a:r>
          </a:p>
        </p:txBody>
      </p:sp>
      <p:sp>
        <p:nvSpPr>
          <p:cNvPr id="3" name="コンテンツ プレースホルダー 2">
            <a:extLst>
              <a:ext uri="{FF2B5EF4-FFF2-40B4-BE49-F238E27FC236}">
                <a16:creationId xmlns:a16="http://schemas.microsoft.com/office/drawing/2014/main" id="{299986A3-E939-4F95-AA7A-FD355AE78114}"/>
              </a:ext>
            </a:extLst>
          </p:cNvPr>
          <p:cNvSpPr>
            <a:spLocks noGrp="1"/>
          </p:cNvSpPr>
          <p:nvPr>
            <p:ph idx="1"/>
          </p:nvPr>
        </p:nvSpPr>
        <p:spPr>
          <a:xfrm>
            <a:off x="434340" y="960438"/>
            <a:ext cx="11323320" cy="5760720"/>
          </a:xfrm>
        </p:spPr>
        <p:txBody>
          <a:bodyPr>
            <a:normAutofit fontScale="77500" lnSpcReduction="20000"/>
          </a:bodyPr>
          <a:lstStyle/>
          <a:p>
            <a:pPr>
              <a:lnSpc>
                <a:spcPct val="120000"/>
              </a:lnSpc>
              <a:spcBef>
                <a:spcPts val="600"/>
              </a:spcBef>
            </a:pPr>
            <a:r>
              <a:rPr lang="ja-JP" altLang="ja-JP" dirty="0"/>
              <a:t>藤川大祐（</a:t>
            </a:r>
            <a:r>
              <a:rPr lang="en-US" altLang="ja-JP" dirty="0"/>
              <a:t>2012</a:t>
            </a:r>
            <a:r>
              <a:rPr lang="ja-JP" altLang="ja-JP" dirty="0"/>
              <a:t>）．いじめで子どもが壊れる前に　角川書店</a:t>
            </a:r>
            <a:endParaRPr lang="en-US" altLang="ja-JP" dirty="0"/>
          </a:p>
          <a:p>
            <a:pPr>
              <a:lnSpc>
                <a:spcPct val="120000"/>
              </a:lnSpc>
              <a:spcBef>
                <a:spcPts val="600"/>
              </a:spcBef>
            </a:pPr>
            <a:r>
              <a:rPr lang="ja-JP" altLang="ja-JP" dirty="0"/>
              <a:t>ピーター・</a:t>
            </a:r>
            <a:r>
              <a:rPr lang="en-US" altLang="ja-JP" dirty="0"/>
              <a:t>K</a:t>
            </a:r>
            <a:r>
              <a:rPr lang="ja-JP" altLang="ja-JP" dirty="0"/>
              <a:t>・スミス（著）森田洋司・山下一夫（</a:t>
            </a:r>
            <a:r>
              <a:rPr lang="en-US" altLang="ja-JP" dirty="0"/>
              <a:t>2016</a:t>
            </a:r>
            <a:r>
              <a:rPr lang="ja-JP" altLang="ja-JP" dirty="0"/>
              <a:t>）．学校におけるいじめ―国際的に見たその特徴と取組への戦略　学事出版</a:t>
            </a:r>
            <a:endParaRPr lang="en-US" altLang="ja-JP" dirty="0"/>
          </a:p>
          <a:p>
            <a:pPr>
              <a:lnSpc>
                <a:spcPct val="120000"/>
              </a:lnSpc>
              <a:spcBef>
                <a:spcPts val="600"/>
              </a:spcBef>
            </a:pPr>
            <a:r>
              <a:rPr lang="ja-JP" altLang="ja-JP" dirty="0"/>
              <a:t>本田真大（</a:t>
            </a:r>
            <a:r>
              <a:rPr lang="en-US" altLang="ja-JP" dirty="0"/>
              <a:t>2017</a:t>
            </a:r>
            <a:r>
              <a:rPr lang="ja-JP" altLang="ja-JP" dirty="0"/>
              <a:t>）．いじめに対する援助要請のカウンセリング―「助けて」が言える子ども，「助けて」に気づける援助者になるために　金子書房</a:t>
            </a:r>
            <a:endParaRPr lang="en-US" altLang="ja-JP" dirty="0"/>
          </a:p>
          <a:p>
            <a:pPr>
              <a:lnSpc>
                <a:spcPct val="120000"/>
              </a:lnSpc>
              <a:spcBef>
                <a:spcPts val="600"/>
              </a:spcBef>
            </a:pPr>
            <a:r>
              <a:rPr lang="ja-JP" altLang="ja-JP" dirty="0"/>
              <a:t>山本奨・大谷哲弘・小関俊祐　（</a:t>
            </a:r>
            <a:r>
              <a:rPr lang="en-US" altLang="ja-JP" dirty="0"/>
              <a:t>2018</a:t>
            </a:r>
            <a:r>
              <a:rPr lang="ja-JP" altLang="ja-JP" dirty="0"/>
              <a:t>）．いじめ問題解決ハンドブック―教師とカウンセラーの実践を支える学校臨床心理学の発想　金子書房</a:t>
            </a:r>
          </a:p>
          <a:p>
            <a:pPr>
              <a:lnSpc>
                <a:spcPct val="120000"/>
              </a:lnSpc>
              <a:spcBef>
                <a:spcPts val="600"/>
              </a:spcBef>
            </a:pPr>
            <a:r>
              <a:rPr lang="ja-JP" altLang="ja-JP" dirty="0"/>
              <a:t>和久田学（</a:t>
            </a:r>
            <a:r>
              <a:rPr lang="en-US" altLang="ja-JP" dirty="0"/>
              <a:t>2019</a:t>
            </a:r>
            <a:r>
              <a:rPr lang="ja-JP" altLang="ja-JP" dirty="0"/>
              <a:t>）．学校を変えるいじめの科学　日本評論社</a:t>
            </a:r>
            <a:endParaRPr lang="en-US" altLang="ja-JP" dirty="0"/>
          </a:p>
          <a:p>
            <a:pPr>
              <a:lnSpc>
                <a:spcPct val="120000"/>
              </a:lnSpc>
              <a:spcBef>
                <a:spcPts val="600"/>
              </a:spcBef>
            </a:pPr>
            <a:r>
              <a:rPr lang="ja-JP" altLang="en-US" dirty="0"/>
              <a:t>飯田順子・杉本希映・青山郁子・遠藤寛子・山田賢治・松山康成・川崎知巳・山崎沙織　（</a:t>
            </a:r>
            <a:r>
              <a:rPr lang="en-US" altLang="ja-JP" dirty="0"/>
              <a:t>2021</a:t>
            </a:r>
            <a:r>
              <a:rPr lang="ja-JP" altLang="en-US" dirty="0"/>
              <a:t>）．いじめ予防スキルアップガイド　金子書房</a:t>
            </a:r>
            <a:endParaRPr lang="en-US" altLang="ja-JP" dirty="0"/>
          </a:p>
          <a:p>
            <a:pPr>
              <a:lnSpc>
                <a:spcPct val="120000"/>
              </a:lnSpc>
              <a:spcBef>
                <a:spcPts val="600"/>
              </a:spcBef>
            </a:pPr>
            <a:endParaRPr lang="ja-JP" altLang="ja-JP" dirty="0"/>
          </a:p>
          <a:p>
            <a:pPr>
              <a:lnSpc>
                <a:spcPct val="120000"/>
              </a:lnSpc>
              <a:spcBef>
                <a:spcPts val="600"/>
              </a:spcBef>
            </a:pPr>
            <a:endParaRPr lang="ja-JP" altLang="ja-JP" sz="2000" dirty="0"/>
          </a:p>
          <a:p>
            <a:endParaRPr kumimoji="1" lang="ja-JP" altLang="en-US" sz="2000" dirty="0"/>
          </a:p>
        </p:txBody>
      </p:sp>
      <p:sp>
        <p:nvSpPr>
          <p:cNvPr id="4" name="スライド番号プレースホルダー 3">
            <a:extLst>
              <a:ext uri="{FF2B5EF4-FFF2-40B4-BE49-F238E27FC236}">
                <a16:creationId xmlns:a16="http://schemas.microsoft.com/office/drawing/2014/main" id="{84BA4E75-913C-44AE-8932-4E2861AAF84C}"/>
              </a:ext>
            </a:extLst>
          </p:cNvPr>
          <p:cNvSpPr>
            <a:spLocks noGrp="1"/>
          </p:cNvSpPr>
          <p:nvPr>
            <p:ph type="sldNum" sz="quarter" idx="12"/>
          </p:nvPr>
        </p:nvSpPr>
        <p:spPr/>
        <p:txBody>
          <a:bodyPr/>
          <a:lstStyle/>
          <a:p>
            <a:fld id="{C1FF6DA9-008F-8B48-92A6-B652298478BF}" type="slidenum">
              <a:rPr lang="en-US" smtClean="0"/>
              <a:t>44</a:t>
            </a:fld>
            <a:endParaRPr lang="en-US"/>
          </a:p>
        </p:txBody>
      </p:sp>
    </p:spTree>
    <p:extLst>
      <p:ext uri="{BB962C8B-B14F-4D97-AF65-F5344CB8AC3E}">
        <p14:creationId xmlns:p14="http://schemas.microsoft.com/office/powerpoint/2010/main" val="213867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B4466-2A9A-4450-BFD6-11CD5EBE525E}"/>
              </a:ext>
            </a:extLst>
          </p:cNvPr>
          <p:cNvSpPr>
            <a:spLocks noGrp="1"/>
          </p:cNvSpPr>
          <p:nvPr>
            <p:ph type="title"/>
          </p:nvPr>
        </p:nvSpPr>
        <p:spPr>
          <a:xfrm>
            <a:off x="609600" y="136524"/>
            <a:ext cx="10972800" cy="1143000"/>
          </a:xfrm>
        </p:spPr>
        <p:txBody>
          <a:bodyPr/>
          <a:lstStyle/>
          <a:p>
            <a:r>
              <a:rPr kumimoji="1" lang="ja-JP" altLang="en-US" dirty="0"/>
              <a:t>いじめの調査項目（例）</a:t>
            </a:r>
          </a:p>
        </p:txBody>
      </p:sp>
      <p:sp>
        <p:nvSpPr>
          <p:cNvPr id="3" name="コンテンツ プレースホルダー 2">
            <a:extLst>
              <a:ext uri="{FF2B5EF4-FFF2-40B4-BE49-F238E27FC236}">
                <a16:creationId xmlns:a16="http://schemas.microsoft.com/office/drawing/2014/main" id="{DA2FD1D2-946E-4363-94B5-34EF1A91CF6E}"/>
              </a:ext>
            </a:extLst>
          </p:cNvPr>
          <p:cNvSpPr>
            <a:spLocks noGrp="1"/>
          </p:cNvSpPr>
          <p:nvPr>
            <p:ph idx="1"/>
          </p:nvPr>
        </p:nvSpPr>
        <p:spPr>
          <a:xfrm>
            <a:off x="148856" y="1166018"/>
            <a:ext cx="12043144" cy="4525963"/>
          </a:xfrm>
        </p:spPr>
        <p:txBody>
          <a:bodyPr>
            <a:normAutofit fontScale="92500"/>
          </a:bodyPr>
          <a:lstStyle/>
          <a:p>
            <a:pPr marL="0" indent="0">
              <a:buNone/>
            </a:pPr>
            <a:r>
              <a:rPr kumimoji="1" lang="en-US" altLang="ja-JP" sz="2800" dirty="0"/>
              <a:t>1</a:t>
            </a:r>
            <a:r>
              <a:rPr kumimoji="1" lang="ja-JP" altLang="en-US" sz="2800" dirty="0" err="1"/>
              <a:t>．</a:t>
            </a:r>
            <a:r>
              <a:rPr kumimoji="1" lang="ja-JP" altLang="en-US" sz="2800" dirty="0"/>
              <a:t>冷やかしやからかい、悪口や脅し文句、いやなことを言われる：</a:t>
            </a:r>
            <a:endParaRPr kumimoji="1" lang="en-US" altLang="ja-JP" sz="2800" dirty="0"/>
          </a:p>
          <a:p>
            <a:pPr marL="0" indent="0">
              <a:buNone/>
            </a:pPr>
            <a:r>
              <a:rPr kumimoji="1" lang="ja-JP" altLang="en-US" sz="2800" dirty="0"/>
              <a:t>　　</a:t>
            </a:r>
            <a:r>
              <a:rPr kumimoji="1" lang="en-US" altLang="ja-JP" sz="2800" dirty="0"/>
              <a:t>57.5</a:t>
            </a:r>
            <a:r>
              <a:rPr kumimoji="1" lang="ja-JP" altLang="en-US" sz="2800" dirty="0"/>
              <a:t>％（小）、</a:t>
            </a:r>
            <a:r>
              <a:rPr kumimoji="1" lang="en-US" altLang="ja-JP" sz="2800" dirty="0"/>
              <a:t>63.3</a:t>
            </a:r>
            <a:r>
              <a:rPr kumimoji="1" lang="ja-JP" altLang="en-US" sz="2800" dirty="0"/>
              <a:t>％（中）、</a:t>
            </a:r>
            <a:r>
              <a:rPr kumimoji="1" lang="en-US" altLang="ja-JP" sz="2800" dirty="0"/>
              <a:t>62.0</a:t>
            </a:r>
            <a:r>
              <a:rPr kumimoji="1" lang="ja-JP" altLang="en-US" sz="2800" dirty="0"/>
              <a:t>％（高）、</a:t>
            </a:r>
            <a:r>
              <a:rPr kumimoji="1" lang="en-US" altLang="ja-JP" sz="2800" dirty="0"/>
              <a:t>43.4</a:t>
            </a:r>
            <a:r>
              <a:rPr kumimoji="1" lang="ja-JP" altLang="en-US" sz="2800" dirty="0"/>
              <a:t>％（特）</a:t>
            </a:r>
            <a:endParaRPr kumimoji="1" lang="en-US" altLang="ja-JP" sz="2800" dirty="0"/>
          </a:p>
          <a:p>
            <a:pPr marL="0" indent="0">
              <a:buNone/>
            </a:pPr>
            <a:r>
              <a:rPr kumimoji="1" lang="ja-JP" altLang="en-US" sz="2800" dirty="0"/>
              <a:t>２．軽くぶつかられたり、遊ぶふりをして叩かれたり、けられたりする：</a:t>
            </a:r>
            <a:endParaRPr kumimoji="1" lang="en-US" altLang="ja-JP" sz="2800" dirty="0"/>
          </a:p>
          <a:p>
            <a:pPr marL="0" indent="0">
              <a:buNone/>
            </a:pPr>
            <a:r>
              <a:rPr kumimoji="1" lang="ja-JP" altLang="en-US" sz="2800" dirty="0"/>
              <a:t>　　</a:t>
            </a:r>
            <a:r>
              <a:rPr kumimoji="1" lang="en-US" altLang="ja-JP" sz="2800" dirty="0"/>
              <a:t>24.5</a:t>
            </a:r>
            <a:r>
              <a:rPr kumimoji="1" lang="ja-JP" altLang="en-US" sz="2800" dirty="0"/>
              <a:t>％（小）、</a:t>
            </a:r>
            <a:r>
              <a:rPr kumimoji="1" lang="en-US" altLang="ja-JP" sz="2800" dirty="0"/>
              <a:t>14.8</a:t>
            </a:r>
            <a:r>
              <a:rPr kumimoji="1" lang="ja-JP" altLang="en-US" sz="2800" dirty="0"/>
              <a:t>％（中）、</a:t>
            </a:r>
            <a:r>
              <a:rPr kumimoji="1" lang="en-US" altLang="ja-JP" sz="2800" dirty="0"/>
              <a:t>8.5</a:t>
            </a:r>
            <a:r>
              <a:rPr kumimoji="1" lang="ja-JP" altLang="en-US" sz="2800" dirty="0"/>
              <a:t>％（高）、</a:t>
            </a:r>
            <a:r>
              <a:rPr kumimoji="1" lang="en-US" altLang="ja-JP" sz="2800" dirty="0"/>
              <a:t>23.3</a:t>
            </a:r>
            <a:r>
              <a:rPr kumimoji="1" lang="ja-JP" altLang="en-US" sz="2800" dirty="0"/>
              <a:t>％（特）</a:t>
            </a:r>
            <a:endParaRPr kumimoji="1" lang="en-US" altLang="ja-JP" sz="2800" dirty="0"/>
          </a:p>
          <a:p>
            <a:pPr marL="0" indent="0">
              <a:buNone/>
            </a:pPr>
            <a:r>
              <a:rPr kumimoji="1" lang="ja-JP" altLang="en-US" sz="2800" dirty="0"/>
              <a:t>３．仲間はずれ、集団による無視：</a:t>
            </a:r>
            <a:endParaRPr kumimoji="1" lang="en-US" altLang="ja-JP" sz="2800" dirty="0"/>
          </a:p>
          <a:p>
            <a:pPr marL="0" indent="0">
              <a:buNone/>
            </a:pPr>
            <a:r>
              <a:rPr kumimoji="1" lang="ja-JP" altLang="en-US" sz="2800" dirty="0"/>
              <a:t>　　</a:t>
            </a:r>
            <a:r>
              <a:rPr kumimoji="1" lang="en-US" altLang="ja-JP" sz="2800" dirty="0"/>
              <a:t>12.2</a:t>
            </a:r>
            <a:r>
              <a:rPr kumimoji="1" lang="ja-JP" altLang="en-US" sz="2800" dirty="0"/>
              <a:t>％（小）、</a:t>
            </a:r>
            <a:r>
              <a:rPr kumimoji="1" lang="en-US" altLang="ja-JP" sz="2800" dirty="0"/>
              <a:t>8.5</a:t>
            </a:r>
            <a:r>
              <a:rPr kumimoji="1" lang="ja-JP" altLang="en-US" sz="2800" dirty="0"/>
              <a:t>％（中）、</a:t>
            </a:r>
            <a:r>
              <a:rPr kumimoji="1" lang="en-US" altLang="ja-JP" sz="2800" dirty="0"/>
              <a:t>15.5</a:t>
            </a:r>
            <a:r>
              <a:rPr kumimoji="1" lang="ja-JP" altLang="en-US" sz="2800" dirty="0"/>
              <a:t>％（高）、</a:t>
            </a:r>
            <a:r>
              <a:rPr kumimoji="1" lang="en-US" altLang="ja-JP" sz="2800" dirty="0"/>
              <a:t>4.9</a:t>
            </a:r>
            <a:r>
              <a:rPr kumimoji="1" lang="ja-JP" altLang="en-US" sz="2800" dirty="0"/>
              <a:t>％（特）</a:t>
            </a:r>
            <a:endParaRPr kumimoji="1" lang="en-US" altLang="ja-JP" sz="2800" dirty="0"/>
          </a:p>
          <a:p>
            <a:pPr marL="0" indent="0">
              <a:buNone/>
            </a:pPr>
            <a:r>
              <a:rPr kumimoji="1" lang="ja-JP" altLang="en-US" sz="2800" dirty="0"/>
              <a:t>４．以下</a:t>
            </a:r>
            <a:endParaRPr kumimoji="1" lang="en-US" altLang="ja-JP" sz="2800" dirty="0"/>
          </a:p>
          <a:p>
            <a:pPr marL="0" indent="0">
              <a:buNone/>
            </a:pPr>
            <a:r>
              <a:rPr kumimoji="1" lang="ja-JP" altLang="en-US" sz="2800" dirty="0"/>
              <a:t>・嫌なことされる・させられる・金品や物品の被害・ひどい暴力</a:t>
            </a:r>
            <a:endParaRPr kumimoji="1" lang="en-US" altLang="ja-JP" sz="2800" dirty="0"/>
          </a:p>
          <a:p>
            <a:pPr marL="0" indent="0">
              <a:buNone/>
            </a:pPr>
            <a:r>
              <a:rPr kumimoji="1" lang="ja-JP" altLang="en-US" sz="2800" dirty="0"/>
              <a:t>・パソコンや携帯電話等で、誹謗中傷や嫌なことをされる（ネットいじめ）</a:t>
            </a:r>
            <a:endParaRPr kumimoji="1" lang="en-US" altLang="ja-JP" sz="2800" dirty="0"/>
          </a:p>
        </p:txBody>
      </p:sp>
      <p:sp>
        <p:nvSpPr>
          <p:cNvPr id="4" name="スライド番号プレースホルダー 3">
            <a:extLst>
              <a:ext uri="{FF2B5EF4-FFF2-40B4-BE49-F238E27FC236}">
                <a16:creationId xmlns:a16="http://schemas.microsoft.com/office/drawing/2014/main" id="{FA664A33-FB90-467C-A68C-ACF5E7419F0F}"/>
              </a:ext>
            </a:extLst>
          </p:cNvPr>
          <p:cNvSpPr>
            <a:spLocks noGrp="1"/>
          </p:cNvSpPr>
          <p:nvPr>
            <p:ph type="sldNum" sz="quarter" idx="12"/>
          </p:nvPr>
        </p:nvSpPr>
        <p:spPr/>
        <p:txBody>
          <a:bodyPr/>
          <a:lstStyle/>
          <a:p>
            <a:fld id="{C1FF6DA9-008F-8B48-92A6-B652298478BF}" type="slidenum">
              <a:rPr lang="en-US" smtClean="0"/>
              <a:t>5</a:t>
            </a:fld>
            <a:endParaRPr lang="en-US"/>
          </a:p>
        </p:txBody>
      </p:sp>
      <p:sp>
        <p:nvSpPr>
          <p:cNvPr id="5" name="正方形/長方形 4">
            <a:extLst>
              <a:ext uri="{FF2B5EF4-FFF2-40B4-BE49-F238E27FC236}">
                <a16:creationId xmlns:a16="http://schemas.microsoft.com/office/drawing/2014/main" id="{86672A71-E7D3-48AB-A346-758EC98ADCDF}"/>
              </a:ext>
            </a:extLst>
          </p:cNvPr>
          <p:cNvSpPr/>
          <p:nvPr/>
        </p:nvSpPr>
        <p:spPr>
          <a:xfrm>
            <a:off x="148856" y="5943601"/>
            <a:ext cx="11894288" cy="523220"/>
          </a:xfrm>
          <a:prstGeom prst="rect">
            <a:avLst/>
          </a:prstGeom>
        </p:spPr>
        <p:txBody>
          <a:bodyPr wrap="square">
            <a:spAutoFit/>
          </a:bodyPr>
          <a:lstStyle/>
          <a:p>
            <a:r>
              <a:rPr kumimoji="1" lang="en-US" altLang="ja-JP" sz="2800" dirty="0"/>
              <a:t>※</a:t>
            </a:r>
            <a:r>
              <a:rPr kumimoji="1" lang="ja-JP" altLang="en-US" sz="2800" dirty="0"/>
              <a:t>「何が起こっているのだろう」という初期の関わり、保護者との連携</a:t>
            </a:r>
            <a:endParaRPr kumimoji="1" lang="en-US" altLang="ja-JP" sz="2800" dirty="0"/>
          </a:p>
        </p:txBody>
      </p:sp>
    </p:spTree>
    <p:extLst>
      <p:ext uri="{BB962C8B-B14F-4D97-AF65-F5344CB8AC3E}">
        <p14:creationId xmlns:p14="http://schemas.microsoft.com/office/powerpoint/2010/main" val="346992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を丸くする 18">
            <a:extLst>
              <a:ext uri="{FF2B5EF4-FFF2-40B4-BE49-F238E27FC236}">
                <a16:creationId xmlns:a16="http://schemas.microsoft.com/office/drawing/2014/main" id="{E50918B8-8DD0-41EA-8855-5A7EB36CB668}"/>
              </a:ext>
            </a:extLst>
          </p:cNvPr>
          <p:cNvSpPr/>
          <p:nvPr/>
        </p:nvSpPr>
        <p:spPr>
          <a:xfrm>
            <a:off x="9099654" y="3980766"/>
            <a:ext cx="2990356" cy="19480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18" name="四角形: 角を丸くする 17">
            <a:extLst>
              <a:ext uri="{FF2B5EF4-FFF2-40B4-BE49-F238E27FC236}">
                <a16:creationId xmlns:a16="http://schemas.microsoft.com/office/drawing/2014/main" id="{5E05A77B-A04B-479F-8E23-CD4E900BD001}"/>
              </a:ext>
            </a:extLst>
          </p:cNvPr>
          <p:cNvSpPr/>
          <p:nvPr/>
        </p:nvSpPr>
        <p:spPr>
          <a:xfrm>
            <a:off x="9166218" y="1947592"/>
            <a:ext cx="2923792" cy="18459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sp>
        <p:nvSpPr>
          <p:cNvPr id="2" name="タイトル 1">
            <a:extLst>
              <a:ext uri="{FF2B5EF4-FFF2-40B4-BE49-F238E27FC236}">
                <a16:creationId xmlns:a16="http://schemas.microsoft.com/office/drawing/2014/main" id="{4A2990EF-493C-439C-AF6F-0ECD52374B04}"/>
              </a:ext>
            </a:extLst>
          </p:cNvPr>
          <p:cNvSpPr>
            <a:spLocks noGrp="1"/>
          </p:cNvSpPr>
          <p:nvPr>
            <p:ph type="title"/>
          </p:nvPr>
        </p:nvSpPr>
        <p:spPr>
          <a:xfrm>
            <a:off x="237461" y="159606"/>
            <a:ext cx="10972800" cy="1143000"/>
          </a:xfrm>
        </p:spPr>
        <p:txBody>
          <a:bodyPr/>
          <a:lstStyle/>
          <a:p>
            <a:r>
              <a:rPr kumimoji="1" lang="ja-JP" altLang="en-US" dirty="0"/>
              <a:t>いじめの</a:t>
            </a:r>
            <a:r>
              <a:rPr kumimoji="1" lang="en-US" altLang="ja-JP" dirty="0"/>
              <a:t>4</a:t>
            </a:r>
            <a:r>
              <a:rPr kumimoji="1" lang="ja-JP" altLang="en-US" dirty="0"/>
              <a:t>層構造</a:t>
            </a:r>
          </a:p>
        </p:txBody>
      </p:sp>
      <p:sp>
        <p:nvSpPr>
          <p:cNvPr id="4" name="スライド番号プレースホルダー 3">
            <a:extLst>
              <a:ext uri="{FF2B5EF4-FFF2-40B4-BE49-F238E27FC236}">
                <a16:creationId xmlns:a16="http://schemas.microsoft.com/office/drawing/2014/main" id="{C5D8FB1F-FF0D-4160-9655-CD42D2F165F7}"/>
              </a:ext>
            </a:extLst>
          </p:cNvPr>
          <p:cNvSpPr>
            <a:spLocks noGrp="1"/>
          </p:cNvSpPr>
          <p:nvPr>
            <p:ph type="sldNum" sz="quarter" idx="12"/>
          </p:nvPr>
        </p:nvSpPr>
        <p:spPr>
          <a:xfrm>
            <a:off x="8737600" y="6356351"/>
            <a:ext cx="2844800" cy="365125"/>
          </a:xfrm>
        </p:spPr>
        <p:txBody>
          <a:bodyPr/>
          <a:lstStyle/>
          <a:p>
            <a:fld id="{C1FF6DA9-008F-8B48-92A6-B652298478BF}" type="slidenum">
              <a:rPr lang="en-US" smtClean="0"/>
              <a:t>6</a:t>
            </a:fld>
            <a:endParaRPr lang="en-US"/>
          </a:p>
        </p:txBody>
      </p:sp>
      <p:sp>
        <p:nvSpPr>
          <p:cNvPr id="5" name="楕円 4">
            <a:extLst>
              <a:ext uri="{FF2B5EF4-FFF2-40B4-BE49-F238E27FC236}">
                <a16:creationId xmlns:a16="http://schemas.microsoft.com/office/drawing/2014/main" id="{082C8FDE-C681-4092-B1E0-98345C8C1E0F}"/>
              </a:ext>
            </a:extLst>
          </p:cNvPr>
          <p:cNvSpPr/>
          <p:nvPr/>
        </p:nvSpPr>
        <p:spPr>
          <a:xfrm>
            <a:off x="645550" y="3142880"/>
            <a:ext cx="2015427" cy="1455015"/>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7F7FB07E-7E3C-42BF-A43F-E837678EB476}"/>
              </a:ext>
            </a:extLst>
          </p:cNvPr>
          <p:cNvSpPr/>
          <p:nvPr/>
        </p:nvSpPr>
        <p:spPr>
          <a:xfrm>
            <a:off x="624286" y="2936750"/>
            <a:ext cx="4306895" cy="189683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9EC86AD-0C03-420E-A9C2-39DCEE12F2DA}"/>
              </a:ext>
            </a:extLst>
          </p:cNvPr>
          <p:cNvSpPr/>
          <p:nvPr/>
        </p:nvSpPr>
        <p:spPr>
          <a:xfrm>
            <a:off x="624286" y="2736043"/>
            <a:ext cx="6541824" cy="232702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6962AC51-2306-462E-8FAE-0BF076C2805E}"/>
              </a:ext>
            </a:extLst>
          </p:cNvPr>
          <p:cNvSpPr/>
          <p:nvPr/>
        </p:nvSpPr>
        <p:spPr>
          <a:xfrm>
            <a:off x="624286" y="2239520"/>
            <a:ext cx="8520668" cy="347479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55F9255-3A5A-4DBC-90D9-2BD9B6A87813}"/>
              </a:ext>
            </a:extLst>
          </p:cNvPr>
          <p:cNvSpPr/>
          <p:nvPr/>
        </p:nvSpPr>
        <p:spPr>
          <a:xfrm>
            <a:off x="3217391" y="3627742"/>
            <a:ext cx="1157375" cy="4052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加害の子</a:t>
            </a:r>
          </a:p>
        </p:txBody>
      </p:sp>
      <p:sp>
        <p:nvSpPr>
          <p:cNvPr id="11" name="正方形/長方形 10">
            <a:extLst>
              <a:ext uri="{FF2B5EF4-FFF2-40B4-BE49-F238E27FC236}">
                <a16:creationId xmlns:a16="http://schemas.microsoft.com/office/drawing/2014/main" id="{BA0EF3DD-F923-4B05-8C2C-C164C9F25F31}"/>
              </a:ext>
            </a:extLst>
          </p:cNvPr>
          <p:cNvSpPr/>
          <p:nvPr/>
        </p:nvSpPr>
        <p:spPr>
          <a:xfrm>
            <a:off x="996424" y="3671603"/>
            <a:ext cx="1157375" cy="4052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被害の子</a:t>
            </a:r>
          </a:p>
        </p:txBody>
      </p:sp>
      <p:sp>
        <p:nvSpPr>
          <p:cNvPr id="12" name="正方形/長方形 11">
            <a:extLst>
              <a:ext uri="{FF2B5EF4-FFF2-40B4-BE49-F238E27FC236}">
                <a16:creationId xmlns:a16="http://schemas.microsoft.com/office/drawing/2014/main" id="{9F1E2922-6858-496C-B138-30BB0BA2C216}"/>
              </a:ext>
            </a:extLst>
          </p:cNvPr>
          <p:cNvSpPr/>
          <p:nvPr/>
        </p:nvSpPr>
        <p:spPr>
          <a:xfrm>
            <a:off x="5282055" y="3632634"/>
            <a:ext cx="1157375" cy="4052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観衆</a:t>
            </a:r>
          </a:p>
        </p:txBody>
      </p:sp>
      <p:sp>
        <p:nvSpPr>
          <p:cNvPr id="13" name="正方形/長方形 12">
            <a:extLst>
              <a:ext uri="{FF2B5EF4-FFF2-40B4-BE49-F238E27FC236}">
                <a16:creationId xmlns:a16="http://schemas.microsoft.com/office/drawing/2014/main" id="{AE4B82F1-835D-41CB-A97A-40DB033C1FB5}"/>
              </a:ext>
            </a:extLst>
          </p:cNvPr>
          <p:cNvSpPr/>
          <p:nvPr/>
        </p:nvSpPr>
        <p:spPr>
          <a:xfrm>
            <a:off x="7576844" y="3632634"/>
            <a:ext cx="1157375" cy="40528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1"/>
                </a:solidFill>
              </a:rPr>
              <a:t>傍観者</a:t>
            </a:r>
          </a:p>
        </p:txBody>
      </p:sp>
      <p:sp>
        <p:nvSpPr>
          <p:cNvPr id="14" name="テキスト ボックス 13">
            <a:extLst>
              <a:ext uri="{FF2B5EF4-FFF2-40B4-BE49-F238E27FC236}">
                <a16:creationId xmlns:a16="http://schemas.microsoft.com/office/drawing/2014/main" id="{533CF623-158F-453D-9949-06E415CB4DF0}"/>
              </a:ext>
            </a:extLst>
          </p:cNvPr>
          <p:cNvSpPr txBox="1"/>
          <p:nvPr/>
        </p:nvSpPr>
        <p:spPr>
          <a:xfrm>
            <a:off x="1723312" y="5964575"/>
            <a:ext cx="7631815" cy="646331"/>
          </a:xfrm>
          <a:prstGeom prst="rect">
            <a:avLst/>
          </a:prstGeom>
          <a:noFill/>
        </p:spPr>
        <p:txBody>
          <a:bodyPr wrap="square" rtlCol="0">
            <a:spAutoFit/>
          </a:bodyPr>
          <a:lstStyle/>
          <a:p>
            <a:r>
              <a:rPr kumimoji="1" lang="ja-JP" altLang="en-US" dirty="0"/>
              <a:t>文部科学省（</a:t>
            </a:r>
            <a:r>
              <a:rPr kumimoji="1" lang="en-US" altLang="ja-JP" dirty="0"/>
              <a:t>2017</a:t>
            </a:r>
            <a:r>
              <a:rPr kumimoji="1" lang="ja-JP" altLang="en-US" dirty="0"/>
              <a:t>）</a:t>
            </a:r>
            <a:r>
              <a:rPr kumimoji="1" lang="en-US" altLang="ja-JP" dirty="0"/>
              <a:t>.</a:t>
            </a:r>
            <a:r>
              <a:rPr kumimoji="1" lang="ja-JP" altLang="en-US" dirty="0"/>
              <a:t>いじめの防止等のための基本的な方針（一部改変）</a:t>
            </a:r>
            <a:endParaRPr kumimoji="1" lang="en-US" altLang="ja-JP" dirty="0"/>
          </a:p>
          <a:p>
            <a:r>
              <a:rPr kumimoji="1" lang="ja-JP" altLang="en-US" dirty="0"/>
              <a:t>（森田洋司・清水賢二（</a:t>
            </a:r>
            <a:r>
              <a:rPr kumimoji="1" lang="en-US" altLang="ja-JP" dirty="0"/>
              <a:t>1994</a:t>
            </a:r>
            <a:r>
              <a:rPr kumimoji="1" lang="ja-JP" altLang="en-US" dirty="0"/>
              <a:t>）いじめ新訂版　教室の病い　金子書房）</a:t>
            </a:r>
            <a:endParaRPr kumimoji="1" lang="en-US" altLang="ja-JP" dirty="0"/>
          </a:p>
        </p:txBody>
      </p:sp>
      <p:sp>
        <p:nvSpPr>
          <p:cNvPr id="15" name="テキスト ボックス 14">
            <a:extLst>
              <a:ext uri="{FF2B5EF4-FFF2-40B4-BE49-F238E27FC236}">
                <a16:creationId xmlns:a16="http://schemas.microsoft.com/office/drawing/2014/main" id="{3557BAB3-7075-46F3-BE94-8DF247AD14DB}"/>
              </a:ext>
            </a:extLst>
          </p:cNvPr>
          <p:cNvSpPr txBox="1"/>
          <p:nvPr/>
        </p:nvSpPr>
        <p:spPr>
          <a:xfrm>
            <a:off x="927396" y="1116594"/>
            <a:ext cx="10751879" cy="830997"/>
          </a:xfrm>
          <a:prstGeom prst="rect">
            <a:avLst/>
          </a:prstGeom>
          <a:noFill/>
        </p:spPr>
        <p:txBody>
          <a:bodyPr wrap="square" rtlCol="0">
            <a:spAutoFit/>
          </a:bodyPr>
          <a:lstStyle/>
          <a:p>
            <a:r>
              <a:rPr kumimoji="1" lang="ja-JP" altLang="en-US" sz="2400" dirty="0"/>
              <a:t>現代のいじめの特徴として、役割が流動的で変わりやすいことがある。</a:t>
            </a:r>
            <a:endParaRPr kumimoji="1" lang="en-US" altLang="ja-JP" sz="2400" dirty="0"/>
          </a:p>
          <a:p>
            <a:r>
              <a:rPr kumimoji="1" lang="ja-JP" altLang="en-US" sz="2400" dirty="0"/>
              <a:t>予防や対応においては、それぞれの層を意図した介入が求められる。</a:t>
            </a:r>
          </a:p>
        </p:txBody>
      </p:sp>
      <p:sp>
        <p:nvSpPr>
          <p:cNvPr id="16" name="テキスト ボックス 15">
            <a:extLst>
              <a:ext uri="{FF2B5EF4-FFF2-40B4-BE49-F238E27FC236}">
                <a16:creationId xmlns:a16="http://schemas.microsoft.com/office/drawing/2014/main" id="{E5A4BA7E-FA81-4E3A-861D-B21A67FBF14E}"/>
              </a:ext>
            </a:extLst>
          </p:cNvPr>
          <p:cNvSpPr txBox="1"/>
          <p:nvPr/>
        </p:nvSpPr>
        <p:spPr>
          <a:xfrm>
            <a:off x="9355127" y="2039173"/>
            <a:ext cx="2819929" cy="1631216"/>
          </a:xfrm>
          <a:prstGeom prst="rect">
            <a:avLst/>
          </a:prstGeom>
          <a:noFill/>
        </p:spPr>
        <p:txBody>
          <a:bodyPr wrap="square" rtlCol="0">
            <a:spAutoFit/>
          </a:bodyPr>
          <a:lstStyle/>
          <a:p>
            <a:r>
              <a:rPr kumimoji="1" lang="ja-JP" altLang="en-US" sz="2000" dirty="0">
                <a:solidFill>
                  <a:schemeClr val="bg1"/>
                </a:solidFill>
              </a:rPr>
              <a:t>加害行為や観衆行為が許されないことを常日頃伝えておくこと＝“</a:t>
            </a:r>
            <a:r>
              <a:rPr kumimoji="1" lang="ja-JP" altLang="en-US" sz="2000" u="sng" dirty="0">
                <a:solidFill>
                  <a:schemeClr val="bg1"/>
                </a:solidFill>
              </a:rPr>
              <a:t>いじめ否定規範</a:t>
            </a:r>
            <a:r>
              <a:rPr kumimoji="1" lang="ja-JP" altLang="en-US" sz="2000" dirty="0">
                <a:solidFill>
                  <a:schemeClr val="bg1"/>
                </a:solidFill>
              </a:rPr>
              <a:t>”を作りいじめを抑制する。</a:t>
            </a:r>
          </a:p>
        </p:txBody>
      </p:sp>
      <p:sp>
        <p:nvSpPr>
          <p:cNvPr id="17" name="テキスト ボックス 16">
            <a:extLst>
              <a:ext uri="{FF2B5EF4-FFF2-40B4-BE49-F238E27FC236}">
                <a16:creationId xmlns:a16="http://schemas.microsoft.com/office/drawing/2014/main" id="{E2D07C6B-1D36-4C0B-BA52-B05B6A0587CA}"/>
              </a:ext>
            </a:extLst>
          </p:cNvPr>
          <p:cNvSpPr txBox="1"/>
          <p:nvPr/>
        </p:nvSpPr>
        <p:spPr>
          <a:xfrm>
            <a:off x="9269521" y="4033097"/>
            <a:ext cx="2932604" cy="1938992"/>
          </a:xfrm>
          <a:prstGeom prst="rect">
            <a:avLst/>
          </a:prstGeom>
          <a:noFill/>
        </p:spPr>
        <p:txBody>
          <a:bodyPr wrap="square" rtlCol="0">
            <a:spAutoFit/>
          </a:bodyPr>
          <a:lstStyle/>
          <a:p>
            <a:r>
              <a:rPr kumimoji="1" lang="ja-JP" altLang="en-US" sz="2000" dirty="0">
                <a:solidFill>
                  <a:schemeClr val="bg1"/>
                </a:solidFill>
              </a:rPr>
              <a:t>傍観者がとれる役割（例えば、</a:t>
            </a:r>
            <a:r>
              <a:rPr kumimoji="1" lang="ja-JP" altLang="en-US" sz="2000" u="sng" dirty="0">
                <a:solidFill>
                  <a:schemeClr val="bg1"/>
                </a:solidFill>
              </a:rPr>
              <a:t>止める、被害の子に寄り添う、誰かに相談する</a:t>
            </a:r>
            <a:r>
              <a:rPr kumimoji="1" lang="ja-JP" altLang="en-US" sz="2000" dirty="0">
                <a:solidFill>
                  <a:schemeClr val="bg1"/>
                </a:solidFill>
              </a:rPr>
              <a:t>）があることを伝えておくことがいじめの予防になる。</a:t>
            </a:r>
          </a:p>
        </p:txBody>
      </p:sp>
    </p:spTree>
    <p:extLst>
      <p:ext uri="{BB962C8B-B14F-4D97-AF65-F5344CB8AC3E}">
        <p14:creationId xmlns:p14="http://schemas.microsoft.com/office/powerpoint/2010/main" val="241968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1" y="2074985"/>
            <a:ext cx="10503877" cy="1354015"/>
          </a:xfrm>
        </p:spPr>
        <p:txBody>
          <a:bodyPr>
            <a:noAutofit/>
          </a:bodyPr>
          <a:lstStyle/>
          <a:p>
            <a:r>
              <a:rPr lang="ja-JP" altLang="en-US" sz="4800" dirty="0"/>
              <a:t>２．いじめ問題へのスクールカウンセリングアプローチの基礎</a:t>
            </a:r>
            <a:endParaRPr sz="4800" dirty="0"/>
          </a:p>
        </p:txBody>
      </p:sp>
      <p:sp>
        <p:nvSpPr>
          <p:cNvPr id="4" name="スライド番号プレースホルダー 3">
            <a:extLst>
              <a:ext uri="{FF2B5EF4-FFF2-40B4-BE49-F238E27FC236}">
                <a16:creationId xmlns:a16="http://schemas.microsoft.com/office/drawing/2014/main" id="{30A658A6-0663-4D3C-AF89-E6C953C100D0}"/>
              </a:ext>
            </a:extLst>
          </p:cNvPr>
          <p:cNvSpPr>
            <a:spLocks noGrp="1"/>
          </p:cNvSpPr>
          <p:nvPr>
            <p:ph type="sldNum" sz="quarter" idx="12"/>
          </p:nvPr>
        </p:nvSpPr>
        <p:spPr/>
        <p:txBody>
          <a:bodyPr/>
          <a:lstStyle/>
          <a:p>
            <a:fld id="{C1FF6DA9-008F-8B48-92A6-B652298478BF}" type="slidenum">
              <a:rPr lang="en-US" smtClean="0"/>
              <a:t>7</a:t>
            </a:fld>
            <a:endParaRPr lang="en-US"/>
          </a:p>
        </p:txBody>
      </p:sp>
    </p:spTree>
    <p:extLst>
      <p:ext uri="{BB962C8B-B14F-4D97-AF65-F5344CB8AC3E}">
        <p14:creationId xmlns:p14="http://schemas.microsoft.com/office/powerpoint/2010/main" val="349545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6322"/>
            <a:ext cx="10972800" cy="1143000"/>
          </a:xfrm>
        </p:spPr>
        <p:txBody>
          <a:bodyPr>
            <a:normAutofit/>
          </a:bodyPr>
          <a:lstStyle/>
          <a:p>
            <a:r>
              <a:rPr lang="en-US" altLang="ja-JP" dirty="0"/>
              <a:t>(1)</a:t>
            </a:r>
            <a:r>
              <a:rPr lang="ja-JP" altLang="en-US" dirty="0"/>
              <a:t>いじめ問題の重層的支援構造モデル</a:t>
            </a:r>
            <a:endParaRPr dirty="0"/>
          </a:p>
        </p:txBody>
      </p:sp>
      <p:sp>
        <p:nvSpPr>
          <p:cNvPr id="13" name="スライド番号プレースホルダー 12">
            <a:extLst>
              <a:ext uri="{FF2B5EF4-FFF2-40B4-BE49-F238E27FC236}">
                <a16:creationId xmlns:a16="http://schemas.microsoft.com/office/drawing/2014/main" id="{3B004683-BFF5-4AA3-880A-4C0A38E64D77}"/>
              </a:ext>
            </a:extLst>
          </p:cNvPr>
          <p:cNvSpPr>
            <a:spLocks noGrp="1"/>
          </p:cNvSpPr>
          <p:nvPr>
            <p:ph type="sldNum" sz="quarter" idx="12"/>
          </p:nvPr>
        </p:nvSpPr>
        <p:spPr>
          <a:xfrm>
            <a:off x="9202140" y="6395422"/>
            <a:ext cx="2844800" cy="365125"/>
          </a:xfrm>
        </p:spPr>
        <p:txBody>
          <a:bodyPr/>
          <a:lstStyle/>
          <a:p>
            <a:fld id="{C1FF6DA9-008F-8B48-92A6-B652298478BF}" type="slidenum">
              <a:rPr lang="en-US" smtClean="0"/>
              <a:t>8</a:t>
            </a:fld>
            <a:endParaRPr lang="en-US"/>
          </a:p>
        </p:txBody>
      </p:sp>
      <p:pic>
        <p:nvPicPr>
          <p:cNvPr id="3" name="図 2">
            <a:extLst>
              <a:ext uri="{FF2B5EF4-FFF2-40B4-BE49-F238E27FC236}">
                <a16:creationId xmlns:a16="http://schemas.microsoft.com/office/drawing/2014/main" id="{6342811B-3422-4232-A888-86592020DE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060" y="1155290"/>
            <a:ext cx="8070070" cy="4547420"/>
          </a:xfrm>
          <a:prstGeom prst="rect">
            <a:avLst/>
          </a:prstGeom>
        </p:spPr>
      </p:pic>
      <p:sp>
        <p:nvSpPr>
          <p:cNvPr id="10" name="四角形: 角を丸くする 9">
            <a:extLst>
              <a:ext uri="{FF2B5EF4-FFF2-40B4-BE49-F238E27FC236}">
                <a16:creationId xmlns:a16="http://schemas.microsoft.com/office/drawing/2014/main" id="{D19F4B7D-A9CE-4ACD-83D6-5F34E617A263}"/>
              </a:ext>
            </a:extLst>
          </p:cNvPr>
          <p:cNvSpPr/>
          <p:nvPr/>
        </p:nvSpPr>
        <p:spPr>
          <a:xfrm>
            <a:off x="609600" y="5791036"/>
            <a:ext cx="10972800" cy="9401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t>スクールカウンセリングでは、対象別に</a:t>
            </a:r>
            <a:r>
              <a:rPr lang="en-US" altLang="ja-JP" sz="2800" dirty="0"/>
              <a:t>3</a:t>
            </a:r>
            <a:r>
              <a:rPr lang="ja-JP" altLang="en-US" sz="2800" dirty="0"/>
              <a:t>層の心理教育的援助サービス（図中の「教育援助」）を想定している（石隈，</a:t>
            </a:r>
            <a:r>
              <a:rPr lang="en-US" altLang="ja-JP" sz="2800" dirty="0"/>
              <a:t>1999</a:t>
            </a:r>
            <a:r>
              <a:rPr lang="ja-JP" altLang="en-US" sz="2800" dirty="0"/>
              <a:t>）</a:t>
            </a:r>
          </a:p>
        </p:txBody>
      </p:sp>
      <p:sp>
        <p:nvSpPr>
          <p:cNvPr id="7" name="正方形/長方形 6">
            <a:extLst>
              <a:ext uri="{FF2B5EF4-FFF2-40B4-BE49-F238E27FC236}">
                <a16:creationId xmlns:a16="http://schemas.microsoft.com/office/drawing/2014/main" id="{E14891DE-4C96-40C5-B8DE-22D2E294FDC5}"/>
              </a:ext>
            </a:extLst>
          </p:cNvPr>
          <p:cNvSpPr/>
          <p:nvPr/>
        </p:nvSpPr>
        <p:spPr>
          <a:xfrm>
            <a:off x="8358533" y="4258903"/>
            <a:ext cx="3833467" cy="830997"/>
          </a:xfrm>
          <a:prstGeom prst="rect">
            <a:avLst/>
          </a:prstGeom>
        </p:spPr>
        <p:txBody>
          <a:bodyPr wrap="square">
            <a:spAutoFit/>
          </a:bodyPr>
          <a:lstStyle/>
          <a:p>
            <a:r>
              <a:rPr lang="ja-JP" altLang="en-US" sz="2400" dirty="0"/>
              <a:t>一次的教育援助＝すべての児童生徒を対象</a:t>
            </a:r>
          </a:p>
        </p:txBody>
      </p:sp>
      <p:sp>
        <p:nvSpPr>
          <p:cNvPr id="21" name="正方形/長方形 20">
            <a:extLst>
              <a:ext uri="{FF2B5EF4-FFF2-40B4-BE49-F238E27FC236}">
                <a16:creationId xmlns:a16="http://schemas.microsoft.com/office/drawing/2014/main" id="{3FAEF3E1-C24A-40A2-AF3D-5EBB7BB38CA2}"/>
              </a:ext>
            </a:extLst>
          </p:cNvPr>
          <p:cNvSpPr/>
          <p:nvPr/>
        </p:nvSpPr>
        <p:spPr>
          <a:xfrm>
            <a:off x="8358533" y="2812235"/>
            <a:ext cx="3653048" cy="1200329"/>
          </a:xfrm>
          <a:prstGeom prst="rect">
            <a:avLst/>
          </a:prstGeom>
        </p:spPr>
        <p:txBody>
          <a:bodyPr wrap="square">
            <a:spAutoFit/>
          </a:bodyPr>
          <a:lstStyle/>
          <a:p>
            <a:r>
              <a:rPr lang="ja-JP" altLang="en-US" sz="2400" dirty="0"/>
              <a:t>二次的教育援助＝諸課題の初期状態にある一部の児童生徒を対象</a:t>
            </a:r>
          </a:p>
        </p:txBody>
      </p:sp>
      <p:sp>
        <p:nvSpPr>
          <p:cNvPr id="22" name="正方形/長方形 21">
            <a:extLst>
              <a:ext uri="{FF2B5EF4-FFF2-40B4-BE49-F238E27FC236}">
                <a16:creationId xmlns:a16="http://schemas.microsoft.com/office/drawing/2014/main" id="{0E0D5922-97F5-4F58-9439-3D4C1F522BD6}"/>
              </a:ext>
            </a:extLst>
          </p:cNvPr>
          <p:cNvSpPr/>
          <p:nvPr/>
        </p:nvSpPr>
        <p:spPr>
          <a:xfrm>
            <a:off x="8358533" y="1437594"/>
            <a:ext cx="3653048" cy="1200329"/>
          </a:xfrm>
          <a:prstGeom prst="rect">
            <a:avLst/>
          </a:prstGeom>
        </p:spPr>
        <p:txBody>
          <a:bodyPr wrap="square">
            <a:spAutoFit/>
          </a:bodyPr>
          <a:lstStyle/>
          <a:p>
            <a:r>
              <a:rPr lang="ja-JP" altLang="en-US" sz="2400" dirty="0"/>
              <a:t>三次的教育援助＝諸課題を抱えている特定の児童生徒を対象</a:t>
            </a:r>
          </a:p>
        </p:txBody>
      </p:sp>
      <p:sp>
        <p:nvSpPr>
          <p:cNvPr id="4" name="テキスト ボックス 3">
            <a:extLst>
              <a:ext uri="{FF2B5EF4-FFF2-40B4-BE49-F238E27FC236}">
                <a16:creationId xmlns:a16="http://schemas.microsoft.com/office/drawing/2014/main" id="{57E0BB94-CD71-4E5C-99C1-F083E042E5DA}"/>
              </a:ext>
            </a:extLst>
          </p:cNvPr>
          <p:cNvSpPr txBox="1"/>
          <p:nvPr/>
        </p:nvSpPr>
        <p:spPr>
          <a:xfrm>
            <a:off x="7901231" y="5364214"/>
            <a:ext cx="1734089" cy="307777"/>
          </a:xfrm>
          <a:prstGeom prst="rect">
            <a:avLst/>
          </a:prstGeom>
          <a:noFill/>
        </p:spPr>
        <p:txBody>
          <a:bodyPr wrap="square" rtlCol="0">
            <a:spAutoFit/>
          </a:bodyPr>
          <a:lstStyle/>
          <a:p>
            <a:r>
              <a:rPr kumimoji="1" lang="en-US" altLang="ja-JP" sz="1400" dirty="0"/>
              <a:t>※</a:t>
            </a:r>
            <a:r>
              <a:rPr kumimoji="1" lang="ja-JP" altLang="en-US" sz="1400" dirty="0"/>
              <a:t>テキストｐ</a:t>
            </a:r>
            <a:r>
              <a:rPr kumimoji="1" lang="en-US" altLang="ja-JP" sz="1400" dirty="0"/>
              <a:t>.1</a:t>
            </a:r>
            <a:endParaRPr kumimoji="1" lang="ja-JP" altLang="en-US" sz="1400" dirty="0"/>
          </a:p>
        </p:txBody>
      </p:sp>
    </p:spTree>
    <p:extLst>
      <p:ext uri="{BB962C8B-B14F-4D97-AF65-F5344CB8AC3E}">
        <p14:creationId xmlns:p14="http://schemas.microsoft.com/office/powerpoint/2010/main" val="137651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C02A007-9E59-41DE-9025-C325C01D9195}"/>
              </a:ext>
            </a:extLst>
          </p:cNvPr>
          <p:cNvPicPr>
            <a:picLocks noChangeAspect="1"/>
          </p:cNvPicPr>
          <p:nvPr/>
        </p:nvPicPr>
        <p:blipFill>
          <a:blip r:embed="rId3"/>
          <a:stretch>
            <a:fillRect/>
          </a:stretch>
        </p:blipFill>
        <p:spPr>
          <a:xfrm>
            <a:off x="598416" y="1240055"/>
            <a:ext cx="11126548" cy="5312110"/>
          </a:xfrm>
          <a:prstGeom prst="rect">
            <a:avLst/>
          </a:prstGeom>
        </p:spPr>
      </p:pic>
      <p:sp>
        <p:nvSpPr>
          <p:cNvPr id="9" name="四角形: 角を丸くする 8">
            <a:extLst>
              <a:ext uri="{FF2B5EF4-FFF2-40B4-BE49-F238E27FC236}">
                <a16:creationId xmlns:a16="http://schemas.microsoft.com/office/drawing/2014/main" id="{C70F912E-365E-4883-83CE-71FE62DE1152}"/>
              </a:ext>
            </a:extLst>
          </p:cNvPr>
          <p:cNvSpPr/>
          <p:nvPr/>
        </p:nvSpPr>
        <p:spPr>
          <a:xfrm>
            <a:off x="637190" y="5990188"/>
            <a:ext cx="11049000" cy="7799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dirty="0"/>
              <a:t>児童生徒の最善の利益という観点から、プロアクティブ型教育援助を推進し、リアクティブ型教育援助の低減を図ることが重要</a:t>
            </a:r>
          </a:p>
        </p:txBody>
      </p:sp>
      <p:sp>
        <p:nvSpPr>
          <p:cNvPr id="2" name="Title 1"/>
          <p:cNvSpPr>
            <a:spLocks noGrp="1"/>
          </p:cNvSpPr>
          <p:nvPr>
            <p:ph type="title"/>
          </p:nvPr>
        </p:nvSpPr>
        <p:spPr>
          <a:xfrm>
            <a:off x="609600" y="146322"/>
            <a:ext cx="10972800" cy="1143000"/>
          </a:xfrm>
        </p:spPr>
        <p:txBody>
          <a:bodyPr>
            <a:normAutofit/>
          </a:bodyPr>
          <a:lstStyle/>
          <a:p>
            <a:r>
              <a:rPr lang="en-US" altLang="ja-JP" dirty="0"/>
              <a:t>(1)</a:t>
            </a:r>
            <a:r>
              <a:rPr lang="ja-JP" altLang="en-US" dirty="0"/>
              <a:t>いじめ問題の重層的支援構造モデル</a:t>
            </a:r>
            <a:endParaRPr dirty="0"/>
          </a:p>
        </p:txBody>
      </p:sp>
      <p:sp>
        <p:nvSpPr>
          <p:cNvPr id="13" name="スライド番号プレースホルダー 12">
            <a:extLst>
              <a:ext uri="{FF2B5EF4-FFF2-40B4-BE49-F238E27FC236}">
                <a16:creationId xmlns:a16="http://schemas.microsoft.com/office/drawing/2014/main" id="{3B004683-BFF5-4AA3-880A-4C0A38E64D77}"/>
              </a:ext>
            </a:extLst>
          </p:cNvPr>
          <p:cNvSpPr>
            <a:spLocks noGrp="1"/>
          </p:cNvSpPr>
          <p:nvPr>
            <p:ph type="sldNum" sz="quarter" idx="12"/>
          </p:nvPr>
        </p:nvSpPr>
        <p:spPr>
          <a:xfrm>
            <a:off x="9214200" y="6454036"/>
            <a:ext cx="2844800" cy="365125"/>
          </a:xfrm>
        </p:spPr>
        <p:txBody>
          <a:bodyPr/>
          <a:lstStyle/>
          <a:p>
            <a:fld id="{C1FF6DA9-008F-8B48-92A6-B652298478BF}" type="slidenum">
              <a:rPr lang="en-US" smtClean="0"/>
              <a:t>9</a:t>
            </a:fld>
            <a:endParaRPr lang="en-US" dirty="0"/>
          </a:p>
        </p:txBody>
      </p:sp>
      <p:sp>
        <p:nvSpPr>
          <p:cNvPr id="8" name="吹き出し: 四角形 7">
            <a:extLst>
              <a:ext uri="{FF2B5EF4-FFF2-40B4-BE49-F238E27FC236}">
                <a16:creationId xmlns:a16="http://schemas.microsoft.com/office/drawing/2014/main" id="{E98C0194-9502-457C-B663-C556ED6120F9}"/>
              </a:ext>
            </a:extLst>
          </p:cNvPr>
          <p:cNvSpPr/>
          <p:nvPr/>
        </p:nvSpPr>
        <p:spPr>
          <a:xfrm>
            <a:off x="9023767" y="1027990"/>
            <a:ext cx="3059723" cy="1143000"/>
          </a:xfrm>
          <a:prstGeom prst="wedgeRectCallout">
            <a:avLst>
              <a:gd name="adj1" fmla="val -15586"/>
              <a:gd name="adj2" fmla="val 758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t>いじめ問題に直面した場合の事後対応的な「かかわり続ける生徒指導」</a:t>
            </a:r>
          </a:p>
        </p:txBody>
      </p:sp>
      <p:sp>
        <p:nvSpPr>
          <p:cNvPr id="14" name="吹き出し: 四角形 13">
            <a:extLst>
              <a:ext uri="{FF2B5EF4-FFF2-40B4-BE49-F238E27FC236}">
                <a16:creationId xmlns:a16="http://schemas.microsoft.com/office/drawing/2014/main" id="{1E8C18DC-99F2-43F4-A20A-17FD7B034025}"/>
              </a:ext>
            </a:extLst>
          </p:cNvPr>
          <p:cNvSpPr/>
          <p:nvPr/>
        </p:nvSpPr>
        <p:spPr>
          <a:xfrm>
            <a:off x="8999277" y="4869712"/>
            <a:ext cx="3059723" cy="779986"/>
          </a:xfrm>
          <a:prstGeom prst="wedgeRectCallout">
            <a:avLst>
              <a:gd name="adj1" fmla="val -14650"/>
              <a:gd name="adj2" fmla="val -782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dirty="0"/>
              <a:t>いじめが起きないようにするにはどうするか</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9">
      <a:majorFont>
        <a:latin typeface="UD Digi Kyokasho N-R"/>
        <a:ea typeface="UD Digi Kyokasho N-R"/>
        <a:cs typeface=""/>
      </a:majorFont>
      <a:minorFont>
        <a:latin typeface="UD Digi Kyokasho N-R"/>
        <a:ea typeface="UD Digi Kyokasho N-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3530</TotalTime>
  <Words>12382</Words>
  <Application>Microsoft Office PowerPoint</Application>
  <PresentationFormat>ワイド画面</PresentationFormat>
  <Paragraphs>490</Paragraphs>
  <Slides>44</Slides>
  <Notes>41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44</vt:i4>
      </vt:variant>
    </vt:vector>
  </HeadingPairs>
  <TitlesOfParts>
    <vt:vector size="52" baseType="lpstr">
      <vt:lpstr>BIZ UDPゴシック</vt:lpstr>
      <vt:lpstr>UD デジタル 教科書体 N-B</vt:lpstr>
      <vt:lpstr>UD デジタル 教科書体 NK-B</vt:lpstr>
      <vt:lpstr>UD Digi Kyokasho N-R</vt:lpstr>
      <vt:lpstr>游ゴシック</vt:lpstr>
      <vt:lpstr>Arial</vt:lpstr>
      <vt:lpstr>Wingdings</vt:lpstr>
      <vt:lpstr>Office Theme</vt:lpstr>
      <vt:lpstr>PowerPoint プレゼンテーション</vt:lpstr>
      <vt:lpstr>１．いじめ問題の現状</vt:lpstr>
      <vt:lpstr>いじめの定義</vt:lpstr>
      <vt:lpstr>いじめの認知件数と解消状況</vt:lpstr>
      <vt:lpstr>いじめの調査項目（例）</vt:lpstr>
      <vt:lpstr>いじめの4層構造</vt:lpstr>
      <vt:lpstr>２．いじめ問題へのスクールカウンセリングアプローチの基礎</vt:lpstr>
      <vt:lpstr>(1)いじめ問題の重層的支援構造モデル</vt:lpstr>
      <vt:lpstr>(1)いじめ問題の重層的支援構造モデル</vt:lpstr>
      <vt:lpstr>(2)リーガル・ナレッジの重要性</vt:lpstr>
      <vt:lpstr>PowerPoint プレゼンテーション</vt:lpstr>
      <vt:lpstr>(3)チーム学校による地域連携協働体制</vt:lpstr>
      <vt:lpstr>３．プロアクティブ型教育援助による いじめ未然防止</vt:lpstr>
      <vt:lpstr>PowerPoint プレゼンテーション</vt:lpstr>
      <vt:lpstr>PowerPoint プレゼンテーション</vt:lpstr>
      <vt:lpstr>(2)社会的スキルの獲得の促進を図る ガイダンスプログラム</vt:lpstr>
      <vt:lpstr>PowerPoint プレゼンテーション</vt:lpstr>
      <vt:lpstr>PowerPoint プレゼンテーション</vt:lpstr>
      <vt:lpstr>PowerPoint プレゼンテーション</vt:lpstr>
      <vt:lpstr>グループワーク：プロアクティブ型生徒指導のCheck Point！</vt:lpstr>
      <vt:lpstr>４．リアクティブ型教育援助によるいじめ対応</vt:lpstr>
      <vt:lpstr>PowerPoint プレゼンテーション</vt:lpstr>
      <vt:lpstr>PowerPoint プレゼンテーション</vt:lpstr>
      <vt:lpstr>PowerPoint プレゼンテーション</vt:lpstr>
      <vt:lpstr>対応が難しくなりがちなケース（生徒指導提要、p137）</vt:lpstr>
      <vt:lpstr>PowerPoint プレゼンテーション</vt:lpstr>
      <vt:lpstr>PowerPoint プレゼンテーション</vt:lpstr>
      <vt:lpstr>PowerPoint プレゼンテーション</vt:lpstr>
      <vt:lpstr>重大事態調査の実務を迅速・円滑に進めるために①</vt:lpstr>
      <vt:lpstr>重大事態調査の実務を迅速・円滑に進めるために②</vt:lpstr>
      <vt:lpstr>PowerPoint プレゼンテーション</vt:lpstr>
      <vt:lpstr>PowerPoint プレゼンテーション</vt:lpstr>
      <vt:lpstr>PowerPoint プレゼンテーション</vt:lpstr>
      <vt:lpstr>PowerPoint プレゼンテーション</vt:lpstr>
      <vt:lpstr>グループワーク：リアクティブ型教育援助のCheck Point！</vt:lpstr>
      <vt:lpstr>５．学校いじめ防止基本方針と学校風土の重要性</vt:lpstr>
      <vt:lpstr>PowerPoint プレゼンテーション</vt:lpstr>
      <vt:lpstr>PowerPoint プレゼンテーション</vt:lpstr>
      <vt:lpstr>まとめ</vt:lpstr>
      <vt:lpstr>引用文献</vt:lpstr>
      <vt:lpstr>テキストの引用文献①</vt:lpstr>
      <vt:lpstr>テキストの引用文献②</vt:lpstr>
      <vt:lpstr>テキストの参考文献</vt:lpstr>
      <vt:lpstr>推薦図書</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いじめの未然防止と対応</dc:title>
  <dc:subject/>
  <dc:creator>飯田順子</dc:creator>
  <cp:keywords/>
  <dc:description>generated using python-pptx</dc:description>
  <cp:lastModifiedBy>宮本眞由巳</cp:lastModifiedBy>
  <cp:revision>111</cp:revision>
  <cp:lastPrinted>2026-05-13T09:16:30Z</cp:lastPrinted>
  <dcterms:created xsi:type="dcterms:W3CDTF">2013-01-27T09:14:16Z</dcterms:created>
  <dcterms:modified xsi:type="dcterms:W3CDTF">2026-05-25T05:53:40Z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2026-03-19T04:31:41Z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1ba22779-7f1b-4efd-b740-1165bb929b1e</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