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9" r:id="rId2"/>
    <p:sldId id="257" r:id="rId3"/>
    <p:sldId id="258" r:id="rId4"/>
    <p:sldId id="307" r:id="rId5"/>
    <p:sldId id="260" r:id="rId6"/>
    <p:sldId id="261" r:id="rId7"/>
    <p:sldId id="262" r:id="rId8"/>
    <p:sldId id="308" r:id="rId9"/>
    <p:sldId id="263" r:id="rId10"/>
    <p:sldId id="264" r:id="rId11"/>
    <p:sldId id="265" r:id="rId12"/>
    <p:sldId id="266" r:id="rId13"/>
    <p:sldId id="267" r:id="rId14"/>
    <p:sldId id="268" r:id="rId15"/>
    <p:sldId id="269" r:id="rId16"/>
    <p:sldId id="270" r:id="rId17"/>
    <p:sldId id="271" r:id="rId18"/>
    <p:sldId id="309" r:id="rId19"/>
    <p:sldId id="310" r:id="rId20"/>
    <p:sldId id="273" r:id="rId21"/>
    <p:sldId id="274" r:id="rId22"/>
    <p:sldId id="275" r:id="rId23"/>
    <p:sldId id="276" r:id="rId24"/>
    <p:sldId id="278" r:id="rId25"/>
    <p:sldId id="279" r:id="rId26"/>
    <p:sldId id="280" r:id="rId27"/>
    <p:sldId id="281" r:id="rId28"/>
    <p:sldId id="282" r:id="rId29"/>
    <p:sldId id="284" r:id="rId30"/>
    <p:sldId id="285" r:id="rId31"/>
    <p:sldId id="289" r:id="rId32"/>
    <p:sldId id="290" r:id="rId33"/>
    <p:sldId id="291" r:id="rId34"/>
    <p:sldId id="292" r:id="rId35"/>
    <p:sldId id="294" r:id="rId36"/>
    <p:sldId id="295" r:id="rId37"/>
    <p:sldId id="296" r:id="rId38"/>
    <p:sldId id="297" r:id="rId39"/>
    <p:sldId id="298" r:id="rId40"/>
    <p:sldId id="299" r:id="rId41"/>
    <p:sldId id="300" r:id="rId42"/>
    <p:sldId id="301" r:id="rId43"/>
    <p:sldId id="302" r:id="rId44"/>
    <p:sldId id="303" r:id="rId45"/>
    <p:sldId id="304" r:id="rId46"/>
    <p:sldId id="305" r:id="rId47"/>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FFDB473-3CB2-C34B-80CC-E5785298E15F}" name="Tetsuya IGARASHI" initials="五十嵐哲也" userId="Tetsuya IGARASHI" providerId="None"/>
  <p188:author id="{BF31E093-D169-1974-B40C-9CA6EECB24D4}" name="松田明子" initials="明松" userId="S::matsuda-a@mext.go.jp::969902a4-8495-4d09-a80e-081ef4c2bbb7" providerId="AD"/>
  <p188:author id="{93E939D4-D0D0-D3B9-1748-62D27EC16BAD}" name="東則孝" initials="東" userId="東則孝"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89091" autoAdjust="0"/>
  </p:normalViewPr>
  <p:slideViewPr>
    <p:cSldViewPr snapToGrid="0" showGuides="1">
      <p:cViewPr varScale="1">
        <p:scale>
          <a:sx n="98" d="100"/>
          <a:sy n="98" d="100"/>
        </p:scale>
        <p:origin x="107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8/10/relationships/authors" Target="author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2236" tIns="46118" rIns="92236" bIns="46118" rtlCol="0"/>
          <a:lstStyle>
            <a:lvl1pPr algn="r">
              <a:defRPr sz="1200"/>
            </a:lvl1pPr>
          </a:lstStyle>
          <a:p>
            <a:fld id="{8E646CB6-4B52-4E49-ADB1-C5A88E52F6EF}" type="datetimeFigureOut">
              <a:rPr kumimoji="1" lang="ja-JP" altLang="en-US" smtClean="0"/>
              <a:t>2026/5/13</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5"/>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236" tIns="46118" rIns="92236" bIns="46118" rtlCol="0" anchor="b"/>
          <a:lstStyle>
            <a:lvl1pPr algn="r">
              <a:defRPr sz="1200"/>
            </a:lvl1pPr>
          </a:lstStyle>
          <a:p>
            <a:fld id="{C4A0C89F-7695-448B-B934-A2E7E762D504}" type="slidenum">
              <a:rPr kumimoji="1" lang="ja-JP" altLang="en-US" smtClean="0"/>
              <a:t>‹#›</a:t>
            </a:fld>
            <a:endParaRPr kumimoji="1" lang="ja-JP" altLang="en-US"/>
          </a:p>
        </p:txBody>
      </p:sp>
    </p:spTree>
    <p:extLst>
      <p:ext uri="{BB962C8B-B14F-4D97-AF65-F5344CB8AC3E}">
        <p14:creationId xmlns:p14="http://schemas.microsoft.com/office/powerpoint/2010/main" val="8948763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まずはじめに、不登校の定義と現状について見ていきましょう。</a:t>
            </a: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a:t>
            </a:fld>
            <a:endParaRPr kumimoji="1" lang="ja-JP" altLang="en-US"/>
          </a:p>
        </p:txBody>
      </p:sp>
    </p:spTree>
    <p:extLst>
      <p:ext uri="{BB962C8B-B14F-4D97-AF65-F5344CB8AC3E}">
        <p14:creationId xmlns:p14="http://schemas.microsoft.com/office/powerpoint/2010/main" val="7574410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では、なぜ児童生徒は不登校に至るの</a:t>
            </a:r>
            <a:r>
              <a:rPr lang="ja-JP" altLang="en-US" sz="1800" dirty="0">
                <a:ea typeface="UD デジタル 教科書体 N-R" panose="02020400000000000000" pitchFamily="17" charset="-128"/>
                <a:cs typeface="Arial" panose="020B0604020202020204" pitchFamily="34" charset="0"/>
              </a:rPr>
              <a:t>でしょう</a:t>
            </a:r>
            <a:r>
              <a:rPr lang="ja-JP" altLang="ja-JP" sz="1800" dirty="0">
                <a:ea typeface="UD デジタル 教科書体 N-R" panose="02020400000000000000" pitchFamily="17" charset="-128"/>
                <a:cs typeface="Arial" panose="020B0604020202020204" pitchFamily="34" charset="0"/>
              </a:rPr>
              <a:t>か。この課題は、不登校への理解を深めるためのポイントの一つ</a:t>
            </a:r>
            <a:r>
              <a:rPr lang="ja-JP" altLang="en-US" sz="1800" dirty="0">
                <a:ea typeface="UD デジタル 教科書体 N-R" panose="02020400000000000000" pitchFamily="17" charset="-128"/>
                <a:cs typeface="Arial" panose="020B0604020202020204" pitchFamily="34" charset="0"/>
              </a:rPr>
              <a:t>となっています</a:t>
            </a:r>
            <a:r>
              <a:rPr lang="ja-JP" altLang="ja-JP" sz="1800" dirty="0">
                <a:ea typeface="UD デジタル 教科書体 N-R" panose="02020400000000000000" pitchFamily="17" charset="-128"/>
                <a:cs typeface="Arial" panose="020B0604020202020204" pitchFamily="34" charset="0"/>
              </a:rPr>
              <a:t>。生徒指導提要では、不登校の要因は複雑であることが指摘されてい</a:t>
            </a:r>
            <a:r>
              <a:rPr lang="ja-JP" altLang="en-US" sz="1800" dirty="0">
                <a:ea typeface="UD デジタル 教科書体 N-R" panose="02020400000000000000" pitchFamily="17" charset="-128"/>
                <a:cs typeface="Arial" panose="020B0604020202020204" pitchFamily="34" charset="0"/>
              </a:rPr>
              <a:t>ることを踏まえ、</a:t>
            </a:r>
            <a:r>
              <a:rPr lang="ja-JP" altLang="ja-JP" sz="1800" dirty="0">
                <a:ea typeface="UD デジタル 教科書体 N-R" panose="02020400000000000000" pitchFamily="17" charset="-128"/>
                <a:cs typeface="Arial" panose="020B0604020202020204" pitchFamily="34" charset="0"/>
              </a:rPr>
              <a:t>ここでは、児童生徒自身と、児童生徒の周囲の環境の観点から検討されてきた背景要因を概観してみ</a:t>
            </a:r>
            <a:r>
              <a:rPr lang="ja-JP" altLang="en-US" sz="1800" dirty="0">
                <a:ea typeface="UD デジタル 教科書体 N-R" panose="02020400000000000000" pitchFamily="17" charset="-128"/>
                <a:cs typeface="Arial" panose="020B0604020202020204" pitchFamily="34" charset="0"/>
              </a:rPr>
              <a:t>たいと思います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11</a:t>
            </a:fld>
            <a:endParaRPr kumimoji="1" lang="ja-JP" altLang="en-US"/>
          </a:p>
        </p:txBody>
      </p:sp>
    </p:spTree>
    <p:extLst>
      <p:ext uri="{BB962C8B-B14F-4D97-AF65-F5344CB8AC3E}">
        <p14:creationId xmlns:p14="http://schemas.microsoft.com/office/powerpoint/2010/main" val="283124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buNone/>
            </a:pPr>
            <a:r>
              <a:rPr kumimoji="1" lang="ja-JP" altLang="en-US" dirty="0"/>
              <a:t>まず、児童生徒自身について検討されてきたことをまとめてみましょう。これまで、「</a:t>
            </a:r>
            <a:r>
              <a:rPr lang="ja-JP" altLang="ja-JP" sz="1800" dirty="0">
                <a:ea typeface="UD デジタル 教科書体 N-R" panose="02020400000000000000" pitchFamily="17" charset="-128"/>
                <a:cs typeface="Arial" panose="020B0604020202020204" pitchFamily="34" charset="0"/>
              </a:rPr>
              <a:t>児童生徒の問題行動・不登校等生徒指導上の諸課題に関する調査」</a:t>
            </a:r>
            <a:r>
              <a:rPr lang="ja-JP" altLang="en-US" sz="1800" dirty="0">
                <a:ea typeface="UD デジタル 教科書体 N-R" panose="02020400000000000000" pitchFamily="17" charset="-128"/>
                <a:cs typeface="Arial" panose="020B0604020202020204" pitchFamily="34" charset="0"/>
              </a:rPr>
              <a:t>をはじめ、多くの研究が、</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不安や抑うつなど</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の</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児童生徒自身の情緒的課題との関連を指摘</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しています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。例えば、金子・本城・高村（</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2003</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）は、高校生の登校回避感情が抑うつと関連していることを明らかにしてい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。また、西村（</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2016</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）は、学校への不安感の減少に伴って再登校が可能になった事例を紹介してい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さらに、</a:t>
            </a:r>
            <a:r>
              <a:rPr lang="ja-JP" altLang="en-US" sz="1800" dirty="0"/>
              <a:t>「</a:t>
            </a:r>
            <a:r>
              <a:rPr lang="ja-JP" altLang="ja-JP" sz="1800" dirty="0">
                <a:ea typeface="UD デジタル 教科書体 N-R" panose="02020400000000000000" pitchFamily="17" charset="-128"/>
                <a:cs typeface="Arial" panose="020B0604020202020204" pitchFamily="34" charset="0"/>
              </a:rPr>
              <a:t>児童生徒の問題行動・不登校等生徒指導上の諸課題に関する調査」</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でも</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指摘</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されてい</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る生活リズムについては、睡眠習慣などとの関わりが指摘されてい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また、その問題に</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関連して、田中（</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2024</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）は、起立性調節障害を抱えている児童生徒が、その疾患のために朝に起床できず登校できない状況に対して、「怠けだ」と誤解される場合があることを指摘してい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さらに</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、近年では、ネット依存やゲーム依存などによる生活リズムの乱れが、不登校につながっていると疑われる児童生徒の存在も指摘されてい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。この点に関して、増田・山下・松本・平川・胸元（</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2022</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）は、ゲーム障害と診断された小・中・高校生</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107</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名のうち、不登校は</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45</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名（</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42.1%</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）、部分登校は</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32</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名（</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29.9%</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）であることを明らかにしており、ゲーム障害と不登校とのつながりの強さがうかがわれ</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また、不登校と発達的な特性との関連も指摘されることがあ</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。発達障害を抱えている児童生徒の場合、二次的問題として不登校に至りやすい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と指摘されます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。忘れ物が多くて叱責されることが多かったり、こだわりが強くて集団になじめなかったりといったことが背景にあると考えられ</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。さらに、文部科学省（</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2022b</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は、いわゆるギフテッドと言われる「特定分野に特異な才能のある児童生徒」の一部は、「同級生と話がかみ合わない」「教師の間違いに気づきやすいなど、授業の進め方等に疑問を抱きやすい」などによって学校生活に適応しにくくなり、不登校に至る場合があると述べ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en-US" altLang="ja-JP" sz="1800" kern="100" dirty="0">
              <a:latin typeface="游明朝" panose="02020400000000000000" pitchFamily="18" charset="-128"/>
              <a:ea typeface="游明朝" panose="02020400000000000000" pitchFamily="18" charset="-128"/>
              <a:cs typeface="Arial" panose="020B0604020202020204" pitchFamily="34" charset="0"/>
            </a:endParaRP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12</a:t>
            </a:fld>
            <a:endParaRPr kumimoji="1" lang="ja-JP" altLang="en-US"/>
          </a:p>
        </p:txBody>
      </p:sp>
    </p:spTree>
    <p:extLst>
      <p:ext uri="{BB962C8B-B14F-4D97-AF65-F5344CB8AC3E}">
        <p14:creationId xmlns:p14="http://schemas.microsoft.com/office/powerpoint/2010/main" val="31400440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2355">
              <a:defRPr/>
            </a:pP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このように、一部の児童生徒については、医療機関などの専門機関との連携のもとに適切な支援を実施していく必要があると指摘でき</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。一方で、レジリエンスの不足（櫻庭・高木・狐塚・兪</a:t>
            </a:r>
            <a:r>
              <a:rPr lang="ja-JP" altLang="ja-JP" kern="100" dirty="0">
                <a:latin typeface="游明朝" panose="02020400000000000000" pitchFamily="18" charset="-128"/>
                <a:ea typeface="UD デジタル 教科書体 N-R" panose="02020400000000000000" pitchFamily="17" charset="-128"/>
                <a:cs typeface="UD デジタル 教科書体 N-R" panose="02020400000000000000" pitchFamily="17" charset="-128"/>
              </a:rPr>
              <a:t>・</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若島、</a:t>
            </a:r>
            <a:r>
              <a:rPr lang="en-US" altLang="ja-JP" kern="100" dirty="0">
                <a:latin typeface="游明朝" panose="02020400000000000000" pitchFamily="18" charset="-128"/>
                <a:ea typeface="UD デジタル 教科書体 N-R" panose="02020400000000000000" pitchFamily="17" charset="-128"/>
                <a:cs typeface="Arial" panose="020B0604020202020204" pitchFamily="34" charset="0"/>
              </a:rPr>
              <a:t>2023</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）や社会的スキルの不足（小林、</a:t>
            </a:r>
            <a:r>
              <a:rPr lang="en-US" altLang="ja-JP" kern="100" dirty="0">
                <a:latin typeface="游明朝" panose="02020400000000000000" pitchFamily="18" charset="-128"/>
                <a:ea typeface="UD デジタル 教科書体 N-R" panose="02020400000000000000" pitchFamily="17" charset="-128"/>
                <a:cs typeface="Arial" panose="020B0604020202020204" pitchFamily="34" charset="0"/>
              </a:rPr>
              <a:t>2005</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）といった個人特性が「学校に行きたくない気持ち」の増減に関わっているという指摘もなされている。これらは、成長の過程で獲得していくことができる要素でもあ</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。各学校でどのような不登校支援を実施していくかを検討する上で、重要な視点になる</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と考えられます</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kern="100" dirty="0">
              <a:latin typeface="游明朝" panose="02020400000000000000" pitchFamily="18" charset="-128"/>
              <a:ea typeface="游明朝" panose="02020400000000000000" pitchFamily="18" charset="-128"/>
              <a:cs typeface="Arial" panose="020B0604020202020204" pitchFamily="34" charset="0"/>
            </a:endParaRP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13</a:t>
            </a:fld>
            <a:endParaRPr kumimoji="1" lang="ja-JP" altLang="en-US"/>
          </a:p>
        </p:txBody>
      </p:sp>
    </p:spTree>
    <p:extLst>
      <p:ext uri="{BB962C8B-B14F-4D97-AF65-F5344CB8AC3E}">
        <p14:creationId xmlns:p14="http://schemas.microsoft.com/office/powerpoint/2010/main" val="10720402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次に、周囲の環境については、学校内の対人関係や家族関係などについて検討されてきています。</a:t>
            </a:r>
          </a:p>
          <a:p>
            <a:r>
              <a:rPr kumimoji="1" lang="ja-JP" altLang="en-US" dirty="0"/>
              <a:t>まず、友人関係について、伊藤（</a:t>
            </a:r>
            <a:r>
              <a:rPr kumimoji="1" lang="en-US" altLang="ja-JP" dirty="0"/>
              <a:t>2002</a:t>
            </a:r>
            <a:r>
              <a:rPr kumimoji="1" lang="ja-JP" altLang="en-US" dirty="0"/>
              <a:t>）は、いつも「欠席したい」と思っている中学生は、所属グループも少ないということを明らかにしています。一方で、伊藤（</a:t>
            </a:r>
            <a:r>
              <a:rPr kumimoji="1" lang="en-US" altLang="ja-JP" dirty="0"/>
              <a:t>2009</a:t>
            </a:r>
            <a:r>
              <a:rPr kumimoji="1" lang="ja-JP" altLang="en-US" dirty="0"/>
              <a:t>）は、不登校経験者にとって、友人関係が再登校を支える主要な要因になっていることを指摘しています。児童生徒にとって、友人関係は学校生活の楽しさを左右する大きな要素であると考えられるため、良くも悪くも不登校に大きな影響を与えると考えられます。</a:t>
            </a:r>
          </a:p>
          <a:p>
            <a:r>
              <a:rPr kumimoji="1" lang="ja-JP" altLang="en-US" dirty="0"/>
              <a:t>それは、教師との関係についても同様であると考えられます。菊島（</a:t>
            </a:r>
            <a:r>
              <a:rPr kumimoji="1" lang="en-US" altLang="ja-JP" dirty="0"/>
              <a:t>1999</a:t>
            </a:r>
            <a:r>
              <a:rPr kumimoji="1" lang="ja-JP" altLang="en-US" dirty="0"/>
              <a:t>）は、対友人ストレスに加えて、対教師ストレスも不登校傾向を高める要因になっていることを実証しています。しかしながら、藤本・水野（</a:t>
            </a:r>
            <a:r>
              <a:rPr kumimoji="1" lang="en-US" altLang="ja-JP" dirty="0"/>
              <a:t>2014</a:t>
            </a:r>
            <a:r>
              <a:rPr kumimoji="1" lang="ja-JP" altLang="en-US" dirty="0"/>
              <a:t>）は、教師に対する安心感が中学生の登校意思を高めることを明らかにしています。したがって、学校内での良好な対人関係の形成が学校の楽しさを高め、「学校に行きたい」という気持ちにつながることは間違いないと考えられます。多様な人がいる学校の中で、いかにして気の合う友人や信頼できる教師を見つけ、関係を築いていくことができるか。この点について、一人ひとりの児童生徒の違いに応じた関係づくりのサポートが求められていると言えるでしょう。</a:t>
            </a:r>
          </a:p>
          <a:p>
            <a:r>
              <a:rPr kumimoji="1" lang="ja-JP" altLang="en-US" dirty="0"/>
              <a:t>一方で、家族関係についても様々な検討がなされています。例えば、有賀（</a:t>
            </a:r>
            <a:r>
              <a:rPr kumimoji="1" lang="en-US" altLang="ja-JP" dirty="0"/>
              <a:t>2016</a:t>
            </a:r>
            <a:r>
              <a:rPr kumimoji="1" lang="ja-JP" altLang="en-US" dirty="0"/>
              <a:t>）は、高校生の登校回避感情に対して、養護的ではない親の養育態度が影響していると述べています。家庭は、学校で受けた様々なストレスを緩和し、翌日への元気を取り戻す機能を有していると考えられます。そのため、何らかの理由によって家庭が穏やかに過ごせる場になりにくい場合、登校するだけのエネルギーが回復しないということが考えられます。</a:t>
            </a:r>
          </a:p>
          <a:p>
            <a:r>
              <a:rPr kumimoji="1" lang="ja-JP" altLang="en-US" dirty="0"/>
              <a:t>さらに、きょうだいがともに不登校になるという場合があるなど、保護者以外の家族関係にも注目すべきです。三並・福山・原田・梶原・松浦・岡（</a:t>
            </a:r>
            <a:r>
              <a:rPr kumimoji="1" lang="en-US" altLang="ja-JP" dirty="0"/>
              <a:t>2014</a:t>
            </a:r>
            <a:r>
              <a:rPr kumimoji="1" lang="ja-JP" altLang="en-US" dirty="0"/>
              <a:t>）は、不登校児童生徒のきょうだいがどのような感情になるのかという点に関して、「自分には何もできない」というような無力感を抱いたり、苦悩する親を目の前にして「親は不登校児童生徒のことでいっぱいだ」「親には相談できない」というような思いを抱いたりして、家庭の中に居場所がないように感じる場合があることを報告しています。こうしたきょうだいの苦しさに思いを馳せてサポートしていくことも、きょうだいの不登校を防いでいくための重要な支援になると考えられ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14</a:t>
            </a:fld>
            <a:endParaRPr kumimoji="1" lang="ja-JP" altLang="en-US"/>
          </a:p>
        </p:txBody>
      </p:sp>
    </p:spTree>
    <p:extLst>
      <p:ext uri="{BB962C8B-B14F-4D97-AF65-F5344CB8AC3E}">
        <p14:creationId xmlns:p14="http://schemas.microsoft.com/office/powerpoint/2010/main" val="28695840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不登校の背景に関することとして、「児童生徒の問題行動・不登校等生徒指導上の諸課題に関する調査」</a:t>
            </a:r>
            <a:r>
              <a:rPr lang="ja-JP" altLang="en-US" sz="1800" dirty="0">
                <a:ea typeface="UD デジタル 教科書体 N-R" panose="02020400000000000000" pitchFamily="17" charset="-128"/>
                <a:cs typeface="Arial" panose="020B0604020202020204" pitchFamily="34" charset="0"/>
              </a:rPr>
              <a:t>では</a:t>
            </a:r>
            <a:r>
              <a:rPr lang="ja-JP" altLang="ja-JP" sz="1800" dirty="0">
                <a:ea typeface="UD デジタル 教科書体 N-R" panose="02020400000000000000" pitchFamily="17" charset="-128"/>
                <a:cs typeface="Arial" panose="020B0604020202020204" pitchFamily="34" charset="0"/>
              </a:rPr>
              <a:t>、不登校児童生徒について把握した事実を調査してい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。それによれば、「学校生活に対してやる気が出ない等の相談があった。」というものが最も多く回答されてい</a:t>
            </a:r>
            <a:r>
              <a:rPr lang="ja-JP" altLang="en-US" sz="1800" dirty="0">
                <a:ea typeface="UD デジタル 教科書体 N-R" panose="02020400000000000000" pitchFamily="17" charset="-128"/>
                <a:cs typeface="Arial" panose="020B0604020202020204" pitchFamily="34" charset="0"/>
              </a:rPr>
              <a:t>まし</a:t>
            </a:r>
            <a:r>
              <a:rPr lang="ja-JP" altLang="ja-JP" sz="1800" dirty="0">
                <a:ea typeface="UD デジタル 教科書体 N-R" panose="02020400000000000000" pitchFamily="17" charset="-128"/>
                <a:cs typeface="Arial" panose="020B0604020202020204" pitchFamily="34" charset="0"/>
              </a:rPr>
              <a:t>た。続いて、「生活リズムの不調に関する相談があった。」「不安・抑うつの相談があった。」というものが多くなってい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。この結果を見る限り、不登校は、児童生徒自身の何らかの課題が背景となって生じていると推測されるのではない</a:t>
            </a:r>
            <a:r>
              <a:rPr lang="ja-JP" altLang="en-US" sz="1800" dirty="0">
                <a:ea typeface="UD デジタル 教科書体 N-R" panose="02020400000000000000" pitchFamily="17" charset="-128"/>
                <a:cs typeface="Arial" panose="020B0604020202020204" pitchFamily="34" charset="0"/>
              </a:rPr>
              <a:t>でしょ</a:t>
            </a:r>
            <a:r>
              <a:rPr lang="ja-JP" altLang="ja-JP" sz="1800" dirty="0">
                <a:ea typeface="UD デジタル 教科書体 N-R" panose="02020400000000000000" pitchFamily="17" charset="-128"/>
                <a:cs typeface="Arial" panose="020B0604020202020204" pitchFamily="34" charset="0"/>
              </a:rPr>
              <a:t>うか。</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15</a:t>
            </a:fld>
            <a:endParaRPr kumimoji="1" lang="ja-JP" altLang="en-US"/>
          </a:p>
        </p:txBody>
      </p:sp>
    </p:spTree>
    <p:extLst>
      <p:ext uri="{BB962C8B-B14F-4D97-AF65-F5344CB8AC3E}">
        <p14:creationId xmlns:p14="http://schemas.microsoft.com/office/powerpoint/2010/main" val="12749925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しかし、不登校児童生徒の実態把握に関する調査企画分析会議（</a:t>
            </a:r>
            <a:r>
              <a:rPr lang="en-US" altLang="ja-JP" sz="1800" dirty="0">
                <a:ea typeface="UD デジタル 教科書体 N-R" panose="02020400000000000000" pitchFamily="17" charset="-128"/>
                <a:cs typeface="Arial" panose="020B0604020202020204" pitchFamily="34" charset="0"/>
              </a:rPr>
              <a:t>2021</a:t>
            </a:r>
            <a:r>
              <a:rPr lang="ja-JP" altLang="ja-JP" sz="1800" dirty="0">
                <a:ea typeface="UD デジタル 教科書体 N-R" panose="02020400000000000000" pitchFamily="17" charset="-128"/>
                <a:cs typeface="Arial" panose="020B0604020202020204" pitchFamily="34" charset="0"/>
              </a:rPr>
              <a:t>）が調査した結果によれば、</a:t>
            </a:r>
            <a:r>
              <a:rPr lang="ja-JP" altLang="en-US" sz="1800" dirty="0">
                <a:ea typeface="UD デジタル 教科書体 N-R" panose="02020400000000000000" pitchFamily="17" charset="-128"/>
                <a:cs typeface="Arial" panose="020B0604020202020204" pitchFamily="34" charset="0"/>
              </a:rPr>
              <a:t>多く</a:t>
            </a:r>
            <a:r>
              <a:rPr lang="ja-JP" altLang="ja-JP" sz="1800" dirty="0">
                <a:ea typeface="UD デジタル 教科書体 N-R" panose="02020400000000000000" pitchFamily="17" charset="-128"/>
                <a:cs typeface="Arial" panose="020B0604020202020204" pitchFamily="34" charset="0"/>
              </a:rPr>
              <a:t>の小中学生が友達や先生、勉強などの「学校生活」をきっかけとして登校しづらくなったということが明らかになってい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。この結果からは、「児童生徒の問題行動・不登校等生徒指導上の諸課題に関する調査」とは異なり、周囲の環境が背景要因となっているのではないかと推測され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16</a:t>
            </a:fld>
            <a:endParaRPr kumimoji="1" lang="ja-JP" altLang="en-US"/>
          </a:p>
        </p:txBody>
      </p:sp>
    </p:spTree>
    <p:extLst>
      <p:ext uri="{BB962C8B-B14F-4D97-AF65-F5344CB8AC3E}">
        <p14:creationId xmlns:p14="http://schemas.microsoft.com/office/powerpoint/2010/main" val="34033402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注目すべきなのは、</a:t>
            </a:r>
            <a:r>
              <a:rPr lang="ja-JP" altLang="ja-JP" dirty="0">
                <a:ea typeface="UD デジタル 教科書体 N-R" panose="02020400000000000000" pitchFamily="17" charset="-128"/>
                <a:cs typeface="Arial" panose="020B0604020202020204" pitchFamily="34" charset="0"/>
              </a:rPr>
              <a:t>「児童生徒の問題行動・不登校等生徒指導上の諸課題に関する調査」</a:t>
            </a:r>
            <a:r>
              <a:rPr kumimoji="1" lang="ja-JP" altLang="en-US" dirty="0"/>
              <a:t>は学校が回答しており、不登校児童生徒の実態把握に関する調査企画分析会議（</a:t>
            </a:r>
            <a:r>
              <a:rPr kumimoji="1" lang="en-US" altLang="ja-JP" dirty="0"/>
              <a:t>2021</a:t>
            </a:r>
            <a:r>
              <a:rPr kumimoji="1" lang="ja-JP" altLang="en-US" dirty="0"/>
              <a:t>）は実際に不登校であった児童生徒に対して調査を実施している点です。つまり、児童生徒自身の感じ方と、学校が見ている児童生徒の様子には異なる要素が含まれているということが指摘できます。したがって、ここで述べてきたような背景要因は、どれかが正解というわけではなくどれもが関わっていて、児童生徒によってそれらの要因の影響力が異なってくるのだと考えるのがふさわしいでしょうそうした柔軟な視点は、一方的に「不登校になったのは家庭のせいだ」「いや、学校のせいだ」などと考えるのを防ぐことにつながります。背景要因を一つだと信じ込むのではなく、同じ事象も見る視点によって異なるように見えるということを肝に銘じる必要があります。「悪者探し」をするのではなく、保護者が冷静に自らの関わり方のよさを認められるように支え、今ある状況をいかに活用してサポートにつなげるかという視点をもつことが必要だと考えられます。背景要因についての検討は、そうした観点からなされる必要があります。</a:t>
            </a: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17</a:t>
            </a:fld>
            <a:endParaRPr kumimoji="1" lang="ja-JP" altLang="en-US"/>
          </a:p>
        </p:txBody>
      </p:sp>
    </p:spTree>
    <p:extLst>
      <p:ext uri="{BB962C8B-B14F-4D97-AF65-F5344CB8AC3E}">
        <p14:creationId xmlns:p14="http://schemas.microsoft.com/office/powerpoint/2010/main" val="3777287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F0E99-DE31-4682-D510-74BD3D32D93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7B8AFA9-9404-4D61-717E-6D0C6B9437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BCD9018-9CDC-84CE-65D4-28EE8AE5318A}"/>
              </a:ext>
            </a:extLst>
          </p:cNvPr>
          <p:cNvSpPr>
            <a:spLocks noGrp="1"/>
          </p:cNvSpPr>
          <p:nvPr>
            <p:ph type="body" idx="1"/>
          </p:nvPr>
        </p:nvSpPr>
        <p:spPr/>
        <p:txBody>
          <a:bodyPr/>
          <a:lstStyle/>
          <a:p>
            <a:pPr defTabSz="922355">
              <a:defRPr/>
            </a:pPr>
            <a:r>
              <a:rPr kumimoji="1" lang="ja-JP" altLang="en-US" dirty="0"/>
              <a:t>では、ここで</a:t>
            </a:r>
            <a:r>
              <a:rPr kumimoji="1" lang="en-US" altLang="ja-JP" dirty="0"/>
              <a:t>2</a:t>
            </a:r>
            <a:r>
              <a:rPr kumimoji="1" lang="ja-JP" altLang="en-US" dirty="0"/>
              <a:t>つめのワークをしましょう。</a:t>
            </a:r>
            <a:endParaRPr kumimoji="1" lang="en-US" altLang="ja-JP" dirty="0"/>
          </a:p>
          <a:p>
            <a:r>
              <a:rPr lang="ja-JP" altLang="en-US" dirty="0"/>
              <a:t>スクールカウンセラーは、先ほど登場した</a:t>
            </a:r>
            <a:r>
              <a:rPr lang="en-US" altLang="ja-JP" dirty="0"/>
              <a:t>A</a:t>
            </a:r>
            <a:r>
              <a:rPr lang="ja-JP" altLang="en-US" dirty="0"/>
              <a:t>と母親との面談を行いました。その時の様子をもとに、</a:t>
            </a:r>
            <a:r>
              <a:rPr lang="en-US" altLang="ja-JP" dirty="0"/>
              <a:t>A</a:t>
            </a:r>
            <a:r>
              <a:rPr lang="ja-JP" altLang="en-US" dirty="0"/>
              <a:t>が不登校に至った背景について考えてみましょう。</a:t>
            </a:r>
            <a:endParaRPr lang="en-US" altLang="ja-JP" dirty="0"/>
          </a:p>
          <a:p>
            <a:r>
              <a:rPr kumimoji="1" lang="ja-JP" altLang="en-US" dirty="0"/>
              <a:t>各自で考えた後に、近くの人と話し合いましょう。</a:t>
            </a:r>
            <a:endParaRPr kumimoji="1" lang="en-US" altLang="ja-JP" dirty="0"/>
          </a:p>
        </p:txBody>
      </p:sp>
      <p:sp>
        <p:nvSpPr>
          <p:cNvPr id="4" name="スライド番号プレースホルダー 3">
            <a:extLst>
              <a:ext uri="{FF2B5EF4-FFF2-40B4-BE49-F238E27FC236}">
                <a16:creationId xmlns:a16="http://schemas.microsoft.com/office/drawing/2014/main" id="{ADACC0EA-1CEB-B3EF-2573-1EE29654DD81}"/>
              </a:ext>
            </a:extLst>
          </p:cNvPr>
          <p:cNvSpPr>
            <a:spLocks noGrp="1"/>
          </p:cNvSpPr>
          <p:nvPr>
            <p:ph type="sldNum" sz="quarter" idx="5"/>
          </p:nvPr>
        </p:nvSpPr>
        <p:spPr/>
        <p:txBody>
          <a:bodyPr/>
          <a:lstStyle/>
          <a:p>
            <a:fld id="{C4A0C89F-7695-448B-B934-A2E7E762D504}" type="slidenum">
              <a:rPr kumimoji="1" lang="ja-JP" altLang="en-US" smtClean="0"/>
              <a:t>18</a:t>
            </a:fld>
            <a:endParaRPr kumimoji="1" lang="ja-JP" altLang="en-US"/>
          </a:p>
        </p:txBody>
      </p:sp>
    </p:spTree>
    <p:extLst>
      <p:ext uri="{BB962C8B-B14F-4D97-AF65-F5344CB8AC3E}">
        <p14:creationId xmlns:p14="http://schemas.microsoft.com/office/powerpoint/2010/main" val="1156144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3FDB4-C858-1D25-2D25-B8AB99D6E3D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8920EBB-0E0A-3C76-5AE7-FA5E1EC61E6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DF9EE53-2ECB-4A49-5FC3-F0B54A236E28}"/>
              </a:ext>
            </a:extLst>
          </p:cNvPr>
          <p:cNvSpPr>
            <a:spLocks noGrp="1"/>
          </p:cNvSpPr>
          <p:nvPr>
            <p:ph type="body" idx="1"/>
          </p:nvPr>
        </p:nvSpPr>
        <p:spPr/>
        <p:txBody>
          <a:bodyPr/>
          <a:lstStyle/>
          <a:p>
            <a:pPr defTabSz="922355">
              <a:defRPr/>
            </a:pPr>
            <a:r>
              <a:rPr kumimoji="1" lang="ja-JP" altLang="en-US" dirty="0"/>
              <a:t>ポイントは、本人や保護者を直接的に観察した情報と、複数の人からの情報を総合的に考えることです。</a:t>
            </a:r>
            <a:endParaRPr kumimoji="1" lang="en-US" altLang="ja-JP" dirty="0"/>
          </a:p>
          <a:p>
            <a:pPr defTabSz="922355">
              <a:defRPr/>
            </a:pPr>
            <a:r>
              <a:rPr kumimoji="1" lang="ja-JP" altLang="en-US" dirty="0"/>
              <a:t>ここでは、</a:t>
            </a:r>
            <a:r>
              <a:rPr kumimoji="1" lang="en-US" altLang="ja-JP" dirty="0"/>
              <a:t>A</a:t>
            </a:r>
            <a:r>
              <a:rPr kumimoji="1" lang="ja-JP" altLang="en-US" dirty="0"/>
              <a:t>が黙りこくってしまう様子や、保護者が</a:t>
            </a:r>
            <a:r>
              <a:rPr kumimoji="1" lang="en-US" altLang="ja-JP" dirty="0"/>
              <a:t>A</a:t>
            </a:r>
            <a:r>
              <a:rPr kumimoji="1" lang="ja-JP" altLang="en-US" dirty="0"/>
              <a:t>が困っている様子を見ると手を差し伸べる様子が観察されています。</a:t>
            </a:r>
            <a:endParaRPr kumimoji="1" lang="en-US" altLang="ja-JP" dirty="0"/>
          </a:p>
          <a:p>
            <a:pPr defTabSz="922355">
              <a:defRPr/>
            </a:pPr>
            <a:r>
              <a:rPr kumimoji="1" lang="ja-JP" altLang="en-US" dirty="0"/>
              <a:t>本人がなぜ話をしないのかは、緊張しているのかもしれないし、言葉の発達がスムーズではないのかもしれないし、この情報からだけではわからないこともあります。ただ、家族外の人との交流がスムーズではないのは、複数の人からの情報で確かなようです。</a:t>
            </a:r>
            <a:endParaRPr kumimoji="1" lang="en-US" altLang="ja-JP" dirty="0"/>
          </a:p>
          <a:p>
            <a:pPr defTabSz="922355">
              <a:defRPr/>
            </a:pPr>
            <a:r>
              <a:rPr kumimoji="1" lang="ja-JP" altLang="en-US" dirty="0"/>
              <a:t>また、母親は、困っている</a:t>
            </a:r>
            <a:r>
              <a:rPr kumimoji="1" lang="en-US" altLang="ja-JP" dirty="0"/>
              <a:t>A</a:t>
            </a:r>
            <a:r>
              <a:rPr kumimoji="1" lang="ja-JP" altLang="en-US" dirty="0"/>
              <a:t>を見ると、黙っていられなくなるような優しさがあるようです。ただ、そのサポート方法が、本人の年齢にあったものであるのかを検討する必要はあるかもしれません。</a:t>
            </a:r>
            <a:endParaRPr kumimoji="1" lang="en-US" altLang="ja-JP" dirty="0"/>
          </a:p>
          <a:p>
            <a:pPr defTabSz="922355">
              <a:defRPr/>
            </a:pPr>
            <a:r>
              <a:rPr kumimoji="1" lang="ja-JP" altLang="en-US" dirty="0"/>
              <a:t>このように、少しの情報からも様々な可能性が考えられます。自分一人で考えるのではなく、多くの人の目で見るとより複雑な背景が浮かび上がり、その子理解が深まっていくと考えられます。</a:t>
            </a:r>
            <a:endParaRPr kumimoji="1" lang="en-US" altLang="ja-JP" dirty="0"/>
          </a:p>
        </p:txBody>
      </p:sp>
      <p:sp>
        <p:nvSpPr>
          <p:cNvPr id="4" name="スライド番号プレースホルダー 3">
            <a:extLst>
              <a:ext uri="{FF2B5EF4-FFF2-40B4-BE49-F238E27FC236}">
                <a16:creationId xmlns:a16="http://schemas.microsoft.com/office/drawing/2014/main" id="{D2851531-2EFD-F6FD-C631-ABAC8B452468}"/>
              </a:ext>
            </a:extLst>
          </p:cNvPr>
          <p:cNvSpPr>
            <a:spLocks noGrp="1"/>
          </p:cNvSpPr>
          <p:nvPr>
            <p:ph type="sldNum" sz="quarter" idx="5"/>
          </p:nvPr>
        </p:nvSpPr>
        <p:spPr/>
        <p:txBody>
          <a:bodyPr/>
          <a:lstStyle/>
          <a:p>
            <a:fld id="{C4A0C89F-7695-448B-B934-A2E7E762D504}" type="slidenum">
              <a:rPr kumimoji="1" lang="ja-JP" altLang="en-US" smtClean="0"/>
              <a:t>19</a:t>
            </a:fld>
            <a:endParaRPr kumimoji="1" lang="ja-JP" altLang="en-US"/>
          </a:p>
        </p:txBody>
      </p:sp>
    </p:spTree>
    <p:extLst>
      <p:ext uri="{BB962C8B-B14F-4D97-AF65-F5344CB8AC3E}">
        <p14:creationId xmlns:p14="http://schemas.microsoft.com/office/powerpoint/2010/main" val="25734608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では、不登校支援において、どのような姿勢を身に付けておけばよいでしょうか。</a:t>
            </a: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20</a:t>
            </a:fld>
            <a:endParaRPr kumimoji="1" lang="ja-JP" altLang="en-US"/>
          </a:p>
        </p:txBody>
      </p:sp>
    </p:spTree>
    <p:extLst>
      <p:ext uri="{BB962C8B-B14F-4D97-AF65-F5344CB8AC3E}">
        <p14:creationId xmlns:p14="http://schemas.microsoft.com/office/powerpoint/2010/main" val="3735037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2355">
              <a:defRPr/>
            </a:pP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近年、</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不登校の増加が著しい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状況にあることは、ご存知の通りだと思います。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「なぜ学校に行くのか」「学校に行く価値はどのようなものか」が問われている</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と言えるでしょう</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。生徒指導提要</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で</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は、</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教育機会</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確保法</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において</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不登校の要因や背景としては、本人・家庭・学校に関わる様々な要因が複雑に絡み合っている場合が多く、更にその背後には、社会における「学びの場」としての学校の相対的な位置付けの低下、学校に対する保護者・児童生徒自身の意識の変化等、社会全体の変化が少なからず影響していると述べ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。児童生徒にとって、学校は楽しいこと</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なかりではないと思います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その</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一方で、</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ICT</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を</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活用</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し</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、オンライン学習教材などによ</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って</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どこでも学習を進めることができる環境は整えられつつあ</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様々な社会の変化を背景にして、私たちは、児童生徒にとって学校はどのような意味をもっていて、学校に行かないことにはどのような課題があり、不登校への支援とは何を目的にするのかということをあらためて考え直す時期に来ていると言える</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でしょう</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a:t>
            </a:fld>
            <a:endParaRPr kumimoji="1" lang="ja-JP" altLang="en-US"/>
          </a:p>
        </p:txBody>
      </p:sp>
    </p:spTree>
    <p:extLst>
      <p:ext uri="{BB962C8B-B14F-4D97-AF65-F5344CB8AC3E}">
        <p14:creationId xmlns:p14="http://schemas.microsoft.com/office/powerpoint/2010/main" val="37791877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先述のように、現在の不登校児童生徒への支援は、教育機会確保法に従って実施されてい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そこでは、不登校児童生徒も含めた全ての児童生徒が安心して教育を受けられるような環境の確保や、不登校児童生徒の多様な学習活動の実情を踏まえた支援などをもとにして、児童生徒の社会的自立を目指すことが述べら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21</a:t>
            </a:fld>
            <a:endParaRPr kumimoji="1" lang="ja-JP" altLang="en-US"/>
          </a:p>
        </p:txBody>
      </p:sp>
    </p:spTree>
    <p:extLst>
      <p:ext uri="{BB962C8B-B14F-4D97-AF65-F5344CB8AC3E}">
        <p14:creationId xmlns:p14="http://schemas.microsoft.com/office/powerpoint/2010/main" val="2838559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これを受けて、文部科学省（</a:t>
            </a:r>
            <a:r>
              <a:rPr lang="en-US" altLang="ja-JP" sz="1800" dirty="0">
                <a:ea typeface="UD デジタル 教科書体 N-R" panose="02020400000000000000" pitchFamily="17" charset="-128"/>
                <a:cs typeface="Arial" panose="020B0604020202020204" pitchFamily="34" charset="0"/>
              </a:rPr>
              <a:t>2017</a:t>
            </a:r>
            <a:r>
              <a:rPr lang="ja-JP" altLang="ja-JP" sz="1800" dirty="0">
                <a:ea typeface="UD デジタル 教科書体 N-R" panose="02020400000000000000" pitchFamily="17" charset="-128"/>
                <a:cs typeface="Arial" panose="020B0604020202020204" pitchFamily="34" charset="0"/>
              </a:rPr>
              <a:t>）は「義務教育の段階における普通教育に相当する教育の機会の確保等に関する基本指針」</a:t>
            </a:r>
            <a:r>
              <a:rPr lang="ja-JP" altLang="en-US" sz="1800" dirty="0">
                <a:ea typeface="UD デジタル 教科書体 N-R" panose="02020400000000000000" pitchFamily="17" charset="-128"/>
                <a:cs typeface="Arial" panose="020B0604020202020204" pitchFamily="34" charset="0"/>
              </a:rPr>
              <a:t>において</a:t>
            </a:r>
            <a:r>
              <a:rPr lang="ja-JP" altLang="ja-JP" sz="1800" dirty="0">
                <a:ea typeface="UD デジタル 教科書体 N-R" panose="02020400000000000000" pitchFamily="17" charset="-128"/>
                <a:cs typeface="Arial" panose="020B0604020202020204" pitchFamily="34" charset="0"/>
              </a:rPr>
              <a:t>、不登校児童生徒の実態に配慮して特別に編成された教育課程に基づく教育を行う学校である「学びの多様化学校」（当時は不登校特例校）の設置促進や、学校と民間支援団体との連携、</a:t>
            </a:r>
            <a:r>
              <a:rPr lang="en-US" altLang="ja-JP" sz="1800" dirty="0">
                <a:ea typeface="UD デジタル 教科書体 N-R" panose="02020400000000000000" pitchFamily="17" charset="-128"/>
                <a:cs typeface="Arial" panose="020B0604020202020204" pitchFamily="34" charset="0"/>
              </a:rPr>
              <a:t>ICT</a:t>
            </a:r>
            <a:r>
              <a:rPr lang="ja-JP" altLang="ja-JP" sz="1800" dirty="0">
                <a:ea typeface="UD デジタル 教科書体 N-R" panose="02020400000000000000" pitchFamily="17" charset="-128"/>
                <a:cs typeface="Arial" panose="020B0604020202020204" pitchFamily="34" charset="0"/>
              </a:rPr>
              <a:t>を活用した家庭での学習、夜間中学における不登校となっている学齢生徒の受け入れなどの方向性</a:t>
            </a:r>
            <a:r>
              <a:rPr lang="ja-JP" altLang="en-US" sz="1800" dirty="0">
                <a:ea typeface="UD デジタル 教科書体 N-R" panose="02020400000000000000" pitchFamily="17" charset="-128"/>
                <a:cs typeface="Arial" panose="020B0604020202020204" pitchFamily="34" charset="0"/>
              </a:rPr>
              <a:t>を打ち出しまし</a:t>
            </a:r>
            <a:r>
              <a:rPr lang="ja-JP" altLang="ja-JP" sz="1800" dirty="0">
                <a:ea typeface="UD デジタル 教科書体 N-R" panose="02020400000000000000" pitchFamily="17" charset="-128"/>
                <a:cs typeface="Arial" panose="020B0604020202020204" pitchFamily="34" charset="0"/>
              </a:rPr>
              <a:t>た。</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22</a:t>
            </a:fld>
            <a:endParaRPr kumimoji="1" lang="ja-JP" altLang="en-US"/>
          </a:p>
        </p:txBody>
      </p:sp>
    </p:spTree>
    <p:extLst>
      <p:ext uri="{BB962C8B-B14F-4D97-AF65-F5344CB8AC3E}">
        <p14:creationId xmlns:p14="http://schemas.microsoft.com/office/powerpoint/2010/main" val="34495669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その上で、文部科学省（</a:t>
            </a:r>
            <a:r>
              <a:rPr lang="en-US" altLang="ja-JP" sz="1800" dirty="0">
                <a:ea typeface="UD デジタル 教科書体 N-R" panose="02020400000000000000" pitchFamily="17" charset="-128"/>
                <a:cs typeface="Arial" panose="020B0604020202020204" pitchFamily="34" charset="0"/>
              </a:rPr>
              <a:t>2023a</a:t>
            </a:r>
            <a:r>
              <a:rPr lang="ja-JP" altLang="ja-JP" sz="1800" dirty="0">
                <a:ea typeface="UD デジタル 教科書体 N-R" panose="02020400000000000000" pitchFamily="17" charset="-128"/>
                <a:cs typeface="Arial" panose="020B0604020202020204" pitchFamily="34" charset="0"/>
              </a:rPr>
              <a:t>）は、「誰一人取り残されない学びの保障に向けた不登校対策（</a:t>
            </a:r>
            <a:r>
              <a:rPr lang="en-US" altLang="ja-JP" sz="1800" dirty="0">
                <a:ea typeface="UD デジタル 教科書体 N-R" panose="02020400000000000000" pitchFamily="17" charset="-128"/>
                <a:cs typeface="Arial" panose="020B0604020202020204" pitchFamily="34" charset="0"/>
              </a:rPr>
              <a:t>COCOLO</a:t>
            </a:r>
            <a:r>
              <a:rPr lang="ja-JP" altLang="ja-JP" sz="1800" dirty="0">
                <a:ea typeface="UD デジタル 教科書体 N-R" panose="02020400000000000000" pitchFamily="17" charset="-128"/>
                <a:cs typeface="Arial" panose="020B0604020202020204" pitchFamily="34" charset="0"/>
              </a:rPr>
              <a:t>プラン）」、さらに、文部科学省（</a:t>
            </a:r>
            <a:r>
              <a:rPr lang="en-US" altLang="ja-JP" sz="1800" dirty="0">
                <a:ea typeface="UD デジタル 教科書体 N-R" panose="02020400000000000000" pitchFamily="17" charset="-128"/>
                <a:cs typeface="Arial" panose="020B0604020202020204" pitchFamily="34" charset="0"/>
              </a:rPr>
              <a:t>2023b</a:t>
            </a:r>
            <a:r>
              <a:rPr lang="ja-JP" altLang="ja-JP" sz="1800" dirty="0">
                <a:ea typeface="UD デジタル 教科書体 N-R" panose="02020400000000000000" pitchFamily="17" charset="-128"/>
                <a:cs typeface="Arial" panose="020B0604020202020204" pitchFamily="34" charset="0"/>
              </a:rPr>
              <a:t>）は「不登校・いじめ緊急対策パッケージ～誰一人取り残されない学びの保障に向けて～」を発出し</a:t>
            </a:r>
            <a:r>
              <a:rPr lang="ja-JP" altLang="en-US" sz="1800" dirty="0">
                <a:ea typeface="UD デジタル 教科書体 N-R" panose="02020400000000000000" pitchFamily="17" charset="-128"/>
                <a:cs typeface="Arial" panose="020B0604020202020204" pitchFamily="34" charset="0"/>
              </a:rPr>
              <a:t>まし</a:t>
            </a:r>
            <a:r>
              <a:rPr lang="ja-JP" altLang="ja-JP" sz="1800" dirty="0">
                <a:ea typeface="UD デジタル 教科書体 N-R" panose="02020400000000000000" pitchFamily="17" charset="-128"/>
                <a:cs typeface="Arial" panose="020B0604020202020204" pitchFamily="34" charset="0"/>
              </a:rPr>
              <a:t>た。これらにより、自分のクラスに入りづらい児童生徒が、落ち着いた空間の中で自分に合ったペースで学習･生活できる環境である「校内教育支援センター（スペシャルサポートルーム等）」の設置促進、</a:t>
            </a:r>
            <a:r>
              <a:rPr lang="en-US" altLang="ja-JP" sz="1800" dirty="0">
                <a:ea typeface="UD デジタル 教科書体 N-R" panose="02020400000000000000" pitchFamily="17" charset="-128"/>
                <a:cs typeface="Arial" panose="020B0604020202020204" pitchFamily="34" charset="0"/>
              </a:rPr>
              <a:t>1</a:t>
            </a:r>
            <a:r>
              <a:rPr lang="ja-JP" altLang="ja-JP" sz="1800" dirty="0">
                <a:ea typeface="UD デジタル 教科書体 N-R" panose="02020400000000000000" pitchFamily="17" charset="-128"/>
                <a:cs typeface="Arial" panose="020B0604020202020204" pitchFamily="34" charset="0"/>
              </a:rPr>
              <a:t>人</a:t>
            </a:r>
            <a:r>
              <a:rPr lang="en-US" altLang="ja-JP" sz="1800" dirty="0">
                <a:ea typeface="UD デジタル 教科書体 N-R" panose="02020400000000000000" pitchFamily="17" charset="-128"/>
                <a:cs typeface="Arial" panose="020B0604020202020204" pitchFamily="34" charset="0"/>
              </a:rPr>
              <a:t>1</a:t>
            </a:r>
            <a:r>
              <a:rPr lang="ja-JP" altLang="ja-JP" sz="1800" dirty="0">
                <a:ea typeface="UD デジタル 教科書体 N-R" panose="02020400000000000000" pitchFamily="17" charset="-128"/>
                <a:cs typeface="Arial" panose="020B0604020202020204" pitchFamily="34" charset="0"/>
              </a:rPr>
              <a:t>台端末を活用した心身の状態の変化への早期発見などの取り組みが掲げられることとな</a:t>
            </a:r>
            <a:r>
              <a:rPr lang="ja-JP" altLang="en-US" sz="1800" dirty="0">
                <a:ea typeface="UD デジタル 教科書体 N-R" panose="02020400000000000000" pitchFamily="17" charset="-128"/>
                <a:cs typeface="Arial" panose="020B0604020202020204" pitchFamily="34" charset="0"/>
              </a:rPr>
              <a:t>りまし</a:t>
            </a:r>
            <a:r>
              <a:rPr lang="ja-JP" altLang="ja-JP" sz="1800" dirty="0">
                <a:ea typeface="UD デジタル 教科書体 N-R" panose="02020400000000000000" pitchFamily="17" charset="-128"/>
                <a:cs typeface="Arial" panose="020B0604020202020204" pitchFamily="34" charset="0"/>
              </a:rPr>
              <a:t>た。</a:t>
            </a:r>
            <a:endParaRPr lang="en-US" altLang="ja-JP" sz="1800" dirty="0">
              <a:ea typeface="UD デジタル 教科書体 N-R" panose="02020400000000000000" pitchFamily="17" charset="-128"/>
              <a:cs typeface="Arial" panose="020B0604020202020204" pitchFamily="34" charset="0"/>
            </a:endParaRP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23</a:t>
            </a:fld>
            <a:endParaRPr kumimoji="1" lang="ja-JP" altLang="en-US"/>
          </a:p>
        </p:txBody>
      </p:sp>
    </p:spTree>
    <p:extLst>
      <p:ext uri="{BB962C8B-B14F-4D97-AF65-F5344CB8AC3E}">
        <p14:creationId xmlns:p14="http://schemas.microsoft.com/office/powerpoint/2010/main" val="12150729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2355">
              <a:defRPr/>
            </a:pPr>
            <a:r>
              <a:rPr lang="ja-JP" altLang="ja-JP" dirty="0">
                <a:ea typeface="UD デジタル 教科書体 N-R" panose="02020400000000000000" pitchFamily="17" charset="-128"/>
                <a:cs typeface="Arial" panose="020B0604020202020204" pitchFamily="34" charset="0"/>
              </a:rPr>
              <a:t>中でも、学びの多様化学校については、指導内容の異学年への移行や総授業時数の削減などにより、不登校児童生徒の実情に応じた教育課程の編成が可能であること</a:t>
            </a:r>
            <a:r>
              <a:rPr lang="ja-JP" altLang="en-US" dirty="0">
                <a:ea typeface="UD デジタル 教科書体 N-R" panose="02020400000000000000" pitchFamily="17" charset="-128"/>
                <a:cs typeface="Arial" panose="020B0604020202020204" pitchFamily="34" charset="0"/>
              </a:rPr>
              <a:t>が</a:t>
            </a:r>
            <a:r>
              <a:rPr lang="ja-JP" altLang="ja-JP" dirty="0">
                <a:ea typeface="UD デジタル 教科書体 N-R" panose="02020400000000000000" pitchFamily="17" charset="-128"/>
                <a:cs typeface="Arial" panose="020B0604020202020204" pitchFamily="34" charset="0"/>
              </a:rPr>
              <a:t>示</a:t>
            </a:r>
            <a:r>
              <a:rPr lang="ja-JP" altLang="en-US" dirty="0">
                <a:ea typeface="UD デジタル 教科書体 N-R" panose="02020400000000000000" pitchFamily="17" charset="-128"/>
                <a:cs typeface="Arial" panose="020B0604020202020204" pitchFamily="34" charset="0"/>
              </a:rPr>
              <a:t>され</a:t>
            </a:r>
            <a:r>
              <a:rPr lang="ja-JP" altLang="ja-JP" dirty="0">
                <a:ea typeface="UD デジタル 教科書体 N-R" panose="02020400000000000000" pitchFamily="17" charset="-128"/>
                <a:cs typeface="Arial" panose="020B0604020202020204" pitchFamily="34" charset="0"/>
              </a:rPr>
              <a:t>てい</a:t>
            </a:r>
            <a:r>
              <a:rPr lang="ja-JP" altLang="en-US" dirty="0">
                <a:ea typeface="UD デジタル 教科書体 N-R" panose="02020400000000000000" pitchFamily="17" charset="-128"/>
                <a:cs typeface="Arial" panose="020B0604020202020204" pitchFamily="34" charset="0"/>
              </a:rPr>
              <a:t>ます</a:t>
            </a:r>
            <a:r>
              <a:rPr lang="ja-JP" altLang="ja-JP" dirty="0">
                <a:ea typeface="UD デジタル 教科書体 N-R" panose="02020400000000000000" pitchFamily="17" charset="-128"/>
                <a:cs typeface="Arial" panose="020B0604020202020204" pitchFamily="34" charset="0"/>
              </a:rPr>
              <a:t>。</a:t>
            </a:r>
            <a:r>
              <a:rPr lang="ja-JP" altLang="en-US" dirty="0">
                <a:ea typeface="UD デジタル 教科書体 N-R" panose="02020400000000000000" pitchFamily="17" charset="-128"/>
                <a:cs typeface="Arial" panose="020B0604020202020204" pitchFamily="34" charset="0"/>
              </a:rPr>
              <a:t>そして、先行研究で</a:t>
            </a:r>
            <a:r>
              <a:rPr lang="ja-JP" altLang="ja-JP" dirty="0">
                <a:ea typeface="UD デジタル 教科書体 N-R" panose="02020400000000000000" pitchFamily="17" charset="-128"/>
                <a:cs typeface="Arial" panose="020B0604020202020204" pitchFamily="34" charset="0"/>
              </a:rPr>
              <a:t>は、学びの多様化学校における教育課程の工夫によって、学校が生徒の居場所づくりや自己表現の場になった例</a:t>
            </a:r>
            <a:r>
              <a:rPr lang="ja-JP" altLang="en-US" dirty="0">
                <a:ea typeface="UD デジタル 教科書体 N-R" panose="02020400000000000000" pitchFamily="17" charset="-128"/>
                <a:cs typeface="Arial" panose="020B0604020202020204" pitchFamily="34" charset="0"/>
              </a:rPr>
              <a:t>も</a:t>
            </a:r>
            <a:r>
              <a:rPr lang="ja-JP" altLang="ja-JP" dirty="0">
                <a:ea typeface="UD デジタル 教科書体 N-R" panose="02020400000000000000" pitchFamily="17" charset="-128"/>
                <a:cs typeface="Arial" panose="020B0604020202020204" pitchFamily="34" charset="0"/>
              </a:rPr>
              <a:t>報告</a:t>
            </a:r>
            <a:r>
              <a:rPr lang="ja-JP" altLang="en-US" dirty="0">
                <a:ea typeface="UD デジタル 教科書体 N-R" panose="02020400000000000000" pitchFamily="17" charset="-128"/>
                <a:cs typeface="Arial" panose="020B0604020202020204" pitchFamily="34" charset="0"/>
              </a:rPr>
              <a:t>され</a:t>
            </a:r>
            <a:r>
              <a:rPr lang="ja-JP" altLang="ja-JP" dirty="0">
                <a:ea typeface="UD デジタル 教科書体 N-R" panose="02020400000000000000" pitchFamily="17" charset="-128"/>
                <a:cs typeface="Arial" panose="020B0604020202020204" pitchFamily="34" charset="0"/>
              </a:rPr>
              <a:t>てい</a:t>
            </a:r>
            <a:r>
              <a:rPr lang="ja-JP" altLang="en-US" dirty="0">
                <a:ea typeface="UD デジタル 教科書体 N-R" panose="02020400000000000000" pitchFamily="17" charset="-128"/>
                <a:cs typeface="Arial" panose="020B0604020202020204" pitchFamily="34" charset="0"/>
              </a:rPr>
              <a:t>ます</a:t>
            </a:r>
            <a:r>
              <a:rPr lang="ja-JP" altLang="ja-JP" dirty="0">
                <a:ea typeface="UD デジタル 教科書体 N-R" panose="02020400000000000000" pitchFamily="17" charset="-128"/>
                <a:cs typeface="Arial" panose="020B0604020202020204" pitchFamily="34" charset="0"/>
              </a:rPr>
              <a:t>。</a:t>
            </a:r>
            <a:endParaRPr lang="en-US" altLang="ja-JP" dirty="0">
              <a:ea typeface="UD デジタル 教科書体 N-R" panose="02020400000000000000" pitchFamily="17" charset="-128"/>
              <a:cs typeface="Arial" panose="020B0604020202020204" pitchFamily="34" charset="0"/>
            </a:endParaRPr>
          </a:p>
          <a:p>
            <a:pPr defTabSz="922355">
              <a:defRPr/>
            </a:pPr>
            <a:r>
              <a:rPr lang="ja-JP" altLang="ja-JP" dirty="0">
                <a:ea typeface="UD デジタル 教科書体 N-R" panose="02020400000000000000" pitchFamily="17" charset="-128"/>
                <a:cs typeface="Arial" panose="020B0604020202020204" pitchFamily="34" charset="0"/>
              </a:rPr>
              <a:t>この他にも、文部科学省（</a:t>
            </a:r>
            <a:r>
              <a:rPr lang="en-US" altLang="ja-JP" dirty="0">
                <a:ea typeface="UD デジタル 教科書体 N-R" panose="02020400000000000000" pitchFamily="17" charset="-128"/>
                <a:cs typeface="Arial" panose="020B0604020202020204" pitchFamily="34" charset="0"/>
              </a:rPr>
              <a:t>2019</a:t>
            </a:r>
            <a:r>
              <a:rPr lang="ja-JP" altLang="ja-JP" dirty="0">
                <a:ea typeface="UD デジタル 教科書体 N-R" panose="02020400000000000000" pitchFamily="17" charset="-128"/>
                <a:cs typeface="Arial" panose="020B0604020202020204" pitchFamily="34" charset="0"/>
              </a:rPr>
              <a:t>）は、「児童生徒理解・支援シート」による校内での情報共有の方法などを示してい</a:t>
            </a:r>
            <a:r>
              <a:rPr lang="ja-JP" altLang="en-US" dirty="0">
                <a:ea typeface="UD デジタル 教科書体 N-R" panose="02020400000000000000" pitchFamily="17" charset="-128"/>
                <a:cs typeface="Arial" panose="020B0604020202020204" pitchFamily="34" charset="0"/>
              </a:rPr>
              <a:t>ます</a:t>
            </a:r>
            <a:r>
              <a:rPr lang="ja-JP" altLang="ja-JP" dirty="0">
                <a:ea typeface="UD デジタル 教科書体 N-R" panose="02020400000000000000" pitchFamily="17" charset="-128"/>
                <a:cs typeface="Arial" panose="020B0604020202020204" pitchFamily="34" charset="0"/>
              </a:rPr>
              <a:t>。</a:t>
            </a:r>
            <a:r>
              <a:rPr lang="ja-JP" altLang="en-US" dirty="0">
                <a:ea typeface="UD デジタル 教科書体 N-R" panose="02020400000000000000" pitchFamily="17" charset="-128"/>
                <a:cs typeface="Arial" panose="020B0604020202020204" pitchFamily="34" charset="0"/>
              </a:rPr>
              <a:t>活用方法などの詳細は，テキストなどを確認してください。</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24</a:t>
            </a:fld>
            <a:endParaRPr kumimoji="1" lang="ja-JP" altLang="en-US"/>
          </a:p>
        </p:txBody>
      </p:sp>
    </p:spTree>
    <p:extLst>
      <p:ext uri="{BB962C8B-B14F-4D97-AF65-F5344CB8AC3E}">
        <p14:creationId xmlns:p14="http://schemas.microsoft.com/office/powerpoint/2010/main" val="37974949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以上のような関連法規ならびに国の施策に沿う形で、学校の内外で様々な不登校支援が実践されています。</a:t>
            </a:r>
          </a:p>
          <a:p>
            <a:r>
              <a:rPr kumimoji="1" lang="ja-JP" altLang="en-US" dirty="0"/>
              <a:t>まず、学校では、教育相談コーディネーターを中心としながら教職員が支援にあたっています。ただし、それらの実践は教師だけでは困難である場合もあります。そこで</a:t>
            </a:r>
            <a:r>
              <a:rPr lang="en-US" altLang="ja-JP" dirty="0">
                <a:ea typeface="UD デジタル 教科書体 N-R" panose="02020400000000000000" pitchFamily="17" charset="-128"/>
                <a:cs typeface="Arial" panose="020B0604020202020204" pitchFamily="34" charset="0"/>
              </a:rPr>
              <a:t>COCOLO</a:t>
            </a:r>
            <a:r>
              <a:rPr lang="ja-JP" altLang="ja-JP" dirty="0">
                <a:ea typeface="UD デジタル 教科書体 N-R" panose="02020400000000000000" pitchFamily="17" charset="-128"/>
                <a:cs typeface="Arial" panose="020B0604020202020204" pitchFamily="34" charset="0"/>
              </a:rPr>
              <a:t>プラン</a:t>
            </a:r>
            <a:r>
              <a:rPr lang="ja-JP" altLang="en-US" dirty="0">
                <a:ea typeface="UD デジタル 教科書体 N-R" panose="02020400000000000000" pitchFamily="17" charset="-128"/>
                <a:cs typeface="Arial" panose="020B0604020202020204" pitchFamily="34" charset="0"/>
              </a:rPr>
              <a:t>などで</a:t>
            </a:r>
            <a:r>
              <a:rPr kumimoji="1" lang="ja-JP" altLang="en-US" dirty="0"/>
              <a:t>は、スクールカウンセラーやスクールソーシャルワーカーの充実を謳っています。スクールカウンセラーが本人や保護者と面談することによって、教師だけでは気づきにくい精神疾患の可能性を見極め、医療機関への受診を促すなどの対応に結び付きやすくなると言えます。また、スクールカウンセラーは、学校と医療機関の間に立って双方の考えを聞き取り、仲介役として機能することもできます。</a:t>
            </a:r>
            <a:endParaRPr kumimoji="1" lang="en-US" altLang="ja-JP" dirty="0"/>
          </a:p>
          <a:p>
            <a:r>
              <a:rPr kumimoji="1" lang="ja-JP" altLang="en-US" dirty="0"/>
              <a:t>また、校内教育支援センターや民間支援団体であるフリースクールなどは、学習機会を保障するだけでなく、児童生徒の居場所として機能する側面も期待されています。不登校が長期化している場合、急に教室のような多くの人がいる場に飛び込むことは難しいと考えられます。そこで、校内教育支援センターやフリースクールなどの場で、まずは自分と同じく不登校である少人数の仲間と時を同じくすることから始めて徐々に対人関係を回復し、登校への自信を身に付けていくのだと考えられます。</a:t>
            </a:r>
          </a:p>
          <a:p>
            <a:r>
              <a:rPr kumimoji="1" lang="ja-JP" altLang="en-US" dirty="0"/>
              <a:t>ただし、中にはそうした小集団の場にもなじみにくく、対面で人と関わることに抵抗感がある場合もあります。</a:t>
            </a:r>
            <a:r>
              <a:rPr lang="en-US" altLang="ja-JP" dirty="0">
                <a:ea typeface="UD デジタル 教科書体 N-R" panose="02020400000000000000" pitchFamily="17" charset="-128"/>
                <a:cs typeface="Arial" panose="020B0604020202020204" pitchFamily="34" charset="0"/>
              </a:rPr>
              <a:t>COCOLO</a:t>
            </a:r>
            <a:r>
              <a:rPr lang="ja-JP" altLang="ja-JP" dirty="0">
                <a:ea typeface="UD デジタル 教科書体 N-R" panose="02020400000000000000" pitchFamily="17" charset="-128"/>
                <a:cs typeface="Arial" panose="020B0604020202020204" pitchFamily="34" charset="0"/>
              </a:rPr>
              <a:t>プラン</a:t>
            </a:r>
            <a:r>
              <a:rPr kumimoji="1" lang="ja-JP" altLang="en-US" dirty="0"/>
              <a:t>では、メタバースを不登校支援に活用するとも述べられています。メタバースとは、インターネット上の仮想空間で、アバターと呼ばれる自分自身の分身を通じて他者との交流などを行う場です。メタバースによる支援はまだ始まったばかりであり、その有効性についての検証や安定的な参加につなげる方策などについて研究の蓄積が望まれるところです。</a:t>
            </a:r>
          </a:p>
          <a:p>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25</a:t>
            </a:fld>
            <a:endParaRPr kumimoji="1" lang="ja-JP" altLang="en-US"/>
          </a:p>
        </p:txBody>
      </p:sp>
    </p:spTree>
    <p:extLst>
      <p:ext uri="{BB962C8B-B14F-4D97-AF65-F5344CB8AC3E}">
        <p14:creationId xmlns:p14="http://schemas.microsoft.com/office/powerpoint/2010/main" val="29486548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以上のように、不登校支援をめぐる関連法規および国の施策、学校内外の支援体制を概観し</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まし</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た。ここで、不登校支援とは何かを確認してお</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きましょう</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。現在、教育機会確保法などにおいて、不登校支援の目的は「社会的自立」に重きが置かれてい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。生徒指導提要によれば、社会的自立とは、将来、児童生徒が精神的にも経済的にも自立し、豊かな人生を送れるようになることであるとされ</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。これまで、ともすればどの児童生徒にとっても学校に復帰することがよしとされ、それを目指して支援が実施されてきた側面があ</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。しかしながら、児童生徒によっては学校復帰を目指した方がよい場合もあれば、時間をかけて本人のペースで社会との接点を広げていく方がよい場合もあ</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。不登校支援では、よりいっそう児童生徒の個々の状況に合わせるべきであると考えられるようになり、不登校そのものは問題行動であると考えない姿勢が明確にされ</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ました</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buNone/>
            </a:pPr>
            <a:r>
              <a:rPr lang="ja-JP" altLang="ja-JP" sz="1800" dirty="0">
                <a:ea typeface="UD デジタル 教科書体 N-R" panose="02020400000000000000" pitchFamily="17" charset="-128"/>
                <a:cs typeface="Arial" panose="020B0604020202020204" pitchFamily="34" charset="0"/>
              </a:rPr>
              <a:t>重要であるのは、一律に「学校復帰を目指さない方がよいのだ」ということでもなければ、「学校復帰を目指すべきだ」ということでもないということで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。それは、児童生徒のキャリア形成や保護者の教育観など、多様な要素によって左右されるもので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毎日、登校するべきだ」「進学して就職するのが当たり前だ」などの一方向的な価値観で決めつけるのではなく、学校に行っても行かなくても、それぞれの児童生徒が豊かに人生を送り、それぞれの児童生徒が自分で人生を切り開いていく力を身に付けることが求めら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26</a:t>
            </a:fld>
            <a:endParaRPr kumimoji="1" lang="ja-JP" altLang="en-US"/>
          </a:p>
        </p:txBody>
      </p:sp>
    </p:spTree>
    <p:extLst>
      <p:ext uri="{BB962C8B-B14F-4D97-AF65-F5344CB8AC3E}">
        <p14:creationId xmlns:p14="http://schemas.microsoft.com/office/powerpoint/2010/main" val="18615597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しかし、それでもなお学校は、多様な児童生徒や教職員が集う場であり、児童生徒にとっても大人にとっても成長のヒントが大いに見込まれる出会いの場で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。また、文部科学省（</a:t>
            </a:r>
            <a:r>
              <a:rPr lang="en-US" altLang="ja-JP" sz="1800" dirty="0">
                <a:ea typeface="UD デジタル 教科書体 N-R" panose="02020400000000000000" pitchFamily="17" charset="-128"/>
                <a:cs typeface="Arial" panose="020B0604020202020204" pitchFamily="34" charset="0"/>
              </a:rPr>
              <a:t>2019</a:t>
            </a:r>
            <a:r>
              <a:rPr lang="ja-JP" altLang="ja-JP" sz="1800" dirty="0">
                <a:ea typeface="UD デジタル 教科書体 N-R" panose="02020400000000000000" pitchFamily="17" charset="-128"/>
                <a:cs typeface="Arial" panose="020B0604020202020204" pitchFamily="34" charset="0"/>
              </a:rPr>
              <a:t>）は、児童生徒によっては、不登校の時期が休養や自分を見つめ直す等の積極的な意味を持つことがある一方で、学業の遅れや進路選択上の不利益や社会的自立へのリスクが存在することに留意するよう述べ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。「登校してよかった」と感じられるような学校はどのようなものか。現在の不登校という課題は、魅力的な学校づくりへの挑戦という課題そのものであると言え</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27</a:t>
            </a:fld>
            <a:endParaRPr kumimoji="1" lang="ja-JP" altLang="en-US"/>
          </a:p>
        </p:txBody>
      </p:sp>
    </p:spTree>
    <p:extLst>
      <p:ext uri="{BB962C8B-B14F-4D97-AF65-F5344CB8AC3E}">
        <p14:creationId xmlns:p14="http://schemas.microsoft.com/office/powerpoint/2010/main" val="7739122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では、実際に、どのような学級・学校では不登校が生じにくいの</a:t>
            </a:r>
            <a:r>
              <a:rPr lang="ja-JP" altLang="en-US" sz="1800" dirty="0">
                <a:ea typeface="UD デジタル 教科書体 N-R" panose="02020400000000000000" pitchFamily="17" charset="-128"/>
                <a:cs typeface="Arial" panose="020B0604020202020204" pitchFamily="34" charset="0"/>
              </a:rPr>
              <a:t>でしょ</a:t>
            </a:r>
            <a:r>
              <a:rPr lang="ja-JP" altLang="ja-JP" sz="1800" dirty="0">
                <a:ea typeface="UD デジタル 教科書体 N-R" panose="02020400000000000000" pitchFamily="17" charset="-128"/>
                <a:cs typeface="Arial" panose="020B0604020202020204" pitchFamily="34" charset="0"/>
              </a:rPr>
              <a:t>うか。</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28</a:t>
            </a:fld>
            <a:endParaRPr kumimoji="1" lang="ja-JP" altLang="en-US"/>
          </a:p>
        </p:txBody>
      </p:sp>
    </p:spTree>
    <p:extLst>
      <p:ext uri="{BB962C8B-B14F-4D97-AF65-F5344CB8AC3E}">
        <p14:creationId xmlns:p14="http://schemas.microsoft.com/office/powerpoint/2010/main" val="7882208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例えば、河村・小野寺・粕谷・武蔵（</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2004</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）は、明確なルールがない学級の場合には、その学級になじめない児童生徒が不登校に陥りやすいことを指摘してい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ja-JP" sz="1800" dirty="0">
                <a:ea typeface="UD デジタル 教科書体 N-R" panose="02020400000000000000" pitchFamily="17" charset="-128"/>
                <a:cs typeface="Arial" panose="020B0604020202020204" pitchFamily="34" charset="0"/>
              </a:rPr>
              <a:t>このように、</a:t>
            </a:r>
            <a:r>
              <a:rPr lang="ja-JP" altLang="en-US" sz="1800" dirty="0">
                <a:ea typeface="UD デジタル 教科書体 N-R" panose="02020400000000000000" pitchFamily="17" charset="-128"/>
                <a:cs typeface="Arial" panose="020B0604020202020204" pitchFamily="34" charset="0"/>
              </a:rPr>
              <a:t>学級の状態は，</a:t>
            </a:r>
            <a:r>
              <a:rPr lang="ja-JP" altLang="ja-JP" sz="1800" dirty="0">
                <a:ea typeface="UD デジタル 教科書体 N-R" panose="02020400000000000000" pitchFamily="17" charset="-128"/>
                <a:cs typeface="Arial" panose="020B0604020202020204" pitchFamily="34" charset="0"/>
              </a:rPr>
              <a:t>不登校の発生を左右する一つの要素であると考えられ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。そこで、文部科学省（</a:t>
            </a:r>
            <a:r>
              <a:rPr lang="en-US" altLang="ja-JP" sz="1800" dirty="0">
                <a:ea typeface="UD デジタル 教科書体 N-R" panose="02020400000000000000" pitchFamily="17" charset="-128"/>
                <a:cs typeface="Arial" panose="020B0604020202020204" pitchFamily="34" charset="0"/>
              </a:rPr>
              <a:t>2023c</a:t>
            </a:r>
            <a:r>
              <a:rPr lang="ja-JP" altLang="ja-JP" sz="1800" dirty="0">
                <a:ea typeface="UD デジタル 教科書体 N-R" panose="02020400000000000000" pitchFamily="17" charset="-128"/>
                <a:cs typeface="Arial" panose="020B0604020202020204" pitchFamily="34" charset="0"/>
              </a:rPr>
              <a:t>）は、学校風土の把握ツールの例を紹介してい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lang="en-US" altLang="ja-JP" sz="1800" dirty="0">
              <a:ea typeface="UD デジタル 教科書体 N-R" panose="02020400000000000000" pitchFamily="17" charset="-128"/>
              <a:cs typeface="Arial" panose="020B0604020202020204" pitchFamily="34" charset="0"/>
            </a:endParaRPr>
          </a:p>
          <a:p>
            <a:r>
              <a:rPr lang="ja-JP" altLang="en-US" sz="1800" dirty="0">
                <a:ea typeface="UD デジタル 教科書体 N-R" panose="02020400000000000000" pitchFamily="17" charset="-128"/>
                <a:cs typeface="Arial" panose="020B0604020202020204" pitchFamily="34" charset="0"/>
              </a:rPr>
              <a:t>こうした</a:t>
            </a:r>
            <a:r>
              <a:rPr lang="ja-JP" altLang="ja-JP" sz="1800" dirty="0">
                <a:ea typeface="UD デジタル 教科書体 N-R" panose="02020400000000000000" pitchFamily="17" charset="-128"/>
                <a:cs typeface="Arial" panose="020B0604020202020204" pitchFamily="34" charset="0"/>
              </a:rPr>
              <a:t>ツールを活用する際に大切なポイントとなるのは、教職員が把握している事実と、児童生徒の回答結果にずれが生じていないかという点に注目することで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。教職員からすると友達も多く、学級で楽しく過ごしているように思える児童生徒が、とても心配な回答結果を示す場合があ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。それは、もしかしたら「本当の気持ちに気づいてよ」という</a:t>
            </a:r>
            <a:r>
              <a:rPr lang="en-US" altLang="ja-JP" sz="1800" dirty="0">
                <a:ea typeface="UD デジタル 教科書体 N-R" panose="02020400000000000000" pitchFamily="17" charset="-128"/>
                <a:cs typeface="Arial" panose="020B0604020202020204" pitchFamily="34" charset="0"/>
              </a:rPr>
              <a:t>SOS</a:t>
            </a:r>
            <a:r>
              <a:rPr lang="ja-JP" altLang="ja-JP" sz="1800" dirty="0">
                <a:ea typeface="UD デジタル 教科書体 N-R" panose="02020400000000000000" pitchFamily="17" charset="-128"/>
                <a:cs typeface="Arial" panose="020B0604020202020204" pitchFamily="34" charset="0"/>
              </a:rPr>
              <a:t>のサインかもしれ</a:t>
            </a:r>
            <a:r>
              <a:rPr lang="ja-JP" altLang="en-US" sz="1800" dirty="0">
                <a:ea typeface="UD デジタル 教科書体 N-R" panose="02020400000000000000" pitchFamily="17" charset="-128"/>
                <a:cs typeface="Arial" panose="020B0604020202020204" pitchFamily="34" charset="0"/>
              </a:rPr>
              <a:t>ず、</a:t>
            </a:r>
            <a:r>
              <a:rPr lang="ja-JP" altLang="ja-JP" sz="1800" dirty="0">
                <a:ea typeface="UD デジタル 教科書体 N-R" panose="02020400000000000000" pitchFamily="17" charset="-128"/>
                <a:cs typeface="Arial" panose="020B0604020202020204" pitchFamily="34" charset="0"/>
              </a:rPr>
              <a:t>適切な支援が実施されるべき</a:t>
            </a:r>
            <a:r>
              <a:rPr lang="ja-JP" altLang="en-US" sz="1800" dirty="0">
                <a:ea typeface="UD デジタル 教科書体 N-R" panose="02020400000000000000" pitchFamily="17" charset="-128"/>
                <a:cs typeface="Arial" panose="020B0604020202020204" pitchFamily="34" charset="0"/>
              </a:rPr>
              <a:t>状況</a:t>
            </a:r>
            <a:r>
              <a:rPr lang="ja-JP" altLang="ja-JP" sz="1800" dirty="0">
                <a:ea typeface="UD デジタル 教科書体 N-R" panose="02020400000000000000" pitchFamily="17" charset="-128"/>
                <a:cs typeface="Arial" panose="020B0604020202020204" pitchFamily="34" charset="0"/>
              </a:rPr>
              <a:t>である</a:t>
            </a:r>
            <a:r>
              <a:rPr lang="ja-JP" altLang="en-US" sz="1800" dirty="0">
                <a:ea typeface="UD デジタル 教科書体 N-R" panose="02020400000000000000" pitchFamily="17" charset="-128"/>
                <a:cs typeface="Arial" panose="020B0604020202020204" pitchFamily="34" charset="0"/>
              </a:rPr>
              <a:t>かもしれません</a:t>
            </a:r>
            <a:r>
              <a:rPr lang="ja-JP" altLang="ja-JP" sz="1800" dirty="0">
                <a:ea typeface="UD デジタル 教科書体 N-R" panose="02020400000000000000" pitchFamily="17" charset="-128"/>
                <a:cs typeface="Arial" panose="020B0604020202020204" pitchFamily="34" charset="0"/>
              </a:rPr>
              <a:t>。</a:t>
            </a:r>
            <a:endParaRPr lang="en-US" altLang="ja-JP" sz="1800" dirty="0">
              <a:ea typeface="UD デジタル 教科書体 N-R" panose="02020400000000000000" pitchFamily="17" charset="-128"/>
              <a:cs typeface="Arial" panose="020B0604020202020204" pitchFamily="34" charset="0"/>
            </a:endParaRPr>
          </a:p>
          <a:p>
            <a:r>
              <a:rPr lang="ja-JP" altLang="ja-JP" sz="1800" dirty="0">
                <a:ea typeface="UD デジタル 教科書体 N-R" panose="02020400000000000000" pitchFamily="17" charset="-128"/>
                <a:cs typeface="Arial" panose="020B0604020202020204" pitchFamily="34" charset="0"/>
              </a:rPr>
              <a:t>また、学級は時間の経過によって変化していくものでもあるため、河村・小野寺・粕谷・武蔵（</a:t>
            </a:r>
            <a:r>
              <a:rPr lang="en-US" altLang="ja-JP" sz="1800" dirty="0">
                <a:ea typeface="UD デジタル 教科書体 N-R" panose="02020400000000000000" pitchFamily="17" charset="-128"/>
                <a:cs typeface="Arial" panose="020B0604020202020204" pitchFamily="34" charset="0"/>
              </a:rPr>
              <a:t>2004</a:t>
            </a:r>
            <a:r>
              <a:rPr lang="ja-JP" altLang="ja-JP" sz="1800" dirty="0">
                <a:ea typeface="UD デジタル 教科書体 N-R" panose="02020400000000000000" pitchFamily="17" charset="-128"/>
                <a:cs typeface="Arial" panose="020B0604020202020204" pitchFamily="34" charset="0"/>
              </a:rPr>
              <a:t>）が述べているように、年度内に何度かツールを活用して実態把握に努めることも重要</a:t>
            </a:r>
            <a:r>
              <a:rPr lang="ja-JP" altLang="en-US" sz="1800" dirty="0">
                <a:ea typeface="UD デジタル 教科書体 N-R" panose="02020400000000000000" pitchFamily="17" charset="-128"/>
                <a:cs typeface="Arial" panose="020B0604020202020204" pitchFamily="34" charset="0"/>
              </a:rPr>
              <a:t>になってきます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29</a:t>
            </a:fld>
            <a:endParaRPr kumimoji="1" lang="ja-JP" altLang="en-US"/>
          </a:p>
        </p:txBody>
      </p:sp>
    </p:spTree>
    <p:extLst>
      <p:ext uri="{BB962C8B-B14F-4D97-AF65-F5344CB8AC3E}">
        <p14:creationId xmlns:p14="http://schemas.microsoft.com/office/powerpoint/2010/main" val="14413397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buNone/>
            </a:pP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また、</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学校は、登校している児童生徒が大多数を占めていることから、実際に不登校となる前の段階で未然防止に取り組みやすい環境にあると言え</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そのため、</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心理学の観点からは、様々な予防教育、予防活動の実践がなされてきてい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lgn="just"/>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例えば、構成的グループ・エンカウンターについては、國分・國分（</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2010</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）が、未然防止のみならず、再登校支援など様々な段階で活用する方法を提案してい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。それによれば、心と心のふれあいのある人間関係づくりや、児童生徒の自尊感情を高める取り組みとして、年間計画の下に構成的グループ・エンカウンターを学校全体で実施することが有効であるという</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報告がなされています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。特に、学級が居場所と感じられ、仲間の温かさを感じられるようになることが、予防的支援につながることも指摘されてい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具体的な方法としては、自分が今まで気づかなかったよいところや頑張っているところを教師やクラスメイトから認めてもらう活動、自己主張が必要な場面をロールプレイによって体験してみる活動などが提案され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r>
              <a:rPr kumimoji="1" lang="ja-JP" altLang="en-US" dirty="0"/>
              <a:t>その他にも，社会性と情動の学習（</a:t>
            </a:r>
            <a:r>
              <a:rPr kumimoji="1" lang="en-US" altLang="ja-JP" dirty="0"/>
              <a:t>Social and Emotional Learning</a:t>
            </a:r>
            <a:r>
              <a:rPr kumimoji="1" lang="ja-JP" altLang="en-US" dirty="0"/>
              <a:t>：</a:t>
            </a:r>
            <a:r>
              <a:rPr kumimoji="1" lang="en-US" altLang="ja-JP" dirty="0"/>
              <a:t>SEL</a:t>
            </a:r>
            <a:r>
              <a:rPr kumimoji="1" lang="ja-JP" altLang="en-US" dirty="0"/>
              <a:t>），日本のピア・サポート・プログラム，ポジティブ行動支援など，いくつかの方法が実践されています。くわしくはテキストなどをご覧ください。</a:t>
            </a: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30</a:t>
            </a:fld>
            <a:endParaRPr kumimoji="1" lang="ja-JP" altLang="en-US"/>
          </a:p>
        </p:txBody>
      </p:sp>
    </p:spTree>
    <p:extLst>
      <p:ext uri="{BB962C8B-B14F-4D97-AF65-F5344CB8AC3E}">
        <p14:creationId xmlns:p14="http://schemas.microsoft.com/office/powerpoint/2010/main" val="3732651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D752D-87EB-C085-4BE9-39B4CCD8F27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157754D-8FBB-E612-B588-6FA187409A1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541A960-1306-F581-ABBC-62BEBC7FDD06}"/>
              </a:ext>
            </a:extLst>
          </p:cNvPr>
          <p:cNvSpPr>
            <a:spLocks noGrp="1"/>
          </p:cNvSpPr>
          <p:nvPr>
            <p:ph type="body" idx="1"/>
          </p:nvPr>
        </p:nvSpPr>
        <p:spPr/>
        <p:txBody>
          <a:bodyPr/>
          <a:lstStyle/>
          <a:p>
            <a:pPr defTabSz="922355">
              <a:defRPr/>
            </a:pP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さて，</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そもそも、不登校とはどのような状況を指すの</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でしょ</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うか。</a:t>
            </a:r>
            <a:r>
              <a:rPr kumimoji="1" lang="ja-JP" altLang="en-US" dirty="0"/>
              <a:t>ここでワークをします。ここで記載されている状況は、不登校といえるものでしょうか。各自で考えた後に、近くの人と話し合いましょう。</a:t>
            </a:r>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8389DD8D-FB1A-8839-9F89-1470CAB87EC0}"/>
              </a:ext>
            </a:extLst>
          </p:cNvPr>
          <p:cNvSpPr>
            <a:spLocks noGrp="1"/>
          </p:cNvSpPr>
          <p:nvPr>
            <p:ph type="sldNum" sz="quarter" idx="5"/>
          </p:nvPr>
        </p:nvSpPr>
        <p:spPr/>
        <p:txBody>
          <a:bodyPr/>
          <a:lstStyle/>
          <a:p>
            <a:fld id="{C4A0C89F-7695-448B-B934-A2E7E762D504}" type="slidenum">
              <a:rPr kumimoji="1" lang="ja-JP" altLang="en-US" smtClean="0"/>
              <a:t>4</a:t>
            </a:fld>
            <a:endParaRPr kumimoji="1" lang="ja-JP" altLang="en-US"/>
          </a:p>
        </p:txBody>
      </p:sp>
    </p:spTree>
    <p:extLst>
      <p:ext uri="{BB962C8B-B14F-4D97-AF65-F5344CB8AC3E}">
        <p14:creationId xmlns:p14="http://schemas.microsoft.com/office/powerpoint/2010/main" val="27159011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こうした実践では、効果</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が確認されつつあります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。例えば、</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構成的グループ・エンカウンターで紹介した</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「仲間からの承認活動」</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は、</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小学校で実践</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され</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、もともと不登校傾向が高い児童生徒の「学校に行くと心身の調子が悪くなる」傾向が実践後に低下したこと</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が</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報告</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され</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。また、中学校の全校生徒を対象に</a:t>
            </a:r>
            <a:r>
              <a:rPr lang="ja-JP" altLang="en-US" sz="1800" dirty="0"/>
              <a:t>社会性と情動の学習</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プログラムを実施したところ、不登校傾向生徒の出席率が増加し、「学校に行くと心身の調子が悪くなる」傾向が減少したこと</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も</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報告</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され</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ている。さらに、フリーマン他（</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2016</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）は、高校での実践を通じて出席率の向上が認められたことを報告してい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buNone/>
            </a:pPr>
            <a:r>
              <a:rPr lang="ja-JP" altLang="ja-JP" sz="1800" dirty="0">
                <a:ea typeface="UD デジタル 教科書体 N-R" panose="02020400000000000000" pitchFamily="17" charset="-128"/>
                <a:cs typeface="Arial" panose="020B0604020202020204" pitchFamily="34" charset="0"/>
              </a:rPr>
              <a:t>このように、最近になって、不登校の未然防止につながる可能性を秘めた予防教育、予防活動が見出されていることは注目に値する</a:t>
            </a:r>
            <a:r>
              <a:rPr lang="ja-JP" altLang="en-US" sz="1800" dirty="0">
                <a:ea typeface="UD デジタル 教科書体 N-R" panose="02020400000000000000" pitchFamily="17" charset="-128"/>
                <a:cs typeface="Arial" panose="020B0604020202020204" pitchFamily="34" charset="0"/>
              </a:rPr>
              <a:t>と思います</a:t>
            </a:r>
            <a:r>
              <a:rPr lang="ja-JP" altLang="ja-JP" sz="1800" dirty="0">
                <a:ea typeface="UD デジタル 教科書体 N-R" panose="02020400000000000000" pitchFamily="17" charset="-128"/>
                <a:cs typeface="Arial" panose="020B0604020202020204" pitchFamily="34" charset="0"/>
              </a:rPr>
              <a:t>。ただし、これらの予防教育、予防活動は、一律に実施すればよいというものでも</a:t>
            </a:r>
            <a:r>
              <a:rPr lang="ja-JP" altLang="en-US" sz="1800" dirty="0">
                <a:ea typeface="UD デジタル 教科書体 N-R" panose="02020400000000000000" pitchFamily="17" charset="-128"/>
                <a:cs typeface="Arial" panose="020B0604020202020204" pitchFamily="34" charset="0"/>
              </a:rPr>
              <a:t>ありません</a:t>
            </a:r>
            <a:r>
              <a:rPr lang="ja-JP" altLang="ja-JP" sz="1800" dirty="0">
                <a:ea typeface="UD デジタル 教科書体 N-R" panose="02020400000000000000" pitchFamily="17" charset="-128"/>
                <a:cs typeface="Arial" panose="020B0604020202020204" pitchFamily="34" charset="0"/>
              </a:rPr>
              <a:t>。学校の特色や児童生徒の実態、指導する教師の考え方などによっても効果は異なってくると考えられ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。それぞれの予防教育、予防活動の内容を熟知しつつ、それを「自分のクラスではどう実施するとよいか」「教師として、私ならこうする」という観点から、実態に即した展開を</a:t>
            </a:r>
            <a:r>
              <a:rPr lang="ja-JP" altLang="en-US" sz="1800" dirty="0">
                <a:ea typeface="UD デジタル 教科書体 N-R" panose="02020400000000000000" pitchFamily="17" charset="-128"/>
                <a:cs typeface="Arial" panose="020B0604020202020204" pitchFamily="34" charset="0"/>
              </a:rPr>
              <a:t>考え、</a:t>
            </a:r>
            <a:r>
              <a:rPr lang="ja-JP" altLang="ja-JP" sz="1800" dirty="0">
                <a:ea typeface="UD デジタル 教科書体 N-R" panose="02020400000000000000" pitchFamily="17" charset="-128"/>
                <a:cs typeface="Arial" panose="020B0604020202020204" pitchFamily="34" charset="0"/>
              </a:rPr>
              <a:t>試み</a:t>
            </a:r>
            <a:r>
              <a:rPr lang="ja-JP" altLang="en-US" sz="1800" dirty="0">
                <a:ea typeface="UD デジタル 教科書体 N-R" panose="02020400000000000000" pitchFamily="17" charset="-128"/>
                <a:cs typeface="Arial" panose="020B0604020202020204" pitchFamily="34" charset="0"/>
              </a:rPr>
              <a:t>ながら改善を図っていく姿勢が</a:t>
            </a:r>
            <a:r>
              <a:rPr lang="ja-JP" altLang="ja-JP" sz="1800" dirty="0">
                <a:ea typeface="UD デジタル 教科書体 N-R" panose="02020400000000000000" pitchFamily="17" charset="-128"/>
                <a:cs typeface="Arial" panose="020B0604020202020204" pitchFamily="34" charset="0"/>
              </a:rPr>
              <a:t>重要にな</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31</a:t>
            </a:fld>
            <a:endParaRPr kumimoji="1" lang="ja-JP" altLang="en-US"/>
          </a:p>
        </p:txBody>
      </p:sp>
    </p:spTree>
    <p:extLst>
      <p:ext uri="{BB962C8B-B14F-4D97-AF65-F5344CB8AC3E}">
        <p14:creationId xmlns:p14="http://schemas.microsoft.com/office/powerpoint/2010/main" val="2634741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800" dirty="0">
                <a:ea typeface="UD デジタル 教科書体 N-R" panose="02020400000000000000" pitchFamily="17" charset="-128"/>
                <a:cs typeface="Arial" panose="020B0604020202020204" pitchFamily="34" charset="0"/>
              </a:rPr>
              <a:t>ただし、</a:t>
            </a:r>
            <a:r>
              <a:rPr lang="ja-JP" altLang="ja-JP" sz="1800" dirty="0">
                <a:ea typeface="UD デジタル 教科書体 N-R" panose="02020400000000000000" pitchFamily="17" charset="-128"/>
                <a:cs typeface="Arial" panose="020B0604020202020204" pitchFamily="34" charset="0"/>
              </a:rPr>
              <a:t>予防的支援に取り組んでもなお、不登校に至る児童生徒は存在</a:t>
            </a:r>
            <a:r>
              <a:rPr lang="ja-JP" altLang="en-US" sz="1800" dirty="0">
                <a:ea typeface="UD デジタル 教科書体 N-R" panose="02020400000000000000" pitchFamily="17" charset="-128"/>
                <a:cs typeface="Arial" panose="020B0604020202020204" pitchFamily="34" charset="0"/>
              </a:rPr>
              <a:t>します</a:t>
            </a:r>
            <a:r>
              <a:rPr lang="ja-JP" altLang="ja-JP" sz="1800" dirty="0">
                <a:ea typeface="UD デジタル 教科書体 N-R" panose="02020400000000000000" pitchFamily="17" charset="-128"/>
                <a:cs typeface="Arial" panose="020B0604020202020204" pitchFamily="34" charset="0"/>
              </a:rPr>
              <a:t>。</a:t>
            </a:r>
            <a:r>
              <a:rPr lang="ja-JP" altLang="en-US" sz="1800" dirty="0">
                <a:ea typeface="UD デジタル 教科書体 N-R" panose="02020400000000000000" pitchFamily="17" charset="-128"/>
                <a:cs typeface="Arial" panose="020B0604020202020204" pitchFamily="34" charset="0"/>
              </a:rPr>
              <a:t>では、</a:t>
            </a:r>
            <a:r>
              <a:rPr lang="ja-JP" altLang="ja-JP" sz="1800" dirty="0">
                <a:ea typeface="UD デジタル 教科書体 N-R" panose="02020400000000000000" pitchFamily="17" charset="-128"/>
                <a:cs typeface="Arial" panose="020B0604020202020204" pitchFamily="34" charset="0"/>
              </a:rPr>
              <a:t>欠席が増え始めてきた児童生徒とどのように向き合っていくことができる</a:t>
            </a:r>
            <a:r>
              <a:rPr lang="ja-JP" altLang="en-US" sz="1800" dirty="0">
                <a:ea typeface="UD デジタル 教科書体 N-R" panose="02020400000000000000" pitchFamily="17" charset="-128"/>
                <a:cs typeface="Arial" panose="020B0604020202020204" pitchFamily="34" charset="0"/>
              </a:rPr>
              <a:t>でしょ</a:t>
            </a:r>
            <a:r>
              <a:rPr lang="ja-JP" altLang="ja-JP" sz="1800" dirty="0">
                <a:ea typeface="UD デジタル 教科書体 N-R" panose="02020400000000000000" pitchFamily="17" charset="-128"/>
                <a:cs typeface="Arial" panose="020B0604020202020204" pitchFamily="34" charset="0"/>
              </a:rPr>
              <a:t>うか。</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32</a:t>
            </a:fld>
            <a:endParaRPr kumimoji="1" lang="ja-JP" altLang="en-US"/>
          </a:p>
        </p:txBody>
      </p:sp>
    </p:spTree>
    <p:extLst>
      <p:ext uri="{BB962C8B-B14F-4D97-AF65-F5344CB8AC3E}">
        <p14:creationId xmlns:p14="http://schemas.microsoft.com/office/powerpoint/2010/main" val="1010907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まずは、長期欠席につながるような状況について、学校がそのサインを確実にキャッチし、今以上の深刻化を防いでいく姿勢が重要で</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そのための方策として、はじめに考えられるのは、児童生徒への調査などによって状況を知るということで</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。例えば、</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児童生徒自身が回答することで、</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不登校の予兆を測定するための尺度</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なども</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開発</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され</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また、</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1</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人</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1</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台端末を活用した心身の状態の変化への早期発見については、文部科学省（</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2023d</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）が活用可能なシステム一覧を公開して</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おり，ここの図はその一例です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しかし、何より重要なのは、日頃から各教職員が自校の児童生徒をよく観察し、状況を把握し、ちょっとした変化にすばやく気づき、その情報を共有する体制を構築しておくことで</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。小林・小野（</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2005</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）は、欠席に敏感になることが重要であると述べてて、例えば月に欠席</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3</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回や</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5</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回という基準を設けて、その基準を超えると、教師が必ず児童生徒や保護者に連絡を取るというシステムを構築した実践を報告してい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。このような実践は、病欠から不登校へという移行を防ぐことにつながると指摘されており、多くの自治体で取り組まれるようにな</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りまし</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た。</a:t>
            </a:r>
            <a:endParaRPr lang="en-US" altLang="ja-JP" sz="1800" kern="100" dirty="0">
              <a:latin typeface="游明朝" panose="02020400000000000000" pitchFamily="18" charset="-128"/>
              <a:ea typeface="游明朝" panose="02020400000000000000" pitchFamily="18" charset="-128"/>
              <a:cs typeface="Arial" panose="020B0604020202020204" pitchFamily="34" charset="0"/>
            </a:endParaRPr>
          </a:p>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こうして把握した情報は、アンケート調査、</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1</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人</a:t>
            </a:r>
            <a:r>
              <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1</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台端末を活用した心身の状態の変化への早期発見</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によって示される「</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児童生徒の気持ち</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と、</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教職員の見立て</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の双方からの視点によるものである</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と言えるでしょう</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。これらを総合的に検討することで、必要な支援の計画に結び付けることができるようにな</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っていきます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。児童生徒の意見を教職員から観察するとどう映るのか、教職員が見えていない児童生徒の気持ちが存在するのではないかと考えることが重要で</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en-US" altLang="ja-JP" sz="1800" kern="100" dirty="0">
              <a:latin typeface="游明朝" panose="02020400000000000000" pitchFamily="18" charset="-128"/>
              <a:ea typeface="游明朝" panose="02020400000000000000" pitchFamily="18" charset="-128"/>
              <a:cs typeface="Arial" panose="020B0604020202020204" pitchFamily="34" charset="0"/>
            </a:endParaRPr>
          </a:p>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ただし、不登校は、徐々に欠席が増えていくような「気になる兆候」が表れるばかりでは</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ありません</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。何か心に衝撃を与えるような出来事が発生し、急激に登校できなくなってしまう場合もあ</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。以前から「大丈夫かな」と心配していた児童生徒ばかりに注目し、それ以外の児童生徒について油断してしまわないように、複数の目で多くの児童生徒を見守ってい</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く姿勢が求められます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33</a:t>
            </a:fld>
            <a:endParaRPr kumimoji="1" lang="ja-JP" altLang="en-US"/>
          </a:p>
        </p:txBody>
      </p:sp>
    </p:spTree>
    <p:extLst>
      <p:ext uri="{BB962C8B-B14F-4D97-AF65-F5344CB8AC3E}">
        <p14:creationId xmlns:p14="http://schemas.microsoft.com/office/powerpoint/2010/main" val="143951463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では、具体的に、不登校が深刻化する前にできる支援にはどのようなものがあるでしょうか。</a:t>
            </a:r>
          </a:p>
          <a:p>
            <a:r>
              <a:rPr kumimoji="1" lang="ja-JP" altLang="en-US" dirty="0"/>
              <a:t>ここで、休みが重なってきたころの児童生徒の気持ちを想像してみましょう。何らかの理由で学校に行きにくいと感じつつ、無理して学校に行っています。行きたくないけれども、行かなければならないとも感じています。毎朝、今朝はどうしようかと迷ってしまう</a:t>
            </a:r>
            <a:r>
              <a:rPr kumimoji="1" lang="en-US" altLang="ja-JP" dirty="0"/>
              <a:t>…</a:t>
            </a:r>
            <a:r>
              <a:rPr kumimoji="1" lang="ja-JP" altLang="en-US" dirty="0"/>
              <a:t>そんな感じだと思います。</a:t>
            </a:r>
          </a:p>
          <a:p>
            <a:r>
              <a:rPr kumimoji="1" lang="ja-JP" altLang="en-US" dirty="0"/>
              <a:t>このように、欠席が増え始めてきた段階の児童生徒の多くは、「登校したくない」気持ちと「登校しなければならない」気持ちの狭間で大いに迷っていると考えられます。時に、頭痛や腹痛などの身体症状を訴えて登校できない状態に陥ることもあるでしょう。一方で周囲の大人は、焦りから「学校へ行きなさい」「なんで行けないの」と責め立てたり、時に無理矢理にでも登校させたりすることもあるかもしれません。しかし、そのような対応をしてしまうと、児童生徒は「この人は自分の味方にはなってくれない」という思いが募ることになります。周りの大人には、児童生徒が安心感を実感できるよう、「身体症状のケアをする」「話を聞く」などによって、児童生徒の気持ちに寄り添うことが求められます。</a:t>
            </a:r>
            <a:endParaRPr kumimoji="1" lang="en-US" altLang="ja-JP" dirty="0"/>
          </a:p>
          <a:p>
            <a:pPr defTabSz="922355">
              <a:defRPr/>
            </a:pPr>
            <a:r>
              <a:rPr kumimoji="1" lang="ja-JP" altLang="en-US" dirty="0"/>
              <a:t>そうすることで、児童生徒には「ここにいると落ち着く」「この人は自分の味方だ」という感覚が生まれ、落ち着きを取り戻していくと考えられます。そうした大人が教職員であれば、登校しやすくなるとも考えられ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34</a:t>
            </a:fld>
            <a:endParaRPr kumimoji="1" lang="ja-JP" altLang="en-US"/>
          </a:p>
        </p:txBody>
      </p:sp>
    </p:spTree>
    <p:extLst>
      <p:ext uri="{BB962C8B-B14F-4D97-AF65-F5344CB8AC3E}">
        <p14:creationId xmlns:p14="http://schemas.microsoft.com/office/powerpoint/2010/main" val="42848497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そのため、欠席している段階で、教職員が家庭訪問を行うこともある</a:t>
            </a:r>
            <a:r>
              <a:rPr lang="ja-JP" altLang="en-US" sz="1800" dirty="0">
                <a:ea typeface="UD デジタル 教科書体 N-R" panose="02020400000000000000" pitchFamily="17" charset="-128"/>
                <a:cs typeface="Arial" panose="020B0604020202020204" pitchFamily="34" charset="0"/>
              </a:rPr>
              <a:t>でしょう</a:t>
            </a:r>
            <a:r>
              <a:rPr lang="ja-JP" altLang="ja-JP" sz="1800" dirty="0">
                <a:ea typeface="UD デジタル 教科書体 N-R" panose="02020400000000000000" pitchFamily="17" charset="-128"/>
                <a:cs typeface="Arial" panose="020B0604020202020204" pitchFamily="34" charset="0"/>
              </a:rPr>
              <a:t>。かしま・神田橋（</a:t>
            </a:r>
            <a:r>
              <a:rPr lang="en-US" altLang="ja-JP" sz="1800" dirty="0">
                <a:ea typeface="UD デジタル 教科書体 N-R" panose="02020400000000000000" pitchFamily="17" charset="-128"/>
                <a:cs typeface="Arial" panose="020B0604020202020204" pitchFamily="34" charset="0"/>
              </a:rPr>
              <a:t>2006</a:t>
            </a:r>
            <a:r>
              <a:rPr lang="ja-JP" altLang="ja-JP" sz="1800" dirty="0">
                <a:ea typeface="UD デジタル 教科書体 N-R" panose="02020400000000000000" pitchFamily="17" charset="-128"/>
                <a:cs typeface="Arial" panose="020B0604020202020204" pitchFamily="34" charset="0"/>
              </a:rPr>
              <a:t>）は、不登校の児童生徒に対する家庭訪問のコツとして、いくつかを提示してい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。例えば、「学校に引っ張り出すための家庭訪問ではない」ことを暗に示すために放課後に行くこと、無理に本人には会おうとはしないと約束すること、学校の話はしないこと、短時間で帰ること、などで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そうすることで、児童生徒は「無理に学校に来させようとしているわけではないのだ」と理解し、徐々に訪問している教職員に興味を抱くようになり、雑談などができるようになって関係性が築かれていくと</a:t>
            </a:r>
            <a:r>
              <a:rPr lang="ja-JP" altLang="en-US" sz="1800" dirty="0">
                <a:ea typeface="UD デジタル 教科書体 N-R" panose="02020400000000000000" pitchFamily="17" charset="-128"/>
                <a:cs typeface="Arial" panose="020B0604020202020204" pitchFamily="34" charset="0"/>
              </a:rPr>
              <a:t>考えられます</a:t>
            </a:r>
            <a:r>
              <a:rPr lang="ja-JP" altLang="ja-JP" sz="1800" dirty="0">
                <a:ea typeface="UD デジタル 教科書体 N-R" panose="02020400000000000000" pitchFamily="17" charset="-128"/>
                <a:cs typeface="Arial" panose="020B0604020202020204" pitchFamily="34" charset="0"/>
              </a:rPr>
              <a:t>。</a:t>
            </a:r>
            <a:endParaRPr lang="en-US" altLang="ja-JP" sz="1800" dirty="0">
              <a:ea typeface="UD デジタル 教科書体 N-R" panose="02020400000000000000" pitchFamily="17" charset="-128"/>
              <a:cs typeface="Arial" panose="020B0604020202020204" pitchFamily="34" charset="0"/>
            </a:endParaRPr>
          </a:p>
          <a:p>
            <a:r>
              <a:rPr lang="ja-JP" altLang="ja-JP" sz="1800" dirty="0">
                <a:ea typeface="UD デジタル 教科書体 N-R" panose="02020400000000000000" pitchFamily="17" charset="-128"/>
                <a:cs typeface="Arial" panose="020B0604020202020204" pitchFamily="34" charset="0"/>
              </a:rPr>
              <a:t>いずれにしても、無理をせずに児童生徒の気持ちを丁寧に把握し、児童生徒のペースで行動することを保障するという姿勢が重要で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。そうしたサポートを行うだけで十分に動き出せる児童生徒の場合は学校に気持ちが向かう</a:t>
            </a:r>
            <a:r>
              <a:rPr lang="ja-JP" altLang="en-US" sz="1800" dirty="0">
                <a:ea typeface="UD デジタル 教科書体 N-R" panose="02020400000000000000" pitchFamily="17" charset="-128"/>
                <a:cs typeface="Arial" panose="020B0604020202020204" pitchFamily="34" charset="0"/>
              </a:rPr>
              <a:t>と考えられます</a:t>
            </a:r>
            <a:r>
              <a:rPr lang="ja-JP" altLang="ja-JP" sz="1800" dirty="0">
                <a:ea typeface="UD デジタル 教科書体 N-R" panose="02020400000000000000" pitchFamily="17" charset="-128"/>
                <a:cs typeface="Arial" panose="020B0604020202020204" pitchFamily="34" charset="0"/>
              </a:rPr>
              <a:t>し、そうでない児童生徒は長期欠席をすることになる</a:t>
            </a:r>
            <a:r>
              <a:rPr lang="ja-JP" altLang="en-US" sz="1800" dirty="0">
                <a:ea typeface="UD デジタル 教科書体 N-R" panose="02020400000000000000" pitchFamily="17" charset="-128"/>
                <a:cs typeface="Arial" panose="020B0604020202020204" pitchFamily="34" charset="0"/>
              </a:rPr>
              <a:t>と考えられます</a:t>
            </a:r>
            <a:r>
              <a:rPr lang="ja-JP" altLang="ja-JP" sz="1800" dirty="0">
                <a:ea typeface="UD デジタル 教科書体 N-R" panose="02020400000000000000" pitchFamily="17" charset="-128"/>
                <a:cs typeface="Arial" panose="020B0604020202020204" pitchFamily="34" charset="0"/>
              </a:rPr>
              <a:t>。その違いは、この段階でのサポートの成否という面もある</a:t>
            </a:r>
            <a:r>
              <a:rPr lang="ja-JP" altLang="en-US" sz="1800" dirty="0">
                <a:ea typeface="UD デジタル 教科書体 N-R" panose="02020400000000000000" pitchFamily="17" charset="-128"/>
                <a:cs typeface="Arial" panose="020B0604020202020204" pitchFamily="34" charset="0"/>
              </a:rPr>
              <a:t>と思います</a:t>
            </a:r>
            <a:r>
              <a:rPr lang="ja-JP" altLang="ja-JP" sz="1800" dirty="0">
                <a:ea typeface="UD デジタル 教科書体 N-R" panose="02020400000000000000" pitchFamily="17" charset="-128"/>
                <a:cs typeface="Arial" panose="020B0604020202020204" pitchFamily="34" charset="0"/>
              </a:rPr>
              <a:t>が、同時に不登校の背景などの複雑な要素も関係していると考えられ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35</a:t>
            </a:fld>
            <a:endParaRPr kumimoji="1" lang="ja-JP" altLang="en-US"/>
          </a:p>
        </p:txBody>
      </p:sp>
    </p:spTree>
    <p:extLst>
      <p:ext uri="{BB962C8B-B14F-4D97-AF65-F5344CB8AC3E}">
        <p14:creationId xmlns:p14="http://schemas.microsoft.com/office/powerpoint/2010/main" val="29162380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以上のような支援をしても、なお欠席が長期化する児童生徒は存在</a:t>
            </a:r>
            <a:r>
              <a:rPr lang="ja-JP" altLang="en-US" sz="1800" dirty="0">
                <a:ea typeface="UD デジタル 教科書体 N-R" panose="02020400000000000000" pitchFamily="17" charset="-128"/>
                <a:cs typeface="Arial" panose="020B0604020202020204" pitchFamily="34" charset="0"/>
              </a:rPr>
              <a:t>します</a:t>
            </a:r>
            <a:r>
              <a:rPr lang="ja-JP" altLang="ja-JP" sz="1800" dirty="0">
                <a:ea typeface="UD デジタル 教科書体 N-R" panose="02020400000000000000" pitchFamily="17" charset="-128"/>
                <a:cs typeface="Arial" panose="020B0604020202020204" pitchFamily="34" charset="0"/>
              </a:rPr>
              <a:t>。その場合、児童生徒への支援はどのようにすべき</a:t>
            </a:r>
            <a:r>
              <a:rPr lang="ja-JP" altLang="en-US" sz="1800" dirty="0">
                <a:ea typeface="UD デジタル 教科書体 N-R" panose="02020400000000000000" pitchFamily="17" charset="-128"/>
                <a:cs typeface="Arial" panose="020B0604020202020204" pitchFamily="34" charset="0"/>
              </a:rPr>
              <a:t>でしょ</a:t>
            </a:r>
            <a:r>
              <a:rPr lang="ja-JP" altLang="ja-JP" sz="1800" dirty="0">
                <a:ea typeface="UD デジタル 教科書体 N-R" panose="02020400000000000000" pitchFamily="17" charset="-128"/>
                <a:cs typeface="Arial" panose="020B0604020202020204" pitchFamily="34" charset="0"/>
              </a:rPr>
              <a:t>うか。</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36</a:t>
            </a:fld>
            <a:endParaRPr kumimoji="1" lang="ja-JP" altLang="en-US"/>
          </a:p>
        </p:txBody>
      </p:sp>
    </p:spTree>
    <p:extLst>
      <p:ext uri="{BB962C8B-B14F-4D97-AF65-F5344CB8AC3E}">
        <p14:creationId xmlns:p14="http://schemas.microsoft.com/office/powerpoint/2010/main" val="346235930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buNone/>
            </a:pP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まず、学校での支援です。</a:t>
            </a:r>
            <a:endParaRPr lang="en-US" altLang="ja-JP" sz="1800" kern="100" dirty="0">
              <a:latin typeface="游明朝" panose="02020400000000000000" pitchFamily="18" charset="-128"/>
              <a:ea typeface="UD デジタル 教科書体 N-R" panose="02020400000000000000" pitchFamily="17" charset="-128"/>
              <a:cs typeface="Arial" panose="020B0604020202020204" pitchFamily="34" charset="0"/>
            </a:endParaRPr>
          </a:p>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学校に登校していない児童生徒であっても、担任教師の空き時間</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や</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スクールカウンセラーの勤務日</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などであれば登校する場合もあります。その際，</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児童生徒の緊張感を喚起しないよう注意を払う必要があ</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。例えば、たまに登校する姿を見かけると、うれしくなって大人が大喜びしてしまう</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ことがあるかもしれません</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しかし、その児童生徒が人に気を遣い、周りの期待に応えて頑張ろうとする児童生徒であったとしたら、その対応は「明日も先生を喜ばせるために、頑張って登校しなくては」という気持ちを抱かせ、翌日の登校のハードルが高くなってしま</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います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。相手の児童生徒がどんな児童生徒なのかをよく見極め、言動をコントロールする姿勢が望まれ</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buNone/>
            </a:pPr>
            <a:r>
              <a:rPr lang="ja-JP" altLang="ja-JP" sz="1800" dirty="0">
                <a:ea typeface="UD デジタル 教科書体 N-R" panose="02020400000000000000" pitchFamily="17" charset="-128"/>
                <a:cs typeface="Arial" panose="020B0604020202020204" pitchFamily="34" charset="0"/>
              </a:rPr>
              <a:t>また、校内教育支援センターなどでは、児童生徒が自分でその日のスケジュールを決めて過ごすという取り組みをしている学校もある</a:t>
            </a:r>
            <a:r>
              <a:rPr lang="ja-JP" altLang="en-US" sz="1800" dirty="0">
                <a:ea typeface="UD デジタル 教科書体 N-R" panose="02020400000000000000" pitchFamily="17" charset="-128"/>
                <a:cs typeface="Arial" panose="020B0604020202020204" pitchFamily="34" charset="0"/>
              </a:rPr>
              <a:t>と思います</a:t>
            </a:r>
            <a:r>
              <a:rPr lang="ja-JP" altLang="ja-JP" sz="1800" dirty="0">
                <a:ea typeface="UD デジタル 教科書体 N-R" panose="02020400000000000000" pitchFamily="17" charset="-128"/>
                <a:cs typeface="Arial" panose="020B0604020202020204" pitchFamily="34" charset="0"/>
              </a:rPr>
              <a:t>。そこには、いくつかの意味があ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。一つは、セルフコントロールの力の育成という意味で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。小林（</a:t>
            </a:r>
            <a:r>
              <a:rPr lang="en-US" altLang="ja-JP" sz="1800" dirty="0">
                <a:ea typeface="UD デジタル 教科書体 N-R" panose="02020400000000000000" pitchFamily="17" charset="-128"/>
                <a:cs typeface="Arial" panose="020B0604020202020204" pitchFamily="34" charset="0"/>
              </a:rPr>
              <a:t>2004</a:t>
            </a:r>
            <a:r>
              <a:rPr lang="ja-JP" altLang="ja-JP" sz="1800" dirty="0">
                <a:ea typeface="UD デジタル 教科書体 N-R" panose="02020400000000000000" pitchFamily="17" charset="-128"/>
                <a:cs typeface="Arial" panose="020B0604020202020204" pitchFamily="34" charset="0"/>
              </a:rPr>
              <a:t>）は、不登校の背景として、セルフコントロールの不足や過多の問題があると指摘してい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。「今日の自分は、どれくらいまでやれるだろうか」ということを自分に問い、実践し、振り返るという作業を繰り返すことで、適切なセルフコントロールへとつながっていくものと考えられ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。そして、もう一つは、</a:t>
            </a:r>
            <a:r>
              <a:rPr lang="ja-JP" altLang="en-US" sz="1800" dirty="0">
                <a:ea typeface="UD デジタル 教科書体 N-R" panose="02020400000000000000" pitchFamily="17" charset="-128"/>
                <a:cs typeface="Arial" panose="020B0604020202020204" pitchFamily="34" charset="0"/>
              </a:rPr>
              <a:t>自分の</a:t>
            </a:r>
            <a:r>
              <a:rPr lang="ja-JP" altLang="ja-JP" sz="1800" dirty="0">
                <a:ea typeface="UD デジタル 教科書体 N-R" panose="02020400000000000000" pitchFamily="17" charset="-128"/>
                <a:cs typeface="Arial" panose="020B0604020202020204" pitchFamily="34" charset="0"/>
              </a:rPr>
              <a:t>教室での生活とのギャップを感じにくくさせるという意味で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。自宅のみで過ごす生活を続けていると、生活時間が不規則になるなどの問題も生じ</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。一方で、学校生活は時間に厳しいことから、登校に腰が引けてしまう不登校児童生徒も少なく</a:t>
            </a:r>
            <a:r>
              <a:rPr lang="ja-JP" altLang="en-US" sz="1800" dirty="0">
                <a:ea typeface="UD デジタル 教科書体 N-R" panose="02020400000000000000" pitchFamily="17" charset="-128"/>
                <a:cs typeface="Arial" panose="020B0604020202020204" pitchFamily="34" charset="0"/>
              </a:rPr>
              <a:t>ありません</a:t>
            </a:r>
            <a:r>
              <a:rPr lang="ja-JP" altLang="ja-JP" sz="1800" dirty="0">
                <a:ea typeface="UD デジタル 教科書体 N-R" panose="02020400000000000000" pitchFamily="17" charset="-128"/>
                <a:cs typeface="Arial" panose="020B0604020202020204" pitchFamily="34" charset="0"/>
              </a:rPr>
              <a:t>。まずは</a:t>
            </a:r>
            <a:r>
              <a:rPr lang="en-US" altLang="ja-JP" sz="1800" dirty="0">
                <a:ea typeface="UD デジタル 教科書体 N-R" panose="02020400000000000000" pitchFamily="17" charset="-128"/>
                <a:cs typeface="Arial" panose="020B0604020202020204" pitchFamily="34" charset="0"/>
              </a:rPr>
              <a:t>1</a:t>
            </a:r>
            <a:r>
              <a:rPr lang="ja-JP" altLang="ja-JP" sz="1800" dirty="0">
                <a:ea typeface="UD デジタル 教科書体 N-R" panose="02020400000000000000" pitchFamily="17" charset="-128"/>
                <a:cs typeface="Arial" panose="020B0604020202020204" pitchFamily="34" charset="0"/>
              </a:rPr>
              <a:t>～</a:t>
            </a:r>
            <a:r>
              <a:rPr lang="en-US" altLang="ja-JP" sz="1800" dirty="0">
                <a:ea typeface="UD デジタル 教科書体 N-R" panose="02020400000000000000" pitchFamily="17" charset="-128"/>
                <a:cs typeface="Arial" panose="020B0604020202020204" pitchFamily="34" charset="0"/>
              </a:rPr>
              <a:t>2</a:t>
            </a:r>
            <a:r>
              <a:rPr lang="ja-JP" altLang="ja-JP" sz="1800" dirty="0">
                <a:ea typeface="UD デジタル 教科書体 N-R" panose="02020400000000000000" pitchFamily="17" charset="-128"/>
                <a:cs typeface="Arial" panose="020B0604020202020204" pitchFamily="34" charset="0"/>
              </a:rPr>
              <a:t>時間分から学校でのタイムスケジュールの感覚を取り戻していくことで、徐々に慣れていくことができる</a:t>
            </a:r>
            <a:r>
              <a:rPr lang="ja-JP" altLang="en-US" sz="1800" dirty="0">
                <a:ea typeface="UD デジタル 教科書体 N-R" panose="02020400000000000000" pitchFamily="17" charset="-128"/>
                <a:cs typeface="Arial" panose="020B0604020202020204" pitchFamily="34" charset="0"/>
              </a:rPr>
              <a:t>のではないかと考えられます</a:t>
            </a:r>
            <a:r>
              <a:rPr lang="ja-JP" altLang="ja-JP" sz="1800" dirty="0">
                <a:ea typeface="UD デジタル 教科書体 N-R" panose="02020400000000000000" pitchFamily="17" charset="-128"/>
                <a:cs typeface="Arial" panose="020B0604020202020204" pitchFamily="34" charset="0"/>
              </a:rPr>
              <a:t>。そのためにも、各時間で活動を切り替えたり、授業時間の始めや終わりの挨拶を導入したりすることが、有効に働く場合もあ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。さらに、最近では、</a:t>
            </a:r>
            <a:r>
              <a:rPr lang="en-US" altLang="ja-JP" sz="1800" dirty="0">
                <a:ea typeface="UD デジタル 教科書体 N-R" panose="02020400000000000000" pitchFamily="17" charset="-128"/>
                <a:cs typeface="Arial" panose="020B0604020202020204" pitchFamily="34" charset="0"/>
              </a:rPr>
              <a:t>1</a:t>
            </a:r>
            <a:r>
              <a:rPr lang="ja-JP" altLang="ja-JP" sz="1800" dirty="0">
                <a:ea typeface="UD デジタル 教科書体 N-R" panose="02020400000000000000" pitchFamily="17" charset="-128"/>
                <a:cs typeface="Arial" panose="020B0604020202020204" pitchFamily="34" charset="0"/>
              </a:rPr>
              <a:t>人</a:t>
            </a:r>
            <a:r>
              <a:rPr lang="en-US" altLang="ja-JP" sz="1800" dirty="0">
                <a:ea typeface="UD デジタル 教科書体 N-R" panose="02020400000000000000" pitchFamily="17" charset="-128"/>
                <a:cs typeface="Arial" panose="020B0604020202020204" pitchFamily="34" charset="0"/>
              </a:rPr>
              <a:t>1</a:t>
            </a:r>
            <a:r>
              <a:rPr lang="ja-JP" altLang="ja-JP" sz="1800" dirty="0">
                <a:ea typeface="UD デジタル 教科書体 N-R" panose="02020400000000000000" pitchFamily="17" charset="-128"/>
                <a:cs typeface="Arial" panose="020B0604020202020204" pitchFamily="34" charset="0"/>
              </a:rPr>
              <a:t>台端末を活用して授業の様子を校内教育支援センターに配信し、リアルタイムで授業に遠隔参加するようなことも可能で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。教室には行けなくても、その雰囲気を味わうことで自信につながる体験になる</a:t>
            </a:r>
            <a:r>
              <a:rPr lang="ja-JP" altLang="en-US" sz="1800" dirty="0">
                <a:ea typeface="UD デジタル 教科書体 N-R" panose="02020400000000000000" pitchFamily="17" charset="-128"/>
                <a:cs typeface="Arial" panose="020B0604020202020204" pitchFamily="34" charset="0"/>
              </a:rPr>
              <a:t>と考えられます</a:t>
            </a:r>
            <a:r>
              <a:rPr lang="ja-JP" altLang="ja-JP" sz="1800" dirty="0">
                <a:ea typeface="UD デジタル 教科書体 N-R" panose="02020400000000000000" pitchFamily="17" charset="-128"/>
                <a:cs typeface="Arial" panose="020B0604020202020204" pitchFamily="34" charset="0"/>
              </a:rPr>
              <a:t>。こうした取り組みは、不登校児童生徒の学習意欲の向上などに一定の効果があることが確認されてい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37</a:t>
            </a:fld>
            <a:endParaRPr kumimoji="1" lang="ja-JP" altLang="en-US"/>
          </a:p>
        </p:txBody>
      </p:sp>
    </p:spTree>
    <p:extLst>
      <p:ext uri="{BB962C8B-B14F-4D97-AF65-F5344CB8AC3E}">
        <p14:creationId xmlns:p14="http://schemas.microsoft.com/office/powerpoint/2010/main" val="1513064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buNone/>
            </a:pP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教室復帰を目指す場合には、さらに一歩踏み込んだ支援も行うことができ</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。例えば、気の合う友達との交流を開始するような取り組みで</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。本人の意向を聞きながら、双方にとって都合のよい時間や場所で短時間会うことを繰り返し、徐々に交流を増やしていくことができ</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。多くの場合、友達との交流は大きな安心感につながり、教室復帰への大きな足掛かりとな</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っていきます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。また、放課後など、他の児童生徒がいないタイミングで教室に行ってみるなどして、教室との心理的距離を縮めていく取り組みもあ</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。実際に教室へ足を運んでみることは、児童生徒にとって大きなインパクトを与える</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ことになるでしょう</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。そして、教室で授業を受ける自分を想像し、それが可能かどうかについて実感を伴いながら検討することにつなが</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。児童生徒に「教室に行ってみたい」という気持ちがあるならば、チャレンジしてみる価値のある取り組みだと</a:t>
            </a:r>
            <a:r>
              <a:rPr lang="ja-JP" altLang="en-US" sz="1800" kern="100" dirty="0">
                <a:latin typeface="游明朝" panose="02020400000000000000" pitchFamily="18" charset="-128"/>
                <a:ea typeface="UD デジタル 教科書体 N-R" panose="02020400000000000000" pitchFamily="17" charset="-128"/>
                <a:cs typeface="Arial" panose="020B0604020202020204" pitchFamily="34" charset="0"/>
              </a:rPr>
              <a:t>考えられます</a:t>
            </a:r>
            <a:r>
              <a:rPr lang="ja-JP" altLang="ja-JP" sz="1800"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sz="1800" kern="100" dirty="0">
              <a:latin typeface="游明朝" panose="02020400000000000000" pitchFamily="18" charset="-128"/>
              <a:ea typeface="游明朝" panose="02020400000000000000" pitchFamily="18" charset="-128"/>
              <a:cs typeface="Arial" panose="020B0604020202020204" pitchFamily="34" charset="0"/>
            </a:endParaRPr>
          </a:p>
          <a:p>
            <a:pPr>
              <a:buNone/>
            </a:pPr>
            <a:r>
              <a:rPr lang="ja-JP" altLang="en-US" sz="1800" dirty="0">
                <a:ea typeface="UD デジタル 教科書体 N-R" panose="02020400000000000000" pitchFamily="17" charset="-128"/>
                <a:cs typeface="Arial" panose="020B0604020202020204" pitchFamily="34" charset="0"/>
              </a:rPr>
              <a:t>さらに</a:t>
            </a:r>
            <a:r>
              <a:rPr lang="ja-JP" altLang="ja-JP" sz="1800" dirty="0">
                <a:ea typeface="UD デジタル 教科書体 N-R" panose="02020400000000000000" pitchFamily="17" charset="-128"/>
                <a:cs typeface="Arial" panose="020B0604020202020204" pitchFamily="34" charset="0"/>
              </a:rPr>
              <a:t>、学習支援は、どのような児童生徒に対しても重要なサポートであるということは、強く認識しておく必要があ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。教室復帰を目指す児童生徒にとって、心身が回復して「いざ復帰しよう」という時に障壁となるのが、学習の遅れに対する不安で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。このタイミングで、多くの児童生徒が「今さら学校に行っても勉強についていけない」「授業がわからなくて、やっぱり行けないっていうことになりそう」という不安を口にする</a:t>
            </a:r>
            <a:r>
              <a:rPr lang="ja-JP" altLang="en-US" sz="1800" dirty="0">
                <a:ea typeface="UD デジタル 教科書体 N-R" panose="02020400000000000000" pitchFamily="17" charset="-128"/>
                <a:cs typeface="Arial" panose="020B0604020202020204" pitchFamily="34" charset="0"/>
              </a:rPr>
              <a:t>印象があります</a:t>
            </a:r>
            <a:r>
              <a:rPr lang="ja-JP" altLang="ja-JP" sz="1800" dirty="0">
                <a:ea typeface="UD デジタル 教科書体 N-R" panose="02020400000000000000" pitchFamily="17" charset="-128"/>
                <a:cs typeface="Arial" panose="020B0604020202020204" pitchFamily="34" charset="0"/>
              </a:rPr>
              <a:t>。しかし、それは、裏を返せば、学習について自信が持てれば、一気に教室復帰が近づいてくるということでもあ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。たしかに、数年間も登校していなければ、</a:t>
            </a:r>
            <a:r>
              <a:rPr lang="ja-JP" altLang="en-US" sz="1800" dirty="0">
                <a:ea typeface="UD デジタル 教科書体 N-R" panose="02020400000000000000" pitchFamily="17" charset="-128"/>
                <a:cs typeface="Arial" panose="020B0604020202020204" pitchFamily="34" charset="0"/>
              </a:rPr>
              <a:t>現在在籍している</a:t>
            </a:r>
            <a:r>
              <a:rPr lang="ja-JP" altLang="ja-JP" sz="1800" dirty="0">
                <a:ea typeface="UD デジタル 教科書体 N-R" panose="02020400000000000000" pitchFamily="17" charset="-128"/>
                <a:cs typeface="Arial" panose="020B0604020202020204" pitchFamily="34" charset="0"/>
              </a:rPr>
              <a:t>学年</a:t>
            </a:r>
            <a:r>
              <a:rPr lang="ja-JP" altLang="en-US" sz="1800" dirty="0">
                <a:ea typeface="UD デジタル 教科書体 N-R" panose="02020400000000000000" pitchFamily="17" charset="-128"/>
                <a:cs typeface="Arial" panose="020B0604020202020204" pitchFamily="34" charset="0"/>
              </a:rPr>
              <a:t>で、</a:t>
            </a:r>
            <a:r>
              <a:rPr lang="ja-JP" altLang="ja-JP" sz="1800" dirty="0">
                <a:ea typeface="UD デジタル 教科書体 N-R" panose="02020400000000000000" pitchFamily="17" charset="-128"/>
                <a:cs typeface="Arial" panose="020B0604020202020204" pitchFamily="34" charset="0"/>
              </a:rPr>
              <a:t>今</a:t>
            </a:r>
            <a:r>
              <a:rPr lang="ja-JP" altLang="en-US" sz="1800" dirty="0">
                <a:ea typeface="UD デジタル 教科書体 N-R" panose="02020400000000000000" pitchFamily="17" charset="-128"/>
                <a:cs typeface="Arial" panose="020B0604020202020204" pitchFamily="34" charset="0"/>
              </a:rPr>
              <a:t>取り組んでいる</a:t>
            </a:r>
            <a:r>
              <a:rPr lang="ja-JP" altLang="ja-JP" sz="1800" dirty="0">
                <a:ea typeface="UD デジタル 教科書体 N-R" panose="02020400000000000000" pitchFamily="17" charset="-128"/>
                <a:cs typeface="Arial" panose="020B0604020202020204" pitchFamily="34" charset="0"/>
              </a:rPr>
              <a:t>学習にそのままついていくことは難しい場合もあると考えられ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。大切なのは、「ちょっと頑張ればできる」ような課題に取り組み、「できた」という実感を味わうこと</a:t>
            </a:r>
            <a:r>
              <a:rPr lang="ja-JP" altLang="en-US" sz="1800" dirty="0">
                <a:ea typeface="UD デジタル 教科書体 N-R" panose="02020400000000000000" pitchFamily="17" charset="-128"/>
                <a:cs typeface="Arial" panose="020B0604020202020204" pitchFamily="34" charset="0"/>
              </a:rPr>
              <a:t>だと考えられます</a:t>
            </a:r>
            <a:r>
              <a:rPr lang="ja-JP" altLang="ja-JP" sz="1800" dirty="0">
                <a:ea typeface="UD デジタル 教科書体 N-R" panose="02020400000000000000" pitchFamily="17" charset="-128"/>
                <a:cs typeface="Arial" panose="020B0604020202020204" pitchFamily="34" charset="0"/>
              </a:rPr>
              <a:t>。学校は、そのような課題を上手に与え、できた時に十分に努力を認めていくということが求められ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。一方、すぐには教室復帰を目指さない児童生徒であったとしても、学習は、将来的な社会的自立を支える基礎となる活動で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。学習への関心を引き出し、継続して学習に取り組む姿勢をどうつくっていくのか。このことを家庭とともに模索することが求められてい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38</a:t>
            </a:fld>
            <a:endParaRPr kumimoji="1" lang="ja-JP" altLang="en-US"/>
          </a:p>
        </p:txBody>
      </p:sp>
    </p:spTree>
    <p:extLst>
      <p:ext uri="{BB962C8B-B14F-4D97-AF65-F5344CB8AC3E}">
        <p14:creationId xmlns:p14="http://schemas.microsoft.com/office/powerpoint/2010/main" val="246395254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関係機関との連携を考える際に重要となるのは、不登校という事象に目を奪われて、背景にある重篤な問題を見過ごしていないかを振り返ることで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。長期欠席している児童生徒の中には、すでに何らかの精神疾患や神経発達症等で医療機関等の専門機関に関わっている場合もあれば、そうでない場合もあ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。特に統合失調症やうつ病などの精神疾患の場合、症状の一環として不登校の状況に陥ることがあ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。精神疾患の存在に気づかずに不登校の支援だけをしていては、精神疾患の悪化につながってしまう</a:t>
            </a:r>
            <a:r>
              <a:rPr lang="ja-JP" altLang="en-US" sz="1800" dirty="0">
                <a:ea typeface="UD デジタル 教科書体 N-R" panose="02020400000000000000" pitchFamily="17" charset="-128"/>
                <a:cs typeface="Arial" panose="020B0604020202020204" pitchFamily="34" charset="0"/>
              </a:rPr>
              <a:t>場合もあります</a:t>
            </a:r>
            <a:r>
              <a:rPr lang="ja-JP" altLang="ja-JP" sz="1800" dirty="0">
                <a:ea typeface="UD デジタル 教科書体 N-R" panose="02020400000000000000" pitchFamily="17" charset="-128"/>
                <a:cs typeface="Arial" panose="020B0604020202020204" pitchFamily="34" charset="0"/>
              </a:rPr>
              <a:t>。また、虐待の問題が背景にあり、ネグレクトによって生活時間が乱れたり、登校する習慣が身に付いていなかったりすることもあ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。この場合も、虐待の対応をしなければ</a:t>
            </a:r>
            <a:r>
              <a:rPr lang="ja-JP" altLang="en-US" sz="1800" dirty="0">
                <a:ea typeface="UD デジタル 教科書体 N-R" panose="02020400000000000000" pitchFamily="17" charset="-128"/>
                <a:cs typeface="Arial" panose="020B0604020202020204" pitchFamily="34" charset="0"/>
              </a:rPr>
              <a:t>、</a:t>
            </a:r>
            <a:r>
              <a:rPr lang="ja-JP" altLang="ja-JP" sz="1800" dirty="0">
                <a:ea typeface="UD デジタル 教科書体 N-R" panose="02020400000000000000" pitchFamily="17" charset="-128"/>
                <a:cs typeface="Arial" panose="020B0604020202020204" pitchFamily="34" charset="0"/>
              </a:rPr>
              <a:t>児童生徒の生命に危険が及ぶ可能性もあ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。このような重篤な問題が背景にあって不登校となっている場合には、まずはそうした問題への対応が優先され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。ただし、学校は医療機関や福祉機関ではないので、その判断や対応を専門的に行えるわけでは</a:t>
            </a:r>
            <a:r>
              <a:rPr lang="ja-JP" altLang="en-US" sz="1800" dirty="0">
                <a:ea typeface="UD デジタル 教科書体 N-R" panose="02020400000000000000" pitchFamily="17" charset="-128"/>
                <a:cs typeface="Arial" panose="020B0604020202020204" pitchFamily="34" charset="0"/>
              </a:rPr>
              <a:t>ありません</a:t>
            </a:r>
            <a:r>
              <a:rPr lang="ja-JP" altLang="ja-JP" sz="1800" dirty="0">
                <a:ea typeface="UD デジタル 教科書体 N-R" panose="02020400000000000000" pitchFamily="17" charset="-128"/>
                <a:cs typeface="Arial" panose="020B0604020202020204" pitchFamily="34" charset="0"/>
              </a:rPr>
              <a:t>。関連機関と十分に連携しながら、見極めていく必要があ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。ただし、医療機関の受診等を勧めても、保護者がそれを拒む場合もある</a:t>
            </a:r>
            <a:r>
              <a:rPr lang="ja-JP" altLang="en-US" sz="1800" dirty="0">
                <a:ea typeface="UD デジタル 教科書体 N-R" panose="02020400000000000000" pitchFamily="17" charset="-128"/>
                <a:cs typeface="Arial" panose="020B0604020202020204" pitchFamily="34" charset="0"/>
              </a:rPr>
              <a:t>でしょう</a:t>
            </a:r>
            <a:r>
              <a:rPr lang="ja-JP" altLang="ja-JP" sz="1800" dirty="0">
                <a:ea typeface="UD デジタル 教科書体 N-R" panose="02020400000000000000" pitchFamily="17" charset="-128"/>
                <a:cs typeface="Arial" panose="020B0604020202020204" pitchFamily="34" charset="0"/>
              </a:rPr>
              <a:t>。保護者にとっては不安が喚起される出来事でもあるため、保護者の気持ちを十分に確かめながら慎重に話をしていく必要が</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。また、その場では受診等に結びつかなかったとしても、「以前に専門機関を勧められたことがある」ということは記憶に留ま</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。いずれ、それぞれの家庭のタイミングのよい時に専門機関につながっていくこともあ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。目の前の変化だけを求め</a:t>
            </a:r>
            <a:r>
              <a:rPr lang="ja-JP" altLang="en-US" sz="1800" dirty="0">
                <a:ea typeface="UD デジタル 教科書体 N-R" panose="02020400000000000000" pitchFamily="17" charset="-128"/>
                <a:cs typeface="Arial" panose="020B0604020202020204" pitchFamily="34" charset="0"/>
              </a:rPr>
              <a:t>るのではなく</a:t>
            </a:r>
            <a:r>
              <a:rPr lang="ja-JP" altLang="ja-JP" sz="1800" dirty="0">
                <a:ea typeface="UD デジタル 教科書体 N-R" panose="02020400000000000000" pitchFamily="17" charset="-128"/>
                <a:cs typeface="Arial" panose="020B0604020202020204" pitchFamily="34" charset="0"/>
              </a:rPr>
              <a:t>、長期的な視野で取り組むことも必要</a:t>
            </a:r>
            <a:r>
              <a:rPr lang="ja-JP" altLang="en-US" sz="1800" dirty="0">
                <a:ea typeface="UD デジタル 教科書体 N-R" panose="02020400000000000000" pitchFamily="17" charset="-128"/>
                <a:cs typeface="Arial" panose="020B0604020202020204" pitchFamily="34" charset="0"/>
              </a:rPr>
              <a:t>になってくるでしょう</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39</a:t>
            </a:fld>
            <a:endParaRPr kumimoji="1" lang="ja-JP" altLang="en-US"/>
          </a:p>
        </p:txBody>
      </p:sp>
    </p:spTree>
    <p:extLst>
      <p:ext uri="{BB962C8B-B14F-4D97-AF65-F5344CB8AC3E}">
        <p14:creationId xmlns:p14="http://schemas.microsoft.com/office/powerpoint/2010/main" val="252556738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以上のような重篤な問題が背景にない場合には、先述のように、児童生徒自身や周囲の環境による背景が複雑に絡み合って不登校に至っていると考えられ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。そこで、そうした個別性の高い状況に対応するため、教育相談機関等でのカウンセリングが実施されてい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例えば、引っ込み思案で自己主張ができないことが不登校の中心的背景であると推測される児童生徒の場合には、安心した関係の中で自分の意見を受け入れてもらえた経験を蓄積し、自信を養うことが大切になる</a:t>
            </a:r>
            <a:r>
              <a:rPr lang="ja-JP" altLang="en-US" sz="1800" dirty="0">
                <a:ea typeface="UD デジタル 教科書体 N-R" panose="02020400000000000000" pitchFamily="17" charset="-128"/>
                <a:cs typeface="Arial" panose="020B0604020202020204" pitchFamily="34" charset="0"/>
              </a:rPr>
              <a:t>でしょ</a:t>
            </a:r>
            <a:r>
              <a:rPr lang="ja-JP" altLang="ja-JP" sz="1800" dirty="0">
                <a:ea typeface="UD デジタル 教科書体 N-R" panose="02020400000000000000" pitchFamily="17" charset="-128"/>
                <a:cs typeface="Arial" panose="020B0604020202020204" pitchFamily="34" charset="0"/>
              </a:rPr>
              <a:t>う。また、対人関係上のマナーやルールが身についていないためにトラブルを抱えやすい児童生徒の場合は、ルールが明確な遊びを通して「一定のきまりの範囲内で行動すると気持ちがよい」という経験をすることで、人とのかかわり方を見直すきっかけを作ることができる</a:t>
            </a:r>
            <a:r>
              <a:rPr lang="ja-JP" altLang="en-US" sz="1800" dirty="0">
                <a:ea typeface="UD デジタル 教科書体 N-R" panose="02020400000000000000" pitchFamily="17" charset="-128"/>
                <a:cs typeface="Arial" panose="020B0604020202020204" pitchFamily="34" charset="0"/>
              </a:rPr>
              <a:t>でしょ</a:t>
            </a:r>
            <a:r>
              <a:rPr lang="ja-JP" altLang="ja-JP" sz="1800" dirty="0">
                <a:ea typeface="UD デジタル 教科書体 N-R" panose="02020400000000000000" pitchFamily="17" charset="-128"/>
                <a:cs typeface="Arial" panose="020B0604020202020204" pitchFamily="34" charset="0"/>
              </a:rPr>
              <a:t>う。これらのサポートによって、児童生徒はそれぞれの生活を変化させ、社会的自立へ向かう第一歩を踏み出していけるようになるのだと考えられ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40</a:t>
            </a:fld>
            <a:endParaRPr kumimoji="1" lang="ja-JP" altLang="en-US"/>
          </a:p>
        </p:txBody>
      </p:sp>
    </p:spTree>
    <p:extLst>
      <p:ext uri="{BB962C8B-B14F-4D97-AF65-F5344CB8AC3E}">
        <p14:creationId xmlns:p14="http://schemas.microsoft.com/office/powerpoint/2010/main" val="1476629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現在は、教育機会確保法において、不登校児童生徒とは「相当の期間学校を欠席する児童生徒であって、学校における集団の生活に関する心理的な負担その他の事由のために就学が困難である状況として文部科学大臣が定める状況にあると認められるものをいう。」と定めら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。具体的には、文部科学省が毎年実施している「児童生徒の問題行動・不登校等生徒指導上の諸課題に関する調査」において、児童・生徒指導要録の「欠席日数」欄の合計日数が年度間に</a:t>
            </a:r>
            <a:r>
              <a:rPr lang="en-US" altLang="ja-JP" sz="1800" dirty="0">
                <a:ea typeface="UD デジタル 教科書体 N-R" panose="02020400000000000000" pitchFamily="17" charset="-128"/>
                <a:cs typeface="Arial" panose="020B0604020202020204" pitchFamily="34" charset="0"/>
              </a:rPr>
              <a:t>30</a:t>
            </a:r>
            <a:r>
              <a:rPr lang="ja-JP" altLang="ja-JP" sz="1800" dirty="0">
                <a:ea typeface="UD デジタル 教科書体 N-R" panose="02020400000000000000" pitchFamily="17" charset="-128"/>
                <a:cs typeface="Arial" panose="020B0604020202020204" pitchFamily="34" charset="0"/>
              </a:rPr>
              <a:t>日以上であった者のうち、「何らかの心理的、情緒的、身体的、あるいは社会的要因・背景により、児童生徒が登校しないあるいはしたくともできない状況にある者（ただし、「病気」や「経済的理由」による者を除く。）であると示さ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5</a:t>
            </a:fld>
            <a:endParaRPr kumimoji="1" lang="ja-JP" altLang="en-US"/>
          </a:p>
        </p:txBody>
      </p:sp>
    </p:spTree>
    <p:extLst>
      <p:ext uri="{BB962C8B-B14F-4D97-AF65-F5344CB8AC3E}">
        <p14:creationId xmlns:p14="http://schemas.microsoft.com/office/powerpoint/2010/main" val="10584209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また、フリースクール等の民間団体との連携も大切になって</a:t>
            </a:r>
            <a:r>
              <a:rPr lang="ja-JP" altLang="en-US" sz="1800" dirty="0">
                <a:ea typeface="UD デジタル 教科書体 N-R" panose="02020400000000000000" pitchFamily="17" charset="-128"/>
                <a:cs typeface="Arial" panose="020B0604020202020204" pitchFamily="34" charset="0"/>
              </a:rPr>
              <a:t>きます</a:t>
            </a:r>
            <a:r>
              <a:rPr lang="ja-JP" altLang="ja-JP" sz="1800" dirty="0">
                <a:ea typeface="UD デジタル 教科書体 N-R" panose="02020400000000000000" pitchFamily="17" charset="-128"/>
                <a:cs typeface="Arial" panose="020B0604020202020204" pitchFamily="34" charset="0"/>
              </a:rPr>
              <a:t>。文部科学省（</a:t>
            </a:r>
            <a:r>
              <a:rPr lang="en-US" altLang="ja-JP" sz="1800" dirty="0">
                <a:ea typeface="UD デジタル 教科書体 N-R" panose="02020400000000000000" pitchFamily="17" charset="-128"/>
                <a:cs typeface="Arial" panose="020B0604020202020204" pitchFamily="34" charset="0"/>
              </a:rPr>
              <a:t>2009</a:t>
            </a:r>
            <a:r>
              <a:rPr lang="ja-JP" altLang="ja-JP" sz="1800" dirty="0">
                <a:ea typeface="UD デジタル 教科書体 N-R" panose="02020400000000000000" pitchFamily="17" charset="-128"/>
                <a:cs typeface="Arial" panose="020B0604020202020204" pitchFamily="34" charset="0"/>
              </a:rPr>
              <a:t>、</a:t>
            </a:r>
            <a:r>
              <a:rPr lang="en-US" altLang="ja-JP" sz="1800" dirty="0">
                <a:ea typeface="UD デジタル 教科書体 N-R" panose="02020400000000000000" pitchFamily="17" charset="-128"/>
                <a:cs typeface="Arial" panose="020B0604020202020204" pitchFamily="34" charset="0"/>
              </a:rPr>
              <a:t>2019a</a:t>
            </a:r>
            <a:r>
              <a:rPr lang="ja-JP" altLang="ja-JP" sz="1800" dirty="0">
                <a:ea typeface="UD デジタル 教科書体 N-R" panose="02020400000000000000" pitchFamily="17" charset="-128"/>
                <a:cs typeface="Arial" panose="020B0604020202020204" pitchFamily="34" charset="0"/>
              </a:rPr>
              <a:t>）が述べているように、これらの機関での学習は、学校長の判断によって指導要録上の出席扱いとすることができ</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。しかしながら、公的な機関とは異なって、民間団体は</a:t>
            </a:r>
            <a:r>
              <a:rPr lang="ja-JP" altLang="en-US" sz="1800" dirty="0">
                <a:ea typeface="UD デジタル 教科書体 N-R" panose="02020400000000000000" pitchFamily="17" charset="-128"/>
                <a:cs typeface="Arial" panose="020B0604020202020204" pitchFamily="34" charset="0"/>
              </a:rPr>
              <a:t>、当然ながら、</a:t>
            </a:r>
            <a:r>
              <a:rPr lang="ja-JP" altLang="ja-JP" sz="1800" dirty="0">
                <a:ea typeface="UD デジタル 教科書体 N-R" panose="02020400000000000000" pitchFamily="17" charset="-128"/>
                <a:cs typeface="Arial" panose="020B0604020202020204" pitchFamily="34" charset="0"/>
              </a:rPr>
              <a:t>それぞれの考え方に基づいて様々な運営方法をと</a:t>
            </a:r>
            <a:r>
              <a:rPr lang="ja-JP" altLang="en-US" sz="1800" dirty="0">
                <a:ea typeface="UD デジタル 教科書体 N-R" panose="02020400000000000000" pitchFamily="17" charset="-128"/>
                <a:cs typeface="Arial" panose="020B0604020202020204" pitchFamily="34" charset="0"/>
              </a:rPr>
              <a:t>っています</a:t>
            </a:r>
            <a:r>
              <a:rPr lang="ja-JP" altLang="ja-JP" sz="1800" dirty="0">
                <a:ea typeface="UD デジタル 教科書体 N-R" panose="02020400000000000000" pitchFamily="17" charset="-128"/>
                <a:cs typeface="Arial" panose="020B0604020202020204" pitchFamily="34" charset="0"/>
              </a:rPr>
              <a:t>。どのようなスタッフがどのような支援を行っているのかを確認し、学校と十分に話し合っていく必要があ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a:t>
            </a:r>
            <a:r>
              <a:rPr lang="ja-JP" altLang="en-US" sz="1800" dirty="0">
                <a:ea typeface="UD デジタル 教科書体 N-R" panose="02020400000000000000" pitchFamily="17" charset="-128"/>
                <a:cs typeface="Arial" panose="020B0604020202020204" pitchFamily="34" charset="0"/>
              </a:rPr>
              <a:t>また</a:t>
            </a:r>
            <a:r>
              <a:rPr lang="ja-JP" altLang="ja-JP" sz="1800" dirty="0">
                <a:ea typeface="UD デジタル 教科書体 N-R" panose="02020400000000000000" pitchFamily="17" charset="-128"/>
                <a:cs typeface="Arial" panose="020B0604020202020204" pitchFamily="34" charset="0"/>
              </a:rPr>
              <a:t>、特に高校での不登校の場合、通信制高校への転校という形で</a:t>
            </a:r>
            <a:r>
              <a:rPr lang="ja-JP" altLang="en-US" sz="1800" dirty="0">
                <a:ea typeface="UD デジタル 教科書体 N-R" panose="02020400000000000000" pitchFamily="17" charset="-128"/>
                <a:cs typeface="Arial" panose="020B0604020202020204" pitchFamily="34" charset="0"/>
              </a:rPr>
              <a:t>現在の学</a:t>
            </a:r>
            <a:r>
              <a:rPr lang="ja-JP" altLang="ja-JP" sz="1800" dirty="0">
                <a:ea typeface="UD デジタル 教科書体 N-R" panose="02020400000000000000" pitchFamily="17" charset="-128"/>
                <a:cs typeface="Arial" panose="020B0604020202020204" pitchFamily="34" charset="0"/>
              </a:rPr>
              <a:t>校から転出する場合も</a:t>
            </a:r>
            <a:r>
              <a:rPr lang="ja-JP" altLang="en-US" sz="1800" dirty="0">
                <a:ea typeface="UD デジタル 教科書体 N-R" panose="02020400000000000000" pitchFamily="17" charset="-128"/>
                <a:cs typeface="Arial" panose="020B0604020202020204" pitchFamily="34" charset="0"/>
              </a:rPr>
              <a:t>あると思います</a:t>
            </a:r>
            <a:r>
              <a:rPr lang="ja-JP" altLang="ja-JP" sz="1800" dirty="0">
                <a:ea typeface="UD デジタル 教科書体 N-R" panose="02020400000000000000" pitchFamily="17" charset="-128"/>
                <a:cs typeface="Arial" panose="020B0604020202020204" pitchFamily="34" charset="0"/>
              </a:rPr>
              <a:t>。通信制高校の場合、サポート校と呼ばれる民間団体へ通って学習のサポートを受けることもあ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。そのようなサポート校の選択も、本人や保護者にとっては悩ましく、不安が募る作業で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。地域にあるサポート校についてあらかじめ情報収集をしておくなどして、転出後の適応がスムーズにいくようにすることも大切な支援となって</a:t>
            </a:r>
            <a:r>
              <a:rPr lang="ja-JP" altLang="en-US" sz="1800" dirty="0">
                <a:ea typeface="UD デジタル 教科書体 N-R" panose="02020400000000000000" pitchFamily="17" charset="-128"/>
                <a:cs typeface="Arial" panose="020B0604020202020204" pitchFamily="34" charset="0"/>
              </a:rPr>
              <a:t>きます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41</a:t>
            </a:fld>
            <a:endParaRPr kumimoji="1" lang="ja-JP" altLang="en-US"/>
          </a:p>
        </p:txBody>
      </p:sp>
    </p:spTree>
    <p:extLst>
      <p:ext uri="{BB962C8B-B14F-4D97-AF65-F5344CB8AC3E}">
        <p14:creationId xmlns:p14="http://schemas.microsoft.com/office/powerpoint/2010/main" val="52486416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以上のように、不登校の理解は複雑で、その支援も多岐にわたる</a:t>
            </a:r>
            <a:r>
              <a:rPr lang="ja-JP" altLang="en-US" sz="1800" dirty="0">
                <a:ea typeface="UD デジタル 教科書体 N-R" panose="02020400000000000000" pitchFamily="17" charset="-128"/>
                <a:cs typeface="Arial" panose="020B0604020202020204" pitchFamily="34" charset="0"/>
              </a:rPr>
              <a:t>と言えます</a:t>
            </a:r>
            <a:r>
              <a:rPr lang="ja-JP" altLang="ja-JP" sz="1800" dirty="0">
                <a:ea typeface="UD デジタル 教科書体 N-R" panose="02020400000000000000" pitchFamily="17" charset="-128"/>
                <a:cs typeface="Arial" panose="020B0604020202020204" pitchFamily="34" charset="0"/>
              </a:rPr>
              <a:t>。支援の目的も、個によって相当大きく異なって</a:t>
            </a:r>
            <a:r>
              <a:rPr lang="ja-JP" altLang="en-US" sz="1800" dirty="0">
                <a:ea typeface="UD デジタル 教科書体 N-R" panose="02020400000000000000" pitchFamily="17" charset="-128"/>
                <a:cs typeface="Arial" panose="020B0604020202020204" pitchFamily="34" charset="0"/>
              </a:rPr>
              <a:t>きます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42</a:t>
            </a:fld>
            <a:endParaRPr kumimoji="1" lang="ja-JP" altLang="en-US"/>
          </a:p>
        </p:txBody>
      </p:sp>
    </p:spTree>
    <p:extLst>
      <p:ext uri="{BB962C8B-B14F-4D97-AF65-F5344CB8AC3E}">
        <p14:creationId xmlns:p14="http://schemas.microsoft.com/office/powerpoint/2010/main" val="22696524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最後に，今日のまとめとして，不登校とは子どもたちにとってどんな出来事であるのかを考えてみましょう。</a:t>
            </a:r>
            <a:endParaRPr kumimoji="1" lang="en-US" altLang="ja-JP" dirty="0"/>
          </a:p>
          <a:p>
            <a:r>
              <a:rPr kumimoji="1" lang="ja-JP" altLang="en-US" dirty="0"/>
              <a:t>不登校を経験した子どもたちに向き合うと，不登校とは、けっして不幸な出来事ではなく、人生で誰もが出会う様々な課題の一つにすぎないということがわかります。不登校である自分を受容し、その経験を未来に生かしていくには、どうすればよいのか。そのために、どんなふうに課題に取り組むのかも、どんなことを解決とするのかも、どんなペースで向き合っていくのかも人それぞれです。私たちは、そんな個々の課題に取り組む児童生徒にしっかりと向き合い、その児童生徒らしい育ちをサポートしていく役割にあるのだということを、あらためて肝に銘じたいと思い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43</a:t>
            </a:fld>
            <a:endParaRPr kumimoji="1" lang="ja-JP" altLang="en-US"/>
          </a:p>
        </p:txBody>
      </p:sp>
    </p:spTree>
    <p:extLst>
      <p:ext uri="{BB962C8B-B14F-4D97-AF65-F5344CB8AC3E}">
        <p14:creationId xmlns:p14="http://schemas.microsoft.com/office/powerpoint/2010/main" val="28516636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以上で、第</a:t>
            </a:r>
            <a:r>
              <a:rPr kumimoji="1" lang="en-US" altLang="ja-JP" dirty="0"/>
              <a:t>5</a:t>
            </a:r>
            <a:r>
              <a:rPr kumimoji="1" lang="ja-JP" altLang="en-US" dirty="0"/>
              <a:t>章　不登校の未然防止と対応に関する講義を終わりにします。</a:t>
            </a:r>
            <a:endParaRPr kumimoji="1" lang="en-US" altLang="ja-JP" dirty="0"/>
          </a:p>
          <a:p>
            <a:r>
              <a:rPr kumimoji="1" lang="ja-JP" altLang="en-US" dirty="0"/>
              <a:t>ここ</a:t>
            </a:r>
            <a:r>
              <a:rPr kumimoji="1" lang="ja-JP" altLang="en-US"/>
              <a:t>に、推薦図書</a:t>
            </a:r>
            <a:r>
              <a:rPr kumimoji="1" lang="ja-JP" altLang="en-US" dirty="0"/>
              <a:t>を挙げました。いずれも、不登校の理解や支援を考える上で重要なヒントが述べられていますので、ご参照ください。</a:t>
            </a: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44</a:t>
            </a:fld>
            <a:endParaRPr kumimoji="1" lang="ja-JP" altLang="en-US"/>
          </a:p>
        </p:txBody>
      </p:sp>
    </p:spTree>
    <p:extLst>
      <p:ext uri="{BB962C8B-B14F-4D97-AF65-F5344CB8AC3E}">
        <p14:creationId xmlns:p14="http://schemas.microsoft.com/office/powerpoint/2010/main" val="15485022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引用文献をこちらになります。</a:t>
            </a: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45</a:t>
            </a:fld>
            <a:endParaRPr kumimoji="1" lang="ja-JP" altLang="en-US"/>
          </a:p>
        </p:txBody>
      </p:sp>
    </p:spTree>
    <p:extLst>
      <p:ext uri="{BB962C8B-B14F-4D97-AF65-F5344CB8AC3E}">
        <p14:creationId xmlns:p14="http://schemas.microsoft.com/office/powerpoint/2010/main" val="14895725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以上です。</a:t>
            </a: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46</a:t>
            </a:fld>
            <a:endParaRPr kumimoji="1" lang="ja-JP" altLang="en-US"/>
          </a:p>
        </p:txBody>
      </p:sp>
    </p:spTree>
    <p:extLst>
      <p:ext uri="{BB962C8B-B14F-4D97-AF65-F5344CB8AC3E}">
        <p14:creationId xmlns:p14="http://schemas.microsoft.com/office/powerpoint/2010/main" val="950289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なお、学校に登校せず、学校外の公的機関や民間施設において指導・助言等を受けている場合や、自宅において</a:t>
            </a:r>
            <a:r>
              <a:rPr lang="en-US" altLang="ja-JP" sz="1800" dirty="0">
                <a:ea typeface="UD デジタル 教科書体 N-R" panose="02020400000000000000" pitchFamily="17" charset="-128"/>
                <a:cs typeface="Arial" panose="020B0604020202020204" pitchFamily="34" charset="0"/>
              </a:rPr>
              <a:t>ICT</a:t>
            </a:r>
            <a:r>
              <a:rPr lang="ja-JP" altLang="ja-JP" sz="1800" dirty="0">
                <a:ea typeface="UD デジタル 教科書体 N-R" panose="02020400000000000000" pitchFamily="17" charset="-128"/>
                <a:cs typeface="Arial" panose="020B0604020202020204" pitchFamily="34" charset="0"/>
              </a:rPr>
              <a:t>等を活用した学習活動を行った場合、学校長の判断によって児童・生徒指導要録上で出席扱いとすることができ</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。ただし、その場合に出席扱いとされた日数は、「児童生徒の問題行動・不登校等生徒指導上の諸課題に関する調査」において欠席日数として計上されてい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。しかしながら、学校内で教室外の場所において学習を行った場合は出席</a:t>
            </a:r>
            <a:r>
              <a:rPr lang="ja-JP" altLang="en-US" sz="1800" dirty="0">
                <a:ea typeface="UD デジタル 教科書体 N-R" panose="02020400000000000000" pitchFamily="17" charset="-128"/>
                <a:cs typeface="Arial" panose="020B0604020202020204" pitchFamily="34" charset="0"/>
              </a:rPr>
              <a:t>となります</a:t>
            </a:r>
            <a:r>
              <a:rPr lang="ja-JP" altLang="ja-JP" sz="1800" dirty="0">
                <a:ea typeface="UD デジタル 教科書体 N-R" panose="02020400000000000000" pitchFamily="17" charset="-128"/>
                <a:cs typeface="Arial" panose="020B0604020202020204" pitchFamily="34" charset="0"/>
              </a:rPr>
              <a:t>。また、年度途中から断続的な欠席があり、年度内では</a:t>
            </a:r>
            <a:r>
              <a:rPr lang="en-US" altLang="ja-JP" sz="1800" dirty="0">
                <a:ea typeface="UD デジタル 教科書体 N-R" panose="02020400000000000000" pitchFamily="17" charset="-128"/>
                <a:cs typeface="Arial" panose="020B0604020202020204" pitchFamily="34" charset="0"/>
              </a:rPr>
              <a:t>30</a:t>
            </a:r>
            <a:r>
              <a:rPr lang="ja-JP" altLang="ja-JP" sz="1800" dirty="0">
                <a:ea typeface="UD デジタル 教科書体 N-R" panose="02020400000000000000" pitchFamily="17" charset="-128"/>
                <a:cs typeface="Arial" panose="020B0604020202020204" pitchFamily="34" charset="0"/>
              </a:rPr>
              <a:t>日未満の欠席であった場合は「児童生徒の問題行動・不登校等生徒指導上の諸課題に関する調査」における長期欠席者とはな</a:t>
            </a:r>
            <a:r>
              <a:rPr lang="ja-JP" altLang="en-US" sz="1800" dirty="0">
                <a:ea typeface="UD デジタル 教科書体 N-R" panose="02020400000000000000" pitchFamily="17" charset="-128"/>
                <a:cs typeface="Arial" panose="020B0604020202020204" pitchFamily="34" charset="0"/>
              </a:rPr>
              <a:t>りません</a:t>
            </a:r>
            <a:r>
              <a:rPr lang="ja-JP" altLang="ja-JP" sz="1800" dirty="0">
                <a:ea typeface="UD デジタル 教科書体 N-R" panose="02020400000000000000" pitchFamily="17" charset="-128"/>
                <a:cs typeface="Arial" panose="020B0604020202020204" pitchFamily="34" charset="0"/>
              </a:rPr>
              <a:t>。さらに、遅刻や早退を繰り返している場合でも、欠席とはな</a:t>
            </a:r>
            <a:r>
              <a:rPr lang="ja-JP" altLang="en-US" sz="1800" dirty="0">
                <a:ea typeface="UD デジタル 教科書体 N-R" panose="02020400000000000000" pitchFamily="17" charset="-128"/>
                <a:cs typeface="Arial" panose="020B0604020202020204" pitchFamily="34" charset="0"/>
              </a:rPr>
              <a:t>りません</a:t>
            </a:r>
            <a:r>
              <a:rPr lang="ja-JP" altLang="ja-JP" sz="1800" dirty="0">
                <a:ea typeface="UD デジタル 教科書体 N-R" panose="02020400000000000000" pitchFamily="17" charset="-128"/>
                <a:cs typeface="Arial" panose="020B0604020202020204" pitchFamily="34" charset="0"/>
              </a:rPr>
              <a:t>。このように、不登校に近い状態でありながら「児童生徒の問題行動・不登校等生徒指導上の諸課題に関する調査」の結果には含まれていない場合もある</a:t>
            </a:r>
            <a:r>
              <a:rPr lang="ja-JP" altLang="en-US" sz="1800" dirty="0">
                <a:ea typeface="UD デジタル 教科書体 N-R" panose="02020400000000000000" pitchFamily="17" charset="-128"/>
                <a:cs typeface="Arial" panose="020B0604020202020204" pitchFamily="34" charset="0"/>
              </a:rPr>
              <a:t>こと</a:t>
            </a:r>
            <a:r>
              <a:rPr lang="ja-JP" altLang="ja-JP" sz="1800" dirty="0">
                <a:ea typeface="UD デジタル 教科書体 N-R" panose="02020400000000000000" pitchFamily="17" charset="-128"/>
                <a:cs typeface="Arial" panose="020B0604020202020204" pitchFamily="34" charset="0"/>
              </a:rPr>
              <a:t>ことから、実際には同調査結果よりも不登校の裾野は広いと考える必要があ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6</a:t>
            </a:fld>
            <a:endParaRPr kumimoji="1" lang="ja-JP" altLang="en-US"/>
          </a:p>
        </p:txBody>
      </p:sp>
    </p:spTree>
    <p:extLst>
      <p:ext uri="{BB962C8B-B14F-4D97-AF65-F5344CB8AC3E}">
        <p14:creationId xmlns:p14="http://schemas.microsoft.com/office/powerpoint/2010/main" val="2491237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2355">
              <a:defRPr/>
            </a:pP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この点に関し、国立教育政策研究所生徒指導研究センター（</a:t>
            </a:r>
            <a:r>
              <a:rPr lang="en-US" altLang="ja-JP" kern="100" dirty="0">
                <a:latin typeface="游明朝" panose="02020400000000000000" pitchFamily="18" charset="-128"/>
                <a:ea typeface="UD デジタル 教科書体 N-R" panose="02020400000000000000" pitchFamily="17" charset="-128"/>
                <a:cs typeface="Arial" panose="020B0604020202020204" pitchFamily="34" charset="0"/>
              </a:rPr>
              <a:t>2005</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）は、基準を満たさない児童生徒に対しても「不登校相当」や「準不登校」として認識する必要性があると述べてい</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ます</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。もっと考えれば、遅刻・早退や数日の欠席など、何らかのアクションを起こしている児童生徒だけを課題だと捉えていればよいわけでは</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ありません</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これまでの研究で</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は、欠席せずに登校している児童生徒の中にも、相当数の児童生徒が「学校に行きたくない」という気持ちを抱えている場合があること</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が</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指摘</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されています</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。そうした児童生徒の一部は、少しずつ欠席日数が増加するなどのサインを出していくかもしれ</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ません</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。しかし、そうでない児童生徒の中には、「登校したくない」気持ちを押し殺し、無理をして登校し続け、ある日突然に糸が切れたように欠席を始めてしまうかもしれ</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ません</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。したがって、不登校は、登校を続けている児童生徒の中にも存在する課題</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であって</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、欠席していなければよいというものではないことを認識する必要があ</a:t>
            </a:r>
            <a:r>
              <a:rPr lang="ja-JP" altLang="en-US" kern="100" dirty="0">
                <a:latin typeface="游明朝" panose="02020400000000000000" pitchFamily="18" charset="-128"/>
                <a:ea typeface="UD デジタル 教科書体 N-R" panose="02020400000000000000" pitchFamily="17" charset="-128"/>
                <a:cs typeface="Arial" panose="020B0604020202020204" pitchFamily="34" charset="0"/>
              </a:rPr>
              <a:t>ります</a:t>
            </a:r>
            <a:r>
              <a:rPr lang="ja-JP" altLang="ja-JP" kern="100" dirty="0">
                <a:latin typeface="游明朝" panose="02020400000000000000" pitchFamily="18" charset="-128"/>
                <a:ea typeface="UD デジタル 教科書体 N-R" panose="02020400000000000000" pitchFamily="17" charset="-128"/>
                <a:cs typeface="Arial" panose="020B0604020202020204" pitchFamily="34" charset="0"/>
              </a:rPr>
              <a:t>。</a:t>
            </a:r>
            <a:endParaRPr lang="ja-JP" altLang="ja-JP" kern="100" dirty="0">
              <a:latin typeface="游明朝" panose="02020400000000000000" pitchFamily="18" charset="-128"/>
              <a:ea typeface="游明朝" panose="02020400000000000000" pitchFamily="18" charset="-128"/>
              <a:cs typeface="Arial" panose="020B0604020202020204" pitchFamily="34" charset="0"/>
            </a:endParaRPr>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7</a:t>
            </a:fld>
            <a:endParaRPr kumimoji="1" lang="ja-JP" altLang="en-US"/>
          </a:p>
        </p:txBody>
      </p:sp>
    </p:spTree>
    <p:extLst>
      <p:ext uri="{BB962C8B-B14F-4D97-AF65-F5344CB8AC3E}">
        <p14:creationId xmlns:p14="http://schemas.microsoft.com/office/powerpoint/2010/main" val="1287579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DFDD3-59BB-22B2-5F06-48DD56817E5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19E9BEA-1C0E-29C0-DDB4-6A3013EA5F1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01B877-9573-FF14-DB32-B21693CB29DC}"/>
              </a:ext>
            </a:extLst>
          </p:cNvPr>
          <p:cNvSpPr>
            <a:spLocks noGrp="1"/>
          </p:cNvSpPr>
          <p:nvPr>
            <p:ph type="body" idx="1"/>
          </p:nvPr>
        </p:nvSpPr>
        <p:spPr/>
        <p:txBody>
          <a:bodyPr/>
          <a:lstStyle/>
          <a:p>
            <a:pPr defTabSz="922355">
              <a:defRPr/>
            </a:pPr>
            <a:r>
              <a:rPr kumimoji="1" lang="ja-JP" altLang="en-US" dirty="0"/>
              <a:t>ここで先ほどのワークを振り返ってみましょう。小学校の段階では、気になる欠席はあったものの長期欠席の基準は満たしていないと考えられます。</a:t>
            </a:r>
            <a:endParaRPr kumimoji="1" lang="en-US" altLang="ja-JP" dirty="0"/>
          </a:p>
          <a:p>
            <a:pPr defTabSz="922355">
              <a:defRPr/>
            </a:pPr>
            <a:r>
              <a:rPr kumimoji="1" lang="ja-JP" altLang="en-US" dirty="0"/>
              <a:t>ただ、中学</a:t>
            </a:r>
            <a:r>
              <a:rPr kumimoji="1" lang="en-US" altLang="ja-JP" dirty="0"/>
              <a:t>2</a:t>
            </a:r>
            <a:r>
              <a:rPr kumimoji="1" lang="ja-JP" altLang="en-US" dirty="0"/>
              <a:t>年生の段階の欠席は、ゴールデンウイーク明けからの断続的な欠席、および</a:t>
            </a:r>
            <a:r>
              <a:rPr kumimoji="1" lang="en-US" altLang="ja-JP" dirty="0"/>
              <a:t>6</a:t>
            </a:r>
            <a:r>
              <a:rPr kumimoji="1" lang="ja-JP" altLang="en-US" dirty="0"/>
              <a:t>月から</a:t>
            </a:r>
            <a:r>
              <a:rPr kumimoji="1" lang="en-US" altLang="ja-JP" dirty="0"/>
              <a:t>1</a:t>
            </a:r>
            <a:r>
              <a:rPr kumimoji="1" lang="ja-JP" altLang="en-US" dirty="0"/>
              <a:t>学期末までの継続的な欠席を合わせると、</a:t>
            </a:r>
            <a:r>
              <a:rPr kumimoji="1" lang="en-US" altLang="ja-JP" dirty="0"/>
              <a:t>30</a:t>
            </a:r>
            <a:r>
              <a:rPr kumimoji="1" lang="ja-JP" altLang="en-US" dirty="0"/>
              <a:t>日を超えると考えられます。特段の病気が認められず、また家庭学習の様子も確認できないことから、不登校と判断される可能性が高いと言えます。</a:t>
            </a:r>
          </a:p>
        </p:txBody>
      </p:sp>
      <p:sp>
        <p:nvSpPr>
          <p:cNvPr id="4" name="スライド番号プレースホルダー 3">
            <a:extLst>
              <a:ext uri="{FF2B5EF4-FFF2-40B4-BE49-F238E27FC236}">
                <a16:creationId xmlns:a16="http://schemas.microsoft.com/office/drawing/2014/main" id="{B706FB25-0497-9412-FF83-E3737F99B550}"/>
              </a:ext>
            </a:extLst>
          </p:cNvPr>
          <p:cNvSpPr>
            <a:spLocks noGrp="1"/>
          </p:cNvSpPr>
          <p:nvPr>
            <p:ph type="sldNum" sz="quarter" idx="5"/>
          </p:nvPr>
        </p:nvSpPr>
        <p:spPr/>
        <p:txBody>
          <a:bodyPr/>
          <a:lstStyle/>
          <a:p>
            <a:fld id="{C4A0C89F-7695-448B-B934-A2E7E762D504}" type="slidenum">
              <a:rPr kumimoji="1" lang="ja-JP" altLang="en-US" smtClean="0"/>
              <a:t>8</a:t>
            </a:fld>
            <a:endParaRPr kumimoji="1" lang="ja-JP" altLang="en-US"/>
          </a:p>
        </p:txBody>
      </p:sp>
    </p:spTree>
    <p:extLst>
      <p:ext uri="{BB962C8B-B14F-4D97-AF65-F5344CB8AC3E}">
        <p14:creationId xmlns:p14="http://schemas.microsoft.com/office/powerpoint/2010/main" val="3239773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ここで、不登校児童生徒数はどのような状況なのかを確認しておきましょう。図表</a:t>
            </a:r>
            <a:r>
              <a:rPr kumimoji="1" lang="en-US" altLang="ja-JP" dirty="0"/>
              <a:t>1</a:t>
            </a:r>
            <a:r>
              <a:rPr kumimoji="1" lang="ja-JP" altLang="en-US" dirty="0"/>
              <a:t>、図表</a:t>
            </a:r>
            <a:r>
              <a:rPr kumimoji="1" lang="en-US" altLang="ja-JP" dirty="0"/>
              <a:t>2</a:t>
            </a:r>
            <a:r>
              <a:rPr kumimoji="1" lang="ja-JP" altLang="en-US" dirty="0"/>
              <a:t>は、文部科学省（</a:t>
            </a:r>
            <a:r>
              <a:rPr kumimoji="1" lang="en-US" altLang="ja-JP" dirty="0"/>
              <a:t>2025</a:t>
            </a:r>
            <a:r>
              <a:rPr kumimoji="1" lang="ja-JP" altLang="en-US" dirty="0"/>
              <a:t>）の「児童生徒の問題行動・不登校等生徒指導上の諸課題に関する調査」で示されている不登校児童生徒数の推移です。令和</a:t>
            </a:r>
            <a:r>
              <a:rPr kumimoji="1" lang="en-US" altLang="ja-JP" dirty="0"/>
              <a:t>6</a:t>
            </a:r>
            <a:r>
              <a:rPr kumimoji="1" lang="ja-JP" altLang="en-US" dirty="0"/>
              <a:t>年度に不登校であった小学生は</a:t>
            </a:r>
            <a:r>
              <a:rPr kumimoji="1" lang="en-US" altLang="ja-JP" dirty="0"/>
              <a:t>137,704</a:t>
            </a:r>
            <a:r>
              <a:rPr kumimoji="1" lang="ja-JP" altLang="en-US" dirty="0"/>
              <a:t>名、中学生は</a:t>
            </a:r>
            <a:r>
              <a:rPr kumimoji="1" lang="en-US" altLang="ja-JP" dirty="0"/>
              <a:t>216,266</a:t>
            </a:r>
            <a:r>
              <a:rPr kumimoji="1" lang="ja-JP" altLang="en-US" dirty="0"/>
              <a:t>名、高校生は</a:t>
            </a:r>
            <a:r>
              <a:rPr kumimoji="1" lang="en-US" altLang="ja-JP" dirty="0"/>
              <a:t>67,782</a:t>
            </a:r>
            <a:r>
              <a:rPr kumimoji="1" lang="ja-JP" altLang="en-US" dirty="0"/>
              <a:t>名でした。図表</a:t>
            </a:r>
            <a:r>
              <a:rPr kumimoji="1" lang="en-US" altLang="ja-JP" dirty="0"/>
              <a:t>1</a:t>
            </a:r>
            <a:r>
              <a:rPr kumimoji="1" lang="ja-JP" altLang="en-US" dirty="0"/>
              <a:t>、図表</a:t>
            </a:r>
            <a:r>
              <a:rPr kumimoji="1" lang="en-US" altLang="ja-JP" dirty="0"/>
              <a:t>2</a:t>
            </a:r>
            <a:r>
              <a:rPr kumimoji="1" lang="ja-JP" altLang="en-US" dirty="0"/>
              <a:t>を見てもわかるように、いずれの学校段階においても令和</a:t>
            </a:r>
            <a:r>
              <a:rPr kumimoji="1" lang="en-US" altLang="ja-JP" dirty="0"/>
              <a:t>3</a:t>
            </a:r>
            <a:r>
              <a:rPr kumimoji="1" lang="ja-JP" altLang="en-US" dirty="0"/>
              <a:t>年度以降の増加が著し</a:t>
            </a:r>
            <a:r>
              <a:rPr lang="ja-JP" altLang="ja-JP" sz="1800" dirty="0">
                <a:ea typeface="UD デジタル 教科書体 N-R" panose="02020400000000000000" pitchFamily="17" charset="-128"/>
                <a:cs typeface="Arial" panose="020B0604020202020204" pitchFamily="34" charset="0"/>
              </a:rPr>
              <a:t>い状況にあると言え</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。全在籍児童・生徒数が徐々に減少していることに伴い、在籍者に占める不登校児童生徒の割合も増加しつつあ</a:t>
            </a:r>
            <a:r>
              <a:rPr lang="ja-JP" altLang="en-US" sz="1800" dirty="0">
                <a:ea typeface="UD デジタル 教科書体 N-R" panose="02020400000000000000" pitchFamily="17" charset="-128"/>
                <a:cs typeface="Arial" panose="020B0604020202020204" pitchFamily="34" charset="0"/>
              </a:rPr>
              <a:t>って、</a:t>
            </a:r>
            <a:r>
              <a:rPr lang="ja-JP" altLang="ja-JP" sz="1800" dirty="0">
                <a:ea typeface="UD デジタル 教科書体 N-R" panose="02020400000000000000" pitchFamily="17" charset="-128"/>
                <a:cs typeface="Arial" panose="020B0604020202020204" pitchFamily="34" charset="0"/>
              </a:rPr>
              <a:t>令和</a:t>
            </a:r>
            <a:r>
              <a:rPr lang="en-US" altLang="ja-JP" sz="1800" dirty="0">
                <a:ea typeface="UD デジタル 教科書体 N-R" panose="02020400000000000000" pitchFamily="17" charset="-128"/>
                <a:cs typeface="Arial" panose="020B0604020202020204" pitchFamily="34" charset="0"/>
              </a:rPr>
              <a:t>6</a:t>
            </a:r>
            <a:r>
              <a:rPr lang="ja-JP" altLang="ja-JP" sz="1800" dirty="0">
                <a:ea typeface="UD デジタル 教科書体 N-R" panose="02020400000000000000" pitchFamily="17" charset="-128"/>
                <a:cs typeface="Arial" panose="020B0604020202020204" pitchFamily="34" charset="0"/>
              </a:rPr>
              <a:t>年度において、小学校で</a:t>
            </a:r>
            <a:r>
              <a:rPr lang="en-US" altLang="ja-JP" sz="1800" dirty="0">
                <a:ea typeface="UD デジタル 教科書体 N-R" panose="02020400000000000000" pitchFamily="17" charset="-128"/>
                <a:cs typeface="Arial" panose="020B0604020202020204" pitchFamily="34" charset="0"/>
              </a:rPr>
              <a:t>2.30%</a:t>
            </a:r>
            <a:r>
              <a:rPr lang="ja-JP" altLang="ja-JP" sz="1800" dirty="0">
                <a:ea typeface="UD デジタル 教科書体 N-R" panose="02020400000000000000" pitchFamily="17" charset="-128"/>
                <a:cs typeface="Arial" panose="020B0604020202020204" pitchFamily="34" charset="0"/>
              </a:rPr>
              <a:t>、中学校で</a:t>
            </a:r>
            <a:r>
              <a:rPr lang="en-US" altLang="ja-JP" sz="1800" dirty="0">
                <a:ea typeface="UD デジタル 教科書体 N-R" panose="02020400000000000000" pitchFamily="17" charset="-128"/>
                <a:cs typeface="Arial" panose="020B0604020202020204" pitchFamily="34" charset="0"/>
              </a:rPr>
              <a:t>6.79%</a:t>
            </a:r>
            <a:r>
              <a:rPr lang="ja-JP" altLang="ja-JP" sz="1800" dirty="0">
                <a:ea typeface="UD デジタル 教科書体 N-R" panose="02020400000000000000" pitchFamily="17" charset="-128"/>
                <a:cs typeface="Arial" panose="020B0604020202020204" pitchFamily="34" charset="0"/>
              </a:rPr>
              <a:t>、高等学校で</a:t>
            </a:r>
            <a:r>
              <a:rPr lang="en-US" altLang="ja-JP" sz="1800">
                <a:ea typeface="UD デジタル 教科書体 N-R" panose="02020400000000000000" pitchFamily="17" charset="-128"/>
                <a:cs typeface="Arial" panose="020B0604020202020204" pitchFamily="34" charset="0"/>
              </a:rPr>
              <a:t>2.33%</a:t>
            </a:r>
            <a:r>
              <a:rPr lang="ja-JP" altLang="en-US" sz="1800" dirty="0">
                <a:ea typeface="UD デジタル 教科書体 N-R" panose="02020400000000000000" pitchFamily="17" charset="-128"/>
                <a:cs typeface="Arial" panose="020B0604020202020204" pitchFamily="34" charset="0"/>
              </a:rPr>
              <a:t>となっています</a:t>
            </a:r>
            <a:r>
              <a:rPr lang="ja-JP" altLang="ja-JP" sz="1800" dirty="0">
                <a:ea typeface="UD デジタル 教科書体 N-R" panose="02020400000000000000" pitchFamily="17" charset="-128"/>
                <a:cs typeface="Arial" panose="020B0604020202020204" pitchFamily="34" charset="0"/>
              </a:rPr>
              <a:t>。このような状況の中で、</a:t>
            </a:r>
            <a:r>
              <a:rPr lang="en-US" altLang="ja-JP" sz="1800" dirty="0">
                <a:ea typeface="UD デジタル 教科書体 N-R" panose="02020400000000000000" pitchFamily="17" charset="-128"/>
                <a:cs typeface="Arial" panose="020B0604020202020204" pitchFamily="34" charset="0"/>
              </a:rPr>
              <a:t>9</a:t>
            </a:r>
            <a:r>
              <a:rPr lang="ja-JP" altLang="ja-JP" sz="1800" dirty="0">
                <a:ea typeface="UD デジタル 教科書体 N-R" panose="02020400000000000000" pitchFamily="17" charset="-128"/>
                <a:cs typeface="Arial" panose="020B0604020202020204" pitchFamily="34" charset="0"/>
              </a:rPr>
              <a:t>割弱の小中学校で不登校児童生徒が在籍しており、まさにどの学校でも不登校の課題と向き合いながら日々の教育活動に臨んでいると言うことができ</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。さらに、小中学校における約半数の不登校児童生徒が、前年度より継続して長期的に不登校に至っていることも指摘されてい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。このことは、いったん不登校になると長期化する場合も</a:t>
            </a:r>
            <a:r>
              <a:rPr lang="ja-JP" altLang="en-US" sz="1800" dirty="0">
                <a:ea typeface="UD デジタル 教科書体 N-R" panose="02020400000000000000" pitchFamily="17" charset="-128"/>
                <a:cs typeface="Arial" panose="020B0604020202020204" pitchFamily="34" charset="0"/>
              </a:rPr>
              <a:t>あるのだという</a:t>
            </a:r>
            <a:r>
              <a:rPr lang="ja-JP" altLang="ja-JP" sz="1800" dirty="0">
                <a:ea typeface="UD デジタル 教科書体 N-R" panose="02020400000000000000" pitchFamily="17" charset="-128"/>
                <a:cs typeface="Arial" panose="020B0604020202020204" pitchFamily="34" charset="0"/>
              </a:rPr>
              <a:t>ことを表しており、不登校児童生徒への支援の充実が叫ばれる所以</a:t>
            </a:r>
            <a:r>
              <a:rPr lang="ja-JP" altLang="en-US" sz="1800" dirty="0">
                <a:ea typeface="UD デジタル 教科書体 N-R" panose="02020400000000000000" pitchFamily="17" charset="-128"/>
                <a:cs typeface="Arial" panose="020B0604020202020204" pitchFamily="34" charset="0"/>
              </a:rPr>
              <a:t>となっています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9</a:t>
            </a:fld>
            <a:endParaRPr kumimoji="1" lang="ja-JP" altLang="en-US"/>
          </a:p>
        </p:txBody>
      </p:sp>
    </p:spTree>
    <p:extLst>
      <p:ext uri="{BB962C8B-B14F-4D97-AF65-F5344CB8AC3E}">
        <p14:creationId xmlns:p14="http://schemas.microsoft.com/office/powerpoint/2010/main" val="4092201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800" dirty="0">
                <a:ea typeface="UD デジタル 教科書体 N-R" panose="02020400000000000000" pitchFamily="17" charset="-128"/>
                <a:cs typeface="Arial" panose="020B0604020202020204" pitchFamily="34" charset="0"/>
              </a:rPr>
              <a:t>なお、高等学校においては、小中学校に比べて、前年度より継続した不登校生徒の割合は少な</a:t>
            </a:r>
            <a:r>
              <a:rPr lang="ja-JP" altLang="en-US" sz="1800" dirty="0">
                <a:ea typeface="UD デジタル 教科書体 N-R" panose="02020400000000000000" pitchFamily="17" charset="-128"/>
                <a:cs typeface="Arial" panose="020B0604020202020204" pitchFamily="34" charset="0"/>
              </a:rPr>
              <a:t>くなっています</a:t>
            </a:r>
            <a:r>
              <a:rPr lang="ja-JP" altLang="ja-JP" sz="1800" dirty="0">
                <a:ea typeface="UD デジタル 教科書体 N-R" panose="02020400000000000000" pitchFamily="17" charset="-128"/>
                <a:cs typeface="Arial" panose="020B0604020202020204" pitchFamily="34" charset="0"/>
              </a:rPr>
              <a:t>。この背景には、不登校であった場合に単位が取得できず、中途退学に至る場合があることが関係している</a:t>
            </a:r>
            <a:r>
              <a:rPr lang="ja-JP" altLang="en-US" sz="1800" dirty="0">
                <a:ea typeface="UD デジタル 教科書体 N-R" panose="02020400000000000000" pitchFamily="17" charset="-128"/>
                <a:cs typeface="Arial" panose="020B0604020202020204" pitchFamily="34" charset="0"/>
              </a:rPr>
              <a:t>と考えられます</a:t>
            </a:r>
            <a:r>
              <a:rPr lang="ja-JP" altLang="ja-JP" sz="1800" dirty="0">
                <a:ea typeface="UD デジタル 教科書体 N-R" panose="02020400000000000000" pitchFamily="17" charset="-128"/>
                <a:cs typeface="Arial" panose="020B0604020202020204" pitchFamily="34" charset="0"/>
              </a:rPr>
              <a:t>。この状況は、新たな課題も引き起こしてい</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r>
              <a:rPr lang="ja-JP" altLang="en-US" sz="1800" dirty="0">
                <a:ea typeface="UD デジタル 教科書体 N-R" panose="02020400000000000000" pitchFamily="17" charset="-128"/>
                <a:cs typeface="Arial" panose="020B0604020202020204" pitchFamily="34" charset="0"/>
              </a:rPr>
              <a:t>つまり</a:t>
            </a:r>
            <a:r>
              <a:rPr lang="ja-JP" altLang="ja-JP" sz="1800" dirty="0">
                <a:ea typeface="UD デジタル 教科書体 N-R" panose="02020400000000000000" pitchFamily="17" charset="-128"/>
                <a:cs typeface="Arial" panose="020B0604020202020204" pitchFamily="34" charset="0"/>
              </a:rPr>
              <a:t>、中途退学をし</a:t>
            </a:r>
            <a:r>
              <a:rPr lang="ja-JP" altLang="en-US" sz="1800" dirty="0">
                <a:ea typeface="UD デジタル 教科書体 N-R" panose="02020400000000000000" pitchFamily="17" charset="-128"/>
                <a:cs typeface="Arial" panose="020B0604020202020204" pitchFamily="34" charset="0"/>
              </a:rPr>
              <a:t>た後に、</a:t>
            </a:r>
            <a:r>
              <a:rPr lang="ja-JP" altLang="ja-JP" sz="1800" dirty="0">
                <a:ea typeface="UD デジタル 教科書体 N-R" panose="02020400000000000000" pitchFamily="17" charset="-128"/>
                <a:cs typeface="Arial" panose="020B0604020202020204" pitchFamily="34" charset="0"/>
              </a:rPr>
              <a:t>いずれの機関とも接触がなくなってしまう</a:t>
            </a:r>
            <a:r>
              <a:rPr lang="ja-JP" altLang="en-US" sz="1800" dirty="0">
                <a:ea typeface="UD デジタル 教科書体 N-R" panose="02020400000000000000" pitchFamily="17" charset="-128"/>
                <a:cs typeface="Arial" panose="020B0604020202020204" pitchFamily="34" charset="0"/>
              </a:rPr>
              <a:t>生徒がい</a:t>
            </a:r>
            <a:r>
              <a:rPr lang="ja-JP" altLang="ja-JP" sz="1800" dirty="0">
                <a:ea typeface="UD デジタル 教科書体 N-R" panose="02020400000000000000" pitchFamily="17" charset="-128"/>
                <a:cs typeface="Arial" panose="020B0604020202020204" pitchFamily="34" charset="0"/>
              </a:rPr>
              <a:t>るという課題で</a:t>
            </a:r>
            <a:r>
              <a:rPr lang="ja-JP" altLang="en-US" sz="1800" dirty="0">
                <a:ea typeface="UD デジタル 教科書体 N-R" panose="02020400000000000000" pitchFamily="17" charset="-128"/>
                <a:cs typeface="Arial" panose="020B0604020202020204" pitchFamily="34" charset="0"/>
              </a:rPr>
              <a:t>す</a:t>
            </a:r>
            <a:r>
              <a:rPr lang="ja-JP" altLang="ja-JP" sz="1800" dirty="0">
                <a:ea typeface="UD デジタル 教科書体 N-R" panose="02020400000000000000" pitchFamily="17" charset="-128"/>
                <a:cs typeface="Arial" panose="020B0604020202020204" pitchFamily="34" charset="0"/>
              </a:rPr>
              <a:t>。中には、通信制高校などのように自宅で学習を続けやすい環境に移行する場合もあ</a:t>
            </a:r>
            <a:r>
              <a:rPr lang="ja-JP" altLang="en-US" sz="1800" dirty="0">
                <a:ea typeface="UD デジタル 教科書体 N-R" panose="02020400000000000000" pitchFamily="17" charset="-128"/>
                <a:cs typeface="Arial" panose="020B0604020202020204" pitchFamily="34" charset="0"/>
              </a:rPr>
              <a:t>ります</a:t>
            </a:r>
            <a:r>
              <a:rPr lang="ja-JP" altLang="ja-JP" sz="1800" dirty="0">
                <a:ea typeface="UD デジタル 教科書体 N-R" panose="02020400000000000000" pitchFamily="17" charset="-128"/>
                <a:cs typeface="Arial" panose="020B0604020202020204" pitchFamily="34" charset="0"/>
              </a:rPr>
              <a:t>が、</a:t>
            </a:r>
            <a:r>
              <a:rPr lang="ja-JP" altLang="en-US" sz="1800" dirty="0">
                <a:ea typeface="UD デジタル 教科書体 N-R" panose="02020400000000000000" pitchFamily="17" charset="-128"/>
                <a:cs typeface="Arial" panose="020B0604020202020204" pitchFamily="34" charset="0"/>
              </a:rPr>
              <a:t>もし</a:t>
            </a:r>
            <a:r>
              <a:rPr lang="ja-JP" altLang="ja-JP" sz="1800" dirty="0">
                <a:ea typeface="UD デジタル 教科書体 N-R" panose="02020400000000000000" pitchFamily="17" charset="-128"/>
                <a:cs typeface="Arial" panose="020B0604020202020204" pitchFamily="34" charset="0"/>
              </a:rPr>
              <a:t>学校とのつながりがなくな</a:t>
            </a:r>
            <a:r>
              <a:rPr lang="ja-JP" altLang="en-US" sz="1800" dirty="0">
                <a:ea typeface="UD デジタル 教科書体 N-R" panose="02020400000000000000" pitchFamily="17" charset="-128"/>
                <a:cs typeface="Arial" panose="020B0604020202020204" pitchFamily="34" charset="0"/>
              </a:rPr>
              <a:t>るとしたら</a:t>
            </a:r>
            <a:r>
              <a:rPr lang="ja-JP" altLang="ja-JP" sz="1800" dirty="0">
                <a:ea typeface="UD デジタル 教科書体 N-R" panose="02020400000000000000" pitchFamily="17" charset="-128"/>
                <a:cs typeface="Arial" panose="020B0604020202020204" pitchFamily="34" charset="0"/>
              </a:rPr>
              <a:t>、</a:t>
            </a:r>
            <a:r>
              <a:rPr lang="ja-JP" altLang="en-US" sz="1800" dirty="0">
                <a:ea typeface="UD デジタル 教科書体 N-R" panose="02020400000000000000" pitchFamily="17" charset="-128"/>
                <a:cs typeface="Arial" panose="020B0604020202020204" pitchFamily="34" charset="0"/>
              </a:rPr>
              <a:t>その後に</a:t>
            </a:r>
            <a:r>
              <a:rPr lang="ja-JP" altLang="ja-JP" sz="1800" dirty="0">
                <a:ea typeface="UD デジタル 教科書体 N-R" panose="02020400000000000000" pitchFamily="17" charset="-128"/>
                <a:cs typeface="Arial" panose="020B0604020202020204" pitchFamily="34" charset="0"/>
              </a:rPr>
              <a:t>本人や家族へのサポートがどのように得られるのか、社会との接点はどのようになっているのかを十分に確認していくことが求められ</a:t>
            </a:r>
            <a:r>
              <a:rPr lang="ja-JP" altLang="en-US" sz="1800" dirty="0">
                <a:ea typeface="UD デジタル 教科書体 N-R" panose="02020400000000000000" pitchFamily="17" charset="-128"/>
                <a:cs typeface="Arial" panose="020B0604020202020204" pitchFamily="34" charset="0"/>
              </a:rPr>
              <a:t>ます</a:t>
            </a:r>
            <a:r>
              <a:rPr lang="ja-JP" altLang="ja-JP" sz="1800" dirty="0">
                <a:ea typeface="UD デジタル 教科書体 N-R" panose="02020400000000000000" pitchFamily="17" charset="-128"/>
                <a:cs typeface="Arial" panose="020B0604020202020204" pitchFamily="34" charset="0"/>
              </a:rPr>
              <a:t>。</a:t>
            </a:r>
            <a:endParaRPr kumimoji="1" lang="ja-JP" altLang="en-US" dirty="0"/>
          </a:p>
        </p:txBody>
      </p:sp>
      <p:sp>
        <p:nvSpPr>
          <p:cNvPr id="4" name="スライド番号プレースホルダー 3"/>
          <p:cNvSpPr>
            <a:spLocks noGrp="1"/>
          </p:cNvSpPr>
          <p:nvPr>
            <p:ph type="sldNum" sz="quarter" idx="5"/>
          </p:nvPr>
        </p:nvSpPr>
        <p:spPr/>
        <p:txBody>
          <a:bodyPr/>
          <a:lstStyle/>
          <a:p>
            <a:fld id="{C4A0C89F-7695-448B-B934-A2E7E762D504}" type="slidenum">
              <a:rPr kumimoji="1" lang="ja-JP" altLang="en-US" smtClean="0"/>
              <a:t>10</a:t>
            </a:fld>
            <a:endParaRPr kumimoji="1" lang="ja-JP" altLang="en-US"/>
          </a:p>
        </p:txBody>
      </p:sp>
    </p:spTree>
    <p:extLst>
      <p:ext uri="{BB962C8B-B14F-4D97-AF65-F5344CB8AC3E}">
        <p14:creationId xmlns:p14="http://schemas.microsoft.com/office/powerpoint/2010/main" val="466605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3472C0-829B-8D2E-D8B2-B6D7EA3F330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B1E9CB0-CA3A-50BE-CEFC-526213D63E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FA32069-8526-6DEF-3D90-DC980F1D0E89}"/>
              </a:ext>
            </a:extLst>
          </p:cNvPr>
          <p:cNvSpPr>
            <a:spLocks noGrp="1"/>
          </p:cNvSpPr>
          <p:nvPr>
            <p:ph type="dt" sz="half" idx="10"/>
          </p:nvPr>
        </p:nvSpPr>
        <p:spPr/>
        <p:txBody>
          <a:bodyPr/>
          <a:lstStyle/>
          <a:p>
            <a:fld id="{45DEF507-2D7E-48A6-83AD-CA9E721C1748}" type="datetime1">
              <a:rPr kumimoji="1" lang="ja-JP" altLang="en-US" smtClean="0"/>
              <a:t>2026/5/13</a:t>
            </a:fld>
            <a:endParaRPr kumimoji="1" lang="ja-JP" altLang="en-US"/>
          </a:p>
        </p:txBody>
      </p:sp>
      <p:sp>
        <p:nvSpPr>
          <p:cNvPr id="5" name="フッター プレースホルダー 4">
            <a:extLst>
              <a:ext uri="{FF2B5EF4-FFF2-40B4-BE49-F238E27FC236}">
                <a16:creationId xmlns:a16="http://schemas.microsoft.com/office/drawing/2014/main" id="{87011DE9-6955-4BB1-8DFE-4BC99DE87E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F4BFDD-2AEB-CC7F-3CE8-68E4EB80665B}"/>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8113791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1312C0-1A92-768E-3FEA-096923BEC35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C25C092-B61F-13C3-D448-0754EA316A3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466A317-78E2-2E1D-942B-22BB643964D0}"/>
              </a:ext>
            </a:extLst>
          </p:cNvPr>
          <p:cNvSpPr>
            <a:spLocks noGrp="1"/>
          </p:cNvSpPr>
          <p:nvPr>
            <p:ph type="dt" sz="half" idx="10"/>
          </p:nvPr>
        </p:nvSpPr>
        <p:spPr/>
        <p:txBody>
          <a:bodyPr/>
          <a:lstStyle/>
          <a:p>
            <a:fld id="{AE92E542-7AB5-4A93-918F-8A364E4FF980}" type="datetime1">
              <a:rPr kumimoji="1" lang="ja-JP" altLang="en-US" smtClean="0"/>
              <a:t>2026/5/13</a:t>
            </a:fld>
            <a:endParaRPr kumimoji="1" lang="ja-JP" altLang="en-US"/>
          </a:p>
        </p:txBody>
      </p:sp>
      <p:sp>
        <p:nvSpPr>
          <p:cNvPr id="5" name="フッター プレースホルダー 4">
            <a:extLst>
              <a:ext uri="{FF2B5EF4-FFF2-40B4-BE49-F238E27FC236}">
                <a16:creationId xmlns:a16="http://schemas.microsoft.com/office/drawing/2014/main" id="{9D75EA4D-123C-8872-6DF8-2BD4DC04BAE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FBE155E-8EFA-207B-2130-07AF38CD83A9}"/>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135185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92CCD51-EB6C-B9AB-F8EC-D28204439AF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AD279F5-5F41-A810-D2C2-A8812D95646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9D02954-BCF8-6E1E-C167-F23062AA6C1C}"/>
              </a:ext>
            </a:extLst>
          </p:cNvPr>
          <p:cNvSpPr>
            <a:spLocks noGrp="1"/>
          </p:cNvSpPr>
          <p:nvPr>
            <p:ph type="dt" sz="half" idx="10"/>
          </p:nvPr>
        </p:nvSpPr>
        <p:spPr/>
        <p:txBody>
          <a:bodyPr/>
          <a:lstStyle/>
          <a:p>
            <a:fld id="{8D3B87FD-AB4A-417F-BF8F-F70FA8D05D3E}" type="datetime1">
              <a:rPr kumimoji="1" lang="ja-JP" altLang="en-US" smtClean="0"/>
              <a:t>2026/5/13</a:t>
            </a:fld>
            <a:endParaRPr kumimoji="1" lang="ja-JP" altLang="en-US"/>
          </a:p>
        </p:txBody>
      </p:sp>
      <p:sp>
        <p:nvSpPr>
          <p:cNvPr id="5" name="フッター プレースホルダー 4">
            <a:extLst>
              <a:ext uri="{FF2B5EF4-FFF2-40B4-BE49-F238E27FC236}">
                <a16:creationId xmlns:a16="http://schemas.microsoft.com/office/drawing/2014/main" id="{EB119611-1EEA-2E1E-F88E-F6435D316EC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0A97AC7-70CF-B003-5C14-D2C34B26637C}"/>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2304780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C39F1F-F106-ECC4-2C34-C86A2D9AB1CC}"/>
              </a:ext>
            </a:extLst>
          </p:cNvPr>
          <p:cNvSpPr>
            <a:spLocks noGrp="1"/>
          </p:cNvSpPr>
          <p:nvPr>
            <p:ph type="title"/>
          </p:nvPr>
        </p:nvSpPr>
        <p:spPr/>
        <p:txBody>
          <a:bodyPr>
            <a:normAutofit/>
          </a:bodyPr>
          <a:lstStyle>
            <a:lvl1pPr>
              <a:defRPr sz="4000"/>
            </a:lvl1p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FA80AF70-AA45-E132-2A05-A7082E4E30D7}"/>
              </a:ext>
            </a:extLst>
          </p:cNvPr>
          <p:cNvSpPr>
            <a:spLocks noGrp="1"/>
          </p:cNvSpPr>
          <p:nvPr>
            <p:ph idx="1"/>
          </p:nvPr>
        </p:nvSpPr>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272B68DF-C0DF-0258-0484-899E95FA2A1E}"/>
              </a:ext>
            </a:extLst>
          </p:cNvPr>
          <p:cNvSpPr>
            <a:spLocks noGrp="1"/>
          </p:cNvSpPr>
          <p:nvPr>
            <p:ph type="dt" sz="half" idx="10"/>
          </p:nvPr>
        </p:nvSpPr>
        <p:spPr/>
        <p:txBody>
          <a:bodyPr/>
          <a:lstStyle/>
          <a:p>
            <a:fld id="{99606BEF-D939-409D-8DAA-64176E787148}" type="datetime1">
              <a:rPr kumimoji="1" lang="ja-JP" altLang="en-US" smtClean="0"/>
              <a:t>2026/5/13</a:t>
            </a:fld>
            <a:endParaRPr kumimoji="1" lang="ja-JP" altLang="en-US"/>
          </a:p>
        </p:txBody>
      </p:sp>
      <p:sp>
        <p:nvSpPr>
          <p:cNvPr id="5" name="フッター プレースホルダー 4">
            <a:extLst>
              <a:ext uri="{FF2B5EF4-FFF2-40B4-BE49-F238E27FC236}">
                <a16:creationId xmlns:a16="http://schemas.microsoft.com/office/drawing/2014/main" id="{FC06C094-9242-E12E-209C-498474A0075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A8C4902-1BB5-7079-FE51-E00EDDFB04E0}"/>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17779763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BD2B43-78A7-8055-6301-99A4B931A26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E26F2C3-96AA-D644-B6B8-570C13050D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E25F8D4-6291-B611-CA5C-9270EF610278}"/>
              </a:ext>
            </a:extLst>
          </p:cNvPr>
          <p:cNvSpPr>
            <a:spLocks noGrp="1"/>
          </p:cNvSpPr>
          <p:nvPr>
            <p:ph type="dt" sz="half" idx="10"/>
          </p:nvPr>
        </p:nvSpPr>
        <p:spPr/>
        <p:txBody>
          <a:bodyPr/>
          <a:lstStyle/>
          <a:p>
            <a:fld id="{4E8AE079-8453-45AA-B5B0-0F1B092237EF}" type="datetime1">
              <a:rPr kumimoji="1" lang="ja-JP" altLang="en-US" smtClean="0"/>
              <a:t>2026/5/13</a:t>
            </a:fld>
            <a:endParaRPr kumimoji="1" lang="ja-JP" altLang="en-US"/>
          </a:p>
        </p:txBody>
      </p:sp>
      <p:sp>
        <p:nvSpPr>
          <p:cNvPr id="5" name="フッター プレースホルダー 4">
            <a:extLst>
              <a:ext uri="{FF2B5EF4-FFF2-40B4-BE49-F238E27FC236}">
                <a16:creationId xmlns:a16="http://schemas.microsoft.com/office/drawing/2014/main" id="{760BF349-2F65-E228-41D6-BFC108FCF2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148F25-C108-1BB2-0907-9B2697376F1A}"/>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2477815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E8FF5F-81D3-88F3-89FC-4F7553B0FAB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4601236-E009-B164-74B1-89565A1B430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1433DC9-5D5E-0FCB-EFD5-6F0D9A04530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18FAFE1-DB40-FECF-3D84-FAAB6B4BBAB3}"/>
              </a:ext>
            </a:extLst>
          </p:cNvPr>
          <p:cNvSpPr>
            <a:spLocks noGrp="1"/>
          </p:cNvSpPr>
          <p:nvPr>
            <p:ph type="dt" sz="half" idx="10"/>
          </p:nvPr>
        </p:nvSpPr>
        <p:spPr/>
        <p:txBody>
          <a:bodyPr/>
          <a:lstStyle/>
          <a:p>
            <a:fld id="{64106345-E696-4799-89CD-5E8A018CE3DF}" type="datetime1">
              <a:rPr kumimoji="1" lang="ja-JP" altLang="en-US" smtClean="0"/>
              <a:t>2026/5/13</a:t>
            </a:fld>
            <a:endParaRPr kumimoji="1" lang="ja-JP" altLang="en-US"/>
          </a:p>
        </p:txBody>
      </p:sp>
      <p:sp>
        <p:nvSpPr>
          <p:cNvPr id="6" name="フッター プレースホルダー 5">
            <a:extLst>
              <a:ext uri="{FF2B5EF4-FFF2-40B4-BE49-F238E27FC236}">
                <a16:creationId xmlns:a16="http://schemas.microsoft.com/office/drawing/2014/main" id="{44ED087C-EF3A-EDF2-3F0D-AC49CA11729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903ACC-2F60-F488-1BF6-F74A62AC858F}"/>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4107163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408FD4-796A-0C14-7130-09F1F93250B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28A1B9D-96DE-C321-BC3B-93A6CC12FE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AA6EEA2-4C9D-92E3-FD50-ADF04057987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C4809EA-F178-482F-0485-B8CB082602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E9A9C2D-D213-591A-26FC-B175A7B2C18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378A81C-88B5-94A6-BE09-C9F74107F429}"/>
              </a:ext>
            </a:extLst>
          </p:cNvPr>
          <p:cNvSpPr>
            <a:spLocks noGrp="1"/>
          </p:cNvSpPr>
          <p:nvPr>
            <p:ph type="dt" sz="half" idx="10"/>
          </p:nvPr>
        </p:nvSpPr>
        <p:spPr/>
        <p:txBody>
          <a:bodyPr/>
          <a:lstStyle/>
          <a:p>
            <a:fld id="{4D814B77-85AA-45E1-A3DF-FC20EFBCA486}" type="datetime1">
              <a:rPr kumimoji="1" lang="ja-JP" altLang="en-US" smtClean="0"/>
              <a:t>2026/5/13</a:t>
            </a:fld>
            <a:endParaRPr kumimoji="1" lang="ja-JP" altLang="en-US"/>
          </a:p>
        </p:txBody>
      </p:sp>
      <p:sp>
        <p:nvSpPr>
          <p:cNvPr id="8" name="フッター プレースホルダー 7">
            <a:extLst>
              <a:ext uri="{FF2B5EF4-FFF2-40B4-BE49-F238E27FC236}">
                <a16:creationId xmlns:a16="http://schemas.microsoft.com/office/drawing/2014/main" id="{E38C00B5-FEAA-4AF9-1196-7A3DECB7D29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4F7D467-B5D9-95F8-E606-59759C4A5532}"/>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3550716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E2E979-5F34-F95A-8F34-2149EC3E7A2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80E5943-31B4-F717-EA72-E5DB8DA003E2}"/>
              </a:ext>
            </a:extLst>
          </p:cNvPr>
          <p:cNvSpPr>
            <a:spLocks noGrp="1"/>
          </p:cNvSpPr>
          <p:nvPr>
            <p:ph type="dt" sz="half" idx="10"/>
          </p:nvPr>
        </p:nvSpPr>
        <p:spPr/>
        <p:txBody>
          <a:bodyPr/>
          <a:lstStyle/>
          <a:p>
            <a:fld id="{B3E8FB23-2499-47FE-A754-8C823B60407A}" type="datetime1">
              <a:rPr kumimoji="1" lang="ja-JP" altLang="en-US" smtClean="0"/>
              <a:t>2026/5/13</a:t>
            </a:fld>
            <a:endParaRPr kumimoji="1" lang="ja-JP" altLang="en-US"/>
          </a:p>
        </p:txBody>
      </p:sp>
      <p:sp>
        <p:nvSpPr>
          <p:cNvPr id="4" name="フッター プレースホルダー 3">
            <a:extLst>
              <a:ext uri="{FF2B5EF4-FFF2-40B4-BE49-F238E27FC236}">
                <a16:creationId xmlns:a16="http://schemas.microsoft.com/office/drawing/2014/main" id="{46D6002B-5C95-8048-AAFF-71C0EA93F74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72567AE-E0EA-3DCF-33E7-F1FFFE11BFFE}"/>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1093279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117FE64-422F-4C04-69C4-1BF0D2809550}"/>
              </a:ext>
            </a:extLst>
          </p:cNvPr>
          <p:cNvSpPr>
            <a:spLocks noGrp="1"/>
          </p:cNvSpPr>
          <p:nvPr>
            <p:ph type="dt" sz="half" idx="10"/>
          </p:nvPr>
        </p:nvSpPr>
        <p:spPr/>
        <p:txBody>
          <a:bodyPr/>
          <a:lstStyle/>
          <a:p>
            <a:fld id="{1140CDAA-2850-4B11-9568-EE3A7EDAE925}" type="datetime1">
              <a:rPr kumimoji="1" lang="ja-JP" altLang="en-US" smtClean="0"/>
              <a:t>2026/5/13</a:t>
            </a:fld>
            <a:endParaRPr kumimoji="1" lang="ja-JP" altLang="en-US"/>
          </a:p>
        </p:txBody>
      </p:sp>
      <p:sp>
        <p:nvSpPr>
          <p:cNvPr id="3" name="フッター プレースホルダー 2">
            <a:extLst>
              <a:ext uri="{FF2B5EF4-FFF2-40B4-BE49-F238E27FC236}">
                <a16:creationId xmlns:a16="http://schemas.microsoft.com/office/drawing/2014/main" id="{8324ACC4-40E3-6E62-8F9B-429B39A588C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AE7AAA4-2471-2975-6E73-51CA7DA01AB0}"/>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1564685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6F7ACF-31F3-2634-C429-9115B1D1182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B3614FA-D17E-DBB1-3803-33A6A5A42C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2A6644A-3E83-08F1-662B-1063BD6365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1ACB3BF-4F98-88D8-6F18-CCAED6BE0E4F}"/>
              </a:ext>
            </a:extLst>
          </p:cNvPr>
          <p:cNvSpPr>
            <a:spLocks noGrp="1"/>
          </p:cNvSpPr>
          <p:nvPr>
            <p:ph type="dt" sz="half" idx="10"/>
          </p:nvPr>
        </p:nvSpPr>
        <p:spPr/>
        <p:txBody>
          <a:bodyPr/>
          <a:lstStyle/>
          <a:p>
            <a:fld id="{214B7CE4-1EC3-4751-A73E-3CC4BC9D64EA}" type="datetime1">
              <a:rPr kumimoji="1" lang="ja-JP" altLang="en-US" smtClean="0"/>
              <a:t>2026/5/13</a:t>
            </a:fld>
            <a:endParaRPr kumimoji="1" lang="ja-JP" altLang="en-US"/>
          </a:p>
        </p:txBody>
      </p:sp>
      <p:sp>
        <p:nvSpPr>
          <p:cNvPr id="6" name="フッター プレースホルダー 5">
            <a:extLst>
              <a:ext uri="{FF2B5EF4-FFF2-40B4-BE49-F238E27FC236}">
                <a16:creationId xmlns:a16="http://schemas.microsoft.com/office/drawing/2014/main" id="{8D4A070F-1101-2DA0-8089-D38F1FAD546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6F1D615-CD41-C046-4AF9-BF8E1D4FC944}"/>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2561215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D87243-DA45-336A-64A4-4F7E3097DBB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9D6ECB0-379E-708A-1000-87E6B22820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37220F4-2152-CE4B-9D68-E7A81B2E01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01D785-1A36-2097-D9E9-49B620C89675}"/>
              </a:ext>
            </a:extLst>
          </p:cNvPr>
          <p:cNvSpPr>
            <a:spLocks noGrp="1"/>
          </p:cNvSpPr>
          <p:nvPr>
            <p:ph type="dt" sz="half" idx="10"/>
          </p:nvPr>
        </p:nvSpPr>
        <p:spPr/>
        <p:txBody>
          <a:bodyPr/>
          <a:lstStyle/>
          <a:p>
            <a:fld id="{8D63AD2A-C1ED-400B-8EAD-F4F6C9964434}" type="datetime1">
              <a:rPr kumimoji="1" lang="ja-JP" altLang="en-US" smtClean="0"/>
              <a:t>2026/5/13</a:t>
            </a:fld>
            <a:endParaRPr kumimoji="1" lang="ja-JP" altLang="en-US"/>
          </a:p>
        </p:txBody>
      </p:sp>
      <p:sp>
        <p:nvSpPr>
          <p:cNvPr id="6" name="フッター プレースホルダー 5">
            <a:extLst>
              <a:ext uri="{FF2B5EF4-FFF2-40B4-BE49-F238E27FC236}">
                <a16:creationId xmlns:a16="http://schemas.microsoft.com/office/drawing/2014/main" id="{DE207958-DBE7-39BA-7C01-4F037A4E56C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4F0758E-111B-9717-CCF4-F4E77F4ACD71}"/>
              </a:ext>
            </a:extLst>
          </p:cNvPr>
          <p:cNvSpPr>
            <a:spLocks noGrp="1"/>
          </p:cNvSpPr>
          <p:nvPr>
            <p:ph type="sldNum" sz="quarter" idx="12"/>
          </p:nvPr>
        </p:nvSpPr>
        <p:spPr/>
        <p:txBody>
          <a:body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3929933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BD919AE-34A4-7A77-CF1D-FA04917DB4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214C44-463F-4E9F-1F0A-CD68DE44C1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1C14360-E730-B19E-E932-CC54A5A5D0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1135C8-294E-4197-862E-9F6958BE34A5}" type="datetime1">
              <a:rPr kumimoji="1" lang="ja-JP" altLang="en-US" smtClean="0"/>
              <a:t>2026/5/13</a:t>
            </a:fld>
            <a:endParaRPr kumimoji="1" lang="ja-JP" altLang="en-US"/>
          </a:p>
        </p:txBody>
      </p:sp>
      <p:sp>
        <p:nvSpPr>
          <p:cNvPr id="5" name="フッター プレースホルダー 4">
            <a:extLst>
              <a:ext uri="{FF2B5EF4-FFF2-40B4-BE49-F238E27FC236}">
                <a16:creationId xmlns:a16="http://schemas.microsoft.com/office/drawing/2014/main" id="{8FCD675D-9B15-6850-7680-A77933B107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7F5D768-9C7A-F606-6434-E26C550DA9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CBB26-323F-4284-A6C5-849EE1B7E8B4}" type="slidenum">
              <a:rPr kumimoji="1" lang="ja-JP" altLang="en-US" smtClean="0"/>
              <a:t>‹#›</a:t>
            </a:fld>
            <a:endParaRPr kumimoji="1" lang="ja-JP" altLang="en-US"/>
          </a:p>
        </p:txBody>
      </p:sp>
    </p:spTree>
    <p:extLst>
      <p:ext uri="{BB962C8B-B14F-4D97-AF65-F5344CB8AC3E}">
        <p14:creationId xmlns:p14="http://schemas.microsoft.com/office/powerpoint/2010/main" val="1018476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71D83-EA1A-23B0-2DCC-D0446F0E073F}"/>
            </a:ext>
          </a:extLst>
        </p:cNvPr>
        <p:cNvGrpSpPr/>
        <p:nvPr/>
      </p:nvGrpSpPr>
      <p:grpSpPr>
        <a:xfrm>
          <a:off x="0" y="0"/>
          <a:ext cx="0" cy="0"/>
          <a:chOff x="0" y="0"/>
          <a:chExt cx="0" cy="0"/>
        </a:xfrm>
      </p:grpSpPr>
      <p:sp>
        <p:nvSpPr>
          <p:cNvPr id="9" name="正方形/長方形 8">
            <a:extLst>
              <a:ext uri="{FF2B5EF4-FFF2-40B4-BE49-F238E27FC236}">
                <a16:creationId xmlns:a16="http://schemas.microsoft.com/office/drawing/2014/main" id="{566336A8-1DB2-DA26-C2D5-F91E3C7E3FEA}"/>
              </a:ext>
            </a:extLst>
          </p:cNvPr>
          <p:cNvSpPr/>
          <p:nvPr/>
        </p:nvSpPr>
        <p:spPr>
          <a:xfrm>
            <a:off x="1" y="69580"/>
            <a:ext cx="12191999" cy="2081605"/>
          </a:xfrm>
          <a:prstGeom prst="rect">
            <a:avLst/>
          </a:prstGeom>
          <a:solidFill>
            <a:srgbClr val="FF99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highlight>
                <a:srgbClr val="00FF00"/>
              </a:highlight>
            </a:endParaRPr>
          </a:p>
        </p:txBody>
      </p:sp>
      <p:sp>
        <p:nvSpPr>
          <p:cNvPr id="10" name="テキスト ボックス 9">
            <a:extLst>
              <a:ext uri="{FF2B5EF4-FFF2-40B4-BE49-F238E27FC236}">
                <a16:creationId xmlns:a16="http://schemas.microsoft.com/office/drawing/2014/main" id="{C5B43542-DC0B-53D2-D5CB-CEC2E9671DD5}"/>
              </a:ext>
            </a:extLst>
          </p:cNvPr>
          <p:cNvSpPr txBox="1"/>
          <p:nvPr/>
        </p:nvSpPr>
        <p:spPr>
          <a:xfrm>
            <a:off x="897314" y="207704"/>
            <a:ext cx="10397359" cy="707886"/>
          </a:xfrm>
          <a:prstGeom prst="rect">
            <a:avLst/>
          </a:prstGeom>
          <a:noFill/>
        </p:spPr>
        <p:txBody>
          <a:bodyPr wrap="square" rtlCol="0">
            <a:spAutoFit/>
          </a:bodyPr>
          <a:lstStyle/>
          <a:p>
            <a:pPr algn="ctr"/>
            <a:r>
              <a:rPr lang="ja-JP" altLang="en-US" sz="2000" dirty="0">
                <a:latin typeface="UD デジタル 教科書体 NK-B" panose="02020700000000000000" pitchFamily="18" charset="-128"/>
                <a:ea typeface="UD デジタル 教科書体 NK-B" panose="02020700000000000000" pitchFamily="18" charset="-128"/>
              </a:rPr>
              <a:t>令和</a:t>
            </a:r>
            <a:r>
              <a:rPr lang="en-US" altLang="ja-JP" sz="2000" dirty="0">
                <a:latin typeface="UD デジタル 教科書体 NK-B" panose="02020700000000000000" pitchFamily="18" charset="-128"/>
                <a:ea typeface="UD デジタル 教科書体 NK-B" panose="02020700000000000000" pitchFamily="18" charset="-128"/>
              </a:rPr>
              <a:t>7</a:t>
            </a:r>
            <a:r>
              <a:rPr lang="ja-JP" altLang="en-US" sz="2000">
                <a:latin typeface="UD デジタル 教科書体 NK-B" panose="02020700000000000000" pitchFamily="18" charset="-128"/>
                <a:ea typeface="UD デジタル 教科書体 NK-B" panose="02020700000000000000" pitchFamily="18" charset="-128"/>
              </a:rPr>
              <a:t>年度 文部</a:t>
            </a:r>
            <a:r>
              <a:rPr lang="ja-JP" altLang="en-US" sz="2000" dirty="0">
                <a:latin typeface="UD デジタル 教科書体 NK-B" panose="02020700000000000000" pitchFamily="18" charset="-128"/>
                <a:ea typeface="UD デジタル 教科書体 NK-B" panose="02020700000000000000" pitchFamily="18" charset="-128"/>
              </a:rPr>
              <a:t>科学省委託事業　いじめ対策・不登校支援推進事業</a:t>
            </a:r>
            <a:endParaRPr lang="en-US" altLang="ja-JP" sz="2000" dirty="0">
              <a:latin typeface="UD デジタル 教科書体 NK-B" panose="02020700000000000000" pitchFamily="18" charset="-128"/>
              <a:ea typeface="UD デジタル 教科書体 NK-B" panose="02020700000000000000" pitchFamily="18" charset="-128"/>
            </a:endParaRPr>
          </a:p>
          <a:p>
            <a:pPr algn="ctr"/>
            <a:r>
              <a:rPr kumimoji="1" lang="ja-JP" altLang="en-US" sz="2000" dirty="0">
                <a:latin typeface="UD デジタル 教科書体 NK-B" panose="02020700000000000000" pitchFamily="18" charset="-128"/>
                <a:ea typeface="UD デジタル 教科書体 NK-B" panose="02020700000000000000" pitchFamily="18" charset="-128"/>
              </a:rPr>
              <a:t>いじめ・不登校等の未然防止等に向けた魅力ある学校づくりに関する調査研究</a:t>
            </a:r>
          </a:p>
        </p:txBody>
      </p:sp>
      <p:sp>
        <p:nvSpPr>
          <p:cNvPr id="11" name="テキスト ボックス 10">
            <a:extLst>
              <a:ext uri="{FF2B5EF4-FFF2-40B4-BE49-F238E27FC236}">
                <a16:creationId xmlns:a16="http://schemas.microsoft.com/office/drawing/2014/main" id="{0C951445-66DD-B5EF-F847-6FA3CC397596}"/>
              </a:ext>
            </a:extLst>
          </p:cNvPr>
          <p:cNvSpPr txBox="1"/>
          <p:nvPr/>
        </p:nvSpPr>
        <p:spPr>
          <a:xfrm>
            <a:off x="2181545" y="950612"/>
            <a:ext cx="7828895" cy="1077218"/>
          </a:xfrm>
          <a:prstGeom prst="rect">
            <a:avLst/>
          </a:prstGeom>
          <a:noFill/>
        </p:spPr>
        <p:txBody>
          <a:bodyPr wrap="square" rtlCol="0">
            <a:spAutoFit/>
          </a:bodyPr>
          <a:lstStyle/>
          <a:p>
            <a:r>
              <a:rPr kumimoji="1" lang="ja-JP" altLang="en-US" sz="3200" b="1" dirty="0">
                <a:solidFill>
                  <a:schemeClr val="bg1"/>
                </a:solidFill>
                <a:effectLst>
                  <a:outerShdw blurRad="50800" dist="50800" dir="5400000" algn="ctr" rotWithShape="0">
                    <a:srgbClr val="000000">
                      <a:alpha val="54000"/>
                    </a:srgbClr>
                  </a:outerShdw>
                </a:effectLst>
                <a:latin typeface="BIZ UDPゴシック" panose="020B0400000000000000" pitchFamily="50" charset="-128"/>
                <a:ea typeface="BIZ UDPゴシック" panose="020B0400000000000000" pitchFamily="50" charset="-128"/>
              </a:rPr>
              <a:t>「心理分野に強みや専門性を有する教師の育成のための教職員向け研修プログラム」</a:t>
            </a:r>
          </a:p>
        </p:txBody>
      </p:sp>
      <p:sp>
        <p:nvSpPr>
          <p:cNvPr id="12" name="正方形/長方形 11">
            <a:extLst>
              <a:ext uri="{FF2B5EF4-FFF2-40B4-BE49-F238E27FC236}">
                <a16:creationId xmlns:a16="http://schemas.microsoft.com/office/drawing/2014/main" id="{F665E2F5-92C5-7E33-268D-505FC19F7849}"/>
              </a:ext>
            </a:extLst>
          </p:cNvPr>
          <p:cNvSpPr/>
          <p:nvPr/>
        </p:nvSpPr>
        <p:spPr>
          <a:xfrm>
            <a:off x="0" y="2091820"/>
            <a:ext cx="12192000" cy="63062"/>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B196654D-2E8C-0854-4FDE-4367D4D3E4FD}"/>
              </a:ext>
            </a:extLst>
          </p:cNvPr>
          <p:cNvSpPr/>
          <p:nvPr/>
        </p:nvSpPr>
        <p:spPr>
          <a:xfrm>
            <a:off x="0" y="0"/>
            <a:ext cx="12192000" cy="69246"/>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D4036247-EDA2-8A70-800D-302E0D24060A}"/>
              </a:ext>
            </a:extLst>
          </p:cNvPr>
          <p:cNvSpPr txBox="1"/>
          <p:nvPr/>
        </p:nvSpPr>
        <p:spPr>
          <a:xfrm>
            <a:off x="4384450" y="2694417"/>
            <a:ext cx="3423091" cy="646331"/>
          </a:xfrm>
          <a:prstGeom prst="rect">
            <a:avLst/>
          </a:prstGeom>
          <a:noFill/>
        </p:spPr>
        <p:txBody>
          <a:bodyPr wrap="square" rtlCol="0">
            <a:spAutoFit/>
          </a:bodyPr>
          <a:lstStyle/>
          <a:p>
            <a:pPr algn="ctr"/>
            <a:r>
              <a:rPr lang="ja-JP" altLang="en-US" sz="3600" b="1" dirty="0">
                <a:latin typeface="UD デジタル 教科書体 NK-B" panose="02020700000000000000" pitchFamily="18" charset="-128"/>
                <a:ea typeface="UD デジタル 教科書体 NK-B" panose="02020700000000000000" pitchFamily="18" charset="-128"/>
              </a:rPr>
              <a:t>第</a:t>
            </a:r>
            <a:r>
              <a:rPr lang="en-US" altLang="ja-JP" sz="3600" b="1" dirty="0">
                <a:latin typeface="UD デジタル 教科書体 NK-B" panose="02020700000000000000" pitchFamily="18" charset="-128"/>
                <a:ea typeface="UD デジタル 教科書体 NK-B" panose="02020700000000000000" pitchFamily="18" charset="-128"/>
              </a:rPr>
              <a:t>5</a:t>
            </a:r>
            <a:r>
              <a:rPr lang="ja-JP" altLang="en-US" sz="3600" b="1" dirty="0">
                <a:latin typeface="UD デジタル 教科書体 NK-B" panose="02020700000000000000" pitchFamily="18" charset="-128"/>
                <a:ea typeface="UD デジタル 教科書体 NK-B" panose="02020700000000000000" pitchFamily="18" charset="-128"/>
              </a:rPr>
              <a:t>章</a:t>
            </a:r>
          </a:p>
        </p:txBody>
      </p:sp>
      <p:sp>
        <p:nvSpPr>
          <p:cNvPr id="15" name="テキスト ボックス 14">
            <a:extLst>
              <a:ext uri="{FF2B5EF4-FFF2-40B4-BE49-F238E27FC236}">
                <a16:creationId xmlns:a16="http://schemas.microsoft.com/office/drawing/2014/main" id="{D0BDAACC-778D-A40C-44C5-C551E082BCF9}"/>
              </a:ext>
            </a:extLst>
          </p:cNvPr>
          <p:cNvSpPr txBox="1"/>
          <p:nvPr/>
        </p:nvSpPr>
        <p:spPr>
          <a:xfrm>
            <a:off x="2733013" y="3279861"/>
            <a:ext cx="6725967" cy="769441"/>
          </a:xfrm>
          <a:prstGeom prst="rect">
            <a:avLst/>
          </a:prstGeom>
          <a:noFill/>
        </p:spPr>
        <p:txBody>
          <a:bodyPr wrap="square" rtlCol="0">
            <a:spAutoFit/>
          </a:bodyPr>
          <a:lstStyle/>
          <a:p>
            <a:pPr algn="ctr"/>
            <a:r>
              <a:rPr lang="ja-JP" altLang="en-US" sz="4400" b="1" dirty="0">
                <a:latin typeface="UD デジタル 教科書体 NK-B" panose="02020700000000000000" pitchFamily="18" charset="-128"/>
                <a:ea typeface="UD デジタル 教科書体 NK-B" panose="02020700000000000000" pitchFamily="18" charset="-128"/>
              </a:rPr>
              <a:t>不登校の未然防止と対応</a:t>
            </a:r>
          </a:p>
        </p:txBody>
      </p:sp>
      <p:sp>
        <p:nvSpPr>
          <p:cNvPr id="16" name="テキスト ボックス 15">
            <a:extLst>
              <a:ext uri="{FF2B5EF4-FFF2-40B4-BE49-F238E27FC236}">
                <a16:creationId xmlns:a16="http://schemas.microsoft.com/office/drawing/2014/main" id="{0E0D27E7-6E02-3272-B94D-9C60903CC965}"/>
              </a:ext>
            </a:extLst>
          </p:cNvPr>
          <p:cNvSpPr txBox="1"/>
          <p:nvPr/>
        </p:nvSpPr>
        <p:spPr>
          <a:xfrm>
            <a:off x="4649508" y="4859538"/>
            <a:ext cx="3330709" cy="769441"/>
          </a:xfrm>
          <a:prstGeom prst="rect">
            <a:avLst/>
          </a:prstGeom>
          <a:noFill/>
        </p:spPr>
        <p:txBody>
          <a:bodyPr wrap="square" rtlCol="0">
            <a:spAutoFit/>
          </a:bodyPr>
          <a:lstStyle/>
          <a:p>
            <a:r>
              <a:rPr lang="ja-JP" altLang="en-US" sz="4400" b="1" dirty="0">
                <a:latin typeface="UD デジタル 教科書体 NK-B" panose="02020700000000000000" pitchFamily="18" charset="-128"/>
                <a:ea typeface="UD デジタル 教科書体 NK-B" panose="02020700000000000000" pitchFamily="18" charset="-128"/>
              </a:rPr>
              <a:t>五十嵐　哲也</a:t>
            </a:r>
          </a:p>
        </p:txBody>
      </p:sp>
      <p:sp>
        <p:nvSpPr>
          <p:cNvPr id="18" name="テキスト ボックス 17">
            <a:extLst>
              <a:ext uri="{FF2B5EF4-FFF2-40B4-BE49-F238E27FC236}">
                <a16:creationId xmlns:a16="http://schemas.microsoft.com/office/drawing/2014/main" id="{03C8B4A7-5BAF-2F1F-CB78-39019A9123C8}"/>
              </a:ext>
            </a:extLst>
          </p:cNvPr>
          <p:cNvSpPr txBox="1"/>
          <p:nvPr/>
        </p:nvSpPr>
        <p:spPr>
          <a:xfrm>
            <a:off x="2619437" y="4373251"/>
            <a:ext cx="7167398" cy="486287"/>
          </a:xfrm>
          <a:prstGeom prst="rect">
            <a:avLst/>
          </a:prstGeom>
          <a:noFill/>
        </p:spPr>
        <p:txBody>
          <a:bodyPr wrap="square">
            <a:spAutoFit/>
          </a:bodyPr>
          <a:lstStyle/>
          <a:p>
            <a:pPr algn="ctr">
              <a:lnSpc>
                <a:spcPct val="90000"/>
              </a:lnSpc>
            </a:pPr>
            <a:r>
              <a:rPr lang="ja-JP" altLang="en-US" sz="2800" dirty="0">
                <a:latin typeface="UD デジタル 教科書体 N-B" panose="02020700000000000000" pitchFamily="17" charset="-128"/>
                <a:ea typeface="UD デジタル 教科書体 N-B" panose="02020700000000000000" pitchFamily="17" charset="-128"/>
              </a:rPr>
              <a:t>愛知教育大学･教授</a:t>
            </a:r>
            <a:endParaRPr lang="en-US" altLang="ja-JP" sz="2800" dirty="0">
              <a:latin typeface="UD デジタル 教科書体 N-B" panose="02020700000000000000" pitchFamily="17" charset="-128"/>
              <a:ea typeface="UD デジタル 教科書体 N-B" panose="02020700000000000000" pitchFamily="17" charset="-128"/>
            </a:endParaRPr>
          </a:p>
        </p:txBody>
      </p:sp>
      <p:sp>
        <p:nvSpPr>
          <p:cNvPr id="20" name="正方形/長方形 19">
            <a:extLst>
              <a:ext uri="{FF2B5EF4-FFF2-40B4-BE49-F238E27FC236}">
                <a16:creationId xmlns:a16="http://schemas.microsoft.com/office/drawing/2014/main" id="{513DB2BF-B6D1-0E74-7DB3-410B2F8545A3}"/>
              </a:ext>
            </a:extLst>
          </p:cNvPr>
          <p:cNvSpPr/>
          <p:nvPr/>
        </p:nvSpPr>
        <p:spPr>
          <a:xfrm>
            <a:off x="0" y="5988214"/>
            <a:ext cx="12192000" cy="63062"/>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043C2923-03B0-D473-0838-FE639CFEC4C7}"/>
              </a:ext>
            </a:extLst>
          </p:cNvPr>
          <p:cNvSpPr txBox="1"/>
          <p:nvPr/>
        </p:nvSpPr>
        <p:spPr>
          <a:xfrm>
            <a:off x="9384813" y="5659578"/>
            <a:ext cx="2604655" cy="276999"/>
          </a:xfrm>
          <a:prstGeom prst="rect">
            <a:avLst/>
          </a:prstGeom>
          <a:noFill/>
        </p:spPr>
        <p:txBody>
          <a:bodyPr wrap="square">
            <a:spAutoFit/>
          </a:bodyPr>
          <a:lstStyle/>
          <a:p>
            <a:r>
              <a:rPr lang="en-US" altLang="ja-JP" sz="1200" dirty="0"/>
              <a:t>※</a:t>
            </a:r>
            <a:r>
              <a:rPr lang="ja-JP" altLang="en-US" sz="1200" dirty="0"/>
              <a:t>所属は</a:t>
            </a:r>
            <a:r>
              <a:rPr lang="en-US" altLang="ja-JP" sz="1200" dirty="0"/>
              <a:t>2026</a:t>
            </a:r>
            <a:r>
              <a:rPr lang="ja-JP" altLang="en-US" sz="1200" dirty="0"/>
              <a:t>年</a:t>
            </a:r>
            <a:r>
              <a:rPr lang="en-US" altLang="ja-JP" sz="1200"/>
              <a:t>3</a:t>
            </a:r>
            <a:r>
              <a:rPr lang="ja-JP" altLang="en-US" sz="1200"/>
              <a:t>月</a:t>
            </a:r>
            <a:r>
              <a:rPr lang="ja-JP" altLang="en-US" sz="1200" dirty="0"/>
              <a:t>時点のものです</a:t>
            </a:r>
          </a:p>
        </p:txBody>
      </p:sp>
    </p:spTree>
    <p:extLst>
      <p:ext uri="{BB962C8B-B14F-4D97-AF65-F5344CB8AC3E}">
        <p14:creationId xmlns:p14="http://schemas.microsoft.com/office/powerpoint/2010/main" val="2485063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79277-3C07-2C1E-44F8-B9F01E03E53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91817EE-4599-F907-1100-50904487FE2E}"/>
              </a:ext>
            </a:extLst>
          </p:cNvPr>
          <p:cNvSpPr>
            <a:spLocks noGrp="1"/>
          </p:cNvSpPr>
          <p:nvPr>
            <p:ph type="title"/>
          </p:nvPr>
        </p:nvSpPr>
        <p:spPr>
          <a:xfrm>
            <a:off x="1029268" y="-3495"/>
            <a:ext cx="10515600" cy="1325563"/>
          </a:xfrm>
        </p:spPr>
        <p:txBody>
          <a:bodyPr/>
          <a:lstStyle/>
          <a:p>
            <a:r>
              <a:rPr kumimoji="1" lang="en-US" altLang="ja-JP" dirty="0"/>
              <a:t>(</a:t>
            </a:r>
            <a:r>
              <a:rPr lang="en-US" altLang="ja-JP" dirty="0"/>
              <a:t>2</a:t>
            </a:r>
            <a:r>
              <a:rPr kumimoji="1" lang="en-US" altLang="ja-JP" dirty="0"/>
              <a:t>)</a:t>
            </a:r>
            <a:r>
              <a:rPr kumimoji="1" lang="ja-JP" altLang="en-US" dirty="0"/>
              <a:t>不登校をめぐる現状</a:t>
            </a:r>
          </a:p>
        </p:txBody>
      </p:sp>
      <p:sp>
        <p:nvSpPr>
          <p:cNvPr id="8" name="テキスト ボックス 7">
            <a:extLst>
              <a:ext uri="{FF2B5EF4-FFF2-40B4-BE49-F238E27FC236}">
                <a16:creationId xmlns:a16="http://schemas.microsoft.com/office/drawing/2014/main" id="{D320005D-89BA-9B58-9CA1-3F91862ADC63}"/>
              </a:ext>
            </a:extLst>
          </p:cNvPr>
          <p:cNvSpPr txBox="1"/>
          <p:nvPr/>
        </p:nvSpPr>
        <p:spPr>
          <a:xfrm>
            <a:off x="3230135" y="952736"/>
            <a:ext cx="5731727" cy="369332"/>
          </a:xfrm>
          <a:prstGeom prst="rect">
            <a:avLst/>
          </a:prstGeom>
          <a:noFill/>
        </p:spPr>
        <p:txBody>
          <a:bodyPr wrap="square" rtlCol="0">
            <a:spAutoFit/>
          </a:bodyPr>
          <a:lstStyle/>
          <a:p>
            <a:r>
              <a:rPr kumimoji="1" lang="ja-JP" altLang="en-US" dirty="0"/>
              <a:t>図表</a:t>
            </a:r>
            <a:r>
              <a:rPr kumimoji="1" lang="en-US" altLang="ja-JP" dirty="0"/>
              <a:t>2</a:t>
            </a:r>
            <a:r>
              <a:rPr kumimoji="1" lang="ja-JP" altLang="en-US" dirty="0"/>
              <a:t>　不登校生徒数の推移グラフ（高等学校）</a:t>
            </a:r>
          </a:p>
        </p:txBody>
      </p:sp>
      <p:sp>
        <p:nvSpPr>
          <p:cNvPr id="3" name="スライド番号プレースホルダー 2">
            <a:extLst>
              <a:ext uri="{FF2B5EF4-FFF2-40B4-BE49-F238E27FC236}">
                <a16:creationId xmlns:a16="http://schemas.microsoft.com/office/drawing/2014/main" id="{270AAA3A-DE28-8446-C0ED-6F31813B33A7}"/>
              </a:ext>
            </a:extLst>
          </p:cNvPr>
          <p:cNvSpPr>
            <a:spLocks noGrp="1"/>
          </p:cNvSpPr>
          <p:nvPr>
            <p:ph type="sldNum" sz="quarter" idx="12"/>
          </p:nvPr>
        </p:nvSpPr>
        <p:spPr/>
        <p:txBody>
          <a:bodyPr/>
          <a:lstStyle/>
          <a:p>
            <a:fld id="{C49CBB26-323F-4284-A6C5-849EE1B7E8B4}" type="slidenum">
              <a:rPr kumimoji="1" lang="ja-JP" altLang="en-US" smtClean="0"/>
              <a:t>10</a:t>
            </a:fld>
            <a:endParaRPr kumimoji="1" lang="ja-JP" altLang="en-US"/>
          </a:p>
        </p:txBody>
      </p:sp>
      <p:sp>
        <p:nvSpPr>
          <p:cNvPr id="4" name="テキスト ボックス 3">
            <a:extLst>
              <a:ext uri="{FF2B5EF4-FFF2-40B4-BE49-F238E27FC236}">
                <a16:creationId xmlns:a16="http://schemas.microsoft.com/office/drawing/2014/main" id="{2FCA2C82-ABAD-954D-D3A8-22D77CF51125}"/>
              </a:ext>
            </a:extLst>
          </p:cNvPr>
          <p:cNvSpPr txBox="1"/>
          <p:nvPr/>
        </p:nvSpPr>
        <p:spPr>
          <a:xfrm>
            <a:off x="1203158" y="6137467"/>
            <a:ext cx="9994231" cy="369332"/>
          </a:xfrm>
          <a:prstGeom prst="rect">
            <a:avLst/>
          </a:prstGeom>
          <a:noFill/>
        </p:spPr>
        <p:txBody>
          <a:bodyPr wrap="square" rtlCol="0">
            <a:spAutoFit/>
          </a:bodyPr>
          <a:lstStyle/>
          <a:p>
            <a:r>
              <a:rPr lang="ja-JP" altLang="en-US" dirty="0"/>
              <a:t>文部科学省（</a:t>
            </a:r>
            <a:r>
              <a:rPr lang="en-US" altLang="ja-JP" dirty="0"/>
              <a:t>2025</a:t>
            </a:r>
            <a:r>
              <a:rPr lang="ja-JP" altLang="en-US" dirty="0"/>
              <a:t>）令和</a:t>
            </a:r>
            <a:r>
              <a:rPr lang="en-US" altLang="ja-JP" dirty="0"/>
              <a:t>6</a:t>
            </a:r>
            <a:r>
              <a:rPr lang="ja-JP" altLang="en-US" dirty="0"/>
              <a:t>年度児童生徒の問題行動・不登校等生徒指導上の諸課題に関する調査</a:t>
            </a:r>
          </a:p>
        </p:txBody>
      </p:sp>
      <p:pic>
        <p:nvPicPr>
          <p:cNvPr id="11" name="図 10">
            <a:extLst>
              <a:ext uri="{FF2B5EF4-FFF2-40B4-BE49-F238E27FC236}">
                <a16:creationId xmlns:a16="http://schemas.microsoft.com/office/drawing/2014/main" id="{A214AE54-543F-553D-89B9-6BF962A259E5}"/>
              </a:ext>
            </a:extLst>
          </p:cNvPr>
          <p:cNvPicPr>
            <a:picLocks noChangeAspect="1"/>
          </p:cNvPicPr>
          <p:nvPr/>
        </p:nvPicPr>
        <p:blipFill>
          <a:blip r:embed="rId3"/>
          <a:stretch>
            <a:fillRect/>
          </a:stretch>
        </p:blipFill>
        <p:spPr>
          <a:xfrm rot="5400000">
            <a:off x="4292721" y="-2139922"/>
            <a:ext cx="3782197" cy="11415860"/>
          </a:xfrm>
          <a:prstGeom prst="rect">
            <a:avLst/>
          </a:prstGeom>
        </p:spPr>
      </p:pic>
    </p:spTree>
    <p:extLst>
      <p:ext uri="{BB962C8B-B14F-4D97-AF65-F5344CB8AC3E}">
        <p14:creationId xmlns:p14="http://schemas.microsoft.com/office/powerpoint/2010/main" val="841015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6D7EC-5E0E-55B9-88BF-A7C52ADB36B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C9F0243-CC3D-E228-2985-D2C71B10C9A6}"/>
              </a:ext>
            </a:extLst>
          </p:cNvPr>
          <p:cNvSpPr>
            <a:spLocks noGrp="1"/>
          </p:cNvSpPr>
          <p:nvPr>
            <p:ph type="ctrTitle"/>
          </p:nvPr>
        </p:nvSpPr>
        <p:spPr/>
        <p:txBody>
          <a:bodyPr/>
          <a:lstStyle/>
          <a:p>
            <a:r>
              <a:rPr kumimoji="1" lang="ja-JP" altLang="en-US" dirty="0"/>
              <a:t>２．不登校の背景に</a:t>
            </a:r>
            <a:br>
              <a:rPr kumimoji="1" lang="en-US" altLang="ja-JP" dirty="0"/>
            </a:br>
            <a:r>
              <a:rPr kumimoji="1" lang="ja-JP" altLang="en-US" dirty="0"/>
              <a:t>あるもの</a:t>
            </a:r>
          </a:p>
        </p:txBody>
      </p:sp>
      <p:sp>
        <p:nvSpPr>
          <p:cNvPr id="3" name="スライド番号プレースホルダー 2">
            <a:extLst>
              <a:ext uri="{FF2B5EF4-FFF2-40B4-BE49-F238E27FC236}">
                <a16:creationId xmlns:a16="http://schemas.microsoft.com/office/drawing/2014/main" id="{AC9FA93E-2313-7A1B-FEAB-E64A9BFDAE64}"/>
              </a:ext>
            </a:extLst>
          </p:cNvPr>
          <p:cNvSpPr>
            <a:spLocks noGrp="1"/>
          </p:cNvSpPr>
          <p:nvPr>
            <p:ph type="sldNum" sz="quarter" idx="12"/>
          </p:nvPr>
        </p:nvSpPr>
        <p:spPr/>
        <p:txBody>
          <a:bodyPr/>
          <a:lstStyle/>
          <a:p>
            <a:fld id="{C49CBB26-323F-4284-A6C5-849EE1B7E8B4}" type="slidenum">
              <a:rPr kumimoji="1" lang="ja-JP" altLang="en-US" smtClean="0"/>
              <a:t>11</a:t>
            </a:fld>
            <a:endParaRPr kumimoji="1" lang="ja-JP" altLang="en-US"/>
          </a:p>
        </p:txBody>
      </p:sp>
    </p:spTree>
    <p:extLst>
      <p:ext uri="{BB962C8B-B14F-4D97-AF65-F5344CB8AC3E}">
        <p14:creationId xmlns:p14="http://schemas.microsoft.com/office/powerpoint/2010/main" val="3193945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1FC7C-7B17-6186-7786-511FCB7C2A1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B3B8A5C-1769-604A-79DE-9960A24DE7B5}"/>
              </a:ext>
            </a:extLst>
          </p:cNvPr>
          <p:cNvSpPr>
            <a:spLocks noGrp="1"/>
          </p:cNvSpPr>
          <p:nvPr>
            <p:ph type="title"/>
          </p:nvPr>
        </p:nvSpPr>
        <p:spPr>
          <a:xfrm>
            <a:off x="838200" y="365125"/>
            <a:ext cx="10640122" cy="1325563"/>
          </a:xfrm>
        </p:spPr>
        <p:txBody>
          <a:bodyPr/>
          <a:lstStyle/>
          <a:p>
            <a:r>
              <a:rPr kumimoji="1" lang="en-US" altLang="ja-JP" dirty="0"/>
              <a:t>(1)</a:t>
            </a:r>
            <a:r>
              <a:rPr kumimoji="1" lang="ja-JP" altLang="en-US" dirty="0"/>
              <a:t>児童生徒自身について検討されてきたこと</a:t>
            </a:r>
          </a:p>
        </p:txBody>
      </p:sp>
      <p:sp>
        <p:nvSpPr>
          <p:cNvPr id="3" name="コンテンツ プレースホルダー 2">
            <a:extLst>
              <a:ext uri="{FF2B5EF4-FFF2-40B4-BE49-F238E27FC236}">
                <a16:creationId xmlns:a16="http://schemas.microsoft.com/office/drawing/2014/main" id="{550DFBFD-A388-0AD3-0351-DBECE581FE35}"/>
              </a:ext>
            </a:extLst>
          </p:cNvPr>
          <p:cNvSpPr>
            <a:spLocks noGrp="1"/>
          </p:cNvSpPr>
          <p:nvPr>
            <p:ph idx="1"/>
          </p:nvPr>
        </p:nvSpPr>
        <p:spPr>
          <a:xfrm>
            <a:off x="838200" y="1461356"/>
            <a:ext cx="10937488" cy="4351338"/>
          </a:xfrm>
        </p:spPr>
        <p:txBody>
          <a:bodyPr>
            <a:normAutofit lnSpcReduction="10000"/>
          </a:bodyPr>
          <a:lstStyle/>
          <a:p>
            <a:pPr>
              <a:buClr>
                <a:schemeClr val="tx1"/>
              </a:buClr>
            </a:pPr>
            <a:r>
              <a:rPr kumimoji="1" lang="ja-JP" altLang="en-US" u="sng" dirty="0">
                <a:solidFill>
                  <a:srgbClr val="FF0000"/>
                </a:solidFill>
              </a:rPr>
              <a:t>情緒的課題</a:t>
            </a:r>
            <a:r>
              <a:rPr kumimoji="1" lang="ja-JP" altLang="en-US" dirty="0"/>
              <a:t>：不安、抑うつ、不安感など</a:t>
            </a:r>
            <a:endParaRPr kumimoji="1" lang="en-US" altLang="ja-JP" dirty="0"/>
          </a:p>
          <a:p>
            <a:endParaRPr kumimoji="1" lang="en-US" altLang="ja-JP" dirty="0"/>
          </a:p>
          <a:p>
            <a:pPr>
              <a:buClr>
                <a:schemeClr val="tx1"/>
              </a:buClr>
            </a:pPr>
            <a:r>
              <a:rPr kumimoji="1" lang="ja-JP" altLang="en-US" u="sng" dirty="0">
                <a:solidFill>
                  <a:srgbClr val="FF0000"/>
                </a:solidFill>
              </a:rPr>
              <a:t>生活リズム</a:t>
            </a:r>
            <a:r>
              <a:rPr kumimoji="1" lang="ja-JP" altLang="en-US" u="sng" dirty="0"/>
              <a:t>など</a:t>
            </a:r>
            <a:endParaRPr kumimoji="1" lang="en-US" altLang="ja-JP" u="sng" dirty="0"/>
          </a:p>
          <a:p>
            <a:pPr marL="0" indent="0">
              <a:buNone/>
            </a:pPr>
            <a:r>
              <a:rPr lang="ja-JP" altLang="en-US" dirty="0"/>
              <a:t>　</a:t>
            </a:r>
            <a:r>
              <a:rPr kumimoji="1" lang="ja-JP" altLang="en-US" dirty="0"/>
              <a:t>：睡眠習慣、起立性調節障害、ネット依存やゲーム依存による</a:t>
            </a:r>
            <a:endParaRPr kumimoji="1" lang="en-US" altLang="ja-JP" dirty="0"/>
          </a:p>
          <a:p>
            <a:pPr marL="0" indent="0">
              <a:buNone/>
            </a:pPr>
            <a:r>
              <a:rPr lang="ja-JP" altLang="en-US" dirty="0"/>
              <a:t>　　</a:t>
            </a:r>
            <a:r>
              <a:rPr kumimoji="1" lang="ja-JP" altLang="en-US" dirty="0"/>
              <a:t>生活の乱れ</a:t>
            </a:r>
            <a:endParaRPr kumimoji="1" lang="en-US" altLang="ja-JP" dirty="0"/>
          </a:p>
          <a:p>
            <a:endParaRPr lang="en-US" altLang="ja-JP" dirty="0"/>
          </a:p>
          <a:p>
            <a:pPr>
              <a:buClr>
                <a:schemeClr val="tx1"/>
              </a:buClr>
            </a:pPr>
            <a:r>
              <a:rPr lang="ja-JP" altLang="en-US" u="sng" dirty="0">
                <a:solidFill>
                  <a:srgbClr val="FF0000"/>
                </a:solidFill>
              </a:rPr>
              <a:t>発達的な特性</a:t>
            </a:r>
            <a:endParaRPr lang="en-US" altLang="ja-JP" u="sng" dirty="0">
              <a:solidFill>
                <a:srgbClr val="FF0000"/>
              </a:solidFill>
            </a:endParaRPr>
          </a:p>
          <a:p>
            <a:pPr marL="0" indent="0">
              <a:buNone/>
            </a:pPr>
            <a:r>
              <a:rPr lang="ja-JP" altLang="en-US" dirty="0"/>
              <a:t>　：不注意により叱責されてしまうことが多い、こだわりが強くて</a:t>
            </a:r>
            <a:endParaRPr lang="en-US" altLang="ja-JP" dirty="0"/>
          </a:p>
          <a:p>
            <a:pPr marL="0" indent="0">
              <a:buNone/>
            </a:pPr>
            <a:r>
              <a:rPr lang="ja-JP" altLang="en-US" dirty="0"/>
              <a:t>　　周囲になじめない、同級生と話がかみ合わない</a:t>
            </a:r>
            <a:endParaRPr lang="en-US" altLang="ja-JP" dirty="0"/>
          </a:p>
          <a:p>
            <a:endParaRPr kumimoji="1" lang="en-US" altLang="ja-JP" dirty="0"/>
          </a:p>
        </p:txBody>
      </p:sp>
      <p:sp>
        <p:nvSpPr>
          <p:cNvPr id="4" name="テキスト ボックス 3">
            <a:extLst>
              <a:ext uri="{FF2B5EF4-FFF2-40B4-BE49-F238E27FC236}">
                <a16:creationId xmlns:a16="http://schemas.microsoft.com/office/drawing/2014/main" id="{CFC576C8-F935-8599-9FD1-B6AC2EF2A6CD}"/>
              </a:ext>
            </a:extLst>
          </p:cNvPr>
          <p:cNvSpPr txBox="1"/>
          <p:nvPr/>
        </p:nvSpPr>
        <p:spPr>
          <a:xfrm>
            <a:off x="838200" y="5649146"/>
            <a:ext cx="10640122" cy="954107"/>
          </a:xfrm>
          <a:prstGeom prst="rect">
            <a:avLst/>
          </a:prstGeom>
          <a:solidFill>
            <a:srgbClr val="00B0F0"/>
          </a:solidFill>
        </p:spPr>
        <p:txBody>
          <a:bodyPr wrap="square" rtlCol="0">
            <a:spAutoFit/>
          </a:bodyPr>
          <a:lstStyle/>
          <a:p>
            <a:pPr algn="ctr"/>
            <a:r>
              <a:rPr kumimoji="1" lang="ja-JP" altLang="en-US" sz="2800" dirty="0"/>
              <a:t>一部の児童生徒については、医療機関などの</a:t>
            </a:r>
            <a:endParaRPr kumimoji="1" lang="en-US" altLang="ja-JP" sz="2800" dirty="0"/>
          </a:p>
          <a:p>
            <a:pPr algn="ctr"/>
            <a:r>
              <a:rPr kumimoji="1" lang="ja-JP" altLang="en-US" sz="2800" dirty="0"/>
              <a:t>専門機関との連携のもとに適切な支援を実施していく必要がある</a:t>
            </a:r>
          </a:p>
        </p:txBody>
      </p:sp>
      <p:sp>
        <p:nvSpPr>
          <p:cNvPr id="5" name="スライド番号プレースホルダー 4">
            <a:extLst>
              <a:ext uri="{FF2B5EF4-FFF2-40B4-BE49-F238E27FC236}">
                <a16:creationId xmlns:a16="http://schemas.microsoft.com/office/drawing/2014/main" id="{29ECBDD9-E0A8-1F27-958D-4510B8B68950}"/>
              </a:ext>
            </a:extLst>
          </p:cNvPr>
          <p:cNvSpPr>
            <a:spLocks noGrp="1"/>
          </p:cNvSpPr>
          <p:nvPr>
            <p:ph type="sldNum" sz="quarter" idx="12"/>
          </p:nvPr>
        </p:nvSpPr>
        <p:spPr>
          <a:xfrm>
            <a:off x="9252626" y="6420690"/>
            <a:ext cx="2743200" cy="365125"/>
          </a:xfrm>
        </p:spPr>
        <p:txBody>
          <a:bodyPr/>
          <a:lstStyle/>
          <a:p>
            <a:fld id="{C49CBB26-323F-4284-A6C5-849EE1B7E8B4}" type="slidenum">
              <a:rPr kumimoji="1" lang="ja-JP" altLang="en-US" smtClean="0"/>
              <a:t>12</a:t>
            </a:fld>
            <a:endParaRPr kumimoji="1" lang="ja-JP" altLang="en-US" dirty="0"/>
          </a:p>
        </p:txBody>
      </p:sp>
    </p:spTree>
    <p:extLst>
      <p:ext uri="{BB962C8B-B14F-4D97-AF65-F5344CB8AC3E}">
        <p14:creationId xmlns:p14="http://schemas.microsoft.com/office/powerpoint/2010/main" val="878900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7CA55-E322-9F1D-4F69-286DD799D20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CD5FC69-F713-E85B-9D95-8FA5DB2C44E5}"/>
              </a:ext>
            </a:extLst>
          </p:cNvPr>
          <p:cNvSpPr>
            <a:spLocks noGrp="1"/>
          </p:cNvSpPr>
          <p:nvPr>
            <p:ph type="title"/>
          </p:nvPr>
        </p:nvSpPr>
        <p:spPr>
          <a:xfrm>
            <a:off x="838200" y="365125"/>
            <a:ext cx="10640122" cy="1325563"/>
          </a:xfrm>
        </p:spPr>
        <p:txBody>
          <a:bodyPr/>
          <a:lstStyle/>
          <a:p>
            <a:r>
              <a:rPr kumimoji="1" lang="en-US" altLang="ja-JP" dirty="0"/>
              <a:t>(1)</a:t>
            </a:r>
            <a:r>
              <a:rPr kumimoji="1" lang="ja-JP" altLang="en-US" dirty="0"/>
              <a:t>児童生徒自身について検討されてきたこと</a:t>
            </a:r>
          </a:p>
        </p:txBody>
      </p:sp>
      <p:sp>
        <p:nvSpPr>
          <p:cNvPr id="3" name="コンテンツ プレースホルダー 2">
            <a:extLst>
              <a:ext uri="{FF2B5EF4-FFF2-40B4-BE49-F238E27FC236}">
                <a16:creationId xmlns:a16="http://schemas.microsoft.com/office/drawing/2014/main" id="{42751AD5-89A9-9599-399D-1525B485E049}"/>
              </a:ext>
            </a:extLst>
          </p:cNvPr>
          <p:cNvSpPr>
            <a:spLocks noGrp="1"/>
          </p:cNvSpPr>
          <p:nvPr>
            <p:ph idx="1"/>
          </p:nvPr>
        </p:nvSpPr>
        <p:spPr>
          <a:xfrm>
            <a:off x="830766" y="1892537"/>
            <a:ext cx="10937488" cy="4351338"/>
          </a:xfrm>
        </p:spPr>
        <p:txBody>
          <a:bodyPr>
            <a:normAutofit/>
          </a:bodyPr>
          <a:lstStyle/>
          <a:p>
            <a:pPr>
              <a:buClr>
                <a:schemeClr val="tx1"/>
              </a:buClr>
            </a:pPr>
            <a:r>
              <a:rPr kumimoji="1" lang="ja-JP" altLang="en-US" u="sng" dirty="0">
                <a:solidFill>
                  <a:srgbClr val="FF0000"/>
                </a:solidFill>
              </a:rPr>
              <a:t>レジリエンス</a:t>
            </a:r>
            <a:r>
              <a:rPr kumimoji="1" lang="ja-JP" altLang="en-US" u="sng" dirty="0"/>
              <a:t>の不足</a:t>
            </a:r>
            <a:endParaRPr kumimoji="1" lang="en-US" altLang="ja-JP" dirty="0"/>
          </a:p>
          <a:p>
            <a:endParaRPr kumimoji="1" lang="en-US" altLang="ja-JP" dirty="0"/>
          </a:p>
          <a:p>
            <a:pPr>
              <a:buClr>
                <a:schemeClr val="tx1"/>
              </a:buClr>
            </a:pPr>
            <a:r>
              <a:rPr kumimoji="1" lang="ja-JP" altLang="en-US" u="sng" dirty="0">
                <a:solidFill>
                  <a:srgbClr val="FF0000"/>
                </a:solidFill>
              </a:rPr>
              <a:t>社会的スキル</a:t>
            </a:r>
            <a:r>
              <a:rPr kumimoji="1" lang="ja-JP" altLang="en-US" u="sng" dirty="0"/>
              <a:t>の不足</a:t>
            </a:r>
            <a:endParaRPr kumimoji="1" lang="en-US" altLang="ja-JP" u="sng" dirty="0"/>
          </a:p>
          <a:p>
            <a:pPr marL="0" indent="0">
              <a:buNone/>
            </a:pPr>
            <a:r>
              <a:rPr lang="ja-JP" altLang="en-US" dirty="0"/>
              <a:t>　</a:t>
            </a:r>
            <a:endParaRPr kumimoji="1" lang="en-US" altLang="ja-JP" dirty="0"/>
          </a:p>
        </p:txBody>
      </p:sp>
      <p:sp>
        <p:nvSpPr>
          <p:cNvPr id="4" name="テキスト ボックス 3">
            <a:extLst>
              <a:ext uri="{FF2B5EF4-FFF2-40B4-BE49-F238E27FC236}">
                <a16:creationId xmlns:a16="http://schemas.microsoft.com/office/drawing/2014/main" id="{BE6CD862-3B54-E1B9-4D22-07982011D7D6}"/>
              </a:ext>
            </a:extLst>
          </p:cNvPr>
          <p:cNvSpPr txBox="1"/>
          <p:nvPr/>
        </p:nvSpPr>
        <p:spPr>
          <a:xfrm>
            <a:off x="838200" y="4344037"/>
            <a:ext cx="10640122" cy="1384995"/>
          </a:xfrm>
          <a:prstGeom prst="rect">
            <a:avLst/>
          </a:prstGeom>
          <a:solidFill>
            <a:srgbClr val="00B0F0"/>
          </a:solidFill>
        </p:spPr>
        <p:txBody>
          <a:bodyPr wrap="square" rtlCol="0">
            <a:spAutoFit/>
          </a:bodyPr>
          <a:lstStyle/>
          <a:p>
            <a:pPr algn="ctr"/>
            <a:r>
              <a:rPr kumimoji="1" lang="ja-JP" altLang="en-US" sz="2800" dirty="0"/>
              <a:t>成長の過程で獲得していくことができる要素であり、</a:t>
            </a:r>
            <a:endParaRPr kumimoji="1" lang="en-US" altLang="ja-JP" sz="2800" dirty="0"/>
          </a:p>
          <a:p>
            <a:pPr algn="ctr"/>
            <a:r>
              <a:rPr kumimoji="1" lang="ja-JP" altLang="en-US" sz="2800" dirty="0"/>
              <a:t>どのような不登校支援を実施していくかを検討する上で、</a:t>
            </a:r>
            <a:endParaRPr kumimoji="1" lang="en-US" altLang="ja-JP" sz="2800" dirty="0"/>
          </a:p>
          <a:p>
            <a:pPr algn="ctr"/>
            <a:r>
              <a:rPr kumimoji="1" lang="ja-JP" altLang="en-US" sz="2800" dirty="0"/>
              <a:t>重要な視点になる</a:t>
            </a:r>
          </a:p>
        </p:txBody>
      </p:sp>
      <p:sp>
        <p:nvSpPr>
          <p:cNvPr id="5" name="スライド番号プレースホルダー 4">
            <a:extLst>
              <a:ext uri="{FF2B5EF4-FFF2-40B4-BE49-F238E27FC236}">
                <a16:creationId xmlns:a16="http://schemas.microsoft.com/office/drawing/2014/main" id="{808D83AB-CD3E-27E5-2505-90DEAAD58971}"/>
              </a:ext>
            </a:extLst>
          </p:cNvPr>
          <p:cNvSpPr>
            <a:spLocks noGrp="1"/>
          </p:cNvSpPr>
          <p:nvPr>
            <p:ph type="sldNum" sz="quarter" idx="12"/>
          </p:nvPr>
        </p:nvSpPr>
        <p:spPr/>
        <p:txBody>
          <a:bodyPr/>
          <a:lstStyle/>
          <a:p>
            <a:fld id="{C49CBB26-323F-4284-A6C5-849EE1B7E8B4}" type="slidenum">
              <a:rPr kumimoji="1" lang="ja-JP" altLang="en-US" smtClean="0"/>
              <a:t>13</a:t>
            </a:fld>
            <a:endParaRPr kumimoji="1" lang="ja-JP" altLang="en-US"/>
          </a:p>
        </p:txBody>
      </p:sp>
    </p:spTree>
    <p:extLst>
      <p:ext uri="{BB962C8B-B14F-4D97-AF65-F5344CB8AC3E}">
        <p14:creationId xmlns:p14="http://schemas.microsoft.com/office/powerpoint/2010/main" val="848935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1D1D1-2F13-A2F9-6E1C-5B6B44CE90A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A7D330B-50B0-3F7F-66BB-DB91AF2B1943}"/>
              </a:ext>
            </a:extLst>
          </p:cNvPr>
          <p:cNvSpPr>
            <a:spLocks noGrp="1"/>
          </p:cNvSpPr>
          <p:nvPr>
            <p:ph type="title"/>
          </p:nvPr>
        </p:nvSpPr>
        <p:spPr/>
        <p:txBody>
          <a:bodyPr/>
          <a:lstStyle/>
          <a:p>
            <a:r>
              <a:rPr kumimoji="1" lang="en-US" altLang="ja-JP" dirty="0"/>
              <a:t>(2)</a:t>
            </a:r>
            <a:r>
              <a:rPr kumimoji="1" lang="ja-JP" altLang="en-US" dirty="0"/>
              <a:t>周囲の環境について検討されてきたこと</a:t>
            </a:r>
          </a:p>
        </p:txBody>
      </p:sp>
      <p:sp>
        <p:nvSpPr>
          <p:cNvPr id="3" name="コンテンツ プレースホルダー 2">
            <a:extLst>
              <a:ext uri="{FF2B5EF4-FFF2-40B4-BE49-F238E27FC236}">
                <a16:creationId xmlns:a16="http://schemas.microsoft.com/office/drawing/2014/main" id="{367EAEA3-ECE9-C508-AD66-D5DE76C709FB}"/>
              </a:ext>
            </a:extLst>
          </p:cNvPr>
          <p:cNvSpPr>
            <a:spLocks noGrp="1"/>
          </p:cNvSpPr>
          <p:nvPr>
            <p:ph idx="1"/>
          </p:nvPr>
        </p:nvSpPr>
        <p:spPr/>
        <p:txBody>
          <a:bodyPr>
            <a:normAutofit/>
          </a:bodyPr>
          <a:lstStyle/>
          <a:p>
            <a:r>
              <a:rPr kumimoji="1" lang="ja-JP" altLang="en-US" dirty="0"/>
              <a:t>友人関係：学校生活の楽しさを大きく左右する</a:t>
            </a:r>
            <a:endParaRPr kumimoji="1" lang="en-US" altLang="ja-JP" dirty="0"/>
          </a:p>
          <a:p>
            <a:endParaRPr kumimoji="1" lang="en-US" altLang="ja-JP" dirty="0"/>
          </a:p>
          <a:p>
            <a:r>
              <a:rPr kumimoji="1" lang="ja-JP" altLang="en-US" dirty="0"/>
              <a:t>教師との関係：教師に対する安心感が登校意欲を高める</a:t>
            </a:r>
            <a:endParaRPr kumimoji="1" lang="en-US" altLang="ja-JP" dirty="0"/>
          </a:p>
          <a:p>
            <a:endParaRPr lang="en-US" altLang="ja-JP" dirty="0"/>
          </a:p>
          <a:p>
            <a:r>
              <a:rPr lang="ja-JP" altLang="en-US" dirty="0"/>
              <a:t>家族関係：学校で受けた様々なストレスを緩和し、翌日への</a:t>
            </a:r>
            <a:endParaRPr lang="en-US" altLang="ja-JP" dirty="0"/>
          </a:p>
          <a:p>
            <a:pPr marL="0" indent="0">
              <a:buNone/>
            </a:pPr>
            <a:r>
              <a:rPr lang="ja-JP" altLang="en-US" dirty="0"/>
              <a:t>　　　　　  元気を取り戻す機能を有しているか</a:t>
            </a:r>
            <a:endParaRPr lang="en-US" altLang="ja-JP" dirty="0"/>
          </a:p>
          <a:p>
            <a:endParaRPr kumimoji="1" lang="en-US" altLang="ja-JP" dirty="0"/>
          </a:p>
          <a:p>
            <a:r>
              <a:rPr lang="ja-JP" altLang="en-US" dirty="0"/>
              <a:t>きょうだい関係：家庭の中に居場所がないように感じる場合も</a:t>
            </a:r>
            <a:endParaRPr lang="en-US" altLang="ja-JP" dirty="0"/>
          </a:p>
        </p:txBody>
      </p:sp>
      <p:sp>
        <p:nvSpPr>
          <p:cNvPr id="4" name="スライド番号プレースホルダー 3">
            <a:extLst>
              <a:ext uri="{FF2B5EF4-FFF2-40B4-BE49-F238E27FC236}">
                <a16:creationId xmlns:a16="http://schemas.microsoft.com/office/drawing/2014/main" id="{0AF68533-F2D2-A523-5BAA-D3CD7AD61B2C}"/>
              </a:ext>
            </a:extLst>
          </p:cNvPr>
          <p:cNvSpPr>
            <a:spLocks noGrp="1"/>
          </p:cNvSpPr>
          <p:nvPr>
            <p:ph type="sldNum" sz="quarter" idx="12"/>
          </p:nvPr>
        </p:nvSpPr>
        <p:spPr/>
        <p:txBody>
          <a:bodyPr/>
          <a:lstStyle/>
          <a:p>
            <a:fld id="{C49CBB26-323F-4284-A6C5-849EE1B7E8B4}" type="slidenum">
              <a:rPr kumimoji="1" lang="ja-JP" altLang="en-US" smtClean="0"/>
              <a:t>14</a:t>
            </a:fld>
            <a:endParaRPr kumimoji="1" lang="ja-JP" altLang="en-US"/>
          </a:p>
        </p:txBody>
      </p:sp>
    </p:spTree>
    <p:extLst>
      <p:ext uri="{BB962C8B-B14F-4D97-AF65-F5344CB8AC3E}">
        <p14:creationId xmlns:p14="http://schemas.microsoft.com/office/powerpoint/2010/main" val="656621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5AB9D-BDC3-8B80-B984-F18AC265EADB}"/>
            </a:ext>
          </a:extLst>
        </p:cNvPr>
        <p:cNvGrpSpPr/>
        <p:nvPr/>
      </p:nvGrpSpPr>
      <p:grpSpPr>
        <a:xfrm>
          <a:off x="0" y="0"/>
          <a:ext cx="0" cy="0"/>
          <a:chOff x="0" y="0"/>
          <a:chExt cx="0" cy="0"/>
        </a:xfrm>
      </p:grpSpPr>
      <p:pic>
        <p:nvPicPr>
          <p:cNvPr id="12" name="図 11">
            <a:extLst>
              <a:ext uri="{FF2B5EF4-FFF2-40B4-BE49-F238E27FC236}">
                <a16:creationId xmlns:a16="http://schemas.microsoft.com/office/drawing/2014/main" id="{6A64BEC9-E02D-4C41-14DD-689258FFAA3D}"/>
              </a:ext>
            </a:extLst>
          </p:cNvPr>
          <p:cNvPicPr>
            <a:picLocks noChangeAspect="1"/>
          </p:cNvPicPr>
          <p:nvPr/>
        </p:nvPicPr>
        <p:blipFill>
          <a:blip r:embed="rId3"/>
          <a:stretch>
            <a:fillRect/>
          </a:stretch>
        </p:blipFill>
        <p:spPr>
          <a:xfrm>
            <a:off x="71346" y="1771839"/>
            <a:ext cx="12079386" cy="3668179"/>
          </a:xfrm>
          <a:prstGeom prst="rect">
            <a:avLst/>
          </a:prstGeom>
        </p:spPr>
      </p:pic>
      <p:sp>
        <p:nvSpPr>
          <p:cNvPr id="2" name="タイトル 1">
            <a:extLst>
              <a:ext uri="{FF2B5EF4-FFF2-40B4-BE49-F238E27FC236}">
                <a16:creationId xmlns:a16="http://schemas.microsoft.com/office/drawing/2014/main" id="{87033A0F-B766-0B6C-AA6D-87ECA8A9D764}"/>
              </a:ext>
            </a:extLst>
          </p:cNvPr>
          <p:cNvSpPr>
            <a:spLocks noGrp="1"/>
          </p:cNvSpPr>
          <p:nvPr>
            <p:ph type="title"/>
          </p:nvPr>
        </p:nvSpPr>
        <p:spPr/>
        <p:txBody>
          <a:bodyPr/>
          <a:lstStyle/>
          <a:p>
            <a:r>
              <a:rPr kumimoji="1" lang="en-US" altLang="ja-JP" dirty="0"/>
              <a:t>(3)</a:t>
            </a:r>
            <a:r>
              <a:rPr kumimoji="1" lang="ja-JP" altLang="en-US" dirty="0"/>
              <a:t> 複雑な要因が絡み合って不登校に至る</a:t>
            </a:r>
            <a:br>
              <a:rPr kumimoji="1" lang="en-US" altLang="ja-JP" dirty="0"/>
            </a:br>
            <a:r>
              <a:rPr kumimoji="1" lang="ja-JP" altLang="en-US" dirty="0"/>
              <a:t>　　ことを理解する</a:t>
            </a:r>
          </a:p>
        </p:txBody>
      </p:sp>
      <p:sp>
        <p:nvSpPr>
          <p:cNvPr id="7" name="テキスト ボックス 6">
            <a:extLst>
              <a:ext uri="{FF2B5EF4-FFF2-40B4-BE49-F238E27FC236}">
                <a16:creationId xmlns:a16="http://schemas.microsoft.com/office/drawing/2014/main" id="{8615DB84-6618-0373-E6A6-4B9F98F03460}"/>
              </a:ext>
            </a:extLst>
          </p:cNvPr>
          <p:cNvSpPr txBox="1"/>
          <p:nvPr/>
        </p:nvSpPr>
        <p:spPr>
          <a:xfrm>
            <a:off x="1443789" y="6101234"/>
            <a:ext cx="9910012" cy="369332"/>
          </a:xfrm>
          <a:prstGeom prst="rect">
            <a:avLst/>
          </a:prstGeom>
          <a:noFill/>
        </p:spPr>
        <p:txBody>
          <a:bodyPr wrap="square" rtlCol="0">
            <a:spAutoFit/>
          </a:bodyPr>
          <a:lstStyle/>
          <a:p>
            <a:r>
              <a:rPr lang="ja-JP" altLang="en-US" b="1" dirty="0"/>
              <a:t>文部科学省（</a:t>
            </a:r>
            <a:r>
              <a:rPr lang="en-US" altLang="ja-JP" b="1" dirty="0"/>
              <a:t>2025</a:t>
            </a:r>
            <a:r>
              <a:rPr lang="ja-JP" altLang="en-US" b="1" dirty="0"/>
              <a:t>）令和</a:t>
            </a:r>
            <a:r>
              <a:rPr lang="en-US" altLang="ja-JP" b="1" dirty="0"/>
              <a:t>6</a:t>
            </a:r>
            <a:r>
              <a:rPr lang="ja-JP" altLang="en-US" b="1" dirty="0"/>
              <a:t>年度児童生徒の問題行動・不登校等生徒指導上の諸課題に関する調査</a:t>
            </a:r>
          </a:p>
        </p:txBody>
      </p:sp>
      <p:sp>
        <p:nvSpPr>
          <p:cNvPr id="8" name="正方形/長方形 7">
            <a:extLst>
              <a:ext uri="{FF2B5EF4-FFF2-40B4-BE49-F238E27FC236}">
                <a16:creationId xmlns:a16="http://schemas.microsoft.com/office/drawing/2014/main" id="{65C53362-95BA-D89E-C0D1-858FB7CDAA0B}"/>
              </a:ext>
            </a:extLst>
          </p:cNvPr>
          <p:cNvSpPr/>
          <p:nvPr/>
        </p:nvSpPr>
        <p:spPr>
          <a:xfrm>
            <a:off x="7369004" y="1858536"/>
            <a:ext cx="684000" cy="3528000"/>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71CB3025-F392-757C-DE0E-B85813FBF329}"/>
              </a:ext>
            </a:extLst>
          </p:cNvPr>
          <p:cNvSpPr/>
          <p:nvPr/>
        </p:nvSpPr>
        <p:spPr>
          <a:xfrm>
            <a:off x="8726955" y="1862256"/>
            <a:ext cx="684000" cy="3528000"/>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A1EA6D0E-EF8C-B08D-F664-91C5A4FF2248}"/>
              </a:ext>
            </a:extLst>
          </p:cNvPr>
          <p:cNvSpPr/>
          <p:nvPr/>
        </p:nvSpPr>
        <p:spPr>
          <a:xfrm>
            <a:off x="9407115" y="1854820"/>
            <a:ext cx="684000" cy="3528000"/>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a:extLst>
              <a:ext uri="{FF2B5EF4-FFF2-40B4-BE49-F238E27FC236}">
                <a16:creationId xmlns:a16="http://schemas.microsoft.com/office/drawing/2014/main" id="{8E9515A8-BB72-AB98-4D81-5650AE6FE828}"/>
              </a:ext>
            </a:extLst>
          </p:cNvPr>
          <p:cNvSpPr>
            <a:spLocks noGrp="1"/>
          </p:cNvSpPr>
          <p:nvPr>
            <p:ph type="sldNum" sz="quarter" idx="12"/>
          </p:nvPr>
        </p:nvSpPr>
        <p:spPr>
          <a:xfrm>
            <a:off x="8610600" y="6360557"/>
            <a:ext cx="2743200" cy="365125"/>
          </a:xfrm>
        </p:spPr>
        <p:txBody>
          <a:bodyPr/>
          <a:lstStyle/>
          <a:p>
            <a:fld id="{C49CBB26-323F-4284-A6C5-849EE1B7E8B4}" type="slidenum">
              <a:rPr kumimoji="1" lang="ja-JP" altLang="en-US" smtClean="0"/>
              <a:t>15</a:t>
            </a:fld>
            <a:endParaRPr kumimoji="1" lang="ja-JP" altLang="en-US"/>
          </a:p>
        </p:txBody>
      </p:sp>
    </p:spTree>
    <p:extLst>
      <p:ext uri="{BB962C8B-B14F-4D97-AF65-F5344CB8AC3E}">
        <p14:creationId xmlns:p14="http://schemas.microsoft.com/office/powerpoint/2010/main" val="1622034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75A9E-3694-6BD9-4F3B-0555AD14CF32}"/>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D75A0733-A940-A504-A95F-270F15C8970A}"/>
              </a:ext>
            </a:extLst>
          </p:cNvPr>
          <p:cNvSpPr txBox="1"/>
          <p:nvPr/>
        </p:nvSpPr>
        <p:spPr>
          <a:xfrm>
            <a:off x="8683082" y="5634523"/>
            <a:ext cx="3471747" cy="923330"/>
          </a:xfrm>
          <a:prstGeom prst="rect">
            <a:avLst/>
          </a:prstGeom>
          <a:noFill/>
        </p:spPr>
        <p:txBody>
          <a:bodyPr wrap="square" rtlCol="0">
            <a:spAutoFit/>
          </a:bodyPr>
          <a:lstStyle/>
          <a:p>
            <a:r>
              <a:rPr kumimoji="1" lang="ja-JP" altLang="en-US" dirty="0"/>
              <a:t>不登校児童生徒の実態把握に関する調査企画分析会議</a:t>
            </a:r>
            <a:r>
              <a:rPr kumimoji="1" lang="zh-CN" altLang="en-US" dirty="0"/>
              <a:t>（</a:t>
            </a:r>
            <a:r>
              <a:rPr kumimoji="1" lang="en-US" altLang="zh-CN" dirty="0"/>
              <a:t>202</a:t>
            </a:r>
            <a:r>
              <a:rPr kumimoji="1" lang="en-US" altLang="ja-JP" dirty="0"/>
              <a:t>1</a:t>
            </a:r>
            <a:r>
              <a:rPr kumimoji="1" lang="zh-CN" altLang="en-US" dirty="0"/>
              <a:t>）</a:t>
            </a:r>
            <a:r>
              <a:rPr kumimoji="1" lang="ja-JP" altLang="en-US" dirty="0"/>
              <a:t>より抜粋</a:t>
            </a:r>
          </a:p>
        </p:txBody>
      </p:sp>
      <p:pic>
        <p:nvPicPr>
          <p:cNvPr id="14" name="図 13">
            <a:extLst>
              <a:ext uri="{FF2B5EF4-FFF2-40B4-BE49-F238E27FC236}">
                <a16:creationId xmlns:a16="http://schemas.microsoft.com/office/drawing/2014/main" id="{F369CB52-9620-274C-49C5-D5E2F40C0EA2}"/>
              </a:ext>
            </a:extLst>
          </p:cNvPr>
          <p:cNvPicPr>
            <a:picLocks noChangeAspect="1"/>
          </p:cNvPicPr>
          <p:nvPr/>
        </p:nvPicPr>
        <p:blipFill>
          <a:blip r:embed="rId3"/>
          <a:stretch>
            <a:fillRect/>
          </a:stretch>
        </p:blipFill>
        <p:spPr>
          <a:xfrm>
            <a:off x="617915" y="160631"/>
            <a:ext cx="8065167" cy="6536737"/>
          </a:xfrm>
          <a:prstGeom prst="rect">
            <a:avLst/>
          </a:prstGeom>
        </p:spPr>
      </p:pic>
      <p:sp>
        <p:nvSpPr>
          <p:cNvPr id="17" name="正方形/長方形 16">
            <a:extLst>
              <a:ext uri="{FF2B5EF4-FFF2-40B4-BE49-F238E27FC236}">
                <a16:creationId xmlns:a16="http://schemas.microsoft.com/office/drawing/2014/main" id="{16C2AF01-9C6D-2044-EF79-591FF977C05B}"/>
              </a:ext>
            </a:extLst>
          </p:cNvPr>
          <p:cNvSpPr/>
          <p:nvPr/>
        </p:nvSpPr>
        <p:spPr>
          <a:xfrm>
            <a:off x="2319454" y="438616"/>
            <a:ext cx="6021659" cy="394010"/>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3944FCFA-D6FC-8073-6642-DC68F446F27A}"/>
              </a:ext>
            </a:extLst>
          </p:cNvPr>
          <p:cNvSpPr/>
          <p:nvPr/>
        </p:nvSpPr>
        <p:spPr>
          <a:xfrm>
            <a:off x="996176" y="1260087"/>
            <a:ext cx="7341223" cy="394010"/>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0F650F36-1E2D-3514-C7DB-0853B7682795}"/>
              </a:ext>
            </a:extLst>
          </p:cNvPr>
          <p:cNvSpPr/>
          <p:nvPr/>
        </p:nvSpPr>
        <p:spPr>
          <a:xfrm>
            <a:off x="985027" y="1694984"/>
            <a:ext cx="7341223" cy="394010"/>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807A05D8-06F5-E4C9-5969-FFBC295BBC4E}"/>
              </a:ext>
            </a:extLst>
          </p:cNvPr>
          <p:cNvSpPr/>
          <p:nvPr/>
        </p:nvSpPr>
        <p:spPr>
          <a:xfrm>
            <a:off x="2300872" y="880945"/>
            <a:ext cx="6021659" cy="394010"/>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32414BB7-AABC-505A-BDCB-92A91ED7CE9F}"/>
              </a:ext>
            </a:extLst>
          </p:cNvPr>
          <p:cNvSpPr>
            <a:spLocks noGrp="1"/>
          </p:cNvSpPr>
          <p:nvPr>
            <p:ph type="sldNum" sz="quarter" idx="12"/>
          </p:nvPr>
        </p:nvSpPr>
        <p:spPr/>
        <p:txBody>
          <a:bodyPr/>
          <a:lstStyle/>
          <a:p>
            <a:fld id="{C49CBB26-323F-4284-A6C5-849EE1B7E8B4}" type="slidenum">
              <a:rPr kumimoji="1" lang="ja-JP" altLang="en-US" smtClean="0"/>
              <a:t>16</a:t>
            </a:fld>
            <a:endParaRPr kumimoji="1" lang="ja-JP" altLang="en-US"/>
          </a:p>
        </p:txBody>
      </p:sp>
    </p:spTree>
    <p:extLst>
      <p:ext uri="{BB962C8B-B14F-4D97-AF65-F5344CB8AC3E}">
        <p14:creationId xmlns:p14="http://schemas.microsoft.com/office/powerpoint/2010/main" val="578003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11A65-73AD-84A2-D3D8-081744FC4C6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AFDA355-01D8-F617-4432-072A02E015D0}"/>
              </a:ext>
            </a:extLst>
          </p:cNvPr>
          <p:cNvSpPr>
            <a:spLocks noGrp="1"/>
          </p:cNvSpPr>
          <p:nvPr>
            <p:ph type="title"/>
          </p:nvPr>
        </p:nvSpPr>
        <p:spPr/>
        <p:txBody>
          <a:bodyPr/>
          <a:lstStyle/>
          <a:p>
            <a:r>
              <a:rPr kumimoji="1" lang="en-US" altLang="ja-JP" dirty="0"/>
              <a:t>(3)</a:t>
            </a:r>
            <a:r>
              <a:rPr kumimoji="1" lang="ja-JP" altLang="en-US" dirty="0"/>
              <a:t> 複雑な要因が絡み合って不登校に至る</a:t>
            </a:r>
            <a:br>
              <a:rPr kumimoji="1" lang="en-US" altLang="ja-JP" dirty="0"/>
            </a:br>
            <a:r>
              <a:rPr kumimoji="1" lang="ja-JP" altLang="en-US" dirty="0"/>
              <a:t>　　ことを理解する</a:t>
            </a:r>
          </a:p>
        </p:txBody>
      </p:sp>
      <p:sp>
        <p:nvSpPr>
          <p:cNvPr id="3" name="コンテンツ プレースホルダー 2">
            <a:extLst>
              <a:ext uri="{FF2B5EF4-FFF2-40B4-BE49-F238E27FC236}">
                <a16:creationId xmlns:a16="http://schemas.microsoft.com/office/drawing/2014/main" id="{ECB6D92F-2D55-D2BB-939B-99FD59AD251B}"/>
              </a:ext>
            </a:extLst>
          </p:cNvPr>
          <p:cNvSpPr>
            <a:spLocks noGrp="1"/>
          </p:cNvSpPr>
          <p:nvPr>
            <p:ph idx="1"/>
          </p:nvPr>
        </p:nvSpPr>
        <p:spPr>
          <a:xfrm>
            <a:off x="838200" y="1172485"/>
            <a:ext cx="10515600" cy="4351338"/>
          </a:xfrm>
        </p:spPr>
        <p:txBody>
          <a:bodyPr>
            <a:noAutofit/>
          </a:bodyPr>
          <a:lstStyle/>
          <a:p>
            <a:endParaRPr kumimoji="1" lang="en-US" altLang="ja-JP" dirty="0"/>
          </a:p>
          <a:p>
            <a:r>
              <a:rPr kumimoji="1" lang="ja-JP" altLang="en-US" dirty="0"/>
              <a:t>背景要因は、</a:t>
            </a:r>
            <a:r>
              <a:rPr kumimoji="1" lang="ja-JP" altLang="en-US" dirty="0">
                <a:solidFill>
                  <a:srgbClr val="FF0000"/>
                </a:solidFill>
              </a:rPr>
              <a:t>どれかが正解というわけではなく</a:t>
            </a:r>
            <a:r>
              <a:rPr kumimoji="1" lang="ja-JP" altLang="en-US" dirty="0"/>
              <a:t>どれもが関わっており、児童生徒によってそれらの要因の影響力が異なってくる</a:t>
            </a:r>
            <a:endParaRPr kumimoji="1" lang="en-US" altLang="ja-JP" dirty="0"/>
          </a:p>
          <a:p>
            <a:endParaRPr kumimoji="1" lang="en-US" altLang="ja-JP" dirty="0"/>
          </a:p>
          <a:p>
            <a:r>
              <a:rPr kumimoji="1" lang="ja-JP" altLang="en-US" dirty="0"/>
              <a:t>そうした柔軟な視点をもつことは、一方的に「不登校になったのは家庭のせいだ」「いや、学校のせいだ」などと考えるのを防ぐことにつながる</a:t>
            </a:r>
            <a:endParaRPr kumimoji="1" lang="en-US" altLang="ja-JP" dirty="0"/>
          </a:p>
          <a:p>
            <a:endParaRPr lang="en-US" altLang="ja-JP" dirty="0"/>
          </a:p>
          <a:p>
            <a:r>
              <a:rPr lang="ja-JP" altLang="en-US" dirty="0"/>
              <a:t>「悪者探し」をするのではなく、</a:t>
            </a:r>
            <a:r>
              <a:rPr lang="ja-JP" altLang="en-US" dirty="0">
                <a:solidFill>
                  <a:srgbClr val="FF0000"/>
                </a:solidFill>
              </a:rPr>
              <a:t>保護者が冷静に自らの関わり方のよさを認められるように支え</a:t>
            </a:r>
            <a:r>
              <a:rPr lang="ja-JP" altLang="en-US" dirty="0"/>
              <a:t>、今ある状況をいかに活用してサポートにつなげるかという視点をもつことが必要</a:t>
            </a:r>
            <a:endParaRPr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4EE14980-0307-2645-8CB3-0E139B7BE37A}"/>
              </a:ext>
            </a:extLst>
          </p:cNvPr>
          <p:cNvSpPr>
            <a:spLocks noGrp="1"/>
          </p:cNvSpPr>
          <p:nvPr>
            <p:ph type="sldNum" sz="quarter" idx="12"/>
          </p:nvPr>
        </p:nvSpPr>
        <p:spPr/>
        <p:txBody>
          <a:bodyPr/>
          <a:lstStyle/>
          <a:p>
            <a:fld id="{C49CBB26-323F-4284-A6C5-849EE1B7E8B4}" type="slidenum">
              <a:rPr kumimoji="1" lang="ja-JP" altLang="en-US" smtClean="0"/>
              <a:t>17</a:t>
            </a:fld>
            <a:endParaRPr kumimoji="1" lang="ja-JP" altLang="en-US"/>
          </a:p>
        </p:txBody>
      </p:sp>
    </p:spTree>
    <p:extLst>
      <p:ext uri="{BB962C8B-B14F-4D97-AF65-F5344CB8AC3E}">
        <p14:creationId xmlns:p14="http://schemas.microsoft.com/office/powerpoint/2010/main" val="1888305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2D597-5E41-F601-8B63-F11730E4BB1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31AAD06-4EB8-BCA7-DE86-5221E45C5A8C}"/>
              </a:ext>
            </a:extLst>
          </p:cNvPr>
          <p:cNvSpPr>
            <a:spLocks noGrp="1"/>
          </p:cNvSpPr>
          <p:nvPr>
            <p:ph type="title"/>
          </p:nvPr>
        </p:nvSpPr>
        <p:spPr/>
        <p:txBody>
          <a:bodyPr/>
          <a:lstStyle/>
          <a:p>
            <a:r>
              <a:rPr kumimoji="1" lang="en-US" altLang="ja-JP" dirty="0"/>
              <a:t>(4)</a:t>
            </a:r>
            <a:r>
              <a:rPr kumimoji="1" lang="ja-JP" altLang="en-US" dirty="0"/>
              <a:t>不登校の背景について深く考える</a:t>
            </a:r>
          </a:p>
        </p:txBody>
      </p:sp>
      <p:sp>
        <p:nvSpPr>
          <p:cNvPr id="3" name="コンテンツ プレースホルダー 2">
            <a:extLst>
              <a:ext uri="{FF2B5EF4-FFF2-40B4-BE49-F238E27FC236}">
                <a16:creationId xmlns:a16="http://schemas.microsoft.com/office/drawing/2014/main" id="{81C76FC2-E572-FAAF-F445-6AF208832C6C}"/>
              </a:ext>
            </a:extLst>
          </p:cNvPr>
          <p:cNvSpPr>
            <a:spLocks noGrp="1"/>
          </p:cNvSpPr>
          <p:nvPr>
            <p:ph idx="1"/>
          </p:nvPr>
        </p:nvSpPr>
        <p:spPr>
          <a:xfrm>
            <a:off x="635296" y="1253331"/>
            <a:ext cx="10942674" cy="4351338"/>
          </a:xfrm>
        </p:spPr>
        <p:txBody>
          <a:bodyPr/>
          <a:lstStyle/>
          <a:p>
            <a:pPr marL="0" indent="0" algn="ctr">
              <a:buNone/>
            </a:pPr>
            <a:r>
              <a:rPr kumimoji="1" lang="en-US" altLang="ja-JP" dirty="0"/>
              <a:t>【</a:t>
            </a:r>
            <a:r>
              <a:rPr kumimoji="1" lang="ja-JP" altLang="en-US" dirty="0"/>
              <a:t>ワーク</a:t>
            </a:r>
            <a:r>
              <a:rPr kumimoji="1" lang="en-US" altLang="ja-JP" dirty="0"/>
              <a:t>2】</a:t>
            </a:r>
          </a:p>
          <a:p>
            <a:pPr marL="0" indent="0">
              <a:buNone/>
            </a:pPr>
            <a:r>
              <a:rPr lang="ja-JP" altLang="en-US" dirty="0"/>
              <a:t>スクールカウンセラーは、先ほど登場した</a:t>
            </a:r>
            <a:r>
              <a:rPr lang="en-US" altLang="ja-JP" dirty="0"/>
              <a:t>A</a:t>
            </a:r>
            <a:r>
              <a:rPr lang="ja-JP" altLang="en-US" dirty="0"/>
              <a:t>と母親との面談を行いました。その時の様子をもとに、</a:t>
            </a:r>
            <a:r>
              <a:rPr lang="en-US" altLang="ja-JP" dirty="0"/>
              <a:t>A</a:t>
            </a:r>
            <a:r>
              <a:rPr lang="ja-JP" altLang="en-US" dirty="0"/>
              <a:t>が不登校に至った背景について考えてみましょう。</a:t>
            </a:r>
            <a:endParaRPr lang="en-US" altLang="ja-JP" dirty="0"/>
          </a:p>
          <a:p>
            <a:pPr marL="0" indent="0">
              <a:buNone/>
            </a:pPr>
            <a:r>
              <a:rPr kumimoji="1" lang="ja-JP" altLang="en-US" dirty="0"/>
              <a:t>各自で考えた後に、近くの人と話し合いましょう。</a:t>
            </a:r>
            <a:endParaRPr kumimoji="1" lang="en-US" altLang="ja-JP" dirty="0"/>
          </a:p>
          <a:p>
            <a:endParaRPr kumimoji="1" lang="en-US" altLang="ja-JP" dirty="0"/>
          </a:p>
        </p:txBody>
      </p:sp>
      <p:sp>
        <p:nvSpPr>
          <p:cNvPr id="5" name="正方形/長方形 4">
            <a:extLst>
              <a:ext uri="{FF2B5EF4-FFF2-40B4-BE49-F238E27FC236}">
                <a16:creationId xmlns:a16="http://schemas.microsoft.com/office/drawing/2014/main" id="{02544547-2351-DFFE-8C38-77BA716F3ABF}"/>
              </a:ext>
            </a:extLst>
          </p:cNvPr>
          <p:cNvSpPr/>
          <p:nvPr/>
        </p:nvSpPr>
        <p:spPr>
          <a:xfrm>
            <a:off x="498844" y="3540648"/>
            <a:ext cx="11196083" cy="3212350"/>
          </a:xfrm>
          <a:prstGeom prst="rect">
            <a:avLst/>
          </a:prstGeom>
          <a:ln w="28575"/>
        </p:spPr>
        <p:style>
          <a:lnRef idx="2">
            <a:schemeClr val="dk1"/>
          </a:lnRef>
          <a:fillRef idx="1">
            <a:schemeClr val="lt1"/>
          </a:fillRef>
          <a:effectRef idx="0">
            <a:schemeClr val="dk1"/>
          </a:effectRef>
          <a:fontRef idx="minor">
            <a:schemeClr val="dk1"/>
          </a:fontRef>
        </p:style>
        <p:txBody>
          <a:bodyPr rtlCol="0" anchor="ctr" anchorCtr="0"/>
          <a:lstStyle/>
          <a:p>
            <a:r>
              <a:rPr lang="ja-JP" altLang="en-US" sz="2400" dirty="0"/>
              <a:t>　スクールカウンセラーが</a:t>
            </a:r>
            <a:r>
              <a:rPr lang="en-US" altLang="ja-JP" sz="2400" dirty="0"/>
              <a:t>A</a:t>
            </a:r>
            <a:r>
              <a:rPr lang="ja-JP" altLang="en-US" sz="2400" dirty="0"/>
              <a:t>に話しかけると、</a:t>
            </a:r>
            <a:r>
              <a:rPr lang="en-US" altLang="ja-JP" sz="2400" dirty="0"/>
              <a:t>A</a:t>
            </a:r>
            <a:r>
              <a:rPr lang="ja-JP" altLang="en-US" sz="2400" dirty="0"/>
              <a:t>は黙りこくって下を向いてしまう。そんな様子を見た母親は、</a:t>
            </a:r>
            <a:r>
              <a:rPr lang="en-US" altLang="ja-JP" sz="2400" dirty="0"/>
              <a:t>A</a:t>
            </a:r>
            <a:r>
              <a:rPr lang="ja-JP" altLang="en-US" sz="2400" dirty="0"/>
              <a:t>のかわりにスクールカウンセラーへの返答を行うという様子が繰り返された。</a:t>
            </a:r>
            <a:endParaRPr lang="en-US" altLang="ja-JP" sz="2400" dirty="0"/>
          </a:p>
          <a:p>
            <a:r>
              <a:rPr lang="ja-JP" altLang="en-US" sz="2400" dirty="0"/>
              <a:t>　</a:t>
            </a:r>
            <a:r>
              <a:rPr lang="en-US" altLang="ja-JP" sz="2400" dirty="0"/>
              <a:t>A</a:t>
            </a:r>
            <a:r>
              <a:rPr lang="ja-JP" altLang="en-US" sz="2400" dirty="0"/>
              <a:t>のみとの面接でも、状況は変わらなかった。話すのが無理なら遊ぼうと思って誘っても、黙ったままで変化はない。母親との面接では、中学</a:t>
            </a:r>
            <a:r>
              <a:rPr lang="en-US" altLang="ja-JP" sz="2400" dirty="0"/>
              <a:t>2</a:t>
            </a:r>
            <a:r>
              <a:rPr lang="ja-JP" altLang="en-US" sz="2400" dirty="0"/>
              <a:t>年生になってからは教室でも同じような様子で、友達との交流もなかったという。</a:t>
            </a:r>
            <a:endParaRPr lang="en-US" altLang="ja-JP" sz="2400" dirty="0"/>
          </a:p>
          <a:p>
            <a:r>
              <a:rPr lang="ja-JP" altLang="en-US" sz="2400" dirty="0"/>
              <a:t>　面接後、スクールカウンセラーが担任から話を聞くと、担任の先生の問いかけにも反応がないということだった。</a:t>
            </a:r>
            <a:endParaRPr lang="en-US" altLang="ja-JP" sz="2400" dirty="0"/>
          </a:p>
        </p:txBody>
      </p:sp>
      <p:sp>
        <p:nvSpPr>
          <p:cNvPr id="4" name="スライド番号プレースホルダー 3">
            <a:extLst>
              <a:ext uri="{FF2B5EF4-FFF2-40B4-BE49-F238E27FC236}">
                <a16:creationId xmlns:a16="http://schemas.microsoft.com/office/drawing/2014/main" id="{04D4B77D-25C8-C80D-593E-01F7A9C76673}"/>
              </a:ext>
            </a:extLst>
          </p:cNvPr>
          <p:cNvSpPr>
            <a:spLocks noGrp="1"/>
          </p:cNvSpPr>
          <p:nvPr>
            <p:ph type="sldNum" sz="quarter" idx="12"/>
          </p:nvPr>
        </p:nvSpPr>
        <p:spPr>
          <a:xfrm>
            <a:off x="9340175" y="6387873"/>
            <a:ext cx="2743200" cy="365125"/>
          </a:xfrm>
        </p:spPr>
        <p:txBody>
          <a:bodyPr/>
          <a:lstStyle/>
          <a:p>
            <a:fld id="{C49CBB26-323F-4284-A6C5-849EE1B7E8B4}" type="slidenum">
              <a:rPr kumimoji="1" lang="ja-JP" altLang="en-US" smtClean="0"/>
              <a:t>18</a:t>
            </a:fld>
            <a:endParaRPr kumimoji="1" lang="ja-JP" altLang="en-US" dirty="0"/>
          </a:p>
        </p:txBody>
      </p:sp>
    </p:spTree>
    <p:extLst>
      <p:ext uri="{BB962C8B-B14F-4D97-AF65-F5344CB8AC3E}">
        <p14:creationId xmlns:p14="http://schemas.microsoft.com/office/powerpoint/2010/main" val="2704745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C6F95-6635-09B3-E91C-0B1F8AF06E2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2C132E7-9EA2-FADD-F68B-5EB4E3FEE0AD}"/>
              </a:ext>
            </a:extLst>
          </p:cNvPr>
          <p:cNvSpPr>
            <a:spLocks noGrp="1"/>
          </p:cNvSpPr>
          <p:nvPr>
            <p:ph type="title"/>
          </p:nvPr>
        </p:nvSpPr>
        <p:spPr/>
        <p:txBody>
          <a:bodyPr/>
          <a:lstStyle/>
          <a:p>
            <a:r>
              <a:rPr kumimoji="1" lang="en-US" altLang="ja-JP" dirty="0"/>
              <a:t>(4)</a:t>
            </a:r>
            <a:r>
              <a:rPr kumimoji="1" lang="ja-JP" altLang="en-US" dirty="0"/>
              <a:t>不登校の背景について深く考える</a:t>
            </a:r>
          </a:p>
        </p:txBody>
      </p:sp>
      <p:sp>
        <p:nvSpPr>
          <p:cNvPr id="3" name="コンテンツ プレースホルダー 2">
            <a:extLst>
              <a:ext uri="{FF2B5EF4-FFF2-40B4-BE49-F238E27FC236}">
                <a16:creationId xmlns:a16="http://schemas.microsoft.com/office/drawing/2014/main" id="{71973DFF-D89A-F84F-D470-F5B369AF217C}"/>
              </a:ext>
            </a:extLst>
          </p:cNvPr>
          <p:cNvSpPr>
            <a:spLocks noGrp="1"/>
          </p:cNvSpPr>
          <p:nvPr>
            <p:ph idx="1"/>
          </p:nvPr>
        </p:nvSpPr>
        <p:spPr>
          <a:xfrm>
            <a:off x="635296" y="1253331"/>
            <a:ext cx="10942674" cy="4351338"/>
          </a:xfrm>
        </p:spPr>
        <p:txBody>
          <a:bodyPr/>
          <a:lstStyle/>
          <a:p>
            <a:pPr marL="0" indent="0" algn="ctr">
              <a:buNone/>
            </a:pPr>
            <a:r>
              <a:rPr kumimoji="1" lang="en-US" altLang="ja-JP" dirty="0"/>
              <a:t>【</a:t>
            </a:r>
            <a:r>
              <a:rPr kumimoji="1" lang="ja-JP" altLang="en-US" dirty="0"/>
              <a:t>ワーク</a:t>
            </a:r>
            <a:r>
              <a:rPr kumimoji="1" lang="en-US" altLang="ja-JP" dirty="0"/>
              <a:t>2】</a:t>
            </a:r>
          </a:p>
          <a:p>
            <a:pPr marL="0" indent="0">
              <a:buNone/>
            </a:pPr>
            <a:r>
              <a:rPr lang="ja-JP" altLang="en-US" dirty="0"/>
              <a:t>スクールカウンセラーは、先ほど登場した</a:t>
            </a:r>
            <a:r>
              <a:rPr lang="en-US" altLang="ja-JP" dirty="0"/>
              <a:t>A</a:t>
            </a:r>
            <a:r>
              <a:rPr lang="ja-JP" altLang="en-US" dirty="0"/>
              <a:t>と母親との面談を行いました。その時の様子をもとに、</a:t>
            </a:r>
            <a:r>
              <a:rPr lang="en-US" altLang="ja-JP" dirty="0"/>
              <a:t>A</a:t>
            </a:r>
            <a:r>
              <a:rPr lang="ja-JP" altLang="en-US" dirty="0"/>
              <a:t>が不登校に至った背景について考えてみましょう。</a:t>
            </a:r>
            <a:endParaRPr lang="en-US" altLang="ja-JP" dirty="0"/>
          </a:p>
          <a:p>
            <a:pPr marL="0" indent="0">
              <a:buNone/>
            </a:pPr>
            <a:r>
              <a:rPr kumimoji="1" lang="ja-JP" altLang="en-US" dirty="0"/>
              <a:t>各自で考えた後に、近くの人と話し合いましょう。</a:t>
            </a:r>
            <a:endParaRPr kumimoji="1" lang="en-US" altLang="ja-JP" dirty="0"/>
          </a:p>
          <a:p>
            <a:endParaRPr kumimoji="1" lang="en-US" altLang="ja-JP" dirty="0"/>
          </a:p>
        </p:txBody>
      </p:sp>
      <p:sp>
        <p:nvSpPr>
          <p:cNvPr id="5" name="正方形/長方形 4">
            <a:extLst>
              <a:ext uri="{FF2B5EF4-FFF2-40B4-BE49-F238E27FC236}">
                <a16:creationId xmlns:a16="http://schemas.microsoft.com/office/drawing/2014/main" id="{3F371D9D-794E-E36E-4D7C-761EF780D250}"/>
              </a:ext>
            </a:extLst>
          </p:cNvPr>
          <p:cNvSpPr/>
          <p:nvPr/>
        </p:nvSpPr>
        <p:spPr>
          <a:xfrm>
            <a:off x="498844" y="3540648"/>
            <a:ext cx="11196083" cy="3212350"/>
          </a:xfrm>
          <a:prstGeom prst="rect">
            <a:avLst/>
          </a:prstGeom>
          <a:ln w="28575"/>
        </p:spPr>
        <p:style>
          <a:lnRef idx="2">
            <a:schemeClr val="dk1"/>
          </a:lnRef>
          <a:fillRef idx="1">
            <a:schemeClr val="lt1"/>
          </a:fillRef>
          <a:effectRef idx="0">
            <a:schemeClr val="dk1"/>
          </a:effectRef>
          <a:fontRef idx="minor">
            <a:schemeClr val="dk1"/>
          </a:fontRef>
        </p:style>
        <p:txBody>
          <a:bodyPr rtlCol="0" anchor="ctr" anchorCtr="0"/>
          <a:lstStyle/>
          <a:p>
            <a:r>
              <a:rPr lang="ja-JP" altLang="en-US" sz="2400" dirty="0"/>
              <a:t>　スクールカウンセラーが</a:t>
            </a:r>
            <a:r>
              <a:rPr lang="en-US" altLang="ja-JP" sz="2400" dirty="0"/>
              <a:t>A</a:t>
            </a:r>
            <a:r>
              <a:rPr lang="ja-JP" altLang="en-US" sz="2400" dirty="0"/>
              <a:t>に話しかけると、</a:t>
            </a:r>
            <a:r>
              <a:rPr lang="en-US" altLang="ja-JP" sz="2400" dirty="0">
                <a:solidFill>
                  <a:srgbClr val="FF0000"/>
                </a:solidFill>
              </a:rPr>
              <a:t>A</a:t>
            </a:r>
            <a:r>
              <a:rPr lang="ja-JP" altLang="en-US" sz="2400" dirty="0">
                <a:solidFill>
                  <a:srgbClr val="FF0000"/>
                </a:solidFill>
              </a:rPr>
              <a:t>は黙りこくって下を向いてしまう</a:t>
            </a:r>
            <a:r>
              <a:rPr lang="ja-JP" altLang="en-US" sz="2400" dirty="0"/>
              <a:t>。そんな様子を見た</a:t>
            </a:r>
            <a:r>
              <a:rPr lang="ja-JP" altLang="en-US" sz="2400" dirty="0">
                <a:solidFill>
                  <a:srgbClr val="FF0000"/>
                </a:solidFill>
              </a:rPr>
              <a:t>母親は、</a:t>
            </a:r>
            <a:r>
              <a:rPr lang="en-US" altLang="ja-JP" sz="2400" dirty="0">
                <a:solidFill>
                  <a:srgbClr val="FF0000"/>
                </a:solidFill>
              </a:rPr>
              <a:t>A</a:t>
            </a:r>
            <a:r>
              <a:rPr lang="ja-JP" altLang="en-US" sz="2400" dirty="0">
                <a:solidFill>
                  <a:srgbClr val="FF0000"/>
                </a:solidFill>
              </a:rPr>
              <a:t>のかわりにスクールカウンセラーへの返答を行う</a:t>
            </a:r>
            <a:r>
              <a:rPr lang="ja-JP" altLang="en-US" sz="2400" dirty="0"/>
              <a:t>という様子が繰り返された。</a:t>
            </a:r>
            <a:endParaRPr lang="en-US" altLang="ja-JP" sz="2400" dirty="0"/>
          </a:p>
          <a:p>
            <a:r>
              <a:rPr lang="ja-JP" altLang="en-US" sz="2400" dirty="0"/>
              <a:t>　</a:t>
            </a:r>
            <a:r>
              <a:rPr lang="en-US" altLang="ja-JP" sz="2400" dirty="0"/>
              <a:t>A</a:t>
            </a:r>
            <a:r>
              <a:rPr lang="ja-JP" altLang="en-US" sz="2400" dirty="0"/>
              <a:t>のみとの面接でも、状況は変わらなかった。話すのが無理なら遊ぼうと思って誘っても、黙ったままで変化はない。母親との面接では、中学</a:t>
            </a:r>
            <a:r>
              <a:rPr lang="en-US" altLang="ja-JP" sz="2400" dirty="0"/>
              <a:t>2</a:t>
            </a:r>
            <a:r>
              <a:rPr lang="ja-JP" altLang="en-US" sz="2400" dirty="0"/>
              <a:t>年生になってからは教室でも同じような様子で、</a:t>
            </a:r>
            <a:r>
              <a:rPr lang="ja-JP" altLang="en-US" sz="2400" dirty="0">
                <a:solidFill>
                  <a:srgbClr val="FF0000"/>
                </a:solidFill>
              </a:rPr>
              <a:t>友達との交流もなかった</a:t>
            </a:r>
            <a:r>
              <a:rPr lang="ja-JP" altLang="en-US" sz="2400" dirty="0"/>
              <a:t>という。</a:t>
            </a:r>
            <a:endParaRPr lang="en-US" altLang="ja-JP" sz="2400" dirty="0"/>
          </a:p>
          <a:p>
            <a:r>
              <a:rPr lang="ja-JP" altLang="en-US" sz="2400" dirty="0"/>
              <a:t>　面接後、スクールカウンセラーが担任から話を聞くと、</a:t>
            </a:r>
            <a:r>
              <a:rPr lang="ja-JP" altLang="en-US" sz="2400" dirty="0">
                <a:solidFill>
                  <a:srgbClr val="FF0000"/>
                </a:solidFill>
              </a:rPr>
              <a:t>担任の先生の問いかけにも反応がない</a:t>
            </a:r>
            <a:r>
              <a:rPr lang="ja-JP" altLang="en-US" sz="2400" dirty="0"/>
              <a:t>ということだった。</a:t>
            </a:r>
            <a:endParaRPr lang="en-US" altLang="ja-JP" sz="2400" dirty="0"/>
          </a:p>
        </p:txBody>
      </p:sp>
      <p:sp>
        <p:nvSpPr>
          <p:cNvPr id="4" name="スライド番号プレースホルダー 3">
            <a:extLst>
              <a:ext uri="{FF2B5EF4-FFF2-40B4-BE49-F238E27FC236}">
                <a16:creationId xmlns:a16="http://schemas.microsoft.com/office/drawing/2014/main" id="{D36284E8-A085-F8A0-2D7E-D426A793577D}"/>
              </a:ext>
            </a:extLst>
          </p:cNvPr>
          <p:cNvSpPr>
            <a:spLocks noGrp="1"/>
          </p:cNvSpPr>
          <p:nvPr>
            <p:ph type="sldNum" sz="quarter" idx="12"/>
          </p:nvPr>
        </p:nvSpPr>
        <p:spPr>
          <a:xfrm>
            <a:off x="9340174" y="6387873"/>
            <a:ext cx="2743200" cy="365125"/>
          </a:xfrm>
        </p:spPr>
        <p:txBody>
          <a:bodyPr/>
          <a:lstStyle/>
          <a:p>
            <a:fld id="{C49CBB26-323F-4284-A6C5-849EE1B7E8B4}" type="slidenum">
              <a:rPr kumimoji="1" lang="ja-JP" altLang="en-US" smtClean="0"/>
              <a:t>19</a:t>
            </a:fld>
            <a:endParaRPr kumimoji="1" lang="ja-JP" altLang="en-US" dirty="0"/>
          </a:p>
        </p:txBody>
      </p:sp>
    </p:spTree>
    <p:extLst>
      <p:ext uri="{BB962C8B-B14F-4D97-AF65-F5344CB8AC3E}">
        <p14:creationId xmlns:p14="http://schemas.microsoft.com/office/powerpoint/2010/main" val="2239803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684F31-A7AF-5EB5-34F0-E6C42A3B2445}"/>
              </a:ext>
            </a:extLst>
          </p:cNvPr>
          <p:cNvSpPr>
            <a:spLocks noGrp="1"/>
          </p:cNvSpPr>
          <p:nvPr>
            <p:ph type="ctrTitle"/>
          </p:nvPr>
        </p:nvSpPr>
        <p:spPr/>
        <p:txBody>
          <a:bodyPr/>
          <a:lstStyle/>
          <a:p>
            <a:r>
              <a:rPr kumimoji="1" lang="ja-JP" altLang="en-US" dirty="0"/>
              <a:t>１．不登校の定義と現状</a:t>
            </a:r>
          </a:p>
        </p:txBody>
      </p:sp>
      <p:sp>
        <p:nvSpPr>
          <p:cNvPr id="3" name="スライド番号プレースホルダー 2">
            <a:extLst>
              <a:ext uri="{FF2B5EF4-FFF2-40B4-BE49-F238E27FC236}">
                <a16:creationId xmlns:a16="http://schemas.microsoft.com/office/drawing/2014/main" id="{40D200D9-E176-B67A-74A7-AD5A56F03C18}"/>
              </a:ext>
            </a:extLst>
          </p:cNvPr>
          <p:cNvSpPr>
            <a:spLocks noGrp="1"/>
          </p:cNvSpPr>
          <p:nvPr>
            <p:ph type="sldNum" sz="quarter" idx="12"/>
          </p:nvPr>
        </p:nvSpPr>
        <p:spPr/>
        <p:txBody>
          <a:bodyPr/>
          <a:lstStyle/>
          <a:p>
            <a:fld id="{C49CBB26-323F-4284-A6C5-849EE1B7E8B4}" type="slidenum">
              <a:rPr kumimoji="1" lang="ja-JP" altLang="en-US" smtClean="0"/>
              <a:t>2</a:t>
            </a:fld>
            <a:endParaRPr kumimoji="1" lang="ja-JP" altLang="en-US"/>
          </a:p>
        </p:txBody>
      </p:sp>
    </p:spTree>
    <p:extLst>
      <p:ext uri="{BB962C8B-B14F-4D97-AF65-F5344CB8AC3E}">
        <p14:creationId xmlns:p14="http://schemas.microsoft.com/office/powerpoint/2010/main" val="3597537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B3426-78A0-8848-3635-5A9C2181872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AB1EEAF-A582-B67D-7FB0-5A50BA1F5CFB}"/>
              </a:ext>
            </a:extLst>
          </p:cNvPr>
          <p:cNvSpPr>
            <a:spLocks noGrp="1"/>
          </p:cNvSpPr>
          <p:nvPr>
            <p:ph type="ctrTitle"/>
          </p:nvPr>
        </p:nvSpPr>
        <p:spPr/>
        <p:txBody>
          <a:bodyPr/>
          <a:lstStyle/>
          <a:p>
            <a:r>
              <a:rPr kumimoji="1" lang="ja-JP" altLang="en-US" dirty="0"/>
              <a:t>３．不登校支援における基本姿勢</a:t>
            </a:r>
          </a:p>
        </p:txBody>
      </p:sp>
      <p:sp>
        <p:nvSpPr>
          <p:cNvPr id="3" name="スライド番号プレースホルダー 2">
            <a:extLst>
              <a:ext uri="{FF2B5EF4-FFF2-40B4-BE49-F238E27FC236}">
                <a16:creationId xmlns:a16="http://schemas.microsoft.com/office/drawing/2014/main" id="{4174BDF9-1986-0DF5-201B-B1D7EBA92879}"/>
              </a:ext>
            </a:extLst>
          </p:cNvPr>
          <p:cNvSpPr>
            <a:spLocks noGrp="1"/>
          </p:cNvSpPr>
          <p:nvPr>
            <p:ph type="sldNum" sz="quarter" idx="12"/>
          </p:nvPr>
        </p:nvSpPr>
        <p:spPr/>
        <p:txBody>
          <a:bodyPr/>
          <a:lstStyle/>
          <a:p>
            <a:fld id="{C49CBB26-323F-4284-A6C5-849EE1B7E8B4}" type="slidenum">
              <a:rPr kumimoji="1" lang="ja-JP" altLang="en-US" smtClean="0"/>
              <a:t>20</a:t>
            </a:fld>
            <a:endParaRPr kumimoji="1" lang="ja-JP" altLang="en-US"/>
          </a:p>
        </p:txBody>
      </p:sp>
    </p:spTree>
    <p:extLst>
      <p:ext uri="{BB962C8B-B14F-4D97-AF65-F5344CB8AC3E}">
        <p14:creationId xmlns:p14="http://schemas.microsoft.com/office/powerpoint/2010/main" val="2696038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746F3-F636-8815-A81C-51095F96496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91E16DD-5B86-C001-234A-D4434339981E}"/>
              </a:ext>
            </a:extLst>
          </p:cNvPr>
          <p:cNvSpPr>
            <a:spLocks noGrp="1"/>
          </p:cNvSpPr>
          <p:nvPr>
            <p:ph type="title"/>
          </p:nvPr>
        </p:nvSpPr>
        <p:spPr/>
        <p:txBody>
          <a:bodyPr/>
          <a:lstStyle/>
          <a:p>
            <a:r>
              <a:rPr kumimoji="1" lang="en-US" altLang="ja-JP" dirty="0"/>
              <a:t>(1)</a:t>
            </a:r>
            <a:r>
              <a:rPr kumimoji="1" lang="ja-JP" altLang="en-US" dirty="0"/>
              <a:t>関連法規および国の施策</a:t>
            </a:r>
          </a:p>
        </p:txBody>
      </p:sp>
      <p:sp>
        <p:nvSpPr>
          <p:cNvPr id="3" name="コンテンツ プレースホルダー 2">
            <a:extLst>
              <a:ext uri="{FF2B5EF4-FFF2-40B4-BE49-F238E27FC236}">
                <a16:creationId xmlns:a16="http://schemas.microsoft.com/office/drawing/2014/main" id="{550B3249-8143-7B0E-DC7F-C0022F0A6B85}"/>
              </a:ext>
            </a:extLst>
          </p:cNvPr>
          <p:cNvSpPr>
            <a:spLocks noGrp="1"/>
          </p:cNvSpPr>
          <p:nvPr>
            <p:ph idx="1"/>
          </p:nvPr>
        </p:nvSpPr>
        <p:spPr/>
        <p:txBody>
          <a:bodyPr>
            <a:normAutofit/>
          </a:bodyPr>
          <a:lstStyle/>
          <a:p>
            <a:r>
              <a:rPr kumimoji="1" lang="ja-JP" altLang="en-US" sz="3000" dirty="0"/>
              <a:t>教育機会確保法</a:t>
            </a:r>
            <a:endParaRPr kumimoji="1" lang="en-US" altLang="ja-JP" sz="3000" dirty="0"/>
          </a:p>
          <a:p>
            <a:pPr lvl="1"/>
            <a:endParaRPr kumimoji="1" lang="en-US" altLang="ja-JP" sz="2800" dirty="0"/>
          </a:p>
          <a:p>
            <a:pPr lvl="1"/>
            <a:r>
              <a:rPr kumimoji="1" lang="ja-JP" altLang="en-US" sz="2800" dirty="0"/>
              <a:t>不登校児童生徒も含めた全ての児童生徒が安心して教育を受けられるような環境の確保</a:t>
            </a:r>
            <a:endParaRPr kumimoji="1" lang="en-US" altLang="ja-JP" sz="2800" dirty="0"/>
          </a:p>
          <a:p>
            <a:pPr lvl="1"/>
            <a:endParaRPr lang="en-US" altLang="ja-JP" sz="2800" dirty="0"/>
          </a:p>
          <a:p>
            <a:pPr lvl="1"/>
            <a:r>
              <a:rPr kumimoji="1" lang="ja-JP" altLang="en-US" sz="2800" dirty="0"/>
              <a:t>不登校児童生徒の多様な学習活動の実情を踏まえた支援など</a:t>
            </a:r>
            <a:endParaRPr kumimoji="1" lang="en-US" altLang="ja-JP" sz="2800" dirty="0"/>
          </a:p>
          <a:p>
            <a:pPr lvl="1"/>
            <a:endParaRPr lang="en-US" altLang="ja-JP" sz="2800" dirty="0"/>
          </a:p>
          <a:p>
            <a:pPr lvl="1"/>
            <a:r>
              <a:rPr kumimoji="1" lang="ja-JP" altLang="en-US" sz="2800" dirty="0"/>
              <a:t>これらをもとにして、児童生徒の</a:t>
            </a:r>
            <a:r>
              <a:rPr kumimoji="1" lang="ja-JP" altLang="en-US" sz="2800" dirty="0">
                <a:solidFill>
                  <a:srgbClr val="FF0000"/>
                </a:solidFill>
              </a:rPr>
              <a:t>社会的自立</a:t>
            </a:r>
            <a:r>
              <a:rPr kumimoji="1" lang="ja-JP" altLang="en-US" sz="2800" dirty="0"/>
              <a:t>を目指す</a:t>
            </a:r>
            <a:endParaRPr kumimoji="1" lang="en-US" altLang="ja-JP" sz="2800" dirty="0"/>
          </a:p>
        </p:txBody>
      </p:sp>
      <p:sp>
        <p:nvSpPr>
          <p:cNvPr id="4" name="スライド番号プレースホルダー 3">
            <a:extLst>
              <a:ext uri="{FF2B5EF4-FFF2-40B4-BE49-F238E27FC236}">
                <a16:creationId xmlns:a16="http://schemas.microsoft.com/office/drawing/2014/main" id="{D79E2C52-6A19-2C42-38BA-CCF2CD59BDF4}"/>
              </a:ext>
            </a:extLst>
          </p:cNvPr>
          <p:cNvSpPr>
            <a:spLocks noGrp="1"/>
          </p:cNvSpPr>
          <p:nvPr>
            <p:ph type="sldNum" sz="quarter" idx="12"/>
          </p:nvPr>
        </p:nvSpPr>
        <p:spPr/>
        <p:txBody>
          <a:bodyPr/>
          <a:lstStyle/>
          <a:p>
            <a:fld id="{C49CBB26-323F-4284-A6C5-849EE1B7E8B4}" type="slidenum">
              <a:rPr kumimoji="1" lang="ja-JP" altLang="en-US" smtClean="0"/>
              <a:t>21</a:t>
            </a:fld>
            <a:endParaRPr kumimoji="1" lang="ja-JP" altLang="en-US"/>
          </a:p>
        </p:txBody>
      </p:sp>
    </p:spTree>
    <p:extLst>
      <p:ext uri="{BB962C8B-B14F-4D97-AF65-F5344CB8AC3E}">
        <p14:creationId xmlns:p14="http://schemas.microsoft.com/office/powerpoint/2010/main" val="4122403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D7581-70B6-BA85-6A3D-CFAD9A9534B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E607FFA-74A0-3D66-9E13-EA7A4A22E941}"/>
              </a:ext>
            </a:extLst>
          </p:cNvPr>
          <p:cNvSpPr>
            <a:spLocks noGrp="1"/>
          </p:cNvSpPr>
          <p:nvPr>
            <p:ph type="title"/>
          </p:nvPr>
        </p:nvSpPr>
        <p:spPr/>
        <p:txBody>
          <a:bodyPr/>
          <a:lstStyle/>
          <a:p>
            <a:r>
              <a:rPr kumimoji="1" lang="en-US" altLang="ja-JP" dirty="0"/>
              <a:t>(1)</a:t>
            </a:r>
            <a:r>
              <a:rPr kumimoji="1" lang="ja-JP" altLang="en-US" dirty="0"/>
              <a:t>関連法規および国の施策</a:t>
            </a:r>
          </a:p>
        </p:txBody>
      </p:sp>
      <p:sp>
        <p:nvSpPr>
          <p:cNvPr id="3" name="コンテンツ プレースホルダー 2">
            <a:extLst>
              <a:ext uri="{FF2B5EF4-FFF2-40B4-BE49-F238E27FC236}">
                <a16:creationId xmlns:a16="http://schemas.microsoft.com/office/drawing/2014/main" id="{D523C5F5-2F0C-08F0-F780-B4EA098914F7}"/>
              </a:ext>
            </a:extLst>
          </p:cNvPr>
          <p:cNvSpPr>
            <a:spLocks noGrp="1"/>
          </p:cNvSpPr>
          <p:nvPr>
            <p:ph idx="1"/>
          </p:nvPr>
        </p:nvSpPr>
        <p:spPr>
          <a:xfrm>
            <a:off x="838199" y="1479394"/>
            <a:ext cx="10878015" cy="5226205"/>
          </a:xfrm>
        </p:spPr>
        <p:txBody>
          <a:bodyPr>
            <a:normAutofit lnSpcReduction="10000"/>
          </a:bodyPr>
          <a:lstStyle/>
          <a:p>
            <a:r>
              <a:rPr kumimoji="1" lang="ja-JP" altLang="en-US" sz="3000" dirty="0"/>
              <a:t>義務教育の段階における普通教育に相当する教育の機会の確保等に関する基本指針（文部科学省、</a:t>
            </a:r>
            <a:r>
              <a:rPr kumimoji="1" lang="en-US" altLang="ja-JP" sz="3000" dirty="0"/>
              <a:t>2017</a:t>
            </a:r>
            <a:r>
              <a:rPr kumimoji="1" lang="ja-JP" altLang="en-US" sz="3000" dirty="0"/>
              <a:t>）</a:t>
            </a:r>
            <a:endParaRPr kumimoji="1" lang="en-US" altLang="ja-JP" sz="3000" dirty="0"/>
          </a:p>
          <a:p>
            <a:pPr lvl="1"/>
            <a:endParaRPr kumimoji="1" lang="en-US" altLang="ja-JP" sz="2800" dirty="0"/>
          </a:p>
          <a:p>
            <a:pPr lvl="1"/>
            <a:r>
              <a:rPr kumimoji="1" lang="ja-JP" altLang="en-US" sz="2800" dirty="0"/>
              <a:t>不登校児童生徒の実態に配慮して特別に編成された教育課程に基づく教育を行う学校である「</a:t>
            </a:r>
            <a:r>
              <a:rPr kumimoji="1" lang="ja-JP" altLang="en-US" sz="2800" dirty="0">
                <a:solidFill>
                  <a:srgbClr val="FF0000"/>
                </a:solidFill>
              </a:rPr>
              <a:t>学びの多様化学校</a:t>
            </a:r>
            <a:r>
              <a:rPr kumimoji="1" lang="ja-JP" altLang="en-US" sz="2800" dirty="0"/>
              <a:t>」（当時は不登校特例校）の設置促進</a:t>
            </a:r>
            <a:endParaRPr kumimoji="1" lang="en-US" altLang="ja-JP" sz="2800" dirty="0"/>
          </a:p>
          <a:p>
            <a:pPr lvl="1"/>
            <a:endParaRPr kumimoji="1" lang="en-US" altLang="ja-JP" sz="2800" dirty="0"/>
          </a:p>
          <a:p>
            <a:pPr lvl="1"/>
            <a:r>
              <a:rPr kumimoji="1" lang="ja-JP" altLang="en-US" sz="2800" dirty="0"/>
              <a:t>学校と</a:t>
            </a:r>
            <a:r>
              <a:rPr kumimoji="1" lang="ja-JP" altLang="en-US" sz="2800" dirty="0">
                <a:solidFill>
                  <a:srgbClr val="FF0000"/>
                </a:solidFill>
              </a:rPr>
              <a:t>民間支援団体</a:t>
            </a:r>
            <a:r>
              <a:rPr kumimoji="1" lang="ja-JP" altLang="en-US" sz="2800" dirty="0"/>
              <a:t>との連携</a:t>
            </a:r>
            <a:endParaRPr kumimoji="1" lang="en-US" altLang="ja-JP" sz="2800" dirty="0"/>
          </a:p>
          <a:p>
            <a:pPr lvl="1"/>
            <a:endParaRPr kumimoji="1" lang="en-US" altLang="ja-JP" sz="2800" dirty="0"/>
          </a:p>
          <a:p>
            <a:pPr lvl="1">
              <a:buClr>
                <a:schemeClr val="tx1"/>
              </a:buClr>
            </a:pPr>
            <a:r>
              <a:rPr kumimoji="1" lang="en-US" altLang="ja-JP" sz="2800" dirty="0">
                <a:solidFill>
                  <a:srgbClr val="FF0000"/>
                </a:solidFill>
              </a:rPr>
              <a:t>ICT</a:t>
            </a:r>
            <a:r>
              <a:rPr kumimoji="1" lang="ja-JP" altLang="en-US" sz="2800" dirty="0">
                <a:solidFill>
                  <a:srgbClr val="FF0000"/>
                </a:solidFill>
              </a:rPr>
              <a:t>を活用</a:t>
            </a:r>
            <a:r>
              <a:rPr kumimoji="1" lang="ja-JP" altLang="en-US" sz="2800" dirty="0"/>
              <a:t>した家庭での学習</a:t>
            </a:r>
            <a:endParaRPr kumimoji="1" lang="en-US" altLang="ja-JP" sz="2800" dirty="0"/>
          </a:p>
          <a:p>
            <a:pPr lvl="1"/>
            <a:endParaRPr kumimoji="1" lang="en-US" altLang="ja-JP" sz="2800" dirty="0"/>
          </a:p>
          <a:p>
            <a:pPr lvl="1">
              <a:buClr>
                <a:schemeClr val="tx1"/>
              </a:buClr>
            </a:pPr>
            <a:r>
              <a:rPr kumimoji="1" lang="ja-JP" altLang="en-US" sz="2800" dirty="0">
                <a:solidFill>
                  <a:srgbClr val="FF0000"/>
                </a:solidFill>
              </a:rPr>
              <a:t>夜間中学</a:t>
            </a:r>
            <a:r>
              <a:rPr kumimoji="1" lang="ja-JP" altLang="en-US" sz="2800" dirty="0"/>
              <a:t>における不登校となっている学齢生徒の受け入れなど</a:t>
            </a:r>
            <a:endParaRPr kumimoji="1" lang="en-US" altLang="ja-JP" sz="2800" dirty="0"/>
          </a:p>
        </p:txBody>
      </p:sp>
      <p:sp>
        <p:nvSpPr>
          <p:cNvPr id="4" name="スライド番号プレースホルダー 3">
            <a:extLst>
              <a:ext uri="{FF2B5EF4-FFF2-40B4-BE49-F238E27FC236}">
                <a16:creationId xmlns:a16="http://schemas.microsoft.com/office/drawing/2014/main" id="{8BCDD4B4-590E-BB2D-BE42-1A2D66191275}"/>
              </a:ext>
            </a:extLst>
          </p:cNvPr>
          <p:cNvSpPr>
            <a:spLocks noGrp="1"/>
          </p:cNvSpPr>
          <p:nvPr>
            <p:ph type="sldNum" sz="quarter" idx="12"/>
          </p:nvPr>
        </p:nvSpPr>
        <p:spPr/>
        <p:txBody>
          <a:bodyPr/>
          <a:lstStyle/>
          <a:p>
            <a:fld id="{C49CBB26-323F-4284-A6C5-849EE1B7E8B4}" type="slidenum">
              <a:rPr kumimoji="1" lang="ja-JP" altLang="en-US" smtClean="0"/>
              <a:t>22</a:t>
            </a:fld>
            <a:endParaRPr kumimoji="1" lang="ja-JP" altLang="en-US"/>
          </a:p>
        </p:txBody>
      </p:sp>
    </p:spTree>
    <p:extLst>
      <p:ext uri="{BB962C8B-B14F-4D97-AF65-F5344CB8AC3E}">
        <p14:creationId xmlns:p14="http://schemas.microsoft.com/office/powerpoint/2010/main" val="1902429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892CB-5095-70D1-FCB4-994900FB122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1418F62-56C4-8BD3-A427-7CCE4DC0D305}"/>
              </a:ext>
            </a:extLst>
          </p:cNvPr>
          <p:cNvSpPr>
            <a:spLocks noGrp="1"/>
          </p:cNvSpPr>
          <p:nvPr>
            <p:ph type="title"/>
          </p:nvPr>
        </p:nvSpPr>
        <p:spPr/>
        <p:txBody>
          <a:bodyPr/>
          <a:lstStyle/>
          <a:p>
            <a:r>
              <a:rPr kumimoji="1" lang="en-US" altLang="ja-JP" dirty="0"/>
              <a:t>(1)</a:t>
            </a:r>
            <a:r>
              <a:rPr kumimoji="1" lang="ja-JP" altLang="en-US" dirty="0"/>
              <a:t>関連法規および国の施策</a:t>
            </a:r>
          </a:p>
        </p:txBody>
      </p:sp>
      <p:sp>
        <p:nvSpPr>
          <p:cNvPr id="3" name="コンテンツ プレースホルダー 2">
            <a:extLst>
              <a:ext uri="{FF2B5EF4-FFF2-40B4-BE49-F238E27FC236}">
                <a16:creationId xmlns:a16="http://schemas.microsoft.com/office/drawing/2014/main" id="{A94C817F-9161-894E-99F1-2FD5EED6AE83}"/>
              </a:ext>
            </a:extLst>
          </p:cNvPr>
          <p:cNvSpPr>
            <a:spLocks noGrp="1"/>
          </p:cNvSpPr>
          <p:nvPr>
            <p:ph idx="1"/>
          </p:nvPr>
        </p:nvSpPr>
        <p:spPr>
          <a:xfrm>
            <a:off x="838199" y="1825625"/>
            <a:ext cx="10982093" cy="4351338"/>
          </a:xfrm>
        </p:spPr>
        <p:txBody>
          <a:bodyPr>
            <a:normAutofit/>
          </a:bodyPr>
          <a:lstStyle/>
          <a:p>
            <a:r>
              <a:rPr kumimoji="1" lang="ja-JP" altLang="en-US" sz="3200" dirty="0"/>
              <a:t>誰一人取り残されない学びの保障に向けた不登校対策（</a:t>
            </a:r>
            <a:r>
              <a:rPr kumimoji="1" lang="en-US" altLang="ja-JP" sz="3200" dirty="0"/>
              <a:t>COCOLO</a:t>
            </a:r>
            <a:r>
              <a:rPr kumimoji="1" lang="ja-JP" altLang="en-US" sz="3200" dirty="0"/>
              <a:t>プラン）」（文部科学省、</a:t>
            </a:r>
            <a:r>
              <a:rPr kumimoji="1" lang="en-US" altLang="ja-JP" sz="3200" dirty="0"/>
              <a:t>2023a</a:t>
            </a:r>
            <a:r>
              <a:rPr kumimoji="1" lang="ja-JP" altLang="en-US" sz="3200" dirty="0"/>
              <a:t>）</a:t>
            </a:r>
            <a:endParaRPr kumimoji="1" lang="en-US" altLang="ja-JP" sz="3200" dirty="0"/>
          </a:p>
          <a:p>
            <a:r>
              <a:rPr kumimoji="1" lang="ja-JP" altLang="en-US" sz="3200" dirty="0"/>
              <a:t>不登校・いじめ緊急対策パッケージ～誰一人取り残されない学びの保障に向けて～（文部科学省、</a:t>
            </a:r>
            <a:r>
              <a:rPr kumimoji="1" lang="en-US" altLang="ja-JP" sz="3200" dirty="0"/>
              <a:t>2023b</a:t>
            </a:r>
            <a:r>
              <a:rPr kumimoji="1" lang="ja-JP" altLang="en-US" sz="3200" dirty="0"/>
              <a:t>）</a:t>
            </a:r>
            <a:endParaRPr kumimoji="1" lang="en-US" altLang="ja-JP" sz="3200" dirty="0"/>
          </a:p>
          <a:p>
            <a:pPr lvl="1"/>
            <a:endParaRPr kumimoji="1" lang="en-US" altLang="ja-JP" sz="2800" dirty="0"/>
          </a:p>
          <a:p>
            <a:pPr lvl="1">
              <a:buClr>
                <a:schemeClr val="tx1"/>
              </a:buClr>
            </a:pPr>
            <a:r>
              <a:rPr kumimoji="1" lang="ja-JP" altLang="en-US" sz="2800" dirty="0">
                <a:solidFill>
                  <a:srgbClr val="FF0000"/>
                </a:solidFill>
              </a:rPr>
              <a:t>校内教育支援センター（スペシャルサポートルーム等）</a:t>
            </a:r>
            <a:r>
              <a:rPr kumimoji="1" lang="ja-JP" altLang="en-US" sz="2800" dirty="0"/>
              <a:t>」の設置促進</a:t>
            </a:r>
            <a:endParaRPr kumimoji="1" lang="en-US" altLang="ja-JP" sz="2800" dirty="0"/>
          </a:p>
          <a:p>
            <a:pPr lvl="1"/>
            <a:endParaRPr lang="en-US" altLang="ja-JP" sz="2800" dirty="0"/>
          </a:p>
          <a:p>
            <a:pPr lvl="1">
              <a:buClr>
                <a:schemeClr val="tx1"/>
              </a:buClr>
            </a:pPr>
            <a:r>
              <a:rPr kumimoji="1" lang="en-US" altLang="ja-JP" sz="2800" dirty="0">
                <a:solidFill>
                  <a:srgbClr val="FF0000"/>
                </a:solidFill>
              </a:rPr>
              <a:t>1</a:t>
            </a:r>
            <a:r>
              <a:rPr kumimoji="1" lang="ja-JP" altLang="en-US" sz="2800" dirty="0">
                <a:solidFill>
                  <a:srgbClr val="FF0000"/>
                </a:solidFill>
              </a:rPr>
              <a:t>人</a:t>
            </a:r>
            <a:r>
              <a:rPr kumimoji="1" lang="en-US" altLang="ja-JP" sz="2800" dirty="0">
                <a:solidFill>
                  <a:srgbClr val="FF0000"/>
                </a:solidFill>
              </a:rPr>
              <a:t>1</a:t>
            </a:r>
            <a:r>
              <a:rPr kumimoji="1" lang="ja-JP" altLang="en-US" sz="2800" dirty="0">
                <a:solidFill>
                  <a:srgbClr val="FF0000"/>
                </a:solidFill>
              </a:rPr>
              <a:t>台端末</a:t>
            </a:r>
            <a:r>
              <a:rPr kumimoji="1" lang="ja-JP" altLang="en-US" sz="2800" dirty="0"/>
              <a:t>を活用した心身の状態の変化への早期発見など</a:t>
            </a:r>
            <a:endParaRPr kumimoji="1" lang="en-US" altLang="ja-JP" sz="2800" dirty="0"/>
          </a:p>
        </p:txBody>
      </p:sp>
      <p:sp>
        <p:nvSpPr>
          <p:cNvPr id="4" name="スライド番号プレースホルダー 3">
            <a:extLst>
              <a:ext uri="{FF2B5EF4-FFF2-40B4-BE49-F238E27FC236}">
                <a16:creationId xmlns:a16="http://schemas.microsoft.com/office/drawing/2014/main" id="{0AE5F6CC-E4B6-9BBE-2172-81D0A5745569}"/>
              </a:ext>
            </a:extLst>
          </p:cNvPr>
          <p:cNvSpPr>
            <a:spLocks noGrp="1"/>
          </p:cNvSpPr>
          <p:nvPr>
            <p:ph type="sldNum" sz="quarter" idx="12"/>
          </p:nvPr>
        </p:nvSpPr>
        <p:spPr/>
        <p:txBody>
          <a:bodyPr/>
          <a:lstStyle/>
          <a:p>
            <a:fld id="{C49CBB26-323F-4284-A6C5-849EE1B7E8B4}" type="slidenum">
              <a:rPr kumimoji="1" lang="ja-JP" altLang="en-US" smtClean="0"/>
              <a:t>23</a:t>
            </a:fld>
            <a:endParaRPr kumimoji="1" lang="ja-JP" altLang="en-US"/>
          </a:p>
        </p:txBody>
      </p:sp>
    </p:spTree>
    <p:extLst>
      <p:ext uri="{BB962C8B-B14F-4D97-AF65-F5344CB8AC3E}">
        <p14:creationId xmlns:p14="http://schemas.microsoft.com/office/powerpoint/2010/main" val="731555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15EF8-17B7-1138-BA7B-EB21D232FF1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A68F013-FC9B-2097-C22E-C6AFB665DA34}"/>
              </a:ext>
            </a:extLst>
          </p:cNvPr>
          <p:cNvSpPr>
            <a:spLocks noGrp="1"/>
          </p:cNvSpPr>
          <p:nvPr>
            <p:ph type="title"/>
          </p:nvPr>
        </p:nvSpPr>
        <p:spPr/>
        <p:txBody>
          <a:bodyPr/>
          <a:lstStyle/>
          <a:p>
            <a:r>
              <a:rPr kumimoji="1" lang="en-US" altLang="ja-JP" dirty="0"/>
              <a:t>(1)</a:t>
            </a:r>
            <a:r>
              <a:rPr kumimoji="1" lang="ja-JP" altLang="en-US" dirty="0"/>
              <a:t>関連法規および国の施策</a:t>
            </a:r>
          </a:p>
        </p:txBody>
      </p:sp>
      <p:pic>
        <p:nvPicPr>
          <p:cNvPr id="4" name="コンテンツ プレースホルダー 3">
            <a:extLst>
              <a:ext uri="{FF2B5EF4-FFF2-40B4-BE49-F238E27FC236}">
                <a16:creationId xmlns:a16="http://schemas.microsoft.com/office/drawing/2014/main" id="{BB532739-F4D1-2A5B-30DB-A57F32E66E23}"/>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rot="5400000">
            <a:off x="3454024" y="597586"/>
            <a:ext cx="5422657" cy="6829445"/>
          </a:xfrm>
          <a:prstGeom prst="rect">
            <a:avLst/>
          </a:prstGeom>
          <a:noFill/>
          <a:ln>
            <a:noFill/>
          </a:ln>
        </p:spPr>
      </p:pic>
      <p:sp>
        <p:nvSpPr>
          <p:cNvPr id="5" name="テキスト ボックス 4">
            <a:extLst>
              <a:ext uri="{FF2B5EF4-FFF2-40B4-BE49-F238E27FC236}">
                <a16:creationId xmlns:a16="http://schemas.microsoft.com/office/drawing/2014/main" id="{247208F8-956D-107D-7F56-D5AB01E962D3}"/>
              </a:ext>
            </a:extLst>
          </p:cNvPr>
          <p:cNvSpPr txBox="1"/>
          <p:nvPr/>
        </p:nvSpPr>
        <p:spPr>
          <a:xfrm>
            <a:off x="9642088" y="6354305"/>
            <a:ext cx="2356625" cy="369332"/>
          </a:xfrm>
          <a:prstGeom prst="rect">
            <a:avLst/>
          </a:prstGeom>
          <a:noFill/>
        </p:spPr>
        <p:txBody>
          <a:bodyPr wrap="square" rtlCol="0">
            <a:spAutoFit/>
          </a:bodyPr>
          <a:lstStyle/>
          <a:p>
            <a:r>
              <a:rPr kumimoji="1" lang="zh-CN" altLang="en-US" dirty="0"/>
              <a:t>文部科学省（</a:t>
            </a:r>
            <a:r>
              <a:rPr kumimoji="1" lang="en-US" altLang="zh-CN" dirty="0"/>
              <a:t>2023a</a:t>
            </a:r>
            <a:r>
              <a:rPr kumimoji="1" lang="zh-CN" altLang="en-US" dirty="0"/>
              <a:t>）</a:t>
            </a:r>
            <a:endParaRPr kumimoji="1" lang="ja-JP" altLang="en-US" dirty="0"/>
          </a:p>
        </p:txBody>
      </p:sp>
      <p:sp>
        <p:nvSpPr>
          <p:cNvPr id="3" name="スライド番号プレースホルダー 2">
            <a:extLst>
              <a:ext uri="{FF2B5EF4-FFF2-40B4-BE49-F238E27FC236}">
                <a16:creationId xmlns:a16="http://schemas.microsoft.com/office/drawing/2014/main" id="{0A597F69-B34F-C4B4-D2CE-316E42BE5AAA}"/>
              </a:ext>
            </a:extLst>
          </p:cNvPr>
          <p:cNvSpPr>
            <a:spLocks noGrp="1"/>
          </p:cNvSpPr>
          <p:nvPr>
            <p:ph type="sldNum" sz="quarter" idx="12"/>
          </p:nvPr>
        </p:nvSpPr>
        <p:spPr>
          <a:xfrm>
            <a:off x="9441370" y="6492875"/>
            <a:ext cx="2743200" cy="365125"/>
          </a:xfrm>
        </p:spPr>
        <p:txBody>
          <a:bodyPr/>
          <a:lstStyle/>
          <a:p>
            <a:fld id="{C49CBB26-323F-4284-A6C5-849EE1B7E8B4}" type="slidenum">
              <a:rPr kumimoji="1" lang="ja-JP" altLang="en-US" smtClean="0"/>
              <a:t>24</a:t>
            </a:fld>
            <a:endParaRPr kumimoji="1" lang="ja-JP" altLang="en-US" dirty="0"/>
          </a:p>
        </p:txBody>
      </p:sp>
    </p:spTree>
    <p:extLst>
      <p:ext uri="{BB962C8B-B14F-4D97-AF65-F5344CB8AC3E}">
        <p14:creationId xmlns:p14="http://schemas.microsoft.com/office/powerpoint/2010/main" val="2059476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628CD-20C8-9D44-9A4B-914BE4412E4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ECEF272-8AEB-ED71-80B0-7A4EA159E3E1}"/>
              </a:ext>
            </a:extLst>
          </p:cNvPr>
          <p:cNvSpPr>
            <a:spLocks noGrp="1"/>
          </p:cNvSpPr>
          <p:nvPr>
            <p:ph type="title"/>
          </p:nvPr>
        </p:nvSpPr>
        <p:spPr/>
        <p:txBody>
          <a:bodyPr/>
          <a:lstStyle/>
          <a:p>
            <a:r>
              <a:rPr kumimoji="1" lang="en-US" altLang="ja-JP" dirty="0"/>
              <a:t>(2)</a:t>
            </a:r>
            <a:r>
              <a:rPr kumimoji="1" lang="ja-JP" altLang="en-US" dirty="0"/>
              <a:t>学校内外の支援体制</a:t>
            </a:r>
          </a:p>
        </p:txBody>
      </p:sp>
      <p:sp>
        <p:nvSpPr>
          <p:cNvPr id="3" name="コンテンツ プレースホルダー 2">
            <a:extLst>
              <a:ext uri="{FF2B5EF4-FFF2-40B4-BE49-F238E27FC236}">
                <a16:creationId xmlns:a16="http://schemas.microsoft.com/office/drawing/2014/main" id="{57407895-7290-74D3-9E88-659357C6BAE5}"/>
              </a:ext>
            </a:extLst>
          </p:cNvPr>
          <p:cNvSpPr>
            <a:spLocks noGrp="1"/>
          </p:cNvSpPr>
          <p:nvPr>
            <p:ph idx="1"/>
          </p:nvPr>
        </p:nvSpPr>
        <p:spPr/>
        <p:txBody>
          <a:bodyPr>
            <a:noAutofit/>
          </a:bodyPr>
          <a:lstStyle/>
          <a:p>
            <a:r>
              <a:rPr kumimoji="1" lang="ja-JP" altLang="en-US" dirty="0"/>
              <a:t>教育相談コーディネーター</a:t>
            </a:r>
            <a:endParaRPr kumimoji="1" lang="en-US" altLang="ja-JP" dirty="0"/>
          </a:p>
          <a:p>
            <a:endParaRPr lang="en-US" altLang="ja-JP" dirty="0"/>
          </a:p>
          <a:p>
            <a:r>
              <a:rPr kumimoji="1" lang="ja-JP" altLang="en-US" dirty="0"/>
              <a:t>スクールカウンセラー，スクールソーシャルワーカー</a:t>
            </a:r>
            <a:endParaRPr kumimoji="1" lang="en-US" altLang="ja-JP" dirty="0"/>
          </a:p>
          <a:p>
            <a:endParaRPr lang="en-US" altLang="ja-JP" dirty="0"/>
          </a:p>
          <a:p>
            <a:r>
              <a:rPr kumimoji="1" lang="ja-JP" altLang="en-US" dirty="0"/>
              <a:t>校内教育支援センター</a:t>
            </a:r>
            <a:endParaRPr kumimoji="1" lang="en-US" altLang="ja-JP" dirty="0"/>
          </a:p>
          <a:p>
            <a:endParaRPr lang="en-US" altLang="ja-JP" dirty="0"/>
          </a:p>
          <a:p>
            <a:r>
              <a:rPr kumimoji="1" lang="ja-JP" altLang="en-US" dirty="0"/>
              <a:t>民間フリースクール</a:t>
            </a:r>
            <a:endParaRPr kumimoji="1" lang="en-US" altLang="ja-JP" dirty="0"/>
          </a:p>
          <a:p>
            <a:endParaRPr lang="en-US" altLang="ja-JP" dirty="0"/>
          </a:p>
          <a:p>
            <a:r>
              <a:rPr kumimoji="1" lang="ja-JP" altLang="en-US" dirty="0"/>
              <a:t>メタバース</a:t>
            </a:r>
            <a:endParaRPr kumimoji="1" lang="en-US" altLang="ja-JP" dirty="0"/>
          </a:p>
        </p:txBody>
      </p:sp>
      <p:sp>
        <p:nvSpPr>
          <p:cNvPr id="4" name="スライド番号プレースホルダー 3">
            <a:extLst>
              <a:ext uri="{FF2B5EF4-FFF2-40B4-BE49-F238E27FC236}">
                <a16:creationId xmlns:a16="http://schemas.microsoft.com/office/drawing/2014/main" id="{FCF559E7-DA6C-F5A3-5426-421E4FDD1AFB}"/>
              </a:ext>
            </a:extLst>
          </p:cNvPr>
          <p:cNvSpPr>
            <a:spLocks noGrp="1"/>
          </p:cNvSpPr>
          <p:nvPr>
            <p:ph type="sldNum" sz="quarter" idx="12"/>
          </p:nvPr>
        </p:nvSpPr>
        <p:spPr/>
        <p:txBody>
          <a:bodyPr/>
          <a:lstStyle/>
          <a:p>
            <a:fld id="{C49CBB26-323F-4284-A6C5-849EE1B7E8B4}" type="slidenum">
              <a:rPr kumimoji="1" lang="ja-JP" altLang="en-US" smtClean="0"/>
              <a:t>25</a:t>
            </a:fld>
            <a:endParaRPr kumimoji="1" lang="ja-JP" altLang="en-US"/>
          </a:p>
        </p:txBody>
      </p:sp>
    </p:spTree>
    <p:extLst>
      <p:ext uri="{BB962C8B-B14F-4D97-AF65-F5344CB8AC3E}">
        <p14:creationId xmlns:p14="http://schemas.microsoft.com/office/powerpoint/2010/main" val="15128196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4B1F9E-209D-53E9-686D-516C58464CC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77BB696-0C58-FFA9-4188-2DEB291CF149}"/>
              </a:ext>
            </a:extLst>
          </p:cNvPr>
          <p:cNvSpPr>
            <a:spLocks noGrp="1"/>
          </p:cNvSpPr>
          <p:nvPr>
            <p:ph type="title"/>
          </p:nvPr>
        </p:nvSpPr>
        <p:spPr/>
        <p:txBody>
          <a:bodyPr/>
          <a:lstStyle/>
          <a:p>
            <a:r>
              <a:rPr kumimoji="1" lang="en-US" altLang="ja-JP" dirty="0"/>
              <a:t>(3)</a:t>
            </a:r>
            <a:r>
              <a:rPr kumimoji="1" lang="ja-JP" altLang="en-US" dirty="0"/>
              <a:t>不登校支援が目指すもの</a:t>
            </a:r>
          </a:p>
        </p:txBody>
      </p:sp>
      <p:sp>
        <p:nvSpPr>
          <p:cNvPr id="3" name="コンテンツ プレースホルダー 2">
            <a:extLst>
              <a:ext uri="{FF2B5EF4-FFF2-40B4-BE49-F238E27FC236}">
                <a16:creationId xmlns:a16="http://schemas.microsoft.com/office/drawing/2014/main" id="{28547381-2D84-00EC-741F-56FCD68A5D35}"/>
              </a:ext>
            </a:extLst>
          </p:cNvPr>
          <p:cNvSpPr>
            <a:spLocks noGrp="1"/>
          </p:cNvSpPr>
          <p:nvPr>
            <p:ph idx="1"/>
          </p:nvPr>
        </p:nvSpPr>
        <p:spPr/>
        <p:txBody>
          <a:bodyPr>
            <a:noAutofit/>
          </a:bodyPr>
          <a:lstStyle/>
          <a:p>
            <a:pPr>
              <a:buClr>
                <a:schemeClr val="tx1"/>
              </a:buClr>
            </a:pPr>
            <a:r>
              <a:rPr kumimoji="1" lang="ja-JP" altLang="en-US" dirty="0">
                <a:solidFill>
                  <a:srgbClr val="FF0000"/>
                </a:solidFill>
              </a:rPr>
              <a:t>社会的自立</a:t>
            </a:r>
            <a:r>
              <a:rPr kumimoji="1" lang="ja-JP" altLang="en-US" dirty="0"/>
              <a:t>：将来、児童生徒が精神的にも経済的にも自立し、豊かな人生を送れるようになること（生徒指導提要）</a:t>
            </a:r>
            <a:endParaRPr kumimoji="1" lang="en-US" altLang="ja-JP" dirty="0"/>
          </a:p>
          <a:p>
            <a:endParaRPr lang="en-US" altLang="ja-JP" dirty="0"/>
          </a:p>
          <a:p>
            <a:r>
              <a:rPr kumimoji="1" lang="ja-JP" altLang="en-US" dirty="0"/>
              <a:t>一律に「学校復帰を目指さない方がよいのだ」ということでもなければ、「学校復帰を目指すべきだ」ということでもない</a:t>
            </a:r>
            <a:endParaRPr kumimoji="1" lang="en-US" altLang="ja-JP" dirty="0"/>
          </a:p>
          <a:p>
            <a:endParaRPr lang="en-US" altLang="ja-JP" dirty="0"/>
          </a:p>
          <a:p>
            <a:r>
              <a:rPr kumimoji="1" lang="ja-JP" altLang="en-US" dirty="0"/>
              <a:t>学校に行っても行かなくても、それぞれの児童生徒が豊かに人生を送り、それぞれの児童生徒が自分で人生を切り開いていく力を身に付けることが求められている</a:t>
            </a:r>
            <a:endParaRPr kumimoji="1" lang="en-US" altLang="ja-JP" dirty="0"/>
          </a:p>
        </p:txBody>
      </p:sp>
      <p:sp>
        <p:nvSpPr>
          <p:cNvPr id="4" name="スライド番号プレースホルダー 3">
            <a:extLst>
              <a:ext uri="{FF2B5EF4-FFF2-40B4-BE49-F238E27FC236}">
                <a16:creationId xmlns:a16="http://schemas.microsoft.com/office/drawing/2014/main" id="{F54780E2-FC9D-FB5A-9676-3C268707161B}"/>
              </a:ext>
            </a:extLst>
          </p:cNvPr>
          <p:cNvSpPr>
            <a:spLocks noGrp="1"/>
          </p:cNvSpPr>
          <p:nvPr>
            <p:ph type="sldNum" sz="quarter" idx="12"/>
          </p:nvPr>
        </p:nvSpPr>
        <p:spPr/>
        <p:txBody>
          <a:bodyPr/>
          <a:lstStyle/>
          <a:p>
            <a:fld id="{C49CBB26-323F-4284-A6C5-849EE1B7E8B4}" type="slidenum">
              <a:rPr kumimoji="1" lang="ja-JP" altLang="en-US" smtClean="0"/>
              <a:t>26</a:t>
            </a:fld>
            <a:endParaRPr kumimoji="1" lang="ja-JP" altLang="en-US"/>
          </a:p>
        </p:txBody>
      </p:sp>
    </p:spTree>
    <p:extLst>
      <p:ext uri="{BB962C8B-B14F-4D97-AF65-F5344CB8AC3E}">
        <p14:creationId xmlns:p14="http://schemas.microsoft.com/office/powerpoint/2010/main" val="863002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A00E7-FDCF-BD0F-EE64-99C4D85843F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BB4B00C-6F40-B570-5BBC-A65B0B35F63E}"/>
              </a:ext>
            </a:extLst>
          </p:cNvPr>
          <p:cNvSpPr>
            <a:spLocks noGrp="1"/>
          </p:cNvSpPr>
          <p:nvPr>
            <p:ph type="title"/>
          </p:nvPr>
        </p:nvSpPr>
        <p:spPr/>
        <p:txBody>
          <a:bodyPr/>
          <a:lstStyle/>
          <a:p>
            <a:r>
              <a:rPr kumimoji="1" lang="en-US" altLang="ja-JP" dirty="0"/>
              <a:t>(3)</a:t>
            </a:r>
            <a:r>
              <a:rPr kumimoji="1" lang="ja-JP" altLang="en-US" dirty="0"/>
              <a:t>不登校支援が目指すもの</a:t>
            </a:r>
          </a:p>
        </p:txBody>
      </p:sp>
      <p:sp>
        <p:nvSpPr>
          <p:cNvPr id="3" name="コンテンツ プレースホルダー 2">
            <a:extLst>
              <a:ext uri="{FF2B5EF4-FFF2-40B4-BE49-F238E27FC236}">
                <a16:creationId xmlns:a16="http://schemas.microsoft.com/office/drawing/2014/main" id="{D3167B4E-BE0F-DA81-94BF-2E7CAA6C04A9}"/>
              </a:ext>
            </a:extLst>
          </p:cNvPr>
          <p:cNvSpPr>
            <a:spLocks noGrp="1"/>
          </p:cNvSpPr>
          <p:nvPr>
            <p:ph idx="1"/>
          </p:nvPr>
        </p:nvSpPr>
        <p:spPr/>
        <p:txBody>
          <a:bodyPr>
            <a:noAutofit/>
          </a:bodyPr>
          <a:lstStyle/>
          <a:p>
            <a:pPr>
              <a:buClr>
                <a:schemeClr val="tx1"/>
              </a:buClr>
            </a:pPr>
            <a:r>
              <a:rPr kumimoji="1" lang="ja-JP" altLang="en-US" dirty="0"/>
              <a:t>児童生徒によっては、</a:t>
            </a:r>
            <a:r>
              <a:rPr kumimoji="1" lang="ja-JP" altLang="en-US" dirty="0">
                <a:solidFill>
                  <a:srgbClr val="FF0000"/>
                </a:solidFill>
              </a:rPr>
              <a:t>不登校の時期が休養や自分を見つめ直す等の積極的な意味を持つ</a:t>
            </a:r>
            <a:r>
              <a:rPr kumimoji="1" lang="ja-JP" altLang="en-US" dirty="0"/>
              <a:t>ことがある一方で、</a:t>
            </a:r>
            <a:r>
              <a:rPr kumimoji="1" lang="ja-JP" altLang="en-US" dirty="0">
                <a:solidFill>
                  <a:srgbClr val="FF0000"/>
                </a:solidFill>
              </a:rPr>
              <a:t>学業の遅れや進路選択上の不利益や社会的自立へのリスクが存在する</a:t>
            </a:r>
            <a:r>
              <a:rPr kumimoji="1" lang="ja-JP" altLang="en-US" dirty="0"/>
              <a:t>ことに留意する（文部科学省</a:t>
            </a:r>
            <a:r>
              <a:rPr kumimoji="1" lang="en-US" altLang="ja-JP" dirty="0"/>
              <a:t>､2019</a:t>
            </a:r>
            <a:r>
              <a:rPr kumimoji="1" lang="ja-JP" altLang="en-US" dirty="0"/>
              <a:t>）</a:t>
            </a:r>
            <a:endParaRPr kumimoji="1" lang="en-US" altLang="ja-JP" dirty="0"/>
          </a:p>
          <a:p>
            <a:pPr>
              <a:buClr>
                <a:schemeClr val="tx1"/>
              </a:buClr>
            </a:pPr>
            <a:endParaRPr lang="en-US" altLang="ja-JP" dirty="0"/>
          </a:p>
          <a:p>
            <a:pPr>
              <a:buClr>
                <a:schemeClr val="tx1"/>
              </a:buClr>
            </a:pPr>
            <a:r>
              <a:rPr kumimoji="1" lang="ja-JP" altLang="en-US" dirty="0"/>
              <a:t>「登校してよかった」と感じられるような学校はどのようなものか。現在の不登校という課題は、魅力的な学校づくりへの挑戦という課題そのものである</a:t>
            </a:r>
            <a:endParaRPr kumimoji="1" lang="en-US" altLang="ja-JP" dirty="0"/>
          </a:p>
        </p:txBody>
      </p:sp>
      <p:sp>
        <p:nvSpPr>
          <p:cNvPr id="4" name="スライド番号プレースホルダー 3">
            <a:extLst>
              <a:ext uri="{FF2B5EF4-FFF2-40B4-BE49-F238E27FC236}">
                <a16:creationId xmlns:a16="http://schemas.microsoft.com/office/drawing/2014/main" id="{B4929F6D-BBC9-2B3A-B37D-CB52F49FD812}"/>
              </a:ext>
            </a:extLst>
          </p:cNvPr>
          <p:cNvSpPr>
            <a:spLocks noGrp="1"/>
          </p:cNvSpPr>
          <p:nvPr>
            <p:ph type="sldNum" sz="quarter" idx="12"/>
          </p:nvPr>
        </p:nvSpPr>
        <p:spPr/>
        <p:txBody>
          <a:bodyPr/>
          <a:lstStyle/>
          <a:p>
            <a:fld id="{C49CBB26-323F-4284-A6C5-849EE1B7E8B4}" type="slidenum">
              <a:rPr kumimoji="1" lang="ja-JP" altLang="en-US" smtClean="0"/>
              <a:t>27</a:t>
            </a:fld>
            <a:endParaRPr kumimoji="1" lang="ja-JP" altLang="en-US"/>
          </a:p>
        </p:txBody>
      </p:sp>
    </p:spTree>
    <p:extLst>
      <p:ext uri="{BB962C8B-B14F-4D97-AF65-F5344CB8AC3E}">
        <p14:creationId xmlns:p14="http://schemas.microsoft.com/office/powerpoint/2010/main" val="647468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2AD53-97D9-826C-7EE8-E8EF7D4E9E8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A20C1D6-EE41-2277-3637-41BAAD08277A}"/>
              </a:ext>
            </a:extLst>
          </p:cNvPr>
          <p:cNvSpPr>
            <a:spLocks noGrp="1"/>
          </p:cNvSpPr>
          <p:nvPr>
            <p:ph type="ctrTitle"/>
          </p:nvPr>
        </p:nvSpPr>
        <p:spPr/>
        <p:txBody>
          <a:bodyPr/>
          <a:lstStyle/>
          <a:p>
            <a:r>
              <a:rPr kumimoji="1" lang="ja-JP" altLang="en-US" dirty="0"/>
              <a:t>４．不登校が生じにくい学級・学校</a:t>
            </a:r>
          </a:p>
        </p:txBody>
      </p:sp>
      <p:sp>
        <p:nvSpPr>
          <p:cNvPr id="3" name="スライド番号プレースホルダー 2">
            <a:extLst>
              <a:ext uri="{FF2B5EF4-FFF2-40B4-BE49-F238E27FC236}">
                <a16:creationId xmlns:a16="http://schemas.microsoft.com/office/drawing/2014/main" id="{3AA7C6C3-7AD8-4AD6-E7B6-750CCEF99EBF}"/>
              </a:ext>
            </a:extLst>
          </p:cNvPr>
          <p:cNvSpPr>
            <a:spLocks noGrp="1"/>
          </p:cNvSpPr>
          <p:nvPr>
            <p:ph type="sldNum" sz="quarter" idx="12"/>
          </p:nvPr>
        </p:nvSpPr>
        <p:spPr/>
        <p:txBody>
          <a:bodyPr/>
          <a:lstStyle/>
          <a:p>
            <a:fld id="{C49CBB26-323F-4284-A6C5-849EE1B7E8B4}" type="slidenum">
              <a:rPr kumimoji="1" lang="ja-JP" altLang="en-US" smtClean="0"/>
              <a:t>28</a:t>
            </a:fld>
            <a:endParaRPr kumimoji="1" lang="ja-JP" altLang="en-US"/>
          </a:p>
        </p:txBody>
      </p:sp>
    </p:spTree>
    <p:extLst>
      <p:ext uri="{BB962C8B-B14F-4D97-AF65-F5344CB8AC3E}">
        <p14:creationId xmlns:p14="http://schemas.microsoft.com/office/powerpoint/2010/main" val="3767120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15849-E68D-AD21-A3BD-B8E3DC2B1E2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70013AE-1E81-C361-547A-0475209BB65F}"/>
              </a:ext>
            </a:extLst>
          </p:cNvPr>
          <p:cNvSpPr>
            <a:spLocks noGrp="1"/>
          </p:cNvSpPr>
          <p:nvPr>
            <p:ph type="title"/>
          </p:nvPr>
        </p:nvSpPr>
        <p:spPr>
          <a:xfrm>
            <a:off x="59471" y="365125"/>
            <a:ext cx="12258907" cy="1325563"/>
          </a:xfrm>
        </p:spPr>
        <p:txBody>
          <a:bodyPr/>
          <a:lstStyle/>
          <a:p>
            <a:r>
              <a:rPr kumimoji="1" lang="en-US" altLang="ja-JP" dirty="0"/>
              <a:t>(1)</a:t>
            </a:r>
            <a:r>
              <a:rPr kumimoji="1" lang="ja-JP" altLang="en-US" dirty="0"/>
              <a:t>どのような学級・学校で不登校が生じにくいのか</a:t>
            </a:r>
          </a:p>
        </p:txBody>
      </p:sp>
      <p:sp>
        <p:nvSpPr>
          <p:cNvPr id="3" name="コンテンツ プレースホルダー 2">
            <a:extLst>
              <a:ext uri="{FF2B5EF4-FFF2-40B4-BE49-F238E27FC236}">
                <a16:creationId xmlns:a16="http://schemas.microsoft.com/office/drawing/2014/main" id="{4692179F-5F19-279B-10A4-D701051FD932}"/>
              </a:ext>
            </a:extLst>
          </p:cNvPr>
          <p:cNvSpPr>
            <a:spLocks noGrp="1"/>
          </p:cNvSpPr>
          <p:nvPr>
            <p:ph idx="1"/>
          </p:nvPr>
        </p:nvSpPr>
        <p:spPr>
          <a:xfrm>
            <a:off x="594731" y="1818190"/>
            <a:ext cx="11128917" cy="4351338"/>
          </a:xfrm>
        </p:spPr>
        <p:txBody>
          <a:bodyPr>
            <a:noAutofit/>
          </a:bodyPr>
          <a:lstStyle/>
          <a:p>
            <a:r>
              <a:rPr kumimoji="1" lang="ja-JP" altLang="en-US" sz="3000" dirty="0"/>
              <a:t>学校風土の把握ツール（文部科学省、</a:t>
            </a:r>
            <a:r>
              <a:rPr kumimoji="1" lang="en-US" altLang="ja-JP" sz="3000" dirty="0"/>
              <a:t>2023c</a:t>
            </a:r>
            <a:r>
              <a:rPr kumimoji="1" lang="ja-JP" altLang="en-US" sz="3000" dirty="0"/>
              <a:t>）の活用ポイント</a:t>
            </a:r>
            <a:endParaRPr kumimoji="1" lang="en-US" altLang="ja-JP" sz="3000" dirty="0"/>
          </a:p>
          <a:p>
            <a:pPr lvl="1"/>
            <a:endParaRPr kumimoji="1" lang="en-US" altLang="ja-JP" sz="2800" dirty="0"/>
          </a:p>
          <a:p>
            <a:pPr lvl="1">
              <a:buClr>
                <a:schemeClr val="tx1"/>
              </a:buClr>
            </a:pPr>
            <a:r>
              <a:rPr kumimoji="1" lang="ja-JP" altLang="en-US" sz="2800" dirty="0">
                <a:solidFill>
                  <a:srgbClr val="FF0000"/>
                </a:solidFill>
              </a:rPr>
              <a:t>教職員が把握している事実と、児童生徒の回答結果にずれ</a:t>
            </a:r>
            <a:r>
              <a:rPr kumimoji="1" lang="ja-JP" altLang="en-US" sz="2800" dirty="0"/>
              <a:t>が生じていないかという点に注目する</a:t>
            </a:r>
            <a:endParaRPr kumimoji="1" lang="en-US" altLang="ja-JP" sz="2800" dirty="0"/>
          </a:p>
          <a:p>
            <a:pPr marL="457200" lvl="1" indent="0">
              <a:buNone/>
            </a:pPr>
            <a:endParaRPr lang="en-US" altLang="ja-JP" sz="2800" dirty="0"/>
          </a:p>
          <a:p>
            <a:pPr lvl="1">
              <a:buClr>
                <a:schemeClr val="tx1"/>
              </a:buClr>
            </a:pPr>
            <a:r>
              <a:rPr kumimoji="1" lang="ja-JP" altLang="en-US" sz="2800" dirty="0">
                <a:solidFill>
                  <a:srgbClr val="FF0000"/>
                </a:solidFill>
              </a:rPr>
              <a:t>年度内に何度かツールを活用</a:t>
            </a:r>
            <a:r>
              <a:rPr kumimoji="1" lang="ja-JP" altLang="en-US" sz="2800" dirty="0"/>
              <a:t>して実態把握に努める（河村・小野寺・粕谷・武蔵、</a:t>
            </a:r>
            <a:r>
              <a:rPr kumimoji="1" lang="en-US" altLang="ja-JP" sz="2800" dirty="0"/>
              <a:t>2004</a:t>
            </a:r>
            <a:r>
              <a:rPr kumimoji="1" lang="ja-JP" altLang="en-US" sz="2800" dirty="0"/>
              <a:t>）</a:t>
            </a:r>
            <a:endParaRPr kumimoji="1" lang="en-US" altLang="ja-JP" sz="2800" dirty="0"/>
          </a:p>
        </p:txBody>
      </p:sp>
      <p:sp>
        <p:nvSpPr>
          <p:cNvPr id="4" name="スライド番号プレースホルダー 3">
            <a:extLst>
              <a:ext uri="{FF2B5EF4-FFF2-40B4-BE49-F238E27FC236}">
                <a16:creationId xmlns:a16="http://schemas.microsoft.com/office/drawing/2014/main" id="{4E72966B-918E-C9AC-55D9-AEE33FC5E3C7}"/>
              </a:ext>
            </a:extLst>
          </p:cNvPr>
          <p:cNvSpPr>
            <a:spLocks noGrp="1"/>
          </p:cNvSpPr>
          <p:nvPr>
            <p:ph type="sldNum" sz="quarter" idx="12"/>
          </p:nvPr>
        </p:nvSpPr>
        <p:spPr/>
        <p:txBody>
          <a:bodyPr/>
          <a:lstStyle/>
          <a:p>
            <a:fld id="{C49CBB26-323F-4284-A6C5-849EE1B7E8B4}" type="slidenum">
              <a:rPr kumimoji="1" lang="ja-JP" altLang="en-US" smtClean="0"/>
              <a:t>29</a:t>
            </a:fld>
            <a:endParaRPr kumimoji="1" lang="ja-JP" altLang="en-US"/>
          </a:p>
        </p:txBody>
      </p:sp>
    </p:spTree>
    <p:extLst>
      <p:ext uri="{BB962C8B-B14F-4D97-AF65-F5344CB8AC3E}">
        <p14:creationId xmlns:p14="http://schemas.microsoft.com/office/powerpoint/2010/main" val="1485559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36D5BE-BE5B-6D76-5289-49B6D20D1A9A}"/>
              </a:ext>
            </a:extLst>
          </p:cNvPr>
          <p:cNvSpPr>
            <a:spLocks noGrp="1"/>
          </p:cNvSpPr>
          <p:nvPr>
            <p:ph type="title"/>
          </p:nvPr>
        </p:nvSpPr>
        <p:spPr/>
        <p:txBody>
          <a:bodyPr/>
          <a:lstStyle/>
          <a:p>
            <a:r>
              <a:rPr kumimoji="1" lang="en-US" altLang="ja-JP" dirty="0"/>
              <a:t>(1)</a:t>
            </a:r>
            <a:r>
              <a:rPr kumimoji="1" lang="ja-JP" altLang="en-US" dirty="0"/>
              <a:t>不登校とは</a:t>
            </a:r>
          </a:p>
        </p:txBody>
      </p:sp>
      <p:sp>
        <p:nvSpPr>
          <p:cNvPr id="3" name="コンテンツ プレースホルダー 2">
            <a:extLst>
              <a:ext uri="{FF2B5EF4-FFF2-40B4-BE49-F238E27FC236}">
                <a16:creationId xmlns:a16="http://schemas.microsoft.com/office/drawing/2014/main" id="{3E206E4F-5CE5-B1D0-BBC3-3AFEB4AA2E5B}"/>
              </a:ext>
            </a:extLst>
          </p:cNvPr>
          <p:cNvSpPr>
            <a:spLocks noGrp="1"/>
          </p:cNvSpPr>
          <p:nvPr>
            <p:ph idx="1"/>
          </p:nvPr>
        </p:nvSpPr>
        <p:spPr/>
        <p:txBody>
          <a:bodyPr/>
          <a:lstStyle/>
          <a:p>
            <a:r>
              <a:rPr kumimoji="1" lang="ja-JP" altLang="en-US" dirty="0"/>
              <a:t>今、「なぜ学校に行くのか」「学校に行く価値はどのようなものか」が問われている。</a:t>
            </a:r>
            <a:endParaRPr kumimoji="1" lang="en-US" altLang="ja-JP" dirty="0"/>
          </a:p>
          <a:p>
            <a:endParaRPr kumimoji="1" lang="en-US" altLang="ja-JP" dirty="0"/>
          </a:p>
          <a:p>
            <a:r>
              <a:rPr kumimoji="1" lang="ja-JP" altLang="en-US" dirty="0"/>
              <a:t>様々な社会の変化を背景にして、児童生徒にとって学校はどのような意味をもっていて、学校に行かないことにはどのような課題があり、不登校への支援とは何を目的にするのかということをあらためて考え直す時期に来ている。</a:t>
            </a:r>
          </a:p>
        </p:txBody>
      </p:sp>
      <p:sp>
        <p:nvSpPr>
          <p:cNvPr id="4" name="スライド番号プレースホルダー 3">
            <a:extLst>
              <a:ext uri="{FF2B5EF4-FFF2-40B4-BE49-F238E27FC236}">
                <a16:creationId xmlns:a16="http://schemas.microsoft.com/office/drawing/2014/main" id="{C0B217A3-3D89-CA45-A9FE-D65E8AA95281}"/>
              </a:ext>
            </a:extLst>
          </p:cNvPr>
          <p:cNvSpPr>
            <a:spLocks noGrp="1"/>
          </p:cNvSpPr>
          <p:nvPr>
            <p:ph type="sldNum" sz="quarter" idx="12"/>
          </p:nvPr>
        </p:nvSpPr>
        <p:spPr/>
        <p:txBody>
          <a:bodyPr/>
          <a:lstStyle/>
          <a:p>
            <a:fld id="{C49CBB26-323F-4284-A6C5-849EE1B7E8B4}" type="slidenum">
              <a:rPr kumimoji="1" lang="ja-JP" altLang="en-US" smtClean="0"/>
              <a:t>3</a:t>
            </a:fld>
            <a:endParaRPr kumimoji="1" lang="ja-JP" altLang="en-US"/>
          </a:p>
        </p:txBody>
      </p:sp>
    </p:spTree>
    <p:extLst>
      <p:ext uri="{BB962C8B-B14F-4D97-AF65-F5344CB8AC3E}">
        <p14:creationId xmlns:p14="http://schemas.microsoft.com/office/powerpoint/2010/main" val="1442965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96EF0-B121-2204-2B11-25B709BA74A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2FDFA36-B6CB-C2D2-3483-CCCE8FF9378F}"/>
              </a:ext>
            </a:extLst>
          </p:cNvPr>
          <p:cNvSpPr>
            <a:spLocks noGrp="1"/>
          </p:cNvSpPr>
          <p:nvPr>
            <p:ph type="title"/>
          </p:nvPr>
        </p:nvSpPr>
        <p:spPr>
          <a:xfrm>
            <a:off x="-89209" y="365125"/>
            <a:ext cx="12496802" cy="1325563"/>
          </a:xfrm>
        </p:spPr>
        <p:txBody>
          <a:bodyPr/>
          <a:lstStyle/>
          <a:p>
            <a:r>
              <a:rPr kumimoji="1" lang="en-US" altLang="ja-JP" dirty="0"/>
              <a:t>(2)</a:t>
            </a:r>
            <a:r>
              <a:rPr kumimoji="1" lang="ja-JP" altLang="en-US" dirty="0"/>
              <a:t>学級･学校でできる不登校の未然防止への取り組み</a:t>
            </a:r>
          </a:p>
        </p:txBody>
      </p:sp>
      <p:sp>
        <p:nvSpPr>
          <p:cNvPr id="3" name="コンテンツ プレースホルダー 2">
            <a:extLst>
              <a:ext uri="{FF2B5EF4-FFF2-40B4-BE49-F238E27FC236}">
                <a16:creationId xmlns:a16="http://schemas.microsoft.com/office/drawing/2014/main" id="{81B02530-4846-3C1B-6657-28C2F4070308}"/>
              </a:ext>
            </a:extLst>
          </p:cNvPr>
          <p:cNvSpPr>
            <a:spLocks noGrp="1"/>
          </p:cNvSpPr>
          <p:nvPr>
            <p:ph idx="1"/>
          </p:nvPr>
        </p:nvSpPr>
        <p:spPr>
          <a:xfrm>
            <a:off x="594731" y="1818190"/>
            <a:ext cx="11128917" cy="4351338"/>
          </a:xfrm>
        </p:spPr>
        <p:txBody>
          <a:bodyPr>
            <a:noAutofit/>
          </a:bodyPr>
          <a:lstStyle/>
          <a:p>
            <a:r>
              <a:rPr kumimoji="1" lang="ja-JP" altLang="en-US" sz="3000" dirty="0"/>
              <a:t>構成的グループ・エンカウンター（國分・國分、</a:t>
            </a:r>
            <a:r>
              <a:rPr kumimoji="1" lang="en-US" altLang="ja-JP" sz="3000" dirty="0"/>
              <a:t>2010</a:t>
            </a:r>
            <a:r>
              <a:rPr kumimoji="1" lang="ja-JP" altLang="en-US" sz="3000" dirty="0"/>
              <a:t>）</a:t>
            </a:r>
            <a:endParaRPr kumimoji="1" lang="en-US" altLang="ja-JP" sz="3000" dirty="0"/>
          </a:p>
          <a:p>
            <a:pPr lvl="1"/>
            <a:endParaRPr kumimoji="1" lang="en-US" altLang="ja-JP" sz="2800" dirty="0"/>
          </a:p>
          <a:p>
            <a:pPr lvl="1">
              <a:buClr>
                <a:schemeClr val="tx1"/>
              </a:buClr>
            </a:pPr>
            <a:r>
              <a:rPr kumimoji="1" lang="ja-JP" altLang="en-US" sz="2800" dirty="0"/>
              <a:t>自分が今まで気づかなかったよいところや頑張っているところを教師やクラスメイトから認めてもらう活動</a:t>
            </a:r>
            <a:endParaRPr kumimoji="1" lang="en-US" altLang="ja-JP" sz="2800" dirty="0"/>
          </a:p>
          <a:p>
            <a:pPr lvl="1">
              <a:buClr>
                <a:schemeClr val="tx1"/>
              </a:buClr>
            </a:pPr>
            <a:endParaRPr lang="en-US" altLang="ja-JP" sz="2800" dirty="0"/>
          </a:p>
          <a:p>
            <a:pPr lvl="1">
              <a:buClr>
                <a:schemeClr val="tx1"/>
              </a:buClr>
            </a:pPr>
            <a:r>
              <a:rPr kumimoji="1" lang="ja-JP" altLang="en-US" sz="2800" dirty="0"/>
              <a:t>自己主張が必要な場面をロールプレイによって体験してみる活動など</a:t>
            </a:r>
            <a:endParaRPr kumimoji="1" lang="en-US" altLang="ja-JP" sz="2800" dirty="0"/>
          </a:p>
        </p:txBody>
      </p:sp>
      <p:sp>
        <p:nvSpPr>
          <p:cNvPr id="4" name="テキスト ボックス 3">
            <a:extLst>
              <a:ext uri="{FF2B5EF4-FFF2-40B4-BE49-F238E27FC236}">
                <a16:creationId xmlns:a16="http://schemas.microsoft.com/office/drawing/2014/main" id="{6D9516B5-95F0-7FBB-A250-D83051EC211B}"/>
              </a:ext>
            </a:extLst>
          </p:cNvPr>
          <p:cNvSpPr txBox="1"/>
          <p:nvPr/>
        </p:nvSpPr>
        <p:spPr>
          <a:xfrm>
            <a:off x="838200" y="5146935"/>
            <a:ext cx="10640122" cy="1384995"/>
          </a:xfrm>
          <a:prstGeom prst="rect">
            <a:avLst/>
          </a:prstGeom>
          <a:solidFill>
            <a:srgbClr val="00B0F0"/>
          </a:solidFill>
        </p:spPr>
        <p:txBody>
          <a:bodyPr wrap="square" rtlCol="0">
            <a:spAutoFit/>
          </a:bodyPr>
          <a:lstStyle/>
          <a:p>
            <a:pPr algn="ctr"/>
            <a:r>
              <a:rPr kumimoji="1" lang="ja-JP" altLang="en-US" sz="2800" dirty="0"/>
              <a:t>学級が居場所と感じられ、</a:t>
            </a:r>
            <a:endParaRPr kumimoji="1" lang="en-US" altLang="ja-JP" sz="2800" dirty="0"/>
          </a:p>
          <a:p>
            <a:pPr algn="ctr"/>
            <a:r>
              <a:rPr kumimoji="1" lang="ja-JP" altLang="en-US" sz="2800" dirty="0"/>
              <a:t>仲間の温かさを感じられるようになることが</a:t>
            </a:r>
            <a:endParaRPr kumimoji="1" lang="en-US" altLang="ja-JP" sz="2800" dirty="0"/>
          </a:p>
          <a:p>
            <a:pPr algn="ctr"/>
            <a:r>
              <a:rPr kumimoji="1" lang="ja-JP" altLang="en-US" sz="2800" dirty="0"/>
              <a:t>予防的支援につながる</a:t>
            </a:r>
          </a:p>
        </p:txBody>
      </p:sp>
      <p:sp>
        <p:nvSpPr>
          <p:cNvPr id="5" name="スライド番号プレースホルダー 4">
            <a:extLst>
              <a:ext uri="{FF2B5EF4-FFF2-40B4-BE49-F238E27FC236}">
                <a16:creationId xmlns:a16="http://schemas.microsoft.com/office/drawing/2014/main" id="{8889DE55-5152-18FE-E821-A5A033DA5D0A}"/>
              </a:ext>
            </a:extLst>
          </p:cNvPr>
          <p:cNvSpPr>
            <a:spLocks noGrp="1"/>
          </p:cNvSpPr>
          <p:nvPr>
            <p:ph type="sldNum" sz="quarter" idx="12"/>
          </p:nvPr>
        </p:nvSpPr>
        <p:spPr>
          <a:xfrm>
            <a:off x="9192322" y="6192148"/>
            <a:ext cx="2743200" cy="365125"/>
          </a:xfrm>
        </p:spPr>
        <p:txBody>
          <a:bodyPr/>
          <a:lstStyle/>
          <a:p>
            <a:fld id="{C49CBB26-323F-4284-A6C5-849EE1B7E8B4}" type="slidenum">
              <a:rPr kumimoji="1" lang="ja-JP" altLang="en-US" smtClean="0"/>
              <a:t>30</a:t>
            </a:fld>
            <a:endParaRPr kumimoji="1" lang="ja-JP" altLang="en-US" dirty="0"/>
          </a:p>
        </p:txBody>
      </p:sp>
    </p:spTree>
    <p:extLst>
      <p:ext uri="{BB962C8B-B14F-4D97-AF65-F5344CB8AC3E}">
        <p14:creationId xmlns:p14="http://schemas.microsoft.com/office/powerpoint/2010/main" val="18315082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5DA6B-D719-0995-C3B1-04949EBE015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69E34BA-1D9E-2737-B4A4-7CF8B62449B5}"/>
              </a:ext>
            </a:extLst>
          </p:cNvPr>
          <p:cNvSpPr>
            <a:spLocks noGrp="1"/>
          </p:cNvSpPr>
          <p:nvPr>
            <p:ph type="title"/>
          </p:nvPr>
        </p:nvSpPr>
        <p:spPr>
          <a:xfrm>
            <a:off x="-89209" y="365125"/>
            <a:ext cx="12496802" cy="1325563"/>
          </a:xfrm>
        </p:spPr>
        <p:txBody>
          <a:bodyPr/>
          <a:lstStyle/>
          <a:p>
            <a:r>
              <a:rPr kumimoji="1" lang="en-US" altLang="ja-JP" dirty="0"/>
              <a:t>(2)</a:t>
            </a:r>
            <a:r>
              <a:rPr kumimoji="1" lang="ja-JP" altLang="en-US" dirty="0"/>
              <a:t>学級･学校でできる不登校の未然防止への取り組み</a:t>
            </a:r>
          </a:p>
        </p:txBody>
      </p:sp>
      <p:sp>
        <p:nvSpPr>
          <p:cNvPr id="3" name="コンテンツ プレースホルダー 2">
            <a:extLst>
              <a:ext uri="{FF2B5EF4-FFF2-40B4-BE49-F238E27FC236}">
                <a16:creationId xmlns:a16="http://schemas.microsoft.com/office/drawing/2014/main" id="{61D7ACF0-5A53-F258-E666-22EE83576CEF}"/>
              </a:ext>
            </a:extLst>
          </p:cNvPr>
          <p:cNvSpPr>
            <a:spLocks noGrp="1"/>
          </p:cNvSpPr>
          <p:nvPr>
            <p:ph idx="1"/>
          </p:nvPr>
        </p:nvSpPr>
        <p:spPr>
          <a:xfrm>
            <a:off x="594731" y="1513391"/>
            <a:ext cx="11277601" cy="4351338"/>
          </a:xfrm>
        </p:spPr>
        <p:txBody>
          <a:bodyPr>
            <a:noAutofit/>
          </a:bodyPr>
          <a:lstStyle/>
          <a:p>
            <a:r>
              <a:rPr kumimoji="1" lang="ja-JP" altLang="en-US" sz="3000" dirty="0"/>
              <a:t>これらの一部は実際に効果が確認されつつある</a:t>
            </a:r>
            <a:endParaRPr kumimoji="1" lang="en-US" altLang="ja-JP" sz="3000" dirty="0"/>
          </a:p>
          <a:p>
            <a:pPr lvl="1"/>
            <a:endParaRPr kumimoji="1" lang="en-US" altLang="ja-JP" sz="2800" dirty="0"/>
          </a:p>
          <a:p>
            <a:pPr lvl="1">
              <a:buClr>
                <a:schemeClr val="tx1"/>
              </a:buClr>
            </a:pPr>
            <a:r>
              <a:rPr kumimoji="1" lang="ja-JP" altLang="en-US" sz="2800" dirty="0"/>
              <a:t>「仲間からの承認活動」を中心とした小学校での実践により、「学校に行くと心身の調子が悪くなる」傾向が実践後に低下した（</a:t>
            </a:r>
            <a:r>
              <a:rPr lang="ja-JP" altLang="en-US" sz="2800" dirty="0"/>
              <a:t>五十嵐・江角・古村・寺戸・福田・下山・横地・杉山、</a:t>
            </a:r>
            <a:r>
              <a:rPr lang="en-US" altLang="ja-JP" sz="2800" dirty="0"/>
              <a:t>2025</a:t>
            </a:r>
            <a:r>
              <a:rPr lang="ja-JP" altLang="en-US" sz="2800" dirty="0"/>
              <a:t>）</a:t>
            </a:r>
            <a:endParaRPr lang="en-US" altLang="ja-JP" sz="2800" dirty="0"/>
          </a:p>
          <a:p>
            <a:pPr lvl="1">
              <a:buClr>
                <a:schemeClr val="tx1"/>
              </a:buClr>
            </a:pPr>
            <a:endParaRPr lang="en-US" altLang="ja-JP" sz="2800" dirty="0"/>
          </a:p>
          <a:p>
            <a:pPr lvl="1">
              <a:buClr>
                <a:schemeClr val="tx1"/>
              </a:buClr>
            </a:pPr>
            <a:r>
              <a:rPr kumimoji="1" lang="ja-JP" altLang="en-US" sz="2800" dirty="0"/>
              <a:t>中学校の全校生徒を対象に</a:t>
            </a:r>
            <a:r>
              <a:rPr kumimoji="1" lang="en-US" altLang="ja-JP" sz="2800" dirty="0"/>
              <a:t>SEL-8S</a:t>
            </a:r>
            <a:r>
              <a:rPr kumimoji="1" lang="ja-JP" altLang="en-US" sz="2800" dirty="0"/>
              <a:t>プログラムを実施したところ、不登校傾向生徒の出席率が増加し、「学校に行くと心身の調子が悪くなる」傾向が</a:t>
            </a:r>
            <a:r>
              <a:rPr lang="ja-JP" altLang="en-US" sz="2800" dirty="0"/>
              <a:t>減少した（佐竹・小泉、</a:t>
            </a:r>
            <a:r>
              <a:rPr lang="en-US" altLang="ja-JP" sz="2800" dirty="0"/>
              <a:t>2022</a:t>
            </a:r>
            <a:r>
              <a:rPr lang="ja-JP" altLang="en-US" sz="2800" dirty="0"/>
              <a:t>）</a:t>
            </a:r>
            <a:endParaRPr lang="en-US" altLang="ja-JP" sz="2800" dirty="0"/>
          </a:p>
        </p:txBody>
      </p:sp>
      <p:sp>
        <p:nvSpPr>
          <p:cNvPr id="4" name="テキスト ボックス 3">
            <a:extLst>
              <a:ext uri="{FF2B5EF4-FFF2-40B4-BE49-F238E27FC236}">
                <a16:creationId xmlns:a16="http://schemas.microsoft.com/office/drawing/2014/main" id="{A04657C5-AFBA-4075-76D0-76D9FCC59970}"/>
              </a:ext>
            </a:extLst>
          </p:cNvPr>
          <p:cNvSpPr txBox="1"/>
          <p:nvPr/>
        </p:nvSpPr>
        <p:spPr>
          <a:xfrm>
            <a:off x="838200" y="5711922"/>
            <a:ext cx="10640122" cy="954107"/>
          </a:xfrm>
          <a:prstGeom prst="rect">
            <a:avLst/>
          </a:prstGeom>
          <a:solidFill>
            <a:srgbClr val="00B0F0"/>
          </a:solidFill>
        </p:spPr>
        <p:txBody>
          <a:bodyPr wrap="square" rtlCol="0">
            <a:spAutoFit/>
          </a:bodyPr>
          <a:lstStyle/>
          <a:p>
            <a:pPr algn="ctr"/>
            <a:r>
              <a:rPr kumimoji="1" lang="ja-JP" altLang="en-US" sz="2800" dirty="0"/>
              <a:t>予防活動は、一律に実施すればよいというものでもなく、</a:t>
            </a:r>
            <a:endParaRPr kumimoji="1" lang="en-US" altLang="ja-JP" sz="2800" dirty="0"/>
          </a:p>
          <a:p>
            <a:pPr algn="ctr"/>
            <a:r>
              <a:rPr lang="ja-JP" altLang="en-US" sz="2800" dirty="0"/>
              <a:t>実態に即した検討が必要</a:t>
            </a:r>
            <a:endParaRPr kumimoji="1" lang="ja-JP" altLang="en-US" sz="2800" dirty="0"/>
          </a:p>
        </p:txBody>
      </p:sp>
      <p:sp>
        <p:nvSpPr>
          <p:cNvPr id="5" name="スライド番号プレースホルダー 4">
            <a:extLst>
              <a:ext uri="{FF2B5EF4-FFF2-40B4-BE49-F238E27FC236}">
                <a16:creationId xmlns:a16="http://schemas.microsoft.com/office/drawing/2014/main" id="{75171718-9857-064F-3582-ACF52E35FC8B}"/>
              </a:ext>
            </a:extLst>
          </p:cNvPr>
          <p:cNvSpPr>
            <a:spLocks noGrp="1"/>
          </p:cNvSpPr>
          <p:nvPr>
            <p:ph type="sldNum" sz="quarter" idx="12"/>
          </p:nvPr>
        </p:nvSpPr>
        <p:spPr>
          <a:xfrm>
            <a:off x="9129132" y="6310312"/>
            <a:ext cx="2743200" cy="365125"/>
          </a:xfrm>
        </p:spPr>
        <p:txBody>
          <a:bodyPr/>
          <a:lstStyle/>
          <a:p>
            <a:fld id="{C49CBB26-323F-4284-A6C5-849EE1B7E8B4}" type="slidenum">
              <a:rPr kumimoji="1" lang="ja-JP" altLang="en-US" smtClean="0"/>
              <a:t>31</a:t>
            </a:fld>
            <a:endParaRPr kumimoji="1" lang="ja-JP" altLang="en-US" dirty="0"/>
          </a:p>
        </p:txBody>
      </p:sp>
    </p:spTree>
    <p:extLst>
      <p:ext uri="{BB962C8B-B14F-4D97-AF65-F5344CB8AC3E}">
        <p14:creationId xmlns:p14="http://schemas.microsoft.com/office/powerpoint/2010/main" val="27203094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71BF2-6B79-711A-1B52-E8CB76BB593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5E47682-40D2-E71D-88C5-6416C3ABB918}"/>
              </a:ext>
            </a:extLst>
          </p:cNvPr>
          <p:cNvSpPr>
            <a:spLocks noGrp="1"/>
          </p:cNvSpPr>
          <p:nvPr>
            <p:ph type="ctrTitle"/>
          </p:nvPr>
        </p:nvSpPr>
        <p:spPr/>
        <p:txBody>
          <a:bodyPr/>
          <a:lstStyle/>
          <a:p>
            <a:r>
              <a:rPr kumimoji="1" lang="ja-JP" altLang="en-US" dirty="0"/>
              <a:t>５．欠席が増えはじめてきた児童生徒</a:t>
            </a:r>
          </a:p>
        </p:txBody>
      </p:sp>
      <p:sp>
        <p:nvSpPr>
          <p:cNvPr id="3" name="スライド番号プレースホルダー 2">
            <a:extLst>
              <a:ext uri="{FF2B5EF4-FFF2-40B4-BE49-F238E27FC236}">
                <a16:creationId xmlns:a16="http://schemas.microsoft.com/office/drawing/2014/main" id="{4CF4EB80-6233-7BBF-F028-2DF8DAF9FF08}"/>
              </a:ext>
            </a:extLst>
          </p:cNvPr>
          <p:cNvSpPr>
            <a:spLocks noGrp="1"/>
          </p:cNvSpPr>
          <p:nvPr>
            <p:ph type="sldNum" sz="quarter" idx="12"/>
          </p:nvPr>
        </p:nvSpPr>
        <p:spPr/>
        <p:txBody>
          <a:bodyPr/>
          <a:lstStyle/>
          <a:p>
            <a:fld id="{C49CBB26-323F-4284-A6C5-849EE1B7E8B4}" type="slidenum">
              <a:rPr kumimoji="1" lang="ja-JP" altLang="en-US" smtClean="0"/>
              <a:t>32</a:t>
            </a:fld>
            <a:endParaRPr kumimoji="1" lang="ja-JP" altLang="en-US"/>
          </a:p>
        </p:txBody>
      </p:sp>
    </p:spTree>
    <p:extLst>
      <p:ext uri="{BB962C8B-B14F-4D97-AF65-F5344CB8AC3E}">
        <p14:creationId xmlns:p14="http://schemas.microsoft.com/office/powerpoint/2010/main" val="3970214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47EB8-799D-166F-EF51-6F76E1EDF99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3696280-BC8F-7FA1-12C7-9238B1920F18}"/>
              </a:ext>
            </a:extLst>
          </p:cNvPr>
          <p:cNvSpPr>
            <a:spLocks noGrp="1"/>
          </p:cNvSpPr>
          <p:nvPr>
            <p:ph type="title"/>
          </p:nvPr>
        </p:nvSpPr>
        <p:spPr/>
        <p:txBody>
          <a:bodyPr/>
          <a:lstStyle/>
          <a:p>
            <a:r>
              <a:rPr kumimoji="1" lang="en-US" altLang="ja-JP" dirty="0"/>
              <a:t>(1)</a:t>
            </a:r>
            <a:r>
              <a:rPr kumimoji="1" lang="ja-JP" altLang="en-US" dirty="0"/>
              <a:t>早期発見に向けて</a:t>
            </a:r>
          </a:p>
        </p:txBody>
      </p:sp>
      <p:sp>
        <p:nvSpPr>
          <p:cNvPr id="3" name="コンテンツ プレースホルダー 2">
            <a:extLst>
              <a:ext uri="{FF2B5EF4-FFF2-40B4-BE49-F238E27FC236}">
                <a16:creationId xmlns:a16="http://schemas.microsoft.com/office/drawing/2014/main" id="{240AD1B7-34C5-DC39-45DA-FF495C4C81B1}"/>
              </a:ext>
            </a:extLst>
          </p:cNvPr>
          <p:cNvSpPr>
            <a:spLocks noGrp="1"/>
          </p:cNvSpPr>
          <p:nvPr>
            <p:ph idx="1"/>
          </p:nvPr>
        </p:nvSpPr>
        <p:spPr/>
        <p:txBody>
          <a:bodyPr>
            <a:noAutofit/>
          </a:bodyPr>
          <a:lstStyle/>
          <a:p>
            <a:r>
              <a:rPr kumimoji="1" lang="ja-JP" altLang="en-US" dirty="0"/>
              <a:t>児童生徒への調査</a:t>
            </a:r>
            <a:endParaRPr kumimoji="1" lang="en-US" altLang="ja-JP" dirty="0"/>
          </a:p>
          <a:p>
            <a:endParaRPr lang="en-US" altLang="ja-JP" dirty="0"/>
          </a:p>
          <a:p>
            <a:r>
              <a:rPr kumimoji="1" lang="en-US" altLang="ja-JP" dirty="0"/>
              <a:t>1</a:t>
            </a:r>
            <a:r>
              <a:rPr kumimoji="1" lang="ja-JP" altLang="en-US" dirty="0"/>
              <a:t>人</a:t>
            </a:r>
            <a:r>
              <a:rPr kumimoji="1" lang="en-US" altLang="ja-JP" dirty="0"/>
              <a:t>1</a:t>
            </a:r>
            <a:r>
              <a:rPr kumimoji="1" lang="ja-JP" altLang="en-US" dirty="0"/>
              <a:t>台端末の活用</a:t>
            </a:r>
            <a:endParaRPr kumimoji="1" lang="en-US" altLang="ja-JP" dirty="0"/>
          </a:p>
          <a:p>
            <a:endParaRPr lang="en-US" altLang="ja-JP" dirty="0"/>
          </a:p>
          <a:p>
            <a:r>
              <a:rPr kumimoji="1" lang="ja-JP" altLang="en-US" dirty="0"/>
              <a:t>日頃からの教職員の観察と</a:t>
            </a:r>
            <a:endParaRPr kumimoji="1" lang="en-US" altLang="ja-JP" dirty="0"/>
          </a:p>
          <a:p>
            <a:pPr marL="0" indent="0">
              <a:buNone/>
            </a:pPr>
            <a:r>
              <a:rPr lang="ja-JP" altLang="en-US" dirty="0"/>
              <a:t>　情報共有</a:t>
            </a:r>
            <a:endParaRPr lang="en-US" altLang="ja-JP" dirty="0"/>
          </a:p>
        </p:txBody>
      </p:sp>
      <p:pic>
        <p:nvPicPr>
          <p:cNvPr id="4" name="図 3">
            <a:extLst>
              <a:ext uri="{FF2B5EF4-FFF2-40B4-BE49-F238E27FC236}">
                <a16:creationId xmlns:a16="http://schemas.microsoft.com/office/drawing/2014/main" id="{2831D21B-A60D-8050-CD2A-188BF60F42A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88049" y="1263806"/>
            <a:ext cx="6055267" cy="5091654"/>
          </a:xfrm>
          <a:prstGeom prst="rect">
            <a:avLst/>
          </a:prstGeom>
          <a:noFill/>
          <a:ln>
            <a:noFill/>
          </a:ln>
        </p:spPr>
      </p:pic>
      <p:sp>
        <p:nvSpPr>
          <p:cNvPr id="5" name="テキスト ボックス 4">
            <a:extLst>
              <a:ext uri="{FF2B5EF4-FFF2-40B4-BE49-F238E27FC236}">
                <a16:creationId xmlns:a16="http://schemas.microsoft.com/office/drawing/2014/main" id="{1906F0AB-421D-EA60-D598-DE280968D440}"/>
              </a:ext>
            </a:extLst>
          </p:cNvPr>
          <p:cNvSpPr txBox="1"/>
          <p:nvPr/>
        </p:nvSpPr>
        <p:spPr>
          <a:xfrm>
            <a:off x="8118878" y="6404304"/>
            <a:ext cx="3471747" cy="369332"/>
          </a:xfrm>
          <a:prstGeom prst="rect">
            <a:avLst/>
          </a:prstGeom>
          <a:noFill/>
        </p:spPr>
        <p:txBody>
          <a:bodyPr wrap="square" rtlCol="0">
            <a:spAutoFit/>
          </a:bodyPr>
          <a:lstStyle/>
          <a:p>
            <a:r>
              <a:rPr kumimoji="1" lang="ja-JP" altLang="en-US" dirty="0"/>
              <a:t>スタンドバイ株式会社</a:t>
            </a:r>
            <a:r>
              <a:rPr kumimoji="1" lang="zh-CN" altLang="en-US" dirty="0"/>
              <a:t>（</a:t>
            </a:r>
            <a:r>
              <a:rPr kumimoji="1" lang="en-US" altLang="zh-CN" dirty="0"/>
              <a:t>202</a:t>
            </a:r>
            <a:r>
              <a:rPr lang="en-US" altLang="ja-JP" dirty="0"/>
              <a:t>2</a:t>
            </a:r>
            <a:r>
              <a:rPr kumimoji="1" lang="zh-CN" altLang="en-US" dirty="0"/>
              <a:t>）</a:t>
            </a:r>
            <a:endParaRPr kumimoji="1" lang="ja-JP" altLang="en-US" dirty="0"/>
          </a:p>
        </p:txBody>
      </p:sp>
      <p:sp>
        <p:nvSpPr>
          <p:cNvPr id="6" name="テキスト ボックス 5">
            <a:extLst>
              <a:ext uri="{FF2B5EF4-FFF2-40B4-BE49-F238E27FC236}">
                <a16:creationId xmlns:a16="http://schemas.microsoft.com/office/drawing/2014/main" id="{6F3ED56A-0B36-CA0E-3D88-8752E25B49BE}"/>
              </a:ext>
            </a:extLst>
          </p:cNvPr>
          <p:cNvSpPr txBox="1"/>
          <p:nvPr/>
        </p:nvSpPr>
        <p:spPr>
          <a:xfrm>
            <a:off x="838200" y="5711922"/>
            <a:ext cx="4819185" cy="954107"/>
          </a:xfrm>
          <a:prstGeom prst="rect">
            <a:avLst/>
          </a:prstGeom>
          <a:solidFill>
            <a:srgbClr val="00B0F0"/>
          </a:solidFill>
        </p:spPr>
        <p:txBody>
          <a:bodyPr wrap="square" rtlCol="0">
            <a:spAutoFit/>
          </a:bodyPr>
          <a:lstStyle/>
          <a:p>
            <a:pPr algn="ctr"/>
            <a:r>
              <a:rPr lang="ja-JP" altLang="en-US" sz="2800" dirty="0"/>
              <a:t>児童</a:t>
            </a:r>
            <a:r>
              <a:rPr kumimoji="1" lang="ja-JP" altLang="en-US" sz="2800" dirty="0"/>
              <a:t>生徒の気持ちと、</a:t>
            </a:r>
            <a:endParaRPr kumimoji="1" lang="en-US" altLang="ja-JP" sz="2800" dirty="0"/>
          </a:p>
          <a:p>
            <a:pPr algn="ctr"/>
            <a:r>
              <a:rPr kumimoji="1" lang="ja-JP" altLang="en-US" sz="2800" dirty="0"/>
              <a:t>教職員の見立ての双方から</a:t>
            </a:r>
          </a:p>
        </p:txBody>
      </p:sp>
      <p:sp>
        <p:nvSpPr>
          <p:cNvPr id="7" name="スライド番号プレースホルダー 6">
            <a:extLst>
              <a:ext uri="{FF2B5EF4-FFF2-40B4-BE49-F238E27FC236}">
                <a16:creationId xmlns:a16="http://schemas.microsoft.com/office/drawing/2014/main" id="{3D9B6C2F-D720-597A-CBEE-DEB0D54BCFEA}"/>
              </a:ext>
            </a:extLst>
          </p:cNvPr>
          <p:cNvSpPr>
            <a:spLocks noGrp="1"/>
          </p:cNvSpPr>
          <p:nvPr>
            <p:ph type="sldNum" sz="quarter" idx="12"/>
          </p:nvPr>
        </p:nvSpPr>
        <p:spPr>
          <a:xfrm>
            <a:off x="9207348" y="6408511"/>
            <a:ext cx="2743200" cy="365125"/>
          </a:xfrm>
        </p:spPr>
        <p:txBody>
          <a:bodyPr/>
          <a:lstStyle/>
          <a:p>
            <a:fld id="{C49CBB26-323F-4284-A6C5-849EE1B7E8B4}" type="slidenum">
              <a:rPr kumimoji="1" lang="ja-JP" altLang="en-US" smtClean="0"/>
              <a:t>33</a:t>
            </a:fld>
            <a:endParaRPr kumimoji="1" lang="ja-JP" altLang="en-US" dirty="0"/>
          </a:p>
        </p:txBody>
      </p:sp>
    </p:spTree>
    <p:extLst>
      <p:ext uri="{BB962C8B-B14F-4D97-AF65-F5344CB8AC3E}">
        <p14:creationId xmlns:p14="http://schemas.microsoft.com/office/powerpoint/2010/main" val="20390203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A7090-14E3-613C-DE6B-1AAEB3931FD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F804CDF-0FDF-C032-DB16-E10F98D85E40}"/>
              </a:ext>
            </a:extLst>
          </p:cNvPr>
          <p:cNvSpPr>
            <a:spLocks noGrp="1"/>
          </p:cNvSpPr>
          <p:nvPr>
            <p:ph type="title"/>
          </p:nvPr>
        </p:nvSpPr>
        <p:spPr/>
        <p:txBody>
          <a:bodyPr/>
          <a:lstStyle/>
          <a:p>
            <a:r>
              <a:rPr kumimoji="1" lang="en-US" altLang="ja-JP" dirty="0"/>
              <a:t>(2)</a:t>
            </a:r>
            <a:r>
              <a:rPr kumimoji="1" lang="ja-JP" altLang="en-US" dirty="0"/>
              <a:t>深刻化させないための手立て</a:t>
            </a:r>
          </a:p>
        </p:txBody>
      </p:sp>
      <p:sp>
        <p:nvSpPr>
          <p:cNvPr id="3" name="コンテンツ プレースホルダー 2">
            <a:extLst>
              <a:ext uri="{FF2B5EF4-FFF2-40B4-BE49-F238E27FC236}">
                <a16:creationId xmlns:a16="http://schemas.microsoft.com/office/drawing/2014/main" id="{E76535A3-6969-D620-0C3D-7422E239504C}"/>
              </a:ext>
            </a:extLst>
          </p:cNvPr>
          <p:cNvSpPr>
            <a:spLocks noGrp="1"/>
          </p:cNvSpPr>
          <p:nvPr>
            <p:ph idx="1"/>
          </p:nvPr>
        </p:nvSpPr>
        <p:spPr/>
        <p:txBody>
          <a:bodyPr>
            <a:noAutofit/>
          </a:bodyPr>
          <a:lstStyle/>
          <a:p>
            <a:r>
              <a:rPr kumimoji="1" lang="ja-JP" altLang="en-US" dirty="0"/>
              <a:t>周りの大人には、</a:t>
            </a:r>
            <a:r>
              <a:rPr kumimoji="1" lang="ja-JP" altLang="en-US" dirty="0">
                <a:solidFill>
                  <a:srgbClr val="FF0000"/>
                </a:solidFill>
              </a:rPr>
              <a:t>児童生徒が安心感を実感できるよう</a:t>
            </a:r>
            <a:r>
              <a:rPr kumimoji="1" lang="ja-JP" altLang="en-US" dirty="0"/>
              <a:t>、「身体症状のケアをする」「話を聞く」などによって、児童生徒の気持ちに寄り添うことが求められる</a:t>
            </a:r>
            <a:endParaRPr kumimoji="1" lang="en-US" altLang="ja-JP" dirty="0"/>
          </a:p>
          <a:p>
            <a:endParaRPr lang="en-US" altLang="ja-JP" dirty="0"/>
          </a:p>
          <a:p>
            <a:r>
              <a:rPr lang="ja-JP" altLang="en-US" dirty="0"/>
              <a:t>そうすることで、児童生徒には「ここにいると落ち着く」「この人は自分の味方だ」という感覚が培われ、落ち着きを取り戻していく</a:t>
            </a:r>
            <a:endParaRPr lang="en-US" altLang="ja-JP" dirty="0"/>
          </a:p>
        </p:txBody>
      </p:sp>
      <p:sp>
        <p:nvSpPr>
          <p:cNvPr id="4" name="スライド番号プレースホルダー 3">
            <a:extLst>
              <a:ext uri="{FF2B5EF4-FFF2-40B4-BE49-F238E27FC236}">
                <a16:creationId xmlns:a16="http://schemas.microsoft.com/office/drawing/2014/main" id="{D82E8CD7-9521-4647-D363-F1B6B56AD6E8}"/>
              </a:ext>
            </a:extLst>
          </p:cNvPr>
          <p:cNvSpPr>
            <a:spLocks noGrp="1"/>
          </p:cNvSpPr>
          <p:nvPr>
            <p:ph type="sldNum" sz="quarter" idx="12"/>
          </p:nvPr>
        </p:nvSpPr>
        <p:spPr/>
        <p:txBody>
          <a:bodyPr/>
          <a:lstStyle/>
          <a:p>
            <a:fld id="{C49CBB26-323F-4284-A6C5-849EE1B7E8B4}" type="slidenum">
              <a:rPr kumimoji="1" lang="ja-JP" altLang="en-US" smtClean="0"/>
              <a:t>34</a:t>
            </a:fld>
            <a:endParaRPr kumimoji="1" lang="ja-JP" altLang="en-US"/>
          </a:p>
        </p:txBody>
      </p:sp>
    </p:spTree>
    <p:extLst>
      <p:ext uri="{BB962C8B-B14F-4D97-AF65-F5344CB8AC3E}">
        <p14:creationId xmlns:p14="http://schemas.microsoft.com/office/powerpoint/2010/main" val="38927288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44E88-EBE9-4ABB-322B-BDB2AD3B1F9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372EE8C-77BB-8E98-FC31-37DDECB5E166}"/>
              </a:ext>
            </a:extLst>
          </p:cNvPr>
          <p:cNvSpPr>
            <a:spLocks noGrp="1"/>
          </p:cNvSpPr>
          <p:nvPr>
            <p:ph type="title"/>
          </p:nvPr>
        </p:nvSpPr>
        <p:spPr/>
        <p:txBody>
          <a:bodyPr/>
          <a:lstStyle/>
          <a:p>
            <a:r>
              <a:rPr kumimoji="1" lang="en-US" altLang="ja-JP" dirty="0"/>
              <a:t>(2)</a:t>
            </a:r>
            <a:r>
              <a:rPr kumimoji="1" lang="ja-JP" altLang="en-US" dirty="0"/>
              <a:t>深刻化させないための手立て</a:t>
            </a:r>
          </a:p>
        </p:txBody>
      </p:sp>
      <p:sp>
        <p:nvSpPr>
          <p:cNvPr id="3" name="コンテンツ プレースホルダー 2">
            <a:extLst>
              <a:ext uri="{FF2B5EF4-FFF2-40B4-BE49-F238E27FC236}">
                <a16:creationId xmlns:a16="http://schemas.microsoft.com/office/drawing/2014/main" id="{6A036228-6CE4-8473-8A15-2F04A358D224}"/>
              </a:ext>
            </a:extLst>
          </p:cNvPr>
          <p:cNvSpPr>
            <a:spLocks noGrp="1"/>
          </p:cNvSpPr>
          <p:nvPr>
            <p:ph idx="1"/>
          </p:nvPr>
        </p:nvSpPr>
        <p:spPr/>
        <p:txBody>
          <a:bodyPr>
            <a:noAutofit/>
          </a:bodyPr>
          <a:lstStyle/>
          <a:p>
            <a:r>
              <a:rPr lang="ja-JP" altLang="en-US" sz="3000" dirty="0"/>
              <a:t>家庭訪問のコツ（かしま・神田橋、</a:t>
            </a:r>
            <a:r>
              <a:rPr lang="en-US" altLang="ja-JP" sz="3000" dirty="0"/>
              <a:t>2006</a:t>
            </a:r>
            <a:r>
              <a:rPr lang="ja-JP" altLang="en-US" sz="3000" dirty="0"/>
              <a:t>）</a:t>
            </a:r>
            <a:endParaRPr kumimoji="1" lang="en-US" altLang="ja-JP" sz="3000" dirty="0"/>
          </a:p>
          <a:p>
            <a:endParaRPr lang="en-US" altLang="ja-JP" dirty="0"/>
          </a:p>
          <a:p>
            <a:pPr lvl="1"/>
            <a:r>
              <a:rPr kumimoji="1" lang="ja-JP" altLang="en-US" sz="2800" dirty="0"/>
              <a:t>「学校に引っ張り出すための家庭訪問ではない」ことを暗に示すために放課後に行くこと</a:t>
            </a:r>
            <a:endParaRPr kumimoji="1" lang="en-US" altLang="ja-JP" sz="2800" dirty="0"/>
          </a:p>
          <a:p>
            <a:pPr lvl="1"/>
            <a:endParaRPr lang="en-US" altLang="ja-JP" sz="2800" dirty="0"/>
          </a:p>
          <a:p>
            <a:pPr lvl="1"/>
            <a:r>
              <a:rPr kumimoji="1" lang="ja-JP" altLang="en-US" sz="2800" dirty="0"/>
              <a:t>無理に本人には会おうとはしないと約束すること</a:t>
            </a:r>
            <a:endParaRPr kumimoji="1" lang="en-US" altLang="ja-JP" sz="2800" dirty="0"/>
          </a:p>
          <a:p>
            <a:pPr lvl="1"/>
            <a:endParaRPr lang="en-US" altLang="ja-JP" sz="2800" dirty="0"/>
          </a:p>
          <a:p>
            <a:pPr lvl="1"/>
            <a:r>
              <a:rPr kumimoji="1" lang="ja-JP" altLang="en-US" sz="2800" dirty="0"/>
              <a:t>学校の話はしないこと</a:t>
            </a:r>
            <a:endParaRPr kumimoji="1" lang="en-US" altLang="ja-JP" sz="2800" dirty="0"/>
          </a:p>
          <a:p>
            <a:pPr lvl="1"/>
            <a:endParaRPr lang="en-US" altLang="ja-JP" sz="2800" dirty="0"/>
          </a:p>
          <a:p>
            <a:pPr lvl="1"/>
            <a:r>
              <a:rPr kumimoji="1" lang="ja-JP" altLang="en-US" sz="2800" dirty="0"/>
              <a:t>短時間で帰ること、など</a:t>
            </a:r>
            <a:endParaRPr kumimoji="1" lang="en-US" altLang="ja-JP" sz="2800" dirty="0"/>
          </a:p>
        </p:txBody>
      </p:sp>
      <p:sp>
        <p:nvSpPr>
          <p:cNvPr id="4" name="テキスト ボックス 3">
            <a:extLst>
              <a:ext uri="{FF2B5EF4-FFF2-40B4-BE49-F238E27FC236}">
                <a16:creationId xmlns:a16="http://schemas.microsoft.com/office/drawing/2014/main" id="{4123D576-9536-C219-7DFD-A0428E94E4DD}"/>
              </a:ext>
            </a:extLst>
          </p:cNvPr>
          <p:cNvSpPr txBox="1"/>
          <p:nvPr/>
        </p:nvSpPr>
        <p:spPr>
          <a:xfrm>
            <a:off x="6534615" y="4676993"/>
            <a:ext cx="5285678" cy="1815882"/>
          </a:xfrm>
          <a:prstGeom prst="rect">
            <a:avLst/>
          </a:prstGeom>
          <a:solidFill>
            <a:srgbClr val="00B0F0"/>
          </a:solidFill>
        </p:spPr>
        <p:txBody>
          <a:bodyPr wrap="square" rtlCol="0">
            <a:spAutoFit/>
          </a:bodyPr>
          <a:lstStyle/>
          <a:p>
            <a:pPr algn="ctr"/>
            <a:r>
              <a:rPr lang="ja-JP" altLang="en-US" sz="2800" dirty="0"/>
              <a:t>徐々に訪問している教職員に</a:t>
            </a:r>
            <a:endParaRPr lang="en-US" altLang="ja-JP" sz="2800" dirty="0"/>
          </a:p>
          <a:p>
            <a:pPr algn="ctr"/>
            <a:r>
              <a:rPr lang="ja-JP" altLang="en-US" sz="2800" dirty="0"/>
              <a:t>興味を抱くようになり、</a:t>
            </a:r>
            <a:endParaRPr lang="en-US" altLang="ja-JP" sz="2800" dirty="0"/>
          </a:p>
          <a:p>
            <a:pPr algn="ctr"/>
            <a:r>
              <a:rPr lang="ja-JP" altLang="en-US" sz="2800" dirty="0"/>
              <a:t>雑談などができるようになって関係性が築かれていく</a:t>
            </a:r>
            <a:endParaRPr kumimoji="1" lang="ja-JP" altLang="en-US" sz="2800" dirty="0"/>
          </a:p>
        </p:txBody>
      </p:sp>
      <p:sp>
        <p:nvSpPr>
          <p:cNvPr id="5" name="スライド番号プレースホルダー 4">
            <a:extLst>
              <a:ext uri="{FF2B5EF4-FFF2-40B4-BE49-F238E27FC236}">
                <a16:creationId xmlns:a16="http://schemas.microsoft.com/office/drawing/2014/main" id="{42A004C6-9139-7E41-7EB8-5AA52E858527}"/>
              </a:ext>
            </a:extLst>
          </p:cNvPr>
          <p:cNvSpPr>
            <a:spLocks noGrp="1"/>
          </p:cNvSpPr>
          <p:nvPr>
            <p:ph type="sldNum" sz="quarter" idx="12"/>
          </p:nvPr>
        </p:nvSpPr>
        <p:spPr>
          <a:xfrm>
            <a:off x="8766242" y="6492875"/>
            <a:ext cx="2743200" cy="365125"/>
          </a:xfrm>
        </p:spPr>
        <p:txBody>
          <a:bodyPr/>
          <a:lstStyle/>
          <a:p>
            <a:fld id="{C49CBB26-323F-4284-A6C5-849EE1B7E8B4}" type="slidenum">
              <a:rPr kumimoji="1" lang="ja-JP" altLang="en-US" smtClean="0"/>
              <a:t>35</a:t>
            </a:fld>
            <a:endParaRPr kumimoji="1" lang="ja-JP" altLang="en-US" dirty="0"/>
          </a:p>
        </p:txBody>
      </p:sp>
    </p:spTree>
    <p:extLst>
      <p:ext uri="{BB962C8B-B14F-4D97-AF65-F5344CB8AC3E}">
        <p14:creationId xmlns:p14="http://schemas.microsoft.com/office/powerpoint/2010/main" val="33806402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718D9-87C9-ED28-3F6C-3EFF5D9179A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D74E4BB-B10F-9EA2-55FA-2E660DD94C51}"/>
              </a:ext>
            </a:extLst>
          </p:cNvPr>
          <p:cNvSpPr>
            <a:spLocks noGrp="1"/>
          </p:cNvSpPr>
          <p:nvPr>
            <p:ph type="ctrTitle"/>
          </p:nvPr>
        </p:nvSpPr>
        <p:spPr/>
        <p:txBody>
          <a:bodyPr/>
          <a:lstStyle/>
          <a:p>
            <a:r>
              <a:rPr kumimoji="1" lang="ja-JP" altLang="en-US" dirty="0"/>
              <a:t>６．長期欠席をしている児童生徒</a:t>
            </a:r>
          </a:p>
        </p:txBody>
      </p:sp>
      <p:sp>
        <p:nvSpPr>
          <p:cNvPr id="3" name="スライド番号プレースホルダー 2">
            <a:extLst>
              <a:ext uri="{FF2B5EF4-FFF2-40B4-BE49-F238E27FC236}">
                <a16:creationId xmlns:a16="http://schemas.microsoft.com/office/drawing/2014/main" id="{C641B13A-750D-4EAF-6F4F-8B5FD0AEE352}"/>
              </a:ext>
            </a:extLst>
          </p:cNvPr>
          <p:cNvSpPr>
            <a:spLocks noGrp="1"/>
          </p:cNvSpPr>
          <p:nvPr>
            <p:ph type="sldNum" sz="quarter" idx="12"/>
          </p:nvPr>
        </p:nvSpPr>
        <p:spPr/>
        <p:txBody>
          <a:bodyPr/>
          <a:lstStyle/>
          <a:p>
            <a:fld id="{C49CBB26-323F-4284-A6C5-849EE1B7E8B4}" type="slidenum">
              <a:rPr kumimoji="1" lang="ja-JP" altLang="en-US" smtClean="0"/>
              <a:t>36</a:t>
            </a:fld>
            <a:endParaRPr kumimoji="1" lang="ja-JP" altLang="en-US"/>
          </a:p>
        </p:txBody>
      </p:sp>
    </p:spTree>
    <p:extLst>
      <p:ext uri="{BB962C8B-B14F-4D97-AF65-F5344CB8AC3E}">
        <p14:creationId xmlns:p14="http://schemas.microsoft.com/office/powerpoint/2010/main" val="31872354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5868A-5520-8CC3-25F0-FAEFB6FD078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E06689D-18AE-29AA-ADA6-2AF454306A7E}"/>
              </a:ext>
            </a:extLst>
          </p:cNvPr>
          <p:cNvSpPr>
            <a:spLocks noGrp="1"/>
          </p:cNvSpPr>
          <p:nvPr>
            <p:ph type="title"/>
          </p:nvPr>
        </p:nvSpPr>
        <p:spPr/>
        <p:txBody>
          <a:bodyPr/>
          <a:lstStyle/>
          <a:p>
            <a:r>
              <a:rPr kumimoji="1" lang="en-US" altLang="ja-JP" dirty="0"/>
              <a:t>(1)</a:t>
            </a:r>
            <a:r>
              <a:rPr kumimoji="1" lang="ja-JP" altLang="en-US" dirty="0"/>
              <a:t>学校での支援</a:t>
            </a:r>
          </a:p>
        </p:txBody>
      </p:sp>
      <p:sp>
        <p:nvSpPr>
          <p:cNvPr id="3" name="コンテンツ プレースホルダー 2">
            <a:extLst>
              <a:ext uri="{FF2B5EF4-FFF2-40B4-BE49-F238E27FC236}">
                <a16:creationId xmlns:a16="http://schemas.microsoft.com/office/drawing/2014/main" id="{5CED89F6-FEF6-0F9A-8351-D551E0FA3EBA}"/>
              </a:ext>
            </a:extLst>
          </p:cNvPr>
          <p:cNvSpPr>
            <a:spLocks noGrp="1"/>
          </p:cNvSpPr>
          <p:nvPr>
            <p:ph idx="1"/>
          </p:nvPr>
        </p:nvSpPr>
        <p:spPr>
          <a:xfrm>
            <a:off x="838199" y="1825625"/>
            <a:ext cx="10892883" cy="4351338"/>
          </a:xfrm>
        </p:spPr>
        <p:txBody>
          <a:bodyPr>
            <a:noAutofit/>
          </a:bodyPr>
          <a:lstStyle/>
          <a:p>
            <a:r>
              <a:rPr kumimoji="1" lang="ja-JP" altLang="en-US" sz="3000" dirty="0"/>
              <a:t>児童生徒の</a:t>
            </a:r>
            <a:r>
              <a:rPr kumimoji="1" lang="ja-JP" altLang="en-US" sz="3000" dirty="0">
                <a:solidFill>
                  <a:srgbClr val="FF0000"/>
                </a:solidFill>
              </a:rPr>
              <a:t>緊張感を喚起しない</a:t>
            </a:r>
            <a:endParaRPr kumimoji="1" lang="en-US" altLang="ja-JP" sz="3000" dirty="0">
              <a:solidFill>
                <a:srgbClr val="FF0000"/>
              </a:solidFill>
            </a:endParaRPr>
          </a:p>
          <a:p>
            <a:pPr lvl="1"/>
            <a:r>
              <a:rPr lang="ja-JP" altLang="en-US" sz="2800" dirty="0"/>
              <a:t>大人が大喜びすると、「明日も先生を喜ばせるために、頑張って登校しなくては」と感じさせ、登校のハードルが上がる</a:t>
            </a:r>
            <a:endParaRPr kumimoji="1" lang="en-US" altLang="ja-JP" sz="2800" dirty="0"/>
          </a:p>
          <a:p>
            <a:endParaRPr lang="en-US" altLang="ja-JP" sz="3000" dirty="0"/>
          </a:p>
          <a:p>
            <a:r>
              <a:rPr kumimoji="1" lang="ja-JP" altLang="en-US" sz="3000" dirty="0"/>
              <a:t>校内での過ごし方を児童生徒自身が決める</a:t>
            </a:r>
            <a:endParaRPr kumimoji="1" lang="en-US" altLang="ja-JP" sz="3000" dirty="0"/>
          </a:p>
          <a:p>
            <a:pPr lvl="1">
              <a:buClr>
                <a:schemeClr val="tx1"/>
              </a:buClr>
            </a:pPr>
            <a:r>
              <a:rPr lang="ja-JP" altLang="en-US" sz="2800" dirty="0">
                <a:solidFill>
                  <a:srgbClr val="FF0000"/>
                </a:solidFill>
              </a:rPr>
              <a:t>セルフコントロール</a:t>
            </a:r>
            <a:r>
              <a:rPr lang="ja-JP" altLang="en-US" sz="2800" dirty="0"/>
              <a:t>の力を育成する</a:t>
            </a:r>
            <a:endParaRPr lang="en-US" altLang="ja-JP" sz="2800" dirty="0"/>
          </a:p>
          <a:p>
            <a:pPr lvl="1">
              <a:buClr>
                <a:schemeClr val="tx1"/>
              </a:buClr>
            </a:pPr>
            <a:r>
              <a:rPr lang="ja-JP" altLang="en-US" sz="2800" dirty="0">
                <a:solidFill>
                  <a:srgbClr val="FF0000"/>
                </a:solidFill>
              </a:rPr>
              <a:t>自教室での生活とのギャップ</a:t>
            </a:r>
            <a:r>
              <a:rPr lang="ja-JP" altLang="en-US" sz="2800" dirty="0"/>
              <a:t>を感じにくくさせる</a:t>
            </a:r>
            <a:endParaRPr lang="en-US" altLang="ja-JP" sz="2800" dirty="0"/>
          </a:p>
        </p:txBody>
      </p:sp>
      <p:sp>
        <p:nvSpPr>
          <p:cNvPr id="4" name="スライド番号プレースホルダー 3">
            <a:extLst>
              <a:ext uri="{FF2B5EF4-FFF2-40B4-BE49-F238E27FC236}">
                <a16:creationId xmlns:a16="http://schemas.microsoft.com/office/drawing/2014/main" id="{6E67D2FB-2A85-7D6C-45C1-432C4F9A7BC0}"/>
              </a:ext>
            </a:extLst>
          </p:cNvPr>
          <p:cNvSpPr>
            <a:spLocks noGrp="1"/>
          </p:cNvSpPr>
          <p:nvPr>
            <p:ph type="sldNum" sz="quarter" idx="12"/>
          </p:nvPr>
        </p:nvSpPr>
        <p:spPr/>
        <p:txBody>
          <a:bodyPr/>
          <a:lstStyle/>
          <a:p>
            <a:fld id="{C49CBB26-323F-4284-A6C5-849EE1B7E8B4}" type="slidenum">
              <a:rPr kumimoji="1" lang="ja-JP" altLang="en-US" smtClean="0"/>
              <a:t>37</a:t>
            </a:fld>
            <a:endParaRPr kumimoji="1" lang="ja-JP" altLang="en-US"/>
          </a:p>
        </p:txBody>
      </p:sp>
    </p:spTree>
    <p:extLst>
      <p:ext uri="{BB962C8B-B14F-4D97-AF65-F5344CB8AC3E}">
        <p14:creationId xmlns:p14="http://schemas.microsoft.com/office/powerpoint/2010/main" val="7107713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11E5C-B58C-2E1F-8C00-EE16E461CA1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67AB8BE-3A63-138B-0C73-948EE824C0BE}"/>
              </a:ext>
            </a:extLst>
          </p:cNvPr>
          <p:cNvSpPr>
            <a:spLocks noGrp="1"/>
          </p:cNvSpPr>
          <p:nvPr>
            <p:ph type="title"/>
          </p:nvPr>
        </p:nvSpPr>
        <p:spPr/>
        <p:txBody>
          <a:bodyPr/>
          <a:lstStyle/>
          <a:p>
            <a:r>
              <a:rPr kumimoji="1" lang="en-US" altLang="ja-JP" dirty="0"/>
              <a:t>(1)</a:t>
            </a:r>
            <a:r>
              <a:rPr kumimoji="1" lang="ja-JP" altLang="en-US" dirty="0"/>
              <a:t>学校での支援</a:t>
            </a:r>
          </a:p>
        </p:txBody>
      </p:sp>
      <p:sp>
        <p:nvSpPr>
          <p:cNvPr id="3" name="コンテンツ プレースホルダー 2">
            <a:extLst>
              <a:ext uri="{FF2B5EF4-FFF2-40B4-BE49-F238E27FC236}">
                <a16:creationId xmlns:a16="http://schemas.microsoft.com/office/drawing/2014/main" id="{5E760861-4B78-F7E0-9E17-15E801195CBF}"/>
              </a:ext>
            </a:extLst>
          </p:cNvPr>
          <p:cNvSpPr>
            <a:spLocks noGrp="1"/>
          </p:cNvSpPr>
          <p:nvPr>
            <p:ph idx="1"/>
          </p:nvPr>
        </p:nvSpPr>
        <p:spPr>
          <a:xfrm>
            <a:off x="838199" y="1825625"/>
            <a:ext cx="10892883" cy="4351338"/>
          </a:xfrm>
        </p:spPr>
        <p:txBody>
          <a:bodyPr>
            <a:noAutofit/>
          </a:bodyPr>
          <a:lstStyle/>
          <a:p>
            <a:r>
              <a:rPr kumimoji="1" lang="ja-JP" altLang="en-US" sz="3000" dirty="0"/>
              <a:t>教室復帰を見据えて、</a:t>
            </a:r>
            <a:r>
              <a:rPr kumimoji="1" lang="ja-JP" altLang="en-US" sz="3000" dirty="0">
                <a:solidFill>
                  <a:srgbClr val="FF0000"/>
                </a:solidFill>
              </a:rPr>
              <a:t>気の合う友達との交流を開始</a:t>
            </a:r>
            <a:r>
              <a:rPr kumimoji="1" lang="ja-JP" altLang="en-US" sz="3000" dirty="0"/>
              <a:t>する</a:t>
            </a:r>
            <a:endParaRPr kumimoji="1" lang="en-US" altLang="ja-JP" sz="3000" dirty="0"/>
          </a:p>
          <a:p>
            <a:pPr lvl="1"/>
            <a:r>
              <a:rPr lang="ja-JP" altLang="en-US" sz="2800" dirty="0"/>
              <a:t>本人の意向を聞きながら交流を増やす</a:t>
            </a:r>
            <a:endParaRPr kumimoji="1" lang="en-US" altLang="ja-JP" sz="2800" dirty="0"/>
          </a:p>
          <a:p>
            <a:endParaRPr lang="en-US" altLang="ja-JP" sz="3000" dirty="0"/>
          </a:p>
          <a:p>
            <a:r>
              <a:rPr kumimoji="1" lang="ja-JP" altLang="en-US" sz="3000" dirty="0"/>
              <a:t>放課後など、他の児童生徒がいないタイミングで教室に行く</a:t>
            </a:r>
            <a:endParaRPr kumimoji="1" lang="en-US" altLang="ja-JP" sz="3000" dirty="0"/>
          </a:p>
          <a:p>
            <a:pPr lvl="1">
              <a:buClr>
                <a:schemeClr val="tx1"/>
              </a:buClr>
            </a:pPr>
            <a:r>
              <a:rPr lang="ja-JP" altLang="en-US" sz="2800" dirty="0">
                <a:solidFill>
                  <a:srgbClr val="FF0000"/>
                </a:solidFill>
              </a:rPr>
              <a:t>教室との心理的距離を縮める</a:t>
            </a:r>
            <a:endParaRPr lang="en-US" altLang="ja-JP" sz="2800" dirty="0">
              <a:solidFill>
                <a:srgbClr val="FF0000"/>
              </a:solidFill>
            </a:endParaRPr>
          </a:p>
          <a:p>
            <a:pPr lvl="1"/>
            <a:endParaRPr lang="en-US" altLang="ja-JP" sz="2600" dirty="0"/>
          </a:p>
          <a:p>
            <a:r>
              <a:rPr lang="ja-JP" altLang="en-US" sz="3000" dirty="0"/>
              <a:t>学習支援</a:t>
            </a:r>
            <a:endParaRPr lang="en-US" altLang="ja-JP" sz="3000" dirty="0"/>
          </a:p>
          <a:p>
            <a:pPr lvl="1"/>
            <a:r>
              <a:rPr lang="ja-JP" altLang="en-US" sz="2800" dirty="0"/>
              <a:t>「ちょっと頑張ればできる」ような課題に取り組み、</a:t>
            </a:r>
            <a:r>
              <a:rPr lang="ja-JP" altLang="en-US" sz="2800" dirty="0">
                <a:solidFill>
                  <a:srgbClr val="FF0000"/>
                </a:solidFill>
              </a:rPr>
              <a:t>「できた」という実感を味わう</a:t>
            </a:r>
            <a:r>
              <a:rPr lang="ja-JP" altLang="en-US" sz="2800" dirty="0"/>
              <a:t>ことが大切</a:t>
            </a:r>
            <a:endParaRPr lang="en-US" altLang="ja-JP" sz="2800" dirty="0"/>
          </a:p>
        </p:txBody>
      </p:sp>
      <p:sp>
        <p:nvSpPr>
          <p:cNvPr id="4" name="スライド番号プレースホルダー 3">
            <a:extLst>
              <a:ext uri="{FF2B5EF4-FFF2-40B4-BE49-F238E27FC236}">
                <a16:creationId xmlns:a16="http://schemas.microsoft.com/office/drawing/2014/main" id="{C05DA6B6-68B3-7160-EA9C-1C8BDB207B15}"/>
              </a:ext>
            </a:extLst>
          </p:cNvPr>
          <p:cNvSpPr>
            <a:spLocks noGrp="1"/>
          </p:cNvSpPr>
          <p:nvPr>
            <p:ph type="sldNum" sz="quarter" idx="12"/>
          </p:nvPr>
        </p:nvSpPr>
        <p:spPr/>
        <p:txBody>
          <a:bodyPr/>
          <a:lstStyle/>
          <a:p>
            <a:fld id="{C49CBB26-323F-4284-A6C5-849EE1B7E8B4}" type="slidenum">
              <a:rPr kumimoji="1" lang="ja-JP" altLang="en-US" smtClean="0"/>
              <a:t>38</a:t>
            </a:fld>
            <a:endParaRPr kumimoji="1" lang="ja-JP" altLang="en-US"/>
          </a:p>
        </p:txBody>
      </p:sp>
    </p:spTree>
    <p:extLst>
      <p:ext uri="{BB962C8B-B14F-4D97-AF65-F5344CB8AC3E}">
        <p14:creationId xmlns:p14="http://schemas.microsoft.com/office/powerpoint/2010/main" val="24475585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114DA-065A-4B3E-42BE-B4A50248443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73DE22A-E03F-F03A-10B5-17985457ADE2}"/>
              </a:ext>
            </a:extLst>
          </p:cNvPr>
          <p:cNvSpPr>
            <a:spLocks noGrp="1"/>
          </p:cNvSpPr>
          <p:nvPr>
            <p:ph type="title"/>
          </p:nvPr>
        </p:nvSpPr>
        <p:spPr/>
        <p:txBody>
          <a:bodyPr/>
          <a:lstStyle/>
          <a:p>
            <a:r>
              <a:rPr kumimoji="1" lang="en-US" altLang="ja-JP" dirty="0"/>
              <a:t>(2)</a:t>
            </a:r>
            <a:r>
              <a:rPr kumimoji="1" lang="ja-JP" altLang="en-US" dirty="0"/>
              <a:t>関係機関等と連携して行う支援</a:t>
            </a:r>
          </a:p>
        </p:txBody>
      </p:sp>
      <p:sp>
        <p:nvSpPr>
          <p:cNvPr id="3" name="コンテンツ プレースホルダー 2">
            <a:extLst>
              <a:ext uri="{FF2B5EF4-FFF2-40B4-BE49-F238E27FC236}">
                <a16:creationId xmlns:a16="http://schemas.microsoft.com/office/drawing/2014/main" id="{3C845314-17CA-311A-F0B4-FD5994D0D382}"/>
              </a:ext>
            </a:extLst>
          </p:cNvPr>
          <p:cNvSpPr>
            <a:spLocks noGrp="1"/>
          </p:cNvSpPr>
          <p:nvPr>
            <p:ph idx="1"/>
          </p:nvPr>
        </p:nvSpPr>
        <p:spPr>
          <a:xfrm>
            <a:off x="838199" y="2018910"/>
            <a:ext cx="10892883" cy="4351338"/>
          </a:xfrm>
        </p:spPr>
        <p:txBody>
          <a:bodyPr>
            <a:noAutofit/>
          </a:bodyPr>
          <a:lstStyle/>
          <a:p>
            <a:r>
              <a:rPr kumimoji="1" lang="ja-JP" altLang="en-US" dirty="0"/>
              <a:t>不登校の背景に</a:t>
            </a:r>
            <a:r>
              <a:rPr kumimoji="1" lang="ja-JP" altLang="en-US" dirty="0">
                <a:solidFill>
                  <a:srgbClr val="FF0000"/>
                </a:solidFill>
              </a:rPr>
              <a:t>精神疾患</a:t>
            </a:r>
            <a:r>
              <a:rPr kumimoji="1" lang="ja-JP" altLang="en-US" dirty="0"/>
              <a:t>がないかという視点をもつ</a:t>
            </a:r>
            <a:endParaRPr kumimoji="1" lang="en-US" altLang="ja-JP" dirty="0"/>
          </a:p>
          <a:p>
            <a:endParaRPr lang="en-US" altLang="ja-JP" dirty="0"/>
          </a:p>
          <a:p>
            <a:r>
              <a:rPr kumimoji="1" lang="ja-JP" altLang="en-US" dirty="0"/>
              <a:t>不登校の背景に</a:t>
            </a:r>
            <a:r>
              <a:rPr kumimoji="1" lang="ja-JP" altLang="en-US" dirty="0">
                <a:solidFill>
                  <a:srgbClr val="FF0000"/>
                </a:solidFill>
              </a:rPr>
              <a:t>虐待</a:t>
            </a:r>
            <a:r>
              <a:rPr kumimoji="1" lang="ja-JP" altLang="en-US" dirty="0"/>
              <a:t>の問題がないかという視点をもつ</a:t>
            </a:r>
            <a:endParaRPr kumimoji="1" lang="en-US" altLang="ja-JP" dirty="0"/>
          </a:p>
        </p:txBody>
      </p:sp>
      <p:sp>
        <p:nvSpPr>
          <p:cNvPr id="4" name="テキスト ボックス 3">
            <a:extLst>
              <a:ext uri="{FF2B5EF4-FFF2-40B4-BE49-F238E27FC236}">
                <a16:creationId xmlns:a16="http://schemas.microsoft.com/office/drawing/2014/main" id="{2833C328-EF84-14A3-8BA9-FD43B0C8E1BA}"/>
              </a:ext>
            </a:extLst>
          </p:cNvPr>
          <p:cNvSpPr txBox="1"/>
          <p:nvPr/>
        </p:nvSpPr>
        <p:spPr>
          <a:xfrm>
            <a:off x="838200" y="4470422"/>
            <a:ext cx="10640122" cy="1384995"/>
          </a:xfrm>
          <a:prstGeom prst="rect">
            <a:avLst/>
          </a:prstGeom>
          <a:solidFill>
            <a:srgbClr val="00B0F0"/>
          </a:solidFill>
        </p:spPr>
        <p:txBody>
          <a:bodyPr wrap="square" rtlCol="0">
            <a:spAutoFit/>
          </a:bodyPr>
          <a:lstStyle/>
          <a:p>
            <a:pPr algn="ctr"/>
            <a:r>
              <a:rPr kumimoji="1" lang="ja-JP" altLang="en-US" sz="2800" dirty="0"/>
              <a:t>このような重篤な問題が背景にある場合には、</a:t>
            </a:r>
            <a:endParaRPr kumimoji="1" lang="en-US" altLang="ja-JP" sz="2800" dirty="0"/>
          </a:p>
          <a:p>
            <a:pPr algn="ctr"/>
            <a:r>
              <a:rPr kumimoji="1" lang="ja-JP" altLang="en-US" sz="2800" dirty="0"/>
              <a:t>まずはそうした問題への対応が優先され、</a:t>
            </a:r>
            <a:endParaRPr kumimoji="1" lang="en-US" altLang="ja-JP" sz="2800" dirty="0"/>
          </a:p>
          <a:p>
            <a:pPr algn="ctr"/>
            <a:r>
              <a:rPr kumimoji="1" lang="ja-JP" altLang="en-US" sz="2800" dirty="0"/>
              <a:t>関連機関と十分に連携しながら見極めていく必要がある</a:t>
            </a:r>
          </a:p>
        </p:txBody>
      </p:sp>
      <p:sp>
        <p:nvSpPr>
          <p:cNvPr id="5" name="スライド番号プレースホルダー 4">
            <a:extLst>
              <a:ext uri="{FF2B5EF4-FFF2-40B4-BE49-F238E27FC236}">
                <a16:creationId xmlns:a16="http://schemas.microsoft.com/office/drawing/2014/main" id="{0F0BC889-D3E2-9B3E-015C-901D569378D4}"/>
              </a:ext>
            </a:extLst>
          </p:cNvPr>
          <p:cNvSpPr>
            <a:spLocks noGrp="1"/>
          </p:cNvSpPr>
          <p:nvPr>
            <p:ph type="sldNum" sz="quarter" idx="12"/>
          </p:nvPr>
        </p:nvSpPr>
        <p:spPr/>
        <p:txBody>
          <a:bodyPr/>
          <a:lstStyle/>
          <a:p>
            <a:fld id="{C49CBB26-323F-4284-A6C5-849EE1B7E8B4}" type="slidenum">
              <a:rPr kumimoji="1" lang="ja-JP" altLang="en-US" smtClean="0"/>
              <a:t>39</a:t>
            </a:fld>
            <a:endParaRPr kumimoji="1" lang="ja-JP" altLang="en-US"/>
          </a:p>
        </p:txBody>
      </p:sp>
    </p:spTree>
    <p:extLst>
      <p:ext uri="{BB962C8B-B14F-4D97-AF65-F5344CB8AC3E}">
        <p14:creationId xmlns:p14="http://schemas.microsoft.com/office/powerpoint/2010/main" val="2117193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576D7-20FE-00D4-389D-CDCA416B1F0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D0766DB-F989-B924-F6FB-A2056264198B}"/>
              </a:ext>
            </a:extLst>
          </p:cNvPr>
          <p:cNvSpPr>
            <a:spLocks noGrp="1"/>
          </p:cNvSpPr>
          <p:nvPr>
            <p:ph type="title"/>
          </p:nvPr>
        </p:nvSpPr>
        <p:spPr/>
        <p:txBody>
          <a:bodyPr/>
          <a:lstStyle/>
          <a:p>
            <a:r>
              <a:rPr kumimoji="1" lang="en-US" altLang="ja-JP" dirty="0"/>
              <a:t>(1)</a:t>
            </a:r>
            <a:r>
              <a:rPr kumimoji="1" lang="ja-JP" altLang="en-US" dirty="0"/>
              <a:t>不登校とは</a:t>
            </a:r>
          </a:p>
        </p:txBody>
      </p:sp>
      <p:sp>
        <p:nvSpPr>
          <p:cNvPr id="3" name="コンテンツ プレースホルダー 2">
            <a:extLst>
              <a:ext uri="{FF2B5EF4-FFF2-40B4-BE49-F238E27FC236}">
                <a16:creationId xmlns:a16="http://schemas.microsoft.com/office/drawing/2014/main" id="{68B1122C-F376-9683-5603-1563C68C38CF}"/>
              </a:ext>
            </a:extLst>
          </p:cNvPr>
          <p:cNvSpPr>
            <a:spLocks noGrp="1"/>
          </p:cNvSpPr>
          <p:nvPr>
            <p:ph idx="1"/>
          </p:nvPr>
        </p:nvSpPr>
        <p:spPr>
          <a:xfrm>
            <a:off x="635296" y="1253331"/>
            <a:ext cx="10942674" cy="4351338"/>
          </a:xfrm>
        </p:spPr>
        <p:txBody>
          <a:bodyPr/>
          <a:lstStyle/>
          <a:p>
            <a:pPr marL="0" indent="0" algn="ctr">
              <a:buNone/>
            </a:pPr>
            <a:r>
              <a:rPr kumimoji="1" lang="en-US" altLang="ja-JP" dirty="0"/>
              <a:t>【</a:t>
            </a:r>
            <a:r>
              <a:rPr kumimoji="1" lang="ja-JP" altLang="en-US" dirty="0"/>
              <a:t>ワーク</a:t>
            </a:r>
            <a:r>
              <a:rPr kumimoji="1" lang="en-US" altLang="ja-JP" dirty="0"/>
              <a:t>1】</a:t>
            </a:r>
          </a:p>
          <a:p>
            <a:pPr marL="0" indent="0">
              <a:buNone/>
            </a:pPr>
            <a:r>
              <a:rPr lang="ja-JP" altLang="en-US" dirty="0"/>
              <a:t>以下に記載されている状況は、不登校と言えるものでしょうか。</a:t>
            </a:r>
            <a:endParaRPr lang="en-US" altLang="ja-JP" dirty="0"/>
          </a:p>
          <a:p>
            <a:pPr marL="0" indent="0">
              <a:buNone/>
            </a:pPr>
            <a:r>
              <a:rPr kumimoji="1" lang="ja-JP" altLang="en-US" dirty="0"/>
              <a:t>各自で考えた後に、近くの人と話し合いましょう。</a:t>
            </a:r>
            <a:endParaRPr kumimoji="1" lang="en-US" altLang="ja-JP" dirty="0"/>
          </a:p>
          <a:p>
            <a:endParaRPr kumimoji="1" lang="en-US" altLang="ja-JP" dirty="0"/>
          </a:p>
        </p:txBody>
      </p:sp>
      <p:sp>
        <p:nvSpPr>
          <p:cNvPr id="4" name="テキスト ボックス 3">
            <a:extLst>
              <a:ext uri="{FF2B5EF4-FFF2-40B4-BE49-F238E27FC236}">
                <a16:creationId xmlns:a16="http://schemas.microsoft.com/office/drawing/2014/main" id="{72122F75-B650-EC49-04ED-3F5BE136D631}"/>
              </a:ext>
            </a:extLst>
          </p:cNvPr>
          <p:cNvSpPr txBox="1"/>
          <p:nvPr/>
        </p:nvSpPr>
        <p:spPr>
          <a:xfrm>
            <a:off x="520995" y="3429000"/>
            <a:ext cx="11142921" cy="3046988"/>
          </a:xfrm>
          <a:prstGeom prst="rect">
            <a:avLst/>
          </a:prstGeom>
          <a:noFill/>
          <a:ln w="28575">
            <a:solidFill>
              <a:schemeClr val="tx1"/>
            </a:solidFill>
          </a:ln>
        </p:spPr>
        <p:txBody>
          <a:bodyPr wrap="square" rtlCol="0">
            <a:spAutoFit/>
          </a:bodyPr>
          <a:lstStyle/>
          <a:p>
            <a:r>
              <a:rPr kumimoji="1" lang="ja-JP" altLang="en-US" sz="2400" dirty="0"/>
              <a:t>　中学</a:t>
            </a:r>
            <a:r>
              <a:rPr kumimoji="1" lang="en-US" altLang="ja-JP" sz="2400" dirty="0"/>
              <a:t>2</a:t>
            </a:r>
            <a:r>
              <a:rPr kumimoji="1" lang="ja-JP" altLang="en-US" sz="2400" dirty="0"/>
              <a:t>年生の</a:t>
            </a:r>
            <a:r>
              <a:rPr kumimoji="1" lang="en-US" altLang="ja-JP" sz="2400" dirty="0"/>
              <a:t>A</a:t>
            </a:r>
            <a:r>
              <a:rPr kumimoji="1" lang="ja-JP" altLang="en-US" sz="2400" dirty="0"/>
              <a:t>は、小学校</a:t>
            </a:r>
            <a:r>
              <a:rPr kumimoji="1" lang="en-US" altLang="ja-JP" sz="2400" dirty="0"/>
              <a:t>5</a:t>
            </a:r>
            <a:r>
              <a:rPr kumimoji="1" lang="ja-JP" altLang="en-US" sz="2400" dirty="0"/>
              <a:t>年生の頃に</a:t>
            </a:r>
            <a:r>
              <a:rPr kumimoji="1" lang="en-US" altLang="ja-JP" sz="2400" dirty="0"/>
              <a:t>3</a:t>
            </a:r>
            <a:r>
              <a:rPr kumimoji="1" lang="ja-JP" altLang="en-US" sz="2400" dirty="0"/>
              <a:t>週間ほどの欠席をした。しかし、その後はまた登校するようになり、中学校でも元気に過ごしていたので、保護者は安堵していた。</a:t>
            </a:r>
            <a:endParaRPr kumimoji="1" lang="en-US" altLang="ja-JP" sz="2400" dirty="0"/>
          </a:p>
          <a:p>
            <a:r>
              <a:rPr kumimoji="1" lang="ja-JP" altLang="en-US" sz="2400" dirty="0"/>
              <a:t>　ところが、中学</a:t>
            </a:r>
            <a:r>
              <a:rPr kumimoji="1" lang="en-US" altLang="ja-JP" sz="2400" dirty="0"/>
              <a:t>2</a:t>
            </a:r>
            <a:r>
              <a:rPr kumimoji="1" lang="ja-JP" altLang="en-US" sz="2400" dirty="0"/>
              <a:t>年生のゴールデンウイーク明けから時々休むようになり、</a:t>
            </a:r>
            <a:r>
              <a:rPr kumimoji="1" lang="en-US" altLang="ja-JP" sz="2400" dirty="0"/>
              <a:t>6</a:t>
            </a:r>
            <a:r>
              <a:rPr kumimoji="1" lang="ja-JP" altLang="en-US" sz="2400" dirty="0"/>
              <a:t>月からは一度も登校していない。家ではゲームやスマホを利用して過ごしており、勉強している様子はない。心配した保護者が病院に連れて行ったが、病気は認められなかった。そこで、</a:t>
            </a:r>
            <a:r>
              <a:rPr kumimoji="1" lang="en-US" altLang="ja-JP" sz="2400" dirty="0"/>
              <a:t>1</a:t>
            </a:r>
            <a:r>
              <a:rPr kumimoji="1" lang="ja-JP" altLang="en-US" sz="2400" dirty="0"/>
              <a:t>学期末のタイミングでスクールカウンセラーの面談を申し込んだ。</a:t>
            </a:r>
          </a:p>
        </p:txBody>
      </p:sp>
      <p:sp>
        <p:nvSpPr>
          <p:cNvPr id="5" name="スライド番号プレースホルダー 4">
            <a:extLst>
              <a:ext uri="{FF2B5EF4-FFF2-40B4-BE49-F238E27FC236}">
                <a16:creationId xmlns:a16="http://schemas.microsoft.com/office/drawing/2014/main" id="{0D711995-6CAF-AF2B-2022-861ED5714DD0}"/>
              </a:ext>
            </a:extLst>
          </p:cNvPr>
          <p:cNvSpPr>
            <a:spLocks noGrp="1"/>
          </p:cNvSpPr>
          <p:nvPr>
            <p:ph type="sldNum" sz="quarter" idx="12"/>
          </p:nvPr>
        </p:nvSpPr>
        <p:spPr>
          <a:xfrm>
            <a:off x="8610600" y="6404990"/>
            <a:ext cx="2743200" cy="365125"/>
          </a:xfrm>
        </p:spPr>
        <p:txBody>
          <a:bodyPr/>
          <a:lstStyle/>
          <a:p>
            <a:fld id="{C49CBB26-323F-4284-A6C5-849EE1B7E8B4}" type="slidenum">
              <a:rPr kumimoji="1" lang="ja-JP" altLang="en-US" smtClean="0"/>
              <a:t>4</a:t>
            </a:fld>
            <a:endParaRPr kumimoji="1" lang="ja-JP" altLang="en-US" dirty="0"/>
          </a:p>
        </p:txBody>
      </p:sp>
    </p:spTree>
    <p:extLst>
      <p:ext uri="{BB962C8B-B14F-4D97-AF65-F5344CB8AC3E}">
        <p14:creationId xmlns:p14="http://schemas.microsoft.com/office/powerpoint/2010/main" val="9191962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B1D5E-E6DE-D93D-3B0B-D232007A615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E5F212B-69EA-8789-BE2A-B51014BDEF60}"/>
              </a:ext>
            </a:extLst>
          </p:cNvPr>
          <p:cNvSpPr>
            <a:spLocks noGrp="1"/>
          </p:cNvSpPr>
          <p:nvPr>
            <p:ph type="title"/>
          </p:nvPr>
        </p:nvSpPr>
        <p:spPr/>
        <p:txBody>
          <a:bodyPr/>
          <a:lstStyle/>
          <a:p>
            <a:r>
              <a:rPr kumimoji="1" lang="en-US" altLang="ja-JP" dirty="0"/>
              <a:t>(2)</a:t>
            </a:r>
            <a:r>
              <a:rPr kumimoji="1" lang="ja-JP" altLang="en-US" dirty="0"/>
              <a:t>関係機関等と連携して行う支援</a:t>
            </a:r>
          </a:p>
        </p:txBody>
      </p:sp>
      <p:sp>
        <p:nvSpPr>
          <p:cNvPr id="3" name="コンテンツ プレースホルダー 2">
            <a:extLst>
              <a:ext uri="{FF2B5EF4-FFF2-40B4-BE49-F238E27FC236}">
                <a16:creationId xmlns:a16="http://schemas.microsoft.com/office/drawing/2014/main" id="{CEFD1E2E-18BA-A3D0-FC39-6BEA02A8C4C1}"/>
              </a:ext>
            </a:extLst>
          </p:cNvPr>
          <p:cNvSpPr>
            <a:spLocks noGrp="1"/>
          </p:cNvSpPr>
          <p:nvPr>
            <p:ph idx="1"/>
          </p:nvPr>
        </p:nvSpPr>
        <p:spPr>
          <a:xfrm>
            <a:off x="838199" y="2018910"/>
            <a:ext cx="10892883" cy="4351338"/>
          </a:xfrm>
        </p:spPr>
        <p:txBody>
          <a:bodyPr>
            <a:noAutofit/>
          </a:bodyPr>
          <a:lstStyle/>
          <a:p>
            <a:r>
              <a:rPr kumimoji="1" lang="ja-JP" altLang="en-US" dirty="0"/>
              <a:t>重篤な問題が背景にない場合には、</a:t>
            </a:r>
            <a:r>
              <a:rPr kumimoji="1" lang="ja-JP" altLang="en-US" dirty="0">
                <a:solidFill>
                  <a:srgbClr val="FF0000"/>
                </a:solidFill>
              </a:rPr>
              <a:t>児童生徒自身や周囲の環境による背景が複雑に絡み合って不登校に至っている</a:t>
            </a:r>
            <a:r>
              <a:rPr kumimoji="1" lang="ja-JP" altLang="en-US" dirty="0"/>
              <a:t>と考えられる</a:t>
            </a:r>
            <a:endParaRPr kumimoji="1" lang="en-US" altLang="ja-JP" dirty="0"/>
          </a:p>
          <a:p>
            <a:endParaRPr lang="en-US" altLang="ja-JP" dirty="0"/>
          </a:p>
          <a:p>
            <a:r>
              <a:rPr kumimoji="1" lang="ja-JP" altLang="en-US" dirty="0"/>
              <a:t>そうした</a:t>
            </a:r>
            <a:r>
              <a:rPr kumimoji="1" lang="ja-JP" altLang="en-US" dirty="0">
                <a:solidFill>
                  <a:srgbClr val="FF0000"/>
                </a:solidFill>
              </a:rPr>
              <a:t>個別性の高い状況</a:t>
            </a:r>
            <a:r>
              <a:rPr kumimoji="1" lang="ja-JP" altLang="en-US" dirty="0"/>
              <a:t>に対応するため、教育相談機関等でのカウンセリングが実施されることがある</a:t>
            </a:r>
            <a:endParaRPr kumimoji="1" lang="en-US" altLang="ja-JP" dirty="0"/>
          </a:p>
        </p:txBody>
      </p:sp>
      <p:sp>
        <p:nvSpPr>
          <p:cNvPr id="4" name="テキスト ボックス 3">
            <a:extLst>
              <a:ext uri="{FF2B5EF4-FFF2-40B4-BE49-F238E27FC236}">
                <a16:creationId xmlns:a16="http://schemas.microsoft.com/office/drawing/2014/main" id="{A5F00748-05AA-3C56-16FB-CD239A23412F}"/>
              </a:ext>
            </a:extLst>
          </p:cNvPr>
          <p:cNvSpPr txBox="1"/>
          <p:nvPr/>
        </p:nvSpPr>
        <p:spPr>
          <a:xfrm>
            <a:off x="838200" y="4804956"/>
            <a:ext cx="10640122" cy="1384995"/>
          </a:xfrm>
          <a:prstGeom prst="rect">
            <a:avLst/>
          </a:prstGeom>
          <a:solidFill>
            <a:srgbClr val="00B0F0"/>
          </a:solidFill>
        </p:spPr>
        <p:txBody>
          <a:bodyPr wrap="square" rtlCol="0">
            <a:spAutoFit/>
          </a:bodyPr>
          <a:lstStyle/>
          <a:p>
            <a:pPr algn="ctr"/>
            <a:r>
              <a:rPr kumimoji="1" lang="ja-JP" altLang="en-US" sz="2800" dirty="0"/>
              <a:t>それぞれの課題に即したサポートによって、</a:t>
            </a:r>
            <a:endParaRPr kumimoji="1" lang="en-US" altLang="ja-JP" sz="2800" dirty="0"/>
          </a:p>
          <a:p>
            <a:pPr algn="ctr"/>
            <a:r>
              <a:rPr kumimoji="1" lang="ja-JP" altLang="en-US" sz="2800" dirty="0"/>
              <a:t>児童生徒はそれぞれの生活を変化させ、</a:t>
            </a:r>
            <a:endParaRPr kumimoji="1" lang="en-US" altLang="ja-JP" sz="2800" dirty="0"/>
          </a:p>
          <a:p>
            <a:pPr algn="ctr"/>
            <a:r>
              <a:rPr kumimoji="1" lang="ja-JP" altLang="en-US" sz="2800" dirty="0"/>
              <a:t>社会的自立へ向かう第一歩を踏み出していけるようになる</a:t>
            </a:r>
          </a:p>
        </p:txBody>
      </p:sp>
      <p:sp>
        <p:nvSpPr>
          <p:cNvPr id="5" name="スライド番号プレースホルダー 4">
            <a:extLst>
              <a:ext uri="{FF2B5EF4-FFF2-40B4-BE49-F238E27FC236}">
                <a16:creationId xmlns:a16="http://schemas.microsoft.com/office/drawing/2014/main" id="{91C8691D-F13F-8AB3-C533-F60C8BB21883}"/>
              </a:ext>
            </a:extLst>
          </p:cNvPr>
          <p:cNvSpPr>
            <a:spLocks noGrp="1"/>
          </p:cNvSpPr>
          <p:nvPr>
            <p:ph type="sldNum" sz="quarter" idx="12"/>
          </p:nvPr>
        </p:nvSpPr>
        <p:spPr/>
        <p:txBody>
          <a:bodyPr/>
          <a:lstStyle/>
          <a:p>
            <a:fld id="{C49CBB26-323F-4284-A6C5-849EE1B7E8B4}" type="slidenum">
              <a:rPr kumimoji="1" lang="ja-JP" altLang="en-US" smtClean="0"/>
              <a:t>40</a:t>
            </a:fld>
            <a:endParaRPr kumimoji="1" lang="ja-JP" altLang="en-US"/>
          </a:p>
        </p:txBody>
      </p:sp>
    </p:spTree>
    <p:extLst>
      <p:ext uri="{BB962C8B-B14F-4D97-AF65-F5344CB8AC3E}">
        <p14:creationId xmlns:p14="http://schemas.microsoft.com/office/powerpoint/2010/main" val="20745079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C5162-3EC6-E372-713A-279859F7BFE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6C41C80-AC23-ACDB-6C44-FC65337806C3}"/>
              </a:ext>
            </a:extLst>
          </p:cNvPr>
          <p:cNvSpPr>
            <a:spLocks noGrp="1"/>
          </p:cNvSpPr>
          <p:nvPr>
            <p:ph type="title"/>
          </p:nvPr>
        </p:nvSpPr>
        <p:spPr/>
        <p:txBody>
          <a:bodyPr/>
          <a:lstStyle/>
          <a:p>
            <a:r>
              <a:rPr kumimoji="1" lang="en-US" altLang="ja-JP" dirty="0"/>
              <a:t>(2)</a:t>
            </a:r>
            <a:r>
              <a:rPr kumimoji="1" lang="ja-JP" altLang="en-US" dirty="0"/>
              <a:t>関係機関等と連携して行う支援</a:t>
            </a:r>
          </a:p>
        </p:txBody>
      </p:sp>
      <p:sp>
        <p:nvSpPr>
          <p:cNvPr id="3" name="コンテンツ プレースホルダー 2">
            <a:extLst>
              <a:ext uri="{FF2B5EF4-FFF2-40B4-BE49-F238E27FC236}">
                <a16:creationId xmlns:a16="http://schemas.microsoft.com/office/drawing/2014/main" id="{D8BEAAFA-3C5A-5FD7-D62C-8D8547CF2C33}"/>
              </a:ext>
            </a:extLst>
          </p:cNvPr>
          <p:cNvSpPr>
            <a:spLocks noGrp="1"/>
          </p:cNvSpPr>
          <p:nvPr>
            <p:ph idx="1"/>
          </p:nvPr>
        </p:nvSpPr>
        <p:spPr>
          <a:xfrm>
            <a:off x="838199" y="2018910"/>
            <a:ext cx="10892883" cy="4351338"/>
          </a:xfrm>
        </p:spPr>
        <p:txBody>
          <a:bodyPr>
            <a:noAutofit/>
          </a:bodyPr>
          <a:lstStyle/>
          <a:p>
            <a:r>
              <a:rPr kumimoji="1" lang="ja-JP" altLang="en-US" dirty="0"/>
              <a:t>民間フリースクールとの連携</a:t>
            </a:r>
            <a:endParaRPr kumimoji="1" lang="en-US" altLang="ja-JP" dirty="0"/>
          </a:p>
          <a:p>
            <a:endParaRPr lang="en-US" altLang="ja-JP" dirty="0"/>
          </a:p>
          <a:p>
            <a:r>
              <a:rPr kumimoji="1" lang="ja-JP" altLang="en-US" dirty="0"/>
              <a:t>サポート校との連携</a:t>
            </a:r>
            <a:endParaRPr kumimoji="1" lang="en-US" altLang="ja-JP" dirty="0"/>
          </a:p>
        </p:txBody>
      </p:sp>
      <p:sp>
        <p:nvSpPr>
          <p:cNvPr id="4" name="テキスト ボックス 3">
            <a:extLst>
              <a:ext uri="{FF2B5EF4-FFF2-40B4-BE49-F238E27FC236}">
                <a16:creationId xmlns:a16="http://schemas.microsoft.com/office/drawing/2014/main" id="{5391F5E2-BE27-8A35-6988-BD0509CD326F}"/>
              </a:ext>
            </a:extLst>
          </p:cNvPr>
          <p:cNvSpPr txBox="1"/>
          <p:nvPr/>
        </p:nvSpPr>
        <p:spPr>
          <a:xfrm>
            <a:off x="838200" y="4344040"/>
            <a:ext cx="10640122" cy="954107"/>
          </a:xfrm>
          <a:prstGeom prst="rect">
            <a:avLst/>
          </a:prstGeom>
          <a:solidFill>
            <a:srgbClr val="00B0F0"/>
          </a:solidFill>
        </p:spPr>
        <p:txBody>
          <a:bodyPr wrap="square" rtlCol="0">
            <a:spAutoFit/>
          </a:bodyPr>
          <a:lstStyle/>
          <a:p>
            <a:pPr algn="ctr"/>
            <a:r>
              <a:rPr kumimoji="1" lang="ja-JP" altLang="en-US" sz="2800" dirty="0"/>
              <a:t>あらかじめ情報収集を行っておき、</a:t>
            </a:r>
            <a:endParaRPr kumimoji="1" lang="en-US" altLang="ja-JP" sz="2800" dirty="0"/>
          </a:p>
          <a:p>
            <a:pPr algn="ctr"/>
            <a:r>
              <a:rPr kumimoji="1" lang="ja-JP" altLang="en-US" sz="2800" dirty="0"/>
              <a:t>連携先で子どもがスムーズに活動できるよう支えていく</a:t>
            </a:r>
          </a:p>
        </p:txBody>
      </p:sp>
      <p:sp>
        <p:nvSpPr>
          <p:cNvPr id="5" name="スライド番号プレースホルダー 4">
            <a:extLst>
              <a:ext uri="{FF2B5EF4-FFF2-40B4-BE49-F238E27FC236}">
                <a16:creationId xmlns:a16="http://schemas.microsoft.com/office/drawing/2014/main" id="{1C5BB236-499B-8753-911E-55AA9396EB3A}"/>
              </a:ext>
            </a:extLst>
          </p:cNvPr>
          <p:cNvSpPr>
            <a:spLocks noGrp="1"/>
          </p:cNvSpPr>
          <p:nvPr>
            <p:ph type="sldNum" sz="quarter" idx="12"/>
          </p:nvPr>
        </p:nvSpPr>
        <p:spPr/>
        <p:txBody>
          <a:bodyPr/>
          <a:lstStyle/>
          <a:p>
            <a:fld id="{C49CBB26-323F-4284-A6C5-849EE1B7E8B4}" type="slidenum">
              <a:rPr kumimoji="1" lang="ja-JP" altLang="en-US" smtClean="0"/>
              <a:t>41</a:t>
            </a:fld>
            <a:endParaRPr kumimoji="1" lang="ja-JP" altLang="en-US"/>
          </a:p>
        </p:txBody>
      </p:sp>
    </p:spTree>
    <p:extLst>
      <p:ext uri="{BB962C8B-B14F-4D97-AF65-F5344CB8AC3E}">
        <p14:creationId xmlns:p14="http://schemas.microsoft.com/office/powerpoint/2010/main" val="3275783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E63CA-A2DA-A463-B7E8-4ED63FE7AC4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8657F76-3C51-8BA4-1562-CBC7F071E673}"/>
              </a:ext>
            </a:extLst>
          </p:cNvPr>
          <p:cNvSpPr>
            <a:spLocks noGrp="1"/>
          </p:cNvSpPr>
          <p:nvPr>
            <p:ph type="ctrTitle"/>
          </p:nvPr>
        </p:nvSpPr>
        <p:spPr/>
        <p:txBody>
          <a:bodyPr/>
          <a:lstStyle/>
          <a:p>
            <a:r>
              <a:rPr kumimoji="1" lang="ja-JP" altLang="en-US" dirty="0"/>
              <a:t>７．まとめ</a:t>
            </a:r>
            <a:br>
              <a:rPr kumimoji="1" lang="en-US" altLang="ja-JP" dirty="0"/>
            </a:br>
            <a:r>
              <a:rPr kumimoji="1" lang="ja-JP" altLang="en-US" dirty="0"/>
              <a:t>：不登校がもたらすもの</a:t>
            </a:r>
          </a:p>
        </p:txBody>
      </p:sp>
      <p:sp>
        <p:nvSpPr>
          <p:cNvPr id="3" name="スライド番号プレースホルダー 2">
            <a:extLst>
              <a:ext uri="{FF2B5EF4-FFF2-40B4-BE49-F238E27FC236}">
                <a16:creationId xmlns:a16="http://schemas.microsoft.com/office/drawing/2014/main" id="{674890C7-DC54-8D31-1AB9-CC67C33EADC5}"/>
              </a:ext>
            </a:extLst>
          </p:cNvPr>
          <p:cNvSpPr>
            <a:spLocks noGrp="1"/>
          </p:cNvSpPr>
          <p:nvPr>
            <p:ph type="sldNum" sz="quarter" idx="12"/>
          </p:nvPr>
        </p:nvSpPr>
        <p:spPr/>
        <p:txBody>
          <a:bodyPr/>
          <a:lstStyle/>
          <a:p>
            <a:fld id="{C49CBB26-323F-4284-A6C5-849EE1B7E8B4}" type="slidenum">
              <a:rPr kumimoji="1" lang="ja-JP" altLang="en-US" smtClean="0"/>
              <a:t>42</a:t>
            </a:fld>
            <a:endParaRPr kumimoji="1" lang="ja-JP" altLang="en-US"/>
          </a:p>
        </p:txBody>
      </p:sp>
    </p:spTree>
    <p:extLst>
      <p:ext uri="{BB962C8B-B14F-4D97-AF65-F5344CB8AC3E}">
        <p14:creationId xmlns:p14="http://schemas.microsoft.com/office/powerpoint/2010/main" val="37702701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DB2A4-127A-5A72-55D3-796FFCC38B31}"/>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262B7C13-EACE-8679-37D1-038EE4F1927A}"/>
              </a:ext>
            </a:extLst>
          </p:cNvPr>
          <p:cNvSpPr>
            <a:spLocks noGrp="1"/>
          </p:cNvSpPr>
          <p:nvPr>
            <p:ph idx="1"/>
          </p:nvPr>
        </p:nvSpPr>
        <p:spPr>
          <a:xfrm>
            <a:off x="838199" y="405709"/>
            <a:ext cx="10892883" cy="4351338"/>
          </a:xfrm>
        </p:spPr>
        <p:txBody>
          <a:bodyPr>
            <a:noAutofit/>
          </a:bodyPr>
          <a:lstStyle/>
          <a:p>
            <a:r>
              <a:rPr kumimoji="1" lang="ja-JP" altLang="en-US" sz="3000" dirty="0"/>
              <a:t>不登校は、けっして不幸な出来事ではなく、人生で誰もが出会う様々な課題の一つにすぎない</a:t>
            </a:r>
            <a:endParaRPr kumimoji="1" lang="en-US" altLang="ja-JP" sz="3000" dirty="0"/>
          </a:p>
          <a:p>
            <a:endParaRPr lang="en-US" altLang="ja-JP" sz="3000" dirty="0"/>
          </a:p>
          <a:p>
            <a:r>
              <a:rPr kumimoji="1" lang="ja-JP" altLang="en-US" sz="3000" dirty="0"/>
              <a:t>不登校である自分を受容し、その経験を未来に生かしていくには、どうすればよいのかという視点が大切</a:t>
            </a:r>
            <a:endParaRPr kumimoji="1" lang="en-US" altLang="ja-JP" sz="3000" dirty="0"/>
          </a:p>
          <a:p>
            <a:endParaRPr lang="en-US" altLang="ja-JP" sz="3000" dirty="0"/>
          </a:p>
          <a:p>
            <a:r>
              <a:rPr kumimoji="1" lang="ja-JP" altLang="en-US" sz="3000" dirty="0"/>
              <a:t>そのために、どんなふうに課題に取り組むのかも、どんなことを解決とするのかも、どんなペースで向き合っていくのかも人それぞれである</a:t>
            </a:r>
            <a:endParaRPr kumimoji="1" lang="en-US" altLang="ja-JP" sz="3000" dirty="0"/>
          </a:p>
          <a:p>
            <a:endParaRPr kumimoji="1" lang="en-US" altLang="ja-JP" sz="3000" dirty="0"/>
          </a:p>
          <a:p>
            <a:r>
              <a:rPr kumimoji="1" lang="ja-JP" altLang="en-US" sz="3000" dirty="0"/>
              <a:t>私たちは、そんな個々の課題に取り組む児童生徒にしっかりと向き合い、その児童生徒らしい育ちをサポートしていく役割がある</a:t>
            </a:r>
            <a:endParaRPr lang="en-US" altLang="ja-JP" sz="2800" dirty="0"/>
          </a:p>
        </p:txBody>
      </p:sp>
      <p:sp>
        <p:nvSpPr>
          <p:cNvPr id="2" name="スライド番号プレースホルダー 1">
            <a:extLst>
              <a:ext uri="{FF2B5EF4-FFF2-40B4-BE49-F238E27FC236}">
                <a16:creationId xmlns:a16="http://schemas.microsoft.com/office/drawing/2014/main" id="{6E47D24E-9FDD-C633-ADC3-DA0CC10B98F4}"/>
              </a:ext>
            </a:extLst>
          </p:cNvPr>
          <p:cNvSpPr>
            <a:spLocks noGrp="1"/>
          </p:cNvSpPr>
          <p:nvPr>
            <p:ph type="sldNum" sz="quarter" idx="12"/>
          </p:nvPr>
        </p:nvSpPr>
        <p:spPr/>
        <p:txBody>
          <a:bodyPr/>
          <a:lstStyle/>
          <a:p>
            <a:fld id="{C49CBB26-323F-4284-A6C5-849EE1B7E8B4}" type="slidenum">
              <a:rPr kumimoji="1" lang="ja-JP" altLang="en-US" smtClean="0"/>
              <a:t>43</a:t>
            </a:fld>
            <a:endParaRPr kumimoji="1" lang="ja-JP" altLang="en-US"/>
          </a:p>
        </p:txBody>
      </p:sp>
    </p:spTree>
    <p:extLst>
      <p:ext uri="{BB962C8B-B14F-4D97-AF65-F5344CB8AC3E}">
        <p14:creationId xmlns:p14="http://schemas.microsoft.com/office/powerpoint/2010/main" val="29634022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DB17-5874-11BB-0FDB-9C8B207A6E0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977415E-27BF-5D10-A96D-7893F3021DB6}"/>
              </a:ext>
            </a:extLst>
          </p:cNvPr>
          <p:cNvSpPr>
            <a:spLocks noGrp="1"/>
          </p:cNvSpPr>
          <p:nvPr>
            <p:ph type="title"/>
          </p:nvPr>
        </p:nvSpPr>
        <p:spPr/>
        <p:txBody>
          <a:bodyPr/>
          <a:lstStyle/>
          <a:p>
            <a:r>
              <a:rPr kumimoji="1" lang="en-US" altLang="ja-JP" dirty="0"/>
              <a:t>【</a:t>
            </a:r>
            <a:r>
              <a:rPr lang="ja-JP" altLang="en-US" dirty="0"/>
              <a:t>推薦</a:t>
            </a:r>
            <a:r>
              <a:rPr kumimoji="1" lang="ja-JP" altLang="en-US" dirty="0"/>
              <a:t>図書</a:t>
            </a:r>
            <a:r>
              <a:rPr kumimoji="1" lang="en-US" altLang="ja-JP" dirty="0"/>
              <a:t>】</a:t>
            </a:r>
            <a:endParaRPr kumimoji="1" lang="ja-JP" altLang="en-US" dirty="0"/>
          </a:p>
        </p:txBody>
      </p:sp>
      <p:sp>
        <p:nvSpPr>
          <p:cNvPr id="3" name="コンテンツ プレースホルダー 2">
            <a:extLst>
              <a:ext uri="{FF2B5EF4-FFF2-40B4-BE49-F238E27FC236}">
                <a16:creationId xmlns:a16="http://schemas.microsoft.com/office/drawing/2014/main" id="{9AC75D49-28DE-284C-39F9-0952D0614123}"/>
              </a:ext>
            </a:extLst>
          </p:cNvPr>
          <p:cNvSpPr>
            <a:spLocks noGrp="1"/>
          </p:cNvSpPr>
          <p:nvPr>
            <p:ph idx="1"/>
          </p:nvPr>
        </p:nvSpPr>
        <p:spPr>
          <a:xfrm>
            <a:off x="838199" y="1825625"/>
            <a:ext cx="10892883" cy="4351338"/>
          </a:xfrm>
        </p:spPr>
        <p:txBody>
          <a:bodyPr>
            <a:noAutofit/>
          </a:bodyPr>
          <a:lstStyle/>
          <a:p>
            <a:r>
              <a:rPr kumimoji="1" lang="ja-JP" altLang="en-US" sz="3000" dirty="0"/>
              <a:t>伊藤美奈子（</a:t>
            </a:r>
            <a:r>
              <a:rPr kumimoji="1" lang="en-US" altLang="ja-JP" sz="3000" dirty="0"/>
              <a:t>2022</a:t>
            </a:r>
            <a:r>
              <a:rPr kumimoji="1" lang="ja-JP" altLang="en-US" sz="3000" dirty="0"/>
              <a:t>）</a:t>
            </a:r>
            <a:r>
              <a:rPr kumimoji="1" lang="en-US" altLang="ja-JP" sz="3000" dirty="0"/>
              <a:t>『</a:t>
            </a:r>
            <a:r>
              <a:rPr kumimoji="1" lang="ja-JP" altLang="en-US" sz="3000" dirty="0"/>
              <a:t>不登校の理解と支援のためのハンドブック：多様な学びの場を保障するために</a:t>
            </a:r>
            <a:r>
              <a:rPr kumimoji="1" lang="en-US" altLang="ja-JP" sz="3000" dirty="0"/>
              <a:t>』</a:t>
            </a:r>
            <a:r>
              <a:rPr kumimoji="1" lang="ja-JP" altLang="en-US" sz="3000" dirty="0"/>
              <a:t>ミネルヴァ書房</a:t>
            </a:r>
            <a:endParaRPr kumimoji="1" lang="en-US" altLang="ja-JP" sz="3000" dirty="0"/>
          </a:p>
          <a:p>
            <a:endParaRPr kumimoji="1" lang="ja-JP" altLang="en-US" sz="3000" dirty="0"/>
          </a:p>
          <a:p>
            <a:r>
              <a:rPr kumimoji="1" lang="ja-JP" altLang="en-US" sz="3000" dirty="0"/>
              <a:t>増田健太郎（</a:t>
            </a:r>
            <a:r>
              <a:rPr kumimoji="1" lang="en-US" altLang="ja-JP" sz="3000" dirty="0"/>
              <a:t>2016</a:t>
            </a:r>
            <a:r>
              <a:rPr kumimoji="1" lang="ja-JP" altLang="en-US" sz="3000" dirty="0"/>
              <a:t>）</a:t>
            </a:r>
            <a:r>
              <a:rPr kumimoji="1" lang="en-US" altLang="ja-JP" sz="3000" dirty="0"/>
              <a:t>『</a:t>
            </a:r>
            <a:r>
              <a:rPr kumimoji="1" lang="ja-JP" altLang="en-US" sz="3000" dirty="0"/>
              <a:t>学校の先生・</a:t>
            </a:r>
            <a:r>
              <a:rPr kumimoji="1" lang="en-US" altLang="ja-JP" sz="3000" dirty="0"/>
              <a:t>SC</a:t>
            </a:r>
            <a:r>
              <a:rPr kumimoji="1" lang="ja-JP" altLang="en-US" sz="3000" dirty="0"/>
              <a:t>にも知ってほしい</a:t>
            </a:r>
            <a:r>
              <a:rPr kumimoji="1" lang="en-US" altLang="ja-JP" sz="3000" dirty="0"/>
              <a:t>:</a:t>
            </a:r>
            <a:r>
              <a:rPr kumimoji="1" lang="ja-JP" altLang="en-US" sz="3000" dirty="0"/>
              <a:t>不登校の子どもに何が必要か</a:t>
            </a:r>
            <a:r>
              <a:rPr kumimoji="1" lang="en-US" altLang="ja-JP" sz="3000" dirty="0"/>
              <a:t>』</a:t>
            </a:r>
            <a:r>
              <a:rPr kumimoji="1" lang="ja-JP" altLang="en-US" sz="3000" dirty="0"/>
              <a:t>慶應義塾大学出版会</a:t>
            </a:r>
          </a:p>
        </p:txBody>
      </p:sp>
      <p:sp>
        <p:nvSpPr>
          <p:cNvPr id="4" name="スライド番号プレースホルダー 3">
            <a:extLst>
              <a:ext uri="{FF2B5EF4-FFF2-40B4-BE49-F238E27FC236}">
                <a16:creationId xmlns:a16="http://schemas.microsoft.com/office/drawing/2014/main" id="{3B9A82F9-C575-57B1-5D46-70B5EFFD0A30}"/>
              </a:ext>
            </a:extLst>
          </p:cNvPr>
          <p:cNvSpPr>
            <a:spLocks noGrp="1"/>
          </p:cNvSpPr>
          <p:nvPr>
            <p:ph type="sldNum" sz="quarter" idx="12"/>
          </p:nvPr>
        </p:nvSpPr>
        <p:spPr/>
        <p:txBody>
          <a:bodyPr/>
          <a:lstStyle/>
          <a:p>
            <a:fld id="{C49CBB26-323F-4284-A6C5-849EE1B7E8B4}" type="slidenum">
              <a:rPr kumimoji="1" lang="ja-JP" altLang="en-US" smtClean="0"/>
              <a:t>44</a:t>
            </a:fld>
            <a:endParaRPr kumimoji="1" lang="ja-JP" altLang="en-US"/>
          </a:p>
        </p:txBody>
      </p:sp>
    </p:spTree>
    <p:extLst>
      <p:ext uri="{BB962C8B-B14F-4D97-AF65-F5344CB8AC3E}">
        <p14:creationId xmlns:p14="http://schemas.microsoft.com/office/powerpoint/2010/main" val="27667898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979AE-641A-5575-AF42-02B94C7A7EB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4081A56-49E1-68A4-A9FF-8B5DEDE25487}"/>
              </a:ext>
            </a:extLst>
          </p:cNvPr>
          <p:cNvSpPr>
            <a:spLocks noGrp="1"/>
          </p:cNvSpPr>
          <p:nvPr>
            <p:ph type="title"/>
          </p:nvPr>
        </p:nvSpPr>
        <p:spPr>
          <a:xfrm>
            <a:off x="838200" y="365126"/>
            <a:ext cx="10515600" cy="504670"/>
          </a:xfrm>
        </p:spPr>
        <p:txBody>
          <a:bodyPr>
            <a:normAutofit/>
          </a:bodyPr>
          <a:lstStyle/>
          <a:p>
            <a:r>
              <a:rPr kumimoji="1" lang="en-US" altLang="ja-JP" sz="2000" dirty="0"/>
              <a:t>【</a:t>
            </a:r>
            <a:r>
              <a:rPr kumimoji="1" lang="ja-JP" altLang="en-US" sz="2000" dirty="0"/>
              <a:t>引用文献</a:t>
            </a:r>
            <a:r>
              <a:rPr kumimoji="1" lang="en-US" altLang="ja-JP" sz="2000" dirty="0"/>
              <a:t>】</a:t>
            </a:r>
            <a:endParaRPr kumimoji="1" lang="ja-JP" altLang="en-US" sz="2000" dirty="0"/>
          </a:p>
        </p:txBody>
      </p:sp>
      <p:sp>
        <p:nvSpPr>
          <p:cNvPr id="3" name="コンテンツ プレースホルダー 2">
            <a:extLst>
              <a:ext uri="{FF2B5EF4-FFF2-40B4-BE49-F238E27FC236}">
                <a16:creationId xmlns:a16="http://schemas.microsoft.com/office/drawing/2014/main" id="{AC49D6B4-B920-DC01-223E-7307394E36D5}"/>
              </a:ext>
            </a:extLst>
          </p:cNvPr>
          <p:cNvSpPr>
            <a:spLocks noGrp="1"/>
          </p:cNvSpPr>
          <p:nvPr>
            <p:ph idx="1"/>
          </p:nvPr>
        </p:nvSpPr>
        <p:spPr>
          <a:xfrm>
            <a:off x="838200" y="869795"/>
            <a:ext cx="10892883" cy="5783765"/>
          </a:xfrm>
        </p:spPr>
        <p:txBody>
          <a:bodyPr>
            <a:noAutofit/>
          </a:bodyPr>
          <a:lstStyle/>
          <a:p>
            <a:r>
              <a:rPr kumimoji="1" lang="ja-JP" altLang="en-US" sz="1400" dirty="0"/>
              <a:t>五十嵐哲也・江角周子・古村奈保子・寺戸武志・福田博美・下山京美・横地喜之・杉山寛仁（</a:t>
            </a:r>
            <a:r>
              <a:rPr kumimoji="1" lang="en-US" altLang="ja-JP" sz="1400" dirty="0"/>
              <a:t>2025</a:t>
            </a:r>
            <a:r>
              <a:rPr kumimoji="1" lang="ja-JP" altLang="en-US" sz="1400" dirty="0"/>
              <a:t>）仲間からの承認を活動に取り入れた授業実践による不登校傾向の低減効果　東京学芸大学紀要総合教育科学系，</a:t>
            </a:r>
            <a:r>
              <a:rPr kumimoji="1" lang="en-US" altLang="ja-JP" sz="1400" dirty="0"/>
              <a:t>76</a:t>
            </a:r>
            <a:r>
              <a:rPr kumimoji="1" lang="ja-JP" altLang="en-US" sz="1400" dirty="0"/>
              <a:t>，</a:t>
            </a:r>
            <a:r>
              <a:rPr kumimoji="1" lang="en-US" altLang="ja-JP" sz="1400" dirty="0"/>
              <a:t>pp.83―90</a:t>
            </a:r>
          </a:p>
          <a:p>
            <a:r>
              <a:rPr kumimoji="1" lang="ja-JP" altLang="en-US" sz="1400" dirty="0"/>
              <a:t>かしまえりこ・神田橋條治（</a:t>
            </a:r>
            <a:r>
              <a:rPr kumimoji="1" lang="en-US" altLang="ja-JP" sz="1400" dirty="0"/>
              <a:t>2006</a:t>
            </a:r>
            <a:r>
              <a:rPr kumimoji="1" lang="ja-JP" altLang="en-US" sz="1400" dirty="0"/>
              <a:t>）</a:t>
            </a:r>
            <a:r>
              <a:rPr kumimoji="1" lang="en-US" altLang="ja-JP" sz="1400" dirty="0"/>
              <a:t>『</a:t>
            </a:r>
            <a:r>
              <a:rPr kumimoji="1" lang="ja-JP" altLang="en-US" sz="1400" dirty="0"/>
              <a:t>スクールカウンセリング　モデル</a:t>
            </a:r>
            <a:r>
              <a:rPr kumimoji="1" lang="en-US" altLang="ja-JP" sz="1400" dirty="0"/>
              <a:t>100</a:t>
            </a:r>
            <a:r>
              <a:rPr kumimoji="1" lang="ja-JP" altLang="en-US" sz="1400" dirty="0"/>
              <a:t>例</a:t>
            </a:r>
            <a:r>
              <a:rPr kumimoji="1" lang="en-US" altLang="ja-JP" sz="1400" dirty="0"/>
              <a:t>』</a:t>
            </a:r>
            <a:r>
              <a:rPr kumimoji="1" lang="ja-JP" altLang="en-US" sz="1400" dirty="0"/>
              <a:t>創元社</a:t>
            </a:r>
          </a:p>
          <a:p>
            <a:r>
              <a:rPr kumimoji="1" lang="ja-JP" altLang="en-US" sz="1400" dirty="0"/>
              <a:t>河村茂雄・小野寺正己・粕谷貴志・武蔵由佳（</a:t>
            </a:r>
            <a:r>
              <a:rPr kumimoji="1" lang="en-US" altLang="ja-JP" sz="1400" dirty="0"/>
              <a:t>2004</a:t>
            </a:r>
            <a:r>
              <a:rPr kumimoji="1" lang="ja-JP" altLang="en-US" sz="1400" dirty="0"/>
              <a:t>）</a:t>
            </a:r>
            <a:r>
              <a:rPr kumimoji="1" lang="en-US" altLang="ja-JP" sz="1400" dirty="0"/>
              <a:t>『Q-U</a:t>
            </a:r>
            <a:r>
              <a:rPr kumimoji="1" lang="ja-JP" altLang="en-US" sz="1400" dirty="0"/>
              <a:t>による学級経営スーパーバイズ・ガイド</a:t>
            </a:r>
            <a:r>
              <a:rPr kumimoji="1" lang="en-US" altLang="ja-JP" sz="1400" dirty="0"/>
              <a:t>―</a:t>
            </a:r>
            <a:r>
              <a:rPr kumimoji="1" lang="ja-JP" altLang="en-US" sz="1400" dirty="0"/>
              <a:t>中学校編</a:t>
            </a:r>
            <a:r>
              <a:rPr kumimoji="1" lang="en-US" altLang="ja-JP" sz="1400" dirty="0"/>
              <a:t>―』</a:t>
            </a:r>
            <a:r>
              <a:rPr kumimoji="1" lang="ja-JP" altLang="en-US" sz="1400" dirty="0"/>
              <a:t>図書文化社</a:t>
            </a:r>
          </a:p>
          <a:p>
            <a:r>
              <a:rPr kumimoji="1" lang="ja-JP" altLang="en-US" sz="1400" dirty="0"/>
              <a:t>國分康孝・國分久子（監修）（</a:t>
            </a:r>
            <a:r>
              <a:rPr kumimoji="1" lang="en-US" altLang="ja-JP" sz="1400" dirty="0"/>
              <a:t>2010</a:t>
            </a:r>
            <a:r>
              <a:rPr kumimoji="1" lang="ja-JP" altLang="en-US" sz="1400" dirty="0"/>
              <a:t>）</a:t>
            </a:r>
            <a:r>
              <a:rPr kumimoji="1" lang="en-US" altLang="ja-JP" sz="1400" dirty="0"/>
              <a:t>『</a:t>
            </a:r>
            <a:r>
              <a:rPr kumimoji="1" lang="ja-JP" altLang="en-US" sz="1400" dirty="0"/>
              <a:t>エンカウンターで不登校対応が変わる</a:t>
            </a:r>
            <a:r>
              <a:rPr kumimoji="1" lang="en-US" altLang="ja-JP" sz="1400" dirty="0"/>
              <a:t>』</a:t>
            </a:r>
            <a:r>
              <a:rPr kumimoji="1" lang="ja-JP" altLang="en-US" sz="1400" dirty="0"/>
              <a:t>図書文化社</a:t>
            </a:r>
          </a:p>
          <a:p>
            <a:r>
              <a:rPr kumimoji="1" lang="ja-JP" altLang="en-US" sz="1400" dirty="0"/>
              <a:t>国立教育政策研究所生徒指導研究センター（</a:t>
            </a:r>
            <a:r>
              <a:rPr kumimoji="1" lang="en-US" altLang="ja-JP" sz="1400" dirty="0"/>
              <a:t>2005</a:t>
            </a:r>
            <a:r>
              <a:rPr kumimoji="1" lang="ja-JP" altLang="en-US" sz="1400" dirty="0"/>
              <a:t>）「中</a:t>
            </a:r>
            <a:r>
              <a:rPr kumimoji="1" lang="en-US" altLang="ja-JP" sz="1400" dirty="0"/>
              <a:t>1</a:t>
            </a:r>
            <a:r>
              <a:rPr kumimoji="1" lang="ja-JP" altLang="en-US" sz="1400" dirty="0"/>
              <a:t>不登校の未然防止に取り組むために　平成</a:t>
            </a:r>
            <a:r>
              <a:rPr kumimoji="1" lang="en-US" altLang="ja-JP" sz="1400" dirty="0"/>
              <a:t>13</a:t>
            </a:r>
            <a:r>
              <a:rPr kumimoji="1" lang="ja-JP" altLang="en-US" sz="1400" dirty="0"/>
              <a:t>－</a:t>
            </a:r>
            <a:r>
              <a:rPr kumimoji="1" lang="en-US" altLang="ja-JP" sz="1400" dirty="0"/>
              <a:t>15</a:t>
            </a:r>
            <a:r>
              <a:rPr kumimoji="1" lang="ja-JP" altLang="en-US" sz="1400" dirty="0"/>
              <a:t>年度</a:t>
            </a:r>
            <a:r>
              <a:rPr kumimoji="1" lang="en-US" altLang="ja-JP" sz="1400" dirty="0"/>
              <a:t>『</a:t>
            </a:r>
            <a:r>
              <a:rPr kumimoji="1" lang="ja-JP" altLang="en-US" sz="1400" dirty="0"/>
              <a:t>中</a:t>
            </a:r>
            <a:r>
              <a:rPr kumimoji="1" lang="en-US" altLang="ja-JP" sz="1400" dirty="0"/>
              <a:t>1</a:t>
            </a:r>
            <a:r>
              <a:rPr kumimoji="1" lang="ja-JP" altLang="en-US" sz="1400" dirty="0"/>
              <a:t>不登校生徒調査</a:t>
            </a:r>
            <a:r>
              <a:rPr kumimoji="1" lang="en-US" altLang="ja-JP" sz="1400" dirty="0"/>
              <a:t>』</a:t>
            </a:r>
            <a:r>
              <a:rPr kumimoji="1" lang="ja-JP" altLang="en-US" sz="1400" dirty="0"/>
              <a:t>から」　</a:t>
            </a:r>
            <a:r>
              <a:rPr kumimoji="1" lang="en-US" altLang="ja-JP" sz="1400" dirty="0"/>
              <a:t>https://nier.repo.nii.ac.jp/record/321/files/20090930132947-1254284987546.pdf</a:t>
            </a:r>
            <a:r>
              <a:rPr kumimoji="1" lang="ja-JP" altLang="en-US" sz="1400" dirty="0"/>
              <a:t>　</a:t>
            </a:r>
            <a:r>
              <a:rPr kumimoji="1" lang="en-US" altLang="ja-JP" sz="1400" dirty="0"/>
              <a:t>2025</a:t>
            </a:r>
            <a:r>
              <a:rPr kumimoji="1" lang="ja-JP" altLang="en-US" sz="1400" dirty="0"/>
              <a:t>年</a:t>
            </a:r>
            <a:r>
              <a:rPr kumimoji="1" lang="en-US" altLang="ja-JP" sz="1400" dirty="0"/>
              <a:t>1</a:t>
            </a:r>
            <a:r>
              <a:rPr kumimoji="1" lang="ja-JP" altLang="en-US" sz="1400" dirty="0"/>
              <a:t>月</a:t>
            </a:r>
            <a:r>
              <a:rPr kumimoji="1" lang="en-US" altLang="ja-JP" sz="1400" dirty="0"/>
              <a:t>31</a:t>
            </a:r>
            <a:r>
              <a:rPr kumimoji="1" lang="ja-JP" altLang="en-US" sz="1400" dirty="0"/>
              <a:t>日</a:t>
            </a:r>
          </a:p>
          <a:p>
            <a:r>
              <a:rPr kumimoji="1" lang="ja-JP" altLang="en-US" sz="1400" dirty="0"/>
              <a:t>佐竹真由子・小泉令三（</a:t>
            </a:r>
            <a:r>
              <a:rPr kumimoji="1" lang="en-US" altLang="ja-JP" sz="1400" dirty="0"/>
              <a:t>2022</a:t>
            </a:r>
            <a:r>
              <a:rPr kumimoji="1" lang="ja-JP" altLang="en-US" sz="1400" dirty="0"/>
              <a:t>）不登校傾向に注目した不登校未然防止の取組</a:t>
            </a:r>
            <a:r>
              <a:rPr kumimoji="1" lang="en-US" altLang="ja-JP" sz="1400" dirty="0"/>
              <a:t>―</a:t>
            </a:r>
            <a:r>
              <a:rPr kumimoji="1" lang="ja-JP" altLang="en-US" sz="1400" dirty="0"/>
              <a:t>社会性と情動の学習「</a:t>
            </a:r>
            <a:r>
              <a:rPr kumimoji="1" lang="en-US" altLang="ja-JP" sz="1400" dirty="0"/>
              <a:t>SEL-8S</a:t>
            </a:r>
            <a:r>
              <a:rPr kumimoji="1" lang="ja-JP" altLang="en-US" sz="1400" dirty="0"/>
              <a:t>プログラム」の導入方法を工夫した実践　学校心理学研究</a:t>
            </a:r>
            <a:r>
              <a:rPr kumimoji="1" lang="en-US" altLang="ja-JP" sz="1400" dirty="0"/>
              <a:t>, 21(1), pp.47-60</a:t>
            </a:r>
          </a:p>
          <a:p>
            <a:r>
              <a:rPr kumimoji="1" lang="ja-JP" altLang="en-US" sz="1400" dirty="0"/>
              <a:t>スタンドバイ株式会社（</a:t>
            </a:r>
            <a:r>
              <a:rPr kumimoji="1" lang="en-US" altLang="ja-JP" sz="1400" dirty="0"/>
              <a:t>2022</a:t>
            </a:r>
            <a:r>
              <a:rPr kumimoji="1" lang="ja-JP" altLang="en-US" sz="1400" dirty="0"/>
              <a:t>）「こころとからだの</a:t>
            </a:r>
            <a:r>
              <a:rPr kumimoji="1" lang="en-US" altLang="ja-JP" sz="1400" dirty="0"/>
              <a:t>WEB</a:t>
            </a:r>
            <a:r>
              <a:rPr kumimoji="1" lang="ja-JP" altLang="en-US" sz="1400" dirty="0"/>
              <a:t>健康観察・アンケートアプリ</a:t>
            </a:r>
            <a:r>
              <a:rPr kumimoji="1" lang="en-US" altLang="ja-JP" sz="1400" dirty="0"/>
              <a:t>『</a:t>
            </a:r>
            <a:r>
              <a:rPr kumimoji="1" lang="ja-JP" altLang="en-US" sz="1400" dirty="0"/>
              <a:t>シャボテンログ</a:t>
            </a:r>
            <a:r>
              <a:rPr kumimoji="1" lang="en-US" altLang="ja-JP" sz="1400" dirty="0"/>
              <a:t>』</a:t>
            </a:r>
            <a:r>
              <a:rPr kumimoji="1" lang="ja-JP" altLang="en-US" sz="1400" dirty="0"/>
              <a:t>」　</a:t>
            </a:r>
            <a:r>
              <a:rPr kumimoji="1" lang="en-US" altLang="ja-JP" sz="1400" dirty="0"/>
              <a:t>https://shabotenlog.jp/</a:t>
            </a:r>
            <a:r>
              <a:rPr kumimoji="1" lang="ja-JP" altLang="en-US" sz="1400" dirty="0"/>
              <a:t>　</a:t>
            </a:r>
            <a:r>
              <a:rPr kumimoji="1" lang="en-US" altLang="ja-JP" sz="1400" dirty="0"/>
              <a:t>2025</a:t>
            </a:r>
            <a:r>
              <a:rPr kumimoji="1" lang="ja-JP" altLang="en-US" sz="1400" dirty="0"/>
              <a:t>年</a:t>
            </a:r>
            <a:r>
              <a:rPr kumimoji="1" lang="en-US" altLang="ja-JP" sz="1400" dirty="0"/>
              <a:t>1</a:t>
            </a:r>
            <a:r>
              <a:rPr kumimoji="1" lang="ja-JP" altLang="en-US" sz="1400" dirty="0"/>
              <a:t>月</a:t>
            </a:r>
            <a:r>
              <a:rPr kumimoji="1" lang="en-US" altLang="ja-JP" sz="1400" dirty="0"/>
              <a:t>31</a:t>
            </a:r>
            <a:r>
              <a:rPr kumimoji="1" lang="ja-JP" altLang="en-US" sz="1400" dirty="0"/>
              <a:t>日</a:t>
            </a:r>
          </a:p>
          <a:p>
            <a:r>
              <a:rPr kumimoji="1" lang="ja-JP" altLang="en-US" sz="1400" dirty="0"/>
              <a:t>登校児童生徒の実態把握に関する調査企画分析会議　</a:t>
            </a:r>
            <a:r>
              <a:rPr kumimoji="1" lang="en-US" altLang="ja-JP" sz="1400" dirty="0"/>
              <a:t>2021</a:t>
            </a:r>
            <a:r>
              <a:rPr kumimoji="1" lang="ja-JP" altLang="en-US" sz="1400" dirty="0"/>
              <a:t>　「不登校児童生徒の実態把握に関する調査報告書」　</a:t>
            </a:r>
            <a:r>
              <a:rPr kumimoji="1" lang="en-US" altLang="ja-JP" sz="1400" dirty="0"/>
              <a:t>https://www.mext.go.jp/content/20211006-mxt_jidou02-000018318_03.pdf</a:t>
            </a:r>
            <a:r>
              <a:rPr kumimoji="1" lang="ja-JP" altLang="en-US" sz="1400" dirty="0"/>
              <a:t>　</a:t>
            </a:r>
            <a:r>
              <a:rPr kumimoji="1" lang="en-US" altLang="ja-JP" sz="1400" dirty="0"/>
              <a:t>2025</a:t>
            </a:r>
            <a:r>
              <a:rPr kumimoji="1" lang="ja-JP" altLang="en-US" sz="1400" dirty="0"/>
              <a:t>年</a:t>
            </a:r>
            <a:r>
              <a:rPr kumimoji="1" lang="en-US" altLang="ja-JP" sz="1400" dirty="0"/>
              <a:t>1</a:t>
            </a:r>
            <a:r>
              <a:rPr kumimoji="1" lang="ja-JP" altLang="en-US" sz="1400" dirty="0"/>
              <a:t>月</a:t>
            </a:r>
            <a:r>
              <a:rPr kumimoji="1" lang="en-US" altLang="ja-JP" sz="1400" dirty="0"/>
              <a:t>31</a:t>
            </a:r>
            <a:r>
              <a:rPr kumimoji="1" lang="ja-JP" altLang="en-US" sz="1400" dirty="0"/>
              <a:t>日</a:t>
            </a:r>
            <a:endParaRPr kumimoji="1" lang="en-US" altLang="ja-JP" sz="1400" dirty="0"/>
          </a:p>
          <a:p>
            <a:r>
              <a:rPr kumimoji="1" lang="ja-JP" altLang="en-US" sz="1400" dirty="0"/>
              <a:t>文部科学省（</a:t>
            </a:r>
            <a:r>
              <a:rPr kumimoji="1" lang="en-US" altLang="ja-JP" sz="1400" dirty="0"/>
              <a:t>2009</a:t>
            </a:r>
            <a:r>
              <a:rPr kumimoji="1" lang="ja-JP" altLang="en-US" sz="1400" dirty="0"/>
              <a:t>）「高等学校における不登校生徒が学校外の公的機関や民間施設において相談・指導を受けている場合の対応について」</a:t>
            </a:r>
            <a:r>
              <a:rPr kumimoji="1" lang="en-US" altLang="ja-JP" sz="1400" dirty="0"/>
              <a:t>https://www.mext.go.jp/a_menu/shotou/seitoshidou/04121502/1309943.htm</a:t>
            </a:r>
            <a:r>
              <a:rPr kumimoji="1" lang="ja-JP" altLang="en-US" sz="1400" dirty="0"/>
              <a:t>　</a:t>
            </a:r>
            <a:r>
              <a:rPr kumimoji="1" lang="en-US" altLang="ja-JP" sz="1400" dirty="0"/>
              <a:t>2025</a:t>
            </a:r>
            <a:r>
              <a:rPr kumimoji="1" lang="ja-JP" altLang="en-US" sz="1400" dirty="0"/>
              <a:t>年</a:t>
            </a:r>
            <a:r>
              <a:rPr kumimoji="1" lang="en-US" altLang="ja-JP" sz="1400" dirty="0"/>
              <a:t>1</a:t>
            </a:r>
            <a:r>
              <a:rPr kumimoji="1" lang="ja-JP" altLang="en-US" sz="1400" dirty="0"/>
              <a:t>月</a:t>
            </a:r>
            <a:r>
              <a:rPr kumimoji="1" lang="en-US" altLang="ja-JP" sz="1400" dirty="0"/>
              <a:t>31</a:t>
            </a:r>
            <a:r>
              <a:rPr kumimoji="1" lang="ja-JP" altLang="en-US" sz="1400" dirty="0"/>
              <a:t>日</a:t>
            </a:r>
            <a:endParaRPr kumimoji="1" lang="en-US" altLang="ja-JP" sz="1400" dirty="0"/>
          </a:p>
          <a:p>
            <a:r>
              <a:rPr lang="ja-JP" altLang="en-US" sz="1400" dirty="0"/>
              <a:t>文部科学省（</a:t>
            </a:r>
            <a:r>
              <a:rPr lang="en-US" altLang="ja-JP" sz="1400" dirty="0"/>
              <a:t>2017</a:t>
            </a:r>
            <a:r>
              <a:rPr lang="ja-JP" altLang="en-US" sz="1400" dirty="0"/>
              <a:t>）「義務教育の段階における普通教育に相当する教育の機会の確保等に関する基本指針」</a:t>
            </a:r>
            <a:r>
              <a:rPr lang="en-US" altLang="ja-JP" sz="1400" dirty="0"/>
              <a:t>https://www.mext.go.jp/a_menu/shotou/seitoshidou/__icsFiles/afieldfile/2017/04/17/1384371_1.pdf</a:t>
            </a:r>
            <a:r>
              <a:rPr lang="ja-JP" altLang="en-US" sz="1400" dirty="0"/>
              <a:t>　</a:t>
            </a:r>
            <a:r>
              <a:rPr lang="en-US" altLang="ja-JP" sz="1400" dirty="0"/>
              <a:t>2025</a:t>
            </a:r>
            <a:r>
              <a:rPr lang="ja-JP" altLang="en-US" sz="1400" dirty="0"/>
              <a:t>年</a:t>
            </a:r>
            <a:r>
              <a:rPr lang="en-US" altLang="ja-JP" sz="1400" dirty="0"/>
              <a:t>1</a:t>
            </a:r>
            <a:r>
              <a:rPr lang="ja-JP" altLang="en-US" sz="1400" dirty="0"/>
              <a:t>月</a:t>
            </a:r>
            <a:r>
              <a:rPr lang="en-US" altLang="ja-JP" sz="1400" dirty="0"/>
              <a:t>31</a:t>
            </a:r>
            <a:r>
              <a:rPr lang="ja-JP" altLang="en-US" sz="1400" dirty="0"/>
              <a:t>日</a:t>
            </a:r>
            <a:endParaRPr lang="en-US" altLang="ja-JP" sz="1400" dirty="0"/>
          </a:p>
          <a:p>
            <a:r>
              <a:rPr lang="ja-JP" altLang="en-US" sz="1400" dirty="0"/>
              <a:t>文部科学省（</a:t>
            </a:r>
            <a:r>
              <a:rPr lang="en-US" altLang="ja-JP" sz="1400" dirty="0"/>
              <a:t>2019</a:t>
            </a:r>
            <a:r>
              <a:rPr lang="ja-JP" altLang="en-US" sz="1400" dirty="0"/>
              <a:t>）「不登校児童生徒への支援の在り方について（通知）」　</a:t>
            </a:r>
            <a:r>
              <a:rPr lang="en-US" altLang="ja-JP" sz="1400" dirty="0"/>
              <a:t>https://www.mext.go.jp/a_menu/shotou/seitoshidou/1422155.htm</a:t>
            </a:r>
            <a:r>
              <a:rPr lang="ja-JP" altLang="en-US" sz="1400" dirty="0"/>
              <a:t>　</a:t>
            </a:r>
            <a:r>
              <a:rPr lang="en-US" altLang="ja-JP" sz="1400" dirty="0"/>
              <a:t>2025</a:t>
            </a:r>
            <a:r>
              <a:rPr lang="ja-JP" altLang="en-US" sz="1400" dirty="0"/>
              <a:t>年</a:t>
            </a:r>
            <a:r>
              <a:rPr lang="en-US" altLang="ja-JP" sz="1400" dirty="0"/>
              <a:t>3</a:t>
            </a:r>
            <a:r>
              <a:rPr lang="ja-JP" altLang="en-US" sz="1400" dirty="0"/>
              <a:t>月</a:t>
            </a:r>
            <a:r>
              <a:rPr lang="en-US" altLang="ja-JP" sz="1400" dirty="0"/>
              <a:t>8</a:t>
            </a:r>
            <a:r>
              <a:rPr lang="ja-JP" altLang="en-US" sz="1400" dirty="0"/>
              <a:t>日</a:t>
            </a:r>
          </a:p>
          <a:p>
            <a:r>
              <a:rPr lang="ja-JP" altLang="en-US" sz="1400" dirty="0"/>
              <a:t>文部科学省（</a:t>
            </a:r>
            <a:r>
              <a:rPr lang="en-US" altLang="ja-JP" sz="1400" dirty="0"/>
              <a:t>2022</a:t>
            </a:r>
            <a:r>
              <a:rPr lang="ja-JP" altLang="en-US" sz="1400" dirty="0"/>
              <a:t>）「生徒指導提要（改訂版）」　</a:t>
            </a:r>
            <a:r>
              <a:rPr lang="en-US" altLang="ja-JP" sz="1400" dirty="0"/>
              <a:t>https://www.mext.go.jp/content/20230220-mxt_jidou01-000024699-201-1.pdf</a:t>
            </a:r>
            <a:r>
              <a:rPr lang="ja-JP" altLang="en-US" sz="1400" dirty="0"/>
              <a:t>　</a:t>
            </a:r>
            <a:r>
              <a:rPr lang="en-US" altLang="ja-JP" sz="1400" dirty="0"/>
              <a:t>2025</a:t>
            </a:r>
            <a:r>
              <a:rPr lang="ja-JP" altLang="en-US" sz="1400" dirty="0"/>
              <a:t>年</a:t>
            </a:r>
            <a:r>
              <a:rPr lang="en-US" altLang="ja-JP" sz="1400" dirty="0"/>
              <a:t>1</a:t>
            </a:r>
            <a:r>
              <a:rPr lang="ja-JP" altLang="en-US" sz="1400" dirty="0"/>
              <a:t>月</a:t>
            </a:r>
            <a:r>
              <a:rPr lang="en-US" altLang="ja-JP" sz="1400" dirty="0"/>
              <a:t>31</a:t>
            </a:r>
            <a:r>
              <a:rPr lang="ja-JP" altLang="en-US" sz="1400" dirty="0"/>
              <a:t>日</a:t>
            </a:r>
            <a:endParaRPr lang="en-US" altLang="ja-JP" sz="1400" dirty="0"/>
          </a:p>
          <a:p>
            <a:endParaRPr kumimoji="1" lang="ja-JP" altLang="en-US" sz="1400" dirty="0"/>
          </a:p>
        </p:txBody>
      </p:sp>
      <p:sp>
        <p:nvSpPr>
          <p:cNvPr id="4" name="スライド番号プレースホルダー 3">
            <a:extLst>
              <a:ext uri="{FF2B5EF4-FFF2-40B4-BE49-F238E27FC236}">
                <a16:creationId xmlns:a16="http://schemas.microsoft.com/office/drawing/2014/main" id="{518FED86-2E79-EDCD-48BF-4D096E812CE9}"/>
              </a:ext>
            </a:extLst>
          </p:cNvPr>
          <p:cNvSpPr>
            <a:spLocks noGrp="1"/>
          </p:cNvSpPr>
          <p:nvPr>
            <p:ph type="sldNum" sz="quarter" idx="12"/>
          </p:nvPr>
        </p:nvSpPr>
        <p:spPr/>
        <p:txBody>
          <a:bodyPr/>
          <a:lstStyle/>
          <a:p>
            <a:fld id="{C49CBB26-323F-4284-A6C5-849EE1B7E8B4}" type="slidenum">
              <a:rPr kumimoji="1" lang="ja-JP" altLang="en-US" smtClean="0"/>
              <a:t>45</a:t>
            </a:fld>
            <a:endParaRPr kumimoji="1" lang="ja-JP" altLang="en-US"/>
          </a:p>
        </p:txBody>
      </p:sp>
    </p:spTree>
    <p:extLst>
      <p:ext uri="{BB962C8B-B14F-4D97-AF65-F5344CB8AC3E}">
        <p14:creationId xmlns:p14="http://schemas.microsoft.com/office/powerpoint/2010/main" val="11591555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1F2E0-A812-A3AF-2317-DFD5F5D6DC9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6FB3E73-0E37-BCDA-39C9-AEF6957A329F}"/>
              </a:ext>
            </a:extLst>
          </p:cNvPr>
          <p:cNvSpPr>
            <a:spLocks noGrp="1"/>
          </p:cNvSpPr>
          <p:nvPr>
            <p:ph type="title"/>
          </p:nvPr>
        </p:nvSpPr>
        <p:spPr>
          <a:xfrm>
            <a:off x="838200" y="365126"/>
            <a:ext cx="10515600" cy="504670"/>
          </a:xfrm>
        </p:spPr>
        <p:txBody>
          <a:bodyPr>
            <a:normAutofit/>
          </a:bodyPr>
          <a:lstStyle/>
          <a:p>
            <a:r>
              <a:rPr kumimoji="1" lang="en-US" altLang="ja-JP" sz="2000" dirty="0"/>
              <a:t>【</a:t>
            </a:r>
            <a:r>
              <a:rPr kumimoji="1" lang="ja-JP" altLang="en-US" sz="2000" dirty="0"/>
              <a:t>引用文献</a:t>
            </a:r>
            <a:r>
              <a:rPr kumimoji="1" lang="en-US" altLang="ja-JP" sz="2000" dirty="0"/>
              <a:t>】</a:t>
            </a:r>
            <a:endParaRPr kumimoji="1" lang="ja-JP" altLang="en-US" sz="2000" dirty="0"/>
          </a:p>
        </p:txBody>
      </p:sp>
      <p:sp>
        <p:nvSpPr>
          <p:cNvPr id="3" name="コンテンツ プレースホルダー 2">
            <a:extLst>
              <a:ext uri="{FF2B5EF4-FFF2-40B4-BE49-F238E27FC236}">
                <a16:creationId xmlns:a16="http://schemas.microsoft.com/office/drawing/2014/main" id="{9AC2733C-AF2E-AD8F-171F-8DFCAE8A3D6B}"/>
              </a:ext>
            </a:extLst>
          </p:cNvPr>
          <p:cNvSpPr>
            <a:spLocks noGrp="1"/>
          </p:cNvSpPr>
          <p:nvPr>
            <p:ph idx="1"/>
          </p:nvPr>
        </p:nvSpPr>
        <p:spPr>
          <a:xfrm>
            <a:off x="838200" y="869795"/>
            <a:ext cx="10892883" cy="5783765"/>
          </a:xfrm>
        </p:spPr>
        <p:txBody>
          <a:bodyPr>
            <a:noAutofit/>
          </a:bodyPr>
          <a:lstStyle/>
          <a:p>
            <a:r>
              <a:rPr kumimoji="1" lang="ja-JP" altLang="en-US" sz="1400" dirty="0"/>
              <a:t>文部科学省（</a:t>
            </a:r>
            <a:r>
              <a:rPr kumimoji="1" lang="en-US" altLang="ja-JP" sz="1400" dirty="0"/>
              <a:t>2023a</a:t>
            </a:r>
            <a:r>
              <a:rPr kumimoji="1" lang="ja-JP" altLang="en-US" sz="1400" dirty="0"/>
              <a:t>）「誰一人取り残されない学びの保障に向けた不登校対策（</a:t>
            </a:r>
            <a:r>
              <a:rPr kumimoji="1" lang="en-US" altLang="ja-JP" sz="1400" dirty="0"/>
              <a:t>COCOLO</a:t>
            </a:r>
            <a:r>
              <a:rPr kumimoji="1" lang="ja-JP" altLang="en-US" sz="1400" dirty="0"/>
              <a:t>プラン）」　</a:t>
            </a:r>
            <a:r>
              <a:rPr kumimoji="1" lang="en-US" altLang="ja-JP" sz="1400" dirty="0"/>
              <a:t>https://www.mext.go.jp/content/20230418-mxt_jidou02-000028870-cc.pdf</a:t>
            </a:r>
            <a:r>
              <a:rPr kumimoji="1" lang="ja-JP" altLang="en-US" sz="1400" dirty="0"/>
              <a:t>　</a:t>
            </a:r>
            <a:r>
              <a:rPr kumimoji="1" lang="en-US" altLang="ja-JP" sz="1400" dirty="0"/>
              <a:t>2025</a:t>
            </a:r>
            <a:r>
              <a:rPr kumimoji="1" lang="ja-JP" altLang="en-US" sz="1400" dirty="0"/>
              <a:t>年</a:t>
            </a:r>
            <a:r>
              <a:rPr kumimoji="1" lang="en-US" altLang="ja-JP" sz="1400" dirty="0"/>
              <a:t>1</a:t>
            </a:r>
            <a:r>
              <a:rPr kumimoji="1" lang="ja-JP" altLang="en-US" sz="1400" dirty="0"/>
              <a:t>月</a:t>
            </a:r>
            <a:r>
              <a:rPr kumimoji="1" lang="en-US" altLang="ja-JP" sz="1400" dirty="0"/>
              <a:t>31</a:t>
            </a:r>
            <a:r>
              <a:rPr kumimoji="1" lang="ja-JP" altLang="en-US" sz="1400" dirty="0"/>
              <a:t>日</a:t>
            </a:r>
          </a:p>
          <a:p>
            <a:r>
              <a:rPr kumimoji="1" lang="ja-JP" altLang="en-US" sz="1400" dirty="0"/>
              <a:t>文部科学省（</a:t>
            </a:r>
            <a:r>
              <a:rPr kumimoji="1" lang="en-US" altLang="ja-JP" sz="1400" dirty="0"/>
              <a:t>2023b</a:t>
            </a:r>
            <a:r>
              <a:rPr kumimoji="1" lang="ja-JP" altLang="en-US" sz="1400" dirty="0"/>
              <a:t>）「不登校・いじめ緊急対策パッケージ～誰一人取り残されない学びの保障に向けて～」　</a:t>
            </a:r>
            <a:r>
              <a:rPr kumimoji="1" lang="en-US" altLang="ja-JP" sz="1400" dirty="0"/>
              <a:t>https://www.mext.go.jp/content/000258018.pdf</a:t>
            </a:r>
            <a:r>
              <a:rPr kumimoji="1" lang="ja-JP" altLang="en-US" sz="1400" dirty="0"/>
              <a:t>　</a:t>
            </a:r>
            <a:r>
              <a:rPr kumimoji="1" lang="en-US" altLang="ja-JP" sz="1400" dirty="0"/>
              <a:t>2025</a:t>
            </a:r>
            <a:r>
              <a:rPr kumimoji="1" lang="ja-JP" altLang="en-US" sz="1400" dirty="0"/>
              <a:t>年</a:t>
            </a:r>
            <a:r>
              <a:rPr kumimoji="1" lang="en-US" altLang="ja-JP" sz="1400" dirty="0"/>
              <a:t>1</a:t>
            </a:r>
            <a:r>
              <a:rPr kumimoji="1" lang="ja-JP" altLang="en-US" sz="1400" dirty="0"/>
              <a:t>月</a:t>
            </a:r>
            <a:r>
              <a:rPr kumimoji="1" lang="en-US" altLang="ja-JP" sz="1400" dirty="0"/>
              <a:t>31</a:t>
            </a:r>
            <a:r>
              <a:rPr kumimoji="1" lang="ja-JP" altLang="en-US" sz="1400" dirty="0"/>
              <a:t>日</a:t>
            </a:r>
          </a:p>
          <a:p>
            <a:r>
              <a:rPr kumimoji="1" lang="ja-JP" altLang="en-US" sz="1400" dirty="0"/>
              <a:t>文部科学省（</a:t>
            </a:r>
            <a:r>
              <a:rPr kumimoji="1" lang="en-US" altLang="ja-JP" sz="1400" dirty="0"/>
              <a:t>2023c</a:t>
            </a:r>
            <a:r>
              <a:rPr kumimoji="1" lang="ja-JP" altLang="en-US" sz="1400" dirty="0"/>
              <a:t>）「学校風土の把握ツール」　</a:t>
            </a:r>
            <a:r>
              <a:rPr kumimoji="1" lang="en-US" altLang="ja-JP" sz="1400" dirty="0"/>
              <a:t>https://www.mext.go.jp/content/20230801-mxt_jidou02-000028870_8.pdf</a:t>
            </a:r>
            <a:r>
              <a:rPr kumimoji="1" lang="ja-JP" altLang="en-US" sz="1400" dirty="0"/>
              <a:t>　</a:t>
            </a:r>
            <a:r>
              <a:rPr kumimoji="1" lang="en-US" altLang="ja-JP" sz="1400" dirty="0"/>
              <a:t>2025</a:t>
            </a:r>
            <a:r>
              <a:rPr kumimoji="1" lang="ja-JP" altLang="en-US" sz="1400" dirty="0"/>
              <a:t>年</a:t>
            </a:r>
            <a:r>
              <a:rPr kumimoji="1" lang="en-US" altLang="ja-JP" sz="1400" dirty="0"/>
              <a:t>1</a:t>
            </a:r>
            <a:r>
              <a:rPr kumimoji="1" lang="ja-JP" altLang="en-US" sz="1400" dirty="0"/>
              <a:t>月</a:t>
            </a:r>
            <a:r>
              <a:rPr kumimoji="1" lang="en-US" altLang="ja-JP" sz="1400" dirty="0"/>
              <a:t>31</a:t>
            </a:r>
            <a:r>
              <a:rPr kumimoji="1" lang="ja-JP" altLang="en-US" sz="1400" dirty="0"/>
              <a:t>日</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R"/>
                <a:ea typeface="UD デジタル 教科書体 N-R"/>
                <a:cs typeface="+mn-cs"/>
              </a:rPr>
              <a:t>文部科学省（</a:t>
            </a:r>
            <a:r>
              <a:rPr kumimoji="1" lang="en-US" altLang="ja-JP" sz="1400" b="0" i="0" u="none" strike="noStrike" kern="1200" cap="none" spc="0" normalizeH="0" baseline="0" noProof="0" dirty="0">
                <a:ln>
                  <a:noFill/>
                </a:ln>
                <a:solidFill>
                  <a:prstClr val="black"/>
                </a:solidFill>
                <a:effectLst/>
                <a:uLnTx/>
                <a:uFillTx/>
                <a:latin typeface="UD デジタル 教科書体 N-R"/>
                <a:ea typeface="UD デジタル 教科書体 N-R"/>
                <a:cs typeface="+mn-cs"/>
              </a:rPr>
              <a:t>2025</a:t>
            </a:r>
            <a:r>
              <a:rPr kumimoji="1" lang="ja-JP" altLang="en-US" sz="1400" b="0" i="0" u="none" strike="noStrike" kern="1200" cap="none" spc="0" normalizeH="0" baseline="0" noProof="0" dirty="0">
                <a:ln>
                  <a:noFill/>
                </a:ln>
                <a:solidFill>
                  <a:prstClr val="black"/>
                </a:solidFill>
                <a:effectLst/>
                <a:uLnTx/>
                <a:uFillTx/>
                <a:latin typeface="UD デジタル 教科書体 N-R"/>
                <a:ea typeface="UD デジタル 教科書体 N-R"/>
                <a:cs typeface="+mn-cs"/>
              </a:rPr>
              <a:t>）「令和</a:t>
            </a:r>
            <a:r>
              <a:rPr kumimoji="1" lang="en-US" altLang="ja-JP" sz="1400" b="0" i="0" u="none" strike="noStrike" kern="1200" cap="none" spc="0" normalizeH="0" baseline="0" noProof="0" dirty="0">
                <a:ln>
                  <a:noFill/>
                </a:ln>
                <a:solidFill>
                  <a:prstClr val="black"/>
                </a:solidFill>
                <a:effectLst/>
                <a:uLnTx/>
                <a:uFillTx/>
                <a:latin typeface="UD デジタル 教科書体 N-R"/>
                <a:ea typeface="UD デジタル 教科書体 N-R"/>
                <a:cs typeface="+mn-cs"/>
              </a:rPr>
              <a:t>6</a:t>
            </a:r>
            <a:r>
              <a:rPr kumimoji="1" lang="ja-JP" altLang="en-US" sz="1400" b="0" i="0" u="none" strike="noStrike" kern="1200" cap="none" spc="0" normalizeH="0" baseline="0" noProof="0" dirty="0">
                <a:ln>
                  <a:noFill/>
                </a:ln>
                <a:solidFill>
                  <a:prstClr val="black"/>
                </a:solidFill>
                <a:effectLst/>
                <a:uLnTx/>
                <a:uFillTx/>
                <a:latin typeface="UD デジタル 教科書体 N-R"/>
                <a:ea typeface="UD デジタル 教科書体 N-R"/>
                <a:cs typeface="+mn-cs"/>
              </a:rPr>
              <a:t>年度児童生徒の問題行動・不登校等生徒指導上の諸課題に関する調査結果について」　</a:t>
            </a:r>
            <a:r>
              <a:rPr lang="en-US" altLang="ja-JP" sz="1400" dirty="0">
                <a:solidFill>
                  <a:prstClr val="black"/>
                </a:solidFill>
                <a:latin typeface="UD デジタル 教科書体 N-R"/>
                <a:ea typeface="UD デジタル 教科書体 N-R"/>
              </a:rPr>
              <a:t>https://www.mext.go.jp/content/20260116-mxt_jidou02-100002753_1_3.pdf</a:t>
            </a:r>
            <a:r>
              <a:rPr lang="ja-JP" altLang="en-US" sz="1400" dirty="0">
                <a:solidFill>
                  <a:prstClr val="black"/>
                </a:solidFill>
                <a:latin typeface="UD デジタル 教科書体 N-R"/>
                <a:ea typeface="UD デジタル 教科書体 N-R"/>
              </a:rPr>
              <a:t>　</a:t>
            </a:r>
            <a:r>
              <a:rPr lang="en-US" altLang="ja-JP" sz="1400" dirty="0">
                <a:solidFill>
                  <a:prstClr val="black"/>
                </a:solidFill>
                <a:latin typeface="UD デジタル 教科書体 N-R"/>
                <a:ea typeface="UD デジタル 教科書体 N-R"/>
              </a:rPr>
              <a:t>2026</a:t>
            </a:r>
            <a:r>
              <a:rPr lang="ja-JP" altLang="en-US" sz="1400" dirty="0">
                <a:solidFill>
                  <a:prstClr val="black"/>
                </a:solidFill>
                <a:latin typeface="UD デジタル 教科書体 N-R"/>
                <a:ea typeface="UD デジタル 教科書体 N-R"/>
              </a:rPr>
              <a:t>年</a:t>
            </a:r>
            <a:r>
              <a:rPr lang="en-US" altLang="ja-JP" sz="1400" dirty="0">
                <a:solidFill>
                  <a:prstClr val="black"/>
                </a:solidFill>
                <a:latin typeface="UD デジタル 教科書体 N-R"/>
                <a:ea typeface="UD デジタル 教科書体 N-R"/>
              </a:rPr>
              <a:t>4</a:t>
            </a:r>
            <a:r>
              <a:rPr lang="ja-JP" altLang="en-US" sz="1400" dirty="0">
                <a:solidFill>
                  <a:prstClr val="black"/>
                </a:solidFill>
                <a:latin typeface="UD デジタル 教科書体 N-R"/>
                <a:ea typeface="UD デジタル 教科書体 N-R"/>
              </a:rPr>
              <a:t>月</a:t>
            </a:r>
            <a:r>
              <a:rPr lang="en-US" altLang="ja-JP" sz="1400" dirty="0">
                <a:solidFill>
                  <a:prstClr val="black"/>
                </a:solidFill>
                <a:latin typeface="UD デジタル 教科書体 N-R"/>
                <a:ea typeface="UD デジタル 教科書体 N-R"/>
              </a:rPr>
              <a:t>21</a:t>
            </a:r>
            <a:r>
              <a:rPr lang="ja-JP" altLang="en-US" sz="1400" dirty="0">
                <a:solidFill>
                  <a:prstClr val="black"/>
                </a:solidFill>
                <a:latin typeface="UD デジタル 教科書体 N-R"/>
                <a:ea typeface="UD デジタル 教科書体 N-R"/>
              </a:rPr>
              <a:t>日</a:t>
            </a:r>
            <a:endParaRPr kumimoji="1" lang="ja-JP" altLang="en-US" sz="1400" dirty="0"/>
          </a:p>
        </p:txBody>
      </p:sp>
      <p:sp>
        <p:nvSpPr>
          <p:cNvPr id="4" name="スライド番号プレースホルダー 3">
            <a:extLst>
              <a:ext uri="{FF2B5EF4-FFF2-40B4-BE49-F238E27FC236}">
                <a16:creationId xmlns:a16="http://schemas.microsoft.com/office/drawing/2014/main" id="{F9D41F4B-0C3A-AA93-CF95-92FFAE4FDC21}"/>
              </a:ext>
            </a:extLst>
          </p:cNvPr>
          <p:cNvSpPr>
            <a:spLocks noGrp="1"/>
          </p:cNvSpPr>
          <p:nvPr>
            <p:ph type="sldNum" sz="quarter" idx="12"/>
          </p:nvPr>
        </p:nvSpPr>
        <p:spPr/>
        <p:txBody>
          <a:bodyPr/>
          <a:lstStyle/>
          <a:p>
            <a:fld id="{C49CBB26-323F-4284-A6C5-849EE1B7E8B4}" type="slidenum">
              <a:rPr kumimoji="1" lang="ja-JP" altLang="en-US" smtClean="0"/>
              <a:t>46</a:t>
            </a:fld>
            <a:endParaRPr kumimoji="1" lang="ja-JP" altLang="en-US"/>
          </a:p>
        </p:txBody>
      </p:sp>
    </p:spTree>
    <p:extLst>
      <p:ext uri="{BB962C8B-B14F-4D97-AF65-F5344CB8AC3E}">
        <p14:creationId xmlns:p14="http://schemas.microsoft.com/office/powerpoint/2010/main" val="1957486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B0A4B-EC9B-06ED-0292-F78D4B15E57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EE08088-77FF-FF67-B2B5-8B31E430DBB5}"/>
              </a:ext>
            </a:extLst>
          </p:cNvPr>
          <p:cNvSpPr>
            <a:spLocks noGrp="1"/>
          </p:cNvSpPr>
          <p:nvPr>
            <p:ph type="title"/>
          </p:nvPr>
        </p:nvSpPr>
        <p:spPr/>
        <p:txBody>
          <a:bodyPr/>
          <a:lstStyle/>
          <a:p>
            <a:r>
              <a:rPr kumimoji="1" lang="en-US" altLang="ja-JP" dirty="0"/>
              <a:t>(1)</a:t>
            </a:r>
            <a:r>
              <a:rPr kumimoji="1" lang="ja-JP" altLang="en-US" dirty="0"/>
              <a:t>不登校とは</a:t>
            </a:r>
          </a:p>
        </p:txBody>
      </p:sp>
      <p:sp>
        <p:nvSpPr>
          <p:cNvPr id="3" name="コンテンツ プレースホルダー 2">
            <a:extLst>
              <a:ext uri="{FF2B5EF4-FFF2-40B4-BE49-F238E27FC236}">
                <a16:creationId xmlns:a16="http://schemas.microsoft.com/office/drawing/2014/main" id="{B8BFB555-9BF1-7CE1-A1C8-77DBB96B1AFA}"/>
              </a:ext>
            </a:extLst>
          </p:cNvPr>
          <p:cNvSpPr>
            <a:spLocks noGrp="1"/>
          </p:cNvSpPr>
          <p:nvPr>
            <p:ph idx="1"/>
          </p:nvPr>
        </p:nvSpPr>
        <p:spPr>
          <a:xfrm>
            <a:off x="838200" y="1282940"/>
            <a:ext cx="10515600" cy="5073409"/>
          </a:xfrm>
        </p:spPr>
        <p:txBody>
          <a:bodyPr>
            <a:noAutofit/>
          </a:bodyPr>
          <a:lstStyle/>
          <a:p>
            <a:r>
              <a:rPr lang="ja-JP" altLang="en-US" dirty="0"/>
              <a:t>相当の期間学校を欠席する児童生徒であって、学校における集団の生活に関する心理的な負担その他の事由のために就学が困難である状況として文部科学大臣が定める状況にあると認められるものをいう（教育</a:t>
            </a:r>
            <a:r>
              <a:rPr kumimoji="1" lang="ja-JP" altLang="en-US" dirty="0"/>
              <a:t>機会確保法）</a:t>
            </a:r>
            <a:endParaRPr kumimoji="1" lang="en-US" altLang="ja-JP" dirty="0"/>
          </a:p>
          <a:p>
            <a:endParaRPr kumimoji="1" lang="en-US" altLang="ja-JP" dirty="0"/>
          </a:p>
          <a:p>
            <a:r>
              <a:rPr lang="ja-JP" altLang="en-US" dirty="0"/>
              <a:t>児童・生徒指導要録の「欠席日数」欄の合計日数が</a:t>
            </a:r>
            <a:r>
              <a:rPr lang="ja-JP" altLang="en-US" dirty="0">
                <a:solidFill>
                  <a:srgbClr val="FF0000"/>
                </a:solidFill>
              </a:rPr>
              <a:t>年度間に</a:t>
            </a:r>
            <a:r>
              <a:rPr lang="en-US" altLang="ja-JP" dirty="0">
                <a:solidFill>
                  <a:srgbClr val="FF0000"/>
                </a:solidFill>
              </a:rPr>
              <a:t>30</a:t>
            </a:r>
            <a:r>
              <a:rPr lang="ja-JP" altLang="en-US" dirty="0">
                <a:solidFill>
                  <a:srgbClr val="FF0000"/>
                </a:solidFill>
              </a:rPr>
              <a:t>日以上</a:t>
            </a:r>
            <a:r>
              <a:rPr lang="ja-JP" altLang="en-US" dirty="0"/>
              <a:t>であった者のうち、「何らかの心理的、情緒的、身体的、あるいは社会的要因・背景により、児童生徒が登校しないあるいはしたくともできない状況にある者（ただし、「病気」や「経済的理由」による者を除く。）である（</a:t>
            </a:r>
            <a:r>
              <a:rPr kumimoji="1" lang="ja-JP" altLang="en-US" dirty="0"/>
              <a:t>「児童生徒の問題行動・不登校等生徒指導上の諸課題に関する調査」（文部科学省、</a:t>
            </a:r>
            <a:r>
              <a:rPr kumimoji="1" lang="en-US" altLang="ja-JP" dirty="0"/>
              <a:t>2025</a:t>
            </a:r>
            <a:r>
              <a:rPr kumimoji="1" lang="ja-JP" altLang="en-US" dirty="0"/>
              <a:t>）</a:t>
            </a:r>
          </a:p>
        </p:txBody>
      </p:sp>
      <p:sp>
        <p:nvSpPr>
          <p:cNvPr id="4" name="スライド番号プレースホルダー 3">
            <a:extLst>
              <a:ext uri="{FF2B5EF4-FFF2-40B4-BE49-F238E27FC236}">
                <a16:creationId xmlns:a16="http://schemas.microsoft.com/office/drawing/2014/main" id="{9E3F4946-B224-E989-8854-262A97C32383}"/>
              </a:ext>
            </a:extLst>
          </p:cNvPr>
          <p:cNvSpPr>
            <a:spLocks noGrp="1"/>
          </p:cNvSpPr>
          <p:nvPr>
            <p:ph type="sldNum" sz="quarter" idx="12"/>
          </p:nvPr>
        </p:nvSpPr>
        <p:spPr/>
        <p:txBody>
          <a:bodyPr/>
          <a:lstStyle/>
          <a:p>
            <a:fld id="{C49CBB26-323F-4284-A6C5-849EE1B7E8B4}" type="slidenum">
              <a:rPr kumimoji="1" lang="ja-JP" altLang="en-US" smtClean="0"/>
              <a:t>5</a:t>
            </a:fld>
            <a:endParaRPr kumimoji="1" lang="ja-JP" altLang="en-US"/>
          </a:p>
        </p:txBody>
      </p:sp>
    </p:spTree>
    <p:extLst>
      <p:ext uri="{BB962C8B-B14F-4D97-AF65-F5344CB8AC3E}">
        <p14:creationId xmlns:p14="http://schemas.microsoft.com/office/powerpoint/2010/main" val="466396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488CA-54A5-09E2-109D-3F625EC1531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400718A-8448-0CA2-0238-BDCD9AB22487}"/>
              </a:ext>
            </a:extLst>
          </p:cNvPr>
          <p:cNvSpPr>
            <a:spLocks noGrp="1"/>
          </p:cNvSpPr>
          <p:nvPr>
            <p:ph type="title"/>
          </p:nvPr>
        </p:nvSpPr>
        <p:spPr/>
        <p:txBody>
          <a:bodyPr/>
          <a:lstStyle/>
          <a:p>
            <a:r>
              <a:rPr kumimoji="1" lang="en-US" altLang="ja-JP" dirty="0"/>
              <a:t>(1)</a:t>
            </a:r>
            <a:r>
              <a:rPr kumimoji="1" lang="ja-JP" altLang="en-US" dirty="0"/>
              <a:t>不登校とは</a:t>
            </a:r>
          </a:p>
        </p:txBody>
      </p:sp>
      <p:sp>
        <p:nvSpPr>
          <p:cNvPr id="3" name="コンテンツ プレースホルダー 2">
            <a:extLst>
              <a:ext uri="{FF2B5EF4-FFF2-40B4-BE49-F238E27FC236}">
                <a16:creationId xmlns:a16="http://schemas.microsoft.com/office/drawing/2014/main" id="{E42CF507-3BAB-3039-DA61-EB2E30E49374}"/>
              </a:ext>
            </a:extLst>
          </p:cNvPr>
          <p:cNvSpPr>
            <a:spLocks noGrp="1"/>
          </p:cNvSpPr>
          <p:nvPr>
            <p:ph idx="1"/>
          </p:nvPr>
        </p:nvSpPr>
        <p:spPr/>
        <p:txBody>
          <a:bodyPr>
            <a:normAutofit lnSpcReduction="10000"/>
          </a:bodyPr>
          <a:lstStyle/>
          <a:p>
            <a:r>
              <a:rPr kumimoji="1" lang="ja-JP" altLang="en-US" dirty="0"/>
              <a:t>欠席していないが、遅刻や早退が多い場合</a:t>
            </a:r>
            <a:endParaRPr kumimoji="1" lang="en-US" altLang="ja-JP" dirty="0"/>
          </a:p>
          <a:p>
            <a:endParaRPr kumimoji="1" lang="en-US" altLang="ja-JP" dirty="0"/>
          </a:p>
          <a:p>
            <a:r>
              <a:rPr kumimoji="1" lang="ja-JP" altLang="en-US" dirty="0"/>
              <a:t>民間のフリースクールに登校している場合</a:t>
            </a:r>
            <a:endParaRPr kumimoji="1" lang="en-US" altLang="ja-JP" dirty="0"/>
          </a:p>
          <a:p>
            <a:endParaRPr lang="en-US" altLang="ja-JP" dirty="0"/>
          </a:p>
          <a:p>
            <a:r>
              <a:rPr lang="ja-JP" altLang="en-US" dirty="0"/>
              <a:t>自宅でオンライン学習教材を利用した学習を行っている場合</a:t>
            </a:r>
            <a:endParaRPr lang="en-US" altLang="ja-JP" dirty="0"/>
          </a:p>
          <a:p>
            <a:endParaRPr kumimoji="1" lang="en-US" altLang="ja-JP" dirty="0"/>
          </a:p>
          <a:p>
            <a:r>
              <a:rPr kumimoji="1" lang="ja-JP" altLang="en-US" dirty="0"/>
              <a:t>校内教育支援センターで学習を行っている場合</a:t>
            </a:r>
            <a:endParaRPr kumimoji="1" lang="en-US" altLang="ja-JP" dirty="0"/>
          </a:p>
          <a:p>
            <a:endParaRPr kumimoji="1" lang="en-US" altLang="ja-JP" dirty="0"/>
          </a:p>
          <a:p>
            <a:r>
              <a:rPr kumimoji="1" lang="ja-JP" altLang="en-US" dirty="0"/>
              <a:t>年度内では</a:t>
            </a:r>
            <a:r>
              <a:rPr kumimoji="1" lang="en-US" altLang="ja-JP" dirty="0"/>
              <a:t>30</a:t>
            </a:r>
            <a:r>
              <a:rPr kumimoji="1" lang="ja-JP" altLang="en-US" dirty="0"/>
              <a:t>日未満の欠席だが、年度途中から欠席が続く</a:t>
            </a:r>
            <a:r>
              <a:rPr lang="ja-JP" altLang="en-US" dirty="0"/>
              <a:t>場合</a:t>
            </a:r>
            <a:endParaRPr lang="en-US" altLang="ja-JP" dirty="0"/>
          </a:p>
        </p:txBody>
      </p:sp>
      <p:sp>
        <p:nvSpPr>
          <p:cNvPr id="4" name="スライド番号プレースホルダー 3">
            <a:extLst>
              <a:ext uri="{FF2B5EF4-FFF2-40B4-BE49-F238E27FC236}">
                <a16:creationId xmlns:a16="http://schemas.microsoft.com/office/drawing/2014/main" id="{F3393C9A-D95B-A0CB-658F-EEE44FE8EA04}"/>
              </a:ext>
            </a:extLst>
          </p:cNvPr>
          <p:cNvSpPr>
            <a:spLocks noGrp="1"/>
          </p:cNvSpPr>
          <p:nvPr>
            <p:ph type="sldNum" sz="quarter" idx="12"/>
          </p:nvPr>
        </p:nvSpPr>
        <p:spPr/>
        <p:txBody>
          <a:bodyPr/>
          <a:lstStyle/>
          <a:p>
            <a:fld id="{C49CBB26-323F-4284-A6C5-849EE1B7E8B4}" type="slidenum">
              <a:rPr kumimoji="1" lang="ja-JP" altLang="en-US" smtClean="0"/>
              <a:t>6</a:t>
            </a:fld>
            <a:endParaRPr kumimoji="1" lang="ja-JP" altLang="en-US"/>
          </a:p>
        </p:txBody>
      </p:sp>
    </p:spTree>
    <p:extLst>
      <p:ext uri="{BB962C8B-B14F-4D97-AF65-F5344CB8AC3E}">
        <p14:creationId xmlns:p14="http://schemas.microsoft.com/office/powerpoint/2010/main" val="2072464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FB530-4764-2905-583B-77F4D056B07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8CFF3DA-115F-4CBB-C97B-094BD315A471}"/>
              </a:ext>
            </a:extLst>
          </p:cNvPr>
          <p:cNvSpPr>
            <a:spLocks noGrp="1"/>
          </p:cNvSpPr>
          <p:nvPr>
            <p:ph type="title"/>
          </p:nvPr>
        </p:nvSpPr>
        <p:spPr/>
        <p:txBody>
          <a:bodyPr/>
          <a:lstStyle/>
          <a:p>
            <a:r>
              <a:rPr kumimoji="1" lang="en-US" altLang="ja-JP" dirty="0"/>
              <a:t>(1)</a:t>
            </a:r>
            <a:r>
              <a:rPr kumimoji="1" lang="ja-JP" altLang="en-US" dirty="0"/>
              <a:t>不登校とは</a:t>
            </a:r>
          </a:p>
        </p:txBody>
      </p:sp>
      <p:sp>
        <p:nvSpPr>
          <p:cNvPr id="3" name="コンテンツ プレースホルダー 2">
            <a:extLst>
              <a:ext uri="{FF2B5EF4-FFF2-40B4-BE49-F238E27FC236}">
                <a16:creationId xmlns:a16="http://schemas.microsoft.com/office/drawing/2014/main" id="{55E08650-26C5-5333-CE8F-E048C30F1171}"/>
              </a:ext>
            </a:extLst>
          </p:cNvPr>
          <p:cNvSpPr>
            <a:spLocks noGrp="1"/>
          </p:cNvSpPr>
          <p:nvPr>
            <p:ph idx="1"/>
          </p:nvPr>
        </p:nvSpPr>
        <p:spPr/>
        <p:txBody>
          <a:bodyPr>
            <a:normAutofit/>
          </a:bodyPr>
          <a:lstStyle/>
          <a:p>
            <a:r>
              <a:rPr kumimoji="1" lang="ja-JP" altLang="en-US" dirty="0"/>
              <a:t>基準を満たさない児童生徒も「</a:t>
            </a:r>
            <a:r>
              <a:rPr kumimoji="1" lang="ja-JP" altLang="en-US" dirty="0">
                <a:solidFill>
                  <a:srgbClr val="FF0000"/>
                </a:solidFill>
              </a:rPr>
              <a:t>不登校相当</a:t>
            </a:r>
            <a:r>
              <a:rPr kumimoji="1" lang="ja-JP" altLang="en-US" dirty="0"/>
              <a:t>」や「</a:t>
            </a:r>
            <a:r>
              <a:rPr kumimoji="1" lang="ja-JP" altLang="en-US" dirty="0">
                <a:solidFill>
                  <a:srgbClr val="FF0000"/>
                </a:solidFill>
              </a:rPr>
              <a:t>準不登校</a:t>
            </a:r>
            <a:r>
              <a:rPr kumimoji="1" lang="ja-JP" altLang="en-US" dirty="0"/>
              <a:t>」として認識する必要性がある（国立教育政策研究所生徒指導研究センター、</a:t>
            </a:r>
            <a:r>
              <a:rPr kumimoji="1" lang="en-US" altLang="ja-JP" dirty="0"/>
              <a:t>2005</a:t>
            </a:r>
            <a:r>
              <a:rPr kumimoji="1" lang="ja-JP" altLang="en-US" dirty="0"/>
              <a:t>）。</a:t>
            </a:r>
            <a:endParaRPr kumimoji="1" lang="en-US" altLang="ja-JP" dirty="0"/>
          </a:p>
          <a:p>
            <a:endParaRPr kumimoji="1" lang="en-US" altLang="ja-JP" dirty="0"/>
          </a:p>
          <a:p>
            <a:r>
              <a:rPr kumimoji="1" lang="ja-JP" altLang="en-US" dirty="0">
                <a:solidFill>
                  <a:srgbClr val="FF0000"/>
                </a:solidFill>
              </a:rPr>
              <a:t>不登校は、登校を続けている児童生徒の中にも存在する課題</a:t>
            </a:r>
            <a:r>
              <a:rPr kumimoji="1" lang="ja-JP" altLang="en-US" dirty="0"/>
              <a:t>である。</a:t>
            </a:r>
            <a:endParaRPr lang="en-US" altLang="ja-JP" dirty="0"/>
          </a:p>
        </p:txBody>
      </p:sp>
      <p:sp>
        <p:nvSpPr>
          <p:cNvPr id="4" name="スライド番号プレースホルダー 3">
            <a:extLst>
              <a:ext uri="{FF2B5EF4-FFF2-40B4-BE49-F238E27FC236}">
                <a16:creationId xmlns:a16="http://schemas.microsoft.com/office/drawing/2014/main" id="{31B39A28-7FF9-63C4-64F5-8F8EB32486BE}"/>
              </a:ext>
            </a:extLst>
          </p:cNvPr>
          <p:cNvSpPr>
            <a:spLocks noGrp="1"/>
          </p:cNvSpPr>
          <p:nvPr>
            <p:ph type="sldNum" sz="quarter" idx="12"/>
          </p:nvPr>
        </p:nvSpPr>
        <p:spPr/>
        <p:txBody>
          <a:bodyPr/>
          <a:lstStyle/>
          <a:p>
            <a:fld id="{C49CBB26-323F-4284-A6C5-849EE1B7E8B4}" type="slidenum">
              <a:rPr kumimoji="1" lang="ja-JP" altLang="en-US" smtClean="0"/>
              <a:t>7</a:t>
            </a:fld>
            <a:endParaRPr kumimoji="1" lang="ja-JP" altLang="en-US"/>
          </a:p>
        </p:txBody>
      </p:sp>
    </p:spTree>
    <p:extLst>
      <p:ext uri="{BB962C8B-B14F-4D97-AF65-F5344CB8AC3E}">
        <p14:creationId xmlns:p14="http://schemas.microsoft.com/office/powerpoint/2010/main" val="2542002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7D5F5-DBD5-7898-5845-932D8FDE779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035A883-D03E-25B3-5B66-873D1252C2EC}"/>
              </a:ext>
            </a:extLst>
          </p:cNvPr>
          <p:cNvSpPr>
            <a:spLocks noGrp="1"/>
          </p:cNvSpPr>
          <p:nvPr>
            <p:ph type="title"/>
          </p:nvPr>
        </p:nvSpPr>
        <p:spPr/>
        <p:txBody>
          <a:bodyPr/>
          <a:lstStyle/>
          <a:p>
            <a:r>
              <a:rPr kumimoji="1" lang="en-US" altLang="ja-JP" dirty="0"/>
              <a:t>(1)</a:t>
            </a:r>
            <a:r>
              <a:rPr kumimoji="1" lang="ja-JP" altLang="en-US" dirty="0"/>
              <a:t>不登校とは</a:t>
            </a:r>
          </a:p>
        </p:txBody>
      </p:sp>
      <p:sp>
        <p:nvSpPr>
          <p:cNvPr id="3" name="コンテンツ プレースホルダー 2">
            <a:extLst>
              <a:ext uri="{FF2B5EF4-FFF2-40B4-BE49-F238E27FC236}">
                <a16:creationId xmlns:a16="http://schemas.microsoft.com/office/drawing/2014/main" id="{54001789-ED99-7D7B-E51E-31E9987A6AEC}"/>
              </a:ext>
            </a:extLst>
          </p:cNvPr>
          <p:cNvSpPr>
            <a:spLocks noGrp="1"/>
          </p:cNvSpPr>
          <p:nvPr>
            <p:ph idx="1"/>
          </p:nvPr>
        </p:nvSpPr>
        <p:spPr>
          <a:xfrm>
            <a:off x="635296" y="1253331"/>
            <a:ext cx="10942674" cy="4351338"/>
          </a:xfrm>
        </p:spPr>
        <p:txBody>
          <a:bodyPr/>
          <a:lstStyle/>
          <a:p>
            <a:pPr marL="0" indent="0" algn="ctr">
              <a:buNone/>
            </a:pPr>
            <a:r>
              <a:rPr kumimoji="1" lang="en-US" altLang="ja-JP" dirty="0"/>
              <a:t>【</a:t>
            </a:r>
            <a:r>
              <a:rPr kumimoji="1" lang="ja-JP" altLang="en-US" dirty="0"/>
              <a:t>ワーク</a:t>
            </a:r>
            <a:r>
              <a:rPr kumimoji="1" lang="en-US" altLang="ja-JP" dirty="0"/>
              <a:t>1】</a:t>
            </a:r>
          </a:p>
          <a:p>
            <a:pPr marL="0" indent="0">
              <a:buNone/>
            </a:pPr>
            <a:r>
              <a:rPr lang="ja-JP" altLang="en-US" dirty="0"/>
              <a:t>以下に記載されている状況は、不登校と言えるものでしょうか。</a:t>
            </a:r>
            <a:endParaRPr lang="en-US" altLang="ja-JP" dirty="0"/>
          </a:p>
          <a:p>
            <a:pPr marL="0" indent="0">
              <a:buNone/>
            </a:pPr>
            <a:r>
              <a:rPr kumimoji="1" lang="ja-JP" altLang="en-US" dirty="0"/>
              <a:t>各自で考えた後に、近くの人と話し合いましょう。</a:t>
            </a:r>
            <a:endParaRPr kumimoji="1" lang="en-US" altLang="ja-JP" dirty="0"/>
          </a:p>
          <a:p>
            <a:endParaRPr kumimoji="1" lang="en-US" altLang="ja-JP" dirty="0"/>
          </a:p>
        </p:txBody>
      </p:sp>
      <p:sp>
        <p:nvSpPr>
          <p:cNvPr id="4" name="テキスト ボックス 3">
            <a:extLst>
              <a:ext uri="{FF2B5EF4-FFF2-40B4-BE49-F238E27FC236}">
                <a16:creationId xmlns:a16="http://schemas.microsoft.com/office/drawing/2014/main" id="{21EB1E36-174E-4D4E-E939-7BE9848958E0}"/>
              </a:ext>
            </a:extLst>
          </p:cNvPr>
          <p:cNvSpPr txBox="1"/>
          <p:nvPr/>
        </p:nvSpPr>
        <p:spPr>
          <a:xfrm>
            <a:off x="520995" y="3429000"/>
            <a:ext cx="11142921" cy="3046988"/>
          </a:xfrm>
          <a:prstGeom prst="rect">
            <a:avLst/>
          </a:prstGeom>
          <a:noFill/>
          <a:ln w="28575">
            <a:solidFill>
              <a:schemeClr val="tx1"/>
            </a:solidFill>
          </a:ln>
        </p:spPr>
        <p:txBody>
          <a:bodyPr wrap="square" rtlCol="0">
            <a:spAutoFit/>
          </a:bodyPr>
          <a:lstStyle/>
          <a:p>
            <a:r>
              <a:rPr kumimoji="1" lang="ja-JP" altLang="en-US" sz="2400" dirty="0"/>
              <a:t>　中学</a:t>
            </a:r>
            <a:r>
              <a:rPr kumimoji="1" lang="en-US" altLang="ja-JP" sz="2400" dirty="0"/>
              <a:t>2</a:t>
            </a:r>
            <a:r>
              <a:rPr kumimoji="1" lang="ja-JP" altLang="en-US" sz="2400" dirty="0"/>
              <a:t>年生の</a:t>
            </a:r>
            <a:r>
              <a:rPr kumimoji="1" lang="en-US" altLang="ja-JP" sz="2400" dirty="0"/>
              <a:t>A</a:t>
            </a:r>
            <a:r>
              <a:rPr kumimoji="1" lang="ja-JP" altLang="en-US" sz="2400" dirty="0"/>
              <a:t>は、</a:t>
            </a:r>
            <a:r>
              <a:rPr kumimoji="1" lang="ja-JP" altLang="en-US" sz="2400" dirty="0">
                <a:solidFill>
                  <a:srgbClr val="FF0000"/>
                </a:solidFill>
              </a:rPr>
              <a:t>小学校</a:t>
            </a:r>
            <a:r>
              <a:rPr kumimoji="1" lang="en-US" altLang="ja-JP" sz="2400" dirty="0">
                <a:solidFill>
                  <a:srgbClr val="FF0000"/>
                </a:solidFill>
              </a:rPr>
              <a:t>5</a:t>
            </a:r>
            <a:r>
              <a:rPr kumimoji="1" lang="ja-JP" altLang="en-US" sz="2400" dirty="0">
                <a:solidFill>
                  <a:srgbClr val="FF0000"/>
                </a:solidFill>
              </a:rPr>
              <a:t>年生の頃に</a:t>
            </a:r>
            <a:r>
              <a:rPr kumimoji="1" lang="en-US" altLang="ja-JP" sz="2400" dirty="0">
                <a:solidFill>
                  <a:srgbClr val="FF0000"/>
                </a:solidFill>
              </a:rPr>
              <a:t>3</a:t>
            </a:r>
            <a:r>
              <a:rPr kumimoji="1" lang="ja-JP" altLang="en-US" sz="2400" dirty="0">
                <a:solidFill>
                  <a:srgbClr val="FF0000"/>
                </a:solidFill>
              </a:rPr>
              <a:t>週間ほどの欠席</a:t>
            </a:r>
            <a:r>
              <a:rPr kumimoji="1" lang="ja-JP" altLang="en-US" sz="2400" dirty="0"/>
              <a:t>をした。しかし、その後はまた登校するようになり、中学校でも元気に過ごしていたので、保護者は安堵していた。</a:t>
            </a:r>
            <a:endParaRPr kumimoji="1" lang="en-US" altLang="ja-JP" sz="2400" dirty="0"/>
          </a:p>
          <a:p>
            <a:r>
              <a:rPr kumimoji="1" lang="ja-JP" altLang="en-US" sz="2400" dirty="0"/>
              <a:t>　ところが、中学</a:t>
            </a:r>
            <a:r>
              <a:rPr kumimoji="1" lang="en-US" altLang="ja-JP" sz="2400" dirty="0"/>
              <a:t>2</a:t>
            </a:r>
            <a:r>
              <a:rPr kumimoji="1" lang="ja-JP" altLang="en-US" sz="2400" dirty="0"/>
              <a:t>年生の</a:t>
            </a:r>
            <a:r>
              <a:rPr kumimoji="1" lang="ja-JP" altLang="en-US" sz="2400" dirty="0">
                <a:solidFill>
                  <a:srgbClr val="FF0000"/>
                </a:solidFill>
              </a:rPr>
              <a:t>ゴールデンウイーク明けから時々休むようになり、</a:t>
            </a:r>
            <a:r>
              <a:rPr kumimoji="1" lang="en-US" altLang="ja-JP" sz="2400" dirty="0">
                <a:solidFill>
                  <a:srgbClr val="FF0000"/>
                </a:solidFill>
              </a:rPr>
              <a:t>6</a:t>
            </a:r>
            <a:r>
              <a:rPr kumimoji="1" lang="ja-JP" altLang="en-US" sz="2400" dirty="0">
                <a:solidFill>
                  <a:srgbClr val="FF0000"/>
                </a:solidFill>
              </a:rPr>
              <a:t>月からは一度も登校していない。</a:t>
            </a:r>
            <a:r>
              <a:rPr kumimoji="1" lang="ja-JP" altLang="en-US" sz="2400" dirty="0"/>
              <a:t>家ではゲームやスマホを利用して過ごしており、</a:t>
            </a:r>
            <a:r>
              <a:rPr kumimoji="1" lang="ja-JP" altLang="en-US" sz="2400" dirty="0">
                <a:solidFill>
                  <a:srgbClr val="FF0000"/>
                </a:solidFill>
              </a:rPr>
              <a:t>勉強している様子はない</a:t>
            </a:r>
            <a:r>
              <a:rPr kumimoji="1" lang="ja-JP" altLang="en-US" sz="2400" dirty="0"/>
              <a:t>。心配した保護者が病院に連れて行ったが、</a:t>
            </a:r>
            <a:r>
              <a:rPr kumimoji="1" lang="ja-JP" altLang="en-US" sz="2400" dirty="0">
                <a:solidFill>
                  <a:srgbClr val="FF0000"/>
                </a:solidFill>
              </a:rPr>
              <a:t>病気は認められなかった</a:t>
            </a:r>
            <a:r>
              <a:rPr kumimoji="1" lang="ja-JP" altLang="en-US" sz="2400" dirty="0"/>
              <a:t>。そこで、</a:t>
            </a:r>
            <a:r>
              <a:rPr kumimoji="1" lang="en-US" altLang="ja-JP" sz="2400" dirty="0">
                <a:solidFill>
                  <a:srgbClr val="FF0000"/>
                </a:solidFill>
              </a:rPr>
              <a:t>1</a:t>
            </a:r>
            <a:r>
              <a:rPr kumimoji="1" lang="ja-JP" altLang="en-US" sz="2400" dirty="0">
                <a:solidFill>
                  <a:srgbClr val="FF0000"/>
                </a:solidFill>
              </a:rPr>
              <a:t>学期末のタイミング</a:t>
            </a:r>
            <a:r>
              <a:rPr kumimoji="1" lang="ja-JP" altLang="en-US" sz="2400" dirty="0"/>
              <a:t>でスクールカウンセラーの面談を申し込んだ。</a:t>
            </a:r>
          </a:p>
        </p:txBody>
      </p:sp>
      <p:sp>
        <p:nvSpPr>
          <p:cNvPr id="5" name="スライド番号プレースホルダー 4">
            <a:extLst>
              <a:ext uri="{FF2B5EF4-FFF2-40B4-BE49-F238E27FC236}">
                <a16:creationId xmlns:a16="http://schemas.microsoft.com/office/drawing/2014/main" id="{5A99AEAC-F1F6-69A2-5A40-9774452DA801}"/>
              </a:ext>
            </a:extLst>
          </p:cNvPr>
          <p:cNvSpPr>
            <a:spLocks noGrp="1"/>
          </p:cNvSpPr>
          <p:nvPr>
            <p:ph type="sldNum" sz="quarter" idx="12"/>
          </p:nvPr>
        </p:nvSpPr>
        <p:spPr>
          <a:xfrm>
            <a:off x="8727332" y="6475988"/>
            <a:ext cx="2743200" cy="365125"/>
          </a:xfrm>
        </p:spPr>
        <p:txBody>
          <a:bodyPr/>
          <a:lstStyle/>
          <a:p>
            <a:fld id="{C49CBB26-323F-4284-A6C5-849EE1B7E8B4}" type="slidenum">
              <a:rPr kumimoji="1" lang="ja-JP" altLang="en-US" smtClean="0"/>
              <a:t>8</a:t>
            </a:fld>
            <a:endParaRPr kumimoji="1" lang="ja-JP" altLang="en-US" dirty="0"/>
          </a:p>
        </p:txBody>
      </p:sp>
    </p:spTree>
    <p:extLst>
      <p:ext uri="{BB962C8B-B14F-4D97-AF65-F5344CB8AC3E}">
        <p14:creationId xmlns:p14="http://schemas.microsoft.com/office/powerpoint/2010/main" val="2346790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060E2-49A3-9909-0331-4BBF798C741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B90AF1E-7070-EDF4-EA41-B8BA30DDECE5}"/>
              </a:ext>
            </a:extLst>
          </p:cNvPr>
          <p:cNvSpPr>
            <a:spLocks noGrp="1"/>
          </p:cNvSpPr>
          <p:nvPr>
            <p:ph type="title"/>
          </p:nvPr>
        </p:nvSpPr>
        <p:spPr/>
        <p:txBody>
          <a:bodyPr/>
          <a:lstStyle/>
          <a:p>
            <a:r>
              <a:rPr kumimoji="1" lang="en-US" altLang="ja-JP" dirty="0"/>
              <a:t>(</a:t>
            </a:r>
            <a:r>
              <a:rPr lang="en-US" altLang="ja-JP" dirty="0"/>
              <a:t>2</a:t>
            </a:r>
            <a:r>
              <a:rPr kumimoji="1" lang="en-US" altLang="ja-JP" dirty="0"/>
              <a:t>)</a:t>
            </a:r>
            <a:r>
              <a:rPr kumimoji="1" lang="ja-JP" altLang="en-US" dirty="0"/>
              <a:t>不登校をめぐる現状</a:t>
            </a:r>
          </a:p>
        </p:txBody>
      </p:sp>
      <p:sp>
        <p:nvSpPr>
          <p:cNvPr id="7" name="テキスト ボックス 6">
            <a:extLst>
              <a:ext uri="{FF2B5EF4-FFF2-40B4-BE49-F238E27FC236}">
                <a16:creationId xmlns:a16="http://schemas.microsoft.com/office/drawing/2014/main" id="{BD3A27E6-E38F-1BC7-C034-88FE8168C385}"/>
              </a:ext>
            </a:extLst>
          </p:cNvPr>
          <p:cNvSpPr txBox="1"/>
          <p:nvPr/>
        </p:nvSpPr>
        <p:spPr>
          <a:xfrm>
            <a:off x="1411705" y="5997159"/>
            <a:ext cx="9942096" cy="369332"/>
          </a:xfrm>
          <a:prstGeom prst="rect">
            <a:avLst/>
          </a:prstGeom>
          <a:noFill/>
        </p:spPr>
        <p:txBody>
          <a:bodyPr wrap="square" rtlCol="0">
            <a:spAutoFit/>
          </a:bodyPr>
          <a:lstStyle/>
          <a:p>
            <a:r>
              <a:rPr lang="ja-JP" altLang="en-US" dirty="0"/>
              <a:t>文部科学省（</a:t>
            </a:r>
            <a:r>
              <a:rPr lang="en-US" altLang="ja-JP" dirty="0"/>
              <a:t>2025</a:t>
            </a:r>
            <a:r>
              <a:rPr lang="ja-JP" altLang="en-US" dirty="0"/>
              <a:t>）令和</a:t>
            </a:r>
            <a:r>
              <a:rPr lang="en-US" altLang="ja-JP" dirty="0"/>
              <a:t>6</a:t>
            </a:r>
            <a:r>
              <a:rPr lang="ja-JP" altLang="en-US" dirty="0"/>
              <a:t>年度児童生徒の問題行動・不登校等生徒指導上の諸課題に関する調査</a:t>
            </a:r>
            <a:endParaRPr kumimoji="1" lang="ja-JP" altLang="en-US" dirty="0"/>
          </a:p>
        </p:txBody>
      </p:sp>
      <p:sp>
        <p:nvSpPr>
          <p:cNvPr id="8" name="テキスト ボックス 7">
            <a:extLst>
              <a:ext uri="{FF2B5EF4-FFF2-40B4-BE49-F238E27FC236}">
                <a16:creationId xmlns:a16="http://schemas.microsoft.com/office/drawing/2014/main" id="{54727D96-7339-411E-6AD8-10298E55182F}"/>
              </a:ext>
            </a:extLst>
          </p:cNvPr>
          <p:cNvSpPr txBox="1"/>
          <p:nvPr/>
        </p:nvSpPr>
        <p:spPr>
          <a:xfrm>
            <a:off x="2998124" y="1224281"/>
            <a:ext cx="5731727" cy="369332"/>
          </a:xfrm>
          <a:prstGeom prst="rect">
            <a:avLst/>
          </a:prstGeom>
          <a:noFill/>
        </p:spPr>
        <p:txBody>
          <a:bodyPr wrap="square" rtlCol="0">
            <a:spAutoFit/>
          </a:bodyPr>
          <a:lstStyle/>
          <a:p>
            <a:r>
              <a:rPr kumimoji="1" lang="ja-JP" altLang="en-US" dirty="0"/>
              <a:t>図表</a:t>
            </a:r>
            <a:r>
              <a:rPr kumimoji="1" lang="en-US" altLang="ja-JP" dirty="0"/>
              <a:t>1</a:t>
            </a:r>
            <a:r>
              <a:rPr kumimoji="1" lang="ja-JP" altLang="en-US" dirty="0"/>
              <a:t>　不登校児童生徒数の推移グラフ（小中学校）</a:t>
            </a:r>
          </a:p>
        </p:txBody>
      </p:sp>
      <p:sp>
        <p:nvSpPr>
          <p:cNvPr id="3" name="スライド番号プレースホルダー 2">
            <a:extLst>
              <a:ext uri="{FF2B5EF4-FFF2-40B4-BE49-F238E27FC236}">
                <a16:creationId xmlns:a16="http://schemas.microsoft.com/office/drawing/2014/main" id="{71C65E10-E28E-E6DB-F99F-98DA6DFAB88A}"/>
              </a:ext>
            </a:extLst>
          </p:cNvPr>
          <p:cNvSpPr>
            <a:spLocks noGrp="1"/>
          </p:cNvSpPr>
          <p:nvPr>
            <p:ph type="sldNum" sz="quarter" idx="12"/>
          </p:nvPr>
        </p:nvSpPr>
        <p:spPr/>
        <p:txBody>
          <a:bodyPr/>
          <a:lstStyle/>
          <a:p>
            <a:fld id="{C49CBB26-323F-4284-A6C5-849EE1B7E8B4}" type="slidenum">
              <a:rPr kumimoji="1" lang="ja-JP" altLang="en-US" smtClean="0"/>
              <a:t>9</a:t>
            </a:fld>
            <a:endParaRPr kumimoji="1" lang="ja-JP" altLang="en-US" dirty="0"/>
          </a:p>
        </p:txBody>
      </p:sp>
      <p:pic>
        <p:nvPicPr>
          <p:cNvPr id="10" name="図 9">
            <a:extLst>
              <a:ext uri="{FF2B5EF4-FFF2-40B4-BE49-F238E27FC236}">
                <a16:creationId xmlns:a16="http://schemas.microsoft.com/office/drawing/2014/main" id="{472398EC-51F5-0AA1-6657-412C4A66B54F}"/>
              </a:ext>
            </a:extLst>
          </p:cNvPr>
          <p:cNvPicPr>
            <a:picLocks noChangeAspect="1"/>
          </p:cNvPicPr>
          <p:nvPr/>
        </p:nvPicPr>
        <p:blipFill>
          <a:blip r:embed="rId3"/>
          <a:stretch>
            <a:fillRect/>
          </a:stretch>
        </p:blipFill>
        <p:spPr>
          <a:xfrm>
            <a:off x="1766246" y="1593613"/>
            <a:ext cx="7896368" cy="4361236"/>
          </a:xfrm>
          <a:prstGeom prst="rect">
            <a:avLst/>
          </a:prstGeom>
        </p:spPr>
      </p:pic>
    </p:spTree>
    <p:extLst>
      <p:ext uri="{BB962C8B-B14F-4D97-AF65-F5344CB8AC3E}">
        <p14:creationId xmlns:p14="http://schemas.microsoft.com/office/powerpoint/2010/main" val="42840145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UD デジタル 教科書体 N-R"/>
        <a:ea typeface="UD デジタル 教科書体 N-R"/>
        <a:cs typeface=""/>
      </a:majorFont>
      <a:minorFont>
        <a:latin typeface="UD デジタル 教科書体 N-R"/>
        <a:ea typeface="UD デジタル 教科書体 N-R"/>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7297</TotalTime>
  <Words>13031</Words>
  <Application>Microsoft Office PowerPoint</Application>
  <PresentationFormat>ワイド画面</PresentationFormat>
  <Paragraphs>442</Paragraphs>
  <Slides>46</Slides>
  <Notes>45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46</vt:i4>
      </vt:variant>
    </vt:vector>
  </HeadingPairs>
  <TitlesOfParts>
    <vt:vector size="54" baseType="lpstr">
      <vt:lpstr>BIZ UDPゴシック</vt:lpstr>
      <vt:lpstr>UD デジタル 教科書体 N-B</vt:lpstr>
      <vt:lpstr>UD デジタル 教科書体 NK-B</vt:lpstr>
      <vt:lpstr>UD デジタル 教科書体 N-R</vt:lpstr>
      <vt:lpstr>游ゴシック</vt:lpstr>
      <vt:lpstr>游明朝</vt:lpstr>
      <vt:lpstr>Arial</vt:lpstr>
      <vt:lpstr>Office テーマ</vt:lpstr>
      <vt:lpstr>PowerPoint プレゼンテーション</vt:lpstr>
      <vt:lpstr>１．不登校の定義と現状</vt:lpstr>
      <vt:lpstr>(1)不登校とは</vt:lpstr>
      <vt:lpstr>(1)不登校とは</vt:lpstr>
      <vt:lpstr>(1)不登校とは</vt:lpstr>
      <vt:lpstr>(1)不登校とは</vt:lpstr>
      <vt:lpstr>(1)不登校とは</vt:lpstr>
      <vt:lpstr>(1)不登校とは</vt:lpstr>
      <vt:lpstr>(2)不登校をめぐる現状</vt:lpstr>
      <vt:lpstr>(2)不登校をめぐる現状</vt:lpstr>
      <vt:lpstr>２．不登校の背景に あるもの</vt:lpstr>
      <vt:lpstr>(1)児童生徒自身について検討されてきたこと</vt:lpstr>
      <vt:lpstr>(1)児童生徒自身について検討されてきたこと</vt:lpstr>
      <vt:lpstr>(2)周囲の環境について検討されてきたこと</vt:lpstr>
      <vt:lpstr>(3) 複雑な要因が絡み合って不登校に至る 　　ことを理解する</vt:lpstr>
      <vt:lpstr>PowerPoint プレゼンテーション</vt:lpstr>
      <vt:lpstr>(3) 複雑な要因が絡み合って不登校に至る 　　ことを理解する</vt:lpstr>
      <vt:lpstr>(4)不登校の背景について深く考える</vt:lpstr>
      <vt:lpstr>(4)不登校の背景について深く考える</vt:lpstr>
      <vt:lpstr>３．不登校支援における基本姿勢</vt:lpstr>
      <vt:lpstr>(1)関連法規および国の施策</vt:lpstr>
      <vt:lpstr>(1)関連法規および国の施策</vt:lpstr>
      <vt:lpstr>(1)関連法規および国の施策</vt:lpstr>
      <vt:lpstr>(1)関連法規および国の施策</vt:lpstr>
      <vt:lpstr>(2)学校内外の支援体制</vt:lpstr>
      <vt:lpstr>(3)不登校支援が目指すもの</vt:lpstr>
      <vt:lpstr>(3)不登校支援が目指すもの</vt:lpstr>
      <vt:lpstr>４．不登校が生じにくい学級・学校</vt:lpstr>
      <vt:lpstr>(1)どのような学級・学校で不登校が生じにくいのか</vt:lpstr>
      <vt:lpstr>(2)学級･学校でできる不登校の未然防止への取り組み</vt:lpstr>
      <vt:lpstr>(2)学級･学校でできる不登校の未然防止への取り組み</vt:lpstr>
      <vt:lpstr>５．欠席が増えはじめてきた児童生徒</vt:lpstr>
      <vt:lpstr>(1)早期発見に向けて</vt:lpstr>
      <vt:lpstr>(2)深刻化させないための手立て</vt:lpstr>
      <vt:lpstr>(2)深刻化させないための手立て</vt:lpstr>
      <vt:lpstr>６．長期欠席をしている児童生徒</vt:lpstr>
      <vt:lpstr>(1)学校での支援</vt:lpstr>
      <vt:lpstr>(1)学校での支援</vt:lpstr>
      <vt:lpstr>(2)関係機関等と連携して行う支援</vt:lpstr>
      <vt:lpstr>(2)関係機関等と連携して行う支援</vt:lpstr>
      <vt:lpstr>(2)関係機関等と連携して行う支援</vt:lpstr>
      <vt:lpstr>７．まとめ ：不登校がもたらすもの</vt:lpstr>
      <vt:lpstr>PowerPoint プレゼンテーション</vt:lpstr>
      <vt:lpstr>【推薦図書】</vt:lpstr>
      <vt:lpstr>【引用文献】</vt:lpstr>
      <vt:lpstr>【引用文献】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Tetsuya IGARASHI</dc:creator>
  <cp:lastModifiedBy>松田江里子</cp:lastModifiedBy>
  <cp:revision>57</cp:revision>
  <cp:lastPrinted>2026-05-13T09:07:02Z</cp:lastPrinted>
  <dcterms:created xsi:type="dcterms:W3CDTF">2025-04-19T06:10:09Z</dcterms:created>
  <dcterms:modified xsi:type="dcterms:W3CDTF">2026-05-13T09:22:39Z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2026-03-19T04:31:08Z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1d792aaa-2672-4a9b-ac08-1e418cfd23b8</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