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416" r:id="rId2"/>
    <p:sldId id="273" r:id="rId3"/>
    <p:sldId id="406" r:id="rId4"/>
    <p:sldId id="364" r:id="rId5"/>
    <p:sldId id="365" r:id="rId6"/>
    <p:sldId id="314" r:id="rId7"/>
    <p:sldId id="367" r:id="rId8"/>
    <p:sldId id="259" r:id="rId9"/>
    <p:sldId id="369" r:id="rId10"/>
    <p:sldId id="412" r:id="rId11"/>
    <p:sldId id="368" r:id="rId12"/>
    <p:sldId id="370" r:id="rId13"/>
    <p:sldId id="371" r:id="rId14"/>
    <p:sldId id="380" r:id="rId15"/>
    <p:sldId id="381" r:id="rId16"/>
    <p:sldId id="383" r:id="rId17"/>
    <p:sldId id="382" r:id="rId18"/>
    <p:sldId id="384" r:id="rId19"/>
    <p:sldId id="386" r:id="rId20"/>
    <p:sldId id="408" r:id="rId21"/>
    <p:sldId id="388" r:id="rId22"/>
    <p:sldId id="389" r:id="rId23"/>
    <p:sldId id="410" r:id="rId24"/>
    <p:sldId id="393" r:id="rId25"/>
    <p:sldId id="394" r:id="rId26"/>
    <p:sldId id="395" r:id="rId27"/>
    <p:sldId id="411" r:id="rId28"/>
    <p:sldId id="399" r:id="rId29"/>
    <p:sldId id="400" r:id="rId30"/>
    <p:sldId id="401" r:id="rId31"/>
    <p:sldId id="404" r:id="rId32"/>
    <p:sldId id="405" r:id="rId33"/>
    <p:sldId id="414" r:id="rId34"/>
    <p:sldId id="415"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5905" autoAdjust="0"/>
  </p:normalViewPr>
  <p:slideViewPr>
    <p:cSldViewPr snapToGrid="0">
      <p:cViewPr varScale="1">
        <p:scale>
          <a:sx n="95" d="100"/>
          <a:sy n="95" d="100"/>
        </p:scale>
        <p:origin x="1506" y="78"/>
      </p:cViewPr>
      <p:guideLst>
        <p:guide orient="horz" pos="2160"/>
        <p:guide pos="3840"/>
      </p:guideLst>
    </p:cSldViewPr>
  </p:slideViewPr>
  <p:notesTextViewPr>
    <p:cViewPr>
      <p:scale>
        <a:sx n="1" d="1"/>
        <a:sy n="1" d="1"/>
      </p:scale>
      <p:origin x="0" y="0"/>
    </p:cViewPr>
  </p:notesTextViewPr>
  <p:sorterViewPr>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9007B-DB4B-45E6-8071-16E0A6D95CEE}" type="datetimeFigureOut">
              <a:rPr kumimoji="1" lang="ja-JP" altLang="en-US" smtClean="0"/>
              <a:t>2026/5/13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08740-8547-4340-9965-8989F6CE013C}" type="slidenum">
              <a:rPr kumimoji="1" lang="ja-JP" altLang="en-US" smtClean="0"/>
              <a:t>‹#›</a:t>
            </a:fld>
            <a:endParaRPr kumimoji="1" lang="ja-JP" altLang="en-US"/>
          </a:p>
        </p:txBody>
      </p:sp>
    </p:spTree>
    <p:extLst>
      <p:ext uri="{BB962C8B-B14F-4D97-AF65-F5344CB8AC3E}">
        <p14:creationId xmlns:p14="http://schemas.microsoft.com/office/powerpoint/2010/main" val="13827515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発達を考える際、受胎から死に</a:t>
            </a:r>
            <a:r>
              <a:rPr kumimoji="1" lang="ja-JP" altLang="en-US" u="sng" dirty="0"/>
              <a:t>至る</a:t>
            </a:r>
            <a:r>
              <a:rPr kumimoji="1" lang="ja-JP" altLang="en-US" u="sng" dirty="0">
                <a:solidFill>
                  <a:srgbClr val="FF0000"/>
                </a:solidFill>
              </a:rPr>
              <a:t>生涯にわたる過程</a:t>
            </a:r>
            <a:r>
              <a:rPr kumimoji="1" lang="ja-JP" altLang="en-US" dirty="0"/>
              <a:t>をとらえることが大切です。しかも、形態が大きくなったり、機能が増えるという前向きの変化だけでなく、衰えていくことも一つの発達です。その過程には、決まりきった道筋と法則があり、どの人も共通した発達をたどりま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2</a:t>
            </a:fld>
            <a:endParaRPr kumimoji="1" lang="ja-JP" altLang="en-US"/>
          </a:p>
        </p:txBody>
      </p:sp>
    </p:spTree>
    <p:extLst>
      <p:ext uri="{BB962C8B-B14F-4D97-AF65-F5344CB8AC3E}">
        <p14:creationId xmlns:p14="http://schemas.microsoft.com/office/powerpoint/2010/main" val="33554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発達的観点の二つ目は、児童生徒の状態を過去から未来への</a:t>
            </a:r>
            <a:r>
              <a:rPr kumimoji="1" lang="ja-JP" altLang="en-US" u="sng" dirty="0"/>
              <a:t>時間軸でとらえる</a:t>
            </a:r>
            <a:r>
              <a:rPr kumimoji="1" lang="ja-JP" altLang="en-US" dirty="0"/>
              <a:t>ことです。</a:t>
            </a:r>
            <a:endParaRPr kumimoji="1" lang="en-US" altLang="ja-JP" dirty="0"/>
          </a:p>
          <a:p>
            <a:r>
              <a:rPr kumimoji="1" lang="ja-JP" altLang="en-US" dirty="0"/>
              <a:t>　現在ある児童生徒の姿は、産まれた時からの成育歴の中で積み重ねられたものです。児童生徒の理解に成育歴を問うことは重要になります。さらに、児童生徒はこれから生きていく存在で、将来展望や未来への願いをもっています。それをとらえることも児童生徒の理解に不可欠です。</a:t>
            </a:r>
            <a:endParaRPr kumimoji="1" lang="en-US" altLang="ja-JP" dirty="0"/>
          </a:p>
          <a:p>
            <a:r>
              <a:rPr kumimoji="1" lang="ja-JP" altLang="en-US" dirty="0"/>
              <a:t>　さらには、児童生徒は時間とともに刻々と変化する主体であり、過去からの積み重ねによる制約があるとはいえ、未来に向かって変化する可能性のある存在として見ることが大切です。関わり方によって、今のままでいるというわけではありません。ません。</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11</a:t>
            </a:fld>
            <a:endParaRPr kumimoji="1" lang="ja-JP" altLang="en-US"/>
          </a:p>
        </p:txBody>
      </p:sp>
    </p:spTree>
    <p:extLst>
      <p:ext uri="{BB962C8B-B14F-4D97-AF65-F5344CB8AC3E}">
        <p14:creationId xmlns:p14="http://schemas.microsoft.com/office/powerpoint/2010/main" val="212744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発達的観点の</a:t>
            </a:r>
            <a:r>
              <a:rPr kumimoji="1" lang="en-US" altLang="ja-JP" dirty="0"/>
              <a:t>3</a:t>
            </a:r>
            <a:r>
              <a:rPr kumimoji="1" lang="ja-JP" altLang="en-US" dirty="0"/>
              <a:t>つ目は、どの児童生徒も発達の原理に即して、同じように発達するということです。確かに、児童生徒の中には発達の速さが極端に遅かったり、発達の側面によって早い遅いがあり、発達の凸凹が目立つ場合があります。また、ある発達の節目で足踏みをして、そこからなかなか変化が見られない場合があります。それでも、どの児童生徒も発達することには違いありません。</a:t>
            </a:r>
            <a:endParaRPr kumimoji="1" lang="en-US" altLang="ja-JP" dirty="0"/>
          </a:p>
          <a:p>
            <a:r>
              <a:rPr kumimoji="1" lang="ja-JP" altLang="en-US" dirty="0"/>
              <a:t>　特に、知的な発達の遅れのある児童生徒の場合、いつまでも幼いままだととらえられがちですが、身体的発達を遂げればそれに応じて心も発達します。青年期になれば体つきも変わり、親からの自立を望むのは当然の発達です。</a:t>
            </a:r>
            <a:endParaRPr kumimoji="1" lang="en-US" altLang="ja-JP" dirty="0"/>
          </a:p>
          <a:p>
            <a:r>
              <a:rPr kumimoji="1" lang="ja-JP" altLang="en-US" dirty="0"/>
              <a:t>　このようにどの児童生徒も同じように発達するという前提に立てば、</a:t>
            </a:r>
            <a:r>
              <a:rPr kumimoji="1" lang="ja-JP" altLang="en-US" u="sng" dirty="0"/>
              <a:t>インクルーシブの考え</a:t>
            </a:r>
            <a:r>
              <a:rPr kumimoji="1" lang="ja-JP" altLang="en-US" dirty="0"/>
              <a:t>が出てきます。障害や特性の有無にかかわらず、インクルーシブの考えに立って、それぞれの児童生徒に合わせた環境を用意するのは当然と言うことになります。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12</a:t>
            </a:fld>
            <a:endParaRPr kumimoji="1" lang="ja-JP" altLang="en-US"/>
          </a:p>
        </p:txBody>
      </p:sp>
    </p:spTree>
    <p:extLst>
      <p:ext uri="{BB962C8B-B14F-4D97-AF65-F5344CB8AC3E}">
        <p14:creationId xmlns:p14="http://schemas.microsoft.com/office/powerpoint/2010/main" val="55655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発達には誰にでも共通する原理があり、誰もが同じ道筋をたどります。ただし、その進み方はまんべんなくではなく、停滞したり急に進んだりします。その節目を区切りとしてとらえると</a:t>
            </a:r>
            <a:r>
              <a:rPr kumimoji="1" lang="ja-JP" altLang="en-US" u="sng" dirty="0"/>
              <a:t>発達段階</a:t>
            </a:r>
            <a:r>
              <a:rPr kumimoji="1" lang="ja-JP" altLang="en-US" dirty="0"/>
              <a:t>という考えが出てきます。</a:t>
            </a:r>
            <a:endParaRPr kumimoji="1" lang="en-US" altLang="ja-JP" dirty="0"/>
          </a:p>
          <a:p>
            <a:r>
              <a:rPr kumimoji="1" lang="ja-JP" altLang="en-US" dirty="0"/>
              <a:t>ここでは代表的な発達段階を紹介します。</a:t>
            </a:r>
            <a:endParaRPr kumimoji="1" lang="en-US" altLang="ja-JP" dirty="0"/>
          </a:p>
          <a:p>
            <a:r>
              <a:rPr kumimoji="1" lang="ja-JP" altLang="en-US" dirty="0"/>
              <a:t>　まず、　</a:t>
            </a:r>
            <a:r>
              <a:rPr kumimoji="1" lang="ja-JP" altLang="en-US" u="sng" dirty="0"/>
              <a:t>ピアジェの認知発達理論</a:t>
            </a:r>
            <a:r>
              <a:rPr kumimoji="1" lang="ja-JP" altLang="en-US" dirty="0"/>
              <a:t>では、物事の認識や思考について</a:t>
            </a:r>
            <a:r>
              <a:rPr kumimoji="1" lang="en-US" altLang="ja-JP" dirty="0"/>
              <a:t>4</a:t>
            </a:r>
            <a:r>
              <a:rPr kumimoji="1" lang="ja-JP" altLang="en-US" dirty="0"/>
              <a:t>段階でとらえています。</a:t>
            </a:r>
            <a:r>
              <a:rPr kumimoji="1" lang="ja-JP" altLang="en-US" u="sng" dirty="0"/>
              <a:t>第</a:t>
            </a:r>
            <a:r>
              <a:rPr kumimoji="1" lang="en-US" altLang="ja-JP" u="sng" dirty="0"/>
              <a:t>1</a:t>
            </a:r>
            <a:r>
              <a:rPr kumimoji="1" lang="ja-JP" altLang="en-US" u="sng" dirty="0"/>
              <a:t>段階は生後</a:t>
            </a:r>
            <a:r>
              <a:rPr kumimoji="1" lang="en-US" altLang="ja-JP" u="sng" dirty="0"/>
              <a:t>2</a:t>
            </a:r>
            <a:r>
              <a:rPr kumimoji="1" lang="ja-JP" altLang="en-US" u="sng" dirty="0"/>
              <a:t>歳までで、「感覚運動期」</a:t>
            </a:r>
            <a:r>
              <a:rPr kumimoji="1" lang="ja-JP" altLang="en-US" dirty="0"/>
              <a:t>と言います。体を動かし物に触れることで世界を認識する時期です。</a:t>
            </a:r>
            <a:r>
              <a:rPr kumimoji="1" lang="ja-JP" altLang="en-US" u="sng" dirty="0"/>
              <a:t>第</a:t>
            </a:r>
            <a:r>
              <a:rPr kumimoji="1" lang="en-US" altLang="ja-JP" u="sng" dirty="0"/>
              <a:t>2</a:t>
            </a:r>
            <a:r>
              <a:rPr kumimoji="1" lang="ja-JP" altLang="en-US" u="sng" dirty="0"/>
              <a:t>段階は、</a:t>
            </a:r>
            <a:r>
              <a:rPr kumimoji="1" lang="en-US" altLang="ja-JP" u="sng" dirty="0"/>
              <a:t>2</a:t>
            </a:r>
            <a:r>
              <a:rPr kumimoji="1" lang="ja-JP" altLang="en-US" u="sng" dirty="0"/>
              <a:t>歳から</a:t>
            </a:r>
            <a:r>
              <a:rPr kumimoji="1" lang="en-US" altLang="ja-JP" u="sng" dirty="0"/>
              <a:t>6</a:t>
            </a:r>
            <a:r>
              <a:rPr kumimoji="1" lang="ja-JP" altLang="en-US" u="sng" dirty="0"/>
              <a:t>歳までで「前操作期」</a:t>
            </a:r>
            <a:r>
              <a:rPr kumimoji="1" lang="ja-JP" altLang="en-US" dirty="0"/>
              <a:t>です。言語を獲得して表象により考えて行動しますが、直感的で自己中心的であり、論理的思考には至っていません。</a:t>
            </a:r>
            <a:r>
              <a:rPr kumimoji="1" lang="ja-JP" altLang="en-US" u="sng" dirty="0"/>
              <a:t>第</a:t>
            </a:r>
            <a:r>
              <a:rPr kumimoji="1" lang="en-US" altLang="ja-JP" u="sng" dirty="0"/>
              <a:t>3</a:t>
            </a:r>
            <a:r>
              <a:rPr kumimoji="1" lang="ja-JP" altLang="en-US" u="sng" dirty="0"/>
              <a:t>段階は、</a:t>
            </a:r>
            <a:r>
              <a:rPr kumimoji="1" lang="en-US" altLang="ja-JP" u="sng" dirty="0"/>
              <a:t>7</a:t>
            </a:r>
            <a:r>
              <a:rPr kumimoji="1" lang="ja-JP" altLang="en-US" u="sng" dirty="0"/>
              <a:t>歳から</a:t>
            </a:r>
            <a:r>
              <a:rPr kumimoji="1" lang="en-US" altLang="ja-JP" u="sng" dirty="0"/>
              <a:t>12</a:t>
            </a:r>
            <a:r>
              <a:rPr kumimoji="1" lang="ja-JP" altLang="en-US" u="sng" dirty="0"/>
              <a:t>歳までで「具体的操作期」</a:t>
            </a:r>
            <a:r>
              <a:rPr kumimoji="1" lang="ja-JP" altLang="en-US" dirty="0"/>
              <a:t>です。論理的思考ができるようになりますが、具体物に頼って考えます。保存の概念ができています。</a:t>
            </a:r>
            <a:r>
              <a:rPr kumimoji="1" lang="ja-JP" altLang="en-US" u="sng" dirty="0"/>
              <a:t>第</a:t>
            </a:r>
            <a:r>
              <a:rPr kumimoji="1" lang="en-US" altLang="ja-JP" u="sng" dirty="0"/>
              <a:t>4</a:t>
            </a:r>
            <a:r>
              <a:rPr kumimoji="1" lang="ja-JP" altLang="en-US" u="sng" dirty="0"/>
              <a:t>段階は、</a:t>
            </a:r>
            <a:r>
              <a:rPr kumimoji="1" lang="en-US" altLang="ja-JP" u="sng" dirty="0"/>
              <a:t>12</a:t>
            </a:r>
            <a:r>
              <a:rPr kumimoji="1" lang="ja-JP" altLang="en-US" u="sng" dirty="0"/>
              <a:t>歳ごろからで「形式的操作期」</a:t>
            </a:r>
            <a:r>
              <a:rPr kumimoji="1" lang="ja-JP" altLang="en-US" dirty="0"/>
              <a:t>と言います。抽象的思考が可能となり、仮説演繹的思考ができます。</a:t>
            </a:r>
            <a:endParaRPr kumimoji="1" lang="en-US" altLang="ja-JP" dirty="0"/>
          </a:p>
          <a:p>
            <a:r>
              <a:rPr kumimoji="1" lang="ja-JP" altLang="en-US" dirty="0"/>
              <a:t>　次に、</a:t>
            </a:r>
            <a:r>
              <a:rPr kumimoji="1" lang="ja-JP" altLang="en-US" u="sng" dirty="0"/>
              <a:t>フロイトの心理性的発達理論</a:t>
            </a:r>
            <a:r>
              <a:rPr kumimoji="1" lang="ja-JP" altLang="en-US" dirty="0"/>
              <a:t>があります。これは、リビドー、つまり、性的エネルギーの向かうところから発達を区分します。</a:t>
            </a:r>
            <a:r>
              <a:rPr kumimoji="1" lang="ja-JP" altLang="en-US" u="sng" dirty="0"/>
              <a:t>生後</a:t>
            </a:r>
            <a:r>
              <a:rPr kumimoji="1" lang="en-US" altLang="ja-JP" u="sng" dirty="0"/>
              <a:t>1</a:t>
            </a:r>
            <a:r>
              <a:rPr kumimoji="1" lang="ja-JP" altLang="en-US" u="sng" dirty="0"/>
              <a:t>年半までを口唇期</a:t>
            </a:r>
            <a:r>
              <a:rPr kumimoji="1" lang="ja-JP" altLang="en-US" dirty="0"/>
              <a:t>といい、乳房を介して対象を取り入れたり、気にならない物を吐き出したりする時期です。</a:t>
            </a:r>
            <a:r>
              <a:rPr kumimoji="1" lang="en-US" altLang="ja-JP" u="sng" dirty="0"/>
              <a:t>3</a:t>
            </a:r>
            <a:r>
              <a:rPr kumimoji="1" lang="ja-JP" altLang="en-US" u="sng" dirty="0"/>
              <a:t>～</a:t>
            </a:r>
            <a:r>
              <a:rPr kumimoji="1" lang="en-US" altLang="ja-JP" u="sng" dirty="0"/>
              <a:t>4</a:t>
            </a:r>
            <a:r>
              <a:rPr kumimoji="1" lang="ja-JP" altLang="en-US" u="sng" dirty="0"/>
              <a:t>歳までが肛門期</a:t>
            </a:r>
            <a:r>
              <a:rPr kumimoji="1" lang="ja-JP" altLang="en-US" dirty="0"/>
              <a:t>で、肛門粘膜にリビドーが集中し、出したり止めたりする時期です。</a:t>
            </a:r>
            <a:r>
              <a:rPr kumimoji="1" lang="en-US" altLang="ja-JP" u="sng" dirty="0"/>
              <a:t>6</a:t>
            </a:r>
            <a:r>
              <a:rPr kumimoji="1" lang="ja-JP" altLang="en-US" u="sng" dirty="0"/>
              <a:t>～</a:t>
            </a:r>
            <a:r>
              <a:rPr kumimoji="1" lang="en-US" altLang="ja-JP" u="sng" dirty="0"/>
              <a:t>7</a:t>
            </a:r>
            <a:r>
              <a:rPr kumimoji="1" lang="ja-JP" altLang="en-US" u="sng" dirty="0"/>
              <a:t>歳までが男根期</a:t>
            </a:r>
            <a:r>
              <a:rPr kumimoji="1" lang="ja-JP" altLang="en-US" dirty="0"/>
              <a:t>で、母子の二者関係から対象恒常性を経て父親を入れて三者関係に移ります。超自我が発達して道徳性が芽生えますが、男児には去勢不安とエディプスコンプレックスが、女児にはペニス羨望が特徴となります。</a:t>
            </a:r>
            <a:r>
              <a:rPr kumimoji="1" lang="ja-JP" altLang="en-US" u="sng" dirty="0"/>
              <a:t>思春期までは潜在期</a:t>
            </a:r>
            <a:r>
              <a:rPr kumimoji="1" lang="ja-JP" altLang="en-US" dirty="0"/>
              <a:t>で、リビドーが表面化しなくなります。</a:t>
            </a:r>
            <a:r>
              <a:rPr kumimoji="1" lang="ja-JP" altLang="en-US" u="sng" dirty="0"/>
              <a:t>思春期以降は、性器期</a:t>
            </a:r>
            <a:r>
              <a:rPr kumimoji="1" lang="ja-JP" altLang="en-US" dirty="0"/>
              <a:t>で、リビドーは性器性欲となり生殖活動に統合されます。成育歴上で、特定の器官にリビドーが固着すると、その部位に応じた性格形成がなされることになります。</a:t>
            </a:r>
            <a:endParaRPr kumimoji="1" lang="en-US" altLang="ja-JP" dirty="0"/>
          </a:p>
          <a:p>
            <a:r>
              <a:rPr kumimoji="1" lang="ja-JP" altLang="en-US" dirty="0"/>
              <a:t>　</a:t>
            </a:r>
            <a:r>
              <a:rPr kumimoji="1" lang="ja-JP" altLang="en-US" u="sng" dirty="0"/>
              <a:t>エリクソンの漸成的発達理論</a:t>
            </a:r>
            <a:r>
              <a:rPr kumimoji="1" lang="ja-JP" altLang="en-US" dirty="0"/>
              <a:t>は、発達を危機としてとらえ、それぞれの危機を乗り越えることで発達課題を達成するものと考え、危機でつまずくことで不適応を起こすと考えます。</a:t>
            </a:r>
            <a:r>
              <a:rPr kumimoji="1" lang="ja-JP" altLang="en-US" u="sng" dirty="0"/>
              <a:t>生後</a:t>
            </a:r>
            <a:r>
              <a:rPr kumimoji="1" lang="en-US" altLang="ja-JP" u="sng" dirty="0"/>
              <a:t>1</a:t>
            </a:r>
            <a:r>
              <a:rPr kumimoji="1" lang="ja-JP" altLang="en-US" u="sng" dirty="0"/>
              <a:t>年</a:t>
            </a:r>
            <a:r>
              <a:rPr kumimoji="1" lang="en-US" altLang="ja-JP" u="sng" dirty="0"/>
              <a:t>j</a:t>
            </a:r>
            <a:r>
              <a:rPr kumimoji="1" lang="ja-JP" altLang="en-US" u="sng" dirty="0"/>
              <a:t>は「基本的信頼か基本的不信」</a:t>
            </a:r>
            <a:r>
              <a:rPr kumimoji="1" lang="ja-JP" altLang="en-US" dirty="0"/>
              <a:t>の危機で、　養育者から十分な世話を受けて対人関係に信頼感を持つことができるかどうかが発達課題となります。次が</a:t>
            </a:r>
            <a:r>
              <a:rPr kumimoji="1" lang="en-US" altLang="ja-JP" u="sng" dirty="0"/>
              <a:t>3</a:t>
            </a:r>
            <a:r>
              <a:rPr kumimoji="1" lang="ja-JP" altLang="en-US" u="sng" dirty="0"/>
              <a:t>歳までで、「自律性か恥と疑惑」</a:t>
            </a:r>
            <a:r>
              <a:rPr kumimoji="1" lang="ja-JP" altLang="en-US" dirty="0"/>
              <a:t>の危機で、自我が芽生えて自分でできることが増えて自律性を獲得します。</a:t>
            </a:r>
            <a:r>
              <a:rPr kumimoji="1" lang="en-US" altLang="ja-JP" u="sng" dirty="0"/>
              <a:t>3</a:t>
            </a:r>
            <a:r>
              <a:rPr kumimoji="1" lang="ja-JP" altLang="en-US" u="sng" dirty="0"/>
              <a:t>歳から</a:t>
            </a:r>
            <a:r>
              <a:rPr kumimoji="1" lang="en-US" altLang="ja-JP" u="sng" dirty="0"/>
              <a:t>6</a:t>
            </a:r>
            <a:r>
              <a:rPr kumimoji="1" lang="ja-JP" altLang="en-US" u="sng" dirty="0"/>
              <a:t>歳までは「自主性か罪悪感」</a:t>
            </a:r>
            <a:r>
              <a:rPr kumimoji="1" lang="ja-JP" altLang="en-US" dirty="0"/>
              <a:t>の危機で、自分で進んで物事をするようになれるかどうかが発達課題です。</a:t>
            </a:r>
            <a:r>
              <a:rPr kumimoji="1" lang="en-US" altLang="ja-JP" u="sng" dirty="0"/>
              <a:t>6</a:t>
            </a:r>
            <a:r>
              <a:rPr kumimoji="1" lang="ja-JP" altLang="en-US" u="sng" dirty="0"/>
              <a:t>歳から</a:t>
            </a:r>
            <a:r>
              <a:rPr kumimoji="1" lang="en-US" altLang="ja-JP" u="sng" dirty="0"/>
              <a:t>13</a:t>
            </a:r>
            <a:r>
              <a:rPr kumimoji="1" lang="ja-JP" altLang="en-US" u="sng" dirty="0"/>
              <a:t>歳までは「勤勉性か劣等感」</a:t>
            </a:r>
            <a:r>
              <a:rPr kumimoji="1" lang="ja-JP" altLang="en-US" dirty="0"/>
              <a:t>の危機で、学業が始まり、勉学にいそしんで成果をあげられるかどうかが問われます。</a:t>
            </a:r>
            <a:r>
              <a:rPr kumimoji="1" lang="en-US" altLang="ja-JP" u="sng" dirty="0"/>
              <a:t>13</a:t>
            </a:r>
            <a:r>
              <a:rPr kumimoji="1" lang="ja-JP" altLang="en-US" u="sng" dirty="0"/>
              <a:t>歳から</a:t>
            </a:r>
            <a:r>
              <a:rPr kumimoji="1" lang="en-US" altLang="ja-JP" u="sng" dirty="0"/>
              <a:t>22</a:t>
            </a:r>
            <a:r>
              <a:rPr kumimoji="1" lang="ja-JP" altLang="en-US" u="sng" dirty="0"/>
              <a:t>歳までは、「アイデンティティ達成かアイデンティティ拡散」</a:t>
            </a:r>
            <a:r>
              <a:rPr kumimoji="1" lang="ja-JP" altLang="en-US" dirty="0"/>
              <a:t>の危機で、自分が何者であるかを模索し、自分でそれを見つけることができるかが問われます。</a:t>
            </a:r>
            <a:endParaRPr kumimoji="1" lang="en-US" altLang="ja-JP" dirty="0"/>
          </a:p>
          <a:p>
            <a:r>
              <a:rPr kumimoji="1" lang="ja-JP" altLang="en-US" dirty="0"/>
              <a:t>　エリクソンの発達理論の特徴は、成人以降の発達も考慮したことで、</a:t>
            </a:r>
            <a:r>
              <a:rPr kumimoji="1" lang="en-US" altLang="ja-JP" u="sng" dirty="0"/>
              <a:t>22</a:t>
            </a:r>
            <a:r>
              <a:rPr kumimoji="1" lang="ja-JP" altLang="en-US" u="sng" dirty="0"/>
              <a:t>歳から</a:t>
            </a:r>
            <a:r>
              <a:rPr kumimoji="1" lang="en-US" altLang="ja-JP" u="sng" dirty="0"/>
              <a:t>40</a:t>
            </a:r>
            <a:r>
              <a:rPr kumimoji="1" lang="ja-JP" altLang="en-US" u="sng" dirty="0"/>
              <a:t>歳までは、「親密性か孤独」</a:t>
            </a:r>
            <a:r>
              <a:rPr kumimoji="1" lang="ja-JP" altLang="en-US" dirty="0"/>
              <a:t>の危機で、配偶者を見つけ家族を形成したり、仕事仲間などの恒常的対人関係を形成することです。</a:t>
            </a:r>
            <a:r>
              <a:rPr kumimoji="1" lang="en-US" altLang="ja-JP" u="sng" dirty="0"/>
              <a:t>40</a:t>
            </a:r>
            <a:r>
              <a:rPr kumimoji="1" lang="ja-JP" altLang="en-US" u="sng" dirty="0"/>
              <a:t>歳から</a:t>
            </a:r>
            <a:r>
              <a:rPr kumimoji="1" lang="en-US" altLang="ja-JP" u="sng" dirty="0"/>
              <a:t>65</a:t>
            </a:r>
            <a:r>
              <a:rPr kumimoji="1" lang="ja-JP" altLang="en-US" u="sng" dirty="0"/>
              <a:t>歳までは「世代継承性か停滞」</a:t>
            </a:r>
            <a:r>
              <a:rPr kumimoji="1" lang="ja-JP" altLang="en-US" dirty="0"/>
              <a:t>の危機で、次世代に自らの経験や知恵を伝えたり教え導くことができるかが問われます。</a:t>
            </a:r>
            <a:r>
              <a:rPr kumimoji="1" lang="en-US" altLang="ja-JP" u="sng" dirty="0"/>
              <a:t>65</a:t>
            </a:r>
            <a:r>
              <a:rPr kumimoji="1" lang="ja-JP" altLang="en-US" u="sng" dirty="0"/>
              <a:t>歳以降は、「自我の統合か絶望」</a:t>
            </a:r>
            <a:r>
              <a:rPr kumimoji="1" lang="ja-JP" altLang="en-US" dirty="0"/>
              <a:t>の危機ということに</a:t>
            </a:r>
            <a:r>
              <a:rPr kumimoji="1" lang="ja-JP" altLang="en-US"/>
              <a:t>なります。（必要に応じて，テキストを参考に，より詳細な児童生徒の発達の節目について説明していただけると，児童生徒の発達の道筋の理解が深まります。）</a:t>
            </a:r>
            <a:endParaRPr kumimoji="1" lang="ja-JP" altLang="en-US" dirty="0"/>
          </a:p>
          <a:p>
            <a:endParaRPr kumimoji="1" lang="ja-JP" altLang="en-US" dirty="0"/>
          </a:p>
          <a:p>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13</a:t>
            </a:fld>
            <a:endParaRPr kumimoji="1" lang="ja-JP" altLang="en-US"/>
          </a:p>
        </p:txBody>
      </p:sp>
    </p:spTree>
    <p:extLst>
      <p:ext uri="{BB962C8B-B14F-4D97-AF65-F5344CB8AC3E}">
        <p14:creationId xmlns:p14="http://schemas.microsoft.com/office/powerpoint/2010/main" val="260674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気質は、生まれつきの性質と言われていたころがありましたが、これまで述べてきたように、児童生徒の行動にはすべて遺伝と環境がかかわっています。しかし、遺伝的基盤を想定した時には、気質という言葉を使うと便利な時があります。気質は、親の子どもへの関わりに影響を及ぼし、乳幼児は気質に応じて周囲の環境を選び取っていくと考えると、その影響を無視することはできません。</a:t>
            </a:r>
            <a:endParaRPr kumimoji="1" lang="en-US" altLang="ja-JP" dirty="0"/>
          </a:p>
          <a:p>
            <a:r>
              <a:rPr kumimoji="1" lang="ja-JP" altLang="en-US" dirty="0"/>
              <a:t>　気質について、ニューヨークで行われたトマスとチェスの研究が有名です。彼らは気質を</a:t>
            </a:r>
            <a:r>
              <a:rPr kumimoji="1" lang="en-US" altLang="ja-JP" dirty="0"/>
              <a:t>9</a:t>
            </a:r>
            <a:r>
              <a:rPr kumimoji="1" lang="ja-JP" altLang="en-US" dirty="0" err="1"/>
              <a:t>つの</a:t>
            </a:r>
            <a:r>
              <a:rPr kumimoji="1" lang="ja-JP" altLang="en-US" dirty="0"/>
              <a:t>特性に分け、その組み合わせから、扱いやすい子ども、扱いにくい子ども、順応が遅い子ども、平均的な子どもと、子どもを</a:t>
            </a:r>
            <a:r>
              <a:rPr kumimoji="1" lang="en-US" altLang="ja-JP" dirty="0"/>
              <a:t>4</a:t>
            </a:r>
            <a:r>
              <a:rPr kumimoji="1" lang="ja-JP" altLang="en-US" dirty="0" err="1"/>
              <a:t>つに</a:t>
            </a:r>
            <a:r>
              <a:rPr kumimoji="1" lang="ja-JP" altLang="en-US" dirty="0"/>
              <a:t>分けました。しかしながら、そのどの場合が適応がよいというのではなく、環境によっては特定の気質特性を示す子どもの方が適応がよい場合もあります。例えば、活動的で衝動性の強い子どもでも、おおらかに子どもを受け入れる環境ならあまり問題にならないかもしれませんが、静寂な環境で騒々しさを許容しない環境にいると、こういう子どもは問題児とみなされます。つまり、気質と周囲の環境の適合性が問題だと考え、</a:t>
            </a:r>
            <a:r>
              <a:rPr kumimoji="1" lang="ja-JP" altLang="en-US" u="sng" dirty="0"/>
              <a:t>「適合の良さ」</a:t>
            </a:r>
            <a:r>
              <a:rPr kumimoji="1" lang="ja-JP" altLang="en-US" dirty="0"/>
              <a:t>という考え方が提唱されました。</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14</a:t>
            </a:fld>
            <a:endParaRPr kumimoji="1" lang="ja-JP" altLang="en-US"/>
          </a:p>
        </p:txBody>
      </p:sp>
    </p:spTree>
    <p:extLst>
      <p:ext uri="{BB962C8B-B14F-4D97-AF65-F5344CB8AC3E}">
        <p14:creationId xmlns:p14="http://schemas.microsoft.com/office/powerpoint/2010/main" val="44221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親子関係について、アタッチメント、あるいは愛着が注目されます。アタッチメントは、児童生徒が困ったり不安になったときに</a:t>
            </a:r>
            <a:r>
              <a:rPr kumimoji="1" lang="ja-JP" altLang="en-US" u="sng" dirty="0"/>
              <a:t>アタッチメント対象に慰撫を求めて安心感を得る行動方略であり、内的表象</a:t>
            </a:r>
            <a:r>
              <a:rPr kumimoji="1" lang="ja-JP" altLang="en-US" dirty="0"/>
              <a:t>と言えます。</a:t>
            </a:r>
            <a:endParaRPr kumimoji="1" lang="en-US" altLang="ja-JP" dirty="0"/>
          </a:p>
          <a:p>
            <a:r>
              <a:rPr kumimoji="1" lang="ja-JP" altLang="en-US" dirty="0"/>
              <a:t>　アタッチメントの概念には誤解が多いので、説明する必要があります。まず、赤ちゃんは始めから複数のアタッチメント対象をもつので、母親のアタッチメントだけが大切というわけではありません。また、母親へのアタッチメントがすべての関係性の鋳型になっているという考えは否定され、児童生徒は様々な大人に対してアタッチメントを形成し、それらを総合したものが内的作業モデルとして内在化されます。また、初期のアタッチメントが後の発達のすべてを決定するわけではありません。さらに、愛着障害という言葉をしばしば耳にしますが、診断名としてのアタッチメント障害は、反応性アタッチメント障害だけで、ひどい虐待状況の中で、誰に対してもアタッチメントを向けない重篤な障害です。どんな状況でも児童生徒は周りの大人にアタッチメントを形成し、その在り方がいびつであったり、問題行動でアタッチメントを表現していることがありますが、それは愛着障害というべきではなく、誰かとの関係における関係性不全と言うべきです。最後に、様々な人との出会いによってアタッチメントに関する内的作業モデルは何度でも改定され、初期の関係でうまくいかなくても修復される可能性があります。なにより、児童生徒にとって教師は重要なアタッチメント対象であることを忘れるわけにはいきません。</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15</a:t>
            </a:fld>
            <a:endParaRPr kumimoji="1" lang="ja-JP" altLang="en-US"/>
          </a:p>
        </p:txBody>
      </p:sp>
    </p:spTree>
    <p:extLst>
      <p:ext uri="{BB962C8B-B14F-4D97-AF65-F5344CB8AC3E}">
        <p14:creationId xmlns:p14="http://schemas.microsoft.com/office/powerpoint/2010/main" val="181921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人は生まれつき人を志向するもので、社会的な存在です。生後</a:t>
            </a:r>
            <a:r>
              <a:rPr kumimoji="1" lang="en-US" altLang="ja-JP" dirty="0"/>
              <a:t>3</a:t>
            </a:r>
            <a:r>
              <a:rPr kumimoji="1" lang="ja-JP" altLang="en-US" dirty="0"/>
              <a:t>か月もすると</a:t>
            </a:r>
            <a:r>
              <a:rPr kumimoji="1" lang="ja-JP" altLang="en-US" u="sng" dirty="0"/>
              <a:t>第一次間主観性</a:t>
            </a:r>
            <a:r>
              <a:rPr kumimoji="1" lang="ja-JP" altLang="en-US" dirty="0"/>
              <a:t>をもち、相手の気持ちに合わせて動いたり、会話のような音声のやり取りを楽しむことができます。あやすと笑い、イナイイナイバーなどの赤ちゃん遊びができるのもこのころです。生後</a:t>
            </a:r>
            <a:r>
              <a:rPr kumimoji="1" lang="en-US" altLang="ja-JP" dirty="0"/>
              <a:t>8</a:t>
            </a:r>
            <a:r>
              <a:rPr kumimoji="1" lang="ja-JP" altLang="en-US" dirty="0"/>
              <a:t>から</a:t>
            </a:r>
            <a:r>
              <a:rPr kumimoji="1" lang="en-US" altLang="ja-JP" dirty="0"/>
              <a:t>9</a:t>
            </a:r>
            <a:r>
              <a:rPr kumimoji="1" lang="ja-JP" altLang="en-US" dirty="0"/>
              <a:t>か月になると</a:t>
            </a:r>
            <a:r>
              <a:rPr kumimoji="1" lang="ja-JP" altLang="en-US" u="sng" dirty="0"/>
              <a:t>第二次間主観性</a:t>
            </a:r>
            <a:r>
              <a:rPr kumimoji="1" lang="ja-JP" altLang="en-US" dirty="0"/>
              <a:t>を示し、共同注意ができるようになります。</a:t>
            </a:r>
            <a:endParaRPr kumimoji="1" lang="en-US" altLang="ja-JP" dirty="0"/>
          </a:p>
          <a:p>
            <a:r>
              <a:rPr kumimoji="1" lang="ja-JP" altLang="en-US" dirty="0"/>
              <a:t>　人との間で気持ちを通い合わせて一緒に楽しんだり、対等な関係で共同作業を行うことができる関係性を、</a:t>
            </a:r>
            <a:r>
              <a:rPr kumimoji="1" lang="ja-JP" altLang="en-US" u="sng" dirty="0"/>
              <a:t>コンパニオンシップ</a:t>
            </a:r>
            <a:r>
              <a:rPr kumimoji="1" lang="ja-JP" altLang="en-US" dirty="0"/>
              <a:t>と言います。これは親子だけでなく、様々な相手との関係で、友達はコンパニオンシップの関係ということができます。一緒に心を通い合わせて共同作業ができることが、社会参加の基盤となります。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16</a:t>
            </a:fld>
            <a:endParaRPr kumimoji="1" lang="ja-JP" altLang="en-US"/>
          </a:p>
        </p:txBody>
      </p:sp>
    </p:spTree>
    <p:extLst>
      <p:ext uri="{BB962C8B-B14F-4D97-AF65-F5344CB8AC3E}">
        <p14:creationId xmlns:p14="http://schemas.microsoft.com/office/powerpoint/2010/main" val="195269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児童生徒にとって、親や教師という身近な大人は非常に重要です。まず、親や教師はアタッチメント対象であって、安定したアタッチメントをはぐくむことが心の安心感につながります。そのため、親や教師は、児童生徒の困ったり不安になったりという信号を察知して適切に解釈して素早く対応することで、子どもの気持ちに敏感に反応して安心感を与えることが大切です。信号を無視し続けていると、どうせ相手にしてもらえないとあきらめて、アタッチメント行動システムを低活性のままにしたり、反応してもらえる時ともらえないときと首尾一貫しないと、反応が得られるか常時不安で、アタッチメント行動システムを過活性状態にし続けることになります。さらには、アタッチメント対象が脅かしてきたり、役割逆転の行動をとると、頼ろうとしても恐ろしくて頼れないという葛藤状態に陥り、アタッチメント行動システムが混乱します。こうした低活性方略や過活性方略、アタッチメント行動システムの混乱は、不安定なアタッチメントであり、危機的場面でも安心感を得ることができず、心理的不適応に陥ることになります。</a:t>
            </a:r>
            <a:endParaRPr kumimoji="1" lang="en-US" altLang="ja-JP" dirty="0"/>
          </a:p>
          <a:p>
            <a:r>
              <a:rPr kumimoji="1" lang="ja-JP" altLang="en-US" dirty="0"/>
              <a:t>　大人との間にはコンパニオンシップも形成しますが、これも大人が児童生徒の気持ちを理解し、気持ちを一つにして行動することが大切です。</a:t>
            </a:r>
            <a:endParaRPr kumimoji="1" lang="en-US" altLang="ja-JP" dirty="0"/>
          </a:p>
          <a:p>
            <a:r>
              <a:rPr kumimoji="1" lang="ja-JP" altLang="en-US" dirty="0"/>
              <a:t>　アタッチメントにしてもコンパニオンにしても、良好な関係性を形成するためには、親や教師は子どもの気持ちを理解できるメンタライゼーションの力が必要です。様々な人の中で気持ちを通い合わす経験が児童生徒には必要なので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17</a:t>
            </a:fld>
            <a:endParaRPr kumimoji="1" lang="ja-JP" altLang="en-US"/>
          </a:p>
        </p:txBody>
      </p:sp>
    </p:spTree>
    <p:extLst>
      <p:ext uri="{BB962C8B-B14F-4D97-AF65-F5344CB8AC3E}">
        <p14:creationId xmlns:p14="http://schemas.microsoft.com/office/powerpoint/2010/main" val="176870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人間」は他の動物種に比べても極めて未成熟な状態で誕生します。そのために、出生後、他者の世話を受けなければ生存できません。その他者の世話の影響を受けて脳細胞のネットワークの多くの部分の構築がなされます。また、人間の子どもは未熟で生まれ極めて育てにくいので、世話は母親だけではなく、多くの人の手に頼らなければならず、その世話により多彩になります。また、人間は地球上のあらゆる所に生息しているから、ますます多種多様な環境の中で成長するということになります。ですから、その脳細胞のネットワークは、当然多種多様にならざるを得ないのです。</a:t>
            </a:r>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18</a:t>
            </a:fld>
            <a:endParaRPr kumimoji="1" lang="ja-JP" altLang="en-US"/>
          </a:p>
        </p:txBody>
      </p:sp>
    </p:spTree>
    <p:extLst>
      <p:ext uri="{BB962C8B-B14F-4D97-AF65-F5344CB8AC3E}">
        <p14:creationId xmlns:p14="http://schemas.microsoft.com/office/powerpoint/2010/main" val="303422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すでに述べたように、人の発達の仕方は、遺伝子の影響を受けるとともに、周囲の環境の影響も受けます。遺伝の影響を大きく受けるところもあれば環境の影響の方が大きいところもあるが、全体としてはほぼ半々の影響力であると言われています。そのうえ、エピジェネティックスと言って、遺伝子の情報が実際にどのように発現するかどうかも環境の影響を受けています。</a:t>
            </a:r>
          </a:p>
          <a:p>
            <a:r>
              <a:rPr kumimoji="1" lang="ja-JP" altLang="en-US" dirty="0"/>
              <a:t>サメロフは、遺伝と環境の相互作用をあきらかにして相乗的相互作用説を唱え、「発達の交流型モデル」を提案しました。すなわち、人の発達は、人と周囲の環境とのトランザクション、交流と相互浸透によると述べています。個体と環境の双方は「一方の今の状態が他方の次の状態に影響を与える」という形で時間の経過とともに相互に変化していくというモデルです。それは例えば以下のように現れます。</a:t>
            </a:r>
          </a:p>
          <a:p>
            <a:r>
              <a:rPr kumimoji="1" lang="ja-JP" altLang="en-US" dirty="0"/>
              <a:t>　赤ちゃんは生まれたときまだ首も据わらず、視力も弱いが、養育者は縦抱きではなく、首を支えた横抱きの状態で抱きます。すると、赤ちゃんは養育者の目のあたりに焦点が合うので養育者の目の動きに注目し興味をもちます。次第に首が据わってくると養育者の視線の先を見ようとしておとなしく横抱きに抱かれていないようになります。すると養育者は縦抱きにするようになっていきます。すると赤ちゃんは視界が広がり新たなものやことを発見したり体験したりできるようになっていくというわけ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19</a:t>
            </a:fld>
            <a:endParaRPr kumimoji="1" lang="ja-JP" altLang="en-US"/>
          </a:p>
        </p:txBody>
      </p:sp>
    </p:spTree>
    <p:extLst>
      <p:ext uri="{BB962C8B-B14F-4D97-AF65-F5344CB8AC3E}">
        <p14:creationId xmlns:p14="http://schemas.microsoft.com/office/powerpoint/2010/main" val="1476390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分間時間を計って、終了の合図をします。</a:t>
            </a:r>
            <a:br>
              <a:rPr kumimoji="1" lang="ja-JP" altLang="en-US" dirty="0"/>
            </a:br>
            <a:r>
              <a:rPr kumimoji="1" lang="en-US" altLang="ja-JP" dirty="0"/>
              <a:t>1</a:t>
            </a:r>
            <a:r>
              <a:rPr kumimoji="1" lang="ja-JP" altLang="en-US" dirty="0"/>
              <a:t>．この話し合いで、どんな気持ちになりましたか。</a:t>
            </a:r>
            <a:r>
              <a:rPr kumimoji="1" lang="en-US" altLang="ja-JP" dirty="0"/>
              <a:t>(</a:t>
            </a:r>
            <a:r>
              <a:rPr kumimoji="1" lang="ja-JP" altLang="en-US" dirty="0"/>
              <a:t>話しやすかった。安心して話せた・否定されないので安心できた、などがでるかな</a:t>
            </a:r>
            <a:r>
              <a:rPr kumimoji="1" lang="en-US" altLang="ja-JP" dirty="0"/>
              <a:t>?)</a:t>
            </a:r>
          </a:p>
          <a:p>
            <a:r>
              <a:rPr kumimoji="1" lang="en-US" altLang="ja-JP" dirty="0"/>
              <a:t>2.</a:t>
            </a:r>
            <a:r>
              <a:rPr kumimoji="1" lang="ja-JP" altLang="en-US" dirty="0"/>
              <a:t>　では、最後に話した内容は、一番最初の時に予想していた内容でしたか。</a:t>
            </a:r>
            <a:r>
              <a:rPr kumimoji="1" lang="en-US" altLang="ja-JP" dirty="0"/>
              <a:t>(</a:t>
            </a:r>
            <a:r>
              <a:rPr kumimoji="1" lang="ja-JP" altLang="en-US" dirty="0"/>
              <a:t>多くの場合、最初に予想していなかった話の展開になっている</a:t>
            </a:r>
            <a:r>
              <a:rPr kumimoji="1" lang="en-US" altLang="ja-JP" dirty="0"/>
              <a:t>)</a:t>
            </a:r>
            <a:endParaRPr kumimoji="1" lang="ja-JP" altLang="en-US" dirty="0"/>
          </a:p>
          <a:p>
            <a:r>
              <a:rPr kumimoji="1" lang="en-US" altLang="ja-JP" dirty="0"/>
              <a:t>3</a:t>
            </a:r>
            <a:r>
              <a:rPr kumimoji="1" lang="ja-JP" altLang="en-US" dirty="0"/>
              <a:t>．これは二人で対話したからで、自分一人ではなしえなかったことです。しかも、最初には想像していなかったことを考えている自分がそこに存在します。つまり「対話相手」という環境に依って「今までの自分と違う自分」が出現したことになります。一種の「発達」と言えます。</a:t>
            </a:r>
          </a:p>
          <a:p>
            <a:r>
              <a:rPr kumimoji="1" lang="ja-JP" altLang="en-US" dirty="0"/>
              <a:t>　今ここで実現したことは、「発達とは一人だけで実現されるものではなく、他者との関係性の中で実現されるものであること」、「それは最初から予定されていたものではなく、対話の双方ともに、「一方の今の状態が他方の次の状態に影響を与える」プロセスを通して、都度新しく成し遂げられるものであること」、そして「そのとき、人は、それまでの自分ではない新しい自分が生まれていること。しかしそれは突拍子もないものではなく、それまでの自分を土台にして頭一つ背伸びをした」ものとして現れていること」、などです。</a:t>
            </a:r>
          </a:p>
          <a:p>
            <a:r>
              <a:rPr kumimoji="1" lang="ja-JP" altLang="en-US" dirty="0"/>
              <a:t>生活や学習の様々な場面で、このようなことが実現しているし、また、それをうまく促せるような環境やお膳立てをしていくことが、発達支援として重要な視点となります。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20</a:t>
            </a:fld>
            <a:endParaRPr kumimoji="1" lang="ja-JP" altLang="en-US"/>
          </a:p>
        </p:txBody>
      </p:sp>
    </p:spTree>
    <p:extLst>
      <p:ext uri="{BB962C8B-B14F-4D97-AF65-F5344CB8AC3E}">
        <p14:creationId xmlns:p14="http://schemas.microsoft.com/office/powerpoint/2010/main" val="49371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その決まりきった道筋を発達の原理と言います。それには大きく分けて、成熟を重視する立場と学習を重視する立場があります。</a:t>
            </a:r>
            <a:r>
              <a:rPr kumimoji="1" lang="ja-JP" altLang="en-US" u="sng" dirty="0"/>
              <a:t>成熟説</a:t>
            </a:r>
            <a:r>
              <a:rPr kumimoji="1" lang="ja-JP" altLang="en-US" dirty="0"/>
              <a:t>の代表がゲゼルで、双子による階段上りの実験が有名です。双子の一方には階段上りを練習させ、もう一方には何もしなかったにもかかわらず、階段上りの発達には差がありませんでした。つまり、階段上りに練習効果はなく成熟によるということです。</a:t>
            </a:r>
            <a:r>
              <a:rPr kumimoji="1" lang="ja-JP" altLang="en-US" u="sng" dirty="0"/>
              <a:t>学習説</a:t>
            </a:r>
            <a:r>
              <a:rPr kumimoji="1" lang="ja-JP" altLang="en-US" dirty="0"/>
              <a:t>の代表はワトソンで、ワトソンは、自分に</a:t>
            </a:r>
            <a:r>
              <a:rPr kumimoji="1" lang="en-US" altLang="ja-JP" dirty="0"/>
              <a:t>1</a:t>
            </a:r>
            <a:r>
              <a:rPr kumimoji="1" lang="ja-JP" altLang="en-US" dirty="0"/>
              <a:t>ダースの乳児を育てることができたら、全員をそれぞれ異なる人物に育て上げることができると豪語して、すべてが学習により決まるとしました。</a:t>
            </a:r>
            <a:endParaRPr kumimoji="1" lang="en-US" altLang="ja-JP" dirty="0"/>
          </a:p>
          <a:p>
            <a:r>
              <a:rPr kumimoji="1" lang="ja-JP" altLang="en-US" dirty="0"/>
              <a:t>　しかしながら、現在の発達心理学では、成熟も学習も、両方ともが発達にかかわることになります。</a:t>
            </a:r>
            <a:endParaRPr kumimoji="1" lang="en-US" altLang="ja-JP" dirty="0"/>
          </a:p>
          <a:p>
            <a:r>
              <a:rPr kumimoji="1" lang="ja-JP" altLang="en-US" dirty="0"/>
              <a:t>　成熟と学習のかかわり方には、両者が加算的にかかわるとする</a:t>
            </a:r>
            <a:r>
              <a:rPr kumimoji="1" lang="ja-JP" altLang="en-US" u="sng" dirty="0"/>
              <a:t>シュテルンが唱えた輻湊説</a:t>
            </a:r>
            <a:r>
              <a:rPr kumimoji="1" lang="ja-JP" altLang="en-US" dirty="0"/>
              <a:t>から、成熟、つまり、もって生まれた性質が花開くにはふさわしい環境が必要であるとする</a:t>
            </a:r>
            <a:r>
              <a:rPr kumimoji="1" lang="ja-JP" altLang="en-US" u="sng" dirty="0"/>
              <a:t>ジェンセンが唱えた環境閾値説</a:t>
            </a:r>
            <a:r>
              <a:rPr kumimoji="1" lang="ja-JP" altLang="en-US" dirty="0"/>
              <a:t>があります。特に、ジェンセンの環境閾値説は、いくら環境を整えても素質がない者は発達しないという差別的な言説であるジェンセニズムにつながる考えです。さらに、</a:t>
            </a:r>
            <a:r>
              <a:rPr kumimoji="1" lang="ja-JP" altLang="en-US" u="sng" dirty="0"/>
              <a:t>ワディントンは地形図</a:t>
            </a:r>
            <a:r>
              <a:rPr kumimoji="1" lang="ja-JP" altLang="en-US" dirty="0"/>
              <a:t>を想定して、発達の各特性は谷の深さが決まっていて、谷が深い特性では環境による影響を受けにくいけれど、特性の中には谷が浅い場合があり、環境要因によっていかようにも変わると考えました。</a:t>
            </a:r>
            <a:endParaRPr kumimoji="1" lang="en-US" altLang="ja-JP" dirty="0"/>
          </a:p>
          <a:p>
            <a:r>
              <a:rPr kumimoji="1" lang="ja-JP" altLang="en-US" dirty="0"/>
              <a:t>　成熟と学習の関わりの様々な考え方が最終的にたどり着いた考え方が、</a:t>
            </a:r>
            <a:r>
              <a:rPr kumimoji="1" lang="ja-JP" altLang="en-US" u="sng" dirty="0"/>
              <a:t>サメロフの相乗的相互作用説</a:t>
            </a:r>
            <a:r>
              <a:rPr kumimoji="1" lang="ja-JP" altLang="en-US" dirty="0"/>
              <a:t>で、これは、成熟と学習が掛け算として関わり、相互に影響を及ぼし合って発達を形作っていくと考えました。</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3</a:t>
            </a:fld>
            <a:endParaRPr kumimoji="1" lang="ja-JP" altLang="en-US"/>
          </a:p>
        </p:txBody>
      </p:sp>
    </p:spTree>
    <p:extLst>
      <p:ext uri="{BB962C8B-B14F-4D97-AF65-F5344CB8AC3E}">
        <p14:creationId xmlns:p14="http://schemas.microsoft.com/office/powerpoint/2010/main" val="168984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児童生徒が生きている最も基礎的な環境の一つが家庭です。学校などが、一定年限だけ過ごす通過機関であるのに対して、家庭は長い間児童生徒の基礎環境となります。ですから、家庭の状況が児童生徒の発達に及ぼす影響は大きいといえます。また、その家庭も社会の中にあって様々な影響を受けており、固定的でも一様でもありません。</a:t>
            </a:r>
          </a:p>
          <a:p>
            <a:r>
              <a:rPr kumimoji="1" lang="ja-JP" altLang="en-US" dirty="0"/>
              <a:t>　家庭が児童生徒に及ぼす影響の一つとして、虐待等の問題があります。その支援については別の講義で詳しく触れられると思いますが、ここでは、虐待をしてしまっている家庭について、少し考えておきます。よく言われるように児童生徒を虐待している保護者は、自分自身が幼少期に虐待された経験をもつ者が多いのです。しかし逆に、幼少期に虐待を受けていた人の多くが大人になってから虐待をする親になっているというわけではありません。被虐待経験は、自らが親になったとき虐待をしてしまうかもしれない要素ではありますが、それを反面教師として虐待に批判的に育つ場合もあれば、後に親身に関わる人と出会ったことによって「虐待」という方法ではない子どもへの関わり方を身につけた場合もあります。また、「虐待」をする必要がない、心理的に安心した状況にいるということもあります。また一方、保護者が何らかの原因で極めて追い詰められたときに、「子どもへの虐待」という方法しか道を見つけ出すことが出来なかった、ということもあるかもしれません。要するに、保護者も環境の影響を受ける変化・発達可能態であって、決定論的に虐待された親は虐待すると決めつけてしまうことは不適切だということです。</a:t>
            </a:r>
          </a:p>
          <a:p>
            <a:r>
              <a:rPr kumimoji="1" lang="ja-JP" altLang="en-US" dirty="0"/>
              <a:t>　保護者を取り巻く様々な困難な問題に取り組むことが保護者の発達も促し、ひいては児童生徒の発達を支えることにつながると考えると、親子の間の問題のみに焦点を当てるのではなく、保護者が置かれている状況、そのコミュニティーの状況、社会の状況などを考え合わせて、保護者への働きかけが考えられるべきです。また、家庭の多様性についても認識されるようになってきました。一人親家庭、ステップファミリー、外国につながる家庭、その他様々な家庭の状況があります。それらは、児童生徒の発達に、ネガティブにもポジティブにも様々な影響を与えます。もちろん、それらの家庭を取り巻く様々な条件から生まれる問題に取り組むことも大切ですが、それぞれの家族が重層的な環境の中にあるという視点で環境の要因を広くとらえ、その一員として対象の児童生徒がいるという理解をしておくことは、児童生徒への広く深い理解と厚みのある支援をしていける保障になるのです。</a:t>
            </a:r>
          </a:p>
          <a:p>
            <a:r>
              <a:rPr kumimoji="1" lang="ja-JP" altLang="en-US" dirty="0"/>
              <a:t>　また、教師の守備範囲を超えた問題については行政機関やソーシャルワーカー等の他職種他機関と連携するということも、そういう視点を取ると大切である事がわかります。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21</a:t>
            </a:fld>
            <a:endParaRPr kumimoji="1" lang="ja-JP" altLang="en-US"/>
          </a:p>
        </p:txBody>
      </p:sp>
    </p:spTree>
    <p:extLst>
      <p:ext uri="{BB962C8B-B14F-4D97-AF65-F5344CB8AC3E}">
        <p14:creationId xmlns:p14="http://schemas.microsoft.com/office/powerpoint/2010/main" val="139137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情動や感情というと、対人関係、学習や発達などに関してネガティブにとらえられる場合が多いと思われますが、実はそうではありません。情動反応は、基本的に生命を維持するための「適応的な反応」です。また、情動状態は身体的な反応として表され、それは他者へのコミュニケーションともなります。そのうえに、そのそれぞれに応じた姿勢や態度のなかに情意的要因の上に刻みつけられた形が情動であるとも言えますし、「子どもの物の知覚はまずこの姿勢や態度を通して外の現実をはっきり意識することができるのである」とワロンも述べています。つまり、情動は学習の重要な入り口でもありモチベーションともなるのです。</a:t>
            </a:r>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22</a:t>
            </a:fld>
            <a:endParaRPr kumimoji="1" lang="ja-JP" altLang="en-US"/>
          </a:p>
        </p:txBody>
      </p:sp>
    </p:spTree>
    <p:extLst>
      <p:ext uri="{BB962C8B-B14F-4D97-AF65-F5344CB8AC3E}">
        <p14:creationId xmlns:p14="http://schemas.microsoft.com/office/powerpoint/2010/main" val="13941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環境から学ぶときには、学ぶ力があることと同時に、その意欲があることが重要になってきます。そして、「外的動機」以上に「内的動機」があることが望ましいと思われます。特に、内的動機があるときに後から外的動機となる要素が加わった場合、元々あった「内的動機」が減少する</a:t>
            </a:r>
            <a:r>
              <a:rPr kumimoji="1" lang="en-US" altLang="ja-JP" dirty="0"/>
              <a:t>(</a:t>
            </a:r>
            <a:r>
              <a:rPr kumimoji="1" lang="ja-JP" altLang="en-US" dirty="0"/>
              <a:t>アンダーマインニング</a:t>
            </a:r>
            <a:r>
              <a:rPr kumimoji="1" lang="en-US" altLang="ja-JP" dirty="0"/>
              <a:t>)</a:t>
            </a:r>
            <a:r>
              <a:rPr kumimoji="1" lang="ja-JP" altLang="en-US" dirty="0"/>
              <a:t>という例もあるので、外的動機としての褒美や賞賛等の設定の仕方には注意が必要です。</a:t>
            </a:r>
          </a:p>
          <a:p>
            <a:r>
              <a:rPr kumimoji="1" lang="ja-JP" altLang="en-US" dirty="0"/>
              <a:t>「内的動機」が生まれる前提に、その「取り組むべき課題・活動」が「自分にとってよからぬ事を起こすものではないという感覚がある事が重要になってきます。それは、大脳で認知的に判断する以前に「なんとなくいやだ」というような「内臓感覚による「感じ」</a:t>
            </a:r>
            <a:r>
              <a:rPr kumimoji="1" lang="en-US" altLang="ja-JP" dirty="0"/>
              <a:t>(</a:t>
            </a:r>
            <a:r>
              <a:rPr kumimoji="1" lang="ja-JP" altLang="en-US" dirty="0"/>
              <a:t>ソマティックマーカー</a:t>
            </a:r>
            <a:r>
              <a:rPr kumimoji="1" lang="en-US" altLang="ja-JP" dirty="0"/>
              <a:t>)</a:t>
            </a:r>
            <a:r>
              <a:rPr kumimoji="1" lang="ja-JP" altLang="en-US" dirty="0"/>
              <a:t>としてとらえられます。その感覚を尊重することが、やりたいと思ってやる、ということを増やすことに貢献すると思われます。</a:t>
            </a:r>
          </a:p>
          <a:p>
            <a:r>
              <a:rPr kumimoji="1" lang="ja-JP" altLang="en-US" dirty="0"/>
              <a:t>　また、ある学習や活動に取り組むことで「楽しい、やってよかった、没頭したという経験ができることも重要です。それは、その学習や活動が、難しすぎたり易しすぎたりすることなく最適な経験であることが必要です。そうすると、学習や活動は、児童生徒一人一人についてちょうどよい、適合したものであることが前提となってきます。そういう活動を提供する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23</a:t>
            </a:fld>
            <a:endParaRPr kumimoji="1" lang="ja-JP" altLang="en-US"/>
          </a:p>
        </p:txBody>
      </p:sp>
    </p:spTree>
    <p:extLst>
      <p:ext uri="{BB962C8B-B14F-4D97-AF65-F5344CB8AC3E}">
        <p14:creationId xmlns:p14="http://schemas.microsoft.com/office/powerpoint/2010/main" val="77624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た、他者とともに取り組むなかで「一人では出来ないが、他の誰かと一緒にやるとできる」という経験や、そのときに「今の自分ではない自分、頭一つ背伸びをした自分」になれて「うれしい」と思ったときに、それへの「内的動機」が生まれることもあります。この「一人では出来ないが誰かと一緒だとできる」範囲が「発達の最近接領域」と呼ばれる部分ですが、教師は、「他の誰か」の重要な候補です。そのときの教師の仕事として、足場をその都度創造していると考えるとわかりやすいでしょう。例として、スキーの練習でコブ斜面に挑戦する場面を考えてみましょう。コーチの後をついて滑っているときにはコブをうまく滑ることが出来、楽しく練習をすることが出来るが、昼休憩の自由時間に一人で滑ると、どうしてもうまくいかず転倒してばかりいることがあります。この差が、「コブ斜面を滑る」についてのこの人の最近接領域です。コーチの後を滑っているときには、コーチの動きを見て、膝の屈伸や体重移動などを真似ていたのでしょう。コーチも習う人の力量にあわせ、わかるように、一人で滑るときにはしないであろう屈伸や体重移動についての「見せ方」をしていると思います。この「自分一人で滑るときにはやらないが習う人に見せるために行った動きの見せ方」が、「都度創造された足場」です。つまり、習う人にとっては「環境が変容しており、その環境によって個体が変容している」のです。習う人がコーチの動きにうまく反応できないでいれば、コーチは「見せ方」を変えます。「環境が個体の状態によって変容する」のです。そして「一人では出来ないが誰かと一緒ならできる」ということが「一人でできるようになりたい」という意欲を生み出すのです。</a:t>
            </a:r>
          </a:p>
          <a:p>
            <a:r>
              <a:rPr kumimoji="1" lang="ja-JP" altLang="en-US" dirty="0"/>
              <a:t>　また、そのときに、ともに取り組む先達への、「あんな風になりたい」という憧れを生むこともあります。教師や先輩や少し前を行くクラスメートがその憧れの対象となり、そんな風になりたいと思うことも「内的動機」を作り出します。「人とともに学ぶ」ことが大切であるという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24</a:t>
            </a:fld>
            <a:endParaRPr kumimoji="1" lang="ja-JP" altLang="en-US"/>
          </a:p>
        </p:txBody>
      </p:sp>
    </p:spTree>
    <p:extLst>
      <p:ext uri="{BB962C8B-B14F-4D97-AF65-F5344CB8AC3E}">
        <p14:creationId xmlns:p14="http://schemas.microsoft.com/office/powerpoint/2010/main" val="423087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分に自信が持てなかったり自己が確立できなかったりして学習や活動にうまく参加できない児童生徒に対する対応として、フィンランドやオランダ等で開発され取り組まれている方法に、「オープンダイアローグ」や「リフレクティングプロセス」というものを利用できるかも知れません。何か問題が起こったときに関係するいろいろな人が集まって話し合うことをとおして解決を図ります。関わるすべてのメンバーが平等であり、対象者も自らの発言が否定されず、また、その発言に関して肯定的客観的に話し合われることを自らが見るという体験を通じて、自らの価値確認し、多様性を身につけていくというプロセスですが、詳細は類書をご覧ください。その中の重要な概念の一つに「ポリフォニー」というものがあります。「多様な声」ということですが、様々な意見や価値観が並行して存在していることを許容することです。「自己のもつ意見や感覚、価値観などが、多数派や他者と異なっていても、まずはそれを受け入れてもらえ、自己の存在を受け入れてもらえている」という感覚から始めるわけです。オープンダイアローグは「統合失調症の治療」から始まった取り組みですが、多くの「発達障害」の方の支援にも力を発揮しています。その実践の枠組みの中には、本人の尊重と主体的参加、「専門家」と本人および本人にとって重要な人々の平等、支援チームメンバーの平等などが重要なものとしてあげられています。また、専門家が専門的見地から話し合うことを本人らが横から「のぞき見る」ことを通して、客観的で信用しうる情報の獲得というものがあります。それらを通じて、自己が他者から尊重されていることを実感し、本人の自己の確立を実現しているのです。</a:t>
            </a:r>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25</a:t>
            </a:fld>
            <a:endParaRPr kumimoji="1" lang="ja-JP" altLang="en-US"/>
          </a:p>
        </p:txBody>
      </p:sp>
    </p:spTree>
    <p:extLst>
      <p:ext uri="{BB962C8B-B14F-4D97-AF65-F5344CB8AC3E}">
        <p14:creationId xmlns:p14="http://schemas.microsoft.com/office/powerpoint/2010/main" val="1366304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「発達障害」といわれているものは、</a:t>
            </a:r>
            <a:r>
              <a:rPr kumimoji="1" lang="en-US" altLang="ja-JP" dirty="0"/>
              <a:t>DSM-5</a:t>
            </a:r>
            <a:r>
              <a:rPr kumimoji="1" lang="ja-JP" altLang="en-US" dirty="0"/>
              <a:t>では「神経発達症」とよばれ、知的発達症・</a:t>
            </a:r>
            <a:r>
              <a:rPr kumimoji="1" lang="en-US" altLang="ja-JP" dirty="0"/>
              <a:t>ID</a:t>
            </a:r>
            <a:r>
              <a:rPr kumimoji="1" lang="ja-JP" altLang="en-US" dirty="0"/>
              <a:t>、自閉スペクトラム症・</a:t>
            </a:r>
            <a:r>
              <a:rPr kumimoji="1" lang="en-US" altLang="ja-JP" dirty="0"/>
              <a:t>ASD</a:t>
            </a:r>
            <a:r>
              <a:rPr kumimoji="1" lang="ja-JP" altLang="en-US" dirty="0"/>
              <a:t>、注意欠如</a:t>
            </a:r>
            <a:r>
              <a:rPr kumimoji="1" lang="en-US" altLang="ja-JP" dirty="0"/>
              <a:t>/</a:t>
            </a:r>
            <a:r>
              <a:rPr kumimoji="1" lang="ja-JP" altLang="en-US" dirty="0"/>
              <a:t>多動症・</a:t>
            </a:r>
            <a:r>
              <a:rPr kumimoji="1" lang="en-US" altLang="ja-JP" dirty="0"/>
              <a:t>AD/HD</a:t>
            </a:r>
            <a:r>
              <a:rPr kumimoji="1" lang="ja-JP" altLang="en-US" dirty="0"/>
              <a:t>、限局性学習症・</a:t>
            </a:r>
            <a:r>
              <a:rPr kumimoji="1" lang="en-US" altLang="ja-JP" dirty="0"/>
              <a:t>SLD</a:t>
            </a:r>
            <a:r>
              <a:rPr kumimoji="1" lang="ja-JP" altLang="en-US" dirty="0"/>
              <a:t>、発達性協調運動症・</a:t>
            </a:r>
            <a:r>
              <a:rPr kumimoji="1" lang="en-US" altLang="ja-JP" dirty="0"/>
              <a:t>DCD</a:t>
            </a:r>
            <a:r>
              <a:rPr kumimoji="1" lang="ja-JP" altLang="en-US" dirty="0"/>
              <a:t>などがあげられます。それぞれにはそれぞれの特徴があり、支援法なども詳細に検討、提案されていますが、全体を通して、これらは、本人においては「脳神経のネットワークの違い」があるのだということができます。</a:t>
            </a:r>
          </a:p>
          <a:p>
            <a:r>
              <a:rPr kumimoji="1" lang="ja-JP" altLang="en-US" dirty="0"/>
              <a:t>　「障害」ということについては、本人の特性が一つの要因としてあるけれども、ヴィゴツキーが述べるように、これが直接「障害」なのではなく、本人の特性が社会と関わる際に生じる生活上・学習上の不便さや不都合こそが「障害の実態」であると考えられます。</a:t>
            </a:r>
          </a:p>
          <a:p>
            <a:r>
              <a:rPr kumimoji="1" lang="ja-JP" altLang="en-US" dirty="0"/>
              <a:t>　ですから、支援においてまず大切なことは、環境を本人の特性に合わせて調整し、本人の生活や学習に不都合がないようにすることです。それは、「障害のある児童生徒」に「特別な権利」を与えるということではなく、他の児童生徒も享受している当たり前の「権利」を平等に保障するに過ぎないのです。そして、どの児童生徒も自由に生活したり学習したりできる環境を整えることが、障害者差別解消法にいう「基礎的環境整備」であり「合理的配慮、</a:t>
            </a:r>
            <a:r>
              <a:rPr kumimoji="1" lang="en-US" altLang="ja-JP" dirty="0"/>
              <a:t>reasonable accommodation</a:t>
            </a:r>
            <a:r>
              <a:rPr kumimoji="1" lang="ja-JP" altLang="en-US" dirty="0"/>
              <a:t>」であるといえます。</a:t>
            </a:r>
          </a:p>
          <a:p>
            <a:r>
              <a:rPr kumimoji="1" lang="ja-JP" altLang="en-US" dirty="0"/>
              <a:t>そして、一人一人にあった環境が設定される中で「発達障害」のある児童生徒がうまく学び、自己の発達を実現していけるのです。その際、「自己の発達」とは、多数派の定型的な発達とは違ったそれぞれの「発達障害種」の発達かもしれないし、「学び方」が発達することによって「多数派」的な発達も実現していくかもしれません。その児童生徒を固定的に見るのではなく、一人一人の「最適な発達」を実現できる支援を行っていく努力が求められると思います。それが「都度創造される人工物」です。</a:t>
            </a:r>
          </a:p>
          <a:p>
            <a:r>
              <a:rPr kumimoji="1" lang="ja-JP" altLang="en-US" dirty="0"/>
              <a:t>　いわゆる「発達障害」にくくられない障害であっても、それぞれの特性から、学び方に特徴なり学習方略の違いが生じます。それらに応じた支援を行うことも、同じように必要なことです。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26</a:t>
            </a:fld>
            <a:endParaRPr kumimoji="1" lang="ja-JP" altLang="en-US"/>
          </a:p>
        </p:txBody>
      </p:sp>
    </p:spTree>
    <p:extLst>
      <p:ext uri="{BB962C8B-B14F-4D97-AF65-F5344CB8AC3E}">
        <p14:creationId xmlns:p14="http://schemas.microsoft.com/office/powerpoint/2010/main" val="1857199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ヴイゴツキーは、例えば生まれつき全盲である子どもにとって「目が見えないこと」自体は当たり前で自然なことである。しかし、それが社会</a:t>
            </a:r>
            <a:r>
              <a:rPr kumimoji="1" lang="en-US" altLang="ja-JP" dirty="0"/>
              <a:t>(</a:t>
            </a:r>
            <a:r>
              <a:rPr kumimoji="1" lang="ja-JP" altLang="en-US" dirty="0"/>
              <a:t>他者や文化・制度など</a:t>
            </a:r>
            <a:r>
              <a:rPr kumimoji="1" lang="en-US" altLang="ja-JP" dirty="0"/>
              <a:t>)</a:t>
            </a:r>
            <a:r>
              <a:rPr kumimoji="1" lang="ja-JP" altLang="en-US" dirty="0"/>
              <a:t>に関わるときに「障害」となると述べています。そして、「目が見えないこと自体」を「一次的障害」、社会に関わるときに生じる困難を「二次的障害」と呼びました。現在「障害」というとき、この「二次的障害」に焦点を当てて考えることが重要になっています。「一次的障害」の部分を変化させることができればそれもいいのですが、たとえそれができないとしても「二次的障害」の部分に介入し、生きやすく、また発達しやすいようにすることが重要です。そこに支援の大きな可能性を見いだすことができます。</a:t>
            </a:r>
          </a:p>
          <a:p>
            <a:r>
              <a:rPr kumimoji="1" lang="ja-JP" altLang="en-US" dirty="0"/>
              <a:t>　「個人の特徴が理由で社会との関係において何らかの困難が発生することを改善する」ことに取り組むとすれば、その「個人の特徴」は、いわゆる「心身の障害」に限定される必要はありません。それ以外の様々な理由であっても、そのことで「生活や発達に困難が生じている」状態を改善することが課題になると思います。</a:t>
            </a:r>
          </a:p>
          <a:p>
            <a:r>
              <a:rPr kumimoji="1" lang="ja-JP" altLang="en-US" dirty="0"/>
              <a:t>　特別な教育的ニーズがある児童生徒にそれぞれ特別なケア・支援を行うというのが、「特別支援教育」の本旨であると考えられます。</a:t>
            </a:r>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27</a:t>
            </a:fld>
            <a:endParaRPr kumimoji="1" lang="ja-JP" altLang="en-US"/>
          </a:p>
        </p:txBody>
      </p:sp>
    </p:spTree>
    <p:extLst>
      <p:ext uri="{BB962C8B-B14F-4D97-AF65-F5344CB8AC3E}">
        <p14:creationId xmlns:p14="http://schemas.microsoft.com/office/powerpoint/2010/main" val="1341441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もう少し拡大して考えれば、「困っていること、援助があった方がいい状況にある人には、それを援助できる人が援助すればいい」ということもできます。「支援する人」と「支援される人」を固定する必要はありません。そうすることで、例えば「障害者」「外国籍児童生徒」というレッテルは、次第に必要性がなくなっていくし、多様な人が多様なままで、誰もがその力を使って助け合えるという人間関係が構築できると思います。また、「困ってから援助するのではなく、困る前、困らす前に援助すればいい」ということも言えます。加えて、学力のこと、進路のこと、健康のこと、友人関係の悩みのこと、などなども、「個人の問題、個人の内的なこと」ととらえるにとどまらず、「発達</a:t>
            </a:r>
            <a:r>
              <a:rPr kumimoji="1" lang="en-US" altLang="ja-JP" dirty="0"/>
              <a:t>=</a:t>
            </a:r>
            <a:r>
              <a:rPr kumimoji="1" lang="ja-JP" altLang="en-US" dirty="0"/>
              <a:t>今のコミュニティーの中で幸せに生きていけるように変化すること」の視点を持ち、環境との関係でとらえ直してみることができます。それも、環境との「交流・トランザクション」という視点に立って考えてみると、様々な対応が浮かんできます。</a:t>
            </a:r>
          </a:p>
          <a:p>
            <a:r>
              <a:rPr kumimoji="1" lang="ja-JP" altLang="en-US" dirty="0"/>
              <a:t>そして、これら、個体に対する支援と環境に対する支援は、どちらか一方ではなく、相互に統一的に存在するものであるととらえることができるのです。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28</a:t>
            </a:fld>
            <a:endParaRPr kumimoji="1" lang="ja-JP" altLang="en-US"/>
          </a:p>
        </p:txBody>
      </p:sp>
    </p:spTree>
    <p:extLst>
      <p:ext uri="{BB962C8B-B14F-4D97-AF65-F5344CB8AC3E}">
        <p14:creationId xmlns:p14="http://schemas.microsoft.com/office/powerpoint/2010/main" val="2779286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ニューロダイバーシティーとは、</a:t>
            </a:r>
            <a:r>
              <a:rPr kumimoji="1" lang="en-US" altLang="ja-JP" dirty="0"/>
              <a:t>1990</a:t>
            </a:r>
            <a:r>
              <a:rPr kumimoji="1" lang="ja-JP" altLang="en-US" dirty="0"/>
              <a:t>年代、</a:t>
            </a:r>
            <a:r>
              <a:rPr kumimoji="1" lang="en-US" altLang="ja-JP" dirty="0"/>
              <a:t>ASD</a:t>
            </a:r>
            <a:r>
              <a:rPr kumimoji="1" lang="ja-JP" altLang="en-US" dirty="0"/>
              <a:t>のある人々の権利擁護の運動から始まった概念です。今やその概念は</a:t>
            </a:r>
            <a:r>
              <a:rPr kumimoji="1" lang="en-US" altLang="ja-JP" dirty="0"/>
              <a:t>ASD</a:t>
            </a:r>
            <a:r>
              <a:rPr kumimoji="1" lang="ja-JP" altLang="en-US" dirty="0"/>
              <a:t>にとどまらず、すべての人の多様性として発展してきています。</a:t>
            </a:r>
          </a:p>
          <a:p>
            <a:r>
              <a:rPr kumimoji="1" lang="ja-JP" altLang="en-US" dirty="0"/>
              <a:t>　この言葉は脳神経の多様性という意味ですが、脳神経のネットワークは熱帯雨林に例えられるように、その結合のあり方はあらかじめプログラムされたものではなく、そのときの必要性において都度生成・活性化され、あるいは不活性化し消滅していくものです。</a:t>
            </a:r>
          </a:p>
          <a:p>
            <a:r>
              <a:rPr kumimoji="1" lang="ja-JP" altLang="en-US" dirty="0"/>
              <a:t>　人間という動物は特にそうですが、すべての個体は一様ではありません。人間は他の動物に比べても、個体ごとの多様性は大きいのです。例えば人間に近い大型霊長類は、その住んでいる場所が極めて限られていますが、人間は地球上のあらゆるところと言ってもいいほどあちこちに住んでいます。他の動物なら別の動物種になるような環境の違いがあっても、同じ人間として存在しています。それが自然なことです。考えてみれば不思議なことですが、脳の神経細胞のネットワークの結合に自由度が大きいということや、「道具を作り出し、道具を使う力が極めて大きい」ということにその理由があります。</a:t>
            </a:r>
          </a:p>
          <a:p>
            <a:r>
              <a:rPr kumimoji="1" lang="ja-JP" altLang="en-US" dirty="0"/>
              <a:t>　脳神経細胞のシナプス結合は、少なくない部分が環境との相互作用の中で作られ、作り替えられていきます。環境が様々である以上、そのシナプス結合のパターンは様々です。しかも、人は環境に関わる際に種々の道具を使うし、また、個体の環境からの情報のとらえ方も様々であるので、ますます、「環境との相互作用」の実態は複雑であり多様となっていきます。そのため、脳細胞のネットワークは、すべての人間が異なっています。</a:t>
            </a:r>
          </a:p>
          <a:p>
            <a:r>
              <a:rPr kumimoji="1" lang="ja-JP" altLang="en-US" dirty="0"/>
              <a:t>　ですから、思考の様式も行動も、それぞれがわずかであっても違っています。そして、少数派の思考や行動が平均的な、または多数派のものと大きく違っている個体であっても、人類の発展におけるその価値において多数派と違うということはないの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29</a:t>
            </a:fld>
            <a:endParaRPr kumimoji="1" lang="ja-JP" altLang="en-US"/>
          </a:p>
        </p:txBody>
      </p:sp>
    </p:spTree>
    <p:extLst>
      <p:ext uri="{BB962C8B-B14F-4D97-AF65-F5344CB8AC3E}">
        <p14:creationId xmlns:p14="http://schemas.microsoft.com/office/powerpoint/2010/main" val="2141448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インクルーシブとは「包摂」と訳されることがありますが、多数派の中に少数派が包み込まれるのではなくて、多様な個人がそのまま存在し相互に自由に交流し合うこと、すべての人のあらゆる存在がそのままで受け入れられている状態とみることが重要です。</a:t>
            </a:r>
          </a:p>
          <a:p>
            <a:r>
              <a:rPr kumimoji="1" lang="ja-JP" altLang="en-US" dirty="0"/>
              <a:t>　これまで述べてきたように、人間は元々多様な存在です。その人間が多様なままで自由に存在し、相互に自由に交流し、それぞれの能力によって仕事や生活や学習や様々な活動をし、その必要に応じて必要なものが保障されるという、すべての人が等しく幸せになれる社会が、インクルーシブ社会であると言えるでしょう。それは、「障害者を排除するのではなく、障害をもつていても健常者と均等に当たり前に生活できるような社会こそが、通常な社会である」というノーマライゼーションの考え方や、そのための条件整備としてのバリアフリー・ユニバーサルデザインという方法を含みつつも、障害者など「社会的な弱者」と呼ばれる人たちと多数派の人たちを固定的に捕らえるのではなくて、「すべての人が多様性の中にいる」ので「その人の必要に応じて支援が提供される」のが当たり前である社会、という考え方ということも出来ます。そしてその条件としては、どんな人であっても、その人のもつ能力によって働いたり活動を行ったりでき、同時にその人の必要なものが社会から提供されるという社会の仕組みが必要とされます。そのとき、「他者の幸せが自己の幸せの前提であリ、両者は不可分である」という社会的関係や道徳が成立していくと考えられます。それは、今は存在していません。また、今すぐ実現出来ないかもしれません。けれども、そういう見通しを持ちつつ、その道筋の上に今の一歩を前に向かって進むということが大切であると思います。　</a:t>
            </a:r>
          </a:p>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30</a:t>
            </a:fld>
            <a:endParaRPr kumimoji="1" lang="ja-JP" altLang="en-US"/>
          </a:p>
        </p:txBody>
      </p:sp>
    </p:spTree>
    <p:extLst>
      <p:ext uri="{BB962C8B-B14F-4D97-AF65-F5344CB8AC3E}">
        <p14:creationId xmlns:p14="http://schemas.microsoft.com/office/powerpoint/2010/main" val="219837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近年の遺伝学の考えにおいても、成熟、つまり遺伝と、学習、つまり環境は分かちがたく結びついていることがはっきりしています。そもそも遺伝子の発現のどの家庭においても環境が影響し、同じ</a:t>
            </a:r>
            <a:r>
              <a:rPr kumimoji="1" lang="en-US" altLang="ja-JP" dirty="0"/>
              <a:t>DNA</a:t>
            </a:r>
            <a:r>
              <a:rPr kumimoji="1" lang="ja-JP" altLang="en-US" dirty="0"/>
              <a:t>をもっていても環境条件によって出来上がるたんぱく質が異なり、発達にも影響します。これを</a:t>
            </a:r>
            <a:r>
              <a:rPr kumimoji="1" lang="ja-JP" altLang="en-US" u="sng" dirty="0"/>
              <a:t>遺伝子・環境相互作用</a:t>
            </a:r>
            <a:r>
              <a:rPr kumimoji="1" lang="ja-JP" altLang="en-US" dirty="0"/>
              <a:t>、つまり、</a:t>
            </a:r>
            <a:r>
              <a:rPr kumimoji="1" lang="en-US" altLang="ja-JP" u="sng" dirty="0"/>
              <a:t>GE</a:t>
            </a:r>
            <a:r>
              <a:rPr kumimoji="1" lang="ja-JP" altLang="en-US" u="sng" dirty="0"/>
              <a:t>相互作用</a:t>
            </a:r>
            <a:r>
              <a:rPr kumimoji="1" lang="ja-JP" altLang="en-US" dirty="0"/>
              <a:t>と言います。</a:t>
            </a:r>
            <a:endParaRPr kumimoji="1" lang="en-US" altLang="ja-JP" dirty="0"/>
          </a:p>
          <a:p>
            <a:r>
              <a:rPr kumimoji="1" lang="ja-JP" altLang="en-US" dirty="0"/>
              <a:t>　さらに、</a:t>
            </a:r>
            <a:r>
              <a:rPr kumimoji="1" lang="ja-JP" altLang="en-US" u="sng" dirty="0"/>
              <a:t>エピジェネテックス</a:t>
            </a:r>
            <a:r>
              <a:rPr kumimoji="1" lang="ja-JP" altLang="en-US" u="none" dirty="0"/>
              <a:t>と言って</a:t>
            </a:r>
            <a:r>
              <a:rPr kumimoji="1" lang="en-US" altLang="ja-JP" dirty="0"/>
              <a:t>DNA</a:t>
            </a:r>
            <a:r>
              <a:rPr kumimoji="1" lang="ja-JP" altLang="en-US" dirty="0"/>
              <a:t>自身も環境条件によって変化することが分かっています。つまり、</a:t>
            </a:r>
            <a:r>
              <a:rPr kumimoji="1" lang="en-US" altLang="ja-JP" dirty="0"/>
              <a:t>DNA</a:t>
            </a:r>
            <a:r>
              <a:rPr kumimoji="1" lang="ja-JP" altLang="en-US" dirty="0"/>
              <a:t>は化学物質ですが、メチル基がくっついたり、</a:t>
            </a:r>
            <a:r>
              <a:rPr kumimoji="1" lang="en-US" altLang="ja-JP" dirty="0"/>
              <a:t>DNA</a:t>
            </a:r>
            <a:r>
              <a:rPr kumimoji="1" lang="ja-JP" altLang="en-US" dirty="0"/>
              <a:t>の周りを取り巻いているヒストンのあり方によって、遺伝子のどれを使うか、使わないか、後から変化するということです。</a:t>
            </a:r>
            <a:endParaRPr kumimoji="1" lang="en-US" altLang="ja-JP" dirty="0"/>
          </a:p>
          <a:p>
            <a:r>
              <a:rPr kumimoji="1" lang="ja-JP" altLang="en-US" dirty="0"/>
              <a:t>　つまり、近年の遺伝学の成果から、発達初期の物理的な側面を含めた環境の影響が強調されるとともに、</a:t>
            </a:r>
            <a:r>
              <a:rPr kumimoji="1" lang="en-US" altLang="ja-JP" dirty="0"/>
              <a:t>DNA</a:t>
            </a:r>
            <a:r>
              <a:rPr kumimoji="1" lang="ja-JP" altLang="en-US" dirty="0"/>
              <a:t>を始めとする遺伝的要素は無視できないことも強調されているわけです。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4</a:t>
            </a:fld>
            <a:endParaRPr kumimoji="1" lang="ja-JP" altLang="en-US"/>
          </a:p>
        </p:txBody>
      </p:sp>
    </p:spTree>
    <p:extLst>
      <p:ext uri="{BB962C8B-B14F-4D97-AF65-F5344CB8AC3E}">
        <p14:creationId xmlns:p14="http://schemas.microsoft.com/office/powerpoint/2010/main" val="3934848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32</a:t>
            </a:fld>
            <a:endParaRPr kumimoji="1" lang="ja-JP" altLang="en-US"/>
          </a:p>
        </p:txBody>
      </p:sp>
    </p:spTree>
    <p:extLst>
      <p:ext uri="{BB962C8B-B14F-4D97-AF65-F5344CB8AC3E}">
        <p14:creationId xmlns:p14="http://schemas.microsoft.com/office/powerpoint/2010/main" val="846834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34</a:t>
            </a:fld>
            <a:endParaRPr kumimoji="1" lang="ja-JP" altLang="en-US"/>
          </a:p>
        </p:txBody>
      </p:sp>
    </p:spTree>
    <p:extLst>
      <p:ext uri="{BB962C8B-B14F-4D97-AF65-F5344CB8AC3E}">
        <p14:creationId xmlns:p14="http://schemas.microsoft.com/office/powerpoint/2010/main" val="24474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環境についても、ブロンフェンブレナーは、環境を入れ子としてとらえて</a:t>
            </a:r>
            <a:r>
              <a:rPr kumimoji="1" lang="ja-JP" altLang="en-US" u="sng" dirty="0"/>
              <a:t>生態学的発達理論</a:t>
            </a:r>
            <a:r>
              <a:rPr kumimoji="1" lang="ja-JP" altLang="en-US" dirty="0"/>
              <a:t>を唱えました。</a:t>
            </a:r>
            <a:endParaRPr kumimoji="1" lang="en-US" altLang="ja-JP" dirty="0"/>
          </a:p>
          <a:p>
            <a:r>
              <a:rPr kumimoji="1" lang="ja-JP" altLang="en-US" dirty="0"/>
              <a:t>　環境と言えば、個人に直接影響する親やきょうだい、友達、先生のことを考えるかもしれません。これは</a:t>
            </a:r>
            <a:r>
              <a:rPr kumimoji="1" lang="ja-JP" altLang="en-US" u="sng" dirty="0"/>
              <a:t>マイクロシステム</a:t>
            </a:r>
            <a:r>
              <a:rPr kumimoji="1" lang="ja-JP" altLang="en-US" dirty="0"/>
              <a:t>で、環境のごく一部です。</a:t>
            </a:r>
            <a:endParaRPr kumimoji="1" lang="en-US" altLang="ja-JP" dirty="0"/>
          </a:p>
          <a:p>
            <a:r>
              <a:rPr kumimoji="1" lang="ja-JP" altLang="en-US" dirty="0"/>
              <a:t>　マイクロシステムの成員は、親などは親戚という血縁集団や、教師では学校組織、さらに住んでいる地域の行政サービスやコミュニティといった</a:t>
            </a:r>
            <a:r>
              <a:rPr kumimoji="1" lang="ja-JP" altLang="en-US" u="sng" dirty="0"/>
              <a:t>エクソシステム</a:t>
            </a:r>
            <a:r>
              <a:rPr kumimoji="1" lang="ja-JP" altLang="en-US" dirty="0"/>
              <a:t>に影響されています。</a:t>
            </a:r>
            <a:endParaRPr kumimoji="1" lang="en-US" altLang="ja-JP" dirty="0"/>
          </a:p>
          <a:p>
            <a:r>
              <a:rPr kumimoji="1" lang="ja-JP" altLang="en-US" dirty="0"/>
              <a:t>　また、マイクロシステムの成員同士、例えば、親と教師は相互作用をしていますし、教師と友達との関係も影響します。これが、</a:t>
            </a:r>
            <a:r>
              <a:rPr kumimoji="1" lang="ja-JP" altLang="en-US" u="sng" dirty="0"/>
              <a:t>メゾシステム</a:t>
            </a:r>
            <a:r>
              <a:rPr kumimoji="1" lang="ja-JP" altLang="en-US" dirty="0"/>
              <a:t>です。</a:t>
            </a:r>
            <a:endParaRPr kumimoji="1" lang="en-US" altLang="ja-JP" dirty="0"/>
          </a:p>
          <a:p>
            <a:r>
              <a:rPr kumimoji="1" lang="ja-JP" altLang="en-US" dirty="0"/>
              <a:t>さらに、全体が、その時々の文化や社会、政治状況という</a:t>
            </a:r>
            <a:r>
              <a:rPr kumimoji="1" lang="ja-JP" altLang="en-US" u="sng" dirty="0"/>
              <a:t>マクロシステム</a:t>
            </a:r>
            <a:r>
              <a:rPr kumimoji="1" lang="ja-JP" altLang="en-US" dirty="0"/>
              <a:t>に影響されていますし、歴史や時間的流れという</a:t>
            </a:r>
            <a:r>
              <a:rPr kumimoji="1" lang="ja-JP" altLang="en-US" u="sng" dirty="0"/>
              <a:t>クロノシステム</a:t>
            </a:r>
            <a:r>
              <a:rPr kumimoji="1" lang="ja-JP" altLang="en-US" dirty="0"/>
              <a:t>の影響を受けます。</a:t>
            </a:r>
          </a:p>
        </p:txBody>
      </p:sp>
      <p:sp>
        <p:nvSpPr>
          <p:cNvPr id="4" name="スライド番号プレースホルダー 3"/>
          <p:cNvSpPr>
            <a:spLocks noGrp="1"/>
          </p:cNvSpPr>
          <p:nvPr>
            <p:ph type="sldNum" sz="quarter" idx="5"/>
          </p:nvPr>
        </p:nvSpPr>
        <p:spPr/>
        <p:txBody>
          <a:bodyPr/>
          <a:lstStyle/>
          <a:p>
            <a:fld id="{1B808740-8547-4340-9965-8989F6CE013C}" type="slidenum">
              <a:rPr kumimoji="1" lang="ja-JP" altLang="en-US" smtClean="0"/>
              <a:t>5</a:t>
            </a:fld>
            <a:endParaRPr kumimoji="1" lang="ja-JP" altLang="en-US"/>
          </a:p>
        </p:txBody>
      </p:sp>
    </p:spTree>
    <p:extLst>
      <p:ext uri="{BB962C8B-B14F-4D97-AF65-F5344CB8AC3E}">
        <p14:creationId xmlns:p14="http://schemas.microsoft.com/office/powerpoint/2010/main" val="192805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発達心理学の理論として是非、勉強しておきたいことは</a:t>
            </a:r>
            <a:r>
              <a:rPr kumimoji="1" lang="ja-JP" altLang="en-US" u="sng" dirty="0"/>
              <a:t>ヴィゴツキーの発達の最近接領域</a:t>
            </a:r>
            <a:r>
              <a:rPr kumimoji="1" lang="ja-JP" altLang="en-US" dirty="0"/>
              <a:t>の話です。</a:t>
            </a:r>
            <a:endParaRPr kumimoji="1" lang="en-US" altLang="ja-JP" dirty="0"/>
          </a:p>
          <a:p>
            <a:r>
              <a:rPr kumimoji="1" lang="ja-JP" altLang="en-US" dirty="0"/>
              <a:t>　これは、一人では問題解決が可能な発達水準、つまり、すでにできている事柄と、一人では問題解決ができない発達水準、つまり、まだ獲得できていない水準の間に、誰かと一緒にやればできる領域があるというものです。つまり、社会的相互作用の中でできるような領域があり、やがて、それが内在化されて、一人でできる領域になるというものです。</a:t>
            </a:r>
            <a:endParaRPr kumimoji="1" lang="en-US" altLang="ja-JP" dirty="0"/>
          </a:p>
          <a:p>
            <a:r>
              <a:rPr kumimoji="1" lang="ja-JP" altLang="en-US" dirty="0"/>
              <a:t>けして、もうすぐできるようになる領域ということではありません。</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6</a:t>
            </a:fld>
            <a:endParaRPr kumimoji="1" lang="ja-JP" altLang="en-US"/>
          </a:p>
        </p:txBody>
      </p:sp>
    </p:spTree>
    <p:extLst>
      <p:ext uri="{BB962C8B-B14F-4D97-AF65-F5344CB8AC3E}">
        <p14:creationId xmlns:p14="http://schemas.microsoft.com/office/powerpoint/2010/main" val="245942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最近接領域の考え方をもっと具体的にすると、</a:t>
            </a:r>
            <a:r>
              <a:rPr kumimoji="1" lang="ja-JP" altLang="en-US" u="sng" dirty="0"/>
              <a:t>スカフォルディング</a:t>
            </a:r>
            <a:r>
              <a:rPr kumimoji="1" lang="ja-JP" altLang="en-US" dirty="0"/>
              <a:t>、つまり、足場かけの考えになります。</a:t>
            </a:r>
            <a:endParaRPr kumimoji="1" lang="en-US" altLang="ja-JP" dirty="0"/>
          </a:p>
          <a:p>
            <a:r>
              <a:rPr kumimoji="1" lang="ja-JP" altLang="en-US" dirty="0"/>
              <a:t>つまり、一緒に手伝いながらできる領域、これが発達の最近接領域で、共同ですると可能になるところです。</a:t>
            </a:r>
            <a:endParaRPr kumimoji="1" lang="en-US" altLang="ja-JP" dirty="0"/>
          </a:p>
          <a:p>
            <a:r>
              <a:rPr kumimoji="1" lang="ja-JP" altLang="en-US" dirty="0"/>
              <a:t>手伝いながら、つまり、教師が足場をかけてやりながら、だんだんと足場を外して一人でできるようにしていくというイメージです。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7</a:t>
            </a:fld>
            <a:endParaRPr kumimoji="1" lang="ja-JP" altLang="en-US"/>
          </a:p>
        </p:txBody>
      </p:sp>
    </p:spTree>
    <p:extLst>
      <p:ext uri="{BB962C8B-B14F-4D97-AF65-F5344CB8AC3E}">
        <p14:creationId xmlns:p14="http://schemas.microsoft.com/office/powerpoint/2010/main" val="361680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次に、発達的観点について、お話します。つまり、発達心理学にもとづいて児童生徒を理解する視点です。</a:t>
            </a:r>
            <a:endParaRPr kumimoji="1" lang="en-US" altLang="ja-JP" dirty="0"/>
          </a:p>
          <a:p>
            <a:r>
              <a:rPr kumimoji="1" lang="ja-JP" altLang="en-US" dirty="0"/>
              <a:t>　一つ目が、ここまでに強調してきましたが、発達は個体、つまりもって生まれたものと環境との相互作用ととらえることです。児童生徒の現在の姿は、個人がもっているものがあらわれているのではなく、環境との相互作用の中で立ち現れている姿であり、環境によって変わってくるということです。しかも、その環境はブレンフェンブレナーが言うように入れ子構造になって、多重的な環境に囲まれているということです。</a:t>
            </a:r>
            <a:endParaRPr kumimoji="1" lang="en-US" altLang="ja-JP" dirty="0"/>
          </a:p>
          <a:p>
            <a:r>
              <a:rPr kumimoji="1" lang="ja-JP" altLang="en-US" dirty="0"/>
              <a:t>この観点を</a:t>
            </a:r>
            <a:r>
              <a:rPr kumimoji="1" lang="ja-JP" altLang="en-US" u="sng" dirty="0"/>
              <a:t>生態学的視点</a:t>
            </a:r>
            <a:r>
              <a:rPr kumimoji="1" lang="ja-JP" altLang="en-US" dirty="0"/>
              <a:t>と言います。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8</a:t>
            </a:fld>
            <a:endParaRPr kumimoji="1" lang="ja-JP" altLang="en-US"/>
          </a:p>
        </p:txBody>
      </p:sp>
    </p:spTree>
    <p:extLst>
      <p:ext uri="{BB962C8B-B14F-4D97-AF65-F5344CB8AC3E}">
        <p14:creationId xmlns:p14="http://schemas.microsoft.com/office/powerpoint/2010/main" val="196484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それをうまく表しているのが、</a:t>
            </a:r>
            <a:r>
              <a:rPr kumimoji="1" lang="ja-JP" altLang="en-US" u="sng" dirty="0"/>
              <a:t>国際生活機能分類によるモデル</a:t>
            </a:r>
            <a:r>
              <a:rPr kumimoji="1" lang="ja-JP" altLang="en-US" dirty="0"/>
              <a:t>、つまり、</a:t>
            </a:r>
            <a:r>
              <a:rPr kumimoji="1" lang="en-US" altLang="ja-JP" u="sng" dirty="0"/>
              <a:t>ICF</a:t>
            </a:r>
            <a:r>
              <a:rPr kumimoji="1" lang="ja-JP" altLang="en-US" u="sng" dirty="0"/>
              <a:t>モデル</a:t>
            </a:r>
            <a:r>
              <a:rPr kumimoji="1" lang="ja-JP" altLang="en-US" dirty="0"/>
              <a:t>です。</a:t>
            </a:r>
            <a:endParaRPr kumimoji="1" lang="en-US" altLang="ja-JP" dirty="0"/>
          </a:p>
          <a:p>
            <a:r>
              <a:rPr kumimoji="1" lang="ja-JP" altLang="en-US" dirty="0"/>
              <a:t>これは障害の実態をとらえる時、</a:t>
            </a:r>
            <a:r>
              <a:rPr kumimoji="1" lang="ja-JP" altLang="en-US" u="sng" dirty="0"/>
              <a:t>背景因子</a:t>
            </a:r>
            <a:r>
              <a:rPr kumimoji="1" lang="ja-JP" altLang="en-US" dirty="0"/>
              <a:t>によって現れ方が様々となり、障害がけして個人に張り付いたものではないことをうまく示しています。</a:t>
            </a:r>
            <a:endParaRPr kumimoji="1" lang="en-US" altLang="ja-JP" dirty="0"/>
          </a:p>
          <a:p>
            <a:r>
              <a:rPr kumimoji="1" lang="ja-JP" altLang="en-US" dirty="0"/>
              <a:t>たとえば、心身機能・構造における障害、つまり、</a:t>
            </a:r>
            <a:r>
              <a:rPr kumimoji="1" lang="ja-JP" altLang="en-US" u="sng" dirty="0"/>
              <a:t>機能障害</a:t>
            </a:r>
            <a:r>
              <a:rPr kumimoji="1" lang="ja-JP" altLang="en-US" dirty="0"/>
              <a:t>である目が見えないということを取り上げると、それは</a:t>
            </a:r>
            <a:r>
              <a:rPr kumimoji="1" lang="ja-JP" altLang="en-US" u="sng" dirty="0"/>
              <a:t>活動制限</a:t>
            </a:r>
            <a:r>
              <a:rPr kumimoji="1" lang="ja-JP" altLang="en-US" dirty="0"/>
              <a:t>をもたらしますが、その人が点字を学んだり、白状を使って自由に移動できたり、また、周りに助けを求める能力が高かったりすると、必ずしも活動制限にはなりません。さらに、環境要因として、点字ブロックや点字での案内板があり、視覚障害者へのバリアフリーが進んでいると、社会への</a:t>
            </a:r>
            <a:r>
              <a:rPr kumimoji="1" lang="ja-JP" altLang="en-US" u="sng" dirty="0"/>
              <a:t>参加制限</a:t>
            </a:r>
            <a:r>
              <a:rPr kumimoji="1" lang="ja-JP" altLang="en-US" dirty="0"/>
              <a:t>が緩和されます。</a:t>
            </a:r>
            <a:endParaRPr kumimoji="1" lang="en-US" altLang="ja-JP" dirty="0"/>
          </a:p>
          <a:p>
            <a:r>
              <a:rPr kumimoji="1" lang="ja-JP" altLang="en-US" dirty="0"/>
              <a:t>　つまり、個人が身に着けている資質や教育という</a:t>
            </a:r>
            <a:r>
              <a:rPr kumimoji="1" lang="ja-JP" altLang="en-US" u="sng" dirty="0"/>
              <a:t>個人要因</a:t>
            </a:r>
            <a:r>
              <a:rPr kumimoji="1" lang="ja-JP" altLang="en-US" dirty="0"/>
              <a:t>、また、バリアフリーや福祉サービスの在り方という</a:t>
            </a:r>
            <a:r>
              <a:rPr kumimoji="1" lang="ja-JP" altLang="en-US" u="sng" dirty="0"/>
              <a:t>環境要因</a:t>
            </a:r>
            <a:r>
              <a:rPr kumimoji="1" lang="ja-JP" altLang="en-US" dirty="0"/>
              <a:t>によって、機能障害がもたらす活動制限や参加制限が変化するわけです。</a:t>
            </a:r>
            <a:endParaRPr kumimoji="1" lang="en-US" altLang="ja-JP" dirty="0"/>
          </a:p>
          <a:p>
            <a:r>
              <a:rPr kumimoji="1" lang="ja-JP" altLang="en-US" dirty="0"/>
              <a:t>　児童生徒の状態をとらえる時、生物的側面である機能障害だけでなく、心理的側面である個人の資質・教育や、社会的側面である環境について見ていくという、</a:t>
            </a:r>
            <a:r>
              <a:rPr kumimoji="1" lang="ja-JP" altLang="en-US" u="sng" dirty="0"/>
              <a:t>生物・心理・社会モデル</a:t>
            </a:r>
            <a:r>
              <a:rPr kumimoji="1" lang="ja-JP" altLang="en-US" dirty="0"/>
              <a:t>に立った見方が大切になるわけです。</a:t>
            </a:r>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9</a:t>
            </a:fld>
            <a:endParaRPr kumimoji="1" lang="ja-JP" altLang="en-US"/>
          </a:p>
        </p:txBody>
      </p:sp>
    </p:spTree>
    <p:extLst>
      <p:ext uri="{BB962C8B-B14F-4D97-AF65-F5344CB8AC3E}">
        <p14:creationId xmlns:p14="http://schemas.microsoft.com/office/powerpoint/2010/main" val="148815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アクテビティーの後での解説：太郎君には，自閉スペクトラム障害があり，聴覚過敏があって，思いが伝わらないと級友に暴力を働くし，じっと座っていることができません。そのため，授業には参加できません。</a:t>
            </a:r>
            <a:endParaRPr kumimoji="1" lang="en-US" altLang="ja-JP" dirty="0"/>
          </a:p>
          <a:p>
            <a:r>
              <a:rPr kumimoji="1" lang="ja-JP" altLang="en-US" dirty="0"/>
              <a:t>彼の個人要因での問題は，文字が読めても明確な発語がないため，言いたいことが通じず，暴力に通じます。また，環境の問題として，見通しが持てない環境だと参加しません。また，聴覚過敏があって騒がしいと苦痛を感じるでしょう。</a:t>
            </a:r>
            <a:endParaRPr kumimoji="1" lang="en-US" altLang="ja-JP" dirty="0"/>
          </a:p>
          <a:p>
            <a:r>
              <a:rPr kumimoji="1" lang="ja-JP" altLang="en-US" dirty="0"/>
              <a:t>様々な支援方法が話し合われたかと思いますが，ここでは，個人要因や環境要因によって，活動制限や参加制限に変化が生じることをわかっていただくことが大切です。</a:t>
            </a:r>
            <a:endParaRPr kumimoji="1" lang="en-US" altLang="ja-JP" dirty="0"/>
          </a:p>
          <a:p>
            <a:r>
              <a:rPr kumimoji="1" lang="ja-JP" altLang="en-US" dirty="0"/>
              <a:t>　太郎君は鉄道に興味があり，多くの知識を持っているので，鉄道に関することを取り上げると能力を発揮できるし，集中して取り組めるでしょう。</a:t>
            </a:r>
            <a:endParaRPr kumimoji="1" lang="en-US" altLang="ja-JP" dirty="0"/>
          </a:p>
          <a:p>
            <a:r>
              <a:rPr kumimoji="1" lang="ja-JP" altLang="en-US" dirty="0"/>
              <a:t>また，鉄道を通じての友だちがいることで出かけることができて，社会に参加することができます。</a:t>
            </a:r>
            <a:endParaRPr kumimoji="1" lang="en-US" altLang="ja-JP" dirty="0"/>
          </a:p>
          <a:p>
            <a:r>
              <a:rPr kumimoji="1" lang="ja-JP" altLang="en-US" dirty="0"/>
              <a:t>　それ以外に，個人要因として，太郎君が言いたいことを相手に伝えるコミュニケーション手段を身に着けてもらえると，暴力でなく意志を訴えることもできます。</a:t>
            </a:r>
            <a:endParaRPr kumimoji="1" lang="en-US" altLang="ja-JP" dirty="0"/>
          </a:p>
          <a:p>
            <a:r>
              <a:rPr kumimoji="1" lang="ja-JP" altLang="en-US" dirty="0"/>
              <a:t>環境要因では，感覚過敏で困らないように聴覚的環境を整えることで，授業に参加しやすくなることも考えられます。</a:t>
            </a:r>
            <a:endParaRPr kumimoji="1" lang="en-US" altLang="ja-JP" dirty="0"/>
          </a:p>
          <a:p>
            <a:r>
              <a:rPr kumimoji="1" lang="ja-JP" altLang="en-US"/>
              <a:t>このように，個人要因や環境要因に対して支援することで，障害の現れ方が様々になるわけです。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1B808740-8547-4340-9965-8989F6CE013C}" type="slidenum">
              <a:rPr kumimoji="1" lang="ja-JP" altLang="en-US" smtClean="0"/>
              <a:t>10</a:t>
            </a:fld>
            <a:endParaRPr kumimoji="1" lang="ja-JP" altLang="en-US"/>
          </a:p>
        </p:txBody>
      </p:sp>
    </p:spTree>
    <p:extLst>
      <p:ext uri="{BB962C8B-B14F-4D97-AF65-F5344CB8AC3E}">
        <p14:creationId xmlns:p14="http://schemas.microsoft.com/office/powerpoint/2010/main" val="264453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rtl="0"/>
            <a:fld id="{695C2FFD-16E8-4CA0-BBE0-6D993B02B332}" type="datetime4">
              <a:rPr lang="ja-JP" altLang="en-US" smtClean="0"/>
              <a:t>2026年5月13日</a:t>
            </a:fld>
            <a:endParaRPr lang="en-US" dirty="0"/>
          </a:p>
        </p:txBody>
      </p:sp>
      <p:sp>
        <p:nvSpPr>
          <p:cNvPr id="5" name="フッター プレースホルダー 4"/>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cxnSp>
        <p:nvCxnSpPr>
          <p:cNvPr id="7" name="直線​​コネクタ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3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5" name="フッター プレースホルダー 4"/>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5243574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785600" y="274641"/>
            <a:ext cx="36576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12800" y="274641"/>
            <a:ext cx="107696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5" name="フッター プレースホルダー 4"/>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0906533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rtl="0"/>
            <a:fld id="{D60F30DE-55CE-4E30-89F3-DC8D2D35D468}" type="datetime4">
              <a:rPr lang="ja-JP" altLang="en-US" smtClean="0"/>
              <a:t>2026年5月13日</a:t>
            </a:fld>
            <a:endParaRPr lang="en-US" dirty="0"/>
          </a:p>
        </p:txBody>
      </p:sp>
      <p:sp>
        <p:nvSpPr>
          <p:cNvPr id="5" name="フッター プレースホルダー 4"/>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9261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5" name="フッター プレースホルダー 4"/>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8101909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6" name="フッター プレースホルダー 5"/>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7186763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rtl="0"/>
            <a:fld id="{EA3655E3-C5CA-4323-9B9A-08E3FF7BE903}" type="datetime4">
              <a:rPr lang="ja-JP" altLang="en-US" smtClean="0"/>
              <a:t>2026年5月13日</a:t>
            </a:fld>
            <a:endParaRPr lang="en-US" dirty="0"/>
          </a:p>
        </p:txBody>
      </p:sp>
      <p:sp>
        <p:nvSpPr>
          <p:cNvPr id="8" name="フッター プレースホルダー 7"/>
          <p:cNvSpPr>
            <a:spLocks noGrp="1"/>
          </p:cNvSpPr>
          <p:nvPr>
            <p:ph type="ftr" sz="quarter" idx="11"/>
          </p:nvPr>
        </p:nvSpPr>
        <p:spPr/>
        <p:txBody>
          <a:bodyPr/>
          <a:lstStyle/>
          <a:p>
            <a:pPr rtl="0"/>
            <a:r>
              <a:rPr lang="ja"/>
              <a:t>フッターを追加</a:t>
            </a:r>
            <a:endParaRPr lang="en-US" dirty="0"/>
          </a:p>
        </p:txBody>
      </p:sp>
      <p:sp>
        <p:nvSpPr>
          <p:cNvPr id="9" name="スライド番号プレースホルダー 8"/>
          <p:cNvSpPr>
            <a:spLocks noGrp="1"/>
          </p:cNvSpPr>
          <p:nvPr>
            <p:ph type="sldNum" sz="quarter" idx="12"/>
          </p:nvPr>
        </p:nvSpPr>
        <p:spPr/>
        <p:txBody>
          <a:bodyPr/>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360585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rtl="0"/>
            <a:fld id="{DFFD3C0F-03B2-49B8-9B68-5B231BA3ADC7}" type="datetime4">
              <a:rPr lang="ja-JP" altLang="en-US" smtClean="0"/>
              <a:t>2026年5月13日</a:t>
            </a:fld>
            <a:endParaRPr lang="en-US" dirty="0"/>
          </a:p>
        </p:txBody>
      </p:sp>
      <p:sp>
        <p:nvSpPr>
          <p:cNvPr id="4" name="フッター プレースホルダー 3"/>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5" name="スライド番号プレースホルダー 4"/>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426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3" name="フッター プレースホルダー 2"/>
          <p:cNvSpPr>
            <a:spLocks noGrp="1"/>
          </p:cNvSpPr>
          <p:nvPr>
            <p:ph type="ftr" sz="quarter" idx="11"/>
          </p:nvPr>
        </p:nvSpPr>
        <p:spPr/>
        <p:txBody>
          <a:bodyPr/>
          <a:lstStyle/>
          <a:p>
            <a:r>
              <a:rPr lang="ja-JP" altLang="en-US" noProof="0"/>
              <a:t>フッターを追加</a:t>
            </a:r>
            <a:endParaRPr lang="ja-JP" altLang="en-US" noProof="0" dirty="0"/>
          </a:p>
        </p:txBody>
      </p:sp>
      <p:sp>
        <p:nvSpPr>
          <p:cNvPr id="4" name="スライド番号プレースホルダー 3"/>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119533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6" name="フッター プレースホルダー 5"/>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9673661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99B142-2A9B-45AD-B0DD-80EC074B3FF1}" type="datetime4">
              <a:rPr lang="ja-JP" altLang="en-US" smtClean="0"/>
              <a:t>2026年5月13日</a:t>
            </a:fld>
            <a:endParaRPr lang="en-US" dirty="0"/>
          </a:p>
        </p:txBody>
      </p:sp>
      <p:sp>
        <p:nvSpPr>
          <p:cNvPr id="6" name="フッター プレースホルダー 5"/>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0900180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9B142-2A9B-45AD-B0DD-80EC074B3FF1}" type="datetime4">
              <a:rPr lang="ja-JP" altLang="en-US" smtClean="0"/>
              <a:t>2026年5月13日</a:t>
            </a:fld>
            <a:endParaRPr lang="en-US" dirty="0"/>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042897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12E4A8-6C2E-4521-8B52-5B2A3F24AC48}"/>
              </a:ext>
            </a:extLst>
          </p:cNvPr>
          <p:cNvSpPr/>
          <p:nvPr/>
        </p:nvSpPr>
        <p:spPr>
          <a:xfrm>
            <a:off x="1" y="69580"/>
            <a:ext cx="12191999" cy="2081605"/>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00"/>
              </a:highlight>
            </a:endParaRPr>
          </a:p>
        </p:txBody>
      </p:sp>
      <p:sp>
        <p:nvSpPr>
          <p:cNvPr id="10" name="テキスト ボックス 9">
            <a:extLst>
              <a:ext uri="{FF2B5EF4-FFF2-40B4-BE49-F238E27FC236}">
                <a16:creationId xmlns:a16="http://schemas.microsoft.com/office/drawing/2014/main" id="{6629A8FB-8924-AF31-CFA0-9524F3D92F61}"/>
              </a:ext>
            </a:extLst>
          </p:cNvPr>
          <p:cNvSpPr txBox="1"/>
          <p:nvPr/>
        </p:nvSpPr>
        <p:spPr>
          <a:xfrm>
            <a:off x="897314" y="207704"/>
            <a:ext cx="10397359" cy="707886"/>
          </a:xfrm>
          <a:prstGeom prst="rect">
            <a:avLst/>
          </a:prstGeom>
          <a:noFill/>
        </p:spPr>
        <p:txBody>
          <a:bodyPr wrap="square" rtlCol="0">
            <a:spAutoFit/>
          </a:bodyPr>
          <a:lstStyle/>
          <a:p>
            <a:pPr algn="ctr"/>
            <a:r>
              <a:rPr lang="ja-JP" altLang="en-US" sz="2000" dirty="0">
                <a:latin typeface="UD デジタル 教科書体 NK-B" panose="02020700000000000000" pitchFamily="18" charset="-128"/>
                <a:ea typeface="UD デジタル 教科書体 NK-B" panose="02020700000000000000" pitchFamily="18" charset="-128"/>
              </a:rPr>
              <a:t>令和</a:t>
            </a:r>
            <a:r>
              <a:rPr lang="en-US" altLang="ja-JP" sz="2000" dirty="0">
                <a:latin typeface="UD デジタル 教科書体 NK-B" panose="02020700000000000000" pitchFamily="18" charset="-128"/>
                <a:ea typeface="UD デジタル 教科書体 NK-B" panose="02020700000000000000" pitchFamily="18" charset="-128"/>
              </a:rPr>
              <a:t>7</a:t>
            </a:r>
            <a:r>
              <a:rPr lang="ja-JP" altLang="en-US" sz="2000">
                <a:latin typeface="UD デジタル 教科書体 NK-B" panose="02020700000000000000" pitchFamily="18" charset="-128"/>
                <a:ea typeface="UD デジタル 教科書体 NK-B" panose="02020700000000000000" pitchFamily="18" charset="-128"/>
              </a:rPr>
              <a:t>年度 文部</a:t>
            </a:r>
            <a:r>
              <a:rPr lang="ja-JP" altLang="en-US" sz="2000" dirty="0">
                <a:latin typeface="UD デジタル 教科書体 NK-B" panose="02020700000000000000" pitchFamily="18" charset="-128"/>
                <a:ea typeface="UD デジタル 教科書体 NK-B" panose="02020700000000000000" pitchFamily="18" charset="-128"/>
              </a:rPr>
              <a:t>科学省委託事業　いじめ対策・不登校支援推進事業</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latin typeface="UD デジタル 教科書体 NK-B" panose="02020700000000000000" pitchFamily="18" charset="-128"/>
                <a:ea typeface="UD デジタル 教科書体 NK-B" panose="02020700000000000000" pitchFamily="18" charset="-128"/>
              </a:rPr>
              <a:t>いじめ・不登校等の未然防止等に向けた魅力ある学校づくりに関する調査研究</a:t>
            </a:r>
          </a:p>
        </p:txBody>
      </p:sp>
      <p:sp>
        <p:nvSpPr>
          <p:cNvPr id="11" name="テキスト ボックス 10">
            <a:extLst>
              <a:ext uri="{FF2B5EF4-FFF2-40B4-BE49-F238E27FC236}">
                <a16:creationId xmlns:a16="http://schemas.microsoft.com/office/drawing/2014/main" id="{2765B492-58EF-CB16-4C75-B2B061E72F44}"/>
              </a:ext>
            </a:extLst>
          </p:cNvPr>
          <p:cNvSpPr txBox="1"/>
          <p:nvPr/>
        </p:nvSpPr>
        <p:spPr>
          <a:xfrm>
            <a:off x="2181545" y="950612"/>
            <a:ext cx="7828895" cy="1077218"/>
          </a:xfrm>
          <a:prstGeom prst="rect">
            <a:avLst/>
          </a:prstGeom>
          <a:noFill/>
        </p:spPr>
        <p:txBody>
          <a:bodyPr wrap="square" rtlCol="0">
            <a:spAutoFit/>
          </a:bodyPr>
          <a:lstStyle/>
          <a:p>
            <a:r>
              <a:rPr kumimoji="1" lang="ja-JP" altLang="en-US" sz="3200" b="1" dirty="0">
                <a:solidFill>
                  <a:schemeClr val="bg1"/>
                </a:solidFill>
                <a:effectLst>
                  <a:outerShdw blurRad="50800" dist="50800" dir="5400000" algn="ctr" rotWithShape="0">
                    <a:srgbClr val="000000">
                      <a:alpha val="54000"/>
                    </a:srgbClr>
                  </a:outerShdw>
                </a:effectLst>
                <a:latin typeface="BIZ UDPゴシック" panose="020B0400000000000000" pitchFamily="50" charset="-128"/>
                <a:ea typeface="BIZ UDPゴシック" panose="020B0400000000000000" pitchFamily="50" charset="-128"/>
              </a:rPr>
              <a:t>「心理分野に強みや専門性を有する教師の育成のための教職員向け研修プログラム」</a:t>
            </a:r>
          </a:p>
        </p:txBody>
      </p:sp>
      <p:sp>
        <p:nvSpPr>
          <p:cNvPr id="12" name="正方形/長方形 11">
            <a:extLst>
              <a:ext uri="{FF2B5EF4-FFF2-40B4-BE49-F238E27FC236}">
                <a16:creationId xmlns:a16="http://schemas.microsoft.com/office/drawing/2014/main" id="{5E22E63C-2855-3692-3698-054890A4B3BA}"/>
              </a:ext>
            </a:extLst>
          </p:cNvPr>
          <p:cNvSpPr/>
          <p:nvPr/>
        </p:nvSpPr>
        <p:spPr>
          <a:xfrm>
            <a:off x="0" y="2091820"/>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59C036-58E5-3312-A603-9C43F93830E9}"/>
              </a:ext>
            </a:extLst>
          </p:cNvPr>
          <p:cNvSpPr/>
          <p:nvPr/>
        </p:nvSpPr>
        <p:spPr>
          <a:xfrm>
            <a:off x="0" y="0"/>
            <a:ext cx="12192000" cy="692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67833F-F6B2-78B1-A926-9970C23A6BD1}"/>
              </a:ext>
            </a:extLst>
          </p:cNvPr>
          <p:cNvSpPr txBox="1"/>
          <p:nvPr/>
        </p:nvSpPr>
        <p:spPr>
          <a:xfrm>
            <a:off x="4297808" y="2369193"/>
            <a:ext cx="3423091" cy="646331"/>
          </a:xfrm>
          <a:prstGeom prst="rect">
            <a:avLst/>
          </a:prstGeom>
          <a:noFill/>
        </p:spPr>
        <p:txBody>
          <a:bodyPr wrap="square" rtlCol="0">
            <a:sp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第４章</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994C009B-A52A-4A2F-C38E-8264E10CA63C}"/>
              </a:ext>
            </a:extLst>
          </p:cNvPr>
          <p:cNvSpPr txBox="1"/>
          <p:nvPr/>
        </p:nvSpPr>
        <p:spPr>
          <a:xfrm>
            <a:off x="203744" y="3017958"/>
            <a:ext cx="11784496" cy="1446550"/>
          </a:xfrm>
          <a:prstGeom prst="rect">
            <a:avLst/>
          </a:prstGeom>
          <a:noFill/>
        </p:spPr>
        <p:txBody>
          <a:bodyPr wrap="square" rtlCol="0">
            <a:spAutoFit/>
          </a:bodyPr>
          <a:lstStyle/>
          <a:p>
            <a:pPr algn="ctr"/>
            <a:r>
              <a:rPr kumimoji="1" lang="ja-JP" altLang="en-US" sz="4400" b="1" dirty="0">
                <a:latin typeface="UD デジタル 教科書体 NK-B" panose="02020700000000000000" pitchFamily="18" charset="-128"/>
                <a:ea typeface="UD デジタル 教科書体 NK-B" panose="02020700000000000000" pitchFamily="18" charset="-128"/>
              </a:rPr>
              <a:t>児童生徒の発達的理解と発達の多様性</a:t>
            </a:r>
            <a:br>
              <a:rPr kumimoji="1" lang="ja-JP" altLang="en-US" sz="4400" b="1" dirty="0">
                <a:latin typeface="UD デジタル 教科書体 NK-B" panose="02020700000000000000" pitchFamily="18" charset="-128"/>
                <a:ea typeface="UD デジタル 教科書体 NK-B" panose="02020700000000000000" pitchFamily="18" charset="-128"/>
              </a:rPr>
            </a:br>
            <a:r>
              <a:rPr kumimoji="1" lang="ja-JP" altLang="en-US" sz="4400" b="1" dirty="0">
                <a:latin typeface="UD デジタル 教科書体 NK-B" panose="02020700000000000000" pitchFamily="18" charset="-128"/>
                <a:ea typeface="UD デジタル 教科書体 NK-B" panose="02020700000000000000" pitchFamily="18" charset="-128"/>
              </a:rPr>
              <a:t>ー臨床発達心理学の立場からー</a:t>
            </a:r>
            <a:endParaRPr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8FE23946-E215-9F0B-48F1-F766B0605183}"/>
              </a:ext>
            </a:extLst>
          </p:cNvPr>
          <p:cNvSpPr txBox="1"/>
          <p:nvPr/>
        </p:nvSpPr>
        <p:spPr>
          <a:xfrm>
            <a:off x="7089609" y="5059809"/>
            <a:ext cx="2892972" cy="769441"/>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西山　剛司</a:t>
            </a:r>
          </a:p>
        </p:txBody>
      </p:sp>
      <p:sp>
        <p:nvSpPr>
          <p:cNvPr id="18" name="テキスト ボックス 17">
            <a:extLst>
              <a:ext uri="{FF2B5EF4-FFF2-40B4-BE49-F238E27FC236}">
                <a16:creationId xmlns:a16="http://schemas.microsoft.com/office/drawing/2014/main" id="{2F19766E-67D4-4069-3FF2-94C6C0E38162}"/>
              </a:ext>
            </a:extLst>
          </p:cNvPr>
          <p:cNvSpPr txBox="1"/>
          <p:nvPr/>
        </p:nvSpPr>
        <p:spPr>
          <a:xfrm>
            <a:off x="6367399" y="4528684"/>
            <a:ext cx="4785774" cy="486287"/>
          </a:xfrm>
          <a:prstGeom prst="rect">
            <a:avLst/>
          </a:prstGeom>
          <a:noFill/>
        </p:spPr>
        <p:txBody>
          <a:bodyPr wrap="square">
            <a:spAutoFit/>
          </a:bodyPr>
          <a:lstStyle/>
          <a:p>
            <a:pPr eaLnBrk="1" hangingPunct="1">
              <a:lnSpc>
                <a:spcPct val="90000"/>
              </a:lnSpc>
            </a:pPr>
            <a:r>
              <a:rPr lang="ja-JP" altLang="en-US" sz="2800" dirty="0">
                <a:latin typeface="UD デジタル 教科書体 N-B" panose="02020700000000000000" pitchFamily="17" charset="-128"/>
                <a:ea typeface="UD デジタル 教科書体 N-B" panose="02020700000000000000" pitchFamily="17" charset="-128"/>
              </a:rPr>
              <a:t>京都文教大学･非常勤講師</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20" name="正方形/長方形 19">
            <a:extLst>
              <a:ext uri="{FF2B5EF4-FFF2-40B4-BE49-F238E27FC236}">
                <a16:creationId xmlns:a16="http://schemas.microsoft.com/office/drawing/2014/main" id="{41D13757-57D7-72F9-4F24-196D828E8ECD}"/>
              </a:ext>
            </a:extLst>
          </p:cNvPr>
          <p:cNvSpPr/>
          <p:nvPr/>
        </p:nvSpPr>
        <p:spPr>
          <a:xfrm>
            <a:off x="0" y="5988214"/>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C855DE0-8957-3714-1541-61081BE5ADCC}"/>
              </a:ext>
            </a:extLst>
          </p:cNvPr>
          <p:cNvSpPr txBox="1"/>
          <p:nvPr/>
        </p:nvSpPr>
        <p:spPr>
          <a:xfrm>
            <a:off x="2042936" y="5117206"/>
            <a:ext cx="2892972"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近藤　清美</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2F19766E-67D4-4069-3FF2-94C6C0E38162}"/>
              </a:ext>
            </a:extLst>
          </p:cNvPr>
          <p:cNvSpPr txBox="1"/>
          <p:nvPr/>
        </p:nvSpPr>
        <p:spPr>
          <a:xfrm>
            <a:off x="1038827" y="4490366"/>
            <a:ext cx="5473873" cy="762453"/>
          </a:xfrm>
          <a:prstGeom prst="rect">
            <a:avLst/>
          </a:prstGeom>
          <a:noFill/>
        </p:spPr>
        <p:txBody>
          <a:bodyPr wrap="square">
            <a:spAutoFit/>
          </a:bodyPr>
          <a:lstStyle/>
          <a:p>
            <a:pPr eaLnBrk="1" hangingPunct="1">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元帝京大学･教授／発達と子育ての</a:t>
            </a:r>
            <a:endParaRPr lang="en-US" altLang="ja-JP" sz="2400" dirty="0">
              <a:latin typeface="UD デジタル 教科書体 N-B" panose="02020700000000000000" pitchFamily="17" charset="-128"/>
              <a:ea typeface="UD デジタル 教科書体 N-B" panose="02020700000000000000" pitchFamily="17" charset="-128"/>
            </a:endParaRPr>
          </a:p>
          <a:p>
            <a:pPr eaLnBrk="1" hangingPunct="1">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相談室こころころ･代表</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75EE4379-A582-5CB3-C0DC-A219479518C9}"/>
              </a:ext>
            </a:extLst>
          </p:cNvPr>
          <p:cNvSpPr txBox="1"/>
          <p:nvPr/>
        </p:nvSpPr>
        <p:spPr>
          <a:xfrm>
            <a:off x="9805283" y="5675821"/>
            <a:ext cx="2604655" cy="261610"/>
          </a:xfrm>
          <a:prstGeom prst="rect">
            <a:avLst/>
          </a:prstGeom>
          <a:noFill/>
        </p:spPr>
        <p:txBody>
          <a:bodyPr wrap="square">
            <a:spAutoFit/>
          </a:bodyPr>
          <a:lstStyle/>
          <a:p>
            <a:r>
              <a:rPr lang="en-US" altLang="ja-JP" sz="1100" dirty="0"/>
              <a:t>※</a:t>
            </a:r>
            <a:r>
              <a:rPr lang="ja-JP" altLang="en-US" sz="1100" dirty="0"/>
              <a:t>所属は</a:t>
            </a:r>
            <a:r>
              <a:rPr lang="en-US" altLang="ja-JP" sz="1100" dirty="0"/>
              <a:t>2026</a:t>
            </a:r>
            <a:r>
              <a:rPr lang="ja-JP" altLang="en-US" sz="1100" dirty="0"/>
              <a:t>年</a:t>
            </a:r>
            <a:r>
              <a:rPr lang="en-US" altLang="ja-JP" sz="1100" dirty="0"/>
              <a:t>3</a:t>
            </a:r>
            <a:r>
              <a:rPr lang="ja-JP" altLang="en-US" sz="1100" dirty="0"/>
              <a:t>月時点のものです</a:t>
            </a:r>
          </a:p>
        </p:txBody>
      </p:sp>
    </p:spTree>
    <p:extLst>
      <p:ext uri="{BB962C8B-B14F-4D97-AF65-F5344CB8AC3E}">
        <p14:creationId xmlns:p14="http://schemas.microsoft.com/office/powerpoint/2010/main" val="54598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0A7A4-14CB-8B33-3F6B-6BA4017D29F8}"/>
              </a:ext>
            </a:extLst>
          </p:cNvPr>
          <p:cNvSpPr>
            <a:spLocks noGrp="1"/>
          </p:cNvSpPr>
          <p:nvPr>
            <p:ph type="title"/>
          </p:nvPr>
        </p:nvSpPr>
        <p:spPr>
          <a:xfrm>
            <a:off x="609600" y="114345"/>
            <a:ext cx="10972800" cy="1143000"/>
          </a:xfrm>
        </p:spPr>
        <p:txBody>
          <a:bodyPr>
            <a:normAutofit fontScale="90000"/>
          </a:bodyPr>
          <a:lstStyle/>
          <a:p>
            <a:r>
              <a:rPr kumimoji="1" lang="ja-JP" altLang="en-US" dirty="0">
                <a:latin typeface="UD デジタル 教科書体 N-R" panose="02020400000000000000" pitchFamily="17" charset="-128"/>
                <a:ea typeface="UD デジタル 教科書体 N-R" panose="02020400000000000000" pitchFamily="17" charset="-128"/>
              </a:rPr>
              <a:t>アクティビティー</a:t>
            </a:r>
            <a:br>
              <a:rPr kumimoji="1" lang="en-US" altLang="ja-JP" dirty="0">
                <a:latin typeface="UD デジタル 教科書体 N-R" panose="02020400000000000000" pitchFamily="17" charset="-128"/>
                <a:ea typeface="UD デジタル 教科書体 N-R" panose="02020400000000000000" pitchFamily="17" charset="-128"/>
              </a:rPr>
            </a:b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オンデマンドの場合</a:t>
            </a:r>
            <a:r>
              <a:rPr kumimoji="1" lang="en-US" altLang="ja-JP" dirty="0">
                <a:latin typeface="UD デジタル 教科書体 N-R" panose="02020400000000000000" pitchFamily="17" charset="-128"/>
                <a:ea typeface="UD デジタル 教科書体 N-R" panose="02020400000000000000" pitchFamily="17" charset="-128"/>
              </a:rPr>
              <a:t>)</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FB61F6C3-6875-B55B-0182-9B8F7447FAAC}"/>
              </a:ext>
            </a:extLst>
          </p:cNvPr>
          <p:cNvSpPr>
            <a:spLocks noGrp="1"/>
          </p:cNvSpPr>
          <p:nvPr>
            <p:ph type="sldNum" sz="quarter" idx="12"/>
          </p:nvPr>
        </p:nvSpPr>
        <p:spPr/>
        <p:txBody>
          <a:bodyPr/>
          <a:lstStyle/>
          <a:p>
            <a:pPr rtl="0"/>
            <a:fld id="{401CF334-2D5C-4859-84A6-CA7E6E43FAEB}" type="slidenum">
              <a:rPr lang="en-US" altLang="ja-JP" noProof="0" smtClean="0"/>
              <a:t>10</a:t>
            </a:fld>
            <a:endParaRPr lang="ja-JP" altLang="en-US" noProof="0" dirty="0"/>
          </a:p>
        </p:txBody>
      </p:sp>
      <p:sp>
        <p:nvSpPr>
          <p:cNvPr id="7" name="テキスト ボックス 6">
            <a:extLst>
              <a:ext uri="{FF2B5EF4-FFF2-40B4-BE49-F238E27FC236}">
                <a16:creationId xmlns:a16="http://schemas.microsoft.com/office/drawing/2014/main" id="{A62D079B-0F39-6863-C321-F7EA38CAE27A}"/>
              </a:ext>
            </a:extLst>
          </p:cNvPr>
          <p:cNvSpPr txBox="1"/>
          <p:nvPr/>
        </p:nvSpPr>
        <p:spPr>
          <a:xfrm>
            <a:off x="503925" y="1257345"/>
            <a:ext cx="11525693" cy="646331"/>
          </a:xfrm>
          <a:prstGeom prst="rect">
            <a:avLst/>
          </a:prstGeom>
          <a:noFill/>
        </p:spPr>
        <p:txBody>
          <a:bodyPr wrap="square" rtlCol="0">
            <a:spAutoFit/>
          </a:bodyPr>
          <a:lstStyle/>
          <a:p>
            <a:r>
              <a:rPr lang="ja-JP" altLang="en-US" dirty="0"/>
              <a:t>「障害による活動制限や参加制限は、個人要因や背景要因という環境の働きかけによっていかようにでも変わる」ということを、</a:t>
            </a:r>
            <a:r>
              <a:rPr lang="en-US" altLang="ja-JP" dirty="0"/>
              <a:t>ICF</a:t>
            </a:r>
            <a:r>
              <a:rPr lang="ja-JP" altLang="en-US" dirty="0"/>
              <a:t>概念図を基にして実例を挙げて考えてみましょう。</a:t>
            </a:r>
          </a:p>
        </p:txBody>
      </p:sp>
      <p:sp>
        <p:nvSpPr>
          <p:cNvPr id="8" name="テキスト ボックス 7">
            <a:extLst>
              <a:ext uri="{FF2B5EF4-FFF2-40B4-BE49-F238E27FC236}">
                <a16:creationId xmlns:a16="http://schemas.microsoft.com/office/drawing/2014/main" id="{1C598CF9-0C47-6E8F-E972-8F8B3EDA69C1}"/>
              </a:ext>
            </a:extLst>
          </p:cNvPr>
          <p:cNvSpPr txBox="1"/>
          <p:nvPr/>
        </p:nvSpPr>
        <p:spPr>
          <a:xfrm>
            <a:off x="503925" y="2009164"/>
            <a:ext cx="11439982" cy="1815882"/>
          </a:xfrm>
          <a:prstGeom prst="rect">
            <a:avLst/>
          </a:prstGeom>
          <a:noFill/>
        </p:spPr>
        <p:txBody>
          <a:bodyPr wrap="square" rtlCol="0">
            <a:spAutoFit/>
          </a:bodyPr>
          <a:lstStyle/>
          <a:p>
            <a:r>
              <a:rPr lang="ja-JP" altLang="en-US" sz="1600" dirty="0"/>
              <a:t>太郎は小</a:t>
            </a:r>
            <a:r>
              <a:rPr lang="en-US" altLang="ja-JP" sz="1600" dirty="0"/>
              <a:t>6</a:t>
            </a:r>
            <a:r>
              <a:rPr lang="ja-JP" altLang="en-US" sz="1600" dirty="0"/>
              <a:t>男児。</a:t>
            </a:r>
            <a:r>
              <a:rPr lang="en-US" altLang="ja-JP" sz="1600" dirty="0"/>
              <a:t>ASD</a:t>
            </a:r>
            <a:r>
              <a:rPr lang="ja-JP" altLang="en-US" sz="1600" dirty="0"/>
              <a:t>の診断があった。文字は読め、学年相当の理解はあったが、明瞭な発語はなく、自分の思いが伝わらないとしばしば物に当たり、時には級友に暴力を振るうこともあった。じっと座っていることが出来ず、なにか気になることがあると直ぐに立ち歩いた。見通しの持てない活動には参加が難しかった。また、聴覚過敏があり、不意の大きな音や騒音は苦手であった。</a:t>
            </a:r>
          </a:p>
          <a:p>
            <a:r>
              <a:rPr lang="ja-JP" altLang="en-US" sz="1600" dirty="0"/>
              <a:t>一方、鉄道には興味があり、多くの知識を持ち、列車の走行音の聞き分けも出来た。</a:t>
            </a:r>
            <a:r>
              <a:rPr lang="en-US" altLang="ja-JP" sz="1600" dirty="0"/>
              <a:t>1</a:t>
            </a:r>
            <a:r>
              <a:rPr lang="ja-JP" altLang="en-US" sz="1600" dirty="0"/>
              <a:t>人仲の良い友達がいて一緒に列車を見に遠方まで行くことが出来た。</a:t>
            </a:r>
            <a:endParaRPr lang="en-US" altLang="ja-JP" sz="1600" dirty="0"/>
          </a:p>
          <a:p>
            <a:endParaRPr lang="ja-JP" altLang="en-US" sz="1600" dirty="0"/>
          </a:p>
          <a:p>
            <a:r>
              <a:rPr lang="ja-JP" altLang="en-US" sz="1600" b="1" dirty="0"/>
              <a:t>太郎君の活動制限，参加制限を改善するには，個人要因・環境要因の何を利用して支援するとよいでしょう。</a:t>
            </a:r>
          </a:p>
        </p:txBody>
      </p:sp>
      <p:sp>
        <p:nvSpPr>
          <p:cNvPr id="28" name="テキスト ボックス 27"/>
          <p:cNvSpPr txBox="1"/>
          <p:nvPr/>
        </p:nvSpPr>
        <p:spPr>
          <a:xfrm>
            <a:off x="1976228" y="4005065"/>
            <a:ext cx="4004102" cy="2585323"/>
          </a:xfrm>
          <a:prstGeom prst="rect">
            <a:avLst/>
          </a:prstGeom>
          <a:noFill/>
          <a:ln>
            <a:solidFill>
              <a:schemeClr val="tx1"/>
            </a:solidFill>
          </a:ln>
        </p:spPr>
        <p:txBody>
          <a:bodyPr wrap="square" rtlCol="0">
            <a:spAutoFit/>
          </a:bodyPr>
          <a:lstStyle/>
          <a:p>
            <a:r>
              <a:rPr lang="ja-JP" altLang="en-US" dirty="0"/>
              <a:t>身体構造・心身機能の障害：</a:t>
            </a:r>
            <a:r>
              <a:rPr lang="en-US" altLang="ja-JP" dirty="0"/>
              <a:t>ASD</a:t>
            </a:r>
            <a:r>
              <a:rPr lang="ja-JP" altLang="en-US" dirty="0"/>
              <a:t>の診断</a:t>
            </a:r>
            <a:endParaRPr lang="en-US" altLang="ja-JP" dirty="0"/>
          </a:p>
          <a:p>
            <a:r>
              <a:rPr lang="ja-JP" altLang="en-US" dirty="0"/>
              <a:t>　　　　　　　　　　　　　　　　　　聴覚過敏</a:t>
            </a:r>
            <a:endParaRPr lang="en-US" altLang="ja-JP" dirty="0"/>
          </a:p>
          <a:p>
            <a:endParaRPr lang="en-US" altLang="ja-JP" dirty="0"/>
          </a:p>
          <a:p>
            <a:r>
              <a:rPr lang="ja-JP" altLang="en-US" dirty="0"/>
              <a:t>活動制限：級友に暴力，じっとできない</a:t>
            </a:r>
            <a:endParaRPr lang="en-US" altLang="ja-JP" dirty="0"/>
          </a:p>
          <a:p>
            <a:r>
              <a:rPr lang="ja-JP" altLang="en-US" dirty="0"/>
              <a:t>　　　　　</a:t>
            </a:r>
            <a:r>
              <a:rPr lang="ja-JP" altLang="en-US" sz="1600" dirty="0"/>
              <a:t>改善の方法：</a:t>
            </a:r>
            <a:r>
              <a:rPr lang="ja-JP" altLang="en-US" dirty="0"/>
              <a:t>　　</a:t>
            </a:r>
            <a:endParaRPr lang="en-US" altLang="ja-JP" dirty="0"/>
          </a:p>
          <a:p>
            <a:r>
              <a:rPr lang="ja-JP" altLang="en-US" dirty="0"/>
              <a:t>　　　　</a:t>
            </a:r>
            <a:endParaRPr lang="en-US" altLang="ja-JP" dirty="0"/>
          </a:p>
          <a:p>
            <a:r>
              <a:rPr lang="ja-JP" altLang="en-US" dirty="0"/>
              <a:t>参加制限：授業に参加できない</a:t>
            </a:r>
            <a:endParaRPr lang="en-US" altLang="ja-JP" dirty="0"/>
          </a:p>
          <a:p>
            <a:r>
              <a:rPr lang="ja-JP" altLang="en-US" dirty="0"/>
              <a:t>　　　　　</a:t>
            </a:r>
            <a:r>
              <a:rPr lang="ja-JP" altLang="en-US" sz="1600" dirty="0"/>
              <a:t>改善方法：</a:t>
            </a:r>
            <a:endParaRPr lang="en-US" altLang="ja-JP" dirty="0"/>
          </a:p>
          <a:p>
            <a:endParaRPr lang="ja-JP" altLang="en-US" dirty="0"/>
          </a:p>
        </p:txBody>
      </p:sp>
      <p:sp>
        <p:nvSpPr>
          <p:cNvPr id="30" name="上下矢印 29"/>
          <p:cNvSpPr/>
          <p:nvPr/>
        </p:nvSpPr>
        <p:spPr>
          <a:xfrm>
            <a:off x="2490628" y="4365104"/>
            <a:ext cx="144016" cy="4320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上下矢印 30"/>
          <p:cNvSpPr/>
          <p:nvPr/>
        </p:nvSpPr>
        <p:spPr>
          <a:xfrm>
            <a:off x="2479414" y="5218856"/>
            <a:ext cx="144016" cy="4320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6588093" y="4011870"/>
            <a:ext cx="3672408" cy="2585323"/>
          </a:xfrm>
          <a:prstGeom prst="rect">
            <a:avLst/>
          </a:prstGeom>
          <a:noFill/>
          <a:ln>
            <a:solidFill>
              <a:schemeClr val="tx1"/>
            </a:solidFill>
          </a:ln>
        </p:spPr>
        <p:txBody>
          <a:bodyPr wrap="square" rtlCol="0">
            <a:spAutoFit/>
          </a:bodyPr>
          <a:lstStyle/>
          <a:p>
            <a:r>
              <a:rPr lang="ja-JP" altLang="en-US" dirty="0"/>
              <a:t>個人要因：</a:t>
            </a:r>
            <a:endParaRPr lang="en-US" altLang="ja-JP" dirty="0"/>
          </a:p>
          <a:p>
            <a:r>
              <a:rPr lang="ja-JP" altLang="en-US" dirty="0"/>
              <a:t>　問題点</a:t>
            </a:r>
            <a:endParaRPr lang="en-US" altLang="ja-JP" dirty="0"/>
          </a:p>
          <a:p>
            <a:endParaRPr lang="en-US" altLang="ja-JP" dirty="0"/>
          </a:p>
          <a:p>
            <a:r>
              <a:rPr lang="ja-JP" altLang="en-US" dirty="0"/>
              <a:t>　強み</a:t>
            </a:r>
            <a:endParaRPr lang="en-US" altLang="ja-JP" dirty="0"/>
          </a:p>
          <a:p>
            <a:endParaRPr lang="en-US" altLang="ja-JP" dirty="0"/>
          </a:p>
          <a:p>
            <a:r>
              <a:rPr lang="ja-JP" altLang="en-US" dirty="0"/>
              <a:t>環境要因</a:t>
            </a:r>
            <a:endParaRPr lang="en-US" altLang="ja-JP" dirty="0"/>
          </a:p>
          <a:p>
            <a:r>
              <a:rPr lang="ja-JP" altLang="en-US" dirty="0"/>
              <a:t>　問題点</a:t>
            </a:r>
            <a:endParaRPr lang="en-US" altLang="ja-JP" dirty="0"/>
          </a:p>
          <a:p>
            <a:endParaRPr lang="en-US" altLang="ja-JP" dirty="0"/>
          </a:p>
          <a:p>
            <a:r>
              <a:rPr lang="ja-JP" altLang="en-US" dirty="0"/>
              <a:t>　強み</a:t>
            </a:r>
          </a:p>
        </p:txBody>
      </p:sp>
      <p:sp>
        <p:nvSpPr>
          <p:cNvPr id="34" name="左矢印 33"/>
          <p:cNvSpPr/>
          <p:nvPr/>
        </p:nvSpPr>
        <p:spPr>
          <a:xfrm>
            <a:off x="6050748" y="5085184"/>
            <a:ext cx="432048" cy="2125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9352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2376" y="551333"/>
            <a:ext cx="11447929" cy="4525963"/>
          </a:xfrm>
        </p:spPr>
        <p:txBody>
          <a:bodyPr>
            <a:normAutofit fontScale="92500" lnSpcReduction="10000"/>
          </a:bodyPr>
          <a:lstStyle/>
          <a:p>
            <a:pPr marL="0" indent="0">
              <a:buNone/>
            </a:pPr>
            <a:r>
              <a:rPr kumimoji="1" lang="ja-JP" altLang="en-US" sz="3900" dirty="0">
                <a:latin typeface="UD デジタル 教科書体 N-R" panose="02020400000000000000" pitchFamily="17" charset="-128"/>
                <a:ea typeface="UD デジタル 教科書体 N-R" panose="02020400000000000000" pitchFamily="17" charset="-128"/>
              </a:rPr>
              <a:t>②</a:t>
            </a:r>
            <a:r>
              <a:rPr kumimoji="1" lang="ja-JP" altLang="en-US" sz="3900" dirty="0">
                <a:solidFill>
                  <a:srgbClr val="FF0000"/>
                </a:solidFill>
                <a:latin typeface="UD デジタル 教科書体 N-R" panose="02020400000000000000" pitchFamily="17" charset="-128"/>
                <a:ea typeface="UD デジタル 教科書体 N-R" panose="02020400000000000000" pitchFamily="17" charset="-128"/>
              </a:rPr>
              <a:t>過去から未来への時間軸</a:t>
            </a:r>
            <a:r>
              <a:rPr kumimoji="1" lang="ja-JP" altLang="en-US" sz="3900" dirty="0">
                <a:latin typeface="UD デジタル 教科書体 N-R" panose="02020400000000000000" pitchFamily="17" charset="-128"/>
                <a:ea typeface="UD デジタル 教科書体 N-R" panose="02020400000000000000" pitchFamily="17" charset="-128"/>
              </a:rPr>
              <a:t>の中で児童生徒をとらえる。</a:t>
            </a:r>
            <a:endParaRPr kumimoji="1" lang="en-US" altLang="ja-JP" sz="3900" dirty="0">
              <a:latin typeface="UD デジタル 教科書体 N-R" panose="02020400000000000000" pitchFamily="17" charset="-128"/>
              <a:ea typeface="UD デジタル 教科書体 N-R" panose="02020400000000000000" pitchFamily="17" charset="-128"/>
            </a:endParaRPr>
          </a:p>
          <a:p>
            <a:pPr marL="971550" lvl="1" indent="-571500"/>
            <a:r>
              <a:rPr lang="ja-JP" altLang="en-US" sz="3600" dirty="0">
                <a:latin typeface="UD デジタル 教科書体 N-R" panose="02020400000000000000" pitchFamily="17" charset="-128"/>
                <a:ea typeface="UD デジタル 教科書体 N-R" panose="02020400000000000000" pitchFamily="17" charset="-128"/>
              </a:rPr>
              <a:t>現在ある児童生徒の姿は過去の歴史の積み重ねの上にある。発達をとらえるには成育歴が必要</a:t>
            </a:r>
            <a:endParaRPr lang="en-US" altLang="ja-JP" sz="3600" dirty="0">
              <a:latin typeface="UD デジタル 教科書体 N-R" panose="02020400000000000000" pitchFamily="17" charset="-128"/>
              <a:ea typeface="UD デジタル 教科書体 N-R" panose="02020400000000000000" pitchFamily="17" charset="-128"/>
            </a:endParaRPr>
          </a:p>
          <a:p>
            <a:pPr marL="971550" lvl="1" indent="-571500"/>
            <a:r>
              <a:rPr kumimoji="1" lang="ja-JP" altLang="en-US" sz="3600" dirty="0">
                <a:latin typeface="UD デジタル 教科書体 N-R" panose="02020400000000000000" pitchFamily="17" charset="-128"/>
                <a:ea typeface="UD デジタル 教科書体 N-R" panose="02020400000000000000" pitchFamily="17" charset="-128"/>
              </a:rPr>
              <a:t>願いや将来展望を問わずしては児童生徒をとらえることはできない。</a:t>
            </a:r>
            <a:endParaRPr kumimoji="1" lang="en-US" altLang="ja-JP" sz="36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4000" dirty="0">
                <a:latin typeface="UD デジタル 教科書体 N-R" panose="02020400000000000000" pitchFamily="17" charset="-128"/>
                <a:ea typeface="UD デジタル 教科書体 N-R" panose="02020400000000000000" pitchFamily="17" charset="-128"/>
              </a:rPr>
              <a:t>　刻々と変化する主体として児童生徒を見る視点が重要であり、過去の制約とともに未来に向かって変わりうる存在としてみる。</a:t>
            </a:r>
            <a:endParaRPr kumimoji="1" lang="en-US" altLang="ja-JP" sz="4000" dirty="0">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11</a:t>
            </a:fld>
            <a:endParaRPr lang="ja-JP" altLang="en-US" noProof="0" dirty="0"/>
          </a:p>
        </p:txBody>
      </p:sp>
    </p:spTree>
    <p:extLst>
      <p:ext uri="{BB962C8B-B14F-4D97-AF65-F5344CB8AC3E}">
        <p14:creationId xmlns:p14="http://schemas.microsoft.com/office/powerpoint/2010/main" val="188907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599" y="430307"/>
            <a:ext cx="11134165" cy="5695860"/>
          </a:xfrm>
        </p:spPr>
        <p:txBody>
          <a:bodyPr>
            <a:normAutofit lnSpcReduction="10000"/>
          </a:bodyPr>
          <a:lstStyle/>
          <a:p>
            <a:pPr marL="0" indent="0">
              <a:buNone/>
            </a:pPr>
            <a:r>
              <a:rPr kumimoji="1" lang="ja-JP" altLang="en-US" sz="4000" dirty="0">
                <a:latin typeface="UD デジタル 教科書体 N-R" panose="02020400000000000000" pitchFamily="17" charset="-128"/>
                <a:ea typeface="UD デジタル 教科書体 N-R" panose="02020400000000000000" pitchFamily="17" charset="-128"/>
              </a:rPr>
              <a:t>③どの児童生徒も発達する可能性がある。</a:t>
            </a:r>
            <a:endParaRPr kumimoji="1" lang="en-US" altLang="ja-JP" sz="4000" dirty="0">
              <a:latin typeface="UD デジタル 教科書体 N-R" panose="02020400000000000000" pitchFamily="17" charset="-128"/>
              <a:ea typeface="UD デジタル 教科書体 N-R" panose="02020400000000000000" pitchFamily="17" charset="-128"/>
            </a:endParaRPr>
          </a:p>
          <a:p>
            <a:pPr marL="971550" lvl="1" indent="-571500"/>
            <a:r>
              <a:rPr kumimoji="1" lang="ja-JP" altLang="en-US" sz="3600" dirty="0">
                <a:latin typeface="UD デジタル 教科書体 N-R" panose="02020400000000000000" pitchFamily="17" charset="-128"/>
                <a:ea typeface="UD デジタル 教科書体 N-R" panose="02020400000000000000" pitchFamily="17" charset="-128"/>
              </a:rPr>
              <a:t>発達の原理はどの児童生徒にも同じように働く。</a:t>
            </a:r>
            <a:endParaRPr kumimoji="1" lang="en-US" altLang="ja-JP" sz="3600" dirty="0">
              <a:latin typeface="UD デジタル 教科書体 N-R" panose="02020400000000000000" pitchFamily="17" charset="-128"/>
              <a:ea typeface="UD デジタル 教科書体 N-R" panose="02020400000000000000" pitchFamily="17" charset="-128"/>
            </a:endParaRPr>
          </a:p>
          <a:p>
            <a:pPr marL="971550" lvl="1" indent="-571500"/>
            <a:r>
              <a:rPr lang="ja-JP" altLang="en-US" sz="3600" dirty="0">
                <a:latin typeface="UD デジタル 教科書体 N-R" panose="02020400000000000000" pitchFamily="17" charset="-128"/>
                <a:ea typeface="UD デジタル 教科書体 N-R" panose="02020400000000000000" pitchFamily="17" charset="-128"/>
              </a:rPr>
              <a:t>発達の速さに各側面で違いがある→発達の凸凹</a:t>
            </a:r>
            <a:endParaRPr lang="en-US" altLang="ja-JP" sz="3600" dirty="0">
              <a:latin typeface="UD デジタル 教科書体 N-R" panose="02020400000000000000" pitchFamily="17" charset="-128"/>
              <a:ea typeface="UD デジタル 教科書体 N-R" panose="02020400000000000000" pitchFamily="17" charset="-128"/>
            </a:endParaRPr>
          </a:p>
          <a:p>
            <a:pPr marL="971550" lvl="1" indent="-571500"/>
            <a:r>
              <a:rPr kumimoji="1" lang="ja-JP" altLang="en-US" sz="3600" dirty="0">
                <a:latin typeface="UD デジタル 教科書体 N-R" panose="02020400000000000000" pitchFamily="17" charset="-128"/>
                <a:ea typeface="UD デジタル 教科書体 N-R" panose="02020400000000000000" pitchFamily="17" charset="-128"/>
              </a:rPr>
              <a:t>ある時期で発達の足踏みがある→発達の停滞</a:t>
            </a:r>
            <a:endParaRPr kumimoji="1" lang="en-US" altLang="ja-JP" sz="3600" dirty="0">
              <a:latin typeface="UD デジタル 教科書体 N-R" panose="02020400000000000000" pitchFamily="17" charset="-128"/>
              <a:ea typeface="UD デジタル 教科書体 N-R" panose="02020400000000000000" pitchFamily="17" charset="-128"/>
            </a:endParaRPr>
          </a:p>
          <a:p>
            <a:pPr marL="971550" lvl="1" indent="-571500"/>
            <a:r>
              <a:rPr lang="ja-JP" altLang="en-US" sz="3600" dirty="0">
                <a:latin typeface="UD デジタル 教科書体 N-R" panose="02020400000000000000" pitchFamily="17" charset="-128"/>
                <a:ea typeface="UD デジタル 教科書体 N-R" panose="02020400000000000000" pitchFamily="17" charset="-128"/>
              </a:rPr>
              <a:t>体が発達すれば心理的発達もある。</a:t>
            </a:r>
            <a:endParaRPr lang="en-US" altLang="ja-JP" sz="3600" dirty="0">
              <a:latin typeface="UD デジタル 教科書体 N-R" panose="02020400000000000000" pitchFamily="17" charset="-128"/>
              <a:ea typeface="UD デジタル 教科書体 N-R" panose="02020400000000000000" pitchFamily="17" charset="-128"/>
            </a:endParaRPr>
          </a:p>
          <a:p>
            <a:pPr marL="800100" lvl="2" indent="0">
              <a:buNone/>
            </a:pPr>
            <a:r>
              <a:rPr kumimoji="1" lang="en-US" altLang="ja-JP" sz="3200" dirty="0">
                <a:latin typeface="UD デジタル 教科書体 N-R" panose="02020400000000000000" pitchFamily="17" charset="-128"/>
                <a:ea typeface="UD デジタル 教科書体 N-R" panose="02020400000000000000" pitchFamily="17" charset="-128"/>
              </a:rPr>
              <a:t>Ex.</a:t>
            </a:r>
            <a:r>
              <a:rPr kumimoji="1" lang="ja-JP" altLang="en-US" sz="3200" dirty="0">
                <a:latin typeface="UD デジタル 教科書体 N-R" panose="02020400000000000000" pitchFamily="17" charset="-128"/>
                <a:ea typeface="UD デジタル 教科書体 N-R" panose="02020400000000000000" pitchFamily="17" charset="-128"/>
              </a:rPr>
              <a:t>どの児童生徒も青年期になれば親からの自立を望む。</a:t>
            </a:r>
            <a:endParaRPr kumimoji="1" lang="en-US" altLang="ja-JP" sz="32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4000" dirty="0">
                <a:latin typeface="UD デジタル 教科書体 N-R" panose="02020400000000000000" pitchFamily="17" charset="-128"/>
                <a:ea typeface="UD デジタル 教科書体 N-R" panose="02020400000000000000" pitchFamily="17" charset="-128"/>
              </a:rPr>
              <a:t>→</a:t>
            </a:r>
            <a:r>
              <a:rPr lang="ja-JP" altLang="en-US" sz="4000" dirty="0">
                <a:solidFill>
                  <a:srgbClr val="FF0000"/>
                </a:solidFill>
                <a:latin typeface="UD デジタル 教科書体 N-R" panose="02020400000000000000" pitchFamily="17" charset="-128"/>
                <a:ea typeface="UD デジタル 教科書体 N-R" panose="02020400000000000000" pitchFamily="17" charset="-128"/>
              </a:rPr>
              <a:t>インクルーシブ</a:t>
            </a:r>
            <a:r>
              <a:rPr lang="ja-JP" altLang="en-US" sz="4000" dirty="0">
                <a:latin typeface="UD デジタル 教科書体 N-R" panose="02020400000000000000" pitchFamily="17" charset="-128"/>
                <a:ea typeface="UD デジタル 教科書体 N-R" panose="02020400000000000000" pitchFamily="17" charset="-128"/>
              </a:rPr>
              <a:t>の考え</a:t>
            </a:r>
            <a:endParaRPr lang="en-US" altLang="ja-JP" sz="4000" dirty="0">
              <a:latin typeface="UD デジタル 教科書体 N-R" panose="02020400000000000000" pitchFamily="17" charset="-128"/>
              <a:ea typeface="UD デジタル 教科書体 N-R" panose="02020400000000000000" pitchFamily="17" charset="-128"/>
            </a:endParaRPr>
          </a:p>
          <a:p>
            <a:pPr marL="400050" lvl="1" indent="0">
              <a:buNone/>
            </a:pPr>
            <a:r>
              <a:rPr kumimoji="1" lang="ja-JP" altLang="en-US" sz="3600" dirty="0">
                <a:latin typeface="UD デジタル 教科書体 N-R" panose="02020400000000000000" pitchFamily="17" charset="-128"/>
                <a:ea typeface="UD デジタル 教科書体 N-R" panose="02020400000000000000" pitchFamily="17" charset="-128"/>
              </a:rPr>
              <a:t>障害や特性があるからと言って必要な環境が用意されていないのは問題である。</a:t>
            </a: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12</a:t>
            </a:fld>
            <a:endParaRPr lang="ja-JP" altLang="en-US" noProof="0" dirty="0"/>
          </a:p>
        </p:txBody>
      </p:sp>
    </p:spTree>
    <p:extLst>
      <p:ext uri="{BB962C8B-B14F-4D97-AF65-F5344CB8AC3E}">
        <p14:creationId xmlns:p14="http://schemas.microsoft.com/office/powerpoint/2010/main" val="122965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UD デジタル 教科書体 N-R" panose="02020400000000000000" pitchFamily="17" charset="-128"/>
                <a:ea typeface="UD デジタル 教科書体 N-R" panose="02020400000000000000" pitchFamily="17" charset="-128"/>
              </a:rPr>
              <a:t>２．発達の節目と発達段階</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p:cNvSpPr>
            <a:spLocks noGrp="1"/>
          </p:cNvSpPr>
          <p:nvPr>
            <p:ph idx="1"/>
          </p:nvPr>
        </p:nvSpPr>
        <p:spPr>
          <a:xfrm>
            <a:off x="457200" y="1250580"/>
            <a:ext cx="10972800" cy="4525963"/>
          </a:xfrm>
        </p:spPr>
        <p:txBody>
          <a:bodyPr/>
          <a:lstStyle/>
          <a:p>
            <a:pPr marL="0" indent="0">
              <a:buNone/>
            </a:pPr>
            <a:r>
              <a:rPr kumimoji="1" lang="ja-JP" altLang="en-US" dirty="0"/>
              <a:t>　</a:t>
            </a:r>
            <a:r>
              <a:rPr kumimoji="1" lang="ja-JP" altLang="en-US" sz="2800" dirty="0">
                <a:latin typeface="UD デジタル 教科書体 N-R" panose="02020400000000000000" pitchFamily="17" charset="-128"/>
                <a:ea typeface="UD デジタル 教科書体 N-R" panose="02020400000000000000" pitchFamily="17" charset="-128"/>
              </a:rPr>
              <a:t>発達はまんべんなく進むのではなく、停滞したり急に進んだりする→発達を段階としてとらえることができる。</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13</a:t>
            </a:fld>
            <a:endParaRPr lang="ja-JP" altLang="en-US" noProof="0" dirty="0"/>
          </a:p>
        </p:txBody>
      </p:sp>
      <p:graphicFrame>
        <p:nvGraphicFramePr>
          <p:cNvPr id="5" name="表 4"/>
          <p:cNvGraphicFramePr>
            <a:graphicFrameLocks noGrp="1"/>
          </p:cNvGraphicFramePr>
          <p:nvPr>
            <p:extLst>
              <p:ext uri="{D42A27DB-BD31-4B8C-83A1-F6EECF244321}">
                <p14:modId xmlns:p14="http://schemas.microsoft.com/office/powerpoint/2010/main" val="1583054664"/>
              </p:ext>
            </p:extLst>
          </p:nvPr>
        </p:nvGraphicFramePr>
        <p:xfrm>
          <a:off x="851648" y="2223248"/>
          <a:ext cx="9564199" cy="4267199"/>
        </p:xfrm>
        <a:graphic>
          <a:graphicData uri="http://schemas.openxmlformats.org/drawingml/2006/table">
            <a:tbl>
              <a:tblPr firstRow="1" firstCol="1" bandRow="1">
                <a:tableStyleId>{5C22544A-7EE6-4342-B048-85BDC9FD1C3A}</a:tableStyleId>
              </a:tblPr>
              <a:tblGrid>
                <a:gridCol w="1936561">
                  <a:extLst>
                    <a:ext uri="{9D8B030D-6E8A-4147-A177-3AD203B41FA5}">
                      <a16:colId xmlns:a16="http://schemas.microsoft.com/office/drawing/2014/main" val="20000"/>
                    </a:ext>
                  </a:extLst>
                </a:gridCol>
                <a:gridCol w="1764699">
                  <a:extLst>
                    <a:ext uri="{9D8B030D-6E8A-4147-A177-3AD203B41FA5}">
                      <a16:colId xmlns:a16="http://schemas.microsoft.com/office/drawing/2014/main" val="20001"/>
                    </a:ext>
                  </a:extLst>
                </a:gridCol>
                <a:gridCol w="2295229">
                  <a:extLst>
                    <a:ext uri="{9D8B030D-6E8A-4147-A177-3AD203B41FA5}">
                      <a16:colId xmlns:a16="http://schemas.microsoft.com/office/drawing/2014/main" val="20002"/>
                    </a:ext>
                  </a:extLst>
                </a:gridCol>
                <a:gridCol w="3567710">
                  <a:extLst>
                    <a:ext uri="{9D8B030D-6E8A-4147-A177-3AD203B41FA5}">
                      <a16:colId xmlns:a16="http://schemas.microsoft.com/office/drawing/2014/main" val="20003"/>
                    </a:ext>
                  </a:extLst>
                </a:gridCol>
              </a:tblGrid>
              <a:tr h="355600">
                <a:tc>
                  <a:txBody>
                    <a:bodyPr/>
                    <a:lstStyle/>
                    <a:p>
                      <a:pPr algn="just">
                        <a:spcAft>
                          <a:spcPts val="0"/>
                        </a:spcAft>
                      </a:pPr>
                      <a:r>
                        <a:rPr lang="en-US" sz="2000" kern="100" dirty="0">
                          <a:effectLst/>
                        </a:rPr>
                        <a:t> </a:t>
                      </a:r>
                      <a:endParaRPr lang="ja-JP" sz="2400" kern="100" dirty="0">
                        <a:effectLst/>
                        <a:latin typeface="游明朝"/>
                        <a:ea typeface="游明朝"/>
                        <a:cs typeface="Times New Roman"/>
                      </a:endParaRPr>
                    </a:p>
                  </a:txBody>
                  <a:tcPr marL="68580" marR="68580" marT="0" marB="0"/>
                </a:tc>
                <a:tc rowSpan="2">
                  <a:txBody>
                    <a:bodyPr/>
                    <a:lstStyle/>
                    <a:p>
                      <a:pPr algn="just">
                        <a:spcAft>
                          <a:spcPts val="0"/>
                        </a:spcAft>
                      </a:pPr>
                      <a:r>
                        <a:rPr lang="ja-JP" sz="2000" kern="100" dirty="0">
                          <a:effectLst/>
                        </a:rPr>
                        <a:t>ピアジェの</a:t>
                      </a:r>
                      <a:endParaRPr lang="ja-JP" sz="2400" kern="100" dirty="0">
                        <a:effectLst/>
                      </a:endParaRPr>
                    </a:p>
                    <a:p>
                      <a:pPr algn="just">
                        <a:spcAft>
                          <a:spcPts val="0"/>
                        </a:spcAft>
                      </a:pPr>
                      <a:r>
                        <a:rPr lang="ja-JP" sz="2000" kern="100" dirty="0">
                          <a:effectLst/>
                        </a:rPr>
                        <a:t>認知発達理論</a:t>
                      </a:r>
                      <a:endParaRPr lang="ja-JP" sz="2400" kern="100" dirty="0">
                        <a:effectLst/>
                        <a:latin typeface="游明朝"/>
                        <a:ea typeface="游明朝"/>
                        <a:cs typeface="Times New Roman"/>
                      </a:endParaRPr>
                    </a:p>
                  </a:txBody>
                  <a:tcPr marL="68580" marR="68580" marT="0" marB="0"/>
                </a:tc>
                <a:tc rowSpan="2">
                  <a:txBody>
                    <a:bodyPr/>
                    <a:lstStyle/>
                    <a:p>
                      <a:pPr algn="just">
                        <a:spcAft>
                          <a:spcPts val="0"/>
                        </a:spcAft>
                      </a:pPr>
                      <a:r>
                        <a:rPr lang="ja-JP" sz="2000" kern="100">
                          <a:effectLst/>
                        </a:rPr>
                        <a:t>フロイトの</a:t>
                      </a:r>
                      <a:endParaRPr lang="ja-JP" sz="2400" kern="100">
                        <a:effectLst/>
                      </a:endParaRPr>
                    </a:p>
                    <a:p>
                      <a:pPr algn="just">
                        <a:spcAft>
                          <a:spcPts val="0"/>
                        </a:spcAft>
                      </a:pPr>
                      <a:r>
                        <a:rPr lang="ja-JP" sz="2000" kern="100">
                          <a:effectLst/>
                        </a:rPr>
                        <a:t>心理性的発達理論</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ja-JP" sz="2000" kern="100" dirty="0">
                          <a:effectLst/>
                        </a:rPr>
                        <a:t>エリクソンの漸</a:t>
                      </a:r>
                      <a:r>
                        <a:rPr lang="ja-JP" altLang="en-US" sz="2000" kern="100" dirty="0">
                          <a:effectLst/>
                        </a:rPr>
                        <a:t>成</a:t>
                      </a:r>
                      <a:r>
                        <a:rPr lang="ja-JP" sz="2000" kern="100" dirty="0">
                          <a:effectLst/>
                        </a:rPr>
                        <a:t>的発達理論</a:t>
                      </a:r>
                      <a:endParaRPr lang="ja-JP" sz="2400" kern="100" dirty="0">
                        <a:effectLst/>
                        <a:latin typeface="游明朝"/>
                        <a:ea typeface="游明朝"/>
                        <a:cs typeface="Times New Roman"/>
                      </a:endParaRPr>
                    </a:p>
                  </a:txBody>
                  <a:tcPr marL="68580" marR="68580" marT="0" marB="0"/>
                </a:tc>
                <a:extLst>
                  <a:ext uri="{0D108BD9-81ED-4DB2-BD59-A6C34878D82A}">
                    <a16:rowId xmlns:a16="http://schemas.microsoft.com/office/drawing/2014/main" val="10000"/>
                  </a:ext>
                </a:extLst>
              </a:tr>
              <a:tr h="355600">
                <a:tc>
                  <a:txBody>
                    <a:bodyPr/>
                    <a:lstStyle/>
                    <a:p>
                      <a:pPr algn="just">
                        <a:spcAft>
                          <a:spcPts val="0"/>
                        </a:spcAft>
                      </a:pPr>
                      <a:r>
                        <a:rPr lang="en-US" sz="2000" kern="100" dirty="0">
                          <a:effectLst/>
                        </a:rPr>
                        <a:t> </a:t>
                      </a:r>
                      <a:endParaRPr lang="ja-JP" sz="2400" kern="100" dirty="0">
                        <a:effectLst/>
                        <a:latin typeface="游明朝"/>
                        <a:ea typeface="游明朝"/>
                        <a:cs typeface="Times New Roman"/>
                      </a:endParaRPr>
                    </a:p>
                  </a:txBody>
                  <a:tcPr marL="68580" marR="68580" marT="0" marB="0"/>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000" kern="100">
                          <a:effectLst/>
                        </a:rPr>
                        <a:t>危機の様相</a:t>
                      </a:r>
                      <a:endParaRPr lang="ja-JP" sz="2400" kern="100">
                        <a:effectLst/>
                        <a:latin typeface="游明朝"/>
                        <a:ea typeface="游明朝"/>
                        <a:cs typeface="Times New Roman"/>
                      </a:endParaRPr>
                    </a:p>
                  </a:txBody>
                  <a:tcPr marL="68580" marR="68580" marT="0" marB="0"/>
                </a:tc>
                <a:extLst>
                  <a:ext uri="{0D108BD9-81ED-4DB2-BD59-A6C34878D82A}">
                    <a16:rowId xmlns:a16="http://schemas.microsoft.com/office/drawing/2014/main" val="10001"/>
                  </a:ext>
                </a:extLst>
              </a:tr>
              <a:tr h="355600">
                <a:tc>
                  <a:txBody>
                    <a:bodyPr/>
                    <a:lstStyle/>
                    <a:p>
                      <a:pPr algn="just">
                        <a:spcAft>
                          <a:spcPts val="0"/>
                        </a:spcAft>
                      </a:pPr>
                      <a:r>
                        <a:rPr lang="en-US" sz="2000" kern="100" dirty="0">
                          <a:effectLst/>
                        </a:rPr>
                        <a:t>1</a:t>
                      </a:r>
                      <a:r>
                        <a:rPr lang="ja-JP" sz="2000" kern="100" dirty="0">
                          <a:effectLst/>
                        </a:rPr>
                        <a:t>歳代まで</a:t>
                      </a:r>
                      <a:endParaRPr lang="ja-JP" sz="2400" kern="100" dirty="0">
                        <a:effectLst/>
                        <a:latin typeface="游明朝"/>
                        <a:ea typeface="游明朝"/>
                        <a:cs typeface="Times New Roman"/>
                      </a:endParaRPr>
                    </a:p>
                  </a:txBody>
                  <a:tcPr marL="68580" marR="68580" marT="0" marB="0"/>
                </a:tc>
                <a:tc rowSpan="2">
                  <a:txBody>
                    <a:bodyPr/>
                    <a:lstStyle/>
                    <a:p>
                      <a:pPr algn="just">
                        <a:spcAft>
                          <a:spcPts val="0"/>
                        </a:spcAft>
                      </a:pPr>
                      <a:r>
                        <a:rPr lang="ja-JP" sz="2000" kern="100" dirty="0">
                          <a:effectLst/>
                        </a:rPr>
                        <a:t>感覚運動期</a:t>
                      </a:r>
                      <a:endParaRPr lang="ja-JP" sz="2400" kern="100" dirty="0">
                        <a:effectLst/>
                        <a:latin typeface="游明朝"/>
                        <a:ea typeface="游明朝"/>
                        <a:cs typeface="Times New Roman"/>
                      </a:endParaRPr>
                    </a:p>
                  </a:txBody>
                  <a:tcPr marL="68580" marR="68580" marT="0" marB="0" anchor="ctr"/>
                </a:tc>
                <a:tc>
                  <a:txBody>
                    <a:bodyPr/>
                    <a:lstStyle/>
                    <a:p>
                      <a:pPr algn="just">
                        <a:spcAft>
                          <a:spcPts val="0"/>
                        </a:spcAft>
                      </a:pPr>
                      <a:r>
                        <a:rPr lang="ja-JP" sz="2000" kern="100" dirty="0">
                          <a:effectLst/>
                        </a:rPr>
                        <a:t>口唇期</a:t>
                      </a:r>
                      <a:endParaRPr lang="ja-JP" sz="2400" kern="100" dirty="0">
                        <a:effectLst/>
                        <a:latin typeface="游明朝"/>
                        <a:ea typeface="游明朝"/>
                        <a:cs typeface="Times New Roman"/>
                      </a:endParaRPr>
                    </a:p>
                  </a:txBody>
                  <a:tcPr marL="68580" marR="68580" marT="0" marB="0"/>
                </a:tc>
                <a:tc>
                  <a:txBody>
                    <a:bodyPr/>
                    <a:lstStyle/>
                    <a:p>
                      <a:pPr algn="just">
                        <a:spcAft>
                          <a:spcPts val="0"/>
                        </a:spcAft>
                      </a:pPr>
                      <a:r>
                        <a:rPr lang="ja-JP" sz="2000" kern="100">
                          <a:effectLst/>
                        </a:rPr>
                        <a:t>基本的信頼</a:t>
                      </a:r>
                      <a:r>
                        <a:rPr lang="en-US" sz="2000" kern="100">
                          <a:effectLst/>
                        </a:rPr>
                        <a:t>vs</a:t>
                      </a:r>
                      <a:r>
                        <a:rPr lang="ja-JP" sz="2000" kern="100">
                          <a:effectLst/>
                        </a:rPr>
                        <a:t>基本的不信</a:t>
                      </a:r>
                      <a:endParaRPr lang="ja-JP" sz="2400" kern="100">
                        <a:effectLst/>
                        <a:latin typeface="游明朝"/>
                        <a:ea typeface="游明朝"/>
                        <a:cs typeface="Times New Roman"/>
                      </a:endParaRPr>
                    </a:p>
                  </a:txBody>
                  <a:tcPr marL="68580" marR="68580" marT="0" marB="0"/>
                </a:tc>
                <a:extLst>
                  <a:ext uri="{0D108BD9-81ED-4DB2-BD59-A6C34878D82A}">
                    <a16:rowId xmlns:a16="http://schemas.microsoft.com/office/drawing/2014/main" val="10002"/>
                  </a:ext>
                </a:extLst>
              </a:tr>
              <a:tr h="355600">
                <a:tc>
                  <a:txBody>
                    <a:bodyPr/>
                    <a:lstStyle/>
                    <a:p>
                      <a:pPr algn="just">
                        <a:spcAft>
                          <a:spcPts val="0"/>
                        </a:spcAft>
                      </a:pPr>
                      <a:r>
                        <a:rPr lang="en-US" sz="2000" kern="100">
                          <a:effectLst/>
                        </a:rPr>
                        <a:t>2</a:t>
                      </a:r>
                      <a:r>
                        <a:rPr lang="ja-JP" sz="2000" kern="100">
                          <a:effectLst/>
                        </a:rPr>
                        <a:t>歳まで</a:t>
                      </a:r>
                      <a:endParaRPr lang="ja-JP" sz="2400" kern="100">
                        <a:effectLst/>
                        <a:latin typeface="游明朝"/>
                        <a:ea typeface="游明朝"/>
                        <a:cs typeface="Times New Roman"/>
                      </a:endParaRPr>
                    </a:p>
                  </a:txBody>
                  <a:tcPr marL="68580" marR="68580" marT="0" marB="0"/>
                </a:tc>
                <a:tc vMerge="1">
                  <a:txBody>
                    <a:bodyPr/>
                    <a:lstStyle/>
                    <a:p>
                      <a:endParaRPr kumimoji="1" lang="ja-JP" altLang="en-US"/>
                    </a:p>
                  </a:txBody>
                  <a:tcPr/>
                </a:tc>
                <a:tc rowSpan="2">
                  <a:txBody>
                    <a:bodyPr/>
                    <a:lstStyle/>
                    <a:p>
                      <a:pPr algn="just">
                        <a:spcAft>
                          <a:spcPts val="0"/>
                        </a:spcAft>
                      </a:pPr>
                      <a:r>
                        <a:rPr lang="ja-JP" sz="2000" kern="100" dirty="0">
                          <a:effectLst/>
                        </a:rPr>
                        <a:t>肛門期</a:t>
                      </a:r>
                      <a:endParaRPr lang="ja-JP" sz="2400" kern="100" dirty="0">
                        <a:effectLst/>
                        <a:latin typeface="游明朝"/>
                        <a:ea typeface="游明朝"/>
                        <a:cs typeface="Times New Roman"/>
                      </a:endParaRPr>
                    </a:p>
                  </a:txBody>
                  <a:tcPr marL="68580" marR="68580" marT="0" marB="0" anchor="ctr"/>
                </a:tc>
                <a:tc rowSpan="2">
                  <a:txBody>
                    <a:bodyPr/>
                    <a:lstStyle/>
                    <a:p>
                      <a:pPr algn="just">
                        <a:spcAft>
                          <a:spcPts val="0"/>
                        </a:spcAft>
                      </a:pPr>
                      <a:r>
                        <a:rPr lang="ja-JP" sz="2000" kern="100" dirty="0">
                          <a:effectLst/>
                        </a:rPr>
                        <a:t>自律性</a:t>
                      </a:r>
                      <a:r>
                        <a:rPr lang="en-US" sz="2000" kern="100" dirty="0">
                          <a:effectLst/>
                        </a:rPr>
                        <a:t>vs</a:t>
                      </a:r>
                      <a:r>
                        <a:rPr lang="ja-JP" sz="2000" kern="100" dirty="0">
                          <a:effectLst/>
                        </a:rPr>
                        <a:t>恥・疑惑</a:t>
                      </a:r>
                      <a:endParaRPr lang="ja-JP" sz="2400" kern="100" dirty="0">
                        <a:effectLst/>
                        <a:latin typeface="游明朝"/>
                        <a:ea typeface="游明朝"/>
                        <a:cs typeface="Times New Roman"/>
                      </a:endParaRPr>
                    </a:p>
                  </a:txBody>
                  <a:tcPr marL="68580" marR="68580" marT="0" marB="0" anchor="ctr"/>
                </a:tc>
                <a:extLst>
                  <a:ext uri="{0D108BD9-81ED-4DB2-BD59-A6C34878D82A}">
                    <a16:rowId xmlns:a16="http://schemas.microsoft.com/office/drawing/2014/main" val="10003"/>
                  </a:ext>
                </a:extLst>
              </a:tr>
              <a:tr h="355600">
                <a:tc>
                  <a:txBody>
                    <a:bodyPr/>
                    <a:lstStyle/>
                    <a:p>
                      <a:pPr algn="just">
                        <a:spcAft>
                          <a:spcPts val="0"/>
                        </a:spcAft>
                      </a:pPr>
                      <a:r>
                        <a:rPr lang="en-US" sz="2000" kern="100">
                          <a:effectLst/>
                        </a:rPr>
                        <a:t>3</a:t>
                      </a:r>
                      <a:r>
                        <a:rPr lang="ja-JP" sz="2000" kern="100">
                          <a:effectLst/>
                        </a:rPr>
                        <a:t>～</a:t>
                      </a:r>
                      <a:r>
                        <a:rPr lang="en-US" sz="2000" kern="100">
                          <a:effectLst/>
                        </a:rPr>
                        <a:t>4</a:t>
                      </a:r>
                      <a:r>
                        <a:rPr lang="ja-JP" sz="2000" kern="100">
                          <a:effectLst/>
                        </a:rPr>
                        <a:t>歳まで</a:t>
                      </a:r>
                      <a:endParaRPr lang="ja-JP" sz="2400" kern="100">
                        <a:effectLst/>
                        <a:latin typeface="游明朝"/>
                        <a:ea typeface="游明朝"/>
                        <a:cs typeface="Times New Roman"/>
                      </a:endParaRPr>
                    </a:p>
                  </a:txBody>
                  <a:tcPr marL="68580" marR="68580" marT="0" marB="0"/>
                </a:tc>
                <a:tc rowSpan="2">
                  <a:txBody>
                    <a:bodyPr/>
                    <a:lstStyle/>
                    <a:p>
                      <a:pPr algn="just">
                        <a:spcAft>
                          <a:spcPts val="0"/>
                        </a:spcAft>
                      </a:pPr>
                      <a:r>
                        <a:rPr lang="ja-JP" sz="2000" kern="100" dirty="0">
                          <a:effectLst/>
                        </a:rPr>
                        <a:t>前操作期</a:t>
                      </a:r>
                      <a:endParaRPr lang="ja-JP" sz="2400" kern="100" dirty="0">
                        <a:effectLst/>
                        <a:latin typeface="游明朝"/>
                        <a:ea typeface="游明朝"/>
                        <a:cs typeface="Times New Roman"/>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55600">
                <a:tc>
                  <a:txBody>
                    <a:bodyPr/>
                    <a:lstStyle/>
                    <a:p>
                      <a:pPr algn="just">
                        <a:spcAft>
                          <a:spcPts val="0"/>
                        </a:spcAft>
                      </a:pPr>
                      <a:r>
                        <a:rPr lang="en-US" sz="2000" kern="100">
                          <a:effectLst/>
                        </a:rPr>
                        <a:t>6</a:t>
                      </a:r>
                      <a:r>
                        <a:rPr lang="ja-JP" sz="2000" kern="100">
                          <a:effectLst/>
                        </a:rPr>
                        <a:t>～</a:t>
                      </a:r>
                      <a:r>
                        <a:rPr lang="en-US" sz="2000" kern="100">
                          <a:effectLst/>
                        </a:rPr>
                        <a:t>7</a:t>
                      </a:r>
                      <a:r>
                        <a:rPr lang="ja-JP" sz="2000" kern="100">
                          <a:effectLst/>
                        </a:rPr>
                        <a:t>歳まで</a:t>
                      </a:r>
                      <a:endParaRPr lang="ja-JP" sz="2400" kern="100">
                        <a:effectLst/>
                        <a:latin typeface="游明朝"/>
                        <a:ea typeface="游明朝"/>
                        <a:cs typeface="Times New Roman"/>
                      </a:endParaRPr>
                    </a:p>
                  </a:txBody>
                  <a:tcPr marL="68580" marR="68580" marT="0" marB="0"/>
                </a:tc>
                <a:tc vMerge="1">
                  <a:txBody>
                    <a:bodyPr/>
                    <a:lstStyle/>
                    <a:p>
                      <a:endParaRPr kumimoji="1" lang="ja-JP" altLang="en-US"/>
                    </a:p>
                  </a:txBody>
                  <a:tcPr/>
                </a:tc>
                <a:tc>
                  <a:txBody>
                    <a:bodyPr/>
                    <a:lstStyle/>
                    <a:p>
                      <a:pPr algn="just">
                        <a:spcAft>
                          <a:spcPts val="0"/>
                        </a:spcAft>
                      </a:pPr>
                      <a:r>
                        <a:rPr lang="ja-JP" sz="2000" kern="100" dirty="0">
                          <a:effectLst/>
                        </a:rPr>
                        <a:t>男根期</a:t>
                      </a:r>
                      <a:endParaRPr lang="ja-JP" sz="2400" kern="100" dirty="0">
                        <a:effectLst/>
                        <a:latin typeface="游明朝"/>
                        <a:ea typeface="游明朝"/>
                        <a:cs typeface="Times New Roman"/>
                      </a:endParaRPr>
                    </a:p>
                  </a:txBody>
                  <a:tcPr marL="68580" marR="68580" marT="0" marB="0"/>
                </a:tc>
                <a:tc>
                  <a:txBody>
                    <a:bodyPr/>
                    <a:lstStyle/>
                    <a:p>
                      <a:pPr algn="just">
                        <a:spcAft>
                          <a:spcPts val="0"/>
                        </a:spcAft>
                      </a:pPr>
                      <a:r>
                        <a:rPr lang="ja-JP" sz="2000" kern="100" dirty="0">
                          <a:effectLst/>
                        </a:rPr>
                        <a:t>自主性</a:t>
                      </a:r>
                      <a:r>
                        <a:rPr lang="en-US" sz="2000" kern="100" dirty="0">
                          <a:effectLst/>
                        </a:rPr>
                        <a:t>vs</a:t>
                      </a:r>
                      <a:r>
                        <a:rPr lang="ja-JP" sz="2000" kern="100" dirty="0">
                          <a:effectLst/>
                        </a:rPr>
                        <a:t>罪悪感</a:t>
                      </a:r>
                      <a:endParaRPr lang="ja-JP" sz="2400" kern="100" dirty="0">
                        <a:effectLst/>
                        <a:latin typeface="游明朝"/>
                        <a:ea typeface="游明朝"/>
                        <a:cs typeface="Times New Roman"/>
                      </a:endParaRPr>
                    </a:p>
                  </a:txBody>
                  <a:tcPr marL="68580" marR="68580" marT="0" marB="0"/>
                </a:tc>
                <a:extLst>
                  <a:ext uri="{0D108BD9-81ED-4DB2-BD59-A6C34878D82A}">
                    <a16:rowId xmlns:a16="http://schemas.microsoft.com/office/drawing/2014/main" val="10005"/>
                  </a:ext>
                </a:extLst>
              </a:tr>
              <a:tr h="355600">
                <a:tc>
                  <a:txBody>
                    <a:bodyPr/>
                    <a:lstStyle/>
                    <a:p>
                      <a:pPr algn="just">
                        <a:spcAft>
                          <a:spcPts val="0"/>
                        </a:spcAft>
                      </a:pPr>
                      <a:r>
                        <a:rPr lang="en-US" sz="2000" kern="100">
                          <a:effectLst/>
                        </a:rPr>
                        <a:t>12</a:t>
                      </a:r>
                      <a:r>
                        <a:rPr lang="ja-JP" sz="2000" kern="100">
                          <a:effectLst/>
                        </a:rPr>
                        <a:t>～</a:t>
                      </a:r>
                      <a:r>
                        <a:rPr lang="en-US" sz="2000" kern="100">
                          <a:effectLst/>
                        </a:rPr>
                        <a:t>13</a:t>
                      </a:r>
                      <a:r>
                        <a:rPr lang="ja-JP" sz="2000" kern="100">
                          <a:effectLst/>
                        </a:rPr>
                        <a:t>歳まで</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ja-JP" sz="2000" kern="100">
                          <a:effectLst/>
                        </a:rPr>
                        <a:t>具体的操作期</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ja-JP" sz="2000" kern="100" dirty="0">
                          <a:effectLst/>
                        </a:rPr>
                        <a:t>潜在期</a:t>
                      </a:r>
                      <a:endParaRPr lang="ja-JP" sz="2400" kern="100" dirty="0">
                        <a:effectLst/>
                        <a:latin typeface="游明朝"/>
                        <a:ea typeface="游明朝"/>
                        <a:cs typeface="Times New Roman"/>
                      </a:endParaRPr>
                    </a:p>
                  </a:txBody>
                  <a:tcPr marL="68580" marR="68580" marT="0" marB="0"/>
                </a:tc>
                <a:tc>
                  <a:txBody>
                    <a:bodyPr/>
                    <a:lstStyle/>
                    <a:p>
                      <a:pPr algn="just">
                        <a:spcAft>
                          <a:spcPts val="0"/>
                        </a:spcAft>
                      </a:pPr>
                      <a:r>
                        <a:rPr lang="ja-JP" sz="2000" kern="100" dirty="0">
                          <a:effectLst/>
                        </a:rPr>
                        <a:t>勤勉性</a:t>
                      </a:r>
                      <a:r>
                        <a:rPr lang="en-US" sz="2000" kern="100" dirty="0">
                          <a:effectLst/>
                        </a:rPr>
                        <a:t>vs</a:t>
                      </a:r>
                      <a:r>
                        <a:rPr lang="ja-JP" sz="2000" kern="100" dirty="0">
                          <a:effectLst/>
                        </a:rPr>
                        <a:t>劣等感</a:t>
                      </a:r>
                      <a:endParaRPr lang="ja-JP" sz="2400" kern="100" dirty="0">
                        <a:effectLst/>
                        <a:latin typeface="游明朝"/>
                        <a:ea typeface="游明朝"/>
                        <a:cs typeface="Times New Roman"/>
                      </a:endParaRPr>
                    </a:p>
                  </a:txBody>
                  <a:tcPr marL="68580" marR="68580" marT="0" marB="0"/>
                </a:tc>
                <a:extLst>
                  <a:ext uri="{0D108BD9-81ED-4DB2-BD59-A6C34878D82A}">
                    <a16:rowId xmlns:a16="http://schemas.microsoft.com/office/drawing/2014/main" val="10006"/>
                  </a:ext>
                </a:extLst>
              </a:tr>
              <a:tr h="711199">
                <a:tc>
                  <a:txBody>
                    <a:bodyPr/>
                    <a:lstStyle/>
                    <a:p>
                      <a:pPr algn="just">
                        <a:spcAft>
                          <a:spcPts val="0"/>
                        </a:spcAft>
                      </a:pPr>
                      <a:r>
                        <a:rPr lang="en-US" sz="2000" kern="100">
                          <a:effectLst/>
                        </a:rPr>
                        <a:t>22</a:t>
                      </a:r>
                      <a:r>
                        <a:rPr lang="ja-JP" sz="2000" kern="100">
                          <a:effectLst/>
                        </a:rPr>
                        <a:t>歳頃まで</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ja-JP" sz="2000" kern="100">
                          <a:effectLst/>
                        </a:rPr>
                        <a:t>形式的操作期</a:t>
                      </a:r>
                      <a:endParaRPr lang="ja-JP" sz="2400" kern="100">
                        <a:effectLst/>
                        <a:latin typeface="游明朝"/>
                        <a:ea typeface="游明朝"/>
                        <a:cs typeface="Times New Roman"/>
                      </a:endParaRPr>
                    </a:p>
                  </a:txBody>
                  <a:tcPr marL="68580" marR="68580" marT="0" marB="0"/>
                </a:tc>
                <a:tc rowSpan="4">
                  <a:txBody>
                    <a:bodyPr/>
                    <a:lstStyle/>
                    <a:p>
                      <a:pPr algn="just">
                        <a:spcAft>
                          <a:spcPts val="0"/>
                        </a:spcAft>
                      </a:pPr>
                      <a:r>
                        <a:rPr lang="ja-JP" sz="2000" kern="100">
                          <a:effectLst/>
                        </a:rPr>
                        <a:t>性器期</a:t>
                      </a:r>
                      <a:endParaRPr lang="ja-JP" sz="2400" kern="100">
                        <a:effectLst/>
                        <a:latin typeface="游明朝"/>
                        <a:ea typeface="游明朝"/>
                        <a:cs typeface="Times New Roman"/>
                      </a:endParaRPr>
                    </a:p>
                  </a:txBody>
                  <a:tcPr marL="68580" marR="68580" marT="0" marB="0" anchor="ctr"/>
                </a:tc>
                <a:tc>
                  <a:txBody>
                    <a:bodyPr/>
                    <a:lstStyle/>
                    <a:p>
                      <a:pPr algn="just">
                        <a:spcAft>
                          <a:spcPts val="0"/>
                        </a:spcAft>
                      </a:pPr>
                      <a:r>
                        <a:rPr lang="ja-JP" sz="2000" kern="100" dirty="0">
                          <a:effectLst/>
                        </a:rPr>
                        <a:t>アイデンティティ達成</a:t>
                      </a:r>
                      <a:endParaRPr lang="ja-JP" sz="2400" kern="100" dirty="0">
                        <a:effectLst/>
                      </a:endParaRPr>
                    </a:p>
                    <a:p>
                      <a:pPr algn="just">
                        <a:spcAft>
                          <a:spcPts val="0"/>
                        </a:spcAft>
                      </a:pPr>
                      <a:r>
                        <a:rPr lang="en-US" sz="2000" kern="100" dirty="0">
                          <a:effectLst/>
                        </a:rPr>
                        <a:t>vs</a:t>
                      </a:r>
                      <a:r>
                        <a:rPr lang="ja-JP" sz="2000" kern="100" dirty="0">
                          <a:effectLst/>
                        </a:rPr>
                        <a:t>アイデンティティ混乱</a:t>
                      </a:r>
                      <a:endParaRPr lang="ja-JP" sz="2400" kern="100" dirty="0">
                        <a:effectLst/>
                        <a:latin typeface="游明朝"/>
                        <a:ea typeface="游明朝"/>
                        <a:cs typeface="Times New Roman"/>
                      </a:endParaRPr>
                    </a:p>
                  </a:txBody>
                  <a:tcPr marL="68580" marR="68580" marT="0" marB="0"/>
                </a:tc>
                <a:extLst>
                  <a:ext uri="{0D108BD9-81ED-4DB2-BD59-A6C34878D82A}">
                    <a16:rowId xmlns:a16="http://schemas.microsoft.com/office/drawing/2014/main" val="10007"/>
                  </a:ext>
                </a:extLst>
              </a:tr>
              <a:tr h="355600">
                <a:tc>
                  <a:txBody>
                    <a:bodyPr/>
                    <a:lstStyle/>
                    <a:p>
                      <a:pPr algn="just">
                        <a:spcAft>
                          <a:spcPts val="0"/>
                        </a:spcAft>
                      </a:pPr>
                      <a:r>
                        <a:rPr lang="en-US" sz="2000" kern="100">
                          <a:effectLst/>
                        </a:rPr>
                        <a:t>40</a:t>
                      </a:r>
                      <a:r>
                        <a:rPr lang="ja-JP" sz="2000" kern="100">
                          <a:effectLst/>
                        </a:rPr>
                        <a:t>歳頃まで</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en-US" sz="2000" kern="100">
                          <a:effectLst/>
                        </a:rPr>
                        <a:t> </a:t>
                      </a:r>
                      <a:endParaRPr lang="ja-JP" sz="2400" kern="100">
                        <a:effectLst/>
                        <a:latin typeface="游明朝"/>
                        <a:ea typeface="游明朝"/>
                        <a:cs typeface="Times New Roman"/>
                      </a:endParaRPr>
                    </a:p>
                  </a:txBody>
                  <a:tcPr marL="68580" marR="68580" marT="0" marB="0"/>
                </a:tc>
                <a:tc vMerge="1">
                  <a:txBody>
                    <a:bodyPr/>
                    <a:lstStyle/>
                    <a:p>
                      <a:endParaRPr kumimoji="1" lang="ja-JP" altLang="en-US"/>
                    </a:p>
                  </a:txBody>
                  <a:tcPr/>
                </a:tc>
                <a:tc>
                  <a:txBody>
                    <a:bodyPr/>
                    <a:lstStyle/>
                    <a:p>
                      <a:pPr algn="just">
                        <a:spcAft>
                          <a:spcPts val="0"/>
                        </a:spcAft>
                      </a:pPr>
                      <a:r>
                        <a:rPr lang="ja-JP" sz="2000" kern="100">
                          <a:effectLst/>
                        </a:rPr>
                        <a:t>親密性</a:t>
                      </a:r>
                      <a:r>
                        <a:rPr lang="en-US" sz="2000" kern="100">
                          <a:effectLst/>
                        </a:rPr>
                        <a:t>vs</a:t>
                      </a:r>
                      <a:r>
                        <a:rPr lang="ja-JP" sz="2000" kern="100">
                          <a:effectLst/>
                        </a:rPr>
                        <a:t>孤独</a:t>
                      </a:r>
                      <a:endParaRPr lang="ja-JP" sz="2400" kern="100">
                        <a:effectLst/>
                        <a:latin typeface="游明朝"/>
                        <a:ea typeface="游明朝"/>
                        <a:cs typeface="Times New Roman"/>
                      </a:endParaRPr>
                    </a:p>
                  </a:txBody>
                  <a:tcPr marL="68580" marR="68580" marT="0" marB="0"/>
                </a:tc>
                <a:extLst>
                  <a:ext uri="{0D108BD9-81ED-4DB2-BD59-A6C34878D82A}">
                    <a16:rowId xmlns:a16="http://schemas.microsoft.com/office/drawing/2014/main" val="10008"/>
                  </a:ext>
                </a:extLst>
              </a:tr>
              <a:tr h="355600">
                <a:tc>
                  <a:txBody>
                    <a:bodyPr/>
                    <a:lstStyle/>
                    <a:p>
                      <a:pPr algn="just">
                        <a:spcAft>
                          <a:spcPts val="0"/>
                        </a:spcAft>
                      </a:pPr>
                      <a:r>
                        <a:rPr lang="en-US" sz="2000" kern="100">
                          <a:effectLst/>
                        </a:rPr>
                        <a:t>65</a:t>
                      </a:r>
                      <a:r>
                        <a:rPr lang="ja-JP" sz="2000" kern="100">
                          <a:effectLst/>
                        </a:rPr>
                        <a:t>歳頃まで</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en-US" sz="2000" kern="100">
                          <a:effectLst/>
                        </a:rPr>
                        <a:t> </a:t>
                      </a:r>
                      <a:endParaRPr lang="ja-JP" sz="2400" kern="100">
                        <a:effectLst/>
                        <a:latin typeface="游明朝"/>
                        <a:ea typeface="游明朝"/>
                        <a:cs typeface="Times New Roman"/>
                      </a:endParaRPr>
                    </a:p>
                  </a:txBody>
                  <a:tcPr marL="68580" marR="68580" marT="0" marB="0"/>
                </a:tc>
                <a:tc vMerge="1">
                  <a:txBody>
                    <a:bodyPr/>
                    <a:lstStyle/>
                    <a:p>
                      <a:endParaRPr kumimoji="1" lang="ja-JP" altLang="en-US"/>
                    </a:p>
                  </a:txBody>
                  <a:tcPr/>
                </a:tc>
                <a:tc>
                  <a:txBody>
                    <a:bodyPr/>
                    <a:lstStyle/>
                    <a:p>
                      <a:pPr algn="just">
                        <a:spcAft>
                          <a:spcPts val="0"/>
                        </a:spcAft>
                      </a:pPr>
                      <a:r>
                        <a:rPr lang="ja-JP" sz="2000" kern="100" dirty="0">
                          <a:effectLst/>
                        </a:rPr>
                        <a:t>世代継承性</a:t>
                      </a:r>
                      <a:r>
                        <a:rPr lang="en-US" sz="2000" kern="100" dirty="0">
                          <a:effectLst/>
                        </a:rPr>
                        <a:t>vs</a:t>
                      </a:r>
                      <a:r>
                        <a:rPr lang="ja-JP" sz="2000" kern="100" dirty="0">
                          <a:effectLst/>
                        </a:rPr>
                        <a:t>停滞</a:t>
                      </a:r>
                      <a:endParaRPr lang="ja-JP" sz="2400" kern="100" dirty="0">
                        <a:effectLst/>
                        <a:latin typeface="游明朝"/>
                        <a:ea typeface="游明朝"/>
                        <a:cs typeface="Times New Roman"/>
                      </a:endParaRPr>
                    </a:p>
                  </a:txBody>
                  <a:tcPr marL="68580" marR="68580" marT="0" marB="0"/>
                </a:tc>
                <a:extLst>
                  <a:ext uri="{0D108BD9-81ED-4DB2-BD59-A6C34878D82A}">
                    <a16:rowId xmlns:a16="http://schemas.microsoft.com/office/drawing/2014/main" val="10009"/>
                  </a:ext>
                </a:extLst>
              </a:tr>
              <a:tr h="355600">
                <a:tc>
                  <a:txBody>
                    <a:bodyPr/>
                    <a:lstStyle/>
                    <a:p>
                      <a:pPr algn="just">
                        <a:spcAft>
                          <a:spcPts val="0"/>
                        </a:spcAft>
                      </a:pPr>
                      <a:r>
                        <a:rPr lang="en-US" sz="2000" kern="100">
                          <a:effectLst/>
                        </a:rPr>
                        <a:t>65</a:t>
                      </a:r>
                      <a:r>
                        <a:rPr lang="ja-JP" sz="2000" kern="100">
                          <a:effectLst/>
                        </a:rPr>
                        <a:t>歳頃以降</a:t>
                      </a:r>
                      <a:endParaRPr lang="ja-JP" sz="2400" kern="100">
                        <a:effectLst/>
                        <a:latin typeface="游明朝"/>
                        <a:ea typeface="游明朝"/>
                        <a:cs typeface="Times New Roman"/>
                      </a:endParaRPr>
                    </a:p>
                  </a:txBody>
                  <a:tcPr marL="68580" marR="68580" marT="0" marB="0"/>
                </a:tc>
                <a:tc>
                  <a:txBody>
                    <a:bodyPr/>
                    <a:lstStyle/>
                    <a:p>
                      <a:pPr algn="just">
                        <a:spcAft>
                          <a:spcPts val="0"/>
                        </a:spcAft>
                      </a:pPr>
                      <a:r>
                        <a:rPr lang="en-US" sz="2000" kern="100">
                          <a:effectLst/>
                        </a:rPr>
                        <a:t> </a:t>
                      </a:r>
                      <a:endParaRPr lang="ja-JP" sz="2400" kern="100">
                        <a:effectLst/>
                        <a:latin typeface="游明朝"/>
                        <a:ea typeface="游明朝"/>
                        <a:cs typeface="Times New Roman"/>
                      </a:endParaRPr>
                    </a:p>
                  </a:txBody>
                  <a:tcPr marL="68580" marR="68580" marT="0" marB="0"/>
                </a:tc>
                <a:tc vMerge="1">
                  <a:txBody>
                    <a:bodyPr/>
                    <a:lstStyle/>
                    <a:p>
                      <a:endParaRPr kumimoji="1" lang="ja-JP" altLang="en-US"/>
                    </a:p>
                  </a:txBody>
                  <a:tcPr/>
                </a:tc>
                <a:tc>
                  <a:txBody>
                    <a:bodyPr/>
                    <a:lstStyle/>
                    <a:p>
                      <a:pPr algn="just">
                        <a:spcAft>
                          <a:spcPts val="0"/>
                        </a:spcAft>
                      </a:pPr>
                      <a:r>
                        <a:rPr lang="ja-JP" sz="2000" kern="100" dirty="0">
                          <a:effectLst/>
                        </a:rPr>
                        <a:t>自我の統合</a:t>
                      </a:r>
                      <a:r>
                        <a:rPr lang="en-US" sz="2000" kern="100" dirty="0">
                          <a:effectLst/>
                        </a:rPr>
                        <a:t>vs</a:t>
                      </a:r>
                      <a:r>
                        <a:rPr lang="ja-JP" sz="2000" kern="100" dirty="0">
                          <a:effectLst/>
                        </a:rPr>
                        <a:t>絶望</a:t>
                      </a:r>
                      <a:endParaRPr lang="ja-JP" sz="2400" kern="100" dirty="0">
                        <a:effectLst/>
                        <a:latin typeface="游明朝"/>
                        <a:ea typeface="游明朝"/>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3366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latin typeface="UD デジタル 教科書体 N-R" panose="02020400000000000000" pitchFamily="17" charset="-128"/>
                <a:ea typeface="UD デジタル 教科書体 N-R" panose="02020400000000000000" pitchFamily="17" charset="-128"/>
              </a:rPr>
              <a:t>3.</a:t>
            </a:r>
            <a:r>
              <a:rPr kumimoji="1" lang="ja-JP" altLang="en-US" dirty="0">
                <a:latin typeface="UD デジタル 教科書体 N-R" panose="02020400000000000000" pitchFamily="17" charset="-128"/>
                <a:ea typeface="UD デジタル 教科書体 N-R" panose="02020400000000000000" pitchFamily="17" charset="-128"/>
              </a:rPr>
              <a:t>児童生徒の発達と家族・仲間・教師の役割</a:t>
            </a:r>
            <a:br>
              <a:rPr lang="en-US" altLang="ja-JP" dirty="0">
                <a:latin typeface="UD デジタル 教科書体 N-R" panose="02020400000000000000" pitchFamily="17" charset="-128"/>
                <a:ea typeface="UD デジタル 教科書体 N-R" panose="02020400000000000000" pitchFamily="17" charset="-128"/>
              </a:rPr>
            </a:br>
            <a:r>
              <a:rPr lang="ja-JP" altLang="en-US" dirty="0">
                <a:latin typeface="UD デジタル 教科書体 N-R" panose="02020400000000000000" pitchFamily="17" charset="-128"/>
                <a:ea typeface="UD デジタル 教科書体 N-R" panose="02020400000000000000" pitchFamily="17" charset="-128"/>
              </a:rPr>
              <a:t>（１）気質と環境との適合・不適合</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p:cNvSpPr>
            <a:spLocks noGrp="1"/>
          </p:cNvSpPr>
          <p:nvPr>
            <p:ph idx="1"/>
          </p:nvPr>
        </p:nvSpPr>
        <p:spPr>
          <a:xfrm>
            <a:off x="609599" y="1488140"/>
            <a:ext cx="11286565" cy="5513295"/>
          </a:xfrm>
        </p:spPr>
        <p:txBody>
          <a:bodyPr>
            <a:normAutofit fontScale="85000" lnSpcReduction="10000"/>
          </a:bodyPr>
          <a:lstStyle/>
          <a:p>
            <a:pPr marL="0" indent="0">
              <a:buNone/>
            </a:pPr>
            <a:r>
              <a:rPr lang="ja-JP" altLang="en-US" sz="3300" dirty="0">
                <a:solidFill>
                  <a:srgbClr val="FF0000"/>
                </a:solidFill>
                <a:latin typeface="UD デジタル 教科書体 N-R" panose="02020400000000000000" pitchFamily="17" charset="-128"/>
                <a:ea typeface="UD デジタル 教科書体 N-R" panose="02020400000000000000" pitchFamily="17" charset="-128"/>
              </a:rPr>
              <a:t>気質</a:t>
            </a:r>
            <a:r>
              <a:rPr lang="ja-JP" altLang="en-US" sz="3300" dirty="0">
                <a:latin typeface="UD デジタル 教科書体 N-R" panose="02020400000000000000" pitchFamily="17" charset="-128"/>
                <a:ea typeface="UD デジタル 教科書体 N-R" panose="02020400000000000000" pitchFamily="17" charset="-128"/>
              </a:rPr>
              <a:t>とはパーソナリティの初期の表れとして比較的安定したもので、遺伝的な基盤をもつ刺激への反応性や自己調節における個人差</a:t>
            </a:r>
            <a:endParaRPr lang="en-US" altLang="ja-JP" sz="3300" dirty="0">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3300" dirty="0">
                <a:latin typeface="UD デジタル 教科書体 N-R" panose="02020400000000000000" pitchFamily="17" charset="-128"/>
                <a:ea typeface="UD デジタル 教科書体 N-R" panose="02020400000000000000" pitchFamily="17" charset="-128"/>
              </a:rPr>
              <a:t>気質は、親の子どもへの関わりに影響を及ぼし、乳幼児は気質によって周囲の環境を選び取っていく。</a:t>
            </a:r>
            <a:endParaRPr kumimoji="1" lang="en-US" altLang="ja-JP" sz="33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3300" dirty="0">
                <a:solidFill>
                  <a:srgbClr val="0070C0"/>
                </a:solidFill>
                <a:latin typeface="UD デジタル 教科書体 N-R" panose="02020400000000000000" pitchFamily="17" charset="-128"/>
                <a:ea typeface="UD デジタル 教科書体 N-R" panose="02020400000000000000" pitchFamily="17" charset="-128"/>
              </a:rPr>
              <a:t>トマスとチェスの研究</a:t>
            </a:r>
            <a:r>
              <a:rPr lang="ja-JP" altLang="en-US" sz="3300" dirty="0">
                <a:latin typeface="UD デジタル 教科書体 N-R" panose="02020400000000000000" pitchFamily="17" charset="-128"/>
                <a:ea typeface="UD デジタル 教科書体 N-R" panose="02020400000000000000" pitchFamily="17" charset="-128"/>
              </a:rPr>
              <a:t>（ニューヨーク縦断研究）</a:t>
            </a:r>
            <a:endParaRPr lang="en-US" altLang="ja-JP" sz="3300" dirty="0">
              <a:latin typeface="UD デジタル 教科書体 N-R" panose="02020400000000000000" pitchFamily="17" charset="-128"/>
              <a:ea typeface="UD デジタル 教科書体 N-R" panose="02020400000000000000" pitchFamily="17" charset="-128"/>
            </a:endParaRPr>
          </a:p>
          <a:p>
            <a:pPr marL="0" indent="0">
              <a:buNone/>
            </a:pPr>
            <a:r>
              <a:rPr lang="en-US" altLang="ja-JP" sz="3300" dirty="0">
                <a:latin typeface="UD デジタル 教科書体 N-R" panose="02020400000000000000" pitchFamily="17" charset="-128"/>
                <a:ea typeface="UD デジタル 教科書体 N-R" panose="02020400000000000000" pitchFamily="17" charset="-128"/>
              </a:rPr>
              <a:t>9</a:t>
            </a:r>
            <a:r>
              <a:rPr lang="ja-JP" altLang="en-US" sz="3300" dirty="0" err="1">
                <a:latin typeface="UD デジタル 教科書体 N-R" panose="02020400000000000000" pitchFamily="17" charset="-128"/>
                <a:ea typeface="UD デジタル 教科書体 N-R" panose="02020400000000000000" pitchFamily="17" charset="-128"/>
              </a:rPr>
              <a:t>つの</a:t>
            </a:r>
            <a:r>
              <a:rPr lang="ja-JP" altLang="en-US" sz="3300" dirty="0">
                <a:latin typeface="UD デジタル 教科書体 N-R" panose="02020400000000000000" pitchFamily="17" charset="-128"/>
                <a:ea typeface="UD デジタル 教科書体 N-R" panose="02020400000000000000" pitchFamily="17" charset="-128"/>
              </a:rPr>
              <a:t>気質特性：①活動性、②生理的規則性、③新しい刺激への接近／回避傾向、④順応性、⑤反応の速さ、⑥反応の閾値、⑦機嫌の良さ、⑧行動の可変性、⑨注意の幅と持続性</a:t>
            </a:r>
            <a:endParaRPr lang="en-US" altLang="ja-JP" sz="33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3300" dirty="0">
                <a:latin typeface="UD デジタル 教科書体 N-R" panose="02020400000000000000" pitchFamily="17" charset="-128"/>
                <a:ea typeface="UD デジタル 教科書体 N-R" panose="02020400000000000000" pitchFamily="17" charset="-128"/>
              </a:rPr>
              <a:t>気質特性の組み合わせと子どもの育てやすさから、①扱いやすい子ども、②扱いにくい子ども、③順応が遅い子ども、④平均的な子ども</a:t>
            </a:r>
            <a:endParaRPr lang="en-US" altLang="ja-JP" sz="33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3300" dirty="0">
                <a:solidFill>
                  <a:srgbClr val="0070C0"/>
                </a:solidFill>
                <a:latin typeface="UD デジタル 教科書体 N-R" panose="02020400000000000000" pitchFamily="17" charset="-128"/>
                <a:ea typeface="UD デジタル 教科書体 N-R" panose="02020400000000000000" pitchFamily="17" charset="-128"/>
              </a:rPr>
              <a:t>適合の良さ</a:t>
            </a:r>
            <a:r>
              <a:rPr lang="ja-JP" altLang="en-US" sz="3300" dirty="0">
                <a:latin typeface="UD デジタル 教科書体 N-R" panose="02020400000000000000" pitchFamily="17" charset="-128"/>
                <a:ea typeface="UD デジタル 教科書体 N-R" panose="02020400000000000000" pitchFamily="17" charset="-128"/>
              </a:rPr>
              <a:t>：気質と周囲の環境の適合性の程度が問題</a:t>
            </a:r>
            <a:endParaRPr lang="en-US" altLang="ja-JP" sz="33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3300" dirty="0">
                <a:latin typeface="UD デジタル 教科書体 N-R" panose="02020400000000000000" pitchFamily="17" charset="-128"/>
                <a:ea typeface="UD デジタル 教科書体 N-R" panose="02020400000000000000" pitchFamily="17" charset="-128"/>
              </a:rPr>
              <a:t>→気質そのものではなく、環境との関係でとらえることが大切</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14</a:t>
            </a:fld>
            <a:endParaRPr lang="ja-JP" altLang="en-US" noProof="0" dirty="0"/>
          </a:p>
        </p:txBody>
      </p:sp>
    </p:spTree>
    <p:extLst>
      <p:ext uri="{BB962C8B-B14F-4D97-AF65-F5344CB8AC3E}">
        <p14:creationId xmlns:p14="http://schemas.microsoft.com/office/powerpoint/2010/main" val="264583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（２）アタッチメント</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kumimoji="1" lang="ja-JP" altLang="en-US" dirty="0">
                <a:solidFill>
                  <a:srgbClr val="FF0000"/>
                </a:solidFill>
                <a:latin typeface="UD デジタル 教科書体 N-R" panose="02020400000000000000" pitchFamily="17" charset="-128"/>
                <a:ea typeface="UD デジタル 教科書体 N-R" panose="02020400000000000000" pitchFamily="17" charset="-128"/>
              </a:rPr>
              <a:t>アタッチメント（愛着）</a:t>
            </a:r>
            <a:r>
              <a:rPr kumimoji="1" lang="ja-JP" altLang="en-US" dirty="0">
                <a:latin typeface="UD デジタル 教科書体 N-R" panose="02020400000000000000" pitchFamily="17" charset="-128"/>
                <a:ea typeface="UD デジタル 教科書体 N-R" panose="02020400000000000000" pitchFamily="17" charset="-128"/>
              </a:rPr>
              <a:t>：児童生徒が困ったり不安になったときにアタッチメント対象に慰撫を求めて安心感を得る行動方略であり、内的表象</a:t>
            </a:r>
            <a:endParaRPr kumimoji="1"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dirty="0">
                <a:latin typeface="UD デジタル 教科書体 N-R" panose="02020400000000000000" pitchFamily="17" charset="-128"/>
                <a:ea typeface="UD デジタル 教科書体 N-R" panose="02020400000000000000" pitchFamily="17" charset="-128"/>
              </a:rPr>
              <a:t>アタッチメントに対する誤解を解く：</a:t>
            </a:r>
            <a:endParaRPr lang="en-US" altLang="ja-JP" dirty="0">
              <a:latin typeface="UD デジタル 教科書体 N-R" panose="02020400000000000000" pitchFamily="17" charset="-128"/>
              <a:ea typeface="UD デジタル 教科書体 N-R" panose="02020400000000000000" pitchFamily="17" charset="-128"/>
            </a:endParaRPr>
          </a:p>
          <a:p>
            <a:pPr marL="612000" indent="-514350">
              <a:buFont typeface="+mj-ea"/>
              <a:buAutoNum type="circleNumDbPlain"/>
            </a:pPr>
            <a:r>
              <a:rPr lang="ja-JP" altLang="en-US" dirty="0">
                <a:latin typeface="UD デジタル 教科書体 N-R" panose="02020400000000000000" pitchFamily="17" charset="-128"/>
                <a:ea typeface="UD デジタル 教科書体 N-R" panose="02020400000000000000" pitchFamily="17" charset="-128"/>
              </a:rPr>
              <a:t>赤ちゃんは初めから複数のアタッチメント対象をもつ</a:t>
            </a:r>
            <a:endParaRPr lang="en-US" altLang="ja-JP" dirty="0">
              <a:latin typeface="UD デジタル 教科書体 N-R" panose="02020400000000000000" pitchFamily="17" charset="-128"/>
              <a:ea typeface="UD デジタル 教科書体 N-R" panose="02020400000000000000" pitchFamily="17" charset="-128"/>
            </a:endParaRPr>
          </a:p>
          <a:p>
            <a:pPr marL="612000" indent="-514350">
              <a:buFont typeface="+mj-ea"/>
              <a:buAutoNum type="circleNumDbPlain"/>
            </a:pPr>
            <a:r>
              <a:rPr lang="ja-JP" altLang="en-US" dirty="0">
                <a:latin typeface="UD デジタル 教科書体 N-R" panose="02020400000000000000" pitchFamily="17" charset="-128"/>
                <a:ea typeface="UD デジタル 教科書体 N-R" panose="02020400000000000000" pitchFamily="17" charset="-128"/>
              </a:rPr>
              <a:t>どのアタッチメント対象も大切で、内的作業モデルはそれらを合わせて統合的に形成される。</a:t>
            </a:r>
            <a:endParaRPr lang="en-US" altLang="ja-JP" dirty="0">
              <a:latin typeface="UD デジタル 教科書体 N-R" panose="02020400000000000000" pitchFamily="17" charset="-128"/>
              <a:ea typeface="UD デジタル 教科書体 N-R" panose="02020400000000000000" pitchFamily="17" charset="-128"/>
            </a:endParaRPr>
          </a:p>
          <a:p>
            <a:pPr marL="612000" indent="-514350">
              <a:buFont typeface="+mj-ea"/>
              <a:buAutoNum type="circleNumDbPlain"/>
            </a:pPr>
            <a:r>
              <a:rPr lang="ja-JP" altLang="en-US" dirty="0">
                <a:latin typeface="UD デジタル 教科書体 N-R" panose="02020400000000000000" pitchFamily="17" charset="-128"/>
                <a:ea typeface="UD デジタル 教科書体 N-R" panose="02020400000000000000" pitchFamily="17" charset="-128"/>
              </a:rPr>
              <a:t>アタッチメントだけが後の発達を決定するのではない。</a:t>
            </a:r>
            <a:endParaRPr lang="en-US" altLang="ja-JP" dirty="0">
              <a:latin typeface="UD デジタル 教科書体 N-R" panose="02020400000000000000" pitchFamily="17" charset="-128"/>
              <a:ea typeface="UD デジタル 教科書体 N-R" panose="02020400000000000000" pitchFamily="17" charset="-128"/>
            </a:endParaRPr>
          </a:p>
          <a:p>
            <a:pPr marL="612000" indent="-514350">
              <a:buFont typeface="+mj-ea"/>
              <a:buAutoNum type="circleNumDbPlain"/>
            </a:pPr>
            <a:r>
              <a:rPr lang="ja-JP" altLang="en-US" dirty="0">
                <a:latin typeface="UD デジタル 教科書体 N-R" panose="02020400000000000000" pitchFamily="17" charset="-128"/>
                <a:ea typeface="UD デジタル 教科書体 N-R" panose="02020400000000000000" pitchFamily="17" charset="-128"/>
              </a:rPr>
              <a:t>アタッチメント障害は「反応性アタッチメント障害」だけ</a:t>
            </a:r>
            <a:endParaRPr lang="en-US" altLang="ja-JP" dirty="0">
              <a:latin typeface="UD デジタル 教科書体 N-R" panose="02020400000000000000" pitchFamily="17" charset="-128"/>
              <a:ea typeface="UD デジタル 教科書体 N-R" panose="02020400000000000000" pitchFamily="17" charset="-128"/>
            </a:endParaRPr>
          </a:p>
          <a:p>
            <a:pPr marL="612000" indent="-514350">
              <a:buFont typeface="+mj-ea"/>
              <a:buAutoNum type="circleNumDbPlain"/>
            </a:pPr>
            <a:r>
              <a:rPr lang="ja-JP" altLang="en-US" dirty="0">
                <a:latin typeface="UD デジタル 教科書体 N-R" panose="02020400000000000000" pitchFamily="17" charset="-128"/>
                <a:ea typeface="UD デジタル 教科書体 N-R" panose="02020400000000000000" pitchFamily="17" charset="-128"/>
              </a:rPr>
              <a:t>様々な人との出会いにより、内的作業モデルは何度も改訂される。</a:t>
            </a:r>
            <a:endParaRPr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dirty="0">
                <a:solidFill>
                  <a:srgbClr val="0070C0"/>
                </a:solidFill>
                <a:latin typeface="UD デジタル 教科書体 N-R" panose="02020400000000000000" pitchFamily="17" charset="-128"/>
                <a:ea typeface="UD デジタル 教科書体 N-R" panose="02020400000000000000" pitchFamily="17" charset="-128"/>
              </a:rPr>
              <a:t>教師は児童生徒にとって重要なアタッチメント対象</a:t>
            </a:r>
            <a:r>
              <a:rPr lang="ja-JP" altLang="en-US" dirty="0">
                <a:latin typeface="UD デジタル 教科書体 N-R" panose="02020400000000000000" pitchFamily="17" charset="-128"/>
                <a:ea typeface="UD デジタル 教科書体 N-R" panose="02020400000000000000" pitchFamily="17" charset="-128"/>
              </a:rPr>
              <a:t>である。</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15</a:t>
            </a:fld>
            <a:endParaRPr lang="ja-JP" altLang="en-US" noProof="0" dirty="0"/>
          </a:p>
        </p:txBody>
      </p:sp>
    </p:spTree>
    <p:extLst>
      <p:ext uri="{BB962C8B-B14F-4D97-AF65-F5344CB8AC3E}">
        <p14:creationId xmlns:p14="http://schemas.microsoft.com/office/powerpoint/2010/main" val="22025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（３）コンパニオンシップ</a:t>
            </a:r>
          </a:p>
        </p:txBody>
      </p:sp>
      <p:sp>
        <p:nvSpPr>
          <p:cNvPr id="3" name="コンテンツ プレースホルダー 2"/>
          <p:cNvSpPr>
            <a:spLocks noGrp="1"/>
          </p:cNvSpPr>
          <p:nvPr>
            <p:ph idx="1"/>
          </p:nvPr>
        </p:nvSpPr>
        <p:spPr/>
        <p:txBody>
          <a:bodyPr/>
          <a:lstStyle/>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人は生まれながらの社会的存在</a:t>
            </a:r>
            <a:endParaRPr kumimoji="1"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dirty="0">
                <a:latin typeface="UD デジタル 教科書体 N-R" panose="02020400000000000000" pitchFamily="17" charset="-128"/>
                <a:ea typeface="UD デジタル 教科書体 N-R" panose="02020400000000000000" pitchFamily="17" charset="-128"/>
              </a:rPr>
              <a:t>生後</a:t>
            </a:r>
            <a:r>
              <a:rPr lang="en-US" altLang="ja-JP" dirty="0">
                <a:latin typeface="UD デジタル 教科書体 N-R" panose="02020400000000000000" pitchFamily="17" charset="-128"/>
                <a:ea typeface="UD デジタル 教科書体 N-R" panose="02020400000000000000" pitchFamily="17" charset="-128"/>
              </a:rPr>
              <a:t>3</a:t>
            </a:r>
            <a:r>
              <a:rPr lang="ja-JP" altLang="en-US" dirty="0">
                <a:latin typeface="UD デジタル 教科書体 N-R" panose="02020400000000000000" pitchFamily="17" charset="-128"/>
                <a:ea typeface="UD デジタル 教科書体 N-R" panose="02020400000000000000" pitchFamily="17" charset="-128"/>
              </a:rPr>
              <a:t>か月：第一次間主観性をもち、原会話ができる。</a:t>
            </a:r>
            <a:endParaRPr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800" dirty="0">
                <a:solidFill>
                  <a:srgbClr val="0070C0"/>
                </a:solidFill>
                <a:latin typeface="UD デジタル 教科書体 N-R" panose="02020400000000000000" pitchFamily="17" charset="-128"/>
                <a:ea typeface="UD デジタル 教科書体 N-R" panose="02020400000000000000" pitchFamily="17" charset="-128"/>
              </a:rPr>
              <a:t>間主観性</a:t>
            </a:r>
            <a:r>
              <a:rPr kumimoji="1" lang="ja-JP" altLang="en-US" sz="2800" dirty="0">
                <a:latin typeface="UD デジタル 教科書体 N-R" panose="02020400000000000000" pitchFamily="17" charset="-128"/>
                <a:ea typeface="UD デジタル 教科書体 N-R" panose="02020400000000000000" pitchFamily="17" charset="-128"/>
              </a:rPr>
              <a:t>：二人の人が相互作用をしながら一つの共通の主観をもつ</a:t>
            </a:r>
            <a:endParaRPr kumimoji="1" lang="en-US" altLang="ja-JP" sz="28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800" dirty="0">
                <a:latin typeface="UD デジタル 教科書体 N-R" panose="02020400000000000000" pitchFamily="17" charset="-128"/>
                <a:ea typeface="UD デジタル 教科書体 N-R" panose="02020400000000000000" pitchFamily="17" charset="-128"/>
              </a:rPr>
              <a:t>赤ちゃん遊び（</a:t>
            </a:r>
            <a:r>
              <a:rPr lang="ja-JP" altLang="en-US" sz="2800" dirty="0" err="1">
                <a:latin typeface="UD デジタル 教科書体 N-R" panose="02020400000000000000" pitchFamily="17" charset="-128"/>
                <a:ea typeface="UD デジタル 教科書体 N-R" panose="02020400000000000000" pitchFamily="17" charset="-128"/>
              </a:rPr>
              <a:t>いないいない</a:t>
            </a:r>
            <a:r>
              <a:rPr lang="ja-JP" altLang="en-US" sz="2800" dirty="0">
                <a:latin typeface="UD デジタル 教科書体 N-R" panose="02020400000000000000" pitchFamily="17" charset="-128"/>
                <a:ea typeface="UD デジタル 教科書体 N-R" panose="02020400000000000000" pitchFamily="17" charset="-128"/>
              </a:rPr>
              <a:t>ばー、たかいたかい等）ができる</a:t>
            </a:r>
            <a:endParaRPr lang="en-US" altLang="ja-JP" sz="28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dirty="0">
                <a:latin typeface="UD デジタル 教科書体 N-R" panose="02020400000000000000" pitchFamily="17" charset="-128"/>
                <a:ea typeface="UD デジタル 教科書体 N-R" panose="02020400000000000000" pitchFamily="17" charset="-128"/>
              </a:rPr>
              <a:t>生後</a:t>
            </a:r>
            <a:r>
              <a:rPr lang="en-US" altLang="ja-JP" dirty="0">
                <a:latin typeface="UD デジタル 教科書体 N-R" panose="02020400000000000000" pitchFamily="17" charset="-128"/>
                <a:ea typeface="UD デジタル 教科書体 N-R" panose="02020400000000000000" pitchFamily="17" charset="-128"/>
              </a:rPr>
              <a:t>8</a:t>
            </a:r>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9</a:t>
            </a:r>
            <a:r>
              <a:rPr lang="ja-JP" altLang="en-US" dirty="0">
                <a:latin typeface="UD デジタル 教科書体 N-R" panose="02020400000000000000" pitchFamily="17" charset="-128"/>
                <a:ea typeface="UD デジタル 教科書体 N-R" panose="02020400000000000000" pitchFamily="17" charset="-128"/>
              </a:rPr>
              <a:t>か月：第二次間主観性を示し共同注意ができる。</a:t>
            </a:r>
            <a:endParaRPr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800" dirty="0">
                <a:latin typeface="UD デジタル 教科書体 N-R" panose="02020400000000000000" pitchFamily="17" charset="-128"/>
                <a:ea typeface="UD デジタル 教科書体 N-R" panose="02020400000000000000" pitchFamily="17" charset="-128"/>
              </a:rPr>
              <a:t>物や出来事を介して思いを共通させる。</a:t>
            </a:r>
            <a:endParaRPr lang="en-US" altLang="ja-JP" sz="28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dirty="0">
                <a:latin typeface="UD デジタル 教科書体 N-R" panose="02020400000000000000" pitchFamily="17" charset="-128"/>
                <a:ea typeface="UD デジタル 教科書体 N-R" panose="02020400000000000000" pitchFamily="17" charset="-128"/>
              </a:rPr>
              <a:t>人との間で気持ちを通い合わせて一緒に楽しむ。対等な関係で共同作業を行う→社会参加の基盤となる。</a:t>
            </a:r>
            <a:endParaRPr lang="en-US" altLang="ja-JP" dirty="0">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16</a:t>
            </a:fld>
            <a:endParaRPr lang="ja-JP" altLang="en-US" noProof="0" dirty="0"/>
          </a:p>
        </p:txBody>
      </p:sp>
    </p:spTree>
    <p:extLst>
      <p:ext uri="{BB962C8B-B14F-4D97-AF65-F5344CB8AC3E}">
        <p14:creationId xmlns:p14="http://schemas.microsoft.com/office/powerpoint/2010/main" val="29143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（４）児童生徒にとっての親・教師の役割</a:t>
            </a:r>
          </a:p>
        </p:txBody>
      </p:sp>
      <p:sp>
        <p:nvSpPr>
          <p:cNvPr id="3" name="コンテンツ プレースホルダー 2"/>
          <p:cNvSpPr>
            <a:spLocks noGrp="1"/>
          </p:cNvSpPr>
          <p:nvPr>
            <p:ph idx="1"/>
          </p:nvPr>
        </p:nvSpPr>
        <p:spPr>
          <a:xfrm>
            <a:off x="609599" y="1600203"/>
            <a:ext cx="11286565" cy="5051609"/>
          </a:xfrm>
        </p:spPr>
        <p:txBody>
          <a:bodyPr>
            <a:normAutofit fontScale="92500" lnSpcReduction="10000"/>
          </a:bodyPr>
          <a:lstStyle/>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安定したアタッチメントをはぐくむために</a:t>
            </a:r>
            <a:endParaRPr kumimoji="1" lang="en-US" altLang="ja-JP" dirty="0">
              <a:latin typeface="UD デジタル 教科書体 N-R" panose="02020400000000000000" pitchFamily="17" charset="-128"/>
              <a:ea typeface="UD デジタル 教科書体 N-R" panose="02020400000000000000" pitchFamily="17" charset="-128"/>
            </a:endParaRPr>
          </a:p>
          <a:p>
            <a:pPr marL="400050" lvl="1" indent="0">
              <a:buNone/>
            </a:pPr>
            <a:r>
              <a:rPr lang="ja-JP" altLang="en-US" dirty="0">
                <a:latin typeface="UD デジタル 教科書体 N-R" panose="02020400000000000000" pitchFamily="17" charset="-128"/>
                <a:ea typeface="UD デジタル 教科書体 N-R" panose="02020400000000000000" pitchFamily="17" charset="-128"/>
              </a:rPr>
              <a:t>→困った・不安という信号を察知し、適切に解釈して素早く対応する＝子どもの気持ちへ敏感に反応して安心感を与える。</a:t>
            </a:r>
            <a:endParaRPr lang="en-US" altLang="ja-JP" dirty="0">
              <a:latin typeface="UD デジタル 教科書体 N-R" panose="02020400000000000000" pitchFamily="17" charset="-128"/>
              <a:ea typeface="UD デジタル 教科書体 N-R" panose="02020400000000000000" pitchFamily="17" charset="-128"/>
            </a:endParaRPr>
          </a:p>
          <a:p>
            <a:pPr marL="400050" lvl="1" indent="0">
              <a:buNone/>
            </a:pPr>
            <a:r>
              <a:rPr kumimoji="1" lang="ja-JP" altLang="en-US" dirty="0">
                <a:latin typeface="UD デジタル 教科書体 N-R" panose="02020400000000000000" pitchFamily="17" charset="-128"/>
                <a:ea typeface="UD デジタル 教科書体 N-R" panose="02020400000000000000" pitchFamily="17" charset="-128"/>
              </a:rPr>
              <a:t>・信号を無視→反応が得られないとあきらめる。低活性方略</a:t>
            </a:r>
            <a:endParaRPr kumimoji="1" lang="en-US" altLang="ja-JP" dirty="0">
              <a:latin typeface="UD デジタル 教科書体 N-R" panose="02020400000000000000" pitchFamily="17" charset="-128"/>
              <a:ea typeface="UD デジタル 教科書体 N-R" panose="02020400000000000000" pitchFamily="17" charset="-128"/>
            </a:endParaRPr>
          </a:p>
          <a:p>
            <a:pPr marL="400050" lvl="1" indent="0">
              <a:buNone/>
            </a:pPr>
            <a:r>
              <a:rPr lang="ja-JP" altLang="en-US" dirty="0">
                <a:latin typeface="UD デジタル 教科書体 N-R" panose="02020400000000000000" pitchFamily="17" charset="-128"/>
                <a:ea typeface="UD デジタル 教科書体 N-R" panose="02020400000000000000" pitchFamily="17" charset="-128"/>
              </a:rPr>
              <a:t>・対応が一貫しない→反応が得られるか不安。過活性方略</a:t>
            </a:r>
            <a:endParaRPr lang="en-US" altLang="ja-JP" dirty="0">
              <a:latin typeface="UD デジタル 教科書体 N-R" panose="02020400000000000000" pitchFamily="17" charset="-128"/>
              <a:ea typeface="UD デジタル 教科書体 N-R" panose="02020400000000000000" pitchFamily="17" charset="-128"/>
            </a:endParaRPr>
          </a:p>
          <a:p>
            <a:pPr marL="400050" lvl="1" indent="0">
              <a:buNone/>
            </a:pPr>
            <a:r>
              <a:rPr kumimoji="1" lang="ja-JP" altLang="en-US" dirty="0">
                <a:latin typeface="UD デジタル 教科書体 N-R" panose="02020400000000000000" pitchFamily="17" charset="-128"/>
                <a:ea typeface="UD デジタル 教科書体 N-R" panose="02020400000000000000" pitchFamily="17" charset="-128"/>
              </a:rPr>
              <a:t>・脅かす、役割逆転→頼れない、脅威になる。葛藤に陥る。</a:t>
            </a:r>
            <a:endParaRPr kumimoji="1"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dirty="0">
                <a:latin typeface="UD デジタル 教科書体 N-R" panose="02020400000000000000" pitchFamily="17" charset="-128"/>
                <a:ea typeface="UD デジタル 教科書体 N-R" panose="02020400000000000000" pitchFamily="17" charset="-128"/>
              </a:rPr>
              <a:t>コンパニオンシップを形成するために</a:t>
            </a:r>
            <a:endParaRPr lang="en-US" altLang="ja-JP" dirty="0">
              <a:latin typeface="UD デジタル 教科書体 N-R" panose="02020400000000000000" pitchFamily="17" charset="-128"/>
              <a:ea typeface="UD デジタル 教科書体 N-R" panose="02020400000000000000" pitchFamily="17" charset="-128"/>
            </a:endParaRPr>
          </a:p>
          <a:p>
            <a:pPr marL="800100" lvl="2" indent="0">
              <a:buNone/>
            </a:pPr>
            <a:r>
              <a:rPr kumimoji="1" lang="ja-JP" altLang="en-US" sz="2800" dirty="0">
                <a:latin typeface="UD デジタル 教科書体 N-R" panose="02020400000000000000" pitchFamily="17" charset="-128"/>
                <a:ea typeface="UD デジタル 教科書体 N-R" panose="02020400000000000000" pitchFamily="17" charset="-128"/>
              </a:rPr>
              <a:t>大人は児童生徒の気持ちを理解し、気持ちを一つにする。</a:t>
            </a:r>
            <a:endParaRPr kumimoji="1" lang="en-US" altLang="ja-JP" sz="2800" dirty="0">
              <a:latin typeface="UD デジタル 教科書体 N-R" panose="02020400000000000000" pitchFamily="17" charset="-128"/>
              <a:ea typeface="UD デジタル 教科書体 N-R" panose="02020400000000000000" pitchFamily="17" charset="-128"/>
            </a:endParaRPr>
          </a:p>
          <a:p>
            <a:pPr marL="800100" lvl="2" indent="0">
              <a:buNone/>
            </a:pPr>
            <a:r>
              <a:rPr lang="ja-JP" altLang="en-US" sz="2800" dirty="0">
                <a:latin typeface="UD デジタル 教科書体 N-R" panose="02020400000000000000" pitchFamily="17" charset="-128"/>
                <a:ea typeface="UD デジタル 教科書体 N-R" panose="02020400000000000000" pitchFamily="17" charset="-128"/>
              </a:rPr>
              <a:t>子ども同士でのコンパニオンシップも重要となり、その場を作る。</a:t>
            </a:r>
            <a:endParaRPr lang="en-US" altLang="ja-JP" sz="2800" dirty="0">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3600" dirty="0">
                <a:latin typeface="UD デジタル 教科書体 N-R" panose="02020400000000000000" pitchFamily="17" charset="-128"/>
                <a:ea typeface="UD デジタル 教科書体 N-R" panose="02020400000000000000" pitchFamily="17" charset="-128"/>
              </a:rPr>
              <a:t>→子どもの気持ちの理解＝メンタライゼーション（心の内面を分かる）、様々な人の中で気持ちを通い合わす。</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17</a:t>
            </a:fld>
            <a:endParaRPr lang="ja-JP" altLang="en-US" noProof="0" dirty="0"/>
          </a:p>
        </p:txBody>
      </p:sp>
    </p:spTree>
    <p:extLst>
      <p:ext uri="{BB962C8B-B14F-4D97-AF65-F5344CB8AC3E}">
        <p14:creationId xmlns:p14="http://schemas.microsoft.com/office/powerpoint/2010/main" val="204030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7B130-C74E-C9C8-FB31-EBEC74CFE28D}"/>
              </a:ext>
            </a:extLst>
          </p:cNvPr>
          <p:cNvSpPr>
            <a:spLocks noGrp="1"/>
          </p:cNvSpPr>
          <p:nvPr>
            <p:ph type="title"/>
          </p:nvPr>
        </p:nvSpPr>
        <p:spPr>
          <a:xfrm>
            <a:off x="609600" y="274638"/>
            <a:ext cx="10972800" cy="1143000"/>
          </a:xfrm>
        </p:spPr>
        <p:txBody>
          <a:bodyPr anchor="ctr">
            <a:noAutofit/>
          </a:bodyPr>
          <a:lstStyle/>
          <a:p>
            <a:pPr>
              <a:lnSpc>
                <a:spcPct val="90000"/>
              </a:lnSpc>
            </a:pPr>
            <a:r>
              <a:rPr kumimoji="1" lang="ja-JP" altLang="en-US" sz="4000" dirty="0">
                <a:latin typeface="UD デジタル 教科書体 N-R" panose="02020400000000000000" pitchFamily="17" charset="-128"/>
                <a:ea typeface="UD デジタル 教科書体 N-R" panose="02020400000000000000" pitchFamily="17" charset="-128"/>
              </a:rPr>
              <a:t>４．発達の多様性と環境の影響</a:t>
            </a:r>
            <a:br>
              <a:rPr kumimoji="1" lang="ja-JP" altLang="en-US" sz="4000" dirty="0">
                <a:latin typeface="UD デジタル 教科書体 N-R" panose="02020400000000000000" pitchFamily="17" charset="-128"/>
                <a:ea typeface="UD デジタル 教科書体 N-R" panose="02020400000000000000" pitchFamily="17" charset="-128"/>
              </a:rPr>
            </a:br>
            <a:r>
              <a:rPr kumimoji="1" lang="en-US" altLang="ja-JP" sz="4000" dirty="0">
                <a:latin typeface="UD デジタル 教科書体 N-R" panose="02020400000000000000" pitchFamily="17" charset="-128"/>
                <a:ea typeface="UD デジタル 教科書体 N-R" panose="02020400000000000000" pitchFamily="17" charset="-128"/>
              </a:rPr>
              <a:t>(1)</a:t>
            </a:r>
            <a:r>
              <a:rPr kumimoji="1" lang="ja-JP" altLang="en-US" sz="4000" dirty="0">
                <a:latin typeface="UD デジタル 教科書体 N-R" panose="02020400000000000000" pitchFamily="17" charset="-128"/>
                <a:ea typeface="UD デジタル 教科書体 N-R" panose="02020400000000000000" pitchFamily="17" charset="-128"/>
              </a:rPr>
              <a:t>「ヒト」の発達の自由度の高さと多様さ</a:t>
            </a:r>
          </a:p>
        </p:txBody>
      </p:sp>
      <p:sp>
        <p:nvSpPr>
          <p:cNvPr id="3" name="コンテンツ プレースホルダー 2">
            <a:extLst>
              <a:ext uri="{FF2B5EF4-FFF2-40B4-BE49-F238E27FC236}">
                <a16:creationId xmlns:a16="http://schemas.microsoft.com/office/drawing/2014/main" id="{649145AA-2E84-1299-3906-4740B609D895}"/>
              </a:ext>
            </a:extLst>
          </p:cNvPr>
          <p:cNvSpPr>
            <a:spLocks noGrp="1"/>
          </p:cNvSpPr>
          <p:nvPr>
            <p:ph sz="half" idx="1"/>
          </p:nvPr>
        </p:nvSpPr>
        <p:spPr>
          <a:xfrm>
            <a:off x="812800" y="1600203"/>
            <a:ext cx="7213600" cy="4525963"/>
          </a:xfrm>
        </p:spPr>
        <p:txBody>
          <a:bodyPr>
            <a:normAutofit/>
          </a:bodyPr>
          <a:lstStyle/>
          <a:p>
            <a:r>
              <a:rPr kumimoji="1" lang="ja-JP" altLang="en-US" dirty="0">
                <a:latin typeface="UD デジタル 教科書体 N-R" panose="02020400000000000000" pitchFamily="17" charset="-128"/>
                <a:ea typeface="UD デジタル 教科書体 N-R" panose="02020400000000000000" pitchFamily="17" charset="-128"/>
              </a:rPr>
              <a:t>未成熟な状態での出産</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脳細胞のネットワーク未完成</a:t>
            </a:r>
          </a:p>
          <a:p>
            <a:r>
              <a:rPr kumimoji="1" lang="ja-JP" altLang="en-US" dirty="0">
                <a:latin typeface="UD デジタル 教科書体 N-R" panose="02020400000000000000" pitchFamily="17" charset="-128"/>
                <a:ea typeface="UD デジタル 教科書体 N-R" panose="02020400000000000000" pitchFamily="17" charset="-128"/>
              </a:rPr>
              <a:t>育てにくいので世話が大変、多くの人が子育てに関わる</a:t>
            </a:r>
          </a:p>
          <a:p>
            <a:r>
              <a:rPr kumimoji="1" lang="ja-JP" altLang="en-US" dirty="0">
                <a:latin typeface="UD デジタル 教科書体 N-R" panose="02020400000000000000" pitchFamily="17" charset="-128"/>
                <a:ea typeface="UD デジタル 教科書体 N-R" panose="02020400000000000000" pitchFamily="17" charset="-128"/>
              </a:rPr>
              <a:t>脳細胞ネットワークの構築に複雑な環境の影響</a:t>
            </a:r>
          </a:p>
          <a:p>
            <a:r>
              <a:rPr kumimoji="1" lang="ja-JP" altLang="en-US" dirty="0">
                <a:latin typeface="UD デジタル 教科書体 N-R" panose="02020400000000000000" pitchFamily="17" charset="-128"/>
                <a:ea typeface="UD デジタル 教科書体 N-R" panose="02020400000000000000" pitchFamily="17" charset="-128"/>
              </a:rPr>
              <a:t>脳は多様になる</a:t>
            </a:r>
          </a:p>
          <a:p>
            <a:r>
              <a:rPr kumimoji="1" lang="ja-JP" altLang="en-US" dirty="0">
                <a:latin typeface="UD デジタル 教科書体 N-R" panose="02020400000000000000" pitchFamily="17" charset="-128"/>
                <a:ea typeface="UD デジタル 教科書体 N-R" panose="02020400000000000000" pitchFamily="17" charset="-128"/>
              </a:rPr>
              <a:t>発達の多様な形は自然であり、どんなかたちの発達も価値の違いはない</a:t>
            </a:r>
          </a:p>
          <a:p>
            <a:endParaRPr kumimoji="1" lang="ja-JP" altLang="en-US" dirty="0"/>
          </a:p>
          <a:p>
            <a:endParaRPr kumimoji="1" lang="ja-JP" altLang="en-US" dirty="0"/>
          </a:p>
        </p:txBody>
      </p:sp>
      <p:pic>
        <p:nvPicPr>
          <p:cNvPr id="6" name="図 5" descr="おもちゃ, 時計 が含まれている画像&#10;&#10;AI によって生成されたコンテンツは間違っている可能性があります。">
            <a:extLst>
              <a:ext uri="{FF2B5EF4-FFF2-40B4-BE49-F238E27FC236}">
                <a16:creationId xmlns:a16="http://schemas.microsoft.com/office/drawing/2014/main" id="{D0AF9ACB-F045-3FF0-8D77-67D34AF5D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1842675"/>
            <a:ext cx="3700220" cy="4088641"/>
          </a:xfrm>
          <a:prstGeom prst="rect">
            <a:avLst/>
          </a:prstGeom>
          <a:noFill/>
        </p:spPr>
      </p:pic>
      <p:sp>
        <p:nvSpPr>
          <p:cNvPr id="4" name="スライド番号プレースホルダー 3">
            <a:extLst>
              <a:ext uri="{FF2B5EF4-FFF2-40B4-BE49-F238E27FC236}">
                <a16:creationId xmlns:a16="http://schemas.microsoft.com/office/drawing/2014/main" id="{8AE2BCF8-F7F4-077C-C406-0692B372CAF5}"/>
              </a:ext>
            </a:extLst>
          </p:cNvPr>
          <p:cNvSpPr>
            <a:spLocks noGrp="1"/>
          </p:cNvSpPr>
          <p:nvPr>
            <p:ph type="sldNum" sz="quarter" idx="12"/>
          </p:nvPr>
        </p:nvSpPr>
        <p:spPr>
          <a:xfrm>
            <a:off x="8737600" y="6356353"/>
            <a:ext cx="2844800" cy="365125"/>
          </a:xfrm>
        </p:spPr>
        <p:txBody>
          <a:bodyPr anchor="ctr">
            <a:normAutofit/>
          </a:bodyPr>
          <a:lstStyle/>
          <a:p>
            <a:pPr rtl="0">
              <a:spcAft>
                <a:spcPts val="600"/>
              </a:spcAft>
            </a:pPr>
            <a:fld id="{401CF334-2D5C-4859-84A6-CA7E6E43FAEB}" type="slidenum">
              <a:rPr lang="en-US" altLang="ja-JP" noProof="0" smtClean="0"/>
              <a:pPr rtl="0">
                <a:spcAft>
                  <a:spcPts val="600"/>
                </a:spcAft>
              </a:pPr>
              <a:t>18</a:t>
            </a:fld>
            <a:endParaRPr lang="ja-JP" altLang="en-US" noProof="0"/>
          </a:p>
        </p:txBody>
      </p:sp>
    </p:spTree>
    <p:extLst>
      <p:ext uri="{BB962C8B-B14F-4D97-AF65-F5344CB8AC3E}">
        <p14:creationId xmlns:p14="http://schemas.microsoft.com/office/powerpoint/2010/main" val="12733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01166-81D8-27CC-1833-B67D2D88F015}"/>
              </a:ext>
            </a:extLst>
          </p:cNvPr>
          <p:cNvSpPr>
            <a:spLocks noGrp="1"/>
          </p:cNvSpPr>
          <p:nvPr>
            <p:ph type="title"/>
          </p:nvPr>
        </p:nvSpPr>
        <p:spPr/>
        <p:txBody>
          <a:bodyPr>
            <a:normAutofit fontScale="90000"/>
          </a:bodyPr>
          <a:lstStyle/>
          <a:p>
            <a:r>
              <a:rPr kumimoji="1" lang="en-US" altLang="ja-JP" dirty="0">
                <a:latin typeface="UD デジタル 教科書体 N-R" panose="02020400000000000000" pitchFamily="17" charset="-128"/>
                <a:ea typeface="UD デジタル 教科書体 N-R" panose="02020400000000000000" pitchFamily="17" charset="-128"/>
              </a:rPr>
              <a:t>(2)</a:t>
            </a:r>
            <a:r>
              <a:rPr kumimoji="1" lang="ja-JP" altLang="en-US" dirty="0">
                <a:latin typeface="UD デジタル 教科書体 N-R" panose="02020400000000000000" pitchFamily="17" charset="-128"/>
                <a:ea typeface="UD デジタル 教科書体 N-R" panose="02020400000000000000" pitchFamily="17" charset="-128"/>
              </a:rPr>
              <a:t>人の発達、人と環境との相乗的相互作用</a:t>
            </a:r>
          </a:p>
        </p:txBody>
      </p:sp>
      <p:sp>
        <p:nvSpPr>
          <p:cNvPr id="3" name="コンテンツ プレースホルダー 2">
            <a:extLst>
              <a:ext uri="{FF2B5EF4-FFF2-40B4-BE49-F238E27FC236}">
                <a16:creationId xmlns:a16="http://schemas.microsoft.com/office/drawing/2014/main" id="{1902CE08-6433-A2C8-B142-F2A85795BD0B}"/>
              </a:ext>
            </a:extLst>
          </p:cNvPr>
          <p:cNvSpPr>
            <a:spLocks noGrp="1"/>
          </p:cNvSpPr>
          <p:nvPr>
            <p:ph sz="half" idx="1"/>
          </p:nvPr>
        </p:nvSpPr>
        <p:spPr>
          <a:xfrm>
            <a:off x="6005944" y="1609016"/>
            <a:ext cx="5299364" cy="2173343"/>
          </a:xfrm>
        </p:spPr>
        <p:txBody>
          <a:bodyPr>
            <a:normAutofit lnSpcReduction="10000"/>
          </a:bodyPr>
          <a:lstStyle/>
          <a:p>
            <a:r>
              <a:rPr kumimoji="1" lang="ja-JP" altLang="en-US" dirty="0">
                <a:latin typeface="UD デジタル 教科書体 N-R" panose="02020400000000000000" pitchFamily="17" charset="-128"/>
                <a:ea typeface="UD デジタル 教科書体 N-R" panose="02020400000000000000" pitchFamily="17" charset="-128"/>
              </a:rPr>
              <a:t>サメロフ</a:t>
            </a:r>
            <a:r>
              <a:rPr kumimoji="1" lang="en-US" altLang="ja-JP" dirty="0">
                <a:latin typeface="UD デジタル 教科書体 N-R" panose="02020400000000000000" pitchFamily="17" charset="-128"/>
                <a:ea typeface="UD デジタル 教科書体 N-R" panose="02020400000000000000" pitchFamily="17" charset="-128"/>
              </a:rPr>
              <a:t>(Sameroff</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2009)</a:t>
            </a:r>
            <a:r>
              <a:rPr kumimoji="1" lang="ja-JP" altLang="en-US" dirty="0">
                <a:latin typeface="UD デジタル 教科書体 N-R" panose="02020400000000000000" pitchFamily="17" charset="-128"/>
                <a:ea typeface="UD デジタル 教科書体 N-R" panose="02020400000000000000" pitchFamily="17" charset="-128"/>
              </a:rPr>
              <a:t> 遺伝と環境の相互作用をあきらかにして相乗的相互作用説を唱えた。「発達の交流型モデル」</a:t>
            </a:r>
          </a:p>
        </p:txBody>
      </p:sp>
      <p:pic>
        <p:nvPicPr>
          <p:cNvPr id="6" name="コンテンツ プレースホルダー 5">
            <a:extLst>
              <a:ext uri="{FF2B5EF4-FFF2-40B4-BE49-F238E27FC236}">
                <a16:creationId xmlns:a16="http://schemas.microsoft.com/office/drawing/2014/main" id="{7B22F20A-FD60-DF73-71E5-C1C213D0754A}"/>
              </a:ext>
            </a:extLst>
          </p:cNvPr>
          <p:cNvPicPr>
            <a:picLocks noGrp="1" noChangeAspect="1"/>
          </p:cNvPicPr>
          <p:nvPr>
            <p:ph sz="half" idx="2"/>
          </p:nvPr>
        </p:nvPicPr>
        <p:blipFill>
          <a:blip r:embed="rId3"/>
          <a:stretch>
            <a:fillRect/>
          </a:stretch>
        </p:blipFill>
        <p:spPr>
          <a:xfrm>
            <a:off x="812511" y="1739192"/>
            <a:ext cx="5193433" cy="2293565"/>
          </a:xfrm>
          <a:prstGeom prst="rect">
            <a:avLst/>
          </a:prstGeom>
        </p:spPr>
      </p:pic>
      <p:sp>
        <p:nvSpPr>
          <p:cNvPr id="5" name="スライド番号プレースホルダー 4">
            <a:extLst>
              <a:ext uri="{FF2B5EF4-FFF2-40B4-BE49-F238E27FC236}">
                <a16:creationId xmlns:a16="http://schemas.microsoft.com/office/drawing/2014/main" id="{8E1A075C-0481-A634-CEAB-F390CF828ED0}"/>
              </a:ext>
            </a:extLst>
          </p:cNvPr>
          <p:cNvSpPr>
            <a:spLocks noGrp="1"/>
          </p:cNvSpPr>
          <p:nvPr>
            <p:ph type="sldNum" sz="quarter" idx="12"/>
          </p:nvPr>
        </p:nvSpPr>
        <p:spPr/>
        <p:txBody>
          <a:bodyPr/>
          <a:lstStyle/>
          <a:p>
            <a:fld id="{401CF334-2D5C-4859-84A6-CA7E6E43FAEB}" type="slidenum">
              <a:rPr lang="en-US" altLang="ja-JP" noProof="0" smtClean="0"/>
              <a:pPr/>
              <a:t>19</a:t>
            </a:fld>
            <a:endParaRPr lang="ja-JP" altLang="en-US" noProof="0" dirty="0"/>
          </a:p>
        </p:txBody>
      </p:sp>
      <p:sp>
        <p:nvSpPr>
          <p:cNvPr id="8" name="コンテンツ プレースホルダー 2">
            <a:extLst>
              <a:ext uri="{FF2B5EF4-FFF2-40B4-BE49-F238E27FC236}">
                <a16:creationId xmlns:a16="http://schemas.microsoft.com/office/drawing/2014/main" id="{7D8AFA96-12A8-FE44-5F8F-BD4766F6D7FC}"/>
              </a:ext>
            </a:extLst>
          </p:cNvPr>
          <p:cNvSpPr txBox="1">
            <a:spLocks/>
          </p:cNvSpPr>
          <p:nvPr/>
        </p:nvSpPr>
        <p:spPr>
          <a:xfrm>
            <a:off x="420830" y="4305300"/>
            <a:ext cx="11170227" cy="21733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UD デジタル 教科書体 N-R" panose="02020400000000000000" pitchFamily="17" charset="-128"/>
                <a:ea typeface="UD デジタル 教科書体 N-R" panose="02020400000000000000" pitchFamily="17" charset="-128"/>
              </a:rPr>
              <a:t>個体と環境の双方は「一方の今の状態が他方の次の状態に影響を与える」という形で時間の経過とともに相互に変化していく</a:t>
            </a:r>
          </a:p>
        </p:txBody>
      </p:sp>
    </p:spTree>
    <p:extLst>
      <p:ext uri="{BB962C8B-B14F-4D97-AF65-F5344CB8AC3E}">
        <p14:creationId xmlns:p14="http://schemas.microsoft.com/office/powerpoint/2010/main" val="219692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757C44-A299-8541-38F6-898F7367D181}"/>
              </a:ext>
            </a:extLst>
          </p:cNvPr>
          <p:cNvSpPr>
            <a:spLocks noGrp="1"/>
          </p:cNvSpPr>
          <p:nvPr>
            <p:ph type="title"/>
          </p:nvPr>
        </p:nvSpPr>
        <p:spPr/>
        <p:txBody>
          <a:bodyPr>
            <a:normAutofit fontScale="90000"/>
          </a:bodyPr>
          <a:lstStyle/>
          <a:p>
            <a:r>
              <a:rPr lang="ja-JP" altLang="en-US" sz="4800" dirty="0">
                <a:latin typeface="UD デジタル 教科書体 N-R" panose="02020400000000000000" pitchFamily="17" charset="-128"/>
                <a:ea typeface="UD デジタル 教科書体 N-R" panose="02020400000000000000" pitchFamily="17" charset="-128"/>
              </a:rPr>
              <a:t>１．発達理論と発達的観点</a:t>
            </a:r>
            <a:br>
              <a:rPr lang="en-US" altLang="ja-JP" sz="4800" dirty="0">
                <a:latin typeface="UD デジタル 教科書体 N-R" panose="02020400000000000000" pitchFamily="17" charset="-128"/>
                <a:ea typeface="UD デジタル 教科書体 N-R" panose="02020400000000000000" pitchFamily="17" charset="-128"/>
              </a:rPr>
            </a:br>
            <a:r>
              <a:rPr lang="ja-JP" altLang="en-US"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１）発達の原理</a:t>
            </a:r>
            <a:endParaRPr kumimoji="1" lang="ja-JP" altLang="en-US" sz="5400" dirty="0">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a:extLst>
              <a:ext uri="{FF2B5EF4-FFF2-40B4-BE49-F238E27FC236}">
                <a16:creationId xmlns:a16="http://schemas.microsoft.com/office/drawing/2014/main" id="{DEEE5F60-8E9D-39FB-9582-E33B100D3748}"/>
              </a:ext>
            </a:extLst>
          </p:cNvPr>
          <p:cNvSpPr>
            <a:spLocks noGrp="1"/>
          </p:cNvSpPr>
          <p:nvPr>
            <p:ph idx="1"/>
          </p:nvPr>
        </p:nvSpPr>
        <p:spPr/>
        <p:txBody>
          <a:bodyPr>
            <a:normAutofit/>
          </a:bodyPr>
          <a:lstStyle/>
          <a:p>
            <a:pPr>
              <a:buFontTx/>
              <a:buNone/>
            </a:pPr>
            <a:r>
              <a:rPr lang="ja-JP" altLang="en-US" sz="3600" dirty="0">
                <a:solidFill>
                  <a:srgbClr val="0070C0"/>
                </a:solidFill>
                <a:latin typeface="UD デジタル 教科書体 N-R" panose="02020400000000000000" pitchFamily="17" charset="-128"/>
                <a:ea typeface="UD デジタル 教科書体 N-R" panose="02020400000000000000" pitchFamily="17" charset="-128"/>
              </a:rPr>
              <a:t>発達とは</a:t>
            </a:r>
            <a:r>
              <a:rPr lang="ja-JP" altLang="en-US" sz="3600" dirty="0">
                <a:latin typeface="UD デジタル 教科書体 N-R" panose="02020400000000000000" pitchFamily="17" charset="-128"/>
                <a:ea typeface="UD デジタル 教科書体 N-R" panose="02020400000000000000" pitchFamily="17" charset="-128"/>
              </a:rPr>
              <a:t>：受胎から死に至るまでの生体の</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心身の形態・機能</a:t>
            </a:r>
            <a:r>
              <a:rPr lang="ja-JP" altLang="en-US" sz="3600" dirty="0">
                <a:latin typeface="UD デジタル 教科書体 N-R" panose="02020400000000000000" pitchFamily="17" charset="-128"/>
                <a:ea typeface="UD デジタル 教科書体 N-R" panose="02020400000000000000" pitchFamily="17" charset="-128"/>
              </a:rPr>
              <a:t>の</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成長・変化</a:t>
            </a:r>
            <a:r>
              <a:rPr lang="ja-JP" altLang="en-US" sz="3600" dirty="0">
                <a:latin typeface="UD デジタル 教科書体 N-R" panose="02020400000000000000" pitchFamily="17" charset="-128"/>
                <a:ea typeface="UD デジタル 教科書体 N-R" panose="02020400000000000000" pitchFamily="17" charset="-128"/>
              </a:rPr>
              <a:t>の</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過程</a:t>
            </a:r>
            <a:endParaRPr lang="en-US" altLang="ja-JP" sz="3600" dirty="0">
              <a:solidFill>
                <a:srgbClr val="FF0000"/>
              </a:solidFill>
              <a:latin typeface="UD デジタル 教科書体 N-R" panose="02020400000000000000" pitchFamily="17" charset="-128"/>
              <a:ea typeface="UD デジタル 教科書体 N-R" panose="02020400000000000000" pitchFamily="17" charset="-128"/>
            </a:endParaRPr>
          </a:p>
          <a:p>
            <a:pPr>
              <a:buNone/>
            </a:pPr>
            <a:r>
              <a:rPr lang="ja-JP" altLang="en-US" sz="3600" dirty="0">
                <a:latin typeface="UD デジタル 教科書体 N-R" panose="02020400000000000000" pitchFamily="17" charset="-128"/>
                <a:ea typeface="UD デジタル 教科書体 N-R" panose="02020400000000000000" pitchFamily="17" charset="-128"/>
              </a:rPr>
              <a:t>発達を</a:t>
            </a:r>
            <a:r>
              <a:rPr lang="ja-JP" altLang="en-US" sz="3600" dirty="0">
                <a:solidFill>
                  <a:srgbClr val="0070C0"/>
                </a:solidFill>
                <a:latin typeface="UD デジタル 教科書体 N-R" panose="02020400000000000000" pitchFamily="17" charset="-128"/>
                <a:ea typeface="UD デジタル 教科書体 N-R" panose="02020400000000000000" pitchFamily="17" charset="-128"/>
              </a:rPr>
              <a:t>生涯発達としてとらえる。</a:t>
            </a:r>
            <a:endParaRPr lang="en-US" altLang="ja-JP" sz="3600" dirty="0">
              <a:solidFill>
                <a:srgbClr val="0070C0"/>
              </a:solidFill>
              <a:latin typeface="UD デジタル 教科書体 N-R" panose="02020400000000000000" pitchFamily="17" charset="-128"/>
              <a:ea typeface="UD デジタル 教科書体 N-R" panose="02020400000000000000" pitchFamily="17" charset="-128"/>
            </a:endParaRPr>
          </a:p>
          <a:p>
            <a:pPr>
              <a:buFontTx/>
              <a:buNone/>
            </a:pPr>
            <a:r>
              <a:rPr lang="ja-JP" altLang="en-US" sz="40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形態が大きくなったり、機能が増えるばかりが発達ではない。衰えも発達の一つ。</a:t>
            </a:r>
            <a:endParaRPr lang="en-US" altLang="ja-JP" sz="2800" dirty="0">
              <a:latin typeface="UD デジタル 教科書体 N-R" panose="02020400000000000000" pitchFamily="17" charset="-128"/>
              <a:ea typeface="UD デジタル 教科書体 N-R" panose="02020400000000000000" pitchFamily="17" charset="-128"/>
            </a:endParaRPr>
          </a:p>
          <a:p>
            <a:pPr>
              <a:buFontTx/>
              <a:buNone/>
            </a:pPr>
            <a:r>
              <a:rPr lang="ja-JP" altLang="en-US" sz="3600" dirty="0">
                <a:latin typeface="UD デジタル 教科書体 N-R" panose="02020400000000000000" pitchFamily="17" charset="-128"/>
                <a:ea typeface="UD デジタル 教科書体 N-R" panose="02020400000000000000" pitchFamily="17" charset="-128"/>
              </a:rPr>
              <a:t>発達には決まりきった道筋と法則がある</a:t>
            </a:r>
            <a:r>
              <a:rPr lang="ja-JP" altLang="en-US" sz="3900" dirty="0">
                <a:latin typeface="UD デジタル 教科書体 N-R" panose="02020400000000000000" pitchFamily="17" charset="-128"/>
                <a:ea typeface="UD デジタル 教科書体 N-R" panose="02020400000000000000" pitchFamily="17" charset="-128"/>
              </a:rPr>
              <a:t>。</a:t>
            </a:r>
            <a:endParaRPr lang="en-US" altLang="ja-JP" sz="3900" dirty="0">
              <a:latin typeface="UD デジタル 教科書体 N-R" panose="02020400000000000000" pitchFamily="17" charset="-128"/>
              <a:ea typeface="UD デジタル 教科書体 N-R" panose="02020400000000000000" pitchFamily="17" charset="-128"/>
            </a:endParaRPr>
          </a:p>
          <a:p>
            <a:pPr>
              <a:buFontTx/>
              <a:buNone/>
            </a:pPr>
            <a:r>
              <a:rPr lang="ja-JP" altLang="en-US"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発達は、どの人にも共通している。</a:t>
            </a:r>
            <a:endParaRPr lang="en-US" altLang="ja-JP" sz="2800" dirty="0">
              <a:latin typeface="UD デジタル 教科書体 N-R" panose="02020400000000000000" pitchFamily="17" charset="-128"/>
              <a:ea typeface="UD デジタル 教科書体 N-R" panose="02020400000000000000" pitchFamily="17" charset="-128"/>
            </a:endParaRPr>
          </a:p>
          <a:p>
            <a:pPr>
              <a:buFontTx/>
              <a:buNone/>
            </a:pPr>
            <a:endParaRPr lang="en-US" altLang="ja-JP" dirty="0"/>
          </a:p>
          <a:p>
            <a:pPr>
              <a:buFontTx/>
              <a:buNone/>
            </a:pPr>
            <a:endParaRPr lang="ja-JP" altLang="en-US" sz="4000" dirty="0"/>
          </a:p>
          <a:p>
            <a:endParaRPr kumimoji="1" lang="ja-JP" altLang="en-US" dirty="0"/>
          </a:p>
        </p:txBody>
      </p:sp>
      <p:sp>
        <p:nvSpPr>
          <p:cNvPr id="4" name="スライド番号プレースホルダー 3">
            <a:extLst>
              <a:ext uri="{FF2B5EF4-FFF2-40B4-BE49-F238E27FC236}">
                <a16:creationId xmlns:a16="http://schemas.microsoft.com/office/drawing/2014/main" id="{85936A78-B4DF-A589-DA2B-79276AB9FB23}"/>
              </a:ext>
            </a:extLst>
          </p:cNvPr>
          <p:cNvSpPr>
            <a:spLocks noGrp="1"/>
          </p:cNvSpPr>
          <p:nvPr>
            <p:ph type="sldNum" sz="quarter" idx="12"/>
          </p:nvPr>
        </p:nvSpPr>
        <p:spPr/>
        <p:txBody>
          <a:bodyPr/>
          <a:lstStyle/>
          <a:p>
            <a:pPr rtl="0"/>
            <a:fld id="{401CF334-2D5C-4859-84A6-CA7E6E43FAEB}" type="slidenum">
              <a:rPr lang="en-US" altLang="ja-JP" noProof="0" smtClean="0"/>
              <a:t>2</a:t>
            </a:fld>
            <a:endParaRPr lang="ja-JP" altLang="en-US" noProof="0" dirty="0"/>
          </a:p>
        </p:txBody>
      </p:sp>
    </p:spTree>
    <p:custDataLst>
      <p:tags r:id="rId1"/>
    </p:custDataLst>
    <p:extLst>
      <p:ext uri="{BB962C8B-B14F-4D97-AF65-F5344CB8AC3E}">
        <p14:creationId xmlns:p14="http://schemas.microsoft.com/office/powerpoint/2010/main" val="61939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3FAF9-0C52-43C3-0673-E4FFB2364FDC}"/>
              </a:ext>
            </a:extLst>
          </p:cNvPr>
          <p:cNvSpPr>
            <a:spLocks noGrp="1"/>
          </p:cNvSpPr>
          <p:nvPr>
            <p:ph type="title"/>
          </p:nvPr>
        </p:nvSpPr>
        <p:spPr/>
        <p:txBody>
          <a:bodyPr>
            <a:normAutofit/>
          </a:bodyPr>
          <a:lstStyle/>
          <a:p>
            <a:r>
              <a:rPr kumimoji="1" lang="ja-JP" altLang="en-US" dirty="0"/>
              <a:t>アクティビティー</a:t>
            </a:r>
            <a:r>
              <a:rPr kumimoji="1" lang="en-US" altLang="ja-JP" dirty="0"/>
              <a:t>(</a:t>
            </a:r>
            <a:r>
              <a:rPr kumimoji="1" lang="ja-JP" altLang="en-US" dirty="0"/>
              <a:t>対面・ライブの場合</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B0085272-5ECE-F7AF-E994-56A585AF3707}"/>
              </a:ext>
            </a:extLst>
          </p:cNvPr>
          <p:cNvSpPr>
            <a:spLocks noGrp="1"/>
          </p:cNvSpPr>
          <p:nvPr>
            <p:ph sz="half" idx="1"/>
          </p:nvPr>
        </p:nvSpPr>
        <p:spPr>
          <a:xfrm>
            <a:off x="812800" y="1600203"/>
            <a:ext cx="10505440" cy="4525963"/>
          </a:xfrm>
        </p:spPr>
        <p:txBody>
          <a:bodyPr/>
          <a:lstStyle/>
          <a:p>
            <a:r>
              <a:rPr kumimoji="1" lang="en-US" altLang="ja-JP" dirty="0"/>
              <a:t>YES-AND</a:t>
            </a:r>
          </a:p>
          <a:p>
            <a:r>
              <a:rPr kumimoji="1" lang="ja-JP" altLang="en-US" dirty="0"/>
              <a:t>二人組になります。</a:t>
            </a:r>
          </a:p>
          <a:p>
            <a:r>
              <a:rPr kumimoji="1" lang="en-US" altLang="ja-JP" dirty="0"/>
              <a:t>3</a:t>
            </a:r>
            <a:r>
              <a:rPr kumimoji="1" lang="ja-JP" altLang="en-US" dirty="0"/>
              <a:t>分間、二人で会話をします。ルールがあります。</a:t>
            </a:r>
          </a:p>
          <a:p>
            <a:r>
              <a:rPr kumimoji="1" lang="ja-JP" altLang="en-US" dirty="0"/>
              <a:t>相手が話したことについて、必ず</a:t>
            </a:r>
            <a:r>
              <a:rPr kumimoji="1" lang="en-US" altLang="ja-JP" dirty="0"/>
              <a:t>YES</a:t>
            </a:r>
            <a:r>
              <a:rPr kumimoji="1" lang="ja-JP" altLang="en-US" dirty="0"/>
              <a:t>と受ける。つまり、絶対に否定しないで肯定的に受け取る。その上で、どんなことでもいいので新しい提案を</a:t>
            </a:r>
            <a:r>
              <a:rPr kumimoji="1" lang="ja-JP" altLang="en-US" u="sng" dirty="0"/>
              <a:t>付け加える</a:t>
            </a:r>
            <a:r>
              <a:rPr kumimoji="1" lang="en-US" altLang="ja-JP" dirty="0"/>
              <a:t>(AND)</a:t>
            </a:r>
            <a:endParaRPr kumimoji="1" lang="ja-JP" altLang="en-US" dirty="0"/>
          </a:p>
          <a:p>
            <a:r>
              <a:rPr kumimoji="1" lang="ja-JP" altLang="en-US" dirty="0"/>
              <a:t>今日は、「旅行に行こう」をテーマにしましょうか</a:t>
            </a:r>
            <a:r>
              <a:rPr kumimoji="1" lang="en-US" altLang="ja-JP" dirty="0"/>
              <a:t>(</a:t>
            </a:r>
            <a:r>
              <a:rPr kumimoji="1" lang="ja-JP" altLang="en-US" dirty="0"/>
              <a:t>何でも良い</a:t>
            </a:r>
            <a:r>
              <a:rPr kumimoji="1" lang="en-US" altLang="ja-JP" dirty="0"/>
              <a:t>)</a:t>
            </a:r>
            <a:r>
              <a:rPr kumimoji="1" lang="ja-JP" altLang="en-US" dirty="0"/>
              <a:t>。一人目の方は相手の方に、まず、「旅行に行きませんか」と語りかけてみましょう。</a:t>
            </a:r>
          </a:p>
          <a:p>
            <a:endParaRPr kumimoji="1" lang="ja-JP" altLang="en-US" dirty="0"/>
          </a:p>
        </p:txBody>
      </p:sp>
      <p:sp>
        <p:nvSpPr>
          <p:cNvPr id="5" name="スライド番号プレースホルダー 4">
            <a:extLst>
              <a:ext uri="{FF2B5EF4-FFF2-40B4-BE49-F238E27FC236}">
                <a16:creationId xmlns:a16="http://schemas.microsoft.com/office/drawing/2014/main" id="{D4FEBDA9-6491-6B7E-4D42-3DB6D67266BC}"/>
              </a:ext>
            </a:extLst>
          </p:cNvPr>
          <p:cNvSpPr>
            <a:spLocks noGrp="1"/>
          </p:cNvSpPr>
          <p:nvPr>
            <p:ph type="sldNum" sz="quarter" idx="12"/>
          </p:nvPr>
        </p:nvSpPr>
        <p:spPr/>
        <p:txBody>
          <a:bodyPr/>
          <a:lstStyle/>
          <a:p>
            <a:fld id="{401CF334-2D5C-4859-84A6-CA7E6E43FAEB}" type="slidenum">
              <a:rPr lang="en-US" altLang="ja-JP" noProof="0" smtClean="0"/>
              <a:pPr/>
              <a:t>20</a:t>
            </a:fld>
            <a:endParaRPr lang="ja-JP" altLang="en-US" noProof="0" dirty="0"/>
          </a:p>
        </p:txBody>
      </p:sp>
    </p:spTree>
    <p:extLst>
      <p:ext uri="{BB962C8B-B14F-4D97-AF65-F5344CB8AC3E}">
        <p14:creationId xmlns:p14="http://schemas.microsoft.com/office/powerpoint/2010/main" val="68621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38B585-9065-A3DF-FED0-10DC7A66E6ED}"/>
              </a:ext>
            </a:extLst>
          </p:cNvPr>
          <p:cNvSpPr>
            <a:spLocks noGrp="1"/>
          </p:cNvSpPr>
          <p:nvPr>
            <p:ph type="title"/>
          </p:nvPr>
        </p:nvSpPr>
        <p:spPr/>
        <p:txBody>
          <a:bodyPr>
            <a:normAutofit fontScale="90000"/>
          </a:bodyPr>
          <a:lstStyle/>
          <a:p>
            <a:r>
              <a:rPr kumimoji="1" lang="en-US" altLang="ja-JP" dirty="0">
                <a:latin typeface="UD デジタル 教科書体 N-R" panose="02020400000000000000" pitchFamily="17" charset="-128"/>
                <a:ea typeface="UD デジタル 教科書体 N-R" panose="02020400000000000000" pitchFamily="17" charset="-128"/>
              </a:rPr>
              <a:t>(3)</a:t>
            </a:r>
            <a:r>
              <a:rPr kumimoji="1" lang="ja-JP" altLang="en-US" dirty="0">
                <a:latin typeface="UD デジタル 教科書体 N-R" panose="02020400000000000000" pitchFamily="17" charset="-128"/>
                <a:ea typeface="UD デジタル 教科書体 N-R" panose="02020400000000000000" pitchFamily="17" charset="-128"/>
              </a:rPr>
              <a:t>家庭の状況と支援</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社会的な環境の影響</a:t>
            </a:r>
            <a:r>
              <a:rPr kumimoji="1" lang="en-US" altLang="ja-JP" dirty="0">
                <a:latin typeface="UD デジタル 教科書体 N-R" panose="02020400000000000000" pitchFamily="17" charset="-128"/>
                <a:ea typeface="UD デジタル 教科書体 N-R" panose="02020400000000000000" pitchFamily="17" charset="-128"/>
              </a:rPr>
              <a:t>)</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a:extLst>
              <a:ext uri="{FF2B5EF4-FFF2-40B4-BE49-F238E27FC236}">
                <a16:creationId xmlns:a16="http://schemas.microsoft.com/office/drawing/2014/main" id="{D9551C5F-A668-4621-9CFC-6C322386BF4B}"/>
              </a:ext>
            </a:extLst>
          </p:cNvPr>
          <p:cNvSpPr>
            <a:spLocks noGrp="1"/>
          </p:cNvSpPr>
          <p:nvPr>
            <p:ph sz="half"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基礎的環境の一つ</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家庭</a:t>
            </a:r>
            <a:br>
              <a:rPr kumimoji="1" lang="ja-JP" altLang="en-US" dirty="0">
                <a:latin typeface="UD デジタル 教科書体 N-R" panose="02020400000000000000" pitchFamily="17" charset="-128"/>
                <a:ea typeface="UD デジタル 教科書体 N-R" panose="02020400000000000000" pitchFamily="17" charset="-128"/>
              </a:rPr>
            </a:br>
            <a:r>
              <a:rPr kumimoji="1" lang="ja-JP" altLang="en-US" dirty="0">
                <a:latin typeface="UD デジタル 教科書体 N-R" panose="02020400000000000000" pitchFamily="17" charset="-128"/>
                <a:ea typeface="UD デジタル 教科書体 N-R" panose="02020400000000000000" pitchFamily="17" charset="-128"/>
              </a:rPr>
              <a:t>家庭も社会の影響をうけ一様ではない</a:t>
            </a:r>
          </a:p>
          <a:p>
            <a:r>
              <a:rPr kumimoji="1" lang="ja-JP" altLang="en-US" dirty="0">
                <a:latin typeface="UD デジタル 教科書体 N-R" panose="02020400000000000000" pitchFamily="17" charset="-128"/>
                <a:ea typeface="UD デジタル 教科書体 N-R" panose="02020400000000000000" pitchFamily="17" charset="-128"/>
              </a:rPr>
              <a:t>虐待をする親→虐待経験を持つことが多い　〇</a:t>
            </a:r>
            <a:br>
              <a:rPr kumimoji="1" lang="ja-JP" altLang="en-US" dirty="0">
                <a:latin typeface="UD デジタル 教科書体 N-R" panose="02020400000000000000" pitchFamily="17" charset="-128"/>
                <a:ea typeface="UD デジタル 教科書体 N-R" panose="02020400000000000000" pitchFamily="17" charset="-128"/>
              </a:rPr>
            </a:br>
            <a:r>
              <a:rPr kumimoji="1" lang="ja-JP" altLang="en-US" dirty="0">
                <a:latin typeface="UD デジタル 教科書体 N-R" panose="02020400000000000000" pitchFamily="17" charset="-128"/>
                <a:ea typeface="UD デジタル 教科書体 N-R" panose="02020400000000000000" pitchFamily="17" charset="-128"/>
              </a:rPr>
              <a:t>虐待経験を持つ親→虐待しやすい　✕</a:t>
            </a:r>
          </a:p>
          <a:p>
            <a:r>
              <a:rPr kumimoji="1" lang="ja-JP" altLang="en-US" dirty="0">
                <a:latin typeface="UD デジタル 教科書体 N-R" panose="02020400000000000000" pitchFamily="17" charset="-128"/>
                <a:ea typeface="UD デジタル 教科書体 N-R" panose="02020400000000000000" pitchFamily="17" charset="-128"/>
              </a:rPr>
              <a:t>保護者を取り巻く問題に取り組むこと</a:t>
            </a:r>
          </a:p>
          <a:p>
            <a:r>
              <a:rPr kumimoji="1" lang="ja-JP" altLang="en-US" dirty="0">
                <a:latin typeface="UD デジタル 教科書体 N-R" panose="02020400000000000000" pitchFamily="17" charset="-128"/>
                <a:ea typeface="UD デジタル 教科書体 N-R" panose="02020400000000000000" pitchFamily="17" charset="-128"/>
              </a:rPr>
              <a:t>家庭の多様性。その中に児童生徒がいる</a:t>
            </a:r>
          </a:p>
          <a:p>
            <a:r>
              <a:rPr kumimoji="1" lang="ja-JP" altLang="en-US" dirty="0">
                <a:latin typeface="UD デジタル 教科書体 N-R" panose="02020400000000000000" pitchFamily="17" charset="-128"/>
                <a:ea typeface="UD デジタル 教科書体 N-R" panose="02020400000000000000" pitchFamily="17" charset="-128"/>
              </a:rPr>
              <a:t>他職種との緊密な連携。対等な相互コンサルテーション</a:t>
            </a:r>
          </a:p>
          <a:p>
            <a:endParaRPr kumimoji="1" lang="ja-JP" altLang="en-US" dirty="0"/>
          </a:p>
          <a:p>
            <a:endParaRPr kumimoji="1" lang="ja-JP" altLang="en-US" dirty="0"/>
          </a:p>
        </p:txBody>
      </p:sp>
      <p:pic>
        <p:nvPicPr>
          <p:cNvPr id="7" name="コンテンツ プレースホルダー 6" descr="おもちゃのブロックで作られた人形&#10;&#10;AI によって生成されたコンテンツは間違っている可能性があります。">
            <a:extLst>
              <a:ext uri="{FF2B5EF4-FFF2-40B4-BE49-F238E27FC236}">
                <a16:creationId xmlns:a16="http://schemas.microsoft.com/office/drawing/2014/main" id="{86FFE022-23DB-7783-EF07-4F93D52A50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6032" y="2166805"/>
            <a:ext cx="3857712" cy="3090992"/>
          </a:xfrm>
        </p:spPr>
      </p:pic>
      <p:sp>
        <p:nvSpPr>
          <p:cNvPr id="5" name="スライド番号プレースホルダー 4">
            <a:extLst>
              <a:ext uri="{FF2B5EF4-FFF2-40B4-BE49-F238E27FC236}">
                <a16:creationId xmlns:a16="http://schemas.microsoft.com/office/drawing/2014/main" id="{43441B8F-28A3-F9A9-CE2A-E27176755AE6}"/>
              </a:ext>
            </a:extLst>
          </p:cNvPr>
          <p:cNvSpPr>
            <a:spLocks noGrp="1"/>
          </p:cNvSpPr>
          <p:nvPr>
            <p:ph type="sldNum" sz="quarter" idx="12"/>
          </p:nvPr>
        </p:nvSpPr>
        <p:spPr/>
        <p:txBody>
          <a:bodyPr/>
          <a:lstStyle/>
          <a:p>
            <a:fld id="{401CF334-2D5C-4859-84A6-CA7E6E43FAEB}" type="slidenum">
              <a:rPr lang="en-US" altLang="ja-JP" noProof="0" smtClean="0"/>
              <a:pPr/>
              <a:t>21</a:t>
            </a:fld>
            <a:endParaRPr lang="ja-JP" altLang="en-US" noProof="0" dirty="0"/>
          </a:p>
        </p:txBody>
      </p:sp>
    </p:spTree>
    <p:extLst>
      <p:ext uri="{BB962C8B-B14F-4D97-AF65-F5344CB8AC3E}">
        <p14:creationId xmlns:p14="http://schemas.microsoft.com/office/powerpoint/2010/main" val="371208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DB5563-50D6-B6CF-5BEA-D8E1C21C8463}"/>
              </a:ext>
            </a:extLst>
          </p:cNvPr>
          <p:cNvSpPr>
            <a:spLocks noGrp="1"/>
          </p:cNvSpPr>
          <p:nvPr>
            <p:ph type="title"/>
          </p:nvPr>
        </p:nvSpPr>
        <p:spPr>
          <a:xfrm>
            <a:off x="609600" y="274637"/>
            <a:ext cx="10972800" cy="1764279"/>
          </a:xfrm>
        </p:spPr>
        <p:txBody>
          <a:bodyPr>
            <a:noAutofit/>
          </a:bodyPr>
          <a:lstStyle/>
          <a:p>
            <a:r>
              <a:rPr kumimoji="1" lang="ja-JP" altLang="en-US" sz="4000" dirty="0">
                <a:latin typeface="UD デジタル 教科書体 N-R" panose="02020400000000000000" pitchFamily="17" charset="-128"/>
                <a:ea typeface="UD デジタル 教科書体 N-R" panose="02020400000000000000" pitchFamily="17" charset="-128"/>
              </a:rPr>
              <a:t>５．発達障害をはじめとした、</a:t>
            </a:r>
            <a:br>
              <a:rPr kumimoji="1" lang="ja-JP" altLang="en-US" sz="4000" dirty="0">
                <a:latin typeface="UD デジタル 教科書体 N-R" panose="02020400000000000000" pitchFamily="17" charset="-128"/>
                <a:ea typeface="UD デジタル 教科書体 N-R" panose="02020400000000000000" pitchFamily="17" charset="-128"/>
              </a:rPr>
            </a:br>
            <a:r>
              <a:rPr kumimoji="1" lang="ja-JP" altLang="en-US" sz="4000" dirty="0">
                <a:latin typeface="UD デジタル 教科書体 N-R" panose="02020400000000000000" pitchFamily="17" charset="-128"/>
                <a:ea typeface="UD デジタル 教科書体 N-R" panose="02020400000000000000" pitchFamily="17" charset="-128"/>
              </a:rPr>
              <a:t>多様な児童生徒の理解と支援</a:t>
            </a:r>
            <a:br>
              <a:rPr kumimoji="1" lang="ja-JP" altLang="en-US" sz="4000" dirty="0">
                <a:latin typeface="UD デジタル 教科書体 N-R" panose="02020400000000000000" pitchFamily="17" charset="-128"/>
                <a:ea typeface="UD デジタル 教科書体 N-R" panose="02020400000000000000" pitchFamily="17" charset="-128"/>
              </a:rPr>
            </a:br>
            <a:r>
              <a:rPr kumimoji="1" lang="en-US" altLang="ja-JP" sz="4000" dirty="0">
                <a:latin typeface="UD デジタル 教科書体 N-R" panose="02020400000000000000" pitchFamily="17" charset="-128"/>
                <a:ea typeface="UD デジタル 教科書体 N-R" panose="02020400000000000000" pitchFamily="17" charset="-128"/>
              </a:rPr>
              <a:t>(1)</a:t>
            </a:r>
            <a:r>
              <a:rPr kumimoji="1" lang="ja-JP" altLang="en-US" sz="4000" dirty="0">
                <a:latin typeface="UD デジタル 教科書体 N-R" panose="02020400000000000000" pitchFamily="17" charset="-128"/>
                <a:ea typeface="UD デジタル 教科書体 N-R" panose="02020400000000000000" pitchFamily="17" charset="-128"/>
              </a:rPr>
              <a:t>情動の理解と情動調整への支援</a:t>
            </a:r>
          </a:p>
        </p:txBody>
      </p:sp>
      <p:sp>
        <p:nvSpPr>
          <p:cNvPr id="3" name="コンテンツ プレースホルダー 2">
            <a:extLst>
              <a:ext uri="{FF2B5EF4-FFF2-40B4-BE49-F238E27FC236}">
                <a16:creationId xmlns:a16="http://schemas.microsoft.com/office/drawing/2014/main" id="{84056351-EB07-60FE-2F2D-897D5171CEB0}"/>
              </a:ext>
            </a:extLst>
          </p:cNvPr>
          <p:cNvSpPr>
            <a:spLocks noGrp="1"/>
          </p:cNvSpPr>
          <p:nvPr>
            <p:ph sz="half" idx="1"/>
          </p:nvPr>
        </p:nvSpPr>
        <p:spPr>
          <a:xfrm>
            <a:off x="314695" y="2038916"/>
            <a:ext cx="7627038" cy="4499999"/>
          </a:xfrm>
        </p:spPr>
        <p:txBody>
          <a:bodyPr>
            <a:normAutofit/>
          </a:bodyPr>
          <a:lstStyle/>
          <a:p>
            <a:r>
              <a:rPr kumimoji="1" lang="ja-JP" altLang="en-US" sz="3000" dirty="0">
                <a:latin typeface="UD デジタル 教科書体 N-R" panose="02020400000000000000" pitchFamily="17" charset="-128"/>
                <a:ea typeface="UD デジタル 教科書体 N-R" panose="02020400000000000000" pitchFamily="17" charset="-128"/>
              </a:rPr>
              <a:t>情動とは</a:t>
            </a:r>
          </a:p>
          <a:p>
            <a:r>
              <a:rPr kumimoji="1" lang="ja-JP" altLang="en-US" sz="3000" dirty="0">
                <a:latin typeface="UD デジタル 教科書体 N-R" panose="02020400000000000000" pitchFamily="17" charset="-128"/>
                <a:ea typeface="UD デジタル 教科書体 N-R" panose="02020400000000000000" pitchFamily="17" charset="-128"/>
              </a:rPr>
              <a:t>情動反応　生命維持のための適応的反応</a:t>
            </a:r>
          </a:p>
          <a:p>
            <a:r>
              <a:rPr kumimoji="1" lang="ja-JP" altLang="en-US" sz="3000" dirty="0">
                <a:latin typeface="UD デジタル 教科書体 N-R" panose="02020400000000000000" pitchFamily="17" charset="-128"/>
                <a:ea typeface="UD デジタル 教科書体 N-R" panose="02020400000000000000" pitchFamily="17" charset="-128"/>
              </a:rPr>
              <a:t>身体的な表出　他者へのコミュニケーション</a:t>
            </a:r>
          </a:p>
          <a:p>
            <a:r>
              <a:rPr kumimoji="1" lang="ja-JP" altLang="en-US" sz="3000" dirty="0">
                <a:latin typeface="UD デジタル 教科書体 N-R" panose="02020400000000000000" pitchFamily="17" charset="-128"/>
                <a:ea typeface="UD デジタル 教科書体 N-R" panose="02020400000000000000" pitchFamily="17" charset="-128"/>
              </a:rPr>
              <a:t>情意的要因による姿勢の形</a:t>
            </a:r>
          </a:p>
          <a:p>
            <a:r>
              <a:rPr kumimoji="1" lang="ja-JP" altLang="en-US" sz="3000" dirty="0">
                <a:latin typeface="UD デジタル 教科書体 N-R" panose="02020400000000000000" pitchFamily="17" charset="-128"/>
                <a:ea typeface="UD デジタル 教科書体 N-R" panose="02020400000000000000" pitchFamily="17" charset="-128"/>
              </a:rPr>
              <a:t>外界を知覚する出発点</a:t>
            </a:r>
          </a:p>
          <a:p>
            <a:r>
              <a:rPr kumimoji="1" lang="ja-JP" altLang="en-US" sz="3000" dirty="0">
                <a:latin typeface="UD デジタル 教科書体 N-R" panose="02020400000000000000" pitchFamily="17" charset="-128"/>
                <a:ea typeface="UD デジタル 教科書体 N-R" panose="02020400000000000000" pitchFamily="17" charset="-128"/>
              </a:rPr>
              <a:t>「情動調整」への支援が重要</a:t>
            </a:r>
          </a:p>
          <a:p>
            <a:endParaRPr kumimoji="1" lang="ja-JP" altLang="en-US" dirty="0"/>
          </a:p>
        </p:txBody>
      </p:sp>
      <p:sp>
        <p:nvSpPr>
          <p:cNvPr id="5" name="スライド番号プレースホルダー 4">
            <a:extLst>
              <a:ext uri="{FF2B5EF4-FFF2-40B4-BE49-F238E27FC236}">
                <a16:creationId xmlns:a16="http://schemas.microsoft.com/office/drawing/2014/main" id="{79D5E891-0686-8631-87E8-B760195493E6}"/>
              </a:ext>
            </a:extLst>
          </p:cNvPr>
          <p:cNvSpPr>
            <a:spLocks noGrp="1"/>
          </p:cNvSpPr>
          <p:nvPr>
            <p:ph type="sldNum" sz="quarter" idx="12"/>
          </p:nvPr>
        </p:nvSpPr>
        <p:spPr/>
        <p:txBody>
          <a:bodyPr/>
          <a:lstStyle/>
          <a:p>
            <a:fld id="{401CF334-2D5C-4859-84A6-CA7E6E43FAEB}" type="slidenum">
              <a:rPr lang="en-US" altLang="ja-JP" noProof="0" smtClean="0"/>
              <a:pPr/>
              <a:t>22</a:t>
            </a:fld>
            <a:endParaRPr lang="ja-JP" altLang="en-US" noProof="0" dirty="0"/>
          </a:p>
        </p:txBody>
      </p:sp>
      <p:pic>
        <p:nvPicPr>
          <p:cNvPr id="4" name="図 3">
            <a:extLst>
              <a:ext uri="{FF2B5EF4-FFF2-40B4-BE49-F238E27FC236}">
                <a16:creationId xmlns:a16="http://schemas.microsoft.com/office/drawing/2014/main" id="{A99D446F-95F4-AB73-0AEC-56114402EDC3}"/>
              </a:ext>
            </a:extLst>
          </p:cNvPr>
          <p:cNvPicPr>
            <a:picLocks noChangeAspect="1"/>
          </p:cNvPicPr>
          <p:nvPr/>
        </p:nvPicPr>
        <p:blipFill>
          <a:blip r:embed="rId3"/>
          <a:stretch>
            <a:fillRect/>
          </a:stretch>
        </p:blipFill>
        <p:spPr>
          <a:xfrm>
            <a:off x="7941733" y="2350386"/>
            <a:ext cx="3853006" cy="3694496"/>
          </a:xfrm>
          <a:prstGeom prst="rect">
            <a:avLst/>
          </a:prstGeom>
        </p:spPr>
      </p:pic>
    </p:spTree>
    <p:extLst>
      <p:ext uri="{BB962C8B-B14F-4D97-AF65-F5344CB8AC3E}">
        <p14:creationId xmlns:p14="http://schemas.microsoft.com/office/powerpoint/2010/main" val="66200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C9AB69-70B3-98CB-69E4-09A6B592623E}"/>
              </a:ext>
            </a:extLst>
          </p:cNvPr>
          <p:cNvSpPr>
            <a:spLocks noGrp="1"/>
          </p:cNvSpPr>
          <p:nvPr>
            <p:ph type="title"/>
          </p:nvPr>
        </p:nvSpPr>
        <p:spPr/>
        <p:txBody>
          <a:bodyPr>
            <a:normAutofit fontScale="90000"/>
          </a:bodyPr>
          <a:lstStyle/>
          <a:p>
            <a:r>
              <a:rPr kumimoji="1" lang="en-US" altLang="ja-JP" dirty="0">
                <a:latin typeface="UD デジタル 教科書体 N-R" panose="02020400000000000000" pitchFamily="17" charset="-128"/>
                <a:ea typeface="UD デジタル 教科書体 N-R" panose="02020400000000000000" pitchFamily="17" charset="-128"/>
              </a:rPr>
              <a:t>(2)</a:t>
            </a:r>
            <a:r>
              <a:rPr kumimoji="1" lang="ja-JP" altLang="en-US" dirty="0">
                <a:latin typeface="UD デジタル 教科書体 N-R" panose="02020400000000000000" pitchFamily="17" charset="-128"/>
                <a:ea typeface="UD デジタル 教科書体 N-R" panose="02020400000000000000" pitchFamily="17" charset="-128"/>
              </a:rPr>
              <a:t>パフォーマンス</a:t>
            </a:r>
            <a:br>
              <a:rPr kumimoji="1" lang="ja-JP" altLang="en-US" dirty="0">
                <a:latin typeface="UD デジタル 教科書体 N-R" panose="02020400000000000000" pitchFamily="17" charset="-128"/>
                <a:ea typeface="UD デジタル 教科書体 N-R" panose="02020400000000000000" pitchFamily="17" charset="-128"/>
              </a:rPr>
            </a:br>
            <a:r>
              <a:rPr kumimoji="1" lang="ja-JP" altLang="en-US" dirty="0">
                <a:latin typeface="UD デジタル 教科書体 N-R" panose="02020400000000000000" pitchFamily="17" charset="-128"/>
                <a:ea typeface="UD デジタル 教科書体 N-R" panose="02020400000000000000" pitchFamily="17" charset="-128"/>
              </a:rPr>
              <a:t>意思・意欲・主体的に他者とともに取り組む力</a:t>
            </a:r>
          </a:p>
        </p:txBody>
      </p:sp>
      <p:sp>
        <p:nvSpPr>
          <p:cNvPr id="3" name="コンテンツ プレースホルダー 2">
            <a:extLst>
              <a:ext uri="{FF2B5EF4-FFF2-40B4-BE49-F238E27FC236}">
                <a16:creationId xmlns:a16="http://schemas.microsoft.com/office/drawing/2014/main" id="{1C9BC362-A18F-16E8-04B1-E2B4CDC2B91B}"/>
              </a:ext>
            </a:extLst>
          </p:cNvPr>
          <p:cNvSpPr>
            <a:spLocks noGrp="1"/>
          </p:cNvSpPr>
          <p:nvPr>
            <p:ph sz="half" idx="1"/>
          </p:nvPr>
        </p:nvSpPr>
        <p:spPr>
          <a:xfrm>
            <a:off x="812799" y="1600203"/>
            <a:ext cx="7687733" cy="4525963"/>
          </a:xfrm>
        </p:spPr>
        <p:txBody>
          <a:bodyPr>
            <a:normAutofit/>
          </a:bodyPr>
          <a:lstStyle/>
          <a:p>
            <a:r>
              <a:rPr kumimoji="1" lang="ja-JP" altLang="en-US" dirty="0">
                <a:latin typeface="UD デジタル 教科書体 N-R" panose="02020400000000000000" pitchFamily="17" charset="-128"/>
                <a:ea typeface="UD デジタル 教科書体 N-R" panose="02020400000000000000" pitchFamily="17" charset="-128"/>
              </a:rPr>
              <a:t>学ぶ意欲</a:t>
            </a:r>
          </a:p>
          <a:p>
            <a:r>
              <a:rPr kumimoji="1" lang="ja-JP" altLang="en-US" dirty="0">
                <a:latin typeface="UD デジタル 教科書体 N-R" panose="02020400000000000000" pitchFamily="17" charset="-128"/>
                <a:ea typeface="UD デジタル 教科書体 N-R" panose="02020400000000000000" pitchFamily="17" charset="-128"/>
              </a:rPr>
              <a:t>外的動機と内的動機</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アンダーマイニング</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褒美や報酬への注意</a:t>
            </a:r>
            <a:r>
              <a:rPr kumimoji="1" lang="en-US" altLang="ja-JP" dirty="0">
                <a:latin typeface="UD デジタル 教科書体 N-R" panose="02020400000000000000" pitchFamily="17" charset="-128"/>
                <a:ea typeface="UD デジタル 教科書体 N-R" panose="02020400000000000000" pitchFamily="17" charset="-128"/>
              </a:rPr>
              <a:t>)</a:t>
            </a:r>
            <a:endParaRPr kumimoji="1" lang="ja-JP" altLang="en-US"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ソマティックマーカー　</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なんとなく嫌だなと思うか、やってみたいと思うか</a:t>
            </a:r>
            <a:r>
              <a:rPr kumimoji="1" lang="en-US" altLang="ja-JP" dirty="0">
                <a:latin typeface="UD デジタル 教科書体 N-R" panose="02020400000000000000" pitchFamily="17" charset="-128"/>
                <a:ea typeface="UD デジタル 教科書体 N-R" panose="02020400000000000000" pitchFamily="17" charset="-128"/>
              </a:rPr>
              <a:t>)</a:t>
            </a:r>
            <a:endParaRPr kumimoji="1" lang="ja-JP" altLang="en-US"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フロー　没入感　最適体験</a:t>
            </a:r>
          </a:p>
        </p:txBody>
      </p:sp>
      <p:pic>
        <p:nvPicPr>
          <p:cNvPr id="7" name="コンテンツ プレースホルダー 6" descr="女性 が含まれている画像&#10;&#10;AI によって生成されたコンテンツは間違っている可能性があります。">
            <a:extLst>
              <a:ext uri="{FF2B5EF4-FFF2-40B4-BE49-F238E27FC236}">
                <a16:creationId xmlns:a16="http://schemas.microsoft.com/office/drawing/2014/main" id="{996F372B-A6E2-DF35-BA09-AB5CF3BDD4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37600" y="1624014"/>
            <a:ext cx="2444019" cy="4525963"/>
          </a:xfrm>
        </p:spPr>
      </p:pic>
      <p:sp>
        <p:nvSpPr>
          <p:cNvPr id="5" name="スライド番号プレースホルダー 4">
            <a:extLst>
              <a:ext uri="{FF2B5EF4-FFF2-40B4-BE49-F238E27FC236}">
                <a16:creationId xmlns:a16="http://schemas.microsoft.com/office/drawing/2014/main" id="{CACB532F-4DF7-9DD0-0CBB-2DBA437BAE93}"/>
              </a:ext>
            </a:extLst>
          </p:cNvPr>
          <p:cNvSpPr>
            <a:spLocks noGrp="1"/>
          </p:cNvSpPr>
          <p:nvPr>
            <p:ph type="sldNum" sz="quarter" idx="12"/>
          </p:nvPr>
        </p:nvSpPr>
        <p:spPr/>
        <p:txBody>
          <a:bodyPr/>
          <a:lstStyle/>
          <a:p>
            <a:fld id="{401CF334-2D5C-4859-84A6-CA7E6E43FAEB}" type="slidenum">
              <a:rPr lang="en-US" altLang="ja-JP" noProof="0" smtClean="0"/>
              <a:pPr/>
              <a:t>23</a:t>
            </a:fld>
            <a:endParaRPr lang="ja-JP" altLang="en-US" noProof="0" dirty="0"/>
          </a:p>
        </p:txBody>
      </p:sp>
    </p:spTree>
    <p:extLst>
      <p:ext uri="{BB962C8B-B14F-4D97-AF65-F5344CB8AC3E}">
        <p14:creationId xmlns:p14="http://schemas.microsoft.com/office/powerpoint/2010/main" val="356805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1E944F-F5F6-088A-7444-8BC44701E002}"/>
              </a:ext>
            </a:extLst>
          </p:cNvPr>
          <p:cNvSpPr>
            <a:spLocks noGrp="1"/>
          </p:cNvSpPr>
          <p:nvPr>
            <p:ph type="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発達の最近接領域</a:t>
            </a:r>
            <a:r>
              <a:rPr kumimoji="1" lang="en-US" altLang="ja-JP"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ZPD</a:t>
            </a:r>
            <a:r>
              <a:rPr kumimoji="1" lang="en-US" altLang="ja-JP" dirty="0">
                <a:latin typeface="UD デジタル 教科書体 N-R" panose="02020400000000000000" pitchFamily="17" charset="-128"/>
                <a:ea typeface="UD デジタル 教科書体 N-R" panose="02020400000000000000" pitchFamily="17" charset="-128"/>
              </a:rPr>
              <a:t>)</a:t>
            </a:r>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6" name="コンテンツ プレースホルダー 5">
            <a:extLst>
              <a:ext uri="{FF2B5EF4-FFF2-40B4-BE49-F238E27FC236}">
                <a16:creationId xmlns:a16="http://schemas.microsoft.com/office/drawing/2014/main" id="{6B230A58-19A0-A73D-5F62-B5AB651601BA}"/>
              </a:ext>
            </a:extLst>
          </p:cNvPr>
          <p:cNvPicPr>
            <a:picLocks noGrp="1" noChangeAspect="1"/>
          </p:cNvPicPr>
          <p:nvPr>
            <p:ph sz="half" idx="1"/>
          </p:nvPr>
        </p:nvPicPr>
        <p:blipFill>
          <a:blip r:embed="rId3"/>
          <a:stretch>
            <a:fillRect/>
          </a:stretch>
        </p:blipFill>
        <p:spPr>
          <a:xfrm>
            <a:off x="2821781" y="1246982"/>
            <a:ext cx="7040037" cy="5280028"/>
          </a:xfrm>
          <a:prstGeom prst="rect">
            <a:avLst/>
          </a:prstGeom>
        </p:spPr>
      </p:pic>
      <p:sp>
        <p:nvSpPr>
          <p:cNvPr id="5" name="スライド番号プレースホルダー 4">
            <a:extLst>
              <a:ext uri="{FF2B5EF4-FFF2-40B4-BE49-F238E27FC236}">
                <a16:creationId xmlns:a16="http://schemas.microsoft.com/office/drawing/2014/main" id="{8C73D920-7C15-35F9-94E0-1D0DD48B5C6C}"/>
              </a:ext>
            </a:extLst>
          </p:cNvPr>
          <p:cNvSpPr>
            <a:spLocks noGrp="1"/>
          </p:cNvSpPr>
          <p:nvPr>
            <p:ph type="sldNum" sz="quarter" idx="12"/>
          </p:nvPr>
        </p:nvSpPr>
        <p:spPr/>
        <p:txBody>
          <a:bodyPr/>
          <a:lstStyle/>
          <a:p>
            <a:fld id="{401CF334-2D5C-4859-84A6-CA7E6E43FAEB}" type="slidenum">
              <a:rPr lang="en-US" altLang="ja-JP" noProof="0" smtClean="0"/>
              <a:pPr/>
              <a:t>24</a:t>
            </a:fld>
            <a:endParaRPr lang="ja-JP" altLang="en-US" noProof="0" dirty="0"/>
          </a:p>
        </p:txBody>
      </p:sp>
      <p:sp>
        <p:nvSpPr>
          <p:cNvPr id="7" name="吹き出し: 四角形 6">
            <a:extLst>
              <a:ext uri="{FF2B5EF4-FFF2-40B4-BE49-F238E27FC236}">
                <a16:creationId xmlns:a16="http://schemas.microsoft.com/office/drawing/2014/main" id="{93A5AC4E-BF54-0E2C-00FF-F9DF095B862B}"/>
              </a:ext>
            </a:extLst>
          </p:cNvPr>
          <p:cNvSpPr/>
          <p:nvPr/>
        </p:nvSpPr>
        <p:spPr>
          <a:xfrm>
            <a:off x="264318" y="846138"/>
            <a:ext cx="2557463" cy="1743075"/>
          </a:xfrm>
          <a:prstGeom prst="wedgeRectCallout">
            <a:avLst>
              <a:gd name="adj1" fmla="val 138385"/>
              <a:gd name="adj2" fmla="val 130533"/>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子どもと他者の間で、その都度生成される「足場」があり、一人ではできないことができる</a:t>
            </a:r>
          </a:p>
        </p:txBody>
      </p:sp>
      <p:sp>
        <p:nvSpPr>
          <p:cNvPr id="8" name="吹き出し: 角を丸めた四角形 7">
            <a:extLst>
              <a:ext uri="{FF2B5EF4-FFF2-40B4-BE49-F238E27FC236}">
                <a16:creationId xmlns:a16="http://schemas.microsoft.com/office/drawing/2014/main" id="{183E8792-B45F-7158-04D4-9A27DAE55494}"/>
              </a:ext>
            </a:extLst>
          </p:cNvPr>
          <p:cNvSpPr/>
          <p:nvPr/>
        </p:nvSpPr>
        <p:spPr>
          <a:xfrm>
            <a:off x="142874" y="2986486"/>
            <a:ext cx="2436018" cy="1571625"/>
          </a:xfrm>
          <a:prstGeom prst="wedgeRoundRectCallout">
            <a:avLst>
              <a:gd name="adj1" fmla="val 153947"/>
              <a:gd name="adj2" fmla="val 615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「今の自分ではない自分」「頭一つ背伸びをした自分がいる」</a:t>
            </a:r>
          </a:p>
        </p:txBody>
      </p:sp>
      <p:sp>
        <p:nvSpPr>
          <p:cNvPr id="9" name="思考の吹き出し: 雲形 8">
            <a:extLst>
              <a:ext uri="{FF2B5EF4-FFF2-40B4-BE49-F238E27FC236}">
                <a16:creationId xmlns:a16="http://schemas.microsoft.com/office/drawing/2014/main" id="{BD2E2FE5-D6B6-C7A7-59B0-8AEB01F834F9}"/>
              </a:ext>
            </a:extLst>
          </p:cNvPr>
          <p:cNvSpPr/>
          <p:nvPr/>
        </p:nvSpPr>
        <p:spPr>
          <a:xfrm>
            <a:off x="9691028" y="386559"/>
            <a:ext cx="2236654" cy="3500437"/>
          </a:xfrm>
          <a:prstGeom prst="cloudCallout">
            <a:avLst>
              <a:gd name="adj1" fmla="val -56168"/>
              <a:gd name="adj2" fmla="val 53521"/>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やってよかったかどうかは、続けてやるかどうかにも大きく関わる</a:t>
            </a:r>
          </a:p>
        </p:txBody>
      </p:sp>
    </p:spTree>
    <p:extLst>
      <p:ext uri="{BB962C8B-B14F-4D97-AF65-F5344CB8AC3E}">
        <p14:creationId xmlns:p14="http://schemas.microsoft.com/office/powerpoint/2010/main" val="47619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AACC2-CF76-0A72-BE97-491519B7626F}"/>
              </a:ext>
            </a:extLst>
          </p:cNvPr>
          <p:cNvSpPr>
            <a:spLocks noGrp="1"/>
          </p:cNvSpPr>
          <p:nvPr>
            <p:ph type="title"/>
          </p:nvPr>
        </p:nvSpPr>
        <p:spPr/>
        <p:txBody>
          <a:bodyPr>
            <a:normAutofit fontScale="90000"/>
          </a:bodyPr>
          <a:lstStyle/>
          <a:p>
            <a:r>
              <a:rPr kumimoji="1" lang="en-US" altLang="ja-JP" dirty="0">
                <a:latin typeface="UD デジタル 教科書体 N-R" panose="02020400000000000000" pitchFamily="17" charset="-128"/>
                <a:ea typeface="UD デジタル 教科書体 N-R" panose="02020400000000000000" pitchFamily="17" charset="-128"/>
              </a:rPr>
              <a:t>(3)</a:t>
            </a:r>
            <a:r>
              <a:rPr kumimoji="1" lang="ja-JP" altLang="en-US" dirty="0">
                <a:latin typeface="UD デジタル 教科書体 N-R" panose="02020400000000000000" pitchFamily="17" charset="-128"/>
                <a:ea typeface="UD デジタル 教科書体 N-R" panose="02020400000000000000" pitchFamily="17" charset="-128"/>
              </a:rPr>
              <a:t>他者との関係の中で自己を認め尊重する、</a:t>
            </a:r>
            <a:br>
              <a:rPr kumimoji="1" lang="ja-JP" altLang="en-US" dirty="0">
                <a:latin typeface="UD デジタル 教科書体 N-R" panose="02020400000000000000" pitchFamily="17" charset="-128"/>
                <a:ea typeface="UD デジタル 教科書体 N-R" panose="02020400000000000000" pitchFamily="17" charset="-128"/>
              </a:rPr>
            </a:br>
            <a:r>
              <a:rPr kumimoji="1" lang="ja-JP" altLang="en-US" dirty="0">
                <a:latin typeface="UD デジタル 教科書体 N-R" panose="02020400000000000000" pitchFamily="17" charset="-128"/>
                <a:ea typeface="UD デジタル 教科書体 N-R" panose="02020400000000000000" pitchFamily="17" charset="-128"/>
              </a:rPr>
              <a:t>尊重されている自己を見つける</a:t>
            </a:r>
          </a:p>
        </p:txBody>
      </p:sp>
      <p:sp>
        <p:nvSpPr>
          <p:cNvPr id="3" name="コンテンツ プレースホルダー 2">
            <a:extLst>
              <a:ext uri="{FF2B5EF4-FFF2-40B4-BE49-F238E27FC236}">
                <a16:creationId xmlns:a16="http://schemas.microsoft.com/office/drawing/2014/main" id="{A4B41920-268B-5A66-276B-4CAA21FE5FDB}"/>
              </a:ext>
            </a:extLst>
          </p:cNvPr>
          <p:cNvSpPr>
            <a:spLocks noGrp="1"/>
          </p:cNvSpPr>
          <p:nvPr>
            <p:ph sz="half" idx="1"/>
          </p:nvPr>
        </p:nvSpPr>
        <p:spPr>
          <a:xfrm>
            <a:off x="609600" y="1676258"/>
            <a:ext cx="7594009" cy="4983159"/>
          </a:xfrm>
        </p:spPr>
        <p:txBody>
          <a:bodyPr>
            <a:normAutofit lnSpcReduction="10000"/>
          </a:bodyPr>
          <a:lstStyle/>
          <a:p>
            <a:r>
              <a:rPr kumimoji="1" lang="ja-JP" altLang="en-US" dirty="0">
                <a:latin typeface="UD デジタル 教科書体 N-R" panose="02020400000000000000" pitchFamily="17" charset="-128"/>
                <a:ea typeface="UD デジタル 教科書体 N-R" panose="02020400000000000000" pitchFamily="17" charset="-128"/>
              </a:rPr>
              <a:t>オープンダイアローグ</a:t>
            </a:r>
          </a:p>
          <a:p>
            <a:r>
              <a:rPr kumimoji="1" lang="ja-JP" altLang="en-US" dirty="0">
                <a:latin typeface="UD デジタル 教科書体 N-R" panose="02020400000000000000" pitchFamily="17" charset="-128"/>
                <a:ea typeface="UD デジタル 教科書体 N-R" panose="02020400000000000000" pitchFamily="17" charset="-128"/>
              </a:rPr>
              <a:t>リフレクティングプロセス</a:t>
            </a:r>
          </a:p>
          <a:p>
            <a:r>
              <a:rPr kumimoji="1" lang="ja-JP" altLang="en-US" dirty="0">
                <a:latin typeface="UD デジタル 教科書体 N-R" panose="02020400000000000000" pitchFamily="17" charset="-128"/>
                <a:ea typeface="UD デジタル 教科書体 N-R" panose="02020400000000000000" pitchFamily="17" charset="-128"/>
              </a:rPr>
              <a:t>ポリフォニー</a:t>
            </a:r>
          </a:p>
          <a:p>
            <a:r>
              <a:rPr kumimoji="1" lang="ja-JP" altLang="en-US" dirty="0">
                <a:latin typeface="UD デジタル 教科書体 N-R" panose="02020400000000000000" pitchFamily="17" charset="-128"/>
                <a:ea typeface="UD デジタル 教科書体 N-R" panose="02020400000000000000" pitchFamily="17" charset="-128"/>
              </a:rPr>
              <a:t>メンバーすべての平等</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だれの言葉も否定されない。</a:t>
            </a:r>
            <a:br>
              <a:rPr kumimoji="1" lang="ja-JP" altLang="en-US" dirty="0">
                <a:latin typeface="UD デジタル 教科書体 N-R" panose="02020400000000000000" pitchFamily="17" charset="-128"/>
                <a:ea typeface="UD デジタル 教科書体 N-R" panose="02020400000000000000" pitchFamily="17" charset="-128"/>
              </a:rPr>
            </a:br>
            <a:r>
              <a:rPr kumimoji="1" lang="ja-JP" altLang="en-US" dirty="0">
                <a:latin typeface="UD デジタル 教科書体 N-R" panose="02020400000000000000" pitchFamily="17" charset="-128"/>
                <a:ea typeface="UD デジタル 教科書体 N-R" panose="02020400000000000000" pitchFamily="17" charset="-128"/>
              </a:rPr>
              <a:t>　複数の言葉が同じ価値を持つものとして</a:t>
            </a:r>
            <a:endParaRPr kumimoji="1" lang="en-US" altLang="ja-JP" dirty="0">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並行して存在する。</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専門家の話し合いをのぞき見る</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安心と信頼の中で自己の確立を実現</a:t>
            </a:r>
          </a:p>
        </p:txBody>
      </p:sp>
      <p:pic>
        <p:nvPicPr>
          <p:cNvPr id="7" name="コンテンツ プレースホルダー 6" descr="屋内, テーブル, 座る, 小さい が含まれている画像&#10;&#10;AI によって生成されたコンテンツは間違っている可能性があります。">
            <a:extLst>
              <a:ext uri="{FF2B5EF4-FFF2-40B4-BE49-F238E27FC236}">
                <a16:creationId xmlns:a16="http://schemas.microsoft.com/office/drawing/2014/main" id="{75E3A3BE-40C3-4367-8E67-C17942A012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94386" y="1773240"/>
            <a:ext cx="3626427" cy="4525963"/>
          </a:xfrm>
        </p:spPr>
      </p:pic>
      <p:sp>
        <p:nvSpPr>
          <p:cNvPr id="5" name="スライド番号プレースホルダー 4">
            <a:extLst>
              <a:ext uri="{FF2B5EF4-FFF2-40B4-BE49-F238E27FC236}">
                <a16:creationId xmlns:a16="http://schemas.microsoft.com/office/drawing/2014/main" id="{BF9F147A-50F5-81FC-4F68-6C82D2F83E5D}"/>
              </a:ext>
            </a:extLst>
          </p:cNvPr>
          <p:cNvSpPr>
            <a:spLocks noGrp="1"/>
          </p:cNvSpPr>
          <p:nvPr>
            <p:ph type="sldNum" sz="quarter" idx="12"/>
          </p:nvPr>
        </p:nvSpPr>
        <p:spPr/>
        <p:txBody>
          <a:bodyPr/>
          <a:lstStyle/>
          <a:p>
            <a:fld id="{401CF334-2D5C-4859-84A6-CA7E6E43FAEB}" type="slidenum">
              <a:rPr lang="en-US" altLang="ja-JP" noProof="0" smtClean="0"/>
              <a:pPr/>
              <a:t>25</a:t>
            </a:fld>
            <a:endParaRPr lang="ja-JP" altLang="en-US" noProof="0" dirty="0"/>
          </a:p>
        </p:txBody>
      </p:sp>
    </p:spTree>
    <p:extLst>
      <p:ext uri="{BB962C8B-B14F-4D97-AF65-F5344CB8AC3E}">
        <p14:creationId xmlns:p14="http://schemas.microsoft.com/office/powerpoint/2010/main" val="230415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E2E46E-D27A-65F9-01B1-37A09A55DA02}"/>
              </a:ext>
            </a:extLst>
          </p:cNvPr>
          <p:cNvSpPr>
            <a:spLocks noGrp="1"/>
          </p:cNvSpPr>
          <p:nvPr>
            <p:ph type="title"/>
          </p:nvPr>
        </p:nvSpPr>
        <p:spPr/>
        <p:txBody>
          <a:bodyPr/>
          <a:lstStyle/>
          <a:p>
            <a:r>
              <a:rPr kumimoji="1" lang="en-US" altLang="ja-JP" dirty="0">
                <a:latin typeface="UD デジタル 教科書体 N-R" panose="02020400000000000000" pitchFamily="17" charset="-128"/>
                <a:ea typeface="UD デジタル 教科書体 N-R" panose="02020400000000000000" pitchFamily="17" charset="-128"/>
              </a:rPr>
              <a:t>(4)</a:t>
            </a:r>
            <a:r>
              <a:rPr kumimoji="1" lang="ja-JP" altLang="en-US" dirty="0">
                <a:latin typeface="UD デジタル 教科書体 N-R" panose="02020400000000000000" pitchFamily="17" charset="-128"/>
                <a:ea typeface="UD デジタル 教科書体 N-R" panose="02020400000000000000" pitchFamily="17" charset="-128"/>
              </a:rPr>
              <a:t>発達障害、その他の障害</a:t>
            </a:r>
          </a:p>
        </p:txBody>
      </p:sp>
      <p:sp>
        <p:nvSpPr>
          <p:cNvPr id="3" name="コンテンツ プレースホルダー 2">
            <a:extLst>
              <a:ext uri="{FF2B5EF4-FFF2-40B4-BE49-F238E27FC236}">
                <a16:creationId xmlns:a16="http://schemas.microsoft.com/office/drawing/2014/main" id="{2D2E5945-402B-6D69-8647-656FA45AF975}"/>
              </a:ext>
            </a:extLst>
          </p:cNvPr>
          <p:cNvSpPr>
            <a:spLocks noGrp="1"/>
          </p:cNvSpPr>
          <p:nvPr>
            <p:ph sz="half" idx="1"/>
          </p:nvPr>
        </p:nvSpPr>
        <p:spPr>
          <a:xfrm>
            <a:off x="812799" y="1600203"/>
            <a:ext cx="11117263" cy="5189703"/>
          </a:xfrm>
        </p:spPr>
        <p:txBody>
          <a:bodyPr>
            <a:normAutofit fontScale="92500"/>
          </a:bodyPr>
          <a:lstStyle/>
          <a:p>
            <a:r>
              <a:rPr kumimoji="1" lang="ja-JP" altLang="en-US" dirty="0">
                <a:latin typeface="UD デジタル 教科書体 N-R" panose="02020400000000000000" pitchFamily="17" charset="-128"/>
                <a:ea typeface="UD デジタル 教科書体 N-R" panose="02020400000000000000" pitchFamily="17" charset="-128"/>
              </a:rPr>
              <a:t>発達障害とは　</a:t>
            </a:r>
            <a:r>
              <a:rPr kumimoji="1" lang="en-US" altLang="ja-JP" dirty="0">
                <a:latin typeface="UD デジタル 教科書体 N-R" panose="02020400000000000000" pitchFamily="17" charset="-128"/>
                <a:ea typeface="UD デジタル 教科書体 N-R" panose="02020400000000000000" pitchFamily="17" charset="-128"/>
              </a:rPr>
              <a:t>DSM-5</a:t>
            </a:r>
            <a:r>
              <a:rPr kumimoji="1" lang="ja-JP" altLang="en-US" dirty="0">
                <a:latin typeface="UD デジタル 教科書体 N-R" panose="02020400000000000000" pitchFamily="17" charset="-128"/>
                <a:ea typeface="UD デジタル 教科書体 N-R" panose="02020400000000000000" pitchFamily="17" charset="-128"/>
              </a:rPr>
              <a:t>では</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　知的発達症・</a:t>
            </a:r>
            <a:r>
              <a:rPr kumimoji="1" lang="en-US" altLang="ja-JP" dirty="0">
                <a:latin typeface="UD デジタル 教科書体 N-R" panose="02020400000000000000" pitchFamily="17" charset="-128"/>
                <a:ea typeface="UD デジタル 教科書体 N-R" panose="02020400000000000000" pitchFamily="17" charset="-128"/>
              </a:rPr>
              <a:t>ID</a:t>
            </a:r>
            <a:r>
              <a:rPr kumimoji="1" lang="ja-JP" altLang="en-US" dirty="0">
                <a:latin typeface="UD デジタル 教科書体 N-R" panose="02020400000000000000" pitchFamily="17" charset="-128"/>
                <a:ea typeface="UD デジタル 教科書体 N-R" panose="02020400000000000000" pitchFamily="17" charset="-128"/>
              </a:rPr>
              <a:t>、自閉スペクトラム症・</a:t>
            </a:r>
            <a:r>
              <a:rPr kumimoji="1" lang="en-US" altLang="ja-JP" dirty="0">
                <a:latin typeface="UD デジタル 教科書体 N-R" panose="02020400000000000000" pitchFamily="17" charset="-128"/>
                <a:ea typeface="UD デジタル 教科書体 N-R" panose="02020400000000000000" pitchFamily="17" charset="-128"/>
              </a:rPr>
              <a:t>ASD</a:t>
            </a:r>
            <a:r>
              <a:rPr kumimoji="1" lang="ja-JP" altLang="en-US" dirty="0">
                <a:latin typeface="UD デジタル 教科書体 N-R" panose="02020400000000000000" pitchFamily="17" charset="-128"/>
                <a:ea typeface="UD デジタル 教科書体 N-R" panose="02020400000000000000" pitchFamily="17" charset="-128"/>
              </a:rPr>
              <a:t>、注意欠如</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多動症・</a:t>
            </a:r>
            <a:r>
              <a:rPr kumimoji="1" lang="en-US" altLang="ja-JP" dirty="0">
                <a:latin typeface="UD デジタル 教科書体 N-R" panose="02020400000000000000" pitchFamily="17" charset="-128"/>
                <a:ea typeface="UD デジタル 教科書体 N-R" panose="02020400000000000000" pitchFamily="17" charset="-128"/>
              </a:rPr>
              <a:t>AD/HD</a:t>
            </a:r>
            <a:r>
              <a:rPr kumimoji="1" lang="ja-JP" altLang="en-US" dirty="0">
                <a:latin typeface="UD デジタル 教科書体 N-R" panose="02020400000000000000" pitchFamily="17" charset="-128"/>
                <a:ea typeface="UD デジタル 教科書体 N-R" panose="02020400000000000000" pitchFamily="17" charset="-128"/>
              </a:rPr>
              <a:t>、限局性学習症・</a:t>
            </a:r>
            <a:r>
              <a:rPr kumimoji="1" lang="en-US" altLang="ja-JP" dirty="0">
                <a:latin typeface="UD デジタル 教科書体 N-R" panose="02020400000000000000" pitchFamily="17" charset="-128"/>
                <a:ea typeface="UD デジタル 教科書体 N-R" panose="02020400000000000000" pitchFamily="17" charset="-128"/>
              </a:rPr>
              <a:t>SLD</a:t>
            </a:r>
            <a:r>
              <a:rPr kumimoji="1" lang="ja-JP" altLang="en-US" dirty="0">
                <a:latin typeface="UD デジタル 教科書体 N-R" panose="02020400000000000000" pitchFamily="17" charset="-128"/>
                <a:ea typeface="UD デジタル 教科書体 N-R" panose="02020400000000000000" pitchFamily="17" charset="-128"/>
              </a:rPr>
              <a:t>、発達性協調運動症・</a:t>
            </a:r>
            <a:r>
              <a:rPr kumimoji="1" lang="en-US" altLang="ja-JP" dirty="0">
                <a:latin typeface="UD デジタル 教科書体 N-R" panose="02020400000000000000" pitchFamily="17" charset="-128"/>
                <a:ea typeface="UD デジタル 教科書体 N-R" panose="02020400000000000000" pitchFamily="17" charset="-128"/>
              </a:rPr>
              <a:t>DCD</a:t>
            </a:r>
            <a:endParaRPr kumimoji="1" lang="ja-JP" altLang="en-US"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脳神経のネットワークの違い</a:t>
            </a:r>
          </a:p>
          <a:p>
            <a:r>
              <a:rPr kumimoji="1" lang="ja-JP" altLang="en-US" dirty="0">
                <a:latin typeface="UD デジタル 教科書体 N-R" panose="02020400000000000000" pitchFamily="17" charset="-128"/>
                <a:ea typeface="UD デジタル 教科書体 N-R" panose="02020400000000000000" pitchFamily="17" charset="-128"/>
              </a:rPr>
              <a:t>この違いが直接障害なのではなく</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一次的障害</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、この特性が社会と関わる際に乗じる生活上・学習上の不便さや不都合が障害</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二次的障害</a:t>
            </a:r>
            <a:r>
              <a:rPr kumimoji="1" lang="en-US" altLang="ja-JP" dirty="0">
                <a:latin typeface="UD デジタル 教科書体 N-R" panose="02020400000000000000" pitchFamily="17" charset="-128"/>
                <a:ea typeface="UD デジタル 教科書体 N-R" panose="02020400000000000000" pitchFamily="17" charset="-128"/>
              </a:rPr>
              <a:t>)</a:t>
            </a:r>
            <a:endParaRPr kumimoji="1" lang="ja-JP" altLang="en-US"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支援は、まず、環境を調整し生活や学習に不自由なくすること</a:t>
            </a:r>
          </a:p>
          <a:p>
            <a:r>
              <a:rPr kumimoji="1" lang="ja-JP" altLang="en-US" dirty="0">
                <a:latin typeface="UD デジタル 教科書体 N-R" panose="02020400000000000000" pitchFamily="17" charset="-128"/>
                <a:ea typeface="UD デジタル 教科書体 N-R" panose="02020400000000000000" pitchFamily="17" charset="-128"/>
              </a:rPr>
              <a:t>「障害のある人に新たな権利を与える」のではなく、他の人も享受している当たり前の権利を平等にすることに過ぎない</a:t>
            </a:r>
          </a:p>
          <a:p>
            <a:r>
              <a:rPr kumimoji="1" lang="ja-JP" altLang="en-US" dirty="0">
                <a:latin typeface="UD デジタル 教科書体 N-R" panose="02020400000000000000" pitchFamily="17" charset="-128"/>
                <a:ea typeface="UD デジタル 教科書体 N-R" panose="02020400000000000000" pitchFamily="17" charset="-128"/>
              </a:rPr>
              <a:t>どの児童生徒も自由に生活したり学習し、最適な発達を実現すること</a:t>
            </a:r>
          </a:p>
          <a:p>
            <a:r>
              <a:rPr kumimoji="1" lang="ja-JP" altLang="en-US" dirty="0">
                <a:latin typeface="UD デジタル 教科書体 N-R" panose="02020400000000000000" pitchFamily="17" charset="-128"/>
                <a:ea typeface="UD デジタル 教科書体 N-R" panose="02020400000000000000" pitchFamily="17" charset="-128"/>
              </a:rPr>
              <a:t>「障害」概念は歴史的なもの</a:t>
            </a:r>
          </a:p>
        </p:txBody>
      </p:sp>
      <p:sp>
        <p:nvSpPr>
          <p:cNvPr id="5" name="スライド番号プレースホルダー 4">
            <a:extLst>
              <a:ext uri="{FF2B5EF4-FFF2-40B4-BE49-F238E27FC236}">
                <a16:creationId xmlns:a16="http://schemas.microsoft.com/office/drawing/2014/main" id="{E24A394B-BC72-42B5-67CB-14439CEF8639}"/>
              </a:ext>
            </a:extLst>
          </p:cNvPr>
          <p:cNvSpPr>
            <a:spLocks noGrp="1"/>
          </p:cNvSpPr>
          <p:nvPr>
            <p:ph type="sldNum" sz="quarter" idx="12"/>
          </p:nvPr>
        </p:nvSpPr>
        <p:spPr/>
        <p:txBody>
          <a:bodyPr/>
          <a:lstStyle/>
          <a:p>
            <a:fld id="{401CF334-2D5C-4859-84A6-CA7E6E43FAEB}" type="slidenum">
              <a:rPr lang="en-US" altLang="ja-JP" noProof="0" smtClean="0"/>
              <a:pPr/>
              <a:t>26</a:t>
            </a:fld>
            <a:endParaRPr lang="ja-JP" altLang="en-US" noProof="0" dirty="0"/>
          </a:p>
        </p:txBody>
      </p:sp>
    </p:spTree>
    <p:extLst>
      <p:ext uri="{BB962C8B-B14F-4D97-AF65-F5344CB8AC3E}">
        <p14:creationId xmlns:p14="http://schemas.microsoft.com/office/powerpoint/2010/main" val="138933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EEBF00-403D-5E46-3728-55A39530AD3D}"/>
              </a:ext>
            </a:extLst>
          </p:cNvPr>
          <p:cNvSpPr>
            <a:spLocks noGrp="1"/>
          </p:cNvSpPr>
          <p:nvPr>
            <p:ph type="title"/>
          </p:nvPr>
        </p:nvSpPr>
        <p:spPr>
          <a:xfrm>
            <a:off x="406400" y="274638"/>
            <a:ext cx="11531600" cy="2182812"/>
          </a:xfrm>
        </p:spPr>
        <p:txBody>
          <a:bodyPr>
            <a:normAutofit fontScale="90000"/>
          </a:bodyPr>
          <a:lstStyle/>
          <a:p>
            <a:r>
              <a:rPr kumimoji="1" lang="ja-JP" altLang="en-US" dirty="0">
                <a:latin typeface="UD デジタル 教科書体 N-R" panose="02020400000000000000" pitchFamily="17" charset="-128"/>
                <a:ea typeface="UD デジタル 教科書体 N-R" panose="02020400000000000000" pitchFamily="17" charset="-128"/>
              </a:rPr>
              <a:t>６．ニューロダイバーシティーとインクルーシブ</a:t>
            </a:r>
            <a:br>
              <a:rPr kumimoji="1" lang="ja-JP" altLang="en-US" dirty="0">
                <a:latin typeface="UD デジタル 教科書体 N-R" panose="02020400000000000000" pitchFamily="17" charset="-128"/>
                <a:ea typeface="UD デジタル 教科書体 N-R" panose="02020400000000000000" pitchFamily="17" charset="-128"/>
              </a:rPr>
            </a:br>
            <a:r>
              <a:rPr kumimoji="1" lang="en-US" altLang="ja-JP" dirty="0">
                <a:latin typeface="UD デジタル 教科書体 N-R" panose="02020400000000000000" pitchFamily="17" charset="-128"/>
                <a:ea typeface="UD デジタル 教科書体 N-R" panose="02020400000000000000" pitchFamily="17" charset="-128"/>
              </a:rPr>
              <a:t>(1)</a:t>
            </a:r>
            <a:r>
              <a:rPr kumimoji="1" lang="ja-JP" altLang="en-US" dirty="0">
                <a:latin typeface="UD デジタル 教科書体 N-R" panose="02020400000000000000" pitchFamily="17" charset="-128"/>
                <a:ea typeface="UD デジタル 教科書体 N-R" panose="02020400000000000000" pitchFamily="17" charset="-128"/>
              </a:rPr>
              <a:t>「障害者」ではなく「特別な</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個に応じた</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支援ニーズのある人」という視点</a:t>
            </a:r>
            <a:br>
              <a:rPr kumimoji="1" lang="ja-JP" altLang="en-US" dirty="0">
                <a:latin typeface="UD デジタル 教科書体 N-R" panose="02020400000000000000" pitchFamily="17" charset="-128"/>
                <a:ea typeface="UD デジタル 教科書体 N-R" panose="02020400000000000000" pitchFamily="17" charset="-128"/>
              </a:rPr>
            </a:b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a:extLst>
              <a:ext uri="{FF2B5EF4-FFF2-40B4-BE49-F238E27FC236}">
                <a16:creationId xmlns:a16="http://schemas.microsoft.com/office/drawing/2014/main" id="{3BA12FBD-C4B7-D9B5-8A5B-C89853BF9058}"/>
              </a:ext>
            </a:extLst>
          </p:cNvPr>
          <p:cNvSpPr>
            <a:spLocks noGrp="1"/>
          </p:cNvSpPr>
          <p:nvPr>
            <p:ph type="sldNum" sz="quarter" idx="12"/>
          </p:nvPr>
        </p:nvSpPr>
        <p:spPr/>
        <p:txBody>
          <a:bodyPr/>
          <a:lstStyle/>
          <a:p>
            <a:fld id="{401CF334-2D5C-4859-84A6-CA7E6E43FAEB}" type="slidenum">
              <a:rPr lang="en-US" altLang="ja-JP" noProof="0" smtClean="0"/>
              <a:pPr/>
              <a:t>27</a:t>
            </a:fld>
            <a:endParaRPr lang="ja-JP" altLang="en-US" noProof="0" dirty="0"/>
          </a:p>
        </p:txBody>
      </p:sp>
      <p:sp>
        <p:nvSpPr>
          <p:cNvPr id="6" name="四角形: 角を丸くする 5">
            <a:extLst>
              <a:ext uri="{FF2B5EF4-FFF2-40B4-BE49-F238E27FC236}">
                <a16:creationId xmlns:a16="http://schemas.microsoft.com/office/drawing/2014/main" id="{261962D9-990B-8D07-BE02-FFAF9D552D75}"/>
              </a:ext>
            </a:extLst>
          </p:cNvPr>
          <p:cNvSpPr/>
          <p:nvPr/>
        </p:nvSpPr>
        <p:spPr>
          <a:xfrm>
            <a:off x="812800" y="2271713"/>
            <a:ext cx="10972800" cy="11715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UD デジタル 教科書体 N-R" panose="02020400000000000000" pitchFamily="17" charset="-128"/>
                <a:ea typeface="UD デジタル 教科書体 N-R" panose="02020400000000000000" pitchFamily="17" charset="-128"/>
              </a:rPr>
              <a:t>その児童生徒がもつ何らかの状態</a:t>
            </a:r>
            <a:r>
              <a:rPr kumimoji="1" lang="en-US" altLang="ja-JP" sz="2800" dirty="0">
                <a:latin typeface="UD デジタル 教科書体 N-R" panose="02020400000000000000" pitchFamily="17" charset="-128"/>
                <a:ea typeface="UD デジタル 教科書体 N-R" panose="02020400000000000000" pitchFamily="17" charset="-128"/>
              </a:rPr>
              <a:t>(</a:t>
            </a:r>
            <a:r>
              <a:rPr kumimoji="1" lang="ja-JP" altLang="en-US" sz="2800" dirty="0">
                <a:latin typeface="UD デジタル 教科書体 N-R" panose="02020400000000000000" pitchFamily="17" charset="-128"/>
                <a:ea typeface="UD デジタル 教科書体 N-R" panose="02020400000000000000" pitchFamily="17" charset="-128"/>
              </a:rPr>
              <a:t>一次的障害</a:t>
            </a:r>
            <a:r>
              <a:rPr kumimoji="1" lang="en-US" altLang="ja-JP" sz="2800" dirty="0">
                <a:latin typeface="UD デジタル 教科書体 N-R" panose="02020400000000000000" pitchFamily="17" charset="-128"/>
                <a:ea typeface="UD デジタル 教科書体 N-R" panose="02020400000000000000" pitchFamily="17" charset="-128"/>
              </a:rPr>
              <a:t>)</a:t>
            </a:r>
            <a:r>
              <a:rPr kumimoji="1" lang="ja-JP" altLang="en-US" sz="2800" dirty="0">
                <a:latin typeface="UD デジタル 教科書体 N-R" panose="02020400000000000000" pitchFamily="17" charset="-128"/>
                <a:ea typeface="UD デジタル 教科書体 N-R" panose="02020400000000000000" pitchFamily="17" charset="-128"/>
              </a:rPr>
              <a:t>が社会と関わるときに生じる困難や不都合</a:t>
            </a:r>
            <a:r>
              <a:rPr kumimoji="1" lang="en-US" altLang="ja-JP" sz="2800" dirty="0">
                <a:latin typeface="UD デジタル 教科書体 N-R" panose="02020400000000000000" pitchFamily="17" charset="-128"/>
                <a:ea typeface="UD デジタル 教科書体 N-R" panose="02020400000000000000" pitchFamily="17" charset="-128"/>
              </a:rPr>
              <a:t>(</a:t>
            </a:r>
            <a:r>
              <a:rPr kumimoji="1" lang="ja-JP" altLang="en-US" sz="2800" dirty="0">
                <a:latin typeface="UD デジタル 教科書体 N-R" panose="02020400000000000000" pitchFamily="17" charset="-128"/>
                <a:ea typeface="UD デジタル 教科書体 N-R" panose="02020400000000000000" pitchFamily="17" charset="-128"/>
              </a:rPr>
              <a:t>二次的障害</a:t>
            </a:r>
            <a:r>
              <a:rPr kumimoji="1" lang="en-US" altLang="ja-JP" sz="2800" dirty="0">
                <a:latin typeface="UD デジタル 教科書体 N-R" panose="02020400000000000000" pitchFamily="17" charset="-128"/>
                <a:ea typeface="UD デジタル 教科書体 N-R" panose="02020400000000000000" pitchFamily="17" charset="-128"/>
              </a:rPr>
              <a:t>)</a:t>
            </a:r>
            <a:r>
              <a:rPr kumimoji="1" lang="ja-JP" altLang="en-US" sz="2800" dirty="0">
                <a:latin typeface="UD デジタル 教科書体 N-R" panose="02020400000000000000" pitchFamily="17" charset="-128"/>
                <a:ea typeface="UD デジタル 教科書体 N-R" panose="02020400000000000000" pitchFamily="17" charset="-128"/>
              </a:rPr>
              <a:t>が現代的な「障害」の本体</a:t>
            </a:r>
          </a:p>
        </p:txBody>
      </p:sp>
      <p:sp>
        <p:nvSpPr>
          <p:cNvPr id="7" name="矢印: 下 6">
            <a:extLst>
              <a:ext uri="{FF2B5EF4-FFF2-40B4-BE49-F238E27FC236}">
                <a16:creationId xmlns:a16="http://schemas.microsoft.com/office/drawing/2014/main" id="{F8B3520F-6D8D-F170-1073-8A58271C69B6}"/>
              </a:ext>
            </a:extLst>
          </p:cNvPr>
          <p:cNvSpPr/>
          <p:nvPr/>
        </p:nvSpPr>
        <p:spPr>
          <a:xfrm>
            <a:off x="4800600" y="3543300"/>
            <a:ext cx="2928938" cy="1171575"/>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ならば</a:t>
            </a:r>
          </a:p>
        </p:txBody>
      </p:sp>
      <p:sp>
        <p:nvSpPr>
          <p:cNvPr id="8" name="四角形: 角を丸くする 7">
            <a:extLst>
              <a:ext uri="{FF2B5EF4-FFF2-40B4-BE49-F238E27FC236}">
                <a16:creationId xmlns:a16="http://schemas.microsoft.com/office/drawing/2014/main" id="{A14986FB-E246-3FC1-D853-C46776082144}"/>
              </a:ext>
            </a:extLst>
          </p:cNvPr>
          <p:cNvSpPr/>
          <p:nvPr/>
        </p:nvSpPr>
        <p:spPr>
          <a:xfrm>
            <a:off x="812800" y="4729161"/>
            <a:ext cx="10972800" cy="1439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UD デジタル 教科書体 N-R" panose="02020400000000000000" pitchFamily="17" charset="-128"/>
                <a:ea typeface="UD デジタル 教科書体 N-R" panose="02020400000000000000" pitchFamily="17" charset="-128"/>
              </a:rPr>
              <a:t>「その児童生徒がもつ何らかの状態」は「心身の</a:t>
            </a:r>
            <a:r>
              <a:rPr kumimoji="1" lang="ja-JP" altLang="en-US" sz="2800">
                <a:latin typeface="UD デジタル 教科書体 N-R" panose="02020400000000000000" pitchFamily="17" charset="-128"/>
                <a:ea typeface="UD デジタル 教科書体 N-R" panose="02020400000000000000" pitchFamily="17" charset="-128"/>
              </a:rPr>
              <a:t>障害」でなくて</a:t>
            </a:r>
            <a:r>
              <a:rPr kumimoji="1" lang="ja-JP" altLang="en-US" sz="2800" dirty="0">
                <a:latin typeface="UD デジタル 教科書体 N-R" panose="02020400000000000000" pitchFamily="17" charset="-128"/>
                <a:ea typeface="UD デジタル 教科書体 N-R" panose="02020400000000000000" pitchFamily="17" charset="-128"/>
              </a:rPr>
              <a:t>もよい</a:t>
            </a:r>
          </a:p>
          <a:p>
            <a:pPr algn="ctr"/>
            <a:r>
              <a:rPr kumimoji="1" lang="ja-JP" altLang="en-US" sz="2800" dirty="0">
                <a:latin typeface="UD デジタル 教科書体 N-R" panose="02020400000000000000" pitchFamily="17" charset="-128"/>
                <a:ea typeface="UD デジタル 教科書体 N-R" panose="02020400000000000000" pitchFamily="17" charset="-128"/>
              </a:rPr>
              <a:t>→　特別な支援ニーズがある人</a:t>
            </a:r>
          </a:p>
        </p:txBody>
      </p:sp>
    </p:spTree>
    <p:extLst>
      <p:ext uri="{BB962C8B-B14F-4D97-AF65-F5344CB8AC3E}">
        <p14:creationId xmlns:p14="http://schemas.microsoft.com/office/powerpoint/2010/main" val="1864438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814ECB-8C62-070D-28B5-93D2AB7491DB}"/>
              </a:ext>
            </a:extLst>
          </p:cNvPr>
          <p:cNvSpPr>
            <a:spLocks noGrp="1"/>
          </p:cNvSpPr>
          <p:nvPr>
            <p:ph type="title"/>
          </p:nvPr>
        </p:nvSpPr>
        <p:spPr/>
        <p:txBody>
          <a:bodyPr>
            <a:normAutofit/>
          </a:bodyPr>
          <a:lstStyle/>
          <a:p>
            <a:r>
              <a:rPr kumimoji="1" lang="ja-JP" altLang="en-US" sz="4000" dirty="0">
                <a:latin typeface="UD デジタル 教科書体 N-R" panose="02020400000000000000" pitchFamily="17" charset="-128"/>
                <a:ea typeface="UD デジタル 教科書体 N-R" panose="02020400000000000000" pitchFamily="17" charset="-128"/>
              </a:rPr>
              <a:t>支援・被支援を固定しない</a:t>
            </a:r>
          </a:p>
        </p:txBody>
      </p:sp>
      <p:sp>
        <p:nvSpPr>
          <p:cNvPr id="3" name="コンテンツ プレースホルダー 2">
            <a:extLst>
              <a:ext uri="{FF2B5EF4-FFF2-40B4-BE49-F238E27FC236}">
                <a16:creationId xmlns:a16="http://schemas.microsoft.com/office/drawing/2014/main" id="{C1AA269C-188F-954F-E966-E3A896A4BB1E}"/>
              </a:ext>
            </a:extLst>
          </p:cNvPr>
          <p:cNvSpPr>
            <a:spLocks noGrp="1"/>
          </p:cNvSpPr>
          <p:nvPr>
            <p:ph sz="half" idx="1"/>
          </p:nvPr>
        </p:nvSpPr>
        <p:spPr>
          <a:xfrm>
            <a:off x="812800" y="1600203"/>
            <a:ext cx="10972800" cy="4983159"/>
          </a:xfrm>
        </p:spPr>
        <p:txBody>
          <a:bodyPr>
            <a:normAutofit/>
          </a:bodyPr>
          <a:lstStyle/>
          <a:p>
            <a:r>
              <a:rPr kumimoji="1" lang="ja-JP" altLang="en-US" dirty="0">
                <a:latin typeface="UD デジタル 教科書体 N-R" panose="02020400000000000000" pitchFamily="17" charset="-128"/>
                <a:ea typeface="UD デジタル 教科書体 N-R" panose="02020400000000000000" pitchFamily="17" charset="-128"/>
              </a:rPr>
              <a:t>困っていること、援助があった方がいい状況にある人には、それを援助できる人が援助すればいい</a:t>
            </a:r>
          </a:p>
          <a:p>
            <a:r>
              <a:rPr kumimoji="1" lang="ja-JP" altLang="en-US" dirty="0">
                <a:latin typeface="UD デジタル 教科書体 N-R" panose="02020400000000000000" pitchFamily="17" charset="-128"/>
                <a:ea typeface="UD デジタル 教科書体 N-R" panose="02020400000000000000" pitchFamily="17" charset="-128"/>
              </a:rPr>
              <a:t>つまり、支援・被支援の関係を固定化しない</a:t>
            </a:r>
          </a:p>
          <a:p>
            <a:r>
              <a:rPr kumimoji="1" lang="ja-JP" altLang="en-US" dirty="0">
                <a:latin typeface="UD デジタル 教科書体 N-R" panose="02020400000000000000" pitchFamily="17" charset="-128"/>
                <a:ea typeface="UD デジタル 教科書体 N-R" panose="02020400000000000000" pitchFamily="17" charset="-128"/>
              </a:rPr>
              <a:t>多様な人が多様なままで、誰もがその力を使って助け合えるという人間関係の構築</a:t>
            </a:r>
          </a:p>
          <a:p>
            <a:r>
              <a:rPr kumimoji="1" lang="ja-JP" altLang="en-US" dirty="0">
                <a:latin typeface="UD デジタル 教科書体 N-R" panose="02020400000000000000" pitchFamily="17" charset="-128"/>
                <a:ea typeface="UD デジタル 教科書体 N-R" panose="02020400000000000000" pitchFamily="17" charset="-128"/>
              </a:rPr>
              <a:t>「個人の問題、個人の内的なこと」ととらえるにとどまらず、「発達</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今のコミュニティーの中で幸せに生きていけるように変化すること」として環境との関係でとらえ直してみる</a:t>
            </a:r>
          </a:p>
          <a:p>
            <a:r>
              <a:rPr kumimoji="1" lang="ja-JP" altLang="en-US" dirty="0">
                <a:latin typeface="UD デジタル 教科書体 N-R" panose="02020400000000000000" pitchFamily="17" charset="-128"/>
                <a:ea typeface="UD デジタル 教科書体 N-R" panose="02020400000000000000" pitchFamily="17" charset="-128"/>
              </a:rPr>
              <a:t>個体に対する支援と環境に対する支援は、どちらか一方ではなく、相互に統一的に存在する</a:t>
            </a:r>
          </a:p>
          <a:p>
            <a:endParaRPr kumimoji="1" lang="ja-JP" altLang="en-US" dirty="0"/>
          </a:p>
        </p:txBody>
      </p:sp>
      <p:sp>
        <p:nvSpPr>
          <p:cNvPr id="5" name="スライド番号プレースホルダー 4">
            <a:extLst>
              <a:ext uri="{FF2B5EF4-FFF2-40B4-BE49-F238E27FC236}">
                <a16:creationId xmlns:a16="http://schemas.microsoft.com/office/drawing/2014/main" id="{D3EE0BE4-0561-81C9-1FAE-819B47F4827C}"/>
              </a:ext>
            </a:extLst>
          </p:cNvPr>
          <p:cNvSpPr>
            <a:spLocks noGrp="1"/>
          </p:cNvSpPr>
          <p:nvPr>
            <p:ph type="sldNum" sz="quarter" idx="12"/>
          </p:nvPr>
        </p:nvSpPr>
        <p:spPr/>
        <p:txBody>
          <a:bodyPr/>
          <a:lstStyle/>
          <a:p>
            <a:fld id="{401CF334-2D5C-4859-84A6-CA7E6E43FAEB}" type="slidenum">
              <a:rPr lang="en-US" altLang="ja-JP" noProof="0" smtClean="0"/>
              <a:pPr/>
              <a:t>28</a:t>
            </a:fld>
            <a:endParaRPr lang="ja-JP" altLang="en-US" noProof="0" dirty="0"/>
          </a:p>
        </p:txBody>
      </p:sp>
    </p:spTree>
    <p:extLst>
      <p:ext uri="{BB962C8B-B14F-4D97-AF65-F5344CB8AC3E}">
        <p14:creationId xmlns:p14="http://schemas.microsoft.com/office/powerpoint/2010/main" val="3476893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43432-F1AB-3931-9DCE-6E0A770F2C91}"/>
              </a:ext>
            </a:extLst>
          </p:cNvPr>
          <p:cNvSpPr>
            <a:spLocks noGrp="1"/>
          </p:cNvSpPr>
          <p:nvPr>
            <p:ph type="title"/>
          </p:nvPr>
        </p:nvSpPr>
        <p:spPr/>
        <p:txBody>
          <a:bodyPr>
            <a:normAutofit fontScale="90000"/>
          </a:bodyPr>
          <a:lstStyle/>
          <a:p>
            <a:r>
              <a:rPr kumimoji="1" lang="en-US" altLang="ja-JP" dirty="0">
                <a:latin typeface="UD デジタル 教科書体 N-R" panose="02020400000000000000" pitchFamily="17" charset="-128"/>
                <a:ea typeface="UD デジタル 教科書体 N-R" panose="02020400000000000000" pitchFamily="17" charset="-128"/>
              </a:rPr>
              <a:t>(2)</a:t>
            </a:r>
            <a:r>
              <a:rPr kumimoji="1" lang="ja-JP" altLang="en-US" dirty="0">
                <a:latin typeface="UD デジタル 教科書体 N-R" panose="02020400000000000000" pitchFamily="17" charset="-128"/>
                <a:ea typeface="UD デジタル 教科書体 N-R" panose="02020400000000000000" pitchFamily="17" charset="-128"/>
              </a:rPr>
              <a:t>ニューロダイバーシティー　</a:t>
            </a:r>
            <a:br>
              <a:rPr kumimoji="1" lang="ja-JP" altLang="en-US" dirty="0">
                <a:latin typeface="UD デジタル 教科書体 N-R" panose="02020400000000000000" pitchFamily="17" charset="-128"/>
                <a:ea typeface="UD デジタル 教科書体 N-R" panose="02020400000000000000" pitchFamily="17" charset="-128"/>
              </a:rPr>
            </a:br>
            <a:r>
              <a:rPr kumimoji="1" lang="ja-JP" altLang="en-US" dirty="0">
                <a:latin typeface="UD デジタル 教科書体 N-R" panose="02020400000000000000" pitchFamily="17" charset="-128"/>
                <a:ea typeface="UD デジタル 教科書体 N-R" panose="02020400000000000000" pitchFamily="17" charset="-128"/>
              </a:rPr>
              <a:t>特性</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個性</a:t>
            </a:r>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と障害と</a:t>
            </a:r>
          </a:p>
        </p:txBody>
      </p:sp>
      <p:sp>
        <p:nvSpPr>
          <p:cNvPr id="3" name="コンテンツ プレースホルダー 2">
            <a:extLst>
              <a:ext uri="{FF2B5EF4-FFF2-40B4-BE49-F238E27FC236}">
                <a16:creationId xmlns:a16="http://schemas.microsoft.com/office/drawing/2014/main" id="{091F0740-552E-9CAE-8B72-3B6A258BE83C}"/>
              </a:ext>
            </a:extLst>
          </p:cNvPr>
          <p:cNvSpPr>
            <a:spLocks noGrp="1"/>
          </p:cNvSpPr>
          <p:nvPr>
            <p:ph sz="half"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ニューロダイバーシティー　　神経多様性</a:t>
            </a:r>
          </a:p>
          <a:p>
            <a:r>
              <a:rPr kumimoji="1" lang="ja-JP" altLang="en-US" dirty="0">
                <a:latin typeface="UD デジタル 教科書体 N-R" panose="02020400000000000000" pitchFamily="17" charset="-128"/>
                <a:ea typeface="UD デジタル 教科書体 N-R" panose="02020400000000000000" pitchFamily="17" charset="-128"/>
              </a:rPr>
              <a:t>もともとは</a:t>
            </a:r>
            <a:r>
              <a:rPr kumimoji="1" lang="en-US" altLang="ja-JP" dirty="0">
                <a:latin typeface="UD デジタル 教科書体 N-R" panose="02020400000000000000" pitchFamily="17" charset="-128"/>
                <a:ea typeface="UD デジタル 教科書体 N-R" panose="02020400000000000000" pitchFamily="17" charset="-128"/>
              </a:rPr>
              <a:t>1990</a:t>
            </a:r>
            <a:r>
              <a:rPr kumimoji="1" lang="ja-JP" altLang="en-US" dirty="0">
                <a:latin typeface="UD デジタル 教科書体 N-R" panose="02020400000000000000" pitchFamily="17" charset="-128"/>
                <a:ea typeface="UD デジタル 教科書体 N-R" panose="02020400000000000000" pitchFamily="17" charset="-128"/>
              </a:rPr>
              <a:t>年代に、</a:t>
            </a:r>
            <a:r>
              <a:rPr kumimoji="1" lang="en-US" altLang="ja-JP" dirty="0">
                <a:latin typeface="UD デジタル 教科書体 N-R" panose="02020400000000000000" pitchFamily="17" charset="-128"/>
                <a:ea typeface="UD デジタル 教科書体 N-R" panose="02020400000000000000" pitchFamily="17" charset="-128"/>
              </a:rPr>
              <a:t>ASD</a:t>
            </a:r>
            <a:r>
              <a:rPr kumimoji="1" lang="ja-JP" altLang="en-US" dirty="0">
                <a:latin typeface="UD デジタル 教科書体 N-R" panose="02020400000000000000" pitchFamily="17" charset="-128"/>
                <a:ea typeface="UD デジタル 教科書体 N-R" panose="02020400000000000000" pitchFamily="17" charset="-128"/>
              </a:rPr>
              <a:t>のある人の権利擁護の取り組みの中から提起された。</a:t>
            </a:r>
          </a:p>
          <a:p>
            <a:r>
              <a:rPr kumimoji="1" lang="ja-JP" altLang="en-US" dirty="0">
                <a:latin typeface="UD デジタル 教科書体 N-R" panose="02020400000000000000" pitchFamily="17" charset="-128"/>
                <a:ea typeface="UD デジタル 教科書体 N-R" panose="02020400000000000000" pitchFamily="17" charset="-128"/>
              </a:rPr>
              <a:t>すべての個体は一様ではない。個体ごとの多様性は、他の動物に比べても大きい。</a:t>
            </a:r>
          </a:p>
          <a:p>
            <a:r>
              <a:rPr kumimoji="1" lang="ja-JP" altLang="en-US" dirty="0">
                <a:latin typeface="UD デジタル 教科書体 N-R" panose="02020400000000000000" pitchFamily="17" charset="-128"/>
                <a:ea typeface="UD デジタル 教科書体 N-R" panose="02020400000000000000" pitchFamily="17" charset="-128"/>
              </a:rPr>
              <a:t>少数派の思考や感覚が多数派と大きく違っていても、人類の発展における価値として、何ら変わるところはない。</a:t>
            </a:r>
          </a:p>
        </p:txBody>
      </p:sp>
      <p:pic>
        <p:nvPicPr>
          <p:cNvPr id="7" name="コンテンツ プレースホルダー 6">
            <a:extLst>
              <a:ext uri="{FF2B5EF4-FFF2-40B4-BE49-F238E27FC236}">
                <a16:creationId xmlns:a16="http://schemas.microsoft.com/office/drawing/2014/main" id="{3687F751-6BBF-BD92-32B4-BB402E826E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62735" y="1624014"/>
            <a:ext cx="3019665" cy="4525963"/>
          </a:xfrm>
        </p:spPr>
      </p:pic>
      <p:sp>
        <p:nvSpPr>
          <p:cNvPr id="5" name="スライド番号プレースホルダー 4">
            <a:extLst>
              <a:ext uri="{FF2B5EF4-FFF2-40B4-BE49-F238E27FC236}">
                <a16:creationId xmlns:a16="http://schemas.microsoft.com/office/drawing/2014/main" id="{04370D1C-30E1-7778-97C9-228B224BCECF}"/>
              </a:ext>
            </a:extLst>
          </p:cNvPr>
          <p:cNvSpPr>
            <a:spLocks noGrp="1"/>
          </p:cNvSpPr>
          <p:nvPr>
            <p:ph type="sldNum" sz="quarter" idx="12"/>
          </p:nvPr>
        </p:nvSpPr>
        <p:spPr/>
        <p:txBody>
          <a:bodyPr/>
          <a:lstStyle/>
          <a:p>
            <a:fld id="{401CF334-2D5C-4859-84A6-CA7E6E43FAEB}" type="slidenum">
              <a:rPr lang="en-US" altLang="ja-JP" noProof="0" smtClean="0"/>
              <a:pPr/>
              <a:t>29</a:t>
            </a:fld>
            <a:endParaRPr lang="ja-JP" altLang="en-US" noProof="0" dirty="0"/>
          </a:p>
        </p:txBody>
      </p:sp>
    </p:spTree>
    <p:extLst>
      <p:ext uri="{BB962C8B-B14F-4D97-AF65-F5344CB8AC3E}">
        <p14:creationId xmlns:p14="http://schemas.microsoft.com/office/powerpoint/2010/main" val="2822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29F40-E564-A062-8A32-FE86B6A64583}"/>
              </a:ext>
            </a:extLst>
          </p:cNvPr>
          <p:cNvSpPr>
            <a:spLocks noGrp="1"/>
          </p:cNvSpPr>
          <p:nvPr>
            <p:ph type="title"/>
          </p:nvPr>
        </p:nvSpPr>
        <p:spPr/>
        <p:txBody>
          <a:bodyPr/>
          <a:lstStyle/>
          <a:p>
            <a:r>
              <a:rPr kumimoji="1" lang="ja-JP" altLang="en-US" dirty="0"/>
              <a:t>様々な発達の原理</a:t>
            </a:r>
          </a:p>
        </p:txBody>
      </p:sp>
      <p:sp>
        <p:nvSpPr>
          <p:cNvPr id="3" name="コンテンツ プレースホルダー 2">
            <a:extLst>
              <a:ext uri="{FF2B5EF4-FFF2-40B4-BE49-F238E27FC236}">
                <a16:creationId xmlns:a16="http://schemas.microsoft.com/office/drawing/2014/main" id="{8BAF691A-A195-22DD-F868-8FB56D1DF7F3}"/>
              </a:ext>
            </a:extLst>
          </p:cNvPr>
          <p:cNvSpPr>
            <a:spLocks noGrp="1"/>
          </p:cNvSpPr>
          <p:nvPr>
            <p:ph idx="1"/>
          </p:nvPr>
        </p:nvSpPr>
        <p:spPr/>
        <p:txBody>
          <a:bodyPr/>
          <a:lstStyle/>
          <a:p>
            <a:r>
              <a:rPr kumimoji="1" lang="ja-JP" altLang="en-US" dirty="0"/>
              <a:t>成熟説　　ゲゼル　など</a:t>
            </a:r>
          </a:p>
          <a:p>
            <a:r>
              <a:rPr kumimoji="1" lang="ja-JP" altLang="en-US" dirty="0"/>
              <a:t>学習説　　ワトソン　など</a:t>
            </a:r>
          </a:p>
          <a:p>
            <a:r>
              <a:rPr kumimoji="1" lang="ja-JP" altLang="en-US" dirty="0"/>
              <a:t>輻輳説　　シュテルン</a:t>
            </a:r>
          </a:p>
          <a:p>
            <a:r>
              <a:rPr kumimoji="1" lang="ja-JP" altLang="en-US" dirty="0"/>
              <a:t>環境閾値説　ジェンセン</a:t>
            </a:r>
          </a:p>
          <a:p>
            <a:r>
              <a:rPr kumimoji="1" lang="ja-JP" altLang="en-US" dirty="0"/>
              <a:t>地形図モデル　ワディングトン</a:t>
            </a:r>
          </a:p>
          <a:p>
            <a:r>
              <a:rPr kumimoji="1" lang="ja-JP" altLang="en-US" dirty="0"/>
              <a:t>相乗的相互作用説　　サメロフ</a:t>
            </a:r>
          </a:p>
          <a:p>
            <a:endParaRPr kumimoji="1" lang="ja-JP" altLang="en-US" dirty="0"/>
          </a:p>
        </p:txBody>
      </p:sp>
      <p:sp>
        <p:nvSpPr>
          <p:cNvPr id="4" name="スライド番号プレースホルダー 3">
            <a:extLst>
              <a:ext uri="{FF2B5EF4-FFF2-40B4-BE49-F238E27FC236}">
                <a16:creationId xmlns:a16="http://schemas.microsoft.com/office/drawing/2014/main" id="{10959CC8-1919-13C5-0422-9782A09B7707}"/>
              </a:ext>
            </a:extLst>
          </p:cNvPr>
          <p:cNvSpPr>
            <a:spLocks noGrp="1"/>
          </p:cNvSpPr>
          <p:nvPr>
            <p:ph type="sldNum" sz="quarter" idx="12"/>
          </p:nvPr>
        </p:nvSpPr>
        <p:spPr/>
        <p:txBody>
          <a:bodyPr/>
          <a:lstStyle/>
          <a:p>
            <a:pPr rtl="0"/>
            <a:fld id="{401CF334-2D5C-4859-84A6-CA7E6E43FAEB}" type="slidenum">
              <a:rPr lang="en-US" altLang="ja-JP" noProof="0" smtClean="0"/>
              <a:t>3</a:t>
            </a:fld>
            <a:endParaRPr lang="ja-JP" altLang="en-US" noProof="0" dirty="0"/>
          </a:p>
        </p:txBody>
      </p:sp>
    </p:spTree>
    <p:extLst>
      <p:ext uri="{BB962C8B-B14F-4D97-AF65-F5344CB8AC3E}">
        <p14:creationId xmlns:p14="http://schemas.microsoft.com/office/powerpoint/2010/main" val="35598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3F2D7-E4F3-3E97-D508-3A3C4D61EFC9}"/>
              </a:ext>
            </a:extLst>
          </p:cNvPr>
          <p:cNvSpPr>
            <a:spLocks noGrp="1"/>
          </p:cNvSpPr>
          <p:nvPr>
            <p:ph type="title"/>
          </p:nvPr>
        </p:nvSpPr>
        <p:spPr/>
        <p:txBody>
          <a:bodyPr/>
          <a:lstStyle/>
          <a:p>
            <a:r>
              <a:rPr kumimoji="1" lang="en-US" altLang="ja-JP" dirty="0">
                <a:latin typeface="UD デジタル 教科書体 N-R" panose="02020400000000000000" pitchFamily="17" charset="-128"/>
                <a:ea typeface="UD デジタル 教科書体 N-R" panose="02020400000000000000" pitchFamily="17" charset="-128"/>
              </a:rPr>
              <a:t>(3)</a:t>
            </a:r>
            <a:r>
              <a:rPr kumimoji="1" lang="ja-JP" altLang="en-US" dirty="0">
                <a:latin typeface="UD デジタル 教科書体 N-R" panose="02020400000000000000" pitchFamily="17" charset="-128"/>
                <a:ea typeface="UD デジタル 教科書体 N-R" panose="02020400000000000000" pitchFamily="17" charset="-128"/>
              </a:rPr>
              <a:t>インクルーシブな社会を目指して</a:t>
            </a:r>
          </a:p>
        </p:txBody>
      </p:sp>
      <p:sp>
        <p:nvSpPr>
          <p:cNvPr id="3" name="コンテンツ プレースホルダー 2">
            <a:extLst>
              <a:ext uri="{FF2B5EF4-FFF2-40B4-BE49-F238E27FC236}">
                <a16:creationId xmlns:a16="http://schemas.microsoft.com/office/drawing/2014/main" id="{A65D7417-B546-1851-D415-7DB59A1F8A2E}"/>
              </a:ext>
            </a:extLst>
          </p:cNvPr>
          <p:cNvSpPr>
            <a:spLocks noGrp="1"/>
          </p:cNvSpPr>
          <p:nvPr>
            <p:ph sz="half" idx="1"/>
          </p:nvPr>
        </p:nvSpPr>
        <p:spPr>
          <a:xfrm>
            <a:off x="762000" y="1600203"/>
            <a:ext cx="7213600" cy="4525963"/>
          </a:xfrm>
        </p:spPr>
        <p:txBody>
          <a:bodyPr>
            <a:normAutofit lnSpcReduction="10000"/>
          </a:bodyPr>
          <a:lstStyle/>
          <a:p>
            <a:r>
              <a:rPr kumimoji="1" lang="ja-JP" altLang="en-US" dirty="0">
                <a:latin typeface="UD デジタル 教科書体 N-R" panose="02020400000000000000" pitchFamily="17" charset="-128"/>
                <a:ea typeface="UD デジタル 教科書体 N-R" panose="02020400000000000000" pitchFamily="17" charset="-128"/>
              </a:rPr>
              <a:t>インクルーシブ　　多様な個人がそのまま存在し相互に自由に交流し合うこと、すべての人のあらゆる存在がそのままで受け入れられている状態</a:t>
            </a:r>
          </a:p>
          <a:p>
            <a:r>
              <a:rPr kumimoji="1" lang="ja-JP" altLang="en-US" dirty="0">
                <a:latin typeface="UD デジタル 教科書体 N-R" panose="02020400000000000000" pitchFamily="17" charset="-128"/>
                <a:ea typeface="UD デジタル 教科書体 N-R" panose="02020400000000000000" pitchFamily="17" charset="-128"/>
              </a:rPr>
              <a:t>ノーマライゼーションやバリアフリー・ユニバーサルデザインの考えを含み、より高次の捉え方。</a:t>
            </a:r>
          </a:p>
          <a:p>
            <a:r>
              <a:rPr kumimoji="1" lang="ja-JP" altLang="en-US" dirty="0">
                <a:latin typeface="UD デジタル 教科書体 N-R" panose="02020400000000000000" pitchFamily="17" charset="-128"/>
                <a:ea typeface="UD デジタル 教科書体 N-R" panose="02020400000000000000" pitchFamily="17" charset="-128"/>
              </a:rPr>
              <a:t>未来社会像として「他者の幸せが自己の幸せの前提であリ、両者は不可分である」という道徳が成立する社会　</a:t>
            </a:r>
          </a:p>
        </p:txBody>
      </p:sp>
      <p:pic>
        <p:nvPicPr>
          <p:cNvPr id="7" name="コンテンツ プレースホルダー 6" descr="カラフル, 凧, 自転車, 持つ が含まれている画像&#10;&#10;AI によって生成されたコンテンツは間違っている可能性があります。">
            <a:extLst>
              <a:ext uri="{FF2B5EF4-FFF2-40B4-BE49-F238E27FC236}">
                <a16:creationId xmlns:a16="http://schemas.microsoft.com/office/drawing/2014/main" id="{39D21A50-1D58-E8D7-1994-2C2757BD84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75600" y="2186511"/>
            <a:ext cx="4095048" cy="3071286"/>
          </a:xfrm>
        </p:spPr>
      </p:pic>
      <p:sp>
        <p:nvSpPr>
          <p:cNvPr id="5" name="スライド番号プレースホルダー 4">
            <a:extLst>
              <a:ext uri="{FF2B5EF4-FFF2-40B4-BE49-F238E27FC236}">
                <a16:creationId xmlns:a16="http://schemas.microsoft.com/office/drawing/2014/main" id="{50CC4C0A-AC9A-E1ED-6BB6-DDFB4EDC8423}"/>
              </a:ext>
            </a:extLst>
          </p:cNvPr>
          <p:cNvSpPr>
            <a:spLocks noGrp="1"/>
          </p:cNvSpPr>
          <p:nvPr>
            <p:ph type="sldNum" sz="quarter" idx="12"/>
          </p:nvPr>
        </p:nvSpPr>
        <p:spPr/>
        <p:txBody>
          <a:bodyPr/>
          <a:lstStyle/>
          <a:p>
            <a:fld id="{401CF334-2D5C-4859-84A6-CA7E6E43FAEB}" type="slidenum">
              <a:rPr lang="en-US" altLang="ja-JP" noProof="0" smtClean="0"/>
              <a:pPr/>
              <a:t>30</a:t>
            </a:fld>
            <a:endParaRPr lang="ja-JP" altLang="en-US" noProof="0" dirty="0"/>
          </a:p>
        </p:txBody>
      </p:sp>
    </p:spTree>
    <p:extLst>
      <p:ext uri="{BB962C8B-B14F-4D97-AF65-F5344CB8AC3E}">
        <p14:creationId xmlns:p14="http://schemas.microsoft.com/office/powerpoint/2010/main" val="1835234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9D8533-019D-A1DF-8347-1320841E6BDB}"/>
              </a:ext>
            </a:extLst>
          </p:cNvPr>
          <p:cNvSpPr>
            <a:spLocks noGrp="1"/>
          </p:cNvSpPr>
          <p:nvPr>
            <p:ph type="title"/>
          </p:nvPr>
        </p:nvSpPr>
        <p:spPr>
          <a:xfrm>
            <a:off x="609600" y="2286000"/>
            <a:ext cx="10972800" cy="1143000"/>
          </a:xfrm>
        </p:spPr>
        <p:txBody>
          <a:bodyPr>
            <a:noAutofit/>
          </a:bodyPr>
          <a:lstStyle/>
          <a:p>
            <a:r>
              <a:rPr kumimoji="1" lang="ja-JP" altLang="en-US" sz="8000" dirty="0"/>
              <a:t>引用文献</a:t>
            </a:r>
          </a:p>
        </p:txBody>
      </p:sp>
      <p:sp>
        <p:nvSpPr>
          <p:cNvPr id="3" name="スライド番号プレースホルダー 2">
            <a:extLst>
              <a:ext uri="{FF2B5EF4-FFF2-40B4-BE49-F238E27FC236}">
                <a16:creationId xmlns:a16="http://schemas.microsoft.com/office/drawing/2014/main" id="{8A8D65A8-CC32-916D-2FA3-80F9FAAA3B35}"/>
              </a:ext>
            </a:extLst>
          </p:cNvPr>
          <p:cNvSpPr>
            <a:spLocks noGrp="1"/>
          </p:cNvSpPr>
          <p:nvPr>
            <p:ph type="sldNum" sz="quarter" idx="12"/>
          </p:nvPr>
        </p:nvSpPr>
        <p:spPr/>
        <p:txBody>
          <a:bodyPr/>
          <a:lstStyle/>
          <a:p>
            <a:pPr rtl="0"/>
            <a:fld id="{401CF334-2D5C-4859-84A6-CA7E6E43FAEB}" type="slidenum">
              <a:rPr lang="en-US" altLang="ja-JP" noProof="0" smtClean="0"/>
              <a:t>31</a:t>
            </a:fld>
            <a:endParaRPr lang="ja-JP" altLang="en-US" noProof="0" dirty="0"/>
          </a:p>
        </p:txBody>
      </p:sp>
    </p:spTree>
    <p:extLst>
      <p:ext uri="{BB962C8B-B14F-4D97-AF65-F5344CB8AC3E}">
        <p14:creationId xmlns:p14="http://schemas.microsoft.com/office/powerpoint/2010/main" val="325921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D38E-25CE-3BB7-72DD-4C8C53253F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B0C283-D11C-4A2A-6F9D-66701D69570E}"/>
              </a:ext>
            </a:extLst>
          </p:cNvPr>
          <p:cNvSpPr>
            <a:spLocks noGrp="1"/>
          </p:cNvSpPr>
          <p:nvPr>
            <p:ph type="title"/>
          </p:nvPr>
        </p:nvSpPr>
        <p:spPr>
          <a:xfrm>
            <a:off x="609600" y="493467"/>
            <a:ext cx="10972800" cy="5871065"/>
          </a:xfrm>
        </p:spPr>
        <p:txBody>
          <a:bodyPr>
            <a:noAutofit/>
          </a:bodyPr>
          <a:lstStyle/>
          <a:p>
            <a:pPr algn="l"/>
            <a:r>
              <a:rPr kumimoji="1" lang="ja-JP" altLang="en-US" sz="2000" b="1" dirty="0">
                <a:latin typeface="UD デジタル 教科書体 NK-R" panose="02020400000000000000" pitchFamily="18" charset="-128"/>
                <a:ea typeface="UD デジタル 教科書体 NK-R" panose="02020400000000000000" pitchFamily="18" charset="-128"/>
              </a:rPr>
              <a:t>アンデルセン</a:t>
            </a:r>
            <a:r>
              <a:rPr kumimoji="1" lang="en-US" altLang="ja-JP" sz="2000" b="1" dirty="0">
                <a:latin typeface="UD デジタル 教科書体 NK-R" panose="02020400000000000000" pitchFamily="18" charset="-128"/>
                <a:ea typeface="UD デジタル 教科書体 NK-R" panose="02020400000000000000" pitchFamily="18" charset="-128"/>
              </a:rPr>
              <a:t>(1991) 『</a:t>
            </a:r>
            <a:r>
              <a:rPr kumimoji="1" lang="ja-JP" altLang="en-US" sz="2000" b="1" dirty="0">
                <a:latin typeface="UD デジタル 教科書体 NK-R" panose="02020400000000000000" pitchFamily="18" charset="-128"/>
                <a:ea typeface="UD デジタル 教科書体 NK-R" panose="02020400000000000000" pitchFamily="18" charset="-128"/>
              </a:rPr>
              <a:t>リフレクティング・プロセス 会話における会話と会話</a:t>
            </a:r>
            <a:r>
              <a:rPr kumimoji="1" lang="en-US" altLang="ja-JP" sz="2000" b="1" dirty="0">
                <a:latin typeface="UD デジタル 教科書体 NK-R" panose="02020400000000000000" pitchFamily="18" charset="-128"/>
                <a:ea typeface="UD デジタル 教科書体 NK-R" panose="02020400000000000000" pitchFamily="18" charset="-128"/>
              </a:rPr>
              <a:t>』(2015) </a:t>
            </a:r>
            <a:r>
              <a:rPr kumimoji="1" lang="ja-JP" altLang="en-US" sz="2000" b="1" dirty="0">
                <a:latin typeface="UD デジタル 教科書体 NK-R" panose="02020400000000000000" pitchFamily="18" charset="-128"/>
                <a:ea typeface="UD デジタル 教科書体 NK-R" panose="02020400000000000000" pitchFamily="18" charset="-128"/>
              </a:rPr>
              <a:t>鈴木浩二　監訳　金剛出版</a:t>
            </a:r>
            <a:br>
              <a:rPr kumimoji="1" lang="en-US" altLang="ja-JP" sz="2000" b="1" dirty="0">
                <a:latin typeface="UD デジタル 教科書体 NK-R" panose="02020400000000000000" pitchFamily="18" charset="-128"/>
                <a:ea typeface="UD デジタル 教科書体 NK-R" panose="02020400000000000000" pitchFamily="18" charset="-128"/>
              </a:rPr>
            </a:br>
            <a:r>
              <a:rPr lang="ja-JP" altLang="en-US" sz="2000" b="1" dirty="0">
                <a:latin typeface="UD デジタル 教科書体 NK-R" panose="02020400000000000000" pitchFamily="18" charset="-128"/>
                <a:ea typeface="UD デジタル 教科書体 NK-R" panose="02020400000000000000" pitchFamily="18" charset="-128"/>
              </a:rPr>
              <a:t>エリクソン（１９８２）</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ライフサイクル、その完結</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a:t>
            </a:r>
            <a:r>
              <a:rPr lang="en-US" altLang="ja-JP" sz="2000" b="1" dirty="0">
                <a:latin typeface="UD デジタル 教科書体 NK-R" panose="02020400000000000000" pitchFamily="18" charset="-128"/>
                <a:ea typeface="UD デジタル 教科書体 NK-R" panose="02020400000000000000" pitchFamily="18" charset="-128"/>
              </a:rPr>
              <a:t>2001</a:t>
            </a:r>
            <a:r>
              <a:rPr lang="ja-JP" altLang="en-US" sz="2000" b="1" dirty="0">
                <a:latin typeface="UD デジタル 教科書体 NK-R" panose="02020400000000000000" pitchFamily="18" charset="-128"/>
                <a:ea typeface="UD デジタル 教科書体 NK-R" panose="02020400000000000000" pitchFamily="18" charset="-128"/>
              </a:rPr>
              <a:t>）村瀬孝雄・近藤邦夫訳、みすず書房</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ヴィゴツキー</a:t>
            </a:r>
            <a:r>
              <a:rPr kumimoji="1" lang="en-US" altLang="ja-JP" sz="2000" b="1" dirty="0">
                <a:latin typeface="UD デジタル 教科書体 NK-R" panose="02020400000000000000" pitchFamily="18" charset="-128"/>
                <a:ea typeface="UD デジタル 教科書体 NK-R" panose="02020400000000000000" pitchFamily="18" charset="-128"/>
              </a:rPr>
              <a:t>(1924)</a:t>
            </a:r>
            <a:r>
              <a:rPr kumimoji="1" lang="ja-JP" altLang="en-US" sz="2000" b="1" dirty="0">
                <a:latin typeface="UD デジタル 教科書体 NK-R" panose="02020400000000000000" pitchFamily="18" charset="-128"/>
                <a:ea typeface="UD デジタル 教科書体 NK-R" panose="02020400000000000000" pitchFamily="18" charset="-128"/>
              </a:rPr>
              <a:t> ヴィゴツキー　</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障害児発達・教育論集</a:t>
            </a:r>
            <a:r>
              <a:rPr kumimoji="1" lang="en-US" altLang="ja-JP" sz="2000" b="1" dirty="0">
                <a:latin typeface="UD デジタル 教科書体 NK-R" panose="02020400000000000000" pitchFamily="18" charset="-128"/>
                <a:ea typeface="UD デジタル 教科書体 NK-R" panose="02020400000000000000" pitchFamily="18" charset="-128"/>
              </a:rPr>
              <a:t>』(2006) </a:t>
            </a:r>
            <a:r>
              <a:rPr kumimoji="1" lang="ja-JP" altLang="en-US" sz="2000" b="1" dirty="0">
                <a:latin typeface="UD デジタル 教科書体 NK-R" panose="02020400000000000000" pitchFamily="18" charset="-128"/>
                <a:ea typeface="UD デジタル 教科書体 NK-R" panose="02020400000000000000" pitchFamily="18" charset="-128"/>
              </a:rPr>
              <a:t>柴田義松他　訳　新読書社</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ヴィゴツキー</a:t>
            </a:r>
            <a:r>
              <a:rPr kumimoji="1" lang="en-US" altLang="ja-JP" sz="2000" b="1" dirty="0">
                <a:latin typeface="UD デジタル 教科書体 NK-R" panose="02020400000000000000" pitchFamily="18" charset="-128"/>
                <a:ea typeface="UD デジタル 教科書体 NK-R" panose="02020400000000000000" pitchFamily="18" charset="-128"/>
              </a:rPr>
              <a:t>(1935)</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az-Cyrl-AZ"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発達の最近接領域」の理論</a:t>
            </a:r>
            <a:r>
              <a:rPr kumimoji="1" lang="en-US" altLang="ja-JP" sz="2000" b="1" dirty="0">
                <a:latin typeface="UD デジタル 教科書体 NK-R" panose="02020400000000000000" pitchFamily="18" charset="-128"/>
                <a:ea typeface="UD デジタル 教科書体 NK-R" panose="02020400000000000000" pitchFamily="18" charset="-128"/>
              </a:rPr>
              <a:t>』(2003)</a:t>
            </a:r>
            <a:r>
              <a:rPr kumimoji="1" lang="ja-JP" altLang="en-US" sz="2000" b="1" dirty="0">
                <a:latin typeface="UD デジタル 教科書体 NK-R" panose="02020400000000000000" pitchFamily="18" charset="-128"/>
                <a:ea typeface="UD デジタル 教科書体 NK-R" panose="02020400000000000000" pitchFamily="18" charset="-128"/>
              </a:rPr>
              <a:t>　土井捷三他　訳　三学出版</a:t>
            </a:r>
            <a:br>
              <a:rPr kumimoji="1" lang="ja-JP" altLang="en-US"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ゲゼル </a:t>
            </a:r>
            <a:r>
              <a:rPr kumimoji="1" lang="en-US" altLang="ja-JP" sz="2000" b="1" dirty="0">
                <a:latin typeface="UD デジタル 教科書体 NK-R" panose="02020400000000000000" pitchFamily="18" charset="-128"/>
                <a:ea typeface="UD デジタル 教科書体 NK-R" panose="02020400000000000000" pitchFamily="18" charset="-128"/>
              </a:rPr>
              <a:t>(1952)</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乳幼児の心理学</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出生より</a:t>
            </a:r>
            <a:r>
              <a:rPr kumimoji="1" lang="en-US" altLang="ja-JP" sz="2000" b="1" dirty="0">
                <a:latin typeface="UD デジタル 教科書体 NK-R" panose="02020400000000000000" pitchFamily="18" charset="-128"/>
                <a:ea typeface="UD デジタル 教科書体 NK-R" panose="02020400000000000000" pitchFamily="18" charset="-128"/>
              </a:rPr>
              <a:t>5</a:t>
            </a:r>
            <a:r>
              <a:rPr kumimoji="1" lang="ja-JP" altLang="en-US" sz="2000" b="1" dirty="0">
                <a:latin typeface="UD デジタル 教科書体 NK-R" panose="02020400000000000000" pitchFamily="18" charset="-128"/>
                <a:ea typeface="UD デジタル 教科書体 NK-R" panose="02020400000000000000" pitchFamily="18" charset="-128"/>
              </a:rPr>
              <a:t>歳まで</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(1978</a:t>
            </a:r>
            <a:r>
              <a:rPr kumimoji="1" lang="ja-JP" altLang="en-US" sz="2000" b="1" dirty="0">
                <a:latin typeface="UD デジタル 教科書体 NK-R" panose="02020400000000000000" pitchFamily="18" charset="-128"/>
                <a:ea typeface="UD デジタル 教科書体 NK-R" panose="02020400000000000000" pitchFamily="18" charset="-128"/>
              </a:rPr>
              <a:t>）山下俊郎（訳）家庭教育社</a:t>
            </a:r>
            <a:br>
              <a:rPr kumimoji="1" lang="ja-JP" altLang="en-US"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セイックラ</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アーンキル</a:t>
            </a:r>
            <a:r>
              <a:rPr kumimoji="1" lang="en-US" altLang="ja-JP" sz="2000" b="1" dirty="0">
                <a:latin typeface="UD デジタル 教科書体 NK-R" panose="02020400000000000000" pitchFamily="18" charset="-128"/>
                <a:ea typeface="UD デジタル 教科書体 NK-R" panose="02020400000000000000" pitchFamily="18" charset="-128"/>
              </a:rPr>
              <a:t>(2014)</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開かれた対話と未来</a:t>
            </a:r>
            <a:r>
              <a:rPr kumimoji="1" lang="en-US" altLang="ja-JP" sz="2000" b="1" dirty="0">
                <a:latin typeface="UD デジタル 教科書体 NK-R" panose="02020400000000000000" pitchFamily="18" charset="-128"/>
                <a:ea typeface="UD デジタル 教科書体 NK-R" panose="02020400000000000000" pitchFamily="18" charset="-128"/>
              </a:rPr>
              <a:t>』(2019)</a:t>
            </a:r>
            <a:r>
              <a:rPr kumimoji="1" lang="ja-JP" altLang="en-US" sz="2000" b="1" dirty="0">
                <a:latin typeface="UD デジタル 教科書体 NK-R" panose="02020400000000000000" pitchFamily="18" charset="-128"/>
                <a:ea typeface="UD デジタル 教科書体 NK-R" panose="02020400000000000000" pitchFamily="18" charset="-128"/>
              </a:rPr>
              <a:t>　斎藤環監訳　医学書院</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ダマシオ</a:t>
            </a:r>
            <a:r>
              <a:rPr kumimoji="1" lang="en-US" altLang="ja-JP" sz="2000" b="1" dirty="0">
                <a:latin typeface="UD デジタル 教科書体 NK-R" panose="02020400000000000000" pitchFamily="18" charset="-128"/>
                <a:ea typeface="UD デジタル 教科書体 NK-R" panose="02020400000000000000" pitchFamily="18" charset="-128"/>
              </a:rPr>
              <a:t>(1994)</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DESCARTES`ERROR(『</a:t>
            </a:r>
            <a:r>
              <a:rPr kumimoji="1" lang="ja-JP" altLang="en-US" sz="2000" b="1" dirty="0">
                <a:latin typeface="UD デジタル 教科書体 NK-R" panose="02020400000000000000" pitchFamily="18" charset="-128"/>
                <a:ea typeface="UD デジタル 教科書体 NK-R" panose="02020400000000000000" pitchFamily="18" charset="-128"/>
              </a:rPr>
              <a:t>デカルトの誤り</a:t>
            </a:r>
            <a:r>
              <a:rPr kumimoji="1" lang="en-US" altLang="ja-JP" sz="2000" b="1" dirty="0">
                <a:latin typeface="UD デジタル 教科書体 NK-R" panose="02020400000000000000" pitchFamily="18" charset="-128"/>
                <a:ea typeface="UD デジタル 教科書体 NK-R" panose="02020400000000000000" pitchFamily="18" charset="-128"/>
              </a:rPr>
              <a:t>』(2010)</a:t>
            </a:r>
            <a:r>
              <a:rPr kumimoji="1" lang="ja-JP" altLang="en-US" sz="2000" b="1" dirty="0">
                <a:latin typeface="UD デジタル 教科書体 NK-R" panose="02020400000000000000" pitchFamily="18" charset="-128"/>
                <a:ea typeface="UD デジタル 教科書体 NK-R" panose="02020400000000000000" pitchFamily="18" charset="-128"/>
              </a:rPr>
              <a:t>田中三彦訳　筑摩書房）　　</a:t>
            </a:r>
            <a:br>
              <a:rPr kumimoji="1" lang="ja-JP" altLang="en-US"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チクセントミハイ</a:t>
            </a:r>
            <a:r>
              <a:rPr kumimoji="1" lang="en-US" altLang="ja-JP" sz="2000" b="1" dirty="0">
                <a:latin typeface="UD デジタル 教科書体 NK-R" panose="02020400000000000000" pitchFamily="18" charset="-128"/>
                <a:ea typeface="UD デジタル 教科書体 NK-R" panose="02020400000000000000" pitchFamily="18" charset="-128"/>
              </a:rPr>
              <a:t>(1990)</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 『</a:t>
            </a:r>
            <a:r>
              <a:rPr kumimoji="1" lang="ja-JP" altLang="en-US" sz="2000" b="1" dirty="0">
                <a:latin typeface="UD デジタル 教科書体 NK-R" panose="02020400000000000000" pitchFamily="18" charset="-128"/>
                <a:ea typeface="UD デジタル 教科書体 NK-R" panose="02020400000000000000" pitchFamily="18" charset="-128"/>
              </a:rPr>
              <a:t>フロー体験　喜びの現象学</a:t>
            </a:r>
            <a:r>
              <a:rPr kumimoji="1" lang="en-US" altLang="ja-JP" sz="2000" b="1" dirty="0">
                <a:latin typeface="UD デジタル 教科書体 NK-R" panose="02020400000000000000" pitchFamily="18" charset="-128"/>
                <a:ea typeface="UD デジタル 教科書体 NK-R" panose="02020400000000000000" pitchFamily="18" charset="-128"/>
              </a:rPr>
              <a:t>』(1996) </a:t>
            </a:r>
            <a:r>
              <a:rPr kumimoji="1" lang="ja-JP" altLang="en-US" sz="2000" b="1" dirty="0">
                <a:latin typeface="UD デジタル 教科書体 NK-R" panose="02020400000000000000" pitchFamily="18" charset="-128"/>
                <a:ea typeface="UD デジタル 教科書体 NK-R" panose="02020400000000000000" pitchFamily="18" charset="-128"/>
              </a:rPr>
              <a:t>今村浩明　世界思想社</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トマセロ</a:t>
            </a:r>
            <a:r>
              <a:rPr kumimoji="1" lang="en-US" altLang="ja-JP" sz="2000" b="1" dirty="0">
                <a:latin typeface="UD デジタル 教科書体 NK-R" panose="02020400000000000000" pitchFamily="18" charset="-128"/>
                <a:ea typeface="UD デジタル 教科書体 NK-R" panose="02020400000000000000" pitchFamily="18" charset="-128"/>
              </a:rPr>
              <a:t>(1999) 『</a:t>
            </a:r>
            <a:r>
              <a:rPr kumimoji="1" lang="ja-JP" altLang="en-US" sz="2000" b="1" dirty="0">
                <a:latin typeface="UD デジタル 教科書体 NK-R" panose="02020400000000000000" pitchFamily="18" charset="-128"/>
                <a:ea typeface="UD デジタル 教科書体 NK-R" panose="02020400000000000000" pitchFamily="18" charset="-128"/>
              </a:rPr>
              <a:t>心とことばの起源を探る</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大堀壽夫他　訳（</a:t>
            </a:r>
            <a:r>
              <a:rPr kumimoji="1" lang="en-US" altLang="ja-JP" sz="2000" b="1" dirty="0">
                <a:latin typeface="UD デジタル 教科書体 NK-R" panose="02020400000000000000" pitchFamily="18" charset="-128"/>
                <a:ea typeface="UD デジタル 教科書体 NK-R" panose="02020400000000000000" pitchFamily="18" charset="-128"/>
              </a:rPr>
              <a:t>2006</a:t>
            </a:r>
            <a:r>
              <a:rPr kumimoji="1" lang="ja-JP" altLang="en-US" sz="2000" b="1" dirty="0">
                <a:latin typeface="UD デジタル 教科書体 NK-R" panose="02020400000000000000" pitchFamily="18" charset="-128"/>
                <a:ea typeface="UD デジタル 教科書体 NK-R" panose="02020400000000000000" pitchFamily="18" charset="-128"/>
              </a:rPr>
              <a:t>）　勁草書房</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ブロンフェンブレンナー </a:t>
            </a:r>
            <a:r>
              <a:rPr kumimoji="1" lang="en-US" altLang="ja-JP" sz="2000" b="1" dirty="0">
                <a:latin typeface="UD デジタル 教科書体 NK-R" panose="02020400000000000000" pitchFamily="18" charset="-128"/>
                <a:ea typeface="UD デジタル 教科書体 NK-R" panose="02020400000000000000" pitchFamily="18" charset="-128"/>
              </a:rPr>
              <a:t>(1979) 『</a:t>
            </a:r>
            <a:r>
              <a:rPr kumimoji="1" lang="ja-JP" altLang="en-US" sz="2000" b="1" dirty="0">
                <a:latin typeface="UD デジタル 教科書体 NK-R" panose="02020400000000000000" pitchFamily="18" charset="-128"/>
                <a:ea typeface="UD デジタル 教科書体 NK-R" panose="02020400000000000000" pitchFamily="18" charset="-128"/>
              </a:rPr>
              <a:t>人間発達の生態学 </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エコロジー</a:t>
            </a:r>
            <a:r>
              <a:rPr kumimoji="1" lang="en-US" altLang="ja-JP" sz="2000" b="1" dirty="0">
                <a:latin typeface="UD デジタル 教科書体 NK-R" panose="02020400000000000000" pitchFamily="18" charset="-128"/>
                <a:ea typeface="UD デジタル 教科書体 NK-R" panose="02020400000000000000" pitchFamily="18" charset="-128"/>
              </a:rPr>
              <a:t>) : </a:t>
            </a:r>
            <a:r>
              <a:rPr kumimoji="1" lang="ja-JP" altLang="en-US" sz="2000" b="1" dirty="0">
                <a:latin typeface="UD デジタル 教科書体 NK-R" panose="02020400000000000000" pitchFamily="18" charset="-128"/>
                <a:ea typeface="UD デジタル 教科書体 NK-R" panose="02020400000000000000" pitchFamily="18" charset="-128"/>
              </a:rPr>
              <a:t>発達心理学への挑戦</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a:t>
            </a:r>
            <a:r>
              <a:rPr kumimoji="1" lang="en-US" altLang="ja-JP" sz="2000" b="1" dirty="0">
                <a:latin typeface="UD デジタル 教科書体 NK-R" panose="02020400000000000000" pitchFamily="18" charset="-128"/>
                <a:ea typeface="UD デジタル 教科書体 NK-R" panose="02020400000000000000" pitchFamily="18" charset="-128"/>
              </a:rPr>
              <a:t>1996</a:t>
            </a:r>
            <a:r>
              <a:rPr kumimoji="1" lang="ja-JP" altLang="en-US" sz="2000" b="1" dirty="0">
                <a:latin typeface="UD デジタル 教科書体 NK-R" panose="02020400000000000000" pitchFamily="18" charset="-128"/>
                <a:ea typeface="UD デジタル 教科書体 NK-R" panose="02020400000000000000" pitchFamily="18" charset="-128"/>
              </a:rPr>
              <a:t>）　磯貝芳郎、</a:t>
            </a:r>
            <a:r>
              <a:rPr kumimoji="1" lang="en-US" altLang="ja-JP" sz="2000" b="1" dirty="0">
                <a:latin typeface="UD デジタル 教科書体 NK-R" panose="02020400000000000000" pitchFamily="18" charset="-128"/>
                <a:ea typeface="UD デジタル 教科書体 NK-R" panose="02020400000000000000" pitchFamily="18" charset="-128"/>
              </a:rPr>
              <a:t> </a:t>
            </a:r>
            <a:r>
              <a:rPr kumimoji="1" lang="ja-JP" altLang="en-US" sz="2000" b="1" dirty="0">
                <a:latin typeface="UD デジタル 教科書体 NK-R" panose="02020400000000000000" pitchFamily="18" charset="-128"/>
                <a:ea typeface="UD デジタル 教科書体 NK-R" panose="02020400000000000000" pitchFamily="18" charset="-128"/>
              </a:rPr>
              <a:t>福富護訳　川島書店）</a:t>
            </a:r>
            <a:br>
              <a:rPr kumimoji="1" lang="ja-JP" altLang="en-US"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ポージェス</a:t>
            </a:r>
            <a:r>
              <a:rPr kumimoji="1" lang="en-US" altLang="ja-JP" sz="2000" b="1" dirty="0">
                <a:latin typeface="UD デジタル 教科書体 NK-R" panose="02020400000000000000" pitchFamily="18" charset="-128"/>
                <a:ea typeface="UD デジタル 教科書体 NK-R" panose="02020400000000000000" pitchFamily="18" charset="-128"/>
              </a:rPr>
              <a:t>(2017)</a:t>
            </a: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ポリヴエーガル理論入門</a:t>
            </a:r>
            <a:r>
              <a:rPr kumimoji="1" lang="en-US" altLang="ja-JP" sz="2000" b="1" dirty="0">
                <a:latin typeface="UD デジタル 教科書体 NK-R" panose="02020400000000000000" pitchFamily="18" charset="-128"/>
                <a:ea typeface="UD デジタル 教科書体 NK-R" panose="02020400000000000000" pitchFamily="18" charset="-128"/>
              </a:rPr>
              <a:t>』(2018) </a:t>
            </a:r>
            <a:r>
              <a:rPr kumimoji="1" lang="ja-JP" altLang="en-US" sz="2000" b="1" dirty="0">
                <a:latin typeface="UD デジタル 教科書体 NK-R" panose="02020400000000000000" pitchFamily="18" charset="-128"/>
                <a:ea typeface="UD デジタル 教科書体 NK-R" panose="02020400000000000000" pitchFamily="18" charset="-128"/>
              </a:rPr>
              <a:t>花丘ちぐさ訳　春秋社　</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ホルツマン</a:t>
            </a:r>
            <a:r>
              <a:rPr kumimoji="1" lang="en-US" altLang="ja-JP" sz="2000" b="1" dirty="0">
                <a:latin typeface="UD デジタル 教科書体 NK-R" panose="02020400000000000000" pitchFamily="18" charset="-128"/>
                <a:ea typeface="UD デジタル 教科書体 NK-R" panose="02020400000000000000" pitchFamily="18" charset="-128"/>
              </a:rPr>
              <a:t>(2009)</a:t>
            </a:r>
            <a:r>
              <a:rPr kumimoji="1" lang="ja-JP" altLang="en-US" sz="2000" b="1" dirty="0">
                <a:latin typeface="UD デジタル 教科書体 NK-R" panose="02020400000000000000" pitchFamily="18" charset="-128"/>
                <a:ea typeface="UD デジタル 教科書体 NK-R" panose="02020400000000000000" pitchFamily="18" charset="-128"/>
              </a:rPr>
              <a:t> 「遊ぶヴィゴツキー　生成の心理学へ」</a:t>
            </a:r>
            <a:r>
              <a:rPr kumimoji="1" lang="en-US" altLang="ja-JP" sz="2000" b="1" dirty="0">
                <a:latin typeface="UD デジタル 教科書体 NK-R" panose="02020400000000000000" pitchFamily="18" charset="-128"/>
                <a:ea typeface="UD デジタル 教科書体 NK-R" panose="02020400000000000000" pitchFamily="18" charset="-128"/>
              </a:rPr>
              <a:t>(2014) </a:t>
            </a:r>
            <a:r>
              <a:rPr kumimoji="1" lang="ja-JP" altLang="en-US" sz="2000" b="1" dirty="0">
                <a:latin typeface="UD デジタル 教科書体 NK-R" panose="02020400000000000000" pitchFamily="18" charset="-128"/>
                <a:ea typeface="UD デジタル 教科書体 NK-R" panose="02020400000000000000" pitchFamily="18" charset="-128"/>
              </a:rPr>
              <a:t>茂呂雄二訳　新曜社</a:t>
            </a:r>
            <a:br>
              <a:rPr kumimoji="1" lang="en-US" altLang="ja-JP"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ルドゥー</a:t>
            </a:r>
            <a:r>
              <a:rPr kumimoji="1" lang="en-US" altLang="ja-JP" sz="2000" b="1" dirty="0">
                <a:latin typeface="UD デジタル 教科書体 NK-R" panose="02020400000000000000" pitchFamily="18" charset="-128"/>
                <a:ea typeface="UD デジタル 教科書体 NK-R" panose="02020400000000000000" pitchFamily="18" charset="-128"/>
              </a:rPr>
              <a:t>(1996) 『</a:t>
            </a:r>
            <a:r>
              <a:rPr kumimoji="1" lang="ja-JP" altLang="en-US" sz="2000" b="1" dirty="0">
                <a:latin typeface="UD デジタル 教科書体 NK-R" panose="02020400000000000000" pitchFamily="18" charset="-128"/>
                <a:ea typeface="UD デジタル 教科書体 NK-R" panose="02020400000000000000" pitchFamily="18" charset="-128"/>
              </a:rPr>
              <a:t>エモーショナル・ブレイン　情動の脳科学</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松本元他　訳</a:t>
            </a:r>
            <a:r>
              <a:rPr kumimoji="1" lang="en-US" altLang="ja-JP" sz="2000" b="1" dirty="0">
                <a:latin typeface="UD デジタル 教科書体 NK-R" panose="02020400000000000000" pitchFamily="18" charset="-128"/>
                <a:ea typeface="UD デジタル 教科書体 NK-R" panose="02020400000000000000" pitchFamily="18" charset="-128"/>
              </a:rPr>
              <a:t>(2003)</a:t>
            </a:r>
            <a:r>
              <a:rPr kumimoji="1" lang="ja-JP" altLang="en-US" sz="2000" b="1" dirty="0">
                <a:latin typeface="UD デジタル 教科書体 NK-R" panose="02020400000000000000" pitchFamily="18" charset="-128"/>
                <a:ea typeface="UD デジタル 教科書体 NK-R" panose="02020400000000000000" pitchFamily="18" charset="-128"/>
              </a:rPr>
              <a:t>　東京大学出版会　</a:t>
            </a:r>
            <a:br>
              <a:rPr kumimoji="1" lang="ja-JP" altLang="en-US" sz="2000" b="1" dirty="0">
                <a:latin typeface="UD デジタル 教科書体 NK-R" panose="02020400000000000000" pitchFamily="18" charset="-128"/>
                <a:ea typeface="UD デジタル 教科書体 NK-R" panose="02020400000000000000" pitchFamily="18" charset="-128"/>
              </a:rPr>
            </a:br>
            <a:r>
              <a:rPr kumimoji="1" lang="ja-JP" altLang="en-US" sz="2000" b="1" dirty="0">
                <a:latin typeface="UD デジタル 教科書体 NK-R" panose="02020400000000000000" pitchFamily="18" charset="-128"/>
                <a:ea typeface="UD デジタル 教科書体 NK-R" panose="02020400000000000000" pitchFamily="18" charset="-128"/>
              </a:rPr>
              <a:t>ワロン</a:t>
            </a:r>
            <a:r>
              <a:rPr kumimoji="1" lang="en-US" altLang="ja-JP" sz="2000" b="1" dirty="0">
                <a:latin typeface="UD デジタル 教科書体 NK-R" panose="02020400000000000000" pitchFamily="18" charset="-128"/>
                <a:ea typeface="UD デジタル 教科書体 NK-R" panose="02020400000000000000" pitchFamily="18" charset="-128"/>
              </a:rPr>
              <a:t>(1938) </a:t>
            </a:r>
            <a:r>
              <a:rPr kumimoji="1" lang="ja-JP" altLang="en-US" sz="2000" b="1" dirty="0">
                <a:latin typeface="UD デジタル 教科書体 NK-R" panose="02020400000000000000" pitchFamily="18" charset="-128"/>
                <a:ea typeface="UD デジタル 教科書体 NK-R" panose="02020400000000000000" pitchFamily="18" charset="-128"/>
              </a:rPr>
              <a:t>ワロン</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身体・自我・社会</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浜田寿美男訳編　</a:t>
            </a:r>
            <a:r>
              <a:rPr kumimoji="1" lang="en-US" altLang="ja-JP" sz="2000" b="1" dirty="0">
                <a:latin typeface="UD デジタル 教科書体 NK-R" panose="02020400000000000000" pitchFamily="18" charset="-128"/>
                <a:ea typeface="UD デジタル 教科書体 NK-R" panose="02020400000000000000" pitchFamily="18" charset="-128"/>
              </a:rPr>
              <a:t>(1983) </a:t>
            </a:r>
            <a:r>
              <a:rPr kumimoji="1" lang="ja-JP" altLang="en-US" sz="2000" b="1" dirty="0">
                <a:latin typeface="UD デジタル 教科書体 NK-R" panose="02020400000000000000" pitchFamily="18" charset="-128"/>
                <a:ea typeface="UD デジタル 教科書体 NK-R" panose="02020400000000000000" pitchFamily="18" charset="-128"/>
              </a:rPr>
              <a:t>ミネルヴァ書房</a:t>
            </a:r>
          </a:p>
        </p:txBody>
      </p:sp>
      <p:sp>
        <p:nvSpPr>
          <p:cNvPr id="3" name="スライド番号プレースホルダー 2">
            <a:extLst>
              <a:ext uri="{FF2B5EF4-FFF2-40B4-BE49-F238E27FC236}">
                <a16:creationId xmlns:a16="http://schemas.microsoft.com/office/drawing/2014/main" id="{C99374F8-091B-B9AC-0C93-24D625573087}"/>
              </a:ext>
            </a:extLst>
          </p:cNvPr>
          <p:cNvSpPr>
            <a:spLocks noGrp="1"/>
          </p:cNvSpPr>
          <p:nvPr>
            <p:ph type="sldNum" sz="quarter" idx="12"/>
          </p:nvPr>
        </p:nvSpPr>
        <p:spPr/>
        <p:txBody>
          <a:bodyPr/>
          <a:lstStyle/>
          <a:p>
            <a:pPr rtl="0"/>
            <a:fld id="{401CF334-2D5C-4859-84A6-CA7E6E43FAEB}" type="slidenum">
              <a:rPr lang="en-US" altLang="ja-JP" noProof="0" smtClean="0"/>
              <a:t>32</a:t>
            </a:fld>
            <a:endParaRPr lang="ja-JP" altLang="en-US" noProof="0" dirty="0"/>
          </a:p>
        </p:txBody>
      </p:sp>
    </p:spTree>
    <p:extLst>
      <p:ext uri="{BB962C8B-B14F-4D97-AF65-F5344CB8AC3E}">
        <p14:creationId xmlns:p14="http://schemas.microsoft.com/office/powerpoint/2010/main" val="310961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A8B46-08FA-3088-6B50-F475FE9FF6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D39038-8065-A577-2805-06F1827B4DB1}"/>
              </a:ext>
            </a:extLst>
          </p:cNvPr>
          <p:cNvSpPr>
            <a:spLocks noGrp="1"/>
          </p:cNvSpPr>
          <p:nvPr>
            <p:ph type="title"/>
          </p:nvPr>
        </p:nvSpPr>
        <p:spPr>
          <a:xfrm>
            <a:off x="609600" y="2286000"/>
            <a:ext cx="10972800" cy="1143000"/>
          </a:xfrm>
        </p:spPr>
        <p:txBody>
          <a:bodyPr>
            <a:noAutofit/>
          </a:bodyPr>
          <a:lstStyle/>
          <a:p>
            <a:r>
              <a:rPr kumimoji="1" lang="ja-JP" altLang="en-US" sz="8000" dirty="0"/>
              <a:t>推薦図書</a:t>
            </a:r>
          </a:p>
        </p:txBody>
      </p:sp>
      <p:sp>
        <p:nvSpPr>
          <p:cNvPr id="3" name="スライド番号プレースホルダー 2">
            <a:extLst>
              <a:ext uri="{FF2B5EF4-FFF2-40B4-BE49-F238E27FC236}">
                <a16:creationId xmlns:a16="http://schemas.microsoft.com/office/drawing/2014/main" id="{B566C620-0C9C-28AA-E7AB-4151977F527B}"/>
              </a:ext>
            </a:extLst>
          </p:cNvPr>
          <p:cNvSpPr>
            <a:spLocks noGrp="1"/>
          </p:cNvSpPr>
          <p:nvPr>
            <p:ph type="sldNum" sz="quarter" idx="12"/>
          </p:nvPr>
        </p:nvSpPr>
        <p:spPr/>
        <p:txBody>
          <a:bodyPr/>
          <a:lstStyle/>
          <a:p>
            <a:pPr rtl="0"/>
            <a:fld id="{401CF334-2D5C-4859-84A6-CA7E6E43FAEB}" type="slidenum">
              <a:rPr lang="en-US" altLang="ja-JP" noProof="0" smtClean="0"/>
              <a:t>33</a:t>
            </a:fld>
            <a:endParaRPr lang="ja-JP" altLang="en-US" noProof="0" dirty="0"/>
          </a:p>
        </p:txBody>
      </p:sp>
    </p:spTree>
    <p:extLst>
      <p:ext uri="{BB962C8B-B14F-4D97-AF65-F5344CB8AC3E}">
        <p14:creationId xmlns:p14="http://schemas.microsoft.com/office/powerpoint/2010/main" val="45150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50E1A-647D-3D53-3E59-DA4B6B7379D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A8798B-69B1-FBDF-CD9F-FC79449A5738}"/>
              </a:ext>
            </a:extLst>
          </p:cNvPr>
          <p:cNvSpPr>
            <a:spLocks noGrp="1"/>
          </p:cNvSpPr>
          <p:nvPr>
            <p:ph type="title"/>
          </p:nvPr>
        </p:nvSpPr>
        <p:spPr>
          <a:xfrm>
            <a:off x="609600" y="720866"/>
            <a:ext cx="10972800" cy="5635487"/>
          </a:xfrm>
        </p:spPr>
        <p:txBody>
          <a:bodyPr>
            <a:noAutofit/>
          </a:bodyPr>
          <a:lstStyle/>
          <a:p>
            <a:pPr algn="l"/>
            <a:r>
              <a:rPr kumimoji="1" lang="ja-JP" altLang="en-US" sz="3200" b="1" dirty="0">
                <a:latin typeface="UD デジタル 教科書体 NK-R" panose="02020400000000000000" pitchFamily="18" charset="-128"/>
                <a:ea typeface="UD デジタル 教科書体 NK-R" panose="02020400000000000000" pitchFamily="18" charset="-128"/>
              </a:rPr>
              <a:t>　</a:t>
            </a:r>
            <a:r>
              <a:rPr kumimoji="1" lang="ja-JP" altLang="en-US" sz="3000" b="1" dirty="0">
                <a:latin typeface="UD デジタル 教科書体 NK-R" panose="02020400000000000000" pitchFamily="18" charset="-128"/>
                <a:ea typeface="UD デジタル 教科書体 NK-R" panose="02020400000000000000" pitchFamily="18" charset="-128"/>
              </a:rPr>
              <a:t>氏家達夫編著「発達と教育をつなぐ心理学　自立的なエージェントとして子どもをとらえる」</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２０２５</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ナカニシヤ出版</a:t>
            </a:r>
            <a:br>
              <a:rPr kumimoji="1" lang="ja-JP" altLang="en-US" sz="3000" b="1" dirty="0">
                <a:latin typeface="UD デジタル 教科書体 NK-R" panose="02020400000000000000" pitchFamily="18" charset="-128"/>
                <a:ea typeface="UD デジタル 教科書体 NK-R" panose="02020400000000000000" pitchFamily="18" charset="-128"/>
              </a:rPr>
            </a:br>
            <a:r>
              <a:rPr kumimoji="1" lang="ja-JP" altLang="en-US" sz="3000" b="1" dirty="0">
                <a:latin typeface="UD デジタル 教科書体 NK-R" panose="02020400000000000000" pitchFamily="18" charset="-128"/>
                <a:ea typeface="UD デジタル 教科書体 NK-R" panose="02020400000000000000" pitchFamily="18" charset="-128"/>
              </a:rPr>
              <a:t>　麻生武・浜田寿美男編「よくわかる臨床発達心理学</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第４版</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やわらかアカデミズム・</a:t>
            </a:r>
            <a:r>
              <a:rPr kumimoji="1" lang="en-US" altLang="ja-JP" sz="3000" b="1" dirty="0">
                <a:latin typeface="UD デジタル 教科書体 NK-R" panose="02020400000000000000" pitchFamily="18" charset="-128"/>
                <a:ea typeface="UD デジタル 教科書体 NK-R" panose="02020400000000000000" pitchFamily="18" charset="-128"/>
              </a:rPr>
              <a:t>&lt;</a:t>
            </a:r>
            <a:r>
              <a:rPr kumimoji="1" lang="ja-JP" altLang="en-US" sz="3000" b="1" dirty="0">
                <a:latin typeface="UD デジタル 教科書体 NK-R" panose="02020400000000000000" pitchFamily="18" charset="-128"/>
                <a:ea typeface="UD デジタル 教科書体 NK-R" panose="02020400000000000000" pitchFamily="18" charset="-128"/>
              </a:rPr>
              <a:t>わかる</a:t>
            </a:r>
            <a:r>
              <a:rPr kumimoji="1" lang="en-US" altLang="ja-JP" sz="3000" b="1" dirty="0">
                <a:latin typeface="UD デジタル 教科書体 NK-R" panose="02020400000000000000" pitchFamily="18" charset="-128"/>
                <a:ea typeface="UD デジタル 教科書体 NK-R" panose="02020400000000000000" pitchFamily="18" charset="-128"/>
              </a:rPr>
              <a:t>&gt;</a:t>
            </a:r>
            <a:r>
              <a:rPr kumimoji="1" lang="ja-JP" altLang="en-US" sz="3000" b="1" dirty="0">
                <a:latin typeface="UD デジタル 教科書体 NK-R" panose="02020400000000000000" pitchFamily="18" charset="-128"/>
                <a:ea typeface="UD デジタル 教科書体 NK-R" panose="02020400000000000000" pitchFamily="18" charset="-128"/>
              </a:rPr>
              <a:t>シリーズ</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２０１２</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ミネルヴァ書房</a:t>
            </a:r>
            <a:br>
              <a:rPr kumimoji="1" lang="ja-JP" altLang="en-US" sz="3000" b="1" dirty="0">
                <a:latin typeface="UD デジタル 教科書体 NK-R" panose="02020400000000000000" pitchFamily="18" charset="-128"/>
                <a:ea typeface="UD デジタル 教科書体 NK-R" panose="02020400000000000000" pitchFamily="18" charset="-128"/>
              </a:rPr>
            </a:br>
            <a:r>
              <a:rPr kumimoji="1" lang="ja-JP" altLang="en-US" sz="3000" b="1" dirty="0">
                <a:latin typeface="UD デジタル 教科書体 NK-R" panose="02020400000000000000" pitchFamily="18" charset="-128"/>
                <a:ea typeface="UD デジタル 教科書体 NK-R" panose="02020400000000000000" pitchFamily="18" charset="-128"/>
              </a:rPr>
              <a:t>　臨床発達心理士認定運営機構監修、山崎晃・藤崎春代編「臨床発達心理学の基礎</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講座・臨床発達心理学第１巻</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a:t>
            </a:r>
            <a:r>
              <a:rPr kumimoji="1" lang="en-US" altLang="ja-JP" sz="3000" b="1" dirty="0">
                <a:latin typeface="UD デジタル 教科書体 NK-R" panose="02020400000000000000" pitchFamily="18" charset="-128"/>
                <a:ea typeface="UD デジタル 教科書体 NK-R" panose="02020400000000000000" pitchFamily="18" charset="-128"/>
              </a:rPr>
              <a:t>(2017)</a:t>
            </a:r>
            <a:r>
              <a:rPr kumimoji="1" lang="ja-JP" altLang="en-US" sz="3000" b="1" dirty="0">
                <a:latin typeface="UD デジタル 教科書体 NK-R" panose="02020400000000000000" pitchFamily="18" charset="-128"/>
                <a:ea typeface="UD デジタル 教科書体 NK-R" panose="02020400000000000000" pitchFamily="18" charset="-128"/>
              </a:rPr>
              <a:t>ミネルヴァ書房</a:t>
            </a:r>
            <a:br>
              <a:rPr kumimoji="1" lang="ja-JP" altLang="en-US" sz="3000" b="1" dirty="0">
                <a:latin typeface="UD デジタル 教科書体 NK-R" panose="02020400000000000000" pitchFamily="18" charset="-128"/>
                <a:ea typeface="UD デジタル 教科書体 NK-R" panose="02020400000000000000" pitchFamily="18" charset="-128"/>
              </a:rPr>
            </a:br>
            <a:r>
              <a:rPr kumimoji="1" lang="ja-JP" altLang="en-US" sz="3000" b="1" dirty="0">
                <a:latin typeface="UD デジタル 教科書体 NK-R" panose="02020400000000000000" pitchFamily="18" charset="-128"/>
                <a:ea typeface="UD デジタル 教科書体 NK-R" panose="02020400000000000000" pitchFamily="18" charset="-128"/>
              </a:rPr>
              <a:t>　田島信元・南徹弘・日本発達心理学会編著「発達心理学と隣接領域の理論・方法論</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発達科学ハンドブック第１巻</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２０１３</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新曜社</a:t>
            </a:r>
            <a:br>
              <a:rPr kumimoji="1" lang="ja-JP" altLang="en-US" sz="3000" b="1" dirty="0">
                <a:latin typeface="UD デジタル 教科書体 NK-R" panose="02020400000000000000" pitchFamily="18" charset="-128"/>
                <a:ea typeface="UD デジタル 教科書体 NK-R" panose="02020400000000000000" pitchFamily="18" charset="-128"/>
              </a:rPr>
            </a:br>
            <a:r>
              <a:rPr kumimoji="1" lang="ja-JP" altLang="en-US" sz="3000" b="1" dirty="0">
                <a:latin typeface="UD デジタル 教科書体 NK-R" panose="02020400000000000000" pitchFamily="18" charset="-128"/>
                <a:ea typeface="UD デジタル 教科書体 NK-R" panose="02020400000000000000" pitchFamily="18" charset="-128"/>
              </a:rPr>
              <a:t>　根ヶ山光一・仲真紀子編著「発達の基盤：身体、認知、情動</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発達科学ハンドブック第４巻</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２０１２</a:t>
            </a:r>
            <a:r>
              <a:rPr kumimoji="1" lang="en-US" altLang="ja-JP" sz="3000" b="1" dirty="0">
                <a:latin typeface="UD デジタル 教科書体 NK-R" panose="02020400000000000000" pitchFamily="18" charset="-128"/>
                <a:ea typeface="UD デジタル 教科書体 NK-R" panose="02020400000000000000" pitchFamily="18" charset="-128"/>
              </a:rPr>
              <a:t>)</a:t>
            </a:r>
            <a:r>
              <a:rPr kumimoji="1" lang="ja-JP" altLang="en-US" sz="3000" b="1" dirty="0">
                <a:latin typeface="UD デジタル 教科書体 NK-R" panose="02020400000000000000" pitchFamily="18" charset="-128"/>
                <a:ea typeface="UD デジタル 教科書体 NK-R" panose="02020400000000000000" pitchFamily="18" charset="-128"/>
              </a:rPr>
              <a:t>新曜社</a:t>
            </a:r>
          </a:p>
        </p:txBody>
      </p:sp>
      <p:sp>
        <p:nvSpPr>
          <p:cNvPr id="3" name="スライド番号プレースホルダー 2">
            <a:extLst>
              <a:ext uri="{FF2B5EF4-FFF2-40B4-BE49-F238E27FC236}">
                <a16:creationId xmlns:a16="http://schemas.microsoft.com/office/drawing/2014/main" id="{DA1E04A2-57FF-F436-60B8-660A409534CD}"/>
              </a:ext>
            </a:extLst>
          </p:cNvPr>
          <p:cNvSpPr>
            <a:spLocks noGrp="1"/>
          </p:cNvSpPr>
          <p:nvPr>
            <p:ph type="sldNum" sz="quarter" idx="12"/>
          </p:nvPr>
        </p:nvSpPr>
        <p:spPr/>
        <p:txBody>
          <a:bodyPr/>
          <a:lstStyle/>
          <a:p>
            <a:pPr rtl="0"/>
            <a:fld id="{401CF334-2D5C-4859-84A6-CA7E6E43FAEB}" type="slidenum">
              <a:rPr lang="en-US" altLang="ja-JP" noProof="0" smtClean="0"/>
              <a:t>34</a:t>
            </a:fld>
            <a:endParaRPr lang="ja-JP" altLang="en-US" noProof="0" dirty="0"/>
          </a:p>
        </p:txBody>
      </p:sp>
    </p:spTree>
    <p:extLst>
      <p:ext uri="{BB962C8B-B14F-4D97-AF65-F5344CB8AC3E}">
        <p14:creationId xmlns:p14="http://schemas.microsoft.com/office/powerpoint/2010/main" val="122555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近年の遺伝学の進歩から</a:t>
            </a:r>
          </a:p>
        </p:txBody>
      </p:sp>
      <p:sp>
        <p:nvSpPr>
          <p:cNvPr id="5" name="コンテンツ プレースホルダー 4"/>
          <p:cNvSpPr>
            <a:spLocks noGrp="1"/>
          </p:cNvSpPr>
          <p:nvPr>
            <p:ph idx="1"/>
          </p:nvPr>
        </p:nvSpPr>
        <p:spPr/>
        <p:txBody>
          <a:bodyPr>
            <a:normAutofit fontScale="92500" lnSpcReduction="10000"/>
          </a:bodyPr>
          <a:lstStyle/>
          <a:p>
            <a:r>
              <a:rPr kumimoji="1" lang="ja-JP" altLang="en-US" dirty="0">
                <a:latin typeface="UD デジタル 教科書体 N-R" panose="02020400000000000000" pitchFamily="17" charset="-128"/>
                <a:ea typeface="UD デジタル 教科書体 N-R" panose="02020400000000000000" pitchFamily="17" charset="-128"/>
              </a:rPr>
              <a:t>遺伝と環境は分かちがたく結びついている。→</a:t>
            </a:r>
            <a:r>
              <a:rPr kumimoji="1" lang="en-US" altLang="ja-JP" dirty="0">
                <a:solidFill>
                  <a:srgbClr val="0070C0"/>
                </a:solidFill>
                <a:latin typeface="UD デジタル 教科書体 N-R" panose="02020400000000000000" pitchFamily="17" charset="-128"/>
                <a:ea typeface="UD デジタル 教科書体 N-R" panose="02020400000000000000" pitchFamily="17" charset="-128"/>
              </a:rPr>
              <a:t>GE</a:t>
            </a:r>
            <a:r>
              <a:rPr kumimoji="1" lang="ja-JP" altLang="en-US" dirty="0">
                <a:solidFill>
                  <a:srgbClr val="0070C0"/>
                </a:solidFill>
                <a:latin typeface="UD デジタル 教科書体 N-R" panose="02020400000000000000" pitchFamily="17" charset="-128"/>
                <a:ea typeface="UD デジタル 教科書体 N-R" panose="02020400000000000000" pitchFamily="17" charset="-128"/>
              </a:rPr>
              <a:t>相互作用</a:t>
            </a:r>
            <a:endParaRPr kumimoji="1" lang="en-US" altLang="ja-JP" dirty="0">
              <a:solidFill>
                <a:srgbClr val="0070C0"/>
              </a:solidFill>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遺伝子の発現の各過程で環境の影響がある。</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同じ</a:t>
            </a:r>
            <a:r>
              <a:rPr kumimoji="1" lang="en-US" altLang="ja-JP" dirty="0">
                <a:latin typeface="UD デジタル 教科書体 N-R" panose="02020400000000000000" pitchFamily="17" charset="-128"/>
                <a:ea typeface="UD デジタル 教科書体 N-R" panose="02020400000000000000" pitchFamily="17" charset="-128"/>
              </a:rPr>
              <a:t>DNA</a:t>
            </a:r>
            <a:r>
              <a:rPr kumimoji="1" lang="ja-JP" altLang="en-US" dirty="0">
                <a:latin typeface="UD デジタル 教科書体 N-R" panose="02020400000000000000" pitchFamily="17" charset="-128"/>
                <a:ea typeface="UD デジタル 教科書体 N-R" panose="02020400000000000000" pitchFamily="17" charset="-128"/>
              </a:rPr>
              <a:t>であってもたんぱく質合成の過程で作用する環境条件によってできるたんぱく質が異なる。</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solidFill>
                  <a:srgbClr val="0070C0"/>
                </a:solidFill>
                <a:latin typeface="UD デジタル 教科書体 N-R" panose="02020400000000000000" pitchFamily="17" charset="-128"/>
                <a:ea typeface="UD デジタル 教科書体 N-R" panose="02020400000000000000" pitchFamily="17" charset="-128"/>
              </a:rPr>
              <a:t>エピジェネテックス</a:t>
            </a:r>
            <a:r>
              <a:rPr lang="ja-JP" altLang="en-US" dirty="0">
                <a:latin typeface="UD デジタル 教科書体 N-R" panose="02020400000000000000" pitchFamily="17" charset="-128"/>
                <a:ea typeface="UD デジタル 教科書体 N-R" panose="02020400000000000000" pitchFamily="17" charset="-128"/>
              </a:rPr>
              <a:t>：遺伝子も</a:t>
            </a:r>
            <a:r>
              <a:rPr lang="en-US" altLang="ja-JP" dirty="0">
                <a:latin typeface="UD デジタル 教科書体 N-R" panose="02020400000000000000" pitchFamily="17" charset="-128"/>
                <a:ea typeface="UD デジタル 教科書体 N-R" panose="02020400000000000000" pitchFamily="17" charset="-128"/>
              </a:rPr>
              <a:t>DNA</a:t>
            </a:r>
            <a:r>
              <a:rPr lang="ja-JP" altLang="en-US" dirty="0">
                <a:latin typeface="UD デジタル 教科書体 N-R" panose="02020400000000000000" pitchFamily="17" charset="-128"/>
                <a:ea typeface="UD デジタル 教科書体 N-R" panose="02020400000000000000" pitchFamily="17" charset="-128"/>
              </a:rPr>
              <a:t>のメチル化やヒストンの化学的修飾や環境による後天的な遺伝子制御を受けて変化する。遺伝子も環境の影響を受ける。</a:t>
            </a:r>
            <a:r>
              <a:rPr lang="en-US" altLang="ja-JP"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遺伝子をどれを使うか、使わないかという</a:t>
            </a:r>
            <a:r>
              <a:rPr lang="en-US" altLang="ja-JP" dirty="0">
                <a:solidFill>
                  <a:srgbClr val="FF0000"/>
                </a:solidFill>
                <a:latin typeface="UD デジタル 教科書体 N-R" panose="02020400000000000000" pitchFamily="17" charset="-128"/>
                <a:ea typeface="UD デジタル 教科書体 N-R" panose="02020400000000000000" pitchFamily="17" charset="-128"/>
              </a:rPr>
              <a:t>on/off</a:t>
            </a: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が行われる</a:t>
            </a:r>
            <a:r>
              <a:rPr lang="en-US" altLang="ja-JP" dirty="0">
                <a:solidFill>
                  <a:srgbClr val="FF0000"/>
                </a:solidFill>
                <a:latin typeface="UD デジタル 教科書体 N-R" panose="02020400000000000000" pitchFamily="17" charset="-128"/>
                <a:ea typeface="UD デジタル 教科書体 N-R" panose="02020400000000000000" pitchFamily="17" charset="-128"/>
              </a:rPr>
              <a:t>)</a:t>
            </a:r>
          </a:p>
          <a:p>
            <a:pPr marL="0" indent="0">
              <a:buNone/>
            </a:pPr>
            <a:r>
              <a:rPr kumimoji="1" lang="ja-JP" altLang="en-US" dirty="0">
                <a:latin typeface="UD デジタル 教科書体 N-R" panose="02020400000000000000" pitchFamily="17" charset="-128"/>
                <a:ea typeface="UD デジタル 教科書体 N-R" panose="02020400000000000000" pitchFamily="17" charset="-128"/>
              </a:rPr>
              <a:t>→発達初期の物理的な側面を含めた環境の重要性が強調される</a:t>
            </a:r>
            <a:r>
              <a:rPr lang="ja-JP" altLang="en-US" dirty="0">
                <a:latin typeface="UD デジタル 教科書体 N-R" panose="02020400000000000000" pitchFamily="17" charset="-128"/>
                <a:ea typeface="UD デジタル 教科書体 N-R" panose="02020400000000000000" pitchFamily="17" charset="-128"/>
              </a:rPr>
              <a:t>ともに、遺伝的要素が無視できないことが強調された。</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3" name="スライド番号プレースホルダー 2"/>
          <p:cNvSpPr>
            <a:spLocks noGrp="1"/>
          </p:cNvSpPr>
          <p:nvPr>
            <p:ph type="sldNum" sz="quarter" idx="12"/>
          </p:nvPr>
        </p:nvSpPr>
        <p:spPr/>
        <p:txBody>
          <a:bodyPr/>
          <a:lstStyle/>
          <a:p>
            <a:pPr rtl="0"/>
            <a:fld id="{401CF334-2D5C-4859-84A6-CA7E6E43FAEB}" type="slidenum">
              <a:rPr lang="en-US" altLang="ja-JP" noProof="0" smtClean="0"/>
              <a:t>4</a:t>
            </a:fld>
            <a:endParaRPr lang="ja-JP" altLang="en-US" noProof="0" dirty="0"/>
          </a:p>
        </p:txBody>
      </p:sp>
    </p:spTree>
    <p:extLst>
      <p:ext uri="{BB962C8B-B14F-4D97-AF65-F5344CB8AC3E}">
        <p14:creationId xmlns:p14="http://schemas.microsoft.com/office/powerpoint/2010/main" val="362105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1"/>
          <p:cNvPicPr/>
          <p:nvPr/>
        </p:nvPicPr>
        <p:blipFill>
          <a:blip>
            <a:extLst>
              <a:ext uri="{96DAC541-7B7A-43D3-8B79-37D633B846F1}">
                <asvg:svgBlip xmlns:asvg="http://schemas.microsoft.com/office/drawing/2016/SVG/main" r:embed="rId3"/>
              </a:ext>
            </a:extLst>
          </a:blip>
          <a:stretch>
            <a:fillRect/>
          </a:stretch>
        </p:blipFill>
        <p:spPr>
          <a:xfrm>
            <a:off x="6179128" y="2605931"/>
            <a:ext cx="5614951" cy="3750422"/>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solidFill>
                  <a:srgbClr val="FF0000"/>
                </a:solidFill>
                <a:latin typeface="UD デジタル 教科書体 N-R" panose="02020400000000000000" pitchFamily="17" charset="-128"/>
                <a:ea typeface="UD デジタル 教科書体 N-R" panose="02020400000000000000" pitchFamily="17" charset="-128"/>
              </a:rPr>
              <a:t>生態学的発達理論</a:t>
            </a:r>
            <a:r>
              <a:rPr kumimoji="1" lang="ja-JP" altLang="en-US" dirty="0">
                <a:latin typeface="UD デジタル 教科書体 N-R" panose="02020400000000000000" pitchFamily="17" charset="-128"/>
                <a:ea typeface="UD デジタル 教科書体 N-R" panose="02020400000000000000" pitchFamily="17" charset="-128"/>
              </a:rPr>
              <a:t>：ブロンフェンブレンナー</a:t>
            </a:r>
          </a:p>
        </p:txBody>
      </p:sp>
      <p:sp>
        <p:nvSpPr>
          <p:cNvPr id="3" name="コンテンツ プレースホルダー 2"/>
          <p:cNvSpPr>
            <a:spLocks noGrp="1"/>
          </p:cNvSpPr>
          <p:nvPr>
            <p:ph idx="1"/>
          </p:nvPr>
        </p:nvSpPr>
        <p:spPr/>
        <p:txBody>
          <a:bodyPr/>
          <a:lstStyle/>
          <a:p>
            <a:r>
              <a:rPr lang="ja-JP" altLang="en-US" dirty="0">
                <a:solidFill>
                  <a:srgbClr val="0070C0"/>
                </a:solidFill>
              </a:rPr>
              <a:t>マイクロシステム</a:t>
            </a:r>
            <a:r>
              <a:rPr lang="ja-JP" altLang="en-US" dirty="0"/>
              <a:t>：直接の相互作用の場</a:t>
            </a:r>
          </a:p>
          <a:p>
            <a:r>
              <a:rPr lang="ja-JP" altLang="en-US" dirty="0">
                <a:solidFill>
                  <a:srgbClr val="0070C0"/>
                </a:solidFill>
              </a:rPr>
              <a:t>メゾシステム</a:t>
            </a:r>
            <a:r>
              <a:rPr lang="ja-JP" altLang="en-US" dirty="0"/>
              <a:t>：二つ以上の行動場面の相互関係</a:t>
            </a:r>
          </a:p>
          <a:p>
            <a:r>
              <a:rPr lang="ja-JP" altLang="en-US" dirty="0">
                <a:solidFill>
                  <a:srgbClr val="0070C0"/>
                </a:solidFill>
              </a:rPr>
              <a:t>エクソシステム</a:t>
            </a:r>
            <a:r>
              <a:rPr lang="ja-JP" altLang="en-US" dirty="0"/>
              <a:t>：間接的な行動場面</a:t>
            </a:r>
          </a:p>
          <a:p>
            <a:r>
              <a:rPr lang="ja-JP" altLang="en-US" dirty="0">
                <a:solidFill>
                  <a:srgbClr val="0070C0"/>
                </a:solidFill>
              </a:rPr>
              <a:t>マクロシステム</a:t>
            </a:r>
            <a:r>
              <a:rPr lang="ja-JP" altLang="en-US" dirty="0"/>
              <a:t>：文化・社会・政治</a:t>
            </a:r>
          </a:p>
          <a:p>
            <a:r>
              <a:rPr lang="ja-JP" altLang="en-US" dirty="0">
                <a:solidFill>
                  <a:srgbClr val="0070C0"/>
                </a:solidFill>
              </a:rPr>
              <a:t>クロノシステム</a:t>
            </a:r>
            <a:r>
              <a:rPr lang="ja-JP" altLang="en-US" dirty="0">
                <a:solidFill>
                  <a:schemeClr val="accent2"/>
                </a:solidFill>
              </a:rPr>
              <a:t>：</a:t>
            </a:r>
            <a:r>
              <a:rPr lang="ja-JP" altLang="en-US" dirty="0"/>
              <a:t>歴史、時間</a:t>
            </a:r>
          </a:p>
          <a:p>
            <a:endParaRPr kumimoji="1" lang="ja-JP" altLang="en-US" dirty="0"/>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5</a:t>
            </a:fld>
            <a:endParaRPr lang="ja-JP" altLang="en-US" noProof="0" dirty="0"/>
          </a:p>
        </p:txBody>
      </p:sp>
    </p:spTree>
    <p:extLst>
      <p:ext uri="{BB962C8B-B14F-4D97-AF65-F5344CB8AC3E}">
        <p14:creationId xmlns:p14="http://schemas.microsoft.com/office/powerpoint/2010/main" val="37369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発達の最近接領域</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：ヴィゴツキー</a:t>
            </a:r>
          </a:p>
        </p:txBody>
      </p:sp>
      <p:sp>
        <p:nvSpPr>
          <p:cNvPr id="171011" name="Rectangle 3"/>
          <p:cNvSpPr>
            <a:spLocks noGrp="1" noChangeArrowheads="1"/>
          </p:cNvSpPr>
          <p:nvPr>
            <p:ph idx="1"/>
          </p:nvPr>
        </p:nvSpPr>
        <p:spPr>
          <a:xfrm>
            <a:off x="519840" y="1741266"/>
            <a:ext cx="10972800" cy="4114800"/>
          </a:xfrm>
        </p:spPr>
        <p:txBody>
          <a:bodyPr>
            <a:normAutofit/>
          </a:bodyPr>
          <a:lstStyle/>
          <a:p>
            <a:pPr>
              <a:buFont typeface="Wingdings" panose="05000000000000000000" pitchFamily="2" charset="2"/>
              <a:buChar char="ü"/>
            </a:pPr>
            <a:r>
              <a:rPr lang="ja-JP" altLang="en-US" sz="4000" dirty="0"/>
              <a:t>一人で問題解決が可能な発達水準</a:t>
            </a:r>
          </a:p>
          <a:p>
            <a:pPr>
              <a:buFont typeface="Wingdings" panose="05000000000000000000" pitchFamily="2" charset="2"/>
              <a:buChar char="ü"/>
            </a:pPr>
            <a:r>
              <a:rPr lang="ja-JP" altLang="en-US" sz="4000" dirty="0"/>
              <a:t>一人では問題解決ができない発達水準　</a:t>
            </a:r>
          </a:p>
          <a:p>
            <a:endParaRPr lang="ja-JP" altLang="en-US" sz="1400" dirty="0"/>
          </a:p>
          <a:p>
            <a:pPr>
              <a:buFontTx/>
              <a:buNone/>
            </a:pPr>
            <a:r>
              <a:rPr lang="ja-JP" altLang="en-US" sz="4000" dirty="0">
                <a:solidFill>
                  <a:srgbClr val="990000"/>
                </a:solidFill>
              </a:rPr>
              <a:t>この間にある領域</a:t>
            </a:r>
            <a:r>
              <a:rPr lang="ja-JP" altLang="en-US" sz="4000" dirty="0">
                <a:solidFill>
                  <a:schemeClr val="tx2"/>
                </a:solidFill>
              </a:rPr>
              <a:t>　　　　　　　　　　　　　　　　　　</a:t>
            </a:r>
            <a:endParaRPr lang="en-US" altLang="ja-JP" sz="4000" dirty="0">
              <a:solidFill>
                <a:schemeClr val="tx2"/>
              </a:solidFill>
            </a:endParaRPr>
          </a:p>
          <a:p>
            <a:pPr>
              <a:buFontTx/>
              <a:buNone/>
            </a:pPr>
            <a:r>
              <a:rPr lang="ja-JP" altLang="en-US" sz="4000" dirty="0">
                <a:solidFill>
                  <a:schemeClr val="tx2"/>
                </a:solidFill>
              </a:rPr>
              <a:t>　一人で解決できないときも</a:t>
            </a:r>
            <a:r>
              <a:rPr lang="ja-JP" altLang="en-US" sz="4000" dirty="0">
                <a:solidFill>
                  <a:srgbClr val="FF0000"/>
                </a:solidFill>
              </a:rPr>
              <a:t>社会的相互作用</a:t>
            </a:r>
            <a:r>
              <a:rPr lang="ja-JP" altLang="en-US" sz="4000" dirty="0">
                <a:solidFill>
                  <a:schemeClr val="tx2"/>
                </a:solidFill>
              </a:rPr>
              <a:t>によって可能となり、今後、内在化される発達の領域</a:t>
            </a:r>
          </a:p>
        </p:txBody>
      </p:sp>
      <p:sp>
        <p:nvSpPr>
          <p:cNvPr id="2" name="スライド番号プレースホルダー 1">
            <a:extLst>
              <a:ext uri="{FF2B5EF4-FFF2-40B4-BE49-F238E27FC236}">
                <a16:creationId xmlns:a16="http://schemas.microsoft.com/office/drawing/2014/main" id="{7BE29DC3-9A33-06CC-023C-5C72D222A374}"/>
              </a:ext>
            </a:extLst>
          </p:cNvPr>
          <p:cNvSpPr>
            <a:spLocks noGrp="1"/>
          </p:cNvSpPr>
          <p:nvPr>
            <p:ph type="sldNum" sz="quarter" idx="12"/>
          </p:nvPr>
        </p:nvSpPr>
        <p:spPr/>
        <p:txBody>
          <a:bodyPr/>
          <a:lstStyle/>
          <a:p>
            <a:pPr rtl="0"/>
            <a:fld id="{401CF334-2D5C-4859-84A6-CA7E6E43FAEB}" type="slidenum">
              <a:rPr lang="en-US" altLang="ja-JP" noProof="0" smtClean="0"/>
              <a:t>6</a:t>
            </a:fld>
            <a:endParaRPr lang="ja-JP" altLang="en-US" noProof="0" dirty="0"/>
          </a:p>
        </p:txBody>
      </p:sp>
    </p:spTree>
    <p:custDataLst>
      <p:tags r:id="rId1"/>
    </p:custDataLst>
    <p:extLst>
      <p:ext uri="{BB962C8B-B14F-4D97-AF65-F5344CB8AC3E}">
        <p14:creationId xmlns:p14="http://schemas.microsoft.com/office/powerpoint/2010/main" val="222985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p:txBody>
          <a:bodyPr>
            <a:normAutofit/>
          </a:bodyPr>
          <a:lstStyle/>
          <a:p>
            <a:pPr>
              <a:buFontTx/>
              <a:buNone/>
            </a:pPr>
            <a:r>
              <a:rPr lang="ja-JP" altLang="en-US" sz="4000" dirty="0"/>
              <a:t>共同で可能になる＝足場を作って助けながら</a:t>
            </a:r>
          </a:p>
          <a:p>
            <a:pPr>
              <a:buFontTx/>
              <a:buNone/>
            </a:pPr>
            <a:endParaRPr lang="ja-JP" altLang="en-US" sz="4000" dirty="0"/>
          </a:p>
          <a:p>
            <a:pPr>
              <a:buFontTx/>
              <a:buNone/>
            </a:pPr>
            <a:r>
              <a:rPr lang="ja-JP" altLang="en-US" sz="4000" dirty="0"/>
              <a:t>教育的支援</a:t>
            </a:r>
            <a:endParaRPr lang="en-US" altLang="ja-JP" sz="4000" dirty="0"/>
          </a:p>
          <a:p>
            <a:pPr>
              <a:buFontTx/>
              <a:buNone/>
            </a:pPr>
            <a:r>
              <a:rPr lang="ja-JP" altLang="en-US" sz="4000" dirty="0"/>
              <a:t>だんだんに足場をはずしていく。</a:t>
            </a:r>
          </a:p>
          <a:p>
            <a:pPr>
              <a:buFontTx/>
              <a:buNone/>
            </a:pPr>
            <a:r>
              <a:rPr lang="ja-JP" altLang="en-US" sz="4000" dirty="0"/>
              <a:t>一人でできるようにしていく。</a:t>
            </a:r>
            <a:endParaRPr lang="ja-JP" altLang="en-US" sz="3200" dirty="0"/>
          </a:p>
        </p:txBody>
      </p:sp>
      <p:sp>
        <p:nvSpPr>
          <p:cNvPr id="179202" name="Rectangle 2"/>
          <p:cNvSpPr>
            <a:spLocks noGrp="1" noChangeArrowheads="1"/>
          </p:cNvSpPr>
          <p:nvPr>
            <p:ph type="title"/>
          </p:nvPr>
        </p:nvSpPr>
        <p:spPr>
          <a:xfrm>
            <a:off x="527381" y="286605"/>
            <a:ext cx="10628299" cy="1450757"/>
          </a:xfrm>
        </p:spPr>
        <p:txBody>
          <a:bodyPr>
            <a:normAutofit/>
          </a:bodyPr>
          <a:lstStyle/>
          <a:p>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スカフォルディング</a:t>
            </a:r>
            <a:r>
              <a:rPr lang="ja-JP" altLang="en-US" dirty="0">
                <a:latin typeface="UD デジタル 教科書体 N-R" panose="02020400000000000000" pitchFamily="17" charset="-128"/>
                <a:ea typeface="UD デジタル 教科書体 N-R" panose="02020400000000000000" pitchFamily="17" charset="-128"/>
              </a:rPr>
              <a:t>：足場かけ</a:t>
            </a:r>
          </a:p>
        </p:txBody>
      </p:sp>
      <p:sp>
        <p:nvSpPr>
          <p:cNvPr id="179204" name="AutoShape 4"/>
          <p:cNvSpPr>
            <a:spLocks noChangeArrowheads="1"/>
          </p:cNvSpPr>
          <p:nvPr/>
        </p:nvSpPr>
        <p:spPr bwMode="auto">
          <a:xfrm>
            <a:off x="1722059" y="2375647"/>
            <a:ext cx="1343307" cy="63385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pic>
        <p:nvPicPr>
          <p:cNvPr id="6" name="Picture 7" descr="MC9002506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074" y="2375647"/>
            <a:ext cx="4517875" cy="4153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p:cNvSpPr txBox="1">
            <a:spLocks noChangeArrowheads="1"/>
          </p:cNvSpPr>
          <p:nvPr/>
        </p:nvSpPr>
        <p:spPr bwMode="auto">
          <a:xfrm>
            <a:off x="6283121" y="2409332"/>
            <a:ext cx="28082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dirty="0"/>
              <a:t>うまくできるようになると、押さえている手をはずす。</a:t>
            </a:r>
          </a:p>
        </p:txBody>
      </p:sp>
      <p:sp>
        <p:nvSpPr>
          <p:cNvPr id="2" name="スライド番号プレースホルダー 1">
            <a:extLst>
              <a:ext uri="{FF2B5EF4-FFF2-40B4-BE49-F238E27FC236}">
                <a16:creationId xmlns:a16="http://schemas.microsoft.com/office/drawing/2014/main" id="{A3D4F838-18DE-4720-9312-5C1D2E618CD1}"/>
              </a:ext>
            </a:extLst>
          </p:cNvPr>
          <p:cNvSpPr>
            <a:spLocks noGrp="1"/>
          </p:cNvSpPr>
          <p:nvPr>
            <p:ph type="sldNum" sz="quarter" idx="12"/>
          </p:nvPr>
        </p:nvSpPr>
        <p:spPr>
          <a:xfrm>
            <a:off x="8737600" y="6356353"/>
            <a:ext cx="2844800" cy="365125"/>
          </a:xfrm>
        </p:spPr>
        <p:txBody>
          <a:bodyPr/>
          <a:lstStyle/>
          <a:p>
            <a:pPr rtl="0"/>
            <a:fld id="{401CF334-2D5C-4859-84A6-CA7E6E43FAEB}" type="slidenum">
              <a:rPr lang="en-US" altLang="ja-JP" noProof="0" smtClean="0"/>
              <a:t>7</a:t>
            </a:fld>
            <a:endParaRPr lang="ja-JP" altLang="en-US" noProof="0" dirty="0"/>
          </a:p>
        </p:txBody>
      </p:sp>
    </p:spTree>
    <p:custDataLst>
      <p:tags r:id="rId1"/>
    </p:custDataLst>
    <p:extLst>
      <p:ext uri="{BB962C8B-B14F-4D97-AF65-F5344CB8AC3E}">
        <p14:creationId xmlns:p14="http://schemas.microsoft.com/office/powerpoint/2010/main" val="615522196"/>
      </p:ext>
    </p:extLst>
  </p:cSld>
  <p:clrMapOvr>
    <a:masterClrMapping/>
  </p:clrMapOvr>
  <mc:AlternateContent xmlns:mc="http://schemas.openxmlformats.org/markup-compatibility/2006" xmlns:p14="http://schemas.microsoft.com/office/powerpoint/2010/main">
    <mc:Choice Requires="p14">
      <p:transition spd="slow" p14:dur="2000" advTm="14717"/>
    </mc:Choice>
    <mc:Fallback xmlns="">
      <p:transition spd="slow" advTm="147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（２）発達的観点</a:t>
            </a:r>
          </a:p>
        </p:txBody>
      </p:sp>
      <p:sp>
        <p:nvSpPr>
          <p:cNvPr id="4" name="コンテンツ プレースホルダー 3"/>
          <p:cNvSpPr>
            <a:spLocks noGrp="1"/>
          </p:cNvSpPr>
          <p:nvPr>
            <p:ph idx="1"/>
          </p:nvPr>
        </p:nvSpPr>
        <p:spPr/>
        <p:txBody>
          <a:bodyPr>
            <a:normAutofit/>
          </a:bodyPr>
          <a:lstStyle/>
          <a:p>
            <a:pPr marL="0" indent="0">
              <a:buNone/>
            </a:pPr>
            <a:r>
              <a:rPr kumimoji="1" lang="ja-JP" altLang="en-US" sz="4000" dirty="0"/>
              <a:t>①</a:t>
            </a:r>
            <a:r>
              <a:rPr kumimoji="1" lang="ja-JP" altLang="en-US" sz="4000" dirty="0">
                <a:solidFill>
                  <a:srgbClr val="FF0000"/>
                </a:solidFill>
              </a:rPr>
              <a:t>個体と環境との相互作用</a:t>
            </a:r>
            <a:r>
              <a:rPr kumimoji="1" lang="ja-JP" altLang="en-US" sz="4000" dirty="0"/>
              <a:t>として発達をとらえる。</a:t>
            </a:r>
            <a:endParaRPr kumimoji="1" lang="en-US" altLang="ja-JP" sz="4000" dirty="0"/>
          </a:p>
          <a:p>
            <a:pPr lvl="1"/>
            <a:r>
              <a:rPr lang="ja-JP" altLang="en-US" sz="3600" dirty="0"/>
              <a:t>児童生徒の現在の姿は個人の特性によるものではなく、環境との相互作用の中で立ち現れている。</a:t>
            </a:r>
            <a:endParaRPr lang="en-US" altLang="ja-JP" sz="3600" dirty="0"/>
          </a:p>
          <a:p>
            <a:pPr marL="457200" lvl="1" indent="0">
              <a:buNone/>
            </a:pPr>
            <a:r>
              <a:rPr lang="ja-JP" altLang="en-US" sz="3600" dirty="0"/>
              <a:t>＝</a:t>
            </a:r>
            <a:r>
              <a:rPr lang="ja-JP" altLang="en-US" sz="3600" dirty="0">
                <a:solidFill>
                  <a:srgbClr val="0070C0"/>
                </a:solidFill>
              </a:rPr>
              <a:t>生態学的視点</a:t>
            </a:r>
            <a:endParaRPr lang="en-US" altLang="ja-JP" sz="3600" dirty="0"/>
          </a:p>
          <a:p>
            <a:pPr marL="457200" lvl="1" indent="0">
              <a:buNone/>
            </a:pPr>
            <a:r>
              <a:rPr lang="ja-JP" altLang="en-US" sz="3600" dirty="0"/>
              <a:t>児童生徒を取り巻く環境は入れ子構造になっている。様々な環境に取り囲まれて発達している。</a:t>
            </a:r>
            <a:endParaRPr kumimoji="1" lang="en-US" altLang="ja-JP" sz="3600" dirty="0"/>
          </a:p>
          <a:p>
            <a:pPr marL="971550" lvl="1" indent="-571500"/>
            <a:endParaRPr kumimoji="1" lang="en-US" altLang="ja-JP" sz="4000" dirty="0"/>
          </a:p>
          <a:p>
            <a:pPr marL="0" indent="0">
              <a:buNone/>
            </a:pPr>
            <a:endParaRPr kumimoji="1" lang="ja-JP" altLang="en-US" sz="4400" dirty="0"/>
          </a:p>
        </p:txBody>
      </p:sp>
      <p:sp>
        <p:nvSpPr>
          <p:cNvPr id="2" name="スライド番号プレースホルダー 1">
            <a:extLst>
              <a:ext uri="{FF2B5EF4-FFF2-40B4-BE49-F238E27FC236}">
                <a16:creationId xmlns:a16="http://schemas.microsoft.com/office/drawing/2014/main" id="{D3846C55-2C91-F894-F91C-61F20428A670}"/>
              </a:ext>
            </a:extLst>
          </p:cNvPr>
          <p:cNvSpPr>
            <a:spLocks noGrp="1"/>
          </p:cNvSpPr>
          <p:nvPr>
            <p:ph type="sldNum" sz="quarter" idx="12"/>
          </p:nvPr>
        </p:nvSpPr>
        <p:spPr/>
        <p:txBody>
          <a:bodyPr/>
          <a:lstStyle/>
          <a:p>
            <a:pPr rtl="0"/>
            <a:fld id="{401CF334-2D5C-4859-84A6-CA7E6E43FAEB}" type="slidenum">
              <a:rPr lang="en-US" altLang="ja-JP" noProof="0" smtClean="0"/>
              <a:t>8</a:t>
            </a:fld>
            <a:endParaRPr lang="ja-JP" altLang="en-US" noProof="0" dirty="0"/>
          </a:p>
        </p:txBody>
      </p:sp>
    </p:spTree>
    <p:custDataLst>
      <p:tags r:id="rId1"/>
    </p:custDataLst>
    <p:extLst>
      <p:ext uri="{BB962C8B-B14F-4D97-AF65-F5344CB8AC3E}">
        <p14:creationId xmlns:p14="http://schemas.microsoft.com/office/powerpoint/2010/main" val="333161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95718" y="3433482"/>
            <a:ext cx="1407458" cy="3406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5" name="Rectangle 5"/>
          <p:cNvSpPr>
            <a:spLocks noGrp="1" noChangeArrowheads="1"/>
          </p:cNvSpPr>
          <p:nvPr>
            <p:ph type="title"/>
          </p:nvPr>
        </p:nvSpPr>
        <p:spPr>
          <a:xfrm>
            <a:off x="527381" y="116633"/>
            <a:ext cx="11111983" cy="1450757"/>
          </a:xfrm>
        </p:spPr>
        <p:txBody>
          <a:bodyPr>
            <a:normAutofit/>
          </a:bodyPr>
          <a:lstStyle/>
          <a:p>
            <a:r>
              <a:rPr lang="ja-JP" altLang="en-US" sz="4000" dirty="0">
                <a:latin typeface="UD デジタル 教科書体 N-R" panose="02020400000000000000" pitchFamily="17" charset="-128"/>
                <a:ea typeface="UD デジタル 教科書体 N-R" panose="02020400000000000000" pitchFamily="17" charset="-128"/>
              </a:rPr>
              <a:t>国際生活機能分類（</a:t>
            </a:r>
            <a:r>
              <a:rPr lang="en-US" altLang="ja-JP" sz="4000" dirty="0">
                <a:latin typeface="UD デジタル 教科書体 N-R" panose="02020400000000000000" pitchFamily="17" charset="-128"/>
                <a:ea typeface="UD デジタル 教科書体 N-R" panose="02020400000000000000" pitchFamily="17" charset="-128"/>
              </a:rPr>
              <a:t>ICF</a:t>
            </a:r>
            <a:r>
              <a:rPr lang="ja-JP" altLang="en-US" sz="4000" dirty="0">
                <a:latin typeface="UD デジタル 教科書体 N-R" panose="02020400000000000000" pitchFamily="17" charset="-128"/>
                <a:ea typeface="UD デジタル 教科書体 N-R" panose="02020400000000000000" pitchFamily="17" charset="-128"/>
              </a:rPr>
              <a:t>）によるモデル：</a:t>
            </a:r>
            <a:br>
              <a:rPr lang="en-US" altLang="ja-JP" sz="4000" dirty="0">
                <a:latin typeface="UD デジタル 教科書体 N-R" panose="02020400000000000000" pitchFamily="17" charset="-128"/>
                <a:ea typeface="UD デジタル 教科書体 N-R" panose="02020400000000000000" pitchFamily="17" charset="-128"/>
              </a:rPr>
            </a:br>
            <a:r>
              <a:rPr lang="ja-JP" altLang="en-US" sz="4000" dirty="0">
                <a:solidFill>
                  <a:srgbClr val="FF0000"/>
                </a:solidFill>
                <a:latin typeface="UD デジタル 教科書体 N-R" panose="02020400000000000000" pitchFamily="17" charset="-128"/>
                <a:ea typeface="UD デジタル 教科書体 N-R" panose="02020400000000000000" pitchFamily="17" charset="-128"/>
              </a:rPr>
              <a:t>生物・心理・社会モデル</a:t>
            </a:r>
          </a:p>
        </p:txBody>
      </p:sp>
      <p:sp>
        <p:nvSpPr>
          <p:cNvPr id="14" name="正方形/長方形 13"/>
          <p:cNvSpPr/>
          <p:nvPr/>
        </p:nvSpPr>
        <p:spPr>
          <a:xfrm>
            <a:off x="4796118" y="3433482"/>
            <a:ext cx="1407458" cy="3406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037295" y="3433481"/>
            <a:ext cx="1407458" cy="3406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6" name="Rectangle 6"/>
          <p:cNvSpPr>
            <a:spLocks noGrp="1" noChangeArrowheads="1"/>
          </p:cNvSpPr>
          <p:nvPr>
            <p:ph idx="1"/>
          </p:nvPr>
        </p:nvSpPr>
        <p:spPr>
          <a:xfrm>
            <a:off x="1180414" y="1525200"/>
            <a:ext cx="10139462" cy="4179341"/>
          </a:xfrm>
        </p:spPr>
        <p:txBody>
          <a:bodyPr>
            <a:noAutofit/>
          </a:bodyPr>
          <a:lstStyle/>
          <a:p>
            <a:pPr>
              <a:buFontTx/>
              <a:buNone/>
            </a:pPr>
            <a:r>
              <a:rPr lang="ja-JP" altLang="en-US" sz="2800" dirty="0"/>
              <a:t>障害を背景因子によって可塑的なものと見る</a:t>
            </a:r>
          </a:p>
          <a:p>
            <a:pPr>
              <a:buFontTx/>
              <a:buNone/>
            </a:pPr>
            <a:endParaRPr lang="ja-JP" altLang="en-US" sz="2800" dirty="0"/>
          </a:p>
          <a:p>
            <a:pPr>
              <a:buFontTx/>
              <a:buNone/>
            </a:pPr>
            <a:r>
              <a:rPr lang="ja-JP" altLang="en-US" sz="2400" dirty="0"/>
              <a:t>　心身機能・構造　　　　　　　活動　　　　　　　　参加</a:t>
            </a:r>
          </a:p>
          <a:p>
            <a:pPr>
              <a:buFontTx/>
              <a:buNone/>
            </a:pPr>
            <a:r>
              <a:rPr lang="ja-JP" altLang="en-US" sz="1800" dirty="0"/>
              <a:t>（身体の機能、解剖学的部分）　　　　（個人の行為）　　　　　（個人の関与）</a:t>
            </a:r>
            <a:endParaRPr lang="en-US" altLang="ja-JP" sz="2400" dirty="0"/>
          </a:p>
          <a:p>
            <a:pPr>
              <a:buFontTx/>
              <a:buNone/>
            </a:pPr>
            <a:r>
              <a:rPr lang="ja-JP" altLang="en-US" sz="2400" dirty="0"/>
              <a:t>　　機能障害　　　　　　　　　　活動制限　　　　　参加制限</a:t>
            </a:r>
            <a:r>
              <a:rPr lang="ja-JP" altLang="en-US" sz="2800" dirty="0"/>
              <a:t>　</a:t>
            </a:r>
          </a:p>
          <a:p>
            <a:pPr>
              <a:buFontTx/>
              <a:buNone/>
            </a:pPr>
            <a:r>
              <a:rPr lang="ja-JP" altLang="en-US" sz="2800" dirty="0"/>
              <a:t>　</a:t>
            </a:r>
          </a:p>
          <a:p>
            <a:pPr>
              <a:buFontTx/>
              <a:buNone/>
            </a:pPr>
            <a:r>
              <a:rPr lang="ja-JP" altLang="en-US" sz="2400" dirty="0"/>
              <a:t>　　　　　　　　　個人要因　　　　　　　　　環境要因　　　　　　　　　　　　　　　　　　</a:t>
            </a:r>
            <a:endParaRPr lang="ja-JP" altLang="en-US" dirty="0"/>
          </a:p>
          <a:p>
            <a:pPr>
              <a:buFontTx/>
              <a:buNone/>
            </a:pPr>
            <a:r>
              <a:rPr lang="ja-JP" altLang="en-US" sz="1800" dirty="0"/>
              <a:t>　　　　　年齢・人種・教育歴・経験・性格　　　　　　個人的環境・サービス・制度</a:t>
            </a:r>
          </a:p>
          <a:p>
            <a:pPr>
              <a:buFontTx/>
              <a:buNone/>
            </a:pPr>
            <a:endParaRPr lang="en-US" altLang="ja-JP" sz="2400" dirty="0"/>
          </a:p>
        </p:txBody>
      </p:sp>
      <p:cxnSp>
        <p:nvCxnSpPr>
          <p:cNvPr id="7" name="直線矢印コネクタ 6"/>
          <p:cNvCxnSpPr/>
          <p:nvPr/>
        </p:nvCxnSpPr>
        <p:spPr>
          <a:xfrm flipV="1">
            <a:off x="3003176" y="3603810"/>
            <a:ext cx="1792942" cy="1"/>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a:off x="6203576" y="3603810"/>
            <a:ext cx="833719" cy="0"/>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0" name="上矢印 9"/>
          <p:cNvSpPr/>
          <p:nvPr/>
        </p:nvSpPr>
        <p:spPr>
          <a:xfrm>
            <a:off x="3630706" y="3872753"/>
            <a:ext cx="188259" cy="4123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矢印 20"/>
          <p:cNvSpPr/>
          <p:nvPr/>
        </p:nvSpPr>
        <p:spPr>
          <a:xfrm>
            <a:off x="6620435" y="3872753"/>
            <a:ext cx="188259" cy="4123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61998" y="5400011"/>
            <a:ext cx="10022543" cy="954107"/>
          </a:xfrm>
          <a:prstGeom prst="rect">
            <a:avLst/>
          </a:prstGeom>
          <a:noFill/>
        </p:spPr>
        <p:txBody>
          <a:bodyPr wrap="square" rtlCol="0">
            <a:spAutoFit/>
          </a:bodyPr>
          <a:lstStyle/>
          <a:p>
            <a:r>
              <a:rPr kumimoji="1" lang="ja-JP" altLang="en-US" sz="2800" dirty="0"/>
              <a:t>　障害による活動制限や参加制限は、個人要因や背景要因という環境の働きかけによっていかようにでも変わる。</a:t>
            </a:r>
          </a:p>
        </p:txBody>
      </p:sp>
      <p:sp>
        <p:nvSpPr>
          <p:cNvPr id="2" name="スライド番号プレースホルダー 1">
            <a:extLst>
              <a:ext uri="{FF2B5EF4-FFF2-40B4-BE49-F238E27FC236}">
                <a16:creationId xmlns:a16="http://schemas.microsoft.com/office/drawing/2014/main" id="{6E2941EA-4747-F555-E1FE-7F2EB2BC4F18}"/>
              </a:ext>
            </a:extLst>
          </p:cNvPr>
          <p:cNvSpPr>
            <a:spLocks noGrp="1"/>
          </p:cNvSpPr>
          <p:nvPr>
            <p:ph type="sldNum" sz="quarter" idx="12"/>
          </p:nvPr>
        </p:nvSpPr>
        <p:spPr>
          <a:xfrm>
            <a:off x="8737600" y="6356353"/>
            <a:ext cx="2844800" cy="365125"/>
          </a:xfrm>
        </p:spPr>
        <p:txBody>
          <a:bodyPr/>
          <a:lstStyle/>
          <a:p>
            <a:pPr rtl="0"/>
            <a:fld id="{401CF334-2D5C-4859-84A6-CA7E6E43FAEB}" type="slidenum">
              <a:rPr lang="en-US" altLang="ja-JP" noProof="0" smtClean="0"/>
              <a:t>9</a:t>
            </a:fld>
            <a:endParaRPr lang="ja-JP" altLang="en-US" noProof="0" dirty="0"/>
          </a:p>
        </p:txBody>
      </p:sp>
    </p:spTree>
    <p:extLst>
      <p:ext uri="{BB962C8B-B14F-4D97-AF65-F5344CB8AC3E}">
        <p14:creationId xmlns:p14="http://schemas.microsoft.com/office/powerpoint/2010/main" val="3652366637"/>
      </p:ext>
    </p:extLst>
  </p:cSld>
  <p:clrMapOvr>
    <a:masterClrMapping/>
  </p:clrMapOvr>
  <mc:AlternateContent xmlns:mc="http://schemas.openxmlformats.org/markup-compatibility/2006" xmlns:p14="http://schemas.microsoft.com/office/powerpoint/2010/main">
    <mc:Choice Requires="p14">
      <p:transition spd="slow" p14:dur="2000" advTm="93917"/>
    </mc:Choice>
    <mc:Fallback xmlns="">
      <p:transition spd="slow" advTm="939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9.4|13.6"/>
</p:tagLst>
</file>

<file path=ppt/tags/tag2.xml><?xml version="1.0" encoding="utf-8"?>
<p:tagLst xmlns:a="http://schemas.openxmlformats.org/drawingml/2006/main" xmlns:r="http://schemas.openxmlformats.org/officeDocument/2006/relationships" xmlns:p="http://schemas.openxmlformats.org/presentationml/2006/main">
  <p:tag name="TIMING" val="|14.4"/>
</p:tagLst>
</file>

<file path=ppt/tags/tag3.xml><?xml version="1.0" encoding="utf-8"?>
<p:tagLst xmlns:a="http://schemas.openxmlformats.org/drawingml/2006/main" xmlns:r="http://schemas.openxmlformats.org/officeDocument/2006/relationships" xmlns:p="http://schemas.openxmlformats.org/presentationml/2006/main">
  <p:tag name="TIMING" val="|9.9"/>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4525</TotalTime>
  <Words>12193</Words>
  <Application>Microsoft Office PowerPoint</Application>
  <PresentationFormat>ワイド画面</PresentationFormat>
  <Paragraphs>417</Paragraphs>
  <Slides>34</Slides>
  <Notes>31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BIZ UDPゴシック</vt:lpstr>
      <vt:lpstr>UD デジタル 教科書体 N-B</vt:lpstr>
      <vt:lpstr>UD デジタル 教科書体 NK-B</vt:lpstr>
      <vt:lpstr>UD デジタル 教科書体 NK-R</vt:lpstr>
      <vt:lpstr>UD デジタル 教科書体 N-R</vt:lpstr>
      <vt:lpstr>游ゴシック</vt:lpstr>
      <vt:lpstr>游明朝</vt:lpstr>
      <vt:lpstr>Arial</vt:lpstr>
      <vt:lpstr>Calibri</vt:lpstr>
      <vt:lpstr>Wingdings</vt:lpstr>
      <vt:lpstr>Office ​​テーマ</vt:lpstr>
      <vt:lpstr>PowerPoint プレゼンテーション</vt:lpstr>
      <vt:lpstr>１．発達理論と発達的観点 （１）発達の原理</vt:lpstr>
      <vt:lpstr>様々な発達の原理</vt:lpstr>
      <vt:lpstr>近年の遺伝学の進歩から</vt:lpstr>
      <vt:lpstr>生態学的発達理論：ブロンフェンブレンナー</vt:lpstr>
      <vt:lpstr>発達の最近接領域：ヴィゴツキー</vt:lpstr>
      <vt:lpstr>スカフォルディング：足場かけ</vt:lpstr>
      <vt:lpstr>（２）発達的観点</vt:lpstr>
      <vt:lpstr>国際生活機能分類（ICF）によるモデル： 生物・心理・社会モデル</vt:lpstr>
      <vt:lpstr>アクティビティー (オンデマンドの場合)</vt:lpstr>
      <vt:lpstr>PowerPoint プレゼンテーション</vt:lpstr>
      <vt:lpstr>PowerPoint プレゼンテーション</vt:lpstr>
      <vt:lpstr>２．発達の節目と発達段階</vt:lpstr>
      <vt:lpstr>3.児童生徒の発達と家族・仲間・教師の役割 （１）気質と環境との適合・不適合</vt:lpstr>
      <vt:lpstr>（２）アタッチメント</vt:lpstr>
      <vt:lpstr>（３）コンパニオンシップ</vt:lpstr>
      <vt:lpstr>（４）児童生徒にとっての親・教師の役割</vt:lpstr>
      <vt:lpstr>４．発達の多様性と環境の影響 (1)「ヒト」の発達の自由度の高さと多様さ</vt:lpstr>
      <vt:lpstr>(2)人の発達、人と環境との相乗的相互作用</vt:lpstr>
      <vt:lpstr>アクティビティー(対面・ライブの場合)</vt:lpstr>
      <vt:lpstr>(3)家庭の状況と支援(社会的な環境の影響)</vt:lpstr>
      <vt:lpstr>５．発達障害をはじめとした、 多様な児童生徒の理解と支援 (1)情動の理解と情動調整への支援</vt:lpstr>
      <vt:lpstr>(2)パフォーマンス 意思・意欲・主体的に他者とともに取り組む力</vt:lpstr>
      <vt:lpstr>発達の最近接領域(ZPD)</vt:lpstr>
      <vt:lpstr>(3)他者との関係の中で自己を認め尊重する、 尊重されている自己を見つける</vt:lpstr>
      <vt:lpstr>(4)発達障害、その他の障害</vt:lpstr>
      <vt:lpstr>６．ニューロダイバーシティーとインクルーシブ (1)「障害者」ではなく「特別な(個に応じた)支援ニーズのある人」という視点 </vt:lpstr>
      <vt:lpstr>支援・被支援を固定しない</vt:lpstr>
      <vt:lpstr>(2)ニューロダイバーシティー　 特性(個性)と障害と</vt:lpstr>
      <vt:lpstr>(3)インクルーシブな社会を目指して</vt:lpstr>
      <vt:lpstr>引用文献</vt:lpstr>
      <vt:lpstr>アンデルセン(1991) 『リフレクティング・プロセス 会話における会話と会話』(2015) 鈴木浩二　監訳　金剛出版 エリクソン（１９８２）『ライフサイクル、その完結』（2001）村瀬孝雄・近藤邦夫訳、みすず書房 ヴィゴツキー(1924) ヴィゴツキー　『障害児発達・教育論集』(2006) 柴田義松他　訳　新読書社 ヴィゴツキー(1935) 『「発達の最近接領域」の理論』(2003)　土井捷三他　訳　三学出版 ゲゼル (1952) 『乳幼児の心理学―出生より5歳まで』　(1978）山下俊郎（訳）家庭教育社 セイックラ/アーンキル(2014)　『開かれた対話と未来』(2019)　斎藤環監訳　医学書院 ダマシオ(1994)　DESCARTES`ERROR(『デカルトの誤り』(2010)田中三彦訳　筑摩書房）　　 チクセントミハイ(1990)　 『フロー体験　喜びの現象学』(1996) 今村浩明　世界思想社 トマセロ(1999) 『心とことばの起源を探る』(大堀壽夫他　訳（2006）　勁草書房 ブロンフェンブレンナー (1979) 『人間発達の生態学 (エコロジー) : 発達心理学への挑戦』（1996）　磯貝芳郎、 福富護訳　川島書店） ポージェス(2017)　『ポリヴエーガル理論入門』(2018) 花丘ちぐさ訳　春秋社　 ホルツマン(2009) 「遊ぶヴィゴツキー　生成の心理学へ」(2014) 茂呂雄二訳　新曜社 ルドゥー(1996) 『エモーショナル・ブレイン　情動の脳科学』松本元他　訳(2003)　東京大学出版会　 ワロン(1938) ワロン『身体・自我・社会』浜田寿美男訳編　(1983) ミネルヴァ書房</vt:lpstr>
      <vt:lpstr>推薦図書</vt:lpstr>
      <vt:lpstr>　氏家達夫編著「発達と教育をつなぐ心理学　自立的なエージェントとして子どもをとらえる」(２０２５)ナカニシヤ出版 　麻生武・浜田寿美男編「よくわかる臨床発達心理学[第４版](やわらかアカデミズム・&lt;わかる&gt;シリーズ)」(２０１２)ミネルヴァ書房 　臨床発達心理士認定運営機構監修、山崎晃・藤崎春代編「臨床発達心理学の基礎(講座・臨床発達心理学第１巻)」(2017)ミネルヴァ書房 　田島信元・南徹弘・日本発達心理学会編著「発達心理学と隣接領域の理論・方法論(発達科学ハンドブック第１巻)」(２０１３)新曜社 　根ヶ山光一・仲真紀子編著「発達の基盤：身体、認知、情動(発達科学ハンドブック第４巻)」(２０１２)新曜社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第1分野 科目3：児童生徒の臨床心理的理解  第1講座：発達課題から見た臨床心理的理解</dc:title>
  <dc:creator>清美 近藤</dc:creator>
  <cp:lastModifiedBy>松田江里子</cp:lastModifiedBy>
  <cp:revision>101</cp:revision>
  <dcterms:created xsi:type="dcterms:W3CDTF">2024-06-28T12:06:08Z</dcterms:created>
  <dcterms:modified xsi:type="dcterms:W3CDTF">2026-05-13T08:56:54Z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2026-03-19T04:31:24Z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49781228-496f-4ea2-84a4-eb7022c50039</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