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2" r:id="rId2"/>
    <p:sldId id="259" r:id="rId3"/>
    <p:sldId id="257" r:id="rId4"/>
    <p:sldId id="266" r:id="rId5"/>
    <p:sldId id="262" r:id="rId6"/>
    <p:sldId id="264" r:id="rId7"/>
    <p:sldId id="273" r:id="rId8"/>
    <p:sldId id="2596" r:id="rId9"/>
    <p:sldId id="261" r:id="rId10"/>
    <p:sldId id="271" r:id="rId11"/>
    <p:sldId id="270" r:id="rId12"/>
    <p:sldId id="267" r:id="rId13"/>
    <p:sldId id="274" r:id="rId14"/>
    <p:sldId id="275" r:id="rId15"/>
    <p:sldId id="501" r:id="rId16"/>
    <p:sldId id="499" r:id="rId17"/>
    <p:sldId id="276" r:id="rId18"/>
    <p:sldId id="500" r:id="rId19"/>
    <p:sldId id="502" r:id="rId20"/>
    <p:sldId id="509" r:id="rId21"/>
    <p:sldId id="511" r:id="rId22"/>
    <p:sldId id="316" r:id="rId23"/>
    <p:sldId id="513" r:id="rId24"/>
    <p:sldId id="970" r:id="rId25"/>
    <p:sldId id="1315" r:id="rId26"/>
    <p:sldId id="2599" r:id="rId27"/>
    <p:sldId id="2600" r:id="rId28"/>
    <p:sldId id="1267" r:id="rId29"/>
    <p:sldId id="1268" r:id="rId30"/>
    <p:sldId id="2591" r:id="rId31"/>
    <p:sldId id="2590" r:id="rId32"/>
    <p:sldId id="2593" r:id="rId33"/>
    <p:sldId id="2601" r:id="rId34"/>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1E093-D169-1974-B40C-9CA6EECB24D4}" name="松田明子" initials="明松" userId="S::matsuda-a@mext.go.jp::969902a4-8495-4d09-a80e-081ef4c2bbb7" providerId="AD"/>
  <p188:author id="{93E939D4-D0D0-D3B9-1748-62D27EC16BAD}" name="東則孝" initials="東" userId="東則孝"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1" autoAdjust="0"/>
    <p:restoredTop sz="96242" autoAdjust="0"/>
  </p:normalViewPr>
  <p:slideViewPr>
    <p:cSldViewPr snapToGrid="0">
      <p:cViewPr varScale="1">
        <p:scale>
          <a:sx n="117" d="100"/>
          <a:sy n="117" d="100"/>
        </p:scale>
        <p:origin x="216" y="86"/>
      </p:cViewPr>
      <p:guideLst/>
    </p:cSldViewPr>
  </p:slideViewPr>
  <p:notesTextViewPr>
    <p:cViewPr>
      <p:scale>
        <a:sx n="1" d="1"/>
        <a:sy n="1" d="1"/>
      </p:scale>
      <p:origin x="0" y="0"/>
    </p:cViewPr>
  </p:notesTextViewPr>
  <p:notesViewPr>
    <p:cSldViewPr snapToGrid="0">
      <p:cViewPr varScale="1">
        <p:scale>
          <a:sx n="79" d="100"/>
          <a:sy n="79" d="100"/>
        </p:scale>
        <p:origin x="401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DB89130-DF01-4435-8AFD-11FF51AF79FC}" type="datetimeFigureOut">
              <a:rPr kumimoji="1" lang="ja-JP" altLang="en-US" smtClean="0"/>
              <a:t>2026/5/25</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009297F-C55B-4094-8D65-5A7A44ABFA06}" type="slidenum">
              <a:rPr kumimoji="1" lang="ja-JP" altLang="en-US" smtClean="0"/>
              <a:t>‹#›</a:t>
            </a:fld>
            <a:endParaRPr kumimoji="1" lang="ja-JP" altLang="en-US"/>
          </a:p>
        </p:txBody>
      </p:sp>
    </p:spTree>
    <p:extLst>
      <p:ext uri="{BB962C8B-B14F-4D97-AF65-F5344CB8AC3E}">
        <p14:creationId xmlns:p14="http://schemas.microsoft.com/office/powerpoint/2010/main" val="28765016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2</a:t>
            </a:fld>
            <a:endParaRPr kumimoji="1" lang="ja-JP" altLang="en-US"/>
          </a:p>
        </p:txBody>
      </p:sp>
    </p:spTree>
    <p:extLst>
      <p:ext uri="{BB962C8B-B14F-4D97-AF65-F5344CB8AC3E}">
        <p14:creationId xmlns:p14="http://schemas.microsoft.com/office/powerpoint/2010/main" val="262184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27000" algn="just">
              <a:lnSpc>
                <a:spcPts val="3000"/>
              </a:lnSpc>
            </a:pPr>
            <a:r>
              <a:rPr lang="ja-JP" altLang="en-US" kern="100" dirty="0">
                <a:effectLst/>
                <a:latin typeface="+mn-ea"/>
                <a:ea typeface="+mn-ea"/>
                <a:cs typeface="Times New Roman" panose="02020603050405020304" pitchFamily="18" charset="0"/>
              </a:rPr>
              <a:t>事例です。教師</a:t>
            </a:r>
            <a:r>
              <a:rPr lang="en-US" altLang="ja-JP" kern="100" dirty="0">
                <a:effectLst/>
                <a:latin typeface="+mn-ea"/>
                <a:ea typeface="+mn-ea"/>
                <a:cs typeface="Times New Roman" panose="02020603050405020304" pitchFamily="18" charset="0"/>
              </a:rPr>
              <a:t>A</a:t>
            </a:r>
            <a:r>
              <a:rPr lang="ja-JP" altLang="en-US" kern="100" dirty="0">
                <a:effectLst/>
                <a:latin typeface="+mn-ea"/>
                <a:ea typeface="+mn-ea"/>
                <a:cs typeface="Times New Roman" panose="02020603050405020304" pitchFamily="18" charset="0"/>
              </a:rPr>
              <a:t>が不登校生の</a:t>
            </a:r>
            <a:r>
              <a:rPr lang="en-US" altLang="ja-JP" kern="100" dirty="0">
                <a:effectLst/>
                <a:latin typeface="+mn-ea"/>
                <a:ea typeface="+mn-ea"/>
                <a:cs typeface="Times New Roman" panose="02020603050405020304" pitchFamily="18" charset="0"/>
              </a:rPr>
              <a:t>B</a:t>
            </a:r>
            <a:r>
              <a:rPr lang="ja-JP" altLang="en-US" kern="100" dirty="0">
                <a:effectLst/>
                <a:latin typeface="+mn-ea"/>
                <a:ea typeface="+mn-ea"/>
                <a:cs typeface="Times New Roman" panose="02020603050405020304" pitchFamily="18" charset="0"/>
              </a:rPr>
              <a:t>のところに家庭訪問したときの例です。</a:t>
            </a:r>
            <a:r>
              <a:rPr lang="en-US" altLang="ja-JP" kern="100" dirty="0">
                <a:effectLst/>
                <a:latin typeface="+mn-ea"/>
                <a:ea typeface="+mn-ea"/>
                <a:cs typeface="Times New Roman" panose="02020603050405020304" pitchFamily="18" charset="0"/>
              </a:rPr>
              <a:t>B</a:t>
            </a:r>
            <a:r>
              <a:rPr lang="ja-JP" altLang="ja-JP" kern="100" dirty="0">
                <a:effectLst/>
                <a:latin typeface="+mn-ea"/>
                <a:ea typeface="+mn-ea"/>
                <a:cs typeface="Times New Roman" panose="02020603050405020304" pitchFamily="18" charset="0"/>
              </a:rPr>
              <a:t>さんは、教師</a:t>
            </a:r>
            <a:r>
              <a:rPr lang="en-US" altLang="ja-JP" kern="100" dirty="0">
                <a:effectLst/>
                <a:latin typeface="+mn-ea"/>
                <a:ea typeface="+mn-ea"/>
                <a:cs typeface="Times New Roman" panose="02020603050405020304" pitchFamily="18" charset="0"/>
              </a:rPr>
              <a:t>A</a:t>
            </a:r>
            <a:r>
              <a:rPr lang="ja-JP" altLang="ja-JP" kern="100" dirty="0">
                <a:effectLst/>
                <a:latin typeface="+mn-ea"/>
                <a:ea typeface="+mn-ea"/>
                <a:cs typeface="Times New Roman" panose="02020603050405020304" pitchFamily="18" charset="0"/>
              </a:rPr>
              <a:t>に対して、</a:t>
            </a:r>
            <a:r>
              <a:rPr lang="ja-JP" altLang="ja-JP" kern="100" dirty="0">
                <a:solidFill>
                  <a:srgbClr val="FF0000"/>
                </a:solidFill>
                <a:effectLst/>
                <a:latin typeface="+mn-ea"/>
                <a:ea typeface="+mn-ea"/>
                <a:cs typeface="Times New Roman" panose="02020603050405020304" pitchFamily="18" charset="0"/>
              </a:rPr>
              <a:t>「ぼくは、学校に行こうと思えば行ける。授業はオンラインで参加しているし、オンラインの個別指導の塾で勉強もしている」</a:t>
            </a:r>
            <a:r>
              <a:rPr lang="ja-JP" altLang="ja-JP" kern="100" dirty="0">
                <a:effectLst/>
                <a:latin typeface="+mn-ea"/>
                <a:ea typeface="+mn-ea"/>
                <a:cs typeface="Times New Roman" panose="02020603050405020304" pitchFamily="18" charset="0"/>
              </a:rPr>
              <a:t>と</a:t>
            </a:r>
            <a:r>
              <a:rPr lang="ja-JP" altLang="en-US" kern="100" dirty="0">
                <a:effectLst/>
                <a:latin typeface="+mn-ea"/>
                <a:ea typeface="+mn-ea"/>
                <a:cs typeface="Times New Roman" panose="02020603050405020304" pitchFamily="18" charset="0"/>
              </a:rPr>
              <a:t>いいます。</a:t>
            </a:r>
            <a:r>
              <a:rPr lang="ja-JP" altLang="ja-JP" kern="100" dirty="0">
                <a:effectLst/>
                <a:latin typeface="+mn-ea"/>
                <a:ea typeface="+mn-ea"/>
                <a:cs typeface="Times New Roman" panose="02020603050405020304" pitchFamily="18" charset="0"/>
              </a:rPr>
              <a:t>そこで教師</a:t>
            </a:r>
            <a:r>
              <a:rPr lang="en-US" altLang="ja-JP" kern="100" dirty="0">
                <a:effectLst/>
                <a:latin typeface="+mn-ea"/>
                <a:ea typeface="+mn-ea"/>
                <a:cs typeface="Times New Roman" panose="02020603050405020304" pitchFamily="18" charset="0"/>
              </a:rPr>
              <a:t>A</a:t>
            </a:r>
            <a:r>
              <a:rPr lang="ja-JP" altLang="ja-JP" kern="100" dirty="0">
                <a:effectLst/>
                <a:latin typeface="+mn-ea"/>
                <a:ea typeface="+mn-ea"/>
                <a:cs typeface="Times New Roman" panose="02020603050405020304" pitchFamily="18" charset="0"/>
              </a:rPr>
              <a:t>は、</a:t>
            </a:r>
            <a:r>
              <a:rPr lang="en-US" altLang="ja-JP" kern="100" dirty="0">
                <a:effectLst/>
                <a:latin typeface="+mn-ea"/>
                <a:ea typeface="+mn-ea"/>
                <a:cs typeface="Times New Roman" panose="02020603050405020304" pitchFamily="18" charset="0"/>
              </a:rPr>
              <a:t>B</a:t>
            </a:r>
            <a:r>
              <a:rPr lang="ja-JP" altLang="ja-JP" kern="100" dirty="0">
                <a:effectLst/>
                <a:latin typeface="+mn-ea"/>
                <a:ea typeface="+mn-ea"/>
                <a:cs typeface="Times New Roman" panose="02020603050405020304" pitchFamily="18" charset="0"/>
              </a:rPr>
              <a:t>さんの気持ちを丁寧に聞いたあと、次の日の朝、登校の約束を</a:t>
            </a:r>
            <a:r>
              <a:rPr lang="ja-JP" altLang="en-US" kern="100" dirty="0">
                <a:effectLst/>
                <a:latin typeface="+mn-ea"/>
                <a:ea typeface="+mn-ea"/>
                <a:cs typeface="Times New Roman" panose="02020603050405020304" pitchFamily="18" charset="0"/>
              </a:rPr>
              <a:t>しました。</a:t>
            </a:r>
            <a:r>
              <a:rPr lang="ja-JP" altLang="ja-JP" kern="100" dirty="0">
                <a:solidFill>
                  <a:srgbClr val="FF0000"/>
                </a:solidFill>
                <a:effectLst/>
                <a:latin typeface="+mn-ea"/>
                <a:ea typeface="+mn-ea"/>
                <a:cs typeface="Times New Roman" panose="02020603050405020304" pitchFamily="18" charset="0"/>
              </a:rPr>
              <a:t>翌日の朝、母親から電話があった。</a:t>
            </a:r>
            <a:r>
              <a:rPr lang="en-US" altLang="ja-JP" kern="100" dirty="0">
                <a:solidFill>
                  <a:srgbClr val="FF0000"/>
                </a:solidFill>
                <a:effectLst/>
                <a:latin typeface="+mn-ea"/>
                <a:ea typeface="+mn-ea"/>
                <a:cs typeface="Times New Roman" panose="02020603050405020304" pitchFamily="18" charset="0"/>
              </a:rPr>
              <a:t>B</a:t>
            </a:r>
            <a:r>
              <a:rPr lang="ja-JP" altLang="ja-JP" kern="100" dirty="0">
                <a:solidFill>
                  <a:srgbClr val="FF0000"/>
                </a:solidFill>
                <a:effectLst/>
                <a:latin typeface="+mn-ea"/>
                <a:ea typeface="+mn-ea"/>
                <a:cs typeface="Times New Roman" panose="02020603050405020304" pitchFamily="18" charset="0"/>
              </a:rPr>
              <a:t>さんは布団から出られない</a:t>
            </a:r>
            <a:r>
              <a:rPr lang="ja-JP" altLang="en-US" kern="100" dirty="0">
                <a:solidFill>
                  <a:srgbClr val="FF0000"/>
                </a:solidFill>
                <a:effectLst/>
                <a:latin typeface="+mn-ea"/>
                <a:ea typeface="+mn-ea"/>
                <a:cs typeface="Times New Roman" panose="02020603050405020304" pitchFamily="18" charset="0"/>
              </a:rPr>
              <a:t>といいます。この場合は，</a:t>
            </a:r>
            <a:r>
              <a:rPr lang="en-US" altLang="ja-JP" kern="100" dirty="0">
                <a:solidFill>
                  <a:srgbClr val="FF0000"/>
                </a:solidFill>
                <a:effectLst/>
                <a:latin typeface="+mn-ea"/>
                <a:ea typeface="+mn-ea"/>
                <a:cs typeface="Times New Roman" panose="02020603050405020304" pitchFamily="18" charset="0"/>
              </a:rPr>
              <a:t>B</a:t>
            </a:r>
            <a:r>
              <a:rPr lang="ja-JP" altLang="en-US" kern="100" dirty="0">
                <a:solidFill>
                  <a:srgbClr val="FF0000"/>
                </a:solidFill>
                <a:effectLst/>
                <a:latin typeface="+mn-ea"/>
                <a:ea typeface="+mn-ea"/>
                <a:cs typeface="Times New Roman" panose="02020603050405020304" pitchFamily="18" charset="0"/>
              </a:rPr>
              <a:t>さんが自分のことを実感できない可能性があります。</a:t>
            </a:r>
            <a:r>
              <a:rPr lang="en-US" altLang="ja-JP" kern="100" dirty="0">
                <a:solidFill>
                  <a:srgbClr val="FF0000"/>
                </a:solidFill>
                <a:effectLst/>
                <a:latin typeface="+mn-ea"/>
                <a:ea typeface="+mn-ea"/>
                <a:cs typeface="Times New Roman" panose="02020603050405020304" pitchFamily="18" charset="0"/>
              </a:rPr>
              <a:t>B</a:t>
            </a:r>
            <a:r>
              <a:rPr lang="ja-JP" altLang="en-US" kern="100" dirty="0">
                <a:solidFill>
                  <a:srgbClr val="FF0000"/>
                </a:solidFill>
                <a:effectLst/>
                <a:latin typeface="+mn-ea"/>
                <a:ea typeface="+mn-ea"/>
                <a:cs typeface="Times New Roman" panose="02020603050405020304" pitchFamily="18" charset="0"/>
              </a:rPr>
              <a:t>さんが，「登校できない自分」を見つめること、「モヤモヤしている自分」、「登校したいけどできない自分」こうしたことを自分で少しでも気づくように支援することがポイントです。</a:t>
            </a:r>
          </a:p>
          <a:p>
            <a:pPr indent="127000" algn="just">
              <a:lnSpc>
                <a:spcPts val="3000"/>
              </a:lnSpc>
            </a:pPr>
            <a:endParaRPr lang="ja-JP" altLang="ja-JP" kern="100" dirty="0">
              <a:solidFill>
                <a:srgbClr val="FF0000"/>
              </a:solidFill>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11</a:t>
            </a:fld>
            <a:endParaRPr kumimoji="1" lang="ja-JP" altLang="en-US"/>
          </a:p>
        </p:txBody>
      </p:sp>
    </p:spTree>
    <p:extLst>
      <p:ext uri="{BB962C8B-B14F-4D97-AF65-F5344CB8AC3E}">
        <p14:creationId xmlns:p14="http://schemas.microsoft.com/office/powerpoint/2010/main" val="302747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UD デジタル 教科書体 N-R" panose="02020400000000000000" pitchFamily="18" charset="-128"/>
                <a:cs typeface="Times New Roman" panose="02020603050405020304" pitchFamily="18" charset="0"/>
              </a:rPr>
              <a:t>　</a:t>
            </a:r>
            <a:r>
              <a:rPr lang="ja-JP" altLang="ja-JP" sz="1200" kern="100" dirty="0">
                <a:effectLst/>
                <a:latin typeface="+mn-ea"/>
                <a:ea typeface="+mn-ea"/>
                <a:cs typeface="Times New Roman" panose="02020603050405020304" pitchFamily="18" charset="0"/>
              </a:rPr>
              <a:t>行動主義的アプローチは、目に見える、人間の行動に注目し</a:t>
            </a:r>
            <a:r>
              <a:rPr lang="ja-JP" altLang="en-US" sz="1200" kern="100" dirty="0">
                <a:effectLst/>
                <a:latin typeface="+mn-ea"/>
                <a:ea typeface="+mn-ea"/>
                <a:cs typeface="Times New Roman" panose="02020603050405020304" pitchFamily="18" charset="0"/>
              </a:rPr>
              <a:t>てきます</a:t>
            </a:r>
            <a:r>
              <a:rPr lang="ja-JP" altLang="ja-JP" sz="1200" kern="100" dirty="0">
                <a:effectLst/>
                <a:latin typeface="+mn-ea"/>
                <a:ea typeface="+mn-ea"/>
                <a:cs typeface="Times New Roman" panose="02020603050405020304" pitchFamily="18" charset="0"/>
              </a:rPr>
              <a:t>。そして人間の行動を「刺激」と「反応」でみてい</a:t>
            </a:r>
            <a:r>
              <a:rPr lang="ja-JP" altLang="en-US" sz="1200" kern="100" dirty="0">
                <a:effectLst/>
                <a:latin typeface="+mn-ea"/>
                <a:ea typeface="+mn-ea"/>
                <a:cs typeface="Times New Roman" panose="02020603050405020304" pitchFamily="18" charset="0"/>
              </a:rPr>
              <a:t>きます</a:t>
            </a:r>
            <a:r>
              <a:rPr lang="ja-JP" altLang="ja-JP" sz="1200" kern="100" dirty="0">
                <a:effectLst/>
                <a:latin typeface="+mn-ea"/>
                <a:ea typeface="+mn-ea"/>
                <a:cs typeface="Times New Roman" panose="02020603050405020304" pitchFamily="18" charset="0"/>
              </a:rPr>
              <a:t>。つまり、作文をする場面で私語をする子どもは、作文の刺激に、私語の反応</a:t>
            </a:r>
            <a:r>
              <a:rPr lang="ja-JP" altLang="en-US" sz="1200" kern="100" dirty="0">
                <a:effectLst/>
                <a:latin typeface="+mn-ea"/>
                <a:ea typeface="+mn-ea"/>
                <a:cs typeface="Times New Roman" panose="02020603050405020304" pitchFamily="18" charset="0"/>
              </a:rPr>
              <a:t>，行動</a:t>
            </a:r>
            <a:r>
              <a:rPr lang="ja-JP" altLang="ja-JP" sz="1200" kern="100" dirty="0">
                <a:effectLst/>
                <a:latin typeface="+mn-ea"/>
                <a:ea typeface="+mn-ea"/>
                <a:cs typeface="Times New Roman" panose="02020603050405020304" pitchFamily="18" charset="0"/>
              </a:rPr>
              <a:t>が出ていると考える。この場合、私語をすることで子どもが何かしらの報酬を得ていると考え</a:t>
            </a:r>
            <a:r>
              <a:rPr lang="ja-JP" altLang="en-US" sz="1200" kern="100" dirty="0">
                <a:effectLst/>
                <a:latin typeface="+mn-ea"/>
                <a:ea typeface="+mn-ea"/>
                <a:cs typeface="Times New Roman" panose="02020603050405020304" pitchFamily="18" charset="0"/>
              </a:rPr>
              <a:t>ます</a:t>
            </a:r>
            <a:r>
              <a:rPr lang="ja-JP" altLang="ja-JP" sz="1200" kern="100" dirty="0">
                <a:effectLst/>
                <a:latin typeface="+mn-ea"/>
                <a:ea typeface="+mn-ea"/>
                <a:cs typeface="Times New Roman" panose="02020603050405020304" pitchFamily="18" charset="0"/>
              </a:rPr>
              <a:t>。例えば、作文に取り組む場面で、私語（反応）をすることで、作文に取り組まなくても良いという「強化子」を</a:t>
            </a:r>
            <a:r>
              <a:rPr lang="ja-JP" altLang="en-US" sz="1200" kern="100" dirty="0">
                <a:effectLst/>
                <a:latin typeface="+mn-ea"/>
                <a:ea typeface="+mn-ea"/>
                <a:cs typeface="Times New Roman" panose="02020603050405020304" pitchFamily="18" charset="0"/>
              </a:rPr>
              <a:t>得ています</a:t>
            </a:r>
            <a:r>
              <a:rPr lang="ja-JP" altLang="ja-JP" sz="1200" kern="100" dirty="0">
                <a:effectLst/>
                <a:latin typeface="+mn-ea"/>
                <a:ea typeface="+mn-ea"/>
                <a:cs typeface="Times New Roman" panose="02020603050405020304" pitchFamily="18" charset="0"/>
              </a:rPr>
              <a:t>。行動主義的アプローチは学習理論が基礎</a:t>
            </a:r>
            <a:r>
              <a:rPr lang="ja-JP" altLang="en-US" sz="1200" kern="100" dirty="0">
                <a:effectLst/>
                <a:latin typeface="+mn-ea"/>
                <a:ea typeface="+mn-ea"/>
                <a:cs typeface="Times New Roman" panose="02020603050405020304" pitchFamily="18" charset="0"/>
              </a:rPr>
              <a:t>となります</a:t>
            </a:r>
            <a:r>
              <a:rPr lang="ja-JP" altLang="ja-JP" sz="1200" kern="100" dirty="0">
                <a:effectLst/>
                <a:latin typeface="+mn-ea"/>
                <a:ea typeface="+mn-ea"/>
                <a:cs typeface="Times New Roman" panose="02020603050405020304" pitchFamily="18" charset="0"/>
              </a:rPr>
              <a:t>。この学習というものは、学校の勉強だけを意味</a:t>
            </a:r>
            <a:r>
              <a:rPr lang="ja-JP" altLang="en-US" sz="1200" kern="100" dirty="0">
                <a:effectLst/>
                <a:latin typeface="+mn-ea"/>
                <a:ea typeface="+mn-ea"/>
                <a:cs typeface="Times New Roman" panose="02020603050405020304" pitchFamily="18" charset="0"/>
              </a:rPr>
              <a:t>しません</a:t>
            </a:r>
            <a:r>
              <a:rPr lang="ja-JP" altLang="ja-JP" sz="1200" kern="100" dirty="0">
                <a:effectLst/>
                <a:latin typeface="+mn-ea"/>
                <a:ea typeface="+mn-ea"/>
                <a:cs typeface="Times New Roman" panose="02020603050405020304" pitchFamily="18" charset="0"/>
              </a:rPr>
              <a:t>。例えば、特定の人や教室に対する恐怖心や不安感などの感情も学習によって学ぶと</a:t>
            </a:r>
            <a:r>
              <a:rPr lang="ja-JP" altLang="en-US" sz="1200" kern="100" dirty="0">
                <a:effectLst/>
                <a:latin typeface="+mn-ea"/>
                <a:ea typeface="+mn-ea"/>
                <a:cs typeface="Times New Roman" panose="02020603050405020304" pitchFamily="18" charset="0"/>
              </a:rPr>
              <a:t>捉えます</a:t>
            </a:r>
            <a:r>
              <a:rPr lang="ja-JP" altLang="ja-JP" sz="1200" kern="100" dirty="0">
                <a:effectLst/>
                <a:latin typeface="+mn-ea"/>
                <a:ea typeface="+mn-ea"/>
                <a:cs typeface="Times New Roman" panose="02020603050405020304" pitchFamily="18" charset="0"/>
              </a:rPr>
              <a:t>。加えて、適切な社会的行動も不適切な社会的行動なども学習で</a:t>
            </a:r>
            <a:r>
              <a:rPr lang="ja-JP" altLang="en-US" sz="1200" kern="100" dirty="0">
                <a:effectLst/>
                <a:latin typeface="+mn-ea"/>
                <a:ea typeface="+mn-ea"/>
                <a:cs typeface="Times New Roman" panose="02020603050405020304" pitchFamily="18" charset="0"/>
              </a:rPr>
              <a:t>す</a:t>
            </a:r>
            <a:r>
              <a:rPr lang="ja-JP" altLang="ja-JP" sz="1200" kern="100" dirty="0">
                <a:effectLst/>
                <a:latin typeface="+mn-ea"/>
                <a:ea typeface="+mn-ea"/>
                <a:cs typeface="Times New Roman" panose="02020603050405020304" pitchFamily="18" charset="0"/>
              </a:rPr>
              <a:t>。人のすべての行動は学習されたものであると、行動主義的アプローチの理論は考え</a:t>
            </a:r>
            <a:r>
              <a:rPr lang="ja-JP" altLang="en-US" sz="1200" kern="100" dirty="0">
                <a:effectLst/>
                <a:latin typeface="+mn-ea"/>
                <a:ea typeface="+mn-ea"/>
                <a:cs typeface="Times New Roman" panose="02020603050405020304" pitchFamily="18" charset="0"/>
              </a:rPr>
              <a:t>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12</a:t>
            </a:fld>
            <a:endParaRPr kumimoji="1" lang="ja-JP" altLang="en-US"/>
          </a:p>
        </p:txBody>
      </p:sp>
    </p:spTree>
    <p:extLst>
      <p:ext uri="{BB962C8B-B14F-4D97-AF65-F5344CB8AC3E}">
        <p14:creationId xmlns:p14="http://schemas.microsoft.com/office/powerpoint/2010/main" val="92256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その学習の基本の一つが、</a:t>
            </a:r>
            <a:r>
              <a:rPr lang="ja-JP" altLang="ja-JP" sz="1200" b="1" kern="100" dirty="0">
                <a:effectLst/>
                <a:latin typeface="+mn-ea"/>
                <a:ea typeface="+mn-ea"/>
                <a:cs typeface="Times New Roman" panose="02020603050405020304" pitchFamily="18" charset="0"/>
              </a:rPr>
              <a:t>レスポンデント（古典的）条件づけ</a:t>
            </a:r>
            <a:r>
              <a:rPr lang="ja-JP" altLang="ja-JP" sz="1200" kern="100" dirty="0">
                <a:effectLst/>
                <a:latin typeface="+mn-ea"/>
                <a:ea typeface="+mn-ea"/>
                <a:cs typeface="Times New Roman" panose="02020603050405020304" pitchFamily="18" charset="0"/>
              </a:rPr>
              <a:t>である。有名な「パブロフの犬」の実験</a:t>
            </a:r>
            <a:r>
              <a:rPr lang="ja-JP" altLang="en-US" sz="1200" kern="100" dirty="0">
                <a:effectLst/>
                <a:latin typeface="+mn-ea"/>
                <a:ea typeface="+mn-ea"/>
                <a:cs typeface="Times New Roman" panose="02020603050405020304" pitchFamily="18" charset="0"/>
              </a:rPr>
              <a:t>の写真です</a:t>
            </a:r>
            <a:r>
              <a:rPr lang="ja-JP" altLang="ja-JP" sz="1200" kern="100" dirty="0">
                <a:effectLst/>
                <a:latin typeface="+mn-ea"/>
                <a:ea typeface="+mn-ea"/>
                <a:cs typeface="Times New Roman" panose="02020603050405020304" pitchFamily="18" charset="0"/>
              </a:rPr>
              <a:t>。</a:t>
            </a:r>
            <a:r>
              <a:rPr lang="ja-JP" altLang="en-US" sz="1200" kern="100" dirty="0">
                <a:effectLst/>
                <a:latin typeface="+mn-ea"/>
                <a:ea typeface="+mn-ea"/>
                <a:cs typeface="Times New Roman" panose="02020603050405020304" pitchFamily="18" charset="0"/>
              </a:rPr>
              <a:t>パブロフはこのように犬を固定して実験を行いました。</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13</a:t>
            </a:fld>
            <a:endParaRPr kumimoji="1" lang="ja-JP" altLang="en-US"/>
          </a:p>
        </p:txBody>
      </p:sp>
    </p:spTree>
    <p:extLst>
      <p:ext uri="{BB962C8B-B14F-4D97-AF65-F5344CB8AC3E}">
        <p14:creationId xmlns:p14="http://schemas.microsoft.com/office/powerpoint/2010/main" val="28431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まず条件反応形成前を見て下さい。メトロノームの音を出しても，肉片との同時に提示されませんから，何を意味を持ちません。犬は，メトロノームの音に，耳をそばだてる行動をとります。</a:t>
            </a:r>
            <a:endParaRPr kumimoji="1" lang="en-US" altLang="ja-JP" dirty="0">
              <a:latin typeface="+mn-ea"/>
              <a:ea typeface="+mn-ea"/>
            </a:endParaRPr>
          </a:p>
          <a:p>
            <a:r>
              <a:rPr kumimoji="1" lang="ja-JP" altLang="en-US" dirty="0">
                <a:latin typeface="+mn-ea"/>
                <a:ea typeface="+mn-ea"/>
              </a:rPr>
              <a:t>犬は好物である肉片の匂いで唾液を分泌する。この場合、肉片が「無条件刺激」、唾液が「無条件反応」です。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メトロノームの音を聞かせても犬は耳をそばだてるだけで唾液は出ない。しかしながら、犬にメトロノームの音を聞かせて、肉片を見せるどうなるでしょうか。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「メトロノームの音」と「肉片」の提示を繰り返すと、肉片の提示がなくても、メトロノームの音で唾液を分泌するようになります。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この場合、メトロノームの音は、条件づけにより、唾液反応に対する条件刺激に変わります。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つまり、「メトロノームの音」で、肉片を提示しなくても、「唾液を分泌」する（三田村、</a:t>
            </a:r>
            <a:r>
              <a:rPr kumimoji="1" lang="en-US" altLang="ja-JP" dirty="0">
                <a:latin typeface="+mn-ea"/>
                <a:ea typeface="+mn-ea"/>
              </a:rPr>
              <a:t>2017</a:t>
            </a:r>
            <a:r>
              <a:rPr kumimoji="1" lang="ja-JP" altLang="en-US" dirty="0">
                <a:latin typeface="+mn-ea"/>
                <a:ea typeface="+mn-ea"/>
              </a:rPr>
              <a:t>）。</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レスポンデント条件づけがなぜ重要なのかとういうと、不安や恐怖という感情もこの条件づけで身につけられるからです。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学校での不安や恐怖の一つが不登校です。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14</a:t>
            </a:fld>
            <a:endParaRPr kumimoji="1" lang="ja-JP" altLang="en-US"/>
          </a:p>
        </p:txBody>
      </p:sp>
    </p:spTree>
    <p:extLst>
      <p:ext uri="{BB962C8B-B14F-4D97-AF65-F5344CB8AC3E}">
        <p14:creationId xmlns:p14="http://schemas.microsoft.com/office/powerpoint/2010/main" val="404677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xfrm>
            <a:off x="-200025" y="822325"/>
            <a:ext cx="7319963" cy="4117975"/>
          </a:xfrm>
          <a:ln/>
        </p:spPr>
      </p:sp>
      <p:sp>
        <p:nvSpPr>
          <p:cNvPr id="56323" name="ノート プレースホルダ 2"/>
          <p:cNvSpPr>
            <a:spLocks noGrp="1"/>
          </p:cNvSpPr>
          <p:nvPr>
            <p:ph type="body" idx="1"/>
          </p:nvPr>
        </p:nvSpPr>
        <p:spPr>
          <a:noFill/>
          <a:ln/>
        </p:spPr>
        <p:txBody>
          <a:bodyPr/>
          <a:lstStyle/>
          <a:p>
            <a:endParaRPr lang="en-US" altLang="ja-JP" sz="1200" dirty="0">
              <a:effectLst/>
              <a:latin typeface="+mn-ea"/>
              <a:ea typeface="+mn-ea"/>
              <a:cs typeface="Times New Roman" panose="02020603050405020304" pitchFamily="18" charset="0"/>
            </a:endParaRPr>
          </a:p>
          <a:p>
            <a:endParaRPr lang="en-US" altLang="ja-JP" sz="1200" dirty="0">
              <a:effectLst/>
              <a:latin typeface="+mn-ea"/>
              <a:ea typeface="+mn-ea"/>
              <a:cs typeface="Times New Roman" panose="02020603050405020304" pitchFamily="18" charset="0"/>
            </a:endParaRPr>
          </a:p>
          <a:p>
            <a:r>
              <a:rPr lang="ja-JP" altLang="ja-JP" sz="1200" dirty="0">
                <a:effectLst/>
                <a:latin typeface="+mn-ea"/>
                <a:ea typeface="+mn-ea"/>
                <a:cs typeface="Times New Roman" panose="02020603050405020304" pitchFamily="18" charset="0"/>
              </a:rPr>
              <a:t>ジョン・ワトソン（</a:t>
            </a:r>
            <a:r>
              <a:rPr lang="en-US" altLang="ja-JP" sz="1200" dirty="0">
                <a:effectLst/>
                <a:latin typeface="+mn-ea"/>
                <a:ea typeface="+mn-ea"/>
                <a:cs typeface="Times New Roman" panose="02020603050405020304" pitchFamily="18" charset="0"/>
              </a:rPr>
              <a:t>1878-1958</a:t>
            </a:r>
            <a:r>
              <a:rPr lang="ja-JP" altLang="ja-JP" sz="1200" dirty="0">
                <a:effectLst/>
                <a:latin typeface="+mn-ea"/>
                <a:ea typeface="+mn-ea"/>
                <a:cs typeface="Times New Roman" panose="02020603050405020304" pitchFamily="18" charset="0"/>
              </a:rPr>
              <a:t>）は、アルバートという</a:t>
            </a:r>
            <a:r>
              <a:rPr lang="en-US" altLang="ja-JP" sz="1200" dirty="0">
                <a:effectLst/>
                <a:latin typeface="+mn-ea"/>
                <a:ea typeface="+mn-ea"/>
                <a:cs typeface="Times New Roman" panose="02020603050405020304" pitchFamily="18" charset="0"/>
              </a:rPr>
              <a:t>11</a:t>
            </a:r>
            <a:r>
              <a:rPr lang="ja-JP" altLang="ja-JP" sz="1200" dirty="0">
                <a:effectLst/>
                <a:latin typeface="+mn-ea"/>
                <a:ea typeface="+mn-ea"/>
                <a:cs typeface="Times New Roman" panose="02020603050405020304" pitchFamily="18" charset="0"/>
              </a:rPr>
              <a:t>ヶ月の乳児にレスポンデント条件づけを応用</a:t>
            </a:r>
            <a:r>
              <a:rPr lang="ja-JP" altLang="en-US" sz="1200" dirty="0">
                <a:effectLst/>
                <a:latin typeface="+mn-ea"/>
                <a:ea typeface="+mn-ea"/>
                <a:cs typeface="Times New Roman" panose="02020603050405020304" pitchFamily="18" charset="0"/>
              </a:rPr>
              <a:t>しました</a:t>
            </a:r>
            <a:r>
              <a:rPr lang="ja-JP" altLang="ja-JP" sz="1200" dirty="0">
                <a:effectLst/>
                <a:latin typeface="+mn-ea"/>
                <a:ea typeface="+mn-ea"/>
                <a:cs typeface="Times New Roman" panose="02020603050405020304" pitchFamily="18" charset="0"/>
              </a:rPr>
              <a:t>。</a:t>
            </a:r>
            <a:r>
              <a:rPr lang="en-US" altLang="ja-JP" sz="1200" dirty="0">
                <a:effectLst/>
                <a:latin typeface="+mn-ea"/>
                <a:ea typeface="+mn-ea"/>
                <a:cs typeface="Times New Roman" panose="02020603050405020304" pitchFamily="18" charset="0"/>
              </a:rPr>
              <a:t>20</a:t>
            </a:r>
            <a:r>
              <a:rPr lang="ja-JP" altLang="en-US" sz="1200" dirty="0">
                <a:effectLst/>
                <a:latin typeface="+mn-ea"/>
                <a:ea typeface="+mn-ea"/>
                <a:cs typeface="Times New Roman" panose="02020603050405020304" pitchFamily="18" charset="0"/>
              </a:rPr>
              <a:t>世紀の最初のほうです。今の実験の倫理であれば，赤ん坊にこのような実験はできません。</a:t>
            </a:r>
            <a:r>
              <a:rPr lang="ja-JP" altLang="ja-JP" sz="1200" dirty="0">
                <a:effectLst/>
                <a:latin typeface="+mn-ea"/>
                <a:ea typeface="+mn-ea"/>
                <a:cs typeface="Times New Roman" panose="02020603050405020304" pitchFamily="18" charset="0"/>
              </a:rPr>
              <a:t>アルバート坊やは最初、実験用の白いネズミと遊んでいたが、やがて、ワトソンは鉄のハンマーを叩き爆音を鳴らし</a:t>
            </a:r>
            <a:r>
              <a:rPr lang="ja-JP" altLang="en-US" sz="1200" dirty="0">
                <a:effectLst/>
                <a:latin typeface="+mn-ea"/>
                <a:ea typeface="+mn-ea"/>
                <a:cs typeface="Times New Roman" panose="02020603050405020304" pitchFamily="18" charset="0"/>
              </a:rPr>
              <a:t>ました</a:t>
            </a:r>
            <a:r>
              <a:rPr lang="ja-JP" altLang="ja-JP" sz="1200" dirty="0">
                <a:effectLst/>
                <a:latin typeface="+mn-ea"/>
                <a:ea typeface="+mn-ea"/>
                <a:cs typeface="Times New Roman" panose="02020603050405020304" pitchFamily="18" charset="0"/>
              </a:rPr>
              <a:t>。</a:t>
            </a:r>
            <a:r>
              <a:rPr lang="ja-JP" altLang="en-US" sz="1200" dirty="0">
                <a:effectLst/>
                <a:latin typeface="+mn-ea"/>
                <a:ea typeface="+mn-ea"/>
                <a:cs typeface="Times New Roman" panose="02020603050405020304" pitchFamily="18" charset="0"/>
              </a:rPr>
              <a:t>大きな音は赤ん坊は怖がります。</a:t>
            </a:r>
            <a:endParaRPr lang="en-US" altLang="ja-JP" sz="1200" dirty="0">
              <a:effectLst/>
              <a:latin typeface="+mn-ea"/>
              <a:ea typeface="+mn-ea"/>
              <a:cs typeface="Times New Roman" panose="02020603050405020304" pitchFamily="18" charset="0"/>
            </a:endParaRPr>
          </a:p>
          <a:p>
            <a:endParaRPr lang="en-US" altLang="ja-JP" sz="1200" dirty="0">
              <a:effectLst/>
              <a:latin typeface="+mn-ea"/>
              <a:ea typeface="+mn-ea"/>
              <a:cs typeface="Times New Roman" panose="02020603050405020304" pitchFamily="18" charset="0"/>
            </a:endParaRPr>
          </a:p>
          <a:p>
            <a:r>
              <a:rPr lang="ja-JP" altLang="ja-JP" sz="1200" dirty="0">
                <a:effectLst/>
                <a:latin typeface="+mn-ea"/>
                <a:ea typeface="+mn-ea"/>
                <a:cs typeface="Times New Roman" panose="02020603050405020304" pitchFamily="18" charset="0"/>
              </a:rPr>
              <a:t>爆音はアルバート坊やに恐怖反応を引き起こ</a:t>
            </a:r>
            <a:r>
              <a:rPr lang="ja-JP" altLang="en-US" sz="1200" dirty="0">
                <a:effectLst/>
                <a:latin typeface="+mn-ea"/>
                <a:ea typeface="+mn-ea"/>
                <a:cs typeface="Times New Roman" panose="02020603050405020304" pitchFamily="18" charset="0"/>
              </a:rPr>
              <a:t>ました</a:t>
            </a:r>
            <a:r>
              <a:rPr lang="ja-JP" altLang="ja-JP" sz="1200" dirty="0">
                <a:effectLst/>
                <a:latin typeface="+mn-ea"/>
                <a:ea typeface="+mn-ea"/>
                <a:cs typeface="Times New Roman" panose="02020603050405020304" pitchFamily="18" charset="0"/>
              </a:rPr>
              <a:t>。そうするとレスポンデント条件づけが起こり、アルバート坊やはネズミをみたら、恐怖反応を示すように</a:t>
            </a:r>
            <a:r>
              <a:rPr lang="ja-JP" altLang="en-US" sz="1200" dirty="0">
                <a:effectLst/>
                <a:latin typeface="+mn-ea"/>
                <a:ea typeface="+mn-ea"/>
                <a:cs typeface="Times New Roman" panose="02020603050405020304" pitchFamily="18" charset="0"/>
              </a:rPr>
              <a:t>なりました。</a:t>
            </a:r>
            <a:endParaRPr lang="en-US" altLang="ja-JP" sz="1200" dirty="0">
              <a:effectLst/>
              <a:latin typeface="+mn-ea"/>
              <a:ea typeface="+mn-ea"/>
              <a:cs typeface="Times New Roman" panose="02020603050405020304" pitchFamily="18" charset="0"/>
            </a:endParaRPr>
          </a:p>
          <a:p>
            <a:endParaRPr lang="en-US" altLang="ja-JP" sz="1200" dirty="0">
              <a:effectLst/>
              <a:latin typeface="+mn-ea"/>
              <a:ea typeface="+mn-ea"/>
              <a:cs typeface="Times New Roman" panose="02020603050405020304" pitchFamily="18" charset="0"/>
            </a:endParaRPr>
          </a:p>
          <a:p>
            <a:r>
              <a:rPr lang="ja-JP" altLang="en-US" sz="1200" dirty="0">
                <a:effectLst/>
                <a:latin typeface="+mn-ea"/>
                <a:ea typeface="+mn-ea"/>
                <a:cs typeface="Times New Roman" panose="02020603050405020304" pitchFamily="18" charset="0"/>
              </a:rPr>
              <a:t>しかし影響はこれだけではありません</a:t>
            </a:r>
            <a:r>
              <a:rPr lang="ja-JP" altLang="ja-JP" sz="1200" dirty="0">
                <a:effectLst/>
                <a:latin typeface="+mn-ea"/>
                <a:ea typeface="+mn-ea"/>
                <a:cs typeface="Times New Roman" panose="02020603050405020304" pitchFamily="18" charset="0"/>
              </a:rPr>
              <a:t>。ウサギや、本来子どもにとっては、楽しい刺激のはずである「サンタクロースのお面の白い髭」にまで同じような反応を示すように</a:t>
            </a:r>
            <a:r>
              <a:rPr lang="ja-JP" altLang="en-US" sz="1200" dirty="0">
                <a:effectLst/>
                <a:latin typeface="+mn-ea"/>
                <a:ea typeface="+mn-ea"/>
                <a:cs typeface="Times New Roman" panose="02020603050405020304" pitchFamily="18" charset="0"/>
              </a:rPr>
              <a:t>んまりました。</a:t>
            </a:r>
            <a:r>
              <a:rPr lang="ja-JP" altLang="ja-JP" sz="1200" dirty="0">
                <a:effectLst/>
                <a:latin typeface="+mn-ea"/>
                <a:ea typeface="+mn-ea"/>
                <a:cs typeface="Times New Roman" panose="02020603050405020304" pitchFamily="18" charset="0"/>
              </a:rPr>
              <a:t>般化</a:t>
            </a:r>
            <a:r>
              <a:rPr lang="ja-JP" altLang="en-US" sz="1200" dirty="0">
                <a:effectLst/>
                <a:latin typeface="+mn-ea"/>
                <a:ea typeface="+mn-ea"/>
                <a:cs typeface="Times New Roman" panose="02020603050405020304" pitchFamily="18" charset="0"/>
              </a:rPr>
              <a:t>（はんか）です</a:t>
            </a:r>
            <a:r>
              <a:rPr lang="ja-JP" altLang="ja-JP" sz="1200" dirty="0">
                <a:effectLst/>
                <a:latin typeface="+mn-ea"/>
                <a:ea typeface="+mn-ea"/>
                <a:cs typeface="Times New Roman" panose="02020603050405020304" pitchFamily="18" charset="0"/>
              </a:rPr>
              <a:t>。</a:t>
            </a:r>
            <a:endParaRPr lang="en-US" altLang="ja-JP" sz="1200" dirty="0">
              <a:effectLst/>
              <a:latin typeface="+mn-ea"/>
              <a:ea typeface="+mn-ea"/>
              <a:cs typeface="Times New Roman" panose="02020603050405020304" pitchFamily="18" charset="0"/>
            </a:endParaRPr>
          </a:p>
          <a:p>
            <a:endParaRPr lang="en-US" altLang="ja-JP" sz="1200" dirty="0">
              <a:effectLst/>
              <a:latin typeface="+mn-ea"/>
              <a:ea typeface="+mn-ea"/>
              <a:cs typeface="Times New Roman" panose="02020603050405020304" pitchFamily="18" charset="0"/>
            </a:endParaRPr>
          </a:p>
          <a:p>
            <a:r>
              <a:rPr lang="ja-JP" altLang="ja-JP" sz="1200" dirty="0">
                <a:effectLst/>
                <a:latin typeface="+mn-ea"/>
                <a:ea typeface="+mn-ea"/>
                <a:cs typeface="Times New Roman" panose="02020603050405020304" pitchFamily="18" charset="0"/>
              </a:rPr>
              <a:t>これは学校における子どもの援助を考える上で興味深い事実を提供して</a:t>
            </a:r>
            <a:r>
              <a:rPr lang="ja-JP" altLang="en-US" sz="1200" dirty="0">
                <a:effectLst/>
                <a:latin typeface="+mn-ea"/>
                <a:ea typeface="+mn-ea"/>
                <a:cs typeface="Times New Roman" panose="02020603050405020304" pitchFamily="18" charset="0"/>
              </a:rPr>
              <a:t>これます。</a:t>
            </a:r>
            <a:endParaRPr lang="en-US" altLang="ja-JP" sz="1200" dirty="0">
              <a:effectLst/>
              <a:latin typeface="+mn-ea"/>
              <a:ea typeface="+mn-ea"/>
              <a:cs typeface="Times New Roman" panose="02020603050405020304" pitchFamily="18" charset="0"/>
            </a:endParaRPr>
          </a:p>
          <a:p>
            <a:endParaRPr lang="en-US" altLang="ja-JP" sz="1800" dirty="0">
              <a:effectLst/>
              <a:ea typeface="UD デジタル 教科書体 N-R" panose="02020400000000000000" pitchFamily="18" charset="-128"/>
              <a:cs typeface="Times New Roman" panose="02020603050405020304" pitchFamily="18" charset="0"/>
            </a:endParaRPr>
          </a:p>
          <a:p>
            <a:endParaRPr lang="ja-JP" altLang="en-US" dirty="0"/>
          </a:p>
        </p:txBody>
      </p:sp>
      <p:sp>
        <p:nvSpPr>
          <p:cNvPr id="56324" name="スライド番号プレースホルダ 3"/>
          <p:cNvSpPr>
            <a:spLocks noGrp="1"/>
          </p:cNvSpPr>
          <p:nvPr>
            <p:ph type="sldNum" sz="quarter" idx="5"/>
          </p:nvPr>
        </p:nvSpPr>
        <p:spPr>
          <a:noFill/>
        </p:spPr>
        <p:txBody>
          <a:bodyPr/>
          <a:lstStyle/>
          <a:p>
            <a:fld id="{FAF6043C-3960-4F95-88BB-4D11E8AFCEAE}" type="slidenum">
              <a:rPr lang="en-US" altLang="ja-JP" smtClean="0"/>
              <a:pPr/>
              <a:t>15</a:t>
            </a:fld>
            <a:endParaRPr lang="en-US" altLang="ja-JP"/>
          </a:p>
        </p:txBody>
      </p:sp>
    </p:spTree>
    <p:extLst>
      <p:ext uri="{BB962C8B-B14F-4D97-AF65-F5344CB8AC3E}">
        <p14:creationId xmlns:p14="http://schemas.microsoft.com/office/powerpoint/2010/main" val="368774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254C-941A-992F-CE51-18905B5C1A94}"/>
            </a:ext>
          </a:extLst>
        </p:cNvPr>
        <p:cNvGrpSpPr/>
        <p:nvPr/>
      </p:nvGrpSpPr>
      <p:grpSpPr>
        <a:xfrm>
          <a:off x="0" y="0"/>
          <a:ext cx="0" cy="0"/>
          <a:chOff x="0" y="0"/>
          <a:chExt cx="0" cy="0"/>
        </a:xfrm>
      </p:grpSpPr>
      <p:sp>
        <p:nvSpPr>
          <p:cNvPr id="51202" name="スライド イメージ プレースホルダ 1">
            <a:extLst>
              <a:ext uri="{FF2B5EF4-FFF2-40B4-BE49-F238E27FC236}">
                <a16:creationId xmlns:a16="http://schemas.microsoft.com/office/drawing/2014/main" id="{5C47D5FF-A925-6348-D6B3-4E7ED00E64BB}"/>
              </a:ext>
            </a:extLst>
          </p:cNvPr>
          <p:cNvSpPr>
            <a:spLocks noGrp="1" noRot="1" noChangeAspect="1" noTextEdit="1"/>
          </p:cNvSpPr>
          <p:nvPr>
            <p:ph type="sldImg"/>
          </p:nvPr>
        </p:nvSpPr>
        <p:spPr>
          <a:xfrm>
            <a:off x="-200025" y="822325"/>
            <a:ext cx="7318375" cy="4117975"/>
          </a:xfrm>
          <a:ln/>
        </p:spPr>
      </p:sp>
      <p:sp>
        <p:nvSpPr>
          <p:cNvPr id="51203" name="ノート プレースホルダ 2">
            <a:extLst>
              <a:ext uri="{FF2B5EF4-FFF2-40B4-BE49-F238E27FC236}">
                <a16:creationId xmlns:a16="http://schemas.microsoft.com/office/drawing/2014/main" id="{2BE798CD-A53C-7B46-951C-D3D8FEB579D8}"/>
              </a:ext>
            </a:extLst>
          </p:cNvPr>
          <p:cNvSpPr>
            <a:spLocks noGrp="1"/>
          </p:cNvSpPr>
          <p:nvPr>
            <p:ph type="body" idx="1"/>
          </p:nvPr>
        </p:nvSpPr>
        <p:spPr>
          <a:noFill/>
          <a:ln/>
        </p:spPr>
        <p:txBody>
          <a:bodyPr/>
          <a:lstStyle/>
          <a:p>
            <a:pPr defTabSz="966064">
              <a:defRPr/>
            </a:pPr>
            <a:endParaRPr lang="en-US" altLang="ja-JP" sz="1200" kern="100" dirty="0">
              <a:latin typeface="+mn-ea"/>
              <a:ea typeface="+mn-ea"/>
              <a:cs typeface="Times New Roman" panose="02020603050405020304" pitchFamily="18" charset="0"/>
            </a:endParaRPr>
          </a:p>
          <a:p>
            <a:pPr defTabSz="966064">
              <a:defRPr/>
            </a:pPr>
            <a:endParaRPr lang="en-US" altLang="ja-JP" sz="1200" kern="100">
              <a:latin typeface="+mn-ea"/>
              <a:ea typeface="+mn-ea"/>
              <a:cs typeface="Times New Roman" panose="02020603050405020304" pitchFamily="18" charset="0"/>
            </a:endParaRPr>
          </a:p>
          <a:p>
            <a:pPr defTabSz="966064">
              <a:defRPr/>
            </a:pPr>
            <a:r>
              <a:rPr lang="ja-JP" altLang="ja-JP" sz="1200" kern="100">
                <a:latin typeface="+mn-ea"/>
                <a:ea typeface="+mn-ea"/>
                <a:cs typeface="Times New Roman" panose="02020603050405020304" pitchFamily="18" charset="0"/>
              </a:rPr>
              <a:t>図表</a:t>
            </a:r>
            <a:r>
              <a:rPr lang="ja-JP" altLang="ja-JP" sz="1200" kern="100" dirty="0">
                <a:latin typeface="+mn-ea"/>
                <a:ea typeface="+mn-ea"/>
                <a:cs typeface="Times New Roman" panose="02020603050405020304" pitchFamily="18" charset="0"/>
              </a:rPr>
              <a:t>３</a:t>
            </a:r>
            <a:r>
              <a:rPr lang="ja-JP" altLang="en-US" sz="1200" kern="100" dirty="0">
                <a:latin typeface="+mn-ea"/>
                <a:ea typeface="+mn-ea"/>
                <a:cs typeface="Times New Roman" panose="02020603050405020304" pitchFamily="18" charset="0"/>
              </a:rPr>
              <a:t>を見て下さい</a:t>
            </a:r>
            <a:r>
              <a:rPr lang="ja-JP" altLang="ja-JP" sz="1200" kern="100" dirty="0">
                <a:latin typeface="+mn-ea"/>
                <a:ea typeface="+mn-ea"/>
                <a:cs typeface="Times New Roman" panose="02020603050405020304" pitchFamily="18" charset="0"/>
              </a:rPr>
              <a:t>。国語の授業中、中学</a:t>
            </a:r>
            <a:r>
              <a:rPr lang="en-US" altLang="ja-JP" sz="1200" kern="100" dirty="0">
                <a:latin typeface="+mn-ea"/>
                <a:ea typeface="+mn-ea"/>
                <a:cs typeface="Times New Roman" panose="02020603050405020304" pitchFamily="18" charset="0"/>
              </a:rPr>
              <a:t>3</a:t>
            </a:r>
            <a:r>
              <a:rPr lang="ja-JP" altLang="ja-JP" sz="1200" kern="100" dirty="0">
                <a:latin typeface="+mn-ea"/>
                <a:ea typeface="+mn-ea"/>
                <a:cs typeface="Times New Roman" panose="02020603050405020304" pitchFamily="18" charset="0"/>
              </a:rPr>
              <a:t>年生の生徒がとても簡単な漢字の読み間違いをし</a:t>
            </a:r>
            <a:r>
              <a:rPr lang="ja-JP" altLang="en-US" sz="1200" kern="100" dirty="0">
                <a:latin typeface="+mn-ea"/>
                <a:ea typeface="+mn-ea"/>
                <a:cs typeface="Times New Roman" panose="02020603050405020304" pitchFamily="18" charset="0"/>
              </a:rPr>
              <a:t>ました</a:t>
            </a:r>
            <a:r>
              <a:rPr lang="ja-JP" altLang="ja-JP" sz="1200" kern="100" dirty="0">
                <a:latin typeface="+mn-ea"/>
                <a:ea typeface="+mn-ea"/>
                <a:cs typeface="Times New Roman" panose="02020603050405020304" pitchFamily="18" charset="0"/>
              </a:rPr>
              <a:t>。</a:t>
            </a:r>
            <a:endParaRPr lang="en-US" altLang="ja-JP" sz="1200" kern="100" dirty="0">
              <a:latin typeface="+mn-ea"/>
              <a:ea typeface="+mn-ea"/>
              <a:cs typeface="Times New Roman" panose="02020603050405020304" pitchFamily="18" charset="0"/>
            </a:endParaRPr>
          </a:p>
          <a:p>
            <a:pPr defTabSz="966064">
              <a:defRPr/>
            </a:pPr>
            <a:endParaRPr lang="en-US" altLang="ja-JP" sz="1200" kern="100" dirty="0">
              <a:latin typeface="+mn-ea"/>
              <a:ea typeface="+mn-ea"/>
              <a:cs typeface="Times New Roman" panose="02020603050405020304" pitchFamily="18" charset="0"/>
            </a:endParaRPr>
          </a:p>
          <a:p>
            <a:pPr defTabSz="966064">
              <a:defRPr/>
            </a:pPr>
            <a:r>
              <a:rPr lang="ja-JP" altLang="ja-JP" sz="1200" kern="100" dirty="0">
                <a:latin typeface="+mn-ea"/>
                <a:ea typeface="+mn-ea"/>
                <a:cs typeface="Times New Roman" panose="02020603050405020304" pitchFamily="18" charset="0"/>
              </a:rPr>
              <a:t>学級の生徒全員が小馬鹿にしたように</a:t>
            </a:r>
            <a:r>
              <a:rPr lang="ja-JP" altLang="en-US" sz="1200" kern="100" dirty="0">
                <a:latin typeface="+mn-ea"/>
                <a:ea typeface="+mn-ea"/>
                <a:cs typeface="Times New Roman" panose="02020603050405020304" pitchFamily="18" charset="0"/>
              </a:rPr>
              <a:t>笑いました</a:t>
            </a:r>
            <a:r>
              <a:rPr lang="ja-JP" altLang="ja-JP" sz="1200" kern="100" dirty="0">
                <a:latin typeface="+mn-ea"/>
                <a:ea typeface="+mn-ea"/>
                <a:cs typeface="Times New Roman" panose="02020603050405020304" pitchFamily="18" charset="0"/>
              </a:rPr>
              <a:t>。</a:t>
            </a:r>
            <a:endParaRPr lang="en-US" altLang="ja-JP" sz="1200" kern="100" dirty="0">
              <a:latin typeface="+mn-ea"/>
              <a:ea typeface="+mn-ea"/>
              <a:cs typeface="Times New Roman" panose="02020603050405020304" pitchFamily="18" charset="0"/>
            </a:endParaRPr>
          </a:p>
          <a:p>
            <a:pPr defTabSz="966064">
              <a:defRPr/>
            </a:pPr>
            <a:endParaRPr lang="en-US" altLang="ja-JP" sz="1200" kern="100" dirty="0">
              <a:latin typeface="+mn-ea"/>
              <a:ea typeface="+mn-ea"/>
              <a:cs typeface="Times New Roman" panose="02020603050405020304" pitchFamily="18" charset="0"/>
            </a:endParaRPr>
          </a:p>
          <a:p>
            <a:pPr defTabSz="966064">
              <a:defRPr/>
            </a:pPr>
            <a:r>
              <a:rPr lang="ja-JP" altLang="ja-JP" sz="1200" kern="100" dirty="0">
                <a:latin typeface="+mn-ea"/>
                <a:ea typeface="+mn-ea"/>
                <a:cs typeface="Times New Roman" panose="02020603050405020304" pitchFamily="18" charset="0"/>
              </a:rPr>
              <a:t>当然、読み間違いをした生徒は、穴があったら入りたいと</a:t>
            </a:r>
            <a:r>
              <a:rPr lang="ja-JP" altLang="en-US" sz="1200" kern="100" dirty="0">
                <a:latin typeface="+mn-ea"/>
                <a:ea typeface="+mn-ea"/>
                <a:cs typeface="Times New Roman" panose="02020603050405020304" pitchFamily="18" charset="0"/>
              </a:rPr>
              <a:t>思いますね</a:t>
            </a:r>
            <a:r>
              <a:rPr lang="ja-JP" altLang="ja-JP" sz="1200" kern="100" dirty="0">
                <a:latin typeface="+mn-ea"/>
                <a:ea typeface="+mn-ea"/>
                <a:cs typeface="Times New Roman" panose="02020603050405020304" pitchFamily="18" charset="0"/>
              </a:rPr>
              <a:t>。</a:t>
            </a:r>
            <a:endParaRPr lang="en-US" altLang="ja-JP" sz="1200" kern="100" dirty="0">
              <a:latin typeface="+mn-ea"/>
              <a:ea typeface="+mn-ea"/>
              <a:cs typeface="Times New Roman" panose="02020603050405020304" pitchFamily="18" charset="0"/>
            </a:endParaRPr>
          </a:p>
          <a:p>
            <a:pPr defTabSz="966064">
              <a:defRPr/>
            </a:pPr>
            <a:endParaRPr lang="en-US" altLang="ja-JP" sz="1200" kern="100" dirty="0">
              <a:latin typeface="+mn-ea"/>
              <a:ea typeface="+mn-ea"/>
              <a:cs typeface="Times New Roman" panose="02020603050405020304" pitchFamily="18" charset="0"/>
            </a:endParaRPr>
          </a:p>
          <a:p>
            <a:pPr defTabSz="966064">
              <a:defRPr/>
            </a:pPr>
            <a:r>
              <a:rPr lang="ja-JP" altLang="ja-JP" sz="1200" kern="100" dirty="0">
                <a:latin typeface="+mn-ea"/>
                <a:ea typeface="+mn-ea"/>
                <a:cs typeface="Times New Roman" panose="02020603050405020304" pitchFamily="18" charset="0"/>
              </a:rPr>
              <a:t>そうなるとこの生徒は次の国語の時間、読書の時間に不安感が</a:t>
            </a:r>
            <a:r>
              <a:rPr lang="ja-JP" altLang="en-US" sz="1200" kern="100" dirty="0">
                <a:latin typeface="+mn-ea"/>
                <a:ea typeface="+mn-ea"/>
                <a:cs typeface="Times New Roman" panose="02020603050405020304" pitchFamily="18" charset="0"/>
              </a:rPr>
              <a:t>高まります</a:t>
            </a:r>
            <a:r>
              <a:rPr lang="ja-JP" altLang="ja-JP" sz="1200" kern="100" dirty="0">
                <a:latin typeface="+mn-ea"/>
                <a:ea typeface="+mn-ea"/>
                <a:cs typeface="Times New Roman" panose="02020603050405020304" pitchFamily="18" charset="0"/>
              </a:rPr>
              <a:t>。</a:t>
            </a:r>
            <a:endParaRPr lang="en-US" altLang="ja-JP" sz="1200" kern="100" dirty="0">
              <a:latin typeface="+mn-ea"/>
              <a:ea typeface="+mn-ea"/>
              <a:cs typeface="Times New Roman" panose="02020603050405020304" pitchFamily="18" charset="0"/>
            </a:endParaRPr>
          </a:p>
          <a:p>
            <a:pPr defTabSz="966064">
              <a:defRPr/>
            </a:pPr>
            <a:endParaRPr lang="en-US" altLang="ja-JP" sz="1200" kern="100" dirty="0">
              <a:latin typeface="+mn-ea"/>
              <a:ea typeface="+mn-ea"/>
              <a:cs typeface="Times New Roman" panose="02020603050405020304" pitchFamily="18" charset="0"/>
            </a:endParaRPr>
          </a:p>
          <a:p>
            <a:pPr defTabSz="966064">
              <a:defRPr/>
            </a:pPr>
            <a:r>
              <a:rPr lang="ja-JP" altLang="ja-JP" sz="1200" kern="100" dirty="0">
                <a:latin typeface="+mn-ea"/>
                <a:ea typeface="+mn-ea"/>
                <a:cs typeface="Times New Roman" panose="02020603050405020304" pitchFamily="18" charset="0"/>
              </a:rPr>
              <a:t>もしかしたら国語の授業を受けたくないと思うか</a:t>
            </a:r>
            <a:r>
              <a:rPr lang="ja-JP" altLang="en-US" sz="1200" kern="100" dirty="0">
                <a:latin typeface="+mn-ea"/>
                <a:ea typeface="+mn-ea"/>
                <a:cs typeface="Times New Roman" panose="02020603050405020304" pitchFamily="18" charset="0"/>
              </a:rPr>
              <a:t>も知れません。</a:t>
            </a:r>
            <a:endParaRPr lang="en-US" altLang="ja-JP" sz="1200" kern="100" dirty="0">
              <a:latin typeface="+mn-ea"/>
              <a:ea typeface="+mn-ea"/>
              <a:cs typeface="Times New Roman" panose="02020603050405020304" pitchFamily="18" charset="0"/>
            </a:endParaRPr>
          </a:p>
          <a:p>
            <a:pPr defTabSz="966064">
              <a:defRPr/>
            </a:pPr>
            <a:endParaRPr lang="en-US" altLang="ja-JP" sz="1200" kern="100" dirty="0">
              <a:latin typeface="+mn-ea"/>
              <a:ea typeface="+mn-ea"/>
              <a:cs typeface="Times New Roman" panose="02020603050405020304" pitchFamily="18" charset="0"/>
            </a:endParaRPr>
          </a:p>
          <a:p>
            <a:pPr defTabSz="966064">
              <a:defRPr/>
            </a:pPr>
            <a:r>
              <a:rPr lang="ja-JP" altLang="en-US" sz="1200" kern="100" dirty="0">
                <a:latin typeface="+mn-ea"/>
                <a:ea typeface="+mn-ea"/>
                <a:cs typeface="Times New Roman" panose="02020603050405020304" pitchFamily="18" charset="0"/>
              </a:rPr>
              <a:t>不登校のはじまりかも知れませんね。</a:t>
            </a:r>
            <a:endParaRPr lang="ja-JP" altLang="ja-JP" sz="1200" kern="100" dirty="0">
              <a:latin typeface="+mn-ea"/>
              <a:ea typeface="+mn-ea"/>
              <a:cs typeface="Times New Roman" panose="02020603050405020304" pitchFamily="18" charset="0"/>
            </a:endParaRPr>
          </a:p>
          <a:p>
            <a:endParaRPr lang="ja-JP" altLang="en-US" dirty="0"/>
          </a:p>
        </p:txBody>
      </p:sp>
      <p:sp>
        <p:nvSpPr>
          <p:cNvPr id="51204" name="スライド番号プレースホルダ 3">
            <a:extLst>
              <a:ext uri="{FF2B5EF4-FFF2-40B4-BE49-F238E27FC236}">
                <a16:creationId xmlns:a16="http://schemas.microsoft.com/office/drawing/2014/main" id="{EB3FB628-BDC5-38F5-3105-159D5E4BF4C7}"/>
              </a:ext>
            </a:extLst>
          </p:cNvPr>
          <p:cNvSpPr>
            <a:spLocks noGrp="1"/>
          </p:cNvSpPr>
          <p:nvPr>
            <p:ph type="sldNum" sz="quarter" idx="5"/>
          </p:nvPr>
        </p:nvSpPr>
        <p:spPr>
          <a:noFill/>
        </p:spPr>
        <p:txBody>
          <a:bodyPr/>
          <a:lstStyle/>
          <a:p>
            <a:fld id="{92D9EF51-C2CB-4FF5-B7F1-3D8D9FEE5992}" type="slidenum">
              <a:rPr lang="en-US" altLang="ja-JP" smtClean="0"/>
              <a:pPr/>
              <a:t>16</a:t>
            </a:fld>
            <a:endParaRPr lang="en-US" altLang="ja-JP"/>
          </a:p>
        </p:txBody>
      </p:sp>
    </p:spTree>
    <p:extLst>
      <p:ext uri="{BB962C8B-B14F-4D97-AF65-F5344CB8AC3E}">
        <p14:creationId xmlns:p14="http://schemas.microsoft.com/office/powerpoint/2010/main" val="353276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大事なことは、安心できる雰囲気の中で、本人のペースで、できることを少しずつ行動に移すことである。行動してみて、予想していた恐怖刺激が提示されなければ、レスポンデント消去が起こり、少しずつ恐怖や不安が和らいでいく。不登校の子どもの支援で大事なことは、行けるところ、参加できることを本人のペースで実行していくことである。学校に登校できるからといって、欲張り、嫌がる子どもを無理に教室に入れようとは考えていけない。もしそこで、不安・恐怖を体験してしまったら、今度は、学校に近くまで来ることも不安になるかもしれない。安心できる環境を作ることがポイントである。安心できる雰囲気を醸し出すためには、ロジャーズの無条件の肯定的関心や共感がポイントになる。</a:t>
            </a: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17</a:t>
            </a:fld>
            <a:endParaRPr kumimoji="1" lang="ja-JP" altLang="en-US"/>
          </a:p>
        </p:txBody>
      </p:sp>
    </p:spTree>
    <p:extLst>
      <p:ext uri="{BB962C8B-B14F-4D97-AF65-F5344CB8AC3E}">
        <p14:creationId xmlns:p14="http://schemas.microsoft.com/office/powerpoint/2010/main" val="244396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effectLst/>
                <a:latin typeface="+mn-ea"/>
                <a:ea typeface="+mn-ea"/>
                <a:cs typeface="Times New Roman" panose="02020603050405020304" pitchFamily="18" charset="0"/>
              </a:rPr>
              <a:t>レスポンデント条件づけが、不安や恐怖感などの感情の学習であるのに対して、オペラント条件づけは行動の学習である。バラス・スキナー（</a:t>
            </a:r>
            <a:r>
              <a:rPr lang="en-US" altLang="ja-JP" sz="1200" dirty="0">
                <a:effectLst/>
                <a:latin typeface="+mn-ea"/>
                <a:ea typeface="+mn-ea"/>
                <a:cs typeface="Times New Roman" panose="02020603050405020304" pitchFamily="18" charset="0"/>
              </a:rPr>
              <a:t>1904</a:t>
            </a:r>
            <a:r>
              <a:rPr lang="ja-JP" altLang="ja-JP" sz="1200" dirty="0">
                <a:effectLst/>
                <a:latin typeface="+mn-ea"/>
                <a:ea typeface="+mn-ea"/>
                <a:cs typeface="Times New Roman" panose="02020603050405020304" pitchFamily="18" charset="0"/>
              </a:rPr>
              <a:t>－</a:t>
            </a:r>
            <a:r>
              <a:rPr lang="en-US" altLang="ja-JP" sz="1200" dirty="0">
                <a:effectLst/>
                <a:latin typeface="+mn-ea"/>
                <a:ea typeface="+mn-ea"/>
                <a:cs typeface="Times New Roman" panose="02020603050405020304" pitchFamily="18" charset="0"/>
              </a:rPr>
              <a:t>1990</a:t>
            </a:r>
            <a:r>
              <a:rPr lang="ja-JP" altLang="ja-JP" sz="1200" dirty="0">
                <a:effectLst/>
                <a:latin typeface="+mn-ea"/>
                <a:ea typeface="+mn-ea"/>
                <a:cs typeface="Times New Roman" panose="02020603050405020304" pitchFamily="18" charset="0"/>
              </a:rPr>
              <a:t>）が開発した「スキナーの実験箱」（スキナーボックス）が</a:t>
            </a:r>
            <a:r>
              <a:rPr lang="ja-JP" altLang="en-US" sz="1200" dirty="0">
                <a:effectLst/>
                <a:latin typeface="+mn-ea"/>
                <a:ea typeface="+mn-ea"/>
                <a:cs typeface="Times New Roman" panose="02020603050405020304" pitchFamily="18" charset="0"/>
              </a:rPr>
              <a:t>知られています。</a:t>
            </a:r>
            <a:endParaRPr lang="en-US" altLang="ja-JP" sz="1200" dirty="0">
              <a:effectLst/>
              <a:latin typeface="+mn-ea"/>
              <a:ea typeface="+mn-ea"/>
              <a:cs typeface="Times New Roman" panose="02020603050405020304" pitchFamily="18" charset="0"/>
            </a:endParaRPr>
          </a:p>
          <a:p>
            <a:endParaRPr kumimoji="1" lang="en-US" altLang="ja-JP" sz="1200" dirty="0">
              <a:effectLst/>
              <a:latin typeface="+mn-ea"/>
              <a:ea typeface="+mn-ea"/>
              <a:cs typeface="Times New Roman" panose="02020603050405020304" pitchFamily="18" charset="0"/>
            </a:endParaRPr>
          </a:p>
          <a:p>
            <a:r>
              <a:rPr kumimoji="1" lang="ja-JP" altLang="en-US" sz="1200" dirty="0">
                <a:effectLst/>
                <a:latin typeface="+mn-ea"/>
                <a:ea typeface="+mn-ea"/>
                <a:cs typeface="Times New Roman" panose="02020603050405020304" pitchFamily="18" charset="0"/>
              </a:rPr>
              <a:t>上の図１をご覧ください。スキナーの実験箱ではネズミが動いております。たまたま偶然に手や足が，レバーにふれます。その触れたレバーの下から餌や水が出てきます。これを繰り返すうちに，やがて，ネズミは，このレバーを押すと，餌や水が出てくることを学習します。</a:t>
            </a:r>
            <a:endParaRPr kumimoji="1" lang="en-US" altLang="ja-JP" sz="1200" dirty="0">
              <a:effectLst/>
              <a:latin typeface="+mn-ea"/>
              <a:ea typeface="+mn-ea"/>
              <a:cs typeface="Times New Roman" panose="02020603050405020304" pitchFamily="18" charset="0"/>
            </a:endParaRPr>
          </a:p>
          <a:p>
            <a:endParaRPr kumimoji="1" lang="en-US" altLang="ja-JP" sz="1200" dirty="0">
              <a:effectLst/>
              <a:latin typeface="+mn-ea"/>
              <a:ea typeface="+mn-ea"/>
              <a:cs typeface="Times New Roman" panose="02020603050405020304" pitchFamily="18" charset="0"/>
            </a:endParaRPr>
          </a:p>
          <a:p>
            <a:r>
              <a:rPr kumimoji="1" lang="ja-JP" altLang="en-US" sz="1200" dirty="0">
                <a:effectLst/>
                <a:latin typeface="+mn-ea"/>
                <a:ea typeface="+mn-ea"/>
                <a:cs typeface="Times New Roman" panose="02020603050405020304" pitchFamily="18" charset="0"/>
              </a:rPr>
              <a:t>図２は，これを説明した図です。つまりネズミは，レバー押し反応の行動と，餌つまり強化子の随伴性を学習したことなります。</a:t>
            </a:r>
            <a:endParaRPr kumimoji="1" lang="en-US" altLang="ja-JP" sz="1200" dirty="0">
              <a:effectLst/>
              <a:latin typeface="+mn-ea"/>
              <a:ea typeface="+mn-ea"/>
              <a:cs typeface="Times New Roman" panose="02020603050405020304" pitchFamily="18" charset="0"/>
            </a:endParaRPr>
          </a:p>
          <a:p>
            <a:endParaRPr kumimoji="1" lang="en-US" altLang="ja-JP" sz="1800" dirty="0">
              <a:effectLst/>
              <a:ea typeface="UD デジタル 教科書体 N-R"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18</a:t>
            </a:fld>
            <a:endParaRPr kumimoji="1" lang="ja-JP" altLang="en-US"/>
          </a:p>
        </p:txBody>
      </p:sp>
    </p:spTree>
    <p:extLst>
      <p:ext uri="{BB962C8B-B14F-4D97-AF65-F5344CB8AC3E}">
        <p14:creationId xmlns:p14="http://schemas.microsoft.com/office/powerpoint/2010/main" val="108097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kern="100" dirty="0">
                <a:effectLst/>
                <a:latin typeface="+mn-ea"/>
                <a:ea typeface="+mn-ea"/>
                <a:cs typeface="Times New Roman" panose="02020603050405020304" pitchFamily="18" charset="0"/>
              </a:rPr>
              <a:t>この原理は人間にも応用可能です。例えば，この講義で，資料にマーカーを引いて受講されている方はおられますか。なぜ，資料にマーカーを引くのでしょうか。</a:t>
            </a: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kern="100" dirty="0">
                <a:effectLst/>
                <a:latin typeface="+mn-ea"/>
                <a:ea typeface="+mn-ea"/>
                <a:cs typeface="Times New Roman" panose="02020603050405020304" pitchFamily="18" charset="0"/>
              </a:rPr>
              <a:t>それは，マーカーを引くことで理解力が深まると思っていると思います。線引き行動は、どこかのタイミングで学習され、そして、その結果、理解度が深まり、試験で良い点（強化子）を取ることで、その行動が定着したのではないでしょうか。</a:t>
            </a: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kern="100" dirty="0">
                <a:effectLst/>
                <a:latin typeface="+mn-ea"/>
                <a:ea typeface="+mn-ea"/>
                <a:cs typeface="Times New Roman" panose="02020603050405020304" pitchFamily="18" charset="0"/>
              </a:rPr>
              <a:t>この行動の学習がオペラント条件づけである。</a:t>
            </a:r>
            <a:r>
              <a:rPr lang="ja-JP" altLang="ja-JP" kern="100" dirty="0">
                <a:effectLst/>
                <a:latin typeface="+mn-ea"/>
                <a:ea typeface="+mn-ea"/>
                <a:cs typeface="Times New Roman" panose="02020603050405020304" pitchFamily="18" charset="0"/>
              </a:rPr>
              <a:t>メモを取ったりしたほうが理解しやすい」と思っているからだ。</a:t>
            </a: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latin typeface="+mn-ea"/>
                <a:ea typeface="+mn-ea"/>
                <a:cs typeface="Times New Roman" panose="02020603050405020304" pitchFamily="18" charset="0"/>
              </a:rPr>
              <a:t>しかし、全ての子どもがこの行動をするわけではない</a:t>
            </a:r>
            <a:r>
              <a:rPr lang="ja-JP" altLang="en-US" kern="100" dirty="0">
                <a:effectLst/>
                <a:latin typeface="+mn-ea"/>
                <a:ea typeface="+mn-ea"/>
                <a:cs typeface="Times New Roman" panose="02020603050405020304" pitchFamily="18" charset="0"/>
              </a:rPr>
              <a:t>です</a:t>
            </a:r>
            <a:r>
              <a:rPr lang="ja-JP" altLang="ja-JP" kern="100" dirty="0">
                <a:effectLst/>
                <a:latin typeface="+mn-ea"/>
                <a:ea typeface="+mn-ea"/>
                <a:cs typeface="Times New Roman" panose="02020603050405020304" pitchFamily="18" charset="0"/>
              </a:rPr>
              <a:t>。教師の中には、授業中に子どもに向かって「ここに線を引いてください」と指示しているケースがある。つまり、線引き行動、筆記行動は、どこかのタイミングで学習され、</a:t>
            </a:r>
            <a:endParaRPr lang="en-US" altLang="ja-JP"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latin typeface="+mn-ea"/>
                <a:ea typeface="+mn-ea"/>
                <a:cs typeface="Times New Roman" panose="02020603050405020304" pitchFamily="18" charset="0"/>
              </a:rPr>
              <a:t>そして、その結果、理解度が深まり、試験で良い点（強化子）を取ることで、その行動が</a:t>
            </a:r>
            <a:r>
              <a:rPr lang="ja-JP" altLang="en-US" kern="100" dirty="0">
                <a:effectLst/>
                <a:latin typeface="+mn-ea"/>
                <a:ea typeface="+mn-ea"/>
                <a:cs typeface="Times New Roman" panose="02020603050405020304" pitchFamily="18" charset="0"/>
              </a:rPr>
              <a:t>定着します。</a:t>
            </a:r>
            <a:endParaRPr lang="ja-JP" altLang="ja-JP"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19</a:t>
            </a:fld>
            <a:endParaRPr kumimoji="1" lang="ja-JP" altLang="en-US"/>
          </a:p>
        </p:txBody>
      </p:sp>
    </p:spTree>
    <p:extLst>
      <p:ext uri="{BB962C8B-B14F-4D97-AF65-F5344CB8AC3E}">
        <p14:creationId xmlns:p14="http://schemas.microsoft.com/office/powerpoint/2010/main" val="2239657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中学校２年生の</a:t>
            </a:r>
            <a:r>
              <a:rPr kumimoji="1" lang="en-US" altLang="ja-JP" dirty="0">
                <a:latin typeface="+mn-ea"/>
                <a:ea typeface="+mn-ea"/>
              </a:rPr>
              <a:t>F</a:t>
            </a:r>
            <a:r>
              <a:rPr kumimoji="1" lang="ja-JP" altLang="en-US" dirty="0">
                <a:latin typeface="+mn-ea"/>
                <a:ea typeface="+mn-ea"/>
              </a:rPr>
              <a:t>さんは、授業中に指名されないと、教室からフラッと出ていきました。教師が教室に連れ戻そうとすると暴れました。</a:t>
            </a:r>
          </a:p>
          <a:p>
            <a:endParaRPr kumimoji="1" lang="en-US" altLang="ja-JP" dirty="0">
              <a:latin typeface="+mn-ea"/>
              <a:ea typeface="+mn-ea"/>
            </a:endParaRPr>
          </a:p>
          <a:p>
            <a:r>
              <a:rPr kumimoji="1" lang="en-US" altLang="ja-JP" dirty="0">
                <a:latin typeface="+mn-ea"/>
                <a:ea typeface="+mn-ea"/>
              </a:rPr>
              <a:t>F</a:t>
            </a:r>
            <a:r>
              <a:rPr kumimoji="1" lang="ja-JP" altLang="en-US" dirty="0">
                <a:latin typeface="+mn-ea"/>
                <a:ea typeface="+mn-ea"/>
              </a:rPr>
              <a:t>さんは、我慢する力が足りないとか、いつも目立ちたいなどの解釈が出てきます。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三項随伴性（</a:t>
            </a:r>
            <a:r>
              <a:rPr kumimoji="1" lang="en-US" altLang="ja-JP" dirty="0">
                <a:latin typeface="+mn-ea"/>
                <a:ea typeface="+mn-ea"/>
              </a:rPr>
              <a:t>ABC</a:t>
            </a:r>
            <a:r>
              <a:rPr kumimoji="1" lang="ja-JP" altLang="en-US" dirty="0">
                <a:latin typeface="+mn-ea"/>
                <a:ea typeface="+mn-ea"/>
              </a:rPr>
              <a:t>モデル）では、このような背景にはあえて注目せず、先行事象（</a:t>
            </a:r>
            <a:r>
              <a:rPr kumimoji="1" lang="en-US" altLang="ja-JP" dirty="0">
                <a:latin typeface="+mn-ea"/>
                <a:ea typeface="+mn-ea"/>
              </a:rPr>
              <a:t>A</a:t>
            </a:r>
            <a:r>
              <a:rPr kumimoji="1" lang="ja-JP" altLang="en-US" dirty="0">
                <a:latin typeface="+mn-ea"/>
                <a:ea typeface="+mn-ea"/>
              </a:rPr>
              <a:t>）、行動（</a:t>
            </a:r>
            <a:r>
              <a:rPr kumimoji="1" lang="en-US" altLang="ja-JP" dirty="0">
                <a:latin typeface="+mn-ea"/>
                <a:ea typeface="+mn-ea"/>
              </a:rPr>
              <a:t>B</a:t>
            </a:r>
            <a:r>
              <a:rPr kumimoji="1" lang="ja-JP" altLang="en-US" dirty="0">
                <a:latin typeface="+mn-ea"/>
                <a:ea typeface="+mn-ea"/>
              </a:rPr>
              <a:t>）、結果（</a:t>
            </a:r>
            <a:r>
              <a:rPr kumimoji="1" lang="en-US" altLang="ja-JP" dirty="0">
                <a:latin typeface="+mn-ea"/>
                <a:ea typeface="+mn-ea"/>
              </a:rPr>
              <a:t>C</a:t>
            </a:r>
            <a:r>
              <a:rPr kumimoji="1" lang="ja-JP" altLang="en-US" dirty="0">
                <a:latin typeface="+mn-ea"/>
                <a:ea typeface="+mn-ea"/>
              </a:rPr>
              <a:t>）を冷静に見ていきます</a:t>
            </a:r>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例えば，先行現象の</a:t>
            </a:r>
            <a:r>
              <a:rPr kumimoji="1" lang="en-US" altLang="ja-JP" dirty="0">
                <a:latin typeface="+mn-ea"/>
                <a:ea typeface="+mn-ea"/>
              </a:rPr>
              <a:t>A</a:t>
            </a:r>
            <a:r>
              <a:rPr kumimoji="1" lang="ja-JP" altLang="en-US" dirty="0">
                <a:latin typeface="+mn-ea"/>
                <a:ea typeface="+mn-ea"/>
              </a:rPr>
              <a:t>に介入するとしして，</a:t>
            </a:r>
            <a:r>
              <a:rPr kumimoji="1" lang="en-US" altLang="ja-JP" dirty="0">
                <a:latin typeface="+mn-ea"/>
                <a:ea typeface="+mn-ea"/>
              </a:rPr>
              <a:t>GIGA</a:t>
            </a:r>
            <a:r>
              <a:rPr kumimoji="1" lang="ja-JP" altLang="en-US" dirty="0">
                <a:latin typeface="+mn-ea"/>
                <a:ea typeface="+mn-ea"/>
              </a:rPr>
              <a:t>スクールの端末を利用し，学級全体の意見を集約し，</a:t>
            </a:r>
            <a:r>
              <a:rPr kumimoji="1" lang="en-US" altLang="ja-JP" dirty="0">
                <a:latin typeface="+mn-ea"/>
                <a:ea typeface="+mn-ea"/>
              </a:rPr>
              <a:t>F</a:t>
            </a:r>
            <a:r>
              <a:rPr kumimoji="1" lang="ja-JP" altLang="en-US" dirty="0">
                <a:latin typeface="+mn-ea"/>
                <a:ea typeface="+mn-ea"/>
              </a:rPr>
              <a:t>さんの意見を学級全体に紹介し褒めるとします。</a:t>
            </a:r>
            <a:endParaRPr kumimoji="1" lang="en-US" altLang="ja-JP" dirty="0">
              <a:latin typeface="+mn-ea"/>
              <a:ea typeface="+mn-ea"/>
            </a:endParaRPr>
          </a:p>
          <a:p>
            <a:r>
              <a:rPr kumimoji="1" lang="ja-JP" altLang="en-US" dirty="0">
                <a:latin typeface="+mn-ea"/>
                <a:ea typeface="+mn-ea"/>
              </a:rPr>
              <a:t>そうしたら，</a:t>
            </a:r>
            <a:r>
              <a:rPr kumimoji="1" lang="en-US" altLang="ja-JP" dirty="0">
                <a:latin typeface="+mn-ea"/>
                <a:ea typeface="+mn-ea"/>
              </a:rPr>
              <a:t>F</a:t>
            </a:r>
            <a:r>
              <a:rPr kumimoji="1" lang="ja-JP" altLang="en-US" dirty="0">
                <a:latin typeface="+mn-ea"/>
                <a:ea typeface="+mn-ea"/>
              </a:rPr>
              <a:t>さんは，挙手しなくても，褒められるために，教室から出ていく行動はとらないかも知れません。</a:t>
            </a:r>
            <a:endParaRPr kumimoji="1" lang="en-US" altLang="ja-JP" dirty="0">
              <a:latin typeface="+mn-ea"/>
              <a:ea typeface="+mn-ea"/>
            </a:endParaRPr>
          </a:p>
          <a:p>
            <a:endParaRPr kumimoji="1" lang="en-US" altLang="ja-JP" dirty="0">
              <a:latin typeface="+mn-ea"/>
              <a:ea typeface="+mn-ea"/>
            </a:endParaRPr>
          </a:p>
          <a:p>
            <a:pPr algn="l"/>
            <a:r>
              <a:rPr kumimoji="1" lang="ja-JP" altLang="en-US" dirty="0">
                <a:latin typeface="+mn-ea"/>
                <a:ea typeface="+mn-ea"/>
              </a:rPr>
              <a:t>別の方法として，結果</a:t>
            </a:r>
            <a:r>
              <a:rPr kumimoji="1" lang="en-US" altLang="ja-JP" dirty="0">
                <a:latin typeface="+mn-ea"/>
                <a:ea typeface="+mn-ea"/>
              </a:rPr>
              <a:t>C</a:t>
            </a:r>
            <a:r>
              <a:rPr kumimoji="1" lang="ja-JP" altLang="en-US" dirty="0">
                <a:latin typeface="+mn-ea"/>
                <a:ea typeface="+mn-ea"/>
              </a:rPr>
              <a:t>に介入する方法です。学校に「クールダウン」のスペースを作ったり，</a:t>
            </a:r>
            <a:r>
              <a:rPr kumimoji="1" lang="en-US" altLang="ja-JP" dirty="0">
                <a:latin typeface="+mn-ea"/>
                <a:ea typeface="+mn-ea"/>
              </a:rPr>
              <a:t>F</a:t>
            </a:r>
            <a:r>
              <a:rPr kumimoji="1" lang="ja-JP" altLang="en-US" dirty="0">
                <a:latin typeface="+mn-ea"/>
                <a:ea typeface="+mn-ea"/>
              </a:rPr>
              <a:t>さんに「何かあったのか」，「心配している」と声を掛けることで</a:t>
            </a:r>
            <a:endParaRPr kumimoji="1" lang="en-US" altLang="ja-JP" dirty="0">
              <a:latin typeface="+mn-ea"/>
              <a:ea typeface="+mn-ea"/>
            </a:endParaRPr>
          </a:p>
          <a:p>
            <a:pPr algn="l"/>
            <a:r>
              <a:rPr kumimoji="1" lang="en-US" altLang="ja-JP" dirty="0">
                <a:latin typeface="+mn-ea"/>
                <a:ea typeface="+mn-ea"/>
              </a:rPr>
              <a:t>F</a:t>
            </a:r>
            <a:r>
              <a:rPr kumimoji="1" lang="ja-JP" altLang="en-US" dirty="0">
                <a:latin typeface="+mn-ea"/>
                <a:ea typeface="+mn-ea"/>
              </a:rPr>
              <a:t>さんの行動が変容するかも知れません。</a:t>
            </a:r>
          </a:p>
          <a:p>
            <a:pPr algn="l"/>
            <a:endParaRPr kumimoji="1" lang="ja-JP" altLang="en-US" dirty="0">
              <a:latin typeface="+mn-ea"/>
              <a:ea typeface="+mn-ea"/>
            </a:endParaRPr>
          </a:p>
          <a:p>
            <a:pPr algn="l"/>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20</a:t>
            </a:fld>
            <a:endParaRPr kumimoji="1" lang="ja-JP" altLang="en-US"/>
          </a:p>
        </p:txBody>
      </p:sp>
    </p:spTree>
    <p:extLst>
      <p:ext uri="{BB962C8B-B14F-4D97-AF65-F5344CB8AC3E}">
        <p14:creationId xmlns:p14="http://schemas.microsoft.com/office/powerpoint/2010/main" val="183364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lang="ja-JP" altLang="ja-JP" sz="1200" kern="100" dirty="0">
                <a:latin typeface="+mn-ea"/>
                <a:ea typeface="+mn-ea"/>
                <a:cs typeface="Times New Roman" panose="02020603050405020304" pitchFamily="18" charset="0"/>
              </a:rPr>
              <a:t>カウンセリング心理学とは、人々の問題解決や成長をめざした援助の実践を支える心理学の学問領域</a:t>
            </a:r>
            <a:r>
              <a:rPr lang="ja-JP" altLang="en-US" sz="1200" kern="100" dirty="0">
                <a:latin typeface="+mn-ea"/>
                <a:ea typeface="+mn-ea"/>
                <a:cs typeface="Times New Roman" panose="02020603050405020304" pitchFamily="18" charset="0"/>
              </a:rPr>
              <a:t>です</a:t>
            </a:r>
            <a:r>
              <a:rPr lang="ja-JP" altLang="ja-JP" sz="1200" kern="100" dirty="0">
                <a:latin typeface="+mn-ea"/>
                <a:ea typeface="+mn-ea"/>
                <a:cs typeface="Times New Roman" panose="02020603050405020304" pitchFamily="18" charset="0"/>
              </a:rPr>
              <a:t>。本章では、カウンセリングを國分（</a:t>
            </a:r>
            <a:r>
              <a:rPr lang="en-US" altLang="ja-JP" sz="1200" kern="100" dirty="0">
                <a:latin typeface="+mn-ea"/>
                <a:ea typeface="+mn-ea"/>
                <a:cs typeface="Times New Roman" panose="02020603050405020304" pitchFamily="18" charset="0"/>
              </a:rPr>
              <a:t>1980</a:t>
            </a:r>
            <a:r>
              <a:rPr lang="ja-JP" altLang="ja-JP" sz="1200" kern="100" dirty="0">
                <a:latin typeface="+mn-ea"/>
                <a:ea typeface="+mn-ea"/>
                <a:cs typeface="Times New Roman" panose="02020603050405020304" pitchFamily="18" charset="0"/>
              </a:rPr>
              <a:t>）を参考に、「一定の人間関係のなかで言語的及び非言語的コミュニケーションを通して、相手の行動の変容を援助するかかわり」と定義</a:t>
            </a:r>
            <a:r>
              <a:rPr lang="ja-JP" altLang="en-US" sz="1200" kern="100" dirty="0">
                <a:latin typeface="+mn-ea"/>
                <a:ea typeface="+mn-ea"/>
                <a:cs typeface="Times New Roman" panose="02020603050405020304" pitchFamily="18" charset="0"/>
              </a:rPr>
              <a:t>します</a:t>
            </a:r>
            <a:r>
              <a:rPr lang="ja-JP" altLang="ja-JP" sz="1200" kern="100" dirty="0">
                <a:latin typeface="+mn-ea"/>
                <a:ea typeface="+mn-ea"/>
                <a:cs typeface="Times New Roman" panose="02020603050405020304" pitchFamily="18" charset="0"/>
              </a:rPr>
              <a:t>。そして、カウセリングは、カウンセラーのみが提供するサービスではなく、教師、看護師、医師、ソーシャルワーカー、弁護士、管理職など、広く対人援助の専門職の業務の一側面として、カウンセリングのかかわりを</a:t>
            </a:r>
            <a:r>
              <a:rPr lang="ja-JP" altLang="en-US" sz="1200" kern="100" dirty="0">
                <a:latin typeface="+mn-ea"/>
                <a:ea typeface="+mn-ea"/>
                <a:cs typeface="Times New Roman" panose="02020603050405020304" pitchFamily="18" charset="0"/>
              </a:rPr>
              <a:t>行います</a:t>
            </a:r>
            <a:r>
              <a:rPr lang="ja-JP" altLang="ja-JP" sz="1200" kern="100" dirty="0">
                <a:latin typeface="+mn-ea"/>
                <a:ea typeface="+mn-ea"/>
                <a:cs typeface="Times New Roman" panose="02020603050405020304" pitchFamily="18" charset="0"/>
              </a:rPr>
              <a:t>。カウンセリング心理学は、狭義には、悩みを抱えるクライエント（来談者）への助言をカウンセリングの手法で行うことを意味</a:t>
            </a:r>
            <a:r>
              <a:rPr lang="ja-JP" altLang="en-US" sz="1200" kern="100" dirty="0">
                <a:latin typeface="+mn-ea"/>
                <a:ea typeface="+mn-ea"/>
                <a:cs typeface="Times New Roman" panose="02020603050405020304" pitchFamily="18" charset="0"/>
              </a:rPr>
              <a:t>します</a:t>
            </a:r>
            <a:r>
              <a:rPr lang="ja-JP" altLang="ja-JP" sz="1200" kern="100" dirty="0">
                <a:latin typeface="+mn-ea"/>
                <a:ea typeface="+mn-ea"/>
                <a:cs typeface="Times New Roman" panose="02020603050405020304" pitchFamily="18" charset="0"/>
              </a:rPr>
              <a:t>。しかし、カウンセリング心理学は、カウンセリングルームでの「カウンセリング活動」だけに</a:t>
            </a:r>
            <a:r>
              <a:rPr lang="ja-JP" altLang="en-US" sz="1200" kern="100" dirty="0">
                <a:latin typeface="+mn-ea"/>
                <a:ea typeface="+mn-ea"/>
                <a:cs typeface="Times New Roman" panose="02020603050405020304" pitchFamily="18" charset="0"/>
              </a:rPr>
              <a:t>留まりません</a:t>
            </a:r>
            <a:r>
              <a:rPr lang="ja-JP" altLang="ja-JP" sz="1200" kern="100" dirty="0">
                <a:latin typeface="+mn-ea"/>
                <a:ea typeface="+mn-ea"/>
                <a:cs typeface="Times New Roman" panose="02020603050405020304" pitchFamily="18" charset="0"/>
              </a:rPr>
              <a:t>。カウンセリングの担い手は、すでに述べたとおり、教師、医師、弁護士、企業の人事担当者など、カウンセリングを職業の一部に役割として用い援助活動を</a:t>
            </a:r>
            <a:r>
              <a:rPr lang="ja-JP" altLang="en-US" sz="1200" kern="100" dirty="0">
                <a:latin typeface="+mn-ea"/>
                <a:ea typeface="+mn-ea"/>
                <a:cs typeface="Times New Roman" panose="02020603050405020304" pitchFamily="18" charset="0"/>
              </a:rPr>
              <a:t>行います</a:t>
            </a:r>
            <a:r>
              <a:rPr lang="ja-JP" altLang="ja-JP" sz="1200" kern="100" dirty="0">
                <a:latin typeface="+mn-ea"/>
                <a:ea typeface="+mn-ea"/>
                <a:cs typeface="Times New Roman" panose="02020603050405020304" pitchFamily="18" charset="0"/>
              </a:rPr>
              <a:t>。とくに教師は、教育活動の中で子どもの援助を行うが、その活動の一側面がスクールカウンセリングの活動と捉えることができる。</a:t>
            </a:r>
          </a:p>
          <a:p>
            <a:pPr defTabSz="966064">
              <a:defRPr/>
            </a:pP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3</a:t>
            </a:fld>
            <a:endParaRPr kumimoji="1" lang="ja-JP" altLang="en-US"/>
          </a:p>
        </p:txBody>
      </p:sp>
    </p:spTree>
    <p:extLst>
      <p:ext uri="{BB962C8B-B14F-4D97-AF65-F5344CB8AC3E}">
        <p14:creationId xmlns:p14="http://schemas.microsoft.com/office/powerpoint/2010/main" val="378566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dirty="0">
                <a:latin typeface="+mn-ea"/>
                <a:ea typeface="+mn-ea"/>
                <a:cs typeface="Times New Roman" panose="02020603050405020304" pitchFamily="18" charset="0"/>
              </a:rPr>
              <a:t>エリスは、考え方をビリーフ（信念）と呼んだつまり、出来事（</a:t>
            </a:r>
            <a:r>
              <a:rPr kumimoji="0" lang="en-US" altLang="ja-JP" sz="1200" dirty="0">
                <a:latin typeface="+mn-ea"/>
                <a:ea typeface="+mn-ea"/>
                <a:cs typeface="Times New Roman" panose="02020603050405020304" pitchFamily="18" charset="0"/>
              </a:rPr>
              <a:t>A</a:t>
            </a:r>
            <a:r>
              <a:rPr kumimoji="0" lang="ja-JP" altLang="en-US" sz="1200" dirty="0">
                <a:latin typeface="+mn-ea"/>
                <a:ea typeface="+mn-ea"/>
                <a:cs typeface="Times New Roman" panose="02020603050405020304" pitchFamily="18" charset="0"/>
              </a:rPr>
              <a:t>）と結果（</a:t>
            </a:r>
            <a:r>
              <a:rPr kumimoji="0" lang="en-US" altLang="ja-JP" sz="1200" dirty="0">
                <a:latin typeface="+mn-ea"/>
                <a:ea typeface="+mn-ea"/>
                <a:cs typeface="Times New Roman" panose="02020603050405020304" pitchFamily="18" charset="0"/>
              </a:rPr>
              <a:t>C</a:t>
            </a:r>
            <a:r>
              <a:rPr kumimoji="0" lang="ja-JP" altLang="en-US" sz="1200" dirty="0">
                <a:latin typeface="+mn-ea"/>
                <a:ea typeface="+mn-ea"/>
                <a:cs typeface="Times New Roman" panose="02020603050405020304" pitchFamily="18" charset="0"/>
              </a:rPr>
              <a:t>）の間にビリーフ（</a:t>
            </a:r>
            <a:r>
              <a:rPr kumimoji="0" lang="en-US" altLang="ja-JP" sz="1200" dirty="0">
                <a:latin typeface="+mn-ea"/>
                <a:ea typeface="+mn-ea"/>
                <a:cs typeface="Times New Roman" panose="02020603050405020304" pitchFamily="18" charset="0"/>
              </a:rPr>
              <a:t>B</a:t>
            </a:r>
            <a:r>
              <a:rPr kumimoji="0" lang="ja-JP" altLang="en-US" sz="1200" dirty="0">
                <a:latin typeface="+mn-ea"/>
                <a:ea typeface="+mn-ea"/>
                <a:cs typeface="Times New Roman" panose="02020603050405020304" pitchFamily="18" charset="0"/>
              </a:rPr>
              <a:t>）があるということである。そして適切なビリーフに変えるプロセスを論駁</a:t>
            </a:r>
            <a:r>
              <a:rPr kumimoji="0" lang="en-US" altLang="ja-JP" sz="1200" dirty="0">
                <a:latin typeface="+mn-ea"/>
                <a:ea typeface="+mn-ea"/>
                <a:cs typeface="Times New Roman" panose="02020603050405020304" pitchFamily="18" charset="0"/>
              </a:rPr>
              <a:t>(</a:t>
            </a:r>
            <a:r>
              <a:rPr kumimoji="0" lang="ja-JP" altLang="en-US" sz="1200" dirty="0">
                <a:latin typeface="+mn-ea"/>
                <a:ea typeface="+mn-ea"/>
                <a:cs typeface="Times New Roman" panose="02020603050405020304" pitchFamily="18" charset="0"/>
              </a:rPr>
              <a:t>ろんばく</a:t>
            </a:r>
            <a:r>
              <a:rPr kumimoji="0" lang="en-US" altLang="ja-JP" sz="1200" dirty="0">
                <a:latin typeface="+mn-ea"/>
                <a:ea typeface="+mn-ea"/>
                <a:cs typeface="Times New Roman" panose="02020603050405020304" pitchFamily="18" charset="0"/>
              </a:rPr>
              <a:t>)</a:t>
            </a:r>
            <a:r>
              <a:rPr kumimoji="0" lang="ja-JP" altLang="en-US" sz="1200" dirty="0">
                <a:latin typeface="+mn-ea"/>
                <a:ea typeface="+mn-ea"/>
                <a:cs typeface="Times New Roman" panose="02020603050405020304" pitchFamily="18" charset="0"/>
              </a:rPr>
              <a:t>（</a:t>
            </a:r>
            <a:r>
              <a:rPr kumimoji="0" lang="en-US" altLang="ja-JP" sz="1200" dirty="0">
                <a:latin typeface="+mn-ea"/>
                <a:ea typeface="+mn-ea"/>
                <a:cs typeface="Times New Roman" panose="02020603050405020304" pitchFamily="18" charset="0"/>
              </a:rPr>
              <a:t>D</a:t>
            </a:r>
            <a:r>
              <a:rPr kumimoji="0" lang="ja-JP" altLang="en-US" sz="1200" dirty="0">
                <a:latin typeface="+mn-ea"/>
                <a:ea typeface="+mn-ea"/>
                <a:cs typeface="Times New Roman" panose="02020603050405020304" pitchFamily="18" charset="0"/>
              </a:rPr>
              <a:t>）という。</a:t>
            </a:r>
            <a:r>
              <a:rPr kumimoji="0" lang="en-US" altLang="ja-JP" sz="1200" dirty="0">
                <a:latin typeface="+mn-ea"/>
                <a:ea typeface="+mn-ea"/>
                <a:cs typeface="Times New Roman" panose="02020603050405020304" pitchFamily="18" charset="0"/>
              </a:rPr>
              <a:t>ABCD</a:t>
            </a:r>
            <a:r>
              <a:rPr kumimoji="0" lang="ja-JP" altLang="en-US" sz="1200" dirty="0">
                <a:latin typeface="+mn-ea"/>
                <a:ea typeface="+mn-ea"/>
                <a:cs typeface="Times New Roman" panose="02020603050405020304" pitchFamily="18" charset="0"/>
              </a:rPr>
              <a:t>モデルである（内田、</a:t>
            </a:r>
            <a:r>
              <a:rPr kumimoji="0" lang="en-US" altLang="ja-JP" sz="1200" dirty="0">
                <a:latin typeface="+mn-ea"/>
                <a:ea typeface="+mn-ea"/>
                <a:cs typeface="Times New Roman" panose="02020603050405020304" pitchFamily="18" charset="0"/>
              </a:rPr>
              <a:t>2008</a:t>
            </a:r>
            <a:r>
              <a:rPr kumimoji="0" lang="ja-JP" altLang="en-US" sz="1200" dirty="0">
                <a:latin typeface="+mn-ea"/>
                <a:ea typeface="+mn-ea"/>
                <a:cs typeface="Times New Roman" panose="02020603050405020304" pitchFamily="18" charset="0"/>
              </a:rPr>
              <a:t>）。</a:t>
            </a:r>
            <a:br>
              <a:rPr lang="ja-JP" altLang="ja-JP" sz="1200" kern="100" dirty="0">
                <a:effectLst/>
                <a:latin typeface="+mn-ea"/>
                <a:ea typeface="+mn-ea"/>
                <a:cs typeface="Times New Roman" panose="02020603050405020304" pitchFamily="18" charset="0"/>
              </a:rPr>
            </a:b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論理療法は，このビリーフが悩みの源泉だと考えます。すなわち，非論理的，非合理的なビリーフを持っていると，ストレスを感じやすいと考えます。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例えば，授業中にドアとバタンと強く閉める人がいたとします。「うるさい」と腹を立てる人がいます。多分，この人は，「授業中はドアは静かに開閉すべきである」と思っています。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この思いが強い，つまり「授業中は，どんなことがあってもドアは静かに開閉すべきである」と考えると，実際に，ドアの開閉に音が出たら，ストレスを感じます。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このように，強いビリーフ（信念）を持つと，ストレスに感じるものです。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論理療法ではビリーフ（信念）には論理的（合理的）なものと非論理的（非合理的）なものがあ</a:t>
            </a:r>
            <a:r>
              <a:rPr lang="ja-JP" altLang="en-US" sz="1200" kern="100" dirty="0">
                <a:effectLst/>
                <a:latin typeface="+mn-ea"/>
                <a:ea typeface="+mn-ea"/>
                <a:cs typeface="Times New Roman" panose="02020603050405020304" pitchFamily="18" charset="0"/>
              </a:rPr>
              <a:t>ります</a:t>
            </a:r>
            <a:r>
              <a:rPr lang="ja-JP" altLang="ja-JP"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諸富（</a:t>
            </a:r>
            <a:r>
              <a:rPr lang="en-US" altLang="ja-JP" sz="1200" kern="100" dirty="0">
                <a:effectLst/>
                <a:latin typeface="+mn-ea"/>
                <a:ea typeface="+mn-ea"/>
                <a:cs typeface="Times New Roman" panose="02020603050405020304" pitchFamily="18" charset="0"/>
              </a:rPr>
              <a:t>2022</a:t>
            </a:r>
            <a:r>
              <a:rPr lang="ja-JP" altLang="ja-JP" sz="1200" kern="100" dirty="0">
                <a:effectLst/>
                <a:latin typeface="+mn-ea"/>
                <a:ea typeface="+mn-ea"/>
                <a:cs typeface="Times New Roman" panose="02020603050405020304" pitchFamily="18" charset="0"/>
              </a:rPr>
              <a:t>）は、論理的（合理的）なビリーフ、非論理的（非合理的）なビリーフの判断基準として、「事実に即しているかどうか」、「論理の飛躍やねじれはないかどうか」の</a:t>
            </a:r>
            <a:r>
              <a:rPr lang="en-US" altLang="ja-JP" sz="1200" kern="100" dirty="0">
                <a:effectLst/>
                <a:latin typeface="+mn-ea"/>
                <a:ea typeface="+mn-ea"/>
                <a:cs typeface="Times New Roman" panose="02020603050405020304" pitchFamily="18" charset="0"/>
              </a:rPr>
              <a:t>2</a:t>
            </a:r>
            <a:r>
              <a:rPr lang="ja-JP" altLang="ja-JP" sz="1200" kern="100" dirty="0">
                <a:effectLst/>
                <a:latin typeface="+mn-ea"/>
                <a:ea typeface="+mn-ea"/>
                <a:cs typeface="Times New Roman" panose="02020603050405020304" pitchFamily="18" charset="0"/>
              </a:rPr>
              <a:t>つを指摘し</a:t>
            </a:r>
            <a:r>
              <a:rPr lang="ja-JP" altLang="en-US" sz="1200" kern="100" dirty="0">
                <a:effectLst/>
                <a:latin typeface="+mn-ea"/>
                <a:ea typeface="+mn-ea"/>
                <a:cs typeface="Times New Roman" panose="02020603050405020304" pitchFamily="18" charset="0"/>
              </a:rPr>
              <a:t>ています</a:t>
            </a:r>
            <a:r>
              <a:rPr lang="ja-JP" altLang="ja-JP"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UD デジタル 教科書体 N-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UD デジタル 教科書体 N-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UD デジタル 教科書体 N-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UD デジタル 教科書体 N-R"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21</a:t>
            </a:fld>
            <a:endParaRPr kumimoji="1" lang="ja-JP" altLang="en-US"/>
          </a:p>
        </p:txBody>
      </p:sp>
    </p:spTree>
    <p:extLst>
      <p:ext uri="{BB962C8B-B14F-4D97-AF65-F5344CB8AC3E}">
        <p14:creationId xmlns:p14="http://schemas.microsoft.com/office/powerpoint/2010/main" val="341980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理的（合理的）なビリーフと非論理的（非合理的）なビリーフ</a:t>
            </a:r>
          </a:p>
          <a:p>
            <a:r>
              <a:rPr kumimoji="1" lang="ja-JP" altLang="en-US" dirty="0">
                <a:latin typeface="+mn-ea"/>
                <a:ea typeface="+mn-ea"/>
              </a:rPr>
              <a:t>　図表７を復習しましょう。</a:t>
            </a:r>
            <a:endParaRPr kumimoji="1" lang="en-US" altLang="ja-JP" dirty="0">
              <a:latin typeface="+mn-ea"/>
              <a:ea typeface="+mn-ea"/>
            </a:endParaRPr>
          </a:p>
          <a:p>
            <a:r>
              <a:rPr kumimoji="1" lang="ja-JP" altLang="en-US" dirty="0">
                <a:latin typeface="+mn-ea"/>
                <a:ea typeface="+mn-ea"/>
              </a:rPr>
              <a:t>ある中学生</a:t>
            </a:r>
            <a:r>
              <a:rPr kumimoji="1" lang="en-US" altLang="ja-JP" dirty="0">
                <a:latin typeface="+mn-ea"/>
                <a:ea typeface="+mn-ea"/>
              </a:rPr>
              <a:t>G</a:t>
            </a:r>
            <a:r>
              <a:rPr kumimoji="1" lang="ja-JP" altLang="en-US" dirty="0">
                <a:latin typeface="+mn-ea"/>
                <a:ea typeface="+mn-ea"/>
              </a:rPr>
              <a:t>さんは、「親友が私のメッセージに返事をくれない」という出来事（</a:t>
            </a:r>
            <a:r>
              <a:rPr kumimoji="1" lang="en-US" altLang="ja-JP" dirty="0">
                <a:latin typeface="+mn-ea"/>
                <a:ea typeface="+mn-ea"/>
              </a:rPr>
              <a:t>A</a:t>
            </a:r>
            <a:r>
              <a:rPr kumimoji="1" lang="ja-JP" altLang="en-US" dirty="0">
                <a:latin typeface="+mn-ea"/>
                <a:ea typeface="+mn-ea"/>
              </a:rPr>
              <a:t>）に遭遇し、その結果（</a:t>
            </a:r>
            <a:r>
              <a:rPr kumimoji="1" lang="en-US" altLang="ja-JP" dirty="0">
                <a:latin typeface="+mn-ea"/>
                <a:ea typeface="+mn-ea"/>
              </a:rPr>
              <a:t>C</a:t>
            </a:r>
            <a:r>
              <a:rPr kumimoji="1" lang="ja-JP" altLang="en-US" dirty="0">
                <a:latin typeface="+mn-ea"/>
                <a:ea typeface="+mn-ea"/>
              </a:rPr>
              <a:t>）、怒りの気持ちをもった。この</a:t>
            </a:r>
            <a:r>
              <a:rPr kumimoji="1" lang="en-US" altLang="ja-JP" dirty="0">
                <a:latin typeface="+mn-ea"/>
                <a:ea typeface="+mn-ea"/>
              </a:rPr>
              <a:t>G</a:t>
            </a:r>
            <a:r>
              <a:rPr kumimoji="1" lang="ja-JP" altLang="en-US" dirty="0">
                <a:latin typeface="+mn-ea"/>
                <a:ea typeface="+mn-ea"/>
              </a:rPr>
              <a:t>さんのビリーフ（</a:t>
            </a:r>
            <a:r>
              <a:rPr kumimoji="1" lang="en-US" altLang="ja-JP" dirty="0">
                <a:latin typeface="+mn-ea"/>
                <a:ea typeface="+mn-ea"/>
              </a:rPr>
              <a:t>B</a:t>
            </a:r>
            <a:r>
              <a:rPr kumimoji="1" lang="ja-JP" altLang="en-US" dirty="0">
                <a:latin typeface="+mn-ea"/>
                <a:ea typeface="+mn-ea"/>
              </a:rPr>
              <a:t>）を聞いてみると、</a:t>
            </a:r>
            <a:endParaRPr kumimoji="1" lang="en-US" altLang="ja-JP" dirty="0">
              <a:latin typeface="+mn-ea"/>
              <a:ea typeface="+mn-ea"/>
            </a:endParaRPr>
          </a:p>
          <a:p>
            <a:r>
              <a:rPr kumimoji="1" lang="ja-JP" altLang="en-US" dirty="0">
                <a:latin typeface="+mn-ea"/>
                <a:ea typeface="+mn-ea"/>
              </a:rPr>
              <a:t>「親友なら私のメッセージにすぐに返信しなければならない」と言いました。</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これを援助する教師は、論駁（</a:t>
            </a:r>
            <a:r>
              <a:rPr kumimoji="1" lang="en-US" altLang="ja-JP" dirty="0">
                <a:latin typeface="+mn-ea"/>
                <a:ea typeface="+mn-ea"/>
              </a:rPr>
              <a:t>D</a:t>
            </a:r>
            <a:r>
              <a:rPr kumimoji="1" lang="ja-JP" altLang="en-US" dirty="0">
                <a:latin typeface="+mn-ea"/>
                <a:ea typeface="+mn-ea"/>
              </a:rPr>
              <a:t>）をしてみる。例えば、</a:t>
            </a:r>
            <a:r>
              <a:rPr kumimoji="1" lang="en-US" altLang="ja-JP" dirty="0">
                <a:latin typeface="+mn-ea"/>
                <a:ea typeface="+mn-ea"/>
              </a:rPr>
              <a:t>G</a:t>
            </a:r>
            <a:r>
              <a:rPr kumimoji="1" lang="ja-JP" altLang="en-US" dirty="0">
                <a:latin typeface="+mn-ea"/>
                <a:ea typeface="+mn-ea"/>
              </a:rPr>
              <a:t>さんに「あなたは、自分自身に来たメッセージについてすぐ返信しているの？」と聞いてみます。</a:t>
            </a:r>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G</a:t>
            </a:r>
            <a:r>
              <a:rPr kumimoji="1" lang="ja-JP" altLang="en-US" dirty="0">
                <a:latin typeface="+mn-ea"/>
                <a:ea typeface="+mn-ea"/>
              </a:rPr>
              <a:t>さんは「うーん、だいたい返信するけど、たまに返信しない」と回答しました。改めて、このビリーフをみてみる。</a:t>
            </a:r>
            <a:r>
              <a:rPr kumimoji="1" lang="en-US" altLang="ja-JP" dirty="0">
                <a:latin typeface="+mn-ea"/>
                <a:ea typeface="+mn-ea"/>
              </a:rPr>
              <a:t>G</a:t>
            </a:r>
            <a:r>
              <a:rPr kumimoji="1" lang="ja-JP" altLang="en-US" dirty="0">
                <a:latin typeface="+mn-ea"/>
                <a:ea typeface="+mn-ea"/>
              </a:rPr>
              <a:t>さんのメッセージ返信状況に即したビリーフは</a:t>
            </a:r>
            <a:endParaRPr kumimoji="1" lang="en-US" altLang="ja-JP" dirty="0">
              <a:latin typeface="+mn-ea"/>
              <a:ea typeface="+mn-ea"/>
            </a:endParaRPr>
          </a:p>
          <a:p>
            <a:r>
              <a:rPr kumimoji="1" lang="ja-JP" altLang="en-US" dirty="0">
                <a:latin typeface="+mn-ea"/>
                <a:ea typeface="+mn-ea"/>
              </a:rPr>
              <a:t>「親友なら私のメッセージに返信すべきだけど、返信しないこともあるな」となります。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このように考えると，親友からの返信が気になる程度が小さくなるのではないでしょうか。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これが論駁（</a:t>
            </a:r>
            <a:r>
              <a:rPr kumimoji="1" lang="en-US" altLang="ja-JP" dirty="0">
                <a:latin typeface="+mn-ea"/>
                <a:ea typeface="+mn-ea"/>
              </a:rPr>
              <a:t>D</a:t>
            </a:r>
            <a:r>
              <a:rPr kumimoji="1" lang="ja-JP" altLang="en-US" dirty="0">
                <a:latin typeface="+mn-ea"/>
                <a:ea typeface="+mn-ea"/>
              </a:rPr>
              <a:t>）のプロセスです。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図表</a:t>
            </a:r>
            <a:r>
              <a:rPr kumimoji="1" lang="en-US" altLang="ja-JP" dirty="0">
                <a:latin typeface="+mn-ea"/>
                <a:ea typeface="+mn-ea"/>
              </a:rPr>
              <a:t>7</a:t>
            </a:r>
            <a:r>
              <a:rPr kumimoji="1" lang="ja-JP" altLang="en-US" dirty="0">
                <a:latin typeface="+mn-ea"/>
                <a:ea typeface="+mn-ea"/>
              </a:rPr>
              <a:t>のように</a:t>
            </a:r>
            <a:r>
              <a:rPr kumimoji="1" lang="en-US" altLang="ja-JP" dirty="0">
                <a:latin typeface="+mn-ea"/>
                <a:ea typeface="+mn-ea"/>
              </a:rPr>
              <a:t>G</a:t>
            </a:r>
            <a:r>
              <a:rPr kumimoji="1" lang="ja-JP" altLang="en-US" dirty="0">
                <a:latin typeface="+mn-ea"/>
                <a:ea typeface="+mn-ea"/>
              </a:rPr>
              <a:t>さんのビリーフは、「親友が私のメッセージに返信するに越しことはないけど、返信しないからといって友情が壊れたわけではない」とも言いかえることが可能です。</a:t>
            </a: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22</a:t>
            </a:fld>
            <a:endParaRPr kumimoji="1" lang="ja-JP" altLang="en-US"/>
          </a:p>
        </p:txBody>
      </p:sp>
    </p:spTree>
    <p:extLst>
      <p:ext uri="{BB962C8B-B14F-4D97-AF65-F5344CB8AC3E}">
        <p14:creationId xmlns:p14="http://schemas.microsoft.com/office/powerpoint/2010/main" val="7304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75729" y="4715153"/>
            <a:ext cx="6336704" cy="44669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ここからはキャリアカウンセリングに話を移します。カウンセリング心理学の源流のひとつであり、キャリアカウンセリングの原点でもある、社会運動としての「ガイダンス運動」を</a:t>
            </a:r>
            <a:r>
              <a:rPr lang="en-US" altLang="ja-JP" sz="1200" kern="100" dirty="0">
                <a:effectLst/>
                <a:latin typeface="+mn-ea"/>
                <a:ea typeface="+mn-ea"/>
                <a:cs typeface="Times New Roman" panose="02020603050405020304" pitchFamily="18" charset="0"/>
              </a:rPr>
              <a:t>20</a:t>
            </a:r>
            <a:r>
              <a:rPr lang="ja-JP" altLang="en-US" sz="1200" kern="100" dirty="0">
                <a:effectLst/>
                <a:latin typeface="+mn-ea"/>
                <a:ea typeface="+mn-ea"/>
                <a:cs typeface="Times New Roman" panose="02020603050405020304" pitchFamily="18" charset="0"/>
              </a:rPr>
              <a:t>世紀初頭にボストンではじめたパーソンズ（</a:t>
            </a:r>
            <a:r>
              <a:rPr lang="en-US" altLang="ja-JP" sz="1200" kern="100" dirty="0">
                <a:effectLst/>
                <a:latin typeface="+mn-ea"/>
                <a:ea typeface="+mn-ea"/>
                <a:cs typeface="Times New Roman" panose="02020603050405020304" pitchFamily="18" charset="0"/>
              </a:rPr>
              <a:t>Parsons, F)</a:t>
            </a:r>
            <a:r>
              <a:rPr lang="ja-JP" altLang="en-US" sz="1200" kern="100" dirty="0">
                <a:effectLst/>
                <a:latin typeface="+mn-ea"/>
                <a:ea typeface="+mn-ea"/>
                <a:cs typeface="Times New Roman" panose="02020603050405020304" pitchFamily="18" charset="0"/>
              </a:rPr>
              <a:t>の職業選択の理論について触れます。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参考文献にあげた、行田忠雄（</a:t>
            </a:r>
            <a:r>
              <a:rPr lang="en-US" altLang="ja-JP" sz="1200" kern="100" dirty="0">
                <a:effectLst/>
                <a:latin typeface="+mn-ea"/>
                <a:ea typeface="+mn-ea"/>
                <a:cs typeface="Times New Roman" panose="02020603050405020304" pitchFamily="18" charset="0"/>
              </a:rPr>
              <a:t>1976</a:t>
            </a:r>
            <a:r>
              <a:rPr lang="ja-JP" altLang="en-US" sz="1200" kern="100" dirty="0">
                <a:effectLst/>
                <a:latin typeface="+mn-ea"/>
                <a:ea typeface="+mn-ea"/>
                <a:cs typeface="Times New Roman" panose="02020603050405020304" pitchFamily="18" charset="0"/>
              </a:rPr>
              <a:t>）によると「当時ボストン市には、ヨーロッパ各地から多くの移民が流入しており、それらの人々はスラム街で困難な生活を続けていた。</a:t>
            </a:r>
            <a:r>
              <a:rPr lang="en-US" altLang="ja-JP" sz="1200" kern="100" dirty="0">
                <a:effectLst/>
                <a:latin typeface="+mn-ea"/>
                <a:ea typeface="+mn-ea"/>
                <a:cs typeface="Times New Roman" panose="02020603050405020304" pitchFamily="18" charset="0"/>
              </a:rPr>
              <a:t>1901</a:t>
            </a:r>
            <a:r>
              <a:rPr lang="ja-JP" altLang="en-US" sz="1200" kern="100" dirty="0">
                <a:effectLst/>
                <a:latin typeface="+mn-ea"/>
                <a:ea typeface="+mn-ea"/>
                <a:cs typeface="Times New Roman" panose="02020603050405020304" pitchFamily="18" charset="0"/>
              </a:rPr>
              <a:t>年、セツルメント運動としてパーソンズらがガイダンス運動を開始した。施設を利用している青少年は定職に就くまで平均</a:t>
            </a:r>
            <a:r>
              <a:rPr lang="en-US" altLang="ja-JP" sz="1200" kern="100" dirty="0">
                <a:effectLst/>
                <a:latin typeface="+mn-ea"/>
                <a:ea typeface="+mn-ea"/>
                <a:cs typeface="Times New Roman" panose="02020603050405020304" pitchFamily="18" charset="0"/>
              </a:rPr>
              <a:t>6</a:t>
            </a:r>
            <a:r>
              <a:rPr lang="ja-JP" altLang="en-US" sz="1200" kern="100" dirty="0">
                <a:effectLst/>
                <a:latin typeface="+mn-ea"/>
                <a:ea typeface="+mn-ea"/>
                <a:cs typeface="Times New Roman" panose="02020603050405020304" pitchFamily="18" charset="0"/>
              </a:rPr>
              <a:t>回転職していた。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　青少年の転職は、技能の不足によるものと考え、職業教育や職業訓練などの産業教育運動が活発に進められていた。しかしせっかく職業訓練を受けても一人前になれる者とそうでない者のあること、出たとこ勝負の職探しが多くの場合失敗の原因であることに気づいた。このようなことからパーソンズは、個別相談の必要を痛感し、自分の考えを念入りに仕上げ「職業選択の理論」を示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彼の考え方は、人が適切な仕事につけないのは、スキルの問題ではなく、マッチングに問題があるとする。このマッチングを高めるためには、①自己理解、②職業理解、③自己理解と職業理解の適合が大切だとし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UD デジタル 教科書体 N-R"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9297F-C55B-4094-8D65-5A7A44ABFA06}" type="slidenum">
              <a:rPr kumimoji="1" lang="ja-JP" altLang="en-US" sz="13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3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41980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58477" y="4715153"/>
            <a:ext cx="6408712" cy="4466987"/>
          </a:xfrm>
        </p:spPr>
        <p:txBody>
          <a:bodyPr/>
          <a:lstStyle/>
          <a:p>
            <a:r>
              <a:rPr kumimoji="1" lang="ja-JP" altLang="en-US" sz="1200" dirty="0">
                <a:latin typeface="+mn-ea"/>
                <a:ea typeface="+mn-ea"/>
              </a:rPr>
              <a:t>みなさんは、キャリアカウンセリングと聞くと、スクールカウンセリングとどのように違うのか迷われることがあるかと思います。そこで、このスライドをご覧ください。</a:t>
            </a:r>
            <a:r>
              <a:rPr kumimoji="1" lang="en-US" altLang="ja-JP" sz="1200" dirty="0">
                <a:latin typeface="+mn-ea"/>
                <a:ea typeface="+mn-ea"/>
              </a:rPr>
              <a:t>2004</a:t>
            </a:r>
            <a:r>
              <a:rPr kumimoji="1" lang="ja-JP" altLang="en-US" sz="1200" dirty="0">
                <a:latin typeface="+mn-ea"/>
                <a:ea typeface="+mn-ea"/>
              </a:rPr>
              <a:t>年のキャリアカウンセリングの定義と</a:t>
            </a:r>
            <a:r>
              <a:rPr kumimoji="1" lang="en-US" altLang="ja-JP" sz="1200" dirty="0">
                <a:latin typeface="+mn-ea"/>
                <a:ea typeface="+mn-ea"/>
              </a:rPr>
              <a:t>2017</a:t>
            </a:r>
            <a:r>
              <a:rPr kumimoji="1" lang="ja-JP" altLang="en-US" sz="1200" dirty="0">
                <a:latin typeface="+mn-ea"/>
                <a:ea typeface="+mn-ea"/>
              </a:rPr>
              <a:t>年の学校におけるカウンセリング、つまりスクールカウンセリングの定義を示しております。まず、</a:t>
            </a:r>
            <a:r>
              <a:rPr kumimoji="1" lang="en-US" altLang="ja-JP" sz="1200" dirty="0">
                <a:latin typeface="+mn-ea"/>
                <a:ea typeface="+mn-ea"/>
              </a:rPr>
              <a:t>2004</a:t>
            </a:r>
            <a:r>
              <a:rPr kumimoji="1" lang="ja-JP" altLang="en-US" sz="1200" dirty="0">
                <a:latin typeface="+mn-ea"/>
                <a:ea typeface="+mn-ea"/>
              </a:rPr>
              <a:t>年のキャリアカウンセリングの定義と、中学校</a:t>
            </a:r>
            <a:r>
              <a:rPr kumimoji="1" lang="en-US" altLang="ja-JP" sz="1200" dirty="0">
                <a:latin typeface="+mn-ea"/>
                <a:ea typeface="+mn-ea"/>
              </a:rPr>
              <a:t>2017</a:t>
            </a:r>
            <a:r>
              <a:rPr kumimoji="1" lang="ja-JP" altLang="en-US" sz="1200" dirty="0">
                <a:latin typeface="+mn-ea"/>
                <a:ea typeface="+mn-ea"/>
              </a:rPr>
              <a:t>年、高校</a:t>
            </a:r>
            <a:r>
              <a:rPr kumimoji="1" lang="en-US" altLang="ja-JP" sz="1200" dirty="0">
                <a:latin typeface="+mn-ea"/>
                <a:ea typeface="+mn-ea"/>
              </a:rPr>
              <a:t>2018</a:t>
            </a:r>
            <a:r>
              <a:rPr kumimoji="1" lang="ja-JP" altLang="en-US" sz="1200" dirty="0">
                <a:latin typeface="+mn-ea"/>
                <a:ea typeface="+mn-ea"/>
              </a:rPr>
              <a:t>年の学校におけるカウンセリング（つまりスクールカウンセリング）の定義との共通部分を赤字で示しましたが、両者は酷似していることがわかります。通常のカウンセリングにおける相談の中心には「生き方」かかわる課題が存在していることは誰もが否定しないでしょう。そうした意味では、キャリアカウンセリングはスクールカウンセリングの柱であるということができます。ただ、キャリアカウンセリングは、主にキャリア教育・進路指導という教育活動での活用が求められているため、ここでは、これらの教育活動に関わる記述を学習指導要領を中心に見てきましょう。</a:t>
            </a:r>
          </a:p>
        </p:txBody>
      </p:sp>
      <p:sp>
        <p:nvSpPr>
          <p:cNvPr id="4" name="スライド番号プレースホルダー 3"/>
          <p:cNvSpPr>
            <a:spLocks noGrp="1"/>
          </p:cNvSpPr>
          <p:nvPr>
            <p:ph type="sldNum" sz="quarter" idx="5"/>
          </p:nvPr>
        </p:nvSpPr>
        <p:spPr/>
        <p:txBody>
          <a:bodyPr/>
          <a:lstStyle/>
          <a:p>
            <a:fld id="{014BB696-C2B3-4AF5-95AB-203DD575D783}" type="slidenum">
              <a:rPr kumimoji="1" lang="ja-JP" altLang="en-US" smtClean="0"/>
              <a:t>24</a:t>
            </a:fld>
            <a:endParaRPr kumimoji="1" lang="ja-JP" altLang="en-US"/>
          </a:p>
        </p:txBody>
      </p:sp>
    </p:spTree>
    <p:extLst>
      <p:ext uri="{BB962C8B-B14F-4D97-AF65-F5344CB8AC3E}">
        <p14:creationId xmlns:p14="http://schemas.microsoft.com/office/powerpoint/2010/main" val="99240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30485" y="4715153"/>
            <a:ext cx="6336704" cy="4466987"/>
          </a:xfrm>
        </p:spPr>
        <p:txBody>
          <a:bodyPr/>
          <a:lstStyle/>
          <a:p>
            <a:r>
              <a:rPr kumimoji="1" lang="ja-JP" altLang="en-US" sz="1200" dirty="0">
                <a:latin typeface="+mn-ea"/>
                <a:ea typeface="+mn-ea"/>
              </a:rPr>
              <a:t>その前に、「進路指導の諸活動」（文部省、</a:t>
            </a:r>
            <a:r>
              <a:rPr kumimoji="1" lang="en-US" altLang="ja-JP" sz="1200" dirty="0">
                <a:latin typeface="+mn-ea"/>
                <a:ea typeface="+mn-ea"/>
              </a:rPr>
              <a:t>1994</a:t>
            </a:r>
            <a:r>
              <a:rPr kumimoji="1" lang="ja-JP" altLang="en-US" sz="1200" dirty="0">
                <a:latin typeface="+mn-ea"/>
                <a:ea typeface="+mn-ea"/>
              </a:rPr>
              <a:t>）をみていきます。進路指導の基幹となる６つの活動が示されています。その中に「進路に関する相談の機会を与える活動」が存在し、これがキャリアカウンセリングに相当します。６つの活動は並列していますが、三村（</a:t>
            </a:r>
            <a:r>
              <a:rPr kumimoji="1" lang="en-US" altLang="ja-JP" sz="1200" dirty="0">
                <a:latin typeface="+mn-ea"/>
                <a:ea typeface="+mn-ea"/>
              </a:rPr>
              <a:t>2004</a:t>
            </a:r>
            <a:r>
              <a:rPr kumimoji="1" lang="ja-JP" altLang="en-US" sz="1200" dirty="0">
                <a:latin typeface="+mn-ea"/>
                <a:ea typeface="+mn-ea"/>
              </a:rPr>
              <a:t>、</a:t>
            </a:r>
            <a:r>
              <a:rPr kumimoji="1" lang="en-US" altLang="ja-JP" sz="1200" dirty="0">
                <a:latin typeface="+mn-ea"/>
                <a:ea typeface="+mn-ea"/>
              </a:rPr>
              <a:t>2024</a:t>
            </a:r>
            <a:r>
              <a:rPr kumimoji="1" lang="ja-JP" altLang="en-US" sz="1200" dirty="0">
                <a:latin typeface="+mn-ea"/>
                <a:ea typeface="+mn-ea"/>
              </a:rPr>
              <a:t>）は、諸活動の構造モデルを示し、それぞれの活動がどのように連携し、機能していくかを示しました。そのことによりキャリアカウンセリングがその他の諸活動との関連でどのように機能しているかが明確になりました。</a:t>
            </a:r>
          </a:p>
        </p:txBody>
      </p:sp>
      <p:sp>
        <p:nvSpPr>
          <p:cNvPr id="4" name="スライド番号プレースホルダー 3"/>
          <p:cNvSpPr>
            <a:spLocks noGrp="1"/>
          </p:cNvSpPr>
          <p:nvPr>
            <p:ph type="sldNum" sz="quarter" idx="5"/>
          </p:nvPr>
        </p:nvSpPr>
        <p:spPr/>
        <p:txBody>
          <a:bodyPr/>
          <a:lstStyle/>
          <a:p>
            <a:fld id="{014BB696-C2B3-4AF5-95AB-203DD575D783}" type="slidenum">
              <a:rPr kumimoji="1" lang="ja-JP" altLang="en-US" smtClean="0"/>
              <a:t>25</a:t>
            </a:fld>
            <a:endParaRPr kumimoji="1" lang="ja-JP" altLang="en-US"/>
          </a:p>
        </p:txBody>
      </p:sp>
    </p:spTree>
    <p:extLst>
      <p:ext uri="{BB962C8B-B14F-4D97-AF65-F5344CB8AC3E}">
        <p14:creationId xmlns:p14="http://schemas.microsoft.com/office/powerpoint/2010/main" val="281773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58477" y="4715153"/>
            <a:ext cx="6480720" cy="4712662"/>
          </a:xfrm>
        </p:spPr>
        <p:txBody>
          <a:bodyPr/>
          <a:lstStyle/>
          <a:p>
            <a:r>
              <a:rPr kumimoji="1" lang="ja-JP" altLang="en-US" sz="1200" dirty="0">
                <a:latin typeface="+mn-ea"/>
                <a:ea typeface="+mn-ea"/>
              </a:rPr>
              <a:t>このスライドはテキストの図表</a:t>
            </a:r>
            <a:r>
              <a:rPr kumimoji="1" lang="en-US" altLang="ja-JP" sz="1200" dirty="0">
                <a:latin typeface="+mn-ea"/>
                <a:ea typeface="+mn-ea"/>
              </a:rPr>
              <a:t>12</a:t>
            </a:r>
            <a:r>
              <a:rPr kumimoji="1" lang="ja-JP" altLang="en-US" sz="1200" dirty="0">
                <a:latin typeface="+mn-ea"/>
                <a:ea typeface="+mn-ea"/>
              </a:rPr>
              <a:t>を簡略化したものです。６つの活動、進路指導の中で互いに関連しあって機能している様子を構造モデルで示しました。</a:t>
            </a:r>
          </a:p>
          <a:p>
            <a:r>
              <a:rPr kumimoji="1" lang="ja-JP" altLang="en-US" sz="1200" dirty="0">
                <a:latin typeface="+mn-ea"/>
                <a:ea typeface="+mn-ea"/>
              </a:rPr>
              <a:t>進路指導の活動の中心は、「①自己情報の理解」で、端的には自己理解です。自己理解には自己をみつめる対象が必要で、それが進路情報です。進路情報には、興味・関心や能力・適性などの基盤となる知識・技能と、学ぶ機会や働く機会についての情報の二つに分けることができます。進路情報といえば、進学先や就職先の情報を思い浮かべますが、日常の授業などで提供される教科などの知識・技能も、生き方を考え自己理解につながれば進路情報となるのです。パーソンズの自己理解と職業理解と同じです。</a:t>
            </a:r>
          </a:p>
          <a:p>
            <a:r>
              <a:rPr kumimoji="1" lang="ja-JP" altLang="en-US" sz="1200" dirty="0">
                <a:latin typeface="+mn-ea"/>
                <a:ea typeface="+mn-ea"/>
              </a:rPr>
              <a:t>進路情報に触れ自己理解を促進する活動として「③啓発的経験」と「④キャリアカウンセリング」があります。前者は職場体験やボランティア体験など様々な社会的・職業的体験活動であり、後者は、個別のカウンセリングに加え、グループ・カウンセリングなど集団によるコミュニケーション活動へと拡大して考えることができます。これら</a:t>
            </a:r>
            <a:r>
              <a:rPr kumimoji="1" lang="en-US" altLang="ja-JP" sz="1200" dirty="0">
                <a:latin typeface="+mn-ea"/>
                <a:ea typeface="+mn-ea"/>
              </a:rPr>
              <a:t>2</a:t>
            </a:r>
            <a:r>
              <a:rPr kumimoji="1" lang="ja-JP" altLang="en-US" sz="1200" dirty="0">
                <a:latin typeface="+mn-ea"/>
                <a:ea typeface="+mn-ea"/>
              </a:rPr>
              <a:t>つの活動により自己理解が深まり、新たな進路の選択決定とすすみます。それが「⑤就職や進学への指導・援助」にあたります。この活動は、移行支援とも呼ばれ、新しい環境での適応を促進するための準備活動でもあります。</a:t>
            </a:r>
          </a:p>
          <a:p>
            <a:r>
              <a:rPr kumimoji="1" lang="ja-JP" altLang="en-US" sz="1200" dirty="0">
                <a:latin typeface="+mn-ea"/>
                <a:ea typeface="+mn-ea"/>
              </a:rPr>
              <a:t>最後に、移行を果たした者に対する「⑥追指導」があります。追指導とは新たな進路先に移行した卒業者あるいは中退者に対して、その適応状況に対して支援を行うものです。卒業した者に対しても指導を行う必要があるのかと疑問をお持ちかもしれません。卒業後の適応状況を知ることは、卒業時の移行支援の改善にもつながりますし、卒業者の新たな進路の様子は、在校生にとっては重要な進路情報にもなります。その意味で追指導は重要です。また不適応状態にある卒業者に対してはキャリアカウンセリングが求められてくることもあ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14BB696-C2B3-4AF5-95AB-203DD575D783}" type="slidenum">
              <a:rPr kumimoji="1" lang="ja-JP" altLang="en-US" smtClean="0"/>
              <a:t>26</a:t>
            </a:fld>
            <a:endParaRPr kumimoji="1" lang="ja-JP" altLang="en-US"/>
          </a:p>
        </p:txBody>
      </p:sp>
    </p:spTree>
    <p:extLst>
      <p:ext uri="{BB962C8B-B14F-4D97-AF65-F5344CB8AC3E}">
        <p14:creationId xmlns:p14="http://schemas.microsoft.com/office/powerpoint/2010/main" val="870937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1</a:t>
            </a:r>
            <a:r>
              <a:rPr kumimoji="1" lang="ja-JP" altLang="en-US" dirty="0">
                <a:latin typeface="+mn-ea"/>
                <a:ea typeface="+mn-ea"/>
              </a:rPr>
              <a:t>分経ちました。いかがでしょうか。例えば、大学訪問（啓発的経験）で大学の先生から聞いた大学の情報（進路情報）を聞いて自分には難しそうな気持になった（自己理解）生徒が、相談にきた（キャリアカウンセリング）ので、大学での学びは現段階では未知なことが多いが、わからなくともその専門性に興味があることが大切なので、そうした気持ちを育みながらその大学へ入る準備をしていったらどうか（移行支援）と相談ではこたえた。といった事例が思いついたのではないでしょうか。こうかんがえると、キャリアカウンセリングの進路指導の諸活動中での位置づけはその中核に在ると言えます。</a:t>
            </a: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27</a:t>
            </a:fld>
            <a:endParaRPr kumimoji="1" lang="ja-JP" altLang="en-US"/>
          </a:p>
        </p:txBody>
      </p:sp>
    </p:spTree>
    <p:extLst>
      <p:ext uri="{BB962C8B-B14F-4D97-AF65-F5344CB8AC3E}">
        <p14:creationId xmlns:p14="http://schemas.microsoft.com/office/powerpoint/2010/main" val="412526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a:xfrm>
            <a:off x="230485" y="4715153"/>
            <a:ext cx="6336704" cy="4466987"/>
          </a:xfrm>
        </p:spPr>
        <p:txBody>
          <a:bodyPr/>
          <a:lstStyle/>
          <a:p>
            <a:r>
              <a:rPr kumimoji="1" lang="ja-JP" altLang="en-US" sz="1200" dirty="0">
                <a:latin typeface="+mn-ea"/>
                <a:ea typeface="+mn-ea"/>
              </a:rPr>
              <a:t>キャリア教育と進路指導の関係を知ることも重要です。</a:t>
            </a:r>
            <a:r>
              <a:rPr kumimoji="1" lang="en-US" altLang="ja-JP" sz="1200" dirty="0">
                <a:latin typeface="+mn-ea"/>
                <a:ea typeface="+mn-ea"/>
              </a:rPr>
              <a:t>2017</a:t>
            </a:r>
            <a:r>
              <a:rPr kumimoji="1" lang="ja-JP" altLang="en-US" sz="1200" dirty="0">
                <a:latin typeface="+mn-ea"/>
                <a:ea typeface="+mn-ea"/>
              </a:rPr>
              <a:t>（平成</a:t>
            </a:r>
            <a:r>
              <a:rPr kumimoji="1" lang="en-US" altLang="ja-JP" sz="1200" dirty="0">
                <a:latin typeface="+mn-ea"/>
                <a:ea typeface="+mn-ea"/>
              </a:rPr>
              <a:t>29</a:t>
            </a:r>
            <a:r>
              <a:rPr kumimoji="1" lang="ja-JP" altLang="en-US" sz="1200" dirty="0">
                <a:latin typeface="+mn-ea"/>
                <a:ea typeface="+mn-ea"/>
              </a:rPr>
              <a:t>）年の中学校学習指導要領、</a:t>
            </a:r>
            <a:r>
              <a:rPr kumimoji="1" lang="en-US" altLang="ja-JP" sz="1200" dirty="0">
                <a:latin typeface="+mn-ea"/>
                <a:ea typeface="+mn-ea"/>
              </a:rPr>
              <a:t>2018</a:t>
            </a:r>
            <a:r>
              <a:rPr kumimoji="1" lang="ja-JP" altLang="en-US" sz="1200" dirty="0">
                <a:latin typeface="+mn-ea"/>
                <a:ea typeface="+mn-ea"/>
              </a:rPr>
              <a:t>（平成</a:t>
            </a:r>
            <a:r>
              <a:rPr kumimoji="1" lang="en-US" altLang="ja-JP" sz="1200" dirty="0">
                <a:latin typeface="+mn-ea"/>
                <a:ea typeface="+mn-ea"/>
              </a:rPr>
              <a:t>30</a:t>
            </a:r>
            <a:r>
              <a:rPr kumimoji="1" lang="ja-JP" altLang="en-US" sz="1200" dirty="0">
                <a:latin typeface="+mn-ea"/>
                <a:ea typeface="+mn-ea"/>
              </a:rPr>
              <a:t>）年の高等学校学習指導要領の改訂では、スライドのようにキャリア教育と進路指導をしめしました。下線の「その中で」で示したように、キャリア教育の中で進路指導を行うとの位置づけとなっています。</a:t>
            </a:r>
          </a:p>
        </p:txBody>
      </p:sp>
      <p:sp>
        <p:nvSpPr>
          <p:cNvPr id="4" name="スライド番号プレースホルダー 3"/>
          <p:cNvSpPr>
            <a:spLocks noGrp="1"/>
          </p:cNvSpPr>
          <p:nvPr>
            <p:ph type="sldNum" sz="quarter" idx="5"/>
          </p:nvPr>
        </p:nvSpPr>
        <p:spPr/>
        <p:txBody>
          <a:bodyPr/>
          <a:lstStyle/>
          <a:p>
            <a:fld id="{014BB696-C2B3-4AF5-95AB-203DD575D783}" type="slidenum">
              <a:rPr kumimoji="1" lang="ja-JP" altLang="en-US" smtClean="0"/>
              <a:t>28</a:t>
            </a:fld>
            <a:endParaRPr kumimoji="1" lang="ja-JP" altLang="en-US"/>
          </a:p>
        </p:txBody>
      </p:sp>
    </p:spTree>
    <p:extLst>
      <p:ext uri="{BB962C8B-B14F-4D97-AF65-F5344CB8AC3E}">
        <p14:creationId xmlns:p14="http://schemas.microsoft.com/office/powerpoint/2010/main" val="370374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02493" y="4715153"/>
            <a:ext cx="6264696" cy="4466987"/>
          </a:xfrm>
        </p:spPr>
        <p:txBody>
          <a:bodyPr/>
          <a:lstStyle/>
          <a:p>
            <a:r>
              <a:rPr kumimoji="1" lang="ja-JP" altLang="en-US" sz="1200" dirty="0">
                <a:latin typeface="+mn-ea"/>
                <a:ea typeface="+mn-ea"/>
              </a:rPr>
              <a:t>この表は、学習指導要領の記述をキャリア教育と進路指導に分けて示したものです。特に目標を見ますと、双方の分担された役割の違いが顕著にあらわれています。今回の学習指導要領で示されました資質・能力で、社会的・職業的自立に向けて基盤となる内容を身に付けていくことがキャリア教育の目標になっています。</a:t>
            </a:r>
          </a:p>
          <a:p>
            <a:r>
              <a:rPr kumimoji="1" lang="ja-JP" altLang="en-US" sz="1200" dirty="0">
                <a:latin typeface="+mn-ea"/>
                <a:ea typeface="+mn-ea"/>
              </a:rPr>
              <a:t>その中（過程）で、進路指導の諸活動が機能するのです。進路指導の諸活動の</a:t>
            </a:r>
            <a:r>
              <a:rPr kumimoji="1" lang="en-US" altLang="ja-JP" sz="1200" dirty="0">
                <a:latin typeface="+mn-ea"/>
                <a:ea typeface="+mn-ea"/>
              </a:rPr>
              <a:t>6</a:t>
            </a:r>
            <a:r>
              <a:rPr kumimoji="1" lang="ja-JP" altLang="en-US" sz="1200" dirty="0">
                <a:latin typeface="+mn-ea"/>
                <a:ea typeface="+mn-ea"/>
              </a:rPr>
              <a:t>つの活動を思い出してください。自己理解を促進する進路情報には、教科の内容から、進学、就職先の内容まで幅広いです。たとえば、社会科で「国境なき医師団」について学ぶ中で、医療について興味を持つ、国際貢献について関心を深めるとします。その時点で、教科における学習内容は、本人が将来の進路を考える上で影響を与えていますので、進路情報となります。そうした情報を通して、自分自身について考え、自己理解を深めます。主体的に進路を選択できるように目指す活動が進路指導なのです。</a:t>
            </a:r>
          </a:p>
          <a:p>
            <a:r>
              <a:rPr kumimoji="1" lang="ja-JP" altLang="en-US" sz="1200" dirty="0">
                <a:latin typeface="+mn-ea"/>
                <a:ea typeface="+mn-ea"/>
              </a:rPr>
              <a:t>さらに進路情報と自己理解のつながりを促進する啓発的経験やキャリアカウンセリングにはどのようなものがあるとお思いですか。たとえば、その過程で直接「国境なき医師団」の方と会って話を聞く（啓発的経験）や、医療や国際貢献の方法について教師や進路指導の専門家との相談（キャリアカウンセリング）を通し、より自己理解を深め中学校や高校段階における意思決定を果たし進路準備に進んでいくことができます。</a:t>
            </a:r>
          </a:p>
          <a:p>
            <a:r>
              <a:rPr kumimoji="1" lang="ja-JP" altLang="en-US" sz="1200" dirty="0">
                <a:latin typeface="+mn-ea"/>
                <a:ea typeface="+mn-ea"/>
              </a:rPr>
              <a:t>その過程は、進路指導の諸活動に示された機能が各教科・科目の特質に応じ、教育活動全体をとして行われるのです。進路指導の諸活動の</a:t>
            </a:r>
            <a:r>
              <a:rPr kumimoji="1" lang="en-US" altLang="ja-JP" sz="1200" dirty="0">
                <a:latin typeface="+mn-ea"/>
                <a:ea typeface="+mn-ea"/>
              </a:rPr>
              <a:t>6</a:t>
            </a:r>
            <a:r>
              <a:rPr kumimoji="1" lang="ja-JP" altLang="en-US" sz="1200" dirty="0">
                <a:latin typeface="+mn-ea"/>
                <a:ea typeface="+mn-ea"/>
              </a:rPr>
              <a:t>つの活動を思い出してください。自己理解を促進する進路情報には、教科の内容から、進学、就職先の内容まで幅広いです。たとえば、社会科で「国境なき医師団」について学ぶ中で、医療について興味を持つ、国際貢献について関心を深めるとします。その時点で、教科における学習内容は、本人が将来の進路を考える上で影響を与えますので、進路情報となります。そうした情報を通して、自分自身について考え、自己理解を深めます。その過程で直接「国境なき医師団」の方と会って話を聞く（啓発的経験）や、医療や国際貢献の方法について教師や進路指導の専門家との相談（キャリアカウンセリング）を通し、より自己理解を深め中学校や高校段階における意思決定を果たし進路準備に進んでいくのです。</a:t>
            </a:r>
          </a:p>
          <a:p>
            <a:r>
              <a:rPr kumimoji="1" lang="ja-JP" altLang="en-US" sz="1200" dirty="0">
                <a:latin typeface="+mn-ea"/>
                <a:ea typeface="+mn-ea"/>
              </a:rPr>
              <a:t>このように日常の教科活動においても、教える側の工夫で、授業を含めた学校の教育活動全体を通じ、社会的・職業的自立に向けて必要な基盤となる資質・能力を身に付ける機会とすることができるのです。その中で、キャリアカウンセリングは進路指導の諸活動が相互に機能する中核を形成しているといっても過言ではな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014BB696-C2B3-4AF5-95AB-203DD575D783}" type="slidenum">
              <a:rPr kumimoji="1" lang="ja-JP" altLang="en-US" smtClean="0"/>
              <a:t>29</a:t>
            </a:fld>
            <a:endParaRPr kumimoji="1" lang="ja-JP" altLang="en-US"/>
          </a:p>
        </p:txBody>
      </p:sp>
    </p:spTree>
    <p:extLst>
      <p:ext uri="{BB962C8B-B14F-4D97-AF65-F5344CB8AC3E}">
        <p14:creationId xmlns:p14="http://schemas.microsoft.com/office/powerpoint/2010/main" val="199598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C458-88F0-454F-34C6-01C0E50215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151255-F329-2B00-B60E-91C92BEAA598}"/>
              </a:ext>
            </a:extLst>
          </p:cNvPr>
          <p:cNvSpPr>
            <a:spLocks noGrp="1" noRot="1" noChangeAspect="1"/>
          </p:cNvSpPr>
          <p:nvPr>
            <p:ph type="sldImg"/>
          </p:nvPr>
        </p:nvSpPr>
        <p:spPr>
          <a:xfrm>
            <a:off x="158750" y="714375"/>
            <a:ext cx="6616700" cy="3722688"/>
          </a:xfrm>
        </p:spPr>
      </p:sp>
      <p:sp>
        <p:nvSpPr>
          <p:cNvPr id="3" name="ノート プレースホルダー 2">
            <a:extLst>
              <a:ext uri="{FF2B5EF4-FFF2-40B4-BE49-F238E27FC236}">
                <a16:creationId xmlns:a16="http://schemas.microsoft.com/office/drawing/2014/main" id="{A42CD9AB-C4BE-ABB6-3D47-F6C391C883B0}"/>
              </a:ext>
            </a:extLst>
          </p:cNvPr>
          <p:cNvSpPr>
            <a:spLocks noGrp="1"/>
          </p:cNvSpPr>
          <p:nvPr>
            <p:ph type="body" idx="1"/>
          </p:nvPr>
        </p:nvSpPr>
        <p:spPr>
          <a:xfrm>
            <a:off x="298748" y="4675287"/>
            <a:ext cx="6336704" cy="4352622"/>
          </a:xfrm>
        </p:spPr>
        <p:txBody>
          <a:bodyPr/>
          <a:lstStyle/>
          <a:p>
            <a:r>
              <a:rPr kumimoji="1" lang="ja-JP" altLang="en-US" sz="1200" dirty="0">
                <a:latin typeface="+mn-ea"/>
                <a:ea typeface="+mn-ea"/>
              </a:rPr>
              <a:t>キャリアカウンセリングは、スクールカウンセリングの柱として、個別の子どもの援助ばかりでなく、学校全体で展開できます。今西（</a:t>
            </a:r>
            <a:r>
              <a:rPr kumimoji="1" lang="en-US" altLang="ja-JP" sz="1200" dirty="0">
                <a:latin typeface="+mn-ea"/>
                <a:ea typeface="+mn-ea"/>
              </a:rPr>
              <a:t>2018</a:t>
            </a:r>
            <a:r>
              <a:rPr kumimoji="1" lang="ja-JP" altLang="en-US" sz="1200" dirty="0">
                <a:latin typeface="+mn-ea"/>
                <a:ea typeface="+mn-ea"/>
              </a:rPr>
              <a:t>）は、学校心理学の考え方のもとで進路面の援助をまとめています。図表</a:t>
            </a:r>
            <a:r>
              <a:rPr kumimoji="1" lang="en-US" altLang="ja-JP" sz="1200" dirty="0">
                <a:latin typeface="+mn-ea"/>
                <a:ea typeface="+mn-ea"/>
              </a:rPr>
              <a:t>10</a:t>
            </a:r>
            <a:r>
              <a:rPr kumimoji="1" lang="ja-JP" altLang="en-US" sz="1200" dirty="0">
                <a:latin typeface="+mn-ea"/>
                <a:ea typeface="+mn-ea"/>
              </a:rPr>
              <a:t>は生徒指導提要の情報を加えましたが、ここでは学校心理学の三段階の援助サービスとの関係で進路面の</a:t>
            </a:r>
            <a:r>
              <a:rPr kumimoji="1" lang="en-US" altLang="ja-JP" sz="1200" dirty="0">
                <a:latin typeface="+mn-ea"/>
                <a:ea typeface="+mn-ea"/>
              </a:rPr>
              <a:t>3</a:t>
            </a:r>
            <a:r>
              <a:rPr kumimoji="1" lang="ja-JP" altLang="en-US" sz="1200" dirty="0">
                <a:latin typeface="+mn-ea"/>
                <a:ea typeface="+mn-ea"/>
              </a:rPr>
              <a:t>段階の援助を示しました。</a:t>
            </a:r>
          </a:p>
          <a:p>
            <a:r>
              <a:rPr kumimoji="1" lang="ja-JP" altLang="en-US" sz="1200" dirty="0">
                <a:latin typeface="+mn-ea"/>
                <a:ea typeface="+mn-ea"/>
              </a:rPr>
              <a:t>すべての子どもを対象とする一次的援助サービスは、すべての子どもの発達を支援するために、集団への情報提供を中心とした援助が可能です。子どもに対して、進路情報の提供やキャリアを見据えての高校選びの大切さ、また、高校進学以外の進路の情報などを提供したり、キャリアパスポートを活用した言葉かけもここに入ります。</a:t>
            </a:r>
          </a:p>
          <a:p>
            <a:r>
              <a:rPr kumimoji="1" lang="ja-JP" altLang="en-US" sz="1200" dirty="0">
                <a:latin typeface="+mn-ea"/>
                <a:ea typeface="+mn-ea"/>
              </a:rPr>
              <a:t>次に、二次的援助サービスです。配慮を要する子ども、例えば、学習内容の理解が追いついていない子ども、登校しているものの、学習意欲や将来について、前向きに捉えることができない子ども、また、経済的な支えが必要な子どもなどもここに入ります。</a:t>
            </a:r>
          </a:p>
          <a:p>
            <a:r>
              <a:rPr kumimoji="1" lang="ja-JP" altLang="en-US" sz="1200" dirty="0">
                <a:latin typeface="+mn-ea"/>
                <a:ea typeface="+mn-ea"/>
              </a:rPr>
              <a:t>そして三次的援助サービスです。ここには、不登校で登校が難しい子どもの援助、また、適応的な子どもでも、進路について保護者の理解が得られないケースも含まれます。また、外国につながりがある子どもが、もともと長く過ごした国か、それとも日本の高校に進学するかを悩むケースなとは、アイデンティティにかかわる問題であり、子どもにとっては危機的課題といえます。子どもの背景の多様化が進み、進路の選択肢も同様に多様化しています。このように子どもの進路面の援助をすることは、カウンセリング心理学の実践と深い関わりがあります。</a:t>
            </a:r>
          </a:p>
          <a:p>
            <a:r>
              <a:rPr kumimoji="1" lang="ja-JP" altLang="en-US" sz="1200" dirty="0">
                <a:latin typeface="+mn-ea"/>
                <a:ea typeface="+mn-ea"/>
              </a:rPr>
              <a:t>特に中学校におけるカウンセリングの実践は、最終的にはどのように生きるのか、卒業の後の人生を語り、その支援を行うことであるといっても過言ではありません。そのために、教師が行うキャリアカウンセリングは、今まで紹介したカウンセリングの理論を用いながら、子ども自身の自己決定を支援していくことになります。</a:t>
            </a:r>
            <a:endParaRPr kumimoji="1" lang="en-US" altLang="ja-JP" sz="1200" dirty="0">
              <a:latin typeface="+mn-ea"/>
              <a:ea typeface="+mn-ea"/>
            </a:endParaRPr>
          </a:p>
          <a:p>
            <a:r>
              <a:rPr kumimoji="1" lang="ja-JP" altLang="en-US" sz="1200" dirty="0">
                <a:latin typeface="+mn-ea"/>
                <a:ea typeface="+mn-ea"/>
              </a:rPr>
              <a:t>以上でカウンセリング心理学の講座を終了させていただきます。</a:t>
            </a:r>
          </a:p>
          <a:p>
            <a:endParaRPr kumimoji="1" lang="ja-JP" altLang="en-US" dirty="0"/>
          </a:p>
        </p:txBody>
      </p:sp>
      <p:sp>
        <p:nvSpPr>
          <p:cNvPr id="4" name="スライド番号プレースホルダー 3">
            <a:extLst>
              <a:ext uri="{FF2B5EF4-FFF2-40B4-BE49-F238E27FC236}">
                <a16:creationId xmlns:a16="http://schemas.microsoft.com/office/drawing/2014/main" id="{180C8DAD-463B-6AD2-127D-4F3E4B7335A0}"/>
              </a:ext>
            </a:extLst>
          </p:cNvPr>
          <p:cNvSpPr>
            <a:spLocks noGrp="1"/>
          </p:cNvSpPr>
          <p:nvPr>
            <p:ph type="sldNum" sz="quarter" idx="5"/>
          </p:nvPr>
        </p:nvSpPr>
        <p:spPr/>
        <p:txBody>
          <a:bodyPr/>
          <a:lstStyle/>
          <a:p>
            <a:fld id="{014BB696-C2B3-4AF5-95AB-203DD575D783}" type="slidenum">
              <a:rPr kumimoji="1" lang="ja-JP" altLang="en-US" smtClean="0"/>
              <a:t>30</a:t>
            </a:fld>
            <a:endParaRPr kumimoji="1" lang="ja-JP" altLang="en-US"/>
          </a:p>
        </p:txBody>
      </p:sp>
    </p:spTree>
    <p:extLst>
      <p:ext uri="{BB962C8B-B14F-4D97-AF65-F5344CB8AC3E}">
        <p14:creationId xmlns:p14="http://schemas.microsoft.com/office/powerpoint/2010/main" val="404680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講義では，時間もありませんので，まずは基本的なカウンセリングの理論について紹介します。まずは，（１）自己理論，来談者中心療法とも呼ばれております。次に（２）行動主義的アプローチについて説明します。そして，（３）認知行動療法的アプローチについて言及します。最後に，（４）キャリアカウンセリングについて説明します。</a:t>
            </a: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4</a:t>
            </a:fld>
            <a:endParaRPr kumimoji="1" lang="ja-JP" altLang="en-US"/>
          </a:p>
        </p:txBody>
      </p:sp>
    </p:spTree>
    <p:extLst>
      <p:ext uri="{BB962C8B-B14F-4D97-AF65-F5344CB8AC3E}">
        <p14:creationId xmlns:p14="http://schemas.microsoft.com/office/powerpoint/2010/main" val="1898105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4BB696-C2B3-4AF5-95AB-203DD575D783}" type="slidenum">
              <a:rPr kumimoji="1" lang="ja-JP" altLang="en-US" smtClean="0"/>
              <a:t>31</a:t>
            </a:fld>
            <a:endParaRPr kumimoji="1" lang="ja-JP" altLang="en-US"/>
          </a:p>
        </p:txBody>
      </p:sp>
    </p:spTree>
    <p:extLst>
      <p:ext uri="{BB962C8B-B14F-4D97-AF65-F5344CB8AC3E}">
        <p14:creationId xmlns:p14="http://schemas.microsoft.com/office/powerpoint/2010/main" val="3472016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32</a:t>
            </a:fld>
            <a:endParaRPr kumimoji="1" lang="ja-JP" altLang="en-US"/>
          </a:p>
        </p:txBody>
      </p:sp>
    </p:spTree>
    <p:extLst>
      <p:ext uri="{BB962C8B-B14F-4D97-AF65-F5344CB8AC3E}">
        <p14:creationId xmlns:p14="http://schemas.microsoft.com/office/powerpoint/2010/main" val="4053499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33</a:t>
            </a:fld>
            <a:endParaRPr kumimoji="1" lang="ja-JP" altLang="en-US"/>
          </a:p>
        </p:txBody>
      </p:sp>
    </p:spTree>
    <p:extLst>
      <p:ext uri="{BB962C8B-B14F-4D97-AF65-F5344CB8AC3E}">
        <p14:creationId xmlns:p14="http://schemas.microsoft.com/office/powerpoint/2010/main" val="356338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lang="ja-JP" altLang="ja-JP" sz="1200" kern="100" dirty="0">
                <a:latin typeface="+mn-ea"/>
                <a:ea typeface="+mn-ea"/>
                <a:cs typeface="Times New Roman" panose="02020603050405020304" pitchFamily="18" charset="0"/>
              </a:rPr>
              <a:t>米国の心理学者カール・ロジャーズ（</a:t>
            </a:r>
            <a:r>
              <a:rPr lang="en-US" altLang="ja-JP" sz="1200" kern="100" dirty="0">
                <a:latin typeface="+mn-ea"/>
                <a:ea typeface="+mn-ea"/>
                <a:cs typeface="Times New Roman" panose="02020603050405020304" pitchFamily="18" charset="0"/>
              </a:rPr>
              <a:t>1902-1987</a:t>
            </a:r>
            <a:r>
              <a:rPr lang="ja-JP" altLang="ja-JP" sz="1200" kern="100" dirty="0">
                <a:latin typeface="+mn-ea"/>
                <a:ea typeface="+mn-ea"/>
                <a:cs typeface="Times New Roman" panose="02020603050405020304" pitchFamily="18" charset="0"/>
              </a:rPr>
              <a:t>）は、</a:t>
            </a:r>
            <a:r>
              <a:rPr lang="en-US" altLang="ja-JP" sz="1200" kern="100" dirty="0">
                <a:latin typeface="+mn-ea"/>
                <a:ea typeface="+mn-ea"/>
                <a:cs typeface="Times New Roman" panose="02020603050405020304" pitchFamily="18" charset="0"/>
              </a:rPr>
              <a:t>1957</a:t>
            </a:r>
            <a:r>
              <a:rPr lang="ja-JP" altLang="ja-JP" sz="1200" kern="100" dirty="0">
                <a:latin typeface="+mn-ea"/>
                <a:ea typeface="+mn-ea"/>
                <a:cs typeface="Times New Roman" panose="02020603050405020304" pitchFamily="18" charset="0"/>
              </a:rPr>
              <a:t>年に有名な論文を発表</a:t>
            </a:r>
            <a:r>
              <a:rPr lang="ja-JP" altLang="en-US" sz="1200" kern="100" dirty="0">
                <a:latin typeface="+mn-ea"/>
                <a:ea typeface="+mn-ea"/>
                <a:cs typeface="Times New Roman" panose="02020603050405020304" pitchFamily="18" charset="0"/>
              </a:rPr>
              <a:t>しました</a:t>
            </a:r>
            <a:r>
              <a:rPr lang="ja-JP" altLang="ja-JP" sz="1200" kern="100" dirty="0">
                <a:latin typeface="+mn-ea"/>
                <a:ea typeface="+mn-ea"/>
                <a:cs typeface="Times New Roman" panose="02020603050405020304" pitchFamily="18" charset="0"/>
              </a:rPr>
              <a:t>。それは、治療的な人格の変容には、「必要にして十分な３つの条件」があるという論文</a:t>
            </a:r>
            <a:r>
              <a:rPr lang="ja-JP" altLang="en-US" sz="1200" kern="100" dirty="0">
                <a:latin typeface="+mn-ea"/>
                <a:ea typeface="+mn-ea"/>
                <a:cs typeface="Times New Roman" panose="02020603050405020304" pitchFamily="18" charset="0"/>
              </a:rPr>
              <a:t>です</a:t>
            </a:r>
            <a:r>
              <a:rPr lang="ja-JP" altLang="ja-JP" sz="1200" kern="100" dirty="0">
                <a:latin typeface="+mn-ea"/>
                <a:ea typeface="+mn-ea"/>
                <a:cs typeface="Times New Roman" panose="02020603050405020304" pitchFamily="18" charset="0"/>
              </a:rPr>
              <a:t>。そしてその</a:t>
            </a:r>
            <a:r>
              <a:rPr lang="en-US" altLang="ja-JP" sz="1200" kern="100" dirty="0">
                <a:latin typeface="+mn-ea"/>
                <a:ea typeface="+mn-ea"/>
                <a:cs typeface="Times New Roman" panose="02020603050405020304" pitchFamily="18" charset="0"/>
              </a:rPr>
              <a:t>3</a:t>
            </a:r>
            <a:r>
              <a:rPr lang="ja-JP" altLang="ja-JP" sz="1200" kern="100" dirty="0">
                <a:latin typeface="+mn-ea"/>
                <a:ea typeface="+mn-ea"/>
                <a:cs typeface="Times New Roman" panose="02020603050405020304" pitchFamily="18" charset="0"/>
              </a:rPr>
              <a:t>条件とは、「無条件の肯定的関心」、「共感」、「自己一致」</a:t>
            </a:r>
            <a:r>
              <a:rPr lang="ja-JP" altLang="en-US" sz="1200" kern="100" dirty="0">
                <a:latin typeface="+mn-ea"/>
                <a:ea typeface="+mn-ea"/>
                <a:cs typeface="Times New Roman" panose="02020603050405020304" pitchFamily="18" charset="0"/>
              </a:rPr>
              <a:t>です</a:t>
            </a:r>
            <a:r>
              <a:rPr lang="ja-JP" altLang="ja-JP" sz="1200" kern="100" dirty="0">
                <a:latin typeface="+mn-ea"/>
                <a:ea typeface="+mn-ea"/>
                <a:cs typeface="Times New Roman" panose="02020603050405020304" pitchFamily="18" charset="0"/>
              </a:rPr>
              <a:t>。これは、日本では、</a:t>
            </a:r>
            <a:r>
              <a:rPr lang="ja-JP" altLang="ja-JP" sz="1200" b="1" kern="100" dirty="0">
                <a:latin typeface="+mn-ea"/>
                <a:ea typeface="+mn-ea"/>
                <a:cs typeface="Times New Roman" panose="02020603050405020304" pitchFamily="18" charset="0"/>
              </a:rPr>
              <a:t>カウンセリングマインド</a:t>
            </a:r>
            <a:r>
              <a:rPr lang="ja-JP" altLang="ja-JP" sz="1200" kern="100" dirty="0">
                <a:latin typeface="+mn-ea"/>
                <a:ea typeface="+mn-ea"/>
                <a:cs typeface="Times New Roman" panose="02020603050405020304" pitchFamily="18" charset="0"/>
              </a:rPr>
              <a:t>とも呼ばれ教師が身につけるべき態度として</a:t>
            </a:r>
            <a:r>
              <a:rPr lang="ja-JP" altLang="en-US" sz="1200" kern="100" dirty="0">
                <a:latin typeface="+mn-ea"/>
                <a:ea typeface="+mn-ea"/>
                <a:cs typeface="Times New Roman" panose="02020603050405020304" pitchFamily="18" charset="0"/>
              </a:rPr>
              <a:t>考えられています</a:t>
            </a:r>
            <a:r>
              <a:rPr lang="ja-JP" altLang="ja-JP" sz="1200" kern="100" dirty="0">
                <a:latin typeface="+mn-ea"/>
                <a:ea typeface="+mn-ea"/>
                <a:cs typeface="Times New Roman" panose="02020603050405020304" pitchFamily="18" charset="0"/>
              </a:rPr>
              <a:t>（伊藤、</a:t>
            </a:r>
            <a:r>
              <a:rPr lang="en-US" altLang="ja-JP" sz="1200" kern="100" dirty="0">
                <a:latin typeface="+mn-ea"/>
                <a:ea typeface="+mn-ea"/>
                <a:cs typeface="Times New Roman" panose="02020603050405020304" pitchFamily="18" charset="0"/>
              </a:rPr>
              <a:t>1995</a:t>
            </a:r>
            <a:r>
              <a:rPr lang="ja-JP" altLang="ja-JP" sz="1200" kern="100" dirty="0">
                <a:latin typeface="+mn-ea"/>
                <a:ea typeface="+mn-ea"/>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5</a:t>
            </a:fld>
            <a:endParaRPr kumimoji="1" lang="ja-JP" altLang="en-US"/>
          </a:p>
        </p:txBody>
      </p:sp>
    </p:spTree>
    <p:extLst>
      <p:ext uri="{BB962C8B-B14F-4D97-AF65-F5344CB8AC3E}">
        <p14:creationId xmlns:p14="http://schemas.microsoft.com/office/powerpoint/2010/main" val="329231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4176" algn="just">
              <a:lnSpc>
                <a:spcPts val="1849"/>
              </a:lnSpc>
            </a:pPr>
            <a:r>
              <a:rPr lang="ja-JP" altLang="ja-JP" sz="1200" kern="100" dirty="0">
                <a:latin typeface="+mn-ea"/>
                <a:ea typeface="+mn-ea"/>
                <a:cs typeface="Times New Roman" panose="02020603050405020304" pitchFamily="18" charset="0"/>
              </a:rPr>
              <a:t>師の無条件の肯定的関心に基づくかかわりとは、この逆のイメージで</a:t>
            </a:r>
            <a:r>
              <a:rPr lang="ja-JP" altLang="en-US" sz="1200" kern="100" dirty="0">
                <a:latin typeface="+mn-ea"/>
                <a:ea typeface="+mn-ea"/>
                <a:cs typeface="Times New Roman" panose="02020603050405020304" pitchFamily="18" charset="0"/>
              </a:rPr>
              <a:t>す</a:t>
            </a:r>
            <a:r>
              <a:rPr lang="ja-JP" altLang="ja-JP" sz="1200" kern="100" dirty="0">
                <a:latin typeface="+mn-ea"/>
                <a:ea typeface="+mn-ea"/>
                <a:cs typeface="Times New Roman" panose="02020603050405020304" pitchFamily="18" charset="0"/>
              </a:rPr>
              <a:t>。例えば、問題行動を示す子どもがいたと</a:t>
            </a:r>
            <a:r>
              <a:rPr lang="ja-JP" altLang="en-US" sz="1200" kern="100" dirty="0">
                <a:latin typeface="+mn-ea"/>
                <a:ea typeface="+mn-ea"/>
                <a:cs typeface="Times New Roman" panose="02020603050405020304" pitchFamily="18" charset="0"/>
              </a:rPr>
              <a:t>します</a:t>
            </a:r>
            <a:r>
              <a:rPr lang="ja-JP" altLang="ja-JP" sz="1200" kern="100" dirty="0">
                <a:latin typeface="+mn-ea"/>
                <a:ea typeface="+mn-ea"/>
                <a:cs typeface="Times New Roman" panose="02020603050405020304" pitchFamily="18" charset="0"/>
              </a:rPr>
              <a:t>。その子どもを即座に指導するのではなく、子どもの安全面に留意しながら、その問題行動の子どもを尊重して、少しゆっくり関わって</a:t>
            </a:r>
            <a:r>
              <a:rPr lang="ja-JP" altLang="en-US" sz="1200" kern="100" dirty="0">
                <a:latin typeface="+mn-ea"/>
                <a:ea typeface="+mn-ea"/>
                <a:cs typeface="Times New Roman" panose="02020603050405020304" pitchFamily="18" charset="0"/>
              </a:rPr>
              <a:t>みます</a:t>
            </a:r>
            <a:r>
              <a:rPr lang="ja-JP" altLang="ja-JP" sz="1200" kern="100" dirty="0">
                <a:latin typeface="+mn-ea"/>
                <a:ea typeface="+mn-ea"/>
                <a:cs typeface="Times New Roman" panose="02020603050405020304" pitchFamily="18" charset="0"/>
              </a:rPr>
              <a:t>。そして、環境が許せば、その子どもの行動を尊重してみ</a:t>
            </a:r>
            <a:r>
              <a:rPr lang="ja-JP" altLang="en-US" sz="1200" kern="100" dirty="0">
                <a:latin typeface="+mn-ea"/>
                <a:ea typeface="+mn-ea"/>
                <a:cs typeface="Times New Roman" panose="02020603050405020304" pitchFamily="18" charset="0"/>
              </a:rPr>
              <a:t>ます。もし子どもが暴言を吐くという行動が止まらない場合は，個室に誘導して，その暴言について，注意するのではなく，そのように感じる子どもを受け止めてみます。</a:t>
            </a:r>
            <a:r>
              <a:rPr lang="ja-JP" altLang="ja-JP" sz="1200" kern="100" dirty="0">
                <a:latin typeface="+mn-ea"/>
                <a:ea typeface="+mn-ea"/>
                <a:cs typeface="Times New Roman" panose="02020603050405020304" pitchFamily="18" charset="0"/>
              </a:rPr>
              <a:t>また不登校の子どもが久しぶりに登校したら、</a:t>
            </a:r>
            <a:r>
              <a:rPr lang="ja-JP" altLang="en-US" sz="1200" kern="100" dirty="0">
                <a:latin typeface="+mn-ea"/>
                <a:ea typeface="+mn-ea"/>
                <a:cs typeface="Times New Roman" panose="02020603050405020304" pitchFamily="18" charset="0"/>
              </a:rPr>
              <a:t>別室に連れて行ったり，様々な説明をするのではなくて，</a:t>
            </a:r>
            <a:r>
              <a:rPr lang="ja-JP" altLang="ja-JP" sz="1200" kern="100" dirty="0">
                <a:latin typeface="+mn-ea"/>
                <a:ea typeface="+mn-ea"/>
                <a:cs typeface="Times New Roman" panose="02020603050405020304" pitchFamily="18" charset="0"/>
              </a:rPr>
              <a:t>登校に伴う様々な葛藤について、良い意味で尊重していく。葛藤している状態について、条件をつけないで、つまり無条件で肯定的な関心や態度で接するということ</a:t>
            </a:r>
            <a:r>
              <a:rPr lang="ja-JP" altLang="en-US" sz="1200" kern="100" dirty="0">
                <a:latin typeface="+mn-ea"/>
                <a:ea typeface="+mn-ea"/>
                <a:cs typeface="Times New Roman" panose="02020603050405020304" pitchFamily="18" charset="0"/>
              </a:rPr>
              <a:t>です</a:t>
            </a:r>
            <a:r>
              <a:rPr lang="ja-JP" altLang="ja-JP" sz="1200" kern="100" dirty="0">
                <a:latin typeface="+mn-ea"/>
                <a:ea typeface="+mn-ea"/>
                <a:cs typeface="Times New Roman" panose="02020603050405020304" pitchFamily="18" charset="0"/>
              </a:rPr>
              <a:t>。</a:t>
            </a:r>
            <a:r>
              <a:rPr lang="ja-JP" altLang="en-US" sz="1200" kern="100" dirty="0">
                <a:latin typeface="+mn-ea"/>
                <a:ea typeface="+mn-ea"/>
                <a:cs typeface="Times New Roman" panose="02020603050405020304" pitchFamily="18" charset="0"/>
              </a:rPr>
              <a:t>子どもが苦しそうにしていたら，そのことを尊重してあげる。子どもがつかれていたら，そのことを尊重してあげるということです。</a:t>
            </a:r>
            <a:r>
              <a:rPr lang="ja-JP" altLang="ja-JP" sz="1200" kern="100" dirty="0">
                <a:latin typeface="+mn-ea"/>
                <a:ea typeface="+mn-ea"/>
                <a:cs typeface="Times New Roman" panose="02020603050405020304" pitchFamily="18" charset="0"/>
              </a:rPr>
              <a:t>無条件で肯定的な関心や態度で接することにより、子どもは評価される自分から解放され、「あるべき自分」から離れて「今の自分」を見つめることが可能となる。また、そうすることで、子どもは本当の意味での自分を感じることができる。これは一見甘やかしているように映るかもしれない。実際はこの逆で</a:t>
            </a:r>
            <a:r>
              <a:rPr lang="ja-JP" altLang="en-US" sz="1200" kern="100" dirty="0">
                <a:latin typeface="+mn-ea"/>
                <a:ea typeface="+mn-ea"/>
                <a:cs typeface="Times New Roman" panose="02020603050405020304" pitchFamily="18" charset="0"/>
              </a:rPr>
              <a:t>す。</a:t>
            </a:r>
            <a:endParaRPr lang="ja-JP" altLang="ja-JP" sz="1200" kern="100" dirty="0">
              <a:latin typeface="+mn-ea"/>
              <a:ea typeface="+mn-ea"/>
              <a:cs typeface="Times New Roman" panose="02020603050405020304" pitchFamily="18" charset="0"/>
            </a:endParaRPr>
          </a:p>
          <a:p>
            <a:pPr indent="134176" algn="just">
              <a:lnSpc>
                <a:spcPts val="1849"/>
              </a:lnSpc>
            </a:pPr>
            <a:r>
              <a:rPr lang="ja-JP" altLang="ja-JP" sz="1200" kern="100" dirty="0">
                <a:latin typeface="+mn-ea"/>
                <a:ea typeface="+mn-ea"/>
                <a:cs typeface="Times New Roman" panose="02020603050405020304" pitchFamily="18" charset="0"/>
              </a:rPr>
              <a:t>子どもにとって、登校できないことを感じることは、つらい作業で</a:t>
            </a:r>
            <a:r>
              <a:rPr lang="ja-JP" altLang="en-US" sz="1200" kern="100" dirty="0">
                <a:latin typeface="+mn-ea"/>
                <a:ea typeface="+mn-ea"/>
                <a:cs typeface="Times New Roman" panose="02020603050405020304" pitchFamily="18" charset="0"/>
              </a:rPr>
              <a:t>す</a:t>
            </a:r>
            <a:r>
              <a:rPr lang="ja-JP" altLang="ja-JP" sz="1200" kern="100" dirty="0">
                <a:latin typeface="+mn-ea"/>
                <a:ea typeface="+mn-ea"/>
                <a:cs typeface="Times New Roman" panose="02020603050405020304" pitchFamily="18" charset="0"/>
              </a:rPr>
              <a:t>。例えば、学校に行きにくい理由を「友人関係とのトラブルが原因」と言っている子どもがいると</a:t>
            </a:r>
            <a:r>
              <a:rPr lang="ja-JP" altLang="en-US" sz="1200" kern="100" dirty="0">
                <a:latin typeface="+mn-ea"/>
                <a:ea typeface="+mn-ea"/>
                <a:cs typeface="Times New Roman" panose="02020603050405020304" pitchFamily="18" charset="0"/>
              </a:rPr>
              <a:t>します</a:t>
            </a:r>
            <a:r>
              <a:rPr lang="ja-JP" altLang="ja-JP" sz="1200" kern="100" dirty="0">
                <a:latin typeface="+mn-ea"/>
                <a:ea typeface="+mn-ea"/>
                <a:cs typeface="Times New Roman" panose="02020603050405020304" pitchFamily="18" charset="0"/>
              </a:rPr>
              <a:t>。しかしながらその背後には、一緒に勉強してきた仲間から成績面で大きく差がついてしまっている事実があり、これを本人が受け入れられないかも</a:t>
            </a:r>
            <a:r>
              <a:rPr lang="ja-JP" altLang="en-US" sz="1200" kern="100" dirty="0">
                <a:latin typeface="+mn-ea"/>
                <a:ea typeface="+mn-ea"/>
                <a:cs typeface="Times New Roman" panose="02020603050405020304" pitchFamily="18" charset="0"/>
              </a:rPr>
              <a:t>知れません</a:t>
            </a:r>
            <a:r>
              <a:rPr lang="ja-JP" altLang="ja-JP" sz="1200" kern="100" dirty="0">
                <a:latin typeface="+mn-ea"/>
                <a:ea typeface="+mn-ea"/>
                <a:cs typeface="Times New Roman" panose="02020603050405020304" pitchFamily="18" charset="0"/>
              </a:rPr>
              <a:t>。また、学校に行けないことは、もしかしたら、子どもの家庭内の問題が背景にあるのかも</a:t>
            </a:r>
            <a:r>
              <a:rPr lang="ja-JP" altLang="en-US" sz="1200" kern="100" dirty="0">
                <a:latin typeface="+mn-ea"/>
                <a:ea typeface="+mn-ea"/>
                <a:cs typeface="Times New Roman" panose="02020603050405020304" pitchFamily="18" charset="0"/>
              </a:rPr>
              <a:t>知れません</a:t>
            </a:r>
            <a:r>
              <a:rPr lang="ja-JP" altLang="ja-JP" sz="1200" kern="100" dirty="0">
                <a:latin typeface="+mn-ea"/>
                <a:ea typeface="+mn-ea"/>
                <a:cs typeface="Times New Roman" panose="02020603050405020304" pitchFamily="18" charset="0"/>
              </a:rPr>
              <a:t>。子どもが不登校などの課題を乗り越えるためには、今の課題に「直面」しなければ</a:t>
            </a:r>
            <a:r>
              <a:rPr lang="ja-JP" altLang="en-US" sz="1200" kern="100" dirty="0">
                <a:latin typeface="+mn-ea"/>
                <a:ea typeface="+mn-ea"/>
                <a:cs typeface="Times New Roman" panose="02020603050405020304" pitchFamily="18" charset="0"/>
              </a:rPr>
              <a:t>なりません</a:t>
            </a:r>
            <a:r>
              <a:rPr lang="ja-JP" altLang="ja-JP" sz="1200" kern="100" dirty="0">
                <a:latin typeface="+mn-ea"/>
                <a:ea typeface="+mn-ea"/>
                <a:cs typeface="Times New Roman" panose="02020603050405020304" pitchFamily="18" charset="0"/>
              </a:rPr>
              <a:t>。これは発達途上の子どもにとっては相当の「痛み」が</a:t>
            </a:r>
            <a:r>
              <a:rPr lang="ja-JP" altLang="en-US" sz="1200" kern="100" dirty="0">
                <a:latin typeface="+mn-ea"/>
                <a:ea typeface="+mn-ea"/>
                <a:cs typeface="Times New Roman" panose="02020603050405020304" pitchFamily="18" charset="0"/>
              </a:rPr>
              <a:t>伴います</a:t>
            </a:r>
            <a:r>
              <a:rPr lang="ja-JP" altLang="ja-JP" sz="1200" kern="100" dirty="0">
                <a:latin typeface="+mn-ea"/>
                <a:ea typeface="+mn-ea"/>
                <a:cs typeface="Times New Roman" panose="02020603050405020304" pitchFamily="18" charset="0"/>
              </a:rPr>
              <a:t>。教師が無条件の肯定的な関心で子どもと接することで、こうしたプロセスを促進することにな</a:t>
            </a:r>
            <a:r>
              <a:rPr lang="ja-JP" altLang="en-US" sz="1200" kern="100" dirty="0">
                <a:latin typeface="+mn-ea"/>
                <a:ea typeface="+mn-ea"/>
                <a:cs typeface="Times New Roman" panose="02020603050405020304" pitchFamily="18" charset="0"/>
              </a:rPr>
              <a:t>ります。いわば，こうした苦しい気付きのプロセスに教師が付き合うことになると考えられます。</a:t>
            </a:r>
            <a:r>
              <a:rPr lang="en-US" altLang="ja-JP" sz="1200" kern="100" dirty="0">
                <a:latin typeface="+mn-ea"/>
                <a:ea typeface="+mn-ea"/>
                <a:cs typeface="Times New Roman" panose="02020603050405020304" pitchFamily="18" charset="0"/>
              </a:rPr>
              <a:t>※</a:t>
            </a:r>
            <a:r>
              <a:rPr lang="ja-JP" altLang="en-US" sz="1200" kern="100" dirty="0">
                <a:latin typeface="+mn-ea"/>
                <a:ea typeface="+mn-ea"/>
                <a:cs typeface="Times New Roman" panose="02020603050405020304" pitchFamily="18" charset="0"/>
              </a:rPr>
              <a:t>ここは講師の先生方の例を用いてくださって結構です。</a:t>
            </a:r>
            <a:endParaRPr lang="ja-JP" altLang="ja-JP" sz="1200" kern="100" dirty="0">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6</a:t>
            </a:fld>
            <a:endParaRPr kumimoji="1" lang="ja-JP" altLang="en-US"/>
          </a:p>
        </p:txBody>
      </p:sp>
    </p:spTree>
    <p:extLst>
      <p:ext uri="{BB962C8B-B14F-4D97-AF65-F5344CB8AC3E}">
        <p14:creationId xmlns:p14="http://schemas.microsoft.com/office/powerpoint/2010/main" val="314322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共感的理解です。共感するとは，文字通り，子どもの状況を「わかってあげる」ことです。大事なのは，教師の目線ではなくて子どもの目線で相手が見ている世界をみていくことです。これを内的照合枠からの理解といいます。不登校の子どもは，学校をどうみているのでしょうか？勉強に苦戦してなかなか勉強に向き合いない子どもは，勉強をどうみているのでしょうか。また。友だちとのトラブルを経験した子どもは，学級の人間関係をどうみているのでしょうか。子どもが見ている世界から，共感することです。このときにポイントなのは，子どものうまくいかないことや，できないこと，落ち込む心情を理解することです。心理学者の東畑先生は，一般向けのカウンセリングのご著書で，「具合が悪いから，わかってもらえない　というだけではなく，わかってもらえないから具合が悪くなる」と述べておられます。</a:t>
            </a: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7</a:t>
            </a:fld>
            <a:endParaRPr kumimoji="1" lang="ja-JP" altLang="en-US"/>
          </a:p>
        </p:txBody>
      </p:sp>
    </p:spTree>
    <p:extLst>
      <p:ext uri="{BB962C8B-B14F-4D97-AF65-F5344CB8AC3E}">
        <p14:creationId xmlns:p14="http://schemas.microsoft.com/office/powerpoint/2010/main" val="348417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FB94-BF50-4AE6-A474-9512669F09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BAB41D-E211-A621-496A-EC63379535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CD36AD-E6C0-FDFB-5EFC-106B34B8423F}"/>
              </a:ext>
            </a:extLst>
          </p:cNvPr>
          <p:cNvSpPr>
            <a:spLocks noGrp="1"/>
          </p:cNvSpPr>
          <p:nvPr>
            <p:ph type="body" idx="1"/>
          </p:nvPr>
        </p:nvSpPr>
        <p:spPr/>
        <p:txBody>
          <a:bodyPr/>
          <a:lstStyle/>
          <a:p>
            <a:r>
              <a:rPr kumimoji="1" lang="ja-JP" altLang="en-US" dirty="0">
                <a:latin typeface="+mn-ea"/>
                <a:ea typeface="+mn-ea"/>
              </a:rPr>
              <a:t>ここでワークをしたいと思います。先生方の今まで教育実践のなかで子どものことをわかってあげた、共感してあげた、という事例がありましたら、個人情報に気をつけながら、スライドに記載してください。</a:t>
            </a:r>
            <a:endParaRPr kumimoji="1" lang="en-US" altLang="ja-JP" dirty="0">
              <a:latin typeface="+mn-ea"/>
              <a:ea typeface="+mn-ea"/>
            </a:endParaRPr>
          </a:p>
          <a:p>
            <a:r>
              <a:rPr kumimoji="1" lang="ja-JP" altLang="en-US" dirty="0">
                <a:latin typeface="+mn-ea"/>
                <a:ea typeface="+mn-ea"/>
              </a:rPr>
              <a:t>＜ワークシート記載（オンディマンド教材の場合は、ここでスライドを止めて考えてみてください）＞</a:t>
            </a:r>
            <a:endParaRPr kumimoji="1" lang="en-US" altLang="ja-JP" dirty="0">
              <a:latin typeface="+mn-ea"/>
              <a:ea typeface="+mn-ea"/>
            </a:endParaRPr>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4F0F4BCB-A454-1DDD-9C38-2877C05B4AFF}"/>
              </a:ext>
            </a:extLst>
          </p:cNvPr>
          <p:cNvSpPr>
            <a:spLocks noGrp="1"/>
          </p:cNvSpPr>
          <p:nvPr>
            <p:ph type="sldNum" sz="quarter" idx="5"/>
          </p:nvPr>
        </p:nvSpPr>
        <p:spPr/>
        <p:txBody>
          <a:bodyPr/>
          <a:lstStyle/>
          <a:p>
            <a:fld id="{9009297F-C55B-4094-8D65-5A7A44ABFA06}" type="slidenum">
              <a:rPr kumimoji="1" lang="ja-JP" altLang="en-US" smtClean="0"/>
              <a:t>8</a:t>
            </a:fld>
            <a:endParaRPr kumimoji="1" lang="ja-JP" altLang="en-US"/>
          </a:p>
        </p:txBody>
      </p:sp>
    </p:spTree>
    <p:extLst>
      <p:ext uri="{BB962C8B-B14F-4D97-AF65-F5344CB8AC3E}">
        <p14:creationId xmlns:p14="http://schemas.microsoft.com/office/powerpoint/2010/main" val="357405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latin typeface="+mn-ea"/>
                <a:ea typeface="+mn-ea"/>
                <a:cs typeface="Times New Roman" panose="02020603050405020304" pitchFamily="18" charset="0"/>
              </a:rPr>
              <a:t>共感は文字通り、子どもが訴えている課題や状況について、子どもの立場から理解し感情を共にしていくことで</a:t>
            </a:r>
            <a:r>
              <a:rPr lang="ja-JP" altLang="en-US" sz="1200" dirty="0">
                <a:latin typeface="+mn-ea"/>
                <a:ea typeface="+mn-ea"/>
                <a:cs typeface="Times New Roman" panose="02020603050405020304" pitchFamily="18" charset="0"/>
              </a:rPr>
              <a:t>す</a:t>
            </a:r>
            <a:r>
              <a:rPr lang="ja-JP" altLang="ja-JP" sz="1200" dirty="0">
                <a:latin typeface="+mn-ea"/>
                <a:ea typeface="+mn-ea"/>
                <a:cs typeface="Times New Roman" panose="02020603050405020304" pitchFamily="18" charset="0"/>
              </a:rPr>
              <a:t>。しかし業務の中に評価的な側面がある教師にとって、共感はそう簡単で</a:t>
            </a:r>
            <a:r>
              <a:rPr lang="ja-JP" altLang="en-US" sz="1200" dirty="0">
                <a:latin typeface="+mn-ea"/>
                <a:ea typeface="+mn-ea"/>
                <a:cs typeface="Times New Roman" panose="02020603050405020304" pitchFamily="18" charset="0"/>
              </a:rPr>
              <a:t>はありません</a:t>
            </a:r>
            <a:r>
              <a:rPr lang="ja-JP" altLang="ja-JP" sz="1200" dirty="0">
                <a:latin typeface="+mn-ea"/>
                <a:ea typeface="+mn-ea"/>
                <a:cs typeface="Times New Roman" panose="02020603050405020304" pitchFamily="18" charset="0"/>
              </a:rPr>
              <a:t>。子どものことを心配すればするほど、「そんなことで将来やっていけるのだろうか」、「今、基礎的な学力をつけないと高校で困る」といった教師の使命感や子どもへの期待が共感の邪魔をする。それを防ぐためには、教師の価値観を一時的に保留することが</a:t>
            </a:r>
            <a:r>
              <a:rPr lang="ja-JP" altLang="en-US" sz="1200" dirty="0">
                <a:latin typeface="+mn-ea"/>
                <a:ea typeface="+mn-ea"/>
                <a:cs typeface="Times New Roman" panose="02020603050405020304" pitchFamily="18" charset="0"/>
              </a:rPr>
              <a:t>ポイントです</a:t>
            </a:r>
            <a:r>
              <a:rPr lang="ja-JP" altLang="ja-JP" sz="1200" dirty="0">
                <a:latin typeface="+mn-ea"/>
                <a:ea typeface="+mn-ea"/>
                <a:cs typeface="Times New Roman" panose="02020603050405020304" pitchFamily="18" charset="0"/>
              </a:rPr>
              <a:t>。価値観を傍らに置いて、子どもの心の世界を理解することをめざ</a:t>
            </a:r>
            <a:r>
              <a:rPr lang="ja-JP" altLang="en-US" sz="1200" dirty="0">
                <a:latin typeface="+mn-ea"/>
                <a:ea typeface="+mn-ea"/>
                <a:cs typeface="Times New Roman" panose="02020603050405020304" pitchFamily="18" charset="0"/>
              </a:rPr>
              <a:t>します</a:t>
            </a:r>
            <a:r>
              <a:rPr lang="ja-JP" altLang="ja-JP" sz="1200" dirty="0">
                <a:latin typeface="+mn-ea"/>
                <a:ea typeface="+mn-ea"/>
                <a:cs typeface="Times New Roman" panose="02020603050405020304" pitchFamily="18" charset="0"/>
              </a:rPr>
              <a:t>。このときに大事なことは自分の価値観に気づくことである。教師自身が、「子どもは勉強すべき」、「保護者だったら、子どもにこのくらいのことをすべきである」と思っていると、共感を邪魔して</a:t>
            </a:r>
            <a:r>
              <a:rPr lang="ja-JP" altLang="en-US" sz="1200" dirty="0">
                <a:latin typeface="+mn-ea"/>
                <a:ea typeface="+mn-ea"/>
                <a:cs typeface="Times New Roman" panose="02020603050405020304" pitchFamily="18" charset="0"/>
              </a:rPr>
              <a:t>しまいます</a:t>
            </a:r>
            <a:r>
              <a:rPr lang="ja-JP" altLang="ja-JP" sz="1200" dirty="0">
                <a:latin typeface="+mn-ea"/>
                <a:ea typeface="+mn-ea"/>
                <a:cs typeface="Times New Roman" panose="02020603050405020304" pitchFamily="18" charset="0"/>
              </a:rPr>
              <a:t>。教師自身の価値観を意識化しそれを傍らにおくことで、より共感しやす</a:t>
            </a:r>
            <a:r>
              <a:rPr lang="ja-JP" altLang="en-US" sz="1200" dirty="0">
                <a:latin typeface="+mn-ea"/>
                <a:ea typeface="+mn-ea"/>
                <a:cs typeface="Times New Roman" panose="02020603050405020304" pitchFamily="18" charset="0"/>
              </a:rPr>
              <a:t>くなえります</a:t>
            </a:r>
            <a:r>
              <a:rPr lang="ja-JP" altLang="ja-JP" sz="1200" dirty="0">
                <a:latin typeface="+mn-ea"/>
                <a:ea typeface="+mn-ea"/>
                <a:cs typeface="Times New Roman" panose="02020603050405020304" pitchFamily="18" charset="0"/>
              </a:rPr>
              <a:t>。もう一つ大事なポイントがある。共感は、あたかも自分の問題のように共感するが、自分の問題として捉え</a:t>
            </a:r>
            <a:r>
              <a:rPr lang="ja-JP" altLang="en-US" sz="1200" dirty="0">
                <a:latin typeface="+mn-ea"/>
                <a:ea typeface="+mn-ea"/>
                <a:cs typeface="Times New Roman" panose="02020603050405020304" pitchFamily="18" charset="0"/>
              </a:rPr>
              <a:t>るのではありません</a:t>
            </a:r>
            <a:r>
              <a:rPr lang="ja-JP" altLang="ja-JP" sz="1200" dirty="0">
                <a:latin typeface="+mn-ea"/>
                <a:ea typeface="+mn-ea"/>
                <a:cs typeface="Times New Roman" panose="02020603050405020304" pitchFamily="18" charset="0"/>
              </a:rPr>
              <a:t>。</a:t>
            </a:r>
            <a:r>
              <a:rPr lang="ja-JP" altLang="en-US" sz="1200" dirty="0">
                <a:latin typeface="+mn-ea"/>
                <a:ea typeface="+mn-ea"/>
                <a:cs typeface="Times New Roman" panose="02020603050405020304" pitchFamily="18" charset="0"/>
              </a:rPr>
              <a:t>自分とよく似た児童生徒が「入れ込み」すぎてしまうこともあります。</a:t>
            </a:r>
            <a:r>
              <a:rPr lang="ja-JP" altLang="ja-JP" sz="1200" dirty="0">
                <a:latin typeface="+mn-ea"/>
                <a:ea typeface="+mn-ea"/>
                <a:cs typeface="Times New Roman" panose="02020603050405020304" pitchFamily="18" charset="0"/>
              </a:rPr>
              <a:t>共感はときに巻き込まれるリスクを伴う</a:t>
            </a:r>
            <a:r>
              <a:rPr lang="ja-JP" altLang="en-US" sz="1200" dirty="0">
                <a:latin typeface="+mn-ea"/>
                <a:ea typeface="+mn-ea"/>
                <a:cs typeface="Times New Roman" panose="02020603050405020304" pitchFamily="18" charset="0"/>
              </a:rPr>
              <a:t>こともどこかで覚えておいたほうが良いでしょう。また共感は，心の余裕，「余白」が大事です。</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9</a:t>
            </a:fld>
            <a:endParaRPr kumimoji="1" lang="ja-JP" altLang="en-US"/>
          </a:p>
        </p:txBody>
      </p:sp>
    </p:spTree>
    <p:extLst>
      <p:ext uri="{BB962C8B-B14F-4D97-AF65-F5344CB8AC3E}">
        <p14:creationId xmlns:p14="http://schemas.microsoft.com/office/powerpoint/2010/main" val="21998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9009297F-C55B-4094-8D65-5A7A44ABFA06}" type="slidenum">
              <a:rPr kumimoji="1" lang="ja-JP" altLang="en-US" smtClean="0"/>
              <a:t>10</a:t>
            </a:fld>
            <a:endParaRPr kumimoji="1" lang="ja-JP" altLang="en-US"/>
          </a:p>
        </p:txBody>
      </p:sp>
    </p:spTree>
    <p:extLst>
      <p:ext uri="{BB962C8B-B14F-4D97-AF65-F5344CB8AC3E}">
        <p14:creationId xmlns:p14="http://schemas.microsoft.com/office/powerpoint/2010/main" val="161530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D5604-22E1-53F1-5EC6-EBD87232951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D994822-3773-99A6-A924-E084F8BA5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5E1E572-CA91-DB9F-BE1B-2AE8AAAD74BF}"/>
              </a:ext>
            </a:extLst>
          </p:cNvPr>
          <p:cNvSpPr>
            <a:spLocks noGrp="1"/>
          </p:cNvSpPr>
          <p:nvPr>
            <p:ph type="dt" sz="half" idx="10"/>
          </p:nvPr>
        </p:nvSpPr>
        <p:spPr/>
        <p:txBody>
          <a:bodyPr/>
          <a:lstStyle/>
          <a:p>
            <a:fld id="{A7651797-0A87-4AF7-AD39-9B8E71BBFD30}" type="datetime1">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2689127C-5E0F-6F8E-D9AF-0735D63980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A3AFA9-F08F-9275-687F-C6DD238AFF5E}"/>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322115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ABE55-A49B-0DC4-4580-327F2AD05D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3433DD-A249-3C85-7598-196B059C246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0F796D-DB3A-DCAE-7BFE-05BA1AAA85F8}"/>
              </a:ext>
            </a:extLst>
          </p:cNvPr>
          <p:cNvSpPr>
            <a:spLocks noGrp="1"/>
          </p:cNvSpPr>
          <p:nvPr>
            <p:ph type="dt" sz="half" idx="10"/>
          </p:nvPr>
        </p:nvSpPr>
        <p:spPr/>
        <p:txBody>
          <a:bodyPr/>
          <a:lstStyle/>
          <a:p>
            <a:fld id="{0126EB8A-070F-4649-83A6-112EAC0FF306}" type="datetime1">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A5F27528-B8CB-C010-4057-81FF04DC40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9AB904-25CF-BF98-428E-1F0CB3545579}"/>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397238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CE9BC5-59BF-55A2-4D14-43046B8A532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8F2FD4-D124-524A-79AA-6F2D8FF731F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C9DAB2-5785-0D78-CD2E-D989F43C0D21}"/>
              </a:ext>
            </a:extLst>
          </p:cNvPr>
          <p:cNvSpPr>
            <a:spLocks noGrp="1"/>
          </p:cNvSpPr>
          <p:nvPr>
            <p:ph type="dt" sz="half" idx="10"/>
          </p:nvPr>
        </p:nvSpPr>
        <p:spPr/>
        <p:txBody>
          <a:bodyPr/>
          <a:lstStyle/>
          <a:p>
            <a:fld id="{F2EF74A8-F8A1-4B5C-B982-B5650F90BD65}" type="datetime1">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34BA5A7C-F0A2-812C-CA24-2A559C48F4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689A3A-6F6E-5CE1-62C9-8358981B2E36}"/>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15085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B47B3-AA5B-A586-C2F0-6FB14820F5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A894EA-578A-A907-E47E-DB400CA4A66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4F4491-F47B-9B90-F6D6-40E3A7EC5C31}"/>
              </a:ext>
            </a:extLst>
          </p:cNvPr>
          <p:cNvSpPr>
            <a:spLocks noGrp="1"/>
          </p:cNvSpPr>
          <p:nvPr>
            <p:ph type="dt" sz="half" idx="10"/>
          </p:nvPr>
        </p:nvSpPr>
        <p:spPr/>
        <p:txBody>
          <a:bodyPr/>
          <a:lstStyle/>
          <a:p>
            <a:fld id="{07C7218E-7744-4866-9B07-43931055D552}" type="datetime1">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93249646-3005-7827-D1D8-A34DBAD15C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CA350B-EA21-8CAA-0855-02E63C3D8448}"/>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351729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CCF47-5DCE-9392-F31F-9AB052E24BB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189CC7-0172-D0C7-7081-3F7D90AC77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884564-B6A4-C196-E50A-5805C5076DF0}"/>
              </a:ext>
            </a:extLst>
          </p:cNvPr>
          <p:cNvSpPr>
            <a:spLocks noGrp="1"/>
          </p:cNvSpPr>
          <p:nvPr>
            <p:ph type="dt" sz="half" idx="10"/>
          </p:nvPr>
        </p:nvSpPr>
        <p:spPr/>
        <p:txBody>
          <a:bodyPr/>
          <a:lstStyle/>
          <a:p>
            <a:fld id="{5B1C12FA-7EDA-4839-8BF9-1D8B2428BE4C}" type="datetime1">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D4D270F7-4EEF-1F75-D51C-9641DFD511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392CA0-CA90-8BA9-74A4-5373CC2D5734}"/>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6443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54970-8F9A-D6BB-AA07-0F3DFDDC04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CDE8BE-C2D0-08A1-D824-A6F8C19CB3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AF01BA-2CD5-ADD5-4A5F-157CC94D092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E9968DE-BB5E-793A-9109-529B23BFCB7B}"/>
              </a:ext>
            </a:extLst>
          </p:cNvPr>
          <p:cNvSpPr>
            <a:spLocks noGrp="1"/>
          </p:cNvSpPr>
          <p:nvPr>
            <p:ph type="dt" sz="half" idx="10"/>
          </p:nvPr>
        </p:nvSpPr>
        <p:spPr/>
        <p:txBody>
          <a:bodyPr/>
          <a:lstStyle/>
          <a:p>
            <a:fld id="{212671F8-3940-434F-AFD2-D543173B0D4F}" type="datetime1">
              <a:rPr kumimoji="1" lang="ja-JP" altLang="en-US" smtClean="0"/>
              <a:t>2026/5/25</a:t>
            </a:fld>
            <a:endParaRPr kumimoji="1" lang="ja-JP" altLang="en-US"/>
          </a:p>
        </p:txBody>
      </p:sp>
      <p:sp>
        <p:nvSpPr>
          <p:cNvPr id="6" name="フッター プレースホルダー 5">
            <a:extLst>
              <a:ext uri="{FF2B5EF4-FFF2-40B4-BE49-F238E27FC236}">
                <a16:creationId xmlns:a16="http://schemas.microsoft.com/office/drawing/2014/main" id="{6F02D7D0-6DD0-D93E-4A83-0AA612C431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3650E3-3932-3ABE-2901-B23D49DA0652}"/>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117054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CC3229-C0E6-3244-B1EB-0659685606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AD23EF-704C-5B90-8C17-7227F99A0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290B53-46C3-51F2-08D9-C07FB990A65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2E370F7-FF63-662F-665F-3144D1F30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A5826B-67C7-F646-7C02-2CA1EB7332C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E62ECA0-2E87-ADF5-5D66-0FB84146CD8F}"/>
              </a:ext>
            </a:extLst>
          </p:cNvPr>
          <p:cNvSpPr>
            <a:spLocks noGrp="1"/>
          </p:cNvSpPr>
          <p:nvPr>
            <p:ph type="dt" sz="half" idx="10"/>
          </p:nvPr>
        </p:nvSpPr>
        <p:spPr/>
        <p:txBody>
          <a:bodyPr/>
          <a:lstStyle/>
          <a:p>
            <a:fld id="{8769A9ED-A54D-4F5F-8637-EFDAC82F2B4D}" type="datetime1">
              <a:rPr kumimoji="1" lang="ja-JP" altLang="en-US" smtClean="0"/>
              <a:t>2026/5/25</a:t>
            </a:fld>
            <a:endParaRPr kumimoji="1" lang="ja-JP" altLang="en-US"/>
          </a:p>
        </p:txBody>
      </p:sp>
      <p:sp>
        <p:nvSpPr>
          <p:cNvPr id="8" name="フッター プレースホルダー 7">
            <a:extLst>
              <a:ext uri="{FF2B5EF4-FFF2-40B4-BE49-F238E27FC236}">
                <a16:creationId xmlns:a16="http://schemas.microsoft.com/office/drawing/2014/main" id="{7F87CAFB-6BCD-9B8C-7AC8-3C7F62BA4D4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CDE21E5-E088-8D28-1F51-CF75AEF696D4}"/>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129189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07368B-F29F-6BEC-5E47-5BB5136A88B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38DAF73-18BE-889A-9119-5B50F5FC9B83}"/>
              </a:ext>
            </a:extLst>
          </p:cNvPr>
          <p:cNvSpPr>
            <a:spLocks noGrp="1"/>
          </p:cNvSpPr>
          <p:nvPr>
            <p:ph type="dt" sz="half" idx="10"/>
          </p:nvPr>
        </p:nvSpPr>
        <p:spPr/>
        <p:txBody>
          <a:bodyPr/>
          <a:lstStyle/>
          <a:p>
            <a:fld id="{FB0AC20B-8D88-46B9-A8DA-6B3A56B302C4}" type="datetime1">
              <a:rPr kumimoji="1" lang="ja-JP" altLang="en-US" smtClean="0"/>
              <a:t>2026/5/25</a:t>
            </a:fld>
            <a:endParaRPr kumimoji="1" lang="ja-JP" altLang="en-US"/>
          </a:p>
        </p:txBody>
      </p:sp>
      <p:sp>
        <p:nvSpPr>
          <p:cNvPr id="4" name="フッター プレースホルダー 3">
            <a:extLst>
              <a:ext uri="{FF2B5EF4-FFF2-40B4-BE49-F238E27FC236}">
                <a16:creationId xmlns:a16="http://schemas.microsoft.com/office/drawing/2014/main" id="{26811CB7-978C-8BC7-9C31-0BCBFBCD50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0CE8804-C291-67BE-9F65-60AB6DA065EA}"/>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65413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798BC8A-27AD-A165-3D91-E527ACDB745A}"/>
              </a:ext>
            </a:extLst>
          </p:cNvPr>
          <p:cNvSpPr>
            <a:spLocks noGrp="1"/>
          </p:cNvSpPr>
          <p:nvPr>
            <p:ph type="dt" sz="half" idx="10"/>
          </p:nvPr>
        </p:nvSpPr>
        <p:spPr/>
        <p:txBody>
          <a:bodyPr/>
          <a:lstStyle/>
          <a:p>
            <a:fld id="{99BE915F-8EB9-47A9-9B18-576A578F1203}" type="datetime1">
              <a:rPr kumimoji="1" lang="ja-JP" altLang="en-US" smtClean="0"/>
              <a:t>2026/5/25</a:t>
            </a:fld>
            <a:endParaRPr kumimoji="1" lang="ja-JP" altLang="en-US"/>
          </a:p>
        </p:txBody>
      </p:sp>
      <p:sp>
        <p:nvSpPr>
          <p:cNvPr id="3" name="フッター プレースホルダー 2">
            <a:extLst>
              <a:ext uri="{FF2B5EF4-FFF2-40B4-BE49-F238E27FC236}">
                <a16:creationId xmlns:a16="http://schemas.microsoft.com/office/drawing/2014/main" id="{4CF59D98-1784-5B33-0178-1F7638883A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AFD031-5DFD-1094-4845-F03018AB3147}"/>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269697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0C9E7-1C1B-7E90-8AD2-1EFB14B6AF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794921-9797-5931-94EA-2592227D1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10416C-35A1-3869-FF3C-0AFCD74A1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73ECC61-8731-6247-2166-C087A7E7097E}"/>
              </a:ext>
            </a:extLst>
          </p:cNvPr>
          <p:cNvSpPr>
            <a:spLocks noGrp="1"/>
          </p:cNvSpPr>
          <p:nvPr>
            <p:ph type="dt" sz="half" idx="10"/>
          </p:nvPr>
        </p:nvSpPr>
        <p:spPr/>
        <p:txBody>
          <a:bodyPr/>
          <a:lstStyle/>
          <a:p>
            <a:fld id="{953C5556-FA8F-4E2D-9EB0-6ADB013175D4}" type="datetime1">
              <a:rPr kumimoji="1" lang="ja-JP" altLang="en-US" smtClean="0"/>
              <a:t>2026/5/25</a:t>
            </a:fld>
            <a:endParaRPr kumimoji="1" lang="ja-JP" altLang="en-US"/>
          </a:p>
        </p:txBody>
      </p:sp>
      <p:sp>
        <p:nvSpPr>
          <p:cNvPr id="6" name="フッター プレースホルダー 5">
            <a:extLst>
              <a:ext uri="{FF2B5EF4-FFF2-40B4-BE49-F238E27FC236}">
                <a16:creationId xmlns:a16="http://schemas.microsoft.com/office/drawing/2014/main" id="{15963088-34C5-C286-D1C4-5E213F5300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2079A7-4975-36F6-3265-B05D0D3D353B}"/>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85457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7CC6B-F7EB-BA64-E749-3D53BFE79F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9F4E599-A8E1-1EC2-474F-24FC6CA55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C45E2CF-507E-F1FF-DA25-E07C634B1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0C9411-E09C-245D-4DD1-031967E197D4}"/>
              </a:ext>
            </a:extLst>
          </p:cNvPr>
          <p:cNvSpPr>
            <a:spLocks noGrp="1"/>
          </p:cNvSpPr>
          <p:nvPr>
            <p:ph type="dt" sz="half" idx="10"/>
          </p:nvPr>
        </p:nvSpPr>
        <p:spPr/>
        <p:txBody>
          <a:bodyPr/>
          <a:lstStyle/>
          <a:p>
            <a:fld id="{B7217476-B287-4147-B14B-B16193D679C3}" type="datetime1">
              <a:rPr kumimoji="1" lang="ja-JP" altLang="en-US" smtClean="0"/>
              <a:t>2026/5/25</a:t>
            </a:fld>
            <a:endParaRPr kumimoji="1" lang="ja-JP" altLang="en-US"/>
          </a:p>
        </p:txBody>
      </p:sp>
      <p:sp>
        <p:nvSpPr>
          <p:cNvPr id="6" name="フッター プレースホルダー 5">
            <a:extLst>
              <a:ext uri="{FF2B5EF4-FFF2-40B4-BE49-F238E27FC236}">
                <a16:creationId xmlns:a16="http://schemas.microsoft.com/office/drawing/2014/main" id="{E1D9D2DE-FB85-8D60-A2F5-69652EA720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0BCCC2-35FB-BC77-CA44-0770C3B85A63}"/>
              </a:ext>
            </a:extLst>
          </p:cNvPr>
          <p:cNvSpPr>
            <a:spLocks noGrp="1"/>
          </p:cNvSpPr>
          <p:nvPr>
            <p:ph type="sldNum" sz="quarter" idx="12"/>
          </p:nvPr>
        </p:nvSpPr>
        <p:spPr/>
        <p:txBody>
          <a:body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174135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13D1BF0-BA31-220E-AD29-9C9DA6E7A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CD24EA-6F70-BE2C-1C1D-B45D87CF7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2E6E14-4818-C54D-10A0-D99BF8D7C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7D7E39-1253-434F-88F7-6B10C1D51457}" type="datetime1">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CF33012A-DE44-81FE-7EC6-5A5790A45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A5F5BDF-F598-CFF3-DE35-CD6A8087F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F8ED4C-5146-43DC-BE8B-967CEE49EC98}" type="slidenum">
              <a:rPr kumimoji="1" lang="ja-JP" altLang="en-US" smtClean="0"/>
              <a:t>‹#›</a:t>
            </a:fld>
            <a:endParaRPr kumimoji="1" lang="ja-JP" altLang="en-US"/>
          </a:p>
        </p:txBody>
      </p:sp>
    </p:spTree>
    <p:extLst>
      <p:ext uri="{BB962C8B-B14F-4D97-AF65-F5344CB8AC3E}">
        <p14:creationId xmlns:p14="http://schemas.microsoft.com/office/powerpoint/2010/main" val="915880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12E4A8-6C2E-4521-8B52-5B2A3F24AC48}"/>
              </a:ext>
            </a:extLst>
          </p:cNvPr>
          <p:cNvSpPr/>
          <p:nvPr/>
        </p:nvSpPr>
        <p:spPr>
          <a:xfrm>
            <a:off x="1" y="69580"/>
            <a:ext cx="12191999" cy="2081605"/>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00"/>
              </a:highlight>
            </a:endParaRPr>
          </a:p>
        </p:txBody>
      </p:sp>
      <p:sp>
        <p:nvSpPr>
          <p:cNvPr id="10" name="テキスト ボックス 9">
            <a:extLst>
              <a:ext uri="{FF2B5EF4-FFF2-40B4-BE49-F238E27FC236}">
                <a16:creationId xmlns:a16="http://schemas.microsoft.com/office/drawing/2014/main" id="{6629A8FB-8924-AF31-CFA0-9524F3D92F61}"/>
              </a:ext>
            </a:extLst>
          </p:cNvPr>
          <p:cNvSpPr txBox="1"/>
          <p:nvPr/>
        </p:nvSpPr>
        <p:spPr>
          <a:xfrm>
            <a:off x="956097" y="195459"/>
            <a:ext cx="10397359" cy="707886"/>
          </a:xfrm>
          <a:prstGeom prst="rect">
            <a:avLst/>
          </a:prstGeom>
          <a:noFill/>
        </p:spPr>
        <p:txBody>
          <a:bodyPr wrap="square" rtlCol="0">
            <a:spAutoFit/>
          </a:bodyPr>
          <a:lstStyle/>
          <a:p>
            <a:pPr algn="ctr"/>
            <a:r>
              <a:rPr lang="ja-JP" altLang="en-US" sz="2000" dirty="0">
                <a:latin typeface="UD デジタル 教科書体 NK-B" panose="02020700000000000000" pitchFamily="18" charset="-128"/>
                <a:ea typeface="UD デジタル 教科書体 NK-B" panose="02020700000000000000" pitchFamily="18" charset="-128"/>
              </a:rPr>
              <a:t>令和</a:t>
            </a:r>
            <a:r>
              <a:rPr lang="en-US" altLang="ja-JP" sz="2000" dirty="0">
                <a:latin typeface="UD デジタル 教科書体 NK-B" panose="02020700000000000000" pitchFamily="18" charset="-128"/>
                <a:ea typeface="UD デジタル 教科書体 NK-B" panose="02020700000000000000" pitchFamily="18" charset="-128"/>
              </a:rPr>
              <a:t>7</a:t>
            </a:r>
            <a:r>
              <a:rPr lang="ja-JP" altLang="en-US" sz="2000">
                <a:latin typeface="UD デジタル 教科書体 NK-B" panose="02020700000000000000" pitchFamily="18" charset="-128"/>
                <a:ea typeface="UD デジタル 教科書体 NK-B" panose="02020700000000000000" pitchFamily="18" charset="-128"/>
              </a:rPr>
              <a:t>年度 文部</a:t>
            </a:r>
            <a:r>
              <a:rPr lang="ja-JP" altLang="en-US" sz="2000" dirty="0">
                <a:latin typeface="UD デジタル 教科書体 NK-B" panose="02020700000000000000" pitchFamily="18" charset="-128"/>
                <a:ea typeface="UD デジタル 教科書体 NK-B" panose="02020700000000000000" pitchFamily="18" charset="-128"/>
              </a:rPr>
              <a:t>科学省委託事業　いじめ対策・不登校支援推進事業</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latin typeface="UD デジタル 教科書体 NK-B" panose="02020700000000000000" pitchFamily="18" charset="-128"/>
                <a:ea typeface="UD デジタル 教科書体 NK-B" panose="02020700000000000000" pitchFamily="18" charset="-128"/>
              </a:rPr>
              <a:t>いじめ・不登校等の未然防止等に向けた魅力ある学校づくりに関する調査研究</a:t>
            </a:r>
          </a:p>
        </p:txBody>
      </p:sp>
      <p:sp>
        <p:nvSpPr>
          <p:cNvPr id="11" name="テキスト ボックス 10">
            <a:extLst>
              <a:ext uri="{FF2B5EF4-FFF2-40B4-BE49-F238E27FC236}">
                <a16:creationId xmlns:a16="http://schemas.microsoft.com/office/drawing/2014/main" id="{2765B492-58EF-CB16-4C75-B2B061E72F44}"/>
              </a:ext>
            </a:extLst>
          </p:cNvPr>
          <p:cNvSpPr txBox="1"/>
          <p:nvPr/>
        </p:nvSpPr>
        <p:spPr>
          <a:xfrm>
            <a:off x="2181545" y="950612"/>
            <a:ext cx="7828895" cy="1077218"/>
          </a:xfrm>
          <a:prstGeom prst="rect">
            <a:avLst/>
          </a:prstGeom>
          <a:noFill/>
        </p:spPr>
        <p:txBody>
          <a:bodyPr wrap="square" rtlCol="0">
            <a:spAutoFit/>
          </a:bodyPr>
          <a:lstStyle/>
          <a:p>
            <a:r>
              <a:rPr kumimoji="1" lang="ja-JP" altLang="en-US" sz="3200" b="1" dirty="0">
                <a:solidFill>
                  <a:schemeClr val="bg1"/>
                </a:solidFill>
                <a:effectLst>
                  <a:outerShdw blurRad="50800" dist="50800" dir="5400000" algn="ctr" rotWithShape="0">
                    <a:srgbClr val="000000">
                      <a:alpha val="54000"/>
                    </a:srgbClr>
                  </a:outerShdw>
                </a:effectLst>
                <a:latin typeface="BIZ UDPゴシック" panose="020B0400000000000000" pitchFamily="50" charset="-128"/>
                <a:ea typeface="BIZ UDPゴシック" panose="020B0400000000000000" pitchFamily="50" charset="-128"/>
              </a:rPr>
              <a:t>「心理分野に強みや専門性を有する教師の育成のための教職員向け研修プログラム」</a:t>
            </a:r>
          </a:p>
        </p:txBody>
      </p:sp>
      <p:sp>
        <p:nvSpPr>
          <p:cNvPr id="12" name="正方形/長方形 11">
            <a:extLst>
              <a:ext uri="{FF2B5EF4-FFF2-40B4-BE49-F238E27FC236}">
                <a16:creationId xmlns:a16="http://schemas.microsoft.com/office/drawing/2014/main" id="{5E22E63C-2855-3692-3698-054890A4B3BA}"/>
              </a:ext>
            </a:extLst>
          </p:cNvPr>
          <p:cNvSpPr/>
          <p:nvPr/>
        </p:nvSpPr>
        <p:spPr>
          <a:xfrm>
            <a:off x="0" y="2091820"/>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59C036-58E5-3312-A603-9C43F93830E9}"/>
              </a:ext>
            </a:extLst>
          </p:cNvPr>
          <p:cNvSpPr/>
          <p:nvPr/>
        </p:nvSpPr>
        <p:spPr>
          <a:xfrm>
            <a:off x="0" y="0"/>
            <a:ext cx="12192000" cy="692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67833F-F6B2-78B1-A926-9970C23A6BD1}"/>
              </a:ext>
            </a:extLst>
          </p:cNvPr>
          <p:cNvSpPr txBox="1"/>
          <p:nvPr/>
        </p:nvSpPr>
        <p:spPr>
          <a:xfrm>
            <a:off x="4381952" y="2370128"/>
            <a:ext cx="3423091" cy="646331"/>
          </a:xfrm>
          <a:prstGeom prst="rect">
            <a:avLst/>
          </a:prstGeom>
          <a:noFill/>
        </p:spPr>
        <p:txBody>
          <a:bodyPr wrap="square" rtlCol="0">
            <a:sp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第２章</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8FE23946-E215-9F0B-48F1-F766B0605183}"/>
              </a:ext>
            </a:extLst>
          </p:cNvPr>
          <p:cNvSpPr txBox="1"/>
          <p:nvPr/>
        </p:nvSpPr>
        <p:spPr>
          <a:xfrm>
            <a:off x="2720536" y="4891084"/>
            <a:ext cx="2874429"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水野　治久</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2F19766E-67D4-4069-3FF2-94C6C0E38162}"/>
              </a:ext>
            </a:extLst>
          </p:cNvPr>
          <p:cNvSpPr txBox="1"/>
          <p:nvPr/>
        </p:nvSpPr>
        <p:spPr>
          <a:xfrm>
            <a:off x="1865963" y="4326041"/>
            <a:ext cx="4463387" cy="486287"/>
          </a:xfrm>
          <a:prstGeom prst="rect">
            <a:avLst/>
          </a:prstGeom>
          <a:noFill/>
        </p:spPr>
        <p:txBody>
          <a:bodyPr wrap="square">
            <a:spAutoFit/>
          </a:bodyPr>
          <a:lstStyle/>
          <a:p>
            <a:pPr eaLnBrk="1" hangingPunct="1">
              <a:lnSpc>
                <a:spcPct val="90000"/>
              </a:lnSpc>
            </a:pPr>
            <a:r>
              <a:rPr lang="ja-JP" altLang="en-US" sz="2800" dirty="0">
                <a:latin typeface="UD デジタル 教科書体 N-B" panose="02020700000000000000" pitchFamily="17" charset="-128"/>
                <a:ea typeface="UD デジタル 教科書体 N-B" panose="02020700000000000000" pitchFamily="17" charset="-128"/>
              </a:rPr>
              <a:t>大阪教育大学･副学長･教授</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20" name="正方形/長方形 19">
            <a:extLst>
              <a:ext uri="{FF2B5EF4-FFF2-40B4-BE49-F238E27FC236}">
                <a16:creationId xmlns:a16="http://schemas.microsoft.com/office/drawing/2014/main" id="{41D13757-57D7-72F9-4F24-196D828E8ECD}"/>
              </a:ext>
            </a:extLst>
          </p:cNvPr>
          <p:cNvSpPr/>
          <p:nvPr/>
        </p:nvSpPr>
        <p:spPr>
          <a:xfrm>
            <a:off x="0" y="5988214"/>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014A1DC-D7E4-FD7C-D5A9-EEA2592C6C71}"/>
              </a:ext>
            </a:extLst>
          </p:cNvPr>
          <p:cNvSpPr txBox="1"/>
          <p:nvPr/>
        </p:nvSpPr>
        <p:spPr>
          <a:xfrm>
            <a:off x="6882228" y="4865128"/>
            <a:ext cx="2904607" cy="769441"/>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三村　隆男</a:t>
            </a:r>
          </a:p>
        </p:txBody>
      </p:sp>
      <p:sp>
        <p:nvSpPr>
          <p:cNvPr id="4" name="テキスト ボックス 3">
            <a:extLst>
              <a:ext uri="{FF2B5EF4-FFF2-40B4-BE49-F238E27FC236}">
                <a16:creationId xmlns:a16="http://schemas.microsoft.com/office/drawing/2014/main" id="{901369E7-7E96-57B0-9683-F11E4D002CCA}"/>
              </a:ext>
            </a:extLst>
          </p:cNvPr>
          <p:cNvSpPr txBox="1"/>
          <p:nvPr/>
        </p:nvSpPr>
        <p:spPr>
          <a:xfrm>
            <a:off x="6522950" y="4315435"/>
            <a:ext cx="3623161" cy="486287"/>
          </a:xfrm>
          <a:prstGeom prst="rect">
            <a:avLst/>
          </a:prstGeom>
          <a:noFill/>
        </p:spPr>
        <p:txBody>
          <a:bodyPr wrap="square">
            <a:spAutoFit/>
          </a:bodyPr>
          <a:lstStyle/>
          <a:p>
            <a:pPr>
              <a:lnSpc>
                <a:spcPct val="90000"/>
              </a:lnSpc>
            </a:pPr>
            <a:r>
              <a:rPr lang="ja-JP" altLang="en-US" sz="2800" dirty="0">
                <a:latin typeface="UD デジタル 教科書体 N-B" panose="02020700000000000000" pitchFamily="17" charset="-128"/>
                <a:ea typeface="UD デジタル 教科書体 N-B" panose="02020700000000000000" pitchFamily="17" charset="-128"/>
              </a:rPr>
              <a:t>早稲田大学･名誉教授</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6" name="テキスト ボックス 5">
            <a:extLst>
              <a:ext uri="{FF2B5EF4-FFF2-40B4-BE49-F238E27FC236}">
                <a16:creationId xmlns:a16="http://schemas.microsoft.com/office/drawing/2014/main" id="{89D40934-BD3D-7B50-1B3F-EC65B4C9DE24}"/>
              </a:ext>
            </a:extLst>
          </p:cNvPr>
          <p:cNvSpPr txBox="1"/>
          <p:nvPr/>
        </p:nvSpPr>
        <p:spPr>
          <a:xfrm>
            <a:off x="9587345" y="5664166"/>
            <a:ext cx="2604655" cy="276999"/>
          </a:xfrm>
          <a:prstGeom prst="rect">
            <a:avLst/>
          </a:prstGeom>
          <a:noFill/>
        </p:spPr>
        <p:txBody>
          <a:bodyPr wrap="square">
            <a:spAutoFit/>
          </a:bodyPr>
          <a:lstStyle/>
          <a:p>
            <a:r>
              <a:rPr lang="en-US" altLang="ja-JP" sz="1200" dirty="0"/>
              <a:t>※</a:t>
            </a:r>
            <a:r>
              <a:rPr lang="ja-JP" altLang="en-US" sz="1200" dirty="0"/>
              <a:t>所属は</a:t>
            </a:r>
            <a:r>
              <a:rPr lang="en-US" altLang="ja-JP" sz="1200" dirty="0"/>
              <a:t>2026</a:t>
            </a:r>
            <a:r>
              <a:rPr lang="ja-JP" altLang="en-US" sz="1200" dirty="0"/>
              <a:t>年</a:t>
            </a:r>
            <a:r>
              <a:rPr lang="en-US" altLang="ja-JP" sz="1200" dirty="0"/>
              <a:t>3</a:t>
            </a:r>
            <a:r>
              <a:rPr lang="ja-JP" altLang="en-US" sz="1200" dirty="0"/>
              <a:t>月時点のものです</a:t>
            </a:r>
          </a:p>
        </p:txBody>
      </p:sp>
      <p:sp>
        <p:nvSpPr>
          <p:cNvPr id="17" name="テキスト ボックス 16">
            <a:extLst>
              <a:ext uri="{FF2B5EF4-FFF2-40B4-BE49-F238E27FC236}">
                <a16:creationId xmlns:a16="http://schemas.microsoft.com/office/drawing/2014/main" id="{50DE7518-6150-316B-AC0C-ED0225E89A49}"/>
              </a:ext>
            </a:extLst>
          </p:cNvPr>
          <p:cNvSpPr txBox="1"/>
          <p:nvPr/>
        </p:nvSpPr>
        <p:spPr>
          <a:xfrm>
            <a:off x="2612939" y="2881495"/>
            <a:ext cx="7450968" cy="1323439"/>
          </a:xfrm>
          <a:prstGeom prst="rect">
            <a:avLst/>
          </a:prstGeom>
          <a:noFill/>
        </p:spPr>
        <p:txBody>
          <a:bodyPr wrap="squar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スクールカウンセリングの理論①</a:t>
            </a:r>
            <a:endParaRPr lang="en-US" altLang="ja-JP" sz="4000" b="1" dirty="0">
              <a:latin typeface="UD デジタル 教科書体 NK-B" panose="02020700000000000000" pitchFamily="18" charset="-128"/>
              <a:ea typeface="UD デジタル 教科書体 NK-B" panose="02020700000000000000" pitchFamily="18" charset="-128"/>
            </a:endParaRPr>
          </a:p>
          <a:p>
            <a:r>
              <a:rPr kumimoji="1" lang="ja-JP" altLang="en-US" sz="4000" b="1" dirty="0">
                <a:latin typeface="UD デジタル 教科書体 NK-B" panose="02020700000000000000" pitchFamily="18" charset="-128"/>
                <a:ea typeface="UD デジタル 教科書体 NK-B" panose="02020700000000000000" pitchFamily="18" charset="-128"/>
              </a:rPr>
              <a:t>　　　ｰカウンセリング心理学ｰ</a:t>
            </a:r>
          </a:p>
        </p:txBody>
      </p:sp>
    </p:spTree>
    <p:extLst>
      <p:ext uri="{BB962C8B-B14F-4D97-AF65-F5344CB8AC3E}">
        <p14:creationId xmlns:p14="http://schemas.microsoft.com/office/powerpoint/2010/main" val="201472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p:spPr>
        <p:txBody>
          <a:bodyPr/>
          <a:lstStyle/>
          <a:p>
            <a:fld id="{05252BEE-F928-4A82-89B8-27D405580126}" type="slidenum">
              <a:rPr lang="en-US" altLang="ja-JP" smtClean="0">
                <a:ea typeface="ＭＳ Ｐゴシック" charset="-128"/>
              </a:rPr>
              <a:pPr/>
              <a:t>10</a:t>
            </a:fld>
            <a:endParaRPr lang="en-US" altLang="ja-JP">
              <a:ea typeface="ＭＳ Ｐゴシック" charset="-128"/>
            </a:endParaRPr>
          </a:p>
        </p:txBody>
      </p:sp>
      <p:sp>
        <p:nvSpPr>
          <p:cNvPr id="10243" name="Rectangle 2"/>
          <p:cNvSpPr>
            <a:spLocks noGrp="1" noChangeArrowheads="1"/>
          </p:cNvSpPr>
          <p:nvPr>
            <p:ph type="title"/>
          </p:nvPr>
        </p:nvSpPr>
        <p:spPr/>
        <p:txBody>
          <a:bodyPr>
            <a:normAutofit/>
          </a:bodyPr>
          <a:lstStyle/>
          <a:p>
            <a:pPr eaLnBrk="1" hangingPunct="1"/>
            <a:r>
              <a:rPr lang="ja-JP" altLang="en-US" sz="4000">
                <a:latin typeface="UD デジタル 教科書体 N" panose="02020400000000000000" pitchFamily="17" charset="-128"/>
                <a:ea typeface="UD デジタル 教科書体 N" panose="02020400000000000000" pitchFamily="17" charset="-128"/>
              </a:rPr>
              <a:t>純粋性</a:t>
            </a:r>
          </a:p>
        </p:txBody>
      </p:sp>
      <p:sp>
        <p:nvSpPr>
          <p:cNvPr id="11267" name="Rectangle 3"/>
          <p:cNvSpPr>
            <a:spLocks noGrp="1" noChangeArrowheads="1"/>
          </p:cNvSpPr>
          <p:nvPr>
            <p:ph type="body" idx="1"/>
          </p:nvPr>
        </p:nvSpPr>
        <p:spPr/>
        <p:txBody>
          <a:bodyPr>
            <a:normAutofit/>
          </a:bodyPr>
          <a:lstStyle/>
          <a:p>
            <a:pPr eaLnBrk="1" hangingPunct="1"/>
            <a:r>
              <a:rPr lang="ja-JP" altLang="en-US">
                <a:latin typeface="UD デジタル 教科書体 N" panose="02020400000000000000" pitchFamily="17" charset="-128"/>
                <a:ea typeface="UD デジタル 教科書体 N" panose="02020400000000000000" pitchFamily="17" charset="-128"/>
              </a:rPr>
              <a:t>純粋性とは、子どもと対峙している教師が援助者として、「自由にかつ深く自分自身である」ということ。</a:t>
            </a:r>
            <a:endParaRPr lang="en-US" altLang="ja-JP">
              <a:latin typeface="UD デジタル 教科書体 N" panose="02020400000000000000" pitchFamily="17" charset="-128"/>
              <a:ea typeface="UD デジタル 教科書体 N" panose="02020400000000000000" pitchFamily="17" charset="-128"/>
            </a:endParaRPr>
          </a:p>
          <a:p>
            <a:pPr eaLnBrk="1" hangingPunct="1"/>
            <a:r>
              <a:rPr lang="ja-JP" altLang="en-US">
                <a:latin typeface="UD デジタル 教科書体 N" panose="02020400000000000000" pitchFamily="17" charset="-128"/>
                <a:ea typeface="UD デジタル 教科書体 N" panose="02020400000000000000" pitchFamily="17" charset="-128"/>
              </a:rPr>
              <a:t>例えば、教師は、子どもの話を聞いている段階で「この児童が問題行動を起こすにはこのような背景があったか」という思いを抱くことがある。</a:t>
            </a:r>
            <a:endParaRPr lang="en-US" altLang="ja-JP">
              <a:latin typeface="UD デジタル 教科書体 N" panose="02020400000000000000" pitchFamily="17" charset="-128"/>
              <a:ea typeface="UD デジタル 教科書体 N" panose="02020400000000000000" pitchFamily="17" charset="-128"/>
            </a:endParaRPr>
          </a:p>
          <a:p>
            <a:pPr eaLnBrk="1" hangingPunct="1"/>
            <a:r>
              <a:rPr lang="ja-JP" altLang="en-US">
                <a:latin typeface="UD デジタル 教科書体 N" panose="02020400000000000000" pitchFamily="17" charset="-128"/>
                <a:ea typeface="UD デジタル 教科書体 N" panose="02020400000000000000" pitchFamily="17" charset="-128"/>
              </a:rPr>
              <a:t>一方で、そのように思えない場合もある。例えば、「子どもの話について共感できない」、「子どもに苦手意識を持っている」という否定的な感情を体験することもある。</a:t>
            </a:r>
            <a:endParaRPr lang="en-US" altLang="ja-JP">
              <a:latin typeface="UD デジタル 教科書体 N" panose="02020400000000000000" pitchFamily="17" charset="-128"/>
              <a:ea typeface="UD デジタル 教科書体 N" panose="02020400000000000000" pitchFamily="17" charset="-128"/>
            </a:endParaRPr>
          </a:p>
          <a:p>
            <a:pPr eaLnBrk="1" hangingPunct="1"/>
            <a:r>
              <a:rPr lang="ja-JP" altLang="en-US">
                <a:latin typeface="UD デジタル 教科書体 N" panose="02020400000000000000" pitchFamily="17" charset="-128"/>
                <a:ea typeface="UD デジタル 教科書体 N" panose="02020400000000000000" pitchFamily="17" charset="-128"/>
              </a:rPr>
              <a:t>このときに大事なことは、自分自身の否定的な感情にも十分に自分自身で気づいているということである。</a:t>
            </a:r>
            <a:endParaRPr lang="en-US" altLang="ja-JP">
              <a:latin typeface="UD デジタル 教科書体 N" panose="02020400000000000000" pitchFamily="17" charset="-128"/>
              <a:ea typeface="UD デジタル 教科書体 N" panose="02020400000000000000" pitchFamily="17"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F4FC1-C1CE-FA00-A3F3-B6692EC7C0F6}"/>
              </a:ext>
            </a:extLst>
          </p:cNvPr>
          <p:cNvSpPr>
            <a:spLocks noGrp="1"/>
          </p:cNvSpPr>
          <p:nvPr>
            <p:ph type="title"/>
          </p:nvPr>
        </p:nvSpPr>
        <p:spPr>
          <a:xfrm>
            <a:off x="259309" y="81368"/>
            <a:ext cx="8215951" cy="1325563"/>
          </a:xfrm>
        </p:spPr>
        <p:txBody>
          <a:bodyPr>
            <a:normAutofit/>
          </a:bodyPr>
          <a:lstStyle/>
          <a:p>
            <a:r>
              <a:rPr kumimoji="1" lang="ja-JP" altLang="en-US" sz="4000">
                <a:latin typeface="UD デジタル 教科書体 N" panose="02020400000000000000" pitchFamily="17" charset="-128"/>
                <a:ea typeface="UD デジタル 教科書体 N" panose="02020400000000000000" pitchFamily="17" charset="-128"/>
              </a:rPr>
              <a:t>教師</a:t>
            </a:r>
            <a:r>
              <a:rPr kumimoji="1" lang="en-US" altLang="ja-JP" sz="4000">
                <a:latin typeface="UD デジタル 教科書体 N" panose="02020400000000000000" pitchFamily="17" charset="-128"/>
                <a:ea typeface="UD デジタル 教科書体 N" panose="02020400000000000000" pitchFamily="17" charset="-128"/>
              </a:rPr>
              <a:t>A</a:t>
            </a:r>
            <a:r>
              <a:rPr lang="ja-JP" altLang="en-US" sz="4000">
                <a:latin typeface="UD デジタル 教科書体 N" panose="02020400000000000000" pitchFamily="17" charset="-128"/>
                <a:ea typeface="UD デジタル 教科書体 N" panose="02020400000000000000" pitchFamily="17" charset="-128"/>
              </a:rPr>
              <a:t>が不登校生</a:t>
            </a:r>
            <a:r>
              <a:rPr lang="en-US" altLang="ja-JP" sz="4000">
                <a:latin typeface="UD デジタル 教科書体 N" panose="02020400000000000000" pitchFamily="17" charset="-128"/>
                <a:ea typeface="UD デジタル 教科書体 N" panose="02020400000000000000" pitchFamily="17" charset="-128"/>
              </a:rPr>
              <a:t>B</a:t>
            </a:r>
            <a:r>
              <a:rPr lang="ja-JP" altLang="en-US" sz="4000">
                <a:latin typeface="UD デジタル 教科書体 N" panose="02020400000000000000" pitchFamily="17" charset="-128"/>
                <a:ea typeface="UD デジタル 教科書体 N" panose="02020400000000000000" pitchFamily="17" charset="-128"/>
              </a:rPr>
              <a:t>の家庭訪問</a:t>
            </a:r>
            <a:endParaRPr kumimoji="1" lang="ja-JP" altLang="en-US" sz="4000">
              <a:latin typeface="UD デジタル 教科書体 N" panose="02020400000000000000" pitchFamily="17" charset="-128"/>
              <a:ea typeface="UD デジタル 教科書体 N" panose="02020400000000000000" pitchFamily="17" charset="-128"/>
            </a:endParaRPr>
          </a:p>
        </p:txBody>
      </p:sp>
      <p:sp>
        <p:nvSpPr>
          <p:cNvPr id="4" name="コンテンツ プレースホルダー 3">
            <a:extLst>
              <a:ext uri="{FF2B5EF4-FFF2-40B4-BE49-F238E27FC236}">
                <a16:creationId xmlns:a16="http://schemas.microsoft.com/office/drawing/2014/main" id="{B4FE8B1D-F509-BA0B-09EE-D9260E8566F3}"/>
              </a:ext>
            </a:extLst>
          </p:cNvPr>
          <p:cNvSpPr txBox="1">
            <a:spLocks noGrp="1"/>
          </p:cNvSpPr>
          <p:nvPr>
            <p:ph idx="1"/>
          </p:nvPr>
        </p:nvSpPr>
        <p:spPr>
          <a:xfrm>
            <a:off x="259309" y="1406931"/>
            <a:ext cx="6296939" cy="5100627"/>
          </a:xfrm>
          <a:prstGeom prst="rect">
            <a:avLst/>
          </a:prstGeom>
          <a:noFill/>
        </p:spPr>
        <p:txBody>
          <a:bodyPr wrap="square">
            <a:spAutoFit/>
          </a:bodyPr>
          <a:lstStyle/>
          <a:p>
            <a:pPr indent="127000" algn="just">
              <a:lnSpc>
                <a:spcPts val="3000"/>
              </a:lnSpc>
            </a:pP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教師</a:t>
            </a:r>
            <a:r>
              <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は、不登校の中学生</a:t>
            </a:r>
            <a:r>
              <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B</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さんの家に家庭訪問した。</a:t>
            </a:r>
            <a:endPar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pPr indent="127000" algn="just">
              <a:lnSpc>
                <a:spcPts val="3000"/>
              </a:lnSpc>
            </a:pP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そうしたら</a:t>
            </a:r>
            <a:r>
              <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B</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さんは、教師</a:t>
            </a:r>
            <a:r>
              <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に対して、</a:t>
            </a:r>
            <a:r>
              <a:rPr lang="ja-JP" altLang="ja-JP" kern="100">
                <a:solidFill>
                  <a:srgbClr val="FF0000"/>
                </a:solidFill>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「ぼくは、学校に行こうと思えば行ける。授業はオンラインで参加しているし、オンラインの個別指導の塾で勉強もしている」</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という。</a:t>
            </a:r>
            <a:endPar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pPr indent="127000" algn="just">
              <a:lnSpc>
                <a:spcPts val="3000"/>
              </a:lnSpc>
            </a:pP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そこで教師</a:t>
            </a:r>
            <a:r>
              <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は、</a:t>
            </a:r>
            <a:r>
              <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B</a:t>
            </a:r>
            <a:r>
              <a:rPr lang="ja-JP"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さんの気持ちを丁寧に聞いたあと、次の日の朝、登校の約束をした。</a:t>
            </a:r>
            <a:endParaRPr lang="en-US" altLang="ja-JP"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pPr indent="127000" algn="just">
              <a:lnSpc>
                <a:spcPts val="3000"/>
              </a:lnSpc>
            </a:pPr>
            <a:r>
              <a:rPr lang="ja-JP" altLang="ja-JP" kern="100">
                <a:solidFill>
                  <a:srgbClr val="FF0000"/>
                </a:solidFill>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翌日の朝、母親から電話があった。</a:t>
            </a:r>
            <a:r>
              <a:rPr lang="en-US" altLang="ja-JP" kern="100">
                <a:solidFill>
                  <a:srgbClr val="FF0000"/>
                </a:solidFill>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B</a:t>
            </a:r>
            <a:r>
              <a:rPr lang="ja-JP" altLang="ja-JP" kern="100">
                <a:solidFill>
                  <a:srgbClr val="FF0000"/>
                </a:solidFill>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さんは布団から出られない。</a:t>
            </a:r>
          </a:p>
        </p:txBody>
      </p:sp>
      <p:sp>
        <p:nvSpPr>
          <p:cNvPr id="6" name="コンテンツ プレースホルダー 3">
            <a:extLst>
              <a:ext uri="{FF2B5EF4-FFF2-40B4-BE49-F238E27FC236}">
                <a16:creationId xmlns:a16="http://schemas.microsoft.com/office/drawing/2014/main" id="{734A28E5-4388-870D-4E9F-6D60C76B69F4}"/>
              </a:ext>
            </a:extLst>
          </p:cNvPr>
          <p:cNvSpPr txBox="1">
            <a:spLocks/>
          </p:cNvSpPr>
          <p:nvPr/>
        </p:nvSpPr>
        <p:spPr>
          <a:xfrm>
            <a:off x="6714699" y="5376090"/>
            <a:ext cx="4981432" cy="1261499"/>
          </a:xfrm>
          <a:custGeom>
            <a:avLst/>
            <a:gdLst>
              <a:gd name="csX0" fmla="*/ 0 w 4981432"/>
              <a:gd name="csY0" fmla="*/ 0 h 1261499"/>
              <a:gd name="csX1" fmla="*/ 553492 w 4981432"/>
              <a:gd name="csY1" fmla="*/ 0 h 1261499"/>
              <a:gd name="csX2" fmla="*/ 1106985 w 4981432"/>
              <a:gd name="csY2" fmla="*/ 0 h 1261499"/>
              <a:gd name="csX3" fmla="*/ 1660477 w 4981432"/>
              <a:gd name="csY3" fmla="*/ 0 h 1261499"/>
              <a:gd name="csX4" fmla="*/ 2213970 w 4981432"/>
              <a:gd name="csY4" fmla="*/ 0 h 1261499"/>
              <a:gd name="csX5" fmla="*/ 2817277 w 4981432"/>
              <a:gd name="csY5" fmla="*/ 0 h 1261499"/>
              <a:gd name="csX6" fmla="*/ 3320955 w 4981432"/>
              <a:gd name="csY6" fmla="*/ 0 h 1261499"/>
              <a:gd name="csX7" fmla="*/ 3725004 w 4981432"/>
              <a:gd name="csY7" fmla="*/ 0 h 1261499"/>
              <a:gd name="csX8" fmla="*/ 4278497 w 4981432"/>
              <a:gd name="csY8" fmla="*/ 0 h 1261499"/>
              <a:gd name="csX9" fmla="*/ 4981432 w 4981432"/>
              <a:gd name="csY9" fmla="*/ 0 h 1261499"/>
              <a:gd name="csX10" fmla="*/ 4981432 w 4981432"/>
              <a:gd name="csY10" fmla="*/ 395270 h 1261499"/>
              <a:gd name="csX11" fmla="*/ 4981432 w 4981432"/>
              <a:gd name="csY11" fmla="*/ 840999 h 1261499"/>
              <a:gd name="csX12" fmla="*/ 4981432 w 4981432"/>
              <a:gd name="csY12" fmla="*/ 1261499 h 1261499"/>
              <a:gd name="csX13" fmla="*/ 4577383 w 4981432"/>
              <a:gd name="csY13" fmla="*/ 1261499 h 1261499"/>
              <a:gd name="csX14" fmla="*/ 4173333 w 4981432"/>
              <a:gd name="csY14" fmla="*/ 1261499 h 1261499"/>
              <a:gd name="csX15" fmla="*/ 3619841 w 4981432"/>
              <a:gd name="csY15" fmla="*/ 1261499 h 1261499"/>
              <a:gd name="csX16" fmla="*/ 3165977 w 4981432"/>
              <a:gd name="csY16" fmla="*/ 1261499 h 1261499"/>
              <a:gd name="csX17" fmla="*/ 2562670 w 4981432"/>
              <a:gd name="csY17" fmla="*/ 1261499 h 1261499"/>
              <a:gd name="csX18" fmla="*/ 2108806 w 4981432"/>
              <a:gd name="csY18" fmla="*/ 1261499 h 1261499"/>
              <a:gd name="csX19" fmla="*/ 1455685 w 4981432"/>
              <a:gd name="csY19" fmla="*/ 1261499 h 1261499"/>
              <a:gd name="csX20" fmla="*/ 952007 w 4981432"/>
              <a:gd name="csY20" fmla="*/ 1261499 h 1261499"/>
              <a:gd name="csX21" fmla="*/ 547958 w 4981432"/>
              <a:gd name="csY21" fmla="*/ 1261499 h 1261499"/>
              <a:gd name="csX22" fmla="*/ 0 w 4981432"/>
              <a:gd name="csY22" fmla="*/ 1261499 h 1261499"/>
              <a:gd name="csX23" fmla="*/ 0 w 4981432"/>
              <a:gd name="csY23" fmla="*/ 840999 h 1261499"/>
              <a:gd name="csX24" fmla="*/ 0 w 4981432"/>
              <a:gd name="csY24" fmla="*/ 458345 h 1261499"/>
              <a:gd name="csX25" fmla="*/ 0 w 4981432"/>
              <a:gd name="csY25" fmla="*/ 0 h 12614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4981432" h="1261499" extrusionOk="0">
                <a:moveTo>
                  <a:pt x="0" y="0"/>
                </a:moveTo>
                <a:cubicBezTo>
                  <a:pt x="255385" y="-46993"/>
                  <a:pt x="281433" y="27227"/>
                  <a:pt x="553492" y="0"/>
                </a:cubicBezTo>
                <a:cubicBezTo>
                  <a:pt x="825551" y="-27227"/>
                  <a:pt x="860557" y="9266"/>
                  <a:pt x="1106985" y="0"/>
                </a:cubicBezTo>
                <a:cubicBezTo>
                  <a:pt x="1353413" y="-9266"/>
                  <a:pt x="1488683" y="49575"/>
                  <a:pt x="1660477" y="0"/>
                </a:cubicBezTo>
                <a:cubicBezTo>
                  <a:pt x="1832271" y="-49575"/>
                  <a:pt x="2084748" y="10868"/>
                  <a:pt x="2213970" y="0"/>
                </a:cubicBezTo>
                <a:cubicBezTo>
                  <a:pt x="2343192" y="-10868"/>
                  <a:pt x="2564279" y="27587"/>
                  <a:pt x="2817277" y="0"/>
                </a:cubicBezTo>
                <a:cubicBezTo>
                  <a:pt x="3070275" y="-27587"/>
                  <a:pt x="3151379" y="31407"/>
                  <a:pt x="3320955" y="0"/>
                </a:cubicBezTo>
                <a:cubicBezTo>
                  <a:pt x="3490531" y="-31407"/>
                  <a:pt x="3541768" y="11675"/>
                  <a:pt x="3725004" y="0"/>
                </a:cubicBezTo>
                <a:cubicBezTo>
                  <a:pt x="3908240" y="-11675"/>
                  <a:pt x="4127151" y="3787"/>
                  <a:pt x="4278497" y="0"/>
                </a:cubicBezTo>
                <a:cubicBezTo>
                  <a:pt x="4429843" y="-3787"/>
                  <a:pt x="4716775" y="30959"/>
                  <a:pt x="4981432" y="0"/>
                </a:cubicBezTo>
                <a:cubicBezTo>
                  <a:pt x="5022591" y="123995"/>
                  <a:pt x="4944906" y="306319"/>
                  <a:pt x="4981432" y="395270"/>
                </a:cubicBezTo>
                <a:cubicBezTo>
                  <a:pt x="5017958" y="484221"/>
                  <a:pt x="4958690" y="668250"/>
                  <a:pt x="4981432" y="840999"/>
                </a:cubicBezTo>
                <a:cubicBezTo>
                  <a:pt x="5004174" y="1013748"/>
                  <a:pt x="4977392" y="1095854"/>
                  <a:pt x="4981432" y="1261499"/>
                </a:cubicBezTo>
                <a:cubicBezTo>
                  <a:pt x="4782634" y="1270742"/>
                  <a:pt x="4715817" y="1235199"/>
                  <a:pt x="4577383" y="1261499"/>
                </a:cubicBezTo>
                <a:cubicBezTo>
                  <a:pt x="4438949" y="1287799"/>
                  <a:pt x="4289420" y="1215491"/>
                  <a:pt x="4173333" y="1261499"/>
                </a:cubicBezTo>
                <a:cubicBezTo>
                  <a:pt x="4057246" y="1307507"/>
                  <a:pt x="3790658" y="1245487"/>
                  <a:pt x="3619841" y="1261499"/>
                </a:cubicBezTo>
                <a:cubicBezTo>
                  <a:pt x="3449024" y="1277511"/>
                  <a:pt x="3257303" y="1260587"/>
                  <a:pt x="3165977" y="1261499"/>
                </a:cubicBezTo>
                <a:cubicBezTo>
                  <a:pt x="3074651" y="1262411"/>
                  <a:pt x="2749429" y="1241660"/>
                  <a:pt x="2562670" y="1261499"/>
                </a:cubicBezTo>
                <a:cubicBezTo>
                  <a:pt x="2375911" y="1281338"/>
                  <a:pt x="2285588" y="1215690"/>
                  <a:pt x="2108806" y="1261499"/>
                </a:cubicBezTo>
                <a:cubicBezTo>
                  <a:pt x="1932024" y="1307308"/>
                  <a:pt x="1780422" y="1244961"/>
                  <a:pt x="1455685" y="1261499"/>
                </a:cubicBezTo>
                <a:cubicBezTo>
                  <a:pt x="1130948" y="1278037"/>
                  <a:pt x="1142235" y="1203992"/>
                  <a:pt x="952007" y="1261499"/>
                </a:cubicBezTo>
                <a:cubicBezTo>
                  <a:pt x="761779" y="1319006"/>
                  <a:pt x="667606" y="1233659"/>
                  <a:pt x="547958" y="1261499"/>
                </a:cubicBezTo>
                <a:cubicBezTo>
                  <a:pt x="428310" y="1289339"/>
                  <a:pt x="192936" y="1219813"/>
                  <a:pt x="0" y="1261499"/>
                </a:cubicBezTo>
                <a:cubicBezTo>
                  <a:pt x="-879" y="1099038"/>
                  <a:pt x="13385" y="984552"/>
                  <a:pt x="0" y="840999"/>
                </a:cubicBezTo>
                <a:cubicBezTo>
                  <a:pt x="-13385" y="697446"/>
                  <a:pt x="5456" y="553347"/>
                  <a:pt x="0" y="458345"/>
                </a:cubicBezTo>
                <a:cubicBezTo>
                  <a:pt x="-5456" y="363343"/>
                  <a:pt x="17787" y="227852"/>
                  <a:pt x="0" y="0"/>
                </a:cubicBezTo>
                <a:close/>
              </a:path>
            </a:pathLst>
          </a:custGeom>
          <a:noFill/>
          <a:ln w="38100">
            <a:solidFill>
              <a:schemeClr val="tx1"/>
            </a:solidFill>
            <a:extLst>
              <a:ext uri="{C807C97D-BFC1-408E-A445-0C87EB9F89A2}">
                <ask:lineSketchStyleProps xmlns:ask="http://schemas.microsoft.com/office/drawing/2018/sketchyshapes" sd="1701748945">
                  <a:prstGeom prst="rect">
                    <a:avLst/>
                  </a:prstGeom>
                  <ask:type>
                    <ask:lineSketchScribble/>
                  </ask:type>
                </ask:lineSketchStyleProps>
              </a:ext>
            </a:extLst>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lnSpc>
                <a:spcPts val="1750"/>
              </a:lnSpc>
              <a:buNone/>
            </a:pPr>
            <a:r>
              <a:rPr lang="ja-JP" altLang="ja-JP" sz="2000" kern="100">
                <a:latin typeface="游明朝" panose="02020400000000000000" pitchFamily="18" charset="-128"/>
                <a:ea typeface="UD デジタル 教科書体 N-R" panose="02020400000000000000" pitchFamily="17" charset="-128"/>
                <a:cs typeface="Times New Roman" panose="02020603050405020304" pitchFamily="18" charset="0"/>
              </a:rPr>
              <a:t>「登校できない自分」を見つめることが大事であるが、「モヤモヤしている自分」、「登校したいけどできない自分」こうしたことを自分で少しでも気づく</a:t>
            </a:r>
            <a:r>
              <a:rPr lang="ja-JP" altLang="en-US" sz="2000" kern="100">
                <a:latin typeface="游明朝" panose="02020400000000000000" pitchFamily="18" charset="-128"/>
                <a:ea typeface="UD デジタル 教科書体 N-R" panose="02020400000000000000" pitchFamily="17" charset="-128"/>
                <a:cs typeface="Times New Roman" panose="02020603050405020304" pitchFamily="18" charset="0"/>
              </a:rPr>
              <a:t>。</a:t>
            </a:r>
            <a:endParaRPr lang="ja-JP" altLang="ja-JP" sz="2400" kern="10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吹き出し: 円形 9">
            <a:extLst>
              <a:ext uri="{FF2B5EF4-FFF2-40B4-BE49-F238E27FC236}">
                <a16:creationId xmlns:a16="http://schemas.microsoft.com/office/drawing/2014/main" id="{FEB5A732-ACBF-98AE-C68F-F71017CB0D62}"/>
              </a:ext>
            </a:extLst>
          </p:cNvPr>
          <p:cNvSpPr/>
          <p:nvPr/>
        </p:nvSpPr>
        <p:spPr>
          <a:xfrm>
            <a:off x="7555741" y="702896"/>
            <a:ext cx="3261815" cy="171506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UD デジタル 教科書体 N" panose="02020400000000000000" pitchFamily="17" charset="-128"/>
                <a:ea typeface="UD デジタル 教科書体 N" panose="02020400000000000000" pitchFamily="17" charset="-128"/>
              </a:rPr>
              <a:t>自分が登校できないことを「実感」できていない</a:t>
            </a:r>
          </a:p>
        </p:txBody>
      </p:sp>
      <p:sp>
        <p:nvSpPr>
          <p:cNvPr id="11" name="吹き出し: 円形 10">
            <a:extLst>
              <a:ext uri="{FF2B5EF4-FFF2-40B4-BE49-F238E27FC236}">
                <a16:creationId xmlns:a16="http://schemas.microsoft.com/office/drawing/2014/main" id="{481332CD-2674-5B31-B8B0-EFC67F635D6F}"/>
              </a:ext>
            </a:extLst>
          </p:cNvPr>
          <p:cNvSpPr/>
          <p:nvPr/>
        </p:nvSpPr>
        <p:spPr>
          <a:xfrm>
            <a:off x="7033715" y="3039493"/>
            <a:ext cx="3261815" cy="1715069"/>
          </a:xfrm>
          <a:prstGeom prst="wedgeEllipseCallout">
            <a:avLst>
              <a:gd name="adj1" fmla="val -7862"/>
              <a:gd name="adj2" fmla="val -576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800" kern="100">
                <a:latin typeface="游明朝" panose="02020400000000000000" pitchFamily="18" charset="-128"/>
                <a:ea typeface="UD デジタル 教科書体 N-R" panose="02020400000000000000" pitchFamily="17" charset="-128"/>
                <a:cs typeface="Times New Roman" panose="02020603050405020304" pitchFamily="18" charset="0"/>
              </a:rPr>
              <a:t>B</a:t>
            </a:r>
            <a:r>
              <a:rPr lang="ja-JP" altLang="ja-JP" sz="1800" kern="100">
                <a:latin typeface="游明朝" panose="02020400000000000000" pitchFamily="18" charset="-128"/>
                <a:ea typeface="UD デジタル 教科書体 N-R" panose="02020400000000000000" pitchFamily="17" charset="-128"/>
                <a:cs typeface="Times New Roman" panose="02020603050405020304" pitchFamily="18" charset="0"/>
              </a:rPr>
              <a:t>さんは、</a:t>
            </a:r>
            <a:r>
              <a:rPr lang="en-US" altLang="ja-JP" sz="1800" kern="100">
                <a:latin typeface="游明朝" panose="02020400000000000000" pitchFamily="18" charset="-128"/>
                <a:ea typeface="UD デジタル 教科書体 N-R" panose="02020400000000000000" pitchFamily="17" charset="-128"/>
                <a:cs typeface="Times New Roman" panose="02020603050405020304" pitchFamily="18" charset="0"/>
              </a:rPr>
              <a:t>B</a:t>
            </a:r>
            <a:r>
              <a:rPr lang="ja-JP" altLang="ja-JP" sz="1800" kern="100">
                <a:latin typeface="游明朝" panose="02020400000000000000" pitchFamily="18" charset="-128"/>
                <a:ea typeface="UD デジタル 教科書体 N-R" panose="02020400000000000000" pitchFamily="17" charset="-128"/>
                <a:cs typeface="Times New Roman" panose="02020603050405020304" pitchFamily="18" charset="0"/>
              </a:rPr>
              <a:t>さん自身の自己像と</a:t>
            </a:r>
            <a:r>
              <a:rPr lang="en-US" altLang="ja-JP" sz="1800" kern="100">
                <a:latin typeface="游明朝" panose="02020400000000000000" pitchFamily="18" charset="-128"/>
                <a:ea typeface="UD デジタル 教科書体 N-R" panose="02020400000000000000" pitchFamily="17" charset="-128"/>
                <a:cs typeface="Times New Roman" panose="02020603050405020304" pitchFamily="18" charset="0"/>
              </a:rPr>
              <a:t>B</a:t>
            </a:r>
            <a:r>
              <a:rPr lang="ja-JP" altLang="ja-JP" sz="1800" kern="100">
                <a:latin typeface="游明朝" panose="02020400000000000000" pitchFamily="18" charset="-128"/>
                <a:ea typeface="UD デジタル 教科書体 N-R" panose="02020400000000000000" pitchFamily="17" charset="-128"/>
                <a:cs typeface="Times New Roman" panose="02020603050405020304" pitchFamily="18" charset="0"/>
              </a:rPr>
              <a:t>さんの実感が乖離しており、自己不一致である</a:t>
            </a:r>
            <a:endParaRPr kumimoji="1" lang="ja-JP" altLang="en-US"/>
          </a:p>
        </p:txBody>
      </p:sp>
      <p:sp>
        <p:nvSpPr>
          <p:cNvPr id="3" name="スライド番号プレースホルダー 2">
            <a:extLst>
              <a:ext uri="{FF2B5EF4-FFF2-40B4-BE49-F238E27FC236}">
                <a16:creationId xmlns:a16="http://schemas.microsoft.com/office/drawing/2014/main" id="{6294506C-3B68-8639-D2CD-9E2961BFE468}"/>
              </a:ext>
            </a:extLst>
          </p:cNvPr>
          <p:cNvSpPr>
            <a:spLocks noGrp="1"/>
          </p:cNvSpPr>
          <p:nvPr>
            <p:ph type="sldNum" sz="quarter" idx="12"/>
          </p:nvPr>
        </p:nvSpPr>
        <p:spPr/>
        <p:txBody>
          <a:bodyPr/>
          <a:lstStyle/>
          <a:p>
            <a:fld id="{32F8ED4C-5146-43DC-BE8B-967CEE49EC98}" type="slidenum">
              <a:rPr kumimoji="1" lang="ja-JP" altLang="en-US" smtClean="0"/>
              <a:t>11</a:t>
            </a:fld>
            <a:endParaRPr kumimoji="1" lang="ja-JP" altLang="en-US"/>
          </a:p>
        </p:txBody>
      </p:sp>
    </p:spTree>
    <p:extLst>
      <p:ext uri="{BB962C8B-B14F-4D97-AF65-F5344CB8AC3E}">
        <p14:creationId xmlns:p14="http://schemas.microsoft.com/office/powerpoint/2010/main" val="415661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58C7E-1C0F-33B0-36E9-C15DD0C12AD6}"/>
              </a:ext>
            </a:extLst>
          </p:cNvPr>
          <p:cNvSpPr>
            <a:spLocks noGrp="1"/>
          </p:cNvSpPr>
          <p:nvPr>
            <p:ph type="title"/>
          </p:nvPr>
        </p:nvSpPr>
        <p:spPr/>
        <p:txBody>
          <a:bodyPr/>
          <a:lstStyle/>
          <a:p>
            <a:r>
              <a:rPr lang="en-US" altLang="ja-JP" sz="4000" b="1"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a:t>
            </a:r>
            <a:r>
              <a:rPr lang="ja-JP" altLang="ja-JP" sz="4000" b="1"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行動主義的アプローチ</a:t>
            </a:r>
            <a:br>
              <a:rPr lang="ja-JP" altLang="ja-JP" sz="1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br>
            <a:endParaRPr kumimoji="1" lang="ja-JP" altLang="en-US">
              <a:latin typeface="UD デジタル 教科書体 N" panose="02020400000000000000" pitchFamily="17" charset="-128"/>
              <a:ea typeface="UD デジタル 教科書体 N" panose="02020400000000000000" pitchFamily="17" charset="-128"/>
            </a:endParaRPr>
          </a:p>
        </p:txBody>
      </p:sp>
      <p:sp>
        <p:nvSpPr>
          <p:cNvPr id="3" name="コンテンツ プレースホルダー 2">
            <a:extLst>
              <a:ext uri="{FF2B5EF4-FFF2-40B4-BE49-F238E27FC236}">
                <a16:creationId xmlns:a16="http://schemas.microsoft.com/office/drawing/2014/main" id="{22401F91-8BB3-6734-A98F-4C424C5932D8}"/>
              </a:ext>
            </a:extLst>
          </p:cNvPr>
          <p:cNvSpPr>
            <a:spLocks noGrp="1"/>
          </p:cNvSpPr>
          <p:nvPr>
            <p:ph idx="1"/>
          </p:nvPr>
        </p:nvSpPr>
        <p:spPr/>
        <p:txBody>
          <a:bodyPr>
            <a:normAutofit/>
          </a:bodyPr>
          <a:lstStyle/>
          <a:p>
            <a:r>
              <a:rPr lang="ja-JP" altLang="ja-JP">
                <a:effectLst/>
                <a:ea typeface="UD デジタル 教科書体 N-R" panose="02020400000000000000" pitchFamily="17" charset="-128"/>
                <a:cs typeface="Times New Roman" panose="02020603050405020304" pitchFamily="18" charset="0"/>
              </a:rPr>
              <a:t>行動主義的アプローチは学習理論が基礎</a:t>
            </a:r>
            <a:endParaRPr lang="en-US" altLang="ja-JP">
              <a:effectLst/>
              <a:ea typeface="UD デジタル 教科書体 N-R" panose="02020400000000000000" pitchFamily="17" charset="-128"/>
              <a:cs typeface="Times New Roman" panose="02020603050405020304" pitchFamily="18" charset="0"/>
            </a:endParaRPr>
          </a:p>
          <a:p>
            <a:r>
              <a:rPr lang="ja-JP" altLang="ja-JP">
                <a:effectLst/>
                <a:ea typeface="UD デジタル 教科書体 N-R" panose="02020400000000000000" pitchFamily="17" charset="-128"/>
                <a:cs typeface="Times New Roman" panose="02020603050405020304" pitchFamily="18" charset="0"/>
              </a:rPr>
              <a:t>学習というものは、学校の勉強だけを意味しない。例えば、特定の人や教室に対する恐怖心や不安感などの感情も学習によって学ぶと考える。</a:t>
            </a:r>
            <a:endParaRPr lang="en-US" altLang="ja-JP">
              <a:ea typeface="UD デジタル 教科書体 N-R" panose="02020400000000000000" pitchFamily="17" charset="-128"/>
              <a:cs typeface="Times New Roman" panose="02020603050405020304" pitchFamily="18" charset="0"/>
            </a:endParaRPr>
          </a:p>
          <a:p>
            <a:r>
              <a:rPr lang="ja-JP" altLang="ja-JP">
                <a:effectLst/>
                <a:ea typeface="UD デジタル 教科書体 N-R" panose="02020400000000000000" pitchFamily="17" charset="-128"/>
                <a:cs typeface="Times New Roman" panose="02020603050405020304" pitchFamily="18" charset="0"/>
              </a:rPr>
              <a:t>適切な社会的行動も不適切な社会的行動なども学習</a:t>
            </a:r>
            <a:endParaRPr lang="en-US" altLang="ja-JP">
              <a:effectLst/>
              <a:ea typeface="UD デジタル 教科書体 N-R" panose="02020400000000000000" pitchFamily="17" charset="-128"/>
              <a:cs typeface="Times New Roman" panose="02020603050405020304" pitchFamily="18" charset="0"/>
            </a:endParaRPr>
          </a:p>
          <a:p>
            <a:r>
              <a:rPr lang="ja-JP" altLang="ja-JP">
                <a:effectLst/>
                <a:ea typeface="UD デジタル 教科書体 N-R" panose="02020400000000000000" pitchFamily="17" charset="-128"/>
                <a:cs typeface="Times New Roman" panose="02020603050405020304" pitchFamily="18" charset="0"/>
              </a:rPr>
              <a:t>人のすべての行動は学習されたものである</a:t>
            </a:r>
            <a:endParaRPr kumimoji="1" lang="ja-JP" altLang="en-US"/>
          </a:p>
        </p:txBody>
      </p:sp>
      <p:sp>
        <p:nvSpPr>
          <p:cNvPr id="4" name="スライド番号プレースホルダー 3">
            <a:extLst>
              <a:ext uri="{FF2B5EF4-FFF2-40B4-BE49-F238E27FC236}">
                <a16:creationId xmlns:a16="http://schemas.microsoft.com/office/drawing/2014/main" id="{C127FB0E-1DB9-F954-7C73-27C76CE73980}"/>
              </a:ext>
            </a:extLst>
          </p:cNvPr>
          <p:cNvSpPr>
            <a:spLocks noGrp="1"/>
          </p:cNvSpPr>
          <p:nvPr>
            <p:ph type="sldNum" sz="quarter" idx="12"/>
          </p:nvPr>
        </p:nvSpPr>
        <p:spPr/>
        <p:txBody>
          <a:bodyPr/>
          <a:lstStyle/>
          <a:p>
            <a:fld id="{32F8ED4C-5146-43DC-BE8B-967CEE49EC98}" type="slidenum">
              <a:rPr kumimoji="1" lang="ja-JP" altLang="en-US" smtClean="0"/>
              <a:t>12</a:t>
            </a:fld>
            <a:endParaRPr kumimoji="1" lang="ja-JP" altLang="en-US"/>
          </a:p>
        </p:txBody>
      </p:sp>
    </p:spTree>
    <p:extLst>
      <p:ext uri="{BB962C8B-B14F-4D97-AF65-F5344CB8AC3E}">
        <p14:creationId xmlns:p14="http://schemas.microsoft.com/office/powerpoint/2010/main" val="403692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F9356-F88C-630A-78A8-077B7C088FCE}"/>
              </a:ext>
            </a:extLst>
          </p:cNvPr>
          <p:cNvSpPr>
            <a:spLocks noGrp="1"/>
          </p:cNvSpPr>
          <p:nvPr>
            <p:ph type="title"/>
          </p:nvPr>
        </p:nvSpPr>
        <p:spPr/>
        <p:txBody>
          <a:bodyPr>
            <a:normAutofit/>
          </a:bodyPr>
          <a:lstStyle/>
          <a:p>
            <a:r>
              <a:rPr lang="ja-JP" altLang="ja-JP" sz="4000" b="1" kern="100">
                <a:effectLst/>
                <a:latin typeface="游明朝" panose="02020400000000000000" pitchFamily="18" charset="-128"/>
                <a:ea typeface="UD デジタル 教科書体 N-R" panose="02020400000000000000" pitchFamily="17" charset="-128"/>
                <a:cs typeface="Times New Roman" panose="02020603050405020304" pitchFamily="18" charset="0"/>
              </a:rPr>
              <a:t>レスポンデント条件づけ（古典的条件づけ）</a:t>
            </a:r>
            <a:br>
              <a:rPr lang="ja-JP" altLang="ja-JP" sz="4000" kern="10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4000"/>
          </a:p>
        </p:txBody>
      </p:sp>
      <p:pic>
        <p:nvPicPr>
          <p:cNvPr id="1026" name="Picture 2" descr="Pavlov">
            <a:extLst>
              <a:ext uri="{FF2B5EF4-FFF2-40B4-BE49-F238E27FC236}">
                <a16:creationId xmlns:a16="http://schemas.microsoft.com/office/drawing/2014/main" id="{5E253F53-14BA-1C3D-B937-9693800F4D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4950" y="2036310"/>
            <a:ext cx="4591050" cy="34385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1627ECE-04DB-5F9E-05C5-10E9851EF9BA}"/>
              </a:ext>
            </a:extLst>
          </p:cNvPr>
          <p:cNvSpPr txBox="1"/>
          <p:nvPr/>
        </p:nvSpPr>
        <p:spPr>
          <a:xfrm>
            <a:off x="2054134" y="5685520"/>
            <a:ext cx="9299666" cy="493981"/>
          </a:xfrm>
          <a:prstGeom prst="rect">
            <a:avLst/>
          </a:prstGeom>
          <a:noFill/>
        </p:spPr>
        <p:txBody>
          <a:bodyPr wrap="square">
            <a:spAutoFit/>
          </a:bodyPr>
          <a:lstStyle/>
          <a:p>
            <a:pPr algn="l">
              <a:lnSpc>
                <a:spcPts val="1500"/>
              </a:lnSpc>
              <a:buNone/>
            </a:pPr>
            <a:r>
              <a:rPr lang="en-US" altLang="ja-JP" i="0" u="none" strike="noStrike" dirty="0" err="1">
                <a:solidFill>
                  <a:srgbClr val="000000"/>
                </a:solidFill>
                <a:effectLst/>
                <a:latin typeface="Lato" panose="020F0502020204030204" pitchFamily="34" charset="0"/>
              </a:rPr>
              <a:t>McLeeod</a:t>
            </a:r>
            <a:r>
              <a:rPr lang="ja-JP" altLang="en-US" i="0" u="none" strike="noStrike" dirty="0">
                <a:solidFill>
                  <a:srgbClr val="000000"/>
                </a:solidFill>
                <a:effectLst/>
                <a:latin typeface="Lato" panose="020F0502020204030204" pitchFamily="34" charset="0"/>
              </a:rPr>
              <a:t>　</a:t>
            </a:r>
            <a:r>
              <a:rPr lang="en-US" altLang="ja-JP" dirty="0">
                <a:solidFill>
                  <a:srgbClr val="000000"/>
                </a:solidFill>
                <a:latin typeface="Lato" panose="020F0502020204030204" pitchFamily="34" charset="0"/>
              </a:rPr>
              <a:t>S, (2024)</a:t>
            </a:r>
            <a:r>
              <a:rPr lang="ja-JP" altLang="en-US" dirty="0">
                <a:solidFill>
                  <a:srgbClr val="000000"/>
                </a:solidFill>
                <a:latin typeface="Lato" panose="020F0502020204030204" pitchFamily="34" charset="0"/>
              </a:rPr>
              <a:t>　</a:t>
            </a:r>
            <a:r>
              <a:rPr lang="en-US" altLang="ja-JP" i="0" u="none" strike="noStrike" dirty="0">
                <a:solidFill>
                  <a:srgbClr val="000000"/>
                </a:solidFill>
                <a:effectLst/>
                <a:latin typeface="Lato" panose="020F0502020204030204" pitchFamily="34" charset="0"/>
              </a:rPr>
              <a:t>Pavlov’s Dogs Experiment and Pavlovian Conditioning Response</a:t>
            </a:r>
            <a:r>
              <a:rPr lang="ja-JP" altLang="en-US" u="none" strike="noStrike" dirty="0">
                <a:solidFill>
                  <a:srgbClr val="000000"/>
                </a:solidFill>
                <a:latin typeface="Lato" panose="020F0502020204030204" pitchFamily="34" charset="0"/>
              </a:rPr>
              <a:t>　</a:t>
            </a:r>
            <a:r>
              <a:rPr lang="ja-JP" altLang="en-US" dirty="0"/>
              <a:t>https://www.simplypsychology.org/pavlov.html　</a:t>
            </a:r>
            <a:r>
              <a:rPr lang="en-US" altLang="ja-JP" dirty="0"/>
              <a:t>(2025</a:t>
            </a:r>
            <a:r>
              <a:rPr lang="ja-JP" altLang="en-US" dirty="0"/>
              <a:t>年４月</a:t>
            </a:r>
            <a:r>
              <a:rPr lang="en-US" altLang="ja-JP" dirty="0"/>
              <a:t>20</a:t>
            </a:r>
            <a:r>
              <a:rPr lang="ja-JP" altLang="en-US" dirty="0"/>
              <a:t>日閲覧）</a:t>
            </a:r>
          </a:p>
        </p:txBody>
      </p:sp>
      <p:sp>
        <p:nvSpPr>
          <p:cNvPr id="3" name="スライド番号プレースホルダー 2">
            <a:extLst>
              <a:ext uri="{FF2B5EF4-FFF2-40B4-BE49-F238E27FC236}">
                <a16:creationId xmlns:a16="http://schemas.microsoft.com/office/drawing/2014/main" id="{D641D57E-FBD5-57E2-6081-EF2B17B03551}"/>
              </a:ext>
            </a:extLst>
          </p:cNvPr>
          <p:cNvSpPr>
            <a:spLocks noGrp="1"/>
          </p:cNvSpPr>
          <p:nvPr>
            <p:ph type="sldNum" sz="quarter" idx="12"/>
          </p:nvPr>
        </p:nvSpPr>
        <p:spPr/>
        <p:txBody>
          <a:bodyPr/>
          <a:lstStyle/>
          <a:p>
            <a:fld id="{32F8ED4C-5146-43DC-BE8B-967CEE49EC98}" type="slidenum">
              <a:rPr kumimoji="1" lang="ja-JP" altLang="en-US" smtClean="0"/>
              <a:t>13</a:t>
            </a:fld>
            <a:endParaRPr kumimoji="1" lang="ja-JP" altLang="en-US"/>
          </a:p>
        </p:txBody>
      </p:sp>
    </p:spTree>
    <p:extLst>
      <p:ext uri="{BB962C8B-B14F-4D97-AF65-F5344CB8AC3E}">
        <p14:creationId xmlns:p14="http://schemas.microsoft.com/office/powerpoint/2010/main" val="276038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8B9407-0117-FD57-2897-D8EBA5E11214}"/>
              </a:ext>
            </a:extLst>
          </p:cNvPr>
          <p:cNvSpPr txBox="1"/>
          <p:nvPr/>
        </p:nvSpPr>
        <p:spPr>
          <a:xfrm>
            <a:off x="504967" y="179106"/>
            <a:ext cx="1937982" cy="369332"/>
          </a:xfrm>
          <a:prstGeom prst="rect">
            <a:avLst/>
          </a:prstGeom>
          <a:noFill/>
        </p:spPr>
        <p:txBody>
          <a:bodyPr wrap="square" rtlCol="0">
            <a:spAutoFit/>
          </a:bodyPr>
          <a:lstStyle/>
          <a:p>
            <a:r>
              <a:rPr kumimoji="1" lang="ja-JP" altLang="en-US">
                <a:highlight>
                  <a:srgbClr val="FFFF00"/>
                </a:highlight>
                <a:latin typeface="UD デジタル 教科書体 N" panose="02020400000000000000" pitchFamily="17" charset="-128"/>
                <a:ea typeface="UD デジタル 教科書体 N" panose="02020400000000000000" pitchFamily="17" charset="-128"/>
              </a:rPr>
              <a:t>条件反応形成前</a:t>
            </a:r>
          </a:p>
        </p:txBody>
      </p:sp>
      <p:sp>
        <p:nvSpPr>
          <p:cNvPr id="5" name="楕円 4">
            <a:extLst>
              <a:ext uri="{FF2B5EF4-FFF2-40B4-BE49-F238E27FC236}">
                <a16:creationId xmlns:a16="http://schemas.microsoft.com/office/drawing/2014/main" id="{CA9AD92E-A85C-8456-CE72-600CC2C63478}"/>
              </a:ext>
            </a:extLst>
          </p:cNvPr>
          <p:cNvSpPr/>
          <p:nvPr/>
        </p:nvSpPr>
        <p:spPr>
          <a:xfrm>
            <a:off x="968994" y="580451"/>
            <a:ext cx="1279480" cy="55217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2400">
                <a:latin typeface="UD デジタル 教科書体 N" panose="02020400000000000000" pitchFamily="17" charset="-128"/>
                <a:ea typeface="UD デジタル 教科書体 N" panose="02020400000000000000" pitchFamily="17" charset="-128"/>
              </a:rPr>
              <a:t>音</a:t>
            </a:r>
          </a:p>
        </p:txBody>
      </p:sp>
      <p:sp>
        <p:nvSpPr>
          <p:cNvPr id="6" name="テキスト ボックス 5">
            <a:extLst>
              <a:ext uri="{FF2B5EF4-FFF2-40B4-BE49-F238E27FC236}">
                <a16:creationId xmlns:a16="http://schemas.microsoft.com/office/drawing/2014/main" id="{BE68E67A-ED6C-D73F-D989-B74BCFD2FE9D}"/>
              </a:ext>
            </a:extLst>
          </p:cNvPr>
          <p:cNvSpPr txBox="1"/>
          <p:nvPr/>
        </p:nvSpPr>
        <p:spPr>
          <a:xfrm>
            <a:off x="1080451" y="1392154"/>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中性刺激</a:t>
            </a:r>
          </a:p>
        </p:txBody>
      </p:sp>
      <p:sp>
        <p:nvSpPr>
          <p:cNvPr id="8" name="テキスト ボックス 7">
            <a:extLst>
              <a:ext uri="{FF2B5EF4-FFF2-40B4-BE49-F238E27FC236}">
                <a16:creationId xmlns:a16="http://schemas.microsoft.com/office/drawing/2014/main" id="{6503270A-288C-F358-CE41-7A7C580F7AE9}"/>
              </a:ext>
            </a:extLst>
          </p:cNvPr>
          <p:cNvSpPr txBox="1"/>
          <p:nvPr/>
        </p:nvSpPr>
        <p:spPr>
          <a:xfrm>
            <a:off x="7062719" y="685758"/>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首・耳の運動</a:t>
            </a:r>
          </a:p>
        </p:txBody>
      </p:sp>
      <p:sp>
        <p:nvSpPr>
          <p:cNvPr id="9" name="テキスト ボックス 8">
            <a:extLst>
              <a:ext uri="{FF2B5EF4-FFF2-40B4-BE49-F238E27FC236}">
                <a16:creationId xmlns:a16="http://schemas.microsoft.com/office/drawing/2014/main" id="{CB4AF246-C89E-8577-53E2-ABE34ECE7DF4}"/>
              </a:ext>
            </a:extLst>
          </p:cNvPr>
          <p:cNvSpPr txBox="1"/>
          <p:nvPr/>
        </p:nvSpPr>
        <p:spPr>
          <a:xfrm>
            <a:off x="7062719" y="1121644"/>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定位反応</a:t>
            </a:r>
          </a:p>
        </p:txBody>
      </p:sp>
      <p:sp>
        <p:nvSpPr>
          <p:cNvPr id="10" name="テキスト ボックス 9">
            <a:extLst>
              <a:ext uri="{FF2B5EF4-FFF2-40B4-BE49-F238E27FC236}">
                <a16:creationId xmlns:a16="http://schemas.microsoft.com/office/drawing/2014/main" id="{2C239ABD-46E9-75CF-8280-ACE59FA03E13}"/>
              </a:ext>
            </a:extLst>
          </p:cNvPr>
          <p:cNvSpPr txBox="1"/>
          <p:nvPr/>
        </p:nvSpPr>
        <p:spPr>
          <a:xfrm>
            <a:off x="968992" y="1875806"/>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口の中の肉片</a:t>
            </a:r>
          </a:p>
        </p:txBody>
      </p:sp>
      <p:sp>
        <p:nvSpPr>
          <p:cNvPr id="12" name="テキスト ボックス 11">
            <a:extLst>
              <a:ext uri="{FF2B5EF4-FFF2-40B4-BE49-F238E27FC236}">
                <a16:creationId xmlns:a16="http://schemas.microsoft.com/office/drawing/2014/main" id="{367045E0-1397-1FCF-CB12-5D125D811C46}"/>
              </a:ext>
            </a:extLst>
          </p:cNvPr>
          <p:cNvSpPr txBox="1"/>
          <p:nvPr/>
        </p:nvSpPr>
        <p:spPr>
          <a:xfrm>
            <a:off x="7153704" y="1897756"/>
            <a:ext cx="1937982" cy="369332"/>
          </a:xfrm>
          <a:prstGeom prst="rect">
            <a:avLst/>
          </a:prstGeom>
          <a:noFill/>
        </p:spPr>
        <p:txBody>
          <a:bodyPr wrap="square" rtlCol="0">
            <a:spAutoFit/>
          </a:bodyPr>
          <a:lstStyle/>
          <a:p>
            <a:r>
              <a:rPr lang="ja-JP" altLang="en-US">
                <a:latin typeface="UD デジタル 教科書体 N" panose="02020400000000000000" pitchFamily="17" charset="-128"/>
                <a:ea typeface="UD デジタル 教科書体 N" panose="02020400000000000000" pitchFamily="17" charset="-128"/>
              </a:rPr>
              <a:t>唾液分泌</a:t>
            </a:r>
            <a:endParaRPr kumimoji="1" lang="ja-JP" altLang="en-US">
              <a:latin typeface="UD デジタル 教科書体 N" panose="02020400000000000000" pitchFamily="17" charset="-128"/>
              <a:ea typeface="UD デジタル 教科書体 N" panose="02020400000000000000" pitchFamily="17" charset="-128"/>
            </a:endParaRPr>
          </a:p>
        </p:txBody>
      </p:sp>
      <p:sp>
        <p:nvSpPr>
          <p:cNvPr id="13" name="テキスト ボックス 12">
            <a:extLst>
              <a:ext uri="{FF2B5EF4-FFF2-40B4-BE49-F238E27FC236}">
                <a16:creationId xmlns:a16="http://schemas.microsoft.com/office/drawing/2014/main" id="{F7562427-0B16-2EF4-68AA-963529D77951}"/>
              </a:ext>
            </a:extLst>
          </p:cNvPr>
          <p:cNvSpPr txBox="1"/>
          <p:nvPr/>
        </p:nvSpPr>
        <p:spPr>
          <a:xfrm>
            <a:off x="7153704" y="2271912"/>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無条件反応</a:t>
            </a:r>
          </a:p>
        </p:txBody>
      </p:sp>
      <p:sp>
        <p:nvSpPr>
          <p:cNvPr id="14" name="テキスト ボックス 13">
            <a:extLst>
              <a:ext uri="{FF2B5EF4-FFF2-40B4-BE49-F238E27FC236}">
                <a16:creationId xmlns:a16="http://schemas.microsoft.com/office/drawing/2014/main" id="{5BC4FFCA-0258-DB2D-D8CB-24CAE3E92A90}"/>
              </a:ext>
            </a:extLst>
          </p:cNvPr>
          <p:cNvSpPr txBox="1"/>
          <p:nvPr/>
        </p:nvSpPr>
        <p:spPr>
          <a:xfrm>
            <a:off x="504967" y="2498718"/>
            <a:ext cx="1937982" cy="369332"/>
          </a:xfrm>
          <a:prstGeom prst="rect">
            <a:avLst/>
          </a:prstGeom>
          <a:noFill/>
        </p:spPr>
        <p:txBody>
          <a:bodyPr wrap="square" rtlCol="0">
            <a:spAutoFit/>
          </a:bodyPr>
          <a:lstStyle/>
          <a:p>
            <a:r>
              <a:rPr kumimoji="1" lang="ja-JP" altLang="en-US">
                <a:highlight>
                  <a:srgbClr val="FFFF00"/>
                </a:highlight>
                <a:latin typeface="UD デジタル 教科書体 N" panose="02020400000000000000" pitchFamily="17" charset="-128"/>
                <a:ea typeface="UD デジタル 教科書体 N" panose="02020400000000000000" pitchFamily="17" charset="-128"/>
              </a:rPr>
              <a:t>条件反応形成中</a:t>
            </a:r>
          </a:p>
        </p:txBody>
      </p:sp>
      <p:sp>
        <p:nvSpPr>
          <p:cNvPr id="16" name="テキスト ボックス 15">
            <a:extLst>
              <a:ext uri="{FF2B5EF4-FFF2-40B4-BE49-F238E27FC236}">
                <a16:creationId xmlns:a16="http://schemas.microsoft.com/office/drawing/2014/main" id="{2D791CBD-02BD-3516-CD10-0EC57BFF44C9}"/>
              </a:ext>
            </a:extLst>
          </p:cNvPr>
          <p:cNvSpPr txBox="1"/>
          <p:nvPr/>
        </p:nvSpPr>
        <p:spPr>
          <a:xfrm>
            <a:off x="764275" y="4591384"/>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無条件刺激</a:t>
            </a:r>
          </a:p>
        </p:txBody>
      </p:sp>
      <p:sp>
        <p:nvSpPr>
          <p:cNvPr id="18" name="テキスト ボックス 17">
            <a:extLst>
              <a:ext uri="{FF2B5EF4-FFF2-40B4-BE49-F238E27FC236}">
                <a16:creationId xmlns:a16="http://schemas.microsoft.com/office/drawing/2014/main" id="{1E8DE3BA-2812-A791-A6D3-AE07D405DA4B}"/>
              </a:ext>
            </a:extLst>
          </p:cNvPr>
          <p:cNvSpPr txBox="1"/>
          <p:nvPr/>
        </p:nvSpPr>
        <p:spPr>
          <a:xfrm>
            <a:off x="968992" y="6139434"/>
            <a:ext cx="1937982" cy="369332"/>
          </a:xfrm>
          <a:prstGeom prst="rect">
            <a:avLst/>
          </a:prstGeom>
          <a:noFill/>
        </p:spPr>
        <p:txBody>
          <a:bodyPr wrap="square" rtlCol="0">
            <a:spAutoFit/>
          </a:bodyPr>
          <a:lstStyle/>
          <a:p>
            <a:r>
              <a:rPr lang="ja-JP" altLang="en-US">
                <a:latin typeface="UD デジタル 教科書体 N" panose="02020400000000000000" pitchFamily="17" charset="-128"/>
                <a:ea typeface="UD デジタル 教科書体 N" panose="02020400000000000000" pitchFamily="17" charset="-128"/>
              </a:rPr>
              <a:t>条件刺激</a:t>
            </a:r>
            <a:endParaRPr kumimoji="1" lang="ja-JP" altLang="en-US">
              <a:latin typeface="UD デジタル 教科書体 N" panose="02020400000000000000" pitchFamily="17" charset="-128"/>
              <a:ea typeface="UD デジタル 教科書体 N" panose="02020400000000000000" pitchFamily="17" charset="-128"/>
            </a:endParaRPr>
          </a:p>
        </p:txBody>
      </p:sp>
      <p:sp>
        <p:nvSpPr>
          <p:cNvPr id="19" name="テキスト ボックス 18">
            <a:extLst>
              <a:ext uri="{FF2B5EF4-FFF2-40B4-BE49-F238E27FC236}">
                <a16:creationId xmlns:a16="http://schemas.microsoft.com/office/drawing/2014/main" id="{06FFC299-38C2-F936-881D-0E707272F856}"/>
              </a:ext>
            </a:extLst>
          </p:cNvPr>
          <p:cNvSpPr txBox="1"/>
          <p:nvPr/>
        </p:nvSpPr>
        <p:spPr>
          <a:xfrm>
            <a:off x="7085464" y="3890226"/>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唾液分泌</a:t>
            </a:r>
          </a:p>
        </p:txBody>
      </p:sp>
      <p:sp>
        <p:nvSpPr>
          <p:cNvPr id="20" name="テキスト ボックス 19">
            <a:extLst>
              <a:ext uri="{FF2B5EF4-FFF2-40B4-BE49-F238E27FC236}">
                <a16:creationId xmlns:a16="http://schemas.microsoft.com/office/drawing/2014/main" id="{61F04227-212D-ACD1-707A-4F83404B7A85}"/>
              </a:ext>
            </a:extLst>
          </p:cNvPr>
          <p:cNvSpPr txBox="1"/>
          <p:nvPr/>
        </p:nvSpPr>
        <p:spPr>
          <a:xfrm>
            <a:off x="764275" y="4271943"/>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口の中の肉片</a:t>
            </a:r>
          </a:p>
        </p:txBody>
      </p:sp>
      <p:sp>
        <p:nvSpPr>
          <p:cNvPr id="23" name="テキスト ボックス 22">
            <a:extLst>
              <a:ext uri="{FF2B5EF4-FFF2-40B4-BE49-F238E27FC236}">
                <a16:creationId xmlns:a16="http://schemas.microsoft.com/office/drawing/2014/main" id="{FEEA6BF4-BBE1-1F38-C1E4-ADAEAE093EA1}"/>
              </a:ext>
            </a:extLst>
          </p:cNvPr>
          <p:cNvSpPr txBox="1"/>
          <p:nvPr/>
        </p:nvSpPr>
        <p:spPr>
          <a:xfrm>
            <a:off x="7021776" y="6508766"/>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条件反応</a:t>
            </a:r>
          </a:p>
        </p:txBody>
      </p:sp>
      <p:cxnSp>
        <p:nvCxnSpPr>
          <p:cNvPr id="25" name="直線矢印コネクタ 24">
            <a:extLst>
              <a:ext uri="{FF2B5EF4-FFF2-40B4-BE49-F238E27FC236}">
                <a16:creationId xmlns:a16="http://schemas.microsoft.com/office/drawing/2014/main" id="{EEFF51F3-DA4D-41E3-4C2F-53CA6C623879}"/>
              </a:ext>
            </a:extLst>
          </p:cNvPr>
          <p:cNvCxnSpPr>
            <a:cxnSpLocks/>
          </p:cNvCxnSpPr>
          <p:nvPr/>
        </p:nvCxnSpPr>
        <p:spPr>
          <a:xfrm>
            <a:off x="2388360" y="998308"/>
            <a:ext cx="4534470"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27" name="直線矢印コネクタ 26">
            <a:extLst>
              <a:ext uri="{FF2B5EF4-FFF2-40B4-BE49-F238E27FC236}">
                <a16:creationId xmlns:a16="http://schemas.microsoft.com/office/drawing/2014/main" id="{570C7C2A-EA4A-6371-FAC0-2CDACCCADBF1}"/>
              </a:ext>
            </a:extLst>
          </p:cNvPr>
          <p:cNvCxnSpPr>
            <a:cxnSpLocks/>
          </p:cNvCxnSpPr>
          <p:nvPr/>
        </p:nvCxnSpPr>
        <p:spPr>
          <a:xfrm>
            <a:off x="2550994" y="2100828"/>
            <a:ext cx="4534470"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28" name="直線矢印コネクタ 27">
            <a:extLst>
              <a:ext uri="{FF2B5EF4-FFF2-40B4-BE49-F238E27FC236}">
                <a16:creationId xmlns:a16="http://schemas.microsoft.com/office/drawing/2014/main" id="{11EA9D4C-78F0-52CE-5759-D476F3BA84B9}"/>
              </a:ext>
            </a:extLst>
          </p:cNvPr>
          <p:cNvCxnSpPr>
            <a:cxnSpLocks/>
          </p:cNvCxnSpPr>
          <p:nvPr/>
        </p:nvCxnSpPr>
        <p:spPr>
          <a:xfrm>
            <a:off x="2388360" y="3375756"/>
            <a:ext cx="4534470"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29" name="直線矢印コネクタ 28">
            <a:extLst>
              <a:ext uri="{FF2B5EF4-FFF2-40B4-BE49-F238E27FC236}">
                <a16:creationId xmlns:a16="http://schemas.microsoft.com/office/drawing/2014/main" id="{39A36F42-B1F0-A286-B314-513C056C4DE1}"/>
              </a:ext>
            </a:extLst>
          </p:cNvPr>
          <p:cNvCxnSpPr>
            <a:cxnSpLocks/>
          </p:cNvCxnSpPr>
          <p:nvPr/>
        </p:nvCxnSpPr>
        <p:spPr>
          <a:xfrm>
            <a:off x="2442949" y="3433756"/>
            <a:ext cx="4382070" cy="620763"/>
          </a:xfrm>
          <a:prstGeom prst="straightConnector1">
            <a:avLst/>
          </a:prstGeom>
          <a:ln w="76200">
            <a:prstDash val="sysDash"/>
            <a:tailEnd type="triangle"/>
          </a:ln>
        </p:spPr>
        <p:style>
          <a:lnRef idx="2">
            <a:schemeClr val="dk1"/>
          </a:lnRef>
          <a:fillRef idx="0">
            <a:schemeClr val="dk1"/>
          </a:fillRef>
          <a:effectRef idx="1">
            <a:schemeClr val="dk1"/>
          </a:effectRef>
          <a:fontRef idx="minor">
            <a:schemeClr val="tx1"/>
          </a:fontRef>
        </p:style>
      </p:cxnSp>
      <p:sp>
        <p:nvSpPr>
          <p:cNvPr id="31" name="テキスト ボックス 30">
            <a:extLst>
              <a:ext uri="{FF2B5EF4-FFF2-40B4-BE49-F238E27FC236}">
                <a16:creationId xmlns:a16="http://schemas.microsoft.com/office/drawing/2014/main" id="{DE049381-295D-8CDB-35F4-36592FDDCA86}"/>
              </a:ext>
            </a:extLst>
          </p:cNvPr>
          <p:cNvSpPr txBox="1"/>
          <p:nvPr/>
        </p:nvSpPr>
        <p:spPr>
          <a:xfrm>
            <a:off x="968992" y="3489850"/>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条件刺激</a:t>
            </a:r>
          </a:p>
        </p:txBody>
      </p:sp>
      <p:cxnSp>
        <p:nvCxnSpPr>
          <p:cNvPr id="32" name="直線矢印コネクタ 31">
            <a:extLst>
              <a:ext uri="{FF2B5EF4-FFF2-40B4-BE49-F238E27FC236}">
                <a16:creationId xmlns:a16="http://schemas.microsoft.com/office/drawing/2014/main" id="{5A1F0E3D-3C4A-1522-BF90-543CCC4995CD}"/>
              </a:ext>
            </a:extLst>
          </p:cNvPr>
          <p:cNvCxnSpPr>
            <a:cxnSpLocks/>
          </p:cNvCxnSpPr>
          <p:nvPr/>
        </p:nvCxnSpPr>
        <p:spPr>
          <a:xfrm>
            <a:off x="2248473" y="4477290"/>
            <a:ext cx="4534470"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34" name="テキスト ボックス 33">
            <a:extLst>
              <a:ext uri="{FF2B5EF4-FFF2-40B4-BE49-F238E27FC236}">
                <a16:creationId xmlns:a16="http://schemas.microsoft.com/office/drawing/2014/main" id="{F595F363-D9B6-CFAE-FD79-2EEF25DF87D9}"/>
              </a:ext>
            </a:extLst>
          </p:cNvPr>
          <p:cNvSpPr txBox="1"/>
          <p:nvPr/>
        </p:nvSpPr>
        <p:spPr>
          <a:xfrm>
            <a:off x="7062719" y="4360933"/>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唾液分泌</a:t>
            </a:r>
          </a:p>
        </p:txBody>
      </p:sp>
      <p:sp>
        <p:nvSpPr>
          <p:cNvPr id="35" name="テキスト ボックス 34">
            <a:extLst>
              <a:ext uri="{FF2B5EF4-FFF2-40B4-BE49-F238E27FC236}">
                <a16:creationId xmlns:a16="http://schemas.microsoft.com/office/drawing/2014/main" id="{BB71EDDD-0EB3-D17D-DE85-F611633803A3}"/>
              </a:ext>
            </a:extLst>
          </p:cNvPr>
          <p:cNvSpPr txBox="1"/>
          <p:nvPr/>
        </p:nvSpPr>
        <p:spPr>
          <a:xfrm>
            <a:off x="504967" y="4982997"/>
            <a:ext cx="1937982" cy="369332"/>
          </a:xfrm>
          <a:prstGeom prst="rect">
            <a:avLst/>
          </a:prstGeom>
          <a:noFill/>
        </p:spPr>
        <p:txBody>
          <a:bodyPr wrap="square" rtlCol="0">
            <a:spAutoFit/>
          </a:bodyPr>
          <a:lstStyle/>
          <a:p>
            <a:r>
              <a:rPr kumimoji="1" lang="ja-JP" altLang="en-US">
                <a:highlight>
                  <a:srgbClr val="FFFF00"/>
                </a:highlight>
                <a:latin typeface="UD デジタル 教科書体 N" panose="02020400000000000000" pitchFamily="17" charset="-128"/>
                <a:ea typeface="UD デジタル 教科書体 N" panose="02020400000000000000" pitchFamily="17" charset="-128"/>
              </a:rPr>
              <a:t>条件反応形成後</a:t>
            </a:r>
          </a:p>
        </p:txBody>
      </p:sp>
      <p:cxnSp>
        <p:nvCxnSpPr>
          <p:cNvPr id="37" name="直線矢印コネクタ 36">
            <a:extLst>
              <a:ext uri="{FF2B5EF4-FFF2-40B4-BE49-F238E27FC236}">
                <a16:creationId xmlns:a16="http://schemas.microsoft.com/office/drawing/2014/main" id="{0CB19A43-2D13-F6A3-3BB3-2DFC481EDC18}"/>
              </a:ext>
            </a:extLst>
          </p:cNvPr>
          <p:cNvCxnSpPr>
            <a:cxnSpLocks/>
          </p:cNvCxnSpPr>
          <p:nvPr/>
        </p:nvCxnSpPr>
        <p:spPr>
          <a:xfrm>
            <a:off x="2290549" y="5741790"/>
            <a:ext cx="4534470"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38" name="テキスト ボックス 37">
            <a:extLst>
              <a:ext uri="{FF2B5EF4-FFF2-40B4-BE49-F238E27FC236}">
                <a16:creationId xmlns:a16="http://schemas.microsoft.com/office/drawing/2014/main" id="{E04D08DF-8BA9-6BE5-A80E-A6007CE77AA6}"/>
              </a:ext>
            </a:extLst>
          </p:cNvPr>
          <p:cNvSpPr txBox="1"/>
          <p:nvPr/>
        </p:nvSpPr>
        <p:spPr>
          <a:xfrm>
            <a:off x="7005851" y="6214894"/>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唾液分泌</a:t>
            </a:r>
          </a:p>
        </p:txBody>
      </p:sp>
      <p:sp>
        <p:nvSpPr>
          <p:cNvPr id="39" name="楕円 38">
            <a:extLst>
              <a:ext uri="{FF2B5EF4-FFF2-40B4-BE49-F238E27FC236}">
                <a16:creationId xmlns:a16="http://schemas.microsoft.com/office/drawing/2014/main" id="{CE1BF381-B8A1-BA11-5A58-41372AEDE472}"/>
              </a:ext>
            </a:extLst>
          </p:cNvPr>
          <p:cNvSpPr/>
          <p:nvPr/>
        </p:nvSpPr>
        <p:spPr>
          <a:xfrm>
            <a:off x="834218" y="2933214"/>
            <a:ext cx="1279480" cy="55217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2400">
                <a:latin typeface="UD デジタル 教科書体 N" panose="02020400000000000000" pitchFamily="17" charset="-128"/>
                <a:ea typeface="UD デジタル 教科書体 N" panose="02020400000000000000" pitchFamily="17" charset="-128"/>
              </a:rPr>
              <a:t>音</a:t>
            </a:r>
          </a:p>
        </p:txBody>
      </p:sp>
      <p:sp>
        <p:nvSpPr>
          <p:cNvPr id="40" name="楕円 39">
            <a:extLst>
              <a:ext uri="{FF2B5EF4-FFF2-40B4-BE49-F238E27FC236}">
                <a16:creationId xmlns:a16="http://schemas.microsoft.com/office/drawing/2014/main" id="{29FD627B-7443-DCB3-55DA-975C14B3121E}"/>
              </a:ext>
            </a:extLst>
          </p:cNvPr>
          <p:cNvSpPr/>
          <p:nvPr/>
        </p:nvSpPr>
        <p:spPr>
          <a:xfrm>
            <a:off x="764275" y="5427831"/>
            <a:ext cx="1279480" cy="55217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2400">
                <a:latin typeface="UD デジタル 教科書体 N" panose="02020400000000000000" pitchFamily="17" charset="-128"/>
                <a:ea typeface="UD デジタル 教科書体 N" panose="02020400000000000000" pitchFamily="17" charset="-128"/>
              </a:rPr>
              <a:t>音</a:t>
            </a:r>
          </a:p>
        </p:txBody>
      </p:sp>
      <p:cxnSp>
        <p:nvCxnSpPr>
          <p:cNvPr id="41" name="直線矢印コネクタ 40">
            <a:extLst>
              <a:ext uri="{FF2B5EF4-FFF2-40B4-BE49-F238E27FC236}">
                <a16:creationId xmlns:a16="http://schemas.microsoft.com/office/drawing/2014/main" id="{BC2B66B1-80FB-5749-88E9-B8C60F0416CF}"/>
              </a:ext>
            </a:extLst>
          </p:cNvPr>
          <p:cNvCxnSpPr>
            <a:cxnSpLocks/>
          </p:cNvCxnSpPr>
          <p:nvPr/>
        </p:nvCxnSpPr>
        <p:spPr>
          <a:xfrm>
            <a:off x="2290549" y="5834666"/>
            <a:ext cx="4382070" cy="620763"/>
          </a:xfrm>
          <a:prstGeom prst="straightConnector1">
            <a:avLst/>
          </a:prstGeom>
          <a:ln w="76200">
            <a:prstDash val="solid"/>
            <a:tailEnd type="triangle"/>
          </a:ln>
        </p:spPr>
        <p:style>
          <a:lnRef idx="2">
            <a:schemeClr val="dk1"/>
          </a:lnRef>
          <a:fillRef idx="0">
            <a:schemeClr val="dk1"/>
          </a:fillRef>
          <a:effectRef idx="1">
            <a:schemeClr val="dk1"/>
          </a:effectRef>
          <a:fontRef idx="minor">
            <a:schemeClr val="tx1"/>
          </a:fontRef>
        </p:style>
      </p:cxnSp>
      <p:sp>
        <p:nvSpPr>
          <p:cNvPr id="42" name="テキスト ボックス 41">
            <a:extLst>
              <a:ext uri="{FF2B5EF4-FFF2-40B4-BE49-F238E27FC236}">
                <a16:creationId xmlns:a16="http://schemas.microsoft.com/office/drawing/2014/main" id="{A99352FB-8C2D-353E-58C4-7E99771941B3}"/>
              </a:ext>
            </a:extLst>
          </p:cNvPr>
          <p:cNvSpPr txBox="1"/>
          <p:nvPr/>
        </p:nvSpPr>
        <p:spPr>
          <a:xfrm>
            <a:off x="7005851" y="5551690"/>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首・耳の運動</a:t>
            </a:r>
          </a:p>
        </p:txBody>
      </p:sp>
      <p:sp>
        <p:nvSpPr>
          <p:cNvPr id="43" name="テキスト ボックス 42">
            <a:extLst>
              <a:ext uri="{FF2B5EF4-FFF2-40B4-BE49-F238E27FC236}">
                <a16:creationId xmlns:a16="http://schemas.microsoft.com/office/drawing/2014/main" id="{5BFCD41E-48A9-254C-F476-000D4A994B59}"/>
              </a:ext>
            </a:extLst>
          </p:cNvPr>
          <p:cNvSpPr txBox="1"/>
          <p:nvPr/>
        </p:nvSpPr>
        <p:spPr>
          <a:xfrm>
            <a:off x="635758" y="2890331"/>
            <a:ext cx="1709380" cy="1999790"/>
          </a:xfrm>
          <a:prstGeom prst="rect">
            <a:avLst/>
          </a:prstGeom>
          <a:noFill/>
          <a:ln w="28575">
            <a:solidFill>
              <a:srgbClr val="FF0000"/>
            </a:solidFill>
          </a:ln>
        </p:spPr>
        <p:txBody>
          <a:bodyPr wrap="square" rtlCol="0">
            <a:spAutoFit/>
          </a:bodyPr>
          <a:lstStyle/>
          <a:p>
            <a:endParaRPr kumimoji="1" lang="ja-JP" altLang="en-US"/>
          </a:p>
        </p:txBody>
      </p:sp>
      <p:sp>
        <p:nvSpPr>
          <p:cNvPr id="44" name="テキスト ボックス 43">
            <a:extLst>
              <a:ext uri="{FF2B5EF4-FFF2-40B4-BE49-F238E27FC236}">
                <a16:creationId xmlns:a16="http://schemas.microsoft.com/office/drawing/2014/main" id="{0BBCD208-81B3-4040-5440-BD16E03408BB}"/>
              </a:ext>
            </a:extLst>
          </p:cNvPr>
          <p:cNvSpPr txBox="1"/>
          <p:nvPr/>
        </p:nvSpPr>
        <p:spPr>
          <a:xfrm>
            <a:off x="150125" y="3375756"/>
            <a:ext cx="342329" cy="1200329"/>
          </a:xfrm>
          <a:prstGeom prst="rect">
            <a:avLst/>
          </a:prstGeom>
          <a:noFill/>
        </p:spPr>
        <p:txBody>
          <a:bodyPr wrap="square" rtlCol="0">
            <a:spAutoFit/>
          </a:bodyPr>
          <a:lstStyle/>
          <a:p>
            <a:r>
              <a:rPr lang="ja-JP" altLang="en-US" sz="2400">
                <a:latin typeface="UD デジタル 教科書体 N" panose="02020400000000000000" pitchFamily="17" charset="-128"/>
                <a:ea typeface="UD デジタル 教科書体 N" panose="02020400000000000000" pitchFamily="17" charset="-128"/>
              </a:rPr>
              <a:t>対提示</a:t>
            </a:r>
            <a:endParaRPr kumimoji="1" lang="ja-JP" altLang="en-US" sz="2400">
              <a:latin typeface="UD デジタル 教科書体 N" panose="02020400000000000000" pitchFamily="17" charset="-128"/>
              <a:ea typeface="UD デジタル 教科書体 N" panose="02020400000000000000" pitchFamily="17" charset="-128"/>
            </a:endParaRPr>
          </a:p>
        </p:txBody>
      </p:sp>
      <p:sp>
        <p:nvSpPr>
          <p:cNvPr id="3" name="テキスト ボックス 2">
            <a:extLst>
              <a:ext uri="{FF2B5EF4-FFF2-40B4-BE49-F238E27FC236}">
                <a16:creationId xmlns:a16="http://schemas.microsoft.com/office/drawing/2014/main" id="{0FF296BF-D7AB-AE12-9DA0-EB81A641B1F4}"/>
              </a:ext>
            </a:extLst>
          </p:cNvPr>
          <p:cNvSpPr txBox="1"/>
          <p:nvPr/>
        </p:nvSpPr>
        <p:spPr>
          <a:xfrm>
            <a:off x="7085464" y="3153375"/>
            <a:ext cx="1937982"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首・耳の運動</a:t>
            </a:r>
          </a:p>
        </p:txBody>
      </p:sp>
      <p:sp>
        <p:nvSpPr>
          <p:cNvPr id="2" name="スライド番号プレースホルダー 1">
            <a:extLst>
              <a:ext uri="{FF2B5EF4-FFF2-40B4-BE49-F238E27FC236}">
                <a16:creationId xmlns:a16="http://schemas.microsoft.com/office/drawing/2014/main" id="{DA4DF81B-86B7-2102-FDBB-2732E1E9E652}"/>
              </a:ext>
            </a:extLst>
          </p:cNvPr>
          <p:cNvSpPr>
            <a:spLocks noGrp="1"/>
          </p:cNvSpPr>
          <p:nvPr>
            <p:ph type="sldNum" sz="quarter" idx="12"/>
          </p:nvPr>
        </p:nvSpPr>
        <p:spPr/>
        <p:txBody>
          <a:bodyPr/>
          <a:lstStyle/>
          <a:p>
            <a:fld id="{32F8ED4C-5146-43DC-BE8B-967CEE49EC98}" type="slidenum">
              <a:rPr kumimoji="1" lang="ja-JP" altLang="en-US" smtClean="0"/>
              <a:t>14</a:t>
            </a:fld>
            <a:endParaRPr kumimoji="1" lang="ja-JP" altLang="en-US"/>
          </a:p>
        </p:txBody>
      </p:sp>
    </p:spTree>
    <p:extLst>
      <p:ext uri="{BB962C8B-B14F-4D97-AF65-F5344CB8AC3E}">
        <p14:creationId xmlns:p14="http://schemas.microsoft.com/office/powerpoint/2010/main" val="86482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p:spPr>
        <p:txBody>
          <a:bodyPr/>
          <a:lstStyle/>
          <a:p>
            <a:fld id="{40FA6F3D-DDAF-42C1-97CD-A67AEF23613E}" type="slidenum">
              <a:rPr lang="en-US" altLang="ja-JP" smtClean="0"/>
              <a:pPr/>
              <a:t>15</a:t>
            </a:fld>
            <a:endParaRPr lang="en-US" altLang="ja-JP"/>
          </a:p>
        </p:txBody>
      </p:sp>
      <p:sp>
        <p:nvSpPr>
          <p:cNvPr id="10243" name="Rectangle 2"/>
          <p:cNvSpPr>
            <a:spLocks noGrp="1" noChangeArrowheads="1"/>
          </p:cNvSpPr>
          <p:nvPr>
            <p:ph type="title"/>
          </p:nvPr>
        </p:nvSpPr>
        <p:spPr>
          <a:xfrm>
            <a:off x="550864" y="235802"/>
            <a:ext cx="10515600" cy="1325563"/>
          </a:xfrm>
        </p:spPr>
        <p:txBody>
          <a:bodyPr>
            <a:normAutofit/>
          </a:bodyPr>
          <a:lstStyle/>
          <a:p>
            <a:pPr eaLnBrk="1" hangingPunct="1"/>
            <a:r>
              <a:rPr lang="ja-JP" altLang="en-US" sz="4000">
                <a:latin typeface="UD デジタル 教科書体 N" panose="02020400000000000000" pitchFamily="17" charset="-128"/>
                <a:ea typeface="UD デジタル 教科書体 N" panose="02020400000000000000" pitchFamily="17" charset="-128"/>
              </a:rPr>
              <a:t>人間に対する恐怖条件づけ</a:t>
            </a:r>
          </a:p>
        </p:txBody>
      </p:sp>
      <p:pic>
        <p:nvPicPr>
          <p:cNvPr id="10244" name="Picture 4"/>
          <p:cNvPicPr>
            <a:picLocks noGrp="1" noChangeAspect="1" noChangeArrowheads="1"/>
          </p:cNvPicPr>
          <p:nvPr>
            <p:ph type="body" idx="1"/>
          </p:nvPr>
        </p:nvPicPr>
        <p:blipFill>
          <a:blip r:embed="rId4" cstate="print">
            <a:extLst>
              <a:ext uri="{28A0092B-C50C-407E-A947-70E740481C1C}">
                <a14:useLocalDpi xmlns:a14="http://schemas.microsoft.com/office/drawing/2010/main"/>
              </a:ext>
            </a:extLst>
          </a:blip>
          <a:srcRect/>
          <a:stretch>
            <a:fillRect/>
          </a:stretch>
        </p:blipFill>
        <p:spPr>
          <a:xfrm>
            <a:off x="2063751" y="1341438"/>
            <a:ext cx="7051675" cy="4525962"/>
          </a:xfrm>
          <a:noFill/>
        </p:spPr>
      </p:pic>
      <p:sp>
        <p:nvSpPr>
          <p:cNvPr id="2" name="テキスト ボックス 1">
            <a:extLst>
              <a:ext uri="{FF2B5EF4-FFF2-40B4-BE49-F238E27FC236}">
                <a16:creationId xmlns:a16="http://schemas.microsoft.com/office/drawing/2014/main" id="{92D83231-3B41-D914-B274-7AC37B728EF8}"/>
              </a:ext>
            </a:extLst>
          </p:cNvPr>
          <p:cNvSpPr txBox="1"/>
          <p:nvPr/>
        </p:nvSpPr>
        <p:spPr>
          <a:xfrm>
            <a:off x="838200" y="5867400"/>
            <a:ext cx="9290049" cy="646331"/>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鹿取廣人　</a:t>
            </a:r>
            <a:r>
              <a:rPr kumimoji="1" lang="en-US" altLang="ja-JP">
                <a:latin typeface="UD デジタル 教科書体 N" panose="02020400000000000000" pitchFamily="17" charset="-128"/>
                <a:ea typeface="UD デジタル 教科書体 N" panose="02020400000000000000" pitchFamily="17" charset="-128"/>
              </a:rPr>
              <a:t>1996</a:t>
            </a:r>
            <a:r>
              <a:rPr kumimoji="1" lang="ja-JP" altLang="en-US">
                <a:latin typeface="UD デジタル 教科書体 N" panose="02020400000000000000" pitchFamily="17" charset="-128"/>
                <a:ea typeface="UD デジタル 教科書体 N" panose="02020400000000000000" pitchFamily="17" charset="-128"/>
              </a:rPr>
              <a:t>　心理学の視点　鹿取廣人・杉本敏夫編　心理学　東京大学出版会　</a:t>
            </a:r>
            <a:r>
              <a:rPr kumimoji="1" lang="en-US" altLang="ja-JP">
                <a:latin typeface="UD デジタル 教科書体 N" panose="02020400000000000000" pitchFamily="17" charset="-128"/>
                <a:ea typeface="UD デジタル 教科書体 N" panose="02020400000000000000" pitchFamily="17" charset="-128"/>
              </a:rPr>
              <a:t>16</a:t>
            </a:r>
            <a:r>
              <a:rPr lang="en-US" altLang="ja-JP">
                <a:latin typeface="UD デジタル 教科書体 N" panose="02020400000000000000" pitchFamily="17" charset="-128"/>
                <a:ea typeface="UD デジタル 教科書体 N" panose="02020400000000000000" pitchFamily="17" charset="-128"/>
              </a:rPr>
              <a:t>p</a:t>
            </a:r>
            <a:r>
              <a:rPr lang="ja-JP" altLang="en-US">
                <a:latin typeface="UD デジタル 教科書体 N" panose="02020400000000000000" pitchFamily="17" charset="-128"/>
                <a:ea typeface="UD デジタル 教科書体 N" panose="02020400000000000000" pitchFamily="17" charset="-128"/>
              </a:rPr>
              <a:t> から引用</a:t>
            </a:r>
            <a:r>
              <a:rPr kumimoji="1" lang="ja-JP" altLang="en-US">
                <a:latin typeface="UD デジタル 教科書体 N" panose="02020400000000000000" pitchFamily="17" charset="-128"/>
                <a:ea typeface="UD デジタル 教科書体 N" panose="02020400000000000000" pitchFamily="17" charset="-128"/>
              </a:rPr>
              <a:t>　　</a:t>
            </a:r>
          </a:p>
        </p:txBody>
      </p:sp>
    </p:spTree>
    <p:custDataLst>
      <p:tags r:id="rId1"/>
    </p:custDataLst>
    <p:extLst>
      <p:ext uri="{BB962C8B-B14F-4D97-AF65-F5344CB8AC3E}">
        <p14:creationId xmlns:p14="http://schemas.microsoft.com/office/powerpoint/2010/main" val="4011945295"/>
      </p:ext>
    </p:extLst>
  </p:cSld>
  <p:clrMapOvr>
    <a:masterClrMapping/>
  </p:clrMapOvr>
  <mc:AlternateContent xmlns:mc="http://schemas.openxmlformats.org/markup-compatibility/2006" xmlns:p14="http://schemas.microsoft.com/office/powerpoint/2010/main">
    <mc:Choice Requires="p14">
      <p:transition spd="slow" p14:dur="2000" advTm="129262"/>
    </mc:Choice>
    <mc:Fallback xmlns="">
      <p:transition spd="slow" advTm="1292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C6ADD-44AD-CD05-7311-BFF4A1057054}"/>
            </a:ext>
          </a:extLst>
        </p:cNvPr>
        <p:cNvGrpSpPr/>
        <p:nvPr/>
      </p:nvGrpSpPr>
      <p:grpSpPr>
        <a:xfrm>
          <a:off x="0" y="0"/>
          <a:ext cx="0" cy="0"/>
          <a:chOff x="0" y="0"/>
          <a:chExt cx="0" cy="0"/>
        </a:xfrm>
      </p:grpSpPr>
      <p:sp>
        <p:nvSpPr>
          <p:cNvPr id="1029" name="スライド番号プレースホルダ 5">
            <a:extLst>
              <a:ext uri="{FF2B5EF4-FFF2-40B4-BE49-F238E27FC236}">
                <a16:creationId xmlns:a16="http://schemas.microsoft.com/office/drawing/2014/main" id="{94049601-66F0-E81C-B575-D8CB433017D5}"/>
              </a:ext>
            </a:extLst>
          </p:cNvPr>
          <p:cNvSpPr>
            <a:spLocks noGrp="1"/>
          </p:cNvSpPr>
          <p:nvPr>
            <p:ph type="sldNum" sz="quarter" idx="12"/>
          </p:nvPr>
        </p:nvSpPr>
        <p:spPr>
          <a:noFill/>
        </p:spPr>
        <p:txBody>
          <a:bodyPr/>
          <a:lstStyle/>
          <a:p>
            <a:fld id="{B73771CE-8B7B-43A4-A8E4-538AEA8E1CF1}" type="slidenum">
              <a:rPr lang="en-US" altLang="ja-JP" smtClean="0"/>
              <a:pPr/>
              <a:t>16</a:t>
            </a:fld>
            <a:endParaRPr lang="en-US" altLang="ja-JP"/>
          </a:p>
        </p:txBody>
      </p:sp>
      <p:sp>
        <p:nvSpPr>
          <p:cNvPr id="8" name="テキスト ボックス 7">
            <a:extLst>
              <a:ext uri="{FF2B5EF4-FFF2-40B4-BE49-F238E27FC236}">
                <a16:creationId xmlns:a16="http://schemas.microsoft.com/office/drawing/2014/main" id="{13D54B19-64C1-F3D5-62E3-00DBDA641258}"/>
              </a:ext>
            </a:extLst>
          </p:cNvPr>
          <p:cNvSpPr txBox="1"/>
          <p:nvPr/>
        </p:nvSpPr>
        <p:spPr>
          <a:xfrm>
            <a:off x="3518427" y="1366315"/>
            <a:ext cx="6097712" cy="302968"/>
          </a:xfrm>
          <a:prstGeom prst="rect">
            <a:avLst/>
          </a:prstGeom>
          <a:noFill/>
        </p:spPr>
        <p:txBody>
          <a:bodyPr wrap="square">
            <a:spAutoFit/>
          </a:bodyPr>
          <a:lstStyle/>
          <a:p>
            <a:pPr algn="just">
              <a:lnSpc>
                <a:spcPts val="1600"/>
              </a:lnSpc>
            </a:pPr>
            <a:r>
              <a:rPr lang="ja-JP" altLang="en-US">
                <a:latin typeface="BIZ UDPゴシック" panose="020B0400000000000000" pitchFamily="50" charset="-128"/>
                <a:ea typeface="BIZ UDPゴシック" panose="020B0400000000000000" pitchFamily="50" charset="-128"/>
              </a:rPr>
              <a:t>図表３</a:t>
            </a:r>
            <a:r>
              <a:rPr kumimoji="1" lang="ja-JP" altLang="en-US">
                <a:latin typeface="BIZ UDPゴシック" panose="020B0400000000000000" pitchFamily="50" charset="-128"/>
                <a:ea typeface="BIZ UDPゴシック" panose="020B0400000000000000" pitchFamily="50" charset="-128"/>
              </a:rPr>
              <a:t>　教室場面での</a:t>
            </a:r>
            <a:r>
              <a:rPr lang="ja-JP" altLang="ja-JP" sz="1800" kern="100">
                <a:effectLst/>
                <a:latin typeface="游明朝" panose="02020400000000000000" pitchFamily="18" charset="-128"/>
                <a:ea typeface="BIZ UDPゴシック" panose="020B0400000000000000" pitchFamily="50" charset="-128"/>
                <a:cs typeface="Times New Roman" panose="02020603050405020304" pitchFamily="18" charset="0"/>
              </a:rPr>
              <a:t>レスポンデント条件づけ</a:t>
            </a:r>
            <a:endParaRPr lang="ja-JP" altLang="ja-JP" sz="20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87A39FB-3878-50E2-CAC3-6E473B4879CA}"/>
              </a:ext>
            </a:extLst>
          </p:cNvPr>
          <p:cNvSpPr/>
          <p:nvPr/>
        </p:nvSpPr>
        <p:spPr>
          <a:xfrm>
            <a:off x="3105401" y="2078850"/>
            <a:ext cx="2052228" cy="135015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latin typeface="BIZ UDPゴシック" panose="020B0400000000000000" pitchFamily="50" charset="-128"/>
                <a:ea typeface="BIZ UDPゴシック" panose="020B0400000000000000" pitchFamily="50" charset="-128"/>
              </a:rPr>
              <a:t>国語の読書場面の</a:t>
            </a:r>
            <a:r>
              <a:rPr kumimoji="1" lang="ja-JP" altLang="en-US">
                <a:latin typeface="BIZ UDPゴシック" panose="020B0400000000000000" pitchFamily="50" charset="-128"/>
                <a:ea typeface="BIZ UDPゴシック" panose="020B0400000000000000" pitchFamily="50" charset="-128"/>
              </a:rPr>
              <a:t>失敗行動</a:t>
            </a:r>
            <a:endParaRPr kumimoji="1" lang="en-US" altLang="ja-JP">
              <a:latin typeface="BIZ UDPゴシック" panose="020B0400000000000000" pitchFamily="50" charset="-128"/>
              <a:ea typeface="BIZ UDPゴシック" panose="020B0400000000000000" pitchFamily="50" charset="-128"/>
            </a:endParaRPr>
          </a:p>
        </p:txBody>
      </p:sp>
      <p:sp>
        <p:nvSpPr>
          <p:cNvPr id="10" name="矢印: 右 9">
            <a:extLst>
              <a:ext uri="{FF2B5EF4-FFF2-40B4-BE49-F238E27FC236}">
                <a16:creationId xmlns:a16="http://schemas.microsoft.com/office/drawing/2014/main" id="{13730350-9636-EB7D-E9A6-FE419A6BA5B1}"/>
              </a:ext>
            </a:extLst>
          </p:cNvPr>
          <p:cNvSpPr/>
          <p:nvPr/>
        </p:nvSpPr>
        <p:spPr>
          <a:xfrm>
            <a:off x="5793147" y="2537901"/>
            <a:ext cx="37804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9BD6889-F5E3-863E-CAA4-5F1F5DBF13EE}"/>
              </a:ext>
            </a:extLst>
          </p:cNvPr>
          <p:cNvSpPr/>
          <p:nvPr/>
        </p:nvSpPr>
        <p:spPr>
          <a:xfrm>
            <a:off x="6806707" y="2078850"/>
            <a:ext cx="2052228" cy="135015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学級全員から</a:t>
            </a:r>
            <a:endParaRPr kumimoji="1" lang="en-US" altLang="ja-JP">
              <a:latin typeface="BIZ UDPゴシック" panose="020B0400000000000000" pitchFamily="50" charset="-128"/>
              <a:ea typeface="BIZ UDPゴシック" panose="020B0400000000000000" pitchFamily="50" charset="-128"/>
            </a:endParaRPr>
          </a:p>
          <a:p>
            <a:pPr algn="ctr"/>
            <a:r>
              <a:rPr lang="ja-JP" altLang="en-US">
                <a:latin typeface="BIZ UDPゴシック" panose="020B0400000000000000" pitchFamily="50" charset="-128"/>
                <a:ea typeface="BIZ UDPゴシック" panose="020B0400000000000000" pitchFamily="50" charset="-128"/>
              </a:rPr>
              <a:t>失笑を買った</a:t>
            </a:r>
            <a:endParaRPr lang="en-US" altLang="ja-JP">
              <a:latin typeface="BIZ UDPゴシック" panose="020B0400000000000000" pitchFamily="50" charset="-128"/>
              <a:ea typeface="BIZ UDPゴシック" panose="020B0400000000000000" pitchFamily="50" charset="-128"/>
            </a:endParaRPr>
          </a:p>
          <a:p>
            <a:pPr algn="ctr"/>
            <a:r>
              <a:rPr lang="ja-JP" altLang="en-US">
                <a:latin typeface="BIZ UDPゴシック" panose="020B0400000000000000" pitchFamily="50" charset="-128"/>
                <a:ea typeface="BIZ UDPゴシック" panose="020B0400000000000000" pitchFamily="50" charset="-128"/>
              </a:rPr>
              <a:t>（恥ずかしい）</a:t>
            </a:r>
            <a:endParaRPr lang="en-US" altLang="ja-JP">
              <a:latin typeface="BIZ UDPゴシック" panose="020B0400000000000000" pitchFamily="50" charset="-128"/>
              <a:ea typeface="BIZ UDPゴシック" panose="020B0400000000000000" pitchFamily="50" charset="-128"/>
            </a:endParaRPr>
          </a:p>
          <a:p>
            <a:pPr algn="ctr"/>
            <a:endParaRPr lang="en-US" altLang="ja-JP">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5260452-583E-3890-6C77-0B720DACC60D}"/>
              </a:ext>
            </a:extLst>
          </p:cNvPr>
          <p:cNvSpPr/>
          <p:nvPr/>
        </p:nvSpPr>
        <p:spPr>
          <a:xfrm>
            <a:off x="3105401" y="4378549"/>
            <a:ext cx="2052228" cy="135015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latin typeface="BIZ UDPゴシック" panose="020B0400000000000000" pitchFamily="50" charset="-128"/>
                <a:ea typeface="BIZ UDPゴシック" panose="020B0400000000000000" pitchFamily="50" charset="-128"/>
              </a:rPr>
              <a:t>国語の読書場面</a:t>
            </a:r>
            <a:endParaRPr kumimoji="1" lang="en-US" altLang="ja-JP">
              <a:latin typeface="BIZ UDPゴシック" panose="020B0400000000000000" pitchFamily="50" charset="-128"/>
              <a:ea typeface="BIZ UDPゴシック" panose="020B0400000000000000" pitchFamily="50" charset="-128"/>
            </a:endParaRPr>
          </a:p>
        </p:txBody>
      </p:sp>
      <p:sp>
        <p:nvSpPr>
          <p:cNvPr id="13" name="矢印: 右 12">
            <a:extLst>
              <a:ext uri="{FF2B5EF4-FFF2-40B4-BE49-F238E27FC236}">
                <a16:creationId xmlns:a16="http://schemas.microsoft.com/office/drawing/2014/main" id="{604A6492-5E24-C60F-2270-085EE589C729}"/>
              </a:ext>
            </a:extLst>
          </p:cNvPr>
          <p:cNvSpPr/>
          <p:nvPr/>
        </p:nvSpPr>
        <p:spPr>
          <a:xfrm rot="18898635">
            <a:off x="5524472" y="4243319"/>
            <a:ext cx="1323419"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Text Box 12">
            <a:extLst>
              <a:ext uri="{FF2B5EF4-FFF2-40B4-BE49-F238E27FC236}">
                <a16:creationId xmlns:a16="http://schemas.microsoft.com/office/drawing/2014/main" id="{864BCA87-A1BB-B314-B197-837D7BA57CFA}"/>
              </a:ext>
            </a:extLst>
          </p:cNvPr>
          <p:cNvSpPr txBox="1">
            <a:spLocks noChangeArrowheads="1"/>
          </p:cNvSpPr>
          <p:nvPr/>
        </p:nvSpPr>
        <p:spPr bwMode="auto">
          <a:xfrm>
            <a:off x="835025" y="536257"/>
            <a:ext cx="11147709" cy="646331"/>
          </a:xfrm>
          <a:prstGeom prst="rect">
            <a:avLst/>
          </a:prstGeom>
          <a:noFill/>
          <a:ln w="9525">
            <a:noFill/>
            <a:miter lim="800000"/>
            <a:headEnd/>
            <a:tailEnd/>
          </a:ln>
        </p:spPr>
        <p:txBody>
          <a:bodyPr wrap="square">
            <a:spAutoFit/>
          </a:bodyPr>
          <a:lstStyle/>
          <a:p>
            <a:pPr>
              <a:spcBef>
                <a:spcPct val="50000"/>
              </a:spcBef>
            </a:pPr>
            <a:r>
              <a:rPr lang="ja-JP" altLang="en-US" sz="3600">
                <a:latin typeface="UD デジタル 教科書体 N" panose="02020400000000000000" pitchFamily="17" charset="-128"/>
                <a:ea typeface="UD デジタル 教科書体 N" panose="02020400000000000000" pitchFamily="17" charset="-128"/>
              </a:rPr>
              <a:t>教室場面でのレスポンデント条件づけ</a:t>
            </a:r>
          </a:p>
        </p:txBody>
      </p:sp>
    </p:spTree>
    <p:custDataLst>
      <p:tags r:id="rId1"/>
    </p:custDataLst>
    <p:extLst>
      <p:ext uri="{BB962C8B-B14F-4D97-AF65-F5344CB8AC3E}">
        <p14:creationId xmlns:p14="http://schemas.microsoft.com/office/powerpoint/2010/main" val="448418915"/>
      </p:ext>
    </p:extLst>
  </p:cSld>
  <p:clrMapOvr>
    <a:masterClrMapping/>
  </p:clrMapOvr>
  <mc:AlternateContent xmlns:mc="http://schemas.openxmlformats.org/markup-compatibility/2006" xmlns:p14="http://schemas.microsoft.com/office/powerpoint/2010/main">
    <mc:Choice Requires="p14">
      <p:transition spd="slow" p14:dur="2000" advTm="154832"/>
    </mc:Choice>
    <mc:Fallback xmlns="">
      <p:transition spd="slow" advTm="15483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AF3409-AB04-E4F0-C712-2A3F0F398324}"/>
              </a:ext>
            </a:extLst>
          </p:cNvPr>
          <p:cNvSpPr>
            <a:spLocks noGrp="1"/>
          </p:cNvSpPr>
          <p:nvPr>
            <p:ph type="title"/>
          </p:nvPr>
        </p:nvSpPr>
        <p:spPr/>
        <p:txBody>
          <a:bodyPr>
            <a:normAutofit/>
          </a:bodyPr>
          <a:lstStyle/>
          <a:p>
            <a:r>
              <a:rPr kumimoji="1" lang="ja-JP" altLang="en-US" sz="4000">
                <a:latin typeface="UD デジタル 教科書体 N" panose="02020400000000000000" pitchFamily="17" charset="-128"/>
                <a:ea typeface="UD デジタル 教科書体 N" panose="02020400000000000000" pitchFamily="17" charset="-128"/>
              </a:rPr>
              <a:t>生徒の不安・緊張を和らげるポイント</a:t>
            </a:r>
          </a:p>
        </p:txBody>
      </p:sp>
      <p:sp>
        <p:nvSpPr>
          <p:cNvPr id="4" name="正方形/長方形 3">
            <a:extLst>
              <a:ext uri="{FF2B5EF4-FFF2-40B4-BE49-F238E27FC236}">
                <a16:creationId xmlns:a16="http://schemas.microsoft.com/office/drawing/2014/main" id="{B85552CC-748D-E4C7-354C-31145E741A0E}"/>
              </a:ext>
            </a:extLst>
          </p:cNvPr>
          <p:cNvSpPr/>
          <p:nvPr/>
        </p:nvSpPr>
        <p:spPr>
          <a:xfrm>
            <a:off x="838200" y="1583140"/>
            <a:ext cx="8701585" cy="15012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安心できる雰囲気の中で、本人のペースで、できることを少しずつ行動に移すこと</a:t>
            </a:r>
            <a:endParaRPr kumimoji="1" lang="ja-JP" altLang="en-US" sz="2800"/>
          </a:p>
        </p:txBody>
      </p:sp>
      <p:sp>
        <p:nvSpPr>
          <p:cNvPr id="5" name="正方形/長方形 4">
            <a:extLst>
              <a:ext uri="{FF2B5EF4-FFF2-40B4-BE49-F238E27FC236}">
                <a16:creationId xmlns:a16="http://schemas.microsoft.com/office/drawing/2014/main" id="{5BB7D85F-4CF4-D38C-61A9-9E48B53BCFB4}"/>
              </a:ext>
            </a:extLst>
          </p:cNvPr>
          <p:cNvSpPr/>
          <p:nvPr/>
        </p:nvSpPr>
        <p:spPr>
          <a:xfrm>
            <a:off x="838199" y="3022980"/>
            <a:ext cx="8701585" cy="15012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予想していた恐怖刺激が提示されなければ、レスポンデント消去が起こり、少しずつ恐怖や不安が和らいでいく</a:t>
            </a:r>
            <a:endParaRPr kumimoji="1" lang="ja-JP" altLang="en-US" sz="2800"/>
          </a:p>
        </p:txBody>
      </p:sp>
      <p:sp>
        <p:nvSpPr>
          <p:cNvPr id="6" name="楕円 5">
            <a:extLst>
              <a:ext uri="{FF2B5EF4-FFF2-40B4-BE49-F238E27FC236}">
                <a16:creationId xmlns:a16="http://schemas.microsoft.com/office/drawing/2014/main" id="{4F713B28-4A7B-BE97-6853-B059A667A019}"/>
              </a:ext>
            </a:extLst>
          </p:cNvPr>
          <p:cNvSpPr/>
          <p:nvPr/>
        </p:nvSpPr>
        <p:spPr>
          <a:xfrm>
            <a:off x="1064525" y="4653887"/>
            <a:ext cx="3521123" cy="15012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UD デジタル 教科書体 N" panose="02020400000000000000" pitchFamily="17" charset="-128"/>
                <a:ea typeface="UD デジタル 教科書体 N" panose="02020400000000000000" pitchFamily="17" charset="-128"/>
              </a:rPr>
              <a:t>できることを本人のペースで無理なく行う</a:t>
            </a:r>
          </a:p>
        </p:txBody>
      </p:sp>
      <p:sp>
        <p:nvSpPr>
          <p:cNvPr id="7" name="吹き出し: 円形 6">
            <a:extLst>
              <a:ext uri="{FF2B5EF4-FFF2-40B4-BE49-F238E27FC236}">
                <a16:creationId xmlns:a16="http://schemas.microsoft.com/office/drawing/2014/main" id="{E8C69D83-A43B-B420-1ACE-C8E391D21EAE}"/>
              </a:ext>
            </a:extLst>
          </p:cNvPr>
          <p:cNvSpPr/>
          <p:nvPr/>
        </p:nvSpPr>
        <p:spPr>
          <a:xfrm>
            <a:off x="10017457" y="1419367"/>
            <a:ext cx="2174543" cy="3493827"/>
          </a:xfrm>
          <a:prstGeom prst="wedgeEllipseCallout">
            <a:avLst>
              <a:gd name="adj1" fmla="val -52214"/>
              <a:gd name="adj2" fmla="val 464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安心できる雰囲気を醸し出すためには、ロジャーズの無条件の肯定的関心や共感がポイントになる。</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a:p>
        </p:txBody>
      </p:sp>
      <p:sp>
        <p:nvSpPr>
          <p:cNvPr id="3" name="スライド番号プレースホルダー 2">
            <a:extLst>
              <a:ext uri="{FF2B5EF4-FFF2-40B4-BE49-F238E27FC236}">
                <a16:creationId xmlns:a16="http://schemas.microsoft.com/office/drawing/2014/main" id="{C194036D-02E3-043F-6569-603EBE6CEAA1}"/>
              </a:ext>
            </a:extLst>
          </p:cNvPr>
          <p:cNvSpPr>
            <a:spLocks noGrp="1"/>
          </p:cNvSpPr>
          <p:nvPr>
            <p:ph type="sldNum" sz="quarter" idx="12"/>
          </p:nvPr>
        </p:nvSpPr>
        <p:spPr/>
        <p:txBody>
          <a:bodyPr/>
          <a:lstStyle/>
          <a:p>
            <a:fld id="{32F8ED4C-5146-43DC-BE8B-967CEE49EC98}" type="slidenum">
              <a:rPr kumimoji="1" lang="ja-JP" altLang="en-US" smtClean="0"/>
              <a:t>17</a:t>
            </a:fld>
            <a:endParaRPr kumimoji="1" lang="ja-JP" altLang="en-US"/>
          </a:p>
        </p:txBody>
      </p:sp>
    </p:spTree>
    <p:extLst>
      <p:ext uri="{BB962C8B-B14F-4D97-AF65-F5344CB8AC3E}">
        <p14:creationId xmlns:p14="http://schemas.microsoft.com/office/powerpoint/2010/main" val="55380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5BCC2-5E18-FA9A-A002-03482EAA90CA}"/>
              </a:ext>
            </a:extLst>
          </p:cNvPr>
          <p:cNvSpPr>
            <a:spLocks noGrp="1"/>
          </p:cNvSpPr>
          <p:nvPr>
            <p:ph type="title"/>
          </p:nvPr>
        </p:nvSpPr>
        <p:spPr/>
        <p:txBody>
          <a:bodyPr>
            <a:normAutofit/>
          </a:bodyPr>
          <a:lstStyle/>
          <a:p>
            <a:r>
              <a:rPr lang="ja-JP" altLang="ja-JP" sz="4000" b="1" kern="100">
                <a:effectLst/>
                <a:latin typeface="游明朝" panose="02020400000000000000" pitchFamily="18" charset="-128"/>
                <a:ea typeface="UD デジタル 教科書体 N-R" panose="02020400000000000000" pitchFamily="17" charset="-128"/>
                <a:cs typeface="Times New Roman" panose="02020603050405020304" pitchFamily="18" charset="0"/>
              </a:rPr>
              <a:t>オペラント条件づけ（道具的条件づけ）</a:t>
            </a:r>
            <a:br>
              <a:rPr lang="ja-JP" altLang="ja-JP" sz="4000" kern="10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4000"/>
          </a:p>
        </p:txBody>
      </p:sp>
      <p:sp>
        <p:nvSpPr>
          <p:cNvPr id="12" name="テキスト ボックス 11">
            <a:extLst>
              <a:ext uri="{FF2B5EF4-FFF2-40B4-BE49-F238E27FC236}">
                <a16:creationId xmlns:a16="http://schemas.microsoft.com/office/drawing/2014/main" id="{67D0AF34-326B-5518-4E2E-A7189E27675C}"/>
              </a:ext>
            </a:extLst>
          </p:cNvPr>
          <p:cNvSpPr txBox="1"/>
          <p:nvPr/>
        </p:nvSpPr>
        <p:spPr>
          <a:xfrm>
            <a:off x="5677710" y="2310916"/>
            <a:ext cx="6097772" cy="923330"/>
          </a:xfrm>
          <a:prstGeom prst="rect">
            <a:avLst/>
          </a:prstGeom>
          <a:noFill/>
        </p:spPr>
        <p:txBody>
          <a:bodyPr wrap="square">
            <a:spAutoFit/>
          </a:bodyPr>
          <a:lstStyle/>
          <a:p>
            <a:r>
              <a:rPr lang="ja-JP" altLang="ja-JP" sz="1800">
                <a:effectLst/>
                <a:ea typeface="UD デジタル 教科書体 N-R" panose="02020400000000000000" pitchFamily="17" charset="-128"/>
                <a:cs typeface="Times New Roman" panose="02020603050405020304" pitchFamily="18" charset="0"/>
              </a:rPr>
              <a:t>オペラント条件づけは行動の学習</a:t>
            </a:r>
            <a:endParaRPr lang="en-US" altLang="ja-JP" sz="1800">
              <a:effectLst/>
              <a:ea typeface="UD デジタル 教科書体 N-R" panose="02020400000000000000" pitchFamily="17" charset="-128"/>
              <a:cs typeface="Times New Roman" panose="02020603050405020304" pitchFamily="18" charset="0"/>
            </a:endParaRPr>
          </a:p>
          <a:p>
            <a:r>
              <a:rPr lang="ja-JP" altLang="ja-JP" sz="1800">
                <a:effectLst/>
                <a:ea typeface="UD デジタル 教科書体 N-R" panose="02020400000000000000" pitchFamily="17" charset="-128"/>
                <a:cs typeface="Times New Roman" panose="02020603050405020304" pitchFamily="18" charset="0"/>
              </a:rPr>
              <a:t>バラス・スキナー（</a:t>
            </a:r>
            <a:r>
              <a:rPr lang="en-US" altLang="ja-JP" sz="1800">
                <a:effectLst/>
                <a:ea typeface="UD デジタル 教科書体 N-R" panose="02020400000000000000" pitchFamily="17" charset="-128"/>
                <a:cs typeface="Times New Roman" panose="02020603050405020304" pitchFamily="18" charset="0"/>
              </a:rPr>
              <a:t>1904</a:t>
            </a:r>
            <a:r>
              <a:rPr lang="ja-JP" altLang="ja-JP" sz="1800">
                <a:effectLst/>
                <a:ea typeface="UD デジタル 教科書体 N-R" panose="02020400000000000000" pitchFamily="17" charset="-128"/>
                <a:cs typeface="Times New Roman" panose="02020603050405020304" pitchFamily="18" charset="0"/>
              </a:rPr>
              <a:t>－</a:t>
            </a:r>
            <a:r>
              <a:rPr lang="en-US" altLang="ja-JP" sz="1800">
                <a:effectLst/>
                <a:ea typeface="UD デジタル 教科書体 N-R" panose="02020400000000000000" pitchFamily="17" charset="-128"/>
                <a:cs typeface="Times New Roman" panose="02020603050405020304" pitchFamily="18" charset="0"/>
              </a:rPr>
              <a:t>1990</a:t>
            </a:r>
            <a:r>
              <a:rPr lang="ja-JP" altLang="ja-JP" sz="1800">
                <a:effectLst/>
                <a:ea typeface="UD デジタル 教科書体 N-R" panose="02020400000000000000" pitchFamily="17" charset="-128"/>
                <a:cs typeface="Times New Roman" panose="02020603050405020304" pitchFamily="18" charset="0"/>
              </a:rPr>
              <a:t>）が開発した「スキナーの実験箱」（スキナーボックス）が知られている。</a:t>
            </a:r>
            <a:endParaRPr lang="ja-JP" altLang="en-US"/>
          </a:p>
        </p:txBody>
      </p:sp>
      <p:pic>
        <p:nvPicPr>
          <p:cNvPr id="13" name="図 12">
            <a:extLst>
              <a:ext uri="{FF2B5EF4-FFF2-40B4-BE49-F238E27FC236}">
                <a16:creationId xmlns:a16="http://schemas.microsoft.com/office/drawing/2014/main" id="{6554BBD3-68FD-9066-CFF7-049055A1CFCE}"/>
              </a:ext>
            </a:extLst>
          </p:cNvPr>
          <p:cNvPicPr>
            <a:picLocks noChangeAspect="1"/>
          </p:cNvPicPr>
          <p:nvPr/>
        </p:nvPicPr>
        <p:blipFill>
          <a:blip r:embed="rId3"/>
          <a:stretch>
            <a:fillRect/>
          </a:stretch>
        </p:blipFill>
        <p:spPr>
          <a:xfrm>
            <a:off x="278295" y="1358201"/>
            <a:ext cx="5202789" cy="2620954"/>
          </a:xfrm>
          <a:prstGeom prst="rect">
            <a:avLst/>
          </a:prstGeom>
        </p:spPr>
      </p:pic>
      <p:pic>
        <p:nvPicPr>
          <p:cNvPr id="14" name="図 13">
            <a:extLst>
              <a:ext uri="{FF2B5EF4-FFF2-40B4-BE49-F238E27FC236}">
                <a16:creationId xmlns:a16="http://schemas.microsoft.com/office/drawing/2014/main" id="{5383E96A-4AC1-1918-E4D3-5AEAC2DE2534}"/>
              </a:ext>
            </a:extLst>
          </p:cNvPr>
          <p:cNvPicPr>
            <a:picLocks noChangeAspect="1"/>
          </p:cNvPicPr>
          <p:nvPr/>
        </p:nvPicPr>
        <p:blipFill>
          <a:blip r:embed="rId4"/>
          <a:stretch>
            <a:fillRect/>
          </a:stretch>
        </p:blipFill>
        <p:spPr>
          <a:xfrm>
            <a:off x="278295" y="4099127"/>
            <a:ext cx="5183230" cy="2273775"/>
          </a:xfrm>
          <a:prstGeom prst="rect">
            <a:avLst/>
          </a:prstGeom>
        </p:spPr>
      </p:pic>
      <p:sp>
        <p:nvSpPr>
          <p:cNvPr id="17" name="Rectangle 2">
            <a:extLst>
              <a:ext uri="{FF2B5EF4-FFF2-40B4-BE49-F238E27FC236}">
                <a16:creationId xmlns:a16="http://schemas.microsoft.com/office/drawing/2014/main" id="{B76A4297-C836-9CAD-7086-A0ADB7E8265B}"/>
              </a:ext>
            </a:extLst>
          </p:cNvPr>
          <p:cNvSpPr txBox="1">
            <a:spLocks noChangeArrowheads="1"/>
          </p:cNvSpPr>
          <p:nvPr/>
        </p:nvSpPr>
        <p:spPr>
          <a:xfrm>
            <a:off x="609600" y="6341740"/>
            <a:ext cx="10972800" cy="467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a:latin typeface="UD デジタル 教科書体 N" panose="02020400000000000000" pitchFamily="17" charset="-128"/>
                <a:ea typeface="UD デジタル 教科書体 N" panose="02020400000000000000" pitchFamily="17" charset="-128"/>
              </a:rPr>
              <a:t>鎌原雅彦・竹綱誠一郎　</a:t>
            </a:r>
            <a:r>
              <a:rPr lang="en-US" altLang="ja-JP" sz="1800">
                <a:latin typeface="UD デジタル 教科書体 N" panose="02020400000000000000" pitchFamily="17" charset="-128"/>
                <a:ea typeface="UD デジタル 教科書体 N" panose="02020400000000000000" pitchFamily="17" charset="-128"/>
              </a:rPr>
              <a:t>2005</a:t>
            </a:r>
            <a:r>
              <a:rPr lang="ja-JP" altLang="en-US" sz="1800">
                <a:latin typeface="UD デジタル 教科書体 N" panose="02020400000000000000" pitchFamily="17" charset="-128"/>
                <a:ea typeface="UD デジタル 教科書体 N" panose="02020400000000000000" pitchFamily="17" charset="-128"/>
              </a:rPr>
              <a:t>　やさしい教育心理学改訂版　有斐閣　</a:t>
            </a:r>
            <a:r>
              <a:rPr lang="en-US" altLang="ja-JP" sz="1800">
                <a:latin typeface="UD デジタル 教科書体 N" panose="02020400000000000000" pitchFamily="17" charset="-128"/>
                <a:ea typeface="UD デジタル 教科書体 N" panose="02020400000000000000" pitchFamily="17" charset="-128"/>
              </a:rPr>
              <a:t>53</a:t>
            </a:r>
            <a:r>
              <a:rPr lang="ja-JP" altLang="en-US" sz="1800">
                <a:latin typeface="UD デジタル 教科書体 N" panose="02020400000000000000" pitchFamily="17" charset="-128"/>
                <a:ea typeface="UD デジタル 教科書体 N" panose="02020400000000000000" pitchFamily="17" charset="-128"/>
              </a:rPr>
              <a:t>ページより</a:t>
            </a:r>
          </a:p>
        </p:txBody>
      </p:sp>
      <p:sp>
        <p:nvSpPr>
          <p:cNvPr id="3" name="テキスト ボックス 2">
            <a:extLst>
              <a:ext uri="{FF2B5EF4-FFF2-40B4-BE49-F238E27FC236}">
                <a16:creationId xmlns:a16="http://schemas.microsoft.com/office/drawing/2014/main" id="{7835C361-AC95-1208-051E-D4A84B045774}"/>
              </a:ext>
            </a:extLst>
          </p:cNvPr>
          <p:cNvSpPr txBox="1"/>
          <p:nvPr/>
        </p:nvSpPr>
        <p:spPr>
          <a:xfrm>
            <a:off x="404037" y="1044357"/>
            <a:ext cx="3848986"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図１　スキナーの実験箱</a:t>
            </a:r>
          </a:p>
        </p:txBody>
      </p:sp>
      <p:sp>
        <p:nvSpPr>
          <p:cNvPr id="4" name="テキスト ボックス 3">
            <a:extLst>
              <a:ext uri="{FF2B5EF4-FFF2-40B4-BE49-F238E27FC236}">
                <a16:creationId xmlns:a16="http://schemas.microsoft.com/office/drawing/2014/main" id="{D5978D83-B88E-C703-F73B-2AAFE1C4F834}"/>
              </a:ext>
            </a:extLst>
          </p:cNvPr>
          <p:cNvSpPr txBox="1"/>
          <p:nvPr/>
        </p:nvSpPr>
        <p:spPr>
          <a:xfrm>
            <a:off x="404037" y="3854475"/>
            <a:ext cx="3848986"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図２　行動と強化の随伴性</a:t>
            </a:r>
          </a:p>
        </p:txBody>
      </p:sp>
      <p:sp>
        <p:nvSpPr>
          <p:cNvPr id="5" name="スライド番号プレースホルダー 4">
            <a:extLst>
              <a:ext uri="{FF2B5EF4-FFF2-40B4-BE49-F238E27FC236}">
                <a16:creationId xmlns:a16="http://schemas.microsoft.com/office/drawing/2014/main" id="{1C755498-91A6-8F9F-443C-51098B0A1758}"/>
              </a:ext>
            </a:extLst>
          </p:cNvPr>
          <p:cNvSpPr>
            <a:spLocks noGrp="1"/>
          </p:cNvSpPr>
          <p:nvPr>
            <p:ph type="sldNum" sz="quarter" idx="12"/>
          </p:nvPr>
        </p:nvSpPr>
        <p:spPr/>
        <p:txBody>
          <a:bodyPr/>
          <a:lstStyle/>
          <a:p>
            <a:fld id="{32F8ED4C-5146-43DC-BE8B-967CEE49EC98}" type="slidenum">
              <a:rPr kumimoji="1" lang="ja-JP" altLang="en-US" smtClean="0"/>
              <a:t>18</a:t>
            </a:fld>
            <a:endParaRPr kumimoji="1" lang="ja-JP" altLang="en-US"/>
          </a:p>
        </p:txBody>
      </p:sp>
    </p:spTree>
    <p:extLst>
      <p:ext uri="{BB962C8B-B14F-4D97-AF65-F5344CB8AC3E}">
        <p14:creationId xmlns:p14="http://schemas.microsoft.com/office/powerpoint/2010/main" val="134788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298E6E48-CE28-8D5D-F044-F72C49DE0553}"/>
              </a:ext>
            </a:extLst>
          </p:cNvPr>
          <p:cNvSpPr>
            <a:spLocks noGrp="1"/>
          </p:cNvSpPr>
          <p:nvPr>
            <p:ph idx="1"/>
          </p:nvPr>
        </p:nvSpPr>
        <p:spPr>
          <a:xfrm>
            <a:off x="86833" y="2484476"/>
            <a:ext cx="8304028" cy="4351338"/>
          </a:xfrm>
        </p:spPr>
        <p:txBody>
          <a:bodyPr>
            <a:normAutofit/>
          </a:bodyPr>
          <a:lstStyle/>
          <a:p>
            <a:r>
              <a:rPr lang="ja-JP" altLang="ja-JP" kern="100">
                <a:effectLst/>
                <a:latin typeface="游明朝" panose="02020400000000000000" pitchFamily="18" charset="-128"/>
                <a:ea typeface="UD デジタル 教科書体 N-R" panose="02020400000000000000" pitchFamily="17" charset="-128"/>
                <a:cs typeface="Times New Roman" panose="02020603050405020304" pitchFamily="18" charset="0"/>
              </a:rPr>
              <a:t>蛍光マーカーで線を引きながら</a:t>
            </a:r>
            <a:r>
              <a:rPr lang="ja-JP" altLang="en-US" kern="100">
                <a:effectLst/>
                <a:latin typeface="游明朝" panose="02020400000000000000" pitchFamily="18" charset="-128"/>
                <a:ea typeface="UD デジタル 教科書体 N-R" panose="02020400000000000000" pitchFamily="17" charset="-128"/>
                <a:cs typeface="Times New Roman" panose="02020603050405020304" pitchFamily="18" charset="0"/>
              </a:rPr>
              <a:t>本を</a:t>
            </a:r>
            <a:r>
              <a:rPr lang="ja-JP" altLang="ja-JP" kern="100">
                <a:effectLst/>
                <a:latin typeface="游明朝" panose="02020400000000000000" pitchFamily="18" charset="-128"/>
                <a:ea typeface="UD デジタル 教科書体 N-R" panose="02020400000000000000" pitchFamily="17" charset="-128"/>
                <a:cs typeface="Times New Roman" panose="02020603050405020304" pitchFamily="18" charset="0"/>
              </a:rPr>
              <a:t>読む</a:t>
            </a:r>
            <a:r>
              <a:rPr lang="ja-JP" altLang="en-US"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endParaRPr lang="en-US" altLang="ja-JP" kern="10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r>
              <a:rPr lang="ja-JP" altLang="ja-JP" kern="100">
                <a:effectLst/>
                <a:latin typeface="游明朝" panose="02020400000000000000" pitchFamily="18" charset="-128"/>
                <a:ea typeface="UD デジタル 教科書体 N-R" panose="02020400000000000000" pitchFamily="17" charset="-128"/>
                <a:cs typeface="Times New Roman" panose="02020603050405020304" pitchFamily="18" charset="0"/>
              </a:rPr>
              <a:t>線引き行動は、どこかのタイミングで学習され、そして、その結果、理解度が深まり、試験で良い点（強化子）を取ることで、その行動が定着した。この行動の学習がオペラント条件づけである。 </a:t>
            </a:r>
            <a:endParaRPr lang="ja-JP" altLang="ja-JP"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pic>
        <p:nvPicPr>
          <p:cNvPr id="6" name="図 5">
            <a:extLst>
              <a:ext uri="{FF2B5EF4-FFF2-40B4-BE49-F238E27FC236}">
                <a16:creationId xmlns:a16="http://schemas.microsoft.com/office/drawing/2014/main" id="{FBA36AD6-A44E-4D9C-1E2C-730782DC75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16408" y="0"/>
            <a:ext cx="3140149" cy="4710224"/>
          </a:xfrm>
          <a:prstGeom prst="rect">
            <a:avLst/>
          </a:prstGeom>
        </p:spPr>
      </p:pic>
      <p:sp>
        <p:nvSpPr>
          <p:cNvPr id="7" name="テキスト ボックス 6">
            <a:extLst>
              <a:ext uri="{FF2B5EF4-FFF2-40B4-BE49-F238E27FC236}">
                <a16:creationId xmlns:a16="http://schemas.microsoft.com/office/drawing/2014/main" id="{1306BE70-DB7B-FA23-B295-337F06DF27A0}"/>
              </a:ext>
            </a:extLst>
          </p:cNvPr>
          <p:cNvSpPr txBox="1"/>
          <p:nvPr/>
        </p:nvSpPr>
        <p:spPr>
          <a:xfrm>
            <a:off x="276447" y="818706"/>
            <a:ext cx="2413589" cy="369332"/>
          </a:xfrm>
          <a:prstGeom prst="rect">
            <a:avLst/>
          </a:prstGeom>
          <a:noFill/>
          <a:ln w="28575">
            <a:solidFill>
              <a:schemeClr val="tx1"/>
            </a:solidFill>
          </a:ln>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本に線を引く行動</a:t>
            </a:r>
          </a:p>
        </p:txBody>
      </p:sp>
      <p:sp>
        <p:nvSpPr>
          <p:cNvPr id="8" name="テキスト ボックス 7">
            <a:extLst>
              <a:ext uri="{FF2B5EF4-FFF2-40B4-BE49-F238E27FC236}">
                <a16:creationId xmlns:a16="http://schemas.microsoft.com/office/drawing/2014/main" id="{9FD0B775-2B61-5CAD-19C9-64A07EA4EA68}"/>
              </a:ext>
            </a:extLst>
          </p:cNvPr>
          <p:cNvSpPr txBox="1"/>
          <p:nvPr/>
        </p:nvSpPr>
        <p:spPr>
          <a:xfrm>
            <a:off x="5013251" y="680206"/>
            <a:ext cx="2732567" cy="646331"/>
          </a:xfrm>
          <a:prstGeom prst="rect">
            <a:avLst/>
          </a:prstGeom>
          <a:noFill/>
          <a:ln w="28575">
            <a:solidFill>
              <a:schemeClr val="tx1"/>
            </a:solidFill>
          </a:ln>
        </p:spPr>
        <p:txBody>
          <a:bodyPr wrap="square" rtlCol="0">
            <a:spAutoFit/>
          </a:bodyPr>
          <a:lstStyle/>
          <a:p>
            <a:r>
              <a:rPr lang="ja-JP" altLang="en-US">
                <a:latin typeface="UD デジタル 教科書体 N" panose="02020400000000000000" pitchFamily="17" charset="-128"/>
                <a:ea typeface="UD デジタル 教科書体 N" panose="02020400000000000000" pitchFamily="17" charset="-128"/>
              </a:rPr>
              <a:t>（理解が深まり）試験で良い成績が取れた</a:t>
            </a:r>
            <a:endParaRPr kumimoji="1" lang="ja-JP" altLang="en-US">
              <a:latin typeface="UD デジタル 教科書体 N" panose="02020400000000000000" pitchFamily="17" charset="-128"/>
              <a:ea typeface="UD デジタル 教科書体 N" panose="02020400000000000000" pitchFamily="17" charset="-128"/>
            </a:endParaRPr>
          </a:p>
        </p:txBody>
      </p:sp>
      <p:sp>
        <p:nvSpPr>
          <p:cNvPr id="12" name="テキスト ボックス 11">
            <a:extLst>
              <a:ext uri="{FF2B5EF4-FFF2-40B4-BE49-F238E27FC236}">
                <a16:creationId xmlns:a16="http://schemas.microsoft.com/office/drawing/2014/main" id="{71AA0336-391E-D952-681B-3A80137AECC2}"/>
              </a:ext>
            </a:extLst>
          </p:cNvPr>
          <p:cNvSpPr txBox="1"/>
          <p:nvPr/>
        </p:nvSpPr>
        <p:spPr>
          <a:xfrm>
            <a:off x="5257800" y="1499191"/>
            <a:ext cx="2488018" cy="369332"/>
          </a:xfrm>
          <a:prstGeom prst="rect">
            <a:avLst/>
          </a:prstGeom>
          <a:noFill/>
        </p:spPr>
        <p:txBody>
          <a:bodyPr wrap="square" rtlCol="0">
            <a:spAutoFit/>
          </a:bodyPr>
          <a:lstStyle/>
          <a:p>
            <a:r>
              <a:rPr lang="ja-JP" altLang="en-US">
                <a:latin typeface="UD デジタル 教科書体 N" panose="02020400000000000000" pitchFamily="17" charset="-128"/>
                <a:ea typeface="UD デジタル 教科書体 N" panose="02020400000000000000" pitchFamily="17" charset="-128"/>
              </a:rPr>
              <a:t>強化子</a:t>
            </a:r>
            <a:endParaRPr kumimoji="1" lang="ja-JP" altLang="en-US">
              <a:latin typeface="UD デジタル 教科書体 N" panose="02020400000000000000" pitchFamily="17" charset="-128"/>
              <a:ea typeface="UD デジタル 教科書体 N" panose="02020400000000000000" pitchFamily="17" charset="-128"/>
            </a:endParaRPr>
          </a:p>
        </p:txBody>
      </p:sp>
      <p:sp>
        <p:nvSpPr>
          <p:cNvPr id="14" name="テキスト ボックス 13">
            <a:extLst>
              <a:ext uri="{FF2B5EF4-FFF2-40B4-BE49-F238E27FC236}">
                <a16:creationId xmlns:a16="http://schemas.microsoft.com/office/drawing/2014/main" id="{2902EB50-3FA6-CF7E-CDBB-BC5D616416F4}"/>
              </a:ext>
            </a:extLst>
          </p:cNvPr>
          <p:cNvSpPr txBox="1"/>
          <p:nvPr/>
        </p:nvSpPr>
        <p:spPr>
          <a:xfrm>
            <a:off x="428847" y="1651591"/>
            <a:ext cx="2488018"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行動</a:t>
            </a:r>
          </a:p>
        </p:txBody>
      </p:sp>
      <p:cxnSp>
        <p:nvCxnSpPr>
          <p:cNvPr id="16" name="直線コネクタ 15">
            <a:extLst>
              <a:ext uri="{FF2B5EF4-FFF2-40B4-BE49-F238E27FC236}">
                <a16:creationId xmlns:a16="http://schemas.microsoft.com/office/drawing/2014/main" id="{853776DB-A599-64FC-632F-4329FBDBA8A2}"/>
              </a:ext>
            </a:extLst>
          </p:cNvPr>
          <p:cNvCxnSpPr>
            <a:stCxn id="7" idx="3"/>
            <a:endCxn id="8" idx="1"/>
          </p:cNvCxnSpPr>
          <p:nvPr/>
        </p:nvCxnSpPr>
        <p:spPr>
          <a:xfrm>
            <a:off x="2690036" y="1003372"/>
            <a:ext cx="2323215"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8" name="直線コネクタ 17">
            <a:extLst>
              <a:ext uri="{FF2B5EF4-FFF2-40B4-BE49-F238E27FC236}">
                <a16:creationId xmlns:a16="http://schemas.microsoft.com/office/drawing/2014/main" id="{680F45AF-2EFF-3B28-3A07-8D0BCA4A2963}"/>
              </a:ext>
            </a:extLst>
          </p:cNvPr>
          <p:cNvCxnSpPr/>
          <p:nvPr/>
        </p:nvCxnSpPr>
        <p:spPr>
          <a:xfrm>
            <a:off x="3742660" y="1003371"/>
            <a:ext cx="0" cy="648220"/>
          </a:xfrm>
          <a:prstGeom prst="line">
            <a:avLst/>
          </a:prstGeom>
          <a:ln w="38100"/>
        </p:spPr>
        <p:style>
          <a:lnRef idx="2">
            <a:schemeClr val="dk1"/>
          </a:lnRef>
          <a:fillRef idx="0">
            <a:schemeClr val="dk1"/>
          </a:fillRef>
          <a:effectRef idx="1">
            <a:schemeClr val="dk1"/>
          </a:effectRef>
          <a:fontRef idx="minor">
            <a:schemeClr val="tx1"/>
          </a:fontRef>
        </p:style>
      </p:cxnSp>
      <p:sp>
        <p:nvSpPr>
          <p:cNvPr id="19" name="テキスト ボックス 18">
            <a:extLst>
              <a:ext uri="{FF2B5EF4-FFF2-40B4-BE49-F238E27FC236}">
                <a16:creationId xmlns:a16="http://schemas.microsoft.com/office/drawing/2014/main" id="{DC1914F9-6FDC-2612-734A-3B1F891CD1E5}"/>
              </a:ext>
            </a:extLst>
          </p:cNvPr>
          <p:cNvSpPr txBox="1"/>
          <p:nvPr/>
        </p:nvSpPr>
        <p:spPr>
          <a:xfrm>
            <a:off x="2994838" y="1868523"/>
            <a:ext cx="2488018"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行動と強化子の随伴性</a:t>
            </a:r>
          </a:p>
        </p:txBody>
      </p:sp>
      <p:sp>
        <p:nvSpPr>
          <p:cNvPr id="21" name="テキスト ボックス 20">
            <a:extLst>
              <a:ext uri="{FF2B5EF4-FFF2-40B4-BE49-F238E27FC236}">
                <a16:creationId xmlns:a16="http://schemas.microsoft.com/office/drawing/2014/main" id="{8AB58156-6FB7-8315-A1B2-519857B7BDD2}"/>
              </a:ext>
            </a:extLst>
          </p:cNvPr>
          <p:cNvSpPr txBox="1"/>
          <p:nvPr/>
        </p:nvSpPr>
        <p:spPr>
          <a:xfrm>
            <a:off x="8963246" y="4833901"/>
            <a:ext cx="2830918" cy="646331"/>
          </a:xfrm>
          <a:prstGeom prst="rect">
            <a:avLst/>
          </a:prstGeom>
          <a:noFill/>
        </p:spPr>
        <p:txBody>
          <a:bodyPr wrap="square">
            <a:spAutoFit/>
          </a:bodyPr>
          <a:lstStyle/>
          <a:p>
            <a:r>
              <a:rPr kumimoji="1" lang="en-US" altLang="ja-JP">
                <a:latin typeface="UD デジタル 教科書体 N" panose="02020400000000000000" pitchFamily="17" charset="-128"/>
                <a:ea typeface="UD デジタル 教科書体 N" panose="02020400000000000000" pitchFamily="17" charset="-128"/>
              </a:rPr>
              <a:t>Chat GPT</a:t>
            </a:r>
            <a:r>
              <a:rPr kumimoji="1" lang="ja-JP" altLang="en-US">
                <a:latin typeface="UD デジタル 教科書体 N" panose="02020400000000000000" pitchFamily="17" charset="-128"/>
                <a:ea typeface="UD デジタル 教科書体 N" panose="02020400000000000000" pitchFamily="17" charset="-128"/>
              </a:rPr>
              <a:t>により生成されました</a:t>
            </a:r>
            <a:r>
              <a:rPr kumimoji="1" lang="ja-JP" altLang="en-US"/>
              <a:t>。</a:t>
            </a:r>
            <a:endParaRPr lang="ja-JP" altLang="en-US"/>
          </a:p>
        </p:txBody>
      </p:sp>
      <p:sp>
        <p:nvSpPr>
          <p:cNvPr id="2" name="スライド番号プレースホルダー 1">
            <a:extLst>
              <a:ext uri="{FF2B5EF4-FFF2-40B4-BE49-F238E27FC236}">
                <a16:creationId xmlns:a16="http://schemas.microsoft.com/office/drawing/2014/main" id="{1525B9D5-ADC8-26F4-953B-3167FBFF0948}"/>
              </a:ext>
            </a:extLst>
          </p:cNvPr>
          <p:cNvSpPr>
            <a:spLocks noGrp="1"/>
          </p:cNvSpPr>
          <p:nvPr>
            <p:ph type="sldNum" sz="quarter" idx="12"/>
          </p:nvPr>
        </p:nvSpPr>
        <p:spPr/>
        <p:txBody>
          <a:bodyPr/>
          <a:lstStyle/>
          <a:p>
            <a:fld id="{32F8ED4C-5146-43DC-BE8B-967CEE49EC98}" type="slidenum">
              <a:rPr kumimoji="1" lang="ja-JP" altLang="en-US" smtClean="0"/>
              <a:t>19</a:t>
            </a:fld>
            <a:endParaRPr kumimoji="1" lang="ja-JP" altLang="en-US"/>
          </a:p>
        </p:txBody>
      </p:sp>
    </p:spTree>
    <p:extLst>
      <p:ext uri="{BB962C8B-B14F-4D97-AF65-F5344CB8AC3E}">
        <p14:creationId xmlns:p14="http://schemas.microsoft.com/office/powerpoint/2010/main" val="97221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F93D-E31A-359D-A4B1-BFE1BCC271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D2DA04-67DB-E775-B7F8-6614C3417EAB}"/>
              </a:ext>
            </a:extLst>
          </p:cNvPr>
          <p:cNvSpPr>
            <a:spLocks noGrp="1"/>
          </p:cNvSpPr>
          <p:nvPr>
            <p:ph type="ctrTitle"/>
          </p:nvPr>
        </p:nvSpPr>
        <p:spPr>
          <a:xfrm>
            <a:off x="1637016" y="4470400"/>
            <a:ext cx="9144000" cy="2387600"/>
          </a:xfrm>
        </p:spPr>
        <p:txBody>
          <a:bodyPr>
            <a:noAutofit/>
          </a:bodyPr>
          <a:lstStyle/>
          <a:p>
            <a:pPr algn="l">
              <a:lnSpc>
                <a:spcPct val="200000"/>
              </a:lnSpc>
              <a:buNone/>
            </a:pPr>
            <a:r>
              <a:rPr lang="ja-JP"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第２章（第２科目）</a:t>
            </a:r>
            <a:br>
              <a:rPr lang="ja-JP" altLang="ja-JP" sz="40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br>
            <a:r>
              <a:rPr lang="ja-JP"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a:t>
            </a:r>
            <a:r>
              <a:rPr lang="en-US"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カウセリング心理学とは</a:t>
            </a:r>
            <a:br>
              <a:rPr lang="ja-JP" altLang="ja-JP" sz="40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br>
            <a:br>
              <a:rPr lang="ja-JP" altLang="ja-JP" sz="40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br>
            <a:br>
              <a:rPr lang="ja-JP" altLang="ja-JP" sz="40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br>
            <a:endParaRPr kumimoji="1" lang="ja-JP" altLang="en-US" sz="4000">
              <a:latin typeface="UD デジタル 教科書体 NP" panose="02020400000000000000" pitchFamily="18" charset="-128"/>
              <a:ea typeface="UD デジタル 教科書体 NP" panose="02020400000000000000" pitchFamily="18" charset="-128"/>
            </a:endParaRPr>
          </a:p>
        </p:txBody>
      </p:sp>
      <p:sp>
        <p:nvSpPr>
          <p:cNvPr id="3" name="スライド番号プレースホルダー 2">
            <a:extLst>
              <a:ext uri="{FF2B5EF4-FFF2-40B4-BE49-F238E27FC236}">
                <a16:creationId xmlns:a16="http://schemas.microsoft.com/office/drawing/2014/main" id="{5B1560F7-A181-8CC9-DFB4-AC6D15129BDB}"/>
              </a:ext>
            </a:extLst>
          </p:cNvPr>
          <p:cNvSpPr>
            <a:spLocks noGrp="1"/>
          </p:cNvSpPr>
          <p:nvPr>
            <p:ph type="sldNum" sz="quarter" idx="12"/>
          </p:nvPr>
        </p:nvSpPr>
        <p:spPr/>
        <p:txBody>
          <a:bodyPr/>
          <a:lstStyle/>
          <a:p>
            <a:fld id="{32F8ED4C-5146-43DC-BE8B-967CEE49EC98}" type="slidenum">
              <a:rPr kumimoji="1" lang="ja-JP" altLang="en-US" smtClean="0"/>
              <a:t>2</a:t>
            </a:fld>
            <a:endParaRPr kumimoji="1" lang="ja-JP" altLang="en-US"/>
          </a:p>
        </p:txBody>
      </p:sp>
    </p:spTree>
    <p:extLst>
      <p:ext uri="{BB962C8B-B14F-4D97-AF65-F5344CB8AC3E}">
        <p14:creationId xmlns:p14="http://schemas.microsoft.com/office/powerpoint/2010/main" val="145105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9D88A-58FD-A5BC-D6F1-CB7F8397AC0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A75E84-C3A5-A4EC-04DF-DD9CF4B0DAFE}"/>
              </a:ext>
            </a:extLst>
          </p:cNvPr>
          <p:cNvSpPr>
            <a:spLocks noGrp="1"/>
          </p:cNvSpPr>
          <p:nvPr>
            <p:ph type="sldNum" sz="quarter" idx="12"/>
          </p:nvPr>
        </p:nvSpPr>
        <p:spPr/>
        <p:txBody>
          <a:bodyPr/>
          <a:lstStyle/>
          <a:p>
            <a:pPr>
              <a:defRPr/>
            </a:pPr>
            <a:fld id="{2344743E-0410-45EE-B904-13BA821CB55C}" type="slidenum">
              <a:rPr lang="en-US" altLang="ja-JP" smtClean="0"/>
              <a:pPr>
                <a:defRPr/>
              </a:pPr>
              <a:t>20</a:t>
            </a:fld>
            <a:endParaRPr lang="en-US" altLang="ja-JP"/>
          </a:p>
        </p:txBody>
      </p:sp>
      <p:sp>
        <p:nvSpPr>
          <p:cNvPr id="5" name="正方形/長方形 4">
            <a:extLst>
              <a:ext uri="{FF2B5EF4-FFF2-40B4-BE49-F238E27FC236}">
                <a16:creationId xmlns:a16="http://schemas.microsoft.com/office/drawing/2014/main" id="{B97787EC-DA23-372C-EEF1-C4374267CA48}"/>
              </a:ext>
            </a:extLst>
          </p:cNvPr>
          <p:cNvSpPr/>
          <p:nvPr/>
        </p:nvSpPr>
        <p:spPr>
          <a:xfrm>
            <a:off x="2071818" y="2927237"/>
            <a:ext cx="2052228" cy="135015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先行事象</a:t>
            </a:r>
            <a:r>
              <a:rPr kumimoji="1" lang="en-US" altLang="ja-JP">
                <a:latin typeface="BIZ UDPゴシック" panose="020B0400000000000000" pitchFamily="50" charset="-128"/>
                <a:ea typeface="BIZ UDPゴシック" panose="020B0400000000000000" pitchFamily="50" charset="-128"/>
              </a:rPr>
              <a:t>A</a:t>
            </a:r>
            <a:endParaRPr lang="en-US" altLang="ja-JP">
              <a:latin typeface="BIZ UDPゴシック" panose="020B0400000000000000" pitchFamily="50" charset="-128"/>
              <a:ea typeface="BIZ UDPゴシック" panose="020B0400000000000000" pitchFamily="50" charset="-128"/>
            </a:endParaRPr>
          </a:p>
          <a:p>
            <a:pPr algn="ctr"/>
            <a:r>
              <a:rPr kumimoji="1" lang="ja-JP" altLang="en-US">
                <a:latin typeface="BIZ UDPゴシック" panose="020B0400000000000000" pitchFamily="50" charset="-128"/>
                <a:ea typeface="BIZ UDPゴシック" panose="020B0400000000000000" pitchFamily="50" charset="-128"/>
              </a:rPr>
              <a:t>挙手を</a:t>
            </a:r>
            <a:r>
              <a:rPr lang="ja-JP" altLang="en-US">
                <a:latin typeface="BIZ UDPゴシック" panose="020B0400000000000000" pitchFamily="50" charset="-128"/>
                <a:ea typeface="BIZ UDPゴシック" panose="020B0400000000000000" pitchFamily="50" charset="-128"/>
              </a:rPr>
              <a:t>して指名されない</a:t>
            </a:r>
            <a:r>
              <a:rPr lang="en-US" altLang="ja-JP">
                <a:latin typeface="BIZ UDPゴシック" panose="020B0400000000000000" pitchFamily="50" charset="-128"/>
                <a:ea typeface="BIZ UDPゴシック" panose="020B0400000000000000" pitchFamily="50" charset="-128"/>
              </a:rPr>
              <a:t>F</a:t>
            </a:r>
            <a:r>
              <a:rPr lang="ja-JP" altLang="en-US">
                <a:latin typeface="BIZ UDPゴシック" panose="020B0400000000000000" pitchFamily="50" charset="-128"/>
                <a:ea typeface="BIZ UDPゴシック" panose="020B0400000000000000" pitchFamily="50" charset="-128"/>
              </a:rPr>
              <a:t>さん</a:t>
            </a:r>
            <a:endParaRPr kumimoji="1" lang="en-US" altLang="ja-JP">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2ACA86B3-D592-87C3-B6DA-2CA1749B9912}"/>
              </a:ext>
            </a:extLst>
          </p:cNvPr>
          <p:cNvSpPr/>
          <p:nvPr/>
        </p:nvSpPr>
        <p:spPr>
          <a:xfrm>
            <a:off x="4737379" y="2873664"/>
            <a:ext cx="2052228" cy="135015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行動</a:t>
            </a:r>
            <a:r>
              <a:rPr kumimoji="1" lang="en-US" altLang="ja-JP">
                <a:latin typeface="BIZ UDPゴシック" panose="020B0400000000000000" pitchFamily="50" charset="-128"/>
                <a:ea typeface="BIZ UDPゴシック" panose="020B0400000000000000" pitchFamily="50" charset="-128"/>
              </a:rPr>
              <a:t>B</a:t>
            </a:r>
          </a:p>
          <a:p>
            <a:pPr algn="ctr"/>
            <a:r>
              <a:rPr lang="ja-JP" altLang="en-US">
                <a:latin typeface="BIZ UDPゴシック" panose="020B0400000000000000" pitchFamily="50" charset="-128"/>
                <a:ea typeface="BIZ UDPゴシック" panose="020B0400000000000000" pitchFamily="50" charset="-128"/>
              </a:rPr>
              <a:t>授業中に教室から出て行く</a:t>
            </a:r>
            <a:endParaRPr kumimoji="1" lang="en-US" altLang="ja-JP"/>
          </a:p>
        </p:txBody>
      </p:sp>
      <p:sp>
        <p:nvSpPr>
          <p:cNvPr id="8" name="正方形/長方形 7">
            <a:extLst>
              <a:ext uri="{FF2B5EF4-FFF2-40B4-BE49-F238E27FC236}">
                <a16:creationId xmlns:a16="http://schemas.microsoft.com/office/drawing/2014/main" id="{2772E6B1-A474-258A-C6D4-4E06C046947E}"/>
              </a:ext>
            </a:extLst>
          </p:cNvPr>
          <p:cNvSpPr/>
          <p:nvPr/>
        </p:nvSpPr>
        <p:spPr>
          <a:xfrm>
            <a:off x="7393614" y="2836833"/>
            <a:ext cx="2214246" cy="135015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結果</a:t>
            </a:r>
            <a:r>
              <a:rPr lang="en-US" altLang="ja-JP">
                <a:latin typeface="BIZ UDPゴシック" panose="020B0400000000000000" pitchFamily="50" charset="-128"/>
                <a:ea typeface="BIZ UDPゴシック" panose="020B0400000000000000" pitchFamily="50" charset="-128"/>
              </a:rPr>
              <a:t>C</a:t>
            </a:r>
          </a:p>
          <a:p>
            <a:pPr algn="ctr"/>
            <a:r>
              <a:rPr lang="ja-JP" altLang="en-US">
                <a:latin typeface="BIZ UDPゴシック" panose="020B0400000000000000" pitchFamily="50" charset="-128"/>
                <a:ea typeface="BIZ UDPゴシック" panose="020B0400000000000000" pitchFamily="50" charset="-128"/>
              </a:rPr>
              <a:t>教師が教室に連れ戻そうとすると暴れる</a:t>
            </a:r>
            <a:endParaRPr lang="en-US" altLang="ja-JP">
              <a:latin typeface="BIZ UDPゴシック" panose="020B0400000000000000" pitchFamily="50" charset="-128"/>
              <a:ea typeface="BIZ UDPゴシック" panose="020B0400000000000000" pitchFamily="50" charset="-128"/>
            </a:endParaRPr>
          </a:p>
        </p:txBody>
      </p:sp>
      <p:sp>
        <p:nvSpPr>
          <p:cNvPr id="9" name="矢印: 右 8">
            <a:extLst>
              <a:ext uri="{FF2B5EF4-FFF2-40B4-BE49-F238E27FC236}">
                <a16:creationId xmlns:a16="http://schemas.microsoft.com/office/drawing/2014/main" id="{9CCC96C3-16E6-F466-22E6-4611562DB33D}"/>
              </a:ext>
            </a:extLst>
          </p:cNvPr>
          <p:cNvSpPr/>
          <p:nvPr/>
        </p:nvSpPr>
        <p:spPr>
          <a:xfrm>
            <a:off x="4215288" y="3326045"/>
            <a:ext cx="37804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704E645E-1946-475A-ECEF-43AC53E446B5}"/>
              </a:ext>
            </a:extLst>
          </p:cNvPr>
          <p:cNvSpPr/>
          <p:nvPr/>
        </p:nvSpPr>
        <p:spPr>
          <a:xfrm>
            <a:off x="6902589" y="3332715"/>
            <a:ext cx="37804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B2DD52E-4EDE-197B-4AB8-BEB159CF77B6}"/>
              </a:ext>
            </a:extLst>
          </p:cNvPr>
          <p:cNvSpPr txBox="1"/>
          <p:nvPr/>
        </p:nvSpPr>
        <p:spPr>
          <a:xfrm>
            <a:off x="289560" y="856326"/>
            <a:ext cx="11612880" cy="954107"/>
          </a:xfrm>
          <a:prstGeom prst="rect">
            <a:avLst/>
          </a:prstGeom>
          <a:noFill/>
          <a:ln>
            <a:solidFill>
              <a:schemeClr val="tx1"/>
            </a:solidFill>
          </a:ln>
        </p:spPr>
        <p:txBody>
          <a:bodyPr wrap="square">
            <a:spAutoFit/>
          </a:bodyPr>
          <a:lstStyle/>
          <a:p>
            <a:r>
              <a:rPr lang="ja-JP" altLang="ja-JP" sz="2800">
                <a:effectLst/>
                <a:ea typeface="UD デジタル 教科書体 N-R" panose="02020400000000000000" pitchFamily="17" charset="-128"/>
                <a:cs typeface="Times New Roman" panose="02020603050405020304" pitchFamily="18" charset="0"/>
              </a:rPr>
              <a:t>中学校２年生の</a:t>
            </a:r>
            <a:r>
              <a:rPr lang="en-US" altLang="ja-JP" sz="2800">
                <a:effectLst/>
                <a:ea typeface="UD デジタル 教科書体 N-R" panose="02020400000000000000" pitchFamily="17" charset="-128"/>
                <a:cs typeface="Times New Roman" panose="02020603050405020304" pitchFamily="18" charset="0"/>
              </a:rPr>
              <a:t>F</a:t>
            </a:r>
            <a:r>
              <a:rPr lang="ja-JP" altLang="ja-JP" sz="2800">
                <a:effectLst/>
                <a:ea typeface="UD デジタル 教科書体 N-R" panose="02020400000000000000" pitchFamily="17" charset="-128"/>
                <a:cs typeface="Times New Roman" panose="02020603050405020304" pitchFamily="18" charset="0"/>
              </a:rPr>
              <a:t>さんは、授業中に指名されないと、教室からフラッと出ていった。教師が教室に連れ戻そうとすると暴れた。</a:t>
            </a:r>
            <a:endParaRPr lang="en-US" altLang="ja-JP" sz="2800">
              <a:effectLst/>
              <a:ea typeface="UD デジタル 教科書体 N-R" panose="02020400000000000000" pitchFamily="17" charset="-128"/>
              <a:cs typeface="Times New Roman" panose="02020603050405020304" pitchFamily="18" charset="0"/>
            </a:endParaRPr>
          </a:p>
        </p:txBody>
      </p:sp>
      <p:sp>
        <p:nvSpPr>
          <p:cNvPr id="6" name="吹き出し: 四角形 5">
            <a:extLst>
              <a:ext uri="{FF2B5EF4-FFF2-40B4-BE49-F238E27FC236}">
                <a16:creationId xmlns:a16="http://schemas.microsoft.com/office/drawing/2014/main" id="{A7DEF977-D8F0-524D-3EF7-B1EED15A34AA}"/>
              </a:ext>
            </a:extLst>
          </p:cNvPr>
          <p:cNvSpPr/>
          <p:nvPr/>
        </p:nvSpPr>
        <p:spPr>
          <a:xfrm>
            <a:off x="2155781" y="4626864"/>
            <a:ext cx="2743200" cy="1828607"/>
          </a:xfrm>
          <a:prstGeom prst="wedgeRectCallout">
            <a:avLst>
              <a:gd name="adj1" fmla="val -13844"/>
              <a:gd name="adj2" fmla="val -6329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latin typeface="UD デジタル 教科書体 N" panose="02020400000000000000" pitchFamily="17" charset="-128"/>
                <a:ea typeface="UD デジタル 教科書体 N" panose="02020400000000000000" pitchFamily="17" charset="-128"/>
              </a:rPr>
              <a:t>介入</a:t>
            </a:r>
            <a:r>
              <a:rPr kumimoji="1" lang="ja-JP" altLang="en-US">
                <a:latin typeface="UD デジタル 教科書体 N" panose="02020400000000000000" pitchFamily="17" charset="-128"/>
                <a:ea typeface="UD デジタル 教科書体 N" panose="02020400000000000000" pitchFamily="17" charset="-128"/>
              </a:rPr>
              <a:t>①</a:t>
            </a:r>
            <a:endParaRPr kumimoji="1" lang="en-US" altLang="ja-JP">
              <a:latin typeface="UD デジタル 教科書体 N" panose="02020400000000000000" pitchFamily="17" charset="-128"/>
              <a:ea typeface="UD デジタル 教科書体 N" panose="02020400000000000000" pitchFamily="17" charset="-128"/>
            </a:endParaRPr>
          </a:p>
          <a:p>
            <a:pPr algn="ctr"/>
            <a:r>
              <a:rPr kumimoji="1" lang="en-US" altLang="ja-JP">
                <a:latin typeface="UD デジタル 教科書体 N" panose="02020400000000000000" pitchFamily="17" charset="-128"/>
                <a:ea typeface="UD デジタル 教科書体 N" panose="02020400000000000000" pitchFamily="17" charset="-128"/>
              </a:rPr>
              <a:t>GIGA</a:t>
            </a:r>
            <a:r>
              <a:rPr lang="ja-JP" altLang="en-US">
                <a:latin typeface="UD デジタル 教科書体 N" panose="02020400000000000000" pitchFamily="17" charset="-128"/>
                <a:ea typeface="UD デジタル 教科書体 N" panose="02020400000000000000" pitchFamily="17" charset="-128"/>
              </a:rPr>
              <a:t>スクールの端末を利用し，学級全体の意見を集約し，</a:t>
            </a:r>
            <a:r>
              <a:rPr lang="en-US" altLang="ja-JP">
                <a:latin typeface="UD デジタル 教科書体 N" panose="02020400000000000000" pitchFamily="17" charset="-128"/>
                <a:ea typeface="UD デジタル 教科書体 N" panose="02020400000000000000" pitchFamily="17" charset="-128"/>
              </a:rPr>
              <a:t>F</a:t>
            </a:r>
            <a:r>
              <a:rPr lang="ja-JP" altLang="en-US">
                <a:latin typeface="UD デジタル 教科書体 N" panose="02020400000000000000" pitchFamily="17" charset="-128"/>
                <a:ea typeface="UD デジタル 教科書体 N" panose="02020400000000000000" pitchFamily="17" charset="-128"/>
              </a:rPr>
              <a:t>さんの意見を学級全体に紹介し褒める。</a:t>
            </a:r>
            <a:endParaRPr kumimoji="1" lang="ja-JP" altLang="en-US">
              <a:latin typeface="UD デジタル 教科書体 N" panose="02020400000000000000" pitchFamily="17" charset="-128"/>
              <a:ea typeface="UD デジタル 教科書体 N" panose="02020400000000000000" pitchFamily="17" charset="-128"/>
            </a:endParaRPr>
          </a:p>
        </p:txBody>
      </p:sp>
      <p:sp>
        <p:nvSpPr>
          <p:cNvPr id="11" name="吹き出し: 四角形 10">
            <a:extLst>
              <a:ext uri="{FF2B5EF4-FFF2-40B4-BE49-F238E27FC236}">
                <a16:creationId xmlns:a16="http://schemas.microsoft.com/office/drawing/2014/main" id="{4C176008-55FE-C8C8-0BDE-A9EBF69E4C13}"/>
              </a:ext>
            </a:extLst>
          </p:cNvPr>
          <p:cNvSpPr/>
          <p:nvPr/>
        </p:nvSpPr>
        <p:spPr>
          <a:xfrm>
            <a:off x="6599787" y="4557854"/>
            <a:ext cx="3181809" cy="1966625"/>
          </a:xfrm>
          <a:prstGeom prst="wedgeRectCallout">
            <a:avLst>
              <a:gd name="adj1" fmla="val -13844"/>
              <a:gd name="adj2" fmla="val -6329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latin typeface="UD デジタル 教科書体 N" panose="02020400000000000000" pitchFamily="17" charset="-128"/>
                <a:ea typeface="UD デジタル 教科書体 N" panose="02020400000000000000" pitchFamily="17" charset="-128"/>
              </a:rPr>
              <a:t>介入②</a:t>
            </a:r>
            <a:endParaRPr kumimoji="1" lang="en-US" altLang="ja-JP">
              <a:latin typeface="UD デジタル 教科書体 N" panose="02020400000000000000" pitchFamily="17" charset="-128"/>
              <a:ea typeface="UD デジタル 教科書体 N" panose="02020400000000000000" pitchFamily="17" charset="-128"/>
            </a:endParaRPr>
          </a:p>
          <a:p>
            <a:pPr algn="ctr"/>
            <a:r>
              <a:rPr kumimoji="1" lang="ja-JP" altLang="en-US">
                <a:latin typeface="UD デジタル 教科書体 N" panose="02020400000000000000" pitchFamily="17" charset="-128"/>
                <a:ea typeface="UD デジタル 教科書体 N" panose="02020400000000000000" pitchFamily="17" charset="-128"/>
              </a:rPr>
              <a:t>学校に「クールダウン」のスペースを作る。</a:t>
            </a:r>
            <a:endParaRPr kumimoji="1" lang="en-US" altLang="ja-JP">
              <a:latin typeface="UD デジタル 教科書体 N" panose="02020400000000000000" pitchFamily="17" charset="-128"/>
              <a:ea typeface="UD デジタル 教科書体 N" panose="02020400000000000000" pitchFamily="17" charset="-128"/>
            </a:endParaRPr>
          </a:p>
          <a:p>
            <a:pPr algn="ctr"/>
            <a:r>
              <a:rPr lang="ja-JP" altLang="en-US">
                <a:latin typeface="UD デジタル 教科書体 N" panose="02020400000000000000" pitchFamily="17" charset="-128"/>
                <a:ea typeface="UD デジタル 教科書体 N" panose="02020400000000000000" pitchFamily="17" charset="-128"/>
              </a:rPr>
              <a:t>介入③</a:t>
            </a:r>
            <a:endParaRPr lang="en-US" altLang="ja-JP">
              <a:latin typeface="UD デジタル 教科書体 N" panose="02020400000000000000" pitchFamily="17" charset="-128"/>
              <a:ea typeface="UD デジタル 教科書体 N" panose="02020400000000000000" pitchFamily="17" charset="-128"/>
            </a:endParaRPr>
          </a:p>
          <a:p>
            <a:pPr algn="ctr"/>
            <a:r>
              <a:rPr kumimoji="1" lang="en-US" altLang="ja-JP">
                <a:latin typeface="UD デジタル 教科書体 N" panose="02020400000000000000" pitchFamily="17" charset="-128"/>
                <a:ea typeface="UD デジタル 教科書体 N" panose="02020400000000000000" pitchFamily="17" charset="-128"/>
              </a:rPr>
              <a:t>F</a:t>
            </a:r>
            <a:r>
              <a:rPr kumimoji="1" lang="ja-JP" altLang="en-US">
                <a:latin typeface="UD デジタル 教科書体 N" panose="02020400000000000000" pitchFamily="17" charset="-128"/>
                <a:ea typeface="UD デジタル 教科書体 N" panose="02020400000000000000" pitchFamily="17" charset="-128"/>
              </a:rPr>
              <a:t>さんに「何かあったのか」，「心配している」と声を掛ける</a:t>
            </a:r>
          </a:p>
        </p:txBody>
      </p:sp>
      <p:sp>
        <p:nvSpPr>
          <p:cNvPr id="2" name="テキスト ボックス 1">
            <a:extLst>
              <a:ext uri="{FF2B5EF4-FFF2-40B4-BE49-F238E27FC236}">
                <a16:creationId xmlns:a16="http://schemas.microsoft.com/office/drawing/2014/main" id="{3516834D-AD76-6E50-0CA4-3EB668DFE3E2}"/>
              </a:ext>
            </a:extLst>
          </p:cNvPr>
          <p:cNvSpPr txBox="1"/>
          <p:nvPr/>
        </p:nvSpPr>
        <p:spPr>
          <a:xfrm>
            <a:off x="3071664" y="2472922"/>
            <a:ext cx="5383658"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図表５　三項随伴性（</a:t>
            </a:r>
            <a:r>
              <a:rPr kumimoji="1" lang="en-US" altLang="ja-JP">
                <a:latin typeface="BIZ UDPゴシック" panose="020B0400000000000000" pitchFamily="50" charset="-128"/>
                <a:ea typeface="BIZ UDPゴシック" panose="020B0400000000000000" pitchFamily="50" charset="-128"/>
              </a:rPr>
              <a:t>ABC</a:t>
            </a:r>
            <a:r>
              <a:rPr kumimoji="1" lang="ja-JP" altLang="en-US">
                <a:latin typeface="BIZ UDPゴシック" panose="020B0400000000000000" pitchFamily="50" charset="-128"/>
                <a:ea typeface="BIZ UDPゴシック" panose="020B0400000000000000" pitchFamily="50" charset="-128"/>
              </a:rPr>
              <a:t>モデル）</a:t>
            </a:r>
            <a:r>
              <a:rPr kumimoji="1" lang="en-US" altLang="ja-JP">
                <a:latin typeface="BIZ UDPゴシック" panose="020B0400000000000000" pitchFamily="50" charset="-128"/>
                <a:ea typeface="BIZ UDPゴシック" panose="020B0400000000000000" pitchFamily="50" charset="-128"/>
              </a:rPr>
              <a:t>C</a:t>
            </a:r>
            <a:r>
              <a:rPr kumimoji="1" lang="ja-JP" altLang="en-US">
                <a:latin typeface="BIZ UDPゴシック" panose="020B0400000000000000" pitchFamily="50" charset="-128"/>
                <a:ea typeface="BIZ UDPゴシック" panose="020B0400000000000000" pitchFamily="50" charset="-128"/>
              </a:rPr>
              <a:t>さんのケース</a:t>
            </a:r>
          </a:p>
        </p:txBody>
      </p:sp>
    </p:spTree>
    <p:extLst>
      <p:ext uri="{BB962C8B-B14F-4D97-AF65-F5344CB8AC3E}">
        <p14:creationId xmlns:p14="http://schemas.microsoft.com/office/powerpoint/2010/main" val="13136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F4717-56E2-8961-F957-3F1FC4AC77D2}"/>
              </a:ext>
            </a:extLst>
          </p:cNvPr>
          <p:cNvSpPr>
            <a:spLocks noGrp="1"/>
          </p:cNvSpPr>
          <p:nvPr>
            <p:ph type="title"/>
          </p:nvPr>
        </p:nvSpPr>
        <p:spPr>
          <a:xfrm>
            <a:off x="0" y="365125"/>
            <a:ext cx="9244584" cy="861775"/>
          </a:xfrm>
        </p:spPr>
        <p:txBody>
          <a:bodyPr>
            <a:noAutofit/>
          </a:bodyPr>
          <a:lstStyle/>
          <a:p>
            <a:r>
              <a:rPr lang="en-US" altLang="ja-JP" sz="4000" b="1"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(3)</a:t>
            </a:r>
            <a:r>
              <a:rPr lang="ja-JP" altLang="ja-JP" sz="4000" b="1"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認知行動療</a:t>
            </a:r>
            <a:r>
              <a:rPr lang="ja-JP" altLang="en-US" sz="4000" b="1"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法</a:t>
            </a:r>
            <a:r>
              <a:rPr lang="ja-JP" altLang="ja-JP" sz="4000" b="1"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的アプローチ</a:t>
            </a:r>
            <a:r>
              <a:rPr lang="ja-JP" altLang="en-US" sz="40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（論理療法の</a:t>
            </a:r>
            <a:r>
              <a:rPr lang="en-US" altLang="ja-JP" sz="40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ABCD</a:t>
            </a:r>
            <a:r>
              <a:rPr lang="ja-JP" altLang="en-US" sz="40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モデル）</a:t>
            </a:r>
            <a:endParaRPr kumimoji="1" lang="ja-JP" altLang="en-US" sz="4000">
              <a:latin typeface="UD デジタル 教科書体 N" panose="02020400000000000000" pitchFamily="17" charset="-128"/>
              <a:ea typeface="UD デジタル 教科書体 N" panose="02020400000000000000" pitchFamily="17" charset="-128"/>
            </a:endParaRPr>
          </a:p>
        </p:txBody>
      </p:sp>
      <p:sp>
        <p:nvSpPr>
          <p:cNvPr id="5" name="Rectangle 2">
            <a:extLst>
              <a:ext uri="{FF2B5EF4-FFF2-40B4-BE49-F238E27FC236}">
                <a16:creationId xmlns:a16="http://schemas.microsoft.com/office/drawing/2014/main" id="{091C9FA3-AA91-FE9E-D01C-1EA0FC1BAB21}"/>
              </a:ext>
            </a:extLst>
          </p:cNvPr>
          <p:cNvSpPr>
            <a:spLocks noGrp="1" noChangeArrowheads="1"/>
          </p:cNvSpPr>
          <p:nvPr>
            <p:ph idx="1"/>
          </p:nvPr>
        </p:nvSpPr>
        <p:spPr bwMode="auto">
          <a:xfrm>
            <a:off x="512064" y="1863957"/>
            <a:ext cx="65379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　</a:t>
            </a:r>
            <a:endParaRPr kumimoji="0" lang="ja-JP" altLang="en-US" sz="1800" b="0" i="0" u="none" strike="noStrike" cap="none" normalizeH="0" baseline="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ED40792E-BE29-C468-9002-51799BFF36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94005" y="229746"/>
            <a:ext cx="1889760" cy="2834640"/>
          </a:xfrm>
          <a:prstGeom prst="rect">
            <a:avLst/>
          </a:prstGeom>
        </p:spPr>
      </p:pic>
      <p:sp>
        <p:nvSpPr>
          <p:cNvPr id="8" name="テキスト ボックス 7">
            <a:extLst>
              <a:ext uri="{FF2B5EF4-FFF2-40B4-BE49-F238E27FC236}">
                <a16:creationId xmlns:a16="http://schemas.microsoft.com/office/drawing/2014/main" id="{AE4B8829-FB0A-7840-C757-AC8AC41520AD}"/>
              </a:ext>
            </a:extLst>
          </p:cNvPr>
          <p:cNvSpPr txBox="1"/>
          <p:nvPr/>
        </p:nvSpPr>
        <p:spPr>
          <a:xfrm>
            <a:off x="9390889" y="3199765"/>
            <a:ext cx="2679191" cy="630942"/>
          </a:xfrm>
          <a:prstGeom prst="rect">
            <a:avLst/>
          </a:prstGeom>
          <a:noFill/>
        </p:spPr>
        <p:txBody>
          <a:bodyPr wrap="square">
            <a:spAutoFit/>
          </a:bodyPr>
          <a:lstStyle/>
          <a:p>
            <a:r>
              <a:rPr kumimoji="0" lang="ja-JP"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アルバート・</a:t>
            </a:r>
            <a:r>
              <a:rPr kumimoji="0" lang="ja-JP" altLang="en-US"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エリス</a:t>
            </a:r>
            <a:r>
              <a:rPr kumimoji="0" lang="ja-JP"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kumimoji="0" lang="en-US"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1913‐2007</a:t>
            </a:r>
            <a:r>
              <a:rPr kumimoji="0" lang="ja-JP" altLang="en-US"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 </a:t>
            </a:r>
            <a:endParaRPr kumimoji="0" lang="en-US"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r>
              <a:rPr lang="en-US" altLang="ja-JP" sz="1050">
                <a:latin typeface="UD デジタル 教科書体 N" panose="02020400000000000000" pitchFamily="17" charset="-128"/>
                <a:ea typeface="UD デジタル 教科書体 N" panose="02020400000000000000" pitchFamily="17" charset="-128"/>
              </a:rPr>
              <a:t>※</a:t>
            </a:r>
            <a:r>
              <a:rPr lang="ja-JP" altLang="en-US" sz="1050">
                <a:latin typeface="UD デジタル 教科書体 N" panose="02020400000000000000" pitchFamily="17" charset="-128"/>
                <a:ea typeface="UD デジタル 教科書体 N" panose="02020400000000000000" pitchFamily="17" charset="-128"/>
              </a:rPr>
              <a:t>イラストは</a:t>
            </a:r>
            <a:r>
              <a:rPr lang="en-US" altLang="ja-JP" sz="1050">
                <a:latin typeface="UD デジタル 教科書体 N" panose="02020400000000000000" pitchFamily="17" charset="-128"/>
                <a:ea typeface="UD デジタル 教科書体 N" panose="02020400000000000000" pitchFamily="17" charset="-128"/>
              </a:rPr>
              <a:t>ChatGPT</a:t>
            </a:r>
            <a:r>
              <a:rPr lang="ja-JP" altLang="en-US" sz="1050">
                <a:latin typeface="UD デジタル 教科書体 N" panose="02020400000000000000" pitchFamily="17" charset="-128"/>
                <a:ea typeface="UD デジタル 教科書体 N" panose="02020400000000000000" pitchFamily="17" charset="-128"/>
              </a:rPr>
              <a:t>（</a:t>
            </a:r>
            <a:r>
              <a:rPr lang="en-US" altLang="ja-JP" sz="1050">
                <a:latin typeface="UD デジタル 教科書体 N" panose="02020400000000000000" pitchFamily="17" charset="-128"/>
                <a:ea typeface="UD デジタル 教科書体 N" panose="02020400000000000000" pitchFamily="17" charset="-128"/>
              </a:rPr>
              <a:t>OpenAI</a:t>
            </a:r>
            <a:r>
              <a:rPr lang="ja-JP" altLang="en-US" sz="1050">
                <a:latin typeface="UD デジタル 教科書体 N" panose="02020400000000000000" pitchFamily="17" charset="-128"/>
                <a:ea typeface="UD デジタル 教科書体 N" panose="02020400000000000000" pitchFamily="17" charset="-128"/>
              </a:rPr>
              <a:t>）を用いて生成しました（</a:t>
            </a:r>
            <a:r>
              <a:rPr lang="en-US" altLang="ja-JP" sz="1050">
                <a:latin typeface="UD デジタル 教科書体 N" panose="02020400000000000000" pitchFamily="17" charset="-128"/>
                <a:ea typeface="UD デジタル 教科書体 N" panose="02020400000000000000" pitchFamily="17" charset="-128"/>
              </a:rPr>
              <a:t>2025</a:t>
            </a:r>
            <a:r>
              <a:rPr lang="ja-JP" altLang="en-US" sz="1050">
                <a:latin typeface="UD デジタル 教科書体 N" panose="02020400000000000000" pitchFamily="17" charset="-128"/>
                <a:ea typeface="UD デジタル 教科書体 N" panose="02020400000000000000" pitchFamily="17" charset="-128"/>
              </a:rPr>
              <a:t>年</a:t>
            </a:r>
            <a:r>
              <a:rPr lang="en-US" altLang="ja-JP" sz="1050">
                <a:latin typeface="UD デジタル 教科書体 N" panose="02020400000000000000" pitchFamily="17" charset="-128"/>
                <a:ea typeface="UD デジタル 教科書体 N" panose="02020400000000000000" pitchFamily="17" charset="-128"/>
              </a:rPr>
              <a:t>4</a:t>
            </a:r>
            <a:r>
              <a:rPr lang="ja-JP" altLang="en-US" sz="1050">
                <a:latin typeface="UD デジタル 教科書体 N" panose="02020400000000000000" pitchFamily="17" charset="-128"/>
                <a:ea typeface="UD デジタル 教科書体 N" panose="02020400000000000000" pitchFamily="17" charset="-128"/>
              </a:rPr>
              <a:t>月</a:t>
            </a:r>
            <a:r>
              <a:rPr lang="en-US" altLang="ja-JP" sz="1050">
                <a:latin typeface="UD デジタル 教科書体 N" panose="02020400000000000000" pitchFamily="17" charset="-128"/>
                <a:ea typeface="UD デジタル 教科書体 N" panose="02020400000000000000" pitchFamily="17" charset="-128"/>
              </a:rPr>
              <a:t>23</a:t>
            </a:r>
            <a:r>
              <a:rPr lang="ja-JP" altLang="en-US" sz="1050">
                <a:latin typeface="UD デジタル 教科書体 N" panose="02020400000000000000" pitchFamily="17" charset="-128"/>
                <a:ea typeface="UD デジタル 教科書体 N" panose="02020400000000000000" pitchFamily="17" charset="-128"/>
              </a:rPr>
              <a:t>日）</a:t>
            </a:r>
            <a:r>
              <a:rPr lang="ja-JP" altLang="en-US" sz="1400">
                <a:latin typeface="UD デジタル 教科書体 N" panose="02020400000000000000" pitchFamily="17" charset="-128"/>
                <a:ea typeface="UD デジタル 教科書体 N" panose="02020400000000000000" pitchFamily="17" charset="-128"/>
              </a:rPr>
              <a:t>。</a:t>
            </a:r>
          </a:p>
        </p:txBody>
      </p:sp>
      <p:sp>
        <p:nvSpPr>
          <p:cNvPr id="10" name="正方形/長方形 9">
            <a:extLst>
              <a:ext uri="{FF2B5EF4-FFF2-40B4-BE49-F238E27FC236}">
                <a16:creationId xmlns:a16="http://schemas.microsoft.com/office/drawing/2014/main" id="{8E7E94BE-96F7-183C-A33D-0829159D3E59}"/>
              </a:ext>
            </a:extLst>
          </p:cNvPr>
          <p:cNvSpPr/>
          <p:nvPr/>
        </p:nvSpPr>
        <p:spPr>
          <a:xfrm>
            <a:off x="598507" y="1916444"/>
            <a:ext cx="1282974" cy="71152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出来事</a:t>
            </a:r>
            <a:r>
              <a:rPr kumimoji="1" lang="en-US" altLang="ja-JP">
                <a:latin typeface="BIZ UDPゴシック" panose="020B0400000000000000" pitchFamily="50" charset="-128"/>
                <a:ea typeface="BIZ UDPゴシック" panose="020B0400000000000000" pitchFamily="50" charset="-128"/>
              </a:rPr>
              <a:t>A</a:t>
            </a:r>
          </a:p>
        </p:txBody>
      </p:sp>
      <p:sp>
        <p:nvSpPr>
          <p:cNvPr id="12" name="正方形/長方形 11">
            <a:extLst>
              <a:ext uri="{FF2B5EF4-FFF2-40B4-BE49-F238E27FC236}">
                <a16:creationId xmlns:a16="http://schemas.microsoft.com/office/drawing/2014/main" id="{466639A1-0633-022C-3A92-11C3FE35BAD1}"/>
              </a:ext>
            </a:extLst>
          </p:cNvPr>
          <p:cNvSpPr/>
          <p:nvPr/>
        </p:nvSpPr>
        <p:spPr>
          <a:xfrm>
            <a:off x="4529851" y="2006820"/>
            <a:ext cx="1122079" cy="711521"/>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結果</a:t>
            </a:r>
            <a:r>
              <a:rPr kumimoji="1" lang="en-US" altLang="ja-JP" sz="1600">
                <a:latin typeface="BIZ UDPゴシック" panose="020B0400000000000000" pitchFamily="50" charset="-128"/>
                <a:ea typeface="BIZ UDPゴシック" panose="020B0400000000000000" pitchFamily="50" charset="-128"/>
              </a:rPr>
              <a:t>C</a:t>
            </a:r>
          </a:p>
        </p:txBody>
      </p:sp>
      <p:sp>
        <p:nvSpPr>
          <p:cNvPr id="13" name="矢印: 右 12">
            <a:extLst>
              <a:ext uri="{FF2B5EF4-FFF2-40B4-BE49-F238E27FC236}">
                <a16:creationId xmlns:a16="http://schemas.microsoft.com/office/drawing/2014/main" id="{FC7D2F8F-759D-37BB-4B7A-01CE380D80BF}"/>
              </a:ext>
            </a:extLst>
          </p:cNvPr>
          <p:cNvSpPr/>
          <p:nvPr/>
        </p:nvSpPr>
        <p:spPr>
          <a:xfrm>
            <a:off x="2041881" y="2116562"/>
            <a:ext cx="37804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AC77970-99DB-4EFF-B008-1FE609540314}"/>
              </a:ext>
            </a:extLst>
          </p:cNvPr>
          <p:cNvSpPr/>
          <p:nvPr/>
        </p:nvSpPr>
        <p:spPr>
          <a:xfrm>
            <a:off x="4026589" y="2110178"/>
            <a:ext cx="37804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8DA2D1C-F7BE-BE88-7D4B-96279015E542}"/>
              </a:ext>
            </a:extLst>
          </p:cNvPr>
          <p:cNvSpPr/>
          <p:nvPr/>
        </p:nvSpPr>
        <p:spPr>
          <a:xfrm>
            <a:off x="2581769" y="1983018"/>
            <a:ext cx="1282974" cy="71152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ビリーフ（信念）</a:t>
            </a:r>
            <a:r>
              <a:rPr kumimoji="1" lang="en-US" altLang="ja-JP">
                <a:latin typeface="BIZ UDPゴシック" panose="020B0400000000000000" pitchFamily="50" charset="-128"/>
                <a:ea typeface="BIZ UDPゴシック" panose="020B0400000000000000" pitchFamily="50" charset="-128"/>
              </a:rPr>
              <a:t>B</a:t>
            </a:r>
          </a:p>
        </p:txBody>
      </p:sp>
      <p:sp>
        <p:nvSpPr>
          <p:cNvPr id="17" name="正方形/長方形 16">
            <a:extLst>
              <a:ext uri="{FF2B5EF4-FFF2-40B4-BE49-F238E27FC236}">
                <a16:creationId xmlns:a16="http://schemas.microsoft.com/office/drawing/2014/main" id="{786F8224-672D-40DE-B74B-CB2AD78F2C1D}"/>
              </a:ext>
            </a:extLst>
          </p:cNvPr>
          <p:cNvSpPr/>
          <p:nvPr/>
        </p:nvSpPr>
        <p:spPr>
          <a:xfrm>
            <a:off x="6161884" y="1999334"/>
            <a:ext cx="1122079" cy="711521"/>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論駁</a:t>
            </a:r>
            <a:r>
              <a:rPr kumimoji="1" lang="en-US" altLang="ja-JP" sz="1600">
                <a:latin typeface="BIZ UDPゴシック" panose="020B0400000000000000" pitchFamily="50" charset="-128"/>
                <a:ea typeface="BIZ UDPゴシック" panose="020B0400000000000000" pitchFamily="50" charset="-128"/>
              </a:rPr>
              <a:t>D</a:t>
            </a:r>
          </a:p>
        </p:txBody>
      </p:sp>
      <p:sp>
        <p:nvSpPr>
          <p:cNvPr id="18" name="矢印: 右 17">
            <a:extLst>
              <a:ext uri="{FF2B5EF4-FFF2-40B4-BE49-F238E27FC236}">
                <a16:creationId xmlns:a16="http://schemas.microsoft.com/office/drawing/2014/main" id="{FE264D5D-5C17-19EB-1732-F8AC0B9FF136}"/>
              </a:ext>
            </a:extLst>
          </p:cNvPr>
          <p:cNvSpPr/>
          <p:nvPr/>
        </p:nvSpPr>
        <p:spPr>
          <a:xfrm>
            <a:off x="5717958" y="2139071"/>
            <a:ext cx="37804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281AC342-A23E-440E-7552-974E70F6539A}"/>
              </a:ext>
            </a:extLst>
          </p:cNvPr>
          <p:cNvSpPr/>
          <p:nvPr/>
        </p:nvSpPr>
        <p:spPr>
          <a:xfrm>
            <a:off x="2749806" y="3680572"/>
            <a:ext cx="2229873"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ja-JP" altLang="ja-JP" sz="1800" dirty="0">
                <a:effectLst/>
                <a:ea typeface="UD デジタル 教科書体 N-R" panose="02020400000000000000" pitchFamily="17" charset="-128"/>
                <a:cs typeface="Times New Roman" panose="02020603050405020304" pitchFamily="18" charset="0"/>
              </a:rPr>
              <a:t>論理的（合理的）</a:t>
            </a:r>
            <a:r>
              <a:rPr lang="ja-JP" altLang="en-US" dirty="0">
                <a:ea typeface="UD デジタル 教科書体 N-R" panose="02020400000000000000" pitchFamily="17" charset="-128"/>
                <a:cs typeface="Times New Roman" panose="02020603050405020304" pitchFamily="18" charset="0"/>
              </a:rPr>
              <a:t>なビリーフ</a:t>
            </a:r>
            <a:endParaRPr kumimoji="1" lang="ja-JP" altLang="en-US" dirty="0"/>
          </a:p>
        </p:txBody>
      </p:sp>
      <p:sp>
        <p:nvSpPr>
          <p:cNvPr id="22" name="楕円 21">
            <a:extLst>
              <a:ext uri="{FF2B5EF4-FFF2-40B4-BE49-F238E27FC236}">
                <a16:creationId xmlns:a16="http://schemas.microsoft.com/office/drawing/2014/main" id="{76651895-274C-A2BE-64FF-BCA3AB6ABCB3}"/>
              </a:ext>
            </a:extLst>
          </p:cNvPr>
          <p:cNvSpPr/>
          <p:nvPr/>
        </p:nvSpPr>
        <p:spPr>
          <a:xfrm>
            <a:off x="2749807" y="4949193"/>
            <a:ext cx="2229872" cy="914400"/>
          </a:xfrm>
          <a:prstGeom prst="ellipse">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ja-JP" altLang="ja-JP" sz="1800">
                <a:effectLst/>
                <a:ea typeface="UD デジタル 教科書体 N-R" panose="02020400000000000000" pitchFamily="17" charset="-128"/>
                <a:cs typeface="Times New Roman" panose="02020603050405020304" pitchFamily="18" charset="0"/>
              </a:rPr>
              <a:t>非論理的（非合理的）</a:t>
            </a:r>
            <a:r>
              <a:rPr lang="ja-JP" altLang="en-US" sz="1800">
                <a:effectLst/>
                <a:ea typeface="UD デジタル 教科書体 N-R" panose="02020400000000000000" pitchFamily="17" charset="-128"/>
                <a:cs typeface="Times New Roman" panose="02020603050405020304" pitchFamily="18" charset="0"/>
              </a:rPr>
              <a:t>なビリーフ</a:t>
            </a:r>
            <a:endParaRPr kumimoji="1" lang="ja-JP" altLang="en-US"/>
          </a:p>
        </p:txBody>
      </p:sp>
      <p:sp>
        <p:nvSpPr>
          <p:cNvPr id="23" name="正方形/長方形 22">
            <a:extLst>
              <a:ext uri="{FF2B5EF4-FFF2-40B4-BE49-F238E27FC236}">
                <a16:creationId xmlns:a16="http://schemas.microsoft.com/office/drawing/2014/main" id="{EBA942C8-8792-0DD9-A354-84C0AF4EFCC9}"/>
              </a:ext>
            </a:extLst>
          </p:cNvPr>
          <p:cNvSpPr/>
          <p:nvPr/>
        </p:nvSpPr>
        <p:spPr>
          <a:xfrm>
            <a:off x="666170" y="4403208"/>
            <a:ext cx="1282974" cy="71152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ビリーフ（信念）</a:t>
            </a:r>
            <a:r>
              <a:rPr kumimoji="1" lang="en-US" altLang="ja-JP">
                <a:latin typeface="BIZ UDPゴシック" panose="020B0400000000000000" pitchFamily="50" charset="-128"/>
                <a:ea typeface="BIZ UDPゴシック" panose="020B0400000000000000" pitchFamily="50" charset="-128"/>
              </a:rPr>
              <a:t>B</a:t>
            </a:r>
          </a:p>
        </p:txBody>
      </p:sp>
      <p:cxnSp>
        <p:nvCxnSpPr>
          <p:cNvPr id="25" name="直線コネクタ 24">
            <a:extLst>
              <a:ext uri="{FF2B5EF4-FFF2-40B4-BE49-F238E27FC236}">
                <a16:creationId xmlns:a16="http://schemas.microsoft.com/office/drawing/2014/main" id="{9ABB04C3-3760-A591-0FA4-819B04C26542}"/>
              </a:ext>
            </a:extLst>
          </p:cNvPr>
          <p:cNvCxnSpPr>
            <a:cxnSpLocks/>
            <a:stCxn id="23" idx="3"/>
            <a:endCxn id="21" idx="2"/>
          </p:cNvCxnSpPr>
          <p:nvPr/>
        </p:nvCxnSpPr>
        <p:spPr>
          <a:xfrm flipV="1">
            <a:off x="1949144" y="4137772"/>
            <a:ext cx="800662" cy="621196"/>
          </a:xfrm>
          <a:prstGeom prst="line">
            <a:avLst/>
          </a:prstGeom>
          <a:ln w="38100"/>
        </p:spPr>
        <p:style>
          <a:lnRef idx="2">
            <a:schemeClr val="dk1"/>
          </a:lnRef>
          <a:fillRef idx="0">
            <a:schemeClr val="dk1"/>
          </a:fillRef>
          <a:effectRef idx="1">
            <a:schemeClr val="dk1"/>
          </a:effectRef>
          <a:fontRef idx="minor">
            <a:schemeClr val="tx1"/>
          </a:fontRef>
        </p:style>
      </p:cxnSp>
      <p:cxnSp>
        <p:nvCxnSpPr>
          <p:cNvPr id="26" name="直線コネクタ 25">
            <a:extLst>
              <a:ext uri="{FF2B5EF4-FFF2-40B4-BE49-F238E27FC236}">
                <a16:creationId xmlns:a16="http://schemas.microsoft.com/office/drawing/2014/main" id="{F5653792-2D8B-5093-64DE-07F681C3E3CA}"/>
              </a:ext>
            </a:extLst>
          </p:cNvPr>
          <p:cNvCxnSpPr>
            <a:cxnSpLocks/>
            <a:stCxn id="23" idx="3"/>
            <a:endCxn id="22" idx="2"/>
          </p:cNvCxnSpPr>
          <p:nvPr/>
        </p:nvCxnSpPr>
        <p:spPr>
          <a:xfrm>
            <a:off x="1949144" y="4758968"/>
            <a:ext cx="800663" cy="647425"/>
          </a:xfrm>
          <a:prstGeom prst="line">
            <a:avLst/>
          </a:prstGeom>
          <a:ln w="38100"/>
        </p:spPr>
        <p:style>
          <a:lnRef idx="2">
            <a:schemeClr val="dk1"/>
          </a:lnRef>
          <a:fillRef idx="0">
            <a:schemeClr val="dk1"/>
          </a:fillRef>
          <a:effectRef idx="1">
            <a:schemeClr val="dk1"/>
          </a:effectRef>
          <a:fontRef idx="minor">
            <a:schemeClr val="tx1"/>
          </a:fontRef>
        </p:style>
      </p:cxnSp>
      <p:sp>
        <p:nvSpPr>
          <p:cNvPr id="31" name="テキスト ボックス 30">
            <a:extLst>
              <a:ext uri="{FF2B5EF4-FFF2-40B4-BE49-F238E27FC236}">
                <a16:creationId xmlns:a16="http://schemas.microsoft.com/office/drawing/2014/main" id="{F97F623B-447E-8374-DCBE-2192E510FBEA}"/>
              </a:ext>
            </a:extLst>
          </p:cNvPr>
          <p:cNvSpPr txBox="1"/>
          <p:nvPr/>
        </p:nvSpPr>
        <p:spPr>
          <a:xfrm>
            <a:off x="5198890" y="3870321"/>
            <a:ext cx="4243303" cy="1754326"/>
          </a:xfrm>
          <a:prstGeom prst="rect">
            <a:avLst/>
          </a:prstGeom>
          <a:noFill/>
        </p:spPr>
        <p:txBody>
          <a:bodyPr wrap="square">
            <a:spAutoFit/>
          </a:bodyPr>
          <a:lstStyle/>
          <a:p>
            <a:r>
              <a:rPr lang="ja-JP" altLang="ja-JP" sz="1800">
                <a:effectLst/>
                <a:ea typeface="UD デジタル 教科書体 N-R" panose="02020400000000000000" pitchFamily="17" charset="-128"/>
                <a:cs typeface="Times New Roman" panose="02020603050405020304" pitchFamily="18" charset="0"/>
              </a:rPr>
              <a:t>諸富（</a:t>
            </a:r>
            <a:r>
              <a:rPr lang="en-US" altLang="ja-JP" sz="1800">
                <a:effectLst/>
                <a:ea typeface="UD デジタル 教科書体 N-R" panose="02020400000000000000" pitchFamily="17" charset="-128"/>
                <a:cs typeface="Times New Roman" panose="02020603050405020304" pitchFamily="18" charset="0"/>
              </a:rPr>
              <a:t>2022</a:t>
            </a:r>
            <a:r>
              <a:rPr lang="ja-JP" altLang="ja-JP" sz="1800">
                <a:effectLst/>
                <a:ea typeface="UD デジタル 教科書体 N-R" panose="02020400000000000000" pitchFamily="17" charset="-128"/>
                <a:cs typeface="Times New Roman" panose="02020603050405020304" pitchFamily="18" charset="0"/>
              </a:rPr>
              <a:t>）は、論理的（合理的）なビリーフ、非論理的（非合理的）なビリーフの判断基準として、「事実に即しているかどうか」、「論理の飛躍やねじれはないかどうか」の</a:t>
            </a:r>
            <a:r>
              <a:rPr lang="en-US" altLang="ja-JP" sz="1800">
                <a:effectLst/>
                <a:ea typeface="UD デジタル 教科書体 N-R" panose="02020400000000000000" pitchFamily="17" charset="-128"/>
                <a:cs typeface="Times New Roman" panose="02020603050405020304" pitchFamily="18" charset="0"/>
              </a:rPr>
              <a:t>2</a:t>
            </a:r>
            <a:r>
              <a:rPr lang="ja-JP" altLang="ja-JP" sz="1800">
                <a:effectLst/>
                <a:ea typeface="UD デジタル 教科書体 N-R" panose="02020400000000000000" pitchFamily="17" charset="-128"/>
                <a:cs typeface="Times New Roman" panose="02020603050405020304" pitchFamily="18" charset="0"/>
              </a:rPr>
              <a:t>つを指摘している。</a:t>
            </a:r>
            <a:endParaRPr lang="ja-JP" altLang="en-US"/>
          </a:p>
        </p:txBody>
      </p:sp>
      <p:sp>
        <p:nvSpPr>
          <p:cNvPr id="3" name="スライド番号プレースホルダー 2">
            <a:extLst>
              <a:ext uri="{FF2B5EF4-FFF2-40B4-BE49-F238E27FC236}">
                <a16:creationId xmlns:a16="http://schemas.microsoft.com/office/drawing/2014/main" id="{4D3BD3F3-D48D-DB31-D0B1-92B19008080E}"/>
              </a:ext>
            </a:extLst>
          </p:cNvPr>
          <p:cNvSpPr>
            <a:spLocks noGrp="1"/>
          </p:cNvSpPr>
          <p:nvPr>
            <p:ph type="sldNum" sz="quarter" idx="12"/>
          </p:nvPr>
        </p:nvSpPr>
        <p:spPr/>
        <p:txBody>
          <a:bodyPr/>
          <a:lstStyle/>
          <a:p>
            <a:fld id="{32F8ED4C-5146-43DC-BE8B-967CEE49EC98}" type="slidenum">
              <a:rPr kumimoji="1" lang="ja-JP" altLang="en-US" smtClean="0"/>
              <a:t>21</a:t>
            </a:fld>
            <a:endParaRPr kumimoji="1" lang="ja-JP" altLang="en-US"/>
          </a:p>
        </p:txBody>
      </p:sp>
    </p:spTree>
    <p:extLst>
      <p:ext uri="{BB962C8B-B14F-4D97-AF65-F5344CB8AC3E}">
        <p14:creationId xmlns:p14="http://schemas.microsoft.com/office/powerpoint/2010/main" val="15203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4554218" y="2372979"/>
            <a:ext cx="2520280" cy="20311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eaLnBrk="1" hangingPunct="1"/>
            <a:r>
              <a:rPr lang="en-US" altLang="ja-JP">
                <a:solidFill>
                  <a:schemeClr val="tx1"/>
                </a:solidFill>
                <a:latin typeface="BIZ UDPゴシック" panose="020B0400000000000000" pitchFamily="50" charset="-128"/>
                <a:ea typeface="BIZ UDPゴシック" panose="020B0400000000000000" pitchFamily="50" charset="-128"/>
              </a:rPr>
              <a:t>(</a:t>
            </a:r>
            <a:r>
              <a:rPr lang="ja-JP" altLang="en-US">
                <a:solidFill>
                  <a:schemeClr val="tx1"/>
                </a:solidFill>
                <a:latin typeface="BIZ UDPゴシック" panose="020B0400000000000000" pitchFamily="50" charset="-128"/>
                <a:ea typeface="BIZ UDPゴシック" panose="020B0400000000000000" pitchFamily="50" charset="-128"/>
              </a:rPr>
              <a:t>ビリーフ</a:t>
            </a:r>
            <a:r>
              <a:rPr lang="en-US" altLang="ja-JP">
                <a:solidFill>
                  <a:schemeClr val="tx1"/>
                </a:solidFill>
                <a:latin typeface="BIZ UDPゴシック" panose="020B0400000000000000" pitchFamily="50" charset="-128"/>
                <a:ea typeface="BIZ UDPゴシック" panose="020B0400000000000000" pitchFamily="50" charset="-128"/>
              </a:rPr>
              <a:t>B</a:t>
            </a:r>
            <a:r>
              <a:rPr lang="ja-JP" altLang="en-US">
                <a:solidFill>
                  <a:schemeClr val="tx1"/>
                </a:solidFill>
                <a:latin typeface="BIZ UDPゴシック" panose="020B0400000000000000" pitchFamily="50" charset="-128"/>
                <a:ea typeface="BIZ UDPゴシック" panose="020B0400000000000000" pitchFamily="50" charset="-128"/>
              </a:rPr>
              <a:t>）</a:t>
            </a:r>
            <a:endParaRPr lang="en-US" altLang="ja-JP">
              <a:solidFill>
                <a:schemeClr val="tx1"/>
              </a:solidFill>
              <a:latin typeface="BIZ UDPゴシック" panose="020B0400000000000000" pitchFamily="50" charset="-128"/>
              <a:ea typeface="BIZ UDPゴシック" panose="020B0400000000000000" pitchFamily="50" charset="-128"/>
            </a:endParaRPr>
          </a:p>
          <a:p>
            <a:pPr eaLnBrk="1" hangingPunct="1"/>
            <a:r>
              <a:rPr lang="ja-JP" altLang="en-US">
                <a:solidFill>
                  <a:schemeClr val="tx1"/>
                </a:solidFill>
                <a:latin typeface="BIZ UDPゴシック" panose="020B0400000000000000" pitchFamily="50" charset="-128"/>
                <a:ea typeface="BIZ UDPゴシック" panose="020B0400000000000000" pitchFamily="50" charset="-128"/>
              </a:rPr>
              <a:t>「親友なら私のメッセージにすぐに返事をしなければならない」</a:t>
            </a:r>
          </a:p>
        </p:txBody>
      </p:sp>
      <p:sp>
        <p:nvSpPr>
          <p:cNvPr id="15" name="右矢印 10">
            <a:extLst>
              <a:ext uri="{FF2B5EF4-FFF2-40B4-BE49-F238E27FC236}">
                <a16:creationId xmlns:a16="http://schemas.microsoft.com/office/drawing/2014/main" id="{435E675D-7090-EED0-4267-44F654E84418}"/>
              </a:ext>
            </a:extLst>
          </p:cNvPr>
          <p:cNvSpPr/>
          <p:nvPr/>
        </p:nvSpPr>
        <p:spPr>
          <a:xfrm rot="2055563">
            <a:off x="4195198" y="2134237"/>
            <a:ext cx="621376" cy="648072"/>
          </a:xfrm>
          <a:prstGeom prst="rightArrow">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右矢印 10">
            <a:extLst>
              <a:ext uri="{FF2B5EF4-FFF2-40B4-BE49-F238E27FC236}">
                <a16:creationId xmlns:a16="http://schemas.microsoft.com/office/drawing/2014/main" id="{4A44BA53-B219-0727-29C0-DCD9D2B0B67F}"/>
              </a:ext>
            </a:extLst>
          </p:cNvPr>
          <p:cNvSpPr/>
          <p:nvPr/>
        </p:nvSpPr>
        <p:spPr>
          <a:xfrm rot="19174877">
            <a:off x="6978401" y="2200109"/>
            <a:ext cx="621376" cy="648072"/>
          </a:xfrm>
          <a:prstGeom prst="rightArrow">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FCE4EB5-FFF8-EA0C-7F83-8F8CA5F0F8C3}"/>
              </a:ext>
            </a:extLst>
          </p:cNvPr>
          <p:cNvSpPr txBox="1"/>
          <p:nvPr/>
        </p:nvSpPr>
        <p:spPr>
          <a:xfrm>
            <a:off x="4554218" y="919044"/>
            <a:ext cx="4056382"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図表７　論理療法の</a:t>
            </a:r>
            <a:r>
              <a:rPr kumimoji="1" lang="en-US" altLang="ja-JP">
                <a:latin typeface="BIZ UDPゴシック" panose="020B0400000000000000" pitchFamily="50" charset="-128"/>
                <a:ea typeface="BIZ UDPゴシック" panose="020B0400000000000000" pitchFamily="50" charset="-128"/>
              </a:rPr>
              <a:t>ABCD</a:t>
            </a:r>
            <a:r>
              <a:rPr kumimoji="1" lang="ja-JP" altLang="en-US">
                <a:latin typeface="BIZ UDPゴシック" panose="020B0400000000000000" pitchFamily="50" charset="-128"/>
                <a:ea typeface="BIZ UDPゴシック" panose="020B0400000000000000" pitchFamily="50" charset="-128"/>
              </a:rPr>
              <a:t>理論</a:t>
            </a:r>
          </a:p>
        </p:txBody>
      </p:sp>
      <p:sp>
        <p:nvSpPr>
          <p:cNvPr id="19" name="テキスト ボックス 18">
            <a:extLst>
              <a:ext uri="{FF2B5EF4-FFF2-40B4-BE49-F238E27FC236}">
                <a16:creationId xmlns:a16="http://schemas.microsoft.com/office/drawing/2014/main" id="{0CAA64FE-DC1B-DCED-12D7-812643BB7358}"/>
              </a:ext>
            </a:extLst>
          </p:cNvPr>
          <p:cNvSpPr txBox="1"/>
          <p:nvPr/>
        </p:nvSpPr>
        <p:spPr>
          <a:xfrm>
            <a:off x="7074498" y="4761518"/>
            <a:ext cx="4274771" cy="1169551"/>
          </a:xfrm>
          <a:prstGeom prst="rect">
            <a:avLst/>
          </a:prstGeom>
          <a:noFill/>
          <a:ln>
            <a:solidFill>
              <a:schemeClr val="tx1"/>
            </a:solidFill>
          </a:ln>
        </p:spPr>
        <p:txBody>
          <a:bodyPr wrap="square" rtlCol="0">
            <a:spAutoFit/>
          </a:bodyPr>
          <a:lstStyle/>
          <a:p>
            <a:r>
              <a:rPr lang="ja-JP" altLang="en-US" sz="1600">
                <a:latin typeface="BIZ UDPゴシック" panose="020B0400000000000000" pitchFamily="50" charset="-128"/>
                <a:ea typeface="BIZ UDPゴシック" panose="020B0400000000000000" pitchFamily="50" charset="-128"/>
              </a:rPr>
              <a:t>（論駁</a:t>
            </a:r>
            <a:r>
              <a:rPr lang="en-US" altLang="ja-JP" sz="1600">
                <a:latin typeface="BIZ UDPゴシック" panose="020B0400000000000000" pitchFamily="50" charset="-128"/>
                <a:ea typeface="BIZ UDPゴシック" panose="020B0400000000000000" pitchFamily="50" charset="-128"/>
              </a:rPr>
              <a:t>D</a:t>
            </a:r>
            <a:r>
              <a:rPr lang="ja-JP" altLang="en-US" sz="1600">
                <a:latin typeface="BIZ UDPゴシック" panose="020B0400000000000000" pitchFamily="50" charset="-128"/>
                <a:ea typeface="BIZ UDPゴシック" panose="020B0400000000000000" pitchFamily="50" charset="-128"/>
              </a:rPr>
              <a:t>）</a:t>
            </a:r>
            <a:endParaRPr lang="en-US" altLang="ja-JP" sz="1600">
              <a:latin typeface="BIZ UDPゴシック" panose="020B0400000000000000" pitchFamily="50" charset="-128"/>
              <a:ea typeface="BIZ UDPゴシック" panose="020B0400000000000000" pitchFamily="50" charset="-128"/>
            </a:endParaRPr>
          </a:p>
          <a:p>
            <a:r>
              <a:rPr lang="ja-JP" altLang="en-US">
                <a:latin typeface="BIZ UDPゴシック" panose="020B0400000000000000" pitchFamily="50" charset="-128"/>
                <a:ea typeface="BIZ UDPゴシック" panose="020B0400000000000000" pitchFamily="50" charset="-128"/>
              </a:rPr>
              <a:t>「親友が私のメッセージに返信をするに越したことはないけど，返信をしないからといって友情が壊れたわけではない。」</a:t>
            </a:r>
            <a:endParaRPr lang="en-US" altLang="ja-JP">
              <a:latin typeface="BIZ UDPゴシック" panose="020B0400000000000000" pitchFamily="50" charset="-128"/>
              <a:ea typeface="BIZ UDPゴシック" panose="020B0400000000000000" pitchFamily="50" charset="-128"/>
            </a:endParaRPr>
          </a:p>
        </p:txBody>
      </p:sp>
      <p:sp>
        <p:nvSpPr>
          <p:cNvPr id="20" name="右矢印 10">
            <a:extLst>
              <a:ext uri="{FF2B5EF4-FFF2-40B4-BE49-F238E27FC236}">
                <a16:creationId xmlns:a16="http://schemas.microsoft.com/office/drawing/2014/main" id="{297A96CE-CACF-C5EC-8BCD-218DC2B57F55}"/>
              </a:ext>
            </a:extLst>
          </p:cNvPr>
          <p:cNvSpPr/>
          <p:nvPr/>
        </p:nvSpPr>
        <p:spPr>
          <a:xfrm rot="13008301">
            <a:off x="6463640" y="4178430"/>
            <a:ext cx="621376" cy="648072"/>
          </a:xfrm>
          <a:prstGeom prst="rightArrow">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 name="円/楕円 5">
            <a:extLst>
              <a:ext uri="{FF2B5EF4-FFF2-40B4-BE49-F238E27FC236}">
                <a16:creationId xmlns:a16="http://schemas.microsoft.com/office/drawing/2014/main" id="{BED46C2F-29FC-1893-A2F2-8A68FE4D07DE}"/>
              </a:ext>
            </a:extLst>
          </p:cNvPr>
          <p:cNvSpPr/>
          <p:nvPr/>
        </p:nvSpPr>
        <p:spPr>
          <a:xfrm>
            <a:off x="1012274" y="1499943"/>
            <a:ext cx="3150514" cy="1152128"/>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hangingPunct="1"/>
            <a:r>
              <a:rPr lang="en-US" altLang="ja-JP">
                <a:solidFill>
                  <a:schemeClr val="tx1"/>
                </a:solidFill>
                <a:latin typeface="BIZ UDPゴシック" panose="020B0400000000000000" pitchFamily="50" charset="-128"/>
                <a:ea typeface="BIZ UDPゴシック" panose="020B0400000000000000" pitchFamily="50" charset="-128"/>
              </a:rPr>
              <a:t>(</a:t>
            </a:r>
            <a:r>
              <a:rPr lang="ja-JP" altLang="en-US">
                <a:solidFill>
                  <a:schemeClr val="tx1"/>
                </a:solidFill>
                <a:latin typeface="BIZ UDPゴシック" panose="020B0400000000000000" pitchFamily="50" charset="-128"/>
                <a:ea typeface="BIZ UDPゴシック" panose="020B0400000000000000" pitchFamily="50" charset="-128"/>
              </a:rPr>
              <a:t>出来事</a:t>
            </a:r>
            <a:r>
              <a:rPr lang="en-US" altLang="ja-JP">
                <a:solidFill>
                  <a:schemeClr val="tx1"/>
                </a:solidFill>
                <a:latin typeface="BIZ UDPゴシック" panose="020B0400000000000000" pitchFamily="50" charset="-128"/>
                <a:ea typeface="BIZ UDPゴシック" panose="020B0400000000000000" pitchFamily="50" charset="-128"/>
              </a:rPr>
              <a:t>A)</a:t>
            </a:r>
            <a:r>
              <a:rPr lang="ja-JP" altLang="en-US">
                <a:solidFill>
                  <a:schemeClr val="tx1"/>
                </a:solidFill>
                <a:latin typeface="BIZ UDPゴシック" panose="020B0400000000000000" pitchFamily="50" charset="-128"/>
                <a:ea typeface="BIZ UDPゴシック" panose="020B0400000000000000" pitchFamily="50" charset="-128"/>
              </a:rPr>
              <a:t>親友が私のメッセージに返信してくれない</a:t>
            </a:r>
          </a:p>
        </p:txBody>
      </p:sp>
      <p:sp>
        <p:nvSpPr>
          <p:cNvPr id="4" name="円/楕円 6">
            <a:extLst>
              <a:ext uri="{FF2B5EF4-FFF2-40B4-BE49-F238E27FC236}">
                <a16:creationId xmlns:a16="http://schemas.microsoft.com/office/drawing/2014/main" id="{30CA02EB-C0CE-D54F-BD2F-C8AFC8F8504F}"/>
              </a:ext>
            </a:extLst>
          </p:cNvPr>
          <p:cNvSpPr/>
          <p:nvPr/>
        </p:nvSpPr>
        <p:spPr>
          <a:xfrm>
            <a:off x="7873908" y="1103710"/>
            <a:ext cx="2884659" cy="1152128"/>
          </a:xfrm>
          <a:prstGeom prst="ellipse">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hangingPunct="1"/>
            <a:r>
              <a:rPr lang="en-US" altLang="ja-JP">
                <a:solidFill>
                  <a:schemeClr val="tx1"/>
                </a:solidFill>
                <a:latin typeface="BIZ UDPゴシック" panose="020B0400000000000000" pitchFamily="50" charset="-128"/>
                <a:ea typeface="BIZ UDPゴシック" panose="020B0400000000000000" pitchFamily="50" charset="-128"/>
              </a:rPr>
              <a:t>(</a:t>
            </a:r>
            <a:r>
              <a:rPr lang="ja-JP" altLang="en-US">
                <a:solidFill>
                  <a:schemeClr val="tx1"/>
                </a:solidFill>
                <a:latin typeface="BIZ UDPゴシック" panose="020B0400000000000000" pitchFamily="50" charset="-128"/>
                <a:ea typeface="BIZ UDPゴシック" panose="020B0400000000000000" pitchFamily="50" charset="-128"/>
              </a:rPr>
              <a:t>結果</a:t>
            </a:r>
            <a:r>
              <a:rPr lang="en-US" altLang="ja-JP">
                <a:solidFill>
                  <a:schemeClr val="tx1"/>
                </a:solidFill>
                <a:latin typeface="BIZ UDPゴシック" panose="020B0400000000000000" pitchFamily="50" charset="-128"/>
                <a:ea typeface="BIZ UDPゴシック" panose="020B0400000000000000" pitchFamily="50" charset="-128"/>
              </a:rPr>
              <a:t>C)</a:t>
            </a:r>
            <a:r>
              <a:rPr lang="ja-JP" altLang="en-US">
                <a:solidFill>
                  <a:schemeClr val="tx1"/>
                </a:solidFill>
                <a:latin typeface="BIZ UDPゴシック" panose="020B0400000000000000" pitchFamily="50" charset="-128"/>
                <a:ea typeface="BIZ UDPゴシック" panose="020B0400000000000000" pitchFamily="50" charset="-128"/>
              </a:rPr>
              <a:t>怒り</a:t>
            </a:r>
          </a:p>
        </p:txBody>
      </p:sp>
      <p:sp>
        <p:nvSpPr>
          <p:cNvPr id="3" name="吹き出し: 四角形 2">
            <a:extLst>
              <a:ext uri="{FF2B5EF4-FFF2-40B4-BE49-F238E27FC236}">
                <a16:creationId xmlns:a16="http://schemas.microsoft.com/office/drawing/2014/main" id="{33EDBE58-CE88-547F-80AB-592904A8F0FB}"/>
              </a:ext>
            </a:extLst>
          </p:cNvPr>
          <p:cNvSpPr/>
          <p:nvPr/>
        </p:nvSpPr>
        <p:spPr>
          <a:xfrm>
            <a:off x="2540141" y="4502465"/>
            <a:ext cx="2135554" cy="1169551"/>
          </a:xfrm>
          <a:prstGeom prst="wedgeRectCallout">
            <a:avLst>
              <a:gd name="adj1" fmla="val 44442"/>
              <a:gd name="adj2" fmla="val -872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 panose="02020400000000000000" pitchFamily="17" charset="-128"/>
                <a:ea typeface="UD デジタル 教科書体 N" panose="02020400000000000000" pitchFamily="17" charset="-128"/>
              </a:rPr>
              <a:t>この信念（ビリーフ）を持っていると，怒りを感じる。</a:t>
            </a:r>
          </a:p>
        </p:txBody>
      </p:sp>
      <p:sp>
        <p:nvSpPr>
          <p:cNvPr id="5" name="スライド番号プレースホルダー 4">
            <a:extLst>
              <a:ext uri="{FF2B5EF4-FFF2-40B4-BE49-F238E27FC236}">
                <a16:creationId xmlns:a16="http://schemas.microsoft.com/office/drawing/2014/main" id="{36186F38-4E40-13BF-A5A5-5CA2E5848985}"/>
              </a:ext>
            </a:extLst>
          </p:cNvPr>
          <p:cNvSpPr>
            <a:spLocks noGrp="1"/>
          </p:cNvSpPr>
          <p:nvPr>
            <p:ph type="sldNum" sz="quarter" idx="12"/>
          </p:nvPr>
        </p:nvSpPr>
        <p:spPr/>
        <p:txBody>
          <a:bodyPr/>
          <a:lstStyle/>
          <a:p>
            <a:fld id="{32F8ED4C-5146-43DC-BE8B-967CEE49EC98}" type="slidenum">
              <a:rPr kumimoji="1" lang="ja-JP" altLang="en-US" smtClean="0"/>
              <a:t>22</a:t>
            </a:fld>
            <a:endParaRPr kumimoji="1" lang="ja-JP" altLang="en-US"/>
          </a:p>
        </p:txBody>
      </p:sp>
    </p:spTree>
    <p:extLst>
      <p:ext uri="{BB962C8B-B14F-4D97-AF65-F5344CB8AC3E}">
        <p14:creationId xmlns:p14="http://schemas.microsoft.com/office/powerpoint/2010/main" val="274292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F4717-56E2-8961-F957-3F1FC4AC77D2}"/>
              </a:ext>
            </a:extLst>
          </p:cNvPr>
          <p:cNvSpPr>
            <a:spLocks noGrp="1"/>
          </p:cNvSpPr>
          <p:nvPr>
            <p:ph type="title"/>
          </p:nvPr>
        </p:nvSpPr>
        <p:spPr>
          <a:xfrm>
            <a:off x="335360" y="388463"/>
            <a:ext cx="9244584" cy="861775"/>
          </a:xfrm>
        </p:spPr>
        <p:txBody>
          <a:bodyPr>
            <a:noAutofit/>
          </a:bodyPr>
          <a:lstStyle/>
          <a:p>
            <a:r>
              <a:rPr lang="en-US" altLang="ja-JP"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en-US"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４</a:t>
            </a:r>
            <a:r>
              <a:rPr lang="en-US" altLang="ja-JP"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en-US"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キャリアカウンセリング</a:t>
            </a:r>
            <a:endParaRPr lang="ja-JP" altLang="en-US" sz="5333">
              <a:latin typeface="UD デジタル 教科書体 N" panose="02020400000000000000" pitchFamily="17" charset="-128"/>
              <a:ea typeface="UD デジタル 教科書体 N" panose="02020400000000000000" pitchFamily="17" charset="-128"/>
            </a:endParaRPr>
          </a:p>
        </p:txBody>
      </p:sp>
      <p:sp>
        <p:nvSpPr>
          <p:cNvPr id="9" name="コンテンツ プレースホルダー 2">
            <a:extLst>
              <a:ext uri="{FF2B5EF4-FFF2-40B4-BE49-F238E27FC236}">
                <a16:creationId xmlns:a16="http://schemas.microsoft.com/office/drawing/2014/main" id="{08DBF105-3317-167C-A94F-53ADFA58DA39}"/>
              </a:ext>
            </a:extLst>
          </p:cNvPr>
          <p:cNvSpPr txBox="1">
            <a:spLocks/>
          </p:cNvSpPr>
          <p:nvPr/>
        </p:nvSpPr>
        <p:spPr bwMode="auto">
          <a:xfrm>
            <a:off x="383366" y="1316766"/>
            <a:ext cx="11425269" cy="5289897"/>
          </a:xfrm>
          <a:prstGeom prst="rect">
            <a:avLst/>
          </a:prstGeom>
          <a:solidFill>
            <a:sysClr val="window" lastClr="FFFFFF"/>
          </a:solidFill>
          <a:ln>
            <a:solidFill>
              <a:sysClr val="windowText" lastClr="000000"/>
            </a:solidFill>
          </a:ln>
        </p:spPr>
        <p:txBody>
          <a:bodyPr vert="horz" wrap="square" lIns="121920" tIns="60960" rIns="121920" bIns="60960" numCol="1" rtlCol="0" anchor="t" anchorCtr="0" compatLnSpc="1">
            <a:prstTxWarp prst="textNoShape">
              <a:avLst/>
            </a:prstTxWarp>
            <a:noAutofit/>
          </a:bodyPr>
          <a:lst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defTabSz="1219170" eaLnBrk="1" fontAlgn="auto" hangingPunct="1">
              <a:lnSpc>
                <a:spcPts val="2667"/>
              </a:lnSpc>
              <a:spcAft>
                <a:spcPts val="0"/>
              </a:spcAft>
              <a:buNone/>
              <a:defRPr/>
            </a:pPr>
            <a:endParaRPr lang="en-US" altLang="ja-JP" sz="1400" dirty="0">
              <a:solidFill>
                <a:sysClr val="windowText" lastClr="000000"/>
              </a:solidFill>
              <a:latin typeface="Calibri"/>
              <a:ea typeface="ＭＳ Ｐゴシック" panose="020B0600070205080204" pitchFamily="50" charset="-128"/>
            </a:endParaRPr>
          </a:p>
          <a:p>
            <a:pPr marL="0" indent="0" defTabSz="1219170" eaLnBrk="1" fontAlgn="auto" hangingPunct="1">
              <a:lnSpc>
                <a:spcPts val="2667"/>
              </a:lnSpc>
              <a:spcAft>
                <a:spcPts val="0"/>
              </a:spcAft>
              <a:buNone/>
              <a:defRPr/>
            </a:pPr>
            <a:r>
              <a:rPr lang="ja-JP" altLang="en-US" sz="3733" dirty="0">
                <a:solidFill>
                  <a:sysClr val="windowText" lastClr="000000"/>
                </a:solidFill>
                <a:latin typeface="Calibri"/>
                <a:ea typeface="ＭＳ Ｐゴシック" panose="020B0600070205080204" pitchFamily="50" charset="-128"/>
              </a:rPr>
              <a:t>職業選択の理論</a:t>
            </a:r>
            <a:endParaRPr lang="en-US" altLang="ja-JP" sz="3733" dirty="0">
              <a:solidFill>
                <a:sysClr val="windowText" lastClr="000000"/>
              </a:solidFill>
              <a:latin typeface="Calibri"/>
              <a:ea typeface="ＭＳ Ｐゴシック" panose="020B0600070205080204" pitchFamily="50" charset="-128"/>
            </a:endParaRPr>
          </a:p>
          <a:p>
            <a:pPr marL="0" indent="0" defTabSz="1219170" eaLnBrk="1" fontAlgn="auto" hangingPunct="1">
              <a:lnSpc>
                <a:spcPts val="2667"/>
              </a:lnSpc>
              <a:spcAft>
                <a:spcPts val="0"/>
              </a:spcAft>
              <a:buNone/>
              <a:defRPr/>
            </a:pPr>
            <a:endParaRPr lang="en-US" altLang="ja-JP" sz="1400" dirty="0">
              <a:solidFill>
                <a:sysClr val="windowText" lastClr="000000"/>
              </a:solidFill>
              <a:latin typeface="Calibri"/>
              <a:ea typeface="ＭＳ Ｐゴシック" panose="020B0600070205080204" pitchFamily="50" charset="-128"/>
            </a:endParaRPr>
          </a:p>
          <a:p>
            <a:pPr marL="0" indent="0" defTabSz="1219170" eaLnBrk="1" fontAlgn="auto" hangingPunct="1">
              <a:lnSpc>
                <a:spcPts val="2667"/>
              </a:lnSpc>
              <a:spcAft>
                <a:spcPts val="0"/>
              </a:spcAft>
              <a:buNone/>
              <a:defRPr/>
            </a:pPr>
            <a:r>
              <a:rPr lang="ja-JP" altLang="en-US" sz="2667" dirty="0">
                <a:solidFill>
                  <a:sysClr val="windowText" lastClr="000000"/>
                </a:solidFill>
                <a:latin typeface="Calibri"/>
                <a:ea typeface="ＭＳ Ｐゴシック" panose="020B0600070205080204" pitchFamily="50" charset="-128"/>
              </a:rPr>
              <a:t>パーソンズ（</a:t>
            </a:r>
            <a:r>
              <a:rPr lang="en-US" altLang="ja-JP" sz="2667" dirty="0">
                <a:solidFill>
                  <a:sysClr val="windowText" lastClr="000000"/>
                </a:solidFill>
                <a:latin typeface="Calibri"/>
                <a:ea typeface="ＭＳ Ｐゴシック" panose="020B0600070205080204" pitchFamily="50" charset="-128"/>
              </a:rPr>
              <a:t>1909</a:t>
            </a:r>
            <a:r>
              <a:rPr lang="ja-JP" altLang="en-US" sz="2667" dirty="0">
                <a:solidFill>
                  <a:sysClr val="windowText" lastClr="000000"/>
                </a:solidFill>
                <a:latin typeface="Calibri"/>
                <a:ea typeface="ＭＳ Ｐゴシック" panose="020B0600070205080204" pitchFamily="50" charset="-128"/>
              </a:rPr>
              <a:t>）の「職業選択は個人の特性と職業の特徴と</a:t>
            </a:r>
            <a:endParaRPr lang="en-US" altLang="ja-JP" sz="2667" dirty="0">
              <a:solidFill>
                <a:sysClr val="windowText" lastClr="000000"/>
              </a:solidFill>
              <a:latin typeface="Calibri"/>
              <a:ea typeface="ＭＳ Ｐゴシック" panose="020B0600070205080204" pitchFamily="50" charset="-128"/>
            </a:endParaRPr>
          </a:p>
          <a:p>
            <a:pPr marL="0" indent="0" defTabSz="1219170" eaLnBrk="1" fontAlgn="auto" hangingPunct="1">
              <a:lnSpc>
                <a:spcPts val="2667"/>
              </a:lnSpc>
              <a:spcAft>
                <a:spcPts val="0"/>
              </a:spcAft>
              <a:buNone/>
              <a:defRPr/>
            </a:pPr>
            <a:r>
              <a:rPr lang="ja-JP" altLang="en-US" sz="2667" dirty="0">
                <a:solidFill>
                  <a:sysClr val="windowText" lastClr="000000"/>
                </a:solidFill>
                <a:latin typeface="Calibri"/>
                <a:ea typeface="ＭＳ Ｐゴシック" panose="020B0600070205080204" pitchFamily="50" charset="-128"/>
              </a:rPr>
              <a:t>を適合させる」という考えは、現在のキャリアカウンセリングの基盤</a:t>
            </a:r>
            <a:endParaRPr lang="en-US" altLang="ja-JP" sz="2667" dirty="0">
              <a:solidFill>
                <a:sysClr val="windowText" lastClr="000000"/>
              </a:solidFill>
              <a:latin typeface="Calibri"/>
              <a:ea typeface="ＭＳ Ｐゴシック" panose="020B0600070205080204" pitchFamily="50" charset="-128"/>
            </a:endParaRPr>
          </a:p>
          <a:p>
            <a:pPr marL="0" indent="0" defTabSz="1219170" eaLnBrk="1" fontAlgn="auto" hangingPunct="1">
              <a:lnSpc>
                <a:spcPts val="2667"/>
              </a:lnSpc>
              <a:spcAft>
                <a:spcPts val="0"/>
              </a:spcAft>
              <a:buNone/>
              <a:defRPr/>
            </a:pPr>
            <a:r>
              <a:rPr lang="ja-JP" altLang="en-US" sz="2667" dirty="0">
                <a:solidFill>
                  <a:sysClr val="windowText" lastClr="000000"/>
                </a:solidFill>
                <a:latin typeface="Calibri"/>
                <a:ea typeface="ＭＳ Ｐゴシック" panose="020B0600070205080204" pitchFamily="50" charset="-128"/>
              </a:rPr>
              <a:t>となるものである。賢明な職業選択には以下の３つが必要である 。</a:t>
            </a:r>
            <a:endParaRPr lang="en-US" altLang="ja-JP" sz="2667" dirty="0">
              <a:solidFill>
                <a:sysClr val="windowText" lastClr="000000"/>
              </a:solidFill>
              <a:latin typeface="Calibri"/>
              <a:ea typeface="ＭＳ Ｐゴシック" panose="020B0600070205080204" pitchFamily="50" charset="-128"/>
            </a:endParaRPr>
          </a:p>
          <a:p>
            <a:pPr marL="342891" indent="-342891" defTabSz="1219170" eaLnBrk="1" fontAlgn="auto" hangingPunct="1">
              <a:lnSpc>
                <a:spcPts val="2667"/>
              </a:lnSpc>
              <a:spcAft>
                <a:spcPts val="0"/>
              </a:spcAft>
              <a:defRPr/>
            </a:pPr>
            <a:r>
              <a:rPr lang="ja-JP" altLang="en-US" sz="2667" dirty="0">
                <a:solidFill>
                  <a:sysClr val="windowText" lastClr="000000"/>
                </a:solidFill>
                <a:latin typeface="Calibri"/>
                <a:ea typeface="ＭＳ Ｐゴシック" panose="020B0600070205080204" pitchFamily="50" charset="-128"/>
              </a:rPr>
              <a:t>１　自分自身、つまり自分の適性、能力、興味、強い希望、資源、限界、及びこれらの背景となっているものをよく理解すること　（自己理解</a:t>
            </a:r>
            <a:r>
              <a:rPr lang="ja-JP" altLang="en-US" sz="2667" dirty="0">
                <a:latin typeface="Calibri"/>
                <a:ea typeface="ＭＳ Ｐゴシック" panose="020B0600070205080204" pitchFamily="50" charset="-128"/>
              </a:rPr>
              <a:t>）</a:t>
            </a:r>
            <a:endParaRPr lang="en-US" altLang="ja-JP" sz="2667" dirty="0">
              <a:latin typeface="Calibri"/>
              <a:ea typeface="ＭＳ Ｐゴシック" panose="020B0600070205080204" pitchFamily="50" charset="-128"/>
            </a:endParaRPr>
          </a:p>
          <a:p>
            <a:pPr marL="342891" indent="-342891" defTabSz="1219170" eaLnBrk="1" fontAlgn="auto" hangingPunct="1">
              <a:lnSpc>
                <a:spcPts val="2667"/>
              </a:lnSpc>
              <a:spcAft>
                <a:spcPts val="0"/>
              </a:spcAft>
              <a:defRPr/>
            </a:pPr>
            <a:r>
              <a:rPr lang="ja-JP" altLang="en-US" sz="2667" dirty="0">
                <a:solidFill>
                  <a:sysClr val="windowText" lastClr="000000"/>
                </a:solidFill>
                <a:latin typeface="Calibri"/>
                <a:ea typeface="ＭＳ Ｐゴシック" panose="020B0600070205080204" pitchFamily="50" charset="-128"/>
              </a:rPr>
              <a:t>２　様々な職業の過程における、要求、うまくやるための条件、いい点とわるい点、代償とされるもの、チャンス、そして見通しを知識として持っていること　（職業理解）</a:t>
            </a:r>
            <a:endParaRPr lang="en-US" altLang="ja-JP" sz="2667" dirty="0">
              <a:solidFill>
                <a:sysClr val="windowText" lastClr="000000"/>
              </a:solidFill>
              <a:latin typeface="Calibri"/>
              <a:ea typeface="ＭＳ Ｐゴシック" panose="020B0600070205080204" pitchFamily="50" charset="-128"/>
            </a:endParaRPr>
          </a:p>
          <a:p>
            <a:pPr marL="342891" indent="-342891" defTabSz="1219170" eaLnBrk="1" fontAlgn="auto" hangingPunct="1">
              <a:lnSpc>
                <a:spcPts val="2667"/>
              </a:lnSpc>
              <a:spcAft>
                <a:spcPts val="0"/>
              </a:spcAft>
              <a:defRPr/>
            </a:pPr>
            <a:r>
              <a:rPr lang="ja-JP" altLang="en-US" sz="2667" dirty="0">
                <a:solidFill>
                  <a:sysClr val="windowText" lastClr="000000"/>
                </a:solidFill>
                <a:latin typeface="Calibri"/>
                <a:ea typeface="ＭＳ Ｐゴシック" panose="020B0600070205080204" pitchFamily="50" charset="-128"/>
              </a:rPr>
              <a:t>３　上記の２グループに入る事柄を関連付けた上で真剣に推論していくこと　</a:t>
            </a:r>
            <a:r>
              <a:rPr lang="ja-JP" altLang="en-US" sz="2667" dirty="0">
                <a:latin typeface="Calibri"/>
                <a:ea typeface="ＭＳ Ｐゴシック" panose="020B0600070205080204" pitchFamily="50" charset="-128"/>
              </a:rPr>
              <a:t>（自己理解と職業理解の適合）</a:t>
            </a:r>
            <a:endParaRPr lang="en-US" altLang="ja-JP" sz="2667" dirty="0">
              <a:latin typeface="Calibri"/>
              <a:ea typeface="ＭＳ Ｐゴシック" panose="020B0600070205080204" pitchFamily="50" charset="-128"/>
            </a:endParaRPr>
          </a:p>
          <a:p>
            <a:pPr marL="342891" indent="-342891" defTabSz="1219170" eaLnBrk="1" fontAlgn="auto" hangingPunct="1">
              <a:lnSpc>
                <a:spcPts val="2667"/>
              </a:lnSpc>
              <a:spcAft>
                <a:spcPts val="0"/>
              </a:spcAft>
              <a:defRPr/>
            </a:pPr>
            <a:endParaRPr lang="ja-JP" altLang="en-US" sz="2667" dirty="0">
              <a:solidFill>
                <a:sysClr val="windowText" lastClr="000000"/>
              </a:solidFill>
              <a:latin typeface="Calibri"/>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DBC0C3E-D6DA-8A81-93CA-3CCB5EA79605}"/>
              </a:ext>
            </a:extLst>
          </p:cNvPr>
          <p:cNvSpPr txBox="1"/>
          <p:nvPr/>
        </p:nvSpPr>
        <p:spPr>
          <a:xfrm>
            <a:off x="10009468" y="2846024"/>
            <a:ext cx="1799166" cy="954107"/>
          </a:xfrm>
          <a:prstGeom prst="rect">
            <a:avLst/>
          </a:prstGeom>
          <a:noFill/>
        </p:spPr>
        <p:txBody>
          <a:bodyPr wrap="square">
            <a:spAutoFit/>
          </a:bodyPr>
          <a:lstStyle/>
          <a:p>
            <a:r>
              <a:rPr kumimoji="0" lang="ja-JP" altLang="en-US"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フランク・パーソンズ</a:t>
            </a:r>
            <a:r>
              <a:rPr kumimoji="0" lang="ja-JP"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kumimoji="0" lang="en-US" altLang="ja-JP" sz="1050">
                <a:latin typeface="游明朝" panose="02020400000000000000" pitchFamily="18" charset="-128"/>
                <a:ea typeface="UD デジタル 教科書体 N-R" panose="02020400000000000000" pitchFamily="17" charset="-128"/>
                <a:cs typeface="Times New Roman" panose="02020603050405020304" pitchFamily="18" charset="0"/>
              </a:rPr>
              <a:t>1854</a:t>
            </a:r>
            <a:r>
              <a:rPr kumimoji="0" lang="en-US"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‐1908</a:t>
            </a:r>
            <a:r>
              <a:rPr kumimoji="0" lang="ja-JP" altLang="en-US"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 </a:t>
            </a:r>
            <a:endParaRPr kumimoji="0" lang="en-US" altLang="ja-JP" sz="1050" b="0" i="0" u="none" strike="noStrike" cap="none" normalizeH="0" baseline="0">
              <a:ln>
                <a:noFill/>
              </a:ln>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r>
              <a:rPr lang="en-US" altLang="ja-JP" sz="1050">
                <a:latin typeface="UD デジタル 教科書体 N" panose="02020400000000000000" pitchFamily="17" charset="-128"/>
                <a:ea typeface="UD デジタル 教科書体 N" panose="02020400000000000000" pitchFamily="17" charset="-128"/>
              </a:rPr>
              <a:t>※</a:t>
            </a:r>
            <a:r>
              <a:rPr lang="ja-JP" altLang="en-US" sz="1050">
                <a:latin typeface="UD デジタル 教科書体 N" panose="02020400000000000000" pitchFamily="17" charset="-128"/>
                <a:ea typeface="UD デジタル 教科書体 N" panose="02020400000000000000" pitchFamily="17" charset="-128"/>
              </a:rPr>
              <a:t>イラストは</a:t>
            </a:r>
            <a:r>
              <a:rPr lang="en-US" altLang="ja-JP" sz="1050">
                <a:latin typeface="UD デジタル 教科書体 N" panose="02020400000000000000" pitchFamily="17" charset="-128"/>
                <a:ea typeface="UD デジタル 教科書体 N" panose="02020400000000000000" pitchFamily="17" charset="-128"/>
              </a:rPr>
              <a:t>ChatGPT</a:t>
            </a:r>
            <a:r>
              <a:rPr lang="ja-JP" altLang="en-US" sz="1050">
                <a:latin typeface="UD デジタル 教科書体 N" panose="02020400000000000000" pitchFamily="17" charset="-128"/>
                <a:ea typeface="UD デジタル 教科書体 N" panose="02020400000000000000" pitchFamily="17" charset="-128"/>
              </a:rPr>
              <a:t>（</a:t>
            </a:r>
            <a:r>
              <a:rPr lang="en-US" altLang="ja-JP" sz="1050">
                <a:latin typeface="UD デジタル 教科書体 N" panose="02020400000000000000" pitchFamily="17" charset="-128"/>
                <a:ea typeface="UD デジタル 教科書体 N" panose="02020400000000000000" pitchFamily="17" charset="-128"/>
              </a:rPr>
              <a:t>OpenAI</a:t>
            </a:r>
            <a:r>
              <a:rPr lang="ja-JP" altLang="en-US" sz="1050">
                <a:latin typeface="UD デジタル 教科書体 N" panose="02020400000000000000" pitchFamily="17" charset="-128"/>
                <a:ea typeface="UD デジタル 教科書体 N" panose="02020400000000000000" pitchFamily="17" charset="-128"/>
              </a:rPr>
              <a:t>）を用いて生成しました（</a:t>
            </a:r>
            <a:r>
              <a:rPr lang="en-US" altLang="ja-JP" sz="1050">
                <a:latin typeface="UD デジタル 教科書体 N" panose="02020400000000000000" pitchFamily="17" charset="-128"/>
                <a:ea typeface="UD デジタル 教科書体 N" panose="02020400000000000000" pitchFamily="17" charset="-128"/>
              </a:rPr>
              <a:t>2025</a:t>
            </a:r>
            <a:r>
              <a:rPr lang="ja-JP" altLang="en-US" sz="1050">
                <a:latin typeface="UD デジタル 教科書体 N" panose="02020400000000000000" pitchFamily="17" charset="-128"/>
                <a:ea typeface="UD デジタル 教科書体 N" panose="02020400000000000000" pitchFamily="17" charset="-128"/>
              </a:rPr>
              <a:t>年</a:t>
            </a:r>
            <a:r>
              <a:rPr lang="en-US" altLang="ja-JP" sz="1050">
                <a:latin typeface="UD デジタル 教科書体 N" panose="02020400000000000000" pitchFamily="17" charset="-128"/>
                <a:ea typeface="UD デジタル 教科書体 N" panose="02020400000000000000" pitchFamily="17" charset="-128"/>
              </a:rPr>
              <a:t>4</a:t>
            </a:r>
            <a:r>
              <a:rPr lang="ja-JP" altLang="en-US" sz="1050">
                <a:latin typeface="UD デジタル 教科書体 N" panose="02020400000000000000" pitchFamily="17" charset="-128"/>
                <a:ea typeface="UD デジタル 教科書体 N" panose="02020400000000000000" pitchFamily="17" charset="-128"/>
              </a:rPr>
              <a:t>月</a:t>
            </a:r>
            <a:r>
              <a:rPr lang="en-US" altLang="ja-JP" sz="1050">
                <a:latin typeface="UD デジタル 教科書体 N" panose="02020400000000000000" pitchFamily="17" charset="-128"/>
                <a:ea typeface="UD デジタル 教科書体 N" panose="02020400000000000000" pitchFamily="17" charset="-128"/>
              </a:rPr>
              <a:t>27</a:t>
            </a:r>
            <a:r>
              <a:rPr lang="ja-JP" altLang="en-US" sz="1050">
                <a:latin typeface="UD デジタル 教科書体 N" panose="02020400000000000000" pitchFamily="17" charset="-128"/>
                <a:ea typeface="UD デジタル 教科書体 N" panose="02020400000000000000" pitchFamily="17" charset="-128"/>
              </a:rPr>
              <a:t>日）</a:t>
            </a:r>
            <a:r>
              <a:rPr lang="ja-JP" altLang="en-US" sz="1400">
                <a:latin typeface="UD デジタル 教科書体 N" panose="02020400000000000000" pitchFamily="17" charset="-128"/>
                <a:ea typeface="UD デジタル 教科書体 N" panose="02020400000000000000" pitchFamily="17" charset="-128"/>
              </a:rPr>
              <a:t>。</a:t>
            </a:r>
          </a:p>
        </p:txBody>
      </p:sp>
      <p:pic>
        <p:nvPicPr>
          <p:cNvPr id="1026" name="Picture 2">
            <a:extLst>
              <a:ext uri="{FF2B5EF4-FFF2-40B4-BE49-F238E27FC236}">
                <a16:creationId xmlns:a16="http://schemas.microsoft.com/office/drawing/2014/main" id="{C2EA9A5F-07C5-9CFB-8302-9B5FC50F719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009468" y="432439"/>
            <a:ext cx="1517176" cy="227576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7C64CEB-C121-A6C3-B742-516238A32C5C}"/>
              </a:ext>
            </a:extLst>
          </p:cNvPr>
          <p:cNvSpPr>
            <a:spLocks noGrp="1"/>
          </p:cNvSpPr>
          <p:nvPr>
            <p:ph type="sldNum" sz="quarter" idx="12"/>
          </p:nvPr>
        </p:nvSpPr>
        <p:spPr/>
        <p:txBody>
          <a:bodyPr/>
          <a:lstStyle/>
          <a:p>
            <a:fld id="{32F8ED4C-5146-43DC-BE8B-967CEE49EC98}" type="slidenum">
              <a:rPr kumimoji="1" lang="ja-JP" altLang="en-US" smtClean="0"/>
              <a:t>23</a:t>
            </a:fld>
            <a:endParaRPr kumimoji="1" lang="ja-JP" altLang="en-US"/>
          </a:p>
        </p:txBody>
      </p:sp>
    </p:spTree>
    <p:extLst>
      <p:ext uri="{BB962C8B-B14F-4D97-AF65-F5344CB8AC3E}">
        <p14:creationId xmlns:p14="http://schemas.microsoft.com/office/powerpoint/2010/main" val="116955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5448301" y="2349500"/>
            <a:ext cx="2087563"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377" fontAlgn="base">
              <a:spcBef>
                <a:spcPct val="0"/>
              </a:spcBef>
              <a:spcAft>
                <a:spcPct val="0"/>
              </a:spcAft>
            </a:pPr>
            <a:endParaRPr lang="ja-JP" altLang="ja-JP" sz="1600">
              <a:solidFill>
                <a:srgbClr val="000000"/>
              </a:solidFill>
              <a:latin typeface="Arial"/>
              <a:ea typeface="ＭＳ Ｐゴシック"/>
            </a:endParaRPr>
          </a:p>
        </p:txBody>
      </p:sp>
      <p:sp>
        <p:nvSpPr>
          <p:cNvPr id="251908" name="Rectangle 4"/>
          <p:cNvSpPr>
            <a:spLocks noChangeArrowheads="1"/>
          </p:cNvSpPr>
          <p:nvPr/>
        </p:nvSpPr>
        <p:spPr bwMode="auto">
          <a:xfrm>
            <a:off x="669675" y="337289"/>
            <a:ext cx="10753195" cy="503239"/>
          </a:xfrm>
          <a:prstGeom prst="rect">
            <a:avLst/>
          </a:prstGeom>
          <a:solidFill>
            <a:schemeClr val="bg1"/>
          </a:solidFill>
          <a:ln>
            <a:noFill/>
          </a:ln>
        </p:spPr>
        <p:txBody>
          <a:bodyPr anchor="ctr"/>
          <a:lstStyle/>
          <a:p>
            <a:pPr algn="ctr" defTabSz="914377" fontAlgn="base">
              <a:spcBef>
                <a:spcPct val="0"/>
              </a:spcBef>
              <a:spcAft>
                <a:spcPct val="0"/>
              </a:spcAft>
            </a:pPr>
            <a:r>
              <a:rPr lang="ja-JP" altLang="en-US" sz="4000" b="1">
                <a:latin typeface="UD デジタル 教科書体 NP" panose="02020400000000000000" pitchFamily="18" charset="-128"/>
                <a:ea typeface="UD デジタル 教科書体 NP" panose="02020400000000000000" pitchFamily="18" charset="-128"/>
              </a:rPr>
              <a:t>学校教育とカウンセリング</a:t>
            </a:r>
            <a:endParaRPr lang="en-US" altLang="ja-JP" sz="4000" b="1">
              <a:latin typeface="UD デジタル 教科書体 NP" panose="02020400000000000000" pitchFamily="18" charset="-128"/>
              <a:ea typeface="UD デジタル 教科書体 NP" panose="02020400000000000000" pitchFamily="18" charset="-128"/>
            </a:endParaRPr>
          </a:p>
        </p:txBody>
      </p:sp>
      <p:sp>
        <p:nvSpPr>
          <p:cNvPr id="528390" name="Rectangle 6"/>
          <p:cNvSpPr>
            <a:spLocks noChangeArrowheads="1"/>
          </p:cNvSpPr>
          <p:nvPr/>
        </p:nvSpPr>
        <p:spPr bwMode="auto">
          <a:xfrm>
            <a:off x="527381" y="4149402"/>
            <a:ext cx="11041227" cy="2556197"/>
          </a:xfrm>
          <a:prstGeom prst="rect">
            <a:avLst/>
          </a:prstGeom>
          <a:solidFill>
            <a:schemeClr val="bg1"/>
          </a:solidFill>
          <a:ln>
            <a:solidFill>
              <a:schemeClr val="tx1"/>
            </a:solidFill>
          </a:ln>
        </p:spPr>
        <p:txBody>
          <a:bodyPr/>
          <a:lstStyle/>
          <a:p>
            <a:pPr defTabSz="914377" fontAlgn="base">
              <a:spcBef>
                <a:spcPct val="20000"/>
              </a:spcBef>
              <a:spcAft>
                <a:spcPct val="0"/>
              </a:spcAft>
            </a:pPr>
            <a:r>
              <a:rPr lang="ja-JP" altLang="en-US" sz="2667">
                <a:solidFill>
                  <a:srgbClr val="000000"/>
                </a:solidFill>
                <a:latin typeface="ＭＳ Ｐゴシック" charset="-128"/>
                <a:ea typeface="ＭＳ Ｐゴシック"/>
              </a:rPr>
              <a:t>「学校におけるキャリア・カウンセリングは子どもたち</a:t>
            </a:r>
            <a:r>
              <a:rPr lang="ja-JP" altLang="en-US" sz="2667">
                <a:solidFill>
                  <a:srgbClr val="FF0000"/>
                </a:solidFill>
                <a:latin typeface="ＭＳ Ｐゴシック" charset="-128"/>
                <a:ea typeface="ＭＳ Ｐゴシック"/>
              </a:rPr>
              <a:t>一人一人の生き方や進路</a:t>
            </a:r>
            <a:r>
              <a:rPr lang="ja-JP" altLang="en-US" sz="2667">
                <a:solidFill>
                  <a:srgbClr val="000000"/>
                </a:solidFill>
                <a:latin typeface="ＭＳ Ｐゴシック" charset="-128"/>
                <a:ea typeface="ＭＳ Ｐゴシック"/>
              </a:rPr>
              <a:t>，教科・科目等の選択に</a:t>
            </a:r>
            <a:r>
              <a:rPr lang="ja-JP" altLang="en-US" sz="2667">
                <a:solidFill>
                  <a:srgbClr val="FF0000"/>
                </a:solidFill>
                <a:latin typeface="ＭＳ Ｐゴシック" charset="-128"/>
                <a:ea typeface="ＭＳ Ｐゴシック"/>
              </a:rPr>
              <a:t>関する悩みや迷いなどを受け止め，自己の可能性や適性についての自覚を深めさせたり，適切な情報を提供したりしながら</a:t>
            </a:r>
            <a:r>
              <a:rPr lang="ja-JP" altLang="en-US" sz="2667">
                <a:solidFill>
                  <a:srgbClr val="000000"/>
                </a:solidFill>
                <a:latin typeface="ＭＳ Ｐゴシック" charset="-128"/>
                <a:ea typeface="ＭＳ Ｐゴシック"/>
              </a:rPr>
              <a:t>，子どもたちが</a:t>
            </a:r>
            <a:r>
              <a:rPr lang="ja-JP" altLang="en-US" sz="2667">
                <a:solidFill>
                  <a:srgbClr val="FF0000"/>
                </a:solidFill>
                <a:latin typeface="ＭＳ Ｐゴシック" charset="-128"/>
                <a:ea typeface="ＭＳ Ｐゴシック"/>
              </a:rPr>
              <a:t>自らの意志と責任で</a:t>
            </a:r>
            <a:r>
              <a:rPr lang="ja-JP" altLang="en-US" sz="2667">
                <a:solidFill>
                  <a:srgbClr val="000000"/>
                </a:solidFill>
                <a:latin typeface="ＭＳ Ｐゴシック" charset="-128"/>
                <a:ea typeface="ＭＳ Ｐゴシック"/>
              </a:rPr>
              <a:t>進路を</a:t>
            </a:r>
            <a:r>
              <a:rPr lang="ja-JP" altLang="en-US" sz="2667">
                <a:solidFill>
                  <a:srgbClr val="FF0000"/>
                </a:solidFill>
                <a:latin typeface="ＭＳ Ｐゴシック" charset="-128"/>
                <a:ea typeface="ＭＳ Ｐゴシック"/>
              </a:rPr>
              <a:t>選択</a:t>
            </a:r>
            <a:r>
              <a:rPr lang="ja-JP" altLang="en-US" sz="2667">
                <a:solidFill>
                  <a:srgbClr val="000000"/>
                </a:solidFill>
                <a:latin typeface="ＭＳ Ｐゴシック" charset="-128"/>
                <a:ea typeface="ＭＳ Ｐゴシック"/>
              </a:rPr>
              <a:t>することができるようにするための，個別又はグループ別に行う指導援助」</a:t>
            </a:r>
            <a:r>
              <a:rPr lang="ja-JP" altLang="en-US" sz="2000">
                <a:solidFill>
                  <a:srgbClr val="000000"/>
                </a:solidFill>
                <a:latin typeface="ＭＳ Ｐゴシック" charset="-128"/>
                <a:ea typeface="ＭＳ Ｐゴシック"/>
              </a:rPr>
              <a:t>（「キャリア教育の推進に関する総合的調査研究協力者会議報告書」</a:t>
            </a:r>
            <a:r>
              <a:rPr lang="en-US" altLang="ja-JP" sz="2000">
                <a:solidFill>
                  <a:srgbClr val="000000"/>
                </a:solidFill>
                <a:latin typeface="ＭＳ Ｐゴシック" charset="-128"/>
                <a:ea typeface="ＭＳ Ｐゴシック"/>
              </a:rPr>
              <a:t>(2004)</a:t>
            </a:r>
            <a:r>
              <a:rPr lang="ja-JP" altLang="en-US" sz="2000">
                <a:solidFill>
                  <a:srgbClr val="000000"/>
                </a:solidFill>
                <a:latin typeface="ＭＳ Ｐゴシック" charset="-128"/>
                <a:ea typeface="ＭＳ Ｐゴシック"/>
              </a:rPr>
              <a:t>）</a:t>
            </a:r>
          </a:p>
          <a:p>
            <a:pPr defTabSz="914377" fontAlgn="base">
              <a:spcBef>
                <a:spcPct val="20000"/>
              </a:spcBef>
              <a:spcAft>
                <a:spcPct val="0"/>
              </a:spcAft>
            </a:pPr>
            <a:endParaRPr lang="ja-JP" altLang="en-US" sz="3200">
              <a:solidFill>
                <a:srgbClr val="000000"/>
              </a:solidFill>
              <a:latin typeface="ＭＳ Ｐゴシック" charset="-128"/>
              <a:ea typeface="ＭＳ Ｐゴシック"/>
            </a:endParaRPr>
          </a:p>
          <a:p>
            <a:pPr defTabSz="914377" fontAlgn="base">
              <a:spcBef>
                <a:spcPct val="20000"/>
              </a:spcBef>
              <a:spcAft>
                <a:spcPct val="0"/>
              </a:spcAft>
            </a:pPr>
            <a:endParaRPr lang="ja-JP" altLang="en-US" sz="2800">
              <a:solidFill>
                <a:srgbClr val="000000"/>
              </a:solidFill>
              <a:latin typeface="AR P丸ゴシック体M" pitchFamily="50" charset="-128"/>
              <a:ea typeface="AR P丸ゴシック体M" pitchFamily="50" charset="-128"/>
            </a:endParaRPr>
          </a:p>
        </p:txBody>
      </p:sp>
      <p:sp>
        <p:nvSpPr>
          <p:cNvPr id="8" name="Rectangle 6"/>
          <p:cNvSpPr>
            <a:spLocks noChangeArrowheads="1"/>
          </p:cNvSpPr>
          <p:nvPr/>
        </p:nvSpPr>
        <p:spPr bwMode="auto">
          <a:xfrm>
            <a:off x="527381" y="932723"/>
            <a:ext cx="11041227" cy="2496277"/>
          </a:xfrm>
          <a:prstGeom prst="rect">
            <a:avLst/>
          </a:prstGeom>
          <a:solidFill>
            <a:schemeClr val="bg1"/>
          </a:solidFill>
          <a:ln>
            <a:solidFill>
              <a:schemeClr val="tx1"/>
            </a:solidFill>
          </a:ln>
        </p:spPr>
        <p:txBody>
          <a:bodyPr/>
          <a:lstStyle/>
          <a:p>
            <a:pPr defTabSz="914377"/>
            <a:r>
              <a:rPr lang="ja-JP" altLang="en-US" sz="2667">
                <a:solidFill>
                  <a:srgbClr val="000000"/>
                </a:solidFill>
                <a:latin typeface="Arial"/>
                <a:ea typeface="ＭＳ Ｐゴシック"/>
              </a:rPr>
              <a:t>「学校におけるカウンセリングは、生徒</a:t>
            </a:r>
            <a:r>
              <a:rPr lang="ja-JP" altLang="en-US" sz="2667">
                <a:solidFill>
                  <a:srgbClr val="FF0000"/>
                </a:solidFill>
                <a:latin typeface="Arial"/>
                <a:ea typeface="ＭＳ Ｐゴシック"/>
              </a:rPr>
              <a:t>一人一人の生き方や進路</a:t>
            </a:r>
            <a:r>
              <a:rPr lang="ja-JP" altLang="en-US" sz="2667">
                <a:solidFill>
                  <a:srgbClr val="000000"/>
                </a:solidFill>
                <a:latin typeface="Arial"/>
                <a:ea typeface="ＭＳ Ｐゴシック"/>
              </a:rPr>
              <a:t>、学校生活に</a:t>
            </a:r>
            <a:r>
              <a:rPr lang="ja-JP" altLang="en-US" sz="2667">
                <a:solidFill>
                  <a:srgbClr val="FF0000"/>
                </a:solidFill>
                <a:latin typeface="Arial"/>
                <a:ea typeface="ＭＳ Ｐゴシック"/>
              </a:rPr>
              <a:t>関する悩みや迷いなどを受け止め、自己の可能性や適性についての自覚を深めさせたり、適切な情報を提供したりしながら</a:t>
            </a:r>
            <a:r>
              <a:rPr lang="ja-JP" altLang="en-US" sz="2667">
                <a:solidFill>
                  <a:srgbClr val="000000"/>
                </a:solidFill>
                <a:latin typeface="Arial"/>
                <a:ea typeface="ＭＳ Ｐゴシック"/>
              </a:rPr>
              <a:t>、生徒が</a:t>
            </a:r>
            <a:r>
              <a:rPr lang="ja-JP" altLang="en-US" sz="2667">
                <a:solidFill>
                  <a:srgbClr val="FF0000"/>
                </a:solidFill>
                <a:latin typeface="Arial"/>
                <a:ea typeface="ＭＳ Ｐゴシック"/>
              </a:rPr>
              <a:t>自らの意志と責任で選択</a:t>
            </a:r>
            <a:r>
              <a:rPr lang="ja-JP" altLang="en-US" sz="2667">
                <a:solidFill>
                  <a:srgbClr val="000000"/>
                </a:solidFill>
                <a:latin typeface="Arial"/>
                <a:ea typeface="ＭＳ Ｐゴシック"/>
              </a:rPr>
              <a:t>、決定することができるようにするための助言等を、個別に行う教育活動」</a:t>
            </a:r>
            <a:r>
              <a:rPr lang="ja-JP" altLang="en-US" sz="2133">
                <a:solidFill>
                  <a:srgbClr val="000000"/>
                </a:solidFill>
                <a:latin typeface="+mn-ea"/>
              </a:rPr>
              <a:t>（「中学校学習指導要領解説特別活動編」（</a:t>
            </a:r>
            <a:r>
              <a:rPr lang="en-US" altLang="ja-JP" sz="2133">
                <a:solidFill>
                  <a:srgbClr val="000000"/>
                </a:solidFill>
                <a:latin typeface="+mn-ea"/>
              </a:rPr>
              <a:t>2017</a:t>
            </a:r>
            <a:r>
              <a:rPr lang="ja-JP" altLang="en-US" sz="2133">
                <a:solidFill>
                  <a:srgbClr val="000000"/>
                </a:solidFill>
                <a:latin typeface="+mn-ea"/>
              </a:rPr>
              <a:t>））</a:t>
            </a:r>
            <a:r>
              <a:rPr lang="zh-TW" altLang="en-US" sz="2133">
                <a:solidFill>
                  <a:srgbClr val="000000"/>
                </a:solidFill>
                <a:latin typeface="+mn-ea"/>
              </a:rPr>
              <a:t>（「</a:t>
            </a:r>
            <a:r>
              <a:rPr lang="ja-JP" altLang="en-US" sz="2133">
                <a:solidFill>
                  <a:srgbClr val="000000"/>
                </a:solidFill>
                <a:latin typeface="+mn-ea"/>
              </a:rPr>
              <a:t>高等学校</a:t>
            </a:r>
            <a:r>
              <a:rPr lang="zh-TW" altLang="en-US" sz="2133">
                <a:solidFill>
                  <a:srgbClr val="000000"/>
                </a:solidFill>
                <a:latin typeface="+mn-ea"/>
              </a:rPr>
              <a:t>学習指導要領解説特別活動編」（</a:t>
            </a:r>
            <a:r>
              <a:rPr lang="en-US" altLang="zh-TW" sz="2133">
                <a:solidFill>
                  <a:srgbClr val="000000"/>
                </a:solidFill>
                <a:latin typeface="+mn-ea"/>
              </a:rPr>
              <a:t>2018</a:t>
            </a:r>
            <a:r>
              <a:rPr lang="zh-TW" altLang="en-US" sz="2133">
                <a:solidFill>
                  <a:srgbClr val="000000"/>
                </a:solidFill>
                <a:latin typeface="+mn-ea"/>
              </a:rPr>
              <a:t>））</a:t>
            </a:r>
            <a:endParaRPr lang="ja-JP" altLang="en-US" sz="2133">
              <a:solidFill>
                <a:srgbClr val="000000"/>
              </a:solidFill>
              <a:latin typeface="+mn-ea"/>
            </a:endParaRPr>
          </a:p>
        </p:txBody>
      </p:sp>
      <p:sp>
        <p:nvSpPr>
          <p:cNvPr id="2" name="上矢印 1"/>
          <p:cNvSpPr/>
          <p:nvPr/>
        </p:nvSpPr>
        <p:spPr bwMode="auto">
          <a:xfrm>
            <a:off x="4463819" y="3454364"/>
            <a:ext cx="4369691" cy="648072"/>
          </a:xfrm>
          <a:prstGeom prst="upArrow">
            <a:avLst/>
          </a:prstGeom>
          <a:solidFill>
            <a:schemeClr val="bg1">
              <a:lumMod val="85000"/>
              <a:alpha val="60001"/>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377" fontAlgn="base">
              <a:spcBef>
                <a:spcPct val="0"/>
              </a:spcBef>
              <a:spcAft>
                <a:spcPct val="0"/>
              </a:spcAft>
            </a:pPr>
            <a:r>
              <a:rPr lang="ja-JP" altLang="en-US" sz="2000">
                <a:solidFill>
                  <a:srgbClr val="000000"/>
                </a:solidFill>
                <a:latin typeface="Arial"/>
                <a:ea typeface="ＭＳ ゴシック" pitchFamily="49" charset="-128"/>
              </a:rPr>
              <a:t>強く影響している</a:t>
            </a:r>
          </a:p>
        </p:txBody>
      </p:sp>
      <p:sp>
        <p:nvSpPr>
          <p:cNvPr id="3" name="スライド番号プレースホルダー 2">
            <a:extLst>
              <a:ext uri="{FF2B5EF4-FFF2-40B4-BE49-F238E27FC236}">
                <a16:creationId xmlns:a16="http://schemas.microsoft.com/office/drawing/2014/main" id="{3526DFCD-199C-38F5-1FE6-7BE239E2986A}"/>
              </a:ext>
            </a:extLst>
          </p:cNvPr>
          <p:cNvSpPr>
            <a:spLocks noGrp="1"/>
          </p:cNvSpPr>
          <p:nvPr>
            <p:ph type="sldNum" sz="quarter" idx="12"/>
          </p:nvPr>
        </p:nvSpPr>
        <p:spPr/>
        <p:txBody>
          <a:bodyPr/>
          <a:lstStyle/>
          <a:p>
            <a:fld id="{32F8ED4C-5146-43DC-BE8B-967CEE49EC98}" type="slidenum">
              <a:rPr kumimoji="1" lang="ja-JP" altLang="en-US" smtClean="0"/>
              <a:t>24</a:t>
            </a:fld>
            <a:endParaRPr kumimoji="1" lang="ja-JP" altLang="en-US"/>
          </a:p>
        </p:txBody>
      </p:sp>
    </p:spTree>
    <p:extLst>
      <p:ext uri="{BB962C8B-B14F-4D97-AF65-F5344CB8AC3E}">
        <p14:creationId xmlns:p14="http://schemas.microsoft.com/office/powerpoint/2010/main" val="53542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31372" y="260653"/>
            <a:ext cx="11329257" cy="1512591"/>
          </a:xfrm>
        </p:spPr>
        <p:txBody>
          <a:bodyPr>
            <a:normAutofit/>
          </a:bodyPr>
          <a:lstStyle/>
          <a:p>
            <a:pPr algn="l"/>
            <a:r>
              <a:rPr lang="ja-JP" altLang="en-US" sz="5333" b="1">
                <a:latin typeface="UD デジタル 教科書体 N" panose="02020400000000000000" pitchFamily="17" charset="-128"/>
                <a:ea typeface="UD デジタル 教科書体 N" panose="02020400000000000000" pitchFamily="17" charset="-128"/>
              </a:rPr>
              <a:t>進路指導の諸活動</a:t>
            </a:r>
            <a:br>
              <a:rPr lang="ja-JP" altLang="en-US"/>
            </a:br>
            <a:r>
              <a:rPr lang="ja-JP" altLang="en-US" sz="1800" b="1"/>
              <a:t>文部科学省（</a:t>
            </a:r>
            <a:r>
              <a:rPr lang="en-US" altLang="ja-JP" sz="1800" b="1"/>
              <a:t>2011</a:t>
            </a:r>
            <a:r>
              <a:rPr lang="ja-JP" altLang="en-US" sz="1800" b="1"/>
              <a:t>）「中学校キャリア教育の手引き」</a:t>
            </a:r>
            <a:r>
              <a:rPr lang="en-US" altLang="ja-JP" sz="1800" b="1"/>
              <a:t>35-36</a:t>
            </a:r>
            <a:r>
              <a:rPr lang="ja-JP" altLang="en-US" sz="1800" b="1"/>
              <a:t>ページ</a:t>
            </a:r>
            <a:r>
              <a:rPr lang="en-US" altLang="ja-JP" sz="1800" b="1"/>
              <a:t>.</a:t>
            </a:r>
            <a:r>
              <a:rPr lang="ja-JP" altLang="en-US" sz="1800" b="1"/>
              <a:t>をもとに改変（　　）は三村が追記した。初出は</a:t>
            </a:r>
            <a:r>
              <a:rPr lang="en-US" altLang="ja-JP" sz="1800" b="1"/>
              <a:t>『</a:t>
            </a:r>
            <a:r>
              <a:rPr lang="ja-JP" altLang="en-US" sz="1800" b="1"/>
              <a:t>中学校・高等学校進路指導の手引き</a:t>
            </a:r>
            <a:r>
              <a:rPr lang="en-US" altLang="ja-JP" sz="1800" b="1"/>
              <a:t>―</a:t>
            </a:r>
            <a:r>
              <a:rPr lang="ja-JP" altLang="en-US" sz="1800" b="1"/>
              <a:t>中学校学級担任編</a:t>
            </a:r>
            <a:r>
              <a:rPr lang="en-US" altLang="ja-JP" sz="1800" b="1"/>
              <a:t>』</a:t>
            </a:r>
            <a:r>
              <a:rPr lang="ja-JP" altLang="en-US" sz="1800" b="1"/>
              <a:t>（文部省、</a:t>
            </a:r>
            <a:r>
              <a:rPr lang="en-US" altLang="ja-JP" sz="1800" b="1"/>
              <a:t>1974</a:t>
            </a:r>
            <a:r>
              <a:rPr lang="ja-JP" altLang="en-US" sz="1800" b="1"/>
              <a:t>）</a:t>
            </a:r>
          </a:p>
        </p:txBody>
      </p:sp>
      <p:sp>
        <p:nvSpPr>
          <p:cNvPr id="146435" name="Rectangle 3"/>
          <p:cNvSpPr>
            <a:spLocks noGrp="1" noChangeArrowheads="1"/>
          </p:cNvSpPr>
          <p:nvPr>
            <p:ph idx="1"/>
          </p:nvPr>
        </p:nvSpPr>
        <p:spPr>
          <a:xfrm>
            <a:off x="239350" y="1916832"/>
            <a:ext cx="11713301" cy="4584509"/>
          </a:xfrm>
          <a:ln>
            <a:solidFill>
              <a:srgbClr val="0000CC"/>
            </a:solidFill>
            <a:miter lim="800000"/>
            <a:headEnd/>
            <a:tailEnd/>
          </a:ln>
        </p:spPr>
        <p:txBody>
          <a:bodyPr>
            <a:noAutofit/>
          </a:bodyPr>
          <a:lstStyle/>
          <a:p>
            <a:r>
              <a:rPr lang="en-US" altLang="ja-JP" b="1"/>
              <a:t>①</a:t>
            </a:r>
            <a:r>
              <a:rPr lang="ja-JP" altLang="en-US" b="1"/>
              <a:t>　個人資料に基づいて生徒理解を深める活動と、正しい自己理解を生徒に得させる活動</a:t>
            </a:r>
            <a:r>
              <a:rPr lang="ja-JP" altLang="en-US" b="1">
                <a:solidFill>
                  <a:srgbClr val="0070C0"/>
                </a:solidFill>
                <a:ea typeface="HG創英角ｺﾞｼｯｸUB" pitchFamily="49" charset="-128"/>
              </a:rPr>
              <a:t>（自己理解）</a:t>
            </a:r>
          </a:p>
          <a:p>
            <a:r>
              <a:rPr lang="en-US" altLang="ja-JP" b="1"/>
              <a:t>②</a:t>
            </a:r>
            <a:r>
              <a:rPr lang="ja-JP" altLang="en-US" b="1"/>
              <a:t>　進路に関する情報を生徒に得させる活動</a:t>
            </a:r>
            <a:r>
              <a:rPr lang="ja-JP" altLang="en-US" b="1">
                <a:solidFill>
                  <a:srgbClr val="0070C0"/>
                </a:solidFill>
                <a:ea typeface="HG創英角ｺﾞｼｯｸUB" pitchFamily="49" charset="-128"/>
              </a:rPr>
              <a:t>（進路情報理解）</a:t>
            </a:r>
          </a:p>
          <a:p>
            <a:r>
              <a:rPr lang="en-US" altLang="ja-JP" b="1"/>
              <a:t>③</a:t>
            </a:r>
            <a:r>
              <a:rPr lang="ja-JP" altLang="en-US" b="1"/>
              <a:t>　啓発的な経験を生徒に得させる活動</a:t>
            </a:r>
            <a:r>
              <a:rPr lang="ja-JP" altLang="en-US" b="1">
                <a:solidFill>
                  <a:srgbClr val="0070C0"/>
                </a:solidFill>
                <a:ea typeface="HG創英角ｺﾞｼｯｸUB" pitchFamily="49" charset="-128"/>
              </a:rPr>
              <a:t>（啓発的経験）</a:t>
            </a:r>
          </a:p>
          <a:p>
            <a:r>
              <a:rPr lang="en-US" altLang="ja-JP" b="1"/>
              <a:t>④</a:t>
            </a:r>
            <a:r>
              <a:rPr lang="ja-JP" altLang="en-US" b="1"/>
              <a:t>　進路に関する相談の機会を生徒に与える活動</a:t>
            </a:r>
            <a:r>
              <a:rPr lang="ja-JP" altLang="en-US" b="1">
                <a:solidFill>
                  <a:srgbClr val="FF0000"/>
                </a:solidFill>
                <a:ea typeface="HG創英角ｺﾞｼｯｸUB" pitchFamily="49" charset="-128"/>
              </a:rPr>
              <a:t>（キャリアカウンセリング）</a:t>
            </a:r>
          </a:p>
          <a:p>
            <a:r>
              <a:rPr lang="en-US" altLang="ja-JP"/>
              <a:t>⑤</a:t>
            </a:r>
            <a:r>
              <a:rPr lang="ja-JP" altLang="en-US"/>
              <a:t>　</a:t>
            </a:r>
            <a:r>
              <a:rPr lang="ja-JP" altLang="en-US" b="1"/>
              <a:t>就職や進学等に関する指導・援助の活動</a:t>
            </a:r>
            <a:r>
              <a:rPr lang="ja-JP" altLang="en-US" b="1">
                <a:solidFill>
                  <a:srgbClr val="0070C0"/>
                </a:solidFill>
                <a:ea typeface="HG創英角ｺﾞｼｯｸUB" pitchFamily="49" charset="-128"/>
              </a:rPr>
              <a:t>（移行支援）</a:t>
            </a:r>
          </a:p>
          <a:p>
            <a:r>
              <a:rPr lang="en-US" altLang="ja-JP" b="1"/>
              <a:t>⑥</a:t>
            </a:r>
            <a:r>
              <a:rPr lang="ja-JP" altLang="en-US" b="1"/>
              <a:t>　卒業者の追指導に関する活動</a:t>
            </a:r>
            <a:r>
              <a:rPr lang="ja-JP" altLang="en-US">
                <a:solidFill>
                  <a:srgbClr val="0070C0"/>
                </a:solidFill>
                <a:ea typeface="HG創英角ｺﾞｼｯｸUB" pitchFamily="49" charset="-128"/>
              </a:rPr>
              <a:t>（追指導）</a:t>
            </a:r>
          </a:p>
        </p:txBody>
      </p:sp>
      <p:sp>
        <p:nvSpPr>
          <p:cNvPr id="2" name="スライド番号プレースホルダー 1">
            <a:extLst>
              <a:ext uri="{FF2B5EF4-FFF2-40B4-BE49-F238E27FC236}">
                <a16:creationId xmlns:a16="http://schemas.microsoft.com/office/drawing/2014/main" id="{9BAA4863-1BBA-7AB1-3913-3A5ECDC15FA8}"/>
              </a:ext>
            </a:extLst>
          </p:cNvPr>
          <p:cNvSpPr>
            <a:spLocks noGrp="1"/>
          </p:cNvSpPr>
          <p:nvPr>
            <p:ph type="sldNum" sz="quarter" idx="12"/>
          </p:nvPr>
        </p:nvSpPr>
        <p:spPr/>
        <p:txBody>
          <a:bodyPr/>
          <a:lstStyle/>
          <a:p>
            <a:fld id="{32F8ED4C-5146-43DC-BE8B-967CEE49EC98}" type="slidenum">
              <a:rPr kumimoji="1" lang="ja-JP" altLang="en-US" smtClean="0"/>
              <a:t>25</a:t>
            </a:fld>
            <a:endParaRPr kumimoji="1" lang="ja-JP" altLang="en-US"/>
          </a:p>
        </p:txBody>
      </p:sp>
    </p:spTree>
    <p:extLst>
      <p:ext uri="{BB962C8B-B14F-4D97-AF65-F5344CB8AC3E}">
        <p14:creationId xmlns:p14="http://schemas.microsoft.com/office/powerpoint/2010/main" val="222348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2"/>
          <p:cNvSpPr>
            <a:spLocks noChangeArrowheads="1"/>
          </p:cNvSpPr>
          <p:nvPr/>
        </p:nvSpPr>
        <p:spPr bwMode="auto">
          <a:xfrm>
            <a:off x="922406" y="1553217"/>
            <a:ext cx="7368153" cy="1439863"/>
          </a:xfrm>
          <a:prstGeom prst="downArrowCallout">
            <a:avLst>
              <a:gd name="adj1" fmla="val 98760"/>
              <a:gd name="adj2" fmla="val 98760"/>
              <a:gd name="adj3" fmla="val 16667"/>
              <a:gd name="adj4" fmla="val 66667"/>
            </a:avLst>
          </a:prstGeom>
          <a:solidFill>
            <a:schemeClr val="bg1"/>
          </a:solidFill>
          <a:ln w="38100">
            <a:solidFill>
              <a:srgbClr val="000000"/>
            </a:solidFill>
            <a:prstDash val="solid"/>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r>
              <a:rPr lang="ja-JP" altLang="en-US"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54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54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①</a:t>
            </a:r>
            <a:r>
              <a:rPr lang="ja-JP" altLang="en-US" sz="5400" b="1">
                <a:solidFill>
                  <a:srgbClr val="000000"/>
                </a:solidFill>
                <a:latin typeface="ＭＳ ゴシック" panose="020B0609070205080204" pitchFamily="49" charset="-128"/>
                <a:ea typeface="HG創英角ｺﾞｼｯｸUB" panose="020B0909000000000000" pitchFamily="49" charset="-128"/>
                <a:cs typeface="Times New Roman" panose="02020603050405020304" pitchFamily="18" charset="0"/>
              </a:rPr>
              <a:t>自己理解</a:t>
            </a:r>
            <a:endParaRPr lang="ja-JP" altLang="en-US" sz="5400">
              <a:solidFill>
                <a:srgbClr val="000000"/>
              </a:solidFill>
              <a:ea typeface="HG創英角ｺﾞｼｯｸUB" panose="020B0909000000000000" pitchFamily="49" charset="-128"/>
              <a:cs typeface="Times New Roman" panose="02020603050405020304" pitchFamily="18" charset="0"/>
            </a:endParaRPr>
          </a:p>
        </p:txBody>
      </p:sp>
      <p:sp>
        <p:nvSpPr>
          <p:cNvPr id="148483" name="AutoShape 3"/>
          <p:cNvSpPr>
            <a:spLocks noChangeArrowheads="1"/>
          </p:cNvSpPr>
          <p:nvPr/>
        </p:nvSpPr>
        <p:spPr bwMode="auto">
          <a:xfrm>
            <a:off x="871916" y="5135695"/>
            <a:ext cx="7361565" cy="1366839"/>
          </a:xfrm>
          <a:prstGeom prst="upArrowCallout">
            <a:avLst>
              <a:gd name="adj1" fmla="val 97474"/>
              <a:gd name="adj2" fmla="val 97474"/>
              <a:gd name="adj3" fmla="val 16667"/>
              <a:gd name="adj4" fmla="val 66667"/>
            </a:avLst>
          </a:prstGeom>
          <a:solidFill>
            <a:schemeClr val="bg1"/>
          </a:solidFill>
          <a:ln w="28575">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defRPr/>
            </a:pPr>
            <a:r>
              <a:rPr lang="ja-JP" altLang="en-US" sz="24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51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②</a:t>
            </a:r>
            <a:r>
              <a:rPr lang="ja-JP" altLang="en-US" sz="5100" b="1">
                <a:solidFill>
                  <a:srgbClr val="00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rPr>
              <a:t>進路情報の理解</a:t>
            </a:r>
            <a:endParaRPr lang="ja-JP" altLang="en-US" sz="5100">
              <a:solidFill>
                <a:srgbClr val="00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148484" name="AutoShape 4"/>
          <p:cNvSpPr>
            <a:spLocks noChangeArrowheads="1"/>
          </p:cNvSpPr>
          <p:nvPr/>
        </p:nvSpPr>
        <p:spPr bwMode="auto">
          <a:xfrm>
            <a:off x="1957235" y="4132806"/>
            <a:ext cx="7403176" cy="1495017"/>
          </a:xfrm>
          <a:prstGeom prst="curvedUpArrow">
            <a:avLst>
              <a:gd name="adj1" fmla="val 61072"/>
              <a:gd name="adj2" fmla="val 122159"/>
              <a:gd name="adj3" fmla="val 33333"/>
            </a:avLst>
          </a:prstGeom>
          <a:solidFill>
            <a:schemeClr val="bg1"/>
          </a:solidFill>
          <a:ln w="28575">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r>
              <a:rPr lang="ja-JP" altLang="en-US" sz="20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p>
          <a:p>
            <a:pPr fontAlgn="base">
              <a:spcBef>
                <a:spcPct val="0"/>
              </a:spcBef>
              <a:spcAft>
                <a:spcPct val="0"/>
              </a:spcAft>
              <a:buNone/>
              <a:defRPr/>
            </a:pPr>
            <a:r>
              <a:rPr lang="ja-JP" altLang="en-US" sz="4800" b="1" spc="-150">
                <a:solidFill>
                  <a:srgbClr val="FF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rPr>
              <a:t>④</a:t>
            </a:r>
            <a:r>
              <a:rPr lang="ja-JP" altLang="en-US" sz="4800" b="1" spc="-300">
                <a:solidFill>
                  <a:srgbClr val="FF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rPr>
              <a:t>キャリアカウンセリング</a:t>
            </a:r>
          </a:p>
        </p:txBody>
      </p:sp>
      <p:sp>
        <p:nvSpPr>
          <p:cNvPr id="148485" name="AutoShape 5"/>
          <p:cNvSpPr>
            <a:spLocks noChangeArrowheads="1"/>
          </p:cNvSpPr>
          <p:nvPr/>
        </p:nvSpPr>
        <p:spPr bwMode="auto">
          <a:xfrm>
            <a:off x="987188" y="2605276"/>
            <a:ext cx="6746228" cy="1225551"/>
          </a:xfrm>
          <a:prstGeom prst="curvedDownArrow">
            <a:avLst>
              <a:gd name="adj1" fmla="val 69336"/>
              <a:gd name="adj2" fmla="val 138655"/>
              <a:gd name="adj3" fmla="val 33333"/>
            </a:avLst>
          </a:prstGeom>
          <a:solidFill>
            <a:schemeClr val="bg1"/>
          </a:solidFill>
          <a:ln w="28575">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endParaRPr lang="ja-JP" altLang="en-US" sz="2000" b="1">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Bef>
                <a:spcPct val="0"/>
              </a:spcBef>
              <a:spcAft>
                <a:spcPct val="0"/>
              </a:spcAft>
              <a:buNone/>
              <a:defRPr/>
            </a:pPr>
            <a:r>
              <a:rPr lang="ja-JP" altLang="en-US" sz="2000" b="1">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4800" b="1">
                <a:latin typeface="HG創英角ｺﾞｼｯｸUB" panose="020B0909000000000000" pitchFamily="49" charset="-128"/>
                <a:ea typeface="HG創英角ｺﾞｼｯｸUB" panose="020B0909000000000000" pitchFamily="49" charset="-128"/>
                <a:cs typeface="Times New Roman" panose="02020603050405020304" pitchFamily="18" charset="0"/>
              </a:rPr>
              <a:t>③啓発的経験</a:t>
            </a:r>
            <a:r>
              <a:rPr lang="zh-TW" altLang="en-US" sz="4800" b="1">
                <a:latin typeface="HG創英角ｺﾞｼｯｸUB" panose="020B0909000000000000" pitchFamily="49" charset="-128"/>
                <a:ea typeface="HG創英角ｺﾞｼｯｸUB" panose="020B0909000000000000" pitchFamily="49" charset="-128"/>
                <a:cs typeface="Times New Roman" panose="02020603050405020304" pitchFamily="18" charset="0"/>
              </a:rPr>
              <a:t>　　　　　　　</a:t>
            </a:r>
            <a:endParaRPr lang="zh-TW" altLang="en-US" sz="480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148486" name="AutoShape 6"/>
          <p:cNvSpPr>
            <a:spLocks noChangeArrowheads="1"/>
          </p:cNvSpPr>
          <p:nvPr/>
        </p:nvSpPr>
        <p:spPr bwMode="auto">
          <a:xfrm>
            <a:off x="3084164" y="3672608"/>
            <a:ext cx="5149318" cy="798831"/>
          </a:xfrm>
          <a:prstGeom prst="chevron">
            <a:avLst>
              <a:gd name="adj" fmla="val 26898"/>
            </a:avLst>
          </a:prstGeom>
          <a:solidFill>
            <a:schemeClr val="bg1"/>
          </a:solidFill>
          <a:ln w="28575">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r>
              <a:rPr lang="en-US" altLang="ja-JP" sz="40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⑤</a:t>
            </a:r>
            <a:r>
              <a:rPr lang="ja-JP" altLang="en-US" sz="4000" b="1">
                <a:solidFill>
                  <a:srgbClr val="00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rPr>
              <a:t>移行支援</a:t>
            </a:r>
            <a:endParaRPr lang="ja-JP" altLang="en-US" sz="4000">
              <a:solidFill>
                <a:srgbClr val="00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148487" name="AutoShape 7"/>
          <p:cNvSpPr>
            <a:spLocks noChangeArrowheads="1"/>
          </p:cNvSpPr>
          <p:nvPr/>
        </p:nvSpPr>
        <p:spPr bwMode="auto">
          <a:xfrm>
            <a:off x="8716121" y="2659763"/>
            <a:ext cx="2763136" cy="25923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28575">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endParaRPr lang="ja-JP" altLang="en-US" sz="2400"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fontAlgn="base">
              <a:spcBef>
                <a:spcPct val="0"/>
              </a:spcBef>
              <a:spcAft>
                <a:spcPct val="0"/>
              </a:spcAft>
              <a:buNone/>
              <a:defRPr/>
            </a:pPr>
            <a:r>
              <a:rPr lang="en-US" altLang="ja-JP" b="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⑥</a:t>
            </a:r>
            <a:r>
              <a:rPr lang="ja-JP" altLang="en-US" b="1">
                <a:solidFill>
                  <a:srgbClr val="00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rPr>
              <a:t>追指導</a:t>
            </a:r>
            <a:endParaRPr lang="ja-JP" altLang="en-US">
              <a:solidFill>
                <a:srgbClr val="000000"/>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94216" name="Rectangle 8"/>
          <p:cNvSpPr>
            <a:spLocks noChangeArrowheads="1"/>
          </p:cNvSpPr>
          <p:nvPr/>
        </p:nvSpPr>
        <p:spPr bwMode="auto">
          <a:xfrm>
            <a:off x="6003640" y="2454275"/>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defRPr/>
            </a:pPr>
            <a:endParaRPr lang="ja-JP" altLang="en-US" sz="800">
              <a:solidFill>
                <a:srgbClr val="000000"/>
              </a:solidFill>
              <a:ea typeface="ＭＳ ゴシック" panose="020B0609070205080204" pitchFamily="49" charset="-128"/>
            </a:endParaRPr>
          </a:p>
        </p:txBody>
      </p:sp>
      <p:sp>
        <p:nvSpPr>
          <p:cNvPr id="94217" name="Rectangle 9"/>
          <p:cNvSpPr>
            <a:spLocks noChangeArrowheads="1"/>
          </p:cNvSpPr>
          <p:nvPr/>
        </p:nvSpPr>
        <p:spPr bwMode="auto">
          <a:xfrm>
            <a:off x="1524005" y="2454277"/>
            <a:ext cx="58862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4000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br>
              <a:rPr lang="ja-JP" altLang="en-US" sz="1100">
                <a:solidFill>
                  <a:srgbClr val="000000"/>
                </a:solidFill>
              </a:rPr>
            </a:br>
            <a:endParaRPr lang="ja-JP" altLang="en-US" sz="1800">
              <a:solidFill>
                <a:srgbClr val="000000"/>
              </a:solidFill>
            </a:endParaRPr>
          </a:p>
        </p:txBody>
      </p:sp>
      <p:sp>
        <p:nvSpPr>
          <p:cNvPr id="94220" name="Rectangle 16"/>
          <p:cNvSpPr>
            <a:spLocks noChangeArrowheads="1"/>
          </p:cNvSpPr>
          <p:nvPr/>
        </p:nvSpPr>
        <p:spPr bwMode="auto">
          <a:xfrm>
            <a:off x="346907" y="161539"/>
            <a:ext cx="12025128" cy="12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r>
              <a:rPr lang="ja-JP" altLang="en-US" sz="5333" b="1" dirty="0">
                <a:solidFill>
                  <a:srgbClr val="000000"/>
                </a:solidFill>
                <a:latin typeface="UD デジタル 教科書体 N" panose="02020400000000000000" pitchFamily="17" charset="-128"/>
                <a:ea typeface="UD デジタル 教科書体 N" panose="02020400000000000000" pitchFamily="17" charset="-128"/>
                <a:cs typeface="Times New Roman" panose="02020603050405020304" pitchFamily="18" charset="0"/>
              </a:rPr>
              <a:t>進路指導の諸活動の構造化モデル</a:t>
            </a:r>
            <a:endParaRPr lang="en-US" altLang="ja-JP" sz="5333" b="1" dirty="0">
              <a:solidFill>
                <a:srgbClr val="000000"/>
              </a:solidFill>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pPr fontAlgn="base">
              <a:spcBef>
                <a:spcPct val="0"/>
              </a:spcBef>
              <a:spcAft>
                <a:spcPct val="0"/>
              </a:spcAft>
              <a:buNone/>
              <a:defRPr/>
            </a:pPr>
            <a:r>
              <a:rPr lang="ja-JP" altLang="en-US" sz="2000" b="1" dirty="0">
                <a:solidFill>
                  <a:srgbClr val="000000"/>
                </a:solidFill>
                <a:latin typeface="UD デジタル 教科書体 N" panose="02020400000000000000" pitchFamily="17" charset="-128"/>
                <a:ea typeface="UD デジタル 教科書体 N" panose="02020400000000000000" pitchFamily="17" charset="-128"/>
                <a:cs typeface="Times New Roman" panose="02020603050405020304" pitchFamily="18" charset="0"/>
              </a:rPr>
              <a:t>　　　　　　　　　　　　　　　　　　　　　　　　　　　　　　　　</a:t>
            </a:r>
            <a:r>
              <a:rPr lang="ja-JP" altLang="en-US" sz="1600"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三村隆男（</a:t>
            </a:r>
            <a:r>
              <a:rPr lang="en-US" altLang="ja-JP" sz="1600"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2004</a:t>
            </a:r>
            <a:r>
              <a:rPr lang="ja-JP" altLang="en-US" sz="1600"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76p</a:t>
            </a:r>
            <a:r>
              <a:rPr lang="ja-JP" altLang="en-US" sz="1600"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を元に改変</a:t>
            </a:r>
            <a:r>
              <a:rPr lang="ja-JP" altLang="en-US" sz="1600" b="1"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600" dirty="0">
                <a:solidFill>
                  <a:srgbClr val="000000"/>
                </a:solidFill>
              </a:rPr>
              <a:t> </a:t>
            </a:r>
            <a:endParaRPr lang="ja-JP" altLang="en-US" sz="2000" dirty="0">
              <a:solidFill>
                <a:srgbClr val="000000"/>
              </a:solidFill>
            </a:endParaRPr>
          </a:p>
        </p:txBody>
      </p:sp>
      <p:sp>
        <p:nvSpPr>
          <p:cNvPr id="2" name="角丸四角形 1"/>
          <p:cNvSpPr/>
          <p:nvPr/>
        </p:nvSpPr>
        <p:spPr bwMode="auto">
          <a:xfrm>
            <a:off x="262029" y="1382322"/>
            <a:ext cx="11315206" cy="5259178"/>
          </a:xfrm>
          <a:prstGeom prst="roundRect">
            <a:avLst/>
          </a:prstGeom>
          <a:noFill/>
          <a:ln w="2857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a:p>
            <a:pPr algn="ctr" fontAlgn="base">
              <a:spcBef>
                <a:spcPct val="0"/>
              </a:spcBef>
              <a:spcAft>
                <a:spcPct val="0"/>
              </a:spcAft>
              <a:defRPr/>
            </a:pPr>
            <a:endParaRPr lang="en-US" altLang="ja-JP" sz="800">
              <a:solidFill>
                <a:srgbClr val="000000"/>
              </a:solidFill>
              <a:latin typeface="Arial"/>
              <a:ea typeface="ＭＳ ゴシック" pitchFamily="49" charset="-128"/>
            </a:endParaRPr>
          </a:p>
        </p:txBody>
      </p:sp>
      <p:sp>
        <p:nvSpPr>
          <p:cNvPr id="3" name="スライド番号プレースホルダー 2">
            <a:extLst>
              <a:ext uri="{FF2B5EF4-FFF2-40B4-BE49-F238E27FC236}">
                <a16:creationId xmlns:a16="http://schemas.microsoft.com/office/drawing/2014/main" id="{6D542D2E-ED14-DB9E-444D-BEAF4F7AFFDB}"/>
              </a:ext>
            </a:extLst>
          </p:cNvPr>
          <p:cNvSpPr>
            <a:spLocks noGrp="1"/>
          </p:cNvSpPr>
          <p:nvPr>
            <p:ph type="sldNum" sz="quarter" idx="12"/>
          </p:nvPr>
        </p:nvSpPr>
        <p:spPr/>
        <p:txBody>
          <a:bodyPr/>
          <a:lstStyle/>
          <a:p>
            <a:fld id="{32F8ED4C-5146-43DC-BE8B-967CEE49EC98}" type="slidenum">
              <a:rPr kumimoji="1" lang="ja-JP" altLang="en-US" smtClean="0"/>
              <a:t>26</a:t>
            </a:fld>
            <a:endParaRPr kumimoji="1" lang="ja-JP" altLang="en-US"/>
          </a:p>
        </p:txBody>
      </p:sp>
    </p:spTree>
    <p:extLst>
      <p:ext uri="{BB962C8B-B14F-4D97-AF65-F5344CB8AC3E}">
        <p14:creationId xmlns:p14="http://schemas.microsoft.com/office/powerpoint/2010/main" val="40632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95264E-DF54-33B8-1D7B-84E77C1D1FCD}"/>
              </a:ext>
            </a:extLst>
          </p:cNvPr>
          <p:cNvSpPr>
            <a:spLocks noGrp="1"/>
          </p:cNvSpPr>
          <p:nvPr>
            <p:ph type="title"/>
          </p:nvPr>
        </p:nvSpPr>
        <p:spPr>
          <a:xfrm>
            <a:off x="1121689" y="365126"/>
            <a:ext cx="9948620" cy="812746"/>
          </a:xfrm>
          <a:solidFill>
            <a:schemeClr val="accent2">
              <a:lumMod val="20000"/>
              <a:lumOff val="80000"/>
            </a:schemeClr>
          </a:solidFill>
        </p:spPr>
        <p:txBody>
          <a:bodyPr>
            <a:normAutofit/>
          </a:bodyPr>
          <a:lstStyle/>
          <a:p>
            <a:r>
              <a:rPr kumimoji="1" lang="ja-JP" altLang="en-US" sz="3200" b="1"/>
              <a:t>ワーク：キャリアカウンセリングの機能をふりかえる</a:t>
            </a:r>
          </a:p>
        </p:txBody>
      </p:sp>
      <p:sp>
        <p:nvSpPr>
          <p:cNvPr id="3" name="スライド番号プレースホルダー 2">
            <a:extLst>
              <a:ext uri="{FF2B5EF4-FFF2-40B4-BE49-F238E27FC236}">
                <a16:creationId xmlns:a16="http://schemas.microsoft.com/office/drawing/2014/main" id="{5C786CC7-1778-0FFB-75F3-C52E070FE8BE}"/>
              </a:ext>
            </a:extLst>
          </p:cNvPr>
          <p:cNvSpPr>
            <a:spLocks noGrp="1"/>
          </p:cNvSpPr>
          <p:nvPr>
            <p:ph type="sldNum" sz="quarter" idx="12"/>
          </p:nvPr>
        </p:nvSpPr>
        <p:spPr/>
        <p:txBody>
          <a:bodyPr/>
          <a:lstStyle/>
          <a:p>
            <a:fld id="{32F8ED4C-5146-43DC-BE8B-967CEE49EC98}" type="slidenum">
              <a:rPr kumimoji="1" lang="ja-JP" altLang="en-US" smtClean="0"/>
              <a:t>27</a:t>
            </a:fld>
            <a:endParaRPr kumimoji="1" lang="ja-JP" altLang="en-US"/>
          </a:p>
        </p:txBody>
      </p:sp>
      <p:sp>
        <p:nvSpPr>
          <p:cNvPr id="4" name="タイトル 1">
            <a:extLst>
              <a:ext uri="{FF2B5EF4-FFF2-40B4-BE49-F238E27FC236}">
                <a16:creationId xmlns:a16="http://schemas.microsoft.com/office/drawing/2014/main" id="{26FD2A21-1178-B920-37FE-31139CA8D1EA}"/>
              </a:ext>
            </a:extLst>
          </p:cNvPr>
          <p:cNvSpPr txBox="1">
            <a:spLocks/>
          </p:cNvSpPr>
          <p:nvPr/>
        </p:nvSpPr>
        <p:spPr>
          <a:xfrm>
            <a:off x="454617" y="1332855"/>
            <a:ext cx="11282765" cy="1904576"/>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3600" b="1"/>
              <a:t>日常の教育活動</a:t>
            </a:r>
            <a:r>
              <a:rPr lang="ja-JP" altLang="en-US" sz="3600" b="1"/>
              <a:t>では</a:t>
            </a:r>
            <a:r>
              <a:rPr lang="ja-JP" altLang="ja-JP" sz="3600" b="1"/>
              <a:t>、</a:t>
            </a:r>
            <a:r>
              <a:rPr lang="ja-JP" altLang="en-US" sz="3600" b="1"/>
              <a:t>キャリアカウンセリングは必ず</a:t>
            </a:r>
            <a:r>
              <a:rPr lang="ja-JP" altLang="ja-JP" sz="3600" b="1"/>
              <a:t>、</a:t>
            </a:r>
            <a:r>
              <a:rPr lang="ja-JP" altLang="en-US" sz="3600" b="1"/>
              <a:t>以下の</a:t>
            </a:r>
            <a:r>
              <a:rPr lang="ja-JP" altLang="ja-JP" sz="3600" b="1"/>
              <a:t>諸活動とのつながりで機能して</a:t>
            </a:r>
            <a:r>
              <a:rPr lang="ja-JP" altLang="en-US" sz="3600" b="1"/>
              <a:t>います。身近な事例を</a:t>
            </a:r>
            <a:r>
              <a:rPr lang="ja-JP" altLang="ja-JP" sz="3600" b="1"/>
              <a:t>思い出してみてくだ</a:t>
            </a:r>
            <a:r>
              <a:rPr lang="ja-JP" altLang="en-US" sz="3600" b="1"/>
              <a:t>さ</a:t>
            </a:r>
            <a:r>
              <a:rPr lang="ja-JP" altLang="ja-JP" sz="3600" b="1"/>
              <a:t>い</a:t>
            </a:r>
            <a:r>
              <a:rPr lang="ja-JP" altLang="en-US" sz="3600" b="1"/>
              <a:t>。（</a:t>
            </a:r>
            <a:r>
              <a:rPr lang="en-US" altLang="ja-JP" sz="3600" b="1"/>
              <a:t>1</a:t>
            </a:r>
            <a:r>
              <a:rPr lang="ja-JP" altLang="en-US" sz="3600" b="1"/>
              <a:t>分）</a:t>
            </a:r>
            <a:endParaRPr lang="en-US" altLang="ja-JP" sz="3600" b="1"/>
          </a:p>
        </p:txBody>
      </p:sp>
      <p:pic>
        <p:nvPicPr>
          <p:cNvPr id="6" name="図 5" descr="テキスト&#10;&#10;AI 生成コンテンツは誤りを含む可能性があります。">
            <a:extLst>
              <a:ext uri="{FF2B5EF4-FFF2-40B4-BE49-F238E27FC236}">
                <a16:creationId xmlns:a16="http://schemas.microsoft.com/office/drawing/2014/main" id="{66737AC8-8264-F88E-1691-4FBF6EB779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9992" y="3237431"/>
            <a:ext cx="7078063" cy="3410426"/>
          </a:xfrm>
          <a:prstGeom prst="rect">
            <a:avLst/>
          </a:prstGeom>
        </p:spPr>
      </p:pic>
    </p:spTree>
    <p:extLst>
      <p:ext uri="{BB962C8B-B14F-4D97-AF65-F5344CB8AC3E}">
        <p14:creationId xmlns:p14="http://schemas.microsoft.com/office/powerpoint/2010/main" val="396775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70" y="226117"/>
            <a:ext cx="12048661" cy="994123"/>
          </a:xfrm>
          <a:solidFill>
            <a:schemeClr val="bg1"/>
          </a:solidFill>
          <a:ln>
            <a:solidFill>
              <a:schemeClr val="tx1"/>
            </a:solidFill>
          </a:ln>
        </p:spPr>
        <p:txBody>
          <a:bodyPr/>
          <a:lstStyle/>
          <a:p>
            <a:r>
              <a:rPr lang="ja-JP" altLang="en-US" sz="4800" b="1" spc="-400">
                <a:latin typeface="UD デジタル 教科書体 N" panose="02020400000000000000" pitchFamily="17" charset="-128"/>
                <a:ea typeface="UD デジタル 教科書体 N" panose="02020400000000000000" pitchFamily="17" charset="-128"/>
              </a:rPr>
              <a:t>学習指導要領におけるキャリア教育・進路指導</a:t>
            </a:r>
          </a:p>
        </p:txBody>
      </p:sp>
      <p:sp>
        <p:nvSpPr>
          <p:cNvPr id="3" name="コンテンツ プレースホルダー 2"/>
          <p:cNvSpPr>
            <a:spLocks noGrp="1"/>
          </p:cNvSpPr>
          <p:nvPr>
            <p:ph idx="1"/>
          </p:nvPr>
        </p:nvSpPr>
        <p:spPr>
          <a:xfrm>
            <a:off x="911424" y="1268760"/>
            <a:ext cx="10753195" cy="5328592"/>
          </a:xfrm>
          <a:ln>
            <a:solidFill>
              <a:schemeClr val="tx1"/>
            </a:solidFill>
          </a:ln>
        </p:spPr>
        <p:txBody>
          <a:bodyPr/>
          <a:lstStyle/>
          <a:p>
            <a:r>
              <a:rPr lang="ja-JP" altLang="en-US" sz="2400" dirty="0"/>
              <a:t>高等学校学習指導要領　第</a:t>
            </a:r>
            <a:r>
              <a:rPr lang="en-US" altLang="ja-JP" sz="2400" dirty="0"/>
              <a:t>1</a:t>
            </a:r>
            <a:r>
              <a:rPr lang="ja-JP" altLang="en-US" sz="2400" dirty="0"/>
              <a:t>章　総則　</a:t>
            </a:r>
            <a:endParaRPr lang="en-US" altLang="ja-JP" sz="2400" dirty="0"/>
          </a:p>
          <a:p>
            <a:r>
              <a:rPr lang="ja-JP" altLang="en-US" sz="2400" dirty="0"/>
              <a:t>第５款　生徒の発達の支援</a:t>
            </a:r>
            <a:endParaRPr lang="en-US" altLang="ja-JP" sz="2400" dirty="0"/>
          </a:p>
          <a:p>
            <a:r>
              <a:rPr lang="ja-JP" altLang="en-US" sz="2400" dirty="0"/>
              <a:t>１　生徒の発達を支える指導の充実</a:t>
            </a:r>
            <a:endParaRPr lang="en-US" altLang="ja-JP" sz="2400" dirty="0"/>
          </a:p>
          <a:p>
            <a:r>
              <a:rPr lang="en-US" altLang="ja-JP" sz="2400" dirty="0"/>
              <a:t>(3) </a:t>
            </a:r>
            <a:r>
              <a:rPr lang="ja-JP" altLang="en-US" sz="2400" dirty="0"/>
              <a:t>生徒が，学ぶことと自己の将来とのつながりを見通しながら，社会的・職業的自立に向けて必要な基盤となる資質・能力を身に付けていくことができるよう，特別活動を要としつつ各教科・科目等の特質に応じて，</a:t>
            </a:r>
            <a:r>
              <a:rPr lang="ja-JP" altLang="en-US" sz="2400" dirty="0">
                <a:solidFill>
                  <a:srgbClr val="FF0000"/>
                </a:solidFill>
              </a:rPr>
              <a:t>キャリア教育</a:t>
            </a:r>
            <a:r>
              <a:rPr lang="ja-JP" altLang="en-US" sz="2400" dirty="0"/>
              <a:t>の充実を図ること。</a:t>
            </a:r>
            <a:r>
              <a:rPr lang="ja-JP" altLang="en-US" sz="2400" u="sng" dirty="0"/>
              <a:t>その中で</a:t>
            </a:r>
            <a:r>
              <a:rPr lang="ja-JP" altLang="en-US" sz="2400" dirty="0"/>
              <a:t>，生徒が自己の在り方生き方を考え主体的に進路を選択することができるよう，学校の教育活動全体を通じ，組織的かつ計画的な</a:t>
            </a:r>
            <a:r>
              <a:rPr lang="ja-JP" altLang="en-US" sz="2400" dirty="0">
                <a:solidFill>
                  <a:srgbClr val="FF0000"/>
                </a:solidFill>
              </a:rPr>
              <a:t>進路指導</a:t>
            </a:r>
            <a:r>
              <a:rPr lang="ja-JP" altLang="en-US" sz="2400" dirty="0"/>
              <a:t>を行うこと。（下線講師）</a:t>
            </a:r>
          </a:p>
          <a:p>
            <a:r>
              <a:rPr lang="ja-JP" altLang="en-US" sz="2400" dirty="0"/>
              <a:t>第５章　特別活動</a:t>
            </a:r>
          </a:p>
          <a:p>
            <a:r>
              <a:rPr lang="en-US" altLang="ja-JP" sz="2400" dirty="0"/>
              <a:t>〔</a:t>
            </a:r>
            <a:r>
              <a:rPr lang="ja-JP" altLang="en-US" sz="2400" dirty="0"/>
              <a:t>ホームルーム活動</a:t>
            </a:r>
            <a:r>
              <a:rPr lang="en-US" altLang="ja-JP" sz="2400" dirty="0"/>
              <a:t>〕</a:t>
            </a:r>
            <a:r>
              <a:rPr lang="ja-JP" altLang="en-US" sz="2400" dirty="0"/>
              <a:t>　２．内容</a:t>
            </a:r>
            <a:endParaRPr lang="en-US" altLang="ja-JP" sz="2400" dirty="0"/>
          </a:p>
          <a:p>
            <a:r>
              <a:rPr lang="en-US" altLang="ja-JP" sz="2400" dirty="0"/>
              <a:t>(3) </a:t>
            </a:r>
            <a:r>
              <a:rPr lang="ja-JP" altLang="en-US" sz="2400" dirty="0"/>
              <a:t>一人一人のキャリア形成と自己実現</a:t>
            </a:r>
          </a:p>
          <a:p>
            <a:endParaRPr lang="ja-JP" altLang="en-US" sz="2400" dirty="0"/>
          </a:p>
        </p:txBody>
      </p:sp>
      <p:sp>
        <p:nvSpPr>
          <p:cNvPr id="4" name="スライド番号プレースホルダー 3">
            <a:extLst>
              <a:ext uri="{FF2B5EF4-FFF2-40B4-BE49-F238E27FC236}">
                <a16:creationId xmlns:a16="http://schemas.microsoft.com/office/drawing/2014/main" id="{BD51ADDE-085D-95F3-2E96-2C3874D469BF}"/>
              </a:ext>
            </a:extLst>
          </p:cNvPr>
          <p:cNvSpPr>
            <a:spLocks noGrp="1"/>
          </p:cNvSpPr>
          <p:nvPr>
            <p:ph type="sldNum" sz="quarter" idx="12"/>
          </p:nvPr>
        </p:nvSpPr>
        <p:spPr/>
        <p:txBody>
          <a:bodyPr/>
          <a:lstStyle/>
          <a:p>
            <a:fld id="{32F8ED4C-5146-43DC-BE8B-967CEE49EC98}" type="slidenum">
              <a:rPr kumimoji="1" lang="ja-JP" altLang="en-US" smtClean="0"/>
              <a:t>28</a:t>
            </a:fld>
            <a:endParaRPr kumimoji="1" lang="ja-JP" altLang="en-US"/>
          </a:p>
        </p:txBody>
      </p:sp>
    </p:spTree>
    <p:extLst>
      <p:ext uri="{BB962C8B-B14F-4D97-AF65-F5344CB8AC3E}">
        <p14:creationId xmlns:p14="http://schemas.microsoft.com/office/powerpoint/2010/main" val="171431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lstStyle/>
          <a:p>
            <a:r>
              <a:rPr lang="ja-JP" altLang="en-US" sz="3600"/>
              <a:t>キャリア教育と進路指導を整理する</a:t>
            </a:r>
            <a:br>
              <a:rPr lang="en-US" altLang="ja-JP" sz="3600"/>
            </a:br>
            <a:r>
              <a:rPr lang="ja-JP" altLang="en-US" sz="1600"/>
              <a:t>高等学校学学習指導要領（</a:t>
            </a:r>
            <a:r>
              <a:rPr lang="en-US" altLang="ja-JP" sz="1600"/>
              <a:t>2018</a:t>
            </a:r>
            <a:r>
              <a:rPr lang="ja-JP" altLang="en-US" sz="1600"/>
              <a:t>年３月</a:t>
            </a:r>
            <a:r>
              <a:rPr lang="en-US" altLang="ja-JP" sz="1600"/>
              <a:t>30</a:t>
            </a:r>
            <a:r>
              <a:rPr lang="ja-JP" altLang="en-US" sz="1600"/>
              <a:t>日）</a:t>
            </a:r>
          </a:p>
        </p:txBody>
      </p:sp>
      <p:graphicFrame>
        <p:nvGraphicFramePr>
          <p:cNvPr id="7" name="表 6"/>
          <p:cNvGraphicFramePr>
            <a:graphicFrameLocks noGrp="1"/>
          </p:cNvGraphicFramePr>
          <p:nvPr>
            <p:extLst>
              <p:ext uri="{D42A27DB-BD31-4B8C-83A1-F6EECF244321}">
                <p14:modId xmlns:p14="http://schemas.microsoft.com/office/powerpoint/2010/main" val="2782457225"/>
              </p:ext>
            </p:extLst>
          </p:nvPr>
        </p:nvGraphicFramePr>
        <p:xfrm>
          <a:off x="608085" y="1706562"/>
          <a:ext cx="11152544" cy="5017199"/>
        </p:xfrm>
        <a:graphic>
          <a:graphicData uri="http://schemas.openxmlformats.org/drawingml/2006/table">
            <a:tbl>
              <a:tblPr firstRow="1" firstCol="1" bandRow="1"/>
              <a:tblGrid>
                <a:gridCol w="523744">
                  <a:extLst>
                    <a:ext uri="{9D8B030D-6E8A-4147-A177-3AD203B41FA5}">
                      <a16:colId xmlns:a16="http://schemas.microsoft.com/office/drawing/2014/main" val="20000"/>
                    </a:ext>
                  </a:extLst>
                </a:gridCol>
                <a:gridCol w="1898252">
                  <a:extLst>
                    <a:ext uri="{9D8B030D-6E8A-4147-A177-3AD203B41FA5}">
                      <a16:colId xmlns:a16="http://schemas.microsoft.com/office/drawing/2014/main" val="20001"/>
                    </a:ext>
                  </a:extLst>
                </a:gridCol>
                <a:gridCol w="2439207">
                  <a:extLst>
                    <a:ext uri="{9D8B030D-6E8A-4147-A177-3AD203B41FA5}">
                      <a16:colId xmlns:a16="http://schemas.microsoft.com/office/drawing/2014/main" val="20002"/>
                    </a:ext>
                  </a:extLst>
                </a:gridCol>
                <a:gridCol w="3834621">
                  <a:extLst>
                    <a:ext uri="{9D8B030D-6E8A-4147-A177-3AD203B41FA5}">
                      <a16:colId xmlns:a16="http://schemas.microsoft.com/office/drawing/2014/main" val="20003"/>
                    </a:ext>
                  </a:extLst>
                </a:gridCol>
                <a:gridCol w="2456720">
                  <a:extLst>
                    <a:ext uri="{9D8B030D-6E8A-4147-A177-3AD203B41FA5}">
                      <a16:colId xmlns:a16="http://schemas.microsoft.com/office/drawing/2014/main" val="20004"/>
                    </a:ext>
                  </a:extLst>
                </a:gridCol>
              </a:tblGrid>
              <a:tr h="447040">
                <a:tc>
                  <a:txBody>
                    <a:bodyPr/>
                    <a:lstStyle/>
                    <a:p>
                      <a:pPr algn="just">
                        <a:spcAft>
                          <a:spcPts val="0"/>
                        </a:spcAft>
                      </a:pPr>
                      <a:r>
                        <a:rPr lang="en-US" sz="2900" kern="100">
                          <a:effectLst/>
                          <a:latin typeface="+mj-ea"/>
                          <a:ea typeface="+mj-ea"/>
                          <a:cs typeface="Times New Roman" panose="02020603050405020304" pitchFamily="18" charset="0"/>
                        </a:rPr>
                        <a:t> </a:t>
                      </a:r>
                      <a:endParaRPr lang="ja-JP" sz="2900" kern="100">
                        <a:effectLst/>
                        <a:latin typeface="+mj-ea"/>
                        <a:ea typeface="+mj-ea"/>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ja-JP" sz="2900" kern="100">
                          <a:effectLst/>
                          <a:latin typeface="+mj-ea"/>
                          <a:ea typeface="+mj-ea"/>
                          <a:cs typeface="Times New Roman" panose="02020603050405020304" pitchFamily="18" charset="0"/>
                        </a:rPr>
                        <a:t>目的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ja-JP" sz="2900" kern="100">
                          <a:effectLst/>
                          <a:latin typeface="+mj-ea"/>
                          <a:ea typeface="+mj-ea"/>
                          <a:cs typeface="Times New Roman" panose="02020603050405020304" pitchFamily="18" charset="0"/>
                        </a:rPr>
                        <a:t>前提</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ja-JP" sz="2900" kern="100">
                          <a:effectLst/>
                          <a:latin typeface="+mj-ea"/>
                          <a:ea typeface="+mj-ea"/>
                          <a:cs typeface="Times New Roman" panose="02020603050405020304" pitchFamily="18" charset="0"/>
                        </a:rPr>
                        <a:t>目標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ja-JP" sz="2900" kern="100">
                          <a:effectLst/>
                          <a:latin typeface="+mj-ea"/>
                          <a:ea typeface="+mj-ea"/>
                          <a:cs typeface="Times New Roman" panose="02020603050405020304" pitchFamily="18" charset="0"/>
                        </a:rPr>
                        <a:t>教育課程</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5200">
                <a:tc>
                  <a:txBody>
                    <a:bodyPr/>
                    <a:lstStyle/>
                    <a:p>
                      <a:pPr algn="just">
                        <a:lnSpc>
                          <a:spcPts val="2300"/>
                        </a:lnSpc>
                        <a:spcAft>
                          <a:spcPts val="0"/>
                        </a:spcAft>
                      </a:pPr>
                      <a:endParaRPr lang="en-US" altLang="ja-JP" sz="2900" kern="100">
                        <a:effectLst/>
                        <a:latin typeface="+mj-ea"/>
                        <a:ea typeface="+mj-ea"/>
                        <a:cs typeface="Times New Roman" panose="02020603050405020304" pitchFamily="18" charset="0"/>
                      </a:endParaRPr>
                    </a:p>
                    <a:p>
                      <a:pPr algn="just">
                        <a:lnSpc>
                          <a:spcPts val="2300"/>
                        </a:lnSpc>
                        <a:spcAft>
                          <a:spcPts val="0"/>
                        </a:spcAft>
                      </a:pPr>
                      <a:r>
                        <a:rPr lang="ja-JP" altLang="en-US" sz="2900" kern="100">
                          <a:effectLst/>
                          <a:latin typeface="+mj-ea"/>
                          <a:ea typeface="+mj-ea"/>
                          <a:cs typeface="Times New Roman" panose="02020603050405020304" pitchFamily="18" charset="0"/>
                        </a:rPr>
                        <a:t>キ</a:t>
                      </a:r>
                      <a:endParaRPr lang="en-US" altLang="ja-JP" sz="2900" kern="100">
                        <a:effectLst/>
                        <a:latin typeface="+mj-ea"/>
                        <a:ea typeface="+mj-ea"/>
                        <a:cs typeface="Times New Roman" panose="02020603050405020304" pitchFamily="18" charset="0"/>
                      </a:endParaRPr>
                    </a:p>
                    <a:p>
                      <a:pPr algn="just">
                        <a:lnSpc>
                          <a:spcPts val="2300"/>
                        </a:lnSpc>
                        <a:spcAft>
                          <a:spcPts val="0"/>
                        </a:spcAft>
                      </a:pPr>
                      <a:r>
                        <a:rPr lang="ja-JP" altLang="en-US" sz="2900" kern="100">
                          <a:effectLst/>
                          <a:latin typeface="+mj-ea"/>
                          <a:ea typeface="+mj-ea"/>
                          <a:cs typeface="Times New Roman" panose="02020603050405020304" pitchFamily="18" charset="0"/>
                        </a:rPr>
                        <a:t>ャリア教育</a:t>
                      </a:r>
                      <a:endParaRPr lang="ja-JP" sz="2900" kern="100">
                        <a:effectLst/>
                        <a:latin typeface="+mj-ea"/>
                        <a:ea typeface="+mj-ea"/>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solidFill>
                            <a:srgbClr val="FF0000"/>
                          </a:solidFill>
                          <a:effectLst/>
                          <a:latin typeface="+mj-ea"/>
                          <a:ea typeface="+mj-ea"/>
                          <a:cs typeface="Times New Roman" panose="02020603050405020304" pitchFamily="18" charset="0"/>
                        </a:rPr>
                        <a:t>キャリア教育</a:t>
                      </a:r>
                      <a:r>
                        <a:rPr lang="ja-JP" sz="2900" kern="100">
                          <a:effectLst/>
                          <a:latin typeface="+mj-ea"/>
                          <a:ea typeface="+mj-ea"/>
                          <a:cs typeface="Times New Roman" panose="02020603050405020304" pitchFamily="18" charset="0"/>
                        </a:rPr>
                        <a:t>の充実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effectLst/>
                          <a:latin typeface="+mj-ea"/>
                          <a:ea typeface="+mj-ea"/>
                          <a:cs typeface="Times New Roman" panose="02020603050405020304" pitchFamily="18" charset="0"/>
                        </a:rPr>
                        <a:t>学ぶことと自己の将来とのつながりを見通しながら，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solidFill>
                            <a:srgbClr val="FF0000"/>
                          </a:solidFill>
                          <a:effectLst/>
                          <a:latin typeface="+mj-ea"/>
                          <a:ea typeface="+mj-ea"/>
                          <a:cs typeface="Times New Roman" panose="02020603050405020304" pitchFamily="18" charset="0"/>
                        </a:rPr>
                        <a:t>社会的・職業的自立に向けて必要な基盤となる資質・能力を身に付け</a:t>
                      </a:r>
                      <a:r>
                        <a:rPr lang="ja-JP" sz="2900" kern="100">
                          <a:effectLst/>
                          <a:latin typeface="+mj-ea"/>
                          <a:ea typeface="+mj-ea"/>
                          <a:cs typeface="Times New Roman" panose="02020603050405020304" pitchFamily="18" charset="0"/>
                        </a:rPr>
                        <a:t>ていくことができる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effectLst/>
                          <a:latin typeface="+mj-ea"/>
                          <a:ea typeface="+mj-ea"/>
                          <a:cs typeface="Times New Roman" panose="02020603050405020304" pitchFamily="18" charset="0"/>
                        </a:rPr>
                        <a:t>特別活動を要としつつ</a:t>
                      </a:r>
                      <a:r>
                        <a:rPr lang="ja-JP" altLang="en-US" sz="2900" kern="100">
                          <a:effectLst/>
                          <a:latin typeface="+mj-ea"/>
                          <a:ea typeface="+mj-ea"/>
                          <a:cs typeface="Times New Roman" panose="02020603050405020304" pitchFamily="18" charset="0"/>
                        </a:rPr>
                        <a:t>各教科・科目等</a:t>
                      </a:r>
                      <a:r>
                        <a:rPr lang="ja-JP" sz="2900" kern="100">
                          <a:effectLst/>
                          <a:latin typeface="+mj-ea"/>
                          <a:ea typeface="+mj-ea"/>
                          <a:cs typeface="Times New Roman" panose="02020603050405020304" pitchFamily="18" charset="0"/>
                        </a:rPr>
                        <a:t>の特質に応じて</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527">
                <a:tc gridSpan="5">
                  <a:txBody>
                    <a:bodyPr/>
                    <a:lstStyle/>
                    <a:p>
                      <a:pPr algn="ctr">
                        <a:lnSpc>
                          <a:spcPts val="2000"/>
                        </a:lnSpc>
                        <a:spcAft>
                          <a:spcPts val="0"/>
                        </a:spcAft>
                      </a:pPr>
                      <a:endParaRPr lang="en-US" altLang="ja-JP" sz="2900" kern="100">
                        <a:effectLst/>
                        <a:latin typeface="+mj-ea"/>
                        <a:ea typeface="+mj-ea"/>
                        <a:cs typeface="Times New Roman" panose="02020603050405020304" pitchFamily="18" charset="0"/>
                      </a:endParaRPr>
                    </a:p>
                    <a:p>
                      <a:pPr algn="ctr">
                        <a:lnSpc>
                          <a:spcPts val="2000"/>
                        </a:lnSpc>
                        <a:spcAft>
                          <a:spcPts val="0"/>
                        </a:spcAft>
                      </a:pPr>
                      <a:r>
                        <a:rPr lang="ja-JP" altLang="en-US" sz="2900" kern="100">
                          <a:effectLst/>
                          <a:latin typeface="+mj-ea"/>
                          <a:ea typeface="+mj-ea"/>
                          <a:cs typeface="Times New Roman" panose="02020603050405020304" pitchFamily="18" charset="0"/>
                        </a:rPr>
                        <a:t>その中で</a:t>
                      </a:r>
                      <a:endParaRPr lang="ja-JP" sz="2900" kern="100">
                        <a:effectLst/>
                        <a:latin typeface="+mj-ea"/>
                        <a:ea typeface="+mj-ea"/>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2200" kern="100">
                        <a:effectLst/>
                        <a:latin typeface="+mj-ea"/>
                        <a:ea typeface="+mj-ea"/>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2200" kern="100">
                        <a:effectLst/>
                        <a:latin typeface="+mj-ea"/>
                        <a:ea typeface="+mj-ea"/>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2200" kern="100">
                        <a:effectLst/>
                        <a:latin typeface="+mj-ea"/>
                        <a:ea typeface="+mj-ea"/>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2200" kern="100">
                        <a:effectLst/>
                        <a:latin typeface="+mj-ea"/>
                        <a:ea typeface="+mj-ea"/>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90868"/>
                  </a:ext>
                </a:extLst>
              </a:tr>
              <a:tr h="1788160">
                <a:tc>
                  <a:txBody>
                    <a:bodyPr/>
                    <a:lstStyle/>
                    <a:p>
                      <a:pPr algn="just">
                        <a:spcAft>
                          <a:spcPts val="0"/>
                        </a:spcAft>
                      </a:pPr>
                      <a:r>
                        <a:rPr lang="ja-JP" altLang="en-US" sz="2900" kern="100">
                          <a:effectLst/>
                          <a:latin typeface="+mj-ea"/>
                          <a:ea typeface="+mj-ea"/>
                          <a:cs typeface="Times New Roman" panose="02020603050405020304" pitchFamily="18" charset="0"/>
                        </a:rPr>
                        <a:t>進路指導</a:t>
                      </a:r>
                      <a:endParaRPr lang="ja-JP" sz="2900" kern="100">
                        <a:effectLst/>
                        <a:latin typeface="+mj-ea"/>
                        <a:ea typeface="+mj-ea"/>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effectLst/>
                          <a:latin typeface="+mj-ea"/>
                          <a:ea typeface="+mj-ea"/>
                          <a:cs typeface="Times New Roman" panose="02020603050405020304" pitchFamily="18" charset="0"/>
                        </a:rPr>
                        <a:t>組織的かつ計画的な</a:t>
                      </a:r>
                      <a:r>
                        <a:rPr lang="ja-JP" sz="2900" kern="100">
                          <a:solidFill>
                            <a:srgbClr val="FF0000"/>
                          </a:solidFill>
                          <a:effectLst/>
                          <a:latin typeface="+mj-ea"/>
                          <a:ea typeface="+mj-ea"/>
                          <a:cs typeface="Times New Roman" panose="02020603050405020304" pitchFamily="18" charset="0"/>
                        </a:rPr>
                        <a:t>進路指導</a:t>
                      </a:r>
                      <a:endParaRPr lang="ja-JP" sz="29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effectLst/>
                          <a:latin typeface="+mj-ea"/>
                          <a:ea typeface="+mj-ea"/>
                          <a:cs typeface="Times New Roman" panose="02020603050405020304" pitchFamily="18" charset="0"/>
                        </a:rPr>
                        <a:t>生徒が</a:t>
                      </a:r>
                      <a:r>
                        <a:rPr lang="ja-JP" altLang="en-US" sz="2900" kern="100">
                          <a:effectLst/>
                          <a:latin typeface="+mj-ea"/>
                          <a:ea typeface="+mj-ea"/>
                          <a:cs typeface="Times New Roman" panose="02020603050405020304" pitchFamily="18" charset="0"/>
                        </a:rPr>
                        <a:t>自己</a:t>
                      </a:r>
                      <a:r>
                        <a:rPr lang="ja-JP" sz="2900" kern="100">
                          <a:effectLst/>
                          <a:latin typeface="+mj-ea"/>
                          <a:ea typeface="+mj-ea"/>
                          <a:cs typeface="Times New Roman" panose="02020603050405020304" pitchFamily="18" charset="0"/>
                        </a:rPr>
                        <a:t>の</a:t>
                      </a:r>
                      <a:r>
                        <a:rPr lang="ja-JP" altLang="en-US" sz="2900" kern="100">
                          <a:effectLst/>
                          <a:latin typeface="+mj-ea"/>
                          <a:ea typeface="+mj-ea"/>
                          <a:cs typeface="Times New Roman" panose="02020603050405020304" pitchFamily="18" charset="0"/>
                        </a:rPr>
                        <a:t>在り方</a:t>
                      </a:r>
                      <a:r>
                        <a:rPr lang="ja-JP" sz="2900" kern="100">
                          <a:effectLst/>
                          <a:latin typeface="+mj-ea"/>
                          <a:ea typeface="+mj-ea"/>
                          <a:cs typeface="Times New Roman" panose="02020603050405020304" pitchFamily="18" charset="0"/>
                        </a:rPr>
                        <a:t>生き方を考え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solidFill>
                            <a:srgbClr val="FF0000"/>
                          </a:solidFill>
                          <a:effectLst/>
                          <a:latin typeface="+mj-ea"/>
                          <a:ea typeface="+mj-ea"/>
                          <a:cs typeface="Times New Roman" panose="02020603050405020304" pitchFamily="18" charset="0"/>
                        </a:rPr>
                        <a:t>主体的に進路を選択する</a:t>
                      </a:r>
                      <a:r>
                        <a:rPr lang="ja-JP" sz="2900" kern="100">
                          <a:effectLst/>
                          <a:latin typeface="+mj-ea"/>
                          <a:ea typeface="+mj-ea"/>
                          <a:cs typeface="Times New Roman" panose="02020603050405020304" pitchFamily="18" charset="0"/>
                        </a:rPr>
                        <a:t>ことができる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ja-JP" sz="2900" kern="100">
                          <a:effectLst/>
                          <a:latin typeface="+mj-ea"/>
                          <a:ea typeface="+mj-ea"/>
                          <a:cs typeface="Times New Roman" panose="02020603050405020304" pitchFamily="18" charset="0"/>
                        </a:rPr>
                        <a:t>学校の教育活動全体を通じ，</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a:extLst>
              <a:ext uri="{FF2B5EF4-FFF2-40B4-BE49-F238E27FC236}">
                <a16:creationId xmlns:a16="http://schemas.microsoft.com/office/drawing/2014/main" id="{47E61D1D-D522-55AE-BB4C-EBF82955B2BD}"/>
              </a:ext>
            </a:extLst>
          </p:cNvPr>
          <p:cNvSpPr>
            <a:spLocks noGrp="1"/>
          </p:cNvSpPr>
          <p:nvPr>
            <p:ph type="sldNum" sz="quarter" idx="12"/>
          </p:nvPr>
        </p:nvSpPr>
        <p:spPr/>
        <p:txBody>
          <a:bodyPr/>
          <a:lstStyle/>
          <a:p>
            <a:fld id="{32F8ED4C-5146-43DC-BE8B-967CEE49EC98}" type="slidenum">
              <a:rPr kumimoji="1" lang="ja-JP" altLang="en-US" smtClean="0"/>
              <a:t>29</a:t>
            </a:fld>
            <a:endParaRPr kumimoji="1" lang="ja-JP" altLang="en-US"/>
          </a:p>
        </p:txBody>
      </p:sp>
    </p:spTree>
    <p:extLst>
      <p:ext uri="{BB962C8B-B14F-4D97-AF65-F5344CB8AC3E}">
        <p14:creationId xmlns:p14="http://schemas.microsoft.com/office/powerpoint/2010/main" val="396692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44A99-7088-5357-7E6E-E7E33E466CFA}"/>
              </a:ext>
            </a:extLst>
          </p:cNvPr>
          <p:cNvSpPr>
            <a:spLocks noGrp="1"/>
          </p:cNvSpPr>
          <p:nvPr>
            <p:ph type="title"/>
          </p:nvPr>
        </p:nvSpPr>
        <p:spPr/>
        <p:txBody>
          <a:bodyPr>
            <a:normAutofit/>
          </a:bodyPr>
          <a:lstStyle/>
          <a:p>
            <a:r>
              <a:rPr lang="en-US"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(1)</a:t>
            </a:r>
            <a:r>
              <a:rPr lang="ja-JP"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カウセリング心理学とは何か？　</a:t>
            </a:r>
            <a:br>
              <a:rPr lang="en-US" altLang="ja-JP" sz="4000" b="1"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br>
            <a:r>
              <a:rPr kumimoji="1" lang="ja-JP" altLang="en-US" sz="4000">
                <a:latin typeface="UD デジタル 教科書体 N-R" panose="02020400000000000000" pitchFamily="17" charset="-128"/>
                <a:ea typeface="UD デジタル 教科書体 N-R" panose="02020400000000000000" pitchFamily="17" charset="-128"/>
              </a:rPr>
              <a:t>カウンセリングの定義と範囲</a:t>
            </a:r>
          </a:p>
        </p:txBody>
      </p:sp>
      <p:sp>
        <p:nvSpPr>
          <p:cNvPr id="3" name="コンテンツ プレースホルダー 2">
            <a:extLst>
              <a:ext uri="{FF2B5EF4-FFF2-40B4-BE49-F238E27FC236}">
                <a16:creationId xmlns:a16="http://schemas.microsoft.com/office/drawing/2014/main" id="{444FA152-715F-78BF-DB4B-0F008C1475D0}"/>
              </a:ext>
            </a:extLst>
          </p:cNvPr>
          <p:cNvSpPr>
            <a:spLocks noGrp="1"/>
          </p:cNvSpPr>
          <p:nvPr>
            <p:ph idx="1"/>
          </p:nvPr>
        </p:nvSpPr>
        <p:spPr>
          <a:xfrm>
            <a:off x="838200" y="2033516"/>
            <a:ext cx="10515600" cy="4459360"/>
          </a:xfrm>
        </p:spPr>
        <p:txBody>
          <a:bodyPr>
            <a:normAutofit fontScale="32500" lnSpcReduction="20000"/>
          </a:bodyPr>
          <a:lstStyle/>
          <a:p>
            <a:pPr marL="0" indent="0">
              <a:buNone/>
            </a:pPr>
            <a:endParaRPr lang="en-US" altLang="ja-JP" sz="1800" dirty="0">
              <a:effectLst/>
              <a:ea typeface="UD デジタル 教科書体 N-R" panose="02020400000000000000" pitchFamily="17" charset="-128"/>
              <a:cs typeface="Times New Roman" panose="02020603050405020304" pitchFamily="18" charset="0"/>
            </a:endParaRPr>
          </a:p>
          <a:p>
            <a:endParaRPr lang="en-US" altLang="ja-JP" sz="1800" dirty="0">
              <a:ea typeface="UD デジタル 教科書体 N-R" panose="02020400000000000000" pitchFamily="17" charset="-128"/>
              <a:cs typeface="Times New Roman" panose="02020603050405020304" pitchFamily="18" charset="0"/>
            </a:endParaRPr>
          </a:p>
          <a:p>
            <a:pPr>
              <a:lnSpc>
                <a:spcPct val="170000"/>
              </a:lnSpc>
            </a:pPr>
            <a:endParaRPr kumimoji="1" lang="en-US" altLang="ja-JP" sz="8600" dirty="0">
              <a:ea typeface="UD デジタル 教科書体 N-R" panose="02020400000000000000" pitchFamily="17" charset="-128"/>
              <a:cs typeface="Times New Roman" panose="02020603050405020304" pitchFamily="18" charset="0"/>
            </a:endParaRPr>
          </a:p>
          <a:p>
            <a:pPr>
              <a:lnSpc>
                <a:spcPct val="170000"/>
              </a:lnSpc>
            </a:pPr>
            <a:r>
              <a:rPr lang="ja-JP" altLang="ja-JP" sz="8600" kern="100" dirty="0">
                <a:solidFill>
                  <a:srgbClr val="FF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カウンセリングの担い手</a:t>
            </a:r>
            <a:r>
              <a:rPr lang="ja-JP" altLang="ja-JP" sz="8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は、教師、医師、弁護士、企業の人事担当者など、カウンセリングを職業の一部に役割として用い援助活動を行う。</a:t>
            </a:r>
            <a:r>
              <a:rPr lang="ja-JP" altLang="ja-JP" sz="8600" kern="100" dirty="0">
                <a:effectLst/>
                <a:highlight>
                  <a:srgbClr val="FFFF00"/>
                </a:highlight>
                <a:latin typeface="游明朝" panose="02020400000000000000" pitchFamily="18" charset="-128"/>
                <a:ea typeface="UD デジタル 教科書体 N-R" panose="02020400000000000000" pitchFamily="17" charset="-128"/>
                <a:cs typeface="Times New Roman" panose="02020603050405020304" pitchFamily="18" charset="0"/>
              </a:rPr>
              <a:t>とくに教師は、教育活動の中で子どもの援助を行うが、その活動の一側面がスクールカウンセリングの活動と捉えることができる。</a:t>
            </a:r>
            <a:endParaRPr lang="ja-JP" altLang="ja-JP" sz="86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sz="5900" dirty="0"/>
          </a:p>
          <a:p>
            <a:endParaRPr lang="en-US" altLang="ja-JP" dirty="0"/>
          </a:p>
        </p:txBody>
      </p:sp>
      <p:sp>
        <p:nvSpPr>
          <p:cNvPr id="4" name="正方形/長方形 3">
            <a:extLst>
              <a:ext uri="{FF2B5EF4-FFF2-40B4-BE49-F238E27FC236}">
                <a16:creationId xmlns:a16="http://schemas.microsoft.com/office/drawing/2014/main" id="{0F32AC5B-F713-FC68-80F5-81380491A81D}"/>
              </a:ext>
            </a:extLst>
          </p:cNvPr>
          <p:cNvSpPr/>
          <p:nvPr/>
        </p:nvSpPr>
        <p:spPr>
          <a:xfrm>
            <a:off x="1155940" y="1690688"/>
            <a:ext cx="9954883" cy="14665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2800">
                <a:effectLst/>
                <a:ea typeface="UD デジタル 教科書体 N-R" panose="02020400000000000000" pitchFamily="17" charset="-128"/>
                <a:cs typeface="Times New Roman" panose="02020603050405020304" pitchFamily="18" charset="0"/>
              </a:rPr>
              <a:t>「一定の人間関係のなかで言語的及び非言語的コミュニケーションを通して、相手の行動の変容を援助するかかわり」</a:t>
            </a:r>
            <a:r>
              <a:rPr lang="ja-JP" altLang="en-US" sz="2800">
                <a:effectLst/>
                <a:ea typeface="UD デジタル 教科書体 N-R" panose="02020400000000000000" pitchFamily="17" charset="-128"/>
                <a:cs typeface="Times New Roman" panose="02020603050405020304" pitchFamily="18" charset="0"/>
              </a:rPr>
              <a:t>　　　　　　　　　　　　　　　　　　</a:t>
            </a:r>
            <a:r>
              <a:rPr lang="ja-JP" altLang="en-US" sz="1400">
                <a:effectLst/>
                <a:ea typeface="UD デジタル 教科書体 N-R" panose="02020400000000000000" pitchFamily="17" charset="-128"/>
                <a:cs typeface="Times New Roman" panose="02020603050405020304" pitchFamily="18" charset="0"/>
              </a:rPr>
              <a:t>（國分，</a:t>
            </a:r>
            <a:r>
              <a:rPr lang="en-US" altLang="ja-JP" sz="1400">
                <a:effectLst/>
                <a:ea typeface="UD デジタル 教科書体 N-R" panose="02020400000000000000" pitchFamily="17" charset="-128"/>
                <a:cs typeface="Times New Roman" panose="02020603050405020304" pitchFamily="18" charset="0"/>
              </a:rPr>
              <a:t>1980</a:t>
            </a:r>
            <a:r>
              <a:rPr lang="ja-JP" altLang="en-US" sz="1400">
                <a:effectLst/>
                <a:ea typeface="UD デジタル 教科書体 N-R" panose="02020400000000000000" pitchFamily="17" charset="-128"/>
                <a:cs typeface="Times New Roman" panose="02020603050405020304" pitchFamily="18" charset="0"/>
              </a:rPr>
              <a:t>を参考にした）</a:t>
            </a:r>
            <a:endParaRPr lang="en-US" altLang="ja-JP" sz="1400">
              <a:effectLst/>
              <a:ea typeface="UD デジタル 教科書体 N-R" panose="02020400000000000000" pitchFamily="17" charset="-128"/>
              <a:cs typeface="Times New Roman" panose="02020603050405020304" pitchFamily="18" charset="0"/>
            </a:endParaRPr>
          </a:p>
          <a:p>
            <a:endParaRPr kumimoji="1" lang="ja-JP" altLang="en-US"/>
          </a:p>
        </p:txBody>
      </p:sp>
      <p:sp>
        <p:nvSpPr>
          <p:cNvPr id="5" name="スライド番号プレースホルダー 4">
            <a:extLst>
              <a:ext uri="{FF2B5EF4-FFF2-40B4-BE49-F238E27FC236}">
                <a16:creationId xmlns:a16="http://schemas.microsoft.com/office/drawing/2014/main" id="{6C64E4AD-8D41-51C0-36E7-0E8B14FBD3EE}"/>
              </a:ext>
            </a:extLst>
          </p:cNvPr>
          <p:cNvSpPr>
            <a:spLocks noGrp="1"/>
          </p:cNvSpPr>
          <p:nvPr>
            <p:ph type="sldNum" sz="quarter" idx="12"/>
          </p:nvPr>
        </p:nvSpPr>
        <p:spPr/>
        <p:txBody>
          <a:bodyPr/>
          <a:lstStyle/>
          <a:p>
            <a:fld id="{32F8ED4C-5146-43DC-BE8B-967CEE49EC98}" type="slidenum">
              <a:rPr kumimoji="1" lang="ja-JP" altLang="en-US" smtClean="0"/>
              <a:t>3</a:t>
            </a:fld>
            <a:endParaRPr kumimoji="1" lang="ja-JP" altLang="en-US"/>
          </a:p>
        </p:txBody>
      </p:sp>
    </p:spTree>
    <p:extLst>
      <p:ext uri="{BB962C8B-B14F-4D97-AF65-F5344CB8AC3E}">
        <p14:creationId xmlns:p14="http://schemas.microsoft.com/office/powerpoint/2010/main" val="279672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A13FD-7AFE-1EA1-7F87-58865EA521FD}"/>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A9118401-D792-CE73-D059-5F26411B0A1E}"/>
              </a:ext>
            </a:extLst>
          </p:cNvPr>
          <p:cNvSpPr/>
          <p:nvPr/>
        </p:nvSpPr>
        <p:spPr>
          <a:xfrm>
            <a:off x="527382" y="4919701"/>
            <a:ext cx="11137237"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a:defRPr/>
            </a:pPr>
            <a:r>
              <a:rPr lang="ja-JP" altLang="en-US">
                <a:solidFill>
                  <a:srgbClr val="FF0000"/>
                </a:solidFill>
                <a:latin typeface="Calibri"/>
                <a:ea typeface="ＭＳ Ｐゴシック" panose="020B0600070205080204" pitchFamily="50" charset="-128"/>
              </a:rPr>
              <a:t>一次的援助サービス　　　　　　　　　　　　　　　　　　　　　　　　　　　　　　　              </a:t>
            </a:r>
          </a:p>
        </p:txBody>
      </p:sp>
      <p:sp>
        <p:nvSpPr>
          <p:cNvPr id="6" name="正方形/長方形 5">
            <a:extLst>
              <a:ext uri="{FF2B5EF4-FFF2-40B4-BE49-F238E27FC236}">
                <a16:creationId xmlns:a16="http://schemas.microsoft.com/office/drawing/2014/main" id="{36FE89C1-A059-6416-64DB-2CDD4E27F239}"/>
              </a:ext>
            </a:extLst>
          </p:cNvPr>
          <p:cNvSpPr/>
          <p:nvPr/>
        </p:nvSpPr>
        <p:spPr>
          <a:xfrm>
            <a:off x="571102" y="3021429"/>
            <a:ext cx="11093517"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a:defRPr/>
            </a:pPr>
            <a:r>
              <a:rPr lang="ja-JP" altLang="en-US">
                <a:solidFill>
                  <a:srgbClr val="FF0000"/>
                </a:solidFill>
                <a:latin typeface="Calibri"/>
                <a:ea typeface="ＭＳ Ｐゴシック" panose="020B0600070205080204" pitchFamily="50" charset="-128"/>
              </a:rPr>
              <a:t>二次的援助サービス　　　　　　　　　　　　　　　　</a:t>
            </a:r>
            <a:r>
              <a:rPr lang="en-US" altLang="ja-JP">
                <a:solidFill>
                  <a:srgbClr val="FF0000"/>
                </a:solidFill>
                <a:latin typeface="Calibri"/>
                <a:ea typeface="ＭＳ Ｐゴシック" panose="020B0600070205080204" pitchFamily="50" charset="-128"/>
              </a:rPr>
              <a:t>                                                  </a:t>
            </a:r>
            <a:r>
              <a:rPr lang="ja-JP" altLang="en-US">
                <a:solidFill>
                  <a:srgbClr val="FF0000"/>
                </a:solidFill>
                <a:latin typeface="Calibri"/>
                <a:ea typeface="ＭＳ Ｐゴシック" panose="020B0600070205080204" pitchFamily="50" charset="-128"/>
              </a:rPr>
              <a:t>　　　　　</a:t>
            </a:r>
          </a:p>
        </p:txBody>
      </p:sp>
      <p:sp>
        <p:nvSpPr>
          <p:cNvPr id="7" name="正方形/長方形 6">
            <a:extLst>
              <a:ext uri="{FF2B5EF4-FFF2-40B4-BE49-F238E27FC236}">
                <a16:creationId xmlns:a16="http://schemas.microsoft.com/office/drawing/2014/main" id="{2CADC66C-66B8-3E70-2E47-8BE543844C3B}"/>
              </a:ext>
            </a:extLst>
          </p:cNvPr>
          <p:cNvSpPr/>
          <p:nvPr/>
        </p:nvSpPr>
        <p:spPr>
          <a:xfrm>
            <a:off x="551776" y="1236053"/>
            <a:ext cx="11112843"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a:defRPr/>
            </a:pPr>
            <a:r>
              <a:rPr lang="ja-JP" altLang="en-US">
                <a:solidFill>
                  <a:srgbClr val="FF0000"/>
                </a:solidFill>
                <a:latin typeface="Calibri"/>
                <a:ea typeface="ＭＳ Ｐゴシック" panose="020B0600070205080204" pitchFamily="50" charset="-128"/>
              </a:rPr>
              <a:t>三次的援助サービス　　　　　　　　　　　　　　　　</a:t>
            </a:r>
          </a:p>
        </p:txBody>
      </p:sp>
      <p:sp>
        <p:nvSpPr>
          <p:cNvPr id="2" name="タイトル 1">
            <a:extLst>
              <a:ext uri="{FF2B5EF4-FFF2-40B4-BE49-F238E27FC236}">
                <a16:creationId xmlns:a16="http://schemas.microsoft.com/office/drawing/2014/main" id="{D5A486C0-08BB-E45A-95F0-3BE5471DE813}"/>
              </a:ext>
            </a:extLst>
          </p:cNvPr>
          <p:cNvSpPr>
            <a:spLocks noGrp="1"/>
          </p:cNvSpPr>
          <p:nvPr>
            <p:ph type="title"/>
          </p:nvPr>
        </p:nvSpPr>
        <p:spPr>
          <a:xfrm>
            <a:off x="527382" y="106363"/>
            <a:ext cx="11425269" cy="1018381"/>
          </a:xfrm>
          <a:solidFill>
            <a:schemeClr val="bg1"/>
          </a:solidFill>
          <a:ln>
            <a:solidFill>
              <a:schemeClr val="tx1"/>
            </a:solidFill>
          </a:ln>
        </p:spPr>
        <p:txBody>
          <a:bodyPr rtlCol="0">
            <a:noAutofit/>
          </a:bodyPr>
          <a:lstStyle/>
          <a:p>
            <a:pPr>
              <a:defRPr/>
            </a:pPr>
            <a:r>
              <a:rPr lang="ja-JP" altLang="en-US" sz="5333" b="1">
                <a:latin typeface="UD デジタル 教科書体 N" panose="02020400000000000000" pitchFamily="17" charset="-128"/>
                <a:ea typeface="UD デジタル 教科書体 N" panose="02020400000000000000" pitchFamily="17" charset="-128"/>
              </a:rPr>
              <a:t>進路面の</a:t>
            </a:r>
            <a:r>
              <a:rPr lang="en-US" altLang="ja-JP" sz="5333" b="1">
                <a:latin typeface="UD デジタル 教科書体 N" panose="02020400000000000000" pitchFamily="17" charset="-128"/>
                <a:ea typeface="UD デジタル 教科書体 N" panose="02020400000000000000" pitchFamily="17" charset="-128"/>
              </a:rPr>
              <a:t>3</a:t>
            </a:r>
            <a:r>
              <a:rPr lang="ja-JP" altLang="en-US" sz="5333" b="1">
                <a:latin typeface="UD デジタル 教科書体 N" panose="02020400000000000000" pitchFamily="17" charset="-128"/>
                <a:ea typeface="UD デジタル 教科書体 N" panose="02020400000000000000" pitchFamily="17" charset="-128"/>
              </a:rPr>
              <a:t>段階の援助</a:t>
            </a:r>
            <a:r>
              <a:rPr lang="ja-JP" altLang="en-US" sz="2667" b="1">
                <a:latin typeface="UD デジタル 教科書体 N" panose="02020400000000000000" pitchFamily="17" charset="-128"/>
                <a:ea typeface="UD デジタル 教科書体 N" panose="02020400000000000000" pitchFamily="17" charset="-128"/>
              </a:rPr>
              <a:t>（今西、</a:t>
            </a:r>
            <a:r>
              <a:rPr lang="en-US" altLang="ja-JP" sz="2667" b="1">
                <a:latin typeface="UD デジタル 教科書体 N" panose="02020400000000000000" pitchFamily="17" charset="-128"/>
                <a:ea typeface="UD デジタル 教科書体 N" panose="02020400000000000000" pitchFamily="17" charset="-128"/>
              </a:rPr>
              <a:t>2018</a:t>
            </a:r>
            <a:r>
              <a:rPr lang="ja-JP" altLang="en-US" sz="2667" b="1">
                <a:latin typeface="UD デジタル 教科書体 N" panose="02020400000000000000" pitchFamily="17" charset="-128"/>
                <a:ea typeface="UD デジタル 教科書体 N" panose="02020400000000000000" pitchFamily="17" charset="-128"/>
              </a:rPr>
              <a:t>を一部改変）</a:t>
            </a:r>
          </a:p>
        </p:txBody>
      </p:sp>
      <p:sp>
        <p:nvSpPr>
          <p:cNvPr id="12" name="テキスト ボックス 11">
            <a:extLst>
              <a:ext uri="{FF2B5EF4-FFF2-40B4-BE49-F238E27FC236}">
                <a16:creationId xmlns:a16="http://schemas.microsoft.com/office/drawing/2014/main" id="{5A16A38C-3D40-6CCC-BBDE-B75C65330881}"/>
              </a:ext>
            </a:extLst>
          </p:cNvPr>
          <p:cNvSpPr txBox="1"/>
          <p:nvPr/>
        </p:nvSpPr>
        <p:spPr>
          <a:xfrm>
            <a:off x="880266" y="5462811"/>
            <a:ext cx="10849205" cy="1200329"/>
          </a:xfrm>
          <a:prstGeom prst="rect">
            <a:avLst/>
          </a:prstGeom>
          <a:noFill/>
        </p:spPr>
        <p:txBody>
          <a:bodyPr wrap="square">
            <a:spAutoFit/>
          </a:bodyPr>
          <a:lstStyle/>
          <a:p>
            <a:pPr algn="just">
              <a:buNone/>
            </a:pPr>
            <a:r>
              <a:rPr lang="ja-JP" altLang="ja-JP" sz="2400">
                <a:latin typeface="UD デジタル 教科書体 N" panose="02020400000000000000" pitchFamily="17" charset="-128"/>
                <a:ea typeface="UD デジタル 教科書体 N" panose="02020400000000000000" pitchFamily="17" charset="-128"/>
                <a:cs typeface="ＭＳ Ｐゴシック" panose="020B0600070205080204" pitchFamily="50" charset="-128"/>
              </a:rPr>
              <a:t>全ての子どものキャリア発達を促進するとともに、キャリアの発達課題に取り組む過程で多くの子どもが直面する問題への対応力をつけるために、主に集団を対象とした援助サービスをおこなう。</a:t>
            </a:r>
          </a:p>
        </p:txBody>
      </p:sp>
      <p:sp>
        <p:nvSpPr>
          <p:cNvPr id="17" name="テキスト ボックス 16">
            <a:extLst>
              <a:ext uri="{FF2B5EF4-FFF2-40B4-BE49-F238E27FC236}">
                <a16:creationId xmlns:a16="http://schemas.microsoft.com/office/drawing/2014/main" id="{BADBCDC1-1BA5-246E-ADB2-8ED95BAD3F02}"/>
              </a:ext>
            </a:extLst>
          </p:cNvPr>
          <p:cNvSpPr txBox="1"/>
          <p:nvPr/>
        </p:nvSpPr>
        <p:spPr>
          <a:xfrm>
            <a:off x="981290" y="3577285"/>
            <a:ext cx="10517453" cy="1200329"/>
          </a:xfrm>
          <a:prstGeom prst="rect">
            <a:avLst/>
          </a:prstGeom>
          <a:noFill/>
        </p:spPr>
        <p:txBody>
          <a:bodyPr wrap="square">
            <a:spAutoFit/>
          </a:bodyPr>
          <a:lstStyle/>
          <a:p>
            <a:pPr algn="just"/>
            <a:r>
              <a:rPr lang="ja-JP" altLang="ja-JP" sz="2400" dirty="0">
                <a:latin typeface="UD デジタル 教科書体 N" panose="02020400000000000000" pitchFamily="17" charset="-128"/>
                <a:ea typeface="UD デジタル 教科書体 N" panose="02020400000000000000" pitchFamily="17" charset="-128"/>
                <a:cs typeface="ＭＳ Ｐゴシック" panose="020B0600070205080204" pitchFamily="50" charset="-128"/>
              </a:rPr>
              <a:t>配慮を要する一部の子どもについて、子どもの直面している問題がキャリア発達を阻害すること</a:t>
            </a:r>
            <a:r>
              <a:rPr lang="ja-JP" altLang="en-US" sz="2400" dirty="0">
                <a:latin typeface="UD デジタル 教科書体 N" panose="02020400000000000000" pitchFamily="17" charset="-128"/>
                <a:ea typeface="UD デジタル 教科書体 N" panose="02020400000000000000" pitchFamily="17" charset="-128"/>
                <a:cs typeface="ＭＳ Ｐゴシック" panose="020B0600070205080204" pitchFamily="50" charset="-128"/>
              </a:rPr>
              <a:t>を</a:t>
            </a:r>
            <a:r>
              <a:rPr lang="ja-JP" altLang="ja-JP" sz="2400" dirty="0">
                <a:latin typeface="UD デジタル 教科書体 N" panose="02020400000000000000" pitchFamily="17" charset="-128"/>
                <a:ea typeface="UD デジタル 教科書体 N" panose="02020400000000000000" pitchFamily="17" charset="-128"/>
                <a:cs typeface="ＭＳ Ｐゴシック" panose="020B0600070205080204" pitchFamily="50" charset="-128"/>
              </a:rPr>
              <a:t>防ぐために、子どもが自律的に問題解決を図ることができるよう、予防的な援助サービスをおこなう。</a:t>
            </a:r>
          </a:p>
        </p:txBody>
      </p:sp>
      <p:sp>
        <p:nvSpPr>
          <p:cNvPr id="19" name="テキスト ボックス 18">
            <a:extLst>
              <a:ext uri="{FF2B5EF4-FFF2-40B4-BE49-F238E27FC236}">
                <a16:creationId xmlns:a16="http://schemas.microsoft.com/office/drawing/2014/main" id="{7FB19735-7250-49BF-881A-793B8B4604A0}"/>
              </a:ext>
            </a:extLst>
          </p:cNvPr>
          <p:cNvSpPr txBox="1"/>
          <p:nvPr/>
        </p:nvSpPr>
        <p:spPr>
          <a:xfrm>
            <a:off x="880186" y="1805905"/>
            <a:ext cx="10431629" cy="1200329"/>
          </a:xfrm>
          <a:prstGeom prst="rect">
            <a:avLst/>
          </a:prstGeom>
          <a:noFill/>
        </p:spPr>
        <p:txBody>
          <a:bodyPr wrap="square">
            <a:spAutoFit/>
          </a:bodyPr>
          <a:lstStyle/>
          <a:p>
            <a:pPr algn="just">
              <a:buNone/>
            </a:pPr>
            <a:r>
              <a:rPr lang="ja-JP" altLang="ja-JP" sz="2400" dirty="0">
                <a:latin typeface="UD デジタル 教科書体 N" panose="02020400000000000000" pitchFamily="17" charset="-128"/>
                <a:ea typeface="UD デジタル 教科書体 N" panose="02020400000000000000" pitchFamily="17" charset="-128"/>
              </a:rPr>
              <a:t>キャリア発達が阻害されたり、進路選択をめぐって迷いがあったり混乱している特定の子どもについて、支援方針を立ててチームによる援助をおこなう。</a:t>
            </a:r>
          </a:p>
        </p:txBody>
      </p:sp>
      <p:sp>
        <p:nvSpPr>
          <p:cNvPr id="3" name="スライド番号プレースホルダー 2">
            <a:extLst>
              <a:ext uri="{FF2B5EF4-FFF2-40B4-BE49-F238E27FC236}">
                <a16:creationId xmlns:a16="http://schemas.microsoft.com/office/drawing/2014/main" id="{80A91EAC-8DFA-F911-4577-241AE6DBB5ED}"/>
              </a:ext>
            </a:extLst>
          </p:cNvPr>
          <p:cNvSpPr>
            <a:spLocks noGrp="1"/>
          </p:cNvSpPr>
          <p:nvPr>
            <p:ph type="sldNum" sz="quarter" idx="12"/>
          </p:nvPr>
        </p:nvSpPr>
        <p:spPr/>
        <p:txBody>
          <a:bodyPr/>
          <a:lstStyle/>
          <a:p>
            <a:fld id="{32F8ED4C-5146-43DC-BE8B-967CEE49EC98}" type="slidenum">
              <a:rPr kumimoji="1" lang="ja-JP" altLang="en-US" smtClean="0"/>
              <a:t>30</a:t>
            </a:fld>
            <a:endParaRPr kumimoji="1" lang="ja-JP" altLang="en-US"/>
          </a:p>
        </p:txBody>
      </p:sp>
    </p:spTree>
    <p:extLst>
      <p:ext uri="{BB962C8B-B14F-4D97-AF65-F5344CB8AC3E}">
        <p14:creationId xmlns:p14="http://schemas.microsoft.com/office/powerpoint/2010/main" val="364907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EA1773F-3B35-2D96-19C5-574E1916DD22}"/>
              </a:ext>
            </a:extLst>
          </p:cNvPr>
          <p:cNvSpPr>
            <a:spLocks noGrp="1"/>
          </p:cNvSpPr>
          <p:nvPr>
            <p:ph idx="1"/>
          </p:nvPr>
        </p:nvSpPr>
        <p:spPr>
          <a:xfrm>
            <a:off x="259742" y="1016760"/>
            <a:ext cx="11881840" cy="5419051"/>
          </a:xfrm>
        </p:spPr>
        <p:txBody>
          <a:bodyPr>
            <a:normAutofit fontScale="92500" lnSpcReduction="20000"/>
          </a:bodyPr>
          <a:lstStyle/>
          <a:p>
            <a:r>
              <a:rPr kumimoji="1" lang="en-US" altLang="ja-JP" sz="2400">
                <a:latin typeface="UD デジタル 教科書体 N" panose="02020400000000000000" pitchFamily="17" charset="-128"/>
                <a:ea typeface="UD デジタル 教科書体 N" panose="02020400000000000000" pitchFamily="17" charset="-128"/>
              </a:rPr>
              <a:t>Parsons, F. (1909). </a:t>
            </a:r>
            <a:r>
              <a:rPr kumimoji="1" lang="en-US" altLang="ja-JP" sz="2400" i="1">
                <a:latin typeface="UD デジタル 教科書体 N" panose="02020400000000000000" pitchFamily="17" charset="-128"/>
                <a:ea typeface="UD デジタル 教科書体 N" panose="02020400000000000000" pitchFamily="17" charset="-128"/>
              </a:rPr>
              <a:t>Choosing a vocation</a:t>
            </a:r>
            <a:r>
              <a:rPr kumimoji="1" lang="en-US" altLang="ja-JP" sz="2400">
                <a:latin typeface="UD デジタル 教科書体 N" panose="02020400000000000000" pitchFamily="17" charset="-128"/>
                <a:ea typeface="UD デジタル 教科書体 N" panose="02020400000000000000" pitchFamily="17" charset="-128"/>
              </a:rPr>
              <a:t>. Boston: Houghton Mifflin. </a:t>
            </a:r>
          </a:p>
          <a:p>
            <a:r>
              <a:rPr kumimoji="1" lang="ja-JP" altLang="en-US" sz="2400">
                <a:latin typeface="UD デジタル 教科書体 N" panose="02020400000000000000" pitchFamily="17" charset="-128"/>
                <a:ea typeface="UD デジタル 教科書体 N" panose="02020400000000000000" pitchFamily="17" charset="-128"/>
              </a:rPr>
              <a:t>東畑開人（</a:t>
            </a:r>
            <a:r>
              <a:rPr kumimoji="1" lang="en-US" altLang="ja-JP" sz="2400">
                <a:latin typeface="UD デジタル 教科書体 N" panose="02020400000000000000" pitchFamily="17" charset="-128"/>
                <a:ea typeface="UD デジタル 教科書体 N" panose="02020400000000000000" pitchFamily="17" charset="-128"/>
              </a:rPr>
              <a:t>2024</a:t>
            </a:r>
            <a:r>
              <a:rPr kumimoji="1" lang="ja-JP" altLang="en-US" sz="2400">
                <a:latin typeface="UD デジタル 教科書体 N" panose="02020400000000000000" pitchFamily="17" charset="-128"/>
                <a:ea typeface="UD デジタル 教科書体 N" panose="02020400000000000000" pitchFamily="17" charset="-128"/>
              </a:rPr>
              <a:t>）</a:t>
            </a:r>
            <a:r>
              <a:rPr kumimoji="1" lang="en-US" altLang="ja-JP" sz="2400">
                <a:latin typeface="UD デジタル 教科書体 N" panose="02020400000000000000" pitchFamily="17" charset="-128"/>
                <a:ea typeface="UD デジタル 教科書体 N" panose="02020400000000000000" pitchFamily="17" charset="-128"/>
              </a:rPr>
              <a:t>.『</a:t>
            </a:r>
            <a:r>
              <a:rPr kumimoji="1" lang="ja-JP" altLang="en-US" sz="2400">
                <a:latin typeface="UD デジタル 教科書体 N" panose="02020400000000000000" pitchFamily="17" charset="-128"/>
                <a:ea typeface="UD デジタル 教科書体 N" panose="02020400000000000000" pitchFamily="17" charset="-128"/>
              </a:rPr>
              <a:t>雨の日の心理学</a:t>
            </a:r>
            <a:r>
              <a:rPr kumimoji="1" lang="en-US" altLang="ja-JP" sz="2400">
                <a:latin typeface="UD デジタル 教科書体 N" panose="02020400000000000000" pitchFamily="17" charset="-128"/>
                <a:ea typeface="UD デジタル 教科書体 N" panose="02020400000000000000" pitchFamily="17" charset="-128"/>
              </a:rPr>
              <a:t>』</a:t>
            </a:r>
            <a:r>
              <a:rPr kumimoji="1" lang="ja-JP" altLang="en-US" sz="2400">
                <a:latin typeface="UD デジタル 教科書体 N" panose="02020400000000000000" pitchFamily="17" charset="-128"/>
                <a:ea typeface="UD デジタル 教科書体 N" panose="02020400000000000000" pitchFamily="17" charset="-128"/>
              </a:rPr>
              <a:t>　角川書店　</a:t>
            </a:r>
            <a:endParaRPr lang="en-US" altLang="ja-JP" sz="24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r>
              <a:rPr lang="ja-JP" altLang="en-US" sz="2400">
                <a:latin typeface="UD デジタル 教科書体 N" panose="02020400000000000000" pitchFamily="17" charset="-128"/>
                <a:ea typeface="UD デジタル 教科書体 N" panose="02020400000000000000" pitchFamily="17" charset="-128"/>
              </a:rPr>
              <a:t>鎌原雅彦・竹綱誠一郎　</a:t>
            </a:r>
            <a:r>
              <a:rPr lang="en-US" altLang="ja-JP" sz="2400">
                <a:latin typeface="UD デジタル 教科書体 N" panose="02020400000000000000" pitchFamily="17" charset="-128"/>
                <a:ea typeface="UD デジタル 教科書体 N" panose="02020400000000000000" pitchFamily="17" charset="-128"/>
              </a:rPr>
              <a:t>(2005).</a:t>
            </a:r>
            <a:r>
              <a:rPr lang="ja-JP" altLang="en-US" sz="2400">
                <a:latin typeface="UD デジタル 教科書体 N" panose="02020400000000000000" pitchFamily="17" charset="-128"/>
                <a:ea typeface="UD デジタル 教科書体 N" panose="02020400000000000000" pitchFamily="17" charset="-128"/>
              </a:rPr>
              <a:t>　</a:t>
            </a:r>
            <a:r>
              <a:rPr lang="en-US" altLang="ja-JP" sz="2400">
                <a:latin typeface="UD デジタル 教科書体 N" panose="02020400000000000000" pitchFamily="17" charset="-128"/>
                <a:ea typeface="UD デジタル 教科書体 N" panose="02020400000000000000" pitchFamily="17" charset="-128"/>
              </a:rPr>
              <a:t>『</a:t>
            </a:r>
            <a:r>
              <a:rPr lang="ja-JP" altLang="en-US" sz="2400">
                <a:latin typeface="UD デジタル 教科書体 N" panose="02020400000000000000" pitchFamily="17" charset="-128"/>
                <a:ea typeface="UD デジタル 教科書体 N" panose="02020400000000000000" pitchFamily="17" charset="-128"/>
              </a:rPr>
              <a:t>やさしい教育心理学　改訂版</a:t>
            </a:r>
            <a:r>
              <a:rPr lang="en-US" altLang="ja-JP" sz="2400">
                <a:latin typeface="UD デジタル 教科書体 N" panose="02020400000000000000" pitchFamily="17" charset="-128"/>
                <a:ea typeface="UD デジタル 教科書体 N" panose="02020400000000000000" pitchFamily="17" charset="-128"/>
              </a:rPr>
              <a:t>』</a:t>
            </a:r>
            <a:r>
              <a:rPr lang="ja-JP" altLang="en-US" sz="2400">
                <a:latin typeface="UD デジタル 教科書体 N" panose="02020400000000000000" pitchFamily="17" charset="-128"/>
                <a:ea typeface="UD デジタル 教科書体 N" panose="02020400000000000000" pitchFamily="17" charset="-128"/>
              </a:rPr>
              <a:t>　有斐閣　</a:t>
            </a:r>
            <a:endParaRPr lang="en-US" altLang="ja-JP" sz="2400">
              <a:latin typeface="UD デジタル 教科書体 N" panose="02020400000000000000" pitchFamily="17" charset="-128"/>
              <a:ea typeface="UD デジタル 教科書体 N" panose="02020400000000000000" pitchFamily="17" charset="-128"/>
            </a:endParaRPr>
          </a:p>
          <a:p>
            <a:r>
              <a:rPr kumimoji="1" lang="ja-JP" altLang="en-US" sz="2400">
                <a:latin typeface="UD デジタル 教科書体 N" panose="02020400000000000000" pitchFamily="17" charset="-128"/>
                <a:ea typeface="UD デジタル 教科書体 N" panose="02020400000000000000" pitchFamily="17" charset="-128"/>
              </a:rPr>
              <a:t>鹿取廣人　</a:t>
            </a:r>
            <a:r>
              <a:rPr kumimoji="1" lang="en-US" altLang="ja-JP" sz="2400">
                <a:latin typeface="UD デジタル 教科書体 N" panose="02020400000000000000" pitchFamily="17" charset="-128"/>
                <a:ea typeface="UD デジタル 教科書体 N" panose="02020400000000000000" pitchFamily="17" charset="-128"/>
              </a:rPr>
              <a:t>(1996).</a:t>
            </a:r>
            <a:r>
              <a:rPr kumimoji="1" lang="ja-JP" altLang="en-US" sz="2400">
                <a:latin typeface="UD デジタル 教科書体 N" panose="02020400000000000000" pitchFamily="17" charset="-128"/>
                <a:ea typeface="UD デジタル 教科書体 N" panose="02020400000000000000" pitchFamily="17" charset="-128"/>
              </a:rPr>
              <a:t>　心理学の視点　鹿取廣人・杉本敏夫編　</a:t>
            </a:r>
            <a:r>
              <a:rPr kumimoji="1" lang="en-US" altLang="ja-JP" sz="2400">
                <a:latin typeface="UD デジタル 教科書体 N" panose="02020400000000000000" pitchFamily="17" charset="-128"/>
                <a:ea typeface="UD デジタル 教科書体 N" panose="02020400000000000000" pitchFamily="17" charset="-128"/>
              </a:rPr>
              <a:t>『</a:t>
            </a:r>
            <a:r>
              <a:rPr kumimoji="1" lang="ja-JP" altLang="en-US" sz="2400">
                <a:latin typeface="UD デジタル 教科書体 N" panose="02020400000000000000" pitchFamily="17" charset="-128"/>
                <a:ea typeface="UD デジタル 教科書体 N" panose="02020400000000000000" pitchFamily="17" charset="-128"/>
              </a:rPr>
              <a:t>心理学</a:t>
            </a:r>
            <a:r>
              <a:rPr kumimoji="1" lang="en-US" altLang="ja-JP" sz="2400">
                <a:latin typeface="UD デジタル 教科書体 N" panose="02020400000000000000" pitchFamily="17" charset="-128"/>
                <a:ea typeface="UD デジタル 教科書体 N" panose="02020400000000000000" pitchFamily="17" charset="-128"/>
              </a:rPr>
              <a:t>』</a:t>
            </a:r>
            <a:r>
              <a:rPr kumimoji="1" lang="ja-JP" altLang="en-US" sz="2400">
                <a:latin typeface="UD デジタル 教科書体 N" panose="02020400000000000000" pitchFamily="17" charset="-128"/>
                <a:ea typeface="UD デジタル 教科書体 N" panose="02020400000000000000" pitchFamily="17" charset="-128"/>
              </a:rPr>
              <a:t>　東京大学出版会</a:t>
            </a:r>
            <a:endParaRPr kumimoji="1" lang="en-US" altLang="ja-JP" sz="2400">
              <a:latin typeface="UD デジタル 教科書体 N" panose="02020400000000000000" pitchFamily="17" charset="-128"/>
              <a:ea typeface="UD デジタル 教科書体 N" panose="02020400000000000000" pitchFamily="17" charset="-128"/>
            </a:endParaRPr>
          </a:p>
          <a:p>
            <a:r>
              <a:rPr kumimoji="1" lang="ja-JP" altLang="en-US" sz="2400">
                <a:latin typeface="UD デジタル 教科書体 N" panose="02020400000000000000" pitchFamily="17" charset="-128"/>
                <a:ea typeface="UD デジタル 教科書体 N" panose="02020400000000000000" pitchFamily="17" charset="-128"/>
              </a:rPr>
              <a:t>河合隼雄　</a:t>
            </a:r>
            <a:r>
              <a:rPr kumimoji="1" lang="en-US" altLang="ja-JP" sz="2400">
                <a:latin typeface="UD デジタル 教科書体 N" panose="02020400000000000000" pitchFamily="17" charset="-128"/>
                <a:ea typeface="UD デジタル 教科書体 N" panose="02020400000000000000" pitchFamily="17" charset="-128"/>
              </a:rPr>
              <a:t>(1970).</a:t>
            </a:r>
            <a:r>
              <a:rPr kumimoji="1" lang="ja-JP" altLang="en-US" sz="2400">
                <a:latin typeface="UD デジタル 教科書体 N" panose="02020400000000000000" pitchFamily="17" charset="-128"/>
                <a:ea typeface="UD デジタル 教科書体 N" panose="02020400000000000000" pitchFamily="17" charset="-128"/>
              </a:rPr>
              <a:t>　カウンセリングの実際問題　誠信書房　</a:t>
            </a:r>
            <a:endParaRPr lang="en-US" altLang="ja-JP" sz="2400">
              <a:latin typeface="UD デジタル 教科書体 N" panose="02020400000000000000" pitchFamily="17" charset="-128"/>
              <a:ea typeface="UD デジタル 教科書体 N" panose="02020400000000000000" pitchFamily="17" charset="-128"/>
            </a:endParaRPr>
          </a:p>
          <a:p>
            <a:r>
              <a:rPr lang="ja-JP" altLang="ja-JP" sz="24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國分康孝・國分久子（</a:t>
            </a:r>
            <a:r>
              <a:rPr lang="en-US" altLang="ja-JP" sz="24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2004</a:t>
            </a:r>
            <a:r>
              <a:rPr lang="ja-JP" altLang="ja-JP" sz="24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400"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4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『構成的グループエンカウンター事典』図書文化</a:t>
            </a:r>
            <a:endParaRPr kumimoji="1" lang="en-US" altLang="ja-JP" sz="2200">
              <a:latin typeface="UD デジタル 教科書体 N" panose="02020400000000000000" pitchFamily="17" charset="-128"/>
              <a:ea typeface="UD デジタル 教科書体 N" panose="02020400000000000000" pitchFamily="17" charset="-128"/>
            </a:endParaRPr>
          </a:p>
          <a:p>
            <a:r>
              <a:rPr kumimoji="1" lang="ja-JP" altLang="en-US" sz="2200">
                <a:latin typeface="UD デジタル 教科書体 N" panose="02020400000000000000" pitchFamily="17" charset="-128"/>
                <a:ea typeface="UD デジタル 教科書体 N" panose="02020400000000000000" pitchFamily="17" charset="-128"/>
              </a:rPr>
              <a:t>行田忠雄（</a:t>
            </a:r>
            <a:r>
              <a:rPr kumimoji="1" lang="en-US" altLang="ja-JP" sz="2200">
                <a:latin typeface="UD デジタル 教科書体 N" panose="02020400000000000000" pitchFamily="17" charset="-128"/>
                <a:ea typeface="UD デジタル 教科書体 N" panose="02020400000000000000" pitchFamily="17" charset="-128"/>
              </a:rPr>
              <a:t>1976</a:t>
            </a:r>
            <a:r>
              <a:rPr kumimoji="1" lang="ja-JP" altLang="en-US" sz="2200">
                <a:latin typeface="UD デジタル 教科書体 N" panose="02020400000000000000" pitchFamily="17" charset="-128"/>
                <a:ea typeface="UD デジタル 教科書体 N" panose="02020400000000000000" pitchFamily="17" charset="-128"/>
              </a:rPr>
              <a:t>）</a:t>
            </a:r>
            <a:r>
              <a:rPr kumimoji="1" lang="en-US" altLang="ja-JP" sz="2200">
                <a:latin typeface="UD デジタル 教科書体 N" panose="02020400000000000000" pitchFamily="17" charset="-128"/>
                <a:ea typeface="UD デジタル 教科書体 N" panose="02020400000000000000" pitchFamily="17" charset="-128"/>
              </a:rPr>
              <a:t>.</a:t>
            </a:r>
            <a:r>
              <a:rPr kumimoji="1" lang="ja-JP" altLang="en-US" sz="2200">
                <a:latin typeface="UD デジタル 教科書体 N" panose="02020400000000000000" pitchFamily="17" charset="-128"/>
                <a:ea typeface="UD デジタル 教科書体 N" panose="02020400000000000000" pitchFamily="17" charset="-128"/>
              </a:rPr>
              <a:t>「職業指導の創立者　フランク･パーソンズとその業績」</a:t>
            </a:r>
            <a:r>
              <a:rPr kumimoji="1" lang="en-US" altLang="ja-JP" sz="2200">
                <a:latin typeface="UD デジタル 教科書体 N" panose="02020400000000000000" pitchFamily="17" charset="-128"/>
                <a:ea typeface="UD デジタル 教科書体 N" panose="02020400000000000000" pitchFamily="17" charset="-128"/>
              </a:rPr>
              <a:t>『</a:t>
            </a:r>
            <a:r>
              <a:rPr kumimoji="1" lang="ja-JP" altLang="en-US" sz="2200">
                <a:latin typeface="UD デジタル 教科書体 N" panose="02020400000000000000" pitchFamily="17" charset="-128"/>
                <a:ea typeface="UD デジタル 教科書体 N" panose="02020400000000000000" pitchFamily="17" charset="-128"/>
              </a:rPr>
              <a:t>職業研究</a:t>
            </a:r>
            <a:r>
              <a:rPr kumimoji="1" lang="en-US" altLang="ja-JP" sz="2200">
                <a:latin typeface="UD デジタル 教科書体 N" panose="02020400000000000000" pitchFamily="17" charset="-128"/>
                <a:ea typeface="UD デジタル 教科書体 N" panose="02020400000000000000" pitchFamily="17" charset="-128"/>
              </a:rPr>
              <a:t>』</a:t>
            </a:r>
            <a:r>
              <a:rPr kumimoji="1" lang="ja-JP" altLang="en-US" sz="2200">
                <a:latin typeface="UD デジタル 教科書体 N" panose="02020400000000000000" pitchFamily="17" charset="-128"/>
                <a:ea typeface="UD デジタル 教科書体 N" panose="02020400000000000000" pitchFamily="17" charset="-128"/>
              </a:rPr>
              <a:t>第</a:t>
            </a:r>
            <a:r>
              <a:rPr kumimoji="1" lang="en-US" altLang="ja-JP" sz="2200">
                <a:latin typeface="UD デジタル 教科書体 N" panose="02020400000000000000" pitchFamily="17" charset="-128"/>
                <a:ea typeface="UD デジタル 教科書体 N" panose="02020400000000000000" pitchFamily="17" charset="-128"/>
              </a:rPr>
              <a:t>30</a:t>
            </a:r>
            <a:r>
              <a:rPr kumimoji="1" lang="ja-JP" altLang="en-US" sz="2200">
                <a:latin typeface="UD デジタル 教科書体 N" panose="02020400000000000000" pitchFamily="17" charset="-128"/>
                <a:ea typeface="UD デジタル 教科書体 N" panose="02020400000000000000" pitchFamily="17" charset="-128"/>
              </a:rPr>
              <a:t>巻第</a:t>
            </a:r>
            <a:r>
              <a:rPr kumimoji="1" lang="en-US" altLang="ja-JP" sz="2200">
                <a:latin typeface="UD デジタル 教科書体 N" panose="02020400000000000000" pitchFamily="17" charset="-128"/>
                <a:ea typeface="UD デジタル 教科書体 N" panose="02020400000000000000" pitchFamily="17" charset="-128"/>
              </a:rPr>
              <a:t>6</a:t>
            </a:r>
            <a:r>
              <a:rPr kumimoji="1" lang="ja-JP" altLang="en-US" sz="2200">
                <a:latin typeface="UD デジタル 教科書体 N" panose="02020400000000000000" pitchFamily="17" charset="-128"/>
                <a:ea typeface="UD デジタル 教科書体 N" panose="02020400000000000000" pitchFamily="17" charset="-128"/>
              </a:rPr>
              <a:t>号、雇用問題研究会</a:t>
            </a:r>
            <a:r>
              <a:rPr kumimoji="1" lang="en-US" altLang="ja-JP" sz="2200">
                <a:latin typeface="UD デジタル 教科書体 N" panose="02020400000000000000" pitchFamily="17" charset="-128"/>
                <a:ea typeface="UD デジタル 教科書体 N" panose="02020400000000000000" pitchFamily="17" charset="-128"/>
              </a:rPr>
              <a:t>.</a:t>
            </a:r>
          </a:p>
          <a:p>
            <a:r>
              <a:rPr lang="ja-JP"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今西一仁・大野精一・田邊昭雄・齋藤美枝・佐藤一也（</a:t>
            </a:r>
            <a:r>
              <a:rPr lang="en-US"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2018</a:t>
            </a:r>
            <a:r>
              <a:rPr lang="ja-JP"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日本学校心理学会第</a:t>
            </a:r>
            <a:r>
              <a:rPr lang="en-US"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a:t>
            </a:r>
            <a:r>
              <a:rPr lang="ja-JP"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回大会実行委員会 企画シンポジウム９「これからの学校教育相談 </a:t>
            </a:r>
            <a:r>
              <a:rPr lang="en-US"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 </a:t>
            </a:r>
            <a:r>
              <a:rPr lang="ja-JP"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教育相談コーディネーターを軸とした教育相談体制づくり </a:t>
            </a:r>
            <a:r>
              <a:rPr lang="en-US"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endParaRPr lang="en-US" altLang="ja-JP" sz="22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r>
              <a:rPr lang="en-US" altLang="ja-JP" sz="2400" i="0" u="none" strike="noStrike" err="1">
                <a:solidFill>
                  <a:srgbClr val="000000"/>
                </a:solidFill>
                <a:effectLst/>
                <a:latin typeface="UD デジタル 教科書体 N" panose="02020400000000000000" pitchFamily="17" charset="-128"/>
                <a:ea typeface="UD デジタル 教科書体 N" panose="02020400000000000000" pitchFamily="17" charset="-128"/>
              </a:rPr>
              <a:t>McLeed</a:t>
            </a:r>
            <a:r>
              <a:rPr lang="ja-JP" altLang="en-US" sz="2400" i="0" u="none" strike="noStrike">
                <a:solidFill>
                  <a:srgbClr val="000000"/>
                </a:solidFill>
                <a:effectLst/>
                <a:latin typeface="UD デジタル 教科書体 N" panose="02020400000000000000" pitchFamily="17" charset="-128"/>
                <a:ea typeface="UD デジタル 教科書体 N" panose="02020400000000000000" pitchFamily="17" charset="-128"/>
              </a:rPr>
              <a:t>　</a:t>
            </a:r>
            <a:r>
              <a:rPr lang="en-US" altLang="ja-JP" sz="2400">
                <a:solidFill>
                  <a:srgbClr val="000000"/>
                </a:solidFill>
                <a:latin typeface="UD デジタル 教科書体 N" panose="02020400000000000000" pitchFamily="17" charset="-128"/>
                <a:ea typeface="UD デジタル 教科書体 N" panose="02020400000000000000" pitchFamily="17" charset="-128"/>
              </a:rPr>
              <a:t>S, (2024).</a:t>
            </a:r>
            <a:r>
              <a:rPr lang="ja-JP" altLang="en-US" sz="2400">
                <a:solidFill>
                  <a:srgbClr val="000000"/>
                </a:solidFill>
                <a:latin typeface="UD デジタル 教科書体 N" panose="02020400000000000000" pitchFamily="17" charset="-128"/>
                <a:ea typeface="UD デジタル 教科書体 N" panose="02020400000000000000" pitchFamily="17" charset="-128"/>
              </a:rPr>
              <a:t>　</a:t>
            </a:r>
            <a:r>
              <a:rPr lang="en-US" altLang="ja-JP" sz="2400" i="0" u="none" strike="noStrike">
                <a:solidFill>
                  <a:srgbClr val="000000"/>
                </a:solidFill>
                <a:effectLst/>
                <a:latin typeface="UD デジタル 教科書体 N" panose="02020400000000000000" pitchFamily="17" charset="-128"/>
                <a:ea typeface="UD デジタル 教科書体 N" panose="02020400000000000000" pitchFamily="17" charset="-128"/>
              </a:rPr>
              <a:t>Pavlov’s Dogs Experiment and Pavlovian Conditioning Response</a:t>
            </a:r>
            <a:r>
              <a:rPr lang="ja-JP" altLang="en-US" sz="2400">
                <a:latin typeface="UD デジタル 教科書体 N" panose="02020400000000000000" pitchFamily="17" charset="-128"/>
                <a:ea typeface="UD デジタル 教科書体 N" panose="02020400000000000000" pitchFamily="17" charset="-128"/>
              </a:rPr>
              <a:t>https://www.simplypsychology.org/pavlov.html　</a:t>
            </a:r>
            <a:r>
              <a:rPr lang="en-US" altLang="ja-JP" sz="2400">
                <a:latin typeface="UD デジタル 教科書体 N" panose="02020400000000000000" pitchFamily="17" charset="-128"/>
                <a:ea typeface="UD デジタル 教科書体 N" panose="02020400000000000000" pitchFamily="17" charset="-128"/>
              </a:rPr>
              <a:t>(2025</a:t>
            </a:r>
            <a:r>
              <a:rPr lang="ja-JP" altLang="en-US" sz="2400">
                <a:latin typeface="UD デジタル 教科書体 N" panose="02020400000000000000" pitchFamily="17" charset="-128"/>
                <a:ea typeface="UD デジタル 教科書体 N" panose="02020400000000000000" pitchFamily="17" charset="-128"/>
              </a:rPr>
              <a:t>年４月</a:t>
            </a:r>
            <a:r>
              <a:rPr lang="en-US" altLang="ja-JP" sz="2400">
                <a:latin typeface="UD デジタル 教科書体 N" panose="02020400000000000000" pitchFamily="17" charset="-128"/>
                <a:ea typeface="UD デジタル 教科書体 N" panose="02020400000000000000" pitchFamily="17" charset="-128"/>
              </a:rPr>
              <a:t>20</a:t>
            </a:r>
            <a:r>
              <a:rPr lang="ja-JP" altLang="en-US" sz="2400">
                <a:latin typeface="UD デジタル 教科書体 N" panose="02020400000000000000" pitchFamily="17" charset="-128"/>
                <a:ea typeface="UD デジタル 教科書体 N" panose="02020400000000000000" pitchFamily="17" charset="-128"/>
              </a:rPr>
              <a:t>日閲覧）</a:t>
            </a:r>
            <a:endParaRPr kumimoji="1" lang="en-US" altLang="ja-JP" sz="2200">
              <a:latin typeface="UD デジタル 教科書体 N" panose="02020400000000000000" pitchFamily="17" charset="-128"/>
              <a:ea typeface="UD デジタル 教科書体 N" panose="02020400000000000000" pitchFamily="17" charset="-128"/>
            </a:endParaRPr>
          </a:p>
          <a:p>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三村隆男（</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2004</a:t>
            </a:r>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『キャリア教育入門　その理論と実践のために』実業之日本社、</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2004.</a:t>
            </a:r>
            <a:endPar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pPr marL="180340" indent="-180340" algn="just"/>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三村隆男（編）（</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2024</a:t>
            </a:r>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200"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生徒の心に寄り添う進路指導の言葉かけ～キャリア・カウンセリングの視点を生かして</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、東洋館出版社</a:t>
            </a:r>
            <a:r>
              <a:rPr lang="en-US"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endParaRPr lang="ja-JP" altLang="ja-JP" sz="22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endParaRPr>
          </a:p>
          <a:p>
            <a:endParaRPr lang="ja-JP" altLang="en-US" sz="2400">
              <a:latin typeface="UD デジタル 教科書体 N" panose="02020400000000000000" pitchFamily="17" charset="-128"/>
              <a:ea typeface="UD デジタル 教科書体 N" panose="02020400000000000000" pitchFamily="17" charset="-128"/>
            </a:endParaRPr>
          </a:p>
          <a:p>
            <a:endParaRPr kumimoji="1" lang="en-US" altLang="ja-JP" sz="2200">
              <a:latin typeface="UD デジタル 教科書体 N" panose="02020400000000000000" pitchFamily="17" charset="-128"/>
              <a:ea typeface="UD デジタル 教科書体 N" panose="02020400000000000000" pitchFamily="17" charset="-128"/>
            </a:endParaRPr>
          </a:p>
          <a:p>
            <a:endParaRPr lang="en-US" altLang="ja-JP" sz="2600">
              <a:effectLst/>
              <a:ea typeface="UD デジタル 教科書体 N-R" panose="02020400000000000000" pitchFamily="17" charset="-128"/>
              <a:cs typeface="Times New Roman" panose="02020603050405020304" pitchFamily="18" charset="0"/>
            </a:endParaRPr>
          </a:p>
          <a:p>
            <a:endParaRPr kumimoji="1" lang="en-US" altLang="ja-JP" sz="2600"/>
          </a:p>
          <a:p>
            <a:pPr marL="0" indent="0">
              <a:buNone/>
            </a:pPr>
            <a:endParaRPr kumimoji="1" lang="ja-JP" altLang="en-US"/>
          </a:p>
        </p:txBody>
      </p:sp>
      <p:sp>
        <p:nvSpPr>
          <p:cNvPr id="4" name="タイトル 1">
            <a:extLst>
              <a:ext uri="{FF2B5EF4-FFF2-40B4-BE49-F238E27FC236}">
                <a16:creationId xmlns:a16="http://schemas.microsoft.com/office/drawing/2014/main" id="{5E514CB8-CC20-E79B-1F47-356096BFB71B}"/>
              </a:ext>
            </a:extLst>
          </p:cNvPr>
          <p:cNvSpPr>
            <a:spLocks noGrp="1"/>
          </p:cNvSpPr>
          <p:nvPr>
            <p:ph type="title"/>
          </p:nvPr>
        </p:nvSpPr>
        <p:spPr>
          <a:xfrm>
            <a:off x="609600" y="275167"/>
            <a:ext cx="10972800" cy="519963"/>
          </a:xfrm>
        </p:spPr>
        <p:txBody>
          <a:bodyPr>
            <a:noAutofit/>
          </a:bodyPr>
          <a:lstStyle/>
          <a:p>
            <a:r>
              <a:rPr lang="en-US" altLang="ja-JP"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en-US"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５</a:t>
            </a:r>
            <a:r>
              <a:rPr lang="en-US" altLang="ja-JP"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en-US" sz="5333"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引用文献</a:t>
            </a:r>
            <a:endParaRPr lang="ja-JP" altLang="en-US" sz="5333">
              <a:latin typeface="UD デジタル 教科書体 N" panose="02020400000000000000" pitchFamily="17" charset="-128"/>
              <a:ea typeface="UD デジタル 教科書体 N" panose="02020400000000000000" pitchFamily="17" charset="-128"/>
            </a:endParaRPr>
          </a:p>
        </p:txBody>
      </p:sp>
      <p:sp>
        <p:nvSpPr>
          <p:cNvPr id="2" name="スライド番号プレースホルダー 1">
            <a:extLst>
              <a:ext uri="{FF2B5EF4-FFF2-40B4-BE49-F238E27FC236}">
                <a16:creationId xmlns:a16="http://schemas.microsoft.com/office/drawing/2014/main" id="{96FA53A4-C86E-C414-59DC-E6B74574DD92}"/>
              </a:ext>
            </a:extLst>
          </p:cNvPr>
          <p:cNvSpPr>
            <a:spLocks noGrp="1"/>
          </p:cNvSpPr>
          <p:nvPr>
            <p:ph type="sldNum" sz="quarter" idx="12"/>
          </p:nvPr>
        </p:nvSpPr>
        <p:spPr/>
        <p:txBody>
          <a:bodyPr/>
          <a:lstStyle/>
          <a:p>
            <a:fld id="{32F8ED4C-5146-43DC-BE8B-967CEE49EC98}" type="slidenum">
              <a:rPr kumimoji="1" lang="ja-JP" altLang="en-US" smtClean="0"/>
              <a:t>31</a:t>
            </a:fld>
            <a:endParaRPr kumimoji="1" lang="ja-JP" altLang="en-US"/>
          </a:p>
        </p:txBody>
      </p:sp>
    </p:spTree>
    <p:extLst>
      <p:ext uri="{BB962C8B-B14F-4D97-AF65-F5344CB8AC3E}">
        <p14:creationId xmlns:p14="http://schemas.microsoft.com/office/powerpoint/2010/main" val="31134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C9825E-59F4-5C04-C869-F68CEA08D3D1}"/>
              </a:ext>
            </a:extLst>
          </p:cNvPr>
          <p:cNvSpPr>
            <a:spLocks noGrp="1"/>
          </p:cNvSpPr>
          <p:nvPr>
            <p:ph idx="1"/>
          </p:nvPr>
        </p:nvSpPr>
        <p:spPr/>
        <p:txBody>
          <a:bodyPr>
            <a:normAutofit fontScale="77500" lnSpcReduction="20000"/>
          </a:bodyPr>
          <a:lstStyle/>
          <a:p>
            <a:r>
              <a:rPr kumimoji="1" lang="ja-JP" altLang="en-US" sz="2800">
                <a:latin typeface="UD デジタル 教科書体 N" panose="02020400000000000000" pitchFamily="17" charset="-128"/>
                <a:ea typeface="UD デジタル 教科書体 N" panose="02020400000000000000" pitchFamily="17" charset="-128"/>
              </a:rPr>
              <a:t>文部省（</a:t>
            </a:r>
            <a:r>
              <a:rPr kumimoji="1" lang="en-US" altLang="ja-JP" sz="2800">
                <a:latin typeface="UD デジタル 教科書体 N" panose="02020400000000000000" pitchFamily="17" charset="-128"/>
                <a:ea typeface="UD デジタル 教科書体 N" panose="02020400000000000000" pitchFamily="17" charset="-128"/>
              </a:rPr>
              <a:t>1994</a:t>
            </a:r>
            <a:r>
              <a:rPr kumimoji="1" lang="ja-JP" altLang="en-US" sz="2800">
                <a:latin typeface="UD デジタル 教科書体 N" panose="02020400000000000000" pitchFamily="17" charset="-128"/>
                <a:ea typeface="UD デジタル 教科書体 N" panose="02020400000000000000" pitchFamily="17" charset="-128"/>
              </a:rPr>
              <a:t>）</a:t>
            </a:r>
            <a:r>
              <a:rPr kumimoji="1" lang="en-US" altLang="ja-JP" sz="2800">
                <a:latin typeface="UD デジタル 教科書体 N" panose="02020400000000000000" pitchFamily="17" charset="-128"/>
                <a:ea typeface="UD デジタル 教科書体 N" panose="02020400000000000000" pitchFamily="17" charset="-128"/>
              </a:rPr>
              <a:t>.『</a:t>
            </a:r>
            <a:r>
              <a:rPr kumimoji="1" lang="ja-JP" altLang="en-US" sz="2800">
                <a:latin typeface="UD デジタル 教科書体 N" panose="02020400000000000000" pitchFamily="17" charset="-128"/>
                <a:ea typeface="UD デジタル 教科書体 N" panose="02020400000000000000" pitchFamily="17" charset="-128"/>
              </a:rPr>
              <a:t>進路指導の手引－中学校学級担任編（三訂版）</a:t>
            </a:r>
            <a:r>
              <a:rPr kumimoji="1" lang="en-US" altLang="ja-JP" sz="2800">
                <a:latin typeface="UD デジタル 教科書体 N" panose="02020400000000000000" pitchFamily="17" charset="-128"/>
                <a:ea typeface="UD デジタル 教科書体 N" panose="02020400000000000000" pitchFamily="17" charset="-128"/>
              </a:rPr>
              <a:t>』</a:t>
            </a:r>
          </a:p>
          <a:p>
            <a:r>
              <a:rPr lang="ja-JP" altLang="en-US" sz="2800">
                <a:latin typeface="UD デジタル 教科書体 N" panose="02020400000000000000" pitchFamily="17" charset="-128"/>
                <a:ea typeface="UD デジタル 教科書体 N" panose="02020400000000000000" pitchFamily="17" charset="-128"/>
              </a:rPr>
              <a:t>文部科学省（</a:t>
            </a:r>
            <a:r>
              <a:rPr lang="en-US" altLang="ja-JP" sz="2800">
                <a:latin typeface="UD デジタル 教科書体 N" panose="02020400000000000000" pitchFamily="17" charset="-128"/>
                <a:ea typeface="UD デジタル 教科書体 N" panose="02020400000000000000" pitchFamily="17" charset="-128"/>
              </a:rPr>
              <a:t>2011</a:t>
            </a:r>
            <a:r>
              <a:rPr lang="ja-JP" altLang="en-US" sz="2800">
                <a:latin typeface="UD デジタル 教科書体 N" panose="02020400000000000000" pitchFamily="17" charset="-128"/>
                <a:ea typeface="UD デジタル 教科書体 N" panose="02020400000000000000" pitchFamily="17" charset="-128"/>
              </a:rPr>
              <a:t>）</a:t>
            </a:r>
            <a:r>
              <a:rPr lang="en-US" altLang="ja-JP" sz="2800">
                <a:latin typeface="UD デジタル 教科書体 N" panose="02020400000000000000" pitchFamily="17" charset="-128"/>
                <a:ea typeface="UD デジタル 教科書体 N" panose="02020400000000000000" pitchFamily="17" charset="-128"/>
              </a:rPr>
              <a:t>.</a:t>
            </a:r>
            <a:r>
              <a:rPr lang="ja-JP" altLang="en-US" sz="2800">
                <a:latin typeface="UD デジタル 教科書体 N" panose="02020400000000000000" pitchFamily="17" charset="-128"/>
                <a:ea typeface="UD デジタル 教科書体 N" panose="02020400000000000000" pitchFamily="17" charset="-128"/>
              </a:rPr>
              <a:t>「中学校キャリア教育の手引き」</a:t>
            </a:r>
            <a:endParaRPr kumimoji="1" lang="en-US" altLang="ja-JP" sz="2800">
              <a:latin typeface="UD デジタル 教科書体 N" panose="02020400000000000000" pitchFamily="17" charset="-128"/>
              <a:ea typeface="UD デジタル 教科書体 N" panose="02020400000000000000" pitchFamily="17" charset="-128"/>
            </a:endParaRPr>
          </a:p>
          <a:p>
            <a:r>
              <a:rPr lang="zh-TW"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文部科学省（</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2017</a:t>
            </a:r>
            <a:r>
              <a:rPr lang="zh-TW"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zh-TW"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zh-TW"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中学校学習指導要領</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endParaRPr kumimoji="1" lang="en-US" altLang="ja-JP" sz="2800">
              <a:latin typeface="UD デジタル 教科書体 N" panose="02020400000000000000" pitchFamily="17" charset="-128"/>
              <a:ea typeface="UD デジタル 教科書体 N" panose="02020400000000000000" pitchFamily="17" charset="-128"/>
            </a:endParaRPr>
          </a:p>
          <a:p>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文部科学省（</a:t>
            </a:r>
            <a:r>
              <a:rPr lang="en-US" altLang="ja-JP" sz="2800" kern="100">
                <a:effectLst/>
                <a:latin typeface="UD デジタル 教科書体 N-R" panose="02020400000000000000" pitchFamily="17" charset="-128"/>
                <a:ea typeface="游明朝" panose="02020400000000000000" pitchFamily="18" charset="-128"/>
                <a:cs typeface="Times New Roman" panose="02020603050405020304" pitchFamily="18" charset="0"/>
              </a:rPr>
              <a:t>2017</a:t>
            </a:r>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zh-TW"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中学校学習指導要領解説特別活動編</a:t>
            </a:r>
            <a:r>
              <a:rPr lang="en-US"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p>
          <a:p>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文部科学省（</a:t>
            </a:r>
            <a:r>
              <a:rPr lang="en-US" altLang="ja-JP" sz="2800" kern="100">
                <a:effectLst/>
                <a:latin typeface="UD デジタル 教科書体 N-R" panose="02020400000000000000" pitchFamily="17" charset="-128"/>
                <a:ea typeface="游明朝" panose="02020400000000000000" pitchFamily="18" charset="-128"/>
                <a:cs typeface="Times New Roman" panose="02020603050405020304" pitchFamily="18" charset="0"/>
              </a:rPr>
              <a:t>2018</a:t>
            </a:r>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zh-TW"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高等学校学習指導要領</a:t>
            </a:r>
            <a:r>
              <a:rPr lang="en-US"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endParaRPr lang="ja-JP" altLang="ja-JP" sz="2800" kern="100">
              <a:effectLst/>
              <a:latin typeface="游明朝" panose="02020400000000000000" pitchFamily="18" charset="-128"/>
              <a:ea typeface="游明朝" panose="02020400000000000000" pitchFamily="18" charset="-128"/>
              <a:cs typeface="Times New Roman" panose="02020603050405020304" pitchFamily="18" charset="0"/>
            </a:endParaRPr>
          </a:p>
          <a:p>
            <a:pPr marL="180340" indent="-180340" algn="just"/>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文部科学省（</a:t>
            </a:r>
            <a:r>
              <a:rPr lang="en-US" altLang="ja-JP" sz="2800" kern="100">
                <a:effectLst/>
                <a:latin typeface="UD デジタル 教科書体 N-R" panose="02020400000000000000" pitchFamily="17" charset="-128"/>
                <a:ea typeface="游明朝" panose="02020400000000000000" pitchFamily="18" charset="-128"/>
                <a:cs typeface="Times New Roman" panose="02020603050405020304" pitchFamily="18" charset="0"/>
              </a:rPr>
              <a:t>2018</a:t>
            </a:r>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zh-TW"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zh-TW"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高等学校学習指導要領解説特別活動編</a:t>
            </a:r>
            <a:r>
              <a:rPr lang="en-US" altLang="ja-JP" sz="2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p>
          <a:p>
            <a:pPr marL="180340" indent="-180340" algn="just"/>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諸富祥彦（</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2022</a:t>
            </a:r>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『カウンセリングの理論　下巻‐力動論・認知行動論・システム論』誠信書房</a:t>
            </a:r>
            <a:endParaRPr kumimoji="1" lang="en-US" altLang="ja-JP" sz="2800">
              <a:latin typeface="UD デジタル 教科書体 N" panose="02020400000000000000" pitchFamily="17" charset="-128"/>
              <a:ea typeface="UD デジタル 教科書体 N" panose="02020400000000000000" pitchFamily="17" charset="-128"/>
            </a:endParaRPr>
          </a:p>
          <a:p>
            <a:r>
              <a:rPr lang="en-US" altLang="ja-JP" sz="2800">
                <a:latin typeface="UD デジタル 教科書体 N" panose="02020400000000000000" pitchFamily="17" charset="-128"/>
                <a:ea typeface="UD デジタル 教科書体 N" panose="02020400000000000000" pitchFamily="17" charset="-128"/>
              </a:rPr>
              <a:t>Rogers, C. (1957). The necessary and sufficient conditions of therapeutic personality change. Journal of Consulting Psychology, 21, 95-103.</a:t>
            </a:r>
            <a:r>
              <a:rPr lang="ja-JP" altLang="en-US" sz="2800">
                <a:latin typeface="UD デジタル 教科書体 N" panose="02020400000000000000" pitchFamily="17" charset="-128"/>
                <a:ea typeface="UD デジタル 教科書体 N" panose="02020400000000000000" pitchFamily="17" charset="-128"/>
              </a:rPr>
              <a:t>　</a:t>
            </a:r>
            <a:endParaRPr lang="en-US" altLang="ja-JP" sz="2800">
              <a:latin typeface="UD デジタル 教科書体 N" panose="02020400000000000000" pitchFamily="17" charset="-128"/>
              <a:ea typeface="UD デジタル 教科書体 N" panose="02020400000000000000" pitchFamily="17" charset="-128"/>
            </a:endParaRPr>
          </a:p>
          <a:p>
            <a:r>
              <a:rPr lang="ja-JP" altLang="en-US"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渡辺</a:t>
            </a:r>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弥生・小泉令三（</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2022</a:t>
            </a:r>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『ソーシャル・エモーショナル・ラーニング（</a:t>
            </a:r>
            <a:r>
              <a:rPr lang="en-US"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SEL</a:t>
            </a:r>
            <a:r>
              <a:rPr lang="ja-JP" altLang="ja-JP" sz="2800" kern="100">
                <a:effectLst/>
                <a:latin typeface="UD デジタル 教科書体 N" panose="02020400000000000000" pitchFamily="17" charset="-128"/>
                <a:ea typeface="UD デジタル 教科書体 N" panose="02020400000000000000" pitchFamily="17" charset="-128"/>
                <a:cs typeface="Times New Roman" panose="02020603050405020304" pitchFamily="18" charset="0"/>
              </a:rPr>
              <a:t>）―非認知能力を育てる教育フレームワーク』福村出版</a:t>
            </a:r>
          </a:p>
          <a:p>
            <a:endParaRPr kumimoji="1" lang="ja-JP" altLang="en-US"/>
          </a:p>
        </p:txBody>
      </p:sp>
      <p:sp>
        <p:nvSpPr>
          <p:cNvPr id="2" name="スライド番号プレースホルダー 1">
            <a:extLst>
              <a:ext uri="{FF2B5EF4-FFF2-40B4-BE49-F238E27FC236}">
                <a16:creationId xmlns:a16="http://schemas.microsoft.com/office/drawing/2014/main" id="{9B1EF9C7-5FE5-28D2-A9F7-5C1B8CDD569E}"/>
              </a:ext>
            </a:extLst>
          </p:cNvPr>
          <p:cNvSpPr>
            <a:spLocks noGrp="1"/>
          </p:cNvSpPr>
          <p:nvPr>
            <p:ph type="sldNum" sz="quarter" idx="12"/>
          </p:nvPr>
        </p:nvSpPr>
        <p:spPr/>
        <p:txBody>
          <a:bodyPr/>
          <a:lstStyle/>
          <a:p>
            <a:fld id="{32F8ED4C-5146-43DC-BE8B-967CEE49EC98}" type="slidenum">
              <a:rPr kumimoji="1" lang="ja-JP" altLang="en-US" smtClean="0"/>
              <a:t>32</a:t>
            </a:fld>
            <a:endParaRPr kumimoji="1" lang="ja-JP" altLang="en-US"/>
          </a:p>
        </p:txBody>
      </p:sp>
    </p:spTree>
    <p:extLst>
      <p:ext uri="{BB962C8B-B14F-4D97-AF65-F5344CB8AC3E}">
        <p14:creationId xmlns:p14="http://schemas.microsoft.com/office/powerpoint/2010/main" val="3097290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F5A5F1-6162-7147-6B41-55925BDB48A7}"/>
              </a:ext>
            </a:extLst>
          </p:cNvPr>
          <p:cNvSpPr>
            <a:spLocks noGrp="1"/>
          </p:cNvSpPr>
          <p:nvPr>
            <p:ph type="title"/>
          </p:nvPr>
        </p:nvSpPr>
        <p:spPr/>
        <p:txBody>
          <a:bodyPr/>
          <a:lstStyle/>
          <a:p>
            <a:r>
              <a:rPr lang="en-US" altLang="ja-JP" sz="44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en-US" sz="44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６</a:t>
            </a:r>
            <a:r>
              <a:rPr lang="en-US" altLang="ja-JP" sz="44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a:t>
            </a:r>
            <a:r>
              <a:rPr lang="ja-JP" altLang="en-US" sz="4400" b="1" kern="100">
                <a:latin typeface="UD デジタル 教科書体 N" panose="02020400000000000000" pitchFamily="17" charset="-128"/>
                <a:ea typeface="UD デジタル 教科書体 N" panose="02020400000000000000" pitchFamily="17" charset="-128"/>
                <a:cs typeface="Times New Roman" panose="02020603050405020304" pitchFamily="18" charset="0"/>
              </a:rPr>
              <a:t>推薦図書</a:t>
            </a:r>
            <a:endParaRPr kumimoji="1" lang="ja-JP" altLang="en-US"/>
          </a:p>
        </p:txBody>
      </p:sp>
      <p:sp>
        <p:nvSpPr>
          <p:cNvPr id="3" name="コンテンツ プレースホルダー 2">
            <a:extLst>
              <a:ext uri="{FF2B5EF4-FFF2-40B4-BE49-F238E27FC236}">
                <a16:creationId xmlns:a16="http://schemas.microsoft.com/office/drawing/2014/main" id="{C33B974F-7F78-FFCC-FB07-08C1D429C19D}"/>
              </a:ext>
            </a:extLst>
          </p:cNvPr>
          <p:cNvSpPr>
            <a:spLocks noGrp="1"/>
          </p:cNvSpPr>
          <p:nvPr>
            <p:ph idx="1"/>
          </p:nvPr>
        </p:nvSpPr>
        <p:spPr>
          <a:xfrm>
            <a:off x="809707" y="1634794"/>
            <a:ext cx="11127377" cy="4351338"/>
          </a:xfrm>
        </p:spPr>
        <p:txBody>
          <a:bodyPr/>
          <a:lstStyle/>
          <a:p>
            <a:pPr algn="l">
              <a:lnSpc>
                <a:spcPts val="5000"/>
              </a:lnSpc>
              <a:buNone/>
            </a:pPr>
            <a:r>
              <a:rPr lang="ja-JP"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以下の</a:t>
            </a:r>
            <a:r>
              <a:rPr lang="en-US"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2</a:t>
            </a:r>
            <a:r>
              <a:rPr lang="ja-JP"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冊は、カウンセリングの理論を概観できる</a:t>
            </a:r>
            <a:endParaRPr lang="en-US"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lgn="l">
              <a:lnSpc>
                <a:spcPts val="5000"/>
              </a:lnSpc>
              <a:buNone/>
            </a:pPr>
            <a:r>
              <a:rPr lang="ja-JP" altLang="en-US"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書</a:t>
            </a:r>
            <a:r>
              <a:rPr lang="ja-JP"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籍である。</a:t>
            </a:r>
            <a:endParaRPr lang="en-US"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lgn="l">
              <a:lnSpc>
                <a:spcPts val="5000"/>
              </a:lnSpc>
              <a:buNone/>
            </a:pPr>
            <a:endParaRPr lang="en-US" altLang="ja-JP" sz="36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lgn="l">
              <a:lnSpc>
                <a:spcPts val="5000"/>
              </a:lnSpc>
              <a:buNone/>
            </a:pPr>
            <a:r>
              <a:rPr lang="ja-JP" altLang="en-US"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國分康孝（</a:t>
            </a:r>
            <a:r>
              <a:rPr lang="en-US" altLang="ja-JP"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1981</a:t>
            </a:r>
            <a:r>
              <a:rPr lang="ja-JP" altLang="en-US"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）カウンセリングの理論　誠信書房</a:t>
            </a:r>
            <a:endParaRPr lang="en-US" altLang="ja-JP" sz="3600"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algn="l">
              <a:lnSpc>
                <a:spcPts val="5000"/>
              </a:lnSpc>
              <a:buNone/>
            </a:pPr>
            <a:r>
              <a:rPr lang="ja-JP" altLang="en-US"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國分康孝（</a:t>
            </a:r>
            <a:r>
              <a:rPr lang="en-US" altLang="ja-JP"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1979</a:t>
            </a:r>
            <a:r>
              <a:rPr lang="ja-JP" altLang="en-US" sz="3600" kern="100" dirty="0">
                <a:latin typeface="游明朝" panose="02020400000000000000" pitchFamily="18" charset="-128"/>
                <a:ea typeface="UD デジタル 教科書体 N-R" panose="02020400000000000000" pitchFamily="17" charset="-128"/>
                <a:cs typeface="Times New Roman" panose="02020603050405020304" pitchFamily="18" charset="0"/>
              </a:rPr>
              <a:t>）カウンセリングの技法　誠信書房</a:t>
            </a:r>
            <a:endParaRPr lang="en-US" altLang="ja-JP" sz="3600"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algn="l">
              <a:lnSpc>
                <a:spcPts val="5000"/>
              </a:lnSpc>
              <a:buNone/>
            </a:pP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9997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4BED7B-5B83-7F51-63D6-BDA4AD0A3D76}"/>
              </a:ext>
            </a:extLst>
          </p:cNvPr>
          <p:cNvSpPr>
            <a:spLocks noGrp="1"/>
          </p:cNvSpPr>
          <p:nvPr>
            <p:ph type="title"/>
          </p:nvPr>
        </p:nvSpPr>
        <p:spPr>
          <a:xfrm>
            <a:off x="311059" y="239904"/>
            <a:ext cx="12091916" cy="1325563"/>
          </a:xfrm>
        </p:spPr>
        <p:txBody>
          <a:bodyPr>
            <a:normAutofit/>
          </a:bodyPr>
          <a:lstStyle/>
          <a:p>
            <a:r>
              <a:rPr kumimoji="1" lang="ja-JP" altLang="en-US" sz="4000" dirty="0">
                <a:latin typeface="UD デジタル 教科書体 N" panose="02020400000000000000" pitchFamily="17" charset="-128"/>
                <a:ea typeface="UD デジタル 教科書体 N" panose="02020400000000000000" pitchFamily="17" charset="-128"/>
              </a:rPr>
              <a:t>今日の講義の中では中心的な理論を紹介します</a:t>
            </a:r>
          </a:p>
        </p:txBody>
      </p:sp>
      <p:sp>
        <p:nvSpPr>
          <p:cNvPr id="5" name="楕円 4">
            <a:extLst>
              <a:ext uri="{FF2B5EF4-FFF2-40B4-BE49-F238E27FC236}">
                <a16:creationId xmlns:a16="http://schemas.microsoft.com/office/drawing/2014/main" id="{69A67C4C-1A25-B42F-AADD-7D95DDB75F75}"/>
              </a:ext>
            </a:extLst>
          </p:cNvPr>
          <p:cNvSpPr/>
          <p:nvPr/>
        </p:nvSpPr>
        <p:spPr>
          <a:xfrm>
            <a:off x="830805" y="1690688"/>
            <a:ext cx="4396288" cy="1829727"/>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lnSpc>
                <a:spcPts val="4000"/>
              </a:lnSpc>
            </a:pPr>
            <a:r>
              <a:rPr lang="en-US"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zh-TW"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自己理論（来談者中心療法）</a:t>
            </a:r>
            <a:endParaRPr lang="ja-JP" altLang="ja-JP" sz="3200" kern="10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6" name="楕円 5">
            <a:extLst>
              <a:ext uri="{FF2B5EF4-FFF2-40B4-BE49-F238E27FC236}">
                <a16:creationId xmlns:a16="http://schemas.microsoft.com/office/drawing/2014/main" id="{32689889-EFF6-0EAB-68A2-AFB63CB5EA2E}"/>
              </a:ext>
            </a:extLst>
          </p:cNvPr>
          <p:cNvSpPr/>
          <p:nvPr/>
        </p:nvSpPr>
        <p:spPr>
          <a:xfrm>
            <a:off x="6357017" y="1744108"/>
            <a:ext cx="4021541" cy="1829727"/>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lnSpc>
                <a:spcPts val="4000"/>
              </a:lnSpc>
            </a:pPr>
            <a:r>
              <a:rPr lang="en-US"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行動主義的アプローチ</a:t>
            </a:r>
            <a:endParaRPr lang="ja-JP" altLang="ja-JP" sz="3200" kern="10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7" name="楕円 6">
            <a:extLst>
              <a:ext uri="{FF2B5EF4-FFF2-40B4-BE49-F238E27FC236}">
                <a16:creationId xmlns:a16="http://schemas.microsoft.com/office/drawing/2014/main" id="{794AF316-5208-159B-7FB2-B50DD3168DEB}"/>
              </a:ext>
            </a:extLst>
          </p:cNvPr>
          <p:cNvSpPr/>
          <p:nvPr/>
        </p:nvSpPr>
        <p:spPr>
          <a:xfrm>
            <a:off x="1428464" y="4252448"/>
            <a:ext cx="4021541" cy="1829727"/>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lnSpc>
                <a:spcPts val="4000"/>
              </a:lnSpc>
            </a:pPr>
            <a:r>
              <a:rPr lang="en-US"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(3)</a:t>
            </a:r>
            <a:r>
              <a:rPr lang="ja-JP" altLang="en-US"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認知</a:t>
            </a:r>
            <a:r>
              <a:rPr lang="ja-JP"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行動</a:t>
            </a:r>
            <a:r>
              <a:rPr lang="ja-JP" altLang="en-US"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療法的アプローチ</a:t>
            </a:r>
            <a:endParaRPr lang="ja-JP" altLang="ja-JP" sz="3200" kern="10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8" name="楕円 7">
            <a:extLst>
              <a:ext uri="{FF2B5EF4-FFF2-40B4-BE49-F238E27FC236}">
                <a16:creationId xmlns:a16="http://schemas.microsoft.com/office/drawing/2014/main" id="{FCBC7E68-B788-F7BC-6C8B-736E7117FB91}"/>
              </a:ext>
            </a:extLst>
          </p:cNvPr>
          <p:cNvSpPr/>
          <p:nvPr/>
        </p:nvSpPr>
        <p:spPr>
          <a:xfrm>
            <a:off x="7078639" y="4347982"/>
            <a:ext cx="4021541" cy="1829727"/>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lnSpc>
                <a:spcPts val="4000"/>
              </a:lnSpc>
            </a:pPr>
            <a:r>
              <a:rPr lang="en-US"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４</a:t>
            </a:r>
            <a:r>
              <a:rPr lang="en-US" altLang="ja-JP"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3200"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キャリアカウンセリング</a:t>
            </a:r>
            <a:endParaRPr lang="ja-JP" altLang="ja-JP" sz="3200" kern="10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749B3FEF-399B-1D49-6001-A4B01212409E}"/>
              </a:ext>
            </a:extLst>
          </p:cNvPr>
          <p:cNvSpPr>
            <a:spLocks noGrp="1"/>
          </p:cNvSpPr>
          <p:nvPr>
            <p:ph type="sldNum" sz="quarter" idx="12"/>
          </p:nvPr>
        </p:nvSpPr>
        <p:spPr/>
        <p:txBody>
          <a:bodyPr/>
          <a:lstStyle/>
          <a:p>
            <a:fld id="{32F8ED4C-5146-43DC-BE8B-967CEE49EC98}" type="slidenum">
              <a:rPr kumimoji="1" lang="ja-JP" altLang="en-US" smtClean="0"/>
              <a:t>4</a:t>
            </a:fld>
            <a:endParaRPr kumimoji="1" lang="ja-JP" altLang="en-US"/>
          </a:p>
        </p:txBody>
      </p:sp>
    </p:spTree>
    <p:extLst>
      <p:ext uri="{BB962C8B-B14F-4D97-AF65-F5344CB8AC3E}">
        <p14:creationId xmlns:p14="http://schemas.microsoft.com/office/powerpoint/2010/main" val="201571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6"/>
          <p:cNvSpPr>
            <a:spLocks noGrp="1"/>
          </p:cNvSpPr>
          <p:nvPr>
            <p:ph type="sldNum" sz="quarter" idx="12"/>
          </p:nvPr>
        </p:nvSpPr>
        <p:spPr>
          <a:noFill/>
        </p:spPr>
        <p:txBody>
          <a:bodyPr/>
          <a:lstStyle/>
          <a:p>
            <a:fld id="{7F38A241-DE51-45B8-AC25-66F9062925C4}" type="slidenum">
              <a:rPr lang="en-US" altLang="ja-JP" smtClean="0">
                <a:ea typeface="ＭＳ Ｐゴシック" charset="-128"/>
              </a:rPr>
              <a:pPr/>
              <a:t>5</a:t>
            </a:fld>
            <a:endParaRPr lang="en-US" altLang="ja-JP">
              <a:ea typeface="ＭＳ Ｐゴシック" charset="-128"/>
            </a:endParaRPr>
          </a:p>
        </p:txBody>
      </p:sp>
      <p:sp>
        <p:nvSpPr>
          <p:cNvPr id="3075" name="Rectangle 4"/>
          <p:cNvSpPr>
            <a:spLocks noGrp="1" noChangeArrowheads="1"/>
          </p:cNvSpPr>
          <p:nvPr>
            <p:ph type="title"/>
          </p:nvPr>
        </p:nvSpPr>
        <p:spPr>
          <a:xfrm>
            <a:off x="842836" y="201434"/>
            <a:ext cx="8229600" cy="1084263"/>
          </a:xfrm>
        </p:spPr>
        <p:txBody>
          <a:bodyPr>
            <a:normAutofit fontScale="90000"/>
          </a:bodyPr>
          <a:lstStyle/>
          <a:p>
            <a:br>
              <a:rPr lang="en-US" altLang="ja-JP" sz="3200"/>
            </a:br>
            <a:r>
              <a:rPr lang="en-US" altLang="ja-JP"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zh-TW" altLang="ja-JP" b="1" kern="100">
                <a:effectLst/>
                <a:latin typeface="BIZ UDP明朝 Medium" panose="02020500000000000000" pitchFamily="18" charset="-128"/>
                <a:ea typeface="BIZ UDP明朝 Medium" panose="02020500000000000000" pitchFamily="18" charset="-128"/>
                <a:cs typeface="Times New Roman" panose="02020603050405020304" pitchFamily="18" charset="0"/>
              </a:rPr>
              <a:t>自己理論（来談者中心療法）</a:t>
            </a:r>
            <a:br>
              <a:rPr lang="ja-JP" altLang="ja-JP" kern="100">
                <a:effectLst/>
                <a:latin typeface="BIZ UDP明朝 Medium" panose="02020500000000000000" pitchFamily="18" charset="-128"/>
                <a:ea typeface="BIZ UDP明朝 Medium" panose="02020500000000000000" pitchFamily="18" charset="-128"/>
                <a:cs typeface="Times New Roman" panose="02020603050405020304" pitchFamily="18" charset="0"/>
              </a:rPr>
            </a:br>
            <a:endParaRPr lang="ja-JP" altLang="en-US"/>
          </a:p>
        </p:txBody>
      </p:sp>
      <p:sp>
        <p:nvSpPr>
          <p:cNvPr id="3076" name="Rectangle 5"/>
          <p:cNvSpPr>
            <a:spLocks noGrp="1" noChangeArrowheads="1"/>
          </p:cNvSpPr>
          <p:nvPr>
            <p:ph type="body" sz="half" idx="1"/>
          </p:nvPr>
        </p:nvSpPr>
        <p:spPr>
          <a:xfrm>
            <a:off x="292608" y="1403612"/>
            <a:ext cx="7589519" cy="858685"/>
          </a:xfrm>
        </p:spPr>
        <p:txBody>
          <a:bodyPr>
            <a:normAutofit/>
          </a:bodyPr>
          <a:lstStyle/>
          <a:p>
            <a:pPr eaLnBrk="1" hangingPunct="1">
              <a:lnSpc>
                <a:spcPct val="80000"/>
              </a:lnSpc>
            </a:pPr>
            <a:r>
              <a:rPr lang="ja-JP" altLang="ja-JP"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治療的な人格の変容には、「必要にして十分な３つの条件」</a:t>
            </a:r>
            <a:r>
              <a:rPr lang="ja-JP" altLang="en-US"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があることを提唱。</a:t>
            </a:r>
            <a:endParaRPr lang="en-US" altLang="ja-JP" dirty="0"/>
          </a:p>
          <a:p>
            <a:pPr eaLnBrk="1" hangingPunct="1">
              <a:lnSpc>
                <a:spcPct val="80000"/>
              </a:lnSpc>
            </a:pPr>
            <a:endParaRPr lang="en-US" altLang="ja-JP" dirty="0">
              <a:solidFill>
                <a:srgbClr val="FF0000"/>
              </a:solidFill>
            </a:endParaRPr>
          </a:p>
          <a:p>
            <a:pPr eaLnBrk="1" hangingPunct="1">
              <a:lnSpc>
                <a:spcPct val="80000"/>
              </a:lnSpc>
            </a:pPr>
            <a:endParaRPr lang="en-US" altLang="ja-JP" sz="1600"/>
          </a:p>
          <a:p>
            <a:pPr eaLnBrk="1" hangingPunct="1">
              <a:lnSpc>
                <a:spcPct val="80000"/>
              </a:lnSpc>
            </a:pPr>
            <a:endParaRPr lang="en-US" altLang="ja-JP" sz="1600"/>
          </a:p>
          <a:p>
            <a:pPr eaLnBrk="1" hangingPunct="1">
              <a:lnSpc>
                <a:spcPct val="80000"/>
              </a:lnSpc>
            </a:pPr>
            <a:endParaRPr lang="en-US" altLang="ja-JP" sz="1600" dirty="0"/>
          </a:p>
        </p:txBody>
      </p:sp>
      <p:sp>
        <p:nvSpPr>
          <p:cNvPr id="7" name="円/楕円 6"/>
          <p:cNvSpPr/>
          <p:nvPr/>
        </p:nvSpPr>
        <p:spPr>
          <a:xfrm>
            <a:off x="2370130" y="2394929"/>
            <a:ext cx="2587506" cy="1306638"/>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ja-JP" altLang="ja-JP" sz="2800" b="1" dirty="0">
                <a:solidFill>
                  <a:schemeClr val="tx1"/>
                </a:solidFill>
              </a:rPr>
              <a:t>無条件の肯定的関心</a:t>
            </a:r>
            <a:endParaRPr lang="en-US" altLang="ja-JP" sz="2800" dirty="0">
              <a:solidFill>
                <a:schemeClr val="tx1"/>
              </a:solidFill>
            </a:endParaRPr>
          </a:p>
        </p:txBody>
      </p:sp>
      <p:sp>
        <p:nvSpPr>
          <p:cNvPr id="8" name="円/楕円 7"/>
          <p:cNvSpPr/>
          <p:nvPr/>
        </p:nvSpPr>
        <p:spPr>
          <a:xfrm>
            <a:off x="1157932" y="4520139"/>
            <a:ext cx="1330626" cy="8586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ja-JP" altLang="ja-JP" sz="2800">
                <a:solidFill>
                  <a:schemeClr val="tx1"/>
                </a:solidFill>
                <a:latin typeface="UD デジタル 教科書体 N" panose="02020400000000000000" pitchFamily="17" charset="-128"/>
                <a:ea typeface="UD デジタル 教科書体 N" panose="02020400000000000000" pitchFamily="17" charset="-128"/>
              </a:rPr>
              <a:t>共感</a:t>
            </a:r>
            <a:endParaRPr lang="en-US" altLang="ja-JP" sz="2800">
              <a:solidFill>
                <a:schemeClr val="tx1"/>
              </a:solidFill>
              <a:latin typeface="UD デジタル 教科書体 N" panose="02020400000000000000" pitchFamily="17" charset="-128"/>
              <a:ea typeface="UD デジタル 教科書体 N" panose="02020400000000000000" pitchFamily="17" charset="-128"/>
            </a:endParaRPr>
          </a:p>
        </p:txBody>
      </p:sp>
      <p:sp>
        <p:nvSpPr>
          <p:cNvPr id="9" name="円/楕円 8"/>
          <p:cNvSpPr/>
          <p:nvPr/>
        </p:nvSpPr>
        <p:spPr>
          <a:xfrm>
            <a:off x="4885752" y="4344204"/>
            <a:ext cx="1553448" cy="94096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80000"/>
              </a:lnSpc>
            </a:pPr>
            <a:endParaRPr lang="en-US" altLang="ja-JP">
              <a:solidFill>
                <a:srgbClr val="FF0000"/>
              </a:solidFill>
            </a:endParaRPr>
          </a:p>
          <a:p>
            <a:pPr eaLnBrk="1" hangingPunct="1">
              <a:lnSpc>
                <a:spcPct val="80000"/>
              </a:lnSpc>
            </a:pPr>
            <a:r>
              <a:rPr lang="ja-JP" altLang="en-US" sz="2800">
                <a:solidFill>
                  <a:schemeClr val="tx1"/>
                </a:solidFill>
                <a:latin typeface="UD デジタル 教科書体 N" panose="02020400000000000000" pitchFamily="17" charset="-128"/>
                <a:ea typeface="UD デジタル 教科書体 N" panose="02020400000000000000" pitchFamily="17" charset="-128"/>
              </a:rPr>
              <a:t>純粋</a:t>
            </a:r>
            <a:endParaRPr lang="en-US" altLang="ja-JP" sz="2800">
              <a:solidFill>
                <a:schemeClr val="tx1"/>
              </a:solidFill>
              <a:latin typeface="UD デジタル 教科書体 N" panose="02020400000000000000" pitchFamily="17" charset="-128"/>
              <a:ea typeface="UD デジタル 教科書体 N" panose="02020400000000000000" pitchFamily="17" charset="-128"/>
            </a:endParaRPr>
          </a:p>
        </p:txBody>
      </p:sp>
      <p:pic>
        <p:nvPicPr>
          <p:cNvPr id="3" name="図 2">
            <a:extLst>
              <a:ext uri="{FF2B5EF4-FFF2-40B4-BE49-F238E27FC236}">
                <a16:creationId xmlns:a16="http://schemas.microsoft.com/office/drawing/2014/main" id="{998FFB28-4D41-C0E5-EF02-DC54666426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9982" y="990846"/>
            <a:ext cx="2743201" cy="4114802"/>
          </a:xfrm>
          <a:prstGeom prst="rect">
            <a:avLst/>
          </a:prstGeom>
        </p:spPr>
      </p:pic>
      <p:sp>
        <p:nvSpPr>
          <p:cNvPr id="4" name="テキスト ボックス 3">
            <a:extLst>
              <a:ext uri="{FF2B5EF4-FFF2-40B4-BE49-F238E27FC236}">
                <a16:creationId xmlns:a16="http://schemas.microsoft.com/office/drawing/2014/main" id="{4525F527-98F8-3AC2-72CC-15CA9E0E4484}"/>
              </a:ext>
            </a:extLst>
          </p:cNvPr>
          <p:cNvSpPr txBox="1"/>
          <p:nvPr/>
        </p:nvSpPr>
        <p:spPr>
          <a:xfrm>
            <a:off x="8249982" y="5285169"/>
            <a:ext cx="2743200" cy="1200329"/>
          </a:xfrm>
          <a:prstGeom prst="rect">
            <a:avLst/>
          </a:prstGeom>
          <a:noFill/>
        </p:spPr>
        <p:txBody>
          <a:bodyPr wrap="square" rtlCol="0">
            <a:spAutoFit/>
          </a:bodyPr>
          <a:lstStyle/>
          <a:p>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米国</a:t>
            </a:r>
            <a:r>
              <a:rPr lang="ja-JP" altLang="en-US"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　</a:t>
            </a:r>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心理学者カール・ロジャーズ（</a:t>
            </a:r>
            <a:r>
              <a:rPr lang="en-US"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1902-1987</a:t>
            </a:r>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 </a:t>
            </a:r>
            <a:r>
              <a:rPr kumimoji="1" lang="en-US" altLang="ja-JP">
                <a:latin typeface="UD デジタル 教科書体 N" panose="02020400000000000000" pitchFamily="17" charset="-128"/>
                <a:ea typeface="UD デジタル 教科書体 N" panose="02020400000000000000" pitchFamily="17" charset="-128"/>
              </a:rPr>
              <a:t>Chat GPT</a:t>
            </a:r>
            <a:r>
              <a:rPr kumimoji="1" lang="ja-JP" altLang="en-US">
                <a:latin typeface="UD デジタル 教科書体 N" panose="02020400000000000000" pitchFamily="17" charset="-128"/>
                <a:ea typeface="UD デジタル 教科書体 N" panose="02020400000000000000" pitchFamily="17" charset="-128"/>
              </a:rPr>
              <a:t>により生成されました</a:t>
            </a:r>
            <a:r>
              <a:rPr kumimoji="1" lang="ja-JP" altLang="en-US"/>
              <a:t>。</a:t>
            </a:r>
          </a:p>
        </p:txBody>
      </p:sp>
      <p:cxnSp>
        <p:nvCxnSpPr>
          <p:cNvPr id="5" name="直線コネクタ 4">
            <a:extLst>
              <a:ext uri="{FF2B5EF4-FFF2-40B4-BE49-F238E27FC236}">
                <a16:creationId xmlns:a16="http://schemas.microsoft.com/office/drawing/2014/main" id="{8CB73110-C12D-90DA-66C7-8D06D7424ACE}"/>
              </a:ext>
            </a:extLst>
          </p:cNvPr>
          <p:cNvCxnSpPr>
            <a:cxnSpLocks/>
            <a:stCxn id="7" idx="3"/>
          </p:cNvCxnSpPr>
          <p:nvPr/>
        </p:nvCxnSpPr>
        <p:spPr>
          <a:xfrm flipH="1">
            <a:off x="1981200" y="3510214"/>
            <a:ext cx="767861" cy="1085490"/>
          </a:xfrm>
          <a:prstGeom prst="line">
            <a:avLst/>
          </a:prstGeom>
          <a:ln w="38100"/>
        </p:spPr>
        <p:style>
          <a:lnRef idx="2">
            <a:schemeClr val="dk1"/>
          </a:lnRef>
          <a:fillRef idx="0">
            <a:schemeClr val="dk1"/>
          </a:fillRef>
          <a:effectRef idx="1">
            <a:schemeClr val="dk1"/>
          </a:effectRef>
          <a:fontRef idx="minor">
            <a:schemeClr val="tx1"/>
          </a:fontRef>
        </p:style>
      </p:cxnSp>
      <p:cxnSp>
        <p:nvCxnSpPr>
          <p:cNvPr id="10" name="直線コネクタ 9">
            <a:extLst>
              <a:ext uri="{FF2B5EF4-FFF2-40B4-BE49-F238E27FC236}">
                <a16:creationId xmlns:a16="http://schemas.microsoft.com/office/drawing/2014/main" id="{6A7FB2EA-9C3F-216B-A130-4E3C5E1DFAD8}"/>
              </a:ext>
            </a:extLst>
          </p:cNvPr>
          <p:cNvCxnSpPr>
            <a:cxnSpLocks/>
          </p:cNvCxnSpPr>
          <p:nvPr/>
        </p:nvCxnSpPr>
        <p:spPr>
          <a:xfrm>
            <a:off x="4699353" y="3429000"/>
            <a:ext cx="937172" cy="938284"/>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直線コネクタ 11">
            <a:extLst>
              <a:ext uri="{FF2B5EF4-FFF2-40B4-BE49-F238E27FC236}">
                <a16:creationId xmlns:a16="http://schemas.microsoft.com/office/drawing/2014/main" id="{9DB9BACE-B458-C596-22EC-3F04F2F79A76}"/>
              </a:ext>
            </a:extLst>
          </p:cNvPr>
          <p:cNvCxnSpPr>
            <a:cxnSpLocks/>
          </p:cNvCxnSpPr>
          <p:nvPr/>
        </p:nvCxnSpPr>
        <p:spPr>
          <a:xfrm flipH="1">
            <a:off x="2488558" y="4949481"/>
            <a:ext cx="2469078" cy="34151"/>
          </a:xfrm>
          <a:prstGeom prst="line">
            <a:avLst/>
          </a:prstGeom>
          <a:ln w="38100"/>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9A404-C467-5201-FCEF-3F8A874CC619}"/>
              </a:ext>
            </a:extLst>
          </p:cNvPr>
          <p:cNvSpPr>
            <a:spLocks noGrp="1"/>
          </p:cNvSpPr>
          <p:nvPr>
            <p:ph type="title"/>
          </p:nvPr>
        </p:nvSpPr>
        <p:spPr>
          <a:xfrm>
            <a:off x="838200" y="42316"/>
            <a:ext cx="10515600" cy="1325563"/>
          </a:xfrm>
        </p:spPr>
        <p:txBody>
          <a:bodyPr>
            <a:normAutofit/>
          </a:bodyPr>
          <a:lstStyle/>
          <a:p>
            <a:r>
              <a:rPr lang="ja-JP" altLang="ja-JP" sz="4000" b="1" kern="100">
                <a:effectLst/>
                <a:latin typeface="游明朝" panose="02020400000000000000" pitchFamily="18" charset="-128"/>
                <a:ea typeface="UD デジタル 教科書体 N-R" panose="02020400000000000000" pitchFamily="17" charset="-128"/>
                <a:cs typeface="Times New Roman" panose="02020603050405020304" pitchFamily="18" charset="0"/>
              </a:rPr>
              <a:t>無条件の肯定的関心</a:t>
            </a:r>
            <a:r>
              <a:rPr lang="ja-JP" altLang="en-US" sz="4000" b="1" kern="100">
                <a:effectLst/>
                <a:latin typeface="游明朝" panose="02020400000000000000" pitchFamily="18" charset="-128"/>
                <a:ea typeface="UD デジタル 教科書体 N-R" panose="02020400000000000000" pitchFamily="17" charset="-128"/>
                <a:cs typeface="Times New Roman" panose="02020603050405020304" pitchFamily="18" charset="0"/>
              </a:rPr>
              <a:t>　</a:t>
            </a:r>
            <a:endParaRPr kumimoji="1" lang="ja-JP" altLang="en-US" sz="4000"/>
          </a:p>
        </p:txBody>
      </p:sp>
      <p:sp>
        <p:nvSpPr>
          <p:cNvPr id="4" name="タイトル 1">
            <a:extLst>
              <a:ext uri="{FF2B5EF4-FFF2-40B4-BE49-F238E27FC236}">
                <a16:creationId xmlns:a16="http://schemas.microsoft.com/office/drawing/2014/main" id="{6A61E1E9-03CB-203A-8AF4-0A3EA8E87578}"/>
              </a:ext>
            </a:extLst>
          </p:cNvPr>
          <p:cNvSpPr txBox="1">
            <a:spLocks/>
          </p:cNvSpPr>
          <p:nvPr/>
        </p:nvSpPr>
        <p:spPr>
          <a:xfrm>
            <a:off x="1122872" y="10450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kern="100" dirty="0">
                <a:solidFill>
                  <a:srgbClr val="FF0000"/>
                </a:solidFill>
                <a:latin typeface="游明朝" panose="02020400000000000000" pitchFamily="18" charset="-128"/>
                <a:ea typeface="UD デジタル 教科書体 N-R" panose="02020400000000000000" pitchFamily="17" charset="-128"/>
                <a:cs typeface="Times New Roman" panose="02020603050405020304" pitchFamily="18" charset="0"/>
              </a:rPr>
              <a:t>条件をつけないで子どもに肯定的な関心を向けていく</a:t>
            </a:r>
            <a:endParaRPr lang="en-US" altLang="ja-JP" sz="3200" b="1" kern="100" dirty="0">
              <a:solidFill>
                <a:srgbClr val="FF0000"/>
              </a:solidFill>
              <a:latin typeface="游明朝" panose="02020400000000000000" pitchFamily="18" charset="-128"/>
              <a:ea typeface="UD デジタル 教科書体 N-R" panose="02020400000000000000" pitchFamily="17" charset="-128"/>
              <a:cs typeface="Times New Roman" panose="02020603050405020304" pitchFamily="18" charset="0"/>
            </a:endParaRPr>
          </a:p>
          <a:p>
            <a:endParaRPr lang="ja-JP" altLang="en-US" sz="3200" dirty="0">
              <a:solidFill>
                <a:srgbClr val="FF0000"/>
              </a:solidFill>
            </a:endParaRPr>
          </a:p>
        </p:txBody>
      </p:sp>
      <p:sp>
        <p:nvSpPr>
          <p:cNvPr id="5" name="楕円 4">
            <a:extLst>
              <a:ext uri="{FF2B5EF4-FFF2-40B4-BE49-F238E27FC236}">
                <a16:creationId xmlns:a16="http://schemas.microsoft.com/office/drawing/2014/main" id="{7DA92E2C-51CB-07D4-37AD-DD7FCA21BDB0}"/>
              </a:ext>
            </a:extLst>
          </p:cNvPr>
          <p:cNvSpPr/>
          <p:nvPr/>
        </p:nvSpPr>
        <p:spPr>
          <a:xfrm>
            <a:off x="182593" y="2220028"/>
            <a:ext cx="3147203" cy="35023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学校には望ましい行動</a:t>
            </a:r>
            <a:r>
              <a:rPr lang="ja-JP" altLang="en-US" kern="100" dirty="0">
                <a:latin typeface="游明朝" panose="02020400000000000000" pitchFamily="18" charset="-128"/>
                <a:ea typeface="UD デジタル 教科書体 N-R" panose="02020400000000000000" pitchFamily="17" charset="-128"/>
                <a:cs typeface="Times New Roman" panose="02020603050405020304" pitchFamily="18" charset="0"/>
              </a:rPr>
              <a:t>  </a:t>
            </a:r>
            <a:r>
              <a:rPr lang="ja-JP"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教師は、褒める、認めるといった肯定的な態度を示している。これは「</a:t>
            </a:r>
            <a:r>
              <a:rPr lang="ja-JP" altLang="ja-JP" sz="1800" u="sng"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条件付</a:t>
            </a:r>
            <a:r>
              <a:rPr lang="ja-JP"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の肯定的態度」である。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kumimoji="1" lang="ja-JP" altLang="en-US" dirty="0"/>
          </a:p>
        </p:txBody>
      </p:sp>
      <p:sp>
        <p:nvSpPr>
          <p:cNvPr id="7" name="テキスト ボックス 6">
            <a:extLst>
              <a:ext uri="{FF2B5EF4-FFF2-40B4-BE49-F238E27FC236}">
                <a16:creationId xmlns:a16="http://schemas.microsoft.com/office/drawing/2014/main" id="{9F6A820C-203F-D84A-8449-94EE82EA3825}"/>
              </a:ext>
            </a:extLst>
          </p:cNvPr>
          <p:cNvSpPr txBox="1"/>
          <p:nvPr/>
        </p:nvSpPr>
        <p:spPr>
          <a:xfrm>
            <a:off x="4101140" y="4333676"/>
            <a:ext cx="1408981" cy="1485087"/>
          </a:xfrm>
          <a:prstGeom prst="rect">
            <a:avLst/>
          </a:prstGeom>
          <a:noFill/>
        </p:spPr>
        <p:txBody>
          <a:bodyPr wrap="square">
            <a:spAutoFit/>
          </a:bodyPr>
          <a:lstStyle/>
          <a:p>
            <a:pPr indent="127000" algn="just">
              <a:lnSpc>
                <a:spcPts val="1750"/>
              </a:lnSpc>
              <a:buNone/>
            </a:pPr>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教師の無条件の肯定的関心に基づくかかわりとは、この逆</a:t>
            </a:r>
            <a:endParaRPr lang="en-US"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endParaRPr>
          </a:p>
        </p:txBody>
      </p:sp>
      <p:sp>
        <p:nvSpPr>
          <p:cNvPr id="8" name="楕円 7">
            <a:extLst>
              <a:ext uri="{FF2B5EF4-FFF2-40B4-BE49-F238E27FC236}">
                <a16:creationId xmlns:a16="http://schemas.microsoft.com/office/drawing/2014/main" id="{A0FAFE94-3A1F-74DB-6F70-98E79EDEC921}"/>
              </a:ext>
            </a:extLst>
          </p:cNvPr>
          <p:cNvSpPr/>
          <p:nvPr/>
        </p:nvSpPr>
        <p:spPr>
          <a:xfrm>
            <a:off x="6281463" y="2220027"/>
            <a:ext cx="5011946" cy="202416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indent="127000" algn="just">
              <a:lnSpc>
                <a:spcPts val="1750"/>
              </a:lnSpc>
              <a:buNone/>
            </a:pPr>
            <a:endParaRPr lang="en-US" altLang="ja-JP"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indent="127000" algn="just">
              <a:lnSpc>
                <a:spcPts val="1750"/>
              </a:lnSpc>
              <a:buNone/>
            </a:pPr>
            <a:endParaRPr lang="en-US"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indent="127000" algn="just">
              <a:lnSpc>
                <a:spcPts val="1750"/>
              </a:lnSpc>
              <a:buNone/>
            </a:pPr>
            <a:r>
              <a:rPr lang="ja-JP"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問題行動を示す子ども</a:t>
            </a:r>
            <a:r>
              <a:rPr lang="ja-JP" altLang="en-US"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ja-JP" altLang="ja-JP" sz="1800" kern="100" dirty="0">
                <a:solidFill>
                  <a:srgbClr val="FF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問題行動の子どもを尊重して、少しゆっくり関わってみる。</a:t>
            </a:r>
            <a:r>
              <a:rPr lang="ja-JP" altLang="ja-JP" sz="1800" kern="100" dirty="0">
                <a:solidFill>
                  <a:schemeClr val="tx1"/>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そ</a:t>
            </a:r>
            <a:r>
              <a:rPr lang="ja-JP"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して、環境が許せば、その子どもの行動を尊重してみる。</a:t>
            </a:r>
            <a:endParaRPr lang="en-US"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indent="127000" algn="just">
              <a:lnSpc>
                <a:spcPts val="1750"/>
              </a:lnSpc>
              <a:buNone/>
            </a:pPr>
            <a:endParaRPr lang="en-US"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lgn="ctr"/>
            <a:endParaRPr kumimoji="1" lang="ja-JP" altLang="en-US" dirty="0"/>
          </a:p>
        </p:txBody>
      </p:sp>
      <p:sp>
        <p:nvSpPr>
          <p:cNvPr id="9" name="楕円 8">
            <a:extLst>
              <a:ext uri="{FF2B5EF4-FFF2-40B4-BE49-F238E27FC236}">
                <a16:creationId xmlns:a16="http://schemas.microsoft.com/office/drawing/2014/main" id="{4ED6675E-2C67-FEDE-D65A-C75EC487216A}"/>
              </a:ext>
            </a:extLst>
          </p:cNvPr>
          <p:cNvSpPr/>
          <p:nvPr/>
        </p:nvSpPr>
        <p:spPr>
          <a:xfrm>
            <a:off x="6380672" y="4298111"/>
            <a:ext cx="5105399" cy="23852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indent="127000" algn="just">
              <a:lnSpc>
                <a:spcPts val="1750"/>
              </a:lnSpc>
              <a:buNone/>
            </a:pPr>
            <a:endParaRPr lang="en-US" altLang="ja-JP" kern="100">
              <a:latin typeface="游明朝" panose="02020400000000000000" pitchFamily="18" charset="-128"/>
              <a:ea typeface="UD デジタル 教科書体 N-R" panose="02020400000000000000" pitchFamily="17" charset="-128"/>
              <a:cs typeface="Times New Roman" panose="02020603050405020304" pitchFamily="18" charset="0"/>
            </a:endParaRPr>
          </a:p>
          <a:p>
            <a:pPr indent="127000" algn="just">
              <a:lnSpc>
                <a:spcPts val="1750"/>
              </a:lnSpc>
              <a:buNone/>
            </a:pPr>
            <a:endParaRPr lang="en-US"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indent="127000" algn="just">
              <a:lnSpc>
                <a:spcPts val="1750"/>
              </a:lnSpc>
              <a:buNone/>
            </a:pPr>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不登校の子どもが久しぶりに登校</a:t>
            </a:r>
            <a:r>
              <a:rPr lang="ja-JP" altLang="en-US"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a:t>
            </a:r>
            <a:r>
              <a:rPr lang="ja-JP" altLang="ja-JP" sz="1800" kern="100">
                <a:solidFill>
                  <a:srgbClr val="FF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登校に伴う様々な葛藤について、良い意味で尊重していく。</a:t>
            </a:r>
            <a:r>
              <a:rPr lang="ja-JP" altLang="ja-JP" sz="1800" kern="100">
                <a:effectLst/>
                <a:latin typeface="游明朝" panose="02020400000000000000" pitchFamily="18" charset="-128"/>
                <a:ea typeface="UD デジタル 教科書体 N-R" panose="02020400000000000000" pitchFamily="17" charset="-128"/>
                <a:cs typeface="Times New Roman" panose="02020603050405020304" pitchFamily="18" charset="0"/>
              </a:rPr>
              <a:t>葛藤している状態について、条件をつけないで、つまり無条件で肯定的な関心や態度で接するということである。</a:t>
            </a:r>
            <a:endParaRPr kumimoji="1" lang="ja-JP" altLang="en-US" sz="1800"/>
          </a:p>
          <a:p>
            <a:pPr algn="ctr"/>
            <a:endParaRPr kumimoji="1" lang="ja-JP" altLang="en-US"/>
          </a:p>
        </p:txBody>
      </p:sp>
      <p:sp>
        <p:nvSpPr>
          <p:cNvPr id="10" name="矢印: 左右 9">
            <a:extLst>
              <a:ext uri="{FF2B5EF4-FFF2-40B4-BE49-F238E27FC236}">
                <a16:creationId xmlns:a16="http://schemas.microsoft.com/office/drawing/2014/main" id="{23509FAE-F462-3359-C324-19BA8AF5AD0B}"/>
              </a:ext>
            </a:extLst>
          </p:cNvPr>
          <p:cNvSpPr/>
          <p:nvPr/>
        </p:nvSpPr>
        <p:spPr>
          <a:xfrm>
            <a:off x="3377240" y="3050576"/>
            <a:ext cx="2856779" cy="136728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74C768B4-DABA-509D-E93C-619BE4EFF53D}"/>
              </a:ext>
            </a:extLst>
          </p:cNvPr>
          <p:cNvSpPr>
            <a:spLocks noGrp="1"/>
          </p:cNvSpPr>
          <p:nvPr>
            <p:ph type="sldNum" sz="quarter" idx="12"/>
          </p:nvPr>
        </p:nvSpPr>
        <p:spPr/>
        <p:txBody>
          <a:bodyPr/>
          <a:lstStyle/>
          <a:p>
            <a:fld id="{32F8ED4C-5146-43DC-BE8B-967CEE49EC98}" type="slidenum">
              <a:rPr kumimoji="1" lang="ja-JP" altLang="en-US" smtClean="0"/>
              <a:t>6</a:t>
            </a:fld>
            <a:endParaRPr kumimoji="1" lang="ja-JP" altLang="en-US"/>
          </a:p>
        </p:txBody>
      </p:sp>
    </p:spTree>
    <p:extLst>
      <p:ext uri="{BB962C8B-B14F-4D97-AF65-F5344CB8AC3E}">
        <p14:creationId xmlns:p14="http://schemas.microsoft.com/office/powerpoint/2010/main" val="273891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2"/>
          </p:nvPr>
        </p:nvSpPr>
        <p:spPr>
          <a:noFill/>
        </p:spPr>
        <p:txBody>
          <a:bodyPr/>
          <a:lstStyle/>
          <a:p>
            <a:fld id="{3DEEA18F-7F0F-46FB-B165-486DEE908BEC}" type="slidenum">
              <a:rPr lang="en-US" altLang="ja-JP" smtClean="0">
                <a:ea typeface="ＭＳ Ｐゴシック" charset="-128"/>
              </a:rPr>
              <a:pPr/>
              <a:t>7</a:t>
            </a:fld>
            <a:endParaRPr lang="en-US" altLang="ja-JP">
              <a:ea typeface="ＭＳ Ｐゴシック" charset="-128"/>
            </a:endParaRPr>
          </a:p>
        </p:txBody>
      </p:sp>
      <p:sp>
        <p:nvSpPr>
          <p:cNvPr id="6147" name="Rectangle 2"/>
          <p:cNvSpPr>
            <a:spLocks noGrp="1" noChangeArrowheads="1"/>
          </p:cNvSpPr>
          <p:nvPr>
            <p:ph type="title"/>
          </p:nvPr>
        </p:nvSpPr>
        <p:spPr>
          <a:xfrm>
            <a:off x="261075" y="128949"/>
            <a:ext cx="8715245" cy="1143000"/>
          </a:xfrm>
        </p:spPr>
        <p:txBody>
          <a:bodyPr>
            <a:normAutofit/>
          </a:bodyPr>
          <a:lstStyle/>
          <a:p>
            <a:pPr eaLnBrk="1" hangingPunct="1"/>
            <a:r>
              <a:rPr lang="ja-JP" altLang="en-US" sz="4000">
                <a:latin typeface="UD デジタル 教科書体 N" panose="02020400000000000000" pitchFamily="17" charset="-128"/>
                <a:ea typeface="UD デジタル 教科書体 N" panose="02020400000000000000" pitchFamily="17" charset="-128"/>
              </a:rPr>
              <a:t>共感的理解（わかってあげる）</a:t>
            </a:r>
          </a:p>
        </p:txBody>
      </p:sp>
      <p:sp>
        <p:nvSpPr>
          <p:cNvPr id="8195" name="Rectangle 3"/>
          <p:cNvSpPr>
            <a:spLocks noGrp="1" noChangeArrowheads="1"/>
          </p:cNvSpPr>
          <p:nvPr>
            <p:ph type="body" idx="1"/>
          </p:nvPr>
        </p:nvSpPr>
        <p:spPr>
          <a:xfrm>
            <a:off x="261075" y="1024129"/>
            <a:ext cx="9174078" cy="4626863"/>
          </a:xfrm>
        </p:spPr>
        <p:txBody>
          <a:bodyPr>
            <a:noAutofit/>
          </a:bodyPr>
          <a:lstStyle/>
          <a:p>
            <a:pPr eaLnBrk="1" hangingPunct="1">
              <a:lnSpc>
                <a:spcPct val="120000"/>
              </a:lnSpc>
            </a:pPr>
            <a:r>
              <a:rPr lang="ja-JP" altLang="en-US" dirty="0">
                <a:latin typeface="UD デジタル 教科書体 N" panose="02020400000000000000" pitchFamily="17" charset="-128"/>
                <a:ea typeface="UD デジタル 教科書体 N" panose="02020400000000000000" pitchFamily="17" charset="-128"/>
              </a:rPr>
              <a:t>共感する→自分の価値観をそばにおいて相手が見ている世界（内的照合枠）に入る。</a:t>
            </a:r>
            <a:endParaRPr lang="en-US" altLang="ja-JP" dirty="0">
              <a:latin typeface="UD デジタル 教科書体 N" panose="02020400000000000000" pitchFamily="17" charset="-128"/>
              <a:ea typeface="UD デジタル 教科書体 N" panose="02020400000000000000" pitchFamily="17" charset="-128"/>
            </a:endParaRPr>
          </a:p>
          <a:p>
            <a:pPr eaLnBrk="1" hangingPunct="1">
              <a:lnSpc>
                <a:spcPct val="120000"/>
              </a:lnSpc>
            </a:pPr>
            <a:r>
              <a:rPr lang="ja-JP" altLang="en-US" dirty="0">
                <a:latin typeface="UD デジタル 教科書体 N" panose="02020400000000000000" pitchFamily="17" charset="-128"/>
                <a:ea typeface="UD デジタル 教科書体 N" panose="02020400000000000000" pitchFamily="17" charset="-128"/>
              </a:rPr>
              <a:t>不登校の子どもがどのように「学校」を見ているのだろうか。</a:t>
            </a:r>
            <a:endParaRPr lang="en-US" altLang="ja-JP" dirty="0">
              <a:latin typeface="UD デジタル 教科書体 N" panose="02020400000000000000" pitchFamily="17" charset="-128"/>
              <a:ea typeface="UD デジタル 教科書体 N" panose="02020400000000000000" pitchFamily="17" charset="-128"/>
            </a:endParaRPr>
          </a:p>
          <a:p>
            <a:pPr eaLnBrk="1" hangingPunct="1">
              <a:lnSpc>
                <a:spcPct val="120000"/>
              </a:lnSpc>
            </a:pPr>
            <a:r>
              <a:rPr lang="ja-JP" altLang="en-US" dirty="0">
                <a:latin typeface="UD デジタル 教科書体 N" panose="02020400000000000000" pitchFamily="17" charset="-128"/>
                <a:ea typeface="UD デジタル 教科書体 N" panose="02020400000000000000" pitchFamily="17" charset="-128"/>
              </a:rPr>
              <a:t>勉強に苦戦している子どもは，「勉強」をどのように見ているのだろうか。</a:t>
            </a:r>
            <a:endParaRPr lang="en-US" altLang="ja-JP" dirty="0">
              <a:latin typeface="UD デジタル 教科書体 N" panose="02020400000000000000" pitchFamily="17" charset="-128"/>
              <a:ea typeface="UD デジタル 教科書体 N" panose="02020400000000000000" pitchFamily="17" charset="-128"/>
            </a:endParaRPr>
          </a:p>
          <a:p>
            <a:pPr eaLnBrk="1" hangingPunct="1">
              <a:lnSpc>
                <a:spcPct val="120000"/>
              </a:lnSpc>
            </a:pPr>
            <a:r>
              <a:rPr lang="ja-JP" altLang="en-US" dirty="0">
                <a:latin typeface="UD デジタル 教科書体 N" panose="02020400000000000000" pitchFamily="17" charset="-128"/>
                <a:ea typeface="UD デジタル 教科書体 N" panose="02020400000000000000" pitchFamily="17" charset="-128"/>
              </a:rPr>
              <a:t>友だちとのトラブルを経験した子どもには，学級の人間関係はどのように見ているのだろうか。</a:t>
            </a:r>
          </a:p>
        </p:txBody>
      </p:sp>
      <p:sp>
        <p:nvSpPr>
          <p:cNvPr id="3" name="吹き出し: 円形 2">
            <a:extLst>
              <a:ext uri="{FF2B5EF4-FFF2-40B4-BE49-F238E27FC236}">
                <a16:creationId xmlns:a16="http://schemas.microsoft.com/office/drawing/2014/main" id="{17705D83-BE5A-0CD5-6483-6BF0D92E475A}"/>
              </a:ext>
            </a:extLst>
          </p:cNvPr>
          <p:cNvSpPr/>
          <p:nvPr/>
        </p:nvSpPr>
        <p:spPr>
          <a:xfrm>
            <a:off x="9153144" y="578966"/>
            <a:ext cx="2788647" cy="3235183"/>
          </a:xfrm>
          <a:prstGeom prst="wedgeEllipseCallout">
            <a:avLst>
              <a:gd name="adj1" fmla="val -27081"/>
              <a:gd name="adj2" fmla="val 5055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UD デジタル 教科書体 N" panose="02020400000000000000" pitchFamily="17" charset="-128"/>
                <a:ea typeface="UD デジタル 教科書体 N" panose="02020400000000000000" pitchFamily="17" charset="-128"/>
              </a:rPr>
              <a:t>具合が悪いから　　わかってもらえないというだけではなく，</a:t>
            </a:r>
            <a:r>
              <a:rPr kumimoji="1" lang="ja-JP" altLang="en-US" sz="2000" dirty="0">
                <a:solidFill>
                  <a:srgbClr val="FF0000"/>
                </a:solidFill>
                <a:latin typeface="UD デジタル 教科書体 N" panose="02020400000000000000" pitchFamily="17" charset="-128"/>
                <a:ea typeface="UD デジタル 教科書体 N" panose="02020400000000000000" pitchFamily="17" charset="-128"/>
              </a:rPr>
              <a:t>わかってもらえないから具合が悪くなる</a:t>
            </a:r>
            <a:r>
              <a:rPr kumimoji="1" lang="ja-JP" altLang="en-US" sz="2000" dirty="0">
                <a:latin typeface="UD デジタル 教科書体 N" panose="02020400000000000000" pitchFamily="17" charset="-128"/>
                <a:ea typeface="UD デジタル 教科書体 N" panose="02020400000000000000" pitchFamily="17" charset="-128"/>
              </a:rPr>
              <a:t>（東畑，</a:t>
            </a:r>
            <a:r>
              <a:rPr kumimoji="1" lang="en-US" altLang="ja-JP" sz="2000" dirty="0">
                <a:latin typeface="UD デジタル 教科書体 N" panose="02020400000000000000" pitchFamily="17" charset="-128"/>
                <a:ea typeface="UD デジタル 教科書体 N" panose="02020400000000000000" pitchFamily="17" charset="-128"/>
              </a:rPr>
              <a:t>2024</a:t>
            </a:r>
            <a:r>
              <a:rPr kumimoji="1" lang="ja-JP" altLang="en-US" sz="2000" dirty="0">
                <a:latin typeface="UD デジタル 教科書体 N" panose="02020400000000000000" pitchFamily="17" charset="-128"/>
                <a:ea typeface="UD デジタル 教科書体 N" panose="02020400000000000000" pitchFamily="17" charset="-128"/>
              </a:rPr>
              <a:t>）</a:t>
            </a:r>
          </a:p>
        </p:txBody>
      </p:sp>
      <p:sp>
        <p:nvSpPr>
          <p:cNvPr id="5" name="テキスト ボックス 4">
            <a:extLst>
              <a:ext uri="{FF2B5EF4-FFF2-40B4-BE49-F238E27FC236}">
                <a16:creationId xmlns:a16="http://schemas.microsoft.com/office/drawing/2014/main" id="{C6E5CF0D-C284-7C18-CFBB-134C91F1A487}"/>
              </a:ext>
            </a:extLst>
          </p:cNvPr>
          <p:cNvSpPr txBox="1"/>
          <p:nvPr/>
        </p:nvSpPr>
        <p:spPr>
          <a:xfrm>
            <a:off x="9435153" y="4264166"/>
            <a:ext cx="2147247" cy="923330"/>
          </a:xfrm>
          <a:prstGeom prst="rect">
            <a:avLst/>
          </a:prstGeom>
          <a:noFill/>
        </p:spPr>
        <p:txBody>
          <a:bodyPr wrap="square">
            <a:spAutoFit/>
          </a:bodyPr>
          <a:lstStyle/>
          <a:p>
            <a:r>
              <a:rPr kumimoji="1" lang="ja-JP" altLang="en-US">
                <a:latin typeface="UD デジタル 教科書体 N" panose="02020400000000000000" pitchFamily="17" charset="-128"/>
                <a:ea typeface="UD デジタル 教科書体 N" panose="02020400000000000000" pitchFamily="17" charset="-128"/>
              </a:rPr>
              <a:t>東畑開人</a:t>
            </a:r>
            <a:r>
              <a:rPr kumimoji="1" lang="en-US" altLang="ja-JP">
                <a:latin typeface="UD デジタル 教科書体 N" panose="02020400000000000000" pitchFamily="17" charset="-128"/>
                <a:ea typeface="UD デジタル 教科書体 N" panose="02020400000000000000" pitchFamily="17" charset="-128"/>
              </a:rPr>
              <a:t>2024</a:t>
            </a:r>
            <a:r>
              <a:rPr kumimoji="1" lang="ja-JP" altLang="en-US">
                <a:latin typeface="UD デジタル 教科書体 N" panose="02020400000000000000" pitchFamily="17" charset="-128"/>
                <a:ea typeface="UD デジタル 教科書体 N" panose="02020400000000000000" pitchFamily="17" charset="-128"/>
              </a:rPr>
              <a:t>　雨の日の心理学　角川書店　</a:t>
            </a:r>
            <a:endParaRPr lang="ja-JP" altLang="en-US">
              <a:latin typeface="UD デジタル 教科書体 N" panose="02020400000000000000" pitchFamily="17" charset="-128"/>
              <a:ea typeface="UD デジタル 教科書体 N" panose="02020400000000000000" pitchFamily="17" charset="-128"/>
            </a:endParaRPr>
          </a:p>
        </p:txBody>
      </p:sp>
      <p:sp>
        <p:nvSpPr>
          <p:cNvPr id="2" name="正方形/長方形 1">
            <a:extLst>
              <a:ext uri="{FF2B5EF4-FFF2-40B4-BE49-F238E27FC236}">
                <a16:creationId xmlns:a16="http://schemas.microsoft.com/office/drawing/2014/main" id="{AC221E22-A1DD-EEC4-AB5E-E83D448B3A34}"/>
              </a:ext>
            </a:extLst>
          </p:cNvPr>
          <p:cNvSpPr/>
          <p:nvPr/>
        </p:nvSpPr>
        <p:spPr>
          <a:xfrm>
            <a:off x="719908" y="5586051"/>
            <a:ext cx="825641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a:latin typeface="UD デジタル 教科書体 N" panose="02020400000000000000" pitchFamily="17" charset="-128"/>
                <a:ea typeface="UD デジタル 教科書体 N" panose="02020400000000000000" pitchFamily="17" charset="-128"/>
              </a:rPr>
              <a:t>生徒の「うまくいかないこと」，「できないこと」，「落ち込むこと」を理解することが大事。</a:t>
            </a:r>
            <a:endParaRPr lang="en-US" altLang="ja-JP" sz="2800">
              <a:latin typeface="UD デジタル 教科書体 N" panose="02020400000000000000" pitchFamily="17" charset="-128"/>
              <a:ea typeface="UD デジタル 教科書体 N" panose="02020400000000000000" pitchFamily="17" charset="-128"/>
            </a:endParaRPr>
          </a:p>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037D0-1EC5-3EEA-A902-C33A58EB4CC7}"/>
            </a:ext>
          </a:extLst>
        </p:cNvPr>
        <p:cNvGrpSpPr/>
        <p:nvPr/>
      </p:nvGrpSpPr>
      <p:grpSpPr>
        <a:xfrm>
          <a:off x="0" y="0"/>
          <a:ext cx="0" cy="0"/>
          <a:chOff x="0" y="0"/>
          <a:chExt cx="0" cy="0"/>
        </a:xfrm>
      </p:grpSpPr>
      <p:sp>
        <p:nvSpPr>
          <p:cNvPr id="6146" name="スライド番号プレースホルダ 5">
            <a:extLst>
              <a:ext uri="{FF2B5EF4-FFF2-40B4-BE49-F238E27FC236}">
                <a16:creationId xmlns:a16="http://schemas.microsoft.com/office/drawing/2014/main" id="{925549E7-237E-DB54-01E5-524248751F30}"/>
              </a:ext>
            </a:extLst>
          </p:cNvPr>
          <p:cNvSpPr>
            <a:spLocks noGrp="1"/>
          </p:cNvSpPr>
          <p:nvPr>
            <p:ph type="sldNum" sz="quarter" idx="12"/>
          </p:nvPr>
        </p:nvSpPr>
        <p:spPr>
          <a:noFill/>
        </p:spPr>
        <p:txBody>
          <a:bodyPr/>
          <a:lstStyle/>
          <a:p>
            <a:fld id="{3DEEA18F-7F0F-46FB-B165-486DEE908BEC}" type="slidenum">
              <a:rPr lang="en-US" altLang="ja-JP" smtClean="0">
                <a:ea typeface="ＭＳ Ｐゴシック" charset="-128"/>
              </a:rPr>
              <a:pPr/>
              <a:t>8</a:t>
            </a:fld>
            <a:endParaRPr lang="en-US" altLang="ja-JP">
              <a:ea typeface="ＭＳ Ｐゴシック" charset="-128"/>
            </a:endParaRPr>
          </a:p>
        </p:txBody>
      </p:sp>
      <p:sp>
        <p:nvSpPr>
          <p:cNvPr id="6147" name="Rectangle 2">
            <a:extLst>
              <a:ext uri="{FF2B5EF4-FFF2-40B4-BE49-F238E27FC236}">
                <a16:creationId xmlns:a16="http://schemas.microsoft.com/office/drawing/2014/main" id="{F190512D-E126-257C-6AF1-9B96A1F04C32}"/>
              </a:ext>
            </a:extLst>
          </p:cNvPr>
          <p:cNvSpPr>
            <a:spLocks noGrp="1" noChangeArrowheads="1"/>
          </p:cNvSpPr>
          <p:nvPr>
            <p:ph type="title"/>
          </p:nvPr>
        </p:nvSpPr>
        <p:spPr>
          <a:xfrm>
            <a:off x="261075" y="128949"/>
            <a:ext cx="11092725" cy="579855"/>
          </a:xfrm>
        </p:spPr>
        <p:txBody>
          <a:bodyPr>
            <a:normAutofit fontScale="90000"/>
          </a:bodyPr>
          <a:lstStyle/>
          <a:p>
            <a:pPr eaLnBrk="1" hangingPunct="1"/>
            <a:r>
              <a:rPr lang="ja-JP" altLang="en-US" sz="4000">
                <a:latin typeface="UD デジタル 教科書体 N" panose="02020400000000000000" pitchFamily="17" charset="-128"/>
                <a:ea typeface="UD デジタル 教科書体 N" panose="02020400000000000000" pitchFamily="17" charset="-128"/>
              </a:rPr>
              <a:t>ワーク：子どもを「わかってあげた」教育実践</a:t>
            </a:r>
          </a:p>
        </p:txBody>
      </p:sp>
      <p:sp>
        <p:nvSpPr>
          <p:cNvPr id="7" name="テキスト ボックス 6">
            <a:extLst>
              <a:ext uri="{FF2B5EF4-FFF2-40B4-BE49-F238E27FC236}">
                <a16:creationId xmlns:a16="http://schemas.microsoft.com/office/drawing/2014/main" id="{58BDE8C5-6F29-942B-8207-A903EF2EAF5A}"/>
              </a:ext>
            </a:extLst>
          </p:cNvPr>
          <p:cNvSpPr txBox="1"/>
          <p:nvPr/>
        </p:nvSpPr>
        <p:spPr>
          <a:xfrm>
            <a:off x="444136" y="1165460"/>
            <a:ext cx="5651864" cy="1631216"/>
          </a:xfrm>
          <a:prstGeom prst="rect">
            <a:avLst/>
          </a:prstGeom>
          <a:noFill/>
          <a:ln>
            <a:solidFill>
              <a:schemeClr val="tx1"/>
            </a:solidFill>
          </a:ln>
        </p:spPr>
        <p:txBody>
          <a:bodyPr wrap="square" rtlCol="0">
            <a:spAutoFit/>
          </a:bodyPr>
          <a:lstStyle/>
          <a:p>
            <a:r>
              <a:rPr kumimoji="1" lang="ja-JP" altLang="en-US" sz="2000">
                <a:latin typeface="UD デジタル 教科書体 NK" panose="02020400000000000000" pitchFamily="18" charset="-128"/>
                <a:ea typeface="UD デジタル 教科書体 NK" panose="02020400000000000000" pitchFamily="18" charset="-128"/>
              </a:rPr>
              <a:t>生徒がある時点から宿題を提出しなくなった。何か事情があるのかも知れないので、「前は◯◯さんは、いつも宿題していたね、最近宿題が出ていないけど、なにか困っていることや事情がありますか？」と聞いてみた。</a:t>
            </a:r>
          </a:p>
        </p:txBody>
      </p:sp>
      <p:sp>
        <p:nvSpPr>
          <p:cNvPr id="8" name="テキスト ボックス 7">
            <a:extLst>
              <a:ext uri="{FF2B5EF4-FFF2-40B4-BE49-F238E27FC236}">
                <a16:creationId xmlns:a16="http://schemas.microsoft.com/office/drawing/2014/main" id="{17D6A419-E9EA-7E2C-1340-90A6AF95BD0B}"/>
              </a:ext>
            </a:extLst>
          </p:cNvPr>
          <p:cNvSpPr txBox="1"/>
          <p:nvPr/>
        </p:nvSpPr>
        <p:spPr>
          <a:xfrm>
            <a:off x="261075" y="740929"/>
            <a:ext cx="1136651" cy="369332"/>
          </a:xfrm>
          <a:prstGeom prst="rect">
            <a:avLst/>
          </a:prstGeom>
          <a:noFill/>
        </p:spPr>
        <p:txBody>
          <a:bodyPr wrap="square" rtlCol="0">
            <a:spAutoFit/>
          </a:bodyPr>
          <a:lstStyle/>
          <a:p>
            <a:r>
              <a:rPr kumimoji="1" lang="ja-JP" altLang="en-US">
                <a:latin typeface="UD デジタル 教科書体 N" panose="02020400000000000000" pitchFamily="17" charset="-128"/>
                <a:ea typeface="UD デジタル 教科書体 N" panose="02020400000000000000" pitchFamily="17" charset="-128"/>
              </a:rPr>
              <a:t>記載例</a:t>
            </a:r>
          </a:p>
        </p:txBody>
      </p:sp>
      <p:sp>
        <p:nvSpPr>
          <p:cNvPr id="9" name="テキスト ボックス 8">
            <a:extLst>
              <a:ext uri="{FF2B5EF4-FFF2-40B4-BE49-F238E27FC236}">
                <a16:creationId xmlns:a16="http://schemas.microsoft.com/office/drawing/2014/main" id="{50EFE18A-5D67-03BC-82D4-7AC957209AD5}"/>
              </a:ext>
            </a:extLst>
          </p:cNvPr>
          <p:cNvSpPr txBox="1"/>
          <p:nvPr/>
        </p:nvSpPr>
        <p:spPr>
          <a:xfrm>
            <a:off x="6783978" y="1153830"/>
            <a:ext cx="5148942" cy="1586594"/>
          </a:xfrm>
          <a:prstGeom prst="rect">
            <a:avLst/>
          </a:prstGeom>
          <a:noFill/>
          <a:ln>
            <a:solidFill>
              <a:schemeClr val="tx1"/>
            </a:solidFill>
          </a:ln>
        </p:spPr>
        <p:txBody>
          <a:bodyPr wrap="square" rtlCol="0">
            <a:spAutoFit/>
          </a:bodyPr>
          <a:lstStyle/>
          <a:p>
            <a:r>
              <a:rPr kumimoji="1" lang="ja-JP" altLang="en-US" sz="2400">
                <a:latin typeface="UD デジタル 教科書体 NK" panose="02020400000000000000" pitchFamily="18" charset="-128"/>
                <a:ea typeface="UD デジタル 教科書体 NK" panose="02020400000000000000" pitchFamily="18" charset="-128"/>
              </a:rPr>
              <a:t>そうしたら生徒は、「実は母が大怪我をして入院していて、私が、二人の弟の面倒をみています」と目に涙をためて打ち明けた。</a:t>
            </a:r>
            <a:endParaRPr kumimoji="1" lang="en-US" altLang="ja-JP" sz="2400">
              <a:latin typeface="UD デジタル 教科書体 NK" panose="02020400000000000000" pitchFamily="18" charset="-128"/>
              <a:ea typeface="UD デジタル 教科書体 NK" panose="02020400000000000000" pitchFamily="18" charset="-128"/>
            </a:endParaRPr>
          </a:p>
        </p:txBody>
      </p:sp>
      <p:sp>
        <p:nvSpPr>
          <p:cNvPr id="10" name="矢印: 右 9">
            <a:extLst>
              <a:ext uri="{FF2B5EF4-FFF2-40B4-BE49-F238E27FC236}">
                <a16:creationId xmlns:a16="http://schemas.microsoft.com/office/drawing/2014/main" id="{B13EA665-F321-4F23-5258-E9B76A15C4AA}"/>
              </a:ext>
            </a:extLst>
          </p:cNvPr>
          <p:cNvSpPr/>
          <p:nvPr/>
        </p:nvSpPr>
        <p:spPr>
          <a:xfrm>
            <a:off x="6226193" y="1571984"/>
            <a:ext cx="452844" cy="50945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71559AE-55D0-CBAE-448C-3CCE3B200931}"/>
              </a:ext>
            </a:extLst>
          </p:cNvPr>
          <p:cNvSpPr txBox="1"/>
          <p:nvPr/>
        </p:nvSpPr>
        <p:spPr>
          <a:xfrm>
            <a:off x="444136" y="2945297"/>
            <a:ext cx="5651864" cy="1631216"/>
          </a:xfrm>
          <a:prstGeom prst="rect">
            <a:avLst/>
          </a:prstGeom>
          <a:noFill/>
          <a:ln>
            <a:solidFill>
              <a:schemeClr val="tx1"/>
            </a:solidFill>
          </a:ln>
        </p:spPr>
        <p:txBody>
          <a:bodyPr wrap="square" rtlCol="0">
            <a:spAutoFit/>
          </a:bodyPr>
          <a:lstStyle/>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ja-JP" altLang="en-US" sz="2000">
              <a:latin typeface="AGENDA人名P行書体L1" panose="03000600000000000000" pitchFamily="66" charset="-128"/>
              <a:ea typeface="AGENDA人名P行書体L1" panose="03000600000000000000" pitchFamily="66" charset="-128"/>
            </a:endParaRPr>
          </a:p>
        </p:txBody>
      </p:sp>
      <p:sp>
        <p:nvSpPr>
          <p:cNvPr id="12" name="矢印: 右 11">
            <a:extLst>
              <a:ext uri="{FF2B5EF4-FFF2-40B4-BE49-F238E27FC236}">
                <a16:creationId xmlns:a16="http://schemas.microsoft.com/office/drawing/2014/main" id="{DAFD347F-9891-0C8F-A159-AC74D276CABC}"/>
              </a:ext>
            </a:extLst>
          </p:cNvPr>
          <p:cNvSpPr/>
          <p:nvPr/>
        </p:nvSpPr>
        <p:spPr>
          <a:xfrm>
            <a:off x="6248399" y="3174274"/>
            <a:ext cx="452844" cy="50945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82AA3EB-FF2F-61DF-9B08-26D36F9005F2}"/>
              </a:ext>
            </a:extLst>
          </p:cNvPr>
          <p:cNvSpPr txBox="1"/>
          <p:nvPr/>
        </p:nvSpPr>
        <p:spPr>
          <a:xfrm>
            <a:off x="6783978" y="2937945"/>
            <a:ext cx="5148942" cy="1631216"/>
          </a:xfrm>
          <a:prstGeom prst="rect">
            <a:avLst/>
          </a:prstGeom>
          <a:noFill/>
          <a:ln>
            <a:solidFill>
              <a:schemeClr val="tx1"/>
            </a:solidFill>
          </a:ln>
        </p:spPr>
        <p:txBody>
          <a:bodyPr wrap="square" rtlCol="0">
            <a:spAutoFit/>
          </a:bodyPr>
          <a:lstStyle/>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ja-JP" altLang="en-US" sz="2000">
              <a:latin typeface="AGENDA人名P行書体L1" panose="03000600000000000000" pitchFamily="66" charset="-128"/>
              <a:ea typeface="AGENDA人名P行書体L1" panose="03000600000000000000" pitchFamily="66" charset="-128"/>
            </a:endParaRPr>
          </a:p>
        </p:txBody>
      </p:sp>
      <p:sp>
        <p:nvSpPr>
          <p:cNvPr id="14" name="テキスト ボックス 13">
            <a:extLst>
              <a:ext uri="{FF2B5EF4-FFF2-40B4-BE49-F238E27FC236}">
                <a16:creationId xmlns:a16="http://schemas.microsoft.com/office/drawing/2014/main" id="{4D4A47AF-E948-B5DA-C3C0-159C2407A359}"/>
              </a:ext>
            </a:extLst>
          </p:cNvPr>
          <p:cNvSpPr txBox="1"/>
          <p:nvPr/>
        </p:nvSpPr>
        <p:spPr>
          <a:xfrm>
            <a:off x="444136" y="4725134"/>
            <a:ext cx="5651864" cy="1631216"/>
          </a:xfrm>
          <a:prstGeom prst="rect">
            <a:avLst/>
          </a:prstGeom>
          <a:noFill/>
          <a:ln>
            <a:solidFill>
              <a:schemeClr val="tx1"/>
            </a:solidFill>
          </a:ln>
        </p:spPr>
        <p:txBody>
          <a:bodyPr wrap="square" rtlCol="0">
            <a:spAutoFit/>
          </a:bodyPr>
          <a:lstStyle/>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ja-JP" altLang="en-US" sz="2000">
              <a:latin typeface="AGENDA人名P行書体L1" panose="03000600000000000000" pitchFamily="66" charset="-128"/>
              <a:ea typeface="AGENDA人名P行書体L1" panose="03000600000000000000" pitchFamily="66" charset="-128"/>
            </a:endParaRPr>
          </a:p>
        </p:txBody>
      </p:sp>
      <p:sp>
        <p:nvSpPr>
          <p:cNvPr id="15" name="矢印: 右 14">
            <a:extLst>
              <a:ext uri="{FF2B5EF4-FFF2-40B4-BE49-F238E27FC236}">
                <a16:creationId xmlns:a16="http://schemas.microsoft.com/office/drawing/2014/main" id="{C42AAF7E-D5D1-229E-1301-C065FC98ACA9}"/>
              </a:ext>
            </a:extLst>
          </p:cNvPr>
          <p:cNvSpPr/>
          <p:nvPr/>
        </p:nvSpPr>
        <p:spPr>
          <a:xfrm>
            <a:off x="6248396" y="5031290"/>
            <a:ext cx="452844" cy="50945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A9A2232-2B63-8BD6-2542-ABA8D09A88AC}"/>
              </a:ext>
            </a:extLst>
          </p:cNvPr>
          <p:cNvSpPr txBox="1"/>
          <p:nvPr/>
        </p:nvSpPr>
        <p:spPr>
          <a:xfrm>
            <a:off x="6783978" y="4725134"/>
            <a:ext cx="5148942" cy="1631216"/>
          </a:xfrm>
          <a:prstGeom prst="rect">
            <a:avLst/>
          </a:prstGeom>
          <a:noFill/>
          <a:ln>
            <a:solidFill>
              <a:schemeClr val="tx1"/>
            </a:solidFill>
          </a:ln>
        </p:spPr>
        <p:txBody>
          <a:bodyPr wrap="square" rtlCol="0">
            <a:spAutoFit/>
          </a:bodyPr>
          <a:lstStyle/>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en-US" altLang="ja-JP" sz="2000">
              <a:latin typeface="AGENDA人名P行書体L1" panose="03000600000000000000" pitchFamily="66" charset="-128"/>
              <a:ea typeface="AGENDA人名P行書体L1" panose="03000600000000000000" pitchFamily="66" charset="-128"/>
            </a:endParaRPr>
          </a:p>
          <a:p>
            <a:endParaRPr lang="en-US" altLang="ja-JP" sz="2000">
              <a:latin typeface="AGENDA人名P行書体L1" panose="03000600000000000000" pitchFamily="66" charset="-128"/>
              <a:ea typeface="AGENDA人名P行書体L1" panose="03000600000000000000" pitchFamily="66" charset="-128"/>
            </a:endParaRPr>
          </a:p>
          <a:p>
            <a:endParaRPr kumimoji="1" lang="ja-JP" altLang="en-US" sz="2000">
              <a:latin typeface="AGENDA人名P行書体L1" panose="03000600000000000000" pitchFamily="66" charset="-128"/>
              <a:ea typeface="AGENDA人名P行書体L1" panose="03000600000000000000" pitchFamily="66" charset="-128"/>
            </a:endParaRPr>
          </a:p>
        </p:txBody>
      </p:sp>
    </p:spTree>
    <p:extLst>
      <p:ext uri="{BB962C8B-B14F-4D97-AF65-F5344CB8AC3E}">
        <p14:creationId xmlns:p14="http://schemas.microsoft.com/office/powerpoint/2010/main" val="164825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2"/>
          </p:nvPr>
        </p:nvSpPr>
        <p:spPr>
          <a:noFill/>
        </p:spPr>
        <p:txBody>
          <a:bodyPr/>
          <a:lstStyle/>
          <a:p>
            <a:fld id="{3DEEA18F-7F0F-46FB-B165-486DEE908BEC}" type="slidenum">
              <a:rPr lang="en-US" altLang="ja-JP" smtClean="0">
                <a:ea typeface="ＭＳ Ｐゴシック" charset="-128"/>
              </a:rPr>
              <a:pPr/>
              <a:t>9</a:t>
            </a:fld>
            <a:endParaRPr lang="en-US" altLang="ja-JP">
              <a:ea typeface="ＭＳ Ｐゴシック" charset="-128"/>
            </a:endParaRPr>
          </a:p>
        </p:txBody>
      </p:sp>
      <p:sp>
        <p:nvSpPr>
          <p:cNvPr id="6147" name="Rectangle 2"/>
          <p:cNvSpPr>
            <a:spLocks noGrp="1" noChangeArrowheads="1"/>
          </p:cNvSpPr>
          <p:nvPr>
            <p:ph type="title"/>
          </p:nvPr>
        </p:nvSpPr>
        <p:spPr>
          <a:xfrm>
            <a:off x="261075" y="128949"/>
            <a:ext cx="8715245" cy="1143000"/>
          </a:xfrm>
        </p:spPr>
        <p:txBody>
          <a:bodyPr>
            <a:normAutofit/>
          </a:bodyPr>
          <a:lstStyle/>
          <a:p>
            <a:pPr eaLnBrk="1" hangingPunct="1"/>
            <a:r>
              <a:rPr lang="ja-JP" altLang="en-US" sz="4000">
                <a:latin typeface="UD デジタル 教科書体 N" panose="02020400000000000000" pitchFamily="17" charset="-128"/>
                <a:ea typeface="UD デジタル 教科書体 N" panose="02020400000000000000" pitchFamily="17" charset="-128"/>
              </a:rPr>
              <a:t>共感的理解</a:t>
            </a:r>
          </a:p>
        </p:txBody>
      </p:sp>
      <p:sp>
        <p:nvSpPr>
          <p:cNvPr id="8195" name="Rectangle 3"/>
          <p:cNvSpPr>
            <a:spLocks noGrp="1" noChangeArrowheads="1"/>
          </p:cNvSpPr>
          <p:nvPr>
            <p:ph type="body" idx="1"/>
          </p:nvPr>
        </p:nvSpPr>
        <p:spPr>
          <a:xfrm>
            <a:off x="7012095" y="1389888"/>
            <a:ext cx="4767618" cy="4687243"/>
          </a:xfrm>
          <a:solidFill>
            <a:schemeClr val="bg1"/>
          </a:solidFill>
          <a:ln w="38100">
            <a:solidFill>
              <a:schemeClr val="tx1"/>
            </a:solidFill>
          </a:ln>
        </p:spPr>
        <p:txBody>
          <a:bodyPr>
            <a:normAutofit fontScale="92500" lnSpcReduction="10000"/>
          </a:bodyPr>
          <a:lstStyle/>
          <a:p>
            <a:pPr eaLnBrk="1" hangingPunct="1"/>
            <a:r>
              <a:rPr lang="ja-JP" altLang="en-US">
                <a:latin typeface="UD デジタル 教科書体 N" panose="02020400000000000000" pitchFamily="17" charset="-128"/>
                <a:ea typeface="UD デジタル 教科書体 N" panose="02020400000000000000" pitchFamily="17" charset="-128"/>
              </a:rPr>
              <a:t>共感する→自分の価値観をそばにおいて</a:t>
            </a:r>
            <a:r>
              <a:rPr lang="ja-JP" altLang="en-US">
                <a:solidFill>
                  <a:srgbClr val="FF0000"/>
                </a:solidFill>
                <a:latin typeface="UD デジタル 教科書体 N" panose="02020400000000000000" pitchFamily="17" charset="-128"/>
                <a:ea typeface="UD デジタル 教科書体 N" panose="02020400000000000000" pitchFamily="17" charset="-128"/>
              </a:rPr>
              <a:t>相手が見ている世界（内的照合枠）に入る。</a:t>
            </a:r>
          </a:p>
          <a:p>
            <a:pPr eaLnBrk="1" hangingPunct="1"/>
            <a:r>
              <a:rPr lang="ja-JP" altLang="en-US">
                <a:latin typeface="UD デジタル 教科書体 N" panose="02020400000000000000" pitchFamily="17" charset="-128"/>
                <a:ea typeface="UD デジタル 教科書体 N" panose="02020400000000000000" pitchFamily="17" charset="-128"/>
              </a:rPr>
              <a:t>価値観→「生徒なら○○すべきた」，「親なら○○すべき」という表現</a:t>
            </a:r>
          </a:p>
          <a:p>
            <a:pPr eaLnBrk="1" hangingPunct="1"/>
            <a:r>
              <a:rPr lang="ja-JP" altLang="en-US">
                <a:latin typeface="UD デジタル 教科書体 N" panose="02020400000000000000" pitchFamily="17" charset="-128"/>
                <a:ea typeface="UD デジタル 教科書体 N" panose="02020400000000000000" pitchFamily="17" charset="-128"/>
              </a:rPr>
              <a:t>内的照合枠による共感的理解するということ</a:t>
            </a:r>
            <a:endParaRPr lang="en-US" altLang="ja-JP"/>
          </a:p>
          <a:p>
            <a:r>
              <a:rPr lang="ja-JP" altLang="en-US">
                <a:latin typeface="UD デジタル 教科書体 N" panose="02020400000000000000" pitchFamily="17" charset="-128"/>
                <a:ea typeface="UD デジタル 教科書体 N" panose="02020400000000000000" pitchFamily="17" charset="-128"/>
              </a:rPr>
              <a:t>あたかも自分の問題のように理解するが，自分の問題として捉えるのではない</a:t>
            </a:r>
            <a:endParaRPr lang="en-US" altLang="ja-JP">
              <a:latin typeface="UD デジタル 教科書体 N" panose="02020400000000000000" pitchFamily="17" charset="-128"/>
              <a:ea typeface="UD デジタル 教科書体 N" panose="02020400000000000000" pitchFamily="17" charset="-128"/>
            </a:endParaRPr>
          </a:p>
          <a:p>
            <a:r>
              <a:rPr lang="ja-JP" altLang="en-US">
                <a:latin typeface="UD デジタル 教科書体 N" panose="02020400000000000000" pitchFamily="17" charset="-128"/>
                <a:ea typeface="UD デジタル 教科書体 N" panose="02020400000000000000" pitchFamily="17" charset="-128"/>
              </a:rPr>
              <a:t>共感には，余白が大事</a:t>
            </a:r>
          </a:p>
        </p:txBody>
      </p:sp>
      <p:sp>
        <p:nvSpPr>
          <p:cNvPr id="2" name="矢印: 左 1">
            <a:extLst>
              <a:ext uri="{FF2B5EF4-FFF2-40B4-BE49-F238E27FC236}">
                <a16:creationId xmlns:a16="http://schemas.microsoft.com/office/drawing/2014/main" id="{DBBEE4F9-46FD-4B51-F997-1CF222AB7E71}"/>
              </a:ext>
            </a:extLst>
          </p:cNvPr>
          <p:cNvSpPr/>
          <p:nvPr/>
        </p:nvSpPr>
        <p:spPr>
          <a:xfrm rot="10800000">
            <a:off x="4391235" y="3183302"/>
            <a:ext cx="2075027" cy="982639"/>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A030FE78-4CA2-5209-2A4A-2905EE713BD7}"/>
              </a:ext>
            </a:extLst>
          </p:cNvPr>
          <p:cNvSpPr/>
          <p:nvPr/>
        </p:nvSpPr>
        <p:spPr>
          <a:xfrm>
            <a:off x="253114" y="1231614"/>
            <a:ext cx="3870830" cy="53072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ja-JP" sz="2800">
                <a:effectLst/>
                <a:ea typeface="UD デジタル 教科書体 N-R" panose="02020400000000000000" pitchFamily="17" charset="-128"/>
                <a:cs typeface="Times New Roman" panose="02020603050405020304" pitchFamily="18" charset="0"/>
              </a:rPr>
              <a:t>「そんなことで将来やっていけるのだろうか」、「今、基礎的な学力をつけないと高校で困る」といった教師の使命感や子どもへの期待が共感の邪魔をする。</a:t>
            </a:r>
            <a:endParaRPr kumimoji="1" lang="ja-JP" altLang="en-US" sz="2800"/>
          </a:p>
        </p:txBody>
      </p:sp>
      <p:sp>
        <p:nvSpPr>
          <p:cNvPr id="7" name="テキスト ボックス 6">
            <a:extLst>
              <a:ext uri="{FF2B5EF4-FFF2-40B4-BE49-F238E27FC236}">
                <a16:creationId xmlns:a16="http://schemas.microsoft.com/office/drawing/2014/main" id="{2BA927D3-7DCA-D656-27A9-1FF06508AA92}"/>
              </a:ext>
            </a:extLst>
          </p:cNvPr>
          <p:cNvSpPr txBox="1"/>
          <p:nvPr/>
        </p:nvSpPr>
        <p:spPr>
          <a:xfrm>
            <a:off x="4498459" y="2259972"/>
            <a:ext cx="1860578" cy="923330"/>
          </a:xfrm>
          <a:prstGeom prst="rect">
            <a:avLst/>
          </a:prstGeom>
          <a:noFill/>
        </p:spPr>
        <p:txBody>
          <a:bodyPr wrap="square">
            <a:spAutoFit/>
          </a:bodyPr>
          <a:lstStyle/>
          <a:p>
            <a:r>
              <a:rPr lang="ja-JP" altLang="en-US" sz="1800">
                <a:latin typeface="UD デジタル 教科書体 N" panose="02020400000000000000" pitchFamily="17" charset="-128"/>
                <a:ea typeface="UD デジタル 教科書体 N" panose="02020400000000000000" pitchFamily="17" charset="-128"/>
              </a:rPr>
              <a:t>自分の価値観を</a:t>
            </a:r>
            <a:r>
              <a:rPr lang="ja-JP" altLang="en-US">
                <a:latin typeface="UD デジタル 教科書体 N" panose="02020400000000000000" pitchFamily="17" charset="-128"/>
                <a:ea typeface="UD デジタル 教科書体 N" panose="02020400000000000000" pitchFamily="17" charset="-128"/>
              </a:rPr>
              <a:t>一旦，置いてみる</a:t>
            </a:r>
            <a:endParaRPr lang="ja-JP"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5|20.9|0.7|18.3|0.8|20.3|0.6|40.7|0.7"/>
</p:tagLst>
</file>

<file path=ppt/tags/tag2.xml><?xml version="1.0" encoding="utf-8"?>
<p:tagLst xmlns:a="http://schemas.openxmlformats.org/drawingml/2006/main" xmlns:r="http://schemas.openxmlformats.org/officeDocument/2006/relationships" xmlns:p="http://schemas.openxmlformats.org/presentationml/2006/main">
  <p:tag name="TIMING" val="|3.7|29|0.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468</TotalTime>
  <Words>9621</Words>
  <Application>Microsoft Office PowerPoint</Application>
  <PresentationFormat>ワイド画面</PresentationFormat>
  <Paragraphs>515</Paragraphs>
  <Slides>33</Slides>
  <Notes>32</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33</vt:i4>
      </vt:variant>
    </vt:vector>
  </HeadingPairs>
  <TitlesOfParts>
    <vt:vector size="55" baseType="lpstr">
      <vt:lpstr>AGENDA人名P行書体L1</vt:lpstr>
      <vt:lpstr>AR P丸ゴシック体M</vt:lpstr>
      <vt:lpstr>BIZ UDPゴシック</vt:lpstr>
      <vt:lpstr>BIZ UDP明朝 Medium</vt:lpstr>
      <vt:lpstr>HG創英角ｺﾞｼｯｸUB</vt:lpstr>
      <vt:lpstr>ＭＳ Ｐゴシック</vt:lpstr>
      <vt:lpstr>ＭＳ ゴシック</vt:lpstr>
      <vt:lpstr>ＭＳ 明朝</vt:lpstr>
      <vt:lpstr>UD デジタル 教科書体 N</vt:lpstr>
      <vt:lpstr>UD デジタル 教科書体 N-B</vt:lpstr>
      <vt:lpstr>UD デジタル 教科書体 NK</vt:lpstr>
      <vt:lpstr>UD デジタル 教科書体 NK-B</vt:lpstr>
      <vt:lpstr>UD デジタル 教科書体 NP</vt:lpstr>
      <vt:lpstr>UD デジタル 教科書体 N-R</vt:lpstr>
      <vt:lpstr>游ゴシック</vt:lpstr>
      <vt:lpstr>游ゴシック Light</vt:lpstr>
      <vt:lpstr>游明朝</vt:lpstr>
      <vt:lpstr>Arial</vt:lpstr>
      <vt:lpstr>Calibri</vt:lpstr>
      <vt:lpstr>Century</vt:lpstr>
      <vt:lpstr>Lato</vt:lpstr>
      <vt:lpstr>Office テーマ</vt:lpstr>
      <vt:lpstr>PowerPoint プレゼンテーション</vt:lpstr>
      <vt:lpstr>第２章（第２科目） １. カウセリング心理学とは   </vt:lpstr>
      <vt:lpstr>(1)カウセリング心理学とは何か？　 カウンセリングの定義と範囲</vt:lpstr>
      <vt:lpstr>今日の講義の中では中心的な理論を紹介します</vt:lpstr>
      <vt:lpstr> (1)自己理論（来談者中心療法） </vt:lpstr>
      <vt:lpstr>無条件の肯定的関心　</vt:lpstr>
      <vt:lpstr>共感的理解（わかってあげる）</vt:lpstr>
      <vt:lpstr>ワーク：子どもを「わかってあげた」教育実践</vt:lpstr>
      <vt:lpstr>共感的理解</vt:lpstr>
      <vt:lpstr>純粋性</vt:lpstr>
      <vt:lpstr>教師Aが不登校生Bの家庭訪問</vt:lpstr>
      <vt:lpstr>(2)行動主義的アプローチ </vt:lpstr>
      <vt:lpstr>レスポンデント条件づけ（古典的条件づけ） </vt:lpstr>
      <vt:lpstr>PowerPoint プレゼンテーション</vt:lpstr>
      <vt:lpstr>人間に対する恐怖条件づけ</vt:lpstr>
      <vt:lpstr>PowerPoint プレゼンテーション</vt:lpstr>
      <vt:lpstr>生徒の不安・緊張を和らげるポイント</vt:lpstr>
      <vt:lpstr>オペラント条件づけ（道具的条件づけ） </vt:lpstr>
      <vt:lpstr>PowerPoint プレゼンテーション</vt:lpstr>
      <vt:lpstr>PowerPoint プレゼンテーション</vt:lpstr>
      <vt:lpstr>(3)認知行動療法的アプローチ（論理療法のABCDモデル）</vt:lpstr>
      <vt:lpstr>PowerPoint プレゼンテーション</vt:lpstr>
      <vt:lpstr>(４)キャリアカウンセリング</vt:lpstr>
      <vt:lpstr>PowerPoint プレゼンテーション</vt:lpstr>
      <vt:lpstr>進路指導の諸活動 文部科学省（2011）「中学校キャリア教育の手引き」35-36ページ.をもとに改変（　　）は三村が追記した。初出は『中学校・高等学校進路指導の手引き―中学校学級担任編』（文部省、1974）</vt:lpstr>
      <vt:lpstr>PowerPoint プレゼンテーション</vt:lpstr>
      <vt:lpstr>ワーク：キャリアカウンセリングの機能をふりかえる</vt:lpstr>
      <vt:lpstr>学習指導要領におけるキャリア教育・進路指導</vt:lpstr>
      <vt:lpstr>キャリア教育と進路指導を整理する 高等学校学学習指導要領（2018年３月30日）</vt:lpstr>
      <vt:lpstr>進路面の3段階の援助（今西、2018を一部改変）</vt:lpstr>
      <vt:lpstr>(５)引用文献</vt:lpstr>
      <vt:lpstr>PowerPoint プレゼンテーション</vt:lpstr>
      <vt:lpstr>(６)推薦図書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水野　治久</dc:creator>
  <cp:lastModifiedBy>宮本眞由巳</cp:lastModifiedBy>
  <cp:revision>20</cp:revision>
  <cp:lastPrinted>2026-01-30T00:11:58Z</cp:lastPrinted>
  <dcterms:created xsi:type="dcterms:W3CDTF">2025-04-13T07:56:17Z</dcterms:created>
  <dcterms:modified xsi:type="dcterms:W3CDTF">2026-05-25T06:00:36Z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2026-03-19T04:31:59Z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b1aa91d4-fd00-423a-b0b4-8f51ddda89b4</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