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handoutMasterIdLst>
    <p:handoutMasterId r:id="rId38"/>
  </p:handoutMasterIdLst>
  <p:sldIdLst>
    <p:sldId id="256" r:id="rId5"/>
    <p:sldId id="5250" r:id="rId6"/>
    <p:sldId id="5159" r:id="rId7"/>
    <p:sldId id="5254" r:id="rId8"/>
    <p:sldId id="5253" r:id="rId9"/>
    <p:sldId id="5255" r:id="rId10"/>
    <p:sldId id="5257" r:id="rId11"/>
    <p:sldId id="5256" r:id="rId12"/>
    <p:sldId id="693" r:id="rId13"/>
    <p:sldId id="5259" r:id="rId14"/>
    <p:sldId id="5260" r:id="rId15"/>
    <p:sldId id="5262" r:id="rId16"/>
    <p:sldId id="5278" r:id="rId17"/>
    <p:sldId id="5263" r:id="rId18"/>
    <p:sldId id="5271" r:id="rId19"/>
    <p:sldId id="5272" r:id="rId20"/>
    <p:sldId id="5273" r:id="rId21"/>
    <p:sldId id="5118" r:id="rId22"/>
    <p:sldId id="5267" r:id="rId23"/>
    <p:sldId id="5266" r:id="rId24"/>
    <p:sldId id="5268" r:id="rId25"/>
    <p:sldId id="5269" r:id="rId26"/>
    <p:sldId id="5251" r:id="rId27"/>
    <p:sldId id="5274" r:id="rId28"/>
    <p:sldId id="5275" r:id="rId29"/>
    <p:sldId id="5276" r:id="rId30"/>
    <p:sldId id="5270" r:id="rId31"/>
    <p:sldId id="5277" r:id="rId32"/>
    <p:sldId id="413" r:id="rId33"/>
    <p:sldId id="5279" r:id="rId34"/>
    <p:sldId id="5145" r:id="rId35"/>
    <p:sldId id="5252" r:id="rId36"/>
  </p:sldIdLst>
  <p:sldSz cx="12192000" cy="6858000"/>
  <p:notesSz cx="6807200" cy="9939338"/>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0000"/>
    <a:srgbClr val="FF3300"/>
    <a:srgbClr val="0000FF"/>
    <a:srgbClr val="FF0066"/>
    <a:srgbClr val="00CC00"/>
    <a:srgbClr val="CCFF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85" autoAdjust="0"/>
    <p:restoredTop sz="68599" autoAdjust="0"/>
  </p:normalViewPr>
  <p:slideViewPr>
    <p:cSldViewPr>
      <p:cViewPr varScale="1">
        <p:scale>
          <a:sx n="69" d="100"/>
          <a:sy n="69" d="100"/>
        </p:scale>
        <p:origin x="2070" y="66"/>
      </p:cViewPr>
      <p:guideLst>
        <p:guide orient="horz" pos="2160"/>
        <p:guide pos="3840"/>
      </p:guideLst>
    </p:cSldViewPr>
  </p:slideViewPr>
  <p:outlineViewPr>
    <p:cViewPr>
      <p:scale>
        <a:sx n="33" d="100"/>
        <a:sy n="33" d="100"/>
      </p:scale>
      <p:origin x="0" y="-66329"/>
    </p:cViewPr>
  </p:outlineViewPr>
  <p:notesTextViewPr>
    <p:cViewPr>
      <p:scale>
        <a:sx n="100" d="100"/>
        <a:sy n="100" d="100"/>
      </p:scale>
      <p:origin x="0" y="0"/>
    </p:cViewPr>
  </p:notesTextViewPr>
  <p:sorterViewPr>
    <p:cViewPr>
      <p:scale>
        <a:sx n="66" d="100"/>
        <a:sy n="66" d="100"/>
      </p:scale>
      <p:origin x="0" y="1596"/>
    </p:cViewPr>
  </p:sorterViewPr>
  <p:notesViewPr>
    <p:cSldViewPr>
      <p:cViewPr varScale="1">
        <p:scale>
          <a:sx n="43" d="100"/>
          <a:sy n="43" d="100"/>
        </p:scale>
        <p:origin x="4618" y="5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3E77D43B-CCD2-B994-EDD6-4D431A2C94F7}"/>
              </a:ext>
            </a:extLst>
          </p:cNvPr>
          <p:cNvSpPr>
            <a:spLocks noGrp="1" noChangeArrowheads="1"/>
          </p:cNvSpPr>
          <p:nvPr>
            <p:ph type="hdr" sz="quarter"/>
          </p:nvPr>
        </p:nvSpPr>
        <p:spPr bwMode="auto">
          <a:xfrm>
            <a:off x="0" y="0"/>
            <a:ext cx="2949787" cy="498157"/>
          </a:xfrm>
          <a:prstGeom prst="rect">
            <a:avLst/>
          </a:prstGeom>
          <a:noFill/>
          <a:ln w="9525">
            <a:noFill/>
            <a:miter lim="800000"/>
            <a:headEnd/>
            <a:tailEnd/>
          </a:ln>
          <a:effectLst/>
        </p:spPr>
        <p:txBody>
          <a:bodyPr vert="horz" wrap="square" lIns="95681" tIns="47840" rIns="95681" bIns="47840" numCol="1" anchor="t" anchorCtr="0" compatLnSpc="1">
            <a:prstTxWarp prst="textNoShape">
              <a:avLst/>
            </a:prstTxWarp>
          </a:bodyPr>
          <a:lstStyle>
            <a:lvl1pPr eaLnBrk="1" hangingPunct="1">
              <a:defRPr sz="1300">
                <a:ea typeface="ＭＳ Ｐゴシック" pitchFamily="50" charset="-128"/>
              </a:defRPr>
            </a:lvl1pPr>
          </a:lstStyle>
          <a:p>
            <a:pPr>
              <a:defRPr/>
            </a:pPr>
            <a:endParaRPr lang="en-US" altLang="ja-JP"/>
          </a:p>
        </p:txBody>
      </p:sp>
      <p:sp>
        <p:nvSpPr>
          <p:cNvPr id="23555" name="Rectangle 3">
            <a:extLst>
              <a:ext uri="{FF2B5EF4-FFF2-40B4-BE49-F238E27FC236}">
                <a16:creationId xmlns:a16="http://schemas.microsoft.com/office/drawing/2014/main" id="{09F98032-C738-9FCE-0F91-FAC5436B1096}"/>
              </a:ext>
            </a:extLst>
          </p:cNvPr>
          <p:cNvSpPr>
            <a:spLocks noGrp="1" noChangeArrowheads="1"/>
          </p:cNvSpPr>
          <p:nvPr>
            <p:ph type="dt" sz="quarter" idx="1"/>
          </p:nvPr>
        </p:nvSpPr>
        <p:spPr bwMode="auto">
          <a:xfrm>
            <a:off x="3855838" y="0"/>
            <a:ext cx="2949787" cy="498157"/>
          </a:xfrm>
          <a:prstGeom prst="rect">
            <a:avLst/>
          </a:prstGeom>
          <a:noFill/>
          <a:ln w="9525">
            <a:noFill/>
            <a:miter lim="800000"/>
            <a:headEnd/>
            <a:tailEnd/>
          </a:ln>
          <a:effectLst/>
        </p:spPr>
        <p:txBody>
          <a:bodyPr vert="horz" wrap="square" lIns="95681" tIns="47840" rIns="95681" bIns="47840" numCol="1" anchor="t" anchorCtr="0" compatLnSpc="1">
            <a:prstTxWarp prst="textNoShape">
              <a:avLst/>
            </a:prstTxWarp>
          </a:bodyPr>
          <a:lstStyle>
            <a:lvl1pPr algn="r" eaLnBrk="1" hangingPunct="1">
              <a:defRPr sz="1300">
                <a:ea typeface="ＭＳ Ｐゴシック" pitchFamily="50" charset="-128"/>
              </a:defRPr>
            </a:lvl1pPr>
          </a:lstStyle>
          <a:p>
            <a:pPr>
              <a:defRPr/>
            </a:pPr>
            <a:endParaRPr lang="en-US" altLang="ja-JP"/>
          </a:p>
        </p:txBody>
      </p:sp>
      <p:sp>
        <p:nvSpPr>
          <p:cNvPr id="23556" name="Rectangle 4">
            <a:extLst>
              <a:ext uri="{FF2B5EF4-FFF2-40B4-BE49-F238E27FC236}">
                <a16:creationId xmlns:a16="http://schemas.microsoft.com/office/drawing/2014/main" id="{BE1A24DB-3BFF-48AA-2BC2-FBA6F47F680A}"/>
              </a:ext>
            </a:extLst>
          </p:cNvPr>
          <p:cNvSpPr>
            <a:spLocks noGrp="1" noChangeArrowheads="1"/>
          </p:cNvSpPr>
          <p:nvPr>
            <p:ph type="ftr" sz="quarter" idx="2"/>
          </p:nvPr>
        </p:nvSpPr>
        <p:spPr bwMode="auto">
          <a:xfrm>
            <a:off x="0" y="9439595"/>
            <a:ext cx="2949787" cy="498157"/>
          </a:xfrm>
          <a:prstGeom prst="rect">
            <a:avLst/>
          </a:prstGeom>
          <a:noFill/>
          <a:ln w="9525">
            <a:noFill/>
            <a:miter lim="800000"/>
            <a:headEnd/>
            <a:tailEnd/>
          </a:ln>
          <a:effectLst/>
        </p:spPr>
        <p:txBody>
          <a:bodyPr vert="horz" wrap="square" lIns="95681" tIns="47840" rIns="95681" bIns="47840" numCol="1" anchor="b" anchorCtr="0" compatLnSpc="1">
            <a:prstTxWarp prst="textNoShape">
              <a:avLst/>
            </a:prstTxWarp>
          </a:bodyPr>
          <a:lstStyle>
            <a:lvl1pPr eaLnBrk="1" hangingPunct="1">
              <a:defRPr sz="1300">
                <a:ea typeface="ＭＳ Ｐゴシック" pitchFamily="50" charset="-128"/>
              </a:defRPr>
            </a:lvl1pPr>
          </a:lstStyle>
          <a:p>
            <a:pPr>
              <a:defRPr/>
            </a:pPr>
            <a:endParaRPr lang="en-US" altLang="ja-JP"/>
          </a:p>
        </p:txBody>
      </p:sp>
      <p:sp>
        <p:nvSpPr>
          <p:cNvPr id="23557" name="Rectangle 5">
            <a:extLst>
              <a:ext uri="{FF2B5EF4-FFF2-40B4-BE49-F238E27FC236}">
                <a16:creationId xmlns:a16="http://schemas.microsoft.com/office/drawing/2014/main" id="{A22A5850-BA2C-388C-DDD9-D337298D96FC}"/>
              </a:ext>
            </a:extLst>
          </p:cNvPr>
          <p:cNvSpPr>
            <a:spLocks noGrp="1" noChangeArrowheads="1"/>
          </p:cNvSpPr>
          <p:nvPr>
            <p:ph type="sldNum" sz="quarter" idx="3"/>
          </p:nvPr>
        </p:nvSpPr>
        <p:spPr bwMode="auto">
          <a:xfrm>
            <a:off x="3855838" y="9439595"/>
            <a:ext cx="2949787" cy="498157"/>
          </a:xfrm>
          <a:prstGeom prst="rect">
            <a:avLst/>
          </a:prstGeom>
          <a:noFill/>
          <a:ln w="9525">
            <a:noFill/>
            <a:miter lim="800000"/>
            <a:headEnd/>
            <a:tailEnd/>
          </a:ln>
          <a:effectLst/>
        </p:spPr>
        <p:txBody>
          <a:bodyPr vert="horz" wrap="square" lIns="95681" tIns="47840" rIns="95681" bIns="47840" numCol="1" anchor="b" anchorCtr="0" compatLnSpc="1">
            <a:prstTxWarp prst="textNoShape">
              <a:avLst/>
            </a:prstTxWarp>
          </a:bodyPr>
          <a:lstStyle>
            <a:lvl1pPr algn="r" eaLnBrk="1" hangingPunct="1">
              <a:defRPr sz="1300"/>
            </a:lvl1pPr>
          </a:lstStyle>
          <a:p>
            <a:pPr>
              <a:defRPr/>
            </a:pPr>
            <a:fld id="{A7535C70-CE02-43E6-87A5-59A8C91DA4CB}" type="slidenum">
              <a:rPr lang="ja-JP" altLang="en-US"/>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EDC6E5DA-385F-2905-BD84-B31809658CD0}"/>
              </a:ext>
            </a:extLst>
          </p:cNvPr>
          <p:cNvSpPr>
            <a:spLocks noGrp="1"/>
          </p:cNvSpPr>
          <p:nvPr>
            <p:ph type="hdr" sz="quarter"/>
          </p:nvPr>
        </p:nvSpPr>
        <p:spPr>
          <a:xfrm>
            <a:off x="0" y="0"/>
            <a:ext cx="2949787" cy="498157"/>
          </a:xfrm>
          <a:prstGeom prst="rect">
            <a:avLst/>
          </a:prstGeom>
        </p:spPr>
        <p:txBody>
          <a:bodyPr vert="horz" lIns="95681" tIns="47840" rIns="95681" bIns="47840" rtlCol="0"/>
          <a:lstStyle>
            <a:lvl1pPr algn="l" eaLnBrk="1" hangingPunct="1">
              <a:defRPr sz="1300">
                <a:ea typeface="ＭＳ Ｐゴシック" pitchFamily="50" charset="-128"/>
              </a:defRPr>
            </a:lvl1pPr>
          </a:lstStyle>
          <a:p>
            <a:pPr>
              <a:defRPr/>
            </a:pPr>
            <a:endParaRPr lang="ja-JP" altLang="en-US"/>
          </a:p>
        </p:txBody>
      </p:sp>
      <p:sp>
        <p:nvSpPr>
          <p:cNvPr id="3" name="日付プレースホルダ 2">
            <a:extLst>
              <a:ext uri="{FF2B5EF4-FFF2-40B4-BE49-F238E27FC236}">
                <a16:creationId xmlns:a16="http://schemas.microsoft.com/office/drawing/2014/main" id="{01B5D432-9970-0899-F9FD-20B1AC9E3F1A}"/>
              </a:ext>
            </a:extLst>
          </p:cNvPr>
          <p:cNvSpPr>
            <a:spLocks noGrp="1"/>
          </p:cNvSpPr>
          <p:nvPr>
            <p:ph type="dt" idx="1"/>
          </p:nvPr>
        </p:nvSpPr>
        <p:spPr>
          <a:xfrm>
            <a:off x="3855838" y="0"/>
            <a:ext cx="2949787" cy="498157"/>
          </a:xfrm>
          <a:prstGeom prst="rect">
            <a:avLst/>
          </a:prstGeom>
        </p:spPr>
        <p:txBody>
          <a:bodyPr vert="horz" lIns="95681" tIns="47840" rIns="95681" bIns="47840" rtlCol="0"/>
          <a:lstStyle>
            <a:lvl1pPr algn="r" eaLnBrk="1" hangingPunct="1">
              <a:defRPr sz="1300">
                <a:ea typeface="ＭＳ Ｐゴシック" pitchFamily="50" charset="-128"/>
              </a:defRPr>
            </a:lvl1pPr>
          </a:lstStyle>
          <a:p>
            <a:pPr>
              <a:defRPr/>
            </a:pPr>
            <a:fld id="{4A06D9C9-B6F6-4EED-A506-FE6B7E4FE8E1}" type="datetimeFigureOut">
              <a:rPr lang="ja-JP" altLang="en-US"/>
              <a:pPr>
                <a:defRPr/>
              </a:pPr>
              <a:t>2026/5/13</a:t>
            </a:fld>
            <a:endParaRPr lang="ja-JP" altLang="en-US"/>
          </a:p>
        </p:txBody>
      </p:sp>
      <p:sp>
        <p:nvSpPr>
          <p:cNvPr id="4" name="スライド イメージ プレースホルダ 3">
            <a:extLst>
              <a:ext uri="{FF2B5EF4-FFF2-40B4-BE49-F238E27FC236}">
                <a16:creationId xmlns:a16="http://schemas.microsoft.com/office/drawing/2014/main" id="{216F5DE4-DBF1-9322-0A17-C4B9A34F6585}"/>
              </a:ext>
            </a:extLst>
          </p:cNvPr>
          <p:cNvSpPr>
            <a:spLocks noGrp="1" noRot="1" noChangeAspect="1"/>
          </p:cNvSpPr>
          <p:nvPr>
            <p:ph type="sldImg" idx="2"/>
          </p:nvPr>
        </p:nvSpPr>
        <p:spPr>
          <a:xfrm>
            <a:off x="90488" y="744538"/>
            <a:ext cx="6626225" cy="3727450"/>
          </a:xfrm>
          <a:prstGeom prst="rect">
            <a:avLst/>
          </a:prstGeom>
          <a:noFill/>
          <a:ln w="12700">
            <a:solidFill>
              <a:prstClr val="black"/>
            </a:solidFill>
          </a:ln>
        </p:spPr>
        <p:txBody>
          <a:bodyPr vert="horz" lIns="95681" tIns="47840" rIns="95681" bIns="47840" rtlCol="0" anchor="ctr"/>
          <a:lstStyle/>
          <a:p>
            <a:pPr lvl="0"/>
            <a:endParaRPr lang="ja-JP" altLang="en-US" noProof="0"/>
          </a:p>
        </p:txBody>
      </p:sp>
      <p:sp>
        <p:nvSpPr>
          <p:cNvPr id="5" name="ノート プレースホルダ 4">
            <a:extLst>
              <a:ext uri="{FF2B5EF4-FFF2-40B4-BE49-F238E27FC236}">
                <a16:creationId xmlns:a16="http://schemas.microsoft.com/office/drawing/2014/main" id="{6868B71F-C65A-D85E-80CC-438D23460C60}"/>
              </a:ext>
            </a:extLst>
          </p:cNvPr>
          <p:cNvSpPr>
            <a:spLocks noGrp="1"/>
          </p:cNvSpPr>
          <p:nvPr>
            <p:ph type="body" sz="quarter" idx="3"/>
          </p:nvPr>
        </p:nvSpPr>
        <p:spPr>
          <a:xfrm>
            <a:off x="680720" y="4721383"/>
            <a:ext cx="5445760" cy="4473892"/>
          </a:xfrm>
          <a:prstGeom prst="rect">
            <a:avLst/>
          </a:prstGeom>
        </p:spPr>
        <p:txBody>
          <a:bodyPr vert="horz" lIns="95681" tIns="47840" rIns="95681" bIns="4784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194C254F-4B4D-5CA8-0321-45CDE62132F6}"/>
              </a:ext>
            </a:extLst>
          </p:cNvPr>
          <p:cNvSpPr>
            <a:spLocks noGrp="1"/>
          </p:cNvSpPr>
          <p:nvPr>
            <p:ph type="ftr" sz="quarter" idx="4"/>
          </p:nvPr>
        </p:nvSpPr>
        <p:spPr>
          <a:xfrm>
            <a:off x="0" y="9439595"/>
            <a:ext cx="2949787" cy="498157"/>
          </a:xfrm>
          <a:prstGeom prst="rect">
            <a:avLst/>
          </a:prstGeom>
        </p:spPr>
        <p:txBody>
          <a:bodyPr vert="horz" lIns="95681" tIns="47840" rIns="95681" bIns="47840" rtlCol="0" anchor="b"/>
          <a:lstStyle>
            <a:lvl1pPr algn="l" eaLnBrk="1" hangingPunct="1">
              <a:defRPr sz="130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F5ACA3EE-7548-056F-8471-A3D1E34CEF14}"/>
              </a:ext>
            </a:extLst>
          </p:cNvPr>
          <p:cNvSpPr>
            <a:spLocks noGrp="1"/>
          </p:cNvSpPr>
          <p:nvPr>
            <p:ph type="sldNum" sz="quarter" idx="5"/>
          </p:nvPr>
        </p:nvSpPr>
        <p:spPr>
          <a:xfrm>
            <a:off x="3855838" y="9439595"/>
            <a:ext cx="2949787" cy="498157"/>
          </a:xfrm>
          <a:prstGeom prst="rect">
            <a:avLst/>
          </a:prstGeom>
        </p:spPr>
        <p:txBody>
          <a:bodyPr vert="horz" wrap="square" lIns="95681" tIns="47840" rIns="95681" bIns="47840" numCol="1" anchor="b" anchorCtr="0" compatLnSpc="1">
            <a:prstTxWarp prst="textNoShape">
              <a:avLst/>
            </a:prstTxWarp>
          </a:bodyPr>
          <a:lstStyle>
            <a:lvl1pPr algn="r" eaLnBrk="1" hangingPunct="1">
              <a:defRPr sz="1300"/>
            </a:lvl1pPr>
          </a:lstStyle>
          <a:p>
            <a:pPr>
              <a:defRPr/>
            </a:pPr>
            <a:fld id="{2548F107-CF09-4C11-A090-0F67D7FDEFAD}"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0A9EB790-A689-72B3-53DE-975DE469F4E0}"/>
              </a:ext>
            </a:extLst>
          </p:cNvPr>
          <p:cNvSpPr>
            <a:spLocks noGrp="1" noRot="1" noChangeAspect="1" noChangeArrowheads="1" noTextEdit="1"/>
          </p:cNvSpPr>
          <p:nvPr>
            <p:ph type="sldImg"/>
          </p:nvPr>
        </p:nvSpPr>
        <p:spPr bwMode="auto">
          <a:xfrm>
            <a:off x="90488" y="814388"/>
            <a:ext cx="6626225"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5256CE8A-A127-7751-2222-9D0ECB619CCE}"/>
              </a:ext>
            </a:extLst>
          </p:cNvPr>
          <p:cNvSpPr>
            <a:spLocks noGrp="1" noChangeArrowheads="1"/>
          </p:cNvSpPr>
          <p:nvPr>
            <p:ph type="body" idx="1"/>
          </p:nvPr>
        </p:nvSpPr>
        <p:spPr bwMode="auto">
          <a:xfrm>
            <a:off x="103999" y="4397741"/>
            <a:ext cx="6701626" cy="57145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latin typeface="UD デジタル 教科書体 NK-B" panose="02020700000000000000" pitchFamily="18" charset="-128"/>
              <a:ea typeface="UD デジタル 教科書体 NK-B" panose="02020700000000000000" pitchFamily="18" charset="-128"/>
            </a:endParaRPr>
          </a:p>
          <a:p>
            <a:endParaRPr lang="en-US" altLang="ja-JP">
              <a:latin typeface="UD デジタル 教科書体 NK-B" panose="02020700000000000000" pitchFamily="18" charset="-128"/>
              <a:ea typeface="UD デジタル 教科書体 NK-B" panose="02020700000000000000" pitchFamily="18" charset="-128"/>
            </a:endParaRPr>
          </a:p>
          <a:p>
            <a:r>
              <a:rPr lang="ja-JP" altLang="en-US">
                <a:latin typeface="UD デジタル 教科書体 NK-B" panose="02020700000000000000" pitchFamily="18" charset="-128"/>
                <a:ea typeface="UD デジタル 教科書体 NK-B" panose="02020700000000000000" pitchFamily="18" charset="-128"/>
              </a:rPr>
              <a:t>本日の予定です。</a:t>
            </a:r>
            <a:endParaRPr lang="en-US" altLang="ja-JP">
              <a:latin typeface="UD デジタル 教科書体 NK-B" panose="02020700000000000000" pitchFamily="18" charset="-128"/>
              <a:ea typeface="UD デジタル 教科書体 NK-B" panose="02020700000000000000" pitchFamily="18" charset="-128"/>
            </a:endParaRPr>
          </a:p>
          <a:p>
            <a:r>
              <a:rPr lang="ja-JP" altLang="en-US">
                <a:latin typeface="UD デジタル 教科書体 NK-B" panose="02020700000000000000" pitchFamily="18" charset="-128"/>
                <a:ea typeface="UD デジタル 教科書体 NK-B" panose="02020700000000000000" pitchFamily="18" charset="-128"/>
              </a:rPr>
              <a:t>　　講義の柱としては、次の</a:t>
            </a:r>
            <a:r>
              <a:rPr lang="en-US" altLang="ja-JP">
                <a:latin typeface="UD デジタル 教科書体 NK-B" panose="02020700000000000000" pitchFamily="18" charset="-128"/>
                <a:ea typeface="UD デジタル 教科書体 NK-B" panose="02020700000000000000" pitchFamily="18" charset="-128"/>
              </a:rPr>
              <a:t>5</a:t>
            </a:r>
            <a:r>
              <a:rPr lang="ja-JP" altLang="en-US">
                <a:latin typeface="UD デジタル 教科書体 NK-B" panose="02020700000000000000" pitchFamily="18" charset="-128"/>
                <a:ea typeface="UD デジタル 教科書体 NK-B" panose="02020700000000000000" pitchFamily="18" charset="-128"/>
              </a:rPr>
              <a:t>つになります。</a:t>
            </a:r>
            <a:endParaRPr lang="en-US" altLang="ja-JP">
              <a:latin typeface="UD デジタル 教科書体 NK-B" panose="02020700000000000000" pitchFamily="18" charset="-128"/>
              <a:ea typeface="UD デジタル 教科書体 NK-B" panose="02020700000000000000" pitchFamily="18" charset="-128"/>
            </a:endParaRPr>
          </a:p>
          <a:p>
            <a:r>
              <a:rPr lang="en-US" altLang="ja-JP">
                <a:latin typeface="UD デジタル 教科書体 NK-B" panose="02020700000000000000" pitchFamily="18" charset="-128"/>
                <a:ea typeface="UD デジタル 教科書体 NK-B" panose="02020700000000000000" pitchFamily="18" charset="-128"/>
              </a:rPr>
              <a:t>1</a:t>
            </a:r>
            <a:r>
              <a:rPr lang="ja-JP" altLang="en-US">
                <a:latin typeface="UD デジタル 教科書体 NK-B" panose="02020700000000000000" pitchFamily="18" charset="-128"/>
                <a:ea typeface="UD デジタル 教科書体 NK-B" panose="02020700000000000000" pitchFamily="18" charset="-128"/>
              </a:rPr>
              <a:t>つめは、「スクールカウンセリングとは」についてお話して、</a:t>
            </a:r>
            <a:r>
              <a:rPr lang="en-US" altLang="ja-JP">
                <a:latin typeface="UD デジタル 教科書体 NK-B" panose="02020700000000000000" pitchFamily="18" charset="-128"/>
                <a:ea typeface="UD デジタル 教科書体 NK-B" panose="02020700000000000000" pitchFamily="18" charset="-128"/>
              </a:rPr>
              <a:t>『</a:t>
            </a:r>
            <a:r>
              <a:rPr lang="ja-JP" altLang="en-US">
                <a:latin typeface="UD デジタル 教科書体 NK-B" panose="02020700000000000000" pitchFamily="18" charset="-128"/>
                <a:ea typeface="UD デジタル 教科書体 NK-B" panose="02020700000000000000" pitchFamily="18" charset="-128"/>
              </a:rPr>
              <a:t>生徒指導提要</a:t>
            </a:r>
            <a:r>
              <a:rPr lang="en-US" altLang="ja-JP">
                <a:latin typeface="UD デジタル 教科書体 NK-B" panose="02020700000000000000" pitchFamily="18" charset="-128"/>
                <a:ea typeface="UD デジタル 教科書体 NK-B" panose="02020700000000000000" pitchFamily="18" charset="-128"/>
              </a:rPr>
              <a:t>』</a:t>
            </a:r>
            <a:r>
              <a:rPr lang="ja-JP" altLang="en-US">
                <a:latin typeface="UD デジタル 教科書体 NK-B" panose="02020700000000000000" pitchFamily="18" charset="-128"/>
                <a:ea typeface="UD デジタル 教科書体 NK-B" panose="02020700000000000000" pitchFamily="18" charset="-128"/>
              </a:rPr>
              <a:t>改訂の趣旨とスクールカウンセリングとの関係についてお話しします。</a:t>
            </a:r>
            <a:endParaRPr lang="en-US" altLang="ja-JP">
              <a:latin typeface="UD デジタル 教科書体 NK-B" panose="02020700000000000000" pitchFamily="18" charset="-128"/>
              <a:ea typeface="UD デジタル 教科書体 NK-B" panose="02020700000000000000" pitchFamily="18" charset="-128"/>
            </a:endParaRPr>
          </a:p>
          <a:p>
            <a:r>
              <a:rPr lang="en-US" altLang="ja-JP">
                <a:latin typeface="UD デジタル 教科書体 NK-B" panose="02020700000000000000" pitchFamily="18" charset="-128"/>
                <a:ea typeface="UD デジタル 教科書体 NK-B" panose="02020700000000000000" pitchFamily="18" charset="-128"/>
              </a:rPr>
              <a:t>2</a:t>
            </a:r>
            <a:r>
              <a:rPr lang="ja-JP" altLang="en-US">
                <a:latin typeface="UD デジタル 教科書体 NK-B" panose="02020700000000000000" pitchFamily="18" charset="-128"/>
                <a:ea typeface="UD デジタル 教科書体 NK-B" panose="02020700000000000000" pitchFamily="18" charset="-128"/>
              </a:rPr>
              <a:t>つめは、チーム学校の考え方、そして</a:t>
            </a:r>
            <a:r>
              <a:rPr lang="en-US" altLang="ja-JP">
                <a:latin typeface="UD デジタル 教科書体 NK-B" panose="02020700000000000000" pitchFamily="18" charset="-128"/>
                <a:ea typeface="UD デジタル 教科書体 NK-B" panose="02020700000000000000" pitchFamily="18" charset="-128"/>
              </a:rPr>
              <a:t>『</a:t>
            </a:r>
            <a:r>
              <a:rPr lang="ja-JP" altLang="en-US">
                <a:latin typeface="UD デジタル 教科書体 NK-B" panose="02020700000000000000" pitchFamily="18" charset="-128"/>
                <a:ea typeface="UD デジタル 教科書体 NK-B" panose="02020700000000000000" pitchFamily="18" charset="-128"/>
              </a:rPr>
              <a:t>生徒指導提要</a:t>
            </a:r>
            <a:r>
              <a:rPr lang="en-US" altLang="ja-JP">
                <a:latin typeface="UD デジタル 教科書体 NK-B" panose="02020700000000000000" pitchFamily="18" charset="-128"/>
                <a:ea typeface="UD デジタル 教科書体 NK-B" panose="02020700000000000000" pitchFamily="18" charset="-128"/>
              </a:rPr>
              <a:t>』</a:t>
            </a:r>
            <a:r>
              <a:rPr lang="ja-JP" altLang="en-US">
                <a:latin typeface="UD デジタル 教科書体 NK-B" panose="02020700000000000000" pitchFamily="18" charset="-128"/>
                <a:ea typeface="UD デジタル 教科書体 NK-B" panose="02020700000000000000" pitchFamily="18" charset="-128"/>
              </a:rPr>
              <a:t>で示された、チーム学校のイメージ図について説明します。</a:t>
            </a:r>
            <a:endParaRPr lang="en-US" altLang="ja-JP">
              <a:latin typeface="UD デジタル 教科書体 NK-B" panose="02020700000000000000" pitchFamily="18" charset="-128"/>
              <a:ea typeface="UD デジタル 教科書体 NK-B" panose="02020700000000000000" pitchFamily="18" charset="-128"/>
            </a:endParaRPr>
          </a:p>
          <a:p>
            <a:r>
              <a:rPr lang="en-US" altLang="ja-JP">
                <a:latin typeface="UD デジタル 教科書体 NK-B" panose="02020700000000000000" pitchFamily="18" charset="-128"/>
                <a:ea typeface="UD デジタル 教科書体 NK-B" panose="02020700000000000000" pitchFamily="18" charset="-128"/>
              </a:rPr>
              <a:t>3</a:t>
            </a:r>
            <a:r>
              <a:rPr lang="ja-JP" altLang="en-US">
                <a:latin typeface="UD デジタル 教科書体 NK-B" panose="02020700000000000000" pitchFamily="18" charset="-128"/>
                <a:ea typeface="UD デジタル 教科書体 NK-B" panose="02020700000000000000" pitchFamily="18" charset="-128"/>
              </a:rPr>
              <a:t>つめは、スクールカウンセリングの内容と方法を概説します。</a:t>
            </a:r>
            <a:endParaRPr lang="en-US" altLang="ja-JP">
              <a:latin typeface="UD デジタル 教科書体 NK-B" panose="02020700000000000000" pitchFamily="18" charset="-128"/>
              <a:ea typeface="UD デジタル 教科書体 NK-B" panose="02020700000000000000" pitchFamily="18" charset="-128"/>
            </a:endParaRPr>
          </a:p>
          <a:p>
            <a:r>
              <a:rPr lang="en-US" altLang="ja-JP">
                <a:latin typeface="UD デジタル 教科書体 NK-B" panose="02020700000000000000" pitchFamily="18" charset="-128"/>
                <a:ea typeface="UD デジタル 教科書体 NK-B" panose="02020700000000000000" pitchFamily="18" charset="-128"/>
              </a:rPr>
              <a:t>4</a:t>
            </a:r>
            <a:r>
              <a:rPr lang="ja-JP" altLang="en-US">
                <a:latin typeface="UD デジタル 教科書体 NK-B" panose="02020700000000000000" pitchFamily="18" charset="-128"/>
                <a:ea typeface="UD デジタル 教科書体 NK-B" panose="02020700000000000000" pitchFamily="18" charset="-128"/>
              </a:rPr>
              <a:t>つめは、「心理分野に強みや専門性を有する教師」にはどんな資質が求められるかについて、説明します。</a:t>
            </a:r>
            <a:endParaRPr lang="en-US" altLang="ja-JP">
              <a:latin typeface="UD デジタル 教科書体 NK-B" panose="02020700000000000000" pitchFamily="18" charset="-128"/>
              <a:ea typeface="UD デジタル 教科書体 NK-B" panose="02020700000000000000" pitchFamily="18" charset="-128"/>
            </a:endParaRPr>
          </a:p>
          <a:p>
            <a:r>
              <a:rPr lang="ja-JP" altLang="en-US">
                <a:latin typeface="UD デジタル 教科書体 NK-B" panose="02020700000000000000" pitchFamily="18" charset="-128"/>
                <a:ea typeface="UD デジタル 教科書体 NK-B" panose="02020700000000000000" pitchFamily="18" charset="-128"/>
              </a:rPr>
              <a:t>最後に、チーム学校におけるスクールカウンセリングの体制をどうしていくかについて、お話しします</a:t>
            </a:r>
            <a:endParaRPr lang="en-US" altLang="ja-JP">
              <a:latin typeface="UD デジタル 教科書体 NK-B" panose="02020700000000000000" pitchFamily="18" charset="-128"/>
              <a:ea typeface="UD デジタル 教科書体 NK-B" panose="02020700000000000000" pitchFamily="18" charset="-128"/>
            </a:endParaRPr>
          </a:p>
        </p:txBody>
      </p:sp>
      <p:sp>
        <p:nvSpPr>
          <p:cNvPr id="6148" name="スライド番号プレースホルダー 3">
            <a:extLst>
              <a:ext uri="{FF2B5EF4-FFF2-40B4-BE49-F238E27FC236}">
                <a16:creationId xmlns:a16="http://schemas.microsoft.com/office/drawing/2014/main" id="{73F7217D-0A67-DCC8-DA95-87251047535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35604" indent="-281586">
              <a:defRPr kumimoji="1" sz="2400">
                <a:solidFill>
                  <a:schemeClr val="tx1"/>
                </a:solidFill>
                <a:latin typeface="Times New Roman" panose="02020603050405020304" pitchFamily="18" charset="0"/>
                <a:ea typeface="ＭＳ Ｐゴシック" panose="020B0600070205080204" pitchFamily="50" charset="-128"/>
              </a:defRPr>
            </a:lvl2pPr>
            <a:lvl3pPr marL="1131090" indent="-226218">
              <a:defRPr kumimoji="1" sz="2400">
                <a:solidFill>
                  <a:schemeClr val="tx1"/>
                </a:solidFill>
                <a:latin typeface="Times New Roman" panose="02020603050405020304" pitchFamily="18" charset="0"/>
                <a:ea typeface="ＭＳ Ｐゴシック" panose="020B0600070205080204" pitchFamily="50" charset="-128"/>
              </a:defRPr>
            </a:lvl3pPr>
            <a:lvl4pPr marL="1583526" indent="-226218">
              <a:defRPr kumimoji="1" sz="2400">
                <a:solidFill>
                  <a:schemeClr val="tx1"/>
                </a:solidFill>
                <a:latin typeface="Times New Roman" panose="02020603050405020304" pitchFamily="18" charset="0"/>
                <a:ea typeface="ＭＳ Ｐゴシック" panose="020B0600070205080204" pitchFamily="50" charset="-128"/>
              </a:defRPr>
            </a:lvl4pPr>
            <a:lvl5pPr marL="2035962" indent="-226218">
              <a:defRPr kumimoji="1" sz="2400">
                <a:solidFill>
                  <a:schemeClr val="tx1"/>
                </a:solidFill>
                <a:latin typeface="Times New Roman" panose="02020603050405020304" pitchFamily="18" charset="0"/>
                <a:ea typeface="ＭＳ Ｐゴシック" panose="020B0600070205080204" pitchFamily="50" charset="-128"/>
              </a:defRPr>
            </a:lvl5pPr>
            <a:lvl6pPr marL="24915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471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027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58361"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fld id="{133DDFDA-FE58-4788-886E-1B73B34AB8BC}" type="slidenum">
              <a:rPr lang="ja-JP" altLang="en-US" sz="1300"/>
              <a:pPr/>
              <a:t>2</a:t>
            </a:fld>
            <a:endParaRPr lang="ja-JP" altLang="en-US" sz="13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 イメージ プレースホルダー 1">
            <a:extLst>
              <a:ext uri="{FF2B5EF4-FFF2-40B4-BE49-F238E27FC236}">
                <a16:creationId xmlns:a16="http://schemas.microsoft.com/office/drawing/2014/main" id="{B9836B94-38F6-682C-5045-06030308C31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ノート プレースホルダー 2">
            <a:extLst>
              <a:ext uri="{FF2B5EF4-FFF2-40B4-BE49-F238E27FC236}">
                <a16:creationId xmlns:a16="http://schemas.microsoft.com/office/drawing/2014/main" id="{1B0AF01D-DDD3-F7C8-C2D3-35A6D8822FAB}"/>
              </a:ext>
            </a:extLst>
          </p:cNvPr>
          <p:cNvSpPr>
            <a:spLocks noGrp="1" noChangeArrowheads="1"/>
          </p:cNvSpPr>
          <p:nvPr>
            <p:ph type="body" idx="1"/>
          </p:nvPr>
        </p:nvSpPr>
        <p:spPr bwMode="auto">
          <a:xfrm>
            <a:off x="103999" y="4721383"/>
            <a:ext cx="6022481" cy="4473892"/>
          </a:xfrm>
        </p:spPr>
        <p:txBody>
          <a:bodyPr wrap="square" numCol="1" anchor="t" anchorCtr="0" compatLnSpc="1">
            <a:prstTxWarp prst="textNoShape">
              <a:avLst/>
            </a:prstTxWarp>
          </a:bodyPr>
          <a:lstStyle/>
          <a:p>
            <a:pPr>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チーム学校は、教師、</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SC</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SSW</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など「学校内の教職員のチームの強化」と「学校・家庭・地域の関係機関等の連携の強化」という二つの側面があ</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ります</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。この側面はコインの両面のように重なり、影響を与え合</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います。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チーム学校の組織イメージについて説明</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します。</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第一の</a:t>
            </a:r>
            <a:r>
              <a:rPr lang="ja-JP" altLang="ja-JP" u="sng"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マネジメントゾーン</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には、校長、副校長・教頭、主幹教諭、事務長が入り、チーム学校による生徒指導等スクールカウンセリングのマネジメント（縦の連携）の強化が求められる</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ます。</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第二の</a:t>
            </a:r>
            <a:r>
              <a:rPr lang="ja-JP" altLang="ja-JP" u="sng"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教職員・子どもゾーン</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には、教諭、指導教諭、養護教諭、事務職員とともに、専門スタッフの</a:t>
            </a:r>
            <a:r>
              <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SC</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と</a:t>
            </a:r>
            <a:r>
              <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SSW</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が入</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ります。第三の</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第三の</a:t>
            </a:r>
            <a:r>
              <a:rPr lang="ja-JP" altLang="ja-JP" u="sng"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地域との境界ゾーン</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には、スクールロイヤー・部活動指導員等の専門的スタッフやコミュニティスクールにおける地域学校協働活動推進員等コーディネーターが入る</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ます。</a:t>
            </a:r>
            <a:endPar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　</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忘れてならないのは「子ども」（当事者）の存在で</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す</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。子どもの居場所は、家庭であり、学校であり、地域コミュニティで</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す</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。ではなぜチーム学校に、子どもが位置づけられたか</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と言えば、</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学校は子どもと大人（教職員）の相互のかかわりでつくられるという現実であり、子どもと大人の協働で学校コミュニティをつくっていくという方針の確認で</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す。こども基本法にあるように、生徒の意見を聞くことが必須ですし、生徒の思いを尊重するスクールカウンセリングにつながります。</a:t>
            </a:r>
            <a:endPar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pPr>
              <a:defRPr/>
            </a:pPr>
            <a:endParaRPr lang="ja-JP" altLang="en-US" dirty="0"/>
          </a:p>
        </p:txBody>
      </p:sp>
      <p:sp>
        <p:nvSpPr>
          <p:cNvPr id="24580" name="スライド番号プレースホルダー 3">
            <a:extLst>
              <a:ext uri="{FF2B5EF4-FFF2-40B4-BE49-F238E27FC236}">
                <a16:creationId xmlns:a16="http://schemas.microsoft.com/office/drawing/2014/main" id="{06F23F8C-36D2-C4B0-A626-B89D92F3BA1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35604" indent="-281586">
              <a:defRPr kumimoji="1" sz="2400">
                <a:solidFill>
                  <a:schemeClr val="tx1"/>
                </a:solidFill>
                <a:latin typeface="Times New Roman" panose="02020603050405020304" pitchFamily="18" charset="0"/>
                <a:ea typeface="ＭＳ Ｐゴシック" panose="020B0600070205080204" pitchFamily="50" charset="-128"/>
              </a:defRPr>
            </a:lvl2pPr>
            <a:lvl3pPr marL="1131090" indent="-226218">
              <a:defRPr kumimoji="1" sz="2400">
                <a:solidFill>
                  <a:schemeClr val="tx1"/>
                </a:solidFill>
                <a:latin typeface="Times New Roman" panose="02020603050405020304" pitchFamily="18" charset="0"/>
                <a:ea typeface="ＭＳ Ｐゴシック" panose="020B0600070205080204" pitchFamily="50" charset="-128"/>
              </a:defRPr>
            </a:lvl3pPr>
            <a:lvl4pPr marL="1583526" indent="-226218">
              <a:defRPr kumimoji="1" sz="2400">
                <a:solidFill>
                  <a:schemeClr val="tx1"/>
                </a:solidFill>
                <a:latin typeface="Times New Roman" panose="02020603050405020304" pitchFamily="18" charset="0"/>
                <a:ea typeface="ＭＳ Ｐゴシック" panose="020B0600070205080204" pitchFamily="50" charset="-128"/>
              </a:defRPr>
            </a:lvl4pPr>
            <a:lvl5pPr marL="2035962" indent="-226218">
              <a:defRPr kumimoji="1" sz="2400">
                <a:solidFill>
                  <a:schemeClr val="tx1"/>
                </a:solidFill>
                <a:latin typeface="Times New Roman" panose="02020603050405020304" pitchFamily="18" charset="0"/>
                <a:ea typeface="ＭＳ Ｐゴシック" panose="020B0600070205080204" pitchFamily="50" charset="-128"/>
              </a:defRPr>
            </a:lvl5pPr>
            <a:lvl6pPr marL="24915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471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027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58361"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fld id="{E90BEA90-92DB-4498-BE37-B75E4270CC97}" type="slidenum">
              <a:rPr lang="ja-JP" altLang="en-US" sz="1300"/>
              <a:pPr/>
              <a:t>11</a:t>
            </a:fld>
            <a:endParaRPr lang="ja-JP"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 1">
            <a:extLst>
              <a:ext uri="{FF2B5EF4-FFF2-40B4-BE49-F238E27FC236}">
                <a16:creationId xmlns:a16="http://schemas.microsoft.com/office/drawing/2014/main" id="{CFBB4001-31AF-6454-11DE-AD7E1970D695}"/>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ノート プレースホルダ 2">
            <a:extLst>
              <a:ext uri="{FF2B5EF4-FFF2-40B4-BE49-F238E27FC236}">
                <a16:creationId xmlns:a16="http://schemas.microsoft.com/office/drawing/2014/main" id="{C9987013-2E59-1A01-E66E-37D9353EBCA6}"/>
              </a:ext>
            </a:extLst>
          </p:cNvPr>
          <p:cNvSpPr>
            <a:spLocks noGrp="1"/>
          </p:cNvSpPr>
          <p:nvPr>
            <p:ph type="body" idx="1"/>
          </p:nvPr>
        </p:nvSpPr>
        <p:spPr bwMode="auto">
          <a:xfrm>
            <a:off x="980111" y="3201530"/>
            <a:ext cx="7848765" cy="3036535"/>
          </a:xfrm>
        </p:spPr>
        <p:txBody>
          <a:bodyPr wrap="square" lIns="91180" tIns="45590" rIns="91180" bIns="45590" numCol="1" anchor="t" anchorCtr="0" compatLnSpc="1">
            <a:prstTxWarp prst="textNoShape">
              <a:avLst/>
            </a:prstTxWarp>
            <a:normAutofit fontScale="92500" lnSpcReduction="10000"/>
          </a:bodyPr>
          <a:lstStyle/>
          <a:p>
            <a:pPr>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学校心理学では、子どもの援助の担い手として、</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4</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種類のヘルパーを提案しています。ヘルピングには、相互の援助という意味があります。一方カウンセリングには、カウンセラーとクライアントのように、援助者とその対象という一方向という意味があり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それぞれのヘルパーを紹介します。①ボランティア的ヘルパーは、友人や地域の隣人のことであり、</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自発的な意思と自由な時間で、ボランティア的に関わる援助者です。友達関係がストレッサーになることが</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あるのは、ボランティア的ヘルパーの限界です。②役割的ヘルパーは、役割として援助を行う者で、保護者が代表です。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保護者は、「自分の子どもの専門家」であり、子どもの発達を長く継続的に援助する者です。子どもと保護者の関係によっては、保護者のかかわりが、子どもにとってストレッサーになることもあります。③複合的ヘルパーは、複合的な役割の一つとして援助を行う者です。すべての教師は、複合的ヘルパーです。教師は日常の学校生活で指導援助を行うことを通して、子どもの困りを援助します。複合的ヘルパーも、子どもと教師の関係によっては、ストレッサーになり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④専門的ヘルパーは、スクールカウンセリングの援助の専門性に基づき、援助する者で、スクールカウンセラーなどがあたります。心理学・心理支援の教育訓練を受けた者で、公認心理師などの資格を持っています。ただ現在の日本の学校教育では、スクールカウンセラーは週に</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1</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回程度の勤務であり、援助サービスには時間的にも内容的にも限界があります。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そして「心理分野に強みや専門性を有する教師」は③の複合的ヘルパーとして教師としての基盤をもちながら、④のようなスクールカウンセリングについての専門的知識や技能を一定程身につけている者です。すべての教師と協働で子どもを援助し、子どもや教師とスクールカウンセラーをつなぐ働きもあります。</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 1">
            <a:extLst>
              <a:ext uri="{FF2B5EF4-FFF2-40B4-BE49-F238E27FC236}">
                <a16:creationId xmlns:a16="http://schemas.microsoft.com/office/drawing/2014/main" id="{CDF3C0C8-500E-B59F-0324-9D3539A58B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ノート プレースホルダ 2">
            <a:extLst>
              <a:ext uri="{FF2B5EF4-FFF2-40B4-BE49-F238E27FC236}">
                <a16:creationId xmlns:a16="http://schemas.microsoft.com/office/drawing/2014/main" id="{5C6AF1C2-762F-4664-0AE3-7E7ED084C0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ja-JP" altLang="en-US">
                <a:latin typeface="UD デジタル 教科書体 NK-B" panose="02020700000000000000" pitchFamily="18" charset="-128"/>
                <a:ea typeface="UD デジタル 教科書体 NK-B" panose="02020700000000000000" pitchFamily="18" charset="-128"/>
              </a:rPr>
              <a:t>スクールカウンセリングは、すべての教職員による、学校生活全般での援助を基盤として、心理分野に強みや専門性を有する教師が学級担任等とチームを組むことで、生徒の課題への援助ができます。さらにいじめ、不登校、発達障害などで子どもの教育ニーズの大きい場合は、スクールカウンセリングなど心理の専門家の活用が有効です。</a:t>
            </a:r>
          </a:p>
        </p:txBody>
      </p:sp>
      <p:sp>
        <p:nvSpPr>
          <p:cNvPr id="28676" name="スライド番号プレースホルダ 3">
            <a:extLst>
              <a:ext uri="{FF2B5EF4-FFF2-40B4-BE49-F238E27FC236}">
                <a16:creationId xmlns:a16="http://schemas.microsoft.com/office/drawing/2014/main" id="{46D0C66D-F65B-0030-53E1-72CAB00359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35604" indent="-281586">
              <a:defRPr kumimoji="1" sz="2400">
                <a:solidFill>
                  <a:schemeClr val="tx1"/>
                </a:solidFill>
                <a:latin typeface="Times New Roman" panose="02020603050405020304" pitchFamily="18" charset="0"/>
                <a:ea typeface="ＭＳ Ｐゴシック" panose="020B0600070205080204" pitchFamily="50" charset="-128"/>
              </a:defRPr>
            </a:lvl2pPr>
            <a:lvl3pPr marL="1131090" indent="-226218">
              <a:defRPr kumimoji="1" sz="2400">
                <a:solidFill>
                  <a:schemeClr val="tx1"/>
                </a:solidFill>
                <a:latin typeface="Times New Roman" panose="02020603050405020304" pitchFamily="18" charset="0"/>
                <a:ea typeface="ＭＳ Ｐゴシック" panose="020B0600070205080204" pitchFamily="50" charset="-128"/>
              </a:defRPr>
            </a:lvl3pPr>
            <a:lvl4pPr marL="1583526" indent="-226218">
              <a:defRPr kumimoji="1" sz="2400">
                <a:solidFill>
                  <a:schemeClr val="tx1"/>
                </a:solidFill>
                <a:latin typeface="Times New Roman" panose="02020603050405020304" pitchFamily="18" charset="0"/>
                <a:ea typeface="ＭＳ Ｐゴシック" panose="020B0600070205080204" pitchFamily="50" charset="-128"/>
              </a:defRPr>
            </a:lvl4pPr>
            <a:lvl5pPr marL="2035962" indent="-226218">
              <a:defRPr kumimoji="1" sz="2400">
                <a:solidFill>
                  <a:schemeClr val="tx1"/>
                </a:solidFill>
                <a:latin typeface="Times New Roman" panose="02020603050405020304" pitchFamily="18" charset="0"/>
                <a:ea typeface="ＭＳ Ｐゴシック" panose="020B0600070205080204" pitchFamily="50" charset="-128"/>
              </a:defRPr>
            </a:lvl5pPr>
            <a:lvl6pPr marL="24915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471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027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58361"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fld id="{3E0F3BA7-24D4-4E46-90B9-AA3A4FD735BC}" type="slidenum">
              <a:rPr lang="ja-JP" altLang="en-US" sz="1300"/>
              <a:pPr/>
              <a:t>13</a:t>
            </a:fld>
            <a:endParaRPr lang="en-US" altLang="ja-JP" sz="13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 イメージ プレースホルダ 1">
            <a:extLst>
              <a:ext uri="{FF2B5EF4-FFF2-40B4-BE49-F238E27FC236}">
                <a16:creationId xmlns:a16="http://schemas.microsoft.com/office/drawing/2014/main" id="{92C8ED42-F484-7394-2DD9-52AFBF779BAD}"/>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ノート プレースホルダ 2">
            <a:extLst>
              <a:ext uri="{FF2B5EF4-FFF2-40B4-BE49-F238E27FC236}">
                <a16:creationId xmlns:a16="http://schemas.microsoft.com/office/drawing/2014/main" id="{8D330F8C-0962-37F6-CF72-5D770E0331D0}"/>
              </a:ext>
            </a:extLst>
          </p:cNvPr>
          <p:cNvSpPr>
            <a:spLocks noGrp="1" noChangeArrowheads="1"/>
          </p:cNvSpPr>
          <p:nvPr>
            <p:ph type="body" idx="1"/>
          </p:nvPr>
        </p:nvSpPr>
        <p:spPr bwMode="auto">
          <a:xfrm>
            <a:off x="980111" y="3201530"/>
            <a:ext cx="7848765" cy="303653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pPr eaLnBrk="1" hangingPunct="1"/>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スクールカウンセリングでは、学習面、心理・社会面、進路・キャリア面・健康面の援助活動を行</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います。健康面の援助がスクールカウンセリングに含めれているのは、米国等とは異なり養護教諭の貢献です。学習面の苦戦では、</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①勉強のやる気</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②授業が難しい③自分の学習の状況がわからない</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などがあります。学習性無力感とは、繰り返しの失敗経験から「どうせやってもできない」という、学習面だけでなく、心理社会面も含めて広く使用される概念ですが、学習面での学習性無力感は援助の焦点になり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学習面でできているところや興味関心のあるところ、つまり個性の発見を援助することや、学習面のよさ・強みを活かした学習方法を活かす提案で、よさや可能性を伸ばす成功体験をつくる援助が行うのは、重要なスクールカウンセリングの活動です。</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 イメージ プレースホルダ 1">
            <a:extLst>
              <a:ext uri="{FF2B5EF4-FFF2-40B4-BE49-F238E27FC236}">
                <a16:creationId xmlns:a16="http://schemas.microsoft.com/office/drawing/2014/main" id="{B13C3810-94B9-80E2-A2F3-F89DBCC348D9}"/>
              </a:ext>
            </a:extLst>
          </p:cNvPr>
          <p:cNvSpPr>
            <a:spLocks noGrp="1" noRot="1" noChangeAspect="1" noTextEdit="1"/>
          </p:cNvSpPr>
          <p:nvPr>
            <p:ph type="sldImg"/>
          </p:nvPr>
        </p:nvSpPr>
        <p:spPr bwMode="auto">
          <a:xfrm>
            <a:off x="2614613" y="469900"/>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ノート プレースホルダ 2">
            <a:extLst>
              <a:ext uri="{FF2B5EF4-FFF2-40B4-BE49-F238E27FC236}">
                <a16:creationId xmlns:a16="http://schemas.microsoft.com/office/drawing/2014/main" id="{F9825D0C-FE7C-EFCB-7C48-6F13531F71EC}"/>
              </a:ext>
            </a:extLst>
          </p:cNvPr>
          <p:cNvSpPr>
            <a:spLocks noGrp="1"/>
          </p:cNvSpPr>
          <p:nvPr>
            <p:ph type="body" idx="1"/>
          </p:nvPr>
        </p:nvSpPr>
        <p:spPr bwMode="auto">
          <a:xfrm>
            <a:off x="272604" y="3201530"/>
            <a:ext cx="8556272" cy="3036535"/>
          </a:xfrm>
        </p:spPr>
        <p:txBody>
          <a:bodyPr wrap="square" lIns="91180" tIns="45590" rIns="91180" bIns="45590" numCol="1" anchor="t" anchorCtr="0" compatLnSpc="1">
            <a:prstTxWarp prst="textNoShape">
              <a:avLst/>
            </a:prstTxWarp>
          </a:bodyPr>
          <a:lstStyle/>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第二に心理・社会面の苦戦と対応について述べ</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ます。</a:t>
            </a:r>
            <a:endPar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defRPr/>
            </a:pP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心理面</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とは、自分とのつきあいや情緒面を指します。例えば</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①ストレス対処</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endPar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defRPr/>
            </a:pP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②落ち込みや怒り</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への</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対処</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③自分</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への</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自信</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の欠如などの苦戦があります。</a:t>
            </a:r>
            <a:endPar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defRPr/>
            </a:pP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また</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社会面</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とは、友人・教師・家族など他者とのつきあいを指します。例えば</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①友人・教師・家族</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友人のグループや学級集団</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との関係、②</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学校でいやなこと</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、③人に</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相談できない</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などの苦戦があります。</a:t>
            </a:r>
            <a:endPar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defRPr/>
            </a:pPr>
            <a:endPar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defRPr/>
            </a:pP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対応としては、個別の面談で、子どもの気持ちの理解と受容を通して自己理解の促進、よさを活かし可能性を伸ばす問題解決案を一緒に探すなどがあります。また学級での、ソーシャル・エモーショナル・ラーニングも、自己理解・他者理解、人間関係能力の促進に有効です。</a:t>
            </a:r>
            <a:endPar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defRPr/>
            </a:pPr>
            <a:endParaRPr lang="ja-JP"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 1">
            <a:extLst>
              <a:ext uri="{FF2B5EF4-FFF2-40B4-BE49-F238E27FC236}">
                <a16:creationId xmlns:a16="http://schemas.microsoft.com/office/drawing/2014/main" id="{7AC3B6E0-C30C-282A-C656-BA38667EB3C4}"/>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ノート プレースホルダ 2">
            <a:extLst>
              <a:ext uri="{FF2B5EF4-FFF2-40B4-BE49-F238E27FC236}">
                <a16:creationId xmlns:a16="http://schemas.microsoft.com/office/drawing/2014/main" id="{F9800723-4932-D5A9-2003-8A1091F64FA6}"/>
              </a:ext>
            </a:extLst>
          </p:cNvPr>
          <p:cNvSpPr>
            <a:spLocks noGrp="1"/>
          </p:cNvSpPr>
          <p:nvPr>
            <p:ph type="body" idx="1"/>
          </p:nvPr>
        </p:nvSpPr>
        <p:spPr bwMode="auto">
          <a:xfrm>
            <a:off x="980111" y="3201530"/>
            <a:ext cx="7848765" cy="3036535"/>
          </a:xfrm>
        </p:spPr>
        <p:txBody>
          <a:bodyPr wrap="square" lIns="91180" tIns="45590" rIns="91180" bIns="45590" numCol="1" anchor="t" anchorCtr="0" compatLnSpc="1">
            <a:prstTxWarp prst="textNoShape">
              <a:avLst/>
            </a:prstTxWarp>
          </a:bodyPr>
          <a:lstStyle/>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第三に進路・キャリア面の苦戦と対応で</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す。例えば</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①自分の能力、長所、適性</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自分の役割についてわからない</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、また②</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将来やりたいこと</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や</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自分の進路がきまらない</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などの苦戦があります。これらの苦戦には、自己理解、人間関係、進路情報、移行不安の問題あるとされています。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対応としては、「個性の発見」「よさや可能性の伸長」を伸ばすキャリアガイダンスやキャリアカウンセリングがあります。また長期の不登校への援助では、「夢のような希望」から「現実的な希望」が出るようになることが望まれます。</a:t>
            </a:r>
            <a:endPar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defRPr/>
            </a:pPr>
            <a:endParaRPr lang="ja-JP"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 1">
            <a:extLst>
              <a:ext uri="{FF2B5EF4-FFF2-40B4-BE49-F238E27FC236}">
                <a16:creationId xmlns:a16="http://schemas.microsoft.com/office/drawing/2014/main" id="{67DA77E4-115B-80CD-DB94-924AFB1A25B3}"/>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ノート プレースホルダ 2">
            <a:extLst>
              <a:ext uri="{FF2B5EF4-FFF2-40B4-BE49-F238E27FC236}">
                <a16:creationId xmlns:a16="http://schemas.microsoft.com/office/drawing/2014/main" id="{62C224E0-FFAC-5D57-A923-831E62F652F8}"/>
              </a:ext>
            </a:extLst>
          </p:cNvPr>
          <p:cNvSpPr>
            <a:spLocks noGrp="1"/>
          </p:cNvSpPr>
          <p:nvPr>
            <p:ph type="body" idx="1"/>
          </p:nvPr>
        </p:nvSpPr>
        <p:spPr bwMode="auto">
          <a:xfrm>
            <a:off x="343512" y="3201530"/>
            <a:ext cx="8485364" cy="3036535"/>
          </a:xfrm>
        </p:spPr>
        <p:txBody>
          <a:bodyPr wrap="square" lIns="91180" tIns="45590" rIns="91180" bIns="45590" numCol="1" anchor="t" anchorCtr="0" compatLnSpc="1">
            <a:prstTxWarp prst="textNoShape">
              <a:avLst/>
            </a:prstTxWarp>
          </a:bodyPr>
          <a:lstStyle/>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第四に健康面の苦戦と対応について述べ</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ます。例えば①</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食欲</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不振、睡眠不足、②</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生活習慣</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の乱れ、③</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自分の病気や障害のこと</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などの苦戦があります。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健康面の援助では、養護教諭がリーダーシップを取りますが、すべての教職員が対応します。具体的には、</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身体的な訴えを「痛いんだね。つらいね」と健康面の問題として受け止め、授業を休みたい、ストレスがたまっていると決めつけない</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ことです。</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身体的なケア</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に焦点をあて</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しながら、それをきっかけに子どもの学習面、心理・社会面や進路・キャリア面についても話題に</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していくことが自然な流れになります。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defRPr/>
            </a:pPr>
            <a:endParaRPr lang="ja-JP"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 イメージ プレースホルダー 1">
            <a:extLst>
              <a:ext uri="{FF2B5EF4-FFF2-40B4-BE49-F238E27FC236}">
                <a16:creationId xmlns:a16="http://schemas.microsoft.com/office/drawing/2014/main" id="{2CEEFE6B-3B73-F18D-0D06-A7924D5BF77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a:extLst>
              <a:ext uri="{FF2B5EF4-FFF2-40B4-BE49-F238E27FC236}">
                <a16:creationId xmlns:a16="http://schemas.microsoft.com/office/drawing/2014/main" id="{8F1FA8C7-AB63-9CF2-695D-F0439F1E53DA}"/>
              </a:ext>
            </a:extLst>
          </p:cNvPr>
          <p:cNvSpPr>
            <a:spLocks noGrp="1" noChangeArrowheads="1"/>
          </p:cNvSpPr>
          <p:nvPr>
            <p:ph type="body" idx="1"/>
          </p:nvPr>
        </p:nvSpPr>
        <p:spPr bwMode="auto">
          <a:xfrm>
            <a:off x="414421" y="4721383"/>
            <a:ext cx="5712060" cy="4473892"/>
          </a:xfrm>
        </p:spPr>
        <p:txBody>
          <a:bodyPr wrap="square" numCol="1" anchor="t" anchorCtr="0" compatLnSpc="1">
            <a:prstTxWarp prst="textNoShape">
              <a:avLst/>
            </a:prstTxWarp>
          </a:bodyPr>
          <a:lstStyle/>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重要なのは、子どもの学習面、心理・社会面、進路・キャリア面、健康面は、成長している一人の子どもが援助を必要としている、一つの面であることで</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す</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。スクールカウンセリングでは、子どもの学習面、心理・社会面、進路・キャリア面、健康面を通して、子どもに包括的にかかわっていく</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のです</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。ここで留意すべきは、子どもの学校生活を通して、子どもが整理できずにきた発達上の悩みや蓄積されたトラウマに関わる可能性があることで</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す。</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子どもがつらい出来事について語り始めたときは、教師が良い聞き手になりながら、スクールカウンセリングや地域の心理支援の専門家に相談することが求められる</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ます。</a:t>
            </a:r>
            <a:endPar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endParaRPr lang="ja-JP" altLang="en-US" dirty="0"/>
          </a:p>
        </p:txBody>
      </p:sp>
      <p:sp>
        <p:nvSpPr>
          <p:cNvPr id="38916" name="スライド番号プレースホルダー 3">
            <a:extLst>
              <a:ext uri="{FF2B5EF4-FFF2-40B4-BE49-F238E27FC236}">
                <a16:creationId xmlns:a16="http://schemas.microsoft.com/office/drawing/2014/main" id="{85F4858C-3FD5-96FC-FF6A-7090B05DCDD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35604" indent="-281586">
              <a:defRPr kumimoji="1" sz="2400">
                <a:solidFill>
                  <a:schemeClr val="tx1"/>
                </a:solidFill>
                <a:latin typeface="Times New Roman" panose="02020603050405020304" pitchFamily="18" charset="0"/>
                <a:ea typeface="ＭＳ Ｐゴシック" panose="020B0600070205080204" pitchFamily="50" charset="-128"/>
              </a:defRPr>
            </a:lvl2pPr>
            <a:lvl3pPr marL="1131090" indent="-226218">
              <a:defRPr kumimoji="1" sz="2400">
                <a:solidFill>
                  <a:schemeClr val="tx1"/>
                </a:solidFill>
                <a:latin typeface="Times New Roman" panose="02020603050405020304" pitchFamily="18" charset="0"/>
                <a:ea typeface="ＭＳ Ｐゴシック" panose="020B0600070205080204" pitchFamily="50" charset="-128"/>
              </a:defRPr>
            </a:lvl3pPr>
            <a:lvl4pPr marL="1583526" indent="-226218">
              <a:defRPr kumimoji="1" sz="2400">
                <a:solidFill>
                  <a:schemeClr val="tx1"/>
                </a:solidFill>
                <a:latin typeface="Times New Roman" panose="02020603050405020304" pitchFamily="18" charset="0"/>
                <a:ea typeface="ＭＳ Ｐゴシック" panose="020B0600070205080204" pitchFamily="50" charset="-128"/>
              </a:defRPr>
            </a:lvl4pPr>
            <a:lvl5pPr marL="2035962" indent="-226218">
              <a:defRPr kumimoji="1" sz="2400">
                <a:solidFill>
                  <a:schemeClr val="tx1"/>
                </a:solidFill>
                <a:latin typeface="Times New Roman" panose="02020603050405020304" pitchFamily="18" charset="0"/>
                <a:ea typeface="ＭＳ Ｐゴシック" panose="020B0600070205080204" pitchFamily="50" charset="-128"/>
              </a:defRPr>
            </a:lvl5pPr>
            <a:lvl6pPr marL="24915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471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027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58361"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fld id="{04FA81A6-710A-4604-A390-3F0AD3FA0B36}" type="slidenum">
              <a:rPr lang="ja-JP" altLang="en-US" sz="1300"/>
              <a:pPr/>
              <a:t>18</a:t>
            </a:fld>
            <a:endParaRPr lang="ja-JP" altLang="en-US" sz="13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 イメージ プレースホルダ 1">
            <a:extLst>
              <a:ext uri="{FF2B5EF4-FFF2-40B4-BE49-F238E27FC236}">
                <a16:creationId xmlns:a16="http://schemas.microsoft.com/office/drawing/2014/main" id="{8B267EE2-4C20-9EC0-DD25-451326C6D051}"/>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ノート プレースホルダ 2">
            <a:extLst>
              <a:ext uri="{FF2B5EF4-FFF2-40B4-BE49-F238E27FC236}">
                <a16:creationId xmlns:a16="http://schemas.microsoft.com/office/drawing/2014/main" id="{A8BCC7BD-A80F-E656-04F2-B687919E691B}"/>
              </a:ext>
            </a:extLst>
          </p:cNvPr>
          <p:cNvSpPr>
            <a:spLocks noGrp="1"/>
          </p:cNvSpPr>
          <p:nvPr>
            <p:ph type="body" idx="1"/>
          </p:nvPr>
        </p:nvSpPr>
        <p:spPr bwMode="auto">
          <a:xfrm>
            <a:off x="980111" y="3201530"/>
            <a:ext cx="7848765" cy="5409919"/>
          </a:xfrm>
        </p:spPr>
        <p:txBody>
          <a:bodyPr wrap="square" lIns="91180" tIns="45590" rIns="91180" bIns="45590" numCol="1" anchor="t" anchorCtr="0" compatLnSpc="1">
            <a:prstTxWarp prst="textNoShape">
              <a:avLst/>
            </a:prstTxWarp>
          </a:bodyPr>
          <a:lstStyle/>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スクールカウンセリングの活動としては、アセスメント、カウンセリング（直接的援助）、コンサルテーション（間接的援助）、コーディネーションが中心とな</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ります。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第一に学校教育におけるアセスメントは、心理教育的アセスメントと表現され</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ます</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スクールカウンセリングにおける心理教育的アセスメントとは「援助対象となる子どもが学校生活において課題に取り組むうえで出会う問題状況や危機状況についての情報を収集し意味づけし統合して、スクールカウンセリングの方針や計画を立てるための資料を提供するプロセス」と定義でき</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ます。アセスメントは、同時に、子どもにとって自己理解の機会になります。観察の結果や心理検査の結果を子どもにフィードバックすることにより、子どもの自己理解が促進されます。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アセスメントの方法には、観察、面談・面接</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（三者面談を含む）</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個別の知能検査や学級のアセスメントなどの</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心理検査、記録書類等による引き継ぎなどが</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あります。心理分野に強みや専門性を有する教師は、援助チームシートなどを使用して、子どもの情報を整理することが求められます。援助チームシートについては、</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11</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章、</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12</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章を参照してください。</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スライド イメージ プレースホルダ 1">
            <a:extLst>
              <a:ext uri="{FF2B5EF4-FFF2-40B4-BE49-F238E27FC236}">
                <a16:creationId xmlns:a16="http://schemas.microsoft.com/office/drawing/2014/main" id="{C64B165A-6E9E-3ED9-EE73-CBDEC095B76F}"/>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ノート プレースホルダ 2">
            <a:extLst>
              <a:ext uri="{FF2B5EF4-FFF2-40B4-BE49-F238E27FC236}">
                <a16:creationId xmlns:a16="http://schemas.microsoft.com/office/drawing/2014/main" id="{9551B3BA-5CAF-A0AC-0A1B-A7330F5F7D61}"/>
              </a:ext>
            </a:extLst>
          </p:cNvPr>
          <p:cNvSpPr>
            <a:spLocks noGrp="1"/>
          </p:cNvSpPr>
          <p:nvPr>
            <p:ph type="body" idx="1"/>
          </p:nvPr>
        </p:nvSpPr>
        <p:spPr bwMode="auto">
          <a:xfrm>
            <a:off x="980111" y="3201530"/>
            <a:ext cx="7848765" cy="5624095"/>
          </a:xfrm>
        </p:spPr>
        <p:txBody>
          <a:bodyPr wrap="square" lIns="91180" tIns="45590" rIns="91180" bIns="45590" numCol="1" anchor="t" anchorCtr="0" compatLnSpc="1">
            <a:prstTxWarp prst="textNoShape">
              <a:avLst/>
            </a:prstTxWarp>
          </a:bodyPr>
          <a:lstStyle/>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第二に、スクールカウンセリングにおける「カウンセリング」は、前述の広義のカウンセリングであり、教師やカウンセラーなど職業的援助者による子どもへの直接の援助的なかかわりで</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す。したがって、教師による面談やスクールカウンセラーの面接だけでなく、授業や部活動も援助的なかかわりの機会になります。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子どもとの個別面談は、子どもの</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SOS</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に応じて行うことや欠席がちの子どもの援助のために行うこともあれば、教育相談として定期的に行うことも</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あります。</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10</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章を参照してください。また子ども・保護者・教師の三者面談は、本人参加型援助チームとも言える、貴重な機会です。転校生には、例えば、</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1</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学期は毎月三者面談を行うことで、子どもの状況の理解と援助が進みます。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また</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構成的グループエンカウンター、ソーシャルスキルトレーニング、学校生活スキルトレーニングなど</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は、</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学級や学校における集団への援助的なかかわり</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です</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。最近では、これらの活動をまとめて「ソーシャル・エモーショナル・ラーニング</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と表現されます。</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9</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章を参照してください。</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 1">
            <a:extLst>
              <a:ext uri="{FF2B5EF4-FFF2-40B4-BE49-F238E27FC236}">
                <a16:creationId xmlns:a16="http://schemas.microsoft.com/office/drawing/2014/main" id="{B0779310-222A-C17E-0A6D-30CC3BD1BA5E}"/>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ノート プレースホルダ 2">
            <a:extLst>
              <a:ext uri="{FF2B5EF4-FFF2-40B4-BE49-F238E27FC236}">
                <a16:creationId xmlns:a16="http://schemas.microsoft.com/office/drawing/2014/main" id="{38E5119C-0DDA-A545-3D48-AC4F89DCE14B}"/>
              </a:ext>
            </a:extLst>
          </p:cNvPr>
          <p:cNvSpPr>
            <a:spLocks noGrp="1"/>
          </p:cNvSpPr>
          <p:nvPr>
            <p:ph type="body" idx="1"/>
          </p:nvPr>
        </p:nvSpPr>
        <p:spPr bwMode="auto">
          <a:xfrm>
            <a:off x="901324" y="3314171"/>
            <a:ext cx="9864137" cy="662516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pPr eaLnBrk="1" hangingPunct="1"/>
            <a:r>
              <a:rPr lang="ja-JP" altLang="en-US">
                <a:latin typeface="UD デジタル 教科書体 NK-B" panose="02020700000000000000" pitchFamily="18" charset="-128"/>
                <a:ea typeface="UD デジタル 教科書体 NK-B" panose="02020700000000000000" pitchFamily="18" charset="-128"/>
              </a:rPr>
              <a:t>スクールカウンセリングとはの</a:t>
            </a:r>
            <a:r>
              <a:rPr lang="ja-JP" altLang="ja-JP">
                <a:latin typeface="UD デジタル 教科書体 NK-B" panose="02020700000000000000" pitchFamily="18" charset="-128"/>
                <a:ea typeface="UD デジタル 教科書体 NK-B" panose="02020700000000000000" pitchFamily="18" charset="-128"/>
              </a:rPr>
              <a:t>一つ</a:t>
            </a:r>
            <a:r>
              <a:rPr lang="ja-JP" altLang="en-US">
                <a:latin typeface="UD デジタル 教科書体 NK-B" panose="02020700000000000000" pitchFamily="18" charset="-128"/>
                <a:ea typeface="UD デジタル 教科書体 NK-B" panose="02020700000000000000" pitchFamily="18" charset="-128"/>
              </a:rPr>
              <a:t>の答え</a:t>
            </a:r>
            <a:r>
              <a:rPr lang="ja-JP" altLang="ja-JP">
                <a:latin typeface="UD デジタル 教科書体 NK-B" panose="02020700000000000000" pitchFamily="18" charset="-128"/>
                <a:ea typeface="UD デジタル 教科書体 NK-B" panose="02020700000000000000" pitchFamily="18" charset="-128"/>
              </a:rPr>
              <a:t>は、学校という場で行われるカウンセリング、つまりカウンセリングの一領域という答えになる。もう一つ</a:t>
            </a:r>
            <a:r>
              <a:rPr lang="ja-JP" altLang="en-US">
                <a:latin typeface="UD デジタル 教科書体 NK-B" panose="02020700000000000000" pitchFamily="18" charset="-128"/>
                <a:ea typeface="UD デジタル 教科書体 NK-B" panose="02020700000000000000" pitchFamily="18" charset="-128"/>
              </a:rPr>
              <a:t>の答え</a:t>
            </a:r>
            <a:r>
              <a:rPr lang="ja-JP" altLang="ja-JP">
                <a:latin typeface="UD デジタル 教科書体 NK-B" panose="02020700000000000000" pitchFamily="18" charset="-128"/>
                <a:ea typeface="UD デジタル 教科書体 NK-B" panose="02020700000000000000" pitchFamily="18" charset="-128"/>
              </a:rPr>
              <a:t>は、学校教育の一環としてのカウンセリングいう答え</a:t>
            </a:r>
            <a:r>
              <a:rPr lang="ja-JP" altLang="en-US">
                <a:latin typeface="UD デジタル 教科書体 NK-B" panose="02020700000000000000" pitchFamily="18" charset="-128"/>
                <a:ea typeface="UD デジタル 教科書体 NK-B" panose="02020700000000000000" pitchFamily="18" charset="-128"/>
              </a:rPr>
              <a:t>です。公認心理師など心理専門職は前者、学校教育の立場からは後者です。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en-US">
                <a:latin typeface="UD デジタル 教科書体 NK-B" panose="02020700000000000000" pitchFamily="18" charset="-128"/>
                <a:ea typeface="UD デジタル 教科書体 NK-B" panose="02020700000000000000" pitchFamily="18" charset="-128"/>
              </a:rPr>
              <a:t>本プログラムでは、スクールカウンセリングは、「</a:t>
            </a:r>
            <a:r>
              <a:rPr lang="ja-JP" altLang="ja-JP">
                <a:latin typeface="UD デジタル 教科書体 NK-B" panose="02020700000000000000" pitchFamily="18" charset="-128"/>
                <a:ea typeface="UD デジタル 教科書体 NK-B" panose="02020700000000000000" pitchFamily="18" charset="-128"/>
              </a:rPr>
              <a:t>スクールカウンセリングを、教師やスクールカウンセラーらの連携協働による、学校教育の一環としてのカウンセリング</a:t>
            </a:r>
            <a:r>
              <a:rPr lang="ja-JP" altLang="en-US">
                <a:latin typeface="UD デジタル 教科書体 NK-B" panose="02020700000000000000" pitchFamily="18" charset="-128"/>
                <a:ea typeface="UD デジタル 教科書体 NK-B" panose="02020700000000000000" pitchFamily="18" charset="-128"/>
              </a:rPr>
              <a:t>」と捉えています。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en-US">
                <a:latin typeface="UD デジタル 教科書体 NK-B" panose="02020700000000000000" pitchFamily="18" charset="-128"/>
                <a:ea typeface="UD デジタル 教科書体 NK-B" panose="02020700000000000000" pitchFamily="18" charset="-128"/>
              </a:rPr>
              <a:t>学校教育における「カウンセリング」は、</a:t>
            </a:r>
            <a:r>
              <a:rPr lang="en-US" altLang="ja-JP">
                <a:latin typeface="UD デジタル 教科書体 NK-B" panose="02020700000000000000" pitchFamily="18" charset="-128"/>
                <a:ea typeface="UD デジタル 教科書体 NK-B" panose="02020700000000000000" pitchFamily="18" charset="-128"/>
              </a:rPr>
              <a:t>3</a:t>
            </a:r>
            <a:r>
              <a:rPr lang="ja-JP" altLang="en-US">
                <a:latin typeface="UD デジタル 教科書体 NK-B" panose="02020700000000000000" pitchFamily="18" charset="-128"/>
                <a:ea typeface="UD デジタル 教科書体 NK-B" panose="02020700000000000000" pitchFamily="18" charset="-128"/>
              </a:rPr>
              <a:t>種類に整理できます。</a:t>
            </a:r>
            <a:endParaRPr lang="en-US" altLang="ja-JP">
              <a:latin typeface="UD デジタル 教科書体 NK-B" panose="02020700000000000000" pitchFamily="18" charset="-128"/>
              <a:ea typeface="UD デジタル 教科書体 NK-B" panose="02020700000000000000" pitchFamily="18" charset="-128"/>
            </a:endParaRPr>
          </a:p>
          <a:p>
            <a:r>
              <a:rPr lang="ja-JP" altLang="en-US">
                <a:latin typeface="UD デジタル 教科書体 NK-B" panose="02020700000000000000" pitchFamily="18" charset="-128"/>
                <a:ea typeface="UD デジタル 教科書体 NK-B" panose="02020700000000000000" pitchFamily="18" charset="-128"/>
              </a:rPr>
              <a:t>狭義では、</a:t>
            </a:r>
            <a:r>
              <a:rPr lang="en-US" altLang="ja-JP">
                <a:latin typeface="UD デジタル 教科書体 NK-B" panose="02020700000000000000" pitchFamily="18" charset="-128"/>
                <a:ea typeface="UD デジタル 教科書体 NK-B" panose="02020700000000000000" pitchFamily="18" charset="-128"/>
              </a:rPr>
              <a:t>SC</a:t>
            </a:r>
            <a:r>
              <a:rPr lang="ja-JP" altLang="en-US">
                <a:latin typeface="UD デジタル 教科書体 NK-B" panose="02020700000000000000" pitchFamily="18" charset="-128"/>
                <a:ea typeface="UD デジタル 教科書体 NK-B" panose="02020700000000000000" pitchFamily="18" charset="-128"/>
              </a:rPr>
              <a:t>やそれに準じる専門家による、児童生徒（クライエント）の自己理解や「問題」への対応を援助する面接を指します。</a:t>
            </a:r>
            <a:endParaRPr lang="en-US" altLang="ja-JP">
              <a:latin typeface="UD デジタル 教科書体 NK-B" panose="02020700000000000000" pitchFamily="18" charset="-128"/>
              <a:ea typeface="UD デジタル 教科書体 NK-B" panose="02020700000000000000" pitchFamily="18" charset="-128"/>
            </a:endParaRPr>
          </a:p>
          <a:p>
            <a:r>
              <a:rPr lang="ja-JP" altLang="en-US">
                <a:latin typeface="UD デジタル 教科書体 NK-B" panose="02020700000000000000" pitchFamily="18" charset="-128"/>
                <a:ea typeface="UD デジタル 教科書体 NK-B" panose="02020700000000000000" pitchFamily="18" charset="-128"/>
              </a:rPr>
              <a:t>やや広義では、教師や</a:t>
            </a:r>
            <a:r>
              <a:rPr lang="en-US" altLang="ja-JP">
                <a:latin typeface="UD デジタル 教科書体 NK-B" panose="02020700000000000000" pitchFamily="18" charset="-128"/>
                <a:ea typeface="UD デジタル 教科書体 NK-B" panose="02020700000000000000" pitchFamily="18" charset="-128"/>
              </a:rPr>
              <a:t>SC</a:t>
            </a:r>
            <a:r>
              <a:rPr lang="ja-JP" altLang="en-US">
                <a:latin typeface="UD デジタル 教科書体 NK-B" panose="02020700000000000000" pitchFamily="18" charset="-128"/>
                <a:ea typeface="UD デジタル 教科書体 NK-B" panose="02020700000000000000" pitchFamily="18" charset="-128"/>
              </a:rPr>
              <a:t>などの援助者による直接の援助的なかかわりを意味します。</a:t>
            </a:r>
            <a:endParaRPr lang="en-US" altLang="ja-JP">
              <a:latin typeface="UD デジタル 教科書体 NK-B" panose="02020700000000000000" pitchFamily="18" charset="-128"/>
              <a:ea typeface="UD デジタル 教科書体 NK-B" panose="02020700000000000000" pitchFamily="18" charset="-128"/>
            </a:endParaRPr>
          </a:p>
          <a:p>
            <a:r>
              <a:rPr lang="ja-JP" altLang="en-US">
                <a:latin typeface="UD デジタル 教科書体 NK-B" panose="02020700000000000000" pitchFamily="18" charset="-128"/>
                <a:ea typeface="UD デジタル 教科書体 NK-B" panose="02020700000000000000" pitchFamily="18" charset="-128"/>
              </a:rPr>
              <a:t>そして広義では、教師や</a:t>
            </a:r>
            <a:r>
              <a:rPr lang="en-US" altLang="ja-JP">
                <a:latin typeface="UD デジタル 教科書体 NK-B" panose="02020700000000000000" pitchFamily="18" charset="-128"/>
                <a:ea typeface="UD デジタル 教科書体 NK-B" panose="02020700000000000000" pitchFamily="18" charset="-128"/>
              </a:rPr>
              <a:t>SC</a:t>
            </a:r>
            <a:r>
              <a:rPr lang="ja-JP" altLang="en-US">
                <a:latin typeface="UD デジタル 教科書体 NK-B" panose="02020700000000000000" pitchFamily="18" charset="-128"/>
                <a:ea typeface="UD デジタル 教科書体 NK-B" panose="02020700000000000000" pitchFamily="18" charset="-128"/>
              </a:rPr>
              <a:t>などの援助者が、子どもが学校生活を通して、さまざまな課題に取り組むうえで出会う問題状況や危機状況に対応するのを援助することとなります。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en-US">
                <a:latin typeface="UD デジタル 教科書体 NK-B" panose="02020700000000000000" pitchFamily="18" charset="-128"/>
                <a:ea typeface="UD デジタル 教科書体 NK-B" panose="02020700000000000000" pitchFamily="18" charset="-128"/>
              </a:rPr>
              <a:t>本プログラムでは、スクールカウンセリングについて、広義のカウンセリングとして捉えています。</a:t>
            </a:r>
            <a:endParaRPr lang="en-US" altLang="ja-JP">
              <a:latin typeface="UD デジタル 教科書体 NK-B" panose="02020700000000000000" pitchFamily="18" charset="-128"/>
              <a:ea typeface="UD デジタル 教科書体 NK-B" panose="02020700000000000000" pitchFamily="18"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a:extLst>
              <a:ext uri="{FF2B5EF4-FFF2-40B4-BE49-F238E27FC236}">
                <a16:creationId xmlns:a16="http://schemas.microsoft.com/office/drawing/2014/main" id="{BCEC8D6D-1BB5-9AD2-0073-3E32071E9214}"/>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ノート プレースホルダ 2">
            <a:extLst>
              <a:ext uri="{FF2B5EF4-FFF2-40B4-BE49-F238E27FC236}">
                <a16:creationId xmlns:a16="http://schemas.microsoft.com/office/drawing/2014/main" id="{77B887F9-13A2-8CF4-A26F-82C7B33A8752}"/>
              </a:ext>
            </a:extLst>
          </p:cNvPr>
          <p:cNvSpPr>
            <a:spLocks noGrp="1"/>
          </p:cNvSpPr>
          <p:nvPr>
            <p:ph type="body" idx="1"/>
          </p:nvPr>
        </p:nvSpPr>
        <p:spPr bwMode="auto">
          <a:xfrm>
            <a:off x="980111" y="3201530"/>
            <a:ext cx="7848765" cy="5125938"/>
          </a:xfrm>
        </p:spPr>
        <p:txBody>
          <a:bodyPr wrap="square" lIns="91180" tIns="45590" rIns="91180" bIns="45590" numCol="1" anchor="t" anchorCtr="0" compatLnSpc="1">
            <a:prstTxWarp prst="textNoShape">
              <a:avLst/>
            </a:prstTxWarp>
          </a:bodyPr>
          <a:lstStyle/>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第三に、コンサルテーションとは、「異なった専門性や役割をもつ者同士が子どもの問題状況について検討し今後の援助のあり方について話し合うプロセス（作戦会議）」（石隈、</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1999</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p261</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）と定義される。自らの専門性に基づきコンサルテーションを行う者をコンサルタント、コンサルテーションを受けて自らの専門性に基づき援助の対象（クライエント）に関わるものをコンサルティと呼</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びます。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学校現場では、コンサルタントとコンサルティの立場が入れ替わることがよくあります。スクールカウンセラー</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と教師が作戦会議を行うとき、</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SC</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は心理学・心理支援の専門性からはコンサルタントであるが、学校教育の専門性からは教師がコンサルタントに</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なります。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コンサルテーションの目的は</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2</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つ</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あります</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。第一は、子どもの問題状況に関して、現在の援助サービスがよく進み、子どもの学校生活の質が向上することで</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す</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。第二は、援助者（コンサルティ）が援助サービスの能力を向上させ、未来の援助サービスがよりよくなることで</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す。コンサルテーションは、予防的なスクールカウンセリングとも言えるのです。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defRPr/>
            </a:pPr>
            <a:endParaRPr lang="ja-JP"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 イメージ プレースホルダ 1">
            <a:extLst>
              <a:ext uri="{FF2B5EF4-FFF2-40B4-BE49-F238E27FC236}">
                <a16:creationId xmlns:a16="http://schemas.microsoft.com/office/drawing/2014/main" id="{AF562F2B-CD53-92E6-C8DC-0B0BDE1EE2F0}"/>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 2">
            <a:extLst>
              <a:ext uri="{FF2B5EF4-FFF2-40B4-BE49-F238E27FC236}">
                <a16:creationId xmlns:a16="http://schemas.microsoft.com/office/drawing/2014/main" id="{D9EC1D14-240D-EF5B-577B-274F265E0526}"/>
              </a:ext>
            </a:extLst>
          </p:cNvPr>
          <p:cNvSpPr>
            <a:spLocks noGrp="1"/>
          </p:cNvSpPr>
          <p:nvPr>
            <p:ph type="body" idx="1"/>
          </p:nvPr>
        </p:nvSpPr>
        <p:spPr bwMode="auto">
          <a:xfrm>
            <a:off x="980111" y="3201530"/>
            <a:ext cx="7848765" cy="3036535"/>
          </a:xfrm>
        </p:spPr>
        <p:txBody>
          <a:bodyPr wrap="square" lIns="91180" tIns="45590" rIns="91180" bIns="45590" numCol="1" anchor="t" anchorCtr="0" compatLnSpc="1">
            <a:prstTxWarp prst="textNoShape">
              <a:avLst/>
            </a:prstTxWarp>
          </a:bodyPr>
          <a:lstStyle/>
          <a:p>
            <a:pPr algn="just">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心理分野に強みや専門性を有する教師</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が、生徒指導・教育相談担当、特別支援教育担当となり、養護教諭と共に、スクールカウンセリングのリーダーシップをとってほしいと思います。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心理分野に強みや専門性を有する教師に求められる資質は、本プログラムではスクールカウンセリングの知識と方法と言えます。スクールカウンセリングの基盤を学校心理学の基盤を参考にして整理すると</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、①スクールカウンセリングの基礎となる心理学の理論や知識、②スクールカウンセリングの実践課題に関する知識、③スクールカウンセリングのスキルと</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なります。学校心理学については、第</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3</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章を参照してください。またこれら①②③については、テキストをしっかりと読んでください。</a:t>
            </a:r>
            <a:endPar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defRPr/>
            </a:pPr>
            <a:endParaRPr lang="ja-JP"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ー 1">
            <a:extLst>
              <a:ext uri="{FF2B5EF4-FFF2-40B4-BE49-F238E27FC236}">
                <a16:creationId xmlns:a16="http://schemas.microsoft.com/office/drawing/2014/main" id="{821F8B73-53E3-4B62-C688-FED4B9093A0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ノート プレースホルダー 2">
            <a:extLst>
              <a:ext uri="{FF2B5EF4-FFF2-40B4-BE49-F238E27FC236}">
                <a16:creationId xmlns:a16="http://schemas.microsoft.com/office/drawing/2014/main" id="{EF3D29BB-A17B-A756-22F0-820AC3D43BBC}"/>
              </a:ext>
            </a:extLst>
          </p:cNvPr>
          <p:cNvSpPr>
            <a:spLocks noGrp="1" noChangeArrowheads="1"/>
          </p:cNvSpPr>
          <p:nvPr>
            <p:ph type="body" idx="1"/>
          </p:nvPr>
        </p:nvSpPr>
        <p:spPr bwMode="auto"/>
        <p:txBody>
          <a:bodyPr wrap="square" numCol="1" anchor="t" anchorCtr="0" compatLnSpc="1">
            <a:prstTxWarp prst="textNoShape">
              <a:avLst/>
            </a:prstTxWarp>
          </a:bodyPr>
          <a:lstStyle/>
          <a:p>
            <a:pPr algn="just">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スクールカウンセリングの基盤です。「スクールカウンセリングの基礎となるカウンセリング心理学、学校心理学、臨床発達心理学などの理論」「スクールカウンセリングにおける課題と対応（不登校、いじめ、非行など）」「スクールカウンセリングの技法」の</a:t>
            </a:r>
            <a:r>
              <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3</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つの柱から構成されています。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それぞれの柱について、簡単に紹介します。</a:t>
            </a:r>
          </a:p>
        </p:txBody>
      </p:sp>
      <p:sp>
        <p:nvSpPr>
          <p:cNvPr id="49156" name="スライド番号プレースホルダー 3">
            <a:extLst>
              <a:ext uri="{FF2B5EF4-FFF2-40B4-BE49-F238E27FC236}">
                <a16:creationId xmlns:a16="http://schemas.microsoft.com/office/drawing/2014/main" id="{DEA9059F-C2CC-36BA-1883-99349F71FBA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35604" indent="-281586">
              <a:defRPr kumimoji="1" sz="2400">
                <a:solidFill>
                  <a:schemeClr val="tx1"/>
                </a:solidFill>
                <a:latin typeface="Times New Roman" panose="02020603050405020304" pitchFamily="18" charset="0"/>
                <a:ea typeface="ＭＳ Ｐゴシック" panose="020B0600070205080204" pitchFamily="50" charset="-128"/>
              </a:defRPr>
            </a:lvl2pPr>
            <a:lvl3pPr marL="1131090" indent="-226218">
              <a:defRPr kumimoji="1" sz="2400">
                <a:solidFill>
                  <a:schemeClr val="tx1"/>
                </a:solidFill>
                <a:latin typeface="Times New Roman" panose="02020603050405020304" pitchFamily="18" charset="0"/>
                <a:ea typeface="ＭＳ Ｐゴシック" panose="020B0600070205080204" pitchFamily="50" charset="-128"/>
              </a:defRPr>
            </a:lvl3pPr>
            <a:lvl4pPr marL="1583526" indent="-226218">
              <a:defRPr kumimoji="1" sz="2400">
                <a:solidFill>
                  <a:schemeClr val="tx1"/>
                </a:solidFill>
                <a:latin typeface="Times New Roman" panose="02020603050405020304" pitchFamily="18" charset="0"/>
                <a:ea typeface="ＭＳ Ｐゴシック" panose="020B0600070205080204" pitchFamily="50" charset="-128"/>
              </a:defRPr>
            </a:lvl4pPr>
            <a:lvl5pPr marL="2035962" indent="-226218">
              <a:defRPr kumimoji="1" sz="2400">
                <a:solidFill>
                  <a:schemeClr val="tx1"/>
                </a:solidFill>
                <a:latin typeface="Times New Roman" panose="02020603050405020304" pitchFamily="18" charset="0"/>
                <a:ea typeface="ＭＳ Ｐゴシック" panose="020B0600070205080204" pitchFamily="50" charset="-128"/>
              </a:defRPr>
            </a:lvl5pPr>
            <a:lvl6pPr marL="24915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471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027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58361"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fld id="{0AD81FA5-3F8D-4E8E-82B2-2D0D86A6CAB3}" type="slidenum">
              <a:rPr lang="ja-JP" altLang="en-US" sz="1300"/>
              <a:pPr/>
              <a:t>23</a:t>
            </a:fld>
            <a:endParaRPr lang="ja-JP" altLang="en-US" sz="13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a:extLst>
              <a:ext uri="{FF2B5EF4-FFF2-40B4-BE49-F238E27FC236}">
                <a16:creationId xmlns:a16="http://schemas.microsoft.com/office/drawing/2014/main" id="{5E8FA01B-E6EB-D679-622A-1EBAB5C7FD94}"/>
              </a:ext>
            </a:extLst>
          </p:cNvPr>
          <p:cNvSpPr>
            <a:spLocks noGrp="1" noRot="1" noChangeAspect="1" noTextEdit="1"/>
          </p:cNvSpPr>
          <p:nvPr>
            <p:ph type="sldImg"/>
          </p:nvPr>
        </p:nvSpPr>
        <p:spPr bwMode="auto">
          <a:xfrm>
            <a:off x="2659063" y="469900"/>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ノート プレースホルダ 2">
            <a:extLst>
              <a:ext uri="{FF2B5EF4-FFF2-40B4-BE49-F238E27FC236}">
                <a16:creationId xmlns:a16="http://schemas.microsoft.com/office/drawing/2014/main" id="{EA746DFE-7CD3-3ED3-2E73-C86D85DE0EAF}"/>
              </a:ext>
            </a:extLst>
          </p:cNvPr>
          <p:cNvSpPr>
            <a:spLocks noGrp="1"/>
          </p:cNvSpPr>
          <p:nvPr>
            <p:ph type="body" idx="1"/>
          </p:nvPr>
        </p:nvSpPr>
        <p:spPr bwMode="auto">
          <a:xfrm>
            <a:off x="980111" y="3201529"/>
            <a:ext cx="7848765" cy="5768465"/>
          </a:xfrm>
        </p:spPr>
        <p:txBody>
          <a:bodyPr wrap="square" lIns="91180" tIns="45590" rIns="91180" bIns="45590" numCol="1" anchor="t" anchorCtr="0" compatLnSpc="1">
            <a:prstTxWarp prst="textNoShape">
              <a:avLst/>
            </a:prstTxWarp>
          </a:bodyPr>
          <a:lstStyle/>
          <a:p>
            <a:pPr algn="just">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第一にスクールカウンセリングの基礎となる理論には、カウンセリング心理学、学校心理学、臨床発達心理学などがあります。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カウンセリング心理学は、</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学校教育相談、進路相談等の実践も踏まえて、開発的・予防的・問題解決的カウンセリング、精神分析、認知行動療法、クライエント中心療法など</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の</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カウンセリングの</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方法を提供し、キャリアカウンセリングなどスクールカウンセリングの実践を支えます。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学校心理学は、チームによるスクールカウンセリングのシステムや方法</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三段階の心理教育的援助サービス、個別の援助チーム・コーディネーション委員会・マネジメント委員会から構成される三層の援助チームなどのモデル</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を提供し</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、スクールカウンセリングの実践</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を支えます。</a:t>
            </a: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endParaRPr lang="en-US"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lgn="just">
              <a:defRPr/>
            </a:pP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さらに臨床発達心理学は、認知面・情緒社会面・道徳性の発達や各年齢段階における発達的特徴と課題を把握する理論を提供し、発達の多様性と発達障害、アタッチメント</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、そして家族の状況</a:t>
            </a:r>
            <a:r>
              <a:rPr lang="ja-JP" altLang="ja-JP"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など、子どもが発達する上で遭遇する課題を理解する基盤とな</a:t>
            </a:r>
            <a:r>
              <a:rPr lang="ja-JP" altLang="en-US" kern="100"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ります。</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 イメージ プレースホルダ 1">
            <a:extLst>
              <a:ext uri="{FF2B5EF4-FFF2-40B4-BE49-F238E27FC236}">
                <a16:creationId xmlns:a16="http://schemas.microsoft.com/office/drawing/2014/main" id="{1C57EA8A-B1B8-22DA-5DE4-A1E618F0BBB5}"/>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ノート プレースホルダ 2">
            <a:extLst>
              <a:ext uri="{FF2B5EF4-FFF2-40B4-BE49-F238E27FC236}">
                <a16:creationId xmlns:a16="http://schemas.microsoft.com/office/drawing/2014/main" id="{AC921D97-77CE-4B13-B917-A4623DAD0F36}"/>
              </a:ext>
            </a:extLst>
          </p:cNvPr>
          <p:cNvSpPr>
            <a:spLocks noGrp="1"/>
          </p:cNvSpPr>
          <p:nvPr>
            <p:ph type="body" idx="1"/>
          </p:nvPr>
        </p:nvSpPr>
        <p:spPr bwMode="auto">
          <a:xfrm>
            <a:off x="980111" y="3201529"/>
            <a:ext cx="7848765" cy="355373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第二にスクールカウンセリングにおける課題と対応について、実践的な知識が求められます。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例えば、</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不登校、いじめ、非行・暴力行為の他に、自殺やトラウマ、児童虐待など家族の状況</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課題の要因について</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の</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理解</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と</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援助方法についての知識</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が必要です。子どもの課題は複雑化、多様化しており、学び続けなければなりません。</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またスクールカウンセリングにおいては、学級づくり・学校づくり（予防的かかわり）の新しい知識の必要です。今</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農村型コミュニティから都市型コミュニティへの移行期</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と言われています。つまり一体感を強調するコミュニティから、個と個とのつながりを大切にするコミュニティです。一人ひとりの子どもにとって安心・安全な集団をつくる方法について学びたいと思います。</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学級の凝集性による一体感よりも一人ひとりの子どもの個性</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の</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尊重</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が鍵になります。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さらに不登校・いじめ・非行等の早期発見・早期対応についての具体的な方法も、必要です。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ja-JP" altLang="en-US">
              <a:cs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 イメージ プレースホルダ 1">
            <a:extLst>
              <a:ext uri="{FF2B5EF4-FFF2-40B4-BE49-F238E27FC236}">
                <a16:creationId xmlns:a16="http://schemas.microsoft.com/office/drawing/2014/main" id="{320478E7-50FC-0ADD-72CA-565B2091D966}"/>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ノート プレースホルダ 2">
            <a:extLst>
              <a:ext uri="{FF2B5EF4-FFF2-40B4-BE49-F238E27FC236}">
                <a16:creationId xmlns:a16="http://schemas.microsoft.com/office/drawing/2014/main" id="{27180B31-6FE2-6A01-79C6-8035BBC22DE2}"/>
              </a:ext>
            </a:extLst>
          </p:cNvPr>
          <p:cNvSpPr>
            <a:spLocks noGrp="1"/>
          </p:cNvSpPr>
          <p:nvPr>
            <p:ph type="body" idx="1"/>
          </p:nvPr>
        </p:nvSpPr>
        <p:spPr bwMode="auto">
          <a:xfrm>
            <a:off x="556238" y="3112687"/>
            <a:ext cx="8203306" cy="405347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endParaRPr lang="en-US" altLang="ja-JP">
              <a:ea typeface="UD デジタル 教科書体 N-R" panose="02020400000000000000" pitchFamily="18" charset="-128"/>
              <a:cs typeface="Arial" panose="020B0604020202020204" pitchFamily="34" charset="0"/>
            </a:endParaRPr>
          </a:p>
          <a:p>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第三に、スクールカウンセリングの</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能力</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には、アセスメント、カウンセリング、コンサルテーションなど</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があります。心理分野に強みや専門性を有する教師</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としては、教育の専門性を基盤とするスクールカウンセリングの</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能力</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に焦点が当た</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ります</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・アセスメントの能力しては、一次的援助サービスについての情報の収集・整理、</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SOS</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の発見と二次的援助サービスのニーズの把握、三次的援助サービスでは</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WISC-V</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などの検査結果の援助サービスへの提案など</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・カウンセリングの能力としては、まず面談があります。教師の「</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面談」は</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傾聴など</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SC</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の「面接」と共通するところも</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あります</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が、日常の学校生活上の困りごとに焦点をあてた助言・提案が積極的にできるところも強み</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す。またソーシャル・エモーショナル・ラーニングなど学級・学校集団へのカウンセリングの能力が求められます。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教師や保護者へのコンサルテーションとしては、生徒指導部会・教育相談部会、個別の援助チームなどで、子どもの状況に関する情報の整理と援助サービスに関しての提案などの</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能力が必要となります</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そしてチーム援助を促進するコーディネーションの能力も、心理分野に強みや専門性を有する教師に求められる資質です。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ja-JP" altLang="en-US">
              <a:cs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スライド イメージ プレースホルダ 1">
            <a:extLst>
              <a:ext uri="{FF2B5EF4-FFF2-40B4-BE49-F238E27FC236}">
                <a16:creationId xmlns:a16="http://schemas.microsoft.com/office/drawing/2014/main" id="{92A40681-1249-EF31-B3DE-95A296EA07B8}"/>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ノート プレースホルダ 2">
            <a:extLst>
              <a:ext uri="{FF2B5EF4-FFF2-40B4-BE49-F238E27FC236}">
                <a16:creationId xmlns:a16="http://schemas.microsoft.com/office/drawing/2014/main" id="{5026B844-DF48-6B86-8A8C-B2477B82A9C9}"/>
              </a:ext>
            </a:extLst>
          </p:cNvPr>
          <p:cNvSpPr>
            <a:spLocks noGrp="1"/>
          </p:cNvSpPr>
          <p:nvPr>
            <p:ph type="body" idx="1"/>
          </p:nvPr>
        </p:nvSpPr>
        <p:spPr bwMode="auto">
          <a:xfrm>
            <a:off x="980111" y="3201530"/>
            <a:ext cx="7848765" cy="3036535"/>
          </a:xfrm>
        </p:spPr>
        <p:txBody>
          <a:bodyPr wrap="square" lIns="91180" tIns="45590" rIns="91180" bIns="45590" numCol="1" anchor="t" anchorCtr="0" compatLnSpc="1">
            <a:prstTxWarp prst="textNoShape">
              <a:avLst/>
            </a:prstTxWarp>
            <a:normAutofit fontScale="92500"/>
          </a:bodyPr>
          <a:lstStyle/>
          <a:p>
            <a:pPr>
              <a:defRPr/>
            </a:pP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心理分野に強みや専門性を有する教師の育成には、大学教職課程、大学院、そして現任の教師の講習があります。</a:t>
            </a:r>
            <a:endPar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endPar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まず大学教職課程における学習の充実です。すべての教師が子どもの学校生活すべての課題について援助を行う日本型学校教育では、すべての教師がスクールカウンセリングについて基礎的な知識と技法を獲得する必要があります。大学の教職課程における「生徒指導」「進路指導・キャリア教育」「教育相談」等の授業は、教師のスクールカウンセリングの能力の基礎を作ります。さらには公認心理師のカリキュラムにある「教育・学校心理学」の設置を通して、心理分野に強みや専門性を有する教師と心理の専門家である公認心理師との共通の知識基盤を得る機会をつくることが望ましいといます。</a:t>
            </a:r>
            <a:endPar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endPar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つぎに</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教職大学院における学修</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です。生徒指導・教育相談に関する領域には子どもの理解、問題行動の事例研究、子どもの進路発達を促す指導援助などがあります。また学級経営・学校経営などの領域での学習も、心理分野に強みや専門性を有する教師が学級づくり・学校づくりを援助する役割を支えます。教職大学院でスクールカウンセリング心理学の資質を獲得することができます。</a:t>
            </a:r>
            <a:endPar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endPar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a:defRPr/>
            </a:pP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さらに今回の講座のような</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現任の</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先生方</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の講習</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です。</a:t>
            </a:r>
            <a:r>
              <a:rPr lang="ja-JP"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教育委員会が大学と協働で</a:t>
            </a:r>
            <a:r>
              <a:rPr lang="ja-JP" altLang="en-US" dirty="0">
                <a:latin typeface="UD デジタル 教科書体 NK-B" panose="02020700000000000000" pitchFamily="18" charset="-128"/>
                <a:ea typeface="UD デジタル 教科書体 NK-B" panose="02020700000000000000" pitchFamily="18" charset="-128"/>
                <a:cs typeface="Arial" panose="020B0604020202020204" pitchFamily="34" charset="0"/>
              </a:rPr>
              <a:t>。「教育相談コーディネーター研修講座」など現在の講座を整理し発展させていくことが望まれます。実践的な講座を通して、教育相談、児童生徒理解、チーム援助の方法など、心理分野に強みや専門性を有する教師の資質能力の育成が可能です。</a:t>
            </a:r>
            <a:endParaRPr lang="en-US" altLang="ja-JP" dirty="0">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defRPr/>
            </a:pPr>
            <a:endParaRPr lang="ja-JP" alt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 イメージ プレースホルダ 1">
            <a:extLst>
              <a:ext uri="{FF2B5EF4-FFF2-40B4-BE49-F238E27FC236}">
                <a16:creationId xmlns:a16="http://schemas.microsoft.com/office/drawing/2014/main" id="{EC2BC430-9019-F80D-8BD2-24BABF6F6C7B}"/>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ノート プレースホルダ 2">
            <a:extLst>
              <a:ext uri="{FF2B5EF4-FFF2-40B4-BE49-F238E27FC236}">
                <a16:creationId xmlns:a16="http://schemas.microsoft.com/office/drawing/2014/main" id="{D08A5DEB-7D08-B383-DFF0-712FEA10899D}"/>
              </a:ext>
            </a:extLst>
          </p:cNvPr>
          <p:cNvSpPr>
            <a:spLocks noGrp="1"/>
          </p:cNvSpPr>
          <p:nvPr>
            <p:ph type="body" idx="1"/>
          </p:nvPr>
        </p:nvSpPr>
        <p:spPr bwMode="auto">
          <a:xfrm>
            <a:off x="843022" y="3184079"/>
            <a:ext cx="7848764" cy="303653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教育委員会、各学校で、「心理分野に強みや専門性を有する教師」を発見し、リストを作ることです。例えば、</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①教職大学院で生徒指導・教育相談等を学習している先生、②生徒指導・教育相談関係の分掌で講座等を受け学び続けている先生、③</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養護教諭や特別支援教育担当教師</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でスクールカウンセリングの講座等を受けている先生、</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そして④</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スクールカウンセリング（子どもの学校生活の苦戦での援助）に関</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わ</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る資格を獲得している</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先生です。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スクールカウンセリング関係の資格をもつ先生は、スクールカウンセリングの脂質をもっているだけでなく、継続的に研修を受けています。これらの心理分野に強みや専門性を有する教師が学校現場で活かされずにいるのは、もったいないと思い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そして、管理職のリーダーシップで心理分野に強みや専門性を有する教師を活用するのです。心理分野に強みや専門性を有する教師を活用する職務としては、</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生徒指導部</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・教育相談部</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など</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の</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校務分掌</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教育相談コーディネーターや校内支援センター担当、不登校担当などがあります。現在「生徒指導を担当する教師」の加配や自治体によっては不登校支援担当の加配などもあります。積極的に、心理分野に強みや専門性を有する教師を活用することが望まれ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ja-JP" altLang="en-US">
              <a:cs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スライド イメージ プレースホルダ 1">
            <a:extLst>
              <a:ext uri="{FF2B5EF4-FFF2-40B4-BE49-F238E27FC236}">
                <a16:creationId xmlns:a16="http://schemas.microsoft.com/office/drawing/2014/main" id="{89FA425B-5588-9AD2-0B92-4CC318EABB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ノート プレースホルダ 2">
            <a:extLst>
              <a:ext uri="{FF2B5EF4-FFF2-40B4-BE49-F238E27FC236}">
                <a16:creationId xmlns:a16="http://schemas.microsoft.com/office/drawing/2014/main" id="{CD46245D-A3C0-7D95-1392-7A55878488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スライド イメージ プレースホルダ 1">
            <a:extLst>
              <a:ext uri="{FF2B5EF4-FFF2-40B4-BE49-F238E27FC236}">
                <a16:creationId xmlns:a16="http://schemas.microsoft.com/office/drawing/2014/main" id="{0FAE0F3A-DC83-490A-DB22-F4E43EE88C10}"/>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ノート プレースホルダ 2">
            <a:extLst>
              <a:ext uri="{FF2B5EF4-FFF2-40B4-BE49-F238E27FC236}">
                <a16:creationId xmlns:a16="http://schemas.microsoft.com/office/drawing/2014/main" id="{72C60C8A-2258-D187-3471-6DE91CE9A6E6}"/>
              </a:ext>
            </a:extLst>
          </p:cNvPr>
          <p:cNvSpPr>
            <a:spLocks noGrp="1"/>
          </p:cNvSpPr>
          <p:nvPr>
            <p:ph type="body" idx="1"/>
          </p:nvPr>
        </p:nvSpPr>
        <p:spPr bwMode="auto">
          <a:xfrm>
            <a:off x="980111" y="3201530"/>
            <a:ext cx="7848765" cy="303653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最後に、チーム学校におけるスクールカウンセリングの体制について述べたいと思います。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第一にチーム学校の課題・学校教育を発展させるために、</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多様な援助ニーズをもつ、一人ひとりの子どもに焦点をあて援助するスクールカウンセリングの充実</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が求められます。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第二に、すべての教師による援助を基盤に、心理分野に強みや専門性を有する教師の援助を付加して、さらにＳＣ・ＳＳＷの援助を活用するという、スクールカウンセリングのシステムを作ることが急務で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第三に、心理分野に強みや専門性を有する教師は、チーム学校の充実の担い手であることを強調したいと思います。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みなさまが、</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3</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日間の心理分野に強みや専門性を有する教師の脂質向上のプログラムで、これまでの学校教育のご経験を振り返りながらスクールカウンセリングについて学んでいただけることを願っております。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eaLnBrk="1" hangingPunct="1"/>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 1">
            <a:extLst>
              <a:ext uri="{FF2B5EF4-FFF2-40B4-BE49-F238E27FC236}">
                <a16:creationId xmlns:a16="http://schemas.microsoft.com/office/drawing/2014/main" id="{59A2D082-C0E4-E634-BDF5-ECB5C6AE5C37}"/>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ノート プレースホルダ 2">
            <a:extLst>
              <a:ext uri="{FF2B5EF4-FFF2-40B4-BE49-F238E27FC236}">
                <a16:creationId xmlns:a16="http://schemas.microsoft.com/office/drawing/2014/main" id="{7A70E70D-ED9F-A9DF-3D13-559DB44820F1}"/>
              </a:ext>
            </a:extLst>
          </p:cNvPr>
          <p:cNvSpPr>
            <a:spLocks noGrp="1" noChangeArrowheads="1"/>
          </p:cNvSpPr>
          <p:nvPr>
            <p:ph type="body" idx="1"/>
          </p:nvPr>
        </p:nvSpPr>
        <p:spPr bwMode="auto">
          <a:xfrm>
            <a:off x="343512" y="3201530"/>
            <a:ext cx="8965965" cy="591124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pPr eaLnBrk="1" hangingPunct="1"/>
            <a:r>
              <a:rPr lang="en-US" altLang="ja-JP">
                <a:latin typeface="UD デジタル 教科書体 NK-B" panose="02020700000000000000" pitchFamily="18" charset="-128"/>
                <a:ea typeface="UD デジタル 教科書体 NK-B" panose="02020700000000000000" pitchFamily="18" charset="-128"/>
              </a:rPr>
              <a:t>2022</a:t>
            </a:r>
            <a:r>
              <a:rPr lang="ja-JP" altLang="ja-JP">
                <a:latin typeface="UD デジタル 教科書体 NK-B" panose="02020700000000000000" pitchFamily="18" charset="-128"/>
                <a:ea typeface="UD デジタル 教科書体 NK-B" panose="02020700000000000000" pitchFamily="18" charset="-128"/>
              </a:rPr>
              <a:t>年『生徒指導提要』の改訂版が発表され</a:t>
            </a:r>
            <a:r>
              <a:rPr lang="ja-JP" altLang="en-US">
                <a:latin typeface="UD デジタル 教科書体 NK-B" panose="02020700000000000000" pitchFamily="18" charset="-128"/>
                <a:ea typeface="UD デジタル 教科書体 NK-B" panose="02020700000000000000" pitchFamily="18" charset="-128"/>
              </a:rPr>
              <a:t>まし</a:t>
            </a:r>
            <a:r>
              <a:rPr lang="ja-JP" altLang="ja-JP">
                <a:latin typeface="UD デジタル 教科書体 NK-B" panose="02020700000000000000" pitchFamily="18" charset="-128"/>
                <a:ea typeface="UD デジタル 教科書体 NK-B" panose="02020700000000000000" pitchFamily="18" charset="-128"/>
              </a:rPr>
              <a:t>た。生徒指導提要はこれからのスクールカウンセリングの指針とな</a:t>
            </a:r>
            <a:r>
              <a:rPr lang="ja-JP" altLang="en-US">
                <a:latin typeface="UD デジタル 教科書体 NK-B" panose="02020700000000000000" pitchFamily="18" charset="-128"/>
                <a:ea typeface="UD デジタル 教科書体 NK-B" panose="02020700000000000000" pitchFamily="18" charset="-128"/>
              </a:rPr>
              <a:t>ります</a:t>
            </a:r>
            <a:r>
              <a:rPr lang="ja-JP" altLang="ja-JP">
                <a:latin typeface="UD デジタル 教科書体 NK-B" panose="02020700000000000000" pitchFamily="18" charset="-128"/>
                <a:ea typeface="UD デジタル 教科書体 NK-B" panose="02020700000000000000" pitchFamily="18" charset="-128"/>
              </a:rPr>
              <a:t>。石隈（</a:t>
            </a:r>
            <a:r>
              <a:rPr lang="en-US" altLang="ja-JP">
                <a:latin typeface="UD デジタル 教科書体 NK-B" panose="02020700000000000000" pitchFamily="18" charset="-128"/>
                <a:ea typeface="UD デジタル 教科書体 NK-B" panose="02020700000000000000" pitchFamily="18" charset="-128"/>
              </a:rPr>
              <a:t>2023</a:t>
            </a:r>
            <a:r>
              <a:rPr lang="ja-JP" altLang="ja-JP">
                <a:latin typeface="UD デジタル 教科書体 NK-B" panose="02020700000000000000" pitchFamily="18" charset="-128"/>
                <a:ea typeface="UD デジタル 教科書体 NK-B" panose="02020700000000000000" pitchFamily="18" charset="-128"/>
              </a:rPr>
              <a:t>）にそって、生徒指導提要の主な内容を紹介</a:t>
            </a:r>
            <a:r>
              <a:rPr lang="ja-JP" altLang="en-US">
                <a:latin typeface="UD デジタル 教科書体 NK-B" panose="02020700000000000000" pitchFamily="18" charset="-128"/>
                <a:ea typeface="UD デジタル 教科書体 NK-B" panose="02020700000000000000" pitchFamily="18" charset="-128"/>
              </a:rPr>
              <a:t>します。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en-US">
                <a:latin typeface="UD デジタル 教科書体 NK-B" panose="02020700000000000000" pitchFamily="18" charset="-128"/>
                <a:ea typeface="UD デジタル 教科書体 NK-B" panose="02020700000000000000" pitchFamily="18" charset="-128"/>
              </a:rPr>
              <a:t>まず生徒指導の定義は、「　　　　　」となっています。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en-US" altLang="ja-JP">
                <a:latin typeface="UD デジタル 教科書体 NK-B" panose="02020700000000000000" pitchFamily="18" charset="-128"/>
                <a:ea typeface="UD デジタル 教科書体 NK-B" panose="02020700000000000000" pitchFamily="18" charset="-128"/>
              </a:rPr>
              <a:t>『</a:t>
            </a:r>
            <a:r>
              <a:rPr lang="ja-JP" altLang="en-US">
                <a:latin typeface="UD デジタル 教科書体 NK-B" panose="02020700000000000000" pitchFamily="18" charset="-128"/>
                <a:ea typeface="UD デジタル 教科書体 NK-B" panose="02020700000000000000" pitchFamily="18" charset="-128"/>
              </a:rPr>
              <a:t>生徒指導提要</a:t>
            </a:r>
            <a:r>
              <a:rPr lang="en-US" altLang="ja-JP">
                <a:latin typeface="UD デジタル 教科書体 NK-B" panose="02020700000000000000" pitchFamily="18" charset="-128"/>
                <a:ea typeface="UD デジタル 教科書体 NK-B" panose="02020700000000000000" pitchFamily="18" charset="-128"/>
              </a:rPr>
              <a:t>』</a:t>
            </a:r>
            <a:r>
              <a:rPr lang="ja-JP" altLang="en-US">
                <a:latin typeface="UD デジタル 教科書体 NK-B" panose="02020700000000000000" pitchFamily="18" charset="-128"/>
                <a:ea typeface="UD デジタル 教科書体 NK-B" panose="02020700000000000000" pitchFamily="18" charset="-128"/>
              </a:rPr>
              <a:t>では、不登校やいじめなど、児童生徒の苦戦している状態を「生徒指導上の課題」としています。そして①特定の課題を想定しない場合の生徒とのかかわりは、「支持する」「支える」として、②特定の課題がある場合は、「指導する」「援助する」となりま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en-US">
                <a:latin typeface="UD デジタル 教科書体 NK-B" panose="02020700000000000000" pitchFamily="18" charset="-128"/>
                <a:ea typeface="UD デジタル 教科書体 NK-B" panose="02020700000000000000" pitchFamily="18" charset="-128"/>
              </a:rPr>
              <a:t>重要なことは、①と②を合わせて「支援する」としたことです。つまり、</a:t>
            </a:r>
            <a:r>
              <a:rPr lang="en-US" altLang="ja-JP">
                <a:latin typeface="UD デジタル 教科書体 NK-B" panose="02020700000000000000" pitchFamily="18" charset="-128"/>
                <a:ea typeface="UD デジタル 教科書体 NK-B" panose="02020700000000000000" pitchFamily="18" charset="-128"/>
              </a:rPr>
              <a:t>『</a:t>
            </a:r>
            <a:r>
              <a:rPr lang="ja-JP" altLang="en-US">
                <a:latin typeface="UD デジタル 教科書体 NK-B" panose="02020700000000000000" pitchFamily="18" charset="-128"/>
                <a:ea typeface="UD デジタル 教科書体 NK-B" panose="02020700000000000000" pitchFamily="18" charset="-128"/>
              </a:rPr>
              <a:t>生徒指導提要</a:t>
            </a:r>
            <a:r>
              <a:rPr lang="en-US" altLang="ja-JP">
                <a:latin typeface="UD デジタル 教科書体 NK-B" panose="02020700000000000000" pitchFamily="18" charset="-128"/>
                <a:ea typeface="UD デジタル 教科書体 NK-B" panose="02020700000000000000" pitchFamily="18" charset="-128"/>
              </a:rPr>
              <a:t>』</a:t>
            </a:r>
            <a:r>
              <a:rPr lang="ja-JP" altLang="en-US">
                <a:latin typeface="UD デジタル 教科書体 NK-B" panose="02020700000000000000" pitchFamily="18" charset="-128"/>
                <a:ea typeface="UD デジタル 教科書体 NK-B" panose="02020700000000000000" pitchFamily="18" charset="-128"/>
              </a:rPr>
              <a:t>において、生徒指導は生徒支援であることが明言されました。生徒指導は変わって行きます。そして生徒指導は、スクールカウンセリングの中心的な活動となります。</a:t>
            </a:r>
            <a:endParaRPr lang="ja-JP" altLang="ja-JP">
              <a:latin typeface="UD デジタル 教科書体 NK-B" panose="02020700000000000000" pitchFamily="18" charset="-128"/>
              <a:ea typeface="UD デジタル 教科書体 NK-B" panose="02020700000000000000" pitchFamily="18" charset="-128"/>
            </a:endParaRPr>
          </a:p>
          <a:p>
            <a:pPr eaLnBrk="1" hangingPunct="1"/>
            <a:endParaRPr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スライド イメージ プレースホルダ 1">
            <a:extLst>
              <a:ext uri="{FF2B5EF4-FFF2-40B4-BE49-F238E27FC236}">
                <a16:creationId xmlns:a16="http://schemas.microsoft.com/office/drawing/2014/main" id="{5490E098-FC6F-ABA7-8136-671B343AA1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ノート プレースホルダ 2">
            <a:extLst>
              <a:ext uri="{FF2B5EF4-FFF2-40B4-BE49-F238E27FC236}">
                <a16:creationId xmlns:a16="http://schemas.microsoft.com/office/drawing/2014/main" id="{454CEE8B-CCBC-B6DD-EF07-EA52E652B1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引用文献です。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spcBef>
                <a:spcPct val="0"/>
              </a:spcBef>
            </a:pPr>
            <a:endParaRPr lang="en-US" altLang="ja-JP">
              <a:cs typeface="Arial" panose="020B0604020202020204" pitchFamily="34" charset="0"/>
            </a:endParaRPr>
          </a:p>
          <a:p>
            <a:pPr eaLnBrk="1" hangingPunct="1">
              <a:spcBef>
                <a:spcPct val="0"/>
              </a:spcBef>
            </a:pPr>
            <a:endParaRPr lang="en-US" altLang="ja-JP">
              <a:cs typeface="Arial" panose="020B0604020202020204" pitchFamily="34" charset="0"/>
            </a:endParaRPr>
          </a:p>
          <a:p>
            <a:pPr eaLnBrk="1" hangingPunct="1">
              <a:spcBef>
                <a:spcPct val="0"/>
              </a:spcBef>
            </a:pPr>
            <a:endParaRPr lang="ja-JP" altLang="en-US">
              <a:cs typeface="Arial" panose="020B0604020202020204" pitchFamily="34" charset="0"/>
            </a:endParaRPr>
          </a:p>
        </p:txBody>
      </p:sp>
      <p:sp>
        <p:nvSpPr>
          <p:cNvPr id="65540" name="スライド番号プレースホルダ 3">
            <a:extLst>
              <a:ext uri="{FF2B5EF4-FFF2-40B4-BE49-F238E27FC236}">
                <a16:creationId xmlns:a16="http://schemas.microsoft.com/office/drawing/2014/main" id="{FA50D903-D87D-58FD-6610-969E0033E2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29277" indent="-278422">
              <a:defRPr kumimoji="1" sz="2400">
                <a:solidFill>
                  <a:schemeClr val="tx1"/>
                </a:solidFill>
                <a:latin typeface="Times New Roman" panose="02020603050405020304" pitchFamily="18" charset="0"/>
                <a:ea typeface="ＭＳ Ｐゴシック" panose="020B0600070205080204" pitchFamily="50" charset="-128"/>
              </a:defRPr>
            </a:lvl2pPr>
            <a:lvl3pPr marL="1123180" indent="-223055">
              <a:defRPr kumimoji="1" sz="2400">
                <a:solidFill>
                  <a:schemeClr val="tx1"/>
                </a:solidFill>
                <a:latin typeface="Times New Roman" panose="02020603050405020304" pitchFamily="18" charset="0"/>
                <a:ea typeface="ＭＳ Ｐゴシック" panose="020B0600070205080204" pitchFamily="50" charset="-128"/>
              </a:defRPr>
            </a:lvl3pPr>
            <a:lvl4pPr marL="1572452" indent="-223055">
              <a:defRPr kumimoji="1" sz="2400">
                <a:solidFill>
                  <a:schemeClr val="tx1"/>
                </a:solidFill>
                <a:latin typeface="Times New Roman" panose="02020603050405020304" pitchFamily="18" charset="0"/>
                <a:ea typeface="ＭＳ Ｐゴシック" panose="020B0600070205080204" pitchFamily="50" charset="-128"/>
              </a:defRPr>
            </a:lvl4pPr>
            <a:lvl5pPr marL="2023307" indent="-223055">
              <a:defRPr kumimoji="1" sz="2400">
                <a:solidFill>
                  <a:schemeClr val="tx1"/>
                </a:solidFill>
                <a:latin typeface="Times New Roman" panose="02020603050405020304" pitchFamily="18" charset="0"/>
                <a:ea typeface="ＭＳ Ｐゴシック" panose="020B0600070205080204" pitchFamily="50" charset="-128"/>
              </a:defRPr>
            </a:lvl5pPr>
            <a:lvl6pPr marL="2478906" indent="-223055"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34506" indent="-223055"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390106" indent="-223055"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45706" indent="-223055"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fld id="{6563B5C1-5B1E-4D45-82E9-DD581A0ABDC1}" type="slidenum">
              <a:rPr lang="ja-JP" altLang="en-US" sz="1300"/>
              <a:pPr/>
              <a:t>31</a:t>
            </a:fld>
            <a:endParaRPr lang="ja-JP" altLang="en-US" sz="13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スライド イメージ プレースホルダ 1">
            <a:extLst>
              <a:ext uri="{FF2B5EF4-FFF2-40B4-BE49-F238E27FC236}">
                <a16:creationId xmlns:a16="http://schemas.microsoft.com/office/drawing/2014/main" id="{AA447DBA-3517-943F-8D74-A2ACC397B4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ノート プレースホルダ 2">
            <a:extLst>
              <a:ext uri="{FF2B5EF4-FFF2-40B4-BE49-F238E27FC236}">
                <a16:creationId xmlns:a16="http://schemas.microsoft.com/office/drawing/2014/main" id="{6BE0E9A0-CB77-2254-4E34-BD8DE8650C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a:latin typeface="UD デジタル 教科書体 NK-B" panose="02020700000000000000" pitchFamily="18" charset="-128"/>
                <a:ea typeface="UD デジタル 教科書体 NK-B" panose="02020700000000000000" pitchFamily="18" charset="-128"/>
              </a:rPr>
              <a:t>推薦図書です。今回の講義や三日間の講義の参考図書になります。ぜひ読んでください。</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spcBef>
                <a:spcPct val="0"/>
              </a:spcBef>
            </a:pPr>
            <a:endParaRPr lang="en-US" altLang="ja-JP">
              <a:latin typeface="UD デジタル 教科書体 NK-B" panose="02020700000000000000" pitchFamily="18" charset="-128"/>
              <a:ea typeface="UD デジタル 教科書体 NK-B" panose="02020700000000000000" pitchFamily="18" charset="-128"/>
            </a:endParaRPr>
          </a:p>
          <a:p>
            <a:pPr eaLnBrk="1" hangingPunct="1">
              <a:spcBef>
                <a:spcPct val="0"/>
              </a:spcBef>
            </a:pPr>
            <a:endParaRPr lang="en-US" altLang="ja-JP">
              <a:latin typeface="UD デジタル 教科書体 NK-B" panose="02020700000000000000" pitchFamily="18" charset="-128"/>
              <a:ea typeface="UD デジタル 教科書体 NK-B" panose="02020700000000000000" pitchFamily="18" charset="-128"/>
            </a:endParaRPr>
          </a:p>
          <a:p>
            <a:pPr eaLnBrk="1" hangingPunct="1">
              <a:spcBef>
                <a:spcPct val="0"/>
              </a:spcBef>
            </a:pPr>
            <a:r>
              <a:rPr lang="ja-JP" altLang="en-US">
                <a:latin typeface="UD デジタル 教科書体 NK-B" panose="02020700000000000000" pitchFamily="18" charset="-128"/>
                <a:ea typeface="UD デジタル 教科書体 NK-B" panose="02020700000000000000" pitchFamily="18" charset="-128"/>
              </a:rPr>
              <a:t>そして重要な教科書が、本プログラムのテキストです。ぜひ予習・復習に使ってください。今年度の試行の研修を経て、テキストの最終確認をいたしますので、テキストについてのご感想やご意見もいただけると助かりま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spcBef>
                <a:spcPct val="0"/>
              </a:spcBef>
            </a:pPr>
            <a:endParaRPr lang="en-US" altLang="ja-JP">
              <a:latin typeface="UD デジタル 教科書体 NK-B" panose="02020700000000000000" pitchFamily="18" charset="-128"/>
              <a:ea typeface="UD デジタル 教科書体 NK-B" panose="02020700000000000000" pitchFamily="18" charset="-128"/>
            </a:endParaRPr>
          </a:p>
          <a:p>
            <a:pPr eaLnBrk="1" hangingPunct="1">
              <a:spcBef>
                <a:spcPct val="0"/>
              </a:spcBef>
            </a:pPr>
            <a:r>
              <a:rPr lang="ja-JP" altLang="en-US">
                <a:latin typeface="UD デジタル 教科書体 NK-B" panose="02020700000000000000" pitchFamily="18" charset="-128"/>
                <a:ea typeface="UD デジタル 教科書体 NK-B" panose="02020700000000000000" pitchFamily="18" charset="-128"/>
              </a:rPr>
              <a:t>本日参加されている学校経営、生徒指導、教育相談等のリーダーシップをとっておられる先生方のともに、スクールカウンセリングのレベルアップに役立つ講座にしたいと願っています。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spcBef>
                <a:spcPct val="0"/>
              </a:spcBef>
            </a:pPr>
            <a:endParaRPr lang="en-US" altLang="ja-JP">
              <a:latin typeface="UD デジタル 教科書体 NK-B" panose="02020700000000000000" pitchFamily="18" charset="-128"/>
              <a:ea typeface="UD デジタル 教科書体 NK-B" panose="02020700000000000000" pitchFamily="18" charset="-128"/>
            </a:endParaRPr>
          </a:p>
          <a:p>
            <a:pPr eaLnBrk="1" hangingPunct="1">
              <a:spcBef>
                <a:spcPct val="0"/>
              </a:spcBef>
            </a:pPr>
            <a:r>
              <a:rPr lang="en-US" altLang="ja-JP">
                <a:latin typeface="UD デジタル 教科書体 NK-B" panose="02020700000000000000" pitchFamily="18" charset="-128"/>
                <a:ea typeface="UD デジタル 教科書体 NK-B" panose="02020700000000000000" pitchFamily="18" charset="-128"/>
              </a:rPr>
              <a:t>3</a:t>
            </a:r>
            <a:r>
              <a:rPr lang="ja-JP" altLang="en-US">
                <a:latin typeface="UD デジタル 教科書体 NK-B" panose="02020700000000000000" pitchFamily="18" charset="-128"/>
                <a:ea typeface="UD デジタル 教科書体 NK-B" panose="02020700000000000000" pitchFamily="18" charset="-128"/>
              </a:rPr>
              <a:t>日間どうぞよろしくお願いします。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spcBef>
                <a:spcPct val="0"/>
              </a:spcBef>
            </a:pPr>
            <a:endParaRPr lang="ja-JP" altLang="en-US"/>
          </a:p>
        </p:txBody>
      </p:sp>
      <p:sp>
        <p:nvSpPr>
          <p:cNvPr id="67588" name="スライド番号プレースホルダ 3">
            <a:extLst>
              <a:ext uri="{FF2B5EF4-FFF2-40B4-BE49-F238E27FC236}">
                <a16:creationId xmlns:a16="http://schemas.microsoft.com/office/drawing/2014/main" id="{45CDECF1-C9A6-05E0-985E-1E046FFA7F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29277" indent="-278422">
              <a:defRPr kumimoji="1" sz="2400">
                <a:solidFill>
                  <a:schemeClr val="tx1"/>
                </a:solidFill>
                <a:latin typeface="Times New Roman" panose="02020603050405020304" pitchFamily="18" charset="0"/>
                <a:ea typeface="ＭＳ Ｐゴシック" panose="020B0600070205080204" pitchFamily="50" charset="-128"/>
              </a:defRPr>
            </a:lvl2pPr>
            <a:lvl3pPr marL="1123180" indent="-223055">
              <a:defRPr kumimoji="1" sz="2400">
                <a:solidFill>
                  <a:schemeClr val="tx1"/>
                </a:solidFill>
                <a:latin typeface="Times New Roman" panose="02020603050405020304" pitchFamily="18" charset="0"/>
                <a:ea typeface="ＭＳ Ｐゴシック" panose="020B0600070205080204" pitchFamily="50" charset="-128"/>
              </a:defRPr>
            </a:lvl3pPr>
            <a:lvl4pPr marL="1572452" indent="-223055">
              <a:defRPr kumimoji="1" sz="2400">
                <a:solidFill>
                  <a:schemeClr val="tx1"/>
                </a:solidFill>
                <a:latin typeface="Times New Roman" panose="02020603050405020304" pitchFamily="18" charset="0"/>
                <a:ea typeface="ＭＳ Ｐゴシック" panose="020B0600070205080204" pitchFamily="50" charset="-128"/>
              </a:defRPr>
            </a:lvl4pPr>
            <a:lvl5pPr marL="2023307" indent="-223055">
              <a:defRPr kumimoji="1" sz="2400">
                <a:solidFill>
                  <a:schemeClr val="tx1"/>
                </a:solidFill>
                <a:latin typeface="Times New Roman" panose="02020603050405020304" pitchFamily="18" charset="0"/>
                <a:ea typeface="ＭＳ Ｐゴシック" panose="020B0600070205080204" pitchFamily="50" charset="-128"/>
              </a:defRPr>
            </a:lvl5pPr>
            <a:lvl6pPr marL="2478906" indent="-223055"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34506" indent="-223055"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390106" indent="-223055"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45706" indent="-223055"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fld id="{F2CCF94B-4C69-485F-93A1-3B7B39046C08}" type="slidenum">
              <a:rPr lang="ja-JP" altLang="en-US" sz="1300"/>
              <a:pPr/>
              <a:t>32</a:t>
            </a:fld>
            <a:endParaRPr lang="ja-JP"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 1">
            <a:extLst>
              <a:ext uri="{FF2B5EF4-FFF2-40B4-BE49-F238E27FC236}">
                <a16:creationId xmlns:a16="http://schemas.microsoft.com/office/drawing/2014/main" id="{A99255AF-9BC2-1A94-8632-4A4F2BE7D445}"/>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ノート プレースホルダ 2">
            <a:extLst>
              <a:ext uri="{FF2B5EF4-FFF2-40B4-BE49-F238E27FC236}">
                <a16:creationId xmlns:a16="http://schemas.microsoft.com/office/drawing/2014/main" id="{575ED8C6-9726-4749-EE54-610C2AA4EF1D}"/>
              </a:ext>
            </a:extLst>
          </p:cNvPr>
          <p:cNvSpPr>
            <a:spLocks noGrp="1"/>
          </p:cNvSpPr>
          <p:nvPr>
            <p:ph type="body" idx="1"/>
          </p:nvPr>
        </p:nvSpPr>
        <p:spPr bwMode="auto">
          <a:xfrm>
            <a:off x="627145" y="3201530"/>
            <a:ext cx="8201731" cy="441043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pPr eaLnBrk="1" hangingPunct="1"/>
            <a:r>
              <a:rPr lang="ja-JP" altLang="en-US">
                <a:latin typeface="UD デジタル 教科書体 NK-B" panose="02020700000000000000" pitchFamily="18" charset="-128"/>
                <a:ea typeface="UD デジタル 教科書体 NK-B" panose="02020700000000000000" pitchFamily="18" charset="-128"/>
              </a:rPr>
              <a:t>次に生徒指導の目的は「　　　　」とされました。</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en-US" altLang="ja-JP">
                <a:latin typeface="UD デジタル 教科書体 NK-B" panose="02020700000000000000" pitchFamily="18" charset="-128"/>
                <a:ea typeface="UD デジタル 教科書体 NK-B" panose="02020700000000000000" pitchFamily="18" charset="-128"/>
              </a:rPr>
              <a:t>2010</a:t>
            </a:r>
            <a:r>
              <a:rPr lang="ja-JP" altLang="en-US">
                <a:latin typeface="UD デジタル 教科書体 NK-B" panose="02020700000000000000" pitchFamily="18" charset="-128"/>
                <a:ea typeface="UD デジタル 教科書体 NK-B" panose="02020700000000000000" pitchFamily="18" charset="-128"/>
              </a:rPr>
              <a:t>年の「生徒指導提要」では、生徒指導の目的は「個性の伸長」とされていましたが、今回の</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en-US" altLang="ja-JP">
                <a:latin typeface="UD デジタル 教科書体 NK-B" panose="02020700000000000000" pitchFamily="18" charset="-128"/>
                <a:ea typeface="UD デジタル 教科書体 NK-B" panose="02020700000000000000" pitchFamily="18" charset="-128"/>
              </a:rPr>
              <a:t>『</a:t>
            </a:r>
            <a:r>
              <a:rPr lang="ja-JP" altLang="en-US">
                <a:latin typeface="UD デジタル 教科書体 NK-B" panose="02020700000000000000" pitchFamily="18" charset="-128"/>
                <a:ea typeface="UD デジタル 教科書体 NK-B" panose="02020700000000000000" pitchFamily="18" charset="-128"/>
              </a:rPr>
              <a:t>生徒指導提要</a:t>
            </a:r>
            <a:r>
              <a:rPr lang="en-US" altLang="ja-JP">
                <a:latin typeface="UD デジタル 教科書体 NK-B" panose="02020700000000000000" pitchFamily="18" charset="-128"/>
                <a:ea typeface="UD デジタル 教科書体 NK-B" panose="02020700000000000000" pitchFamily="18" charset="-128"/>
              </a:rPr>
              <a:t>』</a:t>
            </a:r>
            <a:r>
              <a:rPr lang="ja-JP" altLang="en-US">
                <a:latin typeface="UD デジタル 教科書体 NK-B" panose="02020700000000000000" pitchFamily="18" charset="-128"/>
                <a:ea typeface="UD デジタル 教科書体 NK-B" panose="02020700000000000000" pitchFamily="18" charset="-128"/>
              </a:rPr>
              <a:t>改定では、「個性の発見」となりました。個性の定義が、自分らしさというところから、</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en-US">
                <a:latin typeface="UD デジタル 教科書体 NK-B" panose="02020700000000000000" pitchFamily="18" charset="-128"/>
                <a:ea typeface="UD デジタル 教科書体 NK-B" panose="02020700000000000000" pitchFamily="18" charset="-128"/>
              </a:rPr>
              <a:t>特性や育ちつつあるところも含むようになったと考えられます。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en-US">
                <a:latin typeface="UD デジタル 教科書体 NK-B" panose="02020700000000000000" pitchFamily="18" charset="-128"/>
                <a:ea typeface="UD デジタル 教科書体 NK-B" panose="02020700000000000000" pitchFamily="18" charset="-128"/>
              </a:rPr>
              <a:t>そして伸ばすのは、よさや可能性です。アメリカのカウンセリングの定義で「まだ開発されていない</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en-US">
                <a:latin typeface="UD デジタル 教科書体 NK-B" panose="02020700000000000000" pitchFamily="18" charset="-128"/>
                <a:ea typeface="UD デジタル 教科書体 NK-B" panose="02020700000000000000" pitchFamily="18" charset="-128"/>
              </a:rPr>
              <a:t>資源を発見し活用する」というのがあります。生徒の資質、自助資源を発見し、そだてていくという、</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en-US">
                <a:latin typeface="UD デジタル 教科書体 NK-B" panose="02020700000000000000" pitchFamily="18" charset="-128"/>
                <a:ea typeface="UD デジタル 教科書体 NK-B" panose="02020700000000000000" pitchFamily="18" charset="-128"/>
              </a:rPr>
              <a:t>生徒指導の目的と一致します。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en-US">
                <a:latin typeface="UD デジタル 教科書体 NK-B" panose="02020700000000000000" pitchFamily="18" charset="-128"/>
                <a:ea typeface="UD デジタル 教科書体 NK-B" panose="02020700000000000000" pitchFamily="18" charset="-128"/>
              </a:rPr>
              <a:t>生徒指導の目的は、</a:t>
            </a:r>
            <a:r>
              <a:rPr lang="ja-JP" altLang="ja-JP">
                <a:latin typeface="UD デジタル 教科書体 NK-B" panose="02020700000000000000" pitchFamily="18" charset="-128"/>
                <a:ea typeface="UD デジタル 教科書体 NK-B" panose="02020700000000000000" pitchFamily="18" charset="-128"/>
              </a:rPr>
              <a:t>今の</a:t>
            </a:r>
            <a:r>
              <a:rPr lang="en-US" altLang="ja-JP">
                <a:latin typeface="UD デジタル 教科書体 NK-B" panose="02020700000000000000" pitchFamily="18" charset="-128"/>
                <a:ea typeface="UD デジタル 教科書体 NK-B" panose="02020700000000000000" pitchFamily="18" charset="-128"/>
              </a:rPr>
              <a:t>Well</a:t>
            </a:r>
            <a:r>
              <a:rPr lang="ja-JP" altLang="ja-JP">
                <a:latin typeface="UD デジタル 教科書体 NK-B" panose="02020700000000000000" pitchFamily="18" charset="-128"/>
                <a:ea typeface="UD デジタル 教科書体 NK-B" panose="02020700000000000000" pitchFamily="18" charset="-128"/>
              </a:rPr>
              <a:t>－</a:t>
            </a:r>
            <a:r>
              <a:rPr lang="en-US" altLang="ja-JP">
                <a:latin typeface="UD デジタル 教科書体 NK-B" panose="02020700000000000000" pitchFamily="18" charset="-128"/>
                <a:ea typeface="UD デジタル 教科書体 NK-B" panose="02020700000000000000" pitchFamily="18" charset="-128"/>
              </a:rPr>
              <a:t>Being</a:t>
            </a:r>
            <a:r>
              <a:rPr lang="ja-JP" altLang="ja-JP">
                <a:latin typeface="UD デジタル 教科書体 NK-B" panose="02020700000000000000" pitchFamily="18" charset="-128"/>
                <a:ea typeface="UD デジタル 教科書体 NK-B" panose="02020700000000000000" pitchFamily="18" charset="-128"/>
              </a:rPr>
              <a:t>を支えながら、これからの</a:t>
            </a:r>
            <a:r>
              <a:rPr lang="en-US" altLang="ja-JP">
                <a:latin typeface="UD デジタル 教科書体 NK-B" panose="02020700000000000000" pitchFamily="18" charset="-128"/>
                <a:ea typeface="UD デジタル 教科書体 NK-B" panose="02020700000000000000" pitchFamily="18" charset="-128"/>
              </a:rPr>
              <a:t>Well</a:t>
            </a:r>
            <a:r>
              <a:rPr lang="ja-JP" altLang="ja-JP">
                <a:latin typeface="UD デジタル 教科書体 NK-B" panose="02020700000000000000" pitchFamily="18" charset="-128"/>
                <a:ea typeface="UD デジタル 教科書体 NK-B" panose="02020700000000000000" pitchFamily="18" charset="-128"/>
              </a:rPr>
              <a:t>－</a:t>
            </a:r>
            <a:r>
              <a:rPr lang="en-US" altLang="ja-JP">
                <a:latin typeface="UD デジタル 教科書体 NK-B" panose="02020700000000000000" pitchFamily="18" charset="-128"/>
                <a:ea typeface="UD デジタル 教科書体 NK-B" panose="02020700000000000000" pitchFamily="18" charset="-128"/>
              </a:rPr>
              <a:t>Being</a:t>
            </a:r>
            <a:r>
              <a:rPr lang="ja-JP" altLang="ja-JP">
                <a:latin typeface="UD デジタル 教科書体 NK-B" panose="02020700000000000000" pitchFamily="18" charset="-128"/>
                <a:ea typeface="UD デジタル 教科書体 NK-B" panose="02020700000000000000" pitchFamily="18" charset="-128"/>
              </a:rPr>
              <a:t>を支える資質をつくること</a:t>
            </a:r>
            <a:r>
              <a:rPr lang="ja-JP" altLang="en-US">
                <a:latin typeface="UD デジタル 教科書体 NK-B" panose="02020700000000000000" pitchFamily="18" charset="-128"/>
                <a:ea typeface="UD デジタル 教科書体 NK-B" panose="02020700000000000000" pitchFamily="18" charset="-128"/>
              </a:rPr>
              <a:t>とされたと言えます。</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 イメージ プレースホルダ 1">
            <a:extLst>
              <a:ext uri="{FF2B5EF4-FFF2-40B4-BE49-F238E27FC236}">
                <a16:creationId xmlns:a16="http://schemas.microsoft.com/office/drawing/2014/main" id="{069E6B10-D50A-2128-E817-6591861F9F43}"/>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ノート プレースホルダ 2">
            <a:extLst>
              <a:ext uri="{FF2B5EF4-FFF2-40B4-BE49-F238E27FC236}">
                <a16:creationId xmlns:a16="http://schemas.microsoft.com/office/drawing/2014/main" id="{B0903C7B-54EB-7A8A-1372-0AA9CAD370B7}"/>
              </a:ext>
            </a:extLst>
          </p:cNvPr>
          <p:cNvSpPr>
            <a:spLocks noGrp="1" noChangeArrowheads="1"/>
          </p:cNvSpPr>
          <p:nvPr>
            <p:ph type="body" idx="1"/>
          </p:nvPr>
        </p:nvSpPr>
        <p:spPr bwMode="auto">
          <a:xfrm>
            <a:off x="980111" y="3201530"/>
            <a:ext cx="7848765" cy="5438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pPr eaLnBrk="1" hangingPunct="1"/>
            <a:r>
              <a:rPr lang="en-US" altLang="ja-JP">
                <a:latin typeface="UD デジタル 教科書体 NK-B" panose="02020700000000000000" pitchFamily="18" charset="-128"/>
                <a:ea typeface="UD デジタル 教科書体 NK-B" panose="02020700000000000000" pitchFamily="18" charset="-128"/>
              </a:rPr>
              <a:t>2022</a:t>
            </a:r>
            <a:r>
              <a:rPr lang="ja-JP" altLang="en-US">
                <a:latin typeface="UD デジタル 教科書体 NK-B" panose="02020700000000000000" pitchFamily="18" charset="-128"/>
                <a:ea typeface="UD デジタル 教科書体 NK-B" panose="02020700000000000000" pitchFamily="18" charset="-128"/>
              </a:rPr>
              <a:t>年</a:t>
            </a:r>
            <a:r>
              <a:rPr lang="en-US" altLang="ja-JP">
                <a:latin typeface="UD デジタル 教科書体 NK-B" panose="02020700000000000000" pitchFamily="18" charset="-128"/>
                <a:ea typeface="UD デジタル 教科書体 NK-B" panose="02020700000000000000" pitchFamily="18" charset="-128"/>
              </a:rPr>
              <a:t>6</a:t>
            </a:r>
            <a:r>
              <a:rPr lang="ja-JP" altLang="en-US">
                <a:latin typeface="UD デジタル 教科書体 NK-B" panose="02020700000000000000" pitchFamily="18" charset="-128"/>
                <a:ea typeface="UD デジタル 教科書体 NK-B" panose="02020700000000000000" pitchFamily="18" charset="-128"/>
              </a:rPr>
              <a:t>月に　「こども基本法」が公布されました。</a:t>
            </a:r>
            <a:endParaRPr lang="en-US" altLang="ja-JP">
              <a:latin typeface="UD デジタル 教科書体 NK-B" panose="02020700000000000000" pitchFamily="18" charset="-128"/>
              <a:ea typeface="UD デジタル 教科書体 NK-B" panose="02020700000000000000" pitchFamily="18" charset="-128"/>
            </a:endParaRPr>
          </a:p>
          <a:p>
            <a:r>
              <a:rPr lang="ja-JP" altLang="en-US">
                <a:latin typeface="UD デジタル 教科書体 NK-B" panose="02020700000000000000" pitchFamily="18" charset="-128"/>
                <a:ea typeface="UD デジタル 教科書体 NK-B" panose="02020700000000000000" pitchFamily="18" charset="-128"/>
              </a:rPr>
              <a:t>第</a:t>
            </a:r>
            <a:r>
              <a:rPr lang="en-US" altLang="ja-JP">
                <a:latin typeface="UD デジタル 教科書体 NK-B" panose="02020700000000000000" pitchFamily="18" charset="-128"/>
                <a:ea typeface="UD デジタル 教科書体 NK-B" panose="02020700000000000000" pitchFamily="18" charset="-128"/>
              </a:rPr>
              <a:t>1</a:t>
            </a:r>
            <a:r>
              <a:rPr lang="ja-JP" altLang="en-US">
                <a:latin typeface="UD デジタル 教科書体 NK-B" panose="02020700000000000000" pitchFamily="18" charset="-128"/>
                <a:ea typeface="UD デジタル 教科書体 NK-B" panose="02020700000000000000" pitchFamily="18" charset="-128"/>
              </a:rPr>
              <a:t>条では、「すべての子どもが、</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自立した個人としてひとしく健やかに成長すること</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が</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でき、そして心身の状況、置かれた環境等にかかわらず、その権利の擁護が図られる社会の実現</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」を図ると</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明記されて</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います。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　</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そして</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第</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3</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条には、「</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児童生徒の権利として、自己に直接関係する全ての事項に関して意見を表明する機会が確保されること、そして意見が尊重される</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ことが明記されて</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います。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ja-JP">
                <a:latin typeface="UD デジタル 教科書体 NK-B" panose="02020700000000000000" pitchFamily="18" charset="-128"/>
                <a:ea typeface="UD デジタル 教科書体 NK-B" panose="02020700000000000000" pitchFamily="18" charset="-128"/>
              </a:rPr>
              <a:t>子どもの言葉や行動を、一人ひとりの特性や発達の状況として理解し、意見表明として受け止めることが</a:t>
            </a:r>
            <a:r>
              <a:rPr lang="ja-JP" altLang="en-US">
                <a:latin typeface="UD デジタル 教科書体 NK-B" panose="02020700000000000000" pitchFamily="18" charset="-128"/>
                <a:ea typeface="UD デジタル 教科書体 NK-B" panose="02020700000000000000" pitchFamily="18" charset="-128"/>
              </a:rPr>
              <a:t>、スクールカウンセリングのスタートです。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ja-JP">
                <a:latin typeface="UD デジタル 教科書体 NK-B" panose="02020700000000000000" pitchFamily="18" charset="-128"/>
                <a:ea typeface="UD デジタル 教科書体 NK-B" panose="02020700000000000000" pitchFamily="18" charset="-128"/>
              </a:rPr>
              <a:t>子どもの自分の考えや気持ちを訴える方法が未熟であっても、子どもが何を言いたいのかを想像し、その言語化を援助する役割をもつ</a:t>
            </a:r>
            <a:r>
              <a:rPr lang="ja-JP" altLang="en-US">
                <a:latin typeface="UD デジタル 教科書体 NK-B" panose="02020700000000000000" pitchFamily="18" charset="-128"/>
                <a:ea typeface="UD デジタル 教科書体 NK-B" panose="02020700000000000000" pitchFamily="18" charset="-128"/>
              </a:rPr>
              <a:t>のです。</a:t>
            </a:r>
            <a:endParaRPr lang="en-US" altLang="ja-JP">
              <a:latin typeface="UD デジタル 教科書体 NK-B" panose="02020700000000000000" pitchFamily="18" charset="-128"/>
              <a:ea typeface="UD デジタル 教科書体 NK-B" panose="02020700000000000000" pitchFamily="18" charset="-128"/>
            </a:endParaRPr>
          </a:p>
          <a:p>
            <a:pPr eaLnBrk="1" hangingPunct="1"/>
            <a:endParaRPr lang="en-US" altLang="ja-JP">
              <a:latin typeface="UD デジタル 教科書体 NK-B" panose="02020700000000000000" pitchFamily="18" charset="-128"/>
              <a:ea typeface="UD デジタル 教科書体 NK-B" panose="02020700000000000000" pitchFamily="18" charset="-128"/>
            </a:endParaRPr>
          </a:p>
          <a:p>
            <a:pPr eaLnBrk="1" hangingPunct="1"/>
            <a:r>
              <a:rPr lang="ja-JP" altLang="en-US">
                <a:latin typeface="UD デジタル 教科書体 NK-B" panose="02020700000000000000" pitchFamily="18" charset="-128"/>
                <a:ea typeface="UD デジタル 教科書体 NK-B" panose="02020700000000000000" pitchFamily="18" charset="-128"/>
              </a:rPr>
              <a:t>例えば</a:t>
            </a:r>
            <a:r>
              <a:rPr lang="ja-JP" altLang="ja-JP">
                <a:latin typeface="UD デジタル 教科書体 NK-B" panose="02020700000000000000" pitchFamily="18" charset="-128"/>
                <a:ea typeface="UD デジタル 教科書体 NK-B" panose="02020700000000000000" pitchFamily="18" charset="-128"/>
              </a:rPr>
              <a:t>子どもの</a:t>
            </a:r>
            <a:r>
              <a:rPr lang="en-US" altLang="ja-JP">
                <a:latin typeface="UD デジタル 教科書体 NK-B" panose="02020700000000000000" pitchFamily="18" charset="-128"/>
                <a:ea typeface="UD デジタル 教科書体 NK-B" panose="02020700000000000000" pitchFamily="18" charset="-128"/>
              </a:rPr>
              <a:t>SOS</a:t>
            </a:r>
            <a:r>
              <a:rPr lang="ja-JP" altLang="ja-JP">
                <a:latin typeface="UD デジタル 教科書体 NK-B" panose="02020700000000000000" pitchFamily="18" charset="-128"/>
                <a:ea typeface="UD デジタル 教科書体 NK-B" panose="02020700000000000000" pitchFamily="18" charset="-128"/>
              </a:rPr>
              <a:t>の発信はときにはか細かいもの（例えば授業中寝ている）で</a:t>
            </a:r>
            <a:r>
              <a:rPr lang="ja-JP" altLang="en-US">
                <a:latin typeface="UD デジタル 教科書体 NK-B" panose="02020700000000000000" pitchFamily="18" charset="-128"/>
                <a:ea typeface="UD デジタル 教科書体 NK-B" panose="02020700000000000000" pitchFamily="18" charset="-128"/>
              </a:rPr>
              <a:t>す</a:t>
            </a:r>
            <a:r>
              <a:rPr lang="ja-JP" altLang="ja-JP">
                <a:latin typeface="UD デジタル 教科書体 NK-B" panose="02020700000000000000" pitchFamily="18" charset="-128"/>
                <a:ea typeface="UD デジタル 教科書体 NK-B" panose="02020700000000000000" pitchFamily="18" charset="-128"/>
              </a:rPr>
              <a:t>。また大人をびっくりさせるリストカッティングは、アピールではなく</a:t>
            </a:r>
            <a:r>
              <a:rPr lang="en-US" altLang="ja-JP">
                <a:latin typeface="UD デジタル 教科書体 NK-B" panose="02020700000000000000" pitchFamily="18" charset="-128"/>
                <a:ea typeface="UD デジタル 教科書体 NK-B" panose="02020700000000000000" pitchFamily="18" charset="-128"/>
              </a:rPr>
              <a:t>SOS</a:t>
            </a:r>
            <a:r>
              <a:rPr lang="ja-JP" altLang="ja-JP">
                <a:latin typeface="UD デジタル 教科書体 NK-B" panose="02020700000000000000" pitchFamily="18" charset="-128"/>
                <a:ea typeface="UD デジタル 教科書体 NK-B" panose="02020700000000000000" pitchFamily="18" charset="-128"/>
              </a:rPr>
              <a:t>と理解するのが適切で</a:t>
            </a:r>
            <a:r>
              <a:rPr lang="ja-JP" altLang="en-US">
                <a:latin typeface="UD デジタル 教科書体 NK-B" panose="02020700000000000000" pitchFamily="18" charset="-128"/>
                <a:ea typeface="UD デジタル 教科書体 NK-B" panose="02020700000000000000" pitchFamily="18" charset="-128"/>
              </a:rPr>
              <a:t>す。</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 1">
            <a:extLst>
              <a:ext uri="{FF2B5EF4-FFF2-40B4-BE49-F238E27FC236}">
                <a16:creationId xmlns:a16="http://schemas.microsoft.com/office/drawing/2014/main" id="{6F806D21-EB31-9787-0FB2-79DF52F2C205}"/>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ノート プレースホルダ 2">
            <a:extLst>
              <a:ext uri="{FF2B5EF4-FFF2-40B4-BE49-F238E27FC236}">
                <a16:creationId xmlns:a16="http://schemas.microsoft.com/office/drawing/2014/main" id="{39E2C120-3273-034B-1A9D-22ADCC7CA3CB}"/>
              </a:ext>
            </a:extLst>
          </p:cNvPr>
          <p:cNvSpPr>
            <a:spLocks noGrp="1"/>
          </p:cNvSpPr>
          <p:nvPr>
            <p:ph type="body" idx="1"/>
          </p:nvPr>
        </p:nvSpPr>
        <p:spPr bwMode="auto">
          <a:xfrm>
            <a:off x="980111" y="3201530"/>
            <a:ext cx="7848765" cy="303653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学校心理学には、</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三段階の心理教育的援助サービスモデル</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があります。また教育相談でも「開発的カウンセリング」「予防的カウンセリング」「問題解決的カウンセリング」のモデルがあります。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生徒指導提要</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でも、この</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3</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階建てのモデルを採用しています。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具体的には、すべての子どもへの一次的援助サービスが「　」「　　」に分けられました。</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苦戦する一部の子どもへの二次的援助サービスが「」、</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不登校や発達障害などで、教育ニーズの高い特定の子どもへの三次的援助サービスが「」に</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あたります。</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 イメージ プレースホルダ 1">
            <a:extLst>
              <a:ext uri="{FF2B5EF4-FFF2-40B4-BE49-F238E27FC236}">
                <a16:creationId xmlns:a16="http://schemas.microsoft.com/office/drawing/2014/main" id="{C5F985FE-72BB-7363-123F-4DCA27DD05CE}"/>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ノート プレースホルダ 2">
            <a:extLst>
              <a:ext uri="{FF2B5EF4-FFF2-40B4-BE49-F238E27FC236}">
                <a16:creationId xmlns:a16="http://schemas.microsoft.com/office/drawing/2014/main" id="{EF4DE46D-D153-FA17-A724-28C824D8553F}"/>
              </a:ext>
            </a:extLst>
          </p:cNvPr>
          <p:cNvSpPr>
            <a:spLocks noGrp="1"/>
          </p:cNvSpPr>
          <p:nvPr>
            <p:ph type="body" idx="1"/>
          </p:nvPr>
        </p:nvSpPr>
        <p:spPr bwMode="auto">
          <a:xfrm>
            <a:off x="980111" y="3201530"/>
            <a:ext cx="7848765" cy="303653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pPr eaLnBrk="1" hangingPunct="1"/>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生徒指導提要</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の重層的支援構造です。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2</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軸</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3</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類</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4</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層と言われます。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2</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軸としては、</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1</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階の一次的援助サービスは、常態的・先行的でプロアクティブな生徒指導です。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2</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階の二次的援助サービスと</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3</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階の三次的援助サービスは、即応的、継続的で、</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リアクティブな生徒指導です。生徒指導提要では、プロアクティブなかかわりの重要性が</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強調されています。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3</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類では、発達支持的生徒指導、課題予防的生徒指導（課題未然防止教育と</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課題早期発見対応）、困難課題対応的生徒指導に分類されています。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4</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層は、図に示されたように、</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3</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階建ての三段階の援助サービスで、</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1</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階部分が</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2</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層になっています。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en-US" altLang="ja-JP">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 イメージ プレースホルダー 1">
            <a:extLst>
              <a:ext uri="{FF2B5EF4-FFF2-40B4-BE49-F238E27FC236}">
                <a16:creationId xmlns:a16="http://schemas.microsoft.com/office/drawing/2014/main" id="{803CF7CF-6BDE-6D89-14D9-DD52AC91268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ノート プレースホルダー 2">
            <a:extLst>
              <a:ext uri="{FF2B5EF4-FFF2-40B4-BE49-F238E27FC236}">
                <a16:creationId xmlns:a16="http://schemas.microsoft.com/office/drawing/2014/main" id="{41FD8258-0E5D-C784-6DCB-912F58969D4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これまで話したことを図にしました。</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一人ひとりの子どもの発達支援を行うには、生徒指導の中心に教育相談の活動があり、そしてキャリア教育・キャリア支援と一体化する必要があります。ここは、</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教職課程で、しっかりと基礎的な学習をしておく必要がありますね。</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そして、生徒指導（教育相談）とキャリア教育の考え方や実践について、教科教育・道徳教育の授業、特別支援教育の場面、そして保健室などの学校保健の場面でも</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意識的に取り入れることが望まれます。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これからの生徒指導は生徒支援であり、これからのスクールカウンセリングの中軸になると期待します。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p:txBody>
      </p:sp>
      <p:sp>
        <p:nvSpPr>
          <p:cNvPr id="20484" name="スライド番号プレースホルダー 3">
            <a:extLst>
              <a:ext uri="{FF2B5EF4-FFF2-40B4-BE49-F238E27FC236}">
                <a16:creationId xmlns:a16="http://schemas.microsoft.com/office/drawing/2014/main" id="{A40EEA81-375A-5F50-79C0-5B8411C5EB1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35604" indent="-281586">
              <a:defRPr kumimoji="1" sz="2400">
                <a:solidFill>
                  <a:schemeClr val="tx1"/>
                </a:solidFill>
                <a:latin typeface="Times New Roman" panose="02020603050405020304" pitchFamily="18" charset="0"/>
                <a:ea typeface="ＭＳ Ｐゴシック" panose="020B0600070205080204" pitchFamily="50" charset="-128"/>
              </a:defRPr>
            </a:lvl2pPr>
            <a:lvl3pPr marL="1131090" indent="-226218">
              <a:defRPr kumimoji="1" sz="2400">
                <a:solidFill>
                  <a:schemeClr val="tx1"/>
                </a:solidFill>
                <a:latin typeface="Times New Roman" panose="02020603050405020304" pitchFamily="18" charset="0"/>
                <a:ea typeface="ＭＳ Ｐゴシック" panose="020B0600070205080204" pitchFamily="50" charset="-128"/>
              </a:defRPr>
            </a:lvl3pPr>
            <a:lvl4pPr marL="1583526" indent="-226218">
              <a:defRPr kumimoji="1" sz="2400">
                <a:solidFill>
                  <a:schemeClr val="tx1"/>
                </a:solidFill>
                <a:latin typeface="Times New Roman" panose="02020603050405020304" pitchFamily="18" charset="0"/>
                <a:ea typeface="ＭＳ Ｐゴシック" panose="020B0600070205080204" pitchFamily="50" charset="-128"/>
              </a:defRPr>
            </a:lvl4pPr>
            <a:lvl5pPr marL="2035962" indent="-226218">
              <a:defRPr kumimoji="1" sz="2400">
                <a:solidFill>
                  <a:schemeClr val="tx1"/>
                </a:solidFill>
                <a:latin typeface="Times New Roman" panose="02020603050405020304" pitchFamily="18" charset="0"/>
                <a:ea typeface="ＭＳ Ｐゴシック" panose="020B0600070205080204" pitchFamily="50" charset="-128"/>
              </a:defRPr>
            </a:lvl5pPr>
            <a:lvl6pPr marL="24915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471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02762"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58361" indent="-226218"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fld id="{174740F9-A86F-42DC-BE1B-6E6BA25244F5}" type="slidenum">
              <a:rPr lang="ja-JP" altLang="en-US" sz="1300"/>
              <a:pPr/>
              <a:t>9</a:t>
            </a:fld>
            <a:endParaRPr lang="ja-JP"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 1">
            <a:extLst>
              <a:ext uri="{FF2B5EF4-FFF2-40B4-BE49-F238E27FC236}">
                <a16:creationId xmlns:a16="http://schemas.microsoft.com/office/drawing/2014/main" id="{38A501C4-0218-5059-5E04-2BCA9D89DD71}"/>
              </a:ext>
            </a:extLst>
          </p:cNvPr>
          <p:cNvSpPr>
            <a:spLocks noGrp="1" noRot="1" noChangeAspect="1" noTextEdit="1"/>
          </p:cNvSpPr>
          <p:nvPr>
            <p:ph type="sldImg"/>
          </p:nvPr>
        </p:nvSpPr>
        <p:spPr bwMode="auto">
          <a:xfrm>
            <a:off x="2659063" y="506413"/>
            <a:ext cx="4491037" cy="2527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ノート プレースホルダ 2">
            <a:extLst>
              <a:ext uri="{FF2B5EF4-FFF2-40B4-BE49-F238E27FC236}">
                <a16:creationId xmlns:a16="http://schemas.microsoft.com/office/drawing/2014/main" id="{77B972CE-3A19-C4FF-392A-B085ACA4EB3D}"/>
              </a:ext>
            </a:extLst>
          </p:cNvPr>
          <p:cNvSpPr>
            <a:spLocks noGrp="1" noChangeArrowheads="1"/>
          </p:cNvSpPr>
          <p:nvPr>
            <p:ph type="body" idx="1"/>
          </p:nvPr>
        </p:nvSpPr>
        <p:spPr bwMode="auto">
          <a:xfrm>
            <a:off x="980111" y="3201530"/>
            <a:ext cx="7848765" cy="303653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80" tIns="45590" rIns="91180" bIns="45590" numCol="1" anchor="t" anchorCtr="0" compatLnSpc="1">
            <a:prstTxWarp prst="textNoShape">
              <a:avLst/>
            </a:prstTxWarp>
          </a:bodyPr>
          <a:lstStyle/>
          <a:p>
            <a:pPr eaLnBrk="1" hangingPunct="1"/>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文部科学省中央教育審議会（</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2015</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）は、「チームとしての学校の在り方と今後の改善方策について」（最終報告）を出し</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まし</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た。「チームとしての学校（チーム学校）」という考え方は、学校教育の改革にとって、スクールカウンセリングの推進にとって重要な柱になって</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います。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チーム学校には、</a:t>
            </a:r>
            <a:r>
              <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3</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つの方針があります。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①専門性に基づくチーム体制です。教師のチームはもちろん、教師とＳＣ／ＳＳＷなどの専門スタッフとの連携も、チーム学校を支えます。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②学校のマネジメント機能の強化です。</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校長のリーダーシップ</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主幹教諭の配置の促進や事務機能の強化など校長のマネジメント体制を支える仕組みの充実を図ることで</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す。</a:t>
            </a:r>
            <a:endParaRPr lang="en-US"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③教職員が力を発揮できる環境の整備です。</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人材育成や業務改善</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をめざして、</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校務分掌や校内委員会のもちかた、業務の内容や進め方の見直し、教職員のメンタルヘルス対策等に取り組むことが重要とされて</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います</a:t>
            </a:r>
            <a:r>
              <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rPr>
              <a:t>。まさに「学校における働き方改革」につながる方針で</a:t>
            </a:r>
            <a:r>
              <a:rPr lang="ja-JP" altLang="en-US">
                <a:latin typeface="UD デジタル 教科書体 NK-B" panose="02020700000000000000" pitchFamily="18" charset="-128"/>
                <a:ea typeface="UD デジタル 教科書体 NK-B" panose="02020700000000000000" pitchFamily="18" charset="-128"/>
                <a:cs typeface="Arial" panose="020B0604020202020204" pitchFamily="34" charset="0"/>
              </a:rPr>
              <a:t>す。</a:t>
            </a:r>
            <a:endParaRPr lang="ja-JP" altLang="ja-JP">
              <a:latin typeface="UD デジタル 教科書体 NK-B" panose="02020700000000000000" pitchFamily="18" charset="-128"/>
              <a:ea typeface="UD デジタル 教科書体 NK-B" panose="02020700000000000000" pitchFamily="18" charset="-128"/>
              <a:cs typeface="Arial" panose="020B0604020202020204" pitchFamily="34" charset="0"/>
            </a:endParaRPr>
          </a:p>
          <a:p>
            <a:pPr eaLnBrk="1" hangingPunct="1"/>
            <a:endParaRPr lang="ja-JP" altLang="en-US">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A077E8BD-5F81-C59D-8CEE-A73D87C8C82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9F114413-8F44-CC27-74D4-8D675B5FB4A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7D71A05-D91A-92FB-C037-9E66A7E901BD}"/>
              </a:ext>
            </a:extLst>
          </p:cNvPr>
          <p:cNvSpPr>
            <a:spLocks noGrp="1" noChangeArrowheads="1"/>
          </p:cNvSpPr>
          <p:nvPr>
            <p:ph type="sldNum" sz="quarter" idx="12"/>
          </p:nvPr>
        </p:nvSpPr>
        <p:spPr>
          <a:ln/>
        </p:spPr>
        <p:txBody>
          <a:bodyPr/>
          <a:lstStyle>
            <a:lvl1pPr>
              <a:defRPr/>
            </a:lvl1pPr>
          </a:lstStyle>
          <a:p>
            <a:pPr>
              <a:defRPr/>
            </a:pPr>
            <a:fld id="{82D2350B-14B7-4152-95A7-EBDBCFA795C7}" type="slidenum">
              <a:rPr lang="ja-JP" altLang="en-US"/>
              <a:pPr>
                <a:defRPr/>
              </a:pPr>
              <a:t>‹#›</a:t>
            </a:fld>
            <a:endParaRPr lang="en-US" altLang="ja-JP"/>
          </a:p>
        </p:txBody>
      </p:sp>
    </p:spTree>
    <p:extLst>
      <p:ext uri="{BB962C8B-B14F-4D97-AF65-F5344CB8AC3E}">
        <p14:creationId xmlns:p14="http://schemas.microsoft.com/office/powerpoint/2010/main" val="3493481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F33F9DD3-2ED0-826C-2B6D-717FE037753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AED8AB7-DF2F-3100-27A1-B6EE2F1C25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5DFE67A-45D9-72E4-D84A-94FA3C55BBC0}"/>
              </a:ext>
            </a:extLst>
          </p:cNvPr>
          <p:cNvSpPr>
            <a:spLocks noGrp="1" noChangeArrowheads="1"/>
          </p:cNvSpPr>
          <p:nvPr>
            <p:ph type="sldNum" sz="quarter" idx="12"/>
          </p:nvPr>
        </p:nvSpPr>
        <p:spPr>
          <a:ln/>
        </p:spPr>
        <p:txBody>
          <a:bodyPr/>
          <a:lstStyle>
            <a:lvl1pPr>
              <a:defRPr/>
            </a:lvl1pPr>
          </a:lstStyle>
          <a:p>
            <a:pPr>
              <a:defRPr/>
            </a:pPr>
            <a:fld id="{CF16B8BC-9C2E-49DF-AB0C-316559F5C3A4}" type="slidenum">
              <a:rPr lang="ja-JP" altLang="en-US"/>
              <a:pPr>
                <a:defRPr/>
              </a:pPr>
              <a:t>‹#›</a:t>
            </a:fld>
            <a:endParaRPr lang="en-US" altLang="ja-JP"/>
          </a:p>
        </p:txBody>
      </p:sp>
    </p:spTree>
    <p:extLst>
      <p:ext uri="{BB962C8B-B14F-4D97-AF65-F5344CB8AC3E}">
        <p14:creationId xmlns:p14="http://schemas.microsoft.com/office/powerpoint/2010/main" val="3935908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78296314-07CC-BA57-DF8F-76C99B091C1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CE18F0C-111E-CEA9-AA2B-7718D5F63A7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7DE0429B-5FBF-AE96-E86E-5A24114F0E00}"/>
              </a:ext>
            </a:extLst>
          </p:cNvPr>
          <p:cNvSpPr>
            <a:spLocks noGrp="1" noChangeArrowheads="1"/>
          </p:cNvSpPr>
          <p:nvPr>
            <p:ph type="sldNum" sz="quarter" idx="12"/>
          </p:nvPr>
        </p:nvSpPr>
        <p:spPr>
          <a:ln/>
        </p:spPr>
        <p:txBody>
          <a:bodyPr/>
          <a:lstStyle>
            <a:lvl1pPr>
              <a:defRPr/>
            </a:lvl1pPr>
          </a:lstStyle>
          <a:p>
            <a:pPr>
              <a:defRPr/>
            </a:pPr>
            <a:fld id="{93FB000B-B977-44B0-B1A0-65F9252389DF}" type="slidenum">
              <a:rPr lang="ja-JP" altLang="en-US"/>
              <a:pPr>
                <a:defRPr/>
              </a:pPr>
              <a:t>‹#›</a:t>
            </a:fld>
            <a:endParaRPr lang="en-US" altLang="ja-JP"/>
          </a:p>
        </p:txBody>
      </p:sp>
    </p:spTree>
    <p:extLst>
      <p:ext uri="{BB962C8B-B14F-4D97-AF65-F5344CB8AC3E}">
        <p14:creationId xmlns:p14="http://schemas.microsoft.com/office/powerpoint/2010/main" val="353060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1605CD7-348E-7792-1E5B-69CBF6C5784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73B0724-2313-AA0E-F6C0-C675B35161C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6CADE3D5-4D90-0B88-B7A3-2E6D2AA06E29}"/>
              </a:ext>
            </a:extLst>
          </p:cNvPr>
          <p:cNvSpPr>
            <a:spLocks noGrp="1" noChangeArrowheads="1"/>
          </p:cNvSpPr>
          <p:nvPr>
            <p:ph type="sldNum" sz="quarter" idx="12"/>
          </p:nvPr>
        </p:nvSpPr>
        <p:spPr>
          <a:ln/>
        </p:spPr>
        <p:txBody>
          <a:bodyPr/>
          <a:lstStyle>
            <a:lvl1pPr>
              <a:defRPr/>
            </a:lvl1pPr>
          </a:lstStyle>
          <a:p>
            <a:pPr>
              <a:defRPr/>
            </a:pPr>
            <a:fld id="{7D80395A-36DD-4A3D-8779-194A6945D3DF}" type="slidenum">
              <a:rPr lang="ja-JP" altLang="en-US"/>
              <a:pPr>
                <a:defRPr/>
              </a:pPr>
              <a:t>‹#›</a:t>
            </a:fld>
            <a:endParaRPr lang="en-US" altLang="ja-JP"/>
          </a:p>
        </p:txBody>
      </p:sp>
    </p:spTree>
    <p:extLst>
      <p:ext uri="{BB962C8B-B14F-4D97-AF65-F5344CB8AC3E}">
        <p14:creationId xmlns:p14="http://schemas.microsoft.com/office/powerpoint/2010/main" val="821331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14C19578-AC61-C731-02EB-895C9438C69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66D9F07-CB66-DE91-F3D0-0F435E0B7FE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F70BEABA-04D2-9A28-8A9C-7F8170A9BFA8}"/>
              </a:ext>
            </a:extLst>
          </p:cNvPr>
          <p:cNvSpPr>
            <a:spLocks noGrp="1" noChangeArrowheads="1"/>
          </p:cNvSpPr>
          <p:nvPr>
            <p:ph type="sldNum" sz="quarter" idx="12"/>
          </p:nvPr>
        </p:nvSpPr>
        <p:spPr>
          <a:ln/>
        </p:spPr>
        <p:txBody>
          <a:bodyPr/>
          <a:lstStyle>
            <a:lvl1pPr>
              <a:defRPr/>
            </a:lvl1pPr>
          </a:lstStyle>
          <a:p>
            <a:pPr>
              <a:defRPr/>
            </a:pPr>
            <a:fld id="{87414690-50D3-4F0F-8439-48958891D14A}" type="slidenum">
              <a:rPr lang="ja-JP" altLang="en-US"/>
              <a:pPr>
                <a:defRPr/>
              </a:pPr>
              <a:t>‹#›</a:t>
            </a:fld>
            <a:endParaRPr lang="en-US" altLang="ja-JP"/>
          </a:p>
        </p:txBody>
      </p:sp>
    </p:spTree>
    <p:extLst>
      <p:ext uri="{BB962C8B-B14F-4D97-AF65-F5344CB8AC3E}">
        <p14:creationId xmlns:p14="http://schemas.microsoft.com/office/powerpoint/2010/main" val="1730488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237C767F-911C-D888-4B00-84D7737BD01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DE9DBF93-4842-EF5F-54E2-54C56A7AFC9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7081F96F-B052-D3D6-758B-CD983644CC93}"/>
              </a:ext>
            </a:extLst>
          </p:cNvPr>
          <p:cNvSpPr>
            <a:spLocks noGrp="1" noChangeArrowheads="1"/>
          </p:cNvSpPr>
          <p:nvPr>
            <p:ph type="sldNum" sz="quarter" idx="12"/>
          </p:nvPr>
        </p:nvSpPr>
        <p:spPr>
          <a:ln/>
        </p:spPr>
        <p:txBody>
          <a:bodyPr/>
          <a:lstStyle>
            <a:lvl1pPr>
              <a:defRPr/>
            </a:lvl1pPr>
          </a:lstStyle>
          <a:p>
            <a:pPr>
              <a:defRPr/>
            </a:pPr>
            <a:fld id="{E66B9278-C653-4C70-B0B1-53A28E051AF7}" type="slidenum">
              <a:rPr lang="ja-JP" altLang="en-US"/>
              <a:pPr>
                <a:defRPr/>
              </a:pPr>
              <a:t>‹#›</a:t>
            </a:fld>
            <a:endParaRPr lang="en-US" altLang="ja-JP"/>
          </a:p>
        </p:txBody>
      </p:sp>
    </p:spTree>
    <p:extLst>
      <p:ext uri="{BB962C8B-B14F-4D97-AF65-F5344CB8AC3E}">
        <p14:creationId xmlns:p14="http://schemas.microsoft.com/office/powerpoint/2010/main" val="3842049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63E61E71-8F3C-F9F9-45E1-6A163BC507B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AABE3A1E-4130-B170-5773-487C4C8FB3F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FCBD10C8-E4E0-AA4D-FBAA-FEE6F681EF0F}"/>
              </a:ext>
            </a:extLst>
          </p:cNvPr>
          <p:cNvSpPr>
            <a:spLocks noGrp="1" noChangeArrowheads="1"/>
          </p:cNvSpPr>
          <p:nvPr>
            <p:ph type="sldNum" sz="quarter" idx="12"/>
          </p:nvPr>
        </p:nvSpPr>
        <p:spPr>
          <a:ln/>
        </p:spPr>
        <p:txBody>
          <a:bodyPr/>
          <a:lstStyle>
            <a:lvl1pPr>
              <a:defRPr/>
            </a:lvl1pPr>
          </a:lstStyle>
          <a:p>
            <a:pPr>
              <a:defRPr/>
            </a:pPr>
            <a:fld id="{4C1C3576-CCA3-466A-A928-BD3F03617256}" type="slidenum">
              <a:rPr lang="ja-JP" altLang="en-US"/>
              <a:pPr>
                <a:defRPr/>
              </a:pPr>
              <a:t>‹#›</a:t>
            </a:fld>
            <a:endParaRPr lang="en-US" altLang="ja-JP"/>
          </a:p>
        </p:txBody>
      </p:sp>
    </p:spTree>
    <p:extLst>
      <p:ext uri="{BB962C8B-B14F-4D97-AF65-F5344CB8AC3E}">
        <p14:creationId xmlns:p14="http://schemas.microsoft.com/office/powerpoint/2010/main" val="1258012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8096ABAF-0232-B24B-A49A-6634C86EF35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2573FB4D-6B0A-4689-8CD5-5D847E636AC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F396038C-8983-0AFE-721C-7EEC5E259EDE}"/>
              </a:ext>
            </a:extLst>
          </p:cNvPr>
          <p:cNvSpPr>
            <a:spLocks noGrp="1" noChangeArrowheads="1"/>
          </p:cNvSpPr>
          <p:nvPr>
            <p:ph type="sldNum" sz="quarter" idx="12"/>
          </p:nvPr>
        </p:nvSpPr>
        <p:spPr>
          <a:ln/>
        </p:spPr>
        <p:txBody>
          <a:bodyPr/>
          <a:lstStyle>
            <a:lvl1pPr>
              <a:defRPr/>
            </a:lvl1pPr>
          </a:lstStyle>
          <a:p>
            <a:pPr>
              <a:defRPr/>
            </a:pPr>
            <a:fld id="{CEC38AB9-81E4-4C07-81F5-1DFBFD605ACF}" type="slidenum">
              <a:rPr lang="ja-JP" altLang="en-US"/>
              <a:pPr>
                <a:defRPr/>
              </a:pPr>
              <a:t>‹#›</a:t>
            </a:fld>
            <a:endParaRPr lang="en-US" altLang="ja-JP"/>
          </a:p>
        </p:txBody>
      </p:sp>
    </p:spTree>
    <p:extLst>
      <p:ext uri="{BB962C8B-B14F-4D97-AF65-F5344CB8AC3E}">
        <p14:creationId xmlns:p14="http://schemas.microsoft.com/office/powerpoint/2010/main" val="1847887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9D1F75F-A70F-0DA6-DAE0-F21F5372BD6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D3041481-8FDF-C191-7DE5-BA7CAA4602A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40E8C12F-BA86-107D-2A13-A65865BE8C12}"/>
              </a:ext>
            </a:extLst>
          </p:cNvPr>
          <p:cNvSpPr>
            <a:spLocks noGrp="1" noChangeArrowheads="1"/>
          </p:cNvSpPr>
          <p:nvPr>
            <p:ph type="sldNum" sz="quarter" idx="12"/>
          </p:nvPr>
        </p:nvSpPr>
        <p:spPr>
          <a:ln/>
        </p:spPr>
        <p:txBody>
          <a:bodyPr/>
          <a:lstStyle>
            <a:lvl1pPr>
              <a:defRPr/>
            </a:lvl1pPr>
          </a:lstStyle>
          <a:p>
            <a:pPr>
              <a:defRPr/>
            </a:pPr>
            <a:fld id="{CAC39B6D-1745-4F7C-921A-6EB0DA1DFF50}" type="slidenum">
              <a:rPr lang="ja-JP" altLang="en-US"/>
              <a:pPr>
                <a:defRPr/>
              </a:pPr>
              <a:t>‹#›</a:t>
            </a:fld>
            <a:endParaRPr lang="en-US" altLang="ja-JP"/>
          </a:p>
        </p:txBody>
      </p:sp>
    </p:spTree>
    <p:extLst>
      <p:ext uri="{BB962C8B-B14F-4D97-AF65-F5344CB8AC3E}">
        <p14:creationId xmlns:p14="http://schemas.microsoft.com/office/powerpoint/2010/main" val="1139846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98F7FC92-D237-894F-6B70-341D80EF947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A4845280-DD64-07A2-455D-AFE0CC5008A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D3413029-B9A5-965E-73B6-ABF8CDB08697}"/>
              </a:ext>
            </a:extLst>
          </p:cNvPr>
          <p:cNvSpPr>
            <a:spLocks noGrp="1" noChangeArrowheads="1"/>
          </p:cNvSpPr>
          <p:nvPr>
            <p:ph type="sldNum" sz="quarter" idx="12"/>
          </p:nvPr>
        </p:nvSpPr>
        <p:spPr>
          <a:ln/>
        </p:spPr>
        <p:txBody>
          <a:bodyPr/>
          <a:lstStyle>
            <a:lvl1pPr>
              <a:defRPr/>
            </a:lvl1pPr>
          </a:lstStyle>
          <a:p>
            <a:pPr>
              <a:defRPr/>
            </a:pPr>
            <a:fld id="{B2E30B20-3974-402E-A356-A34237393BF9}" type="slidenum">
              <a:rPr lang="ja-JP" altLang="en-US"/>
              <a:pPr>
                <a:defRPr/>
              </a:pPr>
              <a:t>‹#›</a:t>
            </a:fld>
            <a:endParaRPr lang="en-US" altLang="ja-JP"/>
          </a:p>
        </p:txBody>
      </p:sp>
    </p:spTree>
    <p:extLst>
      <p:ext uri="{BB962C8B-B14F-4D97-AF65-F5344CB8AC3E}">
        <p14:creationId xmlns:p14="http://schemas.microsoft.com/office/powerpoint/2010/main" val="3692326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6632CABC-ACD1-174E-0158-1BA82B39C72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F86BFAF3-3C3A-0F0F-DA76-AE4A20B1469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F946455C-A786-6BDA-A96D-7B3140D0B4E4}"/>
              </a:ext>
            </a:extLst>
          </p:cNvPr>
          <p:cNvSpPr>
            <a:spLocks noGrp="1" noChangeArrowheads="1"/>
          </p:cNvSpPr>
          <p:nvPr>
            <p:ph type="sldNum" sz="quarter" idx="12"/>
          </p:nvPr>
        </p:nvSpPr>
        <p:spPr>
          <a:ln/>
        </p:spPr>
        <p:txBody>
          <a:bodyPr/>
          <a:lstStyle>
            <a:lvl1pPr>
              <a:defRPr/>
            </a:lvl1pPr>
          </a:lstStyle>
          <a:p>
            <a:pPr>
              <a:defRPr/>
            </a:pPr>
            <a:fld id="{B4F790F7-1CD9-4281-893B-C3E86F64485B}" type="slidenum">
              <a:rPr lang="ja-JP" altLang="en-US"/>
              <a:pPr>
                <a:defRPr/>
              </a:pPr>
              <a:t>‹#›</a:t>
            </a:fld>
            <a:endParaRPr lang="en-US" altLang="ja-JP"/>
          </a:p>
        </p:txBody>
      </p:sp>
    </p:spTree>
    <p:extLst>
      <p:ext uri="{BB962C8B-B14F-4D97-AF65-F5344CB8AC3E}">
        <p14:creationId xmlns:p14="http://schemas.microsoft.com/office/powerpoint/2010/main" val="3437712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1"/>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32C4FDF-2567-BBCE-2EB3-200D8F790022}"/>
              </a:ext>
            </a:extLst>
          </p:cNvPr>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3C071A26-045C-4827-418A-CC367C383C15}"/>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CA7345D5-3CBF-3970-6793-4564F0CF3BEB}"/>
              </a:ext>
            </a:extLst>
          </p:cNvPr>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kumimoji="0" sz="1400">
                <a:ea typeface="ＭＳ Ｐゴシック" pitchFamily="50" charset="-128"/>
              </a:defRPr>
            </a:lvl1pPr>
          </a:lstStyle>
          <a:p>
            <a:pPr>
              <a:defRPr/>
            </a:pPr>
            <a:endParaRPr lang="en-US" altLang="ja-JP"/>
          </a:p>
        </p:txBody>
      </p:sp>
      <p:sp>
        <p:nvSpPr>
          <p:cNvPr id="1029" name="Rectangle 5">
            <a:extLst>
              <a:ext uri="{FF2B5EF4-FFF2-40B4-BE49-F238E27FC236}">
                <a16:creationId xmlns:a16="http://schemas.microsoft.com/office/drawing/2014/main" id="{A049675C-9FA5-4E36-C118-17E9791F96AC}"/>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kumimoji="0" sz="1400">
                <a:ea typeface="ＭＳ Ｐゴシック" pitchFamily="50" charset="-128"/>
              </a:defRPr>
            </a:lvl1pPr>
          </a:lstStyle>
          <a:p>
            <a:pPr>
              <a:defRPr/>
            </a:pPr>
            <a:endParaRPr lang="en-US" altLang="ja-JP"/>
          </a:p>
        </p:txBody>
      </p:sp>
      <p:sp>
        <p:nvSpPr>
          <p:cNvPr id="1030" name="Rectangle 6">
            <a:extLst>
              <a:ext uri="{FF2B5EF4-FFF2-40B4-BE49-F238E27FC236}">
                <a16:creationId xmlns:a16="http://schemas.microsoft.com/office/drawing/2014/main" id="{00BFF934-CF7B-AB7D-820A-D8E1CBDC8978}"/>
              </a:ext>
            </a:extLst>
          </p:cNvPr>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400"/>
            </a:lvl1pPr>
          </a:lstStyle>
          <a:p>
            <a:pPr>
              <a:defRPr/>
            </a:pPr>
            <a:fld id="{23A9A87B-CA7D-467E-A8E4-FB27F7FCC930}"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C9B9EDE4-18B6-20DE-5599-59246A23DAB5}"/>
              </a:ext>
            </a:extLst>
          </p:cNvPr>
          <p:cNvSpPr/>
          <p:nvPr/>
        </p:nvSpPr>
        <p:spPr>
          <a:xfrm>
            <a:off x="0" y="69850"/>
            <a:ext cx="12192000" cy="2081213"/>
          </a:xfrm>
          <a:prstGeom prst="rect">
            <a:avLst/>
          </a:prstGeom>
          <a:solidFill>
            <a:srgbClr val="FF993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dirty="0">
              <a:highlight>
                <a:srgbClr val="00FF00"/>
              </a:highlight>
            </a:endParaRPr>
          </a:p>
        </p:txBody>
      </p:sp>
      <p:sp>
        <p:nvSpPr>
          <p:cNvPr id="4099" name="テキスト ボックス 9">
            <a:extLst>
              <a:ext uri="{FF2B5EF4-FFF2-40B4-BE49-F238E27FC236}">
                <a16:creationId xmlns:a16="http://schemas.microsoft.com/office/drawing/2014/main" id="{A5D11A06-9914-B7C5-FBEE-1B3603A55C84}"/>
              </a:ext>
            </a:extLst>
          </p:cNvPr>
          <p:cNvSpPr txBox="1">
            <a:spLocks noChangeArrowheads="1"/>
          </p:cNvSpPr>
          <p:nvPr/>
        </p:nvSpPr>
        <p:spPr bwMode="auto">
          <a:xfrm>
            <a:off x="896938" y="207963"/>
            <a:ext cx="103981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2000">
                <a:latin typeface="UD デジタル 教科書体 NK-B" panose="02020700000000000000" pitchFamily="18" charset="-128"/>
                <a:ea typeface="UD デジタル 教科書体 NK-B" panose="02020700000000000000" pitchFamily="18" charset="-128"/>
              </a:rPr>
              <a:t>令和</a:t>
            </a:r>
            <a:r>
              <a:rPr lang="en-US" altLang="ja-JP" sz="2000">
                <a:latin typeface="UD デジタル 教科書体 NK-B" panose="02020700000000000000" pitchFamily="18" charset="-128"/>
                <a:ea typeface="UD デジタル 教科書体 NK-B" panose="02020700000000000000" pitchFamily="18" charset="-128"/>
              </a:rPr>
              <a:t>7</a:t>
            </a:r>
            <a:r>
              <a:rPr lang="ja-JP" altLang="en-US" sz="2000">
                <a:latin typeface="UD デジタル 教科書体 NK-B" panose="02020700000000000000" pitchFamily="18" charset="-128"/>
                <a:ea typeface="UD デジタル 教科書体 NK-B" panose="02020700000000000000" pitchFamily="18" charset="-128"/>
              </a:rPr>
              <a:t>年度 文部科学省委託事業　いじめ対策・不登校支援推進事業</a:t>
            </a:r>
            <a:endParaRPr lang="en-US" altLang="ja-JP" sz="2000">
              <a:latin typeface="UD デジタル 教科書体 NK-B" panose="02020700000000000000" pitchFamily="18" charset="-128"/>
              <a:ea typeface="UD デジタル 教科書体 NK-B" panose="02020700000000000000" pitchFamily="18" charset="-128"/>
            </a:endParaRPr>
          </a:p>
          <a:p>
            <a:pPr algn="ctr">
              <a:spcBef>
                <a:spcPct val="0"/>
              </a:spcBef>
              <a:buFontTx/>
              <a:buNone/>
            </a:pPr>
            <a:r>
              <a:rPr lang="ja-JP" altLang="en-US" sz="2000">
                <a:latin typeface="UD デジタル 教科書体 NK-B" panose="02020700000000000000" pitchFamily="18" charset="-128"/>
                <a:ea typeface="UD デジタル 教科書体 NK-B" panose="02020700000000000000" pitchFamily="18" charset="-128"/>
              </a:rPr>
              <a:t>いじめ・不登校等の未然防止等に向けた魅力ある学校づくりに関する調査研究</a:t>
            </a:r>
          </a:p>
        </p:txBody>
      </p:sp>
      <p:sp>
        <p:nvSpPr>
          <p:cNvPr id="11" name="テキスト ボックス 10">
            <a:extLst>
              <a:ext uri="{FF2B5EF4-FFF2-40B4-BE49-F238E27FC236}">
                <a16:creationId xmlns:a16="http://schemas.microsoft.com/office/drawing/2014/main" id="{147E307A-4410-0F27-DA69-B9A07097A341}"/>
              </a:ext>
            </a:extLst>
          </p:cNvPr>
          <p:cNvSpPr txBox="1"/>
          <p:nvPr/>
        </p:nvSpPr>
        <p:spPr>
          <a:xfrm>
            <a:off x="2181225" y="950913"/>
            <a:ext cx="7829550" cy="1076325"/>
          </a:xfrm>
          <a:prstGeom prst="rect">
            <a:avLst/>
          </a:prstGeom>
          <a:noFill/>
        </p:spPr>
        <p:txBody>
          <a:bodyPr>
            <a:spAutoFit/>
          </a:bodyPr>
          <a:lstStyle/>
          <a:p>
            <a:pPr>
              <a:defRPr/>
            </a:pPr>
            <a:r>
              <a:rPr lang="ja-JP" altLang="en-US" sz="3200" b="1" dirty="0">
                <a:solidFill>
                  <a:schemeClr val="bg1"/>
                </a:solidFill>
                <a:effectLst>
                  <a:outerShdw blurRad="50800" dist="50800" dir="5400000" algn="ctr" rotWithShape="0">
                    <a:srgbClr val="000000">
                      <a:alpha val="54000"/>
                    </a:srgbClr>
                  </a:outerShdw>
                </a:effectLst>
                <a:latin typeface="BIZ UDPゴシック" panose="020B0400000000000000" pitchFamily="50" charset="-128"/>
                <a:ea typeface="BIZ UDPゴシック" panose="020B0400000000000000" pitchFamily="50" charset="-128"/>
              </a:rPr>
              <a:t>「心理分野に強みや専門性を有する教師の育成のための教職員向け研修プログラム」</a:t>
            </a:r>
          </a:p>
        </p:txBody>
      </p:sp>
      <p:sp>
        <p:nvSpPr>
          <p:cNvPr id="12" name="正方形/長方形 11">
            <a:extLst>
              <a:ext uri="{FF2B5EF4-FFF2-40B4-BE49-F238E27FC236}">
                <a16:creationId xmlns:a16="http://schemas.microsoft.com/office/drawing/2014/main" id="{3730DD1C-78FB-30B9-D26A-55D5093C794F}"/>
              </a:ext>
            </a:extLst>
          </p:cNvPr>
          <p:cNvSpPr/>
          <p:nvPr/>
        </p:nvSpPr>
        <p:spPr>
          <a:xfrm>
            <a:off x="0" y="2092325"/>
            <a:ext cx="12192000" cy="61913"/>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 name="正方形/長方形 12">
            <a:extLst>
              <a:ext uri="{FF2B5EF4-FFF2-40B4-BE49-F238E27FC236}">
                <a16:creationId xmlns:a16="http://schemas.microsoft.com/office/drawing/2014/main" id="{68BAD5B3-FA20-CF79-FCFA-7D0FF228472E}"/>
              </a:ext>
            </a:extLst>
          </p:cNvPr>
          <p:cNvSpPr/>
          <p:nvPr/>
        </p:nvSpPr>
        <p:spPr>
          <a:xfrm>
            <a:off x="0" y="0"/>
            <a:ext cx="12192000" cy="69850"/>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103" name="テキスト ボックス 13">
            <a:extLst>
              <a:ext uri="{FF2B5EF4-FFF2-40B4-BE49-F238E27FC236}">
                <a16:creationId xmlns:a16="http://schemas.microsoft.com/office/drawing/2014/main" id="{B9A87E5B-3BF7-70A9-8321-7704D7206BB3}"/>
              </a:ext>
            </a:extLst>
          </p:cNvPr>
          <p:cNvSpPr txBox="1">
            <a:spLocks noChangeArrowheads="1"/>
          </p:cNvSpPr>
          <p:nvPr/>
        </p:nvSpPr>
        <p:spPr bwMode="auto">
          <a:xfrm>
            <a:off x="4384675" y="2693988"/>
            <a:ext cx="34226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3600" b="1">
                <a:latin typeface="UD デジタル 教科書体 NK-B" panose="02020700000000000000" pitchFamily="18" charset="-128"/>
                <a:ea typeface="UD デジタル 教科書体 NK-B" panose="02020700000000000000" pitchFamily="18" charset="-128"/>
              </a:rPr>
              <a:t>第１章</a:t>
            </a:r>
          </a:p>
        </p:txBody>
      </p:sp>
      <p:sp>
        <p:nvSpPr>
          <p:cNvPr id="4104" name="テキスト ボックス 14">
            <a:extLst>
              <a:ext uri="{FF2B5EF4-FFF2-40B4-BE49-F238E27FC236}">
                <a16:creationId xmlns:a16="http://schemas.microsoft.com/office/drawing/2014/main" id="{3AA789C5-75AC-B5E5-1714-8AA30D8369EE}"/>
              </a:ext>
            </a:extLst>
          </p:cNvPr>
          <p:cNvSpPr txBox="1">
            <a:spLocks noChangeArrowheads="1"/>
          </p:cNvSpPr>
          <p:nvPr/>
        </p:nvSpPr>
        <p:spPr bwMode="auto">
          <a:xfrm>
            <a:off x="2733675" y="3279775"/>
            <a:ext cx="67246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r>
              <a:rPr lang="ja-JP" altLang="en-US" sz="4400" b="1">
                <a:latin typeface="UD デジタル 教科書体 NK-B" panose="02020700000000000000" pitchFamily="18" charset="-128"/>
                <a:ea typeface="UD デジタル 教科書体 NK-B" panose="02020700000000000000" pitchFamily="18" charset="-128"/>
              </a:rPr>
              <a:t>スクールカウンセリング総論</a:t>
            </a:r>
          </a:p>
        </p:txBody>
      </p:sp>
      <p:sp>
        <p:nvSpPr>
          <p:cNvPr id="4105" name="テキスト ボックス 15">
            <a:extLst>
              <a:ext uri="{FF2B5EF4-FFF2-40B4-BE49-F238E27FC236}">
                <a16:creationId xmlns:a16="http://schemas.microsoft.com/office/drawing/2014/main" id="{4A663FE6-B4E3-43CA-6837-7B3FDDFA5E6E}"/>
              </a:ext>
            </a:extLst>
          </p:cNvPr>
          <p:cNvSpPr txBox="1">
            <a:spLocks noChangeArrowheads="1"/>
          </p:cNvSpPr>
          <p:nvPr/>
        </p:nvSpPr>
        <p:spPr bwMode="auto">
          <a:xfrm>
            <a:off x="4649788" y="4859338"/>
            <a:ext cx="28924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4400" b="1">
                <a:latin typeface="UD デジタル 教科書体 NK-B" panose="02020700000000000000" pitchFamily="18" charset="-128"/>
                <a:ea typeface="UD デジタル 教科書体 NK-B" panose="02020700000000000000" pitchFamily="18" charset="-128"/>
              </a:rPr>
              <a:t>石隈　利紀</a:t>
            </a:r>
          </a:p>
        </p:txBody>
      </p:sp>
      <p:sp>
        <p:nvSpPr>
          <p:cNvPr id="4106" name="テキスト ボックス 17">
            <a:extLst>
              <a:ext uri="{FF2B5EF4-FFF2-40B4-BE49-F238E27FC236}">
                <a16:creationId xmlns:a16="http://schemas.microsoft.com/office/drawing/2014/main" id="{61CE1EDA-9F2D-BFA5-42D3-1DD349FD74BD}"/>
              </a:ext>
            </a:extLst>
          </p:cNvPr>
          <p:cNvSpPr txBox="1">
            <a:spLocks noChangeArrowheads="1"/>
          </p:cNvSpPr>
          <p:nvPr/>
        </p:nvSpPr>
        <p:spPr bwMode="auto">
          <a:xfrm>
            <a:off x="2338388" y="4391025"/>
            <a:ext cx="7780337"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lnSpc>
                <a:spcPct val="90000"/>
              </a:lnSpc>
              <a:spcBef>
                <a:spcPct val="0"/>
              </a:spcBef>
              <a:buFontTx/>
              <a:buNone/>
            </a:pPr>
            <a:r>
              <a:rPr lang="ja-JP" altLang="en-US" sz="2800">
                <a:latin typeface="UD デジタル 教科書体 N-B" panose="02020700000000000000" pitchFamily="18" charset="-128"/>
                <a:ea typeface="UD デジタル 教科書体 N-B" panose="02020700000000000000" pitchFamily="18" charset="-128"/>
              </a:rPr>
              <a:t>筑波大学･名誉教授／東京成徳大学･特任教授</a:t>
            </a:r>
            <a:endParaRPr lang="en-US" altLang="ja-JP" sz="2800">
              <a:latin typeface="UD デジタル 教科書体 N-B" panose="02020700000000000000" pitchFamily="18" charset="-128"/>
              <a:ea typeface="UD デジタル 教科書体 N-B" panose="02020700000000000000" pitchFamily="18" charset="-128"/>
            </a:endParaRPr>
          </a:p>
        </p:txBody>
      </p:sp>
      <p:sp>
        <p:nvSpPr>
          <p:cNvPr id="20" name="正方形/長方形 19">
            <a:extLst>
              <a:ext uri="{FF2B5EF4-FFF2-40B4-BE49-F238E27FC236}">
                <a16:creationId xmlns:a16="http://schemas.microsoft.com/office/drawing/2014/main" id="{993D8E93-0C4E-0CDF-C3F0-AB82444B9106}"/>
              </a:ext>
            </a:extLst>
          </p:cNvPr>
          <p:cNvSpPr/>
          <p:nvPr/>
        </p:nvSpPr>
        <p:spPr>
          <a:xfrm>
            <a:off x="0" y="5988050"/>
            <a:ext cx="12192000" cy="63500"/>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108" name="テキスト ボックス 5">
            <a:extLst>
              <a:ext uri="{FF2B5EF4-FFF2-40B4-BE49-F238E27FC236}">
                <a16:creationId xmlns:a16="http://schemas.microsoft.com/office/drawing/2014/main" id="{3FD74E5B-6F42-214D-2046-77ABC9759D1E}"/>
              </a:ext>
            </a:extLst>
          </p:cNvPr>
          <p:cNvSpPr txBox="1">
            <a:spLocks noChangeArrowheads="1"/>
          </p:cNvSpPr>
          <p:nvPr/>
        </p:nvSpPr>
        <p:spPr bwMode="auto">
          <a:xfrm>
            <a:off x="9385300" y="5659438"/>
            <a:ext cx="26035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r>
              <a:rPr lang="en-US" altLang="ja-JP" sz="1200"/>
              <a:t>※</a:t>
            </a:r>
            <a:r>
              <a:rPr lang="ja-JP" altLang="en-US" sz="1200"/>
              <a:t>所属は</a:t>
            </a:r>
            <a:r>
              <a:rPr lang="en-US" altLang="ja-JP" sz="1200"/>
              <a:t>2026</a:t>
            </a:r>
            <a:r>
              <a:rPr lang="ja-JP" altLang="en-US" sz="1200"/>
              <a:t>年</a:t>
            </a:r>
            <a:r>
              <a:rPr lang="en-US" altLang="ja-JP" sz="1200"/>
              <a:t>3</a:t>
            </a:r>
            <a:r>
              <a:rPr lang="ja-JP" altLang="en-US" sz="1200"/>
              <a:t>月時点のものです</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ECF4497A-1EE5-314F-625D-9D3DDA6E73DA}"/>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4000">
                <a:latin typeface="UD デジタル 教科書体 N-R" panose="02020400000000000000" pitchFamily="18" charset="-128"/>
                <a:ea typeface="UD デジタル 教科書体 N-R" panose="02020400000000000000" pitchFamily="18" charset="-128"/>
              </a:rPr>
              <a:t>２　チーム学校とは</a:t>
            </a:r>
            <a:br>
              <a:rPr lang="en-US" altLang="ja-JP" sz="4000">
                <a:latin typeface="UD デジタル 教科書体 N-R" panose="02020400000000000000" pitchFamily="18" charset="-128"/>
                <a:ea typeface="UD デジタル 教科書体 N-R" panose="02020400000000000000" pitchFamily="18" charset="-128"/>
              </a:rPr>
            </a:br>
            <a:r>
              <a:rPr lang="en-US" altLang="ja-JP" sz="4000">
                <a:latin typeface="UD デジタル 教科書体 N-R" panose="02020400000000000000" pitchFamily="18" charset="-128"/>
                <a:ea typeface="UD デジタル 教科書体 N-R" panose="02020400000000000000" pitchFamily="18" charset="-128"/>
              </a:rPr>
              <a:t>(1)</a:t>
            </a:r>
            <a:r>
              <a:rPr lang="ja-JP" altLang="en-US" sz="4000">
                <a:latin typeface="UD デジタル 教科書体 N-R" panose="02020400000000000000" pitchFamily="18" charset="-128"/>
                <a:ea typeface="UD デジタル 教科書体 N-R" panose="02020400000000000000" pitchFamily="18" charset="-128"/>
              </a:rPr>
              <a:t>チーム学校の考え方</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21507" name="Rectangle 3">
            <a:extLst>
              <a:ext uri="{FF2B5EF4-FFF2-40B4-BE49-F238E27FC236}">
                <a16:creationId xmlns:a16="http://schemas.microsoft.com/office/drawing/2014/main" id="{A6AB222E-8060-551C-42E4-9F59C5BCCD00}"/>
              </a:ext>
            </a:extLst>
          </p:cNvPr>
          <p:cNvSpPr>
            <a:spLocks noGrp="1" noChangeArrowheads="1"/>
          </p:cNvSpPr>
          <p:nvPr>
            <p:ph type="body" idx="1"/>
          </p:nvPr>
        </p:nvSpPr>
        <p:spPr>
          <a:xfrm>
            <a:off x="47625" y="1341438"/>
            <a:ext cx="12025313" cy="5183187"/>
          </a:xfrm>
        </p:spPr>
        <p:txBody>
          <a:bodyPr/>
          <a:lstStyle/>
          <a:p>
            <a:pPr>
              <a:buFontTx/>
              <a:buNone/>
            </a:pPr>
            <a:r>
              <a:rPr lang="ja-JP" altLang="ja-JP" sz="2800" dirty="0">
                <a:ea typeface="UD デジタル 教科書体 N-R" panose="02020400000000000000" pitchFamily="18" charset="-128"/>
                <a:cs typeface="Arial" panose="020B0604020202020204" pitchFamily="34" charset="0"/>
              </a:rPr>
              <a:t>「チームとしての学校の在り方と今後の改善方策について」（最終報告）文部科学省中央教育審議会（</a:t>
            </a:r>
            <a:r>
              <a:rPr lang="en-US" altLang="ja-JP" sz="2800" dirty="0">
                <a:ea typeface="UD デジタル 教科書体 N-R" panose="02020400000000000000" pitchFamily="18" charset="-128"/>
                <a:cs typeface="Arial" panose="020B0604020202020204" pitchFamily="34" charset="0"/>
              </a:rPr>
              <a:t>2015</a:t>
            </a:r>
            <a:r>
              <a:rPr lang="ja-JP" altLang="ja-JP" sz="2800" dirty="0">
                <a:ea typeface="UD デジタル 教科書体 N-R" panose="02020400000000000000" pitchFamily="18" charset="-128"/>
                <a:cs typeface="Arial" panose="020B0604020202020204" pitchFamily="34" charset="0"/>
              </a:rPr>
              <a:t>） </a:t>
            </a:r>
            <a:endParaRPr lang="en-US" altLang="ja-JP" sz="2800" dirty="0">
              <a:ea typeface="UD デジタル 教科書体 N-R" panose="02020400000000000000" pitchFamily="18" charset="-128"/>
              <a:cs typeface="Arial" panose="020B0604020202020204" pitchFamily="34" charset="0"/>
            </a:endParaRPr>
          </a:p>
          <a:p>
            <a:pPr>
              <a:buFontTx/>
              <a:buNone/>
            </a:pPr>
            <a:r>
              <a:rPr lang="ja-JP" altLang="ja-JP" sz="2800" dirty="0">
                <a:ea typeface="UD デジタル 教科書体 N-R" panose="02020400000000000000" pitchFamily="18" charset="-128"/>
                <a:cs typeface="Arial" panose="020B0604020202020204" pitchFamily="34" charset="0"/>
              </a:rPr>
              <a:t>「チームとしての学校（チーム学校）」という考え方</a:t>
            </a:r>
            <a:r>
              <a:rPr lang="ja-JP" altLang="en-US" sz="2800" dirty="0">
                <a:ea typeface="UD デジタル 教科書体 N-R" panose="02020400000000000000" pitchFamily="18" charset="-128"/>
                <a:cs typeface="Arial" panose="020B0604020202020204" pitchFamily="34" charset="0"/>
              </a:rPr>
              <a:t>：</a:t>
            </a:r>
            <a:endParaRPr lang="en-US" altLang="ja-JP" sz="2800" dirty="0">
              <a:ea typeface="UD デジタル 教科書体 N-R" panose="02020400000000000000" pitchFamily="18" charset="-128"/>
              <a:cs typeface="Arial" panose="020B0604020202020204" pitchFamily="34" charset="0"/>
            </a:endParaRPr>
          </a:p>
          <a:p>
            <a:pPr>
              <a:buFontTx/>
              <a:buNone/>
            </a:pPr>
            <a:r>
              <a:rPr lang="ja-JP" altLang="en-US" sz="2800" dirty="0">
                <a:ea typeface="UD デジタル 教科書体 N-R" panose="02020400000000000000" pitchFamily="18" charset="-128"/>
                <a:cs typeface="Arial" panose="020B0604020202020204" pitchFamily="34" charset="0"/>
              </a:rPr>
              <a:t>　</a:t>
            </a:r>
            <a:r>
              <a:rPr lang="ja-JP" altLang="ja-JP" sz="2800" dirty="0">
                <a:ea typeface="UD デジタル 教科書体 N-R" panose="02020400000000000000" pitchFamily="18" charset="-128"/>
                <a:cs typeface="Arial" panose="020B0604020202020204" pitchFamily="34" charset="0"/>
              </a:rPr>
              <a:t>学校教育</a:t>
            </a:r>
            <a:r>
              <a:rPr lang="ja-JP" altLang="en-US" sz="2800" dirty="0">
                <a:ea typeface="UD デジタル 教科書体 N-R" panose="02020400000000000000" pitchFamily="18" charset="-128"/>
                <a:cs typeface="Arial" panose="020B0604020202020204" pitchFamily="34" charset="0"/>
              </a:rPr>
              <a:t>の改革、</a:t>
            </a:r>
            <a:r>
              <a:rPr lang="ja-JP" altLang="ja-JP" sz="2800" dirty="0">
                <a:ea typeface="UD デジタル 教科書体 N-R" panose="02020400000000000000" pitchFamily="18" charset="-128"/>
                <a:cs typeface="Arial" panose="020B0604020202020204" pitchFamily="34" charset="0"/>
              </a:rPr>
              <a:t>スクールカウンセリングの推進にとって重要な柱</a:t>
            </a:r>
            <a:endParaRPr lang="en-US" altLang="ja-JP" sz="2800" dirty="0">
              <a:ea typeface="UD デジタル 教科書体 N-R" panose="02020400000000000000" pitchFamily="18" charset="-128"/>
              <a:cs typeface="Arial" panose="020B0604020202020204" pitchFamily="34" charset="0"/>
            </a:endParaRPr>
          </a:p>
          <a:p>
            <a:pPr>
              <a:buFontTx/>
              <a:buNone/>
            </a:pPr>
            <a:r>
              <a:rPr lang="ja-JP" altLang="en-US" sz="2800" u="sng" dirty="0">
                <a:latin typeface="UD デジタル 教科書体 N-R" panose="02020400000000000000" pitchFamily="18" charset="-128"/>
                <a:ea typeface="UD デジタル 教科書体 N-R" panose="02020400000000000000" pitchFamily="18" charset="-128"/>
                <a:cs typeface="Arial" panose="020B0604020202020204" pitchFamily="34" charset="0"/>
              </a:rPr>
              <a:t>チーム学校の３つの方針</a:t>
            </a:r>
            <a:endParaRPr lang="en-US" altLang="ja-JP" sz="2800" u="sng"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①専門性に基づくチーム体制：教師と専門スタッフ（</a:t>
            </a:r>
            <a:r>
              <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SC</a:t>
            </a: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SSW</a:t>
            </a: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）らの連携</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②学校のマネジメント機能の強化：校長のリーダーシップ</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③教職員が力を発揮できる環境の整備：人材育成や業務改善→働き方改革　　　　　　　　</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SC</a:t>
            </a: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＝スクールカウンセラー　心理の専門家　</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SSW</a:t>
            </a: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＝スクールソーシャルワーカー　福祉の専門家</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21508" name="タイトル 1">
            <a:extLst>
              <a:ext uri="{FF2B5EF4-FFF2-40B4-BE49-F238E27FC236}">
                <a16:creationId xmlns:a16="http://schemas.microsoft.com/office/drawing/2014/main" id="{DFE46034-1E0A-A3B3-52B8-C0617C85B6DF}"/>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21509" name="スライド番号プレースホルダー 1">
            <a:extLst>
              <a:ext uri="{FF2B5EF4-FFF2-40B4-BE49-F238E27FC236}">
                <a16:creationId xmlns:a16="http://schemas.microsoft.com/office/drawing/2014/main" id="{A38BC1FA-047A-ABD0-FA9C-CD7D1EF24EA1}"/>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DDDB7664-D662-43C3-A665-04F42EA34E0C}" type="slidenum">
              <a:rPr kumimoji="0" lang="ja-JP" altLang="en-US" sz="1400" smtClean="0"/>
              <a:pPr>
                <a:spcBef>
                  <a:spcPct val="0"/>
                </a:spcBef>
                <a:buFontTx/>
                <a:buNone/>
              </a:pPr>
              <a:t>10</a:t>
            </a:fld>
            <a:endParaRPr kumimoji="0" lang="en-US" altLang="ja-JP"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a:extLst>
              <a:ext uri="{FF2B5EF4-FFF2-40B4-BE49-F238E27FC236}">
                <a16:creationId xmlns:a16="http://schemas.microsoft.com/office/drawing/2014/main" id="{189EBD4A-4143-23BA-0813-710DAEC37B77}"/>
              </a:ext>
            </a:extLst>
          </p:cNvPr>
          <p:cNvSpPr>
            <a:spLocks noGrp="1" noChangeArrowheads="1"/>
          </p:cNvSpPr>
          <p:nvPr>
            <p:ph type="title"/>
          </p:nvPr>
        </p:nvSpPr>
        <p:spPr>
          <a:xfrm>
            <a:off x="-168275" y="609600"/>
            <a:ext cx="11445875" cy="1143000"/>
          </a:xfrm>
        </p:spPr>
        <p:txBody>
          <a:bodyPr/>
          <a:lstStyle/>
          <a:p>
            <a:r>
              <a:rPr lang="ja-JP" altLang="en-US">
                <a:latin typeface="UD デジタル 教科書体 N-R" panose="02020400000000000000" pitchFamily="18" charset="-128"/>
                <a:ea typeface="UD デジタル 教科書体 N-R" panose="02020400000000000000" pitchFamily="18" charset="-128"/>
              </a:rPr>
              <a:t>２　チーム学校とは</a:t>
            </a:r>
            <a:r>
              <a:rPr lang="en-US" altLang="ja-JP">
                <a:latin typeface="UD デジタル 教科書体 N-R" panose="02020400000000000000" pitchFamily="18" charset="-128"/>
                <a:ea typeface="UD デジタル 教科書体 N-R" panose="02020400000000000000" pitchFamily="18" charset="-128"/>
              </a:rPr>
              <a:t>(2)</a:t>
            </a:r>
            <a:r>
              <a:rPr lang="ja-JP" altLang="en-US">
                <a:latin typeface="UD デジタル 教科書体 N-R" panose="02020400000000000000" pitchFamily="18" charset="-128"/>
                <a:ea typeface="UD デジタル 教科書体 N-R" panose="02020400000000000000" pitchFamily="18" charset="-128"/>
              </a:rPr>
              <a:t>チーム学校の図</a:t>
            </a:r>
            <a:endParaRPr lang="ja-JP" altLang="en-US"/>
          </a:p>
        </p:txBody>
      </p:sp>
      <p:sp>
        <p:nvSpPr>
          <p:cNvPr id="23555" name="スライド番号プレースホルダー 3">
            <a:extLst>
              <a:ext uri="{FF2B5EF4-FFF2-40B4-BE49-F238E27FC236}">
                <a16:creationId xmlns:a16="http://schemas.microsoft.com/office/drawing/2014/main" id="{63A9315B-97CB-7461-A1B2-EB88FEE4E78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D9C23BBD-A26E-4AA0-86C5-0B54906467C3}" type="slidenum">
              <a:rPr kumimoji="0" lang="ja-JP" altLang="en-US" sz="1400" smtClean="0"/>
              <a:pPr>
                <a:spcBef>
                  <a:spcPct val="0"/>
                </a:spcBef>
                <a:buFontTx/>
                <a:buNone/>
              </a:pPr>
              <a:t>11</a:t>
            </a:fld>
            <a:endParaRPr kumimoji="0" lang="en-US" altLang="ja-JP" sz="1400"/>
          </a:p>
        </p:txBody>
      </p:sp>
      <p:pic>
        <p:nvPicPr>
          <p:cNvPr id="23556" name="図 3">
            <a:extLst>
              <a:ext uri="{FF2B5EF4-FFF2-40B4-BE49-F238E27FC236}">
                <a16:creationId xmlns:a16="http://schemas.microsoft.com/office/drawing/2014/main" id="{AF730211-B400-37CF-D17F-12630B1F47BC}"/>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167438" y="1704975"/>
            <a:ext cx="5573712" cy="4857750"/>
          </a:xfrm>
          <a:noFill/>
        </p:spPr>
      </p:pic>
      <p:sp>
        <p:nvSpPr>
          <p:cNvPr id="23557" name="テキスト ボックス 6">
            <a:extLst>
              <a:ext uri="{FF2B5EF4-FFF2-40B4-BE49-F238E27FC236}">
                <a16:creationId xmlns:a16="http://schemas.microsoft.com/office/drawing/2014/main" id="{B2F1F9C0-9AB9-CF0E-8B37-880BDAD53B25}"/>
              </a:ext>
            </a:extLst>
          </p:cNvPr>
          <p:cNvSpPr txBox="1">
            <a:spLocks noChangeArrowheads="1"/>
          </p:cNvSpPr>
          <p:nvPr/>
        </p:nvSpPr>
        <p:spPr bwMode="auto">
          <a:xfrm>
            <a:off x="450850" y="2205038"/>
            <a:ext cx="5716588"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r>
              <a:rPr lang="en-US" altLang="ja-JP" sz="2800">
                <a:latin typeface="UD デジタル 教科書体 N-R" panose="02020400000000000000" pitchFamily="18" charset="-128"/>
                <a:ea typeface="UD デジタル 教科書体 N-R" panose="02020400000000000000" pitchFamily="18" charset="-128"/>
              </a:rPr>
              <a:t>『</a:t>
            </a:r>
            <a:r>
              <a:rPr lang="ja-JP" altLang="en-US" sz="2800">
                <a:latin typeface="UD デジタル 教科書体 N-R" panose="02020400000000000000" pitchFamily="18" charset="-128"/>
                <a:ea typeface="UD デジタル 教科書体 N-R" panose="02020400000000000000" pitchFamily="18" charset="-128"/>
              </a:rPr>
              <a:t>生徒指導提要</a:t>
            </a:r>
            <a:r>
              <a:rPr lang="en-US" altLang="ja-JP" sz="2800">
                <a:latin typeface="UD デジタル 教科書体 N-R" panose="02020400000000000000" pitchFamily="18" charset="-128"/>
                <a:ea typeface="UD デジタル 教科書体 N-R" panose="02020400000000000000" pitchFamily="18" charset="-128"/>
              </a:rPr>
              <a:t>』(2022)p.69</a:t>
            </a:r>
            <a:r>
              <a:rPr lang="ja-JP" altLang="en-US" sz="2800">
                <a:latin typeface="UD デジタル 教科書体 N-R" panose="02020400000000000000" pitchFamily="18" charset="-128"/>
                <a:ea typeface="UD デジタル 教科書体 N-R" panose="02020400000000000000" pitchFamily="18" charset="-128"/>
              </a:rPr>
              <a:t>より</a:t>
            </a:r>
            <a:endParaRPr lang="en-US" altLang="ja-JP" sz="2800">
              <a:latin typeface="UD デジタル 教科書体 N-R" panose="02020400000000000000" pitchFamily="18" charset="-128"/>
              <a:ea typeface="UD デジタル 教科書体 N-R" panose="02020400000000000000" pitchFamily="18" charset="-128"/>
            </a:endParaRPr>
          </a:p>
          <a:p>
            <a:pPr>
              <a:spcBef>
                <a:spcPct val="0"/>
              </a:spcBef>
              <a:buFontTx/>
              <a:buNone/>
            </a:pPr>
            <a:endParaRPr lang="en-US" altLang="ja-JP" sz="2800">
              <a:latin typeface="UD デジタル 教科書体 N-R" panose="02020400000000000000" pitchFamily="18" charset="-128"/>
              <a:ea typeface="UD デジタル 教科書体 N-R" panose="02020400000000000000" pitchFamily="18" charset="-128"/>
            </a:endParaRPr>
          </a:p>
          <a:p>
            <a:pPr>
              <a:spcBef>
                <a:spcPct val="0"/>
              </a:spcBef>
              <a:buFontTx/>
              <a:buNone/>
            </a:pPr>
            <a:r>
              <a:rPr lang="ja-JP" altLang="en-US" sz="2800">
                <a:latin typeface="UD デジタル 教科書体 N-R" panose="02020400000000000000" pitchFamily="18" charset="-128"/>
                <a:ea typeface="UD デジタル 教科書体 N-R" panose="02020400000000000000" pitchFamily="18" charset="-128"/>
              </a:rPr>
              <a:t>・</a:t>
            </a:r>
            <a:r>
              <a:rPr lang="ja-JP" altLang="en-US" sz="2800" u="sng">
                <a:latin typeface="UD デジタル 教科書体 N-R" panose="02020400000000000000" pitchFamily="18" charset="-128"/>
                <a:ea typeface="UD デジタル 教科書体 N-R" panose="02020400000000000000" pitchFamily="18" charset="-128"/>
              </a:rPr>
              <a:t>学校・家庭・地域の連携強化</a:t>
            </a:r>
            <a:endParaRPr lang="en-US" altLang="ja-JP" sz="2800" u="sng">
              <a:latin typeface="UD デジタル 教科書体 N-R" panose="02020400000000000000" pitchFamily="18" charset="-128"/>
              <a:ea typeface="UD デジタル 教科書体 N-R" panose="02020400000000000000" pitchFamily="18" charset="-128"/>
            </a:endParaRPr>
          </a:p>
          <a:p>
            <a:pPr>
              <a:spcBef>
                <a:spcPct val="0"/>
              </a:spcBef>
              <a:buFontTx/>
              <a:buNone/>
            </a:pPr>
            <a:r>
              <a:rPr lang="ja-JP" altLang="en-US" sz="2800">
                <a:latin typeface="UD デジタル 教科書体 N-R" panose="02020400000000000000" pitchFamily="18" charset="-128"/>
                <a:ea typeface="UD デジタル 教科書体 N-R" panose="02020400000000000000" pitchFamily="18" charset="-128"/>
              </a:rPr>
              <a:t>・</a:t>
            </a:r>
            <a:r>
              <a:rPr lang="ja-JP" altLang="en-US" sz="2800" u="sng">
                <a:latin typeface="UD デジタル 教科書体 N-R" panose="02020400000000000000" pitchFamily="18" charset="-128"/>
                <a:ea typeface="UD デジタル 教科書体 N-R" panose="02020400000000000000" pitchFamily="18" charset="-128"/>
              </a:rPr>
              <a:t>学校内のチーム強化</a:t>
            </a:r>
            <a:endParaRPr lang="en-US" altLang="ja-JP" sz="2800" u="sng">
              <a:latin typeface="UD デジタル 教科書体 N-R" panose="02020400000000000000" pitchFamily="18" charset="-128"/>
              <a:ea typeface="UD デジタル 教科書体 N-R" panose="02020400000000000000" pitchFamily="18" charset="-128"/>
            </a:endParaRPr>
          </a:p>
          <a:p>
            <a:pPr>
              <a:spcBef>
                <a:spcPct val="0"/>
              </a:spcBef>
              <a:buFontTx/>
              <a:buNone/>
            </a:pPr>
            <a:endParaRPr lang="en-US" altLang="ja-JP" sz="2800">
              <a:latin typeface="UD デジタル 教科書体 N-R" panose="02020400000000000000" pitchFamily="18" charset="-128"/>
              <a:ea typeface="UD デジタル 教科書体 N-R" panose="02020400000000000000" pitchFamily="18" charset="-128"/>
            </a:endParaRPr>
          </a:p>
          <a:p>
            <a:pPr>
              <a:spcBef>
                <a:spcPct val="0"/>
              </a:spcBef>
              <a:buFontTx/>
              <a:buNone/>
            </a:pPr>
            <a:r>
              <a:rPr lang="ja-JP" altLang="en-US" sz="2800">
                <a:latin typeface="UD デジタル 教科書体 N-R" panose="02020400000000000000" pitchFamily="18" charset="-128"/>
                <a:ea typeface="UD デジタル 教科書体 N-R" panose="02020400000000000000" pitchFamily="18" charset="-128"/>
              </a:rPr>
              <a:t>学校内の組織（石隈</a:t>
            </a:r>
            <a:r>
              <a:rPr lang="en-US" altLang="ja-JP" sz="2800">
                <a:latin typeface="UD デジタル 教科書体 N-R" panose="02020400000000000000" pitchFamily="18" charset="-128"/>
                <a:ea typeface="UD デジタル 教科書体 N-R" panose="02020400000000000000" pitchFamily="18" charset="-128"/>
              </a:rPr>
              <a:t>,2016)   </a:t>
            </a:r>
          </a:p>
          <a:p>
            <a:pPr>
              <a:spcBef>
                <a:spcPct val="0"/>
              </a:spcBef>
              <a:buFontTx/>
              <a:buNone/>
            </a:pPr>
            <a:r>
              <a:rPr lang="ja-JP" altLang="en-US" sz="2800">
                <a:latin typeface="UD デジタル 教科書体 N-R" panose="02020400000000000000" pitchFamily="18" charset="-128"/>
                <a:ea typeface="UD デジタル 教科書体 N-R" panose="02020400000000000000" pitchFamily="18" charset="-128"/>
              </a:rPr>
              <a:t>　マネジメントゾーン</a:t>
            </a:r>
            <a:endParaRPr lang="en-US" altLang="ja-JP" sz="2800">
              <a:latin typeface="UD デジタル 教科書体 N-R" panose="02020400000000000000" pitchFamily="18" charset="-128"/>
              <a:ea typeface="UD デジタル 教科書体 N-R" panose="02020400000000000000" pitchFamily="18" charset="-128"/>
            </a:endParaRPr>
          </a:p>
          <a:p>
            <a:pPr>
              <a:spcBef>
                <a:spcPct val="0"/>
              </a:spcBef>
              <a:buFontTx/>
              <a:buNone/>
            </a:pPr>
            <a:r>
              <a:rPr lang="ja-JP" altLang="en-US" sz="2800">
                <a:latin typeface="UD デジタル 教科書体 N-R" panose="02020400000000000000" pitchFamily="18" charset="-128"/>
                <a:ea typeface="UD デジタル 教科書体 N-R" panose="02020400000000000000" pitchFamily="18" charset="-128"/>
              </a:rPr>
              <a:t>　教職員・児童生徒ゾーン</a:t>
            </a:r>
            <a:endParaRPr lang="en-US" altLang="ja-JP" sz="2800">
              <a:latin typeface="UD デジタル 教科書体 N-R" panose="02020400000000000000" pitchFamily="18" charset="-128"/>
              <a:ea typeface="UD デジタル 教科書体 N-R" panose="02020400000000000000" pitchFamily="18" charset="-128"/>
            </a:endParaRPr>
          </a:p>
          <a:p>
            <a:pPr>
              <a:spcBef>
                <a:spcPct val="0"/>
              </a:spcBef>
              <a:buFontTx/>
              <a:buNone/>
            </a:pPr>
            <a:r>
              <a:rPr lang="ja-JP" altLang="en-US" sz="2800">
                <a:latin typeface="UD デジタル 教科書体 N-R" panose="02020400000000000000" pitchFamily="18" charset="-128"/>
                <a:ea typeface="UD デジタル 教科書体 N-R" panose="02020400000000000000" pitchFamily="18" charset="-128"/>
              </a:rPr>
              <a:t>　地域との境界ゾーン</a:t>
            </a:r>
            <a:endParaRPr lang="en-US" altLang="ja-JP" sz="2800">
              <a:latin typeface="UD デジタル 教科書体 N-R" panose="02020400000000000000" pitchFamily="18" charset="-128"/>
              <a:ea typeface="UD デジタル 教科書体 N-R" panose="02020400000000000000" pitchFamily="18" charset="-128"/>
            </a:endParaRPr>
          </a:p>
          <a:p>
            <a:pPr>
              <a:spcBef>
                <a:spcPct val="0"/>
              </a:spcBef>
              <a:buFontTx/>
              <a:buNone/>
            </a:pPr>
            <a:r>
              <a:rPr lang="ja-JP" altLang="en-US" sz="2800">
                <a:latin typeface="UD デジタル 教科書体 N-R" panose="02020400000000000000" pitchFamily="18" charset="-128"/>
                <a:ea typeface="UD デジタル 教科書体 N-R" panose="02020400000000000000" pitchFamily="18" charset="-128"/>
              </a:rPr>
              <a:t>　</a:t>
            </a:r>
            <a:endParaRPr lang="en-US" altLang="ja-JP" sz="2800">
              <a:latin typeface="UD デジタル 教科書体 N-R" panose="02020400000000000000" pitchFamily="18" charset="-128"/>
              <a:ea typeface="UD デジタル 教科書体 N-R" panose="02020400000000000000" pitchFamily="18" charset="-128"/>
            </a:endParaRPr>
          </a:p>
        </p:txBody>
      </p:sp>
      <p:sp>
        <p:nvSpPr>
          <p:cNvPr id="2" name="スライド番号プレースホルダー 1">
            <a:extLst>
              <a:ext uri="{FF2B5EF4-FFF2-40B4-BE49-F238E27FC236}">
                <a16:creationId xmlns:a16="http://schemas.microsoft.com/office/drawing/2014/main" id="{F814CFD0-02E3-39CF-FC5F-91F69F3B3676}"/>
              </a:ext>
            </a:extLst>
          </p:cNvPr>
          <p:cNvSpPr txBox="1">
            <a:spLocks noChangeArrowheads="1"/>
          </p:cNvSpPr>
          <p:nvPr/>
        </p:nvSpPr>
        <p:spPr bwMode="auto">
          <a:xfrm>
            <a:off x="9201150" y="6228928"/>
            <a:ext cx="2540000" cy="45720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eaLnBrk="1" fontAlgn="base" hangingPunct="1">
              <a:spcBef>
                <a:spcPct val="20000"/>
              </a:spcBef>
              <a:spcAft>
                <a:spcPct val="0"/>
              </a:spcAft>
              <a:buChar char="•"/>
              <a:defRPr kumimoji="1" sz="3200" kern="1200">
                <a:solidFill>
                  <a:schemeClr val="tx1"/>
                </a:solidFill>
                <a:latin typeface="Times New Roman" panose="02020603050405020304" pitchFamily="18" charset="0"/>
                <a:ea typeface="ＭＳ Ｐゴシック" panose="020B0600070205080204" pitchFamily="50" charset="-128"/>
                <a:cs typeface="+mn-cs"/>
              </a:defRPr>
            </a:lvl1pPr>
            <a:lvl2pPr marL="742950" indent="-285750" algn="l" rtl="0" eaLnBrk="0" fontAlgn="base" hangingPunct="0">
              <a:spcBef>
                <a:spcPct val="20000"/>
              </a:spcBef>
              <a:spcAft>
                <a:spcPct val="0"/>
              </a:spcAft>
              <a:buChar char="–"/>
              <a:defRPr kumimoji="1" sz="2800" kern="1200">
                <a:solidFill>
                  <a:schemeClr val="tx1"/>
                </a:solidFill>
                <a:latin typeface="Times New Roman" panose="02020603050405020304" pitchFamily="18" charset="0"/>
                <a:ea typeface="ＭＳ Ｐゴシック" panose="020B0600070205080204" pitchFamily="50" charset="-128"/>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Times New Roman" panose="02020603050405020304" pitchFamily="18" charset="0"/>
                <a:ea typeface="ＭＳ Ｐゴシック" panose="020B0600070205080204" pitchFamily="50" charset="-128"/>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Times New Roman" panose="02020603050405020304" pitchFamily="18" charset="0"/>
                <a:ea typeface="ＭＳ Ｐゴシック" panose="020B0600070205080204" pitchFamily="50" charset="-128"/>
                <a:cs typeface="+mn-cs"/>
              </a:defRPr>
            </a:lvl5pPr>
            <a:lvl6pPr marL="2514600" indent="-228600" algn="l" defTabSz="914400" rtl="0" eaLnBrk="0" fontAlgn="base" latinLnBrk="0" hangingPunct="0">
              <a:spcBef>
                <a:spcPct val="20000"/>
              </a:spcBef>
              <a:spcAft>
                <a:spcPct val="0"/>
              </a:spcAft>
              <a:buChar char="»"/>
              <a:defRPr kumimoji="1" sz="2000" kern="1200">
                <a:solidFill>
                  <a:schemeClr val="tx1"/>
                </a:solidFill>
                <a:latin typeface="Times New Roman" panose="02020603050405020304" pitchFamily="18" charset="0"/>
                <a:ea typeface="ＭＳ Ｐゴシック" panose="020B0600070205080204" pitchFamily="50" charset="-128"/>
                <a:cs typeface="+mn-cs"/>
              </a:defRPr>
            </a:lvl6pPr>
            <a:lvl7pPr marL="2971800" indent="-228600" algn="l" defTabSz="914400" rtl="0" eaLnBrk="0" fontAlgn="base" latinLnBrk="0" hangingPunct="0">
              <a:spcBef>
                <a:spcPct val="20000"/>
              </a:spcBef>
              <a:spcAft>
                <a:spcPct val="0"/>
              </a:spcAft>
              <a:buChar char="»"/>
              <a:defRPr kumimoji="1" sz="2000" kern="1200">
                <a:solidFill>
                  <a:schemeClr val="tx1"/>
                </a:solidFill>
                <a:latin typeface="Times New Roman" panose="02020603050405020304" pitchFamily="18" charset="0"/>
                <a:ea typeface="ＭＳ Ｐゴシック" panose="020B0600070205080204" pitchFamily="50" charset="-128"/>
                <a:cs typeface="+mn-cs"/>
              </a:defRPr>
            </a:lvl7pPr>
            <a:lvl8pPr marL="3429000" indent="-228600" algn="l" defTabSz="914400" rtl="0" eaLnBrk="0" fontAlgn="base" latinLnBrk="0" hangingPunct="0">
              <a:spcBef>
                <a:spcPct val="20000"/>
              </a:spcBef>
              <a:spcAft>
                <a:spcPct val="0"/>
              </a:spcAft>
              <a:buChar char="»"/>
              <a:defRPr kumimoji="1" sz="2000" kern="1200">
                <a:solidFill>
                  <a:schemeClr val="tx1"/>
                </a:solidFill>
                <a:latin typeface="Times New Roman" panose="02020603050405020304" pitchFamily="18" charset="0"/>
                <a:ea typeface="ＭＳ Ｐゴシック" panose="020B0600070205080204" pitchFamily="50" charset="-128"/>
                <a:cs typeface="+mn-cs"/>
              </a:defRPr>
            </a:lvl8pPr>
            <a:lvl9pPr marL="3886200" indent="-228600" algn="l" defTabSz="914400" rtl="0" eaLnBrk="0" fontAlgn="base" latinLnBrk="0" hangingPunct="0">
              <a:spcBef>
                <a:spcPct val="20000"/>
              </a:spcBef>
              <a:spcAft>
                <a:spcPct val="0"/>
              </a:spcAft>
              <a:buChar char="»"/>
              <a:defRPr kumimoji="1" sz="2000" kern="1200">
                <a:solidFill>
                  <a:schemeClr val="tx1"/>
                </a:solidFill>
                <a:latin typeface="Times New Roman" panose="02020603050405020304" pitchFamily="18" charset="0"/>
                <a:ea typeface="ＭＳ Ｐゴシック" panose="020B0600070205080204" pitchFamily="50" charset="-128"/>
                <a:cs typeface="+mn-cs"/>
              </a:defRPr>
            </a:lvl9pPr>
          </a:lstStyle>
          <a:p>
            <a:pPr>
              <a:spcBef>
                <a:spcPct val="0"/>
              </a:spcBef>
              <a:buFontTx/>
              <a:buNone/>
            </a:pPr>
            <a:fld id="{DDDB7664-D662-43C3-A665-04F42EA34E0C}" type="slidenum">
              <a:rPr kumimoji="0" lang="ja-JP" altLang="en-US" sz="1400" smtClean="0"/>
              <a:pPr>
                <a:spcBef>
                  <a:spcPct val="0"/>
                </a:spcBef>
                <a:buFontTx/>
                <a:buNone/>
              </a:pPr>
              <a:t>11</a:t>
            </a:fld>
            <a:endParaRPr kumimoji="0" lang="en-US" altLang="ja-JP"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D1778725-3321-015F-A326-6C6929FD39F7}"/>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4000">
                <a:latin typeface="UD デジタル 教科書体 N-R" panose="02020400000000000000" pitchFamily="18" charset="-128"/>
                <a:ea typeface="UD デジタル 教科書体 N-R" panose="02020400000000000000" pitchFamily="18" charset="-128"/>
              </a:rPr>
              <a:t>２　チーム学校とは</a:t>
            </a:r>
            <a:br>
              <a:rPr lang="en-US" altLang="ja-JP" sz="4000">
                <a:latin typeface="UD デジタル 教科書体 N-R" panose="02020400000000000000" pitchFamily="18" charset="-128"/>
                <a:ea typeface="UD デジタル 教科書体 N-R" panose="02020400000000000000" pitchFamily="18" charset="-128"/>
              </a:rPr>
            </a:br>
            <a:r>
              <a:rPr lang="en-US" altLang="ja-JP" sz="4000">
                <a:latin typeface="UD デジタル 教科書体 N-R" panose="02020400000000000000" pitchFamily="18" charset="-128"/>
                <a:ea typeface="UD デジタル 教科書体 N-R" panose="02020400000000000000" pitchFamily="18" charset="-128"/>
              </a:rPr>
              <a:t>(3)</a:t>
            </a:r>
            <a:r>
              <a:rPr lang="ja-JP" altLang="en-US" sz="4000">
                <a:latin typeface="UD デジタル 教科書体 N-R" panose="02020400000000000000" pitchFamily="18" charset="-128"/>
                <a:ea typeface="UD デジタル 教科書体 N-R" panose="02020400000000000000" pitchFamily="18" charset="-128"/>
              </a:rPr>
              <a:t>スクールカウンセリングと</a:t>
            </a:r>
            <a:r>
              <a:rPr lang="en-US" altLang="ja-JP" sz="4000">
                <a:latin typeface="UD デジタル 教科書体 N-R" panose="02020400000000000000" pitchFamily="18" charset="-128"/>
                <a:ea typeface="UD デジタル 教科書体 N-R" panose="02020400000000000000" pitchFamily="18" charset="-128"/>
              </a:rPr>
              <a:t>4</a:t>
            </a:r>
            <a:r>
              <a:rPr lang="ja-JP" altLang="en-US" sz="4000">
                <a:latin typeface="UD デジタル 教科書体 N-R" panose="02020400000000000000" pitchFamily="18" charset="-128"/>
                <a:ea typeface="UD デジタル 教科書体 N-R" panose="02020400000000000000" pitchFamily="18" charset="-128"/>
              </a:rPr>
              <a:t>種類のヘルパー</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25603" name="Rectangle 3">
            <a:extLst>
              <a:ext uri="{FF2B5EF4-FFF2-40B4-BE49-F238E27FC236}">
                <a16:creationId xmlns:a16="http://schemas.microsoft.com/office/drawing/2014/main" id="{D455556E-7A12-4FA7-5809-30D186166927}"/>
              </a:ext>
            </a:extLst>
          </p:cNvPr>
          <p:cNvSpPr>
            <a:spLocks noGrp="1" noChangeArrowheads="1"/>
          </p:cNvSpPr>
          <p:nvPr>
            <p:ph type="body" idx="1"/>
          </p:nvPr>
        </p:nvSpPr>
        <p:spPr>
          <a:xfrm>
            <a:off x="47625" y="1341438"/>
            <a:ext cx="12025313" cy="5183187"/>
          </a:xfrm>
        </p:spPr>
        <p:txBody>
          <a:bodyPr/>
          <a:lstStyle/>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ヘルピング（双方向）；カウンセリング（カウンセラーとクライアント）</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①</a:t>
            </a:r>
            <a:r>
              <a:rPr lang="ja-JP" altLang="en-US" sz="2800" u="sng" dirty="0">
                <a:latin typeface="UD デジタル 教科書体 N-R" panose="02020400000000000000" pitchFamily="18" charset="-128"/>
                <a:ea typeface="UD デジタル 教科書体 N-R" panose="02020400000000000000" pitchFamily="18" charset="-128"/>
                <a:cs typeface="Arial" panose="020B0604020202020204" pitchFamily="34" charset="0"/>
              </a:rPr>
              <a:t>ボランティア的ヘルパー</a:t>
            </a: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：友人、地域の隣人</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　　自発的な意思、自由時間；ストレッサーにも</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②</a:t>
            </a:r>
            <a:r>
              <a:rPr lang="ja-JP" altLang="en-US" sz="2800" u="sng" dirty="0">
                <a:latin typeface="UD デジタル 教科書体 N-R" panose="02020400000000000000" pitchFamily="18" charset="-128"/>
                <a:ea typeface="UD デジタル 教科書体 N-R" panose="02020400000000000000" pitchFamily="18" charset="-128"/>
                <a:cs typeface="Arial" panose="020B0604020202020204" pitchFamily="34" charset="0"/>
              </a:rPr>
              <a:t>役割的ヘルパー</a:t>
            </a: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：保護者「自分の子どもの専門家」</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　　子どもの発達、継続的な援助者；自身の傷つき、ストレッサーにも</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③</a:t>
            </a:r>
            <a:r>
              <a:rPr lang="ja-JP" altLang="en-US" sz="2800" u="sng" dirty="0">
                <a:latin typeface="UD デジタル 教科書体 N-R" panose="02020400000000000000" pitchFamily="18" charset="-128"/>
                <a:ea typeface="UD デジタル 教科書体 N-R" panose="02020400000000000000" pitchFamily="18" charset="-128"/>
                <a:cs typeface="Arial" panose="020B0604020202020204" pitchFamily="34" charset="0"/>
              </a:rPr>
              <a:t>複合的ヘルパー</a:t>
            </a: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：すべての教師　</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　　指導・援助。日常の学校生活の困りを援助；ストレッサーにも</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④</a:t>
            </a:r>
            <a:r>
              <a:rPr lang="ja-JP" altLang="en-US" sz="2800" u="sng" dirty="0">
                <a:latin typeface="UD デジタル 教科書体 N-R" panose="02020400000000000000" pitchFamily="18" charset="-128"/>
                <a:ea typeface="UD デジタル 教科書体 N-R" panose="02020400000000000000" pitchFamily="18" charset="-128"/>
                <a:cs typeface="Arial" panose="020B0604020202020204" pitchFamily="34" charset="0"/>
              </a:rPr>
              <a:t>専門的ヘルパー</a:t>
            </a: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：スクールカウンセラーなど</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　　心理学・心理支援の専門家（例：公認心理師）。週</a:t>
            </a:r>
            <a:r>
              <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1</a:t>
            </a: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程度の勤務。</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u="sng" dirty="0">
                <a:latin typeface="UD デジタル 教科書体 N-R" panose="02020400000000000000" pitchFamily="18" charset="-128"/>
                <a:ea typeface="UD デジタル 教科書体 N-R" panose="02020400000000000000" pitchFamily="18" charset="-128"/>
                <a:cs typeface="Arial" panose="020B0604020202020204" pitchFamily="34" charset="0"/>
              </a:rPr>
              <a:t>心理分野に強みや専門性を有する教師　</a:t>
            </a:r>
            <a:r>
              <a:rPr lang="ja-JP" altLang="en-US" sz="2800" dirty="0">
                <a:latin typeface="UD デジタル 教科書体 N-R" panose="02020400000000000000" pitchFamily="18" charset="-128"/>
                <a:ea typeface="UD デジタル 教科書体 N-R" panose="02020400000000000000" pitchFamily="18" charset="-128"/>
                <a:cs typeface="Arial" panose="020B0604020202020204" pitchFamily="34" charset="0"/>
              </a:rPr>
              <a:t>③の「教師」の基盤＋④の専門的知識・技能</a:t>
            </a: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endParaRPr lang="en-US" altLang="ja-JP" sz="2800" dirty="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25604" name="タイトル 1">
            <a:extLst>
              <a:ext uri="{FF2B5EF4-FFF2-40B4-BE49-F238E27FC236}">
                <a16:creationId xmlns:a16="http://schemas.microsoft.com/office/drawing/2014/main" id="{77EDBA73-D0EE-EDE2-0796-F25512A07DF0}"/>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25605" name="スライド番号プレースホルダー 1">
            <a:extLst>
              <a:ext uri="{FF2B5EF4-FFF2-40B4-BE49-F238E27FC236}">
                <a16:creationId xmlns:a16="http://schemas.microsoft.com/office/drawing/2014/main" id="{783552AB-FE04-8A5A-3D7E-A1377C1CDD23}"/>
              </a:ext>
            </a:extLst>
          </p:cNvPr>
          <p:cNvSpPr>
            <a:spLocks noGrp="1" noChangeArrowheads="1"/>
          </p:cNvSpPr>
          <p:nvPr>
            <p:ph type="sldNum" sz="quarter" idx="12"/>
          </p:nvPr>
        </p:nvSpPr>
        <p:spPr>
          <a:xfrm>
            <a:off x="9192344" y="6400800"/>
            <a:ext cx="2540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FB6CE9F7-0494-428D-A1C9-AB72B0D860CC}" type="slidenum">
              <a:rPr kumimoji="0" lang="ja-JP" altLang="en-US" sz="1400" smtClean="0"/>
              <a:pPr>
                <a:spcBef>
                  <a:spcPct val="0"/>
                </a:spcBef>
                <a:buFontTx/>
                <a:buNone/>
              </a:pPr>
              <a:t>12</a:t>
            </a:fld>
            <a:endParaRPr kumimoji="0" lang="en-US" altLang="ja-JP"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092B7EF6-5E17-28AF-4628-9EE706E5C51F}"/>
              </a:ext>
            </a:extLst>
          </p:cNvPr>
          <p:cNvSpPr>
            <a:spLocks noChangeArrowheads="1"/>
          </p:cNvSpPr>
          <p:nvPr/>
        </p:nvSpPr>
        <p:spPr bwMode="auto">
          <a:xfrm>
            <a:off x="0" y="0"/>
            <a:ext cx="12192000" cy="160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buFontTx/>
              <a:buNone/>
            </a:pPr>
            <a:r>
              <a:rPr lang="ja-JP" altLang="en-US" sz="4000">
                <a:latin typeface="UD デジタル 教科書体 N-B" panose="02020700000000000000" pitchFamily="18" charset="-128"/>
                <a:ea typeface="UD デジタル 教科書体 N-B" panose="02020700000000000000" pitchFamily="18" charset="-128"/>
              </a:rPr>
              <a:t>　　</a:t>
            </a:r>
          </a:p>
        </p:txBody>
      </p:sp>
      <p:sp>
        <p:nvSpPr>
          <p:cNvPr id="27651" name="AutoShape 4">
            <a:extLst>
              <a:ext uri="{FF2B5EF4-FFF2-40B4-BE49-F238E27FC236}">
                <a16:creationId xmlns:a16="http://schemas.microsoft.com/office/drawing/2014/main" id="{AA349FD4-5E9C-2931-D4B9-BFE866C94B73}"/>
              </a:ext>
            </a:extLst>
          </p:cNvPr>
          <p:cNvSpPr>
            <a:spLocks noChangeArrowheads="1"/>
          </p:cNvSpPr>
          <p:nvPr/>
        </p:nvSpPr>
        <p:spPr bwMode="auto">
          <a:xfrm>
            <a:off x="1774825" y="3502025"/>
            <a:ext cx="4773613" cy="2228850"/>
          </a:xfrm>
          <a:prstGeom prst="can">
            <a:avLst>
              <a:gd name="adj" fmla="val 50000"/>
            </a:avLst>
          </a:prstGeom>
          <a:solidFill>
            <a:srgbClr val="CCFFFF"/>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2400"/>
          </a:p>
        </p:txBody>
      </p:sp>
      <p:sp>
        <p:nvSpPr>
          <p:cNvPr id="27652" name="AutoShape 5">
            <a:extLst>
              <a:ext uri="{FF2B5EF4-FFF2-40B4-BE49-F238E27FC236}">
                <a16:creationId xmlns:a16="http://schemas.microsoft.com/office/drawing/2014/main" id="{8593068B-E1AA-68BB-F8CC-768FD1CC2D6D}"/>
              </a:ext>
            </a:extLst>
          </p:cNvPr>
          <p:cNvSpPr>
            <a:spLocks noChangeArrowheads="1"/>
          </p:cNvSpPr>
          <p:nvPr/>
        </p:nvSpPr>
        <p:spPr bwMode="auto">
          <a:xfrm>
            <a:off x="2279650" y="2836863"/>
            <a:ext cx="3816350" cy="1673225"/>
          </a:xfrm>
          <a:prstGeom prst="can">
            <a:avLst>
              <a:gd name="adj" fmla="val 50000"/>
            </a:avLst>
          </a:prstGeom>
          <a:solidFill>
            <a:srgbClr val="00CCFF">
              <a:alpha val="61176"/>
            </a:srgbClr>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2400"/>
          </a:p>
        </p:txBody>
      </p:sp>
      <p:sp>
        <p:nvSpPr>
          <p:cNvPr id="27653" name="AutoShape 6">
            <a:extLst>
              <a:ext uri="{FF2B5EF4-FFF2-40B4-BE49-F238E27FC236}">
                <a16:creationId xmlns:a16="http://schemas.microsoft.com/office/drawing/2014/main" id="{FA445D91-793A-04E9-3294-E42C4E866695}"/>
              </a:ext>
            </a:extLst>
          </p:cNvPr>
          <p:cNvSpPr>
            <a:spLocks noChangeArrowheads="1"/>
          </p:cNvSpPr>
          <p:nvPr/>
        </p:nvSpPr>
        <p:spPr bwMode="auto">
          <a:xfrm>
            <a:off x="2640013" y="1779588"/>
            <a:ext cx="3167062" cy="1800225"/>
          </a:xfrm>
          <a:prstGeom prst="can">
            <a:avLst>
              <a:gd name="adj" fmla="val 50000"/>
            </a:avLst>
          </a:prstGeom>
          <a:solidFill>
            <a:srgbClr val="3366FF">
              <a:alpha val="72156"/>
            </a:srgbClr>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2400"/>
          </a:p>
        </p:txBody>
      </p:sp>
      <p:sp>
        <p:nvSpPr>
          <p:cNvPr id="8199" name="Text Box 7">
            <a:extLst>
              <a:ext uri="{FF2B5EF4-FFF2-40B4-BE49-F238E27FC236}">
                <a16:creationId xmlns:a16="http://schemas.microsoft.com/office/drawing/2014/main" id="{48D179F3-43E5-E265-C8BF-AB53F6BD282C}"/>
              </a:ext>
            </a:extLst>
          </p:cNvPr>
          <p:cNvSpPr txBox="1">
            <a:spLocks noChangeArrowheads="1"/>
          </p:cNvSpPr>
          <p:nvPr/>
        </p:nvSpPr>
        <p:spPr bwMode="auto">
          <a:xfrm>
            <a:off x="7319963" y="4868863"/>
            <a:ext cx="3240087" cy="461962"/>
          </a:xfrm>
          <a:prstGeom prst="rect">
            <a:avLst/>
          </a:prstGeom>
          <a:noFill/>
          <a:ln w="9525">
            <a:noFill/>
            <a:miter lim="800000"/>
            <a:headEnd/>
            <a:tailEnd/>
          </a:ln>
          <a:effectLst/>
        </p:spPr>
        <p:txBody>
          <a:bodyPr>
            <a:spAutoFit/>
          </a:bodyPr>
          <a:lstStyle/>
          <a:p>
            <a:pPr algn="ctr">
              <a:defRPr/>
            </a:pPr>
            <a:r>
              <a:rPr lang="ja-JP" altLang="en-US" dirty="0">
                <a:effectLst>
                  <a:outerShdw blurRad="38100" dist="38100" dir="2700000" algn="tl">
                    <a:srgbClr val="C0C0C0"/>
                  </a:outerShdw>
                </a:effectLst>
                <a:latin typeface="UD デジタル 教科書体 N-R" panose="02020400000000000000" pitchFamily="17" charset="-128"/>
                <a:ea typeface="UD デジタル 教科書体 N-R" panose="02020400000000000000" pitchFamily="17" charset="-128"/>
              </a:rPr>
              <a:t>学校生活全般での援助</a:t>
            </a:r>
          </a:p>
        </p:txBody>
      </p:sp>
      <p:sp>
        <p:nvSpPr>
          <p:cNvPr id="8200" name="Text Box 8">
            <a:extLst>
              <a:ext uri="{FF2B5EF4-FFF2-40B4-BE49-F238E27FC236}">
                <a16:creationId xmlns:a16="http://schemas.microsoft.com/office/drawing/2014/main" id="{FCAD7BB7-E4B3-6066-D2F5-684625510117}"/>
              </a:ext>
            </a:extLst>
          </p:cNvPr>
          <p:cNvSpPr txBox="1">
            <a:spLocks noChangeArrowheads="1"/>
          </p:cNvSpPr>
          <p:nvPr/>
        </p:nvSpPr>
        <p:spPr bwMode="auto">
          <a:xfrm>
            <a:off x="7391400" y="3789363"/>
            <a:ext cx="3241675" cy="461962"/>
          </a:xfrm>
          <a:prstGeom prst="rect">
            <a:avLst/>
          </a:prstGeom>
          <a:noFill/>
          <a:ln w="9525">
            <a:noFill/>
            <a:miter lim="800000"/>
            <a:headEnd/>
            <a:tailEnd/>
          </a:ln>
          <a:effectLst/>
        </p:spPr>
        <p:txBody>
          <a:bodyPr>
            <a:spAutoFit/>
          </a:bodyPr>
          <a:lstStyle/>
          <a:p>
            <a:pPr algn="ctr">
              <a:defRPr/>
            </a:pPr>
            <a:r>
              <a:rPr lang="ja-JP" altLang="en-US" dirty="0">
                <a:effectLst>
                  <a:outerShdw blurRad="38100" dist="38100" dir="2700000" algn="tl">
                    <a:srgbClr val="C0C0C0"/>
                  </a:outerShdw>
                </a:effectLst>
                <a:latin typeface="UD デジタル 教科書体 N-R" panose="02020400000000000000" pitchFamily="17" charset="-128"/>
                <a:ea typeface="UD デジタル 教科書体 N-R" panose="02020400000000000000" pitchFamily="17" charset="-128"/>
              </a:rPr>
              <a:t>生徒の課題への援助</a:t>
            </a:r>
          </a:p>
        </p:txBody>
      </p:sp>
      <p:sp>
        <p:nvSpPr>
          <p:cNvPr id="8201" name="Text Box 9">
            <a:extLst>
              <a:ext uri="{FF2B5EF4-FFF2-40B4-BE49-F238E27FC236}">
                <a16:creationId xmlns:a16="http://schemas.microsoft.com/office/drawing/2014/main" id="{234502D3-286E-4590-3B7D-EF53307A4EB0}"/>
              </a:ext>
            </a:extLst>
          </p:cNvPr>
          <p:cNvSpPr txBox="1">
            <a:spLocks noChangeArrowheads="1"/>
          </p:cNvSpPr>
          <p:nvPr/>
        </p:nvSpPr>
        <p:spPr bwMode="auto">
          <a:xfrm>
            <a:off x="7318375" y="2708275"/>
            <a:ext cx="3240088" cy="401638"/>
          </a:xfrm>
          <a:prstGeom prst="rect">
            <a:avLst/>
          </a:prstGeom>
          <a:noFill/>
          <a:ln w="9525">
            <a:noFill/>
            <a:miter lim="800000"/>
            <a:headEnd/>
            <a:tailEnd/>
          </a:ln>
          <a:effectLst/>
        </p:spPr>
        <p:txBody>
          <a:bodyPr>
            <a:spAutoFit/>
          </a:bodyPr>
          <a:lstStyle/>
          <a:p>
            <a:pPr algn="ctr">
              <a:lnSpc>
                <a:spcPct val="80000"/>
              </a:lnSpc>
              <a:defRPr/>
            </a:pPr>
            <a:r>
              <a:rPr lang="ja-JP" altLang="en-US" dirty="0">
                <a:effectLst>
                  <a:outerShdw blurRad="38100" dist="38100" dir="2700000" algn="tl">
                    <a:srgbClr val="FFFFFF"/>
                  </a:outerShdw>
                </a:effectLst>
                <a:latin typeface="UD デジタル 教科書体 N-R" panose="02020400000000000000" pitchFamily="17" charset="-128"/>
                <a:ea typeface="UD デジタル 教科書体 N-R" panose="02020400000000000000" pitchFamily="17" charset="-128"/>
              </a:rPr>
              <a:t>心理支援</a:t>
            </a:r>
          </a:p>
        </p:txBody>
      </p:sp>
      <p:sp>
        <p:nvSpPr>
          <p:cNvPr id="8202" name="Text Box 10">
            <a:extLst>
              <a:ext uri="{FF2B5EF4-FFF2-40B4-BE49-F238E27FC236}">
                <a16:creationId xmlns:a16="http://schemas.microsoft.com/office/drawing/2014/main" id="{9B6F17A5-C58E-55A3-A340-CAC7E9F67BDE}"/>
              </a:ext>
            </a:extLst>
          </p:cNvPr>
          <p:cNvSpPr txBox="1">
            <a:spLocks noChangeArrowheads="1"/>
          </p:cNvSpPr>
          <p:nvPr/>
        </p:nvSpPr>
        <p:spPr bwMode="auto">
          <a:xfrm>
            <a:off x="2495550" y="2897188"/>
            <a:ext cx="3529013" cy="401637"/>
          </a:xfrm>
          <a:prstGeom prst="rect">
            <a:avLst/>
          </a:prstGeom>
          <a:noFill/>
          <a:ln w="9525">
            <a:noFill/>
            <a:miter lim="800000"/>
            <a:headEnd/>
            <a:tailEnd/>
          </a:ln>
        </p:spPr>
        <p:txBody>
          <a:bodyPr>
            <a:spAutoFit/>
          </a:bodyPr>
          <a:lstStyle/>
          <a:p>
            <a:pPr algn="ctr">
              <a:lnSpc>
                <a:spcPct val="80000"/>
              </a:lnSpc>
              <a:defRPr/>
            </a:pPr>
            <a:r>
              <a:rPr lang="ja-JP" altLang="en-US" dirty="0">
                <a:solidFill>
                  <a:schemeClr val="bg1"/>
                </a:solidFill>
                <a:effectLst>
                  <a:outerShdw blurRad="38100" dist="38100" dir="2700000" algn="tl">
                    <a:srgbClr val="000000"/>
                  </a:outerShdw>
                </a:effectLst>
                <a:latin typeface="UD デジタル 教科書体 N-R" panose="02020400000000000000" pitchFamily="17" charset="-128"/>
                <a:ea typeface="UD デジタル 教科書体 N-R" panose="02020400000000000000" pitchFamily="17" charset="-128"/>
              </a:rPr>
              <a:t>心理の専門家（</a:t>
            </a:r>
            <a:r>
              <a:rPr lang="en-US" altLang="ja-JP" dirty="0">
                <a:solidFill>
                  <a:schemeClr val="bg1"/>
                </a:solidFill>
                <a:effectLst>
                  <a:outerShdw blurRad="38100" dist="38100" dir="2700000" algn="tl">
                    <a:srgbClr val="000000"/>
                  </a:outerShdw>
                </a:effectLst>
                <a:latin typeface="UD デジタル 教科書体 N-R" panose="02020400000000000000" pitchFamily="17" charset="-128"/>
                <a:ea typeface="UD デジタル 教科書体 N-R" panose="02020400000000000000" pitchFamily="17" charset="-128"/>
              </a:rPr>
              <a:t>SC)</a:t>
            </a:r>
            <a:endParaRPr lang="ja-JP" altLang="en-US" dirty="0">
              <a:solidFill>
                <a:schemeClr val="bg1"/>
              </a:solidFill>
              <a:effectLst>
                <a:outerShdw blurRad="38100" dist="38100" dir="2700000" algn="tl">
                  <a:srgbClr val="000000"/>
                </a:outerShdw>
              </a:effectLst>
              <a:latin typeface="UD デジタル 教科書体 N-R" panose="02020400000000000000" pitchFamily="17" charset="-128"/>
              <a:ea typeface="UD デジタル 教科書体 N-R" panose="02020400000000000000" pitchFamily="17" charset="-128"/>
            </a:endParaRPr>
          </a:p>
        </p:txBody>
      </p:sp>
      <p:sp>
        <p:nvSpPr>
          <p:cNvPr id="8203" name="Text Box 11">
            <a:extLst>
              <a:ext uri="{FF2B5EF4-FFF2-40B4-BE49-F238E27FC236}">
                <a16:creationId xmlns:a16="http://schemas.microsoft.com/office/drawing/2014/main" id="{7B368809-E716-E381-EBCD-B3898EAB4951}"/>
              </a:ext>
            </a:extLst>
          </p:cNvPr>
          <p:cNvSpPr txBox="1">
            <a:spLocks noChangeArrowheads="1"/>
          </p:cNvSpPr>
          <p:nvPr/>
        </p:nvSpPr>
        <p:spPr bwMode="auto">
          <a:xfrm>
            <a:off x="2279650" y="3933825"/>
            <a:ext cx="3816350" cy="830263"/>
          </a:xfrm>
          <a:prstGeom prst="rect">
            <a:avLst/>
          </a:prstGeom>
          <a:noFill/>
          <a:ln w="9525">
            <a:noFill/>
            <a:miter lim="800000"/>
            <a:headEnd/>
            <a:tailEnd/>
          </a:ln>
          <a:effectLst/>
        </p:spPr>
        <p:txBody>
          <a:bodyPr>
            <a:spAutoFit/>
          </a:bodyPr>
          <a:lstStyle/>
          <a:p>
            <a:pPr algn="ctr">
              <a:defRPr/>
            </a:pPr>
            <a:r>
              <a:rPr lang="ja-JP" altLang="en-US" dirty="0">
                <a:solidFill>
                  <a:srgbClr val="FF0000"/>
                </a:solidFill>
                <a:effectLst>
                  <a:outerShdw blurRad="38100" dist="38100" dir="2700000" algn="tl">
                    <a:srgbClr val="C0C0C0"/>
                  </a:outerShdw>
                </a:effectLst>
                <a:latin typeface="UD デジタル 教科書体 N-R" panose="02020400000000000000" pitchFamily="17" charset="-128"/>
                <a:ea typeface="UD デジタル 教科書体 N-R" panose="02020400000000000000" pitchFamily="17" charset="-128"/>
              </a:rPr>
              <a:t>心理分野に強みや専門性を有する教師</a:t>
            </a:r>
          </a:p>
        </p:txBody>
      </p:sp>
      <p:sp>
        <p:nvSpPr>
          <p:cNvPr id="8204" name="Text Box 12">
            <a:extLst>
              <a:ext uri="{FF2B5EF4-FFF2-40B4-BE49-F238E27FC236}">
                <a16:creationId xmlns:a16="http://schemas.microsoft.com/office/drawing/2014/main" id="{6FAED7AD-2B3F-1954-09B0-9BED34227C5C}"/>
              </a:ext>
            </a:extLst>
          </p:cNvPr>
          <p:cNvSpPr txBox="1">
            <a:spLocks noChangeArrowheads="1"/>
          </p:cNvSpPr>
          <p:nvPr/>
        </p:nvSpPr>
        <p:spPr bwMode="auto">
          <a:xfrm>
            <a:off x="2640013" y="4940300"/>
            <a:ext cx="2663825" cy="461963"/>
          </a:xfrm>
          <a:prstGeom prst="rect">
            <a:avLst/>
          </a:prstGeom>
          <a:noFill/>
          <a:ln w="9525">
            <a:noFill/>
            <a:miter lim="800000"/>
            <a:headEnd/>
            <a:tailEnd/>
          </a:ln>
          <a:effectLst/>
        </p:spPr>
        <p:txBody>
          <a:bodyPr>
            <a:spAutoFit/>
          </a:bodyPr>
          <a:lstStyle/>
          <a:p>
            <a:pPr algn="ctr">
              <a:defRPr/>
            </a:pPr>
            <a:r>
              <a:rPr lang="ja-JP" altLang="en-US" dirty="0">
                <a:effectLst>
                  <a:outerShdw blurRad="38100" dist="38100" dir="2700000" algn="tl">
                    <a:srgbClr val="C0C0C0"/>
                  </a:outerShdw>
                </a:effectLst>
                <a:latin typeface="UD デジタル 教科書体 N-R" panose="02020400000000000000" pitchFamily="17" charset="-128"/>
                <a:ea typeface="UD デジタル 教科書体 N-R" panose="02020400000000000000" pitchFamily="17" charset="-128"/>
              </a:rPr>
              <a:t>すべての教職員</a:t>
            </a:r>
            <a:endParaRPr lang="en-US" altLang="ja-JP" dirty="0">
              <a:effectLst>
                <a:outerShdw blurRad="38100" dist="38100" dir="2700000" algn="tl">
                  <a:srgbClr val="C0C0C0"/>
                </a:outerShdw>
              </a:effectLst>
              <a:latin typeface="UD デジタル 教科書体 N-R" panose="02020400000000000000" pitchFamily="17" charset="-128"/>
              <a:ea typeface="UD デジタル 教科書体 N-R" panose="02020400000000000000" pitchFamily="17" charset="-128"/>
            </a:endParaRPr>
          </a:p>
        </p:txBody>
      </p:sp>
      <p:sp>
        <p:nvSpPr>
          <p:cNvPr id="27660" name="Line 13">
            <a:extLst>
              <a:ext uri="{FF2B5EF4-FFF2-40B4-BE49-F238E27FC236}">
                <a16:creationId xmlns:a16="http://schemas.microsoft.com/office/drawing/2014/main" id="{80260CA0-9082-2FDB-F20F-120B9959F905}"/>
              </a:ext>
            </a:extLst>
          </p:cNvPr>
          <p:cNvSpPr>
            <a:spLocks noChangeShapeType="1"/>
          </p:cNvSpPr>
          <p:nvPr/>
        </p:nvSpPr>
        <p:spPr bwMode="auto">
          <a:xfrm>
            <a:off x="5519738" y="5157788"/>
            <a:ext cx="1800225" cy="0"/>
          </a:xfrm>
          <a:prstGeom prst="line">
            <a:avLst/>
          </a:prstGeom>
          <a:noFill/>
          <a:ln w="38100">
            <a:solidFill>
              <a:schemeClr val="tx1"/>
            </a:solidFill>
            <a:prstDash val="dashDot"/>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7661" name="Line 14">
            <a:extLst>
              <a:ext uri="{FF2B5EF4-FFF2-40B4-BE49-F238E27FC236}">
                <a16:creationId xmlns:a16="http://schemas.microsoft.com/office/drawing/2014/main" id="{B82B1D92-EBC1-577B-7E62-6083DA972283}"/>
              </a:ext>
            </a:extLst>
          </p:cNvPr>
          <p:cNvSpPr>
            <a:spLocks noChangeShapeType="1"/>
          </p:cNvSpPr>
          <p:nvPr/>
        </p:nvSpPr>
        <p:spPr bwMode="auto">
          <a:xfrm>
            <a:off x="5448300" y="3933825"/>
            <a:ext cx="1871663" cy="0"/>
          </a:xfrm>
          <a:prstGeom prst="line">
            <a:avLst/>
          </a:prstGeom>
          <a:noFill/>
          <a:ln w="38100">
            <a:solidFill>
              <a:schemeClr val="tx1"/>
            </a:solidFill>
            <a:prstDash val="dashDot"/>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7662" name="Line 15">
            <a:extLst>
              <a:ext uri="{FF2B5EF4-FFF2-40B4-BE49-F238E27FC236}">
                <a16:creationId xmlns:a16="http://schemas.microsoft.com/office/drawing/2014/main" id="{91DC2D63-F298-D255-AAE9-03FE9DBC2813}"/>
              </a:ext>
            </a:extLst>
          </p:cNvPr>
          <p:cNvSpPr>
            <a:spLocks noChangeShapeType="1"/>
          </p:cNvSpPr>
          <p:nvPr/>
        </p:nvSpPr>
        <p:spPr bwMode="auto">
          <a:xfrm>
            <a:off x="5448300" y="2852738"/>
            <a:ext cx="1871663" cy="0"/>
          </a:xfrm>
          <a:prstGeom prst="line">
            <a:avLst/>
          </a:prstGeom>
          <a:noFill/>
          <a:ln w="38100">
            <a:solidFill>
              <a:schemeClr val="tx1"/>
            </a:solidFill>
            <a:prstDash val="dashDot"/>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7663" name="Rectangle 17">
            <a:extLst>
              <a:ext uri="{FF2B5EF4-FFF2-40B4-BE49-F238E27FC236}">
                <a16:creationId xmlns:a16="http://schemas.microsoft.com/office/drawing/2014/main" id="{057527E3-09A3-2955-45C5-61C7C98A87ED}"/>
              </a:ext>
            </a:extLst>
          </p:cNvPr>
          <p:cNvSpPr>
            <a:spLocks noChangeArrowheads="1"/>
          </p:cNvSpPr>
          <p:nvPr/>
        </p:nvSpPr>
        <p:spPr bwMode="auto">
          <a:xfrm>
            <a:off x="7464425" y="2565400"/>
            <a:ext cx="3095625" cy="647700"/>
          </a:xfrm>
          <a:prstGeom prst="rect">
            <a:avLst/>
          </a:prstGeom>
          <a:noFill/>
          <a:ln w="28575">
            <a:solidFill>
              <a:srgbClr val="3366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2400"/>
          </a:p>
        </p:txBody>
      </p:sp>
      <p:sp>
        <p:nvSpPr>
          <p:cNvPr id="27664" name="Rectangle 18">
            <a:extLst>
              <a:ext uri="{FF2B5EF4-FFF2-40B4-BE49-F238E27FC236}">
                <a16:creationId xmlns:a16="http://schemas.microsoft.com/office/drawing/2014/main" id="{45C02862-EA4C-9D52-BA1F-269EF77F7274}"/>
              </a:ext>
            </a:extLst>
          </p:cNvPr>
          <p:cNvSpPr>
            <a:spLocks noChangeArrowheads="1"/>
          </p:cNvSpPr>
          <p:nvPr/>
        </p:nvSpPr>
        <p:spPr bwMode="auto">
          <a:xfrm>
            <a:off x="7464425" y="3716338"/>
            <a:ext cx="3095625" cy="647700"/>
          </a:xfrm>
          <a:prstGeom prst="rect">
            <a:avLst/>
          </a:prstGeom>
          <a:noFill/>
          <a:ln w="28575">
            <a:solidFill>
              <a:srgbClr val="33CCCC"/>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2400"/>
          </a:p>
        </p:txBody>
      </p:sp>
      <p:sp>
        <p:nvSpPr>
          <p:cNvPr id="27665" name="Rectangle 19">
            <a:extLst>
              <a:ext uri="{FF2B5EF4-FFF2-40B4-BE49-F238E27FC236}">
                <a16:creationId xmlns:a16="http://schemas.microsoft.com/office/drawing/2014/main" id="{7A64DACE-99B2-1ABD-1290-8629E3C73E89}"/>
              </a:ext>
            </a:extLst>
          </p:cNvPr>
          <p:cNvSpPr>
            <a:spLocks noChangeArrowheads="1"/>
          </p:cNvSpPr>
          <p:nvPr/>
        </p:nvSpPr>
        <p:spPr bwMode="auto">
          <a:xfrm>
            <a:off x="7464425" y="4797425"/>
            <a:ext cx="3095625" cy="647700"/>
          </a:xfrm>
          <a:prstGeom prst="rect">
            <a:avLst/>
          </a:prstGeom>
          <a:noFill/>
          <a:ln w="28575">
            <a:solidFill>
              <a:srgbClr val="99CC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2400"/>
          </a:p>
        </p:txBody>
      </p:sp>
      <p:sp>
        <p:nvSpPr>
          <p:cNvPr id="27666" name="スライド番号プレースホルダー 1">
            <a:extLst>
              <a:ext uri="{FF2B5EF4-FFF2-40B4-BE49-F238E27FC236}">
                <a16:creationId xmlns:a16="http://schemas.microsoft.com/office/drawing/2014/main" id="{AA485995-A193-9252-DF25-8EAF66E5476D}"/>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41099CA3-BBAA-462D-9667-E05094C05955}" type="slidenum">
              <a:rPr kumimoji="0" lang="ja-JP" altLang="en-US" sz="1400" smtClean="0"/>
              <a:pPr>
                <a:spcBef>
                  <a:spcPct val="0"/>
                </a:spcBef>
                <a:buFontTx/>
                <a:buNone/>
              </a:pPr>
              <a:t>13</a:t>
            </a:fld>
            <a:endParaRPr kumimoji="0" lang="en-US" altLang="ja-JP" sz="1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C03EA076-06E7-1FFD-015D-D56B1A33F551}"/>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3200">
                <a:latin typeface="UD デジタル 教科書体 N-R" panose="02020400000000000000" pitchFamily="18" charset="-128"/>
                <a:ea typeface="UD デジタル 教科書体 N-R" panose="02020400000000000000" pitchFamily="18" charset="-128"/>
              </a:rPr>
              <a:t>３　スクールカウンセリングの内容と方法</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(1)</a:t>
            </a:r>
            <a:r>
              <a:rPr lang="ja-JP" altLang="en-US" sz="3200">
                <a:latin typeface="UD デジタル 教科書体 N-R" panose="02020400000000000000" pitchFamily="18" charset="-128"/>
                <a:ea typeface="UD デジタル 教科書体 N-R" panose="02020400000000000000" pitchFamily="18" charset="-128"/>
              </a:rPr>
              <a:t>学習面・心理社会面・進路キャリア面・健康面</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31747" name="Rectangle 3">
            <a:extLst>
              <a:ext uri="{FF2B5EF4-FFF2-40B4-BE49-F238E27FC236}">
                <a16:creationId xmlns:a16="http://schemas.microsoft.com/office/drawing/2014/main" id="{44B435D9-6F43-C220-E03F-70AB63297A99}"/>
              </a:ext>
            </a:extLst>
          </p:cNvPr>
          <p:cNvSpPr>
            <a:spLocks noGrp="1" noChangeArrowheads="1"/>
          </p:cNvSpPr>
          <p:nvPr>
            <p:ph type="body" idx="1"/>
          </p:nvPr>
        </p:nvSpPr>
        <p:spPr>
          <a:xfrm>
            <a:off x="47625" y="1341438"/>
            <a:ext cx="12025313" cy="5183187"/>
          </a:xfrm>
        </p:spPr>
        <p:txBody>
          <a:bodyPr/>
          <a:lstStyle/>
          <a:p>
            <a:pPr>
              <a:buFontTx/>
              <a:buNone/>
              <a:defRPr/>
            </a:pPr>
            <a:r>
              <a:rPr lang="ja-JP" altLang="en-US"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・学校生活の包括的に援助；養護教諭を中心とする健康面の援助も</a:t>
            </a:r>
            <a:endParaRPr lang="en-US" altLang="ja-JP" sz="2800"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a:buFontTx/>
              <a:buNone/>
              <a:defRPr/>
            </a:pPr>
            <a:r>
              <a:rPr lang="ja-JP" altLang="en-US"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学校生活の４つの側面：互いに重なり合う</a:t>
            </a:r>
            <a:r>
              <a:rPr lang="en-US" altLang="ja-JP"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lang="ja-JP" altLang="en-US"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石隈・家近</a:t>
            </a:r>
            <a:r>
              <a:rPr lang="en-US" altLang="ja-JP"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,2011)</a:t>
            </a:r>
          </a:p>
          <a:p>
            <a:pPr>
              <a:buFontTx/>
              <a:buNone/>
              <a:defRPr/>
            </a:pPr>
            <a:r>
              <a:rPr lang="ja-JP" altLang="en-US"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rPr>
              <a:t>学習面の苦戦と対応</a:t>
            </a:r>
            <a:endParaRPr lang="en-US" altLang="ja-JP"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533400" algn="just">
              <a:buFontTx/>
              <a:buNone/>
              <a:defRPr/>
            </a:pP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①勉強のやる気</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②授業が難しい</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、③</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学習方法がわからない</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など</a:t>
            </a:r>
            <a:endPar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marL="533400" algn="just">
              <a:buFontTx/>
              <a:buNone/>
              <a:defRPr/>
            </a:pP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・「学習性無力感」への対応</a:t>
            </a:r>
            <a:endPar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marL="533400" algn="just">
              <a:buFontTx/>
              <a:buNone/>
              <a:defRPr/>
            </a:pP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　学習面でできているところや興味関心のあるところ（個性の発見）、困っているところについて、一緒に整理。よさや可能性を伸ばす成功体験をつくる援助。</a:t>
            </a:r>
            <a:endPar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a:buFontTx/>
              <a:buNone/>
              <a:defRPr/>
            </a:pPr>
            <a:r>
              <a:rPr lang="ja-JP" altLang="en-US"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★学習性無力感：「</a:t>
            </a:r>
            <a:r>
              <a:rPr lang="ja-JP" altLang="ja-JP" sz="2800" dirty="0">
                <a:ea typeface="UD デジタル 教科書体 N-R" panose="02020400000000000000" pitchFamily="17" charset="-128"/>
                <a:cs typeface="Arial" panose="020B0604020202020204" pitchFamily="34" charset="0"/>
              </a:rPr>
              <a:t>失敗経験の結果，身につけた」という意味であり、学習面に限らず</a:t>
            </a:r>
            <a:r>
              <a:rPr lang="ja-JP" altLang="en-US" sz="2800" dirty="0">
                <a:ea typeface="UD デジタル 教科書体 N-R" panose="02020400000000000000" pitchFamily="17" charset="-128"/>
                <a:cs typeface="Arial" panose="020B0604020202020204" pitchFamily="34" charset="0"/>
              </a:rPr>
              <a:t>、人間関係も含めて、広く使用される概念。</a:t>
            </a:r>
            <a:endParaRPr lang="en-US" altLang="ja-JP"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p:txBody>
      </p:sp>
      <p:sp>
        <p:nvSpPr>
          <p:cNvPr id="29700" name="タイトル 1">
            <a:extLst>
              <a:ext uri="{FF2B5EF4-FFF2-40B4-BE49-F238E27FC236}">
                <a16:creationId xmlns:a16="http://schemas.microsoft.com/office/drawing/2014/main" id="{DDEBF4DD-923E-FC3B-FD00-D1F29BAB583A}"/>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29701" name="スライド番号プレースホルダー 1">
            <a:extLst>
              <a:ext uri="{FF2B5EF4-FFF2-40B4-BE49-F238E27FC236}">
                <a16:creationId xmlns:a16="http://schemas.microsoft.com/office/drawing/2014/main" id="{A39CA68E-B6E4-CCCD-366F-855F3E0EE3B6}"/>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D62498A4-BF8C-4A1D-9016-A2B846D307AA}" type="slidenum">
              <a:rPr kumimoji="0" lang="ja-JP" altLang="en-US" sz="1400" smtClean="0"/>
              <a:pPr>
                <a:spcBef>
                  <a:spcPct val="0"/>
                </a:spcBef>
                <a:buFontTx/>
                <a:buNone/>
              </a:pPr>
              <a:t>14</a:t>
            </a:fld>
            <a:endParaRPr kumimoji="0" lang="en-US" altLang="ja-JP"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1A233344-5AAD-63F1-C53B-A31D40B64A91}"/>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3200">
                <a:latin typeface="UD デジタル 教科書体 N-R" panose="02020400000000000000" pitchFamily="18" charset="-128"/>
                <a:ea typeface="UD デジタル 教科書体 N-R" panose="02020400000000000000" pitchFamily="18" charset="-128"/>
              </a:rPr>
              <a:t>３　スクールカウンセリングの内容と方法</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(1)</a:t>
            </a:r>
            <a:r>
              <a:rPr lang="ja-JP" altLang="en-US" sz="3200">
                <a:latin typeface="UD デジタル 教科書体 N-R" panose="02020400000000000000" pitchFamily="18" charset="-128"/>
                <a:ea typeface="UD デジタル 教科書体 N-R" panose="02020400000000000000" pitchFamily="18" charset="-128"/>
              </a:rPr>
              <a:t>学習面・心理社会面・進路キャリア面・健康面</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31747" name="Rectangle 3">
            <a:extLst>
              <a:ext uri="{FF2B5EF4-FFF2-40B4-BE49-F238E27FC236}">
                <a16:creationId xmlns:a16="http://schemas.microsoft.com/office/drawing/2014/main" id="{FF26A466-A32F-D041-D6C5-7BBD7BDD19D4}"/>
              </a:ext>
            </a:extLst>
          </p:cNvPr>
          <p:cNvSpPr>
            <a:spLocks noGrp="1" noChangeArrowheads="1"/>
          </p:cNvSpPr>
          <p:nvPr>
            <p:ph type="body" idx="1"/>
          </p:nvPr>
        </p:nvSpPr>
        <p:spPr>
          <a:xfrm>
            <a:off x="47625" y="1341438"/>
            <a:ext cx="12025313" cy="5183187"/>
          </a:xfrm>
        </p:spPr>
        <p:txBody>
          <a:bodyPr/>
          <a:lstStyle/>
          <a:p>
            <a:pPr>
              <a:buFontTx/>
              <a:buNone/>
              <a:defRPr/>
            </a:pPr>
            <a:r>
              <a:rPr lang="ja-JP" altLang="en-US"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rPr>
              <a:t>心理・社会面の苦戦と対応</a:t>
            </a:r>
            <a:endParaRPr lang="en-US" altLang="ja-JP"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a:buFontTx/>
              <a:buNone/>
              <a:defRPr/>
            </a:pPr>
            <a:r>
              <a:rPr lang="ja-JP" altLang="en-US"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lang="ja-JP" altLang="en-US"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rPr>
              <a:t>心理面</a:t>
            </a:r>
            <a:r>
              <a:rPr lang="ja-JP" altLang="en-US"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（自分とのつきあい、情緒面など）</a:t>
            </a:r>
            <a:endParaRPr lang="en-US" altLang="ja-JP" sz="2800"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algn="just">
              <a:buFontTx/>
              <a:buNone/>
              <a:defRPr/>
            </a:pP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①ストレス対処</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②落ち込みや怒り</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への</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対処</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、③</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自分</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への</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自信</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の欠如</a:t>
            </a:r>
            <a:endPar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algn="just">
              <a:buFontTx/>
              <a:buNone/>
              <a:defRPr/>
            </a:pP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en-US" sz="2800" u="sng" kern="100" dirty="0">
                <a:latin typeface="游明朝" panose="02020400000000000000" pitchFamily="18" charset="-128"/>
                <a:ea typeface="UD デジタル 教科書体 N-R" panose="02020400000000000000" pitchFamily="17" charset="-128"/>
                <a:cs typeface="Arial" panose="020B0604020202020204" pitchFamily="34" charset="0"/>
              </a:rPr>
              <a:t>社会面</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（友人・教師・家族など他者とのつきあい）</a:t>
            </a:r>
            <a:endParaRPr lang="ja-JP" altLang="ja-JP" sz="2800" kern="100" dirty="0">
              <a:latin typeface="游明朝" panose="02020400000000000000" pitchFamily="18" charset="-128"/>
              <a:ea typeface="游明朝" panose="02020400000000000000" pitchFamily="18" charset="-128"/>
              <a:cs typeface="Arial" panose="020B0604020202020204" pitchFamily="34" charset="0"/>
            </a:endParaRPr>
          </a:p>
          <a:p>
            <a:pPr algn="just">
              <a:buFontTx/>
              <a:buNone/>
              <a:defRPr/>
            </a:pP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①友人・教師・家族</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友人のグループや学級集団</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との関係</a:t>
            </a:r>
            <a:endParaRPr lang="ja-JP" altLang="ja-JP" sz="2800" kern="100" dirty="0">
              <a:latin typeface="游明朝" panose="02020400000000000000" pitchFamily="18" charset="-128"/>
              <a:ea typeface="游明朝" panose="02020400000000000000" pitchFamily="18" charset="-128"/>
              <a:cs typeface="Arial" panose="020B0604020202020204" pitchFamily="34" charset="0"/>
            </a:endParaRPr>
          </a:p>
          <a:p>
            <a:pPr algn="just">
              <a:buFontTx/>
              <a:buNone/>
              <a:defRPr/>
            </a:pP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②</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学校でいやなこと</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、③人に</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相談できない</a:t>
            </a:r>
            <a:endPar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algn="just">
              <a:buFontTx/>
              <a:buNone/>
              <a:defRPr/>
            </a:pP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・個別の面談：子どもの気持ちの理解と受容を通して自己理解の促進、よさを活かし、可能性を伸ばす具体的な問題解決案を一緒に探すなど</a:t>
            </a:r>
            <a:endPar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algn="just">
              <a:buFontTx/>
              <a:buNone/>
              <a:defRPr/>
            </a:pP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・ソーシャル・エモーショナル・ラーニング　自己理解・他者理解、人間関係能力</a:t>
            </a:r>
            <a:endParaRPr lang="ja-JP" altLang="ja-JP" sz="2800" kern="100" dirty="0">
              <a:latin typeface="游明朝" panose="02020400000000000000" pitchFamily="18" charset="-128"/>
              <a:ea typeface="游明朝" panose="02020400000000000000" pitchFamily="18" charset="-128"/>
              <a:cs typeface="Arial" panose="020B0604020202020204" pitchFamily="34" charset="0"/>
            </a:endParaRPr>
          </a:p>
          <a:p>
            <a:pPr>
              <a:buFontTx/>
              <a:buNone/>
              <a:defRPr/>
            </a:pPr>
            <a:endParaRPr lang="en-US" altLang="ja-JP" sz="2800"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p:txBody>
      </p:sp>
      <p:sp>
        <p:nvSpPr>
          <p:cNvPr id="31748" name="タイトル 1">
            <a:extLst>
              <a:ext uri="{FF2B5EF4-FFF2-40B4-BE49-F238E27FC236}">
                <a16:creationId xmlns:a16="http://schemas.microsoft.com/office/drawing/2014/main" id="{C5E8D219-7832-4EE3-3841-80C801E6AE3F}"/>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31749" name="スライド番号プレースホルダー 1">
            <a:extLst>
              <a:ext uri="{FF2B5EF4-FFF2-40B4-BE49-F238E27FC236}">
                <a16:creationId xmlns:a16="http://schemas.microsoft.com/office/drawing/2014/main" id="{4C2785A5-7828-92B2-7FC0-18E0BCD78563}"/>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D3CDBAC4-39EA-4F86-87C0-453EDED0D121}" type="slidenum">
              <a:rPr kumimoji="0" lang="ja-JP" altLang="en-US" sz="1400" smtClean="0"/>
              <a:pPr>
                <a:spcBef>
                  <a:spcPct val="0"/>
                </a:spcBef>
                <a:buFontTx/>
                <a:buNone/>
              </a:pPr>
              <a:t>15</a:t>
            </a:fld>
            <a:endParaRPr kumimoji="0" lang="en-US" altLang="ja-JP" sz="1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7F8F10BA-61D5-D980-CE69-661AF49FEA43}"/>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3200">
                <a:latin typeface="UD デジタル 教科書体 N-R" panose="02020400000000000000" pitchFamily="18" charset="-128"/>
                <a:ea typeface="UD デジタル 教科書体 N-R" panose="02020400000000000000" pitchFamily="18" charset="-128"/>
              </a:rPr>
              <a:t>３　スクールカウンセリングの内容と方法</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(1)</a:t>
            </a:r>
            <a:r>
              <a:rPr lang="ja-JP" altLang="en-US" sz="3200">
                <a:latin typeface="UD デジタル 教科書体 N-R" panose="02020400000000000000" pitchFamily="18" charset="-128"/>
                <a:ea typeface="UD デジタル 教科書体 N-R" panose="02020400000000000000" pitchFamily="18" charset="-128"/>
              </a:rPr>
              <a:t>学習面・心理社会面・進路キャリア面・健康面</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31747" name="Rectangle 3">
            <a:extLst>
              <a:ext uri="{FF2B5EF4-FFF2-40B4-BE49-F238E27FC236}">
                <a16:creationId xmlns:a16="http://schemas.microsoft.com/office/drawing/2014/main" id="{2E264037-4930-DFA3-C48F-F437FCF34B6F}"/>
              </a:ext>
            </a:extLst>
          </p:cNvPr>
          <p:cNvSpPr>
            <a:spLocks noGrp="1" noChangeArrowheads="1"/>
          </p:cNvSpPr>
          <p:nvPr>
            <p:ph type="body" idx="1"/>
          </p:nvPr>
        </p:nvSpPr>
        <p:spPr>
          <a:xfrm>
            <a:off x="47625" y="1341438"/>
            <a:ext cx="12025313" cy="5183187"/>
          </a:xfrm>
        </p:spPr>
        <p:txBody>
          <a:bodyPr/>
          <a:lstStyle/>
          <a:p>
            <a:pPr>
              <a:buFontTx/>
              <a:buNone/>
              <a:defRPr/>
            </a:pPr>
            <a:r>
              <a:rPr lang="ja-JP" altLang="en-US"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rPr>
              <a:t>進路・キャリア面の苦戦と対応</a:t>
            </a:r>
            <a:endParaRPr lang="en-US" altLang="ja-JP"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algn="just">
              <a:buFontTx/>
              <a:buNone/>
              <a:defRPr/>
            </a:pP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①自分の能力、長所、適性</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また</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自分の役割</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が</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わからない</a:t>
            </a:r>
            <a:endParaRPr lang="ja-JP" altLang="ja-JP" sz="2800" kern="100" dirty="0">
              <a:latin typeface="游明朝" panose="02020400000000000000" pitchFamily="18" charset="-128"/>
              <a:ea typeface="游明朝" panose="02020400000000000000" pitchFamily="18" charset="-128"/>
              <a:cs typeface="Arial" panose="020B0604020202020204" pitchFamily="34" charset="0"/>
            </a:endParaRPr>
          </a:p>
          <a:p>
            <a:pPr algn="just">
              <a:buFontTx/>
              <a:buNone/>
              <a:defRPr/>
            </a:pP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②</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将来やりたいこと</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や</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自分の進路がきまらない</a:t>
            </a:r>
            <a:endParaRPr lang="ja-JP" altLang="ja-JP" sz="2800" kern="100" dirty="0">
              <a:latin typeface="游明朝" panose="02020400000000000000" pitchFamily="18" charset="-128"/>
              <a:ea typeface="游明朝" panose="02020400000000000000" pitchFamily="18" charset="-128"/>
              <a:cs typeface="Arial" panose="020B0604020202020204" pitchFamily="34" charset="0"/>
            </a:endParaRPr>
          </a:p>
          <a:p>
            <a:pPr>
              <a:buFontTx/>
              <a:buNone/>
              <a:defRPr/>
            </a:pPr>
            <a:endParaRPr lang="en-US" altLang="ja-JP" sz="2800"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a:buFontTx/>
              <a:buNone/>
              <a:defRPr/>
            </a:pPr>
            <a:r>
              <a:rPr lang="ja-JP" altLang="en-US"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・進路・キャリア面の苦戦→「個性の発見」や「よさや可能性の伸長」</a:t>
            </a:r>
            <a:endParaRPr lang="en-US" altLang="ja-JP" sz="2800"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a:buFontTx/>
              <a:buNone/>
              <a:defRPr/>
            </a:pPr>
            <a:r>
              <a:rPr lang="ja-JP" altLang="en-US" sz="2800" dirty="0">
                <a:ea typeface="UD デジタル 教科書体 N-R" panose="02020400000000000000" pitchFamily="17" charset="-128"/>
                <a:cs typeface="Arial" panose="020B0604020202020204" pitchFamily="34" charset="0"/>
              </a:rPr>
              <a:t>・</a:t>
            </a:r>
            <a:r>
              <a:rPr lang="ja-JP" altLang="ja-JP" sz="2800" dirty="0">
                <a:ea typeface="UD デジタル 教科書体 N-R" panose="02020400000000000000" pitchFamily="17" charset="-128"/>
                <a:cs typeface="Arial" panose="020B0604020202020204" pitchFamily="34" charset="0"/>
              </a:rPr>
              <a:t>自己理解、人間関係、進路情報、移行不安</a:t>
            </a:r>
            <a:r>
              <a:rPr lang="ja-JP" altLang="en-US" sz="2800" dirty="0">
                <a:ea typeface="UD デジタル 教科書体 N-R" panose="02020400000000000000" pitchFamily="17" charset="-128"/>
                <a:cs typeface="Arial" panose="020B0604020202020204" pitchFamily="34" charset="0"/>
              </a:rPr>
              <a:t>の問題（三村</a:t>
            </a:r>
            <a:r>
              <a:rPr lang="en-US" altLang="ja-JP" sz="2800" dirty="0">
                <a:ea typeface="UD デジタル 教科書体 N-R" panose="02020400000000000000" pitchFamily="17" charset="-128"/>
                <a:cs typeface="Arial" panose="020B0604020202020204" pitchFamily="34" charset="0"/>
              </a:rPr>
              <a:t>,2004)</a:t>
            </a:r>
          </a:p>
          <a:p>
            <a:pPr>
              <a:buFontTx/>
              <a:buNone/>
              <a:defRPr/>
            </a:pPr>
            <a:r>
              <a:rPr lang="ja-JP" altLang="en-US"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→キャリアガイダンス、キャリアカウンセリング</a:t>
            </a:r>
            <a:endParaRPr lang="en-US" altLang="ja-JP" sz="2800"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a:buFontTx/>
              <a:buNone/>
              <a:defRPr/>
            </a:pPr>
            <a:r>
              <a:rPr lang="ja-JP" altLang="en-US"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・長期の不登校への援助</a:t>
            </a:r>
            <a:endParaRPr lang="en-US" altLang="ja-JP" sz="2800"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a:buFontTx/>
              <a:buNone/>
              <a:defRPr/>
            </a:pPr>
            <a:r>
              <a:rPr lang="ja-JP" altLang="en-US"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　　夢のような希望（例：ミュージシャンになりたい）から現実的な希望</a:t>
            </a:r>
            <a:endParaRPr lang="en-US" altLang="ja-JP" sz="2800"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a:buFontTx/>
              <a:buNone/>
              <a:defRPr/>
            </a:pPr>
            <a:r>
              <a:rPr lang="ja-JP" altLang="en-US"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（例：地域のバンドに参加してみたい）への援助（田嶌</a:t>
            </a:r>
            <a:r>
              <a:rPr lang="en-US" altLang="ja-JP" sz="28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,2016)</a:t>
            </a:r>
          </a:p>
        </p:txBody>
      </p:sp>
      <p:sp>
        <p:nvSpPr>
          <p:cNvPr id="33796" name="タイトル 1">
            <a:extLst>
              <a:ext uri="{FF2B5EF4-FFF2-40B4-BE49-F238E27FC236}">
                <a16:creationId xmlns:a16="http://schemas.microsoft.com/office/drawing/2014/main" id="{B784A90B-C46E-675D-87F9-8DE2CD81C735}"/>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33797" name="スライド番号プレースホルダー 1">
            <a:extLst>
              <a:ext uri="{FF2B5EF4-FFF2-40B4-BE49-F238E27FC236}">
                <a16:creationId xmlns:a16="http://schemas.microsoft.com/office/drawing/2014/main" id="{17C120E6-891E-D6FA-4E53-F05782F46761}"/>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7FCB070B-85E7-4DFD-95AD-8E82D5734107}" type="slidenum">
              <a:rPr kumimoji="0" lang="ja-JP" altLang="en-US" sz="1400" smtClean="0"/>
              <a:pPr>
                <a:spcBef>
                  <a:spcPct val="0"/>
                </a:spcBef>
                <a:buFontTx/>
                <a:buNone/>
              </a:pPr>
              <a:t>16</a:t>
            </a:fld>
            <a:endParaRPr kumimoji="0" lang="en-US" altLang="ja-JP" sz="1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FF7FDC83-F1A7-C81E-85EE-1C8706BDCFBF}"/>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3200">
                <a:latin typeface="UD デジタル 教科書体 N-R" panose="02020400000000000000" pitchFamily="18" charset="-128"/>
                <a:ea typeface="UD デジタル 教科書体 N-R" panose="02020400000000000000" pitchFamily="18" charset="-128"/>
              </a:rPr>
              <a:t>３　スクールカウンセリングの内容と方法</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(1)</a:t>
            </a:r>
            <a:r>
              <a:rPr lang="ja-JP" altLang="en-US" sz="3200">
                <a:latin typeface="UD デジタル 教科書体 N-R" panose="02020400000000000000" pitchFamily="18" charset="-128"/>
                <a:ea typeface="UD デジタル 教科書体 N-R" panose="02020400000000000000" pitchFamily="18" charset="-128"/>
              </a:rPr>
              <a:t>学習面・心理社会面・進路キャリア面・健康面</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31747" name="Rectangle 3">
            <a:extLst>
              <a:ext uri="{FF2B5EF4-FFF2-40B4-BE49-F238E27FC236}">
                <a16:creationId xmlns:a16="http://schemas.microsoft.com/office/drawing/2014/main" id="{6B194E92-F925-030D-6A7B-476F4FBF4D88}"/>
              </a:ext>
            </a:extLst>
          </p:cNvPr>
          <p:cNvSpPr>
            <a:spLocks noGrp="1" noChangeArrowheads="1"/>
          </p:cNvSpPr>
          <p:nvPr>
            <p:ph type="body" idx="1"/>
          </p:nvPr>
        </p:nvSpPr>
        <p:spPr>
          <a:xfrm>
            <a:off x="47625" y="1341438"/>
            <a:ext cx="12025313" cy="5183187"/>
          </a:xfrm>
        </p:spPr>
        <p:txBody>
          <a:bodyPr/>
          <a:lstStyle/>
          <a:p>
            <a:pPr>
              <a:buFontTx/>
              <a:buNone/>
              <a:defRPr/>
            </a:pPr>
            <a:r>
              <a:rPr lang="ja-JP" altLang="en-US"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rPr>
              <a:t>健康面の苦戦と対応　</a:t>
            </a:r>
            <a:endParaRPr lang="en-US" altLang="ja-JP"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a:buFontTx/>
              <a:buNone/>
              <a:defRPr/>
            </a:pPr>
            <a:endParaRPr lang="en-US" altLang="ja-JP"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algn="just">
              <a:buFontTx/>
              <a:buNone/>
              <a:defRPr/>
            </a:pP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①食欲</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不振、睡眠不足、②</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生活習慣</a:t>
            </a:r>
            <a:r>
              <a:rPr lang="ja-JP" altLang="en-US" sz="2800" kern="100" dirty="0">
                <a:latin typeface="游明朝" panose="02020400000000000000" pitchFamily="18" charset="-128"/>
                <a:ea typeface="UD デジタル 教科書体 N-R" panose="02020400000000000000" pitchFamily="17" charset="-128"/>
                <a:cs typeface="Arial" panose="020B0604020202020204" pitchFamily="34" charset="0"/>
              </a:rPr>
              <a:t>の乱れ、③</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自分の病気や障害のこと</a:t>
            </a:r>
            <a:endParaRPr lang="ja-JP" altLang="ja-JP" sz="2800" kern="100" dirty="0">
              <a:latin typeface="游明朝" panose="02020400000000000000" pitchFamily="18" charset="-128"/>
              <a:ea typeface="游明朝" panose="02020400000000000000" pitchFamily="18" charset="-128"/>
              <a:cs typeface="Arial" panose="020B0604020202020204" pitchFamily="34" charset="0"/>
            </a:endParaRPr>
          </a:p>
          <a:p>
            <a:pPr>
              <a:buFontTx/>
              <a:buNone/>
              <a:defRPr/>
            </a:pPr>
            <a:endParaRPr lang="en-US" altLang="ja-JP" sz="2800" dirty="0">
              <a:ea typeface="UD デジタル 教科書体 N-R" panose="02020400000000000000" pitchFamily="17" charset="-128"/>
              <a:cs typeface="Arial" panose="020B0604020202020204" pitchFamily="34" charset="0"/>
            </a:endParaRPr>
          </a:p>
          <a:p>
            <a:pPr>
              <a:buFontTx/>
              <a:buNone/>
              <a:defRPr/>
            </a:pPr>
            <a:r>
              <a:rPr lang="ja-JP" altLang="en-US" sz="2800" dirty="0">
                <a:ea typeface="UD デジタル 教科書体 N-R" panose="02020400000000000000" pitchFamily="17" charset="-128"/>
                <a:cs typeface="Arial" panose="020B0604020202020204" pitchFamily="34" charset="0"/>
              </a:rPr>
              <a:t>・</a:t>
            </a:r>
            <a:r>
              <a:rPr lang="ja-JP" altLang="ja-JP" sz="2800" dirty="0">
                <a:ea typeface="UD デジタル 教科書体 N-R" panose="02020400000000000000" pitchFamily="17" charset="-128"/>
                <a:cs typeface="Arial" panose="020B0604020202020204" pitchFamily="34" charset="0"/>
              </a:rPr>
              <a:t>養護教諭がリーダーシップをとるが、すべての教職員</a:t>
            </a:r>
            <a:endParaRPr lang="en-US" altLang="ja-JP" sz="2800" dirty="0">
              <a:ea typeface="UD デジタル 教科書体 N-R" panose="02020400000000000000" pitchFamily="17" charset="-128"/>
              <a:cs typeface="Arial" panose="020B0604020202020204" pitchFamily="34" charset="0"/>
            </a:endParaRPr>
          </a:p>
          <a:p>
            <a:pPr>
              <a:buFontTx/>
              <a:buNone/>
              <a:defRPr/>
            </a:pPr>
            <a:r>
              <a:rPr lang="ja-JP" altLang="en-US" sz="2800" dirty="0">
                <a:ea typeface="UD デジタル 教科書体 N-R" panose="02020400000000000000" pitchFamily="17" charset="-128"/>
                <a:cs typeface="Arial" panose="020B0604020202020204" pitchFamily="34" charset="0"/>
              </a:rPr>
              <a:t>・</a:t>
            </a:r>
            <a:r>
              <a:rPr lang="ja-JP" altLang="ja-JP" sz="2800" dirty="0">
                <a:ea typeface="UD デジタル 教科書体 N-R" panose="02020400000000000000" pitchFamily="17" charset="-128"/>
                <a:cs typeface="Arial" panose="020B0604020202020204" pitchFamily="34" charset="0"/>
              </a:rPr>
              <a:t>身体的な訴えを「痛いんだね。つらいね」と健康面の問題として受け止め、授業を休みたい、ストレスがたまっていると決めつけない</a:t>
            </a:r>
            <a:r>
              <a:rPr lang="ja-JP" altLang="en-US" sz="2800" dirty="0">
                <a:ea typeface="UD デジタル 教科書体 N-R" panose="02020400000000000000" pitchFamily="17" charset="-128"/>
                <a:cs typeface="Arial" panose="020B0604020202020204" pitchFamily="34" charset="0"/>
              </a:rPr>
              <a:t>。</a:t>
            </a:r>
            <a:endParaRPr lang="en-US" altLang="ja-JP" sz="2800" dirty="0">
              <a:ea typeface="UD デジタル 教科書体 N-R" panose="02020400000000000000" pitchFamily="17" charset="-128"/>
              <a:cs typeface="Arial" panose="020B0604020202020204" pitchFamily="34" charset="0"/>
            </a:endParaRPr>
          </a:p>
          <a:p>
            <a:pPr>
              <a:buFontTx/>
              <a:buNone/>
              <a:defRPr/>
            </a:pPr>
            <a:r>
              <a:rPr lang="ja-JP" altLang="en-US" sz="2800" dirty="0">
                <a:ea typeface="UD デジタル 教科書体 N-R" panose="02020400000000000000" pitchFamily="17" charset="-128"/>
                <a:cs typeface="Arial" panose="020B0604020202020204" pitchFamily="34" charset="0"/>
              </a:rPr>
              <a:t>　</a:t>
            </a:r>
            <a:r>
              <a:rPr lang="ja-JP" altLang="ja-JP" sz="2800" dirty="0">
                <a:ea typeface="UD デジタル 教科書体 N-R" panose="02020400000000000000" pitchFamily="17" charset="-128"/>
                <a:cs typeface="Arial" panose="020B0604020202020204" pitchFamily="34" charset="0"/>
              </a:rPr>
              <a:t>身体的なケアをしながら、それをきっかけに子どもの学習面、心理・社会面や進路・キャリア面についても話題に。</a:t>
            </a:r>
            <a:endParaRPr lang="en-US" altLang="ja-JP" sz="2800" u="sng"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p:txBody>
      </p:sp>
      <p:sp>
        <p:nvSpPr>
          <p:cNvPr id="35844" name="タイトル 1">
            <a:extLst>
              <a:ext uri="{FF2B5EF4-FFF2-40B4-BE49-F238E27FC236}">
                <a16:creationId xmlns:a16="http://schemas.microsoft.com/office/drawing/2014/main" id="{D1B8E148-FE1C-13CF-C829-40481B0A966B}"/>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35845" name="スライド番号プレースホルダー 1">
            <a:extLst>
              <a:ext uri="{FF2B5EF4-FFF2-40B4-BE49-F238E27FC236}">
                <a16:creationId xmlns:a16="http://schemas.microsoft.com/office/drawing/2014/main" id="{C06BA7B8-8D5C-E920-AAB7-9DB20DAD42B7}"/>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171DE840-9022-4495-B252-414A378532DD}" type="slidenum">
              <a:rPr kumimoji="0" lang="ja-JP" altLang="en-US" sz="1400" smtClean="0"/>
              <a:pPr>
                <a:spcBef>
                  <a:spcPct val="0"/>
                </a:spcBef>
                <a:buFontTx/>
                <a:buNone/>
              </a:pPr>
              <a:t>17</a:t>
            </a:fld>
            <a:endParaRPr kumimoji="0" lang="en-US" altLang="ja-JP"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890" name="グループ化 6">
            <a:extLst>
              <a:ext uri="{FF2B5EF4-FFF2-40B4-BE49-F238E27FC236}">
                <a16:creationId xmlns:a16="http://schemas.microsoft.com/office/drawing/2014/main" id="{1152A9D1-F129-BAAC-B88A-63A6D2996E36}"/>
              </a:ext>
            </a:extLst>
          </p:cNvPr>
          <p:cNvGrpSpPr>
            <a:grpSpLocks/>
          </p:cNvGrpSpPr>
          <p:nvPr/>
        </p:nvGrpSpPr>
        <p:grpSpPr bwMode="auto">
          <a:xfrm>
            <a:off x="3171825" y="-684213"/>
            <a:ext cx="5848350" cy="6561138"/>
            <a:chOff x="3313615" y="-320675"/>
            <a:chExt cx="5849435" cy="6561138"/>
          </a:xfrm>
        </p:grpSpPr>
        <p:sp>
          <p:nvSpPr>
            <p:cNvPr id="2" name="円/楕円 1">
              <a:extLst>
                <a:ext uri="{FF2B5EF4-FFF2-40B4-BE49-F238E27FC236}">
                  <a16:creationId xmlns:a16="http://schemas.microsoft.com/office/drawing/2014/main" id="{65270FF1-A9FC-5390-74D7-FEDA0A2D7DC9}"/>
                </a:ext>
              </a:extLst>
            </p:cNvPr>
            <p:cNvSpPr/>
            <p:nvPr/>
          </p:nvSpPr>
          <p:spPr>
            <a:xfrm>
              <a:off x="3313615" y="654051"/>
              <a:ext cx="5182561" cy="5184775"/>
            </a:xfrm>
            <a:prstGeom prst="ellipse">
              <a:avLst/>
            </a:prstGeom>
            <a:solidFill>
              <a:schemeClr val="accent1">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eaLnBrk="1" hangingPunct="1">
                <a:defRPr/>
              </a:pPr>
              <a:r>
                <a:rPr lang="ja-JP" altLang="en-US" dirty="0">
                  <a:solidFill>
                    <a:schemeClr val="tx1"/>
                  </a:solidFill>
                </a:rPr>
                <a:t>進路・キャリア</a:t>
              </a:r>
            </a:p>
          </p:txBody>
        </p:sp>
        <p:sp>
          <p:nvSpPr>
            <p:cNvPr id="4" name="円弧 3">
              <a:extLst>
                <a:ext uri="{FF2B5EF4-FFF2-40B4-BE49-F238E27FC236}">
                  <a16:creationId xmlns:a16="http://schemas.microsoft.com/office/drawing/2014/main" id="{04C1EDFC-8F3C-B2C0-C473-0BF067E5066C}"/>
                </a:ext>
              </a:extLst>
            </p:cNvPr>
            <p:cNvSpPr/>
            <p:nvPr/>
          </p:nvSpPr>
          <p:spPr>
            <a:xfrm rot="12834431">
              <a:off x="5371397" y="1265238"/>
              <a:ext cx="3791653" cy="4975225"/>
            </a:xfrm>
            <a:prstGeom prst="arc">
              <a:avLst>
                <a:gd name="adj1" fmla="val 16200000"/>
                <a:gd name="adj2" fmla="val 4074042"/>
              </a:avLst>
            </a:prstGeom>
            <a:ln w="25400">
              <a:prstDash val="sysDash"/>
            </a:ln>
          </p:spPr>
          <p:style>
            <a:lnRef idx="1">
              <a:schemeClr val="dk1"/>
            </a:lnRef>
            <a:fillRef idx="0">
              <a:schemeClr val="dk1"/>
            </a:fillRef>
            <a:effectRef idx="0">
              <a:schemeClr val="dk1"/>
            </a:effectRef>
            <a:fontRef idx="minor">
              <a:schemeClr val="tx1"/>
            </a:fontRef>
          </p:style>
          <p:txBody>
            <a:bodyPr anchor="ctr"/>
            <a:lstStyle/>
            <a:p>
              <a:pPr algn="ctr" eaLnBrk="1" hangingPunct="1">
                <a:defRPr/>
              </a:pPr>
              <a:endParaRPr lang="ja-JP" altLang="en-US"/>
            </a:p>
          </p:txBody>
        </p:sp>
        <p:sp>
          <p:nvSpPr>
            <p:cNvPr id="5" name="円弧 4">
              <a:extLst>
                <a:ext uri="{FF2B5EF4-FFF2-40B4-BE49-F238E27FC236}">
                  <a16:creationId xmlns:a16="http://schemas.microsoft.com/office/drawing/2014/main" id="{574FCA8D-9F4B-0045-7064-2AF808CC4509}"/>
                </a:ext>
              </a:extLst>
            </p:cNvPr>
            <p:cNvSpPr/>
            <p:nvPr/>
          </p:nvSpPr>
          <p:spPr>
            <a:xfrm rot="8708166">
              <a:off x="5049075" y="-320675"/>
              <a:ext cx="3758309" cy="5037138"/>
            </a:xfrm>
            <a:prstGeom prst="arc">
              <a:avLst>
                <a:gd name="adj1" fmla="val 16255319"/>
                <a:gd name="adj2" fmla="val 4074042"/>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ja-JP" altLang="en-US"/>
            </a:p>
          </p:txBody>
        </p:sp>
        <p:sp>
          <p:nvSpPr>
            <p:cNvPr id="37896" name="テキスト ボックス 5">
              <a:extLst>
                <a:ext uri="{FF2B5EF4-FFF2-40B4-BE49-F238E27FC236}">
                  <a16:creationId xmlns:a16="http://schemas.microsoft.com/office/drawing/2014/main" id="{FEA25AC1-6EF6-4B31-4CA4-780BA440A780}"/>
                </a:ext>
              </a:extLst>
            </p:cNvPr>
            <p:cNvSpPr txBox="1">
              <a:spLocks noChangeArrowheads="1"/>
            </p:cNvSpPr>
            <p:nvPr/>
          </p:nvSpPr>
          <p:spPr bwMode="auto">
            <a:xfrm>
              <a:off x="5087938" y="1484313"/>
              <a:ext cx="8001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400"/>
                <a:t>学習</a:t>
              </a:r>
            </a:p>
          </p:txBody>
        </p:sp>
        <p:sp>
          <p:nvSpPr>
            <p:cNvPr id="37897" name="テキスト ボックス 6">
              <a:extLst>
                <a:ext uri="{FF2B5EF4-FFF2-40B4-BE49-F238E27FC236}">
                  <a16:creationId xmlns:a16="http://schemas.microsoft.com/office/drawing/2014/main" id="{ED104E40-1497-CC84-773C-BCAF5EB6D1B2}"/>
                </a:ext>
              </a:extLst>
            </p:cNvPr>
            <p:cNvSpPr txBox="1">
              <a:spLocks noChangeArrowheads="1"/>
            </p:cNvSpPr>
            <p:nvPr/>
          </p:nvSpPr>
          <p:spPr bwMode="auto">
            <a:xfrm>
              <a:off x="3567113" y="3357563"/>
              <a:ext cx="157003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400"/>
                <a:t>心理・社会</a:t>
              </a:r>
            </a:p>
          </p:txBody>
        </p:sp>
        <p:sp>
          <p:nvSpPr>
            <p:cNvPr id="37898" name="テキスト ボックス 7">
              <a:extLst>
                <a:ext uri="{FF2B5EF4-FFF2-40B4-BE49-F238E27FC236}">
                  <a16:creationId xmlns:a16="http://schemas.microsoft.com/office/drawing/2014/main" id="{F81B071E-F91B-EA2C-43D3-51D96B732273}"/>
                </a:ext>
              </a:extLst>
            </p:cNvPr>
            <p:cNvSpPr txBox="1">
              <a:spLocks noChangeArrowheads="1"/>
            </p:cNvSpPr>
            <p:nvPr/>
          </p:nvSpPr>
          <p:spPr bwMode="auto">
            <a:xfrm>
              <a:off x="5664200" y="4868863"/>
              <a:ext cx="8001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400"/>
                <a:t>健康</a:t>
              </a:r>
            </a:p>
          </p:txBody>
        </p:sp>
      </p:grpSp>
      <p:sp>
        <p:nvSpPr>
          <p:cNvPr id="37891" name="テキスト ボックス 8">
            <a:extLst>
              <a:ext uri="{FF2B5EF4-FFF2-40B4-BE49-F238E27FC236}">
                <a16:creationId xmlns:a16="http://schemas.microsoft.com/office/drawing/2014/main" id="{1367B871-8A3A-8C89-928F-C3A8FC5FDEF7}"/>
              </a:ext>
            </a:extLst>
          </p:cNvPr>
          <p:cNvSpPr txBox="1">
            <a:spLocks noChangeArrowheads="1"/>
          </p:cNvSpPr>
          <p:nvPr/>
        </p:nvSpPr>
        <p:spPr bwMode="auto">
          <a:xfrm>
            <a:off x="-168696" y="5640201"/>
            <a:ext cx="136906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800" dirty="0">
                <a:latin typeface="UD デジタル 教科書体 N-B" panose="02020700000000000000" pitchFamily="18" charset="-128"/>
                <a:ea typeface="UD デジタル 教科書体 N-B" panose="02020700000000000000" pitchFamily="18" charset="-128"/>
              </a:rPr>
              <a:t>　　　　　　　</a:t>
            </a:r>
            <a:r>
              <a:rPr lang="en-US" altLang="ja-JP" sz="2800" dirty="0">
                <a:latin typeface="UD デジタル 教科書体 N-R" panose="02020400000000000000" pitchFamily="18" charset="-128"/>
                <a:ea typeface="UD デジタル 教科書体 N-R" panose="02020400000000000000" pitchFamily="18" charset="-128"/>
              </a:rPr>
              <a:t>3-1 </a:t>
            </a:r>
            <a:r>
              <a:rPr lang="ja-JP" altLang="en-US" sz="2800" dirty="0">
                <a:latin typeface="UD デジタル 教科書体 N-R" panose="02020400000000000000" pitchFamily="18" charset="-128"/>
                <a:ea typeface="UD デジタル 教科書体 N-R" panose="02020400000000000000" pitchFamily="18" charset="-128"/>
              </a:rPr>
              <a:t>学校生活の</a:t>
            </a:r>
            <a:r>
              <a:rPr lang="en-US" altLang="ja-JP" sz="2800" dirty="0">
                <a:latin typeface="UD デジタル 教科書体 N-R" panose="02020400000000000000" pitchFamily="18" charset="-128"/>
                <a:ea typeface="UD デジタル 教科書体 N-R" panose="02020400000000000000" pitchFamily="18" charset="-128"/>
              </a:rPr>
              <a:t>4</a:t>
            </a:r>
            <a:r>
              <a:rPr lang="ja-JP" altLang="en-US" sz="2800" dirty="0">
                <a:latin typeface="UD デジタル 教科書体 N-R" panose="02020400000000000000" pitchFamily="18" charset="-128"/>
                <a:ea typeface="UD デジタル 教科書体 N-R" panose="02020400000000000000" pitchFamily="18" charset="-128"/>
              </a:rPr>
              <a:t>つの側面</a:t>
            </a:r>
            <a:endParaRPr lang="en-US" altLang="ja-JP" sz="2800" dirty="0">
              <a:latin typeface="UD デジタル 教科書体 N-R" panose="02020400000000000000" pitchFamily="18" charset="-128"/>
              <a:ea typeface="UD デジタル 教科書体 N-R" panose="02020400000000000000" pitchFamily="18" charset="-128"/>
            </a:endParaRPr>
          </a:p>
          <a:p>
            <a:pPr eaLnBrk="1" hangingPunct="1">
              <a:spcBef>
                <a:spcPct val="0"/>
              </a:spcBef>
              <a:buFontTx/>
              <a:buNone/>
            </a:pPr>
            <a:r>
              <a:rPr lang="ja-JP" altLang="en-US" sz="2800" dirty="0">
                <a:latin typeface="UD デジタル 教科書体 N-R" panose="02020400000000000000" pitchFamily="18" charset="-128"/>
                <a:ea typeface="UD デジタル 教科書体 N-R" panose="02020400000000000000" pitchFamily="18" charset="-128"/>
              </a:rPr>
              <a:t>（石隈利紀・家近早苗　</a:t>
            </a:r>
            <a:r>
              <a:rPr lang="en-US" altLang="ja-JP" sz="2800" dirty="0">
                <a:latin typeface="UD デジタル 教科書体 N-R" panose="02020400000000000000" pitchFamily="18" charset="-128"/>
                <a:ea typeface="UD デジタル 教科書体 N-R" panose="02020400000000000000" pitchFamily="18" charset="-128"/>
              </a:rPr>
              <a:t>2021</a:t>
            </a:r>
            <a:r>
              <a:rPr lang="ja-JP" altLang="en-US" sz="2800" dirty="0">
                <a:latin typeface="UD デジタル 教科書体 N-R" panose="02020400000000000000" pitchFamily="18" charset="-128"/>
                <a:ea typeface="UD デジタル 教科書体 N-R" panose="02020400000000000000" pitchFamily="18" charset="-128"/>
              </a:rPr>
              <a:t>　スクールカウンセリングのこれから　創元社</a:t>
            </a:r>
            <a:r>
              <a:rPr lang="en-US" altLang="ja-JP" sz="2800" dirty="0">
                <a:latin typeface="UD デジタル 教科書体 N-R" panose="02020400000000000000" pitchFamily="18" charset="-128"/>
                <a:ea typeface="UD デジタル 教科書体 N-R" panose="02020400000000000000" pitchFamily="18" charset="-128"/>
              </a:rPr>
              <a:t>)</a:t>
            </a:r>
            <a:endParaRPr lang="ja-JP" altLang="en-US" sz="2800" dirty="0">
              <a:latin typeface="UD デジタル 教科書体 N-R" panose="02020400000000000000" pitchFamily="18" charset="-128"/>
              <a:ea typeface="UD デジタル 教科書体 N-R" panose="02020400000000000000" pitchFamily="18" charset="-128"/>
            </a:endParaRPr>
          </a:p>
        </p:txBody>
      </p:sp>
      <p:sp>
        <p:nvSpPr>
          <p:cNvPr id="37892" name="スライド番号プレースホルダー 2">
            <a:extLst>
              <a:ext uri="{FF2B5EF4-FFF2-40B4-BE49-F238E27FC236}">
                <a16:creationId xmlns:a16="http://schemas.microsoft.com/office/drawing/2014/main" id="{3B98A39B-0A81-D092-65F1-4194E779617B}"/>
              </a:ext>
            </a:extLst>
          </p:cNvPr>
          <p:cNvSpPr>
            <a:spLocks noGrp="1" noChangeArrowheads="1"/>
          </p:cNvSpPr>
          <p:nvPr>
            <p:ph type="sldNum" sz="quarter" idx="12"/>
          </p:nvPr>
        </p:nvSpPr>
        <p:spPr>
          <a:xfrm>
            <a:off x="11279850" y="6511277"/>
            <a:ext cx="523875"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8ABF3007-C48F-4AC4-9CAF-77D8F4F8E31F}" type="slidenum">
              <a:rPr kumimoji="0" lang="ja-JP" altLang="en-US" sz="1400" smtClean="0"/>
              <a:pPr>
                <a:spcBef>
                  <a:spcPct val="0"/>
                </a:spcBef>
                <a:buFontTx/>
                <a:buNone/>
              </a:pPr>
              <a:t>18</a:t>
            </a:fld>
            <a:endParaRPr kumimoji="0" lang="en-US" altLang="ja-JP"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F1715EE1-A857-5078-839A-0D417D74F088}"/>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3200">
                <a:latin typeface="UD デジタル 教科書体 N-R" panose="02020400000000000000" pitchFamily="18" charset="-128"/>
                <a:ea typeface="UD デジタル 教科書体 N-R" panose="02020400000000000000" pitchFamily="18" charset="-128"/>
              </a:rPr>
              <a:t>３　スクールカウンセリングの内容と方法</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(3)</a:t>
            </a:r>
            <a:r>
              <a:rPr lang="ja-JP" altLang="en-US" sz="3200">
                <a:latin typeface="UD デジタル 教科書体 N-R" panose="02020400000000000000" pitchFamily="18" charset="-128"/>
                <a:ea typeface="UD デジタル 教科書体 N-R" panose="02020400000000000000" pitchFamily="18" charset="-128"/>
              </a:rPr>
              <a:t>アセスメント、カウンセリング、コンサルテーション</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39939" name="Rectangle 3">
            <a:extLst>
              <a:ext uri="{FF2B5EF4-FFF2-40B4-BE49-F238E27FC236}">
                <a16:creationId xmlns:a16="http://schemas.microsoft.com/office/drawing/2014/main" id="{D52FD803-DA12-5837-B0C5-FC9CEB49A499}"/>
              </a:ext>
            </a:extLst>
          </p:cNvPr>
          <p:cNvSpPr>
            <a:spLocks noGrp="1" noChangeArrowheads="1"/>
          </p:cNvSpPr>
          <p:nvPr>
            <p:ph type="body" idx="1"/>
          </p:nvPr>
        </p:nvSpPr>
        <p:spPr>
          <a:xfrm>
            <a:off x="0" y="1341438"/>
            <a:ext cx="12144375" cy="5183187"/>
          </a:xfrm>
        </p:spPr>
        <p:txBody>
          <a:bodyPr/>
          <a:lstStyle/>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心理教育的アセスメント</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（石隈</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,1999</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ja-JP" sz="2800">
                <a:ea typeface="UD デジタル 教科書体 N-R" panose="02020400000000000000" pitchFamily="18" charset="-128"/>
                <a:cs typeface="Arial" panose="020B0604020202020204" pitchFamily="34" charset="0"/>
              </a:rPr>
              <a:t>援助対象となる子どもが学校生活において課題に取り組むうえで出会う</a:t>
            </a:r>
            <a:r>
              <a:rPr lang="ja-JP" altLang="en-US" sz="2800">
                <a:ea typeface="UD デジタル 教科書体 N-R" panose="02020400000000000000" pitchFamily="18" charset="-128"/>
                <a:cs typeface="Arial" panose="020B0604020202020204" pitchFamily="34" charset="0"/>
              </a:rPr>
              <a:t>問</a:t>
            </a:r>
            <a:r>
              <a:rPr lang="ja-JP" altLang="ja-JP" sz="2800">
                <a:ea typeface="UD デジタル 教科書体 N-R" panose="02020400000000000000" pitchFamily="18" charset="-128"/>
                <a:cs typeface="Arial" panose="020B0604020202020204" pitchFamily="34" charset="0"/>
              </a:rPr>
              <a:t>題状況や危機状況についての情報を収集し意味づけし統合して、スクールカウンセリングの方針や計画を立てるための資料を提供するプロセス</a:t>
            </a:r>
            <a:r>
              <a:rPr lang="ja-JP" altLang="en-US" sz="2800">
                <a:ea typeface="UD デジタル 教科書体 N-R" panose="02020400000000000000" pitchFamily="18" charset="-128"/>
                <a:cs typeface="Arial" panose="020B0604020202020204" pitchFamily="34" charset="0"/>
              </a:rPr>
              <a:t>　</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　　　　　　　→子どもの自己理解　（フィードバックにより）</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・アセスメントの方法：観察、子どもや保護者との面談・面接（三者面談も）、心理検査（個別の知能検査や学級のアセスメント）、記録書類等による引き継ぎ</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　★心理分野に強みや専門性を有する教師の役割</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　★援助チームシートの活用</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　　（</a:t>
            </a:r>
            <a:r>
              <a:rPr lang="en-US" altLang="ja-JP" sz="2800">
                <a:ea typeface="UD デジタル 教科書体 N-R" panose="02020400000000000000" pitchFamily="18" charset="-128"/>
                <a:cs typeface="Arial" panose="020B0604020202020204" pitchFamily="34" charset="0"/>
              </a:rPr>
              <a:t>11</a:t>
            </a:r>
            <a:r>
              <a:rPr lang="ja-JP" altLang="en-US" sz="2800">
                <a:ea typeface="UD デジタル 教科書体 N-R" panose="02020400000000000000" pitchFamily="18" charset="-128"/>
                <a:cs typeface="Arial" panose="020B0604020202020204" pitchFamily="34" charset="0"/>
              </a:rPr>
              <a:t>章、</a:t>
            </a:r>
            <a:r>
              <a:rPr lang="en-US" altLang="ja-JP" sz="2800">
                <a:ea typeface="UD デジタル 教科書体 N-R" panose="02020400000000000000" pitchFamily="18" charset="-128"/>
                <a:cs typeface="Arial" panose="020B0604020202020204" pitchFamily="34" charset="0"/>
              </a:rPr>
              <a:t>12</a:t>
            </a:r>
            <a:r>
              <a:rPr lang="ja-JP" altLang="en-US" sz="2800">
                <a:ea typeface="UD デジタル 教科書体 N-R" panose="02020400000000000000" pitchFamily="18" charset="-128"/>
                <a:cs typeface="Arial" panose="020B0604020202020204" pitchFamily="34" charset="0"/>
              </a:rPr>
              <a:t>章参照）</a:t>
            </a:r>
            <a:endParaRPr lang="en-US" altLang="ja-JP" sz="2800">
              <a:ea typeface="UD デジタル 教科書体 N-R" panose="02020400000000000000" pitchFamily="18" charset="-128"/>
              <a:cs typeface="Arial" panose="020B0604020202020204" pitchFamily="34" charset="0"/>
            </a:endParaRPr>
          </a:p>
          <a:p>
            <a:pPr>
              <a:buFontTx/>
              <a:buNone/>
            </a:pPr>
            <a:endParaRPr lang="en-US" altLang="ja-JP" sz="2800">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39940" name="タイトル 1">
            <a:extLst>
              <a:ext uri="{FF2B5EF4-FFF2-40B4-BE49-F238E27FC236}">
                <a16:creationId xmlns:a16="http://schemas.microsoft.com/office/drawing/2014/main" id="{1B6A773D-B239-E3B6-2111-E6F5915514C1}"/>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39941" name="スライド番号プレースホルダー 1">
            <a:extLst>
              <a:ext uri="{FF2B5EF4-FFF2-40B4-BE49-F238E27FC236}">
                <a16:creationId xmlns:a16="http://schemas.microsoft.com/office/drawing/2014/main" id="{192FDAA9-B9D3-7558-C387-9359264F1C40}"/>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CF558334-B896-4AC9-910B-1B7D10EC6B6C}" type="slidenum">
              <a:rPr kumimoji="0" lang="ja-JP" altLang="en-US" sz="1400" smtClean="0"/>
              <a:pPr>
                <a:spcBef>
                  <a:spcPct val="0"/>
                </a:spcBef>
                <a:buFontTx/>
                <a:buNone/>
              </a:pPr>
              <a:t>19</a:t>
            </a:fld>
            <a:endParaRPr kumimoji="0" lang="en-US" altLang="ja-JP"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a:extLst>
              <a:ext uri="{FF2B5EF4-FFF2-40B4-BE49-F238E27FC236}">
                <a16:creationId xmlns:a16="http://schemas.microsoft.com/office/drawing/2014/main" id="{E158FD46-8EA9-CC97-9EFB-2DCDB416AC30}"/>
              </a:ext>
            </a:extLst>
          </p:cNvPr>
          <p:cNvSpPr>
            <a:spLocks noGrp="1" noChangeArrowheads="1"/>
          </p:cNvSpPr>
          <p:nvPr>
            <p:ph type="title"/>
          </p:nvPr>
        </p:nvSpPr>
        <p:spPr>
          <a:xfrm>
            <a:off x="2209800" y="0"/>
            <a:ext cx="5532438" cy="1052513"/>
          </a:xfrm>
        </p:spPr>
        <p:txBody>
          <a:bodyPr/>
          <a:lstStyle/>
          <a:p>
            <a:r>
              <a:rPr lang="ja-JP" altLang="en-US">
                <a:latin typeface="UD デジタル 教科書体 N-B" panose="02020700000000000000" pitchFamily="18" charset="-128"/>
                <a:ea typeface="UD デジタル 教科書体 N-B" panose="02020700000000000000" pitchFamily="18" charset="-128"/>
              </a:rPr>
              <a:t>　　</a:t>
            </a:r>
            <a:r>
              <a:rPr lang="ja-JP" altLang="en-US" sz="3200">
                <a:latin typeface="UD デジタル 教科書体 N-R" panose="02020400000000000000" pitchFamily="18" charset="-128"/>
                <a:ea typeface="UD デジタル 教科書体 N-R" panose="02020400000000000000" pitchFamily="18" charset="-128"/>
              </a:rPr>
              <a:t>　講義の流れ</a:t>
            </a:r>
          </a:p>
        </p:txBody>
      </p:sp>
      <p:sp>
        <p:nvSpPr>
          <p:cNvPr id="5123" name="コンテンツ プレースホルダー 1">
            <a:extLst>
              <a:ext uri="{FF2B5EF4-FFF2-40B4-BE49-F238E27FC236}">
                <a16:creationId xmlns:a16="http://schemas.microsoft.com/office/drawing/2014/main" id="{5E2F9EB6-E997-C885-DF50-59F15CD3505C}"/>
              </a:ext>
            </a:extLst>
          </p:cNvPr>
          <p:cNvSpPr>
            <a:spLocks noGrp="1" noChangeArrowheads="1"/>
          </p:cNvSpPr>
          <p:nvPr>
            <p:ph idx="1"/>
          </p:nvPr>
        </p:nvSpPr>
        <p:spPr>
          <a:xfrm>
            <a:off x="192088" y="1052513"/>
            <a:ext cx="11304587" cy="5545137"/>
          </a:xfrm>
        </p:spPr>
        <p:txBody>
          <a:bodyPr/>
          <a:lstStyle/>
          <a:p>
            <a:pPr marL="0" indent="0">
              <a:buFontTx/>
              <a:buNone/>
            </a:pPr>
            <a:r>
              <a:rPr lang="ja-JP" altLang="en-US" sz="2800">
                <a:latin typeface="UD デジタル 教科書体 N-R" panose="02020400000000000000" pitchFamily="18" charset="-128"/>
                <a:ea typeface="UD デジタル 教科書体 N-R" panose="02020400000000000000" pitchFamily="18" charset="-128"/>
              </a:rPr>
              <a:t>１．スクールカウンセリングと</a:t>
            </a:r>
            <a:r>
              <a:rPr lang="en-US" altLang="ja-JP" sz="2800">
                <a:latin typeface="UD デジタル 教科書体 N-R" panose="02020400000000000000" pitchFamily="18" charset="-128"/>
                <a:ea typeface="UD デジタル 教科書体 N-R" panose="02020400000000000000" pitchFamily="18" charset="-128"/>
              </a:rPr>
              <a:t>『</a:t>
            </a:r>
            <a:r>
              <a:rPr lang="ja-JP" altLang="en-US" sz="2800">
                <a:latin typeface="UD デジタル 教科書体 N-R" panose="02020400000000000000" pitchFamily="18" charset="-128"/>
                <a:ea typeface="UD デジタル 教科書体 N-R" panose="02020400000000000000" pitchFamily="18" charset="-128"/>
              </a:rPr>
              <a:t>生徒指導提要</a:t>
            </a:r>
            <a:r>
              <a:rPr lang="en-US" altLang="ja-JP" sz="2800">
                <a:latin typeface="UD デジタル 教科書体 N-R" panose="02020400000000000000" pitchFamily="18" charset="-128"/>
                <a:ea typeface="UD デジタル 教科書体 N-R" panose="02020400000000000000" pitchFamily="18" charset="-128"/>
              </a:rPr>
              <a:t>』</a:t>
            </a:r>
            <a:r>
              <a:rPr lang="ja-JP" altLang="en-US" sz="2800">
                <a:latin typeface="UD デジタル 教科書体 N-R" panose="02020400000000000000" pitchFamily="18" charset="-128"/>
                <a:ea typeface="UD デジタル 教科書体 N-R" panose="02020400000000000000" pitchFamily="18" charset="-128"/>
              </a:rPr>
              <a:t>の改訂</a:t>
            </a:r>
            <a:endParaRPr lang="en-US" altLang="ja-JP" sz="2800">
              <a:latin typeface="UD デジタル 教科書体 N-R" panose="02020400000000000000" pitchFamily="18" charset="-128"/>
              <a:ea typeface="UD デジタル 教科書体 N-R" panose="02020400000000000000" pitchFamily="18" charset="-128"/>
            </a:endParaRPr>
          </a:p>
          <a:p>
            <a:pPr marL="0" indent="0">
              <a:buFontTx/>
              <a:buNone/>
            </a:pPr>
            <a:r>
              <a:rPr lang="ja-JP" altLang="en-US" sz="2800">
                <a:latin typeface="UD デジタル 教科書体 N-R" panose="02020400000000000000" pitchFamily="18" charset="-128"/>
                <a:ea typeface="UD デジタル 教科書体 N-R" panose="02020400000000000000" pitchFamily="18" charset="-128"/>
              </a:rPr>
              <a:t>２．チーム学校とは</a:t>
            </a:r>
            <a:endParaRPr lang="en-US" altLang="ja-JP" sz="2800">
              <a:latin typeface="UD デジタル 教科書体 N-R" panose="02020400000000000000" pitchFamily="18" charset="-128"/>
              <a:ea typeface="UD デジタル 教科書体 N-R" panose="02020400000000000000" pitchFamily="18" charset="-128"/>
            </a:endParaRPr>
          </a:p>
          <a:p>
            <a:pPr marL="0" indent="0">
              <a:buFontTx/>
              <a:buNone/>
            </a:pPr>
            <a:r>
              <a:rPr lang="ja-JP" altLang="en-US" sz="2800">
                <a:latin typeface="UD デジタル 教科書体 N-R" panose="02020400000000000000" pitchFamily="18" charset="-128"/>
                <a:ea typeface="UD デジタル 教科書体 N-R" panose="02020400000000000000" pitchFamily="18" charset="-128"/>
              </a:rPr>
              <a:t>３</a:t>
            </a:r>
            <a:r>
              <a:rPr lang="en-US" altLang="ja-JP" sz="2800">
                <a:latin typeface="UD デジタル 教科書体 N-R" panose="02020400000000000000" pitchFamily="18" charset="-128"/>
                <a:ea typeface="UD デジタル 教科書体 N-R" panose="02020400000000000000" pitchFamily="18" charset="-128"/>
              </a:rPr>
              <a:t>.</a:t>
            </a:r>
            <a:r>
              <a:rPr lang="ja-JP" altLang="en-US" sz="2800">
                <a:latin typeface="UD デジタル 教科書体 N-R" panose="02020400000000000000" pitchFamily="18" charset="-128"/>
                <a:ea typeface="UD デジタル 教科書体 N-R" panose="02020400000000000000" pitchFamily="18" charset="-128"/>
              </a:rPr>
              <a:t> スクールカウンセリングの内容と方法</a:t>
            </a:r>
            <a:endParaRPr lang="en-US" altLang="ja-JP" sz="2800">
              <a:latin typeface="UD デジタル 教科書体 N-R" panose="02020400000000000000" pitchFamily="18" charset="-128"/>
              <a:ea typeface="UD デジタル 教科書体 N-R" panose="02020400000000000000" pitchFamily="18" charset="-128"/>
            </a:endParaRPr>
          </a:p>
          <a:p>
            <a:pPr marL="0" indent="0">
              <a:buFontTx/>
              <a:buNone/>
            </a:pPr>
            <a:r>
              <a:rPr lang="ja-JP" altLang="en-US" sz="2800">
                <a:latin typeface="UD デジタル 教科書体 N-R" panose="02020400000000000000" pitchFamily="18" charset="-128"/>
                <a:ea typeface="UD デジタル 教科書体 N-R" panose="02020400000000000000" pitchFamily="18" charset="-128"/>
              </a:rPr>
              <a:t>４．「</a:t>
            </a:r>
            <a:r>
              <a:rPr lang="ja-JP" altLang="en-US" sz="2800">
                <a:solidFill>
                  <a:srgbClr val="FF0000"/>
                </a:solidFill>
                <a:latin typeface="UD デジタル 教科書体 N-R" panose="02020400000000000000" pitchFamily="18" charset="-128"/>
                <a:ea typeface="UD デジタル 教科書体 N-R" panose="02020400000000000000" pitchFamily="18" charset="-128"/>
              </a:rPr>
              <a:t>心理分野に強みや専門性を有する教師</a:t>
            </a:r>
            <a:r>
              <a:rPr lang="ja-JP" altLang="en-US" sz="2800">
                <a:latin typeface="UD デジタル 教科書体 N-R" panose="02020400000000000000" pitchFamily="18" charset="-128"/>
                <a:ea typeface="UD デジタル 教科書体 N-R" panose="02020400000000000000" pitchFamily="18" charset="-128"/>
              </a:rPr>
              <a:t>」に求められる資質</a:t>
            </a:r>
            <a:endParaRPr lang="en-US" altLang="ja-JP" sz="2800">
              <a:latin typeface="UD デジタル 教科書体 N-R" panose="02020400000000000000" pitchFamily="18" charset="-128"/>
              <a:ea typeface="UD デジタル 教科書体 N-R" panose="02020400000000000000" pitchFamily="18" charset="-128"/>
            </a:endParaRPr>
          </a:p>
          <a:p>
            <a:pPr marL="0" indent="0">
              <a:buFontTx/>
              <a:buNone/>
            </a:pPr>
            <a:r>
              <a:rPr lang="ja-JP" altLang="en-US" sz="2800">
                <a:latin typeface="UD デジタル 教科書体 N-R" panose="02020400000000000000" pitchFamily="18" charset="-128"/>
                <a:ea typeface="UD デジタル 教科書体 N-R" panose="02020400000000000000" pitchFamily="18" charset="-128"/>
              </a:rPr>
              <a:t>５．最後に：チーム学校におけるスクールカウンセリングの体制</a:t>
            </a:r>
            <a:endParaRPr lang="en-US" altLang="ja-JP" sz="2800">
              <a:latin typeface="UD デジタル 教科書体 N-R" panose="02020400000000000000" pitchFamily="18" charset="-128"/>
              <a:ea typeface="UD デジタル 教科書体 N-R" panose="02020400000000000000" pitchFamily="18" charset="-128"/>
            </a:endParaRPr>
          </a:p>
        </p:txBody>
      </p:sp>
      <p:sp>
        <p:nvSpPr>
          <p:cNvPr id="5124" name="スライド番号プレースホルダー 1">
            <a:extLst>
              <a:ext uri="{FF2B5EF4-FFF2-40B4-BE49-F238E27FC236}">
                <a16:creationId xmlns:a16="http://schemas.microsoft.com/office/drawing/2014/main" id="{84100203-2705-123B-848C-5A36CE1DA9BB}"/>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C56D0BAB-9451-4618-872A-A570A5D0AFB8}" type="slidenum">
              <a:rPr kumimoji="0" lang="ja-JP" altLang="en-US" sz="1400" smtClean="0"/>
              <a:pPr>
                <a:spcBef>
                  <a:spcPct val="0"/>
                </a:spcBef>
                <a:buFontTx/>
                <a:buNone/>
              </a:pPr>
              <a:t>2</a:t>
            </a:fld>
            <a:endParaRPr kumimoji="0" lang="en-US" altLang="ja-JP"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643CE6D4-92A6-E1EE-A214-F8C6F15E87EA}"/>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3200">
                <a:latin typeface="UD デジタル 教科書体 N-R" panose="02020400000000000000" pitchFamily="18" charset="-128"/>
                <a:ea typeface="UD デジタル 教科書体 N-R" panose="02020400000000000000" pitchFamily="18" charset="-128"/>
              </a:rPr>
              <a:t>３　スクールカウンセリングの内容と方法</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(3)</a:t>
            </a:r>
            <a:r>
              <a:rPr lang="ja-JP" altLang="en-US" sz="3200">
                <a:latin typeface="UD デジタル 教科書体 N-R" panose="02020400000000000000" pitchFamily="18" charset="-128"/>
                <a:ea typeface="UD デジタル 教科書体 N-R" panose="02020400000000000000" pitchFamily="18" charset="-128"/>
              </a:rPr>
              <a:t>アセスメント、カウンセリング、コンサルテーション</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41987" name="Rectangle 3">
            <a:extLst>
              <a:ext uri="{FF2B5EF4-FFF2-40B4-BE49-F238E27FC236}">
                <a16:creationId xmlns:a16="http://schemas.microsoft.com/office/drawing/2014/main" id="{EEC97FDB-2E05-C752-2E9A-F455A62E2C9C}"/>
              </a:ext>
            </a:extLst>
          </p:cNvPr>
          <p:cNvSpPr>
            <a:spLocks noGrp="1" noChangeArrowheads="1"/>
          </p:cNvSpPr>
          <p:nvPr>
            <p:ph type="body" idx="1"/>
          </p:nvPr>
        </p:nvSpPr>
        <p:spPr>
          <a:xfrm>
            <a:off x="0" y="1341438"/>
            <a:ext cx="12144375" cy="5183187"/>
          </a:xfrm>
        </p:spPr>
        <p:txBody>
          <a:bodyPr/>
          <a:lstStyle/>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カウンセリング</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：（やや</a:t>
            </a:r>
            <a:r>
              <a:rPr lang="ja-JP" altLang="ja-JP" sz="2800">
                <a:ea typeface="UD デジタル 教科書体 N-R" panose="02020400000000000000" pitchFamily="18" charset="-128"/>
                <a:cs typeface="Arial" panose="020B0604020202020204" pitchFamily="34" charset="0"/>
              </a:rPr>
              <a:t>広義のカウンセリング</a:t>
            </a:r>
            <a:r>
              <a:rPr lang="ja-JP" altLang="en-US" sz="2800">
                <a:ea typeface="UD デジタル 教科書体 N-R" panose="02020400000000000000" pitchFamily="18" charset="-128"/>
                <a:cs typeface="Arial" panose="020B0604020202020204" pitchFamily="34" charset="0"/>
              </a:rPr>
              <a:t>）</a:t>
            </a:r>
            <a:r>
              <a:rPr lang="ja-JP" altLang="ja-JP" sz="2800">
                <a:ea typeface="UD デジタル 教科書体 N-R" panose="02020400000000000000" pitchFamily="18" charset="-128"/>
                <a:cs typeface="Arial" panose="020B0604020202020204" pitchFamily="34" charset="0"/>
              </a:rPr>
              <a:t>教師や</a:t>
            </a:r>
            <a:r>
              <a:rPr lang="en-US" altLang="ja-JP" sz="2800">
                <a:ea typeface="UD デジタル 教科書体 N-R" panose="02020400000000000000" pitchFamily="18" charset="-128"/>
                <a:cs typeface="Arial" panose="020B0604020202020204" pitchFamily="34" charset="0"/>
              </a:rPr>
              <a:t>SC</a:t>
            </a:r>
            <a:r>
              <a:rPr lang="ja-JP" altLang="ja-JP" sz="2800">
                <a:ea typeface="UD デジタル 教科書体 N-R" panose="02020400000000000000" pitchFamily="18" charset="-128"/>
                <a:cs typeface="Arial" panose="020B0604020202020204" pitchFamily="34" charset="0"/>
              </a:rPr>
              <a:t>など職業的援助者による子どもへの</a:t>
            </a:r>
            <a:r>
              <a:rPr lang="ja-JP" altLang="ja-JP" sz="2800" u="sng">
                <a:ea typeface="UD デジタル 教科書体 N-R" panose="02020400000000000000" pitchFamily="18" charset="-128"/>
                <a:cs typeface="Arial" panose="020B0604020202020204" pitchFamily="34" charset="0"/>
              </a:rPr>
              <a:t>直接の援助的なかかわり</a:t>
            </a:r>
            <a:endParaRPr lang="en-US" altLang="ja-JP" sz="2800" u="sng">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教師の面談（</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10</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章参照）、授業や部活動でのかかわりに</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SC</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の面接</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・個別面談と定期的な面談（全員面談も；</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10</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章参照）</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・三者面談（本人参加型援助チーム；例、転校生）</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・ソーシャル・エモーショナル・ラーニング　（</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9</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章参照）</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構成的グループ・エンカウンター、ソーシャルスキルトレーニング</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41988" name="タイトル 1">
            <a:extLst>
              <a:ext uri="{FF2B5EF4-FFF2-40B4-BE49-F238E27FC236}">
                <a16:creationId xmlns:a16="http://schemas.microsoft.com/office/drawing/2014/main" id="{DA91191C-4DF3-F0F0-1EC3-37455D7E0277}"/>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41989" name="スライド番号プレースホルダー 1">
            <a:extLst>
              <a:ext uri="{FF2B5EF4-FFF2-40B4-BE49-F238E27FC236}">
                <a16:creationId xmlns:a16="http://schemas.microsoft.com/office/drawing/2014/main" id="{925B6A2A-E9BB-749F-ACA8-A5AE12ABF116}"/>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F4ACFDCD-0CA2-4C73-A431-5A09B38708A1}" type="slidenum">
              <a:rPr kumimoji="0" lang="ja-JP" altLang="en-US" sz="1400" smtClean="0"/>
              <a:pPr>
                <a:spcBef>
                  <a:spcPct val="0"/>
                </a:spcBef>
                <a:buFontTx/>
                <a:buNone/>
              </a:pPr>
              <a:t>20</a:t>
            </a:fld>
            <a:endParaRPr kumimoji="0" lang="en-US" altLang="ja-JP" sz="1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D48BEAD8-AA8C-7033-5F8C-9FDF1C2D3B79}"/>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3200">
                <a:latin typeface="UD デジタル 教科書体 N-R" panose="02020400000000000000" pitchFamily="18" charset="-128"/>
                <a:ea typeface="UD デジタル 教科書体 N-R" panose="02020400000000000000" pitchFamily="18" charset="-128"/>
              </a:rPr>
              <a:t>３　スクールカウンセリングの内容と方法</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(3)</a:t>
            </a:r>
            <a:r>
              <a:rPr lang="ja-JP" altLang="en-US" sz="3200">
                <a:latin typeface="UD デジタル 教科書体 N-R" panose="02020400000000000000" pitchFamily="18" charset="-128"/>
                <a:ea typeface="UD デジタル 教科書体 N-R" panose="02020400000000000000" pitchFamily="18" charset="-128"/>
              </a:rPr>
              <a:t>アセスメント、カウンセリング、コンサルテーション</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44035" name="Rectangle 3">
            <a:extLst>
              <a:ext uri="{FF2B5EF4-FFF2-40B4-BE49-F238E27FC236}">
                <a16:creationId xmlns:a16="http://schemas.microsoft.com/office/drawing/2014/main" id="{B604C320-D9DD-FAF6-203D-96683329211A}"/>
              </a:ext>
            </a:extLst>
          </p:cNvPr>
          <p:cNvSpPr>
            <a:spLocks noGrp="1" noChangeArrowheads="1"/>
          </p:cNvSpPr>
          <p:nvPr>
            <p:ph type="body" idx="1"/>
          </p:nvPr>
        </p:nvSpPr>
        <p:spPr>
          <a:xfrm>
            <a:off x="0" y="1341438"/>
            <a:ext cx="12144375" cy="5183187"/>
          </a:xfrm>
        </p:spPr>
        <p:txBody>
          <a:bodyPr/>
          <a:lstStyle/>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コンサルテーション</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ja-JP" sz="2800">
                <a:ea typeface="UD デジタル 教科書体 N-R" panose="02020400000000000000" pitchFamily="18" charset="-128"/>
                <a:cs typeface="Arial" panose="020B0604020202020204" pitchFamily="34" charset="0"/>
              </a:rPr>
              <a:t>「異なった専門性や役割をもつ者同士が子どもの問題状況について検討し今後の援助のあり方について話し合うプロセス（作戦会議）」（石隈</a:t>
            </a:r>
            <a:r>
              <a:rPr lang="en-US" altLang="ja-JP" sz="2800">
                <a:ea typeface="UD デジタル 教科書体 N-R" panose="02020400000000000000" pitchFamily="18" charset="-128"/>
                <a:cs typeface="Arial" panose="020B0604020202020204" pitchFamily="34" charset="0"/>
              </a:rPr>
              <a:t>,1999</a:t>
            </a:r>
            <a:r>
              <a:rPr lang="ja-JP" altLang="ja-JP" sz="2800">
                <a:ea typeface="UD デジタル 教科書体 N-R" panose="02020400000000000000" pitchFamily="18" charset="-128"/>
                <a:cs typeface="Arial" panose="020B0604020202020204" pitchFamily="34" charset="0"/>
              </a:rPr>
              <a:t>）</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・コンサルタントとコンサルティ：相互コンサルテーション　</a:t>
            </a:r>
            <a:endParaRPr lang="en-US" altLang="ja-JP" sz="2800">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・目的：①</a:t>
            </a:r>
            <a:r>
              <a:rPr lang="ja-JP" altLang="ja-JP" sz="2800">
                <a:ea typeface="UD デジタル 教科書体 N-R" panose="02020400000000000000" pitchFamily="18" charset="-128"/>
                <a:cs typeface="Arial" panose="020B0604020202020204" pitchFamily="34" charset="0"/>
              </a:rPr>
              <a:t>子どもの問題状況に関して、現在の援助サービスがよく進み、子どもの学校生活の質が向上すること。</a:t>
            </a:r>
            <a:r>
              <a:rPr lang="ja-JP" altLang="en-US" sz="2800">
                <a:ea typeface="UD デジタル 教科書体 N-R" panose="02020400000000000000" pitchFamily="18" charset="-128"/>
                <a:cs typeface="Arial" panose="020B0604020202020204" pitchFamily="34" charset="0"/>
              </a:rPr>
              <a:t>②</a:t>
            </a:r>
            <a:r>
              <a:rPr lang="ja-JP" altLang="ja-JP" sz="2800">
                <a:ea typeface="UD デジタル 教科書体 N-R" panose="02020400000000000000" pitchFamily="18" charset="-128"/>
                <a:cs typeface="Arial" panose="020B0604020202020204" pitchFamily="34" charset="0"/>
              </a:rPr>
              <a:t>援助者（コンサルティ）が援助サービスの能力を向上させ、未来の援助サービスがよりよくなることである。</a:t>
            </a:r>
            <a:r>
              <a:rPr lang="ja-JP" altLang="en-US" sz="2800">
                <a:ea typeface="UD デジタル 教科書体 N-R" panose="02020400000000000000" pitchFamily="18" charset="-128"/>
                <a:cs typeface="Arial" panose="020B0604020202020204" pitchFamily="34" charset="0"/>
              </a:rPr>
              <a:t>★コンサルテーションは予防的な機能がある。</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44036" name="タイトル 1">
            <a:extLst>
              <a:ext uri="{FF2B5EF4-FFF2-40B4-BE49-F238E27FC236}">
                <a16:creationId xmlns:a16="http://schemas.microsoft.com/office/drawing/2014/main" id="{833136F2-DDC3-3374-678B-D2A7090DD0C9}"/>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44037" name="スライド番号プレースホルダー 1">
            <a:extLst>
              <a:ext uri="{FF2B5EF4-FFF2-40B4-BE49-F238E27FC236}">
                <a16:creationId xmlns:a16="http://schemas.microsoft.com/office/drawing/2014/main" id="{B8A29E62-608D-DB12-A031-24BED8D71748}"/>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2D969DBB-210A-45E0-9B7A-47824D8EB392}" type="slidenum">
              <a:rPr kumimoji="0" lang="ja-JP" altLang="en-US" sz="1400" smtClean="0"/>
              <a:pPr>
                <a:spcBef>
                  <a:spcPct val="0"/>
                </a:spcBef>
                <a:buFontTx/>
                <a:buNone/>
              </a:pPr>
              <a:t>21</a:t>
            </a:fld>
            <a:endParaRPr kumimoji="0" lang="en-US" altLang="ja-JP" sz="1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511DE231-11C2-E8A9-1968-5B0E91EECD66}"/>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4</a:t>
            </a:r>
            <a:r>
              <a:rPr lang="ja-JP" altLang="en-US" sz="3200">
                <a:latin typeface="UD デジタル 教科書体 N-R" panose="02020400000000000000" pitchFamily="18" charset="-128"/>
                <a:ea typeface="UD デジタル 教科書体 N-R" panose="02020400000000000000" pitchFamily="18" charset="-128"/>
              </a:rPr>
              <a:t>　心理分野に強みや専門性を有する教師に求められる資質</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(1)</a:t>
            </a:r>
            <a:r>
              <a:rPr lang="ja-JP" altLang="en-US" sz="3200">
                <a:latin typeface="UD デジタル 教科書体 N-R" panose="02020400000000000000" pitchFamily="18" charset="-128"/>
                <a:ea typeface="UD デジタル 教科書体 N-R" panose="02020400000000000000" pitchFamily="18" charset="-128"/>
              </a:rPr>
              <a:t>求められる資質</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46083" name="Rectangle 3">
            <a:extLst>
              <a:ext uri="{FF2B5EF4-FFF2-40B4-BE49-F238E27FC236}">
                <a16:creationId xmlns:a16="http://schemas.microsoft.com/office/drawing/2014/main" id="{FE9414B3-8F16-0EB8-13D7-9363CD2D6DC5}"/>
              </a:ext>
            </a:extLst>
          </p:cNvPr>
          <p:cNvSpPr>
            <a:spLocks noGrp="1" noChangeArrowheads="1"/>
          </p:cNvSpPr>
          <p:nvPr>
            <p:ph type="body" idx="1"/>
          </p:nvPr>
        </p:nvSpPr>
        <p:spPr>
          <a:xfrm>
            <a:off x="0" y="1341438"/>
            <a:ext cx="12144375" cy="5183187"/>
          </a:xfrm>
        </p:spPr>
        <p:txBody>
          <a:bodyPr/>
          <a:lstStyle/>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a:solidFill>
                  <a:srgbClr val="FF0000"/>
                </a:solidFill>
                <a:ea typeface="UD デジタル 教科書体 N-R" panose="02020400000000000000" pitchFamily="18" charset="-128"/>
                <a:cs typeface="Arial" panose="020B0604020202020204" pitchFamily="34" charset="0"/>
              </a:rPr>
              <a:t>心理分野に強みや専門性を有する教師</a:t>
            </a:r>
            <a:r>
              <a:rPr lang="ja-JP" altLang="en-US" sz="2800">
                <a:ea typeface="UD デジタル 教科書体 N-R" panose="02020400000000000000" pitchFamily="18" charset="-128"/>
                <a:cs typeface="Arial" panose="020B0604020202020204" pitchFamily="34" charset="0"/>
              </a:rPr>
              <a:t>が</a:t>
            </a:r>
            <a:r>
              <a:rPr lang="ja-JP" altLang="ja-JP" sz="2800">
                <a:ea typeface="UD デジタル 教科書体 N-R" panose="02020400000000000000" pitchFamily="18" charset="-128"/>
                <a:cs typeface="Arial" panose="020B0604020202020204" pitchFamily="34" charset="0"/>
              </a:rPr>
              <a:t>生徒指導・教育相談担当、特別支援教育担当</a:t>
            </a:r>
            <a:r>
              <a:rPr lang="ja-JP" altLang="en-US" sz="2800">
                <a:ea typeface="UD デジタル 教科書体 N-R" panose="02020400000000000000" pitchFamily="18" charset="-128"/>
                <a:cs typeface="Arial" panose="020B0604020202020204" pitchFamily="34" charset="0"/>
              </a:rPr>
              <a:t>となり</a:t>
            </a:r>
            <a:r>
              <a:rPr lang="ja-JP" altLang="ja-JP" sz="2800">
                <a:ea typeface="UD デジタル 教科書体 N-R" panose="02020400000000000000" pitchFamily="18" charset="-128"/>
                <a:cs typeface="Arial" panose="020B0604020202020204" pitchFamily="34" charset="0"/>
              </a:rPr>
              <a:t>、養護教諭等</a:t>
            </a:r>
            <a:r>
              <a:rPr lang="ja-JP" altLang="en-US" sz="2800">
                <a:ea typeface="UD デジタル 教科書体 N-R" panose="02020400000000000000" pitchFamily="18" charset="-128"/>
                <a:cs typeface="Arial" panose="020B0604020202020204" pitchFamily="34" charset="0"/>
              </a:rPr>
              <a:t>と共に</a:t>
            </a:r>
            <a:r>
              <a:rPr lang="ja-JP" altLang="ja-JP" sz="2800">
                <a:ea typeface="UD デジタル 教科書体 N-R" panose="02020400000000000000" pitchFamily="18" charset="-128"/>
                <a:cs typeface="Arial" panose="020B0604020202020204" pitchFamily="34" charset="0"/>
              </a:rPr>
              <a:t>、スクールカウンセリングのリーダーシップを</a:t>
            </a:r>
            <a:r>
              <a:rPr lang="ja-JP" altLang="en-US" sz="2800">
                <a:ea typeface="UD デジタル 教科書体 N-R" panose="02020400000000000000" pitchFamily="18" charset="-128"/>
                <a:cs typeface="Arial" panose="020B0604020202020204" pitchFamily="34" charset="0"/>
              </a:rPr>
              <a:t>とる</a:t>
            </a:r>
            <a:endParaRPr lang="en-US" altLang="ja-JP" sz="2800">
              <a:ea typeface="UD デジタル 教科書体 N-R" panose="02020400000000000000" pitchFamily="18" charset="-128"/>
              <a:cs typeface="Arial" panose="020B0604020202020204" pitchFamily="34" charset="0"/>
            </a:endParaRPr>
          </a:p>
          <a:p>
            <a:pPr>
              <a:buFontTx/>
              <a:buNone/>
            </a:pP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・スクールカウンセリングの知識と方法</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①スクールカウンセリングの基礎となる理論：カウンセリング心理学、学校心理学、臨床発達心理学（</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2</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章から</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4</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②スクールカウンセリングにおける課題と対応：不登校、いじめ、非行など（</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5</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章から</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8</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③スクールカウンセリングの技法：アセスメント、カウンセリング、コンサルテーション（</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9</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章から</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12</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46084" name="タイトル 1">
            <a:extLst>
              <a:ext uri="{FF2B5EF4-FFF2-40B4-BE49-F238E27FC236}">
                <a16:creationId xmlns:a16="http://schemas.microsoft.com/office/drawing/2014/main" id="{2BDBDBCF-A046-B480-1609-2429512B183B}"/>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46085" name="スライド番号プレースホルダー 1">
            <a:extLst>
              <a:ext uri="{FF2B5EF4-FFF2-40B4-BE49-F238E27FC236}">
                <a16:creationId xmlns:a16="http://schemas.microsoft.com/office/drawing/2014/main" id="{BE92CAD4-A6F8-D9A2-14F3-D98D291640A4}"/>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A7AAB245-8D23-40B6-B667-DA70D1836D56}" type="slidenum">
              <a:rPr kumimoji="0" lang="ja-JP" altLang="en-US" sz="1400" smtClean="0"/>
              <a:pPr>
                <a:spcBef>
                  <a:spcPct val="0"/>
                </a:spcBef>
                <a:buFontTx/>
                <a:buNone/>
              </a:pPr>
              <a:t>22</a:t>
            </a:fld>
            <a:endParaRPr kumimoji="0" lang="en-US" altLang="ja-JP" sz="1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タイトル 1">
            <a:extLst>
              <a:ext uri="{FF2B5EF4-FFF2-40B4-BE49-F238E27FC236}">
                <a16:creationId xmlns:a16="http://schemas.microsoft.com/office/drawing/2014/main" id="{D0A67CA8-F0B3-8035-1D1B-9458DD9A510A}"/>
              </a:ext>
            </a:extLst>
          </p:cNvPr>
          <p:cNvSpPr>
            <a:spLocks noGrp="1" noChangeArrowheads="1"/>
          </p:cNvSpPr>
          <p:nvPr>
            <p:ph type="title"/>
          </p:nvPr>
        </p:nvSpPr>
        <p:spPr/>
        <p:txBody>
          <a:bodyPr/>
          <a:lstStyle/>
          <a:p>
            <a:r>
              <a:rPr lang="ja-JP" altLang="en-US">
                <a:latin typeface="UD デジタル 教科書体 N-R" panose="02020400000000000000" pitchFamily="18" charset="-128"/>
                <a:ea typeface="UD デジタル 教科書体 N-R" panose="02020400000000000000" pitchFamily="18" charset="-128"/>
              </a:rPr>
              <a:t>スクールカウンセリングの基盤</a:t>
            </a:r>
            <a:endParaRPr lang="ja-JP" altLang="en-US"/>
          </a:p>
        </p:txBody>
      </p:sp>
      <p:pic>
        <p:nvPicPr>
          <p:cNvPr id="48131" name="コンテンツ プレースホルダー 4">
            <a:extLst>
              <a:ext uri="{FF2B5EF4-FFF2-40B4-BE49-F238E27FC236}">
                <a16:creationId xmlns:a16="http://schemas.microsoft.com/office/drawing/2014/main" id="{FBF4ECDE-8B21-9CA7-1A72-47B408744E7C}"/>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558925" y="1628775"/>
            <a:ext cx="7491413" cy="5116513"/>
          </a:xfrm>
        </p:spPr>
      </p:pic>
      <p:sp>
        <p:nvSpPr>
          <p:cNvPr id="48132" name="スライド番号プレースホルダー 3">
            <a:extLst>
              <a:ext uri="{FF2B5EF4-FFF2-40B4-BE49-F238E27FC236}">
                <a16:creationId xmlns:a16="http://schemas.microsoft.com/office/drawing/2014/main" id="{1F1DE19F-50E9-9763-5888-45ED99D38EBC}"/>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3D6CB909-A63F-42B9-983A-065389009F4F}" type="slidenum">
              <a:rPr kumimoji="0" lang="ja-JP" altLang="en-US" sz="1400" smtClean="0"/>
              <a:pPr>
                <a:spcBef>
                  <a:spcPct val="0"/>
                </a:spcBef>
                <a:buFontTx/>
                <a:buNone/>
              </a:pPr>
              <a:t>23</a:t>
            </a:fld>
            <a:endParaRPr kumimoji="0" lang="en-US" altLang="ja-JP" sz="1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04E51C6-A8F7-3E2D-79AC-972B74412C73}"/>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4</a:t>
            </a:r>
            <a:r>
              <a:rPr lang="ja-JP" altLang="en-US" sz="3200">
                <a:latin typeface="UD デジタル 教科書体 N-R" panose="02020400000000000000" pitchFamily="18" charset="-128"/>
                <a:ea typeface="UD デジタル 教科書体 N-R" panose="02020400000000000000" pitchFamily="18" charset="-128"/>
              </a:rPr>
              <a:t>　心理分野に強みや専門性を有する教師に求められる資質</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(1)</a:t>
            </a:r>
            <a:r>
              <a:rPr lang="ja-JP" altLang="en-US" sz="3200">
                <a:latin typeface="UD デジタル 教科書体 N-R" panose="02020400000000000000" pitchFamily="18" charset="-128"/>
                <a:ea typeface="UD デジタル 教科書体 N-R" panose="02020400000000000000" pitchFamily="18" charset="-128"/>
              </a:rPr>
              <a:t>求められる資質</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50179" name="Rectangle 3">
            <a:extLst>
              <a:ext uri="{FF2B5EF4-FFF2-40B4-BE49-F238E27FC236}">
                <a16:creationId xmlns:a16="http://schemas.microsoft.com/office/drawing/2014/main" id="{EA276252-9E03-9356-259B-A4DAC0EAC0D8}"/>
              </a:ext>
            </a:extLst>
          </p:cNvPr>
          <p:cNvSpPr>
            <a:spLocks noGrp="1" noChangeArrowheads="1"/>
          </p:cNvSpPr>
          <p:nvPr>
            <p:ph type="body" idx="1"/>
          </p:nvPr>
        </p:nvSpPr>
        <p:spPr>
          <a:xfrm>
            <a:off x="0" y="1341438"/>
            <a:ext cx="12144375" cy="5183187"/>
          </a:xfrm>
        </p:spPr>
        <p:txBody>
          <a:bodyPr/>
          <a:lstStyle/>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スクールカウンセリングの基盤（知識と方法）</a:t>
            </a:r>
            <a:endParaRPr lang="en-US" altLang="ja-JP" sz="2800" u="sng">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①</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スクールカウンセリングの基礎となる理論：カウンセリング心理学、学校心理学、臨床発達心理学</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2</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章から</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4</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・カウンセリング心理学（國分ら</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,1997</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）：開発的・予防的・問題解決的カウンセリング、精神分析・認知行動療法・クライアント中心療法などカウンセリングの方法、キャリアカウンセリングなど</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・学校心理学（石隈</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,1999;</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日本学校心理学会</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,2025</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）：チームによるスクールカウンセリングのシステム、三段階の心理教育的援助サービス、個別の援助チーム・コーディネーション委員会・マネジメント委員会など</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・臨床発達心理学：生態学的発達論、各年齢段階の発達課題、発達の多様性と発達障害、アタッチメント、家族の状況など</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50180" name="タイトル 1">
            <a:extLst>
              <a:ext uri="{FF2B5EF4-FFF2-40B4-BE49-F238E27FC236}">
                <a16:creationId xmlns:a16="http://schemas.microsoft.com/office/drawing/2014/main" id="{582D732D-1728-AACF-9088-6D11CD02D46E}"/>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50181" name="スライド番号プレースホルダー 1">
            <a:extLst>
              <a:ext uri="{FF2B5EF4-FFF2-40B4-BE49-F238E27FC236}">
                <a16:creationId xmlns:a16="http://schemas.microsoft.com/office/drawing/2014/main" id="{5666B109-3E45-5E56-D67E-EB946F50D573}"/>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3D641908-C5A0-43C4-A8E8-0307C730A06A}" type="slidenum">
              <a:rPr kumimoji="0" lang="ja-JP" altLang="en-US" sz="1400" smtClean="0"/>
              <a:pPr>
                <a:spcBef>
                  <a:spcPct val="0"/>
                </a:spcBef>
                <a:buFontTx/>
                <a:buNone/>
              </a:pPr>
              <a:t>24</a:t>
            </a:fld>
            <a:endParaRPr kumimoji="0" lang="en-US" altLang="ja-JP" sz="1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B29BE3F5-4D04-A15E-44FE-9A7ACB8A8C60}"/>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4</a:t>
            </a:r>
            <a:r>
              <a:rPr lang="ja-JP" altLang="en-US" sz="3200">
                <a:latin typeface="UD デジタル 教科書体 N-R" panose="02020400000000000000" pitchFamily="18" charset="-128"/>
                <a:ea typeface="UD デジタル 教科書体 N-R" panose="02020400000000000000" pitchFamily="18" charset="-128"/>
              </a:rPr>
              <a:t>　心理分野に強みや専門性を有する教師に求められる資質</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(1)</a:t>
            </a:r>
            <a:r>
              <a:rPr lang="ja-JP" altLang="en-US" sz="3200">
                <a:latin typeface="UD デジタル 教科書体 N-R" panose="02020400000000000000" pitchFamily="18" charset="-128"/>
                <a:ea typeface="UD デジタル 教科書体 N-R" panose="02020400000000000000" pitchFamily="18" charset="-128"/>
              </a:rPr>
              <a:t>求められる資質</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52227" name="Rectangle 3">
            <a:extLst>
              <a:ext uri="{FF2B5EF4-FFF2-40B4-BE49-F238E27FC236}">
                <a16:creationId xmlns:a16="http://schemas.microsoft.com/office/drawing/2014/main" id="{4EB9EC56-78C6-3759-AF53-3AA3E2F50D25}"/>
              </a:ext>
            </a:extLst>
          </p:cNvPr>
          <p:cNvSpPr>
            <a:spLocks noGrp="1" noChangeArrowheads="1"/>
          </p:cNvSpPr>
          <p:nvPr>
            <p:ph type="body" idx="1"/>
          </p:nvPr>
        </p:nvSpPr>
        <p:spPr>
          <a:xfrm>
            <a:off x="0" y="1341438"/>
            <a:ext cx="12144375" cy="5183187"/>
          </a:xfrm>
        </p:spPr>
        <p:txBody>
          <a:bodyPr/>
          <a:lstStyle/>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②</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スクールカウンセリングにおける課題と対応：不登校、いじめ、非行など</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5</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章から</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8</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ja-JP" sz="2800">
                <a:ea typeface="UD デジタル 教科書体 N-R" panose="02020400000000000000" pitchFamily="18" charset="-128"/>
                <a:cs typeface="Arial" panose="020B0604020202020204" pitchFamily="34" charset="0"/>
              </a:rPr>
              <a:t>不登校、いじめ、非行・暴力行為の他に、自殺やトラウマ、児童虐待など家族の状況</a:t>
            </a:r>
            <a:r>
              <a:rPr lang="ja-JP" altLang="en-US" sz="2800">
                <a:ea typeface="UD デジタル 教科書体 N-R" panose="02020400000000000000" pitchFamily="18" charset="-128"/>
                <a:cs typeface="Arial" panose="020B0604020202020204" pitchFamily="34" charset="0"/>
              </a:rPr>
              <a:t>：</a:t>
            </a:r>
            <a:r>
              <a:rPr lang="ja-JP" altLang="ja-JP" sz="2800">
                <a:ea typeface="UD デジタル 教科書体 N-R" panose="02020400000000000000" pitchFamily="18" charset="-128"/>
                <a:cs typeface="Arial" panose="020B0604020202020204" pitchFamily="34" charset="0"/>
              </a:rPr>
              <a:t>課題の要因について</a:t>
            </a:r>
            <a:r>
              <a:rPr lang="ja-JP" altLang="en-US" sz="2800">
                <a:ea typeface="UD デジタル 教科書体 N-R" panose="02020400000000000000" pitchFamily="18" charset="-128"/>
                <a:cs typeface="Arial" panose="020B0604020202020204" pitchFamily="34" charset="0"/>
              </a:rPr>
              <a:t>の</a:t>
            </a:r>
            <a:r>
              <a:rPr lang="ja-JP" altLang="ja-JP" sz="2800">
                <a:ea typeface="UD デジタル 教科書体 N-R" panose="02020400000000000000" pitchFamily="18" charset="-128"/>
                <a:cs typeface="Arial" panose="020B0604020202020204" pitchFamily="34" charset="0"/>
              </a:rPr>
              <a:t>理解</a:t>
            </a:r>
            <a:r>
              <a:rPr lang="ja-JP" altLang="en-US" sz="2800">
                <a:ea typeface="UD デジタル 教科書体 N-R" panose="02020400000000000000" pitchFamily="18" charset="-128"/>
                <a:cs typeface="Arial" panose="020B0604020202020204" pitchFamily="34" charset="0"/>
              </a:rPr>
              <a:t>と</a:t>
            </a:r>
            <a:r>
              <a:rPr lang="ja-JP" altLang="ja-JP" sz="2800">
                <a:ea typeface="UD デジタル 教科書体 N-R" panose="02020400000000000000" pitchFamily="18" charset="-128"/>
                <a:cs typeface="Arial" panose="020B0604020202020204" pitchFamily="34" charset="0"/>
              </a:rPr>
              <a:t>援助方法についての知識</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・学級づくり・学校づくり（予防的かかわり）：</a:t>
            </a:r>
            <a:r>
              <a:rPr lang="ja-JP" altLang="ja-JP" sz="2800">
                <a:ea typeface="UD デジタル 教科書体 N-R" panose="02020400000000000000" pitchFamily="18" charset="-128"/>
                <a:cs typeface="Arial" panose="020B0604020202020204" pitchFamily="34" charset="0"/>
              </a:rPr>
              <a:t>農村型コミュニティから都市型コミュニティへの移行期（広井、</a:t>
            </a:r>
            <a:r>
              <a:rPr lang="en-US" altLang="ja-JP" sz="2800">
                <a:ea typeface="UD デジタル 教科書体 N-R" panose="02020400000000000000" pitchFamily="18" charset="-128"/>
                <a:cs typeface="Arial" panose="020B0604020202020204" pitchFamily="34" charset="0"/>
              </a:rPr>
              <a:t>2009</a:t>
            </a:r>
            <a:r>
              <a:rPr lang="ja-JP" altLang="ja-JP" sz="2800">
                <a:ea typeface="UD デジタル 教科書体 N-R" panose="02020400000000000000" pitchFamily="18" charset="-128"/>
                <a:cs typeface="Arial" panose="020B0604020202020204" pitchFamily="34" charset="0"/>
              </a:rPr>
              <a:t>）</a:t>
            </a:r>
            <a:r>
              <a:rPr lang="ja-JP" altLang="en-US" sz="2800">
                <a:ea typeface="UD デジタル 教科書体 N-R" panose="02020400000000000000" pitchFamily="18" charset="-128"/>
                <a:cs typeface="Arial" panose="020B0604020202020204" pitchFamily="34" charset="0"/>
              </a:rPr>
              <a:t>における安心・安全な集団。</a:t>
            </a:r>
            <a:r>
              <a:rPr lang="ja-JP" altLang="ja-JP" sz="2800">
                <a:ea typeface="UD デジタル 教科書体 N-R" panose="02020400000000000000" pitchFamily="18" charset="-128"/>
                <a:cs typeface="Arial" panose="020B0604020202020204" pitchFamily="34" charset="0"/>
              </a:rPr>
              <a:t>学級の凝集性による一体感よりも一人ひとりの子どもの個性</a:t>
            </a:r>
            <a:r>
              <a:rPr lang="ja-JP" altLang="en-US" sz="2800">
                <a:ea typeface="UD デジタル 教科書体 N-R" panose="02020400000000000000" pitchFamily="18" charset="-128"/>
                <a:cs typeface="Arial" panose="020B0604020202020204" pitchFamily="34" charset="0"/>
              </a:rPr>
              <a:t>の</a:t>
            </a:r>
            <a:r>
              <a:rPr lang="ja-JP" altLang="ja-JP" sz="2800">
                <a:ea typeface="UD デジタル 教科書体 N-R" panose="02020400000000000000" pitchFamily="18" charset="-128"/>
                <a:cs typeface="Arial" panose="020B0604020202020204" pitchFamily="34" charset="0"/>
              </a:rPr>
              <a:t>尊重</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・不登校・いじめ・非行等の早期発見・早期対応の方法</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52228" name="タイトル 1">
            <a:extLst>
              <a:ext uri="{FF2B5EF4-FFF2-40B4-BE49-F238E27FC236}">
                <a16:creationId xmlns:a16="http://schemas.microsoft.com/office/drawing/2014/main" id="{CFAC9296-5A0D-4542-4931-9392DB38E2E0}"/>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52229" name="スライド番号プレースホルダー 1">
            <a:extLst>
              <a:ext uri="{FF2B5EF4-FFF2-40B4-BE49-F238E27FC236}">
                <a16:creationId xmlns:a16="http://schemas.microsoft.com/office/drawing/2014/main" id="{B2C542B5-28E6-F167-4A57-BE45B20363D4}"/>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CD9E84CE-005D-4062-B397-17EB95DDC02B}" type="slidenum">
              <a:rPr kumimoji="0" lang="ja-JP" altLang="en-US" sz="1400" smtClean="0"/>
              <a:pPr>
                <a:spcBef>
                  <a:spcPct val="0"/>
                </a:spcBef>
                <a:buFontTx/>
                <a:buNone/>
              </a:pPr>
              <a:t>25</a:t>
            </a:fld>
            <a:endParaRPr kumimoji="0" lang="en-US" altLang="ja-JP"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784FE755-5C55-930F-EDE9-D55FBB98EF95}"/>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4</a:t>
            </a:r>
            <a:r>
              <a:rPr lang="ja-JP" altLang="en-US" sz="3200">
                <a:latin typeface="UD デジタル 教科書体 N-R" panose="02020400000000000000" pitchFamily="18" charset="-128"/>
                <a:ea typeface="UD デジタル 教科書体 N-R" panose="02020400000000000000" pitchFamily="18" charset="-128"/>
              </a:rPr>
              <a:t>　心理分野に強みや専門性を有する教師に求められる資質</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(1)</a:t>
            </a:r>
            <a:r>
              <a:rPr lang="ja-JP" altLang="en-US" sz="3200">
                <a:latin typeface="UD デジタル 教科書体 N-R" panose="02020400000000000000" pitchFamily="18" charset="-128"/>
                <a:ea typeface="UD デジタル 教科書体 N-R" panose="02020400000000000000" pitchFamily="18" charset="-128"/>
              </a:rPr>
              <a:t>求められる資質</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54275" name="Rectangle 3">
            <a:extLst>
              <a:ext uri="{FF2B5EF4-FFF2-40B4-BE49-F238E27FC236}">
                <a16:creationId xmlns:a16="http://schemas.microsoft.com/office/drawing/2014/main" id="{8A2C312F-9793-FDCB-9FD7-D608DF6EE5EA}"/>
              </a:ext>
            </a:extLst>
          </p:cNvPr>
          <p:cNvSpPr>
            <a:spLocks noGrp="1" noChangeArrowheads="1"/>
          </p:cNvSpPr>
          <p:nvPr>
            <p:ph type="body" idx="1"/>
          </p:nvPr>
        </p:nvSpPr>
        <p:spPr>
          <a:xfrm>
            <a:off x="0" y="1312863"/>
            <a:ext cx="12144375" cy="5183187"/>
          </a:xfrm>
        </p:spPr>
        <p:txBody>
          <a:bodyPr/>
          <a:lstStyle/>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③</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スクールカウンセリングの技法：アセスメント、カウンセリング、コンサルテーション</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9</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章から</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12</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章）</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a:ea typeface="UD デジタル 教科書体 N-R" panose="02020400000000000000" pitchFamily="18" charset="-128"/>
                <a:cs typeface="Arial" panose="020B0604020202020204" pitchFamily="34" charset="0"/>
              </a:rPr>
              <a:t>心理分野に強みや専門性を有する教師：</a:t>
            </a:r>
            <a:r>
              <a:rPr lang="ja-JP" altLang="ja-JP" sz="2800">
                <a:ea typeface="UD デジタル 教科書体 N-R" panose="02020400000000000000" pitchFamily="18" charset="-128"/>
                <a:cs typeface="Arial" panose="020B0604020202020204" pitchFamily="34" charset="0"/>
              </a:rPr>
              <a:t>教育の専門性を基盤とするスクールカウンセリングの能力</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・アセスメント：一次的援助サービスについての情報の収集・整理、</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SOS</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の発見と二次的援助サービスのニーズの把握など</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・カウンセリング：面談（傾聴、日常生活の困りごとに焦点、提案も）、</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ソーシャル・エモーショナル・ラーニングなど</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・コンサルテーション：生徒指導部会・教育相談部会（コーディネーション委員会）での情報の整理と援助方針の提案、チーム援助を促進するコーディネーション</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54276" name="タイトル 1">
            <a:extLst>
              <a:ext uri="{FF2B5EF4-FFF2-40B4-BE49-F238E27FC236}">
                <a16:creationId xmlns:a16="http://schemas.microsoft.com/office/drawing/2014/main" id="{1BDB7B58-6742-6A41-FB9A-AA87CD5C27F8}"/>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54277" name="スライド番号プレースホルダー 1">
            <a:extLst>
              <a:ext uri="{FF2B5EF4-FFF2-40B4-BE49-F238E27FC236}">
                <a16:creationId xmlns:a16="http://schemas.microsoft.com/office/drawing/2014/main" id="{F5B3CB48-01E0-876A-A372-EA2CD2CBA3BC}"/>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DD8DEF9F-9469-458B-BDC5-EBE0044AED31}" type="slidenum">
              <a:rPr kumimoji="0" lang="ja-JP" altLang="en-US" sz="1400" smtClean="0"/>
              <a:pPr>
                <a:spcBef>
                  <a:spcPct val="0"/>
                </a:spcBef>
                <a:buFontTx/>
                <a:buNone/>
              </a:pPr>
              <a:t>26</a:t>
            </a:fld>
            <a:endParaRPr kumimoji="0" lang="en-US" altLang="ja-JP" sz="1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942E525A-0A3E-3D1D-8A9C-D80A56B06A2E}"/>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4</a:t>
            </a:r>
            <a:r>
              <a:rPr lang="ja-JP" altLang="en-US" sz="3200">
                <a:latin typeface="UD デジタル 教科書体 N-R" panose="02020400000000000000" pitchFamily="18" charset="-128"/>
                <a:ea typeface="UD デジタル 教科書体 N-R" panose="02020400000000000000" pitchFamily="18" charset="-128"/>
              </a:rPr>
              <a:t>　心理分野に強みや専門性を有する教師に求められる資質</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(2)</a:t>
            </a:r>
            <a:r>
              <a:rPr lang="ja-JP" altLang="en-US" sz="3200">
                <a:latin typeface="UD デジタル 教科書体 N-R" panose="02020400000000000000" pitchFamily="18" charset="-128"/>
                <a:ea typeface="UD デジタル 教科書体 N-R" panose="02020400000000000000" pitchFamily="18" charset="-128"/>
              </a:rPr>
              <a:t>心理分野に強みや専門性を有する教師の育成と研修</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56323" name="Rectangle 3">
            <a:extLst>
              <a:ext uri="{FF2B5EF4-FFF2-40B4-BE49-F238E27FC236}">
                <a16:creationId xmlns:a16="http://schemas.microsoft.com/office/drawing/2014/main" id="{234AF538-9BFF-CC66-45FD-2D1CD9485E41}"/>
              </a:ext>
            </a:extLst>
          </p:cNvPr>
          <p:cNvSpPr>
            <a:spLocks noGrp="1" noChangeArrowheads="1"/>
          </p:cNvSpPr>
          <p:nvPr>
            <p:ph type="body" idx="1"/>
          </p:nvPr>
        </p:nvSpPr>
        <p:spPr>
          <a:xfrm>
            <a:off x="0" y="1171575"/>
            <a:ext cx="12144375" cy="5183188"/>
          </a:xfrm>
        </p:spPr>
        <p:txBody>
          <a:bodyPr/>
          <a:lstStyle/>
          <a:p>
            <a:pPr>
              <a:buFontTx/>
              <a:buNone/>
            </a:pPr>
            <a:r>
              <a:rPr lang="ja-JP" altLang="en-US" sz="2800">
                <a:ea typeface="UD デジタル 教科書体 N-R" panose="02020400000000000000" pitchFamily="18" charset="-128"/>
                <a:cs typeface="Arial" panose="020B0604020202020204" pitchFamily="34" charset="0"/>
              </a:rPr>
              <a:t>・</a:t>
            </a:r>
            <a:r>
              <a:rPr lang="ja-JP" altLang="ja-JP" sz="2800" u="sng">
                <a:ea typeface="UD デジタル 教科書体 N-R" panose="02020400000000000000" pitchFamily="18" charset="-128"/>
                <a:cs typeface="Arial" panose="020B0604020202020204" pitchFamily="34" charset="0"/>
              </a:rPr>
              <a:t>大学</a:t>
            </a:r>
            <a:r>
              <a:rPr lang="ja-JP" altLang="en-US" sz="2800" u="sng">
                <a:ea typeface="UD デジタル 教科書体 N-R" panose="02020400000000000000" pitchFamily="18" charset="-128"/>
                <a:cs typeface="Arial" panose="020B0604020202020204" pitchFamily="34" charset="0"/>
              </a:rPr>
              <a:t>の</a:t>
            </a:r>
            <a:r>
              <a:rPr lang="ja-JP" altLang="ja-JP" sz="2800" u="sng">
                <a:ea typeface="UD デジタル 教科書体 N-R" panose="02020400000000000000" pitchFamily="18" charset="-128"/>
                <a:cs typeface="Arial" panose="020B0604020202020204" pitchFamily="34" charset="0"/>
              </a:rPr>
              <a:t>教職課程における学修の充実</a:t>
            </a:r>
            <a:r>
              <a:rPr lang="ja-JP" altLang="en-US" sz="2800">
                <a:ea typeface="UD デジタル 教科書体 N-R" panose="02020400000000000000" pitchFamily="18" charset="-128"/>
                <a:cs typeface="Arial" panose="020B0604020202020204" pitchFamily="34" charset="0"/>
              </a:rPr>
              <a:t>：すべての教師がスクールカウンセリングを行う日本型学校教育。「生徒指導」「進路指導・キャリア教育」「教育相談」等の授業、さらには「教育・学校心理学」も。</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　「子どもの支援の理論と実践」に関する資質能力を獲得</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a:t>
            </a:r>
            <a:r>
              <a:rPr lang="ja-JP" altLang="ja-JP" sz="2800" u="sng">
                <a:ea typeface="UD デジタル 教科書体 N-R" panose="02020400000000000000" pitchFamily="18" charset="-128"/>
                <a:cs typeface="Arial" panose="020B0604020202020204" pitchFamily="34" charset="0"/>
              </a:rPr>
              <a:t>教職大学院における学修</a:t>
            </a:r>
            <a:r>
              <a:rPr lang="ja-JP" altLang="en-US" sz="2800">
                <a:ea typeface="UD デジタル 教科書体 N-R" panose="02020400000000000000" pitchFamily="18" charset="-128"/>
                <a:cs typeface="Arial" panose="020B0604020202020204" pitchFamily="34" charset="0"/>
              </a:rPr>
              <a:t>：生徒指導・教育相談に関する領域（子どもの理解、問題行動の事例研究、子どもの進路発達を促す指導援助など）、学級経営・学校経営などの領域で、</a:t>
            </a:r>
            <a:r>
              <a:rPr lang="ja-JP" altLang="en-US" sz="2800">
                <a:solidFill>
                  <a:srgbClr val="FF0000"/>
                </a:solidFill>
                <a:ea typeface="UD デジタル 教科書体 N-R" panose="02020400000000000000" pitchFamily="18" charset="-128"/>
                <a:cs typeface="Arial" panose="020B0604020202020204" pitchFamily="34" charset="0"/>
              </a:rPr>
              <a:t>心理分野に強みや専門性を有する教師の資質能力</a:t>
            </a:r>
            <a:r>
              <a:rPr lang="ja-JP" altLang="en-US" sz="2800">
                <a:ea typeface="UD デジタル 教科書体 N-R" panose="02020400000000000000" pitchFamily="18" charset="-128"/>
                <a:cs typeface="Arial" panose="020B0604020202020204" pitchFamily="34" charset="0"/>
              </a:rPr>
              <a:t>を獲得。</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a:t>
            </a:r>
            <a:r>
              <a:rPr lang="ja-JP" altLang="ja-JP" sz="2800" u="sng">
                <a:ea typeface="UD デジタル 教科書体 N-R" panose="02020400000000000000" pitchFamily="18" charset="-128"/>
                <a:cs typeface="Arial" panose="020B0604020202020204" pitchFamily="34" charset="0"/>
              </a:rPr>
              <a:t>現任の教師たちの講習</a:t>
            </a:r>
            <a:r>
              <a:rPr lang="ja-JP" altLang="en-US" sz="2800">
                <a:ea typeface="UD デジタル 教科書体 N-R" panose="02020400000000000000" pitchFamily="18" charset="-128"/>
                <a:cs typeface="Arial" panose="020B0604020202020204" pitchFamily="34" charset="0"/>
              </a:rPr>
              <a:t>：</a:t>
            </a:r>
            <a:r>
              <a:rPr lang="ja-JP" altLang="ja-JP" sz="2800">
                <a:ea typeface="UD デジタル 教科書体 N-R" panose="02020400000000000000" pitchFamily="18" charset="-128"/>
                <a:cs typeface="Arial" panose="020B0604020202020204" pitchFamily="34" charset="0"/>
              </a:rPr>
              <a:t>教育委員会</a:t>
            </a:r>
            <a:r>
              <a:rPr lang="ja-JP" altLang="en-US" sz="2800">
                <a:ea typeface="UD デジタル 教科書体 N-R" panose="02020400000000000000" pitchFamily="18" charset="-128"/>
                <a:cs typeface="Arial" panose="020B0604020202020204" pitchFamily="34" charset="0"/>
              </a:rPr>
              <a:t>で「教育相談コーディネーター研修講座」など現在の講座の整理と発展。教育相談、児童生徒理解、チーム援助の方法等心理分野に強みや専門性を有する教師の資質能力を獲得</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56324" name="タイトル 1">
            <a:extLst>
              <a:ext uri="{FF2B5EF4-FFF2-40B4-BE49-F238E27FC236}">
                <a16:creationId xmlns:a16="http://schemas.microsoft.com/office/drawing/2014/main" id="{76678652-E4BF-B4ED-AFDA-5D1E2DAF8A40}"/>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56325" name="スライド番号プレースホルダー 1">
            <a:extLst>
              <a:ext uri="{FF2B5EF4-FFF2-40B4-BE49-F238E27FC236}">
                <a16:creationId xmlns:a16="http://schemas.microsoft.com/office/drawing/2014/main" id="{E054A7C4-9F50-50D3-B7FF-71DC5C83B67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C710EF5D-992B-4525-8951-C734835A9B4F}" type="slidenum">
              <a:rPr kumimoji="0" lang="ja-JP" altLang="en-US" sz="1400" smtClean="0"/>
              <a:pPr>
                <a:spcBef>
                  <a:spcPct val="0"/>
                </a:spcBef>
                <a:buFontTx/>
                <a:buNone/>
              </a:pPr>
              <a:t>27</a:t>
            </a:fld>
            <a:endParaRPr kumimoji="0" lang="en-US" altLang="ja-JP" sz="1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7B4163D2-FFD2-F737-AB0A-C25B15A2FFAA}"/>
              </a:ext>
            </a:extLst>
          </p:cNvPr>
          <p:cNvSpPr>
            <a:spLocks noGrp="1" noChangeArrowheads="1"/>
          </p:cNvSpPr>
          <p:nvPr>
            <p:ph type="title"/>
          </p:nvPr>
        </p:nvSpPr>
        <p:spPr>
          <a:xfrm>
            <a:off x="442913" y="111125"/>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4</a:t>
            </a:r>
            <a:r>
              <a:rPr lang="ja-JP" altLang="en-US" sz="3200">
                <a:latin typeface="UD デジタル 教科書体 N-R" panose="02020400000000000000" pitchFamily="18" charset="-128"/>
                <a:ea typeface="UD デジタル 教科書体 N-R" panose="02020400000000000000" pitchFamily="18" charset="-128"/>
              </a:rPr>
              <a:t>　心理分野に強みや専門性を有する教師に求められる資質</a:t>
            </a:r>
            <a:br>
              <a:rPr lang="en-US" altLang="ja-JP" sz="3200">
                <a:latin typeface="UD デジタル 教科書体 N-R" panose="02020400000000000000" pitchFamily="18" charset="-128"/>
                <a:ea typeface="UD デジタル 教科書体 N-R" panose="020204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(3)</a:t>
            </a:r>
            <a:r>
              <a:rPr lang="ja-JP" altLang="en-US" sz="3200">
                <a:latin typeface="UD デジタル 教科書体 N-R" panose="02020400000000000000" pitchFamily="18" charset="-128"/>
                <a:ea typeface="UD デジタル 教科書体 N-R" panose="02020400000000000000" pitchFamily="18" charset="-128"/>
              </a:rPr>
              <a:t>心理分野に強みや専門性を有する教師の活用</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58371" name="Rectangle 3">
            <a:extLst>
              <a:ext uri="{FF2B5EF4-FFF2-40B4-BE49-F238E27FC236}">
                <a16:creationId xmlns:a16="http://schemas.microsoft.com/office/drawing/2014/main" id="{14A74893-DE58-020C-6A6C-A1111DDAAEFF}"/>
              </a:ext>
            </a:extLst>
          </p:cNvPr>
          <p:cNvSpPr>
            <a:spLocks noGrp="1" noChangeArrowheads="1"/>
          </p:cNvSpPr>
          <p:nvPr>
            <p:ph type="body" idx="1"/>
          </p:nvPr>
        </p:nvSpPr>
        <p:spPr>
          <a:xfrm>
            <a:off x="0" y="1171575"/>
            <a:ext cx="12144375" cy="5183188"/>
          </a:xfrm>
        </p:spPr>
        <p:txBody>
          <a:bodyPr/>
          <a:lstStyle/>
          <a:p>
            <a:pPr>
              <a:buFontTx/>
              <a:buNone/>
            </a:pPr>
            <a:r>
              <a:rPr lang="ja-JP" altLang="en-US" sz="2800">
                <a:ea typeface="UD デジタル 教科書体 N-R" panose="02020400000000000000" pitchFamily="18" charset="-128"/>
                <a:cs typeface="Arial" panose="020B0604020202020204" pitchFamily="34" charset="0"/>
              </a:rPr>
              <a:t>・</a:t>
            </a:r>
            <a:r>
              <a:rPr lang="ja-JP" altLang="en-US" sz="2800" u="sng">
                <a:ea typeface="UD デジタル 教科書体 N-R" panose="02020400000000000000" pitchFamily="18" charset="-128"/>
                <a:cs typeface="Arial" panose="020B0604020202020204" pitchFamily="34" charset="0"/>
              </a:rPr>
              <a:t>心理分野に強みや専門性を有する教師の発見とリストづくり</a:t>
            </a:r>
            <a:endParaRPr lang="en-US" altLang="ja-JP" sz="2800" u="sng">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①教職大学院で生徒指導・教育相談等を学習している教師</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②生徒指導・教育相談関係の分掌で講座等を受け学び続けている教師</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③</a:t>
            </a:r>
            <a:r>
              <a:rPr lang="ja-JP" altLang="ja-JP" sz="2800">
                <a:ea typeface="UD デジタル 教科書体 N-R" panose="02020400000000000000" pitchFamily="18" charset="-128"/>
                <a:cs typeface="Arial" panose="020B0604020202020204" pitchFamily="34" charset="0"/>
              </a:rPr>
              <a:t>養護教諭や特別支援教育担当教師</a:t>
            </a:r>
            <a:r>
              <a:rPr lang="ja-JP" altLang="en-US" sz="2800">
                <a:ea typeface="UD デジタル 教科書体 N-R" panose="02020400000000000000" pitchFamily="18" charset="-128"/>
                <a:cs typeface="Arial" panose="020B0604020202020204" pitchFamily="34" charset="0"/>
              </a:rPr>
              <a:t>でスクールカウンセリングの講座等を受けている教師</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④</a:t>
            </a:r>
            <a:r>
              <a:rPr lang="ja-JP" altLang="ja-JP" sz="2800">
                <a:ea typeface="UD デジタル 教科書体 N-R" panose="02020400000000000000" pitchFamily="18" charset="-128"/>
                <a:cs typeface="Arial" panose="020B0604020202020204" pitchFamily="34" charset="0"/>
              </a:rPr>
              <a:t>スクールカウンセリング（子どもの学校生活の苦戦での援助）に関わ</a:t>
            </a:r>
            <a:r>
              <a:rPr lang="ja-JP" altLang="en-US" sz="2800">
                <a:ea typeface="UD デジタル 教科書体 N-R" panose="02020400000000000000" pitchFamily="18" charset="-128"/>
                <a:cs typeface="Arial" panose="020B0604020202020204" pitchFamily="34" charset="0"/>
              </a:rPr>
              <a:t>　　</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　</a:t>
            </a:r>
            <a:r>
              <a:rPr lang="ja-JP" altLang="ja-JP" sz="2800">
                <a:ea typeface="UD デジタル 教科書体 N-R" panose="02020400000000000000" pitchFamily="18" charset="-128"/>
                <a:cs typeface="Arial" panose="020B0604020202020204" pitchFamily="34" charset="0"/>
              </a:rPr>
              <a:t>る資格</a:t>
            </a:r>
            <a:r>
              <a:rPr lang="ja-JP" altLang="en-US" sz="2800">
                <a:ea typeface="UD デジタル 教科書体 N-R" panose="02020400000000000000" pitchFamily="18" charset="-128"/>
                <a:cs typeface="Arial" panose="020B0604020202020204" pitchFamily="34" charset="0"/>
              </a:rPr>
              <a:t>（教育カウンセラー・学校心理士・ガイダンスカウンセラーな　　</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　ど</a:t>
            </a:r>
            <a:r>
              <a:rPr lang="ja-JP" altLang="ja-JP" sz="2800">
                <a:ea typeface="UD デジタル 教科書体 N-R" panose="02020400000000000000" pitchFamily="18" charset="-128"/>
                <a:cs typeface="Arial" panose="020B0604020202020204" pitchFamily="34" charset="0"/>
              </a:rPr>
              <a:t>を</a:t>
            </a:r>
            <a:r>
              <a:rPr lang="ja-JP" altLang="en-US" sz="2800">
                <a:ea typeface="UD デジタル 教科書体 N-R" panose="02020400000000000000" pitchFamily="18" charset="-128"/>
                <a:cs typeface="Arial" panose="020B0604020202020204" pitchFamily="34" charset="0"/>
              </a:rPr>
              <a:t>）</a:t>
            </a:r>
            <a:r>
              <a:rPr lang="ja-JP" altLang="ja-JP" sz="2800">
                <a:ea typeface="UD デジタル 教科書体 N-R" panose="02020400000000000000" pitchFamily="18" charset="-128"/>
                <a:cs typeface="Arial" panose="020B0604020202020204" pitchFamily="34" charset="0"/>
              </a:rPr>
              <a:t>獲得している</a:t>
            </a:r>
            <a:r>
              <a:rPr lang="ja-JP" altLang="en-US" sz="2800">
                <a:ea typeface="UD デジタル 教科書体 N-R" panose="02020400000000000000" pitchFamily="18" charset="-128"/>
                <a:cs typeface="Arial" panose="020B0604020202020204" pitchFamily="34" charset="0"/>
              </a:rPr>
              <a:t>教師、</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a:t>
            </a:r>
            <a:r>
              <a:rPr lang="ja-JP" altLang="en-US" sz="2800" u="sng">
                <a:ea typeface="UD デジタル 教科書体 N-R" panose="02020400000000000000" pitchFamily="18" charset="-128"/>
                <a:cs typeface="Arial" panose="020B0604020202020204" pitchFamily="34" charset="0"/>
              </a:rPr>
              <a:t>活用する場所や職務</a:t>
            </a:r>
            <a:r>
              <a:rPr lang="ja-JP" altLang="en-US" sz="2800">
                <a:ea typeface="UD デジタル 教科書体 N-R" panose="02020400000000000000" pitchFamily="18" charset="-128"/>
                <a:cs typeface="Arial" panose="020B0604020202020204" pitchFamily="34" charset="0"/>
              </a:rPr>
              <a:t>：</a:t>
            </a:r>
            <a:r>
              <a:rPr lang="ja-JP" altLang="ja-JP" sz="2800">
                <a:ea typeface="UD デジタル 教科書体 N-R" panose="02020400000000000000" pitchFamily="18" charset="-128"/>
                <a:cs typeface="Arial" panose="020B0604020202020204" pitchFamily="34" charset="0"/>
              </a:rPr>
              <a:t>生徒指導部</a:t>
            </a:r>
            <a:r>
              <a:rPr lang="ja-JP" altLang="en-US" sz="2800">
                <a:ea typeface="UD デジタル 教科書体 N-R" panose="02020400000000000000" pitchFamily="18" charset="-128"/>
                <a:cs typeface="Arial" panose="020B0604020202020204" pitchFamily="34" charset="0"/>
              </a:rPr>
              <a:t>・教育相談部</a:t>
            </a:r>
            <a:r>
              <a:rPr lang="ja-JP" altLang="ja-JP" sz="2800">
                <a:ea typeface="UD デジタル 教科書体 N-R" panose="02020400000000000000" pitchFamily="18" charset="-128"/>
                <a:cs typeface="Arial" panose="020B0604020202020204" pitchFamily="34" charset="0"/>
              </a:rPr>
              <a:t>など</a:t>
            </a:r>
            <a:r>
              <a:rPr lang="ja-JP" altLang="en-US" sz="2800">
                <a:ea typeface="UD デジタル 教科書体 N-R" panose="02020400000000000000" pitchFamily="18" charset="-128"/>
                <a:cs typeface="Arial" panose="020B0604020202020204" pitchFamily="34" charset="0"/>
              </a:rPr>
              <a:t>の</a:t>
            </a:r>
            <a:r>
              <a:rPr lang="ja-JP" altLang="ja-JP" sz="2800">
                <a:ea typeface="UD デジタル 教科書体 N-R" panose="02020400000000000000" pitchFamily="18" charset="-128"/>
                <a:cs typeface="Arial" panose="020B0604020202020204" pitchFamily="34" charset="0"/>
              </a:rPr>
              <a:t>校務分掌</a:t>
            </a:r>
            <a:r>
              <a:rPr lang="ja-JP" altLang="en-US" sz="2800">
                <a:ea typeface="UD デジタル 教科書体 N-R" panose="02020400000000000000" pitchFamily="18" charset="-128"/>
                <a:cs typeface="Arial" panose="020B0604020202020204" pitchFamily="34" charset="0"/>
              </a:rPr>
              <a:t>、教育相談コーディネーターや校内支援センター担当、不登校担当など</a:t>
            </a:r>
            <a:endParaRPr lang="en-US" altLang="ja-JP" sz="2800">
              <a:ea typeface="UD デジタル 教科書体 N-R" panose="02020400000000000000" pitchFamily="18" charset="-128"/>
              <a:cs typeface="Arial" panose="020B0604020202020204" pitchFamily="34" charset="0"/>
            </a:endParaRPr>
          </a:p>
          <a:p>
            <a:pPr>
              <a:buFontTx/>
              <a:buNone/>
            </a:pPr>
            <a:endParaRPr lang="en-US" altLang="ja-JP" sz="2800">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58372" name="タイトル 1">
            <a:extLst>
              <a:ext uri="{FF2B5EF4-FFF2-40B4-BE49-F238E27FC236}">
                <a16:creationId xmlns:a16="http://schemas.microsoft.com/office/drawing/2014/main" id="{4D6513C8-A1BE-1698-46E1-DF93D9C60C60}"/>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58373" name="スライド番号プレースホルダー 1">
            <a:extLst>
              <a:ext uri="{FF2B5EF4-FFF2-40B4-BE49-F238E27FC236}">
                <a16:creationId xmlns:a16="http://schemas.microsoft.com/office/drawing/2014/main" id="{96FDE9EE-5297-39E6-AEE9-5E9DCDD17044}"/>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6F19886C-D7EE-47F3-B106-524204E41798}" type="slidenum">
              <a:rPr kumimoji="0" lang="ja-JP" altLang="en-US" sz="1400" smtClean="0"/>
              <a:pPr>
                <a:spcBef>
                  <a:spcPct val="0"/>
                </a:spcBef>
                <a:buFontTx/>
                <a:buNone/>
              </a:pPr>
              <a:t>28</a:t>
            </a:fld>
            <a:endParaRPr kumimoji="0" lang="en-US" altLang="ja-JP" sz="1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タイトル 1">
            <a:extLst>
              <a:ext uri="{FF2B5EF4-FFF2-40B4-BE49-F238E27FC236}">
                <a16:creationId xmlns:a16="http://schemas.microsoft.com/office/drawing/2014/main" id="{6B1BABD2-2FC1-3DBB-3DC7-822CD73AC9DB}"/>
              </a:ext>
            </a:extLst>
          </p:cNvPr>
          <p:cNvSpPr>
            <a:spLocks noGrp="1" noChangeArrowheads="1"/>
          </p:cNvSpPr>
          <p:nvPr>
            <p:ph type="title"/>
          </p:nvPr>
        </p:nvSpPr>
        <p:spPr>
          <a:xfrm>
            <a:off x="1727200" y="333375"/>
            <a:ext cx="8280400" cy="1143000"/>
          </a:xfrm>
        </p:spPr>
        <p:txBody>
          <a:bodyPr/>
          <a:lstStyle/>
          <a:p>
            <a:r>
              <a:rPr lang="ja-JP" altLang="en-US" sz="3200">
                <a:latin typeface="UD デジタル 教科書体 N-R" panose="02020400000000000000" pitchFamily="18" charset="-128"/>
                <a:ea typeface="UD デジタル 教科書体 N-R" panose="02020400000000000000" pitchFamily="18" charset="-128"/>
              </a:rPr>
              <a:t>演習：自分の強みと仲間の強み</a:t>
            </a:r>
          </a:p>
        </p:txBody>
      </p:sp>
      <p:sp>
        <p:nvSpPr>
          <p:cNvPr id="60419" name="コンテンツ プレースホルダ 2">
            <a:extLst>
              <a:ext uri="{FF2B5EF4-FFF2-40B4-BE49-F238E27FC236}">
                <a16:creationId xmlns:a16="http://schemas.microsoft.com/office/drawing/2014/main" id="{59E3AC0B-F270-3DE6-16FC-0F23196C2F21}"/>
              </a:ext>
            </a:extLst>
          </p:cNvPr>
          <p:cNvSpPr>
            <a:spLocks noGrp="1" noChangeArrowheads="1"/>
          </p:cNvSpPr>
          <p:nvPr>
            <p:ph idx="1"/>
          </p:nvPr>
        </p:nvSpPr>
        <p:spPr>
          <a:xfrm>
            <a:off x="550863" y="1844675"/>
            <a:ext cx="11090275" cy="4251325"/>
          </a:xfrm>
        </p:spPr>
        <p:txBody>
          <a:bodyPr/>
          <a:lstStyle/>
          <a:p>
            <a:pPr>
              <a:buFontTx/>
              <a:buNone/>
            </a:pPr>
            <a:r>
              <a:rPr lang="ja-JP" altLang="en-US">
                <a:latin typeface="UD デジタル 教科書体 N-R" panose="02020400000000000000" pitchFamily="18" charset="-128"/>
                <a:ea typeface="UD デジタル 教科書体 N-R" panose="02020400000000000000" pitchFamily="18" charset="-128"/>
              </a:rPr>
              <a:t>１．みなさん自身の強み①②③について考えてください。</a:t>
            </a:r>
            <a:endParaRPr lang="en-US" altLang="ja-JP">
              <a:latin typeface="UD デジタル 教科書体 N-R" panose="02020400000000000000" pitchFamily="18" charset="-128"/>
              <a:ea typeface="UD デジタル 教科書体 N-R" panose="02020400000000000000" pitchFamily="18" charset="-128"/>
            </a:endParaRPr>
          </a:p>
          <a:p>
            <a:pPr>
              <a:buFontTx/>
              <a:buNone/>
            </a:pPr>
            <a:r>
              <a:rPr lang="ja-JP" altLang="en-US">
                <a:latin typeface="UD デジタル 教科書体 N-R" panose="02020400000000000000" pitchFamily="18" charset="-128"/>
                <a:ea typeface="UD デジタル 教科書体 N-R" panose="02020400000000000000" pitchFamily="18" charset="-128"/>
              </a:rPr>
              <a:t>２．グループで、それを共有してください。</a:t>
            </a:r>
            <a:endParaRPr lang="en-US" altLang="ja-JP">
              <a:latin typeface="UD デジタル 教科書体 N-R" panose="02020400000000000000" pitchFamily="18" charset="-128"/>
              <a:ea typeface="UD デジタル 教科書体 N-R" panose="02020400000000000000" pitchFamily="18" charset="-128"/>
            </a:endParaRPr>
          </a:p>
          <a:p>
            <a:pPr>
              <a:buFontTx/>
              <a:buNone/>
            </a:pPr>
            <a:r>
              <a:rPr lang="ja-JP" altLang="en-US">
                <a:latin typeface="UD デジタル 教科書体 N-R" panose="02020400000000000000" pitchFamily="18" charset="-128"/>
                <a:ea typeface="UD デジタル 教科書体 N-R" panose="02020400000000000000" pitchFamily="18" charset="-128"/>
              </a:rPr>
              <a:t>オンデマンドで受講されている場合は、同僚を一人思い浮かべてその方の強みについて考えてください。</a:t>
            </a:r>
            <a:endParaRPr lang="en-US" altLang="ja-JP">
              <a:latin typeface="UD デジタル 教科書体 N-R" panose="02020400000000000000" pitchFamily="18" charset="-128"/>
              <a:ea typeface="UD デジタル 教科書体 N-R" panose="02020400000000000000" pitchFamily="18" charset="-128"/>
            </a:endParaRPr>
          </a:p>
          <a:p>
            <a:pPr>
              <a:buFontTx/>
              <a:buNone/>
            </a:pPr>
            <a:r>
              <a:rPr lang="ja-JP" altLang="en-US">
                <a:latin typeface="UD デジタル 教科書体 N-R" panose="02020400000000000000" pitchFamily="18" charset="-128"/>
                <a:ea typeface="UD デジタル 教科書体 N-R" panose="02020400000000000000" pitchFamily="18" charset="-128"/>
              </a:rPr>
              <a:t>①職業的強み：自他ともに認める</a:t>
            </a:r>
            <a:endParaRPr lang="en-US" altLang="ja-JP">
              <a:latin typeface="UD デジタル 教科書体 N-R" panose="02020400000000000000" pitchFamily="18" charset="-128"/>
              <a:ea typeface="UD デジタル 教科書体 N-R" panose="02020400000000000000" pitchFamily="18" charset="-128"/>
            </a:endParaRPr>
          </a:p>
          <a:p>
            <a:pPr>
              <a:buFontTx/>
              <a:buNone/>
            </a:pPr>
            <a:r>
              <a:rPr lang="ja-JP" altLang="en-US">
                <a:latin typeface="UD デジタル 教科書体 N-R" panose="02020400000000000000" pitchFamily="18" charset="-128"/>
                <a:ea typeface="UD デジタル 教科書体 N-R" panose="02020400000000000000" pitchFamily="18" charset="-128"/>
              </a:rPr>
              <a:t>②個人的強み（趣味・特技）：子どもに伝える</a:t>
            </a:r>
            <a:endParaRPr lang="en-US" altLang="ja-JP">
              <a:latin typeface="UD デジタル 教科書体 N-R" panose="02020400000000000000" pitchFamily="18" charset="-128"/>
              <a:ea typeface="UD デジタル 教科書体 N-R" panose="02020400000000000000" pitchFamily="18" charset="-128"/>
            </a:endParaRPr>
          </a:p>
          <a:p>
            <a:pPr>
              <a:buFontTx/>
              <a:buNone/>
            </a:pPr>
            <a:r>
              <a:rPr lang="ja-JP" altLang="en-US">
                <a:latin typeface="UD デジタル 教科書体 N-R" panose="02020400000000000000" pitchFamily="18" charset="-128"/>
                <a:ea typeface="UD デジタル 教科書体 N-R" panose="02020400000000000000" pitchFamily="18" charset="-128"/>
              </a:rPr>
              <a:t>③大切にしていること（価値観）：ときどき点検する</a:t>
            </a:r>
            <a:endParaRPr lang="en-US" altLang="ja-JP">
              <a:latin typeface="UD デジタル 教科書体 N-R" panose="02020400000000000000" pitchFamily="18" charset="-128"/>
              <a:ea typeface="UD デジタル 教科書体 N-R" panose="02020400000000000000" pitchFamily="18" charset="-128"/>
            </a:endParaRPr>
          </a:p>
          <a:p>
            <a:pPr>
              <a:buFontTx/>
              <a:buNone/>
            </a:pPr>
            <a:endParaRPr lang="ja-JP" altLang="en-US"/>
          </a:p>
          <a:p>
            <a:endParaRPr lang="ja-JP" altLang="en-US"/>
          </a:p>
        </p:txBody>
      </p:sp>
      <p:sp>
        <p:nvSpPr>
          <p:cNvPr id="60420" name="スライド番号プレースホルダー 1">
            <a:extLst>
              <a:ext uri="{FF2B5EF4-FFF2-40B4-BE49-F238E27FC236}">
                <a16:creationId xmlns:a16="http://schemas.microsoft.com/office/drawing/2014/main" id="{CD1716D3-B55C-5FC1-F789-EE93E640D7A8}"/>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B7C7E909-C5E4-44B0-9A63-C1DAF6333FB5}" type="slidenum">
              <a:rPr kumimoji="0" lang="ja-JP" altLang="en-US" sz="1400" smtClean="0"/>
              <a:pPr>
                <a:spcBef>
                  <a:spcPct val="0"/>
                </a:spcBef>
                <a:buFontTx/>
                <a:buNone/>
              </a:pPr>
              <a:t>29</a:t>
            </a:fld>
            <a:endParaRPr kumimoji="0" lang="en-US" altLang="ja-JP"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7747333-6390-0F37-DBB9-928FFA9B0A15}"/>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en-US" altLang="ja-JP" sz="4000">
                <a:latin typeface="UD デジタル 教科書体 N-R" panose="02020400000000000000" pitchFamily="18" charset="-128"/>
                <a:ea typeface="UD デジタル 教科書体 N-R" panose="02020400000000000000" pitchFamily="18" charset="-128"/>
              </a:rPr>
              <a:t>1</a:t>
            </a:r>
            <a:r>
              <a:rPr lang="ja-JP" altLang="en-US" sz="4000">
                <a:latin typeface="UD デジタル 教科書体 N-R" panose="02020400000000000000" pitchFamily="18" charset="-128"/>
                <a:ea typeface="UD デジタル 教科書体 N-R" panose="02020400000000000000" pitchFamily="18" charset="-128"/>
              </a:rPr>
              <a:t>　スクールカウンセリングと</a:t>
            </a:r>
            <a:r>
              <a:rPr lang="en-US" altLang="ja-JP" sz="4000">
                <a:latin typeface="UD デジタル 教科書体 N-R" panose="02020400000000000000" pitchFamily="18" charset="-128"/>
                <a:ea typeface="UD デジタル 教科書体 N-R" panose="02020400000000000000" pitchFamily="18" charset="-128"/>
              </a:rPr>
              <a:t>『</a:t>
            </a:r>
            <a:r>
              <a:rPr lang="ja-JP" altLang="en-US" sz="4000">
                <a:latin typeface="UD デジタル 教科書体 N-R" panose="02020400000000000000" pitchFamily="18" charset="-128"/>
                <a:ea typeface="UD デジタル 教科書体 N-R" panose="02020400000000000000" pitchFamily="18" charset="-128"/>
              </a:rPr>
              <a:t>生徒指導提要</a:t>
            </a:r>
            <a:r>
              <a:rPr lang="en-US" altLang="ja-JP" sz="4000">
                <a:latin typeface="UD デジタル 教科書体 N-R" panose="02020400000000000000" pitchFamily="18" charset="-128"/>
                <a:ea typeface="UD デジタル 教科書体 N-R" panose="02020400000000000000" pitchFamily="18" charset="-128"/>
              </a:rPr>
              <a:t>』</a:t>
            </a:r>
            <a:r>
              <a:rPr lang="ja-JP" altLang="en-US" sz="4000">
                <a:latin typeface="UD デジタル 教科書体 N-R" panose="02020400000000000000" pitchFamily="18" charset="-128"/>
                <a:ea typeface="UD デジタル 教科書体 N-R" panose="02020400000000000000" pitchFamily="18" charset="-128"/>
              </a:rPr>
              <a:t>の改訂（</a:t>
            </a:r>
            <a:r>
              <a:rPr lang="en-US" altLang="ja-JP" sz="4000">
                <a:latin typeface="UD デジタル 教科書体 N-R" panose="02020400000000000000" pitchFamily="18" charset="-128"/>
                <a:ea typeface="UD デジタル 教科書体 N-R" panose="02020400000000000000" pitchFamily="18" charset="-128"/>
              </a:rPr>
              <a:t>1</a:t>
            </a:r>
            <a:r>
              <a:rPr lang="ja-JP" altLang="en-US" sz="4000">
                <a:latin typeface="UD デジタル 教科書体 N-R" panose="02020400000000000000" pitchFamily="18" charset="-128"/>
                <a:ea typeface="UD デジタル 教科書体 N-R" panose="02020400000000000000" pitchFamily="18" charset="-128"/>
              </a:rPr>
              <a:t>）スクールカウンセリングとは</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7171" name="Rectangle 3">
            <a:extLst>
              <a:ext uri="{FF2B5EF4-FFF2-40B4-BE49-F238E27FC236}">
                <a16:creationId xmlns:a16="http://schemas.microsoft.com/office/drawing/2014/main" id="{4B062458-7B3F-ACD6-98F2-3728481A423C}"/>
              </a:ext>
            </a:extLst>
          </p:cNvPr>
          <p:cNvSpPr>
            <a:spLocks noGrp="1" noChangeArrowheads="1"/>
          </p:cNvSpPr>
          <p:nvPr>
            <p:ph type="body" idx="1"/>
          </p:nvPr>
        </p:nvSpPr>
        <p:spPr>
          <a:xfrm>
            <a:off x="47625" y="1484313"/>
            <a:ext cx="12025313" cy="5040312"/>
          </a:xfrm>
        </p:spPr>
        <p:txBody>
          <a:bodyPr/>
          <a:lstStyle/>
          <a:p>
            <a:pPr>
              <a:buFontTx/>
              <a:buNone/>
            </a:pPr>
            <a:r>
              <a:rPr lang="ja-JP" altLang="en-US" sz="2800" u="sng">
                <a:latin typeface="UD デジタル 教科書体 N-R" panose="02020400000000000000" pitchFamily="18" charset="-128"/>
                <a:ea typeface="UD デジタル 教科書体 N-R" panose="02020400000000000000" pitchFamily="18" charset="-128"/>
              </a:rPr>
              <a:t>スクールカウンセリング</a:t>
            </a:r>
            <a:r>
              <a:rPr lang="ja-JP" altLang="en-US" sz="2800">
                <a:latin typeface="UD デジタル 教科書体 N-R" panose="02020400000000000000" pitchFamily="18" charset="-128"/>
                <a:ea typeface="UD デジタル 教科書体 N-R" panose="02020400000000000000" pitchFamily="18" charset="-128"/>
              </a:rPr>
              <a:t>：教師やスクールカウンセラー（以下</a:t>
            </a:r>
            <a:r>
              <a:rPr lang="en-US" altLang="ja-JP" sz="2800">
                <a:latin typeface="UD デジタル 教科書体 N-R" panose="02020400000000000000" pitchFamily="18" charset="-128"/>
                <a:ea typeface="UD デジタル 教科書体 N-R" panose="02020400000000000000" pitchFamily="18" charset="-128"/>
              </a:rPr>
              <a:t>SC)</a:t>
            </a:r>
            <a:r>
              <a:rPr lang="ja-JP" altLang="en-US" sz="2800">
                <a:latin typeface="UD デジタル 教科書体 N-R" panose="02020400000000000000" pitchFamily="18" charset="-128"/>
                <a:ea typeface="UD デジタル 教科書体 N-R" panose="02020400000000000000" pitchFamily="18" charset="-128"/>
              </a:rPr>
              <a:t>らの</a:t>
            </a:r>
            <a:endParaRPr lang="en-US" altLang="ja-JP" sz="2800">
              <a:latin typeface="UD デジタル 教科書体 N-R" panose="02020400000000000000" pitchFamily="18" charset="-128"/>
              <a:ea typeface="UD デジタル 教科書体 N-R" panose="02020400000000000000" pitchFamily="18" charset="-128"/>
            </a:endParaRPr>
          </a:p>
          <a:p>
            <a:pPr>
              <a:buFontTx/>
              <a:buNone/>
            </a:pPr>
            <a:r>
              <a:rPr lang="ja-JP" altLang="en-US" sz="2800">
                <a:latin typeface="UD デジタル 教科書体 N-R" panose="02020400000000000000" pitchFamily="18" charset="-128"/>
                <a:ea typeface="UD デジタル 教科書体 N-R" panose="02020400000000000000" pitchFamily="18" charset="-128"/>
              </a:rPr>
              <a:t>　チームによる学校教育の一環としてのカウンセリング</a:t>
            </a:r>
            <a:endParaRPr lang="en-US" altLang="ja-JP" sz="2800">
              <a:latin typeface="UD デジタル 教科書体 N-R" panose="02020400000000000000" pitchFamily="18" charset="-128"/>
              <a:ea typeface="UD デジタル 教科書体 N-R" panose="02020400000000000000" pitchFamily="18" charset="-128"/>
            </a:endParaRPr>
          </a:p>
          <a:p>
            <a:pPr>
              <a:buFontTx/>
              <a:buNone/>
            </a:pPr>
            <a:r>
              <a:rPr lang="ja-JP" altLang="en-US" sz="2800" u="sng">
                <a:latin typeface="UD デジタル 教科書体 N-R" panose="02020400000000000000" pitchFamily="18" charset="-128"/>
                <a:ea typeface="UD デジタル 教科書体 N-R" panose="02020400000000000000" pitchFamily="18" charset="-128"/>
              </a:rPr>
              <a:t>学校教育の一環としてのカウンセリング（</a:t>
            </a:r>
            <a:r>
              <a:rPr lang="en-US" altLang="ja-JP" sz="2800" u="sng">
                <a:latin typeface="UD デジタル 教科書体 N-R" panose="02020400000000000000" pitchFamily="18" charset="-128"/>
                <a:ea typeface="UD デジタル 教科書体 N-R" panose="02020400000000000000" pitchFamily="18" charset="-128"/>
              </a:rPr>
              <a:t>3</a:t>
            </a:r>
            <a:r>
              <a:rPr lang="ja-JP" altLang="en-US" sz="2800" u="sng">
                <a:latin typeface="UD デジタル 教科書体 N-R" panose="02020400000000000000" pitchFamily="18" charset="-128"/>
                <a:ea typeface="UD デジタル 教科書体 N-R" panose="02020400000000000000" pitchFamily="18" charset="-128"/>
              </a:rPr>
              <a:t>種類；石隈</a:t>
            </a:r>
            <a:r>
              <a:rPr lang="en-US" altLang="ja-JP" sz="2800" u="sng">
                <a:latin typeface="UD デジタル 教科書体 N-R" panose="02020400000000000000" pitchFamily="18" charset="-128"/>
                <a:ea typeface="UD デジタル 教科書体 N-R" panose="02020400000000000000" pitchFamily="18" charset="-128"/>
              </a:rPr>
              <a:t>,1999</a:t>
            </a:r>
            <a:r>
              <a:rPr lang="ja-JP" altLang="en-US" sz="2800" u="sng">
                <a:latin typeface="UD デジタル 教科書体 N-R" panose="02020400000000000000" pitchFamily="18" charset="-128"/>
                <a:ea typeface="UD デジタル 教科書体 N-R" panose="02020400000000000000" pitchFamily="18" charset="-128"/>
              </a:rPr>
              <a:t>）</a:t>
            </a:r>
            <a:endParaRPr lang="en-US" altLang="ja-JP" sz="2800" u="sng">
              <a:latin typeface="UD デジタル 教科書体 N-R" panose="02020400000000000000" pitchFamily="18" charset="-128"/>
              <a:ea typeface="UD デジタル 教科書体 N-R" panose="02020400000000000000" pitchFamily="18" charset="-128"/>
            </a:endParaRPr>
          </a:p>
          <a:p>
            <a:pPr>
              <a:buFontTx/>
              <a:buNone/>
            </a:pPr>
            <a:r>
              <a:rPr lang="ja-JP" altLang="en-US" sz="2800" u="sng">
                <a:latin typeface="UD デジタル 教科書体 N-R" panose="02020400000000000000" pitchFamily="18" charset="-128"/>
                <a:ea typeface="UD デジタル 教科書体 N-R" panose="02020400000000000000" pitchFamily="18" charset="-128"/>
              </a:rPr>
              <a:t>狭義</a:t>
            </a:r>
            <a:r>
              <a:rPr lang="ja-JP" altLang="en-US" sz="2800">
                <a:latin typeface="UD デジタル 教科書体 N-R" panose="02020400000000000000" pitchFamily="18" charset="-128"/>
                <a:ea typeface="UD デジタル 教科書体 N-R" panose="02020400000000000000" pitchFamily="18" charset="-128"/>
              </a:rPr>
              <a:t>：</a:t>
            </a:r>
            <a:r>
              <a:rPr lang="en-US" altLang="ja-JP" sz="2800">
                <a:latin typeface="UD デジタル 教科書体 N-R" panose="02020400000000000000" pitchFamily="18" charset="-128"/>
                <a:ea typeface="UD デジタル 教科書体 N-R" panose="02020400000000000000" pitchFamily="18" charset="-128"/>
              </a:rPr>
              <a:t>SC</a:t>
            </a:r>
            <a:r>
              <a:rPr lang="ja-JP" altLang="en-US" sz="2800">
                <a:latin typeface="UD デジタル 教科書体 N-R" panose="02020400000000000000" pitchFamily="18" charset="-128"/>
                <a:ea typeface="UD デジタル 教科書体 N-R" panose="02020400000000000000" pitchFamily="18" charset="-128"/>
              </a:rPr>
              <a:t>やそれに準じる専門家による、児童生徒（クライエント）の自己理解や「問題」への対応を援助する面接</a:t>
            </a:r>
            <a:endParaRPr lang="en-US" altLang="ja-JP" sz="2800">
              <a:latin typeface="UD デジタル 教科書体 N-R" panose="02020400000000000000" pitchFamily="18" charset="-128"/>
              <a:ea typeface="UD デジタル 教科書体 N-R" panose="02020400000000000000" pitchFamily="18" charset="-128"/>
            </a:endParaRPr>
          </a:p>
          <a:p>
            <a:pPr>
              <a:buFontTx/>
              <a:buNone/>
            </a:pPr>
            <a:r>
              <a:rPr lang="ja-JP" altLang="en-US" sz="2800" u="sng">
                <a:latin typeface="UD デジタル 教科書体 N-R" panose="02020400000000000000" pitchFamily="18" charset="-128"/>
                <a:ea typeface="UD デジタル 教科書体 N-R" panose="02020400000000000000" pitchFamily="18" charset="-128"/>
              </a:rPr>
              <a:t>やや広義</a:t>
            </a:r>
            <a:r>
              <a:rPr lang="ja-JP" altLang="en-US" sz="2800">
                <a:latin typeface="UD デジタル 教科書体 N-R" panose="02020400000000000000" pitchFamily="18" charset="-128"/>
                <a:ea typeface="UD デジタル 教科書体 N-R" panose="02020400000000000000" pitchFamily="18" charset="-128"/>
              </a:rPr>
              <a:t>：教師や</a:t>
            </a:r>
            <a:r>
              <a:rPr lang="en-US" altLang="ja-JP" sz="2800">
                <a:latin typeface="UD デジタル 教科書体 N-R" panose="02020400000000000000" pitchFamily="18" charset="-128"/>
                <a:ea typeface="UD デジタル 教科書体 N-R" panose="02020400000000000000" pitchFamily="18" charset="-128"/>
              </a:rPr>
              <a:t>SC</a:t>
            </a:r>
            <a:r>
              <a:rPr lang="ja-JP" altLang="en-US" sz="2800">
                <a:latin typeface="UD デジタル 教科書体 N-R" panose="02020400000000000000" pitchFamily="18" charset="-128"/>
                <a:ea typeface="UD デジタル 教科書体 N-R" panose="02020400000000000000" pitchFamily="18" charset="-128"/>
              </a:rPr>
              <a:t>などの援助者による直接の援助的なかかわり</a:t>
            </a:r>
            <a:endParaRPr lang="en-US" altLang="ja-JP" sz="2800">
              <a:latin typeface="UD デジタル 教科書体 N-R" panose="02020400000000000000" pitchFamily="18" charset="-128"/>
              <a:ea typeface="UD デジタル 教科書体 N-R" panose="02020400000000000000" pitchFamily="18" charset="-128"/>
            </a:endParaRPr>
          </a:p>
          <a:p>
            <a:pPr>
              <a:buFontTx/>
              <a:buNone/>
            </a:pPr>
            <a:r>
              <a:rPr lang="ja-JP" altLang="en-US" sz="2800" u="sng">
                <a:latin typeface="UD デジタル 教科書体 N-R" panose="02020400000000000000" pitchFamily="18" charset="-128"/>
                <a:ea typeface="UD デジタル 教科書体 N-R" panose="02020400000000000000" pitchFamily="18" charset="-128"/>
              </a:rPr>
              <a:t>広義</a:t>
            </a:r>
            <a:r>
              <a:rPr lang="ja-JP" altLang="en-US" sz="2800">
                <a:latin typeface="UD デジタル 教科書体 N-R" panose="02020400000000000000" pitchFamily="18" charset="-128"/>
                <a:ea typeface="UD デジタル 教科書体 N-R" panose="02020400000000000000" pitchFamily="18" charset="-128"/>
              </a:rPr>
              <a:t>：教師や</a:t>
            </a:r>
            <a:r>
              <a:rPr lang="en-US" altLang="ja-JP" sz="2800">
                <a:latin typeface="UD デジタル 教科書体 N-R" panose="02020400000000000000" pitchFamily="18" charset="-128"/>
                <a:ea typeface="UD デジタル 教科書体 N-R" panose="02020400000000000000" pitchFamily="18" charset="-128"/>
              </a:rPr>
              <a:t>SC</a:t>
            </a:r>
            <a:r>
              <a:rPr lang="ja-JP" altLang="en-US" sz="2800">
                <a:latin typeface="UD デジタル 教科書体 N-R" panose="02020400000000000000" pitchFamily="18" charset="-128"/>
                <a:ea typeface="UD デジタル 教科書体 N-R" panose="02020400000000000000" pitchFamily="18" charset="-128"/>
              </a:rPr>
              <a:t>などの援助者が、子どもが学校生活を通して、さまざまな課題に取り組むうえで出会う問題状況や危機状況に対応するのを援助すること</a:t>
            </a:r>
            <a:endParaRPr lang="en-US" altLang="ja-JP" sz="2800">
              <a:latin typeface="UD デジタル 教科書体 N-R" panose="02020400000000000000" pitchFamily="18" charset="-128"/>
              <a:ea typeface="UD デジタル 教科書体 N-R" panose="02020400000000000000" pitchFamily="18" charset="-128"/>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endParaRPr>
          </a:p>
        </p:txBody>
      </p:sp>
      <p:sp>
        <p:nvSpPr>
          <p:cNvPr id="7172" name="タイトル 1">
            <a:extLst>
              <a:ext uri="{FF2B5EF4-FFF2-40B4-BE49-F238E27FC236}">
                <a16:creationId xmlns:a16="http://schemas.microsoft.com/office/drawing/2014/main" id="{86D15F9F-8CA9-996F-AB4F-1A3046DA1D53}"/>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7173" name="スライド番号プレースホルダー 1">
            <a:extLst>
              <a:ext uri="{FF2B5EF4-FFF2-40B4-BE49-F238E27FC236}">
                <a16:creationId xmlns:a16="http://schemas.microsoft.com/office/drawing/2014/main" id="{CE0EB078-92A5-2F28-4D9B-0BC209A7782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35616E07-F483-42C1-BFA5-84BB45CBA4E7}" type="slidenum">
              <a:rPr kumimoji="0" lang="ja-JP" altLang="en-US" sz="1400" smtClean="0"/>
              <a:pPr>
                <a:spcBef>
                  <a:spcPct val="0"/>
                </a:spcBef>
                <a:buFontTx/>
                <a:buNone/>
              </a:pPr>
              <a:t>3</a:t>
            </a:fld>
            <a:endParaRPr kumimoji="0" lang="en-US" altLang="ja-JP" sz="14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C8D14EC6-3576-B16E-14B9-A03D8425F500}"/>
              </a:ext>
            </a:extLst>
          </p:cNvPr>
          <p:cNvSpPr>
            <a:spLocks noGrp="1" noChangeArrowheads="1"/>
          </p:cNvSpPr>
          <p:nvPr>
            <p:ph type="title"/>
          </p:nvPr>
        </p:nvSpPr>
        <p:spPr>
          <a:xfrm>
            <a:off x="47625" y="198438"/>
            <a:ext cx="118808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en-US" altLang="ja-JP" sz="3200">
                <a:latin typeface="UD デジタル 教科書体 N-R" panose="02020400000000000000" pitchFamily="18" charset="-128"/>
                <a:ea typeface="UD デジタル 教科書体 N-R" panose="02020400000000000000" pitchFamily="18" charset="-128"/>
              </a:rPr>
              <a:t>5</a:t>
            </a:r>
            <a:r>
              <a:rPr lang="ja-JP" altLang="en-US" sz="3200">
                <a:latin typeface="UD デジタル 教科書体 N-R" panose="02020400000000000000" pitchFamily="18" charset="-128"/>
                <a:ea typeface="UD デジタル 教科書体 N-R" panose="02020400000000000000" pitchFamily="18" charset="-128"/>
              </a:rPr>
              <a:t>（最後に）チーム学校におけるスクールカウンセリングの体制</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62467" name="Rectangle 3">
            <a:extLst>
              <a:ext uri="{FF2B5EF4-FFF2-40B4-BE49-F238E27FC236}">
                <a16:creationId xmlns:a16="http://schemas.microsoft.com/office/drawing/2014/main" id="{E6CFA2C2-F9D8-6E7F-AEC7-E456756F3F49}"/>
              </a:ext>
            </a:extLst>
          </p:cNvPr>
          <p:cNvSpPr>
            <a:spLocks noGrp="1" noChangeArrowheads="1"/>
          </p:cNvSpPr>
          <p:nvPr>
            <p:ph type="body" idx="1"/>
          </p:nvPr>
        </p:nvSpPr>
        <p:spPr>
          <a:xfrm>
            <a:off x="0" y="1171575"/>
            <a:ext cx="12144375" cy="5183188"/>
          </a:xfrm>
        </p:spPr>
        <p:txBody>
          <a:bodyPr/>
          <a:lstStyle/>
          <a:p>
            <a:pPr>
              <a:buFontTx/>
              <a:buNone/>
            </a:pPr>
            <a:r>
              <a:rPr lang="ja-JP" altLang="en-US" sz="2800">
                <a:ea typeface="UD デジタル 教科書体 N-R" panose="02020400000000000000" pitchFamily="18" charset="-128"/>
                <a:cs typeface="Arial" panose="020B0604020202020204" pitchFamily="34" charset="0"/>
              </a:rPr>
              <a:t>・チーム学校の課題・学校教育の課題：</a:t>
            </a:r>
            <a:r>
              <a:rPr lang="ja-JP" altLang="ja-JP" sz="2800">
                <a:ea typeface="UD デジタル 教科書体 N-R" panose="02020400000000000000" pitchFamily="18" charset="-128"/>
                <a:cs typeface="Arial" panose="020B0604020202020204" pitchFamily="34" charset="0"/>
              </a:rPr>
              <a:t>多様な援助ニーズをもつ、一人ひとりの子どもに焦点をあて援助するスクールカウンセリングの充実</a:t>
            </a:r>
            <a:endParaRPr lang="en-US" altLang="ja-JP" sz="2800">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・すべての教師による援助を基盤に</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心理分野に強みや専門性を有する教師の援助を付加して、</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さらにＳＣ・ＳＳＷの援助を活用する</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a:solidFill>
                  <a:srgbClr val="FF0000"/>
                </a:solidFill>
                <a:latin typeface="UD デジタル 教科書体 N-R" panose="02020400000000000000" pitchFamily="18" charset="-128"/>
                <a:ea typeface="UD デジタル 教科書体 N-R" panose="02020400000000000000" pitchFamily="18" charset="-128"/>
                <a:cs typeface="Arial" panose="020B0604020202020204" pitchFamily="34" charset="0"/>
              </a:rPr>
              <a:t>心理分野に強みや専門性を有する教師</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は、チーム学校の充実の担い手！</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62468" name="タイトル 1">
            <a:extLst>
              <a:ext uri="{FF2B5EF4-FFF2-40B4-BE49-F238E27FC236}">
                <a16:creationId xmlns:a16="http://schemas.microsoft.com/office/drawing/2014/main" id="{8C540319-00AE-AB17-E03F-4B2DE448324F}"/>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62469" name="スライド番号プレースホルダー 1">
            <a:extLst>
              <a:ext uri="{FF2B5EF4-FFF2-40B4-BE49-F238E27FC236}">
                <a16:creationId xmlns:a16="http://schemas.microsoft.com/office/drawing/2014/main" id="{B24B712E-4783-E105-B840-C18F420C0391}"/>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16CADAB3-A14E-4B61-A82C-129D9143BC9D}" type="slidenum">
              <a:rPr kumimoji="0" lang="ja-JP" altLang="en-US" sz="1400" smtClean="0"/>
              <a:pPr>
                <a:spcBef>
                  <a:spcPct val="0"/>
                </a:spcBef>
                <a:buFontTx/>
                <a:buNone/>
              </a:pPr>
              <a:t>30</a:t>
            </a:fld>
            <a:endParaRPr kumimoji="0" lang="en-US" altLang="ja-JP" sz="14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タイトル 1">
            <a:extLst>
              <a:ext uri="{FF2B5EF4-FFF2-40B4-BE49-F238E27FC236}">
                <a16:creationId xmlns:a16="http://schemas.microsoft.com/office/drawing/2014/main" id="{3297E574-6AA8-0419-74CB-FDB02372491E}"/>
              </a:ext>
            </a:extLst>
          </p:cNvPr>
          <p:cNvSpPr>
            <a:spLocks noGrp="1" noChangeArrowheads="1"/>
          </p:cNvSpPr>
          <p:nvPr>
            <p:ph type="title"/>
          </p:nvPr>
        </p:nvSpPr>
        <p:spPr>
          <a:xfrm>
            <a:off x="1524000" y="115888"/>
            <a:ext cx="9144000" cy="1143000"/>
          </a:xfrm>
        </p:spPr>
        <p:txBody>
          <a:bodyPr/>
          <a:lstStyle/>
          <a:p>
            <a:pPr eaLnBrk="1" hangingPunct="1"/>
            <a:r>
              <a:rPr lang="ja-JP" altLang="en-US" sz="4000">
                <a:latin typeface="UD デジタル 教科書体 N-R" panose="02020400000000000000" pitchFamily="18" charset="-128"/>
                <a:ea typeface="UD デジタル 教科書体 N-R" panose="02020400000000000000" pitchFamily="18" charset="-128"/>
              </a:rPr>
              <a:t>引用文献</a:t>
            </a:r>
          </a:p>
        </p:txBody>
      </p:sp>
      <p:sp>
        <p:nvSpPr>
          <p:cNvPr id="69635" name="コンテンツ プレースホルダ 2">
            <a:extLst>
              <a:ext uri="{FF2B5EF4-FFF2-40B4-BE49-F238E27FC236}">
                <a16:creationId xmlns:a16="http://schemas.microsoft.com/office/drawing/2014/main" id="{22BD3E53-3DA8-D04C-7DDD-9E2131725DCF}"/>
              </a:ext>
            </a:extLst>
          </p:cNvPr>
          <p:cNvSpPr>
            <a:spLocks noGrp="1" noChangeArrowheads="1"/>
          </p:cNvSpPr>
          <p:nvPr>
            <p:ph idx="1"/>
          </p:nvPr>
        </p:nvSpPr>
        <p:spPr>
          <a:xfrm>
            <a:off x="119063" y="1258888"/>
            <a:ext cx="12072937" cy="5770562"/>
          </a:xfrm>
        </p:spPr>
        <p:txBody>
          <a:bodyPr/>
          <a:lstStyle/>
          <a:p>
            <a:pPr latinLnBrk="1">
              <a:buFontTx/>
              <a:buNone/>
              <a:defRPr/>
            </a:pP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広井良典（</a:t>
            </a:r>
            <a:r>
              <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2009</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）『コミュニティを問い直す－つながり・都市・日本社会の文化』ちくま新書</a:t>
            </a:r>
            <a:endParaRPr lang="ja-JP" altLang="ja-JP" sz="2800" kern="100" dirty="0">
              <a:latin typeface="游明朝" panose="02020400000000000000" pitchFamily="18" charset="-128"/>
              <a:ea typeface="游明朝" panose="02020400000000000000" pitchFamily="18" charset="-128"/>
              <a:cs typeface="Arial" panose="020B0604020202020204" pitchFamily="34" charset="0"/>
            </a:endParaRPr>
          </a:p>
          <a:p>
            <a:pPr latinLnBrk="1">
              <a:buFontTx/>
              <a:buNone/>
              <a:defRPr/>
            </a:pPr>
            <a:r>
              <a:rPr lang="ja-JP"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石隈利紀（</a:t>
            </a:r>
            <a:r>
              <a:rPr lang="en-US"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2016</a:t>
            </a:r>
            <a:r>
              <a:rPr lang="ja-JP"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）「「チーム学校」における連携～スクールカウンセラーの役割と課題」臨床心理学（臨時増刊号「公認心理師」）、</a:t>
            </a:r>
            <a:r>
              <a:rPr lang="en-US"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pp.33-35</a:t>
            </a:r>
          </a:p>
          <a:p>
            <a:pPr algn="just">
              <a:buFontTx/>
              <a:buNone/>
              <a:defRPr/>
            </a:pPr>
            <a:r>
              <a:rPr lang="ja-JP"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石隈利紀（</a:t>
            </a:r>
            <a:r>
              <a:rPr lang="en-US"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2023</a:t>
            </a:r>
            <a:r>
              <a:rPr lang="ja-JP"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）チーム学校による生徒指導―児童生徒の主体性と意見を活かす生徒指導提要（改訂版）―全文と解説　</a:t>
            </a:r>
            <a:r>
              <a:rPr lang="en-US"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pp13-17 </a:t>
            </a:r>
            <a:r>
              <a:rPr lang="ja-JP"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学事出版</a:t>
            </a:r>
          </a:p>
          <a:p>
            <a:pPr latinLnBrk="1">
              <a:buFontTx/>
              <a:buNone/>
              <a:defRPr/>
            </a:pPr>
            <a:r>
              <a:rPr lang="ja-JP"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國分康孝（監修）（</a:t>
            </a:r>
            <a:r>
              <a:rPr lang="en-US"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1997</a:t>
            </a:r>
            <a:r>
              <a:rPr lang="ja-JP" altLang="ja-JP" sz="2800"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）石隈利紀・井上</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勝也・茨木俊夫・上地安昭・金沢吉展・木村周・田上不二夫・福島脩美（編）『スクールカウンセリング事典』東京書籍</a:t>
            </a:r>
            <a:endPar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latinLnBrk="1">
              <a:buFontTx/>
              <a:buNone/>
              <a:defRPr/>
            </a:pP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三村隆男（編）（</a:t>
            </a:r>
            <a:r>
              <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2024</a:t>
            </a:r>
            <a:r>
              <a:rPr lang="ja-JP" altLang="ja-JP" sz="2800" kern="100" dirty="0">
                <a:latin typeface="游明朝" panose="02020400000000000000" pitchFamily="18" charset="-128"/>
                <a:ea typeface="UD デジタル 教科書体 N-R" panose="02020400000000000000" pitchFamily="17" charset="-128"/>
                <a:cs typeface="Arial" panose="020B0604020202020204" pitchFamily="34" charset="0"/>
              </a:rPr>
              <a:t>）『生徒に寄り添う進路指導の言葉かけ～キャリア・カウンセリングの視点を生かして』東洋館出版社</a:t>
            </a:r>
            <a:endPar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latinLnBrk="1">
              <a:buFontTx/>
              <a:buNone/>
              <a:defRPr/>
            </a:pPr>
            <a:endPar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latinLnBrk="1">
              <a:buFontTx/>
              <a:buNone/>
              <a:defRPr/>
            </a:pPr>
            <a:endPar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latinLnBrk="1">
              <a:buFontTx/>
              <a:buNone/>
              <a:defRPr/>
            </a:pPr>
            <a:endParaRPr lang="en-US" altLang="ja-JP" sz="2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latinLnBrk="1">
              <a:buFontTx/>
              <a:buNone/>
              <a:defRPr/>
            </a:pPr>
            <a:endParaRPr lang="ja-JP" altLang="ja-JP" sz="2400" kern="100" dirty="0">
              <a:latin typeface="游明朝" panose="02020400000000000000" pitchFamily="18" charset="-128"/>
              <a:ea typeface="游明朝" panose="02020400000000000000" pitchFamily="18" charset="-128"/>
              <a:cs typeface="Arial" panose="020B0604020202020204" pitchFamily="34" charset="0"/>
            </a:endParaRPr>
          </a:p>
        </p:txBody>
      </p:sp>
      <p:sp>
        <p:nvSpPr>
          <p:cNvPr id="64516" name="スライド番号プレースホルダー 1">
            <a:extLst>
              <a:ext uri="{FF2B5EF4-FFF2-40B4-BE49-F238E27FC236}">
                <a16:creationId xmlns:a16="http://schemas.microsoft.com/office/drawing/2014/main" id="{BDCBABC5-AD63-C18A-B5C5-367FF8884BC7}"/>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C52C3783-C021-4263-BA6D-FA7DC7D5A286}" type="slidenum">
              <a:rPr kumimoji="0" lang="ja-JP" altLang="en-US" sz="1400" smtClean="0"/>
              <a:pPr>
                <a:spcBef>
                  <a:spcPct val="0"/>
                </a:spcBef>
                <a:buFontTx/>
                <a:buNone/>
              </a:pPr>
              <a:t>31</a:t>
            </a:fld>
            <a:endParaRPr kumimoji="0" lang="en-US" altLang="ja-JP" sz="14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タイトル 1">
            <a:extLst>
              <a:ext uri="{FF2B5EF4-FFF2-40B4-BE49-F238E27FC236}">
                <a16:creationId xmlns:a16="http://schemas.microsoft.com/office/drawing/2014/main" id="{BE45B628-0C4E-E77E-6968-40EA4CB1F27B}"/>
              </a:ext>
            </a:extLst>
          </p:cNvPr>
          <p:cNvSpPr>
            <a:spLocks noGrp="1" noChangeArrowheads="1"/>
          </p:cNvSpPr>
          <p:nvPr>
            <p:ph type="title"/>
          </p:nvPr>
        </p:nvSpPr>
        <p:spPr>
          <a:xfrm>
            <a:off x="1524000" y="115888"/>
            <a:ext cx="9144000" cy="1143000"/>
          </a:xfrm>
        </p:spPr>
        <p:txBody>
          <a:bodyPr/>
          <a:lstStyle/>
          <a:p>
            <a:pPr eaLnBrk="1" hangingPunct="1"/>
            <a:r>
              <a:rPr lang="ja-JP" altLang="en-US" sz="4000">
                <a:latin typeface="UD デジタル 教科書体 N-R" panose="02020400000000000000" pitchFamily="18" charset="-128"/>
                <a:ea typeface="UD デジタル 教科書体 N-R" panose="02020400000000000000" pitchFamily="18" charset="-128"/>
              </a:rPr>
              <a:t>推薦図書</a:t>
            </a:r>
            <a:br>
              <a:rPr lang="en-US" altLang="ja-JP" sz="4000">
                <a:latin typeface="UD デジタル 教科書体 N-R" panose="02020400000000000000" pitchFamily="18" charset="-128"/>
                <a:ea typeface="UD デジタル 教科書体 N-R" panose="02020400000000000000" pitchFamily="18" charset="-128"/>
              </a:rPr>
            </a:br>
            <a:endParaRPr lang="ja-JP" altLang="en-US" sz="4000">
              <a:latin typeface="UD デジタル 教科書体 N-R" panose="02020400000000000000" pitchFamily="18" charset="-128"/>
              <a:ea typeface="UD デジタル 教科書体 N-R" panose="02020400000000000000" pitchFamily="18" charset="-128"/>
            </a:endParaRPr>
          </a:p>
        </p:txBody>
      </p:sp>
      <p:sp>
        <p:nvSpPr>
          <p:cNvPr id="66563" name="コンテンツ プレースホルダ 2">
            <a:extLst>
              <a:ext uri="{FF2B5EF4-FFF2-40B4-BE49-F238E27FC236}">
                <a16:creationId xmlns:a16="http://schemas.microsoft.com/office/drawing/2014/main" id="{4D69C170-E45D-E2DD-BC3B-77397BC619B5}"/>
              </a:ext>
            </a:extLst>
          </p:cNvPr>
          <p:cNvSpPr>
            <a:spLocks noGrp="1" noChangeArrowheads="1"/>
          </p:cNvSpPr>
          <p:nvPr>
            <p:ph idx="1"/>
          </p:nvPr>
        </p:nvSpPr>
        <p:spPr>
          <a:xfrm>
            <a:off x="79375" y="981075"/>
            <a:ext cx="12072938" cy="4895850"/>
          </a:xfrm>
        </p:spPr>
        <p:txBody>
          <a:bodyPr/>
          <a:lstStyle/>
          <a:p>
            <a:pPr latinLnBrk="1">
              <a:buFontTx/>
              <a:buNone/>
            </a:pPr>
            <a:r>
              <a:rPr lang="ja-JP" altLang="en-US" sz="2800">
                <a:latin typeface="UD デジタル 教科書体 N-R" panose="02020400000000000000" pitchFamily="18" charset="-128"/>
                <a:ea typeface="UD デジタル 教科書体 N-R" panose="02020400000000000000" pitchFamily="18" charset="-128"/>
              </a:rPr>
              <a:t>石隈利紀　</a:t>
            </a:r>
            <a:r>
              <a:rPr lang="en-US" altLang="ja-JP" sz="2800">
                <a:latin typeface="UD デジタル 教科書体 N-R" panose="02020400000000000000" pitchFamily="18" charset="-128"/>
                <a:ea typeface="UD デジタル 教科書体 N-R" panose="02020400000000000000" pitchFamily="18" charset="-128"/>
              </a:rPr>
              <a:t>1999</a:t>
            </a:r>
            <a:r>
              <a:rPr lang="ja-JP" altLang="en-US" sz="2800">
                <a:latin typeface="UD デジタル 教科書体 N-R" panose="02020400000000000000" pitchFamily="18" charset="-128"/>
                <a:ea typeface="UD デジタル 教科書体 N-R" panose="02020400000000000000" pitchFamily="18" charset="-128"/>
              </a:rPr>
              <a:t>　学校心理学　教師・スクールカウンセラー・保護者の</a:t>
            </a:r>
            <a:endParaRPr lang="en-US" altLang="ja-JP" sz="2800">
              <a:latin typeface="UD デジタル 教科書体 N-R" panose="02020400000000000000" pitchFamily="18" charset="-128"/>
              <a:ea typeface="UD デジタル 教科書体 N-R" panose="02020400000000000000" pitchFamily="18" charset="-128"/>
            </a:endParaRPr>
          </a:p>
          <a:p>
            <a:pPr latinLnBrk="1">
              <a:buFontTx/>
              <a:buNone/>
            </a:pPr>
            <a:r>
              <a:rPr lang="ja-JP" altLang="en-US" sz="2800">
                <a:latin typeface="UD デジタル 教科書体 N-R" panose="02020400000000000000" pitchFamily="18" charset="-128"/>
                <a:ea typeface="UD デジタル 教科書体 N-R" panose="02020400000000000000" pitchFamily="18" charset="-128"/>
              </a:rPr>
              <a:t>　チームによる心理教育的援助サービス　誠信書房</a:t>
            </a:r>
            <a:endParaRPr lang="en-US" altLang="ja-JP" sz="2800">
              <a:latin typeface="UD デジタル 教科書体 N-R" panose="02020400000000000000" pitchFamily="18" charset="-128"/>
              <a:ea typeface="UD デジタル 教科書体 N-R" panose="02020400000000000000" pitchFamily="18" charset="-128"/>
            </a:endParaRPr>
          </a:p>
          <a:p>
            <a:pPr latinLnBrk="1">
              <a:buFontTx/>
              <a:buNone/>
            </a:pPr>
            <a:r>
              <a:rPr lang="ja-JP" altLang="en-US" sz="2800">
                <a:latin typeface="UD デジタル 教科書体 N-R" panose="02020400000000000000" pitchFamily="18" charset="-128"/>
                <a:ea typeface="UD デジタル 教科書体 N-R" panose="02020400000000000000" pitchFamily="18" charset="-128"/>
              </a:rPr>
              <a:t>石隈利紀・家近早苗　</a:t>
            </a:r>
            <a:r>
              <a:rPr lang="en-US" altLang="ja-JP" sz="2800">
                <a:latin typeface="UD デジタル 教科書体 N-R" panose="02020400000000000000" pitchFamily="18" charset="-128"/>
                <a:ea typeface="UD デジタル 教科書体 N-R" panose="02020400000000000000" pitchFamily="18" charset="-128"/>
              </a:rPr>
              <a:t>2021 </a:t>
            </a:r>
            <a:r>
              <a:rPr lang="ja-JP" altLang="en-US" sz="2800">
                <a:latin typeface="UD デジタル 教科書体 N-R" panose="02020400000000000000" pitchFamily="18" charset="-128"/>
                <a:ea typeface="UD デジタル 教科書体 N-R" panose="02020400000000000000" pitchFamily="18" charset="-128"/>
              </a:rPr>
              <a:t>スクールカウンセリングのこれから　創元社</a:t>
            </a:r>
            <a:endParaRPr lang="en-US" altLang="ja-JP" sz="2800">
              <a:latin typeface="UD デジタル 教科書体 N-R" panose="02020400000000000000" pitchFamily="18" charset="-128"/>
              <a:ea typeface="UD デジタル 教科書体 N-R" panose="02020400000000000000" pitchFamily="18" charset="-128"/>
            </a:endParaRPr>
          </a:p>
          <a:p>
            <a:pPr latinLnBrk="1">
              <a:buFontTx/>
              <a:buNone/>
            </a:pPr>
            <a:r>
              <a:rPr lang="ja-JP" altLang="en-US" sz="2800">
                <a:latin typeface="UD デジタル 教科書体 N-R" panose="02020400000000000000" pitchFamily="18" charset="-128"/>
                <a:ea typeface="UD デジタル 教科書体 N-R" panose="02020400000000000000" pitchFamily="18" charset="-128"/>
              </a:rPr>
              <a:t>八並光俊・石隈利紀・田村節子・家近早苗編著　</a:t>
            </a:r>
            <a:r>
              <a:rPr lang="en-US" altLang="ja-JP" sz="2800">
                <a:latin typeface="UD デジタル 教科書体 N-R" panose="02020400000000000000" pitchFamily="18" charset="-128"/>
                <a:ea typeface="UD デジタル 教科書体 N-R" panose="02020400000000000000" pitchFamily="18" charset="-128"/>
              </a:rPr>
              <a:t>2023</a:t>
            </a:r>
            <a:r>
              <a:rPr lang="ja-JP" altLang="en-US" sz="2800">
                <a:latin typeface="UD デジタル 教科書体 N-R" panose="02020400000000000000" pitchFamily="18" charset="-128"/>
                <a:ea typeface="UD デジタル 教科書体 N-R" panose="02020400000000000000" pitchFamily="18" charset="-128"/>
              </a:rPr>
              <a:t>　やさしくわかる</a:t>
            </a:r>
            <a:endParaRPr lang="en-US" altLang="ja-JP" sz="2800">
              <a:latin typeface="UD デジタル 教科書体 N-R" panose="02020400000000000000" pitchFamily="18" charset="-128"/>
              <a:ea typeface="UD デジタル 教科書体 N-R" panose="02020400000000000000" pitchFamily="18" charset="-128"/>
            </a:endParaRPr>
          </a:p>
          <a:p>
            <a:pPr latinLnBrk="1">
              <a:buFontTx/>
              <a:buNone/>
            </a:pPr>
            <a:r>
              <a:rPr lang="ja-JP" altLang="en-US" sz="2800">
                <a:latin typeface="UD デジタル 教科書体 N-R" panose="02020400000000000000" pitchFamily="18" charset="-128"/>
                <a:ea typeface="UD デジタル 教科書体 N-R" panose="02020400000000000000" pitchFamily="18" charset="-128"/>
              </a:rPr>
              <a:t>　生徒指導提要ガイドブック　明治図書</a:t>
            </a:r>
            <a:endParaRPr lang="en-US" altLang="ja-JP" sz="2800">
              <a:latin typeface="UD デジタル 教科書体 N-R" panose="02020400000000000000" pitchFamily="18" charset="-128"/>
              <a:ea typeface="UD デジタル 教科書体 N-R" panose="02020400000000000000" pitchFamily="18" charset="-128"/>
            </a:endParaRPr>
          </a:p>
          <a:p>
            <a:pPr latinLnBrk="1">
              <a:buFontTx/>
              <a:buNone/>
            </a:pPr>
            <a:r>
              <a:rPr lang="ja-JP" altLang="en-US" sz="2800">
                <a:latin typeface="UD デジタル 教科書体 N-R" panose="02020400000000000000" pitchFamily="18" charset="-128"/>
                <a:ea typeface="UD デジタル 教科書体 N-R" panose="02020400000000000000" pitchFamily="18" charset="-128"/>
              </a:rPr>
              <a:t>日本学校心理学会編　</a:t>
            </a:r>
            <a:r>
              <a:rPr lang="en-US" altLang="ja-JP" sz="2800">
                <a:latin typeface="UD デジタル 教科書体 N-R" panose="02020400000000000000" pitchFamily="18" charset="-128"/>
                <a:ea typeface="UD デジタル 教科書体 N-R" panose="02020400000000000000" pitchFamily="18" charset="-128"/>
              </a:rPr>
              <a:t>2025</a:t>
            </a:r>
            <a:r>
              <a:rPr lang="ja-JP" altLang="en-US" sz="2800">
                <a:latin typeface="UD デジタル 教科書体 N-R" panose="02020400000000000000" pitchFamily="18" charset="-128"/>
                <a:ea typeface="UD デジタル 教科書体 N-R" panose="02020400000000000000" pitchFamily="18" charset="-128"/>
              </a:rPr>
              <a:t>　学校心理学事典　丸善出版</a:t>
            </a:r>
            <a:endParaRPr lang="en-US" altLang="ja-JP" sz="2800">
              <a:latin typeface="UD デジタル 教科書体 N-R" panose="02020400000000000000" pitchFamily="18" charset="-128"/>
              <a:ea typeface="UD デジタル 教科書体 N-R" panose="02020400000000000000" pitchFamily="18" charset="-128"/>
            </a:endParaRPr>
          </a:p>
          <a:p>
            <a:pPr latinLnBrk="1">
              <a:buFontTx/>
              <a:buNone/>
            </a:pPr>
            <a:endParaRPr lang="en-US" altLang="ja-JP" sz="2800">
              <a:latin typeface="UD デジタル 教科書体 N-R" panose="02020400000000000000" pitchFamily="18" charset="-128"/>
              <a:ea typeface="UD デジタル 教科書体 N-R" panose="02020400000000000000" pitchFamily="18" charset="-128"/>
            </a:endParaRPr>
          </a:p>
          <a:p>
            <a:pPr latinLnBrk="1">
              <a:buFontTx/>
              <a:buNone/>
            </a:pPr>
            <a:r>
              <a:rPr lang="ja-JP" altLang="en-US" sz="2800">
                <a:latin typeface="UD デジタル 教科書体 N-R" panose="02020400000000000000" pitchFamily="18" charset="-128"/>
                <a:ea typeface="UD デジタル 教科書体 N-R" panose="02020400000000000000" pitchFamily="18" charset="-128"/>
              </a:rPr>
              <a:t>★石隈利紀や日本スクールカウンセリング協議会の</a:t>
            </a:r>
            <a:r>
              <a:rPr lang="en-US" altLang="ja-JP" sz="2800">
                <a:latin typeface="UD デジタル 教科書体 N-R" panose="02020400000000000000" pitchFamily="18" charset="-128"/>
                <a:ea typeface="UD デジタル 教科書体 N-R" panose="02020400000000000000" pitchFamily="18" charset="-128"/>
              </a:rPr>
              <a:t>X</a:t>
            </a:r>
            <a:r>
              <a:rPr lang="ja-JP" altLang="en-US" sz="2800">
                <a:latin typeface="UD デジタル 教科書体 N-R" panose="02020400000000000000" pitchFamily="18" charset="-128"/>
                <a:ea typeface="UD デジタル 教科書体 N-R" panose="02020400000000000000" pitchFamily="18" charset="-128"/>
              </a:rPr>
              <a:t>や</a:t>
            </a:r>
            <a:r>
              <a:rPr lang="en-US" altLang="ja-JP" sz="2800">
                <a:latin typeface="UD デジタル 教科書体 N-R" panose="02020400000000000000" pitchFamily="18" charset="-128"/>
                <a:ea typeface="UD デジタル 教科書体 N-R" panose="02020400000000000000" pitchFamily="18" charset="-128"/>
              </a:rPr>
              <a:t>HP</a:t>
            </a:r>
            <a:r>
              <a:rPr lang="ja-JP" altLang="en-US" sz="2800">
                <a:latin typeface="UD デジタル 教科書体 N-R" panose="02020400000000000000" pitchFamily="18" charset="-128"/>
                <a:ea typeface="UD デジタル 教科書体 N-R" panose="02020400000000000000" pitchFamily="18" charset="-128"/>
              </a:rPr>
              <a:t>でも、スクールカウンセリングについて発信しています。ご参照ください。</a:t>
            </a:r>
            <a:endParaRPr lang="en-US" altLang="ja-JP" sz="2800">
              <a:latin typeface="UD デジタル 教科書体 N-R" panose="02020400000000000000" pitchFamily="18" charset="-128"/>
              <a:ea typeface="UD デジタル 教科書体 N-R" panose="02020400000000000000" pitchFamily="18" charset="-128"/>
            </a:endParaRPr>
          </a:p>
        </p:txBody>
      </p:sp>
      <p:sp>
        <p:nvSpPr>
          <p:cNvPr id="66564" name="スライド番号プレースホルダー 1">
            <a:extLst>
              <a:ext uri="{FF2B5EF4-FFF2-40B4-BE49-F238E27FC236}">
                <a16:creationId xmlns:a16="http://schemas.microsoft.com/office/drawing/2014/main" id="{FED54EE5-3354-4EFB-5355-EC905D1E34D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F1AC6E4E-2AF3-40B7-A931-4CE2F9635BA0}" type="slidenum">
              <a:rPr kumimoji="0" lang="ja-JP" altLang="en-US" sz="1400" smtClean="0"/>
              <a:pPr>
                <a:spcBef>
                  <a:spcPct val="0"/>
                </a:spcBef>
                <a:buFontTx/>
                <a:buNone/>
              </a:pPr>
              <a:t>32</a:t>
            </a:fld>
            <a:endParaRPr kumimoji="0" lang="en-US" altLang="ja-JP"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626BAB8-BF05-9D7B-A0AF-18AE8DFCC020}"/>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4000">
                <a:latin typeface="UD デジタル 教科書体 N-R" panose="02020400000000000000" pitchFamily="18" charset="-128"/>
                <a:ea typeface="UD デジタル 教科書体 N-R" panose="02020400000000000000" pitchFamily="18" charset="-128"/>
              </a:rPr>
              <a:t>（</a:t>
            </a:r>
            <a:r>
              <a:rPr lang="en-US" altLang="ja-JP" sz="4000">
                <a:latin typeface="UD デジタル 教科書体 N-R" panose="02020400000000000000" pitchFamily="18" charset="-128"/>
                <a:ea typeface="UD デジタル 教科書体 N-R" panose="02020400000000000000" pitchFamily="18" charset="-128"/>
              </a:rPr>
              <a:t>2</a:t>
            </a:r>
            <a:r>
              <a:rPr lang="ja-JP" altLang="en-US" sz="4000">
                <a:latin typeface="UD デジタル 教科書体 N-R" panose="02020400000000000000" pitchFamily="18" charset="-128"/>
                <a:ea typeface="UD デジタル 教科書体 N-R" panose="02020400000000000000" pitchFamily="18" charset="-128"/>
              </a:rPr>
              <a:t>）</a:t>
            </a:r>
            <a:r>
              <a:rPr lang="en-US" altLang="ja-JP" sz="4000">
                <a:latin typeface="UD デジタル 教科書体 N-R" panose="02020400000000000000" pitchFamily="18" charset="-128"/>
                <a:ea typeface="UD デジタル 教科書体 N-R" panose="02020400000000000000" pitchFamily="18" charset="-128"/>
              </a:rPr>
              <a:t>『</a:t>
            </a:r>
            <a:r>
              <a:rPr lang="ja-JP" altLang="en-US" sz="4000">
                <a:latin typeface="UD デジタル 教科書体 N-R" panose="02020400000000000000" pitchFamily="18" charset="-128"/>
                <a:ea typeface="UD デジタル 教科書体 N-R" panose="02020400000000000000" pitchFamily="18" charset="-128"/>
              </a:rPr>
              <a:t>生徒指導提要</a:t>
            </a:r>
            <a:r>
              <a:rPr lang="en-US" altLang="ja-JP" sz="4000">
                <a:latin typeface="UD デジタル 教科書体 N-R" panose="02020400000000000000" pitchFamily="18" charset="-128"/>
                <a:ea typeface="UD デジタル 教科書体 N-R" panose="02020400000000000000" pitchFamily="18" charset="-128"/>
              </a:rPr>
              <a:t>』</a:t>
            </a:r>
            <a:r>
              <a:rPr lang="ja-JP" altLang="en-US" sz="4000">
                <a:latin typeface="UD デジタル 教科書体 N-R" panose="02020400000000000000" pitchFamily="18" charset="-128"/>
                <a:ea typeface="UD デジタル 教科書体 N-R" panose="02020400000000000000" pitchFamily="18" charset="-128"/>
              </a:rPr>
              <a:t>の改訂：生徒指導の定義</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9219" name="Rectangle 3">
            <a:extLst>
              <a:ext uri="{FF2B5EF4-FFF2-40B4-BE49-F238E27FC236}">
                <a16:creationId xmlns:a16="http://schemas.microsoft.com/office/drawing/2014/main" id="{570DBEF9-25A1-7E50-4754-E56A43420D57}"/>
              </a:ext>
            </a:extLst>
          </p:cNvPr>
          <p:cNvSpPr>
            <a:spLocks noGrp="1" noChangeArrowheads="1"/>
          </p:cNvSpPr>
          <p:nvPr>
            <p:ph type="body" idx="1"/>
          </p:nvPr>
        </p:nvSpPr>
        <p:spPr>
          <a:xfrm>
            <a:off x="47625" y="1196975"/>
            <a:ext cx="12025313" cy="5327650"/>
          </a:xfrm>
        </p:spPr>
        <p:txBody>
          <a:bodyPr/>
          <a:lstStyle/>
          <a:p>
            <a:pPr>
              <a:buFontTx/>
              <a:buNone/>
            </a:pPr>
            <a:r>
              <a:rPr lang="ja-JP" altLang="ja-JP" sz="2800">
                <a:ea typeface="UD デジタル 教科書体 N-R" panose="02020400000000000000" pitchFamily="18" charset="-128"/>
                <a:cs typeface="Arial" panose="020B0604020202020204" pitchFamily="34" charset="0"/>
              </a:rPr>
              <a:t>「児童生徒が、社会の中で自分らしく生きていくことができる存在へと、</a:t>
            </a:r>
            <a:r>
              <a:rPr lang="ja-JP" altLang="ja-JP" sz="2800" u="sng">
                <a:ea typeface="UD デジタル 教科書体 N-R" panose="02020400000000000000" pitchFamily="18" charset="-128"/>
                <a:cs typeface="Arial" panose="020B0604020202020204" pitchFamily="34" charset="0"/>
              </a:rPr>
              <a:t>自発的・主体的に成長や発達する過程を支える教育活動</a:t>
            </a:r>
            <a:r>
              <a:rPr lang="ja-JP" altLang="ja-JP" sz="2800">
                <a:ea typeface="UD デジタル 教科書体 N-R" panose="02020400000000000000" pitchFamily="18" charset="-128"/>
                <a:cs typeface="Arial" panose="020B0604020202020204" pitchFamily="34" charset="0"/>
              </a:rPr>
              <a:t>のことである」</a:t>
            </a:r>
            <a:endParaRPr lang="en-US" altLang="ja-JP" sz="2800">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生徒指導上の課題：不登校、いじめなど児童生徒の苦戦している状態</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①特定の課題を想定しない：支持する、支える</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②特定の課題がある：指導する、援助する</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①＋②＝支援する</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生徒指導＝生徒支援</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スクールカウンセリングの中心的な活動 </a:t>
            </a:r>
            <a:endParaRPr lang="en-US" altLang="ja-JP" sz="2800" u="sng">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八並・石隈・田村・家近</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,2023)</a:t>
            </a:r>
          </a:p>
        </p:txBody>
      </p:sp>
      <p:sp>
        <p:nvSpPr>
          <p:cNvPr id="9220" name="タイトル 1">
            <a:extLst>
              <a:ext uri="{FF2B5EF4-FFF2-40B4-BE49-F238E27FC236}">
                <a16:creationId xmlns:a16="http://schemas.microsoft.com/office/drawing/2014/main" id="{365853B2-EDC9-5EAE-641C-2531A56A93DA}"/>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9221" name="スライド番号プレースホルダー 1">
            <a:extLst>
              <a:ext uri="{FF2B5EF4-FFF2-40B4-BE49-F238E27FC236}">
                <a16:creationId xmlns:a16="http://schemas.microsoft.com/office/drawing/2014/main" id="{4D3ABAA5-25F5-F3CE-732D-2295212065F6}"/>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36A3BA2E-F8E4-4A56-8949-9563234BD0D7}" type="slidenum">
              <a:rPr kumimoji="0" lang="ja-JP" altLang="en-US" sz="1400" smtClean="0"/>
              <a:pPr>
                <a:spcBef>
                  <a:spcPct val="0"/>
                </a:spcBef>
                <a:buFontTx/>
                <a:buNone/>
              </a:pPr>
              <a:t>4</a:t>
            </a:fld>
            <a:endParaRPr kumimoji="0" lang="en-US" altLang="ja-JP"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8A54D76-9999-E2E6-9AF3-2EED79BDF809}"/>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4000">
                <a:latin typeface="UD デジタル 教科書体 N-R" panose="02020400000000000000" pitchFamily="18" charset="-128"/>
                <a:ea typeface="UD デジタル 教科書体 N-R" panose="02020400000000000000" pitchFamily="18" charset="-128"/>
              </a:rPr>
              <a:t>（</a:t>
            </a:r>
            <a:r>
              <a:rPr lang="en-US" altLang="ja-JP" sz="4000">
                <a:latin typeface="UD デジタル 教科書体 N-R" panose="02020400000000000000" pitchFamily="18" charset="-128"/>
                <a:ea typeface="UD デジタル 教科書体 N-R" panose="02020400000000000000" pitchFamily="18" charset="-128"/>
              </a:rPr>
              <a:t>3</a:t>
            </a:r>
            <a:r>
              <a:rPr lang="ja-JP" altLang="en-US" sz="4000">
                <a:latin typeface="UD デジタル 教科書体 N-R" panose="02020400000000000000" pitchFamily="18" charset="-128"/>
                <a:ea typeface="UD デジタル 教科書体 N-R" panose="02020400000000000000" pitchFamily="18" charset="-128"/>
              </a:rPr>
              <a:t>）</a:t>
            </a:r>
            <a:r>
              <a:rPr lang="en-US" altLang="ja-JP" sz="4000">
                <a:latin typeface="UD デジタル 教科書体 N-R" panose="02020400000000000000" pitchFamily="18" charset="-128"/>
                <a:ea typeface="UD デジタル 教科書体 N-R" panose="02020400000000000000" pitchFamily="18" charset="-128"/>
              </a:rPr>
              <a:t>『</a:t>
            </a:r>
            <a:r>
              <a:rPr lang="ja-JP" altLang="en-US" sz="4000">
                <a:latin typeface="UD デジタル 教科書体 N-R" panose="02020400000000000000" pitchFamily="18" charset="-128"/>
                <a:ea typeface="UD デジタル 教科書体 N-R" panose="02020400000000000000" pitchFamily="18" charset="-128"/>
              </a:rPr>
              <a:t>生徒指導提要</a:t>
            </a:r>
            <a:r>
              <a:rPr lang="en-US" altLang="ja-JP" sz="4000">
                <a:latin typeface="UD デジタル 教科書体 N-R" panose="02020400000000000000" pitchFamily="18" charset="-128"/>
                <a:ea typeface="UD デジタル 教科書体 N-R" panose="02020400000000000000" pitchFamily="18" charset="-128"/>
              </a:rPr>
              <a:t>』</a:t>
            </a:r>
            <a:r>
              <a:rPr lang="ja-JP" altLang="en-US" sz="4000">
                <a:latin typeface="UD デジタル 教科書体 N-R" panose="02020400000000000000" pitchFamily="18" charset="-128"/>
                <a:ea typeface="UD デジタル 教科書体 N-R" panose="02020400000000000000" pitchFamily="18" charset="-128"/>
              </a:rPr>
              <a:t>の改訂：生徒指導の目的</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11267" name="Rectangle 3">
            <a:extLst>
              <a:ext uri="{FF2B5EF4-FFF2-40B4-BE49-F238E27FC236}">
                <a16:creationId xmlns:a16="http://schemas.microsoft.com/office/drawing/2014/main" id="{326D0366-1655-D8F1-85A8-D25E7F12F1B9}"/>
              </a:ext>
            </a:extLst>
          </p:cNvPr>
          <p:cNvSpPr>
            <a:spLocks noGrp="1" noChangeArrowheads="1"/>
          </p:cNvSpPr>
          <p:nvPr>
            <p:ph type="body" idx="1"/>
          </p:nvPr>
        </p:nvSpPr>
        <p:spPr>
          <a:xfrm>
            <a:off x="47625" y="1196975"/>
            <a:ext cx="12025313" cy="5327650"/>
          </a:xfrm>
        </p:spPr>
        <p:txBody>
          <a:bodyPr/>
          <a:lstStyle/>
          <a:p>
            <a:pPr>
              <a:buFontTx/>
              <a:buNone/>
            </a:pPr>
            <a:r>
              <a:rPr lang="ja-JP" altLang="ja-JP" sz="2800">
                <a:ea typeface="UD デジタル 教科書体 N-R" panose="02020400000000000000" pitchFamily="18" charset="-128"/>
                <a:cs typeface="Arial" panose="020B0604020202020204" pitchFamily="34" charset="0"/>
              </a:rPr>
              <a:t>「児童生徒一人一人の</a:t>
            </a:r>
            <a:r>
              <a:rPr lang="ja-JP" altLang="ja-JP" sz="2800" u="sng">
                <a:ea typeface="UD デジタル 教科書体 N-R" panose="02020400000000000000" pitchFamily="18" charset="-128"/>
                <a:cs typeface="Arial" panose="020B0604020202020204" pitchFamily="34" charset="0"/>
              </a:rPr>
              <a:t>個性の発見とよさや可能性の伸長</a:t>
            </a:r>
            <a:r>
              <a:rPr lang="ja-JP" altLang="ja-JP" sz="2800">
                <a:ea typeface="UD デジタル 教科書体 N-R" panose="02020400000000000000" pitchFamily="18" charset="-128"/>
                <a:cs typeface="Arial" panose="020B0604020202020204" pitchFamily="34" charset="0"/>
              </a:rPr>
              <a:t>と社会的資質・能力の発達を支えると同時に、自己の幸福追求と社会に受け入れられる自己実現を支える」</a:t>
            </a:r>
            <a:endParaRPr lang="en-US" altLang="ja-JP" sz="2800">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「個性の伸長」（生徒指導提要</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2010</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）→「個性の発見」</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個性</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：特性（強いところ、弱いところ）、育ちつつあるところも</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よさや可能性</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：カウンセリングを通して「まだ開発されていない資源を発見し活用する」（</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Eagen,1986)</a:t>
            </a: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今の</a:t>
            </a:r>
            <a:r>
              <a:rPr lang="en-US" altLang="ja-JP"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Well-Being</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を支えながら、</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将来の</a:t>
            </a:r>
            <a:r>
              <a:rPr lang="en-US" altLang="ja-JP"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 Well-Being</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を支える資質</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を育てる</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11268" name="タイトル 1">
            <a:extLst>
              <a:ext uri="{FF2B5EF4-FFF2-40B4-BE49-F238E27FC236}">
                <a16:creationId xmlns:a16="http://schemas.microsoft.com/office/drawing/2014/main" id="{ED71A6D5-BCCB-7E99-1E7A-A93DDA14A599}"/>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11269" name="スライド番号プレースホルダー 1">
            <a:extLst>
              <a:ext uri="{FF2B5EF4-FFF2-40B4-BE49-F238E27FC236}">
                <a16:creationId xmlns:a16="http://schemas.microsoft.com/office/drawing/2014/main" id="{AC717A69-675F-15B5-AA96-21C3F038396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FBC46F3E-6E4B-4DEF-9A9D-F43E31F98372}" type="slidenum">
              <a:rPr kumimoji="0" lang="ja-JP" altLang="en-US" sz="1400" smtClean="0"/>
              <a:pPr>
                <a:spcBef>
                  <a:spcPct val="0"/>
                </a:spcBef>
                <a:buFontTx/>
                <a:buNone/>
              </a:pPr>
              <a:t>5</a:t>
            </a:fld>
            <a:endParaRPr kumimoji="0" lang="en-US" altLang="ja-JP"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E7B26EE6-E968-0459-7436-B1B418BA0836}"/>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4000">
                <a:latin typeface="UD デジタル 教科書体 N-R" panose="02020400000000000000" pitchFamily="18" charset="-128"/>
                <a:ea typeface="UD デジタル 教科書体 N-R" panose="02020400000000000000" pitchFamily="18" charset="-128"/>
              </a:rPr>
              <a:t>（</a:t>
            </a:r>
            <a:r>
              <a:rPr lang="en-US" altLang="ja-JP" sz="4000">
                <a:latin typeface="UD デジタル 教科書体 N-R" panose="02020400000000000000" pitchFamily="18" charset="-128"/>
                <a:ea typeface="UD デジタル 教科書体 N-R" panose="02020400000000000000" pitchFamily="18" charset="-128"/>
              </a:rPr>
              <a:t>4</a:t>
            </a:r>
            <a:r>
              <a:rPr lang="ja-JP" altLang="en-US" sz="4000">
                <a:latin typeface="UD デジタル 教科書体 N-R" panose="02020400000000000000" pitchFamily="18" charset="-128"/>
                <a:ea typeface="UD デジタル 教科書体 N-R" panose="02020400000000000000" pitchFamily="18" charset="-128"/>
              </a:rPr>
              <a:t>）</a:t>
            </a:r>
            <a:r>
              <a:rPr lang="en-US" altLang="ja-JP" sz="4000">
                <a:latin typeface="UD デジタル 教科書体 N-R" panose="02020400000000000000" pitchFamily="18" charset="-128"/>
                <a:ea typeface="UD デジタル 教科書体 N-R" panose="02020400000000000000" pitchFamily="18" charset="-128"/>
              </a:rPr>
              <a:t>『</a:t>
            </a:r>
            <a:r>
              <a:rPr lang="ja-JP" altLang="en-US" sz="4000">
                <a:latin typeface="UD デジタル 教科書体 N-R" panose="02020400000000000000" pitchFamily="18" charset="-128"/>
                <a:ea typeface="UD デジタル 教科書体 N-R" panose="02020400000000000000" pitchFamily="18" charset="-128"/>
              </a:rPr>
              <a:t>生徒指導提要</a:t>
            </a:r>
            <a:r>
              <a:rPr lang="en-US" altLang="ja-JP" sz="4000">
                <a:latin typeface="UD デジタル 教科書体 N-R" panose="02020400000000000000" pitchFamily="18" charset="-128"/>
                <a:ea typeface="UD デジタル 教科書体 N-R" panose="02020400000000000000" pitchFamily="18" charset="-128"/>
              </a:rPr>
              <a:t>』</a:t>
            </a:r>
            <a:r>
              <a:rPr lang="ja-JP" altLang="en-US" sz="4000">
                <a:latin typeface="UD デジタル 教科書体 N-R" panose="02020400000000000000" pitchFamily="18" charset="-128"/>
                <a:ea typeface="UD デジタル 教科書体 N-R" panose="02020400000000000000" pitchFamily="18" charset="-128"/>
              </a:rPr>
              <a:t>の改訂：子どもの権利</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13315" name="Rectangle 3">
            <a:extLst>
              <a:ext uri="{FF2B5EF4-FFF2-40B4-BE49-F238E27FC236}">
                <a16:creationId xmlns:a16="http://schemas.microsoft.com/office/drawing/2014/main" id="{8361258E-AE54-93CA-0AF8-A1258871142C}"/>
              </a:ext>
            </a:extLst>
          </p:cNvPr>
          <p:cNvSpPr>
            <a:spLocks noGrp="1" noChangeArrowheads="1"/>
          </p:cNvSpPr>
          <p:nvPr>
            <p:ph type="body" idx="1"/>
          </p:nvPr>
        </p:nvSpPr>
        <p:spPr>
          <a:xfrm>
            <a:off x="47625" y="1196975"/>
            <a:ext cx="12025313" cy="5327650"/>
          </a:xfrm>
        </p:spPr>
        <p:txBody>
          <a:bodyPr/>
          <a:lstStyle/>
          <a:p>
            <a:pPr>
              <a:buFontTx/>
              <a:buNone/>
            </a:pP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2022.6</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「こども基本法」</a:t>
            </a:r>
            <a:r>
              <a:rPr lang="ja-JP" altLang="en-US" sz="2800">
                <a:solidFill>
                  <a:srgbClr val="FF0000"/>
                </a:solidFill>
                <a:latin typeface="UD デジタル 教科書体 N-R" panose="02020400000000000000" pitchFamily="18" charset="-128"/>
                <a:ea typeface="UD デジタル 教科書体 N-R" panose="02020400000000000000" pitchFamily="18" charset="-128"/>
                <a:cs typeface="Arial" panose="020B0604020202020204" pitchFamily="34" charset="0"/>
              </a:rPr>
              <a:t>公布</a:t>
            </a:r>
            <a:endParaRPr lang="en-US" altLang="ja-JP" sz="2800">
              <a:solidFill>
                <a:srgbClr val="FF0000"/>
              </a:solidFill>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すべての子どもが、</a:t>
            </a:r>
            <a:r>
              <a:rPr lang="ja-JP" altLang="ja-JP" sz="2800" u="sng">
                <a:ea typeface="UD デジタル 教科書体 N-R" panose="02020400000000000000" pitchFamily="18" charset="-128"/>
                <a:cs typeface="Arial" panose="020B0604020202020204" pitchFamily="34" charset="0"/>
              </a:rPr>
              <a:t>自立した個人としてひとしく健やかに成長する</a:t>
            </a:r>
            <a:r>
              <a:rPr lang="ja-JP" altLang="ja-JP" sz="2800">
                <a:ea typeface="UD デジタル 教科書体 N-R" panose="02020400000000000000" pitchFamily="18" charset="-128"/>
                <a:cs typeface="Arial" panose="020B0604020202020204" pitchFamily="34" charset="0"/>
              </a:rPr>
              <a:t>こと</a:t>
            </a:r>
            <a:r>
              <a:rPr lang="ja-JP" altLang="en-US" sz="2800">
                <a:ea typeface="UD デジタル 教科書体 N-R" panose="02020400000000000000" pitchFamily="18" charset="-128"/>
                <a:cs typeface="Arial" panose="020B0604020202020204" pitchFamily="34" charset="0"/>
              </a:rPr>
              <a:t>が</a:t>
            </a:r>
            <a:r>
              <a:rPr lang="ja-JP" altLang="ja-JP" sz="2800">
                <a:ea typeface="UD デジタル 教科書体 N-R" panose="02020400000000000000" pitchFamily="18" charset="-128"/>
                <a:cs typeface="Arial" panose="020B0604020202020204" pitchFamily="34" charset="0"/>
              </a:rPr>
              <a:t>でき、そして</a:t>
            </a:r>
            <a:r>
              <a:rPr lang="ja-JP" altLang="ja-JP" sz="2800" u="sng">
                <a:ea typeface="UD デジタル 教科書体 N-R" panose="02020400000000000000" pitchFamily="18" charset="-128"/>
                <a:cs typeface="Arial" panose="020B0604020202020204" pitchFamily="34" charset="0"/>
              </a:rPr>
              <a:t>心身の状況、置かれた環境等にかかわらず、その権利の擁護が図られる社会の実現</a:t>
            </a:r>
            <a:r>
              <a:rPr lang="ja-JP" altLang="ja-JP" sz="2800">
                <a:ea typeface="UD デジタル 教科書体 N-R" panose="02020400000000000000" pitchFamily="18" charset="-128"/>
                <a:cs typeface="Arial" panose="020B0604020202020204" pitchFamily="34" charset="0"/>
              </a:rPr>
              <a:t>が明記されている（第</a:t>
            </a:r>
            <a:r>
              <a:rPr lang="en-US" altLang="ja-JP" sz="2800">
                <a:ea typeface="UD デジタル 教科書体 N-R" panose="02020400000000000000" pitchFamily="18" charset="-128"/>
                <a:cs typeface="Arial" panose="020B0604020202020204" pitchFamily="34" charset="0"/>
              </a:rPr>
              <a:t>1</a:t>
            </a:r>
            <a:r>
              <a:rPr lang="ja-JP" altLang="ja-JP" sz="2800">
                <a:ea typeface="UD デジタル 教科書体 N-R" panose="02020400000000000000" pitchFamily="18" charset="-128"/>
                <a:cs typeface="Arial" panose="020B0604020202020204" pitchFamily="34" charset="0"/>
              </a:rPr>
              <a:t>条）。</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ea typeface="UD デジタル 教科書体 N-R" panose="02020400000000000000" pitchFamily="18" charset="-128"/>
                <a:cs typeface="Arial" panose="020B0604020202020204" pitchFamily="34" charset="0"/>
              </a:rPr>
              <a:t>　</a:t>
            </a:r>
            <a:r>
              <a:rPr lang="ja-JP" altLang="ja-JP" sz="2800">
                <a:ea typeface="UD デジタル 教科書体 N-R" panose="02020400000000000000" pitchFamily="18" charset="-128"/>
                <a:cs typeface="Arial" panose="020B0604020202020204" pitchFamily="34" charset="0"/>
              </a:rPr>
              <a:t>そして児童生徒の権利として、</a:t>
            </a:r>
            <a:r>
              <a:rPr lang="ja-JP" altLang="ja-JP" sz="2800" u="sng">
                <a:ea typeface="UD デジタル 教科書体 N-R" panose="02020400000000000000" pitchFamily="18" charset="-128"/>
                <a:cs typeface="Arial" panose="020B0604020202020204" pitchFamily="34" charset="0"/>
              </a:rPr>
              <a:t>自己に直接関係する全ての事項に関して意見を表明する機会が確保</a:t>
            </a:r>
            <a:r>
              <a:rPr lang="ja-JP" altLang="ja-JP" sz="2800">
                <a:ea typeface="UD デジタル 教科書体 N-R" panose="02020400000000000000" pitchFamily="18" charset="-128"/>
                <a:cs typeface="Arial" panose="020B0604020202020204" pitchFamily="34" charset="0"/>
              </a:rPr>
              <a:t>されること、そして</a:t>
            </a:r>
            <a:r>
              <a:rPr lang="ja-JP" altLang="ja-JP" sz="2800" u="sng">
                <a:ea typeface="UD デジタル 教科書体 N-R" panose="02020400000000000000" pitchFamily="18" charset="-128"/>
                <a:cs typeface="Arial" panose="020B0604020202020204" pitchFamily="34" charset="0"/>
              </a:rPr>
              <a:t>意見が尊重される</a:t>
            </a:r>
            <a:r>
              <a:rPr lang="ja-JP" altLang="ja-JP" sz="2800">
                <a:ea typeface="UD デジタル 教科書体 N-R" panose="02020400000000000000" pitchFamily="18" charset="-128"/>
                <a:cs typeface="Arial" panose="020B0604020202020204" pitchFamily="34" charset="0"/>
              </a:rPr>
              <a:t>ことが明記されている（第</a:t>
            </a:r>
            <a:r>
              <a:rPr lang="en-US" altLang="ja-JP" sz="2800">
                <a:ea typeface="UD デジタル 教科書体 N-R" panose="02020400000000000000" pitchFamily="18" charset="-128"/>
                <a:cs typeface="Arial" panose="020B0604020202020204" pitchFamily="34" charset="0"/>
              </a:rPr>
              <a:t>3</a:t>
            </a:r>
            <a:r>
              <a:rPr lang="ja-JP" altLang="ja-JP" sz="2800">
                <a:ea typeface="UD デジタル 教科書体 N-R" panose="02020400000000000000" pitchFamily="18" charset="-128"/>
                <a:cs typeface="Arial" panose="020B0604020202020204" pitchFamily="34" charset="0"/>
              </a:rPr>
              <a:t>条）。</a:t>
            </a:r>
            <a:endParaRPr lang="en-US" altLang="ja-JP" sz="2800">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・子どもの言葉や行動を、特性や発達の状況として理解し、意見表明として受け止める→スクールカウンセリングのスタート</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例：授業中寝ている、リストカッティング→意見、思い、</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SOS</a:t>
            </a:r>
          </a:p>
          <a:p>
            <a:pPr>
              <a:buFontTx/>
              <a:buNone/>
            </a:pP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石隈</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,2023)</a:t>
            </a: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13316" name="タイトル 1">
            <a:extLst>
              <a:ext uri="{FF2B5EF4-FFF2-40B4-BE49-F238E27FC236}">
                <a16:creationId xmlns:a16="http://schemas.microsoft.com/office/drawing/2014/main" id="{E2C474BF-9BAB-F8EE-EFB6-04F110783454}"/>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13317" name="スライド番号プレースホルダー 1">
            <a:extLst>
              <a:ext uri="{FF2B5EF4-FFF2-40B4-BE49-F238E27FC236}">
                <a16:creationId xmlns:a16="http://schemas.microsoft.com/office/drawing/2014/main" id="{FE8E8A9B-D75C-1595-B6C5-029E42BED7E2}"/>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BC5587D4-F4A8-4AC5-BA8A-513B88B99348}" type="slidenum">
              <a:rPr kumimoji="0" lang="ja-JP" altLang="en-US" sz="1400" smtClean="0"/>
              <a:pPr>
                <a:spcBef>
                  <a:spcPct val="0"/>
                </a:spcBef>
                <a:buFontTx/>
                <a:buNone/>
              </a:pPr>
              <a:t>6</a:t>
            </a:fld>
            <a:endParaRPr kumimoji="0" lang="en-US" altLang="ja-JP"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077FD6A-A481-6B68-0D90-889ABC98667E}"/>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4000">
                <a:latin typeface="UD デジタル 教科書体 N-R" panose="02020400000000000000" pitchFamily="18" charset="-128"/>
                <a:ea typeface="UD デジタル 教科書体 N-R" panose="02020400000000000000" pitchFamily="18" charset="-128"/>
              </a:rPr>
              <a:t>（</a:t>
            </a:r>
            <a:r>
              <a:rPr lang="en-US" altLang="ja-JP" sz="4000">
                <a:latin typeface="UD デジタル 教科書体 N-R" panose="02020400000000000000" pitchFamily="18" charset="-128"/>
                <a:ea typeface="UD デジタル 教科書体 N-R" panose="02020400000000000000" pitchFamily="18" charset="-128"/>
              </a:rPr>
              <a:t>5</a:t>
            </a:r>
            <a:r>
              <a:rPr lang="ja-JP" altLang="en-US" sz="4000">
                <a:latin typeface="UD デジタル 教科書体 N-R" panose="02020400000000000000" pitchFamily="18" charset="-128"/>
                <a:ea typeface="UD デジタル 教科書体 N-R" panose="02020400000000000000" pitchFamily="18" charset="-128"/>
              </a:rPr>
              <a:t>）</a:t>
            </a:r>
            <a:r>
              <a:rPr lang="en-US" altLang="ja-JP" sz="4000">
                <a:latin typeface="UD デジタル 教科書体 N-R" panose="02020400000000000000" pitchFamily="18" charset="-128"/>
                <a:ea typeface="UD デジタル 教科書体 N-R" panose="02020400000000000000" pitchFamily="18" charset="-128"/>
              </a:rPr>
              <a:t>『</a:t>
            </a:r>
            <a:r>
              <a:rPr lang="ja-JP" altLang="en-US" sz="4000">
                <a:latin typeface="UD デジタル 教科書体 N-R" panose="02020400000000000000" pitchFamily="18" charset="-128"/>
                <a:ea typeface="UD デジタル 教科書体 N-R" panose="02020400000000000000" pitchFamily="18" charset="-128"/>
              </a:rPr>
              <a:t>生徒指導提要</a:t>
            </a:r>
            <a:r>
              <a:rPr lang="en-US" altLang="ja-JP" sz="4000">
                <a:latin typeface="UD デジタル 教科書体 N-R" panose="02020400000000000000" pitchFamily="18" charset="-128"/>
                <a:ea typeface="UD デジタル 教科書体 N-R" panose="02020400000000000000" pitchFamily="18" charset="-128"/>
              </a:rPr>
              <a:t>』</a:t>
            </a:r>
            <a:r>
              <a:rPr lang="ja-JP" altLang="en-US" sz="4000">
                <a:latin typeface="UD デジタル 教科書体 N-R" panose="02020400000000000000" pitchFamily="18" charset="-128"/>
                <a:ea typeface="UD デジタル 教科書体 N-R" panose="02020400000000000000" pitchFamily="18" charset="-128"/>
              </a:rPr>
              <a:t>の改訂：重層的支援</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15363" name="Rectangle 3">
            <a:extLst>
              <a:ext uri="{FF2B5EF4-FFF2-40B4-BE49-F238E27FC236}">
                <a16:creationId xmlns:a16="http://schemas.microsoft.com/office/drawing/2014/main" id="{5C60BB48-0DFD-A3D4-3046-7DAEC00520D6}"/>
              </a:ext>
            </a:extLst>
          </p:cNvPr>
          <p:cNvSpPr>
            <a:spLocks noGrp="1" noChangeArrowheads="1"/>
          </p:cNvSpPr>
          <p:nvPr>
            <p:ph type="body" idx="1"/>
          </p:nvPr>
        </p:nvSpPr>
        <p:spPr>
          <a:xfrm>
            <a:off x="47625" y="1196975"/>
            <a:ext cx="12025313" cy="5327650"/>
          </a:xfrm>
        </p:spPr>
        <p:txBody>
          <a:bodyPr/>
          <a:lstStyle/>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学校心理学：三段階の心理教育的援助サービス</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石隈</a:t>
            </a:r>
            <a:r>
              <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rPr>
              <a:t>,1999)</a:t>
            </a: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教育相談：「開発的カウンセリング」「予防的カウンセリング」「問題解決的カウンセリング」</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すべての子どもへの一次的援助サービス</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「発達支持的生徒指導」「課題未然防止教育」</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苦戦する一部の子どもへの二次的援助サービス</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「課題早期発見対応」</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r>
              <a:rPr lang="ja-JP" altLang="en-US" sz="2800" u="sng">
                <a:latin typeface="UD デジタル 教科書体 N-R" panose="02020400000000000000" pitchFamily="18" charset="-128"/>
                <a:ea typeface="UD デジタル 教科書体 N-R" panose="02020400000000000000" pitchFamily="18" charset="-128"/>
                <a:cs typeface="Arial" panose="020B0604020202020204" pitchFamily="34" charset="0"/>
              </a:rPr>
              <a:t>教育ニーズの高い特定の子どもへの三次的援助サービス</a:t>
            </a: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「困難課題対応的生徒指導」</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15364" name="タイトル 1">
            <a:extLst>
              <a:ext uri="{FF2B5EF4-FFF2-40B4-BE49-F238E27FC236}">
                <a16:creationId xmlns:a16="http://schemas.microsoft.com/office/drawing/2014/main" id="{C91665FE-15B4-EFA8-BF42-8F581851806A}"/>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15365" name="スライド番号プレースホルダー 1">
            <a:extLst>
              <a:ext uri="{FF2B5EF4-FFF2-40B4-BE49-F238E27FC236}">
                <a16:creationId xmlns:a16="http://schemas.microsoft.com/office/drawing/2014/main" id="{0E8E0BC2-E11C-93C0-B1A7-8C33B8E9B82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E56BB468-88CE-419C-8D14-79F7C3ABDB28}" type="slidenum">
              <a:rPr kumimoji="0" lang="ja-JP" altLang="en-US" sz="1400" smtClean="0"/>
              <a:pPr>
                <a:spcBef>
                  <a:spcPct val="0"/>
                </a:spcBef>
                <a:buFontTx/>
                <a:buNone/>
              </a:pPr>
              <a:t>7</a:t>
            </a:fld>
            <a:endParaRPr kumimoji="0" lang="en-US" altLang="ja-JP"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88AB071-6D18-5404-E98C-64E6B23DCF9E}"/>
              </a:ext>
            </a:extLst>
          </p:cNvPr>
          <p:cNvSpPr>
            <a:spLocks noGrp="1" noChangeArrowheads="1"/>
          </p:cNvSpPr>
          <p:nvPr>
            <p:ph type="title"/>
          </p:nvPr>
        </p:nvSpPr>
        <p:spPr>
          <a:xfrm>
            <a:off x="263525" y="198438"/>
            <a:ext cx="11664950" cy="1143000"/>
          </a:xfrm>
        </p:spPr>
        <p:txBody>
          <a:bodyPr/>
          <a:lstStyle/>
          <a:p>
            <a:br>
              <a:rPr lang="en-US" altLang="ja-JP" sz="4000"/>
            </a:br>
            <a:r>
              <a:rPr lang="ja-JP" altLang="en-US" sz="4000">
                <a:latin typeface="UD デジタル 教科書体 N-B" panose="02020700000000000000" pitchFamily="18" charset="-128"/>
                <a:ea typeface="UD デジタル 教科書体 N-B" panose="02020700000000000000" pitchFamily="18" charset="-128"/>
              </a:rPr>
              <a:t>　</a:t>
            </a: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r>
              <a:rPr lang="ja-JP" altLang="en-US" sz="4000">
                <a:latin typeface="UD デジタル 教科書体 N-R" panose="02020400000000000000" pitchFamily="18" charset="-128"/>
                <a:ea typeface="UD デジタル 教科書体 N-R" panose="02020400000000000000" pitchFamily="18" charset="-128"/>
              </a:rPr>
              <a:t>重層的支援構造</a:t>
            </a:r>
            <a:br>
              <a:rPr lang="en-US" altLang="ja-JP" sz="4000">
                <a:latin typeface="UD デジタル 教科書体 N-R" panose="02020400000000000000" pitchFamily="18" charset="-128"/>
                <a:ea typeface="UD デジタル 教科書体 N-R" panose="020204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br>
              <a:rPr lang="en-US" altLang="ja-JP" sz="4000">
                <a:latin typeface="UD デジタル 教科書体 N-B" panose="02020700000000000000" pitchFamily="18" charset="-128"/>
                <a:ea typeface="UD デジタル 教科書体 N-B" panose="02020700000000000000" pitchFamily="18" charset="-128"/>
              </a:rPr>
            </a:br>
            <a:endParaRPr lang="ja-JP" altLang="en-US" sz="4000">
              <a:latin typeface="UD デジタル 教科書体 N-B" panose="02020700000000000000" pitchFamily="18" charset="-128"/>
              <a:ea typeface="UD デジタル 教科書体 N-B" panose="02020700000000000000" pitchFamily="18" charset="-128"/>
            </a:endParaRPr>
          </a:p>
        </p:txBody>
      </p:sp>
      <p:sp>
        <p:nvSpPr>
          <p:cNvPr id="17411" name="Rectangle 3">
            <a:extLst>
              <a:ext uri="{FF2B5EF4-FFF2-40B4-BE49-F238E27FC236}">
                <a16:creationId xmlns:a16="http://schemas.microsoft.com/office/drawing/2014/main" id="{0EFDA3FA-978D-5FBE-BC84-769616E49B85}"/>
              </a:ext>
            </a:extLst>
          </p:cNvPr>
          <p:cNvSpPr>
            <a:spLocks noGrp="1" noChangeArrowheads="1"/>
          </p:cNvSpPr>
          <p:nvPr>
            <p:ph type="body" idx="1"/>
          </p:nvPr>
        </p:nvSpPr>
        <p:spPr>
          <a:xfrm>
            <a:off x="47625" y="1196975"/>
            <a:ext cx="12025313" cy="5327650"/>
          </a:xfrm>
        </p:spPr>
        <p:txBody>
          <a:bodyPr/>
          <a:lstStyle/>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r>
              <a:rPr lang="ja-JP" altLang="en-US" sz="2800">
                <a:latin typeface="UD デジタル 教科書体 N-R" panose="02020400000000000000" pitchFamily="18" charset="-128"/>
                <a:ea typeface="UD デジタル 教科書体 N-R" panose="02020400000000000000" pitchFamily="18" charset="-128"/>
                <a:cs typeface="Arial" panose="020B0604020202020204" pitchFamily="34" charset="0"/>
              </a:rPr>
              <a:t>　</a:t>
            </a: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a:p>
            <a:pPr>
              <a:buFontTx/>
              <a:buNone/>
            </a:pPr>
            <a:endParaRPr lang="en-US" altLang="ja-JP" sz="2800">
              <a:latin typeface="UD デジタル 教科書体 N-R" panose="02020400000000000000" pitchFamily="18" charset="-128"/>
              <a:ea typeface="UD デジタル 教科書体 N-R" panose="02020400000000000000" pitchFamily="18" charset="-128"/>
              <a:cs typeface="Arial" panose="020B0604020202020204" pitchFamily="34" charset="0"/>
            </a:endParaRPr>
          </a:p>
        </p:txBody>
      </p:sp>
      <p:sp>
        <p:nvSpPr>
          <p:cNvPr id="17412" name="タイトル 1">
            <a:extLst>
              <a:ext uri="{FF2B5EF4-FFF2-40B4-BE49-F238E27FC236}">
                <a16:creationId xmlns:a16="http://schemas.microsoft.com/office/drawing/2014/main" id="{E7FB993A-E1B1-938D-E3EB-C740EDFDED0B}"/>
              </a:ext>
            </a:extLst>
          </p:cNvPr>
          <p:cNvSpPr>
            <a:spLocks/>
          </p:cNvSpPr>
          <p:nvPr/>
        </p:nvSpPr>
        <p:spPr bwMode="auto">
          <a:xfrm>
            <a:off x="1524000" y="1335088"/>
            <a:ext cx="91440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br>
              <a:rPr lang="ja-JP" altLang="en-US" sz="3600">
                <a:solidFill>
                  <a:schemeClr val="tx2"/>
                </a:solidFill>
              </a:rPr>
            </a:br>
            <a:r>
              <a:rPr lang="ja-JP" altLang="en-US" sz="3600">
                <a:solidFill>
                  <a:schemeClr val="tx2"/>
                </a:solidFill>
              </a:rPr>
              <a:t>　　　　　　　　　</a:t>
            </a:r>
          </a:p>
        </p:txBody>
      </p:sp>
      <p:sp>
        <p:nvSpPr>
          <p:cNvPr id="17413" name="スライド番号プレースホルダー 1">
            <a:extLst>
              <a:ext uri="{FF2B5EF4-FFF2-40B4-BE49-F238E27FC236}">
                <a16:creationId xmlns:a16="http://schemas.microsoft.com/office/drawing/2014/main" id="{8150A35B-5640-A06B-54C2-94389923616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1FFF2E42-9340-471A-9E8C-B9378356EEAC}" type="slidenum">
              <a:rPr kumimoji="0" lang="ja-JP" altLang="en-US" sz="1400" smtClean="0"/>
              <a:pPr>
                <a:spcBef>
                  <a:spcPct val="0"/>
                </a:spcBef>
                <a:buFontTx/>
                <a:buNone/>
              </a:pPr>
              <a:t>8</a:t>
            </a:fld>
            <a:endParaRPr kumimoji="0" lang="en-US" altLang="ja-JP" sz="1400"/>
          </a:p>
        </p:txBody>
      </p:sp>
      <p:pic>
        <p:nvPicPr>
          <p:cNvPr id="17414" name="コンテンツ プレースホルダー 3">
            <a:extLst>
              <a:ext uri="{FF2B5EF4-FFF2-40B4-BE49-F238E27FC236}">
                <a16:creationId xmlns:a16="http://schemas.microsoft.com/office/drawing/2014/main" id="{2B9DAA64-441C-ADCD-A06F-7993239B00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3150" y="1825625"/>
            <a:ext cx="7505700" cy="392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円/楕円 2">
            <a:extLst>
              <a:ext uri="{FF2B5EF4-FFF2-40B4-BE49-F238E27FC236}">
                <a16:creationId xmlns:a16="http://schemas.microsoft.com/office/drawing/2014/main" id="{284A527F-346D-152D-713C-E5155D5BC0CF}"/>
              </a:ext>
            </a:extLst>
          </p:cNvPr>
          <p:cNvSpPr/>
          <p:nvPr/>
        </p:nvSpPr>
        <p:spPr>
          <a:xfrm>
            <a:off x="2566988" y="1628775"/>
            <a:ext cx="3887787" cy="2447925"/>
          </a:xfrm>
          <a:prstGeom prst="ellipse">
            <a:avLst/>
          </a:prstGeom>
          <a:solidFill>
            <a:schemeClr val="lt1">
              <a:alpha val="31000"/>
            </a:schemeClr>
          </a:solidFill>
        </p:spPr>
        <p:style>
          <a:lnRef idx="2">
            <a:schemeClr val="accent2"/>
          </a:lnRef>
          <a:fillRef idx="1">
            <a:schemeClr val="lt1"/>
          </a:fillRef>
          <a:effectRef idx="0">
            <a:schemeClr val="accent2"/>
          </a:effectRef>
          <a:fontRef idx="minor">
            <a:schemeClr val="dk1"/>
          </a:fontRef>
        </p:style>
        <p:txBody>
          <a:bodyPr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r>
              <a:rPr lang="ja-JP" altLang="en-US" dirty="0">
                <a:solidFill>
                  <a:srgbClr val="FF0000"/>
                </a:solidFill>
                <a:latin typeface="UD デジタル 教科書体 N-R" panose="02020400000000000000" pitchFamily="17" charset="-128"/>
                <a:ea typeface="UD デジタル 教科書体 N-R" panose="02020400000000000000" pitchFamily="17" charset="-128"/>
              </a:rPr>
              <a:t>生徒指導</a:t>
            </a:r>
            <a:r>
              <a:rPr lang="ja-JP" altLang="en-US" dirty="0">
                <a:latin typeface="UD デジタル 教科書体 N-R" panose="02020400000000000000" pitchFamily="17" charset="-128"/>
                <a:ea typeface="UD デジタル 教科書体 N-R" panose="02020400000000000000" pitchFamily="17" charset="-128"/>
              </a:rPr>
              <a:t>（教育相談）キャリア教育</a:t>
            </a:r>
            <a:endParaRPr lang="en-US" altLang="ja-JP" dirty="0">
              <a:latin typeface="UD デジタル 教科書体 N-R" panose="02020400000000000000" pitchFamily="17" charset="-128"/>
              <a:ea typeface="UD デジタル 教科書体 N-R" panose="02020400000000000000" pitchFamily="17" charset="-128"/>
            </a:endParaRPr>
          </a:p>
          <a:p>
            <a:pPr eaLnBrk="1" hangingPunct="1">
              <a:defRPr/>
            </a:pPr>
            <a:endParaRPr lang="ja-JP" altLang="en-US" dirty="0">
              <a:solidFill>
                <a:srgbClr val="000000"/>
              </a:solidFill>
              <a:latin typeface="UD デジタル 教科書体 N-B" panose="02020700000000000000" pitchFamily="17" charset="-128"/>
              <a:ea typeface="UD デジタル 教科書体 N-B" panose="02020700000000000000" pitchFamily="17" charset="-128"/>
            </a:endParaRPr>
          </a:p>
        </p:txBody>
      </p:sp>
      <p:sp>
        <p:nvSpPr>
          <p:cNvPr id="5" name="円/楕円 4">
            <a:extLst>
              <a:ext uri="{FF2B5EF4-FFF2-40B4-BE49-F238E27FC236}">
                <a16:creationId xmlns:a16="http://schemas.microsoft.com/office/drawing/2014/main" id="{B6C0A954-5764-8926-041D-6B0592108856}"/>
              </a:ext>
            </a:extLst>
          </p:cNvPr>
          <p:cNvSpPr/>
          <p:nvPr/>
        </p:nvSpPr>
        <p:spPr>
          <a:xfrm>
            <a:off x="4252913" y="2060575"/>
            <a:ext cx="3311525" cy="2159000"/>
          </a:xfrm>
          <a:prstGeom prst="ellipse">
            <a:avLst/>
          </a:prstGeom>
          <a:noFill/>
          <a:ln>
            <a:solidFill>
              <a:srgbClr val="FF9933"/>
            </a:solidFill>
          </a:ln>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endParaRPr lang="ja-JP" altLang="en-US" dirty="0"/>
          </a:p>
        </p:txBody>
      </p:sp>
      <p:sp>
        <p:nvSpPr>
          <p:cNvPr id="6" name="円/楕円 5">
            <a:extLst>
              <a:ext uri="{FF2B5EF4-FFF2-40B4-BE49-F238E27FC236}">
                <a16:creationId xmlns:a16="http://schemas.microsoft.com/office/drawing/2014/main" id="{7504E73D-437C-EF91-A4B0-32D9C5E8F3AE}"/>
              </a:ext>
            </a:extLst>
          </p:cNvPr>
          <p:cNvSpPr/>
          <p:nvPr/>
        </p:nvSpPr>
        <p:spPr>
          <a:xfrm>
            <a:off x="4040188" y="2636838"/>
            <a:ext cx="3889375" cy="2447925"/>
          </a:xfrm>
          <a:prstGeom prst="ellipse">
            <a:avLst/>
          </a:prstGeom>
          <a:solidFill>
            <a:schemeClr val="lt1">
              <a:alpha val="24000"/>
            </a:schemeClr>
          </a:solidFill>
        </p:spPr>
        <p:style>
          <a:lnRef idx="2">
            <a:schemeClr val="accent2"/>
          </a:lnRef>
          <a:fillRef idx="1">
            <a:schemeClr val="lt1"/>
          </a:fillRef>
          <a:effectRef idx="0">
            <a:schemeClr val="accent2"/>
          </a:effectRef>
          <a:fontRef idx="minor">
            <a:schemeClr val="dk1"/>
          </a:fontRef>
        </p:style>
        <p:txBody>
          <a:bodyPr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algn="ctr" eaLnBrk="1" hangingPunct="1">
              <a:defRPr/>
            </a:pPr>
            <a:endParaRPr lang="en-US" altLang="ja-JP" dirty="0"/>
          </a:p>
          <a:p>
            <a:pPr algn="ctr" eaLnBrk="1" hangingPunct="1">
              <a:defRPr/>
            </a:pPr>
            <a:endParaRPr lang="en-US" altLang="ja-JP" dirty="0"/>
          </a:p>
          <a:p>
            <a:pPr algn="ctr" eaLnBrk="1" hangingPunct="1">
              <a:defRPr/>
            </a:pPr>
            <a:endParaRPr lang="en-US" altLang="ja-JP" dirty="0"/>
          </a:p>
          <a:p>
            <a:pPr algn="ctr" eaLnBrk="1" hangingPunct="1">
              <a:defRPr/>
            </a:pPr>
            <a:r>
              <a:rPr lang="ja-JP" altLang="en-US" dirty="0">
                <a:latin typeface="UD デジタル 教科書体 N-R" panose="02020400000000000000" pitchFamily="17" charset="-128"/>
                <a:ea typeface="UD デジタル 教科書体 N-R" panose="02020400000000000000" pitchFamily="17" charset="-128"/>
              </a:rPr>
              <a:t>学校保健</a:t>
            </a:r>
          </a:p>
        </p:txBody>
      </p:sp>
      <p:sp>
        <p:nvSpPr>
          <p:cNvPr id="7" name="円/楕円 6">
            <a:extLst>
              <a:ext uri="{FF2B5EF4-FFF2-40B4-BE49-F238E27FC236}">
                <a16:creationId xmlns:a16="http://schemas.microsoft.com/office/drawing/2014/main" id="{46ECABF2-5777-E369-4F27-9FD6BD366973}"/>
              </a:ext>
            </a:extLst>
          </p:cNvPr>
          <p:cNvSpPr/>
          <p:nvPr/>
        </p:nvSpPr>
        <p:spPr>
          <a:xfrm>
            <a:off x="5232400" y="1628775"/>
            <a:ext cx="3887788" cy="2447925"/>
          </a:xfrm>
          <a:prstGeom prst="ellipse">
            <a:avLst/>
          </a:prstGeom>
          <a:solidFill>
            <a:schemeClr val="lt1">
              <a:alpha val="29000"/>
            </a:schemeClr>
          </a:solidFill>
        </p:spPr>
        <p:style>
          <a:lnRef idx="2">
            <a:schemeClr val="accent2"/>
          </a:lnRef>
          <a:fillRef idx="1">
            <a:schemeClr val="lt1"/>
          </a:fillRef>
          <a:effectRef idx="0">
            <a:schemeClr val="accent2"/>
          </a:effectRef>
          <a:fontRef idx="minor">
            <a:schemeClr val="dk1"/>
          </a:fontRef>
        </p:style>
        <p:txBody>
          <a:bodyPr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algn="r" eaLnBrk="1" hangingPunct="1">
              <a:defRPr/>
            </a:pPr>
            <a:r>
              <a:rPr lang="ja-JP" altLang="en-US" dirty="0">
                <a:solidFill>
                  <a:srgbClr val="000000"/>
                </a:solidFill>
              </a:rPr>
              <a:t>　　　</a:t>
            </a:r>
            <a:r>
              <a:rPr lang="zh-TW" altLang="en-US" dirty="0">
                <a:solidFill>
                  <a:srgbClr val="000000"/>
                </a:solidFill>
                <a:latin typeface="UD デジタル 教科書体 N-R" panose="02020400000000000000" pitchFamily="17" charset="-128"/>
                <a:ea typeface="UD デジタル 教科書体 N-R" panose="02020400000000000000" pitchFamily="17" charset="-128"/>
              </a:rPr>
              <a:t>特別支援教育</a:t>
            </a:r>
            <a:endParaRPr lang="ja-JP" altLang="en-US" dirty="0">
              <a:solidFill>
                <a:srgbClr val="000000"/>
              </a:solidFill>
              <a:latin typeface="UD デジタル 教科書体 N-R" panose="02020400000000000000" pitchFamily="17" charset="-128"/>
              <a:ea typeface="UD デジタル 教科書体 N-R" panose="02020400000000000000" pitchFamily="17" charset="-128"/>
            </a:endParaRPr>
          </a:p>
        </p:txBody>
      </p:sp>
      <p:sp>
        <p:nvSpPr>
          <p:cNvPr id="19462" name="テキスト ボックス 7">
            <a:extLst>
              <a:ext uri="{FF2B5EF4-FFF2-40B4-BE49-F238E27FC236}">
                <a16:creationId xmlns:a16="http://schemas.microsoft.com/office/drawing/2014/main" id="{03143579-3FC9-9795-AAFA-DCB397D70ECD}"/>
              </a:ext>
            </a:extLst>
          </p:cNvPr>
          <p:cNvSpPr txBox="1">
            <a:spLocks noChangeArrowheads="1"/>
          </p:cNvSpPr>
          <p:nvPr/>
        </p:nvSpPr>
        <p:spPr bwMode="auto">
          <a:xfrm>
            <a:off x="1200150" y="6092825"/>
            <a:ext cx="98647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en-US" altLang="ja-JP" sz="2800">
                <a:latin typeface="UD デジタル 教科書体 N-B" panose="02020700000000000000" pitchFamily="18" charset="-128"/>
                <a:ea typeface="UD デジタル 教科書体 N-B" panose="02020700000000000000" pitchFamily="18" charset="-128"/>
              </a:rPr>
              <a:t>                </a:t>
            </a:r>
            <a:r>
              <a:rPr lang="en-US" altLang="ja-JP" sz="2800">
                <a:latin typeface="UD デジタル 教科書体 N-R" panose="02020400000000000000" pitchFamily="18" charset="-128"/>
                <a:ea typeface="UD デジタル 教科書体 N-R" panose="02020400000000000000" pitchFamily="18" charset="-128"/>
              </a:rPr>
              <a:t>1-</a:t>
            </a:r>
            <a:r>
              <a:rPr lang="ja-JP" altLang="en-US" sz="2800">
                <a:latin typeface="UD デジタル 教科書体 N-R" panose="02020400000000000000" pitchFamily="18" charset="-128"/>
                <a:ea typeface="UD デジタル 教科書体 N-R" panose="02020400000000000000" pitchFamily="18" charset="-128"/>
              </a:rPr>
              <a:t>２　生徒指導と関連領域</a:t>
            </a:r>
          </a:p>
        </p:txBody>
      </p:sp>
      <p:sp>
        <p:nvSpPr>
          <p:cNvPr id="2" name="円/楕円 2">
            <a:extLst>
              <a:ext uri="{FF2B5EF4-FFF2-40B4-BE49-F238E27FC236}">
                <a16:creationId xmlns:a16="http://schemas.microsoft.com/office/drawing/2014/main" id="{7891F30A-C3AE-3CF7-9642-B696790EFB9D}"/>
              </a:ext>
            </a:extLst>
          </p:cNvPr>
          <p:cNvSpPr/>
          <p:nvPr/>
        </p:nvSpPr>
        <p:spPr>
          <a:xfrm>
            <a:off x="4041775" y="592138"/>
            <a:ext cx="3887788" cy="2447925"/>
          </a:xfrm>
          <a:prstGeom prst="ellipse">
            <a:avLst/>
          </a:prstGeom>
          <a:solidFill>
            <a:schemeClr val="lt1">
              <a:alpha val="31000"/>
            </a:schemeClr>
          </a:solidFill>
        </p:spPr>
        <p:style>
          <a:lnRef idx="2">
            <a:schemeClr val="accent2"/>
          </a:lnRef>
          <a:fillRef idx="1">
            <a:schemeClr val="lt1"/>
          </a:fillRef>
          <a:effectRef idx="0">
            <a:schemeClr val="accent2"/>
          </a:effectRef>
          <a:fontRef idx="minor">
            <a:schemeClr val="dk1"/>
          </a:fontRef>
        </p:style>
        <p:txBody>
          <a:bodyPr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r>
              <a:rPr lang="ja-JP" altLang="en-US" dirty="0">
                <a:solidFill>
                  <a:srgbClr val="000000"/>
                </a:solidFill>
                <a:latin typeface="UD デジタル 教科書体 N-R" panose="02020400000000000000" pitchFamily="17" charset="-128"/>
                <a:ea typeface="UD デジタル 教科書体 N-R" panose="02020400000000000000" pitchFamily="17" charset="-128"/>
              </a:rPr>
              <a:t>教科教育、道徳教育など</a:t>
            </a:r>
            <a:endParaRPr lang="en-US" altLang="ja-JP" dirty="0">
              <a:solidFill>
                <a:srgbClr val="000000"/>
              </a:solidFill>
              <a:latin typeface="UD デジタル 教科書体 N-R" panose="02020400000000000000" pitchFamily="17" charset="-128"/>
              <a:ea typeface="UD デジタル 教科書体 N-R" panose="02020400000000000000" pitchFamily="17" charset="-128"/>
            </a:endParaRPr>
          </a:p>
          <a:p>
            <a:pPr eaLnBrk="1" hangingPunct="1">
              <a:defRPr/>
            </a:pPr>
            <a:endParaRPr lang="ja-JP" altLang="en-US" dirty="0">
              <a:solidFill>
                <a:srgbClr val="000000"/>
              </a:solidFill>
              <a:latin typeface="UD デジタル 教科書体 N-B" panose="02020700000000000000" pitchFamily="17" charset="-128"/>
              <a:ea typeface="UD デジタル 教科書体 N-B" panose="02020700000000000000" pitchFamily="17" charset="-128"/>
            </a:endParaRPr>
          </a:p>
        </p:txBody>
      </p:sp>
      <p:sp>
        <p:nvSpPr>
          <p:cNvPr id="19464" name="スライド番号プレースホルダー 3">
            <a:extLst>
              <a:ext uri="{FF2B5EF4-FFF2-40B4-BE49-F238E27FC236}">
                <a16:creationId xmlns:a16="http://schemas.microsoft.com/office/drawing/2014/main" id="{51E6838A-0CCA-8380-E4C3-68484548405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fld id="{A21FFC60-2F0E-492E-A509-1AB29BBF4F91}" type="slidenum">
              <a:rPr kumimoji="0" lang="ja-JP" altLang="en-US" sz="1400" smtClean="0"/>
              <a:pPr>
                <a:spcBef>
                  <a:spcPct val="0"/>
                </a:spcBef>
                <a:buFontTx/>
                <a:buNone/>
              </a:pPr>
              <a:t>9</a:t>
            </a:fld>
            <a:endParaRPr kumimoji="0" lang="en-US" altLang="ja-JP" sz="1400"/>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7c2f78b5-1aed-4fba-8a91-4f476ce45af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87457F6D406D0444896F9F99CAF7FA2F" ma:contentTypeVersion="18" ma:contentTypeDescription="新しいドキュメントを作成します。" ma:contentTypeScope="" ma:versionID="95048373ebbc18c5ea21b4ee4317ac24">
  <xsd:schema xmlns:xsd="http://www.w3.org/2001/XMLSchema" xmlns:xs="http://www.w3.org/2001/XMLSchema" xmlns:p="http://schemas.microsoft.com/office/2006/metadata/properties" xmlns:ns3="7c2f78b5-1aed-4fba-8a91-4f476ce45afd" xmlns:ns4="c4ae22c5-06e4-49b8-9edd-ed79cae422cd" targetNamespace="http://schemas.microsoft.com/office/2006/metadata/properties" ma:root="true" ma:fieldsID="c3089c0e419c7de56a6913fccdc44bb3" ns3:_="" ns4:_="">
    <xsd:import namespace="7c2f78b5-1aed-4fba-8a91-4f476ce45afd"/>
    <xsd:import namespace="c4ae22c5-06e4-49b8-9edd-ed79cae422cd"/>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4:SharedWithUsers" minOccurs="0"/>
                <xsd:element ref="ns4:SharedWithDetails" minOccurs="0"/>
                <xsd:element ref="ns4:SharingHintHash" minOccurs="0"/>
                <xsd:element ref="ns3:_activity" minOccurs="0"/>
                <xsd:element ref="ns3:MediaServiceObjectDetectorVersions" minOccurs="0"/>
                <xsd:element ref="ns3:MediaServiceSystemTags" minOccurs="0"/>
                <xsd:element ref="ns3:MediaServiceSearchPropertie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2f78b5-1aed-4fba-8a91-4f476ce45a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4ae22c5-06e4-49b8-9edd-ed79cae422cd" elementFormDefault="qualified">
    <xsd:import namespace="http://schemas.microsoft.com/office/2006/documentManagement/types"/>
    <xsd:import namespace="http://schemas.microsoft.com/office/infopath/2007/PartnerControls"/>
    <xsd:element name="SharedWithUsers" ma:index="1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共有相手の詳細情報" ma:internalName="SharedWithDetails" ma:readOnly="true">
      <xsd:simpleType>
        <xsd:restriction base="dms:Note">
          <xsd:maxLength value="255"/>
        </xsd:restriction>
      </xsd:simpleType>
    </xsd:element>
    <xsd:element name="SharingHintHash" ma:index="20"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BE5522-028D-4ABD-A4CC-5B77651A2C22}">
  <ds:schemaRefs>
    <ds:schemaRef ds:uri="http://purl.org/dc/terms/"/>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c4ae22c5-06e4-49b8-9edd-ed79cae422cd"/>
    <ds:schemaRef ds:uri="7c2f78b5-1aed-4fba-8a91-4f476ce45afd"/>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99FC8BAB-D1BC-4A40-AE59-32B6DC7633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2f78b5-1aed-4fba-8a91-4f476ce45afd"/>
    <ds:schemaRef ds:uri="c4ae22c5-06e4-49b8-9edd-ed79cae422c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1365133-2493-4200-A191-D0CEA8581D4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6098</TotalTime>
  <Words>9280</Words>
  <Application>Microsoft Office PowerPoint</Application>
  <PresentationFormat>ワイド画面</PresentationFormat>
  <Paragraphs>488</Paragraphs>
  <Slides>32</Slides>
  <Notes>31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32</vt:i4>
      </vt:variant>
    </vt:vector>
  </HeadingPairs>
  <TitlesOfParts>
    <vt:vector size="41" baseType="lpstr">
      <vt:lpstr>BIZ UDPゴシック</vt:lpstr>
      <vt:lpstr>UD デジタル 教科書体 N-B</vt:lpstr>
      <vt:lpstr>UD デジタル 教科書体 NK-B</vt:lpstr>
      <vt:lpstr>UD デジタル 教科書体 N-R</vt:lpstr>
      <vt:lpstr>游明朝</vt:lpstr>
      <vt:lpstr>Arial</vt:lpstr>
      <vt:lpstr>Calibri</vt:lpstr>
      <vt:lpstr>Times New Roman</vt:lpstr>
      <vt:lpstr>標準デザイン</vt:lpstr>
      <vt:lpstr>PowerPoint プレゼンテーション</vt:lpstr>
      <vt:lpstr>　　　講義の流れ</vt:lpstr>
      <vt:lpstr> 　  1　スクールカウンセリングと『生徒指導提要』の改訂（1）スクールカウンセリングとは   </vt:lpstr>
      <vt:lpstr> 　  （2）『生徒指導提要』の改訂：生徒指導の定義   </vt:lpstr>
      <vt:lpstr> 　  （3）『生徒指導提要』の改訂：生徒指導の目的   </vt:lpstr>
      <vt:lpstr> 　  （4）『生徒指導提要』の改訂：子どもの権利   </vt:lpstr>
      <vt:lpstr> 　  （5）『生徒指導提要』の改訂：重層的支援   </vt:lpstr>
      <vt:lpstr> 　  重層的支援構造   </vt:lpstr>
      <vt:lpstr>PowerPoint プレゼンテーション</vt:lpstr>
      <vt:lpstr> 　  ２　チーム学校とは (1)チーム学校の考え方   </vt:lpstr>
      <vt:lpstr>２　チーム学校とは(2)チーム学校の図</vt:lpstr>
      <vt:lpstr> 　  ２　チーム学校とは (3)スクールカウンセリングと4種類のヘルパー   </vt:lpstr>
      <vt:lpstr>PowerPoint プレゼンテーション</vt:lpstr>
      <vt:lpstr> 　  ３　スクールカウンセリングの内容と方法 (1)学習面・心理社会面・進路キャリア面・健康面   </vt:lpstr>
      <vt:lpstr> 　  ３　スクールカウンセリングの内容と方法 (1)学習面・心理社会面・進路キャリア面・健康面   </vt:lpstr>
      <vt:lpstr> 　  ３　スクールカウンセリングの内容と方法 (1)学習面・心理社会面・進路キャリア面・健康面   </vt:lpstr>
      <vt:lpstr> 　  ３　スクールカウンセリングの内容と方法 (1)学習面・心理社会面・進路キャリア面・健康面   </vt:lpstr>
      <vt:lpstr>PowerPoint プレゼンテーション</vt:lpstr>
      <vt:lpstr> 　  ３　スクールカウンセリングの内容と方法 (3)アセスメント、カウンセリング、コンサルテーション   </vt:lpstr>
      <vt:lpstr> 　  ３　スクールカウンセリングの内容と方法 (3)アセスメント、カウンセリング、コンサルテーション   </vt:lpstr>
      <vt:lpstr> 　  ３　スクールカウンセリングの内容と方法 (3)アセスメント、カウンセリング、コンサルテーション   </vt:lpstr>
      <vt:lpstr> 　  4　心理分野に強みや専門性を有する教師に求められる資質 (1)求められる資質   </vt:lpstr>
      <vt:lpstr>スクールカウンセリングの基盤</vt:lpstr>
      <vt:lpstr> 　  4　心理分野に強みや専門性を有する教師に求められる資質 (1)求められる資質   </vt:lpstr>
      <vt:lpstr> 　  4　心理分野に強みや専門性を有する教師に求められる資質 (1)求められる資質   </vt:lpstr>
      <vt:lpstr> 　  4　心理分野に強みや専門性を有する教師に求められる資質 (1)求められる資質   </vt:lpstr>
      <vt:lpstr> 　  4　心理分野に強みや専門性を有する教師に求められる資質 (2)心理分野に強みや専門性を有する教師の育成と研修   </vt:lpstr>
      <vt:lpstr> 　  4　心理分野に強みや専門性を有する教師に求められる資質 (3)心理分野に強みや専門性を有する教師の活用   </vt:lpstr>
      <vt:lpstr>演習：自分の強みと仲間の強み</vt:lpstr>
      <vt:lpstr> 　  5（最後に）チーム学校におけるスクールカウンセリングの体制   </vt:lpstr>
      <vt:lpstr>引用文献</vt:lpstr>
      <vt:lpstr>推薦図書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文部科学省</dc:creator>
  <cp:lastModifiedBy>宮本眞由巳</cp:lastModifiedBy>
  <cp:revision>397</cp:revision>
  <cp:lastPrinted>2026-05-13T02:26:38Z</cp:lastPrinted>
  <dcterms:created xsi:type="dcterms:W3CDTF">1601-01-01T00:00:00Z</dcterms:created>
  <dcterms:modified xsi:type="dcterms:W3CDTF">2026-05-13T02:29:46Z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0x01010087457F6D406D0444896F9F99CAF7FA2F</vt:lpwstr>
  </property>
  <property fmtid="{D5CDD505-2E9C-101B-9397-08002B2CF9AE}" pid="3" name="MSIP_Label_d899a617-f30e-4fb8-b81c-fb6d0b94ac5b_Enabled">
    <vt:lpwstr>true</vt:lpwstr>
  </property>
  <property fmtid="{D5CDD505-2E9C-101B-9397-08002B2CF9AE}" pid="4" name="MSIP_Label_d899a617-f30e-4fb8-b81c-fb6d0b94ac5b_SetDate">
    <vt:lpwstr>2026-03-19T04:32:07Z</vt:lpwstr>
  </property>
  <property fmtid="{D5CDD505-2E9C-101B-9397-08002B2CF9AE}" pid="5" name="MSIP_Label_d899a617-f30e-4fb8-b81c-fb6d0b94ac5b_Method">
    <vt:lpwstr>Standard</vt:lpwstr>
  </property>
  <property fmtid="{D5CDD505-2E9C-101B-9397-08002B2CF9AE}" pid="6" name="MSIP_Label_d899a617-f30e-4fb8-b81c-fb6d0b94ac5b_Name">
    <vt:lpwstr>機密性2情報</vt:lpwstr>
  </property>
  <property fmtid="{D5CDD505-2E9C-101B-9397-08002B2CF9AE}" pid="7" name="MSIP_Label_d899a617-f30e-4fb8-b81c-fb6d0b94ac5b_SiteId">
    <vt:lpwstr>545810b0-36cb-4290-8926-48dbc0f9e92f</vt:lpwstr>
  </property>
  <property fmtid="{D5CDD505-2E9C-101B-9397-08002B2CF9AE}" pid="8" name="MSIP_Label_d899a617-f30e-4fb8-b81c-fb6d0b94ac5b_ActionId">
    <vt:lpwstr>f4ce8e2b-c1f0-4776-bda5-2f81ef52961b</vt:lpwstr>
  </property>
  <property fmtid="{D5CDD505-2E9C-101B-9397-08002B2CF9AE}" pid="9" name="MSIP_Label_d899a617-f30e-4fb8-b81c-fb6d0b94ac5b_ContentBits">
    <vt:lpwstr>0</vt:lpwstr>
  </property>
  <property fmtid="{D5CDD505-2E9C-101B-9397-08002B2CF9AE}" pid="10" name="MSIP_Label_d899a617-f30e-4fb8-b81c-fb6d0b94ac5b_Tag">
    <vt:lpwstr>10, 3, 0, 1</vt:lpwstr>
  </property>
</Properties>
</file>