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41" r:id="rId5"/>
    <p:sldId id="343" r:id="rId6"/>
  </p:sldIdLst>
  <p:sldSz cx="9906000" cy="6858000" type="A4"/>
  <p:notesSz cx="6807200" cy="9939338"/>
  <p:custDataLst>
    <p:tags r:id="rId8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5D6BA5-B7A2-F5CE-EC1C-E2D672FE3E05}" name="高野智志" initials="智高" userId="S::takano@mext.go.jp::50e6b558-2c54-43cb-a67d-ac4fdd2f29a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9694"/>
    <a:srgbClr val="EF476F"/>
    <a:srgbClr val="118BB2"/>
    <a:srgbClr val="073B4C"/>
    <a:srgbClr val="A3E7FF"/>
    <a:srgbClr val="CCFFFF"/>
    <a:srgbClr val="CCFF99"/>
    <a:srgbClr val="FF7C80"/>
    <a:srgbClr val="FF99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2" autoAdjust="0"/>
  </p:normalViewPr>
  <p:slideViewPr>
    <p:cSldViewPr>
      <p:cViewPr varScale="1">
        <p:scale>
          <a:sx n="83" d="100"/>
          <a:sy n="83" d="100"/>
        </p:scale>
        <p:origin x="114" y="28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57A1B-6562-4CEC-A40E-B98327757B9A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4CCE3-DC86-4AF6-AB4F-B9FFE6DAFB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38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813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24253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6596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ja-JP" altLang="en-US"/>
              <a:t>機関名：（フッター機能で入力）、事業テーマ名：（フッター機能で入力）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216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04893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516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837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3276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2790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373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dirty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機関名：（フッター機能で入力）、事業テーマ名：（フッター機能で入力）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3152800" y="6308727"/>
            <a:ext cx="2311400" cy="365125"/>
          </a:xfrm>
          <a:prstGeom prst="rect">
            <a:avLst/>
          </a:prstGeom>
        </p:spPr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693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95300" y="6308726"/>
            <a:ext cx="8915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ja-JP" altLang="en-US"/>
              <a:t>機関名：（フッター機能で入力）、事業テーマ名：（フッター機能で入力）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905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C3A56-1A8E-D6E5-F05F-379D99651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>
            <a:extLst>
              <a:ext uri="{FF2B5EF4-FFF2-40B4-BE49-F238E27FC236}">
                <a16:creationId xmlns:a16="http://schemas.microsoft.com/office/drawing/2014/main" id="{ABBC2E31-497D-770C-280A-F70A3E1B4A31}"/>
              </a:ext>
            </a:extLst>
          </p:cNvPr>
          <p:cNvSpPr/>
          <p:nvPr/>
        </p:nvSpPr>
        <p:spPr>
          <a:xfrm>
            <a:off x="28338" y="333797"/>
            <a:ext cx="2116350" cy="275804"/>
          </a:xfrm>
          <a:prstGeom prst="roundRect">
            <a:avLst/>
          </a:prstGeom>
          <a:solidFill>
            <a:srgbClr val="118B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lt1"/>
                </a:solidFill>
                <a:latin typeface="+mj-ea"/>
                <a:ea typeface="+mj-ea"/>
              </a:rPr>
              <a:t>事業の概念図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0659BC-6124-E3C7-02EE-AFEE1504476E}"/>
              </a:ext>
            </a:extLst>
          </p:cNvPr>
          <p:cNvSpPr txBox="1"/>
          <p:nvPr/>
        </p:nvSpPr>
        <p:spPr>
          <a:xfrm>
            <a:off x="122326" y="660276"/>
            <a:ext cx="9649072" cy="1636345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180000" indent="-180000"/>
            <a:r>
              <a:rPr lang="ja-JP" altLang="en-US" sz="1200" dirty="0">
                <a:latin typeface="+mn-ea"/>
              </a:rPr>
              <a:t>▼本事業で取り組む計画の内容が分かるように作成ください。</a:t>
            </a:r>
            <a:endParaRPr lang="en-US" altLang="ja-JP" sz="1200" dirty="0">
              <a:latin typeface="+mn-ea"/>
            </a:endParaRPr>
          </a:p>
          <a:p>
            <a:pPr defTabSz="869886"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文章のみで説明するのではなく、視覚的に分かりやすく説明してください。</a:t>
            </a:r>
          </a:p>
          <a:p>
            <a:pPr defTabSz="869886"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採択時の広報用資料として、対外的な説明での活用、文科省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等に掲載する予定です。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180000"/>
            <a:endParaRPr lang="en-US" altLang="ja-JP" sz="120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F9DE23B-4002-3CB2-1615-5B9EDCD58925}"/>
              </a:ext>
            </a:extLst>
          </p:cNvPr>
          <p:cNvSpPr txBox="1"/>
          <p:nvPr/>
        </p:nvSpPr>
        <p:spPr>
          <a:xfrm>
            <a:off x="-159568" y="21512"/>
            <a:ext cx="90763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spc="-120" dirty="0">
                <a:solidFill>
                  <a:schemeClr val="bg1"/>
                </a:solidFill>
                <a:latin typeface="+mj-ea"/>
              </a:rPr>
              <a:t>令和２年度</a:t>
            </a:r>
            <a:r>
              <a:rPr lang="ja-JP" altLang="en-US" sz="1100" spc="-120" dirty="0">
                <a:solidFill>
                  <a:schemeClr val="bg1"/>
                </a:solidFill>
                <a:latin typeface="+mj-ea"/>
              </a:rPr>
              <a:t>「就職・転職支援のための大学リカレント教育推進事業</a:t>
            </a:r>
            <a:r>
              <a:rPr lang="ja-JP" altLang="en-US" sz="900" spc="-120" dirty="0">
                <a:solidFill>
                  <a:schemeClr val="bg1"/>
                </a:solidFill>
                <a:latin typeface="+mj-ea"/>
              </a:rPr>
              <a:t>（就職・転職支援のためのリカレント教育プログラムの開発・実施）</a:t>
            </a:r>
            <a:r>
              <a:rPr lang="ja-JP" altLang="en-US" sz="1100" spc="-120" dirty="0">
                <a:solidFill>
                  <a:schemeClr val="bg1"/>
                </a:solidFill>
                <a:latin typeface="+mj-ea"/>
              </a:rPr>
              <a:t>」企画提案書（</a:t>
            </a:r>
            <a:r>
              <a:rPr lang="en-US" altLang="ja-JP" sz="1100" spc="-120" dirty="0">
                <a:solidFill>
                  <a:schemeClr val="bg1"/>
                </a:solidFill>
                <a:latin typeface="+mj-ea"/>
              </a:rPr>
              <a:t>a</a:t>
            </a:r>
            <a:r>
              <a:rPr lang="ja-JP" altLang="en-US" sz="1100" spc="-120" dirty="0">
                <a:solidFill>
                  <a:schemeClr val="bg1"/>
                </a:solidFill>
                <a:latin typeface="+mj-ea"/>
              </a:rPr>
              <a:t>：求職支援）</a:t>
            </a:r>
            <a:r>
              <a:rPr lang="en-US" altLang="ja-JP" sz="1100" spc="-120" dirty="0">
                <a:solidFill>
                  <a:schemeClr val="bg1"/>
                </a:solidFill>
                <a:latin typeface="+mj-ea"/>
              </a:rPr>
              <a:t>(P</a:t>
            </a:r>
            <a:fld id="{7DF22854-5471-4D76-A61C-50AF16AABE74}" type="slidenum">
              <a:rPr lang="en-US" altLang="ja-JP" sz="1100" spc="-120" smtClean="0">
                <a:solidFill>
                  <a:schemeClr val="bg1"/>
                </a:solidFill>
                <a:latin typeface="+mj-ea"/>
              </a:rPr>
              <a:pPr algn="ctr"/>
              <a:t>1</a:t>
            </a:fld>
            <a:r>
              <a:rPr lang="en-US" altLang="ja-JP" sz="1100" spc="-120" dirty="0">
                <a:solidFill>
                  <a:schemeClr val="bg1"/>
                </a:solidFill>
                <a:latin typeface="+mj-ea"/>
              </a:rPr>
              <a:t>)</a:t>
            </a:r>
            <a:endParaRPr kumimoji="1" lang="ja-JP" altLang="en-US" sz="11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11742E3-2111-441D-C793-B472913B20B7}"/>
              </a:ext>
            </a:extLst>
          </p:cNvPr>
          <p:cNvSpPr/>
          <p:nvPr/>
        </p:nvSpPr>
        <p:spPr>
          <a:xfrm>
            <a:off x="0" y="0"/>
            <a:ext cx="9900000" cy="260648"/>
          </a:xfrm>
          <a:prstGeom prst="rect">
            <a:avLst/>
          </a:prstGeom>
          <a:solidFill>
            <a:srgbClr val="07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spc="-120" dirty="0">
                <a:solidFill>
                  <a:schemeClr val="bg1"/>
                </a:solidFill>
                <a:latin typeface="+mj-ea"/>
              </a:rPr>
              <a:t>令和８年度「地域構想推進プラットフォーム」構築等推進事業　計画調書様式　</a:t>
            </a:r>
            <a:r>
              <a:rPr lang="ja-JP" altLang="en-US" sz="1200" spc="-120" dirty="0">
                <a:solidFill>
                  <a:schemeClr val="bg1"/>
                </a:solidFill>
                <a:latin typeface="+mj-ea"/>
              </a:rPr>
              <a:t>　　</a:t>
            </a:r>
            <a:r>
              <a:rPr lang="zh-TW" altLang="en-US" sz="1200" b="1" dirty="0">
                <a:solidFill>
                  <a:schemeClr val="bg1"/>
                </a:solidFill>
              </a:rPr>
              <a:t>様式</a:t>
            </a:r>
            <a:r>
              <a:rPr lang="ja-JP" altLang="en-US" sz="1200" b="1" dirty="0">
                <a:solidFill>
                  <a:schemeClr val="bg1"/>
                </a:solidFill>
              </a:rPr>
              <a:t>２－２</a:t>
            </a:r>
          </a:p>
        </p:txBody>
      </p:sp>
    </p:spTree>
    <p:extLst>
      <p:ext uri="{BB962C8B-B14F-4D97-AF65-F5344CB8AC3E}">
        <p14:creationId xmlns:p14="http://schemas.microsoft.com/office/powerpoint/2010/main" val="599136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DA09C-2D54-919A-2AD8-1DB049852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>
            <a:extLst>
              <a:ext uri="{FF2B5EF4-FFF2-40B4-BE49-F238E27FC236}">
                <a16:creationId xmlns:a16="http://schemas.microsoft.com/office/drawing/2014/main" id="{25C7A36C-776D-871B-1FC7-8F82AA23A29C}"/>
              </a:ext>
            </a:extLst>
          </p:cNvPr>
          <p:cNvSpPr/>
          <p:nvPr/>
        </p:nvSpPr>
        <p:spPr>
          <a:xfrm>
            <a:off x="28338" y="333797"/>
            <a:ext cx="4492614" cy="275804"/>
          </a:xfrm>
          <a:prstGeom prst="roundRect">
            <a:avLst/>
          </a:prstGeom>
          <a:solidFill>
            <a:srgbClr val="118B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lt1"/>
                </a:solidFill>
                <a:latin typeface="+mj-ea"/>
                <a:ea typeface="+mj-ea"/>
              </a:rPr>
              <a:t>本事業において構築するプラットフォームの体制図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B7565D6-071D-8010-703A-4EC2A3D44CC4}"/>
              </a:ext>
            </a:extLst>
          </p:cNvPr>
          <p:cNvSpPr txBox="1"/>
          <p:nvPr/>
        </p:nvSpPr>
        <p:spPr>
          <a:xfrm>
            <a:off x="122326" y="660276"/>
            <a:ext cx="9649072" cy="1384995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180000" indent="-180000"/>
            <a:r>
              <a:rPr lang="ja-JP" altLang="en-US" sz="1200" dirty="0">
                <a:latin typeface="+mn-ea"/>
              </a:rPr>
              <a:t>▼構築するプラットフォームの体制図を図示してください。その際、参画機関それぞれ</a:t>
            </a:r>
            <a:r>
              <a:rPr lang="ja-JP" altLang="en-US" sz="1200">
                <a:latin typeface="+mn-ea"/>
              </a:rPr>
              <a:t>の役割及び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配置するコーディネーターのプラットフォーム内における役割についてわかるよう記載してください。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180000"/>
            <a:endParaRPr lang="en-US" altLang="ja-JP" sz="120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92AC530-BE02-8B4A-B48A-B8A301190F3B}"/>
              </a:ext>
            </a:extLst>
          </p:cNvPr>
          <p:cNvSpPr txBox="1"/>
          <p:nvPr/>
        </p:nvSpPr>
        <p:spPr>
          <a:xfrm>
            <a:off x="-159568" y="21512"/>
            <a:ext cx="90763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spc="-120" dirty="0">
                <a:solidFill>
                  <a:schemeClr val="bg1"/>
                </a:solidFill>
                <a:latin typeface="+mj-ea"/>
              </a:rPr>
              <a:t>令和２年度</a:t>
            </a:r>
            <a:r>
              <a:rPr lang="ja-JP" altLang="en-US" sz="1100" spc="-120" dirty="0">
                <a:solidFill>
                  <a:schemeClr val="bg1"/>
                </a:solidFill>
                <a:latin typeface="+mj-ea"/>
              </a:rPr>
              <a:t>「就職・転職支援のための大学リカレント教育推進事業</a:t>
            </a:r>
            <a:r>
              <a:rPr lang="ja-JP" altLang="en-US" sz="900" spc="-120" dirty="0">
                <a:solidFill>
                  <a:schemeClr val="bg1"/>
                </a:solidFill>
                <a:latin typeface="+mj-ea"/>
              </a:rPr>
              <a:t>（就職・転職支援のためのリカレント教育プログラムの開発・実施）</a:t>
            </a:r>
            <a:r>
              <a:rPr lang="ja-JP" altLang="en-US" sz="1100" spc="-120" dirty="0">
                <a:solidFill>
                  <a:schemeClr val="bg1"/>
                </a:solidFill>
                <a:latin typeface="+mj-ea"/>
              </a:rPr>
              <a:t>」企画提案書（</a:t>
            </a:r>
            <a:r>
              <a:rPr lang="en-US" altLang="ja-JP" sz="1100" spc="-120" dirty="0">
                <a:solidFill>
                  <a:schemeClr val="bg1"/>
                </a:solidFill>
                <a:latin typeface="+mj-ea"/>
              </a:rPr>
              <a:t>a</a:t>
            </a:r>
            <a:r>
              <a:rPr lang="ja-JP" altLang="en-US" sz="1100" spc="-120" dirty="0">
                <a:solidFill>
                  <a:schemeClr val="bg1"/>
                </a:solidFill>
                <a:latin typeface="+mj-ea"/>
              </a:rPr>
              <a:t>：求職支援）</a:t>
            </a:r>
            <a:r>
              <a:rPr lang="en-US" altLang="ja-JP" sz="1100" spc="-120" dirty="0">
                <a:solidFill>
                  <a:schemeClr val="bg1"/>
                </a:solidFill>
                <a:latin typeface="+mj-ea"/>
              </a:rPr>
              <a:t>(P</a:t>
            </a:r>
            <a:fld id="{7DF22854-5471-4D76-A61C-50AF16AABE74}" type="slidenum">
              <a:rPr lang="en-US" altLang="ja-JP" sz="1100" spc="-120" smtClean="0">
                <a:solidFill>
                  <a:schemeClr val="bg1"/>
                </a:solidFill>
                <a:latin typeface="+mj-ea"/>
              </a:rPr>
              <a:pPr algn="ctr"/>
              <a:t>2</a:t>
            </a:fld>
            <a:r>
              <a:rPr lang="en-US" altLang="ja-JP" sz="1100" spc="-120" dirty="0">
                <a:solidFill>
                  <a:schemeClr val="bg1"/>
                </a:solidFill>
                <a:latin typeface="+mj-ea"/>
              </a:rPr>
              <a:t>)</a:t>
            </a:r>
            <a:endParaRPr kumimoji="1" lang="ja-JP" altLang="en-US" sz="11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CBF9CE3-C5D5-3755-D2DE-7C95437D1CDB}"/>
              </a:ext>
            </a:extLst>
          </p:cNvPr>
          <p:cNvSpPr/>
          <p:nvPr/>
        </p:nvSpPr>
        <p:spPr>
          <a:xfrm>
            <a:off x="0" y="0"/>
            <a:ext cx="9900000" cy="260648"/>
          </a:xfrm>
          <a:prstGeom prst="rect">
            <a:avLst/>
          </a:prstGeom>
          <a:solidFill>
            <a:srgbClr val="07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spc="-120" dirty="0">
                <a:solidFill>
                  <a:schemeClr val="bg1"/>
                </a:solidFill>
                <a:latin typeface="+mj-ea"/>
              </a:rPr>
              <a:t>令和８年度「地域構想推進プラットフォーム」構築等推進事業　計画調書様式　</a:t>
            </a:r>
            <a:r>
              <a:rPr lang="ja-JP" altLang="en-US" sz="1200" spc="-120" dirty="0">
                <a:solidFill>
                  <a:schemeClr val="bg1"/>
                </a:solidFill>
                <a:latin typeface="+mj-ea"/>
              </a:rPr>
              <a:t>　　</a:t>
            </a:r>
            <a:r>
              <a:rPr lang="zh-TW" altLang="en-US" sz="1200" b="1" dirty="0">
                <a:solidFill>
                  <a:schemeClr val="bg1"/>
                </a:solidFill>
              </a:rPr>
              <a:t>様式</a:t>
            </a:r>
            <a:r>
              <a:rPr lang="ja-JP" altLang="en-US" sz="1200" b="1" dirty="0">
                <a:solidFill>
                  <a:schemeClr val="bg1"/>
                </a:solidFill>
              </a:rPr>
              <a:t>２－２</a:t>
            </a:r>
          </a:p>
        </p:txBody>
      </p:sp>
    </p:spTree>
    <p:extLst>
      <p:ext uri="{BB962C8B-B14F-4D97-AF65-F5344CB8AC3E}">
        <p14:creationId xmlns:p14="http://schemas.microsoft.com/office/powerpoint/2010/main" val="28569036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0fbcd015-fbac-494c-bcad-77fcf24a62f5"/>
</p:tagLst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3">
      <a:majorFont>
        <a:latin typeface="Segoe UI"/>
        <a:ea typeface="游ゴシック Bold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A4F28EDBFDA24CBEE4CD0FE57DF4F3" ma:contentTypeVersion="12" ma:contentTypeDescription="Create a new document." ma:contentTypeScope="" ma:versionID="11255dce4e6087054cb0e4e1123fce80">
  <xsd:schema xmlns:xsd="http://www.w3.org/2001/XMLSchema" xmlns:xs="http://www.w3.org/2001/XMLSchema" xmlns:p="http://schemas.microsoft.com/office/2006/metadata/properties" xmlns:ns2="fd2811b7-bac0-475e-ba55-98948245b838" xmlns:ns3="e8dc7717-4a26-4220-996b-6f9db610484a" targetNamespace="http://schemas.microsoft.com/office/2006/metadata/properties" ma:root="true" ma:fieldsID="deed723caccc02b014f00d3f2a7e7144" ns2:_="" ns3:_="">
    <xsd:import namespace="fd2811b7-bac0-475e-ba55-98948245b838"/>
    <xsd:import namespace="e8dc7717-4a26-4220-996b-6f9db61048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2811b7-bac0-475e-ba55-98948245b8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1edaf98-933d-48b7-9af8-6bdbb703d0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dc7717-4a26-4220-996b-6f9db610484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7433fe4-c87a-49ad-816d-5cde1ffb566d}" ma:internalName="TaxCatchAll" ma:showField="CatchAllData" ma:web="e8dc7717-4a26-4220-996b-6f9db61048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8dc7717-4a26-4220-996b-6f9db610484a" xsi:nil="true"/>
    <lcf76f155ced4ddcb4097134ff3c332f xmlns="fd2811b7-bac0-475e-ba55-98948245b83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085247E-5148-4D88-962E-CFEC5C3968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2811b7-bac0-475e-ba55-98948245b838"/>
    <ds:schemaRef ds:uri="e8dc7717-4a26-4220-996b-6f9db61048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0F0583-CCFF-4F67-8E3F-26C8305838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AE45FB-399D-4A9D-A894-31ADE5E8B4B4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e8dc7717-4a26-4220-996b-6f9db610484a"/>
    <ds:schemaRef ds:uri="fd2811b7-bac0-475e-ba55-98948245b838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15935</TotalTime>
  <Words>224</Words>
  <Application>Microsoft Office PowerPoint</Application>
  <PresentationFormat>A4 210 x 297 mm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游ゴシック</vt:lpstr>
      <vt:lpstr>Arial</vt:lpstr>
      <vt:lpstr>Segoe UI</vt:lpstr>
      <vt:lpstr>blank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事業計画書（事業概要、概念図、体制、計画、実績等）	</dc:title>
  <dc:creator>文部科学省</dc:creator>
  <cp:lastModifiedBy>川又健正</cp:lastModifiedBy>
  <cp:revision>303</cp:revision>
  <cp:lastPrinted>2026-02-08T07:50:04Z</cp:lastPrinted>
  <dcterms:created xsi:type="dcterms:W3CDTF">2015-11-11T08:20:08Z</dcterms:created>
  <dcterms:modified xsi:type="dcterms:W3CDTF">2026-02-27T10:26:43Z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2022-01-19T07:56:08Z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61db9007-0fc3-4b8f-b3ea-0d73c341796b</vt:lpwstr>
  </property>
  <property fmtid="{D5CDD505-2E9C-101B-9397-08002B2CF9AE}" pid="8" name="MSIP_Label_d899a617-f30e-4fb8-b81c-fb6d0b94ac5b_ContentBits">
    <vt:lpwstr>0</vt:lpwstr>
  </property>
  <property fmtid="{D5CDD505-2E9C-101B-9397-08002B2CF9AE}" pid="9" name="MSIP_Label_b0d5c4f4-7a29-4385-b7a5-afbe2154ae6f_Enabled">
    <vt:lpwstr>true</vt:lpwstr>
  </property>
  <property fmtid="{D5CDD505-2E9C-101B-9397-08002B2CF9AE}" pid="10" name="MSIP_Label_b0d5c4f4-7a29-4385-b7a5-afbe2154ae6f_SetDate">
    <vt:lpwstr>2025-01-24T01:23:08Z</vt:lpwstr>
  </property>
  <property fmtid="{D5CDD505-2E9C-101B-9397-08002B2CF9AE}" pid="11" name="MSIP_Label_b0d5c4f4-7a29-4385-b7a5-afbe2154ae6f_Method">
    <vt:lpwstr>Standard</vt:lpwstr>
  </property>
  <property fmtid="{D5CDD505-2E9C-101B-9397-08002B2CF9AE}" pid="12" name="MSIP_Label_b0d5c4f4-7a29-4385-b7a5-afbe2154ae6f_Name">
    <vt:lpwstr>Confidential</vt:lpwstr>
  </property>
  <property fmtid="{D5CDD505-2E9C-101B-9397-08002B2CF9AE}" pid="13" name="MSIP_Label_b0d5c4f4-7a29-4385-b7a5-afbe2154ae6f_SiteId">
    <vt:lpwstr>2dfb2f0b-4d21-4268-9559-72926144c918</vt:lpwstr>
  </property>
  <property fmtid="{D5CDD505-2E9C-101B-9397-08002B2CF9AE}" pid="14" name="MSIP_Label_b0d5c4f4-7a29-4385-b7a5-afbe2154ae6f_ActionId">
    <vt:lpwstr>1a2bddcf-efdf-4973-8165-8f159249daeb</vt:lpwstr>
  </property>
  <property fmtid="{D5CDD505-2E9C-101B-9397-08002B2CF9AE}" pid="15" name="MSIP_Label_b0d5c4f4-7a29-4385-b7a5-afbe2154ae6f_ContentBits">
    <vt:lpwstr>0</vt:lpwstr>
  </property>
  <property fmtid="{D5CDD505-2E9C-101B-9397-08002B2CF9AE}" pid="16" name="ContentTypeId">
    <vt:lpwstr>0x01010033A4F28EDBFDA24CBEE4CD0FE57DF4F3</vt:lpwstr>
  </property>
  <property fmtid="{D5CDD505-2E9C-101B-9397-08002B2CF9AE}" pid="17" name="MediaServiceImageTags">
    <vt:lpwstr/>
  </property>
</Properties>
</file>