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6" r:id="rId2"/>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3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4263B1-B72D-411F-8F9D-3DA86AC49CBB}" v="7" dt="2024-02-28T01:40:15.2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82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8D792A-3ECF-EEE6-7A38-7C7F610A5655}"/>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270B6CB-FF4A-4C2F-1946-6B189A09ECC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9B20216-5FCC-B5FD-0AC2-D3A7CA80CA12}"/>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60BA1CF8-5904-ED81-C38A-F877461B8C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F5F5F4-29D7-C75A-F3DB-2378A271B85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844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78A55F-3A70-4C67-46BC-5A1A0C7799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B89EFEF-2B3A-26D7-DEC1-0328C354FA8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D7FBF6-5D00-0FF1-D4F2-F348EB2A00A3}"/>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B1E17F42-8B54-9F6C-EA35-7D0A0102AFF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107B3F-7D8E-1F36-5388-205E60BEE14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985260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BB36127-9AEB-888A-1217-41EDCA0A0BBE}"/>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B545FC6-FCE7-F67A-B42A-9ECAF74FEA19}"/>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13BF3C9-932E-8331-72B7-15AC0962CE84}"/>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74546D29-3FF9-25D4-F83C-225A82C3A5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C468E2-3DE5-B71E-1C43-B638602BFB8F}"/>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6378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DEF3C9-286B-CF82-E869-22CF1B4EC4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6B74AB-CE44-1BDD-47E6-95DF38B416A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8C6461-9EDF-2B11-C3C3-F011A918E973}"/>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5A43AEC9-CC48-82D4-F1E8-6CB5B09CFD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FF27ED8-B8DF-B477-5420-B85C6F80C60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89859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4AB881-53F2-94BD-E190-DECEA1D7E56C}"/>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1542953-6B47-6F51-C37A-AA0475CAD458}"/>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CD9F8B2-BF1F-6547-7825-0659A16E5614}"/>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956DAAD3-C33A-5118-DBA2-87A93AA4F2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6885B8-E642-ADD4-EC20-03CF8397EEB0}"/>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9092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0F6333-561B-226A-A35F-28793D38CB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F5FE2C-7F45-CE01-E9DF-1FCF9699DA45}"/>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CD8F867-6557-814E-D893-83CA4AC49DAE}"/>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DFDE6C9-D25A-95C7-94D3-FB316DCC98A6}"/>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6" name="フッター プレースホルダー 5">
            <a:extLst>
              <a:ext uri="{FF2B5EF4-FFF2-40B4-BE49-F238E27FC236}">
                <a16:creationId xmlns:a16="http://schemas.microsoft.com/office/drawing/2014/main" id="{71A335FD-2FCC-8E10-EA22-924AF90406C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EDD2880-E429-9F4C-F721-289D2E03CEB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08648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DE6E06-9535-7BE6-B690-6B8CE1990E1F}"/>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C6EB1-CDCA-E716-45E5-3A8D029DF04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84EE0C6-DE41-0B1C-2183-B4706FC9FCF1}"/>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73245F9-ED1C-8609-D8A8-B8DD33FBB9B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545F9A9-F0BC-7BD8-CD74-9D2F5A054778}"/>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F396AE1-3234-61C3-33E3-39BB0340597E}"/>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8" name="フッター プレースホルダー 7">
            <a:extLst>
              <a:ext uri="{FF2B5EF4-FFF2-40B4-BE49-F238E27FC236}">
                <a16:creationId xmlns:a16="http://schemas.microsoft.com/office/drawing/2014/main" id="{542A04AD-67FF-4F37-E370-52FDE167585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95A66C2-FD02-A46E-124A-59CBD9DBD1B7}"/>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82790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0F9B6D-E631-430E-3065-208F4DA3671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D6DA9A2-F3E2-CBBD-E562-C346A420EF37}"/>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4" name="フッター プレースホルダー 3">
            <a:extLst>
              <a:ext uri="{FF2B5EF4-FFF2-40B4-BE49-F238E27FC236}">
                <a16:creationId xmlns:a16="http://schemas.microsoft.com/office/drawing/2014/main" id="{5420E518-59E6-94C3-D2AC-A117EA261D7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DD19B4E-DA92-7948-FA85-79209107F30D}"/>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147157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09296F9-222A-40BA-706C-436B6C69C74D}"/>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3" name="フッター プレースホルダー 2">
            <a:extLst>
              <a:ext uri="{FF2B5EF4-FFF2-40B4-BE49-F238E27FC236}">
                <a16:creationId xmlns:a16="http://schemas.microsoft.com/office/drawing/2014/main" id="{DF945F8C-2162-E709-7D69-E8A91753604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BA4DAAA-90E1-8322-E1CB-3FB4EDDD7954}"/>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146776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522FE0-C2FA-14BD-68F0-DD253712DAEF}"/>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93AE033-22B3-E2B0-69CC-19431BBE2F2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3BE29AE-7EC0-D745-1345-31ACC21A010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B380D8E-2729-A1D6-BB30-1727ACEC82CD}"/>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6" name="フッター プレースホルダー 5">
            <a:extLst>
              <a:ext uri="{FF2B5EF4-FFF2-40B4-BE49-F238E27FC236}">
                <a16:creationId xmlns:a16="http://schemas.microsoft.com/office/drawing/2014/main" id="{939B0B53-C09B-9B7E-0348-36452BF760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E6675B7-E6E6-BFBC-77E7-607F3B7A1F98}"/>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1244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45065E-DB3D-2D0A-BCA1-49D6F7958474}"/>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9153F59-C89C-15FE-030E-F84E0FAF9F7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2C3D187E-9613-F77C-79B7-B93906FBEF2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207B00E-3187-C69C-A5DC-EFB6F3B9A1FD}"/>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6" name="フッター プレースホルダー 5">
            <a:extLst>
              <a:ext uri="{FF2B5EF4-FFF2-40B4-BE49-F238E27FC236}">
                <a16:creationId xmlns:a16="http://schemas.microsoft.com/office/drawing/2014/main" id="{D4B1682E-3EA4-9DAA-081A-7924A00C81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8F00FAC-B466-2B75-BE94-4E8C81379123}"/>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243514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89FC658-B54C-423D-B267-C21DD3CC3F7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F1FE6F1-EC26-DF49-C477-387B895D96D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F469AE9-E324-AAE6-85CB-013D9F15AE8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199F17AF-4215-14FC-949D-F66C0A3C82B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838356D-FCEC-7D4F-A60A-D11CEB9F98C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489737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4D53EDD8-0E4B-3FDB-35D0-398DA0675EFD}"/>
              </a:ext>
            </a:extLst>
          </p:cNvPr>
          <p:cNvSpPr/>
          <p:nvPr/>
        </p:nvSpPr>
        <p:spPr>
          <a:xfrm>
            <a:off x="127221" y="691763"/>
            <a:ext cx="8881607" cy="597143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CC432A4F-7B00-B6AF-5B19-FC5EB92050EE}"/>
              </a:ext>
            </a:extLst>
          </p:cNvPr>
          <p:cNvSpPr txBox="1"/>
          <p:nvPr/>
        </p:nvSpPr>
        <p:spPr>
          <a:xfrm>
            <a:off x="119270" y="691266"/>
            <a:ext cx="1041621" cy="276999"/>
          </a:xfrm>
          <a:prstGeom prst="rect">
            <a:avLst/>
          </a:prstGeom>
          <a:noFill/>
        </p:spPr>
        <p:txBody>
          <a:bodyPr wrap="square" rtlCol="0">
            <a:spAutoFit/>
          </a:bodyPr>
          <a:lstStyle/>
          <a:p>
            <a:r>
              <a:rPr kumimoji="1" lang="ja-JP" altLang="en-US" sz="1200" dirty="0"/>
              <a:t>取組概要</a:t>
            </a:r>
          </a:p>
        </p:txBody>
      </p:sp>
      <p:graphicFrame>
        <p:nvGraphicFramePr>
          <p:cNvPr id="14" name="表 13">
            <a:extLst>
              <a:ext uri="{FF2B5EF4-FFF2-40B4-BE49-F238E27FC236}">
                <a16:creationId xmlns:a16="http://schemas.microsoft.com/office/drawing/2014/main" id="{E1C88CB2-ED05-2E61-38A4-FDFB42C19227}"/>
              </a:ext>
            </a:extLst>
          </p:cNvPr>
          <p:cNvGraphicFramePr>
            <a:graphicFrameLocks noGrp="1"/>
          </p:cNvGraphicFramePr>
          <p:nvPr>
            <p:extLst>
              <p:ext uri="{D42A27DB-BD31-4B8C-83A1-F6EECF244321}">
                <p14:modId xmlns:p14="http://schemas.microsoft.com/office/powerpoint/2010/main" val="2801044930"/>
              </p:ext>
            </p:extLst>
          </p:nvPr>
        </p:nvGraphicFramePr>
        <p:xfrm>
          <a:off x="135173" y="94587"/>
          <a:ext cx="6209968" cy="503362"/>
        </p:xfrm>
        <a:graphic>
          <a:graphicData uri="http://schemas.openxmlformats.org/drawingml/2006/table">
            <a:tbl>
              <a:tblPr firstRow="1" bandRow="1">
                <a:tableStyleId>{5C22544A-7EE6-4342-B048-85BDC9FD1C3A}</a:tableStyleId>
              </a:tblPr>
              <a:tblGrid>
                <a:gridCol w="1541692">
                  <a:extLst>
                    <a:ext uri="{9D8B030D-6E8A-4147-A177-3AD203B41FA5}">
                      <a16:colId xmlns:a16="http://schemas.microsoft.com/office/drawing/2014/main" val="74502345"/>
                    </a:ext>
                  </a:extLst>
                </a:gridCol>
                <a:gridCol w="4668276">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大学等名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rPr>
                        <a:t>○○大学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solidFill>
                            <a:schemeClr val="tx1"/>
                          </a:solidFill>
                        </a:rPr>
                        <a:t>教育プログラム名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1" dirty="0">
                          <a:solidFill>
                            <a:schemeClr val="tx1"/>
                          </a:solidFill>
                        </a:rPr>
                        <a:t>○○大学リテラシープログラム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graphicFrame>
        <p:nvGraphicFramePr>
          <p:cNvPr id="15" name="表 14">
            <a:extLst>
              <a:ext uri="{FF2B5EF4-FFF2-40B4-BE49-F238E27FC236}">
                <a16:creationId xmlns:a16="http://schemas.microsoft.com/office/drawing/2014/main" id="{63879128-3FB1-C49F-5F23-E83F93B0E2FD}"/>
              </a:ext>
            </a:extLst>
          </p:cNvPr>
          <p:cNvGraphicFramePr>
            <a:graphicFrameLocks noGrp="1"/>
          </p:cNvGraphicFramePr>
          <p:nvPr>
            <p:extLst>
              <p:ext uri="{D42A27DB-BD31-4B8C-83A1-F6EECF244321}">
                <p14:modId xmlns:p14="http://schemas.microsoft.com/office/powerpoint/2010/main" val="526577696"/>
              </p:ext>
            </p:extLst>
          </p:nvPr>
        </p:nvGraphicFramePr>
        <p:xfrm>
          <a:off x="6408752" y="94587"/>
          <a:ext cx="2600076" cy="503362"/>
        </p:xfrm>
        <a:graphic>
          <a:graphicData uri="http://schemas.openxmlformats.org/drawingml/2006/table">
            <a:tbl>
              <a:tblPr firstRow="1" bandRow="1">
                <a:tableStyleId>{5C22544A-7EE6-4342-B048-85BDC9FD1C3A}</a:tableStyleId>
              </a:tblPr>
              <a:tblGrid>
                <a:gridCol w="882594">
                  <a:extLst>
                    <a:ext uri="{9D8B030D-6E8A-4147-A177-3AD203B41FA5}">
                      <a16:colId xmlns:a16="http://schemas.microsoft.com/office/drawing/2014/main" val="74502345"/>
                    </a:ext>
                  </a:extLst>
                </a:gridCol>
                <a:gridCol w="1717482">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申請レベル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0" dirty="0">
                          <a:solidFill>
                            <a:schemeClr val="tx1"/>
                          </a:solidFill>
                        </a:rPr>
                        <a:t>リテラシーレベル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t>申請年度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t>令和８年度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sp>
        <p:nvSpPr>
          <p:cNvPr id="16" name="テキスト ボックス 15">
            <a:extLst>
              <a:ext uri="{FF2B5EF4-FFF2-40B4-BE49-F238E27FC236}">
                <a16:creationId xmlns:a16="http://schemas.microsoft.com/office/drawing/2014/main" id="{5A3DBE60-845B-021E-F8C8-BEAA51C00343}"/>
              </a:ext>
            </a:extLst>
          </p:cNvPr>
          <p:cNvSpPr txBox="1"/>
          <p:nvPr/>
        </p:nvSpPr>
        <p:spPr>
          <a:xfrm>
            <a:off x="5804452" y="6648788"/>
            <a:ext cx="3212327" cy="215444"/>
          </a:xfrm>
          <a:prstGeom prst="rect">
            <a:avLst/>
          </a:prstGeom>
          <a:noFill/>
        </p:spPr>
        <p:txBody>
          <a:bodyPr wrap="square" rtlCol="0">
            <a:spAutoFit/>
          </a:bodyPr>
          <a:lstStyle/>
          <a:p>
            <a:pPr algn="r"/>
            <a:r>
              <a:rPr kumimoji="1" lang="ja-JP" altLang="en-US" sz="800" dirty="0"/>
              <a:t>数理・データサイエンス・</a:t>
            </a:r>
            <a:r>
              <a:rPr kumimoji="1" lang="en-US" altLang="ja-JP" sz="800" dirty="0"/>
              <a:t>AI</a:t>
            </a:r>
            <a:r>
              <a:rPr kumimoji="1" lang="ja-JP" altLang="en-US" sz="800" dirty="0"/>
              <a:t>教育プログラム認定制度　申請用</a:t>
            </a:r>
          </a:p>
        </p:txBody>
      </p:sp>
      <p:sp>
        <p:nvSpPr>
          <p:cNvPr id="18" name="吹き出し: 折線 17">
            <a:extLst>
              <a:ext uri="{FF2B5EF4-FFF2-40B4-BE49-F238E27FC236}">
                <a16:creationId xmlns:a16="http://schemas.microsoft.com/office/drawing/2014/main" id="{EE6A9682-B18F-4354-24D3-E69E87BC852B}"/>
              </a:ext>
            </a:extLst>
          </p:cNvPr>
          <p:cNvSpPr/>
          <p:nvPr/>
        </p:nvSpPr>
        <p:spPr>
          <a:xfrm>
            <a:off x="655194" y="2288300"/>
            <a:ext cx="3775517" cy="2674311"/>
          </a:xfrm>
          <a:prstGeom prst="borderCallout2">
            <a:avLst>
              <a:gd name="adj1" fmla="val 26672"/>
              <a:gd name="adj2" fmla="val -5"/>
              <a:gd name="adj3" fmla="val 26671"/>
              <a:gd name="adj4" fmla="val -10445"/>
              <a:gd name="adj5" fmla="val -47132"/>
              <a:gd name="adj6" fmla="val -10368"/>
            </a:avLst>
          </a:prstGeom>
          <a:solidFill>
            <a:srgbClr val="FBE3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altLang="ja-JP" sz="1400" dirty="0">
              <a:solidFill>
                <a:schemeClr val="tx1"/>
              </a:solidFill>
            </a:endParaRPr>
          </a:p>
          <a:p>
            <a:r>
              <a:rPr lang="ja-JP" altLang="en-US" sz="1100" dirty="0">
                <a:solidFill>
                  <a:schemeClr val="tx1"/>
                </a:solidFill>
                <a:ea typeface="游ゴシック"/>
              </a:rPr>
              <a:t>申請する教育プログラムの概要について、適宜図や写真等も挿入し、</a:t>
            </a:r>
            <a:r>
              <a:rPr lang="ja-JP" altLang="en-US" sz="1100" b="1" dirty="0">
                <a:solidFill>
                  <a:schemeClr val="tx1"/>
                </a:solidFill>
                <a:ea typeface="游ゴシック"/>
              </a:rPr>
              <a:t>１ページにまとめて</a:t>
            </a:r>
            <a:r>
              <a:rPr lang="ja-JP" altLang="en-US" sz="1100" dirty="0">
                <a:solidFill>
                  <a:schemeClr val="tx1"/>
                </a:solidFill>
                <a:ea typeface="游ゴシック"/>
              </a:rPr>
              <a:t>記載してください。</a:t>
            </a:r>
            <a:endParaRPr lang="en-US" altLang="ja-JP" sz="1100" dirty="0">
              <a:solidFill>
                <a:schemeClr val="tx1"/>
              </a:solidFill>
              <a:ea typeface="游ゴシック"/>
            </a:endParaRPr>
          </a:p>
          <a:p>
            <a:r>
              <a:rPr lang="en-US" altLang="ja-JP" sz="1100" dirty="0">
                <a:solidFill>
                  <a:schemeClr val="tx1"/>
                </a:solidFill>
                <a:ea typeface="游ゴシック"/>
              </a:rPr>
              <a:t>※</a:t>
            </a:r>
            <a:r>
              <a:rPr lang="ja-JP" altLang="en-US" sz="1100" dirty="0">
                <a:solidFill>
                  <a:schemeClr val="tx1"/>
                </a:solidFill>
                <a:ea typeface="游ゴシック"/>
              </a:rPr>
              <a:t>フォントの種類や大きさ、色などは適宜変更願います</a:t>
            </a:r>
            <a:endParaRPr lang="en-US" altLang="ja-JP" sz="1100" dirty="0">
              <a:solidFill>
                <a:schemeClr val="tx1"/>
              </a:solidFill>
              <a:ea typeface="游ゴシック"/>
            </a:endParaRPr>
          </a:p>
          <a:p>
            <a:endParaRPr lang="ja-JP" altLang="en-US" sz="1100" dirty="0">
              <a:solidFill>
                <a:schemeClr val="tx1"/>
              </a:solidFill>
              <a:ea typeface="游ゴシック"/>
            </a:endParaRPr>
          </a:p>
          <a:p>
            <a:r>
              <a:rPr lang="ja-JP" altLang="en-US" sz="1100" dirty="0">
                <a:solidFill>
                  <a:schemeClr val="tx1"/>
                </a:solidFill>
                <a:ea typeface="游ゴシック"/>
              </a:rPr>
              <a:t>　</a:t>
            </a:r>
            <a:r>
              <a:rPr lang="ja-JP" altLang="en-US" sz="1100" b="1" u="sng" dirty="0">
                <a:solidFill>
                  <a:schemeClr val="tx1"/>
                </a:solidFill>
                <a:ea typeface="游ゴシック"/>
              </a:rPr>
              <a:t>必ず以下の４項目を含めて作成してください。</a:t>
            </a:r>
            <a:endParaRPr lang="en-US" altLang="ja-JP" sz="1100" b="1" u="sng" dirty="0">
              <a:solidFill>
                <a:schemeClr val="tx1"/>
              </a:solidFill>
              <a:ea typeface="游ゴシック"/>
            </a:endParaRPr>
          </a:p>
          <a:p>
            <a:r>
              <a:rPr lang="ja-JP" altLang="en-US" sz="1100" b="1" dirty="0">
                <a:solidFill>
                  <a:schemeClr val="tx1"/>
                </a:solidFill>
                <a:ea typeface="游ゴシック"/>
              </a:rPr>
              <a:t>　①プログラムの目的</a:t>
            </a:r>
            <a:endParaRPr lang="en-US" altLang="ja-JP" sz="1100" b="1" dirty="0">
              <a:solidFill>
                <a:schemeClr val="tx1"/>
              </a:solidFill>
              <a:ea typeface="游ゴシック"/>
            </a:endParaRPr>
          </a:p>
          <a:p>
            <a:r>
              <a:rPr lang="ja-JP" altLang="en-US" sz="1100" b="1" dirty="0">
                <a:solidFill>
                  <a:schemeClr val="tx1"/>
                </a:solidFill>
                <a:ea typeface="游ゴシック"/>
              </a:rPr>
              <a:t>　②身に付けられる能力</a:t>
            </a:r>
            <a:endParaRPr lang="en-US" altLang="ja-JP" sz="1100" b="1" dirty="0">
              <a:solidFill>
                <a:schemeClr val="tx1"/>
              </a:solidFill>
              <a:ea typeface="游ゴシック"/>
            </a:endParaRPr>
          </a:p>
          <a:p>
            <a:r>
              <a:rPr lang="ja-JP" altLang="en-US" sz="1100" b="1" dirty="0">
                <a:solidFill>
                  <a:schemeClr val="tx1"/>
                </a:solidFill>
                <a:ea typeface="游ゴシック"/>
              </a:rPr>
              <a:t>　③開講されている科目の構成（科目名・単位数）</a:t>
            </a:r>
            <a:endParaRPr lang="en-US" altLang="ja-JP" sz="1100" b="1" dirty="0">
              <a:solidFill>
                <a:schemeClr val="tx1"/>
              </a:solidFill>
              <a:ea typeface="游ゴシック"/>
            </a:endParaRPr>
          </a:p>
          <a:p>
            <a:r>
              <a:rPr lang="ja-JP" altLang="en-US" sz="1100" b="1" dirty="0">
                <a:solidFill>
                  <a:schemeClr val="tx1"/>
                </a:solidFill>
                <a:ea typeface="游ゴシック"/>
              </a:rPr>
              <a:t>　④修了要件</a:t>
            </a:r>
            <a:endParaRPr lang="en-US" altLang="ja-JP" sz="1100" b="1" dirty="0">
              <a:solidFill>
                <a:schemeClr val="tx1"/>
              </a:solidFill>
              <a:ea typeface="游ゴシック"/>
            </a:endParaRPr>
          </a:p>
          <a:p>
            <a:pPr algn="l"/>
            <a:r>
              <a:rPr lang="ja-JP" altLang="en-US" sz="1100" dirty="0">
                <a:solidFill>
                  <a:schemeClr val="tx1"/>
                </a:solidFill>
                <a:ea typeface="游ゴシック"/>
              </a:rPr>
              <a:t>　</a:t>
            </a:r>
            <a:endParaRPr lang="en-US" altLang="ja-JP" sz="1100" dirty="0">
              <a:solidFill>
                <a:schemeClr val="tx1"/>
              </a:solidFill>
              <a:ea typeface="游ゴシック"/>
            </a:endParaRPr>
          </a:p>
          <a:p>
            <a:pPr algn="l"/>
            <a:r>
              <a:rPr lang="ja-JP" altLang="en-US" sz="1100" dirty="0">
                <a:solidFill>
                  <a:schemeClr val="tx1"/>
                </a:solidFill>
                <a:ea typeface="游ゴシック"/>
              </a:rPr>
              <a:t>プラス選定に申請する場合は、上記に加えて「先導的で独自の工夫・特色」を含めて作成してください。</a:t>
            </a:r>
            <a:endParaRPr lang="en-US" altLang="ja-JP" sz="1100" dirty="0">
              <a:solidFill>
                <a:schemeClr val="tx1"/>
              </a:solidFill>
              <a:ea typeface="游ゴシック"/>
            </a:endParaRPr>
          </a:p>
          <a:p>
            <a:endParaRPr kumimoji="1" lang="ja-JP" altLang="en-US" sz="1000" dirty="0">
              <a:solidFill>
                <a:schemeClr val="tx1"/>
              </a:solidFill>
            </a:endParaRPr>
          </a:p>
        </p:txBody>
      </p:sp>
      <p:sp>
        <p:nvSpPr>
          <p:cNvPr id="2" name="テキスト ボックス 1">
            <a:extLst>
              <a:ext uri="{FF2B5EF4-FFF2-40B4-BE49-F238E27FC236}">
                <a16:creationId xmlns:a16="http://schemas.microsoft.com/office/drawing/2014/main" id="{12FC2320-F004-3954-B62E-B4281A1E5B98}"/>
              </a:ext>
            </a:extLst>
          </p:cNvPr>
          <p:cNvSpPr txBox="1"/>
          <p:nvPr/>
        </p:nvSpPr>
        <p:spPr>
          <a:xfrm>
            <a:off x="9321554" y="1526959"/>
            <a:ext cx="2263806" cy="923330"/>
          </a:xfrm>
          <a:prstGeom prst="rect">
            <a:avLst/>
          </a:prstGeom>
          <a:noFill/>
        </p:spPr>
        <p:txBody>
          <a:bodyPr wrap="square" rtlCol="0">
            <a:spAutoFit/>
          </a:bodyPr>
          <a:lstStyle/>
          <a:p>
            <a:r>
              <a:rPr kumimoji="1" lang="ja-JP" altLang="en-US" dirty="0"/>
              <a:t>提出時には記載上の留意事項など不要な記載は削除願います</a:t>
            </a:r>
          </a:p>
        </p:txBody>
      </p:sp>
      <p:sp>
        <p:nvSpPr>
          <p:cNvPr id="8" name="テキスト ボックス 7">
            <a:extLst>
              <a:ext uri="{FF2B5EF4-FFF2-40B4-BE49-F238E27FC236}">
                <a16:creationId xmlns:a16="http://schemas.microsoft.com/office/drawing/2014/main" id="{1C0765AF-2DF4-9BB6-6918-8DF6D59ECF23}"/>
              </a:ext>
            </a:extLst>
          </p:cNvPr>
          <p:cNvSpPr txBox="1"/>
          <p:nvPr/>
        </p:nvSpPr>
        <p:spPr>
          <a:xfrm>
            <a:off x="2680265" y="5505015"/>
            <a:ext cx="3775517" cy="523220"/>
          </a:xfrm>
          <a:prstGeom prst="rect">
            <a:avLst/>
          </a:prstGeom>
          <a:solidFill>
            <a:srgbClr val="FBE3D6"/>
          </a:solidFill>
          <a:ln w="19050">
            <a:solidFill>
              <a:srgbClr val="FF0000"/>
            </a:solidFill>
          </a:ln>
        </p:spPr>
        <p:txBody>
          <a:bodyPr wrap="square" rtlCol="0">
            <a:spAutoFit/>
          </a:bodyPr>
          <a:lstStyle/>
          <a:p>
            <a:pPr algn="ctr"/>
            <a:r>
              <a:rPr kumimoji="1" lang="ja-JP" altLang="en-US" sz="1400" dirty="0"/>
              <a:t>本資料は文部科学省において公表資料として使用する可能性がございます</a:t>
            </a:r>
          </a:p>
        </p:txBody>
      </p:sp>
      <p:sp>
        <p:nvSpPr>
          <p:cNvPr id="4" name="吹き出し: 折線 3">
            <a:extLst>
              <a:ext uri="{FF2B5EF4-FFF2-40B4-BE49-F238E27FC236}">
                <a16:creationId xmlns:a16="http://schemas.microsoft.com/office/drawing/2014/main" id="{7229AF30-F3FA-23F9-4930-92A5AB7D4505}"/>
              </a:ext>
            </a:extLst>
          </p:cNvPr>
          <p:cNvSpPr/>
          <p:nvPr/>
        </p:nvSpPr>
        <p:spPr>
          <a:xfrm flipH="1">
            <a:off x="655194" y="1036163"/>
            <a:ext cx="3396938" cy="592119"/>
          </a:xfrm>
          <a:prstGeom prst="borderCallout2">
            <a:avLst>
              <a:gd name="adj1" fmla="val 33101"/>
              <a:gd name="adj2" fmla="val -182"/>
              <a:gd name="adj3" fmla="val 32744"/>
              <a:gd name="adj4" fmla="val -12962"/>
              <a:gd name="adj5" fmla="val -87403"/>
              <a:gd name="adj6" fmla="val -12758"/>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「教育プログラム名」</a:t>
            </a:r>
            <a:endParaRPr lang="en-US" altLang="ja-JP" sz="1000" dirty="0">
              <a:solidFill>
                <a:schemeClr val="tx1"/>
              </a:solidFill>
            </a:endParaRPr>
          </a:p>
          <a:p>
            <a:r>
              <a:rPr lang="ja-JP" altLang="en-US" sz="1000" dirty="0">
                <a:solidFill>
                  <a:schemeClr val="tx1"/>
                </a:solidFill>
              </a:rPr>
              <a:t>様式</a:t>
            </a:r>
            <a:r>
              <a:rPr lang="en-US" altLang="ja-JP" sz="1000" dirty="0">
                <a:solidFill>
                  <a:schemeClr val="tx1"/>
                </a:solidFill>
              </a:rPr>
              <a:t>1</a:t>
            </a:r>
            <a:r>
              <a:rPr lang="ja-JP" altLang="en-US" sz="1000" dirty="0">
                <a:solidFill>
                  <a:schemeClr val="tx1"/>
                </a:solidFill>
              </a:rPr>
              <a:t>および</a:t>
            </a:r>
            <a:r>
              <a:rPr lang="en-US" altLang="ja-JP" sz="1000" dirty="0">
                <a:solidFill>
                  <a:schemeClr val="tx1"/>
                </a:solidFill>
              </a:rPr>
              <a:t>HP</a:t>
            </a:r>
            <a:r>
              <a:rPr lang="ja-JP" altLang="en-US" sz="1000" dirty="0">
                <a:solidFill>
                  <a:schemeClr val="tx1"/>
                </a:solidFill>
              </a:rPr>
              <a:t>に記載のプログラム名と統一ください</a:t>
            </a:r>
            <a:endParaRPr lang="en-US" altLang="ja-JP" sz="1000" dirty="0">
              <a:solidFill>
                <a:schemeClr val="tx1"/>
              </a:solidFill>
            </a:endParaRPr>
          </a:p>
        </p:txBody>
      </p:sp>
      <p:sp>
        <p:nvSpPr>
          <p:cNvPr id="3" name="テキスト ボックス 2">
            <a:extLst>
              <a:ext uri="{FF2B5EF4-FFF2-40B4-BE49-F238E27FC236}">
                <a16:creationId xmlns:a16="http://schemas.microsoft.com/office/drawing/2014/main" id="{B21FE495-FDFA-4E21-0A34-901EB2D27756}"/>
              </a:ext>
            </a:extLst>
          </p:cNvPr>
          <p:cNvSpPr txBox="1"/>
          <p:nvPr/>
        </p:nvSpPr>
        <p:spPr>
          <a:xfrm>
            <a:off x="-1431828" y="137020"/>
            <a:ext cx="2263806" cy="369332"/>
          </a:xfrm>
          <a:prstGeom prst="rect">
            <a:avLst/>
          </a:prstGeom>
          <a:noFill/>
        </p:spPr>
        <p:txBody>
          <a:bodyPr wrap="square" rtlCol="0">
            <a:spAutoFit/>
          </a:bodyPr>
          <a:lstStyle/>
          <a:p>
            <a:r>
              <a:rPr kumimoji="1" lang="ja-JP" altLang="en-US" b="1" dirty="0">
                <a:solidFill>
                  <a:srgbClr val="FF0000"/>
                </a:solidFill>
              </a:rPr>
              <a:t>新規申請用</a:t>
            </a:r>
          </a:p>
        </p:txBody>
      </p:sp>
    </p:spTree>
    <p:extLst>
      <p:ext uri="{BB962C8B-B14F-4D97-AF65-F5344CB8AC3E}">
        <p14:creationId xmlns:p14="http://schemas.microsoft.com/office/powerpoint/2010/main" val="383136525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178</Words>
  <Application>Microsoft Office PowerPoint</Application>
  <PresentationFormat>画面に合わせる (4:3)</PresentationFormat>
  <Paragraphs>26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revision>1</cp:revision>
  <dcterms:created xsi:type="dcterms:W3CDTF">2026-03-25T09:11:52Z</dcterms:created>
  <dcterms:modified xsi:type="dcterms:W3CDTF">2026-03-25T09:12:01Z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2026-03-25T09:12:01Z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7f447890-a5dc-4325-9402-894dd21308c8</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