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0" r:id="rId4"/>
  </p:sldMasterIdLst>
  <p:notesMasterIdLst>
    <p:notesMasterId r:id="rId10"/>
  </p:notesMasterIdLst>
  <p:sldIdLst>
    <p:sldId id="256" r:id="rId5"/>
    <p:sldId id="258" r:id="rId6"/>
    <p:sldId id="260" r:id="rId7"/>
    <p:sldId id="257" r:id="rId8"/>
    <p:sldId id="259" r:id="rId9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ED88078-9CE5-BDA0-7C5A-86F03B6C7D70}" name="西中 詩帆(NISHINAKA Shiho)" initials="西S" userId="S::shiho.nishinaka.u5i@cao.go.jp::0b8df94e-954f-46f3-8bff-ce7200bbaee8" providerId="AD"/>
  <p188:author id="{CBCE8AD6-3943-CA6B-5D4E-DCC078B7C2E9}" name="與儀学仁" initials="学與" userId="S::yogimanato@mext.go.jp::6c19a728-c00b-4335-9658-a2e218a9f6d9" providerId="AD"/>
  <p188:author id="{D6DF9AD6-8754-38ED-7F27-319816701B8F}" name="篤志 金子" initials="篤金" userId="b4e732a57b9238b4" providerId="Windows Live"/>
  <p188:author id="{F34DDAE8-B7B5-CB53-1AF7-8DDAFC868CE7}" name="八木 亜紀子(YAGI Akiko)" initials="亜八" userId="S::akiko.yagi.y7h@cao.go.jp::7f8a2d7d-a94a-4ae5-8f5f-0604812e4f1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" initials="A" lastIdx="1" clrIdx="0">
    <p:extLst>
      <p:ext uri="{19B8F6BF-5375-455C-9EA6-DF929625EA0E}">
        <p15:presenceInfo xmlns:p15="http://schemas.microsoft.com/office/powerpoint/2012/main" userId="A" providerId="None"/>
      </p:ext>
    </p:extLst>
  </p:cmAuthor>
  <p:cmAuthor id="2" name="m" initials="A" lastIdx="4" clrIdx="1">
    <p:extLst>
      <p:ext uri="{19B8F6BF-5375-455C-9EA6-DF929625EA0E}">
        <p15:presenceInfo xmlns:p15="http://schemas.microsoft.com/office/powerpoint/2012/main" userId="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449A"/>
    <a:srgbClr val="954D9F"/>
    <a:srgbClr val="FFFFFF"/>
    <a:srgbClr val="AA71B2"/>
    <a:srgbClr val="DAC3DF"/>
    <a:srgbClr val="969696"/>
    <a:srgbClr val="D6BBEB"/>
    <a:srgbClr val="7030A0"/>
    <a:srgbClr val="B889DB"/>
    <a:srgbClr val="FD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3" autoAdjust="0"/>
    <p:restoredTop sz="96344" autoAdjust="0"/>
  </p:normalViewPr>
  <p:slideViewPr>
    <p:cSldViewPr snapToGrid="0">
      <p:cViewPr>
        <p:scale>
          <a:sx n="125" d="100"/>
          <a:sy n="125" d="100"/>
        </p:scale>
        <p:origin x="2508" y="-121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8056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8056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5290C44A-F8FA-42DA-8275-C0A110770520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08" tIns="46054" rIns="92108" bIns="4605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2108" tIns="46054" rIns="92108" bIns="4605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8055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2" y="9428584"/>
            <a:ext cx="2945660" cy="498055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765568B7-8841-49CD-B78B-7537536C16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323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1075"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5568B7-8841-49CD-B78B-7537536C16EA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135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5568B7-8841-49CD-B78B-7537536C16E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812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891EB-9DE7-B45A-BB59-C6181EDBC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0FF82A2-8922-1059-7B46-579B8328E2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3BB24F9-FCDB-0CAE-D89E-773187C646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433A860-47BD-7EE1-45C9-53FE037940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5568B7-8841-49CD-B78B-7537536C16E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256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5568B7-8841-49CD-B78B-7537536C16E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9098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5568B7-8841-49CD-B78B-7537536C16EA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453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1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662"/>
            </a:lvl1pPr>
            <a:lvl2pPr marL="316520" indent="0" algn="ctr">
              <a:buNone/>
              <a:defRPr sz="1385"/>
            </a:lvl2pPr>
            <a:lvl3pPr marL="633039" indent="0" algn="ctr">
              <a:buNone/>
              <a:defRPr sz="1246"/>
            </a:lvl3pPr>
            <a:lvl4pPr marL="949559" indent="0" algn="ctr">
              <a:buNone/>
              <a:defRPr sz="1108"/>
            </a:lvl4pPr>
            <a:lvl5pPr marL="1266078" indent="0" algn="ctr">
              <a:buNone/>
              <a:defRPr sz="1108"/>
            </a:lvl5pPr>
            <a:lvl6pPr marL="1582598" indent="0" algn="ctr">
              <a:buNone/>
              <a:defRPr sz="1108"/>
            </a:lvl6pPr>
            <a:lvl7pPr marL="1899117" indent="0" algn="ctr">
              <a:buNone/>
              <a:defRPr sz="1108"/>
            </a:lvl7pPr>
            <a:lvl8pPr marL="2215637" indent="0" algn="ctr">
              <a:buNone/>
              <a:defRPr sz="1108"/>
            </a:lvl8pPr>
            <a:lvl9pPr marL="2532156" indent="0" algn="ctr">
              <a:buNone/>
              <a:defRPr sz="1108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CFAC57F9-1240-4B7C-A2F0-4E92AC230523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039938" y="9495203"/>
            <a:ext cx="1543050" cy="527403"/>
          </a:xfrm>
          <a:prstGeom prst="rect">
            <a:avLst/>
          </a:prstGeom>
        </p:spPr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6591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49513A68-2AF2-4319-94BC-A91FE6E5F60B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619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086118F9-7495-49B0-9808-B141368E7F75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1448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91F31E98-788F-47A2-8976-2FB51066DBCD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3827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1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662">
                <a:solidFill>
                  <a:schemeClr val="tx1"/>
                </a:solidFill>
              </a:defRPr>
            </a:lvl1pPr>
            <a:lvl2pPr marL="316520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2pPr>
            <a:lvl3pPr marL="633039" indent="0">
              <a:buNone/>
              <a:defRPr sz="1246">
                <a:solidFill>
                  <a:schemeClr val="tx1">
                    <a:tint val="75000"/>
                  </a:schemeClr>
                </a:solidFill>
              </a:defRPr>
            </a:lvl3pPr>
            <a:lvl4pPr marL="949559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4pPr>
            <a:lvl5pPr marL="1266078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5pPr>
            <a:lvl6pPr marL="1582598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6pPr>
            <a:lvl7pPr marL="189911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7pPr>
            <a:lvl8pPr marL="221563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8pPr>
            <a:lvl9pPr marL="2532156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7CB34543-3C0E-4925-8CA5-DA6D39349BC8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9870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2D1EC985-7099-445A-AE3B-ACD8F9AA2D24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7876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6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7"/>
            <a:ext cx="2901255" cy="1190095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301BACC7-EC88-4A10-B200-1377DCB31A42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848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D11075FE-3082-4FC8-8F5D-10F895BD4A78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2602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6D32AC9E-7055-4A29-B60F-A9D4625794F1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18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21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4"/>
            <a:ext cx="3471863" cy="7039681"/>
          </a:xfrm>
        </p:spPr>
        <p:txBody>
          <a:bodyPr/>
          <a:lstStyle>
            <a:lvl1pPr>
              <a:defRPr sz="2215"/>
            </a:lvl1pPr>
            <a:lvl2pPr>
              <a:defRPr sz="1938"/>
            </a:lvl2pPr>
            <a:lvl3pPr>
              <a:defRPr sz="1662"/>
            </a:lvl3pPr>
            <a:lvl4pPr>
              <a:defRPr sz="1385"/>
            </a:lvl4pPr>
            <a:lvl5pPr>
              <a:defRPr sz="1385"/>
            </a:lvl5pPr>
            <a:lvl6pPr>
              <a:defRPr sz="1385"/>
            </a:lvl6pPr>
            <a:lvl7pPr>
              <a:defRPr sz="1385"/>
            </a:lvl7pPr>
            <a:lvl8pPr>
              <a:defRPr sz="1385"/>
            </a:lvl8pPr>
            <a:lvl9pPr>
              <a:defRPr sz="138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108"/>
            </a:lvl1pPr>
            <a:lvl2pPr marL="316520" indent="0">
              <a:buNone/>
              <a:defRPr sz="969"/>
            </a:lvl2pPr>
            <a:lvl3pPr marL="633039" indent="0">
              <a:buNone/>
              <a:defRPr sz="831"/>
            </a:lvl3pPr>
            <a:lvl4pPr marL="949559" indent="0">
              <a:buNone/>
              <a:defRPr sz="692"/>
            </a:lvl4pPr>
            <a:lvl5pPr marL="1266078" indent="0">
              <a:buNone/>
              <a:defRPr sz="692"/>
            </a:lvl5pPr>
            <a:lvl6pPr marL="1582598" indent="0">
              <a:buNone/>
              <a:defRPr sz="692"/>
            </a:lvl6pPr>
            <a:lvl7pPr marL="1899117" indent="0">
              <a:buNone/>
              <a:defRPr sz="692"/>
            </a:lvl7pPr>
            <a:lvl8pPr marL="2215637" indent="0">
              <a:buNone/>
              <a:defRPr sz="692"/>
            </a:lvl8pPr>
            <a:lvl9pPr marL="2532156" indent="0">
              <a:buNone/>
              <a:defRPr sz="6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364B7A7A-F53F-42BD-96BF-E33827A39E69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623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21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4"/>
            <a:ext cx="3471863" cy="7039681"/>
          </a:xfrm>
        </p:spPr>
        <p:txBody>
          <a:bodyPr anchor="t"/>
          <a:lstStyle>
            <a:lvl1pPr marL="0" indent="0">
              <a:buNone/>
              <a:defRPr sz="2215"/>
            </a:lvl1pPr>
            <a:lvl2pPr marL="316520" indent="0">
              <a:buNone/>
              <a:defRPr sz="1938"/>
            </a:lvl2pPr>
            <a:lvl3pPr marL="633039" indent="0">
              <a:buNone/>
              <a:defRPr sz="1662"/>
            </a:lvl3pPr>
            <a:lvl4pPr marL="949559" indent="0">
              <a:buNone/>
              <a:defRPr sz="1385"/>
            </a:lvl4pPr>
            <a:lvl5pPr marL="1266078" indent="0">
              <a:buNone/>
              <a:defRPr sz="1385"/>
            </a:lvl5pPr>
            <a:lvl6pPr marL="1582598" indent="0">
              <a:buNone/>
              <a:defRPr sz="1385"/>
            </a:lvl6pPr>
            <a:lvl7pPr marL="1899117" indent="0">
              <a:buNone/>
              <a:defRPr sz="1385"/>
            </a:lvl7pPr>
            <a:lvl8pPr marL="2215637" indent="0">
              <a:buNone/>
              <a:defRPr sz="1385"/>
            </a:lvl8pPr>
            <a:lvl9pPr marL="2532156" indent="0">
              <a:buNone/>
              <a:defRPr sz="138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108"/>
            </a:lvl1pPr>
            <a:lvl2pPr marL="316520" indent="0">
              <a:buNone/>
              <a:defRPr sz="969"/>
            </a:lvl2pPr>
            <a:lvl3pPr marL="633039" indent="0">
              <a:buNone/>
              <a:defRPr sz="831"/>
            </a:lvl3pPr>
            <a:lvl4pPr marL="949559" indent="0">
              <a:buNone/>
              <a:defRPr sz="692"/>
            </a:lvl4pPr>
            <a:lvl5pPr marL="1266078" indent="0">
              <a:buNone/>
              <a:defRPr sz="692"/>
            </a:lvl5pPr>
            <a:lvl6pPr marL="1582598" indent="0">
              <a:buNone/>
              <a:defRPr sz="692"/>
            </a:lvl6pPr>
            <a:lvl7pPr marL="1899117" indent="0">
              <a:buNone/>
              <a:defRPr sz="692"/>
            </a:lvl7pPr>
            <a:lvl8pPr marL="2215637" indent="0">
              <a:buNone/>
              <a:defRPr sz="692"/>
            </a:lvl8pPr>
            <a:lvl9pPr marL="2532156" indent="0">
              <a:buNone/>
              <a:defRPr sz="692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020C21F9-31D2-4623-9491-90EC625F8E4F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/>
          <a:lstStyle/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65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E9E71-C26F-4210-894C-4CF8C694A32A}" type="datetime1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C99BD-4CB3-4AB8-B45E-067A6B3414C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62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kumimoji="1" sz="3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 panose="020B0604020202020204" pitchFamily="34" charset="0"/>
        <a:buChar char="•"/>
        <a:defRPr kumimoji="1"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kumimoji="1"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emf"/><Relationship Id="rId5" Type="http://schemas.openxmlformats.org/officeDocument/2006/relationships/image" Target="../media/image4.png"/><Relationship Id="rId10" Type="http://schemas.openxmlformats.org/officeDocument/2006/relationships/image" Target="../media/image9.emf"/><Relationship Id="rId4" Type="http://schemas.openxmlformats.org/officeDocument/2006/relationships/image" Target="../media/image3.png"/><Relationship Id="rId9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3.png"/><Relationship Id="rId7" Type="http://schemas.openxmlformats.org/officeDocument/2006/relationships/image" Target="../media/image8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4.png"/><Relationship Id="rId9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17E39A0-4097-4EC3-97DC-78A4A97270C4}"/>
              </a:ext>
            </a:extLst>
          </p:cNvPr>
          <p:cNvSpPr/>
          <p:nvPr/>
        </p:nvSpPr>
        <p:spPr>
          <a:xfrm>
            <a:off x="101600" y="101600"/>
            <a:ext cx="6654800" cy="9499126"/>
          </a:xfrm>
          <a:prstGeom prst="rect">
            <a:avLst/>
          </a:prstGeom>
          <a:solidFill>
            <a:srgbClr val="DAC3DF">
              <a:alpha val="80000"/>
            </a:srgbClr>
          </a:solidFill>
          <a:ln w="9525">
            <a:solidFill>
              <a:srgbClr val="E6C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7F024947-3781-4E82-87C4-5B874C967414}"/>
              </a:ext>
            </a:extLst>
          </p:cNvPr>
          <p:cNvSpPr/>
          <p:nvPr/>
        </p:nvSpPr>
        <p:spPr>
          <a:xfrm>
            <a:off x="213865" y="189137"/>
            <a:ext cx="6426200" cy="9306066"/>
          </a:xfrm>
          <a:prstGeom prst="roundRect">
            <a:avLst>
              <a:gd name="adj" fmla="val 2833"/>
            </a:avLst>
          </a:prstGeom>
          <a:solidFill>
            <a:schemeClr val="bg1"/>
          </a:solidFill>
          <a:ln w="38100">
            <a:solidFill>
              <a:srgbClr val="954D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B5422686-420C-47A5-BDD1-70ACEDAAFA99}"/>
              </a:ext>
            </a:extLst>
          </p:cNvPr>
          <p:cNvCxnSpPr/>
          <p:nvPr/>
        </p:nvCxnSpPr>
        <p:spPr>
          <a:xfrm>
            <a:off x="917620" y="1802688"/>
            <a:ext cx="5022761" cy="0"/>
          </a:xfrm>
          <a:prstGeom prst="line">
            <a:avLst/>
          </a:prstGeom>
          <a:ln w="38100">
            <a:solidFill>
              <a:srgbClr val="954D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46B8EAE-1119-4A97-80E1-31F33BD4BD32}"/>
              </a:ext>
            </a:extLst>
          </p:cNvPr>
          <p:cNvSpPr txBox="1"/>
          <p:nvPr/>
        </p:nvSpPr>
        <p:spPr>
          <a:xfrm>
            <a:off x="753523" y="725470"/>
            <a:ext cx="53509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お互いの心と体を</a:t>
            </a:r>
            <a:endParaRPr lang="en-US" altLang="ja-JP" sz="3200" b="1" dirty="0">
              <a:solidFill>
                <a:srgbClr val="954D9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32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大切にするために</a:t>
            </a:r>
            <a:endParaRPr lang="en-US" altLang="ja-JP" sz="3200" b="1" dirty="0">
              <a:solidFill>
                <a:srgbClr val="954D9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F94B5A5-E016-43B7-B4D3-677EFE8C24E9}"/>
              </a:ext>
            </a:extLst>
          </p:cNvPr>
          <p:cNvSpPr txBox="1"/>
          <p:nvPr/>
        </p:nvSpPr>
        <p:spPr>
          <a:xfrm>
            <a:off x="753522" y="1846512"/>
            <a:ext cx="53509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ー性暴力のない社会に向けてー</a:t>
            </a:r>
            <a:endParaRPr lang="en-US" altLang="ja-JP" sz="2000" b="1" dirty="0">
              <a:solidFill>
                <a:srgbClr val="954D9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12">
            <a:extLst>
              <a:ext uri="{FF2B5EF4-FFF2-40B4-BE49-F238E27FC236}">
                <a16:creationId xmlns:a16="http://schemas.microsoft.com/office/drawing/2014/main" id="{6CBF192A-752D-4E06-8BB7-0E50373BF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0</a:t>
            </a:fld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3E085BE9-8AF3-44FE-985E-6C0D425B63E4}"/>
              </a:ext>
            </a:extLst>
          </p:cNvPr>
          <p:cNvSpPr/>
          <p:nvPr/>
        </p:nvSpPr>
        <p:spPr>
          <a:xfrm>
            <a:off x="539386" y="5159629"/>
            <a:ext cx="5775158" cy="2131508"/>
          </a:xfrm>
          <a:prstGeom prst="roundRect">
            <a:avLst/>
          </a:prstGeom>
          <a:solidFill>
            <a:srgbClr val="DAC3DF">
              <a:alpha val="80000"/>
            </a:srgbClr>
          </a:solidFill>
          <a:ln w="9525">
            <a:solidFill>
              <a:srgbClr val="E6C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8C9E1185-B8EF-45C4-A5C4-B43DC9969AD5}"/>
              </a:ext>
            </a:extLst>
          </p:cNvPr>
          <p:cNvSpPr txBox="1"/>
          <p:nvPr/>
        </p:nvSpPr>
        <p:spPr>
          <a:xfrm>
            <a:off x="598571" y="5452570"/>
            <a:ext cx="5660858" cy="1519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ja-JP" altLang="en-US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誰もが自分の心と体を尊重される権利を持っています。</a:t>
            </a:r>
            <a:endParaRPr lang="en-US" altLang="ja-JP" sz="13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>
              <a:lnSpc>
                <a:spcPct val="120000"/>
              </a:lnSpc>
            </a:pPr>
            <a:r>
              <a:rPr lang="ja-JP" altLang="en-US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同意のない性的な行為は、人権侵害です。</a:t>
            </a:r>
            <a:endParaRPr lang="en-US" altLang="ja-JP" sz="13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>
              <a:lnSpc>
                <a:spcPct val="120000"/>
              </a:lnSpc>
            </a:pPr>
            <a:r>
              <a:rPr lang="ja-JP" altLang="en-US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この冊子には、自分の心と体を大切にし、</a:t>
            </a:r>
            <a:endParaRPr lang="en-US" altLang="ja-JP" sz="13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>
              <a:lnSpc>
                <a:spcPct val="120000"/>
              </a:lnSpc>
            </a:pPr>
            <a:r>
              <a:rPr lang="ja-JP" altLang="en-US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周りの人の心と体も大切にするためのヒントが書かれています。</a:t>
            </a:r>
            <a:endParaRPr lang="en-US" altLang="ja-JP" sz="13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>
              <a:lnSpc>
                <a:spcPct val="120000"/>
              </a:lnSpc>
            </a:pPr>
            <a:r>
              <a:rPr lang="ja-JP" altLang="en-US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一人で、あるいは周りの人と一緒に読んで、性暴力のない社会にむけて、</a:t>
            </a:r>
            <a:endParaRPr lang="en-US" altLang="ja-JP" sz="13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>
              <a:lnSpc>
                <a:spcPct val="120000"/>
              </a:lnSpc>
            </a:pPr>
            <a:r>
              <a:rPr lang="ja-JP" altLang="en-US" sz="1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今日から自分にできることを考えてみましょう。</a:t>
            </a:r>
            <a:endParaRPr lang="en-US" altLang="ja-JP" sz="13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3" name="楕円 22">
            <a:extLst>
              <a:ext uri="{FF2B5EF4-FFF2-40B4-BE49-F238E27FC236}">
                <a16:creationId xmlns:a16="http://schemas.microsoft.com/office/drawing/2014/main" id="{B64D31BB-A674-4690-A379-FA43C12CD9AB}"/>
              </a:ext>
            </a:extLst>
          </p:cNvPr>
          <p:cNvSpPr/>
          <p:nvPr/>
        </p:nvSpPr>
        <p:spPr>
          <a:xfrm>
            <a:off x="1074740" y="7824869"/>
            <a:ext cx="653142" cy="653142"/>
          </a:xfrm>
          <a:prstGeom prst="ellipse">
            <a:avLst/>
          </a:prstGeom>
          <a:solidFill>
            <a:srgbClr val="954D9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D2E22F2-9EB5-46EB-918D-87592863472A}"/>
              </a:ext>
            </a:extLst>
          </p:cNvPr>
          <p:cNvSpPr txBox="1"/>
          <p:nvPr/>
        </p:nvSpPr>
        <p:spPr>
          <a:xfrm>
            <a:off x="1119705" y="8012065"/>
            <a:ext cx="6531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目次</a:t>
            </a:r>
            <a:endParaRPr lang="en-US" altLang="ja-JP" sz="1400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9C89255-7B95-496C-95E7-7DEF69640157}"/>
              </a:ext>
            </a:extLst>
          </p:cNvPr>
          <p:cNvSpPr txBox="1"/>
          <p:nvPr/>
        </p:nvSpPr>
        <p:spPr>
          <a:xfrm>
            <a:off x="1840639" y="7553908"/>
            <a:ext cx="404612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ja-JP" altLang="en-US" sz="14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性暴力とは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ja-JP" altLang="en-US" sz="14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どのような被害が起きているの？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ja-JP" altLang="en-US" sz="14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身近でこのような被害が起きています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ja-JP" altLang="en-US" sz="14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性暴力が起きないようにするには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ja-JP" altLang="en-US" sz="14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困った時はどうすればいいの？</a:t>
            </a: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ja-JP" altLang="en-US" sz="14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相談先</a:t>
            </a:r>
            <a:endParaRPr lang="en-US" altLang="ja-JP" sz="1400" b="1" dirty="0">
              <a:solidFill>
                <a:srgbClr val="954D9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6" name="Google Shape;124;p18" descr="アイ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2042D66F-C93A-6C1A-28F1-82E5BEAF276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5068" y="2822558"/>
            <a:ext cx="6076072" cy="19253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6841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3BD92751-2413-41C1-A65A-059FDA4490AC}"/>
              </a:ext>
            </a:extLst>
          </p:cNvPr>
          <p:cNvSpPr/>
          <p:nvPr/>
        </p:nvSpPr>
        <p:spPr>
          <a:xfrm>
            <a:off x="101600" y="101600"/>
            <a:ext cx="6654800" cy="9499126"/>
          </a:xfrm>
          <a:prstGeom prst="rect">
            <a:avLst/>
          </a:prstGeom>
          <a:solidFill>
            <a:srgbClr val="DAC3DF">
              <a:alpha val="80000"/>
            </a:srgbClr>
          </a:solidFill>
          <a:ln w="9525">
            <a:solidFill>
              <a:srgbClr val="E6C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CA1AE007-DDFC-49AF-89CA-CC16A8C908C8}"/>
              </a:ext>
            </a:extLst>
          </p:cNvPr>
          <p:cNvSpPr/>
          <p:nvPr/>
        </p:nvSpPr>
        <p:spPr>
          <a:xfrm>
            <a:off x="215900" y="207570"/>
            <a:ext cx="6426200" cy="9306066"/>
          </a:xfrm>
          <a:prstGeom prst="roundRect">
            <a:avLst>
              <a:gd name="adj" fmla="val 2833"/>
            </a:avLst>
          </a:prstGeom>
          <a:solidFill>
            <a:schemeClr val="bg1"/>
          </a:solidFill>
          <a:ln w="38100">
            <a:solidFill>
              <a:srgbClr val="954D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65F072D3-5212-4F85-BEF0-B2DD1BF1A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fld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FDDB632E-EA97-48BC-AD3D-E0CFFCAB740A}"/>
              </a:ext>
            </a:extLst>
          </p:cNvPr>
          <p:cNvSpPr txBox="1"/>
          <p:nvPr/>
        </p:nvSpPr>
        <p:spPr>
          <a:xfrm>
            <a:off x="1988641" y="219600"/>
            <a:ext cx="2880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l"/>
            </a:pPr>
            <a:r>
              <a:rPr lang="ja-JP" altLang="en-US" sz="16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性暴力とは</a:t>
            </a:r>
          </a:p>
        </p:txBody>
      </p:sp>
      <p:sp>
        <p:nvSpPr>
          <p:cNvPr id="60" name="四角形: 角を丸くする 59">
            <a:extLst>
              <a:ext uri="{FF2B5EF4-FFF2-40B4-BE49-F238E27FC236}">
                <a16:creationId xmlns:a16="http://schemas.microsoft.com/office/drawing/2014/main" id="{A8311F2D-AD6E-418E-B2AF-F781F4491CBF}"/>
              </a:ext>
            </a:extLst>
          </p:cNvPr>
          <p:cNvSpPr/>
          <p:nvPr/>
        </p:nvSpPr>
        <p:spPr>
          <a:xfrm>
            <a:off x="741509" y="517654"/>
            <a:ext cx="5374983" cy="1569660"/>
          </a:xfrm>
          <a:prstGeom prst="roundRect">
            <a:avLst/>
          </a:prstGeom>
          <a:solidFill>
            <a:schemeClr val="bg1"/>
          </a:solidFill>
          <a:ln w="19050" cap="rnd">
            <a:solidFill>
              <a:srgbClr val="954D9F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C0084AC1-30DC-4AEF-B56E-D781B5B99FE9}"/>
              </a:ext>
            </a:extLst>
          </p:cNvPr>
          <p:cNvSpPr txBox="1"/>
          <p:nvPr/>
        </p:nvSpPr>
        <p:spPr>
          <a:xfrm>
            <a:off x="768671" y="546936"/>
            <a:ext cx="5320659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いつ、どこで、だれと、どのような性的な関係を持つかは、自分で決めることができます。</a:t>
            </a:r>
            <a:r>
              <a:rPr lang="ja-JP" altLang="en-US" sz="11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同意のない性的な行為は、すべて性暴力にあたります</a:t>
            </a:r>
            <a:r>
              <a:rPr lang="ja-JP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sz="11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sz="7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あなたや周りの人は、自分の心と体を尊重される権利を持っています。</a:t>
            </a:r>
            <a:endParaRPr lang="en-US" altLang="ja-JP" sz="11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性暴力は、その権利を著しく侵害するものです。</a:t>
            </a:r>
            <a:endParaRPr lang="en-US" altLang="ja-JP" sz="11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被害者の心身に長期にわたり重大な悪影響を及ぼします。</a:t>
            </a:r>
            <a:endParaRPr lang="en-US" altLang="ja-JP" sz="11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sz="1050" b="1" dirty="0">
              <a:solidFill>
                <a:srgbClr val="7030A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200" b="1" u="sng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性暴力は決して許されないものであり、被害者は悪くありません</a:t>
            </a:r>
            <a:r>
              <a:rPr lang="ja-JP" altLang="en-US" sz="12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sz="1200" b="1" dirty="0">
              <a:solidFill>
                <a:srgbClr val="954D9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66700"/>
            <a:r>
              <a:rPr lang="en-US" altLang="ja-JP" sz="105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105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性暴力は、刑法の処罰の対象となり得ます。</a:t>
            </a:r>
            <a:endParaRPr lang="en-US" altLang="ja-JP" sz="1050" b="1" dirty="0">
              <a:solidFill>
                <a:srgbClr val="954D9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67" name="直線コネクタ 66">
            <a:extLst>
              <a:ext uri="{FF2B5EF4-FFF2-40B4-BE49-F238E27FC236}">
                <a16:creationId xmlns:a16="http://schemas.microsoft.com/office/drawing/2014/main" id="{44958127-519A-4405-AABA-FAA589E73455}"/>
              </a:ext>
            </a:extLst>
          </p:cNvPr>
          <p:cNvCxnSpPr>
            <a:cxnSpLocks/>
          </p:cNvCxnSpPr>
          <p:nvPr/>
        </p:nvCxnSpPr>
        <p:spPr>
          <a:xfrm>
            <a:off x="429392" y="5304124"/>
            <a:ext cx="5999217" cy="0"/>
          </a:xfrm>
          <a:prstGeom prst="line">
            <a:avLst/>
          </a:prstGeom>
          <a:ln w="38100">
            <a:solidFill>
              <a:srgbClr val="954D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BC7E7AEC-90C9-421A-BF2A-B6EA82E8ED71}"/>
              </a:ext>
            </a:extLst>
          </p:cNvPr>
          <p:cNvSpPr txBox="1"/>
          <p:nvPr/>
        </p:nvSpPr>
        <p:spPr>
          <a:xfrm>
            <a:off x="1091425" y="2235533"/>
            <a:ext cx="46751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どのような性暴力があるの？（例）</a:t>
            </a:r>
          </a:p>
        </p:txBody>
      </p:sp>
      <p:sp>
        <p:nvSpPr>
          <p:cNvPr id="69" name="四角形: 角を丸くする 68">
            <a:extLst>
              <a:ext uri="{FF2B5EF4-FFF2-40B4-BE49-F238E27FC236}">
                <a16:creationId xmlns:a16="http://schemas.microsoft.com/office/drawing/2014/main" id="{C6FC2561-31BC-47E1-9042-2676664AF3C4}"/>
              </a:ext>
            </a:extLst>
          </p:cNvPr>
          <p:cNvSpPr/>
          <p:nvPr/>
        </p:nvSpPr>
        <p:spPr>
          <a:xfrm>
            <a:off x="1120649" y="2505014"/>
            <a:ext cx="1433371" cy="266313"/>
          </a:xfrm>
          <a:prstGeom prst="roundRect">
            <a:avLst/>
          </a:prstGeom>
          <a:solidFill>
            <a:srgbClr val="954D9F">
              <a:alpha val="80000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87E40EB6-0A0D-47E8-9EC2-5F31BFB7322E}"/>
              </a:ext>
            </a:extLst>
          </p:cNvPr>
          <p:cNvSpPr txBox="1"/>
          <p:nvPr/>
        </p:nvSpPr>
        <p:spPr>
          <a:xfrm>
            <a:off x="996780" y="2522571"/>
            <a:ext cx="16715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同意のない性的な行為</a:t>
            </a:r>
          </a:p>
        </p:txBody>
      </p:sp>
      <p:sp>
        <p:nvSpPr>
          <p:cNvPr id="71" name="四角形: 角を丸くする 70">
            <a:extLst>
              <a:ext uri="{FF2B5EF4-FFF2-40B4-BE49-F238E27FC236}">
                <a16:creationId xmlns:a16="http://schemas.microsoft.com/office/drawing/2014/main" id="{0947F33D-E9F4-48AA-9C81-BB57B8ECD856}"/>
              </a:ext>
            </a:extLst>
          </p:cNvPr>
          <p:cNvSpPr/>
          <p:nvPr/>
        </p:nvSpPr>
        <p:spPr>
          <a:xfrm>
            <a:off x="4126056" y="2543650"/>
            <a:ext cx="2087419" cy="347879"/>
          </a:xfrm>
          <a:prstGeom prst="roundRect">
            <a:avLst/>
          </a:prstGeom>
          <a:solidFill>
            <a:srgbClr val="954D9F">
              <a:alpha val="80000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D964B74C-998F-4E23-BD66-996410AF1E92}"/>
              </a:ext>
            </a:extLst>
          </p:cNvPr>
          <p:cNvSpPr txBox="1"/>
          <p:nvPr/>
        </p:nvSpPr>
        <p:spPr>
          <a:xfrm>
            <a:off x="3991216" y="2533343"/>
            <a:ext cx="23570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セクシュアルハラスメント</a:t>
            </a:r>
          </a:p>
          <a:p>
            <a:pPr algn="ctr"/>
            <a:r>
              <a:rPr lang="ja-JP" altLang="en-US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（他人を不快にさせる性的な言動）</a:t>
            </a:r>
          </a:p>
        </p:txBody>
      </p:sp>
      <p:cxnSp>
        <p:nvCxnSpPr>
          <p:cNvPr id="75" name="直線コネクタ 74">
            <a:extLst>
              <a:ext uri="{FF2B5EF4-FFF2-40B4-BE49-F238E27FC236}">
                <a16:creationId xmlns:a16="http://schemas.microsoft.com/office/drawing/2014/main" id="{89EAE613-09C3-4F32-9FA4-7C13E50ABA02}"/>
              </a:ext>
            </a:extLst>
          </p:cNvPr>
          <p:cNvCxnSpPr>
            <a:cxnSpLocks/>
          </p:cNvCxnSpPr>
          <p:nvPr/>
        </p:nvCxnSpPr>
        <p:spPr>
          <a:xfrm>
            <a:off x="3839877" y="2546243"/>
            <a:ext cx="0" cy="2732123"/>
          </a:xfrm>
          <a:prstGeom prst="line">
            <a:avLst/>
          </a:prstGeom>
          <a:ln w="1270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712F0F55-D4F9-46C4-9942-BBB8EF051414}"/>
              </a:ext>
            </a:extLst>
          </p:cNvPr>
          <p:cNvSpPr txBox="1"/>
          <p:nvPr/>
        </p:nvSpPr>
        <p:spPr>
          <a:xfrm>
            <a:off x="299640" y="2803010"/>
            <a:ext cx="19127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n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同意のない状態での</a:t>
            </a:r>
          </a:p>
          <a:p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ボディタッチ、キス、性交等</a:t>
            </a: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B8ED1218-0EAF-428B-AB1A-0F7750453B90}"/>
              </a:ext>
            </a:extLst>
          </p:cNvPr>
          <p:cNvSpPr txBox="1"/>
          <p:nvPr/>
        </p:nvSpPr>
        <p:spPr>
          <a:xfrm>
            <a:off x="299640" y="4220430"/>
            <a:ext cx="24435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n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アルコールや、レイプドラッグ等の薬物を使用した性暴力</a:t>
            </a:r>
          </a:p>
        </p:txBody>
      </p:sp>
      <p:pic>
        <p:nvPicPr>
          <p:cNvPr id="78" name="図 77" descr="ロゴ が含まれている画像&#10;&#10;自動的に生成された説明">
            <a:extLst>
              <a:ext uri="{FF2B5EF4-FFF2-40B4-BE49-F238E27FC236}">
                <a16:creationId xmlns:a16="http://schemas.microsoft.com/office/drawing/2014/main" id="{F3E91CC9-6644-4213-9786-433FE055E3A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7272" y="3194259"/>
            <a:ext cx="1065922" cy="1014921"/>
          </a:xfrm>
          <a:prstGeom prst="rect">
            <a:avLst/>
          </a:prstGeom>
        </p:spPr>
      </p:pic>
      <p:pic>
        <p:nvPicPr>
          <p:cNvPr id="79" name="図 78" descr="座る, 小さい, テーブル, コンピュータ が含まれている画像&#10;&#10;自動的に生成された説明">
            <a:extLst>
              <a:ext uri="{FF2B5EF4-FFF2-40B4-BE49-F238E27FC236}">
                <a16:creationId xmlns:a16="http://schemas.microsoft.com/office/drawing/2014/main" id="{53B1E1D9-4980-4444-966B-77204BDE242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10036" y="4593777"/>
            <a:ext cx="718816" cy="682048"/>
          </a:xfrm>
          <a:prstGeom prst="rect">
            <a:avLst/>
          </a:prstGeom>
        </p:spPr>
      </p:pic>
      <p:pic>
        <p:nvPicPr>
          <p:cNvPr id="80" name="図 79" descr="アイコン&#10;&#10;自動的に生成された説明">
            <a:extLst>
              <a:ext uri="{FF2B5EF4-FFF2-40B4-BE49-F238E27FC236}">
                <a16:creationId xmlns:a16="http://schemas.microsoft.com/office/drawing/2014/main" id="{A0CF9599-6F65-4FEE-AB4B-5FD853768B41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0120" y="4645408"/>
            <a:ext cx="684907" cy="546864"/>
          </a:xfrm>
          <a:prstGeom prst="rect">
            <a:avLst/>
          </a:prstGeom>
        </p:spPr>
      </p:pic>
      <p:pic>
        <p:nvPicPr>
          <p:cNvPr id="82" name="図 81">
            <a:extLst>
              <a:ext uri="{FF2B5EF4-FFF2-40B4-BE49-F238E27FC236}">
                <a16:creationId xmlns:a16="http://schemas.microsoft.com/office/drawing/2014/main" id="{488B5B77-5973-4903-9F8C-D0B5C9DF9200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91611" y="2791848"/>
            <a:ext cx="1186685" cy="1417332"/>
          </a:xfrm>
          <a:prstGeom prst="rect">
            <a:avLst/>
          </a:prstGeom>
        </p:spPr>
      </p:pic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3A86E2B0-AE3F-4E17-A16E-B723F93504FF}"/>
              </a:ext>
            </a:extLst>
          </p:cNvPr>
          <p:cNvSpPr txBox="1"/>
          <p:nvPr/>
        </p:nvSpPr>
        <p:spPr>
          <a:xfrm>
            <a:off x="2639494" y="2803482"/>
            <a:ext cx="9739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n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痴漢</a:t>
            </a:r>
          </a:p>
        </p:txBody>
      </p:sp>
      <p:pic>
        <p:nvPicPr>
          <p:cNvPr id="84" name="図 83">
            <a:extLst>
              <a:ext uri="{FF2B5EF4-FFF2-40B4-BE49-F238E27FC236}">
                <a16:creationId xmlns:a16="http://schemas.microsoft.com/office/drawing/2014/main" id="{56981616-ED2E-4B4E-8F9A-BF72B8BCD95F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849" y="4543999"/>
            <a:ext cx="411855" cy="716628"/>
          </a:xfrm>
          <a:prstGeom prst="rect">
            <a:avLst/>
          </a:prstGeom>
        </p:spPr>
      </p:pic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A45ECD0B-4E5E-4DBE-960C-8AC1D2BAB66A}"/>
              </a:ext>
            </a:extLst>
          </p:cNvPr>
          <p:cNvSpPr txBox="1"/>
          <p:nvPr/>
        </p:nvSpPr>
        <p:spPr>
          <a:xfrm>
            <a:off x="2634109" y="4220430"/>
            <a:ext cx="13409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n"/>
            </a:pPr>
            <a:r>
              <a:rPr lang="en-US" altLang="ja-JP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SNS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等を通じた性被害</a:t>
            </a:r>
          </a:p>
        </p:txBody>
      </p:sp>
      <p:pic>
        <p:nvPicPr>
          <p:cNvPr id="88" name="図 87" descr="アイコン&#10;&#10;自動的に生成された説明">
            <a:extLst>
              <a:ext uri="{FF2B5EF4-FFF2-40B4-BE49-F238E27FC236}">
                <a16:creationId xmlns:a16="http://schemas.microsoft.com/office/drawing/2014/main" id="{77931708-9EEB-4652-8837-86B1C7CDBAC7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0157" y="4571343"/>
            <a:ext cx="900571" cy="581644"/>
          </a:xfrm>
          <a:prstGeom prst="rect">
            <a:avLst/>
          </a:prstGeom>
        </p:spPr>
      </p:pic>
      <p:sp>
        <p:nvSpPr>
          <p:cNvPr id="92" name="四角形: 角を丸くする 91">
            <a:extLst>
              <a:ext uri="{FF2B5EF4-FFF2-40B4-BE49-F238E27FC236}">
                <a16:creationId xmlns:a16="http://schemas.microsoft.com/office/drawing/2014/main" id="{EDF91E85-B60D-4629-8A6C-F7AD9D9328BE}"/>
              </a:ext>
            </a:extLst>
          </p:cNvPr>
          <p:cNvSpPr/>
          <p:nvPr/>
        </p:nvSpPr>
        <p:spPr>
          <a:xfrm>
            <a:off x="4019138" y="3042292"/>
            <a:ext cx="1152000" cy="347879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3" name="四角形: 角を丸くする 92">
            <a:extLst>
              <a:ext uri="{FF2B5EF4-FFF2-40B4-BE49-F238E27FC236}">
                <a16:creationId xmlns:a16="http://schemas.microsoft.com/office/drawing/2014/main" id="{01389218-2BDC-499E-846D-49209EF99A94}"/>
              </a:ext>
            </a:extLst>
          </p:cNvPr>
          <p:cNvSpPr/>
          <p:nvPr/>
        </p:nvSpPr>
        <p:spPr>
          <a:xfrm>
            <a:off x="5303833" y="3052414"/>
            <a:ext cx="1152000" cy="347879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34F451AD-60B9-44AC-88FC-773D3B616AC0}"/>
              </a:ext>
            </a:extLst>
          </p:cNvPr>
          <p:cNvSpPr txBox="1"/>
          <p:nvPr/>
        </p:nvSpPr>
        <p:spPr>
          <a:xfrm>
            <a:off x="4006279" y="3018944"/>
            <a:ext cx="1248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じろじろ見られて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嫌だな</a:t>
            </a:r>
          </a:p>
        </p:txBody>
      </p:sp>
      <p:sp>
        <p:nvSpPr>
          <p:cNvPr id="101" name="四角形: 角を丸くする 100">
            <a:extLst>
              <a:ext uri="{FF2B5EF4-FFF2-40B4-BE49-F238E27FC236}">
                <a16:creationId xmlns:a16="http://schemas.microsoft.com/office/drawing/2014/main" id="{0A3464BD-5576-4550-970A-DCFB6AE7D4F6}"/>
              </a:ext>
            </a:extLst>
          </p:cNvPr>
          <p:cNvSpPr/>
          <p:nvPr/>
        </p:nvSpPr>
        <p:spPr>
          <a:xfrm>
            <a:off x="4019138" y="3442311"/>
            <a:ext cx="1152000" cy="347879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2" name="四角形: 角を丸くする 101">
            <a:extLst>
              <a:ext uri="{FF2B5EF4-FFF2-40B4-BE49-F238E27FC236}">
                <a16:creationId xmlns:a16="http://schemas.microsoft.com/office/drawing/2014/main" id="{44178C93-9EAD-48B6-8CED-E09CCC879AB3}"/>
              </a:ext>
            </a:extLst>
          </p:cNvPr>
          <p:cNvSpPr/>
          <p:nvPr/>
        </p:nvSpPr>
        <p:spPr>
          <a:xfrm>
            <a:off x="5303833" y="3452433"/>
            <a:ext cx="1152000" cy="347879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A23738F3-AF29-434B-B240-C272BF836C81}"/>
              </a:ext>
            </a:extLst>
          </p:cNvPr>
          <p:cNvSpPr txBox="1"/>
          <p:nvPr/>
        </p:nvSpPr>
        <p:spPr>
          <a:xfrm>
            <a:off x="5302501" y="3018944"/>
            <a:ext cx="1248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しつこくデートに</a:t>
            </a:r>
          </a:p>
          <a:p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誘われる</a:t>
            </a:r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7B9E99BD-7E57-4041-8922-B7D7BD53A721}"/>
              </a:ext>
            </a:extLst>
          </p:cNvPr>
          <p:cNvSpPr txBox="1"/>
          <p:nvPr/>
        </p:nvSpPr>
        <p:spPr>
          <a:xfrm>
            <a:off x="4006279" y="3418109"/>
            <a:ext cx="1248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肩を揉まれたけど嫌だな</a:t>
            </a:r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5578DFC0-A849-46B5-932B-9D2EBD3846BE}"/>
              </a:ext>
            </a:extLst>
          </p:cNvPr>
          <p:cNvSpPr txBox="1"/>
          <p:nvPr/>
        </p:nvSpPr>
        <p:spPr>
          <a:xfrm>
            <a:off x="5302501" y="3418109"/>
            <a:ext cx="1248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性的なからかいを</a:t>
            </a:r>
          </a:p>
          <a:p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受けて嫌だな</a:t>
            </a:r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EDBBB3FD-10C7-45FB-A290-0E0C5271F20E}"/>
              </a:ext>
            </a:extLst>
          </p:cNvPr>
          <p:cNvSpPr txBox="1"/>
          <p:nvPr/>
        </p:nvSpPr>
        <p:spPr>
          <a:xfrm>
            <a:off x="1577957" y="5338503"/>
            <a:ext cx="37020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l"/>
            </a:pPr>
            <a:r>
              <a:rPr lang="ja-JP" altLang="en-US" sz="16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どのような被害が起きているの？</a:t>
            </a:r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87FB72EC-42FD-4242-BFB7-94A003FB08E4}"/>
              </a:ext>
            </a:extLst>
          </p:cNvPr>
          <p:cNvSpPr txBox="1"/>
          <p:nvPr/>
        </p:nvSpPr>
        <p:spPr>
          <a:xfrm>
            <a:off x="362123" y="5606867"/>
            <a:ext cx="546556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性暴力は、性別、年齢にかかわらず起こります。</a:t>
            </a:r>
            <a:endParaRPr lang="en-US" altLang="ja-JP" sz="11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男性から女性のみならず、女性から男性、同性間でも、性暴力は起こります。</a:t>
            </a:r>
          </a:p>
          <a:p>
            <a:r>
              <a:rPr lang="ja-JP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身近な人や恋人、夫婦の間でも起こります。</a:t>
            </a:r>
          </a:p>
        </p:txBody>
      </p:sp>
      <p:sp>
        <p:nvSpPr>
          <p:cNvPr id="125" name="四角形: 角を丸くする 124">
            <a:extLst>
              <a:ext uri="{FF2B5EF4-FFF2-40B4-BE49-F238E27FC236}">
                <a16:creationId xmlns:a16="http://schemas.microsoft.com/office/drawing/2014/main" id="{BB831B6F-33C8-4AEC-9E48-F2BD85C23C65}"/>
              </a:ext>
            </a:extLst>
          </p:cNvPr>
          <p:cNvSpPr/>
          <p:nvPr/>
        </p:nvSpPr>
        <p:spPr>
          <a:xfrm>
            <a:off x="351903" y="7759392"/>
            <a:ext cx="3026297" cy="568616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F2BB5715-48E5-43A1-96B4-677AA9F4472E}"/>
              </a:ext>
            </a:extLst>
          </p:cNvPr>
          <p:cNvSpPr txBox="1"/>
          <p:nvPr/>
        </p:nvSpPr>
        <p:spPr>
          <a:xfrm>
            <a:off x="313275" y="7773877"/>
            <a:ext cx="313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無理やりに性交等をされたことがあった人に、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被害に遭った時期を聞いたところ、「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10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歳代以下」が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69%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、「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 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歳代」が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41%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となっています。</a:t>
            </a:r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FDB3431C-BB89-486B-B760-E4A8C7423BD0}"/>
              </a:ext>
            </a:extLst>
          </p:cNvPr>
          <p:cNvSpPr txBox="1"/>
          <p:nvPr/>
        </p:nvSpPr>
        <p:spPr>
          <a:xfrm>
            <a:off x="3574676" y="9166168"/>
            <a:ext cx="3050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出所：文部科学省において、内閣府男女共同参画局　</a:t>
            </a:r>
            <a:endParaRPr lang="en-US" altLang="ja-JP" sz="7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7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        </a:t>
            </a:r>
            <a:r>
              <a:rPr lang="ja-JP" altLang="en-US" sz="7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「男女間における暴力に関する調査」（令和</a:t>
            </a:r>
            <a:r>
              <a:rPr lang="en-US" altLang="ja-JP" sz="7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5</a:t>
            </a:r>
            <a:r>
              <a:rPr lang="ja-JP" altLang="en-US" sz="7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年度調査）より作成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03D52E0D-BD02-ADE8-7D1D-50D8C9F96BD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9391" y="8421473"/>
            <a:ext cx="2142238" cy="850958"/>
          </a:xfrm>
          <a:prstGeom prst="rect">
            <a:avLst/>
          </a:prstGeom>
        </p:spPr>
      </p:pic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EA0DE962-21A8-4B58-B055-0996A6AAF6AA}"/>
              </a:ext>
            </a:extLst>
          </p:cNvPr>
          <p:cNvSpPr txBox="1"/>
          <p:nvPr/>
        </p:nvSpPr>
        <p:spPr>
          <a:xfrm>
            <a:off x="1402744" y="9212197"/>
            <a:ext cx="18681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小数点以下第</a:t>
            </a:r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位を四捨五入</a:t>
            </a:r>
          </a:p>
          <a:p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複数回答可につき、合計が</a:t>
            </a:r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100%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になりません</a:t>
            </a:r>
            <a:endParaRPr kumimoji="1" lang="ja-JP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75FF7A3D-DCCE-4913-B4A2-500DBC2A27CE}"/>
              </a:ext>
            </a:extLst>
          </p:cNvPr>
          <p:cNvSpPr txBox="1"/>
          <p:nvPr/>
        </p:nvSpPr>
        <p:spPr>
          <a:xfrm>
            <a:off x="726638" y="8318671"/>
            <a:ext cx="23233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被害に遭った時期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2B5ACEE-BACA-C037-005D-9A059E0FEE9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714610" y="7359697"/>
            <a:ext cx="2679996" cy="1717252"/>
          </a:xfrm>
          <a:prstGeom prst="rect">
            <a:avLst/>
          </a:prstGeom>
        </p:spPr>
      </p:pic>
      <p:sp>
        <p:nvSpPr>
          <p:cNvPr id="131" name="テキスト ボックス 130">
            <a:extLst>
              <a:ext uri="{FF2B5EF4-FFF2-40B4-BE49-F238E27FC236}">
                <a16:creationId xmlns:a16="http://schemas.microsoft.com/office/drawing/2014/main" id="{8325A838-49D5-46F9-B5AD-860807B508D8}"/>
              </a:ext>
            </a:extLst>
          </p:cNvPr>
          <p:cNvSpPr txBox="1"/>
          <p:nvPr/>
        </p:nvSpPr>
        <p:spPr>
          <a:xfrm>
            <a:off x="4596491" y="8931910"/>
            <a:ext cx="18681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小数点以下第</a:t>
            </a:r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位を四捨五入</a:t>
            </a:r>
          </a:p>
          <a:p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複数回答可につき、合計が</a:t>
            </a:r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100%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になりません</a:t>
            </a:r>
            <a:endParaRPr kumimoji="1" lang="ja-JP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7030B944-53AF-B654-E4F5-53CEF4E1A7F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9304" y="6774617"/>
            <a:ext cx="3479034" cy="905661"/>
          </a:xfrm>
          <a:prstGeom prst="rect">
            <a:avLst/>
          </a:prstGeom>
        </p:spPr>
      </p:pic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623F6A8F-C23A-4C55-8269-4CCEEEDE479B}"/>
              </a:ext>
            </a:extLst>
          </p:cNvPr>
          <p:cNvSpPr txBox="1"/>
          <p:nvPr/>
        </p:nvSpPr>
        <p:spPr>
          <a:xfrm>
            <a:off x="3965286" y="7245974"/>
            <a:ext cx="23233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加害者との関係</a:t>
            </a:r>
          </a:p>
        </p:txBody>
      </p:sp>
      <p:sp>
        <p:nvSpPr>
          <p:cNvPr id="116" name="四角形: 角を丸くする 115">
            <a:extLst>
              <a:ext uri="{FF2B5EF4-FFF2-40B4-BE49-F238E27FC236}">
                <a16:creationId xmlns:a16="http://schemas.microsoft.com/office/drawing/2014/main" id="{CDB7718B-4AB0-45DB-893C-30F9311149FA}"/>
              </a:ext>
            </a:extLst>
          </p:cNvPr>
          <p:cNvSpPr/>
          <p:nvPr/>
        </p:nvSpPr>
        <p:spPr>
          <a:xfrm>
            <a:off x="351903" y="6237389"/>
            <a:ext cx="3026297" cy="390175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17" name="テキスト ボックス 116">
            <a:extLst>
              <a:ext uri="{FF2B5EF4-FFF2-40B4-BE49-F238E27FC236}">
                <a16:creationId xmlns:a16="http://schemas.microsoft.com/office/drawing/2014/main" id="{408C39FD-F798-4EA7-98E4-04231297552F}"/>
              </a:ext>
            </a:extLst>
          </p:cNvPr>
          <p:cNvSpPr txBox="1"/>
          <p:nvPr/>
        </p:nvSpPr>
        <p:spPr>
          <a:xfrm>
            <a:off x="313275" y="6234175"/>
            <a:ext cx="30551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男女合わせて約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21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人に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人、女性は約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12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人に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人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が無理やりに性交等をされた経験があります。</a:t>
            </a:r>
          </a:p>
        </p:txBody>
      </p:sp>
      <p:sp>
        <p:nvSpPr>
          <p:cNvPr id="118" name="四角形: 角を丸くする 117">
            <a:extLst>
              <a:ext uri="{FF2B5EF4-FFF2-40B4-BE49-F238E27FC236}">
                <a16:creationId xmlns:a16="http://schemas.microsoft.com/office/drawing/2014/main" id="{E57E352E-E014-4971-9522-3C5DF98E48E0}"/>
              </a:ext>
            </a:extLst>
          </p:cNvPr>
          <p:cNvSpPr/>
          <p:nvPr/>
        </p:nvSpPr>
        <p:spPr>
          <a:xfrm>
            <a:off x="3482239" y="6244111"/>
            <a:ext cx="3026297" cy="984890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0" name="テキスト ボックス 119">
            <a:extLst>
              <a:ext uri="{FF2B5EF4-FFF2-40B4-BE49-F238E27FC236}">
                <a16:creationId xmlns:a16="http://schemas.microsoft.com/office/drawing/2014/main" id="{BDA93AF9-230B-45F8-AC26-DB9D39FE29D6}"/>
              </a:ext>
            </a:extLst>
          </p:cNvPr>
          <p:cNvSpPr txBox="1"/>
          <p:nvPr/>
        </p:nvSpPr>
        <p:spPr>
          <a:xfrm>
            <a:off x="3509974" y="6245096"/>
            <a:ext cx="31394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無理やりに性交等をされたことがあった人に、</a:t>
            </a:r>
          </a:p>
          <a:p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加害者との関係を聞いたところ、</a:t>
            </a:r>
          </a:p>
          <a:p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「交際相手・元交際相手」が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33%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endParaRPr lang="en-US" altLang="ja-JP" sz="1000" b="1" u="sng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「配偶者・元配偶者」が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17%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となっています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</a:p>
          <a:p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面識のある人からの被害が大多数を占め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まったく知らない人からの被害は</a:t>
            </a:r>
            <a:r>
              <a:rPr lang="en-US" altLang="ja-JP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10%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です。</a:t>
            </a:r>
          </a:p>
        </p:txBody>
      </p: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7A808EA4-43F2-4567-BC77-EDCC3C9A4651}"/>
              </a:ext>
            </a:extLst>
          </p:cNvPr>
          <p:cNvSpPr txBox="1"/>
          <p:nvPr/>
        </p:nvSpPr>
        <p:spPr>
          <a:xfrm>
            <a:off x="808812" y="6646668"/>
            <a:ext cx="23233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無理やりに性交等をされた被害経験の有無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DE479472-955A-4E61-96AF-5E74F8325267}"/>
              </a:ext>
            </a:extLst>
          </p:cNvPr>
          <p:cNvSpPr txBox="1"/>
          <p:nvPr/>
        </p:nvSpPr>
        <p:spPr>
          <a:xfrm>
            <a:off x="960720" y="7603108"/>
            <a:ext cx="229311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小数点以下第</a:t>
            </a:r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位を四捨五入。合計が</a:t>
            </a:r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100%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になりません</a:t>
            </a:r>
            <a:endParaRPr kumimoji="1" lang="ja-JP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D305F63E-C6D3-B015-4C22-CC17D0DA28E9}"/>
              </a:ext>
            </a:extLst>
          </p:cNvPr>
          <p:cNvSpPr/>
          <p:nvPr/>
        </p:nvSpPr>
        <p:spPr>
          <a:xfrm>
            <a:off x="4104818" y="4102638"/>
            <a:ext cx="2328313" cy="264740"/>
          </a:xfrm>
          <a:prstGeom prst="roundRect">
            <a:avLst/>
          </a:prstGeom>
          <a:solidFill>
            <a:srgbClr val="954D9F">
              <a:alpha val="80000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アダルトビデオ（</a:t>
            </a:r>
            <a:r>
              <a:rPr lang="en-US" altLang="ja-JP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AV</a:t>
            </a:r>
            <a:r>
              <a:rPr lang="ja-JP" altLang="en-US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）への出演被害</a:t>
            </a:r>
          </a:p>
        </p:txBody>
      </p:sp>
    </p:spTree>
    <p:extLst>
      <p:ext uri="{BB962C8B-B14F-4D97-AF65-F5344CB8AC3E}">
        <p14:creationId xmlns:p14="http://schemas.microsoft.com/office/powerpoint/2010/main" val="2514698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C59133-CB96-B7AF-D09D-142290923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5787CB37-5954-258F-DEFB-216B6F83D74C}"/>
              </a:ext>
            </a:extLst>
          </p:cNvPr>
          <p:cNvSpPr/>
          <p:nvPr/>
        </p:nvSpPr>
        <p:spPr>
          <a:xfrm>
            <a:off x="101600" y="101600"/>
            <a:ext cx="6654800" cy="9499126"/>
          </a:xfrm>
          <a:prstGeom prst="rect">
            <a:avLst/>
          </a:prstGeom>
          <a:solidFill>
            <a:srgbClr val="DAC3DF">
              <a:alpha val="80000"/>
            </a:srgbClr>
          </a:solidFill>
          <a:ln w="9525">
            <a:solidFill>
              <a:srgbClr val="E6C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四角形: 角を丸くする 51">
            <a:extLst>
              <a:ext uri="{FF2B5EF4-FFF2-40B4-BE49-F238E27FC236}">
                <a16:creationId xmlns:a16="http://schemas.microsoft.com/office/drawing/2014/main" id="{E895FB41-C9FE-0109-D90F-0A505258E51C}"/>
              </a:ext>
            </a:extLst>
          </p:cNvPr>
          <p:cNvSpPr/>
          <p:nvPr/>
        </p:nvSpPr>
        <p:spPr>
          <a:xfrm>
            <a:off x="215900" y="207570"/>
            <a:ext cx="6426200" cy="9306066"/>
          </a:xfrm>
          <a:prstGeom prst="roundRect">
            <a:avLst>
              <a:gd name="adj" fmla="val 2833"/>
            </a:avLst>
          </a:prstGeom>
          <a:solidFill>
            <a:schemeClr val="bg1"/>
          </a:solidFill>
          <a:ln w="38100">
            <a:solidFill>
              <a:srgbClr val="954D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スライド番号プレースホルダー 9">
            <a:extLst>
              <a:ext uri="{FF2B5EF4-FFF2-40B4-BE49-F238E27FC236}">
                <a16:creationId xmlns:a16="http://schemas.microsoft.com/office/drawing/2014/main" id="{45D13667-96BA-9A67-83CD-357695876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fld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FA0E3169-8995-D0DD-D1F4-8EC390FAB075}"/>
              </a:ext>
            </a:extLst>
          </p:cNvPr>
          <p:cNvSpPr txBox="1"/>
          <p:nvPr/>
        </p:nvSpPr>
        <p:spPr>
          <a:xfrm>
            <a:off x="1988641" y="219600"/>
            <a:ext cx="2880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l"/>
            </a:pPr>
            <a:r>
              <a:rPr lang="ja-JP" altLang="en-US" sz="16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性暴力とは</a:t>
            </a:r>
          </a:p>
        </p:txBody>
      </p:sp>
      <p:sp>
        <p:nvSpPr>
          <p:cNvPr id="60" name="四角形: 角を丸くする 59">
            <a:extLst>
              <a:ext uri="{FF2B5EF4-FFF2-40B4-BE49-F238E27FC236}">
                <a16:creationId xmlns:a16="http://schemas.microsoft.com/office/drawing/2014/main" id="{B3D79810-F14B-E827-C050-13B0DF921554}"/>
              </a:ext>
            </a:extLst>
          </p:cNvPr>
          <p:cNvSpPr/>
          <p:nvPr/>
        </p:nvSpPr>
        <p:spPr>
          <a:xfrm>
            <a:off x="741509" y="517654"/>
            <a:ext cx="5374983" cy="1569660"/>
          </a:xfrm>
          <a:prstGeom prst="roundRect">
            <a:avLst/>
          </a:prstGeom>
          <a:solidFill>
            <a:schemeClr val="bg1"/>
          </a:solidFill>
          <a:ln w="19050" cap="rnd">
            <a:solidFill>
              <a:srgbClr val="954D9F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210BBD81-7BF3-DBE0-D7B3-CCF81B097BAA}"/>
              </a:ext>
            </a:extLst>
          </p:cNvPr>
          <p:cNvSpPr txBox="1"/>
          <p:nvPr/>
        </p:nvSpPr>
        <p:spPr>
          <a:xfrm>
            <a:off x="768671" y="546936"/>
            <a:ext cx="5320659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いつ、どこで、だれと、どのような性的な関係を持つかは、自分で決めることができます。</a:t>
            </a:r>
            <a:r>
              <a:rPr lang="ja-JP" altLang="en-US" sz="11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同意のない性的な行為は、すべて性暴力にあたります</a:t>
            </a:r>
            <a:r>
              <a:rPr lang="ja-JP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sz="11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sz="7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あなたや周りの人は、自分の心と体を尊重される権利を持っています。</a:t>
            </a:r>
            <a:endParaRPr lang="en-US" altLang="ja-JP" sz="11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性暴力は、その権利を著しく侵害するものです。</a:t>
            </a:r>
            <a:endParaRPr lang="en-US" altLang="ja-JP" sz="11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被害者の心身に長期にわたり重大な悪影響を及ぼします。</a:t>
            </a:r>
            <a:endParaRPr lang="en-US" altLang="ja-JP" sz="11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sz="1050" b="1" dirty="0">
              <a:solidFill>
                <a:srgbClr val="7030A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200" b="1" u="sng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性暴力は決して許されないものであり、被害者は悪くありません</a:t>
            </a:r>
            <a:r>
              <a:rPr lang="ja-JP" altLang="en-US" sz="12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sz="1200" b="1" dirty="0">
              <a:solidFill>
                <a:srgbClr val="954D9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266700"/>
            <a:r>
              <a:rPr lang="en-US" altLang="ja-JP" sz="105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105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性暴力は、刑法の処罰の対象となり得ます。</a:t>
            </a:r>
            <a:endParaRPr lang="en-US" altLang="ja-JP" sz="1050" b="1" dirty="0">
              <a:solidFill>
                <a:srgbClr val="954D9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cxnSp>
        <p:nvCxnSpPr>
          <p:cNvPr id="67" name="直線コネクタ 66">
            <a:extLst>
              <a:ext uri="{FF2B5EF4-FFF2-40B4-BE49-F238E27FC236}">
                <a16:creationId xmlns:a16="http://schemas.microsoft.com/office/drawing/2014/main" id="{9052FFFB-7DA1-520D-9995-D3B97602468B}"/>
              </a:ext>
            </a:extLst>
          </p:cNvPr>
          <p:cNvCxnSpPr>
            <a:cxnSpLocks/>
          </p:cNvCxnSpPr>
          <p:nvPr/>
        </p:nvCxnSpPr>
        <p:spPr>
          <a:xfrm>
            <a:off x="429392" y="5304124"/>
            <a:ext cx="5999217" cy="0"/>
          </a:xfrm>
          <a:prstGeom prst="line">
            <a:avLst/>
          </a:prstGeom>
          <a:ln w="38100">
            <a:solidFill>
              <a:srgbClr val="954D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A015BCFB-3FF7-4B27-96BA-2BFDF800C0DD}"/>
              </a:ext>
            </a:extLst>
          </p:cNvPr>
          <p:cNvSpPr txBox="1"/>
          <p:nvPr/>
        </p:nvSpPr>
        <p:spPr>
          <a:xfrm>
            <a:off x="1091425" y="2235533"/>
            <a:ext cx="46751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どのような性暴力があるの？（例）</a:t>
            </a:r>
          </a:p>
        </p:txBody>
      </p:sp>
      <p:sp>
        <p:nvSpPr>
          <p:cNvPr id="69" name="四角形: 角を丸くする 68">
            <a:extLst>
              <a:ext uri="{FF2B5EF4-FFF2-40B4-BE49-F238E27FC236}">
                <a16:creationId xmlns:a16="http://schemas.microsoft.com/office/drawing/2014/main" id="{10597F94-6693-6FA4-ABC4-CEB76E64BC3A}"/>
              </a:ext>
            </a:extLst>
          </p:cNvPr>
          <p:cNvSpPr/>
          <p:nvPr/>
        </p:nvSpPr>
        <p:spPr>
          <a:xfrm>
            <a:off x="1120649" y="2505014"/>
            <a:ext cx="1433371" cy="266313"/>
          </a:xfrm>
          <a:prstGeom prst="roundRect">
            <a:avLst/>
          </a:prstGeom>
          <a:solidFill>
            <a:srgbClr val="954D9F">
              <a:alpha val="80000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1E82E015-19A8-BB2B-2068-23E114508ABD}"/>
              </a:ext>
            </a:extLst>
          </p:cNvPr>
          <p:cNvSpPr txBox="1"/>
          <p:nvPr/>
        </p:nvSpPr>
        <p:spPr>
          <a:xfrm>
            <a:off x="996780" y="2522571"/>
            <a:ext cx="16715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同意のない性的な行為</a:t>
            </a:r>
          </a:p>
        </p:txBody>
      </p:sp>
      <p:sp>
        <p:nvSpPr>
          <p:cNvPr id="71" name="四角形: 角を丸くする 70">
            <a:extLst>
              <a:ext uri="{FF2B5EF4-FFF2-40B4-BE49-F238E27FC236}">
                <a16:creationId xmlns:a16="http://schemas.microsoft.com/office/drawing/2014/main" id="{85D0C2EF-DFA3-0573-B5B9-A804B2C0D607}"/>
              </a:ext>
            </a:extLst>
          </p:cNvPr>
          <p:cNvSpPr/>
          <p:nvPr/>
        </p:nvSpPr>
        <p:spPr>
          <a:xfrm>
            <a:off x="4126056" y="2543650"/>
            <a:ext cx="2087419" cy="347879"/>
          </a:xfrm>
          <a:prstGeom prst="roundRect">
            <a:avLst/>
          </a:prstGeom>
          <a:solidFill>
            <a:srgbClr val="954D9F">
              <a:alpha val="80000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46AC290C-8C24-7AA3-9C9A-3AEEAEC20BB9}"/>
              </a:ext>
            </a:extLst>
          </p:cNvPr>
          <p:cNvSpPr txBox="1"/>
          <p:nvPr/>
        </p:nvSpPr>
        <p:spPr>
          <a:xfrm>
            <a:off x="3991216" y="2533343"/>
            <a:ext cx="23570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セクシュアルハラスメント</a:t>
            </a:r>
          </a:p>
          <a:p>
            <a:pPr algn="ctr"/>
            <a:r>
              <a:rPr lang="ja-JP" altLang="en-US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（他人を不快にさせる性的な言動）</a:t>
            </a:r>
          </a:p>
        </p:txBody>
      </p:sp>
      <p:cxnSp>
        <p:nvCxnSpPr>
          <p:cNvPr id="75" name="直線コネクタ 74">
            <a:extLst>
              <a:ext uri="{FF2B5EF4-FFF2-40B4-BE49-F238E27FC236}">
                <a16:creationId xmlns:a16="http://schemas.microsoft.com/office/drawing/2014/main" id="{1F0CFACD-05E3-5776-664E-A977F3D5FF88}"/>
              </a:ext>
            </a:extLst>
          </p:cNvPr>
          <p:cNvCxnSpPr>
            <a:cxnSpLocks/>
          </p:cNvCxnSpPr>
          <p:nvPr/>
        </p:nvCxnSpPr>
        <p:spPr>
          <a:xfrm>
            <a:off x="3839877" y="2546243"/>
            <a:ext cx="0" cy="2732123"/>
          </a:xfrm>
          <a:prstGeom prst="line">
            <a:avLst/>
          </a:prstGeom>
          <a:ln w="1270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2FA180D0-FD78-EC35-556F-568AE21B9073}"/>
              </a:ext>
            </a:extLst>
          </p:cNvPr>
          <p:cNvSpPr txBox="1"/>
          <p:nvPr/>
        </p:nvSpPr>
        <p:spPr>
          <a:xfrm>
            <a:off x="299640" y="2803010"/>
            <a:ext cx="19127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n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同意のない状態での</a:t>
            </a:r>
          </a:p>
          <a:p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ボディタッチ、キス、性交等</a:t>
            </a:r>
          </a:p>
        </p:txBody>
      </p:sp>
      <p:sp>
        <p:nvSpPr>
          <p:cNvPr id="77" name="テキスト ボックス 76">
            <a:extLst>
              <a:ext uri="{FF2B5EF4-FFF2-40B4-BE49-F238E27FC236}">
                <a16:creationId xmlns:a16="http://schemas.microsoft.com/office/drawing/2014/main" id="{35B75CB0-65E7-309A-2340-7C5F57F563C1}"/>
              </a:ext>
            </a:extLst>
          </p:cNvPr>
          <p:cNvSpPr txBox="1"/>
          <p:nvPr/>
        </p:nvSpPr>
        <p:spPr>
          <a:xfrm>
            <a:off x="299640" y="4220430"/>
            <a:ext cx="24435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n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アルコールや、レイプドラッグ等の薬物を使用した性暴力</a:t>
            </a:r>
          </a:p>
        </p:txBody>
      </p:sp>
      <p:pic>
        <p:nvPicPr>
          <p:cNvPr id="79" name="図 78" descr="座る, 小さい, テーブル, コンピュータ が含まれている画像&#10;&#10;自動的に生成された説明">
            <a:extLst>
              <a:ext uri="{FF2B5EF4-FFF2-40B4-BE49-F238E27FC236}">
                <a16:creationId xmlns:a16="http://schemas.microsoft.com/office/drawing/2014/main" id="{0B9A62F2-1CDB-2CC0-6CEE-9C1C1414403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10036" y="4593777"/>
            <a:ext cx="718816" cy="682048"/>
          </a:xfrm>
          <a:prstGeom prst="rect">
            <a:avLst/>
          </a:prstGeom>
        </p:spPr>
      </p:pic>
      <p:pic>
        <p:nvPicPr>
          <p:cNvPr id="80" name="図 79" descr="アイコン&#10;&#10;自動的に生成された説明">
            <a:extLst>
              <a:ext uri="{FF2B5EF4-FFF2-40B4-BE49-F238E27FC236}">
                <a16:creationId xmlns:a16="http://schemas.microsoft.com/office/drawing/2014/main" id="{15A5F461-A2CA-F3E7-61D2-98EEC55C5CD1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0120" y="4645408"/>
            <a:ext cx="684907" cy="546864"/>
          </a:xfrm>
          <a:prstGeom prst="rect">
            <a:avLst/>
          </a:prstGeom>
        </p:spPr>
      </p:pic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102DF45A-E043-3724-0CFA-32EB4F55BD68}"/>
              </a:ext>
            </a:extLst>
          </p:cNvPr>
          <p:cNvSpPr txBox="1"/>
          <p:nvPr/>
        </p:nvSpPr>
        <p:spPr>
          <a:xfrm>
            <a:off x="2639494" y="2803482"/>
            <a:ext cx="9739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n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痴漢</a:t>
            </a:r>
          </a:p>
        </p:txBody>
      </p:sp>
      <p:pic>
        <p:nvPicPr>
          <p:cNvPr id="84" name="図 83">
            <a:extLst>
              <a:ext uri="{FF2B5EF4-FFF2-40B4-BE49-F238E27FC236}">
                <a16:creationId xmlns:a16="http://schemas.microsoft.com/office/drawing/2014/main" id="{0B1B9FCE-2A09-137B-D703-B061DE1587F0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6849" y="4543999"/>
            <a:ext cx="411855" cy="716628"/>
          </a:xfrm>
          <a:prstGeom prst="rect">
            <a:avLst/>
          </a:prstGeom>
        </p:spPr>
      </p:pic>
      <p:sp>
        <p:nvSpPr>
          <p:cNvPr id="85" name="テキスト ボックス 84">
            <a:extLst>
              <a:ext uri="{FF2B5EF4-FFF2-40B4-BE49-F238E27FC236}">
                <a16:creationId xmlns:a16="http://schemas.microsoft.com/office/drawing/2014/main" id="{F92AF307-3C36-9B30-076C-D0962A117DC9}"/>
              </a:ext>
            </a:extLst>
          </p:cNvPr>
          <p:cNvSpPr txBox="1"/>
          <p:nvPr/>
        </p:nvSpPr>
        <p:spPr>
          <a:xfrm>
            <a:off x="2634109" y="4220430"/>
            <a:ext cx="13409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n"/>
            </a:pPr>
            <a:r>
              <a:rPr lang="en-US" altLang="ja-JP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SNS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等を通じた性被害</a:t>
            </a:r>
          </a:p>
        </p:txBody>
      </p:sp>
      <p:pic>
        <p:nvPicPr>
          <p:cNvPr id="88" name="図 87" descr="アイコン&#10;&#10;自動的に生成された説明">
            <a:extLst>
              <a:ext uri="{FF2B5EF4-FFF2-40B4-BE49-F238E27FC236}">
                <a16:creationId xmlns:a16="http://schemas.microsoft.com/office/drawing/2014/main" id="{3B10387F-58F9-2DC5-B612-EF1C52E043BE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90157" y="4571343"/>
            <a:ext cx="900571" cy="581644"/>
          </a:xfrm>
          <a:prstGeom prst="rect">
            <a:avLst/>
          </a:prstGeom>
        </p:spPr>
      </p:pic>
      <p:sp>
        <p:nvSpPr>
          <p:cNvPr id="92" name="四角形: 角を丸くする 91">
            <a:extLst>
              <a:ext uri="{FF2B5EF4-FFF2-40B4-BE49-F238E27FC236}">
                <a16:creationId xmlns:a16="http://schemas.microsoft.com/office/drawing/2014/main" id="{5A102B8D-C518-BDEF-2537-75447720DB6F}"/>
              </a:ext>
            </a:extLst>
          </p:cNvPr>
          <p:cNvSpPr/>
          <p:nvPr/>
        </p:nvSpPr>
        <p:spPr>
          <a:xfrm>
            <a:off x="4019138" y="3042292"/>
            <a:ext cx="1152000" cy="347879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3" name="四角形: 角を丸くする 92">
            <a:extLst>
              <a:ext uri="{FF2B5EF4-FFF2-40B4-BE49-F238E27FC236}">
                <a16:creationId xmlns:a16="http://schemas.microsoft.com/office/drawing/2014/main" id="{55796DDA-30F8-A5A1-00C0-2650B6B8D499}"/>
              </a:ext>
            </a:extLst>
          </p:cNvPr>
          <p:cNvSpPr/>
          <p:nvPr/>
        </p:nvSpPr>
        <p:spPr>
          <a:xfrm>
            <a:off x="5303833" y="3052414"/>
            <a:ext cx="1152000" cy="347879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68CF2A93-D2DF-1F09-9E68-ACFBEAA5CC3F}"/>
              </a:ext>
            </a:extLst>
          </p:cNvPr>
          <p:cNvSpPr txBox="1"/>
          <p:nvPr/>
        </p:nvSpPr>
        <p:spPr>
          <a:xfrm>
            <a:off x="4006279" y="3018944"/>
            <a:ext cx="1248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じろじろ見られて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嫌だな</a:t>
            </a:r>
          </a:p>
        </p:txBody>
      </p:sp>
      <p:sp>
        <p:nvSpPr>
          <p:cNvPr id="101" name="四角形: 角を丸くする 100">
            <a:extLst>
              <a:ext uri="{FF2B5EF4-FFF2-40B4-BE49-F238E27FC236}">
                <a16:creationId xmlns:a16="http://schemas.microsoft.com/office/drawing/2014/main" id="{DA94FA4E-D0E0-A065-2FB5-87C09D8906C6}"/>
              </a:ext>
            </a:extLst>
          </p:cNvPr>
          <p:cNvSpPr/>
          <p:nvPr/>
        </p:nvSpPr>
        <p:spPr>
          <a:xfrm>
            <a:off x="4019138" y="3442311"/>
            <a:ext cx="1152000" cy="347879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2" name="四角形: 角を丸くする 101">
            <a:extLst>
              <a:ext uri="{FF2B5EF4-FFF2-40B4-BE49-F238E27FC236}">
                <a16:creationId xmlns:a16="http://schemas.microsoft.com/office/drawing/2014/main" id="{F58783E6-67EC-EA64-0449-B0D34698166A}"/>
              </a:ext>
            </a:extLst>
          </p:cNvPr>
          <p:cNvSpPr/>
          <p:nvPr/>
        </p:nvSpPr>
        <p:spPr>
          <a:xfrm>
            <a:off x="5303833" y="3452433"/>
            <a:ext cx="1152000" cy="347879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3" name="テキスト ボックス 102">
            <a:extLst>
              <a:ext uri="{FF2B5EF4-FFF2-40B4-BE49-F238E27FC236}">
                <a16:creationId xmlns:a16="http://schemas.microsoft.com/office/drawing/2014/main" id="{89902CFF-89F7-E78D-7C3D-85DED7D949F8}"/>
              </a:ext>
            </a:extLst>
          </p:cNvPr>
          <p:cNvSpPr txBox="1"/>
          <p:nvPr/>
        </p:nvSpPr>
        <p:spPr>
          <a:xfrm>
            <a:off x="5302501" y="3018944"/>
            <a:ext cx="1248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しつこくデートに</a:t>
            </a:r>
          </a:p>
          <a:p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誘われる</a:t>
            </a:r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8C676D48-8815-3CFB-E9C8-D751B26641DE}"/>
              </a:ext>
            </a:extLst>
          </p:cNvPr>
          <p:cNvSpPr txBox="1"/>
          <p:nvPr/>
        </p:nvSpPr>
        <p:spPr>
          <a:xfrm>
            <a:off x="4006279" y="3418109"/>
            <a:ext cx="1248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肩を揉まれたけど嫌だな</a:t>
            </a:r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944F8995-0662-856D-792E-7E9530A4990F}"/>
              </a:ext>
            </a:extLst>
          </p:cNvPr>
          <p:cNvSpPr txBox="1"/>
          <p:nvPr/>
        </p:nvSpPr>
        <p:spPr>
          <a:xfrm>
            <a:off x="5302501" y="3418109"/>
            <a:ext cx="12480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性的なからかいを</a:t>
            </a:r>
          </a:p>
          <a:p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受けて嫌だな</a:t>
            </a:r>
          </a:p>
        </p:txBody>
      </p:sp>
      <p:sp>
        <p:nvSpPr>
          <p:cNvPr id="109" name="四角形: 角を丸くする 108">
            <a:extLst>
              <a:ext uri="{FF2B5EF4-FFF2-40B4-BE49-F238E27FC236}">
                <a16:creationId xmlns:a16="http://schemas.microsoft.com/office/drawing/2014/main" id="{12FC496C-63AE-91F5-D78A-093E3A322116}"/>
              </a:ext>
            </a:extLst>
          </p:cNvPr>
          <p:cNvSpPr/>
          <p:nvPr/>
        </p:nvSpPr>
        <p:spPr>
          <a:xfrm>
            <a:off x="4104818" y="4102638"/>
            <a:ext cx="2328313" cy="264740"/>
          </a:xfrm>
          <a:prstGeom prst="roundRect">
            <a:avLst/>
          </a:prstGeom>
          <a:solidFill>
            <a:srgbClr val="954D9F">
              <a:alpha val="80000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アダルトビデオ（</a:t>
            </a:r>
            <a:r>
              <a:rPr lang="en-US" altLang="ja-JP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AV</a:t>
            </a:r>
            <a:r>
              <a:rPr lang="ja-JP" altLang="en-US" sz="10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）への出演被害</a:t>
            </a:r>
          </a:p>
        </p:txBody>
      </p:sp>
      <p:sp>
        <p:nvSpPr>
          <p:cNvPr id="111" name="テキスト ボックス 110">
            <a:extLst>
              <a:ext uri="{FF2B5EF4-FFF2-40B4-BE49-F238E27FC236}">
                <a16:creationId xmlns:a16="http://schemas.microsoft.com/office/drawing/2014/main" id="{99409F92-6A4F-943A-FC8F-DBF13693E983}"/>
              </a:ext>
            </a:extLst>
          </p:cNvPr>
          <p:cNvSpPr txBox="1"/>
          <p:nvPr/>
        </p:nvSpPr>
        <p:spPr>
          <a:xfrm>
            <a:off x="1577957" y="5338503"/>
            <a:ext cx="37020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l"/>
            </a:pPr>
            <a:r>
              <a:rPr lang="ja-JP" altLang="en-US" sz="16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どのような被害が起きているの？</a:t>
            </a:r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C943D672-3BB0-48BD-4E8F-0CBACBFF60B8}"/>
              </a:ext>
            </a:extLst>
          </p:cNvPr>
          <p:cNvSpPr txBox="1"/>
          <p:nvPr/>
        </p:nvSpPr>
        <p:spPr>
          <a:xfrm>
            <a:off x="362123" y="5606867"/>
            <a:ext cx="5465567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性暴力は、性別、年齢にかかわらず起こります。</a:t>
            </a:r>
            <a:endParaRPr lang="en-US" altLang="ja-JP" sz="11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男性から女性のみならず、女性から男性、同性間でも、性暴力は起こります。</a:t>
            </a:r>
          </a:p>
          <a:p>
            <a:r>
              <a:rPr lang="ja-JP" altLang="en-US" sz="11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身近な人や恋人、夫婦の間でも起こります。</a:t>
            </a:r>
          </a:p>
        </p:txBody>
      </p:sp>
      <p:sp>
        <p:nvSpPr>
          <p:cNvPr id="125" name="四角形: 角を丸くする 124">
            <a:extLst>
              <a:ext uri="{FF2B5EF4-FFF2-40B4-BE49-F238E27FC236}">
                <a16:creationId xmlns:a16="http://schemas.microsoft.com/office/drawing/2014/main" id="{300AD0B9-2E1F-E0F2-3D51-3BC6B330FCC5}"/>
              </a:ext>
            </a:extLst>
          </p:cNvPr>
          <p:cNvSpPr/>
          <p:nvPr/>
        </p:nvSpPr>
        <p:spPr>
          <a:xfrm>
            <a:off x="351903" y="7759392"/>
            <a:ext cx="3026297" cy="568616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7C4B8966-0B59-83ED-604B-DC8ABAE6F693}"/>
              </a:ext>
            </a:extLst>
          </p:cNvPr>
          <p:cNvSpPr txBox="1"/>
          <p:nvPr/>
        </p:nvSpPr>
        <p:spPr>
          <a:xfrm>
            <a:off x="313275" y="7773877"/>
            <a:ext cx="313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無理やりに性交等をされたことがあった人に、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被害に遭った時期を聞いたところ、「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10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歳代以下」が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69%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、「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 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歳代」が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41%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となっています。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B7988F3D-3A5E-CF5E-6568-BD280C557FF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9391" y="8421473"/>
            <a:ext cx="2142238" cy="850958"/>
          </a:xfrm>
          <a:prstGeom prst="rect">
            <a:avLst/>
          </a:prstGeom>
        </p:spPr>
      </p:pic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9C4B55D6-D1DC-E318-29D1-EB8190702703}"/>
              </a:ext>
            </a:extLst>
          </p:cNvPr>
          <p:cNvSpPr txBox="1"/>
          <p:nvPr/>
        </p:nvSpPr>
        <p:spPr>
          <a:xfrm>
            <a:off x="1402744" y="9212197"/>
            <a:ext cx="18681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小数点以下第</a:t>
            </a:r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位を四捨五入</a:t>
            </a:r>
          </a:p>
          <a:p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複数回答可につき、合計が</a:t>
            </a:r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100%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になりません</a:t>
            </a:r>
            <a:endParaRPr kumimoji="1" lang="ja-JP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082CBCF2-EBE7-EAA8-6831-3D1123BEE475}"/>
              </a:ext>
            </a:extLst>
          </p:cNvPr>
          <p:cNvSpPr txBox="1"/>
          <p:nvPr/>
        </p:nvSpPr>
        <p:spPr>
          <a:xfrm>
            <a:off x="726638" y="8318671"/>
            <a:ext cx="23233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被害に遭った時期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6E351D7D-67E2-5517-0DD3-BA3102ACE13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14610" y="7359697"/>
            <a:ext cx="2679996" cy="1717252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9D89EF5C-8C9C-ECB9-E9CD-4256DA9BF43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79304" y="6774617"/>
            <a:ext cx="3479034" cy="905661"/>
          </a:xfrm>
          <a:prstGeom prst="rect">
            <a:avLst/>
          </a:prstGeom>
        </p:spPr>
      </p:pic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762AEF30-867D-451A-BD66-24E25042407A}"/>
              </a:ext>
            </a:extLst>
          </p:cNvPr>
          <p:cNvSpPr txBox="1"/>
          <p:nvPr/>
        </p:nvSpPr>
        <p:spPr>
          <a:xfrm>
            <a:off x="3965286" y="7245974"/>
            <a:ext cx="23233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加害者との関係</a:t>
            </a:r>
          </a:p>
        </p:txBody>
      </p:sp>
      <p:sp>
        <p:nvSpPr>
          <p:cNvPr id="116" name="四角形: 角を丸くする 115">
            <a:extLst>
              <a:ext uri="{FF2B5EF4-FFF2-40B4-BE49-F238E27FC236}">
                <a16:creationId xmlns:a16="http://schemas.microsoft.com/office/drawing/2014/main" id="{40535ADD-F5C5-C997-6A1B-056DAFFF6479}"/>
              </a:ext>
            </a:extLst>
          </p:cNvPr>
          <p:cNvSpPr/>
          <p:nvPr/>
        </p:nvSpPr>
        <p:spPr>
          <a:xfrm>
            <a:off x="351903" y="6237389"/>
            <a:ext cx="3026297" cy="390175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17" name="テキスト ボックス 116">
            <a:extLst>
              <a:ext uri="{FF2B5EF4-FFF2-40B4-BE49-F238E27FC236}">
                <a16:creationId xmlns:a16="http://schemas.microsoft.com/office/drawing/2014/main" id="{58DC46C0-D702-4B58-02B2-4AE3E3FD4BDF}"/>
              </a:ext>
            </a:extLst>
          </p:cNvPr>
          <p:cNvSpPr txBox="1"/>
          <p:nvPr/>
        </p:nvSpPr>
        <p:spPr>
          <a:xfrm>
            <a:off x="313275" y="6234175"/>
            <a:ext cx="30551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男女合わせて約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21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人に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人、女性は約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12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人に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人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が無理やりに性交等をされた経験があります。</a:t>
            </a:r>
          </a:p>
        </p:txBody>
      </p:sp>
      <p:sp>
        <p:nvSpPr>
          <p:cNvPr id="118" name="四角形: 角を丸くする 117">
            <a:extLst>
              <a:ext uri="{FF2B5EF4-FFF2-40B4-BE49-F238E27FC236}">
                <a16:creationId xmlns:a16="http://schemas.microsoft.com/office/drawing/2014/main" id="{51F33CED-661B-7ACF-E098-9C268AD63FD3}"/>
              </a:ext>
            </a:extLst>
          </p:cNvPr>
          <p:cNvSpPr/>
          <p:nvPr/>
        </p:nvSpPr>
        <p:spPr>
          <a:xfrm>
            <a:off x="3482239" y="6244111"/>
            <a:ext cx="3026297" cy="984890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0" name="テキスト ボックス 119">
            <a:extLst>
              <a:ext uri="{FF2B5EF4-FFF2-40B4-BE49-F238E27FC236}">
                <a16:creationId xmlns:a16="http://schemas.microsoft.com/office/drawing/2014/main" id="{6A2CEFEA-ABD5-BEFD-0C7A-7B72CDE63ADC}"/>
              </a:ext>
            </a:extLst>
          </p:cNvPr>
          <p:cNvSpPr txBox="1"/>
          <p:nvPr/>
        </p:nvSpPr>
        <p:spPr>
          <a:xfrm>
            <a:off x="3509974" y="6245096"/>
            <a:ext cx="313947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無理やりに性交等をされたことがあった人に、</a:t>
            </a:r>
          </a:p>
          <a:p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加害者との関係を聞いたところ、</a:t>
            </a:r>
          </a:p>
          <a:p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「交際相手・元交際相手」が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33%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endParaRPr lang="en-US" altLang="ja-JP" sz="1000" b="1" u="sng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「配偶者・元配偶者」が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17%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となっています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</a:p>
          <a:p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面識のある人からの被害が大多数を占め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まったく知らない人からの被害は</a:t>
            </a:r>
            <a:r>
              <a:rPr lang="en-US" altLang="ja-JP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10%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です。</a:t>
            </a:r>
          </a:p>
        </p:txBody>
      </p:sp>
      <p:sp>
        <p:nvSpPr>
          <p:cNvPr id="124" name="テキスト ボックス 123">
            <a:extLst>
              <a:ext uri="{FF2B5EF4-FFF2-40B4-BE49-F238E27FC236}">
                <a16:creationId xmlns:a16="http://schemas.microsoft.com/office/drawing/2014/main" id="{06813FDA-7E8B-D411-E9F7-D74DCE8977B1}"/>
              </a:ext>
            </a:extLst>
          </p:cNvPr>
          <p:cNvSpPr txBox="1"/>
          <p:nvPr/>
        </p:nvSpPr>
        <p:spPr>
          <a:xfrm>
            <a:off x="808812" y="6646668"/>
            <a:ext cx="23233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無理やりに性交等をされた被害経験の有無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9392F791-FDB7-C0DF-003F-238C7768E829}"/>
              </a:ext>
            </a:extLst>
          </p:cNvPr>
          <p:cNvSpPr txBox="1"/>
          <p:nvPr/>
        </p:nvSpPr>
        <p:spPr>
          <a:xfrm>
            <a:off x="960720" y="7603108"/>
            <a:ext cx="229311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小数点以下第</a:t>
            </a:r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位を四捨五入。合計が</a:t>
            </a:r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100%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になりません</a:t>
            </a:r>
            <a:endParaRPr kumimoji="1" lang="ja-JP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9209E22-A934-5F48-0041-4AAA72E5D441}"/>
              </a:ext>
            </a:extLst>
          </p:cNvPr>
          <p:cNvSpPr txBox="1"/>
          <p:nvPr/>
        </p:nvSpPr>
        <p:spPr>
          <a:xfrm>
            <a:off x="42" y="308"/>
            <a:ext cx="101341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fontAlgn="b" latinLnBrk="0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fontAlgn="b" latinLnBrk="0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fontAlgn="b" latinLnBrk="0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fontAlgn="b" latinLnBrk="0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fontAlgn="b" latinLnBrk="0" hangingPunct="1">
              <a:spcBef>
                <a:spcPct val="0"/>
              </a:spcBef>
              <a:spcAft>
                <a:spcPct val="0"/>
              </a:spcAft>
              <a:buFont typeface="Wingdings" pitchFamily="2" charset="2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オプション</a:t>
            </a:r>
          </a:p>
        </p:txBody>
      </p:sp>
      <p:pic>
        <p:nvPicPr>
          <p:cNvPr id="3" name="Google Shape;130;p19" descr="ロゴ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0D11A64A-6125-F2C9-F308-B27F21D48ACA}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2443270" y="2877298"/>
            <a:ext cx="1227952" cy="134636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88F2745-0E4E-D7B7-D3C0-3BAE8C2A565A}"/>
              </a:ext>
            </a:extLst>
          </p:cNvPr>
          <p:cNvSpPr txBox="1"/>
          <p:nvPr/>
        </p:nvSpPr>
        <p:spPr>
          <a:xfrm>
            <a:off x="3574676" y="9166168"/>
            <a:ext cx="3050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出所：文部科学省において、内閣府男女共同参画局　</a:t>
            </a:r>
            <a:endParaRPr lang="en-US" altLang="ja-JP" sz="7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en-US" altLang="ja-JP" sz="7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        </a:t>
            </a:r>
            <a:r>
              <a:rPr lang="ja-JP" altLang="en-US" sz="7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「男女間における暴力に関する調査」（令和</a:t>
            </a:r>
            <a:r>
              <a:rPr lang="en-US" altLang="ja-JP" sz="7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5</a:t>
            </a:r>
            <a:r>
              <a:rPr lang="ja-JP" altLang="en-US" sz="7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年度調査）より作成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692C3DC-057C-32E3-0378-1DA579FC88D6}"/>
              </a:ext>
            </a:extLst>
          </p:cNvPr>
          <p:cNvSpPr txBox="1"/>
          <p:nvPr/>
        </p:nvSpPr>
        <p:spPr>
          <a:xfrm>
            <a:off x="4596491" y="8931910"/>
            <a:ext cx="18681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小数点以下第</a:t>
            </a:r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位を四捨五入</a:t>
            </a:r>
          </a:p>
          <a:p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複数回答可につき、合計が</a:t>
            </a:r>
            <a:r>
              <a:rPr lang="en-US" altLang="ja-JP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100%</a:t>
            </a:r>
            <a:r>
              <a:rPr lang="ja-JP" altLang="en-US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になりません</a:t>
            </a:r>
            <a:endParaRPr kumimoji="1" lang="ja-JP" altLang="en-US" sz="1400" dirty="0">
              <a:solidFill>
                <a:schemeClr val="tx1">
                  <a:lumMod val="50000"/>
                  <a:lumOff val="5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26B0415A-9745-F517-778B-718D333713F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046" y="3170517"/>
            <a:ext cx="1047831" cy="1056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44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正方形/長方形 222">
            <a:extLst>
              <a:ext uri="{FF2B5EF4-FFF2-40B4-BE49-F238E27FC236}">
                <a16:creationId xmlns:a16="http://schemas.microsoft.com/office/drawing/2014/main" id="{D5F9C5DA-A8B4-4DAD-BC71-A4139DADAB49}"/>
              </a:ext>
            </a:extLst>
          </p:cNvPr>
          <p:cNvSpPr/>
          <p:nvPr/>
        </p:nvSpPr>
        <p:spPr>
          <a:xfrm>
            <a:off x="101600" y="101600"/>
            <a:ext cx="6654800" cy="9499126"/>
          </a:xfrm>
          <a:prstGeom prst="rect">
            <a:avLst/>
          </a:prstGeom>
          <a:solidFill>
            <a:srgbClr val="DAC3DF">
              <a:alpha val="80000"/>
            </a:srgbClr>
          </a:solidFill>
          <a:ln w="9525">
            <a:solidFill>
              <a:srgbClr val="E6C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C5468F7B-7C37-469C-AA97-4A72EF99F856}"/>
              </a:ext>
            </a:extLst>
          </p:cNvPr>
          <p:cNvSpPr/>
          <p:nvPr/>
        </p:nvSpPr>
        <p:spPr>
          <a:xfrm>
            <a:off x="224001" y="218166"/>
            <a:ext cx="6426200" cy="9306066"/>
          </a:xfrm>
          <a:prstGeom prst="roundRect">
            <a:avLst>
              <a:gd name="adj" fmla="val 2833"/>
            </a:avLst>
          </a:prstGeom>
          <a:solidFill>
            <a:schemeClr val="bg1"/>
          </a:solidFill>
          <a:ln w="38100">
            <a:solidFill>
              <a:srgbClr val="954D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22533E8-2E6B-4272-9E3D-D75645D8A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fld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2AC8A19B-9A4B-424D-B813-F0DB452CBB79}"/>
              </a:ext>
            </a:extLst>
          </p:cNvPr>
          <p:cNvSpPr txBox="1"/>
          <p:nvPr/>
        </p:nvSpPr>
        <p:spPr>
          <a:xfrm>
            <a:off x="1331778" y="218166"/>
            <a:ext cx="4194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l"/>
            </a:pPr>
            <a:r>
              <a:rPr lang="ja-JP" altLang="en-US" sz="16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身近でこのような被害が起きています</a:t>
            </a:r>
          </a:p>
        </p:txBody>
      </p:sp>
      <p:sp>
        <p:nvSpPr>
          <p:cNvPr id="56" name="四角形: 角を丸くする 55">
            <a:extLst>
              <a:ext uri="{FF2B5EF4-FFF2-40B4-BE49-F238E27FC236}">
                <a16:creationId xmlns:a16="http://schemas.microsoft.com/office/drawing/2014/main" id="{0F518EB0-1736-40FD-AB33-2A0E108F4DB5}"/>
              </a:ext>
            </a:extLst>
          </p:cNvPr>
          <p:cNvSpPr/>
          <p:nvPr/>
        </p:nvSpPr>
        <p:spPr>
          <a:xfrm>
            <a:off x="327660" y="552139"/>
            <a:ext cx="2736000" cy="880580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D784B17E-87A3-4B92-AC77-C8FFA63FE4B1}"/>
              </a:ext>
            </a:extLst>
          </p:cNvPr>
          <p:cNvSpPr txBox="1"/>
          <p:nvPr/>
        </p:nvSpPr>
        <p:spPr>
          <a:xfrm>
            <a:off x="289560" y="581466"/>
            <a:ext cx="2817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恋人から無理やり性交をさせられた。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62000"/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また、コンドームをつけてとお願いしたが断られた。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誘いを受けて知り合いの自宅を訪れた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62000"/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ところ、無理やり性交された。</a:t>
            </a:r>
          </a:p>
        </p:txBody>
      </p: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49BEAA0F-2CF8-47E5-8D05-32CF800DED03}"/>
              </a:ext>
            </a:extLst>
          </p:cNvPr>
          <p:cNvSpPr/>
          <p:nvPr/>
        </p:nvSpPr>
        <p:spPr>
          <a:xfrm>
            <a:off x="3791210" y="558546"/>
            <a:ext cx="2736000" cy="869304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3FC77416-E571-4DF3-BDC9-EF892630D84F}"/>
              </a:ext>
            </a:extLst>
          </p:cNvPr>
          <p:cNvSpPr txBox="1"/>
          <p:nvPr/>
        </p:nvSpPr>
        <p:spPr>
          <a:xfrm>
            <a:off x="3779123" y="581466"/>
            <a:ext cx="27719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2000" indent="-171450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サークルの飲み会で、大量のお酒を無理に飲まされて意識を失い、起きたら裸に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62000"/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させられていて体を触られていた。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飲み物を飲んだら急に眠くなって意識を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62000"/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失い、気が付いたら性交の最中だった。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B508A9A-50F1-475D-9010-8F8E242827E8}"/>
              </a:ext>
            </a:extLst>
          </p:cNvPr>
          <p:cNvSpPr txBox="1"/>
          <p:nvPr/>
        </p:nvSpPr>
        <p:spPr>
          <a:xfrm>
            <a:off x="383338" y="1426846"/>
            <a:ext cx="212086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相手が配偶者や恋人であっても、</a:t>
            </a:r>
            <a:endParaRPr lang="en-US" altLang="ja-JP" sz="9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家に来てくれたとしても、性的な行為に同意がなければ性暴力です。また、避妊に協力しないことも性暴力にあたります。</a:t>
            </a: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AB2E8A81-9CA9-4F62-A29C-8954FD288259}"/>
              </a:ext>
            </a:extLst>
          </p:cNvPr>
          <p:cNvSpPr txBox="1"/>
          <p:nvPr/>
        </p:nvSpPr>
        <p:spPr>
          <a:xfrm>
            <a:off x="4346507" y="1435366"/>
            <a:ext cx="21871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飲み物や食べ物に睡眠薬等を混ぜて意識を失わせたり、アルコールで酩酊状態にさせたりして、抵抗できない状態で性交する等の被害が起きています。</a:t>
            </a:r>
          </a:p>
        </p:txBody>
      </p:sp>
      <p:sp>
        <p:nvSpPr>
          <p:cNvPr id="60" name="四角形: 角を丸くする 59">
            <a:extLst>
              <a:ext uri="{FF2B5EF4-FFF2-40B4-BE49-F238E27FC236}">
                <a16:creationId xmlns:a16="http://schemas.microsoft.com/office/drawing/2014/main" id="{0A9C44EE-E469-48B2-9361-C56FF79A39AA}"/>
              </a:ext>
            </a:extLst>
          </p:cNvPr>
          <p:cNvSpPr/>
          <p:nvPr/>
        </p:nvSpPr>
        <p:spPr>
          <a:xfrm>
            <a:off x="327660" y="2155243"/>
            <a:ext cx="2736000" cy="953427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5FFF5D6A-9EFC-41B6-8B25-A650C2ED7258}"/>
              </a:ext>
            </a:extLst>
          </p:cNvPr>
          <p:cNvSpPr txBox="1"/>
          <p:nvPr/>
        </p:nvSpPr>
        <p:spPr>
          <a:xfrm>
            <a:off x="289560" y="2139462"/>
            <a:ext cx="28177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大学の指導教官から「卒論の個別指導を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62000"/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してあげる」と自宅に呼ばれ、無理やり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62000"/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キスをされそうになった。</a:t>
            </a:r>
          </a:p>
          <a:p>
            <a:pPr marL="162000" indent="-171450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入社を希望する企業の社員と食事した後に、無理やり抱きしめられて「選考に有利に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62000"/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なるから」とホテルに連れていかれた。</a:t>
            </a:r>
          </a:p>
        </p:txBody>
      </p:sp>
      <p:sp>
        <p:nvSpPr>
          <p:cNvPr id="62" name="四角形: 角を丸くする 61">
            <a:extLst>
              <a:ext uri="{FF2B5EF4-FFF2-40B4-BE49-F238E27FC236}">
                <a16:creationId xmlns:a16="http://schemas.microsoft.com/office/drawing/2014/main" id="{AA42ADBC-2192-4985-B748-1479BD5B2C2C}"/>
              </a:ext>
            </a:extLst>
          </p:cNvPr>
          <p:cNvSpPr/>
          <p:nvPr/>
        </p:nvSpPr>
        <p:spPr>
          <a:xfrm>
            <a:off x="3790158" y="2178745"/>
            <a:ext cx="2736000" cy="889427"/>
          </a:xfrm>
          <a:prstGeom prst="roundRect">
            <a:avLst/>
          </a:prstGeom>
          <a:solidFill>
            <a:srgbClr val="DAC3DF">
              <a:alpha val="49804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F1DBDC70-B8F1-4CC4-B32C-72A98E8E2FF8}"/>
              </a:ext>
            </a:extLst>
          </p:cNvPr>
          <p:cNvSpPr txBox="1"/>
          <p:nvPr/>
        </p:nvSpPr>
        <p:spPr>
          <a:xfrm>
            <a:off x="3779123" y="2191379"/>
            <a:ext cx="2817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2000" indent="-171450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飲み会で周りにたくさん人がいる中で、　　　先輩から性的な経験について何度も聞かれ、嫌な気分になった。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男性同士で集団でお酒を飲んでいたところ、　無理やり性器を触られた。</a:t>
            </a:r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5713937B-FB8F-4001-98E0-FA2269C9F43D}"/>
              </a:ext>
            </a:extLst>
          </p:cNvPr>
          <p:cNvSpPr txBox="1"/>
          <p:nvPr/>
        </p:nvSpPr>
        <p:spPr>
          <a:xfrm>
            <a:off x="383337" y="3088773"/>
            <a:ext cx="276558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対等な関係でない人との間で、</a:t>
            </a:r>
            <a:endParaRPr lang="en-US" altLang="ja-JP" sz="9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性暴力が起きやすいです。</a:t>
            </a:r>
          </a:p>
          <a:p>
            <a:r>
              <a:rPr lang="ja-JP" alt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就職活動中に性暴力を受ける場合もあります。</a:t>
            </a:r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6C8EA5CF-4FAE-4BEE-A5E4-C82669FF994C}"/>
              </a:ext>
            </a:extLst>
          </p:cNvPr>
          <p:cNvSpPr txBox="1"/>
          <p:nvPr/>
        </p:nvSpPr>
        <p:spPr>
          <a:xfrm>
            <a:off x="3872774" y="3066966"/>
            <a:ext cx="2701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学校や職場等でセクシュアルハラスメント等が</a:t>
            </a:r>
            <a:endParaRPr lang="en-US" altLang="ja-JP" sz="9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起きています。また、男性が集団内で性暴力を</a:t>
            </a:r>
            <a:endParaRPr lang="en-US" altLang="ja-JP" sz="9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受ける場合や、男性が配偶者や恋人、知り合い等から性暴力を受ける場合があります。</a:t>
            </a: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6679B76-650C-4716-8168-D43BD20AB3D9}"/>
              </a:ext>
            </a:extLst>
          </p:cNvPr>
          <p:cNvSpPr txBox="1"/>
          <p:nvPr/>
        </p:nvSpPr>
        <p:spPr>
          <a:xfrm>
            <a:off x="287271" y="3710923"/>
            <a:ext cx="21955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l"/>
            </a:pPr>
            <a:r>
              <a:rPr lang="ja-JP" altLang="en-US" sz="105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ほかにもこのような被害が</a:t>
            </a:r>
            <a:r>
              <a:rPr lang="en-US" altLang="ja-JP" sz="105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…</a:t>
            </a:r>
          </a:p>
        </p:txBody>
      </p:sp>
      <p:sp>
        <p:nvSpPr>
          <p:cNvPr id="75" name="テキスト ボックス 74">
            <a:extLst>
              <a:ext uri="{FF2B5EF4-FFF2-40B4-BE49-F238E27FC236}">
                <a16:creationId xmlns:a16="http://schemas.microsoft.com/office/drawing/2014/main" id="{94686D96-DB02-426F-A0EE-27CBDC9E05F0}"/>
              </a:ext>
            </a:extLst>
          </p:cNvPr>
          <p:cNvSpPr txBox="1"/>
          <p:nvPr/>
        </p:nvSpPr>
        <p:spPr>
          <a:xfrm>
            <a:off x="298774" y="3866556"/>
            <a:ext cx="318256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SNS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でつながった人から紹介されたアルバイトが、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AV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出演だった。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高収入のアルバイトに応募したら、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AV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の撮影だった。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撮影までしたけど取り消したい。</a:t>
            </a:r>
          </a:p>
        </p:txBody>
      </p:sp>
      <p:sp>
        <p:nvSpPr>
          <p:cNvPr id="77" name="吹き出し: 角を丸めた四角形 76">
            <a:extLst>
              <a:ext uri="{FF2B5EF4-FFF2-40B4-BE49-F238E27FC236}">
                <a16:creationId xmlns:a16="http://schemas.microsoft.com/office/drawing/2014/main" id="{57F27E2F-B2B4-4A98-A19B-CACDE113C858}"/>
              </a:ext>
            </a:extLst>
          </p:cNvPr>
          <p:cNvSpPr/>
          <p:nvPr/>
        </p:nvSpPr>
        <p:spPr>
          <a:xfrm>
            <a:off x="3611496" y="3769357"/>
            <a:ext cx="2973847" cy="653233"/>
          </a:xfrm>
          <a:prstGeom prst="wedgeRoundRectCallout">
            <a:avLst>
              <a:gd name="adj1" fmla="val -55220"/>
              <a:gd name="adj2" fmla="val -3216"/>
              <a:gd name="adj3" fmla="val 16667"/>
            </a:avLst>
          </a:prstGeom>
          <a:noFill/>
          <a:ln w="19050" cap="rnd">
            <a:solidFill>
              <a:srgbClr val="954D9F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8" name="テキスト ボックス 77">
            <a:extLst>
              <a:ext uri="{FF2B5EF4-FFF2-40B4-BE49-F238E27FC236}">
                <a16:creationId xmlns:a16="http://schemas.microsoft.com/office/drawing/2014/main" id="{0AC04842-AD73-4212-9841-B782CE61F7AC}"/>
              </a:ext>
            </a:extLst>
          </p:cNvPr>
          <p:cNvSpPr txBox="1"/>
          <p:nvPr/>
        </p:nvSpPr>
        <p:spPr>
          <a:xfrm>
            <a:off x="3692178" y="3790427"/>
            <a:ext cx="2858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その</a:t>
            </a:r>
            <a:r>
              <a:rPr lang="en-US" altLang="ja-JP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AV</a:t>
            </a:r>
            <a:r>
              <a:rPr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出演契約、取り消せます！</a:t>
            </a:r>
          </a:p>
          <a:p>
            <a:pPr algn="just"/>
            <a:r>
              <a:rPr lang="en-US" altLang="ja-JP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AV</a:t>
            </a:r>
            <a:r>
              <a:rPr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出演被害防止・救済法によって</a:t>
            </a:r>
            <a:r>
              <a:rPr lang="en-US" altLang="ja-JP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AV</a:t>
            </a:r>
            <a:r>
              <a:rPr lang="ja-JP" altLang="en-US" sz="9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出演契約を取り消したり、販売や配信を停止したりすることができます。ひとりで悩まず、相談してください。</a:t>
            </a:r>
          </a:p>
        </p:txBody>
      </p:sp>
      <p:cxnSp>
        <p:nvCxnSpPr>
          <p:cNvPr id="79" name="直線コネクタ 78">
            <a:extLst>
              <a:ext uri="{FF2B5EF4-FFF2-40B4-BE49-F238E27FC236}">
                <a16:creationId xmlns:a16="http://schemas.microsoft.com/office/drawing/2014/main" id="{8E78416F-729C-4134-932C-941504715CB5}"/>
              </a:ext>
            </a:extLst>
          </p:cNvPr>
          <p:cNvCxnSpPr>
            <a:cxnSpLocks/>
          </p:cNvCxnSpPr>
          <p:nvPr/>
        </p:nvCxnSpPr>
        <p:spPr>
          <a:xfrm>
            <a:off x="429392" y="5302800"/>
            <a:ext cx="5999217" cy="0"/>
          </a:xfrm>
          <a:prstGeom prst="line">
            <a:avLst/>
          </a:prstGeom>
          <a:ln w="38100">
            <a:solidFill>
              <a:srgbClr val="954D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64D27D54-E204-4416-83AA-7BF5D81D30D7}"/>
              </a:ext>
            </a:extLst>
          </p:cNvPr>
          <p:cNvSpPr txBox="1"/>
          <p:nvPr/>
        </p:nvSpPr>
        <p:spPr>
          <a:xfrm>
            <a:off x="1278299" y="4817442"/>
            <a:ext cx="43014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嫌だと思ったら嫌だと言うことができます。その場から逃げたり、</a:t>
            </a:r>
            <a:endParaRPr lang="en-US" altLang="ja-JP" sz="1100" b="1" dirty="0">
              <a:solidFill>
                <a:srgbClr val="954D9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1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信頼できる人や専門機関に相談したりすることもできます。</a:t>
            </a: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16F41A43-3568-436E-9916-27FC2464423C}"/>
              </a:ext>
            </a:extLst>
          </p:cNvPr>
          <p:cNvSpPr txBox="1"/>
          <p:nvPr/>
        </p:nvSpPr>
        <p:spPr>
          <a:xfrm>
            <a:off x="1198776" y="5338800"/>
            <a:ext cx="44604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l"/>
            </a:pPr>
            <a:r>
              <a:rPr lang="ja-JP" altLang="en-US" sz="16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性暴力が起きないようにするには</a:t>
            </a: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106E402D-8E48-4AA9-A4D4-1CA4B6D9ABFD}"/>
              </a:ext>
            </a:extLst>
          </p:cNvPr>
          <p:cNvSpPr txBox="1"/>
          <p:nvPr/>
        </p:nvSpPr>
        <p:spPr>
          <a:xfrm>
            <a:off x="53354" y="5697653"/>
            <a:ext cx="67512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お互いの距離感</a:t>
            </a:r>
            <a:r>
              <a:rPr lang="en-US" altLang="ja-JP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lang="ja-JP" altLang="en-US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境界線</a:t>
            </a:r>
            <a:r>
              <a:rPr lang="en-US" altLang="ja-JP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r>
              <a:rPr lang="ja-JP" altLang="en-US" sz="105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を尊重し、相手の同意を確認することで、性暴力を防ぐことができます。</a:t>
            </a:r>
          </a:p>
        </p:txBody>
      </p:sp>
      <p:sp>
        <p:nvSpPr>
          <p:cNvPr id="86" name="四角形: 角を丸くする 85">
            <a:extLst>
              <a:ext uri="{FF2B5EF4-FFF2-40B4-BE49-F238E27FC236}">
                <a16:creationId xmlns:a16="http://schemas.microsoft.com/office/drawing/2014/main" id="{000B7A5D-3991-4E3D-9FC3-F16013B5889D}"/>
              </a:ext>
            </a:extLst>
          </p:cNvPr>
          <p:cNvSpPr/>
          <p:nvPr/>
        </p:nvSpPr>
        <p:spPr>
          <a:xfrm>
            <a:off x="423656" y="6060571"/>
            <a:ext cx="1433371" cy="180000"/>
          </a:xfrm>
          <a:prstGeom prst="roundRect">
            <a:avLst/>
          </a:prstGeom>
          <a:solidFill>
            <a:srgbClr val="954D9F">
              <a:alpha val="80000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5CC060FF-05EB-4656-965B-4C4A7CB9CE70}"/>
              </a:ext>
            </a:extLst>
          </p:cNvPr>
          <p:cNvSpPr txBox="1"/>
          <p:nvPr/>
        </p:nvSpPr>
        <p:spPr>
          <a:xfrm>
            <a:off x="640922" y="6034529"/>
            <a:ext cx="104044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ポイント</a:t>
            </a:r>
            <a:r>
              <a:rPr lang="en-US" altLang="ja-JP" sz="11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endParaRPr lang="ja-JP" altLang="en-US" sz="11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CB0E86C8-2260-46C0-83B7-70EA503C6C6E}"/>
              </a:ext>
            </a:extLst>
          </p:cNvPr>
          <p:cNvSpPr txBox="1"/>
          <p:nvPr/>
        </p:nvSpPr>
        <p:spPr>
          <a:xfrm>
            <a:off x="1811026" y="6019168"/>
            <a:ext cx="268070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お互いの距離感</a:t>
            </a:r>
            <a:r>
              <a:rPr lang="en-US" altLang="ja-JP" sz="11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lang="ja-JP" altLang="en-US" sz="11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境界線</a:t>
            </a:r>
            <a:r>
              <a:rPr lang="en-US" altLang="ja-JP" sz="11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)</a:t>
            </a:r>
            <a:r>
              <a:rPr lang="ja-JP" altLang="en-US" sz="11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を尊重しよう</a:t>
            </a:r>
          </a:p>
        </p:txBody>
      </p:sp>
      <p:sp>
        <p:nvSpPr>
          <p:cNvPr id="98" name="Rectangle 8">
            <a:extLst>
              <a:ext uri="{FF2B5EF4-FFF2-40B4-BE49-F238E27FC236}">
                <a16:creationId xmlns:a16="http://schemas.microsoft.com/office/drawing/2014/main" id="{17411732-539D-43FA-87E4-A745E4400CCE}"/>
              </a:ext>
            </a:extLst>
          </p:cNvPr>
          <p:cNvSpPr>
            <a:spLocks noChangeArrowheads="1"/>
          </p:cNvSpPr>
          <p:nvPr/>
        </p:nvSpPr>
        <p:spPr bwMode="gray">
          <a:xfrm>
            <a:off x="3198872" y="6267140"/>
            <a:ext cx="3320488" cy="1296000"/>
          </a:xfrm>
          <a:prstGeom prst="rect">
            <a:avLst/>
          </a:prstGeom>
          <a:solidFill>
            <a:srgbClr val="DAC3DF">
              <a:alpha val="40000"/>
            </a:srgbClr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algn="ctr"/>
            <a:endParaRPr lang="ja-JP" altLang="en-US"/>
          </a:p>
        </p:txBody>
      </p:sp>
      <p:sp>
        <p:nvSpPr>
          <p:cNvPr id="100" name="AutoShape 11">
            <a:extLst>
              <a:ext uri="{FF2B5EF4-FFF2-40B4-BE49-F238E27FC236}">
                <a16:creationId xmlns:a16="http://schemas.microsoft.com/office/drawing/2014/main" id="{19CC59C6-1C4D-401B-9B4B-7D57BE2C2D24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4398" y="6267139"/>
            <a:ext cx="3072266" cy="1296000"/>
          </a:xfrm>
          <a:prstGeom prst="homePlate">
            <a:avLst>
              <a:gd name="adj" fmla="val 21303"/>
            </a:avLst>
          </a:prstGeom>
          <a:solidFill>
            <a:schemeClr val="bg1"/>
          </a:solidFill>
          <a:ln w="19050" algn="ctr">
            <a:solidFill>
              <a:srgbClr val="954D9F"/>
            </a:solidFill>
            <a:miter lim="800000"/>
            <a:headEnd/>
            <a:tailEnd/>
          </a:ln>
          <a:effectLst>
            <a:outerShdw dist="25400" algn="ctr" rotWithShape="0">
              <a:srgbClr val="FFFFFF"/>
            </a:outerShdw>
          </a:effectLst>
        </p:spPr>
        <p:txBody>
          <a:bodyPr wrap="none" lIns="0" tIns="0" rIns="0" bIns="0" anchor="ctr"/>
          <a:lstStyle/>
          <a:p>
            <a:pPr algn="ctr"/>
            <a:endParaRPr lang="ja-JP" altLang="en-US"/>
          </a:p>
        </p:txBody>
      </p:sp>
      <p:sp>
        <p:nvSpPr>
          <p:cNvPr id="101" name="テキスト ボックス 100">
            <a:extLst>
              <a:ext uri="{FF2B5EF4-FFF2-40B4-BE49-F238E27FC236}">
                <a16:creationId xmlns:a16="http://schemas.microsoft.com/office/drawing/2014/main" id="{90351434-8586-432E-B6CB-075C6406C6CD}"/>
              </a:ext>
            </a:extLst>
          </p:cNvPr>
          <p:cNvSpPr txBox="1"/>
          <p:nvPr/>
        </p:nvSpPr>
        <p:spPr>
          <a:xfrm>
            <a:off x="456168" y="6342171"/>
            <a:ext cx="291094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954D9F"/>
              </a:buClr>
              <a:buFont typeface="Wingdings" panose="05000000000000000000" pitchFamily="2" charset="2"/>
              <a:buChar char="l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対等な関係でない人との間で、性暴力が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80975">
              <a:buClr>
                <a:srgbClr val="954D9F"/>
              </a:buClr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起きやすいです。</a:t>
            </a:r>
          </a:p>
          <a:p>
            <a:pPr marL="171450" indent="-171450">
              <a:buClr>
                <a:srgbClr val="954D9F"/>
              </a:buClr>
              <a:buFont typeface="Wingdings" panose="05000000000000000000" pitchFamily="2" charset="2"/>
              <a:buChar char="l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相手の境界線を勝手に越えたり、自分と相手との意見や考え方の違いを受け入れなかったりすると、性暴力につながることがあります。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Clr>
                <a:srgbClr val="954D9F"/>
              </a:buClr>
              <a:buFont typeface="Wingdings" panose="05000000000000000000" pitchFamily="2" charset="2"/>
              <a:buChar char="l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相手に暴力をふるってもいいという考えが、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80975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性暴力につながることがあります。</a:t>
            </a:r>
          </a:p>
        </p:txBody>
      </p:sp>
      <p:sp>
        <p:nvSpPr>
          <p:cNvPr id="195" name="テキスト ボックス 194">
            <a:extLst>
              <a:ext uri="{FF2B5EF4-FFF2-40B4-BE49-F238E27FC236}">
                <a16:creationId xmlns:a16="http://schemas.microsoft.com/office/drawing/2014/main" id="{BB737FF0-D65C-48F5-B67B-32E8622766E8}"/>
              </a:ext>
            </a:extLst>
          </p:cNvPr>
          <p:cNvSpPr txBox="1"/>
          <p:nvPr/>
        </p:nvSpPr>
        <p:spPr>
          <a:xfrm>
            <a:off x="3379343" y="6260394"/>
            <a:ext cx="3206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対等にコミュニケーションが取れる関係性を築きましょう。</a:t>
            </a: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相手との距離感を大切にし、自分と相手との意見や考え方の違いを受け入れ、多様性を尊重しましょう。</a:t>
            </a: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どんな事情があっても、身体的・精神的・性的な　暴力をふるうことは許されません。暴力を認めず、　暴力によらない解決方法や行動を取りましょう。</a:t>
            </a:r>
          </a:p>
        </p:txBody>
      </p:sp>
      <p:sp>
        <p:nvSpPr>
          <p:cNvPr id="207" name="四角形: 角を丸くする 206">
            <a:extLst>
              <a:ext uri="{FF2B5EF4-FFF2-40B4-BE49-F238E27FC236}">
                <a16:creationId xmlns:a16="http://schemas.microsoft.com/office/drawing/2014/main" id="{EE7138B1-DAC7-4663-974C-DF1491E60D0D}"/>
              </a:ext>
            </a:extLst>
          </p:cNvPr>
          <p:cNvSpPr/>
          <p:nvPr/>
        </p:nvSpPr>
        <p:spPr>
          <a:xfrm>
            <a:off x="423656" y="7635258"/>
            <a:ext cx="1433371" cy="180000"/>
          </a:xfrm>
          <a:prstGeom prst="roundRect">
            <a:avLst/>
          </a:prstGeom>
          <a:solidFill>
            <a:srgbClr val="954D9F">
              <a:alpha val="80000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8" name="テキスト ボックス 207">
            <a:extLst>
              <a:ext uri="{FF2B5EF4-FFF2-40B4-BE49-F238E27FC236}">
                <a16:creationId xmlns:a16="http://schemas.microsoft.com/office/drawing/2014/main" id="{45792EA2-6F03-428F-834E-86B9ABC69EBF}"/>
              </a:ext>
            </a:extLst>
          </p:cNvPr>
          <p:cNvSpPr txBox="1"/>
          <p:nvPr/>
        </p:nvSpPr>
        <p:spPr>
          <a:xfrm>
            <a:off x="659819" y="7603895"/>
            <a:ext cx="9781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ポイント</a:t>
            </a:r>
            <a:r>
              <a:rPr lang="en-US" altLang="ja-JP" sz="11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endParaRPr lang="ja-JP" altLang="en-US" sz="11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9" name="テキスト ボックス 208">
            <a:extLst>
              <a:ext uri="{FF2B5EF4-FFF2-40B4-BE49-F238E27FC236}">
                <a16:creationId xmlns:a16="http://schemas.microsoft.com/office/drawing/2014/main" id="{21C8BCEA-D761-4483-98F4-B6A080BFB293}"/>
              </a:ext>
            </a:extLst>
          </p:cNvPr>
          <p:cNvSpPr txBox="1"/>
          <p:nvPr/>
        </p:nvSpPr>
        <p:spPr>
          <a:xfrm>
            <a:off x="1811025" y="7604015"/>
            <a:ext cx="31882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相手の同意を確認しよう</a:t>
            </a:r>
          </a:p>
        </p:txBody>
      </p:sp>
      <p:sp>
        <p:nvSpPr>
          <p:cNvPr id="215" name="Rectangle 8">
            <a:extLst>
              <a:ext uri="{FF2B5EF4-FFF2-40B4-BE49-F238E27FC236}">
                <a16:creationId xmlns:a16="http://schemas.microsoft.com/office/drawing/2014/main" id="{6D346F34-874C-4262-A029-C29A376A7870}"/>
              </a:ext>
            </a:extLst>
          </p:cNvPr>
          <p:cNvSpPr>
            <a:spLocks noChangeArrowheads="1"/>
          </p:cNvSpPr>
          <p:nvPr/>
        </p:nvSpPr>
        <p:spPr bwMode="gray">
          <a:xfrm>
            <a:off x="2560466" y="7845362"/>
            <a:ext cx="3958894" cy="1568993"/>
          </a:xfrm>
          <a:prstGeom prst="rect">
            <a:avLst/>
          </a:prstGeom>
          <a:solidFill>
            <a:srgbClr val="DAC3DF">
              <a:alpha val="40000"/>
            </a:srgbClr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algn="ctr"/>
            <a:endParaRPr lang="ja-JP" altLang="en-US"/>
          </a:p>
        </p:txBody>
      </p:sp>
      <p:sp>
        <p:nvSpPr>
          <p:cNvPr id="216" name="AutoShape 11">
            <a:extLst>
              <a:ext uri="{FF2B5EF4-FFF2-40B4-BE49-F238E27FC236}">
                <a16:creationId xmlns:a16="http://schemas.microsoft.com/office/drawing/2014/main" id="{D5C01ADD-26D1-415E-B823-10FE43BA76EA}"/>
              </a:ext>
            </a:extLst>
          </p:cNvPr>
          <p:cNvSpPr>
            <a:spLocks noChangeArrowheads="1"/>
          </p:cNvSpPr>
          <p:nvPr/>
        </p:nvSpPr>
        <p:spPr bwMode="gray">
          <a:xfrm>
            <a:off x="434398" y="7845362"/>
            <a:ext cx="3072266" cy="1568994"/>
          </a:xfrm>
          <a:prstGeom prst="homePlate">
            <a:avLst>
              <a:gd name="adj" fmla="val 21303"/>
            </a:avLst>
          </a:prstGeom>
          <a:solidFill>
            <a:schemeClr val="bg1"/>
          </a:solidFill>
          <a:ln w="19050" algn="ctr">
            <a:solidFill>
              <a:srgbClr val="954D9F"/>
            </a:solidFill>
            <a:miter lim="800000"/>
            <a:headEnd/>
            <a:tailEnd/>
          </a:ln>
          <a:effectLst>
            <a:outerShdw dist="25400" algn="ctr" rotWithShape="0">
              <a:srgbClr val="FFFFFF"/>
            </a:outerShdw>
          </a:effectLst>
        </p:spPr>
        <p:txBody>
          <a:bodyPr wrap="none" lIns="0" tIns="0" rIns="0" bIns="0" anchor="ctr"/>
          <a:lstStyle/>
          <a:p>
            <a:pPr algn="ctr"/>
            <a:endParaRPr lang="ja-JP" altLang="en-US"/>
          </a:p>
        </p:txBody>
      </p:sp>
      <p:sp>
        <p:nvSpPr>
          <p:cNvPr id="219" name="テキスト ボックス 218">
            <a:extLst>
              <a:ext uri="{FF2B5EF4-FFF2-40B4-BE49-F238E27FC236}">
                <a16:creationId xmlns:a16="http://schemas.microsoft.com/office/drawing/2014/main" id="{7F0A0927-9F8C-4BE9-B6C2-5C8C3CFA0619}"/>
              </a:ext>
            </a:extLst>
          </p:cNvPr>
          <p:cNvSpPr txBox="1"/>
          <p:nvPr/>
        </p:nvSpPr>
        <p:spPr>
          <a:xfrm>
            <a:off x="417111" y="7967057"/>
            <a:ext cx="30642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Clr>
                <a:srgbClr val="954D9F"/>
              </a:buClr>
              <a:buFont typeface="Wingdings" panose="05000000000000000000" pitchFamily="2" charset="2"/>
              <a:buChar char="l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相手の同意のない状態で一方的に性的な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80975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行為をすることは性暴力です。</a:t>
            </a:r>
          </a:p>
          <a:p>
            <a:pPr marL="171450" indent="-171450">
              <a:buClr>
                <a:srgbClr val="954D9F"/>
              </a:buClr>
              <a:buFont typeface="Wingdings" panose="05000000000000000000" pitchFamily="2" charset="2"/>
              <a:buChar char="l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相手への思い込みが、性暴力につながる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80975">
              <a:buClr>
                <a:srgbClr val="954D9F"/>
              </a:buClr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ことがあります。</a:t>
            </a:r>
          </a:p>
          <a:p>
            <a:pPr marL="177800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例：「相手も性的な行為をしたいはず」 </a:t>
            </a:r>
          </a:p>
          <a:p>
            <a:pPr marL="177800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「恋人・配偶者だから性的な行為をして当然」</a:t>
            </a:r>
          </a:p>
          <a:p>
            <a:pPr marL="171450" indent="-171450">
              <a:buClr>
                <a:srgbClr val="954D9F"/>
              </a:buClr>
              <a:buFont typeface="Wingdings" panose="05000000000000000000" pitchFamily="2" charset="2"/>
              <a:buChar char="l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避妊についても、相手の意思を確認・尊重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80975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しないことは性暴力にあたります。</a:t>
            </a:r>
          </a:p>
        </p:txBody>
      </p:sp>
      <p:sp>
        <p:nvSpPr>
          <p:cNvPr id="220" name="テキスト ボックス 219">
            <a:extLst>
              <a:ext uri="{FF2B5EF4-FFF2-40B4-BE49-F238E27FC236}">
                <a16:creationId xmlns:a16="http://schemas.microsoft.com/office/drawing/2014/main" id="{E7CBFA6E-F39F-48E0-9052-0EA833A3F440}"/>
              </a:ext>
            </a:extLst>
          </p:cNvPr>
          <p:cNvSpPr txBox="1"/>
          <p:nvPr/>
        </p:nvSpPr>
        <p:spPr>
          <a:xfrm>
            <a:off x="3445747" y="7835479"/>
            <a:ext cx="3188252" cy="165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p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イヤと言っていない＝</a:t>
            </a:r>
            <a:r>
              <a:rPr lang="en-US" altLang="ja-JP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YES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ではありません。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7800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また、キスをしたから性交もしてよいわけでは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7800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ありません。</a:t>
            </a: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アルコール等により相手の意識がない状況では、同意を確認したことになりません。相手が自分の意思で選択できてはじめて、同意が確認できた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80975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ことになります。</a:t>
            </a:r>
          </a:p>
          <a:p>
            <a:pPr marL="171450" indent="-171450">
              <a:buFont typeface="Wingdings" panose="05000000000000000000" pitchFamily="2" charset="2"/>
              <a:buChar char="p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少しでもイヤだなと思うことや、避妊に関する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7800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不安を感じることがあったら、パートナーに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7800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伝えましょう。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63EAC34-EC12-4C4A-9194-929FE3AA1759}"/>
              </a:ext>
            </a:extLst>
          </p:cNvPr>
          <p:cNvSpPr/>
          <p:nvPr/>
        </p:nvSpPr>
        <p:spPr>
          <a:xfrm>
            <a:off x="428160" y="7846098"/>
            <a:ext cx="6091200" cy="1569600"/>
          </a:xfrm>
          <a:prstGeom prst="rect">
            <a:avLst/>
          </a:prstGeom>
          <a:noFill/>
          <a:ln w="19050">
            <a:solidFill>
              <a:srgbClr val="954D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7AA47A5E-C586-4279-AA93-91B7F90921C2}"/>
              </a:ext>
            </a:extLst>
          </p:cNvPr>
          <p:cNvSpPr/>
          <p:nvPr/>
        </p:nvSpPr>
        <p:spPr>
          <a:xfrm>
            <a:off x="428160" y="6267995"/>
            <a:ext cx="6091200" cy="1296000"/>
          </a:xfrm>
          <a:prstGeom prst="rect">
            <a:avLst/>
          </a:prstGeom>
          <a:noFill/>
          <a:ln w="19050">
            <a:solidFill>
              <a:srgbClr val="954D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oogle Shape;124;p18" descr="アイ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33FECA03-E076-35BD-BF32-06CAB5ABF70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05732" y="1502907"/>
            <a:ext cx="1810379" cy="57197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5143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C61D0529-1D1B-42C7-94FE-3EE71DD360DF}"/>
              </a:ext>
            </a:extLst>
          </p:cNvPr>
          <p:cNvSpPr/>
          <p:nvPr/>
        </p:nvSpPr>
        <p:spPr>
          <a:xfrm>
            <a:off x="101600" y="101600"/>
            <a:ext cx="6654800" cy="9499126"/>
          </a:xfrm>
          <a:prstGeom prst="rect">
            <a:avLst/>
          </a:prstGeom>
          <a:solidFill>
            <a:srgbClr val="DAC3DF">
              <a:alpha val="80000"/>
            </a:srgbClr>
          </a:solidFill>
          <a:ln w="9525">
            <a:solidFill>
              <a:srgbClr val="E6C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四角形: 角を丸くする 43">
            <a:extLst>
              <a:ext uri="{FF2B5EF4-FFF2-40B4-BE49-F238E27FC236}">
                <a16:creationId xmlns:a16="http://schemas.microsoft.com/office/drawing/2014/main" id="{3C674C7C-2F7A-4A80-8ABB-3C0F41F42C88}"/>
              </a:ext>
            </a:extLst>
          </p:cNvPr>
          <p:cNvSpPr/>
          <p:nvPr/>
        </p:nvSpPr>
        <p:spPr>
          <a:xfrm>
            <a:off x="215900" y="207570"/>
            <a:ext cx="6426200" cy="9306066"/>
          </a:xfrm>
          <a:prstGeom prst="roundRect">
            <a:avLst>
              <a:gd name="adj" fmla="val 2833"/>
            </a:avLst>
          </a:prstGeom>
          <a:solidFill>
            <a:schemeClr val="bg1"/>
          </a:solidFill>
          <a:ln w="38100">
            <a:solidFill>
              <a:srgbClr val="954D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10AB0429-9E9F-4166-9444-7883B8302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C99BD-4CB3-4AB8-B45E-067A6B3414C4}" type="slidenum">
              <a:rPr kumimoji="1" lang="ja-JP" altLang="en-US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fld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A309423-AF9D-4514-A2AE-CAA9DAAAE807}"/>
              </a:ext>
            </a:extLst>
          </p:cNvPr>
          <p:cNvSpPr txBox="1"/>
          <p:nvPr/>
        </p:nvSpPr>
        <p:spPr>
          <a:xfrm>
            <a:off x="1331778" y="218165"/>
            <a:ext cx="4194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l"/>
            </a:pPr>
            <a:r>
              <a:rPr lang="ja-JP" altLang="en-US" sz="16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困った時はどうすればいいの？</a:t>
            </a: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6FD67903-282F-4D26-B9DE-8539F9334348}"/>
              </a:ext>
            </a:extLst>
          </p:cNvPr>
          <p:cNvSpPr/>
          <p:nvPr/>
        </p:nvSpPr>
        <p:spPr>
          <a:xfrm>
            <a:off x="374910" y="505917"/>
            <a:ext cx="6108181" cy="3318141"/>
          </a:xfrm>
          <a:prstGeom prst="roundRect">
            <a:avLst>
              <a:gd name="adj" fmla="val 12257"/>
            </a:avLst>
          </a:prstGeom>
          <a:solidFill>
            <a:schemeClr val="bg1"/>
          </a:solidFill>
          <a:ln w="19050" cap="rnd">
            <a:solidFill>
              <a:srgbClr val="954D9F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9D4A51AE-2F0C-48C7-B420-A5035EB046C5}"/>
              </a:ext>
            </a:extLst>
          </p:cNvPr>
          <p:cNvSpPr/>
          <p:nvPr/>
        </p:nvSpPr>
        <p:spPr>
          <a:xfrm>
            <a:off x="299750" y="3859658"/>
            <a:ext cx="3096000" cy="1593995"/>
          </a:xfrm>
          <a:prstGeom prst="roundRect">
            <a:avLst/>
          </a:prstGeom>
          <a:solidFill>
            <a:srgbClr val="DAC3DF">
              <a:alpha val="50196"/>
            </a:srgbClr>
          </a:solidFill>
          <a:ln w="9525">
            <a:solidFill>
              <a:srgbClr val="E6C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27CD2A8E-86CF-4556-B5B3-87BC957FC5B7}"/>
              </a:ext>
            </a:extLst>
          </p:cNvPr>
          <p:cNvSpPr/>
          <p:nvPr/>
        </p:nvSpPr>
        <p:spPr>
          <a:xfrm>
            <a:off x="1143516" y="3902874"/>
            <a:ext cx="1433371" cy="216000"/>
          </a:xfrm>
          <a:prstGeom prst="roundRect">
            <a:avLst/>
          </a:prstGeom>
          <a:solidFill>
            <a:srgbClr val="954D9F">
              <a:alpha val="80000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8A13A5E-AABE-4E08-BE9D-9016413096AA}"/>
              </a:ext>
            </a:extLst>
          </p:cNvPr>
          <p:cNvSpPr txBox="1"/>
          <p:nvPr/>
        </p:nvSpPr>
        <p:spPr>
          <a:xfrm>
            <a:off x="1208302" y="3883823"/>
            <a:ext cx="1274285" cy="268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相談を受けたら</a:t>
            </a:r>
          </a:p>
        </p:txBody>
      </p:sp>
      <p:sp>
        <p:nvSpPr>
          <p:cNvPr id="45" name="四角形: 角を丸くする 44">
            <a:extLst>
              <a:ext uri="{FF2B5EF4-FFF2-40B4-BE49-F238E27FC236}">
                <a16:creationId xmlns:a16="http://schemas.microsoft.com/office/drawing/2014/main" id="{C892D257-A748-4975-8606-20B79A85F675}"/>
              </a:ext>
            </a:extLst>
          </p:cNvPr>
          <p:cNvSpPr/>
          <p:nvPr/>
        </p:nvSpPr>
        <p:spPr>
          <a:xfrm>
            <a:off x="3461533" y="3859658"/>
            <a:ext cx="3096000" cy="1611059"/>
          </a:xfrm>
          <a:prstGeom prst="roundRect">
            <a:avLst/>
          </a:prstGeom>
          <a:solidFill>
            <a:srgbClr val="DAC3DF">
              <a:alpha val="50196"/>
            </a:srgbClr>
          </a:solidFill>
          <a:ln w="9525">
            <a:solidFill>
              <a:srgbClr val="E6CD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5" name="四角形: 角を丸くする 54">
            <a:extLst>
              <a:ext uri="{FF2B5EF4-FFF2-40B4-BE49-F238E27FC236}">
                <a16:creationId xmlns:a16="http://schemas.microsoft.com/office/drawing/2014/main" id="{35C488A4-76D1-4584-9333-AE29DB7E3D63}"/>
              </a:ext>
            </a:extLst>
          </p:cNvPr>
          <p:cNvSpPr/>
          <p:nvPr/>
        </p:nvSpPr>
        <p:spPr>
          <a:xfrm>
            <a:off x="4055072" y="3896483"/>
            <a:ext cx="2016000" cy="216000"/>
          </a:xfrm>
          <a:prstGeom prst="roundRect">
            <a:avLst/>
          </a:prstGeom>
          <a:solidFill>
            <a:srgbClr val="954D9F">
              <a:alpha val="80000"/>
            </a:srgbClr>
          </a:solidFill>
          <a:ln w="38100" cap="rnd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0BE02E07-EA8D-402F-B454-E851DD88B7C6}"/>
              </a:ext>
            </a:extLst>
          </p:cNvPr>
          <p:cNvSpPr txBox="1"/>
          <p:nvPr/>
        </p:nvSpPr>
        <p:spPr>
          <a:xfrm>
            <a:off x="4130204" y="3876063"/>
            <a:ext cx="18657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困っている人を見かけたら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C743729A-7EA3-48D9-8902-F85A77659849}"/>
              </a:ext>
            </a:extLst>
          </p:cNvPr>
          <p:cNvSpPr txBox="1"/>
          <p:nvPr/>
        </p:nvSpPr>
        <p:spPr>
          <a:xfrm>
            <a:off x="258671" y="4147278"/>
            <a:ext cx="31781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相手の気持ちを丁寧に聞き、そのまま受け止め、「あなたは悪くない」と繰り返し伝えてください。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二次被害を防ぐために、「あなたも悪かった」「なぜ断らなかったの」「早く忘れたほうがよい」等と言わないようにしましょう。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被害者の意思を大切にしましょう。一方的に助言して話を進めたり、安易に励ましたりしないようにしましょう。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1CCA798B-81CB-400D-95F4-A0D824B1B410}"/>
              </a:ext>
            </a:extLst>
          </p:cNvPr>
          <p:cNvSpPr txBox="1"/>
          <p:nvPr/>
        </p:nvSpPr>
        <p:spPr>
          <a:xfrm>
            <a:off x="3420375" y="4135867"/>
            <a:ext cx="3206656" cy="1323439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自分の身を守ることを第一とし、可能な状況で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7800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あれば介入しましょう。（例：無理にお酒を飲ま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7800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されそうになっている人には「そろそろ帰ろう」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7800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と言う／無理に飲ませようとしている人には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7800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「次はソフトドリンクを頼みましょう」と言う等）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自分だけで介入できない場合は、周囲の協力を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7800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得て対応しましょう。（お店の従業員に助けを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7800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求める、警察に通報する等）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C629F7C2-E736-407A-8272-A11102F2A9CF}"/>
              </a:ext>
            </a:extLst>
          </p:cNvPr>
          <p:cNvSpPr txBox="1"/>
          <p:nvPr/>
        </p:nvSpPr>
        <p:spPr>
          <a:xfrm>
            <a:off x="268080" y="5557974"/>
            <a:ext cx="11595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anose="05000000000000000000" pitchFamily="2" charset="2"/>
              <a:buChar char="l"/>
            </a:pPr>
            <a:r>
              <a:rPr lang="ja-JP" altLang="en-US" sz="16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相談先</a:t>
            </a:r>
          </a:p>
        </p:txBody>
      </p:sp>
      <p:sp>
        <p:nvSpPr>
          <p:cNvPr id="60" name="四角形: 角を丸くする 59">
            <a:extLst>
              <a:ext uri="{FF2B5EF4-FFF2-40B4-BE49-F238E27FC236}">
                <a16:creationId xmlns:a16="http://schemas.microsoft.com/office/drawing/2014/main" id="{DA4010E5-58C3-41AA-819B-38DA4AA4E570}"/>
              </a:ext>
            </a:extLst>
          </p:cNvPr>
          <p:cNvSpPr/>
          <p:nvPr/>
        </p:nvSpPr>
        <p:spPr>
          <a:xfrm>
            <a:off x="1427652" y="5566239"/>
            <a:ext cx="4958459" cy="340402"/>
          </a:xfrm>
          <a:prstGeom prst="roundRect">
            <a:avLst/>
          </a:prstGeom>
          <a:noFill/>
          <a:ln w="19050" cap="rnd">
            <a:solidFill>
              <a:srgbClr val="954D9F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969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EA3D1253-13F5-456E-BD29-C108ED0960EB}"/>
              </a:ext>
            </a:extLst>
          </p:cNvPr>
          <p:cNvSpPr txBox="1"/>
          <p:nvPr/>
        </p:nvSpPr>
        <p:spPr>
          <a:xfrm>
            <a:off x="1427652" y="5547478"/>
            <a:ext cx="5055439" cy="40011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0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困ったことや辛いことがあったら、迷わず相談してみましょう。あなたの気持ちを、まずは話してみませんか。</a:t>
            </a:r>
            <a:r>
              <a:rPr lang="ja-JP" altLang="en-US" sz="1000" b="1" dirty="0">
                <a:solidFill>
                  <a:srgbClr val="90449A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性別に関係なく相談できます。</a:t>
            </a:r>
          </a:p>
        </p:txBody>
      </p:sp>
      <p:graphicFrame>
        <p:nvGraphicFramePr>
          <p:cNvPr id="46" name="表 45">
            <a:extLst>
              <a:ext uri="{FF2B5EF4-FFF2-40B4-BE49-F238E27FC236}">
                <a16:creationId xmlns:a16="http://schemas.microsoft.com/office/drawing/2014/main" id="{67503AFE-1688-4749-A697-DE7ADAA95E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7161145"/>
              </p:ext>
            </p:extLst>
          </p:nvPr>
        </p:nvGraphicFramePr>
        <p:xfrm>
          <a:off x="320959" y="5937863"/>
          <a:ext cx="3060000" cy="1293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000">
                  <a:extLst>
                    <a:ext uri="{9D8B030D-6E8A-4147-A177-3AD203B41FA5}">
                      <a16:colId xmlns:a16="http://schemas.microsoft.com/office/drawing/2014/main" val="2942285145"/>
                    </a:ext>
                  </a:extLst>
                </a:gridCol>
              </a:tblGrid>
              <a:tr h="381452">
                <a:tc>
                  <a:txBody>
                    <a:bodyPr/>
                    <a:lstStyle/>
                    <a:p>
                      <a:pPr marL="0" marR="0" lvl="0" indent="0" algn="l" defTabSz="633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性犯罪・性暴力被害者のための</a:t>
                      </a:r>
                      <a:endParaRPr kumimoji="1" lang="en-US" altLang="ja-JP" sz="1000" b="1" dirty="0">
                        <a:solidFill>
                          <a:schemeClr val="bg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633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ワンストップ支援センター</a:t>
                      </a:r>
                    </a:p>
                  </a:txBody>
                  <a:tcPr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54D9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82257"/>
                  </a:ext>
                </a:extLst>
              </a:tr>
              <a:tr h="337438">
                <a:tc>
                  <a:txBody>
                    <a:bodyPr/>
                    <a:lstStyle/>
                    <a:p>
                      <a:r>
                        <a:rPr lang="ja-JP" altLang="en-US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♯</a:t>
                      </a:r>
                      <a:r>
                        <a:rPr lang="en-US" altLang="ja-JP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8891</a:t>
                      </a:r>
                      <a:r>
                        <a:rPr lang="ja-JP" altLang="en-US" sz="8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（はやくワンストップ </a:t>
                      </a:r>
                      <a:r>
                        <a:rPr lang="en-US" altLang="ja-JP" sz="8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※</a:t>
                      </a:r>
                      <a:r>
                        <a:rPr lang="ja-JP" altLang="en-US" sz="8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全国共通番号）</a:t>
                      </a:r>
                      <a:endParaRPr lang="en-US" altLang="ja-JP" sz="8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r>
                        <a:rPr lang="en-US" altLang="ja-JP" sz="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※</a:t>
                      </a:r>
                      <a:r>
                        <a:rPr lang="ja-JP" altLang="en-US" sz="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最寄りのセンターにつながります。</a:t>
                      </a:r>
                      <a:endParaRPr kumimoji="1" lang="ja-JP" altLang="en-US" sz="9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T="36000" marB="36000"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C3D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778265"/>
                  </a:ext>
                </a:extLst>
              </a:tr>
              <a:tr h="55750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被害直後からの総合的な支援を可能な限り一か所で提供する</a:t>
                      </a:r>
                      <a:endParaRPr kumimoji="1" lang="en-US" altLang="ja-JP" sz="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相談窓口。関係機関と連携し、医療的支援、相談・カウンセリング等の心理的支援、</a:t>
                      </a:r>
                      <a:r>
                        <a:rPr kumimoji="1" lang="ja-JP" altLang="en-US" sz="800" b="0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病院や警察への同行</a:t>
                      </a:r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支援、法的支援等を行います。（各センターによって、支援内容は異なります）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830377"/>
                  </a:ext>
                </a:extLst>
              </a:tr>
            </a:tbl>
          </a:graphicData>
        </a:graphic>
      </p:graphicFrame>
      <p:pic>
        <p:nvPicPr>
          <p:cNvPr id="47" name="Picture 2">
            <a:extLst>
              <a:ext uri="{FF2B5EF4-FFF2-40B4-BE49-F238E27FC236}">
                <a16:creationId xmlns:a16="http://schemas.microsoft.com/office/drawing/2014/main" id="{7BA63F88-602D-42BC-A42A-12D07CE6F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26433" y="5954326"/>
            <a:ext cx="539493" cy="5394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99BF31D5-9C62-4A00-9EB0-2108E098E71C}"/>
              </a:ext>
            </a:extLst>
          </p:cNvPr>
          <p:cNvSpPr txBox="1"/>
          <p:nvPr/>
        </p:nvSpPr>
        <p:spPr>
          <a:xfrm>
            <a:off x="3380959" y="8829980"/>
            <a:ext cx="32066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游ゴシック" panose="020B0400000000000000" pitchFamily="50" charset="-128"/>
              <a:buChar char="※"/>
            </a:pPr>
            <a:r>
              <a:rPr lang="ja-JP" altLang="en-US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相談受付時間等は、各機関のウェブサイトをご確認ください。</a:t>
            </a:r>
            <a:endParaRPr lang="en-US" altLang="ja-JP" sz="8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游ゴシック" panose="020B0400000000000000" pitchFamily="50" charset="-128"/>
              <a:buChar char="※"/>
            </a:pPr>
            <a:r>
              <a:rPr lang="ja-JP" altLang="en-US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ほかにも、民間団体も含め相談に乗ってくれる専門機関が</a:t>
            </a:r>
            <a:endParaRPr lang="en-US" altLang="ja-JP" sz="8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80975"/>
            <a:r>
              <a:rPr lang="ja-JP" altLang="en-US" sz="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あります。一人で悩まず、まずは相談してみてください。</a:t>
            </a:r>
          </a:p>
        </p:txBody>
      </p:sp>
      <p:graphicFrame>
        <p:nvGraphicFramePr>
          <p:cNvPr id="49" name="表 48">
            <a:extLst>
              <a:ext uri="{FF2B5EF4-FFF2-40B4-BE49-F238E27FC236}">
                <a16:creationId xmlns:a16="http://schemas.microsoft.com/office/drawing/2014/main" id="{96DE47CE-E249-4392-B3C9-B3D79673BF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010691"/>
              </p:ext>
            </p:extLst>
          </p:nvPr>
        </p:nvGraphicFramePr>
        <p:xfrm>
          <a:off x="320959" y="7401494"/>
          <a:ext cx="3060000" cy="89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000">
                  <a:extLst>
                    <a:ext uri="{9D8B030D-6E8A-4147-A177-3AD203B41FA5}">
                      <a16:colId xmlns:a16="http://schemas.microsoft.com/office/drawing/2014/main" val="2942285145"/>
                    </a:ext>
                  </a:extLst>
                </a:gridCol>
              </a:tblGrid>
              <a:tr h="216000">
                <a:tc>
                  <a:txBody>
                    <a:bodyPr/>
                    <a:lstStyle/>
                    <a:p>
                      <a:pPr marL="0" marR="0" lvl="0" indent="0" algn="l" defTabSz="633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000" b="1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警察相談専用電話</a:t>
                      </a:r>
                      <a:endParaRPr kumimoji="1" lang="zh-TW" altLang="en-US" sz="1000" b="1" dirty="0">
                        <a:solidFill>
                          <a:srgbClr val="FF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54D9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82257"/>
                  </a:ext>
                </a:extLst>
              </a:tr>
              <a:tr h="201570">
                <a:tc>
                  <a:txBody>
                    <a:bodyPr/>
                    <a:lstStyle/>
                    <a:p>
                      <a:r>
                        <a:rPr kumimoji="1" lang="ja-JP" altLang="en-US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♯</a:t>
                      </a:r>
                      <a:r>
                        <a:rPr kumimoji="1" lang="en-US" altLang="ja-JP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9110</a:t>
                      </a:r>
                      <a:r>
                        <a:rPr kumimoji="1" lang="ja-JP" altLang="en-US" sz="8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</a:t>
                      </a:r>
                      <a:r>
                        <a:rPr kumimoji="1" lang="en-US" altLang="ja-JP" sz="8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8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全国共通番号）</a:t>
                      </a:r>
                      <a:r>
                        <a:rPr kumimoji="1" lang="en-US" altLang="ja-JP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発信場所を管轄する</a:t>
                      </a:r>
                      <a:endParaRPr kumimoji="1" lang="en-US" altLang="ja-JP" sz="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都道府県の警察本部等の総合窓口に</a:t>
                      </a:r>
                      <a:r>
                        <a:rPr lang="ja-JP" altLang="en-US" sz="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つな</a:t>
                      </a:r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がります。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C3D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778265"/>
                  </a:ext>
                </a:extLst>
              </a:tr>
              <a:tr h="313111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ストーカー、</a:t>
                      </a:r>
                      <a:r>
                        <a:rPr kumimoji="1" lang="en-US" altLang="ja-JP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AV</a:t>
                      </a:r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出演強要等、警察に相談したいことが</a:t>
                      </a:r>
                    </a:p>
                    <a:p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ある時の相談窓口。（急を要する場合は</a:t>
                      </a:r>
                      <a:r>
                        <a:rPr kumimoji="1" lang="en-US" altLang="ja-JP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110</a:t>
                      </a:r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番通報）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830377"/>
                  </a:ext>
                </a:extLst>
              </a:tr>
            </a:tbl>
          </a:graphicData>
        </a:graphic>
      </p:graphicFrame>
      <p:pic>
        <p:nvPicPr>
          <p:cNvPr id="50" name="Picture 4">
            <a:extLst>
              <a:ext uri="{FF2B5EF4-FFF2-40B4-BE49-F238E27FC236}">
                <a16:creationId xmlns:a16="http://schemas.microsoft.com/office/drawing/2014/main" id="{20D52F26-82E4-4D6C-B60C-FBB238A2F6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27136" y="7414121"/>
            <a:ext cx="538790" cy="538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1" name="表 50">
            <a:extLst>
              <a:ext uri="{FF2B5EF4-FFF2-40B4-BE49-F238E27FC236}">
                <a16:creationId xmlns:a16="http://schemas.microsoft.com/office/drawing/2014/main" id="{2D1342A3-84C8-4A85-A7C0-EF7C5AADF7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518440"/>
              </p:ext>
            </p:extLst>
          </p:nvPr>
        </p:nvGraphicFramePr>
        <p:xfrm>
          <a:off x="320959" y="8334352"/>
          <a:ext cx="3060000" cy="10588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000">
                  <a:extLst>
                    <a:ext uri="{9D8B030D-6E8A-4147-A177-3AD203B41FA5}">
                      <a16:colId xmlns:a16="http://schemas.microsoft.com/office/drawing/2014/main" val="2942285145"/>
                    </a:ext>
                  </a:extLst>
                </a:gridCol>
              </a:tblGrid>
              <a:tr h="196482">
                <a:tc>
                  <a:txBody>
                    <a:bodyPr/>
                    <a:lstStyle/>
                    <a:p>
                      <a:pPr marL="0" marR="0" lvl="0" indent="0" algn="l" defTabSz="633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b="1" strike="noStrike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Cure time </a:t>
                      </a:r>
                      <a:r>
                        <a:rPr kumimoji="1" lang="ja-JP" altLang="en-US" sz="1000" b="1" strike="noStrike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キュアタイム</a:t>
                      </a:r>
                      <a:r>
                        <a:rPr kumimoji="1" lang="en-US" altLang="ja-JP" sz="800" b="1" strike="noStrike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kumimoji="1" lang="ja-JP" altLang="en-US" sz="800" b="1" strike="noStrike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内閣府</a:t>
                      </a:r>
                      <a:r>
                        <a:rPr kumimoji="1" lang="en-US" altLang="ja-JP" sz="800" b="1" strike="noStrike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)</a:t>
                      </a:r>
                      <a:endParaRPr kumimoji="1" lang="zh-TW" altLang="en-US" sz="800" b="1" strike="noStrike" dirty="0">
                        <a:solidFill>
                          <a:schemeClr val="bg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54D9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82257"/>
                  </a:ext>
                </a:extLst>
              </a:tr>
              <a:tr h="377299">
                <a:tc>
                  <a:txBody>
                    <a:bodyPr/>
                    <a:lstStyle/>
                    <a:p>
                      <a:r>
                        <a:rPr kumimoji="1" lang="en-US" altLang="ja-JP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SNS</a:t>
                      </a:r>
                      <a:r>
                        <a:rPr kumimoji="1" lang="ja-JP" altLang="en-US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相談（日本語、外国語対応）、</a:t>
                      </a:r>
                      <a:endParaRPr kumimoji="1" lang="en-US" altLang="ja-JP" sz="9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r>
                        <a:rPr kumimoji="1" lang="ja-JP" altLang="en-US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メール相談（日本語のみ）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C3D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778265"/>
                  </a:ext>
                </a:extLst>
              </a:tr>
              <a:tr h="328232">
                <a:tc>
                  <a:txBody>
                    <a:bodyPr/>
                    <a:lstStyle/>
                    <a:p>
                      <a:r>
                        <a:rPr kumimoji="1" lang="ja-JP" altLang="en-US" sz="800" b="0" strike="noStrik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チャットやメールで</a:t>
                      </a:r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性暴力の悩みを伺います。年齢、性別、セクシュアリティを問わず、匿名で相談可能。</a:t>
                      </a:r>
                      <a:endParaRPr kumimoji="1" lang="en-US" altLang="ja-JP" sz="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チャット形式による</a:t>
                      </a:r>
                      <a:r>
                        <a:rPr kumimoji="1" lang="en-US" altLang="ja-JP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SNS</a:t>
                      </a:r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相談は毎日</a:t>
                      </a:r>
                      <a:r>
                        <a:rPr kumimoji="1" lang="en-US" altLang="ja-JP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17</a:t>
                      </a:r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時～</a:t>
                      </a:r>
                      <a:r>
                        <a:rPr kumimoji="1" lang="en-US" altLang="ja-JP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21</a:t>
                      </a:r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時。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830377"/>
                  </a:ext>
                </a:extLst>
              </a:tr>
            </a:tbl>
          </a:graphicData>
        </a:graphic>
      </p:graphicFrame>
      <p:graphicFrame>
        <p:nvGraphicFramePr>
          <p:cNvPr id="53" name="表 52">
            <a:extLst>
              <a:ext uri="{FF2B5EF4-FFF2-40B4-BE49-F238E27FC236}">
                <a16:creationId xmlns:a16="http://schemas.microsoft.com/office/drawing/2014/main" id="{8770148F-0D15-4FF3-94A1-44111DF086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440355"/>
              </p:ext>
            </p:extLst>
          </p:nvPr>
        </p:nvGraphicFramePr>
        <p:xfrm>
          <a:off x="3493703" y="5948378"/>
          <a:ext cx="3060000" cy="101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000">
                  <a:extLst>
                    <a:ext uri="{9D8B030D-6E8A-4147-A177-3AD203B41FA5}">
                      <a16:colId xmlns:a16="http://schemas.microsoft.com/office/drawing/2014/main" val="2942285145"/>
                    </a:ext>
                  </a:extLst>
                </a:gridCol>
              </a:tblGrid>
              <a:tr h="223795">
                <a:tc>
                  <a:txBody>
                    <a:bodyPr/>
                    <a:lstStyle/>
                    <a:p>
                      <a:pPr marL="0" marR="0" lvl="0" indent="0" algn="l" defTabSz="633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000" b="1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性犯罪被害相談電話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54D9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82257"/>
                  </a:ext>
                </a:extLst>
              </a:tr>
              <a:tr h="227180">
                <a:tc>
                  <a:txBody>
                    <a:bodyPr/>
                    <a:lstStyle/>
                    <a:p>
                      <a:r>
                        <a:rPr kumimoji="1" lang="ja-JP" altLang="en-US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♯</a:t>
                      </a:r>
                      <a:r>
                        <a:rPr kumimoji="1" lang="en-US" altLang="ja-JP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8103</a:t>
                      </a:r>
                      <a:r>
                        <a:rPr kumimoji="1" lang="ja-JP" altLang="en-US" sz="8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（ハートさん　</a:t>
                      </a:r>
                      <a:r>
                        <a:rPr kumimoji="1" lang="en-US" altLang="ja-JP" sz="8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8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全国共通番号）</a:t>
                      </a:r>
                    </a:p>
                    <a:p>
                      <a:r>
                        <a:rPr kumimoji="1" lang="en-US" altLang="ja-JP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発信場所を管轄する都道府県警察の窓口に</a:t>
                      </a:r>
                    </a:p>
                    <a:p>
                      <a:r>
                        <a:rPr lang="ja-JP" altLang="en-US" sz="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つな</a:t>
                      </a:r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がります。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C3D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778265"/>
                  </a:ext>
                </a:extLst>
              </a:tr>
              <a:tr h="307718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各都道府県警察の性犯罪被害相談電話窓口。</a:t>
                      </a:r>
                    </a:p>
                    <a:p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（急を要する場合は</a:t>
                      </a:r>
                      <a:r>
                        <a:rPr kumimoji="1" lang="en-US" altLang="ja-JP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110</a:t>
                      </a:r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番通報）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830377"/>
                  </a:ext>
                </a:extLst>
              </a:tr>
            </a:tbl>
          </a:graphicData>
        </a:graphic>
      </p:graphicFrame>
      <p:pic>
        <p:nvPicPr>
          <p:cNvPr id="54" name="Picture 2">
            <a:extLst>
              <a:ext uri="{FF2B5EF4-FFF2-40B4-BE49-F238E27FC236}">
                <a16:creationId xmlns:a16="http://schemas.microsoft.com/office/drawing/2014/main" id="{A27A947C-17A9-424A-A3A2-E45D035471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90812" y="5966237"/>
            <a:ext cx="540000" cy="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2" name="表 61">
            <a:extLst>
              <a:ext uri="{FF2B5EF4-FFF2-40B4-BE49-F238E27FC236}">
                <a16:creationId xmlns:a16="http://schemas.microsoft.com/office/drawing/2014/main" id="{5F8562B8-FF04-48C9-9E83-5CCDF1B55A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377340"/>
              </p:ext>
            </p:extLst>
          </p:nvPr>
        </p:nvGraphicFramePr>
        <p:xfrm>
          <a:off x="3493707" y="8087542"/>
          <a:ext cx="3060000" cy="6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000">
                  <a:extLst>
                    <a:ext uri="{9D8B030D-6E8A-4147-A177-3AD203B41FA5}">
                      <a16:colId xmlns:a16="http://schemas.microsoft.com/office/drawing/2014/main" val="2942285145"/>
                    </a:ext>
                  </a:extLst>
                </a:gridCol>
              </a:tblGrid>
              <a:tr h="223795">
                <a:tc>
                  <a:txBody>
                    <a:bodyPr/>
                    <a:lstStyle/>
                    <a:p>
                      <a:pPr marL="0" marR="0" lvl="0" indent="0" algn="l" defTabSz="633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その他の相談窓口一覧</a:t>
                      </a:r>
                      <a:r>
                        <a:rPr kumimoji="1" lang="ja-JP" altLang="en-US" sz="800" b="1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（内閣府）</a:t>
                      </a:r>
                      <a:endParaRPr kumimoji="1" lang="en-US" altLang="ja-JP" sz="800" b="1" dirty="0">
                        <a:solidFill>
                          <a:schemeClr val="bg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633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1" dirty="0">
                        <a:solidFill>
                          <a:schemeClr val="bg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54D9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82257"/>
                  </a:ext>
                </a:extLst>
              </a:tr>
              <a:tr h="307718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セクシュアルハラスメント、ストーカー、</a:t>
                      </a:r>
                      <a:endParaRPr kumimoji="1" lang="en-US" altLang="ja-JP" sz="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デート</a:t>
                      </a:r>
                      <a:r>
                        <a:rPr kumimoji="1" lang="en-US" altLang="ja-JP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DV</a:t>
                      </a:r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などの相談窓口を紹介。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830377"/>
                  </a:ext>
                </a:extLst>
              </a:tr>
            </a:tbl>
          </a:graphicData>
        </a:graphic>
      </p:graphicFrame>
      <p:graphicFrame>
        <p:nvGraphicFramePr>
          <p:cNvPr id="64" name="表 63">
            <a:extLst>
              <a:ext uri="{FF2B5EF4-FFF2-40B4-BE49-F238E27FC236}">
                <a16:creationId xmlns:a16="http://schemas.microsoft.com/office/drawing/2014/main" id="{612AA3D6-7F69-4B83-A3D6-83F5EAE6CC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990395"/>
              </p:ext>
            </p:extLst>
          </p:nvPr>
        </p:nvGraphicFramePr>
        <p:xfrm>
          <a:off x="3493703" y="7012490"/>
          <a:ext cx="3060000" cy="101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60000">
                  <a:extLst>
                    <a:ext uri="{9D8B030D-6E8A-4147-A177-3AD203B41FA5}">
                      <a16:colId xmlns:a16="http://schemas.microsoft.com/office/drawing/2014/main" val="2942285145"/>
                    </a:ext>
                  </a:extLst>
                </a:gridCol>
              </a:tblGrid>
              <a:tr h="212737">
                <a:tc>
                  <a:txBody>
                    <a:bodyPr/>
                    <a:lstStyle/>
                    <a:p>
                      <a:pPr marL="0" marR="0" lvl="0" indent="0" algn="l" defTabSz="633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犯罪被害者支援ダイヤル</a:t>
                      </a:r>
                      <a:endParaRPr kumimoji="1" lang="en-US" altLang="ja-JP" sz="1000" b="1" dirty="0">
                        <a:solidFill>
                          <a:schemeClr val="bg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63303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1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（日本司法支援センター（法テラス））</a:t>
                      </a:r>
                    </a:p>
                  </a:txBody>
                  <a:tcPr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54D9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882257"/>
                  </a:ext>
                </a:extLst>
              </a:tr>
              <a:tr h="305810">
                <a:tc>
                  <a:txBody>
                    <a:bodyPr/>
                    <a:lstStyle/>
                    <a:p>
                      <a:r>
                        <a:rPr kumimoji="1" lang="en-US" altLang="ja-JP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0570-079714</a:t>
                      </a:r>
                      <a:r>
                        <a:rPr kumimoji="1" lang="ja-JP" altLang="en-US" sz="8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（なくことないよ）</a:t>
                      </a:r>
                      <a:endParaRPr kumimoji="1" lang="en-US" altLang="ja-JP" sz="8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r>
                        <a:rPr kumimoji="1" lang="en-US" altLang="ja-JP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※IP</a:t>
                      </a:r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電話からは</a:t>
                      </a:r>
                      <a:r>
                        <a:rPr kumimoji="1" lang="en-US" altLang="ja-JP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03-6745-5601</a:t>
                      </a:r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。メール問合せも可。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AC3DF">
                        <a:alpha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778265"/>
                  </a:ext>
                </a:extLst>
              </a:tr>
              <a:tr h="16117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被害に遭われた方やご家族の状況等に応じて適切な法制度や</a:t>
                      </a:r>
                      <a:endParaRPr kumimoji="1" lang="en-US" altLang="ja-JP" sz="8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r>
                        <a:rPr kumimoji="1" lang="ja-JP" altLang="en-US" sz="8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相談窓口を紹介。</a:t>
                      </a:r>
                    </a:p>
                  </a:txBody>
                  <a:tcPr marT="36000" marB="36000">
                    <a:lnL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4D9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50196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830377"/>
                  </a:ext>
                </a:extLst>
              </a:tr>
            </a:tbl>
          </a:graphicData>
        </a:graphic>
      </p:graphicFrame>
      <p:pic>
        <p:nvPicPr>
          <p:cNvPr id="5" name="図 4" descr="QR コード&#10;&#10;自動的に生成された説明">
            <a:extLst>
              <a:ext uri="{FF2B5EF4-FFF2-40B4-BE49-F238E27FC236}">
                <a16:creationId xmlns:a16="http://schemas.microsoft.com/office/drawing/2014/main" id="{BAB5379A-3E0B-4166-ACB3-E5B1B507524A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90597" y="7033489"/>
            <a:ext cx="540001" cy="540001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11A0444F-CB6A-32FC-8ECA-45D63B29242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38301" y="8352353"/>
            <a:ext cx="527625" cy="523264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3B62F524-976E-231F-C368-F0701FDD95B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90597" y="8111488"/>
            <a:ext cx="543010" cy="551912"/>
          </a:xfrm>
          <a:prstGeom prst="rect">
            <a:avLst/>
          </a:prstGeom>
        </p:spPr>
      </p:pic>
      <p:pic>
        <p:nvPicPr>
          <p:cNvPr id="3" name="Google Shape;136;p20" descr="花の模様と文字の加工写真&#10;&#10;AI 生成コンテンツは誤りを含む可能性があります。">
            <a:extLst>
              <a:ext uri="{FF2B5EF4-FFF2-40B4-BE49-F238E27FC236}">
                <a16:creationId xmlns:a16="http://schemas.microsoft.com/office/drawing/2014/main" id="{A21F1344-538F-3A21-8A71-F24CC60AA9C1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5906188" y="616231"/>
            <a:ext cx="570001" cy="891400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C393DDE-4323-43BD-82C8-D4C899E77BD5}"/>
              </a:ext>
            </a:extLst>
          </p:cNvPr>
          <p:cNvSpPr txBox="1"/>
          <p:nvPr/>
        </p:nvSpPr>
        <p:spPr>
          <a:xfrm>
            <a:off x="444822" y="496847"/>
            <a:ext cx="5975291" cy="3347070"/>
          </a:xfrm>
          <a:prstGeom prst="rect">
            <a:avLst/>
          </a:prstGeom>
          <a:noFill/>
        </p:spPr>
        <p:txBody>
          <a:bodyPr wrap="square" bIns="0" rtlCol="0">
            <a:spAutoFit/>
          </a:bodyPr>
          <a:lstStyle/>
          <a:p>
            <a:pPr algn="ctr"/>
            <a:r>
              <a:rPr lang="ja-JP" altLang="en-US" sz="12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被害に遭った人、被害に遭ったかもしれないと思う人へ</a:t>
            </a:r>
            <a:r>
              <a:rPr lang="ja-JP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</a:p>
          <a:p>
            <a:endParaRPr lang="en-US" altLang="ja-JP" sz="5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あなたは悪くありません。被害に遭った時に、体が固まる、声が出せないことはよくあります。</a:t>
            </a:r>
          </a:p>
          <a:p>
            <a:pPr>
              <a:spcAft>
                <a:spcPts val="300"/>
              </a:spcAft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突然ショックな経験をすると、自然な反応として、心や体に様々な変化が生じます。</a:t>
            </a:r>
          </a:p>
          <a:p>
            <a:pPr algn="ctr"/>
            <a:r>
              <a:rPr lang="ja-JP" altLang="en-US" sz="10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一人で抱え込まず、まずは性犯罪・性暴力被害者のためのワンストップ支援センター等の</a:t>
            </a:r>
            <a:endParaRPr lang="en-US" altLang="ja-JP" sz="1000" b="1" dirty="0">
              <a:solidFill>
                <a:srgbClr val="954D9F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lang="ja-JP" altLang="en-US" sz="1000" b="1" dirty="0">
                <a:solidFill>
                  <a:srgbClr val="954D9F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専門機関や、信頼できる人に相談しましょう。</a:t>
            </a:r>
            <a:endParaRPr lang="ja-JP" altLang="en-US" sz="900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en-US" altLang="ja-JP" sz="600" b="1" u="sng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被害直後（</a:t>
            </a:r>
            <a:r>
              <a:rPr lang="en-US" altLang="ja-JP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72</a:t>
            </a: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時間以内）の人へ</a:t>
            </a:r>
            <a:endParaRPr lang="en-US" altLang="ja-JP" sz="1000" b="1" u="sng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妊娠が心配な場合は、被害から</a:t>
            </a:r>
            <a:r>
              <a:rPr lang="en-US" altLang="ja-JP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72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時間以内であれば、緊急避妊薬により妊娠を防げます。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80975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すぐ産婦人科または薬局に相談しましょう。男性でケガをしている場合は、外科や泌尿器科に相談しましょう。性感染症が心配な場合も、早めに医療機関に相談しましょう。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警察や病院で、証拠を採取することができます。警察や病院には体を洗わず、すぐ行きましょう。</a:t>
            </a:r>
          </a:p>
          <a:p>
            <a:pPr marL="180975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証拠（衣服や下着、薬物が使われた場合は飲んだもの等）があれば持参しましょう。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ワンストップ支援センターでは、病院や警察への同行支援を行っています。</a:t>
            </a:r>
          </a:p>
          <a:p>
            <a:endParaRPr lang="en-US" altLang="ja-JP" sz="900" b="1" u="sng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lang="ja-JP" altLang="en-US" sz="1000" b="1" u="sng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被害後しばらくたった人へ</a:t>
            </a:r>
            <a:endParaRPr lang="en-US" altLang="ja-JP" sz="1000" b="1" u="sng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妊娠や性感染症が不安な場合は、早めに産婦人科を受診しましょう。</a:t>
            </a:r>
          </a:p>
          <a:p>
            <a:pPr marL="171450" indent="-1714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眠れない、食欲がない、吐き気がする等、心や体に不調を感じたら、ワンストップ支援センター等の専門機関に、まずは相談してみてください。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被害から</a:t>
            </a:r>
            <a:r>
              <a:rPr lang="en-US" altLang="ja-JP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72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時間以上経っても、証拠が残っていなくても、警察に相談できます。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80975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一人で警察に相談したり、病院等で検査を受けたりすることが不安な時は、</a:t>
            </a:r>
            <a:endParaRPr lang="en-US" altLang="ja-JP" sz="1000" b="1" dirty="0">
              <a:solidFill>
                <a:schemeClr val="tx1">
                  <a:lumMod val="85000"/>
                  <a:lumOff val="1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80975"/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まずはワンストップ支援センターに相談してください。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61256154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MRI_color">
      <a:dk1>
        <a:srgbClr val="000000"/>
      </a:dk1>
      <a:lt1>
        <a:srgbClr val="FFFFFF"/>
      </a:lt1>
      <a:dk2>
        <a:srgbClr val="3E5E84"/>
      </a:dk2>
      <a:lt2>
        <a:srgbClr val="E9EDF3"/>
      </a:lt2>
      <a:accent1>
        <a:srgbClr val="96A8C0"/>
      </a:accent1>
      <a:accent2>
        <a:srgbClr val="8AB6C1"/>
      </a:accent2>
      <a:accent3>
        <a:srgbClr val="89B8AA"/>
      </a:accent3>
      <a:accent4>
        <a:srgbClr val="A89FBC"/>
      </a:accent4>
      <a:accent5>
        <a:srgbClr val="C89E28"/>
      </a:accent5>
      <a:accent6>
        <a:srgbClr val="A92C1D"/>
      </a:accent6>
      <a:hlink>
        <a:srgbClr val="3E5E84"/>
      </a:hlink>
      <a:folHlink>
        <a:srgbClr val="D2E8BD"/>
      </a:folHlink>
    </a:clrScheme>
    <a:fontScheme name="MRI_fo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ault Theme" id="{F4EA64EF-3092-473C-994A-576D3A4BF737}" vid="{6B0B758C-595F-4ABD-A941-E9F0C7E622A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55B3041AF97D41BB18D4E5598297F6" ma:contentTypeVersion="14" ma:contentTypeDescription="新しいドキュメントを作成します。" ma:contentTypeScope="" ma:versionID="6086db8c52c567b3780e581adb97b3c0">
  <xsd:schema xmlns:xsd="http://www.w3.org/2001/XMLSchema" xmlns:xs="http://www.w3.org/2001/XMLSchema" xmlns:p="http://schemas.microsoft.com/office/2006/metadata/properties" xmlns:ns2="59e227af-72e6-4db7-adb1-6a96389f44f6" xmlns:ns3="c7d3d665-a658-4676-a226-391f353bd766" targetNamespace="http://schemas.microsoft.com/office/2006/metadata/properties" ma:root="true" ma:fieldsID="70436c798c8f2648ff44d43dda622012" ns2:_="" ns3:_="">
    <xsd:import namespace="59e227af-72e6-4db7-adb1-6a96389f44f6"/>
    <xsd:import namespace="c7d3d665-a658-4676-a226-391f353bd7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e227af-72e6-4db7-adb1-6a96389f44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3d665-a658-4676-a226-391f353bd766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fc1d03c-3c8c-4849-9323-3508e47adaf3}" ma:internalName="TaxCatchAll" ma:showField="CatchAllData" ma:web="c7d3d665-a658-4676-a226-391f353bd7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d3d665-a658-4676-a226-391f353bd766" xsi:nil="true"/>
    <lcf76f155ced4ddcb4097134ff3c332f xmlns="59e227af-72e6-4db7-adb1-6a96389f44f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A94703C-9B3D-4183-88A4-D13476543DA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A73580-5841-47B1-B907-2BFA1E99B6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e227af-72e6-4db7-adb1-6a96389f44f6"/>
    <ds:schemaRef ds:uri="c7d3d665-a658-4676-a226-391f353bd7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1BDF79E-745F-45E9-94F3-A99346364DD9}">
  <ds:schemaRefs>
    <ds:schemaRef ds:uri="http://schemas.openxmlformats.org/package/2006/metadata/core-properties"/>
    <ds:schemaRef ds:uri="http://purl.org/dc/terms/"/>
    <ds:schemaRef ds:uri="c7d3d665-a658-4676-a226-391f353bd766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59e227af-72e6-4db7-adb1-6a96389f44f6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4287</TotalTime>
  <Words>2877</Words>
  <Application>Microsoft Office PowerPoint</Application>
  <PresentationFormat>A4 210 x 297 mm</PresentationFormat>
  <Paragraphs>258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Meiryo UI</vt:lpstr>
      <vt:lpstr>游ゴシック</vt:lpstr>
      <vt:lpstr>Arial</vt:lpstr>
      <vt:lpstr>Wingdings</vt:lpstr>
      <vt:lpstr>Default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35</cp:revision>
  <cp:lastPrinted>2025-08-03T22:49:22Z</cp:lastPrinted>
  <dcterms:created xsi:type="dcterms:W3CDTF">2020-12-30T07:48:57Z</dcterms:created>
  <dcterms:modified xsi:type="dcterms:W3CDTF">2026-03-24T01:27:02Z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0x010100C455B3041AF97D41BB18D4E5598297F6</vt:lpwstr>
  </property>
  <property fmtid="{D5CDD505-2E9C-101B-9397-08002B2CF9AE}" pid="3" name="MediaServiceImageTags">
    <vt:lpwstr/>
  </property>
  <property fmtid="{D5CDD505-2E9C-101B-9397-08002B2CF9AE}" pid="4" name="MSIP_Label_d899a617-f30e-4fb8-b81c-fb6d0b94ac5b_Enabled">
    <vt:lpwstr>true</vt:lpwstr>
  </property>
  <property fmtid="{D5CDD505-2E9C-101B-9397-08002B2CF9AE}" pid="5" name="MSIP_Label_d899a617-f30e-4fb8-b81c-fb6d0b94ac5b_SetDate">
    <vt:lpwstr>2026-01-22T11:28:20Z</vt:lpwstr>
  </property>
  <property fmtid="{D5CDD505-2E9C-101B-9397-08002B2CF9AE}" pid="6" name="MSIP_Label_d899a617-f30e-4fb8-b81c-fb6d0b94ac5b_Method">
    <vt:lpwstr>Standard</vt:lpwstr>
  </property>
  <property fmtid="{D5CDD505-2E9C-101B-9397-08002B2CF9AE}" pid="7" name="MSIP_Label_d899a617-f30e-4fb8-b81c-fb6d0b94ac5b_Name">
    <vt:lpwstr>機密性2情報</vt:lpwstr>
  </property>
  <property fmtid="{D5CDD505-2E9C-101B-9397-08002B2CF9AE}" pid="8" name="MSIP_Label_d899a617-f30e-4fb8-b81c-fb6d0b94ac5b_SiteId">
    <vt:lpwstr>545810b0-36cb-4290-8926-48dbc0f9e92f</vt:lpwstr>
  </property>
  <property fmtid="{D5CDD505-2E9C-101B-9397-08002B2CF9AE}" pid="9" name="MSIP_Label_d899a617-f30e-4fb8-b81c-fb6d0b94ac5b_ActionId">
    <vt:lpwstr>7b7dad1d-a21d-4607-aa4f-7f912c24d918</vt:lpwstr>
  </property>
  <property fmtid="{D5CDD505-2E9C-101B-9397-08002B2CF9AE}" pid="10" name="MSIP_Label_d899a617-f30e-4fb8-b81c-fb6d0b94ac5b_ContentBits">
    <vt:lpwstr>0</vt:lpwstr>
  </property>
  <property fmtid="{D5CDD505-2E9C-101B-9397-08002B2CF9AE}" pid="11" name="MSIP_Label_d899a617-f30e-4fb8-b81c-fb6d0b94ac5b_Tag">
    <vt:lpwstr>10, 3, 0, 1</vt:lpwstr>
  </property>
</Properties>
</file>