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45"/>
  </p:notesMasterIdLst>
  <p:handoutMasterIdLst>
    <p:handoutMasterId r:id="rId46"/>
  </p:handoutMasterIdLst>
  <p:sldIdLst>
    <p:sldId id="740" r:id="rId2"/>
    <p:sldId id="695" r:id="rId3"/>
    <p:sldId id="741" r:id="rId4"/>
    <p:sldId id="773" r:id="rId5"/>
    <p:sldId id="774" r:id="rId6"/>
    <p:sldId id="759" r:id="rId7"/>
    <p:sldId id="739" r:id="rId8"/>
    <p:sldId id="768" r:id="rId9"/>
    <p:sldId id="769" r:id="rId10"/>
    <p:sldId id="775" r:id="rId11"/>
    <p:sldId id="266" r:id="rId12"/>
    <p:sldId id="746" r:id="rId13"/>
    <p:sldId id="270" r:id="rId14"/>
    <p:sldId id="760" r:id="rId15"/>
    <p:sldId id="291" r:id="rId16"/>
    <p:sldId id="296" r:id="rId17"/>
    <p:sldId id="273" r:id="rId18"/>
    <p:sldId id="766" r:id="rId19"/>
    <p:sldId id="748" r:id="rId20"/>
    <p:sldId id="727" r:id="rId21"/>
    <p:sldId id="300" r:id="rId22"/>
    <p:sldId id="706" r:id="rId23"/>
    <p:sldId id="682" r:id="rId24"/>
    <p:sldId id="683" r:id="rId25"/>
    <p:sldId id="713" r:id="rId26"/>
    <p:sldId id="761" r:id="rId27"/>
    <p:sldId id="767" r:id="rId28"/>
    <p:sldId id="776" r:id="rId29"/>
    <p:sldId id="272" r:id="rId30"/>
    <p:sldId id="276" r:id="rId31"/>
    <p:sldId id="279" r:id="rId32"/>
    <p:sldId id="280" r:id="rId33"/>
    <p:sldId id="281" r:id="rId34"/>
    <p:sldId id="750" r:id="rId35"/>
    <p:sldId id="762" r:id="rId36"/>
    <p:sldId id="293" r:id="rId37"/>
    <p:sldId id="292" r:id="rId38"/>
    <p:sldId id="295" r:id="rId39"/>
    <p:sldId id="763" r:id="rId40"/>
    <p:sldId id="282" r:id="rId41"/>
    <p:sldId id="286" r:id="rId42"/>
    <p:sldId id="753" r:id="rId43"/>
    <p:sldId id="771" r:id="rId44"/>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pos="3120" userDrawn="1">
          <p15:clr>
            <a:srgbClr val="A4A3A4"/>
          </p15:clr>
        </p15:guide>
        <p15:guide id="3" pos="6000" userDrawn="1">
          <p15:clr>
            <a:srgbClr val="A4A3A4"/>
          </p15:clr>
        </p15:guide>
        <p15:guide id="6" orient="horz" pos="572" userDrawn="1">
          <p15:clr>
            <a:srgbClr val="A4A3A4"/>
          </p15:clr>
        </p15:guide>
        <p15:guide id="7" orient="horz" pos="686" userDrawn="1">
          <p15:clr>
            <a:srgbClr val="A4A3A4"/>
          </p15:clr>
        </p15:guide>
        <p15:guide id="9" pos="172" userDrawn="1">
          <p15:clr>
            <a:srgbClr val="A4A3A4"/>
          </p15:clr>
        </p15:guide>
        <p15:guide id="10" orient="horz" pos="4042" userDrawn="1">
          <p15:clr>
            <a:srgbClr val="A4A3A4"/>
          </p15:clr>
        </p15:guide>
        <p15:guide id="11" pos="4283" userDrawn="1">
          <p15:clr>
            <a:srgbClr val="A4A3A4"/>
          </p15:clr>
        </p15:guide>
        <p15:guide id="12" pos="2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E1CC1C-B1E1-DA07-D128-3DC5A39C4588}" name="USHITORA Kaori" initials="UK" userId="14dd555a0c10e5e2" providerId="Windows Live"/>
  <p188:author id="{35BBCC38-9C22-D851-97C4-2E0825FCC14A}" name="編集委員からのコメント" initials="編集委員" userId="編集委員からのコメント" providerId="None"/>
  <p188:author id="{FED88078-9CE5-BDA0-7C5A-86F03B6C7D70}" name="西中 詩帆(NISHINAKA Shiho)" initials="詩西" userId="S::shiho.nishinaka.u5i@cao.go.jp::0b8df94e-954f-46f3-8bff-ce7200bbaee8" providerId="AD"/>
  <p188:author id="{CBCE8AD6-3943-CA6B-5D4E-DCC078B7C2E9}" name="與儀学仁" initials="学與" userId="S::yogimanato@mext.go.jp::6c19a728-c00b-4335-9658-a2e218a9f6d9" providerId="AD"/>
  <p188:author id="{D6DF9AD6-8754-38ED-7F27-319816701B8F}" name="篤志 金子" initials="篤金" userId="b4e732a57b9238b4" providerId="Windows Live"/>
  <p188:author id="{F34DDAE8-B7B5-CB53-1AF7-8DDAFC868CE7}" name="八木 亜紀子(YAGI Akiko)" initials="亜八" userId="S::akiko.yagi.y7h@cao.go.jp::7f8a2d7d-a94a-4ae5-8f5f-0604812e4f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05" autoAdjust="0"/>
    <p:restoredTop sz="95882" autoAdjust="0"/>
  </p:normalViewPr>
  <p:slideViewPr>
    <p:cSldViewPr snapToGrid="0">
      <p:cViewPr varScale="1">
        <p:scale>
          <a:sx n="100" d="100"/>
          <a:sy n="100" d="100"/>
        </p:scale>
        <p:origin x="216" y="60"/>
      </p:cViewPr>
      <p:guideLst>
        <p:guide orient="horz" pos="2976"/>
        <p:guide pos="3120"/>
        <p:guide pos="6000"/>
        <p:guide orient="horz" pos="572"/>
        <p:guide orient="horz" pos="686"/>
        <p:guide pos="172"/>
        <p:guide orient="horz" pos="4042"/>
        <p:guide pos="4283"/>
        <p:guide pos="2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篤志 金子" userId="b4e732a57b9238b4" providerId="LiveId" clId="{2385BC91-C8AC-4588-87C3-FAEEB7DECD63}"/>
    <pc:docChg chg="modSld">
      <pc:chgData name="篤志 金子" userId="b4e732a57b9238b4" providerId="LiveId" clId="{2385BC91-C8AC-4588-87C3-FAEEB7DECD63}" dt="2026-03-17T23:00:43.214" v="17" actId="14100"/>
      <pc:docMkLst>
        <pc:docMk/>
      </pc:docMkLst>
      <pc:sldChg chg="modSp mod">
        <pc:chgData name="篤志 金子" userId="b4e732a57b9238b4" providerId="LiveId" clId="{2385BC91-C8AC-4588-87C3-FAEEB7DECD63}" dt="2026-03-17T22:58:42.204" v="5" actId="20577"/>
        <pc:sldMkLst>
          <pc:docMk/>
          <pc:sldMk cId="461469159" sldId="682"/>
        </pc:sldMkLst>
        <pc:spChg chg="mod">
          <ac:chgData name="篤志 金子" userId="b4e732a57b9238b4" providerId="LiveId" clId="{2385BC91-C8AC-4588-87C3-FAEEB7DECD63}" dt="2026-03-17T22:58:42.204" v="5" actId="20577"/>
          <ac:spMkLst>
            <pc:docMk/>
            <pc:sldMk cId="461469159" sldId="682"/>
            <ac:spMk id="4" creationId="{7D3E6444-949B-4708-82B3-5A84B01F44A1}"/>
          </ac:spMkLst>
        </pc:spChg>
      </pc:sldChg>
      <pc:sldChg chg="modSp mod">
        <pc:chgData name="篤志 金子" userId="b4e732a57b9238b4" providerId="LiveId" clId="{2385BC91-C8AC-4588-87C3-FAEEB7DECD63}" dt="2026-03-17T22:58:51.899" v="11" actId="20577"/>
        <pc:sldMkLst>
          <pc:docMk/>
          <pc:sldMk cId="131859386" sldId="683"/>
        </pc:sldMkLst>
        <pc:spChg chg="mod">
          <ac:chgData name="篤志 金子" userId="b4e732a57b9238b4" providerId="LiveId" clId="{2385BC91-C8AC-4588-87C3-FAEEB7DECD63}" dt="2026-03-17T22:58:51.899" v="11" actId="20577"/>
          <ac:spMkLst>
            <pc:docMk/>
            <pc:sldMk cId="131859386" sldId="683"/>
            <ac:spMk id="4" creationId="{E48FADC8-4644-4D8A-AD36-A17684377D66}"/>
          </ac:spMkLst>
        </pc:spChg>
      </pc:sldChg>
      <pc:sldChg chg="modSp mod">
        <pc:chgData name="篤志 金子" userId="b4e732a57b9238b4" providerId="LiveId" clId="{2385BC91-C8AC-4588-87C3-FAEEB7DECD63}" dt="2026-03-17T22:59:22.196" v="12" actId="20577"/>
        <pc:sldMkLst>
          <pc:docMk/>
          <pc:sldMk cId="563182380" sldId="713"/>
        </pc:sldMkLst>
        <pc:spChg chg="mod">
          <ac:chgData name="篤志 金子" userId="b4e732a57b9238b4" providerId="LiveId" clId="{2385BC91-C8AC-4588-87C3-FAEEB7DECD63}" dt="2026-03-17T22:59:22.196" v="12" actId="20577"/>
          <ac:spMkLst>
            <pc:docMk/>
            <pc:sldMk cId="563182380" sldId="713"/>
            <ac:spMk id="6" creationId="{C49399DA-48A7-ADCD-A017-991699CEE26C}"/>
          </ac:spMkLst>
        </pc:spChg>
      </pc:sldChg>
      <pc:sldChg chg="modSp mod">
        <pc:chgData name="篤志 金子" userId="b4e732a57b9238b4" providerId="LiveId" clId="{2385BC91-C8AC-4588-87C3-FAEEB7DECD63}" dt="2026-03-17T22:59:55.138" v="14" actId="14100"/>
        <pc:sldMkLst>
          <pc:docMk/>
          <pc:sldMk cId="119417125" sldId="761"/>
        </pc:sldMkLst>
        <pc:spChg chg="mod">
          <ac:chgData name="篤志 金子" userId="b4e732a57b9238b4" providerId="LiveId" clId="{2385BC91-C8AC-4588-87C3-FAEEB7DECD63}" dt="2026-03-17T22:59:55.138" v="14" actId="14100"/>
          <ac:spMkLst>
            <pc:docMk/>
            <pc:sldMk cId="119417125" sldId="761"/>
            <ac:spMk id="15" creationId="{716470DD-FEDE-4A87-9F68-5116CA7ECDC6}"/>
          </ac:spMkLst>
        </pc:spChg>
      </pc:sldChg>
      <pc:sldChg chg="modSp mod">
        <pc:chgData name="篤志 金子" userId="b4e732a57b9238b4" providerId="LiveId" clId="{2385BC91-C8AC-4588-87C3-FAEEB7DECD63}" dt="2026-03-17T23:00:43.214" v="17" actId="14100"/>
        <pc:sldMkLst>
          <pc:docMk/>
          <pc:sldMk cId="3250065013" sldId="771"/>
        </pc:sldMkLst>
        <pc:spChg chg="mod">
          <ac:chgData name="篤志 金子" userId="b4e732a57b9238b4" providerId="LiveId" clId="{2385BC91-C8AC-4588-87C3-FAEEB7DECD63}" dt="2026-03-17T23:00:43.214" v="17" actId="14100"/>
          <ac:spMkLst>
            <pc:docMk/>
            <pc:sldMk cId="3250065013" sldId="771"/>
            <ac:spMk id="15" creationId="{90CC8634-C9E0-DAAA-E53E-010AA0856ECB}"/>
          </ac:spMkLst>
        </pc:spChg>
      </pc:sldChg>
    </pc:docChg>
  </pc:docChgLst>
  <pc:docChgLst>
    <pc:chgData name="篤志 金子" userId="b4e732a57b9238b4" providerId="LiveId" clId="{114FE98B-C7CB-441D-9D9E-F9C019A1461E}"/>
    <pc:docChg chg="addSld delSld modSld">
      <pc:chgData name="篤志 金子" userId="b4e732a57b9238b4" providerId="LiveId" clId="{114FE98B-C7CB-441D-9D9E-F9C019A1461E}" dt="2026-03-16T09:23:17.291" v="8" actId="47"/>
      <pc:docMkLst>
        <pc:docMk/>
      </pc:docMkLst>
      <pc:sldChg chg="modSp mod modCm">
        <pc:chgData name="篤志 金子" userId="b4e732a57b9238b4" providerId="LiveId" clId="{114FE98B-C7CB-441D-9D9E-F9C019A1461E}" dt="2026-03-16T08:47:37.413" v="5" actId="20577"/>
        <pc:sldMkLst>
          <pc:docMk/>
          <pc:sldMk cId="461469159" sldId="682"/>
        </pc:sldMkLst>
        <pc:spChg chg="mod">
          <ac:chgData name="篤志 金子" userId="b4e732a57b9238b4" providerId="LiveId" clId="{114FE98B-C7CB-441D-9D9E-F9C019A1461E}" dt="2026-03-16T08:47:37.413" v="5" actId="20577"/>
          <ac:spMkLst>
            <pc:docMk/>
            <pc:sldMk cId="461469159" sldId="682"/>
            <ac:spMk id="13" creationId="{C6A7A231-FA64-4C24-A8BD-4F381C2FD524}"/>
          </ac:spMkLst>
        </pc:spChg>
        <pc:extLst>
          <p:ext xmlns:p="http://schemas.openxmlformats.org/presentationml/2006/main" uri="{D6D511B9-2390-475A-947B-AFAB55BFBCF1}">
            <pc226:cmChg xmlns:pc226="http://schemas.microsoft.com/office/powerpoint/2022/06/main/command" chg="mod">
              <pc226:chgData name="篤志 金子" userId="b4e732a57b9238b4" providerId="LiveId" clId="{114FE98B-C7CB-441D-9D9E-F9C019A1461E}" dt="2026-03-16T08:47:36.825" v="4" actId="20577"/>
              <pc2:cmMkLst xmlns:pc2="http://schemas.microsoft.com/office/powerpoint/2019/9/main/command">
                <pc:docMk/>
                <pc:sldMk cId="461469159" sldId="682"/>
                <pc2:cmMk id="{EE06D120-3F60-40AE-AA76-324F02FA9BA7}"/>
              </pc2:cmMkLst>
            </pc226:cmChg>
          </p:ext>
        </pc:extLst>
      </pc:sldChg>
      <pc:sldChg chg="modNotesTx">
        <pc:chgData name="篤志 金子" userId="b4e732a57b9238b4" providerId="LiveId" clId="{114FE98B-C7CB-441D-9D9E-F9C019A1461E}" dt="2026-03-16T08:49:00.108" v="6" actId="20577"/>
        <pc:sldMkLst>
          <pc:docMk/>
          <pc:sldMk cId="618523893" sldId="740"/>
        </pc:sldMkLst>
      </pc:sldChg>
      <pc:sldChg chg="del">
        <pc:chgData name="篤志 金子" userId="b4e732a57b9238b4" providerId="LiveId" clId="{114FE98B-C7CB-441D-9D9E-F9C019A1461E}" dt="2026-03-16T09:23:17.291" v="8" actId="47"/>
        <pc:sldMkLst>
          <pc:docMk/>
          <pc:sldMk cId="2645787183" sldId="764"/>
        </pc:sldMkLst>
      </pc:sldChg>
      <pc:sldChg chg="add">
        <pc:chgData name="篤志 金子" userId="b4e732a57b9238b4" providerId="LiveId" clId="{114FE98B-C7CB-441D-9D9E-F9C019A1461E}" dt="2026-03-16T09:23:00.189" v="7"/>
        <pc:sldMkLst>
          <pc:docMk/>
          <pc:sldMk cId="1311771914" sldId="7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b4e732a57b9238b4/&#12489;&#12461;&#12517;&#12513;&#12531;&#12488;/&#29983;&#21629;&#12398;&#23433;&#20840;&#25945;&#32946;&#25913;&#23450;/&#25913;&#23450;&#26696;&#38306;&#36899;/&#25913;&#35330;&#38306;&#36899;&#37325;&#35201;&#36039;&#26009;/&#20869;&#38307;&#24220;R5&#12487;&#12540;&#12479;&#36884;&#20013;&#20316;&#26989;(&#12525;&#12540;&#12487;&#12540;&#12479;&#12364;&#12394;&#12356;&#12392;&#12391;&#12365;&#12394;&#12356;)%20(version%201).xls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b4e732a57b9238b4/&#12489;&#12461;&#12517;&#12513;&#12531;&#12488;/&#29983;&#21629;&#12398;&#23433;&#20840;&#25945;&#32946;&#25913;&#23450;/&#25913;&#23450;&#26696;&#38306;&#36899;/&#25913;&#35330;&#38306;&#36899;&#37325;&#35201;&#36039;&#26009;/&#20869;&#38307;&#24220;R5&#12487;&#12540;&#12479;&#36884;&#20013;&#20316;&#26989;(&#12525;&#12540;&#12487;&#12540;&#12479;&#12364;&#12394;&#12356;&#12392;&#12391;&#12365;&#12394;&#12356;)%20(version%201).xlsb.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9EAC0"/>
            </a:solidFill>
            <a:ln>
              <a:solidFill>
                <a:srgbClr val="C9EAC0"/>
              </a:solidFill>
            </a:ln>
            <a:effectLst/>
          </c:spPr>
          <c:invertIfNegative val="0"/>
          <c:dPt>
            <c:idx val="3"/>
            <c:invertIfNegative val="0"/>
            <c:bubble3D val="0"/>
            <c:spPr>
              <a:solidFill>
                <a:srgbClr val="549941"/>
              </a:solidFill>
              <a:ln>
                <a:solidFill>
                  <a:srgbClr val="C9EAC0"/>
                </a:solidFill>
              </a:ln>
              <a:effectLst/>
            </c:spPr>
            <c:extLst>
              <c:ext xmlns:c16="http://schemas.microsoft.com/office/drawing/2014/chart" uri="{C3380CC4-5D6E-409C-BE32-E72D297353CC}">
                <c16:uniqueId val="{00000001-8A59-409D-8D22-6C525116343F}"/>
              </c:ext>
            </c:extLst>
          </c:dPt>
          <c:dPt>
            <c:idx val="4"/>
            <c:invertIfNegative val="0"/>
            <c:bubble3D val="0"/>
            <c:spPr>
              <a:solidFill>
                <a:srgbClr val="549941"/>
              </a:solidFill>
              <a:ln>
                <a:solidFill>
                  <a:srgbClr val="C9EAC0"/>
                </a:solidFill>
              </a:ln>
              <a:effectLst/>
            </c:spPr>
            <c:extLst>
              <c:ext xmlns:c16="http://schemas.microsoft.com/office/drawing/2014/chart" uri="{C3380CC4-5D6E-409C-BE32-E72D297353CC}">
                <c16:uniqueId val="{00000003-8A59-409D-8D22-6C525116343F}"/>
              </c:ext>
            </c:extLst>
          </c:dPt>
          <c:dPt>
            <c:idx val="5"/>
            <c:invertIfNegative val="0"/>
            <c:bubble3D val="0"/>
            <c:spPr>
              <a:solidFill>
                <a:srgbClr val="549941"/>
              </a:solidFill>
              <a:ln>
                <a:solidFill>
                  <a:srgbClr val="C9EAC0"/>
                </a:solidFill>
              </a:ln>
              <a:effectLst/>
            </c:spPr>
            <c:extLst>
              <c:ext xmlns:c16="http://schemas.microsoft.com/office/drawing/2014/chart" uri="{C3380CC4-5D6E-409C-BE32-E72D297353CC}">
                <c16:uniqueId val="{00000005-8A59-409D-8D22-6C525116343F}"/>
              </c:ext>
            </c:extLst>
          </c:dPt>
          <c:dPt>
            <c:idx val="6"/>
            <c:invertIfNegative val="0"/>
            <c:bubble3D val="0"/>
            <c:spPr>
              <a:solidFill>
                <a:srgbClr val="549941"/>
              </a:solidFill>
              <a:ln>
                <a:solidFill>
                  <a:srgbClr val="C9EAC0"/>
                </a:solidFill>
              </a:ln>
              <a:effectLst/>
            </c:spPr>
            <c:extLst>
              <c:ext xmlns:c16="http://schemas.microsoft.com/office/drawing/2014/chart" uri="{C3380CC4-5D6E-409C-BE32-E72D297353CC}">
                <c16:uniqueId val="{00000007-8A59-409D-8D22-6C525116343F}"/>
              </c:ext>
            </c:extLst>
          </c:dPt>
          <c:dPt>
            <c:idx val="7"/>
            <c:invertIfNegative val="0"/>
            <c:bubble3D val="0"/>
            <c:spPr>
              <a:solidFill>
                <a:srgbClr val="549941"/>
              </a:solidFill>
              <a:ln>
                <a:solidFill>
                  <a:srgbClr val="C9EAC0"/>
                </a:solidFill>
              </a:ln>
              <a:effectLst/>
            </c:spPr>
            <c:extLst>
              <c:ext xmlns:c16="http://schemas.microsoft.com/office/drawing/2014/chart" uri="{C3380CC4-5D6E-409C-BE32-E72D297353CC}">
                <c16:uniqueId val="{00000009-8A59-409D-8D22-6C525116343F}"/>
              </c:ext>
            </c:extLst>
          </c:dPt>
          <c:dPt>
            <c:idx val="8"/>
            <c:invertIfNegative val="0"/>
            <c:bubble3D val="0"/>
            <c:spPr>
              <a:solidFill>
                <a:srgbClr val="549941"/>
              </a:solidFill>
              <a:ln>
                <a:solidFill>
                  <a:srgbClr val="C9EAC0"/>
                </a:solidFill>
              </a:ln>
              <a:effectLst/>
            </c:spPr>
            <c:extLst>
              <c:ext xmlns:c16="http://schemas.microsoft.com/office/drawing/2014/chart" uri="{C3380CC4-5D6E-409C-BE32-E72D297353CC}">
                <c16:uniqueId val="{0000000B-8A59-409D-8D22-6C525116343F}"/>
              </c:ext>
            </c:extLst>
          </c:dPt>
          <c:dPt>
            <c:idx val="9"/>
            <c:invertIfNegative val="0"/>
            <c:bubble3D val="0"/>
            <c:spPr>
              <a:solidFill>
                <a:srgbClr val="549941"/>
              </a:solidFill>
              <a:ln>
                <a:solidFill>
                  <a:srgbClr val="C9EAC0"/>
                </a:solidFill>
              </a:ln>
              <a:effectLst/>
            </c:spPr>
            <c:extLst>
              <c:ext xmlns:c16="http://schemas.microsoft.com/office/drawing/2014/chart" uri="{C3380CC4-5D6E-409C-BE32-E72D297353CC}">
                <c16:uniqueId val="{0000000D-8A59-409D-8D22-6C525116343F}"/>
              </c:ext>
            </c:extLst>
          </c:dPt>
          <c:dLbls>
            <c:spPr>
              <a:noFill/>
              <a:ln>
                <a:noFill/>
              </a:ln>
              <a:effectLst/>
            </c:spPr>
            <c:txPr>
              <a:bodyPr rot="0" spcFirstLastPara="1" vertOverflow="ellipsis" vert="horz" wrap="square" lIns="38100" tIns="19050" rIns="38100" bIns="19050" anchor="ctr" anchorCtr="1">
                <a:spAutoFit/>
              </a:bodyPr>
              <a:lstStyle/>
              <a:p>
                <a:pPr>
                  <a:defRPr lang="ja-JP"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Sheet1!$C$29:$C$38</c:f>
              <c:strCache>
                <c:ptCount val="10"/>
                <c:pt idx="0">
                  <c:v>無回答</c:v>
                </c:pt>
                <c:pt idx="1">
                  <c:v>まったく知らない人</c:v>
                </c:pt>
                <c:pt idx="2">
                  <c:v>その他</c:v>
                </c:pt>
                <c:pt idx="3">
                  <c:v>その他の顔見知り</c:v>
                </c:pt>
                <c:pt idx="4">
                  <c:v>SNSなどで知り合った人</c:v>
                </c:pt>
                <c:pt idx="5">
                  <c:v>親・兄弟姉妹・親戚・親の交際相手</c:v>
                </c:pt>
                <c:pt idx="6">
                  <c:v>学校・大学の学生・教職員等関係者</c:v>
                </c:pt>
                <c:pt idx="7">
                  <c:v>職場・アルバイト先の関係者、客</c:v>
                </c:pt>
                <c:pt idx="8">
                  <c:v>配偶者・元配偶者</c:v>
                </c:pt>
                <c:pt idx="9">
                  <c:v>交際相手・元交際相手</c:v>
                </c:pt>
              </c:strCache>
            </c:strRef>
          </c:cat>
          <c:val>
            <c:numRef>
              <c:f>Sheet1!$D$29:$D$38</c:f>
              <c:numCache>
                <c:formatCode>0%</c:formatCode>
                <c:ptCount val="10"/>
                <c:pt idx="0">
                  <c:v>0.05</c:v>
                </c:pt>
                <c:pt idx="1">
                  <c:v>0.1</c:v>
                </c:pt>
                <c:pt idx="2">
                  <c:v>0.114</c:v>
                </c:pt>
                <c:pt idx="3">
                  <c:v>5.5999999999999994E-2</c:v>
                </c:pt>
                <c:pt idx="4">
                  <c:v>7.9000000000000001E-2</c:v>
                </c:pt>
                <c:pt idx="5">
                  <c:v>8.5000000000000006E-2</c:v>
                </c:pt>
                <c:pt idx="6">
                  <c:v>0.122</c:v>
                </c:pt>
                <c:pt idx="7">
                  <c:v>0.129</c:v>
                </c:pt>
                <c:pt idx="8">
                  <c:v>0.16500000000000001</c:v>
                </c:pt>
                <c:pt idx="9">
                  <c:v>0.32799999999999996</c:v>
                </c:pt>
              </c:numCache>
            </c:numRef>
          </c:val>
          <c:extLst>
            <c:ext xmlns:c16="http://schemas.microsoft.com/office/drawing/2014/chart" uri="{C3380CC4-5D6E-409C-BE32-E72D297353CC}">
              <c16:uniqueId val="{0000000E-8A59-409D-8D22-6C525116343F}"/>
            </c:ext>
          </c:extLst>
        </c:ser>
        <c:dLbls>
          <c:showLegendKey val="0"/>
          <c:showVal val="0"/>
          <c:showCatName val="0"/>
          <c:showSerName val="0"/>
          <c:showPercent val="0"/>
          <c:showBubbleSize val="0"/>
        </c:dLbls>
        <c:gapWidth val="60"/>
        <c:axId val="1322725183"/>
        <c:axId val="1322725663"/>
      </c:barChart>
      <c:catAx>
        <c:axId val="1322725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22725663"/>
        <c:crosses val="autoZero"/>
        <c:auto val="1"/>
        <c:lblAlgn val="ctr"/>
        <c:lblOffset val="100"/>
        <c:noMultiLvlLbl val="0"/>
      </c:catAx>
      <c:valAx>
        <c:axId val="1322725663"/>
        <c:scaling>
          <c:orientation val="minMax"/>
        </c:scaling>
        <c:delete val="1"/>
        <c:axPos val="b"/>
        <c:numFmt formatCode="0%" sourceLinked="1"/>
        <c:majorTickMark val="none"/>
        <c:minorTickMark val="none"/>
        <c:tickLblPos val="nextTo"/>
        <c:crossAx val="13227251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9EAC0"/>
            </a:solidFill>
            <a:ln>
              <a:solidFill>
                <a:srgbClr val="C9EAC0"/>
              </a:solidFill>
            </a:ln>
            <a:effectLst/>
          </c:spPr>
          <c:invertIfNegative val="0"/>
          <c:dPt>
            <c:idx val="5"/>
            <c:invertIfNegative val="0"/>
            <c:bubble3D val="0"/>
            <c:spPr>
              <a:solidFill>
                <a:srgbClr val="549941"/>
              </a:solidFill>
              <a:ln>
                <a:solidFill>
                  <a:srgbClr val="C9EAC0"/>
                </a:solidFill>
              </a:ln>
              <a:effectLst/>
            </c:spPr>
            <c:extLst>
              <c:ext xmlns:c16="http://schemas.microsoft.com/office/drawing/2014/chart" uri="{C3380CC4-5D6E-409C-BE32-E72D297353CC}">
                <c16:uniqueId val="{00000001-3D8D-46FB-A228-50F9C41977FF}"/>
              </c:ext>
            </c:extLst>
          </c:dPt>
          <c:dLbls>
            <c:spPr>
              <a:noFill/>
              <a:ln>
                <a:noFill/>
              </a:ln>
              <a:effectLst/>
            </c:spPr>
            <c:txPr>
              <a:bodyPr rot="0" spcFirstLastPara="1" vertOverflow="ellipsis" vert="horz" wrap="square" anchor="ctr" anchorCtr="1"/>
              <a:lstStyle/>
              <a:p>
                <a:pPr>
                  <a:defRPr lang="ja-JP"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Sheet1!$C$19:$C$24</c:f>
              <c:strCache>
                <c:ptCount val="6"/>
                <c:pt idx="0">
                  <c:v>無回答</c:v>
                </c:pt>
                <c:pt idx="1">
                  <c:v>50歳代以上</c:v>
                </c:pt>
                <c:pt idx="2">
                  <c:v>40歳代</c:v>
                </c:pt>
                <c:pt idx="3">
                  <c:v>30歳代</c:v>
                </c:pt>
                <c:pt idx="4">
                  <c:v>20歳代</c:v>
                </c:pt>
                <c:pt idx="5">
                  <c:v>10歳代以下</c:v>
                </c:pt>
              </c:strCache>
            </c:strRef>
          </c:cat>
          <c:val>
            <c:numRef>
              <c:f>Sheet1!$D$19:$D$24</c:f>
              <c:numCache>
                <c:formatCode>0%</c:formatCode>
                <c:ptCount val="6"/>
                <c:pt idx="0">
                  <c:v>3.6000000000000004E-2</c:v>
                </c:pt>
                <c:pt idx="1">
                  <c:v>6.9999999999999993E-3</c:v>
                </c:pt>
                <c:pt idx="2">
                  <c:v>1.3999999999999999E-2</c:v>
                </c:pt>
                <c:pt idx="3">
                  <c:v>0.121</c:v>
                </c:pt>
                <c:pt idx="4">
                  <c:v>0.40700000000000003</c:v>
                </c:pt>
                <c:pt idx="5">
                  <c:v>0.69299999999999995</c:v>
                </c:pt>
              </c:numCache>
            </c:numRef>
          </c:val>
          <c:extLst>
            <c:ext xmlns:c16="http://schemas.microsoft.com/office/drawing/2014/chart" uri="{C3380CC4-5D6E-409C-BE32-E72D297353CC}">
              <c16:uniqueId val="{00000002-3D8D-46FB-A228-50F9C41977FF}"/>
            </c:ext>
          </c:extLst>
        </c:ser>
        <c:dLbls>
          <c:showLegendKey val="0"/>
          <c:showVal val="0"/>
          <c:showCatName val="0"/>
          <c:showSerName val="0"/>
          <c:showPercent val="0"/>
          <c:showBubbleSize val="0"/>
        </c:dLbls>
        <c:gapWidth val="60"/>
        <c:axId val="1322725183"/>
        <c:axId val="1322725663"/>
      </c:barChart>
      <c:catAx>
        <c:axId val="1322725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22725663"/>
        <c:crosses val="autoZero"/>
        <c:auto val="1"/>
        <c:lblAlgn val="ctr"/>
        <c:lblOffset val="100"/>
        <c:noMultiLvlLbl val="0"/>
      </c:catAx>
      <c:valAx>
        <c:axId val="1322725663"/>
        <c:scaling>
          <c:orientation val="minMax"/>
        </c:scaling>
        <c:delete val="1"/>
        <c:axPos val="b"/>
        <c:numFmt formatCode="0%" sourceLinked="1"/>
        <c:majorTickMark val="none"/>
        <c:minorTickMark val="none"/>
        <c:tickLblPos val="nextTo"/>
        <c:crossAx val="13227251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A9C1919-14B7-4341-96B9-FC2A751E959C}"/>
              </a:ext>
            </a:extLst>
          </p:cNvPr>
          <p:cNvSpPr>
            <a:spLocks noGrp="1"/>
          </p:cNvSpPr>
          <p:nvPr>
            <p:ph type="hdr" sz="quarter"/>
          </p:nvPr>
        </p:nvSpPr>
        <p:spPr>
          <a:xfrm>
            <a:off x="2" y="1"/>
            <a:ext cx="4307046" cy="341936"/>
          </a:xfrm>
          <a:prstGeom prst="rect">
            <a:avLst/>
          </a:prstGeom>
        </p:spPr>
        <p:txBody>
          <a:bodyPr vert="horz" lIns="95716" tIns="47859" rIns="95716" bIns="47859"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DE16E8E1-3F9E-4BEE-8BD5-F092DCD7F9F7}"/>
              </a:ext>
            </a:extLst>
          </p:cNvPr>
          <p:cNvSpPr>
            <a:spLocks noGrp="1"/>
          </p:cNvSpPr>
          <p:nvPr>
            <p:ph type="dt" sz="quarter" idx="1"/>
          </p:nvPr>
        </p:nvSpPr>
        <p:spPr>
          <a:xfrm>
            <a:off x="5630568" y="1"/>
            <a:ext cx="4307046" cy="341936"/>
          </a:xfrm>
          <a:prstGeom prst="rect">
            <a:avLst/>
          </a:prstGeom>
        </p:spPr>
        <p:txBody>
          <a:bodyPr vert="horz" lIns="95716" tIns="47859" rIns="95716" bIns="47859" rtlCol="0"/>
          <a:lstStyle>
            <a:lvl1pPr algn="r">
              <a:defRPr sz="1300"/>
            </a:lvl1pPr>
          </a:lstStyle>
          <a:p>
            <a:fld id="{3E977DFC-A781-4023-B35F-A20B7C2F0698}" type="datetimeFigureOut">
              <a:rPr kumimoji="1" lang="ja-JP" altLang="en-US" smtClean="0"/>
              <a:t>2026/3/22</a:t>
            </a:fld>
            <a:endParaRPr kumimoji="1" lang="ja-JP" altLang="en-US"/>
          </a:p>
        </p:txBody>
      </p:sp>
      <p:sp>
        <p:nvSpPr>
          <p:cNvPr id="4" name="フッター プレースホルダー 3">
            <a:extLst>
              <a:ext uri="{FF2B5EF4-FFF2-40B4-BE49-F238E27FC236}">
                <a16:creationId xmlns:a16="http://schemas.microsoft.com/office/drawing/2014/main" id="{6C40BAB8-8062-4D48-B21B-79E465702C55}"/>
              </a:ext>
            </a:extLst>
          </p:cNvPr>
          <p:cNvSpPr>
            <a:spLocks noGrp="1"/>
          </p:cNvSpPr>
          <p:nvPr>
            <p:ph type="ftr" sz="quarter" idx="2"/>
          </p:nvPr>
        </p:nvSpPr>
        <p:spPr>
          <a:xfrm>
            <a:off x="2" y="6465266"/>
            <a:ext cx="4307046" cy="341935"/>
          </a:xfrm>
          <a:prstGeom prst="rect">
            <a:avLst/>
          </a:prstGeom>
        </p:spPr>
        <p:txBody>
          <a:bodyPr vert="horz" lIns="95716" tIns="47859" rIns="95716" bIns="47859"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9ABB49FC-2838-4E5A-B895-F20A8AF19153}"/>
              </a:ext>
            </a:extLst>
          </p:cNvPr>
          <p:cNvSpPr>
            <a:spLocks noGrp="1"/>
          </p:cNvSpPr>
          <p:nvPr>
            <p:ph type="sldNum" sz="quarter" idx="3"/>
          </p:nvPr>
        </p:nvSpPr>
        <p:spPr>
          <a:xfrm>
            <a:off x="5630568" y="6465266"/>
            <a:ext cx="4307046" cy="341935"/>
          </a:xfrm>
          <a:prstGeom prst="rect">
            <a:avLst/>
          </a:prstGeom>
        </p:spPr>
        <p:txBody>
          <a:bodyPr vert="horz" lIns="95716" tIns="47859" rIns="95716" bIns="47859" rtlCol="0" anchor="b"/>
          <a:lstStyle>
            <a:lvl1pPr algn="r">
              <a:defRPr sz="1300"/>
            </a:lvl1pPr>
          </a:lstStyle>
          <a:p>
            <a:fld id="{51FB5F38-932C-44E8-9D8D-8DB335BE1BF1}" type="slidenum">
              <a:rPr kumimoji="1" lang="ja-JP" altLang="en-US" smtClean="0"/>
              <a:t>‹#›</a:t>
            </a:fld>
            <a:endParaRPr kumimoji="1" lang="ja-JP" altLang="en-US"/>
          </a:p>
        </p:txBody>
      </p:sp>
    </p:spTree>
    <p:extLst>
      <p:ext uri="{BB962C8B-B14F-4D97-AF65-F5344CB8AC3E}">
        <p14:creationId xmlns:p14="http://schemas.microsoft.com/office/powerpoint/2010/main" val="602630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7046" cy="341936"/>
          </a:xfrm>
          <a:prstGeom prst="rect">
            <a:avLst/>
          </a:prstGeom>
        </p:spPr>
        <p:txBody>
          <a:bodyPr vert="horz" lIns="95716" tIns="47859" rIns="95716" bIns="47859" rtlCol="0"/>
          <a:lstStyle>
            <a:lvl1pPr algn="l">
              <a:defRPr sz="1300"/>
            </a:lvl1pPr>
          </a:lstStyle>
          <a:p>
            <a:endParaRPr kumimoji="1" lang="ja-JP" altLang="en-US"/>
          </a:p>
        </p:txBody>
      </p:sp>
      <p:sp>
        <p:nvSpPr>
          <p:cNvPr id="3" name="日付プレースホルダー 2"/>
          <p:cNvSpPr>
            <a:spLocks noGrp="1"/>
          </p:cNvSpPr>
          <p:nvPr>
            <p:ph type="dt" idx="1"/>
          </p:nvPr>
        </p:nvSpPr>
        <p:spPr>
          <a:xfrm>
            <a:off x="5630568" y="1"/>
            <a:ext cx="4307046" cy="341936"/>
          </a:xfrm>
          <a:prstGeom prst="rect">
            <a:avLst/>
          </a:prstGeom>
        </p:spPr>
        <p:txBody>
          <a:bodyPr vert="horz" lIns="95716" tIns="47859" rIns="95716" bIns="47859" rtlCol="0"/>
          <a:lstStyle>
            <a:lvl1pPr algn="r">
              <a:defRPr sz="1300"/>
            </a:lvl1pPr>
          </a:lstStyle>
          <a:p>
            <a:fld id="{73B01432-7196-4C05-A776-0B5445928949}" type="datetimeFigureOut">
              <a:rPr kumimoji="1" lang="ja-JP" altLang="en-US" smtClean="0"/>
              <a:t>2026/3/22</a:t>
            </a:fld>
            <a:endParaRPr kumimoji="1" lang="ja-JP" altLang="en-US"/>
          </a:p>
        </p:txBody>
      </p:sp>
      <p:sp>
        <p:nvSpPr>
          <p:cNvPr id="4" name="スライド イメージ プレースホルダー 3"/>
          <p:cNvSpPr>
            <a:spLocks noGrp="1" noRot="1" noChangeAspect="1"/>
          </p:cNvSpPr>
          <p:nvPr>
            <p:ph type="sldImg" idx="2"/>
          </p:nvPr>
        </p:nvSpPr>
        <p:spPr>
          <a:xfrm>
            <a:off x="3309938" y="850900"/>
            <a:ext cx="3319462" cy="2298700"/>
          </a:xfrm>
          <a:prstGeom prst="rect">
            <a:avLst/>
          </a:prstGeom>
          <a:noFill/>
          <a:ln w="12700">
            <a:solidFill>
              <a:prstClr val="black"/>
            </a:solidFill>
          </a:ln>
        </p:spPr>
        <p:txBody>
          <a:bodyPr vert="horz" lIns="95716" tIns="47859" rIns="95716" bIns="47859" rtlCol="0" anchor="ctr"/>
          <a:lstStyle/>
          <a:p>
            <a:endParaRPr lang="ja-JP" altLang="en-US"/>
          </a:p>
        </p:txBody>
      </p:sp>
      <p:sp>
        <p:nvSpPr>
          <p:cNvPr id="5" name="ノート プレースホルダー 4"/>
          <p:cNvSpPr>
            <a:spLocks noGrp="1"/>
          </p:cNvSpPr>
          <p:nvPr>
            <p:ph type="body" sz="quarter" idx="3"/>
          </p:nvPr>
        </p:nvSpPr>
        <p:spPr>
          <a:xfrm>
            <a:off x="993934" y="3275966"/>
            <a:ext cx="7951470" cy="2680335"/>
          </a:xfrm>
          <a:prstGeom prst="rect">
            <a:avLst/>
          </a:prstGeom>
        </p:spPr>
        <p:txBody>
          <a:bodyPr vert="horz" lIns="95716" tIns="47859" rIns="95716" bIns="478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5266"/>
            <a:ext cx="4307046" cy="341935"/>
          </a:xfrm>
          <a:prstGeom prst="rect">
            <a:avLst/>
          </a:prstGeom>
        </p:spPr>
        <p:txBody>
          <a:bodyPr vert="horz" lIns="95716" tIns="47859" rIns="95716" bIns="4785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30568" y="6465266"/>
            <a:ext cx="4307046" cy="341935"/>
          </a:xfrm>
          <a:prstGeom prst="rect">
            <a:avLst/>
          </a:prstGeom>
        </p:spPr>
        <p:txBody>
          <a:bodyPr vert="horz" lIns="95716" tIns="47859" rIns="95716" bIns="47859" rtlCol="0" anchor="b"/>
          <a:lstStyle>
            <a:lvl1pPr algn="r">
              <a:defRPr sz="1300"/>
            </a:lvl1pPr>
          </a:lstStyle>
          <a:p>
            <a:fld id="{1BB35F5C-9FD6-407E-BF06-1FA795BE5FE7}" type="slidenum">
              <a:rPr kumimoji="1" lang="ja-JP" altLang="en-US" smtClean="0"/>
              <a:t>‹#›</a:t>
            </a:fld>
            <a:endParaRPr kumimoji="1" lang="ja-JP" altLang="en-US"/>
          </a:p>
        </p:txBody>
      </p:sp>
    </p:spTree>
    <p:extLst>
      <p:ext uri="{BB962C8B-B14F-4D97-AF65-F5344CB8AC3E}">
        <p14:creationId xmlns:p14="http://schemas.microsoft.com/office/powerpoint/2010/main" val="9967069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0</a:t>
            </a:fld>
            <a:endParaRPr kumimoji="1" lang="ja-JP" altLang="en-US"/>
          </a:p>
        </p:txBody>
      </p:sp>
    </p:spTree>
    <p:extLst>
      <p:ext uri="{BB962C8B-B14F-4D97-AF65-F5344CB8AC3E}">
        <p14:creationId xmlns:p14="http://schemas.microsoft.com/office/powerpoint/2010/main" val="133539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10</a:t>
            </a:fld>
            <a:endParaRPr kumimoji="1" lang="ja-JP" altLang="en-US"/>
          </a:p>
        </p:txBody>
      </p:sp>
    </p:spTree>
    <p:extLst>
      <p:ext uri="{BB962C8B-B14F-4D97-AF65-F5344CB8AC3E}">
        <p14:creationId xmlns:p14="http://schemas.microsoft.com/office/powerpoint/2010/main" val="39440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B5535-0FA2-40A0-C51F-9E000A6065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4CA244-BE82-6C32-C3B0-7D833B5F20A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8AF686A-2DDB-FB95-B07F-EFE338BD6661}"/>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06965191-BA92-DD22-29B7-3B12B3A36D86}"/>
              </a:ext>
            </a:extLst>
          </p:cNvPr>
          <p:cNvSpPr>
            <a:spLocks noGrp="1"/>
          </p:cNvSpPr>
          <p:nvPr>
            <p:ph type="sldNum" sz="quarter" idx="5"/>
          </p:nvPr>
        </p:nvSpPr>
        <p:spPr/>
        <p:txBody>
          <a:bodyPr/>
          <a:lstStyle/>
          <a:p>
            <a:fld id="{1BB35F5C-9FD6-407E-BF06-1FA795BE5FE7}" type="slidenum">
              <a:rPr kumimoji="1" lang="ja-JP" altLang="en-US" smtClean="0"/>
              <a:t>11</a:t>
            </a:fld>
            <a:endParaRPr kumimoji="1" lang="ja-JP" altLang="en-US"/>
          </a:p>
        </p:txBody>
      </p:sp>
    </p:spTree>
    <p:extLst>
      <p:ext uri="{BB962C8B-B14F-4D97-AF65-F5344CB8AC3E}">
        <p14:creationId xmlns:p14="http://schemas.microsoft.com/office/powerpoint/2010/main" val="98013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12</a:t>
            </a:fld>
            <a:endParaRPr kumimoji="1" lang="ja-JP" altLang="en-US"/>
          </a:p>
        </p:txBody>
      </p:sp>
    </p:spTree>
    <p:extLst>
      <p:ext uri="{BB962C8B-B14F-4D97-AF65-F5344CB8AC3E}">
        <p14:creationId xmlns:p14="http://schemas.microsoft.com/office/powerpoint/2010/main" val="3755553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4797-A48F-CA8F-CF86-F170CCBB7E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C981B1-A86D-0D81-DC9B-791C6E4F2DB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8ECCB4-F59E-A79E-2E15-F12EA65EB8D8}"/>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8F2179EF-141A-6C07-8097-4DF030A89A8D}"/>
              </a:ext>
            </a:extLst>
          </p:cNvPr>
          <p:cNvSpPr>
            <a:spLocks noGrp="1"/>
          </p:cNvSpPr>
          <p:nvPr>
            <p:ph type="sldNum" sz="quarter" idx="5"/>
          </p:nvPr>
        </p:nvSpPr>
        <p:spPr/>
        <p:txBody>
          <a:bodyPr/>
          <a:lstStyle/>
          <a:p>
            <a:fld id="{1BB35F5C-9FD6-407E-BF06-1FA795BE5FE7}" type="slidenum">
              <a:rPr kumimoji="1" lang="ja-JP" altLang="en-US" smtClean="0"/>
              <a:t>13</a:t>
            </a:fld>
            <a:endParaRPr kumimoji="1" lang="ja-JP" altLang="en-US"/>
          </a:p>
        </p:txBody>
      </p:sp>
    </p:spTree>
    <p:extLst>
      <p:ext uri="{BB962C8B-B14F-4D97-AF65-F5344CB8AC3E}">
        <p14:creationId xmlns:p14="http://schemas.microsoft.com/office/powerpoint/2010/main" val="124008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14</a:t>
            </a:fld>
            <a:endParaRPr kumimoji="1" lang="ja-JP" altLang="en-US"/>
          </a:p>
        </p:txBody>
      </p:sp>
    </p:spTree>
    <p:extLst>
      <p:ext uri="{BB962C8B-B14F-4D97-AF65-F5344CB8AC3E}">
        <p14:creationId xmlns:p14="http://schemas.microsoft.com/office/powerpoint/2010/main" val="337862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15</a:t>
            </a:fld>
            <a:endParaRPr kumimoji="1" lang="ja-JP" altLang="en-US"/>
          </a:p>
        </p:txBody>
      </p:sp>
    </p:spTree>
    <p:extLst>
      <p:ext uri="{BB962C8B-B14F-4D97-AF65-F5344CB8AC3E}">
        <p14:creationId xmlns:p14="http://schemas.microsoft.com/office/powerpoint/2010/main" val="344688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16</a:t>
            </a:fld>
            <a:endParaRPr kumimoji="1" lang="ja-JP" altLang="en-US"/>
          </a:p>
        </p:txBody>
      </p:sp>
    </p:spTree>
    <p:extLst>
      <p:ext uri="{BB962C8B-B14F-4D97-AF65-F5344CB8AC3E}">
        <p14:creationId xmlns:p14="http://schemas.microsoft.com/office/powerpoint/2010/main" val="1075177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7197-8364-E215-9B69-B0E8F33146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6E085F-CBB6-F8E9-AA49-58D8531C78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CE0286-D4F2-C355-1B67-DDC664AB78B5}"/>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2CD96722-6652-1CFC-15EC-5BC5DD88DEC8}"/>
              </a:ext>
            </a:extLst>
          </p:cNvPr>
          <p:cNvSpPr>
            <a:spLocks noGrp="1"/>
          </p:cNvSpPr>
          <p:nvPr>
            <p:ph type="sldNum" sz="quarter" idx="5"/>
          </p:nvPr>
        </p:nvSpPr>
        <p:spPr/>
        <p:txBody>
          <a:bodyPr/>
          <a:lstStyle/>
          <a:p>
            <a:fld id="{1BB35F5C-9FD6-407E-BF06-1FA795BE5FE7}" type="slidenum">
              <a:rPr kumimoji="1" lang="ja-JP" altLang="en-US" smtClean="0"/>
              <a:t>17</a:t>
            </a:fld>
            <a:endParaRPr kumimoji="1" lang="ja-JP" altLang="en-US"/>
          </a:p>
        </p:txBody>
      </p:sp>
    </p:spTree>
    <p:extLst>
      <p:ext uri="{BB962C8B-B14F-4D97-AF65-F5344CB8AC3E}">
        <p14:creationId xmlns:p14="http://schemas.microsoft.com/office/powerpoint/2010/main" val="427218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F50DD-1663-97E7-AF67-24582EB8D5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57B4EF5-9639-9FD9-F1E2-5134543C822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C7C04D-C2B8-AD05-68CA-A8F0FEF979C4}"/>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E309539E-709A-D514-1670-6B902AF88D1B}"/>
              </a:ext>
            </a:extLst>
          </p:cNvPr>
          <p:cNvSpPr>
            <a:spLocks noGrp="1"/>
          </p:cNvSpPr>
          <p:nvPr>
            <p:ph type="sldNum" sz="quarter" idx="5"/>
          </p:nvPr>
        </p:nvSpPr>
        <p:spPr/>
        <p:txBody>
          <a:bodyPr/>
          <a:lstStyle/>
          <a:p>
            <a:fld id="{1BB35F5C-9FD6-407E-BF06-1FA795BE5FE7}" type="slidenum">
              <a:rPr kumimoji="1" lang="ja-JP" altLang="en-US" smtClean="0"/>
              <a:t>18</a:t>
            </a:fld>
            <a:endParaRPr kumimoji="1" lang="ja-JP" altLang="en-US"/>
          </a:p>
        </p:txBody>
      </p:sp>
    </p:spTree>
    <p:extLst>
      <p:ext uri="{BB962C8B-B14F-4D97-AF65-F5344CB8AC3E}">
        <p14:creationId xmlns:p14="http://schemas.microsoft.com/office/powerpoint/2010/main" val="95388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20</a:t>
            </a:fld>
            <a:endParaRPr kumimoji="1" lang="ja-JP" altLang="en-US"/>
          </a:p>
        </p:txBody>
      </p:sp>
    </p:spTree>
    <p:extLst>
      <p:ext uri="{BB962C8B-B14F-4D97-AF65-F5344CB8AC3E}">
        <p14:creationId xmlns:p14="http://schemas.microsoft.com/office/powerpoint/2010/main" val="369814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074988" y="495300"/>
            <a:ext cx="3578225" cy="2476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 name="Google Shape;99;p2:notes"/>
          <p:cNvSpPr txBox="1">
            <a:spLocks noGrp="1"/>
          </p:cNvSpPr>
          <p:nvPr>
            <p:ph type="body" idx="1"/>
          </p:nvPr>
        </p:nvSpPr>
        <p:spPr>
          <a:xfrm>
            <a:off x="1295028" y="3137219"/>
            <a:ext cx="7128819" cy="184666"/>
          </a:xfrm>
          <a:prstGeom prst="rect">
            <a:avLst/>
          </a:prstGeom>
          <a:noFill/>
          <a:ln>
            <a:noFill/>
          </a:ln>
        </p:spPr>
        <p:txBody>
          <a:bodyPr spcFirstLastPara="1" wrap="square" lIns="0" tIns="0" rIns="0" bIns="0" anchor="t" anchorCtr="0">
            <a:spAutoFit/>
          </a:bodyPr>
          <a:lstStyle/>
          <a:p>
            <a:endParaRPr dirty="0"/>
          </a:p>
        </p:txBody>
      </p:sp>
      <p:sp>
        <p:nvSpPr>
          <p:cNvPr id="100" name="Google Shape;100;p2:notes"/>
          <p:cNvSpPr txBox="1">
            <a:spLocks noGrp="1"/>
          </p:cNvSpPr>
          <p:nvPr>
            <p:ph type="sldNum" idx="12"/>
          </p:nvPr>
        </p:nvSpPr>
        <p:spPr>
          <a:xfrm>
            <a:off x="4554181" y="6352068"/>
            <a:ext cx="610513" cy="261815"/>
          </a:xfrm>
          <a:prstGeom prst="rect">
            <a:avLst/>
          </a:prstGeom>
          <a:noFill/>
          <a:ln>
            <a:noFill/>
          </a:ln>
        </p:spPr>
        <p:txBody>
          <a:bodyPr spcFirstLastPara="1" wrap="square" lIns="88326" tIns="44151" rIns="88326" bIns="44151" anchor="ctr" anchorCtr="0">
            <a:noAutofit/>
          </a:bodyPr>
          <a:lstStyle/>
          <a:p>
            <a:pPr algn="ctr">
              <a:buClr>
                <a:schemeClr val="dk1"/>
              </a:buClr>
              <a:buSzPts val="1200"/>
            </a:pPr>
            <a:fld id="{00000000-1234-1234-1234-123412341234}" type="slidenum">
              <a:rPr lang="en-US" altLang="ja-JP"/>
              <a:pPr algn="ctr">
                <a:buClr>
                  <a:schemeClr val="dk1"/>
                </a:buClr>
                <a:buSzPts val="1200"/>
              </a:pPr>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62FBD-FF5B-C73F-6797-D487AEE727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8C3238-044A-6530-F469-E9C7A2BFCDA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97B2D6-11C5-88E8-B5F3-0B2D91C7B4D3}"/>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ED6ABDCE-72E4-8F9B-367E-4CD0EC788C6D}"/>
              </a:ext>
            </a:extLst>
          </p:cNvPr>
          <p:cNvSpPr>
            <a:spLocks noGrp="1"/>
          </p:cNvSpPr>
          <p:nvPr>
            <p:ph type="sldNum" sz="quarter" idx="5"/>
          </p:nvPr>
        </p:nvSpPr>
        <p:spPr/>
        <p:txBody>
          <a:bodyPr/>
          <a:lstStyle/>
          <a:p>
            <a:fld id="{1BB35F5C-9FD6-407E-BF06-1FA795BE5FE7}" type="slidenum">
              <a:rPr kumimoji="1" lang="ja-JP" altLang="en-US" smtClean="0"/>
              <a:t>21</a:t>
            </a:fld>
            <a:endParaRPr kumimoji="1" lang="ja-JP" altLang="en-US"/>
          </a:p>
        </p:txBody>
      </p:sp>
    </p:spTree>
    <p:extLst>
      <p:ext uri="{BB962C8B-B14F-4D97-AF65-F5344CB8AC3E}">
        <p14:creationId xmlns:p14="http://schemas.microsoft.com/office/powerpoint/2010/main" val="4166624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22</a:t>
            </a:fld>
            <a:endParaRPr kumimoji="1" lang="ja-JP" altLang="en-US"/>
          </a:p>
        </p:txBody>
      </p:sp>
    </p:spTree>
    <p:extLst>
      <p:ext uri="{BB962C8B-B14F-4D97-AF65-F5344CB8AC3E}">
        <p14:creationId xmlns:p14="http://schemas.microsoft.com/office/powerpoint/2010/main" val="4053270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23</a:t>
            </a:fld>
            <a:endParaRPr kumimoji="1" lang="ja-JP" altLang="en-US"/>
          </a:p>
        </p:txBody>
      </p:sp>
    </p:spTree>
    <p:extLst>
      <p:ext uri="{BB962C8B-B14F-4D97-AF65-F5344CB8AC3E}">
        <p14:creationId xmlns:p14="http://schemas.microsoft.com/office/powerpoint/2010/main" val="2094596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25</a:t>
            </a:fld>
            <a:endParaRPr kumimoji="1" lang="ja-JP" altLang="en-US"/>
          </a:p>
        </p:txBody>
      </p:sp>
    </p:spTree>
    <p:extLst>
      <p:ext uri="{BB962C8B-B14F-4D97-AF65-F5344CB8AC3E}">
        <p14:creationId xmlns:p14="http://schemas.microsoft.com/office/powerpoint/2010/main" val="2555323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26</a:t>
            </a:fld>
            <a:endParaRPr kumimoji="1" lang="ja-JP" altLang="en-US"/>
          </a:p>
        </p:txBody>
      </p:sp>
    </p:spTree>
    <p:extLst>
      <p:ext uri="{BB962C8B-B14F-4D97-AF65-F5344CB8AC3E}">
        <p14:creationId xmlns:p14="http://schemas.microsoft.com/office/powerpoint/2010/main" val="302450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4D17-DE60-E023-CC90-3C425B6375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4586FEB-CBCD-A74A-8D87-23B7178ADB6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973A19-3999-6445-DF92-8AF9C66B822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01B7AC6-400F-163D-0CEE-39F2B027F7CE}"/>
              </a:ext>
            </a:extLst>
          </p:cNvPr>
          <p:cNvSpPr>
            <a:spLocks noGrp="1"/>
          </p:cNvSpPr>
          <p:nvPr>
            <p:ph type="sldNum" sz="quarter" idx="5"/>
          </p:nvPr>
        </p:nvSpPr>
        <p:spPr/>
        <p:txBody>
          <a:bodyPr/>
          <a:lstStyle/>
          <a:p>
            <a:fld id="{1BB35F5C-9FD6-407E-BF06-1FA795BE5FE7}" type="slidenum">
              <a:rPr kumimoji="1" lang="ja-JP" altLang="en-US" smtClean="0"/>
              <a:t>27</a:t>
            </a:fld>
            <a:endParaRPr kumimoji="1" lang="ja-JP" altLang="en-US"/>
          </a:p>
        </p:txBody>
      </p:sp>
    </p:spTree>
    <p:extLst>
      <p:ext uri="{BB962C8B-B14F-4D97-AF65-F5344CB8AC3E}">
        <p14:creationId xmlns:p14="http://schemas.microsoft.com/office/powerpoint/2010/main" val="4017424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28</a:t>
            </a:fld>
            <a:endParaRPr kumimoji="1" lang="ja-JP" altLang="en-US"/>
          </a:p>
        </p:txBody>
      </p:sp>
    </p:spTree>
    <p:extLst>
      <p:ext uri="{BB962C8B-B14F-4D97-AF65-F5344CB8AC3E}">
        <p14:creationId xmlns:p14="http://schemas.microsoft.com/office/powerpoint/2010/main" val="4131597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7166">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29</a:t>
            </a:fld>
            <a:endParaRPr kumimoji="1" lang="ja-JP" altLang="en-US"/>
          </a:p>
        </p:txBody>
      </p:sp>
    </p:spTree>
    <p:extLst>
      <p:ext uri="{BB962C8B-B14F-4D97-AF65-F5344CB8AC3E}">
        <p14:creationId xmlns:p14="http://schemas.microsoft.com/office/powerpoint/2010/main" val="3805133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7166">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30</a:t>
            </a:fld>
            <a:endParaRPr kumimoji="1" lang="ja-JP" altLang="en-US"/>
          </a:p>
        </p:txBody>
      </p:sp>
    </p:spTree>
    <p:extLst>
      <p:ext uri="{BB962C8B-B14F-4D97-AF65-F5344CB8AC3E}">
        <p14:creationId xmlns:p14="http://schemas.microsoft.com/office/powerpoint/2010/main" val="1591394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7166">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31</a:t>
            </a:fld>
            <a:endParaRPr kumimoji="1" lang="ja-JP" altLang="en-US"/>
          </a:p>
        </p:txBody>
      </p:sp>
    </p:spTree>
    <p:extLst>
      <p:ext uri="{BB962C8B-B14F-4D97-AF65-F5344CB8AC3E}">
        <p14:creationId xmlns:p14="http://schemas.microsoft.com/office/powerpoint/2010/main" val="7954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a:t>
            </a:fld>
            <a:endParaRPr kumimoji="1" lang="ja-JP" altLang="en-US"/>
          </a:p>
        </p:txBody>
      </p:sp>
    </p:spTree>
    <p:extLst>
      <p:ext uri="{BB962C8B-B14F-4D97-AF65-F5344CB8AC3E}">
        <p14:creationId xmlns:p14="http://schemas.microsoft.com/office/powerpoint/2010/main" val="3258463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7166">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32</a:t>
            </a:fld>
            <a:endParaRPr kumimoji="1" lang="ja-JP" altLang="en-US"/>
          </a:p>
        </p:txBody>
      </p:sp>
    </p:spTree>
    <p:extLst>
      <p:ext uri="{BB962C8B-B14F-4D97-AF65-F5344CB8AC3E}">
        <p14:creationId xmlns:p14="http://schemas.microsoft.com/office/powerpoint/2010/main" val="1509014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0B08-243F-6751-2F1C-88E289BFFC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C4C7FB-D3B3-D871-E867-0A836AC9AE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3CB088-2FEF-0E43-4ECE-23F6C42BB996}"/>
              </a:ext>
            </a:extLst>
          </p:cNvPr>
          <p:cNvSpPr>
            <a:spLocks noGrp="1"/>
          </p:cNvSpPr>
          <p:nvPr>
            <p:ph type="body" idx="1"/>
          </p:nvPr>
        </p:nvSpPr>
        <p:spPr/>
        <p:txBody>
          <a:bodyPr/>
          <a:lstStyle/>
          <a:p>
            <a:pPr defTabSz="957166">
              <a:defRPr/>
            </a:pPr>
            <a:endParaRPr lang="ja-JP" altLang="en-US" dirty="0"/>
          </a:p>
        </p:txBody>
      </p:sp>
      <p:sp>
        <p:nvSpPr>
          <p:cNvPr id="4" name="スライド番号プレースホルダー 3">
            <a:extLst>
              <a:ext uri="{FF2B5EF4-FFF2-40B4-BE49-F238E27FC236}">
                <a16:creationId xmlns:a16="http://schemas.microsoft.com/office/drawing/2014/main" id="{2904F7FF-CA24-AA1B-92E7-D84EC0BE862C}"/>
              </a:ext>
            </a:extLst>
          </p:cNvPr>
          <p:cNvSpPr>
            <a:spLocks noGrp="1"/>
          </p:cNvSpPr>
          <p:nvPr>
            <p:ph type="sldNum" sz="quarter" idx="5"/>
          </p:nvPr>
        </p:nvSpPr>
        <p:spPr/>
        <p:txBody>
          <a:bodyPr/>
          <a:lstStyle/>
          <a:p>
            <a:fld id="{1BB35F5C-9FD6-407E-BF06-1FA795BE5FE7}" type="slidenum">
              <a:rPr kumimoji="1" lang="ja-JP" altLang="en-US" smtClean="0"/>
              <a:t>33</a:t>
            </a:fld>
            <a:endParaRPr kumimoji="1" lang="ja-JP" altLang="en-US"/>
          </a:p>
        </p:txBody>
      </p:sp>
    </p:spTree>
    <p:extLst>
      <p:ext uri="{BB962C8B-B14F-4D97-AF65-F5344CB8AC3E}">
        <p14:creationId xmlns:p14="http://schemas.microsoft.com/office/powerpoint/2010/main" val="3418024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D3BC-66D6-A4A0-C9A2-061FD3696E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E00CCA-4FDA-D64C-A51B-2EC718E158A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0C935A-FE10-68AE-CBF8-D29D0A02A61F}"/>
              </a:ext>
            </a:extLst>
          </p:cNvPr>
          <p:cNvSpPr>
            <a:spLocks noGrp="1"/>
          </p:cNvSpPr>
          <p:nvPr>
            <p:ph type="body" idx="1"/>
          </p:nvPr>
        </p:nvSpPr>
        <p:spPr/>
        <p:txBody>
          <a:bodyPr/>
          <a:lstStyle/>
          <a:p>
            <a:pPr defTabSz="957166">
              <a:defRPr/>
            </a:pPr>
            <a:endParaRPr lang="ja-JP" altLang="en-US" dirty="0"/>
          </a:p>
        </p:txBody>
      </p:sp>
      <p:sp>
        <p:nvSpPr>
          <p:cNvPr id="4" name="スライド番号プレースホルダー 3">
            <a:extLst>
              <a:ext uri="{FF2B5EF4-FFF2-40B4-BE49-F238E27FC236}">
                <a16:creationId xmlns:a16="http://schemas.microsoft.com/office/drawing/2014/main" id="{3FD8D028-A2A8-EE18-D5C0-29B06881A711}"/>
              </a:ext>
            </a:extLst>
          </p:cNvPr>
          <p:cNvSpPr>
            <a:spLocks noGrp="1"/>
          </p:cNvSpPr>
          <p:nvPr>
            <p:ph type="sldNum" sz="quarter" idx="5"/>
          </p:nvPr>
        </p:nvSpPr>
        <p:spPr/>
        <p:txBody>
          <a:bodyPr/>
          <a:lstStyle/>
          <a:p>
            <a:fld id="{1BB35F5C-9FD6-407E-BF06-1FA795BE5FE7}" type="slidenum">
              <a:rPr kumimoji="1" lang="ja-JP" altLang="en-US" smtClean="0"/>
              <a:t>34</a:t>
            </a:fld>
            <a:endParaRPr kumimoji="1" lang="ja-JP" altLang="en-US"/>
          </a:p>
        </p:txBody>
      </p:sp>
    </p:spTree>
    <p:extLst>
      <p:ext uri="{BB962C8B-B14F-4D97-AF65-F5344CB8AC3E}">
        <p14:creationId xmlns:p14="http://schemas.microsoft.com/office/powerpoint/2010/main" val="936081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7166">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35</a:t>
            </a:fld>
            <a:endParaRPr kumimoji="1" lang="ja-JP" altLang="en-US"/>
          </a:p>
        </p:txBody>
      </p:sp>
    </p:spTree>
    <p:extLst>
      <p:ext uri="{BB962C8B-B14F-4D97-AF65-F5344CB8AC3E}">
        <p14:creationId xmlns:p14="http://schemas.microsoft.com/office/powerpoint/2010/main" val="2742549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7166">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36</a:t>
            </a:fld>
            <a:endParaRPr kumimoji="1" lang="ja-JP" altLang="en-US"/>
          </a:p>
        </p:txBody>
      </p:sp>
    </p:spTree>
    <p:extLst>
      <p:ext uri="{BB962C8B-B14F-4D97-AF65-F5344CB8AC3E}">
        <p14:creationId xmlns:p14="http://schemas.microsoft.com/office/powerpoint/2010/main" val="169752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7166">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37</a:t>
            </a:fld>
            <a:endParaRPr kumimoji="1" lang="ja-JP" altLang="en-US"/>
          </a:p>
        </p:txBody>
      </p:sp>
    </p:spTree>
    <p:extLst>
      <p:ext uri="{BB962C8B-B14F-4D97-AF65-F5344CB8AC3E}">
        <p14:creationId xmlns:p14="http://schemas.microsoft.com/office/powerpoint/2010/main" val="285820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1BC02-80A5-75AA-E14E-B715D63026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F62AA1-F018-E81C-1E60-88AAED901C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064F01-8AE8-2552-7AD9-D24BCA81032B}"/>
              </a:ext>
            </a:extLst>
          </p:cNvPr>
          <p:cNvSpPr>
            <a:spLocks noGrp="1"/>
          </p:cNvSpPr>
          <p:nvPr>
            <p:ph type="body" idx="1"/>
          </p:nvPr>
        </p:nvSpPr>
        <p:spPr/>
        <p:txBody>
          <a:bodyPr/>
          <a:lstStyle/>
          <a:p>
            <a:pPr defTabSz="957166">
              <a:defRPr/>
            </a:pPr>
            <a:endParaRPr lang="ja-JP" altLang="en-US" dirty="0"/>
          </a:p>
        </p:txBody>
      </p:sp>
      <p:sp>
        <p:nvSpPr>
          <p:cNvPr id="4" name="スライド番号プレースホルダー 3">
            <a:extLst>
              <a:ext uri="{FF2B5EF4-FFF2-40B4-BE49-F238E27FC236}">
                <a16:creationId xmlns:a16="http://schemas.microsoft.com/office/drawing/2014/main" id="{59402595-C9C8-C1DA-4EED-149A35BC4778}"/>
              </a:ext>
            </a:extLst>
          </p:cNvPr>
          <p:cNvSpPr>
            <a:spLocks noGrp="1"/>
          </p:cNvSpPr>
          <p:nvPr>
            <p:ph type="sldNum" sz="quarter" idx="5"/>
          </p:nvPr>
        </p:nvSpPr>
        <p:spPr/>
        <p:txBody>
          <a:bodyPr/>
          <a:lstStyle/>
          <a:p>
            <a:fld id="{1BB35F5C-9FD6-407E-BF06-1FA795BE5FE7}" type="slidenum">
              <a:rPr kumimoji="1" lang="ja-JP" altLang="en-US" smtClean="0"/>
              <a:t>38</a:t>
            </a:fld>
            <a:endParaRPr kumimoji="1" lang="ja-JP" altLang="en-US"/>
          </a:p>
        </p:txBody>
      </p:sp>
    </p:spTree>
    <p:extLst>
      <p:ext uri="{BB962C8B-B14F-4D97-AF65-F5344CB8AC3E}">
        <p14:creationId xmlns:p14="http://schemas.microsoft.com/office/powerpoint/2010/main" val="1087166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7166">
              <a:defRPr/>
            </a:pPr>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39</a:t>
            </a:fld>
            <a:endParaRPr kumimoji="1" lang="ja-JP" altLang="en-US"/>
          </a:p>
        </p:txBody>
      </p:sp>
    </p:spTree>
    <p:extLst>
      <p:ext uri="{BB962C8B-B14F-4D97-AF65-F5344CB8AC3E}">
        <p14:creationId xmlns:p14="http://schemas.microsoft.com/office/powerpoint/2010/main" val="2447767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40</a:t>
            </a:fld>
            <a:endParaRPr kumimoji="1" lang="ja-JP" altLang="en-US"/>
          </a:p>
        </p:txBody>
      </p:sp>
    </p:spTree>
    <p:extLst>
      <p:ext uri="{BB962C8B-B14F-4D97-AF65-F5344CB8AC3E}">
        <p14:creationId xmlns:p14="http://schemas.microsoft.com/office/powerpoint/2010/main" val="2456094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5145-FACC-37F5-D76E-482CDA255F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54ABBA-2932-6396-B031-C4389D975C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7DAD09-59E1-136B-7BFD-C0949A993AD5}"/>
              </a:ext>
            </a:extLst>
          </p:cNvPr>
          <p:cNvSpPr>
            <a:spLocks noGrp="1"/>
          </p:cNvSpPr>
          <p:nvPr>
            <p:ph type="body" idx="1"/>
          </p:nvPr>
        </p:nvSpPr>
        <p:spPr/>
        <p:txBody>
          <a:bodyPr/>
          <a:lstStyle/>
          <a:p>
            <a:pPr defTabSz="883402">
              <a:defRPr/>
            </a:pPr>
            <a:endParaRPr lang="ja-JP" altLang="en-US" dirty="0"/>
          </a:p>
        </p:txBody>
      </p:sp>
      <p:sp>
        <p:nvSpPr>
          <p:cNvPr id="4" name="スライド番号プレースホルダー 3">
            <a:extLst>
              <a:ext uri="{FF2B5EF4-FFF2-40B4-BE49-F238E27FC236}">
                <a16:creationId xmlns:a16="http://schemas.microsoft.com/office/drawing/2014/main" id="{2DDC8B27-F9AE-B7CA-785A-6ADE3EC38157}"/>
              </a:ext>
            </a:extLst>
          </p:cNvPr>
          <p:cNvSpPr>
            <a:spLocks noGrp="1"/>
          </p:cNvSpPr>
          <p:nvPr>
            <p:ph type="sldNum" sz="quarter" idx="5"/>
          </p:nvPr>
        </p:nvSpPr>
        <p:spPr/>
        <p:txBody>
          <a:bodyPr/>
          <a:lstStyle/>
          <a:p>
            <a:fld id="{1BB35F5C-9FD6-407E-BF06-1FA795BE5FE7}" type="slidenum">
              <a:rPr kumimoji="1" lang="ja-JP" altLang="en-US" smtClean="0"/>
              <a:t>41</a:t>
            </a:fld>
            <a:endParaRPr kumimoji="1" lang="ja-JP" altLang="en-US"/>
          </a:p>
        </p:txBody>
      </p:sp>
    </p:spTree>
    <p:extLst>
      <p:ext uri="{BB962C8B-B14F-4D97-AF65-F5344CB8AC3E}">
        <p14:creationId xmlns:p14="http://schemas.microsoft.com/office/powerpoint/2010/main" val="70381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35F5C-9FD6-407E-BF06-1FA795BE5FE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03643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65688-A0E9-CE89-A392-592B35305A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C87492-844C-8479-FDE8-983231D23B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5C19CE-F31A-FAEE-4701-9EF4CEDCDBA4}"/>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EABB8BD1-232D-F38A-A586-4CEF4795AABB}"/>
              </a:ext>
            </a:extLst>
          </p:cNvPr>
          <p:cNvSpPr>
            <a:spLocks noGrp="1"/>
          </p:cNvSpPr>
          <p:nvPr>
            <p:ph type="sldNum" sz="quarter" idx="5"/>
          </p:nvPr>
        </p:nvSpPr>
        <p:spPr/>
        <p:txBody>
          <a:bodyPr/>
          <a:lstStyle/>
          <a:p>
            <a:fld id="{1BB35F5C-9FD6-407E-BF06-1FA795BE5FE7}" type="slidenum">
              <a:rPr kumimoji="1" lang="ja-JP" altLang="en-US" smtClean="0"/>
              <a:t>42</a:t>
            </a:fld>
            <a:endParaRPr kumimoji="1" lang="ja-JP" altLang="en-US"/>
          </a:p>
        </p:txBody>
      </p:sp>
    </p:spTree>
    <p:extLst>
      <p:ext uri="{BB962C8B-B14F-4D97-AF65-F5344CB8AC3E}">
        <p14:creationId xmlns:p14="http://schemas.microsoft.com/office/powerpoint/2010/main" val="335892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1901-BCD9-5BF5-08BA-C1AD5FA47D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FC860E-9395-E822-8038-C9A88E52FC5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A5D6EF0-1D35-2CDF-C766-579810A8EC17}"/>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C4F2009E-DBA8-B009-BB7C-07F12FE68BB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35F5C-9FD6-407E-BF06-1FA795BE5FE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4568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5</a:t>
            </a:fld>
            <a:endParaRPr kumimoji="1" lang="ja-JP" altLang="en-US"/>
          </a:p>
        </p:txBody>
      </p:sp>
    </p:spTree>
    <p:extLst>
      <p:ext uri="{BB962C8B-B14F-4D97-AF65-F5344CB8AC3E}">
        <p14:creationId xmlns:p14="http://schemas.microsoft.com/office/powerpoint/2010/main" val="232876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441701">
              <a:defRPr/>
            </a:pPr>
            <a:fld id="{1BB35F5C-9FD6-407E-BF06-1FA795BE5FE7}" type="slidenum">
              <a:rPr kumimoji="1" lang="ja-JP" altLang="en-US" sz="1200">
                <a:solidFill>
                  <a:prstClr val="black"/>
                </a:solidFill>
                <a:latin typeface="游ゴシック" panose="020F0502020204030204"/>
                <a:ea typeface="游ゴシック" panose="020B0400000000000000" pitchFamily="50" charset="-128"/>
              </a:rPr>
              <a:pPr defTabSz="441701">
                <a:defRPr/>
              </a:pPr>
              <a:t>7</a:t>
            </a:fld>
            <a:endParaRPr kumimoji="1" lang="ja-JP" altLang="en-US" sz="12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6215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C96F8-784A-1DCE-064D-7B6DAB6EDF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009CCCD-BC79-2533-EC0F-2B586B98E6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F48B9F-EE01-C9EC-0D97-E9B5478087C1}"/>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AC18B5D7-3C20-575E-C901-C93BE371B132}"/>
              </a:ext>
            </a:extLst>
          </p:cNvPr>
          <p:cNvSpPr>
            <a:spLocks noGrp="1"/>
          </p:cNvSpPr>
          <p:nvPr>
            <p:ph type="sldNum" sz="quarter" idx="5"/>
          </p:nvPr>
        </p:nvSpPr>
        <p:spPr/>
        <p:txBody>
          <a:bodyPr/>
          <a:lstStyle/>
          <a:p>
            <a:pPr defTabSz="441701">
              <a:defRPr/>
            </a:pPr>
            <a:fld id="{1BB35F5C-9FD6-407E-BF06-1FA795BE5FE7}" type="slidenum">
              <a:rPr kumimoji="1" lang="ja-JP" altLang="en-US" sz="1200">
                <a:solidFill>
                  <a:prstClr val="black"/>
                </a:solidFill>
                <a:latin typeface="游ゴシック" panose="020F0502020204030204"/>
                <a:ea typeface="游ゴシック" panose="020B0400000000000000" pitchFamily="50" charset="-128"/>
              </a:rPr>
              <a:pPr defTabSz="441701">
                <a:defRPr/>
              </a:pPr>
              <a:t>8</a:t>
            </a:fld>
            <a:endParaRPr kumimoji="1" lang="ja-JP" altLang="en-US" sz="12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6211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9</a:t>
            </a:fld>
            <a:endParaRPr kumimoji="1" lang="ja-JP" altLang="en-US"/>
          </a:p>
        </p:txBody>
      </p:sp>
    </p:spTree>
    <p:extLst>
      <p:ext uri="{BB962C8B-B14F-4D97-AF65-F5344CB8AC3E}">
        <p14:creationId xmlns:p14="http://schemas.microsoft.com/office/powerpoint/2010/main" val="322213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1800" baseline="0">
                <a:latin typeface="+mj-lt"/>
                <a:ea typeface="+mj-ea"/>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9DD276-E380-4FFF-8640-FD87A7C479AE}" type="datetime1">
              <a:rPr kumimoji="1" lang="ja-JP" altLang="en-US" smtClean="0"/>
              <a:t>2026/3/22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91858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5F12C6-3DD1-4839-849D-65D6166A3823}" type="datetime1">
              <a:rPr kumimoji="1" lang="ja-JP" altLang="en-US" smtClean="0"/>
              <a:t>2026/3/22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0737437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2FB830-2D14-458A-BD3A-79742F46AF04}" type="datetime1">
              <a:rPr kumimoji="1" lang="ja-JP" altLang="en-US" smtClean="0"/>
              <a:t>2026/3/22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13954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10571F-02F7-40B5-8992-ADA6C7B3620C}" type="datetime1">
              <a:rPr kumimoji="1" lang="ja-JP" altLang="en-US" smtClean="0"/>
              <a:t>2026/3/22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28925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7D4AAC-36B2-41E0-8753-E66B658F1D96}" type="datetime1">
              <a:rPr kumimoji="1" lang="ja-JP" altLang="en-US" smtClean="0"/>
              <a:t>2026/3/22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17875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C34F5FE-F470-4F8C-B076-0E3C24A54F7E}" type="datetime1">
              <a:rPr kumimoji="1" lang="ja-JP" altLang="en-US" smtClean="0"/>
              <a:t>2026/3/22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2707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FC86F1-858E-4B00-BD9B-0E89E385DAB8}" type="datetime1">
              <a:rPr kumimoji="1" lang="ja-JP" altLang="en-US" smtClean="0"/>
              <a:t>2026/3/22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57178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1038" y="244616"/>
            <a:ext cx="8543925" cy="341632"/>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8BCE6B4-1634-4EB7-A96E-F3E1F2EBF3D9}" type="datetime1">
              <a:rPr kumimoji="1" lang="ja-JP" altLang="en-US" smtClean="0"/>
              <a:t>2026/3/22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86121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3D20F-C409-404E-84A7-D299D3F8CD33}" type="datetime1">
              <a:rPr kumimoji="1" lang="ja-JP" altLang="en-US" smtClean="0"/>
              <a:t>2026/3/22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56922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5F12C6-3DD1-4839-849D-65D6166A3823}" type="datetime1">
              <a:rPr kumimoji="1" lang="ja-JP" altLang="en-US" smtClean="0"/>
              <a:t>2026/3/22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691406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00A496-B20C-44CD-9A9A-6328F630120B}" type="datetime1">
              <a:rPr kumimoji="1" lang="ja-JP" altLang="en-US" smtClean="0"/>
              <a:t>2026/3/22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0177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857092"/>
            <a:ext cx="8543925" cy="341632"/>
          </a:xfrm>
          <a:prstGeom prst="rect">
            <a:avLst/>
          </a:prstGeom>
        </p:spPr>
        <p:txBody>
          <a:bodyPr vert="horz" lIns="91440" tIns="45720" rIns="91440" bIns="45720" rtlCol="0" anchor="ctr">
            <a:sp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F12C6-3DD1-4839-849D-65D6166A3823}" type="datetime1">
              <a:rPr kumimoji="1" lang="ja-JP" altLang="en-US" smtClean="0"/>
              <a:t>2026/3/22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1749379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1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8.png"/><Relationship Id="rId10" Type="http://schemas.openxmlformats.org/officeDocument/2006/relationships/image" Target="../media/image12.png"/><Relationship Id="rId4" Type="http://schemas.openxmlformats.org/officeDocument/2006/relationships/image" Target="../media/image34.pn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B46208-2BAC-4483-A60B-50F02F08461B}"/>
              </a:ext>
            </a:extLst>
          </p:cNvPr>
          <p:cNvSpPr txBox="1"/>
          <p:nvPr/>
        </p:nvSpPr>
        <p:spPr>
          <a:xfrm>
            <a:off x="1400584" y="681775"/>
            <a:ext cx="7104829" cy="830997"/>
          </a:xfrm>
          <a:prstGeom prst="rect">
            <a:avLst/>
          </a:prstGeom>
          <a:noFill/>
        </p:spPr>
        <p:txBody>
          <a:bodyPr wrap="none" rtlCol="0">
            <a:spAutoFit/>
          </a:bodyPr>
          <a:lstStyle/>
          <a:p>
            <a:pPr algn="ctr"/>
            <a:r>
              <a:rPr lang="ja-JP" altLang="en-US" sz="4800" b="1" spc="200" dirty="0">
                <a:solidFill>
                  <a:schemeClr val="accent2">
                    <a:lumMod val="50000"/>
                  </a:schemeClr>
                </a:solidFill>
                <a:latin typeface="+mj-ea"/>
                <a:ea typeface="+mj-ea"/>
              </a:rPr>
              <a:t>大切な心と体を守るために</a:t>
            </a:r>
            <a:endParaRPr lang="en-US" altLang="ja-JP" sz="4800" b="1" spc="200" dirty="0">
              <a:solidFill>
                <a:schemeClr val="accent2">
                  <a:lumMod val="50000"/>
                </a:schemeClr>
              </a:solidFill>
              <a:latin typeface="+mj-ea"/>
              <a:ea typeface="+mj-ea"/>
            </a:endParaRPr>
          </a:p>
        </p:txBody>
      </p:sp>
      <p:sp>
        <p:nvSpPr>
          <p:cNvPr id="6" name="四角形: 角を丸くする 5">
            <a:extLst>
              <a:ext uri="{FF2B5EF4-FFF2-40B4-BE49-F238E27FC236}">
                <a16:creationId xmlns:a16="http://schemas.microsoft.com/office/drawing/2014/main" id="{F8600821-6481-4F68-866D-9555B116D8AE}"/>
              </a:ext>
            </a:extLst>
          </p:cNvPr>
          <p:cNvSpPr/>
          <p:nvPr/>
        </p:nvSpPr>
        <p:spPr>
          <a:xfrm>
            <a:off x="1254203" y="2479917"/>
            <a:ext cx="7519385" cy="1776774"/>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0"/>
          <a:lstStyle/>
          <a:p>
            <a:pPr marL="361950" indent="-361950">
              <a:spcBef>
                <a:spcPts val="600"/>
              </a:spcBef>
              <a:buClr>
                <a:schemeClr val="accent3">
                  <a:lumMod val="50000"/>
                </a:schemeClr>
              </a:buClr>
              <a:buFont typeface="Wingdings" panose="05000000000000000000" pitchFamily="2" charset="2"/>
              <a:buChar char="l"/>
            </a:pPr>
            <a:r>
              <a:rPr lang="ja-JP" altLang="en-US" sz="2800" b="1" dirty="0">
                <a:solidFill>
                  <a:schemeClr val="tx2">
                    <a:lumMod val="50000"/>
                  </a:schemeClr>
                </a:solidFill>
                <a:latin typeface="+mj-ea"/>
                <a:ea typeface="+mj-ea"/>
              </a:rPr>
              <a:t>大切な心と体を守るために</a:t>
            </a:r>
          </a:p>
          <a:p>
            <a:pPr marL="361950" indent="-361950">
              <a:spcBef>
                <a:spcPts val="600"/>
              </a:spcBef>
              <a:buClr>
                <a:schemeClr val="accent3">
                  <a:lumMod val="50000"/>
                </a:schemeClr>
              </a:buClr>
              <a:buFont typeface="Wingdings" panose="05000000000000000000" pitchFamily="2" charset="2"/>
              <a:buChar char="l"/>
            </a:pPr>
            <a:r>
              <a:rPr lang="ja-JP" altLang="en-US" sz="2800" b="1" dirty="0">
                <a:solidFill>
                  <a:schemeClr val="tx2">
                    <a:lumMod val="50000"/>
                  </a:schemeClr>
                </a:solidFill>
                <a:latin typeface="+mj-ea"/>
                <a:ea typeface="+mj-ea"/>
              </a:rPr>
              <a:t>性暴力とは？</a:t>
            </a:r>
            <a:endParaRPr lang="en-US" altLang="ja-JP" sz="2800" b="1" dirty="0">
              <a:solidFill>
                <a:schemeClr val="tx2">
                  <a:lumMod val="50000"/>
                </a:schemeClr>
              </a:solidFill>
              <a:latin typeface="+mj-ea"/>
              <a:ea typeface="+mj-ea"/>
            </a:endParaRPr>
          </a:p>
          <a:p>
            <a:pPr marL="361950" indent="-361950" algn="l">
              <a:spcBef>
                <a:spcPts val="600"/>
              </a:spcBef>
              <a:buClr>
                <a:schemeClr val="accent3">
                  <a:lumMod val="50000"/>
                </a:schemeClr>
              </a:buClr>
              <a:buFont typeface="Wingdings" panose="05000000000000000000" pitchFamily="2" charset="2"/>
              <a:buChar char="l"/>
            </a:pPr>
            <a:r>
              <a:rPr lang="ja-JP" altLang="en-US" sz="2800" b="1" dirty="0">
                <a:solidFill>
                  <a:schemeClr val="tx2">
                    <a:lumMod val="50000"/>
                  </a:schemeClr>
                </a:solidFill>
                <a:latin typeface="+mj-ea"/>
                <a:ea typeface="+mj-ea"/>
              </a:rPr>
              <a:t>もし性暴力の被害にあったら・・・</a:t>
            </a:r>
            <a:endParaRPr lang="en-US" altLang="ja-JP" sz="2800" b="1" dirty="0">
              <a:solidFill>
                <a:schemeClr val="tx2">
                  <a:lumMod val="50000"/>
                </a:schemeClr>
              </a:solidFill>
              <a:latin typeface="+mj-ea"/>
              <a:ea typeface="+mj-ea"/>
            </a:endParaRPr>
          </a:p>
        </p:txBody>
      </p:sp>
      <p:sp>
        <p:nvSpPr>
          <p:cNvPr id="5" name="テキスト ボックス 4">
            <a:extLst>
              <a:ext uri="{FF2B5EF4-FFF2-40B4-BE49-F238E27FC236}">
                <a16:creationId xmlns:a16="http://schemas.microsoft.com/office/drawing/2014/main" id="{2ED2B72E-256F-452F-AB4E-F07014793639}"/>
              </a:ext>
            </a:extLst>
          </p:cNvPr>
          <p:cNvSpPr txBox="1"/>
          <p:nvPr/>
        </p:nvSpPr>
        <p:spPr>
          <a:xfrm>
            <a:off x="3390277" y="1708452"/>
            <a:ext cx="3125445" cy="577803"/>
          </a:xfrm>
          <a:prstGeom prst="roundRect">
            <a:avLst>
              <a:gd name="adj" fmla="val 50000"/>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txBody>
          <a:bodyPr wrap="none" tIns="0" bIns="0" rtlCol="0" anchor="t" anchorCtr="1">
            <a:noAutofit/>
          </a:bodyPr>
          <a:lstStyle/>
          <a:p>
            <a:pPr algn="ctr">
              <a:lnSpc>
                <a:spcPts val="3840"/>
              </a:lnSpc>
            </a:pPr>
            <a:r>
              <a:rPr lang="ja-JP" altLang="en-US" sz="2800" b="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授業の内容</a:t>
            </a:r>
          </a:p>
        </p:txBody>
      </p:sp>
      <p:grpSp>
        <p:nvGrpSpPr>
          <p:cNvPr id="11" name="グループ化 10">
            <a:extLst>
              <a:ext uri="{FF2B5EF4-FFF2-40B4-BE49-F238E27FC236}">
                <a16:creationId xmlns:a16="http://schemas.microsoft.com/office/drawing/2014/main" id="{1DD640AA-6276-4DB5-AEEF-F0D995303BB7}"/>
              </a:ext>
            </a:extLst>
          </p:cNvPr>
          <p:cNvGrpSpPr/>
          <p:nvPr/>
        </p:nvGrpSpPr>
        <p:grpSpPr>
          <a:xfrm>
            <a:off x="3311889" y="4538878"/>
            <a:ext cx="3627662" cy="2312925"/>
            <a:chOff x="1775512" y="3726238"/>
            <a:chExt cx="3627662" cy="2312925"/>
          </a:xfrm>
        </p:grpSpPr>
        <p:pic>
          <p:nvPicPr>
            <p:cNvPr id="8" name="図 7" descr="抽象, 挿絵 が含まれている画像&#10;&#10;自動的に生成された説明">
              <a:extLst>
                <a:ext uri="{FF2B5EF4-FFF2-40B4-BE49-F238E27FC236}">
                  <a16:creationId xmlns:a16="http://schemas.microsoft.com/office/drawing/2014/main" id="{C1E8DD4C-8868-40E8-920A-382E7E51F4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512" y="3726238"/>
              <a:ext cx="1874727" cy="2312925"/>
            </a:xfrm>
            <a:prstGeom prst="rect">
              <a:avLst/>
            </a:prstGeom>
          </p:spPr>
        </p:pic>
        <p:pic>
          <p:nvPicPr>
            <p:cNvPr id="10" name="図 9" descr="アイコン&#10;&#10;自動的に生成された説明">
              <a:extLst>
                <a:ext uri="{FF2B5EF4-FFF2-40B4-BE49-F238E27FC236}">
                  <a16:creationId xmlns:a16="http://schemas.microsoft.com/office/drawing/2014/main" id="{E7709164-959D-4B49-8F97-8731DAAF8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5436" y="3733266"/>
              <a:ext cx="1717738" cy="2305897"/>
            </a:xfrm>
            <a:prstGeom prst="rect">
              <a:avLst/>
            </a:prstGeom>
          </p:spPr>
        </p:pic>
      </p:grpSp>
      <p:pic>
        <p:nvPicPr>
          <p:cNvPr id="15" name="図 14" descr="挿絵, 記号, 男 が含まれている画像&#10;&#10;AI 生成コンテンツは誤りを含む可能性があります。">
            <a:extLst>
              <a:ext uri="{FF2B5EF4-FFF2-40B4-BE49-F238E27FC236}">
                <a16:creationId xmlns:a16="http://schemas.microsoft.com/office/drawing/2014/main" id="{E9A6422D-6878-B7C6-B767-08C6B91D9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2120" y="4603475"/>
            <a:ext cx="1845010" cy="2173824"/>
          </a:xfrm>
          <a:prstGeom prst="rect">
            <a:avLst/>
          </a:prstGeom>
        </p:spPr>
      </p:pic>
      <p:pic>
        <p:nvPicPr>
          <p:cNvPr id="17" name="図 16" descr="記号 が含まれている画像&#10;&#10;AI 生成コンテンツは誤りを含む可能性があります。">
            <a:extLst>
              <a:ext uri="{FF2B5EF4-FFF2-40B4-BE49-F238E27FC236}">
                <a16:creationId xmlns:a16="http://schemas.microsoft.com/office/drawing/2014/main" id="{9626B0B4-5B9C-FBC8-A85A-11621CA58E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551" y="4648050"/>
            <a:ext cx="1635489" cy="2139059"/>
          </a:xfrm>
          <a:prstGeom prst="rect">
            <a:avLst/>
          </a:prstGeom>
        </p:spPr>
      </p:pic>
    </p:spTree>
    <p:extLst>
      <p:ext uri="{BB962C8B-B14F-4D97-AF65-F5344CB8AC3E}">
        <p14:creationId xmlns:p14="http://schemas.microsoft.com/office/powerpoint/2010/main" val="61852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2C81A444-325A-406F-B6A3-7F0C2B16BA29}"/>
              </a:ext>
            </a:extLst>
          </p:cNvPr>
          <p:cNvGraphicFramePr>
            <a:graphicFrameLocks/>
          </p:cNvGraphicFramePr>
          <p:nvPr/>
        </p:nvGraphicFramePr>
        <p:xfrm>
          <a:off x="4526053" y="2630740"/>
          <a:ext cx="5111750" cy="2801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0CDD4A85-AB72-0CF0-F95F-61A4926AA91F}"/>
              </a:ext>
            </a:extLst>
          </p:cNvPr>
          <p:cNvGraphicFramePr>
            <a:graphicFrameLocks/>
          </p:cNvGraphicFramePr>
          <p:nvPr/>
        </p:nvGraphicFramePr>
        <p:xfrm>
          <a:off x="760275" y="2553949"/>
          <a:ext cx="3296707" cy="2801409"/>
        </p:xfrm>
        <a:graphic>
          <a:graphicData uri="http://schemas.openxmlformats.org/drawingml/2006/chart">
            <c:chart xmlns:c="http://schemas.openxmlformats.org/drawingml/2006/chart" xmlns:r="http://schemas.openxmlformats.org/officeDocument/2006/relationships" r:id="rId4"/>
          </a:graphicData>
        </a:graphic>
      </p:graphicFrame>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9</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022183" y="198499"/>
            <a:ext cx="7879080"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性暴力は身近なところで起こっています</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1089025"/>
            <a:ext cx="9359900" cy="1085586"/>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spcBef>
                <a:spcPts val="600"/>
              </a:spcBef>
            </a:pPr>
            <a:r>
              <a:rPr lang="ja-JP" altLang="en-US" sz="2000" b="1">
                <a:solidFill>
                  <a:schemeClr val="tx2">
                    <a:lumMod val="50000"/>
                  </a:schemeClr>
                </a:solidFill>
                <a:latin typeface="Meiryo UI" panose="020B0604030504040204" pitchFamily="50" charset="-128"/>
                <a:ea typeface="Meiryo UI" panose="020B0604030504040204" pitchFamily="50" charset="-128"/>
              </a:rPr>
              <a:t>無理やり性交をされたことがある人のうち、被害にあった年齢は、</a:t>
            </a:r>
            <a:r>
              <a:rPr lang="en-US" altLang="ja-JP" sz="2000" b="1" u="sng">
                <a:solidFill>
                  <a:schemeClr val="tx2">
                    <a:lumMod val="50000"/>
                  </a:schemeClr>
                </a:solidFill>
                <a:latin typeface="Meiryo UI" panose="020B0604030504040204" pitchFamily="50" charset="-128"/>
                <a:ea typeface="Meiryo UI" panose="020B0604030504040204" pitchFamily="50" charset="-128"/>
              </a:rPr>
              <a:t>10</a:t>
            </a:r>
            <a:r>
              <a:rPr lang="ja-JP" altLang="en-US" sz="2000" b="1" u="sng">
                <a:solidFill>
                  <a:schemeClr val="tx2">
                    <a:lumMod val="50000"/>
                  </a:schemeClr>
                </a:solidFill>
                <a:latin typeface="Meiryo UI" panose="020B0604030504040204" pitchFamily="50" charset="-128"/>
                <a:ea typeface="Meiryo UI" panose="020B0604030504040204" pitchFamily="50" charset="-128"/>
              </a:rPr>
              <a:t>歳代以下が多くなっています</a:t>
            </a:r>
            <a:r>
              <a:rPr lang="ja-JP" altLang="en-US" sz="2000" b="1">
                <a:solidFill>
                  <a:schemeClr val="tx2">
                    <a:lumMod val="50000"/>
                  </a:schemeClr>
                </a:solidFill>
                <a:latin typeface="Meiryo UI" panose="020B0604030504040204" pitchFamily="50" charset="-128"/>
                <a:ea typeface="Meiryo UI" panose="020B0604030504040204" pitchFamily="50" charset="-128"/>
              </a:rPr>
              <a:t>。加害者との関係は、</a:t>
            </a:r>
            <a:r>
              <a:rPr lang="ja-JP" altLang="en-US" sz="2000" b="1" u="sng">
                <a:solidFill>
                  <a:schemeClr val="tx2">
                    <a:lumMod val="50000"/>
                  </a:schemeClr>
                </a:solidFill>
                <a:latin typeface="Meiryo UI" panose="020B0604030504040204" pitchFamily="50" charset="-128"/>
                <a:ea typeface="Meiryo UI" panose="020B0604030504040204" pitchFamily="50" charset="-128"/>
              </a:rPr>
              <a:t>面識のある人からの被害が大多数を占め</a:t>
            </a:r>
            <a:r>
              <a:rPr lang="ja-JP" altLang="en-US" sz="2000" b="1">
                <a:solidFill>
                  <a:schemeClr val="tx2">
                    <a:lumMod val="50000"/>
                  </a:schemeClr>
                </a:solidFill>
                <a:latin typeface="Meiryo UI" panose="020B0604030504040204" pitchFamily="50" charset="-128"/>
                <a:ea typeface="Meiryo UI" panose="020B0604030504040204" pitchFamily="50" charset="-128"/>
              </a:rPr>
              <a:t>、まったく知らない人からの被害は</a:t>
            </a:r>
            <a:r>
              <a:rPr lang="en-US" altLang="ja-JP" sz="2000" b="1">
                <a:solidFill>
                  <a:schemeClr val="tx2">
                    <a:lumMod val="50000"/>
                  </a:schemeClr>
                </a:solidFill>
                <a:latin typeface="Meiryo UI" panose="020B0604030504040204" pitchFamily="50" charset="-128"/>
                <a:ea typeface="Meiryo UI" panose="020B0604030504040204" pitchFamily="50" charset="-128"/>
              </a:rPr>
              <a:t>10%</a:t>
            </a:r>
            <a:r>
              <a:rPr lang="ja-JP" altLang="en-US" sz="2000" b="1">
                <a:solidFill>
                  <a:schemeClr val="tx2">
                    <a:lumMod val="50000"/>
                  </a:schemeClr>
                </a:solidFill>
                <a:latin typeface="Meiryo UI" panose="020B0604030504040204" pitchFamily="50" charset="-128"/>
                <a:ea typeface="Meiryo UI" panose="020B0604030504040204" pitchFamily="50" charset="-128"/>
              </a:rPr>
              <a:t>です。</a:t>
            </a:r>
            <a:endParaRPr lang="en-US" altLang="ja-JP" sz="2000" b="1">
              <a:solidFill>
                <a:schemeClr val="tx2">
                  <a:lumMod val="50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1DA1DAAF-D645-46C5-88ED-BFCF28C1B582}"/>
              </a:ext>
            </a:extLst>
          </p:cNvPr>
          <p:cNvSpPr/>
          <p:nvPr/>
        </p:nvSpPr>
        <p:spPr>
          <a:xfrm>
            <a:off x="1774648" y="6027453"/>
            <a:ext cx="7308392" cy="600164"/>
          </a:xfrm>
          <a:prstGeom prst="rect">
            <a:avLst/>
          </a:prstGeom>
          <a:ln>
            <a:noFill/>
          </a:ln>
        </p:spPr>
        <p:txBody>
          <a:bodyPr wrap="square">
            <a:spAutoFit/>
          </a:bodyPr>
          <a:lstStyle/>
          <a:p>
            <a:r>
              <a:rPr lang="en-US" altLang="ja-JP" sz="1100" dirty="0">
                <a:solidFill>
                  <a:schemeClr val="tx1">
                    <a:lumMod val="75000"/>
                    <a:lumOff val="25000"/>
                  </a:schemeClr>
                </a:solidFill>
                <a:latin typeface="+mn-ea"/>
              </a:rPr>
              <a:t>※</a:t>
            </a:r>
            <a:r>
              <a:rPr lang="ja-JP" altLang="en-US" sz="1100" dirty="0">
                <a:solidFill>
                  <a:schemeClr val="tx1">
                    <a:lumMod val="75000"/>
                    <a:lumOff val="25000"/>
                  </a:schemeClr>
                </a:solidFill>
                <a:latin typeface="+mn-ea"/>
              </a:rPr>
              <a:t>小数点以下第</a:t>
            </a:r>
            <a:r>
              <a:rPr lang="en-US" altLang="ja-JP" sz="1100" dirty="0">
                <a:solidFill>
                  <a:schemeClr val="tx1">
                    <a:lumMod val="75000"/>
                    <a:lumOff val="25000"/>
                  </a:schemeClr>
                </a:solidFill>
                <a:latin typeface="+mn-ea"/>
              </a:rPr>
              <a:t>1</a:t>
            </a:r>
            <a:r>
              <a:rPr lang="ja-JP" altLang="en-US" sz="1100" dirty="0">
                <a:solidFill>
                  <a:schemeClr val="tx1">
                    <a:lumMod val="75000"/>
                    <a:lumOff val="25000"/>
                  </a:schemeClr>
                </a:solidFill>
                <a:latin typeface="+mn-ea"/>
              </a:rPr>
              <a:t>位を四捨五入</a:t>
            </a:r>
          </a:p>
          <a:p>
            <a:r>
              <a:rPr lang="en-US" altLang="ja-JP" sz="1100" dirty="0">
                <a:solidFill>
                  <a:schemeClr val="tx1">
                    <a:lumMod val="75000"/>
                    <a:lumOff val="25000"/>
                  </a:schemeClr>
                </a:solidFill>
                <a:latin typeface="+mn-ea"/>
              </a:rPr>
              <a:t>※</a:t>
            </a:r>
            <a:r>
              <a:rPr lang="ja-JP" altLang="en-US" sz="1100" dirty="0">
                <a:solidFill>
                  <a:schemeClr val="tx1">
                    <a:lumMod val="75000"/>
                    <a:lumOff val="25000"/>
                  </a:schemeClr>
                </a:solidFill>
                <a:latin typeface="+mn-ea"/>
              </a:rPr>
              <a:t>複数回答可につき、合計が</a:t>
            </a:r>
            <a:r>
              <a:rPr lang="en-US" altLang="ja-JP" sz="1100" dirty="0">
                <a:solidFill>
                  <a:schemeClr val="tx1">
                    <a:lumMod val="75000"/>
                    <a:lumOff val="25000"/>
                  </a:schemeClr>
                </a:solidFill>
                <a:latin typeface="+mn-ea"/>
              </a:rPr>
              <a:t>100%</a:t>
            </a:r>
            <a:r>
              <a:rPr lang="ja-JP" altLang="en-US" sz="1100" dirty="0">
                <a:solidFill>
                  <a:schemeClr val="tx1">
                    <a:lumMod val="75000"/>
                    <a:lumOff val="25000"/>
                  </a:schemeClr>
                </a:solidFill>
                <a:latin typeface="+mn-ea"/>
              </a:rPr>
              <a:t>になりません</a:t>
            </a:r>
            <a:endParaRPr lang="en-US" altLang="ja-JP" sz="1100" dirty="0">
              <a:solidFill>
                <a:schemeClr val="tx1">
                  <a:lumMod val="75000"/>
                  <a:lumOff val="25000"/>
                </a:schemeClr>
              </a:solidFill>
              <a:latin typeface="+mn-ea"/>
            </a:endParaRPr>
          </a:p>
          <a:p>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出所：文部科学省において、</a:t>
            </a:r>
            <a:r>
              <a:rPr lang="ja-JP" altLang="en-US" sz="1100" strike="sngStrike"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内閣府男女共同参画局　「男女間における暴力に関する調査」（令和５年度調査）</a:t>
            </a:r>
            <a:r>
              <a:rPr lang="ja-JP" altLang="en-US" sz="1100" strike="sngStrike" dirty="0">
                <a:solidFill>
                  <a:schemeClr val="tx1">
                    <a:lumMod val="75000"/>
                    <a:lumOff val="25000"/>
                  </a:schemeClr>
                </a:solidFill>
                <a:highlight>
                  <a:srgbClr val="FFFF00"/>
                </a:highlight>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より作成</a:t>
            </a:r>
          </a:p>
        </p:txBody>
      </p:sp>
      <p:grpSp>
        <p:nvGrpSpPr>
          <p:cNvPr id="18" name="グループ化 17">
            <a:extLst>
              <a:ext uri="{FF2B5EF4-FFF2-40B4-BE49-F238E27FC236}">
                <a16:creationId xmlns:a16="http://schemas.microsoft.com/office/drawing/2014/main" id="{203649B4-9F51-4C7C-8948-47EC78E3FABE}"/>
              </a:ext>
            </a:extLst>
          </p:cNvPr>
          <p:cNvGrpSpPr/>
          <p:nvPr/>
        </p:nvGrpSpPr>
        <p:grpSpPr>
          <a:xfrm>
            <a:off x="653143" y="2263757"/>
            <a:ext cx="8979807" cy="2264700"/>
            <a:chOff x="676415" y="2263758"/>
            <a:chExt cx="8746449" cy="2254262"/>
          </a:xfrm>
        </p:grpSpPr>
        <p:grpSp>
          <p:nvGrpSpPr>
            <p:cNvPr id="17" name="グループ化 16">
              <a:extLst>
                <a:ext uri="{FF2B5EF4-FFF2-40B4-BE49-F238E27FC236}">
                  <a16:creationId xmlns:a16="http://schemas.microsoft.com/office/drawing/2014/main" id="{CB8AB816-EEFE-4DB6-86B5-59E6E1DB9BE6}"/>
                </a:ext>
              </a:extLst>
            </p:cNvPr>
            <p:cNvGrpSpPr/>
            <p:nvPr/>
          </p:nvGrpSpPr>
          <p:grpSpPr>
            <a:xfrm>
              <a:off x="676415" y="2263758"/>
              <a:ext cx="3315384" cy="840123"/>
              <a:chOff x="676415" y="2263758"/>
              <a:chExt cx="3315384" cy="840123"/>
            </a:xfrm>
          </p:grpSpPr>
          <p:sp>
            <p:nvSpPr>
              <p:cNvPr id="23" name="正方形/長方形 22">
                <a:extLst>
                  <a:ext uri="{FF2B5EF4-FFF2-40B4-BE49-F238E27FC236}">
                    <a16:creationId xmlns:a16="http://schemas.microsoft.com/office/drawing/2014/main" id="{53AD9A27-4323-462C-8B7A-7462091A5B0D}"/>
                  </a:ext>
                </a:extLst>
              </p:cNvPr>
              <p:cNvSpPr/>
              <p:nvPr/>
            </p:nvSpPr>
            <p:spPr>
              <a:xfrm>
                <a:off x="1339709" y="2263758"/>
                <a:ext cx="2247731" cy="400110"/>
              </a:xfrm>
              <a:prstGeom prst="rect">
                <a:avLst/>
              </a:prstGeom>
            </p:spPr>
            <p:txBody>
              <a:bodyPr wrap="none">
                <a:spAutoFit/>
              </a:bodyPr>
              <a:lstStyle/>
              <a:p>
                <a:pPr algn="ctr"/>
                <a:r>
                  <a:rPr lang="ja-JP" altLang="en-US" sz="2000" b="1" spc="200">
                    <a:solidFill>
                      <a:schemeClr val="accent2">
                        <a:lumMod val="50000"/>
                      </a:schemeClr>
                    </a:solidFill>
                    <a:latin typeface="Meiryo UI" panose="020B0604030504040204" pitchFamily="50" charset="-128"/>
                    <a:ea typeface="Meiryo UI" panose="020B0604030504040204" pitchFamily="50" charset="-128"/>
                  </a:rPr>
                  <a:t>被害にあった時期</a:t>
                </a:r>
                <a:endParaRPr lang="en-US" altLang="ja-JP" sz="20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91932EA2-0040-4194-B09A-7779372F473F}"/>
                  </a:ext>
                </a:extLst>
              </p:cNvPr>
              <p:cNvSpPr/>
              <p:nvPr/>
            </p:nvSpPr>
            <p:spPr>
              <a:xfrm>
                <a:off x="676415" y="2689829"/>
                <a:ext cx="3315384" cy="414052"/>
              </a:xfrm>
              <a:prstGeom prst="roundRect">
                <a:avLst>
                  <a:gd name="adj" fmla="val 26939"/>
                </a:avLst>
              </a:prstGeom>
              <a:noFill/>
              <a:ln w="2857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889EA075-48C2-4B04-A983-78D41BC05F8F}"/>
                </a:ext>
              </a:extLst>
            </p:cNvPr>
            <p:cNvGrpSpPr/>
            <p:nvPr/>
          </p:nvGrpSpPr>
          <p:grpSpPr>
            <a:xfrm>
              <a:off x="4443953" y="2263758"/>
              <a:ext cx="4978911" cy="2254262"/>
              <a:chOff x="4443953" y="2263758"/>
              <a:chExt cx="4978911" cy="2254262"/>
            </a:xfrm>
          </p:grpSpPr>
          <p:sp>
            <p:nvSpPr>
              <p:cNvPr id="21" name="正方形/長方形 20">
                <a:extLst>
                  <a:ext uri="{FF2B5EF4-FFF2-40B4-BE49-F238E27FC236}">
                    <a16:creationId xmlns:a16="http://schemas.microsoft.com/office/drawing/2014/main" id="{3E549758-AC14-41D1-A6DE-567EE1307C7C}"/>
                  </a:ext>
                </a:extLst>
              </p:cNvPr>
              <p:cNvSpPr/>
              <p:nvPr/>
            </p:nvSpPr>
            <p:spPr>
              <a:xfrm>
                <a:off x="6033901" y="2263758"/>
                <a:ext cx="2064989" cy="400110"/>
              </a:xfrm>
              <a:prstGeom prst="rect">
                <a:avLst/>
              </a:prstGeom>
            </p:spPr>
            <p:txBody>
              <a:bodyPr wrap="none">
                <a:spAutoFit/>
              </a:bodyPr>
              <a:lstStyle/>
              <a:p>
                <a:pPr algn="ctr"/>
                <a:r>
                  <a:rPr lang="ja-JP" altLang="en-US" sz="2000" b="1" spc="200">
                    <a:solidFill>
                      <a:schemeClr val="accent2">
                        <a:lumMod val="50000"/>
                      </a:schemeClr>
                    </a:solidFill>
                    <a:latin typeface="Meiryo UI" panose="020B0604030504040204" pitchFamily="50" charset="-128"/>
                    <a:ea typeface="Meiryo UI" panose="020B0604030504040204" pitchFamily="50" charset="-128"/>
                  </a:rPr>
                  <a:t>加害者との関係</a:t>
                </a:r>
                <a:endParaRPr lang="en-US" altLang="ja-JP" sz="20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BA60F86A-8887-4675-89C9-6607DFD9669D}"/>
                  </a:ext>
                </a:extLst>
              </p:cNvPr>
              <p:cNvSpPr/>
              <p:nvPr/>
            </p:nvSpPr>
            <p:spPr>
              <a:xfrm>
                <a:off x="4443953" y="2720152"/>
                <a:ext cx="4978911" cy="1797868"/>
              </a:xfrm>
              <a:prstGeom prst="roundRect">
                <a:avLst>
                  <a:gd name="adj" fmla="val 7900"/>
                </a:avLst>
              </a:prstGeom>
              <a:noFill/>
              <a:ln w="2857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5" name="楕円 14">
            <a:extLst>
              <a:ext uri="{FF2B5EF4-FFF2-40B4-BE49-F238E27FC236}">
                <a16:creationId xmlns:a16="http://schemas.microsoft.com/office/drawing/2014/main" id="{C79FBE50-CA64-4754-9F2E-FE65992334AA}"/>
              </a:ext>
            </a:extLst>
          </p:cNvPr>
          <p:cNvSpPr/>
          <p:nvPr/>
        </p:nvSpPr>
        <p:spPr>
          <a:xfrm>
            <a:off x="8054865" y="5123761"/>
            <a:ext cx="1368000" cy="684000"/>
          </a:xfrm>
          <a:prstGeom prst="ellipse">
            <a:avLst/>
          </a:prstGeom>
          <a:solidFill>
            <a:schemeClr val="accent5">
              <a:lumMod val="20000"/>
              <a:lumOff val="80000"/>
            </a:schemeClr>
          </a:solidFill>
          <a:ln>
            <a:solidFill>
              <a:schemeClr val="bg1">
                <a:lumMod val="95000"/>
              </a:schemeClr>
            </a:solidFill>
          </a:ln>
          <a:effectLst>
            <a:outerShdw blurRad="50800" dist="38100" dir="2700000" algn="tl" rotWithShape="0">
              <a:prstClr val="black">
                <a:alpha val="40000"/>
              </a:prstClr>
            </a:outerShdw>
          </a:effectLst>
        </p:spPr>
        <p:txBody>
          <a:bodyPr wrap="none" anchor="ctr" anchorCtr="1">
            <a:noAutofit/>
          </a:bodyPr>
          <a:lstStyle/>
          <a:p>
            <a:pPr algn="ctr"/>
            <a:r>
              <a:rPr lang="ja-JP" altLang="en-US" sz="1600" b="1">
                <a:solidFill>
                  <a:schemeClr val="tx1">
                    <a:lumMod val="75000"/>
                    <a:lumOff val="25000"/>
                  </a:schemeClr>
                </a:solidFill>
                <a:latin typeface="Meiryo UI" panose="020B0604030504040204" pitchFamily="50" charset="-128"/>
                <a:ea typeface="Meiryo UI" panose="020B0604030504040204" pitchFamily="50" charset="-128"/>
              </a:rPr>
              <a:t>大多数が</a:t>
            </a:r>
            <a:endParaRPr lang="en-US" altLang="ja-JP" sz="1600" b="1">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600" b="1">
                <a:solidFill>
                  <a:schemeClr val="tx1">
                    <a:lumMod val="75000"/>
                    <a:lumOff val="25000"/>
                  </a:schemeClr>
                </a:solidFill>
                <a:latin typeface="Meiryo UI" panose="020B0604030504040204" pitchFamily="50" charset="-128"/>
                <a:ea typeface="Meiryo UI" panose="020B0604030504040204" pitchFamily="50" charset="-128"/>
              </a:rPr>
              <a:t>顔見知り</a:t>
            </a:r>
            <a:endParaRPr lang="en-US" altLang="ja-JP" sz="1600" b="1">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楕円 21">
            <a:extLst>
              <a:ext uri="{FF2B5EF4-FFF2-40B4-BE49-F238E27FC236}">
                <a16:creationId xmlns:a16="http://schemas.microsoft.com/office/drawing/2014/main" id="{85BB15C1-96DB-442A-8BAC-4081FDB1E993}"/>
              </a:ext>
            </a:extLst>
          </p:cNvPr>
          <p:cNvSpPr/>
          <p:nvPr/>
        </p:nvSpPr>
        <p:spPr>
          <a:xfrm>
            <a:off x="3076012" y="5123761"/>
            <a:ext cx="1368000" cy="684000"/>
          </a:xfrm>
          <a:prstGeom prst="ellipse">
            <a:avLst/>
          </a:prstGeom>
          <a:solidFill>
            <a:schemeClr val="accent5">
              <a:lumMod val="20000"/>
              <a:lumOff val="80000"/>
            </a:schemeClr>
          </a:solidFill>
          <a:ln>
            <a:solidFill>
              <a:schemeClr val="bg1"/>
            </a:solidFill>
          </a:ln>
          <a:effectLst>
            <a:outerShdw blurRad="50800" dist="38100" dir="2700000" algn="tl" rotWithShape="0">
              <a:prstClr val="black">
                <a:alpha val="40000"/>
              </a:prstClr>
            </a:outerShdw>
          </a:effectLst>
        </p:spPr>
        <p:txBody>
          <a:bodyPr wrap="none" anchor="ctr" anchorCtr="1">
            <a:noAutofit/>
          </a:bodyPr>
          <a:lstStyle/>
          <a:p>
            <a:pPr algn="ctr"/>
            <a:r>
              <a:rPr lang="en-US" altLang="ja-JP" sz="1600" b="1">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600" b="1">
                <a:solidFill>
                  <a:schemeClr val="tx1">
                    <a:lumMod val="75000"/>
                    <a:lumOff val="25000"/>
                  </a:schemeClr>
                </a:solidFill>
                <a:latin typeface="Meiryo UI" panose="020B0604030504040204" pitchFamily="50" charset="-128"/>
                <a:ea typeface="Meiryo UI" panose="020B0604030504040204" pitchFamily="50" charset="-128"/>
              </a:rPr>
              <a:t>歳代以下</a:t>
            </a:r>
            <a:endParaRPr lang="en-US" altLang="ja-JP" sz="1600" b="1">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1600" b="1">
                <a:solidFill>
                  <a:schemeClr val="tx1">
                    <a:lumMod val="75000"/>
                    <a:lumOff val="25000"/>
                  </a:schemeClr>
                </a:solidFill>
                <a:latin typeface="Meiryo UI" panose="020B0604030504040204" pitchFamily="50" charset="-128"/>
                <a:ea typeface="Meiryo UI" panose="020B0604030504040204" pitchFamily="50" charset="-128"/>
              </a:rPr>
              <a:t>の被害が多い</a:t>
            </a:r>
            <a:endParaRPr lang="en-US" altLang="ja-JP" sz="1600" b="1">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8845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10</a:t>
            </a:fld>
            <a:endParaRPr kumimoji="1" lang="en-US" altLang="ja-JP"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43FA83D-6DE6-4716-B435-A12F6A2AD048}"/>
              </a:ext>
            </a:extLst>
          </p:cNvPr>
          <p:cNvSpPr/>
          <p:nvPr/>
        </p:nvSpPr>
        <p:spPr>
          <a:xfrm>
            <a:off x="2432914" y="198499"/>
            <a:ext cx="5057603"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デート</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DV】</a:t>
            </a:r>
          </a:p>
        </p:txBody>
      </p:sp>
      <p:sp>
        <p:nvSpPr>
          <p:cNvPr id="26" name="四角形: 角を丸くする 25">
            <a:extLst>
              <a:ext uri="{FF2B5EF4-FFF2-40B4-BE49-F238E27FC236}">
                <a16:creationId xmlns:a16="http://schemas.microsoft.com/office/drawing/2014/main" id="{A8421916-A663-4D2A-9DA4-0D5E667D22E0}"/>
              </a:ext>
            </a:extLst>
          </p:cNvPr>
          <p:cNvSpPr/>
          <p:nvPr/>
        </p:nvSpPr>
        <p:spPr>
          <a:xfrm>
            <a:off x="273050" y="882994"/>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en-US" altLang="ja-JP" sz="2000" b="1" dirty="0">
                <a:solidFill>
                  <a:schemeClr val="accent2">
                    <a:lumMod val="50000"/>
                  </a:schemeClr>
                </a:solidFill>
                <a:latin typeface="Meiryo UI" panose="020B0604030504040204" pitchFamily="50" charset="-128"/>
                <a:ea typeface="Meiryo UI" panose="020B0604030504040204" pitchFamily="50" charset="-128"/>
              </a:rPr>
              <a:t>DV</a:t>
            </a:r>
            <a:r>
              <a:rPr lang="ja-JP" altLang="en-US" sz="2000" b="1" dirty="0">
                <a:solidFill>
                  <a:schemeClr val="accent2">
                    <a:lumMod val="50000"/>
                  </a:schemeClr>
                </a:solidFill>
                <a:latin typeface="Meiryo UI" panose="020B0604030504040204" pitchFamily="50" charset="-128"/>
                <a:ea typeface="Meiryo UI" panose="020B0604030504040204" pitchFamily="50" charset="-128"/>
              </a:rPr>
              <a:t>（ドメスティック・バイオレンス）とは、結婚している相手など親密な間柄の相手から</a:t>
            </a:r>
            <a:br>
              <a:rPr lang="en-US" altLang="ja-JP" sz="2000" b="1" dirty="0">
                <a:solidFill>
                  <a:schemeClr val="accent2">
                    <a:lumMod val="50000"/>
                  </a:schemeClr>
                </a:solidFill>
                <a:latin typeface="Meiryo UI" panose="020B0604030504040204" pitchFamily="50" charset="-128"/>
                <a:ea typeface="Meiryo UI" panose="020B0604030504040204" pitchFamily="50" charset="-128"/>
              </a:rPr>
            </a:br>
            <a:r>
              <a:rPr lang="ja-JP" altLang="en-US" sz="2000" b="1" dirty="0">
                <a:solidFill>
                  <a:schemeClr val="accent2">
                    <a:lumMod val="50000"/>
                  </a:schemeClr>
                </a:solidFill>
                <a:latin typeface="Meiryo UI" panose="020B0604030504040204" pitchFamily="50" charset="-128"/>
                <a:ea typeface="Meiryo UI" panose="020B0604030504040204" pitchFamily="50" charset="-128"/>
              </a:rPr>
              <a:t>ふるわれる暴力のことです。恋人同士の間に起こる暴力のことを「デート</a:t>
            </a:r>
            <a:r>
              <a:rPr lang="en-US" altLang="ja-JP" sz="2000" b="1" dirty="0">
                <a:solidFill>
                  <a:schemeClr val="accent2">
                    <a:lumMod val="50000"/>
                  </a:schemeClr>
                </a:solidFill>
                <a:latin typeface="Meiryo UI" panose="020B0604030504040204" pitchFamily="50" charset="-128"/>
                <a:ea typeface="Meiryo UI" panose="020B0604030504040204" pitchFamily="50" charset="-128"/>
              </a:rPr>
              <a:t>DV</a:t>
            </a:r>
            <a:r>
              <a:rPr lang="ja-JP" altLang="en-US" sz="2000" b="1" dirty="0">
                <a:solidFill>
                  <a:schemeClr val="accent2">
                    <a:lumMod val="50000"/>
                  </a:schemeClr>
                </a:solidFill>
                <a:latin typeface="Meiryo UI" panose="020B0604030504040204" pitchFamily="50" charset="-128"/>
                <a:ea typeface="Meiryo UI" panose="020B0604030504040204" pitchFamily="50" charset="-128"/>
              </a:rPr>
              <a:t>」と言います。</a:t>
            </a:r>
          </a:p>
        </p:txBody>
      </p:sp>
      <p:sp>
        <p:nvSpPr>
          <p:cNvPr id="27" name="正方形/長方形 26">
            <a:extLst>
              <a:ext uri="{FF2B5EF4-FFF2-40B4-BE49-F238E27FC236}">
                <a16:creationId xmlns:a16="http://schemas.microsoft.com/office/drawing/2014/main" id="{4BA9BD0C-1299-4F3D-B2B3-33A5B81F8712}"/>
              </a:ext>
            </a:extLst>
          </p:cNvPr>
          <p:cNvSpPr/>
          <p:nvPr/>
        </p:nvSpPr>
        <p:spPr>
          <a:xfrm>
            <a:off x="2627386" y="1694276"/>
            <a:ext cx="4668650" cy="461665"/>
          </a:xfrm>
          <a:prstGeom prst="rect">
            <a:avLst/>
          </a:prstGeom>
        </p:spPr>
        <p:txBody>
          <a:bodyPr wrap="none">
            <a:spAutoFit/>
          </a:bodyPr>
          <a:lstStyle/>
          <a:p>
            <a:pPr algn="ct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どんなことがデート</a:t>
            </a:r>
            <a:r>
              <a:rPr lang="en-US" altLang="ja-JP" sz="2400" b="1" spc="200" dirty="0">
                <a:solidFill>
                  <a:schemeClr val="accent2">
                    <a:lumMod val="50000"/>
                  </a:schemeClr>
                </a:solidFill>
                <a:latin typeface="Meiryo UI" panose="020B0604030504040204" pitchFamily="50" charset="-128"/>
                <a:ea typeface="Meiryo UI" panose="020B0604030504040204" pitchFamily="50" charset="-128"/>
              </a:rPr>
              <a:t>DV</a:t>
            </a: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になるの？</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ED4EED13-D4A9-406A-9A99-9F5D4724C011}"/>
              </a:ext>
            </a:extLst>
          </p:cNvPr>
          <p:cNvSpPr/>
          <p:nvPr/>
        </p:nvSpPr>
        <p:spPr>
          <a:xfrm>
            <a:off x="991057" y="5134021"/>
            <a:ext cx="3457999" cy="338554"/>
          </a:xfrm>
          <a:prstGeom prst="rect">
            <a:avLst/>
          </a:prstGeom>
        </p:spPr>
        <p:txBody>
          <a:bodyPr wrap="none">
            <a:spAutoFit/>
          </a:bodyPr>
          <a:lstStyle/>
          <a:p>
            <a:pPr algn="ctr"/>
            <a:r>
              <a:rPr lang="ja-JP" altLang="en-US" sz="1600" b="1" spc="200" dirty="0">
                <a:solidFill>
                  <a:schemeClr val="accent2">
                    <a:lumMod val="50000"/>
                  </a:schemeClr>
                </a:solidFill>
                <a:latin typeface="Meiryo UI" panose="020B0604030504040204" pitchFamily="50" charset="-128"/>
                <a:ea typeface="Meiryo UI" panose="020B0604030504040204" pitchFamily="50" charset="-128"/>
              </a:rPr>
              <a:t>こんな思い込みをしていませんか？</a:t>
            </a:r>
            <a:endParaRPr lang="en-US" altLang="ja-JP" sz="1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50D7505B-9CF3-4FA4-9FF8-572CEA74E00C}"/>
              </a:ext>
            </a:extLst>
          </p:cNvPr>
          <p:cNvSpPr/>
          <p:nvPr/>
        </p:nvSpPr>
        <p:spPr>
          <a:xfrm>
            <a:off x="494889" y="4223168"/>
            <a:ext cx="8916223" cy="923330"/>
          </a:xfrm>
          <a:prstGeom prst="rect">
            <a:avLst/>
          </a:prstGeom>
        </p:spPr>
        <p:txBody>
          <a:bodyPr wrap="none">
            <a:spAutoFit/>
          </a:bodyPr>
          <a:lstStyle/>
          <a:p>
            <a:pPr marL="285750" indent="-285750">
              <a:buFont typeface="Wingdings" panose="05000000000000000000" pitchFamily="2" charset="2"/>
              <a:buChar char="l"/>
            </a:pPr>
            <a:r>
              <a:rPr lang="ja-JP" altLang="en-US" b="1" dirty="0">
                <a:solidFill>
                  <a:schemeClr val="tx1">
                    <a:lumMod val="75000"/>
                    <a:lumOff val="25000"/>
                  </a:schemeClr>
                </a:solidFill>
              </a:rPr>
              <a:t>暴力を手段として、相手を思いどおりにしたり、一方的に言うことを聞かせようとします。</a:t>
            </a:r>
            <a:endParaRPr lang="en-US" altLang="ja-JP" b="1" dirty="0">
              <a:solidFill>
                <a:schemeClr val="tx1">
                  <a:lumMod val="75000"/>
                  <a:lumOff val="25000"/>
                </a:schemeClr>
              </a:solidFill>
            </a:endParaRPr>
          </a:p>
          <a:p>
            <a:pPr marL="285750" indent="-285750">
              <a:buFont typeface="Wingdings" panose="05000000000000000000" pitchFamily="2" charset="2"/>
              <a:buChar char="l"/>
            </a:pPr>
            <a:r>
              <a:rPr lang="ja-JP" altLang="en-US" b="1" dirty="0">
                <a:solidFill>
                  <a:schemeClr val="tx1">
                    <a:lumMod val="75000"/>
                    <a:lumOff val="25000"/>
                  </a:schemeClr>
                </a:solidFill>
              </a:rPr>
              <a:t>殴る、蹴るといった体に対する暴力だけでなく、相手をバカにしたり無視をするといった行為も</a:t>
            </a:r>
            <a:br>
              <a:rPr lang="en-US" altLang="ja-JP" b="1" dirty="0">
                <a:solidFill>
                  <a:schemeClr val="tx1">
                    <a:lumMod val="75000"/>
                    <a:lumOff val="25000"/>
                  </a:schemeClr>
                </a:solidFill>
              </a:rPr>
            </a:br>
            <a:r>
              <a:rPr lang="en-US" altLang="ja-JP" b="1" dirty="0">
                <a:solidFill>
                  <a:schemeClr val="tx1">
                    <a:lumMod val="75000"/>
                    <a:lumOff val="25000"/>
                  </a:schemeClr>
                </a:solidFill>
              </a:rPr>
              <a:t>DV</a:t>
            </a:r>
            <a:r>
              <a:rPr lang="ja-JP" altLang="en-US" b="1" dirty="0">
                <a:solidFill>
                  <a:schemeClr val="tx1">
                    <a:lumMod val="75000"/>
                    <a:lumOff val="25000"/>
                  </a:schemeClr>
                </a:solidFill>
              </a:rPr>
              <a:t>です。</a:t>
            </a:r>
          </a:p>
        </p:txBody>
      </p:sp>
      <p:sp>
        <p:nvSpPr>
          <p:cNvPr id="54" name="四角形: 角を丸くする 53">
            <a:extLst>
              <a:ext uri="{FF2B5EF4-FFF2-40B4-BE49-F238E27FC236}">
                <a16:creationId xmlns:a16="http://schemas.microsoft.com/office/drawing/2014/main" id="{A4325A89-8857-4E47-9B21-F85758D040D6}"/>
              </a:ext>
            </a:extLst>
          </p:cNvPr>
          <p:cNvSpPr/>
          <p:nvPr/>
        </p:nvSpPr>
        <p:spPr>
          <a:xfrm>
            <a:off x="5278024" y="5165920"/>
            <a:ext cx="4320000" cy="1419701"/>
          </a:xfrm>
          <a:prstGeom prst="roundRect">
            <a:avLst>
              <a:gd name="adj" fmla="val 8361"/>
            </a:avLst>
          </a:prstGeom>
          <a:ln w="25400">
            <a:solidFill>
              <a:schemeClr val="accent3">
                <a:lumMod val="75000"/>
              </a:schemeClr>
            </a:solidFill>
          </a:ln>
        </p:spPr>
        <p:txBody>
          <a:bodyPr wrap="square">
            <a:spAutoFit/>
          </a:bodyPr>
          <a:lstStyle/>
          <a:p>
            <a:pPr>
              <a:spcBef>
                <a:spcPts val="600"/>
              </a:spcBef>
              <a:buClr>
                <a:schemeClr val="accent3">
                  <a:lumMod val="50000"/>
                </a:schemeClr>
              </a:buClr>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親しい間柄でも自分と相手の気持ちを大切にしましょう</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600"/>
              </a:spcBef>
              <a:buClr>
                <a:schemeClr val="accent3">
                  <a:lumMod val="50000"/>
                </a:schemeClr>
              </a:buClr>
              <a:buFont typeface="Wingdings" panose="05000000000000000000" pitchFamily="2" charset="2"/>
              <a:buChar char="l"/>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自分がいやだと思ったことはいやと言える</a:t>
            </a:r>
          </a:p>
          <a:p>
            <a:pPr marL="285750" indent="-285750">
              <a:spcBef>
                <a:spcPts val="600"/>
              </a:spcBef>
              <a:buClr>
                <a:schemeClr val="accent3">
                  <a:lumMod val="50000"/>
                </a:schemeClr>
              </a:buClr>
              <a:buFont typeface="Wingdings" panose="05000000000000000000" pitchFamily="2" charset="2"/>
              <a:buChar char="l"/>
            </a:pPr>
            <a:r>
              <a:rPr lang="ja-JP" altLang="en-US" b="1" u="sng" dirty="0">
                <a:solidFill>
                  <a:schemeClr val="tx1">
                    <a:lumMod val="75000"/>
                    <a:lumOff val="25000"/>
                  </a:schemeClr>
                </a:solidFill>
                <a:latin typeface="Meiryo UI" panose="020B0604030504040204" pitchFamily="50" charset="-128"/>
                <a:ea typeface="Meiryo UI" panose="020B0604030504040204" pitchFamily="50" charset="-128"/>
              </a:rPr>
              <a:t>相手がいやがることはしない</a:t>
            </a:r>
          </a:p>
        </p:txBody>
      </p:sp>
      <p:grpSp>
        <p:nvGrpSpPr>
          <p:cNvPr id="21" name="グループ化 20">
            <a:extLst>
              <a:ext uri="{FF2B5EF4-FFF2-40B4-BE49-F238E27FC236}">
                <a16:creationId xmlns:a16="http://schemas.microsoft.com/office/drawing/2014/main" id="{ED34A1AD-5A7F-43BA-8F74-8C7D44B815A6}"/>
              </a:ext>
            </a:extLst>
          </p:cNvPr>
          <p:cNvGrpSpPr/>
          <p:nvPr/>
        </p:nvGrpSpPr>
        <p:grpSpPr>
          <a:xfrm>
            <a:off x="2614372" y="2143657"/>
            <a:ext cx="2248452" cy="2106275"/>
            <a:chOff x="2657270" y="2143657"/>
            <a:chExt cx="2248452" cy="2106275"/>
          </a:xfrm>
        </p:grpSpPr>
        <p:sp>
          <p:nvSpPr>
            <p:cNvPr id="23" name="四角形: 角を丸くする 22">
              <a:extLst>
                <a:ext uri="{FF2B5EF4-FFF2-40B4-BE49-F238E27FC236}">
                  <a16:creationId xmlns:a16="http://schemas.microsoft.com/office/drawing/2014/main" id="{07D02149-4070-455F-AD08-53AF2FE301D5}"/>
                </a:ext>
              </a:extLst>
            </p:cNvPr>
            <p:cNvSpPr>
              <a:spLocks/>
            </p:cNvSpPr>
            <p:nvPr/>
          </p:nvSpPr>
          <p:spPr>
            <a:xfrm>
              <a:off x="2657270"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精神的暴力</a:t>
              </a:r>
            </a:p>
          </p:txBody>
        </p:sp>
        <p:pic>
          <p:nvPicPr>
            <p:cNvPr id="24" name="図 23" descr="ロゴ&#10;&#10;自動的に生成された説明">
              <a:extLst>
                <a:ext uri="{FF2B5EF4-FFF2-40B4-BE49-F238E27FC236}">
                  <a16:creationId xmlns:a16="http://schemas.microsoft.com/office/drawing/2014/main" id="{8046442F-9E18-4C93-843F-04E102DEB6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9268" y="2629932"/>
              <a:ext cx="1323268" cy="1620000"/>
            </a:xfrm>
            <a:prstGeom prst="rect">
              <a:avLst/>
            </a:prstGeom>
          </p:spPr>
        </p:pic>
      </p:grpSp>
      <p:grpSp>
        <p:nvGrpSpPr>
          <p:cNvPr id="30" name="グループ化 29">
            <a:extLst>
              <a:ext uri="{FF2B5EF4-FFF2-40B4-BE49-F238E27FC236}">
                <a16:creationId xmlns:a16="http://schemas.microsoft.com/office/drawing/2014/main" id="{0FA1A169-7533-439D-8340-C3BE09389C07}"/>
              </a:ext>
            </a:extLst>
          </p:cNvPr>
          <p:cNvGrpSpPr/>
          <p:nvPr/>
        </p:nvGrpSpPr>
        <p:grpSpPr>
          <a:xfrm>
            <a:off x="235123" y="2143657"/>
            <a:ext cx="2248452" cy="2051957"/>
            <a:chOff x="325653" y="2143657"/>
            <a:chExt cx="2248452" cy="2051957"/>
          </a:xfrm>
        </p:grpSpPr>
        <p:sp>
          <p:nvSpPr>
            <p:cNvPr id="31" name="四角形: 角を丸くする 30">
              <a:extLst>
                <a:ext uri="{FF2B5EF4-FFF2-40B4-BE49-F238E27FC236}">
                  <a16:creationId xmlns:a16="http://schemas.microsoft.com/office/drawing/2014/main" id="{336A74D7-F506-4AB6-BA1C-DE8D880FEF3F}"/>
                </a:ext>
              </a:extLst>
            </p:cNvPr>
            <p:cNvSpPr>
              <a:spLocks/>
            </p:cNvSpPr>
            <p:nvPr/>
          </p:nvSpPr>
          <p:spPr>
            <a:xfrm>
              <a:off x="325653"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身体的暴力</a:t>
              </a:r>
            </a:p>
          </p:txBody>
        </p:sp>
        <p:pic>
          <p:nvPicPr>
            <p:cNvPr id="32" name="図 31" descr="マグカップ, 部屋, シャツ が含まれている画像&#10;&#10;自動的に生成された説明">
              <a:extLst>
                <a:ext uri="{FF2B5EF4-FFF2-40B4-BE49-F238E27FC236}">
                  <a16:creationId xmlns:a16="http://schemas.microsoft.com/office/drawing/2014/main" id="{373A6E0D-57F0-404D-91DA-76D4E4B00A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5695"/>
            <a:stretch/>
          </p:blipFill>
          <p:spPr>
            <a:xfrm>
              <a:off x="638308" y="2647614"/>
              <a:ext cx="1623142" cy="1548000"/>
            </a:xfrm>
            <a:prstGeom prst="rect">
              <a:avLst/>
            </a:prstGeom>
          </p:spPr>
        </p:pic>
      </p:grpSp>
      <p:grpSp>
        <p:nvGrpSpPr>
          <p:cNvPr id="43" name="グループ化 42">
            <a:extLst>
              <a:ext uri="{FF2B5EF4-FFF2-40B4-BE49-F238E27FC236}">
                <a16:creationId xmlns:a16="http://schemas.microsoft.com/office/drawing/2014/main" id="{5470B465-4E32-4CFB-A3F4-7388074AFB83}"/>
              </a:ext>
            </a:extLst>
          </p:cNvPr>
          <p:cNvGrpSpPr/>
          <p:nvPr/>
        </p:nvGrpSpPr>
        <p:grpSpPr>
          <a:xfrm>
            <a:off x="7384498" y="2143657"/>
            <a:ext cx="2248452" cy="2097222"/>
            <a:chOff x="7427188" y="2143657"/>
            <a:chExt cx="2248452" cy="2097222"/>
          </a:xfrm>
        </p:grpSpPr>
        <p:sp>
          <p:nvSpPr>
            <p:cNvPr id="44" name="四角形: 角を丸くする 43">
              <a:extLst>
                <a:ext uri="{FF2B5EF4-FFF2-40B4-BE49-F238E27FC236}">
                  <a16:creationId xmlns:a16="http://schemas.microsoft.com/office/drawing/2014/main" id="{24A02256-D7B8-4744-8BE1-7A0C4443D634}"/>
                </a:ext>
              </a:extLst>
            </p:cNvPr>
            <p:cNvSpPr>
              <a:spLocks/>
            </p:cNvSpPr>
            <p:nvPr/>
          </p:nvSpPr>
          <p:spPr>
            <a:xfrm>
              <a:off x="7427188"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経済的暴力</a:t>
              </a:r>
            </a:p>
          </p:txBody>
        </p:sp>
        <p:pic>
          <p:nvPicPr>
            <p:cNvPr id="45" name="図 44" descr="時計, らくがき, 部屋 が含まれている画像&#10;&#10;自動的に生成された説明">
              <a:extLst>
                <a:ext uri="{FF2B5EF4-FFF2-40B4-BE49-F238E27FC236}">
                  <a16:creationId xmlns:a16="http://schemas.microsoft.com/office/drawing/2014/main" id="{54B83F42-B740-46A0-B5F0-11589069E9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6148" y="2692879"/>
              <a:ext cx="2190533" cy="1548000"/>
            </a:xfrm>
            <a:prstGeom prst="rect">
              <a:avLst/>
            </a:prstGeom>
          </p:spPr>
        </p:pic>
      </p:grpSp>
      <p:sp>
        <p:nvSpPr>
          <p:cNvPr id="47" name="四角形: 角を丸くする 46">
            <a:extLst>
              <a:ext uri="{FF2B5EF4-FFF2-40B4-BE49-F238E27FC236}">
                <a16:creationId xmlns:a16="http://schemas.microsoft.com/office/drawing/2014/main" id="{3D34DCBE-55A5-4634-8489-F054AFBD329D}"/>
              </a:ext>
            </a:extLst>
          </p:cNvPr>
          <p:cNvSpPr>
            <a:spLocks/>
          </p:cNvSpPr>
          <p:nvPr/>
        </p:nvSpPr>
        <p:spPr>
          <a:xfrm>
            <a:off x="4993621"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性的暴力</a:t>
            </a:r>
          </a:p>
        </p:txBody>
      </p:sp>
      <p:sp>
        <p:nvSpPr>
          <p:cNvPr id="49" name="思考の吹き出し: 雲形 48">
            <a:extLst>
              <a:ext uri="{FF2B5EF4-FFF2-40B4-BE49-F238E27FC236}">
                <a16:creationId xmlns:a16="http://schemas.microsoft.com/office/drawing/2014/main" id="{C6BB6DCE-D76A-4AEE-B99A-506964048595}"/>
              </a:ext>
            </a:extLst>
          </p:cNvPr>
          <p:cNvSpPr/>
          <p:nvPr/>
        </p:nvSpPr>
        <p:spPr>
          <a:xfrm>
            <a:off x="241444"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dirty="0">
                <a:solidFill>
                  <a:schemeClr val="tx1">
                    <a:lumMod val="75000"/>
                    <a:lumOff val="25000"/>
                  </a:schemeClr>
                </a:solidFill>
              </a:rPr>
              <a:t>相手を独占したり、</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束縛したりすることが</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愛情表現</a:t>
            </a:r>
          </a:p>
        </p:txBody>
      </p:sp>
      <p:sp>
        <p:nvSpPr>
          <p:cNvPr id="50" name="思考の吹き出し: 雲形 49">
            <a:extLst>
              <a:ext uri="{FF2B5EF4-FFF2-40B4-BE49-F238E27FC236}">
                <a16:creationId xmlns:a16="http://schemas.microsoft.com/office/drawing/2014/main" id="{C138821A-5464-4CED-82F9-83A3A324769F}"/>
              </a:ext>
            </a:extLst>
          </p:cNvPr>
          <p:cNvSpPr/>
          <p:nvPr/>
        </p:nvSpPr>
        <p:spPr>
          <a:xfrm>
            <a:off x="1803687"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dirty="0">
                <a:solidFill>
                  <a:schemeClr val="tx1">
                    <a:lumMod val="75000"/>
                    <a:lumOff val="25000"/>
                  </a:schemeClr>
                </a:solidFill>
              </a:rPr>
              <a:t>愛があれば暴力は</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許される</a:t>
            </a:r>
          </a:p>
        </p:txBody>
      </p:sp>
      <p:sp>
        <p:nvSpPr>
          <p:cNvPr id="51" name="思考の吹き出し: 雲形 50">
            <a:extLst>
              <a:ext uri="{FF2B5EF4-FFF2-40B4-BE49-F238E27FC236}">
                <a16:creationId xmlns:a16="http://schemas.microsoft.com/office/drawing/2014/main" id="{9CE9F479-5097-4CBA-8E46-C9B98480C0A2}"/>
              </a:ext>
            </a:extLst>
          </p:cNvPr>
          <p:cNvSpPr/>
          <p:nvPr/>
        </p:nvSpPr>
        <p:spPr>
          <a:xfrm>
            <a:off x="3365930" y="5454472"/>
            <a:ext cx="1620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dirty="0">
                <a:solidFill>
                  <a:schemeClr val="tx1">
                    <a:lumMod val="75000"/>
                    <a:lumOff val="25000"/>
                  </a:schemeClr>
                </a:solidFill>
              </a:rPr>
              <a:t>男は強引なほうがいい</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女は素直にしたがうもの</a:t>
            </a:r>
          </a:p>
        </p:txBody>
      </p:sp>
      <p:grpSp>
        <p:nvGrpSpPr>
          <p:cNvPr id="2" name="グループ化 1">
            <a:extLst>
              <a:ext uri="{FF2B5EF4-FFF2-40B4-BE49-F238E27FC236}">
                <a16:creationId xmlns:a16="http://schemas.microsoft.com/office/drawing/2014/main" id="{2F0D25C7-B58B-2FF3-19C8-6E5623033BA8}"/>
              </a:ext>
            </a:extLst>
          </p:cNvPr>
          <p:cNvGrpSpPr/>
          <p:nvPr/>
        </p:nvGrpSpPr>
        <p:grpSpPr>
          <a:xfrm>
            <a:off x="5365089" y="2675626"/>
            <a:ext cx="1494630" cy="1571292"/>
            <a:chOff x="3859501" y="1885771"/>
            <a:chExt cx="4472998" cy="4740275"/>
          </a:xfrm>
        </p:grpSpPr>
        <p:pic>
          <p:nvPicPr>
            <p:cNvPr id="4" name="図 3" descr="ロゴ&#10;&#10;自動的に生成された説明">
              <a:extLst>
                <a:ext uri="{FF2B5EF4-FFF2-40B4-BE49-F238E27FC236}">
                  <a16:creationId xmlns:a16="http://schemas.microsoft.com/office/drawing/2014/main" id="{066DB2BA-408C-5017-E39B-B6E9413337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9501" y="1885771"/>
              <a:ext cx="4472998" cy="4740275"/>
            </a:xfrm>
            <a:prstGeom prst="rect">
              <a:avLst/>
            </a:prstGeom>
          </p:spPr>
        </p:pic>
        <p:sp>
          <p:nvSpPr>
            <p:cNvPr id="5" name="楕円 4">
              <a:extLst>
                <a:ext uri="{FF2B5EF4-FFF2-40B4-BE49-F238E27FC236}">
                  <a16:creationId xmlns:a16="http://schemas.microsoft.com/office/drawing/2014/main" id="{222CEF6C-6ED1-9545-68A5-1C7C4AC6B79D}"/>
                </a:ext>
              </a:extLst>
            </p:cNvPr>
            <p:cNvSpPr/>
            <p:nvPr/>
          </p:nvSpPr>
          <p:spPr>
            <a:xfrm>
              <a:off x="5899355" y="3554361"/>
              <a:ext cx="353961" cy="5751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4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D0E0-CF27-67B5-471B-12EC4439D68C}"/>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DDF0DD50-AF5E-7D54-7944-3939CC63EF66}"/>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11</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43C3E899-95DA-E18D-5DD5-B52B48DD2E4B}"/>
              </a:ext>
            </a:extLst>
          </p:cNvPr>
          <p:cNvSpPr/>
          <p:nvPr/>
        </p:nvSpPr>
        <p:spPr>
          <a:xfrm>
            <a:off x="2432914" y="198499"/>
            <a:ext cx="5057603"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デート</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DV】</a:t>
            </a:r>
          </a:p>
        </p:txBody>
      </p:sp>
      <p:sp>
        <p:nvSpPr>
          <p:cNvPr id="43" name="四角形: 角を丸くする 42">
            <a:extLst>
              <a:ext uri="{FF2B5EF4-FFF2-40B4-BE49-F238E27FC236}">
                <a16:creationId xmlns:a16="http://schemas.microsoft.com/office/drawing/2014/main" id="{03DEE2A3-C1B1-73B0-41FE-55443A222090}"/>
              </a:ext>
            </a:extLst>
          </p:cNvPr>
          <p:cNvSpPr/>
          <p:nvPr/>
        </p:nvSpPr>
        <p:spPr>
          <a:xfrm>
            <a:off x="273050" y="882994"/>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en-US" altLang="ja-JP" sz="2000" b="1" dirty="0">
                <a:solidFill>
                  <a:schemeClr val="accent2">
                    <a:lumMod val="50000"/>
                  </a:schemeClr>
                </a:solidFill>
                <a:latin typeface="Meiryo UI" panose="020B0604030504040204" pitchFamily="50" charset="-128"/>
                <a:ea typeface="Meiryo UI" panose="020B0604030504040204" pitchFamily="50" charset="-128"/>
              </a:rPr>
              <a:t>DV</a:t>
            </a:r>
            <a:r>
              <a:rPr lang="ja-JP" altLang="en-US" sz="2000" b="1" dirty="0">
                <a:solidFill>
                  <a:schemeClr val="accent2">
                    <a:lumMod val="50000"/>
                  </a:schemeClr>
                </a:solidFill>
                <a:latin typeface="Meiryo UI" panose="020B0604030504040204" pitchFamily="50" charset="-128"/>
                <a:ea typeface="Meiryo UI" panose="020B0604030504040204" pitchFamily="50" charset="-128"/>
              </a:rPr>
              <a:t>（ドメスティック・バイオレンス）とは、結婚している相手など親密な間柄の相手から</a:t>
            </a:r>
            <a:br>
              <a:rPr lang="en-US" altLang="ja-JP" sz="2000" b="1" dirty="0">
                <a:solidFill>
                  <a:schemeClr val="accent2">
                    <a:lumMod val="50000"/>
                  </a:schemeClr>
                </a:solidFill>
                <a:latin typeface="Meiryo UI" panose="020B0604030504040204" pitchFamily="50" charset="-128"/>
                <a:ea typeface="Meiryo UI" panose="020B0604030504040204" pitchFamily="50" charset="-128"/>
              </a:rPr>
            </a:br>
            <a:r>
              <a:rPr lang="ja-JP" altLang="en-US" sz="2000" b="1" dirty="0">
                <a:solidFill>
                  <a:schemeClr val="accent2">
                    <a:lumMod val="50000"/>
                  </a:schemeClr>
                </a:solidFill>
                <a:latin typeface="Meiryo UI" panose="020B0604030504040204" pitchFamily="50" charset="-128"/>
                <a:ea typeface="Meiryo UI" panose="020B0604030504040204" pitchFamily="50" charset="-128"/>
              </a:rPr>
              <a:t>ふるわれる暴力のことです。恋人同士の間に起こる暴力のことを「デート</a:t>
            </a:r>
            <a:r>
              <a:rPr lang="en-US" altLang="ja-JP" sz="2000" b="1" dirty="0">
                <a:solidFill>
                  <a:schemeClr val="accent2">
                    <a:lumMod val="50000"/>
                  </a:schemeClr>
                </a:solidFill>
                <a:latin typeface="Meiryo UI" panose="020B0604030504040204" pitchFamily="50" charset="-128"/>
                <a:ea typeface="Meiryo UI" panose="020B0604030504040204" pitchFamily="50" charset="-128"/>
              </a:rPr>
              <a:t>DV</a:t>
            </a:r>
            <a:r>
              <a:rPr lang="ja-JP" altLang="en-US" sz="2000" b="1" dirty="0">
                <a:solidFill>
                  <a:schemeClr val="accent2">
                    <a:lumMod val="50000"/>
                  </a:schemeClr>
                </a:solidFill>
                <a:latin typeface="Meiryo UI" panose="020B0604030504040204" pitchFamily="50" charset="-128"/>
                <a:ea typeface="Meiryo UI" panose="020B0604030504040204" pitchFamily="50" charset="-128"/>
              </a:rPr>
              <a:t>」と言います。</a:t>
            </a:r>
          </a:p>
        </p:txBody>
      </p:sp>
      <p:sp>
        <p:nvSpPr>
          <p:cNvPr id="60" name="正方形/長方形 59">
            <a:extLst>
              <a:ext uri="{FF2B5EF4-FFF2-40B4-BE49-F238E27FC236}">
                <a16:creationId xmlns:a16="http://schemas.microsoft.com/office/drawing/2014/main" id="{9B5223CA-F196-9BDE-8761-0D1FA37B19E0}"/>
              </a:ext>
            </a:extLst>
          </p:cNvPr>
          <p:cNvSpPr/>
          <p:nvPr/>
        </p:nvSpPr>
        <p:spPr>
          <a:xfrm>
            <a:off x="2627386" y="1694276"/>
            <a:ext cx="4668650" cy="461665"/>
          </a:xfrm>
          <a:prstGeom prst="rect">
            <a:avLst/>
          </a:prstGeom>
        </p:spPr>
        <p:txBody>
          <a:bodyPr wrap="none">
            <a:spAutoFit/>
          </a:bodyPr>
          <a:lstStyle/>
          <a:p>
            <a:pPr algn="ct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どんなことがデート</a:t>
            </a:r>
            <a:r>
              <a:rPr lang="en-US" altLang="ja-JP" sz="2400" b="1" spc="200" dirty="0">
                <a:solidFill>
                  <a:schemeClr val="accent2">
                    <a:lumMod val="50000"/>
                  </a:schemeClr>
                </a:solidFill>
                <a:latin typeface="Meiryo UI" panose="020B0604030504040204" pitchFamily="50" charset="-128"/>
                <a:ea typeface="Meiryo UI" panose="020B0604030504040204" pitchFamily="50" charset="-128"/>
              </a:rPr>
              <a:t>DV</a:t>
            </a: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になるの？</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id="{9CDCC40B-550B-9E93-28DA-BF4504A843D8}"/>
              </a:ext>
            </a:extLst>
          </p:cNvPr>
          <p:cNvSpPr/>
          <p:nvPr/>
        </p:nvSpPr>
        <p:spPr>
          <a:xfrm>
            <a:off x="991057" y="5134021"/>
            <a:ext cx="3457999" cy="338554"/>
          </a:xfrm>
          <a:prstGeom prst="rect">
            <a:avLst/>
          </a:prstGeom>
        </p:spPr>
        <p:txBody>
          <a:bodyPr wrap="none">
            <a:spAutoFit/>
          </a:bodyPr>
          <a:lstStyle/>
          <a:p>
            <a:pPr algn="ctr"/>
            <a:r>
              <a:rPr lang="ja-JP" altLang="en-US" sz="1600" b="1" spc="200" dirty="0">
                <a:solidFill>
                  <a:schemeClr val="accent2">
                    <a:lumMod val="50000"/>
                  </a:schemeClr>
                </a:solidFill>
                <a:latin typeface="Meiryo UI" panose="020B0604030504040204" pitchFamily="50" charset="-128"/>
                <a:ea typeface="Meiryo UI" panose="020B0604030504040204" pitchFamily="50" charset="-128"/>
              </a:rPr>
              <a:t>こんな思い込みをしていませんか？</a:t>
            </a:r>
            <a:endParaRPr lang="en-US" altLang="ja-JP" sz="1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89" name="思考の吹き出し: 雲形 88">
            <a:extLst>
              <a:ext uri="{FF2B5EF4-FFF2-40B4-BE49-F238E27FC236}">
                <a16:creationId xmlns:a16="http://schemas.microsoft.com/office/drawing/2014/main" id="{765825F2-8ECE-EF32-98D0-262218C07653}"/>
              </a:ext>
            </a:extLst>
          </p:cNvPr>
          <p:cNvSpPr/>
          <p:nvPr/>
        </p:nvSpPr>
        <p:spPr>
          <a:xfrm>
            <a:off x="241444"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dirty="0">
                <a:solidFill>
                  <a:schemeClr val="tx1">
                    <a:lumMod val="75000"/>
                    <a:lumOff val="25000"/>
                  </a:schemeClr>
                </a:solidFill>
              </a:rPr>
              <a:t>相手を独占したり、</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束縛したりすることが</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愛情表現</a:t>
            </a:r>
          </a:p>
        </p:txBody>
      </p:sp>
      <p:sp>
        <p:nvSpPr>
          <p:cNvPr id="92" name="思考の吹き出し: 雲形 91">
            <a:extLst>
              <a:ext uri="{FF2B5EF4-FFF2-40B4-BE49-F238E27FC236}">
                <a16:creationId xmlns:a16="http://schemas.microsoft.com/office/drawing/2014/main" id="{A975F491-E6A1-5345-17C1-61038C2B56B6}"/>
              </a:ext>
            </a:extLst>
          </p:cNvPr>
          <p:cNvSpPr/>
          <p:nvPr/>
        </p:nvSpPr>
        <p:spPr>
          <a:xfrm>
            <a:off x="1803687"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dirty="0">
                <a:solidFill>
                  <a:schemeClr val="tx1">
                    <a:lumMod val="75000"/>
                    <a:lumOff val="25000"/>
                  </a:schemeClr>
                </a:solidFill>
              </a:rPr>
              <a:t>愛があれば暴力は</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許される</a:t>
            </a:r>
          </a:p>
        </p:txBody>
      </p:sp>
      <p:sp>
        <p:nvSpPr>
          <p:cNvPr id="93" name="思考の吹き出し: 雲形 92">
            <a:extLst>
              <a:ext uri="{FF2B5EF4-FFF2-40B4-BE49-F238E27FC236}">
                <a16:creationId xmlns:a16="http://schemas.microsoft.com/office/drawing/2014/main" id="{B20B6736-871D-2CE6-2F52-775B10AB632C}"/>
              </a:ext>
            </a:extLst>
          </p:cNvPr>
          <p:cNvSpPr/>
          <p:nvPr/>
        </p:nvSpPr>
        <p:spPr>
          <a:xfrm>
            <a:off x="3365930" y="5454472"/>
            <a:ext cx="1620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dirty="0">
                <a:solidFill>
                  <a:schemeClr val="tx1">
                    <a:lumMod val="75000"/>
                    <a:lumOff val="25000"/>
                  </a:schemeClr>
                </a:solidFill>
              </a:rPr>
              <a:t>男は強引なほうがいい</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女は素直にしたがうもの</a:t>
            </a:r>
          </a:p>
        </p:txBody>
      </p:sp>
      <p:sp>
        <p:nvSpPr>
          <p:cNvPr id="7" name="正方形/長方形 6">
            <a:extLst>
              <a:ext uri="{FF2B5EF4-FFF2-40B4-BE49-F238E27FC236}">
                <a16:creationId xmlns:a16="http://schemas.microsoft.com/office/drawing/2014/main" id="{13842B27-AB68-C104-7AF2-E4768EB6D8C0}"/>
              </a:ext>
            </a:extLst>
          </p:cNvPr>
          <p:cNvSpPr/>
          <p:nvPr/>
        </p:nvSpPr>
        <p:spPr>
          <a:xfrm>
            <a:off x="494889" y="4223168"/>
            <a:ext cx="8916223" cy="923330"/>
          </a:xfrm>
          <a:prstGeom prst="rect">
            <a:avLst/>
          </a:prstGeom>
        </p:spPr>
        <p:txBody>
          <a:bodyPr wrap="none">
            <a:spAutoFit/>
          </a:bodyPr>
          <a:lstStyle/>
          <a:p>
            <a:pPr marL="285750" indent="-285750">
              <a:buFont typeface="Wingdings" panose="05000000000000000000" pitchFamily="2" charset="2"/>
              <a:buChar char="l"/>
            </a:pPr>
            <a:r>
              <a:rPr lang="ja-JP" altLang="en-US" b="1" dirty="0">
                <a:solidFill>
                  <a:schemeClr val="tx1">
                    <a:lumMod val="75000"/>
                    <a:lumOff val="25000"/>
                  </a:schemeClr>
                </a:solidFill>
              </a:rPr>
              <a:t>暴力を手段として、相手を思いどおりにしたり、一方的に言うことを聞かせようとします。</a:t>
            </a:r>
            <a:endParaRPr lang="en-US" altLang="ja-JP" b="1" dirty="0">
              <a:solidFill>
                <a:schemeClr val="tx1">
                  <a:lumMod val="75000"/>
                  <a:lumOff val="25000"/>
                </a:schemeClr>
              </a:solidFill>
            </a:endParaRPr>
          </a:p>
          <a:p>
            <a:pPr marL="285750" indent="-285750">
              <a:buFont typeface="Wingdings" panose="05000000000000000000" pitchFamily="2" charset="2"/>
              <a:buChar char="l"/>
            </a:pPr>
            <a:r>
              <a:rPr lang="ja-JP" altLang="en-US" b="1" dirty="0">
                <a:solidFill>
                  <a:schemeClr val="tx1">
                    <a:lumMod val="75000"/>
                    <a:lumOff val="25000"/>
                  </a:schemeClr>
                </a:solidFill>
              </a:rPr>
              <a:t>殴る、蹴るといった体に対する暴力だけでなく、相手をバカにしたり無視をするといった行為も</a:t>
            </a:r>
            <a:br>
              <a:rPr lang="en-US" altLang="ja-JP" b="1" dirty="0">
                <a:solidFill>
                  <a:schemeClr val="tx1">
                    <a:lumMod val="75000"/>
                    <a:lumOff val="25000"/>
                  </a:schemeClr>
                </a:solidFill>
              </a:rPr>
            </a:br>
            <a:r>
              <a:rPr lang="en-US" altLang="ja-JP" b="1" dirty="0">
                <a:solidFill>
                  <a:schemeClr val="tx1">
                    <a:lumMod val="75000"/>
                    <a:lumOff val="25000"/>
                  </a:schemeClr>
                </a:solidFill>
              </a:rPr>
              <a:t>DV</a:t>
            </a:r>
            <a:r>
              <a:rPr lang="ja-JP" altLang="en-US" b="1" dirty="0">
                <a:solidFill>
                  <a:schemeClr val="tx1">
                    <a:lumMod val="75000"/>
                    <a:lumOff val="25000"/>
                  </a:schemeClr>
                </a:solidFill>
              </a:rPr>
              <a:t>です。</a:t>
            </a:r>
          </a:p>
        </p:txBody>
      </p:sp>
      <p:sp>
        <p:nvSpPr>
          <p:cNvPr id="27" name="四角形: 角を丸くする 26">
            <a:extLst>
              <a:ext uri="{FF2B5EF4-FFF2-40B4-BE49-F238E27FC236}">
                <a16:creationId xmlns:a16="http://schemas.microsoft.com/office/drawing/2014/main" id="{29CE603F-4832-37E8-1287-F13DADCE19D4}"/>
              </a:ext>
            </a:extLst>
          </p:cNvPr>
          <p:cNvSpPr>
            <a:spLocks/>
          </p:cNvSpPr>
          <p:nvPr/>
        </p:nvSpPr>
        <p:spPr>
          <a:xfrm>
            <a:off x="2614372"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精神的暴力</a:t>
            </a:r>
          </a:p>
        </p:txBody>
      </p:sp>
      <p:sp>
        <p:nvSpPr>
          <p:cNvPr id="20" name="四角形: 角を丸くする 19">
            <a:extLst>
              <a:ext uri="{FF2B5EF4-FFF2-40B4-BE49-F238E27FC236}">
                <a16:creationId xmlns:a16="http://schemas.microsoft.com/office/drawing/2014/main" id="{B0025928-1DF7-79D8-0C42-EDD636FBEF30}"/>
              </a:ext>
            </a:extLst>
          </p:cNvPr>
          <p:cNvSpPr/>
          <p:nvPr/>
        </p:nvSpPr>
        <p:spPr>
          <a:xfrm>
            <a:off x="5269117" y="5165920"/>
            <a:ext cx="4328907" cy="1419701"/>
          </a:xfrm>
          <a:prstGeom prst="roundRect">
            <a:avLst>
              <a:gd name="adj" fmla="val 8361"/>
            </a:avLst>
          </a:prstGeom>
          <a:ln w="25400">
            <a:solidFill>
              <a:schemeClr val="accent3">
                <a:lumMod val="75000"/>
              </a:schemeClr>
            </a:solidFill>
          </a:ln>
        </p:spPr>
        <p:txBody>
          <a:bodyPr wrap="square">
            <a:spAutoFit/>
          </a:bodyPr>
          <a:lstStyle/>
          <a:p>
            <a:pPr>
              <a:spcBef>
                <a:spcPts val="600"/>
              </a:spcBef>
              <a:buClr>
                <a:schemeClr val="accent3">
                  <a:lumMod val="50000"/>
                </a:schemeClr>
              </a:buClr>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親しい間柄でも自分と相手の気持ちを大切にしましょう</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600"/>
              </a:spcBef>
              <a:buClr>
                <a:schemeClr val="accent3">
                  <a:lumMod val="50000"/>
                </a:schemeClr>
              </a:buClr>
              <a:buFont typeface="Wingdings" panose="05000000000000000000" pitchFamily="2" charset="2"/>
              <a:buChar char="l"/>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自分がいやだと思ったことはいやと言える</a:t>
            </a:r>
          </a:p>
          <a:p>
            <a:pPr marL="285750" indent="-285750">
              <a:spcBef>
                <a:spcPts val="600"/>
              </a:spcBef>
              <a:buClr>
                <a:schemeClr val="accent3">
                  <a:lumMod val="50000"/>
                </a:schemeClr>
              </a:buClr>
              <a:buFont typeface="Wingdings" panose="05000000000000000000" pitchFamily="2" charset="2"/>
              <a:buChar char="l"/>
            </a:pPr>
            <a:r>
              <a:rPr lang="ja-JP" altLang="en-US" b="1" u="sng" dirty="0">
                <a:solidFill>
                  <a:schemeClr val="tx1">
                    <a:lumMod val="75000"/>
                    <a:lumOff val="25000"/>
                  </a:schemeClr>
                </a:solidFill>
                <a:latin typeface="Meiryo UI" panose="020B0604030504040204" pitchFamily="50" charset="-128"/>
                <a:ea typeface="Meiryo UI" panose="020B0604030504040204" pitchFamily="50" charset="-128"/>
              </a:rPr>
              <a:t>相手がいやがることはしない</a:t>
            </a:r>
          </a:p>
        </p:txBody>
      </p:sp>
      <p:sp>
        <p:nvSpPr>
          <p:cNvPr id="26" name="四角形: 角を丸くする 25">
            <a:extLst>
              <a:ext uri="{FF2B5EF4-FFF2-40B4-BE49-F238E27FC236}">
                <a16:creationId xmlns:a16="http://schemas.microsoft.com/office/drawing/2014/main" id="{A410B0D0-8DDE-802A-637E-AED47E74D78E}"/>
              </a:ext>
            </a:extLst>
          </p:cNvPr>
          <p:cNvSpPr>
            <a:spLocks/>
          </p:cNvSpPr>
          <p:nvPr/>
        </p:nvSpPr>
        <p:spPr>
          <a:xfrm>
            <a:off x="235123"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身体的暴力</a:t>
            </a:r>
          </a:p>
        </p:txBody>
      </p:sp>
      <p:sp>
        <p:nvSpPr>
          <p:cNvPr id="29" name="四角形: 角を丸くする 28">
            <a:extLst>
              <a:ext uri="{FF2B5EF4-FFF2-40B4-BE49-F238E27FC236}">
                <a16:creationId xmlns:a16="http://schemas.microsoft.com/office/drawing/2014/main" id="{67AC9E53-E357-A7D5-A87D-00BF9C54BEB9}"/>
              </a:ext>
            </a:extLst>
          </p:cNvPr>
          <p:cNvSpPr>
            <a:spLocks/>
          </p:cNvSpPr>
          <p:nvPr/>
        </p:nvSpPr>
        <p:spPr>
          <a:xfrm>
            <a:off x="7384498" y="2143305"/>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経済的暴力</a:t>
            </a:r>
          </a:p>
        </p:txBody>
      </p:sp>
      <p:sp>
        <p:nvSpPr>
          <p:cNvPr id="28" name="四角形: 角を丸くする 27">
            <a:extLst>
              <a:ext uri="{FF2B5EF4-FFF2-40B4-BE49-F238E27FC236}">
                <a16:creationId xmlns:a16="http://schemas.microsoft.com/office/drawing/2014/main" id="{53870F72-8F90-2E42-09F1-A3699716473E}"/>
              </a:ext>
            </a:extLst>
          </p:cNvPr>
          <p:cNvSpPr>
            <a:spLocks/>
          </p:cNvSpPr>
          <p:nvPr/>
        </p:nvSpPr>
        <p:spPr>
          <a:xfrm>
            <a:off x="4993621"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性的暴力</a:t>
            </a:r>
          </a:p>
        </p:txBody>
      </p:sp>
      <p:sp>
        <p:nvSpPr>
          <p:cNvPr id="6" name="テキスト ボックス 1">
            <a:extLst>
              <a:ext uri="{FF2B5EF4-FFF2-40B4-BE49-F238E27FC236}">
                <a16:creationId xmlns:a16="http://schemas.microsoft.com/office/drawing/2014/main" id="{D746F67C-E709-74D0-C6E8-F8090CDDED48}"/>
              </a:ext>
            </a:extLst>
          </p:cNvPr>
          <p:cNvSpPr txBox="1"/>
          <p:nvPr/>
        </p:nvSpPr>
        <p:spPr>
          <a:xfrm>
            <a:off x="3267"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オプション</a:t>
            </a:r>
          </a:p>
        </p:txBody>
      </p:sp>
      <p:pic>
        <p:nvPicPr>
          <p:cNvPr id="8" name="Google Shape;154;p27" descr="時計, 部屋, シャツ, らくがき が含まれている画像&#10;&#10;AI 生成コンテンツは誤りを含む可能性があります。">
            <a:extLst>
              <a:ext uri="{FF2B5EF4-FFF2-40B4-BE49-F238E27FC236}">
                <a16:creationId xmlns:a16="http://schemas.microsoft.com/office/drawing/2014/main" id="{CAF1B5CD-AE04-DF9E-8119-8D5664D678A4}"/>
              </a:ext>
            </a:extLst>
          </p:cNvPr>
          <p:cNvPicPr preferRelativeResize="0"/>
          <p:nvPr/>
        </p:nvPicPr>
        <p:blipFill rotWithShape="1">
          <a:blip r:embed="rId3">
            <a:alphaModFix/>
          </a:blip>
          <a:srcRect/>
          <a:stretch/>
        </p:blipFill>
        <p:spPr>
          <a:xfrm>
            <a:off x="634310" y="2721297"/>
            <a:ext cx="1524690" cy="1558602"/>
          </a:xfrm>
          <a:prstGeom prst="rect">
            <a:avLst/>
          </a:prstGeom>
          <a:noFill/>
          <a:ln>
            <a:noFill/>
          </a:ln>
        </p:spPr>
      </p:pic>
      <p:pic>
        <p:nvPicPr>
          <p:cNvPr id="9" name="Google Shape;159;p28" descr="おもちゃ, 人形, 時計, 挿絵 が含まれている画像&#10;&#10;AI 生成コンテンツは誤りを含む可能性があります。">
            <a:extLst>
              <a:ext uri="{FF2B5EF4-FFF2-40B4-BE49-F238E27FC236}">
                <a16:creationId xmlns:a16="http://schemas.microsoft.com/office/drawing/2014/main" id="{4FF3317C-DEAE-A5B3-07C5-4D2B0342F6CD}"/>
              </a:ext>
            </a:extLst>
          </p:cNvPr>
          <p:cNvPicPr preferRelativeResize="0"/>
          <p:nvPr/>
        </p:nvPicPr>
        <p:blipFill rotWithShape="1">
          <a:blip r:embed="rId4">
            <a:alphaModFix/>
          </a:blip>
          <a:srcRect/>
          <a:stretch/>
        </p:blipFill>
        <p:spPr>
          <a:xfrm>
            <a:off x="3174999" y="2688745"/>
            <a:ext cx="1155701" cy="1558602"/>
          </a:xfrm>
          <a:prstGeom prst="rect">
            <a:avLst/>
          </a:prstGeom>
          <a:noFill/>
          <a:ln>
            <a:noFill/>
          </a:ln>
        </p:spPr>
      </p:pic>
      <p:pic>
        <p:nvPicPr>
          <p:cNvPr id="10" name="Google Shape;164;p29" descr="らくがき, 記号 が含まれている画像&#10;&#10;AI 生成コンテンツは誤りを含む可能性があります。">
            <a:extLst>
              <a:ext uri="{FF2B5EF4-FFF2-40B4-BE49-F238E27FC236}">
                <a16:creationId xmlns:a16="http://schemas.microsoft.com/office/drawing/2014/main" id="{2A38C00C-63AD-4E08-8EE6-3B0EE2943649}"/>
              </a:ext>
            </a:extLst>
          </p:cNvPr>
          <p:cNvPicPr preferRelativeResize="0"/>
          <p:nvPr/>
        </p:nvPicPr>
        <p:blipFill rotWithShape="1">
          <a:blip r:embed="rId5">
            <a:alphaModFix/>
          </a:blip>
          <a:srcRect/>
          <a:stretch/>
        </p:blipFill>
        <p:spPr>
          <a:xfrm>
            <a:off x="5435599" y="2721297"/>
            <a:ext cx="1644649" cy="1526050"/>
          </a:xfrm>
          <a:prstGeom prst="rect">
            <a:avLst/>
          </a:prstGeom>
          <a:noFill/>
          <a:ln>
            <a:noFill/>
          </a:ln>
        </p:spPr>
      </p:pic>
      <p:pic>
        <p:nvPicPr>
          <p:cNvPr id="12" name="Google Shape;169;p30" descr="おもちゃ, 人形, レゴ が含まれている画像&#10;&#10;AI 生成コンテンツは誤りを含む可能性があります。">
            <a:extLst>
              <a:ext uri="{FF2B5EF4-FFF2-40B4-BE49-F238E27FC236}">
                <a16:creationId xmlns:a16="http://schemas.microsoft.com/office/drawing/2014/main" id="{A26874EB-908C-EF53-E742-46C0F7CB4C01}"/>
              </a:ext>
            </a:extLst>
          </p:cNvPr>
          <p:cNvPicPr preferRelativeResize="0"/>
          <p:nvPr/>
        </p:nvPicPr>
        <p:blipFill rotWithShape="1">
          <a:blip r:embed="rId6">
            <a:alphaModFix/>
          </a:blip>
          <a:srcRect/>
          <a:stretch/>
        </p:blipFill>
        <p:spPr>
          <a:xfrm>
            <a:off x="7384498" y="2617670"/>
            <a:ext cx="2201900" cy="1775883"/>
          </a:xfrm>
          <a:prstGeom prst="rect">
            <a:avLst/>
          </a:prstGeom>
          <a:noFill/>
          <a:ln>
            <a:noFill/>
          </a:ln>
        </p:spPr>
      </p:pic>
    </p:spTree>
    <p:extLst>
      <p:ext uri="{BB962C8B-B14F-4D97-AF65-F5344CB8AC3E}">
        <p14:creationId xmlns:p14="http://schemas.microsoft.com/office/powerpoint/2010/main" val="167513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12</a:t>
            </a:fld>
            <a:endParaRPr kumimoji="1" lang="en-US" altLang="ja-JP" dirty="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21A32090-B45B-4F22-9CD4-6BC0AEF8A659}"/>
              </a:ext>
            </a:extLst>
          </p:cNvPr>
          <p:cNvSpPr/>
          <p:nvPr/>
        </p:nvSpPr>
        <p:spPr>
          <a:xfrm>
            <a:off x="1313128" y="198499"/>
            <a:ext cx="7297190"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【SNS</a:t>
            </a: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等を通じた被害</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a:t>
            </a:r>
          </a:p>
        </p:txBody>
      </p:sp>
      <p:sp>
        <p:nvSpPr>
          <p:cNvPr id="22" name="四角形: 角を丸くする 21">
            <a:extLst>
              <a:ext uri="{FF2B5EF4-FFF2-40B4-BE49-F238E27FC236}">
                <a16:creationId xmlns:a16="http://schemas.microsoft.com/office/drawing/2014/main" id="{A3430844-5F2E-44C6-B3C5-EF6CB6D9EF4F}"/>
              </a:ext>
            </a:extLst>
          </p:cNvPr>
          <p:cNvSpPr/>
          <p:nvPr/>
        </p:nvSpPr>
        <p:spPr>
          <a:xfrm>
            <a:off x="273050" y="886816"/>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spAutoFit/>
          </a:bodyPr>
          <a:lstStyle/>
          <a:p>
            <a:pPr>
              <a:spcBef>
                <a:spcPts val="600"/>
              </a:spcBef>
            </a:pPr>
            <a:r>
              <a:rPr lang="ja-JP" altLang="en-US" sz="2000" b="1" dirty="0">
                <a:solidFill>
                  <a:schemeClr val="accent2">
                    <a:lumMod val="50000"/>
                  </a:schemeClr>
                </a:solidFill>
                <a:latin typeface="Meiryo UI" panose="020B0604030504040204" pitchFamily="50" charset="-128"/>
                <a:ea typeface="Meiryo UI" panose="020B0604030504040204" pitchFamily="50" charset="-128"/>
              </a:rPr>
              <a:t>インターネットやスマートフォンは、性暴力に巻き込まれてしまうきっかけになることもあります。加害者や被害者にならないためにはどうすればよいでしょうか。</a:t>
            </a:r>
          </a:p>
        </p:txBody>
      </p:sp>
      <p:sp>
        <p:nvSpPr>
          <p:cNvPr id="31" name="四角形: 角を丸くする 30">
            <a:extLst>
              <a:ext uri="{FF2B5EF4-FFF2-40B4-BE49-F238E27FC236}">
                <a16:creationId xmlns:a16="http://schemas.microsoft.com/office/drawing/2014/main" id="{655B7834-246C-40A0-BFB1-E1B1E1E30AAA}"/>
              </a:ext>
            </a:extLst>
          </p:cNvPr>
          <p:cNvSpPr/>
          <p:nvPr/>
        </p:nvSpPr>
        <p:spPr>
          <a:xfrm>
            <a:off x="550506" y="1905523"/>
            <a:ext cx="8817429" cy="720000"/>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インターネット上で知り合った相手を簡単に信用しない。</a:t>
            </a:r>
            <a:endPar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E8AF1E66-E3A1-444C-80C9-3472AFEAD29E}"/>
              </a:ext>
            </a:extLst>
          </p:cNvPr>
          <p:cNvSpPr/>
          <p:nvPr/>
        </p:nvSpPr>
        <p:spPr>
          <a:xfrm>
            <a:off x="553007" y="2753743"/>
            <a:ext cx="8817429" cy="720000"/>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インターネット上で知り合った相手はもちろん、交際相手や友達であっても下着姿や裸の写真を撮ったり、撮らせたり、送ったり、送らせたりしない。</a:t>
            </a:r>
            <a:endPar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3" name="四角形: 角を丸くする 32">
            <a:extLst>
              <a:ext uri="{FF2B5EF4-FFF2-40B4-BE49-F238E27FC236}">
                <a16:creationId xmlns:a16="http://schemas.microsoft.com/office/drawing/2014/main" id="{8223B46D-E383-4F1E-8B8E-CCD20827229A}"/>
              </a:ext>
            </a:extLst>
          </p:cNvPr>
          <p:cNvSpPr/>
          <p:nvPr/>
        </p:nvSpPr>
        <p:spPr>
          <a:xfrm>
            <a:off x="544285" y="3610957"/>
            <a:ext cx="8817429" cy="720000"/>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問題が起きたときは、一人で悩まず周囲の信頼できる人や警察、相談窓口に相談しましょう。</a:t>
            </a:r>
            <a:endPar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D28D59F1-3B75-4DF7-A949-B5DF72B17BE6}"/>
              </a:ext>
            </a:extLst>
          </p:cNvPr>
          <p:cNvSpPr/>
          <p:nvPr/>
        </p:nvSpPr>
        <p:spPr>
          <a:xfrm>
            <a:off x="5245228" y="4529760"/>
            <a:ext cx="3745591" cy="2001669"/>
          </a:xfrm>
          <a:prstGeom prst="roundRect">
            <a:avLst>
              <a:gd name="adj" fmla="val 10552"/>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descr="アイコン&#10;&#10;自動的に生成された説明">
            <a:extLst>
              <a:ext uri="{FF2B5EF4-FFF2-40B4-BE49-F238E27FC236}">
                <a16:creationId xmlns:a16="http://schemas.microsoft.com/office/drawing/2014/main" id="{78AFF70F-6E8C-46C4-A542-B170EB307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410" y="4850675"/>
            <a:ext cx="1315602" cy="1613114"/>
          </a:xfrm>
          <a:prstGeom prst="rect">
            <a:avLst/>
          </a:prstGeom>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24660EAC-C9A6-4663-A7B8-6F91F8EF9A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9771" y="4568547"/>
            <a:ext cx="1991061" cy="1908000"/>
          </a:xfrm>
          <a:prstGeom prst="rect">
            <a:avLst/>
          </a:prstGeom>
        </p:spPr>
      </p:pic>
      <p:sp>
        <p:nvSpPr>
          <p:cNvPr id="39" name="四角形: 角を丸くする 38">
            <a:extLst>
              <a:ext uri="{FF2B5EF4-FFF2-40B4-BE49-F238E27FC236}">
                <a16:creationId xmlns:a16="http://schemas.microsoft.com/office/drawing/2014/main" id="{5861F40B-5E9A-4C21-B970-B86254DB0159}"/>
              </a:ext>
            </a:extLst>
          </p:cNvPr>
          <p:cNvSpPr/>
          <p:nvPr/>
        </p:nvSpPr>
        <p:spPr>
          <a:xfrm>
            <a:off x="930915" y="4529760"/>
            <a:ext cx="3745591" cy="2001669"/>
          </a:xfrm>
          <a:prstGeom prst="roundRect">
            <a:avLst>
              <a:gd name="adj" fmla="val 10552"/>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A1DF0DDD-04B5-42BF-902B-F85653FF44F3}"/>
              </a:ext>
            </a:extLst>
          </p:cNvPr>
          <p:cNvSpPr/>
          <p:nvPr/>
        </p:nvSpPr>
        <p:spPr>
          <a:xfrm>
            <a:off x="2275762" y="5463725"/>
            <a:ext cx="423899" cy="32747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挿絵 が含まれている画像&#10;&#10;自動的に生成された説明">
            <a:extLst>
              <a:ext uri="{FF2B5EF4-FFF2-40B4-BE49-F238E27FC236}">
                <a16:creationId xmlns:a16="http://schemas.microsoft.com/office/drawing/2014/main" id="{469B81D6-3731-46D1-9169-D37F20C3E0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2857" y="4684594"/>
            <a:ext cx="3730332" cy="1692000"/>
          </a:xfrm>
          <a:prstGeom prst="rect">
            <a:avLst/>
          </a:prstGeom>
        </p:spPr>
      </p:pic>
    </p:spTree>
    <p:extLst>
      <p:ext uri="{BB962C8B-B14F-4D97-AF65-F5344CB8AC3E}">
        <p14:creationId xmlns:p14="http://schemas.microsoft.com/office/powerpoint/2010/main" val="211825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16E6C-B088-98EB-4570-2DC7914B27A5}"/>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E06A5B53-B1B2-2E35-A553-D0CDB90EEACB}"/>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13</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FA18FB0E-ADAD-84DB-DAD4-F7DFB58294B1}"/>
              </a:ext>
            </a:extLst>
          </p:cNvPr>
          <p:cNvSpPr/>
          <p:nvPr/>
        </p:nvSpPr>
        <p:spPr>
          <a:xfrm>
            <a:off x="1832506" y="198499"/>
            <a:ext cx="6258444"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a:solidFill>
                  <a:schemeClr val="accent2">
                    <a:lumMod val="50000"/>
                  </a:schemeClr>
                </a:solidFill>
                <a:latin typeface="Meiryo UI" panose="020B0604030504040204" pitchFamily="50" charset="-128"/>
                <a:ea typeface="Meiryo UI" panose="020B0604030504040204" pitchFamily="50" charset="-128"/>
              </a:rPr>
              <a:t>痴漢による被害</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p>
        </p:txBody>
      </p:sp>
      <p:sp>
        <p:nvSpPr>
          <p:cNvPr id="43" name="四角形: 角を丸くする 42">
            <a:extLst>
              <a:ext uri="{FF2B5EF4-FFF2-40B4-BE49-F238E27FC236}">
                <a16:creationId xmlns:a16="http://schemas.microsoft.com/office/drawing/2014/main" id="{B3A7E5D1-7443-BEC2-24DA-C09FF987B9C0}"/>
              </a:ext>
            </a:extLst>
          </p:cNvPr>
          <p:cNvSpPr/>
          <p:nvPr/>
        </p:nvSpPr>
        <p:spPr>
          <a:xfrm>
            <a:off x="273050" y="854173"/>
            <a:ext cx="9359900" cy="839126"/>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spAutoFit/>
          </a:bodyPr>
          <a:lstStyle/>
          <a:p>
            <a:pPr>
              <a:spcBef>
                <a:spcPts val="600"/>
              </a:spcBef>
            </a:pPr>
            <a:r>
              <a:rPr lang="ja-JP" altLang="en-US" sz="2000" b="1" spc="200">
                <a:solidFill>
                  <a:schemeClr val="accent2">
                    <a:lumMod val="50000"/>
                  </a:schemeClr>
                </a:solidFill>
                <a:latin typeface="Meiryo UI" panose="020B0604030504040204" pitchFamily="50" charset="-128"/>
                <a:ea typeface="Meiryo UI" panose="020B0604030504040204" pitchFamily="50" charset="-128"/>
              </a:rPr>
              <a:t>電車内・駅構内や路上等で起こる痴漢は重大な犯罪です</a:t>
            </a:r>
            <a:r>
              <a:rPr lang="ja-JP" altLang="en-US" sz="2000" b="1">
                <a:solidFill>
                  <a:schemeClr val="accent2">
                    <a:lumMod val="50000"/>
                  </a:schemeClr>
                </a:solidFill>
                <a:latin typeface="Meiryo UI" panose="020B0604030504040204" pitchFamily="50" charset="-128"/>
                <a:ea typeface="Meiryo UI" panose="020B0604030504040204" pitchFamily="50" charset="-128"/>
              </a:rPr>
              <a:t>。</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a:p>
            <a:pPr>
              <a:spcBef>
                <a:spcPts val="600"/>
              </a:spcBef>
            </a:pPr>
            <a:r>
              <a:rPr lang="ja-JP" altLang="en-US" sz="2000" b="1">
                <a:solidFill>
                  <a:schemeClr val="accent2">
                    <a:lumMod val="50000"/>
                  </a:schemeClr>
                </a:solidFill>
                <a:latin typeface="Meiryo UI" panose="020B0604030504040204" pitchFamily="50" charset="-128"/>
                <a:ea typeface="Meiryo UI" panose="020B0604030504040204" pitchFamily="50" charset="-128"/>
              </a:rPr>
              <a:t>被害者の心身を傷つける行為であって、決して許されるものではありません。</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1CF2941-4955-31A5-3C3B-CCB512CAFBEB}"/>
              </a:ext>
            </a:extLst>
          </p:cNvPr>
          <p:cNvSpPr/>
          <p:nvPr/>
        </p:nvSpPr>
        <p:spPr>
          <a:xfrm>
            <a:off x="599096" y="2300762"/>
            <a:ext cx="8702719" cy="2534889"/>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周りの人に助けを求めてください。</a:t>
            </a:r>
          </a:p>
          <a:p>
            <a:pPr lvl="1"/>
            <a:r>
              <a:rPr lang="ja-JP" altLang="en-US" sz="1600" b="1" spc="200" dirty="0">
                <a:solidFill>
                  <a:schemeClr val="tx1">
                    <a:lumMod val="75000"/>
                    <a:lumOff val="25000"/>
                  </a:schemeClr>
                </a:solidFill>
                <a:latin typeface="Meiryo UI" panose="020B0604030504040204" pitchFamily="50" charset="-128"/>
                <a:ea typeface="Meiryo UI" panose="020B0604030504040204" pitchFamily="50" charset="-128"/>
              </a:rPr>
              <a:t>安全を確保するため、声を上げる、防犯アプリを活用するなどの方法で周りの人に助けを求めてください。</a:t>
            </a:r>
            <a:endParaRPr lang="en-US" altLang="ja-JP" sz="1600" b="1" spc="200" dirty="0">
              <a:solidFill>
                <a:schemeClr val="tx1">
                  <a:lumMod val="75000"/>
                  <a:lumOff val="25000"/>
                </a:schemeClr>
              </a:solidFill>
              <a:latin typeface="Meiryo UI" panose="020B0604030504040204" pitchFamily="50" charset="-128"/>
              <a:ea typeface="Meiryo UI" panose="020B0604030504040204" pitchFamily="50" charset="-128"/>
            </a:endParaRPr>
          </a:p>
          <a:p>
            <a:pPr lvl="1"/>
            <a:endParaRPr lang="en-US" altLang="ja-JP" sz="1600" b="1" spc="2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警察に</a:t>
            </a:r>
            <a:r>
              <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rPr>
              <a:t>110</a:t>
            </a: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番通報、または相談してください。</a:t>
            </a:r>
          </a:p>
          <a:p>
            <a:pPr lvl="1"/>
            <a:r>
              <a:rPr lang="ja-JP" altLang="en-US" sz="1600" b="1" spc="200" dirty="0">
                <a:solidFill>
                  <a:schemeClr val="tx1">
                    <a:lumMod val="75000"/>
                    <a:lumOff val="25000"/>
                  </a:schemeClr>
                </a:solidFill>
                <a:latin typeface="Meiryo UI" panose="020B0604030504040204" pitchFamily="50" charset="-128"/>
                <a:ea typeface="Meiryo UI" panose="020B0604030504040204" pitchFamily="50" charset="-128"/>
              </a:rPr>
              <a:t>安全を確保することができたら、すぐに</a:t>
            </a:r>
            <a:r>
              <a:rPr lang="en-US" altLang="ja-JP" sz="1600" b="1" spc="200" dirty="0">
                <a:solidFill>
                  <a:schemeClr val="tx1">
                    <a:lumMod val="75000"/>
                    <a:lumOff val="25000"/>
                  </a:schemeClr>
                </a:solidFill>
                <a:latin typeface="Meiryo UI" panose="020B0604030504040204" pitchFamily="50" charset="-128"/>
                <a:ea typeface="Meiryo UI" panose="020B0604030504040204" pitchFamily="50" charset="-128"/>
              </a:rPr>
              <a:t>110</a:t>
            </a:r>
            <a:r>
              <a:rPr lang="ja-JP" altLang="en-US" sz="1600" b="1" spc="200" dirty="0">
                <a:solidFill>
                  <a:schemeClr val="tx1">
                    <a:lumMod val="75000"/>
                    <a:lumOff val="25000"/>
                  </a:schemeClr>
                </a:solidFill>
                <a:latin typeface="Meiryo UI" panose="020B0604030504040204" pitchFamily="50" charset="-128"/>
                <a:ea typeface="Meiryo UI" panose="020B0604030504040204" pitchFamily="50" charset="-128"/>
              </a:rPr>
              <a:t>番通報してください。また、被害にあわれてから時間が経っていても構いませんので、警察に相談してください。</a:t>
            </a:r>
          </a:p>
          <a:p>
            <a:pPr lvl="1"/>
            <a:r>
              <a:rPr lang="ja-JP" altLang="en-US" sz="1600" b="1" spc="200" dirty="0">
                <a:solidFill>
                  <a:schemeClr val="tx1">
                    <a:lumMod val="75000"/>
                    <a:lumOff val="25000"/>
                  </a:schemeClr>
                </a:solidFill>
                <a:latin typeface="Meiryo UI" panose="020B0604030504040204" pitchFamily="50" charset="-128"/>
                <a:ea typeface="Meiryo UI" panose="020B0604030504040204" pitchFamily="50" charset="-128"/>
              </a:rPr>
              <a:t>どんな小さなことでも構いません。</a:t>
            </a:r>
            <a:endParaRPr lang="en-US" altLang="ja-JP" sz="16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2B5FF7D2-3B76-3114-6933-2015CF7C9110}"/>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13</a:t>
            </a:fld>
            <a:endParaRPr kumimoji="1" lang="en-US" altLang="ja-JP">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958ABEE1-4142-5DDA-56EE-F77A11391559}"/>
              </a:ext>
            </a:extLst>
          </p:cNvPr>
          <p:cNvSpPr/>
          <p:nvPr/>
        </p:nvSpPr>
        <p:spPr>
          <a:xfrm>
            <a:off x="549438" y="5446378"/>
            <a:ext cx="8773881" cy="1036152"/>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a:solidFill>
                  <a:schemeClr val="tx1">
                    <a:lumMod val="75000"/>
                    <a:lumOff val="25000"/>
                  </a:schemeClr>
                </a:solidFill>
                <a:latin typeface="Meiryo UI" panose="020B0604030504040204" pitchFamily="50" charset="-128"/>
                <a:ea typeface="Meiryo UI" panose="020B0604030504040204" pitchFamily="50" charset="-128"/>
              </a:rPr>
              <a:t>駅員、警察官などに知らせてください</a:t>
            </a:r>
            <a:endParaRPr lang="en-US" altLang="ja-JP" sz="2000" b="1" spc="200">
              <a:solidFill>
                <a:schemeClr val="tx1">
                  <a:lumMod val="75000"/>
                  <a:lumOff val="25000"/>
                </a:schemeClr>
              </a:solidFill>
              <a:latin typeface="Meiryo UI" panose="020B0604030504040204" pitchFamily="50" charset="-128"/>
              <a:ea typeface="Meiryo UI" panose="020B0604030504040204" pitchFamily="50" charset="-128"/>
            </a:endParaRPr>
          </a:p>
          <a:p>
            <a:pPr lvl="1"/>
            <a:r>
              <a:rPr lang="ja-JP" altLang="en-US" sz="1600" b="1" spc="200">
                <a:solidFill>
                  <a:schemeClr val="tx1">
                    <a:lumMod val="75000"/>
                    <a:lumOff val="25000"/>
                  </a:schemeClr>
                </a:solidFill>
                <a:latin typeface="Meiryo UI" panose="020B0604030504040204" pitchFamily="50" charset="-128"/>
                <a:ea typeface="Meiryo UI" panose="020B0604030504040204" pitchFamily="50" charset="-128"/>
              </a:rPr>
              <a:t>駅員や周りの人に協力を求めたり、警察に</a:t>
            </a:r>
            <a:r>
              <a:rPr lang="en-US" altLang="ja-JP" sz="1600" b="1" spc="200">
                <a:solidFill>
                  <a:schemeClr val="tx1">
                    <a:lumMod val="75000"/>
                    <a:lumOff val="25000"/>
                  </a:schemeClr>
                </a:solidFill>
                <a:latin typeface="Meiryo UI" panose="020B0604030504040204" pitchFamily="50" charset="-128"/>
                <a:ea typeface="Meiryo UI" panose="020B0604030504040204" pitchFamily="50" charset="-128"/>
              </a:rPr>
              <a:t>110</a:t>
            </a:r>
            <a:r>
              <a:rPr lang="ja-JP" altLang="en-US" sz="1600" b="1" spc="200">
                <a:solidFill>
                  <a:schemeClr val="tx1">
                    <a:lumMod val="75000"/>
                    <a:lumOff val="25000"/>
                  </a:schemeClr>
                </a:solidFill>
                <a:latin typeface="Meiryo UI" panose="020B0604030504040204" pitchFamily="50" charset="-128"/>
                <a:ea typeface="Meiryo UI" panose="020B0604030504040204" pitchFamily="50" charset="-128"/>
              </a:rPr>
              <a:t>番通報をしたりしてください。</a:t>
            </a:r>
          </a:p>
        </p:txBody>
      </p:sp>
      <p:sp>
        <p:nvSpPr>
          <p:cNvPr id="4" name="四角形: 角を丸くする 3">
            <a:extLst>
              <a:ext uri="{FF2B5EF4-FFF2-40B4-BE49-F238E27FC236}">
                <a16:creationId xmlns:a16="http://schemas.microsoft.com/office/drawing/2014/main" id="{BF6B054E-9692-D154-6668-9810E3DAA8A6}"/>
              </a:ext>
            </a:extLst>
          </p:cNvPr>
          <p:cNvSpPr>
            <a:spLocks/>
          </p:cNvSpPr>
          <p:nvPr/>
        </p:nvSpPr>
        <p:spPr>
          <a:xfrm>
            <a:off x="356755" y="4941106"/>
            <a:ext cx="273959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被害を目撃したら</a:t>
            </a:r>
          </a:p>
        </p:txBody>
      </p:sp>
      <p:sp>
        <p:nvSpPr>
          <p:cNvPr id="5" name="四角形: 角を丸くする 4">
            <a:extLst>
              <a:ext uri="{FF2B5EF4-FFF2-40B4-BE49-F238E27FC236}">
                <a16:creationId xmlns:a16="http://schemas.microsoft.com/office/drawing/2014/main" id="{77116C29-4CF0-4CDB-D70C-D94C6BEB6AF5}"/>
              </a:ext>
            </a:extLst>
          </p:cNvPr>
          <p:cNvSpPr>
            <a:spLocks/>
          </p:cNvSpPr>
          <p:nvPr/>
        </p:nvSpPr>
        <p:spPr>
          <a:xfrm>
            <a:off x="386479" y="1830465"/>
            <a:ext cx="2709868"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a:solidFill>
                  <a:schemeClr val="bg1"/>
                </a:solidFill>
                <a:latin typeface="Meiryo UI" panose="020B0604030504040204" pitchFamily="50" charset="-128"/>
                <a:ea typeface="Meiryo UI" panose="020B0604030504040204" pitchFamily="50" charset="-128"/>
              </a:rPr>
              <a:t>被害を受けたら</a:t>
            </a:r>
          </a:p>
        </p:txBody>
      </p:sp>
      <p:sp>
        <p:nvSpPr>
          <p:cNvPr id="6" name="テキスト ボックス 1">
            <a:extLst>
              <a:ext uri="{FF2B5EF4-FFF2-40B4-BE49-F238E27FC236}">
                <a16:creationId xmlns:a16="http://schemas.microsoft.com/office/drawing/2014/main" id="{5FB3FE4D-A104-B2A7-00C3-ED1E0CD54BDA}"/>
              </a:ext>
            </a:extLst>
          </p:cNvPr>
          <p:cNvSpPr txBox="1"/>
          <p:nvPr/>
        </p:nvSpPr>
        <p:spPr>
          <a:xfrm>
            <a:off x="0"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a:latin typeface="Meiryo UI" panose="020B0604030504040204" pitchFamily="50" charset="-128"/>
                <a:ea typeface="Meiryo UI" panose="020B0604030504040204" pitchFamily="50" charset="-128"/>
              </a:rPr>
              <a:t>オプション</a:t>
            </a:r>
          </a:p>
        </p:txBody>
      </p:sp>
    </p:spTree>
    <p:extLst>
      <p:ext uri="{BB962C8B-B14F-4D97-AF65-F5344CB8AC3E}">
        <p14:creationId xmlns:p14="http://schemas.microsoft.com/office/powerpoint/2010/main" val="289569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A2F0061B-D220-4A96-8D5D-6514B06A967B}"/>
              </a:ext>
            </a:extLst>
          </p:cNvPr>
          <p:cNvGrpSpPr/>
          <p:nvPr/>
        </p:nvGrpSpPr>
        <p:grpSpPr>
          <a:xfrm>
            <a:off x="3551011" y="3212268"/>
            <a:ext cx="2719339" cy="1663665"/>
            <a:chOff x="1550756" y="4547639"/>
            <a:chExt cx="2292485" cy="2002395"/>
          </a:xfrm>
        </p:grpSpPr>
        <p:pic>
          <p:nvPicPr>
            <p:cNvPr id="18" name="図 17" descr="抽象, 挿絵 が含まれている画像&#10;&#10;自動的に生成された説明">
              <a:extLst>
                <a:ext uri="{FF2B5EF4-FFF2-40B4-BE49-F238E27FC236}">
                  <a16:creationId xmlns:a16="http://schemas.microsoft.com/office/drawing/2014/main" id="{65AE2213-7713-4355-B11C-9322943AA4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0756" y="4570034"/>
              <a:ext cx="1093274" cy="1980000"/>
            </a:xfrm>
            <a:prstGeom prst="rect">
              <a:avLst/>
            </a:prstGeom>
          </p:spPr>
        </p:pic>
        <p:pic>
          <p:nvPicPr>
            <p:cNvPr id="21" name="図 20" descr="アイコン&#10;&#10;自動的に生成された説明">
              <a:extLst>
                <a:ext uri="{FF2B5EF4-FFF2-40B4-BE49-F238E27FC236}">
                  <a16:creationId xmlns:a16="http://schemas.microsoft.com/office/drawing/2014/main" id="{38A298E9-8B7A-4752-9CD5-381FB4D461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4044" y="4547639"/>
              <a:ext cx="949197" cy="1980000"/>
            </a:xfrm>
            <a:prstGeom prst="rect">
              <a:avLst/>
            </a:prstGeom>
          </p:spPr>
        </p:pic>
      </p:grpSp>
      <p:sp>
        <p:nvSpPr>
          <p:cNvPr id="11" name="正方形/長方形 10">
            <a:extLst>
              <a:ext uri="{FF2B5EF4-FFF2-40B4-BE49-F238E27FC236}">
                <a16:creationId xmlns:a16="http://schemas.microsoft.com/office/drawing/2014/main" id="{75AF037C-EFE0-45EF-BAFD-736FE0A40521}"/>
              </a:ext>
            </a:extLst>
          </p:cNvPr>
          <p:cNvSpPr/>
          <p:nvPr/>
        </p:nvSpPr>
        <p:spPr>
          <a:xfrm>
            <a:off x="1044624" y="198499"/>
            <a:ext cx="7834196"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セクシュアルハラスメント</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a:t>
            </a: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66700" y="888112"/>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spAutoFit/>
          </a:bodyPr>
          <a:lstStyle/>
          <a:p>
            <a:pPr>
              <a:spcBef>
                <a:spcPts val="600"/>
              </a:spcBef>
            </a:pPr>
            <a:r>
              <a:rPr lang="ja-JP" altLang="en-US" sz="2000" b="1" dirty="0">
                <a:solidFill>
                  <a:schemeClr val="accent2">
                    <a:lumMod val="50000"/>
                  </a:schemeClr>
                </a:solidFill>
                <a:latin typeface="Meiryo UI" panose="020B0604030504040204" pitchFamily="50" charset="-128"/>
                <a:ea typeface="Meiryo UI" panose="020B0604030504040204" pitchFamily="50" charset="-128"/>
              </a:rPr>
              <a:t>セクシュアルハラスメントとは、性的な発言や行為によって、相手を不快な気持ちにさせたり、相手を傷つけることをいいます。</a:t>
            </a:r>
          </a:p>
        </p:txBody>
      </p:sp>
      <p:sp>
        <p:nvSpPr>
          <p:cNvPr id="60" name="正方形/長方形 59">
            <a:extLst>
              <a:ext uri="{FF2B5EF4-FFF2-40B4-BE49-F238E27FC236}">
                <a16:creationId xmlns:a16="http://schemas.microsoft.com/office/drawing/2014/main" id="{E1BC6F5F-ADBA-42EA-8BA2-A32BD62F9266}"/>
              </a:ext>
            </a:extLst>
          </p:cNvPr>
          <p:cNvSpPr/>
          <p:nvPr/>
        </p:nvSpPr>
        <p:spPr>
          <a:xfrm>
            <a:off x="1628211" y="1881163"/>
            <a:ext cx="6649577" cy="461665"/>
          </a:xfrm>
          <a:prstGeom prst="rect">
            <a:avLst/>
          </a:prstGeom>
        </p:spPr>
        <p:txBody>
          <a:bodyPr wrap="none">
            <a:spAutoFit/>
          </a:bodyPr>
          <a:lstStyle/>
          <a:p>
            <a:pPr algn="ct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どんなことがセクシュアルハラスメントになるの？</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31" name="スライド番号プレースホルダー 3">
            <a:extLst>
              <a:ext uri="{FF2B5EF4-FFF2-40B4-BE49-F238E27FC236}">
                <a16:creationId xmlns:a16="http://schemas.microsoft.com/office/drawing/2014/main" id="{0B27E686-5632-4B18-B6C7-228631F1DE96}"/>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14</a:t>
            </a:fld>
            <a:endParaRPr kumimoji="1" lang="en-US" altLang="ja-JP"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420435B8-28D5-43DC-B2CA-5165D342F581}"/>
              </a:ext>
            </a:extLst>
          </p:cNvPr>
          <p:cNvSpPr/>
          <p:nvPr/>
        </p:nvSpPr>
        <p:spPr>
          <a:xfrm>
            <a:off x="1199157" y="5385300"/>
            <a:ext cx="7507687" cy="1015663"/>
          </a:xfrm>
          <a:prstGeom prst="rect">
            <a:avLst/>
          </a:prstGeom>
        </p:spPr>
        <p:txBody>
          <a:bodyPr wrap="square">
            <a:spAutoFit/>
          </a:bodyPr>
          <a:lstStyle/>
          <a:p>
            <a:pPr marL="285750" indent="-285750">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発言や行為をした本人にはそのような意図がなくても、相手が不快に</a:t>
            </a:r>
            <a:b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感じればセクシュアルハラスメントになります。</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異性間だけでなく同性間でも起こります。</a:t>
            </a:r>
            <a:endParaRPr lang="ja-JP" altLang="en-US" sz="2000" dirty="0">
              <a:solidFill>
                <a:schemeClr val="tx1">
                  <a:lumMod val="75000"/>
                  <a:lumOff val="25000"/>
                </a:schemeClr>
              </a:solidFill>
            </a:endParaRPr>
          </a:p>
        </p:txBody>
      </p:sp>
      <p:sp>
        <p:nvSpPr>
          <p:cNvPr id="51" name="思考の吹き出し: 雲形 50">
            <a:extLst>
              <a:ext uri="{FF2B5EF4-FFF2-40B4-BE49-F238E27FC236}">
                <a16:creationId xmlns:a16="http://schemas.microsoft.com/office/drawing/2014/main" id="{402E43B0-20FA-4474-9864-BDCAB15A5474}"/>
              </a:ext>
            </a:extLst>
          </p:cNvPr>
          <p:cNvSpPr/>
          <p:nvPr/>
        </p:nvSpPr>
        <p:spPr>
          <a:xfrm>
            <a:off x="479236" y="2610496"/>
            <a:ext cx="2592000" cy="1152000"/>
          </a:xfrm>
          <a:prstGeom prst="cloudCallout">
            <a:avLst>
              <a:gd name="adj1" fmla="val -7348"/>
              <a:gd name="adj2" fmla="val -658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2000" b="1" dirty="0">
              <a:solidFill>
                <a:schemeClr val="tx1">
                  <a:lumMod val="75000"/>
                  <a:lumOff val="25000"/>
                </a:schemeClr>
              </a:solidFill>
            </a:endParaRPr>
          </a:p>
        </p:txBody>
      </p:sp>
      <p:sp>
        <p:nvSpPr>
          <p:cNvPr id="2" name="正方形/長方形 1">
            <a:extLst>
              <a:ext uri="{FF2B5EF4-FFF2-40B4-BE49-F238E27FC236}">
                <a16:creationId xmlns:a16="http://schemas.microsoft.com/office/drawing/2014/main" id="{4C9ABF7A-D8B2-4820-B4FB-E5F4D2EE3663}"/>
              </a:ext>
            </a:extLst>
          </p:cNvPr>
          <p:cNvSpPr/>
          <p:nvPr/>
        </p:nvSpPr>
        <p:spPr>
          <a:xfrm>
            <a:off x="599222" y="2714568"/>
            <a:ext cx="2400017" cy="923330"/>
          </a:xfrm>
          <a:prstGeom prst="rect">
            <a:avLst/>
          </a:prstGeom>
        </p:spPr>
        <p:txBody>
          <a:bodyPr wrap="none">
            <a:spAutoFit/>
          </a:bodyPr>
          <a:lstStyle/>
          <a:p>
            <a:pPr algn="ctr"/>
            <a:r>
              <a:rPr kumimoji="1" lang="ja-JP" altLang="en-US" b="1" dirty="0">
                <a:solidFill>
                  <a:schemeClr val="tx1">
                    <a:lumMod val="75000"/>
                    <a:lumOff val="25000"/>
                  </a:schemeClr>
                </a:solidFill>
              </a:rPr>
              <a:t>着替えのときに女子が</a:t>
            </a:r>
            <a:endParaRPr kumimoji="1" lang="en-US" altLang="ja-JP" b="1" dirty="0">
              <a:solidFill>
                <a:schemeClr val="tx1">
                  <a:lumMod val="75000"/>
                  <a:lumOff val="25000"/>
                </a:schemeClr>
              </a:solidFill>
            </a:endParaRPr>
          </a:p>
          <a:p>
            <a:pPr algn="ctr"/>
            <a:r>
              <a:rPr kumimoji="1" lang="ja-JP" altLang="en-US" b="1" dirty="0">
                <a:solidFill>
                  <a:schemeClr val="tx1">
                    <a:lumMod val="75000"/>
                    <a:lumOff val="25000"/>
                  </a:schemeClr>
                </a:solidFill>
              </a:rPr>
              <a:t>更衣室に入ってくるのが</a:t>
            </a:r>
            <a:endParaRPr kumimoji="1" lang="en-US" altLang="ja-JP" b="1" dirty="0">
              <a:solidFill>
                <a:schemeClr val="tx1">
                  <a:lumMod val="75000"/>
                  <a:lumOff val="25000"/>
                </a:schemeClr>
              </a:solidFill>
            </a:endParaRPr>
          </a:p>
          <a:p>
            <a:pPr algn="ctr"/>
            <a:r>
              <a:rPr kumimoji="1" lang="ja-JP" altLang="en-US" b="1" dirty="0">
                <a:solidFill>
                  <a:schemeClr val="tx1">
                    <a:lumMod val="75000"/>
                    <a:lumOff val="25000"/>
                  </a:schemeClr>
                </a:solidFill>
              </a:rPr>
              <a:t>いやだなぁ。。。</a:t>
            </a:r>
            <a:endParaRPr kumimoji="1" lang="en-US" altLang="ja-JP" b="1" dirty="0">
              <a:solidFill>
                <a:schemeClr val="tx1">
                  <a:lumMod val="75000"/>
                  <a:lumOff val="25000"/>
                </a:schemeClr>
              </a:solidFill>
            </a:endParaRPr>
          </a:p>
        </p:txBody>
      </p:sp>
      <p:grpSp>
        <p:nvGrpSpPr>
          <p:cNvPr id="5" name="グループ化 4">
            <a:extLst>
              <a:ext uri="{FF2B5EF4-FFF2-40B4-BE49-F238E27FC236}">
                <a16:creationId xmlns:a16="http://schemas.microsoft.com/office/drawing/2014/main" id="{AE1975DC-6C61-4575-BD7A-B2263BE2F603}"/>
              </a:ext>
            </a:extLst>
          </p:cNvPr>
          <p:cNvGrpSpPr/>
          <p:nvPr/>
        </p:nvGrpSpPr>
        <p:grpSpPr>
          <a:xfrm>
            <a:off x="3058546" y="3233961"/>
            <a:ext cx="445361" cy="244949"/>
            <a:chOff x="3114780" y="3249909"/>
            <a:chExt cx="445361" cy="244949"/>
          </a:xfrm>
        </p:grpSpPr>
        <p:sp>
          <p:nvSpPr>
            <p:cNvPr id="3" name="楕円 2">
              <a:extLst>
                <a:ext uri="{FF2B5EF4-FFF2-40B4-BE49-F238E27FC236}">
                  <a16:creationId xmlns:a16="http://schemas.microsoft.com/office/drawing/2014/main" id="{18023E2E-55FD-46BA-85C7-607062BF5A3D}"/>
                </a:ext>
              </a:extLst>
            </p:cNvPr>
            <p:cNvSpPr>
              <a:spLocks noChangeAspect="1"/>
            </p:cNvSpPr>
            <p:nvPr/>
          </p:nvSpPr>
          <p:spPr>
            <a:xfrm>
              <a:off x="3114780" y="3249909"/>
              <a:ext cx="180000" cy="18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2A7E5CF2-0717-474F-9EB1-B0DB7E133F57}"/>
                </a:ext>
              </a:extLst>
            </p:cNvPr>
            <p:cNvSpPr>
              <a:spLocks noChangeAspect="1"/>
            </p:cNvSpPr>
            <p:nvPr/>
          </p:nvSpPr>
          <p:spPr>
            <a:xfrm>
              <a:off x="3318056" y="3332627"/>
              <a:ext cx="126000" cy="126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2150DE31-276B-4A3A-87B4-ED849EB9FF9C}"/>
                </a:ext>
              </a:extLst>
            </p:cNvPr>
            <p:cNvSpPr>
              <a:spLocks noChangeAspect="1"/>
            </p:cNvSpPr>
            <p:nvPr/>
          </p:nvSpPr>
          <p:spPr>
            <a:xfrm>
              <a:off x="3470141" y="3404858"/>
              <a:ext cx="90000" cy="9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思考の吹き出し: 雲形 51">
            <a:extLst>
              <a:ext uri="{FF2B5EF4-FFF2-40B4-BE49-F238E27FC236}">
                <a16:creationId xmlns:a16="http://schemas.microsoft.com/office/drawing/2014/main" id="{FA8E74CF-F1AA-49EF-B953-577F0B269FC8}"/>
              </a:ext>
            </a:extLst>
          </p:cNvPr>
          <p:cNvSpPr/>
          <p:nvPr/>
        </p:nvSpPr>
        <p:spPr>
          <a:xfrm flipH="1">
            <a:off x="6846390" y="2581935"/>
            <a:ext cx="2520000" cy="1152000"/>
          </a:xfrm>
          <a:prstGeom prst="cloudCallout">
            <a:avLst>
              <a:gd name="adj1" fmla="val 2737"/>
              <a:gd name="adj2" fmla="val -15456"/>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b="1" dirty="0">
              <a:solidFill>
                <a:schemeClr val="tx1">
                  <a:lumMod val="75000"/>
                  <a:lumOff val="25000"/>
                </a:schemeClr>
              </a:solidFill>
            </a:endParaRPr>
          </a:p>
        </p:txBody>
      </p:sp>
      <p:sp>
        <p:nvSpPr>
          <p:cNvPr id="23" name="正方形/長方形 22">
            <a:extLst>
              <a:ext uri="{FF2B5EF4-FFF2-40B4-BE49-F238E27FC236}">
                <a16:creationId xmlns:a16="http://schemas.microsoft.com/office/drawing/2014/main" id="{DEC72A38-BFC7-4AD2-B9D7-5BFA43AB85BB}"/>
              </a:ext>
            </a:extLst>
          </p:cNvPr>
          <p:cNvSpPr/>
          <p:nvPr/>
        </p:nvSpPr>
        <p:spPr>
          <a:xfrm>
            <a:off x="7096673" y="2796670"/>
            <a:ext cx="1983319" cy="923330"/>
          </a:xfrm>
          <a:prstGeom prst="rect">
            <a:avLst/>
          </a:prstGeom>
        </p:spPr>
        <p:txBody>
          <a:bodyPr wrap="square">
            <a:spAutoFit/>
          </a:bodyPr>
          <a:lstStyle/>
          <a:p>
            <a:pPr algn="ctr"/>
            <a:r>
              <a:rPr kumimoji="1" lang="ja-JP" altLang="en-US" b="1" dirty="0">
                <a:solidFill>
                  <a:schemeClr val="tx1">
                    <a:lumMod val="75000"/>
                    <a:lumOff val="25000"/>
                  </a:schemeClr>
                </a:solidFill>
              </a:rPr>
              <a:t>バイト先の店長から肩を揉まれたけど</a:t>
            </a:r>
            <a:endParaRPr kumimoji="1" lang="en-US" altLang="ja-JP" b="1" dirty="0">
              <a:solidFill>
                <a:schemeClr val="tx1">
                  <a:lumMod val="75000"/>
                  <a:lumOff val="25000"/>
                </a:schemeClr>
              </a:solidFill>
            </a:endParaRPr>
          </a:p>
          <a:p>
            <a:pPr algn="ctr"/>
            <a:r>
              <a:rPr kumimoji="1" lang="ja-JP" altLang="en-US" b="1" dirty="0">
                <a:solidFill>
                  <a:schemeClr val="tx1">
                    <a:lumMod val="75000"/>
                    <a:lumOff val="25000"/>
                  </a:schemeClr>
                </a:solidFill>
              </a:rPr>
              <a:t>いやだなぁ。。。</a:t>
            </a:r>
          </a:p>
        </p:txBody>
      </p:sp>
      <p:grpSp>
        <p:nvGrpSpPr>
          <p:cNvPr id="25" name="グループ化 24">
            <a:extLst>
              <a:ext uri="{FF2B5EF4-FFF2-40B4-BE49-F238E27FC236}">
                <a16:creationId xmlns:a16="http://schemas.microsoft.com/office/drawing/2014/main" id="{F1F9E673-E6A8-4F29-88FD-D8A41772772E}"/>
              </a:ext>
            </a:extLst>
          </p:cNvPr>
          <p:cNvGrpSpPr/>
          <p:nvPr/>
        </p:nvGrpSpPr>
        <p:grpSpPr>
          <a:xfrm flipH="1">
            <a:off x="6440662" y="3233961"/>
            <a:ext cx="445361" cy="244949"/>
            <a:chOff x="3114780" y="3249909"/>
            <a:chExt cx="445361" cy="244949"/>
          </a:xfrm>
        </p:grpSpPr>
        <p:sp>
          <p:nvSpPr>
            <p:cNvPr id="26" name="楕円 25">
              <a:extLst>
                <a:ext uri="{FF2B5EF4-FFF2-40B4-BE49-F238E27FC236}">
                  <a16:creationId xmlns:a16="http://schemas.microsoft.com/office/drawing/2014/main" id="{2726F672-A725-44E7-B4CA-4DA014390A5B}"/>
                </a:ext>
              </a:extLst>
            </p:cNvPr>
            <p:cNvSpPr>
              <a:spLocks noChangeAspect="1"/>
            </p:cNvSpPr>
            <p:nvPr/>
          </p:nvSpPr>
          <p:spPr>
            <a:xfrm>
              <a:off x="3114780" y="3249909"/>
              <a:ext cx="180000" cy="18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17AFA65-7628-4C16-820D-39B90FB77C56}"/>
                </a:ext>
              </a:extLst>
            </p:cNvPr>
            <p:cNvSpPr>
              <a:spLocks noChangeAspect="1"/>
            </p:cNvSpPr>
            <p:nvPr/>
          </p:nvSpPr>
          <p:spPr>
            <a:xfrm>
              <a:off x="3318056" y="3332627"/>
              <a:ext cx="126000" cy="126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BE287D9C-743C-4324-8D3D-AD152FE95194}"/>
                </a:ext>
              </a:extLst>
            </p:cNvPr>
            <p:cNvSpPr>
              <a:spLocks noChangeAspect="1"/>
            </p:cNvSpPr>
            <p:nvPr/>
          </p:nvSpPr>
          <p:spPr>
            <a:xfrm>
              <a:off x="3470141" y="3404858"/>
              <a:ext cx="90000" cy="9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思考の吹き出し: 雲形 55">
            <a:extLst>
              <a:ext uri="{FF2B5EF4-FFF2-40B4-BE49-F238E27FC236}">
                <a16:creationId xmlns:a16="http://schemas.microsoft.com/office/drawing/2014/main" id="{07E6954C-0696-49DB-9F2B-79290933B3D5}"/>
              </a:ext>
            </a:extLst>
          </p:cNvPr>
          <p:cNvSpPr/>
          <p:nvPr/>
        </p:nvSpPr>
        <p:spPr>
          <a:xfrm>
            <a:off x="504874" y="4104678"/>
            <a:ext cx="2592000" cy="1152000"/>
          </a:xfrm>
          <a:prstGeom prst="cloudCallout">
            <a:avLst>
              <a:gd name="adj1" fmla="val 23081"/>
              <a:gd name="adj2" fmla="val -1823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b="1" dirty="0">
              <a:solidFill>
                <a:schemeClr val="tx1">
                  <a:lumMod val="75000"/>
                  <a:lumOff val="25000"/>
                </a:schemeClr>
              </a:solidFill>
            </a:endParaRPr>
          </a:p>
        </p:txBody>
      </p:sp>
      <p:sp>
        <p:nvSpPr>
          <p:cNvPr id="22" name="正方形/長方形 21">
            <a:extLst>
              <a:ext uri="{FF2B5EF4-FFF2-40B4-BE49-F238E27FC236}">
                <a16:creationId xmlns:a16="http://schemas.microsoft.com/office/drawing/2014/main" id="{6291C84C-95D0-4299-8948-1A5CE59D5599}"/>
              </a:ext>
            </a:extLst>
          </p:cNvPr>
          <p:cNvSpPr/>
          <p:nvPr/>
        </p:nvSpPr>
        <p:spPr>
          <a:xfrm>
            <a:off x="625006" y="4192640"/>
            <a:ext cx="2403222" cy="923330"/>
          </a:xfrm>
          <a:prstGeom prst="rect">
            <a:avLst/>
          </a:prstGeom>
        </p:spPr>
        <p:txBody>
          <a:bodyPr wrap="none">
            <a:spAutoFit/>
          </a:bodyPr>
          <a:lstStyle/>
          <a:p>
            <a:pPr algn="ctr"/>
            <a:r>
              <a:rPr kumimoji="1" lang="ja-JP" altLang="en-US" b="1" dirty="0">
                <a:solidFill>
                  <a:schemeClr val="tx1">
                    <a:lumMod val="75000"/>
                    <a:lumOff val="25000"/>
                  </a:schemeClr>
                </a:solidFill>
              </a:rPr>
              <a:t>何度も断っているのに</a:t>
            </a:r>
          </a:p>
          <a:p>
            <a:pPr algn="ctr"/>
            <a:r>
              <a:rPr kumimoji="1" lang="ja-JP" altLang="en-US" b="1" dirty="0">
                <a:solidFill>
                  <a:schemeClr val="tx1">
                    <a:lumMod val="75000"/>
                    <a:lumOff val="25000"/>
                  </a:schemeClr>
                </a:solidFill>
              </a:rPr>
              <a:t>しつこくデートに誘われて</a:t>
            </a:r>
          </a:p>
          <a:p>
            <a:pPr algn="ctr"/>
            <a:r>
              <a:rPr kumimoji="1" lang="ja-JP" altLang="en-US" b="1" dirty="0">
                <a:solidFill>
                  <a:schemeClr val="tx1">
                    <a:lumMod val="75000"/>
                    <a:lumOff val="25000"/>
                  </a:schemeClr>
                </a:solidFill>
              </a:rPr>
              <a:t>いやだなぁ。。。</a:t>
            </a:r>
          </a:p>
        </p:txBody>
      </p:sp>
      <p:grpSp>
        <p:nvGrpSpPr>
          <p:cNvPr id="29" name="グループ化 28">
            <a:extLst>
              <a:ext uri="{FF2B5EF4-FFF2-40B4-BE49-F238E27FC236}">
                <a16:creationId xmlns:a16="http://schemas.microsoft.com/office/drawing/2014/main" id="{E6E4730B-890F-4DF5-8082-7F0DCFD0F915}"/>
              </a:ext>
            </a:extLst>
          </p:cNvPr>
          <p:cNvGrpSpPr/>
          <p:nvPr/>
        </p:nvGrpSpPr>
        <p:grpSpPr>
          <a:xfrm flipV="1">
            <a:off x="3084184" y="4204340"/>
            <a:ext cx="445361" cy="244949"/>
            <a:chOff x="3114780" y="3249909"/>
            <a:chExt cx="445361" cy="244949"/>
          </a:xfrm>
        </p:grpSpPr>
        <p:sp>
          <p:nvSpPr>
            <p:cNvPr id="30" name="楕円 29">
              <a:extLst>
                <a:ext uri="{FF2B5EF4-FFF2-40B4-BE49-F238E27FC236}">
                  <a16:creationId xmlns:a16="http://schemas.microsoft.com/office/drawing/2014/main" id="{C44DD86E-6D8B-441C-B2A2-8FAA48A185E5}"/>
                </a:ext>
              </a:extLst>
            </p:cNvPr>
            <p:cNvSpPr>
              <a:spLocks noChangeAspect="1"/>
            </p:cNvSpPr>
            <p:nvPr/>
          </p:nvSpPr>
          <p:spPr>
            <a:xfrm>
              <a:off x="3114780" y="3249909"/>
              <a:ext cx="180000" cy="18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C9B20EE-370C-496C-9A84-155D39443F80}"/>
                </a:ext>
              </a:extLst>
            </p:cNvPr>
            <p:cNvSpPr>
              <a:spLocks noChangeAspect="1"/>
            </p:cNvSpPr>
            <p:nvPr/>
          </p:nvSpPr>
          <p:spPr>
            <a:xfrm>
              <a:off x="3318056" y="3332627"/>
              <a:ext cx="126000" cy="126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3F55643F-28C0-47B0-BE16-521C69F0C74C}"/>
                </a:ext>
              </a:extLst>
            </p:cNvPr>
            <p:cNvSpPr>
              <a:spLocks noChangeAspect="1"/>
            </p:cNvSpPr>
            <p:nvPr/>
          </p:nvSpPr>
          <p:spPr>
            <a:xfrm>
              <a:off x="3470141" y="3404858"/>
              <a:ext cx="90000" cy="9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思考の吹き出し: 雲形 53">
            <a:extLst>
              <a:ext uri="{FF2B5EF4-FFF2-40B4-BE49-F238E27FC236}">
                <a16:creationId xmlns:a16="http://schemas.microsoft.com/office/drawing/2014/main" id="{9E2DA18A-D6A3-4458-9656-6ACC83AB04B5}"/>
              </a:ext>
            </a:extLst>
          </p:cNvPr>
          <p:cNvSpPr/>
          <p:nvPr/>
        </p:nvSpPr>
        <p:spPr>
          <a:xfrm flipH="1">
            <a:off x="6846390" y="4195955"/>
            <a:ext cx="2520000" cy="1152000"/>
          </a:xfrm>
          <a:prstGeom prst="cloudCallout">
            <a:avLst>
              <a:gd name="adj1" fmla="val 13526"/>
              <a:gd name="adj2" fmla="val -369"/>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600" b="1" dirty="0">
              <a:solidFill>
                <a:schemeClr val="tx1">
                  <a:lumMod val="75000"/>
                  <a:lumOff val="25000"/>
                </a:schemeClr>
              </a:solidFill>
            </a:endParaRPr>
          </a:p>
        </p:txBody>
      </p:sp>
      <p:sp>
        <p:nvSpPr>
          <p:cNvPr id="24" name="正方形/長方形 23">
            <a:extLst>
              <a:ext uri="{FF2B5EF4-FFF2-40B4-BE49-F238E27FC236}">
                <a16:creationId xmlns:a16="http://schemas.microsoft.com/office/drawing/2014/main" id="{14CF744A-0E80-4C1D-8557-C626444B66B2}"/>
              </a:ext>
            </a:extLst>
          </p:cNvPr>
          <p:cNvSpPr/>
          <p:nvPr/>
        </p:nvSpPr>
        <p:spPr>
          <a:xfrm>
            <a:off x="7209441" y="4288780"/>
            <a:ext cx="1837361" cy="923330"/>
          </a:xfrm>
          <a:prstGeom prst="rect">
            <a:avLst/>
          </a:prstGeom>
        </p:spPr>
        <p:txBody>
          <a:bodyPr wrap="square">
            <a:spAutoFit/>
          </a:bodyPr>
          <a:lstStyle/>
          <a:p>
            <a:pPr algn="ctr"/>
            <a:r>
              <a:rPr kumimoji="1" lang="ja-JP" altLang="en-US" b="1" dirty="0">
                <a:solidFill>
                  <a:schemeClr val="tx1">
                    <a:lumMod val="75000"/>
                    <a:lumOff val="25000"/>
                  </a:schemeClr>
                </a:solidFill>
              </a:rPr>
              <a:t>さっきからジロジロ</a:t>
            </a:r>
            <a:endParaRPr kumimoji="1" lang="en-US" altLang="ja-JP" b="1" dirty="0">
              <a:solidFill>
                <a:schemeClr val="tx1">
                  <a:lumMod val="75000"/>
                  <a:lumOff val="25000"/>
                </a:schemeClr>
              </a:solidFill>
            </a:endParaRPr>
          </a:p>
          <a:p>
            <a:pPr algn="ctr"/>
            <a:r>
              <a:rPr kumimoji="1" lang="ja-JP" altLang="en-US" b="1" dirty="0">
                <a:solidFill>
                  <a:schemeClr val="tx1">
                    <a:lumMod val="75000"/>
                    <a:lumOff val="25000"/>
                  </a:schemeClr>
                </a:solidFill>
              </a:rPr>
              <a:t>体を見られて</a:t>
            </a:r>
            <a:endParaRPr kumimoji="1" lang="en-US" altLang="ja-JP" b="1" dirty="0">
              <a:solidFill>
                <a:schemeClr val="tx1">
                  <a:lumMod val="75000"/>
                  <a:lumOff val="25000"/>
                </a:schemeClr>
              </a:solidFill>
            </a:endParaRPr>
          </a:p>
          <a:p>
            <a:pPr algn="ctr"/>
            <a:r>
              <a:rPr kumimoji="1" lang="ja-JP" altLang="en-US" b="1" dirty="0">
                <a:solidFill>
                  <a:schemeClr val="tx1">
                    <a:lumMod val="75000"/>
                    <a:lumOff val="25000"/>
                  </a:schemeClr>
                </a:solidFill>
              </a:rPr>
              <a:t>いやだなぁ。。。</a:t>
            </a:r>
            <a:endParaRPr kumimoji="1" lang="ja-JP" altLang="en-US" sz="1600" b="1" dirty="0">
              <a:solidFill>
                <a:schemeClr val="tx1">
                  <a:lumMod val="75000"/>
                  <a:lumOff val="25000"/>
                </a:schemeClr>
              </a:solidFill>
            </a:endParaRPr>
          </a:p>
        </p:txBody>
      </p:sp>
      <p:grpSp>
        <p:nvGrpSpPr>
          <p:cNvPr id="34" name="グループ化 33">
            <a:extLst>
              <a:ext uri="{FF2B5EF4-FFF2-40B4-BE49-F238E27FC236}">
                <a16:creationId xmlns:a16="http://schemas.microsoft.com/office/drawing/2014/main" id="{607E102B-1E6B-4623-9080-CECC6C1EE4D2}"/>
              </a:ext>
            </a:extLst>
          </p:cNvPr>
          <p:cNvGrpSpPr/>
          <p:nvPr/>
        </p:nvGrpSpPr>
        <p:grpSpPr>
          <a:xfrm flipH="1" flipV="1">
            <a:off x="6497614" y="4167121"/>
            <a:ext cx="445361" cy="244949"/>
            <a:chOff x="3114780" y="3249909"/>
            <a:chExt cx="445361" cy="244949"/>
          </a:xfrm>
        </p:grpSpPr>
        <p:sp>
          <p:nvSpPr>
            <p:cNvPr id="35" name="楕円 34">
              <a:extLst>
                <a:ext uri="{FF2B5EF4-FFF2-40B4-BE49-F238E27FC236}">
                  <a16:creationId xmlns:a16="http://schemas.microsoft.com/office/drawing/2014/main" id="{189E548C-8613-4210-A7E5-56B4161B7158}"/>
                </a:ext>
              </a:extLst>
            </p:cNvPr>
            <p:cNvSpPr>
              <a:spLocks noChangeAspect="1"/>
            </p:cNvSpPr>
            <p:nvPr/>
          </p:nvSpPr>
          <p:spPr>
            <a:xfrm>
              <a:off x="3114780" y="3249909"/>
              <a:ext cx="180000" cy="18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2B684197-B0BB-4CD5-A78E-AD4138B39E33}"/>
                </a:ext>
              </a:extLst>
            </p:cNvPr>
            <p:cNvSpPr>
              <a:spLocks noChangeAspect="1"/>
            </p:cNvSpPr>
            <p:nvPr/>
          </p:nvSpPr>
          <p:spPr>
            <a:xfrm>
              <a:off x="3318056" y="3332627"/>
              <a:ext cx="126000" cy="126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2CB1274A-B160-4F7E-AE1E-2C94E15708D7}"/>
                </a:ext>
              </a:extLst>
            </p:cNvPr>
            <p:cNvSpPr>
              <a:spLocks noChangeAspect="1"/>
            </p:cNvSpPr>
            <p:nvPr/>
          </p:nvSpPr>
          <p:spPr>
            <a:xfrm>
              <a:off x="3470141" y="3404858"/>
              <a:ext cx="90000" cy="9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9616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15</a:t>
            </a:fld>
            <a:endParaRPr kumimoji="1" lang="en-US" altLang="ja-JP"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DDB409CC-61E3-4227-89C2-2D3B7BDB7743}"/>
              </a:ext>
            </a:extLst>
          </p:cNvPr>
          <p:cNvSpPr/>
          <p:nvPr/>
        </p:nvSpPr>
        <p:spPr>
          <a:xfrm>
            <a:off x="2385532" y="198499"/>
            <a:ext cx="5152372"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性暴力にあうと起こること</a:t>
            </a:r>
          </a:p>
        </p:txBody>
      </p:sp>
      <p:sp>
        <p:nvSpPr>
          <p:cNvPr id="18" name="四角形: 角を丸くする 17">
            <a:extLst>
              <a:ext uri="{FF2B5EF4-FFF2-40B4-BE49-F238E27FC236}">
                <a16:creationId xmlns:a16="http://schemas.microsoft.com/office/drawing/2014/main" id="{516480DC-D223-4F1D-AEE0-C849FE8AAABE}"/>
              </a:ext>
            </a:extLst>
          </p:cNvPr>
          <p:cNvSpPr/>
          <p:nvPr/>
        </p:nvSpPr>
        <p:spPr>
          <a:xfrm>
            <a:off x="307975" y="885522"/>
            <a:ext cx="9361488"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性暴力の被害にあうと、心と体に深刻な影響があります。</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endParaRPr>
          </a:p>
          <a:p>
            <a:r>
              <a:rPr lang="ja-JP" altLang="en-US" sz="2000" b="1" dirty="0">
                <a:solidFill>
                  <a:schemeClr val="accent2">
                    <a:lumMod val="50000"/>
                  </a:schemeClr>
                </a:solidFill>
                <a:latin typeface="Meiryo UI" panose="020B0604030504040204" pitchFamily="50" charset="-128"/>
                <a:ea typeface="Meiryo UI" panose="020B0604030504040204" pitchFamily="50" charset="-128"/>
              </a:rPr>
              <a:t>その影響は長く続く場合もあります。</a:t>
            </a:r>
          </a:p>
        </p:txBody>
      </p:sp>
      <p:sp>
        <p:nvSpPr>
          <p:cNvPr id="19" name="四角形: 角を丸くする 18">
            <a:extLst>
              <a:ext uri="{FF2B5EF4-FFF2-40B4-BE49-F238E27FC236}">
                <a16:creationId xmlns:a16="http://schemas.microsoft.com/office/drawing/2014/main" id="{4FB3AE68-4A0D-4BC8-9061-87380DC01B22}"/>
              </a:ext>
            </a:extLst>
          </p:cNvPr>
          <p:cNvSpPr/>
          <p:nvPr/>
        </p:nvSpPr>
        <p:spPr>
          <a:xfrm>
            <a:off x="5179143" y="2024555"/>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kumimoji="1" lang="ja-JP" altLang="en-US" sz="2400" b="1" dirty="0">
                <a:solidFill>
                  <a:schemeClr val="bg1"/>
                </a:solidFill>
              </a:rPr>
              <a:t>心に起こること</a:t>
            </a:r>
          </a:p>
        </p:txBody>
      </p:sp>
      <p:sp>
        <p:nvSpPr>
          <p:cNvPr id="20" name="四角形: 角を丸くする 19">
            <a:extLst>
              <a:ext uri="{FF2B5EF4-FFF2-40B4-BE49-F238E27FC236}">
                <a16:creationId xmlns:a16="http://schemas.microsoft.com/office/drawing/2014/main" id="{C8F224CD-37C2-48C6-8AC8-321B22AF67E9}"/>
              </a:ext>
            </a:extLst>
          </p:cNvPr>
          <p:cNvSpPr/>
          <p:nvPr/>
        </p:nvSpPr>
        <p:spPr>
          <a:xfrm>
            <a:off x="5179143" y="2546904"/>
            <a:ext cx="4249783" cy="1774381"/>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195D311-FAD9-470A-B09F-2324EF9A685E}"/>
              </a:ext>
            </a:extLst>
          </p:cNvPr>
          <p:cNvSpPr/>
          <p:nvPr/>
        </p:nvSpPr>
        <p:spPr>
          <a:xfrm>
            <a:off x="5178234" y="2546906"/>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EABAB0FC-1E9A-4770-BD18-E4A38B5F1638}"/>
              </a:ext>
            </a:extLst>
          </p:cNvPr>
          <p:cNvSpPr/>
          <p:nvPr/>
        </p:nvSpPr>
        <p:spPr>
          <a:xfrm>
            <a:off x="5179143" y="2024555"/>
            <a:ext cx="4249783" cy="3960000"/>
          </a:xfrm>
          <a:prstGeom prst="roundRect">
            <a:avLst>
              <a:gd name="adj" fmla="val 5673"/>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a:solidFill>
                <a:schemeClr val="bg1"/>
              </a:solidFill>
            </a:endParaRPr>
          </a:p>
        </p:txBody>
      </p:sp>
      <p:sp>
        <p:nvSpPr>
          <p:cNvPr id="33" name="正方形/長方形 32">
            <a:extLst>
              <a:ext uri="{FF2B5EF4-FFF2-40B4-BE49-F238E27FC236}">
                <a16:creationId xmlns:a16="http://schemas.microsoft.com/office/drawing/2014/main" id="{1AB5B2B8-3F00-45DE-859C-D64953C617E3}"/>
              </a:ext>
            </a:extLst>
          </p:cNvPr>
          <p:cNvSpPr/>
          <p:nvPr/>
        </p:nvSpPr>
        <p:spPr>
          <a:xfrm>
            <a:off x="5231648" y="2615875"/>
            <a:ext cx="4197277" cy="2939266"/>
          </a:xfrm>
          <a:prstGeom prst="rect">
            <a:avLst/>
          </a:prstGeom>
        </p:spPr>
        <p:txBody>
          <a:bodyPr wrap="square">
            <a:spAutoFit/>
          </a:bodyPr>
          <a:lstStyle/>
          <a:p>
            <a:pPr>
              <a:buClr>
                <a:schemeClr val="accent3">
                  <a:lumMod val="75000"/>
                </a:schemeClr>
              </a:buClr>
            </a:pPr>
            <a:r>
              <a:rPr lang="en-US" altLang="ja-JP" sz="2000" b="1" spc="50" dirty="0">
                <a:solidFill>
                  <a:schemeClr val="accent3">
                    <a:lumMod val="50000"/>
                  </a:schemeClr>
                </a:solidFill>
                <a:latin typeface="メイリオ" panose="020B0604030504040204" pitchFamily="50" charset="-128"/>
                <a:ea typeface="メイリオ" panose="020B0604030504040204" pitchFamily="50" charset="-128"/>
              </a:rPr>
              <a:t>【</a:t>
            </a:r>
            <a:r>
              <a:rPr lang="ja-JP" altLang="en-US" sz="2000" b="1" spc="50" dirty="0">
                <a:solidFill>
                  <a:schemeClr val="accent3">
                    <a:lumMod val="50000"/>
                  </a:schemeClr>
                </a:solidFill>
                <a:latin typeface="メイリオ" panose="020B0604030504040204" pitchFamily="50" charset="-128"/>
                <a:ea typeface="メイリオ" panose="020B0604030504040204" pitchFamily="50" charset="-128"/>
              </a:rPr>
              <a:t>気持ちの変化</a:t>
            </a:r>
            <a:r>
              <a:rPr lang="en-US" altLang="ja-JP" sz="2000" b="1" spc="50" dirty="0">
                <a:solidFill>
                  <a:schemeClr val="accent3">
                    <a:lumMod val="50000"/>
                  </a:schemeClr>
                </a:solidFill>
                <a:latin typeface="メイリオ" panose="020B0604030504040204" pitchFamily="50" charset="-128"/>
                <a:ea typeface="メイリオ" panose="020B0604030504040204" pitchFamily="50" charset="-128"/>
              </a:rPr>
              <a:t>】</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いやな出来事を突然思い出してつらくなる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外出が怖くなる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友達と遊んでも楽しめなくなる</a:t>
            </a:r>
          </a:p>
          <a:p>
            <a:pPr>
              <a:spcBef>
                <a:spcPts val="600"/>
              </a:spcBef>
              <a:buClr>
                <a:schemeClr val="accent3">
                  <a:lumMod val="75000"/>
                </a:schemeClr>
              </a:buClr>
            </a:pPr>
            <a:r>
              <a:rPr lang="en-US" altLang="ja-JP" sz="2000" b="1" spc="50" dirty="0">
                <a:solidFill>
                  <a:schemeClr val="accent3">
                    <a:lumMod val="50000"/>
                  </a:schemeClr>
                </a:solidFill>
                <a:latin typeface="メイリオ" panose="020B0604030504040204" pitchFamily="50" charset="-128"/>
                <a:ea typeface="メイリオ" panose="020B0604030504040204" pitchFamily="50" charset="-128"/>
              </a:rPr>
              <a:t>【</a:t>
            </a:r>
            <a:r>
              <a:rPr lang="ja-JP" altLang="en-US" sz="2000" b="1" spc="50" dirty="0">
                <a:solidFill>
                  <a:schemeClr val="accent3">
                    <a:lumMod val="50000"/>
                  </a:schemeClr>
                </a:solidFill>
                <a:latin typeface="メイリオ" panose="020B0604030504040204" pitchFamily="50" charset="-128"/>
                <a:ea typeface="メイリオ" panose="020B0604030504040204" pitchFamily="50" charset="-128"/>
              </a:rPr>
              <a:t>考え方の変化</a:t>
            </a:r>
            <a:r>
              <a:rPr lang="en-US" altLang="ja-JP" sz="2000" b="1" spc="50" dirty="0">
                <a:solidFill>
                  <a:schemeClr val="accent3">
                    <a:lumMod val="50000"/>
                  </a:schemeClr>
                </a:solidFill>
                <a:latin typeface="メイリオ" panose="020B0604030504040204" pitchFamily="50" charset="-128"/>
                <a:ea typeface="メイリオ" panose="020B0604030504040204" pitchFamily="50" charset="-128"/>
              </a:rPr>
              <a:t>】</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自分を責めてばかりいる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誰も信用できなくなる</a:t>
            </a:r>
          </a:p>
          <a:p>
            <a:pPr algn="r">
              <a:buClr>
                <a:schemeClr val="accent3">
                  <a:lumMod val="75000"/>
                </a:schemeClr>
              </a:buClr>
            </a:pPr>
            <a:r>
              <a:rPr lang="ja-JP" altLang="en-US" sz="2000" b="1" spc="50" dirty="0">
                <a:solidFill>
                  <a:schemeClr val="tx1">
                    <a:lumMod val="65000"/>
                    <a:lumOff val="35000"/>
                  </a:schemeClr>
                </a:solidFill>
                <a:latin typeface="メイリオ" panose="020B0604030504040204" pitchFamily="50" charset="-128"/>
                <a:ea typeface="メイリオ" panose="020B0604030504040204" pitchFamily="50" charset="-128"/>
              </a:rPr>
              <a:t>など</a:t>
            </a:r>
          </a:p>
        </p:txBody>
      </p:sp>
      <p:sp>
        <p:nvSpPr>
          <p:cNvPr id="34" name="四角形: 角を丸くする 33">
            <a:extLst>
              <a:ext uri="{FF2B5EF4-FFF2-40B4-BE49-F238E27FC236}">
                <a16:creationId xmlns:a16="http://schemas.microsoft.com/office/drawing/2014/main" id="{0CDA86E8-241D-42FE-A656-3C7C886E036E}"/>
              </a:ext>
            </a:extLst>
          </p:cNvPr>
          <p:cNvSpPr/>
          <p:nvPr/>
        </p:nvSpPr>
        <p:spPr>
          <a:xfrm>
            <a:off x="576035" y="2024555"/>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kumimoji="1" lang="ja-JP" altLang="en-US" sz="2400" b="1" dirty="0">
                <a:solidFill>
                  <a:schemeClr val="bg1"/>
                </a:solidFill>
              </a:rPr>
              <a:t>体に起こること</a:t>
            </a:r>
          </a:p>
        </p:txBody>
      </p:sp>
      <p:sp>
        <p:nvSpPr>
          <p:cNvPr id="35" name="四角形: 角を丸くする 34">
            <a:extLst>
              <a:ext uri="{FF2B5EF4-FFF2-40B4-BE49-F238E27FC236}">
                <a16:creationId xmlns:a16="http://schemas.microsoft.com/office/drawing/2014/main" id="{EED8A594-94F0-4724-95F6-DF5E40FE1E4B}"/>
              </a:ext>
            </a:extLst>
          </p:cNvPr>
          <p:cNvSpPr/>
          <p:nvPr/>
        </p:nvSpPr>
        <p:spPr>
          <a:xfrm>
            <a:off x="576035" y="2546904"/>
            <a:ext cx="4249783" cy="1774381"/>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F22896F0-F7EF-49E4-8099-B46638C89A78}"/>
              </a:ext>
            </a:extLst>
          </p:cNvPr>
          <p:cNvSpPr/>
          <p:nvPr/>
        </p:nvSpPr>
        <p:spPr>
          <a:xfrm>
            <a:off x="575126" y="2546906"/>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9A9013FD-D8BD-4ACB-9C26-656836219339}"/>
              </a:ext>
            </a:extLst>
          </p:cNvPr>
          <p:cNvSpPr/>
          <p:nvPr/>
        </p:nvSpPr>
        <p:spPr>
          <a:xfrm>
            <a:off x="576035" y="2024555"/>
            <a:ext cx="4249783" cy="3960000"/>
          </a:xfrm>
          <a:prstGeom prst="roundRect">
            <a:avLst>
              <a:gd name="adj" fmla="val 5673"/>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a:solidFill>
                <a:schemeClr val="bg1"/>
              </a:solidFill>
            </a:endParaRPr>
          </a:p>
        </p:txBody>
      </p:sp>
      <p:sp>
        <p:nvSpPr>
          <p:cNvPr id="38" name="正方形/長方形 37">
            <a:extLst>
              <a:ext uri="{FF2B5EF4-FFF2-40B4-BE49-F238E27FC236}">
                <a16:creationId xmlns:a16="http://schemas.microsoft.com/office/drawing/2014/main" id="{DDCAA2E1-1F3D-4C5E-9241-AD587189E69F}"/>
              </a:ext>
            </a:extLst>
          </p:cNvPr>
          <p:cNvSpPr/>
          <p:nvPr/>
        </p:nvSpPr>
        <p:spPr>
          <a:xfrm>
            <a:off x="628541" y="2615875"/>
            <a:ext cx="4144770" cy="2846933"/>
          </a:xfrm>
          <a:prstGeom prst="rect">
            <a:avLst/>
          </a:prstGeom>
        </p:spPr>
        <p:txBody>
          <a:bodyPr wrap="square">
            <a:spAutoFit/>
          </a:bodyPr>
          <a:lstStyle/>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吐き気がしたり、頭痛がしたりする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よく眠れない、起きられない</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息苦しくなる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拒食や過食になる</a:t>
            </a:r>
          </a:p>
          <a:p>
            <a:pPr algn="r">
              <a:buClr>
                <a:schemeClr val="accent3">
                  <a:lumMod val="75000"/>
                </a:schemeClr>
              </a:buClr>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など</a:t>
            </a:r>
            <a:endParaRPr lang="en-US" altLang="ja-JP" sz="2000" b="1" spc="50" dirty="0">
              <a:solidFill>
                <a:schemeClr val="tx1">
                  <a:lumMod val="75000"/>
                  <a:lumOff val="25000"/>
                </a:schemeClr>
              </a:solidFill>
              <a:latin typeface="メイリオ" panose="020B0604030504040204" pitchFamily="50" charset="-128"/>
              <a:ea typeface="メイリオ" panose="020B0604030504040204" pitchFamily="50" charset="-128"/>
            </a:endParaRPr>
          </a:p>
          <a:p>
            <a:pPr>
              <a:buClr>
                <a:schemeClr val="accent3">
                  <a:lumMod val="75000"/>
                </a:schemeClr>
              </a:buClr>
            </a:pPr>
            <a:endParaRPr lang="en-US" altLang="ja-JP" sz="700" b="1" spc="50" dirty="0">
              <a:solidFill>
                <a:schemeClr val="tx1">
                  <a:lumMod val="75000"/>
                  <a:lumOff val="25000"/>
                </a:schemeClr>
              </a:solidFill>
              <a:latin typeface="メイリオ" panose="020B0604030504040204" pitchFamily="50" charset="-128"/>
              <a:ea typeface="メイリオ" panose="020B0604030504040204" pitchFamily="50" charset="-128"/>
            </a:endParaRPr>
          </a:p>
          <a:p>
            <a:pPr marL="377825" indent="-285750">
              <a:buClr>
                <a:schemeClr val="tx1">
                  <a:lumMod val="75000"/>
                  <a:lumOff val="25000"/>
                </a:schemeClr>
              </a:buClr>
              <a:buFont typeface="メイリオ" panose="020B0604030504040204" pitchFamily="50" charset="-128"/>
              <a:buChar char="※"/>
            </a:pPr>
            <a:r>
              <a:rPr lang="ja-JP" altLang="en-US" sz="1600" b="1" spc="50" dirty="0">
                <a:solidFill>
                  <a:schemeClr val="tx1">
                    <a:lumMod val="75000"/>
                    <a:lumOff val="25000"/>
                  </a:schemeClr>
                </a:solidFill>
                <a:latin typeface="メイリオ" panose="020B0604030504040204" pitchFamily="50" charset="-128"/>
                <a:ea typeface="メイリオ" panose="020B0604030504040204" pitchFamily="50" charset="-128"/>
              </a:rPr>
              <a:t>妊娠したり、性感染症にかかったり</a:t>
            </a:r>
            <a:br>
              <a:rPr lang="en-US" altLang="ja-JP" sz="1600" b="1" spc="5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600" b="1" spc="50" dirty="0">
                <a:solidFill>
                  <a:schemeClr val="tx1">
                    <a:lumMod val="75000"/>
                    <a:lumOff val="25000"/>
                  </a:schemeClr>
                </a:solidFill>
                <a:latin typeface="メイリオ" panose="020B0604030504040204" pitchFamily="50" charset="-128"/>
                <a:ea typeface="メイリオ" panose="020B0604030504040204" pitchFamily="50" charset="-128"/>
              </a:rPr>
              <a:t>することもあります。</a:t>
            </a:r>
          </a:p>
          <a:p>
            <a:pPr algn="r">
              <a:buClr>
                <a:schemeClr val="accent3">
                  <a:lumMod val="75000"/>
                </a:schemeClr>
              </a:buClr>
            </a:pPr>
            <a:endPar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9" name="グループ化 38">
            <a:extLst>
              <a:ext uri="{FF2B5EF4-FFF2-40B4-BE49-F238E27FC236}">
                <a16:creationId xmlns:a16="http://schemas.microsoft.com/office/drawing/2014/main" id="{032507D8-63FE-4521-B818-C95192EB6AF0}"/>
              </a:ext>
            </a:extLst>
          </p:cNvPr>
          <p:cNvGrpSpPr/>
          <p:nvPr/>
        </p:nvGrpSpPr>
        <p:grpSpPr>
          <a:xfrm>
            <a:off x="1310182" y="5180288"/>
            <a:ext cx="2481343" cy="1552879"/>
            <a:chOff x="1061214" y="4546111"/>
            <a:chExt cx="3163839" cy="1980000"/>
          </a:xfrm>
        </p:grpSpPr>
        <p:pic>
          <p:nvPicPr>
            <p:cNvPr id="41" name="図 40" descr="抽象, 挿絵 が含まれている画像&#10;&#10;自動的に生成された説明">
              <a:extLst>
                <a:ext uri="{FF2B5EF4-FFF2-40B4-BE49-F238E27FC236}">
                  <a16:creationId xmlns:a16="http://schemas.microsoft.com/office/drawing/2014/main" id="{4433E4A1-631F-4445-A84C-9E6853696C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214" y="4546111"/>
              <a:ext cx="1604876" cy="1980000"/>
            </a:xfrm>
            <a:prstGeom prst="rect">
              <a:avLst/>
            </a:prstGeom>
          </p:spPr>
        </p:pic>
        <p:pic>
          <p:nvPicPr>
            <p:cNvPr id="42" name="図 41" descr="アイコン&#10;&#10;自動的に生成された説明">
              <a:extLst>
                <a:ext uri="{FF2B5EF4-FFF2-40B4-BE49-F238E27FC236}">
                  <a16:creationId xmlns:a16="http://schemas.microsoft.com/office/drawing/2014/main" id="{FBC3BF60-FC42-46D5-947C-2D14C9FCB8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3432" y="4546111"/>
              <a:ext cx="1471621" cy="1980000"/>
            </a:xfrm>
            <a:prstGeom prst="rect">
              <a:avLst/>
            </a:prstGeom>
          </p:spPr>
        </p:pic>
      </p:grpSp>
    </p:spTree>
    <p:extLst>
      <p:ext uri="{BB962C8B-B14F-4D97-AF65-F5344CB8AC3E}">
        <p14:creationId xmlns:p14="http://schemas.microsoft.com/office/powerpoint/2010/main" val="91746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16</a:t>
            </a:fld>
            <a:endParaRPr kumimoji="1" lang="en-US" altLang="ja-JP"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27DB0B8D-06B4-4DD7-A36E-315FAFBEA0FD}"/>
              </a:ext>
            </a:extLst>
          </p:cNvPr>
          <p:cNvSpPr/>
          <p:nvPr/>
        </p:nvSpPr>
        <p:spPr>
          <a:xfrm>
            <a:off x="2096995" y="198499"/>
            <a:ext cx="5729454"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性暴力はどうして起こるの？</a:t>
            </a:r>
          </a:p>
        </p:txBody>
      </p:sp>
      <p:sp>
        <p:nvSpPr>
          <p:cNvPr id="24" name="四角形: 角を丸くする 23">
            <a:extLst>
              <a:ext uri="{FF2B5EF4-FFF2-40B4-BE49-F238E27FC236}">
                <a16:creationId xmlns:a16="http://schemas.microsoft.com/office/drawing/2014/main" id="{62BEEE8F-704D-4F0F-993C-28BC3E3190F5}"/>
              </a:ext>
            </a:extLst>
          </p:cNvPr>
          <p:cNvSpPr/>
          <p:nvPr/>
        </p:nvSpPr>
        <p:spPr>
          <a:xfrm>
            <a:off x="287147" y="889265"/>
            <a:ext cx="9359900" cy="428361"/>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lgn="ctr"/>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性暴力は、お互いの関係が対等でない場面で起こりやすくなります。</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CCCC1942-5FA8-43CE-8FA0-EFE51BF68ABC}"/>
              </a:ext>
            </a:extLst>
          </p:cNvPr>
          <p:cNvSpPr/>
          <p:nvPr/>
        </p:nvSpPr>
        <p:spPr>
          <a:xfrm>
            <a:off x="462027" y="1441685"/>
            <a:ext cx="8981946" cy="1400383"/>
          </a:xfrm>
          <a:prstGeom prst="rect">
            <a:avLst/>
          </a:prstGeom>
        </p:spPr>
        <p:txBody>
          <a:bodyPr wrap="none">
            <a:spAutoFit/>
          </a:bodyPr>
          <a:lstStyle/>
          <a:p>
            <a:pPr marL="285750" indent="-285750">
              <a:spcBef>
                <a:spcPts val="600"/>
              </a:spcBef>
              <a:buFont typeface="Wingdings" panose="05000000000000000000" pitchFamily="2" charset="2"/>
              <a:buChar char="l"/>
            </a:pPr>
            <a:r>
              <a:rPr lang="ja-JP" altLang="en-US" sz="2000" b="1" dirty="0">
                <a:solidFill>
                  <a:schemeClr val="tx1">
                    <a:lumMod val="75000"/>
                    <a:lumOff val="25000"/>
                  </a:schemeClr>
                </a:solidFill>
              </a:rPr>
              <a:t>先輩・後輩など、相手と上下関係がある場合だけではなく、同級生同士でも相手と</a:t>
            </a:r>
            <a:br>
              <a:rPr lang="en-US" altLang="ja-JP" sz="2000" b="1" dirty="0">
                <a:solidFill>
                  <a:schemeClr val="tx1">
                    <a:lumMod val="75000"/>
                    <a:lumOff val="25000"/>
                  </a:schemeClr>
                </a:solidFill>
              </a:rPr>
            </a:br>
            <a:r>
              <a:rPr lang="ja-JP" altLang="en-US" sz="2000" b="1" dirty="0">
                <a:solidFill>
                  <a:schemeClr val="tx1">
                    <a:lumMod val="75000"/>
                    <a:lumOff val="25000"/>
                  </a:schemeClr>
                </a:solidFill>
              </a:rPr>
              <a:t>対等な関係ではなくなることがあります。</a:t>
            </a:r>
          </a:p>
          <a:p>
            <a:pPr marL="285750" indent="-285750">
              <a:spcBef>
                <a:spcPts val="600"/>
              </a:spcBef>
              <a:buFont typeface="Wingdings" panose="05000000000000000000" pitchFamily="2" charset="2"/>
              <a:buChar char="l"/>
            </a:pPr>
            <a:r>
              <a:rPr lang="ja-JP" altLang="en-US" sz="2000" b="1" dirty="0">
                <a:solidFill>
                  <a:schemeClr val="tx1">
                    <a:lumMod val="75000"/>
                    <a:lumOff val="25000"/>
                  </a:schemeClr>
                </a:solidFill>
              </a:rPr>
              <a:t>もし、相手の行為をいやだと感じても、相手に遠慮して自分の意見を言えなくなって</a:t>
            </a:r>
            <a:br>
              <a:rPr lang="en-US" altLang="ja-JP" sz="2000" b="1" dirty="0">
                <a:solidFill>
                  <a:schemeClr val="tx1">
                    <a:lumMod val="75000"/>
                    <a:lumOff val="25000"/>
                  </a:schemeClr>
                </a:solidFill>
              </a:rPr>
            </a:br>
            <a:r>
              <a:rPr lang="ja-JP" altLang="en-US" sz="2000" b="1" dirty="0">
                <a:solidFill>
                  <a:schemeClr val="tx1">
                    <a:lumMod val="75000"/>
                    <a:lumOff val="25000"/>
                  </a:schemeClr>
                </a:solidFill>
              </a:rPr>
              <a:t>しまったときは、対等な関係ではないと言えます。</a:t>
            </a:r>
          </a:p>
        </p:txBody>
      </p:sp>
      <p:sp>
        <p:nvSpPr>
          <p:cNvPr id="22" name="矢印: 右 21">
            <a:extLst>
              <a:ext uri="{FF2B5EF4-FFF2-40B4-BE49-F238E27FC236}">
                <a16:creationId xmlns:a16="http://schemas.microsoft.com/office/drawing/2014/main" id="{CD277C99-06F4-4EE3-B6E7-75E02D9C5E6F}"/>
              </a:ext>
            </a:extLst>
          </p:cNvPr>
          <p:cNvSpPr/>
          <p:nvPr/>
        </p:nvSpPr>
        <p:spPr>
          <a:xfrm>
            <a:off x="3079448" y="4064824"/>
            <a:ext cx="1862657"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F9328E0-3B36-4FA3-8EF7-FC66728607A4}"/>
              </a:ext>
            </a:extLst>
          </p:cNvPr>
          <p:cNvSpPr/>
          <p:nvPr/>
        </p:nvSpPr>
        <p:spPr>
          <a:xfrm>
            <a:off x="3100110" y="3110278"/>
            <a:ext cx="1833840" cy="1015663"/>
          </a:xfrm>
          <a:prstGeom prst="rect">
            <a:avLst/>
          </a:prstGeom>
        </p:spPr>
        <p:txBody>
          <a:bodyPr wrap="none">
            <a:spAutoFit/>
          </a:bodyPr>
          <a:lstStyle/>
          <a:p>
            <a:pPr algn="ctr"/>
            <a:r>
              <a:rPr lang="ja-JP" altLang="en-US" sz="2000" b="1" spc="200" dirty="0">
                <a:solidFill>
                  <a:schemeClr val="accent3">
                    <a:lumMod val="50000"/>
                  </a:schemeClr>
                </a:solidFill>
                <a:latin typeface="Meiryo UI" panose="020B0604030504040204" pitchFamily="50" charset="-128"/>
                <a:ea typeface="Meiryo UI" panose="020B0604030504040204" pitchFamily="50" charset="-128"/>
              </a:rPr>
              <a:t>相手と</a:t>
            </a:r>
            <a:endParaRPr lang="en-US" altLang="ja-JP" sz="2000" b="1" spc="200" dirty="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dirty="0">
                <a:solidFill>
                  <a:schemeClr val="accent3">
                    <a:lumMod val="50000"/>
                  </a:schemeClr>
                </a:solidFill>
                <a:latin typeface="Meiryo UI" panose="020B0604030504040204" pitchFamily="50" charset="-128"/>
                <a:ea typeface="Meiryo UI" panose="020B0604030504040204" pitchFamily="50" charset="-128"/>
              </a:rPr>
              <a:t>対等な関係で</a:t>
            </a:r>
            <a:endParaRPr lang="en-US" altLang="ja-JP" sz="2000" b="1" spc="200" dirty="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dirty="0">
                <a:solidFill>
                  <a:schemeClr val="accent3">
                    <a:lumMod val="50000"/>
                  </a:schemeClr>
                </a:solidFill>
                <a:latin typeface="Meiryo UI" panose="020B0604030504040204" pitchFamily="50" charset="-128"/>
                <a:ea typeface="Meiryo UI" panose="020B0604030504040204" pitchFamily="50" charset="-128"/>
              </a:rPr>
              <a:t>なくなると</a:t>
            </a:r>
            <a:endParaRPr lang="en-US" altLang="ja-JP" sz="2000" b="1" spc="2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CE1533AB-2646-4E75-84F9-36279FEB227E}"/>
              </a:ext>
            </a:extLst>
          </p:cNvPr>
          <p:cNvSpPr txBox="1"/>
          <p:nvPr/>
        </p:nvSpPr>
        <p:spPr>
          <a:xfrm>
            <a:off x="1132431" y="3658779"/>
            <a:ext cx="1107996" cy="1200329"/>
          </a:xfrm>
          <a:prstGeom prst="rect">
            <a:avLst/>
          </a:prstGeom>
          <a:noFill/>
        </p:spPr>
        <p:txBody>
          <a:bodyPr wrap="none" rtlCol="0">
            <a:spAutoFit/>
          </a:bodyPr>
          <a:lstStyle/>
          <a:p>
            <a:r>
              <a:rPr kumimoji="1" lang="ja-JP" altLang="en-US" sz="7200" b="1" dirty="0">
                <a:solidFill>
                  <a:schemeClr val="accent3">
                    <a:lumMod val="50000"/>
                  </a:schemeClr>
                </a:solidFill>
              </a:rPr>
              <a:t>＝</a:t>
            </a:r>
          </a:p>
        </p:txBody>
      </p:sp>
      <p:sp>
        <p:nvSpPr>
          <p:cNvPr id="33" name="四角形: 角を丸くする 32">
            <a:extLst>
              <a:ext uri="{FF2B5EF4-FFF2-40B4-BE49-F238E27FC236}">
                <a16:creationId xmlns:a16="http://schemas.microsoft.com/office/drawing/2014/main" id="{7050B4AD-1AFE-41AB-800E-CBE0532B56BC}"/>
              </a:ext>
            </a:extLst>
          </p:cNvPr>
          <p:cNvSpPr/>
          <p:nvPr/>
        </p:nvSpPr>
        <p:spPr>
          <a:xfrm>
            <a:off x="337367" y="3311909"/>
            <a:ext cx="2674569" cy="1894069"/>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pic>
        <p:nvPicPr>
          <p:cNvPr id="34" name="図 33" descr="抽象, 挿絵 が含まれている画像&#10;&#10;自動的に生成された説明">
            <a:extLst>
              <a:ext uri="{FF2B5EF4-FFF2-40B4-BE49-F238E27FC236}">
                <a16:creationId xmlns:a16="http://schemas.microsoft.com/office/drawing/2014/main" id="{F2179325-497B-4AD4-8510-6D82485ACC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504" y="3538943"/>
            <a:ext cx="1167181" cy="1440000"/>
          </a:xfrm>
          <a:prstGeom prst="rect">
            <a:avLst/>
          </a:prstGeom>
        </p:spPr>
      </p:pic>
      <p:pic>
        <p:nvPicPr>
          <p:cNvPr id="35" name="図 34" descr="アイコン&#10;&#10;自動的に生成された説明">
            <a:extLst>
              <a:ext uri="{FF2B5EF4-FFF2-40B4-BE49-F238E27FC236}">
                <a16:creationId xmlns:a16="http://schemas.microsoft.com/office/drawing/2014/main" id="{96474D14-DA96-4B97-BDB3-DCD7946E15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2230" y="3538943"/>
            <a:ext cx="1072701" cy="1440000"/>
          </a:xfrm>
          <a:prstGeom prst="rect">
            <a:avLst/>
          </a:prstGeom>
        </p:spPr>
      </p:pic>
      <p:sp>
        <p:nvSpPr>
          <p:cNvPr id="36" name="四角形: 角を丸くする 35">
            <a:extLst>
              <a:ext uri="{FF2B5EF4-FFF2-40B4-BE49-F238E27FC236}">
                <a16:creationId xmlns:a16="http://schemas.microsoft.com/office/drawing/2014/main" id="{B5048631-8873-4B6D-8868-DA051FC67F8E}"/>
              </a:ext>
            </a:extLst>
          </p:cNvPr>
          <p:cNvSpPr/>
          <p:nvPr/>
        </p:nvSpPr>
        <p:spPr>
          <a:xfrm>
            <a:off x="5030420" y="2839485"/>
            <a:ext cx="2824990" cy="2873335"/>
          </a:xfrm>
          <a:prstGeom prst="roundRect">
            <a:avLst>
              <a:gd name="adj" fmla="val 12258"/>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40" name="テキスト ボックス 39">
            <a:extLst>
              <a:ext uri="{FF2B5EF4-FFF2-40B4-BE49-F238E27FC236}">
                <a16:creationId xmlns:a16="http://schemas.microsoft.com/office/drawing/2014/main" id="{6C6F3687-AB44-44EA-AA64-7484089E6DC4}"/>
              </a:ext>
            </a:extLst>
          </p:cNvPr>
          <p:cNvSpPr txBox="1"/>
          <p:nvPr/>
        </p:nvSpPr>
        <p:spPr>
          <a:xfrm>
            <a:off x="6005906" y="4228439"/>
            <a:ext cx="1039069" cy="1323439"/>
          </a:xfrm>
          <a:prstGeom prst="rect">
            <a:avLst/>
          </a:prstGeom>
          <a:noFill/>
        </p:spPr>
        <p:txBody>
          <a:bodyPr wrap="none" rtlCol="0">
            <a:spAutoFit/>
          </a:bodyPr>
          <a:lstStyle/>
          <a:p>
            <a:r>
              <a:rPr kumimoji="1" lang="en-US" altLang="ja-JP" sz="8000" b="1" dirty="0">
                <a:solidFill>
                  <a:schemeClr val="accent3">
                    <a:lumMod val="50000"/>
                  </a:schemeClr>
                </a:solidFill>
              </a:rPr>
              <a:t>&gt;</a:t>
            </a:r>
            <a:endParaRPr kumimoji="1" lang="ja-JP" altLang="en-US" sz="8000" b="1" dirty="0">
              <a:solidFill>
                <a:schemeClr val="accent3">
                  <a:lumMod val="50000"/>
                </a:schemeClr>
              </a:solidFill>
            </a:endParaRPr>
          </a:p>
        </p:txBody>
      </p:sp>
      <p:pic>
        <p:nvPicPr>
          <p:cNvPr id="41" name="図 40" descr="アイコン&#10;&#10;自動的に生成された説明">
            <a:extLst>
              <a:ext uri="{FF2B5EF4-FFF2-40B4-BE49-F238E27FC236}">
                <a16:creationId xmlns:a16="http://schemas.microsoft.com/office/drawing/2014/main" id="{C1CCC236-C76E-4D87-962C-94E12C2FDE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6106" y="4404158"/>
            <a:ext cx="722432" cy="972000"/>
          </a:xfrm>
          <a:prstGeom prst="rect">
            <a:avLst/>
          </a:prstGeom>
        </p:spPr>
      </p:pic>
      <p:pic>
        <p:nvPicPr>
          <p:cNvPr id="42" name="図 41" descr="抽象, 挿絵 が含まれている画像&#10;&#10;自動的に生成された説明">
            <a:extLst>
              <a:ext uri="{FF2B5EF4-FFF2-40B4-BE49-F238E27FC236}">
                <a16:creationId xmlns:a16="http://schemas.microsoft.com/office/drawing/2014/main" id="{938A3FA2-0C6E-467C-A14F-79CD43B484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1885" y="4170158"/>
            <a:ext cx="1167182" cy="1440000"/>
          </a:xfrm>
          <a:prstGeom prst="rect">
            <a:avLst/>
          </a:prstGeom>
        </p:spPr>
      </p:pic>
      <p:sp>
        <p:nvSpPr>
          <p:cNvPr id="43" name="テキスト ボックス 42">
            <a:extLst>
              <a:ext uri="{FF2B5EF4-FFF2-40B4-BE49-F238E27FC236}">
                <a16:creationId xmlns:a16="http://schemas.microsoft.com/office/drawing/2014/main" id="{D3AFFAD1-CB75-48B9-B739-1F77118E3009}"/>
              </a:ext>
            </a:extLst>
          </p:cNvPr>
          <p:cNvSpPr txBox="1"/>
          <p:nvPr/>
        </p:nvSpPr>
        <p:spPr>
          <a:xfrm>
            <a:off x="5867484" y="2935867"/>
            <a:ext cx="1039066" cy="1323439"/>
          </a:xfrm>
          <a:prstGeom prst="rect">
            <a:avLst/>
          </a:prstGeom>
          <a:noFill/>
        </p:spPr>
        <p:txBody>
          <a:bodyPr wrap="none" rtlCol="0">
            <a:spAutoFit/>
          </a:bodyPr>
          <a:lstStyle/>
          <a:p>
            <a:r>
              <a:rPr kumimoji="1" lang="en-US" altLang="ja-JP" sz="8000" b="1" dirty="0">
                <a:solidFill>
                  <a:schemeClr val="accent3">
                    <a:lumMod val="50000"/>
                  </a:schemeClr>
                </a:solidFill>
              </a:rPr>
              <a:t>&lt;</a:t>
            </a:r>
            <a:endParaRPr kumimoji="1" lang="ja-JP" altLang="en-US" sz="8000" b="1" dirty="0">
              <a:solidFill>
                <a:schemeClr val="accent3">
                  <a:lumMod val="50000"/>
                </a:schemeClr>
              </a:solidFill>
            </a:endParaRPr>
          </a:p>
        </p:txBody>
      </p:sp>
      <p:pic>
        <p:nvPicPr>
          <p:cNvPr id="44" name="図 43" descr="抽象, 挿絵 が含まれている画像&#10;&#10;自動的に生成された説明">
            <a:extLst>
              <a:ext uri="{FF2B5EF4-FFF2-40B4-BE49-F238E27FC236}">
                <a16:creationId xmlns:a16="http://schemas.microsoft.com/office/drawing/2014/main" id="{A23FECF7-5419-477B-9BFD-8690A3C7D4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3959" y="3111586"/>
            <a:ext cx="787847" cy="972000"/>
          </a:xfrm>
          <a:prstGeom prst="rect">
            <a:avLst/>
          </a:prstGeom>
        </p:spPr>
      </p:pic>
      <p:pic>
        <p:nvPicPr>
          <p:cNvPr id="45" name="図 44" descr="アイコン&#10;&#10;自動的に生成された説明">
            <a:extLst>
              <a:ext uri="{FF2B5EF4-FFF2-40B4-BE49-F238E27FC236}">
                <a16:creationId xmlns:a16="http://schemas.microsoft.com/office/drawing/2014/main" id="{07AAD3CF-FE79-4465-BCB9-F12956C5E3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3382" y="2877586"/>
            <a:ext cx="1072699" cy="1440000"/>
          </a:xfrm>
          <a:prstGeom prst="rect">
            <a:avLst/>
          </a:prstGeom>
        </p:spPr>
      </p:pic>
      <p:sp>
        <p:nvSpPr>
          <p:cNvPr id="39" name="四角形: 角を丸くする 38">
            <a:extLst>
              <a:ext uri="{FF2B5EF4-FFF2-40B4-BE49-F238E27FC236}">
                <a16:creationId xmlns:a16="http://schemas.microsoft.com/office/drawing/2014/main" id="{1831AA6C-C769-4891-A648-393D64053BB2}"/>
              </a:ext>
            </a:extLst>
          </p:cNvPr>
          <p:cNvSpPr/>
          <p:nvPr/>
        </p:nvSpPr>
        <p:spPr>
          <a:xfrm>
            <a:off x="8149301" y="4362025"/>
            <a:ext cx="1436970" cy="133067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dirty="0">
              <a:solidFill>
                <a:schemeClr val="tx1">
                  <a:lumMod val="75000"/>
                  <a:lumOff val="25000"/>
                </a:schemeClr>
              </a:solidFill>
            </a:endParaRPr>
          </a:p>
        </p:txBody>
      </p:sp>
      <p:sp>
        <p:nvSpPr>
          <p:cNvPr id="46" name="四角形: 角を丸くする 45">
            <a:extLst>
              <a:ext uri="{FF2B5EF4-FFF2-40B4-BE49-F238E27FC236}">
                <a16:creationId xmlns:a16="http://schemas.microsoft.com/office/drawing/2014/main" id="{0BC0120A-3446-46DA-8CEE-C1DAA7B9144B}"/>
              </a:ext>
            </a:extLst>
          </p:cNvPr>
          <p:cNvSpPr/>
          <p:nvPr/>
        </p:nvSpPr>
        <p:spPr>
          <a:xfrm>
            <a:off x="8150742" y="2857950"/>
            <a:ext cx="1436970" cy="133067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dirty="0">
              <a:solidFill>
                <a:schemeClr val="tx1">
                  <a:lumMod val="75000"/>
                  <a:lumOff val="25000"/>
                </a:schemeClr>
              </a:solidFill>
            </a:endParaRPr>
          </a:p>
        </p:txBody>
      </p:sp>
      <p:sp>
        <p:nvSpPr>
          <p:cNvPr id="47" name="二等辺三角形 46">
            <a:extLst>
              <a:ext uri="{FF2B5EF4-FFF2-40B4-BE49-F238E27FC236}">
                <a16:creationId xmlns:a16="http://schemas.microsoft.com/office/drawing/2014/main" id="{343B5F14-B941-44E5-AFDE-F5805C575BDC}"/>
              </a:ext>
            </a:extLst>
          </p:cNvPr>
          <p:cNvSpPr/>
          <p:nvPr/>
        </p:nvSpPr>
        <p:spPr>
          <a:xfrm rot="5400000" flipV="1">
            <a:off x="7828037" y="3127285"/>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descr="ロゴ&#10;&#10;自動的に生成された説明">
            <a:extLst>
              <a:ext uri="{FF2B5EF4-FFF2-40B4-BE49-F238E27FC236}">
                <a16:creationId xmlns:a16="http://schemas.microsoft.com/office/drawing/2014/main" id="{52B5979E-194A-482C-86AC-B40C586144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6836"/>
          <a:stretch/>
        </p:blipFill>
        <p:spPr>
          <a:xfrm>
            <a:off x="8394690" y="2937986"/>
            <a:ext cx="1026340" cy="1170600"/>
          </a:xfrm>
          <a:prstGeom prst="rect">
            <a:avLst/>
          </a:prstGeom>
        </p:spPr>
      </p:pic>
      <p:sp>
        <p:nvSpPr>
          <p:cNvPr id="49" name="二等辺三角形 48">
            <a:extLst>
              <a:ext uri="{FF2B5EF4-FFF2-40B4-BE49-F238E27FC236}">
                <a16:creationId xmlns:a16="http://schemas.microsoft.com/office/drawing/2014/main" id="{803E1A7B-505E-4F7C-957B-6B9A7214982E}"/>
              </a:ext>
            </a:extLst>
          </p:cNvPr>
          <p:cNvSpPr/>
          <p:nvPr/>
        </p:nvSpPr>
        <p:spPr>
          <a:xfrm rot="5400000" flipV="1">
            <a:off x="7850998" y="4631360"/>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descr="マグカップ, 部屋, シャツ が含まれている画像&#10;&#10;自動的に生成された説明">
            <a:extLst>
              <a:ext uri="{FF2B5EF4-FFF2-40B4-BE49-F238E27FC236}">
                <a16:creationId xmlns:a16="http://schemas.microsoft.com/office/drawing/2014/main" id="{D2897AE5-4B6A-46D3-8388-62A91957F93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38800"/>
          <a:stretch/>
        </p:blipFill>
        <p:spPr>
          <a:xfrm>
            <a:off x="8283811" y="4460942"/>
            <a:ext cx="1248097" cy="1132839"/>
          </a:xfrm>
          <a:prstGeom prst="rect">
            <a:avLst/>
          </a:prstGeom>
        </p:spPr>
      </p:pic>
    </p:spTree>
    <p:extLst>
      <p:ext uri="{BB962C8B-B14F-4D97-AF65-F5344CB8AC3E}">
        <p14:creationId xmlns:p14="http://schemas.microsoft.com/office/powerpoint/2010/main" val="4151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13D5C-EE95-039B-5200-CF4CD7D96F9E}"/>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23684AC7-0DDE-DCF3-B295-A9176F8EA54F}"/>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17</a:t>
            </a:fld>
            <a:endParaRPr kumimoji="1" lang="en-US" altLang="ja-JP">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2970BCFA-B868-E0C4-4812-ACE22C4E44D2}"/>
              </a:ext>
            </a:extLst>
          </p:cNvPr>
          <p:cNvSpPr/>
          <p:nvPr/>
        </p:nvSpPr>
        <p:spPr>
          <a:xfrm>
            <a:off x="2096995" y="198499"/>
            <a:ext cx="5729454" cy="646331"/>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性暴力はどうして起こるの？</a:t>
            </a:r>
          </a:p>
        </p:txBody>
      </p:sp>
      <p:sp>
        <p:nvSpPr>
          <p:cNvPr id="5" name="四角形: 角を丸くする 4">
            <a:extLst>
              <a:ext uri="{FF2B5EF4-FFF2-40B4-BE49-F238E27FC236}">
                <a16:creationId xmlns:a16="http://schemas.microsoft.com/office/drawing/2014/main" id="{FAC2690A-381F-2B17-3B5D-8C0BF7B4223A}"/>
              </a:ext>
            </a:extLst>
          </p:cNvPr>
          <p:cNvSpPr/>
          <p:nvPr/>
        </p:nvSpPr>
        <p:spPr>
          <a:xfrm>
            <a:off x="287147" y="889265"/>
            <a:ext cx="9359900" cy="428361"/>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lgn="ctr"/>
            <a:r>
              <a:rPr lang="ja-JP" altLang="en-US" sz="2000" b="1">
                <a:solidFill>
                  <a:schemeClr val="accent2">
                    <a:lumMod val="50000"/>
                  </a:schemeClr>
                </a:solidFill>
                <a:latin typeface="Meiryo UI" panose="020B0604030504040204" pitchFamily="50" charset="-128"/>
                <a:ea typeface="Meiryo UI" panose="020B0604030504040204" pitchFamily="50" charset="-128"/>
              </a:rPr>
              <a:t>性暴力は、お互いの関係が対等でない場面で起こりやすくなります。</a:t>
            </a:r>
            <a:endParaRPr lang="en-US" altLang="ja-JP" sz="2000" b="1">
              <a:solidFill>
                <a:schemeClr val="accent2">
                  <a:lumMod val="50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BFF8475A-497C-60B1-4C70-B3CB99F81930}"/>
              </a:ext>
            </a:extLst>
          </p:cNvPr>
          <p:cNvSpPr/>
          <p:nvPr/>
        </p:nvSpPr>
        <p:spPr>
          <a:xfrm>
            <a:off x="462027" y="1441685"/>
            <a:ext cx="8981946" cy="1400383"/>
          </a:xfrm>
          <a:prstGeom prst="rect">
            <a:avLst/>
          </a:prstGeom>
        </p:spPr>
        <p:txBody>
          <a:bodyPr wrap="none">
            <a:spAutoFit/>
          </a:bodyPr>
          <a:lstStyle/>
          <a:p>
            <a:pPr marL="285750" indent="-285750">
              <a:spcBef>
                <a:spcPts val="600"/>
              </a:spcBef>
              <a:buFont typeface="Wingdings" panose="05000000000000000000" pitchFamily="2" charset="2"/>
              <a:buChar char="l"/>
            </a:pPr>
            <a:r>
              <a:rPr lang="ja-JP" altLang="en-US" sz="2000" b="1">
                <a:solidFill>
                  <a:schemeClr val="tx1">
                    <a:lumMod val="75000"/>
                    <a:lumOff val="25000"/>
                  </a:schemeClr>
                </a:solidFill>
              </a:rPr>
              <a:t>先輩・後輩など、相手と上下関係がある場合だけではなく、同級生同士でも相手と</a:t>
            </a:r>
            <a:br>
              <a:rPr lang="en-US" altLang="ja-JP" sz="2000" b="1">
                <a:solidFill>
                  <a:schemeClr val="tx1">
                    <a:lumMod val="75000"/>
                    <a:lumOff val="25000"/>
                  </a:schemeClr>
                </a:solidFill>
              </a:rPr>
            </a:br>
            <a:r>
              <a:rPr lang="ja-JP" altLang="en-US" sz="2000" b="1">
                <a:solidFill>
                  <a:schemeClr val="tx1">
                    <a:lumMod val="75000"/>
                    <a:lumOff val="25000"/>
                  </a:schemeClr>
                </a:solidFill>
              </a:rPr>
              <a:t>対等な関係ではなくなることがあります。</a:t>
            </a:r>
          </a:p>
          <a:p>
            <a:pPr marL="285750" indent="-285750">
              <a:spcBef>
                <a:spcPts val="600"/>
              </a:spcBef>
              <a:buFont typeface="Wingdings" panose="05000000000000000000" pitchFamily="2" charset="2"/>
              <a:buChar char="l"/>
            </a:pPr>
            <a:r>
              <a:rPr lang="ja-JP" altLang="en-US" sz="2000" b="1">
                <a:solidFill>
                  <a:schemeClr val="tx1">
                    <a:lumMod val="75000"/>
                    <a:lumOff val="25000"/>
                  </a:schemeClr>
                </a:solidFill>
              </a:rPr>
              <a:t>もし、相手の行為をいやだと感じても、相手に遠慮して自分の意見を言えなくなって</a:t>
            </a:r>
            <a:br>
              <a:rPr lang="en-US" altLang="ja-JP" sz="2000" b="1">
                <a:solidFill>
                  <a:schemeClr val="tx1">
                    <a:lumMod val="75000"/>
                    <a:lumOff val="25000"/>
                  </a:schemeClr>
                </a:solidFill>
              </a:rPr>
            </a:br>
            <a:r>
              <a:rPr lang="ja-JP" altLang="en-US" sz="2000" b="1">
                <a:solidFill>
                  <a:schemeClr val="tx1">
                    <a:lumMod val="75000"/>
                    <a:lumOff val="25000"/>
                  </a:schemeClr>
                </a:solidFill>
              </a:rPr>
              <a:t>しまったときは、対等な関係ではないと言えます。</a:t>
            </a:r>
          </a:p>
        </p:txBody>
      </p:sp>
      <p:sp>
        <p:nvSpPr>
          <p:cNvPr id="7" name="テキスト ボックス 1">
            <a:extLst>
              <a:ext uri="{FF2B5EF4-FFF2-40B4-BE49-F238E27FC236}">
                <a16:creationId xmlns:a16="http://schemas.microsoft.com/office/drawing/2014/main" id="{0D763396-6F91-FFE2-74BA-8BED3444C98A}"/>
              </a:ext>
            </a:extLst>
          </p:cNvPr>
          <p:cNvSpPr txBox="1"/>
          <p:nvPr/>
        </p:nvSpPr>
        <p:spPr>
          <a:xfrm>
            <a:off x="0"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a:latin typeface="Meiryo UI" panose="020B0604030504040204" pitchFamily="50" charset="-128"/>
                <a:ea typeface="Meiryo UI" panose="020B0604030504040204" pitchFamily="50" charset="-128"/>
              </a:rPr>
              <a:t>オプション</a:t>
            </a:r>
          </a:p>
        </p:txBody>
      </p:sp>
      <p:sp>
        <p:nvSpPr>
          <p:cNvPr id="9" name="四角形: 角を丸くする 8">
            <a:extLst>
              <a:ext uri="{FF2B5EF4-FFF2-40B4-BE49-F238E27FC236}">
                <a16:creationId xmlns:a16="http://schemas.microsoft.com/office/drawing/2014/main" id="{E9836199-0B84-A486-3E3A-EFF806A6BAA2}"/>
              </a:ext>
            </a:extLst>
          </p:cNvPr>
          <p:cNvSpPr/>
          <p:nvPr/>
        </p:nvSpPr>
        <p:spPr>
          <a:xfrm>
            <a:off x="8150742" y="4015933"/>
            <a:ext cx="1436970" cy="1894069"/>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a:solidFill>
                <a:schemeClr val="tx1">
                  <a:lumMod val="75000"/>
                  <a:lumOff val="25000"/>
                </a:schemeClr>
              </a:solidFill>
            </a:endParaRPr>
          </a:p>
        </p:txBody>
      </p:sp>
      <p:sp>
        <p:nvSpPr>
          <p:cNvPr id="12" name="矢印: 右 11">
            <a:extLst>
              <a:ext uri="{FF2B5EF4-FFF2-40B4-BE49-F238E27FC236}">
                <a16:creationId xmlns:a16="http://schemas.microsoft.com/office/drawing/2014/main" id="{1083263C-F5BA-A4F4-9B10-A13C7333ECA3}"/>
              </a:ext>
            </a:extLst>
          </p:cNvPr>
          <p:cNvSpPr/>
          <p:nvPr/>
        </p:nvSpPr>
        <p:spPr>
          <a:xfrm>
            <a:off x="3079448" y="4064824"/>
            <a:ext cx="1862657"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5C9058D-A8F7-FA9B-54B6-C193065A8FCD}"/>
              </a:ext>
            </a:extLst>
          </p:cNvPr>
          <p:cNvSpPr/>
          <p:nvPr/>
        </p:nvSpPr>
        <p:spPr>
          <a:xfrm>
            <a:off x="3100110" y="3110278"/>
            <a:ext cx="1833840" cy="1015663"/>
          </a:xfrm>
          <a:prstGeom prst="rect">
            <a:avLst/>
          </a:prstGeom>
        </p:spPr>
        <p:txBody>
          <a:bodyPr wrap="none">
            <a:spAutoFit/>
          </a:bodyPr>
          <a:lstStyle/>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相手と</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対等な関係で</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a:solidFill>
                  <a:schemeClr val="accent3">
                    <a:lumMod val="50000"/>
                  </a:schemeClr>
                </a:solidFill>
                <a:latin typeface="Meiryo UI" panose="020B0604030504040204" pitchFamily="50" charset="-128"/>
                <a:ea typeface="Meiryo UI" panose="020B0604030504040204" pitchFamily="50" charset="-128"/>
              </a:rPr>
              <a:t>なくなると</a:t>
            </a:r>
            <a:endParaRPr lang="en-US" altLang="ja-JP" sz="2000" b="1" spc="200">
              <a:solidFill>
                <a:schemeClr val="accent3">
                  <a:lumMod val="50000"/>
                </a:schemeClr>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022BF8C-63DB-B9F6-89D5-65774B3F38FD}"/>
              </a:ext>
            </a:extLst>
          </p:cNvPr>
          <p:cNvSpPr txBox="1"/>
          <p:nvPr/>
        </p:nvSpPr>
        <p:spPr>
          <a:xfrm>
            <a:off x="1132431" y="3658779"/>
            <a:ext cx="1107996" cy="1200329"/>
          </a:xfrm>
          <a:prstGeom prst="rect">
            <a:avLst/>
          </a:prstGeom>
          <a:noFill/>
        </p:spPr>
        <p:txBody>
          <a:bodyPr wrap="none" rtlCol="0">
            <a:spAutoFit/>
          </a:bodyPr>
          <a:lstStyle/>
          <a:p>
            <a:r>
              <a:rPr kumimoji="1" lang="ja-JP" altLang="en-US" sz="7200" b="1">
                <a:solidFill>
                  <a:schemeClr val="accent3">
                    <a:lumMod val="50000"/>
                  </a:schemeClr>
                </a:solidFill>
              </a:rPr>
              <a:t>＝</a:t>
            </a:r>
          </a:p>
        </p:txBody>
      </p:sp>
      <p:sp>
        <p:nvSpPr>
          <p:cNvPr id="16" name="四角形: 角を丸くする 15">
            <a:extLst>
              <a:ext uri="{FF2B5EF4-FFF2-40B4-BE49-F238E27FC236}">
                <a16:creationId xmlns:a16="http://schemas.microsoft.com/office/drawing/2014/main" id="{D41E1758-0FBB-A4BF-27DD-D42A6244B159}"/>
              </a:ext>
            </a:extLst>
          </p:cNvPr>
          <p:cNvSpPr/>
          <p:nvPr/>
        </p:nvSpPr>
        <p:spPr>
          <a:xfrm>
            <a:off x="240179" y="3311909"/>
            <a:ext cx="2771757" cy="2412616"/>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8" name="四角形: 角を丸くする 17">
            <a:extLst>
              <a:ext uri="{FF2B5EF4-FFF2-40B4-BE49-F238E27FC236}">
                <a16:creationId xmlns:a16="http://schemas.microsoft.com/office/drawing/2014/main" id="{843DB18A-09A6-AA5D-3C24-9F2701EED723}"/>
              </a:ext>
            </a:extLst>
          </p:cNvPr>
          <p:cNvSpPr/>
          <p:nvPr/>
        </p:nvSpPr>
        <p:spPr>
          <a:xfrm>
            <a:off x="5030420" y="3311909"/>
            <a:ext cx="2824990" cy="2412616"/>
          </a:xfrm>
          <a:prstGeom prst="roundRect">
            <a:avLst>
              <a:gd name="adj" fmla="val 12258"/>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9" name="テキスト ボックス 18">
            <a:extLst>
              <a:ext uri="{FF2B5EF4-FFF2-40B4-BE49-F238E27FC236}">
                <a16:creationId xmlns:a16="http://schemas.microsoft.com/office/drawing/2014/main" id="{F41C3064-92AD-E74C-1011-F5624438C9D0}"/>
              </a:ext>
            </a:extLst>
          </p:cNvPr>
          <p:cNvSpPr txBox="1"/>
          <p:nvPr/>
        </p:nvSpPr>
        <p:spPr>
          <a:xfrm>
            <a:off x="6111781" y="3545049"/>
            <a:ext cx="1039069" cy="1323439"/>
          </a:xfrm>
          <a:prstGeom prst="rect">
            <a:avLst/>
          </a:prstGeom>
          <a:noFill/>
        </p:spPr>
        <p:txBody>
          <a:bodyPr wrap="none" rtlCol="0">
            <a:spAutoFit/>
          </a:bodyPr>
          <a:lstStyle/>
          <a:p>
            <a:r>
              <a:rPr kumimoji="1" lang="en-US" altLang="ja-JP" sz="8000" b="1">
                <a:solidFill>
                  <a:schemeClr val="accent3">
                    <a:lumMod val="50000"/>
                  </a:schemeClr>
                </a:solidFill>
              </a:rPr>
              <a:t>&gt;</a:t>
            </a:r>
            <a:endParaRPr kumimoji="1" lang="ja-JP" altLang="en-US" sz="8000" b="1">
              <a:solidFill>
                <a:schemeClr val="accent3">
                  <a:lumMod val="50000"/>
                </a:schemeClr>
              </a:solidFill>
            </a:endParaRPr>
          </a:p>
        </p:txBody>
      </p:sp>
      <p:sp>
        <p:nvSpPr>
          <p:cNvPr id="20" name="二等辺三角形 19">
            <a:extLst>
              <a:ext uri="{FF2B5EF4-FFF2-40B4-BE49-F238E27FC236}">
                <a16:creationId xmlns:a16="http://schemas.microsoft.com/office/drawing/2014/main" id="{092BB96A-6564-7DF4-CC45-0661CFFF2CE7}"/>
              </a:ext>
            </a:extLst>
          </p:cNvPr>
          <p:cNvSpPr/>
          <p:nvPr/>
        </p:nvSpPr>
        <p:spPr>
          <a:xfrm rot="5400000" flipV="1">
            <a:off x="7828037" y="4445948"/>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C58FBF8D-032B-7438-381A-227CC3485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62" y="3429000"/>
            <a:ext cx="2617720" cy="2223791"/>
          </a:xfrm>
          <a:prstGeom prst="rect">
            <a:avLst/>
          </a:prstGeom>
        </p:spPr>
      </p:pic>
      <p:pic>
        <p:nvPicPr>
          <p:cNvPr id="24" name="図 23">
            <a:extLst>
              <a:ext uri="{FF2B5EF4-FFF2-40B4-BE49-F238E27FC236}">
                <a16:creationId xmlns:a16="http://schemas.microsoft.com/office/drawing/2014/main" id="{53EE4ED6-9EAF-21AA-88E1-A512CEE9A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593" y="3437168"/>
            <a:ext cx="2618644" cy="2224576"/>
          </a:xfrm>
          <a:prstGeom prst="rect">
            <a:avLst/>
          </a:prstGeom>
        </p:spPr>
      </p:pic>
      <p:pic>
        <p:nvPicPr>
          <p:cNvPr id="25" name="図 24">
            <a:extLst>
              <a:ext uri="{FF2B5EF4-FFF2-40B4-BE49-F238E27FC236}">
                <a16:creationId xmlns:a16="http://schemas.microsoft.com/office/drawing/2014/main" id="{8706D8A3-4CDD-1FD7-8081-037AFCFE3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475" y="4092819"/>
            <a:ext cx="1111503" cy="1740296"/>
          </a:xfrm>
          <a:prstGeom prst="rect">
            <a:avLst/>
          </a:prstGeom>
        </p:spPr>
      </p:pic>
    </p:spTree>
    <p:extLst>
      <p:ext uri="{BB962C8B-B14F-4D97-AF65-F5344CB8AC3E}">
        <p14:creationId xmlns:p14="http://schemas.microsoft.com/office/powerpoint/2010/main" val="1311771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4313-B711-F8D4-31DD-C6BF3BFF319A}"/>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35271177-2345-F1D8-E0E8-B47566D42D4D}"/>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18</a:t>
            </a:fld>
            <a:endParaRPr kumimoji="1" lang="en-US" altLang="ja-JP"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C10DFB43-EA84-81A2-1E44-47ECD1B83567}"/>
              </a:ext>
            </a:extLst>
          </p:cNvPr>
          <p:cNvSpPr/>
          <p:nvPr/>
        </p:nvSpPr>
        <p:spPr>
          <a:xfrm>
            <a:off x="2096995" y="198499"/>
            <a:ext cx="5729454"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性暴力はどうして起こるの？</a:t>
            </a:r>
          </a:p>
        </p:txBody>
      </p:sp>
      <p:sp>
        <p:nvSpPr>
          <p:cNvPr id="5" name="四角形: 角を丸くする 4">
            <a:extLst>
              <a:ext uri="{FF2B5EF4-FFF2-40B4-BE49-F238E27FC236}">
                <a16:creationId xmlns:a16="http://schemas.microsoft.com/office/drawing/2014/main" id="{ABEDE6F3-9B27-4A13-B04C-1188E64754C7}"/>
              </a:ext>
            </a:extLst>
          </p:cNvPr>
          <p:cNvSpPr/>
          <p:nvPr/>
        </p:nvSpPr>
        <p:spPr>
          <a:xfrm>
            <a:off x="287147" y="889265"/>
            <a:ext cx="9359900" cy="428361"/>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lgn="ctr"/>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性暴力は、お互いの関係が対等でない場面で起こりやすくなります。</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BC9936EC-DB4C-3D77-03F3-E5A746AAD673}"/>
              </a:ext>
            </a:extLst>
          </p:cNvPr>
          <p:cNvSpPr/>
          <p:nvPr/>
        </p:nvSpPr>
        <p:spPr>
          <a:xfrm>
            <a:off x="462027" y="1441685"/>
            <a:ext cx="8981946" cy="1400383"/>
          </a:xfrm>
          <a:prstGeom prst="rect">
            <a:avLst/>
          </a:prstGeom>
        </p:spPr>
        <p:txBody>
          <a:bodyPr wrap="none">
            <a:spAutoFit/>
          </a:bodyPr>
          <a:lstStyle/>
          <a:p>
            <a:pPr marL="285750" indent="-285750">
              <a:spcBef>
                <a:spcPts val="600"/>
              </a:spcBef>
              <a:buFont typeface="Wingdings" panose="05000000000000000000" pitchFamily="2" charset="2"/>
              <a:buChar char="l"/>
            </a:pPr>
            <a:r>
              <a:rPr lang="ja-JP" altLang="en-US" sz="2000" b="1" dirty="0">
                <a:solidFill>
                  <a:schemeClr val="tx1">
                    <a:lumMod val="75000"/>
                    <a:lumOff val="25000"/>
                  </a:schemeClr>
                </a:solidFill>
              </a:rPr>
              <a:t>先輩・後輩など、相手と上下関係がある場合だけではなく、同級生同士でも相手と</a:t>
            </a:r>
            <a:br>
              <a:rPr lang="en-US" altLang="ja-JP" sz="2000" b="1" dirty="0">
                <a:solidFill>
                  <a:schemeClr val="tx1">
                    <a:lumMod val="75000"/>
                    <a:lumOff val="25000"/>
                  </a:schemeClr>
                </a:solidFill>
              </a:rPr>
            </a:br>
            <a:r>
              <a:rPr lang="ja-JP" altLang="en-US" sz="2000" b="1" dirty="0">
                <a:solidFill>
                  <a:schemeClr val="tx1">
                    <a:lumMod val="75000"/>
                    <a:lumOff val="25000"/>
                  </a:schemeClr>
                </a:solidFill>
              </a:rPr>
              <a:t>対等な関係ではなくなることがあります。</a:t>
            </a:r>
          </a:p>
          <a:p>
            <a:pPr marL="285750" indent="-285750">
              <a:spcBef>
                <a:spcPts val="600"/>
              </a:spcBef>
              <a:buFont typeface="Wingdings" panose="05000000000000000000" pitchFamily="2" charset="2"/>
              <a:buChar char="l"/>
            </a:pPr>
            <a:r>
              <a:rPr lang="ja-JP" altLang="en-US" sz="2000" b="1" dirty="0">
                <a:solidFill>
                  <a:schemeClr val="tx1">
                    <a:lumMod val="75000"/>
                    <a:lumOff val="25000"/>
                  </a:schemeClr>
                </a:solidFill>
              </a:rPr>
              <a:t>もし、相手の行為をいやだと感じても、相手に遠慮して自分の意見を言えなくなって</a:t>
            </a:r>
            <a:br>
              <a:rPr lang="en-US" altLang="ja-JP" sz="2000" b="1" dirty="0">
                <a:solidFill>
                  <a:schemeClr val="tx1">
                    <a:lumMod val="75000"/>
                    <a:lumOff val="25000"/>
                  </a:schemeClr>
                </a:solidFill>
              </a:rPr>
            </a:br>
            <a:r>
              <a:rPr lang="ja-JP" altLang="en-US" sz="2000" b="1" dirty="0">
                <a:solidFill>
                  <a:schemeClr val="tx1">
                    <a:lumMod val="75000"/>
                    <a:lumOff val="25000"/>
                  </a:schemeClr>
                </a:solidFill>
              </a:rPr>
              <a:t>しまったときは、対等な関係ではないと言えます。</a:t>
            </a:r>
          </a:p>
        </p:txBody>
      </p:sp>
      <p:sp>
        <p:nvSpPr>
          <p:cNvPr id="27" name="矢印: 右 26">
            <a:extLst>
              <a:ext uri="{FF2B5EF4-FFF2-40B4-BE49-F238E27FC236}">
                <a16:creationId xmlns:a16="http://schemas.microsoft.com/office/drawing/2014/main" id="{B2608F29-4B19-2AE7-DDC0-D315A6D91D48}"/>
              </a:ext>
            </a:extLst>
          </p:cNvPr>
          <p:cNvSpPr/>
          <p:nvPr/>
        </p:nvSpPr>
        <p:spPr>
          <a:xfrm>
            <a:off x="3079448" y="4064824"/>
            <a:ext cx="1862657"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7CC5FBAA-87C6-0591-538D-18ECD77F5DD2}"/>
              </a:ext>
            </a:extLst>
          </p:cNvPr>
          <p:cNvSpPr/>
          <p:nvPr/>
        </p:nvSpPr>
        <p:spPr>
          <a:xfrm>
            <a:off x="3100110" y="3110278"/>
            <a:ext cx="1833840" cy="1015663"/>
          </a:xfrm>
          <a:prstGeom prst="rect">
            <a:avLst/>
          </a:prstGeom>
        </p:spPr>
        <p:txBody>
          <a:bodyPr wrap="none">
            <a:spAutoFit/>
          </a:bodyPr>
          <a:lstStyle/>
          <a:p>
            <a:pPr algn="ctr"/>
            <a:r>
              <a:rPr lang="ja-JP" altLang="en-US" sz="2000" b="1" spc="200" dirty="0">
                <a:solidFill>
                  <a:schemeClr val="accent3">
                    <a:lumMod val="50000"/>
                  </a:schemeClr>
                </a:solidFill>
                <a:latin typeface="Meiryo UI" panose="020B0604030504040204" pitchFamily="50" charset="-128"/>
                <a:ea typeface="Meiryo UI" panose="020B0604030504040204" pitchFamily="50" charset="-128"/>
              </a:rPr>
              <a:t>相手と</a:t>
            </a:r>
            <a:endParaRPr lang="en-US" altLang="ja-JP" sz="2000" b="1" spc="200" dirty="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dirty="0">
                <a:solidFill>
                  <a:schemeClr val="accent3">
                    <a:lumMod val="50000"/>
                  </a:schemeClr>
                </a:solidFill>
                <a:latin typeface="Meiryo UI" panose="020B0604030504040204" pitchFamily="50" charset="-128"/>
                <a:ea typeface="Meiryo UI" panose="020B0604030504040204" pitchFamily="50" charset="-128"/>
              </a:rPr>
              <a:t>対等な関係で</a:t>
            </a:r>
            <a:endParaRPr lang="en-US" altLang="ja-JP" sz="2000" b="1" spc="200" dirty="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dirty="0">
                <a:solidFill>
                  <a:schemeClr val="accent3">
                    <a:lumMod val="50000"/>
                  </a:schemeClr>
                </a:solidFill>
                <a:latin typeface="Meiryo UI" panose="020B0604030504040204" pitchFamily="50" charset="-128"/>
                <a:ea typeface="Meiryo UI" panose="020B0604030504040204" pitchFamily="50" charset="-128"/>
              </a:rPr>
              <a:t>なくなると</a:t>
            </a:r>
            <a:endParaRPr lang="en-US" altLang="ja-JP" sz="2000" b="1" spc="2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F0A46C7-85E0-73A9-5504-37DDD0781560}"/>
              </a:ext>
            </a:extLst>
          </p:cNvPr>
          <p:cNvSpPr txBox="1"/>
          <p:nvPr/>
        </p:nvSpPr>
        <p:spPr>
          <a:xfrm>
            <a:off x="1132431" y="3658779"/>
            <a:ext cx="1107996" cy="1200329"/>
          </a:xfrm>
          <a:prstGeom prst="rect">
            <a:avLst/>
          </a:prstGeom>
          <a:noFill/>
        </p:spPr>
        <p:txBody>
          <a:bodyPr wrap="none" rtlCol="0">
            <a:spAutoFit/>
          </a:bodyPr>
          <a:lstStyle/>
          <a:p>
            <a:r>
              <a:rPr kumimoji="1" lang="ja-JP" altLang="en-US" sz="7200" b="1" dirty="0">
                <a:solidFill>
                  <a:schemeClr val="accent3">
                    <a:lumMod val="50000"/>
                  </a:schemeClr>
                </a:solidFill>
              </a:rPr>
              <a:t>＝</a:t>
            </a:r>
          </a:p>
        </p:txBody>
      </p:sp>
      <p:sp>
        <p:nvSpPr>
          <p:cNvPr id="8" name="四角形: 角を丸くする 7">
            <a:extLst>
              <a:ext uri="{FF2B5EF4-FFF2-40B4-BE49-F238E27FC236}">
                <a16:creationId xmlns:a16="http://schemas.microsoft.com/office/drawing/2014/main" id="{3B780C1A-73D0-A5A1-BE1D-C44C7F51F549}"/>
              </a:ext>
            </a:extLst>
          </p:cNvPr>
          <p:cNvSpPr/>
          <p:nvPr/>
        </p:nvSpPr>
        <p:spPr>
          <a:xfrm>
            <a:off x="240179" y="3120567"/>
            <a:ext cx="2771757" cy="2545447"/>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9" name="テキスト ボックス 28">
            <a:extLst>
              <a:ext uri="{FF2B5EF4-FFF2-40B4-BE49-F238E27FC236}">
                <a16:creationId xmlns:a16="http://schemas.microsoft.com/office/drawing/2014/main" id="{44056B97-0B45-7E45-C9C8-F93FDD6CD1AB}"/>
              </a:ext>
            </a:extLst>
          </p:cNvPr>
          <p:cNvSpPr txBox="1"/>
          <p:nvPr/>
        </p:nvSpPr>
        <p:spPr>
          <a:xfrm>
            <a:off x="6111781" y="3545049"/>
            <a:ext cx="1039069" cy="1323439"/>
          </a:xfrm>
          <a:prstGeom prst="rect">
            <a:avLst/>
          </a:prstGeom>
          <a:noFill/>
        </p:spPr>
        <p:txBody>
          <a:bodyPr wrap="none" rtlCol="0">
            <a:spAutoFit/>
          </a:bodyPr>
          <a:lstStyle/>
          <a:p>
            <a:r>
              <a:rPr kumimoji="1" lang="en-US" altLang="ja-JP" sz="8000" b="1" dirty="0">
                <a:solidFill>
                  <a:schemeClr val="accent3">
                    <a:lumMod val="50000"/>
                  </a:schemeClr>
                </a:solidFill>
              </a:rPr>
              <a:t>&gt;</a:t>
            </a:r>
            <a:endParaRPr kumimoji="1" lang="ja-JP" altLang="en-US" sz="8000" b="1" dirty="0">
              <a:solidFill>
                <a:schemeClr val="accent3">
                  <a:lumMod val="50000"/>
                </a:schemeClr>
              </a:solidFill>
            </a:endParaRPr>
          </a:p>
        </p:txBody>
      </p:sp>
      <p:sp>
        <p:nvSpPr>
          <p:cNvPr id="42" name="二等辺三角形 41">
            <a:extLst>
              <a:ext uri="{FF2B5EF4-FFF2-40B4-BE49-F238E27FC236}">
                <a16:creationId xmlns:a16="http://schemas.microsoft.com/office/drawing/2014/main" id="{C1D73B11-3E14-DF7D-1CFF-880E4F31ECA8}"/>
              </a:ext>
            </a:extLst>
          </p:cNvPr>
          <p:cNvSpPr/>
          <p:nvPr/>
        </p:nvSpPr>
        <p:spPr>
          <a:xfrm rot="5400000" flipV="1">
            <a:off x="7828037" y="4445948"/>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1">
            <a:extLst>
              <a:ext uri="{FF2B5EF4-FFF2-40B4-BE49-F238E27FC236}">
                <a16:creationId xmlns:a16="http://schemas.microsoft.com/office/drawing/2014/main" id="{40AF503D-2A74-EA05-B9EF-F5B028F12FB6}"/>
              </a:ext>
            </a:extLst>
          </p:cNvPr>
          <p:cNvSpPr txBox="1"/>
          <p:nvPr/>
        </p:nvSpPr>
        <p:spPr>
          <a:xfrm>
            <a:off x="3267"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オプション</a:t>
            </a:r>
          </a:p>
        </p:txBody>
      </p:sp>
      <p:pic>
        <p:nvPicPr>
          <p:cNvPr id="11" name="Google Shape;107;p16" descr="おもちゃ, 人形, 挿絵 が含まれている画像&#10;&#10;AI 生成コンテンツは誤りを含む可能性があります。">
            <a:extLst>
              <a:ext uri="{FF2B5EF4-FFF2-40B4-BE49-F238E27FC236}">
                <a16:creationId xmlns:a16="http://schemas.microsoft.com/office/drawing/2014/main" id="{FB1250FE-FA90-B802-9533-0A0CE73039C8}"/>
              </a:ext>
            </a:extLst>
          </p:cNvPr>
          <p:cNvPicPr preferRelativeResize="0"/>
          <p:nvPr/>
        </p:nvPicPr>
        <p:blipFill rotWithShape="1">
          <a:blip r:embed="rId3">
            <a:alphaModFix/>
          </a:blip>
          <a:srcRect/>
          <a:stretch/>
        </p:blipFill>
        <p:spPr>
          <a:xfrm>
            <a:off x="341785" y="3291988"/>
            <a:ext cx="2611725" cy="2215298"/>
          </a:xfrm>
          <a:prstGeom prst="rect">
            <a:avLst/>
          </a:prstGeom>
          <a:noFill/>
          <a:ln>
            <a:noFill/>
          </a:ln>
        </p:spPr>
      </p:pic>
      <p:pic>
        <p:nvPicPr>
          <p:cNvPr id="12" name="Google Shape;108;p16" descr="白いバックグラウンドの前に座っている人形&#10;&#10;AI 生成コンテンツは誤りを含む可能性があります。">
            <a:extLst>
              <a:ext uri="{FF2B5EF4-FFF2-40B4-BE49-F238E27FC236}">
                <a16:creationId xmlns:a16="http://schemas.microsoft.com/office/drawing/2014/main" id="{2C244CC7-47CF-DE54-0EB3-030CBB6E161B}"/>
              </a:ext>
            </a:extLst>
          </p:cNvPr>
          <p:cNvPicPr preferRelativeResize="0"/>
          <p:nvPr/>
        </p:nvPicPr>
        <p:blipFill rotWithShape="1">
          <a:blip r:embed="rId4">
            <a:alphaModFix/>
          </a:blip>
          <a:srcRect/>
          <a:stretch/>
        </p:blipFill>
        <p:spPr>
          <a:xfrm>
            <a:off x="5214258" y="3387481"/>
            <a:ext cx="2438057" cy="2136134"/>
          </a:xfrm>
          <a:prstGeom prst="rect">
            <a:avLst/>
          </a:prstGeom>
          <a:noFill/>
          <a:ln>
            <a:noFill/>
          </a:ln>
        </p:spPr>
      </p:pic>
      <p:sp>
        <p:nvSpPr>
          <p:cNvPr id="14" name="四角形: 角を丸くする 13">
            <a:extLst>
              <a:ext uri="{FF2B5EF4-FFF2-40B4-BE49-F238E27FC236}">
                <a16:creationId xmlns:a16="http://schemas.microsoft.com/office/drawing/2014/main" id="{6813C0A6-19E0-2351-F3CB-4486A116DFE9}"/>
              </a:ext>
            </a:extLst>
          </p:cNvPr>
          <p:cNvSpPr/>
          <p:nvPr/>
        </p:nvSpPr>
        <p:spPr>
          <a:xfrm>
            <a:off x="5046230" y="3126010"/>
            <a:ext cx="2771757" cy="2545447"/>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35" name="四角形: 角を丸くする 34">
            <a:extLst>
              <a:ext uri="{FF2B5EF4-FFF2-40B4-BE49-F238E27FC236}">
                <a16:creationId xmlns:a16="http://schemas.microsoft.com/office/drawing/2014/main" id="{0D1C1D43-D399-4111-87FD-6555EC2B7731}"/>
              </a:ext>
            </a:extLst>
          </p:cNvPr>
          <p:cNvSpPr/>
          <p:nvPr/>
        </p:nvSpPr>
        <p:spPr>
          <a:xfrm>
            <a:off x="8150742" y="4015933"/>
            <a:ext cx="1436970" cy="149135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dirty="0">
              <a:solidFill>
                <a:schemeClr val="tx1">
                  <a:lumMod val="75000"/>
                  <a:lumOff val="25000"/>
                </a:schemeClr>
              </a:solidFill>
            </a:endParaRPr>
          </a:p>
        </p:txBody>
      </p:sp>
      <p:pic>
        <p:nvPicPr>
          <p:cNvPr id="13" name="Google Shape;109;p16" descr="おもちゃ, 人形, 時計, 挿絵 が含まれている画像&#10;&#10;AI 生成コンテンツは誤りを含む可能性があります。">
            <a:extLst>
              <a:ext uri="{FF2B5EF4-FFF2-40B4-BE49-F238E27FC236}">
                <a16:creationId xmlns:a16="http://schemas.microsoft.com/office/drawing/2014/main" id="{1C877234-3246-D1B1-494F-307E169DCD2D}"/>
              </a:ext>
            </a:extLst>
          </p:cNvPr>
          <p:cNvPicPr preferRelativeResize="0"/>
          <p:nvPr/>
        </p:nvPicPr>
        <p:blipFill rotWithShape="1">
          <a:blip r:embed="rId5">
            <a:alphaModFix/>
          </a:blip>
          <a:srcRect/>
          <a:stretch/>
        </p:blipFill>
        <p:spPr>
          <a:xfrm>
            <a:off x="8383371" y="4064824"/>
            <a:ext cx="1054545" cy="1399020"/>
          </a:xfrm>
          <a:prstGeom prst="rect">
            <a:avLst/>
          </a:prstGeom>
          <a:noFill/>
          <a:ln>
            <a:noFill/>
          </a:ln>
        </p:spPr>
      </p:pic>
    </p:spTree>
    <p:extLst>
      <p:ext uri="{BB962C8B-B14F-4D97-AF65-F5344CB8AC3E}">
        <p14:creationId xmlns:p14="http://schemas.microsoft.com/office/powerpoint/2010/main" val="37734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p:nvPr/>
        </p:nvSpPr>
        <p:spPr>
          <a:xfrm>
            <a:off x="1638629" y="704417"/>
            <a:ext cx="662873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4800" b="1" dirty="0">
                <a:solidFill>
                  <a:schemeClr val="accent2">
                    <a:lumMod val="50000"/>
                  </a:schemeClr>
                </a:solidFill>
                <a:latin typeface="+mn-ea"/>
                <a:sym typeface="Arial"/>
              </a:rPr>
              <a:t>授業</a:t>
            </a:r>
            <a:r>
              <a:rPr lang="ja-JP" sz="4800" b="1" dirty="0">
                <a:solidFill>
                  <a:schemeClr val="accent2">
                    <a:lumMod val="50000"/>
                  </a:schemeClr>
                </a:solidFill>
                <a:latin typeface="+mn-ea"/>
                <a:sym typeface="Arial"/>
              </a:rPr>
              <a:t>の注意点</a:t>
            </a:r>
            <a:endParaRPr sz="4800" b="1" dirty="0">
              <a:solidFill>
                <a:schemeClr val="accent2">
                  <a:lumMod val="50000"/>
                </a:schemeClr>
              </a:solidFill>
              <a:latin typeface="+mn-ea"/>
              <a:sym typeface="Arial"/>
            </a:endParaRPr>
          </a:p>
        </p:txBody>
      </p:sp>
      <p:sp>
        <p:nvSpPr>
          <p:cNvPr id="103" name="Google Shape;103;p2"/>
          <p:cNvSpPr/>
          <p:nvPr/>
        </p:nvSpPr>
        <p:spPr>
          <a:xfrm>
            <a:off x="444780" y="2245606"/>
            <a:ext cx="9016439" cy="3812876"/>
          </a:xfrm>
          <a:prstGeom prst="roundRect">
            <a:avLst>
              <a:gd name="adj" fmla="val 11786"/>
            </a:avLst>
          </a:prstGeom>
          <a:solidFill>
            <a:schemeClr val="accent3">
              <a:lumMod val="40000"/>
              <a:lumOff val="60000"/>
            </a:schemeClr>
          </a:solidFill>
          <a:ln>
            <a:noFill/>
          </a:ln>
          <a:effectLst>
            <a:outerShdw blurRad="50800" dist="38100" dir="2700000" algn="tl" rotWithShape="0">
              <a:srgbClr val="000000">
                <a:alpha val="40000"/>
              </a:srgbClr>
            </a:outerShdw>
          </a:effectLst>
        </p:spPr>
        <p:txBody>
          <a:bodyPr spcFirstLastPara="1" wrap="square" lIns="91425" tIns="45700" rIns="91425" bIns="144000" anchor="b" anchorCtr="0">
            <a:noAutofit/>
          </a:bodyPr>
          <a:lstStyle/>
          <a:p>
            <a:pPr marL="361950" marR="0" lvl="0" indent="-361950" algn="l" rtl="0">
              <a:spcBef>
                <a:spcPts val="0"/>
              </a:spcBef>
              <a:spcAft>
                <a:spcPts val="0"/>
              </a:spcAft>
              <a:buClr>
                <a:srgbClr val="525252"/>
              </a:buClr>
              <a:buSzPts val="3200"/>
              <a:buFont typeface="Noto Sans Symbols"/>
              <a:buChar char="●"/>
            </a:pPr>
            <a:r>
              <a:rPr lang="ja-JP" sz="3200" b="1" dirty="0">
                <a:solidFill>
                  <a:schemeClr val="tx2">
                    <a:lumMod val="50000"/>
                  </a:schemeClr>
                </a:solidFill>
                <a:latin typeface="+mn-ea"/>
                <a:sym typeface="Arial"/>
              </a:rPr>
              <a:t>気分が悪くなったら、いつでも　教室を</a:t>
            </a:r>
            <a:r>
              <a:rPr lang="ja-JP" altLang="en-US" sz="3200" b="1" dirty="0">
                <a:solidFill>
                  <a:schemeClr val="tx2">
                    <a:lumMod val="50000"/>
                  </a:schemeClr>
                </a:solidFill>
                <a:latin typeface="+mn-ea"/>
                <a:sym typeface="Arial"/>
              </a:rPr>
              <a:t>出て</a:t>
            </a:r>
            <a:r>
              <a:rPr lang="ja-JP" sz="3200" b="1" dirty="0">
                <a:solidFill>
                  <a:schemeClr val="tx2">
                    <a:lumMod val="50000"/>
                  </a:schemeClr>
                </a:solidFill>
                <a:latin typeface="+mn-ea"/>
                <a:sym typeface="Arial"/>
              </a:rPr>
              <a:t>別室に　</a:t>
            </a:r>
            <a:r>
              <a:rPr lang="ja-JP" altLang="en-US" sz="3200" b="1" dirty="0">
                <a:solidFill>
                  <a:schemeClr val="tx2">
                    <a:lumMod val="50000"/>
                  </a:schemeClr>
                </a:solidFill>
                <a:latin typeface="+mn-ea"/>
                <a:sym typeface="Arial"/>
              </a:rPr>
              <a:t>移動</a:t>
            </a:r>
            <a:r>
              <a:rPr lang="ja-JP" sz="3200" b="1" dirty="0">
                <a:solidFill>
                  <a:schemeClr val="tx2">
                    <a:lumMod val="50000"/>
                  </a:schemeClr>
                </a:solidFill>
                <a:latin typeface="+mn-ea"/>
                <a:sym typeface="Arial"/>
              </a:rPr>
              <a:t>して</a:t>
            </a:r>
            <a:r>
              <a:rPr lang="ja-JP" altLang="en-US" sz="3200" b="1" dirty="0">
                <a:solidFill>
                  <a:schemeClr val="tx2">
                    <a:lumMod val="50000"/>
                  </a:schemeClr>
                </a:solidFill>
                <a:latin typeface="+mn-ea"/>
                <a:sym typeface="Arial"/>
              </a:rPr>
              <a:t>大丈夫</a:t>
            </a:r>
            <a:r>
              <a:rPr lang="ja-JP" sz="3200" b="1" dirty="0">
                <a:solidFill>
                  <a:schemeClr val="tx2">
                    <a:lumMod val="50000"/>
                  </a:schemeClr>
                </a:solidFill>
                <a:latin typeface="+mn-ea"/>
                <a:sym typeface="Arial"/>
              </a:rPr>
              <a:t>です。</a:t>
            </a:r>
            <a:endParaRPr sz="3200" b="1" dirty="0">
              <a:solidFill>
                <a:schemeClr val="tx2">
                  <a:lumMod val="50000"/>
                </a:schemeClr>
              </a:solidFill>
              <a:latin typeface="+mn-ea"/>
              <a:sym typeface="Arial"/>
            </a:endParaRPr>
          </a:p>
          <a:p>
            <a:pPr marL="361950" marR="0" lvl="0" indent="-361950" algn="l" rtl="0">
              <a:spcBef>
                <a:spcPts val="600"/>
              </a:spcBef>
              <a:spcAft>
                <a:spcPts val="0"/>
              </a:spcAft>
              <a:buClr>
                <a:srgbClr val="525252"/>
              </a:buClr>
              <a:buSzPts val="3200"/>
              <a:buFont typeface="Noto Sans Symbols"/>
              <a:buChar char="●"/>
            </a:pPr>
            <a:r>
              <a:rPr lang="ja-JP" altLang="en-US" sz="3200" b="1" dirty="0">
                <a:solidFill>
                  <a:schemeClr val="tx2">
                    <a:lumMod val="50000"/>
                  </a:schemeClr>
                </a:solidFill>
                <a:latin typeface="+mn-ea"/>
                <a:sym typeface="Arial"/>
              </a:rPr>
              <a:t>授業</a:t>
            </a:r>
            <a:r>
              <a:rPr lang="ja-JP" sz="3200" b="1" dirty="0">
                <a:solidFill>
                  <a:schemeClr val="tx2">
                    <a:lumMod val="50000"/>
                  </a:schemeClr>
                </a:solidFill>
                <a:latin typeface="+mn-ea"/>
                <a:sym typeface="Arial"/>
              </a:rPr>
              <a:t>で話したくないときは</a:t>
            </a:r>
            <a:r>
              <a:rPr lang="ja-JP" altLang="en-US" sz="3200" b="1" dirty="0">
                <a:solidFill>
                  <a:schemeClr val="tx2">
                    <a:lumMod val="50000"/>
                  </a:schemeClr>
                </a:solidFill>
                <a:latin typeface="+mn-ea"/>
                <a:sym typeface="Arial"/>
              </a:rPr>
              <a:t>、無理</a:t>
            </a:r>
            <a:r>
              <a:rPr lang="ja-JP" sz="3200" b="1" dirty="0">
                <a:solidFill>
                  <a:schemeClr val="tx2">
                    <a:lumMod val="50000"/>
                  </a:schemeClr>
                </a:solidFill>
                <a:latin typeface="+mn-ea"/>
                <a:sym typeface="Arial"/>
              </a:rPr>
              <a:t>に話す</a:t>
            </a:r>
            <a:r>
              <a:rPr lang="ja-JP" altLang="en-US" sz="3200" b="1" dirty="0">
                <a:solidFill>
                  <a:schemeClr val="tx2">
                    <a:lumMod val="50000"/>
                  </a:schemeClr>
                </a:solidFill>
                <a:latin typeface="+mn-ea"/>
                <a:sym typeface="Arial"/>
              </a:rPr>
              <a:t>必要</a:t>
            </a:r>
            <a:r>
              <a:rPr lang="ja-JP" sz="3200" b="1" dirty="0">
                <a:solidFill>
                  <a:schemeClr val="tx2">
                    <a:lumMod val="50000"/>
                  </a:schemeClr>
                </a:solidFill>
                <a:latin typeface="+mn-ea"/>
                <a:sym typeface="Arial"/>
              </a:rPr>
              <a:t>はありません。</a:t>
            </a:r>
            <a:endParaRPr sz="3200" b="1" dirty="0">
              <a:solidFill>
                <a:schemeClr val="tx2">
                  <a:lumMod val="50000"/>
                </a:schemeClr>
              </a:solidFill>
              <a:latin typeface="+mn-ea"/>
              <a:sym typeface="Arial"/>
            </a:endParaRPr>
          </a:p>
          <a:p>
            <a:pPr marL="361950" marR="0" lvl="0" indent="-361950" algn="l" rtl="0">
              <a:spcBef>
                <a:spcPts val="600"/>
              </a:spcBef>
              <a:spcAft>
                <a:spcPts val="0"/>
              </a:spcAft>
              <a:buClr>
                <a:srgbClr val="525252"/>
              </a:buClr>
              <a:buSzPts val="3200"/>
              <a:buFont typeface="Noto Sans Symbols"/>
              <a:buChar char="●"/>
            </a:pPr>
            <a:r>
              <a:rPr lang="ja-JP" altLang="en-US" sz="3200" b="1" dirty="0">
                <a:solidFill>
                  <a:schemeClr val="tx2">
                    <a:lumMod val="50000"/>
                  </a:schemeClr>
                </a:solidFill>
                <a:latin typeface="+mn-ea"/>
                <a:sym typeface="Arial"/>
              </a:rPr>
              <a:t>周りの生徒</a:t>
            </a:r>
            <a:r>
              <a:rPr lang="ja-JP" sz="3200" b="1" dirty="0">
                <a:solidFill>
                  <a:schemeClr val="tx2">
                    <a:lumMod val="50000"/>
                  </a:schemeClr>
                </a:solidFill>
                <a:latin typeface="+mn-ea"/>
                <a:sym typeface="Arial"/>
              </a:rPr>
              <a:t>にも</a:t>
            </a:r>
            <a:r>
              <a:rPr lang="ja-JP" altLang="en-US" sz="3200" b="1" dirty="0">
                <a:solidFill>
                  <a:schemeClr val="tx2">
                    <a:lumMod val="50000"/>
                  </a:schemeClr>
                </a:solidFill>
                <a:latin typeface="+mn-ea"/>
                <a:sym typeface="Arial"/>
              </a:rPr>
              <a:t>、無理</a:t>
            </a:r>
            <a:r>
              <a:rPr lang="ja-JP" sz="3200" b="1" dirty="0">
                <a:solidFill>
                  <a:schemeClr val="tx2">
                    <a:lumMod val="50000"/>
                  </a:schemeClr>
                </a:solidFill>
                <a:latin typeface="+mn-ea"/>
                <a:sym typeface="Arial"/>
              </a:rPr>
              <a:t>に聞きだそうとしないように気をつけましょう。</a:t>
            </a:r>
            <a:endParaRPr sz="3200" b="1" dirty="0">
              <a:solidFill>
                <a:schemeClr val="tx2">
                  <a:lumMod val="50000"/>
                </a:schemeClr>
              </a:solidFill>
              <a:latin typeface="+mn-ea"/>
              <a:sym typeface="Arial"/>
            </a:endParaRPr>
          </a:p>
        </p:txBody>
      </p:sp>
      <p:sp>
        <p:nvSpPr>
          <p:cNvPr id="2" name="スライド番号プレースホルダー 3">
            <a:extLst>
              <a:ext uri="{FF2B5EF4-FFF2-40B4-BE49-F238E27FC236}">
                <a16:creationId xmlns:a16="http://schemas.microsoft.com/office/drawing/2014/main" id="{449436A2-2311-8A90-0453-33C0298E5FC1}"/>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a:t>
            </a:fld>
            <a:endParaRPr kumimoji="1" lang="en-US" altLang="ja-JP" dirty="0">
              <a:latin typeface="Meiryo UI" panose="020B0604030504040204" pitchFamily="50" charset="-128"/>
              <a:ea typeface="Meiryo UI"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87183-55C5-A304-2C77-31FBA17D6A69}"/>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519A9B7-B317-7FDF-42EF-7937170F1BE3}"/>
              </a:ext>
            </a:extLst>
          </p:cNvPr>
          <p:cNvGrpSpPr/>
          <p:nvPr/>
        </p:nvGrpSpPr>
        <p:grpSpPr>
          <a:xfrm>
            <a:off x="747963" y="3633769"/>
            <a:ext cx="8410073" cy="2725301"/>
            <a:chOff x="705136" y="6335667"/>
            <a:chExt cx="8410073" cy="2725301"/>
          </a:xfrm>
        </p:grpSpPr>
        <p:sp>
          <p:nvSpPr>
            <p:cNvPr id="4" name="四角形: 角を丸くする 42">
              <a:extLst>
                <a:ext uri="{FF2B5EF4-FFF2-40B4-BE49-F238E27FC236}">
                  <a16:creationId xmlns:a16="http://schemas.microsoft.com/office/drawing/2014/main" id="{6EB7B84E-D5A1-C327-5D08-9DAEA0975E57}"/>
                </a:ext>
              </a:extLst>
            </p:cNvPr>
            <p:cNvSpPr/>
            <p:nvPr/>
          </p:nvSpPr>
          <p:spPr>
            <a:xfrm>
              <a:off x="705136" y="7120990"/>
              <a:ext cx="8410073" cy="1939978"/>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457200" indent="-457200">
                <a:buFont typeface="Wingdings" panose="05000000000000000000" pitchFamily="2" charset="2"/>
                <a:buChar char="l"/>
              </a:pPr>
              <a:r>
                <a:rPr lang="en-US" altLang="ja-JP" sz="2800" b="1" dirty="0">
                  <a:solidFill>
                    <a:schemeClr val="tx2">
                      <a:lumMod val="50000"/>
                    </a:schemeClr>
                  </a:solidFill>
                  <a:latin typeface="Meiryo UI" panose="020B0604030504040204" pitchFamily="50" charset="-128"/>
                  <a:ea typeface="Meiryo UI" panose="020B0604030504040204" pitchFamily="50" charset="-128"/>
                </a:rPr>
                <a:t>2</a:t>
              </a:r>
              <a:r>
                <a:rPr lang="ja-JP" altLang="en-US" sz="2800" b="1" dirty="0">
                  <a:solidFill>
                    <a:schemeClr val="tx2">
                      <a:lumMod val="50000"/>
                    </a:schemeClr>
                  </a:solidFill>
                  <a:latin typeface="Meiryo UI" panose="020B0604030504040204" pitchFamily="50" charset="-128"/>
                  <a:ea typeface="Meiryo UI" panose="020B0604030504040204" pitchFamily="50" charset="-128"/>
                </a:rPr>
                <a:t>人だけの秘密にするように口止めする</a:t>
              </a:r>
              <a:endParaRPr lang="en-US" altLang="ja-JP" sz="2800" b="1" dirty="0">
                <a:solidFill>
                  <a:schemeClr val="tx2">
                    <a:lumMod val="50000"/>
                  </a:schemeClr>
                </a:solidFill>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lang="ja-JP" altLang="en-US" sz="2800" b="1" dirty="0">
                  <a:solidFill>
                    <a:schemeClr val="tx2">
                      <a:lumMod val="50000"/>
                    </a:schemeClr>
                  </a:solidFill>
                  <a:latin typeface="Meiryo UI" panose="020B0604030504040204" pitchFamily="50" charset="-128"/>
                  <a:ea typeface="Meiryo UI" panose="020B0604030504040204" pitchFamily="50" charset="-128"/>
                </a:rPr>
                <a:t>いつも</a:t>
              </a:r>
              <a:r>
                <a:rPr lang="en-US" altLang="ja-JP" sz="2800" b="1" dirty="0">
                  <a:solidFill>
                    <a:schemeClr val="tx2">
                      <a:lumMod val="50000"/>
                    </a:schemeClr>
                  </a:solidFill>
                  <a:latin typeface="Meiryo UI" panose="020B0604030504040204" pitchFamily="50" charset="-128"/>
                  <a:ea typeface="Meiryo UI" panose="020B0604030504040204" pitchFamily="50" charset="-128"/>
                </a:rPr>
                <a:t>2</a:t>
              </a:r>
              <a:r>
                <a:rPr lang="ja-JP" altLang="en-US" sz="2800" b="1" dirty="0">
                  <a:solidFill>
                    <a:schemeClr val="tx2">
                      <a:lumMod val="50000"/>
                    </a:schemeClr>
                  </a:solidFill>
                  <a:latin typeface="Meiryo UI" panose="020B0604030504040204" pitchFamily="50" charset="-128"/>
                  <a:ea typeface="Meiryo UI" panose="020B0604030504040204" pitchFamily="50" charset="-128"/>
                </a:rPr>
                <a:t>人きりになりたがる</a:t>
              </a:r>
              <a:endParaRPr lang="en-US" altLang="ja-JP" sz="2800" b="1" dirty="0">
                <a:solidFill>
                  <a:schemeClr val="tx2">
                    <a:lumMod val="50000"/>
                  </a:schemeClr>
                </a:solidFill>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lang="ja-JP" altLang="en-US" sz="2800" b="1" dirty="0">
                  <a:solidFill>
                    <a:schemeClr val="tx2">
                      <a:lumMod val="50000"/>
                    </a:schemeClr>
                  </a:solidFill>
                  <a:latin typeface="Meiryo UI" panose="020B0604030504040204" pitchFamily="50" charset="-128"/>
                  <a:ea typeface="Meiryo UI" panose="020B0604030504040204" pitchFamily="50" charset="-128"/>
                </a:rPr>
                <a:t>みんな経験していることだから大丈夫という</a:t>
              </a:r>
              <a:endParaRPr lang="en-US" altLang="ja-JP" sz="2800" b="1" dirty="0">
                <a:solidFill>
                  <a:schemeClr val="tx2">
                    <a:lumMod val="50000"/>
                  </a:schemeClr>
                </a:solidFill>
                <a:latin typeface="Meiryo UI" panose="020B0604030504040204" pitchFamily="50" charset="-128"/>
                <a:ea typeface="Meiryo UI" panose="020B0604030504040204" pitchFamily="50" charset="-128"/>
              </a:endParaRPr>
            </a:p>
            <a:p>
              <a:pPr marL="457200" indent="-457200">
                <a:buFont typeface="Wingdings" panose="05000000000000000000" pitchFamily="2" charset="2"/>
                <a:buChar char="l"/>
              </a:pPr>
              <a:r>
                <a:rPr lang="ja-JP" altLang="en-US" sz="2800" b="1" dirty="0">
                  <a:solidFill>
                    <a:schemeClr val="tx2">
                      <a:lumMod val="50000"/>
                    </a:schemeClr>
                  </a:solidFill>
                  <a:latin typeface="Meiryo UI" panose="020B0604030504040204" pitchFamily="50" charset="-128"/>
                  <a:ea typeface="Meiryo UI" panose="020B0604030504040204" pitchFamily="50" charset="-128"/>
                </a:rPr>
                <a:t>他人に知られたら大変なことになるという　　等</a:t>
              </a:r>
              <a:endParaRPr lang="en-US" altLang="ja-JP" sz="2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5" name="矢印: 右 26">
              <a:extLst>
                <a:ext uri="{FF2B5EF4-FFF2-40B4-BE49-F238E27FC236}">
                  <a16:creationId xmlns:a16="http://schemas.microsoft.com/office/drawing/2014/main" id="{5DC34186-D2D4-4AB6-70B0-0D32319BA223}"/>
                </a:ext>
              </a:extLst>
            </p:cNvPr>
            <p:cNvSpPr/>
            <p:nvPr/>
          </p:nvSpPr>
          <p:spPr>
            <a:xfrm rot="5400000">
              <a:off x="4663203" y="6340321"/>
              <a:ext cx="493940"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schemeClr>
                </a:solidFill>
              </a:endParaRPr>
            </a:p>
          </p:txBody>
        </p:sp>
      </p:grpSp>
      <p:sp>
        <p:nvSpPr>
          <p:cNvPr id="9" name="テキスト ボックス 8">
            <a:extLst>
              <a:ext uri="{FF2B5EF4-FFF2-40B4-BE49-F238E27FC236}">
                <a16:creationId xmlns:a16="http://schemas.microsoft.com/office/drawing/2014/main" id="{1E51D61C-3DA7-3DE1-4813-9A58FAC4C205}"/>
              </a:ext>
            </a:extLst>
          </p:cNvPr>
          <p:cNvSpPr txBox="1"/>
          <p:nvPr/>
        </p:nvSpPr>
        <p:spPr>
          <a:xfrm>
            <a:off x="747963" y="1531189"/>
            <a:ext cx="8203723" cy="1938992"/>
          </a:xfrm>
          <a:prstGeom prst="rect">
            <a:avLst/>
          </a:prstGeom>
          <a:noFill/>
        </p:spPr>
        <p:txBody>
          <a:bodyPr wrap="square">
            <a:spAutoFit/>
          </a:bodyPr>
          <a:lstStyle/>
          <a:p>
            <a:r>
              <a:rPr lang="ja-JP" altLang="en-US" sz="2400" b="1" spc="200" dirty="0">
                <a:solidFill>
                  <a:schemeClr val="accent2">
                    <a:lumMod val="50000"/>
                  </a:schemeClr>
                </a:solidFill>
                <a:latin typeface="+mn-ea"/>
              </a:rPr>
              <a:t>性的グルーミングとは</a:t>
            </a:r>
            <a:r>
              <a:rPr lang="en-US" altLang="ja-JP" sz="2400" b="1" spc="200" dirty="0">
                <a:solidFill>
                  <a:schemeClr val="accent2">
                    <a:lumMod val="50000"/>
                  </a:schemeClr>
                </a:solidFill>
                <a:latin typeface="+mn-ea"/>
              </a:rPr>
              <a:t>?</a:t>
            </a:r>
          </a:p>
          <a:p>
            <a:endParaRPr lang="ja-JP" altLang="en-US" sz="2400" b="1" spc="200" dirty="0">
              <a:solidFill>
                <a:schemeClr val="accent2">
                  <a:lumMod val="50000"/>
                </a:schemeClr>
              </a:solidFill>
              <a:latin typeface="+mn-ea"/>
            </a:endParaRPr>
          </a:p>
          <a:p>
            <a:r>
              <a:rPr lang="ja-JP" altLang="en-US" sz="2400" b="1" dirty="0">
                <a:solidFill>
                  <a:schemeClr val="accent3">
                    <a:lumMod val="50000"/>
                  </a:schemeClr>
                </a:solidFill>
                <a:latin typeface="+mn-ea"/>
              </a:rPr>
              <a:t>少しずつ距離を縮めて安心させてから、性加害を行うことを性的グルーミングといいます。</a:t>
            </a:r>
            <a:endParaRPr lang="en-US" altLang="ja-JP" sz="2400" b="1" dirty="0">
              <a:solidFill>
                <a:schemeClr val="accent3">
                  <a:lumMod val="50000"/>
                </a:schemeClr>
              </a:solidFill>
              <a:latin typeface="+mn-ea"/>
            </a:endParaRPr>
          </a:p>
          <a:p>
            <a:r>
              <a:rPr lang="ja-JP" altLang="en-US" sz="2400" b="1" dirty="0">
                <a:solidFill>
                  <a:schemeClr val="accent3">
                    <a:lumMod val="50000"/>
                  </a:schemeClr>
                </a:solidFill>
                <a:latin typeface="+mn-ea"/>
              </a:rPr>
              <a:t>立場の違いを利用する場合もあります。</a:t>
            </a:r>
            <a:endParaRPr lang="ja-JP" altLang="en-US" sz="2400" dirty="0">
              <a:solidFill>
                <a:schemeClr val="accent3">
                  <a:lumMod val="50000"/>
                </a:schemeClr>
              </a:solidFill>
            </a:endParaRPr>
          </a:p>
        </p:txBody>
      </p:sp>
      <p:sp>
        <p:nvSpPr>
          <p:cNvPr id="3" name="正方形/長方形 2">
            <a:extLst>
              <a:ext uri="{FF2B5EF4-FFF2-40B4-BE49-F238E27FC236}">
                <a16:creationId xmlns:a16="http://schemas.microsoft.com/office/drawing/2014/main" id="{00202F18-6605-74AC-3C6A-1B760627A383}"/>
              </a:ext>
            </a:extLst>
          </p:cNvPr>
          <p:cNvSpPr/>
          <p:nvPr/>
        </p:nvSpPr>
        <p:spPr>
          <a:xfrm>
            <a:off x="2096995" y="198499"/>
            <a:ext cx="5729454"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性暴力はどうして起こるの？</a:t>
            </a:r>
          </a:p>
        </p:txBody>
      </p:sp>
      <p:sp>
        <p:nvSpPr>
          <p:cNvPr id="7" name="四角形: 角を丸くする 6">
            <a:extLst>
              <a:ext uri="{FF2B5EF4-FFF2-40B4-BE49-F238E27FC236}">
                <a16:creationId xmlns:a16="http://schemas.microsoft.com/office/drawing/2014/main" id="{715F8D77-3113-7FE7-5120-83D1D4BE0D0D}"/>
              </a:ext>
            </a:extLst>
          </p:cNvPr>
          <p:cNvSpPr/>
          <p:nvPr/>
        </p:nvSpPr>
        <p:spPr>
          <a:xfrm>
            <a:off x="287147" y="889265"/>
            <a:ext cx="9359900" cy="428361"/>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lgn="ctr"/>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性暴力は、「</a:t>
            </a:r>
            <a:r>
              <a:rPr lang="ja-JP" altLang="en-US" sz="2000" b="1" spc="200" dirty="0">
                <a:solidFill>
                  <a:schemeClr val="accent2">
                    <a:lumMod val="50000"/>
                  </a:schemeClr>
                </a:solidFill>
                <a:latin typeface="+mn-ea"/>
              </a:rPr>
              <a:t>性的グルーミング」によっても</a:t>
            </a:r>
            <a:r>
              <a:rPr lang="ja-JP" altLang="en-US" sz="2000" b="1" dirty="0">
                <a:solidFill>
                  <a:schemeClr val="accent2">
                    <a:lumMod val="50000"/>
                  </a:schemeClr>
                </a:solidFill>
                <a:latin typeface="Meiryo UI" panose="020B0604030504040204" pitchFamily="50" charset="-128"/>
                <a:ea typeface="Meiryo UI" panose="020B0604030504040204" pitchFamily="50" charset="-128"/>
              </a:rPr>
              <a:t>起こります。</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8" name="スライド番号プレースホルダー 3">
            <a:extLst>
              <a:ext uri="{FF2B5EF4-FFF2-40B4-BE49-F238E27FC236}">
                <a16:creationId xmlns:a16="http://schemas.microsoft.com/office/drawing/2014/main" id="{761F6096-2C37-BBA4-443F-2423A3128125}"/>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19</a:t>
            </a:fld>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217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20</a:t>
            </a:fld>
            <a:endParaRPr kumimoji="1" lang="en-US" altLang="ja-JP"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20593E49-6B4A-47B8-8904-EBB4B816BFBD}"/>
              </a:ext>
            </a:extLst>
          </p:cNvPr>
          <p:cNvSpPr/>
          <p:nvPr/>
        </p:nvSpPr>
        <p:spPr>
          <a:xfrm>
            <a:off x="1211339" y="198499"/>
            <a:ext cx="7500771"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性暴力が起きないようにするためには</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9D5596B2-FC4E-46F2-870D-09B1AA234438}"/>
              </a:ext>
            </a:extLst>
          </p:cNvPr>
          <p:cNvSpPr/>
          <p:nvPr/>
        </p:nvSpPr>
        <p:spPr>
          <a:xfrm>
            <a:off x="273050" y="1070090"/>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a:spcBef>
                <a:spcPts val="600"/>
              </a:spcBef>
            </a:pPr>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性暴力の被害者と加害者を生まないためには、自分を大切にし、相手も大切にして、</a:t>
            </a:r>
            <a:br>
              <a:rPr lang="en-US" altLang="ja-JP" sz="2000" b="1" dirty="0">
                <a:solidFill>
                  <a:schemeClr val="accent2">
                    <a:lumMod val="50000"/>
                  </a:schemeClr>
                </a:solidFill>
                <a:latin typeface="Meiryo UI" panose="020B0604030504040204" pitchFamily="50" charset="-128"/>
                <a:ea typeface="Meiryo UI" panose="020B0604030504040204" pitchFamily="50" charset="-128"/>
              </a:rPr>
            </a:br>
            <a:r>
              <a:rPr lang="ja-JP" altLang="en-US" sz="2000" b="1" dirty="0">
                <a:solidFill>
                  <a:schemeClr val="accent2">
                    <a:lumMod val="50000"/>
                  </a:schemeClr>
                </a:solidFill>
                <a:latin typeface="Meiryo UI" panose="020B0604030504040204" pitchFamily="50" charset="-128"/>
                <a:ea typeface="Meiryo UI" panose="020B0604030504040204" pitchFamily="50" charset="-128"/>
              </a:rPr>
              <a:t>相手とよりよい人間関係をつくっていくことがとても大事です。</a:t>
            </a:r>
          </a:p>
        </p:txBody>
      </p:sp>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04AEA435-B31B-4539-8205-5709B4C818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6052" y="4566079"/>
            <a:ext cx="1420964" cy="1800000"/>
          </a:xfrm>
          <a:prstGeom prst="rect">
            <a:avLst/>
          </a:prstGeom>
        </p:spPr>
      </p:pic>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6AF9CB41-5451-4B43-9BD1-01AEAE46C9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2426" y="4566079"/>
            <a:ext cx="1878358" cy="1800000"/>
          </a:xfrm>
          <a:prstGeom prst="rect">
            <a:avLst/>
          </a:prstGeom>
        </p:spPr>
      </p:pic>
      <p:pic>
        <p:nvPicPr>
          <p:cNvPr id="19" name="図 18" descr="アイコン&#10;&#10;自動的に生成された説明">
            <a:extLst>
              <a:ext uri="{FF2B5EF4-FFF2-40B4-BE49-F238E27FC236}">
                <a16:creationId xmlns:a16="http://schemas.microsoft.com/office/drawing/2014/main" id="{39C47898-2784-4984-8822-C23FCBD0B5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8727" y="4680965"/>
            <a:ext cx="1315602" cy="1613114"/>
          </a:xfrm>
          <a:prstGeom prst="rect">
            <a:avLst/>
          </a:prstGeom>
        </p:spPr>
      </p:pic>
      <p:sp>
        <p:nvSpPr>
          <p:cNvPr id="22" name="正方形/長方形 21">
            <a:extLst>
              <a:ext uri="{FF2B5EF4-FFF2-40B4-BE49-F238E27FC236}">
                <a16:creationId xmlns:a16="http://schemas.microsoft.com/office/drawing/2014/main" id="{A6026965-B9BB-4DB8-82B5-D73E5E0562AC}"/>
              </a:ext>
            </a:extLst>
          </p:cNvPr>
          <p:cNvSpPr/>
          <p:nvPr/>
        </p:nvSpPr>
        <p:spPr>
          <a:xfrm>
            <a:off x="681185" y="1913184"/>
            <a:ext cx="8561959" cy="400110"/>
          </a:xfrm>
          <a:prstGeom prst="rect">
            <a:avLst/>
          </a:prstGeom>
        </p:spPr>
        <p:txBody>
          <a:bodyPr wrap="none">
            <a:spAutoFit/>
          </a:bodyPr>
          <a:lstStyle/>
          <a:p>
            <a:pPr algn="ctr"/>
            <a:r>
              <a:rPr lang="ja-JP" altLang="en-US" sz="2000" b="1" spc="200" dirty="0">
                <a:solidFill>
                  <a:schemeClr val="accent2">
                    <a:lumMod val="50000"/>
                  </a:schemeClr>
                </a:solidFill>
                <a:latin typeface="Meiryo UI" panose="020B0604030504040204" pitchFamily="50" charset="-128"/>
                <a:ea typeface="Meiryo UI" panose="020B0604030504040204" pitchFamily="50" charset="-128"/>
              </a:rPr>
              <a:t>よりよい人間関係をつくることは、性暴力を防ぐことにつながっていきます。</a:t>
            </a:r>
            <a:endParaRPr lang="en-US" altLang="ja-JP" sz="2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3" name="楕円 22">
            <a:extLst>
              <a:ext uri="{FF2B5EF4-FFF2-40B4-BE49-F238E27FC236}">
                <a16:creationId xmlns:a16="http://schemas.microsoft.com/office/drawing/2014/main" id="{4F1A87A8-13F9-49C8-B945-55329B95DBE2}"/>
              </a:ext>
            </a:extLst>
          </p:cNvPr>
          <p:cNvSpPr/>
          <p:nvPr/>
        </p:nvSpPr>
        <p:spPr>
          <a:xfrm>
            <a:off x="6806534" y="2329591"/>
            <a:ext cx="1980000" cy="1080000"/>
          </a:xfrm>
          <a:prstGeom prst="ellipse">
            <a:avLst/>
          </a:prstGeom>
          <a:solidFill>
            <a:schemeClr val="accent3">
              <a:lumMod val="40000"/>
              <a:lumOff val="60000"/>
            </a:schemeClr>
          </a:solidFill>
          <a:ln w="19050">
            <a:solidFill>
              <a:schemeClr val="bg1"/>
            </a:solidFill>
          </a:ln>
          <a:effectLst>
            <a:glow rad="101600">
              <a:schemeClr val="bg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暴力を</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ゆるさない</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24" name="楕円 23">
            <a:extLst>
              <a:ext uri="{FF2B5EF4-FFF2-40B4-BE49-F238E27FC236}">
                <a16:creationId xmlns:a16="http://schemas.microsoft.com/office/drawing/2014/main" id="{4B055650-1D97-4FFA-9DA2-0051278BE71B}"/>
              </a:ext>
            </a:extLst>
          </p:cNvPr>
          <p:cNvSpPr/>
          <p:nvPr/>
        </p:nvSpPr>
        <p:spPr>
          <a:xfrm>
            <a:off x="7256534" y="5986475"/>
            <a:ext cx="1080000" cy="540000"/>
          </a:xfrm>
          <a:prstGeom prst="ellipse">
            <a:avLst/>
          </a:prstGeom>
          <a:solidFill>
            <a:srgbClr val="AF5A7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b="1" dirty="0">
                <a:solidFill>
                  <a:schemeClr val="bg1"/>
                </a:solidFill>
                <a:effectLst>
                  <a:outerShdw blurRad="38100" dist="38100" dir="2700000" algn="tl">
                    <a:srgbClr val="000000">
                      <a:alpha val="43137"/>
                    </a:srgbClr>
                  </a:outerShdw>
                </a:effectLst>
                <a:latin typeface="+mj-ea"/>
              </a:rPr>
              <a:t>STOP!</a:t>
            </a:r>
            <a:endParaRPr kumimoji="1" lang="ja-JP" altLang="en-US" sz="2000" b="1" dirty="0">
              <a:solidFill>
                <a:schemeClr val="bg1"/>
              </a:solidFill>
              <a:effectLst>
                <a:outerShdw blurRad="38100" dist="38100" dir="2700000" algn="tl">
                  <a:srgbClr val="000000">
                    <a:alpha val="43137"/>
                  </a:srgbClr>
                </a:outerShdw>
              </a:effectLst>
              <a:latin typeface="+mj-ea"/>
            </a:endParaRPr>
          </a:p>
        </p:txBody>
      </p:sp>
      <p:sp>
        <p:nvSpPr>
          <p:cNvPr id="25" name="楕円 24">
            <a:extLst>
              <a:ext uri="{FF2B5EF4-FFF2-40B4-BE49-F238E27FC236}">
                <a16:creationId xmlns:a16="http://schemas.microsoft.com/office/drawing/2014/main" id="{264E35E7-A016-4B80-8336-3374774DCA87}"/>
              </a:ext>
            </a:extLst>
          </p:cNvPr>
          <p:cNvSpPr/>
          <p:nvPr/>
        </p:nvSpPr>
        <p:spPr>
          <a:xfrm>
            <a:off x="3951605" y="2329712"/>
            <a:ext cx="1980000" cy="1080000"/>
          </a:xfrm>
          <a:prstGeom prst="ellipse">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相手を</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大切にする</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30" name="楕円 29">
            <a:extLst>
              <a:ext uri="{FF2B5EF4-FFF2-40B4-BE49-F238E27FC236}">
                <a16:creationId xmlns:a16="http://schemas.microsoft.com/office/drawing/2014/main" id="{D935260C-4149-4E2C-8409-17A978145FC0}"/>
              </a:ext>
            </a:extLst>
          </p:cNvPr>
          <p:cNvSpPr/>
          <p:nvPr/>
        </p:nvSpPr>
        <p:spPr>
          <a:xfrm>
            <a:off x="4401605" y="5986475"/>
            <a:ext cx="1080000" cy="540000"/>
          </a:xfrm>
          <a:prstGeom prst="ellipse">
            <a:avLst/>
          </a:prstGeom>
          <a:solidFill>
            <a:srgbClr val="AF5A7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b="1" dirty="0">
                <a:solidFill>
                  <a:schemeClr val="bg1"/>
                </a:solidFill>
                <a:effectLst>
                  <a:outerShdw blurRad="38100" dist="38100" dir="2700000" algn="tl">
                    <a:srgbClr val="000000">
                      <a:alpha val="43137"/>
                    </a:srgbClr>
                  </a:outerShdw>
                </a:effectLst>
                <a:latin typeface="+mj-ea"/>
              </a:rPr>
              <a:t>STOP!</a:t>
            </a:r>
            <a:endParaRPr kumimoji="1" lang="ja-JP" altLang="en-US" sz="2000" b="1" dirty="0">
              <a:solidFill>
                <a:schemeClr val="bg1"/>
              </a:solidFill>
              <a:effectLst>
                <a:outerShdw blurRad="38100" dist="38100" dir="2700000" algn="tl">
                  <a:srgbClr val="000000">
                    <a:alpha val="43137"/>
                  </a:srgbClr>
                </a:outerShdw>
              </a:effectLst>
              <a:latin typeface="+mj-ea"/>
            </a:endParaRPr>
          </a:p>
        </p:txBody>
      </p:sp>
      <p:sp>
        <p:nvSpPr>
          <p:cNvPr id="35" name="楕円 34">
            <a:extLst>
              <a:ext uri="{FF2B5EF4-FFF2-40B4-BE49-F238E27FC236}">
                <a16:creationId xmlns:a16="http://schemas.microsoft.com/office/drawing/2014/main" id="{016F1524-39F4-4311-9A24-6DDB9A521B6C}"/>
              </a:ext>
            </a:extLst>
          </p:cNvPr>
          <p:cNvSpPr/>
          <p:nvPr/>
        </p:nvSpPr>
        <p:spPr>
          <a:xfrm>
            <a:off x="1156528" y="2329591"/>
            <a:ext cx="1980000" cy="1080000"/>
          </a:xfrm>
          <a:prstGeom prst="ellipse">
            <a:avLst/>
          </a:prstGeom>
          <a:solidFill>
            <a:schemeClr val="accent3">
              <a:lumMod val="40000"/>
              <a:lumOff val="60000"/>
            </a:schemeClr>
          </a:solidFill>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自分を</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大切にする</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39" name="楕円 38">
            <a:extLst>
              <a:ext uri="{FF2B5EF4-FFF2-40B4-BE49-F238E27FC236}">
                <a16:creationId xmlns:a16="http://schemas.microsoft.com/office/drawing/2014/main" id="{64E5AAD9-AB42-433B-AE54-837AE2B02B28}"/>
              </a:ext>
            </a:extLst>
          </p:cNvPr>
          <p:cNvSpPr/>
          <p:nvPr/>
        </p:nvSpPr>
        <p:spPr>
          <a:xfrm>
            <a:off x="1606528" y="5986475"/>
            <a:ext cx="1080000" cy="540000"/>
          </a:xfrm>
          <a:prstGeom prst="ellipse">
            <a:avLst/>
          </a:prstGeom>
          <a:solidFill>
            <a:srgbClr val="AF5A7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b="1" dirty="0">
                <a:solidFill>
                  <a:schemeClr val="bg1"/>
                </a:solidFill>
                <a:effectLst>
                  <a:outerShdw blurRad="38100" dist="38100" dir="2700000" algn="tl">
                    <a:srgbClr val="000000">
                      <a:alpha val="43137"/>
                    </a:srgbClr>
                  </a:outerShdw>
                </a:effectLst>
                <a:latin typeface="+mj-ea"/>
                <a:ea typeface="+mj-ea"/>
              </a:rPr>
              <a:t>STOP!</a:t>
            </a:r>
            <a:endParaRPr kumimoji="1" lang="ja-JP" altLang="en-US" sz="2000" b="1" dirty="0">
              <a:solidFill>
                <a:schemeClr val="bg1"/>
              </a:solidFill>
              <a:effectLst>
                <a:outerShdw blurRad="38100" dist="38100" dir="2700000" algn="tl">
                  <a:srgbClr val="000000">
                    <a:alpha val="43137"/>
                  </a:srgbClr>
                </a:outerShdw>
              </a:effectLst>
              <a:latin typeface="+mj-ea"/>
              <a:ea typeface="+mj-ea"/>
            </a:endParaRPr>
          </a:p>
        </p:txBody>
      </p:sp>
      <p:cxnSp>
        <p:nvCxnSpPr>
          <p:cNvPr id="40" name="直線コネクタ 39">
            <a:extLst>
              <a:ext uri="{FF2B5EF4-FFF2-40B4-BE49-F238E27FC236}">
                <a16:creationId xmlns:a16="http://schemas.microsoft.com/office/drawing/2014/main" id="{3328CE8B-E0CE-457D-86A2-3E242862D5F6}"/>
              </a:ext>
            </a:extLst>
          </p:cNvPr>
          <p:cNvCxnSpPr/>
          <p:nvPr/>
        </p:nvCxnSpPr>
        <p:spPr>
          <a:xfrm flipV="1">
            <a:off x="392506" y="3674810"/>
            <a:ext cx="912098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1E32F08A-27A2-4EA2-8DC0-662D0FC8DA7C}"/>
              </a:ext>
            </a:extLst>
          </p:cNvPr>
          <p:cNvSpPr/>
          <p:nvPr/>
        </p:nvSpPr>
        <p:spPr>
          <a:xfrm>
            <a:off x="2679786" y="3520922"/>
            <a:ext cx="4546436" cy="307777"/>
          </a:xfrm>
          <a:prstGeom prst="rect">
            <a:avLst/>
          </a:prstGeom>
          <a:solidFill>
            <a:schemeClr val="bg1"/>
          </a:solidFill>
        </p:spPr>
        <p:txBody>
          <a:bodyPr wrap="none" tIns="0" bIns="0">
            <a:spAutoFit/>
          </a:bodyPr>
          <a:lstStyle/>
          <a:p>
            <a:pPr algn="ctr"/>
            <a:r>
              <a:rPr lang="en-US" altLang="ja-JP" sz="2000" b="1" spc="200" dirty="0">
                <a:solidFill>
                  <a:schemeClr val="tx1">
                    <a:lumMod val="65000"/>
                    <a:lumOff val="35000"/>
                  </a:schemeClr>
                </a:solidFill>
                <a:latin typeface="Meiryo UI" panose="020B0604030504040204" pitchFamily="50" charset="-128"/>
                <a:ea typeface="Meiryo UI" panose="020B0604030504040204" pitchFamily="50" charset="-128"/>
              </a:rPr>
              <a:t>SNS</a:t>
            </a:r>
            <a:r>
              <a:rPr lang="ja-JP" altLang="en-US" sz="2000" b="1" spc="200" dirty="0">
                <a:solidFill>
                  <a:schemeClr val="tx1">
                    <a:lumMod val="65000"/>
                    <a:lumOff val="35000"/>
                  </a:schemeClr>
                </a:solidFill>
                <a:latin typeface="Meiryo UI" panose="020B0604030504040204" pitchFamily="50" charset="-128"/>
                <a:ea typeface="Meiryo UI" panose="020B0604030504040204" pitchFamily="50" charset="-128"/>
              </a:rPr>
              <a:t>等を通じた被害を例にすると・・・</a:t>
            </a:r>
            <a:endParaRPr lang="en-US" altLang="ja-JP" sz="2000" b="1" spc="2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7378F185-526A-4302-B24E-C758679C57F8}"/>
              </a:ext>
            </a:extLst>
          </p:cNvPr>
          <p:cNvSpPr/>
          <p:nvPr/>
        </p:nvSpPr>
        <p:spPr>
          <a:xfrm>
            <a:off x="1030423" y="3962354"/>
            <a:ext cx="2246128" cy="523220"/>
          </a:xfrm>
          <a:prstGeom prst="rect">
            <a:avLst/>
          </a:prstGeom>
        </p:spPr>
        <p:txBody>
          <a:bodyPr wrap="none">
            <a:spAutoFit/>
          </a:bodyPr>
          <a:lstStyle/>
          <a:p>
            <a:pPr algn="ctr"/>
            <a:r>
              <a:rPr kumimoji="1" lang="ja-JP" altLang="en-US" sz="1400" b="1" dirty="0">
                <a:solidFill>
                  <a:schemeClr val="tx1">
                    <a:lumMod val="75000"/>
                    <a:lumOff val="25000"/>
                  </a:schemeClr>
                </a:solidFill>
              </a:rPr>
              <a:t>自分の下着姿や裸の写真を</a:t>
            </a:r>
            <a:endParaRPr kumimoji="1" lang="en-US" altLang="ja-JP" sz="1400" b="1" dirty="0">
              <a:solidFill>
                <a:schemeClr val="tx1">
                  <a:lumMod val="75000"/>
                  <a:lumOff val="25000"/>
                </a:schemeClr>
              </a:solidFill>
            </a:endParaRPr>
          </a:p>
          <a:p>
            <a:pPr algn="ctr"/>
            <a:r>
              <a:rPr kumimoji="1" lang="ja-JP" altLang="en-US" sz="1400" b="1" dirty="0">
                <a:solidFill>
                  <a:schemeClr val="tx1">
                    <a:lumMod val="75000"/>
                    <a:lumOff val="25000"/>
                  </a:schemeClr>
                </a:solidFill>
              </a:rPr>
              <a:t>撮ったり、送ったりしない</a:t>
            </a:r>
            <a:endParaRPr lang="ja-JP" altLang="en-US" sz="1400" b="1" dirty="0">
              <a:solidFill>
                <a:schemeClr val="tx1">
                  <a:lumMod val="75000"/>
                  <a:lumOff val="25000"/>
                </a:schemeClr>
              </a:solidFill>
            </a:endParaRPr>
          </a:p>
        </p:txBody>
      </p:sp>
      <p:sp>
        <p:nvSpPr>
          <p:cNvPr id="43" name="正方形/長方形 42">
            <a:extLst>
              <a:ext uri="{FF2B5EF4-FFF2-40B4-BE49-F238E27FC236}">
                <a16:creationId xmlns:a16="http://schemas.microsoft.com/office/drawing/2014/main" id="{7CDC5B27-6C48-4DC9-9959-CF86785862C5}"/>
              </a:ext>
            </a:extLst>
          </p:cNvPr>
          <p:cNvSpPr/>
          <p:nvPr/>
        </p:nvSpPr>
        <p:spPr>
          <a:xfrm>
            <a:off x="3611470" y="3962354"/>
            <a:ext cx="2794355" cy="523220"/>
          </a:xfrm>
          <a:prstGeom prst="rect">
            <a:avLst/>
          </a:prstGeom>
        </p:spPr>
        <p:txBody>
          <a:bodyPr wrap="none">
            <a:spAutoFit/>
          </a:bodyPr>
          <a:lstStyle/>
          <a:p>
            <a:pPr algn="ctr"/>
            <a:r>
              <a:rPr kumimoji="1" lang="ja-JP" altLang="en-US" sz="1400" b="1" dirty="0">
                <a:solidFill>
                  <a:schemeClr val="tx1">
                    <a:lumMod val="75000"/>
                    <a:lumOff val="25000"/>
                  </a:schemeClr>
                </a:solidFill>
              </a:rPr>
              <a:t>相手の下着姿や裸の写真を</a:t>
            </a:r>
            <a:endParaRPr kumimoji="1" lang="en-US" altLang="ja-JP" sz="1400" b="1" dirty="0">
              <a:solidFill>
                <a:schemeClr val="tx1">
                  <a:lumMod val="75000"/>
                  <a:lumOff val="25000"/>
                </a:schemeClr>
              </a:solidFill>
            </a:endParaRPr>
          </a:p>
          <a:p>
            <a:pPr algn="ctr"/>
            <a:r>
              <a:rPr kumimoji="1" lang="ja-JP" altLang="en-US" sz="1400" b="1" dirty="0">
                <a:solidFill>
                  <a:schemeClr val="tx1">
                    <a:lumMod val="75000"/>
                    <a:lumOff val="25000"/>
                  </a:schemeClr>
                </a:solidFill>
              </a:rPr>
              <a:t>送らせたり、</a:t>
            </a:r>
            <a:r>
              <a:rPr kumimoji="1" lang="en-US" altLang="ja-JP" sz="1400" b="1" dirty="0">
                <a:solidFill>
                  <a:schemeClr val="tx1">
                    <a:lumMod val="75000"/>
                    <a:lumOff val="25000"/>
                  </a:schemeClr>
                </a:solidFill>
              </a:rPr>
              <a:t>SNS</a:t>
            </a:r>
            <a:r>
              <a:rPr kumimoji="1" lang="ja-JP" altLang="en-US" sz="1400" b="1" dirty="0">
                <a:solidFill>
                  <a:schemeClr val="tx1">
                    <a:lumMod val="75000"/>
                    <a:lumOff val="25000"/>
                  </a:schemeClr>
                </a:solidFill>
              </a:rPr>
              <a:t>に投稿したりしない</a:t>
            </a:r>
            <a:endParaRPr lang="ja-JP" altLang="en-US" sz="1400" b="1" dirty="0">
              <a:solidFill>
                <a:schemeClr val="tx1">
                  <a:lumMod val="75000"/>
                  <a:lumOff val="25000"/>
                </a:schemeClr>
              </a:solidFill>
            </a:endParaRPr>
          </a:p>
        </p:txBody>
      </p:sp>
      <p:sp>
        <p:nvSpPr>
          <p:cNvPr id="44" name="正方形/長方形 43">
            <a:extLst>
              <a:ext uri="{FF2B5EF4-FFF2-40B4-BE49-F238E27FC236}">
                <a16:creationId xmlns:a16="http://schemas.microsoft.com/office/drawing/2014/main" id="{5C3B39AB-2529-42A4-A6E5-3FBEDA854E27}"/>
              </a:ext>
            </a:extLst>
          </p:cNvPr>
          <p:cNvSpPr/>
          <p:nvPr/>
        </p:nvSpPr>
        <p:spPr>
          <a:xfrm>
            <a:off x="6403909" y="3854632"/>
            <a:ext cx="2884123" cy="738664"/>
          </a:xfrm>
          <a:prstGeom prst="rect">
            <a:avLst/>
          </a:prstGeom>
        </p:spPr>
        <p:txBody>
          <a:bodyPr wrap="none">
            <a:spAutoFit/>
          </a:bodyPr>
          <a:lstStyle/>
          <a:p>
            <a:pPr algn="ctr"/>
            <a:r>
              <a:rPr kumimoji="1" lang="ja-JP" altLang="en-US" sz="1400" b="1" dirty="0">
                <a:solidFill>
                  <a:schemeClr val="tx1">
                    <a:lumMod val="75000"/>
                    <a:lumOff val="25000"/>
                  </a:schemeClr>
                </a:solidFill>
              </a:rPr>
              <a:t>誰かの性的な写真が送られてきたら、</a:t>
            </a:r>
            <a:endParaRPr kumimoji="1" lang="en-US" altLang="ja-JP" sz="1400" b="1" dirty="0">
              <a:solidFill>
                <a:schemeClr val="tx1">
                  <a:lumMod val="75000"/>
                  <a:lumOff val="25000"/>
                </a:schemeClr>
              </a:solidFill>
            </a:endParaRPr>
          </a:p>
          <a:p>
            <a:pPr algn="ctr"/>
            <a:r>
              <a:rPr kumimoji="1" lang="ja-JP" altLang="en-US" sz="1400" b="1" dirty="0">
                <a:solidFill>
                  <a:schemeClr val="tx1">
                    <a:lumMod val="75000"/>
                    <a:lumOff val="25000"/>
                  </a:schemeClr>
                </a:solidFill>
              </a:rPr>
              <a:t>そのままにしないで</a:t>
            </a:r>
            <a:endParaRPr kumimoji="1" lang="en-US" altLang="ja-JP" sz="1400" b="1" dirty="0">
              <a:solidFill>
                <a:schemeClr val="tx1">
                  <a:lumMod val="75000"/>
                  <a:lumOff val="25000"/>
                </a:schemeClr>
              </a:solidFill>
            </a:endParaRPr>
          </a:p>
          <a:p>
            <a:pPr algn="ctr"/>
            <a:r>
              <a:rPr kumimoji="1" lang="ja-JP" altLang="en-US" sz="1400" b="1" dirty="0">
                <a:solidFill>
                  <a:schemeClr val="tx1">
                    <a:lumMod val="75000"/>
                    <a:lumOff val="25000"/>
                  </a:schemeClr>
                </a:solidFill>
              </a:rPr>
              <a:t>信頼できる人に相談しましょう</a:t>
            </a:r>
            <a:endParaRPr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253137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AAFB-59EE-6DF9-D264-5B2D7356E9E9}"/>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0D7D65D-52B0-97AF-B612-EC1861515E61}"/>
              </a:ext>
            </a:extLst>
          </p:cNvPr>
          <p:cNvSpPr/>
          <p:nvPr/>
        </p:nvSpPr>
        <p:spPr>
          <a:xfrm>
            <a:off x="1628115" y="198499"/>
            <a:ext cx="6667211"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二次被害が起きないためには</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5B494918-085F-60A7-F8FF-629D8C788770}"/>
              </a:ext>
            </a:extLst>
          </p:cNvPr>
          <p:cNvSpPr/>
          <p:nvPr/>
        </p:nvSpPr>
        <p:spPr>
          <a:xfrm>
            <a:off x="273050" y="954904"/>
            <a:ext cx="9359900" cy="1085586"/>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a:spcBef>
                <a:spcPts val="600"/>
              </a:spcBef>
            </a:pPr>
            <a:r>
              <a:rPr lang="ja-JP" altLang="en-US" sz="2000" b="1" dirty="0">
                <a:solidFill>
                  <a:schemeClr val="tx2">
                    <a:lumMod val="50000"/>
                  </a:schemeClr>
                </a:solidFill>
                <a:latin typeface="Meiryo UI" panose="020B0604030504040204" pitchFamily="50" charset="-128"/>
                <a:ea typeface="Meiryo UI" panose="020B0604030504040204" pitchFamily="50" charset="-128"/>
              </a:rPr>
              <a:t>二次被害とは、性暴力にあった人が周りの人の理解のない言動で心や体がさらに傷つけられることをいいます。二次被害が起こる理由のひとつに、性暴力についての誤った認識があげられます。</a:t>
            </a:r>
          </a:p>
        </p:txBody>
      </p:sp>
      <p:sp>
        <p:nvSpPr>
          <p:cNvPr id="39" name="正方形/長方形 38">
            <a:extLst>
              <a:ext uri="{FF2B5EF4-FFF2-40B4-BE49-F238E27FC236}">
                <a16:creationId xmlns:a16="http://schemas.microsoft.com/office/drawing/2014/main" id="{87218C90-20B6-4E5C-6182-B7FEB23A8369}"/>
              </a:ext>
            </a:extLst>
          </p:cNvPr>
          <p:cNvSpPr/>
          <p:nvPr/>
        </p:nvSpPr>
        <p:spPr>
          <a:xfrm>
            <a:off x="6131216" y="2252890"/>
            <a:ext cx="2831224" cy="461665"/>
          </a:xfrm>
          <a:prstGeom prst="rect">
            <a:avLst/>
          </a:prstGeom>
        </p:spPr>
        <p:txBody>
          <a:bodyPr wrap="none">
            <a:spAutoFit/>
          </a:bodyPr>
          <a:lstStyle/>
          <a:p>
            <a:pPr algn="ct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正しい知識を持とう</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143E81E9-FE21-D31D-85E4-BC364244A3CD}"/>
              </a:ext>
            </a:extLst>
          </p:cNvPr>
          <p:cNvGrpSpPr/>
          <p:nvPr/>
        </p:nvGrpSpPr>
        <p:grpSpPr>
          <a:xfrm>
            <a:off x="5746828" y="2766723"/>
            <a:ext cx="3600000" cy="3327859"/>
            <a:chOff x="5807947" y="2713132"/>
            <a:chExt cx="3600000" cy="3327859"/>
          </a:xfrm>
        </p:grpSpPr>
        <p:sp>
          <p:nvSpPr>
            <p:cNvPr id="38" name="四角形: 角を丸くする 37">
              <a:extLst>
                <a:ext uri="{FF2B5EF4-FFF2-40B4-BE49-F238E27FC236}">
                  <a16:creationId xmlns:a16="http://schemas.microsoft.com/office/drawing/2014/main" id="{05089A7F-46AE-8C7B-BB93-A8175723BF11}"/>
                </a:ext>
              </a:extLst>
            </p:cNvPr>
            <p:cNvSpPr/>
            <p:nvPr/>
          </p:nvSpPr>
          <p:spPr>
            <a:xfrm>
              <a:off x="5807947" y="5320991"/>
              <a:ext cx="3600000" cy="720000"/>
            </a:xfrm>
            <a:prstGeom prst="roundRect">
              <a:avLst>
                <a:gd name="adj" fmla="val 11497"/>
              </a:avLst>
            </a:prstGeom>
            <a:solidFill>
              <a:schemeClr val="bg1"/>
            </a:solidFill>
            <a:ln w="28575">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性別、年齢、職業関係なく性暴力は起こる</a:t>
              </a:r>
              <a:endPar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B86E70DB-1C38-D598-C180-587C5CAFCF25}"/>
                </a:ext>
              </a:extLst>
            </p:cNvPr>
            <p:cNvSpPr/>
            <p:nvPr/>
          </p:nvSpPr>
          <p:spPr>
            <a:xfrm>
              <a:off x="5807947" y="2713132"/>
              <a:ext cx="3600000" cy="720000"/>
            </a:xfrm>
            <a:prstGeom prst="roundRect">
              <a:avLst>
                <a:gd name="adj" fmla="val 11497"/>
              </a:avLst>
            </a:prstGeom>
            <a:solidFill>
              <a:schemeClr val="bg1"/>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2">
                      <a:lumMod val="50000"/>
                    </a:schemeClr>
                  </a:solidFill>
                  <a:latin typeface="Meiryo UI" panose="020B0604030504040204" pitchFamily="50" charset="-128"/>
                  <a:ea typeface="Meiryo UI" panose="020B0604030504040204" pitchFamily="50" charset="-128"/>
                </a:rPr>
                <a:t>悪いのは加害者</a:t>
              </a:r>
              <a:endParaRPr lang="en-US" altLang="ja-JP" sz="2000" b="1" spc="200" dirty="0">
                <a:solidFill>
                  <a:schemeClr val="tx2">
                    <a:lumMod val="50000"/>
                  </a:schemeClr>
                </a:solidFill>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BAB72919-ECE9-433D-183A-845EBF6B3027}"/>
                </a:ext>
              </a:extLst>
            </p:cNvPr>
            <p:cNvSpPr/>
            <p:nvPr/>
          </p:nvSpPr>
          <p:spPr>
            <a:xfrm>
              <a:off x="5807947" y="3582418"/>
              <a:ext cx="3600000" cy="720000"/>
            </a:xfrm>
            <a:prstGeom prst="roundRect">
              <a:avLst>
                <a:gd name="adj" fmla="val 11497"/>
              </a:avLst>
            </a:prstGeom>
            <a:solidFill>
              <a:schemeClr val="bg1"/>
            </a:solidFill>
            <a:ln w="28575">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抵抗しなかったのではなく、抵抗できなかった</a:t>
              </a:r>
              <a:endPar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8DEEDA95-5257-85C2-89B6-84493EBD3A02}"/>
                </a:ext>
              </a:extLst>
            </p:cNvPr>
            <p:cNvSpPr/>
            <p:nvPr/>
          </p:nvSpPr>
          <p:spPr>
            <a:xfrm>
              <a:off x="5807947" y="4451704"/>
              <a:ext cx="3600000" cy="720000"/>
            </a:xfrm>
            <a:prstGeom prst="roundRect">
              <a:avLst>
                <a:gd name="adj" fmla="val 11497"/>
              </a:avLst>
            </a:prstGeom>
            <a:solidFill>
              <a:schemeClr val="bg1"/>
            </a:solidFill>
            <a:ln w="28575">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被害にあったことは忘れたくても忘れられない</a:t>
              </a:r>
              <a:endPar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
        <p:nvSpPr>
          <p:cNvPr id="36" name="正方形/長方形 35">
            <a:extLst>
              <a:ext uri="{FF2B5EF4-FFF2-40B4-BE49-F238E27FC236}">
                <a16:creationId xmlns:a16="http://schemas.microsoft.com/office/drawing/2014/main" id="{232A51BF-E832-1E8F-EB54-12B9847C7CD3}"/>
              </a:ext>
            </a:extLst>
          </p:cNvPr>
          <p:cNvSpPr/>
          <p:nvPr/>
        </p:nvSpPr>
        <p:spPr>
          <a:xfrm>
            <a:off x="1753896" y="2261927"/>
            <a:ext cx="2185214" cy="461665"/>
          </a:xfrm>
          <a:prstGeom prst="rect">
            <a:avLst/>
          </a:prstGeom>
        </p:spPr>
        <p:txBody>
          <a:bodyPr wrap="none">
            <a:spAutoFit/>
          </a:bodyPr>
          <a:lstStyle/>
          <a:p>
            <a:pPr algn="ct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二次被害の例</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A16199E5-471E-AD79-4EA1-7919DFF0A96C}"/>
              </a:ext>
            </a:extLst>
          </p:cNvPr>
          <p:cNvGrpSpPr/>
          <p:nvPr/>
        </p:nvGrpSpPr>
        <p:grpSpPr>
          <a:xfrm>
            <a:off x="559172" y="2771781"/>
            <a:ext cx="4574663" cy="3317743"/>
            <a:chOff x="559172" y="2714210"/>
            <a:chExt cx="4574663" cy="3317743"/>
          </a:xfrm>
        </p:grpSpPr>
        <p:grpSp>
          <p:nvGrpSpPr>
            <p:cNvPr id="10" name="グループ化 9">
              <a:extLst>
                <a:ext uri="{FF2B5EF4-FFF2-40B4-BE49-F238E27FC236}">
                  <a16:creationId xmlns:a16="http://schemas.microsoft.com/office/drawing/2014/main" id="{062743A2-B733-FCC9-F92E-6FF2A712021A}"/>
                </a:ext>
              </a:extLst>
            </p:cNvPr>
            <p:cNvGrpSpPr/>
            <p:nvPr/>
          </p:nvGrpSpPr>
          <p:grpSpPr>
            <a:xfrm>
              <a:off x="650503" y="2714210"/>
              <a:ext cx="4392000" cy="2304017"/>
              <a:chOff x="280263" y="3259534"/>
              <a:chExt cx="4392000" cy="2304017"/>
            </a:xfrm>
          </p:grpSpPr>
          <p:sp>
            <p:nvSpPr>
              <p:cNvPr id="17" name="四角形: 角を丸くする 16">
                <a:extLst>
                  <a:ext uri="{FF2B5EF4-FFF2-40B4-BE49-F238E27FC236}">
                    <a16:creationId xmlns:a16="http://schemas.microsoft.com/office/drawing/2014/main" id="{BBA25C3A-F83F-9294-BAED-0655C13F7684}"/>
                  </a:ext>
                </a:extLst>
              </p:cNvPr>
              <p:cNvSpPr/>
              <p:nvPr/>
            </p:nvSpPr>
            <p:spPr>
              <a:xfrm>
                <a:off x="280263" y="3904966"/>
                <a:ext cx="4392000" cy="367722"/>
              </a:xfrm>
              <a:prstGeom prst="roundRect">
                <a:avLst>
                  <a:gd name="adj" fmla="val 24499"/>
                </a:avLst>
              </a:prstGeom>
              <a:solidFill>
                <a:schemeClr val="accent3">
                  <a:lumMod val="40000"/>
                  <a:lumOff val="6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2">
                        <a:lumMod val="50000"/>
                      </a:schemeClr>
                    </a:solidFill>
                  </a:rPr>
                  <a:t>自分の価値観を被害者に押し付ける</a:t>
                </a:r>
              </a:p>
            </p:txBody>
          </p:sp>
          <p:sp>
            <p:nvSpPr>
              <p:cNvPr id="19" name="四角形: 角を丸くする 18">
                <a:extLst>
                  <a:ext uri="{FF2B5EF4-FFF2-40B4-BE49-F238E27FC236}">
                    <a16:creationId xmlns:a16="http://schemas.microsoft.com/office/drawing/2014/main" id="{CA15E06B-4A35-E8DC-4D0E-979277C3B15E}"/>
                  </a:ext>
                </a:extLst>
              </p:cNvPr>
              <p:cNvSpPr/>
              <p:nvPr/>
            </p:nvSpPr>
            <p:spPr>
              <a:xfrm>
                <a:off x="280263" y="4550398"/>
                <a:ext cx="4392000" cy="367722"/>
              </a:xfrm>
              <a:prstGeom prst="roundRect">
                <a:avLst>
                  <a:gd name="adj" fmla="val 24499"/>
                </a:avLst>
              </a:prstGeom>
              <a:solidFill>
                <a:schemeClr val="accent3">
                  <a:lumMod val="40000"/>
                  <a:lumOff val="6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2">
                        <a:lumMod val="50000"/>
                      </a:schemeClr>
                    </a:solidFill>
                  </a:rPr>
                  <a:t>興味本位で事件の話を聞き出そうとする</a:t>
                </a:r>
              </a:p>
            </p:txBody>
          </p:sp>
          <p:sp>
            <p:nvSpPr>
              <p:cNvPr id="20" name="四角形: 角を丸くする 19">
                <a:extLst>
                  <a:ext uri="{FF2B5EF4-FFF2-40B4-BE49-F238E27FC236}">
                    <a16:creationId xmlns:a16="http://schemas.microsoft.com/office/drawing/2014/main" id="{B4DA47F1-C530-DF2A-945A-1956069891BF}"/>
                  </a:ext>
                </a:extLst>
              </p:cNvPr>
              <p:cNvSpPr/>
              <p:nvPr/>
            </p:nvSpPr>
            <p:spPr>
              <a:xfrm>
                <a:off x="280263" y="5195829"/>
                <a:ext cx="4392000" cy="367722"/>
              </a:xfrm>
              <a:prstGeom prst="roundRect">
                <a:avLst>
                  <a:gd name="adj" fmla="val 24499"/>
                </a:avLst>
              </a:prstGeom>
              <a:solidFill>
                <a:schemeClr val="accent3">
                  <a:lumMod val="40000"/>
                  <a:lumOff val="6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2">
                        <a:lumMod val="50000"/>
                      </a:schemeClr>
                    </a:solidFill>
                  </a:rPr>
                  <a:t>知り合いに被害者のうわさ話をする</a:t>
                </a:r>
              </a:p>
            </p:txBody>
          </p:sp>
          <p:sp>
            <p:nvSpPr>
              <p:cNvPr id="22" name="四角形: 角を丸くする 21">
                <a:extLst>
                  <a:ext uri="{FF2B5EF4-FFF2-40B4-BE49-F238E27FC236}">
                    <a16:creationId xmlns:a16="http://schemas.microsoft.com/office/drawing/2014/main" id="{AC7A6366-0313-07C6-18C8-137BCA3BA794}"/>
                  </a:ext>
                </a:extLst>
              </p:cNvPr>
              <p:cNvSpPr/>
              <p:nvPr/>
            </p:nvSpPr>
            <p:spPr>
              <a:xfrm>
                <a:off x="280263" y="3259534"/>
                <a:ext cx="4392000" cy="367722"/>
              </a:xfrm>
              <a:prstGeom prst="roundRect">
                <a:avLst>
                  <a:gd name="adj" fmla="val 24499"/>
                </a:avLst>
              </a:prstGeom>
              <a:solidFill>
                <a:schemeClr val="accent3">
                  <a:lumMod val="40000"/>
                  <a:lumOff val="6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2">
                        <a:lumMod val="50000"/>
                      </a:schemeClr>
                    </a:solidFill>
                  </a:rPr>
                  <a:t>被害当時の被害者の行動を非難する</a:t>
                </a:r>
              </a:p>
            </p:txBody>
          </p:sp>
        </p:grpSp>
        <p:grpSp>
          <p:nvGrpSpPr>
            <p:cNvPr id="13" name="グループ化 12">
              <a:extLst>
                <a:ext uri="{FF2B5EF4-FFF2-40B4-BE49-F238E27FC236}">
                  <a16:creationId xmlns:a16="http://schemas.microsoft.com/office/drawing/2014/main" id="{CEC727E3-2E4C-A27D-9A4E-6372C01F475F}"/>
                </a:ext>
              </a:extLst>
            </p:cNvPr>
            <p:cNvGrpSpPr/>
            <p:nvPr/>
          </p:nvGrpSpPr>
          <p:grpSpPr>
            <a:xfrm>
              <a:off x="559172" y="5347772"/>
              <a:ext cx="4574663" cy="684181"/>
              <a:chOff x="222090" y="5338735"/>
              <a:chExt cx="4574663" cy="684181"/>
            </a:xfrm>
          </p:grpSpPr>
          <p:grpSp>
            <p:nvGrpSpPr>
              <p:cNvPr id="8" name="グループ化 7">
                <a:extLst>
                  <a:ext uri="{FF2B5EF4-FFF2-40B4-BE49-F238E27FC236}">
                    <a16:creationId xmlns:a16="http://schemas.microsoft.com/office/drawing/2014/main" id="{1E4E14A4-3725-5A17-2A70-DDA5381FF221}"/>
                  </a:ext>
                </a:extLst>
              </p:cNvPr>
              <p:cNvGrpSpPr/>
              <p:nvPr/>
            </p:nvGrpSpPr>
            <p:grpSpPr>
              <a:xfrm rot="-1020000">
                <a:off x="1342597" y="5349681"/>
                <a:ext cx="1213143" cy="673235"/>
                <a:chOff x="372726" y="2313394"/>
                <a:chExt cx="1213143" cy="673235"/>
              </a:xfrm>
            </p:grpSpPr>
            <p:sp>
              <p:nvSpPr>
                <p:cNvPr id="4" name="思考の吹き出し: 雲形 3">
                  <a:extLst>
                    <a:ext uri="{FF2B5EF4-FFF2-40B4-BE49-F238E27FC236}">
                      <a16:creationId xmlns:a16="http://schemas.microsoft.com/office/drawing/2014/main" id="{8F2E5841-1CE4-90EC-A5B5-C7499359BB28}"/>
                    </a:ext>
                  </a:extLst>
                </p:cNvPr>
                <p:cNvSpPr/>
                <p:nvPr/>
              </p:nvSpPr>
              <p:spPr>
                <a:xfrm>
                  <a:off x="372726" y="2313394"/>
                  <a:ext cx="1213143" cy="673235"/>
                </a:xfrm>
                <a:prstGeom prst="cloudCallout">
                  <a:avLst>
                    <a:gd name="adj1" fmla="val 3361"/>
                    <a:gd name="adj2" fmla="val -1814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484297A-7197-5173-5F21-CDFD6D9E1764}"/>
                    </a:ext>
                  </a:extLst>
                </p:cNvPr>
                <p:cNvSpPr txBox="1"/>
                <p:nvPr/>
              </p:nvSpPr>
              <p:spPr>
                <a:xfrm>
                  <a:off x="616217" y="2465345"/>
                  <a:ext cx="726161" cy="369332"/>
                </a:xfrm>
                <a:prstGeom prst="rect">
                  <a:avLst/>
                </a:prstGeom>
                <a:noFill/>
              </p:spPr>
              <p:txBody>
                <a:bodyPr wrap="none" lIns="0" tIns="0" rIns="0" bIns="0" rtlCol="0">
                  <a:spAutoFit/>
                </a:bodyPr>
                <a:lstStyle/>
                <a:p>
                  <a:pPr algn="ctr"/>
                  <a:r>
                    <a:rPr kumimoji="1" lang="ja-JP" altLang="en-US" sz="1200" b="1" dirty="0">
                      <a:solidFill>
                        <a:schemeClr val="accent2">
                          <a:lumMod val="50000"/>
                        </a:schemeClr>
                      </a:solidFill>
                    </a:rPr>
                    <a:t>たいしたこと</a:t>
                  </a:r>
                </a:p>
                <a:p>
                  <a:pPr algn="ctr"/>
                  <a:r>
                    <a:rPr kumimoji="1" lang="ja-JP" altLang="en-US" sz="1200" b="1" dirty="0">
                      <a:solidFill>
                        <a:schemeClr val="accent2">
                          <a:lumMod val="50000"/>
                        </a:schemeClr>
                      </a:solidFill>
                    </a:rPr>
                    <a:t>じゃないよ</a:t>
                  </a:r>
                </a:p>
              </p:txBody>
            </p:sp>
          </p:grpSp>
          <p:grpSp>
            <p:nvGrpSpPr>
              <p:cNvPr id="9" name="グループ化 8">
                <a:extLst>
                  <a:ext uri="{FF2B5EF4-FFF2-40B4-BE49-F238E27FC236}">
                    <a16:creationId xmlns:a16="http://schemas.microsoft.com/office/drawing/2014/main" id="{82E37CC8-04A7-8962-364C-67A2269974C7}"/>
                  </a:ext>
                </a:extLst>
              </p:cNvPr>
              <p:cNvGrpSpPr/>
              <p:nvPr/>
            </p:nvGrpSpPr>
            <p:grpSpPr>
              <a:xfrm rot="-1020000">
                <a:off x="222090" y="5338735"/>
                <a:ext cx="1213143" cy="673235"/>
                <a:chOff x="1401378" y="1837922"/>
                <a:chExt cx="1213143" cy="673235"/>
              </a:xfrm>
            </p:grpSpPr>
            <p:sp>
              <p:nvSpPr>
                <p:cNvPr id="28" name="思考の吹き出し: 雲形 27">
                  <a:extLst>
                    <a:ext uri="{FF2B5EF4-FFF2-40B4-BE49-F238E27FC236}">
                      <a16:creationId xmlns:a16="http://schemas.microsoft.com/office/drawing/2014/main" id="{4EBA41AA-2106-44DE-B79C-2CE711E701F4}"/>
                    </a:ext>
                  </a:extLst>
                </p:cNvPr>
                <p:cNvSpPr/>
                <p:nvPr/>
              </p:nvSpPr>
              <p:spPr>
                <a:xfrm>
                  <a:off x="1401378" y="1837922"/>
                  <a:ext cx="1213143" cy="673235"/>
                </a:xfrm>
                <a:prstGeom prst="cloudCallout">
                  <a:avLst>
                    <a:gd name="adj1" fmla="val 3361"/>
                    <a:gd name="adj2" fmla="val -1814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6D8B7CFB-7ECD-DC06-434E-44A19B009371}"/>
                    </a:ext>
                  </a:extLst>
                </p:cNvPr>
                <p:cNvSpPr txBox="1"/>
                <p:nvPr/>
              </p:nvSpPr>
              <p:spPr>
                <a:xfrm>
                  <a:off x="1549489" y="1989873"/>
                  <a:ext cx="916918" cy="369332"/>
                </a:xfrm>
                <a:prstGeom prst="rect">
                  <a:avLst/>
                </a:prstGeom>
                <a:noFill/>
              </p:spPr>
              <p:txBody>
                <a:bodyPr wrap="none" lIns="0" tIns="0" rIns="0" bIns="0" rtlCol="0">
                  <a:spAutoFit/>
                </a:bodyPr>
                <a:lstStyle/>
                <a:p>
                  <a:pPr algn="ctr"/>
                  <a:r>
                    <a:rPr kumimoji="1" lang="ja-JP" altLang="en-US" sz="1200" b="1" dirty="0">
                      <a:solidFill>
                        <a:schemeClr val="accent2">
                          <a:lumMod val="50000"/>
                        </a:schemeClr>
                      </a:solidFill>
                    </a:rPr>
                    <a:t>どうして抵抗</a:t>
                  </a:r>
                  <a:endParaRPr kumimoji="1" lang="en-US" altLang="ja-JP" sz="1200" b="1" dirty="0">
                    <a:solidFill>
                      <a:schemeClr val="accent2">
                        <a:lumMod val="50000"/>
                      </a:schemeClr>
                    </a:solidFill>
                  </a:endParaRPr>
                </a:p>
                <a:p>
                  <a:pPr algn="ctr"/>
                  <a:r>
                    <a:rPr kumimoji="1" lang="ja-JP" altLang="en-US" sz="1200" b="1" dirty="0">
                      <a:solidFill>
                        <a:schemeClr val="accent2">
                          <a:lumMod val="50000"/>
                        </a:schemeClr>
                      </a:solidFill>
                    </a:rPr>
                    <a:t>しなかったの？</a:t>
                  </a:r>
                </a:p>
              </p:txBody>
            </p:sp>
          </p:grpSp>
          <p:grpSp>
            <p:nvGrpSpPr>
              <p:cNvPr id="6" name="グループ化 5">
                <a:extLst>
                  <a:ext uri="{FF2B5EF4-FFF2-40B4-BE49-F238E27FC236}">
                    <a16:creationId xmlns:a16="http://schemas.microsoft.com/office/drawing/2014/main" id="{37E49AC6-B144-514C-0175-DC6D3AFFAF52}"/>
                  </a:ext>
                </a:extLst>
              </p:cNvPr>
              <p:cNvGrpSpPr/>
              <p:nvPr/>
            </p:nvGrpSpPr>
            <p:grpSpPr>
              <a:xfrm rot="-1020000">
                <a:off x="2463104" y="5349681"/>
                <a:ext cx="1213143" cy="673235"/>
                <a:chOff x="-79152" y="4375633"/>
                <a:chExt cx="1213143" cy="673235"/>
              </a:xfrm>
            </p:grpSpPr>
            <p:sp>
              <p:nvSpPr>
                <p:cNvPr id="31" name="思考の吹き出し: 雲形 30">
                  <a:extLst>
                    <a:ext uri="{FF2B5EF4-FFF2-40B4-BE49-F238E27FC236}">
                      <a16:creationId xmlns:a16="http://schemas.microsoft.com/office/drawing/2014/main" id="{E2C04E02-D01B-8525-E18D-84CF8D05C020}"/>
                    </a:ext>
                  </a:extLst>
                </p:cNvPr>
                <p:cNvSpPr/>
                <p:nvPr/>
              </p:nvSpPr>
              <p:spPr>
                <a:xfrm>
                  <a:off x="-79152" y="4375633"/>
                  <a:ext cx="1213143" cy="673235"/>
                </a:xfrm>
                <a:prstGeom prst="cloudCallout">
                  <a:avLst>
                    <a:gd name="adj1" fmla="val 3361"/>
                    <a:gd name="adj2" fmla="val -1814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6E9A358-DAC4-DBA2-6A94-8AD4C6BA4A4E}"/>
                    </a:ext>
                  </a:extLst>
                </p:cNvPr>
                <p:cNvSpPr txBox="1"/>
                <p:nvPr/>
              </p:nvSpPr>
              <p:spPr>
                <a:xfrm>
                  <a:off x="49725" y="4527584"/>
                  <a:ext cx="955390" cy="369332"/>
                </a:xfrm>
                <a:prstGeom prst="rect">
                  <a:avLst/>
                </a:prstGeom>
                <a:noFill/>
              </p:spPr>
              <p:txBody>
                <a:bodyPr wrap="none" lIns="0" tIns="0" rIns="0" bIns="0" rtlCol="0">
                  <a:spAutoFit/>
                </a:bodyPr>
                <a:lstStyle/>
                <a:p>
                  <a:pPr algn="ctr"/>
                  <a:r>
                    <a:rPr kumimoji="1" lang="ja-JP" altLang="en-US" sz="1200" b="1" dirty="0">
                      <a:solidFill>
                        <a:schemeClr val="accent2">
                          <a:lumMod val="50000"/>
                        </a:schemeClr>
                      </a:solidFill>
                    </a:rPr>
                    <a:t>早く忘れて</a:t>
                  </a:r>
                  <a:endParaRPr kumimoji="1" lang="en-US" altLang="ja-JP" sz="1200" b="1" dirty="0">
                    <a:solidFill>
                      <a:schemeClr val="accent2">
                        <a:lumMod val="50000"/>
                      </a:schemeClr>
                    </a:solidFill>
                  </a:endParaRPr>
                </a:p>
                <a:p>
                  <a:pPr algn="ctr"/>
                  <a:r>
                    <a:rPr kumimoji="1" lang="ja-JP" altLang="en-US" sz="1200" b="1" dirty="0">
                      <a:solidFill>
                        <a:schemeClr val="accent2">
                          <a:lumMod val="50000"/>
                        </a:schemeClr>
                      </a:solidFill>
                    </a:rPr>
                    <a:t>やり直しましょう</a:t>
                  </a:r>
                </a:p>
              </p:txBody>
            </p:sp>
          </p:grpSp>
          <p:grpSp>
            <p:nvGrpSpPr>
              <p:cNvPr id="7" name="グループ化 6">
                <a:extLst>
                  <a:ext uri="{FF2B5EF4-FFF2-40B4-BE49-F238E27FC236}">
                    <a16:creationId xmlns:a16="http://schemas.microsoft.com/office/drawing/2014/main" id="{D5667F25-21AA-37F6-973B-8D5C3D172474}"/>
                  </a:ext>
                </a:extLst>
              </p:cNvPr>
              <p:cNvGrpSpPr/>
              <p:nvPr/>
            </p:nvGrpSpPr>
            <p:grpSpPr>
              <a:xfrm rot="-1020000">
                <a:off x="3583610" y="5349681"/>
                <a:ext cx="1213143" cy="673235"/>
                <a:chOff x="-208027" y="3054138"/>
                <a:chExt cx="1213143" cy="673235"/>
              </a:xfrm>
            </p:grpSpPr>
            <p:sp>
              <p:nvSpPr>
                <p:cNvPr id="33" name="思考の吹き出し: 雲形 32">
                  <a:extLst>
                    <a:ext uri="{FF2B5EF4-FFF2-40B4-BE49-F238E27FC236}">
                      <a16:creationId xmlns:a16="http://schemas.microsoft.com/office/drawing/2014/main" id="{B5D4D374-73BC-8540-B222-8625C75161D4}"/>
                    </a:ext>
                  </a:extLst>
                </p:cNvPr>
                <p:cNvSpPr/>
                <p:nvPr/>
              </p:nvSpPr>
              <p:spPr>
                <a:xfrm>
                  <a:off x="-208027" y="3054138"/>
                  <a:ext cx="1213143" cy="673235"/>
                </a:xfrm>
                <a:prstGeom prst="cloudCallout">
                  <a:avLst>
                    <a:gd name="adj1" fmla="val 3361"/>
                    <a:gd name="adj2" fmla="val -1814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1AA32347-CCA4-CD51-4302-C5B2BCAFC933}"/>
                    </a:ext>
                  </a:extLst>
                </p:cNvPr>
                <p:cNvSpPr txBox="1"/>
                <p:nvPr/>
              </p:nvSpPr>
              <p:spPr>
                <a:xfrm>
                  <a:off x="-71134" y="3206089"/>
                  <a:ext cx="939360" cy="369332"/>
                </a:xfrm>
                <a:prstGeom prst="rect">
                  <a:avLst/>
                </a:prstGeom>
                <a:noFill/>
              </p:spPr>
              <p:txBody>
                <a:bodyPr wrap="none" lIns="0" tIns="0" rIns="0" bIns="0" rtlCol="0">
                  <a:spAutoFit/>
                </a:bodyPr>
                <a:lstStyle/>
                <a:p>
                  <a:pPr algn="ctr"/>
                  <a:r>
                    <a:rPr kumimoji="1" lang="ja-JP" altLang="en-US" sz="1200" b="1" dirty="0">
                      <a:solidFill>
                        <a:schemeClr val="accent2">
                          <a:lumMod val="50000"/>
                        </a:schemeClr>
                      </a:solidFill>
                    </a:rPr>
                    <a:t>男は被害に</a:t>
                  </a:r>
                  <a:endParaRPr kumimoji="1" lang="en-US" altLang="ja-JP" sz="1200" b="1" dirty="0">
                    <a:solidFill>
                      <a:schemeClr val="accent2">
                        <a:lumMod val="50000"/>
                      </a:schemeClr>
                    </a:solidFill>
                  </a:endParaRPr>
                </a:p>
                <a:p>
                  <a:pPr algn="ctr"/>
                  <a:r>
                    <a:rPr kumimoji="1" lang="ja-JP" altLang="en-US" sz="1200" b="1" dirty="0">
                      <a:solidFill>
                        <a:schemeClr val="accent2">
                          <a:lumMod val="50000"/>
                        </a:schemeClr>
                      </a:solidFill>
                    </a:rPr>
                    <a:t>あうはずがない</a:t>
                  </a:r>
                </a:p>
              </p:txBody>
            </p:sp>
          </p:grpSp>
        </p:grpSp>
      </p:grpSp>
      <p:sp>
        <p:nvSpPr>
          <p:cNvPr id="21" name="二等辺三角形 20">
            <a:extLst>
              <a:ext uri="{FF2B5EF4-FFF2-40B4-BE49-F238E27FC236}">
                <a16:creationId xmlns:a16="http://schemas.microsoft.com/office/drawing/2014/main" id="{074B9E5B-F542-433F-E580-C70749B81DA7}"/>
              </a:ext>
            </a:extLst>
          </p:cNvPr>
          <p:cNvSpPr/>
          <p:nvPr/>
        </p:nvSpPr>
        <p:spPr>
          <a:xfrm rot="5400000">
            <a:off x="3966225" y="4240890"/>
            <a:ext cx="2948214" cy="3795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13A08A55-B05B-A13E-DCBA-9F2024425175}"/>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21</a:t>
            </a:fld>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553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5AF037C-EFE0-45EF-BAFD-736FE0A40521}"/>
              </a:ext>
            </a:extLst>
          </p:cNvPr>
          <p:cNvSpPr/>
          <p:nvPr/>
        </p:nvSpPr>
        <p:spPr>
          <a:xfrm>
            <a:off x="1916659" y="198499"/>
            <a:ext cx="6090129" cy="707886"/>
          </a:xfrm>
          <a:prstGeom prst="rect">
            <a:avLst/>
          </a:prstGeom>
        </p:spPr>
        <p:txBody>
          <a:bodyPr wrap="none">
            <a:spAutoFit/>
          </a:bodyPr>
          <a:lstStyle/>
          <a:p>
            <a:pPr algn="ctr"/>
            <a:r>
              <a:rPr lang="ja-JP" altLang="en-US" sz="4000" b="1" spc="200" dirty="0">
                <a:solidFill>
                  <a:schemeClr val="accent2">
                    <a:lumMod val="50000"/>
                  </a:schemeClr>
                </a:solidFill>
                <a:latin typeface="+mn-ea"/>
              </a:rPr>
              <a:t>性暴力の被害にあったら？</a:t>
            </a:r>
            <a:endParaRPr lang="en-US" altLang="ja-JP" sz="4000" b="1" spc="200" dirty="0">
              <a:solidFill>
                <a:schemeClr val="accent2">
                  <a:lumMod val="50000"/>
                </a:schemeClr>
              </a:solidFill>
              <a:latin typeface="+mn-ea"/>
            </a:endParaRPr>
          </a:p>
        </p:txBody>
      </p:sp>
      <p:grpSp>
        <p:nvGrpSpPr>
          <p:cNvPr id="2" name="グループ化 1">
            <a:extLst>
              <a:ext uri="{FF2B5EF4-FFF2-40B4-BE49-F238E27FC236}">
                <a16:creationId xmlns:a16="http://schemas.microsoft.com/office/drawing/2014/main" id="{F097518B-2C78-41A5-884C-964868DF5F06}"/>
              </a:ext>
            </a:extLst>
          </p:cNvPr>
          <p:cNvGrpSpPr/>
          <p:nvPr/>
        </p:nvGrpSpPr>
        <p:grpSpPr>
          <a:xfrm>
            <a:off x="1357092" y="4553562"/>
            <a:ext cx="7200000" cy="909044"/>
            <a:chOff x="1357092" y="4570980"/>
            <a:chExt cx="7200000" cy="909044"/>
          </a:xfrm>
        </p:grpSpPr>
        <p:sp>
          <p:nvSpPr>
            <p:cNvPr id="14" name="楕円 13">
              <a:extLst>
                <a:ext uri="{FF2B5EF4-FFF2-40B4-BE49-F238E27FC236}">
                  <a16:creationId xmlns:a16="http://schemas.microsoft.com/office/drawing/2014/main" id="{CFDE06A9-0D32-4F3F-9A98-B07B0C529BB6}"/>
                </a:ext>
              </a:extLst>
            </p:cNvPr>
            <p:cNvSpPr/>
            <p:nvPr/>
          </p:nvSpPr>
          <p:spPr>
            <a:xfrm>
              <a:off x="1357092" y="4570980"/>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mn-ea"/>
              </a:endParaRPr>
            </a:p>
          </p:txBody>
        </p:sp>
        <p:sp>
          <p:nvSpPr>
            <p:cNvPr id="10" name="正方形/長方形 9">
              <a:extLst>
                <a:ext uri="{FF2B5EF4-FFF2-40B4-BE49-F238E27FC236}">
                  <a16:creationId xmlns:a16="http://schemas.microsoft.com/office/drawing/2014/main" id="{32850CF9-CF49-4DAE-BE12-535F19FA4266}"/>
                </a:ext>
              </a:extLst>
            </p:cNvPr>
            <p:cNvSpPr/>
            <p:nvPr/>
          </p:nvSpPr>
          <p:spPr>
            <a:xfrm>
              <a:off x="1663092" y="4649027"/>
              <a:ext cx="6588000" cy="830997"/>
            </a:xfrm>
            <a:prstGeom prst="rect">
              <a:avLst/>
            </a:prstGeom>
          </p:spPr>
          <p:txBody>
            <a:bodyPr wrap="square">
              <a:spAutoFit/>
            </a:bodyPr>
            <a:lstStyle/>
            <a:p>
              <a:pPr algn="ctr"/>
              <a:r>
                <a:rPr lang="ja-JP" altLang="en-US" sz="2400" b="1" dirty="0">
                  <a:solidFill>
                    <a:schemeClr val="tx1">
                      <a:lumMod val="75000"/>
                      <a:lumOff val="25000"/>
                    </a:schemeClr>
                  </a:solidFill>
                  <a:latin typeface="+mn-ea"/>
                </a:rPr>
                <a:t>被害にあった時に、体が固まる、声が出せないことはよくあります。</a:t>
              </a:r>
            </a:p>
          </p:txBody>
        </p:sp>
      </p:grpSp>
      <p:grpSp>
        <p:nvGrpSpPr>
          <p:cNvPr id="6" name="グループ化 5">
            <a:extLst>
              <a:ext uri="{FF2B5EF4-FFF2-40B4-BE49-F238E27FC236}">
                <a16:creationId xmlns:a16="http://schemas.microsoft.com/office/drawing/2014/main" id="{ACE8C42B-69D5-4E8D-8D8C-29F977BC249D}"/>
              </a:ext>
            </a:extLst>
          </p:cNvPr>
          <p:cNvGrpSpPr/>
          <p:nvPr/>
        </p:nvGrpSpPr>
        <p:grpSpPr>
          <a:xfrm>
            <a:off x="1357092" y="5564753"/>
            <a:ext cx="7200000" cy="900335"/>
            <a:chOff x="1357092" y="5556044"/>
            <a:chExt cx="7200000" cy="900335"/>
          </a:xfrm>
        </p:grpSpPr>
        <p:sp>
          <p:nvSpPr>
            <p:cNvPr id="15" name="楕円 14">
              <a:extLst>
                <a:ext uri="{FF2B5EF4-FFF2-40B4-BE49-F238E27FC236}">
                  <a16:creationId xmlns:a16="http://schemas.microsoft.com/office/drawing/2014/main" id="{BE1D0F13-D758-4E22-92E5-912970D35519}"/>
                </a:ext>
              </a:extLst>
            </p:cNvPr>
            <p:cNvSpPr/>
            <p:nvPr/>
          </p:nvSpPr>
          <p:spPr>
            <a:xfrm>
              <a:off x="1357092" y="5556044"/>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mn-ea"/>
              </a:endParaRPr>
            </a:p>
          </p:txBody>
        </p:sp>
        <p:sp>
          <p:nvSpPr>
            <p:cNvPr id="13" name="正方形/長方形 12">
              <a:extLst>
                <a:ext uri="{FF2B5EF4-FFF2-40B4-BE49-F238E27FC236}">
                  <a16:creationId xmlns:a16="http://schemas.microsoft.com/office/drawing/2014/main" id="{C6A7A231-FA64-4C24-A8BD-4F381C2FD524}"/>
                </a:ext>
              </a:extLst>
            </p:cNvPr>
            <p:cNvSpPr/>
            <p:nvPr/>
          </p:nvSpPr>
          <p:spPr>
            <a:xfrm>
              <a:off x="2126829" y="5625382"/>
              <a:ext cx="5660524" cy="830997"/>
            </a:xfrm>
            <a:prstGeom prst="rect">
              <a:avLst/>
            </a:prstGeom>
          </p:spPr>
          <p:txBody>
            <a:bodyPr wrap="none">
              <a:spAutoFit/>
            </a:bodyPr>
            <a:lstStyle/>
            <a:p>
              <a:pPr algn="ctr"/>
              <a:r>
                <a:rPr lang="ja-JP" altLang="en-US" sz="2400" b="1" dirty="0">
                  <a:solidFill>
                    <a:schemeClr val="tx1">
                      <a:lumMod val="75000"/>
                      <a:lumOff val="25000"/>
                    </a:schemeClr>
                  </a:solidFill>
                  <a:latin typeface="+mn-ea"/>
                </a:rPr>
                <a:t>ひとりで抱え込まないで、信頼できる大人に</a:t>
              </a:r>
              <a:endParaRPr lang="en-US" altLang="ja-JP" sz="2400" b="1" dirty="0">
                <a:solidFill>
                  <a:schemeClr val="tx1">
                    <a:lumMod val="75000"/>
                    <a:lumOff val="25000"/>
                  </a:schemeClr>
                </a:solidFill>
                <a:latin typeface="+mn-ea"/>
              </a:endParaRPr>
            </a:p>
            <a:p>
              <a:pPr algn="ctr"/>
              <a:r>
                <a:rPr lang="ja-JP" altLang="en-US" sz="2400" b="1" dirty="0">
                  <a:solidFill>
                    <a:schemeClr val="tx1">
                      <a:lumMod val="75000"/>
                      <a:lumOff val="25000"/>
                    </a:schemeClr>
                  </a:solidFill>
                  <a:latin typeface="+mn-ea"/>
                </a:rPr>
                <a:t>助けを求めましょう。</a:t>
              </a:r>
              <a:endParaRPr lang="en-US" altLang="ja-JP" sz="2400" b="1" dirty="0">
                <a:solidFill>
                  <a:schemeClr val="tx1">
                    <a:lumMod val="75000"/>
                    <a:lumOff val="25000"/>
                  </a:schemeClr>
                </a:solidFill>
                <a:latin typeface="+mn-ea"/>
              </a:endParaRPr>
            </a:p>
          </p:txBody>
        </p:sp>
      </p:grpSp>
      <p:pic>
        <p:nvPicPr>
          <p:cNvPr id="7" name="図 6" descr="アイコン が含まれている画像&#10;&#10;自動的に生成された説明">
            <a:extLst>
              <a:ext uri="{FF2B5EF4-FFF2-40B4-BE49-F238E27FC236}">
                <a16:creationId xmlns:a16="http://schemas.microsoft.com/office/drawing/2014/main" id="{C8CCC1CF-8689-4CF1-A3B5-C40C7F6329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5277" y="4178302"/>
            <a:ext cx="1535176" cy="2187181"/>
          </a:xfrm>
          <a:prstGeom prst="rect">
            <a:avLst/>
          </a:prstGeom>
        </p:spPr>
      </p:pic>
      <p:grpSp>
        <p:nvGrpSpPr>
          <p:cNvPr id="17" name="グループ化 16">
            <a:extLst>
              <a:ext uri="{FF2B5EF4-FFF2-40B4-BE49-F238E27FC236}">
                <a16:creationId xmlns:a16="http://schemas.microsoft.com/office/drawing/2014/main" id="{6270329F-A35B-47E0-B613-6570724DC606}"/>
              </a:ext>
            </a:extLst>
          </p:cNvPr>
          <p:cNvGrpSpPr/>
          <p:nvPr/>
        </p:nvGrpSpPr>
        <p:grpSpPr>
          <a:xfrm>
            <a:off x="1357092" y="3776952"/>
            <a:ext cx="7200000" cy="648000"/>
            <a:chOff x="1357092" y="3776952"/>
            <a:chExt cx="7200000" cy="648000"/>
          </a:xfrm>
        </p:grpSpPr>
        <p:sp>
          <p:nvSpPr>
            <p:cNvPr id="8" name="楕円 7">
              <a:extLst>
                <a:ext uri="{FF2B5EF4-FFF2-40B4-BE49-F238E27FC236}">
                  <a16:creationId xmlns:a16="http://schemas.microsoft.com/office/drawing/2014/main" id="{972DE8E7-A359-4BD0-A52D-F4062655104A}"/>
                </a:ext>
              </a:extLst>
            </p:cNvPr>
            <p:cNvSpPr/>
            <p:nvPr/>
          </p:nvSpPr>
          <p:spPr>
            <a:xfrm>
              <a:off x="1357092" y="3776952"/>
              <a:ext cx="7200000" cy="648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mn-ea"/>
              </a:endParaRPr>
            </a:p>
          </p:txBody>
        </p:sp>
        <p:sp>
          <p:nvSpPr>
            <p:cNvPr id="5" name="正方形/長方形 4">
              <a:extLst>
                <a:ext uri="{FF2B5EF4-FFF2-40B4-BE49-F238E27FC236}">
                  <a16:creationId xmlns:a16="http://schemas.microsoft.com/office/drawing/2014/main" id="{E71FCE47-49F9-4AA8-9ACC-0F3FB976CB03}"/>
                </a:ext>
              </a:extLst>
            </p:cNvPr>
            <p:cNvSpPr/>
            <p:nvPr/>
          </p:nvSpPr>
          <p:spPr>
            <a:xfrm>
              <a:off x="1717092" y="3896247"/>
              <a:ext cx="6480000" cy="492443"/>
            </a:xfrm>
            <a:prstGeom prst="rect">
              <a:avLst/>
            </a:prstGeom>
          </p:spPr>
          <p:txBody>
            <a:bodyPr wrap="square">
              <a:spAutoFit/>
            </a:bodyPr>
            <a:lstStyle/>
            <a:p>
              <a:pPr algn="ctr"/>
              <a:r>
                <a:rPr lang="ja-JP" altLang="en-US" sz="2600" b="1" spc="200" dirty="0">
                  <a:solidFill>
                    <a:schemeClr val="tx1">
                      <a:lumMod val="75000"/>
                      <a:lumOff val="25000"/>
                    </a:schemeClr>
                  </a:solidFill>
                  <a:uFill>
                    <a:solidFill>
                      <a:schemeClr val="accent6">
                        <a:lumMod val="60000"/>
                        <a:lumOff val="40000"/>
                      </a:schemeClr>
                    </a:solidFill>
                  </a:uFill>
                  <a:latin typeface="+mn-ea"/>
                </a:rPr>
                <a:t>あなたは決して悪くありません</a:t>
              </a:r>
              <a:r>
                <a:rPr lang="ja-JP" altLang="en-US" sz="2600" b="1" spc="200" dirty="0">
                  <a:solidFill>
                    <a:schemeClr val="tx1">
                      <a:lumMod val="75000"/>
                      <a:lumOff val="25000"/>
                    </a:schemeClr>
                  </a:solidFill>
                  <a:latin typeface="+mn-ea"/>
                </a:rPr>
                <a:t>。</a:t>
              </a:r>
              <a:endParaRPr lang="en-US" altLang="ja-JP" sz="2600" b="1" spc="200" dirty="0">
                <a:solidFill>
                  <a:schemeClr val="tx1">
                    <a:lumMod val="75000"/>
                    <a:lumOff val="25000"/>
                  </a:schemeClr>
                </a:solidFill>
                <a:latin typeface="+mn-ea"/>
              </a:endParaRPr>
            </a:p>
          </p:txBody>
        </p:sp>
        <p:cxnSp>
          <p:nvCxnSpPr>
            <p:cNvPr id="12" name="直線コネクタ 11">
              <a:extLst>
                <a:ext uri="{FF2B5EF4-FFF2-40B4-BE49-F238E27FC236}">
                  <a16:creationId xmlns:a16="http://schemas.microsoft.com/office/drawing/2014/main" id="{1C755355-FD6C-4408-A631-9DE9AEE4355F}"/>
                </a:ext>
              </a:extLst>
            </p:cNvPr>
            <p:cNvCxnSpPr>
              <a:cxnSpLocks/>
            </p:cNvCxnSpPr>
            <p:nvPr/>
          </p:nvCxnSpPr>
          <p:spPr>
            <a:xfrm>
              <a:off x="2251880" y="4299591"/>
              <a:ext cx="5187932"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3">
            <a:extLst>
              <a:ext uri="{FF2B5EF4-FFF2-40B4-BE49-F238E27FC236}">
                <a16:creationId xmlns:a16="http://schemas.microsoft.com/office/drawing/2014/main" id="{5A51A657-447F-C1D9-60CE-231E42ED0CA3}"/>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22</a:t>
            </a:fld>
            <a:endParaRPr kumimoji="1" lang="en-US" altLang="ja-JP"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98FEFFC4-B690-892C-72C2-86820C08542B}"/>
              </a:ext>
            </a:extLst>
          </p:cNvPr>
          <p:cNvSpPr/>
          <p:nvPr/>
        </p:nvSpPr>
        <p:spPr>
          <a:xfrm>
            <a:off x="453000" y="914167"/>
            <a:ext cx="9000000" cy="2751593"/>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108000" bIns="108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いやだと言う</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その場から逃げる・距離をとる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相手からの連絡に返信しない</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信頼できる大人に相談する</a:t>
            </a:r>
            <a:br>
              <a:rPr lang="en-US" altLang="ja-JP" sz="2800" b="1" spc="200" dirty="0">
                <a:solidFill>
                  <a:schemeClr val="tx1">
                    <a:lumMod val="75000"/>
                    <a:lumOff val="25000"/>
                  </a:schemeClr>
                </a:solidFill>
                <a:latin typeface="+mn-ea"/>
              </a:rPr>
            </a:br>
            <a:r>
              <a:rPr lang="ja-JP" altLang="en-US" sz="2400" b="1" dirty="0">
                <a:solidFill>
                  <a:schemeClr val="tx1">
                    <a:lumMod val="75000"/>
                    <a:lumOff val="25000"/>
                  </a:schemeClr>
                </a:solidFill>
                <a:latin typeface="+mn-ea"/>
              </a:rPr>
              <a:t>（担任の先生、養護の先生、スクールカウンセラー、</a:t>
            </a:r>
            <a:endParaRPr lang="en-US" altLang="ja-JP" sz="2400" b="1" dirty="0">
              <a:solidFill>
                <a:schemeClr val="tx1">
                  <a:lumMod val="75000"/>
                  <a:lumOff val="25000"/>
                </a:schemeClr>
              </a:solidFill>
              <a:latin typeface="+mn-ea"/>
            </a:endParaRPr>
          </a:p>
          <a:p>
            <a:pPr>
              <a:spcBef>
                <a:spcPts val="600"/>
              </a:spcBef>
            </a:pPr>
            <a:r>
              <a:rPr lang="en-US" altLang="ja-JP" sz="2400" b="1" dirty="0">
                <a:solidFill>
                  <a:schemeClr val="tx1">
                    <a:lumMod val="75000"/>
                    <a:lumOff val="25000"/>
                  </a:schemeClr>
                </a:solidFill>
                <a:latin typeface="+mn-ea"/>
              </a:rPr>
              <a:t>       </a:t>
            </a:r>
            <a:r>
              <a:rPr lang="ja-JP" altLang="en-US" sz="2400" b="1" dirty="0">
                <a:solidFill>
                  <a:schemeClr val="tx1">
                    <a:lumMod val="75000"/>
                    <a:lumOff val="25000"/>
                  </a:schemeClr>
                </a:solidFill>
                <a:latin typeface="+mn-ea"/>
              </a:rPr>
              <a:t>スクールソーシャルワーカー、保護者など）</a:t>
            </a:r>
            <a:endParaRPr lang="ja-JP" altLang="en-US" sz="2800" b="1" dirty="0">
              <a:solidFill>
                <a:schemeClr val="tx1">
                  <a:lumMod val="75000"/>
                  <a:lumOff val="25000"/>
                </a:schemeClr>
              </a:solidFill>
              <a:latin typeface="+mn-ea"/>
            </a:endParaRPr>
          </a:p>
        </p:txBody>
      </p:sp>
    </p:spTree>
    <p:extLst>
      <p:ext uri="{BB962C8B-B14F-4D97-AF65-F5344CB8AC3E}">
        <p14:creationId xmlns:p14="http://schemas.microsoft.com/office/powerpoint/2010/main" val="461469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5AF037C-EFE0-45EF-BAFD-736FE0A40521}"/>
              </a:ext>
            </a:extLst>
          </p:cNvPr>
          <p:cNvSpPr/>
          <p:nvPr/>
        </p:nvSpPr>
        <p:spPr>
          <a:xfrm>
            <a:off x="1123974" y="198499"/>
            <a:ext cx="7675499" cy="707886"/>
          </a:xfrm>
          <a:prstGeom prst="rect">
            <a:avLst/>
          </a:prstGeom>
        </p:spPr>
        <p:txBody>
          <a:bodyPr wrap="none">
            <a:spAutoFit/>
          </a:bodyPr>
          <a:lstStyle/>
          <a:p>
            <a:pPr algn="ctr"/>
            <a:r>
              <a:rPr lang="ja-JP" altLang="en-US" sz="4000" b="1" spc="200" dirty="0">
                <a:solidFill>
                  <a:schemeClr val="accent2">
                    <a:lumMod val="50000"/>
                  </a:schemeClr>
                </a:solidFill>
                <a:latin typeface="+mn-ea"/>
              </a:rPr>
              <a:t>友達が性暴力の被害にあったら？</a:t>
            </a:r>
            <a:endParaRPr lang="en-US" altLang="ja-JP" sz="4000" b="1" spc="200" dirty="0">
              <a:solidFill>
                <a:schemeClr val="accent2">
                  <a:lumMod val="50000"/>
                </a:schemeClr>
              </a:solidFill>
              <a:latin typeface="+mn-ea"/>
            </a:endParaRPr>
          </a:p>
        </p:txBody>
      </p:sp>
      <p:grpSp>
        <p:nvGrpSpPr>
          <p:cNvPr id="15" name="グループ化 14">
            <a:extLst>
              <a:ext uri="{FF2B5EF4-FFF2-40B4-BE49-F238E27FC236}">
                <a16:creationId xmlns:a16="http://schemas.microsoft.com/office/drawing/2014/main" id="{38FBF58D-DBD0-4AA1-9317-99582C85007D}"/>
              </a:ext>
            </a:extLst>
          </p:cNvPr>
          <p:cNvGrpSpPr/>
          <p:nvPr/>
        </p:nvGrpSpPr>
        <p:grpSpPr>
          <a:xfrm>
            <a:off x="837135" y="5327085"/>
            <a:ext cx="7920000" cy="900000"/>
            <a:chOff x="1357092" y="5250464"/>
            <a:chExt cx="7200000" cy="900000"/>
          </a:xfrm>
        </p:grpSpPr>
        <p:sp>
          <p:nvSpPr>
            <p:cNvPr id="16" name="楕円 15">
              <a:extLst>
                <a:ext uri="{FF2B5EF4-FFF2-40B4-BE49-F238E27FC236}">
                  <a16:creationId xmlns:a16="http://schemas.microsoft.com/office/drawing/2014/main" id="{E5A81142-5AAF-4BDB-8B0A-B484A6CC2559}"/>
                </a:ext>
              </a:extLst>
            </p:cNvPr>
            <p:cNvSpPr/>
            <p:nvPr/>
          </p:nvSpPr>
          <p:spPr>
            <a:xfrm>
              <a:off x="1357092" y="5250464"/>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schemeClr>
                </a:solidFill>
                <a:latin typeface="+mn-ea"/>
              </a:endParaRPr>
            </a:p>
          </p:txBody>
        </p:sp>
        <p:sp>
          <p:nvSpPr>
            <p:cNvPr id="17" name="正方形/長方形 16">
              <a:extLst>
                <a:ext uri="{FF2B5EF4-FFF2-40B4-BE49-F238E27FC236}">
                  <a16:creationId xmlns:a16="http://schemas.microsoft.com/office/drawing/2014/main" id="{1683E196-2160-4FEF-B8AE-E3AF5EC44CC3}"/>
                </a:ext>
              </a:extLst>
            </p:cNvPr>
            <p:cNvSpPr/>
            <p:nvPr/>
          </p:nvSpPr>
          <p:spPr>
            <a:xfrm>
              <a:off x="1912027" y="5311093"/>
              <a:ext cx="6090130" cy="830997"/>
            </a:xfrm>
            <a:prstGeom prst="rect">
              <a:avLst/>
            </a:prstGeom>
          </p:spPr>
          <p:txBody>
            <a:bodyPr wrap="square">
              <a:spAutoFit/>
            </a:bodyPr>
            <a:lstStyle/>
            <a:p>
              <a:pPr algn="ctr"/>
              <a:r>
                <a:rPr lang="ja-JP" altLang="en-US" sz="2400" b="1" spc="200" dirty="0">
                  <a:solidFill>
                    <a:schemeClr val="tx2">
                      <a:lumMod val="50000"/>
                    </a:schemeClr>
                  </a:solidFill>
                  <a:latin typeface="+mn-ea"/>
                </a:rPr>
                <a:t>自分たちだけで解決しようとしないで</a:t>
              </a:r>
            </a:p>
            <a:p>
              <a:pPr algn="ctr"/>
              <a:r>
                <a:rPr lang="ja-JP" altLang="en-US" sz="2400" b="1" spc="200" dirty="0">
                  <a:solidFill>
                    <a:schemeClr val="tx2">
                      <a:lumMod val="50000"/>
                    </a:schemeClr>
                  </a:solidFill>
                  <a:latin typeface="+mn-ea"/>
                </a:rPr>
                <a:t>信頼できる大人に助けを求めましょう。</a:t>
              </a:r>
            </a:p>
          </p:txBody>
        </p:sp>
      </p:grpSp>
      <p:grpSp>
        <p:nvGrpSpPr>
          <p:cNvPr id="18" name="グループ化 17">
            <a:extLst>
              <a:ext uri="{FF2B5EF4-FFF2-40B4-BE49-F238E27FC236}">
                <a16:creationId xmlns:a16="http://schemas.microsoft.com/office/drawing/2014/main" id="{694E798E-DE21-4C48-BB78-02023CF19CBA}"/>
              </a:ext>
            </a:extLst>
          </p:cNvPr>
          <p:cNvGrpSpPr/>
          <p:nvPr/>
        </p:nvGrpSpPr>
        <p:grpSpPr>
          <a:xfrm>
            <a:off x="837135" y="4349372"/>
            <a:ext cx="7920000" cy="648000"/>
            <a:chOff x="993000" y="4272751"/>
            <a:chExt cx="7920000" cy="648000"/>
          </a:xfrm>
        </p:grpSpPr>
        <p:sp>
          <p:nvSpPr>
            <p:cNvPr id="19" name="楕円 18">
              <a:extLst>
                <a:ext uri="{FF2B5EF4-FFF2-40B4-BE49-F238E27FC236}">
                  <a16:creationId xmlns:a16="http://schemas.microsoft.com/office/drawing/2014/main" id="{6935B7F5-AAFE-4A70-9EDF-C3B30B3FF953}"/>
                </a:ext>
              </a:extLst>
            </p:cNvPr>
            <p:cNvSpPr/>
            <p:nvPr/>
          </p:nvSpPr>
          <p:spPr>
            <a:xfrm>
              <a:off x="993000" y="4272751"/>
              <a:ext cx="7920000" cy="648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schemeClr>
                </a:solidFill>
                <a:latin typeface="+mn-ea"/>
              </a:endParaRPr>
            </a:p>
          </p:txBody>
        </p:sp>
        <p:sp>
          <p:nvSpPr>
            <p:cNvPr id="20" name="正方形/長方形 19">
              <a:extLst>
                <a:ext uri="{FF2B5EF4-FFF2-40B4-BE49-F238E27FC236}">
                  <a16:creationId xmlns:a16="http://schemas.microsoft.com/office/drawing/2014/main" id="{7884B752-930D-4106-A2AE-F756586A4B11}"/>
                </a:ext>
              </a:extLst>
            </p:cNvPr>
            <p:cNvSpPr/>
            <p:nvPr/>
          </p:nvSpPr>
          <p:spPr>
            <a:xfrm>
              <a:off x="1773368" y="4383337"/>
              <a:ext cx="6367448" cy="492443"/>
            </a:xfrm>
            <a:prstGeom prst="rect">
              <a:avLst/>
            </a:prstGeom>
          </p:spPr>
          <p:txBody>
            <a:bodyPr wrap="none">
              <a:spAutoFit/>
            </a:bodyPr>
            <a:lstStyle/>
            <a:p>
              <a:pPr algn="ctr"/>
              <a:r>
                <a:rPr lang="ja-JP" altLang="en-US" sz="2600" b="1" spc="200" dirty="0">
                  <a:solidFill>
                    <a:schemeClr val="tx2">
                      <a:lumMod val="50000"/>
                    </a:schemeClr>
                  </a:solidFill>
                  <a:latin typeface="+mn-ea"/>
                </a:rPr>
                <a:t>被害にあった友達は決して悪くありません。</a:t>
              </a:r>
            </a:p>
          </p:txBody>
        </p:sp>
        <p:cxnSp>
          <p:nvCxnSpPr>
            <p:cNvPr id="21" name="直線コネクタ 20">
              <a:extLst>
                <a:ext uri="{FF2B5EF4-FFF2-40B4-BE49-F238E27FC236}">
                  <a16:creationId xmlns:a16="http://schemas.microsoft.com/office/drawing/2014/main" id="{EA462E7D-6215-483A-A03D-06D3D733A113}"/>
                </a:ext>
              </a:extLst>
            </p:cNvPr>
            <p:cNvCxnSpPr>
              <a:cxnSpLocks/>
            </p:cNvCxnSpPr>
            <p:nvPr/>
          </p:nvCxnSpPr>
          <p:spPr>
            <a:xfrm>
              <a:off x="1773368" y="4797734"/>
              <a:ext cx="6536027"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2" name="図 21" descr="アイコン が含まれている画像&#10;&#10;自動的に生成された説明">
            <a:extLst>
              <a:ext uri="{FF2B5EF4-FFF2-40B4-BE49-F238E27FC236}">
                <a16:creationId xmlns:a16="http://schemas.microsoft.com/office/drawing/2014/main" id="{4912ED6F-E68B-43D6-B85D-C6B32E83A5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5277" y="4178302"/>
            <a:ext cx="1535176" cy="2187181"/>
          </a:xfrm>
          <a:prstGeom prst="rect">
            <a:avLst/>
          </a:prstGeom>
        </p:spPr>
      </p:pic>
      <p:sp>
        <p:nvSpPr>
          <p:cNvPr id="2" name="スライド番号プレースホルダー 3">
            <a:extLst>
              <a:ext uri="{FF2B5EF4-FFF2-40B4-BE49-F238E27FC236}">
                <a16:creationId xmlns:a16="http://schemas.microsoft.com/office/drawing/2014/main" id="{EAEEDF32-4051-3CCF-B88C-92A5A67010B2}"/>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23</a:t>
            </a:fld>
            <a:endParaRPr kumimoji="1" lang="en-US" altLang="ja-JP" dirty="0">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9CA3817C-7826-FF21-1507-771B89C61C1E}"/>
              </a:ext>
            </a:extLst>
          </p:cNvPr>
          <p:cNvSpPr/>
          <p:nvPr/>
        </p:nvSpPr>
        <p:spPr>
          <a:xfrm>
            <a:off x="453000" y="1165667"/>
            <a:ext cx="9000000" cy="2987235"/>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108000" bIns="108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あなたは悪くないということを伝える</a:t>
            </a: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気持ちをそのまま受け止める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ゆっくり、その人のペースで話を聴く</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信頼できる大人への相談をすすめる</a:t>
            </a:r>
            <a:br>
              <a:rPr lang="en-US" altLang="ja-JP" sz="3200" b="1" spc="200" dirty="0">
                <a:solidFill>
                  <a:schemeClr val="tx1">
                    <a:lumMod val="75000"/>
                    <a:lumOff val="25000"/>
                  </a:schemeClr>
                </a:solidFill>
                <a:latin typeface="+mn-ea"/>
              </a:rPr>
            </a:br>
            <a:r>
              <a:rPr lang="ja-JP" altLang="en-US" sz="2400" b="1" dirty="0">
                <a:solidFill>
                  <a:schemeClr val="tx1">
                    <a:lumMod val="75000"/>
                    <a:lumOff val="25000"/>
                  </a:schemeClr>
                </a:solidFill>
                <a:latin typeface="+mn-ea"/>
              </a:rPr>
              <a:t>（担任の先生、養護の先生、スクールカウンセラー、</a:t>
            </a:r>
            <a:endParaRPr lang="en-US" altLang="ja-JP" sz="2400" b="1" dirty="0">
              <a:solidFill>
                <a:schemeClr val="tx1">
                  <a:lumMod val="75000"/>
                  <a:lumOff val="25000"/>
                </a:schemeClr>
              </a:solidFill>
              <a:latin typeface="+mn-ea"/>
            </a:endParaRPr>
          </a:p>
          <a:p>
            <a:pPr>
              <a:spcBef>
                <a:spcPts val="600"/>
              </a:spcBef>
            </a:pPr>
            <a:r>
              <a:rPr lang="en-US" altLang="ja-JP" sz="2400" b="1" dirty="0">
                <a:solidFill>
                  <a:schemeClr val="tx1">
                    <a:lumMod val="75000"/>
                    <a:lumOff val="25000"/>
                  </a:schemeClr>
                </a:solidFill>
                <a:latin typeface="+mn-ea"/>
              </a:rPr>
              <a:t>        </a:t>
            </a:r>
            <a:r>
              <a:rPr lang="ja-JP" altLang="en-US" sz="2400" b="1" dirty="0">
                <a:solidFill>
                  <a:schemeClr val="tx1">
                    <a:lumMod val="75000"/>
                    <a:lumOff val="25000"/>
                  </a:schemeClr>
                </a:solidFill>
                <a:latin typeface="+mn-ea"/>
              </a:rPr>
              <a:t>スクールソーシャルワーカー、保護者など）</a:t>
            </a:r>
            <a:endParaRPr lang="ja-JP" altLang="en-US" sz="3200" b="1" dirty="0">
              <a:solidFill>
                <a:schemeClr val="tx1">
                  <a:lumMod val="75000"/>
                  <a:lumOff val="25000"/>
                </a:schemeClr>
              </a:solidFill>
              <a:latin typeface="+mn-ea"/>
            </a:endParaRPr>
          </a:p>
        </p:txBody>
      </p:sp>
    </p:spTree>
    <p:extLst>
      <p:ext uri="{BB962C8B-B14F-4D97-AF65-F5344CB8AC3E}">
        <p14:creationId xmlns:p14="http://schemas.microsoft.com/office/powerpoint/2010/main" val="13185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2BB1B6-28CF-7D64-48A7-79068FC7C371}"/>
              </a:ext>
            </a:extLst>
          </p:cNvPr>
          <p:cNvSpPr/>
          <p:nvPr/>
        </p:nvSpPr>
        <p:spPr>
          <a:xfrm>
            <a:off x="488114" y="158708"/>
            <a:ext cx="9478877" cy="646331"/>
          </a:xfrm>
          <a:prstGeom prst="rect">
            <a:avLst/>
          </a:prstGeom>
        </p:spPr>
        <p:txBody>
          <a:bodyPr wrap="none">
            <a:spAutoFit/>
          </a:bodyPr>
          <a:lstStyle/>
          <a:p>
            <a:pPr algn="ctr"/>
            <a:r>
              <a:rPr lang="ja-JP" altLang="en-US" sz="3600" b="1" spc="200" dirty="0">
                <a:solidFill>
                  <a:schemeClr val="accent2">
                    <a:lumMod val="50000"/>
                  </a:schemeClr>
                </a:solidFill>
                <a:latin typeface="+mn-ea"/>
              </a:rPr>
              <a:t>自分や友達の性暴力（加害）に気付いたら？</a:t>
            </a:r>
            <a:endParaRPr lang="en-US" altLang="ja-JP" sz="3600" b="1" spc="200" dirty="0">
              <a:solidFill>
                <a:schemeClr val="accent2">
                  <a:lumMod val="50000"/>
                </a:schemeClr>
              </a:solidFill>
              <a:latin typeface="+mn-ea"/>
            </a:endParaRPr>
          </a:p>
        </p:txBody>
      </p:sp>
      <p:grpSp>
        <p:nvGrpSpPr>
          <p:cNvPr id="3" name="グループ化 2">
            <a:extLst>
              <a:ext uri="{FF2B5EF4-FFF2-40B4-BE49-F238E27FC236}">
                <a16:creationId xmlns:a16="http://schemas.microsoft.com/office/drawing/2014/main" id="{6C137BA9-F710-1D30-37C7-1F2BE0C5E569}"/>
              </a:ext>
            </a:extLst>
          </p:cNvPr>
          <p:cNvGrpSpPr/>
          <p:nvPr/>
        </p:nvGrpSpPr>
        <p:grpSpPr>
          <a:xfrm>
            <a:off x="362636" y="866594"/>
            <a:ext cx="9272337" cy="2767181"/>
            <a:chOff x="1357092" y="5439942"/>
            <a:chExt cx="7200000" cy="710522"/>
          </a:xfrm>
        </p:grpSpPr>
        <p:sp>
          <p:nvSpPr>
            <p:cNvPr id="4" name="楕円 11">
              <a:extLst>
                <a:ext uri="{FF2B5EF4-FFF2-40B4-BE49-F238E27FC236}">
                  <a16:creationId xmlns:a16="http://schemas.microsoft.com/office/drawing/2014/main" id="{86F76CC1-01E3-EAA9-E501-8E9A0A765CEE}"/>
                </a:ext>
              </a:extLst>
            </p:cNvPr>
            <p:cNvSpPr/>
            <p:nvPr/>
          </p:nvSpPr>
          <p:spPr>
            <a:xfrm>
              <a:off x="1357092" y="5439942"/>
              <a:ext cx="7200000" cy="71052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2">
                    <a:lumMod val="50000"/>
                  </a:schemeClr>
                </a:solidFill>
                <a:latin typeface="+mn-ea"/>
              </a:endParaRPr>
            </a:p>
          </p:txBody>
        </p:sp>
        <p:sp>
          <p:nvSpPr>
            <p:cNvPr id="5" name="正方形/長方形 4">
              <a:extLst>
                <a:ext uri="{FF2B5EF4-FFF2-40B4-BE49-F238E27FC236}">
                  <a16:creationId xmlns:a16="http://schemas.microsoft.com/office/drawing/2014/main" id="{BC270A65-E8C3-8366-BC6C-131F327EA40F}"/>
                </a:ext>
              </a:extLst>
            </p:cNvPr>
            <p:cNvSpPr/>
            <p:nvPr/>
          </p:nvSpPr>
          <p:spPr>
            <a:xfrm>
              <a:off x="1882303" y="5510939"/>
              <a:ext cx="5768609" cy="592702"/>
            </a:xfrm>
            <a:prstGeom prst="rect">
              <a:avLst/>
            </a:prstGeom>
          </p:spPr>
          <p:txBody>
            <a:bodyPr wrap="square">
              <a:spAutoFit/>
            </a:bodyPr>
            <a:lstStyle/>
            <a:p>
              <a:pPr algn="ctr"/>
              <a:r>
                <a:rPr lang="ja-JP" altLang="en-US" sz="2400" b="1" spc="200" dirty="0">
                  <a:solidFill>
                    <a:schemeClr val="tx2">
                      <a:lumMod val="50000"/>
                    </a:schemeClr>
                  </a:solidFill>
                  <a:latin typeface="+mn-ea"/>
                </a:rPr>
                <a:t>暴力に気づいたあなたや友達は</a:t>
              </a:r>
              <a:endParaRPr lang="en-US" altLang="ja-JP" sz="2400" b="1" spc="200" dirty="0">
                <a:solidFill>
                  <a:schemeClr val="tx2">
                    <a:lumMod val="50000"/>
                  </a:schemeClr>
                </a:solidFill>
                <a:latin typeface="+mn-ea"/>
              </a:endParaRPr>
            </a:p>
            <a:p>
              <a:pPr algn="ctr"/>
              <a:r>
                <a:rPr lang="ja-JP" altLang="en-US" sz="2400" b="1" spc="200" dirty="0">
                  <a:solidFill>
                    <a:schemeClr val="tx2">
                      <a:lumMod val="50000"/>
                    </a:schemeClr>
                  </a:solidFill>
                  <a:latin typeface="+mn-ea"/>
                </a:rPr>
                <a:t>暴力以外の方法を選ぶことができます。</a:t>
              </a:r>
              <a:endParaRPr lang="en-US" altLang="ja-JP" sz="2400" b="1" spc="200" dirty="0">
                <a:solidFill>
                  <a:schemeClr val="tx2">
                    <a:lumMod val="50000"/>
                  </a:schemeClr>
                </a:solidFill>
                <a:latin typeface="+mn-ea"/>
              </a:endParaRPr>
            </a:p>
            <a:p>
              <a:pPr algn="ctr"/>
              <a:endParaRPr lang="en-US" altLang="ja-JP" sz="2400" b="1" spc="200" dirty="0">
                <a:solidFill>
                  <a:schemeClr val="tx2">
                    <a:lumMod val="50000"/>
                  </a:schemeClr>
                </a:solidFill>
                <a:latin typeface="+mn-ea"/>
              </a:endParaRPr>
            </a:p>
            <a:p>
              <a:pPr algn="ctr"/>
              <a:r>
                <a:rPr lang="ja-JP" altLang="en-US" sz="2400" b="1" spc="200" dirty="0">
                  <a:solidFill>
                    <a:schemeClr val="tx2">
                      <a:lumMod val="50000"/>
                    </a:schemeClr>
                  </a:solidFill>
                  <a:latin typeface="+mn-ea"/>
                </a:rPr>
                <a:t>暴力は間違っていることや</a:t>
              </a:r>
              <a:endParaRPr lang="en-US" altLang="ja-JP" sz="2400" b="1" spc="200" dirty="0">
                <a:solidFill>
                  <a:schemeClr val="tx2">
                    <a:lumMod val="50000"/>
                  </a:schemeClr>
                </a:solidFill>
                <a:latin typeface="+mn-ea"/>
              </a:endParaRPr>
            </a:p>
            <a:p>
              <a:pPr algn="ctr"/>
              <a:r>
                <a:rPr lang="ja-JP" altLang="en-US" sz="2400" b="1" spc="200" dirty="0">
                  <a:solidFill>
                    <a:schemeClr val="tx2">
                      <a:lumMod val="50000"/>
                    </a:schemeClr>
                  </a:solidFill>
                  <a:latin typeface="+mn-ea"/>
                </a:rPr>
                <a:t>このままでは良い関係ではいられなくなることに</a:t>
              </a:r>
              <a:endParaRPr lang="en-US" altLang="ja-JP" sz="2400" b="1" spc="200" dirty="0">
                <a:solidFill>
                  <a:schemeClr val="tx2">
                    <a:lumMod val="50000"/>
                  </a:schemeClr>
                </a:solidFill>
                <a:latin typeface="+mn-ea"/>
              </a:endParaRPr>
            </a:p>
            <a:p>
              <a:pPr algn="ctr"/>
              <a:r>
                <a:rPr lang="ja-JP" altLang="en-US" sz="2400" b="1" spc="200" dirty="0">
                  <a:solidFill>
                    <a:schemeClr val="tx2">
                      <a:lumMod val="50000"/>
                    </a:schemeClr>
                  </a:solidFill>
                  <a:latin typeface="+mn-ea"/>
                </a:rPr>
                <a:t>気づいたということです。</a:t>
              </a:r>
            </a:p>
          </p:txBody>
        </p:sp>
      </p:grpSp>
      <p:sp>
        <p:nvSpPr>
          <p:cNvPr id="7" name="スライド番号プレースホルダー 3">
            <a:extLst>
              <a:ext uri="{FF2B5EF4-FFF2-40B4-BE49-F238E27FC236}">
                <a16:creationId xmlns:a16="http://schemas.microsoft.com/office/drawing/2014/main" id="{7BD3DB55-E4FC-649E-D49E-FA0B3F4DDC74}"/>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24</a:t>
            </a:fld>
            <a:endParaRPr kumimoji="1" lang="en-US" altLang="ja-JP" dirty="0">
              <a:latin typeface="Meiryo UI" panose="020B0604030504040204" pitchFamily="50" charset="-128"/>
              <a:ea typeface="Meiryo UI" panose="020B0604030504040204" pitchFamily="50" charset="-128"/>
            </a:endParaRPr>
          </a:p>
        </p:txBody>
      </p:sp>
      <p:sp>
        <p:nvSpPr>
          <p:cNvPr id="8" name="四角形: 角を丸くする 3">
            <a:extLst>
              <a:ext uri="{FF2B5EF4-FFF2-40B4-BE49-F238E27FC236}">
                <a16:creationId xmlns:a16="http://schemas.microsoft.com/office/drawing/2014/main" id="{2FE0E680-CDAA-A155-43F3-63416A687827}"/>
              </a:ext>
            </a:extLst>
          </p:cNvPr>
          <p:cNvSpPr/>
          <p:nvPr/>
        </p:nvSpPr>
        <p:spPr>
          <a:xfrm>
            <a:off x="453000" y="3727922"/>
            <a:ext cx="9000000" cy="2874464"/>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108000" bIns="108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自分の感情を暴力ではなく、言葉で伝える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必ず相手の同意を確認する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相手の距離感を大切にする</a:t>
            </a:r>
            <a:endParaRPr lang="en-US" altLang="ja-JP" sz="2800" b="1" spc="200" dirty="0">
              <a:solidFill>
                <a:schemeClr val="tx1">
                  <a:lumMod val="75000"/>
                  <a:lumOff val="25000"/>
                </a:schemeClr>
              </a:solidFill>
              <a:latin typeface="+mn-ea"/>
            </a:endParaRPr>
          </a:p>
          <a:p>
            <a:pPr marL="449263" indent="-449263">
              <a:spcBef>
                <a:spcPts val="600"/>
              </a:spcBef>
              <a:buFont typeface="Wingdings" panose="05000000000000000000" pitchFamily="2" charset="2"/>
              <a:buChar char="l"/>
            </a:pPr>
            <a:r>
              <a:rPr lang="ja-JP" altLang="en-US" sz="2800" b="1" spc="200" dirty="0">
                <a:solidFill>
                  <a:schemeClr val="tx1">
                    <a:lumMod val="75000"/>
                    <a:lumOff val="25000"/>
                  </a:schemeClr>
                </a:solidFill>
                <a:latin typeface="+mn-ea"/>
              </a:rPr>
              <a:t>信頼できる大人に相談する</a:t>
            </a:r>
            <a:br>
              <a:rPr lang="en-US" altLang="ja-JP" sz="2800" b="1" spc="200" dirty="0">
                <a:solidFill>
                  <a:schemeClr val="tx1">
                    <a:lumMod val="75000"/>
                    <a:lumOff val="25000"/>
                  </a:schemeClr>
                </a:solidFill>
                <a:latin typeface="+mn-ea"/>
              </a:rPr>
            </a:br>
            <a:r>
              <a:rPr lang="ja-JP" altLang="en-US" sz="2400" b="1" dirty="0">
                <a:solidFill>
                  <a:schemeClr val="tx1">
                    <a:lumMod val="75000"/>
                    <a:lumOff val="25000"/>
                  </a:schemeClr>
                </a:solidFill>
                <a:latin typeface="+mn-ea"/>
              </a:rPr>
              <a:t>（担任の先生、養護の先生、スクールカウンセラー、</a:t>
            </a:r>
            <a:endParaRPr lang="en-US" altLang="ja-JP" sz="2400" b="1" dirty="0">
              <a:solidFill>
                <a:schemeClr val="tx1">
                  <a:lumMod val="75000"/>
                  <a:lumOff val="25000"/>
                </a:schemeClr>
              </a:solidFill>
              <a:latin typeface="+mn-ea"/>
            </a:endParaRPr>
          </a:p>
          <a:p>
            <a:pPr>
              <a:spcBef>
                <a:spcPts val="600"/>
              </a:spcBef>
            </a:pPr>
            <a:r>
              <a:rPr lang="ja-JP" altLang="en-US" sz="2400" b="1" dirty="0">
                <a:solidFill>
                  <a:schemeClr val="tx1">
                    <a:lumMod val="75000"/>
                    <a:lumOff val="25000"/>
                  </a:schemeClr>
                </a:solidFill>
                <a:latin typeface="+mn-ea"/>
              </a:rPr>
              <a:t>　　　</a:t>
            </a:r>
            <a:r>
              <a:rPr lang="ja-JP" altLang="en-US" sz="2400" b="1" dirty="0">
                <a:solidFill>
                  <a:srgbClr val="FF0000"/>
                </a:solidFill>
                <a:latin typeface="+mn-ea"/>
              </a:rPr>
              <a:t>　</a:t>
            </a:r>
            <a:r>
              <a:rPr lang="ja-JP" altLang="en-US" sz="2400" b="1" dirty="0">
                <a:solidFill>
                  <a:schemeClr val="tx1">
                    <a:lumMod val="75000"/>
                    <a:lumOff val="25000"/>
                  </a:schemeClr>
                </a:solidFill>
                <a:latin typeface="+mn-ea"/>
              </a:rPr>
              <a:t>スクールソーシャルワーカー、保護者、専門の相談機関など）</a:t>
            </a:r>
            <a:endParaRPr lang="ja-JP" altLang="en-US" sz="2800" b="1" dirty="0">
              <a:solidFill>
                <a:schemeClr val="tx1">
                  <a:lumMod val="75000"/>
                  <a:lumOff val="25000"/>
                </a:schemeClr>
              </a:solidFill>
              <a:latin typeface="+mn-ea"/>
            </a:endParaRPr>
          </a:p>
        </p:txBody>
      </p:sp>
    </p:spTree>
    <p:extLst>
      <p:ext uri="{BB962C8B-B14F-4D97-AF65-F5344CB8AC3E}">
        <p14:creationId xmlns:p14="http://schemas.microsoft.com/office/powerpoint/2010/main" val="563182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5AF037C-EFE0-45EF-BAFD-736FE0A40521}"/>
              </a:ext>
            </a:extLst>
          </p:cNvPr>
          <p:cNvSpPr/>
          <p:nvPr/>
        </p:nvSpPr>
        <p:spPr>
          <a:xfrm>
            <a:off x="1286640" y="198499"/>
            <a:ext cx="7489551" cy="707886"/>
          </a:xfrm>
          <a:prstGeom prst="rect">
            <a:avLst/>
          </a:prstGeom>
        </p:spPr>
        <p:txBody>
          <a:bodyPr wrap="none">
            <a:spAutoFit/>
          </a:bodyPr>
          <a:lstStyle/>
          <a:p>
            <a:pPr algn="ctr"/>
            <a:r>
              <a:rPr lang="ja-JP" altLang="en-US" sz="4000" b="1" spc="200">
                <a:solidFill>
                  <a:schemeClr val="accent2">
                    <a:lumMod val="50000"/>
                  </a:schemeClr>
                </a:solidFill>
                <a:latin typeface="+mn-ea"/>
              </a:rPr>
              <a:t>ひとりで抱え込まずに話してみよう</a:t>
            </a:r>
            <a:endParaRPr lang="en-US" altLang="ja-JP" sz="4000" b="1" spc="200">
              <a:solidFill>
                <a:schemeClr val="accent2">
                  <a:lumMod val="50000"/>
                </a:schemeClr>
              </a:solidFill>
              <a:latin typeface="+mn-ea"/>
            </a:endParaRPr>
          </a:p>
        </p:txBody>
      </p:sp>
      <p:sp>
        <p:nvSpPr>
          <p:cNvPr id="6" name="四角形: 角を丸くする 5">
            <a:extLst>
              <a:ext uri="{FF2B5EF4-FFF2-40B4-BE49-F238E27FC236}">
                <a16:creationId xmlns:a16="http://schemas.microsoft.com/office/drawing/2014/main" id="{AF9E6098-994B-454B-ABF3-10DF68DAB113}"/>
              </a:ext>
            </a:extLst>
          </p:cNvPr>
          <p:cNvSpPr/>
          <p:nvPr/>
        </p:nvSpPr>
        <p:spPr>
          <a:xfrm>
            <a:off x="342733" y="998462"/>
            <a:ext cx="9359900" cy="1085586"/>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ja-JP" altLang="en-US" sz="2000" b="1">
                <a:solidFill>
                  <a:schemeClr val="tx2">
                    <a:lumMod val="50000"/>
                  </a:schemeClr>
                </a:solidFill>
                <a:latin typeface="+mn-ea"/>
              </a:rPr>
              <a:t>もし、性暴力にあってしまったら、友達が性暴力にあったら、性暴力を目撃したら、ひとりで抱え込まないで、だれかに話してみましょう。相談するのは当然の権利で、解決につながる最初の一歩です。もし、周りの人に話せないときは、あなたを助けてくれるところがあります。</a:t>
            </a:r>
            <a:endParaRPr lang="en-US" altLang="ja-JP" sz="2000" b="1">
              <a:solidFill>
                <a:schemeClr val="tx2">
                  <a:lumMod val="50000"/>
                </a:schemeClr>
              </a:solidFill>
              <a:latin typeface="+mn-ea"/>
            </a:endParaRPr>
          </a:p>
        </p:txBody>
      </p:sp>
      <p:sp>
        <p:nvSpPr>
          <p:cNvPr id="9" name="正方形/長方形 8">
            <a:extLst>
              <a:ext uri="{FF2B5EF4-FFF2-40B4-BE49-F238E27FC236}">
                <a16:creationId xmlns:a16="http://schemas.microsoft.com/office/drawing/2014/main" id="{E3F2BBC3-60AA-40FA-B9D1-5BB66C6C08BB}"/>
              </a:ext>
            </a:extLst>
          </p:cNvPr>
          <p:cNvSpPr/>
          <p:nvPr/>
        </p:nvSpPr>
        <p:spPr>
          <a:xfrm>
            <a:off x="3299992" y="2155666"/>
            <a:ext cx="3462807" cy="461665"/>
          </a:xfrm>
          <a:prstGeom prst="rect">
            <a:avLst/>
          </a:prstGeom>
        </p:spPr>
        <p:txBody>
          <a:bodyPr wrap="none">
            <a:spAutoFit/>
          </a:bodyPr>
          <a:lstStyle/>
          <a:p>
            <a:pPr algn="ctr"/>
            <a:r>
              <a:rPr lang="ja-JP" altLang="en-US" sz="2400" b="1" spc="200">
                <a:solidFill>
                  <a:schemeClr val="tx2">
                    <a:lumMod val="50000"/>
                  </a:schemeClr>
                </a:solidFill>
                <a:latin typeface="+mn-ea"/>
              </a:rPr>
              <a:t>信頼できる大人に話そう</a:t>
            </a:r>
            <a:endParaRPr lang="en-US" altLang="ja-JP" sz="2400" b="1" spc="200">
              <a:solidFill>
                <a:schemeClr val="tx2">
                  <a:lumMod val="50000"/>
                </a:schemeClr>
              </a:solidFill>
              <a:latin typeface="+mn-ea"/>
            </a:endParaRPr>
          </a:p>
        </p:txBody>
      </p:sp>
      <p:sp>
        <p:nvSpPr>
          <p:cNvPr id="10" name="正方形/長方形 9">
            <a:extLst>
              <a:ext uri="{FF2B5EF4-FFF2-40B4-BE49-F238E27FC236}">
                <a16:creationId xmlns:a16="http://schemas.microsoft.com/office/drawing/2014/main" id="{ECF74AE0-4D3C-4D7D-902A-3F0E4A500CC2}"/>
              </a:ext>
            </a:extLst>
          </p:cNvPr>
          <p:cNvSpPr/>
          <p:nvPr/>
        </p:nvSpPr>
        <p:spPr>
          <a:xfrm>
            <a:off x="3260438" y="4356592"/>
            <a:ext cx="3764171" cy="461665"/>
          </a:xfrm>
          <a:prstGeom prst="rect">
            <a:avLst/>
          </a:prstGeom>
        </p:spPr>
        <p:txBody>
          <a:bodyPr wrap="none">
            <a:spAutoFit/>
          </a:bodyPr>
          <a:lstStyle/>
          <a:p>
            <a:pPr algn="ctr"/>
            <a:r>
              <a:rPr lang="ja-JP" altLang="en-US" sz="2400" b="1" spc="200">
                <a:solidFill>
                  <a:schemeClr val="tx2">
                    <a:lumMod val="50000"/>
                  </a:schemeClr>
                </a:solidFill>
                <a:latin typeface="+mn-ea"/>
              </a:rPr>
              <a:t>あなたを助けてくれるところ</a:t>
            </a:r>
            <a:endParaRPr lang="en-US" altLang="ja-JP" sz="2400" b="1" spc="200">
              <a:solidFill>
                <a:schemeClr val="tx2">
                  <a:lumMod val="50000"/>
                </a:schemeClr>
              </a:solidFill>
              <a:latin typeface="+mn-ea"/>
            </a:endParaRPr>
          </a:p>
        </p:txBody>
      </p:sp>
      <p:grpSp>
        <p:nvGrpSpPr>
          <p:cNvPr id="2" name="グループ化 1">
            <a:extLst>
              <a:ext uri="{FF2B5EF4-FFF2-40B4-BE49-F238E27FC236}">
                <a16:creationId xmlns:a16="http://schemas.microsoft.com/office/drawing/2014/main" id="{752D4162-532B-D0F0-F91C-A17AA8E08B35}"/>
              </a:ext>
            </a:extLst>
          </p:cNvPr>
          <p:cNvGrpSpPr/>
          <p:nvPr/>
        </p:nvGrpSpPr>
        <p:grpSpPr>
          <a:xfrm>
            <a:off x="325120" y="4864519"/>
            <a:ext cx="2788911" cy="1440000"/>
            <a:chOff x="1831700" y="5034223"/>
            <a:chExt cx="2880000" cy="1440000"/>
          </a:xfrm>
          <a:solidFill>
            <a:srgbClr val="B9D3DA"/>
          </a:solidFill>
        </p:grpSpPr>
        <p:sp>
          <p:nvSpPr>
            <p:cNvPr id="14" name="楕円 13">
              <a:extLst>
                <a:ext uri="{FF2B5EF4-FFF2-40B4-BE49-F238E27FC236}">
                  <a16:creationId xmlns:a16="http://schemas.microsoft.com/office/drawing/2014/main" id="{6A401D13-4B3C-E5FC-ABAD-8A0C8D79D9BF}"/>
                </a:ext>
              </a:extLst>
            </p:cNvPr>
            <p:cNvSpPr/>
            <p:nvPr/>
          </p:nvSpPr>
          <p:spPr>
            <a:xfrm>
              <a:off x="1831700" y="5034223"/>
              <a:ext cx="288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性犯罪・性暴力被害者のための</a:t>
              </a:r>
            </a:p>
            <a:p>
              <a:pPr algn="ctr"/>
              <a:r>
                <a:rPr kumimoji="1" lang="ja-JP"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ワンストップ支援センター</a:t>
              </a:r>
              <a:endParaRPr kumimoji="1" lang="en-US" altLang="ja-JP"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endParaRPr kumimoji="1" lang="en-US" altLang="ja-JP"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marL="92075" algn="ctr"/>
              <a:r>
                <a:rPr kumimoji="1" lang="ja-JP" altLang="en-US" sz="1400" b="1">
                  <a:solidFill>
                    <a:schemeClr val="accent3">
                      <a:lumMod val="50000"/>
                    </a:schemeClr>
                  </a:solidFill>
                  <a:latin typeface="HG丸ｺﾞｼｯｸM-PRO" panose="020F0600000000000000" pitchFamily="50" charset="-128"/>
                  <a:ea typeface="HG丸ｺﾞｼｯｸM-PRO" panose="020F0600000000000000" pitchFamily="50" charset="-128"/>
                </a:rPr>
                <a:t>　　　　　</a:t>
              </a:r>
              <a:endParaRPr kumimoji="1" lang="en-US" altLang="ja-JP" sz="2400" b="1">
                <a:solidFill>
                  <a:schemeClr val="accent3">
                    <a:lumMod val="50000"/>
                  </a:schemeClr>
                </a:solidFill>
                <a:latin typeface="HG丸ｺﾞｼｯｸM-PRO" panose="020F0600000000000000" pitchFamily="50" charset="-128"/>
                <a:ea typeface="HG丸ｺﾞｼｯｸM-PRO" panose="020F0600000000000000" pitchFamily="50" charset="-128"/>
              </a:endParaRPr>
            </a:p>
            <a:p>
              <a:pPr algn="ctr"/>
              <a:r>
                <a:rPr kumimoji="1" lang="ja-JP" altLang="en-US" sz="2400" b="1">
                  <a:solidFill>
                    <a:schemeClr val="accent3">
                      <a:lumMod val="50000"/>
                    </a:schemeClr>
                  </a:solidFill>
                  <a:latin typeface="HG丸ｺﾞｼｯｸM-PRO" panose="020F0600000000000000" pitchFamily="50" charset="-128"/>
                  <a:ea typeface="HG丸ｺﾞｼｯｸM-PRO" panose="020F0600000000000000" pitchFamily="50" charset="-128"/>
                </a:rPr>
                <a:t>♯８８９１</a:t>
              </a:r>
            </a:p>
          </p:txBody>
        </p:sp>
        <p:sp>
          <p:nvSpPr>
            <p:cNvPr id="16" name="正方形/長方形 15">
              <a:extLst>
                <a:ext uri="{FF2B5EF4-FFF2-40B4-BE49-F238E27FC236}">
                  <a16:creationId xmlns:a16="http://schemas.microsoft.com/office/drawing/2014/main" id="{25696455-7079-40D3-F18C-1693EF9F4592}"/>
                </a:ext>
              </a:extLst>
            </p:cNvPr>
            <p:cNvSpPr/>
            <p:nvPr/>
          </p:nvSpPr>
          <p:spPr>
            <a:xfrm>
              <a:off x="2825115" y="5754223"/>
              <a:ext cx="1680521" cy="261610"/>
            </a:xfrm>
            <a:prstGeom prst="rect">
              <a:avLst/>
            </a:prstGeom>
            <a:noFill/>
          </p:spPr>
          <p:txBody>
            <a:bodyPr wrap="none">
              <a:spAutoFit/>
            </a:bodyPr>
            <a:lstStyle/>
            <a:p>
              <a:r>
                <a:rPr kumimoji="1" lang="ja-JP" altLang="en-US" sz="1100" b="1">
                  <a:solidFill>
                    <a:schemeClr val="accent3">
                      <a:lumMod val="50000"/>
                    </a:schemeClr>
                  </a:solidFill>
                  <a:latin typeface="+mn-ea"/>
                </a:rPr>
                <a:t>は 　や 　く   ワンストップ</a:t>
              </a:r>
              <a:endParaRPr lang="ja-JP" altLang="en-US" sz="1100">
                <a:solidFill>
                  <a:schemeClr val="accent3">
                    <a:lumMod val="50000"/>
                  </a:schemeClr>
                </a:solidFill>
                <a:latin typeface="+mn-ea"/>
              </a:endParaRPr>
            </a:p>
          </p:txBody>
        </p:sp>
      </p:grpSp>
      <p:grpSp>
        <p:nvGrpSpPr>
          <p:cNvPr id="17" name="グループ化 16">
            <a:extLst>
              <a:ext uri="{FF2B5EF4-FFF2-40B4-BE49-F238E27FC236}">
                <a16:creationId xmlns:a16="http://schemas.microsoft.com/office/drawing/2014/main" id="{733CD036-AA7D-B66B-805B-B6A2341FED60}"/>
              </a:ext>
            </a:extLst>
          </p:cNvPr>
          <p:cNvGrpSpPr/>
          <p:nvPr/>
        </p:nvGrpSpPr>
        <p:grpSpPr>
          <a:xfrm>
            <a:off x="3192055" y="4871774"/>
            <a:ext cx="2099826" cy="1440000"/>
            <a:chOff x="5106462" y="5041073"/>
            <a:chExt cx="2880000" cy="1440000"/>
          </a:xfrm>
          <a:solidFill>
            <a:srgbClr val="B9D3DA"/>
          </a:solidFill>
        </p:grpSpPr>
        <p:sp>
          <p:nvSpPr>
            <p:cNvPr id="18" name="楕円 17">
              <a:extLst>
                <a:ext uri="{FF2B5EF4-FFF2-40B4-BE49-F238E27FC236}">
                  <a16:creationId xmlns:a16="http://schemas.microsoft.com/office/drawing/2014/main" id="{E3057BDB-6019-4409-21CF-46C9ABAF000C}"/>
                </a:ext>
              </a:extLst>
            </p:cNvPr>
            <p:cNvSpPr/>
            <p:nvPr/>
          </p:nvSpPr>
          <p:spPr>
            <a:xfrm>
              <a:off x="5106462" y="5041073"/>
              <a:ext cx="288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TW"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性犯罪被害相談電話</a:t>
              </a:r>
              <a:endParaRPr kumimoji="1" lang="en-US" altLang="zh-TW"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r>
                <a:rPr lang="ja-JP"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（警察）</a:t>
              </a:r>
              <a:endParaRPr lang="en-US" altLang="ja-JP"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algn="ctr"/>
              <a:endParaRPr kumimoji="1" lang="en-US" altLang="ja-JP" sz="1400" b="1">
                <a:solidFill>
                  <a:schemeClr val="tx1">
                    <a:lumMod val="65000"/>
                    <a:lumOff val="35000"/>
                  </a:schemeClr>
                </a:solidFill>
                <a:latin typeface="HG丸ｺﾞｼｯｸM-PRO" panose="020F0600000000000000" pitchFamily="50" charset="-128"/>
                <a:ea typeface="HG丸ｺﾞｼｯｸM-PRO" panose="020F0600000000000000" pitchFamily="50" charset="-128"/>
              </a:endParaRPr>
            </a:p>
            <a:p>
              <a:pPr algn="ctr"/>
              <a:br>
                <a:rPr kumimoji="1" lang="en-US" altLang="ja-JP" sz="1400" b="1">
                  <a:solidFill>
                    <a:schemeClr val="tx1">
                      <a:lumMod val="65000"/>
                      <a:lumOff val="35000"/>
                    </a:schemeClr>
                  </a:solidFill>
                  <a:latin typeface="HG丸ｺﾞｼｯｸM-PRO" panose="020F0600000000000000" pitchFamily="50" charset="-128"/>
                  <a:ea typeface="HG丸ｺﾞｼｯｸM-PRO" panose="020F0600000000000000" pitchFamily="50" charset="-128"/>
                </a:rPr>
              </a:br>
              <a:r>
                <a:rPr kumimoji="1" lang="ja-JP" altLang="en-US" sz="2400" b="1">
                  <a:solidFill>
                    <a:schemeClr val="accent3">
                      <a:lumMod val="50000"/>
                    </a:schemeClr>
                  </a:solidFill>
                  <a:latin typeface="HG丸ｺﾞｼｯｸM-PRO" panose="020F0600000000000000" pitchFamily="50" charset="-128"/>
                  <a:ea typeface="HG丸ｺﾞｼｯｸM-PRO" panose="020F0600000000000000" pitchFamily="50" charset="-128"/>
                </a:rPr>
                <a:t>♯８１０３</a:t>
              </a:r>
            </a:p>
          </p:txBody>
        </p:sp>
        <p:sp>
          <p:nvSpPr>
            <p:cNvPr id="19" name="正方形/長方形 18">
              <a:extLst>
                <a:ext uri="{FF2B5EF4-FFF2-40B4-BE49-F238E27FC236}">
                  <a16:creationId xmlns:a16="http://schemas.microsoft.com/office/drawing/2014/main" id="{FFE23CC8-D47F-AB40-0404-B44CABEF0CF2}"/>
                </a:ext>
              </a:extLst>
            </p:cNvPr>
            <p:cNvSpPr/>
            <p:nvPr/>
          </p:nvSpPr>
          <p:spPr>
            <a:xfrm>
              <a:off x="5891538" y="5761073"/>
              <a:ext cx="1797191" cy="261610"/>
            </a:xfrm>
            <a:prstGeom prst="rect">
              <a:avLst/>
            </a:prstGeom>
            <a:grpFill/>
          </p:spPr>
          <p:txBody>
            <a:bodyPr wrap="square">
              <a:spAutoFit/>
            </a:bodyPr>
            <a:lstStyle/>
            <a:p>
              <a:pPr algn="ctr"/>
              <a:r>
                <a:rPr kumimoji="1" lang="ja-JP" altLang="en-US" sz="1100" b="1">
                  <a:solidFill>
                    <a:schemeClr val="accent3">
                      <a:lumMod val="50000"/>
                    </a:schemeClr>
                  </a:solidFill>
                  <a:latin typeface="+mn-ea"/>
                </a:rPr>
                <a:t>ハート　さん</a:t>
              </a:r>
              <a:endParaRPr lang="ja-JP" altLang="en-US" sz="1100">
                <a:solidFill>
                  <a:schemeClr val="accent3">
                    <a:lumMod val="50000"/>
                  </a:schemeClr>
                </a:solidFill>
                <a:latin typeface="+mn-ea"/>
              </a:endParaRPr>
            </a:p>
          </p:txBody>
        </p:sp>
      </p:grpSp>
      <p:grpSp>
        <p:nvGrpSpPr>
          <p:cNvPr id="20" name="Google Shape;376;p16">
            <a:extLst>
              <a:ext uri="{FF2B5EF4-FFF2-40B4-BE49-F238E27FC236}">
                <a16:creationId xmlns:a16="http://schemas.microsoft.com/office/drawing/2014/main" id="{5C9C74B7-929C-5059-9533-44D177F82F30}"/>
              </a:ext>
            </a:extLst>
          </p:cNvPr>
          <p:cNvGrpSpPr/>
          <p:nvPr/>
        </p:nvGrpSpPr>
        <p:grpSpPr>
          <a:xfrm>
            <a:off x="5355734" y="4888581"/>
            <a:ext cx="2099826" cy="1440000"/>
            <a:chOff x="5102860" y="5082819"/>
            <a:chExt cx="3047929" cy="1440000"/>
          </a:xfrm>
          <a:solidFill>
            <a:srgbClr val="B9D3DA"/>
          </a:solidFill>
        </p:grpSpPr>
        <p:sp>
          <p:nvSpPr>
            <p:cNvPr id="21" name="Google Shape;377;p16">
              <a:extLst>
                <a:ext uri="{FF2B5EF4-FFF2-40B4-BE49-F238E27FC236}">
                  <a16:creationId xmlns:a16="http://schemas.microsoft.com/office/drawing/2014/main" id="{A23EFA23-3159-4C22-D6EC-6EC84850FD7A}"/>
                </a:ext>
              </a:extLst>
            </p:cNvPr>
            <p:cNvSpPr/>
            <p:nvPr/>
          </p:nvSpPr>
          <p:spPr>
            <a:xfrm>
              <a:off x="5102860" y="5082819"/>
              <a:ext cx="3047929" cy="1440000"/>
            </a:xfrm>
            <a:prstGeom prst="ellipse">
              <a:avLst/>
            </a:prstGeom>
            <a:grpFill/>
            <a:ln>
              <a:noFill/>
            </a:ln>
          </p:spPr>
          <p:txBody>
            <a:bodyPr spcFirstLastPara="1" wrap="square" lIns="91425" tIns="45700" rIns="91425" bIns="45700" anchor="ctr" anchorCtr="0">
              <a:noAutofit/>
            </a:bodyPr>
            <a:lstStyle/>
            <a:p>
              <a:pPr lvl="0" algn="ctr"/>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児童相談所</a:t>
              </a:r>
              <a:endPar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lvl="0" algn="ctr"/>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虐待対応ダイヤル</a:t>
              </a:r>
              <a:endPar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pPr lvl="0" algn="ctr"/>
              <a:endParaRPr sz="1200" b="1" dirty="0">
                <a:solidFill>
                  <a:srgbClr val="3F3F3F"/>
                </a:solidFill>
                <a:latin typeface="HG丸ｺﾞｼｯｸM-PRO" panose="020F0600000000000000" pitchFamily="50" charset="-128"/>
                <a:ea typeface="HG丸ｺﾞｼｯｸM-PRO" panose="020F0600000000000000" pitchFamily="50" charset="-128"/>
                <a:sym typeface="Arial"/>
              </a:endParaRPr>
            </a:p>
            <a:p>
              <a:pPr marL="0" marR="0" lvl="0" indent="0" algn="ctr" rtl="0">
                <a:spcBef>
                  <a:spcPts val="0"/>
                </a:spcBef>
                <a:spcAft>
                  <a:spcPts val="0"/>
                </a:spcAft>
                <a:buNone/>
              </a:pPr>
              <a:br>
                <a:rPr lang="ja-JP" b="1" dirty="0">
                  <a:solidFill>
                    <a:srgbClr val="595959"/>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br>
              <a:r>
                <a:rPr lang="ja-JP" altLang="en-US" sz="2400" b="1" dirty="0">
                  <a:solidFill>
                    <a:schemeClr val="accent3">
                      <a:lumMod val="50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１８９</a:t>
              </a:r>
              <a:endParaRPr dirty="0">
                <a:solidFill>
                  <a:schemeClr val="accent3">
                    <a:lumMod val="50000"/>
                  </a:schemeClr>
                </a:solidFill>
                <a:latin typeface="HG丸ｺﾞｼｯｸM-PRO" panose="020F0600000000000000" pitchFamily="50" charset="-128"/>
                <a:ea typeface="HG丸ｺﾞｼｯｸM-PRO" panose="020F0600000000000000" pitchFamily="50" charset="-128"/>
              </a:endParaRPr>
            </a:p>
          </p:txBody>
        </p:sp>
        <p:sp>
          <p:nvSpPr>
            <p:cNvPr id="25" name="Google Shape;378;p16">
              <a:extLst>
                <a:ext uri="{FF2B5EF4-FFF2-40B4-BE49-F238E27FC236}">
                  <a16:creationId xmlns:a16="http://schemas.microsoft.com/office/drawing/2014/main" id="{3B697FAD-B6C7-912E-2D7B-7D81321C39A1}"/>
                </a:ext>
              </a:extLst>
            </p:cNvPr>
            <p:cNvSpPr/>
            <p:nvPr/>
          </p:nvSpPr>
          <p:spPr>
            <a:xfrm>
              <a:off x="5788467" y="5802819"/>
              <a:ext cx="1817247"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100" b="1" dirty="0">
                  <a:solidFill>
                    <a:schemeClr val="accent3">
                      <a:lumMod val="50000"/>
                    </a:schemeClr>
                  </a:solidFill>
                  <a:latin typeface="ＭＳ Ｐゴシック" panose="020B0600070205080204" pitchFamily="50" charset="-128"/>
                  <a:ea typeface="ＭＳ Ｐゴシック" panose="020B0600070205080204" pitchFamily="50" charset="-128"/>
                  <a:cs typeface="MS PGothic"/>
                  <a:sym typeface="MS PGothic"/>
                </a:rPr>
                <a:t>い ち は や く</a:t>
              </a:r>
              <a:endParaRPr sz="1100" dirty="0">
                <a:solidFill>
                  <a:schemeClr val="accent3">
                    <a:lumMod val="50000"/>
                  </a:schemeClr>
                </a:solidFill>
                <a:latin typeface="ＭＳ Ｐゴシック" panose="020B0600070205080204" pitchFamily="50" charset="-128"/>
                <a:ea typeface="ＭＳ Ｐゴシック" panose="020B0600070205080204" pitchFamily="50" charset="-128"/>
                <a:cs typeface="MS PGothic"/>
                <a:sym typeface="MS PGothic"/>
              </a:endParaRPr>
            </a:p>
          </p:txBody>
        </p:sp>
      </p:grpSp>
      <p:sp>
        <p:nvSpPr>
          <p:cNvPr id="26" name="Google Shape;377;p16">
            <a:extLst>
              <a:ext uri="{FF2B5EF4-FFF2-40B4-BE49-F238E27FC236}">
                <a16:creationId xmlns:a16="http://schemas.microsoft.com/office/drawing/2014/main" id="{B291A9D4-D978-30CE-175F-55EA33534B8A}"/>
              </a:ext>
            </a:extLst>
          </p:cNvPr>
          <p:cNvSpPr/>
          <p:nvPr/>
        </p:nvSpPr>
        <p:spPr>
          <a:xfrm>
            <a:off x="7501172" y="4864519"/>
            <a:ext cx="2099826" cy="1440000"/>
          </a:xfrm>
          <a:prstGeom prst="ellipse">
            <a:avLst/>
          </a:prstGeom>
          <a:solidFill>
            <a:srgbClr val="B9D3DA"/>
          </a:solidFill>
          <a:ln>
            <a:noFill/>
          </a:ln>
        </p:spPr>
        <p:txBody>
          <a:bodyPr spcFirstLastPara="1" wrap="square" lIns="91425" tIns="45700" rIns="91425" bIns="45700" anchor="ctr" anchorCtr="0">
            <a:noAutofit/>
          </a:bodyPr>
          <a:lstStyle/>
          <a:p>
            <a:pPr algn="ctr"/>
            <a:r>
              <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Cure</a:t>
            </a:r>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 </a:t>
            </a:r>
            <a:r>
              <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time</a:t>
            </a:r>
          </a:p>
          <a:p>
            <a:pPr lvl="0" algn="ctr"/>
            <a:r>
              <a:rPr lang="ja-JP" altLang="en-US" sz="1200" b="1" dirty="0">
                <a:latin typeface="HG丸ｺﾞｼｯｸM-PRO" panose="020F0600000000000000" pitchFamily="50" charset="-128"/>
                <a:ea typeface="HG丸ｺﾞｼｯｸM-PRO" panose="020F0600000000000000" pitchFamily="50" charset="-128"/>
              </a:rPr>
              <a:t>キュアタイム</a:t>
            </a:r>
            <a:endParaRPr lang="en-US" altLang="ja-JP" sz="1200" b="1" dirty="0">
              <a:latin typeface="HG丸ｺﾞｼｯｸM-PRO" panose="020F0600000000000000" pitchFamily="50" charset="-128"/>
              <a:ea typeface="HG丸ｺﾞｼｯｸM-PRO" panose="020F0600000000000000" pitchFamily="50" charset="-128"/>
            </a:endParaRPr>
          </a:p>
          <a:p>
            <a:pPr lvl="0" algn="ctr"/>
            <a:endPar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endParaRPr>
          </a:p>
          <a:p>
            <a:pPr lvl="0" algn="ctr"/>
            <a:r>
              <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SNS</a:t>
            </a:r>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相談</a:t>
            </a:r>
            <a:endParaRPr kumimoji="1"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　　メール相談</a:t>
            </a:r>
            <a:endParaRPr kumimoji="1"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3" name="四角形: 角を丸くする 2">
            <a:extLst>
              <a:ext uri="{FF2B5EF4-FFF2-40B4-BE49-F238E27FC236}">
                <a16:creationId xmlns:a16="http://schemas.microsoft.com/office/drawing/2014/main" id="{6552CE38-24EE-D17A-F638-98012FD021A5}"/>
              </a:ext>
            </a:extLst>
          </p:cNvPr>
          <p:cNvSpPr/>
          <p:nvPr/>
        </p:nvSpPr>
        <p:spPr>
          <a:xfrm>
            <a:off x="703733" y="2687655"/>
            <a:ext cx="8498534" cy="1548000"/>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2">
                    <a:lumMod val="50000"/>
                  </a:schemeClr>
                </a:solidFill>
                <a:latin typeface="+mn-ea"/>
              </a:rPr>
              <a:t>担任の先生、養護の先生、スクールカウンセラー</a:t>
            </a:r>
            <a:r>
              <a:rPr lang="ja-JP" altLang="en-US" sz="2800" b="1" spc="200" dirty="0">
                <a:solidFill>
                  <a:schemeClr val="tx1"/>
                </a:solidFill>
                <a:latin typeface="+mn-ea"/>
              </a:rPr>
              <a:t>、</a:t>
            </a:r>
            <a:r>
              <a:rPr lang="ja-JP" altLang="en-US" sz="2800" b="1" spc="200" dirty="0">
                <a:solidFill>
                  <a:schemeClr val="tx2">
                    <a:lumMod val="50000"/>
                  </a:schemeClr>
                </a:solidFill>
                <a:latin typeface="+mn-ea"/>
              </a:rPr>
              <a:t>スクールソーシャルワーカー</a:t>
            </a:r>
          </a:p>
          <a:p>
            <a:pPr marL="449263" indent="-449263">
              <a:spcBef>
                <a:spcPts val="600"/>
              </a:spcBef>
              <a:buFont typeface="Wingdings" panose="05000000000000000000" pitchFamily="2" charset="2"/>
              <a:buChar char="l"/>
            </a:pPr>
            <a:r>
              <a:rPr lang="ja-JP" altLang="en-US" sz="2800" b="1" spc="200" dirty="0">
                <a:solidFill>
                  <a:schemeClr val="tx2">
                    <a:lumMod val="50000"/>
                  </a:schemeClr>
                </a:solidFill>
                <a:latin typeface="+mn-ea"/>
              </a:rPr>
              <a:t>保護者、そのほかの身近な人　など</a:t>
            </a:r>
          </a:p>
        </p:txBody>
      </p:sp>
    </p:spTree>
    <p:extLst>
      <p:ext uri="{BB962C8B-B14F-4D97-AF65-F5344CB8AC3E}">
        <p14:creationId xmlns:p14="http://schemas.microsoft.com/office/powerpoint/2010/main" val="11941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2;p14">
            <a:extLst>
              <a:ext uri="{FF2B5EF4-FFF2-40B4-BE49-F238E27FC236}">
                <a16:creationId xmlns:a16="http://schemas.microsoft.com/office/drawing/2014/main" id="{70BCEA3B-0D76-4754-E01C-2A9B2CC44FE1}"/>
              </a:ext>
            </a:extLst>
          </p:cNvPr>
          <p:cNvSpPr/>
          <p:nvPr/>
        </p:nvSpPr>
        <p:spPr>
          <a:xfrm>
            <a:off x="135865" y="324205"/>
            <a:ext cx="9417703" cy="707760"/>
          </a:xfrm>
          <a:prstGeom prst="roundRect">
            <a:avLst>
              <a:gd name="adj" fmla="val 11497"/>
            </a:avLst>
          </a:prstGeom>
          <a:no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marR="0" lvl="0" algn="l" rtl="0">
              <a:spcBef>
                <a:spcPts val="0"/>
              </a:spcBef>
              <a:spcAft>
                <a:spcPts val="0"/>
              </a:spcAft>
              <a:buClr>
                <a:srgbClr val="3F3F3F"/>
              </a:buClr>
              <a:buSzPts val="2400"/>
            </a:pPr>
            <a:r>
              <a:rPr lang="ja-JP" altLang="en-US" sz="4000" b="1" dirty="0">
                <a:solidFill>
                  <a:schemeClr val="accent2">
                    <a:lumMod val="50000"/>
                  </a:schemeClr>
                </a:solidFill>
                <a:latin typeface="+mn-ea"/>
                <a:sym typeface="Arial"/>
              </a:rPr>
              <a:t>　あなたの</a:t>
            </a:r>
            <a:r>
              <a:rPr lang="ja-JP" sz="4000" b="1" dirty="0">
                <a:solidFill>
                  <a:schemeClr val="accent2">
                    <a:lumMod val="50000"/>
                  </a:schemeClr>
                </a:solidFill>
                <a:latin typeface="+mn-ea"/>
                <a:sym typeface="Arial"/>
              </a:rPr>
              <a:t>味方になってくれる</a:t>
            </a:r>
            <a:r>
              <a:rPr lang="ja-JP" altLang="en-US" sz="4000" b="1" dirty="0">
                <a:solidFill>
                  <a:schemeClr val="accent2">
                    <a:lumMod val="50000"/>
                  </a:schemeClr>
                </a:solidFill>
                <a:latin typeface="+mn-ea"/>
                <a:sym typeface="Arial"/>
              </a:rPr>
              <a:t>法律が</a:t>
            </a:r>
            <a:r>
              <a:rPr lang="ja-JP" sz="4000" b="1" dirty="0">
                <a:solidFill>
                  <a:schemeClr val="accent2">
                    <a:lumMod val="50000"/>
                  </a:schemeClr>
                </a:solidFill>
                <a:latin typeface="+mn-ea"/>
                <a:sym typeface="Arial"/>
              </a:rPr>
              <a:t>あ</a:t>
            </a:r>
            <a:r>
              <a:rPr lang="ja-JP" altLang="en-US" sz="4000" b="1" dirty="0">
                <a:solidFill>
                  <a:schemeClr val="accent2">
                    <a:lumMod val="50000"/>
                  </a:schemeClr>
                </a:solidFill>
                <a:latin typeface="+mn-ea"/>
                <a:sym typeface="Arial"/>
              </a:rPr>
              <a:t>ります</a:t>
            </a:r>
            <a:endParaRPr sz="4000" b="1" dirty="0">
              <a:solidFill>
                <a:schemeClr val="accent2">
                  <a:lumMod val="50000"/>
                </a:schemeClr>
              </a:solidFill>
              <a:latin typeface="+mn-ea"/>
              <a:sym typeface="Arial"/>
            </a:endParaRPr>
          </a:p>
        </p:txBody>
      </p:sp>
      <p:sp>
        <p:nvSpPr>
          <p:cNvPr id="3" name="四角形: 角を丸くする 2">
            <a:extLst>
              <a:ext uri="{FF2B5EF4-FFF2-40B4-BE49-F238E27FC236}">
                <a16:creationId xmlns:a16="http://schemas.microsoft.com/office/drawing/2014/main" id="{7F7462B4-491F-09CE-DC8F-7DF407DFAAF2}"/>
              </a:ext>
            </a:extLst>
          </p:cNvPr>
          <p:cNvSpPr/>
          <p:nvPr/>
        </p:nvSpPr>
        <p:spPr>
          <a:xfrm>
            <a:off x="668927" y="3551108"/>
            <a:ext cx="2217442"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性的行為を目的に面会要求</a:t>
            </a:r>
          </a:p>
        </p:txBody>
      </p:sp>
      <p:sp>
        <p:nvSpPr>
          <p:cNvPr id="4" name="四角形: 角を丸くする 3">
            <a:extLst>
              <a:ext uri="{FF2B5EF4-FFF2-40B4-BE49-F238E27FC236}">
                <a16:creationId xmlns:a16="http://schemas.microsoft.com/office/drawing/2014/main" id="{E576DB24-5FF4-0E6C-3D43-91B34A79A2FF}"/>
              </a:ext>
            </a:extLst>
          </p:cNvPr>
          <p:cNvSpPr/>
          <p:nvPr/>
        </p:nvSpPr>
        <p:spPr>
          <a:xfrm>
            <a:off x="6435743" y="4534362"/>
            <a:ext cx="2884685" cy="37686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solidFill>
                  <a:schemeClr val="accent2">
                    <a:lumMod val="50000"/>
                  </a:schemeClr>
                </a:solidFill>
                <a:latin typeface="+mn-ea"/>
              </a:rPr>
              <a:t>性的画像を送らせ、それをネット上にアップ</a:t>
            </a:r>
            <a:endParaRPr kumimoji="1" lang="en-US" altLang="ja-JP" sz="1200" b="1" dirty="0">
              <a:solidFill>
                <a:schemeClr val="accent2">
                  <a:lumMod val="50000"/>
                </a:schemeClr>
              </a:solidFill>
              <a:latin typeface="+mn-ea"/>
            </a:endParaRPr>
          </a:p>
        </p:txBody>
      </p:sp>
      <p:sp>
        <p:nvSpPr>
          <p:cNvPr id="6" name="四角形: 角を丸くする 5">
            <a:extLst>
              <a:ext uri="{FF2B5EF4-FFF2-40B4-BE49-F238E27FC236}">
                <a16:creationId xmlns:a16="http://schemas.microsoft.com/office/drawing/2014/main" id="{23AC4C46-1651-74C8-E39C-97BD3A02802D}"/>
              </a:ext>
            </a:extLst>
          </p:cNvPr>
          <p:cNvSpPr/>
          <p:nvPr/>
        </p:nvSpPr>
        <p:spPr>
          <a:xfrm>
            <a:off x="6186821" y="1597998"/>
            <a:ext cx="3380976"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ひそかに下着姿（着替えている様子）などを撮影</a:t>
            </a:r>
            <a:endParaRPr kumimoji="1" lang="en-US" altLang="ja-JP" sz="1200" b="1">
              <a:solidFill>
                <a:schemeClr val="accent2">
                  <a:lumMod val="50000"/>
                </a:schemeClr>
              </a:solidFill>
              <a:latin typeface="+mn-ea"/>
            </a:endParaRPr>
          </a:p>
        </p:txBody>
      </p:sp>
      <p:sp>
        <p:nvSpPr>
          <p:cNvPr id="11" name="テキスト ボックス 10">
            <a:extLst>
              <a:ext uri="{FF2B5EF4-FFF2-40B4-BE49-F238E27FC236}">
                <a16:creationId xmlns:a16="http://schemas.microsoft.com/office/drawing/2014/main" id="{96F35732-0E30-0025-0C0C-8EE3BFD897C3}"/>
              </a:ext>
            </a:extLst>
          </p:cNvPr>
          <p:cNvSpPr txBox="1"/>
          <p:nvPr/>
        </p:nvSpPr>
        <p:spPr>
          <a:xfrm>
            <a:off x="5865315" y="1261762"/>
            <a:ext cx="4023988" cy="369332"/>
          </a:xfrm>
          <a:prstGeom prst="rect">
            <a:avLst/>
          </a:prstGeom>
          <a:solidFill>
            <a:schemeClr val="bg1"/>
          </a:solidFill>
        </p:spPr>
        <p:txBody>
          <a:bodyPr wrap="square" rtlCol="0">
            <a:spAutoFit/>
          </a:bodyPr>
          <a:lstStyle/>
          <a:p>
            <a:pPr algn="ctr"/>
            <a:r>
              <a:rPr lang="zh-TW" altLang="en-US" b="1" dirty="0"/>
              <a:t>性的姿態撮影等処罰法</a:t>
            </a:r>
            <a:r>
              <a:rPr kumimoji="1" lang="ja-JP" altLang="en-US" b="1" dirty="0"/>
              <a:t>「撮影罪」</a:t>
            </a:r>
            <a:endParaRPr kumimoji="1" lang="en-US" altLang="ja-JP" b="1" dirty="0"/>
          </a:p>
        </p:txBody>
      </p:sp>
      <p:sp>
        <p:nvSpPr>
          <p:cNvPr id="12" name="テキスト ボックス 11">
            <a:extLst>
              <a:ext uri="{FF2B5EF4-FFF2-40B4-BE49-F238E27FC236}">
                <a16:creationId xmlns:a16="http://schemas.microsoft.com/office/drawing/2014/main" id="{58344836-1E06-EA82-D435-95051D53AC1E}"/>
              </a:ext>
            </a:extLst>
          </p:cNvPr>
          <p:cNvSpPr txBox="1"/>
          <p:nvPr/>
        </p:nvSpPr>
        <p:spPr>
          <a:xfrm>
            <a:off x="5900529" y="4244883"/>
            <a:ext cx="3972064" cy="369332"/>
          </a:xfrm>
          <a:prstGeom prst="rect">
            <a:avLst/>
          </a:prstGeom>
          <a:solidFill>
            <a:schemeClr val="bg1"/>
          </a:solidFill>
        </p:spPr>
        <p:txBody>
          <a:bodyPr wrap="square" rtlCol="0">
            <a:spAutoFit/>
          </a:bodyPr>
          <a:lstStyle/>
          <a:p>
            <a:pPr algn="ctr"/>
            <a:r>
              <a:rPr lang="zh-TW" altLang="en-US" b="1" dirty="0"/>
              <a:t>性的姿態撮影等処罰法</a:t>
            </a:r>
            <a:r>
              <a:rPr kumimoji="1" lang="ja-JP" altLang="en-US" b="1" dirty="0"/>
              <a:t>「提供罪」</a:t>
            </a:r>
            <a:endParaRPr kumimoji="1" lang="en-US" altLang="ja-JP" b="1" dirty="0"/>
          </a:p>
        </p:txBody>
      </p:sp>
      <p:sp>
        <p:nvSpPr>
          <p:cNvPr id="7" name="テキスト ボックス 6">
            <a:extLst>
              <a:ext uri="{FF2B5EF4-FFF2-40B4-BE49-F238E27FC236}">
                <a16:creationId xmlns:a16="http://schemas.microsoft.com/office/drawing/2014/main" id="{E70521C4-DF3E-E6D6-BB79-521062B6125F}"/>
              </a:ext>
            </a:extLst>
          </p:cNvPr>
          <p:cNvSpPr txBox="1"/>
          <p:nvPr/>
        </p:nvSpPr>
        <p:spPr>
          <a:xfrm>
            <a:off x="3144128" y="3250982"/>
            <a:ext cx="2499692" cy="646331"/>
          </a:xfrm>
          <a:prstGeom prst="rect">
            <a:avLst/>
          </a:prstGeom>
          <a:solidFill>
            <a:schemeClr val="bg1"/>
          </a:solidFill>
        </p:spPr>
        <p:txBody>
          <a:bodyPr wrap="square" rtlCol="0">
            <a:spAutoFit/>
          </a:bodyPr>
          <a:lstStyle/>
          <a:p>
            <a:r>
              <a:rPr kumimoji="1" lang="ja-JP" altLang="en-US" b="1">
                <a:solidFill>
                  <a:schemeClr val="tx2">
                    <a:lumMod val="50000"/>
                  </a:schemeClr>
                </a:solidFill>
              </a:rPr>
              <a:t>刑法「不同意わいせつ罪、不同意性交等罪」</a:t>
            </a:r>
            <a:endParaRPr kumimoji="1" lang="en-US" altLang="ja-JP" b="1">
              <a:solidFill>
                <a:schemeClr val="tx2">
                  <a:lumMod val="50000"/>
                </a:schemeClr>
              </a:solidFill>
            </a:endParaRPr>
          </a:p>
        </p:txBody>
      </p:sp>
      <p:pic>
        <p:nvPicPr>
          <p:cNvPr id="25" name="図 24">
            <a:extLst>
              <a:ext uri="{FF2B5EF4-FFF2-40B4-BE49-F238E27FC236}">
                <a16:creationId xmlns:a16="http://schemas.microsoft.com/office/drawing/2014/main" id="{DAB7B3FA-C7C1-EB4D-A0E4-2215E4F3907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43202" y="1929826"/>
            <a:ext cx="2369906" cy="1855615"/>
          </a:xfrm>
          <a:prstGeom prst="rect">
            <a:avLst/>
          </a:prstGeom>
          <a:ln>
            <a:noFill/>
          </a:ln>
        </p:spPr>
      </p:pic>
      <p:pic>
        <p:nvPicPr>
          <p:cNvPr id="26" name="図 25">
            <a:extLst>
              <a:ext uri="{FF2B5EF4-FFF2-40B4-BE49-F238E27FC236}">
                <a16:creationId xmlns:a16="http://schemas.microsoft.com/office/drawing/2014/main" id="{4E85EADB-678E-425F-8446-D7642A08FC9D}"/>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78293" y="4998362"/>
            <a:ext cx="2234294" cy="1226541"/>
          </a:xfrm>
          <a:prstGeom prst="rect">
            <a:avLst/>
          </a:prstGeom>
        </p:spPr>
      </p:pic>
      <p:pic>
        <p:nvPicPr>
          <p:cNvPr id="27" name="図 26">
            <a:extLst>
              <a:ext uri="{FF2B5EF4-FFF2-40B4-BE49-F238E27FC236}">
                <a16:creationId xmlns:a16="http://schemas.microsoft.com/office/drawing/2014/main" id="{5F49A70C-CFB2-87C0-E4EF-F979768F31F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616059" y="4957074"/>
            <a:ext cx="907082" cy="1630783"/>
          </a:xfrm>
          <a:prstGeom prst="rect">
            <a:avLst/>
          </a:prstGeom>
        </p:spPr>
      </p:pic>
      <p:sp>
        <p:nvSpPr>
          <p:cNvPr id="8" name="テキスト ボックス 7">
            <a:extLst>
              <a:ext uri="{FF2B5EF4-FFF2-40B4-BE49-F238E27FC236}">
                <a16:creationId xmlns:a16="http://schemas.microsoft.com/office/drawing/2014/main" id="{E29A4880-A2F8-A675-A18A-F444757E8A27}"/>
              </a:ext>
            </a:extLst>
          </p:cNvPr>
          <p:cNvSpPr txBox="1"/>
          <p:nvPr/>
        </p:nvSpPr>
        <p:spPr>
          <a:xfrm>
            <a:off x="137956" y="3244423"/>
            <a:ext cx="2884686" cy="369332"/>
          </a:xfrm>
          <a:prstGeom prst="rect">
            <a:avLst/>
          </a:prstGeom>
          <a:solidFill>
            <a:schemeClr val="bg1"/>
          </a:solidFill>
        </p:spPr>
        <p:txBody>
          <a:bodyPr wrap="square" rtlCol="0">
            <a:spAutoFit/>
          </a:bodyPr>
          <a:lstStyle/>
          <a:p>
            <a:pPr algn="ctr"/>
            <a:r>
              <a:rPr kumimoji="1" lang="ja-JP" altLang="en-US" b="1">
                <a:solidFill>
                  <a:schemeClr val="tx2">
                    <a:lumMod val="50000"/>
                  </a:schemeClr>
                </a:solidFill>
              </a:rPr>
              <a:t>刑法「面会要求等罪」</a:t>
            </a:r>
            <a:endParaRPr kumimoji="1" lang="en-US" altLang="ja-JP" b="1">
              <a:solidFill>
                <a:schemeClr val="tx2">
                  <a:lumMod val="50000"/>
                </a:schemeClr>
              </a:solidFill>
            </a:endParaRPr>
          </a:p>
        </p:txBody>
      </p:sp>
      <p:sp>
        <p:nvSpPr>
          <p:cNvPr id="9" name="四角形: 角を丸くする 8">
            <a:extLst>
              <a:ext uri="{FF2B5EF4-FFF2-40B4-BE49-F238E27FC236}">
                <a16:creationId xmlns:a16="http://schemas.microsoft.com/office/drawing/2014/main" id="{025101A7-EFA1-9618-DDAE-FDFD0A51AC0F}"/>
              </a:ext>
            </a:extLst>
          </p:cNvPr>
          <p:cNvSpPr/>
          <p:nvPr/>
        </p:nvSpPr>
        <p:spPr>
          <a:xfrm>
            <a:off x="3352614" y="3828297"/>
            <a:ext cx="2217442"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性的同意をえない行為</a:t>
            </a:r>
          </a:p>
        </p:txBody>
      </p:sp>
      <p:grpSp>
        <p:nvGrpSpPr>
          <p:cNvPr id="16" name="グループ化 15">
            <a:extLst>
              <a:ext uri="{FF2B5EF4-FFF2-40B4-BE49-F238E27FC236}">
                <a16:creationId xmlns:a16="http://schemas.microsoft.com/office/drawing/2014/main" id="{2B0DCC5F-B9AF-55D3-DF3F-42EE0154CD4F}"/>
              </a:ext>
            </a:extLst>
          </p:cNvPr>
          <p:cNvGrpSpPr/>
          <p:nvPr/>
        </p:nvGrpSpPr>
        <p:grpSpPr>
          <a:xfrm>
            <a:off x="3478419" y="4351051"/>
            <a:ext cx="1831110" cy="1873852"/>
            <a:chOff x="3859501" y="1885771"/>
            <a:chExt cx="4472998" cy="4740275"/>
          </a:xfrm>
        </p:grpSpPr>
        <p:pic>
          <p:nvPicPr>
            <p:cNvPr id="17" name="図 16" descr="ロゴ&#10;&#10;自動的に生成された説明">
              <a:extLst>
                <a:ext uri="{FF2B5EF4-FFF2-40B4-BE49-F238E27FC236}">
                  <a16:creationId xmlns:a16="http://schemas.microsoft.com/office/drawing/2014/main" id="{20601AD5-69F0-6369-9A5D-69AC2E43F1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59501" y="1885771"/>
              <a:ext cx="4472998" cy="4740275"/>
            </a:xfrm>
            <a:prstGeom prst="rect">
              <a:avLst/>
            </a:prstGeom>
          </p:spPr>
        </p:pic>
        <p:sp>
          <p:nvSpPr>
            <p:cNvPr id="18" name="楕円 17">
              <a:extLst>
                <a:ext uri="{FF2B5EF4-FFF2-40B4-BE49-F238E27FC236}">
                  <a16:creationId xmlns:a16="http://schemas.microsoft.com/office/drawing/2014/main" id="{62CA71EC-CA53-C4A3-397A-41F8F4E68664}"/>
                </a:ext>
              </a:extLst>
            </p:cNvPr>
            <p:cNvSpPr/>
            <p:nvPr/>
          </p:nvSpPr>
          <p:spPr>
            <a:xfrm>
              <a:off x="5899355" y="3554361"/>
              <a:ext cx="353961" cy="5751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 name="図 13" descr="アイコン&#10;&#10;AI 生成コンテンツは誤りを含む可能性があります。">
            <a:extLst>
              <a:ext uri="{FF2B5EF4-FFF2-40B4-BE49-F238E27FC236}">
                <a16:creationId xmlns:a16="http://schemas.microsoft.com/office/drawing/2014/main" id="{D9D72458-836E-6E4C-10E1-5187DB30F2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155" y="4146168"/>
            <a:ext cx="2447932" cy="2134517"/>
          </a:xfrm>
          <a:prstGeom prst="rect">
            <a:avLst/>
          </a:prstGeom>
        </p:spPr>
      </p:pic>
      <p:sp>
        <p:nvSpPr>
          <p:cNvPr id="10" name="四角形: 角を丸くする 9">
            <a:extLst>
              <a:ext uri="{FF2B5EF4-FFF2-40B4-BE49-F238E27FC236}">
                <a16:creationId xmlns:a16="http://schemas.microsoft.com/office/drawing/2014/main" id="{B0051522-E6AB-8814-0848-2778DE98ABF8}"/>
              </a:ext>
            </a:extLst>
          </p:cNvPr>
          <p:cNvSpPr/>
          <p:nvPr/>
        </p:nvSpPr>
        <p:spPr>
          <a:xfrm>
            <a:off x="407621" y="1225698"/>
            <a:ext cx="4614797" cy="1565829"/>
          </a:xfrm>
          <a:prstGeom prst="roundRect">
            <a:avLst>
              <a:gd name="adj" fmla="val 6046"/>
            </a:avLst>
          </a:prstGeom>
          <a:solidFill>
            <a:srgbClr val="B9D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n-ea"/>
              </a:rPr>
              <a:t>これらの行為は犯罪です。</a:t>
            </a:r>
            <a:endParaRPr kumimoji="1" lang="en-US" altLang="ja-JP" sz="2000" b="1" dirty="0">
              <a:solidFill>
                <a:schemeClr val="tx1"/>
              </a:solidFill>
              <a:latin typeface="+mn-ea"/>
            </a:endParaRPr>
          </a:p>
          <a:p>
            <a:r>
              <a:rPr kumimoji="1" lang="ja-JP" altLang="en-US" sz="2000" b="1" dirty="0">
                <a:solidFill>
                  <a:schemeClr val="tx1"/>
                </a:solidFill>
                <a:latin typeface="+mn-ea"/>
              </a:rPr>
              <a:t>このような行為をした人は罪に問われます。</a:t>
            </a:r>
            <a:endParaRPr kumimoji="1" lang="en-US" altLang="ja-JP" sz="2000" b="1" dirty="0">
              <a:solidFill>
                <a:schemeClr val="tx1"/>
              </a:solidFill>
              <a:latin typeface="+mn-ea"/>
            </a:endParaRPr>
          </a:p>
          <a:p>
            <a:r>
              <a:rPr kumimoji="1" lang="ja-JP" altLang="en-US" sz="2000" b="1" dirty="0">
                <a:solidFill>
                  <a:schemeClr val="tx1"/>
                </a:solidFill>
                <a:latin typeface="+mn-ea"/>
              </a:rPr>
              <a:t>もしもこんなことをされたら相談してください。　　　　　　　　　　　　　　　</a:t>
            </a:r>
            <a:endParaRPr kumimoji="1" lang="ja-JP" altLang="en-US" sz="2000" dirty="0">
              <a:solidFill>
                <a:schemeClr val="tx1"/>
              </a:solidFill>
            </a:endParaRPr>
          </a:p>
          <a:p>
            <a:r>
              <a:rPr kumimoji="1" lang="ja-JP" altLang="en-US" sz="2000" b="1" dirty="0">
                <a:solidFill>
                  <a:schemeClr val="tx1"/>
                </a:solidFill>
                <a:latin typeface="+mn-ea"/>
              </a:rPr>
              <a:t>されたあなたが罰を受けることはありません。</a:t>
            </a:r>
            <a:endParaRPr kumimoji="1" lang="en-US" altLang="ja-JP" sz="2000" b="1" dirty="0">
              <a:solidFill>
                <a:schemeClr val="tx1"/>
              </a:solidFill>
              <a:latin typeface="+mn-ea"/>
            </a:endParaRPr>
          </a:p>
        </p:txBody>
      </p:sp>
    </p:spTree>
    <p:extLst>
      <p:ext uri="{BB962C8B-B14F-4D97-AF65-F5344CB8AC3E}">
        <p14:creationId xmlns:p14="http://schemas.microsoft.com/office/powerpoint/2010/main" val="201829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BCFF-A3B9-737E-E6E0-2E534F943789}"/>
            </a:ext>
          </a:extLst>
        </p:cNvPr>
        <p:cNvGrpSpPr/>
        <p:nvPr/>
      </p:nvGrpSpPr>
      <p:grpSpPr>
        <a:xfrm>
          <a:off x="0" y="0"/>
          <a:ext cx="0" cy="0"/>
          <a:chOff x="0" y="0"/>
          <a:chExt cx="0" cy="0"/>
        </a:xfrm>
      </p:grpSpPr>
      <p:sp>
        <p:nvSpPr>
          <p:cNvPr id="2" name="Google Shape;322;p14">
            <a:extLst>
              <a:ext uri="{FF2B5EF4-FFF2-40B4-BE49-F238E27FC236}">
                <a16:creationId xmlns:a16="http://schemas.microsoft.com/office/drawing/2014/main" id="{E84E2672-D6A4-37C9-BF16-4694405DB307}"/>
              </a:ext>
            </a:extLst>
          </p:cNvPr>
          <p:cNvSpPr/>
          <p:nvPr/>
        </p:nvSpPr>
        <p:spPr>
          <a:xfrm>
            <a:off x="135865" y="324205"/>
            <a:ext cx="9417703" cy="707760"/>
          </a:xfrm>
          <a:prstGeom prst="roundRect">
            <a:avLst>
              <a:gd name="adj" fmla="val 11497"/>
            </a:avLst>
          </a:prstGeom>
          <a:no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marR="0" lvl="0" algn="l" rtl="0">
              <a:spcBef>
                <a:spcPts val="0"/>
              </a:spcBef>
              <a:spcAft>
                <a:spcPts val="0"/>
              </a:spcAft>
              <a:buClr>
                <a:srgbClr val="3F3F3F"/>
              </a:buClr>
              <a:buSzPts val="2400"/>
            </a:pPr>
            <a:r>
              <a:rPr lang="ja-JP" altLang="en-US" sz="4000" b="1">
                <a:solidFill>
                  <a:schemeClr val="accent2">
                    <a:lumMod val="50000"/>
                  </a:schemeClr>
                </a:solidFill>
                <a:latin typeface="+mn-ea"/>
                <a:sym typeface="Arial"/>
              </a:rPr>
              <a:t>　あなたの</a:t>
            </a:r>
            <a:r>
              <a:rPr lang="ja-JP" sz="4000" b="1">
                <a:solidFill>
                  <a:schemeClr val="accent2">
                    <a:lumMod val="50000"/>
                  </a:schemeClr>
                </a:solidFill>
                <a:latin typeface="+mn-ea"/>
                <a:sym typeface="Arial"/>
              </a:rPr>
              <a:t>味方になってくれる</a:t>
            </a:r>
            <a:r>
              <a:rPr lang="ja-JP" altLang="en-US" sz="4000" b="1">
                <a:solidFill>
                  <a:schemeClr val="accent2">
                    <a:lumMod val="50000"/>
                  </a:schemeClr>
                </a:solidFill>
                <a:latin typeface="+mn-ea"/>
                <a:sym typeface="Arial"/>
              </a:rPr>
              <a:t>法律が</a:t>
            </a:r>
            <a:r>
              <a:rPr lang="ja-JP" sz="4000" b="1">
                <a:solidFill>
                  <a:schemeClr val="accent2">
                    <a:lumMod val="50000"/>
                  </a:schemeClr>
                </a:solidFill>
                <a:latin typeface="+mn-ea"/>
                <a:sym typeface="Arial"/>
              </a:rPr>
              <a:t>あ</a:t>
            </a:r>
            <a:r>
              <a:rPr lang="ja-JP" altLang="en-US" sz="4000" b="1">
                <a:solidFill>
                  <a:schemeClr val="accent2">
                    <a:lumMod val="50000"/>
                  </a:schemeClr>
                </a:solidFill>
                <a:latin typeface="+mn-ea"/>
                <a:sym typeface="Arial"/>
              </a:rPr>
              <a:t>ります</a:t>
            </a:r>
            <a:endParaRPr sz="4000" b="1">
              <a:solidFill>
                <a:schemeClr val="accent2">
                  <a:lumMod val="50000"/>
                </a:schemeClr>
              </a:solidFill>
              <a:latin typeface="+mn-ea"/>
              <a:sym typeface="Arial"/>
            </a:endParaRPr>
          </a:p>
        </p:txBody>
      </p:sp>
      <p:sp>
        <p:nvSpPr>
          <p:cNvPr id="3" name="四角形: 角を丸くする 2">
            <a:extLst>
              <a:ext uri="{FF2B5EF4-FFF2-40B4-BE49-F238E27FC236}">
                <a16:creationId xmlns:a16="http://schemas.microsoft.com/office/drawing/2014/main" id="{BE710905-7D19-5116-0A36-D000D7BB5349}"/>
              </a:ext>
            </a:extLst>
          </p:cNvPr>
          <p:cNvSpPr/>
          <p:nvPr/>
        </p:nvSpPr>
        <p:spPr>
          <a:xfrm>
            <a:off x="668927" y="3551108"/>
            <a:ext cx="2217442"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性的行為を目的に面会要求</a:t>
            </a:r>
          </a:p>
        </p:txBody>
      </p:sp>
      <p:sp>
        <p:nvSpPr>
          <p:cNvPr id="7" name="テキスト ボックス 6">
            <a:extLst>
              <a:ext uri="{FF2B5EF4-FFF2-40B4-BE49-F238E27FC236}">
                <a16:creationId xmlns:a16="http://schemas.microsoft.com/office/drawing/2014/main" id="{3A00B2D1-D3D4-3E5C-B788-A74303423D26}"/>
              </a:ext>
            </a:extLst>
          </p:cNvPr>
          <p:cNvSpPr txBox="1"/>
          <p:nvPr/>
        </p:nvSpPr>
        <p:spPr>
          <a:xfrm>
            <a:off x="3144128" y="3250982"/>
            <a:ext cx="2499692" cy="646331"/>
          </a:xfrm>
          <a:prstGeom prst="rect">
            <a:avLst/>
          </a:prstGeom>
          <a:solidFill>
            <a:schemeClr val="bg1"/>
          </a:solidFill>
        </p:spPr>
        <p:txBody>
          <a:bodyPr wrap="square" rtlCol="0">
            <a:spAutoFit/>
          </a:bodyPr>
          <a:lstStyle/>
          <a:p>
            <a:r>
              <a:rPr kumimoji="1" lang="ja-JP" altLang="en-US" b="1">
                <a:solidFill>
                  <a:schemeClr val="tx2">
                    <a:lumMod val="50000"/>
                  </a:schemeClr>
                </a:solidFill>
              </a:rPr>
              <a:t>刑法「不同意わいせつ罪、不同意性交等罪」</a:t>
            </a:r>
            <a:endParaRPr kumimoji="1" lang="en-US" altLang="ja-JP" b="1">
              <a:solidFill>
                <a:schemeClr val="tx2">
                  <a:lumMod val="50000"/>
                </a:schemeClr>
              </a:solidFill>
            </a:endParaRPr>
          </a:p>
        </p:txBody>
      </p:sp>
      <p:pic>
        <p:nvPicPr>
          <p:cNvPr id="26" name="図 25">
            <a:extLst>
              <a:ext uri="{FF2B5EF4-FFF2-40B4-BE49-F238E27FC236}">
                <a16:creationId xmlns:a16="http://schemas.microsoft.com/office/drawing/2014/main" id="{4F77651D-BFD9-4866-1D45-7DE70B18091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78293" y="4998362"/>
            <a:ext cx="2234294" cy="1226541"/>
          </a:xfrm>
          <a:prstGeom prst="rect">
            <a:avLst/>
          </a:prstGeom>
        </p:spPr>
      </p:pic>
      <p:pic>
        <p:nvPicPr>
          <p:cNvPr id="27" name="図 26">
            <a:extLst>
              <a:ext uri="{FF2B5EF4-FFF2-40B4-BE49-F238E27FC236}">
                <a16:creationId xmlns:a16="http://schemas.microsoft.com/office/drawing/2014/main" id="{57360E81-4CBF-6852-7433-94E99575B98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16059" y="4957074"/>
            <a:ext cx="907082" cy="1630783"/>
          </a:xfrm>
          <a:prstGeom prst="rect">
            <a:avLst/>
          </a:prstGeom>
        </p:spPr>
      </p:pic>
      <p:sp>
        <p:nvSpPr>
          <p:cNvPr id="8" name="テキスト ボックス 7">
            <a:extLst>
              <a:ext uri="{FF2B5EF4-FFF2-40B4-BE49-F238E27FC236}">
                <a16:creationId xmlns:a16="http://schemas.microsoft.com/office/drawing/2014/main" id="{2C60DA47-2D4F-F737-7283-0065D247C752}"/>
              </a:ext>
            </a:extLst>
          </p:cNvPr>
          <p:cNvSpPr txBox="1"/>
          <p:nvPr/>
        </p:nvSpPr>
        <p:spPr>
          <a:xfrm>
            <a:off x="137956" y="3244423"/>
            <a:ext cx="2884686" cy="369332"/>
          </a:xfrm>
          <a:prstGeom prst="rect">
            <a:avLst/>
          </a:prstGeom>
          <a:solidFill>
            <a:schemeClr val="bg1"/>
          </a:solidFill>
        </p:spPr>
        <p:txBody>
          <a:bodyPr wrap="square" rtlCol="0">
            <a:spAutoFit/>
          </a:bodyPr>
          <a:lstStyle/>
          <a:p>
            <a:pPr algn="ctr"/>
            <a:r>
              <a:rPr kumimoji="1" lang="ja-JP" altLang="en-US" b="1">
                <a:solidFill>
                  <a:schemeClr val="tx2">
                    <a:lumMod val="50000"/>
                  </a:schemeClr>
                </a:solidFill>
              </a:rPr>
              <a:t>刑法「面会要求等罪」</a:t>
            </a:r>
            <a:endParaRPr kumimoji="1" lang="en-US" altLang="ja-JP" b="1">
              <a:solidFill>
                <a:schemeClr val="tx2">
                  <a:lumMod val="50000"/>
                </a:schemeClr>
              </a:solidFill>
            </a:endParaRPr>
          </a:p>
        </p:txBody>
      </p:sp>
      <p:sp>
        <p:nvSpPr>
          <p:cNvPr id="9" name="四角形: 角を丸くする 8">
            <a:extLst>
              <a:ext uri="{FF2B5EF4-FFF2-40B4-BE49-F238E27FC236}">
                <a16:creationId xmlns:a16="http://schemas.microsoft.com/office/drawing/2014/main" id="{DDE30DEE-6A88-2581-CA8C-4738EABFF1A0}"/>
              </a:ext>
            </a:extLst>
          </p:cNvPr>
          <p:cNvSpPr/>
          <p:nvPr/>
        </p:nvSpPr>
        <p:spPr>
          <a:xfrm>
            <a:off x="3352614" y="3828297"/>
            <a:ext cx="2217442"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性的同意をえない行為</a:t>
            </a:r>
          </a:p>
        </p:txBody>
      </p:sp>
      <p:pic>
        <p:nvPicPr>
          <p:cNvPr id="5" name="Google Shape;164;p29" descr="らくがき, 記号 が含まれている画像&#10;&#10;AI 生成コンテンツは誤りを含む可能性があります。">
            <a:extLst>
              <a:ext uri="{FF2B5EF4-FFF2-40B4-BE49-F238E27FC236}">
                <a16:creationId xmlns:a16="http://schemas.microsoft.com/office/drawing/2014/main" id="{475E6BAC-C14A-F304-B183-88E3FEE3E85F}"/>
              </a:ext>
            </a:extLst>
          </p:cNvPr>
          <p:cNvPicPr preferRelativeResize="0"/>
          <p:nvPr/>
        </p:nvPicPr>
        <p:blipFill rotWithShape="1">
          <a:blip r:embed="rId5">
            <a:alphaModFix/>
          </a:blip>
          <a:srcRect/>
          <a:stretch/>
        </p:blipFill>
        <p:spPr>
          <a:xfrm>
            <a:off x="3396343" y="4353970"/>
            <a:ext cx="2281858" cy="2027382"/>
          </a:xfrm>
          <a:prstGeom prst="rect">
            <a:avLst/>
          </a:prstGeom>
          <a:noFill/>
          <a:ln>
            <a:noFill/>
          </a:ln>
        </p:spPr>
      </p:pic>
      <p:sp>
        <p:nvSpPr>
          <p:cNvPr id="16" name="テキスト ボックス 1">
            <a:extLst>
              <a:ext uri="{FF2B5EF4-FFF2-40B4-BE49-F238E27FC236}">
                <a16:creationId xmlns:a16="http://schemas.microsoft.com/office/drawing/2014/main" id="{4DE45757-5022-DEDD-C19B-2853B68C92AE}"/>
              </a:ext>
            </a:extLst>
          </p:cNvPr>
          <p:cNvSpPr txBox="1"/>
          <p:nvPr/>
        </p:nvSpPr>
        <p:spPr>
          <a:xfrm>
            <a:off x="3267"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ja-JP" altLang="en-US">
                <a:latin typeface="Meiryo UI" panose="020B0604030504040204" pitchFamily="50" charset="-128"/>
                <a:ea typeface="Meiryo UI" panose="020B0604030504040204" pitchFamily="50" charset="-128"/>
              </a:rPr>
              <a:t>オプション</a:t>
            </a:r>
          </a:p>
        </p:txBody>
      </p:sp>
      <p:grpSp>
        <p:nvGrpSpPr>
          <p:cNvPr id="29" name="グループ化 28">
            <a:extLst>
              <a:ext uri="{FF2B5EF4-FFF2-40B4-BE49-F238E27FC236}">
                <a16:creationId xmlns:a16="http://schemas.microsoft.com/office/drawing/2014/main" id="{5275F136-0C0D-2EE9-4E5E-613AACF40C35}"/>
              </a:ext>
            </a:extLst>
          </p:cNvPr>
          <p:cNvGrpSpPr/>
          <p:nvPr/>
        </p:nvGrpSpPr>
        <p:grpSpPr>
          <a:xfrm>
            <a:off x="495120" y="3920440"/>
            <a:ext cx="2581408" cy="2519661"/>
            <a:chOff x="495120" y="3920440"/>
            <a:chExt cx="2581408" cy="2519661"/>
          </a:xfrm>
        </p:grpSpPr>
        <p:grpSp>
          <p:nvGrpSpPr>
            <p:cNvPr id="23" name="グループ化 22">
              <a:extLst>
                <a:ext uri="{FF2B5EF4-FFF2-40B4-BE49-F238E27FC236}">
                  <a16:creationId xmlns:a16="http://schemas.microsoft.com/office/drawing/2014/main" id="{A119F4AC-CB62-C812-538D-061282823F42}"/>
                </a:ext>
              </a:extLst>
            </p:cNvPr>
            <p:cNvGrpSpPr/>
            <p:nvPr/>
          </p:nvGrpSpPr>
          <p:grpSpPr>
            <a:xfrm>
              <a:off x="495120" y="3920440"/>
              <a:ext cx="2581408" cy="2519661"/>
              <a:chOff x="495120" y="3920440"/>
              <a:chExt cx="2581408" cy="2519661"/>
            </a:xfrm>
          </p:grpSpPr>
          <p:pic>
            <p:nvPicPr>
              <p:cNvPr id="20" name="図 19" descr="ロゴ が含まれている画像&#10;&#10;AI 生成コンテンツは誤りを含む可能性があります。">
                <a:extLst>
                  <a:ext uri="{FF2B5EF4-FFF2-40B4-BE49-F238E27FC236}">
                    <a16:creationId xmlns:a16="http://schemas.microsoft.com/office/drawing/2014/main" id="{98C36C56-1EE4-3C07-0A31-82DDA255B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120" y="4028395"/>
                <a:ext cx="2527522" cy="2411706"/>
              </a:xfrm>
              <a:prstGeom prst="rect">
                <a:avLst/>
              </a:prstGeom>
            </p:spPr>
          </p:pic>
          <p:sp>
            <p:nvSpPr>
              <p:cNvPr id="22" name="正方形/長方形 21">
                <a:extLst>
                  <a:ext uri="{FF2B5EF4-FFF2-40B4-BE49-F238E27FC236}">
                    <a16:creationId xmlns:a16="http://schemas.microsoft.com/office/drawing/2014/main" id="{34553E02-6129-BECF-6779-4E0A21F8F5FC}"/>
                  </a:ext>
                </a:extLst>
              </p:cNvPr>
              <p:cNvSpPr/>
              <p:nvPr/>
            </p:nvSpPr>
            <p:spPr>
              <a:xfrm>
                <a:off x="1972942" y="3920440"/>
                <a:ext cx="1103586" cy="1989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 name="図 20" descr="アイコン&#10;&#10;AI 生成コンテンツは誤りを含む可能性があります。">
              <a:extLst>
                <a:ext uri="{FF2B5EF4-FFF2-40B4-BE49-F238E27FC236}">
                  <a16:creationId xmlns:a16="http://schemas.microsoft.com/office/drawing/2014/main" id="{C357C13D-D563-6437-E6CA-341E4D01DD2D}"/>
                </a:ext>
              </a:extLst>
            </p:cNvPr>
            <p:cNvPicPr>
              <a:picLocks noChangeAspect="1"/>
            </p:cNvPicPr>
            <p:nvPr/>
          </p:nvPicPr>
          <p:blipFill>
            <a:blip r:embed="rId7">
              <a:extLst>
                <a:ext uri="{28A0092B-C50C-407E-A947-70E740481C1C}">
                  <a14:useLocalDpi xmlns:a14="http://schemas.microsoft.com/office/drawing/2010/main" val="0"/>
                </a:ext>
              </a:extLst>
            </a:blip>
            <a:srcRect l="42958"/>
            <a:stretch>
              <a:fillRect/>
            </a:stretch>
          </p:blipFill>
          <p:spPr>
            <a:xfrm>
              <a:off x="1615256" y="4031416"/>
              <a:ext cx="1443295" cy="2206304"/>
            </a:xfrm>
            <a:prstGeom prst="rect">
              <a:avLst/>
            </a:prstGeom>
          </p:spPr>
        </p:pic>
        <p:pic>
          <p:nvPicPr>
            <p:cNvPr id="28" name="図 27" descr="ロゴ&#10;&#10;AI 生成コンテンツは誤りを含む可能性があります。">
              <a:extLst>
                <a:ext uri="{FF2B5EF4-FFF2-40B4-BE49-F238E27FC236}">
                  <a16:creationId xmlns:a16="http://schemas.microsoft.com/office/drawing/2014/main" id="{AFF6D033-1592-C6D3-764D-F12095D31D56}"/>
                </a:ext>
              </a:extLst>
            </p:cNvPr>
            <p:cNvPicPr>
              <a:picLocks noChangeAspect="1"/>
            </p:cNvPicPr>
            <p:nvPr/>
          </p:nvPicPr>
          <p:blipFill>
            <a:blip r:embed="rId8"/>
            <a:stretch>
              <a:fillRect/>
            </a:stretch>
          </p:blipFill>
          <p:spPr>
            <a:xfrm>
              <a:off x="1450136" y="4243159"/>
              <a:ext cx="504829" cy="542929"/>
            </a:xfrm>
            <a:prstGeom prst="rect">
              <a:avLst/>
            </a:prstGeom>
          </p:spPr>
        </p:pic>
      </p:grpSp>
      <p:pic>
        <p:nvPicPr>
          <p:cNvPr id="17" name="図 16" descr="ロゴ が含まれている画像&#10;&#10;AI 生成コンテンツは誤りを含む可能性があります。">
            <a:extLst>
              <a:ext uri="{FF2B5EF4-FFF2-40B4-BE49-F238E27FC236}">
                <a16:creationId xmlns:a16="http://schemas.microsoft.com/office/drawing/2014/main" id="{FC2C8FE9-5FB4-D875-6788-87B676304B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525" y="3951887"/>
            <a:ext cx="2677093" cy="2554423"/>
          </a:xfrm>
          <a:prstGeom prst="rect">
            <a:avLst/>
          </a:prstGeom>
        </p:spPr>
      </p:pic>
      <p:pic>
        <p:nvPicPr>
          <p:cNvPr id="15" name="図 14">
            <a:extLst>
              <a:ext uri="{FF2B5EF4-FFF2-40B4-BE49-F238E27FC236}">
                <a16:creationId xmlns:a16="http://schemas.microsoft.com/office/drawing/2014/main" id="{44AA9971-462A-0449-3A7B-B3546578CD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26294" y="2008311"/>
            <a:ext cx="2014346" cy="1856119"/>
          </a:xfrm>
          <a:prstGeom prst="rect">
            <a:avLst/>
          </a:prstGeom>
        </p:spPr>
      </p:pic>
      <p:sp>
        <p:nvSpPr>
          <p:cNvPr id="13" name="四角形: 角を丸くする 12">
            <a:extLst>
              <a:ext uri="{FF2B5EF4-FFF2-40B4-BE49-F238E27FC236}">
                <a16:creationId xmlns:a16="http://schemas.microsoft.com/office/drawing/2014/main" id="{02FBE88A-22D2-900D-9E93-2ECC12E0F95A}"/>
              </a:ext>
            </a:extLst>
          </p:cNvPr>
          <p:cNvSpPr/>
          <p:nvPr/>
        </p:nvSpPr>
        <p:spPr>
          <a:xfrm>
            <a:off x="6435743" y="4534362"/>
            <a:ext cx="2884685" cy="37686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solidFill>
                  <a:schemeClr val="accent2">
                    <a:lumMod val="50000"/>
                  </a:schemeClr>
                </a:solidFill>
                <a:latin typeface="+mn-ea"/>
              </a:rPr>
              <a:t>性的画像を送らせ、それをネット上にアップ</a:t>
            </a:r>
            <a:endParaRPr kumimoji="1" lang="en-US" altLang="ja-JP" sz="1200" b="1" dirty="0">
              <a:solidFill>
                <a:schemeClr val="accent2">
                  <a:lumMod val="50000"/>
                </a:schemeClr>
              </a:solidFill>
              <a:latin typeface="+mn-ea"/>
            </a:endParaRPr>
          </a:p>
        </p:txBody>
      </p:sp>
      <p:sp>
        <p:nvSpPr>
          <p:cNvPr id="14" name="四角形: 角を丸くする 13">
            <a:extLst>
              <a:ext uri="{FF2B5EF4-FFF2-40B4-BE49-F238E27FC236}">
                <a16:creationId xmlns:a16="http://schemas.microsoft.com/office/drawing/2014/main" id="{1A4C4212-E9B4-76A6-6DA1-EA2EDE692ACC}"/>
              </a:ext>
            </a:extLst>
          </p:cNvPr>
          <p:cNvSpPr/>
          <p:nvPr/>
        </p:nvSpPr>
        <p:spPr>
          <a:xfrm>
            <a:off x="6186821" y="1597998"/>
            <a:ext cx="3380976" cy="31787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a:solidFill>
                  <a:schemeClr val="accent2">
                    <a:lumMod val="50000"/>
                  </a:schemeClr>
                </a:solidFill>
                <a:latin typeface="+mn-ea"/>
              </a:rPr>
              <a:t>ひそかに下着姿（着替えている様子）などを撮影</a:t>
            </a:r>
            <a:endParaRPr kumimoji="1" lang="en-US" altLang="ja-JP" sz="1200" b="1">
              <a:solidFill>
                <a:schemeClr val="accent2">
                  <a:lumMod val="50000"/>
                </a:schemeClr>
              </a:solidFill>
              <a:latin typeface="+mn-ea"/>
            </a:endParaRPr>
          </a:p>
        </p:txBody>
      </p:sp>
      <p:sp>
        <p:nvSpPr>
          <p:cNvPr id="18" name="テキスト ボックス 17">
            <a:extLst>
              <a:ext uri="{FF2B5EF4-FFF2-40B4-BE49-F238E27FC236}">
                <a16:creationId xmlns:a16="http://schemas.microsoft.com/office/drawing/2014/main" id="{27BF925F-D70E-FD2C-A192-81AF67F90E0C}"/>
              </a:ext>
            </a:extLst>
          </p:cNvPr>
          <p:cNvSpPr txBox="1"/>
          <p:nvPr/>
        </p:nvSpPr>
        <p:spPr>
          <a:xfrm>
            <a:off x="5865315" y="1261762"/>
            <a:ext cx="4023988" cy="369332"/>
          </a:xfrm>
          <a:prstGeom prst="rect">
            <a:avLst/>
          </a:prstGeom>
          <a:solidFill>
            <a:schemeClr val="bg1"/>
          </a:solidFill>
        </p:spPr>
        <p:txBody>
          <a:bodyPr wrap="square" rtlCol="0">
            <a:spAutoFit/>
          </a:bodyPr>
          <a:lstStyle/>
          <a:p>
            <a:pPr algn="ctr"/>
            <a:r>
              <a:rPr lang="zh-TW" altLang="en-US" b="1" dirty="0"/>
              <a:t>性的姿態撮影等処罰法</a:t>
            </a:r>
            <a:r>
              <a:rPr kumimoji="1" lang="ja-JP" altLang="en-US" b="1" dirty="0"/>
              <a:t>「撮影罪」</a:t>
            </a:r>
            <a:endParaRPr kumimoji="1" lang="en-US" altLang="ja-JP" b="1" dirty="0"/>
          </a:p>
        </p:txBody>
      </p:sp>
      <p:sp>
        <p:nvSpPr>
          <p:cNvPr id="19" name="テキスト ボックス 18">
            <a:extLst>
              <a:ext uri="{FF2B5EF4-FFF2-40B4-BE49-F238E27FC236}">
                <a16:creationId xmlns:a16="http://schemas.microsoft.com/office/drawing/2014/main" id="{0C57AAEC-9D1E-F03F-39B4-CB425B3E131A}"/>
              </a:ext>
            </a:extLst>
          </p:cNvPr>
          <p:cNvSpPr txBox="1"/>
          <p:nvPr/>
        </p:nvSpPr>
        <p:spPr>
          <a:xfrm>
            <a:off x="5900529" y="4244883"/>
            <a:ext cx="3972064" cy="369332"/>
          </a:xfrm>
          <a:prstGeom prst="rect">
            <a:avLst/>
          </a:prstGeom>
          <a:solidFill>
            <a:schemeClr val="bg1"/>
          </a:solidFill>
        </p:spPr>
        <p:txBody>
          <a:bodyPr wrap="square" rtlCol="0">
            <a:spAutoFit/>
          </a:bodyPr>
          <a:lstStyle/>
          <a:p>
            <a:pPr algn="ctr"/>
            <a:r>
              <a:rPr lang="zh-TW" altLang="en-US" b="1" dirty="0"/>
              <a:t>性的姿態撮影等処罰法</a:t>
            </a:r>
            <a:r>
              <a:rPr kumimoji="1" lang="ja-JP" altLang="en-US" b="1" dirty="0"/>
              <a:t>「提供罪」</a:t>
            </a:r>
            <a:endParaRPr kumimoji="1" lang="en-US" altLang="ja-JP" b="1" dirty="0"/>
          </a:p>
        </p:txBody>
      </p:sp>
      <p:sp>
        <p:nvSpPr>
          <p:cNvPr id="24" name="四角形: 角を丸くする 23">
            <a:extLst>
              <a:ext uri="{FF2B5EF4-FFF2-40B4-BE49-F238E27FC236}">
                <a16:creationId xmlns:a16="http://schemas.microsoft.com/office/drawing/2014/main" id="{F2DDA02E-2A02-CE52-F5BB-F39A7EE402A5}"/>
              </a:ext>
            </a:extLst>
          </p:cNvPr>
          <p:cNvSpPr/>
          <p:nvPr/>
        </p:nvSpPr>
        <p:spPr>
          <a:xfrm>
            <a:off x="407621" y="1225698"/>
            <a:ext cx="4614797" cy="1565829"/>
          </a:xfrm>
          <a:prstGeom prst="roundRect">
            <a:avLst>
              <a:gd name="adj" fmla="val 6046"/>
            </a:avLst>
          </a:prstGeom>
          <a:solidFill>
            <a:srgbClr val="B9D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n-ea"/>
              </a:rPr>
              <a:t>これらの行為は犯罪です。</a:t>
            </a:r>
            <a:endParaRPr kumimoji="1" lang="en-US" altLang="ja-JP" sz="2000" b="1" dirty="0">
              <a:solidFill>
                <a:schemeClr val="tx1"/>
              </a:solidFill>
              <a:latin typeface="+mn-ea"/>
            </a:endParaRPr>
          </a:p>
          <a:p>
            <a:r>
              <a:rPr kumimoji="1" lang="ja-JP" altLang="en-US" sz="2000" b="1" dirty="0">
                <a:solidFill>
                  <a:schemeClr val="tx1"/>
                </a:solidFill>
                <a:latin typeface="+mn-ea"/>
              </a:rPr>
              <a:t>このような行為をした人は罪に問われます。</a:t>
            </a:r>
            <a:endParaRPr kumimoji="1" lang="en-US" altLang="ja-JP" sz="2000" b="1" dirty="0">
              <a:solidFill>
                <a:schemeClr val="tx1"/>
              </a:solidFill>
              <a:latin typeface="+mn-ea"/>
            </a:endParaRPr>
          </a:p>
          <a:p>
            <a:r>
              <a:rPr kumimoji="1" lang="ja-JP" altLang="en-US" sz="2000" b="1" dirty="0">
                <a:solidFill>
                  <a:schemeClr val="tx1"/>
                </a:solidFill>
                <a:latin typeface="+mn-ea"/>
              </a:rPr>
              <a:t>もしもこんなことをされたら相談してください。　　　　　　　　　　　　　　　</a:t>
            </a:r>
            <a:endParaRPr kumimoji="1" lang="ja-JP" altLang="en-US" sz="2000" dirty="0">
              <a:solidFill>
                <a:schemeClr val="tx1"/>
              </a:solidFill>
            </a:endParaRPr>
          </a:p>
          <a:p>
            <a:r>
              <a:rPr kumimoji="1" lang="ja-JP" altLang="en-US" sz="2000" b="1" dirty="0">
                <a:solidFill>
                  <a:schemeClr val="tx1"/>
                </a:solidFill>
                <a:latin typeface="+mn-ea"/>
              </a:rPr>
              <a:t>されたあなたが罰を受けることはありません。</a:t>
            </a:r>
            <a:endParaRPr kumimoji="1" lang="en-US" altLang="ja-JP" sz="2000" b="1" dirty="0">
              <a:solidFill>
                <a:schemeClr val="tx1"/>
              </a:solidFill>
              <a:latin typeface="+mn-ea"/>
            </a:endParaRPr>
          </a:p>
        </p:txBody>
      </p:sp>
    </p:spTree>
    <p:extLst>
      <p:ext uri="{BB962C8B-B14F-4D97-AF65-F5344CB8AC3E}">
        <p14:creationId xmlns:p14="http://schemas.microsoft.com/office/powerpoint/2010/main" val="658878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28</a:t>
            </a:fld>
            <a:endParaRPr kumimoji="1" lang="en-US" altLang="ja-JP"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4DADB43D-FDDE-443F-90BE-E81B29809778}"/>
              </a:ext>
            </a:extLst>
          </p:cNvPr>
          <p:cNvGrpSpPr/>
          <p:nvPr/>
        </p:nvGrpSpPr>
        <p:grpSpPr>
          <a:xfrm>
            <a:off x="2793000" y="2172921"/>
            <a:ext cx="4320000" cy="2213150"/>
            <a:chOff x="2793000" y="2172921"/>
            <a:chExt cx="4320000" cy="2213150"/>
          </a:xfrm>
        </p:grpSpPr>
        <p:sp>
          <p:nvSpPr>
            <p:cNvPr id="11" name="正方形/長方形 10">
              <a:extLst>
                <a:ext uri="{FF2B5EF4-FFF2-40B4-BE49-F238E27FC236}">
                  <a16:creationId xmlns:a16="http://schemas.microsoft.com/office/drawing/2014/main" id="{75AF037C-EFE0-45EF-BAFD-736FE0A40521}"/>
                </a:ext>
              </a:extLst>
            </p:cNvPr>
            <p:cNvSpPr/>
            <p:nvPr/>
          </p:nvSpPr>
          <p:spPr>
            <a:xfrm>
              <a:off x="2793000" y="2172921"/>
              <a:ext cx="4320000" cy="1440000"/>
            </a:xfrm>
            <a:prstGeom prst="rect">
              <a:avLst/>
            </a:prstGeom>
            <a:ln w="19050">
              <a:solidFill>
                <a:schemeClr val="tx1">
                  <a:lumMod val="50000"/>
                  <a:lumOff val="50000"/>
                </a:schemeClr>
              </a:solidFill>
            </a:ln>
          </p:spPr>
          <p:txBody>
            <a:bodyPr wrap="none" anchor="ctr" anchorCtr="0">
              <a:noAutofit/>
            </a:bodyPr>
            <a:lstStyle/>
            <a:p>
              <a:pPr algn="ctr"/>
              <a:r>
                <a:rPr lang="ja-JP" altLang="en-US" sz="4000" b="1" spc="200" dirty="0">
                  <a:solidFill>
                    <a:schemeClr val="tx1">
                      <a:lumMod val="75000"/>
                      <a:lumOff val="25000"/>
                    </a:schemeClr>
                  </a:solidFill>
                  <a:latin typeface="Meiryo UI" panose="020B0604030504040204" pitchFamily="50" charset="-128"/>
                  <a:ea typeface="Meiryo UI" panose="020B0604030504040204" pitchFamily="50" charset="-128"/>
                </a:rPr>
                <a:t>補足資料</a:t>
              </a:r>
              <a:endParaRPr lang="en-US" altLang="ja-JP" sz="4000" b="1" spc="2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4000" b="1" spc="200" dirty="0">
                  <a:solidFill>
                    <a:schemeClr val="tx1">
                      <a:lumMod val="75000"/>
                      <a:lumOff val="25000"/>
                    </a:schemeClr>
                  </a:solidFill>
                  <a:latin typeface="Meiryo UI" panose="020B0604030504040204" pitchFamily="50" charset="-128"/>
                  <a:ea typeface="Meiryo UI" panose="020B0604030504040204" pitchFamily="50" charset="-128"/>
                </a:rPr>
                <a:t>（事例集）</a:t>
              </a:r>
              <a:endParaRPr lang="en-US" altLang="ja-JP" sz="4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E5BA8EDB-B023-47D0-B974-0BEA8A84C1E2}"/>
                </a:ext>
              </a:extLst>
            </p:cNvPr>
            <p:cNvSpPr/>
            <p:nvPr/>
          </p:nvSpPr>
          <p:spPr>
            <a:xfrm>
              <a:off x="2827263" y="3739740"/>
              <a:ext cx="4251484" cy="646331"/>
            </a:xfrm>
            <a:prstGeom prst="rect">
              <a:avLst/>
            </a:prstGeom>
          </p:spPr>
          <p:txBody>
            <a:bodyPr wrap="none">
              <a:spAutoFit/>
            </a:bodyPr>
            <a:lstStyle/>
            <a:p>
              <a:pPr algn="ctr"/>
              <a:r>
                <a:rPr lang="en-US" altLang="ja-JP" b="1" spc="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b="1" spc="200" dirty="0">
                  <a:solidFill>
                    <a:schemeClr val="tx1">
                      <a:lumMod val="75000"/>
                      <a:lumOff val="25000"/>
                    </a:schemeClr>
                  </a:solidFill>
                  <a:latin typeface="Meiryo UI" panose="020B0604030504040204" pitchFamily="50" charset="-128"/>
                  <a:ea typeface="Meiryo UI" panose="020B0604030504040204" pitchFamily="50" charset="-128"/>
                </a:rPr>
                <a:t>学校の課題や授業時間に合わせて、</a:t>
              </a:r>
              <a:endParaRPr lang="en-US" altLang="ja-JP" b="1" spc="2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b="1" spc="200" dirty="0">
                  <a:solidFill>
                    <a:schemeClr val="tx1">
                      <a:lumMod val="75000"/>
                      <a:lumOff val="25000"/>
                    </a:schemeClr>
                  </a:solidFill>
                  <a:latin typeface="Meiryo UI" panose="020B0604030504040204" pitchFamily="50" charset="-128"/>
                  <a:ea typeface="Meiryo UI" panose="020B0604030504040204" pitchFamily="50" charset="-128"/>
                </a:rPr>
                <a:t>使用する事例は選択制とする</a:t>
              </a:r>
              <a:endParaRPr lang="en-US" altLang="ja-JP"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99781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a:t>
            </a:fld>
            <a:endParaRPr kumimoji="1" lang="en-US" altLang="ja-JP" dirty="0">
              <a:latin typeface="Meiryo UI" panose="020B0604030504040204" pitchFamily="50" charset="-128"/>
              <a:ea typeface="Meiryo UI" panose="020B0604030504040204" pitchFamily="50" charset="-128"/>
            </a:endParaRPr>
          </a:p>
        </p:txBody>
      </p:sp>
      <p:sp>
        <p:nvSpPr>
          <p:cNvPr id="23" name="矢印: 下 22">
            <a:extLst>
              <a:ext uri="{FF2B5EF4-FFF2-40B4-BE49-F238E27FC236}">
                <a16:creationId xmlns:a16="http://schemas.microsoft.com/office/drawing/2014/main" id="{8A928D35-131E-4F09-818D-92CC340E0372}"/>
              </a:ext>
            </a:extLst>
          </p:cNvPr>
          <p:cNvSpPr/>
          <p:nvPr/>
        </p:nvSpPr>
        <p:spPr>
          <a:xfrm>
            <a:off x="4616653" y="4402068"/>
            <a:ext cx="672694" cy="503084"/>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8B0CD420-4F81-42AF-897D-DB964B5FC551}"/>
              </a:ext>
            </a:extLst>
          </p:cNvPr>
          <p:cNvSpPr/>
          <p:nvPr/>
        </p:nvSpPr>
        <p:spPr>
          <a:xfrm>
            <a:off x="432316" y="2798843"/>
            <a:ext cx="9041369" cy="1440000"/>
          </a:xfrm>
          <a:prstGeom prst="roundRect">
            <a:avLst>
              <a:gd name="adj" fmla="val 13513"/>
            </a:avLst>
          </a:prstGeom>
          <a:solidFill>
            <a:schemeClr val="bg1"/>
          </a:solidFill>
          <a:ln w="38100">
            <a:solidFill>
              <a:schemeClr val="accent3">
                <a:lumMod val="50000"/>
              </a:schemeClr>
            </a:solidFill>
            <a:prstDash val="sysDot"/>
          </a:ln>
        </p:spPr>
        <p:txBody>
          <a:bodyPr wrap="square" tIns="144000">
            <a:noAutofit/>
          </a:bodyPr>
          <a:lstStyle/>
          <a:p>
            <a:pPr algn="ctr"/>
            <a:endParaRPr kumimoji="1" lang="en-US" altLang="ja-JP" sz="2000" b="1" dirty="0">
              <a:solidFill>
                <a:schemeClr val="tx1">
                  <a:lumMod val="75000"/>
                  <a:lumOff val="25000"/>
                </a:schemeClr>
              </a:solidFill>
            </a:endParaRPr>
          </a:p>
        </p:txBody>
      </p:sp>
      <p:sp>
        <p:nvSpPr>
          <p:cNvPr id="28" name="正方形/長方形 27">
            <a:extLst>
              <a:ext uri="{FF2B5EF4-FFF2-40B4-BE49-F238E27FC236}">
                <a16:creationId xmlns:a16="http://schemas.microsoft.com/office/drawing/2014/main" id="{41D2EAA7-9D58-4D35-BEDF-95BBE8217115}"/>
              </a:ext>
            </a:extLst>
          </p:cNvPr>
          <p:cNvSpPr/>
          <p:nvPr/>
        </p:nvSpPr>
        <p:spPr>
          <a:xfrm>
            <a:off x="1828252" y="5013513"/>
            <a:ext cx="6249497" cy="954107"/>
          </a:xfrm>
          <a:prstGeom prst="rect">
            <a:avLst/>
          </a:prstGeom>
        </p:spPr>
        <p:txBody>
          <a:bodyPr wrap="square">
            <a:spAutoFit/>
          </a:bodyPr>
          <a:lstStyle/>
          <a:p>
            <a:pPr>
              <a:spcBef>
                <a:spcPts val="600"/>
              </a:spcBef>
            </a:pPr>
            <a:r>
              <a:rPr lang="ja-JP" altLang="en-US" sz="2800" b="1" dirty="0">
                <a:solidFill>
                  <a:schemeClr val="accent2">
                    <a:lumMod val="50000"/>
                  </a:schemeClr>
                </a:solidFill>
                <a:latin typeface="Meiryo UI" panose="020B0604030504040204" pitchFamily="50" charset="-128"/>
                <a:ea typeface="Meiryo UI" panose="020B0604030504040204" pitchFamily="50" charset="-128"/>
              </a:rPr>
              <a:t>自分を大切にし、相手も大切にすることで、よりよい人間関係をつくることができます。</a:t>
            </a:r>
          </a:p>
        </p:txBody>
      </p:sp>
      <p:grpSp>
        <p:nvGrpSpPr>
          <p:cNvPr id="2" name="グループ化 1">
            <a:extLst>
              <a:ext uri="{FF2B5EF4-FFF2-40B4-BE49-F238E27FC236}">
                <a16:creationId xmlns:a16="http://schemas.microsoft.com/office/drawing/2014/main" id="{B67C4F09-E461-7CF9-57B4-8BC28E1409BF}"/>
              </a:ext>
            </a:extLst>
          </p:cNvPr>
          <p:cNvGrpSpPr/>
          <p:nvPr/>
        </p:nvGrpSpPr>
        <p:grpSpPr>
          <a:xfrm>
            <a:off x="125066" y="2021179"/>
            <a:ext cx="9918692" cy="576000"/>
            <a:chOff x="-528753" y="1602886"/>
            <a:chExt cx="9918692" cy="576000"/>
          </a:xfrm>
        </p:grpSpPr>
        <p:sp>
          <p:nvSpPr>
            <p:cNvPr id="4" name="正方形/長方形 3">
              <a:extLst>
                <a:ext uri="{FF2B5EF4-FFF2-40B4-BE49-F238E27FC236}">
                  <a16:creationId xmlns:a16="http://schemas.microsoft.com/office/drawing/2014/main" id="{910120B2-29D2-288F-6520-B14DC6B6A44C}"/>
                </a:ext>
              </a:extLst>
            </p:cNvPr>
            <p:cNvSpPr/>
            <p:nvPr/>
          </p:nvSpPr>
          <p:spPr>
            <a:xfrm>
              <a:off x="-215576" y="1619651"/>
              <a:ext cx="9605515" cy="523220"/>
            </a:xfrm>
            <a:prstGeom prst="rect">
              <a:avLst/>
            </a:prstGeom>
          </p:spPr>
          <p:txBody>
            <a:bodyPr wrap="none">
              <a:spAutoFit/>
            </a:bodyPr>
            <a:lstStyle/>
            <a:p>
              <a:pPr algn="ct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大切な心と体を守るためにはどうすればよいか考えてみよう</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6E1E9F83-55CA-ECB0-B5FD-1D20573DD2EC}"/>
                </a:ext>
              </a:extLst>
            </p:cNvPr>
            <p:cNvSpPr>
              <a:spLocks noChangeAspect="1"/>
            </p:cNvSpPr>
            <p:nvPr/>
          </p:nvSpPr>
          <p:spPr>
            <a:xfrm>
              <a:off x="-528753" y="1602886"/>
              <a:ext cx="576000" cy="576000"/>
            </a:xfrm>
            <a:prstGeom prst="roundRect">
              <a:avLst/>
            </a:prstGeom>
            <a:solidFill>
              <a:schemeClr val="bg1"/>
            </a:solidFill>
            <a:ln w="285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600" b="1" dirty="0">
                  <a:solidFill>
                    <a:schemeClr val="accent3">
                      <a:lumMod val="50000"/>
                    </a:schemeClr>
                  </a:solidFill>
                </a:rPr>
                <a:t>？</a:t>
              </a:r>
            </a:p>
          </p:txBody>
        </p:sp>
      </p:grpSp>
      <p:sp>
        <p:nvSpPr>
          <p:cNvPr id="6" name="正方形/長方形 5">
            <a:extLst>
              <a:ext uri="{FF2B5EF4-FFF2-40B4-BE49-F238E27FC236}">
                <a16:creationId xmlns:a16="http://schemas.microsoft.com/office/drawing/2014/main" id="{E7D24071-E140-3F51-1BFA-07C1A1692615}"/>
              </a:ext>
            </a:extLst>
          </p:cNvPr>
          <p:cNvSpPr/>
          <p:nvPr/>
        </p:nvSpPr>
        <p:spPr>
          <a:xfrm>
            <a:off x="2238055" y="198499"/>
            <a:ext cx="5447325"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大切な心と体を守るために</a:t>
            </a:r>
          </a:p>
        </p:txBody>
      </p:sp>
    </p:spTree>
    <p:extLst>
      <p:ext uri="{BB962C8B-B14F-4D97-AF65-F5344CB8AC3E}">
        <p14:creationId xmlns:p14="http://schemas.microsoft.com/office/powerpoint/2010/main" val="17262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29</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1228817" y="1849447"/>
            <a:ext cx="7451719" cy="4346637"/>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indent="36353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さんは、高校の部活の先輩の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さんから、夜に近所の公園に呼び出されました。</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さんは夜に公園で会うことが心配だったのですが断れず、会いに行きました。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6353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人で話をしていたら、</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さんに突然キスしようとしてきました。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6353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さんはキスしたいと思っていなくて、いやな気持ちになりました。でも、先輩に嫌われたくないと思い、いやだと言い出せませんでした。</a:t>
            </a: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0492" y="226794"/>
            <a:ext cx="1066318" cy="646331"/>
          </a:xfrm>
          <a:prstGeom prst="rect">
            <a:avLst/>
          </a:prstGeom>
          <a:noFill/>
          <a:ln>
            <a:noFill/>
          </a:ln>
        </p:spPr>
        <p:txBody>
          <a:bodyPr wrap="none" rtlCol="0">
            <a:spAutoFit/>
          </a:bodyPr>
          <a:lstStyle/>
          <a:p>
            <a:pPr algn="ctr"/>
            <a:r>
              <a:rPr kumimoji="1" lang="ja-JP" altLang="en-US" dirty="0"/>
              <a:t>デート</a:t>
            </a:r>
            <a:r>
              <a:rPr kumimoji="1" lang="en-US" altLang="ja-JP" dirty="0"/>
              <a:t>DV</a:t>
            </a:r>
          </a:p>
          <a:p>
            <a:pPr algn="ctr"/>
            <a:r>
              <a:rPr kumimoji="1" lang="ja-JP" altLang="en-US" dirty="0"/>
              <a:t>事例①</a:t>
            </a:r>
          </a:p>
        </p:txBody>
      </p:sp>
      <p:sp>
        <p:nvSpPr>
          <p:cNvPr id="4" name="正方形/長方形 3">
            <a:extLst>
              <a:ext uri="{FF2B5EF4-FFF2-40B4-BE49-F238E27FC236}">
                <a16:creationId xmlns:a16="http://schemas.microsoft.com/office/drawing/2014/main" id="{C960A1C3-A101-403C-B69D-64C5C2FC3F6A}"/>
              </a:ext>
            </a:extLst>
          </p:cNvPr>
          <p:cNvSpPr/>
          <p:nvPr/>
        </p:nvSpPr>
        <p:spPr>
          <a:xfrm>
            <a:off x="2357654" y="1097884"/>
            <a:ext cx="5194051" cy="369332"/>
          </a:xfrm>
          <a:prstGeom prst="rect">
            <a:avLst/>
          </a:prstGeom>
        </p:spPr>
        <p:txBody>
          <a:bodyPr wrap="none">
            <a:spAutoFit/>
          </a:bodyPr>
          <a:lstStyle/>
          <a:p>
            <a:pPr algn="ct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さんと</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さんは、高校の部活の先輩後輩です。</a:t>
            </a:r>
            <a:endParaRPr lang="ja-JP" altLang="en-US" dirty="0">
              <a:solidFill>
                <a:schemeClr val="accent2">
                  <a:lumMod val="50000"/>
                </a:schemeClr>
              </a:solidFill>
            </a:endParaRPr>
          </a:p>
        </p:txBody>
      </p:sp>
    </p:spTree>
    <p:extLst>
      <p:ext uri="{BB962C8B-B14F-4D97-AF65-F5344CB8AC3E}">
        <p14:creationId xmlns:p14="http://schemas.microsoft.com/office/powerpoint/2010/main" val="2454498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30</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5750" y="226794"/>
            <a:ext cx="1055802" cy="646331"/>
          </a:xfrm>
          <a:prstGeom prst="rect">
            <a:avLst/>
          </a:prstGeom>
          <a:noFill/>
          <a:ln>
            <a:noFill/>
          </a:ln>
        </p:spPr>
        <p:txBody>
          <a:bodyPr wrap="none" rtlCol="0">
            <a:spAutoFit/>
          </a:bodyPr>
          <a:lstStyle/>
          <a:p>
            <a:pPr algn="ctr"/>
            <a:r>
              <a:rPr kumimoji="1" lang="ja-JP" altLang="en-US" dirty="0"/>
              <a:t>デート</a:t>
            </a:r>
            <a:r>
              <a:rPr kumimoji="1" lang="en-US" altLang="ja-JP" dirty="0"/>
              <a:t>DV</a:t>
            </a:r>
          </a:p>
          <a:p>
            <a:pPr algn="ctr"/>
            <a:r>
              <a:rPr kumimoji="1" lang="ja-JP" altLang="en-US" dirty="0"/>
              <a:t>事例②</a:t>
            </a:r>
          </a:p>
        </p:txBody>
      </p:sp>
      <p:sp>
        <p:nvSpPr>
          <p:cNvPr id="8" name="四角形: 角を丸くする 7">
            <a:extLst>
              <a:ext uri="{FF2B5EF4-FFF2-40B4-BE49-F238E27FC236}">
                <a16:creationId xmlns:a16="http://schemas.microsoft.com/office/drawing/2014/main" id="{916410E5-91E3-48C3-8412-B1DC954FD090}"/>
              </a:ext>
            </a:extLst>
          </p:cNvPr>
          <p:cNvSpPr/>
          <p:nvPr/>
        </p:nvSpPr>
        <p:spPr>
          <a:xfrm>
            <a:off x="1228817" y="1855413"/>
            <a:ext cx="7451719" cy="4239101"/>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さんが、高校の女友達と遊んでいるときに、彼氏の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さんから「今から会いたい」と連絡がきました。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さんはこのまま女友達と遊びたかったのですが、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さんから「今すぐ来ないと別れる！」と言われました。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さんは、「女性は素直に従わなければ」と思い、すぐに</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さんに会いに行ったのですが、「遅い」と怒られてなぐられそうになりました。</a:t>
            </a:r>
          </a:p>
        </p:txBody>
      </p:sp>
      <p:sp>
        <p:nvSpPr>
          <p:cNvPr id="9" name="正方形/長方形 8">
            <a:extLst>
              <a:ext uri="{FF2B5EF4-FFF2-40B4-BE49-F238E27FC236}">
                <a16:creationId xmlns:a16="http://schemas.microsoft.com/office/drawing/2014/main" id="{DA177442-C3AF-4290-8419-FCFF6DB93F80}"/>
              </a:ext>
            </a:extLst>
          </p:cNvPr>
          <p:cNvSpPr/>
          <p:nvPr/>
        </p:nvSpPr>
        <p:spPr>
          <a:xfrm>
            <a:off x="652868" y="1097884"/>
            <a:ext cx="8603637" cy="369332"/>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高校生の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さん（女子）と</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さん（男子）は同級生で、付き合って半年です。</a:t>
            </a:r>
            <a:endParaRPr lang="ja-JP" altLang="en-US" dirty="0">
              <a:solidFill>
                <a:schemeClr val="accent2">
                  <a:lumMod val="50000"/>
                </a:schemeClr>
              </a:solidFill>
            </a:endParaRPr>
          </a:p>
        </p:txBody>
      </p:sp>
    </p:spTree>
    <p:extLst>
      <p:ext uri="{BB962C8B-B14F-4D97-AF65-F5344CB8AC3E}">
        <p14:creationId xmlns:p14="http://schemas.microsoft.com/office/powerpoint/2010/main" val="1213273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31</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6603" y="226794"/>
            <a:ext cx="1529585" cy="646331"/>
          </a:xfrm>
          <a:prstGeom prst="rect">
            <a:avLst/>
          </a:prstGeom>
          <a:noFill/>
          <a:ln>
            <a:noFill/>
          </a:ln>
        </p:spPr>
        <p:txBody>
          <a:bodyPr wrap="none" rtlCol="0">
            <a:spAutoFit/>
          </a:bodyPr>
          <a:lstStyle/>
          <a:p>
            <a:pPr algn="ctr"/>
            <a:r>
              <a:rPr kumimoji="1" lang="en-US" altLang="ja-JP" dirty="0"/>
              <a:t>SNS</a:t>
            </a:r>
            <a:r>
              <a:rPr kumimoji="1" lang="ja-JP" altLang="en-US" dirty="0"/>
              <a:t>の危険性</a:t>
            </a:r>
            <a:endParaRPr kumimoji="1" lang="en-US" altLang="ja-JP" dirty="0"/>
          </a:p>
          <a:p>
            <a:pPr algn="ctr"/>
            <a:r>
              <a:rPr kumimoji="1" lang="ja-JP" altLang="en-US" dirty="0"/>
              <a:t>事例①</a:t>
            </a:r>
          </a:p>
        </p:txBody>
      </p:sp>
      <p:sp>
        <p:nvSpPr>
          <p:cNvPr id="9" name="四角形: 角を丸くする 8">
            <a:extLst>
              <a:ext uri="{FF2B5EF4-FFF2-40B4-BE49-F238E27FC236}">
                <a16:creationId xmlns:a16="http://schemas.microsoft.com/office/drawing/2014/main" id="{60731850-7595-42F7-AF9D-BEF6B984D582}"/>
              </a:ext>
            </a:extLst>
          </p:cNvPr>
          <p:cNvSpPr/>
          <p:nvPr/>
        </p:nvSpPr>
        <p:spPr>
          <a:xfrm>
            <a:off x="1353000" y="1851701"/>
            <a:ext cx="7200000" cy="4502799"/>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indent="265113"/>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を通じて知り合った友達の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さんから、今度実際に会おうと誘われました。趣味も同じで同級生だと思っていたのに、会ってみたらかなり年上の人でした。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5113"/>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最初は親切に食事をごちそうしてくれましたが、別れ際に強引に車に乗せられて、連れ去られそうになってしまいました。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5113"/>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でも、</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で知り合った人と会っていたことを親に知られたら怒られると思い、誰にも相談することができませんでした。</a:t>
            </a:r>
          </a:p>
        </p:txBody>
      </p:sp>
      <p:sp>
        <p:nvSpPr>
          <p:cNvPr id="10" name="正方形/長方形 9">
            <a:extLst>
              <a:ext uri="{FF2B5EF4-FFF2-40B4-BE49-F238E27FC236}">
                <a16:creationId xmlns:a16="http://schemas.microsoft.com/office/drawing/2014/main" id="{69553B70-C712-4C61-8DAA-6973F926F4A7}"/>
              </a:ext>
            </a:extLst>
          </p:cNvPr>
          <p:cNvSpPr/>
          <p:nvPr/>
        </p:nvSpPr>
        <p:spPr>
          <a:xfrm>
            <a:off x="1934389" y="1100138"/>
            <a:ext cx="6037229" cy="646331"/>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高校生の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さんは最近、</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SNS</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を通じて、</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さんという同じ趣味をもつ同学年の友達ができました。</a:t>
            </a:r>
            <a:endParaRPr lang="ja-JP" altLang="en-US" dirty="0">
              <a:solidFill>
                <a:schemeClr val="accent2">
                  <a:lumMod val="50000"/>
                </a:schemeClr>
              </a:solidFill>
            </a:endParaRPr>
          </a:p>
        </p:txBody>
      </p:sp>
    </p:spTree>
    <p:extLst>
      <p:ext uri="{BB962C8B-B14F-4D97-AF65-F5344CB8AC3E}">
        <p14:creationId xmlns:p14="http://schemas.microsoft.com/office/powerpoint/2010/main" val="1186750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32</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6603" y="226794"/>
            <a:ext cx="1529585" cy="646331"/>
          </a:xfrm>
          <a:prstGeom prst="rect">
            <a:avLst/>
          </a:prstGeom>
          <a:noFill/>
          <a:ln>
            <a:noFill/>
          </a:ln>
        </p:spPr>
        <p:txBody>
          <a:bodyPr wrap="none" rtlCol="0">
            <a:spAutoFit/>
          </a:bodyPr>
          <a:lstStyle/>
          <a:p>
            <a:pPr algn="ctr"/>
            <a:r>
              <a:rPr kumimoji="1" lang="en-US" altLang="ja-JP" dirty="0"/>
              <a:t>SNS</a:t>
            </a:r>
            <a:r>
              <a:rPr kumimoji="1" lang="ja-JP" altLang="en-US" dirty="0"/>
              <a:t>の危険性</a:t>
            </a:r>
            <a:endParaRPr kumimoji="1" lang="en-US" altLang="ja-JP" dirty="0"/>
          </a:p>
          <a:p>
            <a:pPr algn="ctr"/>
            <a:r>
              <a:rPr kumimoji="1" lang="ja-JP" altLang="en-US" dirty="0"/>
              <a:t>事例②</a:t>
            </a:r>
          </a:p>
        </p:txBody>
      </p:sp>
      <p:sp>
        <p:nvSpPr>
          <p:cNvPr id="10" name="正方形/長方形 9">
            <a:extLst>
              <a:ext uri="{FF2B5EF4-FFF2-40B4-BE49-F238E27FC236}">
                <a16:creationId xmlns:a16="http://schemas.microsoft.com/office/drawing/2014/main" id="{F9E1A028-A4E2-418B-9086-78A0DA955C12}"/>
              </a:ext>
            </a:extLst>
          </p:cNvPr>
          <p:cNvSpPr/>
          <p:nvPr/>
        </p:nvSpPr>
        <p:spPr>
          <a:xfrm>
            <a:off x="1821380" y="1100138"/>
            <a:ext cx="6263253" cy="646331"/>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高校生の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SNS</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に自分が写った写真を投稿して、</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みんなから「いいね」されるのが好きです。</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E0504EEE-2829-45A9-87A0-894362D19820}"/>
              </a:ext>
            </a:extLst>
          </p:cNvPr>
          <p:cNvSpPr/>
          <p:nvPr/>
        </p:nvSpPr>
        <p:spPr>
          <a:xfrm>
            <a:off x="1362144" y="1785816"/>
            <a:ext cx="7200000" cy="4699159"/>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さんは、よく</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に投稿しています。いつものように自分の写真を</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に投稿したところ、フォロワーから制服姿も見たいとメッセージがきました。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さっそく、自分の制服姿の写真を投稿したところ、学校が特定されてしまい、知らない人が学校の前で待ち伏せしていて、自宅まであとをつけられてしまいました。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その後、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さんは外に出るのがこわくなり、学校を休みがちになってしまいました。</a:t>
            </a:r>
          </a:p>
        </p:txBody>
      </p:sp>
    </p:spTree>
    <p:extLst>
      <p:ext uri="{BB962C8B-B14F-4D97-AF65-F5344CB8AC3E}">
        <p14:creationId xmlns:p14="http://schemas.microsoft.com/office/powerpoint/2010/main" val="3024438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6DDA-9AC4-F4DA-4B08-2ECD7AADB8EF}"/>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77814478-D978-99DA-4088-E3188D44487A}"/>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33</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EF580BA-38FD-57A0-CA51-233E67140467}"/>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70F7285-828B-D767-FB68-7F87E9FFECC2}"/>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C1E71FD0-0A4A-6819-1403-C87308015666}"/>
              </a:ext>
            </a:extLst>
          </p:cNvPr>
          <p:cNvSpPr txBox="1"/>
          <p:nvPr/>
        </p:nvSpPr>
        <p:spPr>
          <a:xfrm>
            <a:off x="162560" y="229276"/>
            <a:ext cx="2943434" cy="646331"/>
          </a:xfrm>
          <a:prstGeom prst="rect">
            <a:avLst/>
          </a:prstGeom>
          <a:noFill/>
          <a:ln>
            <a:noFill/>
          </a:ln>
        </p:spPr>
        <p:txBody>
          <a:bodyPr wrap="square" rtlCol="0">
            <a:spAutoFit/>
          </a:bodyPr>
          <a:lstStyle/>
          <a:p>
            <a:pPr algn="ctr"/>
            <a:r>
              <a:rPr kumimoji="1" lang="ja-JP" altLang="en-US" dirty="0"/>
              <a:t>性的ディープフェイクの危険性</a:t>
            </a:r>
            <a:endParaRPr kumimoji="1" lang="en-US" altLang="ja-JP" dirty="0"/>
          </a:p>
          <a:p>
            <a:pPr algn="ctr"/>
            <a:r>
              <a:rPr kumimoji="1" lang="ja-JP" altLang="en-US" dirty="0"/>
              <a:t>事例</a:t>
            </a:r>
            <a:endParaRPr kumimoji="1" lang="ja-JP" altLang="en-US" strike="sngStrike" dirty="0"/>
          </a:p>
        </p:txBody>
      </p:sp>
      <p:sp>
        <p:nvSpPr>
          <p:cNvPr id="12" name="四角形: 角を丸くする 11">
            <a:extLst>
              <a:ext uri="{FF2B5EF4-FFF2-40B4-BE49-F238E27FC236}">
                <a16:creationId xmlns:a16="http://schemas.microsoft.com/office/drawing/2014/main" id="{C594DBFE-D294-6AA8-4F2E-C8B9F8C6DFEB}"/>
              </a:ext>
            </a:extLst>
          </p:cNvPr>
          <p:cNvSpPr/>
          <p:nvPr/>
        </p:nvSpPr>
        <p:spPr>
          <a:xfrm>
            <a:off x="751840" y="1464348"/>
            <a:ext cx="8422640" cy="5159216"/>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さんは、友人から「</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さんの画像が拡散されていて、大変なことになっている」と友人から教えてもらいました。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みんながアクセスする</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を見ると、顔は確かに自分だけど、一切服を身につけていない画像がアップされていました。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同級生が、制服姿の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さんを盗撮し、生成</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を使って裸の画像を作成したものを拡散したことがわかりました。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なかには心無い噂を広げる人たちもいて、学校に通うのが辛くなっています。</a:t>
            </a:r>
          </a:p>
        </p:txBody>
      </p:sp>
      <p:sp>
        <p:nvSpPr>
          <p:cNvPr id="4" name="正方形/長方形 3">
            <a:extLst>
              <a:ext uri="{FF2B5EF4-FFF2-40B4-BE49-F238E27FC236}">
                <a16:creationId xmlns:a16="http://schemas.microsoft.com/office/drawing/2014/main" id="{5C9DD663-5344-6DB3-0F8C-1BC3683B73A5}"/>
              </a:ext>
            </a:extLst>
          </p:cNvPr>
          <p:cNvSpPr/>
          <p:nvPr/>
        </p:nvSpPr>
        <p:spPr>
          <a:xfrm>
            <a:off x="1137920" y="834775"/>
            <a:ext cx="7508955" cy="646331"/>
          </a:xfrm>
          <a:prstGeom prst="rect">
            <a:avLst/>
          </a:prstGeom>
        </p:spPr>
        <p:txBody>
          <a:bodyPr wrap="squar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高校生の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さんは、身に覚えのない自分の画像が拡散されていることを知らされました。</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805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550F2-2A50-64EF-B351-1704647143FA}"/>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FC7AF1F5-223D-143A-5591-5EB8361B4230}"/>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34</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92856D07-516D-A363-A5A1-A8B25E954058}"/>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DE6F6E2-C3F6-2ECF-BB85-BDFB233A63F7}"/>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840237EF-260B-71DE-CBCA-198442473E6E}"/>
              </a:ext>
            </a:extLst>
          </p:cNvPr>
          <p:cNvSpPr txBox="1"/>
          <p:nvPr/>
        </p:nvSpPr>
        <p:spPr>
          <a:xfrm>
            <a:off x="263558" y="226794"/>
            <a:ext cx="2576346" cy="646331"/>
          </a:xfrm>
          <a:prstGeom prst="rect">
            <a:avLst/>
          </a:prstGeom>
          <a:noFill/>
          <a:ln>
            <a:noFill/>
          </a:ln>
        </p:spPr>
        <p:txBody>
          <a:bodyPr wrap="none" rtlCol="0">
            <a:spAutoFit/>
          </a:bodyPr>
          <a:lstStyle/>
          <a:p>
            <a:pPr algn="ctr"/>
            <a:r>
              <a:rPr kumimoji="1" lang="ja-JP" altLang="en-US" dirty="0"/>
              <a:t>性的画像</a:t>
            </a:r>
            <a:r>
              <a:rPr kumimoji="1" lang="en-US" altLang="ja-JP" dirty="0"/>
              <a:t>/</a:t>
            </a:r>
            <a:r>
              <a:rPr kumimoji="1" lang="ja-JP" altLang="en-US" dirty="0"/>
              <a:t>動画の危険性</a:t>
            </a:r>
            <a:endParaRPr kumimoji="1" lang="en-US" altLang="ja-JP" dirty="0"/>
          </a:p>
          <a:p>
            <a:pPr algn="ctr"/>
            <a:r>
              <a:rPr kumimoji="1" lang="ja-JP" altLang="en-US" dirty="0"/>
              <a:t>事例</a:t>
            </a:r>
          </a:p>
        </p:txBody>
      </p:sp>
      <p:sp>
        <p:nvSpPr>
          <p:cNvPr id="12" name="四角形: 角を丸くする 11">
            <a:extLst>
              <a:ext uri="{FF2B5EF4-FFF2-40B4-BE49-F238E27FC236}">
                <a16:creationId xmlns:a16="http://schemas.microsoft.com/office/drawing/2014/main" id="{DE3C22EE-98F3-88C8-2B49-BF6AE70B777C}"/>
              </a:ext>
            </a:extLst>
          </p:cNvPr>
          <p:cNvSpPr/>
          <p:nvPr/>
        </p:nvSpPr>
        <p:spPr>
          <a:xfrm>
            <a:off x="751840" y="1205527"/>
            <a:ext cx="8422640" cy="3779044"/>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さんは、いつものように近所に住むおじさんの家に遊びにきていました。</a:t>
            </a: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ネット動画をリビングで観ていると、おじさんが帰ってきて、違うものを見ようといってきました。おじさんのスマホをつなげて画面が変わると、いやらしい動画でした。</a:t>
            </a: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恥ずかしくて部屋を飛び出して家に戻りましたが、家族に知られたらと思うと心配で仕方ありません。</a:t>
            </a:r>
          </a:p>
        </p:txBody>
      </p:sp>
      <p:sp>
        <p:nvSpPr>
          <p:cNvPr id="4" name="正方形/長方形 3">
            <a:extLst>
              <a:ext uri="{FF2B5EF4-FFF2-40B4-BE49-F238E27FC236}">
                <a16:creationId xmlns:a16="http://schemas.microsoft.com/office/drawing/2014/main" id="{0257581C-1698-B215-ADC6-44D49A53CA18}"/>
              </a:ext>
            </a:extLst>
          </p:cNvPr>
          <p:cNvSpPr/>
          <p:nvPr/>
        </p:nvSpPr>
        <p:spPr>
          <a:xfrm>
            <a:off x="1137920" y="834775"/>
            <a:ext cx="7508955" cy="369332"/>
          </a:xfrm>
          <a:prstGeom prst="rect">
            <a:avLst/>
          </a:prstGeom>
        </p:spPr>
        <p:txBody>
          <a:bodyPr wrap="squar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高校生の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さんは、親戚のおじさんの家によく遊びに行きます。</a:t>
            </a:r>
          </a:p>
        </p:txBody>
      </p:sp>
    </p:spTree>
    <p:extLst>
      <p:ext uri="{BB962C8B-B14F-4D97-AF65-F5344CB8AC3E}">
        <p14:creationId xmlns:p14="http://schemas.microsoft.com/office/powerpoint/2010/main" val="2355928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35</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1227000" y="1766099"/>
            <a:ext cx="7452000" cy="4699159"/>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spAutoFit/>
          </a:bodyPr>
          <a:lstStyle/>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高校の同級生の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C</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D</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さんは、お昼休みに教室の席で話しています。</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さんから「今まで何人と付き合ったの？」「誰とも付き合ったことないんでしょ？」とよく冗談ぽく聞かれます。</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さんはいつもいやな気持ちになりますが、怒ると空気を読めないと言われるので、</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さんに合わせて笑って答えています。</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そばにいる</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C</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さんと</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D</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さんも、</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人の会話を笑って聞いています。</a:t>
            </a: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6302" y="198499"/>
            <a:ext cx="1239442" cy="923330"/>
          </a:xfrm>
          <a:prstGeom prst="rect">
            <a:avLst/>
          </a:prstGeom>
          <a:noFill/>
          <a:ln>
            <a:noFill/>
          </a:ln>
        </p:spPr>
        <p:txBody>
          <a:bodyPr wrap="none" rtlCol="0">
            <a:spAutoFit/>
          </a:bodyPr>
          <a:lstStyle/>
          <a:p>
            <a:pPr algn="ctr"/>
            <a:r>
              <a:rPr kumimoji="1" lang="ja-JP" altLang="en-US" dirty="0"/>
              <a:t>セクシュアル</a:t>
            </a:r>
            <a:endParaRPr kumimoji="1" lang="en-US" altLang="ja-JP" dirty="0"/>
          </a:p>
          <a:p>
            <a:pPr algn="ctr"/>
            <a:r>
              <a:rPr kumimoji="1" lang="ja-JP" altLang="en-US" dirty="0"/>
              <a:t>ハラスメント</a:t>
            </a:r>
            <a:endParaRPr kumimoji="1" lang="en-US" altLang="ja-JP" dirty="0"/>
          </a:p>
          <a:p>
            <a:pPr algn="ctr"/>
            <a:r>
              <a:rPr kumimoji="1" lang="ja-JP" altLang="en-US" dirty="0"/>
              <a:t>事例①</a:t>
            </a:r>
          </a:p>
        </p:txBody>
      </p:sp>
      <p:sp>
        <p:nvSpPr>
          <p:cNvPr id="4" name="正方形/長方形 3">
            <a:extLst>
              <a:ext uri="{FF2B5EF4-FFF2-40B4-BE49-F238E27FC236}">
                <a16:creationId xmlns:a16="http://schemas.microsoft.com/office/drawing/2014/main" id="{C960A1C3-A101-403C-B69D-64C5C2FC3F6A}"/>
              </a:ext>
            </a:extLst>
          </p:cNvPr>
          <p:cNvSpPr/>
          <p:nvPr/>
        </p:nvSpPr>
        <p:spPr>
          <a:xfrm>
            <a:off x="1727377" y="1100138"/>
            <a:ext cx="6463628" cy="646331"/>
          </a:xfrm>
          <a:prstGeom prst="rect">
            <a:avLst/>
          </a:prstGeom>
        </p:spPr>
        <p:txBody>
          <a:bodyPr wrap="none">
            <a:spAutoFit/>
          </a:bodyPr>
          <a:lstStyle/>
          <a:p>
            <a:pPr algn="ct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C</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D</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さんは高校の同級生です。</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教室の席が近いので休み時間はよくおしゃべりをしています。</a:t>
            </a:r>
            <a:endParaRPr lang="ja-JP" altLang="en-US" dirty="0">
              <a:solidFill>
                <a:schemeClr val="accent2">
                  <a:lumMod val="50000"/>
                </a:schemeClr>
              </a:solidFill>
            </a:endParaRPr>
          </a:p>
        </p:txBody>
      </p:sp>
    </p:spTree>
    <p:extLst>
      <p:ext uri="{BB962C8B-B14F-4D97-AF65-F5344CB8AC3E}">
        <p14:creationId xmlns:p14="http://schemas.microsoft.com/office/powerpoint/2010/main" val="3529688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36</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1227000" y="1796467"/>
            <a:ext cx="7452000" cy="4447191"/>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さんは、最近始めたアルバイト中に休憩していました。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lgn="just"/>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すると、店長の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さんが休憩室に入ってきて、「疲れたでしょ？」と言って、</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さんの肩を揉んできました。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さんはなんだか気持ちが悪いな</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と思ったのですが、せっかく始めたアルバイトだったし、クビになったり働きにくくなったらいやだったので、何も言わずに我慢しました。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6302" y="198499"/>
            <a:ext cx="1239442" cy="923330"/>
          </a:xfrm>
          <a:prstGeom prst="rect">
            <a:avLst/>
          </a:prstGeom>
          <a:noFill/>
          <a:ln>
            <a:noFill/>
          </a:ln>
        </p:spPr>
        <p:txBody>
          <a:bodyPr wrap="none" rtlCol="0">
            <a:spAutoFit/>
          </a:bodyPr>
          <a:lstStyle/>
          <a:p>
            <a:pPr algn="ctr"/>
            <a:r>
              <a:rPr kumimoji="1" lang="ja-JP" altLang="en-US" dirty="0"/>
              <a:t>セクシュアル</a:t>
            </a:r>
            <a:endParaRPr kumimoji="1" lang="en-US" altLang="ja-JP" dirty="0"/>
          </a:p>
          <a:p>
            <a:pPr algn="ctr"/>
            <a:r>
              <a:rPr kumimoji="1" lang="ja-JP" altLang="en-US" dirty="0"/>
              <a:t>ハラスメント</a:t>
            </a:r>
            <a:endParaRPr kumimoji="1" lang="en-US" altLang="ja-JP" dirty="0"/>
          </a:p>
          <a:p>
            <a:pPr algn="ctr"/>
            <a:r>
              <a:rPr kumimoji="1" lang="ja-JP" altLang="en-US" dirty="0"/>
              <a:t>事例②</a:t>
            </a:r>
          </a:p>
        </p:txBody>
      </p:sp>
      <p:sp>
        <p:nvSpPr>
          <p:cNvPr id="4" name="正方形/長方形 3">
            <a:extLst>
              <a:ext uri="{FF2B5EF4-FFF2-40B4-BE49-F238E27FC236}">
                <a16:creationId xmlns:a16="http://schemas.microsoft.com/office/drawing/2014/main" id="{C960A1C3-A101-403C-B69D-64C5C2FC3F6A}"/>
              </a:ext>
            </a:extLst>
          </p:cNvPr>
          <p:cNvSpPr/>
          <p:nvPr/>
        </p:nvSpPr>
        <p:spPr>
          <a:xfrm>
            <a:off x="2799786" y="1100138"/>
            <a:ext cx="4318810" cy="369332"/>
          </a:xfrm>
          <a:prstGeom prst="rect">
            <a:avLst/>
          </a:prstGeom>
        </p:spPr>
        <p:txBody>
          <a:bodyPr wrap="none">
            <a:spAutoFit/>
          </a:bodyPr>
          <a:lstStyle/>
          <a:p>
            <a:pPr algn="ct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さんは、最近アルバイトを始めました。</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488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37</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971679" y="1851702"/>
            <a:ext cx="7968035" cy="4656674"/>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indent="2682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さんは、学校帰りに「同世代の子たちとおしゃべりしたり、お菓子を食べながら遊ぶだけでお金が稼げます！」というアルバイトの募集チラシをもらったので、アルバイトを始めました。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簡単な仕事のはずが、しだいにお店から、性的な内容を含む過激な仕事を要求されるようになりました。辞めたいと言うと、「違約金が数百万円かかる」「親や学校にバラす」などとおどされてしまいました。</a:t>
            </a: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325575" y="198499"/>
            <a:ext cx="1160895" cy="646331"/>
          </a:xfrm>
          <a:prstGeom prst="rect">
            <a:avLst/>
          </a:prstGeom>
          <a:noFill/>
          <a:ln>
            <a:noFill/>
          </a:ln>
        </p:spPr>
        <p:txBody>
          <a:bodyPr wrap="none" rtlCol="0">
            <a:spAutoFit/>
          </a:bodyPr>
          <a:lstStyle/>
          <a:p>
            <a:pPr algn="ctr"/>
            <a:r>
              <a:rPr kumimoji="1" lang="en-US" altLang="ja-JP" dirty="0"/>
              <a:t>JK</a:t>
            </a:r>
            <a:r>
              <a:rPr kumimoji="1" lang="ja-JP" altLang="en-US" dirty="0"/>
              <a:t>ビジネス</a:t>
            </a:r>
            <a:endParaRPr kumimoji="1" lang="en-US" altLang="ja-JP" dirty="0"/>
          </a:p>
          <a:p>
            <a:pPr algn="ctr"/>
            <a:r>
              <a:rPr kumimoji="1" lang="ja-JP" altLang="en-US" dirty="0"/>
              <a:t>事例①</a:t>
            </a:r>
          </a:p>
        </p:txBody>
      </p:sp>
      <p:sp>
        <p:nvSpPr>
          <p:cNvPr id="4" name="正方形/長方形 3">
            <a:extLst>
              <a:ext uri="{FF2B5EF4-FFF2-40B4-BE49-F238E27FC236}">
                <a16:creationId xmlns:a16="http://schemas.microsoft.com/office/drawing/2014/main" id="{C960A1C3-A101-403C-B69D-64C5C2FC3F6A}"/>
              </a:ext>
            </a:extLst>
          </p:cNvPr>
          <p:cNvSpPr/>
          <p:nvPr/>
        </p:nvSpPr>
        <p:spPr>
          <a:xfrm>
            <a:off x="1929361" y="1100138"/>
            <a:ext cx="6059671" cy="646331"/>
          </a:xfrm>
          <a:prstGeom prst="rect">
            <a:avLst/>
          </a:prstGeom>
        </p:spPr>
        <p:txBody>
          <a:bodyPr wrap="none">
            <a:spAutoFit/>
          </a:bodyPr>
          <a:lstStyle/>
          <a:p>
            <a:pPr algn="ct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さんは、夏休みに友達と旅行に行く約束をしていたので</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短時間でお金が稼げるアルバイトを探していました。</a:t>
            </a:r>
            <a:endParaRPr lang="ja-JP" altLang="en-US" dirty="0">
              <a:solidFill>
                <a:schemeClr val="accent2">
                  <a:lumMod val="50000"/>
                </a:schemeClr>
              </a:solidFill>
            </a:endParaRPr>
          </a:p>
        </p:txBody>
      </p:sp>
    </p:spTree>
    <p:extLst>
      <p:ext uri="{BB962C8B-B14F-4D97-AF65-F5344CB8AC3E}">
        <p14:creationId xmlns:p14="http://schemas.microsoft.com/office/powerpoint/2010/main" val="3502388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E0000-FA39-30AB-D3B1-003196C3F3A6}"/>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B6F388D-8DB9-9630-38FE-A9ECB686397E}"/>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38</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327FFAA8-FABC-60CB-5B90-3932DC8A24DE}"/>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91198C76-CA88-968F-C525-1B2940C1B79D}"/>
              </a:ext>
            </a:extLst>
          </p:cNvPr>
          <p:cNvSpPr/>
          <p:nvPr/>
        </p:nvSpPr>
        <p:spPr>
          <a:xfrm>
            <a:off x="184731" y="1851702"/>
            <a:ext cx="9565851" cy="4739598"/>
          </a:xfrm>
          <a:prstGeom prst="roundRect">
            <a:avLst>
              <a:gd name="adj" fmla="val 801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defTabSz="914400" eaLnBrk="0" fontAlgn="base" hangingPunct="0">
              <a:spcBef>
                <a:spcPct val="0"/>
              </a:spcBef>
              <a:spcAft>
                <a:spcPct val="0"/>
              </a:spcAft>
            </a:pP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さんは、高校の部活の後輩の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さんとのことで</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C</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さんに相談しに来ました。</a:t>
            </a:r>
          </a:p>
          <a:p>
            <a:pPr lvl="0" defTabSz="914400" eaLnBrk="0" fontAlgn="base" hangingPunct="0">
              <a:spcBef>
                <a:spcPct val="0"/>
              </a:spcBef>
              <a:spcAft>
                <a:spcPct val="0"/>
              </a:spcAft>
            </a:pP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さんをしばしば夜に公園に呼び出すこともあるとのこと。</a:t>
            </a:r>
          </a:p>
          <a:p>
            <a:pPr lvl="0" defTabSz="914400" eaLnBrk="0" fontAlgn="base" hangingPunct="0">
              <a:spcBef>
                <a:spcPct val="0"/>
              </a:spcBef>
              <a:spcAft>
                <a:spcPct val="0"/>
              </a:spcAft>
            </a:pP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　先日は、無理やり抱きしめようとしたら、嫌がられてしまったとのこと。</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さんとしては、いい雰囲気だったので意外に思ったし、腹が立ってしまい、その日以来</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さんとは気まずくなってしまったとの内容でした。</a:t>
            </a:r>
          </a:p>
          <a:p>
            <a:pPr lvl="0" defTabSz="914400" eaLnBrk="0" fontAlgn="base" hangingPunct="0">
              <a:spcBef>
                <a:spcPct val="0"/>
              </a:spcBef>
              <a:spcAft>
                <a:spcPct val="0"/>
              </a:spcAft>
            </a:pP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　今日、生命の安全教育を受けて、自分が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さんにしたことはデート</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DV</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なのではないかと思って相談しに来たとのことです。</a:t>
            </a:r>
          </a:p>
        </p:txBody>
      </p:sp>
      <p:sp>
        <p:nvSpPr>
          <p:cNvPr id="2" name="テキスト ボックス 1">
            <a:extLst>
              <a:ext uri="{FF2B5EF4-FFF2-40B4-BE49-F238E27FC236}">
                <a16:creationId xmlns:a16="http://schemas.microsoft.com/office/drawing/2014/main" id="{FDB145F3-B0BF-8EAD-F211-EDC2084D2B85}"/>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38A5E3D0-1159-22FB-9B7D-9DC0B8BB2FB1}"/>
              </a:ext>
            </a:extLst>
          </p:cNvPr>
          <p:cNvSpPr txBox="1"/>
          <p:nvPr/>
        </p:nvSpPr>
        <p:spPr>
          <a:xfrm>
            <a:off x="82722" y="198499"/>
            <a:ext cx="1646605" cy="646331"/>
          </a:xfrm>
          <a:prstGeom prst="rect">
            <a:avLst/>
          </a:prstGeom>
          <a:noFill/>
          <a:ln>
            <a:noFill/>
          </a:ln>
        </p:spPr>
        <p:txBody>
          <a:bodyPr wrap="none" rtlCol="0">
            <a:spAutoFit/>
          </a:bodyPr>
          <a:lstStyle/>
          <a:p>
            <a:pPr algn="ctr"/>
            <a:r>
              <a:rPr kumimoji="1" lang="ja-JP" altLang="en-US" dirty="0"/>
              <a:t>友人からの相談</a:t>
            </a:r>
          </a:p>
          <a:p>
            <a:pPr algn="ctr"/>
            <a:r>
              <a:rPr kumimoji="1" lang="ja-JP" altLang="en-US" dirty="0"/>
              <a:t>事例①</a:t>
            </a:r>
          </a:p>
        </p:txBody>
      </p:sp>
      <p:sp>
        <p:nvSpPr>
          <p:cNvPr id="4" name="正方形/長方形 3">
            <a:extLst>
              <a:ext uri="{FF2B5EF4-FFF2-40B4-BE49-F238E27FC236}">
                <a16:creationId xmlns:a16="http://schemas.microsoft.com/office/drawing/2014/main" id="{1B5D3260-8777-2866-A44E-96245EB8EFE4}"/>
              </a:ext>
            </a:extLst>
          </p:cNvPr>
          <p:cNvSpPr/>
          <p:nvPr/>
        </p:nvSpPr>
        <p:spPr>
          <a:xfrm>
            <a:off x="1626041" y="1100138"/>
            <a:ext cx="6666312" cy="646331"/>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高校生の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さんは、交際相手の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さんに対し</a:t>
            </a:r>
          </a:p>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デート</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DV</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をしているかもしれないと友人</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C</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さんに相談しました。</a:t>
            </a:r>
          </a:p>
        </p:txBody>
      </p:sp>
      <p:sp>
        <p:nvSpPr>
          <p:cNvPr id="10" name="Rectangle 3">
            <a:extLst>
              <a:ext uri="{FF2B5EF4-FFF2-40B4-BE49-F238E27FC236}">
                <a16:creationId xmlns:a16="http://schemas.microsoft.com/office/drawing/2014/main" id="{18BC30D7-9C30-C34E-7FA9-686BEDE37DD2}"/>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910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記号, 男 が含まれている画像&#10;&#10;AI 生成コンテンツは誤りを含む可能性があります。">
            <a:extLst>
              <a:ext uri="{FF2B5EF4-FFF2-40B4-BE49-F238E27FC236}">
                <a16:creationId xmlns:a16="http://schemas.microsoft.com/office/drawing/2014/main" id="{CFBAF9EB-E215-8C5E-2CC5-863D78F31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812" y="4897539"/>
            <a:ext cx="1019182" cy="1200819"/>
          </a:xfrm>
          <a:prstGeom prst="rect">
            <a:avLst/>
          </a:prstGeom>
        </p:spPr>
      </p:pic>
      <p:pic>
        <p:nvPicPr>
          <p:cNvPr id="6" name="図 5" descr="記号 が含まれている画像&#10;&#10;AI 生成コンテンツは誤りを含む可能性があります。">
            <a:extLst>
              <a:ext uri="{FF2B5EF4-FFF2-40B4-BE49-F238E27FC236}">
                <a16:creationId xmlns:a16="http://schemas.microsoft.com/office/drawing/2014/main" id="{3124530E-103B-AFBC-4634-77A84B6F45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164" y="4951365"/>
            <a:ext cx="875326" cy="1144841"/>
          </a:xfrm>
          <a:prstGeom prst="rect">
            <a:avLst/>
          </a:prstGeom>
        </p:spPr>
      </p:pic>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dirty="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630512" y="198499"/>
            <a:ext cx="6662400" cy="120032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自分と相手を守るもの</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～距離感</a:t>
            </a:r>
            <a:r>
              <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境界線</a:t>
            </a:r>
            <a:r>
              <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ってなに？～</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8D043AE6-25D3-4386-B6C4-8CF6E8CF304A}"/>
              </a:ext>
            </a:extLst>
          </p:cNvPr>
          <p:cNvSpPr/>
          <p:nvPr/>
        </p:nvSpPr>
        <p:spPr>
          <a:xfrm>
            <a:off x="272256" y="1419470"/>
            <a:ext cx="9361489"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自分の心や体は自分だけのものです。他人との距離は自分自身で決めることができます。自分と相手を守るときに距離感が役立ちます。</a:t>
            </a:r>
          </a:p>
        </p:txBody>
      </p:sp>
      <p:grpSp>
        <p:nvGrpSpPr>
          <p:cNvPr id="5" name="グループ化 4">
            <a:extLst>
              <a:ext uri="{FF2B5EF4-FFF2-40B4-BE49-F238E27FC236}">
                <a16:creationId xmlns:a16="http://schemas.microsoft.com/office/drawing/2014/main" id="{AF2DC77F-A76D-44F2-9DDE-AFA6A8D9CD49}"/>
              </a:ext>
            </a:extLst>
          </p:cNvPr>
          <p:cNvGrpSpPr/>
          <p:nvPr/>
        </p:nvGrpSpPr>
        <p:grpSpPr>
          <a:xfrm>
            <a:off x="485746" y="2525755"/>
            <a:ext cx="4251600" cy="2099500"/>
            <a:chOff x="485746" y="2578009"/>
            <a:chExt cx="4251600" cy="2099500"/>
          </a:xfrm>
        </p:grpSpPr>
        <p:sp>
          <p:nvSpPr>
            <p:cNvPr id="67" name="四角形: 角を丸くする 66">
              <a:extLst>
                <a:ext uri="{FF2B5EF4-FFF2-40B4-BE49-F238E27FC236}">
                  <a16:creationId xmlns:a16="http://schemas.microsoft.com/office/drawing/2014/main" id="{F1ED6940-6976-4D63-8FF7-9866D8F5DE64}"/>
                </a:ext>
              </a:extLst>
            </p:cNvPr>
            <p:cNvSpPr/>
            <p:nvPr/>
          </p:nvSpPr>
          <p:spPr>
            <a:xfrm>
              <a:off x="486655"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a:ea typeface="Meiryo UI"/>
                  <a:cs typeface="+mn-cs"/>
                </a:rPr>
                <a:t>体の距離感</a:t>
              </a:r>
            </a:p>
          </p:txBody>
        </p:sp>
        <p:sp>
          <p:nvSpPr>
            <p:cNvPr id="68" name="四角形: 角を丸くする 67">
              <a:extLst>
                <a:ext uri="{FF2B5EF4-FFF2-40B4-BE49-F238E27FC236}">
                  <a16:creationId xmlns:a16="http://schemas.microsoft.com/office/drawing/2014/main" id="{A496FE48-70F3-4D42-B729-FCEC9BBF994D}"/>
                </a:ext>
              </a:extLst>
            </p:cNvPr>
            <p:cNvSpPr/>
            <p:nvPr/>
          </p:nvSpPr>
          <p:spPr>
            <a:xfrm>
              <a:off x="486655"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69" name="正方形/長方形 68">
              <a:extLst>
                <a:ext uri="{FF2B5EF4-FFF2-40B4-BE49-F238E27FC236}">
                  <a16:creationId xmlns:a16="http://schemas.microsoft.com/office/drawing/2014/main" id="{1173D826-91D1-43B3-BA72-972C56B9C8C3}"/>
                </a:ext>
              </a:extLst>
            </p:cNvPr>
            <p:cNvSpPr/>
            <p:nvPr/>
          </p:nvSpPr>
          <p:spPr>
            <a:xfrm>
              <a:off x="485746"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70" name="四角形: 角を丸くする 69">
              <a:extLst>
                <a:ext uri="{FF2B5EF4-FFF2-40B4-BE49-F238E27FC236}">
                  <a16:creationId xmlns:a16="http://schemas.microsoft.com/office/drawing/2014/main" id="{E973D178-7DD0-48B4-B315-E6D382FEF2D4}"/>
                </a:ext>
              </a:extLst>
            </p:cNvPr>
            <p:cNvSpPr/>
            <p:nvPr/>
          </p:nvSpPr>
          <p:spPr>
            <a:xfrm>
              <a:off x="486655"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Meiryo UI"/>
                <a:ea typeface="Meiryo UI"/>
                <a:cs typeface="+mn-cs"/>
              </a:endParaRPr>
            </a:p>
          </p:txBody>
        </p:sp>
      </p:grpSp>
      <p:sp>
        <p:nvSpPr>
          <p:cNvPr id="71" name="正方形/長方形 70">
            <a:extLst>
              <a:ext uri="{FF2B5EF4-FFF2-40B4-BE49-F238E27FC236}">
                <a16:creationId xmlns:a16="http://schemas.microsoft.com/office/drawing/2014/main" id="{04B52BC0-F172-43C7-9EB3-5FAA7B53C2EE}"/>
              </a:ext>
            </a:extLst>
          </p:cNvPr>
          <p:cNvSpPr/>
          <p:nvPr/>
        </p:nvSpPr>
        <p:spPr>
          <a:xfrm>
            <a:off x="539161" y="3141516"/>
            <a:ext cx="4144770"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心地よい距離は人によって違います。近寄られるのをいやがる人もいます。</a:t>
            </a:r>
          </a:p>
        </p:txBody>
      </p:sp>
      <p:sp>
        <p:nvSpPr>
          <p:cNvPr id="4" name="四角形: 角を丸くする 3">
            <a:extLst>
              <a:ext uri="{FF2B5EF4-FFF2-40B4-BE49-F238E27FC236}">
                <a16:creationId xmlns:a16="http://schemas.microsoft.com/office/drawing/2014/main" id="{C6FC7969-FD97-47CF-85C5-6680CBE85F15}"/>
              </a:ext>
            </a:extLst>
          </p:cNvPr>
          <p:cNvSpPr/>
          <p:nvPr/>
        </p:nvSpPr>
        <p:spPr>
          <a:xfrm>
            <a:off x="509977" y="5279142"/>
            <a:ext cx="4220382" cy="1233509"/>
          </a:xfrm>
          <a:prstGeom prst="roundRect">
            <a:avLst>
              <a:gd name="adj" fmla="val 13513"/>
            </a:avLst>
          </a:prstGeom>
          <a:solidFill>
            <a:schemeClr val="bg1"/>
          </a:solidFill>
          <a:ln w="38100">
            <a:solidFill>
              <a:schemeClr val="accent3">
                <a:lumMod val="50000"/>
              </a:schemeClr>
            </a:solidFill>
            <a:prstDash val="sysDot"/>
          </a:ln>
        </p:spPr>
        <p:txBody>
          <a:bodyPr wrap="square" tIns="144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あなたが相手と接するときに心地よいと感じる距離を考えてみましょう。</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①家族　②友達　③知らない人</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endParaRPr>
          </a:p>
        </p:txBody>
      </p:sp>
      <p:sp>
        <p:nvSpPr>
          <p:cNvPr id="33" name="四角形: 角を丸くする 32">
            <a:extLst>
              <a:ext uri="{FF2B5EF4-FFF2-40B4-BE49-F238E27FC236}">
                <a16:creationId xmlns:a16="http://schemas.microsoft.com/office/drawing/2014/main" id="{5EC5C03D-99E6-43A0-957F-A1D605999CA2}"/>
              </a:ext>
            </a:extLst>
          </p:cNvPr>
          <p:cNvSpPr>
            <a:spLocks noChangeAspect="1"/>
          </p:cNvSpPr>
          <p:nvPr/>
        </p:nvSpPr>
        <p:spPr>
          <a:xfrm>
            <a:off x="729105" y="5000040"/>
            <a:ext cx="432000" cy="432000"/>
          </a:xfrm>
          <a:prstGeom prst="roundRect">
            <a:avLst/>
          </a:prstGeom>
          <a:solidFill>
            <a:schemeClr val="bg1"/>
          </a:solidFill>
          <a:ln w="285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89B8AA">
                    <a:lumMod val="50000"/>
                  </a:srgbClr>
                </a:solidFill>
                <a:effectLst/>
                <a:uLnTx/>
                <a:uFillTx/>
                <a:latin typeface="Meiryo UI"/>
                <a:ea typeface="Meiryo UI"/>
                <a:cs typeface="+mn-cs"/>
              </a:rPr>
              <a:t>？</a:t>
            </a:r>
          </a:p>
        </p:txBody>
      </p:sp>
      <p:pic>
        <p:nvPicPr>
          <p:cNvPr id="28" name="図 27" descr="抽象, 挿絵 が含まれている画像&#10;&#10;自動的に生成された説明">
            <a:extLst>
              <a:ext uri="{FF2B5EF4-FFF2-40B4-BE49-F238E27FC236}">
                <a16:creationId xmlns:a16="http://schemas.microsoft.com/office/drawing/2014/main" id="{D77F552B-32B2-C069-0DC0-FAF10A832A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2266" y="4876349"/>
            <a:ext cx="1021285" cy="1260000"/>
          </a:xfrm>
          <a:prstGeom prst="rect">
            <a:avLst/>
          </a:prstGeom>
        </p:spPr>
      </p:pic>
      <p:pic>
        <p:nvPicPr>
          <p:cNvPr id="29" name="図 28" descr="アイコン&#10;&#10;自動的に生成された説明">
            <a:extLst>
              <a:ext uri="{FF2B5EF4-FFF2-40B4-BE49-F238E27FC236}">
                <a16:creationId xmlns:a16="http://schemas.microsoft.com/office/drawing/2014/main" id="{4A4957E0-3343-312D-B79C-B4BC2C3014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0718" y="4876349"/>
            <a:ext cx="938615" cy="1260000"/>
          </a:xfrm>
          <a:prstGeom prst="rect">
            <a:avLst/>
          </a:prstGeom>
        </p:spPr>
      </p:pic>
      <p:grpSp>
        <p:nvGrpSpPr>
          <p:cNvPr id="34" name="グループ化 33">
            <a:extLst>
              <a:ext uri="{FF2B5EF4-FFF2-40B4-BE49-F238E27FC236}">
                <a16:creationId xmlns:a16="http://schemas.microsoft.com/office/drawing/2014/main" id="{F445D109-B7F6-C018-B780-73550CB90D09}"/>
              </a:ext>
            </a:extLst>
          </p:cNvPr>
          <p:cNvGrpSpPr/>
          <p:nvPr/>
        </p:nvGrpSpPr>
        <p:grpSpPr>
          <a:xfrm>
            <a:off x="5178234" y="2525755"/>
            <a:ext cx="4251600" cy="2099500"/>
            <a:chOff x="5178234" y="2578009"/>
            <a:chExt cx="4251600" cy="2099500"/>
          </a:xfrm>
        </p:grpSpPr>
        <p:sp>
          <p:nvSpPr>
            <p:cNvPr id="35" name="四角形: 角を丸くする 34">
              <a:extLst>
                <a:ext uri="{FF2B5EF4-FFF2-40B4-BE49-F238E27FC236}">
                  <a16:creationId xmlns:a16="http://schemas.microsoft.com/office/drawing/2014/main" id="{98374696-34CA-0D2F-7176-DCD2D9A28D4F}"/>
                </a:ext>
              </a:extLst>
            </p:cNvPr>
            <p:cNvSpPr/>
            <p:nvPr/>
          </p:nvSpPr>
          <p:spPr>
            <a:xfrm>
              <a:off x="5179143"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a:ea typeface="Meiryo UI"/>
                  <a:cs typeface="+mn-cs"/>
                </a:rPr>
                <a:t>心の距離感</a:t>
              </a:r>
            </a:p>
          </p:txBody>
        </p:sp>
        <p:sp>
          <p:nvSpPr>
            <p:cNvPr id="36" name="四角形: 角を丸くする 35">
              <a:extLst>
                <a:ext uri="{FF2B5EF4-FFF2-40B4-BE49-F238E27FC236}">
                  <a16:creationId xmlns:a16="http://schemas.microsoft.com/office/drawing/2014/main" id="{F1C9E425-E97E-5CD6-4823-5AB85DD3F16D}"/>
                </a:ext>
              </a:extLst>
            </p:cNvPr>
            <p:cNvSpPr/>
            <p:nvPr/>
          </p:nvSpPr>
          <p:spPr>
            <a:xfrm>
              <a:off x="5179143"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7" name="正方形/長方形 36">
              <a:extLst>
                <a:ext uri="{FF2B5EF4-FFF2-40B4-BE49-F238E27FC236}">
                  <a16:creationId xmlns:a16="http://schemas.microsoft.com/office/drawing/2014/main" id="{23F04817-0309-3A82-14E9-EE3DD6F8CE74}"/>
                </a:ext>
              </a:extLst>
            </p:cNvPr>
            <p:cNvSpPr/>
            <p:nvPr/>
          </p:nvSpPr>
          <p:spPr>
            <a:xfrm>
              <a:off x="5178234"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8" name="四角形: 角を丸くする 37">
              <a:extLst>
                <a:ext uri="{FF2B5EF4-FFF2-40B4-BE49-F238E27FC236}">
                  <a16:creationId xmlns:a16="http://schemas.microsoft.com/office/drawing/2014/main" id="{6A1C61D7-A05B-9CF3-7BD8-B84DFCC4EEEA}"/>
                </a:ext>
              </a:extLst>
            </p:cNvPr>
            <p:cNvSpPr/>
            <p:nvPr/>
          </p:nvSpPr>
          <p:spPr>
            <a:xfrm>
              <a:off x="5179143"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Meiryo UI"/>
                <a:ea typeface="Meiryo UI"/>
                <a:cs typeface="+mn-cs"/>
              </a:endParaRPr>
            </a:p>
          </p:txBody>
        </p:sp>
      </p:grpSp>
      <p:sp>
        <p:nvSpPr>
          <p:cNvPr id="39" name="正方形/長方形 38">
            <a:extLst>
              <a:ext uri="{FF2B5EF4-FFF2-40B4-BE49-F238E27FC236}">
                <a16:creationId xmlns:a16="http://schemas.microsoft.com/office/drawing/2014/main" id="{5A6C48B7-FF46-6F8E-22F1-F21BE2155F50}"/>
              </a:ext>
            </a:extLst>
          </p:cNvPr>
          <p:cNvSpPr/>
          <p:nvPr/>
        </p:nvSpPr>
        <p:spPr>
          <a:xfrm>
            <a:off x="5231649" y="3141516"/>
            <a:ext cx="4144770"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どんなに仲のよい相手でも、いつも自分と同じ気持ちではありません。相手の気持ちを大切にし、自分の気持ちも大切にしましょう。</a:t>
            </a:r>
            <a:endParaRPr kumimoji="0" lang="en-US" altLang="ja-JP"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p:txBody>
      </p:sp>
      <p:sp>
        <p:nvSpPr>
          <p:cNvPr id="40" name="楕円 25">
            <a:extLst>
              <a:ext uri="{FF2B5EF4-FFF2-40B4-BE49-F238E27FC236}">
                <a16:creationId xmlns:a16="http://schemas.microsoft.com/office/drawing/2014/main" id="{16359225-F359-A09E-35A7-A0066838C4FE}"/>
              </a:ext>
            </a:extLst>
          </p:cNvPr>
          <p:cNvSpPr/>
          <p:nvPr/>
        </p:nvSpPr>
        <p:spPr>
          <a:xfrm flipH="1">
            <a:off x="4879071" y="4363614"/>
            <a:ext cx="1681833" cy="575050"/>
          </a:xfrm>
          <a:prstGeom prst="wedgeEllipseCallout">
            <a:avLst>
              <a:gd name="adj1" fmla="val -45475"/>
              <a:gd name="adj2" fmla="val 61928"/>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1" name="楕円 42">
            <a:extLst>
              <a:ext uri="{FF2B5EF4-FFF2-40B4-BE49-F238E27FC236}">
                <a16:creationId xmlns:a16="http://schemas.microsoft.com/office/drawing/2014/main" id="{DD708381-E939-A896-5B64-3996D5953605}"/>
              </a:ext>
            </a:extLst>
          </p:cNvPr>
          <p:cNvSpPr/>
          <p:nvPr/>
        </p:nvSpPr>
        <p:spPr>
          <a:xfrm>
            <a:off x="8024295" y="4346955"/>
            <a:ext cx="1651178" cy="598405"/>
          </a:xfrm>
          <a:prstGeom prst="wedgeEllipseCallout">
            <a:avLst>
              <a:gd name="adj1" fmla="val -49225"/>
              <a:gd name="adj2" fmla="val 62966"/>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4" name="楕円 25">
            <a:extLst>
              <a:ext uri="{FF2B5EF4-FFF2-40B4-BE49-F238E27FC236}">
                <a16:creationId xmlns:a16="http://schemas.microsoft.com/office/drawing/2014/main" id="{C930644C-E727-CC37-2D8D-0A7FFE2DF597}"/>
              </a:ext>
            </a:extLst>
          </p:cNvPr>
          <p:cNvSpPr/>
          <p:nvPr/>
        </p:nvSpPr>
        <p:spPr>
          <a:xfrm flipH="1">
            <a:off x="4890795" y="4385387"/>
            <a:ext cx="1681833" cy="575050"/>
          </a:xfrm>
          <a:prstGeom prst="wedgeEllipseCallout">
            <a:avLst>
              <a:gd name="adj1" fmla="val 3518"/>
              <a:gd name="adj2" fmla="val 63505"/>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5" name="楕円 42">
            <a:extLst>
              <a:ext uri="{FF2B5EF4-FFF2-40B4-BE49-F238E27FC236}">
                <a16:creationId xmlns:a16="http://schemas.microsoft.com/office/drawing/2014/main" id="{FAD85DC9-CA3F-D993-E09E-9A9146274080}"/>
              </a:ext>
            </a:extLst>
          </p:cNvPr>
          <p:cNvSpPr/>
          <p:nvPr/>
        </p:nvSpPr>
        <p:spPr>
          <a:xfrm>
            <a:off x="8005875" y="4348631"/>
            <a:ext cx="1651178" cy="598405"/>
          </a:xfrm>
          <a:prstGeom prst="wedgeEllipseCallout">
            <a:avLst>
              <a:gd name="adj1" fmla="val 2502"/>
              <a:gd name="adj2" fmla="val 59935"/>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6" name="二等辺三角形 45">
            <a:extLst>
              <a:ext uri="{FF2B5EF4-FFF2-40B4-BE49-F238E27FC236}">
                <a16:creationId xmlns:a16="http://schemas.microsoft.com/office/drawing/2014/main" id="{7D153F35-D18D-53D5-0A34-1226E2745066}"/>
              </a:ext>
            </a:extLst>
          </p:cNvPr>
          <p:cNvSpPr/>
          <p:nvPr/>
        </p:nvSpPr>
        <p:spPr>
          <a:xfrm rot="20315867">
            <a:off x="5770073" y="5957618"/>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47" name="二等辺三角形 46">
            <a:extLst>
              <a:ext uri="{FF2B5EF4-FFF2-40B4-BE49-F238E27FC236}">
                <a16:creationId xmlns:a16="http://schemas.microsoft.com/office/drawing/2014/main" id="{1B0D2249-F478-07D2-7CFE-3C56089D05FA}"/>
              </a:ext>
            </a:extLst>
          </p:cNvPr>
          <p:cNvSpPr/>
          <p:nvPr/>
        </p:nvSpPr>
        <p:spPr>
          <a:xfrm rot="1284133" flipH="1">
            <a:off x="8552686" y="5900499"/>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nvGrpSpPr>
          <p:cNvPr id="48" name="グループ化 47">
            <a:extLst>
              <a:ext uri="{FF2B5EF4-FFF2-40B4-BE49-F238E27FC236}">
                <a16:creationId xmlns:a16="http://schemas.microsoft.com/office/drawing/2014/main" id="{7566A309-31C1-71DD-FD52-5CAC42BD782C}"/>
              </a:ext>
            </a:extLst>
          </p:cNvPr>
          <p:cNvGrpSpPr/>
          <p:nvPr/>
        </p:nvGrpSpPr>
        <p:grpSpPr>
          <a:xfrm>
            <a:off x="5262112" y="5905701"/>
            <a:ext cx="4390874" cy="944205"/>
            <a:chOff x="5262112" y="5671108"/>
            <a:chExt cx="4390874" cy="944205"/>
          </a:xfrm>
        </p:grpSpPr>
        <p:sp>
          <p:nvSpPr>
            <p:cNvPr id="49" name="二等辺三角形 48">
              <a:extLst>
                <a:ext uri="{FF2B5EF4-FFF2-40B4-BE49-F238E27FC236}">
                  <a16:creationId xmlns:a16="http://schemas.microsoft.com/office/drawing/2014/main" id="{A240BA7F-DD69-9E45-C7CD-7CABD47A66E4}"/>
                </a:ext>
              </a:extLst>
            </p:cNvPr>
            <p:cNvSpPr/>
            <p:nvPr/>
          </p:nvSpPr>
          <p:spPr>
            <a:xfrm rot="20315867">
              <a:off x="6682793" y="5671108"/>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50" name="四角形: 角を丸くする 49">
              <a:extLst>
                <a:ext uri="{FF2B5EF4-FFF2-40B4-BE49-F238E27FC236}">
                  <a16:creationId xmlns:a16="http://schemas.microsoft.com/office/drawing/2014/main" id="{94BB4927-F049-01A1-FE59-2CC623D465F0}"/>
                </a:ext>
              </a:extLst>
            </p:cNvPr>
            <p:cNvSpPr/>
            <p:nvPr/>
          </p:nvSpPr>
          <p:spPr>
            <a:xfrm>
              <a:off x="5262112" y="5978177"/>
              <a:ext cx="4390874" cy="637136"/>
            </a:xfrm>
            <a:prstGeom prst="roundRect">
              <a:avLst>
                <a:gd name="adj" fmla="val 2650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一人ひとりの考えが違うのは当たり前。だから対話が必要になるね</a:t>
              </a:r>
            </a:p>
          </p:txBody>
        </p:sp>
        <p:sp>
          <p:nvSpPr>
            <p:cNvPr id="51" name="二等辺三角形 50">
              <a:extLst>
                <a:ext uri="{FF2B5EF4-FFF2-40B4-BE49-F238E27FC236}">
                  <a16:creationId xmlns:a16="http://schemas.microsoft.com/office/drawing/2014/main" id="{3598E829-1E42-997F-CFED-3D4CB7BD839D}"/>
                </a:ext>
              </a:extLst>
            </p:cNvPr>
            <p:cNvSpPr/>
            <p:nvPr/>
          </p:nvSpPr>
          <p:spPr>
            <a:xfrm rot="1284133" flipH="1">
              <a:off x="7606469" y="5684326"/>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pic>
        <p:nvPicPr>
          <p:cNvPr id="8" name="図 7">
            <a:extLst>
              <a:ext uri="{FF2B5EF4-FFF2-40B4-BE49-F238E27FC236}">
                <a16:creationId xmlns:a16="http://schemas.microsoft.com/office/drawing/2014/main" id="{09997337-24D1-E2C0-0C90-DF60D59848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9957" y="3705445"/>
            <a:ext cx="1979281" cy="1526620"/>
          </a:xfrm>
          <a:prstGeom prst="rect">
            <a:avLst/>
          </a:prstGeom>
        </p:spPr>
      </p:pic>
    </p:spTree>
    <p:extLst>
      <p:ext uri="{BB962C8B-B14F-4D97-AF65-F5344CB8AC3E}">
        <p14:creationId xmlns:p14="http://schemas.microsoft.com/office/powerpoint/2010/main" val="416371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39</a:t>
            </a:fld>
            <a:endParaRPr kumimoji="1" lang="en-US" altLang="ja-JP"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A1E7B686-C4D3-4B8F-A9D3-C10881EF6960}"/>
              </a:ext>
            </a:extLst>
          </p:cNvPr>
          <p:cNvSpPr/>
          <p:nvPr/>
        </p:nvSpPr>
        <p:spPr>
          <a:xfrm>
            <a:off x="2793000" y="2709000"/>
            <a:ext cx="4320000" cy="1440000"/>
          </a:xfrm>
          <a:prstGeom prst="rect">
            <a:avLst/>
          </a:prstGeom>
          <a:ln w="19050">
            <a:solidFill>
              <a:schemeClr val="tx1">
                <a:lumMod val="50000"/>
                <a:lumOff val="50000"/>
              </a:schemeClr>
            </a:solidFill>
          </a:ln>
        </p:spPr>
        <p:txBody>
          <a:bodyPr wrap="none" anchor="ctr" anchorCtr="0">
            <a:noAutofit/>
          </a:bodyPr>
          <a:lstStyle/>
          <a:p>
            <a:pPr algn="ctr"/>
            <a:r>
              <a:rPr lang="ja-JP" altLang="en-US" sz="4000" b="1" spc="200" dirty="0">
                <a:solidFill>
                  <a:schemeClr val="tx1">
                    <a:lumMod val="75000"/>
                    <a:lumOff val="25000"/>
                  </a:schemeClr>
                </a:solidFill>
                <a:latin typeface="Meiryo UI" panose="020B0604030504040204" pitchFamily="50" charset="-128"/>
                <a:ea typeface="Meiryo UI" panose="020B0604030504040204" pitchFamily="50" charset="-128"/>
              </a:rPr>
              <a:t>ワークシート</a:t>
            </a:r>
            <a:endParaRPr lang="en-US" altLang="ja-JP" sz="4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134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40</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415226" y="198499"/>
            <a:ext cx="1250663" cy="369332"/>
          </a:xfrm>
          <a:prstGeom prst="rect">
            <a:avLst/>
          </a:prstGeom>
          <a:noFill/>
          <a:ln>
            <a:solidFill>
              <a:schemeClr val="tx1">
                <a:lumMod val="50000"/>
                <a:lumOff val="50000"/>
              </a:schemeClr>
            </a:solidFill>
          </a:ln>
        </p:spPr>
        <p:txBody>
          <a:bodyPr wrap="none" rtlCol="0">
            <a:spAutoFit/>
          </a:bodyPr>
          <a:lstStyle/>
          <a:p>
            <a:r>
              <a:rPr kumimoji="1" lang="ja-JP" altLang="en-US" dirty="0"/>
              <a:t>ワークシート</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74832" y="226794"/>
            <a:ext cx="1790875" cy="738664"/>
          </a:xfrm>
          <a:prstGeom prst="rect">
            <a:avLst/>
          </a:prstGeom>
          <a:noFill/>
          <a:ln>
            <a:noFill/>
          </a:ln>
        </p:spPr>
        <p:txBody>
          <a:bodyPr wrap="none" rtlCol="0">
            <a:spAutoFit/>
          </a:bodyPr>
          <a:lstStyle/>
          <a:p>
            <a:pPr algn="ctr"/>
            <a:r>
              <a:rPr kumimoji="1" lang="ja-JP" altLang="en-US" sz="1400" dirty="0"/>
              <a:t>セクシュアルハラスメント</a:t>
            </a:r>
            <a:endParaRPr kumimoji="1" lang="en-US" altLang="ja-JP" sz="1400" dirty="0"/>
          </a:p>
          <a:p>
            <a:pPr algn="ctr"/>
            <a:r>
              <a:rPr kumimoji="1" lang="ja-JP" altLang="en-US" sz="1400" dirty="0"/>
              <a:t>デート</a:t>
            </a:r>
            <a:r>
              <a:rPr kumimoji="1" lang="en-US" altLang="ja-JP" sz="1400" dirty="0"/>
              <a:t>DV</a:t>
            </a:r>
          </a:p>
          <a:p>
            <a:pPr algn="ctr"/>
            <a:r>
              <a:rPr kumimoji="1" lang="en-US" altLang="ja-JP" sz="1400" dirty="0"/>
              <a:t>SNS</a:t>
            </a:r>
            <a:r>
              <a:rPr kumimoji="1" lang="ja-JP" altLang="en-US" sz="1400" dirty="0"/>
              <a:t>の危険性</a:t>
            </a:r>
            <a:endParaRPr kumimoji="1" lang="en-US" altLang="ja-JP" sz="1400" dirty="0"/>
          </a:p>
        </p:txBody>
      </p:sp>
      <p:sp>
        <p:nvSpPr>
          <p:cNvPr id="8" name="テキスト ボックス 7">
            <a:extLst>
              <a:ext uri="{FF2B5EF4-FFF2-40B4-BE49-F238E27FC236}">
                <a16:creationId xmlns:a16="http://schemas.microsoft.com/office/drawing/2014/main" id="{2F5A6642-7D76-4C4C-B3D2-AFDB7334B1AC}"/>
              </a:ext>
            </a:extLst>
          </p:cNvPr>
          <p:cNvSpPr txBox="1"/>
          <p:nvPr/>
        </p:nvSpPr>
        <p:spPr>
          <a:xfrm>
            <a:off x="2988285" y="1181973"/>
            <a:ext cx="3929430" cy="446276"/>
          </a:xfrm>
          <a:prstGeom prst="rect">
            <a:avLst/>
          </a:prstGeom>
          <a:noFill/>
        </p:spPr>
        <p:txBody>
          <a:bodyPr wrap="none" lIns="90000" rtlCol="0">
            <a:spAutoFit/>
          </a:bodyPr>
          <a:lstStyle/>
          <a:p>
            <a:pPr algn="l"/>
            <a:r>
              <a:rPr lang="ja-JP" altLang="en-US" sz="2300" b="1" dirty="0">
                <a:solidFill>
                  <a:schemeClr val="accent2">
                    <a:lumMod val="50000"/>
                  </a:schemeClr>
                </a:solidFill>
                <a:latin typeface="Meiryo UI" panose="020B0604030504040204" pitchFamily="50" charset="-128"/>
                <a:ea typeface="Meiryo UI" panose="020B0604030504040204" pitchFamily="50" charset="-128"/>
              </a:rPr>
              <a:t>事例を読んで考えてみましょう。</a:t>
            </a:r>
          </a:p>
        </p:txBody>
      </p:sp>
      <p:sp>
        <p:nvSpPr>
          <p:cNvPr id="15" name="正方形/長方形 14">
            <a:extLst>
              <a:ext uri="{FF2B5EF4-FFF2-40B4-BE49-F238E27FC236}">
                <a16:creationId xmlns:a16="http://schemas.microsoft.com/office/drawing/2014/main" id="{AB8B6753-EB25-460C-A9CD-7F3ADADC2F45}"/>
              </a:ext>
            </a:extLst>
          </p:cNvPr>
          <p:cNvSpPr/>
          <p:nvPr/>
        </p:nvSpPr>
        <p:spPr>
          <a:xfrm>
            <a:off x="1722127" y="2544570"/>
            <a:ext cx="6480000" cy="25760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36B8070-D1F2-482C-8F70-AD8DDD061029}"/>
              </a:ext>
            </a:extLst>
          </p:cNvPr>
          <p:cNvSpPr txBox="1"/>
          <p:nvPr/>
        </p:nvSpPr>
        <p:spPr>
          <a:xfrm>
            <a:off x="1430547" y="2057809"/>
            <a:ext cx="7063160" cy="369332"/>
          </a:xfrm>
          <a:prstGeom prst="rect">
            <a:avLst/>
          </a:prstGeom>
          <a:noFill/>
        </p:spPr>
        <p:txBody>
          <a:bodyPr wrap="square" rtlCol="0">
            <a:sp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登場人物はそれぞれがどのように行動すればよかったのか考えてみましょう。</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8323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08FF-FA9F-8B2D-3861-D2039C821BCE}"/>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B29B6A2A-B335-EF21-062C-C380A9CED694}"/>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41</a:t>
            </a:fld>
            <a:endParaRPr kumimoji="1" lang="en-US" altLang="ja-JP"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086CC5C5-03FE-495B-89CB-DE9F4FE555B8}"/>
              </a:ext>
            </a:extLst>
          </p:cNvPr>
          <p:cNvSpPr/>
          <p:nvPr/>
        </p:nvSpPr>
        <p:spPr>
          <a:xfrm>
            <a:off x="2793000" y="2709000"/>
            <a:ext cx="4320000" cy="1440000"/>
          </a:xfrm>
          <a:prstGeom prst="rect">
            <a:avLst/>
          </a:prstGeom>
          <a:ln w="19050">
            <a:solidFill>
              <a:schemeClr val="tx1">
                <a:lumMod val="50000"/>
                <a:lumOff val="50000"/>
              </a:schemeClr>
            </a:solidFill>
          </a:ln>
        </p:spPr>
        <p:txBody>
          <a:bodyPr wrap="none" anchor="ctr" anchorCtr="0">
            <a:noAutofit/>
          </a:bodyPr>
          <a:lstStyle/>
          <a:p>
            <a:pPr algn="ctr"/>
            <a:r>
              <a:rPr lang="ja-JP" altLang="en-US" sz="4000" b="1" spc="200" dirty="0">
                <a:solidFill>
                  <a:schemeClr val="tx1">
                    <a:lumMod val="75000"/>
                    <a:lumOff val="25000"/>
                  </a:schemeClr>
                </a:solidFill>
                <a:latin typeface="Meiryo UI" panose="020B0604030504040204" pitchFamily="50" charset="-128"/>
                <a:ea typeface="Meiryo UI" panose="020B0604030504040204" pitchFamily="50" charset="-128"/>
              </a:rPr>
              <a:t>配布資料</a:t>
            </a:r>
            <a:endParaRPr lang="en-US" altLang="ja-JP" sz="4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9700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C6C8-7B35-810D-CBB3-26A38A455DCC}"/>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1D8830B-4DF7-BF5C-1C07-D97AF0E2C637}"/>
              </a:ext>
            </a:extLst>
          </p:cNvPr>
          <p:cNvSpPr/>
          <p:nvPr/>
        </p:nvSpPr>
        <p:spPr>
          <a:xfrm>
            <a:off x="1286640" y="198499"/>
            <a:ext cx="7489551" cy="707886"/>
          </a:xfrm>
          <a:prstGeom prst="rect">
            <a:avLst/>
          </a:prstGeom>
        </p:spPr>
        <p:txBody>
          <a:bodyPr wrap="none">
            <a:spAutoFit/>
          </a:bodyPr>
          <a:lstStyle/>
          <a:p>
            <a:pPr algn="ctr"/>
            <a:r>
              <a:rPr lang="ja-JP" altLang="en-US" sz="4000" b="1" spc="200">
                <a:solidFill>
                  <a:schemeClr val="accent2">
                    <a:lumMod val="50000"/>
                  </a:schemeClr>
                </a:solidFill>
                <a:latin typeface="+mn-ea"/>
              </a:rPr>
              <a:t>ひとりで抱え込まずに話してみよう</a:t>
            </a:r>
            <a:endParaRPr lang="en-US" altLang="ja-JP" sz="4000" b="1" spc="200">
              <a:solidFill>
                <a:schemeClr val="accent2">
                  <a:lumMod val="50000"/>
                </a:schemeClr>
              </a:solidFill>
              <a:latin typeface="+mn-ea"/>
            </a:endParaRPr>
          </a:p>
        </p:txBody>
      </p:sp>
      <p:sp>
        <p:nvSpPr>
          <p:cNvPr id="6" name="四角形: 角を丸くする 5">
            <a:extLst>
              <a:ext uri="{FF2B5EF4-FFF2-40B4-BE49-F238E27FC236}">
                <a16:creationId xmlns:a16="http://schemas.microsoft.com/office/drawing/2014/main" id="{0B95DB42-390C-2C54-F891-7C9DE5A66AB5}"/>
              </a:ext>
            </a:extLst>
          </p:cNvPr>
          <p:cNvSpPr/>
          <p:nvPr/>
        </p:nvSpPr>
        <p:spPr>
          <a:xfrm>
            <a:off x="342733" y="998462"/>
            <a:ext cx="9359900" cy="1085586"/>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ja-JP" altLang="en-US" sz="2000" b="1">
                <a:solidFill>
                  <a:schemeClr val="tx2">
                    <a:lumMod val="50000"/>
                  </a:schemeClr>
                </a:solidFill>
                <a:latin typeface="+mn-ea"/>
              </a:rPr>
              <a:t>もし、性暴力にあってしまったら、友達が性暴力にあったら、性暴力を目撃したら、ひとりで抱え込まないで、だれかに話してみましょう。相談するのは当然の権利で、解決につながる最初の一歩です。もし、周りの人に話せないときは、あなたを助けてくれるところがあります。</a:t>
            </a:r>
            <a:endParaRPr lang="en-US" altLang="ja-JP" sz="2000" b="1" dirty="0">
              <a:solidFill>
                <a:schemeClr val="tx2">
                  <a:lumMod val="50000"/>
                </a:schemeClr>
              </a:solidFill>
              <a:latin typeface="+mn-ea"/>
            </a:endParaRPr>
          </a:p>
        </p:txBody>
      </p:sp>
      <p:sp>
        <p:nvSpPr>
          <p:cNvPr id="9" name="正方形/長方形 8">
            <a:extLst>
              <a:ext uri="{FF2B5EF4-FFF2-40B4-BE49-F238E27FC236}">
                <a16:creationId xmlns:a16="http://schemas.microsoft.com/office/drawing/2014/main" id="{79CCC9D1-9ABE-9179-49D0-F6042B763AC3}"/>
              </a:ext>
            </a:extLst>
          </p:cNvPr>
          <p:cNvSpPr/>
          <p:nvPr/>
        </p:nvSpPr>
        <p:spPr>
          <a:xfrm>
            <a:off x="3299992" y="2155666"/>
            <a:ext cx="3462807" cy="461665"/>
          </a:xfrm>
          <a:prstGeom prst="rect">
            <a:avLst/>
          </a:prstGeom>
        </p:spPr>
        <p:txBody>
          <a:bodyPr wrap="none">
            <a:spAutoFit/>
          </a:bodyPr>
          <a:lstStyle/>
          <a:p>
            <a:pPr algn="ctr"/>
            <a:r>
              <a:rPr lang="ja-JP" altLang="en-US" sz="2400" b="1" spc="200" dirty="0">
                <a:solidFill>
                  <a:schemeClr val="tx2">
                    <a:lumMod val="50000"/>
                  </a:schemeClr>
                </a:solidFill>
                <a:latin typeface="+mn-ea"/>
              </a:rPr>
              <a:t>信頼できる大人に話そう</a:t>
            </a:r>
            <a:endParaRPr lang="en-US" altLang="ja-JP" sz="2400" b="1" spc="200" dirty="0">
              <a:solidFill>
                <a:schemeClr val="tx2">
                  <a:lumMod val="50000"/>
                </a:schemeClr>
              </a:solidFill>
              <a:latin typeface="+mn-ea"/>
            </a:endParaRPr>
          </a:p>
        </p:txBody>
      </p:sp>
      <p:sp>
        <p:nvSpPr>
          <p:cNvPr id="10" name="正方形/長方形 9">
            <a:extLst>
              <a:ext uri="{FF2B5EF4-FFF2-40B4-BE49-F238E27FC236}">
                <a16:creationId xmlns:a16="http://schemas.microsoft.com/office/drawing/2014/main" id="{D0630891-E791-29E4-995D-2D88E09799A3}"/>
              </a:ext>
            </a:extLst>
          </p:cNvPr>
          <p:cNvSpPr/>
          <p:nvPr/>
        </p:nvSpPr>
        <p:spPr>
          <a:xfrm>
            <a:off x="3260438" y="4265152"/>
            <a:ext cx="3764171" cy="461665"/>
          </a:xfrm>
          <a:prstGeom prst="rect">
            <a:avLst/>
          </a:prstGeom>
        </p:spPr>
        <p:txBody>
          <a:bodyPr wrap="none">
            <a:spAutoFit/>
          </a:bodyPr>
          <a:lstStyle/>
          <a:p>
            <a:pPr algn="ctr"/>
            <a:r>
              <a:rPr lang="ja-JP" altLang="en-US" sz="2400" b="1" spc="200">
                <a:solidFill>
                  <a:schemeClr val="tx2">
                    <a:lumMod val="50000"/>
                  </a:schemeClr>
                </a:solidFill>
                <a:latin typeface="+mn-ea"/>
              </a:rPr>
              <a:t>あなたを助けてくれるところ</a:t>
            </a:r>
            <a:endParaRPr lang="en-US" altLang="ja-JP" sz="2400" b="1" spc="200">
              <a:solidFill>
                <a:schemeClr val="tx2">
                  <a:lumMod val="50000"/>
                </a:schemeClr>
              </a:solidFill>
              <a:latin typeface="+mn-ea"/>
            </a:endParaRPr>
          </a:p>
        </p:txBody>
      </p:sp>
      <p:grpSp>
        <p:nvGrpSpPr>
          <p:cNvPr id="5" name="グループ化 4">
            <a:extLst>
              <a:ext uri="{FF2B5EF4-FFF2-40B4-BE49-F238E27FC236}">
                <a16:creationId xmlns:a16="http://schemas.microsoft.com/office/drawing/2014/main" id="{A5920BF5-DDEE-165A-F067-BF0F15510F43}"/>
              </a:ext>
            </a:extLst>
          </p:cNvPr>
          <p:cNvGrpSpPr/>
          <p:nvPr/>
        </p:nvGrpSpPr>
        <p:grpSpPr>
          <a:xfrm>
            <a:off x="98375" y="4712119"/>
            <a:ext cx="2618885" cy="1947382"/>
            <a:chOff x="1831700" y="5034223"/>
            <a:chExt cx="2880000" cy="1440000"/>
          </a:xfrm>
          <a:solidFill>
            <a:srgbClr val="B9D3DA"/>
          </a:solidFill>
        </p:grpSpPr>
        <p:sp>
          <p:nvSpPr>
            <p:cNvPr id="22" name="正方形/長方形 21">
              <a:extLst>
                <a:ext uri="{FF2B5EF4-FFF2-40B4-BE49-F238E27FC236}">
                  <a16:creationId xmlns:a16="http://schemas.microsoft.com/office/drawing/2014/main" id="{3E5FB557-7E83-0BB2-ACE1-017508FA23B7}"/>
                </a:ext>
              </a:extLst>
            </p:cNvPr>
            <p:cNvSpPr/>
            <p:nvPr/>
          </p:nvSpPr>
          <p:spPr>
            <a:xfrm>
              <a:off x="1831700" y="5034223"/>
              <a:ext cx="2880000" cy="14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200" b="1">
                <a:solidFill>
                  <a:schemeClr val="tx1">
                    <a:lumMod val="75000"/>
                    <a:lumOff val="25000"/>
                  </a:schemeClr>
                </a:solidFill>
                <a:latin typeface="+mn-ea"/>
              </a:endParaRPr>
            </a:p>
            <a:p>
              <a:pPr algn="ctr"/>
              <a:endParaRPr kumimoji="1" lang="en-US" altLang="ja-JP" sz="1200" b="1">
                <a:solidFill>
                  <a:schemeClr val="tx1">
                    <a:lumMod val="75000"/>
                    <a:lumOff val="25000"/>
                  </a:schemeClr>
                </a:solidFill>
                <a:latin typeface="+mn-ea"/>
              </a:endParaRPr>
            </a:p>
            <a:p>
              <a:pPr marL="92075" algn="ctr"/>
              <a:r>
                <a:rPr kumimoji="1" lang="ja-JP" altLang="en-US" sz="1400" b="1">
                  <a:solidFill>
                    <a:schemeClr val="accent2">
                      <a:lumMod val="50000"/>
                    </a:schemeClr>
                  </a:solidFill>
                  <a:latin typeface="+mn-ea"/>
                </a:rPr>
                <a:t>　</a:t>
              </a:r>
              <a:endParaRPr kumimoji="1" lang="en-US" altLang="ja-JP" sz="1400" b="1">
                <a:solidFill>
                  <a:schemeClr val="accent2">
                    <a:lumMod val="50000"/>
                  </a:schemeClr>
                </a:solidFill>
                <a:latin typeface="+mn-ea"/>
              </a:endParaRPr>
            </a:p>
            <a:p>
              <a:pPr marL="92075" algn="ctr"/>
              <a:r>
                <a:rPr kumimoji="1" lang="ja-JP" altLang="en-US" sz="1400" b="1">
                  <a:solidFill>
                    <a:schemeClr val="accent2">
                      <a:lumMod val="50000"/>
                    </a:schemeClr>
                  </a:solidFill>
                  <a:latin typeface="+mn-ea"/>
                </a:rPr>
                <a:t>　　　　</a:t>
              </a:r>
              <a:endParaRPr kumimoji="1" lang="en-US" altLang="ja-JP" sz="2400" b="1">
                <a:solidFill>
                  <a:schemeClr val="tx1">
                    <a:lumMod val="65000"/>
                    <a:lumOff val="35000"/>
                  </a:schemeClr>
                </a:solidFill>
                <a:latin typeface="+mn-ea"/>
              </a:endParaRPr>
            </a:p>
            <a:p>
              <a:pPr algn="ctr"/>
              <a:r>
                <a:rPr kumimoji="1" lang="ja-JP" altLang="en-US" sz="2400" b="1">
                  <a:solidFill>
                    <a:schemeClr val="accent2">
                      <a:lumMod val="50000"/>
                    </a:schemeClr>
                  </a:solidFill>
                  <a:latin typeface="+mn-ea"/>
                </a:rPr>
                <a:t>♯８８９１</a:t>
              </a:r>
              <a:endParaRPr kumimoji="1" lang="en-US" altLang="ja-JP" sz="2400" b="1">
                <a:solidFill>
                  <a:schemeClr val="accent2">
                    <a:lumMod val="50000"/>
                  </a:schemeClr>
                </a:solidFill>
                <a:latin typeface="+mn-ea"/>
              </a:endParaRPr>
            </a:p>
            <a:p>
              <a:pPr algn="ctr"/>
              <a:endParaRPr kumimoji="1" lang="en-US" altLang="ja-JP" sz="1050" b="1">
                <a:solidFill>
                  <a:schemeClr val="accent2">
                    <a:lumMod val="50000"/>
                  </a:schemeClr>
                </a:solidFill>
                <a:latin typeface="+mn-ea"/>
              </a:endParaRPr>
            </a:p>
          </p:txBody>
        </p:sp>
        <p:sp>
          <p:nvSpPr>
            <p:cNvPr id="4" name="正方形/長方形 3">
              <a:extLst>
                <a:ext uri="{FF2B5EF4-FFF2-40B4-BE49-F238E27FC236}">
                  <a16:creationId xmlns:a16="http://schemas.microsoft.com/office/drawing/2014/main" id="{1F3132B9-8BFE-0043-81BE-6AC52B9A842B}"/>
                </a:ext>
              </a:extLst>
            </p:cNvPr>
            <p:cNvSpPr/>
            <p:nvPr/>
          </p:nvSpPr>
          <p:spPr>
            <a:xfrm>
              <a:off x="2620492" y="5668719"/>
              <a:ext cx="1673856" cy="261610"/>
            </a:xfrm>
            <a:prstGeom prst="rect">
              <a:avLst/>
            </a:prstGeom>
            <a:noFill/>
          </p:spPr>
          <p:txBody>
            <a:bodyPr wrap="none">
              <a:spAutoFit/>
            </a:bodyPr>
            <a:lstStyle/>
            <a:p>
              <a:r>
                <a:rPr kumimoji="1" lang="ja-JP" altLang="en-US" sz="1100" b="1">
                  <a:solidFill>
                    <a:schemeClr val="accent2">
                      <a:lumMod val="50000"/>
                    </a:schemeClr>
                  </a:solidFill>
                  <a:latin typeface="+mn-ea"/>
                </a:rPr>
                <a:t>は  　や  　く   ワンストップ</a:t>
              </a:r>
              <a:endParaRPr lang="ja-JP" altLang="en-US" sz="1100">
                <a:latin typeface="+mn-ea"/>
              </a:endParaRPr>
            </a:p>
          </p:txBody>
        </p:sp>
      </p:grpSp>
      <p:grpSp>
        <p:nvGrpSpPr>
          <p:cNvPr id="7" name="グループ化 6">
            <a:extLst>
              <a:ext uri="{FF2B5EF4-FFF2-40B4-BE49-F238E27FC236}">
                <a16:creationId xmlns:a16="http://schemas.microsoft.com/office/drawing/2014/main" id="{8CA8E86B-7887-7E69-84F2-FCB07F6A9F00}"/>
              </a:ext>
            </a:extLst>
          </p:cNvPr>
          <p:cNvGrpSpPr/>
          <p:nvPr/>
        </p:nvGrpSpPr>
        <p:grpSpPr>
          <a:xfrm>
            <a:off x="2786729" y="4719373"/>
            <a:ext cx="2394351" cy="1940127"/>
            <a:chOff x="5106462" y="5041072"/>
            <a:chExt cx="2880000" cy="1940127"/>
          </a:xfrm>
          <a:solidFill>
            <a:srgbClr val="B9D3DA"/>
          </a:solidFill>
        </p:grpSpPr>
        <p:sp>
          <p:nvSpPr>
            <p:cNvPr id="24" name="楕円 23">
              <a:extLst>
                <a:ext uri="{FF2B5EF4-FFF2-40B4-BE49-F238E27FC236}">
                  <a16:creationId xmlns:a16="http://schemas.microsoft.com/office/drawing/2014/main" id="{EBCBCFF4-BF13-B547-187F-E7C4E35F3DDC}"/>
                </a:ext>
              </a:extLst>
            </p:cNvPr>
            <p:cNvSpPr/>
            <p:nvPr/>
          </p:nvSpPr>
          <p:spPr>
            <a:xfrm>
              <a:off x="5106462" y="5041072"/>
              <a:ext cx="2880000" cy="19401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1400" b="1">
                <a:solidFill>
                  <a:schemeClr val="tx1">
                    <a:lumMod val="65000"/>
                    <a:lumOff val="35000"/>
                  </a:schemeClr>
                </a:solidFill>
                <a:latin typeface="+mn-ea"/>
              </a:endParaRPr>
            </a:p>
            <a:p>
              <a:pPr algn="ctr"/>
              <a:endParaRPr kumimoji="1" lang="en-US" altLang="ja-JP" sz="1400" b="1">
                <a:solidFill>
                  <a:schemeClr val="tx1">
                    <a:lumMod val="65000"/>
                    <a:lumOff val="35000"/>
                  </a:schemeClr>
                </a:solidFill>
                <a:latin typeface="+mn-ea"/>
              </a:endParaRPr>
            </a:p>
            <a:p>
              <a:pPr algn="ctr"/>
              <a:br>
                <a:rPr kumimoji="1" lang="en-US" altLang="ja-JP" sz="1050" b="1">
                  <a:solidFill>
                    <a:schemeClr val="tx1">
                      <a:lumMod val="65000"/>
                      <a:lumOff val="35000"/>
                    </a:schemeClr>
                  </a:solidFill>
                  <a:latin typeface="+mn-ea"/>
                </a:rPr>
              </a:br>
              <a:r>
                <a:rPr kumimoji="1" lang="ja-JP" altLang="en-US" sz="2400" b="1">
                  <a:solidFill>
                    <a:schemeClr val="accent2">
                      <a:lumMod val="50000"/>
                    </a:schemeClr>
                  </a:solidFill>
                  <a:latin typeface="+mn-ea"/>
                </a:rPr>
                <a:t>♯８１０３</a:t>
              </a:r>
              <a:endParaRPr kumimoji="1" lang="en-US" altLang="ja-JP" sz="1050" b="1">
                <a:solidFill>
                  <a:schemeClr val="tx1"/>
                </a:solidFill>
                <a:latin typeface="+mn-ea"/>
              </a:endParaRPr>
            </a:p>
          </p:txBody>
        </p:sp>
        <p:sp>
          <p:nvSpPr>
            <p:cNvPr id="23" name="正方形/長方形 22">
              <a:extLst>
                <a:ext uri="{FF2B5EF4-FFF2-40B4-BE49-F238E27FC236}">
                  <a16:creationId xmlns:a16="http://schemas.microsoft.com/office/drawing/2014/main" id="{18B30940-6208-1CD5-F59A-E4921BC44FF4}"/>
                </a:ext>
              </a:extLst>
            </p:cNvPr>
            <p:cNvSpPr/>
            <p:nvPr/>
          </p:nvSpPr>
          <p:spPr>
            <a:xfrm>
              <a:off x="6084640" y="5891878"/>
              <a:ext cx="1361654" cy="261610"/>
            </a:xfrm>
            <a:prstGeom prst="rect">
              <a:avLst/>
            </a:prstGeom>
            <a:grpFill/>
          </p:spPr>
          <p:txBody>
            <a:bodyPr wrap="none">
              <a:spAutoFit/>
            </a:bodyPr>
            <a:lstStyle/>
            <a:p>
              <a:r>
                <a:rPr kumimoji="1" lang="ja-JP" altLang="en-US" sz="1100" b="1">
                  <a:solidFill>
                    <a:schemeClr val="accent2">
                      <a:lumMod val="50000"/>
                    </a:schemeClr>
                  </a:solidFill>
                  <a:latin typeface="+mn-ea"/>
                </a:rPr>
                <a:t>ハ　ー　ト　</a:t>
              </a:r>
              <a:r>
                <a:rPr kumimoji="1" lang="ja-JP" altLang="en-US" sz="1000" b="1">
                  <a:solidFill>
                    <a:schemeClr val="accent2">
                      <a:lumMod val="50000"/>
                    </a:schemeClr>
                  </a:solidFill>
                  <a:latin typeface="+mn-ea"/>
                </a:rPr>
                <a:t>　</a:t>
              </a:r>
              <a:r>
                <a:rPr kumimoji="1" lang="ja-JP" altLang="en-US" sz="1100" b="1">
                  <a:solidFill>
                    <a:schemeClr val="accent2">
                      <a:lumMod val="50000"/>
                    </a:schemeClr>
                  </a:solidFill>
                  <a:latin typeface="+mn-ea"/>
                </a:rPr>
                <a:t>さん</a:t>
              </a:r>
              <a:endParaRPr lang="ja-JP" altLang="en-US" sz="1100">
                <a:latin typeface="+mn-ea"/>
              </a:endParaRPr>
            </a:p>
          </p:txBody>
        </p:sp>
      </p:grpSp>
      <p:grpSp>
        <p:nvGrpSpPr>
          <p:cNvPr id="8" name="Google Shape;376;p16">
            <a:extLst>
              <a:ext uri="{FF2B5EF4-FFF2-40B4-BE49-F238E27FC236}">
                <a16:creationId xmlns:a16="http://schemas.microsoft.com/office/drawing/2014/main" id="{C7EC0870-58F2-18F9-C560-783CA79F4D2A}"/>
              </a:ext>
            </a:extLst>
          </p:cNvPr>
          <p:cNvGrpSpPr/>
          <p:nvPr/>
        </p:nvGrpSpPr>
        <p:grpSpPr>
          <a:xfrm>
            <a:off x="5269279" y="4736181"/>
            <a:ext cx="1984134" cy="1918972"/>
            <a:chOff x="5102860" y="5082819"/>
            <a:chExt cx="2880000" cy="1440000"/>
          </a:xfrm>
          <a:solidFill>
            <a:srgbClr val="B9D3DA"/>
          </a:solidFill>
        </p:grpSpPr>
        <p:sp>
          <p:nvSpPr>
            <p:cNvPr id="12" name="Google Shape;377;p16">
              <a:extLst>
                <a:ext uri="{FF2B5EF4-FFF2-40B4-BE49-F238E27FC236}">
                  <a16:creationId xmlns:a16="http://schemas.microsoft.com/office/drawing/2014/main" id="{D387C668-3F40-F2DA-9EC0-B84E01643ECB}"/>
                </a:ext>
              </a:extLst>
            </p:cNvPr>
            <p:cNvSpPr/>
            <p:nvPr/>
          </p:nvSpPr>
          <p:spPr>
            <a:xfrm>
              <a:off x="5102860" y="5082819"/>
              <a:ext cx="2880000" cy="1440000"/>
            </a:xfrm>
            <a:prstGeom prst="rect">
              <a:avLst/>
            </a:prstGeom>
            <a:grpFill/>
            <a:ln>
              <a:noFill/>
            </a:ln>
          </p:spPr>
          <p:txBody>
            <a:bodyPr spcFirstLastPara="1" wrap="square" lIns="91425" tIns="45700" rIns="91425" bIns="45700" anchor="ctr" anchorCtr="0">
              <a:noAutofit/>
            </a:bodyPr>
            <a:lstStyle/>
            <a:p>
              <a:pPr lvl="0" algn="ctr"/>
              <a:r>
                <a:rPr lang="ja-JP" altLang="en-US" sz="1200" b="1" dirty="0">
                  <a:latin typeface="+mn-ea"/>
                </a:rPr>
                <a:t>　　</a:t>
              </a:r>
              <a:endParaRPr lang="en-US" sz="1200" b="1" dirty="0">
                <a:solidFill>
                  <a:srgbClr val="3F3F3F"/>
                </a:solidFill>
                <a:latin typeface="+mn-ea"/>
                <a:sym typeface="Arial"/>
              </a:endParaRPr>
            </a:p>
            <a:p>
              <a:pPr lvl="0" algn="ctr"/>
              <a:endParaRPr lang="en-US" sz="1200" b="1" dirty="0">
                <a:solidFill>
                  <a:srgbClr val="3F3F3F"/>
                </a:solidFill>
                <a:latin typeface="+mn-ea"/>
                <a:sym typeface="Arial"/>
              </a:endParaRPr>
            </a:p>
            <a:p>
              <a:pPr lvl="0" algn="ctr"/>
              <a:endParaRPr lang="en-US" sz="1200" b="1" dirty="0">
                <a:solidFill>
                  <a:srgbClr val="3F3F3F"/>
                </a:solidFill>
                <a:latin typeface="+mn-ea"/>
                <a:sym typeface="Arial"/>
              </a:endParaRPr>
            </a:p>
            <a:p>
              <a:pPr lvl="0" algn="ctr"/>
              <a:endParaRPr lang="en-US" sz="1200" b="1" dirty="0">
                <a:solidFill>
                  <a:srgbClr val="3F3F3F"/>
                </a:solidFill>
                <a:latin typeface="+mn-ea"/>
                <a:sym typeface="Arial"/>
              </a:endParaRPr>
            </a:p>
            <a:p>
              <a:pPr marL="0" marR="0" lvl="0" indent="0" algn="ctr" rtl="0">
                <a:spcBef>
                  <a:spcPts val="0"/>
                </a:spcBef>
                <a:spcAft>
                  <a:spcPts val="0"/>
                </a:spcAft>
                <a:buNone/>
              </a:pPr>
              <a:r>
                <a:rPr lang="ja-JP" altLang="en-US" sz="2400" b="1" dirty="0">
                  <a:solidFill>
                    <a:schemeClr val="accent2">
                      <a:lumMod val="50000"/>
                    </a:schemeClr>
                  </a:solidFill>
                  <a:latin typeface="+mn-ea"/>
                  <a:cs typeface="Arial" panose="020B0604020202020204" pitchFamily="34" charset="0"/>
                  <a:sym typeface="MS PGothic"/>
                </a:rPr>
                <a:t>１８９</a:t>
              </a:r>
              <a:endParaRPr lang="en-US" altLang="ja-JP" sz="2400" b="1" dirty="0">
                <a:solidFill>
                  <a:schemeClr val="accent2">
                    <a:lumMod val="50000"/>
                  </a:schemeClr>
                </a:solidFill>
                <a:latin typeface="+mn-ea"/>
                <a:cs typeface="Arial" panose="020B0604020202020204" pitchFamily="34" charset="0"/>
                <a:sym typeface="MS PGothic"/>
              </a:endParaRPr>
            </a:p>
            <a:p>
              <a:pPr marL="0" marR="0" lvl="0" indent="0" algn="ctr" rtl="0">
                <a:spcBef>
                  <a:spcPts val="0"/>
                </a:spcBef>
                <a:spcAft>
                  <a:spcPts val="0"/>
                </a:spcAft>
                <a:buNone/>
              </a:pPr>
              <a:endParaRPr lang="en-US" altLang="ja-JP" sz="900" b="1" dirty="0">
                <a:solidFill>
                  <a:schemeClr val="accent2">
                    <a:lumMod val="50000"/>
                  </a:schemeClr>
                </a:solidFill>
                <a:latin typeface="+mn-ea"/>
                <a:cs typeface="Arial" panose="020B0604020202020204" pitchFamily="34" charset="0"/>
                <a:sym typeface="MS PGothic"/>
              </a:endParaRPr>
            </a:p>
          </p:txBody>
        </p:sp>
        <p:sp>
          <p:nvSpPr>
            <p:cNvPr id="13" name="Google Shape;378;p16">
              <a:extLst>
                <a:ext uri="{FF2B5EF4-FFF2-40B4-BE49-F238E27FC236}">
                  <a16:creationId xmlns:a16="http://schemas.microsoft.com/office/drawing/2014/main" id="{F566B5F0-BF30-5655-04FA-9CA8059D7BE7}"/>
                </a:ext>
              </a:extLst>
            </p:cNvPr>
            <p:cNvSpPr/>
            <p:nvPr/>
          </p:nvSpPr>
          <p:spPr>
            <a:xfrm>
              <a:off x="5852181" y="5712536"/>
              <a:ext cx="1446423" cy="26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1100" b="1" dirty="0">
                  <a:solidFill>
                    <a:schemeClr val="accent2">
                      <a:lumMod val="50000"/>
                    </a:schemeClr>
                  </a:solidFill>
                  <a:latin typeface="+mn-ea"/>
                  <a:cs typeface="MS PGothic"/>
                  <a:sym typeface="MS PGothic"/>
                </a:rPr>
                <a:t>い ち は や く</a:t>
              </a:r>
              <a:endParaRPr sz="1100" dirty="0">
                <a:solidFill>
                  <a:schemeClr val="accent2">
                    <a:lumMod val="50000"/>
                  </a:schemeClr>
                </a:solidFill>
                <a:latin typeface="+mn-ea"/>
                <a:cs typeface="MS PGothic"/>
                <a:sym typeface="MS PGothic"/>
              </a:endParaRPr>
            </a:p>
          </p:txBody>
        </p:sp>
      </p:grpSp>
      <p:sp>
        <p:nvSpPr>
          <p:cNvPr id="3" name="Google Shape;377;p16">
            <a:extLst>
              <a:ext uri="{FF2B5EF4-FFF2-40B4-BE49-F238E27FC236}">
                <a16:creationId xmlns:a16="http://schemas.microsoft.com/office/drawing/2014/main" id="{AB706D9F-627F-2775-D8A2-F513EF778C46}"/>
              </a:ext>
            </a:extLst>
          </p:cNvPr>
          <p:cNvSpPr/>
          <p:nvPr/>
        </p:nvSpPr>
        <p:spPr>
          <a:xfrm>
            <a:off x="7314764" y="4740528"/>
            <a:ext cx="2475113" cy="1918972"/>
          </a:xfrm>
          <a:prstGeom prst="rect">
            <a:avLst/>
          </a:prstGeom>
          <a:solidFill>
            <a:srgbClr val="B9D3DA"/>
          </a:solidFill>
          <a:ln>
            <a:noFill/>
          </a:ln>
        </p:spPr>
        <p:txBody>
          <a:bodyPr spcFirstLastPara="1" wrap="square" lIns="91425" tIns="45700" rIns="91425" bIns="45700" anchor="ctr" anchorCtr="0">
            <a:noAutofit/>
          </a:bodyPr>
          <a:lstStyle/>
          <a:p>
            <a:pPr algn="ctr"/>
            <a:endParaRPr lang="en-US" altLang="ja-JP" sz="1200" b="1">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endParaRPr>
          </a:p>
          <a:p>
            <a:r>
              <a:rPr kumimoji="1" lang="ja-JP" altLang="en-US" sz="1200" b="1">
                <a:solidFill>
                  <a:schemeClr val="tx1">
                    <a:lumMod val="85000"/>
                    <a:lumOff val="15000"/>
                  </a:schemeClr>
                </a:solidFill>
                <a:latin typeface="游ゴシック" panose="020B0400000000000000" pitchFamily="50" charset="-128"/>
                <a:ea typeface="游ゴシック" panose="020B0400000000000000" pitchFamily="50" charset="-128"/>
              </a:rPr>
              <a:t>　　　　</a:t>
            </a:r>
            <a:endParaRPr kumimoji="1" lang="en-US" altLang="ja-JP" sz="1200" b="1">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ja-JP" altLang="en-US" sz="1200" b="1">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200" b="1">
              <a:solidFill>
                <a:schemeClr val="tx1">
                  <a:lumMod val="85000"/>
                  <a:lumOff val="15000"/>
                </a:schemeClr>
              </a:solidFill>
              <a:latin typeface="游ゴシック" panose="020B0400000000000000" pitchFamily="50" charset="-128"/>
              <a:ea typeface="游ゴシック" panose="020B0400000000000000" pitchFamily="50" charset="-128"/>
            </a:endParaRPr>
          </a:p>
          <a:p>
            <a:pPr algn="ctr"/>
            <a:r>
              <a:rPr kumimoji="1" lang="en-US" altLang="ja-JP" sz="1200" b="1">
                <a:solidFill>
                  <a:schemeClr val="tx1">
                    <a:lumMod val="85000"/>
                    <a:lumOff val="15000"/>
                  </a:schemeClr>
                </a:solidFill>
                <a:latin typeface="游ゴシック" panose="020B0400000000000000" pitchFamily="50" charset="-128"/>
                <a:ea typeface="游ゴシック" panose="020B0400000000000000" pitchFamily="50" charset="-128"/>
              </a:rPr>
              <a:t>SNS</a:t>
            </a:r>
            <a:r>
              <a:rPr kumimoji="1" lang="ja-JP" altLang="en-US" sz="1200" b="1">
                <a:solidFill>
                  <a:schemeClr val="tx1">
                    <a:lumMod val="85000"/>
                    <a:lumOff val="15000"/>
                  </a:schemeClr>
                </a:solidFill>
                <a:latin typeface="游ゴシック" panose="020B0400000000000000" pitchFamily="50" charset="-128"/>
                <a:ea typeface="游ゴシック" panose="020B0400000000000000" pitchFamily="50" charset="-128"/>
              </a:rPr>
              <a:t>相談</a:t>
            </a:r>
          </a:p>
          <a:p>
            <a:pPr algn="ctr"/>
            <a:r>
              <a:rPr kumimoji="1" lang="ja-JP" altLang="en-US" sz="1200" b="1">
                <a:solidFill>
                  <a:schemeClr val="tx1">
                    <a:lumMod val="85000"/>
                    <a:lumOff val="15000"/>
                  </a:schemeClr>
                </a:solidFill>
                <a:latin typeface="游ゴシック" panose="020B0400000000000000" pitchFamily="50" charset="-128"/>
                <a:ea typeface="游ゴシック" panose="020B0400000000000000" pitchFamily="50" charset="-128"/>
              </a:rPr>
              <a:t>メール相談</a:t>
            </a:r>
            <a:endParaRPr kumimoji="1" lang="en-US" altLang="ja-JP" sz="1200" b="1">
              <a:solidFill>
                <a:schemeClr val="tx1">
                  <a:lumMod val="85000"/>
                  <a:lumOff val="15000"/>
                </a:schemeClr>
              </a:solidFill>
              <a:latin typeface="游ゴシック" panose="020B0400000000000000" pitchFamily="50" charset="-128"/>
              <a:ea typeface="游ゴシック" panose="020B0400000000000000" pitchFamily="50" charset="-128"/>
            </a:endParaRPr>
          </a:p>
          <a:p>
            <a:endParaRPr kumimoji="1" lang="en-US" altLang="ja-JP" sz="1200" b="1">
              <a:solidFill>
                <a:schemeClr val="tx1">
                  <a:lumMod val="85000"/>
                  <a:lumOff val="15000"/>
                </a:schemeClr>
              </a:solidFill>
              <a:latin typeface="游ゴシック" panose="020B0400000000000000" pitchFamily="50" charset="-128"/>
              <a:ea typeface="游ゴシック" panose="020B0400000000000000" pitchFamily="50" charset="-128"/>
            </a:endParaRPr>
          </a:p>
          <a:p>
            <a:r>
              <a:rPr kumimoji="1" lang="ja-JP" altLang="en-US" sz="1050" b="1">
                <a:latin typeface="游ゴシック" panose="020B0400000000000000" pitchFamily="50" charset="-128"/>
                <a:ea typeface="游ゴシック" panose="020B0400000000000000" pitchFamily="50" charset="-128"/>
              </a:rPr>
              <a:t>　　　　　毎日</a:t>
            </a:r>
            <a:r>
              <a:rPr kumimoji="1" lang="en-US" altLang="ja-JP" sz="1050" b="1">
                <a:latin typeface="游ゴシック" panose="020B0400000000000000" pitchFamily="50" charset="-128"/>
                <a:ea typeface="游ゴシック" panose="020B0400000000000000" pitchFamily="50" charset="-128"/>
              </a:rPr>
              <a:t>17</a:t>
            </a:r>
            <a:r>
              <a:rPr kumimoji="1" lang="ja-JP" altLang="en-US" sz="1050" b="1">
                <a:latin typeface="游ゴシック" panose="020B0400000000000000" pitchFamily="50" charset="-128"/>
                <a:ea typeface="游ゴシック" panose="020B0400000000000000" pitchFamily="50" charset="-128"/>
              </a:rPr>
              <a:t>時～</a:t>
            </a:r>
            <a:r>
              <a:rPr kumimoji="1" lang="en-US" altLang="ja-JP" sz="1050" b="1">
                <a:latin typeface="游ゴシック" panose="020B0400000000000000" pitchFamily="50" charset="-128"/>
                <a:ea typeface="游ゴシック" panose="020B0400000000000000" pitchFamily="50" charset="-128"/>
              </a:rPr>
              <a:t>21</a:t>
            </a:r>
            <a:r>
              <a:rPr kumimoji="1" lang="ja-JP" altLang="en-US" sz="1050" b="1">
                <a:latin typeface="游ゴシック" panose="020B0400000000000000" pitchFamily="50" charset="-128"/>
                <a:ea typeface="游ゴシック" panose="020B0400000000000000" pitchFamily="50" charset="-128"/>
              </a:rPr>
              <a:t>時まで。</a:t>
            </a:r>
          </a:p>
        </p:txBody>
      </p:sp>
      <p:pic>
        <p:nvPicPr>
          <p:cNvPr id="16" name="図 15">
            <a:extLst>
              <a:ext uri="{FF2B5EF4-FFF2-40B4-BE49-F238E27FC236}">
                <a16:creationId xmlns:a16="http://schemas.microsoft.com/office/drawing/2014/main" id="{0F661450-FC83-0F74-CAF8-C488266CB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7089" y="6139911"/>
            <a:ext cx="523919" cy="519589"/>
          </a:xfrm>
          <a:prstGeom prst="rect">
            <a:avLst/>
          </a:prstGeom>
        </p:spPr>
      </p:pic>
      <p:pic>
        <p:nvPicPr>
          <p:cNvPr id="17" name="Picture 2">
            <a:extLst>
              <a:ext uri="{FF2B5EF4-FFF2-40B4-BE49-F238E27FC236}">
                <a16:creationId xmlns:a16="http://schemas.microsoft.com/office/drawing/2014/main" id="{631A42D7-C4CB-37C5-E163-74475E8C62E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430" y="6168990"/>
            <a:ext cx="472690" cy="4726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5D1AC7F4-14AC-C998-6D43-B7547729C4F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7833" y="6147341"/>
            <a:ext cx="512159" cy="51215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descr="QR コード&#10;&#10;AI 生成コンテンツは誤りを含む可能性があります。">
            <a:extLst>
              <a:ext uri="{FF2B5EF4-FFF2-40B4-BE49-F238E27FC236}">
                <a16:creationId xmlns:a16="http://schemas.microsoft.com/office/drawing/2014/main" id="{4DBDCB34-EC34-7F59-8CC9-DC9900C01F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69279" y="6152144"/>
            <a:ext cx="497913" cy="497913"/>
          </a:xfrm>
          <a:prstGeom prst="rect">
            <a:avLst/>
          </a:prstGeom>
        </p:spPr>
      </p:pic>
      <p:sp>
        <p:nvSpPr>
          <p:cNvPr id="18" name="テキスト ボックス 17">
            <a:extLst>
              <a:ext uri="{FF2B5EF4-FFF2-40B4-BE49-F238E27FC236}">
                <a16:creationId xmlns:a16="http://schemas.microsoft.com/office/drawing/2014/main" id="{6B571DFF-EEEE-E315-2064-3A8B103AE318}"/>
              </a:ext>
            </a:extLst>
          </p:cNvPr>
          <p:cNvSpPr txBox="1"/>
          <p:nvPr/>
        </p:nvSpPr>
        <p:spPr>
          <a:xfrm>
            <a:off x="3185160" y="4889943"/>
            <a:ext cx="1725936" cy="461665"/>
          </a:xfrm>
          <a:prstGeom prst="rect">
            <a:avLst/>
          </a:prstGeom>
          <a:noFill/>
        </p:spPr>
        <p:txBody>
          <a:bodyPr wrap="square">
            <a:spAutoFit/>
          </a:bodyPr>
          <a:lstStyle/>
          <a:p>
            <a:pPr algn="ctr"/>
            <a:r>
              <a:rPr kumimoji="1" lang="zh-TW" altLang="en-US" sz="1200" b="1">
                <a:solidFill>
                  <a:schemeClr val="tx1">
                    <a:lumMod val="75000"/>
                    <a:lumOff val="25000"/>
                  </a:schemeClr>
                </a:solidFill>
                <a:latin typeface="+mn-ea"/>
              </a:rPr>
              <a:t>性犯罪被害相談電話</a:t>
            </a:r>
            <a:endParaRPr kumimoji="1" lang="en-US" altLang="zh-TW" sz="1200" b="1">
              <a:solidFill>
                <a:schemeClr val="tx1">
                  <a:lumMod val="75000"/>
                  <a:lumOff val="25000"/>
                </a:schemeClr>
              </a:solidFill>
              <a:latin typeface="+mn-ea"/>
            </a:endParaRPr>
          </a:p>
          <a:p>
            <a:pPr algn="ctr"/>
            <a:r>
              <a:rPr lang="ja-JP" altLang="en-US" sz="1200" b="1">
                <a:solidFill>
                  <a:schemeClr val="tx1">
                    <a:lumMod val="75000"/>
                    <a:lumOff val="25000"/>
                  </a:schemeClr>
                </a:solidFill>
                <a:latin typeface="HG丸ｺﾞｼｯｸM-PRO" panose="020F0600000000000000" pitchFamily="50" charset="-128"/>
                <a:ea typeface="HG丸ｺﾞｼｯｸM-PRO" panose="020F0600000000000000" pitchFamily="50" charset="-128"/>
              </a:rPr>
              <a:t>（警察）</a:t>
            </a:r>
            <a:endParaRPr lang="en-US" altLang="ja-JP" sz="1200" b="1">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CC7EF360-0AE4-DEE9-A721-C706BE9467B2}"/>
              </a:ext>
            </a:extLst>
          </p:cNvPr>
          <p:cNvSpPr txBox="1"/>
          <p:nvPr/>
        </p:nvSpPr>
        <p:spPr>
          <a:xfrm>
            <a:off x="304280" y="4883835"/>
            <a:ext cx="2248419" cy="461665"/>
          </a:xfrm>
          <a:prstGeom prst="rect">
            <a:avLst/>
          </a:prstGeom>
          <a:noFill/>
        </p:spPr>
        <p:txBody>
          <a:bodyPr wrap="square">
            <a:spAutoFit/>
          </a:bodyPr>
          <a:lstStyle/>
          <a:p>
            <a:pPr algn="ctr"/>
            <a:r>
              <a:rPr kumimoji="1" lang="ja-JP" altLang="en-US" sz="1200" b="1">
                <a:solidFill>
                  <a:schemeClr val="tx1">
                    <a:lumMod val="75000"/>
                    <a:lumOff val="25000"/>
                  </a:schemeClr>
                </a:solidFill>
                <a:latin typeface="+mn-ea"/>
              </a:rPr>
              <a:t>性犯罪・性暴力被害者のための</a:t>
            </a:r>
          </a:p>
          <a:p>
            <a:pPr algn="ctr"/>
            <a:r>
              <a:rPr kumimoji="1" lang="ja-JP" altLang="en-US" sz="1200" b="1">
                <a:solidFill>
                  <a:schemeClr val="tx1">
                    <a:lumMod val="75000"/>
                    <a:lumOff val="25000"/>
                  </a:schemeClr>
                </a:solidFill>
                <a:latin typeface="+mn-ea"/>
              </a:rPr>
              <a:t>ワンストップ支援センター</a:t>
            </a:r>
            <a:endParaRPr kumimoji="1" lang="en-US" altLang="ja-JP" sz="1200" b="1">
              <a:solidFill>
                <a:schemeClr val="tx1">
                  <a:lumMod val="75000"/>
                  <a:lumOff val="25000"/>
                </a:schemeClr>
              </a:solidFill>
              <a:latin typeface="+mn-ea"/>
            </a:endParaRPr>
          </a:p>
        </p:txBody>
      </p:sp>
      <p:sp>
        <p:nvSpPr>
          <p:cNvPr id="26" name="テキスト ボックス 25">
            <a:extLst>
              <a:ext uri="{FF2B5EF4-FFF2-40B4-BE49-F238E27FC236}">
                <a16:creationId xmlns:a16="http://schemas.microsoft.com/office/drawing/2014/main" id="{5CC106AA-BC50-4AE3-A764-C4C8AF1BB4E6}"/>
              </a:ext>
            </a:extLst>
          </p:cNvPr>
          <p:cNvSpPr txBox="1"/>
          <p:nvPr/>
        </p:nvSpPr>
        <p:spPr>
          <a:xfrm>
            <a:off x="5433165" y="4897642"/>
            <a:ext cx="1689100" cy="430887"/>
          </a:xfrm>
          <a:prstGeom prst="rect">
            <a:avLst/>
          </a:prstGeom>
          <a:noFill/>
        </p:spPr>
        <p:txBody>
          <a:bodyPr wrap="square">
            <a:spAutoFit/>
          </a:bodyPr>
          <a:lstStyle/>
          <a:p>
            <a:pPr lvl="0" algn="ctr"/>
            <a:r>
              <a:rPr lang="ja-JP" altLang="en-US" sz="1100" b="1">
                <a:latin typeface="+mn-ea"/>
              </a:rPr>
              <a:t>　児童相談所</a:t>
            </a:r>
            <a:endParaRPr lang="en-US" altLang="ja-JP" sz="1100" b="1">
              <a:latin typeface="+mn-ea"/>
            </a:endParaRPr>
          </a:p>
          <a:p>
            <a:pPr lvl="0" algn="ctr"/>
            <a:r>
              <a:rPr lang="ja-JP" altLang="en-US" sz="1100" b="1">
                <a:latin typeface="+mn-ea"/>
              </a:rPr>
              <a:t>虐待対応ダイヤル</a:t>
            </a:r>
            <a:endParaRPr lang="en-US" altLang="ja-JP" sz="1100" b="1">
              <a:latin typeface="+mn-ea"/>
            </a:endParaRPr>
          </a:p>
        </p:txBody>
      </p:sp>
      <p:sp>
        <p:nvSpPr>
          <p:cNvPr id="28" name="テキスト ボックス 27">
            <a:extLst>
              <a:ext uri="{FF2B5EF4-FFF2-40B4-BE49-F238E27FC236}">
                <a16:creationId xmlns:a16="http://schemas.microsoft.com/office/drawing/2014/main" id="{4DA37232-6245-6AF2-6621-06DAC250AFF5}"/>
              </a:ext>
            </a:extLst>
          </p:cNvPr>
          <p:cNvSpPr txBox="1"/>
          <p:nvPr/>
        </p:nvSpPr>
        <p:spPr>
          <a:xfrm>
            <a:off x="7831009" y="4897642"/>
            <a:ext cx="1424940" cy="461665"/>
          </a:xfrm>
          <a:prstGeom prst="rect">
            <a:avLst/>
          </a:prstGeom>
          <a:noFill/>
        </p:spPr>
        <p:txBody>
          <a:bodyPr wrap="square">
            <a:spAutoFit/>
          </a:bodyPr>
          <a:lstStyle/>
          <a:p>
            <a:pPr algn="ctr"/>
            <a:r>
              <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Cure</a:t>
            </a:r>
            <a:r>
              <a:rPr lang="ja-JP" altLang="en-US"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 </a:t>
            </a:r>
            <a:r>
              <a:rPr lang="en-US" altLang="ja-JP" sz="1200" b="1" dirty="0">
                <a:solidFill>
                  <a:schemeClr val="tx1">
                    <a:lumMod val="75000"/>
                    <a:lumOff val="25000"/>
                  </a:schemeClr>
                </a:solidFill>
                <a:latin typeface="HG丸ｺﾞｼｯｸM-PRO" panose="020F0600000000000000" pitchFamily="50" charset="-128"/>
                <a:ea typeface="HG丸ｺﾞｼｯｸM-PRO" panose="020F0600000000000000" pitchFamily="50" charset="-128"/>
                <a:cs typeface="Arial" panose="020B0604020202020204" pitchFamily="34" charset="0"/>
                <a:sym typeface="MS PGothic"/>
              </a:rPr>
              <a:t>time</a:t>
            </a:r>
          </a:p>
          <a:p>
            <a:pPr lvl="0" algn="ctr"/>
            <a:r>
              <a:rPr lang="ja-JP" altLang="en-US" sz="1200" b="1" dirty="0">
                <a:latin typeface="+mn-ea"/>
              </a:rPr>
              <a:t>キュアタイム</a:t>
            </a:r>
            <a:endParaRPr lang="en-US" altLang="ja-JP" sz="1200" b="1" dirty="0">
              <a:latin typeface="+mn-ea"/>
            </a:endParaRPr>
          </a:p>
        </p:txBody>
      </p:sp>
      <p:sp>
        <p:nvSpPr>
          <p:cNvPr id="2" name="四角形: 角を丸くする 1">
            <a:extLst>
              <a:ext uri="{FF2B5EF4-FFF2-40B4-BE49-F238E27FC236}">
                <a16:creationId xmlns:a16="http://schemas.microsoft.com/office/drawing/2014/main" id="{19BD2189-8130-99B4-EFF3-C4D8E8648B28}"/>
              </a:ext>
            </a:extLst>
          </p:cNvPr>
          <p:cNvSpPr/>
          <p:nvPr/>
        </p:nvSpPr>
        <p:spPr>
          <a:xfrm>
            <a:off x="754816" y="2695419"/>
            <a:ext cx="8553157" cy="1548000"/>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tx2">
                    <a:lumMod val="50000"/>
                  </a:schemeClr>
                </a:solidFill>
                <a:latin typeface="+mn-ea"/>
              </a:rPr>
              <a:t>担任の先生、養護の先生、スクールカウンセラー、スクールソーシャルワーカー</a:t>
            </a:r>
          </a:p>
          <a:p>
            <a:pPr marL="449263" indent="-449263">
              <a:spcBef>
                <a:spcPts val="600"/>
              </a:spcBef>
              <a:buFont typeface="Wingdings" panose="05000000000000000000" pitchFamily="2" charset="2"/>
              <a:buChar char="l"/>
            </a:pPr>
            <a:r>
              <a:rPr lang="ja-JP" altLang="en-US" sz="2800" b="1" spc="200" dirty="0">
                <a:solidFill>
                  <a:schemeClr val="tx2">
                    <a:lumMod val="50000"/>
                  </a:schemeClr>
                </a:solidFill>
                <a:latin typeface="+mn-ea"/>
              </a:rPr>
              <a:t>保護者、そのほかの身近な人　など</a:t>
            </a:r>
          </a:p>
        </p:txBody>
      </p:sp>
    </p:spTree>
    <p:extLst>
      <p:ext uri="{BB962C8B-B14F-4D97-AF65-F5344CB8AC3E}">
        <p14:creationId xmlns:p14="http://schemas.microsoft.com/office/powerpoint/2010/main" val="325006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64C71-8792-61B6-7024-6DC00F80E207}"/>
            </a:ext>
          </a:extLst>
        </p:cNvPr>
        <p:cNvGrpSpPr/>
        <p:nvPr/>
      </p:nvGrpSpPr>
      <p:grpSpPr>
        <a:xfrm>
          <a:off x="0" y="0"/>
          <a:ext cx="0" cy="0"/>
          <a:chOff x="0" y="0"/>
          <a:chExt cx="0" cy="0"/>
        </a:xfrm>
      </p:grpSpPr>
      <p:pic>
        <p:nvPicPr>
          <p:cNvPr id="2" name="図 1" descr="挿絵, 記号, 男 が含まれている画像&#10;&#10;AI 生成コンテンツは誤りを含む可能性があります。">
            <a:extLst>
              <a:ext uri="{FF2B5EF4-FFF2-40B4-BE49-F238E27FC236}">
                <a16:creationId xmlns:a16="http://schemas.microsoft.com/office/drawing/2014/main" id="{256143F9-5DD8-AA0F-8C04-92CE3656E0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812" y="4897539"/>
            <a:ext cx="1019182" cy="1200819"/>
          </a:xfrm>
          <a:prstGeom prst="rect">
            <a:avLst/>
          </a:prstGeom>
        </p:spPr>
      </p:pic>
      <p:pic>
        <p:nvPicPr>
          <p:cNvPr id="6" name="図 5" descr="記号 が含まれている画像&#10;&#10;AI 生成コンテンツは誤りを含む可能性があります。">
            <a:extLst>
              <a:ext uri="{FF2B5EF4-FFF2-40B4-BE49-F238E27FC236}">
                <a16:creationId xmlns:a16="http://schemas.microsoft.com/office/drawing/2014/main" id="{DCCE2711-2792-522B-DE7F-9ECEB04E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164" y="4951365"/>
            <a:ext cx="875326" cy="1144841"/>
          </a:xfrm>
          <a:prstGeom prst="rect">
            <a:avLst/>
          </a:prstGeom>
        </p:spPr>
      </p:pic>
      <p:sp>
        <p:nvSpPr>
          <p:cNvPr id="3" name="スライド番号プレースホルダー 3">
            <a:extLst>
              <a:ext uri="{FF2B5EF4-FFF2-40B4-BE49-F238E27FC236}">
                <a16:creationId xmlns:a16="http://schemas.microsoft.com/office/drawing/2014/main" id="{490EC62D-A041-EA35-389B-631FDEFD0777}"/>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dirty="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BE33A968-3D6E-05AE-3E6E-05FD2AC38977}"/>
              </a:ext>
            </a:extLst>
          </p:cNvPr>
          <p:cNvSpPr/>
          <p:nvPr/>
        </p:nvSpPr>
        <p:spPr>
          <a:xfrm>
            <a:off x="1630512" y="198499"/>
            <a:ext cx="6662400" cy="120032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自分と相手を守るもの</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～距離感</a:t>
            </a:r>
            <a:r>
              <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境界線</a:t>
            </a:r>
            <a:r>
              <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ってなに？～</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89AE6948-9760-E3D7-E578-F7BD4439127F}"/>
              </a:ext>
            </a:extLst>
          </p:cNvPr>
          <p:cNvSpPr/>
          <p:nvPr/>
        </p:nvSpPr>
        <p:spPr>
          <a:xfrm>
            <a:off x="272256" y="1419470"/>
            <a:ext cx="9361489"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自分の心や体は自分だけのものです。他人との距離は自分自身で決めることができます。自分と相手を守るときに距離感が役立ちます。</a:t>
            </a:r>
          </a:p>
        </p:txBody>
      </p:sp>
      <p:grpSp>
        <p:nvGrpSpPr>
          <p:cNvPr id="5" name="グループ化 4">
            <a:extLst>
              <a:ext uri="{FF2B5EF4-FFF2-40B4-BE49-F238E27FC236}">
                <a16:creationId xmlns:a16="http://schemas.microsoft.com/office/drawing/2014/main" id="{4844D2CE-0F8C-D03B-8767-EA35E42E671A}"/>
              </a:ext>
            </a:extLst>
          </p:cNvPr>
          <p:cNvGrpSpPr/>
          <p:nvPr/>
        </p:nvGrpSpPr>
        <p:grpSpPr>
          <a:xfrm>
            <a:off x="485746" y="2525755"/>
            <a:ext cx="4251600" cy="2099500"/>
            <a:chOff x="485746" y="2578009"/>
            <a:chExt cx="4251600" cy="2099500"/>
          </a:xfrm>
        </p:grpSpPr>
        <p:sp>
          <p:nvSpPr>
            <p:cNvPr id="67" name="四角形: 角を丸くする 66">
              <a:extLst>
                <a:ext uri="{FF2B5EF4-FFF2-40B4-BE49-F238E27FC236}">
                  <a16:creationId xmlns:a16="http://schemas.microsoft.com/office/drawing/2014/main" id="{CA87B48B-E95F-99A6-3EE0-588F4DBB03A2}"/>
                </a:ext>
              </a:extLst>
            </p:cNvPr>
            <p:cNvSpPr/>
            <p:nvPr/>
          </p:nvSpPr>
          <p:spPr>
            <a:xfrm>
              <a:off x="486655"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a:ea typeface="Meiryo UI"/>
                  <a:cs typeface="+mn-cs"/>
                </a:rPr>
                <a:t>体の距離感</a:t>
              </a:r>
            </a:p>
          </p:txBody>
        </p:sp>
        <p:sp>
          <p:nvSpPr>
            <p:cNvPr id="68" name="四角形: 角を丸くする 67">
              <a:extLst>
                <a:ext uri="{FF2B5EF4-FFF2-40B4-BE49-F238E27FC236}">
                  <a16:creationId xmlns:a16="http://schemas.microsoft.com/office/drawing/2014/main" id="{3DDE1449-3B3B-7053-A391-A9952B298DB1}"/>
                </a:ext>
              </a:extLst>
            </p:cNvPr>
            <p:cNvSpPr/>
            <p:nvPr/>
          </p:nvSpPr>
          <p:spPr>
            <a:xfrm>
              <a:off x="486655"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69" name="正方形/長方形 68">
              <a:extLst>
                <a:ext uri="{FF2B5EF4-FFF2-40B4-BE49-F238E27FC236}">
                  <a16:creationId xmlns:a16="http://schemas.microsoft.com/office/drawing/2014/main" id="{4071BD1C-E1EA-4F92-B502-99291EA21A0C}"/>
                </a:ext>
              </a:extLst>
            </p:cNvPr>
            <p:cNvSpPr/>
            <p:nvPr/>
          </p:nvSpPr>
          <p:spPr>
            <a:xfrm>
              <a:off x="485746"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70" name="四角形: 角を丸くする 69">
              <a:extLst>
                <a:ext uri="{FF2B5EF4-FFF2-40B4-BE49-F238E27FC236}">
                  <a16:creationId xmlns:a16="http://schemas.microsoft.com/office/drawing/2014/main" id="{1275ECC3-4C1A-4D55-70BF-660924E89814}"/>
                </a:ext>
              </a:extLst>
            </p:cNvPr>
            <p:cNvSpPr/>
            <p:nvPr/>
          </p:nvSpPr>
          <p:spPr>
            <a:xfrm>
              <a:off x="486655"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Meiryo UI"/>
                <a:ea typeface="Meiryo UI"/>
                <a:cs typeface="+mn-cs"/>
              </a:endParaRPr>
            </a:p>
          </p:txBody>
        </p:sp>
      </p:grpSp>
      <p:sp>
        <p:nvSpPr>
          <p:cNvPr id="71" name="正方形/長方形 70">
            <a:extLst>
              <a:ext uri="{FF2B5EF4-FFF2-40B4-BE49-F238E27FC236}">
                <a16:creationId xmlns:a16="http://schemas.microsoft.com/office/drawing/2014/main" id="{650018BD-B06D-2983-F5C4-E1046E08FEFE}"/>
              </a:ext>
            </a:extLst>
          </p:cNvPr>
          <p:cNvSpPr/>
          <p:nvPr/>
        </p:nvSpPr>
        <p:spPr>
          <a:xfrm>
            <a:off x="539161" y="3141516"/>
            <a:ext cx="4144770"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心地よい距離は人によって違います。近寄られるのをいやがる人もいます。</a:t>
            </a:r>
          </a:p>
        </p:txBody>
      </p:sp>
      <p:sp>
        <p:nvSpPr>
          <p:cNvPr id="4" name="四角形: 角を丸くする 3">
            <a:extLst>
              <a:ext uri="{FF2B5EF4-FFF2-40B4-BE49-F238E27FC236}">
                <a16:creationId xmlns:a16="http://schemas.microsoft.com/office/drawing/2014/main" id="{49372FA6-6572-7973-DA30-8B2D3818B425}"/>
              </a:ext>
            </a:extLst>
          </p:cNvPr>
          <p:cNvSpPr/>
          <p:nvPr/>
        </p:nvSpPr>
        <p:spPr>
          <a:xfrm>
            <a:off x="509977" y="5279142"/>
            <a:ext cx="4220382" cy="1233509"/>
          </a:xfrm>
          <a:prstGeom prst="roundRect">
            <a:avLst>
              <a:gd name="adj" fmla="val 13513"/>
            </a:avLst>
          </a:prstGeom>
          <a:solidFill>
            <a:schemeClr val="bg1"/>
          </a:solidFill>
          <a:ln w="38100">
            <a:solidFill>
              <a:schemeClr val="accent3">
                <a:lumMod val="50000"/>
              </a:schemeClr>
            </a:solidFill>
            <a:prstDash val="sysDot"/>
          </a:ln>
        </p:spPr>
        <p:txBody>
          <a:bodyPr wrap="square" tIns="1440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あなたが相手と接するときに心地よいと感じる距離を考えてみましょう。</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①家族　②友達　③知らない人</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endParaRPr>
          </a:p>
        </p:txBody>
      </p:sp>
      <p:sp>
        <p:nvSpPr>
          <p:cNvPr id="33" name="四角形: 角を丸くする 32">
            <a:extLst>
              <a:ext uri="{FF2B5EF4-FFF2-40B4-BE49-F238E27FC236}">
                <a16:creationId xmlns:a16="http://schemas.microsoft.com/office/drawing/2014/main" id="{6AB5018E-418F-D9DA-A89B-020C3149D481}"/>
              </a:ext>
            </a:extLst>
          </p:cNvPr>
          <p:cNvSpPr>
            <a:spLocks noChangeAspect="1"/>
          </p:cNvSpPr>
          <p:nvPr/>
        </p:nvSpPr>
        <p:spPr>
          <a:xfrm>
            <a:off x="729105" y="5000040"/>
            <a:ext cx="432000" cy="432000"/>
          </a:xfrm>
          <a:prstGeom prst="roundRect">
            <a:avLst/>
          </a:prstGeom>
          <a:solidFill>
            <a:schemeClr val="bg1"/>
          </a:solidFill>
          <a:ln w="285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89B8AA">
                    <a:lumMod val="50000"/>
                  </a:srgbClr>
                </a:solidFill>
                <a:effectLst/>
                <a:uLnTx/>
                <a:uFillTx/>
                <a:latin typeface="Meiryo UI"/>
                <a:ea typeface="Meiryo UI"/>
                <a:cs typeface="+mn-cs"/>
              </a:rPr>
              <a:t>？</a:t>
            </a:r>
          </a:p>
        </p:txBody>
      </p:sp>
      <p:pic>
        <p:nvPicPr>
          <p:cNvPr id="28" name="図 27" descr="抽象, 挿絵 が含まれている画像&#10;&#10;自動的に生成された説明">
            <a:extLst>
              <a:ext uri="{FF2B5EF4-FFF2-40B4-BE49-F238E27FC236}">
                <a16:creationId xmlns:a16="http://schemas.microsoft.com/office/drawing/2014/main" id="{8CDDF7BB-9F7D-F1DC-9A9A-0E3F8AF864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2266" y="4876349"/>
            <a:ext cx="1021285" cy="1260000"/>
          </a:xfrm>
          <a:prstGeom prst="rect">
            <a:avLst/>
          </a:prstGeom>
        </p:spPr>
      </p:pic>
      <p:pic>
        <p:nvPicPr>
          <p:cNvPr id="29" name="図 28" descr="アイコン&#10;&#10;自動的に生成された説明">
            <a:extLst>
              <a:ext uri="{FF2B5EF4-FFF2-40B4-BE49-F238E27FC236}">
                <a16:creationId xmlns:a16="http://schemas.microsoft.com/office/drawing/2014/main" id="{5209FE7E-AFFC-6547-3F50-56C3DAB4F7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10718" y="4876349"/>
            <a:ext cx="938615" cy="1260000"/>
          </a:xfrm>
          <a:prstGeom prst="rect">
            <a:avLst/>
          </a:prstGeom>
        </p:spPr>
      </p:pic>
      <p:grpSp>
        <p:nvGrpSpPr>
          <p:cNvPr id="34" name="グループ化 33">
            <a:extLst>
              <a:ext uri="{FF2B5EF4-FFF2-40B4-BE49-F238E27FC236}">
                <a16:creationId xmlns:a16="http://schemas.microsoft.com/office/drawing/2014/main" id="{CAD51547-5BC8-3FEC-F392-D503F96E5867}"/>
              </a:ext>
            </a:extLst>
          </p:cNvPr>
          <p:cNvGrpSpPr/>
          <p:nvPr/>
        </p:nvGrpSpPr>
        <p:grpSpPr>
          <a:xfrm>
            <a:off x="5178234" y="2525755"/>
            <a:ext cx="4251600" cy="2099500"/>
            <a:chOff x="5178234" y="2578009"/>
            <a:chExt cx="4251600" cy="2099500"/>
          </a:xfrm>
        </p:grpSpPr>
        <p:sp>
          <p:nvSpPr>
            <p:cNvPr id="35" name="四角形: 角を丸くする 34">
              <a:extLst>
                <a:ext uri="{FF2B5EF4-FFF2-40B4-BE49-F238E27FC236}">
                  <a16:creationId xmlns:a16="http://schemas.microsoft.com/office/drawing/2014/main" id="{B1FF6D2E-B8EF-8567-0E24-322CF73E86F9}"/>
                </a:ext>
              </a:extLst>
            </p:cNvPr>
            <p:cNvSpPr/>
            <p:nvPr/>
          </p:nvSpPr>
          <p:spPr>
            <a:xfrm>
              <a:off x="5179143"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a:ea typeface="Meiryo UI"/>
                  <a:cs typeface="+mn-cs"/>
                </a:rPr>
                <a:t>心の距離感</a:t>
              </a:r>
            </a:p>
          </p:txBody>
        </p:sp>
        <p:sp>
          <p:nvSpPr>
            <p:cNvPr id="36" name="四角形: 角を丸くする 35">
              <a:extLst>
                <a:ext uri="{FF2B5EF4-FFF2-40B4-BE49-F238E27FC236}">
                  <a16:creationId xmlns:a16="http://schemas.microsoft.com/office/drawing/2014/main" id="{BFC29B20-E2E3-CCC4-C2CC-1BFEFBF6895D}"/>
                </a:ext>
              </a:extLst>
            </p:cNvPr>
            <p:cNvSpPr/>
            <p:nvPr/>
          </p:nvSpPr>
          <p:spPr>
            <a:xfrm>
              <a:off x="5179143"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7" name="正方形/長方形 36">
              <a:extLst>
                <a:ext uri="{FF2B5EF4-FFF2-40B4-BE49-F238E27FC236}">
                  <a16:creationId xmlns:a16="http://schemas.microsoft.com/office/drawing/2014/main" id="{C1BB2E92-82C9-F3E0-B960-75329E47418B}"/>
                </a:ext>
              </a:extLst>
            </p:cNvPr>
            <p:cNvSpPr/>
            <p:nvPr/>
          </p:nvSpPr>
          <p:spPr>
            <a:xfrm>
              <a:off x="5178234"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38" name="四角形: 角を丸くする 37">
              <a:extLst>
                <a:ext uri="{FF2B5EF4-FFF2-40B4-BE49-F238E27FC236}">
                  <a16:creationId xmlns:a16="http://schemas.microsoft.com/office/drawing/2014/main" id="{04A060B8-EBE5-7212-70E1-4B3F788142FF}"/>
                </a:ext>
              </a:extLst>
            </p:cNvPr>
            <p:cNvSpPr/>
            <p:nvPr/>
          </p:nvSpPr>
          <p:spPr>
            <a:xfrm>
              <a:off x="5179143"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FFFFFF"/>
                </a:solidFill>
                <a:effectLst/>
                <a:uLnTx/>
                <a:uFillTx/>
                <a:latin typeface="Meiryo UI"/>
                <a:ea typeface="Meiryo UI"/>
                <a:cs typeface="+mn-cs"/>
              </a:endParaRPr>
            </a:p>
          </p:txBody>
        </p:sp>
      </p:grpSp>
      <p:sp>
        <p:nvSpPr>
          <p:cNvPr id="39" name="正方形/長方形 38">
            <a:extLst>
              <a:ext uri="{FF2B5EF4-FFF2-40B4-BE49-F238E27FC236}">
                <a16:creationId xmlns:a16="http://schemas.microsoft.com/office/drawing/2014/main" id="{490DD5E3-2C82-3BAA-4B99-C1C3AA133811}"/>
              </a:ext>
            </a:extLst>
          </p:cNvPr>
          <p:cNvSpPr/>
          <p:nvPr/>
        </p:nvSpPr>
        <p:spPr>
          <a:xfrm>
            <a:off x="5231649" y="3141516"/>
            <a:ext cx="4144770"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どんなに仲のよい相手でも、いつも自分と同じ気持ちではありません。相手の気持ちを大切にし、自分の気持ちも大切にしましょう。</a:t>
            </a:r>
            <a:endParaRPr kumimoji="0" lang="en-US" altLang="ja-JP" sz="2000" b="1" i="0" u="none" strike="noStrike" kern="1200" cap="none" spc="5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p:txBody>
      </p:sp>
      <p:sp>
        <p:nvSpPr>
          <p:cNvPr id="40" name="楕円 25">
            <a:extLst>
              <a:ext uri="{FF2B5EF4-FFF2-40B4-BE49-F238E27FC236}">
                <a16:creationId xmlns:a16="http://schemas.microsoft.com/office/drawing/2014/main" id="{ED8FFBBA-14D6-77CF-A0DD-AC797C5FA774}"/>
              </a:ext>
            </a:extLst>
          </p:cNvPr>
          <p:cNvSpPr/>
          <p:nvPr/>
        </p:nvSpPr>
        <p:spPr>
          <a:xfrm flipH="1">
            <a:off x="4879071" y="4363614"/>
            <a:ext cx="1681833" cy="575050"/>
          </a:xfrm>
          <a:prstGeom prst="wedgeEllipseCallout">
            <a:avLst>
              <a:gd name="adj1" fmla="val -45475"/>
              <a:gd name="adj2" fmla="val 61928"/>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1" name="楕円 42">
            <a:extLst>
              <a:ext uri="{FF2B5EF4-FFF2-40B4-BE49-F238E27FC236}">
                <a16:creationId xmlns:a16="http://schemas.microsoft.com/office/drawing/2014/main" id="{98BF9908-7E83-0E0D-C779-8FAED60A7E41}"/>
              </a:ext>
            </a:extLst>
          </p:cNvPr>
          <p:cNvSpPr/>
          <p:nvPr/>
        </p:nvSpPr>
        <p:spPr>
          <a:xfrm>
            <a:off x="8024295" y="4346955"/>
            <a:ext cx="1651178" cy="598405"/>
          </a:xfrm>
          <a:prstGeom prst="wedgeEllipseCallout">
            <a:avLst>
              <a:gd name="adj1" fmla="val -49225"/>
              <a:gd name="adj2" fmla="val 62966"/>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4" name="楕円 25">
            <a:extLst>
              <a:ext uri="{FF2B5EF4-FFF2-40B4-BE49-F238E27FC236}">
                <a16:creationId xmlns:a16="http://schemas.microsoft.com/office/drawing/2014/main" id="{4428CFB3-D4AA-8AD7-AB89-9B7955A7A50B}"/>
              </a:ext>
            </a:extLst>
          </p:cNvPr>
          <p:cNvSpPr/>
          <p:nvPr/>
        </p:nvSpPr>
        <p:spPr>
          <a:xfrm flipH="1">
            <a:off x="4890795" y="4385387"/>
            <a:ext cx="1681833" cy="575050"/>
          </a:xfrm>
          <a:prstGeom prst="wedgeEllipseCallout">
            <a:avLst>
              <a:gd name="adj1" fmla="val 3518"/>
              <a:gd name="adj2" fmla="val 63505"/>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5" name="楕円 42">
            <a:extLst>
              <a:ext uri="{FF2B5EF4-FFF2-40B4-BE49-F238E27FC236}">
                <a16:creationId xmlns:a16="http://schemas.microsoft.com/office/drawing/2014/main" id="{8074CCCD-542C-1572-18AD-A27BEA7D96B7}"/>
              </a:ext>
            </a:extLst>
          </p:cNvPr>
          <p:cNvSpPr/>
          <p:nvPr/>
        </p:nvSpPr>
        <p:spPr>
          <a:xfrm>
            <a:off x="8005875" y="4348631"/>
            <a:ext cx="1651178" cy="598405"/>
          </a:xfrm>
          <a:prstGeom prst="wedgeEllipseCallout">
            <a:avLst>
              <a:gd name="adj1" fmla="val 2502"/>
              <a:gd name="adj2" fmla="val 59935"/>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私は</a:t>
            </a:r>
            <a:r>
              <a:rPr kumimoji="1" lang="en-US" altLang="ja-JP" sz="1800" b="1" i="0" u="none" strike="noStrike" kern="1200" cap="none" spc="0" normalizeH="0" baseline="0" noProof="0" dirty="0">
                <a:ln>
                  <a:noFill/>
                </a:ln>
                <a:solidFill>
                  <a:srgbClr val="8AB6C1">
                    <a:lumMod val="50000"/>
                  </a:srgbClr>
                </a:solidFill>
                <a:effectLst/>
                <a:uLnTx/>
                <a:uFillTx/>
                <a:latin typeface="Meiryo UI"/>
                <a:ea typeface="Meiryo UI"/>
                <a:cs typeface="+mn-cs"/>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8AB6C1">
                    <a:lumMod val="50000"/>
                  </a:srgbClr>
                </a:solidFill>
                <a:effectLst/>
                <a:uLnTx/>
                <a:uFillTx/>
                <a:latin typeface="Meiryo UI"/>
                <a:ea typeface="Meiryo UI"/>
                <a:cs typeface="+mn-cs"/>
              </a:rPr>
              <a:t>だと思う</a:t>
            </a:r>
          </a:p>
        </p:txBody>
      </p:sp>
      <p:sp>
        <p:nvSpPr>
          <p:cNvPr id="46" name="二等辺三角形 45">
            <a:extLst>
              <a:ext uri="{FF2B5EF4-FFF2-40B4-BE49-F238E27FC236}">
                <a16:creationId xmlns:a16="http://schemas.microsoft.com/office/drawing/2014/main" id="{EFF042F6-6875-9424-5DB0-D85FE807DD8F}"/>
              </a:ext>
            </a:extLst>
          </p:cNvPr>
          <p:cNvSpPr/>
          <p:nvPr/>
        </p:nvSpPr>
        <p:spPr>
          <a:xfrm rot="20315867">
            <a:off x="5770073" y="5957618"/>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47" name="二等辺三角形 46">
            <a:extLst>
              <a:ext uri="{FF2B5EF4-FFF2-40B4-BE49-F238E27FC236}">
                <a16:creationId xmlns:a16="http://schemas.microsoft.com/office/drawing/2014/main" id="{801E6C24-6550-2BF3-1A51-482F99496178}"/>
              </a:ext>
            </a:extLst>
          </p:cNvPr>
          <p:cNvSpPr/>
          <p:nvPr/>
        </p:nvSpPr>
        <p:spPr>
          <a:xfrm rot="1284133" flipH="1">
            <a:off x="8552686" y="5900499"/>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nvGrpSpPr>
          <p:cNvPr id="48" name="グループ化 47">
            <a:extLst>
              <a:ext uri="{FF2B5EF4-FFF2-40B4-BE49-F238E27FC236}">
                <a16:creationId xmlns:a16="http://schemas.microsoft.com/office/drawing/2014/main" id="{D7D6B90E-D058-6624-D23B-F7EBC997DFDC}"/>
              </a:ext>
            </a:extLst>
          </p:cNvPr>
          <p:cNvGrpSpPr/>
          <p:nvPr/>
        </p:nvGrpSpPr>
        <p:grpSpPr>
          <a:xfrm>
            <a:off x="5262112" y="5905701"/>
            <a:ext cx="4390874" cy="944205"/>
            <a:chOff x="5262112" y="5671108"/>
            <a:chExt cx="4390874" cy="944205"/>
          </a:xfrm>
        </p:grpSpPr>
        <p:sp>
          <p:nvSpPr>
            <p:cNvPr id="49" name="二等辺三角形 48">
              <a:extLst>
                <a:ext uri="{FF2B5EF4-FFF2-40B4-BE49-F238E27FC236}">
                  <a16:creationId xmlns:a16="http://schemas.microsoft.com/office/drawing/2014/main" id="{D3D088E9-AC84-9E30-4B64-48D9E36B9862}"/>
                </a:ext>
              </a:extLst>
            </p:cNvPr>
            <p:cNvSpPr/>
            <p:nvPr/>
          </p:nvSpPr>
          <p:spPr>
            <a:xfrm rot="20315867">
              <a:off x="6682793" y="5671108"/>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sp>
          <p:nvSpPr>
            <p:cNvPr id="50" name="四角形: 角を丸くする 49">
              <a:extLst>
                <a:ext uri="{FF2B5EF4-FFF2-40B4-BE49-F238E27FC236}">
                  <a16:creationId xmlns:a16="http://schemas.microsoft.com/office/drawing/2014/main" id="{79210142-B7DC-A4DA-D814-54019C1F0EEF}"/>
                </a:ext>
              </a:extLst>
            </p:cNvPr>
            <p:cNvSpPr/>
            <p:nvPr/>
          </p:nvSpPr>
          <p:spPr>
            <a:xfrm>
              <a:off x="5262112" y="5978177"/>
              <a:ext cx="4390874" cy="637136"/>
            </a:xfrm>
            <a:prstGeom prst="roundRect">
              <a:avLst>
                <a:gd name="adj" fmla="val 2650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Meiryo UI"/>
                  <a:ea typeface="Meiryo UI"/>
                  <a:cs typeface="+mn-cs"/>
                </a:rPr>
                <a:t>一人ひとりの考えが違うのは当たり前。だから対話が必要になるね</a:t>
              </a:r>
            </a:p>
          </p:txBody>
        </p:sp>
        <p:sp>
          <p:nvSpPr>
            <p:cNvPr id="51" name="二等辺三角形 50">
              <a:extLst>
                <a:ext uri="{FF2B5EF4-FFF2-40B4-BE49-F238E27FC236}">
                  <a16:creationId xmlns:a16="http://schemas.microsoft.com/office/drawing/2014/main" id="{9C7087AA-EDCE-D1C9-588C-028D6F0FA4AC}"/>
                </a:ext>
              </a:extLst>
            </p:cNvPr>
            <p:cNvSpPr/>
            <p:nvPr/>
          </p:nvSpPr>
          <p:spPr>
            <a:xfrm rot="1284133" flipH="1">
              <a:off x="7606469" y="5684326"/>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sp>
        <p:nvSpPr>
          <p:cNvPr id="8" name="テキスト ボックス 1">
            <a:extLst>
              <a:ext uri="{FF2B5EF4-FFF2-40B4-BE49-F238E27FC236}">
                <a16:creationId xmlns:a16="http://schemas.microsoft.com/office/drawing/2014/main" id="{A9209E22-A934-5F48-0041-4AAA72E5D441}"/>
              </a:ext>
            </a:extLst>
          </p:cNvPr>
          <p:cNvSpPr txBox="1"/>
          <p:nvPr/>
        </p:nvSpPr>
        <p:spPr>
          <a:xfrm>
            <a:off x="0"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b" latinLnBrk="0" hangingPunct="1">
              <a:lnSpc>
                <a:spcPct val="100000"/>
              </a:lnSpc>
              <a:spcBef>
                <a:spcPct val="0"/>
              </a:spcBef>
              <a:spcAft>
                <a:spcPct val="0"/>
              </a:spcAft>
              <a:buClrTx/>
              <a:buSzTx/>
              <a:buFont typeface="Wingdings"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オプション</a:t>
            </a:r>
          </a:p>
        </p:txBody>
      </p:sp>
      <p:pic>
        <p:nvPicPr>
          <p:cNvPr id="15" name="図 14">
            <a:extLst>
              <a:ext uri="{FF2B5EF4-FFF2-40B4-BE49-F238E27FC236}">
                <a16:creationId xmlns:a16="http://schemas.microsoft.com/office/drawing/2014/main" id="{BC4C3904-FA45-FBF7-4EB9-ED8D0D2929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2576" y="3661834"/>
            <a:ext cx="2017655" cy="1556219"/>
          </a:xfrm>
          <a:prstGeom prst="rect">
            <a:avLst/>
          </a:prstGeom>
        </p:spPr>
      </p:pic>
    </p:spTree>
    <p:extLst>
      <p:ext uri="{BB962C8B-B14F-4D97-AF65-F5344CB8AC3E}">
        <p14:creationId xmlns:p14="http://schemas.microsoft.com/office/powerpoint/2010/main" val="310859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5</a:t>
            </a:fld>
            <a:endParaRPr kumimoji="1" lang="en-US" altLang="ja-JP">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538066" y="198499"/>
            <a:ext cx="8847294" cy="1200329"/>
          </a:xfrm>
          <a:prstGeom prst="rect">
            <a:avLst/>
          </a:prstGeom>
        </p:spPr>
        <p:txBody>
          <a:bodyPr wrap="none">
            <a:spAutoFit/>
          </a:bodyPr>
          <a:lstStyle/>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自分と相手を守るもの</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sz="3600" b="1" spc="200">
                <a:solidFill>
                  <a:schemeClr val="accent2">
                    <a:lumMod val="50000"/>
                  </a:schemeClr>
                </a:solidFill>
                <a:latin typeface="Meiryo UI" panose="020B0604030504040204" pitchFamily="50" charset="-128"/>
                <a:ea typeface="Meiryo UI" panose="020B0604030504040204" pitchFamily="50" charset="-128"/>
              </a:rPr>
              <a:t>～距離感</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a:solidFill>
                  <a:schemeClr val="accent2">
                    <a:lumMod val="50000"/>
                  </a:schemeClr>
                </a:solidFill>
                <a:latin typeface="Meiryo UI" panose="020B0604030504040204" pitchFamily="50" charset="-128"/>
                <a:ea typeface="Meiryo UI" panose="020B0604030504040204" pitchFamily="50" charset="-128"/>
              </a:rPr>
              <a:t>境界線</a:t>
            </a:r>
            <a:r>
              <a:rPr lang="en-US" altLang="ja-JP" sz="3600" b="1" spc="20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a:solidFill>
                  <a:schemeClr val="accent2">
                    <a:lumMod val="50000"/>
                  </a:schemeClr>
                </a:solidFill>
                <a:latin typeface="Meiryo UI" panose="020B0604030504040204" pitchFamily="50" charset="-128"/>
                <a:ea typeface="Meiryo UI" panose="020B0604030504040204" pitchFamily="50" charset="-128"/>
              </a:rPr>
              <a:t>が守られないときは？～</a:t>
            </a:r>
            <a:endParaRPr lang="en-US" altLang="ja-JP" sz="36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1419470"/>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a:spcBef>
                <a:spcPts val="600"/>
              </a:spcBef>
            </a:pPr>
            <a:r>
              <a:rPr lang="ja-JP" altLang="en-US" sz="2000" b="1">
                <a:solidFill>
                  <a:schemeClr val="accent2">
                    <a:lumMod val="50000"/>
                  </a:schemeClr>
                </a:solidFill>
                <a:latin typeface="Meiryo UI" panose="020B0604030504040204" pitchFamily="50" charset="-128"/>
                <a:ea typeface="Meiryo UI" panose="020B0604030504040204" pitchFamily="50" charset="-128"/>
              </a:rPr>
              <a:t>相手が近づいてきたり、体に触られたりして、いやだなぁと感じたら、自分の距離感が守られていないということです。あなたがいやなことはいやだと言うことができます。</a:t>
            </a:r>
          </a:p>
        </p:txBody>
      </p:sp>
      <p:sp>
        <p:nvSpPr>
          <p:cNvPr id="25" name="矢印: 左右 24">
            <a:extLst>
              <a:ext uri="{FF2B5EF4-FFF2-40B4-BE49-F238E27FC236}">
                <a16:creationId xmlns:a16="http://schemas.microsoft.com/office/drawing/2014/main" id="{B799920F-C1FC-4A2C-BDE3-6F4A615235C6}"/>
              </a:ext>
            </a:extLst>
          </p:cNvPr>
          <p:cNvSpPr/>
          <p:nvPr/>
        </p:nvSpPr>
        <p:spPr>
          <a:xfrm>
            <a:off x="3262673" y="3699132"/>
            <a:ext cx="1099519" cy="48463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A16DF64B-A28F-4ED6-8D61-03CB1973D0BE}"/>
              </a:ext>
            </a:extLst>
          </p:cNvPr>
          <p:cNvSpPr/>
          <p:nvPr/>
        </p:nvSpPr>
        <p:spPr>
          <a:xfrm>
            <a:off x="2379892" y="4716831"/>
            <a:ext cx="6907660" cy="1851921"/>
          </a:xfrm>
          <a:prstGeom prst="roundRect">
            <a:avLst>
              <a:gd name="adj" fmla="val 6072"/>
            </a:avLst>
          </a:prstGeom>
          <a:ln w="25400">
            <a:solidFill>
              <a:schemeClr val="accent3">
                <a:lumMod val="75000"/>
              </a:schemeClr>
            </a:solidFill>
          </a:ln>
        </p:spPr>
        <p:txBody>
          <a:bodyPr wrap="none" tIns="72000" bIns="72000">
            <a:spAutoFit/>
          </a:bodyPr>
          <a:lstStyle/>
          <a:p>
            <a:pPr marL="285750" indent="-285750">
              <a:spcBef>
                <a:spcPts val="3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自分がいやだと感じたことは、いやだと言ってよいのです</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3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相手がいやだと言ったら、相手の気持ちを受け入れましょう</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3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いやなときは、相手と距離を置いてみましょう</a:t>
            </a:r>
          </a:p>
          <a:p>
            <a:pPr marL="285750" indent="-285750">
              <a:spcBef>
                <a:spcPts val="3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自分の距離感が守られていないときは信頼できる大人に相談</a:t>
            </a:r>
            <a:b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しましょう</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2330D84E-CFA3-4086-9F7B-D85F1585B613}"/>
              </a:ext>
            </a:extLst>
          </p:cNvPr>
          <p:cNvSpPr>
            <a:spLocks/>
          </p:cNvSpPr>
          <p:nvPr/>
        </p:nvSpPr>
        <p:spPr>
          <a:xfrm>
            <a:off x="3153000" y="2288548"/>
            <a:ext cx="3600000"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a:solidFill>
                  <a:schemeClr val="bg1"/>
                </a:solidFill>
                <a:latin typeface="Meiryo UI" panose="020B0604030504040204" pitchFamily="50" charset="-128"/>
                <a:ea typeface="Meiryo UI" panose="020B0604030504040204" pitchFamily="50" charset="-128"/>
              </a:rPr>
              <a:t>「距離感」を守ろう</a:t>
            </a:r>
          </a:p>
        </p:txBody>
      </p:sp>
      <p:grpSp>
        <p:nvGrpSpPr>
          <p:cNvPr id="5" name="グループ化 4">
            <a:extLst>
              <a:ext uri="{FF2B5EF4-FFF2-40B4-BE49-F238E27FC236}">
                <a16:creationId xmlns:a16="http://schemas.microsoft.com/office/drawing/2014/main" id="{8B4FDCB8-FA88-483C-9A32-69359558241A}"/>
              </a:ext>
            </a:extLst>
          </p:cNvPr>
          <p:cNvGrpSpPr/>
          <p:nvPr/>
        </p:nvGrpSpPr>
        <p:grpSpPr>
          <a:xfrm>
            <a:off x="2237650" y="2822294"/>
            <a:ext cx="3286477" cy="1839361"/>
            <a:chOff x="1524220" y="2935508"/>
            <a:chExt cx="3286477" cy="1839361"/>
          </a:xfrm>
        </p:grpSpPr>
        <p:sp>
          <p:nvSpPr>
            <p:cNvPr id="44" name="正方形/長方形 43">
              <a:extLst>
                <a:ext uri="{FF2B5EF4-FFF2-40B4-BE49-F238E27FC236}">
                  <a16:creationId xmlns:a16="http://schemas.microsoft.com/office/drawing/2014/main" id="{1C9DFB00-F950-4C03-B48A-0E8F7406FBDB}"/>
                </a:ext>
              </a:extLst>
            </p:cNvPr>
            <p:cNvSpPr>
              <a:spLocks/>
            </p:cNvSpPr>
            <p:nvPr/>
          </p:nvSpPr>
          <p:spPr>
            <a:xfrm>
              <a:off x="1524220" y="2935508"/>
              <a:ext cx="3286477"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自分の距離感を守ろう</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pic>
          <p:nvPicPr>
            <p:cNvPr id="15" name="図 14" descr="抽象, 挿絵 が含まれている画像&#10;&#10;自動的に生成された説明">
              <a:extLst>
                <a:ext uri="{FF2B5EF4-FFF2-40B4-BE49-F238E27FC236}">
                  <a16:creationId xmlns:a16="http://schemas.microsoft.com/office/drawing/2014/main" id="{2D868DAD-ABA8-4501-90CC-9CC42CF3C4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6950" y="3298869"/>
              <a:ext cx="1196361" cy="1476000"/>
            </a:xfrm>
            <a:prstGeom prst="rect">
              <a:avLst/>
            </a:prstGeom>
          </p:spPr>
        </p:pic>
      </p:grpSp>
      <p:sp>
        <p:nvSpPr>
          <p:cNvPr id="19" name="正方形/長方形 18">
            <a:extLst>
              <a:ext uri="{FF2B5EF4-FFF2-40B4-BE49-F238E27FC236}">
                <a16:creationId xmlns:a16="http://schemas.microsoft.com/office/drawing/2014/main" id="{3AA99693-B7F3-4203-BE14-EE0224307CF6}"/>
              </a:ext>
            </a:extLst>
          </p:cNvPr>
          <p:cNvSpPr>
            <a:spLocks/>
          </p:cNvSpPr>
          <p:nvPr/>
        </p:nvSpPr>
        <p:spPr>
          <a:xfrm>
            <a:off x="6081472" y="2813373"/>
            <a:ext cx="3286477"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相手の距離感を守ろう</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2" name="二等辺三角形 21">
            <a:extLst>
              <a:ext uri="{FF2B5EF4-FFF2-40B4-BE49-F238E27FC236}">
                <a16:creationId xmlns:a16="http://schemas.microsoft.com/office/drawing/2014/main" id="{4388CDC1-0770-4133-82B1-6C4B309D0A43}"/>
              </a:ext>
            </a:extLst>
          </p:cNvPr>
          <p:cNvSpPr/>
          <p:nvPr/>
        </p:nvSpPr>
        <p:spPr>
          <a:xfrm rot="8317409" flipH="1">
            <a:off x="1533702" y="4194157"/>
            <a:ext cx="383982" cy="1858955"/>
          </a:xfrm>
          <a:prstGeom prst="triangle">
            <a:avLst>
              <a:gd name="adj" fmla="val 10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73227C6-7A8B-40C5-9DA3-81F07B4CC666}"/>
              </a:ext>
            </a:extLst>
          </p:cNvPr>
          <p:cNvSpPr/>
          <p:nvPr/>
        </p:nvSpPr>
        <p:spPr>
          <a:xfrm>
            <a:off x="26992" y="3325988"/>
            <a:ext cx="2242460" cy="142990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ja-JP" altLang="en-US" sz="1600" b="1" dirty="0">
                <a:solidFill>
                  <a:schemeClr val="tx1">
                    <a:lumMod val="75000"/>
                    <a:lumOff val="25000"/>
                  </a:schemeClr>
                </a:solidFill>
              </a:rPr>
              <a:t>相手に会う回数を</a:t>
            </a:r>
          </a:p>
          <a:p>
            <a:pPr algn="ctr"/>
            <a:r>
              <a:rPr kumimoji="1" lang="ja-JP" altLang="en-US" sz="1600" b="1" dirty="0">
                <a:solidFill>
                  <a:schemeClr val="tx1">
                    <a:lumMod val="75000"/>
                    <a:lumOff val="25000"/>
                  </a:schemeClr>
                </a:solidFill>
              </a:rPr>
              <a:t>減らしたり、</a:t>
            </a:r>
            <a:r>
              <a:rPr kumimoji="1" lang="en-US" altLang="ja-JP" sz="1600" b="1" dirty="0">
                <a:solidFill>
                  <a:schemeClr val="tx1">
                    <a:lumMod val="75000"/>
                    <a:lumOff val="25000"/>
                  </a:schemeClr>
                </a:solidFill>
              </a:rPr>
              <a:t>SNS</a:t>
            </a:r>
            <a:r>
              <a:rPr kumimoji="1" lang="ja-JP" altLang="en-US" sz="1600" b="1" dirty="0">
                <a:solidFill>
                  <a:schemeClr val="tx1">
                    <a:lumMod val="75000"/>
                    <a:lumOff val="25000"/>
                  </a:schemeClr>
                </a:solidFill>
              </a:rPr>
              <a:t>や</a:t>
            </a:r>
          </a:p>
          <a:p>
            <a:pPr algn="ctr"/>
            <a:r>
              <a:rPr kumimoji="1" lang="ja-JP" altLang="en-US" sz="1600" b="1" dirty="0">
                <a:solidFill>
                  <a:schemeClr val="tx1">
                    <a:lumMod val="75000"/>
                    <a:lumOff val="25000"/>
                  </a:schemeClr>
                </a:solidFill>
              </a:rPr>
              <a:t>電話などのやりとりを</a:t>
            </a:r>
          </a:p>
          <a:p>
            <a:pPr algn="ctr"/>
            <a:r>
              <a:rPr kumimoji="1" lang="ja-JP" altLang="en-US" sz="1600" b="1" dirty="0">
                <a:solidFill>
                  <a:schemeClr val="tx1">
                    <a:lumMod val="75000"/>
                    <a:lumOff val="25000"/>
                  </a:schemeClr>
                </a:solidFill>
              </a:rPr>
              <a:t>減らしたり、やめたりしましょう</a:t>
            </a:r>
          </a:p>
        </p:txBody>
      </p:sp>
      <p:sp>
        <p:nvSpPr>
          <p:cNvPr id="7" name="正方形/長方形 6">
            <a:extLst>
              <a:ext uri="{FF2B5EF4-FFF2-40B4-BE49-F238E27FC236}">
                <a16:creationId xmlns:a16="http://schemas.microsoft.com/office/drawing/2014/main" id="{2E39D136-4DAD-F8F0-4284-CA1749135E79}"/>
              </a:ext>
            </a:extLst>
          </p:cNvPr>
          <p:cNvSpPr>
            <a:spLocks/>
          </p:cNvSpPr>
          <p:nvPr/>
        </p:nvSpPr>
        <p:spPr>
          <a:xfrm>
            <a:off x="3378990" y="3250000"/>
            <a:ext cx="8547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対話</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5796F3D3-3AB3-614B-BEBF-9AF2BE1CFBB0}"/>
              </a:ext>
            </a:extLst>
          </p:cNvPr>
          <p:cNvSpPr>
            <a:spLocks/>
          </p:cNvSpPr>
          <p:nvPr/>
        </p:nvSpPr>
        <p:spPr>
          <a:xfrm>
            <a:off x="3269986" y="4100265"/>
            <a:ext cx="1072730"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3200" b="1" spc="200">
                <a:solidFill>
                  <a:schemeClr val="accent2">
                    <a:lumMod val="50000"/>
                  </a:schemeClr>
                </a:solidFill>
                <a:latin typeface="Meiryo UI" panose="020B0604030504040204" pitchFamily="50" charset="-128"/>
                <a:ea typeface="Meiryo UI" panose="020B0604030504040204" pitchFamily="50" charset="-128"/>
              </a:rPr>
              <a:t>同意</a:t>
            </a:r>
            <a:endParaRPr lang="en-US" altLang="ja-JP" sz="3200" b="1" spc="200">
              <a:solidFill>
                <a:schemeClr val="accent2">
                  <a:lumMod val="50000"/>
                </a:schemeClr>
              </a:solidFill>
              <a:latin typeface="Meiryo UI" panose="020B0604030504040204" pitchFamily="50" charset="-128"/>
              <a:ea typeface="Meiryo UI" panose="020B0604030504040204" pitchFamily="50" charset="-128"/>
            </a:endParaRPr>
          </a:p>
        </p:txBody>
      </p:sp>
      <p:pic>
        <p:nvPicPr>
          <p:cNvPr id="9" name="図 8" descr="アイコン&#10;&#10;自動的に生成された説明">
            <a:extLst>
              <a:ext uri="{FF2B5EF4-FFF2-40B4-BE49-F238E27FC236}">
                <a16:creationId xmlns:a16="http://schemas.microsoft.com/office/drawing/2014/main" id="{422CFC97-27F9-AA6D-A264-D5E7B517E3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6408" y="3189408"/>
            <a:ext cx="1099519" cy="1476000"/>
          </a:xfrm>
          <a:prstGeom prst="rect">
            <a:avLst/>
          </a:prstGeom>
        </p:spPr>
      </p:pic>
      <p:sp>
        <p:nvSpPr>
          <p:cNvPr id="10" name="矢印: 左右 9">
            <a:extLst>
              <a:ext uri="{FF2B5EF4-FFF2-40B4-BE49-F238E27FC236}">
                <a16:creationId xmlns:a16="http://schemas.microsoft.com/office/drawing/2014/main" id="{9A4123A0-D935-7E42-1F81-7D02303F1FBD}"/>
              </a:ext>
            </a:extLst>
          </p:cNvPr>
          <p:cNvSpPr/>
          <p:nvPr/>
        </p:nvSpPr>
        <p:spPr>
          <a:xfrm>
            <a:off x="5234246" y="3697529"/>
            <a:ext cx="1099519" cy="48463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FD25FAC-601F-3DBC-1374-E7E88E9DD9C0}"/>
              </a:ext>
            </a:extLst>
          </p:cNvPr>
          <p:cNvSpPr>
            <a:spLocks/>
          </p:cNvSpPr>
          <p:nvPr/>
        </p:nvSpPr>
        <p:spPr>
          <a:xfrm>
            <a:off x="5350563" y="3248397"/>
            <a:ext cx="8547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対話</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96437DA-49E0-42CE-92BF-67A34E345511}"/>
              </a:ext>
            </a:extLst>
          </p:cNvPr>
          <p:cNvSpPr>
            <a:spLocks/>
          </p:cNvSpPr>
          <p:nvPr/>
        </p:nvSpPr>
        <p:spPr>
          <a:xfrm>
            <a:off x="5241559" y="4098662"/>
            <a:ext cx="1072730"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3200" b="1" spc="200">
                <a:solidFill>
                  <a:schemeClr val="accent2">
                    <a:lumMod val="50000"/>
                  </a:schemeClr>
                </a:solidFill>
                <a:latin typeface="Meiryo UI" panose="020B0604030504040204" pitchFamily="50" charset="-128"/>
                <a:ea typeface="Meiryo UI" panose="020B0604030504040204" pitchFamily="50" charset="-128"/>
              </a:rPr>
              <a:t>同意</a:t>
            </a:r>
            <a:endParaRPr lang="en-US" altLang="ja-JP" sz="32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17" name="矢印: 左右 16">
            <a:extLst>
              <a:ext uri="{FF2B5EF4-FFF2-40B4-BE49-F238E27FC236}">
                <a16:creationId xmlns:a16="http://schemas.microsoft.com/office/drawing/2014/main" id="{BD803E26-7CEB-32F2-D1E4-C1007432FB58}"/>
              </a:ext>
            </a:extLst>
          </p:cNvPr>
          <p:cNvSpPr/>
          <p:nvPr/>
        </p:nvSpPr>
        <p:spPr>
          <a:xfrm>
            <a:off x="7157694" y="3705552"/>
            <a:ext cx="1099519" cy="48463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3B2249D-62BD-E897-AA5E-EC16A93A24C6}"/>
              </a:ext>
            </a:extLst>
          </p:cNvPr>
          <p:cNvSpPr>
            <a:spLocks/>
          </p:cNvSpPr>
          <p:nvPr/>
        </p:nvSpPr>
        <p:spPr>
          <a:xfrm>
            <a:off x="7274011" y="3256420"/>
            <a:ext cx="854721"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対話</a:t>
            </a:r>
            <a:endParaRPr lang="en-US" altLang="ja-JP" sz="2400" b="1" spc="200">
              <a:solidFill>
                <a:schemeClr val="accent2">
                  <a:lumMod val="50000"/>
                </a:schemeClr>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E16F1C13-2329-A843-00D4-0E765B28AFB5}"/>
              </a:ext>
            </a:extLst>
          </p:cNvPr>
          <p:cNvSpPr>
            <a:spLocks/>
          </p:cNvSpPr>
          <p:nvPr/>
        </p:nvSpPr>
        <p:spPr>
          <a:xfrm>
            <a:off x="7165007" y="4106685"/>
            <a:ext cx="1072730"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3200" b="1" spc="200">
                <a:solidFill>
                  <a:schemeClr val="accent2">
                    <a:lumMod val="50000"/>
                  </a:schemeClr>
                </a:solidFill>
                <a:latin typeface="Meiryo UI" panose="020B0604030504040204" pitchFamily="50" charset="-128"/>
                <a:ea typeface="Meiryo UI" panose="020B0604030504040204" pitchFamily="50" charset="-128"/>
              </a:rPr>
              <a:t>同意</a:t>
            </a:r>
            <a:endParaRPr lang="en-US" altLang="ja-JP" sz="3200" b="1" spc="200">
              <a:solidFill>
                <a:schemeClr val="accent2">
                  <a:lumMod val="50000"/>
                </a:schemeClr>
              </a:solidFill>
              <a:latin typeface="Meiryo UI" panose="020B0604030504040204" pitchFamily="50" charset="-128"/>
              <a:ea typeface="Meiryo UI" panose="020B0604030504040204" pitchFamily="50" charset="-128"/>
            </a:endParaRPr>
          </a:p>
        </p:txBody>
      </p:sp>
      <p:pic>
        <p:nvPicPr>
          <p:cNvPr id="4" name="図 3" descr="挿絵, 記号, 男 が含まれている画像&#10;&#10;AI 生成コンテンツは誤りを含む可能性があります。">
            <a:extLst>
              <a:ext uri="{FF2B5EF4-FFF2-40B4-BE49-F238E27FC236}">
                <a16:creationId xmlns:a16="http://schemas.microsoft.com/office/drawing/2014/main" id="{29FAB149-12F4-A084-CF3B-953359B34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876" y="3256420"/>
            <a:ext cx="1158196" cy="1364608"/>
          </a:xfrm>
          <a:prstGeom prst="rect">
            <a:avLst/>
          </a:prstGeom>
        </p:spPr>
      </p:pic>
      <p:pic>
        <p:nvPicPr>
          <p:cNvPr id="6" name="図 5" descr="記号 が含まれている画像&#10;&#10;AI 生成コンテンツは誤りを含む可能性があります。">
            <a:extLst>
              <a:ext uri="{FF2B5EF4-FFF2-40B4-BE49-F238E27FC236}">
                <a16:creationId xmlns:a16="http://schemas.microsoft.com/office/drawing/2014/main" id="{4195E9E6-5C4B-95FF-EB4B-213AD60B6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682" y="3283959"/>
            <a:ext cx="1022959" cy="1337930"/>
          </a:xfrm>
          <a:prstGeom prst="rect">
            <a:avLst/>
          </a:prstGeom>
        </p:spPr>
      </p:pic>
    </p:spTree>
    <p:extLst>
      <p:ext uri="{BB962C8B-B14F-4D97-AF65-F5344CB8AC3E}">
        <p14:creationId xmlns:p14="http://schemas.microsoft.com/office/powerpoint/2010/main" val="166651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F2D764C-2261-6F11-D6A5-5702ED013C8A}"/>
              </a:ext>
            </a:extLst>
          </p:cNvPr>
          <p:cNvSpPr/>
          <p:nvPr/>
        </p:nvSpPr>
        <p:spPr>
          <a:xfrm>
            <a:off x="2984414" y="266700"/>
            <a:ext cx="3924472"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「性的同意」とは？</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3" name="四角形: 角を丸くする 42">
            <a:extLst>
              <a:ext uri="{FF2B5EF4-FFF2-40B4-BE49-F238E27FC236}">
                <a16:creationId xmlns:a16="http://schemas.microsoft.com/office/drawing/2014/main" id="{4C403BD4-DD93-588D-285C-3DD53C78D5F7}"/>
              </a:ext>
            </a:extLst>
          </p:cNvPr>
          <p:cNvSpPr/>
          <p:nvPr/>
        </p:nvSpPr>
        <p:spPr>
          <a:xfrm>
            <a:off x="323850" y="2381774"/>
            <a:ext cx="9215071" cy="3481536"/>
          </a:xfrm>
          <a:prstGeom prst="roundRect">
            <a:avLst>
              <a:gd name="adj" fmla="val 3112"/>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自分も相手もお互いに同意している</a:t>
            </a:r>
            <a:endParaRPr kumimoji="0" lang="en-US" altLang="ja-JP"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いつでも「いやだ」と言える</a:t>
            </a:r>
            <a:endParaRPr kumimoji="0" lang="en-US" altLang="ja-JP"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「何も言わない」ことは「同意」ではない</a:t>
            </a:r>
            <a:endParaRPr kumimoji="0" lang="en-US" altLang="ja-JP"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一度同意しても途中で取り消しできる</a:t>
            </a:r>
            <a:endParaRPr kumimoji="0" lang="en-US" altLang="ja-JP"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一つのことへの同意が、他のことの同意にはならない</a:t>
            </a:r>
            <a:endParaRPr kumimoji="0" lang="en-US" altLang="ja-JP" sz="24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5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2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a:t>
            </a:r>
            <a:r>
              <a:rPr kumimoji="0" lang="ja-JP" altLang="en-US"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相手とは対等な対話ができる</a:t>
            </a:r>
            <a:endParaRPr kumimoji="0" lang="en-US" altLang="ja-JP"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5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◉薬物やアルコールなどの影響がないこと</a:t>
            </a:r>
            <a:r>
              <a:rPr kumimoji="0" lang="en-US" altLang="ja-JP" sz="2800" b="1" i="0" u="none" strike="noStrike" kern="1200" cap="none" spc="0" normalizeH="0" baseline="0" noProof="0">
                <a:ln>
                  <a:noFill/>
                </a:ln>
                <a:solidFill>
                  <a:srgbClr val="3E5E84">
                    <a:lumMod val="50000"/>
                  </a:srgbClr>
                </a:solidFill>
                <a:effectLst/>
                <a:uLnTx/>
                <a:uFillTx/>
                <a:latin typeface="Meiryo UI" panose="020B0604030504040204" pitchFamily="50" charset="-128"/>
                <a:ea typeface="Meiryo UI" panose="020B0604030504040204" pitchFamily="50" charset="-128"/>
                <a:cs typeface="+mn-cs"/>
              </a:rPr>
              <a:t>	</a:t>
            </a:r>
          </a:p>
        </p:txBody>
      </p:sp>
      <p:sp>
        <p:nvSpPr>
          <p:cNvPr id="5" name="テキスト ボックス 4">
            <a:extLst>
              <a:ext uri="{FF2B5EF4-FFF2-40B4-BE49-F238E27FC236}">
                <a16:creationId xmlns:a16="http://schemas.microsoft.com/office/drawing/2014/main" id="{B731DE17-7DB9-3B2F-1576-3B3103CD8E3F}"/>
              </a:ext>
            </a:extLst>
          </p:cNvPr>
          <p:cNvSpPr txBox="1"/>
          <p:nvPr/>
        </p:nvSpPr>
        <p:spPr>
          <a:xfrm>
            <a:off x="842835" y="1170349"/>
            <a:ext cx="822033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96A8C0">
                    <a:lumMod val="50000"/>
                  </a:srgbClr>
                </a:solidFill>
                <a:effectLst/>
                <a:uLnTx/>
                <a:uFillTx/>
                <a:latin typeface="Meiryo UI" panose="020B0604030504040204" pitchFamily="50" charset="-128"/>
                <a:ea typeface="Meiryo UI" panose="020B0604030504040204" pitchFamily="50" charset="-128"/>
                <a:cs typeface="+mn-cs"/>
              </a:rPr>
              <a:t>「性的同意」とは、性的な行為に</a:t>
            </a:r>
            <a:r>
              <a:rPr kumimoji="0" lang="ja-JP" altLang="en-US" sz="2800" b="1" i="0" u="none" strike="noStrike" kern="1200" cap="none" spc="0" normalizeH="0" baseline="0" noProof="0" dirty="0">
                <a:ln>
                  <a:noFill/>
                </a:ln>
                <a:solidFill>
                  <a:schemeClr val="accent1">
                    <a:lumMod val="50000"/>
                  </a:schemeClr>
                </a:solidFill>
                <a:effectLst/>
                <a:uLnTx/>
                <a:uFillTx/>
                <a:latin typeface="Meiryo UI" panose="020B0604030504040204" pitchFamily="50" charset="-128"/>
                <a:ea typeface="Meiryo UI" panose="020B0604030504040204" pitchFamily="50" charset="-128"/>
                <a:cs typeface="+mn-cs"/>
              </a:rPr>
              <a:t>関して、</a:t>
            </a:r>
            <a:r>
              <a:rPr kumimoji="0" lang="ja-JP" altLang="en-US" sz="2800" b="1" i="0" u="none" strike="noStrike" kern="1200" cap="none" spc="0" normalizeH="0" baseline="0" noProof="0" dirty="0">
                <a:ln>
                  <a:noFill/>
                </a:ln>
                <a:solidFill>
                  <a:srgbClr val="96A8C0">
                    <a:lumMod val="50000"/>
                  </a:srgbClr>
                </a:solidFill>
                <a:effectLst/>
                <a:uLnTx/>
                <a:uFillTx/>
                <a:latin typeface="Meiryo UI" panose="020B0604030504040204" pitchFamily="50" charset="-128"/>
                <a:ea typeface="Meiryo UI" panose="020B0604030504040204" pitchFamily="50" charset="-128"/>
                <a:cs typeface="+mn-cs"/>
              </a:rPr>
              <a:t>相手の同意を確認すること。</a:t>
            </a:r>
            <a:endParaRPr kumimoji="0" lang="ja-JP" altLang="en-US" sz="2800" b="0" i="0" u="none" strike="noStrike" kern="1200" cap="none" spc="0" normalizeH="0" baseline="0" noProof="0" dirty="0">
              <a:ln>
                <a:noFill/>
              </a:ln>
              <a:solidFill>
                <a:srgbClr val="96A8C0">
                  <a:lumMod val="50000"/>
                </a:srgbClr>
              </a:solidFill>
              <a:effectLst/>
              <a:uLnTx/>
              <a:uFillTx/>
              <a:latin typeface="Meiryo UI"/>
              <a:ea typeface="Meiryo UI"/>
              <a:cs typeface="+mn-cs"/>
            </a:endParaRPr>
          </a:p>
        </p:txBody>
      </p:sp>
      <p:sp>
        <p:nvSpPr>
          <p:cNvPr id="6" name="スライド番号プレースホルダー 3">
            <a:extLst>
              <a:ext uri="{FF2B5EF4-FFF2-40B4-BE49-F238E27FC236}">
                <a16:creationId xmlns:a16="http://schemas.microsoft.com/office/drawing/2014/main" id="{7E48F37C-5F3A-5618-1244-D684C509EFB8}"/>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7134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dirty="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9618" y="17630"/>
            <a:ext cx="2924198"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性暴力とは？</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628705"/>
            <a:ext cx="9359900" cy="1414198"/>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性暴力とは、あなたが望まない性的な行為のことです。</a:t>
            </a:r>
            <a:endParaRPr kumimoji="0" lang="en-US" altLang="ja-JP"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相手が恋人や家族、顔見知りだったとしても、あなたが望まない性的な行為はすべて</a:t>
            </a:r>
            <a:br>
              <a:rPr kumimoji="0" lang="en-US" altLang="ja-JP"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b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性暴力です。</a:t>
            </a:r>
            <a:endParaRPr kumimoji="0" lang="en-US" altLang="ja-JP"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あなたの「同意」なく、相手が性の境界線を越えることはすべて「性暴力」</a:t>
            </a:r>
          </a:p>
        </p:txBody>
      </p:sp>
      <p:sp>
        <p:nvSpPr>
          <p:cNvPr id="50" name="正方形/長方形 49">
            <a:extLst>
              <a:ext uri="{FF2B5EF4-FFF2-40B4-BE49-F238E27FC236}">
                <a16:creationId xmlns:a16="http://schemas.microsoft.com/office/drawing/2014/main" id="{466B2EB3-6065-4D09-AA45-84D919721548}"/>
              </a:ext>
            </a:extLst>
          </p:cNvPr>
          <p:cNvSpPr/>
          <p:nvPr/>
        </p:nvSpPr>
        <p:spPr>
          <a:xfrm>
            <a:off x="273051" y="2027023"/>
            <a:ext cx="9359900" cy="120032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相手がいやがっているのに、性的な言葉を言ったり、体を触ったり、</a:t>
            </a:r>
            <a:r>
              <a:rPr kumimoji="0" lang="ja-JP" altLang="en-US"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rPr>
              <a:t>見せつける、性的な画像などを見せるなど、性的な言葉や行動で人を傷つけることは</a:t>
            </a:r>
            <a:r>
              <a:rPr kumimoji="0" lang="ja-JP" altLang="en-US"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性暴力です。</a:t>
            </a:r>
            <a:endParaRPr kumimoji="0" lang="en-US" altLang="ja-JP"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体に触る暴力だけが性暴力ではありません。</a:t>
            </a:r>
            <a:endParaRPr kumimoji="0" lang="en-US" altLang="ja-JP"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年齢・性別にかかわらず被害にあいます。</a:t>
            </a:r>
            <a:endParaRPr kumimoji="0" lang="en-US" altLang="ja-JP" sz="1800" b="1" i="0" u="none" strike="noStrike" kern="1200" cap="none" spc="20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endParaRPr>
          </a:p>
        </p:txBody>
      </p:sp>
      <p:sp>
        <p:nvSpPr>
          <p:cNvPr id="12" name="四角形: 角を丸くする 11">
            <a:extLst>
              <a:ext uri="{FF2B5EF4-FFF2-40B4-BE49-F238E27FC236}">
                <a16:creationId xmlns:a16="http://schemas.microsoft.com/office/drawing/2014/main" id="{A7C017B7-9C66-45BD-87C1-A513F2C465FD}"/>
              </a:ext>
            </a:extLst>
          </p:cNvPr>
          <p:cNvSpPr/>
          <p:nvPr/>
        </p:nvSpPr>
        <p:spPr>
          <a:xfrm>
            <a:off x="2044893" y="5410754"/>
            <a:ext cx="5833648" cy="1203484"/>
          </a:xfrm>
          <a:prstGeom prst="roundRect">
            <a:avLst>
              <a:gd name="adj" fmla="val 6072"/>
            </a:avLst>
          </a:prstGeom>
          <a:ln w="25400">
            <a:solidFill>
              <a:schemeClr val="accent3">
                <a:lumMod val="75000"/>
              </a:schemeClr>
            </a:solidFill>
          </a:ln>
        </p:spPr>
        <p:txBody>
          <a:bodyPr wrap="none">
            <a:spAutoFit/>
          </a:bodyPr>
          <a:lstStyle/>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heavy"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悪いのは加害者</a:t>
            </a:r>
            <a:r>
              <a:rPr kumimoji="0" lang="ja-JP" altLang="en-US" sz="2000" b="1"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です。</a:t>
            </a:r>
          </a:p>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被害にあった人は悪くありません。</a:t>
            </a:r>
          </a:p>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どんな理由があっても性暴力は決して許されません。</a:t>
            </a:r>
          </a:p>
        </p:txBody>
      </p:sp>
      <p:grpSp>
        <p:nvGrpSpPr>
          <p:cNvPr id="10" name="グループ化 9">
            <a:extLst>
              <a:ext uri="{FF2B5EF4-FFF2-40B4-BE49-F238E27FC236}">
                <a16:creationId xmlns:a16="http://schemas.microsoft.com/office/drawing/2014/main" id="{05D1CCE6-98A7-49B6-AC5F-B58EFFD7D7A0}"/>
              </a:ext>
            </a:extLst>
          </p:cNvPr>
          <p:cNvGrpSpPr/>
          <p:nvPr/>
        </p:nvGrpSpPr>
        <p:grpSpPr>
          <a:xfrm>
            <a:off x="1385525" y="3310217"/>
            <a:ext cx="6926668" cy="1989265"/>
            <a:chOff x="1114068" y="3258417"/>
            <a:chExt cx="6926668" cy="1989265"/>
          </a:xfrm>
        </p:grpSpPr>
        <p:sp>
          <p:nvSpPr>
            <p:cNvPr id="20" name="四角形: 角を丸くする 19">
              <a:extLst>
                <a:ext uri="{FF2B5EF4-FFF2-40B4-BE49-F238E27FC236}">
                  <a16:creationId xmlns:a16="http://schemas.microsoft.com/office/drawing/2014/main" id="{02E0E0B7-0BDB-438E-8DA3-F2932DA6B162}"/>
                </a:ext>
              </a:extLst>
            </p:cNvPr>
            <p:cNvSpPr>
              <a:spLocks/>
            </p:cNvSpPr>
            <p:nvPr/>
          </p:nvSpPr>
          <p:spPr>
            <a:xfrm>
              <a:off x="5124736"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20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体に触らない性暴力</a:t>
              </a:r>
            </a:p>
          </p:txBody>
        </p:sp>
        <p:grpSp>
          <p:nvGrpSpPr>
            <p:cNvPr id="7" name="グループ化 6">
              <a:extLst>
                <a:ext uri="{FF2B5EF4-FFF2-40B4-BE49-F238E27FC236}">
                  <a16:creationId xmlns:a16="http://schemas.microsoft.com/office/drawing/2014/main" id="{2F8EA0E2-1BFA-4982-90DA-DA9813732742}"/>
                </a:ext>
              </a:extLst>
            </p:cNvPr>
            <p:cNvGrpSpPr/>
            <p:nvPr/>
          </p:nvGrpSpPr>
          <p:grpSpPr>
            <a:xfrm>
              <a:off x="1114068" y="3258417"/>
              <a:ext cx="3055444" cy="1989265"/>
              <a:chOff x="1114068" y="3258417"/>
              <a:chExt cx="3055444" cy="1989265"/>
            </a:xfrm>
          </p:grpSpPr>
          <p:sp>
            <p:nvSpPr>
              <p:cNvPr id="19" name="四角形: 角を丸くする 18">
                <a:extLst>
                  <a:ext uri="{FF2B5EF4-FFF2-40B4-BE49-F238E27FC236}">
                    <a16:creationId xmlns:a16="http://schemas.microsoft.com/office/drawing/2014/main" id="{E15159E5-4E3C-44B2-8BF8-68F1EC891997}"/>
                  </a:ext>
                </a:extLst>
              </p:cNvPr>
              <p:cNvSpPr>
                <a:spLocks/>
              </p:cNvSpPr>
              <p:nvPr/>
            </p:nvSpPr>
            <p:spPr>
              <a:xfrm>
                <a:off x="1114068"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20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体に触る性暴力</a:t>
                </a:r>
              </a:p>
            </p:txBody>
          </p:sp>
          <p:pic>
            <p:nvPicPr>
              <p:cNvPr id="4" name="図 3" descr="抽象 が含まれている画像&#10;&#10;自動的に生成された説明">
                <a:extLst>
                  <a:ext uri="{FF2B5EF4-FFF2-40B4-BE49-F238E27FC236}">
                    <a16:creationId xmlns:a16="http://schemas.microsoft.com/office/drawing/2014/main" id="{BF7B2020-2AF7-4880-A62D-5189EA7EE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0827" y="3699682"/>
                <a:ext cx="1618685" cy="1548000"/>
              </a:xfrm>
              <a:prstGeom prst="rect">
                <a:avLst/>
              </a:prstGeom>
            </p:spPr>
          </p:pic>
        </p:grpSp>
      </p:grpSp>
      <p:pic>
        <p:nvPicPr>
          <p:cNvPr id="13" name="Google Shape;149;p26" descr="グラフィカル ユーザー インターフェイス, アプリケーション&#10;&#10;AI 生成コンテンツは誤りを含む可能性があります。">
            <a:extLst>
              <a:ext uri="{FF2B5EF4-FFF2-40B4-BE49-F238E27FC236}">
                <a16:creationId xmlns:a16="http://schemas.microsoft.com/office/drawing/2014/main" id="{F108C07F-35BE-2893-5748-6FCA7CF2FBB9}"/>
              </a:ext>
            </a:extLst>
          </p:cNvPr>
          <p:cNvPicPr preferRelativeResize="0"/>
          <p:nvPr/>
        </p:nvPicPr>
        <p:blipFill rotWithShape="1">
          <a:blip r:embed="rId4">
            <a:alphaModFix/>
          </a:blip>
          <a:srcRect/>
          <a:stretch/>
        </p:blipFill>
        <p:spPr>
          <a:xfrm>
            <a:off x="7302307" y="3786512"/>
            <a:ext cx="1142055" cy="1509388"/>
          </a:xfrm>
          <a:prstGeom prst="rect">
            <a:avLst/>
          </a:prstGeom>
          <a:noFill/>
          <a:ln>
            <a:noFill/>
          </a:ln>
        </p:spPr>
      </p:pic>
      <p:grpSp>
        <p:nvGrpSpPr>
          <p:cNvPr id="2" name="グループ化 1">
            <a:extLst>
              <a:ext uri="{FF2B5EF4-FFF2-40B4-BE49-F238E27FC236}">
                <a16:creationId xmlns:a16="http://schemas.microsoft.com/office/drawing/2014/main" id="{E62A9AFE-E604-13C1-0B89-09D1F0F3139B}"/>
              </a:ext>
            </a:extLst>
          </p:cNvPr>
          <p:cNvGrpSpPr/>
          <p:nvPr/>
        </p:nvGrpSpPr>
        <p:grpSpPr>
          <a:xfrm>
            <a:off x="1452630" y="3986419"/>
            <a:ext cx="1286066" cy="1329806"/>
            <a:chOff x="3859501" y="1885771"/>
            <a:chExt cx="4472998" cy="4740275"/>
          </a:xfrm>
        </p:grpSpPr>
        <p:pic>
          <p:nvPicPr>
            <p:cNvPr id="8" name="図 7" descr="ロゴ&#10;&#10;自動的に生成された説明">
              <a:extLst>
                <a:ext uri="{FF2B5EF4-FFF2-40B4-BE49-F238E27FC236}">
                  <a16:creationId xmlns:a16="http://schemas.microsoft.com/office/drawing/2014/main" id="{DF3AD59E-9541-BEC9-87B0-67F0CE991F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9501" y="1885771"/>
              <a:ext cx="4472998" cy="4740275"/>
            </a:xfrm>
            <a:prstGeom prst="rect">
              <a:avLst/>
            </a:prstGeom>
          </p:spPr>
        </p:pic>
        <p:sp>
          <p:nvSpPr>
            <p:cNvPr id="14" name="楕円 13">
              <a:extLst>
                <a:ext uri="{FF2B5EF4-FFF2-40B4-BE49-F238E27FC236}">
                  <a16:creationId xmlns:a16="http://schemas.microsoft.com/office/drawing/2014/main" id="{A05C9DA5-F0CE-AC66-977B-F371A4CEEDE5}"/>
                </a:ext>
              </a:extLst>
            </p:cNvPr>
            <p:cNvSpPr/>
            <p:nvPr/>
          </p:nvSpPr>
          <p:spPr>
            <a:xfrm>
              <a:off x="5899355" y="3554361"/>
              <a:ext cx="353961" cy="5751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pic>
        <p:nvPicPr>
          <p:cNvPr id="15" name="図 14">
            <a:extLst>
              <a:ext uri="{FF2B5EF4-FFF2-40B4-BE49-F238E27FC236}">
                <a16:creationId xmlns:a16="http://schemas.microsoft.com/office/drawing/2014/main" id="{03E0FD16-7796-4754-8D33-76C42305FCE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101252" y="3800746"/>
            <a:ext cx="1909542" cy="1495154"/>
          </a:xfrm>
          <a:prstGeom prst="rect">
            <a:avLst/>
          </a:prstGeom>
          <a:ln>
            <a:noFill/>
          </a:ln>
        </p:spPr>
      </p:pic>
    </p:spTree>
    <p:extLst>
      <p:ext uri="{BB962C8B-B14F-4D97-AF65-F5344CB8AC3E}">
        <p14:creationId xmlns:p14="http://schemas.microsoft.com/office/powerpoint/2010/main" val="81623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440C5-EB93-9BBD-DE14-EC6DB2866CFA}"/>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E786A358-0109-4AA1-44C2-F9879FCEFE2A}"/>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srgbClr val="000000">
                    <a:tint val="75000"/>
                  </a:srgb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dirty="0">
              <a:ln>
                <a:noFill/>
              </a:ln>
              <a:solidFill>
                <a:srgbClr val="000000">
                  <a:tint val="75000"/>
                </a:srgbClr>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8100420E-7AA6-01C0-6A41-B79DBE3AFEB1}"/>
              </a:ext>
            </a:extLst>
          </p:cNvPr>
          <p:cNvSpPr/>
          <p:nvPr/>
        </p:nvSpPr>
        <p:spPr>
          <a:xfrm>
            <a:off x="3499618" y="17630"/>
            <a:ext cx="2924198" cy="646331"/>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性暴力とは？</a:t>
            </a:r>
            <a:endParaRPr kumimoji="0" lang="en-US" altLang="ja-JP" sz="3600" b="1" i="0" u="none" strike="noStrike" kern="1200" cap="none" spc="20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43" name="四角形: 角を丸くする 42">
            <a:extLst>
              <a:ext uri="{FF2B5EF4-FFF2-40B4-BE49-F238E27FC236}">
                <a16:creationId xmlns:a16="http://schemas.microsoft.com/office/drawing/2014/main" id="{B2404388-AFAF-94B1-8B14-E87CA7729706}"/>
              </a:ext>
            </a:extLst>
          </p:cNvPr>
          <p:cNvSpPr/>
          <p:nvPr/>
        </p:nvSpPr>
        <p:spPr>
          <a:xfrm>
            <a:off x="273050" y="628705"/>
            <a:ext cx="9359900" cy="1414198"/>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性暴力とは、あなたが望まない性的な行為のことです。</a:t>
            </a:r>
            <a:endParaRPr kumimoji="0" lang="en-US" altLang="ja-JP"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相手が恋人や家族、顔見知りだったとしても、あなたが望まない性的な行為はすべて</a:t>
            </a:r>
            <a:br>
              <a:rPr kumimoji="0" lang="en-US" altLang="ja-JP"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b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性暴力です。</a:t>
            </a:r>
            <a:endParaRPr kumimoji="0" lang="en-US" altLang="ja-JP"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8AB6C1">
                    <a:lumMod val="50000"/>
                  </a:srgbClr>
                </a:solidFill>
                <a:effectLst/>
                <a:uLnTx/>
                <a:uFillTx/>
                <a:latin typeface="Meiryo UI" panose="020B0604030504040204" pitchFamily="50" charset="-128"/>
                <a:ea typeface="Meiryo UI" panose="020B0604030504040204" pitchFamily="50" charset="-128"/>
                <a:cs typeface="+mn-cs"/>
              </a:rPr>
              <a:t>あなたの「同意」なく、相手が性の境界線を越えることはすべて「性暴力」</a:t>
            </a:r>
          </a:p>
        </p:txBody>
      </p:sp>
      <p:sp>
        <p:nvSpPr>
          <p:cNvPr id="12" name="四角形: 角を丸くする 11">
            <a:extLst>
              <a:ext uri="{FF2B5EF4-FFF2-40B4-BE49-F238E27FC236}">
                <a16:creationId xmlns:a16="http://schemas.microsoft.com/office/drawing/2014/main" id="{3E196A22-4800-D9DC-0053-6FCA09986F75}"/>
              </a:ext>
            </a:extLst>
          </p:cNvPr>
          <p:cNvSpPr/>
          <p:nvPr/>
        </p:nvSpPr>
        <p:spPr>
          <a:xfrm>
            <a:off x="2044893" y="5410754"/>
            <a:ext cx="5833648" cy="1203484"/>
          </a:xfrm>
          <a:prstGeom prst="roundRect">
            <a:avLst>
              <a:gd name="adj" fmla="val 6072"/>
            </a:avLst>
          </a:prstGeom>
          <a:ln w="25400">
            <a:solidFill>
              <a:schemeClr val="accent3">
                <a:lumMod val="75000"/>
              </a:schemeClr>
            </a:solidFill>
          </a:ln>
        </p:spPr>
        <p:txBody>
          <a:bodyPr wrap="none">
            <a:spAutoFit/>
          </a:bodyPr>
          <a:lstStyle/>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heavy"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悪いのは加害者</a:t>
            </a:r>
            <a:r>
              <a:rPr kumimoji="0" lang="ja-JP" altLang="en-US" sz="2000" b="1"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です。</a:t>
            </a:r>
          </a:p>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被害にあった人は悪くありません。</a:t>
            </a:r>
          </a:p>
          <a:p>
            <a:pPr marL="285750" marR="0" lvl="0" indent="-285750" algn="l" defTabSz="457200" rtl="0" eaLnBrk="1" fontAlgn="auto" latinLnBrk="0" hangingPunct="1">
              <a:lnSpc>
                <a:spcPct val="100000"/>
              </a:lnSpc>
              <a:spcBef>
                <a:spcPts val="600"/>
              </a:spcBef>
              <a:spcAft>
                <a:spcPts val="0"/>
              </a:spcAft>
              <a:buClr>
                <a:srgbClr val="89B8AA">
                  <a:lumMod val="50000"/>
                </a:srgbClr>
              </a:buClr>
              <a:buSzTx/>
              <a:buFont typeface="Wingdings" panose="05000000000000000000" pitchFamily="2" charset="2"/>
              <a:buChar char="l"/>
              <a:tabLst/>
              <a:defRPr/>
            </a:pPr>
            <a:r>
              <a:rPr kumimoji="0" lang="ja-JP" altLang="en-US" sz="2000" b="1" i="0" u="none" strike="noStrike" kern="1200" cap="none" spc="0" normalizeH="0" baseline="0" noProof="0" dirty="0">
                <a:ln>
                  <a:noFill/>
                </a:ln>
                <a:solidFill>
                  <a:srgbClr val="000000">
                    <a:lumMod val="75000"/>
                    <a:lumOff val="25000"/>
                  </a:srgbClr>
                </a:solidFill>
                <a:effectLst/>
                <a:uLnTx/>
                <a:uFillTx/>
                <a:latin typeface="Meiryo UI" panose="020B0604030504040204" pitchFamily="50" charset="-128"/>
                <a:ea typeface="Meiryo UI" panose="020B0604030504040204" pitchFamily="50" charset="-128"/>
                <a:cs typeface="+mn-cs"/>
              </a:rPr>
              <a:t>どんな理由があっても性暴力は決して許されません。</a:t>
            </a:r>
          </a:p>
        </p:txBody>
      </p:sp>
      <p:grpSp>
        <p:nvGrpSpPr>
          <p:cNvPr id="10" name="グループ化 9">
            <a:extLst>
              <a:ext uri="{FF2B5EF4-FFF2-40B4-BE49-F238E27FC236}">
                <a16:creationId xmlns:a16="http://schemas.microsoft.com/office/drawing/2014/main" id="{BDC93506-1849-E1E5-745C-60EA7C0F08D2}"/>
              </a:ext>
            </a:extLst>
          </p:cNvPr>
          <p:cNvGrpSpPr/>
          <p:nvPr/>
        </p:nvGrpSpPr>
        <p:grpSpPr>
          <a:xfrm>
            <a:off x="1385525" y="3310217"/>
            <a:ext cx="6926668" cy="396000"/>
            <a:chOff x="1114068" y="3258417"/>
            <a:chExt cx="6926668" cy="396000"/>
          </a:xfrm>
        </p:grpSpPr>
        <p:sp>
          <p:nvSpPr>
            <p:cNvPr id="20" name="四角形: 角を丸くする 19">
              <a:extLst>
                <a:ext uri="{FF2B5EF4-FFF2-40B4-BE49-F238E27FC236}">
                  <a16:creationId xmlns:a16="http://schemas.microsoft.com/office/drawing/2014/main" id="{1B7B796C-EB08-C136-77A9-8E9E5ABDBDF0}"/>
                </a:ext>
              </a:extLst>
            </p:cNvPr>
            <p:cNvSpPr>
              <a:spLocks/>
            </p:cNvSpPr>
            <p:nvPr/>
          </p:nvSpPr>
          <p:spPr>
            <a:xfrm>
              <a:off x="5124736"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20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体に触らない性暴力</a:t>
              </a:r>
            </a:p>
          </p:txBody>
        </p:sp>
        <p:sp>
          <p:nvSpPr>
            <p:cNvPr id="19" name="四角形: 角を丸くする 18">
              <a:extLst>
                <a:ext uri="{FF2B5EF4-FFF2-40B4-BE49-F238E27FC236}">
                  <a16:creationId xmlns:a16="http://schemas.microsoft.com/office/drawing/2014/main" id="{646B78BB-8882-5CA4-ADE7-6F447E572224}"/>
                </a:ext>
              </a:extLst>
            </p:cNvPr>
            <p:cNvSpPr>
              <a:spLocks/>
            </p:cNvSpPr>
            <p:nvPr/>
          </p:nvSpPr>
          <p:spPr>
            <a:xfrm>
              <a:off x="1114068"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20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体に触る性暴力</a:t>
              </a:r>
            </a:p>
          </p:txBody>
        </p:sp>
      </p:grpSp>
      <p:sp>
        <p:nvSpPr>
          <p:cNvPr id="4" name="テキスト ボックス 1">
            <a:extLst>
              <a:ext uri="{FF2B5EF4-FFF2-40B4-BE49-F238E27FC236}">
                <a16:creationId xmlns:a16="http://schemas.microsoft.com/office/drawing/2014/main" id="{0229109C-C3AF-3B3B-47B7-E5C26AAB83F5}"/>
              </a:ext>
            </a:extLst>
          </p:cNvPr>
          <p:cNvSpPr txBox="1"/>
          <p:nvPr/>
        </p:nvSpPr>
        <p:spPr>
          <a:xfrm>
            <a:off x="0" y="13833"/>
            <a:ext cx="1013419" cy="369332"/>
          </a:xfrm>
          <a:prstGeom prst="rect">
            <a:avLst/>
          </a:prstGeom>
          <a:noFill/>
          <a:ln>
            <a:solidFill>
              <a:schemeClr val="tx1"/>
            </a:solidFill>
          </a:ln>
        </p:spPr>
        <p:txBody>
          <a:bodyPr wrap="none" rtlCol="0">
            <a:spAutoFit/>
          </a:bodyPr>
          <a:lstStyle>
            <a:defPPr>
              <a:defRPr lang="en-US"/>
            </a:defPPr>
            <a:lvl1pPr marL="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1pPr>
            <a:lvl2pPr marL="4572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2pPr>
            <a:lvl3pPr marL="9144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3pPr>
            <a:lvl4pPr marL="13716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4pPr>
            <a:lvl5pPr marL="1828800" algn="l" defTabSz="457200" rtl="0" eaLnBrk="1" fontAlgn="b" latinLnBrk="0" hangingPunct="1">
              <a:spcBef>
                <a:spcPct val="0"/>
              </a:spcBef>
              <a:spcAft>
                <a:spcPct val="0"/>
              </a:spcAft>
              <a:buFont typeface="Wingdings" pitchFamily="2" charset="2"/>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b" latinLnBrk="0" hangingPunct="1">
              <a:lnSpc>
                <a:spcPct val="100000"/>
              </a:lnSpc>
              <a:spcBef>
                <a:spcPct val="0"/>
              </a:spcBef>
              <a:spcAft>
                <a:spcPct val="0"/>
              </a:spcAft>
              <a:buClrTx/>
              <a:buSzTx/>
              <a:buFont typeface="Wingdings"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オプション</a:t>
            </a:r>
          </a:p>
        </p:txBody>
      </p:sp>
      <p:sp>
        <p:nvSpPr>
          <p:cNvPr id="5" name="正方形/長方形 4">
            <a:extLst>
              <a:ext uri="{FF2B5EF4-FFF2-40B4-BE49-F238E27FC236}">
                <a16:creationId xmlns:a16="http://schemas.microsoft.com/office/drawing/2014/main" id="{175A1CC7-D0DE-5112-A1DC-DFEDFAA542AC}"/>
              </a:ext>
            </a:extLst>
          </p:cNvPr>
          <p:cNvSpPr/>
          <p:nvPr/>
        </p:nvSpPr>
        <p:spPr>
          <a:xfrm>
            <a:off x="273051" y="2027023"/>
            <a:ext cx="9359900" cy="1200329"/>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rPr>
              <a:t>相手がいやがっているのに、性的な言葉を言ったり、体を触ったり、見せつける、性的な画像などを見せるなど、性的な言葉や行動で人を傷つけることは性暴力です。</a:t>
            </a:r>
            <a:endParaRPr kumimoji="0" lang="en-US" altLang="ja-JP"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rPr>
              <a:t>体に触る暴力だけが性暴力ではありません。</a:t>
            </a:r>
            <a:endParaRPr kumimoji="0" lang="en-US" altLang="ja-JP"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rPr>
              <a:t>年齢・性別にかかわらず被害にあいます。</a:t>
            </a:r>
            <a:endParaRPr kumimoji="0" lang="en-US" altLang="ja-JP" sz="1800" b="1" i="0" u="none" strike="noStrike" kern="1200" cap="none" spc="200" normalizeH="0" baseline="0" noProof="0" dirty="0">
              <a:ln>
                <a:noFill/>
              </a:ln>
              <a:effectLst/>
              <a:uLnTx/>
              <a:uFillTx/>
              <a:latin typeface="Meiryo UI" panose="020B0604030504040204" pitchFamily="50" charset="-128"/>
              <a:ea typeface="Meiryo UI" panose="020B0604030504040204" pitchFamily="50" charset="-128"/>
              <a:cs typeface="+mn-cs"/>
            </a:endParaRPr>
          </a:p>
        </p:txBody>
      </p:sp>
      <p:pic>
        <p:nvPicPr>
          <p:cNvPr id="8" name="Google Shape;149;p26" descr="グラフィカル ユーザー インターフェイス, アプリケーション&#10;&#10;AI 生成コンテンツは誤りを含む可能性があります。">
            <a:extLst>
              <a:ext uri="{FF2B5EF4-FFF2-40B4-BE49-F238E27FC236}">
                <a16:creationId xmlns:a16="http://schemas.microsoft.com/office/drawing/2014/main" id="{AB34422E-3068-1B81-BF3A-958BC3F6CF4A}"/>
              </a:ext>
            </a:extLst>
          </p:cNvPr>
          <p:cNvPicPr preferRelativeResize="0"/>
          <p:nvPr/>
        </p:nvPicPr>
        <p:blipFill rotWithShape="1">
          <a:blip r:embed="rId3">
            <a:alphaModFix/>
          </a:blip>
          <a:srcRect/>
          <a:stretch/>
        </p:blipFill>
        <p:spPr>
          <a:xfrm>
            <a:off x="7518207" y="3786512"/>
            <a:ext cx="1142055" cy="1509388"/>
          </a:xfrm>
          <a:prstGeom prst="rect">
            <a:avLst/>
          </a:prstGeom>
          <a:noFill/>
          <a:ln>
            <a:noFill/>
          </a:ln>
        </p:spPr>
      </p:pic>
      <p:pic>
        <p:nvPicPr>
          <p:cNvPr id="13" name="Google Shape;174;p31" descr="アイコン&#10;&#10;AI 生成コンテンツは誤りを含む可能性があります。">
            <a:extLst>
              <a:ext uri="{FF2B5EF4-FFF2-40B4-BE49-F238E27FC236}">
                <a16:creationId xmlns:a16="http://schemas.microsoft.com/office/drawing/2014/main" id="{1FB1A53C-77E7-FA07-826D-F091FA6A4041}"/>
              </a:ext>
            </a:extLst>
          </p:cNvPr>
          <p:cNvPicPr preferRelativeResize="0"/>
          <p:nvPr/>
        </p:nvPicPr>
        <p:blipFill rotWithShape="1">
          <a:blip r:embed="rId4">
            <a:alphaModFix/>
          </a:blip>
          <a:srcRect/>
          <a:stretch/>
        </p:blipFill>
        <p:spPr>
          <a:xfrm>
            <a:off x="2896478" y="3708954"/>
            <a:ext cx="1815222" cy="1701800"/>
          </a:xfrm>
          <a:prstGeom prst="rect">
            <a:avLst/>
          </a:prstGeom>
          <a:noFill/>
          <a:ln>
            <a:noFill/>
          </a:ln>
        </p:spPr>
      </p:pic>
      <p:grpSp>
        <p:nvGrpSpPr>
          <p:cNvPr id="16" name="グループ化 15">
            <a:extLst>
              <a:ext uri="{FF2B5EF4-FFF2-40B4-BE49-F238E27FC236}">
                <a16:creationId xmlns:a16="http://schemas.microsoft.com/office/drawing/2014/main" id="{465C3CAD-CDDA-7BB8-EE35-80C6018FA368}"/>
              </a:ext>
            </a:extLst>
          </p:cNvPr>
          <p:cNvGrpSpPr/>
          <p:nvPr/>
        </p:nvGrpSpPr>
        <p:grpSpPr>
          <a:xfrm>
            <a:off x="1452630" y="3986419"/>
            <a:ext cx="1286066" cy="1329806"/>
            <a:chOff x="3859501" y="1885771"/>
            <a:chExt cx="4472998" cy="4740275"/>
          </a:xfrm>
        </p:grpSpPr>
        <p:pic>
          <p:nvPicPr>
            <p:cNvPr id="17" name="図 16" descr="ロゴ&#10;&#10;自動的に生成された説明">
              <a:extLst>
                <a:ext uri="{FF2B5EF4-FFF2-40B4-BE49-F238E27FC236}">
                  <a16:creationId xmlns:a16="http://schemas.microsoft.com/office/drawing/2014/main" id="{7D51A916-B842-A0ED-24FA-AD6A981C84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9501" y="1885771"/>
              <a:ext cx="4472998" cy="4740275"/>
            </a:xfrm>
            <a:prstGeom prst="rect">
              <a:avLst/>
            </a:prstGeom>
          </p:spPr>
        </p:pic>
        <p:sp>
          <p:nvSpPr>
            <p:cNvPr id="18" name="楕円 17">
              <a:extLst>
                <a:ext uri="{FF2B5EF4-FFF2-40B4-BE49-F238E27FC236}">
                  <a16:creationId xmlns:a16="http://schemas.microsoft.com/office/drawing/2014/main" id="{6B2D7C20-C46B-0BDD-CD8A-44EB4D4DA516}"/>
                </a:ext>
              </a:extLst>
            </p:cNvPr>
            <p:cNvSpPr/>
            <p:nvPr/>
          </p:nvSpPr>
          <p:spPr>
            <a:xfrm>
              <a:off x="5899355" y="3554361"/>
              <a:ext cx="353961" cy="57518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a:ea typeface="Meiryo UI"/>
                <a:cs typeface="+mn-cs"/>
              </a:endParaRPr>
            </a:p>
          </p:txBody>
        </p:sp>
      </p:grpSp>
      <p:pic>
        <p:nvPicPr>
          <p:cNvPr id="7" name="図 6">
            <a:extLst>
              <a:ext uri="{FF2B5EF4-FFF2-40B4-BE49-F238E27FC236}">
                <a16:creationId xmlns:a16="http://schemas.microsoft.com/office/drawing/2014/main" id="{BA8C021E-053D-D784-107A-EF5630E4EB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6193" y="3844258"/>
            <a:ext cx="1648741" cy="1519232"/>
          </a:xfrm>
          <a:prstGeom prst="rect">
            <a:avLst/>
          </a:prstGeom>
        </p:spPr>
      </p:pic>
    </p:spTree>
    <p:extLst>
      <p:ext uri="{BB962C8B-B14F-4D97-AF65-F5344CB8AC3E}">
        <p14:creationId xmlns:p14="http://schemas.microsoft.com/office/powerpoint/2010/main" val="3866858646"/>
      </p:ext>
    </p:extLst>
  </p:cSld>
  <p:clrMapOvr>
    <a:masterClrMapping/>
  </p:clrMapOvr>
</p:sld>
</file>

<file path=ppt/theme/theme1.xml><?xml version="1.0" encoding="utf-8"?>
<a:theme xmlns:a="http://schemas.openxmlformats.org/drawingml/2006/main" name="Default Theme">
  <a:themeElements>
    <a:clrScheme name="MRI_color">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ユーザー定義 3">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1C506BF3-F209-4CDD-9566-3F573A3A1314}" vid="{2F5BFC26-CE53-4687-A495-0AB1D0714AD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6186</TotalTime>
  <Words>4992</Words>
  <Application>Microsoft Office PowerPoint</Application>
  <PresentationFormat>A4 210 x 297 mm</PresentationFormat>
  <Paragraphs>599</Paragraphs>
  <Slides>43</Slides>
  <Notes>40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43</vt:i4>
      </vt:variant>
    </vt:vector>
  </HeadingPairs>
  <TitlesOfParts>
    <vt:vector size="52" baseType="lpstr">
      <vt:lpstr>HG丸ｺﾞｼｯｸM-PRO</vt:lpstr>
      <vt:lpstr>Meiryo UI</vt:lpstr>
      <vt:lpstr>ＭＳ Ｐゴシック</vt:lpstr>
      <vt:lpstr>Noto Sans Symbols</vt:lpstr>
      <vt:lpstr>メイリオ</vt:lpstr>
      <vt:lpstr>游ゴシック</vt:lpstr>
      <vt:lpstr>Arial</vt:lpstr>
      <vt:lpstr>Wingdings</vt:lpstr>
      <vt:lpstr>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414</cp:revision>
  <cp:lastPrinted>2026-03-09T02:50:40Z</cp:lastPrinted>
  <dcterms:created xsi:type="dcterms:W3CDTF">2020-12-31T01:48:55Z</dcterms:created>
  <dcterms:modified xsi:type="dcterms:W3CDTF">2026-03-22T10:29:14Z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2026-02-27T11:29:13Z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db5775e6-fb2d-415c-bd33-f75125ca7772</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