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sldIdLst>
    <p:sldId id="329" r:id="rId5"/>
    <p:sldId id="347" r:id="rId6"/>
    <p:sldId id="350" r:id="rId7"/>
    <p:sldId id="351" r:id="rId8"/>
    <p:sldId id="352" r:id="rId9"/>
  </p:sldIdLst>
  <p:sldSz cx="9906000" cy="6858000" type="A4"/>
  <p:notesSz cx="6807200" cy="9939338"/>
  <p:custDataLst>
    <p:tags r:id="rId11"/>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85D6BA5-B7A2-F5CE-EC1C-E2D672FE3E05}" name="高野智志" initials="智高" userId="S::takano@mext.go.jp::50e6b558-2c54-43cb-a67d-ac4fdd2f29a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073B4C"/>
    <a:srgbClr val="EF9694"/>
    <a:srgbClr val="EF476F"/>
    <a:srgbClr val="118BB2"/>
    <a:srgbClr val="A3E7FF"/>
    <a:srgbClr val="CCFFFF"/>
    <a:srgbClr val="CCFF99"/>
    <a:srgbClr val="FF7C80"/>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578" y="96"/>
      </p:cViewPr>
      <p:guideLst>
        <p:guide orient="horz" pos="2160"/>
        <p:guide pos="3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gs" Target="tags/tag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E7D57A1B-6562-4CEC-A40E-B98327757B9A}" type="datetimeFigureOut">
              <a:rPr kumimoji="1" lang="ja-JP" altLang="en-US" smtClean="0"/>
              <a:t>2026/1/26</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9714CCE3-DC86-4AF6-AB4F-B9FFE6DAFB08}" type="slidenum">
              <a:rPr kumimoji="1" lang="ja-JP" altLang="en-US" smtClean="0"/>
              <a:t>‹#›</a:t>
            </a:fld>
            <a:endParaRPr kumimoji="1" lang="ja-JP" altLang="en-US"/>
          </a:p>
        </p:txBody>
      </p:sp>
    </p:spTree>
    <p:extLst>
      <p:ext uri="{BB962C8B-B14F-4D97-AF65-F5344CB8AC3E}">
        <p14:creationId xmlns:p14="http://schemas.microsoft.com/office/powerpoint/2010/main" val="399538116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a:xfrm>
            <a:off x="495300" y="6356351"/>
            <a:ext cx="2311400" cy="365125"/>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a:xfrm>
            <a:off x="3152800" y="6308727"/>
            <a:ext cx="2311400" cy="365125"/>
          </a:xfrm>
          <a:prstGeom prst="rect">
            <a:avLst/>
          </a:prstGeom>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3098139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a:xfrm>
            <a:off x="495300" y="6356351"/>
            <a:ext cx="2311400" cy="365125"/>
          </a:xfrm>
          <a:prstGeom prst="rect">
            <a:avLst/>
          </a:prstGeom>
        </p:spPr>
        <p:txBody>
          <a:bodyPr/>
          <a:lstStyle/>
          <a:p>
            <a:endParaRPr kumimoji="1" lang="ja-JP" altLang="en-US"/>
          </a:p>
        </p:txBody>
      </p:sp>
      <p:sp>
        <p:nvSpPr>
          <p:cNvPr id="6" name="フッター プレースホルダー 5"/>
          <p:cNvSpPr>
            <a:spLocks noGrp="1"/>
          </p:cNvSpPr>
          <p:nvPr>
            <p:ph type="ftr" sz="quarter" idx="11"/>
          </p:nvPr>
        </p:nvSpPr>
        <p:spPr/>
        <p:txBody>
          <a:bodyPr/>
          <a:lstStyle/>
          <a:p>
            <a:r>
              <a:rPr kumimoji="1" lang="ja-JP" altLang="en-US"/>
              <a:t>機関名：（フッター機能で入力）、事業テーマ名：（フッター機能で入力）</a:t>
            </a:r>
          </a:p>
        </p:txBody>
      </p:sp>
      <p:sp>
        <p:nvSpPr>
          <p:cNvPr id="7" name="スライド番号プレースホルダー 6"/>
          <p:cNvSpPr>
            <a:spLocks noGrp="1"/>
          </p:cNvSpPr>
          <p:nvPr>
            <p:ph type="sldNum" sz="quarter" idx="12"/>
          </p:nvPr>
        </p:nvSpPr>
        <p:spPr>
          <a:xfrm>
            <a:off x="3152800" y="6308727"/>
            <a:ext cx="2311400" cy="365125"/>
          </a:xfrm>
          <a:prstGeom prst="rect">
            <a:avLst/>
          </a:prstGeom>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1046932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a:xfrm>
            <a:off x="495300" y="6356351"/>
            <a:ext cx="2311400" cy="365125"/>
          </a:xfrm>
          <a:prstGeom prst="rect">
            <a:avLst/>
          </a:prstGeom>
        </p:spPr>
        <p:txBody>
          <a:bodyPr/>
          <a:lstStyle/>
          <a:p>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a:t>機関名：（フッター機能で入力）、事業テーマ名：（フッター機能で入力）</a:t>
            </a:r>
          </a:p>
        </p:txBody>
      </p:sp>
      <p:sp>
        <p:nvSpPr>
          <p:cNvPr id="6" name="スライド番号プレースホルダー 5"/>
          <p:cNvSpPr>
            <a:spLocks noGrp="1"/>
          </p:cNvSpPr>
          <p:nvPr>
            <p:ph type="sldNum" sz="quarter" idx="12"/>
          </p:nvPr>
        </p:nvSpPr>
        <p:spPr>
          <a:xfrm>
            <a:off x="3152800" y="6308727"/>
            <a:ext cx="2311400" cy="365125"/>
          </a:xfrm>
          <a:prstGeom prst="rect">
            <a:avLst/>
          </a:prstGeom>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8242535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a:xfrm>
            <a:off x="495300" y="6356351"/>
            <a:ext cx="2311400" cy="365125"/>
          </a:xfrm>
          <a:prstGeom prst="rect">
            <a:avLst/>
          </a:prstGeom>
        </p:spPr>
        <p:txBody>
          <a:bodyPr/>
          <a:lstStyle/>
          <a:p>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a:t>機関名：（フッター機能で入力）、事業テーマ名：（フッター機能で入力）</a:t>
            </a:r>
          </a:p>
        </p:txBody>
      </p:sp>
      <p:sp>
        <p:nvSpPr>
          <p:cNvPr id="6" name="スライド番号プレースホルダー 5"/>
          <p:cNvSpPr>
            <a:spLocks noGrp="1"/>
          </p:cNvSpPr>
          <p:nvPr>
            <p:ph type="sldNum" sz="quarter" idx="12"/>
          </p:nvPr>
        </p:nvSpPr>
        <p:spPr>
          <a:xfrm>
            <a:off x="3152800" y="6308727"/>
            <a:ext cx="2311400" cy="365125"/>
          </a:xfrm>
          <a:prstGeom prst="rect">
            <a:avLst/>
          </a:prstGeom>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1365964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フッター プレースホルダー 4"/>
          <p:cNvSpPr>
            <a:spLocks noGrp="1"/>
          </p:cNvSpPr>
          <p:nvPr>
            <p:ph type="ftr" sz="quarter" idx="11"/>
          </p:nvPr>
        </p:nvSpPr>
        <p:spPr/>
        <p:txBody>
          <a:bodyPr/>
          <a:lstStyle/>
          <a:p>
            <a:pPr algn="l"/>
            <a:r>
              <a:rPr lang="ja-JP" altLang="en-US"/>
              <a:t>機関名：（フッター機能で入力）、事業テーマ名：（フッター機能で入力）</a:t>
            </a:r>
          </a:p>
        </p:txBody>
      </p:sp>
    </p:spTree>
    <p:extLst>
      <p:ext uri="{BB962C8B-B14F-4D97-AF65-F5344CB8AC3E}">
        <p14:creationId xmlns:p14="http://schemas.microsoft.com/office/powerpoint/2010/main" val="2962165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フッター プレースホルダー 4"/>
          <p:cNvSpPr>
            <a:spLocks noGrp="1"/>
          </p:cNvSpPr>
          <p:nvPr>
            <p:ph type="ftr" sz="quarter" idx="11"/>
          </p:nvPr>
        </p:nvSpPr>
        <p:spPr/>
        <p:txBody>
          <a:bodyPr/>
          <a:lstStyle/>
          <a:p>
            <a:pPr algn="l"/>
            <a:r>
              <a:rPr lang="ja-JP" altLang="en-US"/>
              <a:t>機関名：（フッター機能で入力）、事業テーマ名：（フッター機能で入力）</a:t>
            </a:r>
          </a:p>
        </p:txBody>
      </p:sp>
      <p:sp>
        <p:nvSpPr>
          <p:cNvPr id="4" name="Rectangle 3">
            <a:extLst>
              <a:ext uri="{FF2B5EF4-FFF2-40B4-BE49-F238E27FC236}">
                <a16:creationId xmlns:a16="http://schemas.microsoft.com/office/drawing/2014/main" id="{0B34370D-11CD-1A2B-A06C-405076EAD5AE}"/>
              </a:ext>
            </a:extLst>
          </p:cNvPr>
          <p:cNvSpPr/>
          <p:nvPr userDrawn="1"/>
        </p:nvSpPr>
        <p:spPr>
          <a:xfrm>
            <a:off x="0" y="0"/>
            <a:ext cx="9906000" cy="6858000"/>
          </a:xfrm>
          <a:prstGeom prst="rect">
            <a:avLst/>
          </a:prstGeom>
          <a:solidFill>
            <a:srgbClr val="F2F2F2"/>
          </a:solidFill>
          <a:ln w="25400" cap="flat" cmpd="sng" algn="ctr">
            <a:noFill/>
            <a:prstDash val="solid"/>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1571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a:xfrm>
            <a:off x="495300" y="6356351"/>
            <a:ext cx="2311400" cy="365125"/>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a:xfrm>
            <a:off x="3152800" y="6308727"/>
            <a:ext cx="2311400" cy="365125"/>
          </a:xfrm>
          <a:prstGeom prst="rect">
            <a:avLst/>
          </a:prstGeom>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404893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a:xfrm>
            <a:off x="495300" y="6356351"/>
            <a:ext cx="2311400" cy="365125"/>
          </a:xfrm>
          <a:prstGeom prst="rect">
            <a:avLst/>
          </a:prstGeom>
        </p:spPr>
        <p:txBody>
          <a:bodyPr/>
          <a:lstStyle/>
          <a:p>
            <a:endParaRPr kumimoji="1" lang="ja-JP" altLang="en-US"/>
          </a:p>
        </p:txBody>
      </p:sp>
      <p:sp>
        <p:nvSpPr>
          <p:cNvPr id="7" name="スライド番号プレースホルダー 6"/>
          <p:cNvSpPr>
            <a:spLocks noGrp="1"/>
          </p:cNvSpPr>
          <p:nvPr>
            <p:ph type="sldNum" sz="quarter" idx="12"/>
          </p:nvPr>
        </p:nvSpPr>
        <p:spPr>
          <a:xfrm>
            <a:off x="3152800" y="6308727"/>
            <a:ext cx="2311400" cy="365125"/>
          </a:xfrm>
          <a:prstGeom prst="rect">
            <a:avLst/>
          </a:prstGeom>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625169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a:xfrm>
            <a:off x="495300" y="6356351"/>
            <a:ext cx="2311400" cy="365125"/>
          </a:xfrm>
          <a:prstGeom prst="rect">
            <a:avLst/>
          </a:prstGeom>
        </p:spPr>
        <p:txBody>
          <a:bodyPr/>
          <a:lstStyle/>
          <a:p>
            <a:endParaRPr kumimoji="1" lang="ja-JP" altLang="en-US"/>
          </a:p>
        </p:txBody>
      </p:sp>
      <p:sp>
        <p:nvSpPr>
          <p:cNvPr id="8" name="フッター プレースホルダー 7"/>
          <p:cNvSpPr>
            <a:spLocks noGrp="1"/>
          </p:cNvSpPr>
          <p:nvPr>
            <p:ph type="ftr" sz="quarter" idx="11"/>
          </p:nvPr>
        </p:nvSpPr>
        <p:spPr/>
        <p:txBody>
          <a:bodyPr/>
          <a:lstStyle/>
          <a:p>
            <a:r>
              <a:rPr kumimoji="1" lang="ja-JP" altLang="en-US"/>
              <a:t>機関名：（フッター機能で入力）、事業テーマ名：（フッター機能で入力）</a:t>
            </a:r>
          </a:p>
        </p:txBody>
      </p:sp>
      <p:sp>
        <p:nvSpPr>
          <p:cNvPr id="9" name="スライド番号プレースホルダー 8"/>
          <p:cNvSpPr>
            <a:spLocks noGrp="1"/>
          </p:cNvSpPr>
          <p:nvPr>
            <p:ph type="sldNum" sz="quarter" idx="12"/>
          </p:nvPr>
        </p:nvSpPr>
        <p:spPr>
          <a:xfrm>
            <a:off x="3152800" y="6308727"/>
            <a:ext cx="2311400" cy="365125"/>
          </a:xfrm>
          <a:prstGeom prst="rect">
            <a:avLst/>
          </a:prstGeom>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658370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a:xfrm>
            <a:off x="495300" y="6356351"/>
            <a:ext cx="2311400" cy="365125"/>
          </a:xfrm>
          <a:prstGeom prst="rect">
            <a:avLst/>
          </a:prstGeom>
        </p:spPr>
        <p:txBody>
          <a:bodyPr/>
          <a:lstStyle/>
          <a:p>
            <a:endParaRPr kumimoji="1" lang="ja-JP" altLang="en-US"/>
          </a:p>
        </p:txBody>
      </p:sp>
      <p:sp>
        <p:nvSpPr>
          <p:cNvPr id="4" name="フッター プレースホルダー 3"/>
          <p:cNvSpPr>
            <a:spLocks noGrp="1"/>
          </p:cNvSpPr>
          <p:nvPr>
            <p:ph type="ftr" sz="quarter" idx="11"/>
          </p:nvPr>
        </p:nvSpPr>
        <p:spPr/>
        <p:txBody>
          <a:bodyPr/>
          <a:lstStyle/>
          <a:p>
            <a:r>
              <a:rPr kumimoji="1" lang="ja-JP" altLang="en-US"/>
              <a:t>機関名：（フッター機能で入力）、事業テーマ名：（フッター機能で入力）</a:t>
            </a:r>
          </a:p>
        </p:txBody>
      </p:sp>
      <p:sp>
        <p:nvSpPr>
          <p:cNvPr id="5" name="スライド番号プレースホルダー 4"/>
          <p:cNvSpPr>
            <a:spLocks noGrp="1"/>
          </p:cNvSpPr>
          <p:nvPr>
            <p:ph type="sldNum" sz="quarter" idx="12"/>
          </p:nvPr>
        </p:nvSpPr>
        <p:spPr>
          <a:xfrm>
            <a:off x="3152800" y="6308727"/>
            <a:ext cx="2311400" cy="365125"/>
          </a:xfrm>
          <a:prstGeom prst="rect">
            <a:avLst/>
          </a:prstGeom>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1532767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a:xfrm>
            <a:off x="495300" y="6356351"/>
            <a:ext cx="2311400" cy="365125"/>
          </a:xfrm>
          <a:prstGeom prst="rect">
            <a:avLst/>
          </a:prstGeom>
        </p:spPr>
        <p:txBody>
          <a:bodyPr/>
          <a:lstStyle/>
          <a:p>
            <a:endParaRPr kumimoji="1" lang="ja-JP" altLang="en-US"/>
          </a:p>
        </p:txBody>
      </p:sp>
      <p:sp>
        <p:nvSpPr>
          <p:cNvPr id="3" name="フッター プレースホルダー 2"/>
          <p:cNvSpPr>
            <a:spLocks noGrp="1"/>
          </p:cNvSpPr>
          <p:nvPr>
            <p:ph type="ftr" sz="quarter" idx="11"/>
          </p:nvPr>
        </p:nvSpPr>
        <p:spPr/>
        <p:txBody>
          <a:bodyPr/>
          <a:lstStyle/>
          <a:p>
            <a:r>
              <a:rPr kumimoji="1" lang="ja-JP" altLang="en-US"/>
              <a:t>機関名：（フッター機能で入力）、事業テーマ名：（フッター機能で入力）</a:t>
            </a:r>
          </a:p>
        </p:txBody>
      </p:sp>
      <p:sp>
        <p:nvSpPr>
          <p:cNvPr id="4" name="スライド番号プレースホルダー 3"/>
          <p:cNvSpPr>
            <a:spLocks noGrp="1"/>
          </p:cNvSpPr>
          <p:nvPr>
            <p:ph type="sldNum" sz="quarter" idx="12"/>
          </p:nvPr>
        </p:nvSpPr>
        <p:spPr>
          <a:xfrm>
            <a:off x="3152800" y="6308727"/>
            <a:ext cx="2311400" cy="365125"/>
          </a:xfrm>
          <a:prstGeom prst="rect">
            <a:avLst/>
          </a:prstGeom>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752790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a:xfrm>
            <a:off x="495300" y="6356351"/>
            <a:ext cx="2311400" cy="365125"/>
          </a:xfrm>
          <a:prstGeom prst="rect">
            <a:avLst/>
          </a:prstGeom>
        </p:spPr>
        <p:txBody>
          <a:bodyPr/>
          <a:lstStyle/>
          <a:p>
            <a:endParaRPr kumimoji="1" lang="ja-JP" altLang="en-US"/>
          </a:p>
        </p:txBody>
      </p:sp>
      <p:sp>
        <p:nvSpPr>
          <p:cNvPr id="6" name="フッター プレースホルダー 5"/>
          <p:cNvSpPr>
            <a:spLocks noGrp="1"/>
          </p:cNvSpPr>
          <p:nvPr>
            <p:ph type="ftr" sz="quarter" idx="11"/>
          </p:nvPr>
        </p:nvSpPr>
        <p:spPr/>
        <p:txBody>
          <a:bodyPr/>
          <a:lstStyle/>
          <a:p>
            <a:r>
              <a:rPr kumimoji="1" lang="ja-JP" altLang="en-US"/>
              <a:t>機関名：（フッター機能で入力）、事業テーマ名：（フッター機能で入力）</a:t>
            </a:r>
          </a:p>
        </p:txBody>
      </p:sp>
      <p:sp>
        <p:nvSpPr>
          <p:cNvPr id="7" name="スライド番号プレースホルダー 6"/>
          <p:cNvSpPr>
            <a:spLocks noGrp="1"/>
          </p:cNvSpPr>
          <p:nvPr>
            <p:ph type="sldNum" sz="quarter" idx="12"/>
          </p:nvPr>
        </p:nvSpPr>
        <p:spPr>
          <a:xfrm>
            <a:off x="3152800" y="6308727"/>
            <a:ext cx="2311400" cy="365125"/>
          </a:xfrm>
          <a:prstGeom prst="rect">
            <a:avLst/>
          </a:prstGeom>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1943736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A62AC972-0D4E-37FD-06DC-E04444FA2877}"/>
              </a:ext>
            </a:extLst>
          </p:cNvPr>
          <p:cNvGraphicFramePr>
            <a:graphicFrameLocks noChangeAspect="1"/>
          </p:cNvGraphicFramePr>
          <p:nvPr userDrawn="1">
            <p:custDataLst>
              <p:tags r:id="rId14"/>
            </p:custDataLst>
            <p:extLst>
              <p:ext uri="{D42A27DB-BD31-4B8C-83A1-F6EECF244321}">
                <p14:modId xmlns:p14="http://schemas.microsoft.com/office/powerpoint/2010/main" val="210826404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5" imgW="404" imgH="405" progId="TCLayout.ActiveDocument.1">
                  <p:embed/>
                </p:oleObj>
              </mc:Choice>
              <mc:Fallback>
                <p:oleObj name="think-cell Slide" r:id="rId15" imgW="404" imgH="405" progId="TCLayout.ActiveDocument.1">
                  <p:embed/>
                  <p:pic>
                    <p:nvPicPr>
                      <p:cNvPr id="6" name="think-cell data - do not delete" hidden="1">
                        <a:extLst>
                          <a:ext uri="{FF2B5EF4-FFF2-40B4-BE49-F238E27FC236}">
                            <a16:creationId xmlns:a16="http://schemas.microsoft.com/office/drawing/2014/main" id="{A62AC972-0D4E-37FD-06DC-E04444FA2877}"/>
                          </a:ext>
                        </a:extLst>
                      </p:cNvPr>
                      <p:cNvPicPr/>
                      <p:nvPr/>
                    </p:nvPicPr>
                    <p:blipFill>
                      <a:blip r:embed="rId16"/>
                      <a:stretch>
                        <a:fillRect/>
                      </a:stretch>
                    </p:blipFill>
                    <p:spPr>
                      <a:xfrm>
                        <a:off x="1588" y="1588"/>
                        <a:ext cx="1588" cy="1588"/>
                      </a:xfrm>
                      <a:prstGeom prst="rect">
                        <a:avLst/>
                      </a:prstGeom>
                    </p:spPr>
                  </p:pic>
                </p:oleObj>
              </mc:Fallback>
            </mc:AlternateContent>
          </a:graphicData>
        </a:graphic>
      </p:graphicFrame>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フッター プレースホルダー 4"/>
          <p:cNvSpPr>
            <a:spLocks noGrp="1"/>
          </p:cNvSpPr>
          <p:nvPr>
            <p:ph type="ftr" sz="quarter" idx="3"/>
          </p:nvPr>
        </p:nvSpPr>
        <p:spPr>
          <a:xfrm>
            <a:off x="495300" y="6308726"/>
            <a:ext cx="89154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lgn="l"/>
            <a:r>
              <a:rPr lang="ja-JP" altLang="en-US"/>
              <a:t>機関名：（フッター機能で入力）、事業テーマ名：（フッター機能で入力）</a:t>
            </a:r>
          </a:p>
        </p:txBody>
      </p:sp>
    </p:spTree>
    <p:extLst>
      <p:ext uri="{BB962C8B-B14F-4D97-AF65-F5344CB8AC3E}">
        <p14:creationId xmlns:p14="http://schemas.microsoft.com/office/powerpoint/2010/main" val="104905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3.xml"/><Relationship Id="rId1" Type="http://schemas.openxmlformats.org/officeDocument/2006/relationships/tags" Target="../tags/tag3.xml"/><Relationship Id="rId4" Type="http://schemas.openxmlformats.org/officeDocument/2006/relationships/image" Target="../media/image1.e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3.xml"/><Relationship Id="rId1" Type="http://schemas.openxmlformats.org/officeDocument/2006/relationships/tags" Target="../tags/tag4.xml"/><Relationship Id="rId4" Type="http://schemas.openxmlformats.org/officeDocument/2006/relationships/image" Target="../media/image1.e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1.e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269480" y="861479"/>
            <a:ext cx="9361040" cy="2537618"/>
          </a:xfrm>
          <a:prstGeom prst="rect">
            <a:avLst/>
          </a:prstGeom>
          <a:noFill/>
          <a:ln>
            <a:solidFill>
              <a:schemeClr val="tx2">
                <a:lumMod val="40000"/>
                <a:lumOff val="60000"/>
              </a:schemeClr>
            </a:solidFill>
            <a:prstDash val="dash"/>
          </a:ln>
        </p:spPr>
        <p:txBody>
          <a:bodyPr wrap="square" rtlCol="0">
            <a:spAutoFit/>
          </a:bodyPr>
          <a:lstStyle/>
          <a:p>
            <a:pPr marL="180975" indent="-180975"/>
            <a:r>
              <a:rPr lang="ja-JP" altLang="en-US" sz="1200" dirty="0">
                <a:latin typeface="+mn-ea"/>
              </a:rPr>
              <a:t>〇スライド２以降の記載内容は、文部科学省における本事業採択についての対外的な説明や、審査における論点の明確化の観点から、本事業の公募要領等を踏まえ、最低限記載いただきたい論点や内容について明記したものです。したがって、実施事業に関することで項目に記載できなかった内容又は補足が必要な内容があれば</a:t>
            </a:r>
            <a:r>
              <a:rPr lang="en-US" altLang="ja-JP" sz="1200" dirty="0">
                <a:latin typeface="+mn-ea"/>
              </a:rPr>
              <a:t>､</a:t>
            </a:r>
            <a:r>
              <a:rPr lang="ja-JP" altLang="en-US" sz="1200" dirty="0">
                <a:latin typeface="+mn-ea"/>
              </a:rPr>
              <a:t>記載願います。</a:t>
            </a:r>
            <a:endParaRPr lang="en-US" altLang="ja-JP" sz="1200" dirty="0">
              <a:latin typeface="+mn-ea"/>
            </a:endParaRPr>
          </a:p>
          <a:p>
            <a:pPr marL="180975" indent="-180975"/>
            <a:endParaRPr lang="en-US" altLang="ja-JP" sz="1200" dirty="0">
              <a:latin typeface="+mn-ea"/>
            </a:endParaRPr>
          </a:p>
          <a:p>
            <a:pPr marL="180975" indent="-180975"/>
            <a:r>
              <a:rPr lang="ja-JP" altLang="en-US" sz="1200" dirty="0">
                <a:latin typeface="+mn-ea"/>
              </a:rPr>
              <a:t>〇各項目の枠の大きさは便宜的なものですので、適宜変更の上、作成願います。</a:t>
            </a:r>
            <a:endParaRPr lang="en-US" altLang="ja-JP" sz="1200" dirty="0">
              <a:latin typeface="+mn-ea"/>
            </a:endParaRPr>
          </a:p>
          <a:p>
            <a:pPr marL="180975" indent="-180975"/>
            <a:endParaRPr lang="en-US" altLang="ja-JP" sz="1200" dirty="0">
              <a:latin typeface="+mn-ea"/>
            </a:endParaRPr>
          </a:p>
          <a:p>
            <a:pPr marL="180975" indent="-180975"/>
            <a:r>
              <a:rPr lang="ja-JP" altLang="en-US" sz="1200" dirty="0">
                <a:latin typeface="+mn-ea"/>
              </a:rPr>
              <a:t>〇公募要領記載事項に加え、積極的に独自提案を記載願います。</a:t>
            </a:r>
            <a:endParaRPr lang="en-US" altLang="ja-JP" sz="1200" dirty="0">
              <a:latin typeface="+mn-ea"/>
            </a:endParaRPr>
          </a:p>
          <a:p>
            <a:pPr marL="180975" indent="-180975"/>
            <a:endParaRPr lang="en-US" altLang="ja-JP" sz="1200" dirty="0">
              <a:latin typeface="+mn-ea"/>
            </a:endParaRPr>
          </a:p>
          <a:p>
            <a:pPr marL="180975" indent="-180975"/>
            <a:r>
              <a:rPr lang="ja-JP" altLang="en-US" sz="1200" dirty="0">
                <a:latin typeface="+mn-ea"/>
              </a:rPr>
              <a:t>〇スライドの枚数は、</a:t>
            </a:r>
            <a:r>
              <a:rPr lang="en-US" altLang="ja-JP" sz="1200" dirty="0">
                <a:latin typeface="+mn-ea"/>
              </a:rPr>
              <a:t>30</a:t>
            </a:r>
            <a:r>
              <a:rPr lang="ja-JP" altLang="en-US" sz="1200" dirty="0">
                <a:latin typeface="+mn-ea"/>
              </a:rPr>
              <a:t>枚以内としてください。</a:t>
            </a:r>
            <a:endParaRPr lang="en-US" altLang="ja-JP" sz="1200" dirty="0">
              <a:latin typeface="+mn-ea"/>
            </a:endParaRPr>
          </a:p>
          <a:p>
            <a:pPr marL="180975" indent="-180975"/>
            <a:endParaRPr lang="en-US" altLang="ja-JP" sz="1200" dirty="0">
              <a:latin typeface="+mn-ea"/>
            </a:endParaRPr>
          </a:p>
          <a:p>
            <a:pPr marL="180975" indent="-180975"/>
            <a:r>
              <a:rPr lang="ja-JP" altLang="en-US" sz="1200" dirty="0">
                <a:latin typeface="+mn-ea"/>
              </a:rPr>
              <a:t>〇</a:t>
            </a:r>
            <a:r>
              <a:rPr kumimoji="1" lang="ja-JP" altLang="en-US" sz="1200" b="0" i="0" u="none" strike="noStrike" kern="1200" cap="none" spc="0" normalizeH="0" baseline="0" noProof="0" dirty="0">
                <a:ln>
                  <a:noFill/>
                </a:ln>
                <a:effectLst/>
                <a:uLnTx/>
                <a:uFillTx/>
                <a:latin typeface="Segoe UI"/>
                <a:ea typeface="メイリオ"/>
                <a:cs typeface="+mn-cs"/>
              </a:rPr>
              <a:t>様式自由</a:t>
            </a:r>
            <a:r>
              <a:rPr kumimoji="1" lang="ja-JP" altLang="en-US" sz="1200" b="0" i="0" u="none" strike="noStrike" kern="1200" cap="none" spc="0" normalizeH="0" baseline="0" noProof="0" dirty="0">
                <a:ln>
                  <a:noFill/>
                </a:ln>
                <a:effectLst/>
                <a:uLnTx/>
                <a:uFillTx/>
                <a:latin typeface="メイリオ"/>
                <a:ea typeface="メイリオ"/>
                <a:cs typeface="+mn-cs"/>
              </a:rPr>
              <a:t>。記載する文字は</a:t>
            </a:r>
            <a:r>
              <a:rPr kumimoji="1" lang="en-US" altLang="ja-JP" sz="1200" b="0" i="0" u="none" strike="noStrike" kern="1200" cap="none" spc="0" normalizeH="0" baseline="0" noProof="0" dirty="0">
                <a:ln>
                  <a:noFill/>
                </a:ln>
                <a:effectLst/>
                <a:uLnTx/>
                <a:uFillTx/>
                <a:latin typeface="メイリオ"/>
                <a:ea typeface="メイリオ"/>
                <a:cs typeface="+mn-cs"/>
              </a:rPr>
              <a:t>､MS</a:t>
            </a:r>
            <a:r>
              <a:rPr kumimoji="1" lang="ja-JP" altLang="en-US" sz="1200" b="0" i="0" u="none" strike="noStrike" kern="1200" cap="none" spc="0" normalizeH="0" baseline="0" noProof="0" dirty="0">
                <a:ln>
                  <a:noFill/>
                </a:ln>
                <a:effectLst/>
                <a:uLnTx/>
                <a:uFillTx/>
                <a:latin typeface="メイリオ"/>
                <a:ea typeface="メイリオ"/>
                <a:cs typeface="+mn-cs"/>
              </a:rPr>
              <a:t>ｺﾞｼｯｸ </a:t>
            </a:r>
            <a:r>
              <a:rPr kumimoji="1" lang="en-US" altLang="ja-JP" sz="1200" b="0" i="0" u="none" strike="noStrike" kern="1200" cap="none" spc="0" normalizeH="0" baseline="0" noProof="0" dirty="0">
                <a:ln>
                  <a:noFill/>
                </a:ln>
                <a:effectLst/>
                <a:uLnTx/>
                <a:uFillTx/>
                <a:latin typeface="メイリオ"/>
                <a:ea typeface="メイリオ"/>
                <a:cs typeface="+mn-cs"/>
              </a:rPr>
              <a:t>or </a:t>
            </a:r>
            <a:r>
              <a:rPr kumimoji="1" lang="ja-JP" altLang="en-US" sz="1200" b="0" i="0" u="none" strike="noStrike" kern="1200" cap="none" spc="0" normalizeH="0" baseline="0" noProof="0" dirty="0">
                <a:ln>
                  <a:noFill/>
                </a:ln>
                <a:effectLst/>
                <a:uLnTx/>
                <a:uFillTx/>
                <a:latin typeface="メイリオ"/>
                <a:ea typeface="メイリオ"/>
                <a:cs typeface="+mn-cs"/>
              </a:rPr>
              <a:t>ﾒｲﾘｵ </a:t>
            </a:r>
            <a:r>
              <a:rPr kumimoji="1" lang="en-US" altLang="ja-JP" sz="1200" b="0" i="0" u="none" strike="noStrike" kern="1200" cap="none" spc="0" normalizeH="0" baseline="0" noProof="0" dirty="0">
                <a:ln>
                  <a:noFill/>
                </a:ln>
                <a:effectLst/>
                <a:uLnTx/>
                <a:uFillTx/>
                <a:latin typeface="メイリオ"/>
                <a:ea typeface="メイリオ"/>
                <a:cs typeface="+mn-cs"/>
              </a:rPr>
              <a:t>11</a:t>
            </a:r>
            <a:r>
              <a:rPr kumimoji="1" lang="ja-JP" altLang="en-US" sz="1200" b="0" i="0" u="none" strike="noStrike" kern="1200" cap="none" spc="0" normalizeH="0" baseline="0" noProof="0" dirty="0">
                <a:ln>
                  <a:noFill/>
                </a:ln>
                <a:effectLst/>
                <a:uLnTx/>
                <a:uFillTx/>
                <a:latin typeface="メイリオ"/>
                <a:ea typeface="メイリオ"/>
                <a:cs typeface="+mn-cs"/>
              </a:rPr>
              <a:t>ﾎﾟｲﾝﾄ以上とすること（以降、同様とする）</a:t>
            </a:r>
            <a:r>
              <a:rPr kumimoji="1" lang="en-US" altLang="ja-JP" sz="1200" b="0" i="0" u="none" strike="noStrike" kern="1200" cap="none" spc="0" normalizeH="0" baseline="0" noProof="0" dirty="0">
                <a:ln>
                  <a:noFill/>
                </a:ln>
                <a:effectLst/>
                <a:uLnTx/>
                <a:uFillTx/>
                <a:latin typeface="メイリオ"/>
                <a:ea typeface="メイリオ"/>
                <a:cs typeface="+mn-cs"/>
              </a:rPr>
              <a:t>｡</a:t>
            </a:r>
          </a:p>
          <a:p>
            <a:pPr>
              <a:lnSpc>
                <a:spcPct val="90000"/>
              </a:lnSpc>
              <a:spcAft>
                <a:spcPts val="600"/>
              </a:spcAft>
            </a:pPr>
            <a:endParaRPr lang="en-US" altLang="ja-JP" sz="1200" dirty="0">
              <a:sym typeface="Trebuchet MS" panose="020B0603020202020204" pitchFamily="34" charset="0"/>
            </a:endParaRPr>
          </a:p>
          <a:p>
            <a:pPr>
              <a:lnSpc>
                <a:spcPct val="90000"/>
              </a:lnSpc>
              <a:spcAft>
                <a:spcPts val="600"/>
              </a:spcAft>
            </a:pPr>
            <a:r>
              <a:rPr lang="ja-JP" altLang="en-US" sz="1200" dirty="0">
                <a:sym typeface="Trebuchet MS" panose="020B0603020202020204" pitchFamily="34" charset="0"/>
              </a:rPr>
              <a:t>〇サマリページ（グレーのスライド）は、基本的に文字で記載（図を入れた方がわかりやすい場合はそれも可）してください。</a:t>
            </a:r>
            <a:endParaRPr lang="en-US" altLang="ja-JP" sz="1200" dirty="0">
              <a:latin typeface="+mn-ea"/>
            </a:endParaRPr>
          </a:p>
        </p:txBody>
      </p:sp>
      <p:sp>
        <p:nvSpPr>
          <p:cNvPr id="13" name="テキスト ボックス 12"/>
          <p:cNvSpPr txBox="1"/>
          <p:nvPr/>
        </p:nvSpPr>
        <p:spPr>
          <a:xfrm>
            <a:off x="-159568" y="21512"/>
            <a:ext cx="9076344" cy="261610"/>
          </a:xfrm>
          <a:prstGeom prst="rect">
            <a:avLst/>
          </a:prstGeom>
          <a:noFill/>
        </p:spPr>
        <p:txBody>
          <a:bodyPr wrap="square" rtlCol="0">
            <a:spAutoFit/>
          </a:bodyPr>
          <a:lstStyle/>
          <a:p>
            <a:pPr algn="ctr"/>
            <a:r>
              <a:rPr lang="ja-JP" altLang="en-US" sz="1000" spc="-120">
                <a:solidFill>
                  <a:schemeClr val="bg1"/>
                </a:solidFill>
                <a:latin typeface="+mj-ea"/>
              </a:rPr>
              <a:t>令和２年度</a:t>
            </a:r>
            <a:r>
              <a:rPr lang="ja-JP" altLang="en-US" sz="1100" spc="-120">
                <a:solidFill>
                  <a:schemeClr val="bg1"/>
                </a:solidFill>
                <a:latin typeface="+mj-ea"/>
              </a:rPr>
              <a:t>「就職・転職支援のための大学リカレント教育推進事業</a:t>
            </a:r>
            <a:r>
              <a:rPr lang="ja-JP" altLang="en-US" sz="900" spc="-120">
                <a:solidFill>
                  <a:schemeClr val="bg1"/>
                </a:solidFill>
                <a:latin typeface="+mj-ea"/>
              </a:rPr>
              <a:t>（就職・転職支援のためのリカレント教育プログラムの開発・実施）</a:t>
            </a:r>
            <a:r>
              <a:rPr lang="ja-JP" altLang="en-US" sz="1100" spc="-120">
                <a:solidFill>
                  <a:schemeClr val="bg1"/>
                </a:solidFill>
                <a:latin typeface="+mj-ea"/>
              </a:rPr>
              <a:t>」企画提案書（</a:t>
            </a:r>
            <a:r>
              <a:rPr lang="en-US" altLang="ja-JP" sz="1100" spc="-120">
                <a:solidFill>
                  <a:schemeClr val="bg1"/>
                </a:solidFill>
                <a:latin typeface="+mj-ea"/>
              </a:rPr>
              <a:t>a</a:t>
            </a:r>
            <a:r>
              <a:rPr lang="ja-JP" altLang="en-US" sz="1100" spc="-120">
                <a:solidFill>
                  <a:schemeClr val="bg1"/>
                </a:solidFill>
                <a:latin typeface="+mj-ea"/>
              </a:rPr>
              <a:t>：求職支援）</a:t>
            </a:r>
            <a:r>
              <a:rPr lang="en-US" altLang="ja-JP" sz="1100" spc="-120">
                <a:solidFill>
                  <a:schemeClr val="bg1"/>
                </a:solidFill>
                <a:latin typeface="+mj-ea"/>
              </a:rPr>
              <a:t>(P</a:t>
            </a:r>
            <a:fld id="{7DF22854-5471-4D76-A61C-50AF16AABE74}" type="slidenum">
              <a:rPr lang="en-US" altLang="ja-JP" sz="1100" spc="-120" smtClean="0">
                <a:solidFill>
                  <a:schemeClr val="bg1"/>
                </a:solidFill>
                <a:latin typeface="+mj-ea"/>
              </a:rPr>
              <a:pPr algn="ctr"/>
              <a:t>1</a:t>
            </a:fld>
            <a:r>
              <a:rPr lang="en-US" altLang="ja-JP" sz="1100" spc="-120">
                <a:solidFill>
                  <a:schemeClr val="bg1"/>
                </a:solidFill>
                <a:latin typeface="+mj-ea"/>
              </a:rPr>
              <a:t>)</a:t>
            </a:r>
            <a:endParaRPr kumimoji="1" lang="ja-JP" altLang="en-US" sz="1100">
              <a:solidFill>
                <a:schemeClr val="bg1"/>
              </a:solidFill>
              <a:latin typeface="+mj-ea"/>
              <a:ea typeface="+mj-ea"/>
            </a:endParaRPr>
          </a:p>
        </p:txBody>
      </p:sp>
      <p:sp>
        <p:nvSpPr>
          <p:cNvPr id="10" name="正方形/長方形 9"/>
          <p:cNvSpPr/>
          <p:nvPr/>
        </p:nvSpPr>
        <p:spPr>
          <a:xfrm>
            <a:off x="0" y="-1"/>
            <a:ext cx="9900000" cy="492147"/>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spc="-120">
                <a:solidFill>
                  <a:schemeClr val="bg1"/>
                </a:solidFill>
                <a:latin typeface="+mj-ea"/>
              </a:rPr>
              <a:t>令和７年度補正予算「産学連携リ・スキリング・エコシステム構築事業メニュー②「産業成長」事業計画書</a:t>
            </a:r>
            <a:r>
              <a:rPr lang="en-US" altLang="ja-JP" sz="1200" spc="-120">
                <a:solidFill>
                  <a:schemeClr val="bg1"/>
                </a:solidFill>
                <a:latin typeface="+mj-ea"/>
              </a:rPr>
              <a:t> (P</a:t>
            </a:r>
            <a:fld id="{7DF22854-5471-4D76-A61C-50AF16AABE74}" type="slidenum">
              <a:rPr lang="en-US" altLang="ja-JP" sz="1200" spc="-120" smtClean="0">
                <a:solidFill>
                  <a:schemeClr val="bg1"/>
                </a:solidFill>
                <a:latin typeface="+mj-ea"/>
              </a:rPr>
              <a:pPr/>
              <a:t>1</a:t>
            </a:fld>
            <a:r>
              <a:rPr lang="en-US" altLang="ja-JP" sz="1200" spc="-120">
                <a:solidFill>
                  <a:schemeClr val="bg1"/>
                </a:solidFill>
                <a:latin typeface="+mj-ea"/>
              </a:rPr>
              <a:t>)</a:t>
            </a:r>
            <a:r>
              <a:rPr lang="ja-JP" altLang="en-US" sz="1200" spc="-120">
                <a:solidFill>
                  <a:schemeClr val="bg1"/>
                </a:solidFill>
                <a:latin typeface="+mj-ea"/>
              </a:rPr>
              <a:t>　　　</a:t>
            </a:r>
            <a:r>
              <a:rPr lang="zh-TW" altLang="en-US" sz="1200" spc="-120">
                <a:solidFill>
                  <a:schemeClr val="bg1"/>
                </a:solidFill>
                <a:latin typeface="+mj-ea"/>
              </a:rPr>
              <a:t>様式</a:t>
            </a:r>
            <a:r>
              <a:rPr lang="ja-JP" altLang="en-US" sz="1200" spc="-120">
                <a:solidFill>
                  <a:schemeClr val="bg1"/>
                </a:solidFill>
                <a:latin typeface="+mj-ea"/>
              </a:rPr>
              <a:t>２</a:t>
            </a:r>
            <a:endParaRPr lang="en-US" altLang="ja-JP" sz="1200" spc="-120">
              <a:solidFill>
                <a:schemeClr val="bg1"/>
              </a:solidFill>
              <a:latin typeface="+mj-ea"/>
            </a:endParaRPr>
          </a:p>
        </p:txBody>
      </p:sp>
      <p:sp>
        <p:nvSpPr>
          <p:cNvPr id="2" name="テキスト ボックス 1">
            <a:extLst>
              <a:ext uri="{FF2B5EF4-FFF2-40B4-BE49-F238E27FC236}">
                <a16:creationId xmlns:a16="http://schemas.microsoft.com/office/drawing/2014/main" id="{708F11C9-E403-4417-9E26-5B56E8088ECC}"/>
              </a:ext>
            </a:extLst>
          </p:cNvPr>
          <p:cNvSpPr txBox="1"/>
          <p:nvPr/>
        </p:nvSpPr>
        <p:spPr>
          <a:xfrm>
            <a:off x="200472" y="492147"/>
            <a:ext cx="3672408" cy="369332"/>
          </a:xfrm>
          <a:prstGeom prst="rect">
            <a:avLst/>
          </a:prstGeom>
          <a:noFill/>
        </p:spPr>
        <p:txBody>
          <a:bodyPr wrap="square" rtlCol="0">
            <a:spAutoFit/>
          </a:bodyPr>
          <a:lstStyle/>
          <a:p>
            <a:r>
              <a:rPr kumimoji="1" lang="ja-JP" altLang="en-US"/>
              <a:t>＜記載にあたっての留意点＞</a:t>
            </a:r>
          </a:p>
        </p:txBody>
      </p:sp>
      <p:sp>
        <p:nvSpPr>
          <p:cNvPr id="7" name="フッター プレースホルダー 6">
            <a:extLst>
              <a:ext uri="{FF2B5EF4-FFF2-40B4-BE49-F238E27FC236}">
                <a16:creationId xmlns:a16="http://schemas.microsoft.com/office/drawing/2014/main" id="{04F294A5-8EF6-1F54-BA9B-EA383F7F2F53}"/>
              </a:ext>
            </a:extLst>
          </p:cNvPr>
          <p:cNvSpPr>
            <a:spLocks noGrp="1"/>
          </p:cNvSpPr>
          <p:nvPr>
            <p:ph type="ftr" sz="quarter" idx="11"/>
          </p:nvPr>
        </p:nvSpPr>
        <p:spPr/>
        <p:txBody>
          <a:bodyPr/>
          <a:lstStyle/>
          <a:p>
            <a:r>
              <a:rPr kumimoji="1" lang="ja-JP" altLang="en-US" dirty="0"/>
              <a:t>機関名： （フッター機能で入力） 、事業テーマ名：（フッター機能で入力）</a:t>
            </a:r>
          </a:p>
        </p:txBody>
      </p:sp>
      <p:sp>
        <p:nvSpPr>
          <p:cNvPr id="3" name="テキスト ボックス 2">
            <a:extLst>
              <a:ext uri="{FF2B5EF4-FFF2-40B4-BE49-F238E27FC236}">
                <a16:creationId xmlns:a16="http://schemas.microsoft.com/office/drawing/2014/main" id="{DF72882E-9F7E-BBF8-6535-88659CB66009}"/>
              </a:ext>
            </a:extLst>
          </p:cNvPr>
          <p:cNvSpPr txBox="1"/>
          <p:nvPr/>
        </p:nvSpPr>
        <p:spPr>
          <a:xfrm>
            <a:off x="10137576" y="5657671"/>
            <a:ext cx="1440160" cy="1200329"/>
          </a:xfrm>
          <a:prstGeom prst="rect">
            <a:avLst/>
          </a:prstGeom>
          <a:solidFill>
            <a:schemeClr val="tx2">
              <a:lumMod val="50000"/>
            </a:schemeClr>
          </a:solidFill>
          <a:ln>
            <a:solidFill>
              <a:schemeClr val="tx1"/>
            </a:solidFill>
          </a:ln>
        </p:spPr>
        <p:txBody>
          <a:bodyPr wrap="square" rtlCol="0">
            <a:spAutoFit/>
          </a:bodyPr>
          <a:lstStyle/>
          <a:p>
            <a:r>
              <a:rPr kumimoji="1" lang="ja-JP" altLang="en-US">
                <a:solidFill>
                  <a:schemeClr val="bg1"/>
                </a:solidFill>
              </a:rPr>
              <a:t>←フッターを以後のページ全てに必ず記入</a:t>
            </a:r>
          </a:p>
        </p:txBody>
      </p:sp>
    </p:spTree>
    <p:extLst>
      <p:ext uri="{BB962C8B-B14F-4D97-AF65-F5344CB8AC3E}">
        <p14:creationId xmlns:p14="http://schemas.microsoft.com/office/powerpoint/2010/main" val="3813089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BA36D1-16D1-964B-8FAE-730AA45DE07C}"/>
            </a:ext>
          </a:extLst>
        </p:cNvPr>
        <p:cNvGrpSpPr/>
        <p:nvPr/>
      </p:nvGrpSpPr>
      <p:grpSpPr>
        <a:xfrm>
          <a:off x="0" y="0"/>
          <a:ext cx="0" cy="0"/>
          <a:chOff x="0" y="0"/>
          <a:chExt cx="0" cy="0"/>
        </a:xfrm>
      </p:grpSpPr>
      <p:graphicFrame>
        <p:nvGraphicFramePr>
          <p:cNvPr id="15" name="think-cell data - do not delete" hidden="1">
            <a:extLst>
              <a:ext uri="{FF2B5EF4-FFF2-40B4-BE49-F238E27FC236}">
                <a16:creationId xmlns:a16="http://schemas.microsoft.com/office/drawing/2014/main" id="{D31F843D-2C45-8EE6-DD47-5B16CF34AC9F}"/>
              </a:ext>
            </a:extLst>
          </p:cNvPr>
          <p:cNvGraphicFramePr>
            <a:graphicFrameLocks noChangeAspect="1"/>
          </p:cNvGraphicFramePr>
          <p:nvPr>
            <p:custDataLst>
              <p:tags r:id="rId1"/>
            </p:custDataLst>
            <p:extLst>
              <p:ext uri="{D42A27DB-BD31-4B8C-83A1-F6EECF244321}">
                <p14:modId xmlns:p14="http://schemas.microsoft.com/office/powerpoint/2010/main" val="264461402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15" name="think-cell data - do not delete" hidden="1">
                        <a:extLst>
                          <a:ext uri="{FF2B5EF4-FFF2-40B4-BE49-F238E27FC236}">
                            <a16:creationId xmlns:a16="http://schemas.microsoft.com/office/drawing/2014/main" id="{D31F843D-2C45-8EE6-DD47-5B16CF34AC9F}"/>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3" name="テキスト ボックス 8">
            <a:extLst>
              <a:ext uri="{FF2B5EF4-FFF2-40B4-BE49-F238E27FC236}">
                <a16:creationId xmlns:a16="http://schemas.microsoft.com/office/drawing/2014/main" id="{FE71D5C7-5F97-2B4F-9E54-F0A93ACEAEB4}"/>
              </a:ext>
            </a:extLst>
          </p:cNvPr>
          <p:cNvSpPr txBox="1"/>
          <p:nvPr/>
        </p:nvSpPr>
        <p:spPr>
          <a:xfrm>
            <a:off x="171854" y="1187483"/>
            <a:ext cx="4692619" cy="4548997"/>
          </a:xfrm>
          <a:prstGeom prst="rect">
            <a:avLst/>
          </a:prstGeom>
          <a:noFill/>
          <a:ln>
            <a:solidFill>
              <a:schemeClr val="tx2">
                <a:lumMod val="40000"/>
                <a:lumOff val="60000"/>
              </a:schemeClr>
            </a:solidFill>
            <a:prstDash val="dash"/>
          </a:ln>
        </p:spPr>
        <p:txBody>
          <a:bodyPr wrap="square" rtlCol="0">
            <a:noAutofit/>
          </a:bodyPr>
          <a:lstStyle/>
          <a:p>
            <a:pPr marL="180000" indent="-180000"/>
            <a:endParaRPr lang="en-US" altLang="ja-JP" sz="1200">
              <a:latin typeface="+mn-ea"/>
            </a:endParaRPr>
          </a:p>
          <a:p>
            <a:pPr marL="180000" indent="-180000"/>
            <a:endParaRPr lang="en-US" altLang="ja-JP" sz="1200">
              <a:latin typeface="+mn-ea"/>
            </a:endParaRPr>
          </a:p>
          <a:p>
            <a:pPr marL="180000" indent="-180000"/>
            <a:r>
              <a:rPr lang="ja-JP" altLang="en-US" sz="1050">
                <a:latin typeface="+mn-ea"/>
              </a:rPr>
              <a:t>▼下記の内容を簡潔に明記してください。</a:t>
            </a:r>
            <a:endParaRPr lang="en-US" altLang="ja-JP" sz="1050">
              <a:latin typeface="+mn-ea"/>
            </a:endParaRPr>
          </a:p>
          <a:p>
            <a:pPr marL="180000" indent="-180000"/>
            <a:r>
              <a:rPr lang="ja-JP" altLang="en-US" sz="1050">
                <a:latin typeface="+mn-ea"/>
              </a:rPr>
              <a:t>〇大学等の経営層の参画を得て、全学方針にリ・スキリングの推進を位置付けていること。</a:t>
            </a:r>
          </a:p>
          <a:p>
            <a:pPr marL="180000" indent="-180000"/>
            <a:r>
              <a:rPr lang="ja-JP" altLang="en-US" sz="1050">
                <a:latin typeface="+mn-ea"/>
              </a:rPr>
              <a:t>〇リ・スキリングプログラムの効果的な設計・実施・推進に必要となる体制を構築していること（公募要領６</a:t>
            </a:r>
            <a:r>
              <a:rPr lang="en-US" altLang="ja-JP" sz="1050">
                <a:latin typeface="+mn-ea"/>
              </a:rPr>
              <a:t>.(1)</a:t>
            </a:r>
            <a:r>
              <a:rPr lang="ja-JP" altLang="en-US" sz="1050">
                <a:latin typeface="+mn-ea"/>
              </a:rPr>
              <a:t>に詳細記載。） </a:t>
            </a:r>
            <a:br>
              <a:rPr lang="en-US" altLang="ja-JP" sz="1050">
                <a:latin typeface="+mn-ea"/>
              </a:rPr>
            </a:br>
            <a:endParaRPr lang="ja-JP" altLang="en-US" sz="1050">
              <a:latin typeface="+mn-ea"/>
            </a:endParaRPr>
          </a:p>
          <a:p>
            <a:pPr marL="180000" indent="-180000"/>
            <a:endParaRPr lang="en-US" altLang="ja-JP" sz="1200">
              <a:latin typeface="+mn-ea"/>
            </a:endParaRPr>
          </a:p>
        </p:txBody>
      </p:sp>
      <p:sp>
        <p:nvSpPr>
          <p:cNvPr id="25" name="テキスト ボックス 8">
            <a:extLst>
              <a:ext uri="{FF2B5EF4-FFF2-40B4-BE49-F238E27FC236}">
                <a16:creationId xmlns:a16="http://schemas.microsoft.com/office/drawing/2014/main" id="{011B3DDE-550E-DBB0-223B-9F4371DB7420}"/>
              </a:ext>
            </a:extLst>
          </p:cNvPr>
          <p:cNvSpPr txBox="1"/>
          <p:nvPr/>
        </p:nvSpPr>
        <p:spPr>
          <a:xfrm>
            <a:off x="5029253" y="1187484"/>
            <a:ext cx="4692619" cy="1356860"/>
          </a:xfrm>
          <a:prstGeom prst="rect">
            <a:avLst/>
          </a:prstGeom>
          <a:noFill/>
          <a:ln>
            <a:solidFill>
              <a:schemeClr val="tx2">
                <a:lumMod val="40000"/>
                <a:lumOff val="60000"/>
              </a:schemeClr>
            </a:solidFill>
            <a:prstDash val="dash"/>
          </a:ln>
        </p:spPr>
        <p:txBody>
          <a:bodyPr wrap="square" rtlCol="0">
            <a:noAutofit/>
          </a:bodyPr>
          <a:lstStyle/>
          <a:p>
            <a:pPr marL="180000" indent="-180000"/>
            <a:endParaRPr lang="en-US" altLang="ja-JP" sz="1200">
              <a:latin typeface="+mn-ea"/>
            </a:endParaRPr>
          </a:p>
          <a:p>
            <a:pPr marL="180000" indent="-180000"/>
            <a:endParaRPr lang="en-US" altLang="ja-JP" sz="1200">
              <a:latin typeface="+mn-ea"/>
            </a:endParaRPr>
          </a:p>
          <a:p>
            <a:pPr marL="180000" indent="-180000"/>
            <a:r>
              <a:rPr lang="ja-JP" altLang="en-US" sz="1050">
                <a:latin typeface="+mn-ea"/>
              </a:rPr>
              <a:t>▼プログラムの要諦・提案ポイントを簡潔に明記してください。</a:t>
            </a:r>
            <a:endParaRPr lang="en-US" altLang="ja-JP" sz="1050">
              <a:latin typeface="+mn-ea"/>
            </a:endParaRPr>
          </a:p>
          <a:p>
            <a:pPr marL="180000" indent="-180000"/>
            <a:endParaRPr lang="en-US" altLang="ja-JP" sz="1200">
              <a:latin typeface="+mn-ea"/>
            </a:endParaRPr>
          </a:p>
        </p:txBody>
      </p:sp>
      <p:sp>
        <p:nvSpPr>
          <p:cNvPr id="6" name="角丸四角形 5">
            <a:extLst>
              <a:ext uri="{FF2B5EF4-FFF2-40B4-BE49-F238E27FC236}">
                <a16:creationId xmlns:a16="http://schemas.microsoft.com/office/drawing/2014/main" id="{DF4B6760-BB06-BBF0-2209-9B9FFAEC7DD8}"/>
              </a:ext>
            </a:extLst>
          </p:cNvPr>
          <p:cNvSpPr/>
          <p:nvPr/>
        </p:nvSpPr>
        <p:spPr>
          <a:xfrm>
            <a:off x="234855" y="333797"/>
            <a:ext cx="4075098"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a:latin typeface="+mj-ea"/>
                <a:ea typeface="+mj-ea"/>
              </a:rPr>
              <a:t>提案内容の全体像サマリ（大学＋各領域）</a:t>
            </a:r>
            <a:endParaRPr lang="ja-JP" altLang="en-US" sz="1400">
              <a:solidFill>
                <a:schemeClr val="lt1"/>
              </a:solidFill>
              <a:latin typeface="+mj-ea"/>
              <a:ea typeface="+mj-ea"/>
            </a:endParaRPr>
          </a:p>
        </p:txBody>
      </p:sp>
      <p:sp>
        <p:nvSpPr>
          <p:cNvPr id="13" name="テキスト ボックス 12">
            <a:extLst>
              <a:ext uri="{FF2B5EF4-FFF2-40B4-BE49-F238E27FC236}">
                <a16:creationId xmlns:a16="http://schemas.microsoft.com/office/drawing/2014/main" id="{4736FB4E-18A8-DE44-94A8-ED5F52024A81}"/>
              </a:ext>
            </a:extLst>
          </p:cNvPr>
          <p:cNvSpPr txBox="1"/>
          <p:nvPr/>
        </p:nvSpPr>
        <p:spPr>
          <a:xfrm>
            <a:off x="-159568" y="21512"/>
            <a:ext cx="9076344" cy="261610"/>
          </a:xfrm>
          <a:prstGeom prst="rect">
            <a:avLst/>
          </a:prstGeom>
          <a:noFill/>
        </p:spPr>
        <p:txBody>
          <a:bodyPr wrap="square" rtlCol="0">
            <a:spAutoFit/>
          </a:bodyPr>
          <a:lstStyle/>
          <a:p>
            <a:pPr algn="ctr"/>
            <a:r>
              <a:rPr lang="ja-JP" altLang="en-US" sz="1000" spc="-120">
                <a:solidFill>
                  <a:schemeClr val="bg1"/>
                </a:solidFill>
                <a:latin typeface="+mj-ea"/>
              </a:rPr>
              <a:t>令和２年度</a:t>
            </a:r>
            <a:r>
              <a:rPr lang="ja-JP" altLang="en-US" sz="1100" spc="-120">
                <a:solidFill>
                  <a:schemeClr val="bg1"/>
                </a:solidFill>
                <a:latin typeface="+mj-ea"/>
              </a:rPr>
              <a:t>「就職・転職支援のための大学リカレント教育推進事業</a:t>
            </a:r>
            <a:r>
              <a:rPr lang="ja-JP" altLang="en-US" sz="900" spc="-120">
                <a:solidFill>
                  <a:schemeClr val="bg1"/>
                </a:solidFill>
                <a:latin typeface="+mj-ea"/>
              </a:rPr>
              <a:t>（就職・転職支援のためのリカレント教育プログラムの開発・実施）</a:t>
            </a:r>
            <a:r>
              <a:rPr lang="ja-JP" altLang="en-US" sz="1100" spc="-120">
                <a:solidFill>
                  <a:schemeClr val="bg1"/>
                </a:solidFill>
                <a:latin typeface="+mj-ea"/>
              </a:rPr>
              <a:t>」企画提案書（</a:t>
            </a:r>
            <a:r>
              <a:rPr lang="en-US" altLang="ja-JP" sz="1100" spc="-120">
                <a:solidFill>
                  <a:schemeClr val="bg1"/>
                </a:solidFill>
                <a:latin typeface="+mj-ea"/>
              </a:rPr>
              <a:t>a</a:t>
            </a:r>
            <a:r>
              <a:rPr lang="ja-JP" altLang="en-US" sz="1100" spc="-120">
                <a:solidFill>
                  <a:schemeClr val="bg1"/>
                </a:solidFill>
                <a:latin typeface="+mj-ea"/>
              </a:rPr>
              <a:t>：求職支援）</a:t>
            </a:r>
            <a:r>
              <a:rPr lang="en-US" altLang="ja-JP" sz="1100" spc="-120">
                <a:solidFill>
                  <a:schemeClr val="bg1"/>
                </a:solidFill>
                <a:latin typeface="+mj-ea"/>
              </a:rPr>
              <a:t>(P</a:t>
            </a:r>
            <a:fld id="{7DF22854-5471-4D76-A61C-50AF16AABE74}" type="slidenum">
              <a:rPr lang="en-US" altLang="ja-JP" sz="1100" spc="-120" smtClean="0">
                <a:solidFill>
                  <a:schemeClr val="bg1"/>
                </a:solidFill>
                <a:latin typeface="+mj-ea"/>
              </a:rPr>
              <a:pPr algn="ctr"/>
              <a:t>2</a:t>
            </a:fld>
            <a:r>
              <a:rPr lang="en-US" altLang="ja-JP" sz="1100" spc="-120">
                <a:solidFill>
                  <a:schemeClr val="bg1"/>
                </a:solidFill>
                <a:latin typeface="+mj-ea"/>
              </a:rPr>
              <a:t>)</a:t>
            </a:r>
            <a:endParaRPr kumimoji="1" lang="ja-JP" altLang="en-US" sz="1100">
              <a:solidFill>
                <a:schemeClr val="bg1"/>
              </a:solidFill>
              <a:latin typeface="+mj-ea"/>
              <a:ea typeface="+mj-ea"/>
            </a:endParaRPr>
          </a:p>
        </p:txBody>
      </p:sp>
      <p:sp>
        <p:nvSpPr>
          <p:cNvPr id="10" name="正方形/長方形 9">
            <a:extLst>
              <a:ext uri="{FF2B5EF4-FFF2-40B4-BE49-F238E27FC236}">
                <a16:creationId xmlns:a16="http://schemas.microsoft.com/office/drawing/2014/main" id="{9E01ADC3-4215-6099-3691-5400EEF41901}"/>
              </a:ext>
            </a:extLst>
          </p:cNvPr>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ja-JP" sz="1200" spc="-120">
                <a:solidFill>
                  <a:schemeClr val="bg1"/>
                </a:solidFill>
                <a:latin typeface="Meiryo"/>
                <a:ea typeface="Meiryo"/>
                <a:cs typeface="+mn-lt"/>
              </a:rPr>
              <a:t>令和７年度補正予算「産学連携リ・スキリング・エコシステム構築事業</a:t>
            </a:r>
            <a:r>
              <a:rPr lang="ja-JP" altLang="en-US" sz="1200" spc="-120">
                <a:solidFill>
                  <a:schemeClr val="bg1"/>
                </a:solidFill>
                <a:latin typeface="+mj-ea"/>
              </a:rPr>
              <a:t>メニュー②「産業成長」」事業計画書</a:t>
            </a:r>
            <a:r>
              <a:rPr lang="en-US" altLang="ja-JP" sz="1200" spc="-120">
                <a:solidFill>
                  <a:schemeClr val="bg1"/>
                </a:solidFill>
                <a:latin typeface="+mj-ea"/>
              </a:rPr>
              <a:t> (P</a:t>
            </a:r>
            <a:fld id="{7DF22854-5471-4D76-A61C-50AF16AABE74}" type="slidenum">
              <a:rPr lang="en-US" altLang="ja-JP" sz="1200" spc="-120" dirty="0" smtClean="0">
                <a:solidFill>
                  <a:schemeClr val="bg1"/>
                </a:solidFill>
                <a:latin typeface="+mj-ea"/>
              </a:rPr>
              <a:pPr/>
              <a:t>2</a:t>
            </a:fld>
            <a:r>
              <a:rPr lang="en-US" altLang="ja-JP" sz="1200" spc="-120">
                <a:solidFill>
                  <a:schemeClr val="bg1"/>
                </a:solidFill>
                <a:latin typeface="+mj-ea"/>
              </a:rPr>
              <a:t>)</a:t>
            </a:r>
            <a:r>
              <a:rPr lang="ja-JP" altLang="en-US" sz="1200" spc="-120">
                <a:solidFill>
                  <a:schemeClr val="bg1"/>
                </a:solidFill>
                <a:latin typeface="+mj-ea"/>
              </a:rPr>
              <a:t>　　　</a:t>
            </a:r>
            <a:r>
              <a:rPr lang="zh-TW" altLang="en-US" sz="1200" spc="-120">
                <a:solidFill>
                  <a:schemeClr val="bg1"/>
                </a:solidFill>
                <a:latin typeface="+mj-ea"/>
              </a:rPr>
              <a:t>様式</a:t>
            </a:r>
            <a:r>
              <a:rPr lang="ja-JP" altLang="en-US" sz="1200" spc="-120">
                <a:solidFill>
                  <a:schemeClr val="bg1"/>
                </a:solidFill>
                <a:latin typeface="+mj-ea"/>
              </a:rPr>
              <a:t>２</a:t>
            </a:r>
            <a:endParaRPr lang="ja-JP">
              <a:solidFill>
                <a:schemeClr val="bg1"/>
              </a:solidFill>
            </a:endParaRPr>
          </a:p>
        </p:txBody>
      </p:sp>
      <p:sp>
        <p:nvSpPr>
          <p:cNvPr id="2" name="フッター プレースホルダー 1">
            <a:extLst>
              <a:ext uri="{FF2B5EF4-FFF2-40B4-BE49-F238E27FC236}">
                <a16:creationId xmlns:a16="http://schemas.microsoft.com/office/drawing/2014/main" id="{340C6763-2BC2-4738-99CD-DE3C73B35510}"/>
              </a:ext>
            </a:extLst>
          </p:cNvPr>
          <p:cNvSpPr>
            <a:spLocks noGrp="1"/>
          </p:cNvSpPr>
          <p:nvPr>
            <p:ph type="ftr" sz="quarter" idx="11"/>
          </p:nvPr>
        </p:nvSpPr>
        <p:spPr/>
        <p:txBody>
          <a:bodyPr/>
          <a:lstStyle/>
          <a:p>
            <a:r>
              <a:rPr kumimoji="1" lang="ja-JP" altLang="en-US"/>
              <a:t>機関名： （フッター機能で入力） 、事業テーマ名：（フッター機能で入力）</a:t>
            </a:r>
          </a:p>
        </p:txBody>
      </p:sp>
      <p:sp>
        <p:nvSpPr>
          <p:cNvPr id="5" name="テキスト ボックス 4">
            <a:extLst>
              <a:ext uri="{FF2B5EF4-FFF2-40B4-BE49-F238E27FC236}">
                <a16:creationId xmlns:a16="http://schemas.microsoft.com/office/drawing/2014/main" id="{3E06BF2A-12AD-B1A6-3800-E045D7295B4B}"/>
              </a:ext>
            </a:extLst>
          </p:cNvPr>
          <p:cNvSpPr txBox="1"/>
          <p:nvPr/>
        </p:nvSpPr>
        <p:spPr>
          <a:xfrm>
            <a:off x="10137576" y="6073686"/>
            <a:ext cx="1440160" cy="1200329"/>
          </a:xfrm>
          <a:prstGeom prst="rect">
            <a:avLst/>
          </a:prstGeom>
          <a:solidFill>
            <a:schemeClr val="tx2">
              <a:lumMod val="50000"/>
            </a:schemeClr>
          </a:solidFill>
          <a:ln>
            <a:solidFill>
              <a:schemeClr val="tx1"/>
            </a:solidFill>
          </a:ln>
        </p:spPr>
        <p:txBody>
          <a:bodyPr wrap="square" rtlCol="0">
            <a:spAutoFit/>
          </a:bodyPr>
          <a:lstStyle/>
          <a:p>
            <a:r>
              <a:rPr kumimoji="1" lang="ja-JP" altLang="en-US">
                <a:solidFill>
                  <a:schemeClr val="bg1"/>
                </a:solidFill>
              </a:rPr>
              <a:t>←フッターを以後のページ全てに必ず記入</a:t>
            </a:r>
          </a:p>
        </p:txBody>
      </p:sp>
      <p:sp>
        <p:nvSpPr>
          <p:cNvPr id="16" name="角丸四角形 5">
            <a:extLst>
              <a:ext uri="{FF2B5EF4-FFF2-40B4-BE49-F238E27FC236}">
                <a16:creationId xmlns:a16="http://schemas.microsoft.com/office/drawing/2014/main" id="{682D7CC4-4D34-0DCB-A72E-7BFBA4DDE5ED}"/>
              </a:ext>
            </a:extLst>
          </p:cNvPr>
          <p:cNvSpPr/>
          <p:nvPr/>
        </p:nvSpPr>
        <p:spPr>
          <a:xfrm>
            <a:off x="234855" y="861003"/>
            <a:ext cx="4560615"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a:latin typeface="+mj-ea"/>
                <a:ea typeface="+mj-ea"/>
              </a:rPr>
              <a:t>大学の概要</a:t>
            </a:r>
            <a:endParaRPr lang="ja-JP" altLang="en-US" sz="1400">
              <a:solidFill>
                <a:schemeClr val="lt1"/>
              </a:solidFill>
              <a:latin typeface="+mj-ea"/>
              <a:ea typeface="+mj-ea"/>
            </a:endParaRPr>
          </a:p>
        </p:txBody>
      </p:sp>
      <p:sp>
        <p:nvSpPr>
          <p:cNvPr id="17" name="角丸四角形 5">
            <a:extLst>
              <a:ext uri="{FF2B5EF4-FFF2-40B4-BE49-F238E27FC236}">
                <a16:creationId xmlns:a16="http://schemas.microsoft.com/office/drawing/2014/main" id="{87405BCA-A68C-9CA8-69C0-9568F530F7B7}"/>
              </a:ext>
            </a:extLst>
          </p:cNvPr>
          <p:cNvSpPr/>
          <p:nvPr/>
        </p:nvSpPr>
        <p:spPr>
          <a:xfrm>
            <a:off x="5080236" y="861003"/>
            <a:ext cx="4560615"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a:latin typeface="+mj-ea"/>
                <a:ea typeface="+mj-ea"/>
              </a:rPr>
              <a:t>領域の概要</a:t>
            </a:r>
            <a:endParaRPr lang="ja-JP" altLang="en-US" sz="1400">
              <a:solidFill>
                <a:schemeClr val="lt1"/>
              </a:solidFill>
              <a:latin typeface="+mj-ea"/>
              <a:ea typeface="+mj-ea"/>
            </a:endParaRPr>
          </a:p>
        </p:txBody>
      </p:sp>
      <p:sp>
        <p:nvSpPr>
          <p:cNvPr id="21" name="角丸四角形 5">
            <a:extLst>
              <a:ext uri="{FF2B5EF4-FFF2-40B4-BE49-F238E27FC236}">
                <a16:creationId xmlns:a16="http://schemas.microsoft.com/office/drawing/2014/main" id="{3AB395D7-A5DA-D053-BA1D-BBEEC293A0AA}"/>
              </a:ext>
            </a:extLst>
          </p:cNvPr>
          <p:cNvSpPr/>
          <p:nvPr/>
        </p:nvSpPr>
        <p:spPr>
          <a:xfrm>
            <a:off x="5080236" y="1259422"/>
            <a:ext cx="4560615" cy="275804"/>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a:solidFill>
                  <a:srgbClr val="575757"/>
                </a:solidFill>
                <a:latin typeface="+mj-ea"/>
                <a:ea typeface="+mj-ea"/>
              </a:rPr>
              <a:t>領域①「</a:t>
            </a:r>
            <a:r>
              <a:rPr lang="en-US" altLang="ja-JP" sz="1400">
                <a:solidFill>
                  <a:srgbClr val="575757"/>
                </a:solidFill>
                <a:latin typeface="+mj-ea"/>
                <a:ea typeface="+mj-ea"/>
              </a:rPr>
              <a:t>XXX</a:t>
            </a:r>
            <a:r>
              <a:rPr lang="ja-JP" altLang="en-US" sz="1400">
                <a:solidFill>
                  <a:srgbClr val="575757"/>
                </a:solidFill>
                <a:latin typeface="+mj-ea"/>
                <a:ea typeface="+mj-ea"/>
              </a:rPr>
              <a:t>」のサマリ</a:t>
            </a:r>
          </a:p>
        </p:txBody>
      </p:sp>
      <p:sp>
        <p:nvSpPr>
          <p:cNvPr id="22" name="角丸四角形 5">
            <a:extLst>
              <a:ext uri="{FF2B5EF4-FFF2-40B4-BE49-F238E27FC236}">
                <a16:creationId xmlns:a16="http://schemas.microsoft.com/office/drawing/2014/main" id="{390E475F-1925-9FE4-DC8C-6C286DCA6D85}"/>
              </a:ext>
            </a:extLst>
          </p:cNvPr>
          <p:cNvSpPr/>
          <p:nvPr/>
        </p:nvSpPr>
        <p:spPr>
          <a:xfrm>
            <a:off x="234855" y="1259422"/>
            <a:ext cx="4560615" cy="275804"/>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a:solidFill>
                  <a:srgbClr val="575757"/>
                </a:solidFill>
                <a:latin typeface="+mj-ea"/>
                <a:ea typeface="+mj-ea"/>
              </a:rPr>
              <a:t>学内等体制のサマリ</a:t>
            </a:r>
          </a:p>
        </p:txBody>
      </p:sp>
      <p:sp>
        <p:nvSpPr>
          <p:cNvPr id="30" name="テキスト ボックス 8">
            <a:extLst>
              <a:ext uri="{FF2B5EF4-FFF2-40B4-BE49-F238E27FC236}">
                <a16:creationId xmlns:a16="http://schemas.microsoft.com/office/drawing/2014/main" id="{EAF03109-4736-1132-B159-C197FAE80FF3}"/>
              </a:ext>
            </a:extLst>
          </p:cNvPr>
          <p:cNvSpPr txBox="1"/>
          <p:nvPr/>
        </p:nvSpPr>
        <p:spPr>
          <a:xfrm>
            <a:off x="5029253" y="2595021"/>
            <a:ext cx="4692619" cy="1356860"/>
          </a:xfrm>
          <a:prstGeom prst="rect">
            <a:avLst/>
          </a:prstGeom>
          <a:noFill/>
          <a:ln>
            <a:solidFill>
              <a:schemeClr val="tx2">
                <a:lumMod val="40000"/>
                <a:lumOff val="60000"/>
              </a:schemeClr>
            </a:solidFill>
            <a:prstDash val="dash"/>
          </a:ln>
        </p:spPr>
        <p:txBody>
          <a:bodyPr wrap="square" rtlCol="0">
            <a:noAutofit/>
          </a:bodyPr>
          <a:lstStyle/>
          <a:p>
            <a:pPr marL="180000" indent="-180000"/>
            <a:endParaRPr lang="en-US" altLang="ja-JP" sz="1200">
              <a:latin typeface="+mn-ea"/>
            </a:endParaRPr>
          </a:p>
          <a:p>
            <a:pPr marL="180000" indent="-180000"/>
            <a:endParaRPr lang="en-US" altLang="ja-JP" sz="1200">
              <a:latin typeface="+mn-ea"/>
            </a:endParaRPr>
          </a:p>
          <a:p>
            <a:pPr marL="180000" indent="-180000"/>
            <a:r>
              <a:rPr lang="ja-JP" altLang="en-US" sz="1050">
                <a:latin typeface="+mn-ea"/>
              </a:rPr>
              <a:t>▼プログラムの要諦・提案ポイントを簡潔に明記してください。</a:t>
            </a:r>
            <a:endParaRPr lang="en-US" altLang="ja-JP" sz="1050">
              <a:latin typeface="+mn-ea"/>
            </a:endParaRPr>
          </a:p>
          <a:p>
            <a:pPr marL="180000" indent="-180000"/>
            <a:endParaRPr lang="en-US" altLang="ja-JP" sz="1200">
              <a:latin typeface="+mn-ea"/>
            </a:endParaRPr>
          </a:p>
        </p:txBody>
      </p:sp>
      <p:sp>
        <p:nvSpPr>
          <p:cNvPr id="31" name="角丸四角形 5">
            <a:extLst>
              <a:ext uri="{FF2B5EF4-FFF2-40B4-BE49-F238E27FC236}">
                <a16:creationId xmlns:a16="http://schemas.microsoft.com/office/drawing/2014/main" id="{2ADF1862-598A-1463-BAB9-5E3B620A31DB}"/>
              </a:ext>
            </a:extLst>
          </p:cNvPr>
          <p:cNvSpPr/>
          <p:nvPr/>
        </p:nvSpPr>
        <p:spPr>
          <a:xfrm>
            <a:off x="5080236" y="2666959"/>
            <a:ext cx="4560615" cy="275804"/>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a:solidFill>
                  <a:srgbClr val="E71C57"/>
                </a:solidFill>
                <a:latin typeface="+mj-ea"/>
                <a:ea typeface="+mj-ea"/>
              </a:rPr>
              <a:t>（必要があれば、）</a:t>
            </a:r>
            <a:r>
              <a:rPr lang="ja-JP" altLang="en-US" sz="1400">
                <a:solidFill>
                  <a:srgbClr val="575757"/>
                </a:solidFill>
                <a:latin typeface="+mj-ea"/>
                <a:ea typeface="+mj-ea"/>
              </a:rPr>
              <a:t>領域②「</a:t>
            </a:r>
            <a:r>
              <a:rPr lang="en-US" altLang="ja-JP" sz="1400">
                <a:solidFill>
                  <a:srgbClr val="575757"/>
                </a:solidFill>
                <a:latin typeface="+mj-ea"/>
                <a:ea typeface="+mj-ea"/>
              </a:rPr>
              <a:t>XXX</a:t>
            </a:r>
            <a:r>
              <a:rPr lang="ja-JP" altLang="en-US" sz="1400">
                <a:solidFill>
                  <a:srgbClr val="575757"/>
                </a:solidFill>
                <a:latin typeface="+mj-ea"/>
                <a:ea typeface="+mj-ea"/>
              </a:rPr>
              <a:t>」のサマリ</a:t>
            </a:r>
          </a:p>
        </p:txBody>
      </p:sp>
      <p:sp>
        <p:nvSpPr>
          <p:cNvPr id="32" name="テキスト ボックス 8">
            <a:extLst>
              <a:ext uri="{FF2B5EF4-FFF2-40B4-BE49-F238E27FC236}">
                <a16:creationId xmlns:a16="http://schemas.microsoft.com/office/drawing/2014/main" id="{2AECD436-4F74-526B-3128-DBB168D5E2D4}"/>
              </a:ext>
            </a:extLst>
          </p:cNvPr>
          <p:cNvSpPr txBox="1"/>
          <p:nvPr/>
        </p:nvSpPr>
        <p:spPr>
          <a:xfrm>
            <a:off x="5029253" y="4002558"/>
            <a:ext cx="4692619" cy="1356860"/>
          </a:xfrm>
          <a:prstGeom prst="rect">
            <a:avLst/>
          </a:prstGeom>
          <a:noFill/>
          <a:ln>
            <a:solidFill>
              <a:schemeClr val="tx2">
                <a:lumMod val="40000"/>
                <a:lumOff val="60000"/>
              </a:schemeClr>
            </a:solidFill>
            <a:prstDash val="dash"/>
          </a:ln>
        </p:spPr>
        <p:txBody>
          <a:bodyPr wrap="square" rtlCol="0">
            <a:noAutofit/>
          </a:bodyPr>
          <a:lstStyle/>
          <a:p>
            <a:pPr marL="180000" indent="-180000"/>
            <a:endParaRPr lang="en-US" altLang="ja-JP" sz="1200">
              <a:latin typeface="+mn-ea"/>
            </a:endParaRPr>
          </a:p>
          <a:p>
            <a:pPr marL="180000" indent="-180000"/>
            <a:endParaRPr lang="en-US" altLang="ja-JP" sz="1200">
              <a:latin typeface="+mn-ea"/>
            </a:endParaRPr>
          </a:p>
          <a:p>
            <a:pPr marL="180000" indent="-180000"/>
            <a:r>
              <a:rPr lang="ja-JP" altLang="en-US" sz="1050">
                <a:latin typeface="+mn-ea"/>
              </a:rPr>
              <a:t>▼プログラムの要諦・提案ポイントを簡潔に明記してください。</a:t>
            </a:r>
            <a:endParaRPr lang="en-US" altLang="ja-JP" sz="1050">
              <a:latin typeface="+mn-ea"/>
            </a:endParaRPr>
          </a:p>
          <a:p>
            <a:pPr marL="180000" indent="-180000"/>
            <a:endParaRPr lang="en-US" altLang="ja-JP" sz="1200">
              <a:latin typeface="+mn-ea"/>
            </a:endParaRPr>
          </a:p>
        </p:txBody>
      </p:sp>
      <p:sp>
        <p:nvSpPr>
          <p:cNvPr id="33" name="角丸四角形 5">
            <a:extLst>
              <a:ext uri="{FF2B5EF4-FFF2-40B4-BE49-F238E27FC236}">
                <a16:creationId xmlns:a16="http://schemas.microsoft.com/office/drawing/2014/main" id="{1979BE0C-8F08-E30B-14ED-5F19DE82898E}"/>
              </a:ext>
            </a:extLst>
          </p:cNvPr>
          <p:cNvSpPr/>
          <p:nvPr/>
        </p:nvSpPr>
        <p:spPr>
          <a:xfrm>
            <a:off x="5080236" y="4074496"/>
            <a:ext cx="4560615" cy="275804"/>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a:solidFill>
                  <a:srgbClr val="E71C57"/>
                </a:solidFill>
                <a:latin typeface="+mj-ea"/>
                <a:ea typeface="+mj-ea"/>
              </a:rPr>
              <a:t>（必要があれば、）</a:t>
            </a:r>
            <a:r>
              <a:rPr lang="ja-JP" altLang="en-US" sz="1400">
                <a:solidFill>
                  <a:srgbClr val="575757"/>
                </a:solidFill>
                <a:latin typeface="+mj-ea"/>
                <a:ea typeface="+mj-ea"/>
              </a:rPr>
              <a:t>領域③「</a:t>
            </a:r>
            <a:r>
              <a:rPr lang="en-US" altLang="ja-JP" sz="1400">
                <a:solidFill>
                  <a:srgbClr val="575757"/>
                </a:solidFill>
                <a:latin typeface="+mj-ea"/>
                <a:ea typeface="+mj-ea"/>
              </a:rPr>
              <a:t>XXX</a:t>
            </a:r>
            <a:r>
              <a:rPr lang="ja-JP" altLang="en-US" sz="1400">
                <a:solidFill>
                  <a:srgbClr val="575757"/>
                </a:solidFill>
                <a:latin typeface="+mj-ea"/>
                <a:ea typeface="+mj-ea"/>
              </a:rPr>
              <a:t>」のサマリ</a:t>
            </a:r>
          </a:p>
        </p:txBody>
      </p:sp>
      <p:sp>
        <p:nvSpPr>
          <p:cNvPr id="34" name="テキスト ボックス 4">
            <a:extLst>
              <a:ext uri="{FF2B5EF4-FFF2-40B4-BE49-F238E27FC236}">
                <a16:creationId xmlns:a16="http://schemas.microsoft.com/office/drawing/2014/main" id="{1563678C-39ED-8946-8567-81CBE5230291}"/>
              </a:ext>
            </a:extLst>
          </p:cNvPr>
          <p:cNvSpPr txBox="1"/>
          <p:nvPr/>
        </p:nvSpPr>
        <p:spPr>
          <a:xfrm>
            <a:off x="10137576" y="4074496"/>
            <a:ext cx="1440160" cy="1200329"/>
          </a:xfrm>
          <a:prstGeom prst="rect">
            <a:avLst/>
          </a:prstGeom>
          <a:solidFill>
            <a:schemeClr val="tx2">
              <a:lumMod val="50000"/>
            </a:schemeClr>
          </a:solidFill>
          <a:ln>
            <a:solidFill>
              <a:schemeClr val="tx1"/>
            </a:solidFill>
          </a:ln>
        </p:spPr>
        <p:txBody>
          <a:bodyPr wrap="square" rtlCol="0">
            <a:spAutoFit/>
          </a:bodyPr>
          <a:lstStyle/>
          <a:p>
            <a:r>
              <a:rPr lang="ja-JP" altLang="en-US">
                <a:solidFill>
                  <a:schemeClr val="bg1"/>
                </a:solidFill>
              </a:rPr>
              <a:t>←</a:t>
            </a:r>
            <a:r>
              <a:rPr kumimoji="1" lang="ja-JP" altLang="en-US">
                <a:solidFill>
                  <a:schemeClr val="bg1"/>
                </a:solidFill>
              </a:rPr>
              <a:t>領域数に応じて、</a:t>
            </a:r>
            <a:br>
              <a:rPr kumimoji="1" lang="en-US" altLang="ja-JP">
                <a:solidFill>
                  <a:schemeClr val="bg1"/>
                </a:solidFill>
              </a:rPr>
            </a:br>
            <a:r>
              <a:rPr kumimoji="1" lang="ja-JP" altLang="en-US">
                <a:solidFill>
                  <a:schemeClr val="bg1"/>
                </a:solidFill>
              </a:rPr>
              <a:t>枠を追加</a:t>
            </a:r>
            <a:r>
              <a:rPr kumimoji="1" lang="en-US" altLang="ja-JP">
                <a:solidFill>
                  <a:schemeClr val="bg1"/>
                </a:solidFill>
              </a:rPr>
              <a:t>/</a:t>
            </a:r>
            <a:r>
              <a:rPr kumimoji="1" lang="ja-JP" altLang="en-US">
                <a:solidFill>
                  <a:schemeClr val="bg1"/>
                </a:solidFill>
              </a:rPr>
              <a:t>削除</a:t>
            </a:r>
          </a:p>
        </p:txBody>
      </p:sp>
      <p:sp>
        <p:nvSpPr>
          <p:cNvPr id="37" name="角丸四角形 5">
            <a:extLst>
              <a:ext uri="{FF2B5EF4-FFF2-40B4-BE49-F238E27FC236}">
                <a16:creationId xmlns:a16="http://schemas.microsoft.com/office/drawing/2014/main" id="{F2594D42-6889-BF94-903D-3A2E20ECBCCD}"/>
              </a:ext>
            </a:extLst>
          </p:cNvPr>
          <p:cNvSpPr/>
          <p:nvPr/>
        </p:nvSpPr>
        <p:spPr>
          <a:xfrm>
            <a:off x="5080236" y="5460676"/>
            <a:ext cx="4560615" cy="275804"/>
          </a:xfrm>
          <a:prstGeom prst="roundRect">
            <a:avLst/>
          </a:prstGeom>
          <a:solidFill>
            <a:srgbClr val="295E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a:solidFill>
                  <a:srgbClr val="FFFFFF"/>
                </a:solidFill>
                <a:latin typeface="+mj-ea"/>
                <a:ea typeface="+mj-ea"/>
              </a:rPr>
              <a:t>提案する領域の数：</a:t>
            </a:r>
            <a:r>
              <a:rPr lang="en-US" altLang="ja-JP" sz="1400">
                <a:solidFill>
                  <a:srgbClr val="FFFFFF"/>
                </a:solidFill>
                <a:latin typeface="+mj-ea"/>
                <a:ea typeface="+mj-ea"/>
              </a:rPr>
              <a:t>XXX</a:t>
            </a:r>
            <a:r>
              <a:rPr lang="ja-JP" altLang="en-US" sz="1400">
                <a:solidFill>
                  <a:srgbClr val="FFFFFF"/>
                </a:solidFill>
                <a:latin typeface="+mj-ea"/>
                <a:ea typeface="+mj-ea"/>
              </a:rPr>
              <a:t>個</a:t>
            </a:r>
          </a:p>
        </p:txBody>
      </p:sp>
      <p:sp>
        <p:nvSpPr>
          <p:cNvPr id="38" name="角丸四角形 5">
            <a:extLst>
              <a:ext uri="{FF2B5EF4-FFF2-40B4-BE49-F238E27FC236}">
                <a16:creationId xmlns:a16="http://schemas.microsoft.com/office/drawing/2014/main" id="{37CA8B23-03E2-1030-65DF-B95E8AB9FB5B}"/>
              </a:ext>
            </a:extLst>
          </p:cNvPr>
          <p:cNvSpPr/>
          <p:nvPr/>
        </p:nvSpPr>
        <p:spPr>
          <a:xfrm>
            <a:off x="8345103" y="384380"/>
            <a:ext cx="1376768" cy="275804"/>
          </a:xfrm>
          <a:prstGeom prst="roundRect">
            <a:avLst/>
          </a:prstGeom>
          <a:solidFill>
            <a:srgbClr val="29BA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a:latin typeface="+mj-ea"/>
              </a:rPr>
              <a:t>大学＋各領域</a:t>
            </a:r>
            <a:endParaRPr lang="ja-JP" altLang="en-US" sz="1400">
              <a:solidFill>
                <a:schemeClr val="lt1"/>
              </a:solidFill>
              <a:latin typeface="+mj-ea"/>
              <a:ea typeface="+mj-ea"/>
            </a:endParaRPr>
          </a:p>
        </p:txBody>
      </p:sp>
    </p:spTree>
    <p:extLst>
      <p:ext uri="{BB962C8B-B14F-4D97-AF65-F5344CB8AC3E}">
        <p14:creationId xmlns:p14="http://schemas.microsoft.com/office/powerpoint/2010/main" val="2563278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2D38E7-D7AA-7F7F-BEC6-58352DEE1046}"/>
            </a:ext>
          </a:extLst>
        </p:cNvPr>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033762FA-90C7-6E65-2AE2-A985C52A7F4B}"/>
              </a:ext>
            </a:extLst>
          </p:cNvPr>
          <p:cNvGraphicFramePr>
            <a:graphicFrameLocks noChangeAspect="1"/>
          </p:cNvGraphicFramePr>
          <p:nvPr>
            <p:custDataLst>
              <p:tags r:id="rId1"/>
            </p:custDataLst>
            <p:extLst>
              <p:ext uri="{D42A27DB-BD31-4B8C-83A1-F6EECF244321}">
                <p14:modId xmlns:p14="http://schemas.microsoft.com/office/powerpoint/2010/main" val="424277187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11" name="think-cell data - do not delete" hidden="1">
                        <a:extLst>
                          <a:ext uri="{FF2B5EF4-FFF2-40B4-BE49-F238E27FC236}">
                            <a16:creationId xmlns:a16="http://schemas.microsoft.com/office/drawing/2014/main" id="{033762FA-90C7-6E65-2AE2-A985C52A7F4B}"/>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3" name="テキスト ボックス 12">
            <a:extLst>
              <a:ext uri="{FF2B5EF4-FFF2-40B4-BE49-F238E27FC236}">
                <a16:creationId xmlns:a16="http://schemas.microsoft.com/office/drawing/2014/main" id="{F4E3148B-33A7-A441-B23B-38968E88F77E}"/>
              </a:ext>
            </a:extLst>
          </p:cNvPr>
          <p:cNvSpPr txBox="1"/>
          <p:nvPr/>
        </p:nvSpPr>
        <p:spPr>
          <a:xfrm>
            <a:off x="-159568" y="21512"/>
            <a:ext cx="9076344" cy="261610"/>
          </a:xfrm>
          <a:prstGeom prst="rect">
            <a:avLst/>
          </a:prstGeom>
          <a:noFill/>
        </p:spPr>
        <p:txBody>
          <a:bodyPr wrap="square" rtlCol="0">
            <a:spAutoFit/>
          </a:bodyPr>
          <a:lstStyle/>
          <a:p>
            <a:pPr algn="ctr"/>
            <a:r>
              <a:rPr lang="ja-JP" altLang="en-US" sz="1000" spc="-120">
                <a:solidFill>
                  <a:schemeClr val="bg1"/>
                </a:solidFill>
                <a:latin typeface="+mj-ea"/>
              </a:rPr>
              <a:t>令和２年度</a:t>
            </a:r>
            <a:r>
              <a:rPr lang="ja-JP" altLang="en-US" sz="1100" spc="-120">
                <a:solidFill>
                  <a:schemeClr val="bg1"/>
                </a:solidFill>
                <a:latin typeface="+mj-ea"/>
              </a:rPr>
              <a:t>「就職・転職支援のための大学リカレント教育推進事業</a:t>
            </a:r>
            <a:r>
              <a:rPr lang="ja-JP" altLang="en-US" sz="900" spc="-120">
                <a:solidFill>
                  <a:schemeClr val="bg1"/>
                </a:solidFill>
                <a:latin typeface="+mj-ea"/>
              </a:rPr>
              <a:t>（就職・転職支援のためのリカレント教育プログラムの開発・実施）</a:t>
            </a:r>
            <a:r>
              <a:rPr lang="ja-JP" altLang="en-US" sz="1100" spc="-120">
                <a:solidFill>
                  <a:schemeClr val="bg1"/>
                </a:solidFill>
                <a:latin typeface="+mj-ea"/>
              </a:rPr>
              <a:t>」企画提案書（</a:t>
            </a:r>
            <a:r>
              <a:rPr lang="en-US" altLang="ja-JP" sz="1100" spc="-120">
                <a:solidFill>
                  <a:schemeClr val="bg1"/>
                </a:solidFill>
                <a:latin typeface="+mj-ea"/>
              </a:rPr>
              <a:t>a</a:t>
            </a:r>
            <a:r>
              <a:rPr lang="ja-JP" altLang="en-US" sz="1100" spc="-120">
                <a:solidFill>
                  <a:schemeClr val="bg1"/>
                </a:solidFill>
                <a:latin typeface="+mj-ea"/>
              </a:rPr>
              <a:t>：求職支援）</a:t>
            </a:r>
            <a:r>
              <a:rPr lang="en-US" altLang="ja-JP" sz="1100" spc="-120">
                <a:solidFill>
                  <a:schemeClr val="bg1"/>
                </a:solidFill>
                <a:latin typeface="+mj-ea"/>
              </a:rPr>
              <a:t>(P</a:t>
            </a:r>
            <a:fld id="{7DF22854-5471-4D76-A61C-50AF16AABE74}" type="slidenum">
              <a:rPr lang="en-US" altLang="ja-JP" sz="1100" spc="-120" smtClean="0">
                <a:solidFill>
                  <a:schemeClr val="bg1"/>
                </a:solidFill>
                <a:latin typeface="+mj-ea"/>
              </a:rPr>
              <a:pPr algn="ctr"/>
              <a:t>3</a:t>
            </a:fld>
            <a:r>
              <a:rPr lang="en-US" altLang="ja-JP" sz="1100" spc="-120">
                <a:solidFill>
                  <a:schemeClr val="bg1"/>
                </a:solidFill>
                <a:latin typeface="+mj-ea"/>
              </a:rPr>
              <a:t>)</a:t>
            </a:r>
            <a:endParaRPr kumimoji="1" lang="ja-JP" altLang="en-US" sz="1100">
              <a:solidFill>
                <a:schemeClr val="bg1"/>
              </a:solidFill>
              <a:latin typeface="+mj-ea"/>
              <a:ea typeface="+mj-ea"/>
            </a:endParaRPr>
          </a:p>
        </p:txBody>
      </p:sp>
      <p:sp>
        <p:nvSpPr>
          <p:cNvPr id="10" name="正方形/長方形 9">
            <a:extLst>
              <a:ext uri="{FF2B5EF4-FFF2-40B4-BE49-F238E27FC236}">
                <a16:creationId xmlns:a16="http://schemas.microsoft.com/office/drawing/2014/main" id="{4A9CD151-BFE4-8D25-F55A-80036B301BD2}"/>
              </a:ext>
            </a:extLst>
          </p:cNvPr>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ja-JP" sz="1200" spc="-120">
                <a:solidFill>
                  <a:schemeClr val="bg1"/>
                </a:solidFill>
                <a:latin typeface="Meiryo"/>
                <a:ea typeface="Meiryo"/>
                <a:cs typeface="+mn-lt"/>
              </a:rPr>
              <a:t>令和７年度補正予算「産学連携リ・スキリング・エコシステム構築事業</a:t>
            </a:r>
            <a:r>
              <a:rPr lang="ja-JP" altLang="en-US" sz="1200" spc="-120">
                <a:solidFill>
                  <a:schemeClr val="bg1"/>
                </a:solidFill>
                <a:latin typeface="+mj-ea"/>
              </a:rPr>
              <a:t>メニュー②「産業成長」」事業計画書</a:t>
            </a:r>
            <a:r>
              <a:rPr lang="en-US" altLang="ja-JP" sz="1200" spc="-120">
                <a:solidFill>
                  <a:schemeClr val="bg1"/>
                </a:solidFill>
                <a:latin typeface="+mj-ea"/>
              </a:rPr>
              <a:t> (P</a:t>
            </a:r>
            <a:fld id="{7DF22854-5471-4D76-A61C-50AF16AABE74}" type="slidenum">
              <a:rPr lang="en-US" altLang="ja-JP" sz="1200" spc="-120" dirty="0" smtClean="0">
                <a:solidFill>
                  <a:schemeClr val="bg1"/>
                </a:solidFill>
                <a:latin typeface="+mj-ea"/>
              </a:rPr>
              <a:pPr/>
              <a:t>3</a:t>
            </a:fld>
            <a:r>
              <a:rPr lang="en-US" altLang="ja-JP" sz="1200" spc="-120">
                <a:solidFill>
                  <a:schemeClr val="bg1"/>
                </a:solidFill>
                <a:latin typeface="+mj-ea"/>
              </a:rPr>
              <a:t>)</a:t>
            </a:r>
            <a:r>
              <a:rPr lang="ja-JP" altLang="en-US" sz="1200" spc="-120">
                <a:solidFill>
                  <a:schemeClr val="bg1"/>
                </a:solidFill>
                <a:latin typeface="+mj-ea"/>
              </a:rPr>
              <a:t>　　　</a:t>
            </a:r>
            <a:r>
              <a:rPr lang="zh-TW" altLang="en-US" sz="1200" spc="-120">
                <a:solidFill>
                  <a:schemeClr val="bg1"/>
                </a:solidFill>
                <a:latin typeface="+mj-ea"/>
              </a:rPr>
              <a:t>様式</a:t>
            </a:r>
            <a:r>
              <a:rPr lang="ja-JP" altLang="en-US" sz="1200" spc="-120">
                <a:solidFill>
                  <a:schemeClr val="bg1"/>
                </a:solidFill>
                <a:latin typeface="+mj-ea"/>
              </a:rPr>
              <a:t>２</a:t>
            </a:r>
            <a:endParaRPr lang="ja-JP">
              <a:solidFill>
                <a:schemeClr val="bg1"/>
              </a:solidFill>
            </a:endParaRPr>
          </a:p>
        </p:txBody>
      </p:sp>
      <p:sp>
        <p:nvSpPr>
          <p:cNvPr id="2" name="フッター プレースホルダー 1">
            <a:extLst>
              <a:ext uri="{FF2B5EF4-FFF2-40B4-BE49-F238E27FC236}">
                <a16:creationId xmlns:a16="http://schemas.microsoft.com/office/drawing/2014/main" id="{2767562C-84EB-CA80-73CC-C3C25F79A0CC}"/>
              </a:ext>
            </a:extLst>
          </p:cNvPr>
          <p:cNvSpPr>
            <a:spLocks noGrp="1"/>
          </p:cNvSpPr>
          <p:nvPr>
            <p:ph type="ftr" sz="quarter" idx="11"/>
          </p:nvPr>
        </p:nvSpPr>
        <p:spPr/>
        <p:txBody>
          <a:bodyPr/>
          <a:lstStyle/>
          <a:p>
            <a:r>
              <a:rPr kumimoji="1" lang="ja-JP" altLang="en-US"/>
              <a:t>機関名： （フッター機能で入力） 、事業テーマ名：（フッター機能で入力）</a:t>
            </a:r>
          </a:p>
        </p:txBody>
      </p:sp>
      <p:sp>
        <p:nvSpPr>
          <p:cNvPr id="5" name="テキスト ボックス 4">
            <a:extLst>
              <a:ext uri="{FF2B5EF4-FFF2-40B4-BE49-F238E27FC236}">
                <a16:creationId xmlns:a16="http://schemas.microsoft.com/office/drawing/2014/main" id="{517A2810-88D4-378F-88F6-9AFA766ACD3E}"/>
              </a:ext>
            </a:extLst>
          </p:cNvPr>
          <p:cNvSpPr txBox="1"/>
          <p:nvPr/>
        </p:nvSpPr>
        <p:spPr>
          <a:xfrm>
            <a:off x="10137576" y="5657671"/>
            <a:ext cx="1440160" cy="1200329"/>
          </a:xfrm>
          <a:prstGeom prst="rect">
            <a:avLst/>
          </a:prstGeom>
          <a:solidFill>
            <a:schemeClr val="tx2">
              <a:lumMod val="50000"/>
            </a:schemeClr>
          </a:solidFill>
          <a:ln>
            <a:solidFill>
              <a:schemeClr val="tx1"/>
            </a:solidFill>
          </a:ln>
        </p:spPr>
        <p:txBody>
          <a:bodyPr wrap="square" rtlCol="0">
            <a:spAutoFit/>
          </a:bodyPr>
          <a:lstStyle/>
          <a:p>
            <a:r>
              <a:rPr kumimoji="1" lang="ja-JP" altLang="en-US">
                <a:solidFill>
                  <a:schemeClr val="bg1"/>
                </a:solidFill>
              </a:rPr>
              <a:t>←フッターを以後のページ全てに必ず記入</a:t>
            </a:r>
          </a:p>
        </p:txBody>
      </p:sp>
      <p:sp>
        <p:nvSpPr>
          <p:cNvPr id="12" name="角丸四角形 5">
            <a:extLst>
              <a:ext uri="{FF2B5EF4-FFF2-40B4-BE49-F238E27FC236}">
                <a16:creationId xmlns:a16="http://schemas.microsoft.com/office/drawing/2014/main" id="{CF024A9E-9B1C-7D4E-5328-F0491A12C217}"/>
              </a:ext>
            </a:extLst>
          </p:cNvPr>
          <p:cNvSpPr/>
          <p:nvPr/>
        </p:nvSpPr>
        <p:spPr>
          <a:xfrm>
            <a:off x="234854" y="333797"/>
            <a:ext cx="4844148"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a:latin typeface="+mj-ea"/>
                <a:ea typeface="+mj-ea"/>
              </a:rPr>
              <a:t>提案全体を通じた、加点要件のサマリ（大学＋各領域）</a:t>
            </a:r>
            <a:endParaRPr lang="ja-JP" altLang="en-US" sz="1400">
              <a:solidFill>
                <a:schemeClr val="lt1"/>
              </a:solidFill>
              <a:latin typeface="+mj-ea"/>
              <a:ea typeface="+mj-ea"/>
            </a:endParaRPr>
          </a:p>
        </p:txBody>
      </p:sp>
      <p:sp>
        <p:nvSpPr>
          <p:cNvPr id="14" name="テキスト ボックス 8">
            <a:extLst>
              <a:ext uri="{FF2B5EF4-FFF2-40B4-BE49-F238E27FC236}">
                <a16:creationId xmlns:a16="http://schemas.microsoft.com/office/drawing/2014/main" id="{CEA039A6-EB65-B3F8-5B12-7750E176B1B6}"/>
              </a:ext>
            </a:extLst>
          </p:cNvPr>
          <p:cNvSpPr txBox="1"/>
          <p:nvPr/>
        </p:nvSpPr>
        <p:spPr>
          <a:xfrm>
            <a:off x="171854" y="660276"/>
            <a:ext cx="4692619" cy="2241517"/>
          </a:xfrm>
          <a:prstGeom prst="rect">
            <a:avLst/>
          </a:prstGeom>
          <a:noFill/>
          <a:ln>
            <a:solidFill>
              <a:schemeClr val="tx2">
                <a:lumMod val="40000"/>
                <a:lumOff val="60000"/>
              </a:schemeClr>
            </a:solidFill>
            <a:prstDash val="dash"/>
          </a:ln>
        </p:spPr>
        <p:txBody>
          <a:bodyPr wrap="square" rtlCol="0">
            <a:noAutofit/>
          </a:bodyPr>
          <a:lstStyle/>
          <a:p>
            <a:pPr marL="180000" indent="-180000"/>
            <a:endParaRPr lang="en-US" altLang="ja-JP" sz="1200">
              <a:latin typeface="+mn-ea"/>
            </a:endParaRPr>
          </a:p>
          <a:p>
            <a:pPr marL="180000" indent="-180000"/>
            <a:endParaRPr lang="en-US" altLang="ja-JP" sz="1200">
              <a:latin typeface="+mn-ea"/>
            </a:endParaRPr>
          </a:p>
          <a:p>
            <a:pPr marL="180000" indent="-180000"/>
            <a:r>
              <a:rPr lang="ja-JP" altLang="en-US" sz="1050">
                <a:latin typeface="+mn-ea"/>
              </a:rPr>
              <a:t>▼加点要件を満たしている領域名と、概要を簡潔に明記してください。</a:t>
            </a:r>
            <a:endParaRPr lang="en-US" altLang="ja-JP" sz="1050">
              <a:latin typeface="+mn-ea"/>
            </a:endParaRPr>
          </a:p>
          <a:p>
            <a:pPr marL="180000" indent="-180000"/>
            <a:endParaRPr lang="en-US" altLang="ja-JP" sz="1050">
              <a:latin typeface="+mn-ea"/>
            </a:endParaRPr>
          </a:p>
          <a:p>
            <a:pPr marL="180000" indent="-180000"/>
            <a:r>
              <a:rPr lang="ja-JP" altLang="en-US" sz="1050">
                <a:latin typeface="+mn-ea"/>
              </a:rPr>
              <a:t>〇領域①：</a:t>
            </a:r>
            <a:r>
              <a:rPr lang="en-US" altLang="ja-JP" sz="1050">
                <a:latin typeface="+mn-ea"/>
              </a:rPr>
              <a:t>XXX</a:t>
            </a:r>
          </a:p>
          <a:p>
            <a:pPr marL="180000" indent="-180000"/>
            <a:r>
              <a:rPr lang="ja-JP" altLang="en-US" sz="1050">
                <a:latin typeface="+mn-ea"/>
              </a:rPr>
              <a:t>〇概要サマリ：</a:t>
            </a:r>
            <a:r>
              <a:rPr lang="en-US" altLang="ja-JP" sz="1050">
                <a:latin typeface="+mn-ea"/>
              </a:rPr>
              <a:t>XXX</a:t>
            </a:r>
          </a:p>
          <a:p>
            <a:pPr marL="180000" indent="-180000"/>
            <a:endParaRPr lang="en-US" altLang="ja-JP" sz="1050">
              <a:latin typeface="+mn-ea"/>
            </a:endParaRPr>
          </a:p>
          <a:p>
            <a:pPr marL="180000" indent="-180000"/>
            <a:endParaRPr lang="en-US" altLang="ja-JP" sz="1050">
              <a:latin typeface="+mn-ea"/>
            </a:endParaRPr>
          </a:p>
          <a:p>
            <a:pPr marL="180000" indent="-180000"/>
            <a:r>
              <a:rPr lang="ja-JP" altLang="en-US" sz="1050">
                <a:latin typeface="+mn-ea"/>
              </a:rPr>
              <a:t>〇領域②：</a:t>
            </a:r>
            <a:r>
              <a:rPr lang="en-US" altLang="ja-JP" sz="1050">
                <a:latin typeface="+mn-ea"/>
              </a:rPr>
              <a:t>XXX</a:t>
            </a:r>
          </a:p>
          <a:p>
            <a:pPr marL="180000" indent="-180000"/>
            <a:r>
              <a:rPr lang="ja-JP" altLang="en-US" sz="1050">
                <a:latin typeface="+mn-ea"/>
              </a:rPr>
              <a:t>〇概要サマリ：</a:t>
            </a:r>
            <a:r>
              <a:rPr lang="en-US" altLang="ja-JP" sz="1050">
                <a:latin typeface="+mn-ea"/>
              </a:rPr>
              <a:t>XXX</a:t>
            </a:r>
          </a:p>
          <a:p>
            <a:pPr marL="180000" indent="-180000"/>
            <a:endParaRPr lang="en-US" altLang="ja-JP" sz="1050">
              <a:latin typeface="+mn-ea"/>
            </a:endParaRPr>
          </a:p>
          <a:p>
            <a:pPr marL="180000" indent="-180000"/>
            <a:endParaRPr lang="en-US" altLang="ja-JP" sz="1200">
              <a:latin typeface="+mn-ea"/>
            </a:endParaRPr>
          </a:p>
        </p:txBody>
      </p:sp>
      <p:sp>
        <p:nvSpPr>
          <p:cNvPr id="16" name="角丸四角形 5">
            <a:extLst>
              <a:ext uri="{FF2B5EF4-FFF2-40B4-BE49-F238E27FC236}">
                <a16:creationId xmlns:a16="http://schemas.microsoft.com/office/drawing/2014/main" id="{A6FF4859-CEBC-0EC8-84A3-A08FD255C69E}"/>
              </a:ext>
            </a:extLst>
          </p:cNvPr>
          <p:cNvSpPr/>
          <p:nvPr/>
        </p:nvSpPr>
        <p:spPr>
          <a:xfrm>
            <a:off x="234855" y="732215"/>
            <a:ext cx="4560615" cy="275804"/>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a:solidFill>
                  <a:srgbClr val="575757"/>
                </a:solidFill>
                <a:latin typeface="+mj-ea"/>
                <a:ea typeface="+mj-ea"/>
              </a:rPr>
              <a:t>プログラム開発・実施に関して（サマリ）</a:t>
            </a:r>
          </a:p>
        </p:txBody>
      </p:sp>
      <p:sp>
        <p:nvSpPr>
          <p:cNvPr id="17" name="テキスト ボックス 8">
            <a:extLst>
              <a:ext uri="{FF2B5EF4-FFF2-40B4-BE49-F238E27FC236}">
                <a16:creationId xmlns:a16="http://schemas.microsoft.com/office/drawing/2014/main" id="{5EFF323C-247A-0387-B713-20E976840EC0}"/>
              </a:ext>
            </a:extLst>
          </p:cNvPr>
          <p:cNvSpPr txBox="1"/>
          <p:nvPr/>
        </p:nvSpPr>
        <p:spPr>
          <a:xfrm>
            <a:off x="5016001" y="660276"/>
            <a:ext cx="4692619" cy="2241517"/>
          </a:xfrm>
          <a:prstGeom prst="rect">
            <a:avLst/>
          </a:prstGeom>
          <a:noFill/>
          <a:ln>
            <a:solidFill>
              <a:schemeClr val="tx2">
                <a:lumMod val="40000"/>
                <a:lumOff val="60000"/>
              </a:schemeClr>
            </a:solidFill>
            <a:prstDash val="dash"/>
          </a:ln>
        </p:spPr>
        <p:txBody>
          <a:bodyPr wrap="square" rtlCol="0">
            <a:noAutofit/>
          </a:bodyPr>
          <a:lstStyle/>
          <a:p>
            <a:pPr marL="180000" indent="-180000"/>
            <a:endParaRPr lang="en-US" altLang="ja-JP" sz="1200">
              <a:latin typeface="+mn-ea"/>
            </a:endParaRPr>
          </a:p>
          <a:p>
            <a:pPr marL="180000" indent="-180000"/>
            <a:endParaRPr lang="en-US" altLang="ja-JP" sz="1200">
              <a:latin typeface="+mn-ea"/>
            </a:endParaRPr>
          </a:p>
          <a:p>
            <a:pPr marL="180000" indent="-180000"/>
            <a:r>
              <a:rPr lang="ja-JP" altLang="en-US" sz="1050">
                <a:latin typeface="+mn-ea"/>
              </a:rPr>
              <a:t>▼加点要件を満たしている領域名と、概要を簡潔に明記してください。</a:t>
            </a:r>
            <a:endParaRPr lang="en-US" altLang="ja-JP" sz="1050">
              <a:latin typeface="+mn-ea"/>
            </a:endParaRPr>
          </a:p>
          <a:p>
            <a:pPr marL="180000" indent="-180000"/>
            <a:endParaRPr lang="en-US" altLang="ja-JP" sz="1050">
              <a:latin typeface="+mn-ea"/>
            </a:endParaRPr>
          </a:p>
          <a:p>
            <a:pPr marL="180000" indent="-180000"/>
            <a:r>
              <a:rPr lang="ja-JP" altLang="en-US" sz="1050">
                <a:latin typeface="+mn-ea"/>
              </a:rPr>
              <a:t>〇領域①：</a:t>
            </a:r>
            <a:r>
              <a:rPr lang="en-US" altLang="ja-JP" sz="1050">
                <a:latin typeface="+mn-ea"/>
              </a:rPr>
              <a:t>XXX</a:t>
            </a:r>
          </a:p>
          <a:p>
            <a:pPr marL="180000" indent="-180000"/>
            <a:r>
              <a:rPr lang="ja-JP" altLang="en-US" sz="1050">
                <a:latin typeface="+mn-ea"/>
              </a:rPr>
              <a:t>〇概要サマリ：</a:t>
            </a:r>
            <a:r>
              <a:rPr lang="en-US" altLang="ja-JP" sz="1050">
                <a:latin typeface="+mn-ea"/>
              </a:rPr>
              <a:t>XXX</a:t>
            </a:r>
          </a:p>
          <a:p>
            <a:pPr marL="180000" indent="-180000"/>
            <a:endParaRPr lang="en-US" altLang="ja-JP" sz="1050">
              <a:latin typeface="+mn-ea"/>
            </a:endParaRPr>
          </a:p>
          <a:p>
            <a:pPr marL="180000" indent="-180000"/>
            <a:endParaRPr lang="en-US" altLang="ja-JP" sz="1050">
              <a:latin typeface="+mn-ea"/>
            </a:endParaRPr>
          </a:p>
          <a:p>
            <a:pPr marL="180000" indent="-180000"/>
            <a:r>
              <a:rPr lang="ja-JP" altLang="en-US" sz="1050">
                <a:latin typeface="+mn-ea"/>
              </a:rPr>
              <a:t>〇領域②：</a:t>
            </a:r>
            <a:r>
              <a:rPr lang="en-US" altLang="ja-JP" sz="1050">
                <a:latin typeface="+mn-ea"/>
              </a:rPr>
              <a:t>XXX</a:t>
            </a:r>
          </a:p>
          <a:p>
            <a:pPr marL="180000" indent="-180000"/>
            <a:r>
              <a:rPr lang="ja-JP" altLang="en-US" sz="1050">
                <a:latin typeface="+mn-ea"/>
              </a:rPr>
              <a:t>〇概要サマリ：</a:t>
            </a:r>
            <a:r>
              <a:rPr lang="en-US" altLang="ja-JP" sz="1050">
                <a:latin typeface="+mn-ea"/>
              </a:rPr>
              <a:t>XXX</a:t>
            </a:r>
          </a:p>
          <a:p>
            <a:pPr marL="180000" indent="-180000"/>
            <a:endParaRPr lang="en-US" altLang="ja-JP" sz="1050">
              <a:latin typeface="+mn-ea"/>
            </a:endParaRPr>
          </a:p>
          <a:p>
            <a:pPr marL="180000" indent="-180000"/>
            <a:endParaRPr lang="en-US" altLang="ja-JP" sz="1050">
              <a:latin typeface="+mn-ea"/>
            </a:endParaRPr>
          </a:p>
          <a:p>
            <a:pPr marL="180000" indent="-180000"/>
            <a:endParaRPr lang="en-US" altLang="ja-JP" sz="1200">
              <a:latin typeface="+mn-ea"/>
            </a:endParaRPr>
          </a:p>
        </p:txBody>
      </p:sp>
      <p:sp>
        <p:nvSpPr>
          <p:cNvPr id="18" name="角丸四角形 5">
            <a:extLst>
              <a:ext uri="{FF2B5EF4-FFF2-40B4-BE49-F238E27FC236}">
                <a16:creationId xmlns:a16="http://schemas.microsoft.com/office/drawing/2014/main" id="{2486F5C0-198E-C9B5-6885-34C38AC34FAC}"/>
              </a:ext>
            </a:extLst>
          </p:cNvPr>
          <p:cNvSpPr/>
          <p:nvPr/>
        </p:nvSpPr>
        <p:spPr>
          <a:xfrm>
            <a:off x="5079002" y="732215"/>
            <a:ext cx="4560615" cy="275804"/>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a:solidFill>
                  <a:srgbClr val="575757"/>
                </a:solidFill>
                <a:latin typeface="+mj-ea"/>
                <a:ea typeface="+mj-ea"/>
              </a:rPr>
              <a:t>企業から受講生派遣に関して（サマリ）</a:t>
            </a:r>
          </a:p>
        </p:txBody>
      </p:sp>
      <p:sp>
        <p:nvSpPr>
          <p:cNvPr id="19" name="テキスト ボックス 8">
            <a:extLst>
              <a:ext uri="{FF2B5EF4-FFF2-40B4-BE49-F238E27FC236}">
                <a16:creationId xmlns:a16="http://schemas.microsoft.com/office/drawing/2014/main" id="{8D9D3633-DD0A-7F9C-170A-076F79151B6E}"/>
              </a:ext>
            </a:extLst>
          </p:cNvPr>
          <p:cNvSpPr txBox="1"/>
          <p:nvPr/>
        </p:nvSpPr>
        <p:spPr>
          <a:xfrm>
            <a:off x="171855" y="3003818"/>
            <a:ext cx="9536765" cy="3304908"/>
          </a:xfrm>
          <a:prstGeom prst="rect">
            <a:avLst/>
          </a:prstGeom>
          <a:noFill/>
          <a:ln>
            <a:solidFill>
              <a:schemeClr val="tx2">
                <a:lumMod val="40000"/>
                <a:lumOff val="60000"/>
              </a:schemeClr>
            </a:solidFill>
            <a:prstDash val="dash"/>
          </a:ln>
        </p:spPr>
        <p:txBody>
          <a:bodyPr wrap="square" rtlCol="0">
            <a:noAutofit/>
          </a:bodyPr>
          <a:lstStyle/>
          <a:p>
            <a:pPr marL="180000" indent="-180000"/>
            <a:endParaRPr lang="en-US" altLang="ja-JP" sz="1200">
              <a:latin typeface="+mn-ea"/>
            </a:endParaRPr>
          </a:p>
          <a:p>
            <a:pPr marL="180000" indent="-180000"/>
            <a:endParaRPr lang="en-US" altLang="ja-JP" sz="1200">
              <a:latin typeface="+mn-ea"/>
            </a:endParaRPr>
          </a:p>
          <a:p>
            <a:pPr marL="180000" indent="-180000"/>
            <a:r>
              <a:rPr lang="ja-JP" altLang="en-US" sz="1050">
                <a:latin typeface="+mn-ea"/>
              </a:rPr>
              <a:t>▼加点要件を満たしている項目①</a:t>
            </a:r>
            <a:r>
              <a:rPr lang="en-US" altLang="ja-JP" sz="1050">
                <a:latin typeface="+mn-ea"/>
              </a:rPr>
              <a:t>~</a:t>
            </a:r>
            <a:r>
              <a:rPr lang="ja-JP" altLang="en-US" sz="1050">
                <a:latin typeface="+mn-ea"/>
              </a:rPr>
              <a:t>⑦について、大学単位・領域ごとに、それぞれ〇をつけてください。申請する領域の数に応じて、行は追加してください。</a:t>
            </a:r>
            <a:endParaRPr lang="en-US" altLang="ja-JP" sz="1050">
              <a:latin typeface="+mn-ea"/>
            </a:endParaRPr>
          </a:p>
          <a:p>
            <a:pPr marL="180000" indent="-180000"/>
            <a:endParaRPr lang="en-US" altLang="ja-JP" sz="1200">
              <a:latin typeface="+mn-ea"/>
            </a:endParaRPr>
          </a:p>
        </p:txBody>
      </p:sp>
      <p:sp>
        <p:nvSpPr>
          <p:cNvPr id="20" name="角丸四角形 5">
            <a:extLst>
              <a:ext uri="{FF2B5EF4-FFF2-40B4-BE49-F238E27FC236}">
                <a16:creationId xmlns:a16="http://schemas.microsoft.com/office/drawing/2014/main" id="{EBB32CDE-9E1E-6AFD-42FB-331DDC65B371}"/>
              </a:ext>
            </a:extLst>
          </p:cNvPr>
          <p:cNvSpPr/>
          <p:nvPr/>
        </p:nvSpPr>
        <p:spPr>
          <a:xfrm>
            <a:off x="234854" y="3075757"/>
            <a:ext cx="9404763" cy="275804"/>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a:solidFill>
                  <a:srgbClr val="575757"/>
                </a:solidFill>
                <a:latin typeface="+mj-ea"/>
                <a:ea typeface="+mj-ea"/>
              </a:rPr>
              <a:t>現下の課題に対する取組内容（サマリ）</a:t>
            </a:r>
          </a:p>
        </p:txBody>
      </p:sp>
      <p:graphicFrame>
        <p:nvGraphicFramePr>
          <p:cNvPr id="22" name="Table 21">
            <a:extLst>
              <a:ext uri="{FF2B5EF4-FFF2-40B4-BE49-F238E27FC236}">
                <a16:creationId xmlns:a16="http://schemas.microsoft.com/office/drawing/2014/main" id="{20A258C5-520C-BEE1-8029-2947EEEFC786}"/>
              </a:ext>
            </a:extLst>
          </p:cNvPr>
          <p:cNvGraphicFramePr>
            <a:graphicFrameLocks noGrp="1"/>
          </p:cNvGraphicFramePr>
          <p:nvPr>
            <p:extLst>
              <p:ext uri="{D42A27DB-BD31-4B8C-83A1-F6EECF244321}">
                <p14:modId xmlns:p14="http://schemas.microsoft.com/office/powerpoint/2010/main" val="1310787121"/>
              </p:ext>
            </p:extLst>
          </p:nvPr>
        </p:nvGraphicFramePr>
        <p:xfrm>
          <a:off x="294724" y="3819478"/>
          <a:ext cx="9152328" cy="1803843"/>
        </p:xfrm>
        <a:graphic>
          <a:graphicData uri="http://schemas.openxmlformats.org/drawingml/2006/table">
            <a:tbl>
              <a:tblPr firstRow="1" bandRow="1">
                <a:tableStyleId>{5C22544A-7EE6-4342-B048-85BDC9FD1C3A}</a:tableStyleId>
              </a:tblPr>
              <a:tblGrid>
                <a:gridCol w="1264569">
                  <a:extLst>
                    <a:ext uri="{9D8B030D-6E8A-4147-A177-3AD203B41FA5}">
                      <a16:colId xmlns:a16="http://schemas.microsoft.com/office/drawing/2014/main" val="3201612753"/>
                    </a:ext>
                  </a:extLst>
                </a:gridCol>
                <a:gridCol w="1097280">
                  <a:extLst>
                    <a:ext uri="{9D8B030D-6E8A-4147-A177-3AD203B41FA5}">
                      <a16:colId xmlns:a16="http://schemas.microsoft.com/office/drawing/2014/main" val="3070062457"/>
                    </a:ext>
                  </a:extLst>
                </a:gridCol>
                <a:gridCol w="1070274">
                  <a:extLst>
                    <a:ext uri="{9D8B030D-6E8A-4147-A177-3AD203B41FA5}">
                      <a16:colId xmlns:a16="http://schemas.microsoft.com/office/drawing/2014/main" val="774226414"/>
                    </a:ext>
                  </a:extLst>
                </a:gridCol>
                <a:gridCol w="1144041">
                  <a:extLst>
                    <a:ext uri="{9D8B030D-6E8A-4147-A177-3AD203B41FA5}">
                      <a16:colId xmlns:a16="http://schemas.microsoft.com/office/drawing/2014/main" val="2214649948"/>
                    </a:ext>
                  </a:extLst>
                </a:gridCol>
                <a:gridCol w="1144041">
                  <a:extLst>
                    <a:ext uri="{9D8B030D-6E8A-4147-A177-3AD203B41FA5}">
                      <a16:colId xmlns:a16="http://schemas.microsoft.com/office/drawing/2014/main" val="3391074973"/>
                    </a:ext>
                  </a:extLst>
                </a:gridCol>
                <a:gridCol w="1144041">
                  <a:extLst>
                    <a:ext uri="{9D8B030D-6E8A-4147-A177-3AD203B41FA5}">
                      <a16:colId xmlns:a16="http://schemas.microsoft.com/office/drawing/2014/main" val="2029339047"/>
                    </a:ext>
                  </a:extLst>
                </a:gridCol>
                <a:gridCol w="1144041">
                  <a:extLst>
                    <a:ext uri="{9D8B030D-6E8A-4147-A177-3AD203B41FA5}">
                      <a16:colId xmlns:a16="http://schemas.microsoft.com/office/drawing/2014/main" val="3650824289"/>
                    </a:ext>
                  </a:extLst>
                </a:gridCol>
                <a:gridCol w="1144041">
                  <a:extLst>
                    <a:ext uri="{9D8B030D-6E8A-4147-A177-3AD203B41FA5}">
                      <a16:colId xmlns:a16="http://schemas.microsoft.com/office/drawing/2014/main" val="3521526680"/>
                    </a:ext>
                  </a:extLst>
                </a:gridCol>
              </a:tblGrid>
              <a:tr h="480702">
                <a:tc>
                  <a:txBody>
                    <a:bodyPr/>
                    <a:lstStyle/>
                    <a:p>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2700" cap="flat" cmpd="sng" algn="ctr">
                      <a:solidFill>
                        <a:srgbClr val="9A9A9A"/>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r>
                        <a:rPr lang="ja-JP" altLang="en-US" sz="1050" b="0"/>
                        <a:t>①就職氷河期世代等の支援</a:t>
                      </a:r>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2700" cap="flat" cmpd="sng" algn="ctr">
                      <a:solidFill>
                        <a:srgbClr val="9A9A9A"/>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r>
                        <a:rPr lang="ja-JP" altLang="en-US" sz="1050" b="0"/>
                        <a:t>②地方人材確保のための仕組み構築</a:t>
                      </a:r>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2700" cap="flat" cmpd="sng" algn="ctr">
                      <a:solidFill>
                        <a:srgbClr val="9A9A9A"/>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r>
                        <a:rPr lang="ja-JP" altLang="en-US" sz="1050" b="0"/>
                        <a:t>③スキルの可視化や正当な評価による処遇改善</a:t>
                      </a:r>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2700" cap="flat" cmpd="sng" algn="ctr">
                      <a:solidFill>
                        <a:srgbClr val="9A9A9A"/>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r>
                        <a:rPr lang="ja-JP" altLang="en-US" sz="1050" b="0"/>
                        <a:t>④教員のインセンティブ向上</a:t>
                      </a:r>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2700" cap="flat" cmpd="sng" algn="ctr">
                      <a:solidFill>
                        <a:srgbClr val="9A9A9A"/>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r>
                        <a:rPr lang="ja-JP" altLang="en-US" sz="1050" b="0"/>
                        <a:t>⑤全学的なリカレント教育推進にむけた体制</a:t>
                      </a:r>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2700" cap="flat" cmpd="sng" algn="ctr">
                      <a:solidFill>
                        <a:srgbClr val="9A9A9A"/>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r>
                        <a:rPr lang="ja-JP" altLang="en-US" sz="1050" b="0"/>
                        <a:t>⑥修士課程・博士課程への接続</a:t>
                      </a:r>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2700" cap="flat" cmpd="sng" algn="ctr">
                      <a:solidFill>
                        <a:srgbClr val="9A9A9A"/>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r>
                        <a:rPr lang="ja-JP" altLang="en-US" sz="1050" b="0"/>
                        <a:t>⑦大学間連携の強化</a:t>
                      </a:r>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2700" cap="flat" cmpd="sng" algn="ctr">
                      <a:solidFill>
                        <a:srgbClr val="9A9A9A"/>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82680071"/>
                  </a:ext>
                </a:extLst>
              </a:tr>
              <a:tr h="273621">
                <a:tc>
                  <a:txBody>
                    <a:bodyPr/>
                    <a:lstStyle/>
                    <a:p>
                      <a:r>
                        <a:rPr lang="ja-JP" altLang="en-US" sz="1050" b="0"/>
                        <a:t>大学等に係る要件</a:t>
                      </a:r>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9A9A9A"/>
                      </a:solidFill>
                      <a:prstDash val="solid"/>
                      <a:round/>
                      <a:headEnd type="none" w="med" len="med"/>
                      <a:tailEnd type="none" w="med" len="med"/>
                    </a:lnB>
                    <a:noFill/>
                  </a:tcPr>
                </a:tc>
                <a:tc>
                  <a:txBody>
                    <a:bodyPr/>
                    <a:lstStyle/>
                    <a:p>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9A9A9A"/>
                      </a:solidFill>
                      <a:prstDash val="solid"/>
                      <a:round/>
                      <a:headEnd type="none" w="med" len="med"/>
                      <a:tailEnd type="none" w="med" len="med"/>
                    </a:lnB>
                    <a:solidFill>
                      <a:srgbClr val="C8C8C8"/>
                    </a:solidFill>
                  </a:tcPr>
                </a:tc>
                <a:tc>
                  <a:txBody>
                    <a:bodyPr/>
                    <a:lstStyle/>
                    <a:p>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9A9A9A"/>
                      </a:solidFill>
                      <a:prstDash val="solid"/>
                      <a:round/>
                      <a:headEnd type="none" w="med" len="med"/>
                      <a:tailEnd type="none" w="med" len="med"/>
                    </a:lnB>
                    <a:solidFill>
                      <a:srgbClr val="C8C8C8"/>
                    </a:solidFill>
                  </a:tcPr>
                </a:tc>
                <a:tc>
                  <a:txBody>
                    <a:bodyPr/>
                    <a:lstStyle/>
                    <a:p>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9A9A9A"/>
                      </a:solidFill>
                      <a:prstDash val="solid"/>
                      <a:round/>
                      <a:headEnd type="none" w="med" len="med"/>
                      <a:tailEnd type="none" w="med" len="med"/>
                    </a:lnB>
                    <a:solidFill>
                      <a:srgbClr val="C8C8C8"/>
                    </a:solidFill>
                  </a:tcPr>
                </a:tc>
                <a:tc>
                  <a:txBody>
                    <a:bodyPr/>
                    <a:lstStyle/>
                    <a:p>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9A9A9A"/>
                      </a:solidFill>
                      <a:prstDash val="solid"/>
                      <a:round/>
                      <a:headEnd type="none" w="med" len="med"/>
                      <a:tailEnd type="none" w="med" len="med"/>
                    </a:lnB>
                    <a:noFill/>
                  </a:tcPr>
                </a:tc>
                <a:tc>
                  <a:txBody>
                    <a:bodyPr/>
                    <a:lstStyle/>
                    <a:p>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9A9A9A"/>
                      </a:solidFill>
                      <a:prstDash val="solid"/>
                      <a:round/>
                      <a:headEnd type="none" w="med" len="med"/>
                      <a:tailEnd type="none" w="med" len="med"/>
                    </a:lnB>
                    <a:noFill/>
                  </a:tcPr>
                </a:tc>
                <a:tc>
                  <a:txBody>
                    <a:bodyPr/>
                    <a:lstStyle/>
                    <a:p>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9A9A9A"/>
                      </a:solidFill>
                      <a:prstDash val="solid"/>
                      <a:round/>
                      <a:headEnd type="none" w="med" len="med"/>
                      <a:tailEnd type="none" w="med" len="med"/>
                    </a:lnB>
                    <a:solidFill>
                      <a:srgbClr val="C8C8C8"/>
                    </a:solidFill>
                  </a:tcPr>
                </a:tc>
                <a:tc>
                  <a:txBody>
                    <a:bodyPr/>
                    <a:lstStyle/>
                    <a:p>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9A9A9A"/>
                      </a:solidFill>
                      <a:prstDash val="solid"/>
                      <a:round/>
                      <a:headEnd type="none" w="med" len="med"/>
                      <a:tailEnd type="none" w="med" len="med"/>
                    </a:lnB>
                    <a:noFill/>
                  </a:tcPr>
                </a:tc>
                <a:extLst>
                  <a:ext uri="{0D108BD9-81ED-4DB2-BD59-A6C34878D82A}">
                    <a16:rowId xmlns:a16="http://schemas.microsoft.com/office/drawing/2014/main" val="3656500459"/>
                  </a:ext>
                </a:extLst>
              </a:tr>
              <a:tr h="273621">
                <a:tc>
                  <a:txBody>
                    <a:bodyPr/>
                    <a:lstStyle/>
                    <a:p>
                      <a:r>
                        <a:rPr lang="ja-JP" altLang="en-US" sz="1050" b="0"/>
                        <a:t>領域①に係る要件</a:t>
                      </a:r>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2700" cap="flat" cmpd="sng" algn="ctr">
                      <a:solidFill>
                        <a:srgbClr val="9A9A9A"/>
                      </a:solidFill>
                      <a:prstDash val="solid"/>
                      <a:round/>
                      <a:headEnd type="none" w="med" len="med"/>
                      <a:tailEnd type="none" w="med" len="med"/>
                    </a:lnT>
                    <a:lnB w="12700" cap="flat" cmpd="sng" algn="ctr">
                      <a:solidFill>
                        <a:srgbClr val="9A9A9A"/>
                      </a:solidFill>
                      <a:prstDash val="solid"/>
                      <a:round/>
                      <a:headEnd type="none" w="med" len="med"/>
                      <a:tailEnd type="none" w="med" len="med"/>
                    </a:lnB>
                    <a:noFill/>
                  </a:tcPr>
                </a:tc>
                <a:tc>
                  <a:txBody>
                    <a:bodyPr/>
                    <a:lstStyle/>
                    <a:p>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2700" cap="flat" cmpd="sng" algn="ctr">
                      <a:solidFill>
                        <a:srgbClr val="9A9A9A"/>
                      </a:solidFill>
                      <a:prstDash val="solid"/>
                      <a:round/>
                      <a:headEnd type="none" w="med" len="med"/>
                      <a:tailEnd type="none" w="med" len="med"/>
                    </a:lnT>
                    <a:lnB w="12700" cap="flat" cmpd="sng" algn="ctr">
                      <a:solidFill>
                        <a:srgbClr val="9A9A9A"/>
                      </a:solidFill>
                      <a:prstDash val="solid"/>
                      <a:round/>
                      <a:headEnd type="none" w="med" len="med"/>
                      <a:tailEnd type="none" w="med" len="med"/>
                    </a:lnB>
                    <a:noFill/>
                  </a:tcPr>
                </a:tc>
                <a:tc>
                  <a:txBody>
                    <a:bodyPr/>
                    <a:lstStyle/>
                    <a:p>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2700" cap="flat" cmpd="sng" algn="ctr">
                      <a:solidFill>
                        <a:srgbClr val="9A9A9A"/>
                      </a:solidFill>
                      <a:prstDash val="solid"/>
                      <a:round/>
                      <a:headEnd type="none" w="med" len="med"/>
                      <a:tailEnd type="none" w="med" len="med"/>
                    </a:lnT>
                    <a:lnB w="12700" cap="flat" cmpd="sng" algn="ctr">
                      <a:solidFill>
                        <a:srgbClr val="9A9A9A"/>
                      </a:solidFill>
                      <a:prstDash val="solid"/>
                      <a:round/>
                      <a:headEnd type="none" w="med" len="med"/>
                      <a:tailEnd type="none" w="med" len="med"/>
                    </a:lnB>
                    <a:noFill/>
                  </a:tcPr>
                </a:tc>
                <a:tc>
                  <a:txBody>
                    <a:bodyPr/>
                    <a:lstStyle/>
                    <a:p>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2700" cap="flat" cmpd="sng" algn="ctr">
                      <a:solidFill>
                        <a:srgbClr val="9A9A9A"/>
                      </a:solidFill>
                      <a:prstDash val="solid"/>
                      <a:round/>
                      <a:headEnd type="none" w="med" len="med"/>
                      <a:tailEnd type="none" w="med" len="med"/>
                    </a:lnT>
                    <a:lnB w="12700" cap="flat" cmpd="sng" algn="ctr">
                      <a:solidFill>
                        <a:srgbClr val="9A9A9A"/>
                      </a:solidFill>
                      <a:prstDash val="solid"/>
                      <a:round/>
                      <a:headEnd type="none" w="med" len="med"/>
                      <a:tailEnd type="none" w="med" len="med"/>
                    </a:lnB>
                    <a:noFill/>
                  </a:tcPr>
                </a:tc>
                <a:tc>
                  <a:txBody>
                    <a:bodyPr/>
                    <a:lstStyle/>
                    <a:p>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2700" cap="flat" cmpd="sng" algn="ctr">
                      <a:solidFill>
                        <a:srgbClr val="9A9A9A"/>
                      </a:solidFill>
                      <a:prstDash val="solid"/>
                      <a:round/>
                      <a:headEnd type="none" w="med" len="med"/>
                      <a:tailEnd type="none" w="med" len="med"/>
                    </a:lnT>
                    <a:lnB w="12700" cap="flat" cmpd="sng" algn="ctr">
                      <a:solidFill>
                        <a:srgbClr val="9A9A9A"/>
                      </a:solidFill>
                      <a:prstDash val="solid"/>
                      <a:round/>
                      <a:headEnd type="none" w="med" len="med"/>
                      <a:tailEnd type="none" w="med" len="med"/>
                    </a:lnB>
                    <a:solidFill>
                      <a:srgbClr val="C8C8C8"/>
                    </a:solidFill>
                  </a:tcPr>
                </a:tc>
                <a:tc>
                  <a:txBody>
                    <a:bodyPr/>
                    <a:lstStyle/>
                    <a:p>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2700" cap="flat" cmpd="sng" algn="ctr">
                      <a:solidFill>
                        <a:srgbClr val="9A9A9A"/>
                      </a:solidFill>
                      <a:prstDash val="solid"/>
                      <a:round/>
                      <a:headEnd type="none" w="med" len="med"/>
                      <a:tailEnd type="none" w="med" len="med"/>
                    </a:lnT>
                    <a:lnB w="12700" cap="flat" cmpd="sng" algn="ctr">
                      <a:solidFill>
                        <a:srgbClr val="9A9A9A"/>
                      </a:solidFill>
                      <a:prstDash val="solid"/>
                      <a:round/>
                      <a:headEnd type="none" w="med" len="med"/>
                      <a:tailEnd type="none" w="med" len="med"/>
                    </a:lnB>
                    <a:solidFill>
                      <a:srgbClr val="C8C8C8"/>
                    </a:solidFill>
                  </a:tcPr>
                </a:tc>
                <a:tc>
                  <a:txBody>
                    <a:bodyPr/>
                    <a:lstStyle/>
                    <a:p>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2700" cap="flat" cmpd="sng" algn="ctr">
                      <a:solidFill>
                        <a:srgbClr val="9A9A9A"/>
                      </a:solidFill>
                      <a:prstDash val="solid"/>
                      <a:round/>
                      <a:headEnd type="none" w="med" len="med"/>
                      <a:tailEnd type="none" w="med" len="med"/>
                    </a:lnT>
                    <a:lnB w="12700" cap="flat" cmpd="sng" algn="ctr">
                      <a:solidFill>
                        <a:srgbClr val="9A9A9A"/>
                      </a:solidFill>
                      <a:prstDash val="solid"/>
                      <a:round/>
                      <a:headEnd type="none" w="med" len="med"/>
                      <a:tailEnd type="none" w="med" len="med"/>
                    </a:lnB>
                    <a:noFill/>
                  </a:tcPr>
                </a:tc>
                <a:tc>
                  <a:txBody>
                    <a:bodyPr/>
                    <a:lstStyle/>
                    <a:p>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2700" cap="flat" cmpd="sng" algn="ctr">
                      <a:solidFill>
                        <a:srgbClr val="9A9A9A"/>
                      </a:solidFill>
                      <a:prstDash val="solid"/>
                      <a:round/>
                      <a:headEnd type="none" w="med" len="med"/>
                      <a:tailEnd type="none" w="med" len="med"/>
                    </a:lnT>
                    <a:lnB w="12700" cap="flat" cmpd="sng" algn="ctr">
                      <a:solidFill>
                        <a:srgbClr val="9A9A9A"/>
                      </a:solidFill>
                      <a:prstDash val="solid"/>
                      <a:round/>
                      <a:headEnd type="none" w="med" len="med"/>
                      <a:tailEnd type="none" w="med" len="med"/>
                    </a:lnB>
                    <a:noFill/>
                  </a:tcPr>
                </a:tc>
                <a:extLst>
                  <a:ext uri="{0D108BD9-81ED-4DB2-BD59-A6C34878D82A}">
                    <a16:rowId xmlns:a16="http://schemas.microsoft.com/office/drawing/2014/main" val="1077027417"/>
                  </a:ext>
                </a:extLst>
              </a:tr>
              <a:tr h="273621">
                <a:tc>
                  <a:txBody>
                    <a:bodyPr/>
                    <a:lstStyle/>
                    <a:p>
                      <a:r>
                        <a:rPr lang="ja-JP" altLang="en-US" sz="1050" b="0"/>
                        <a:t>領域②に係る要件</a:t>
                      </a:r>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2700" cap="flat" cmpd="sng" algn="ctr">
                      <a:solidFill>
                        <a:srgbClr val="9A9A9A"/>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2700" cap="flat" cmpd="sng" algn="ctr">
                      <a:solidFill>
                        <a:srgbClr val="9A9A9A"/>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2700" cap="flat" cmpd="sng" algn="ctr">
                      <a:solidFill>
                        <a:srgbClr val="9A9A9A"/>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2700" cap="flat" cmpd="sng" algn="ctr">
                      <a:solidFill>
                        <a:srgbClr val="9A9A9A"/>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2700" cap="flat" cmpd="sng" algn="ctr">
                      <a:solidFill>
                        <a:srgbClr val="9A9A9A"/>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C8C8C8"/>
                    </a:solidFill>
                  </a:tcPr>
                </a:tc>
                <a:tc>
                  <a:txBody>
                    <a:bodyPr/>
                    <a:lstStyle/>
                    <a:p>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2700" cap="flat" cmpd="sng" algn="ctr">
                      <a:solidFill>
                        <a:srgbClr val="9A9A9A"/>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C8C8C8"/>
                    </a:solidFill>
                  </a:tcPr>
                </a:tc>
                <a:tc>
                  <a:txBody>
                    <a:bodyPr/>
                    <a:lstStyle/>
                    <a:p>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2700" cap="flat" cmpd="sng" algn="ctr">
                      <a:solidFill>
                        <a:srgbClr val="9A9A9A"/>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2700" cap="flat" cmpd="sng" algn="ctr">
                      <a:solidFill>
                        <a:srgbClr val="9A9A9A"/>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8711793"/>
                  </a:ext>
                </a:extLst>
              </a:tr>
              <a:tr h="346106">
                <a:tc>
                  <a:txBody>
                    <a:bodyPr/>
                    <a:lstStyle/>
                    <a:p>
                      <a:r>
                        <a:rPr lang="ja-JP" altLang="en-US" sz="1050" b="0"/>
                        <a:t>満たす加点要件の合計</a:t>
                      </a:r>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9A9A9A"/>
                      </a:solidFill>
                      <a:prstDash val="solid"/>
                      <a:round/>
                      <a:headEnd type="none" w="med" len="med"/>
                      <a:tailEnd type="none" w="med" len="med"/>
                    </a:lnB>
                    <a:noFill/>
                  </a:tcPr>
                </a:tc>
                <a:tc>
                  <a:txBody>
                    <a:bodyPr/>
                    <a:lstStyle/>
                    <a:p>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9A9A9A"/>
                      </a:solidFill>
                      <a:prstDash val="solid"/>
                      <a:round/>
                      <a:headEnd type="none" w="med" len="med"/>
                      <a:tailEnd type="none" w="med" len="med"/>
                    </a:lnB>
                    <a:noFill/>
                  </a:tcPr>
                </a:tc>
                <a:tc>
                  <a:txBody>
                    <a:bodyPr/>
                    <a:lstStyle/>
                    <a:p>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9A9A9A"/>
                      </a:solidFill>
                      <a:prstDash val="solid"/>
                      <a:round/>
                      <a:headEnd type="none" w="med" len="med"/>
                      <a:tailEnd type="none" w="med" len="med"/>
                    </a:lnB>
                    <a:noFill/>
                  </a:tcPr>
                </a:tc>
                <a:tc>
                  <a:txBody>
                    <a:bodyPr/>
                    <a:lstStyle/>
                    <a:p>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9A9A9A"/>
                      </a:solidFill>
                      <a:prstDash val="solid"/>
                      <a:round/>
                      <a:headEnd type="none" w="med" len="med"/>
                      <a:tailEnd type="none" w="med" len="med"/>
                    </a:lnB>
                    <a:noFill/>
                  </a:tcPr>
                </a:tc>
                <a:tc>
                  <a:txBody>
                    <a:bodyPr/>
                    <a:lstStyle/>
                    <a:p>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9A9A9A"/>
                      </a:solidFill>
                      <a:prstDash val="solid"/>
                      <a:round/>
                      <a:headEnd type="none" w="med" len="med"/>
                      <a:tailEnd type="none" w="med" len="med"/>
                    </a:lnB>
                    <a:noFill/>
                  </a:tcPr>
                </a:tc>
                <a:tc>
                  <a:txBody>
                    <a:bodyPr/>
                    <a:lstStyle/>
                    <a:p>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9A9A9A"/>
                      </a:solidFill>
                      <a:prstDash val="solid"/>
                      <a:round/>
                      <a:headEnd type="none" w="med" len="med"/>
                      <a:tailEnd type="none" w="med" len="med"/>
                    </a:lnB>
                    <a:noFill/>
                  </a:tcPr>
                </a:tc>
                <a:tc>
                  <a:txBody>
                    <a:bodyPr/>
                    <a:lstStyle/>
                    <a:p>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9A9A9A"/>
                      </a:solidFill>
                      <a:prstDash val="solid"/>
                      <a:round/>
                      <a:headEnd type="none" w="med" len="med"/>
                      <a:tailEnd type="none" w="med" len="med"/>
                    </a:lnB>
                    <a:noFill/>
                  </a:tcPr>
                </a:tc>
                <a:tc>
                  <a:txBody>
                    <a:bodyPr/>
                    <a:lstStyle/>
                    <a:p>
                      <a:endParaRPr lang="en-US" sz="1050" b="0"/>
                    </a:p>
                  </a:txBody>
                  <a:tcPr>
                    <a:lnL w="12700" cap="flat" cmpd="sng" algn="ctr">
                      <a:solidFill>
                        <a:srgbClr val="9A9A9A"/>
                      </a:solidFill>
                      <a:prstDash val="solid"/>
                      <a:round/>
                      <a:headEnd type="none" w="med" len="med"/>
                      <a:tailEnd type="none" w="med" len="med"/>
                    </a:lnL>
                    <a:lnR w="12700" cap="flat" cmpd="sng" algn="ctr">
                      <a:solidFill>
                        <a:srgbClr val="9A9A9A"/>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9A9A9A"/>
                      </a:solidFill>
                      <a:prstDash val="solid"/>
                      <a:round/>
                      <a:headEnd type="none" w="med" len="med"/>
                      <a:tailEnd type="none" w="med" len="med"/>
                    </a:lnB>
                    <a:noFill/>
                  </a:tcPr>
                </a:tc>
                <a:extLst>
                  <a:ext uri="{0D108BD9-81ED-4DB2-BD59-A6C34878D82A}">
                    <a16:rowId xmlns:a16="http://schemas.microsoft.com/office/drawing/2014/main" val="343217756"/>
                  </a:ext>
                </a:extLst>
              </a:tr>
            </a:tbl>
          </a:graphicData>
        </a:graphic>
      </p:graphicFrame>
      <p:sp>
        <p:nvSpPr>
          <p:cNvPr id="26" name="角丸四角形 5">
            <a:extLst>
              <a:ext uri="{FF2B5EF4-FFF2-40B4-BE49-F238E27FC236}">
                <a16:creationId xmlns:a16="http://schemas.microsoft.com/office/drawing/2014/main" id="{D2283FA1-8651-8941-8372-76EEC882119A}"/>
              </a:ext>
            </a:extLst>
          </p:cNvPr>
          <p:cNvSpPr/>
          <p:nvPr/>
        </p:nvSpPr>
        <p:spPr>
          <a:xfrm>
            <a:off x="8345103" y="327546"/>
            <a:ext cx="1376768" cy="275804"/>
          </a:xfrm>
          <a:prstGeom prst="roundRect">
            <a:avLst/>
          </a:prstGeom>
          <a:solidFill>
            <a:srgbClr val="29BA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a:latin typeface="+mj-ea"/>
              </a:rPr>
              <a:t>大学＋各領域</a:t>
            </a:r>
            <a:endParaRPr lang="ja-JP" altLang="en-US" sz="1400">
              <a:solidFill>
                <a:schemeClr val="lt1"/>
              </a:solidFill>
              <a:latin typeface="+mj-ea"/>
              <a:ea typeface="+mj-ea"/>
            </a:endParaRPr>
          </a:p>
        </p:txBody>
      </p:sp>
    </p:spTree>
    <p:extLst>
      <p:ext uri="{BB962C8B-B14F-4D97-AF65-F5344CB8AC3E}">
        <p14:creationId xmlns:p14="http://schemas.microsoft.com/office/powerpoint/2010/main" val="3809481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DAECF7-61AD-CDFF-6F8E-E87CDB373DC6}"/>
            </a:ext>
          </a:extLst>
        </p:cNvPr>
        <p:cNvGrpSpPr/>
        <p:nvPr/>
      </p:nvGrpSpPr>
      <p:grpSpPr>
        <a:xfrm>
          <a:off x="0" y="0"/>
          <a:ext cx="0" cy="0"/>
          <a:chOff x="0" y="0"/>
          <a:chExt cx="0" cy="0"/>
        </a:xfrm>
      </p:grpSpPr>
      <p:graphicFrame>
        <p:nvGraphicFramePr>
          <p:cNvPr id="15" name="think-cell data - do not delete" hidden="1">
            <a:extLst>
              <a:ext uri="{FF2B5EF4-FFF2-40B4-BE49-F238E27FC236}">
                <a16:creationId xmlns:a16="http://schemas.microsoft.com/office/drawing/2014/main" id="{38CF986A-2EE8-AB7F-9589-FC8B4F1B4C57}"/>
              </a:ext>
            </a:extLst>
          </p:cNvPr>
          <p:cNvGraphicFramePr>
            <a:graphicFrameLocks noChangeAspect="1"/>
          </p:cNvGraphicFramePr>
          <p:nvPr>
            <p:custDataLst>
              <p:tags r:id="rId1"/>
            </p:custDataLst>
            <p:extLst>
              <p:ext uri="{D42A27DB-BD31-4B8C-83A1-F6EECF244321}">
                <p14:modId xmlns:p14="http://schemas.microsoft.com/office/powerpoint/2010/main" val="30663077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15" name="think-cell data - do not delete" hidden="1">
                        <a:extLst>
                          <a:ext uri="{FF2B5EF4-FFF2-40B4-BE49-F238E27FC236}">
                            <a16:creationId xmlns:a16="http://schemas.microsoft.com/office/drawing/2014/main" id="{38CF986A-2EE8-AB7F-9589-FC8B4F1B4C5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テキスト ボックス 8">
            <a:extLst>
              <a:ext uri="{FF2B5EF4-FFF2-40B4-BE49-F238E27FC236}">
                <a16:creationId xmlns:a16="http://schemas.microsoft.com/office/drawing/2014/main" id="{F48E8ADD-F7E7-C5DB-6F77-9C8480120BF5}"/>
              </a:ext>
            </a:extLst>
          </p:cNvPr>
          <p:cNvSpPr txBox="1"/>
          <p:nvPr/>
        </p:nvSpPr>
        <p:spPr>
          <a:xfrm>
            <a:off x="85072" y="1754566"/>
            <a:ext cx="9684569" cy="4554159"/>
          </a:xfrm>
          <a:prstGeom prst="rect">
            <a:avLst/>
          </a:prstGeom>
          <a:noFill/>
          <a:ln>
            <a:solidFill>
              <a:schemeClr val="tx2">
                <a:lumMod val="40000"/>
                <a:lumOff val="60000"/>
              </a:schemeClr>
            </a:solidFill>
            <a:prstDash val="dash"/>
          </a:ln>
        </p:spPr>
        <p:txBody>
          <a:bodyPr wrap="square" rtlCol="0">
            <a:noAutofit/>
          </a:bodyPr>
          <a:lstStyle/>
          <a:p>
            <a:pPr marL="180000" indent="-180000"/>
            <a:endParaRPr lang="en-US" altLang="ja-JP" sz="1200">
              <a:latin typeface="+mn-ea"/>
            </a:endParaRPr>
          </a:p>
          <a:p>
            <a:pPr marL="180000" indent="-180000"/>
            <a:endParaRPr lang="en-US" altLang="ja-JP" sz="1200">
              <a:latin typeface="+mn-ea"/>
            </a:endParaRPr>
          </a:p>
          <a:p>
            <a:pPr marL="180000" indent="-180000"/>
            <a:r>
              <a:rPr lang="ja-JP" altLang="en-US" sz="1050">
                <a:latin typeface="+mn-ea"/>
              </a:rPr>
              <a:t>▼下記の内容を明記してください。</a:t>
            </a:r>
            <a:endParaRPr lang="en-US" altLang="ja-JP" sz="1050">
              <a:latin typeface="+mn-ea"/>
            </a:endParaRPr>
          </a:p>
          <a:p>
            <a:pPr marL="180000" indent="-180000"/>
            <a:r>
              <a:rPr lang="ja-JP" altLang="en-US" sz="1050">
                <a:latin typeface="+mn-ea"/>
              </a:rPr>
              <a:t>〇大学等の経営層の参画を得て、全学方針にリ・スキリングの推進を位置付けていること。</a:t>
            </a:r>
          </a:p>
          <a:p>
            <a:pPr marL="180000" indent="-180000"/>
            <a:r>
              <a:rPr lang="ja-JP" altLang="en-US" sz="1050">
                <a:latin typeface="+mn-ea"/>
              </a:rPr>
              <a:t>〇リ・スキリングプログラムの効果的な設計・実施・推進に必要となる体制を構築していること（公募要領６</a:t>
            </a:r>
            <a:r>
              <a:rPr lang="en-US" altLang="ja-JP" sz="1050">
                <a:latin typeface="+mn-ea"/>
              </a:rPr>
              <a:t>.(1)</a:t>
            </a:r>
            <a:r>
              <a:rPr lang="ja-JP" altLang="en-US" sz="1050">
                <a:latin typeface="+mn-ea"/>
              </a:rPr>
              <a:t>に詳細記載。） </a:t>
            </a:r>
            <a:br>
              <a:rPr lang="en-US" altLang="ja-JP" sz="1050">
                <a:latin typeface="+mn-ea"/>
              </a:rPr>
            </a:br>
            <a:r>
              <a:rPr lang="en-US" altLang="ja-JP" sz="1050">
                <a:latin typeface="+mn-ea"/>
              </a:rPr>
              <a:t>※</a:t>
            </a:r>
            <a:r>
              <a:rPr lang="ja-JP" altLang="en-US" sz="1050">
                <a:latin typeface="+mn-ea"/>
              </a:rPr>
              <a:t>領域に係る担当者（コンテンツ統轄・作成等）は、領域毎に明記すること。</a:t>
            </a:r>
          </a:p>
          <a:p>
            <a:pPr marL="180000" indent="-180000"/>
            <a:endParaRPr lang="en-US" altLang="ja-JP" sz="1200">
              <a:latin typeface="+mn-ea"/>
            </a:endParaRPr>
          </a:p>
          <a:p>
            <a:pPr marL="180000" indent="-180000"/>
            <a:endParaRPr lang="en-US" altLang="ja-JP" sz="1200">
              <a:latin typeface="+mn-ea"/>
            </a:endParaRPr>
          </a:p>
          <a:p>
            <a:pPr marL="180000" indent="-180000"/>
            <a:r>
              <a:rPr lang="en-US" altLang="ja-JP" sz="1200" b="1" u="sng">
                <a:latin typeface="+mn-ea"/>
              </a:rPr>
              <a:t>【</a:t>
            </a:r>
            <a:r>
              <a:rPr lang="ja-JP" altLang="en-US" sz="1200" b="1" u="sng">
                <a:latin typeface="+mn-ea"/>
              </a:rPr>
              <a:t>記載する際のポイント</a:t>
            </a:r>
            <a:r>
              <a:rPr lang="en-US" altLang="ja-JP" sz="1200" b="1" u="sng">
                <a:latin typeface="+mn-ea"/>
              </a:rPr>
              <a:t>】</a:t>
            </a:r>
          </a:p>
          <a:p>
            <a:pPr marL="180000" indent="-180000"/>
            <a:r>
              <a:rPr lang="ja-JP" altLang="en-US" sz="1050">
                <a:latin typeface="+mn-ea"/>
              </a:rPr>
              <a:t>・公募要領別添「参考資料②」に記載の役割について、必要な能力を満たすご担当者のお名前と、なぜその能力を満たすと言えるのか実績・ノウハウ等を合わせて体制図上に明記して提案してください。</a:t>
            </a:r>
          </a:p>
          <a:p>
            <a:pPr marL="180000" indent="-180000"/>
            <a:r>
              <a:rPr lang="ja-JP" altLang="en-US" sz="1050">
                <a:latin typeface="+mn-ea"/>
              </a:rPr>
              <a:t>・１人の担当者が複数の役割を兼ねることも可能とします。その場合には、各役割の実効性を担保されるようにしてください。また、各役割の実効性を担保できるとする理由や工夫（割けるエフォートの目安を含む）について、簡単に説明してください。</a:t>
            </a:r>
          </a:p>
          <a:p>
            <a:pPr marL="180000" indent="-180000"/>
            <a:endParaRPr lang="ja-JP" altLang="en-US" sz="1050">
              <a:latin typeface="+mn-ea"/>
            </a:endParaRPr>
          </a:p>
          <a:p>
            <a:pPr marL="180000" indent="-180000"/>
            <a:r>
              <a:rPr lang="ja-JP" altLang="en-US" sz="1050">
                <a:latin typeface="+mn-ea"/>
              </a:rPr>
              <a:t>・記載にあたっては、公募要領２．（１）学内等体制、および６</a:t>
            </a:r>
            <a:r>
              <a:rPr lang="en-US" altLang="ja-JP" sz="1050">
                <a:latin typeface="+mn-ea"/>
              </a:rPr>
              <a:t>.</a:t>
            </a:r>
            <a:r>
              <a:rPr lang="ja-JP" altLang="en-US" sz="1050">
                <a:latin typeface="+mn-ea"/>
              </a:rPr>
              <a:t>（</a:t>
            </a:r>
            <a:r>
              <a:rPr lang="en-US" altLang="ja-JP" sz="1050">
                <a:latin typeface="+mn-ea"/>
              </a:rPr>
              <a:t>1</a:t>
            </a:r>
            <a:r>
              <a:rPr lang="ja-JP" altLang="en-US" sz="1050">
                <a:latin typeface="+mn-ea"/>
              </a:rPr>
              <a:t>）「事業推進体制（リ・スキリングプログラムの効果的な設計・実施・推進に必要となる体制）」の要件・記載をご確認ください。」</a:t>
            </a:r>
          </a:p>
          <a:p>
            <a:pPr marL="180000" indent="-180000"/>
            <a:r>
              <a:rPr lang="ja-JP" altLang="en-US" sz="1050">
                <a:latin typeface="+mn-ea"/>
              </a:rPr>
              <a:t>・</a:t>
            </a:r>
            <a:r>
              <a:rPr lang="en-US" altLang="ja-JP" sz="1050">
                <a:latin typeface="+mn-ea"/>
              </a:rPr>
              <a:t>(a)</a:t>
            </a:r>
            <a:r>
              <a:rPr lang="ja-JP" altLang="en-US" sz="1050">
                <a:latin typeface="+mn-ea"/>
              </a:rPr>
              <a:t>の領域は、</a:t>
            </a:r>
            <a:r>
              <a:rPr lang="en-US" altLang="ja-JP" sz="1050">
                <a:latin typeface="+mn-ea"/>
              </a:rPr>
              <a:t>R7</a:t>
            </a:r>
            <a:r>
              <a:rPr lang="ja-JP" altLang="en-US" sz="1050">
                <a:latin typeface="+mn-ea"/>
              </a:rPr>
              <a:t>年度までの取り組みと</a:t>
            </a:r>
            <a:r>
              <a:rPr lang="en-US" altLang="ja-JP" sz="1050">
                <a:latin typeface="+mn-ea"/>
              </a:rPr>
              <a:t>R8</a:t>
            </a:r>
            <a:r>
              <a:rPr lang="ja-JP" altLang="en-US" sz="1050">
                <a:latin typeface="+mn-ea"/>
              </a:rPr>
              <a:t>年度の取り組みの差分があれば、それが分かるように示してください。</a:t>
            </a:r>
            <a:endParaRPr lang="en-US" altLang="ja-JP" sz="1050">
              <a:latin typeface="+mn-ea"/>
            </a:endParaRPr>
          </a:p>
        </p:txBody>
      </p:sp>
      <p:sp>
        <p:nvSpPr>
          <p:cNvPr id="14" name="テキスト ボックス 8">
            <a:extLst>
              <a:ext uri="{FF2B5EF4-FFF2-40B4-BE49-F238E27FC236}">
                <a16:creationId xmlns:a16="http://schemas.microsoft.com/office/drawing/2014/main" id="{7C6FB85E-D77E-9E3F-7CD7-07F67BB6EBFF}"/>
              </a:ext>
            </a:extLst>
          </p:cNvPr>
          <p:cNvSpPr txBox="1"/>
          <p:nvPr/>
        </p:nvSpPr>
        <p:spPr>
          <a:xfrm>
            <a:off x="108692" y="709356"/>
            <a:ext cx="9684569" cy="945456"/>
          </a:xfrm>
          <a:prstGeom prst="rect">
            <a:avLst/>
          </a:prstGeom>
          <a:noFill/>
          <a:ln>
            <a:solidFill>
              <a:schemeClr val="tx2">
                <a:lumMod val="40000"/>
                <a:lumOff val="60000"/>
              </a:schemeClr>
            </a:solidFill>
            <a:prstDash val="dash"/>
          </a:ln>
        </p:spPr>
        <p:txBody>
          <a:bodyPr wrap="square" rtlCol="0">
            <a:noAutofit/>
          </a:bodyPr>
          <a:lstStyle/>
          <a:p>
            <a:pPr marL="180000" indent="-180000"/>
            <a:endParaRPr lang="en-US" altLang="ja-JP" sz="1200">
              <a:latin typeface="+mn-ea"/>
            </a:endParaRPr>
          </a:p>
          <a:p>
            <a:pPr marL="180000" indent="-180000"/>
            <a:endParaRPr lang="en-US" altLang="ja-JP" sz="1200">
              <a:latin typeface="+mn-ea"/>
            </a:endParaRPr>
          </a:p>
          <a:p>
            <a:r>
              <a:rPr lang="ja-JP" altLang="en-US" sz="1050">
                <a:latin typeface="+mn-ea"/>
              </a:rPr>
              <a:t>▼大学等</a:t>
            </a:r>
            <a:r>
              <a:rPr lang="en-US" altLang="ja-JP" sz="1050" baseline="30000">
                <a:latin typeface="+mn-ea"/>
              </a:rPr>
              <a:t>1</a:t>
            </a:r>
            <a:r>
              <a:rPr lang="ja-JP" altLang="en-US" sz="1050">
                <a:latin typeface="+mn-ea"/>
              </a:rPr>
              <a:t>、大学等からの出資を受けた外部化法人、大学等がその会員である社団法人及び法人格を有する大学コンソーシアムであることを明記してください。</a:t>
            </a:r>
            <a:endParaRPr lang="en-US" altLang="ja-JP" sz="1050">
              <a:latin typeface="+mn-ea"/>
            </a:endParaRPr>
          </a:p>
        </p:txBody>
      </p:sp>
      <p:sp>
        <p:nvSpPr>
          <p:cNvPr id="6" name="角丸四角形 5">
            <a:extLst>
              <a:ext uri="{FF2B5EF4-FFF2-40B4-BE49-F238E27FC236}">
                <a16:creationId xmlns:a16="http://schemas.microsoft.com/office/drawing/2014/main" id="{C64D9E05-0866-253E-796B-FDAA701AFE84}"/>
              </a:ext>
            </a:extLst>
          </p:cNvPr>
          <p:cNvSpPr/>
          <p:nvPr/>
        </p:nvSpPr>
        <p:spPr>
          <a:xfrm>
            <a:off x="28338" y="333797"/>
            <a:ext cx="3080622"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a:latin typeface="+mj-ea"/>
                <a:ea typeface="+mj-ea"/>
              </a:rPr>
              <a:t>大学全体としての申請内容</a:t>
            </a:r>
            <a:endParaRPr lang="ja-JP" altLang="en-US" sz="1400">
              <a:solidFill>
                <a:schemeClr val="lt1"/>
              </a:solidFill>
              <a:latin typeface="+mj-ea"/>
              <a:ea typeface="+mj-ea"/>
            </a:endParaRPr>
          </a:p>
        </p:txBody>
      </p:sp>
      <p:sp>
        <p:nvSpPr>
          <p:cNvPr id="13" name="テキスト ボックス 12">
            <a:extLst>
              <a:ext uri="{FF2B5EF4-FFF2-40B4-BE49-F238E27FC236}">
                <a16:creationId xmlns:a16="http://schemas.microsoft.com/office/drawing/2014/main" id="{3570CA70-AFAE-0A0A-8C92-46073893C230}"/>
              </a:ext>
            </a:extLst>
          </p:cNvPr>
          <p:cNvSpPr txBox="1"/>
          <p:nvPr/>
        </p:nvSpPr>
        <p:spPr>
          <a:xfrm>
            <a:off x="-159568" y="21512"/>
            <a:ext cx="9076344" cy="261610"/>
          </a:xfrm>
          <a:prstGeom prst="rect">
            <a:avLst/>
          </a:prstGeom>
          <a:noFill/>
        </p:spPr>
        <p:txBody>
          <a:bodyPr wrap="square" rtlCol="0">
            <a:spAutoFit/>
          </a:bodyPr>
          <a:lstStyle/>
          <a:p>
            <a:pPr algn="ctr"/>
            <a:r>
              <a:rPr lang="ja-JP" altLang="en-US" sz="1000" spc="-120">
                <a:solidFill>
                  <a:schemeClr val="bg1"/>
                </a:solidFill>
                <a:latin typeface="+mj-ea"/>
              </a:rPr>
              <a:t>令和２年度</a:t>
            </a:r>
            <a:r>
              <a:rPr lang="ja-JP" altLang="en-US" sz="1100" spc="-120">
                <a:solidFill>
                  <a:schemeClr val="bg1"/>
                </a:solidFill>
                <a:latin typeface="+mj-ea"/>
              </a:rPr>
              <a:t>「就職・転職支援のための大学リカレント教育推進事業</a:t>
            </a:r>
            <a:r>
              <a:rPr lang="ja-JP" altLang="en-US" sz="900" spc="-120">
                <a:solidFill>
                  <a:schemeClr val="bg1"/>
                </a:solidFill>
                <a:latin typeface="+mj-ea"/>
              </a:rPr>
              <a:t>（就職・転職支援のためのリカレント教育プログラムの開発・実施）</a:t>
            </a:r>
            <a:r>
              <a:rPr lang="ja-JP" altLang="en-US" sz="1100" spc="-120">
                <a:solidFill>
                  <a:schemeClr val="bg1"/>
                </a:solidFill>
                <a:latin typeface="+mj-ea"/>
              </a:rPr>
              <a:t>」企画提案書（</a:t>
            </a:r>
            <a:r>
              <a:rPr lang="en-US" altLang="ja-JP" sz="1100" spc="-120">
                <a:solidFill>
                  <a:schemeClr val="bg1"/>
                </a:solidFill>
                <a:latin typeface="+mj-ea"/>
              </a:rPr>
              <a:t>a</a:t>
            </a:r>
            <a:r>
              <a:rPr lang="ja-JP" altLang="en-US" sz="1100" spc="-120">
                <a:solidFill>
                  <a:schemeClr val="bg1"/>
                </a:solidFill>
                <a:latin typeface="+mj-ea"/>
              </a:rPr>
              <a:t>：求職支援）</a:t>
            </a:r>
            <a:r>
              <a:rPr lang="en-US" altLang="ja-JP" sz="1100" spc="-120">
                <a:solidFill>
                  <a:schemeClr val="bg1"/>
                </a:solidFill>
                <a:latin typeface="+mj-ea"/>
              </a:rPr>
              <a:t>(P</a:t>
            </a:r>
            <a:fld id="{7DF22854-5471-4D76-A61C-50AF16AABE74}" type="slidenum">
              <a:rPr lang="en-US" altLang="ja-JP" sz="1100" spc="-120" smtClean="0">
                <a:solidFill>
                  <a:schemeClr val="bg1"/>
                </a:solidFill>
                <a:latin typeface="+mj-ea"/>
              </a:rPr>
              <a:pPr algn="ctr"/>
              <a:t>4</a:t>
            </a:fld>
            <a:r>
              <a:rPr lang="en-US" altLang="ja-JP" sz="1100" spc="-120">
                <a:solidFill>
                  <a:schemeClr val="bg1"/>
                </a:solidFill>
                <a:latin typeface="+mj-ea"/>
              </a:rPr>
              <a:t>)</a:t>
            </a:r>
            <a:endParaRPr kumimoji="1" lang="ja-JP" altLang="en-US" sz="1100">
              <a:solidFill>
                <a:schemeClr val="bg1"/>
              </a:solidFill>
              <a:latin typeface="+mj-ea"/>
              <a:ea typeface="+mj-ea"/>
            </a:endParaRPr>
          </a:p>
        </p:txBody>
      </p:sp>
      <p:sp>
        <p:nvSpPr>
          <p:cNvPr id="10" name="正方形/長方形 9">
            <a:extLst>
              <a:ext uri="{FF2B5EF4-FFF2-40B4-BE49-F238E27FC236}">
                <a16:creationId xmlns:a16="http://schemas.microsoft.com/office/drawing/2014/main" id="{AE236500-87BB-9EB9-4AA4-213A841BB932}"/>
              </a:ext>
            </a:extLst>
          </p:cNvPr>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ja-JP" sz="1200" spc="-120">
                <a:solidFill>
                  <a:schemeClr val="bg1"/>
                </a:solidFill>
                <a:latin typeface="Meiryo"/>
                <a:ea typeface="Meiryo"/>
                <a:cs typeface="+mn-lt"/>
              </a:rPr>
              <a:t>令和７年度補正予算「産学連携リ・スキリング・エコシステム構築事業</a:t>
            </a:r>
            <a:r>
              <a:rPr lang="ja-JP" altLang="en-US" sz="1200" spc="-120">
                <a:solidFill>
                  <a:schemeClr val="bg1"/>
                </a:solidFill>
                <a:latin typeface="+mj-ea"/>
              </a:rPr>
              <a:t>メニュー②「産業成長」」事業計画書</a:t>
            </a:r>
            <a:r>
              <a:rPr lang="en-US" altLang="ja-JP" sz="1200" spc="-120">
                <a:solidFill>
                  <a:schemeClr val="bg1"/>
                </a:solidFill>
                <a:latin typeface="+mj-ea"/>
              </a:rPr>
              <a:t> (P</a:t>
            </a:r>
            <a:fld id="{7DF22854-5471-4D76-A61C-50AF16AABE74}" type="slidenum">
              <a:rPr lang="en-US" altLang="ja-JP" sz="1200" spc="-120" dirty="0" smtClean="0">
                <a:solidFill>
                  <a:schemeClr val="bg1"/>
                </a:solidFill>
                <a:latin typeface="+mj-ea"/>
              </a:rPr>
              <a:pPr/>
              <a:t>4</a:t>
            </a:fld>
            <a:r>
              <a:rPr lang="en-US" altLang="ja-JP" sz="1200" spc="-120">
                <a:solidFill>
                  <a:schemeClr val="bg1"/>
                </a:solidFill>
                <a:latin typeface="+mj-ea"/>
              </a:rPr>
              <a:t>)</a:t>
            </a:r>
            <a:r>
              <a:rPr lang="ja-JP" altLang="en-US" sz="1200" spc="-120">
                <a:solidFill>
                  <a:schemeClr val="bg1"/>
                </a:solidFill>
                <a:latin typeface="+mj-ea"/>
              </a:rPr>
              <a:t>　　　</a:t>
            </a:r>
            <a:r>
              <a:rPr lang="zh-TW" altLang="en-US" sz="1200" spc="-120">
                <a:solidFill>
                  <a:schemeClr val="bg1"/>
                </a:solidFill>
                <a:latin typeface="+mj-ea"/>
              </a:rPr>
              <a:t>様式</a:t>
            </a:r>
            <a:r>
              <a:rPr lang="ja-JP" altLang="en-US" sz="1200" spc="-120">
                <a:solidFill>
                  <a:schemeClr val="bg1"/>
                </a:solidFill>
                <a:latin typeface="+mj-ea"/>
              </a:rPr>
              <a:t>２</a:t>
            </a:r>
            <a:endParaRPr lang="ja-JP">
              <a:solidFill>
                <a:schemeClr val="bg1"/>
              </a:solidFill>
            </a:endParaRPr>
          </a:p>
        </p:txBody>
      </p:sp>
      <p:sp>
        <p:nvSpPr>
          <p:cNvPr id="2" name="フッター プレースホルダー 1">
            <a:extLst>
              <a:ext uri="{FF2B5EF4-FFF2-40B4-BE49-F238E27FC236}">
                <a16:creationId xmlns:a16="http://schemas.microsoft.com/office/drawing/2014/main" id="{4A2A887B-0C54-C7C8-A0E7-F3039BD36794}"/>
              </a:ext>
            </a:extLst>
          </p:cNvPr>
          <p:cNvSpPr>
            <a:spLocks noGrp="1"/>
          </p:cNvSpPr>
          <p:nvPr>
            <p:ph type="ftr" sz="quarter" idx="11"/>
          </p:nvPr>
        </p:nvSpPr>
        <p:spPr/>
        <p:txBody>
          <a:bodyPr/>
          <a:lstStyle/>
          <a:p>
            <a:r>
              <a:rPr kumimoji="1" lang="ja-JP" altLang="en-US"/>
              <a:t>機関名： （フッター機能で入力） 、事業テーマ名：（フッター機能で入力）</a:t>
            </a:r>
          </a:p>
        </p:txBody>
      </p:sp>
      <p:sp>
        <p:nvSpPr>
          <p:cNvPr id="5" name="テキスト ボックス 4">
            <a:extLst>
              <a:ext uri="{FF2B5EF4-FFF2-40B4-BE49-F238E27FC236}">
                <a16:creationId xmlns:a16="http://schemas.microsoft.com/office/drawing/2014/main" id="{5101CF64-0F58-666C-6559-7A07BE8F7457}"/>
              </a:ext>
            </a:extLst>
          </p:cNvPr>
          <p:cNvSpPr txBox="1"/>
          <p:nvPr/>
        </p:nvSpPr>
        <p:spPr>
          <a:xfrm>
            <a:off x="10137576" y="5657671"/>
            <a:ext cx="1440160" cy="1200329"/>
          </a:xfrm>
          <a:prstGeom prst="rect">
            <a:avLst/>
          </a:prstGeom>
          <a:solidFill>
            <a:schemeClr val="tx2">
              <a:lumMod val="50000"/>
            </a:schemeClr>
          </a:solidFill>
          <a:ln>
            <a:solidFill>
              <a:schemeClr val="tx1"/>
            </a:solidFill>
          </a:ln>
        </p:spPr>
        <p:txBody>
          <a:bodyPr wrap="square" rtlCol="0">
            <a:spAutoFit/>
          </a:bodyPr>
          <a:lstStyle/>
          <a:p>
            <a:r>
              <a:rPr kumimoji="1" lang="ja-JP" altLang="en-US">
                <a:solidFill>
                  <a:schemeClr val="bg1"/>
                </a:solidFill>
              </a:rPr>
              <a:t>←フッターを以後のページ全てに必ず記入</a:t>
            </a:r>
          </a:p>
        </p:txBody>
      </p:sp>
      <p:sp>
        <p:nvSpPr>
          <p:cNvPr id="8" name="角丸四角形 5">
            <a:extLst>
              <a:ext uri="{FF2B5EF4-FFF2-40B4-BE49-F238E27FC236}">
                <a16:creationId xmlns:a16="http://schemas.microsoft.com/office/drawing/2014/main" id="{56EC854C-51BB-DAD6-0679-18C8433BF6A3}"/>
              </a:ext>
            </a:extLst>
          </p:cNvPr>
          <p:cNvSpPr/>
          <p:nvPr/>
        </p:nvSpPr>
        <p:spPr>
          <a:xfrm>
            <a:off x="171693" y="772897"/>
            <a:ext cx="9506066" cy="275804"/>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a:solidFill>
                  <a:srgbClr val="575757"/>
                </a:solidFill>
                <a:latin typeface="+mj-ea"/>
                <a:ea typeface="+mj-ea"/>
              </a:rPr>
              <a:t>【</a:t>
            </a:r>
            <a:r>
              <a:rPr lang="ja-JP" altLang="en-US" sz="1400">
                <a:solidFill>
                  <a:srgbClr val="575757"/>
                </a:solidFill>
                <a:latin typeface="+mj-ea"/>
                <a:ea typeface="+mj-ea"/>
              </a:rPr>
              <a:t>公募要領 </a:t>
            </a:r>
            <a:r>
              <a:rPr lang="en-US" altLang="ja-JP" sz="1400">
                <a:solidFill>
                  <a:srgbClr val="575757"/>
                </a:solidFill>
                <a:latin typeface="+mj-ea"/>
                <a:ea typeface="+mj-ea"/>
              </a:rPr>
              <a:t>2.(1)</a:t>
            </a:r>
            <a:r>
              <a:rPr lang="ja-JP" altLang="en-US" sz="1400">
                <a:solidFill>
                  <a:srgbClr val="575757"/>
                </a:solidFill>
                <a:latin typeface="+mj-ea"/>
                <a:ea typeface="+mj-ea"/>
              </a:rPr>
              <a:t>①</a:t>
            </a:r>
            <a:r>
              <a:rPr lang="en-US" altLang="ja-JP" sz="1400">
                <a:solidFill>
                  <a:srgbClr val="575757"/>
                </a:solidFill>
                <a:latin typeface="+mj-ea"/>
                <a:ea typeface="+mj-ea"/>
              </a:rPr>
              <a:t>】</a:t>
            </a:r>
            <a:r>
              <a:rPr lang="ja-JP" altLang="en-US" sz="1400">
                <a:solidFill>
                  <a:srgbClr val="575757"/>
                </a:solidFill>
                <a:latin typeface="+mj-ea"/>
                <a:ea typeface="+mj-ea"/>
              </a:rPr>
              <a:t> 実施主体</a:t>
            </a:r>
          </a:p>
        </p:txBody>
      </p:sp>
      <p:sp>
        <p:nvSpPr>
          <p:cNvPr id="11" name="角丸四角形 5">
            <a:extLst>
              <a:ext uri="{FF2B5EF4-FFF2-40B4-BE49-F238E27FC236}">
                <a16:creationId xmlns:a16="http://schemas.microsoft.com/office/drawing/2014/main" id="{1DBDAB27-0136-B31F-C1E6-7834F343BE86}"/>
              </a:ext>
            </a:extLst>
          </p:cNvPr>
          <p:cNvSpPr/>
          <p:nvPr/>
        </p:nvSpPr>
        <p:spPr>
          <a:xfrm>
            <a:off x="148073" y="1822965"/>
            <a:ext cx="9506066" cy="275804"/>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a:solidFill>
                  <a:srgbClr val="575757"/>
                </a:solidFill>
                <a:latin typeface="+mj-ea"/>
              </a:rPr>
              <a:t>【</a:t>
            </a:r>
            <a:r>
              <a:rPr lang="ja-JP" altLang="en-US" sz="1400">
                <a:solidFill>
                  <a:srgbClr val="575757"/>
                </a:solidFill>
                <a:latin typeface="+mj-ea"/>
              </a:rPr>
              <a:t>公募要領 </a:t>
            </a:r>
            <a:r>
              <a:rPr lang="en-US" altLang="ja-JP" sz="1400">
                <a:solidFill>
                  <a:srgbClr val="575757"/>
                </a:solidFill>
                <a:latin typeface="+mj-ea"/>
              </a:rPr>
              <a:t>2.(1)</a:t>
            </a:r>
            <a:r>
              <a:rPr lang="ja-JP" altLang="en-US" sz="1400">
                <a:solidFill>
                  <a:srgbClr val="575757"/>
                </a:solidFill>
                <a:latin typeface="+mj-ea"/>
              </a:rPr>
              <a:t>③</a:t>
            </a:r>
            <a:r>
              <a:rPr lang="en-US" altLang="ja-JP" sz="1400">
                <a:solidFill>
                  <a:srgbClr val="575757"/>
                </a:solidFill>
                <a:latin typeface="+mj-ea"/>
              </a:rPr>
              <a:t>】</a:t>
            </a:r>
            <a:r>
              <a:rPr lang="ja-JP" altLang="en-US" sz="1400">
                <a:solidFill>
                  <a:srgbClr val="575757"/>
                </a:solidFill>
                <a:latin typeface="+mj-ea"/>
                <a:ea typeface="+mj-ea"/>
              </a:rPr>
              <a:t>学内等体制</a:t>
            </a:r>
          </a:p>
        </p:txBody>
      </p:sp>
      <p:sp>
        <p:nvSpPr>
          <p:cNvPr id="17" name="角丸四角形 5">
            <a:extLst>
              <a:ext uri="{FF2B5EF4-FFF2-40B4-BE49-F238E27FC236}">
                <a16:creationId xmlns:a16="http://schemas.microsoft.com/office/drawing/2014/main" id="{62D7B470-896E-8605-FF30-DB79CEB1DDB4}"/>
              </a:ext>
            </a:extLst>
          </p:cNvPr>
          <p:cNvSpPr/>
          <p:nvPr/>
        </p:nvSpPr>
        <p:spPr>
          <a:xfrm>
            <a:off x="8807115" y="327546"/>
            <a:ext cx="914755" cy="275804"/>
          </a:xfrm>
          <a:prstGeom prst="roundRect">
            <a:avLst/>
          </a:prstGeom>
          <a:solidFill>
            <a:srgbClr val="30C1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a:latin typeface="+mj-ea"/>
              </a:rPr>
              <a:t>大学</a:t>
            </a:r>
            <a:endParaRPr lang="ja-JP" altLang="en-US" sz="1400">
              <a:solidFill>
                <a:schemeClr val="lt1"/>
              </a:solidFill>
              <a:latin typeface="+mj-ea"/>
              <a:ea typeface="+mj-ea"/>
            </a:endParaRPr>
          </a:p>
        </p:txBody>
      </p:sp>
    </p:spTree>
    <p:extLst>
      <p:ext uri="{BB962C8B-B14F-4D97-AF65-F5344CB8AC3E}">
        <p14:creationId xmlns:p14="http://schemas.microsoft.com/office/powerpoint/2010/main" val="1354160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33BD67-B0DA-4791-EDB6-3975CF41BA5B}"/>
            </a:ext>
          </a:extLst>
        </p:cNvPr>
        <p:cNvGrpSpPr/>
        <p:nvPr/>
      </p:nvGrpSpPr>
      <p:grpSpPr>
        <a:xfrm>
          <a:off x="0" y="0"/>
          <a:ext cx="0" cy="0"/>
          <a:chOff x="0" y="0"/>
          <a:chExt cx="0" cy="0"/>
        </a:xfrm>
      </p:grpSpPr>
      <p:graphicFrame>
        <p:nvGraphicFramePr>
          <p:cNvPr id="15" name="think-cell data - do not delete" hidden="1">
            <a:extLst>
              <a:ext uri="{FF2B5EF4-FFF2-40B4-BE49-F238E27FC236}">
                <a16:creationId xmlns:a16="http://schemas.microsoft.com/office/drawing/2014/main" id="{118732FF-B942-7DBA-64C6-ADB8733169AE}"/>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15" name="think-cell data - do not delete" hidden="1">
                        <a:extLst>
                          <a:ext uri="{FF2B5EF4-FFF2-40B4-BE49-F238E27FC236}">
                            <a16:creationId xmlns:a16="http://schemas.microsoft.com/office/drawing/2014/main" id="{118732FF-B942-7DBA-64C6-ADB8733169A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4" name="テキスト ボックス 8">
            <a:extLst>
              <a:ext uri="{FF2B5EF4-FFF2-40B4-BE49-F238E27FC236}">
                <a16:creationId xmlns:a16="http://schemas.microsoft.com/office/drawing/2014/main" id="{D6C7D240-66E7-9A27-3C77-609A98299832}"/>
              </a:ext>
            </a:extLst>
          </p:cNvPr>
          <p:cNvSpPr txBox="1"/>
          <p:nvPr/>
        </p:nvSpPr>
        <p:spPr>
          <a:xfrm>
            <a:off x="108692" y="709355"/>
            <a:ext cx="9684569" cy="5306433"/>
          </a:xfrm>
          <a:prstGeom prst="rect">
            <a:avLst/>
          </a:prstGeom>
          <a:noFill/>
          <a:ln>
            <a:solidFill>
              <a:schemeClr val="tx2">
                <a:lumMod val="40000"/>
                <a:lumOff val="60000"/>
              </a:schemeClr>
            </a:solidFill>
            <a:prstDash val="dash"/>
          </a:ln>
        </p:spPr>
        <p:txBody>
          <a:bodyPr wrap="square" rtlCol="0">
            <a:noAutofit/>
          </a:bodyPr>
          <a:lstStyle/>
          <a:p>
            <a:pPr marL="180000" indent="-180000"/>
            <a:endParaRPr lang="en-US" altLang="ja-JP" sz="1200" dirty="0">
              <a:latin typeface="+mn-ea"/>
            </a:endParaRPr>
          </a:p>
          <a:p>
            <a:pPr marL="180000" indent="-180000"/>
            <a:endParaRPr lang="en-US" altLang="ja-JP" sz="1200" dirty="0">
              <a:latin typeface="+mn-ea"/>
            </a:endParaRPr>
          </a:p>
          <a:p>
            <a:r>
              <a:rPr lang="ja-JP" altLang="en-US" sz="1050" dirty="0">
                <a:latin typeface="+mn-ea"/>
              </a:rPr>
              <a:t>▼</a:t>
            </a:r>
            <a:r>
              <a:rPr lang="ja-JP" altLang="en-US" sz="1050" dirty="0"/>
              <a:t>下記要件のうち、</a:t>
            </a:r>
            <a:r>
              <a:rPr lang="en-US" altLang="ja-JP" sz="1050" dirty="0"/>
              <a:t>P.3</a:t>
            </a:r>
            <a:r>
              <a:rPr lang="ja-JP" altLang="en-US" sz="1050" dirty="0"/>
              <a:t>で○を付した要件すべてについて、令和８年度中に「どの課題に対し」「どのような取組を行うのか」を具体的に記載してください。</a:t>
            </a:r>
          </a:p>
          <a:p>
            <a:r>
              <a:rPr lang="en-US" altLang="ja-JP" sz="1050" dirty="0"/>
              <a:t>※</a:t>
            </a:r>
            <a:r>
              <a:rPr lang="ja-JP" altLang="en-US" sz="1050" dirty="0"/>
              <a:t>可能な限り、内容に実現可能性・具体性を持たせてご記載ください</a:t>
            </a:r>
            <a:endParaRPr lang="en-US" altLang="ja-JP" sz="1050" dirty="0"/>
          </a:p>
          <a:p>
            <a:endParaRPr lang="en-US" altLang="ja-JP" sz="1050" dirty="0">
              <a:latin typeface="+mn-ea"/>
            </a:endParaRPr>
          </a:p>
          <a:p>
            <a:r>
              <a:rPr lang="ja-JP" altLang="en-US" sz="1050" dirty="0"/>
              <a:t>① 就職氷河期世代等の支援</a:t>
            </a:r>
            <a:endParaRPr lang="en-US" altLang="ja-JP" sz="1050" dirty="0"/>
          </a:p>
          <a:p>
            <a:r>
              <a:rPr lang="ja-JP" altLang="en-US" sz="1050" dirty="0"/>
              <a:t>② 地方人材確保のための仕組み構築</a:t>
            </a:r>
            <a:endParaRPr lang="en-US" altLang="ja-JP" sz="1050" dirty="0"/>
          </a:p>
          <a:p>
            <a:r>
              <a:rPr lang="ja-JP" altLang="en-US" sz="1050" dirty="0"/>
              <a:t>③ スキルの可視化や再教育による処遇改善</a:t>
            </a:r>
            <a:endParaRPr lang="en-US" altLang="ja-JP" sz="1050" dirty="0"/>
          </a:p>
          <a:p>
            <a:r>
              <a:rPr lang="ja-JP" altLang="en-US" sz="1050" dirty="0"/>
              <a:t>④ 教員のインセンティブ向上</a:t>
            </a:r>
            <a:endParaRPr lang="en-US" altLang="ja-JP" sz="1050" dirty="0"/>
          </a:p>
          <a:p>
            <a:r>
              <a:rPr lang="ja-JP" altLang="en-US" sz="1050" dirty="0"/>
              <a:t>⑤ 全学的なリカレント教育推進に向けた体制</a:t>
            </a:r>
            <a:endParaRPr lang="en-US" altLang="ja-JP" sz="1050" dirty="0"/>
          </a:p>
          <a:p>
            <a:r>
              <a:rPr lang="ja-JP" altLang="en-US" sz="1050" dirty="0"/>
              <a:t>⑥ 修士課程・博士課程への接続</a:t>
            </a:r>
            <a:endParaRPr lang="en-US" altLang="ja-JP" sz="1050" dirty="0"/>
          </a:p>
          <a:p>
            <a:r>
              <a:rPr lang="ja-JP" altLang="en-US" sz="1050" dirty="0"/>
              <a:t>⑦ 大学間連携の強化</a:t>
            </a:r>
            <a:endParaRPr lang="en-US" altLang="ja-JP" sz="1050" dirty="0">
              <a:latin typeface="+mn-ea"/>
            </a:endParaRPr>
          </a:p>
          <a:p>
            <a:endParaRPr lang="en-US" altLang="ja-JP" sz="1050" dirty="0">
              <a:latin typeface="+mn-ea"/>
            </a:endParaRPr>
          </a:p>
        </p:txBody>
      </p:sp>
      <p:sp>
        <p:nvSpPr>
          <p:cNvPr id="6" name="角丸四角形 5">
            <a:extLst>
              <a:ext uri="{FF2B5EF4-FFF2-40B4-BE49-F238E27FC236}">
                <a16:creationId xmlns:a16="http://schemas.microsoft.com/office/drawing/2014/main" id="{55C661C5-19C6-5ED7-D3A7-BA444F98009A}"/>
              </a:ext>
            </a:extLst>
          </p:cNvPr>
          <p:cNvSpPr/>
          <p:nvPr/>
        </p:nvSpPr>
        <p:spPr>
          <a:xfrm>
            <a:off x="28338" y="333797"/>
            <a:ext cx="3080622"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a:latin typeface="+mj-ea"/>
                <a:ea typeface="+mj-ea"/>
              </a:rPr>
              <a:t>大学等にかかる加点要件</a:t>
            </a:r>
            <a:endParaRPr lang="ja-JP" altLang="en-US" sz="1400">
              <a:solidFill>
                <a:schemeClr val="lt1"/>
              </a:solidFill>
              <a:latin typeface="+mj-ea"/>
              <a:ea typeface="+mj-ea"/>
            </a:endParaRPr>
          </a:p>
        </p:txBody>
      </p:sp>
      <p:sp>
        <p:nvSpPr>
          <p:cNvPr id="13" name="テキスト ボックス 12">
            <a:extLst>
              <a:ext uri="{FF2B5EF4-FFF2-40B4-BE49-F238E27FC236}">
                <a16:creationId xmlns:a16="http://schemas.microsoft.com/office/drawing/2014/main" id="{D49A30E9-776F-EC1D-6F6B-69EB2F6C1B4E}"/>
              </a:ext>
            </a:extLst>
          </p:cNvPr>
          <p:cNvSpPr txBox="1"/>
          <p:nvPr/>
        </p:nvSpPr>
        <p:spPr>
          <a:xfrm>
            <a:off x="-159568" y="21512"/>
            <a:ext cx="9076344" cy="261610"/>
          </a:xfrm>
          <a:prstGeom prst="rect">
            <a:avLst/>
          </a:prstGeom>
          <a:noFill/>
        </p:spPr>
        <p:txBody>
          <a:bodyPr wrap="square" rtlCol="0">
            <a:spAutoFit/>
          </a:bodyPr>
          <a:lstStyle/>
          <a:p>
            <a:pPr algn="ctr"/>
            <a:r>
              <a:rPr lang="ja-JP" altLang="en-US" sz="1000" spc="-120">
                <a:solidFill>
                  <a:schemeClr val="bg1"/>
                </a:solidFill>
                <a:latin typeface="+mj-ea"/>
              </a:rPr>
              <a:t>令和２年度</a:t>
            </a:r>
            <a:r>
              <a:rPr lang="ja-JP" altLang="en-US" sz="1100" spc="-120">
                <a:solidFill>
                  <a:schemeClr val="bg1"/>
                </a:solidFill>
                <a:latin typeface="+mj-ea"/>
              </a:rPr>
              <a:t>「就職・転職支援のための大学リカレント教育推進事業</a:t>
            </a:r>
            <a:r>
              <a:rPr lang="ja-JP" altLang="en-US" sz="900" spc="-120">
                <a:solidFill>
                  <a:schemeClr val="bg1"/>
                </a:solidFill>
                <a:latin typeface="+mj-ea"/>
              </a:rPr>
              <a:t>（就職・転職支援のためのリカレント教育プログラムの開発・実施）</a:t>
            </a:r>
            <a:r>
              <a:rPr lang="ja-JP" altLang="en-US" sz="1100" spc="-120">
                <a:solidFill>
                  <a:schemeClr val="bg1"/>
                </a:solidFill>
                <a:latin typeface="+mj-ea"/>
              </a:rPr>
              <a:t>」企画提案書（</a:t>
            </a:r>
            <a:r>
              <a:rPr lang="en-US" altLang="ja-JP" sz="1100" spc="-120">
                <a:solidFill>
                  <a:schemeClr val="bg1"/>
                </a:solidFill>
                <a:latin typeface="+mj-ea"/>
              </a:rPr>
              <a:t>a</a:t>
            </a:r>
            <a:r>
              <a:rPr lang="ja-JP" altLang="en-US" sz="1100" spc="-120">
                <a:solidFill>
                  <a:schemeClr val="bg1"/>
                </a:solidFill>
                <a:latin typeface="+mj-ea"/>
              </a:rPr>
              <a:t>：求職支援）</a:t>
            </a:r>
            <a:r>
              <a:rPr lang="en-US" altLang="ja-JP" sz="1100" spc="-120">
                <a:solidFill>
                  <a:schemeClr val="bg1"/>
                </a:solidFill>
                <a:latin typeface="+mj-ea"/>
              </a:rPr>
              <a:t>(P</a:t>
            </a:r>
            <a:fld id="{7DF22854-5471-4D76-A61C-50AF16AABE74}" type="slidenum">
              <a:rPr lang="en-US" altLang="ja-JP" sz="1100" spc="-120" smtClean="0">
                <a:solidFill>
                  <a:schemeClr val="bg1"/>
                </a:solidFill>
                <a:latin typeface="+mj-ea"/>
              </a:rPr>
              <a:pPr algn="ctr"/>
              <a:t>5</a:t>
            </a:fld>
            <a:r>
              <a:rPr lang="en-US" altLang="ja-JP" sz="1100" spc="-120">
                <a:solidFill>
                  <a:schemeClr val="bg1"/>
                </a:solidFill>
                <a:latin typeface="+mj-ea"/>
              </a:rPr>
              <a:t>)</a:t>
            </a:r>
            <a:endParaRPr kumimoji="1" lang="ja-JP" altLang="en-US" sz="1100">
              <a:solidFill>
                <a:schemeClr val="bg1"/>
              </a:solidFill>
              <a:latin typeface="+mj-ea"/>
              <a:ea typeface="+mj-ea"/>
            </a:endParaRPr>
          </a:p>
        </p:txBody>
      </p:sp>
      <p:sp>
        <p:nvSpPr>
          <p:cNvPr id="10" name="正方形/長方形 9">
            <a:extLst>
              <a:ext uri="{FF2B5EF4-FFF2-40B4-BE49-F238E27FC236}">
                <a16:creationId xmlns:a16="http://schemas.microsoft.com/office/drawing/2014/main" id="{1A0158C8-D8BA-FCE6-95D7-767D078D2432}"/>
              </a:ext>
            </a:extLst>
          </p:cNvPr>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ja-JP" sz="1200" spc="-120">
                <a:solidFill>
                  <a:schemeClr val="bg1"/>
                </a:solidFill>
                <a:latin typeface="Meiryo"/>
                <a:ea typeface="Meiryo"/>
                <a:cs typeface="+mn-lt"/>
              </a:rPr>
              <a:t>令和７年度補正予算「産学連携リ・スキリング・エコシステム構築事業</a:t>
            </a:r>
            <a:r>
              <a:rPr lang="ja-JP" altLang="en-US" sz="1200" spc="-120">
                <a:solidFill>
                  <a:schemeClr val="bg1"/>
                </a:solidFill>
                <a:latin typeface="+mj-ea"/>
              </a:rPr>
              <a:t>メニュー②「産業成長」」事業計画書</a:t>
            </a:r>
            <a:r>
              <a:rPr lang="en-US" altLang="ja-JP" sz="1200" spc="-120">
                <a:solidFill>
                  <a:schemeClr val="bg1"/>
                </a:solidFill>
                <a:latin typeface="+mj-ea"/>
              </a:rPr>
              <a:t> (P</a:t>
            </a:r>
            <a:fld id="{7DF22854-5471-4D76-A61C-50AF16AABE74}" type="slidenum">
              <a:rPr lang="en-US" altLang="ja-JP" sz="1200" spc="-120" dirty="0" smtClean="0">
                <a:solidFill>
                  <a:schemeClr val="bg1"/>
                </a:solidFill>
                <a:latin typeface="+mj-ea"/>
              </a:rPr>
              <a:pPr/>
              <a:t>5</a:t>
            </a:fld>
            <a:r>
              <a:rPr lang="en-US" altLang="ja-JP" sz="1200" spc="-120">
                <a:solidFill>
                  <a:schemeClr val="bg1"/>
                </a:solidFill>
                <a:latin typeface="+mj-ea"/>
              </a:rPr>
              <a:t>)</a:t>
            </a:r>
            <a:r>
              <a:rPr lang="ja-JP" altLang="en-US" sz="1200" spc="-120">
                <a:solidFill>
                  <a:schemeClr val="bg1"/>
                </a:solidFill>
                <a:latin typeface="+mj-ea"/>
              </a:rPr>
              <a:t>　　　</a:t>
            </a:r>
            <a:r>
              <a:rPr lang="zh-TW" altLang="en-US" sz="1200" spc="-120">
                <a:solidFill>
                  <a:schemeClr val="bg1"/>
                </a:solidFill>
                <a:latin typeface="+mj-ea"/>
              </a:rPr>
              <a:t>様式</a:t>
            </a:r>
            <a:r>
              <a:rPr lang="ja-JP" altLang="en-US" sz="1200" spc="-120">
                <a:solidFill>
                  <a:schemeClr val="bg1"/>
                </a:solidFill>
                <a:latin typeface="+mj-ea"/>
              </a:rPr>
              <a:t>２</a:t>
            </a:r>
            <a:endParaRPr lang="ja-JP">
              <a:solidFill>
                <a:schemeClr val="bg1"/>
              </a:solidFill>
            </a:endParaRPr>
          </a:p>
        </p:txBody>
      </p:sp>
      <p:sp>
        <p:nvSpPr>
          <p:cNvPr id="2" name="フッター プレースホルダー 1">
            <a:extLst>
              <a:ext uri="{FF2B5EF4-FFF2-40B4-BE49-F238E27FC236}">
                <a16:creationId xmlns:a16="http://schemas.microsoft.com/office/drawing/2014/main" id="{508FA25E-6BF8-92BC-2A06-CECDF06447B3}"/>
              </a:ext>
            </a:extLst>
          </p:cNvPr>
          <p:cNvSpPr>
            <a:spLocks noGrp="1"/>
          </p:cNvSpPr>
          <p:nvPr>
            <p:ph type="ftr" sz="quarter" idx="11"/>
          </p:nvPr>
        </p:nvSpPr>
        <p:spPr/>
        <p:txBody>
          <a:bodyPr/>
          <a:lstStyle/>
          <a:p>
            <a:r>
              <a:rPr kumimoji="1" lang="ja-JP" altLang="en-US"/>
              <a:t>機関名： （フッター機能で入力） 、事業テーマ名：（フッター機能で入力）</a:t>
            </a:r>
          </a:p>
        </p:txBody>
      </p:sp>
      <p:sp>
        <p:nvSpPr>
          <p:cNvPr id="5" name="テキスト ボックス 4">
            <a:extLst>
              <a:ext uri="{FF2B5EF4-FFF2-40B4-BE49-F238E27FC236}">
                <a16:creationId xmlns:a16="http://schemas.microsoft.com/office/drawing/2014/main" id="{C7EFD124-74AF-487C-2AD2-732473AFA263}"/>
              </a:ext>
            </a:extLst>
          </p:cNvPr>
          <p:cNvSpPr txBox="1"/>
          <p:nvPr/>
        </p:nvSpPr>
        <p:spPr>
          <a:xfrm>
            <a:off x="10137576" y="5657671"/>
            <a:ext cx="1440160" cy="1200329"/>
          </a:xfrm>
          <a:prstGeom prst="rect">
            <a:avLst/>
          </a:prstGeom>
          <a:solidFill>
            <a:schemeClr val="tx2">
              <a:lumMod val="50000"/>
            </a:schemeClr>
          </a:solidFill>
          <a:ln>
            <a:solidFill>
              <a:schemeClr val="tx1"/>
            </a:solidFill>
          </a:ln>
        </p:spPr>
        <p:txBody>
          <a:bodyPr wrap="square" rtlCol="0">
            <a:spAutoFit/>
          </a:bodyPr>
          <a:lstStyle/>
          <a:p>
            <a:r>
              <a:rPr kumimoji="1" lang="ja-JP" altLang="en-US">
                <a:solidFill>
                  <a:schemeClr val="bg1"/>
                </a:solidFill>
              </a:rPr>
              <a:t>←フッターを以後のページ全てに必ず記入</a:t>
            </a:r>
          </a:p>
        </p:txBody>
      </p:sp>
      <p:sp>
        <p:nvSpPr>
          <p:cNvPr id="8" name="角丸四角形 5">
            <a:extLst>
              <a:ext uri="{FF2B5EF4-FFF2-40B4-BE49-F238E27FC236}">
                <a16:creationId xmlns:a16="http://schemas.microsoft.com/office/drawing/2014/main" id="{2A581AD4-D206-5439-8C68-9D4464CFF9EB}"/>
              </a:ext>
            </a:extLst>
          </p:cNvPr>
          <p:cNvSpPr/>
          <p:nvPr/>
        </p:nvSpPr>
        <p:spPr>
          <a:xfrm>
            <a:off x="171693" y="772897"/>
            <a:ext cx="9506066" cy="275804"/>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a:solidFill>
                  <a:srgbClr val="575757"/>
                </a:solidFill>
                <a:latin typeface="+mj-ea"/>
                <a:ea typeface="+mj-ea"/>
              </a:rPr>
              <a:t>【</a:t>
            </a:r>
            <a:r>
              <a:rPr lang="ja-JP" altLang="en-US" sz="1400">
                <a:solidFill>
                  <a:srgbClr val="575757"/>
                </a:solidFill>
                <a:latin typeface="+mj-ea"/>
                <a:ea typeface="+mj-ea"/>
              </a:rPr>
              <a:t>公募要領 </a:t>
            </a:r>
            <a:r>
              <a:rPr lang="en-US" altLang="ja-JP" sz="1400">
                <a:solidFill>
                  <a:srgbClr val="575757"/>
                </a:solidFill>
                <a:latin typeface="+mj-ea"/>
                <a:ea typeface="+mj-ea"/>
              </a:rPr>
              <a:t>2.(2)】</a:t>
            </a:r>
            <a:r>
              <a:rPr lang="ja-JP" altLang="en-US" sz="1400">
                <a:solidFill>
                  <a:srgbClr val="575757"/>
                </a:solidFill>
                <a:latin typeface="+mj-ea"/>
                <a:ea typeface="+mj-ea"/>
              </a:rPr>
              <a:t>現下の課題に対する取組内容</a:t>
            </a:r>
          </a:p>
        </p:txBody>
      </p:sp>
      <p:sp>
        <p:nvSpPr>
          <p:cNvPr id="17" name="角丸四角形 5">
            <a:extLst>
              <a:ext uri="{FF2B5EF4-FFF2-40B4-BE49-F238E27FC236}">
                <a16:creationId xmlns:a16="http://schemas.microsoft.com/office/drawing/2014/main" id="{2C539A03-4660-2141-6B9B-6710985A8C67}"/>
              </a:ext>
            </a:extLst>
          </p:cNvPr>
          <p:cNvSpPr/>
          <p:nvPr/>
        </p:nvSpPr>
        <p:spPr>
          <a:xfrm>
            <a:off x="8807115" y="327546"/>
            <a:ext cx="914755" cy="275804"/>
          </a:xfrm>
          <a:prstGeom prst="roundRect">
            <a:avLst/>
          </a:prstGeom>
          <a:solidFill>
            <a:srgbClr val="30C1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a:latin typeface="+mj-ea"/>
              </a:rPr>
              <a:t>大学</a:t>
            </a:r>
            <a:endParaRPr lang="ja-JP" altLang="en-US" sz="1400">
              <a:solidFill>
                <a:schemeClr val="lt1"/>
              </a:solidFill>
              <a:latin typeface="+mj-ea"/>
              <a:ea typeface="+mj-ea"/>
            </a:endParaRPr>
          </a:p>
        </p:txBody>
      </p:sp>
    </p:spTree>
    <p:extLst>
      <p:ext uri="{BB962C8B-B14F-4D97-AF65-F5344CB8AC3E}">
        <p14:creationId xmlns:p14="http://schemas.microsoft.com/office/powerpoint/2010/main" val="139081371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E4P_STYLE_ID" val="0fbcd015-fbac-494c-bcad-77fcf24a62f5"/>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3">
      <a:majorFont>
        <a:latin typeface="Segoe UI"/>
        <a:ea typeface="游ゴシック Bold"/>
        <a:cs typeface=""/>
      </a:majorFont>
      <a:minorFont>
        <a:latin typeface="Segoe U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6f1276b7-0e15-4b1f-b03b-2f9ff2c10ad9" xsi:nil="true"/>
    <lcf76f155ced4ddcb4097134ff3c332f xmlns="b38058b2-7714-45e7-8541-c054e44b53fe">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88AA593D17F6A4088569A768ACBFCAB" ma:contentTypeVersion="11" ma:contentTypeDescription="Create a new document." ma:contentTypeScope="" ma:versionID="a945d8cc52181a6ece2bb2a77bba116a">
  <xsd:schema xmlns:xsd="http://www.w3.org/2001/XMLSchema" xmlns:xs="http://www.w3.org/2001/XMLSchema" xmlns:p="http://schemas.microsoft.com/office/2006/metadata/properties" xmlns:ns2="b38058b2-7714-45e7-8541-c054e44b53fe" xmlns:ns3="6f1276b7-0e15-4b1f-b03b-2f9ff2c10ad9" targetNamespace="http://schemas.microsoft.com/office/2006/metadata/properties" ma:root="true" ma:fieldsID="677789bc99481b71aa7b4d8835601a35" ns2:_="" ns3:_="">
    <xsd:import namespace="b38058b2-7714-45e7-8541-c054e44b53fe"/>
    <xsd:import namespace="6f1276b7-0e15-4b1f-b03b-2f9ff2c10ad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8058b2-7714-45e7-8541-c054e44b53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c1edaf98-933d-48b7-9af8-6bdbb703d060"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f1276b7-0e15-4b1f-b03b-2f9ff2c10ad9"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0f906086-79c3-49bf-826f-3f6c82f52105}" ma:internalName="TaxCatchAll" ma:showField="CatchAllData" ma:web="6f1276b7-0e15-4b1f-b03b-2f9ff2c10ad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50F0583-CCFF-4F67-8E3F-26C8305838E8}">
  <ds:schemaRefs>
    <ds:schemaRef ds:uri="http://schemas.microsoft.com/sharepoint/v3/contenttype/forms"/>
  </ds:schemaRefs>
</ds:datastoreItem>
</file>

<file path=customXml/itemProps2.xml><?xml version="1.0" encoding="utf-8"?>
<ds:datastoreItem xmlns:ds="http://schemas.openxmlformats.org/officeDocument/2006/customXml" ds:itemID="{1CAE45FB-399D-4A9D-A894-31ADE5E8B4B4}">
  <ds:schemaRefs>
    <ds:schemaRef ds:uri="6f1276b7-0e15-4b1f-b03b-2f9ff2c10ad9"/>
    <ds:schemaRef ds:uri="b38058b2-7714-45e7-8541-c054e44b53fe"/>
    <ds:schemaRef ds:uri="e8dc7717-4a26-4220-996b-6f9db610484a"/>
    <ds:schemaRef ds:uri="fd2811b7-bac0-475e-ba55-98948245b838"/>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894A76BB-9456-47F9-BBC5-7252407B930E}">
  <ds:schemaRefs>
    <ds:schemaRef ds:uri="6f1276b7-0e15-4b1f-b03b-2f9ff2c10ad9"/>
    <ds:schemaRef ds:uri="b38058b2-7714-45e7-8541-c054e44b53f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blank</Template>
  <TotalTime>153</TotalTime>
  <Words>1605</Words>
  <Application>Microsoft Office PowerPoint</Application>
  <PresentationFormat>A4 210 x 297 mm</PresentationFormat>
  <Paragraphs>131</Paragraphs>
  <Slides>5</Slides>
  <Notes>0</Notes>
  <HiddenSlides>0</HiddenSlides>
  <MMClips>0</MMClips>
  <ScaleCrop>false</ScaleCrop>
  <HeadingPairs>
    <vt:vector size="8" baseType="variant">
      <vt:variant>
        <vt:lpstr>使用されているフォント</vt:lpstr>
      </vt:variant>
      <vt:variant>
        <vt:i4>6</vt:i4>
      </vt:variant>
      <vt:variant>
        <vt:lpstr>テーマ</vt:lpstr>
      </vt:variant>
      <vt:variant>
        <vt:i4>1</vt:i4>
      </vt:variant>
      <vt:variant>
        <vt:lpstr>埋め込まれた OLE サーバー</vt:lpstr>
      </vt:variant>
      <vt:variant>
        <vt:i4>1</vt:i4>
      </vt:variant>
      <vt:variant>
        <vt:lpstr>スライド タイトル</vt:lpstr>
      </vt:variant>
      <vt:variant>
        <vt:i4>5</vt:i4>
      </vt:variant>
    </vt:vector>
  </HeadingPairs>
  <TitlesOfParts>
    <vt:vector size="13" baseType="lpstr">
      <vt:lpstr>Meiryo</vt:lpstr>
      <vt:lpstr>Meiryo</vt:lpstr>
      <vt:lpstr>游ゴシック</vt:lpstr>
      <vt:lpstr>Arial</vt:lpstr>
      <vt:lpstr>Segoe UI</vt:lpstr>
      <vt:lpstr>Trebuchet MS</vt:lpstr>
      <vt:lpstr>blank</vt:lpstr>
      <vt:lpstr>think-cell Slide</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事業計画書（事業概要、概念図、体制、計画、実績等）	</dc:title>
  <dc:creator>文部科学省</dc:creator>
  <cp:lastModifiedBy>蒔苗咲希</cp:lastModifiedBy>
  <cp:revision>4</cp:revision>
  <cp:lastPrinted>2025-02-04T08:03:23Z</cp:lastPrinted>
  <dcterms:created xsi:type="dcterms:W3CDTF">2015-11-11T08:20:08Z</dcterms:created>
  <dcterms:modified xsi:type="dcterms:W3CDTF">2026-01-26T11:02:35Z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2022-01-19T07:56:08Z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61db9007-0fc3-4b8f-b3ea-0d73c341796b</vt:lpwstr>
  </property>
  <property fmtid="{D5CDD505-2E9C-101B-9397-08002B2CF9AE}" pid="8" name="MSIP_Label_d899a617-f30e-4fb8-b81c-fb6d0b94ac5b_ContentBits">
    <vt:lpwstr>0</vt:lpwstr>
  </property>
  <property fmtid="{D5CDD505-2E9C-101B-9397-08002B2CF9AE}" pid="9" name="MSIP_Label_b0d5c4f4-7a29-4385-b7a5-afbe2154ae6f_Enabled">
    <vt:lpwstr>true</vt:lpwstr>
  </property>
  <property fmtid="{D5CDD505-2E9C-101B-9397-08002B2CF9AE}" pid="10" name="MSIP_Label_b0d5c4f4-7a29-4385-b7a5-afbe2154ae6f_SetDate">
    <vt:lpwstr>2025-01-24T01:23:08Z</vt:lpwstr>
  </property>
  <property fmtid="{D5CDD505-2E9C-101B-9397-08002B2CF9AE}" pid="11" name="MSIP_Label_b0d5c4f4-7a29-4385-b7a5-afbe2154ae6f_Method">
    <vt:lpwstr>Standard</vt:lpwstr>
  </property>
  <property fmtid="{D5CDD505-2E9C-101B-9397-08002B2CF9AE}" pid="12" name="MSIP_Label_b0d5c4f4-7a29-4385-b7a5-afbe2154ae6f_Name">
    <vt:lpwstr>Confidential</vt:lpwstr>
  </property>
  <property fmtid="{D5CDD505-2E9C-101B-9397-08002B2CF9AE}" pid="13" name="MSIP_Label_b0d5c4f4-7a29-4385-b7a5-afbe2154ae6f_SiteId">
    <vt:lpwstr>2dfb2f0b-4d21-4268-9559-72926144c918</vt:lpwstr>
  </property>
  <property fmtid="{D5CDD505-2E9C-101B-9397-08002B2CF9AE}" pid="14" name="MSIP_Label_b0d5c4f4-7a29-4385-b7a5-afbe2154ae6f_ActionId">
    <vt:lpwstr>1a2bddcf-efdf-4973-8165-8f159249daeb</vt:lpwstr>
  </property>
  <property fmtid="{D5CDD505-2E9C-101B-9397-08002B2CF9AE}" pid="15" name="MSIP_Label_b0d5c4f4-7a29-4385-b7a5-afbe2154ae6f_ContentBits">
    <vt:lpwstr>0</vt:lpwstr>
  </property>
  <property fmtid="{D5CDD505-2E9C-101B-9397-08002B2CF9AE}" pid="16" name="ContentTypeId">
    <vt:lpwstr>0x010100F88AA593D17F6A4088569A768ACBFCAB</vt:lpwstr>
  </property>
  <property fmtid="{D5CDD505-2E9C-101B-9397-08002B2CF9AE}" pid="17" name="MediaServiceImageTags">
    <vt:lpwstr/>
  </property>
</Properties>
</file>