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547" r:id="rId5"/>
  </p:sldMasterIdLst>
  <p:notesMasterIdLst>
    <p:notesMasterId r:id="rId7"/>
  </p:notesMasterIdLst>
  <p:sldIdLst>
    <p:sldId id="310" r:id="rId6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FA1"/>
    <a:srgbClr val="4BB5C5"/>
    <a:srgbClr val="CDECF1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26" autoAdjust="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1224" y="90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2026/2/12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25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75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35147" y="303086"/>
            <a:ext cx="9621519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5147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34FA36-E586-4094-B41B-9207695FBF9A}" type="datetime1">
              <a:rPr lang="ja-JP" altLang="en-US"/>
              <a:pPr>
                <a:defRPr/>
              </a:pPr>
              <a:t>2026/2/12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2335" y="7007457"/>
            <a:ext cx="3387144" cy="401469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 defTabSz="497555" eaLnBrk="1" fontAlgn="auto" hangingPunct="1">
              <a:spcBef>
                <a:spcPts val="0"/>
              </a:spcBef>
              <a:spcAft>
                <a:spcPts val="0"/>
              </a:spcAft>
              <a:defRPr sz="129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1963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4B9717-188A-4610-8B9E-F419F2B6E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</p:sldLayoutIdLst>
  <p:txStyles>
    <p:titleStyle>
      <a:lvl1pPr algn="ctr" defTabSz="496689" rtl="0" eaLnBrk="1" fontAlgn="base" hangingPunct="1">
        <a:spcBef>
          <a:spcPct val="0"/>
        </a:spcBef>
        <a:spcAft>
          <a:spcPct val="0"/>
        </a:spcAft>
        <a:defRPr kumimoji="1" sz="4798" kern="1200">
          <a:solidFill>
            <a:schemeClr val="tx1"/>
          </a:solidFill>
          <a:latin typeface="Meiryo Bold"/>
          <a:ea typeface="Meiryo Bold"/>
          <a:cs typeface="Meiryo Bold"/>
        </a:defRPr>
      </a:lvl1pPr>
      <a:lvl2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2pPr>
      <a:lvl3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3pPr>
      <a:lvl4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4pPr>
      <a:lvl5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5pPr>
      <a:lvl6pPr marL="497555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6pPr>
      <a:lvl7pPr marL="99510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7pPr>
      <a:lvl8pPr marL="1492664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8pPr>
      <a:lvl9pPr marL="199021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9pPr>
    </p:titleStyle>
    <p:bodyStyle>
      <a:lvl1pPr marL="372914" indent="-372914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098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7715" indent="-309439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99" kern="1200">
          <a:solidFill>
            <a:schemeClr val="tx1"/>
          </a:solidFill>
          <a:latin typeface="+mn-lt"/>
          <a:ea typeface="+mn-ea"/>
          <a:cs typeface="+mn-cs"/>
        </a:defRPr>
      </a:lvl2pPr>
      <a:lvl3pPr marL="1242516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740791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4pPr>
      <a:lvl5pPr marL="2237480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5pPr>
      <a:lvl6pPr marL="2736550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6pPr>
      <a:lvl7pPr marL="3234105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7pPr>
      <a:lvl8pPr marL="3731659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8pPr>
      <a:lvl9pPr marL="4229214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97555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9510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492664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199021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487772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85327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82881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980436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014F356-BBD4-A2D4-CC6D-C89DD26F2734}"/>
              </a:ext>
            </a:extLst>
          </p:cNvPr>
          <p:cNvSpPr/>
          <p:nvPr/>
        </p:nvSpPr>
        <p:spPr>
          <a:xfrm>
            <a:off x="447164" y="2118951"/>
            <a:ext cx="3307418" cy="2217521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高等学校名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○○高等学校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連携先機関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△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△△△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株式会社◇◇◇◇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特定非営利法人□□□□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・・・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BDF5C9-080B-D0AB-3EAA-64EC0BAC503B}"/>
              </a:ext>
            </a:extLst>
          </p:cNvPr>
          <p:cNvSpPr/>
          <p:nvPr/>
        </p:nvSpPr>
        <p:spPr>
          <a:xfrm>
            <a:off x="4690197" y="2118951"/>
            <a:ext cx="5340494" cy="2217521"/>
          </a:xfrm>
          <a:prstGeom prst="rect">
            <a:avLst/>
          </a:prstGeom>
          <a:noFill/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実施時期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平日の放課後（週末、長期休業期間、・・・）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○○高校図書室（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実習室、・・・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○○高校生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学習支援の内容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○・・・である生徒を主な対象として、○○高等学校の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教室を放課後等に開放。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○△△△△大学、株式会社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◇◇◇◇の協力を得て、・・・の学習に関する自習補助、学習のアドバイス等を実施。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○・・・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費用（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○○千円（講師謝金、教材費、通信費、・・・）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A55B60-9A83-A6AB-3F5C-3C2AC354C58E}"/>
              </a:ext>
            </a:extLst>
          </p:cNvPr>
          <p:cNvSpPr/>
          <p:nvPr/>
        </p:nvSpPr>
        <p:spPr>
          <a:xfrm>
            <a:off x="0" y="33242"/>
            <a:ext cx="10691813" cy="5763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/>
            <a:r>
              <a: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都道府県名</a:t>
            </a:r>
            <a:r>
              <a: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による・・・学習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DBDE728-D4E8-4719-9B75-AED95FCDBA8D}"/>
              </a:ext>
            </a:extLst>
          </p:cNvPr>
          <p:cNvSpPr/>
          <p:nvPr/>
        </p:nvSpPr>
        <p:spPr>
          <a:xfrm>
            <a:off x="74341" y="736877"/>
            <a:ext cx="10467279" cy="88372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・・・である生徒の確かな学力の育成において、・・・に関する学びの機会が必要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・・・機関や・・・人材など地域の協力を得て、・・・を提供。・・・等授業時間外を活用して、・・・に関する学力向上・学習支援を図る。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85A74AF-205B-4094-CCE7-31461E291D67}"/>
              </a:ext>
            </a:extLst>
          </p:cNvPr>
          <p:cNvSpPr/>
          <p:nvPr/>
        </p:nvSpPr>
        <p:spPr>
          <a:xfrm>
            <a:off x="591944" y="4578724"/>
            <a:ext cx="9748396" cy="2747151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地域との連携・協働や取組内容のイメージ</a:t>
            </a:r>
            <a:endParaRPr kumimoji="1" lang="en-US" altLang="ja-JP" sz="2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都道府県教育委員会・高等学校・地域機関等の連携・協働体制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生徒に提供する学習支援の内容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など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DF12DD-4B1E-97BD-D3A7-E8EA42E38CA7}"/>
              </a:ext>
            </a:extLst>
          </p:cNvPr>
          <p:cNvSpPr/>
          <p:nvPr/>
        </p:nvSpPr>
        <p:spPr>
          <a:xfrm>
            <a:off x="170984" y="1776243"/>
            <a:ext cx="2945596" cy="2702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連携・協働機関及び実施体制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FAD380-6E8D-A916-A3F9-6A6DF55CD4DE}"/>
              </a:ext>
            </a:extLst>
          </p:cNvPr>
          <p:cNvSpPr/>
          <p:nvPr/>
        </p:nvSpPr>
        <p:spPr>
          <a:xfrm>
            <a:off x="4097007" y="1773410"/>
            <a:ext cx="3028694" cy="2702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334747-FF59-C6AD-6AD2-B46DAE8703C6}"/>
              </a:ext>
            </a:extLst>
          </p:cNvPr>
          <p:cNvSpPr/>
          <p:nvPr/>
        </p:nvSpPr>
        <p:spPr>
          <a:xfrm>
            <a:off x="8288839" y="123317"/>
            <a:ext cx="2284311" cy="2935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○○県立○○高等学校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類型○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</p:txBody>
      </p:sp>
    </p:spTree>
    <p:extLst>
      <p:ext uri="{BB962C8B-B14F-4D97-AF65-F5344CB8AC3E}">
        <p14:creationId xmlns:p14="http://schemas.microsoft.com/office/powerpoint/2010/main" val="176114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mext0322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F0CA2E74-B983-416A-8028-948C07DBCAD2}"/>
    </a:ext>
  </a:extLst>
</a:theme>
</file>

<file path=ppt/theme/theme2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D7FCC-5A7F-4D72-AB40-AD1D7F853B42}">
  <ds:schemaRefs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435ca12-eb22-48af-9e36-2fcf9adea235"/>
    <ds:schemaRef ds:uri="755e579f-5300-4ed4-8097-650dfdc529f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167</TotalTime>
  <Words>306</Words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Bold</vt:lpstr>
      <vt:lpstr>Meiryo UI</vt:lpstr>
      <vt:lpstr>メイリオ</vt:lpstr>
      <vt:lpstr>Arial</vt:lpstr>
      <vt:lpstr>Calibri</vt:lpstr>
      <vt:lpstr>Office テーマ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2026-02-05T05:38:50Z</cp:lastPrinted>
  <dcterms:created xsi:type="dcterms:W3CDTF">2026-01-23T04:54:40Z</dcterms:created>
  <dcterms:modified xsi:type="dcterms:W3CDTF">2026-02-12T12:42:57Z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2026-01-23T07:32:32Z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a164359e-8fef-4e8b-9136-37acd5aa4a2b</vt:lpwstr>
  </property>
  <property fmtid="{D5CDD505-2E9C-101B-9397-08002B2CF9AE}" pid="9" name="MSIP_Label_d899a617-f30e-4fb8-b81c-fb6d0b94ac5b_ContentBits">
    <vt:lpwstr>0</vt:lpwstr>
  </property>
  <property fmtid="{D5CDD505-2E9C-101B-9397-08002B2CF9AE}" pid="10" name="MSIP_Label_d899a617-f30e-4fb8-b81c-fb6d0b94ac5b_Tag">
    <vt:lpwstr>10, 3, 0, 1</vt:lpwstr>
  </property>
</Properties>
</file>