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
  </p:notesMasterIdLst>
  <p:sldIdLst>
    <p:sldId id="261" r:id="rId2"/>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6659" autoAdjust="0"/>
  </p:normalViewPr>
  <p:slideViewPr>
    <p:cSldViewPr>
      <p:cViewPr varScale="1">
        <p:scale>
          <a:sx n="93" d="100"/>
          <a:sy n="93" d="100"/>
        </p:scale>
        <p:origin x="912" y="72"/>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50375" cy="497367"/>
          </a:xfrm>
          <a:prstGeom prst="rect">
            <a:avLst/>
          </a:prstGeom>
        </p:spPr>
        <p:txBody>
          <a:bodyPr vert="horz" lIns="92212" tIns="46106" rIns="92212" bIns="46106"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5221" y="2"/>
            <a:ext cx="2950374" cy="497367"/>
          </a:xfrm>
          <a:prstGeom prst="rect">
            <a:avLst/>
          </a:prstGeom>
        </p:spPr>
        <p:txBody>
          <a:bodyPr vert="horz" lIns="92212" tIns="46106" rIns="92212" bIns="46106" rtlCol="0"/>
          <a:lstStyle>
            <a:lvl1pPr algn="r">
              <a:defRPr sz="1300"/>
            </a:lvl1pPr>
          </a:lstStyle>
          <a:p>
            <a:fld id="{33C85B84-83B8-4C86-9747-C975377793E6}" type="datetimeFigureOut">
              <a:rPr kumimoji="1" lang="ja-JP" altLang="en-US" smtClean="0"/>
              <a:t>2026/2/9</a:t>
            </a:fld>
            <a:endParaRPr kumimoji="1" lang="ja-JP" altLang="en-US"/>
          </a:p>
        </p:txBody>
      </p:sp>
      <p:sp>
        <p:nvSpPr>
          <p:cNvPr id="4" name="スライド イメージ プレースホルダー 3"/>
          <p:cNvSpPr>
            <a:spLocks noGrp="1" noRot="1" noChangeAspect="1"/>
          </p:cNvSpPr>
          <p:nvPr>
            <p:ph type="sldImg" idx="2"/>
          </p:nvPr>
        </p:nvSpPr>
        <p:spPr>
          <a:xfrm>
            <a:off x="712788" y="744538"/>
            <a:ext cx="5381625" cy="3727450"/>
          </a:xfrm>
          <a:prstGeom prst="rect">
            <a:avLst/>
          </a:prstGeom>
          <a:noFill/>
          <a:ln w="12700">
            <a:solidFill>
              <a:prstClr val="black"/>
            </a:solidFill>
          </a:ln>
        </p:spPr>
        <p:txBody>
          <a:bodyPr vert="horz" lIns="92212" tIns="46106" rIns="92212" bIns="46106" rtlCol="0" anchor="ctr"/>
          <a:lstStyle/>
          <a:p>
            <a:endParaRPr lang="ja-JP" altLang="en-US"/>
          </a:p>
        </p:txBody>
      </p:sp>
      <p:sp>
        <p:nvSpPr>
          <p:cNvPr id="5" name="ノート プレースホルダー 4"/>
          <p:cNvSpPr>
            <a:spLocks noGrp="1"/>
          </p:cNvSpPr>
          <p:nvPr>
            <p:ph type="body" sz="quarter" idx="3"/>
          </p:nvPr>
        </p:nvSpPr>
        <p:spPr>
          <a:xfrm>
            <a:off x="680240" y="4720986"/>
            <a:ext cx="5446723" cy="4473102"/>
          </a:xfrm>
          <a:prstGeom prst="rect">
            <a:avLst/>
          </a:prstGeom>
        </p:spPr>
        <p:txBody>
          <a:bodyPr vert="horz" lIns="92212" tIns="46106" rIns="92212" bIns="461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372"/>
            <a:ext cx="2950375" cy="497366"/>
          </a:xfrm>
          <a:prstGeom prst="rect">
            <a:avLst/>
          </a:prstGeom>
        </p:spPr>
        <p:txBody>
          <a:bodyPr vert="horz" lIns="92212" tIns="46106" rIns="92212" bIns="46106"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7366"/>
          </a:xfrm>
          <a:prstGeom prst="rect">
            <a:avLst/>
          </a:prstGeom>
        </p:spPr>
        <p:txBody>
          <a:bodyPr vert="horz" lIns="92212" tIns="46106" rIns="92212" bIns="46106" rtlCol="0" anchor="b"/>
          <a:lstStyle>
            <a:lvl1pPr algn="r">
              <a:defRPr sz="1300"/>
            </a:lvl1pPr>
          </a:lstStyle>
          <a:p>
            <a:fld id="{A647B5E2-3DDA-4D56-AE07-385310F22AAA}" type="slidenum">
              <a:rPr kumimoji="1" lang="ja-JP" altLang="en-US" smtClean="0"/>
              <a:t>‹#›</a:t>
            </a:fld>
            <a:endParaRPr kumimoji="1" lang="ja-JP" altLang="en-US"/>
          </a:p>
        </p:txBody>
      </p:sp>
    </p:spTree>
    <p:extLst>
      <p:ext uri="{BB962C8B-B14F-4D97-AF65-F5344CB8AC3E}">
        <p14:creationId xmlns:p14="http://schemas.microsoft.com/office/powerpoint/2010/main" val="398598130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ー 1"/>
          <p:cNvSpPr>
            <a:spLocks noGrp="1" noRot="1" noChangeAspect="1" noTextEdit="1"/>
          </p:cNvSpPr>
          <p:nvPr>
            <p:ph type="sldImg"/>
          </p:nvPr>
        </p:nvSpPr>
        <p:spPr bwMode="auto">
          <a:xfrm>
            <a:off x="712788" y="746125"/>
            <a:ext cx="5381625" cy="37258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21508"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kumimoji="1" sz="1200">
                <a:solidFill>
                  <a:schemeClr val="tx1"/>
                </a:solidFill>
                <a:latin typeface="Calibri" pitchFamily="34" charset="0"/>
                <a:ea typeface="ＭＳ Ｐゴシック" charset="-128"/>
              </a:defRPr>
            </a:lvl1pPr>
            <a:lvl2pPr marL="749236" indent="-287313" eaLnBrk="0" hangingPunct="0">
              <a:spcBef>
                <a:spcPct val="30000"/>
              </a:spcBef>
              <a:defRPr kumimoji="1" sz="1200">
                <a:solidFill>
                  <a:schemeClr val="tx1"/>
                </a:solidFill>
                <a:latin typeface="Calibri" pitchFamily="34" charset="0"/>
                <a:ea typeface="ＭＳ Ｐゴシック" charset="-128"/>
              </a:defRPr>
            </a:lvl2pPr>
            <a:lvl3pPr marL="1152425" indent="-230168" eaLnBrk="0" hangingPunct="0">
              <a:spcBef>
                <a:spcPct val="30000"/>
              </a:spcBef>
              <a:defRPr kumimoji="1" sz="1200">
                <a:solidFill>
                  <a:schemeClr val="tx1"/>
                </a:solidFill>
                <a:latin typeface="Calibri" pitchFamily="34" charset="0"/>
                <a:ea typeface="ＭＳ Ｐゴシック" charset="-128"/>
              </a:defRPr>
            </a:lvl3pPr>
            <a:lvl4pPr marL="1612761" indent="-230168" eaLnBrk="0" hangingPunct="0">
              <a:spcBef>
                <a:spcPct val="30000"/>
              </a:spcBef>
              <a:defRPr kumimoji="1" sz="1200">
                <a:solidFill>
                  <a:schemeClr val="tx1"/>
                </a:solidFill>
                <a:latin typeface="Calibri" pitchFamily="34" charset="0"/>
                <a:ea typeface="ＭＳ Ｐゴシック" charset="-128"/>
              </a:defRPr>
            </a:lvl4pPr>
            <a:lvl5pPr marL="2074683" indent="-230168" eaLnBrk="0" hangingPunct="0">
              <a:spcBef>
                <a:spcPct val="30000"/>
              </a:spcBef>
              <a:defRPr kumimoji="1" sz="1200">
                <a:solidFill>
                  <a:schemeClr val="tx1"/>
                </a:solidFill>
                <a:latin typeface="Calibri" pitchFamily="34" charset="0"/>
                <a:ea typeface="ＭＳ Ｐゴシック" charset="-128"/>
              </a:defRPr>
            </a:lvl5pPr>
            <a:lvl6pPr marL="2531844" indent="-230168" eaLnBrk="0" fontAlgn="base" hangingPunct="0">
              <a:spcBef>
                <a:spcPct val="30000"/>
              </a:spcBef>
              <a:spcAft>
                <a:spcPct val="0"/>
              </a:spcAft>
              <a:defRPr kumimoji="1" sz="1200">
                <a:solidFill>
                  <a:schemeClr val="tx1"/>
                </a:solidFill>
                <a:latin typeface="Calibri" pitchFamily="34" charset="0"/>
                <a:ea typeface="ＭＳ Ｐゴシック" charset="-128"/>
              </a:defRPr>
            </a:lvl6pPr>
            <a:lvl7pPr marL="2989004" indent="-230168" eaLnBrk="0" fontAlgn="base" hangingPunct="0">
              <a:spcBef>
                <a:spcPct val="30000"/>
              </a:spcBef>
              <a:spcAft>
                <a:spcPct val="0"/>
              </a:spcAft>
              <a:defRPr kumimoji="1" sz="1200">
                <a:solidFill>
                  <a:schemeClr val="tx1"/>
                </a:solidFill>
                <a:latin typeface="Calibri" pitchFamily="34" charset="0"/>
                <a:ea typeface="ＭＳ Ｐゴシック" charset="-128"/>
              </a:defRPr>
            </a:lvl7pPr>
            <a:lvl8pPr marL="3446165" indent="-230168" eaLnBrk="0" fontAlgn="base" hangingPunct="0">
              <a:spcBef>
                <a:spcPct val="30000"/>
              </a:spcBef>
              <a:spcAft>
                <a:spcPct val="0"/>
              </a:spcAft>
              <a:defRPr kumimoji="1" sz="1200">
                <a:solidFill>
                  <a:schemeClr val="tx1"/>
                </a:solidFill>
                <a:latin typeface="Calibri" pitchFamily="34" charset="0"/>
                <a:ea typeface="ＭＳ Ｐゴシック" charset="-128"/>
              </a:defRPr>
            </a:lvl8pPr>
            <a:lvl9pPr marL="3903325" indent="-230168" eaLnBrk="0" fontAlgn="base" hangingPunct="0">
              <a:spcBef>
                <a:spcPct val="30000"/>
              </a:spcBef>
              <a:spcAft>
                <a:spcPct val="0"/>
              </a:spcAft>
              <a:defRPr kumimoji="1" sz="1200">
                <a:solidFill>
                  <a:schemeClr val="tx1"/>
                </a:solidFill>
                <a:latin typeface="Calibri" pitchFamily="34" charset="0"/>
                <a:ea typeface="ＭＳ Ｐゴシック" charset="-128"/>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06E57074-37DF-46F6-9693-C9AE19D5F861}" type="slidenum">
              <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1353644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30"/>
            <a:ext cx="84201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endParaRPr lang="en-US" altLang="ja-JP">
              <a:solidFill>
                <a:prstClr val="black"/>
              </a:solidFill>
            </a:endParaRPr>
          </a:p>
        </p:txBody>
      </p:sp>
      <p:sp>
        <p:nvSpPr>
          <p:cNvPr id="5" name="フッター プレースホルダー 4"/>
          <p:cNvSpPr>
            <a:spLocks noGrp="1"/>
          </p:cNvSpPr>
          <p:nvPr>
            <p:ph type="ftr" sz="quarter" idx="11"/>
          </p:nvPr>
        </p:nvSpPr>
        <p:spPr/>
        <p:txBody>
          <a:bodyPr/>
          <a:lstStyle>
            <a:lvl1pPr>
              <a:defRPr/>
            </a:lvl1pPr>
          </a:lstStyle>
          <a:p>
            <a:pPr>
              <a:defRPr/>
            </a:pPr>
            <a:endParaRPr lang="en-US" altLang="ja-JP">
              <a:solidFill>
                <a:prstClr val="black"/>
              </a:solidFill>
            </a:endParaRPr>
          </a:p>
        </p:txBody>
      </p:sp>
      <p:sp>
        <p:nvSpPr>
          <p:cNvPr id="6" name="スライド番号プレースホルダー 5"/>
          <p:cNvSpPr>
            <a:spLocks noGrp="1"/>
          </p:cNvSpPr>
          <p:nvPr>
            <p:ph type="sldNum" sz="quarter" idx="12"/>
          </p:nvPr>
        </p:nvSpPr>
        <p:spPr>
          <a:xfrm>
            <a:off x="7594600" y="6515100"/>
            <a:ext cx="2311400" cy="342900"/>
          </a:xfrm>
        </p:spPr>
        <p:txBody>
          <a:bodyPr/>
          <a:lstStyle>
            <a:lvl1pPr>
              <a:defRPr/>
            </a:lvl1pPr>
          </a:lstStyle>
          <a:p>
            <a:pPr>
              <a:defRPr/>
            </a:pPr>
            <a:fld id="{6012BD83-1ED6-4834-A167-D759526E3233}"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751118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184123B-E598-4BBC-9344-280836189DA7}"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940477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3"/>
            <a:ext cx="222885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95300" y="274643"/>
            <a:ext cx="652145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25A747C-4A01-459B-900B-01579DE12DA1}"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600612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endParaRPr lang="en-US" altLang="ja-JP">
              <a:solidFill>
                <a:prstClr val="black"/>
              </a:solidFill>
            </a:endParaRPr>
          </a:p>
        </p:txBody>
      </p:sp>
      <p:sp>
        <p:nvSpPr>
          <p:cNvPr id="5" name="フッター プレースホルダー 4"/>
          <p:cNvSpPr>
            <a:spLocks noGrp="1"/>
          </p:cNvSpPr>
          <p:nvPr>
            <p:ph type="ftr" sz="quarter" idx="11"/>
          </p:nvPr>
        </p:nvSpPr>
        <p:spPr/>
        <p:txBody>
          <a:bodyPr/>
          <a:lstStyle>
            <a:lvl1pPr>
              <a:defRPr/>
            </a:lvl1pPr>
          </a:lstStyle>
          <a:p>
            <a:pPr>
              <a:defRPr/>
            </a:pPr>
            <a:endParaRPr lang="en-US" altLang="ja-JP">
              <a:solidFill>
                <a:prstClr val="black"/>
              </a:solidFill>
            </a:endParaRPr>
          </a:p>
        </p:txBody>
      </p:sp>
      <p:sp>
        <p:nvSpPr>
          <p:cNvPr id="6" name="スライド番号プレースホルダー 5"/>
          <p:cNvSpPr>
            <a:spLocks noGrp="1"/>
          </p:cNvSpPr>
          <p:nvPr>
            <p:ph type="sldNum" sz="quarter" idx="12"/>
          </p:nvPr>
        </p:nvSpPr>
        <p:spPr>
          <a:xfrm>
            <a:off x="7594600" y="6515100"/>
            <a:ext cx="2311400" cy="342900"/>
          </a:xfrm>
        </p:spPr>
        <p:txBody>
          <a:bodyPr/>
          <a:lstStyle>
            <a:lvl1pPr>
              <a:defRPr/>
            </a:lvl1pPr>
          </a:lstStyle>
          <a:p>
            <a:pPr>
              <a:defRPr/>
            </a:pPr>
            <a:fld id="{CD2D5E1C-4EA6-40B2-AF41-0632CD433F62}"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582141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5"/>
            <a:ext cx="84201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2A6FFD3-A20A-4F1C-923E-CEB8E514CAA0}"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688357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95300"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035550"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34C95F0-2C23-4F37-AE52-0709FA9E2BF9}"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311776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113"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113"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02222AE-B5CC-4D81-BD8C-CED7FD39A998}"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329364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AF03871-615A-4887-9EA1-92A23FCE1E96}"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4207589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96C884F8-1916-40F7-AF54-D9655A99A3DF}"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97573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872972" y="273055"/>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F41F738-9A97-445E-AA4D-F34F9BC1F34C}"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3955724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6980C9F-C3EC-4421-B7C1-6D218BD137F5}"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098114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95300" y="274638"/>
            <a:ext cx="8915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95300" y="1600202"/>
            <a:ext cx="89154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300" y="6245225"/>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ea typeface="ＭＳ Ｐゴシック" pitchFamily="50" charset="-128"/>
              </a:defRPr>
            </a:lvl1pPr>
          </a:lstStyle>
          <a:p>
            <a:pPr fontAlgn="base">
              <a:spcBef>
                <a:spcPct val="0"/>
              </a:spcBef>
              <a:spcAft>
                <a:spcPct val="0"/>
              </a:spcAft>
              <a:defRPr/>
            </a:pPr>
            <a:endParaRPr lang="en-US" altLang="ja-JP">
              <a:solidFill>
                <a:prstClr val="black"/>
              </a:solidFill>
            </a:endParaRPr>
          </a:p>
        </p:txBody>
      </p:sp>
      <p:sp>
        <p:nvSpPr>
          <p:cNvPr id="1029" name="Rectangle 5"/>
          <p:cNvSpPr>
            <a:spLocks noGrp="1" noChangeArrowheads="1"/>
          </p:cNvSpPr>
          <p:nvPr>
            <p:ph type="ftr" sz="quarter" idx="3"/>
          </p:nvPr>
        </p:nvSpPr>
        <p:spPr bwMode="auto">
          <a:xfrm>
            <a:off x="3384550" y="6245225"/>
            <a:ext cx="31369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fontAlgn="base">
              <a:spcBef>
                <a:spcPct val="0"/>
              </a:spcBef>
              <a:spcAft>
                <a:spcPct val="0"/>
              </a:spcAft>
              <a:defRPr/>
            </a:pPr>
            <a:endParaRPr lang="en-US" altLang="ja-JP">
              <a:solidFill>
                <a:prstClr val="black"/>
              </a:solidFill>
            </a:endParaRPr>
          </a:p>
        </p:txBody>
      </p:sp>
      <p:sp>
        <p:nvSpPr>
          <p:cNvPr id="1030" name="Rectangle 6"/>
          <p:cNvSpPr>
            <a:spLocks noGrp="1" noChangeArrowheads="1"/>
          </p:cNvSpPr>
          <p:nvPr>
            <p:ph type="sldNum" sz="quarter" idx="4"/>
          </p:nvPr>
        </p:nvSpPr>
        <p:spPr bwMode="auto">
          <a:xfrm>
            <a:off x="7099300" y="6245225"/>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ea typeface="ＭＳ Ｐゴシック" pitchFamily="50" charset="-128"/>
              </a:defRPr>
            </a:lvl1pPr>
          </a:lstStyle>
          <a:p>
            <a:pPr fontAlgn="base">
              <a:spcBef>
                <a:spcPct val="0"/>
              </a:spcBef>
              <a:spcAft>
                <a:spcPct val="0"/>
              </a:spcAft>
              <a:defRPr/>
            </a:pPr>
            <a:fld id="{4B09C84B-CBCB-4CDD-BA1B-A35EC744903C}" type="slidenum">
              <a:rPr lang="en-US" altLang="ja-JP">
                <a:solidFill>
                  <a:prstClr val="black"/>
                </a:solidFill>
              </a:rPr>
              <a:pPr fontAlgn="base">
                <a:spcBef>
                  <a:spcPct val="0"/>
                </a:spcBef>
                <a:spcAft>
                  <a:spcPct val="0"/>
                </a:spcAft>
                <a:defRPr/>
              </a:pPr>
              <a:t>‹#›</a:t>
            </a:fld>
            <a:endParaRPr lang="en-US" altLang="ja-JP">
              <a:solidFill>
                <a:prstClr val="black"/>
              </a:solidFill>
            </a:endParaRPr>
          </a:p>
        </p:txBody>
      </p:sp>
    </p:spTree>
    <p:extLst>
      <p:ext uri="{BB962C8B-B14F-4D97-AF65-F5344CB8AC3E}">
        <p14:creationId xmlns:p14="http://schemas.microsoft.com/office/powerpoint/2010/main" val="22279229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テキスト ボックス 8"/>
          <p:cNvSpPr txBox="1">
            <a:spLocks noChangeArrowheads="1"/>
          </p:cNvSpPr>
          <p:nvPr/>
        </p:nvSpPr>
        <p:spPr bwMode="auto">
          <a:xfrm>
            <a:off x="0" y="143401"/>
            <a:ext cx="9906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kumimoji="1" sz="3200">
                <a:solidFill>
                  <a:schemeClr val="tx1"/>
                </a:solidFill>
                <a:latin typeface="Arial" charset="0"/>
                <a:ea typeface="ＭＳ Ｐゴシック" pitchFamily="50" charset="-128"/>
              </a:defRPr>
            </a:lvl1pPr>
            <a:lvl2pPr marL="742950" indent="-285750" eaLnBrk="0" hangingPunct="0">
              <a:spcBef>
                <a:spcPct val="20000"/>
              </a:spcBef>
              <a:buChar char="–"/>
              <a:defRPr kumimoji="1" sz="2800">
                <a:solidFill>
                  <a:schemeClr val="tx1"/>
                </a:solidFill>
                <a:latin typeface="Arial" charset="0"/>
                <a:ea typeface="ＭＳ Ｐゴシック" pitchFamily="50" charset="-128"/>
              </a:defRPr>
            </a:lvl2pPr>
            <a:lvl3pPr marL="1143000" indent="-228600" eaLnBrk="0" hangingPunct="0">
              <a:spcBef>
                <a:spcPct val="20000"/>
              </a:spcBef>
              <a:buChar char="•"/>
              <a:defRPr kumimoji="1" sz="2400">
                <a:solidFill>
                  <a:schemeClr val="tx1"/>
                </a:solidFill>
                <a:latin typeface="Arial" charset="0"/>
                <a:ea typeface="ＭＳ Ｐゴシック" pitchFamily="50" charset="-128"/>
              </a:defRPr>
            </a:lvl3pPr>
            <a:lvl4pPr marL="1600200" indent="-228600" eaLnBrk="0" hangingPunct="0">
              <a:spcBef>
                <a:spcPct val="20000"/>
              </a:spcBef>
              <a:buChar char="–"/>
              <a:defRPr kumimoji="1" sz="2000">
                <a:solidFill>
                  <a:schemeClr val="tx1"/>
                </a:solidFill>
                <a:latin typeface="Arial" charset="0"/>
                <a:ea typeface="ＭＳ Ｐゴシック" pitchFamily="50" charset="-128"/>
              </a:defRPr>
            </a:lvl4pPr>
            <a:lvl5pPr marL="2057400" indent="-228600"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marL="85725"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「○○」の概要</a:t>
            </a:r>
            <a:endParaRPr kumimoji="1" lang="ja-JP" altLang="en-US" sz="10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endParaRPr>
          </a:p>
        </p:txBody>
      </p:sp>
      <p:sp>
        <p:nvSpPr>
          <p:cNvPr id="10" name="正方形/長方形 9"/>
          <p:cNvSpPr/>
          <p:nvPr/>
        </p:nvSpPr>
        <p:spPr>
          <a:xfrm>
            <a:off x="0" y="574133"/>
            <a:ext cx="9906000" cy="6508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ＭＳ ゴシック" panose="020B0609070205080204" pitchFamily="49" charset="-128"/>
              <a:ea typeface="ＭＳ ゴシック" panose="020B0609070205080204" pitchFamily="49" charset="-128"/>
              <a:cs typeface="+mn-cs"/>
            </a:endParaRPr>
          </a:p>
        </p:txBody>
      </p:sp>
      <p:sp>
        <p:nvSpPr>
          <p:cNvPr id="19" name="正方形/長方形 18"/>
          <p:cNvSpPr/>
          <p:nvPr/>
        </p:nvSpPr>
        <p:spPr>
          <a:xfrm>
            <a:off x="263753" y="2132856"/>
            <a:ext cx="1700212" cy="3841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F79646"/>
                </a:solidFill>
                <a:effectLst/>
                <a:uLnTx/>
                <a:uFillTx/>
                <a:latin typeface="HGS創英角ｺﾞｼｯｸUB" panose="020B0900000000000000" pitchFamily="50" charset="-128"/>
                <a:ea typeface="HGS創英角ｺﾞｼｯｸUB" panose="020B0900000000000000" pitchFamily="50" charset="-128"/>
                <a:cs typeface="+mn-cs"/>
              </a:rPr>
              <a:t>本提案のポイント</a:t>
            </a:r>
          </a:p>
        </p:txBody>
      </p:sp>
      <p:sp>
        <p:nvSpPr>
          <p:cNvPr id="20" name="テキスト ボックス 19"/>
          <p:cNvSpPr txBox="1"/>
          <p:nvPr/>
        </p:nvSpPr>
        <p:spPr>
          <a:xfrm>
            <a:off x="263755" y="2545661"/>
            <a:ext cx="5697357" cy="738664"/>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r>
              <a:rPr kumimoji="1" lang="en-US" altLang="ja-JP"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180975" marR="0" lvl="0" indent="-180975" algn="l" defTabSz="914400" rtl="0" eaLnBrk="1" fontAlgn="base" latinLnBrk="0" hangingPunct="1">
              <a:lnSpc>
                <a:spcPct val="100000"/>
              </a:lnSpc>
              <a:spcBef>
                <a:spcPct val="0"/>
              </a:spcBef>
              <a:spcAft>
                <a:spcPct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r>
              <a:rPr kumimoji="1" lang="ja-JP" altLang="en-US"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背景・</a:t>
            </a:r>
            <a:r>
              <a:rPr lang="ja-JP" altLang="en-US" sz="1050" dirty="0">
                <a:solidFill>
                  <a:prstClr val="black"/>
                </a:solidFill>
                <a:latin typeface="ＭＳ ゴシック" panose="020B0609070205080204" pitchFamily="49" charset="-128"/>
                <a:ea typeface="ＭＳ ゴシック" panose="020B0609070205080204" pitchFamily="49" charset="-128"/>
              </a:rPr>
              <a:t>目標</a:t>
            </a:r>
            <a:r>
              <a:rPr lang="en-US" altLang="ja-JP" sz="1050" dirty="0">
                <a:solidFill>
                  <a:prstClr val="black"/>
                </a:solidFill>
                <a:latin typeface="ＭＳ ゴシック" panose="020B0609070205080204" pitchFamily="49" charset="-128"/>
                <a:ea typeface="ＭＳ ゴシック" panose="020B0609070205080204" pitchFamily="49" charset="-128"/>
              </a:rPr>
              <a:t>(</a:t>
            </a:r>
            <a:r>
              <a:rPr lang="ja-JP" altLang="en-US" sz="1050" dirty="0">
                <a:solidFill>
                  <a:prstClr val="black"/>
                </a:solidFill>
                <a:latin typeface="ＭＳ ゴシック" panose="020B0609070205080204" pitchFamily="49" charset="-128"/>
                <a:ea typeface="ＭＳ ゴシック" panose="020B0609070205080204" pitchFamily="49" charset="-128"/>
              </a:rPr>
              <a:t>アウトプット</a:t>
            </a:r>
            <a:r>
              <a:rPr lang="en-US" altLang="ja-JP" sz="1050" dirty="0">
                <a:solidFill>
                  <a:prstClr val="black"/>
                </a:solidFill>
                <a:latin typeface="ＭＳ ゴシック" panose="020B0609070205080204" pitchFamily="49" charset="-128"/>
                <a:ea typeface="ＭＳ ゴシック" panose="020B0609070205080204" pitchFamily="49" charset="-128"/>
              </a:rPr>
              <a:t>)</a:t>
            </a:r>
            <a:r>
              <a:rPr kumimoji="1" lang="ja-JP" altLang="en-US"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・実施内容など、本提案では何を目指して何を実施するのか、ポイントを絞ってその概要を分かりやすく示して下さい。</a:t>
            </a:r>
            <a:endParaRPr kumimoji="1" lang="en-US" altLang="ja-JP"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cxnSp>
        <p:nvCxnSpPr>
          <p:cNvPr id="4" name="直線コネクタ 3"/>
          <p:cNvCxnSpPr>
            <a:cxnSpLocks/>
          </p:cNvCxnSpPr>
          <p:nvPr/>
        </p:nvCxnSpPr>
        <p:spPr>
          <a:xfrm>
            <a:off x="263755" y="2517027"/>
            <a:ext cx="5697357"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5" name="テキスト ボックス 24"/>
          <p:cNvSpPr txBox="1"/>
          <p:nvPr/>
        </p:nvSpPr>
        <p:spPr>
          <a:xfrm>
            <a:off x="9205023" y="248386"/>
            <a:ext cx="740532" cy="2539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Arial"/>
                <a:ea typeface="ＭＳ Ｐゴシック"/>
                <a:cs typeface="+mn-cs"/>
              </a:rPr>
              <a:t>（様式１）</a:t>
            </a:r>
          </a:p>
        </p:txBody>
      </p:sp>
      <p:sp>
        <p:nvSpPr>
          <p:cNvPr id="31" name="正方形/長方形 30"/>
          <p:cNvSpPr/>
          <p:nvPr/>
        </p:nvSpPr>
        <p:spPr>
          <a:xfrm>
            <a:off x="6465170" y="2132856"/>
            <a:ext cx="2952325" cy="3841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400" dirty="0">
                <a:solidFill>
                  <a:srgbClr val="F79646"/>
                </a:solidFill>
                <a:latin typeface="HGS創英角ｺﾞｼｯｸUB" panose="020B0900000000000000" pitchFamily="50" charset="-128"/>
                <a:ea typeface="HGS創英角ｺﾞｼｯｸUB" panose="020B0900000000000000" pitchFamily="50" charset="-128"/>
              </a:rPr>
              <a:t>短期・長期アウトカムについて</a:t>
            </a:r>
            <a:endParaRPr kumimoji="1" lang="ja-JP" altLang="en-US" sz="1400" b="0" i="0" u="none" strike="noStrike" kern="1200" cap="none" spc="0" normalizeH="0" baseline="0" noProof="0" dirty="0">
              <a:ln>
                <a:noFill/>
              </a:ln>
              <a:solidFill>
                <a:srgbClr val="F79646"/>
              </a:solidFill>
              <a:effectLst/>
              <a:uLnTx/>
              <a:uFillTx/>
              <a:latin typeface="HGS創英角ｺﾞｼｯｸUB" panose="020B0900000000000000" pitchFamily="50" charset="-128"/>
              <a:ea typeface="HGS創英角ｺﾞｼｯｸUB" panose="020B0900000000000000" pitchFamily="50" charset="-128"/>
              <a:cs typeface="+mn-cs"/>
            </a:endParaRPr>
          </a:p>
        </p:txBody>
      </p:sp>
      <p:sp>
        <p:nvSpPr>
          <p:cNvPr id="32" name="テキスト ボックス 31"/>
          <p:cNvSpPr txBox="1"/>
          <p:nvPr/>
        </p:nvSpPr>
        <p:spPr>
          <a:xfrm>
            <a:off x="6408358" y="5459010"/>
            <a:ext cx="3258294" cy="738664"/>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r>
              <a:rPr kumimoji="1" lang="en-US" altLang="ja-JP"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r>
              <a:rPr kumimoji="1" lang="ja-JP" altLang="en-US"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a:t>
            </a:r>
            <a:endParaRPr kumimoji="1" lang="en-US" altLang="ja-JP"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180975" marR="0" lvl="0" indent="-180975" algn="l" defTabSz="914400" rtl="0" eaLnBrk="1" fontAlgn="base" latinLnBrk="0" hangingPunct="1">
              <a:lnSpc>
                <a:spcPct val="100000"/>
              </a:lnSpc>
              <a:spcBef>
                <a:spcPct val="0"/>
              </a:spcBef>
              <a:spcAft>
                <a:spcPct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r>
              <a:rPr kumimoji="1" lang="ja-JP" altLang="en-US"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他に特筆すべき優れた点があればその概要を示して下さい。</a:t>
            </a:r>
          </a:p>
        </p:txBody>
      </p:sp>
      <p:sp>
        <p:nvSpPr>
          <p:cNvPr id="33" name="正方形/長方形 32"/>
          <p:cNvSpPr/>
          <p:nvPr/>
        </p:nvSpPr>
        <p:spPr>
          <a:xfrm>
            <a:off x="6465170" y="5085184"/>
            <a:ext cx="2362200" cy="3841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F79646"/>
                </a:solidFill>
                <a:effectLst/>
                <a:uLnTx/>
                <a:uFillTx/>
                <a:latin typeface="HGS創英角ｺﾞｼｯｸUB" panose="020B0900000000000000" pitchFamily="50" charset="-128"/>
                <a:ea typeface="HGS創英角ｺﾞｼｯｸUB" panose="020B0900000000000000" pitchFamily="50" charset="-128"/>
                <a:cs typeface="+mn-cs"/>
              </a:rPr>
              <a:t>その他アピールポイント</a:t>
            </a:r>
          </a:p>
        </p:txBody>
      </p:sp>
      <p:sp>
        <p:nvSpPr>
          <p:cNvPr id="34" name="テキスト ボックス 33"/>
          <p:cNvSpPr txBox="1"/>
          <p:nvPr/>
        </p:nvSpPr>
        <p:spPr>
          <a:xfrm>
            <a:off x="6422480" y="2545661"/>
            <a:ext cx="3277393" cy="2192908"/>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r>
              <a:rPr kumimoji="1" lang="en-US" altLang="ja-JP"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r>
              <a:rPr kumimoji="1" lang="ja-JP" altLang="en-US"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a:t>
            </a:r>
            <a:endParaRPr kumimoji="1" lang="en-US" altLang="ja-JP"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180975" marR="0" lvl="0" indent="-180975" algn="l" defTabSz="914400" rtl="0" eaLnBrk="1" fontAlgn="base" latinLnBrk="0" hangingPunct="1">
              <a:lnSpc>
                <a:spcPct val="100000"/>
              </a:lnSpc>
              <a:spcBef>
                <a:spcPct val="0"/>
              </a:spcBef>
              <a:spcAft>
                <a:spcPct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r>
              <a:rPr kumimoji="1" lang="ja-JP" altLang="en-US"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a:t>
            </a:r>
            <a:r>
              <a:rPr kumimoji="1" lang="ja-JP" altLang="en-US" sz="105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短期アウトカム</a:t>
            </a:r>
            <a:r>
              <a:rPr kumimoji="1" lang="en-US" altLang="ja-JP"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r>
              <a:rPr kumimoji="1" lang="ja-JP" altLang="en-US" sz="105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事後評価までに想定される</a:t>
            </a:r>
            <a:r>
              <a:rPr kumimoji="1" lang="ja-JP" altLang="en-US"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効果・効用や波及効果（インパクト）に関して、事後自己点検の方法や考え方（どのような意義を有する成果がどの程度出れば、課題の目的が達成したものと見なすこととなるのか</a:t>
            </a:r>
            <a:r>
              <a:rPr kumimoji="1" lang="en-US" altLang="ja-JP"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r>
              <a:rPr kumimoji="1" lang="ja-JP" altLang="en-US"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と、</a:t>
            </a:r>
            <a:endParaRPr kumimoji="1" lang="en-US" altLang="ja-JP"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180975" marR="0" lvl="0" indent="-180975" algn="l" defTabSz="914400" rtl="0" eaLnBrk="1" fontAlgn="base" latinLnBrk="0" hangingPunct="1">
              <a:lnSpc>
                <a:spcPct val="100000"/>
              </a:lnSpc>
              <a:spcBef>
                <a:spcPct val="0"/>
              </a:spcBef>
              <a:spcAft>
                <a:spcPct val="0"/>
              </a:spcAft>
              <a:buClrTx/>
              <a:buSzTx/>
              <a:buFontTx/>
              <a:buNone/>
              <a:tabLst/>
              <a:defRPr/>
            </a:pPr>
            <a:r>
              <a:rPr lang="ja-JP" altLang="en-US" sz="1050" dirty="0">
                <a:solidFill>
                  <a:prstClr val="black"/>
                </a:solidFill>
                <a:latin typeface="ＭＳ ゴシック" panose="020B0609070205080204" pitchFamily="49" charset="-128"/>
                <a:ea typeface="ＭＳ ゴシック" panose="020B0609070205080204" pitchFamily="49" charset="-128"/>
              </a:rPr>
              <a:t>　　</a:t>
            </a:r>
            <a:r>
              <a:rPr kumimoji="1" lang="ja-JP" altLang="en-US" sz="105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長期アウトカム</a:t>
            </a:r>
            <a:r>
              <a:rPr kumimoji="1" lang="en-US" altLang="ja-JP"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r>
              <a:rPr kumimoji="1" lang="ja-JP" altLang="en-US"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将来的に想定される波及効果等や事業終了後に目指す姿について、また、事業終了後の計画（活動継続のための体制や資金計画）</a:t>
            </a:r>
            <a:r>
              <a:rPr kumimoji="1" lang="en-US" altLang="ja-JP"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r>
              <a:rPr kumimoji="1" lang="ja-JP" altLang="en-US"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実施期間中あるいは実施期間終了後に、本課題の成果をどのように活かしていくのか概要を示して下さい</a:t>
            </a:r>
            <a:r>
              <a:rPr lang="ja-JP" altLang="en-US" sz="1050" dirty="0">
                <a:solidFill>
                  <a:prstClr val="black"/>
                </a:solidFill>
                <a:latin typeface="ＭＳ ゴシック" panose="020B0609070205080204" pitchFamily="49" charset="-128"/>
                <a:ea typeface="ＭＳ ゴシック" panose="020B0609070205080204" pitchFamily="49" charset="-128"/>
              </a:rPr>
              <a:t>。</a:t>
            </a:r>
            <a:endParaRPr kumimoji="1" lang="ja-JP" altLang="en-US"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cxnSp>
        <p:nvCxnSpPr>
          <p:cNvPr id="35" name="直線コネクタ 34"/>
          <p:cNvCxnSpPr>
            <a:cxnSpLocks/>
          </p:cNvCxnSpPr>
          <p:nvPr/>
        </p:nvCxnSpPr>
        <p:spPr>
          <a:xfrm flipV="1">
            <a:off x="6394245" y="2517027"/>
            <a:ext cx="3306713"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38" name="正方形/長方形 37"/>
          <p:cNvSpPr/>
          <p:nvPr/>
        </p:nvSpPr>
        <p:spPr>
          <a:xfrm>
            <a:off x="848076" y="3338451"/>
            <a:ext cx="4528711" cy="2190571"/>
          </a:xfrm>
          <a:prstGeom prst="rect">
            <a:avLst/>
          </a:prstGeom>
          <a:solidFill>
            <a:schemeClr val="accent6">
              <a:alpha val="2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イメージや図表等を積極的に活用して下さい。</a:t>
            </a:r>
          </a:p>
        </p:txBody>
      </p:sp>
      <p:cxnSp>
        <p:nvCxnSpPr>
          <p:cNvPr id="36" name="直線コネクタ 35"/>
          <p:cNvCxnSpPr>
            <a:cxnSpLocks/>
          </p:cNvCxnSpPr>
          <p:nvPr/>
        </p:nvCxnSpPr>
        <p:spPr>
          <a:xfrm flipV="1">
            <a:off x="6394245" y="5482312"/>
            <a:ext cx="3306713"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graphicFrame>
        <p:nvGraphicFramePr>
          <p:cNvPr id="5" name="表 4"/>
          <p:cNvGraphicFramePr>
            <a:graphicFrameLocks noGrp="1"/>
          </p:cNvGraphicFramePr>
          <p:nvPr>
            <p:extLst>
              <p:ext uri="{D42A27DB-BD31-4B8C-83A1-F6EECF244321}">
                <p14:modId xmlns:p14="http://schemas.microsoft.com/office/powerpoint/2010/main" val="682505570"/>
              </p:ext>
            </p:extLst>
          </p:nvPr>
        </p:nvGraphicFramePr>
        <p:xfrm>
          <a:off x="145941" y="692696"/>
          <a:ext cx="9625765" cy="1349096"/>
        </p:xfrm>
        <a:graphic>
          <a:graphicData uri="http://schemas.openxmlformats.org/drawingml/2006/table">
            <a:tbl>
              <a:tblPr>
                <a:tableStyleId>{E8B1032C-EA38-4F05-BA0D-38AFFFC7BED3}</a:tableStyleId>
              </a:tblPr>
              <a:tblGrid>
                <a:gridCol w="540000">
                  <a:extLst>
                    <a:ext uri="{9D8B030D-6E8A-4147-A177-3AD203B41FA5}">
                      <a16:colId xmlns:a16="http://schemas.microsoft.com/office/drawing/2014/main" val="1184070412"/>
                    </a:ext>
                  </a:extLst>
                </a:gridCol>
                <a:gridCol w="1116000">
                  <a:extLst>
                    <a:ext uri="{9D8B030D-6E8A-4147-A177-3AD203B41FA5}">
                      <a16:colId xmlns:a16="http://schemas.microsoft.com/office/drawing/2014/main" val="727752727"/>
                    </a:ext>
                  </a:extLst>
                </a:gridCol>
                <a:gridCol w="2124000">
                  <a:extLst>
                    <a:ext uri="{9D8B030D-6E8A-4147-A177-3AD203B41FA5}">
                      <a16:colId xmlns:a16="http://schemas.microsoft.com/office/drawing/2014/main" val="4095008049"/>
                    </a:ext>
                  </a:extLst>
                </a:gridCol>
                <a:gridCol w="540000">
                  <a:extLst>
                    <a:ext uri="{9D8B030D-6E8A-4147-A177-3AD203B41FA5}">
                      <a16:colId xmlns:a16="http://schemas.microsoft.com/office/drawing/2014/main" val="3590854068"/>
                    </a:ext>
                  </a:extLst>
                </a:gridCol>
                <a:gridCol w="1440160">
                  <a:extLst>
                    <a:ext uri="{9D8B030D-6E8A-4147-A177-3AD203B41FA5}">
                      <a16:colId xmlns:a16="http://schemas.microsoft.com/office/drawing/2014/main" val="1354479751"/>
                    </a:ext>
                  </a:extLst>
                </a:gridCol>
                <a:gridCol w="540000">
                  <a:extLst>
                    <a:ext uri="{9D8B030D-6E8A-4147-A177-3AD203B41FA5}">
                      <a16:colId xmlns:a16="http://schemas.microsoft.com/office/drawing/2014/main" val="488088429"/>
                    </a:ext>
                  </a:extLst>
                </a:gridCol>
                <a:gridCol w="1108535">
                  <a:extLst>
                    <a:ext uri="{9D8B030D-6E8A-4147-A177-3AD203B41FA5}">
                      <a16:colId xmlns:a16="http://schemas.microsoft.com/office/drawing/2014/main" val="534491800"/>
                    </a:ext>
                  </a:extLst>
                </a:gridCol>
                <a:gridCol w="1108535">
                  <a:extLst>
                    <a:ext uri="{9D8B030D-6E8A-4147-A177-3AD203B41FA5}">
                      <a16:colId xmlns:a16="http://schemas.microsoft.com/office/drawing/2014/main" val="1726586475"/>
                    </a:ext>
                  </a:extLst>
                </a:gridCol>
                <a:gridCol w="1108535">
                  <a:extLst>
                    <a:ext uri="{9D8B030D-6E8A-4147-A177-3AD203B41FA5}">
                      <a16:colId xmlns:a16="http://schemas.microsoft.com/office/drawing/2014/main" val="3671134844"/>
                    </a:ext>
                  </a:extLst>
                </a:gridCol>
              </a:tblGrid>
              <a:tr h="504056">
                <a:tc gridSpan="2">
                  <a:txBody>
                    <a:bodyPr/>
                    <a:lstStyle/>
                    <a:p>
                      <a:pPr algn="ctr"/>
                      <a:r>
                        <a:rPr kumimoji="1" lang="ja-JP" altLang="en-US" sz="14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プログラム名</a:t>
                      </a:r>
                      <a:endParaRPr kumimoji="1" lang="ja-JP" altLang="en-US" i="0" dirty="0">
                        <a:solidFill>
                          <a:schemeClr val="bg1"/>
                        </a:solidFill>
                      </a:endParaRPr>
                    </a:p>
                  </a:txBody>
                  <a:tcPr marL="36000" marR="36000" marT="36000" marB="36000" anchor="ctr">
                    <a:lnL w="28575" cap="flat" cmpd="sng" algn="ctr">
                      <a:solidFill>
                        <a:schemeClr val="accent6"/>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6"/>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solidFill>
                  </a:tcPr>
                </a:tc>
                <a:tc hMerge="1">
                  <a:txBody>
                    <a:bodyPr/>
                    <a:lstStyle/>
                    <a:p>
                      <a:endParaRPr kumimoji="1" lang="ja-JP" altLang="en-US" dirty="0"/>
                    </a:p>
                  </a:txBody>
                  <a:tcPr/>
                </a:tc>
                <a:tc gridSpan="7">
                  <a:txBody>
                    <a:bodyPr/>
                    <a:lstStyle/>
                    <a:p>
                      <a:pPr marL="87313" indent="-87313"/>
                      <a:r>
                        <a:rPr lang="ja-JP" altLang="en-US" sz="1200" dirty="0">
                          <a:solidFill>
                            <a:schemeClr val="tx1"/>
                          </a:solidFill>
                        </a:rPr>
                        <a:t>「○○</a:t>
                      </a:r>
                      <a:r>
                        <a:rPr kumimoji="1" lang="ja-JP" altLang="en-US" sz="1200" b="0" i="0" u="none" strike="noStrike" kern="1200" cap="none" spc="0" normalizeH="0" baseline="0" noProof="0" dirty="0">
                          <a:ln>
                            <a:noFill/>
                          </a:ln>
                          <a:solidFill>
                            <a:schemeClr val="tx1"/>
                          </a:solidFill>
                          <a:effectLst/>
                          <a:uLnTx/>
                          <a:uFillTx/>
                          <a:latin typeface="+mn-lt"/>
                          <a:ea typeface="+mn-ea"/>
                          <a:cs typeface="+mn-cs"/>
                        </a:rPr>
                        <a:t>」</a:t>
                      </a:r>
                      <a:endParaRPr kumimoji="1" lang="ja-JP" altLang="en-US" sz="12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marL="36000" marR="36000" marT="36000" marB="36000" anchor="ctr">
                    <a:lnL w="28575" cap="flat" cmpd="sng" algn="ctr">
                      <a:no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hMerge="1">
                  <a:txBody>
                    <a:bodyPr/>
                    <a:lstStyle/>
                    <a:p>
                      <a:endParaRPr kumimoji="1" lang="ja-JP" altLang="en-US" dirty="0"/>
                    </a:p>
                  </a:txBody>
                  <a:tcPr/>
                </a:tc>
                <a:tc hMerge="1">
                  <a:txBody>
                    <a:bodyPr/>
                    <a:lstStyle/>
                    <a:p>
                      <a:endParaRPr kumimoji="1" lang="ja-JP" altLang="en-US" dirty="0"/>
                    </a:p>
                  </a:txBody>
                  <a:tcPr>
                    <a:lnB w="28575" cap="flat" cmpd="sng" algn="ctr">
                      <a:solidFill>
                        <a:schemeClr val="accent6"/>
                      </a:solidFill>
                      <a:prstDash val="solid"/>
                      <a:round/>
                      <a:headEnd type="none" w="med" len="med"/>
                      <a:tailEnd type="none" w="med" len="med"/>
                    </a:lnB>
                  </a:tcPr>
                </a:tc>
                <a:tc hMerge="1">
                  <a:txBody>
                    <a:bodyPr/>
                    <a:lstStyle/>
                    <a:p>
                      <a:endParaRPr kumimoji="1" lang="ja-JP" altLang="en-US" dirty="0"/>
                    </a:p>
                  </a:txBody>
                  <a:tcPr/>
                </a:tc>
                <a:tc hMerge="1">
                  <a:txBody>
                    <a:bodyPr/>
                    <a:lstStyle/>
                    <a:p>
                      <a:endParaRPr kumimoji="1" lang="ja-JP" altLang="en-US" dirty="0"/>
                    </a:p>
                  </a:txBody>
                  <a:tcPr>
                    <a:lnB w="28575" cap="flat" cmpd="sng" algn="ctr">
                      <a:solidFill>
                        <a:schemeClr val="accent6"/>
                      </a:solidFill>
                      <a:prstDash val="solid"/>
                      <a:round/>
                      <a:headEnd type="none" w="med" len="med"/>
                      <a:tailEnd type="none" w="med" len="med"/>
                    </a:lnB>
                  </a:tcPr>
                </a:tc>
                <a:tc hMerge="1">
                  <a:txBody>
                    <a:bodyPr/>
                    <a:lstStyle/>
                    <a:p>
                      <a:endParaRPr kumimoji="1" lang="ja-JP" altLang="en-US" dirty="0"/>
                    </a:p>
                  </a:txBody>
                  <a:tcPr>
                    <a:lnB w="28575" cap="flat" cmpd="sng" algn="ctr">
                      <a:solidFill>
                        <a:schemeClr val="accent6"/>
                      </a:solidFill>
                      <a:prstDash val="solid"/>
                      <a:round/>
                      <a:headEnd type="none" w="med" len="med"/>
                      <a:tailEnd type="none" w="med" len="med"/>
                    </a:lnB>
                  </a:tcPr>
                </a:tc>
                <a:tc hMerge="1">
                  <a:txBody>
                    <a:bodyPr/>
                    <a:lstStyle/>
                    <a:p>
                      <a:endParaRPr kumimoji="1" lang="ja-JP" altLang="en-US" dirty="0"/>
                    </a:p>
                  </a:txBody>
                  <a:tcPr>
                    <a:lnB w="28575"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53668120"/>
                  </a:ext>
                </a:extLst>
              </a:tr>
              <a:tr h="248759">
                <a:tc rowSpan="4">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実施体制</a:t>
                      </a:r>
                      <a:endParaRPr kumimoji="1" lang="en-US" altLang="ja-JP" sz="14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endParaRPr>
                    </a:p>
                  </a:txBody>
                  <a:tcPr marL="36000" marR="36000" marT="36000" marB="36000" anchor="ctr">
                    <a:lnL w="28575" cap="flat" cmpd="sng" algn="ctr">
                      <a:solidFill>
                        <a:schemeClr val="accent6"/>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chemeClr val="accent6"/>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主管実施機関</a:t>
                      </a:r>
                      <a:endParaRPr kumimoji="1" lang="en-US" altLang="ja-JP" sz="12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研究代表者名</a:t>
                      </a:r>
                    </a:p>
                  </a:txBody>
                  <a:tcPr marL="36000" marR="36000" marT="36000" marB="36000" anchor="ctr">
                    <a:lnL w="19050"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○○大学</a:t>
                      </a:r>
                      <a:endParaRPr kumimoji="1" lang="en-US" altLang="ja-JP" sz="12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a:t>
                      </a:r>
                    </a:p>
                  </a:txBody>
                  <a:tcPr marL="36000" marR="36000" marT="36000" marB="36000" anchor="ctr">
                    <a:lnL w="28575" cap="flat" cmpd="sng" algn="ctr">
                      <a:noFill/>
                      <a:prstDash val="solid"/>
                      <a:round/>
                      <a:headEnd type="none" w="med" len="med"/>
                      <a:tailEnd type="none" w="med" len="med"/>
                    </a:lnL>
                    <a:lnR w="28575"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rowSpan="4">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実施</a:t>
                      </a:r>
                      <a:endParaRPr kumimoji="1" lang="en-US" altLang="ja-JP" sz="14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期間</a:t>
                      </a:r>
                    </a:p>
                  </a:txBody>
                  <a:tcPr marL="36000" marR="36000" marT="36000" marB="36000" anchor="ctr">
                    <a:lnL w="28575"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chemeClr val="accent6"/>
                    </a:solidFill>
                  </a:tcPr>
                </a:tc>
                <a:tc rowSpan="4">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ゴシック" pitchFamily="49" charset="-128"/>
                          <a:ea typeface="ＭＳ ゴシック" pitchFamily="49" charset="-128"/>
                          <a:cs typeface="+mn-cs"/>
                        </a:rPr>
                        <a:t>令和</a:t>
                      </a:r>
                      <a:r>
                        <a:rPr kumimoji="1" lang="ja-JP" altLang="en-US" sz="1200" b="0" i="0" u="none" strike="noStrike" kern="1200" cap="none" spc="0" normalizeH="0" baseline="0" noProof="0" dirty="0">
                          <a:ln>
                            <a:noFill/>
                          </a:ln>
                          <a:solidFill>
                            <a:schemeClr val="tx1"/>
                          </a:solidFill>
                          <a:effectLst/>
                          <a:uLnTx/>
                          <a:uFillTx/>
                          <a:latin typeface="ＭＳ ゴシック" pitchFamily="49" charset="-128"/>
                          <a:ea typeface="ＭＳ ゴシック" pitchFamily="49" charset="-128"/>
                          <a:cs typeface="+mn-cs"/>
                        </a:rPr>
                        <a:t>８</a:t>
                      </a:r>
                      <a:r>
                        <a:rPr kumimoji="1" lang="ja-JP" altLang="en-US" sz="1200" b="0" i="0" u="none" strike="noStrike" kern="1200" cap="none" spc="0" normalizeH="0" baseline="0" noProof="0" dirty="0">
                          <a:ln>
                            <a:noFill/>
                          </a:ln>
                          <a:solidFill>
                            <a:prstClr val="black"/>
                          </a:solidFill>
                          <a:effectLst/>
                          <a:uLnTx/>
                          <a:uFillTx/>
                          <a:latin typeface="ＭＳ ゴシック" pitchFamily="49" charset="-128"/>
                          <a:ea typeface="ＭＳ ゴシック" pitchFamily="49" charset="-128"/>
                          <a:cs typeface="+mn-cs"/>
                        </a:rPr>
                        <a:t>年度</a:t>
                      </a:r>
                      <a:endParaRPr kumimoji="1" lang="en-US" altLang="ja-JP" sz="1200" b="0" i="0" u="none" strike="noStrike" kern="1200" cap="none" spc="0" normalizeH="0" baseline="0" noProof="0" dirty="0">
                        <a:ln>
                          <a:noFill/>
                        </a:ln>
                        <a:solidFill>
                          <a:prstClr val="black"/>
                        </a:solidFill>
                        <a:effectLst/>
                        <a:uLnTx/>
                        <a:uFillTx/>
                        <a:latin typeface="ＭＳ ゴシック" pitchFamily="49" charset="-128"/>
                        <a:ea typeface="ＭＳ ゴシック" pitchFamily="49"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ゴシック" pitchFamily="49" charset="-128"/>
                          <a:ea typeface="ＭＳ ゴシック" pitchFamily="49" charset="-128"/>
                          <a:cs typeface="+mn-cs"/>
                        </a:rPr>
                        <a:t>～○年度</a:t>
                      </a:r>
                      <a:endParaRPr kumimoji="1" lang="en-US" altLang="ja-JP" sz="1200" b="0" i="0" u="none" strike="noStrike" kern="1200" cap="none" spc="0" normalizeH="0" baseline="0" noProof="0" dirty="0">
                        <a:ln>
                          <a:noFill/>
                        </a:ln>
                        <a:solidFill>
                          <a:prstClr val="black"/>
                        </a:solidFill>
                        <a:effectLst/>
                        <a:uLnTx/>
                        <a:uFillTx/>
                        <a:latin typeface="ＭＳ ゴシック" pitchFamily="49" charset="-128"/>
                        <a:ea typeface="ＭＳ ゴシック" pitchFamily="49"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ゴシック" pitchFamily="49" charset="-128"/>
                          <a:ea typeface="ＭＳ ゴシック" pitchFamily="49" charset="-128"/>
                          <a:cs typeface="+mn-cs"/>
                        </a:rPr>
                        <a:t>（○年間）</a:t>
                      </a:r>
                    </a:p>
                  </a:txBody>
                  <a:tcPr marL="36000" marR="36000" marT="36000" marB="36000" anchor="ctr">
                    <a:lnL w="28575"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tcPr>
                </a:tc>
                <a:tc rowSpan="4">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実施予定</a:t>
                      </a:r>
                      <a:endParaRPr kumimoji="1" lang="en-US" altLang="ja-JP" sz="14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規模</a:t>
                      </a:r>
                    </a:p>
                  </a:txBody>
                  <a:tcPr marL="36000" marR="36000" marT="36000" marB="36000" anchor="ctr">
                    <a:lnL w="28575" cap="flat" cmpd="sng" algn="ctr">
                      <a:solidFill>
                        <a:schemeClr val="accent6"/>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chemeClr val="accent6"/>
                    </a:solid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ゴシック" pitchFamily="49" charset="-128"/>
                          <a:ea typeface="ＭＳ ゴシック" pitchFamily="49" charset="-128"/>
                          <a:cs typeface="+mn-cs"/>
                        </a:rPr>
                        <a:t>総額　</a:t>
                      </a:r>
                      <a:r>
                        <a:rPr kumimoji="1" lang="ja-JP" altLang="en-US" sz="1200" b="0" i="0" u="sng" strike="noStrike" kern="1200" cap="none" spc="0" normalizeH="0" baseline="0" noProof="0" dirty="0">
                          <a:ln>
                            <a:noFill/>
                          </a:ln>
                          <a:solidFill>
                            <a:prstClr val="black"/>
                          </a:solidFill>
                          <a:effectLst/>
                          <a:uLnTx/>
                          <a:uFillTx/>
                          <a:latin typeface="ＭＳ ゴシック" pitchFamily="49" charset="-128"/>
                          <a:ea typeface="ＭＳ ゴシック" pitchFamily="49" charset="-128"/>
                          <a:cs typeface="+mn-cs"/>
                        </a:rPr>
                        <a:t>○○○</a:t>
                      </a:r>
                      <a:r>
                        <a:rPr kumimoji="1" lang="ja-JP" altLang="en-US" sz="1200" b="0" i="0" u="none" strike="noStrike" kern="1200" cap="none" spc="0" normalizeH="0" baseline="0" noProof="0" dirty="0">
                          <a:ln>
                            <a:noFill/>
                          </a:ln>
                          <a:solidFill>
                            <a:prstClr val="black"/>
                          </a:solidFill>
                          <a:effectLst/>
                          <a:uLnTx/>
                          <a:uFillTx/>
                          <a:latin typeface="ＭＳ ゴシック" pitchFamily="49" charset="-128"/>
                          <a:ea typeface="ＭＳ ゴシック" pitchFamily="49" charset="-128"/>
                          <a:cs typeface="+mn-cs"/>
                        </a:rPr>
                        <a:t>百万円</a:t>
                      </a:r>
                      <a:endParaRPr kumimoji="1" lang="en-US" altLang="ja-JP" sz="1200" b="0" i="0" u="none" strike="noStrike" kern="1200" cap="none" spc="0" normalizeH="0" baseline="0" noProof="0" dirty="0">
                        <a:ln>
                          <a:noFill/>
                        </a:ln>
                        <a:solidFill>
                          <a:prstClr val="black"/>
                        </a:solidFill>
                        <a:effectLst/>
                        <a:uLnTx/>
                        <a:uFillTx/>
                        <a:latin typeface="ＭＳ ゴシック" pitchFamily="49" charset="-128"/>
                        <a:ea typeface="ＭＳ ゴシック" pitchFamily="49" charset="-128"/>
                        <a:cs typeface="+mn-cs"/>
                      </a:endParaRPr>
                    </a:p>
                  </a:txBody>
                  <a:tcPr marL="36000" marR="36000" marT="36000" marB="36000" anchor="ctr">
                    <a:lnL w="19050" cap="flat" cmpd="sng" algn="ctr">
                      <a:noFill/>
                      <a:prstDash val="solid"/>
                      <a:round/>
                      <a:headEnd type="none" w="med" len="med"/>
                      <a:tailEnd type="none" w="med" len="med"/>
                    </a:lnL>
                    <a:lnR w="28575"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28575" cap="flat" cmpd="sng" algn="ctr">
                      <a:noFill/>
                      <a:prstDash val="solid"/>
                      <a:round/>
                      <a:headEnd type="none" w="med" len="med"/>
                      <a:tailEnd type="none" w="med" len="med"/>
                    </a:lnB>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2286349356"/>
                  </a:ext>
                </a:extLst>
              </a:tr>
              <a:tr h="165839">
                <a:tc vMerge="1">
                  <a:txBody>
                    <a:bodyPr/>
                    <a:lstStyle/>
                    <a:p>
                      <a:endParaRPr kumimoji="1" lang="ja-JP" altLang="en-US" dirty="0"/>
                    </a:p>
                  </a:txBody>
                  <a:tcPr/>
                </a:tc>
                <a:tc vMerge="1">
                  <a:txBody>
                    <a:bodyPr/>
                    <a:lstStyle/>
                    <a:p>
                      <a:endParaRPr kumimoji="1" lang="ja-JP" altLang="en-US" dirty="0"/>
                    </a:p>
                  </a:txBody>
                  <a:tcPr/>
                </a:tc>
                <a:tc vMerge="1">
                  <a:txBody>
                    <a:bodyPr/>
                    <a:lstStyle/>
                    <a:p>
                      <a:endParaRPr kumimoji="1" lang="ja-JP" altLang="en-US" dirty="0"/>
                    </a:p>
                  </a:txBody>
                  <a:tcPr/>
                </a:tc>
                <a:tc vMerge="1">
                  <a:txBody>
                    <a:bodyPr/>
                    <a:lstStyle/>
                    <a:p>
                      <a:endParaRPr kumimoji="1" lang="ja-JP" altLang="en-US" dirty="0"/>
                    </a:p>
                  </a:txBody>
                  <a:tcPr/>
                </a:tc>
                <a:tc vMerge="1">
                  <a:txBody>
                    <a:bodyPr/>
                    <a:lstStyle/>
                    <a:p>
                      <a:endParaRPr kumimoji="1" lang="ja-JP" altLang="en-US" dirty="0"/>
                    </a:p>
                  </a:txBody>
                  <a:tcPr/>
                </a:tc>
                <a:tc vMerge="1">
                  <a:txBody>
                    <a:bodyPr/>
                    <a:lstStyle/>
                    <a:p>
                      <a:endParaRPr kumimoji="1" lang="ja-JP" altLang="en-US" dirty="0"/>
                    </a:p>
                  </a:txBody>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１年目</a:t>
                      </a:r>
                      <a:endParaRPr kumimoji="1" lang="en-US" altLang="ja-JP" sz="11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endParaRPr>
                    </a:p>
                  </a:txBody>
                  <a:tcPr marL="36000" marR="36000" marT="36000" marB="36000" anchor="ctr">
                    <a:lnL w="19050" cap="flat" cmpd="sng" algn="ctr">
                      <a:no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accent6"/>
                    </a:solidFill>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２年目</a:t>
                      </a:r>
                      <a:endParaRPr kumimoji="1" lang="en-US" altLang="ja-JP" sz="11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endParaRPr>
                    </a:p>
                  </a:txBody>
                  <a:tcPr marL="36000" marR="36000" marT="36000" marB="3600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accent6"/>
                    </a:solidFill>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３年目</a:t>
                      </a:r>
                    </a:p>
                  </a:txBody>
                  <a:tcPr marL="36000" marR="36000" marT="36000" marB="36000" anchor="ctr">
                    <a:lnL w="19050" cap="flat" cmpd="sng" algn="ctr">
                      <a:solidFill>
                        <a:schemeClr val="bg1"/>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accent6"/>
                    </a:solidFill>
                  </a:tcPr>
                </a:tc>
                <a:extLst>
                  <a:ext uri="{0D108BD9-81ED-4DB2-BD59-A6C34878D82A}">
                    <a16:rowId xmlns:a16="http://schemas.microsoft.com/office/drawing/2014/main" val="616917028"/>
                  </a:ext>
                </a:extLst>
              </a:tr>
              <a:tr h="0">
                <a:tc vMerge="1">
                  <a:txBody>
                    <a:bodyPr/>
                    <a:lstStyle/>
                    <a:p>
                      <a:endParaRPr kumimoji="1" lang="ja-JP" altLang="en-US"/>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共同参画機関</a:t>
                      </a:r>
                      <a:endParaRPr kumimoji="1" lang="en-US" altLang="ja-JP" sz="11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（再委託先）</a:t>
                      </a:r>
                    </a:p>
                  </a:txBody>
                  <a:tcPr marL="36000" marR="36000" marT="36000" marB="36000" anchor="ctr">
                    <a:lnL w="19050"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chemeClr val="accent6"/>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○○大学、</a:t>
                      </a:r>
                      <a:r>
                        <a:rPr kumimoji="1" lang="en-US" altLang="ja-JP" sz="9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r>
                        <a:rPr kumimoji="1" lang="ja-JP" altLang="en-US" sz="9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株</a:t>
                      </a:r>
                      <a:r>
                        <a:rPr kumimoji="1" lang="en-US" altLang="ja-JP" sz="9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r>
                        <a:rPr kumimoji="1" lang="ja-JP" altLang="en-US" sz="9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r>
                        <a:rPr kumimoji="1" lang="en-US" altLang="ja-JP" sz="9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r>
                        <a:rPr kumimoji="1" lang="ja-JP" altLang="en-US" sz="9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株</a:t>
                      </a:r>
                      <a:r>
                        <a:rPr kumimoji="1" lang="en-US" altLang="ja-JP" sz="9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r>
                        <a:rPr kumimoji="1" lang="ja-JP" altLang="en-US" sz="9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marL="36000" marR="36000" marT="36000" marB="36000" anchor="ctr">
                    <a:lnL w="28575" cap="flat" cmpd="sng" algn="ctr">
                      <a:noFill/>
                      <a:prstDash val="solid"/>
                      <a:round/>
                      <a:headEnd type="none" w="med" len="med"/>
                      <a:tailEnd type="none" w="med" len="med"/>
                    </a:lnL>
                    <a:lnR w="28575"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397023626"/>
                  </a:ext>
                </a:extLst>
              </a:tr>
              <a:tr h="322465">
                <a:tc vMerge="1">
                  <a:txBody>
                    <a:bodyPr/>
                    <a:lstStyle/>
                    <a:p>
                      <a:endParaRPr kumimoji="1" lang="ja-JP" altLang="en-US" dirty="0"/>
                    </a:p>
                  </a:txBody>
                  <a:tcPr/>
                </a:tc>
                <a:tc vMerge="1">
                  <a:txBody>
                    <a:bodyPr/>
                    <a:lstStyle/>
                    <a:p>
                      <a:endParaRPr kumimoji="1" lang="ja-JP" altLang="en-US"/>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lnL w="28575" cap="flat" cmpd="sng" algn="ctr">
                      <a:noFill/>
                      <a:prstDash val="solid"/>
                      <a:round/>
                      <a:headEnd type="none" w="med" len="med"/>
                      <a:tailEnd type="none" w="med" len="med"/>
                    </a:lnL>
                    <a:lnR w="28575"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tcPr>
                </a:tc>
                <a:tc vMerge="1">
                  <a:txBody>
                    <a:bodyPr/>
                    <a:lstStyle/>
                    <a:p>
                      <a:endParaRPr kumimoji="1" lang="ja-JP" altLang="en-US" dirty="0"/>
                    </a:p>
                  </a:txBody>
                  <a:tcPr/>
                </a:tc>
                <a:tc vMerge="1">
                  <a:txBody>
                    <a:bodyPr/>
                    <a:lstStyle/>
                    <a:p>
                      <a:endParaRPr kumimoji="1" lang="ja-JP" altLang="en-US" dirty="0"/>
                    </a:p>
                  </a:txBody>
                  <a:tcPr/>
                </a:tc>
                <a:tc vMerge="1">
                  <a:txBody>
                    <a:bodyPr/>
                    <a:lstStyle/>
                    <a:p>
                      <a:endParaRPr kumimoji="1" lang="ja-JP" altLang="en-US" dirty="0"/>
                    </a:p>
                  </a:txBody>
                  <a:tcPr/>
                </a:tc>
                <a:tc>
                  <a:txBody>
                    <a:bodyPr/>
                    <a:lstStyle/>
                    <a:p>
                      <a:pPr algn="ctr">
                        <a:lnSpc>
                          <a:spcPts val="1100"/>
                        </a:lnSpc>
                      </a:pPr>
                      <a:r>
                        <a:rPr kumimoji="1" lang="ja-JP" altLang="en-US" sz="1100" dirty="0">
                          <a:latin typeface="ＭＳ ゴシック" panose="020B0609070205080204" pitchFamily="49" charset="-128"/>
                          <a:ea typeface="ＭＳ ゴシック" panose="020B0609070205080204" pitchFamily="49" charset="-128"/>
                        </a:rPr>
                        <a:t>○○百万円</a:t>
                      </a:r>
                      <a:endParaRPr kumimoji="1" lang="en-US" altLang="ja-JP" sz="1100" dirty="0">
                        <a:latin typeface="ＭＳ ゴシック" panose="020B0609070205080204" pitchFamily="49" charset="-128"/>
                        <a:ea typeface="ＭＳ ゴシック" panose="020B0609070205080204" pitchFamily="49" charset="-128"/>
                      </a:endParaRPr>
                    </a:p>
                  </a:txBody>
                  <a:tcPr marL="36000" marR="36000" marT="36000" marB="36000" anchor="ctr">
                    <a:lnL w="19050" cap="flat" cmpd="sng" algn="ctr">
                      <a:noFill/>
                      <a:prstDash val="solid"/>
                      <a:round/>
                      <a:headEnd type="none" w="med" len="med"/>
                      <a:tailEnd type="none" w="med" len="med"/>
                    </a:lnL>
                    <a:lnR w="19050" cap="flat" cmpd="sng" algn="ctr">
                      <a:solidFill>
                        <a:schemeClr val="accent6"/>
                      </a:solid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6"/>
                      </a:solidFill>
                      <a:prstDash val="solid"/>
                      <a:round/>
                      <a:headEnd type="none" w="med" len="med"/>
                      <a:tailEnd type="none" w="med" len="med"/>
                    </a:lnB>
                  </a:tcPr>
                </a:tc>
                <a:tc>
                  <a:txBody>
                    <a:bodyPr/>
                    <a:lstStyle/>
                    <a:p>
                      <a:pPr algn="ctr">
                        <a:lnSpc>
                          <a:spcPts val="1100"/>
                        </a:lnSpc>
                      </a:pPr>
                      <a:r>
                        <a:rPr kumimoji="1" lang="ja-JP" altLang="en-US" sz="1100" dirty="0">
                          <a:latin typeface="ＭＳ ゴシック" panose="020B0609070205080204" pitchFamily="49" charset="-128"/>
                          <a:ea typeface="ＭＳ ゴシック" panose="020B0609070205080204" pitchFamily="49" charset="-128"/>
                        </a:rPr>
                        <a:t>○○百万円</a:t>
                      </a:r>
                      <a:endParaRPr kumimoji="1" lang="en-US" altLang="ja-JP" sz="1100" dirty="0">
                        <a:latin typeface="ＭＳ ゴシック" panose="020B0609070205080204" pitchFamily="49" charset="-128"/>
                        <a:ea typeface="ＭＳ ゴシック" panose="020B0609070205080204" pitchFamily="49" charset="-128"/>
                      </a:endParaRPr>
                    </a:p>
                  </a:txBody>
                  <a:tcPr marL="36000" marR="36000" marT="36000" marB="3600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6"/>
                      </a:solidFill>
                      <a:prstDash val="solid"/>
                      <a:round/>
                      <a:headEnd type="none" w="med" len="med"/>
                      <a:tailEnd type="none" w="med" len="med"/>
                    </a:lnB>
                  </a:tcPr>
                </a:tc>
                <a:tc>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○○百万円</a:t>
                      </a:r>
                      <a:endParaRPr kumimoji="1" lang="en-US" altLang="ja-JP" sz="11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marL="36000" marR="36000" marT="36000" marB="36000" anchor="ctr">
                    <a:lnL w="19050"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1736605834"/>
                  </a:ext>
                </a:extLst>
              </a:tr>
            </a:tbl>
          </a:graphicData>
        </a:graphic>
      </p:graphicFrame>
      <p:sp>
        <p:nvSpPr>
          <p:cNvPr id="18" name="テキスト ボックス 17">
            <a:extLst>
              <a:ext uri="{FF2B5EF4-FFF2-40B4-BE49-F238E27FC236}">
                <a16:creationId xmlns:a16="http://schemas.microsoft.com/office/drawing/2014/main" id="{CD460366-F8A3-43FB-B51A-AA4F1E166017}"/>
              </a:ext>
            </a:extLst>
          </p:cNvPr>
          <p:cNvSpPr txBox="1"/>
          <p:nvPr/>
        </p:nvSpPr>
        <p:spPr>
          <a:xfrm>
            <a:off x="6262126" y="1940934"/>
            <a:ext cx="3550757" cy="338554"/>
          </a:xfrm>
          <a:prstGeom prst="rect">
            <a:avLst/>
          </a:prstGeom>
          <a:solidFill>
            <a:schemeClr val="tx1"/>
          </a:solidFill>
        </p:spPr>
        <p:txBody>
          <a:bodyPr wrap="square" anchor="t" anchorCtr="0">
            <a:spAutoFit/>
          </a:bodyPr>
          <a:lstStyle/>
          <a:p>
            <a:pPr marL="180975" marR="0" lvl="0" indent="-180975" algn="l" defTabSz="914400" rtl="0" eaLnBrk="1" fontAlgn="base" latinLnBrk="0" hangingPunct="1">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a:t>
            </a:r>
            <a:r>
              <a:rPr kumimoji="1" lang="ja-JP" altLang="en-US" sz="8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　実施予定規模は十万円の位で四捨五入し、</a:t>
            </a:r>
            <a:r>
              <a:rPr kumimoji="1" lang="ja-JP" altLang="en-US" sz="80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整数で</a:t>
            </a:r>
            <a:r>
              <a:rPr kumimoji="1" lang="ja-JP" altLang="en-US" sz="8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記入してください。</a:t>
            </a:r>
            <a:endParaRPr kumimoji="1" lang="en-US" altLang="ja-JP" sz="8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endParaRPr>
          </a:p>
          <a:p>
            <a:pPr marL="180975" marR="0" lvl="0" indent="-180975" algn="l" defTabSz="914400" rtl="0" eaLnBrk="1" fontAlgn="base" latinLnBrk="0" hangingPunct="1">
              <a:lnSpc>
                <a:spcPct val="100000"/>
              </a:lnSpc>
              <a:spcBef>
                <a:spcPct val="0"/>
              </a:spcBef>
              <a:spcAft>
                <a:spcPct val="0"/>
              </a:spcAft>
              <a:buClrTx/>
              <a:buSzTx/>
              <a:buFontTx/>
              <a:buNone/>
              <a:tabLst/>
              <a:defRPr/>
            </a:pPr>
            <a:r>
              <a:rPr lang="ja-JP" altLang="en-US" sz="800" dirty="0">
                <a:solidFill>
                  <a:prstClr val="white"/>
                </a:solidFill>
                <a:latin typeface="ＭＳ ゴシック" panose="020B0609070205080204" pitchFamily="49" charset="-128"/>
                <a:ea typeface="ＭＳ ゴシック" panose="020B0609070205080204" pitchFamily="49" charset="-128"/>
              </a:rPr>
              <a:t>総額の上限金額は公募要領を参照してください。</a:t>
            </a:r>
            <a:endParaRPr kumimoji="1" lang="ja-JP" altLang="en-US" sz="8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endParaRPr>
          </a:p>
        </p:txBody>
      </p:sp>
      <p:sp>
        <p:nvSpPr>
          <p:cNvPr id="3" name="テキスト ボックス 2">
            <a:extLst>
              <a:ext uri="{FF2B5EF4-FFF2-40B4-BE49-F238E27FC236}">
                <a16:creationId xmlns:a16="http://schemas.microsoft.com/office/drawing/2014/main" id="{76FF0A88-64DD-DF6E-3484-0ABDBF2D0508}"/>
              </a:ext>
            </a:extLst>
          </p:cNvPr>
          <p:cNvSpPr txBox="1"/>
          <p:nvPr/>
        </p:nvSpPr>
        <p:spPr>
          <a:xfrm>
            <a:off x="2648744" y="666071"/>
            <a:ext cx="5768004" cy="461665"/>
          </a:xfrm>
          <a:prstGeom prst="rect">
            <a:avLst/>
          </a:prstGeom>
          <a:solidFill>
            <a:schemeClr val="tx1"/>
          </a:solidFill>
        </p:spPr>
        <p:txBody>
          <a:bodyPr wrap="square" anchor="t" anchorCtr="0">
            <a:spAutoFit/>
          </a:bodyPr>
          <a:lstStyle>
            <a:defPPr>
              <a:defRPr lang="ja-JP"/>
            </a:defPPr>
            <a:lvl1pPr marL="180975" indent="-180975" fontAlgn="base">
              <a:spcBef>
                <a:spcPct val="0"/>
              </a:spcBef>
              <a:spcAft>
                <a:spcPct val="0"/>
              </a:spcAft>
              <a:defRPr sz="700">
                <a:solidFill>
                  <a:prstClr val="black"/>
                </a:solidFill>
                <a:latin typeface="ＭＳ ゴシック" panose="020B0609070205080204" pitchFamily="49" charset="-128"/>
                <a:ea typeface="ＭＳ ゴシック" panose="020B0609070205080204" pitchFamily="49" charset="-128"/>
              </a:defRPr>
            </a:lvl1pPr>
          </a:lstStyle>
          <a:p>
            <a:pPr marL="180975" marR="0" lvl="0" indent="-180975" algn="l" defTabSz="914400" rtl="0" eaLnBrk="1" fontAlgn="base" latinLnBrk="0" hangingPunct="1">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a:t>
            </a:r>
            <a:r>
              <a:rPr kumimoji="1" lang="ja-JP" altLang="en-US" sz="8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　「宇宙人材育成プログラム</a:t>
            </a:r>
            <a:r>
              <a:rPr kumimoji="1" lang="en-US" altLang="ja-JP" sz="8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a:t>
            </a:r>
            <a:r>
              <a:rPr kumimoji="1" lang="ja-JP" altLang="en-US" sz="8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宇宙専門人材育成」、「宇宙人材育成プログラム</a:t>
            </a:r>
            <a:r>
              <a:rPr kumimoji="1" lang="en-US" altLang="ja-JP" sz="8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a:t>
            </a:r>
            <a:r>
              <a:rPr lang="ja-JP" altLang="en-US" sz="800" dirty="0">
                <a:solidFill>
                  <a:prstClr val="white"/>
                </a:solidFill>
              </a:rPr>
              <a:t>新規分野開拓</a:t>
            </a:r>
            <a:r>
              <a:rPr kumimoji="1" lang="ja-JP" altLang="en-US" sz="8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人材育成」、</a:t>
            </a:r>
            <a:endParaRPr kumimoji="1" lang="en-US" altLang="ja-JP" sz="8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endParaRPr>
          </a:p>
          <a:p>
            <a:pPr lvl="0">
              <a:defRPr/>
            </a:pPr>
            <a:r>
              <a:rPr lang="ja-JP" altLang="en-US" sz="800" dirty="0">
                <a:solidFill>
                  <a:prstClr val="white"/>
                </a:solidFill>
              </a:rPr>
              <a:t>「宇宙人材育成プログラム</a:t>
            </a:r>
            <a:r>
              <a:rPr lang="en-US" altLang="ja-JP" sz="800" dirty="0">
                <a:solidFill>
                  <a:prstClr val="white"/>
                </a:solidFill>
              </a:rPr>
              <a:t>/</a:t>
            </a:r>
            <a:r>
              <a:rPr lang="ja-JP" altLang="en-US" sz="800" dirty="0">
                <a:solidFill>
                  <a:prstClr val="white"/>
                </a:solidFill>
              </a:rPr>
              <a:t>次世代人材育成」、 「宇宙人材育成プログラム</a:t>
            </a:r>
            <a:r>
              <a:rPr lang="en-US" altLang="ja-JP" sz="800" dirty="0">
                <a:solidFill>
                  <a:prstClr val="white"/>
                </a:solidFill>
              </a:rPr>
              <a:t>/</a:t>
            </a:r>
            <a:r>
              <a:rPr lang="ja-JP" altLang="en-US" sz="800">
                <a:solidFill>
                  <a:prstClr val="white"/>
                </a:solidFill>
              </a:rPr>
              <a:t>地球低軌道インターフェース人材育成</a:t>
            </a:r>
            <a:r>
              <a:rPr lang="ja-JP" altLang="en-US" sz="800" dirty="0">
                <a:solidFill>
                  <a:prstClr val="white"/>
                </a:solidFill>
              </a:rPr>
              <a:t>」</a:t>
            </a:r>
            <a:endParaRPr kumimoji="1" lang="ja-JP" altLang="en-US" sz="8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endParaRPr>
          </a:p>
          <a:p>
            <a:pPr marL="180975" marR="0" lvl="0" indent="-180975"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 「航空実験基盤拡充プログラム」、「革新的航空科学技術創出プログラム」のいずれかを選んで記入して下さい。</a:t>
            </a:r>
          </a:p>
        </p:txBody>
      </p:sp>
      <p:sp>
        <p:nvSpPr>
          <p:cNvPr id="9" name="正方形/長方形 24">
            <a:extLst>
              <a:ext uri="{FF2B5EF4-FFF2-40B4-BE49-F238E27FC236}">
                <a16:creationId xmlns:a16="http://schemas.microsoft.com/office/drawing/2014/main" id="{04237BA6-944A-925B-3D13-459983022BEE}"/>
              </a:ext>
            </a:extLst>
          </p:cNvPr>
          <p:cNvSpPr>
            <a:spLocks noChangeArrowheads="1"/>
          </p:cNvSpPr>
          <p:nvPr/>
        </p:nvSpPr>
        <p:spPr bwMode="auto">
          <a:xfrm>
            <a:off x="21429" y="5511463"/>
            <a:ext cx="6402103" cy="1277273"/>
          </a:xfrm>
          <a:prstGeom prst="rect">
            <a:avLst/>
          </a:prstGeom>
          <a:solidFill>
            <a:schemeClr val="accent1"/>
          </a:solidFill>
        </p:spPr>
        <p:txBody>
          <a:bodyPr wrap="square" anchor="t" anchorCtr="0">
            <a:spAutoFit/>
          </a:bodyPr>
          <a:lstStyle>
            <a:lvl1pPr marL="266700" indent="-266700"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ja-JP" sz="11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注１）ページ数</a:t>
            </a:r>
            <a:r>
              <a:rPr kumimoji="1" lang="ja-JP" altLang="en-US" sz="11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は１枚限りです。</a:t>
            </a:r>
            <a:endParaRPr kumimoji="1" lang="en-US" altLang="ja-JP" sz="11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注２）細かいレイアウト・デザインは自由ですが、「本提案のポイント」「短期・長期アウトカムについて」等の項目は極力、変更しないでください。</a:t>
            </a:r>
            <a:endParaRPr kumimoji="1" lang="en-US" altLang="ja-JP" sz="11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注３）本資料は提案書の概要を分かりやすく簡潔に説明するための資料です。</a:t>
            </a:r>
            <a:r>
              <a:rPr kumimoji="1" lang="ja-JP" altLang="en-US" sz="110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イメージや図表等を積極的に活用して下さい。</a:t>
            </a:r>
            <a:endParaRPr kumimoji="1" lang="en-US" altLang="ja-JP" sz="110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注４）審査を経て採択された場合、本資料または本資料を一部修正した資料を公開する可能性があります。</a:t>
            </a:r>
            <a:endParaRPr kumimoji="1" lang="ja-JP" altLang="ja-JP" sz="11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endParaRPr>
          </a:p>
        </p:txBody>
      </p:sp>
      <p:sp>
        <p:nvSpPr>
          <p:cNvPr id="2" name="テキスト ボックス 1">
            <a:extLst>
              <a:ext uri="{FF2B5EF4-FFF2-40B4-BE49-F238E27FC236}">
                <a16:creationId xmlns:a16="http://schemas.microsoft.com/office/drawing/2014/main" id="{4F7A2388-D92B-6E70-2B99-1C4E750F7129}"/>
              </a:ext>
            </a:extLst>
          </p:cNvPr>
          <p:cNvSpPr txBox="1"/>
          <p:nvPr/>
        </p:nvSpPr>
        <p:spPr>
          <a:xfrm>
            <a:off x="590655" y="425947"/>
            <a:ext cx="2521777" cy="230832"/>
          </a:xfrm>
          <a:prstGeom prst="rect">
            <a:avLst/>
          </a:prstGeom>
          <a:solidFill>
            <a:schemeClr val="tx1"/>
          </a:solidFill>
        </p:spPr>
        <p:txBody>
          <a:bodyPr wrap="square" anchor="t" anchorCtr="0">
            <a:spAutoFit/>
          </a:bodyPr>
          <a:lstStyle>
            <a:defPPr>
              <a:defRPr lang="ja-JP"/>
            </a:defPPr>
            <a:lvl1pPr marL="180975" indent="-180975" fontAlgn="base">
              <a:spcBef>
                <a:spcPct val="0"/>
              </a:spcBef>
              <a:spcAft>
                <a:spcPct val="0"/>
              </a:spcAft>
              <a:defRPr sz="700">
                <a:solidFill>
                  <a:schemeClr val="bg1"/>
                </a:solidFill>
                <a:latin typeface="ＭＳ ゴシック" panose="020B0609070205080204" pitchFamily="49" charset="-128"/>
                <a:ea typeface="ＭＳ ゴシック" panose="020B0609070205080204" pitchFamily="49" charset="-128"/>
              </a:defRPr>
            </a:lvl1pPr>
          </a:lstStyle>
          <a:p>
            <a:pPr marL="180975" marR="0" lvl="0" indent="-180975" algn="l" defTabSz="914400" rtl="0" eaLnBrk="1" fontAlgn="base" latinLnBrk="0" hangingPunct="1">
              <a:lnSpc>
                <a:spcPct val="100000"/>
              </a:lnSpc>
              <a:spcBef>
                <a:spcPct val="0"/>
              </a:spcBef>
              <a:spcAft>
                <a:spcPct val="0"/>
              </a:spcAft>
              <a:buClrTx/>
              <a:buSzTx/>
              <a:buFontTx/>
              <a:buNone/>
              <a:tabLst/>
              <a:defRPr/>
            </a:pPr>
            <a:r>
              <a:rPr kumimoji="1" lang="en-US" altLang="ja-JP" sz="9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a:t>
            </a:r>
            <a:r>
              <a:rPr kumimoji="1" lang="ja-JP" altLang="en-US" sz="9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　○○に提案課題名を記入して下さい。</a:t>
            </a:r>
          </a:p>
        </p:txBody>
      </p:sp>
    </p:spTree>
    <p:extLst>
      <p:ext uri="{BB962C8B-B14F-4D97-AF65-F5344CB8AC3E}">
        <p14:creationId xmlns:p14="http://schemas.microsoft.com/office/powerpoint/2010/main" val="570868993"/>
      </p:ext>
    </p:extLst>
  </p:cSld>
  <p:clrMapOvr>
    <a:masterClrMapping/>
  </p:clrMapOvr>
</p:sld>
</file>

<file path=ppt/theme/theme1.xml><?xml version="1.0" encoding="utf-8"?>
<a:theme xmlns:a="http://schemas.openxmlformats.org/drawingml/2006/main" name="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0</TotalTime>
  <Words>498</Words>
  <Application>Microsoft Office PowerPoint</Application>
  <PresentationFormat>A4 210 x 297 mm</PresentationFormat>
  <Paragraphs>51</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HGS創英角ｺﾞｼｯｸUB</vt:lpstr>
      <vt:lpstr>ＭＳ ゴシック</vt:lpstr>
      <vt:lpstr>Arial</vt:lpstr>
      <vt:lpstr>Calibri</vt:lpstr>
      <vt:lpstr>標準デザイン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2026-02-09T01:32:58Z</dcterms:created>
  <dcterms:modified xsi:type="dcterms:W3CDTF">2026-02-09T01:33:02Z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2026-02-09T01:33:02Z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be7eca08-93c0-4ad8-b3fd-327c629b4255</vt:lpwstr>
  </property>
  <property fmtid="{D5CDD505-2E9C-101B-9397-08002B2CF9AE}" pid="8" name="MSIP_Label_d899a617-f30e-4fb8-b81c-fb6d0b94ac5b_ContentBits">
    <vt:lpwstr>0</vt:lpwstr>
  </property>
  <property fmtid="{D5CDD505-2E9C-101B-9397-08002B2CF9AE}" pid="9" name="MSIP_Label_d899a617-f30e-4fb8-b81c-fb6d0b94ac5b_Tag">
    <vt:lpwstr>10, 3, 0, 1</vt:lpwstr>
  </property>
</Properties>
</file>