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4" r:id="rId2"/>
    <p:sldId id="262" r:id="rId3"/>
  </p:sldIdLst>
  <p:sldSz cx="6858000" cy="9144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89" autoAdjust="0"/>
    <p:restoredTop sz="95090" autoAdjust="0"/>
  </p:normalViewPr>
  <p:slideViewPr>
    <p:cSldViewPr snapToGrid="0">
      <p:cViewPr varScale="1">
        <p:scale>
          <a:sx n="80" d="100"/>
          <a:sy n="80" d="100"/>
        </p:scale>
        <p:origin x="3732"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3293"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2" tIns="45716" rIns="91432" bIns="45716" rtlCol="0"/>
          <a:lstStyle>
            <a:lvl1pPr algn="r">
              <a:defRPr sz="1200"/>
            </a:lvl1pPr>
          </a:lstStyle>
          <a:p>
            <a:fld id="{1A482678-B1D0-4979-8EFD-C7B0C31D7211}" type="datetimeFigureOut">
              <a:rPr kumimoji="1" lang="ja-JP" altLang="en-US" smtClean="0"/>
              <a:t>2025/11/4</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2" tIns="45716" rIns="91432" bIns="45716" rtlCol="0" anchor="b"/>
          <a:lstStyle>
            <a:lvl1pPr algn="r">
              <a:defRPr sz="1200"/>
            </a:lvl1pPr>
          </a:lstStyle>
          <a:p>
            <a:fld id="{07BE63D9-7A91-42D7-953B-F6EA98311426}" type="slidenum">
              <a:rPr kumimoji="1" lang="ja-JP" altLang="en-US" smtClean="0"/>
              <a:t>‹#›</a:t>
            </a:fld>
            <a:endParaRPr kumimoji="1" lang="ja-JP" altLang="en-US"/>
          </a:p>
        </p:txBody>
      </p:sp>
    </p:spTree>
    <p:extLst>
      <p:ext uri="{BB962C8B-B14F-4D97-AF65-F5344CB8AC3E}">
        <p14:creationId xmlns:p14="http://schemas.microsoft.com/office/powerpoint/2010/main" val="5006449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7BE63D9-7A91-42D7-953B-F6EA98311426}" type="slidenum">
              <a:rPr kumimoji="1" lang="ja-JP" altLang="en-US" smtClean="0"/>
              <a:t>1</a:t>
            </a:fld>
            <a:endParaRPr kumimoji="1" lang="ja-JP" altLang="en-US"/>
          </a:p>
        </p:txBody>
      </p:sp>
    </p:spTree>
    <p:extLst>
      <p:ext uri="{BB962C8B-B14F-4D97-AF65-F5344CB8AC3E}">
        <p14:creationId xmlns:p14="http://schemas.microsoft.com/office/powerpoint/2010/main" val="1941156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7BE63D9-7A91-42D7-953B-F6EA98311426}" type="slidenum">
              <a:rPr kumimoji="1" lang="ja-JP" altLang="en-US" smtClean="0"/>
              <a:t>2</a:t>
            </a:fld>
            <a:endParaRPr kumimoji="1" lang="ja-JP" altLang="en-US"/>
          </a:p>
        </p:txBody>
      </p:sp>
    </p:spTree>
    <p:extLst>
      <p:ext uri="{BB962C8B-B14F-4D97-AF65-F5344CB8AC3E}">
        <p14:creationId xmlns:p14="http://schemas.microsoft.com/office/powerpoint/2010/main" val="1715345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2781453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2049164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413895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3472760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317389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2829560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838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3918680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1606318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3843238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6399ED-BFB0-4E4D-8033-B317934238AA}" type="datetimeFigureOut">
              <a:rPr kumimoji="1" lang="ja-JP" altLang="en-US" smtClean="0"/>
              <a:t>2025/11/4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108328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66399ED-BFB0-4E4D-8033-B317934238AA}" type="datetimeFigureOut">
              <a:rPr kumimoji="1" lang="ja-JP" altLang="en-US" smtClean="0"/>
              <a:t>2025/11/4</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790F00D-40C7-4173-A018-F51771D80CB6}" type="slidenum">
              <a:rPr kumimoji="1" lang="ja-JP" altLang="en-US" smtClean="0"/>
              <a:t>‹#›</a:t>
            </a:fld>
            <a:endParaRPr kumimoji="1" lang="ja-JP" altLang="en-US"/>
          </a:p>
        </p:txBody>
      </p:sp>
    </p:spTree>
    <p:extLst>
      <p:ext uri="{BB962C8B-B14F-4D97-AF65-F5344CB8AC3E}">
        <p14:creationId xmlns:p14="http://schemas.microsoft.com/office/powerpoint/2010/main" val="17830063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ext.go.jp/content/1355719_001_1.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9A7ED-FABE-6129-2440-76E7DED00EB2}"/>
            </a:ext>
          </a:extLst>
        </p:cNvPr>
        <p:cNvGrpSpPr/>
        <p:nvPr/>
      </p:nvGrpSpPr>
      <p:grpSpPr>
        <a:xfrm>
          <a:off x="0" y="0"/>
          <a:ext cx="0" cy="0"/>
          <a:chOff x="0" y="0"/>
          <a:chExt cx="0" cy="0"/>
        </a:xfrm>
      </p:grpSpPr>
      <p:sp>
        <p:nvSpPr>
          <p:cNvPr id="4" name="テキスト ボックス 24">
            <a:extLst>
              <a:ext uri="{FF2B5EF4-FFF2-40B4-BE49-F238E27FC236}">
                <a16:creationId xmlns:a16="http://schemas.microsoft.com/office/drawing/2014/main" id="{1A26A0DF-7B5A-40F6-F396-5B96EDFAB7CC}"/>
              </a:ext>
            </a:extLst>
          </p:cNvPr>
          <p:cNvSpPr txBox="1">
            <a:spLocks noChangeArrowheads="1"/>
          </p:cNvSpPr>
          <p:nvPr/>
        </p:nvSpPr>
        <p:spPr bwMode="auto">
          <a:xfrm>
            <a:off x="198881" y="2761107"/>
            <a:ext cx="1252552"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取組の概要</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5" name="テキスト ボックス 24">
            <a:extLst>
              <a:ext uri="{FF2B5EF4-FFF2-40B4-BE49-F238E27FC236}">
                <a16:creationId xmlns:a16="http://schemas.microsoft.com/office/drawing/2014/main" id="{F17DD00D-BE32-157C-F60D-0945D227BD97}"/>
              </a:ext>
            </a:extLst>
          </p:cNvPr>
          <p:cNvSpPr txBox="1">
            <a:spLocks noChangeArrowheads="1"/>
          </p:cNvSpPr>
          <p:nvPr/>
        </p:nvSpPr>
        <p:spPr bwMode="auto">
          <a:xfrm>
            <a:off x="182548" y="1088508"/>
            <a:ext cx="6412245" cy="1396142"/>
          </a:xfrm>
          <a:prstGeom prst="rect">
            <a:avLst/>
          </a:prstGeom>
          <a:solidFill>
            <a:schemeClr val="tx2">
              <a:lumMod val="60000"/>
              <a:lumOff val="40000"/>
            </a:schemeClr>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defTabSz="496888">
              <a:defRPr/>
            </a:pPr>
            <a:r>
              <a:rPr lang="ja-JP" altLang="en-US" sz="1600" b="1" kern="0" dirty="0">
                <a:solidFill>
                  <a:prstClr val="white"/>
                </a:solidFill>
                <a:latin typeface="BIZ UDPゴシック" panose="020B0400000000000000" pitchFamily="50" charset="-128"/>
                <a:ea typeface="BIZ UDPゴシック" panose="020B0400000000000000" pitchFamily="50" charset="-128"/>
              </a:rPr>
              <a:t>　</a:t>
            </a:r>
            <a:r>
              <a:rPr lang="ja-JP" altLang="en-US" sz="1400" b="1" kern="0" dirty="0">
                <a:solidFill>
                  <a:prstClr val="white"/>
                </a:solidFill>
                <a:latin typeface="BIZ UDPゴシック" panose="020B0400000000000000" pitchFamily="50" charset="-128"/>
                <a:ea typeface="BIZ UDPゴシック" panose="020B0400000000000000" pitchFamily="50" charset="-128"/>
              </a:rPr>
              <a:t>授業科目名：</a:t>
            </a:r>
            <a:r>
              <a:rPr lang="ja-JP" altLang="en-US" sz="1400" b="1" dirty="0">
                <a:solidFill>
                  <a:schemeClr val="bg1"/>
                </a:solidFill>
                <a:latin typeface="BIZ UDPゴシック" panose="020B0400000000000000" pitchFamily="50" charset="-128"/>
                <a:ea typeface="BIZ UDPゴシック" panose="020B0400000000000000" pitchFamily="50" charset="-128"/>
              </a:rPr>
              <a:t>●●●●●●●●●●●●●</a:t>
            </a:r>
            <a:endParaRPr lang="en-US" altLang="ja-JP" sz="1400" b="1" kern="0" dirty="0">
              <a:solidFill>
                <a:schemeClr val="bg1"/>
              </a:solidFill>
              <a:latin typeface="BIZ UDPゴシック" panose="020B0400000000000000" pitchFamily="50" charset="-128"/>
              <a:ea typeface="BIZ UDPゴシック" panose="020B0400000000000000" pitchFamily="50" charset="-128"/>
            </a:endParaRPr>
          </a:p>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prstClr val="white"/>
                </a:solidFill>
                <a:latin typeface="BIZ UDPゴシック" panose="020B0400000000000000" pitchFamily="50" charset="-128"/>
                <a:ea typeface="BIZ UDPゴシック" panose="020B0400000000000000" pitchFamily="50" charset="-128"/>
              </a:rPr>
              <a:t>　単位数　　　：●単位</a:t>
            </a:r>
            <a:endParaRPr lang="en-US" altLang="ja-JP" sz="1400" b="1" kern="0" dirty="0">
              <a:solidFill>
                <a:prstClr val="white"/>
              </a:solidFill>
              <a:latin typeface="BIZ UDPゴシック" panose="020B0400000000000000" pitchFamily="50" charset="-128"/>
              <a:ea typeface="BIZ UDPゴシック" panose="020B0400000000000000" pitchFamily="50" charset="-128"/>
            </a:endParaRPr>
          </a:p>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対象学部   ：●●学部</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prstClr val="white"/>
                </a:solidFill>
                <a:latin typeface="BIZ UDPゴシック" panose="020B0400000000000000" pitchFamily="50" charset="-128"/>
                <a:ea typeface="BIZ UDPゴシック" panose="020B0400000000000000" pitchFamily="50" charset="-128"/>
              </a:rPr>
              <a:t>　対象学年   ：●●年生</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prstClr val="white"/>
                </a:solidFill>
                <a:latin typeface="BIZ UDPゴシック" panose="020B0400000000000000" pitchFamily="50" charset="-128"/>
                <a:ea typeface="BIZ UDPゴシック" panose="020B0400000000000000" pitchFamily="50" charset="-128"/>
              </a:rPr>
              <a:t>　実習期間   ：●日間</a:t>
            </a:r>
            <a:endParaRPr lang="en-US" altLang="ja-JP" sz="1400" b="1" kern="0" dirty="0">
              <a:solidFill>
                <a:prstClr val="white"/>
              </a:solidFill>
              <a:latin typeface="BIZ UDPゴシック" panose="020B0400000000000000" pitchFamily="50" charset="-128"/>
              <a:ea typeface="BIZ UDPゴシック" panose="020B0400000000000000" pitchFamily="50" charset="-128"/>
            </a:endParaRPr>
          </a:p>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prstClr val="white"/>
                </a:solidFill>
                <a:latin typeface="BIZ UDPゴシック" panose="020B0400000000000000" pitchFamily="50" charset="-128"/>
                <a:ea typeface="BIZ UDPゴシック" panose="020B0400000000000000" pitchFamily="50" charset="-128"/>
              </a:rPr>
              <a:t>　実習先企業等名：株式会社●●</a:t>
            </a:r>
            <a:endParaRPr lang="en-US" altLang="ja-JP" sz="1400" b="1" kern="0" dirty="0">
              <a:solidFill>
                <a:prstClr val="white"/>
              </a:solidFill>
              <a:latin typeface="BIZ UDPゴシック" panose="020B0400000000000000" pitchFamily="50" charset="-128"/>
              <a:ea typeface="BIZ UDPゴシック" panose="020B0400000000000000" pitchFamily="50" charset="-128"/>
            </a:endParaRPr>
          </a:p>
        </p:txBody>
      </p:sp>
      <p:sp>
        <p:nvSpPr>
          <p:cNvPr id="6" name="テキスト ボックス 24">
            <a:extLst>
              <a:ext uri="{FF2B5EF4-FFF2-40B4-BE49-F238E27FC236}">
                <a16:creationId xmlns:a16="http://schemas.microsoft.com/office/drawing/2014/main" id="{EFD8B6A5-AE22-CFCE-D607-B1396D703340}"/>
              </a:ext>
            </a:extLst>
          </p:cNvPr>
          <p:cNvSpPr txBox="1">
            <a:spLocks noChangeArrowheads="1"/>
          </p:cNvSpPr>
          <p:nvPr/>
        </p:nvSpPr>
        <p:spPr bwMode="auto">
          <a:xfrm>
            <a:off x="3066764" y="739804"/>
            <a:ext cx="3528027" cy="288147"/>
          </a:xfrm>
          <a:prstGeom prst="rect">
            <a:avLst/>
          </a:prstGeom>
          <a:solidFill>
            <a:schemeClr val="tx2">
              <a:lumMod val="60000"/>
              <a:lumOff val="40000"/>
            </a:schemeClr>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キャリア形成支援活動の類型：タイプ●</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2222A02F-B20A-67D7-4EFE-3A75A45486E3}"/>
              </a:ext>
            </a:extLst>
          </p:cNvPr>
          <p:cNvSpPr txBox="1"/>
          <p:nvPr/>
        </p:nvSpPr>
        <p:spPr>
          <a:xfrm>
            <a:off x="127975" y="236920"/>
            <a:ext cx="4894961" cy="461665"/>
          </a:xfrm>
          <a:prstGeom prst="rect">
            <a:avLst/>
          </a:prstGeom>
          <a:noFill/>
        </p:spPr>
        <p:txBody>
          <a:bodyPr wrap="square" rtlCol="0">
            <a:spAutoFit/>
          </a:bodyPr>
          <a:lstStyle/>
          <a:p>
            <a:r>
              <a:rPr kumimoji="1" lang="ja-JP" altLang="en-US" sz="2400" b="1" u="sng" kern="0" dirty="0">
                <a:latin typeface="BIZ UDPゴシック" panose="020B0400000000000000" pitchFamily="50" charset="-128"/>
                <a:ea typeface="BIZ UDPゴシック" panose="020B0400000000000000" pitchFamily="50" charset="-128"/>
              </a:rPr>
              <a:t>学校名： ●●●●●</a:t>
            </a:r>
            <a:r>
              <a:rPr kumimoji="1" lang="ja-JP" altLang="en-US" sz="2400" b="1" kern="0" dirty="0">
                <a:latin typeface="BIZ UDPゴシック" panose="020B0400000000000000" pitchFamily="50" charset="-128"/>
                <a:ea typeface="BIZ UDPゴシック" panose="020B0400000000000000" pitchFamily="50" charset="-128"/>
              </a:rPr>
              <a:t>　　</a:t>
            </a:r>
            <a:endParaRPr kumimoji="1" lang="en-US" altLang="ja-JP" sz="2400" b="1" kern="0" dirty="0">
              <a:latin typeface="BIZ UDPゴシック" panose="020B0400000000000000" pitchFamily="50" charset="-128"/>
              <a:ea typeface="BIZ UDPゴシック" panose="020B0400000000000000" pitchFamily="50" charset="-128"/>
            </a:endParaRPr>
          </a:p>
        </p:txBody>
      </p:sp>
      <p:sp>
        <p:nvSpPr>
          <p:cNvPr id="9" name="テキスト ボックス 24">
            <a:extLst>
              <a:ext uri="{FF2B5EF4-FFF2-40B4-BE49-F238E27FC236}">
                <a16:creationId xmlns:a16="http://schemas.microsoft.com/office/drawing/2014/main" id="{000E61D8-58CF-237C-BD10-29B21CFAB7D4}"/>
              </a:ext>
            </a:extLst>
          </p:cNvPr>
          <p:cNvSpPr txBox="1">
            <a:spLocks noChangeArrowheads="1"/>
          </p:cNvSpPr>
          <p:nvPr/>
        </p:nvSpPr>
        <p:spPr bwMode="auto">
          <a:xfrm>
            <a:off x="182548" y="4807038"/>
            <a:ext cx="1268885"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取組の詳細</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A88CCCA-E219-BBA1-421F-63A21ED1AB82}"/>
              </a:ext>
            </a:extLst>
          </p:cNvPr>
          <p:cNvSpPr txBox="1"/>
          <p:nvPr/>
        </p:nvSpPr>
        <p:spPr>
          <a:xfrm>
            <a:off x="182547" y="3137458"/>
            <a:ext cx="6412245" cy="1384995"/>
          </a:xfrm>
          <a:prstGeom prst="rect">
            <a:avLst/>
          </a:prstGeom>
          <a:solidFill>
            <a:schemeClr val="bg1">
              <a:lumMod val="85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534F2CA1-1897-A754-3AD1-24A303052F18}"/>
              </a:ext>
            </a:extLst>
          </p:cNvPr>
          <p:cNvSpPr txBox="1"/>
          <p:nvPr/>
        </p:nvSpPr>
        <p:spPr>
          <a:xfrm>
            <a:off x="182548" y="5225509"/>
            <a:ext cx="3149459" cy="3416320"/>
          </a:xfrm>
          <a:prstGeom prst="rect">
            <a:avLst/>
          </a:prstGeom>
          <a:solidFill>
            <a:schemeClr val="bg1">
              <a:lumMod val="85000"/>
            </a:schemeClr>
          </a:solidFill>
          <a:ln>
            <a:solidFill>
              <a:schemeClr val="bg1">
                <a:lumMod val="95000"/>
              </a:schemeClr>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（実施の目的、狙い）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（具体の実施方法）</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D5FB722A-389D-D95A-0072-3C41CB651C59}"/>
              </a:ext>
            </a:extLst>
          </p:cNvPr>
          <p:cNvSpPr txBox="1"/>
          <p:nvPr/>
        </p:nvSpPr>
        <p:spPr>
          <a:xfrm>
            <a:off x="3429000" y="5238034"/>
            <a:ext cx="3149459" cy="3416320"/>
          </a:xfrm>
          <a:prstGeom prst="rect">
            <a:avLst/>
          </a:prstGeom>
          <a:solidFill>
            <a:schemeClr val="accent4">
              <a:lumMod val="40000"/>
              <a:lumOff val="60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（イメージ図、グラフ等）</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4275ADDC-4999-2060-CA2C-DDF9E49FAD69}"/>
              </a:ext>
            </a:extLst>
          </p:cNvPr>
          <p:cNvSpPr txBox="1"/>
          <p:nvPr/>
        </p:nvSpPr>
        <p:spPr>
          <a:xfrm>
            <a:off x="5718492" y="185180"/>
            <a:ext cx="876300" cy="369332"/>
          </a:xfrm>
          <a:prstGeom prst="rect">
            <a:avLst/>
          </a:prstGeom>
          <a:noFill/>
          <a:ln>
            <a:solidFill>
              <a:schemeClr val="tx1"/>
            </a:solidFill>
          </a:ln>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別紙２</a:t>
            </a:r>
            <a:endParaRPr kumimoji="1" lang="en-US" altLang="ja-JP" dirty="0">
              <a:latin typeface="BIZ UDPゴシック" panose="020B0400000000000000" pitchFamily="50" charset="-128"/>
              <a:ea typeface="BIZ UDPゴシック" panose="020B0400000000000000" pitchFamily="50" charset="-128"/>
            </a:endParaRPr>
          </a:p>
        </p:txBody>
      </p:sp>
      <p:sp>
        <p:nvSpPr>
          <p:cNvPr id="7" name="吹き出し: 四角形 6">
            <a:extLst>
              <a:ext uri="{FF2B5EF4-FFF2-40B4-BE49-F238E27FC236}">
                <a16:creationId xmlns:a16="http://schemas.microsoft.com/office/drawing/2014/main" id="{51FA8699-01D6-ADEE-8EDD-66C9DDC1AFF0}"/>
              </a:ext>
            </a:extLst>
          </p:cNvPr>
          <p:cNvSpPr/>
          <p:nvPr/>
        </p:nvSpPr>
        <p:spPr>
          <a:xfrm>
            <a:off x="-3693446" y="1063455"/>
            <a:ext cx="3340332" cy="1421195"/>
          </a:xfrm>
          <a:prstGeom prst="wedgeRectCallout">
            <a:avLst>
              <a:gd name="adj1" fmla="val 58778"/>
              <a:gd name="adj2" fmla="val -4104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14pt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・「別紙１　申請書様式」記載の内容を参考に記載ください。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ja-JP" altLang="en-US" sz="1350" dirty="0">
                <a:solidFill>
                  <a:schemeClr val="tx1"/>
                </a:solidFill>
                <a:latin typeface="BIZ UDPゴシック" panose="020B0400000000000000" pitchFamily="50" charset="-128"/>
                <a:ea typeface="BIZ UDPゴシック" panose="020B0400000000000000" pitchFamily="50" charset="-128"/>
              </a:rPr>
              <a:t>枠が足りない場合適宜変更してください。</a:t>
            </a:r>
            <a:endParaRPr lang="en-US" altLang="ja-JP" sz="1350" dirty="0">
              <a:solidFill>
                <a:schemeClr val="tx1"/>
              </a:solidFill>
              <a:latin typeface="BIZ UDPゴシック" panose="020B0400000000000000" pitchFamily="50" charset="-128"/>
              <a:ea typeface="BIZ UDPゴシック" panose="020B0400000000000000" pitchFamily="50" charset="-128"/>
            </a:endParaRPr>
          </a:p>
        </p:txBody>
      </p:sp>
      <p:sp>
        <p:nvSpPr>
          <p:cNvPr id="13" name="吹き出し: 四角形 12">
            <a:extLst>
              <a:ext uri="{FF2B5EF4-FFF2-40B4-BE49-F238E27FC236}">
                <a16:creationId xmlns:a16="http://schemas.microsoft.com/office/drawing/2014/main" id="{70C34710-9BB9-0794-AE0B-90ED1A9F0F61}"/>
              </a:ext>
            </a:extLst>
          </p:cNvPr>
          <p:cNvSpPr/>
          <p:nvPr/>
        </p:nvSpPr>
        <p:spPr>
          <a:xfrm>
            <a:off x="7467107" y="729530"/>
            <a:ext cx="4859748" cy="1004955"/>
          </a:xfrm>
          <a:prstGeom prst="wedgeRectCallout">
            <a:avLst>
              <a:gd name="adj1" fmla="val -57045"/>
              <a:gd name="adj2" fmla="val -3528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・キャリア形成支援活動の</a:t>
            </a:r>
            <a:r>
              <a:rPr lang="en-US" altLang="ja-JP" sz="1400" dirty="0">
                <a:solidFill>
                  <a:schemeClr val="tx1"/>
                </a:solidFill>
                <a:latin typeface="BIZ UDPゴシック" panose="020B0400000000000000" pitchFamily="50" charset="-128"/>
                <a:ea typeface="BIZ UDPゴシック" panose="020B0400000000000000" pitchFamily="50" charset="-128"/>
              </a:rPr>
              <a:t>4</a:t>
            </a:r>
            <a:r>
              <a:rPr lang="ja-JP" altLang="en-US" sz="1400" dirty="0">
                <a:solidFill>
                  <a:schemeClr val="tx1"/>
                </a:solidFill>
                <a:latin typeface="BIZ UDPゴシック" panose="020B0400000000000000" pitchFamily="50" charset="-128"/>
                <a:ea typeface="BIZ UDPゴシック" panose="020B0400000000000000" pitchFamily="50" charset="-128"/>
              </a:rPr>
              <a:t>類型から該当するものを記載</a:t>
            </a:r>
            <a:endParaRPr lang="en-US" altLang="ja-JP" sz="1400" strike="sngStrike"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（タイプ２・タイプ３・タイプ４から選択）</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・対象学年等により複数選択可</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5" name="吹き出し: 四角形 14">
            <a:extLst>
              <a:ext uri="{FF2B5EF4-FFF2-40B4-BE49-F238E27FC236}">
                <a16:creationId xmlns:a16="http://schemas.microsoft.com/office/drawing/2014/main" id="{B98CAA8F-3146-332D-D5AF-03EF5F046C8B}"/>
              </a:ext>
            </a:extLst>
          </p:cNvPr>
          <p:cNvSpPr/>
          <p:nvPr/>
        </p:nvSpPr>
        <p:spPr>
          <a:xfrm>
            <a:off x="-3693446" y="3137458"/>
            <a:ext cx="3340332" cy="1141798"/>
          </a:xfrm>
          <a:prstGeom prst="wedgeRectCallout">
            <a:avLst>
              <a:gd name="adj1" fmla="val 58132"/>
              <a:gd name="adj2" fmla="val -3709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・余白や行間、枠の大きさは適宜変更してください。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7" name="吹き出し: 四角形 16">
            <a:extLst>
              <a:ext uri="{FF2B5EF4-FFF2-40B4-BE49-F238E27FC236}">
                <a16:creationId xmlns:a16="http://schemas.microsoft.com/office/drawing/2014/main" id="{2A6358F4-A292-2C46-439C-AB69D4845A8B}"/>
              </a:ext>
            </a:extLst>
          </p:cNvPr>
          <p:cNvSpPr/>
          <p:nvPr/>
        </p:nvSpPr>
        <p:spPr>
          <a:xfrm>
            <a:off x="-3693446" y="5238034"/>
            <a:ext cx="3340332" cy="1992063"/>
          </a:xfrm>
          <a:prstGeom prst="wedgeRectCallout">
            <a:avLst>
              <a:gd name="adj1" fmla="val 58215"/>
              <a:gd name="adj2" fmla="val -4274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・フォーマットの様式に拘らず自由にご記載ください。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・図、表、写真等を適宜挿入してください。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・余白や行間、枠の大きさは適宜変更してください。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9" name="正方形/長方形 18">
            <a:extLst>
              <a:ext uri="{FF2B5EF4-FFF2-40B4-BE49-F238E27FC236}">
                <a16:creationId xmlns:a16="http://schemas.microsoft.com/office/drawing/2014/main" id="{6EA03E1C-3984-E858-0B42-7C1E674DCA76}"/>
              </a:ext>
            </a:extLst>
          </p:cNvPr>
          <p:cNvSpPr/>
          <p:nvPr/>
        </p:nvSpPr>
        <p:spPr>
          <a:xfrm>
            <a:off x="127976" y="4738880"/>
            <a:ext cx="6547476" cy="4027168"/>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15996559-332F-E38E-A277-548E074C382A}"/>
              </a:ext>
            </a:extLst>
          </p:cNvPr>
          <p:cNvSpPr txBox="1"/>
          <p:nvPr/>
        </p:nvSpPr>
        <p:spPr>
          <a:xfrm>
            <a:off x="7467107" y="2029462"/>
            <a:ext cx="4859748" cy="3600986"/>
          </a:xfrm>
          <a:prstGeom prst="rect">
            <a:avLst/>
          </a:prstGeom>
          <a:solidFill>
            <a:schemeClr val="bg1"/>
          </a:solidFill>
          <a:ln>
            <a:solidFill>
              <a:schemeClr val="tx1"/>
            </a:solidFill>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「別紙２」作成にあたっての留意事項</a:t>
            </a:r>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800" dirty="0">
              <a:latin typeface="BIZ UDPゴシック" panose="020B0400000000000000" pitchFamily="50" charset="-128"/>
              <a:ea typeface="BIZ UDPゴシック" panose="020B0400000000000000" pitchFamily="50" charset="-128"/>
            </a:endParaRPr>
          </a:p>
          <a:p>
            <a:pPr marL="174625" indent="-174625"/>
            <a:r>
              <a:rPr kumimoji="1" lang="ja-JP" altLang="en-US" sz="1400" dirty="0">
                <a:latin typeface="BIZ UDPゴシック" panose="020B0400000000000000" pitchFamily="50" charset="-128"/>
                <a:ea typeface="BIZ UDPゴシック" panose="020B0400000000000000" pitchFamily="50" charset="-128"/>
              </a:rPr>
              <a:t>・作成いただいた別紙２は、授賞校決定の後に事例をとりまとめ（</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）、文科省ウェブサイトでの発信等の公表を予定しておりますので、ご承知おきください。</a:t>
            </a:r>
            <a:endParaRPr kumimoji="1" lang="en-US" altLang="ja-JP" sz="1400" dirty="0">
              <a:latin typeface="BIZ UDPゴシック" panose="020B0400000000000000" pitchFamily="50" charset="-128"/>
              <a:ea typeface="BIZ UDPゴシック" panose="020B0400000000000000" pitchFamily="50" charset="-128"/>
            </a:endParaRPr>
          </a:p>
          <a:p>
            <a:pPr marL="174625" indent="-174625"/>
            <a:endParaRPr kumimoji="1" lang="en-US" altLang="ja-JP" sz="800" dirty="0">
              <a:latin typeface="BIZ UDPゴシック" panose="020B0400000000000000" pitchFamily="50" charset="-128"/>
              <a:ea typeface="BIZ UDPゴシック" panose="020B0400000000000000" pitchFamily="50" charset="-128"/>
            </a:endParaRPr>
          </a:p>
          <a:p>
            <a:pPr marL="174625" indent="-174625"/>
            <a:r>
              <a:rPr kumimoji="1" lang="ja-JP" altLang="en-US" sz="1400" dirty="0">
                <a:latin typeface="BIZ UDPゴシック" panose="020B0400000000000000" pitchFamily="50" charset="-128"/>
                <a:ea typeface="BIZ UDPゴシック" panose="020B0400000000000000" pitchFamily="50" charset="-128"/>
              </a:rPr>
              <a:t>・事例集としての公表にあたり申請のあった大学等に対して照会をしますので、その際に確認・修正をいただくことが可能です。</a:t>
            </a:r>
            <a:endParaRPr kumimoji="1" lang="en-US" altLang="ja-JP" sz="1400" dirty="0">
              <a:latin typeface="BIZ UDPゴシック" panose="020B0400000000000000" pitchFamily="50" charset="-128"/>
              <a:ea typeface="BIZ UDPゴシック" panose="020B0400000000000000" pitchFamily="50" charset="-128"/>
            </a:endParaRPr>
          </a:p>
          <a:p>
            <a:pPr marL="174625" indent="-174625"/>
            <a:endParaRPr kumimoji="1" lang="en-US" altLang="ja-JP" sz="800" dirty="0">
              <a:latin typeface="BIZ UDPゴシック" panose="020B0400000000000000" pitchFamily="50" charset="-128"/>
              <a:ea typeface="BIZ UDPゴシック" panose="020B0400000000000000" pitchFamily="50" charset="-128"/>
            </a:endParaRPr>
          </a:p>
          <a:p>
            <a:pPr marL="174625" indent="-174625"/>
            <a:r>
              <a:rPr kumimoji="1" lang="ja-JP" altLang="en-US" sz="1400" dirty="0">
                <a:latin typeface="BIZ UDPゴシック" panose="020B0400000000000000" pitchFamily="50" charset="-128"/>
                <a:ea typeface="BIZ UDPゴシック" panose="020B0400000000000000" pitchFamily="50" charset="-128"/>
              </a:rPr>
              <a:t>・「必須記載項目」のテーマは変更不可ですが、レイアウト、図や写真等の掲載等を含めて内容は自由に作成ください。</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事例とりまとめイメージ：</a:t>
            </a:r>
            <a:endParaRPr kumimoji="1" lang="en-US" altLang="ja-JP" sz="1100" dirty="0">
              <a:latin typeface="BIZ UDPゴシック" panose="020B0400000000000000" pitchFamily="50" charset="-128"/>
              <a:ea typeface="BIZ UDPゴシック" panose="020B0400000000000000" pitchFamily="50" charset="-128"/>
            </a:endParaRPr>
          </a:p>
          <a:p>
            <a:r>
              <a:rPr kumimoji="1" lang="ja-JP" altLang="en-US" sz="1100" dirty="0">
                <a:latin typeface="BIZ UDPゴシック" panose="020B0400000000000000" pitchFamily="50" charset="-128"/>
                <a:ea typeface="BIZ UDPゴシック" panose="020B0400000000000000" pitchFamily="50" charset="-128"/>
              </a:rPr>
              <a:t>「インターンシップ好事例集－教育的効果を高める工夫－」（平成</a:t>
            </a:r>
            <a:r>
              <a:rPr kumimoji="1" lang="en-US" altLang="ja-JP" sz="1100" dirty="0">
                <a:latin typeface="BIZ UDPゴシック" panose="020B0400000000000000" pitchFamily="50" charset="-128"/>
                <a:ea typeface="BIZ UDPゴシック" panose="020B0400000000000000" pitchFamily="50" charset="-128"/>
              </a:rPr>
              <a:t>28</a:t>
            </a:r>
            <a:r>
              <a:rPr kumimoji="1" lang="ja-JP" altLang="en-US" sz="1100" dirty="0">
                <a:latin typeface="BIZ UDPゴシック" panose="020B0400000000000000" pitchFamily="50" charset="-128"/>
                <a:ea typeface="BIZ UDPゴシック" panose="020B0400000000000000" pitchFamily="50" charset="-128"/>
              </a:rPr>
              <a:t>年　文部科学省作成）</a:t>
            </a:r>
            <a:endParaRPr kumimoji="1"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hlinkClick r:id="rId3"/>
              </a:rPr>
              <a:t>https://www.mext.go.jp/content/1355719_001_1.pdf</a:t>
            </a:r>
            <a:endParaRPr kumimoji="1" lang="en-US" altLang="ja-JP" sz="1100" dirty="0">
              <a:latin typeface="BIZ UDPゴシック" panose="020B0400000000000000" pitchFamily="50" charset="-128"/>
              <a:ea typeface="BIZ UDPゴシック" panose="020B0400000000000000" pitchFamily="50" charset="-128"/>
            </a:endParaRPr>
          </a:p>
          <a:p>
            <a:endParaRPr kumimoji="1" lang="ja-JP" altLang="en-US" dirty="0">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A4D722FB-1F48-C916-A698-EF45F3970D92}"/>
              </a:ext>
            </a:extLst>
          </p:cNvPr>
          <p:cNvSpPr/>
          <p:nvPr/>
        </p:nvSpPr>
        <p:spPr>
          <a:xfrm>
            <a:off x="127976" y="2672772"/>
            <a:ext cx="6547476" cy="1877985"/>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1" name="吹き出し: 四角形 20">
            <a:extLst>
              <a:ext uri="{FF2B5EF4-FFF2-40B4-BE49-F238E27FC236}">
                <a16:creationId xmlns:a16="http://schemas.microsoft.com/office/drawing/2014/main" id="{484E22D2-522C-BDF4-70DB-89D57E35C8FD}"/>
              </a:ext>
            </a:extLst>
          </p:cNvPr>
          <p:cNvSpPr/>
          <p:nvPr/>
        </p:nvSpPr>
        <p:spPr>
          <a:xfrm>
            <a:off x="-3693446" y="185180"/>
            <a:ext cx="3340332" cy="461666"/>
          </a:xfrm>
          <a:prstGeom prst="wedgeRectCallout">
            <a:avLst>
              <a:gd name="adj1" fmla="val 57668"/>
              <a:gd name="adj2" fmla="val 982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・「学校名」は、</a:t>
            </a:r>
            <a:r>
              <a:rPr lang="en-US" altLang="ja-JP" sz="1400" dirty="0">
                <a:solidFill>
                  <a:schemeClr val="tx1"/>
                </a:solidFill>
                <a:latin typeface="BIZ UDPゴシック" panose="020B0400000000000000" pitchFamily="50" charset="-128"/>
                <a:ea typeface="BIZ UDPゴシック" panose="020B0400000000000000" pitchFamily="50" charset="-128"/>
              </a:rPr>
              <a:t>24pt</a:t>
            </a:r>
            <a:r>
              <a:rPr lang="ja-JP" altLang="en-US" sz="1400" dirty="0">
                <a:solidFill>
                  <a:schemeClr val="tx1"/>
                </a:solidFill>
                <a:latin typeface="BIZ UDPゴシック" panose="020B0400000000000000" pitchFamily="50" charset="-128"/>
                <a:ea typeface="BIZ UDPゴシック" panose="020B0400000000000000" pitchFamily="50" charset="-128"/>
              </a:rPr>
              <a:t>＋太字・下線</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1100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D7C1A-4196-625C-9AE9-C9355D0C6FD6}"/>
            </a:ext>
          </a:extLst>
        </p:cNvPr>
        <p:cNvGrpSpPr/>
        <p:nvPr/>
      </p:nvGrpSpPr>
      <p:grpSpPr>
        <a:xfrm>
          <a:off x="0" y="0"/>
          <a:ext cx="0" cy="0"/>
          <a:chOff x="0" y="0"/>
          <a:chExt cx="0" cy="0"/>
        </a:xfrm>
      </p:grpSpPr>
      <p:sp>
        <p:nvSpPr>
          <p:cNvPr id="4" name="テキスト ボックス 24">
            <a:extLst>
              <a:ext uri="{FF2B5EF4-FFF2-40B4-BE49-F238E27FC236}">
                <a16:creationId xmlns:a16="http://schemas.microsoft.com/office/drawing/2014/main" id="{E823D1FD-5867-F3DD-B8F8-5ECD4C460829}"/>
              </a:ext>
            </a:extLst>
          </p:cNvPr>
          <p:cNvSpPr txBox="1">
            <a:spLocks noChangeArrowheads="1"/>
          </p:cNvSpPr>
          <p:nvPr/>
        </p:nvSpPr>
        <p:spPr bwMode="auto">
          <a:xfrm>
            <a:off x="209025" y="6817498"/>
            <a:ext cx="6140034"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prstClr val="white"/>
                </a:solidFill>
                <a:latin typeface="BIZ UDPゴシック" panose="020B0400000000000000" pitchFamily="50" charset="-128"/>
                <a:ea typeface="BIZ UDPゴシック" panose="020B0400000000000000" pitchFamily="50" charset="-128"/>
              </a:rPr>
              <a:t>自由記載項目　（例）参加学生、受入れ企業の声</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A1A7A5E4-9825-CAA9-DFE6-00FEA0F21634}"/>
              </a:ext>
            </a:extLst>
          </p:cNvPr>
          <p:cNvSpPr txBox="1"/>
          <p:nvPr/>
        </p:nvSpPr>
        <p:spPr>
          <a:xfrm>
            <a:off x="204314" y="7164470"/>
            <a:ext cx="6130750" cy="1754326"/>
          </a:xfrm>
          <a:prstGeom prst="rect">
            <a:avLst/>
          </a:prstGeom>
          <a:solidFill>
            <a:schemeClr val="bg1">
              <a:lumMod val="85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 ●●● ●●● ●●● ●●● ●●● ●●●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 ●●● ●●● ●●● ●●● ●●●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 ●●● ●●● ●●● ●●● ●●●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 ●●● ●●● ●●● ●●● ●●●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（参加学生、受入れ企業の感想）</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（実施後アンケートの結果等）</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6" name="テキスト ボックス 24">
            <a:extLst>
              <a:ext uri="{FF2B5EF4-FFF2-40B4-BE49-F238E27FC236}">
                <a16:creationId xmlns:a16="http://schemas.microsoft.com/office/drawing/2014/main" id="{128F4924-D66D-3554-C589-C7B80E6D018F}"/>
              </a:ext>
            </a:extLst>
          </p:cNvPr>
          <p:cNvSpPr txBox="1">
            <a:spLocks noChangeArrowheads="1"/>
          </p:cNvSpPr>
          <p:nvPr/>
        </p:nvSpPr>
        <p:spPr bwMode="auto">
          <a:xfrm>
            <a:off x="204315" y="275718"/>
            <a:ext cx="4054533"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実施までの課題や、実施までのプロセス</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24">
            <a:extLst>
              <a:ext uri="{FF2B5EF4-FFF2-40B4-BE49-F238E27FC236}">
                <a16:creationId xmlns:a16="http://schemas.microsoft.com/office/drawing/2014/main" id="{ECB29D09-8F8C-B12F-20E7-F55B73840BA7}"/>
              </a:ext>
            </a:extLst>
          </p:cNvPr>
          <p:cNvSpPr txBox="1">
            <a:spLocks noChangeArrowheads="1"/>
          </p:cNvSpPr>
          <p:nvPr/>
        </p:nvSpPr>
        <p:spPr bwMode="auto">
          <a:xfrm>
            <a:off x="204316" y="2931608"/>
            <a:ext cx="2601514"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取組の成果・今後の展望</a:t>
            </a:r>
            <a:endParaRPr kumimoji="1" lang="en-US" altLang="ja-JP"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3" name="テキスト ボックス 24">
            <a:extLst>
              <a:ext uri="{FF2B5EF4-FFF2-40B4-BE49-F238E27FC236}">
                <a16:creationId xmlns:a16="http://schemas.microsoft.com/office/drawing/2014/main" id="{0D761F68-92FA-67EC-014B-D7ABB66C32F5}"/>
              </a:ext>
            </a:extLst>
          </p:cNvPr>
          <p:cNvSpPr txBox="1">
            <a:spLocks noChangeArrowheads="1"/>
          </p:cNvSpPr>
          <p:nvPr/>
        </p:nvSpPr>
        <p:spPr bwMode="auto">
          <a:xfrm>
            <a:off x="209892" y="5543433"/>
            <a:ext cx="2921615" cy="288147"/>
          </a:xfrm>
          <a:prstGeom prst="rect">
            <a:avLst/>
          </a:prstGeom>
          <a:solidFill>
            <a:srgbClr val="4BB5C5"/>
          </a:solidFill>
          <a:ln w="12700">
            <a:solidFill>
              <a:srgbClr val="4BB5C5"/>
            </a:solidFill>
            <a:miter lim="800000"/>
            <a:headEnd/>
            <a:tailEnd/>
          </a:ln>
        </p:spPr>
        <p:txBody>
          <a:bodyPr wrap="square" lIns="108000" tIns="36000" rIns="0" bIns="36000">
            <a:spAutoFit/>
          </a:bodyPr>
          <a:lstStyle>
            <a:lvl1pPr marL="246063" indent="-246063">
              <a:defRPr kumimoji="1">
                <a:solidFill>
                  <a:schemeClr val="tx1"/>
                </a:solidFill>
                <a:latin typeface="Arial" panose="020B0604020202020204" pitchFamily="34" charset="0"/>
                <a:ea typeface="ＭＳ Ｐゴシック" panose="020B0600070205080204" pitchFamily="50" charset="-128"/>
              </a:defRPr>
            </a:lvl1pPr>
            <a:lvl2pPr marL="37931725" indent="-37474525">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4479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051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3623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19525" indent="-161925" defTabSz="496888"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246063" marR="0" lvl="0" indent="-246063" algn="l" defTabSz="496888" rtl="0"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BIZ UDPゴシック" panose="020B0400000000000000" pitchFamily="50" charset="-128"/>
                <a:ea typeface="BIZ UDPゴシック" panose="020B0400000000000000" pitchFamily="50" charset="-128"/>
              </a:rPr>
              <a:t>取組の</a:t>
            </a:r>
            <a:r>
              <a:rPr lang="ja-JP" altLang="en-US" sz="1400" b="1" kern="0" dirty="0">
                <a:solidFill>
                  <a:prstClr val="white"/>
                </a:solidFill>
                <a:latin typeface="BIZ UDPゴシック" panose="020B0400000000000000" pitchFamily="50" charset="-128"/>
                <a:ea typeface="BIZ UDPゴシック" panose="020B0400000000000000" pitchFamily="50" charset="-128"/>
              </a:rPr>
              <a:t>こだわり</a:t>
            </a:r>
            <a:r>
              <a:rPr kumimoji="1" lang="ja-JP" altLang="en-US" sz="1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ポイント　</a:t>
            </a:r>
            <a:r>
              <a:rPr kumimoji="1" lang="en-US" altLang="ja-JP" sz="12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a:t>
            </a:r>
            <a:r>
              <a:rPr kumimoji="1" lang="ja-JP" altLang="en-US" sz="12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数個程度</a:t>
            </a:r>
            <a:endParaRPr kumimoji="1" lang="en-US" altLang="ja-JP" sz="12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F21D12AE-1468-1B5A-7A3F-6732D2709A31}"/>
              </a:ext>
            </a:extLst>
          </p:cNvPr>
          <p:cNvSpPr txBox="1"/>
          <p:nvPr/>
        </p:nvSpPr>
        <p:spPr>
          <a:xfrm>
            <a:off x="204314" y="5894329"/>
            <a:ext cx="6115538" cy="646331"/>
          </a:xfrm>
          <a:prstGeom prst="rect">
            <a:avLst/>
          </a:prstGeom>
          <a:solidFill>
            <a:schemeClr val="bg1">
              <a:lumMod val="85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 ●●●●●●　　　　　　　　　　　　　</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F7B4F76-B776-00D1-E7F7-9337C39A7837}"/>
              </a:ext>
            </a:extLst>
          </p:cNvPr>
          <p:cNvSpPr txBox="1"/>
          <p:nvPr/>
        </p:nvSpPr>
        <p:spPr>
          <a:xfrm>
            <a:off x="204314" y="3283050"/>
            <a:ext cx="6149457" cy="1200329"/>
          </a:xfrm>
          <a:prstGeom prst="rect">
            <a:avLst/>
          </a:prstGeom>
          <a:solidFill>
            <a:schemeClr val="bg1">
              <a:lumMod val="85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 ●●●●●●●●●●●●●●●●●●● ●●●●●●●●●●●●●●●●●●● ●●●●●●●●●●●●●●●●●●●</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7B91B4B3-3FB2-53D7-C544-BB9BD8028353}"/>
              </a:ext>
            </a:extLst>
          </p:cNvPr>
          <p:cNvSpPr txBox="1"/>
          <p:nvPr/>
        </p:nvSpPr>
        <p:spPr>
          <a:xfrm>
            <a:off x="187983" y="614909"/>
            <a:ext cx="3138871" cy="2123658"/>
          </a:xfrm>
          <a:prstGeom prst="rect">
            <a:avLst/>
          </a:prstGeom>
          <a:solidFill>
            <a:schemeClr val="bg1">
              <a:lumMod val="85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 ●●●●●●●●●●●●●●●●●●● ●●●●●●●●●●●●●●●●●●● ●●●●●●●●●●●●●●●●●●● ●●●●●●●●●●●●●●●●●●●</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52513F3F-CF49-BD14-D476-1CB1919E813E}"/>
              </a:ext>
            </a:extLst>
          </p:cNvPr>
          <p:cNvSpPr txBox="1"/>
          <p:nvPr/>
        </p:nvSpPr>
        <p:spPr>
          <a:xfrm>
            <a:off x="3429000" y="623690"/>
            <a:ext cx="2932936" cy="2123658"/>
          </a:xfrm>
          <a:prstGeom prst="rect">
            <a:avLst/>
          </a:prstGeom>
          <a:solidFill>
            <a:schemeClr val="accent4">
              <a:lumMod val="40000"/>
              <a:lumOff val="60000"/>
            </a:schemeClr>
          </a:solid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（イメージ図、グラフ等）</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D3B2DDE1-6F76-67F3-02BC-9CB4B6CBB45D}"/>
              </a:ext>
            </a:extLst>
          </p:cNvPr>
          <p:cNvSpPr txBox="1"/>
          <p:nvPr/>
        </p:nvSpPr>
        <p:spPr>
          <a:xfrm>
            <a:off x="221902" y="4553642"/>
            <a:ext cx="6140034" cy="738664"/>
          </a:xfrm>
          <a:prstGeom prst="rect">
            <a:avLst/>
          </a:prstGeom>
          <a:solidFill>
            <a:schemeClr val="accent4">
              <a:lumMod val="40000"/>
              <a:lumOff val="60000"/>
            </a:schemeClr>
          </a:solid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（イメージ図、グラフ等）</a:t>
            </a:r>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p:txBody>
      </p:sp>
      <p:sp>
        <p:nvSpPr>
          <p:cNvPr id="2" name="吹き出し: 四角形 1">
            <a:extLst>
              <a:ext uri="{FF2B5EF4-FFF2-40B4-BE49-F238E27FC236}">
                <a16:creationId xmlns:a16="http://schemas.microsoft.com/office/drawing/2014/main" id="{1F223203-5994-C393-7CBF-49BBAAF8E0C9}"/>
              </a:ext>
            </a:extLst>
          </p:cNvPr>
          <p:cNvSpPr/>
          <p:nvPr/>
        </p:nvSpPr>
        <p:spPr>
          <a:xfrm>
            <a:off x="-3830898" y="5543433"/>
            <a:ext cx="3340332" cy="1205867"/>
          </a:xfrm>
          <a:prstGeom prst="wedgeRectCallout">
            <a:avLst>
              <a:gd name="adj1" fmla="val 58088"/>
              <a:gd name="adj2" fmla="val -3783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・余白や行間、枠の大きさは適宜変更してください。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3" name="吹き出し: 四角形 2">
            <a:extLst>
              <a:ext uri="{FF2B5EF4-FFF2-40B4-BE49-F238E27FC236}">
                <a16:creationId xmlns:a16="http://schemas.microsoft.com/office/drawing/2014/main" id="{44EAE5DB-78DE-F134-CA1B-74F94ABAA339}"/>
              </a:ext>
            </a:extLst>
          </p:cNvPr>
          <p:cNvSpPr/>
          <p:nvPr/>
        </p:nvSpPr>
        <p:spPr>
          <a:xfrm>
            <a:off x="-3830898" y="329486"/>
            <a:ext cx="3340332" cy="1968670"/>
          </a:xfrm>
          <a:prstGeom prst="wedgeRectCallout">
            <a:avLst>
              <a:gd name="adj1" fmla="val 61008"/>
              <a:gd name="adj2" fmla="val -3412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・フォーマットの様式に拘らず自由にご記載ください。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・図、表、写真等を適宜挿入してください。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・余白や行間、枠の大きさは適宜変更してください。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8" name="吹き出し: 四角形 7">
            <a:extLst>
              <a:ext uri="{FF2B5EF4-FFF2-40B4-BE49-F238E27FC236}">
                <a16:creationId xmlns:a16="http://schemas.microsoft.com/office/drawing/2014/main" id="{C8A849DD-70A5-1F1E-1A1E-6603B89E9944}"/>
              </a:ext>
            </a:extLst>
          </p:cNvPr>
          <p:cNvSpPr/>
          <p:nvPr/>
        </p:nvSpPr>
        <p:spPr>
          <a:xfrm>
            <a:off x="-3830898" y="3060531"/>
            <a:ext cx="3340332" cy="1968669"/>
          </a:xfrm>
          <a:prstGeom prst="wedgeRectCallout">
            <a:avLst>
              <a:gd name="adj1" fmla="val 61728"/>
              <a:gd name="adj2" fmla="val -3515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・必須記載項目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・フォーマットの様式に拘らず自由にご記載ください。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・図、表、写真等を適宜挿入してください。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・余白や行間、枠の大きさは適宜変更してください。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830FFC5A-B09E-50EC-3E7F-52FF984DDA87}"/>
              </a:ext>
            </a:extLst>
          </p:cNvPr>
          <p:cNvSpPr/>
          <p:nvPr/>
        </p:nvSpPr>
        <p:spPr>
          <a:xfrm>
            <a:off x="155262" y="226879"/>
            <a:ext cx="6294306" cy="2564835"/>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F7530AE5-BCC1-5F07-B267-80403881E0DA}"/>
              </a:ext>
            </a:extLst>
          </p:cNvPr>
          <p:cNvSpPr/>
          <p:nvPr/>
        </p:nvSpPr>
        <p:spPr>
          <a:xfrm>
            <a:off x="144766" y="2884376"/>
            <a:ext cx="6294306" cy="2468262"/>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27C759DE-76D3-EE68-02C8-A16B34B6B37A}"/>
              </a:ext>
            </a:extLst>
          </p:cNvPr>
          <p:cNvSpPr/>
          <p:nvPr/>
        </p:nvSpPr>
        <p:spPr>
          <a:xfrm>
            <a:off x="144766" y="6749301"/>
            <a:ext cx="6294306" cy="2194138"/>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8" name="吹き出し: 四角形 17">
            <a:extLst>
              <a:ext uri="{FF2B5EF4-FFF2-40B4-BE49-F238E27FC236}">
                <a16:creationId xmlns:a16="http://schemas.microsoft.com/office/drawing/2014/main" id="{4C8EB31C-2FB1-8493-F9C9-E4C2C9C37420}"/>
              </a:ext>
            </a:extLst>
          </p:cNvPr>
          <p:cNvSpPr/>
          <p:nvPr/>
        </p:nvSpPr>
        <p:spPr>
          <a:xfrm>
            <a:off x="-3830898" y="7164470"/>
            <a:ext cx="3340332" cy="1376322"/>
          </a:xfrm>
          <a:prstGeom prst="wedgeRectCallout">
            <a:avLst>
              <a:gd name="adj1" fmla="val 61847"/>
              <a:gd name="adj2" fmla="val -3848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nchorCtr="0">
            <a:noAutofit/>
          </a:bodyPr>
          <a:lstStyle/>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・自由記載項目（自由にテーマを定め記載ください）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BIZ UDP</a:t>
            </a:r>
            <a:r>
              <a:rPr lang="ja-JP" altLang="en-US" sz="1400" dirty="0">
                <a:solidFill>
                  <a:schemeClr val="tx1"/>
                </a:solidFill>
                <a:latin typeface="BIZ UDPゴシック" panose="020B0400000000000000" pitchFamily="50" charset="-128"/>
                <a:ea typeface="BIZ UDPゴシック" panose="020B0400000000000000" pitchFamily="50" charset="-128"/>
              </a:rPr>
              <a:t>ゴシック、</a:t>
            </a:r>
            <a:r>
              <a:rPr lang="en-US" altLang="ja-JP" sz="1400" dirty="0">
                <a:solidFill>
                  <a:schemeClr val="tx1"/>
                </a:solidFill>
                <a:latin typeface="BIZ UDPゴシック" panose="020B0400000000000000" pitchFamily="50" charset="-128"/>
                <a:ea typeface="BIZ UDPゴシック" panose="020B0400000000000000" pitchFamily="50" charset="-128"/>
              </a:rPr>
              <a:t>12pt</a:t>
            </a:r>
          </a:p>
          <a:p>
            <a:pPr marL="182563" indent="-182563">
              <a:spcAft>
                <a:spcPts val="400"/>
              </a:spcAft>
            </a:pP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ja-JP" altLang="en-US" sz="1350" dirty="0">
                <a:solidFill>
                  <a:schemeClr val="tx1"/>
                </a:solidFill>
                <a:latin typeface="BIZ UDPゴシック" panose="020B0400000000000000" pitchFamily="50" charset="-128"/>
                <a:ea typeface="BIZ UDPゴシック" panose="020B0400000000000000" pitchFamily="50" charset="-128"/>
              </a:rPr>
              <a:t>企業での実習風景や実習担当者の写真等を適宜挿入いただくことが可能です。</a:t>
            </a:r>
            <a:endParaRPr lang="en-US" altLang="ja-JP" sz="1350" strike="sngStrike" dirty="0">
              <a:solidFill>
                <a:schemeClr val="tx1"/>
              </a:solidFill>
              <a:latin typeface="BIZ UDPゴシック" panose="020B0400000000000000" pitchFamily="50" charset="-128"/>
              <a:ea typeface="BIZ UDPゴシック" panose="020B0400000000000000" pitchFamily="50" charset="-128"/>
            </a:endParaRPr>
          </a:p>
        </p:txBody>
      </p:sp>
      <p:sp>
        <p:nvSpPr>
          <p:cNvPr id="19" name="正方形/長方形 18">
            <a:extLst>
              <a:ext uri="{FF2B5EF4-FFF2-40B4-BE49-F238E27FC236}">
                <a16:creationId xmlns:a16="http://schemas.microsoft.com/office/drawing/2014/main" id="{A714569C-49E8-AABD-2537-42E06A2C2594}"/>
              </a:ext>
            </a:extLst>
          </p:cNvPr>
          <p:cNvSpPr/>
          <p:nvPr/>
        </p:nvSpPr>
        <p:spPr>
          <a:xfrm>
            <a:off x="144766" y="5520457"/>
            <a:ext cx="6294306" cy="1020204"/>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5231840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1213</TotalTime>
  <Words>1183</Words>
  <Application>Microsoft Office PowerPoint</Application>
  <PresentationFormat>画面に合わせる (4:3)</PresentationFormat>
  <Paragraphs>122</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2013 - 2022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WATANABE Naohiro</dc:creator>
  <cp:lastModifiedBy>原秀之</cp:lastModifiedBy>
  <cp:revision>105</cp:revision>
  <cp:lastPrinted>2025-11-04T05:11:57Z</cp:lastPrinted>
  <dcterms:created xsi:type="dcterms:W3CDTF">2023-11-20T06:30:45Z</dcterms:created>
  <dcterms:modified xsi:type="dcterms:W3CDTF">2025-11-04T06:06:06Z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2025-10-14T13:23:55Z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8bf8a5ae-da54-4915-895d-1a8516bf5e13</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