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6" r:id="rId2"/>
    <p:sldId id="257" r:id="rId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3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4263B1-B72D-411F-8F9D-3DA86AC49CBB}" v="7" dt="2024-02-28T01:40:15.2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66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8D792A-3ECF-EEE6-7A38-7C7F610A5655}"/>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270B6CB-FF4A-4C2F-1946-6B189A09ECC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9B20216-5FCC-B5FD-0AC2-D3A7CA80CA12}"/>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60BA1CF8-5904-ED81-C38A-F877461B8C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F5F5F4-29D7-C75A-F3DB-2378A271B85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844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78A55F-3A70-4C67-46BC-5A1A0C7799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B89EFEF-2B3A-26D7-DEC1-0328C354FA8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D7FBF6-5D00-0FF1-D4F2-F348EB2A00A3}"/>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B1E17F42-8B54-9F6C-EA35-7D0A0102AF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107B3F-7D8E-1F36-5388-205E60BEE14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98526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BB36127-9AEB-888A-1217-41EDCA0A0BBE}"/>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B545FC6-FCE7-F67A-B42A-9ECAF74FEA19}"/>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3BF3C9-932E-8331-72B7-15AC0962CE84}"/>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74546D29-3FF9-25D4-F83C-225A82C3A5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C468E2-3DE5-B71E-1C43-B638602BFB8F}"/>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6378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DEF3C9-286B-CF82-E869-22CF1B4EC4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6B74AB-CE44-1BDD-47E6-95DF38B416A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8C6461-9EDF-2B11-C3C3-F011A918E973}"/>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5A43AEC9-CC48-82D4-F1E8-6CB5B09CFD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F27ED8-B8DF-B477-5420-B85C6F80C60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89859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4AB881-53F2-94BD-E190-DECEA1D7E56C}"/>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1542953-6B47-6F51-C37A-AA0475CAD458}"/>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CD9F8B2-BF1F-6547-7825-0659A16E5614}"/>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956DAAD3-C33A-5118-DBA2-87A93AA4F2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6885B8-E642-ADD4-EC20-03CF8397EEB0}"/>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909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0F6333-561B-226A-A35F-28793D38CB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F5FE2C-7F45-CE01-E9DF-1FCF9699DA45}"/>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CD8F867-6557-814E-D893-83CA4AC49DAE}"/>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DFDE6C9-D25A-95C7-94D3-FB316DCC98A6}"/>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6" name="フッター プレースホルダー 5">
            <a:extLst>
              <a:ext uri="{FF2B5EF4-FFF2-40B4-BE49-F238E27FC236}">
                <a16:creationId xmlns:a16="http://schemas.microsoft.com/office/drawing/2014/main" id="{71A335FD-2FCC-8E10-EA22-924AF90406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DD2880-E429-9F4C-F721-289D2E03CEB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0864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DE6E06-9535-7BE6-B690-6B8CE1990E1F}"/>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C6EB1-CDCA-E716-45E5-3A8D029DF04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84EE0C6-DE41-0B1C-2183-B4706FC9FCF1}"/>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73245F9-ED1C-8609-D8A8-B8DD33FBB9B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545F9A9-F0BC-7BD8-CD74-9D2F5A054778}"/>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396AE1-3234-61C3-33E3-39BB0340597E}"/>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8" name="フッター プレースホルダー 7">
            <a:extLst>
              <a:ext uri="{FF2B5EF4-FFF2-40B4-BE49-F238E27FC236}">
                <a16:creationId xmlns:a16="http://schemas.microsoft.com/office/drawing/2014/main" id="{542A04AD-67FF-4F37-E370-52FDE167585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95A66C2-FD02-A46E-124A-59CBD9DBD1B7}"/>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82790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0F9B6D-E631-430E-3065-208F4DA3671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D6DA9A2-F3E2-CBBD-E562-C346A420EF37}"/>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4" name="フッター プレースホルダー 3">
            <a:extLst>
              <a:ext uri="{FF2B5EF4-FFF2-40B4-BE49-F238E27FC236}">
                <a16:creationId xmlns:a16="http://schemas.microsoft.com/office/drawing/2014/main" id="{5420E518-59E6-94C3-D2AC-A117EA261D7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DD19B4E-DA92-7948-FA85-79209107F30D}"/>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147157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09296F9-222A-40BA-706C-436B6C69C74D}"/>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3" name="フッター プレースホルダー 2">
            <a:extLst>
              <a:ext uri="{FF2B5EF4-FFF2-40B4-BE49-F238E27FC236}">
                <a16:creationId xmlns:a16="http://schemas.microsoft.com/office/drawing/2014/main" id="{DF945F8C-2162-E709-7D69-E8A91753604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A4DAAA-90E1-8322-E1CB-3FB4EDDD7954}"/>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146776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522FE0-C2FA-14BD-68F0-DD253712DAEF}"/>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93AE033-22B3-E2B0-69CC-19431BBE2F2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3BE29AE-7EC0-D745-1345-31ACC21A010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B380D8E-2729-A1D6-BB30-1727ACEC82CD}"/>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6" name="フッター プレースホルダー 5">
            <a:extLst>
              <a:ext uri="{FF2B5EF4-FFF2-40B4-BE49-F238E27FC236}">
                <a16:creationId xmlns:a16="http://schemas.microsoft.com/office/drawing/2014/main" id="{939B0B53-C09B-9B7E-0348-36452BF760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E6675B7-E6E6-BFBC-77E7-607F3B7A1F98}"/>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1244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45065E-DB3D-2D0A-BCA1-49D6F795847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9153F59-C89C-15FE-030E-F84E0FAF9F7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2C3D187E-9613-F77C-79B7-B93906FBEF2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07B00E-3187-C69C-A5DC-EFB6F3B9A1FD}"/>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6" name="フッター プレースホルダー 5">
            <a:extLst>
              <a:ext uri="{FF2B5EF4-FFF2-40B4-BE49-F238E27FC236}">
                <a16:creationId xmlns:a16="http://schemas.microsoft.com/office/drawing/2014/main" id="{D4B1682E-3EA4-9DAA-081A-7924A00C81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F00FAC-B466-2B75-BE94-4E8C81379123}"/>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243514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89FC658-B54C-423D-B267-C21DD3CC3F7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F1FE6F1-EC26-DF49-C477-387B895D96D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F469AE9-E324-AAE6-85CB-013D9F15AE8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199F17AF-4215-14FC-949D-F66C0A3C82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838356D-FCEC-7D4F-A60A-D11CEB9F98C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489737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53EDD8-0E4B-3FDB-35D0-398DA0675EFD}"/>
              </a:ext>
            </a:extLst>
          </p:cNvPr>
          <p:cNvSpPr/>
          <p:nvPr/>
        </p:nvSpPr>
        <p:spPr>
          <a:xfrm>
            <a:off x="127221" y="691763"/>
            <a:ext cx="8881607" cy="597143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C432A4F-7B00-B6AF-5B19-FC5EB92050EE}"/>
              </a:ext>
            </a:extLst>
          </p:cNvPr>
          <p:cNvSpPr txBox="1"/>
          <p:nvPr/>
        </p:nvSpPr>
        <p:spPr>
          <a:xfrm>
            <a:off x="119270" y="691266"/>
            <a:ext cx="1041621" cy="276999"/>
          </a:xfrm>
          <a:prstGeom prst="rect">
            <a:avLst/>
          </a:prstGeom>
          <a:noFill/>
        </p:spPr>
        <p:txBody>
          <a:bodyPr wrap="square" rtlCol="0">
            <a:spAutoFit/>
          </a:bodyPr>
          <a:lstStyle/>
          <a:p>
            <a:r>
              <a:rPr kumimoji="1" lang="ja-JP" altLang="en-US" sz="1200" dirty="0"/>
              <a:t>取組概要</a:t>
            </a:r>
          </a:p>
        </p:txBody>
      </p:sp>
      <p:graphicFrame>
        <p:nvGraphicFramePr>
          <p:cNvPr id="14" name="表 13">
            <a:extLst>
              <a:ext uri="{FF2B5EF4-FFF2-40B4-BE49-F238E27FC236}">
                <a16:creationId xmlns:a16="http://schemas.microsoft.com/office/drawing/2014/main" id="{E1C88CB2-ED05-2E61-38A4-FDFB42C19227}"/>
              </a:ext>
            </a:extLst>
          </p:cNvPr>
          <p:cNvGraphicFramePr>
            <a:graphicFrameLocks noGrp="1"/>
          </p:cNvGraphicFramePr>
          <p:nvPr>
            <p:extLst>
              <p:ext uri="{D42A27DB-BD31-4B8C-83A1-F6EECF244321}">
                <p14:modId xmlns:p14="http://schemas.microsoft.com/office/powerpoint/2010/main" val="1585593151"/>
              </p:ext>
            </p:extLst>
          </p:nvPr>
        </p:nvGraphicFramePr>
        <p:xfrm>
          <a:off x="135173" y="94587"/>
          <a:ext cx="6209968" cy="503362"/>
        </p:xfrm>
        <a:graphic>
          <a:graphicData uri="http://schemas.openxmlformats.org/drawingml/2006/table">
            <a:tbl>
              <a:tblPr firstRow="1" bandRow="1">
                <a:tableStyleId>{5C22544A-7EE6-4342-B048-85BDC9FD1C3A}</a:tableStyleId>
              </a:tblPr>
              <a:tblGrid>
                <a:gridCol w="1541692">
                  <a:extLst>
                    <a:ext uri="{9D8B030D-6E8A-4147-A177-3AD203B41FA5}">
                      <a16:colId xmlns:a16="http://schemas.microsoft.com/office/drawing/2014/main" val="74502345"/>
                    </a:ext>
                  </a:extLst>
                </a:gridCol>
                <a:gridCol w="4668276">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大学等名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○○大学　</a:t>
                      </a:r>
                      <a:r>
                        <a:rPr kumimoji="1" lang="en-US" altLang="ja-JP" sz="1000" dirty="0">
                          <a:solidFill>
                            <a:schemeClr val="tx1"/>
                          </a:solidFill>
                        </a:rPr>
                        <a:t>or</a:t>
                      </a:r>
                      <a:r>
                        <a:rPr kumimoji="1" lang="ja-JP" altLang="en-US" sz="1000" dirty="0">
                          <a:solidFill>
                            <a:schemeClr val="tx1"/>
                          </a:solidFill>
                        </a:rPr>
                        <a:t>　○○大学（◇◇学部）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solidFill>
                            <a:schemeClr val="tx1"/>
                          </a:solidFill>
                        </a:rPr>
                        <a:t>教育プログラム名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○○大学応用基礎プログラム　</a:t>
                      </a:r>
                      <a:r>
                        <a:rPr kumimoji="1" lang="en-US" altLang="ja-JP" sz="1000" b="1" dirty="0">
                          <a:solidFill>
                            <a:schemeClr val="tx1"/>
                          </a:solidFill>
                        </a:rPr>
                        <a:t>or</a:t>
                      </a:r>
                      <a:r>
                        <a:rPr kumimoji="1" lang="ja-JP" altLang="en-US" sz="1000" b="1" dirty="0">
                          <a:solidFill>
                            <a:schemeClr val="tx1"/>
                          </a:solidFill>
                        </a:rPr>
                        <a:t>　○○大学応用基礎プログラム（○○学部）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graphicFrame>
        <p:nvGraphicFramePr>
          <p:cNvPr id="15" name="表 14">
            <a:extLst>
              <a:ext uri="{FF2B5EF4-FFF2-40B4-BE49-F238E27FC236}">
                <a16:creationId xmlns:a16="http://schemas.microsoft.com/office/drawing/2014/main" id="{63879128-3FB1-C49F-5F23-E83F93B0E2FD}"/>
              </a:ext>
            </a:extLst>
          </p:cNvPr>
          <p:cNvGraphicFramePr>
            <a:graphicFrameLocks noGrp="1"/>
          </p:cNvGraphicFramePr>
          <p:nvPr>
            <p:extLst>
              <p:ext uri="{D42A27DB-BD31-4B8C-83A1-F6EECF244321}">
                <p14:modId xmlns:p14="http://schemas.microsoft.com/office/powerpoint/2010/main" val="1458624309"/>
              </p:ext>
            </p:extLst>
          </p:nvPr>
        </p:nvGraphicFramePr>
        <p:xfrm>
          <a:off x="6408752" y="94587"/>
          <a:ext cx="2615978" cy="503362"/>
        </p:xfrm>
        <a:graphic>
          <a:graphicData uri="http://schemas.openxmlformats.org/drawingml/2006/table">
            <a:tbl>
              <a:tblPr firstRow="1" bandRow="1">
                <a:tableStyleId>{5C22544A-7EE6-4342-B048-85BDC9FD1C3A}</a:tableStyleId>
              </a:tblPr>
              <a:tblGrid>
                <a:gridCol w="834020">
                  <a:extLst>
                    <a:ext uri="{9D8B030D-6E8A-4147-A177-3AD203B41FA5}">
                      <a16:colId xmlns:a16="http://schemas.microsoft.com/office/drawing/2014/main" val="74502345"/>
                    </a:ext>
                  </a:extLst>
                </a:gridCol>
                <a:gridCol w="1781958">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申請レベル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rPr>
                        <a:t>応用基礎レベル（大学等単位）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t>申請年度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t>令和７年度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sp>
        <p:nvSpPr>
          <p:cNvPr id="16" name="テキスト ボックス 15">
            <a:extLst>
              <a:ext uri="{FF2B5EF4-FFF2-40B4-BE49-F238E27FC236}">
                <a16:creationId xmlns:a16="http://schemas.microsoft.com/office/drawing/2014/main" id="{5A3DBE60-845B-021E-F8C8-BEAA51C00343}"/>
              </a:ext>
            </a:extLst>
          </p:cNvPr>
          <p:cNvSpPr txBox="1"/>
          <p:nvPr/>
        </p:nvSpPr>
        <p:spPr>
          <a:xfrm>
            <a:off x="5804452" y="6648788"/>
            <a:ext cx="3212327" cy="215444"/>
          </a:xfrm>
          <a:prstGeom prst="rect">
            <a:avLst/>
          </a:prstGeom>
          <a:noFill/>
        </p:spPr>
        <p:txBody>
          <a:bodyPr wrap="square" rtlCol="0">
            <a:spAutoFit/>
          </a:bodyPr>
          <a:lstStyle/>
          <a:p>
            <a:pPr algn="r"/>
            <a:r>
              <a:rPr kumimoji="1" lang="ja-JP" altLang="en-US" sz="800" dirty="0"/>
              <a:t>数理・データサイエンス・</a:t>
            </a:r>
            <a:r>
              <a:rPr kumimoji="1" lang="en-US" altLang="ja-JP" sz="800" dirty="0"/>
              <a:t>AI</a:t>
            </a:r>
            <a:r>
              <a:rPr kumimoji="1" lang="ja-JP" altLang="en-US" sz="800" dirty="0"/>
              <a:t>教育プログラム認定制度　申請用</a:t>
            </a:r>
          </a:p>
        </p:txBody>
      </p:sp>
      <p:sp>
        <p:nvSpPr>
          <p:cNvPr id="17" name="吹き出し: 折線 16">
            <a:extLst>
              <a:ext uri="{FF2B5EF4-FFF2-40B4-BE49-F238E27FC236}">
                <a16:creationId xmlns:a16="http://schemas.microsoft.com/office/drawing/2014/main" id="{448BEC59-FA6B-176D-6FAA-94EC3D3083B8}"/>
              </a:ext>
            </a:extLst>
          </p:cNvPr>
          <p:cNvSpPr/>
          <p:nvPr/>
        </p:nvSpPr>
        <p:spPr>
          <a:xfrm>
            <a:off x="5804452" y="805842"/>
            <a:ext cx="2528515" cy="920162"/>
          </a:xfrm>
          <a:prstGeom prst="borderCallout2">
            <a:avLst>
              <a:gd name="adj1" fmla="val 26677"/>
              <a:gd name="adj2" fmla="val 99991"/>
              <a:gd name="adj3" fmla="val 26677"/>
              <a:gd name="adj4" fmla="val 112844"/>
              <a:gd name="adj5" fmla="val -55552"/>
              <a:gd name="adj6" fmla="val 113026"/>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「申請レベル」</a:t>
            </a:r>
            <a:endParaRPr lang="en-US" altLang="ja-JP" sz="1000" b="1" dirty="0">
              <a:solidFill>
                <a:schemeClr val="tx1"/>
              </a:solidFill>
            </a:endParaRPr>
          </a:p>
          <a:p>
            <a:r>
              <a:rPr lang="ja-JP" altLang="en-US" sz="1000" dirty="0">
                <a:solidFill>
                  <a:schemeClr val="tx1"/>
                </a:solidFill>
              </a:rPr>
              <a:t>以下より選択して記載してください。</a:t>
            </a:r>
            <a:endParaRPr lang="en-US" altLang="ja-JP" sz="1000" dirty="0">
              <a:solidFill>
                <a:schemeClr val="tx1"/>
              </a:solidFill>
            </a:endParaRPr>
          </a:p>
          <a:p>
            <a:r>
              <a:rPr lang="ja-JP" altLang="en-US" sz="1000" b="1" dirty="0">
                <a:solidFill>
                  <a:schemeClr val="tx1"/>
                </a:solidFill>
              </a:rPr>
              <a:t>・応用基礎レベル（大学等単位）</a:t>
            </a:r>
            <a:endParaRPr lang="en-US" altLang="ja-JP" sz="1000" b="1" dirty="0">
              <a:solidFill>
                <a:schemeClr val="tx1"/>
              </a:solidFill>
            </a:endParaRPr>
          </a:p>
          <a:p>
            <a:r>
              <a:rPr lang="ja-JP" altLang="en-US" sz="1000" b="1" dirty="0">
                <a:solidFill>
                  <a:schemeClr val="tx1"/>
                </a:solidFill>
              </a:rPr>
              <a:t>・応用基礎レベル（学部・学科等単位）</a:t>
            </a:r>
            <a:endParaRPr lang="en-US" altLang="ja-JP" sz="1000" b="1" dirty="0">
              <a:solidFill>
                <a:schemeClr val="tx1"/>
              </a:solidFill>
            </a:endParaRPr>
          </a:p>
        </p:txBody>
      </p:sp>
      <p:sp>
        <p:nvSpPr>
          <p:cNvPr id="2" name="テキスト ボックス 1">
            <a:extLst>
              <a:ext uri="{FF2B5EF4-FFF2-40B4-BE49-F238E27FC236}">
                <a16:creationId xmlns:a16="http://schemas.microsoft.com/office/drawing/2014/main" id="{12FC2320-F004-3954-B62E-B4281A1E5B98}"/>
              </a:ext>
            </a:extLst>
          </p:cNvPr>
          <p:cNvSpPr txBox="1"/>
          <p:nvPr/>
        </p:nvSpPr>
        <p:spPr>
          <a:xfrm>
            <a:off x="9321554" y="1526959"/>
            <a:ext cx="2263806" cy="923330"/>
          </a:xfrm>
          <a:prstGeom prst="rect">
            <a:avLst/>
          </a:prstGeom>
          <a:noFill/>
        </p:spPr>
        <p:txBody>
          <a:bodyPr wrap="square" rtlCol="0">
            <a:spAutoFit/>
          </a:bodyPr>
          <a:lstStyle/>
          <a:p>
            <a:r>
              <a:rPr kumimoji="1" lang="ja-JP" altLang="en-US" dirty="0"/>
              <a:t>提出時には記載上の留意事項など不要な記載は削除願います</a:t>
            </a:r>
          </a:p>
        </p:txBody>
      </p:sp>
      <p:sp>
        <p:nvSpPr>
          <p:cNvPr id="8" name="テキスト ボックス 7">
            <a:extLst>
              <a:ext uri="{FF2B5EF4-FFF2-40B4-BE49-F238E27FC236}">
                <a16:creationId xmlns:a16="http://schemas.microsoft.com/office/drawing/2014/main" id="{1C0765AF-2DF4-9BB6-6918-8DF6D59ECF23}"/>
              </a:ext>
            </a:extLst>
          </p:cNvPr>
          <p:cNvSpPr txBox="1"/>
          <p:nvPr/>
        </p:nvSpPr>
        <p:spPr>
          <a:xfrm>
            <a:off x="2680265" y="5950278"/>
            <a:ext cx="3775517" cy="523220"/>
          </a:xfrm>
          <a:prstGeom prst="rect">
            <a:avLst/>
          </a:prstGeom>
          <a:solidFill>
            <a:srgbClr val="FBE3D6"/>
          </a:solidFill>
          <a:ln w="19050">
            <a:solidFill>
              <a:srgbClr val="FF0000"/>
            </a:solidFill>
          </a:ln>
        </p:spPr>
        <p:txBody>
          <a:bodyPr wrap="square" rtlCol="0">
            <a:spAutoFit/>
          </a:bodyPr>
          <a:lstStyle/>
          <a:p>
            <a:pPr algn="ctr"/>
            <a:r>
              <a:rPr kumimoji="1" lang="ja-JP" altLang="en-US" sz="1400" dirty="0"/>
              <a:t>本資料は文部科学省において公表資料として使用する可能性がございます</a:t>
            </a:r>
          </a:p>
        </p:txBody>
      </p:sp>
      <p:sp>
        <p:nvSpPr>
          <p:cNvPr id="4" name="吹き出し: 折線 3">
            <a:extLst>
              <a:ext uri="{FF2B5EF4-FFF2-40B4-BE49-F238E27FC236}">
                <a16:creationId xmlns:a16="http://schemas.microsoft.com/office/drawing/2014/main" id="{1295BA4B-D39A-85C9-75E5-84DDB574485C}"/>
              </a:ext>
            </a:extLst>
          </p:cNvPr>
          <p:cNvSpPr/>
          <p:nvPr/>
        </p:nvSpPr>
        <p:spPr>
          <a:xfrm flipH="1">
            <a:off x="873424" y="793095"/>
            <a:ext cx="3379222" cy="1579677"/>
          </a:xfrm>
          <a:prstGeom prst="borderCallout2">
            <a:avLst>
              <a:gd name="adj1" fmla="val 28391"/>
              <a:gd name="adj2" fmla="val 276"/>
              <a:gd name="adj3" fmla="val 28687"/>
              <a:gd name="adj4" fmla="val -8909"/>
              <a:gd name="adj5" fmla="val -31789"/>
              <a:gd name="adj6" fmla="val -8896"/>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「大学等名」 </a:t>
            </a:r>
            <a:endParaRPr lang="en-US" altLang="ja-JP" sz="1000" b="1" dirty="0">
              <a:solidFill>
                <a:schemeClr val="tx1"/>
              </a:solidFill>
            </a:endParaRPr>
          </a:p>
          <a:p>
            <a:endParaRPr lang="en-US" altLang="ja-JP" sz="1000" b="1" dirty="0">
              <a:solidFill>
                <a:schemeClr val="tx1"/>
              </a:solidFill>
            </a:endParaRPr>
          </a:p>
          <a:p>
            <a:r>
              <a:rPr lang="ja-JP" altLang="en-US" sz="1000" b="1" dirty="0">
                <a:solidFill>
                  <a:schemeClr val="tx1"/>
                </a:solidFill>
              </a:rPr>
              <a:t>・応用基礎レベル（大学等単位）</a:t>
            </a:r>
            <a:endParaRPr lang="en-US" altLang="ja-JP" sz="1000" b="1" dirty="0">
              <a:solidFill>
                <a:schemeClr val="tx1"/>
              </a:solidFill>
            </a:endParaRPr>
          </a:p>
          <a:p>
            <a:r>
              <a:rPr lang="ja-JP" altLang="en-US" sz="1000" dirty="0">
                <a:solidFill>
                  <a:schemeClr val="tx1"/>
                </a:solidFill>
              </a:rPr>
              <a:t>「大学等名」には校名のみ記載してください。</a:t>
            </a:r>
            <a:endParaRPr lang="en-US" altLang="ja-JP" sz="1000" b="1" dirty="0">
              <a:solidFill>
                <a:schemeClr val="tx1"/>
              </a:solidFill>
            </a:endParaRPr>
          </a:p>
          <a:p>
            <a:r>
              <a:rPr lang="ja-JP" altLang="en-US" sz="1000" b="1" dirty="0">
                <a:solidFill>
                  <a:schemeClr val="tx1"/>
                </a:solidFill>
              </a:rPr>
              <a:t>⇒○○大学／〇〇高等専門学校</a:t>
            </a:r>
            <a:endParaRPr lang="en-US" altLang="ja-JP" sz="1000" b="1" dirty="0">
              <a:solidFill>
                <a:schemeClr val="tx1"/>
              </a:solidFill>
            </a:endParaRPr>
          </a:p>
          <a:p>
            <a:endParaRPr lang="en-US" altLang="ja-JP" sz="1000" b="1" dirty="0">
              <a:solidFill>
                <a:schemeClr val="tx1"/>
              </a:solidFill>
            </a:endParaRPr>
          </a:p>
          <a:p>
            <a:r>
              <a:rPr lang="ja-JP" altLang="en-US" sz="1000" b="1" dirty="0">
                <a:solidFill>
                  <a:schemeClr val="tx1"/>
                </a:solidFill>
              </a:rPr>
              <a:t>・応用基礎レベル（学部・学科等単位）</a:t>
            </a:r>
            <a:endParaRPr lang="en-US" altLang="ja-JP" sz="1000" b="1" dirty="0">
              <a:solidFill>
                <a:schemeClr val="tx1"/>
              </a:solidFill>
            </a:endParaRPr>
          </a:p>
          <a:p>
            <a:r>
              <a:rPr lang="ja-JP" altLang="en-US" sz="1000" dirty="0">
                <a:solidFill>
                  <a:schemeClr val="tx1"/>
                </a:solidFill>
              </a:rPr>
              <a:t>「大学等名」には学部・学科等名まで記載してください。</a:t>
            </a:r>
            <a:endParaRPr lang="en-US" altLang="ja-JP" sz="1000" dirty="0">
              <a:solidFill>
                <a:schemeClr val="tx1"/>
              </a:solidFill>
            </a:endParaRPr>
          </a:p>
          <a:p>
            <a:r>
              <a:rPr lang="ja-JP" altLang="en-US" sz="1000" b="1" dirty="0">
                <a:solidFill>
                  <a:schemeClr val="tx1"/>
                </a:solidFill>
              </a:rPr>
              <a:t>⇒○○大学（◇◇学部）　</a:t>
            </a:r>
            <a:endParaRPr kumimoji="1" lang="ja-JP" altLang="en-US" sz="1000" b="1" dirty="0">
              <a:solidFill>
                <a:schemeClr val="tx1"/>
              </a:solidFill>
            </a:endParaRPr>
          </a:p>
        </p:txBody>
      </p:sp>
      <p:sp>
        <p:nvSpPr>
          <p:cNvPr id="7" name="吹き出し: 折線 6">
            <a:extLst>
              <a:ext uri="{FF2B5EF4-FFF2-40B4-BE49-F238E27FC236}">
                <a16:creationId xmlns:a16="http://schemas.microsoft.com/office/drawing/2014/main" id="{B646BF30-ADC9-758B-1353-74DAC136B2E4}"/>
              </a:ext>
            </a:extLst>
          </p:cNvPr>
          <p:cNvSpPr/>
          <p:nvPr/>
        </p:nvSpPr>
        <p:spPr>
          <a:xfrm>
            <a:off x="873424" y="3442896"/>
            <a:ext cx="3775517" cy="2317687"/>
          </a:xfrm>
          <a:prstGeom prst="borderCallout2">
            <a:avLst>
              <a:gd name="adj1" fmla="val 26672"/>
              <a:gd name="adj2" fmla="val -5"/>
              <a:gd name="adj3" fmla="val 26671"/>
              <a:gd name="adj4" fmla="val -10445"/>
              <a:gd name="adj5" fmla="val -108642"/>
              <a:gd name="adj6" fmla="val -10368"/>
            </a:avLst>
          </a:prstGeom>
          <a:solidFill>
            <a:srgbClr val="FBE3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altLang="ja-JP" sz="1400" dirty="0">
              <a:solidFill>
                <a:schemeClr val="tx1"/>
              </a:solidFill>
            </a:endParaRPr>
          </a:p>
          <a:p>
            <a:r>
              <a:rPr lang="ja-JP" altLang="en-US" sz="1100" dirty="0">
                <a:solidFill>
                  <a:schemeClr val="tx1"/>
                </a:solidFill>
                <a:ea typeface="游ゴシック"/>
              </a:rPr>
              <a:t>申請する教育プログラムの概要について、適宜図や写真等も挿入し、</a:t>
            </a:r>
            <a:r>
              <a:rPr lang="ja-JP" altLang="en-US" sz="1100" b="1" dirty="0">
                <a:solidFill>
                  <a:schemeClr val="tx1"/>
                </a:solidFill>
                <a:ea typeface="游ゴシック"/>
              </a:rPr>
              <a:t>１ページにまとめて</a:t>
            </a:r>
            <a:r>
              <a:rPr lang="ja-JP" altLang="en-US" sz="1100" dirty="0">
                <a:solidFill>
                  <a:schemeClr val="tx1"/>
                </a:solidFill>
                <a:ea typeface="游ゴシック"/>
              </a:rPr>
              <a:t>記載してください。</a:t>
            </a:r>
            <a:endParaRPr lang="en-US" altLang="ja-JP" sz="1100" dirty="0">
              <a:solidFill>
                <a:schemeClr val="tx1"/>
              </a:solidFill>
              <a:ea typeface="游ゴシック"/>
            </a:endParaRPr>
          </a:p>
          <a:p>
            <a:r>
              <a:rPr lang="en-US" altLang="ja-JP" sz="1100" dirty="0">
                <a:solidFill>
                  <a:schemeClr val="tx1"/>
                </a:solidFill>
                <a:ea typeface="游ゴシック"/>
              </a:rPr>
              <a:t>※</a:t>
            </a:r>
            <a:r>
              <a:rPr lang="ja-JP" altLang="en-US" sz="1100" dirty="0">
                <a:solidFill>
                  <a:schemeClr val="tx1"/>
                </a:solidFill>
                <a:ea typeface="游ゴシック"/>
              </a:rPr>
              <a:t>フォントの種類や大きさ、色などは適宜変更願います</a:t>
            </a:r>
            <a:endParaRPr lang="en-US" altLang="ja-JP" sz="1100" dirty="0">
              <a:solidFill>
                <a:schemeClr val="tx1"/>
              </a:solidFill>
              <a:ea typeface="游ゴシック"/>
            </a:endParaRPr>
          </a:p>
          <a:p>
            <a:endParaRPr lang="ja-JP" altLang="en-US" sz="1100" dirty="0">
              <a:solidFill>
                <a:schemeClr val="tx1"/>
              </a:solidFill>
              <a:ea typeface="游ゴシック"/>
            </a:endParaRPr>
          </a:p>
          <a:p>
            <a:r>
              <a:rPr lang="ja-JP" altLang="en-US" sz="1100" dirty="0">
                <a:solidFill>
                  <a:schemeClr val="tx1"/>
                </a:solidFill>
                <a:ea typeface="游ゴシック"/>
              </a:rPr>
              <a:t>　</a:t>
            </a:r>
            <a:r>
              <a:rPr lang="ja-JP" altLang="en-US" sz="1100" b="1" u="sng" dirty="0">
                <a:solidFill>
                  <a:schemeClr val="tx1"/>
                </a:solidFill>
                <a:ea typeface="游ゴシック"/>
              </a:rPr>
              <a:t>必ず以下の４項目を含めて作成してください。</a:t>
            </a:r>
            <a:endParaRPr lang="en-US" altLang="ja-JP" sz="1100" b="1" u="sng" dirty="0">
              <a:solidFill>
                <a:schemeClr val="tx1"/>
              </a:solidFill>
              <a:ea typeface="游ゴシック"/>
            </a:endParaRPr>
          </a:p>
          <a:p>
            <a:r>
              <a:rPr lang="ja-JP" altLang="en-US" sz="1100" b="1" dirty="0">
                <a:solidFill>
                  <a:schemeClr val="tx1"/>
                </a:solidFill>
                <a:ea typeface="游ゴシック"/>
              </a:rPr>
              <a:t>　①プログラムの目的</a:t>
            </a:r>
            <a:endParaRPr lang="en-US" altLang="ja-JP" sz="1100" b="1" dirty="0">
              <a:solidFill>
                <a:schemeClr val="tx1"/>
              </a:solidFill>
              <a:ea typeface="游ゴシック"/>
            </a:endParaRPr>
          </a:p>
          <a:p>
            <a:r>
              <a:rPr lang="ja-JP" altLang="en-US" sz="1100" b="1" dirty="0">
                <a:solidFill>
                  <a:schemeClr val="tx1"/>
                </a:solidFill>
                <a:ea typeface="游ゴシック"/>
              </a:rPr>
              <a:t>　②身に付けられる能力</a:t>
            </a:r>
            <a:endParaRPr lang="en-US" altLang="ja-JP" sz="1100" b="1" dirty="0">
              <a:solidFill>
                <a:schemeClr val="tx1"/>
              </a:solidFill>
              <a:ea typeface="游ゴシック"/>
            </a:endParaRPr>
          </a:p>
          <a:p>
            <a:r>
              <a:rPr lang="ja-JP" altLang="en-US" sz="1100" b="1" dirty="0">
                <a:solidFill>
                  <a:schemeClr val="tx1"/>
                </a:solidFill>
                <a:ea typeface="游ゴシック"/>
              </a:rPr>
              <a:t>　③開講されている科目の構成（科目名・単位数）</a:t>
            </a:r>
            <a:endParaRPr lang="en-US" altLang="ja-JP" sz="1100" b="1" dirty="0">
              <a:solidFill>
                <a:schemeClr val="tx1"/>
              </a:solidFill>
              <a:ea typeface="游ゴシック"/>
            </a:endParaRPr>
          </a:p>
          <a:p>
            <a:r>
              <a:rPr lang="ja-JP" altLang="en-US" sz="1100" b="1" dirty="0">
                <a:solidFill>
                  <a:schemeClr val="tx1"/>
                </a:solidFill>
                <a:ea typeface="游ゴシック"/>
              </a:rPr>
              <a:t>　④修了要件</a:t>
            </a:r>
            <a:endParaRPr lang="en-US" altLang="ja-JP" sz="1100" b="1" dirty="0">
              <a:solidFill>
                <a:schemeClr val="tx1"/>
              </a:solidFill>
              <a:ea typeface="游ゴシック"/>
            </a:endParaRPr>
          </a:p>
          <a:p>
            <a:pPr algn="l"/>
            <a:r>
              <a:rPr lang="ja-JP" altLang="en-US" sz="1100" dirty="0">
                <a:solidFill>
                  <a:schemeClr val="tx1"/>
                </a:solidFill>
                <a:ea typeface="游ゴシック"/>
              </a:rPr>
              <a:t>　</a:t>
            </a:r>
            <a:endParaRPr lang="en-US" altLang="ja-JP" sz="1100" dirty="0">
              <a:solidFill>
                <a:schemeClr val="tx1"/>
              </a:solidFill>
              <a:ea typeface="游ゴシック"/>
            </a:endParaRPr>
          </a:p>
          <a:p>
            <a:pPr algn="l"/>
            <a:r>
              <a:rPr lang="ja-JP" altLang="en-US" sz="1100" dirty="0">
                <a:solidFill>
                  <a:schemeClr val="tx1"/>
                </a:solidFill>
                <a:ea typeface="游ゴシック"/>
              </a:rPr>
              <a:t>プラス選定に申請する場合は、上記に加えて「先導的で独自の工夫・特色」を含めて作成してください。</a:t>
            </a:r>
            <a:endParaRPr lang="en-US" altLang="ja-JP" sz="1100" dirty="0">
              <a:solidFill>
                <a:schemeClr val="tx1"/>
              </a:solidFill>
              <a:ea typeface="游ゴシック"/>
            </a:endParaRPr>
          </a:p>
          <a:p>
            <a:endParaRPr kumimoji="1" lang="ja-JP" altLang="en-US" sz="1000" dirty="0">
              <a:solidFill>
                <a:schemeClr val="tx1"/>
              </a:solidFill>
            </a:endParaRPr>
          </a:p>
        </p:txBody>
      </p:sp>
      <p:sp>
        <p:nvSpPr>
          <p:cNvPr id="10" name="吹き出し: 折線 9">
            <a:extLst>
              <a:ext uri="{FF2B5EF4-FFF2-40B4-BE49-F238E27FC236}">
                <a16:creationId xmlns:a16="http://schemas.microsoft.com/office/drawing/2014/main" id="{6EEFB6CC-EDA8-84ED-1887-FBC9882E6B3C}"/>
              </a:ext>
            </a:extLst>
          </p:cNvPr>
          <p:cNvSpPr/>
          <p:nvPr/>
        </p:nvSpPr>
        <p:spPr>
          <a:xfrm flipH="1">
            <a:off x="874133" y="2465112"/>
            <a:ext cx="3396938" cy="885444"/>
          </a:xfrm>
          <a:prstGeom prst="borderCallout2">
            <a:avLst>
              <a:gd name="adj1" fmla="val 33101"/>
              <a:gd name="adj2" fmla="val -182"/>
              <a:gd name="adj3" fmla="val 32744"/>
              <a:gd name="adj4" fmla="val -20158"/>
              <a:gd name="adj5" fmla="val -218280"/>
              <a:gd name="adj6" fmla="val -19687"/>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「教育プログラム名」</a:t>
            </a:r>
            <a:endParaRPr lang="en-US" altLang="ja-JP" sz="1000" dirty="0">
              <a:solidFill>
                <a:schemeClr val="tx1"/>
              </a:solidFill>
            </a:endParaRPr>
          </a:p>
          <a:p>
            <a:r>
              <a:rPr lang="ja-JP" altLang="en-US" sz="1000" dirty="0">
                <a:solidFill>
                  <a:schemeClr val="tx1"/>
                </a:solidFill>
              </a:rPr>
              <a:t>様式</a:t>
            </a:r>
            <a:r>
              <a:rPr lang="en-US" altLang="ja-JP" sz="1000" dirty="0">
                <a:solidFill>
                  <a:schemeClr val="tx1"/>
                </a:solidFill>
              </a:rPr>
              <a:t>1</a:t>
            </a:r>
            <a:r>
              <a:rPr lang="ja-JP" altLang="en-US" sz="1000" dirty="0">
                <a:solidFill>
                  <a:schemeClr val="tx1"/>
                </a:solidFill>
              </a:rPr>
              <a:t>および</a:t>
            </a:r>
            <a:r>
              <a:rPr lang="en-US" altLang="ja-JP" sz="1000" dirty="0">
                <a:solidFill>
                  <a:schemeClr val="tx1"/>
                </a:solidFill>
              </a:rPr>
              <a:t>HP</a:t>
            </a:r>
            <a:r>
              <a:rPr lang="ja-JP" altLang="en-US" sz="1000" dirty="0">
                <a:solidFill>
                  <a:schemeClr val="tx1"/>
                </a:solidFill>
              </a:rPr>
              <a:t>に記載のプログラム名と統一ください</a:t>
            </a:r>
            <a:endParaRPr lang="en-US" altLang="ja-JP" sz="1000" dirty="0">
              <a:solidFill>
                <a:schemeClr val="tx1"/>
              </a:solidFill>
            </a:endParaRPr>
          </a:p>
          <a:p>
            <a:endParaRPr lang="ja-JP" altLang="en-US" sz="1000" dirty="0">
              <a:solidFill>
                <a:schemeClr val="tx1"/>
              </a:solidFill>
            </a:endParaRPr>
          </a:p>
          <a:p>
            <a:r>
              <a:rPr lang="en-US" altLang="ja-JP" sz="1000" dirty="0">
                <a:solidFill>
                  <a:schemeClr val="tx1"/>
                </a:solidFill>
              </a:rPr>
              <a:t>※</a:t>
            </a:r>
            <a:r>
              <a:rPr lang="ja-JP" altLang="en-US" sz="1000" dirty="0">
                <a:solidFill>
                  <a:schemeClr val="tx1"/>
                </a:solidFill>
              </a:rPr>
              <a:t>応用基礎レベル（学部・学科等単位）の申請の場合、</a:t>
            </a:r>
            <a:endParaRPr lang="en-US" altLang="ja-JP" sz="1000" dirty="0">
              <a:solidFill>
                <a:schemeClr val="tx1"/>
              </a:solidFill>
            </a:endParaRPr>
          </a:p>
          <a:p>
            <a:r>
              <a:rPr lang="ja-JP" altLang="en-US" sz="1000" dirty="0">
                <a:solidFill>
                  <a:schemeClr val="tx1"/>
                </a:solidFill>
              </a:rPr>
              <a:t>プログラム名に学部・学科等名を含む必要があります。　</a:t>
            </a:r>
            <a:endParaRPr kumimoji="1" lang="ja-JP" altLang="en-US" sz="1000" dirty="0">
              <a:solidFill>
                <a:schemeClr val="tx1"/>
              </a:solidFill>
            </a:endParaRPr>
          </a:p>
        </p:txBody>
      </p:sp>
      <p:sp>
        <p:nvSpPr>
          <p:cNvPr id="3" name="テキスト ボックス 2">
            <a:extLst>
              <a:ext uri="{FF2B5EF4-FFF2-40B4-BE49-F238E27FC236}">
                <a16:creationId xmlns:a16="http://schemas.microsoft.com/office/drawing/2014/main" id="{58D551D8-C94D-A068-7090-901A98A7AEDF}"/>
              </a:ext>
            </a:extLst>
          </p:cNvPr>
          <p:cNvSpPr txBox="1"/>
          <p:nvPr/>
        </p:nvSpPr>
        <p:spPr>
          <a:xfrm>
            <a:off x="-1421026" y="120895"/>
            <a:ext cx="2263806" cy="369332"/>
          </a:xfrm>
          <a:prstGeom prst="rect">
            <a:avLst/>
          </a:prstGeom>
          <a:noFill/>
        </p:spPr>
        <p:txBody>
          <a:bodyPr wrap="square" rtlCol="0">
            <a:spAutoFit/>
          </a:bodyPr>
          <a:lstStyle/>
          <a:p>
            <a:r>
              <a:rPr kumimoji="1" lang="ja-JP" altLang="en-US" b="1" dirty="0">
                <a:solidFill>
                  <a:srgbClr val="FF0000"/>
                </a:solidFill>
              </a:rPr>
              <a:t>新規申請用</a:t>
            </a:r>
          </a:p>
        </p:txBody>
      </p:sp>
    </p:spTree>
    <p:extLst>
      <p:ext uri="{BB962C8B-B14F-4D97-AF65-F5344CB8AC3E}">
        <p14:creationId xmlns:p14="http://schemas.microsoft.com/office/powerpoint/2010/main" val="3831365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37180-880C-2EAE-F78A-0E15F82BA6AE}"/>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840263BD-A2BF-23B5-F1D7-A9A1B112313E}"/>
              </a:ext>
            </a:extLst>
          </p:cNvPr>
          <p:cNvSpPr/>
          <p:nvPr/>
        </p:nvSpPr>
        <p:spPr>
          <a:xfrm>
            <a:off x="127221" y="691763"/>
            <a:ext cx="8881607" cy="597143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AD7B3682-FA23-6071-A3C9-FB2E7621EF9D}"/>
              </a:ext>
            </a:extLst>
          </p:cNvPr>
          <p:cNvSpPr txBox="1"/>
          <p:nvPr/>
        </p:nvSpPr>
        <p:spPr>
          <a:xfrm>
            <a:off x="119270" y="691266"/>
            <a:ext cx="1041621" cy="276999"/>
          </a:xfrm>
          <a:prstGeom prst="rect">
            <a:avLst/>
          </a:prstGeom>
          <a:noFill/>
        </p:spPr>
        <p:txBody>
          <a:bodyPr wrap="square" rtlCol="0">
            <a:spAutoFit/>
          </a:bodyPr>
          <a:lstStyle/>
          <a:p>
            <a:r>
              <a:rPr kumimoji="1" lang="ja-JP" altLang="en-US" sz="1200" dirty="0"/>
              <a:t>取組概要</a:t>
            </a:r>
          </a:p>
        </p:txBody>
      </p:sp>
      <p:graphicFrame>
        <p:nvGraphicFramePr>
          <p:cNvPr id="14" name="表 13">
            <a:extLst>
              <a:ext uri="{FF2B5EF4-FFF2-40B4-BE49-F238E27FC236}">
                <a16:creationId xmlns:a16="http://schemas.microsoft.com/office/drawing/2014/main" id="{A4C35BEC-7F44-D731-03A4-3FE24040D5F3}"/>
              </a:ext>
            </a:extLst>
          </p:cNvPr>
          <p:cNvGraphicFramePr>
            <a:graphicFrameLocks noGrp="1"/>
          </p:cNvGraphicFramePr>
          <p:nvPr/>
        </p:nvGraphicFramePr>
        <p:xfrm>
          <a:off x="135173" y="94587"/>
          <a:ext cx="6209968" cy="503362"/>
        </p:xfrm>
        <a:graphic>
          <a:graphicData uri="http://schemas.openxmlformats.org/drawingml/2006/table">
            <a:tbl>
              <a:tblPr firstRow="1" bandRow="1">
                <a:tableStyleId>{5C22544A-7EE6-4342-B048-85BDC9FD1C3A}</a:tableStyleId>
              </a:tblPr>
              <a:tblGrid>
                <a:gridCol w="1541692">
                  <a:extLst>
                    <a:ext uri="{9D8B030D-6E8A-4147-A177-3AD203B41FA5}">
                      <a16:colId xmlns:a16="http://schemas.microsoft.com/office/drawing/2014/main" val="74502345"/>
                    </a:ext>
                  </a:extLst>
                </a:gridCol>
                <a:gridCol w="4668276">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大学等名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○○大学　</a:t>
                      </a:r>
                      <a:r>
                        <a:rPr kumimoji="1" lang="en-US" altLang="ja-JP" sz="1000" dirty="0">
                          <a:solidFill>
                            <a:schemeClr val="tx1"/>
                          </a:solidFill>
                        </a:rPr>
                        <a:t>or</a:t>
                      </a:r>
                      <a:r>
                        <a:rPr kumimoji="1" lang="ja-JP" altLang="en-US" sz="1000" dirty="0">
                          <a:solidFill>
                            <a:schemeClr val="tx1"/>
                          </a:solidFill>
                        </a:rPr>
                        <a:t>　○○大学（◇◇学部）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solidFill>
                            <a:schemeClr val="tx1"/>
                          </a:solidFill>
                        </a:rPr>
                        <a:t>教育プログラム名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○○大学応用基礎プログラム　</a:t>
                      </a:r>
                      <a:r>
                        <a:rPr kumimoji="1" lang="en-US" altLang="ja-JP" sz="1000" b="1" dirty="0">
                          <a:solidFill>
                            <a:schemeClr val="tx1"/>
                          </a:solidFill>
                        </a:rPr>
                        <a:t>or</a:t>
                      </a:r>
                      <a:r>
                        <a:rPr kumimoji="1" lang="ja-JP" altLang="en-US" sz="1000" b="1" dirty="0">
                          <a:solidFill>
                            <a:schemeClr val="tx1"/>
                          </a:solidFill>
                        </a:rPr>
                        <a:t>　○○大学応用基礎プログラム（○○学部）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graphicFrame>
        <p:nvGraphicFramePr>
          <p:cNvPr id="15" name="表 14">
            <a:extLst>
              <a:ext uri="{FF2B5EF4-FFF2-40B4-BE49-F238E27FC236}">
                <a16:creationId xmlns:a16="http://schemas.microsoft.com/office/drawing/2014/main" id="{CD93D49F-E589-DB6C-3241-F2AB062A190F}"/>
              </a:ext>
            </a:extLst>
          </p:cNvPr>
          <p:cNvGraphicFramePr>
            <a:graphicFrameLocks noGrp="1"/>
          </p:cNvGraphicFramePr>
          <p:nvPr>
            <p:extLst>
              <p:ext uri="{D42A27DB-BD31-4B8C-83A1-F6EECF244321}">
                <p14:modId xmlns:p14="http://schemas.microsoft.com/office/powerpoint/2010/main" val="3219443914"/>
              </p:ext>
            </p:extLst>
          </p:nvPr>
        </p:nvGraphicFramePr>
        <p:xfrm>
          <a:off x="6408752" y="94587"/>
          <a:ext cx="2615978" cy="503362"/>
        </p:xfrm>
        <a:graphic>
          <a:graphicData uri="http://schemas.openxmlformats.org/drawingml/2006/table">
            <a:tbl>
              <a:tblPr firstRow="1" bandRow="1">
                <a:tableStyleId>{5C22544A-7EE6-4342-B048-85BDC9FD1C3A}</a:tableStyleId>
              </a:tblPr>
              <a:tblGrid>
                <a:gridCol w="834020">
                  <a:extLst>
                    <a:ext uri="{9D8B030D-6E8A-4147-A177-3AD203B41FA5}">
                      <a16:colId xmlns:a16="http://schemas.microsoft.com/office/drawing/2014/main" val="74502345"/>
                    </a:ext>
                  </a:extLst>
                </a:gridCol>
                <a:gridCol w="1781958">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認定レベル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rPr>
                        <a:t>応用基礎レベル（大学等単位）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t>認定年度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t>令和○年度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sp>
        <p:nvSpPr>
          <p:cNvPr id="16" name="テキスト ボックス 15">
            <a:extLst>
              <a:ext uri="{FF2B5EF4-FFF2-40B4-BE49-F238E27FC236}">
                <a16:creationId xmlns:a16="http://schemas.microsoft.com/office/drawing/2014/main" id="{8048B72D-A1CB-5AD6-8D45-2519D7393364}"/>
              </a:ext>
            </a:extLst>
          </p:cNvPr>
          <p:cNvSpPr txBox="1"/>
          <p:nvPr/>
        </p:nvSpPr>
        <p:spPr>
          <a:xfrm>
            <a:off x="5804452" y="6648788"/>
            <a:ext cx="3212327" cy="215444"/>
          </a:xfrm>
          <a:prstGeom prst="rect">
            <a:avLst/>
          </a:prstGeom>
          <a:noFill/>
        </p:spPr>
        <p:txBody>
          <a:bodyPr wrap="square" rtlCol="0">
            <a:spAutoFit/>
          </a:bodyPr>
          <a:lstStyle/>
          <a:p>
            <a:pPr algn="r"/>
            <a:r>
              <a:rPr kumimoji="1" lang="ja-JP" altLang="en-US" sz="800" dirty="0"/>
              <a:t>数理・データサイエンス・</a:t>
            </a:r>
            <a:r>
              <a:rPr kumimoji="1" lang="en-US" altLang="ja-JP" sz="800" dirty="0"/>
              <a:t>AI</a:t>
            </a:r>
            <a:r>
              <a:rPr kumimoji="1" lang="ja-JP" altLang="en-US" sz="800" dirty="0"/>
              <a:t>教育プログラム認定制度　申請用</a:t>
            </a:r>
          </a:p>
        </p:txBody>
      </p:sp>
      <p:sp>
        <p:nvSpPr>
          <p:cNvPr id="17" name="吹き出し: 折線 16">
            <a:extLst>
              <a:ext uri="{FF2B5EF4-FFF2-40B4-BE49-F238E27FC236}">
                <a16:creationId xmlns:a16="http://schemas.microsoft.com/office/drawing/2014/main" id="{6E0BCE55-3092-900D-1C26-F9BAB0DB66B8}"/>
              </a:ext>
            </a:extLst>
          </p:cNvPr>
          <p:cNvSpPr/>
          <p:nvPr/>
        </p:nvSpPr>
        <p:spPr>
          <a:xfrm>
            <a:off x="5804452" y="805842"/>
            <a:ext cx="2528515" cy="920162"/>
          </a:xfrm>
          <a:prstGeom prst="borderCallout2">
            <a:avLst>
              <a:gd name="adj1" fmla="val 26677"/>
              <a:gd name="adj2" fmla="val 99991"/>
              <a:gd name="adj3" fmla="val 26677"/>
              <a:gd name="adj4" fmla="val 112844"/>
              <a:gd name="adj5" fmla="val -55552"/>
              <a:gd name="adj6" fmla="val 113026"/>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「申請レベル」</a:t>
            </a:r>
            <a:endParaRPr lang="en-US" altLang="ja-JP" sz="1000" b="1" dirty="0">
              <a:solidFill>
                <a:schemeClr val="tx1"/>
              </a:solidFill>
            </a:endParaRPr>
          </a:p>
          <a:p>
            <a:r>
              <a:rPr lang="ja-JP" altLang="en-US" sz="1000" dirty="0">
                <a:solidFill>
                  <a:schemeClr val="tx1"/>
                </a:solidFill>
              </a:rPr>
              <a:t>以下より選択して記載してください。</a:t>
            </a:r>
            <a:endParaRPr lang="en-US" altLang="ja-JP" sz="1000" dirty="0">
              <a:solidFill>
                <a:schemeClr val="tx1"/>
              </a:solidFill>
            </a:endParaRPr>
          </a:p>
          <a:p>
            <a:r>
              <a:rPr lang="ja-JP" altLang="en-US" sz="1000" b="1" dirty="0">
                <a:solidFill>
                  <a:schemeClr val="tx1"/>
                </a:solidFill>
              </a:rPr>
              <a:t>・応用基礎レベル（大学等単位）</a:t>
            </a:r>
            <a:endParaRPr lang="en-US" altLang="ja-JP" sz="1000" b="1" dirty="0">
              <a:solidFill>
                <a:schemeClr val="tx1"/>
              </a:solidFill>
            </a:endParaRPr>
          </a:p>
          <a:p>
            <a:r>
              <a:rPr lang="ja-JP" altLang="en-US" sz="1000" b="1" dirty="0">
                <a:solidFill>
                  <a:schemeClr val="tx1"/>
                </a:solidFill>
              </a:rPr>
              <a:t>・応用基礎レベル（学部・学科等単位）</a:t>
            </a:r>
            <a:endParaRPr lang="en-US" altLang="ja-JP" sz="1000" b="1" dirty="0">
              <a:solidFill>
                <a:schemeClr val="tx1"/>
              </a:solidFill>
            </a:endParaRPr>
          </a:p>
        </p:txBody>
      </p:sp>
      <p:sp>
        <p:nvSpPr>
          <p:cNvPr id="2" name="テキスト ボックス 1">
            <a:extLst>
              <a:ext uri="{FF2B5EF4-FFF2-40B4-BE49-F238E27FC236}">
                <a16:creationId xmlns:a16="http://schemas.microsoft.com/office/drawing/2014/main" id="{D21482B8-90DC-7F6C-07B1-620502E8156C}"/>
              </a:ext>
            </a:extLst>
          </p:cNvPr>
          <p:cNvSpPr txBox="1"/>
          <p:nvPr/>
        </p:nvSpPr>
        <p:spPr>
          <a:xfrm>
            <a:off x="9321554" y="1526959"/>
            <a:ext cx="2263806" cy="923330"/>
          </a:xfrm>
          <a:prstGeom prst="rect">
            <a:avLst/>
          </a:prstGeom>
          <a:noFill/>
        </p:spPr>
        <p:txBody>
          <a:bodyPr wrap="square" rtlCol="0">
            <a:spAutoFit/>
          </a:bodyPr>
          <a:lstStyle/>
          <a:p>
            <a:r>
              <a:rPr kumimoji="1" lang="ja-JP" altLang="en-US" dirty="0"/>
              <a:t>提出時には記載上の留意事項など不要な記載は削除願います</a:t>
            </a:r>
          </a:p>
        </p:txBody>
      </p:sp>
      <p:sp>
        <p:nvSpPr>
          <p:cNvPr id="8" name="テキスト ボックス 7">
            <a:extLst>
              <a:ext uri="{FF2B5EF4-FFF2-40B4-BE49-F238E27FC236}">
                <a16:creationId xmlns:a16="http://schemas.microsoft.com/office/drawing/2014/main" id="{60C1C465-F9C3-507B-0FA1-BCD95D2A680A}"/>
              </a:ext>
            </a:extLst>
          </p:cNvPr>
          <p:cNvSpPr txBox="1"/>
          <p:nvPr/>
        </p:nvSpPr>
        <p:spPr>
          <a:xfrm>
            <a:off x="2680265" y="5950278"/>
            <a:ext cx="3775517" cy="523220"/>
          </a:xfrm>
          <a:prstGeom prst="rect">
            <a:avLst/>
          </a:prstGeom>
          <a:solidFill>
            <a:srgbClr val="FBE3D6"/>
          </a:solidFill>
          <a:ln w="19050">
            <a:solidFill>
              <a:srgbClr val="FF0000"/>
            </a:solidFill>
          </a:ln>
        </p:spPr>
        <p:txBody>
          <a:bodyPr wrap="square" rtlCol="0">
            <a:spAutoFit/>
          </a:bodyPr>
          <a:lstStyle/>
          <a:p>
            <a:pPr algn="ctr"/>
            <a:r>
              <a:rPr kumimoji="1" lang="ja-JP" altLang="en-US" sz="1400" dirty="0"/>
              <a:t>本資料は文部科学省において公表資料として使用する可能性がございます</a:t>
            </a:r>
          </a:p>
        </p:txBody>
      </p:sp>
      <p:sp>
        <p:nvSpPr>
          <p:cNvPr id="4" name="吹き出し: 折線 3">
            <a:extLst>
              <a:ext uri="{FF2B5EF4-FFF2-40B4-BE49-F238E27FC236}">
                <a16:creationId xmlns:a16="http://schemas.microsoft.com/office/drawing/2014/main" id="{616FBBD6-068A-C2A0-B84B-34CBF03379B9}"/>
              </a:ext>
            </a:extLst>
          </p:cNvPr>
          <p:cNvSpPr/>
          <p:nvPr/>
        </p:nvSpPr>
        <p:spPr>
          <a:xfrm flipH="1">
            <a:off x="873424" y="793095"/>
            <a:ext cx="3379222" cy="1579677"/>
          </a:xfrm>
          <a:prstGeom prst="borderCallout2">
            <a:avLst>
              <a:gd name="adj1" fmla="val 28391"/>
              <a:gd name="adj2" fmla="val 276"/>
              <a:gd name="adj3" fmla="val 28687"/>
              <a:gd name="adj4" fmla="val -8909"/>
              <a:gd name="adj5" fmla="val -31789"/>
              <a:gd name="adj6" fmla="val -8896"/>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「大学等名」 </a:t>
            </a:r>
            <a:endParaRPr lang="en-US" altLang="ja-JP" sz="1000" b="1" dirty="0">
              <a:solidFill>
                <a:schemeClr val="tx1"/>
              </a:solidFill>
            </a:endParaRPr>
          </a:p>
          <a:p>
            <a:endParaRPr lang="en-US" altLang="ja-JP" sz="1000" b="1" dirty="0">
              <a:solidFill>
                <a:schemeClr val="tx1"/>
              </a:solidFill>
            </a:endParaRPr>
          </a:p>
          <a:p>
            <a:r>
              <a:rPr lang="ja-JP" altLang="en-US" sz="1000" b="1" dirty="0">
                <a:solidFill>
                  <a:schemeClr val="tx1"/>
                </a:solidFill>
              </a:rPr>
              <a:t>・応用基礎レベル（大学等単位）</a:t>
            </a:r>
            <a:endParaRPr lang="en-US" altLang="ja-JP" sz="1000" b="1" dirty="0">
              <a:solidFill>
                <a:schemeClr val="tx1"/>
              </a:solidFill>
            </a:endParaRPr>
          </a:p>
          <a:p>
            <a:r>
              <a:rPr lang="ja-JP" altLang="en-US" sz="1000" dirty="0">
                <a:solidFill>
                  <a:schemeClr val="tx1"/>
                </a:solidFill>
              </a:rPr>
              <a:t>「大学等名」には校名のみ記載してください。</a:t>
            </a:r>
            <a:endParaRPr lang="en-US" altLang="ja-JP" sz="1000" b="1" dirty="0">
              <a:solidFill>
                <a:schemeClr val="tx1"/>
              </a:solidFill>
            </a:endParaRPr>
          </a:p>
          <a:p>
            <a:r>
              <a:rPr lang="ja-JP" altLang="en-US" sz="1000" b="1" dirty="0">
                <a:solidFill>
                  <a:schemeClr val="tx1"/>
                </a:solidFill>
              </a:rPr>
              <a:t>⇒○○大学／〇〇高等専門学校</a:t>
            </a:r>
            <a:endParaRPr lang="en-US" altLang="ja-JP" sz="1000" b="1" dirty="0">
              <a:solidFill>
                <a:schemeClr val="tx1"/>
              </a:solidFill>
            </a:endParaRPr>
          </a:p>
          <a:p>
            <a:endParaRPr lang="en-US" altLang="ja-JP" sz="1000" b="1" dirty="0">
              <a:solidFill>
                <a:schemeClr val="tx1"/>
              </a:solidFill>
            </a:endParaRPr>
          </a:p>
          <a:p>
            <a:r>
              <a:rPr lang="ja-JP" altLang="en-US" sz="1000" b="1" dirty="0">
                <a:solidFill>
                  <a:schemeClr val="tx1"/>
                </a:solidFill>
              </a:rPr>
              <a:t>・応用基礎レベル（学部・学科等単位）</a:t>
            </a:r>
            <a:endParaRPr lang="en-US" altLang="ja-JP" sz="1000" b="1" dirty="0">
              <a:solidFill>
                <a:schemeClr val="tx1"/>
              </a:solidFill>
            </a:endParaRPr>
          </a:p>
          <a:p>
            <a:r>
              <a:rPr lang="ja-JP" altLang="en-US" sz="1000" dirty="0">
                <a:solidFill>
                  <a:schemeClr val="tx1"/>
                </a:solidFill>
              </a:rPr>
              <a:t>「大学等名」には学部・学科等名まで記載してください。</a:t>
            </a:r>
            <a:endParaRPr lang="en-US" altLang="ja-JP" sz="1000" dirty="0">
              <a:solidFill>
                <a:schemeClr val="tx1"/>
              </a:solidFill>
            </a:endParaRPr>
          </a:p>
          <a:p>
            <a:r>
              <a:rPr lang="ja-JP" altLang="en-US" sz="1000" b="1" dirty="0">
                <a:solidFill>
                  <a:schemeClr val="tx1"/>
                </a:solidFill>
              </a:rPr>
              <a:t>⇒○○大学（◇◇学部）　</a:t>
            </a:r>
            <a:endParaRPr kumimoji="1" lang="ja-JP" altLang="en-US" sz="1000" b="1" dirty="0">
              <a:solidFill>
                <a:schemeClr val="tx1"/>
              </a:solidFill>
            </a:endParaRPr>
          </a:p>
        </p:txBody>
      </p:sp>
      <p:sp>
        <p:nvSpPr>
          <p:cNvPr id="7" name="吹き出し: 折線 6">
            <a:extLst>
              <a:ext uri="{FF2B5EF4-FFF2-40B4-BE49-F238E27FC236}">
                <a16:creationId xmlns:a16="http://schemas.microsoft.com/office/drawing/2014/main" id="{E9F907EF-6E9F-3309-31B0-C0B8DBE50562}"/>
              </a:ext>
            </a:extLst>
          </p:cNvPr>
          <p:cNvSpPr/>
          <p:nvPr/>
        </p:nvSpPr>
        <p:spPr>
          <a:xfrm>
            <a:off x="873424" y="3442896"/>
            <a:ext cx="3775517" cy="2317687"/>
          </a:xfrm>
          <a:prstGeom prst="borderCallout2">
            <a:avLst>
              <a:gd name="adj1" fmla="val 26672"/>
              <a:gd name="adj2" fmla="val -5"/>
              <a:gd name="adj3" fmla="val 26671"/>
              <a:gd name="adj4" fmla="val -10445"/>
              <a:gd name="adj5" fmla="val -108642"/>
              <a:gd name="adj6" fmla="val -10368"/>
            </a:avLst>
          </a:prstGeom>
          <a:solidFill>
            <a:srgbClr val="FBE3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altLang="ja-JP" sz="1400" dirty="0">
              <a:solidFill>
                <a:schemeClr val="tx1"/>
              </a:solidFill>
            </a:endParaRPr>
          </a:p>
          <a:p>
            <a:r>
              <a:rPr lang="ja-JP" altLang="en-US" sz="1100" dirty="0">
                <a:solidFill>
                  <a:schemeClr val="tx1"/>
                </a:solidFill>
                <a:ea typeface="游ゴシック"/>
              </a:rPr>
              <a:t>申請する教育プログラムの概要について、適宜図や写真等も挿入し、</a:t>
            </a:r>
            <a:r>
              <a:rPr lang="ja-JP" altLang="en-US" sz="1100" b="1" dirty="0">
                <a:solidFill>
                  <a:schemeClr val="tx1"/>
                </a:solidFill>
                <a:ea typeface="游ゴシック"/>
              </a:rPr>
              <a:t>１ページにまとめて</a:t>
            </a:r>
            <a:r>
              <a:rPr lang="ja-JP" altLang="en-US" sz="1100" dirty="0">
                <a:solidFill>
                  <a:schemeClr val="tx1"/>
                </a:solidFill>
                <a:ea typeface="游ゴシック"/>
              </a:rPr>
              <a:t>記載してください。</a:t>
            </a:r>
            <a:endParaRPr lang="en-US" altLang="ja-JP" sz="1100" dirty="0">
              <a:solidFill>
                <a:schemeClr val="tx1"/>
              </a:solidFill>
              <a:ea typeface="游ゴシック"/>
            </a:endParaRPr>
          </a:p>
          <a:p>
            <a:r>
              <a:rPr lang="en-US" altLang="ja-JP" sz="1100" dirty="0">
                <a:solidFill>
                  <a:schemeClr val="tx1"/>
                </a:solidFill>
                <a:ea typeface="游ゴシック"/>
              </a:rPr>
              <a:t>※</a:t>
            </a:r>
            <a:r>
              <a:rPr lang="ja-JP" altLang="en-US" sz="1100" dirty="0">
                <a:solidFill>
                  <a:schemeClr val="tx1"/>
                </a:solidFill>
                <a:ea typeface="游ゴシック"/>
              </a:rPr>
              <a:t>フォントの種類や大きさ、色などは適宜変更願います</a:t>
            </a:r>
            <a:endParaRPr lang="en-US" altLang="ja-JP" sz="1100" dirty="0">
              <a:solidFill>
                <a:schemeClr val="tx1"/>
              </a:solidFill>
              <a:ea typeface="游ゴシック"/>
            </a:endParaRPr>
          </a:p>
          <a:p>
            <a:endParaRPr lang="ja-JP" altLang="en-US" sz="1100" dirty="0">
              <a:solidFill>
                <a:schemeClr val="tx1"/>
              </a:solidFill>
              <a:ea typeface="游ゴシック"/>
            </a:endParaRPr>
          </a:p>
          <a:p>
            <a:r>
              <a:rPr lang="ja-JP" altLang="en-US" sz="1100" dirty="0">
                <a:solidFill>
                  <a:schemeClr val="tx1"/>
                </a:solidFill>
                <a:ea typeface="游ゴシック"/>
              </a:rPr>
              <a:t>　</a:t>
            </a:r>
            <a:r>
              <a:rPr lang="ja-JP" altLang="en-US" sz="1100" b="1" u="sng" dirty="0">
                <a:solidFill>
                  <a:schemeClr val="tx1"/>
                </a:solidFill>
                <a:ea typeface="游ゴシック"/>
              </a:rPr>
              <a:t>必ず以下の４項目を含めて作成してください。</a:t>
            </a:r>
            <a:endParaRPr lang="en-US" altLang="ja-JP" sz="1100" b="1" u="sng" dirty="0">
              <a:solidFill>
                <a:schemeClr val="tx1"/>
              </a:solidFill>
              <a:ea typeface="游ゴシック"/>
            </a:endParaRPr>
          </a:p>
          <a:p>
            <a:r>
              <a:rPr lang="ja-JP" altLang="en-US" sz="1100" b="1" dirty="0">
                <a:solidFill>
                  <a:schemeClr val="tx1"/>
                </a:solidFill>
                <a:ea typeface="游ゴシック"/>
              </a:rPr>
              <a:t>　①プログラムの目的</a:t>
            </a:r>
            <a:endParaRPr lang="en-US" altLang="ja-JP" sz="1100" b="1" dirty="0">
              <a:solidFill>
                <a:schemeClr val="tx1"/>
              </a:solidFill>
              <a:ea typeface="游ゴシック"/>
            </a:endParaRPr>
          </a:p>
          <a:p>
            <a:r>
              <a:rPr lang="ja-JP" altLang="en-US" sz="1100" b="1" dirty="0">
                <a:solidFill>
                  <a:schemeClr val="tx1"/>
                </a:solidFill>
                <a:ea typeface="游ゴシック"/>
              </a:rPr>
              <a:t>　②身に付けられる能力</a:t>
            </a:r>
            <a:endParaRPr lang="en-US" altLang="ja-JP" sz="1100" b="1" dirty="0">
              <a:solidFill>
                <a:schemeClr val="tx1"/>
              </a:solidFill>
              <a:ea typeface="游ゴシック"/>
            </a:endParaRPr>
          </a:p>
          <a:p>
            <a:r>
              <a:rPr lang="ja-JP" altLang="en-US" sz="1100" b="1" dirty="0">
                <a:solidFill>
                  <a:schemeClr val="tx1"/>
                </a:solidFill>
                <a:ea typeface="游ゴシック"/>
              </a:rPr>
              <a:t>　③開講されている科目の構成（科目名・単位数）</a:t>
            </a:r>
            <a:endParaRPr lang="en-US" altLang="ja-JP" sz="1100" b="1" dirty="0">
              <a:solidFill>
                <a:schemeClr val="tx1"/>
              </a:solidFill>
              <a:ea typeface="游ゴシック"/>
            </a:endParaRPr>
          </a:p>
          <a:p>
            <a:r>
              <a:rPr lang="ja-JP" altLang="en-US" sz="1100" b="1" dirty="0">
                <a:solidFill>
                  <a:schemeClr val="tx1"/>
                </a:solidFill>
                <a:ea typeface="游ゴシック"/>
              </a:rPr>
              <a:t>　④修了要件</a:t>
            </a:r>
            <a:endParaRPr lang="en-US" altLang="ja-JP" sz="1100" b="1" dirty="0">
              <a:solidFill>
                <a:schemeClr val="tx1"/>
              </a:solidFill>
              <a:ea typeface="游ゴシック"/>
            </a:endParaRPr>
          </a:p>
          <a:p>
            <a:pPr algn="l"/>
            <a:r>
              <a:rPr lang="ja-JP" altLang="en-US" sz="1100" dirty="0">
                <a:solidFill>
                  <a:schemeClr val="tx1"/>
                </a:solidFill>
                <a:ea typeface="游ゴシック"/>
              </a:rPr>
              <a:t>　</a:t>
            </a:r>
            <a:endParaRPr lang="en-US" altLang="ja-JP" sz="1100" dirty="0">
              <a:solidFill>
                <a:schemeClr val="tx1"/>
              </a:solidFill>
              <a:ea typeface="游ゴシック"/>
            </a:endParaRPr>
          </a:p>
          <a:p>
            <a:pPr algn="l"/>
            <a:r>
              <a:rPr lang="ja-JP" altLang="en-US" sz="1100" dirty="0">
                <a:solidFill>
                  <a:schemeClr val="tx1"/>
                </a:solidFill>
                <a:ea typeface="游ゴシック"/>
              </a:rPr>
              <a:t>プラス選定に申請する場合は、上記に加えて「先導的で独自の工夫・特色」を含めて作成してください。</a:t>
            </a:r>
            <a:endParaRPr lang="en-US" altLang="ja-JP" sz="1100" dirty="0">
              <a:solidFill>
                <a:schemeClr val="tx1"/>
              </a:solidFill>
              <a:ea typeface="游ゴシック"/>
            </a:endParaRPr>
          </a:p>
          <a:p>
            <a:endParaRPr kumimoji="1" lang="ja-JP" altLang="en-US" sz="1000" dirty="0">
              <a:solidFill>
                <a:schemeClr val="tx1"/>
              </a:solidFill>
            </a:endParaRPr>
          </a:p>
        </p:txBody>
      </p:sp>
      <p:sp>
        <p:nvSpPr>
          <p:cNvPr id="10" name="吹き出し: 折線 9">
            <a:extLst>
              <a:ext uri="{FF2B5EF4-FFF2-40B4-BE49-F238E27FC236}">
                <a16:creationId xmlns:a16="http://schemas.microsoft.com/office/drawing/2014/main" id="{C52A8BEB-9B9C-BF81-EC16-2F0D85915738}"/>
              </a:ext>
            </a:extLst>
          </p:cNvPr>
          <p:cNvSpPr/>
          <p:nvPr/>
        </p:nvSpPr>
        <p:spPr>
          <a:xfrm flipH="1">
            <a:off x="874133" y="2465112"/>
            <a:ext cx="3396938" cy="885444"/>
          </a:xfrm>
          <a:prstGeom prst="borderCallout2">
            <a:avLst>
              <a:gd name="adj1" fmla="val 33101"/>
              <a:gd name="adj2" fmla="val -182"/>
              <a:gd name="adj3" fmla="val 32744"/>
              <a:gd name="adj4" fmla="val -20158"/>
              <a:gd name="adj5" fmla="val -218280"/>
              <a:gd name="adj6" fmla="val -19687"/>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「教育プログラム名」</a:t>
            </a:r>
            <a:endParaRPr lang="en-US" altLang="ja-JP" sz="1000" dirty="0">
              <a:solidFill>
                <a:schemeClr val="tx1"/>
              </a:solidFill>
            </a:endParaRPr>
          </a:p>
          <a:p>
            <a:r>
              <a:rPr lang="ja-JP" altLang="en-US" sz="1000" dirty="0">
                <a:solidFill>
                  <a:schemeClr val="tx1"/>
                </a:solidFill>
              </a:rPr>
              <a:t>様式</a:t>
            </a:r>
            <a:r>
              <a:rPr lang="en-US" altLang="ja-JP" sz="1000" dirty="0">
                <a:solidFill>
                  <a:schemeClr val="tx1"/>
                </a:solidFill>
              </a:rPr>
              <a:t>1</a:t>
            </a:r>
            <a:r>
              <a:rPr lang="ja-JP" altLang="en-US" sz="1000" dirty="0">
                <a:solidFill>
                  <a:schemeClr val="tx1"/>
                </a:solidFill>
              </a:rPr>
              <a:t>および</a:t>
            </a:r>
            <a:r>
              <a:rPr lang="en-US" altLang="ja-JP" sz="1000" dirty="0">
                <a:solidFill>
                  <a:schemeClr val="tx1"/>
                </a:solidFill>
              </a:rPr>
              <a:t>HP</a:t>
            </a:r>
            <a:r>
              <a:rPr lang="ja-JP" altLang="en-US" sz="1000" dirty="0">
                <a:solidFill>
                  <a:schemeClr val="tx1"/>
                </a:solidFill>
              </a:rPr>
              <a:t>に記載のプログラム名と統一ください</a:t>
            </a:r>
            <a:endParaRPr lang="en-US" altLang="ja-JP" sz="1000" dirty="0">
              <a:solidFill>
                <a:schemeClr val="tx1"/>
              </a:solidFill>
            </a:endParaRPr>
          </a:p>
          <a:p>
            <a:endParaRPr lang="ja-JP" altLang="en-US" sz="1000" dirty="0">
              <a:solidFill>
                <a:schemeClr val="tx1"/>
              </a:solidFill>
            </a:endParaRPr>
          </a:p>
          <a:p>
            <a:r>
              <a:rPr lang="en-US" altLang="ja-JP" sz="1000" dirty="0">
                <a:solidFill>
                  <a:schemeClr val="tx1"/>
                </a:solidFill>
              </a:rPr>
              <a:t>※</a:t>
            </a:r>
            <a:r>
              <a:rPr lang="ja-JP" altLang="en-US" sz="1000" dirty="0">
                <a:solidFill>
                  <a:schemeClr val="tx1"/>
                </a:solidFill>
              </a:rPr>
              <a:t>応用基礎レベル（学部・学科等単位）の申請の場合、</a:t>
            </a:r>
            <a:endParaRPr lang="en-US" altLang="ja-JP" sz="1000" dirty="0">
              <a:solidFill>
                <a:schemeClr val="tx1"/>
              </a:solidFill>
            </a:endParaRPr>
          </a:p>
          <a:p>
            <a:r>
              <a:rPr lang="ja-JP" altLang="en-US" sz="1000" dirty="0">
                <a:solidFill>
                  <a:schemeClr val="tx1"/>
                </a:solidFill>
              </a:rPr>
              <a:t>プログラム名に学部・学科等名を含む必要があります。　</a:t>
            </a:r>
            <a:endParaRPr kumimoji="1" lang="ja-JP" altLang="en-US" sz="1000" dirty="0">
              <a:solidFill>
                <a:schemeClr val="tx1"/>
              </a:solidFill>
            </a:endParaRPr>
          </a:p>
        </p:txBody>
      </p:sp>
      <p:sp>
        <p:nvSpPr>
          <p:cNvPr id="11" name="テキスト ボックス 10">
            <a:extLst>
              <a:ext uri="{FF2B5EF4-FFF2-40B4-BE49-F238E27FC236}">
                <a16:creationId xmlns:a16="http://schemas.microsoft.com/office/drawing/2014/main" id="{52B8AC3D-C2EA-9A3A-2CBE-FAA115B915BA}"/>
              </a:ext>
            </a:extLst>
          </p:cNvPr>
          <p:cNvSpPr txBox="1"/>
          <p:nvPr/>
        </p:nvSpPr>
        <p:spPr>
          <a:xfrm>
            <a:off x="-2192244" y="94587"/>
            <a:ext cx="2263806" cy="369332"/>
          </a:xfrm>
          <a:prstGeom prst="rect">
            <a:avLst/>
          </a:prstGeom>
          <a:noFill/>
        </p:spPr>
        <p:txBody>
          <a:bodyPr wrap="square" rtlCol="0">
            <a:spAutoFit/>
          </a:bodyPr>
          <a:lstStyle/>
          <a:p>
            <a:r>
              <a:rPr lang="ja-JP" altLang="en-US" b="1" dirty="0">
                <a:solidFill>
                  <a:srgbClr val="FF0000"/>
                </a:solidFill>
              </a:rPr>
              <a:t>プラスのみ申請用</a:t>
            </a:r>
            <a:endParaRPr kumimoji="1" lang="ja-JP" altLang="en-US" b="1" dirty="0">
              <a:solidFill>
                <a:srgbClr val="FF0000"/>
              </a:solidFill>
            </a:endParaRPr>
          </a:p>
        </p:txBody>
      </p:sp>
      <p:sp>
        <p:nvSpPr>
          <p:cNvPr id="12" name="吹き出し: 折線 11">
            <a:extLst>
              <a:ext uri="{FF2B5EF4-FFF2-40B4-BE49-F238E27FC236}">
                <a16:creationId xmlns:a16="http://schemas.microsoft.com/office/drawing/2014/main" id="{72D3010D-5C18-D844-D687-8273454A4E16}"/>
              </a:ext>
            </a:extLst>
          </p:cNvPr>
          <p:cNvSpPr/>
          <p:nvPr/>
        </p:nvSpPr>
        <p:spPr>
          <a:xfrm>
            <a:off x="5595316" y="1915699"/>
            <a:ext cx="2674551" cy="798517"/>
          </a:xfrm>
          <a:prstGeom prst="borderCallout2">
            <a:avLst>
              <a:gd name="adj1" fmla="val 27661"/>
              <a:gd name="adj2" fmla="val 99848"/>
              <a:gd name="adj3" fmla="val 27661"/>
              <a:gd name="adj4" fmla="val 108740"/>
              <a:gd name="adj5" fmla="val -179702"/>
              <a:gd name="adj6" fmla="val 107672"/>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「認定年度」</a:t>
            </a:r>
            <a:endParaRPr lang="en-US" altLang="ja-JP" sz="1000" b="1" dirty="0">
              <a:solidFill>
                <a:schemeClr val="tx1"/>
              </a:solidFill>
            </a:endParaRPr>
          </a:p>
          <a:p>
            <a:endParaRPr lang="en-US" altLang="ja-JP" sz="1000" dirty="0">
              <a:solidFill>
                <a:schemeClr val="tx1"/>
              </a:solidFill>
            </a:endParaRPr>
          </a:p>
          <a:p>
            <a:r>
              <a:rPr lang="ja-JP" altLang="en-US" sz="1000" dirty="0">
                <a:solidFill>
                  <a:schemeClr val="tx1"/>
                </a:solidFill>
              </a:rPr>
              <a:t>そのレベルが認定された年度を記載してください。</a:t>
            </a:r>
            <a:endParaRPr lang="en-US" altLang="ja-JP" sz="1000" dirty="0">
              <a:solidFill>
                <a:schemeClr val="tx1"/>
              </a:solidFill>
            </a:endParaRPr>
          </a:p>
        </p:txBody>
      </p:sp>
    </p:spTree>
    <p:extLst>
      <p:ext uri="{BB962C8B-B14F-4D97-AF65-F5344CB8AC3E}">
        <p14:creationId xmlns:p14="http://schemas.microsoft.com/office/powerpoint/2010/main" val="129173276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682</Words>
  <Application>Microsoft Office PowerPoint</Application>
  <PresentationFormat>画面に合わせる (4:3)</PresentationFormat>
  <Paragraphs>87</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created xsi:type="dcterms:W3CDTF">2025-10-09T06:52:45Z</dcterms:created>
  <dcterms:modified xsi:type="dcterms:W3CDTF">2025-10-09T06:52:51Z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2025-10-09T06:52:51Z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0b7204ad-ac83-48cb-b4e1-baab28da5b08</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