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317" r:id="rId4"/>
    <p:sldId id="259" r:id="rId5"/>
    <p:sldId id="306" r:id="rId6"/>
    <p:sldId id="271" r:id="rId7"/>
    <p:sldId id="291" r:id="rId8"/>
    <p:sldId id="307" r:id="rId9"/>
    <p:sldId id="262" r:id="rId10"/>
    <p:sldId id="319" r:id="rId11"/>
    <p:sldId id="318" r:id="rId12"/>
    <p:sldId id="268" r:id="rId13"/>
    <p:sldId id="309" r:id="rId14"/>
    <p:sldId id="310" r:id="rId15"/>
    <p:sldId id="269" r:id="rId16"/>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SU 横山 宗明" initials="S横宗" lastIdx="12" clrIdx="0">
    <p:extLst>
      <p:ext uri="{19B8F6BF-5375-455C-9EA6-DF929625EA0E}">
        <p15:presenceInfo xmlns:p15="http://schemas.microsoft.com/office/powerpoint/2012/main" userId="S::aki@mri.co.jp::12c47b8b-d234-4ee6-9e3c-c0ad45e28e7a" providerId="AD"/>
      </p:ext>
    </p:extLst>
  </p:cmAuthor>
  <p:cmAuthor id="2" name="m" initials="m" lastIdx="23" clrIdx="1">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E081"/>
    <a:srgbClr val="62AB37"/>
    <a:srgbClr val="3FA34D"/>
    <a:srgbClr val="CCFFCC"/>
    <a:srgbClr val="936C4C"/>
    <a:srgbClr val="A898E5"/>
    <a:srgbClr val="8EB4E3"/>
    <a:srgbClr val="4F81BD"/>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4622" autoAdjust="0"/>
  </p:normalViewPr>
  <p:slideViewPr>
    <p:cSldViewPr>
      <p:cViewPr varScale="1">
        <p:scale>
          <a:sx n="118" d="100"/>
          <a:sy n="118" d="100"/>
        </p:scale>
        <p:origin x="1302"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4BE716C2-1F62-4F00-A5D8-BF0AC60F44F0}" type="datetimeFigureOut">
              <a:rPr kumimoji="1" lang="ja-JP" altLang="en-US" smtClean="0"/>
              <a:t>2025/5/23</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58DA4D4A-4D02-4FAE-82C1-9E91E725E752}" type="slidenum">
              <a:rPr kumimoji="1" lang="ja-JP" altLang="en-US" smtClean="0"/>
              <a:t>‹#›</a:t>
            </a:fld>
            <a:endParaRPr kumimoji="1" lang="ja-JP" altLang="en-US"/>
          </a:p>
        </p:txBody>
      </p:sp>
    </p:spTree>
    <p:extLst>
      <p:ext uri="{BB962C8B-B14F-4D97-AF65-F5344CB8AC3E}">
        <p14:creationId xmlns:p14="http://schemas.microsoft.com/office/powerpoint/2010/main" val="629078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890940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714996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429892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7677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113594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261598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545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7019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188837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1933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4041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2025/5/23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2025/5/23</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80356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1" y="392212"/>
            <a:ext cx="8583519"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8570768"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4" y="1863444"/>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103204" y="2213536"/>
            <a:ext cx="4875000"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㉕行以内）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a:t>
            </a:r>
            <a:r>
              <a:rPr lang="ja-JP" altLang="en-US" sz="1200" dirty="0">
                <a:solidFill>
                  <a:srgbClr val="FFC000"/>
                </a:solidFill>
                <a:latin typeface="+mn-ea"/>
              </a:rPr>
              <a:t>７５０文字以内を厳守すること。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4" name="正方形/長方形 23"/>
          <p:cNvSpPr/>
          <p:nvPr/>
        </p:nvSpPr>
        <p:spPr>
          <a:xfrm>
            <a:off x="5130585" y="2204864"/>
            <a:ext cx="4681113" cy="461503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pPr marL="108000" indent="-108000"/>
            <a:r>
              <a:rPr lang="ja-JP" altLang="en-US" sz="1200" dirty="0">
                <a:solidFill>
                  <a:srgbClr val="FFC000"/>
                </a:solidFill>
                <a:latin typeface="+mn-ea"/>
              </a:rPr>
              <a:t>▼事業を推進するために構築する連携機関を含めた体制を記載すること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所用経費</a:t>
            </a:r>
            <a:endParaRPr kumimoji="1" lang="ja-JP" altLang="en-US" b="1" dirty="0"/>
          </a:p>
        </p:txBody>
      </p:sp>
      <p:sp>
        <p:nvSpPr>
          <p:cNvPr id="18" name="正方形/長方形 17"/>
          <p:cNvSpPr/>
          <p:nvPr/>
        </p:nvSpPr>
        <p:spPr>
          <a:xfrm>
            <a:off x="1269853" y="1378108"/>
            <a:ext cx="8570769"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337376" y="11229"/>
            <a:ext cx="1609464" cy="307777"/>
          </a:xfrm>
          <a:prstGeom prst="rect">
            <a:avLst/>
          </a:prstGeom>
          <a:noFill/>
        </p:spPr>
        <p:txBody>
          <a:bodyPr wrap="square" rtlCol="0">
            <a:spAutoFit/>
          </a:bodyPr>
          <a:lstStyle/>
          <a:p>
            <a:pPr algn="ctr"/>
            <a:r>
              <a:rPr lang="en-US" altLang="ja-JP" sz="1400" b="1" dirty="0">
                <a:solidFill>
                  <a:schemeClr val="bg1"/>
                </a:solidFill>
              </a:rPr>
              <a:t>【</a:t>
            </a:r>
            <a:r>
              <a:rPr kumimoji="1" lang="ja-JP" altLang="en-US" sz="1400" b="1" dirty="0">
                <a:solidFill>
                  <a:schemeClr val="bg1"/>
                </a:solidFill>
              </a:rPr>
              <a:t>様式１－３</a:t>
            </a:r>
            <a:r>
              <a:rPr kumimoji="1" lang="en-US" altLang="ja-JP" sz="1400" b="1" dirty="0">
                <a:solidFill>
                  <a:schemeClr val="bg1"/>
                </a:solidFill>
              </a:rPr>
              <a:t>】</a:t>
            </a:r>
            <a:endParaRPr kumimoji="1" lang="ja-JP" altLang="en-US" sz="1400" b="1" dirty="0">
              <a:solidFill>
                <a:schemeClr val="bg1"/>
              </a:solidFill>
            </a:endParaRPr>
          </a:p>
        </p:txBody>
      </p:sp>
      <p:sp>
        <p:nvSpPr>
          <p:cNvPr id="25" name="テキスト ボックス 24"/>
          <p:cNvSpPr txBox="1"/>
          <p:nvPr/>
        </p:nvSpPr>
        <p:spPr>
          <a:xfrm>
            <a:off x="-136112" y="-6132"/>
            <a:ext cx="8761520"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sp>
        <p:nvSpPr>
          <p:cNvPr id="19" name="角丸四角形 5">
            <a:extLst>
              <a:ext uri="{FF2B5EF4-FFF2-40B4-BE49-F238E27FC236}">
                <a16:creationId xmlns:a16="http://schemas.microsoft.com/office/drawing/2014/main" id="{0F9E75F7-02DB-49AD-907B-F919DB88DDBA}"/>
              </a:ext>
            </a:extLst>
          </p:cNvPr>
          <p:cNvSpPr/>
          <p:nvPr/>
        </p:nvSpPr>
        <p:spPr>
          <a:xfrm>
            <a:off x="5130585" y="1863444"/>
            <a:ext cx="2664000" cy="288000"/>
          </a:xfrm>
          <a:prstGeom prst="roundRect">
            <a:avLst/>
          </a:prstGeom>
          <a:solidFill>
            <a:srgbClr val="7EE08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1400" dirty="0">
                <a:solidFill>
                  <a:schemeClr val="bg1"/>
                </a:solidFill>
                <a:latin typeface="游ゴシック Bold" panose="020B0700000000000000" pitchFamily="50" charset="-128"/>
                <a:ea typeface="游ゴシック Bold" panose="020B0700000000000000" pitchFamily="50" charset="-128"/>
              </a:rPr>
              <a:t>事業実施体制ｲﾒｰｼﾞ</a:t>
            </a:r>
            <a:endParaRPr lang="ja-JP" altLang="en-US" sz="140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4546018"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企業等への成果の周知及び普及等に関する手法の提案</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▼即戦力となる専門人材を育成するという観点から、企業等への成果の普及方策について簡潔に記載すること。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lang="ja-JP" altLang="en-US" sz="1200" dirty="0">
                <a:solidFill>
                  <a:srgbClr val="FFC000"/>
                </a:solidFill>
                <a:latin typeface="+mn-ea"/>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11" name="グループ化 10">
            <a:extLst>
              <a:ext uri="{FF2B5EF4-FFF2-40B4-BE49-F238E27FC236}">
                <a16:creationId xmlns:a16="http://schemas.microsoft.com/office/drawing/2014/main" id="{846CABAC-6DC7-4A50-B456-D89FF9B47675}"/>
              </a:ext>
            </a:extLst>
          </p:cNvPr>
          <p:cNvGrpSpPr/>
          <p:nvPr/>
        </p:nvGrpSpPr>
        <p:grpSpPr>
          <a:xfrm>
            <a:off x="0" y="-29697"/>
            <a:ext cx="9927598" cy="307777"/>
            <a:chOff x="0" y="-29697"/>
            <a:chExt cx="9927598" cy="307777"/>
          </a:xfrm>
        </p:grpSpPr>
        <p:sp>
          <p:nvSpPr>
            <p:cNvPr id="12" name="正方形/長方形 11">
              <a:extLst>
                <a:ext uri="{FF2B5EF4-FFF2-40B4-BE49-F238E27FC236}">
                  <a16:creationId xmlns:a16="http://schemas.microsoft.com/office/drawing/2014/main" id="{C0829A3C-586B-40D0-8238-D1BF32C5431E}"/>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a:extLst>
                <a:ext uri="{FF2B5EF4-FFF2-40B4-BE49-F238E27FC236}">
                  <a16:creationId xmlns:a16="http://schemas.microsoft.com/office/drawing/2014/main" id="{22729998-EC27-48CD-B87A-093AC92046BD}"/>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10</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2230752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76936" y="6132356"/>
            <a:ext cx="5412914"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4F5A7E81-B0A8-4FDA-BC20-DE4FD1827126}"/>
              </a:ext>
            </a:extLst>
          </p:cNvPr>
          <p:cNvGrpSpPr/>
          <p:nvPr/>
        </p:nvGrpSpPr>
        <p:grpSpPr>
          <a:xfrm>
            <a:off x="0" y="-29697"/>
            <a:ext cx="9927598" cy="307777"/>
            <a:chOff x="0" y="-29697"/>
            <a:chExt cx="9927598" cy="307777"/>
          </a:xfrm>
        </p:grpSpPr>
        <p:sp>
          <p:nvSpPr>
            <p:cNvPr id="29" name="正方形/長方形 28">
              <a:extLst>
                <a:ext uri="{FF2B5EF4-FFF2-40B4-BE49-F238E27FC236}">
                  <a16:creationId xmlns:a16="http://schemas.microsoft.com/office/drawing/2014/main" id="{8096639E-3258-4CEC-9FD2-0C781E3B5ECF}"/>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81C43702-8B4C-4563-8E39-588F298B4E87}"/>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11</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BBC8B445-081B-4127-ADA4-EE9DCC9C77EF}"/>
              </a:ext>
            </a:extLst>
          </p:cNvPr>
          <p:cNvGrpSpPr/>
          <p:nvPr/>
        </p:nvGrpSpPr>
        <p:grpSpPr>
          <a:xfrm>
            <a:off x="0" y="-29697"/>
            <a:ext cx="9927598" cy="307777"/>
            <a:chOff x="0" y="-29697"/>
            <a:chExt cx="9927598" cy="307777"/>
          </a:xfrm>
        </p:grpSpPr>
        <p:sp>
          <p:nvSpPr>
            <p:cNvPr id="29" name="正方形/長方形 28">
              <a:extLst>
                <a:ext uri="{FF2B5EF4-FFF2-40B4-BE49-F238E27FC236}">
                  <a16:creationId xmlns:a16="http://schemas.microsoft.com/office/drawing/2014/main" id="{FD64F772-E4DF-4BC5-B3FB-4544039FB5E2}"/>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B86DB644-D9E9-4359-85BA-ED683AEC749A}"/>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12</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30" name="テキスト ボックス 29">
            <a:extLst>
              <a:ext uri="{FF2B5EF4-FFF2-40B4-BE49-F238E27FC236}">
                <a16:creationId xmlns:a16="http://schemas.microsoft.com/office/drawing/2014/main" id="{950F752F-C281-4F28-A2DE-51B98D429F5D}"/>
              </a:ext>
            </a:extLst>
          </p:cNvPr>
          <p:cNvSpPr txBox="1"/>
          <p:nvPr/>
        </p:nvSpPr>
        <p:spPr>
          <a:xfrm>
            <a:off x="4376936" y="6132356"/>
            <a:ext cx="5412914"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Tree>
    <p:extLst>
      <p:ext uri="{BB962C8B-B14F-4D97-AF65-F5344CB8AC3E}">
        <p14:creationId xmlns:p14="http://schemas.microsoft.com/office/powerpoint/2010/main" val="334127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D9E4D8FA-F8E2-4D24-B153-E59F534814D2}"/>
              </a:ext>
            </a:extLst>
          </p:cNvPr>
          <p:cNvGrpSpPr/>
          <p:nvPr/>
        </p:nvGrpSpPr>
        <p:grpSpPr>
          <a:xfrm>
            <a:off x="0" y="-29697"/>
            <a:ext cx="9927598" cy="307777"/>
            <a:chOff x="0" y="-29697"/>
            <a:chExt cx="9927598" cy="307777"/>
          </a:xfrm>
        </p:grpSpPr>
        <p:sp>
          <p:nvSpPr>
            <p:cNvPr id="29" name="正方形/長方形 28">
              <a:extLst>
                <a:ext uri="{FF2B5EF4-FFF2-40B4-BE49-F238E27FC236}">
                  <a16:creationId xmlns:a16="http://schemas.microsoft.com/office/drawing/2014/main" id="{F57FAAC3-4185-4A4A-99B6-A13C7CBABC3F}"/>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197C8A29-68FD-4ABD-B75A-EAC4506829D4}"/>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13</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30" name="テキスト ボックス 29">
            <a:extLst>
              <a:ext uri="{FF2B5EF4-FFF2-40B4-BE49-F238E27FC236}">
                <a16:creationId xmlns:a16="http://schemas.microsoft.com/office/drawing/2014/main" id="{29CED695-8E2C-466E-A8C1-EF24E7328B93}"/>
              </a:ext>
            </a:extLst>
          </p:cNvPr>
          <p:cNvSpPr txBox="1"/>
          <p:nvPr/>
        </p:nvSpPr>
        <p:spPr>
          <a:xfrm>
            <a:off x="4376936" y="6132356"/>
            <a:ext cx="5412914"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Tree>
    <p:extLst>
      <p:ext uri="{BB962C8B-B14F-4D97-AF65-F5344CB8AC3E}">
        <p14:creationId xmlns:p14="http://schemas.microsoft.com/office/powerpoint/2010/main" val="108567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13</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13</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16</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6" name="グループ化 5">
            <a:extLst>
              <a:ext uri="{FF2B5EF4-FFF2-40B4-BE49-F238E27FC236}">
                <a16:creationId xmlns:a16="http://schemas.microsoft.com/office/drawing/2014/main" id="{FD12FFF7-B4BD-4CAF-9979-E8C19EFC8CFE}"/>
              </a:ext>
            </a:extLst>
          </p:cNvPr>
          <p:cNvGrpSpPr/>
          <p:nvPr/>
        </p:nvGrpSpPr>
        <p:grpSpPr>
          <a:xfrm>
            <a:off x="0" y="-29697"/>
            <a:ext cx="9927598" cy="307777"/>
            <a:chOff x="0" y="-29697"/>
            <a:chExt cx="9927598" cy="307777"/>
          </a:xfrm>
        </p:grpSpPr>
        <p:sp>
          <p:nvSpPr>
            <p:cNvPr id="7" name="正方形/長方形 6">
              <a:extLst>
                <a:ext uri="{FF2B5EF4-FFF2-40B4-BE49-F238E27FC236}">
                  <a16:creationId xmlns:a16="http://schemas.microsoft.com/office/drawing/2014/main" id="{82357D7F-D94B-4C34-A6A9-3C7854A4816A}"/>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テキスト ボックス 7">
              <a:extLst>
                <a:ext uri="{FF2B5EF4-FFF2-40B4-BE49-F238E27FC236}">
                  <a16:creationId xmlns:a16="http://schemas.microsoft.com/office/drawing/2014/main" id="{7B874AC6-CF2A-4730-9CF9-63EAA9CEEAB9}"/>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14</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241877"/>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a:defRPr/>
            </a:pPr>
            <a:r>
              <a:rPr lang="ja-JP" altLang="en-US" sz="1200" dirty="0">
                <a:solidFill>
                  <a:srgbClr val="FF0000"/>
                </a:solidFill>
                <a:latin typeface="メイリオ"/>
                <a:ea typeface="メイリオ"/>
              </a:rPr>
              <a:t>　</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1839502"/>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4" name="グループ化 3">
            <a:extLst>
              <a:ext uri="{FF2B5EF4-FFF2-40B4-BE49-F238E27FC236}">
                <a16:creationId xmlns:a16="http://schemas.microsoft.com/office/drawing/2014/main" id="{B56EE7D0-2819-49F9-9B7E-3A80812CD7B2}"/>
              </a:ext>
            </a:extLst>
          </p:cNvPr>
          <p:cNvGrpSpPr/>
          <p:nvPr/>
        </p:nvGrpSpPr>
        <p:grpSpPr>
          <a:xfrm>
            <a:off x="0" y="-29697"/>
            <a:ext cx="9927598" cy="307777"/>
            <a:chOff x="0" y="-29697"/>
            <a:chExt cx="9927598" cy="307777"/>
          </a:xfrm>
        </p:grpSpPr>
        <p:sp>
          <p:nvSpPr>
            <p:cNvPr id="17" name="正方形/長方形 16">
              <a:extLst>
                <a:ext uri="{FF2B5EF4-FFF2-40B4-BE49-F238E27FC236}">
                  <a16:creationId xmlns:a16="http://schemas.microsoft.com/office/drawing/2014/main" id="{ACC54E7D-ADC1-4091-93AA-7FC3D4F52B01}"/>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8" name="テキスト ボックス 17">
              <a:extLst>
                <a:ext uri="{FF2B5EF4-FFF2-40B4-BE49-F238E27FC236}">
                  <a16:creationId xmlns:a16="http://schemas.microsoft.com/office/drawing/2014/main" id="{1BE0C55A-E9F5-4A1A-B963-9BCF48DEA3AA}"/>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2</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04528" y="1988840"/>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▼各取組の進捗を確認し、取組ごとの質の均衡を図るための方策や工夫などについて記載すること。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各取組への助言が可能な有識者の活用、各取組同士の横のつながりを持たせるための情報共有ツールの導入　等</a:t>
            </a:r>
            <a:endParaRPr lang="en-US" altLang="ja-JP" sz="1200" dirty="0">
              <a:solidFill>
                <a:srgbClr val="FFC000"/>
              </a:solidFill>
              <a:latin typeface="+mn-ea"/>
            </a:endParaRPr>
          </a:p>
          <a:p>
            <a:pPr marL="266700"/>
            <a:endParaRPr lang="en-US" altLang="ja-JP" sz="1200" dirty="0">
              <a:solidFill>
                <a:srgbClr val="FFC000"/>
              </a:solidFill>
              <a:latin typeface="+mn-ea"/>
            </a:endParaRPr>
          </a:p>
          <a:p>
            <a:r>
              <a:rPr lang="ja-JP" altLang="en-US" sz="1200" dirty="0">
                <a:solidFill>
                  <a:srgbClr val="FFC000"/>
                </a:solidFill>
                <a:latin typeface="+mn-ea"/>
              </a:rPr>
              <a:t>▼各取組についての課題を把握し集約し、解決策を提示するための工夫について記載すること。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sp>
        <p:nvSpPr>
          <p:cNvPr id="6" name="角丸四角形 5"/>
          <p:cNvSpPr/>
          <p:nvPr/>
        </p:nvSpPr>
        <p:spPr>
          <a:xfrm>
            <a:off x="1" y="330849"/>
            <a:ext cx="9345488" cy="502918"/>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t>人口減少地域の職業人材を確保するための専修学校振興プログラムまたは専門学校・高等学校の有機的連携プログラムの開発・実証に係る取組の進捗管理に係る方策、工夫</a:t>
            </a:r>
          </a:p>
        </p:txBody>
      </p:sp>
      <p:grpSp>
        <p:nvGrpSpPr>
          <p:cNvPr id="9" name="グループ化 8">
            <a:extLst>
              <a:ext uri="{FF2B5EF4-FFF2-40B4-BE49-F238E27FC236}">
                <a16:creationId xmlns:a16="http://schemas.microsoft.com/office/drawing/2014/main" id="{25C1BB0C-21D7-4005-A8CC-D9D933CC5033}"/>
              </a:ext>
            </a:extLst>
          </p:cNvPr>
          <p:cNvGrpSpPr/>
          <p:nvPr/>
        </p:nvGrpSpPr>
        <p:grpSpPr>
          <a:xfrm>
            <a:off x="0" y="-29697"/>
            <a:ext cx="9927598" cy="307777"/>
            <a:chOff x="0" y="-29697"/>
            <a:chExt cx="9927598" cy="307777"/>
          </a:xfrm>
        </p:grpSpPr>
        <p:sp>
          <p:nvSpPr>
            <p:cNvPr id="10" name="正方形/長方形 9">
              <a:extLst>
                <a:ext uri="{FF2B5EF4-FFF2-40B4-BE49-F238E27FC236}">
                  <a16:creationId xmlns:a16="http://schemas.microsoft.com/office/drawing/2014/main" id="{279E9382-A6E8-44CF-9447-8B39F0E14289}"/>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a:extLst>
                <a:ext uri="{FF2B5EF4-FFF2-40B4-BE49-F238E27FC236}">
                  <a16:creationId xmlns:a16="http://schemas.microsoft.com/office/drawing/2014/main" id="{8049E614-8C7E-4394-87C2-D199498696E4}"/>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3</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72044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8339" y="332656"/>
            <a:ext cx="5284701"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各取組における成果の体系化、普及・定着方策の立案・実践</a:t>
            </a:r>
          </a:p>
        </p:txBody>
      </p:sp>
      <p:sp>
        <p:nvSpPr>
          <p:cNvPr id="10" name="テキスト ボックス 9"/>
          <p:cNvSpPr txBox="1"/>
          <p:nvPr/>
        </p:nvSpPr>
        <p:spPr>
          <a:xfrm>
            <a:off x="704528" y="1988840"/>
            <a:ext cx="8280000" cy="2862322"/>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▼各取組によってまとめられる成果を、他の専修学校が活用しやすいよう、分野毎の類型や指導方法毎の類型に分類し、体系的に整理する方策を現時点の見込みから記載する。</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▼各取組から得られる様々なデータを分析し、成果として対外的にわかりやすく発信する方策を記載すること。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▼立案した同方策のうち、その一部を実施する。</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普及ガイドラインの作成、セミナー等広報活動の実施　等</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grpSp>
        <p:nvGrpSpPr>
          <p:cNvPr id="6" name="グループ化 5">
            <a:extLst>
              <a:ext uri="{FF2B5EF4-FFF2-40B4-BE49-F238E27FC236}">
                <a16:creationId xmlns:a16="http://schemas.microsoft.com/office/drawing/2014/main" id="{46620470-0A8F-4D02-8E97-AF2F2969DC4E}"/>
              </a:ext>
            </a:extLst>
          </p:cNvPr>
          <p:cNvGrpSpPr/>
          <p:nvPr/>
        </p:nvGrpSpPr>
        <p:grpSpPr>
          <a:xfrm>
            <a:off x="0" y="-29697"/>
            <a:ext cx="9927598" cy="307777"/>
            <a:chOff x="0" y="-29697"/>
            <a:chExt cx="9927598" cy="307777"/>
          </a:xfrm>
        </p:grpSpPr>
        <p:sp>
          <p:nvSpPr>
            <p:cNvPr id="8" name="正方形/長方形 7">
              <a:extLst>
                <a:ext uri="{FF2B5EF4-FFF2-40B4-BE49-F238E27FC236}">
                  <a16:creationId xmlns:a16="http://schemas.microsoft.com/office/drawing/2014/main" id="{515CB213-ACFE-4074-9DD4-7B804BF63420}"/>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a:extLst>
                <a:ext uri="{FF2B5EF4-FFF2-40B4-BE49-F238E27FC236}">
                  <a16:creationId xmlns:a16="http://schemas.microsoft.com/office/drawing/2014/main" id="{28639DC6-22B1-49AD-A6CC-4D571187F436}"/>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4</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412021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146495" y="6450361"/>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6" name="角丸四角形 5"/>
          <p:cNvSpPr/>
          <p:nvPr/>
        </p:nvSpPr>
        <p:spPr>
          <a:xfrm>
            <a:off x="28339" y="321097"/>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cxnSp>
        <p:nvCxnSpPr>
          <p:cNvPr id="7" name="直線矢印コネクタ 6"/>
          <p:cNvCxnSpPr/>
          <p:nvPr/>
        </p:nvCxnSpPr>
        <p:spPr>
          <a:xfrm>
            <a:off x="-9761" y="1098720"/>
            <a:ext cx="9915761"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911832" y="933113"/>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11" name="角丸四角形 10"/>
          <p:cNvSpPr/>
          <p:nvPr/>
        </p:nvSpPr>
        <p:spPr>
          <a:xfrm>
            <a:off x="7762730" y="936015"/>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令和〇年度</a:t>
            </a:r>
            <a:endParaRPr kumimoji="1" lang="ja-JP" altLang="en-US" sz="1200" dirty="0">
              <a:solidFill>
                <a:schemeClr val="tx1"/>
              </a:solidFill>
              <a:latin typeface="+mn-ea"/>
            </a:endParaRPr>
          </a:p>
        </p:txBody>
      </p:sp>
      <p:cxnSp>
        <p:nvCxnSpPr>
          <p:cNvPr id="14" name="直線コネクタ 13"/>
          <p:cNvCxnSpPr/>
          <p:nvPr/>
        </p:nvCxnSpPr>
        <p:spPr>
          <a:xfrm>
            <a:off x="3296816" y="1107176"/>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4354949" y="941569"/>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21" name="テキスト ボックス 20"/>
          <p:cNvSpPr txBox="1"/>
          <p:nvPr/>
        </p:nvSpPr>
        <p:spPr>
          <a:xfrm>
            <a:off x="3267472"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6" name="テキスト ボックス 15"/>
          <p:cNvSpPr txBox="1"/>
          <p:nvPr/>
        </p:nvSpPr>
        <p:spPr>
          <a:xfrm>
            <a:off x="6704403"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20" name="直線コネクタ 19"/>
          <p:cNvCxnSpPr/>
          <p:nvPr/>
        </p:nvCxnSpPr>
        <p:spPr>
          <a:xfrm>
            <a:off x="6609184" y="1107176"/>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760775" y="2636912"/>
            <a:ext cx="8412484" cy="1754326"/>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▼当該事業を行うにあたって、各年度に実施する取組の概要（年次計画）を具体的に記載すること。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80000" indent="-180000"/>
            <a:r>
              <a:rPr lang="ja-JP" altLang="en-US" sz="1200" dirty="0">
                <a:solidFill>
                  <a:srgbClr val="FFC000"/>
                </a:solidFill>
                <a:latin typeface="+mn-ea"/>
              </a:rPr>
              <a:t>▼１年目は普及定着方策の検討・実施、各取組間の連絡調整、２年目は各取組間の連絡調整・助言、諸外国等の動向調査、</a:t>
            </a:r>
            <a:r>
              <a:rPr lang="en-US" altLang="ja-JP" sz="1200" dirty="0">
                <a:solidFill>
                  <a:srgbClr val="FFC000"/>
                </a:solidFill>
                <a:latin typeface="+mn-ea"/>
              </a:rPr>
              <a:t>3</a:t>
            </a:r>
            <a:r>
              <a:rPr lang="ja-JP" altLang="en-US" sz="1200" dirty="0">
                <a:solidFill>
                  <a:srgbClr val="FFC000"/>
                </a:solidFill>
                <a:latin typeface="+mn-ea"/>
              </a:rPr>
              <a:t>年目は各取組における成果のとりまとめなど、具体的に実施する内容を示しつつ、流れがわかるように記載すること。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p:txBody>
      </p:sp>
      <p:grpSp>
        <p:nvGrpSpPr>
          <p:cNvPr id="15" name="グループ化 14">
            <a:extLst>
              <a:ext uri="{FF2B5EF4-FFF2-40B4-BE49-F238E27FC236}">
                <a16:creationId xmlns:a16="http://schemas.microsoft.com/office/drawing/2014/main" id="{3A186C7F-3BBD-4612-B584-2BBE9F668DD7}"/>
              </a:ext>
            </a:extLst>
          </p:cNvPr>
          <p:cNvGrpSpPr/>
          <p:nvPr/>
        </p:nvGrpSpPr>
        <p:grpSpPr>
          <a:xfrm>
            <a:off x="0" y="-29697"/>
            <a:ext cx="9927598" cy="307777"/>
            <a:chOff x="0" y="-29697"/>
            <a:chExt cx="9927598" cy="307777"/>
          </a:xfrm>
        </p:grpSpPr>
        <p:sp>
          <p:nvSpPr>
            <p:cNvPr id="19" name="正方形/長方形 18">
              <a:extLst>
                <a:ext uri="{FF2B5EF4-FFF2-40B4-BE49-F238E27FC236}">
                  <a16:creationId xmlns:a16="http://schemas.microsoft.com/office/drawing/2014/main" id="{52092469-1301-4A34-923C-F2018C6E05E8}"/>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23" name="テキスト ボックス 22">
              <a:extLst>
                <a:ext uri="{FF2B5EF4-FFF2-40B4-BE49-F238E27FC236}">
                  <a16:creationId xmlns:a16="http://schemas.microsoft.com/office/drawing/2014/main" id="{CD16E381-EBFC-4ADE-B559-58C9253C44E0}"/>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5</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429153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grpSp>
        <p:nvGrpSpPr>
          <p:cNvPr id="6" name="グループ化 5">
            <a:extLst>
              <a:ext uri="{FF2B5EF4-FFF2-40B4-BE49-F238E27FC236}">
                <a16:creationId xmlns:a16="http://schemas.microsoft.com/office/drawing/2014/main" id="{5BC47702-08C1-4029-A067-96BBE2F0F2BC}"/>
              </a:ext>
            </a:extLst>
          </p:cNvPr>
          <p:cNvGrpSpPr/>
          <p:nvPr/>
        </p:nvGrpSpPr>
        <p:grpSpPr>
          <a:xfrm>
            <a:off x="0" y="-29697"/>
            <a:ext cx="9927598" cy="307777"/>
            <a:chOff x="0" y="-29697"/>
            <a:chExt cx="9927598" cy="307777"/>
          </a:xfrm>
        </p:grpSpPr>
        <p:sp>
          <p:nvSpPr>
            <p:cNvPr id="9" name="正方形/長方形 8">
              <a:extLst>
                <a:ext uri="{FF2B5EF4-FFF2-40B4-BE49-F238E27FC236}">
                  <a16:creationId xmlns:a16="http://schemas.microsoft.com/office/drawing/2014/main" id="{A601817B-7CEB-487A-8283-66A1FAF7A9D7}"/>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0" name="テキスト ボックス 9">
              <a:extLst>
                <a:ext uri="{FF2B5EF4-FFF2-40B4-BE49-F238E27FC236}">
                  <a16:creationId xmlns:a16="http://schemas.microsoft.com/office/drawing/2014/main" id="{7E04AF08-353F-4D88-879B-2712D54DF85F}"/>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6</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55473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10" name="テキスト ボックス 9"/>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8" name="グループ化 7">
            <a:extLst>
              <a:ext uri="{FF2B5EF4-FFF2-40B4-BE49-F238E27FC236}">
                <a16:creationId xmlns:a16="http://schemas.microsoft.com/office/drawing/2014/main" id="{6960094D-6E1E-4ED1-91FC-E961674CF1F8}"/>
              </a:ext>
            </a:extLst>
          </p:cNvPr>
          <p:cNvGrpSpPr/>
          <p:nvPr/>
        </p:nvGrpSpPr>
        <p:grpSpPr>
          <a:xfrm>
            <a:off x="0" y="-29697"/>
            <a:ext cx="9927598" cy="307777"/>
            <a:chOff x="0" y="-29697"/>
            <a:chExt cx="9927598" cy="307777"/>
          </a:xfrm>
        </p:grpSpPr>
        <p:sp>
          <p:nvSpPr>
            <p:cNvPr id="9" name="正方形/長方形 8">
              <a:extLst>
                <a:ext uri="{FF2B5EF4-FFF2-40B4-BE49-F238E27FC236}">
                  <a16:creationId xmlns:a16="http://schemas.microsoft.com/office/drawing/2014/main" id="{130D1DA2-AD9C-4872-83F0-A427F789730F}"/>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a:extLst>
                <a:ext uri="{FF2B5EF4-FFF2-40B4-BE49-F238E27FC236}">
                  <a16:creationId xmlns:a16="http://schemas.microsoft.com/office/drawing/2014/main" id="{7186937F-A5D7-4284-94D2-96CF9B3F3C3D}"/>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7</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53214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7"/>
            <a:ext cx="3700525"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事業実施に伴うアウトプット（成果物）</a:t>
            </a:r>
          </a:p>
        </p:txBody>
      </p:sp>
      <p:sp>
        <p:nvSpPr>
          <p:cNvPr id="3" name="テキスト ボックス 2"/>
          <p:cNvSpPr txBox="1"/>
          <p:nvPr/>
        </p:nvSpPr>
        <p:spPr>
          <a:xfrm>
            <a:off x="733312" y="2132856"/>
            <a:ext cx="8280000" cy="2677656"/>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▼アウトプットの概要を具体的かつ明確に記載すること。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▼複数年度で取り組む場合は、最終的なアウトプットと各年度のアウトプットの双方がわかるように記載すること。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人口減少地域の職業人材を確保するための専修学校振興プログラムまたは専門学校と高等学校の有機的連携プログラムの開発・実証における成果の体系化、普及・定着方策の検討における記載も踏まえた記載と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ja-JP" altLang="en-US" sz="1200" dirty="0">
              <a:solidFill>
                <a:srgbClr val="FFC000"/>
              </a:solidFill>
              <a:latin typeface="+mn-ea"/>
            </a:endParaRPr>
          </a:p>
          <a:p>
            <a:endParaRPr kumimoji="1" lang="ja-JP" altLang="en-US" sz="1200" dirty="0">
              <a:solidFill>
                <a:srgbClr val="FFC000"/>
              </a:solidFill>
              <a:latin typeface="+mn-ea"/>
            </a:endParaRPr>
          </a:p>
        </p:txBody>
      </p:sp>
      <p:grpSp>
        <p:nvGrpSpPr>
          <p:cNvPr id="7" name="グループ化 6">
            <a:extLst>
              <a:ext uri="{FF2B5EF4-FFF2-40B4-BE49-F238E27FC236}">
                <a16:creationId xmlns:a16="http://schemas.microsoft.com/office/drawing/2014/main" id="{A2F179BC-7DE8-4769-A280-6D7848D7C70A}"/>
              </a:ext>
            </a:extLst>
          </p:cNvPr>
          <p:cNvGrpSpPr/>
          <p:nvPr/>
        </p:nvGrpSpPr>
        <p:grpSpPr>
          <a:xfrm>
            <a:off x="0" y="-29697"/>
            <a:ext cx="9927598" cy="307777"/>
            <a:chOff x="0" y="-29697"/>
            <a:chExt cx="9927598" cy="307777"/>
          </a:xfrm>
        </p:grpSpPr>
        <p:sp>
          <p:nvSpPr>
            <p:cNvPr id="8" name="正方形/長方形 7">
              <a:extLst>
                <a:ext uri="{FF2B5EF4-FFF2-40B4-BE49-F238E27FC236}">
                  <a16:creationId xmlns:a16="http://schemas.microsoft.com/office/drawing/2014/main" id="{9B103E03-2E10-4F21-91EF-4C81D0002F82}"/>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0" name="テキスト ボックス 9">
              <a:extLst>
                <a:ext uri="{FF2B5EF4-FFF2-40B4-BE49-F238E27FC236}">
                  <a16:creationId xmlns:a16="http://schemas.microsoft.com/office/drawing/2014/main" id="{3D11E15C-DBB7-4278-B2C1-484427E4A1A6}"/>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8</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99671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1193850955"/>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3600986"/>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の測定方法」については、対象者及び人数、手法、実施時期等を簡潔に記載すること。</a:t>
            </a: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8" name="グループ化 7">
            <a:extLst>
              <a:ext uri="{FF2B5EF4-FFF2-40B4-BE49-F238E27FC236}">
                <a16:creationId xmlns:a16="http://schemas.microsoft.com/office/drawing/2014/main" id="{2AE335A0-3B75-488A-84D0-99735A00CA54}"/>
              </a:ext>
            </a:extLst>
          </p:cNvPr>
          <p:cNvGrpSpPr/>
          <p:nvPr/>
        </p:nvGrpSpPr>
        <p:grpSpPr>
          <a:xfrm>
            <a:off x="0" y="-29697"/>
            <a:ext cx="9927598" cy="307777"/>
            <a:chOff x="0" y="-29697"/>
            <a:chExt cx="9927598" cy="307777"/>
          </a:xfrm>
        </p:grpSpPr>
        <p:sp>
          <p:nvSpPr>
            <p:cNvPr id="9" name="正方形/長方形 8">
              <a:extLst>
                <a:ext uri="{FF2B5EF4-FFF2-40B4-BE49-F238E27FC236}">
                  <a16:creationId xmlns:a16="http://schemas.microsoft.com/office/drawing/2014/main" id="{ABB6521B-6F9C-416B-A65B-90172D2011B8}"/>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a:extLst>
                <a:ext uri="{FF2B5EF4-FFF2-40B4-BE49-F238E27FC236}">
                  <a16:creationId xmlns:a16="http://schemas.microsoft.com/office/drawing/2014/main" id="{B6692C79-97B7-4EB0-AD2A-98ED04665616}"/>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9</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83227679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14010</TotalTime>
  <Words>3555</Words>
  <Application>Microsoft Office PowerPoint</Application>
  <PresentationFormat>A4 210 x 297 mm</PresentationFormat>
  <Paragraphs>525</Paragraphs>
  <Slides>14</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14</vt:i4>
      </vt:variant>
    </vt:vector>
  </HeadingPairs>
  <TitlesOfParts>
    <vt:vector size="22"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文部科学省</cp:lastModifiedBy>
  <cp:revision>224</cp:revision>
  <cp:lastPrinted>2020-03-27T05:24:51Z</cp:lastPrinted>
  <dcterms:created xsi:type="dcterms:W3CDTF">2015-11-11T08:20:08Z</dcterms:created>
  <dcterms:modified xsi:type="dcterms:W3CDTF">2025-05-23T02:25:03Z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2022-01-31T07:11:25Z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bc9c5671-7383-4e0b-bcf6-44f414977570</vt:lpwstr>
  </property>
  <property fmtid="{D5CDD505-2E9C-101B-9397-08002B2CF9AE}" pid="8" name="MSIP_Label_d899a617-f30e-4fb8-b81c-fb6d0b94ac5b_ContentBits">
    <vt:lpwstr>0</vt:lpwstr>
  </property>
</Properties>
</file>