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0"/>
  </p:notesMasterIdLst>
  <p:sldIdLst>
    <p:sldId id="256" r:id="rId3"/>
    <p:sldId id="317" r:id="rId4"/>
    <p:sldId id="257" r:id="rId5"/>
    <p:sldId id="294" r:id="rId6"/>
    <p:sldId id="259" r:id="rId7"/>
    <p:sldId id="306" r:id="rId8"/>
    <p:sldId id="318" r:id="rId9"/>
    <p:sldId id="291" r:id="rId10"/>
    <p:sldId id="307" r:id="rId11"/>
    <p:sldId id="263" r:id="rId12"/>
    <p:sldId id="262" r:id="rId13"/>
    <p:sldId id="319" r:id="rId14"/>
    <p:sldId id="264" r:id="rId15"/>
    <p:sldId id="268" r:id="rId16"/>
    <p:sldId id="320" r:id="rId17"/>
    <p:sldId id="321" r:id="rId18"/>
    <p:sldId id="269" r:id="rId19"/>
  </p:sldIdLst>
  <p:sldSz cx="9906000" cy="6858000" type="A4"/>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2AB37"/>
    <a:srgbClr val="0A0A0A"/>
    <a:srgbClr val="7EE081"/>
    <a:srgbClr val="FFFFFF"/>
    <a:srgbClr val="3FA34D"/>
    <a:srgbClr val="CCFFCC"/>
    <a:srgbClr val="936C4C"/>
    <a:srgbClr val="A898E5"/>
    <a:srgbClr val="8EB4E3"/>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41" autoAdjust="0"/>
    <p:restoredTop sz="95318" autoAdjust="0"/>
  </p:normalViewPr>
  <p:slideViewPr>
    <p:cSldViewPr>
      <p:cViewPr varScale="1">
        <p:scale>
          <a:sx n="117" d="100"/>
          <a:sy n="117" d="100"/>
        </p:scale>
        <p:origin x="132" y="114"/>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1138" y="0"/>
            <a:ext cx="3076575" cy="512763"/>
          </a:xfrm>
          <a:prstGeom prst="rect">
            <a:avLst/>
          </a:prstGeom>
        </p:spPr>
        <p:txBody>
          <a:bodyPr vert="horz" lIns="91440" tIns="45720" rIns="91440" bIns="45720" rtlCol="0"/>
          <a:lstStyle>
            <a:lvl1pPr algn="r">
              <a:defRPr sz="1200"/>
            </a:lvl1pPr>
          </a:lstStyle>
          <a:p>
            <a:fld id="{2C15C422-C228-4995-8C2D-ED0193ACED10}" type="datetimeFigureOut">
              <a:rPr kumimoji="1" lang="ja-JP" altLang="en-US" smtClean="0"/>
              <a:t>2025/5/23</a:t>
            </a:fld>
            <a:endParaRPr kumimoji="1" lang="ja-JP" altLang="en-US"/>
          </a:p>
        </p:txBody>
      </p:sp>
      <p:sp>
        <p:nvSpPr>
          <p:cNvPr id="4" name="スライド イメージ プレースホルダー 3"/>
          <p:cNvSpPr>
            <a:spLocks noGrp="1" noRot="1" noChangeAspect="1"/>
          </p:cNvSpPr>
          <p:nvPr>
            <p:ph type="sldImg" idx="2"/>
          </p:nvPr>
        </p:nvSpPr>
        <p:spPr>
          <a:xfrm>
            <a:off x="1054100" y="1279525"/>
            <a:ext cx="4991100" cy="34544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709613" y="4926013"/>
            <a:ext cx="5680075" cy="402907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721850"/>
            <a:ext cx="3076575" cy="512763"/>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8DBE3763-0B6E-459D-8C1F-6CF4E794B84F}" type="slidenum">
              <a:rPr kumimoji="1" lang="ja-JP" altLang="en-US" smtClean="0"/>
              <a:t>‹#›</a:t>
            </a:fld>
            <a:endParaRPr kumimoji="1" lang="ja-JP" altLang="en-US"/>
          </a:p>
        </p:txBody>
      </p:sp>
    </p:spTree>
    <p:extLst>
      <p:ext uri="{BB962C8B-B14F-4D97-AF65-F5344CB8AC3E}">
        <p14:creationId xmlns:p14="http://schemas.microsoft.com/office/powerpoint/2010/main" val="9908203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2260EF-4784-492A-A386-D07E3DB45E12}"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435842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3659644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8682785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3521039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147258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8617365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4374420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4743589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5555933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694208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621656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2995438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7503659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135073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2025/5/23</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2025/5/23</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2025/5/23</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6776583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44231" y="392212"/>
            <a:ext cx="1170000" cy="432048"/>
          </a:xfrm>
          <a:prstGeom prst="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事業名</a:t>
            </a:r>
          </a:p>
        </p:txBody>
      </p:sp>
      <p:sp>
        <p:nvSpPr>
          <p:cNvPr id="11" name="正方形/長方形 10"/>
          <p:cNvSpPr/>
          <p:nvPr/>
        </p:nvSpPr>
        <p:spPr>
          <a:xfrm>
            <a:off x="1260621" y="392212"/>
            <a:ext cx="5740181" cy="432048"/>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rgbClr val="FFC000"/>
                </a:solidFill>
                <a:latin typeface="+mn-ea"/>
              </a:rPr>
              <a:t>〇〇〇〇のための</a:t>
            </a:r>
            <a:r>
              <a:rPr lang="ja-JP" altLang="en-US" sz="1400" dirty="0">
                <a:solidFill>
                  <a:srgbClr val="FFC000"/>
                </a:solidFill>
                <a:latin typeface="+mn-ea"/>
              </a:rPr>
              <a:t>□□□□</a:t>
            </a:r>
            <a:r>
              <a:rPr kumimoji="1" lang="ja-JP" altLang="en-US" sz="1400" dirty="0">
                <a:solidFill>
                  <a:schemeClr val="tx1"/>
                </a:solidFill>
                <a:latin typeface="+mn-ea"/>
              </a:rPr>
              <a:t>事業</a:t>
            </a:r>
            <a:r>
              <a:rPr kumimoji="1" lang="ja-JP" altLang="en-US" sz="1400" dirty="0">
                <a:solidFill>
                  <a:srgbClr val="FFC000"/>
                </a:solidFill>
                <a:latin typeface="+mn-ea"/>
              </a:rPr>
              <a:t>（</a:t>
            </a:r>
            <a:r>
              <a:rPr kumimoji="1" lang="en-US" altLang="ja-JP" sz="1400" dirty="0">
                <a:solidFill>
                  <a:srgbClr val="FFC000"/>
                </a:solidFill>
                <a:latin typeface="+mn-ea"/>
              </a:rPr>
              <a:t>MS</a:t>
            </a:r>
            <a:r>
              <a:rPr kumimoji="1" lang="ja-JP" altLang="en-US" sz="1400" dirty="0">
                <a:solidFill>
                  <a:srgbClr val="FFC000"/>
                </a:solidFill>
                <a:latin typeface="+mn-ea"/>
              </a:rPr>
              <a:t>ｺﾞｼｯｸ </a:t>
            </a:r>
            <a:r>
              <a:rPr kumimoji="1" lang="en-US" altLang="ja-JP" sz="1400" dirty="0">
                <a:solidFill>
                  <a:srgbClr val="FFC000"/>
                </a:solidFill>
                <a:latin typeface="+mn-ea"/>
              </a:rPr>
              <a:t>or </a:t>
            </a:r>
            <a:r>
              <a:rPr kumimoji="1" lang="ja-JP" altLang="en-US" sz="1400" dirty="0">
                <a:solidFill>
                  <a:srgbClr val="FFC000"/>
                </a:solidFill>
                <a:latin typeface="+mn-ea"/>
              </a:rPr>
              <a:t>ﾒｲﾘｵ１４ポイント）</a:t>
            </a:r>
          </a:p>
        </p:txBody>
      </p:sp>
      <p:sp>
        <p:nvSpPr>
          <p:cNvPr id="12" name="正方形/長方形 11"/>
          <p:cNvSpPr/>
          <p:nvPr/>
        </p:nvSpPr>
        <p:spPr>
          <a:xfrm>
            <a:off x="53464" y="882907"/>
            <a:ext cx="1170000" cy="432048"/>
          </a:xfrm>
          <a:prstGeom prst="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提案者名</a:t>
            </a:r>
          </a:p>
        </p:txBody>
      </p:sp>
      <p:sp>
        <p:nvSpPr>
          <p:cNvPr id="13" name="正方形/長方形 12"/>
          <p:cNvSpPr/>
          <p:nvPr/>
        </p:nvSpPr>
        <p:spPr>
          <a:xfrm>
            <a:off x="1269854" y="882907"/>
            <a:ext cx="5730948" cy="432048"/>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rgbClr val="FFC000"/>
                </a:solidFill>
                <a:latin typeface="+mn-ea"/>
              </a:rPr>
              <a:t>学校法人〇〇学園　△△専門学校</a:t>
            </a:r>
            <a:endParaRPr kumimoji="1" lang="en-US" altLang="ja-JP" sz="1400" dirty="0">
              <a:solidFill>
                <a:srgbClr val="FFC000"/>
              </a:solidFill>
              <a:latin typeface="+mn-ea"/>
            </a:endParaRPr>
          </a:p>
          <a:p>
            <a:r>
              <a:rPr kumimoji="1" lang="ja-JP" altLang="en-US" sz="800" dirty="0">
                <a:solidFill>
                  <a:srgbClr val="FFC000"/>
                </a:solidFill>
                <a:latin typeface="+mn-ea"/>
              </a:rPr>
              <a:t>（</a:t>
            </a:r>
            <a:r>
              <a:rPr kumimoji="1" lang="en-US" altLang="ja-JP" sz="800" dirty="0">
                <a:solidFill>
                  <a:srgbClr val="FFC000"/>
                </a:solidFill>
                <a:latin typeface="+mn-ea"/>
              </a:rPr>
              <a:t>MS</a:t>
            </a:r>
            <a:r>
              <a:rPr kumimoji="1" lang="ja-JP" altLang="en-US" sz="800" dirty="0">
                <a:solidFill>
                  <a:srgbClr val="FFC000"/>
                </a:solidFill>
                <a:latin typeface="+mn-ea"/>
              </a:rPr>
              <a:t>ｺﾞｼｯｸ </a:t>
            </a:r>
            <a:r>
              <a:rPr kumimoji="1" lang="en-US" altLang="ja-JP" sz="800" dirty="0">
                <a:solidFill>
                  <a:srgbClr val="FFC000"/>
                </a:solidFill>
                <a:latin typeface="+mn-ea"/>
              </a:rPr>
              <a:t>or </a:t>
            </a:r>
            <a:r>
              <a:rPr kumimoji="1" lang="ja-JP" altLang="en-US" sz="800" dirty="0">
                <a:solidFill>
                  <a:srgbClr val="FFC000"/>
                </a:solidFill>
                <a:latin typeface="+mn-ea"/>
              </a:rPr>
              <a:t>ﾒｲﾘｵ１４ポイント）</a:t>
            </a:r>
          </a:p>
        </p:txBody>
      </p:sp>
      <p:sp>
        <p:nvSpPr>
          <p:cNvPr id="15" name="角丸四角形 14"/>
          <p:cNvSpPr/>
          <p:nvPr/>
        </p:nvSpPr>
        <p:spPr>
          <a:xfrm>
            <a:off x="53464" y="1845156"/>
            <a:ext cx="1950000"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事業の趣旨・目的</a:t>
            </a:r>
          </a:p>
        </p:txBody>
      </p:sp>
      <p:sp>
        <p:nvSpPr>
          <p:cNvPr id="16" name="正方形/長方形 15"/>
          <p:cNvSpPr/>
          <p:nvPr/>
        </p:nvSpPr>
        <p:spPr>
          <a:xfrm>
            <a:off x="95479" y="2144856"/>
            <a:ext cx="4875000" cy="4651838"/>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dirty="0">
                <a:solidFill>
                  <a:srgbClr val="FFC000"/>
                </a:solidFill>
                <a:latin typeface="+mn-ea"/>
              </a:rPr>
              <a:t>①〇〇〇〇〇〇〇〇⑩〇〇〇〇〇〇〇〇〇⑳〇〇〇〇〇〇〇〇〇㉚</a:t>
            </a:r>
            <a:endParaRPr lang="en-US" altLang="ja-JP" sz="1200" dirty="0">
              <a:solidFill>
                <a:srgbClr val="FFC000"/>
              </a:solidFill>
              <a:latin typeface="+mn-ea"/>
            </a:endParaRPr>
          </a:p>
          <a:p>
            <a:r>
              <a:rPr lang="ja-JP" altLang="en-US" sz="1200" dirty="0">
                <a:solidFill>
                  <a:srgbClr val="FFC000"/>
                </a:solidFill>
                <a:latin typeface="+mn-ea"/>
              </a:rPr>
              <a:t>②　　</a:t>
            </a:r>
            <a:endParaRPr lang="en-US" altLang="ja-JP" sz="1200" dirty="0">
              <a:solidFill>
                <a:srgbClr val="FFC000"/>
              </a:solidFill>
              <a:latin typeface="+mn-ea"/>
            </a:endParaRPr>
          </a:p>
          <a:p>
            <a:r>
              <a:rPr lang="ja-JP" altLang="en-US" sz="1200" dirty="0">
                <a:solidFill>
                  <a:srgbClr val="FFC000"/>
                </a:solidFill>
                <a:latin typeface="+mn-ea"/>
              </a:rPr>
              <a:t>③　　　　　（</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a:t>
            </a:r>
            <a:endParaRPr lang="en-US" altLang="ja-JP" sz="1200" dirty="0">
              <a:solidFill>
                <a:srgbClr val="FFC000"/>
              </a:solidFill>
              <a:latin typeface="+mn-ea"/>
            </a:endParaRPr>
          </a:p>
          <a:p>
            <a:r>
              <a:rPr lang="ja-JP" altLang="en-US" sz="1200" dirty="0">
                <a:solidFill>
                  <a:srgbClr val="FFC000"/>
                </a:solidFill>
                <a:latin typeface="+mn-ea"/>
              </a:rPr>
              <a:t>④　　　　　（１行 ３０文字 </a:t>
            </a:r>
            <a:r>
              <a:rPr lang="en-US" altLang="ja-JP" sz="1200" dirty="0">
                <a:solidFill>
                  <a:srgbClr val="FFC000"/>
                </a:solidFill>
                <a:latin typeface="+mn-ea"/>
              </a:rPr>
              <a:t>×</a:t>
            </a:r>
            <a:r>
              <a:rPr lang="ja-JP" altLang="en-US" sz="1200" dirty="0">
                <a:solidFill>
                  <a:srgbClr val="FFC000"/>
                </a:solidFill>
                <a:latin typeface="+mn-ea"/>
              </a:rPr>
              <a:t> </a:t>
            </a:r>
            <a:r>
              <a:rPr lang="en-US" altLang="ja-JP" sz="1200" dirty="0">
                <a:solidFill>
                  <a:srgbClr val="FFC000"/>
                </a:solidFill>
                <a:latin typeface="+mn-ea"/>
              </a:rPr>
              <a:t>25</a:t>
            </a:r>
            <a:r>
              <a:rPr lang="ja-JP" altLang="en-US" sz="1200" dirty="0">
                <a:solidFill>
                  <a:srgbClr val="FFC000"/>
                </a:solidFill>
                <a:latin typeface="+mn-ea"/>
              </a:rPr>
              <a:t>行以内）</a:t>
            </a:r>
            <a:endParaRPr lang="en-US" altLang="ja-JP" sz="1200" dirty="0">
              <a:solidFill>
                <a:srgbClr val="FFC000"/>
              </a:solidFill>
              <a:latin typeface="+mn-ea"/>
            </a:endParaRPr>
          </a:p>
          <a:p>
            <a:r>
              <a:rPr lang="ja-JP" altLang="en-US" sz="1200" dirty="0">
                <a:solidFill>
                  <a:srgbClr val="FFC000"/>
                </a:solidFill>
                <a:latin typeface="+mn-ea"/>
              </a:rPr>
              <a:t>⑤　　　　　</a:t>
            </a:r>
            <a:r>
              <a:rPr lang="en-US" altLang="ja-JP" sz="1200" dirty="0">
                <a:solidFill>
                  <a:srgbClr val="FFC000"/>
                </a:solidFill>
                <a:latin typeface="+mn-ea"/>
              </a:rPr>
              <a:t>※750</a:t>
            </a:r>
            <a:r>
              <a:rPr lang="ja-JP" altLang="en-US" sz="1200" dirty="0">
                <a:solidFill>
                  <a:srgbClr val="FFC000"/>
                </a:solidFill>
                <a:latin typeface="+mn-ea"/>
              </a:rPr>
              <a:t>文字以内を厳守すること。</a:t>
            </a:r>
            <a:endParaRPr lang="en-US" altLang="ja-JP" sz="1200" dirty="0">
              <a:solidFill>
                <a:srgbClr val="FFC000"/>
              </a:solidFill>
              <a:latin typeface="+mn-ea"/>
            </a:endParaRPr>
          </a:p>
          <a:p>
            <a:r>
              <a:rPr lang="ja-JP" altLang="en-US" sz="1200" dirty="0">
                <a:solidFill>
                  <a:srgbClr val="FFC000"/>
                </a:solidFill>
                <a:latin typeface="+mn-ea"/>
              </a:rPr>
              <a:t>⑥</a:t>
            </a:r>
            <a:endParaRPr lang="en-US" altLang="ja-JP" sz="1200" dirty="0">
              <a:solidFill>
                <a:srgbClr val="FFC000"/>
              </a:solidFill>
              <a:latin typeface="+mn-ea"/>
            </a:endParaRPr>
          </a:p>
          <a:p>
            <a:r>
              <a:rPr lang="ja-JP" altLang="en-US" sz="1200" dirty="0">
                <a:solidFill>
                  <a:srgbClr val="FFC000"/>
                </a:solidFill>
                <a:latin typeface="+mn-ea"/>
              </a:rPr>
              <a:t>⑦</a:t>
            </a:r>
            <a:endParaRPr lang="en-US" altLang="ja-JP" sz="1200" dirty="0">
              <a:solidFill>
                <a:srgbClr val="FFC000"/>
              </a:solidFill>
              <a:latin typeface="+mn-ea"/>
            </a:endParaRPr>
          </a:p>
          <a:p>
            <a:r>
              <a:rPr lang="ja-JP" altLang="en-US" sz="1200" dirty="0">
                <a:solidFill>
                  <a:srgbClr val="FFC000"/>
                </a:solidFill>
                <a:latin typeface="+mn-ea"/>
              </a:rPr>
              <a:t>⑧</a:t>
            </a:r>
            <a:endParaRPr lang="en-US" altLang="ja-JP" sz="1200" dirty="0">
              <a:solidFill>
                <a:srgbClr val="FFC000"/>
              </a:solidFill>
              <a:latin typeface="+mn-ea"/>
            </a:endParaRPr>
          </a:p>
          <a:p>
            <a:r>
              <a:rPr lang="ja-JP" altLang="en-US" sz="1200" dirty="0">
                <a:solidFill>
                  <a:srgbClr val="FFC000"/>
                </a:solidFill>
                <a:latin typeface="+mn-ea"/>
              </a:rPr>
              <a:t>⑨</a:t>
            </a:r>
            <a:endParaRPr lang="en-US" altLang="ja-JP" sz="1200" dirty="0">
              <a:solidFill>
                <a:srgbClr val="FFC000"/>
              </a:solidFill>
              <a:latin typeface="+mn-ea"/>
            </a:endParaRPr>
          </a:p>
          <a:p>
            <a:r>
              <a:rPr lang="ja-JP" altLang="en-US" sz="1200" dirty="0">
                <a:solidFill>
                  <a:srgbClr val="FFC000"/>
                </a:solidFill>
                <a:latin typeface="+mn-ea"/>
              </a:rPr>
              <a:t>⑩行目</a:t>
            </a:r>
            <a:endParaRPr lang="en-US" altLang="ja-JP" sz="1200" dirty="0">
              <a:solidFill>
                <a:srgbClr val="FFC000"/>
              </a:solidFill>
              <a:latin typeface="+mn-ea"/>
            </a:endParaRPr>
          </a:p>
          <a:p>
            <a:r>
              <a:rPr lang="ja-JP" altLang="en-US" sz="1200" dirty="0">
                <a:solidFill>
                  <a:srgbClr val="FFC000"/>
                </a:solidFill>
                <a:latin typeface="+mn-ea"/>
              </a:rPr>
              <a:t>⑪</a:t>
            </a:r>
            <a:endParaRPr lang="en-US" altLang="ja-JP" sz="1200" dirty="0">
              <a:solidFill>
                <a:srgbClr val="FFC000"/>
              </a:solidFill>
              <a:latin typeface="+mn-ea"/>
            </a:endParaRPr>
          </a:p>
          <a:p>
            <a:r>
              <a:rPr lang="ja-JP" altLang="en-US" sz="1200" dirty="0">
                <a:solidFill>
                  <a:srgbClr val="FFC000"/>
                </a:solidFill>
                <a:latin typeface="+mn-ea"/>
              </a:rPr>
              <a:t>⑫</a:t>
            </a:r>
            <a:endParaRPr lang="en-US" altLang="ja-JP" sz="1200" dirty="0">
              <a:solidFill>
                <a:srgbClr val="FFC000"/>
              </a:solidFill>
              <a:latin typeface="+mn-ea"/>
            </a:endParaRPr>
          </a:p>
          <a:p>
            <a:r>
              <a:rPr lang="ja-JP" altLang="en-US" sz="1200" dirty="0">
                <a:solidFill>
                  <a:srgbClr val="FFC000"/>
                </a:solidFill>
                <a:latin typeface="+mn-ea"/>
              </a:rPr>
              <a:t>⑬</a:t>
            </a:r>
            <a:endParaRPr lang="en-US" altLang="ja-JP" sz="1200" dirty="0">
              <a:solidFill>
                <a:srgbClr val="FFC000"/>
              </a:solidFill>
              <a:latin typeface="+mn-ea"/>
            </a:endParaRPr>
          </a:p>
          <a:p>
            <a:r>
              <a:rPr lang="ja-JP" altLang="en-US" sz="1200" dirty="0">
                <a:solidFill>
                  <a:srgbClr val="FFC000"/>
                </a:solidFill>
                <a:latin typeface="+mn-ea"/>
              </a:rPr>
              <a:t>⑭</a:t>
            </a:r>
            <a:endParaRPr lang="en-US" altLang="ja-JP" sz="1200" dirty="0">
              <a:solidFill>
                <a:srgbClr val="FFC000"/>
              </a:solidFill>
              <a:latin typeface="+mn-ea"/>
            </a:endParaRPr>
          </a:p>
          <a:p>
            <a:r>
              <a:rPr lang="ja-JP" altLang="en-US" sz="1200" dirty="0">
                <a:solidFill>
                  <a:srgbClr val="FFC000"/>
                </a:solidFill>
                <a:latin typeface="+mn-ea"/>
              </a:rPr>
              <a:t>⑮</a:t>
            </a:r>
            <a:endParaRPr lang="en-US" altLang="ja-JP" sz="1200" dirty="0">
              <a:solidFill>
                <a:srgbClr val="FFC000"/>
              </a:solidFill>
              <a:latin typeface="+mn-ea"/>
            </a:endParaRPr>
          </a:p>
          <a:p>
            <a:r>
              <a:rPr lang="ja-JP" altLang="en-US" sz="1200" dirty="0">
                <a:solidFill>
                  <a:srgbClr val="FFC000"/>
                </a:solidFill>
                <a:latin typeface="+mn-ea"/>
              </a:rPr>
              <a:t>⑯</a:t>
            </a:r>
            <a:endParaRPr lang="en-US" altLang="ja-JP" sz="1200" dirty="0">
              <a:solidFill>
                <a:srgbClr val="FFC000"/>
              </a:solidFill>
              <a:latin typeface="+mn-ea"/>
            </a:endParaRPr>
          </a:p>
          <a:p>
            <a:r>
              <a:rPr lang="ja-JP" altLang="en-US" sz="1200" dirty="0">
                <a:solidFill>
                  <a:srgbClr val="FFC000"/>
                </a:solidFill>
                <a:latin typeface="+mn-ea"/>
              </a:rPr>
              <a:t>⑰</a:t>
            </a:r>
            <a:endParaRPr lang="en-US" altLang="ja-JP" sz="1200" dirty="0">
              <a:solidFill>
                <a:srgbClr val="FFC000"/>
              </a:solidFill>
              <a:latin typeface="+mn-ea"/>
            </a:endParaRPr>
          </a:p>
          <a:p>
            <a:r>
              <a:rPr lang="ja-JP" altLang="en-US" sz="1200" dirty="0">
                <a:solidFill>
                  <a:srgbClr val="FFC000"/>
                </a:solidFill>
                <a:latin typeface="+mn-ea"/>
              </a:rPr>
              <a:t>⑱</a:t>
            </a:r>
            <a:endParaRPr lang="en-US" altLang="ja-JP" sz="1200" dirty="0">
              <a:solidFill>
                <a:srgbClr val="FFC000"/>
              </a:solidFill>
              <a:latin typeface="+mn-ea"/>
            </a:endParaRPr>
          </a:p>
          <a:p>
            <a:r>
              <a:rPr lang="ja-JP" altLang="en-US" sz="1200" dirty="0">
                <a:solidFill>
                  <a:srgbClr val="FFC000"/>
                </a:solidFill>
                <a:latin typeface="+mn-ea"/>
              </a:rPr>
              <a:t>⑲</a:t>
            </a:r>
            <a:endParaRPr lang="en-US" altLang="ja-JP" sz="1200" dirty="0">
              <a:solidFill>
                <a:srgbClr val="FFC000"/>
              </a:solidFill>
              <a:latin typeface="+mn-ea"/>
            </a:endParaRPr>
          </a:p>
          <a:p>
            <a:r>
              <a:rPr lang="ja-JP" altLang="en-US" sz="1200" dirty="0">
                <a:solidFill>
                  <a:srgbClr val="FFC000"/>
                </a:solidFill>
                <a:latin typeface="+mn-ea"/>
              </a:rPr>
              <a:t>⑳</a:t>
            </a:r>
            <a:endParaRPr lang="en-US" altLang="ja-JP" sz="1200" dirty="0">
              <a:solidFill>
                <a:srgbClr val="FFC000"/>
              </a:solidFill>
              <a:latin typeface="+mn-ea"/>
            </a:endParaRPr>
          </a:p>
          <a:p>
            <a:r>
              <a:rPr lang="ja-JP" altLang="en-US" sz="1200" dirty="0">
                <a:solidFill>
                  <a:srgbClr val="FFC000"/>
                </a:solidFill>
                <a:latin typeface="+mn-ea"/>
              </a:rPr>
              <a:t>㉑</a:t>
            </a:r>
            <a:endParaRPr lang="en-US" altLang="ja-JP" sz="1200" dirty="0">
              <a:solidFill>
                <a:srgbClr val="FFC000"/>
              </a:solidFill>
              <a:latin typeface="+mn-ea"/>
            </a:endParaRPr>
          </a:p>
          <a:p>
            <a:r>
              <a:rPr lang="ja-JP" altLang="en-US" sz="1200" dirty="0">
                <a:solidFill>
                  <a:srgbClr val="FFC000"/>
                </a:solidFill>
                <a:latin typeface="+mn-ea"/>
              </a:rPr>
              <a:t>㉒</a:t>
            </a:r>
            <a:endParaRPr lang="en-US" altLang="ja-JP" sz="1200" dirty="0">
              <a:solidFill>
                <a:srgbClr val="FFC000"/>
              </a:solidFill>
              <a:latin typeface="+mn-ea"/>
            </a:endParaRPr>
          </a:p>
          <a:p>
            <a:r>
              <a:rPr lang="ja-JP" altLang="en-US" sz="1200" dirty="0">
                <a:solidFill>
                  <a:srgbClr val="FFC000"/>
                </a:solidFill>
                <a:latin typeface="+mn-ea"/>
              </a:rPr>
              <a:t>㉓</a:t>
            </a:r>
            <a:endParaRPr lang="en-US" altLang="ja-JP" sz="1200" dirty="0">
              <a:solidFill>
                <a:srgbClr val="FFC000"/>
              </a:solidFill>
              <a:latin typeface="+mn-ea"/>
            </a:endParaRPr>
          </a:p>
          <a:p>
            <a:r>
              <a:rPr lang="ja-JP" altLang="en-US" sz="1200" dirty="0">
                <a:solidFill>
                  <a:srgbClr val="FFC000"/>
                </a:solidFill>
                <a:latin typeface="+mn-ea"/>
              </a:rPr>
              <a:t>㉔</a:t>
            </a:r>
            <a:endParaRPr lang="en-US" altLang="ja-JP" sz="1200" dirty="0">
              <a:solidFill>
                <a:srgbClr val="FFC000"/>
              </a:solidFill>
              <a:latin typeface="+mn-ea"/>
            </a:endParaRPr>
          </a:p>
          <a:p>
            <a:r>
              <a:rPr lang="ja-JP" altLang="en-US" sz="1200" dirty="0">
                <a:solidFill>
                  <a:srgbClr val="FFC000"/>
                </a:solidFill>
                <a:latin typeface="+mn-ea"/>
              </a:rPr>
              <a:t>㉕行目</a:t>
            </a:r>
            <a:endParaRPr lang="en-US" altLang="ja-JP" sz="1200" dirty="0">
              <a:solidFill>
                <a:srgbClr val="FFC000"/>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a:p>
            <a:endParaRPr lang="en-US" altLang="ja-JP" sz="1200" dirty="0">
              <a:solidFill>
                <a:schemeClr val="tx1"/>
              </a:solidFill>
              <a:latin typeface="+mn-ea"/>
            </a:endParaRPr>
          </a:p>
        </p:txBody>
      </p:sp>
      <p:sp>
        <p:nvSpPr>
          <p:cNvPr id="23" name="角丸四角形 22"/>
          <p:cNvSpPr/>
          <p:nvPr/>
        </p:nvSpPr>
        <p:spPr>
          <a:xfrm>
            <a:off x="5086393" y="1842792"/>
            <a:ext cx="1950000"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事業実施体制</a:t>
            </a:r>
          </a:p>
        </p:txBody>
      </p:sp>
      <p:sp>
        <p:nvSpPr>
          <p:cNvPr id="24" name="正方形/長方形 23"/>
          <p:cNvSpPr/>
          <p:nvPr/>
        </p:nvSpPr>
        <p:spPr>
          <a:xfrm>
            <a:off x="5159510" y="2168062"/>
            <a:ext cx="4681113" cy="4651838"/>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ja-JP" altLang="en-US" sz="1200" dirty="0">
              <a:solidFill>
                <a:srgbClr val="FFC000"/>
              </a:solidFill>
              <a:latin typeface="+mn-ea"/>
            </a:endParaRPr>
          </a:p>
          <a:p>
            <a:r>
              <a:rPr lang="ja-JP" altLang="en-US" sz="1200" dirty="0">
                <a:solidFill>
                  <a:srgbClr val="FFC000"/>
                </a:solidFill>
                <a:latin typeface="+mn-ea"/>
              </a:rPr>
              <a:t>▼様式自由</a:t>
            </a:r>
          </a:p>
          <a:p>
            <a:endParaRPr lang="ja-JP" altLang="en-US" sz="1200" dirty="0">
              <a:solidFill>
                <a:srgbClr val="FFC000"/>
              </a:solidFill>
              <a:latin typeface="+mn-ea"/>
            </a:endParaRPr>
          </a:p>
          <a:p>
            <a:r>
              <a:rPr lang="ja-JP" altLang="en-US" sz="1200" dirty="0">
                <a:solidFill>
                  <a:srgbClr val="FFC000"/>
                </a:solidFill>
                <a:latin typeface="+mn-ea"/>
              </a:rPr>
              <a:t>▼事業を推進するために構築する体制を記載すること</a:t>
            </a:r>
            <a:r>
              <a:rPr lang="en-US" altLang="ja-JP" sz="1200" dirty="0">
                <a:solidFill>
                  <a:srgbClr val="FFC000"/>
                </a:solidFill>
                <a:latin typeface="+mn-ea"/>
              </a:rPr>
              <a:t>｡</a:t>
            </a:r>
          </a:p>
          <a:p>
            <a:endParaRPr lang="en-US" altLang="ja-JP" sz="1200" dirty="0">
              <a:solidFill>
                <a:srgbClr val="FFC000"/>
              </a:solidFill>
              <a:latin typeface="+mn-ea"/>
            </a:endParaRPr>
          </a:p>
          <a:p>
            <a:pPr marL="85725" indent="-85725"/>
            <a:r>
              <a:rPr lang="en-US" altLang="ja-JP" sz="1200" dirty="0">
                <a:solidFill>
                  <a:srgbClr val="FFC000"/>
                </a:solidFill>
                <a:latin typeface="+mn-ea"/>
              </a:rPr>
              <a:t>▼</a:t>
            </a:r>
            <a:r>
              <a:rPr lang="ja-JP" altLang="en-US" sz="1200" dirty="0">
                <a:solidFill>
                  <a:srgbClr val="FFC000"/>
                </a:solidFill>
                <a:latin typeface="+mn-ea"/>
              </a:rPr>
              <a:t>記載する文字は</a:t>
            </a:r>
            <a:r>
              <a:rPr lang="en-US" altLang="ja-JP" sz="1200" dirty="0">
                <a:solidFill>
                  <a:srgbClr val="FFC000"/>
                </a:solidFill>
                <a:latin typeface="+mn-ea"/>
              </a:rPr>
              <a:t>､ 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a:t>
            </a:r>
            <a:r>
              <a:rPr lang="en-US" altLang="ja-JP" sz="1200" dirty="0">
                <a:solidFill>
                  <a:srgbClr val="FFC000"/>
                </a:solidFill>
                <a:latin typeface="+mn-ea"/>
              </a:rPr>
              <a:t>11</a:t>
            </a:r>
            <a:r>
              <a:rPr lang="ja-JP" altLang="en-US" sz="1200" dirty="0">
                <a:solidFill>
                  <a:srgbClr val="FFC000"/>
                </a:solidFill>
                <a:latin typeface="+mn-ea"/>
              </a:rPr>
              <a:t>ﾎﾟｲﾝﾄ以上とすること</a:t>
            </a:r>
            <a:r>
              <a:rPr lang="en-US" altLang="ja-JP" sz="1200" dirty="0">
                <a:solidFill>
                  <a:srgbClr val="FFC000"/>
                </a:solidFill>
                <a:latin typeface="+mn-ea"/>
              </a:rPr>
              <a:t>｡</a:t>
            </a:r>
          </a:p>
          <a:p>
            <a:endParaRPr lang="en-US" altLang="ja-JP" sz="1200" dirty="0">
              <a:solidFill>
                <a:schemeClr val="tx1"/>
              </a:solidFill>
              <a:latin typeface="+mn-ea"/>
            </a:endParaRPr>
          </a:p>
        </p:txBody>
      </p:sp>
      <p:cxnSp>
        <p:nvCxnSpPr>
          <p:cNvPr id="9" name="直線矢印コネクタ 8"/>
          <p:cNvCxnSpPr>
            <a:stCxn id="34" idx="2"/>
          </p:cNvCxnSpPr>
          <p:nvPr/>
        </p:nvCxnSpPr>
        <p:spPr>
          <a:xfrm flipH="1">
            <a:off x="7609520" y="-304458"/>
            <a:ext cx="1162090" cy="270864"/>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grpSp>
        <p:nvGrpSpPr>
          <p:cNvPr id="3" name="グループ化 2">
            <a:extLst>
              <a:ext uri="{FF2B5EF4-FFF2-40B4-BE49-F238E27FC236}">
                <a16:creationId xmlns:a16="http://schemas.microsoft.com/office/drawing/2014/main" id="{8D9317DC-9F72-4458-A0F5-6A915E2111F1}"/>
              </a:ext>
            </a:extLst>
          </p:cNvPr>
          <p:cNvGrpSpPr/>
          <p:nvPr/>
        </p:nvGrpSpPr>
        <p:grpSpPr>
          <a:xfrm>
            <a:off x="-64104" y="-6132"/>
            <a:ext cx="10154960" cy="361208"/>
            <a:chOff x="-64104" y="-6132"/>
            <a:chExt cx="10154960" cy="361208"/>
          </a:xfrm>
        </p:grpSpPr>
        <p:sp>
          <p:nvSpPr>
            <p:cNvPr id="6" name="正方形/長方形 5"/>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テキスト ボックス 1"/>
            <p:cNvSpPr txBox="1"/>
            <p:nvPr/>
          </p:nvSpPr>
          <p:spPr>
            <a:xfrm>
              <a:off x="8841432" y="23416"/>
              <a:ext cx="1249424" cy="261610"/>
            </a:xfrm>
            <a:prstGeom prst="rect">
              <a:avLst/>
            </a:prstGeom>
            <a:noFill/>
          </p:spPr>
          <p:txBody>
            <a:bodyPr wrap="square" rtlCol="0">
              <a:spAutoFit/>
            </a:bodyPr>
            <a:lstStyle/>
            <a:p>
              <a:pPr algn="ctr"/>
              <a:r>
                <a:rPr lang="en-US" altLang="ja-JP" sz="1050" b="1" dirty="0">
                  <a:solidFill>
                    <a:schemeClr val="bg1"/>
                  </a:solidFill>
                </a:rPr>
                <a:t>【</a:t>
              </a:r>
              <a:r>
                <a:rPr kumimoji="1" lang="ja-JP" altLang="en-US" sz="1050" b="1" dirty="0">
                  <a:solidFill>
                    <a:schemeClr val="bg1"/>
                  </a:solidFill>
                </a:rPr>
                <a:t>様式１－１</a:t>
              </a:r>
              <a:r>
                <a:rPr kumimoji="1" lang="en-US" altLang="ja-JP" sz="1050" b="1" dirty="0">
                  <a:solidFill>
                    <a:schemeClr val="bg1"/>
                  </a:solidFill>
                </a:rPr>
                <a:t>】</a:t>
              </a:r>
              <a:endParaRPr kumimoji="1" lang="ja-JP" altLang="en-US" sz="1050" b="1" dirty="0">
                <a:solidFill>
                  <a:schemeClr val="bg1"/>
                </a:solidFill>
              </a:endParaRPr>
            </a:p>
          </p:txBody>
        </p:sp>
        <p:sp>
          <p:nvSpPr>
            <p:cNvPr id="25" name="テキスト ボックス 24"/>
            <p:cNvSpPr txBox="1"/>
            <p:nvPr/>
          </p:nvSpPr>
          <p:spPr>
            <a:xfrm>
              <a:off x="-64104" y="-6132"/>
              <a:ext cx="9121560" cy="292388"/>
            </a:xfrm>
            <a:prstGeom prst="rect">
              <a:avLst/>
            </a:prstGeom>
            <a:noFill/>
          </p:spPr>
          <p:txBody>
            <a:bodyPr wrap="square" rtlCol="0">
              <a:spAutoFit/>
            </a:bodyPr>
            <a:lstStyle/>
            <a:p>
              <a:pPr algn="ctr"/>
              <a:r>
                <a:rPr kumimoji="1" lang="ja-JP" altLang="en-US" sz="1300" spc="-120" dirty="0">
                  <a:solidFill>
                    <a:schemeClr val="bg1"/>
                  </a:solidFill>
                  <a:latin typeface="+mj-ea"/>
                  <a:ea typeface="+mj-ea"/>
                </a:rPr>
                <a:t>令和</a:t>
              </a:r>
              <a:r>
                <a:rPr lang="ja-JP" altLang="en-US" sz="1300" spc="-120" dirty="0">
                  <a:solidFill>
                    <a:schemeClr val="bg1"/>
                  </a:solidFill>
                  <a:latin typeface="+mj-ea"/>
                  <a:ea typeface="+mj-ea"/>
                </a:rPr>
                <a:t>○</a:t>
              </a:r>
              <a:r>
                <a:rPr kumimoji="1" lang="ja-JP" altLang="en-US" sz="1300" spc="-120" dirty="0">
                  <a:solidFill>
                    <a:schemeClr val="bg1"/>
                  </a:solidFill>
                  <a:latin typeface="+mj-ea"/>
                  <a:ea typeface="+mj-ea"/>
                </a:rPr>
                <a:t>年度「専修学校による地域産業中核的人材養成事業」企画提案書</a:t>
              </a:r>
              <a:r>
                <a:rPr kumimoji="1" lang="ja-JP" altLang="en-US" sz="1050" spc="-120" dirty="0">
                  <a:solidFill>
                    <a:schemeClr val="bg1"/>
                  </a:solidFill>
                  <a:latin typeface="+mj-ea"/>
                  <a:ea typeface="+mj-ea"/>
                </a:rPr>
                <a:t>（人口減少地域の職業人材を確保するための専修学校振興プログラム）</a:t>
              </a:r>
              <a:r>
                <a:rPr kumimoji="1" lang="en-US" altLang="ja-JP" sz="1050" spc="-120" dirty="0">
                  <a:solidFill>
                    <a:schemeClr val="bg1"/>
                  </a:solidFill>
                  <a:latin typeface="+mj-ea"/>
                  <a:ea typeface="+mj-ea"/>
                </a:rPr>
                <a:t>(</a:t>
              </a:r>
              <a:fld id="{C22BDEFC-2EBD-4631-AC6E-1FA082F69B7C}" type="slidenum">
                <a:rPr kumimoji="1" lang="en-US" altLang="ja-JP" sz="1050" spc="-120" smtClean="0">
                  <a:solidFill>
                    <a:schemeClr val="bg1"/>
                  </a:solidFill>
                  <a:latin typeface="+mj-ea"/>
                  <a:ea typeface="+mj-ea"/>
                </a:rPr>
                <a:t>1</a:t>
              </a:fld>
              <a:r>
                <a:rPr lang="en-US" altLang="ja-JP" sz="1050" spc="-120" dirty="0">
                  <a:solidFill>
                    <a:schemeClr val="bg1"/>
                  </a:solidFill>
                  <a:latin typeface="+mj-ea"/>
                  <a:ea typeface="+mj-ea"/>
                </a:rPr>
                <a:t>/17</a:t>
              </a:r>
              <a:r>
                <a:rPr kumimoji="1" lang="en-US" altLang="ja-JP" sz="1050" spc="-120" dirty="0">
                  <a:solidFill>
                    <a:schemeClr val="bg1"/>
                  </a:solidFill>
                  <a:latin typeface="+mj-ea"/>
                  <a:ea typeface="+mj-ea"/>
                </a:rPr>
                <a:t>)</a:t>
              </a:r>
              <a:endParaRPr kumimoji="1" lang="ja-JP" altLang="en-US" sz="1050" spc="-120" dirty="0">
                <a:solidFill>
                  <a:schemeClr val="bg1"/>
                </a:solidFill>
                <a:latin typeface="+mj-ea"/>
                <a:ea typeface="+mj-ea"/>
              </a:endParaRPr>
            </a:p>
          </p:txBody>
        </p:sp>
      </p:grpSp>
      <p:sp>
        <p:nvSpPr>
          <p:cNvPr id="31" name="正方形/長方形 30"/>
          <p:cNvSpPr/>
          <p:nvPr/>
        </p:nvSpPr>
        <p:spPr>
          <a:xfrm>
            <a:off x="7036393" y="387706"/>
            <a:ext cx="1156967" cy="432048"/>
          </a:xfrm>
          <a:prstGeom prst="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j-ea"/>
                <a:ea typeface="+mj-ea"/>
              </a:rPr>
              <a:t>メニュー</a:t>
            </a:r>
            <a:endParaRPr lang="en-US" altLang="ja-JP" dirty="0">
              <a:latin typeface="+mj-ea"/>
              <a:ea typeface="+mj-ea"/>
            </a:endParaRPr>
          </a:p>
        </p:txBody>
      </p:sp>
      <p:sp>
        <p:nvSpPr>
          <p:cNvPr id="32" name="正方形/長方形 31"/>
          <p:cNvSpPr/>
          <p:nvPr/>
        </p:nvSpPr>
        <p:spPr>
          <a:xfrm>
            <a:off x="8228950" y="387311"/>
            <a:ext cx="1629395" cy="432048"/>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rgbClr val="FFC000"/>
                </a:solidFill>
                <a:latin typeface="+mn-ea"/>
              </a:rPr>
              <a:t>（例）モデル開発（地域活性化型）</a:t>
            </a:r>
            <a:endParaRPr lang="ja-JP" altLang="en-US" sz="1400" dirty="0">
              <a:solidFill>
                <a:srgbClr val="FFC000"/>
              </a:solidFill>
              <a:latin typeface="+mj-ea"/>
            </a:endParaRPr>
          </a:p>
        </p:txBody>
      </p:sp>
      <p:sp>
        <p:nvSpPr>
          <p:cNvPr id="34" name="角丸四角形 6"/>
          <p:cNvSpPr/>
          <p:nvPr/>
        </p:nvSpPr>
        <p:spPr>
          <a:xfrm>
            <a:off x="6829580" y="-749979"/>
            <a:ext cx="3884060" cy="445521"/>
          </a:xfrm>
          <a:prstGeom prst="roundRect">
            <a:avLst/>
          </a:prstGeom>
          <a:solidFill>
            <a:schemeClr val="bg1"/>
          </a:solidFill>
          <a:ln w="31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900" dirty="0">
                <a:solidFill>
                  <a:srgbClr val="FFC000"/>
                </a:solidFill>
              </a:rPr>
              <a:t>※</a:t>
            </a:r>
            <a:r>
              <a:rPr lang="ja-JP" altLang="en-US" sz="900" dirty="0">
                <a:solidFill>
                  <a:srgbClr val="FFC000"/>
                </a:solidFill>
              </a:rPr>
              <a:t>「当該ページ／全体ページ数」を記載すること（以下同じ）</a:t>
            </a:r>
            <a:endParaRPr lang="en-US" altLang="ja-JP" sz="900" dirty="0">
              <a:solidFill>
                <a:srgbClr val="FFC000"/>
              </a:solidFill>
            </a:endParaRPr>
          </a:p>
          <a:p>
            <a:r>
              <a:rPr lang="ja-JP" altLang="en-US" sz="900" dirty="0">
                <a:solidFill>
                  <a:srgbClr val="FFC000"/>
                </a:solidFill>
              </a:rPr>
              <a:t>　（当該ページ数は自動的に入力されます。</a:t>
            </a:r>
            <a:endParaRPr lang="en-US" altLang="ja-JP" sz="900" dirty="0">
              <a:solidFill>
                <a:srgbClr val="FFC000"/>
              </a:solidFill>
            </a:endParaRPr>
          </a:p>
          <a:p>
            <a:r>
              <a:rPr lang="ja-JP" altLang="en-US" sz="900" dirty="0">
                <a:solidFill>
                  <a:srgbClr val="FFC000"/>
                </a:solidFill>
              </a:rPr>
              <a:t>　全体ページは置換機能で変換すれば一括で変更できます）</a:t>
            </a:r>
          </a:p>
        </p:txBody>
      </p:sp>
      <p:grpSp>
        <p:nvGrpSpPr>
          <p:cNvPr id="33" name="グループ化 32"/>
          <p:cNvGrpSpPr/>
          <p:nvPr/>
        </p:nvGrpSpPr>
        <p:grpSpPr>
          <a:xfrm>
            <a:off x="9925925" y="842923"/>
            <a:ext cx="5099638" cy="561506"/>
            <a:chOff x="9948408" y="324299"/>
            <a:chExt cx="5099638" cy="561506"/>
          </a:xfrm>
        </p:grpSpPr>
        <p:sp>
          <p:nvSpPr>
            <p:cNvPr id="35" name="角丸四角形 6"/>
            <p:cNvSpPr/>
            <p:nvPr/>
          </p:nvSpPr>
          <p:spPr>
            <a:xfrm>
              <a:off x="10088510" y="324299"/>
              <a:ext cx="4959536" cy="561506"/>
            </a:xfrm>
            <a:prstGeom prst="roundRect">
              <a:avLst/>
            </a:prstGeom>
            <a:solidFill>
              <a:schemeClr val="bg1"/>
            </a:solidFill>
            <a:ln w="31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900" dirty="0">
                  <a:solidFill>
                    <a:srgbClr val="FFC000"/>
                  </a:solidFill>
                </a:rPr>
                <a:t>※</a:t>
              </a:r>
              <a:r>
                <a:rPr lang="ja-JP" altLang="en-US" sz="900" dirty="0">
                  <a:solidFill>
                    <a:srgbClr val="FFC000"/>
                  </a:solidFill>
                </a:rPr>
                <a:t>取組の対象の職業分野を記載してください（</a:t>
              </a:r>
              <a:r>
                <a:rPr lang="zh-TW" altLang="en-US" sz="900" dirty="0">
                  <a:solidFill>
                    <a:srgbClr val="FFC000"/>
                  </a:solidFill>
                </a:rPr>
                <a:t>専修学校設置基準</a:t>
              </a:r>
              <a:r>
                <a:rPr lang="ja-JP" altLang="en-US" sz="900" dirty="0">
                  <a:solidFill>
                    <a:srgbClr val="FFC000"/>
                  </a:solidFill>
                </a:rPr>
                <a:t>上の分野を記載した後に（）で詳細な職業分野を記載してください。）</a:t>
              </a:r>
              <a:endParaRPr lang="en-US" altLang="ja-JP" sz="900" dirty="0">
                <a:solidFill>
                  <a:srgbClr val="FFC000"/>
                </a:solidFill>
              </a:endParaRPr>
            </a:p>
            <a:p>
              <a:r>
                <a:rPr lang="en-US" altLang="ja-JP" sz="900" dirty="0">
                  <a:solidFill>
                    <a:srgbClr val="FFC000"/>
                  </a:solidFill>
                </a:rPr>
                <a:t>※</a:t>
              </a:r>
              <a:r>
                <a:rPr lang="ja-JP" altLang="en-US" sz="900" dirty="0">
                  <a:solidFill>
                    <a:srgbClr val="FFC000"/>
                  </a:solidFill>
                </a:rPr>
                <a:t>様式の記載例は</a:t>
              </a:r>
              <a:r>
                <a:rPr lang="en-US" altLang="ja-JP" sz="900" dirty="0">
                  <a:solidFill>
                    <a:srgbClr val="FFC000"/>
                  </a:solidFill>
                </a:rPr>
                <a:t>､</a:t>
              </a:r>
              <a:r>
                <a:rPr lang="ja-JP" altLang="en-US" sz="900" dirty="0">
                  <a:solidFill>
                    <a:srgbClr val="FFC000"/>
                  </a:solidFill>
                </a:rPr>
                <a:t>観光分野の場合</a:t>
              </a:r>
              <a:r>
                <a:rPr lang="en-US" altLang="ja-JP" sz="900" dirty="0">
                  <a:solidFill>
                    <a:srgbClr val="FFC000"/>
                  </a:solidFill>
                </a:rPr>
                <a:t>｡</a:t>
              </a:r>
            </a:p>
          </p:txBody>
        </p:sp>
        <p:cxnSp>
          <p:nvCxnSpPr>
            <p:cNvPr id="36" name="直線矢印コネクタ 35"/>
            <p:cNvCxnSpPr>
              <a:stCxn id="35" idx="1"/>
            </p:cNvCxnSpPr>
            <p:nvPr/>
          </p:nvCxnSpPr>
          <p:spPr>
            <a:xfrm flipH="1">
              <a:off x="9948408" y="605052"/>
              <a:ext cx="140102" cy="57992"/>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grpSp>
      <p:sp>
        <p:nvSpPr>
          <p:cNvPr id="4" name="正方形/長方形 3">
            <a:extLst>
              <a:ext uri="{FF2B5EF4-FFF2-40B4-BE49-F238E27FC236}">
                <a16:creationId xmlns:a16="http://schemas.microsoft.com/office/drawing/2014/main" id="{0E3E4B76-168E-4284-230A-D8A9C0A3A301}"/>
              </a:ext>
            </a:extLst>
          </p:cNvPr>
          <p:cNvSpPr/>
          <p:nvPr/>
        </p:nvSpPr>
        <p:spPr>
          <a:xfrm>
            <a:off x="53464" y="1359430"/>
            <a:ext cx="1170000" cy="432048"/>
          </a:xfrm>
          <a:prstGeom prst="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j-ea"/>
                <a:ea typeface="+mj-ea"/>
              </a:rPr>
              <a:t>所要経費</a:t>
            </a:r>
            <a:endParaRPr kumimoji="1" lang="ja-JP" altLang="en-US" dirty="0">
              <a:latin typeface="+mj-ea"/>
              <a:ea typeface="+mj-ea"/>
            </a:endParaRPr>
          </a:p>
        </p:txBody>
      </p:sp>
      <p:sp>
        <p:nvSpPr>
          <p:cNvPr id="5" name="正方形/長方形 4">
            <a:extLst>
              <a:ext uri="{FF2B5EF4-FFF2-40B4-BE49-F238E27FC236}">
                <a16:creationId xmlns:a16="http://schemas.microsoft.com/office/drawing/2014/main" id="{9634F40C-CC9E-2329-1FBB-FF86D0175EB5}"/>
              </a:ext>
            </a:extLst>
          </p:cNvPr>
          <p:cNvSpPr/>
          <p:nvPr/>
        </p:nvSpPr>
        <p:spPr>
          <a:xfrm>
            <a:off x="1269854" y="1368955"/>
            <a:ext cx="4592294" cy="432000"/>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rgbClr val="FFC000"/>
                </a:solidFill>
                <a:latin typeface="+mn-ea"/>
              </a:rPr>
              <a:t>１２，３４５</a:t>
            </a:r>
            <a:r>
              <a:rPr lang="ja-JP" altLang="en-US" sz="1400" dirty="0">
                <a:solidFill>
                  <a:schemeClr val="tx1"/>
                </a:solidFill>
                <a:latin typeface="+mn-ea"/>
              </a:rPr>
              <a:t>千円</a:t>
            </a:r>
            <a:r>
              <a:rPr lang="ja-JP" altLang="en-US" sz="800" dirty="0">
                <a:solidFill>
                  <a:srgbClr val="FFC000"/>
                </a:solidFill>
                <a:latin typeface="+mn-ea"/>
              </a:rPr>
              <a:t>（提案年度の所要経費のみ記載）</a:t>
            </a:r>
            <a:endParaRPr lang="en-US" altLang="ja-JP" sz="800" dirty="0">
              <a:solidFill>
                <a:srgbClr val="FFC000"/>
              </a:solidFill>
              <a:latin typeface="+mn-ea"/>
            </a:endParaRPr>
          </a:p>
          <a:p>
            <a:r>
              <a:rPr lang="ja-JP" altLang="en-US" sz="800" dirty="0">
                <a:solidFill>
                  <a:srgbClr val="FFC000"/>
                </a:solidFill>
                <a:latin typeface="+mn-ea"/>
              </a:rPr>
              <a:t>（</a:t>
            </a:r>
            <a:r>
              <a:rPr lang="en-US" altLang="ja-JP" sz="800" dirty="0">
                <a:solidFill>
                  <a:srgbClr val="FFC000"/>
                </a:solidFill>
                <a:latin typeface="+mn-ea"/>
              </a:rPr>
              <a:t>MS</a:t>
            </a:r>
            <a:r>
              <a:rPr lang="ja-JP" altLang="en-US" sz="800" dirty="0">
                <a:solidFill>
                  <a:srgbClr val="FFC000"/>
                </a:solidFill>
                <a:latin typeface="+mn-ea"/>
              </a:rPr>
              <a:t>ｺﾞｼｯｸ </a:t>
            </a:r>
            <a:r>
              <a:rPr lang="en-US" altLang="ja-JP" sz="800" dirty="0">
                <a:solidFill>
                  <a:srgbClr val="FFC000"/>
                </a:solidFill>
                <a:latin typeface="+mn-ea"/>
              </a:rPr>
              <a:t>or </a:t>
            </a:r>
            <a:r>
              <a:rPr lang="ja-JP" altLang="en-US" sz="800" dirty="0">
                <a:solidFill>
                  <a:srgbClr val="FFC000"/>
                </a:solidFill>
                <a:latin typeface="+mn-ea"/>
              </a:rPr>
              <a:t>ﾒｲﾘｵ　１４ポイント</a:t>
            </a:r>
            <a:r>
              <a:rPr kumimoji="1" lang="ja-JP" altLang="en-US" sz="800" dirty="0">
                <a:solidFill>
                  <a:srgbClr val="FFC000"/>
                </a:solidFill>
                <a:latin typeface="+mn-ea"/>
              </a:rPr>
              <a:t>）　</a:t>
            </a:r>
            <a:r>
              <a:rPr kumimoji="1" lang="en-US" altLang="ja-JP" sz="800" dirty="0">
                <a:solidFill>
                  <a:srgbClr val="FFC000"/>
                </a:solidFill>
                <a:latin typeface="+mn-ea"/>
              </a:rPr>
              <a:t>※</a:t>
            </a:r>
            <a:r>
              <a:rPr kumimoji="1" lang="ja-JP" altLang="en-US" sz="800" dirty="0">
                <a:solidFill>
                  <a:srgbClr val="FFC000"/>
                </a:solidFill>
                <a:latin typeface="+mn-ea"/>
              </a:rPr>
              <a:t>千円未満切捨て</a:t>
            </a:r>
            <a:endParaRPr kumimoji="1" lang="ja-JP" altLang="en-US" sz="1050" dirty="0">
              <a:solidFill>
                <a:srgbClr val="FFC000"/>
              </a:solidFill>
              <a:latin typeface="+mn-ea"/>
            </a:endParaRPr>
          </a:p>
        </p:txBody>
      </p:sp>
      <p:sp>
        <p:nvSpPr>
          <p:cNvPr id="7" name="正方形/長方形 6">
            <a:extLst>
              <a:ext uri="{FF2B5EF4-FFF2-40B4-BE49-F238E27FC236}">
                <a16:creationId xmlns:a16="http://schemas.microsoft.com/office/drawing/2014/main" id="{B1237232-BF65-1A47-F341-8315945AADC2}"/>
              </a:ext>
            </a:extLst>
          </p:cNvPr>
          <p:cNvSpPr/>
          <p:nvPr/>
        </p:nvSpPr>
        <p:spPr>
          <a:xfrm>
            <a:off x="5900533" y="1369469"/>
            <a:ext cx="2290032" cy="432048"/>
          </a:xfrm>
          <a:prstGeom prst="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j-ea"/>
                <a:ea typeface="+mj-ea"/>
              </a:rPr>
              <a:t>取組を実施する地域</a:t>
            </a:r>
            <a:endParaRPr lang="en-US" altLang="ja-JP" dirty="0">
              <a:latin typeface="+mj-ea"/>
              <a:ea typeface="+mj-ea"/>
            </a:endParaRPr>
          </a:p>
        </p:txBody>
      </p:sp>
      <p:sp>
        <p:nvSpPr>
          <p:cNvPr id="8" name="正方形/長方形 7">
            <a:extLst>
              <a:ext uri="{FF2B5EF4-FFF2-40B4-BE49-F238E27FC236}">
                <a16:creationId xmlns:a16="http://schemas.microsoft.com/office/drawing/2014/main" id="{06D0757A-C5F7-D922-8E29-4FE95F945DB5}"/>
              </a:ext>
            </a:extLst>
          </p:cNvPr>
          <p:cNvSpPr/>
          <p:nvPr/>
        </p:nvSpPr>
        <p:spPr>
          <a:xfrm>
            <a:off x="8228950" y="1378877"/>
            <a:ext cx="1606370" cy="432000"/>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rgbClr val="FFC000"/>
                </a:solidFill>
                <a:latin typeface="+mn-ea"/>
              </a:rPr>
              <a:t>〇〇都道府県</a:t>
            </a:r>
            <a:endParaRPr kumimoji="1" lang="ja-JP" altLang="en-US" sz="1050" dirty="0">
              <a:solidFill>
                <a:srgbClr val="FFC000"/>
              </a:solidFill>
              <a:latin typeface="+mn-ea"/>
            </a:endParaRPr>
          </a:p>
        </p:txBody>
      </p:sp>
      <p:sp>
        <p:nvSpPr>
          <p:cNvPr id="14" name="正方形/長方形 13">
            <a:extLst>
              <a:ext uri="{FF2B5EF4-FFF2-40B4-BE49-F238E27FC236}">
                <a16:creationId xmlns:a16="http://schemas.microsoft.com/office/drawing/2014/main" id="{E8B5C93F-3397-432A-ED1B-9FDB27DDD008}"/>
              </a:ext>
            </a:extLst>
          </p:cNvPr>
          <p:cNvSpPr/>
          <p:nvPr/>
        </p:nvSpPr>
        <p:spPr>
          <a:xfrm>
            <a:off x="7036393" y="883094"/>
            <a:ext cx="1156967" cy="432048"/>
          </a:xfrm>
          <a:prstGeom prst="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latin typeface="+mj-ea"/>
                <a:ea typeface="+mj-ea"/>
              </a:rPr>
              <a:t>分野</a:t>
            </a:r>
            <a:endParaRPr lang="en-US" altLang="ja-JP" dirty="0">
              <a:latin typeface="+mj-ea"/>
              <a:ea typeface="+mj-ea"/>
            </a:endParaRPr>
          </a:p>
        </p:txBody>
      </p:sp>
      <p:sp>
        <p:nvSpPr>
          <p:cNvPr id="19" name="正方形/長方形 18">
            <a:extLst>
              <a:ext uri="{FF2B5EF4-FFF2-40B4-BE49-F238E27FC236}">
                <a16:creationId xmlns:a16="http://schemas.microsoft.com/office/drawing/2014/main" id="{F34E7C68-A723-BB66-90A9-9EBE702AF65C}"/>
              </a:ext>
            </a:extLst>
          </p:cNvPr>
          <p:cNvSpPr/>
          <p:nvPr/>
        </p:nvSpPr>
        <p:spPr>
          <a:xfrm>
            <a:off x="8228950" y="882699"/>
            <a:ext cx="1629395" cy="432048"/>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rgbClr val="FFC000"/>
                </a:solidFill>
                <a:latin typeface="+mn-ea"/>
              </a:rPr>
              <a:t>（例）</a:t>
            </a:r>
            <a:endParaRPr lang="en-US" altLang="ja-JP" sz="1400" dirty="0">
              <a:solidFill>
                <a:srgbClr val="FFC000"/>
              </a:solidFill>
              <a:latin typeface="+mn-ea"/>
            </a:endParaRPr>
          </a:p>
          <a:p>
            <a:r>
              <a:rPr lang="zh-TW" altLang="en-US" sz="1400" dirty="0">
                <a:solidFill>
                  <a:srgbClr val="FFC000"/>
                </a:solidFill>
                <a:latin typeface="+mn-ea"/>
              </a:rPr>
              <a:t>商業実務</a:t>
            </a:r>
            <a:r>
              <a:rPr lang="en-US" altLang="zh-TW" sz="1400" dirty="0">
                <a:solidFill>
                  <a:srgbClr val="FFC000"/>
                </a:solidFill>
                <a:latin typeface="+mn-ea"/>
              </a:rPr>
              <a:t>(</a:t>
            </a:r>
            <a:r>
              <a:rPr lang="zh-TW" altLang="en-US" sz="1400" dirty="0">
                <a:solidFill>
                  <a:srgbClr val="FFC000"/>
                </a:solidFill>
                <a:latin typeface="+mn-ea"/>
              </a:rPr>
              <a:t>観光</a:t>
            </a:r>
            <a:r>
              <a:rPr lang="en-US" altLang="zh-TW" sz="1400" dirty="0">
                <a:solidFill>
                  <a:srgbClr val="FFC000"/>
                </a:solidFill>
                <a:latin typeface="+mn-ea"/>
              </a:rPr>
              <a:t>)</a:t>
            </a:r>
            <a:endParaRPr lang="ja-JP" altLang="en-US" sz="1400" dirty="0">
              <a:solidFill>
                <a:srgbClr val="FFC000"/>
              </a:solidFill>
              <a:latin typeface="+mj-ea"/>
            </a:endParaRPr>
          </a:p>
        </p:txBody>
      </p:sp>
      <p:grpSp>
        <p:nvGrpSpPr>
          <p:cNvPr id="20" name="グループ化 19">
            <a:extLst>
              <a:ext uri="{FF2B5EF4-FFF2-40B4-BE49-F238E27FC236}">
                <a16:creationId xmlns:a16="http://schemas.microsoft.com/office/drawing/2014/main" id="{6FA3A3DC-B0BF-2C3D-B592-0629F1A3C148}"/>
              </a:ext>
            </a:extLst>
          </p:cNvPr>
          <p:cNvGrpSpPr/>
          <p:nvPr/>
        </p:nvGrpSpPr>
        <p:grpSpPr>
          <a:xfrm>
            <a:off x="9921590" y="116632"/>
            <a:ext cx="5099638" cy="636929"/>
            <a:chOff x="9948408" y="324298"/>
            <a:chExt cx="5099638" cy="636929"/>
          </a:xfrm>
        </p:grpSpPr>
        <p:sp>
          <p:nvSpPr>
            <p:cNvPr id="21" name="角丸四角形 6">
              <a:extLst>
                <a:ext uri="{FF2B5EF4-FFF2-40B4-BE49-F238E27FC236}">
                  <a16:creationId xmlns:a16="http://schemas.microsoft.com/office/drawing/2014/main" id="{8D33ECD6-1C42-1434-E9AD-20D517C4236C}"/>
                </a:ext>
              </a:extLst>
            </p:cNvPr>
            <p:cNvSpPr/>
            <p:nvPr/>
          </p:nvSpPr>
          <p:spPr>
            <a:xfrm>
              <a:off x="10088510" y="324298"/>
              <a:ext cx="4959536" cy="636929"/>
            </a:xfrm>
            <a:prstGeom prst="roundRect">
              <a:avLst/>
            </a:prstGeom>
            <a:solidFill>
              <a:schemeClr val="bg1"/>
            </a:solidFill>
            <a:ln w="31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900" dirty="0">
                  <a:solidFill>
                    <a:srgbClr val="FFC000"/>
                  </a:solidFill>
                </a:rPr>
                <a:t>※</a:t>
              </a:r>
              <a:r>
                <a:rPr lang="ja-JP" altLang="en-US" sz="900" dirty="0">
                  <a:solidFill>
                    <a:srgbClr val="FFC000"/>
                  </a:solidFill>
                </a:rPr>
                <a:t>以下の中から企画提案を行う事業メニューを記載してください。</a:t>
              </a:r>
              <a:endParaRPr lang="en-US" altLang="ja-JP" sz="900" dirty="0">
                <a:solidFill>
                  <a:srgbClr val="FFC000"/>
                </a:solidFill>
              </a:endParaRPr>
            </a:p>
            <a:p>
              <a:r>
                <a:rPr lang="ja-JP" altLang="en-US" sz="900" dirty="0">
                  <a:solidFill>
                    <a:srgbClr val="FFC000"/>
                  </a:solidFill>
                </a:rPr>
                <a:t>・人口減少地域の職業人材を確保するための専修学校の教育</a:t>
              </a:r>
              <a:r>
                <a:rPr lang="ja-JP" altLang="en-US" sz="900" b="1" u="sng" dirty="0">
                  <a:solidFill>
                    <a:srgbClr val="FFC000"/>
                  </a:solidFill>
                </a:rPr>
                <a:t>モデル開発（地域活性化型）</a:t>
              </a:r>
              <a:endParaRPr lang="en-US" altLang="ja-JP" sz="900" b="1" u="sng" dirty="0">
                <a:solidFill>
                  <a:srgbClr val="FFC000"/>
                </a:solidFill>
              </a:endParaRPr>
            </a:p>
            <a:p>
              <a:r>
                <a:rPr lang="ja-JP" altLang="en-US" sz="900" dirty="0">
                  <a:solidFill>
                    <a:srgbClr val="FFC000"/>
                  </a:solidFill>
                </a:rPr>
                <a:t>・人口減少地域の職業人材を確保するための専修学校の教育</a:t>
              </a:r>
              <a:r>
                <a:rPr lang="ja-JP" altLang="en-US" sz="900" b="1" u="sng" dirty="0">
                  <a:solidFill>
                    <a:srgbClr val="FFC000"/>
                  </a:solidFill>
                </a:rPr>
                <a:t>モデル開発（国家戦略付随型）</a:t>
              </a:r>
              <a:endParaRPr lang="en-US" altLang="ja-JP" sz="900" b="1" u="sng" dirty="0">
                <a:solidFill>
                  <a:srgbClr val="FFC000"/>
                </a:solidFill>
              </a:endParaRPr>
            </a:p>
            <a:p>
              <a:r>
                <a:rPr lang="ja-JP" altLang="en-US" sz="900" dirty="0">
                  <a:solidFill>
                    <a:srgbClr val="FFC000"/>
                  </a:solidFill>
                </a:rPr>
                <a:t>・人口減少地域の職業人材を確保するための専修学校の教育モデルに係る</a:t>
              </a:r>
              <a:r>
                <a:rPr lang="ja-JP" altLang="en-US" sz="900" b="1" u="sng" dirty="0">
                  <a:solidFill>
                    <a:srgbClr val="FFC000"/>
                  </a:solidFill>
                </a:rPr>
                <a:t>調査研究</a:t>
              </a:r>
              <a:endParaRPr lang="en-US" altLang="ja-JP" sz="900" b="1" u="sng" dirty="0">
                <a:solidFill>
                  <a:srgbClr val="FFC000"/>
                </a:solidFill>
              </a:endParaRPr>
            </a:p>
          </p:txBody>
        </p:sp>
        <p:cxnSp>
          <p:nvCxnSpPr>
            <p:cNvPr id="22" name="直線矢印コネクタ 21">
              <a:extLst>
                <a:ext uri="{FF2B5EF4-FFF2-40B4-BE49-F238E27FC236}">
                  <a16:creationId xmlns:a16="http://schemas.microsoft.com/office/drawing/2014/main" id="{F1FC8E5A-3B0C-9FFD-5B82-B4506FE840B7}"/>
                </a:ext>
              </a:extLst>
            </p:cNvPr>
            <p:cNvCxnSpPr>
              <a:cxnSpLocks/>
              <a:stCxn id="21" idx="1"/>
            </p:cNvCxnSpPr>
            <p:nvPr/>
          </p:nvCxnSpPr>
          <p:spPr>
            <a:xfrm flipH="1">
              <a:off x="9948408" y="642763"/>
              <a:ext cx="140102" cy="20281"/>
            </a:xfrm>
            <a:prstGeom prst="straightConnector1">
              <a:avLst/>
            </a:prstGeom>
            <a:ln>
              <a:solidFill>
                <a:srgbClr val="FFC000"/>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9550128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409997"/>
            <a:ext cx="8813093"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開発する教育カリキュラム・プログラム（地域活性化型／国家戦略付随型） ／調査研究結果の検証について</a:t>
            </a:r>
          </a:p>
        </p:txBody>
      </p:sp>
      <p:sp>
        <p:nvSpPr>
          <p:cNvPr id="8" name="テキスト ボックス 7"/>
          <p:cNvSpPr txBox="1"/>
          <p:nvPr/>
        </p:nvSpPr>
        <p:spPr>
          <a:xfrm>
            <a:off x="733312" y="1343665"/>
            <a:ext cx="8468160" cy="4893647"/>
          </a:xfrm>
          <a:prstGeom prst="rect">
            <a:avLst/>
          </a:prstGeom>
          <a:noFill/>
          <a:ln>
            <a:solidFill>
              <a:srgbClr val="62AB37"/>
            </a:solidFill>
            <a:prstDash val="dash"/>
          </a:ln>
        </p:spPr>
        <p:txBody>
          <a:bodyPr wrap="square" rtlCol="0">
            <a:spAutoFit/>
          </a:bodyPr>
          <a:lstStyle/>
          <a:p>
            <a:endParaRPr lang="en-US" altLang="ja-JP" sz="1200" dirty="0">
              <a:solidFill>
                <a:srgbClr val="FFC000"/>
              </a:solidFill>
            </a:endParaRPr>
          </a:p>
          <a:p>
            <a:r>
              <a:rPr lang="ja-JP" altLang="en-US" sz="1200" dirty="0">
                <a:solidFill>
                  <a:srgbClr val="FFC000"/>
                </a:solidFill>
              </a:rPr>
              <a:t>▼様式自由</a:t>
            </a:r>
            <a:endParaRPr lang="en-US" altLang="ja-JP" sz="1200" dirty="0">
              <a:solidFill>
                <a:srgbClr val="FFC000"/>
              </a:solidFill>
            </a:endParaRPr>
          </a:p>
          <a:p>
            <a:pPr marL="180975" indent="-180975"/>
            <a:endParaRPr lang="en-US" altLang="ja-JP" sz="1200" dirty="0">
              <a:solidFill>
                <a:srgbClr val="FFC000"/>
              </a:solidFill>
            </a:endParaRPr>
          </a:p>
          <a:p>
            <a:pPr marL="180975" indent="-180975"/>
            <a:r>
              <a:rPr lang="ja-JP" altLang="en-US" sz="1200" dirty="0">
                <a:solidFill>
                  <a:srgbClr val="FFC000"/>
                </a:solidFill>
              </a:rPr>
              <a:t>▼開発した教育カリキュラム・プログラムの効果を検証するに当たって、実証講座の受講者からの評価、並びに教育カリキュラム・プログラムの開発に携わった企業・業界団体等又は第三者である企業・業界団体等からの評価をどのように取り込む体制となっているかを／調査研究の実施によって得ようとする調査結果を検証するに当たって、関係企業・業界団体等又は第三者である企業・業界団体等からの評価がどのようだったか、また、評価をどのように教育カリキュラム・プログラムや調査結果の分析に取り込んだか、どのように取り込む体制となっているかを具体的に記載すること。その際、具体的にどのような観点から、どのようなデータを取ることにより、教育カリキュラム・プログラムの効果／調査研究結果の妥当性に関する評価が可能になるかを併せて記載すること。</a:t>
            </a:r>
            <a:endParaRPr lang="en-US" altLang="ja-JP" sz="1200" dirty="0">
              <a:solidFill>
                <a:srgbClr val="FFC000"/>
              </a:solidFill>
            </a:endParaRPr>
          </a:p>
          <a:p>
            <a:pPr marL="180975" indent="-180975"/>
            <a:r>
              <a:rPr lang="ja-JP" altLang="en-US" sz="1200" dirty="0">
                <a:solidFill>
                  <a:srgbClr val="FFC000"/>
                </a:solidFill>
              </a:rPr>
              <a:t>　　</a:t>
            </a:r>
            <a:endParaRPr lang="en-US" altLang="ja-JP" sz="1200" dirty="0">
              <a:solidFill>
                <a:srgbClr val="FFC000"/>
              </a:solidFill>
            </a:endParaRPr>
          </a:p>
          <a:p>
            <a:pPr marL="180975" indent="-180975"/>
            <a:r>
              <a:rPr lang="ja-JP" altLang="en-US" sz="1200" dirty="0">
                <a:solidFill>
                  <a:srgbClr val="FFC000"/>
                </a:solidFill>
              </a:rPr>
              <a:t>▼検証に当たっては、「満足した」や「ためになった」など受講者の主観的なものにならないよう注意し、教育カリキュラム・プログラムの評価基準など根拠となる指標に基づく評価を活用することなどにより、客観的なデータに基づいて教育カリキュラム・プログラムの有効性を示せるような取組とすること。</a:t>
            </a:r>
            <a:endParaRPr lang="en-US" altLang="ja-JP" sz="1200" dirty="0">
              <a:solidFill>
                <a:srgbClr val="FFC000"/>
              </a:solidFill>
            </a:endParaRPr>
          </a:p>
          <a:p>
            <a:pPr marL="180975" indent="-180975"/>
            <a:endParaRPr lang="en-US" altLang="ja-JP" sz="1200" dirty="0">
              <a:solidFill>
                <a:srgbClr val="FFC000"/>
              </a:solidFill>
            </a:endParaRPr>
          </a:p>
          <a:p>
            <a:pPr marL="180975" indent="-180975"/>
            <a:r>
              <a:rPr lang="ja-JP" altLang="en-US" sz="1200" dirty="0">
                <a:solidFill>
                  <a:srgbClr val="FFC000"/>
                </a:solidFill>
              </a:rPr>
              <a:t>▼検証に当たっては、上記の教育効果の検証に加えて、提案者以外の機関においての導入可能性についても確認すること</a:t>
            </a:r>
            <a:endParaRPr lang="en-US" altLang="ja-JP" sz="1200" dirty="0">
              <a:solidFill>
                <a:srgbClr val="FFC000"/>
              </a:solidFill>
            </a:endParaRPr>
          </a:p>
          <a:p>
            <a:pPr marL="180975" indent="-180975"/>
            <a:endParaRPr lang="en-US" altLang="ja-JP" sz="1200" dirty="0">
              <a:solidFill>
                <a:srgbClr val="FFC000"/>
              </a:solidFill>
            </a:endParaRPr>
          </a:p>
          <a:p>
            <a:pPr marL="85725" indent="-85725"/>
            <a:r>
              <a:rPr lang="ja-JP" altLang="en-US" sz="1200" dirty="0">
                <a:solidFill>
                  <a:srgbClr val="FFC000"/>
                </a:solidFill>
              </a:rPr>
              <a:t>▼記載する文字は、</a:t>
            </a:r>
            <a:r>
              <a:rPr lang="en-US" altLang="ja-JP" sz="1200" dirty="0">
                <a:solidFill>
                  <a:srgbClr val="FFC000"/>
                </a:solidFill>
              </a:rPr>
              <a:t>MS</a:t>
            </a:r>
            <a:r>
              <a:rPr lang="ja-JP" altLang="en-US" sz="1200" dirty="0">
                <a:solidFill>
                  <a:srgbClr val="FFC000"/>
                </a:solidFill>
              </a:rPr>
              <a:t>ｺﾞｼｯｸ </a:t>
            </a:r>
            <a:r>
              <a:rPr lang="en-US" altLang="ja-JP" sz="1200" dirty="0">
                <a:solidFill>
                  <a:srgbClr val="FFC000"/>
                </a:solidFill>
              </a:rPr>
              <a:t>or </a:t>
            </a:r>
            <a:r>
              <a:rPr lang="ja-JP" altLang="en-US" sz="1200" dirty="0">
                <a:solidFill>
                  <a:srgbClr val="FFC000"/>
                </a:solidFill>
              </a:rPr>
              <a:t>ﾒｲﾘｵ　１１ポイント以上とすること。</a:t>
            </a:r>
            <a:r>
              <a:rPr lang="ja-JP" altLang="en-US" sz="1200" dirty="0">
                <a:solidFill>
                  <a:srgbClr val="FFC000"/>
                </a:solidFill>
                <a:latin typeface="+mn-ea"/>
              </a:rPr>
              <a:t>記載すべき事項</a:t>
            </a:r>
            <a:r>
              <a:rPr lang="ja-JP" altLang="en-US" sz="1200" dirty="0">
                <a:solidFill>
                  <a:srgbClr val="FFC000"/>
                </a:solidFill>
              </a:rPr>
              <a:t>が多く、枠に入り切らない場合のみ文字のポイントを調整しても構わないが、極端に小さくならないよう注意すること。</a:t>
            </a:r>
            <a:endParaRPr lang="en-US" altLang="ja-JP" sz="1200" dirty="0">
              <a:solidFill>
                <a:srgbClr val="FFC000"/>
              </a:solidFill>
            </a:endParaRPr>
          </a:p>
          <a:p>
            <a:pPr marL="85725" indent="-85725"/>
            <a:endParaRPr lang="en-US" altLang="ja-JP" sz="1200" dirty="0">
              <a:solidFill>
                <a:srgbClr val="FFC000"/>
              </a:solidFill>
            </a:endParaRPr>
          </a:p>
          <a:p>
            <a:pPr marL="92075" indent="-92075"/>
            <a:endParaRPr lang="en-US" altLang="ja-JP" sz="1200" dirty="0">
              <a:solidFill>
                <a:srgbClr val="FFC000"/>
              </a:solidFill>
              <a:latin typeface="+mn-ea"/>
            </a:endParaRPr>
          </a:p>
          <a:p>
            <a:r>
              <a:rPr lang="en-US" altLang="ja-JP" sz="1200" b="1" dirty="0">
                <a:solidFill>
                  <a:srgbClr val="FFC000"/>
                </a:solidFill>
                <a:latin typeface="+mn-ea"/>
              </a:rPr>
              <a:t>※</a:t>
            </a:r>
            <a:r>
              <a:rPr lang="ja-JP" altLang="en-US" sz="1200" b="1" dirty="0">
                <a:solidFill>
                  <a:srgbClr val="FFC000"/>
                </a:solidFill>
                <a:latin typeface="+mn-ea"/>
              </a:rPr>
              <a:t>企画提案を行う事業メニュー（人口減少地域の職業人材を確保するための専修学校の教育モデル開発または教育モデルに係る調査研究）に応じて見出しを修正（「教育カリキュラム・プログラム（地域活性化型）」、 「教育カリキュラム・プログラム（国家戦略付随型）」または「調査研究」のいずれか一つを残す）し、必要な内容を記載すること。</a:t>
            </a:r>
            <a:endParaRPr lang="en-US" altLang="ja-JP" sz="1200" b="1" dirty="0">
              <a:solidFill>
                <a:srgbClr val="FFC000"/>
              </a:solidFill>
              <a:latin typeface="+mn-ea"/>
            </a:endParaRPr>
          </a:p>
          <a:p>
            <a:pPr marL="85725" indent="-85725"/>
            <a:endParaRPr lang="en-US" altLang="ja-JP" sz="1200" dirty="0">
              <a:solidFill>
                <a:srgbClr val="FFC000"/>
              </a:solidFill>
            </a:endParaRPr>
          </a:p>
          <a:p>
            <a:endParaRPr lang="ja-JP" altLang="en-US" sz="1200" dirty="0">
              <a:solidFill>
                <a:srgbClr val="FFC000"/>
              </a:solidFill>
            </a:endParaRPr>
          </a:p>
        </p:txBody>
      </p:sp>
      <p:grpSp>
        <p:nvGrpSpPr>
          <p:cNvPr id="2" name="グループ化 1">
            <a:extLst>
              <a:ext uri="{FF2B5EF4-FFF2-40B4-BE49-F238E27FC236}">
                <a16:creationId xmlns:a16="http://schemas.microsoft.com/office/drawing/2014/main" id="{D2D7EDFE-1A9D-EA5D-4461-55994766A242}"/>
              </a:ext>
            </a:extLst>
          </p:cNvPr>
          <p:cNvGrpSpPr/>
          <p:nvPr/>
        </p:nvGrpSpPr>
        <p:grpSpPr>
          <a:xfrm>
            <a:off x="-64104" y="-6131"/>
            <a:ext cx="10154960" cy="292388"/>
            <a:chOff x="-64104" y="-6132"/>
            <a:chExt cx="10154960" cy="395880"/>
          </a:xfrm>
        </p:grpSpPr>
        <p:sp>
          <p:nvSpPr>
            <p:cNvPr id="3" name="正方形/長方形 2">
              <a:extLst>
                <a:ext uri="{FF2B5EF4-FFF2-40B4-BE49-F238E27FC236}">
                  <a16:creationId xmlns:a16="http://schemas.microsoft.com/office/drawing/2014/main" id="{71DFA7C1-D413-9A76-A4AC-43EC0EAE764E}"/>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a:extLst>
                <a:ext uri="{FF2B5EF4-FFF2-40B4-BE49-F238E27FC236}">
                  <a16:creationId xmlns:a16="http://schemas.microsoft.com/office/drawing/2014/main" id="{3270E3E0-DA47-AA22-054D-A28FDBC65E75}"/>
                </a:ext>
              </a:extLst>
            </p:cNvPr>
            <p:cNvSpPr txBox="1"/>
            <p:nvPr/>
          </p:nvSpPr>
          <p:spPr>
            <a:xfrm>
              <a:off x="8841432" y="23416"/>
              <a:ext cx="1249424" cy="261610"/>
            </a:xfrm>
            <a:prstGeom prst="rect">
              <a:avLst/>
            </a:prstGeom>
            <a:noFill/>
          </p:spPr>
          <p:txBody>
            <a:bodyPr wrap="square" rtlCol="0">
              <a:spAutoFit/>
            </a:bodyPr>
            <a:lstStyle/>
            <a:p>
              <a:pPr algn="ctr"/>
              <a:r>
                <a:rPr lang="en-US" altLang="ja-JP" sz="1050" b="1" dirty="0">
                  <a:solidFill>
                    <a:schemeClr val="bg1"/>
                  </a:solidFill>
                </a:rPr>
                <a:t>【</a:t>
              </a:r>
              <a:r>
                <a:rPr kumimoji="1" lang="ja-JP" altLang="en-US" sz="1050" b="1" dirty="0">
                  <a:solidFill>
                    <a:schemeClr val="bg1"/>
                  </a:solidFill>
                </a:rPr>
                <a:t>様式１－１</a:t>
              </a:r>
              <a:r>
                <a:rPr kumimoji="1" lang="en-US" altLang="ja-JP" sz="1050" b="1" dirty="0">
                  <a:solidFill>
                    <a:schemeClr val="bg1"/>
                  </a:solidFill>
                </a:rPr>
                <a:t>】</a:t>
              </a:r>
              <a:endParaRPr kumimoji="1" lang="ja-JP" altLang="en-US" sz="1050" b="1" dirty="0">
                <a:solidFill>
                  <a:schemeClr val="bg1"/>
                </a:solidFill>
              </a:endParaRPr>
            </a:p>
          </p:txBody>
        </p:sp>
        <p:sp>
          <p:nvSpPr>
            <p:cNvPr id="5" name="テキスト ボックス 4">
              <a:extLst>
                <a:ext uri="{FF2B5EF4-FFF2-40B4-BE49-F238E27FC236}">
                  <a16:creationId xmlns:a16="http://schemas.microsoft.com/office/drawing/2014/main" id="{3BE38E66-85C6-EFDC-870A-3FEDE1D9EA4D}"/>
                </a:ext>
              </a:extLst>
            </p:cNvPr>
            <p:cNvSpPr txBox="1"/>
            <p:nvPr/>
          </p:nvSpPr>
          <p:spPr>
            <a:xfrm>
              <a:off x="-64104" y="-6132"/>
              <a:ext cx="9193568" cy="395880"/>
            </a:xfrm>
            <a:prstGeom prst="rect">
              <a:avLst/>
            </a:prstGeom>
            <a:noFill/>
          </p:spPr>
          <p:txBody>
            <a:bodyPr wrap="square" rtlCol="0">
              <a:spAutoFit/>
            </a:bodyPr>
            <a:lstStyle/>
            <a:p>
              <a:pPr algn="ctr"/>
              <a:r>
                <a:rPr kumimoji="1" lang="ja-JP" altLang="en-US" sz="1300" spc="-120" dirty="0">
                  <a:solidFill>
                    <a:schemeClr val="bg1"/>
                  </a:solidFill>
                  <a:latin typeface="+mj-ea"/>
                  <a:ea typeface="+mj-ea"/>
                </a:rPr>
                <a:t>令和</a:t>
              </a:r>
              <a:r>
                <a:rPr lang="ja-JP" altLang="en-US" sz="1300" spc="-120" dirty="0">
                  <a:solidFill>
                    <a:schemeClr val="bg1"/>
                  </a:solidFill>
                  <a:latin typeface="+mj-ea"/>
                  <a:ea typeface="+mj-ea"/>
                </a:rPr>
                <a:t>○</a:t>
              </a:r>
              <a:r>
                <a:rPr kumimoji="1" lang="ja-JP" altLang="en-US" sz="1300" spc="-120" dirty="0">
                  <a:solidFill>
                    <a:schemeClr val="bg1"/>
                  </a:solidFill>
                  <a:latin typeface="+mj-ea"/>
                  <a:ea typeface="+mj-ea"/>
                </a:rPr>
                <a:t>年度「専修学校による地域産業中核的人材養成事業」企画提案書</a:t>
              </a:r>
              <a:r>
                <a:rPr kumimoji="1" lang="ja-JP" altLang="en-US" sz="1050" spc="-120" dirty="0">
                  <a:solidFill>
                    <a:schemeClr val="bg1"/>
                  </a:solidFill>
                  <a:latin typeface="+mj-ea"/>
                  <a:ea typeface="+mj-ea"/>
                </a:rPr>
                <a:t>（人口減少地域の職業人材を確保するための専修学校振興プログラム）</a:t>
              </a:r>
              <a:r>
                <a:rPr kumimoji="1" lang="en-US" altLang="ja-JP" sz="1050" spc="-120" dirty="0">
                  <a:solidFill>
                    <a:schemeClr val="bg1"/>
                  </a:solidFill>
                  <a:latin typeface="+mj-ea"/>
                  <a:ea typeface="+mj-ea"/>
                </a:rPr>
                <a:t>(</a:t>
              </a:r>
              <a:fld id="{C22BDEFC-2EBD-4631-AC6E-1FA082F69B7C}" type="slidenum">
                <a:rPr kumimoji="1" lang="en-US" altLang="ja-JP" sz="1050" spc="-120" smtClean="0">
                  <a:solidFill>
                    <a:schemeClr val="bg1"/>
                  </a:solidFill>
                  <a:latin typeface="+mj-ea"/>
                  <a:ea typeface="+mj-ea"/>
                </a:rPr>
                <a:t>10</a:t>
              </a:fld>
              <a:r>
                <a:rPr lang="en-US" altLang="ja-JP" sz="1050" spc="-120" dirty="0">
                  <a:solidFill>
                    <a:schemeClr val="bg1"/>
                  </a:solidFill>
                  <a:latin typeface="+mj-ea"/>
                  <a:ea typeface="+mj-ea"/>
                </a:rPr>
                <a:t>/17</a:t>
              </a:r>
              <a:r>
                <a:rPr kumimoji="1" lang="en-US" altLang="ja-JP" sz="1050" spc="-120" dirty="0">
                  <a:solidFill>
                    <a:schemeClr val="bg1"/>
                  </a:solidFill>
                  <a:latin typeface="+mj-ea"/>
                  <a:ea typeface="+mj-ea"/>
                </a:rPr>
                <a:t>)</a:t>
              </a:r>
              <a:endParaRPr kumimoji="1" lang="ja-JP" altLang="en-US" sz="1050" spc="-120" dirty="0">
                <a:solidFill>
                  <a:schemeClr val="bg1"/>
                </a:solidFill>
                <a:latin typeface="+mj-ea"/>
                <a:ea typeface="+mj-ea"/>
              </a:endParaRPr>
            </a:p>
          </p:txBody>
        </p:sp>
      </p:grpSp>
    </p:spTree>
    <p:extLst>
      <p:ext uri="{BB962C8B-B14F-4D97-AF65-F5344CB8AC3E}">
        <p14:creationId xmlns:p14="http://schemas.microsoft.com/office/powerpoint/2010/main" val="32594118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733312" y="2132856"/>
            <a:ext cx="8280000" cy="2123658"/>
          </a:xfrm>
          <a:prstGeom prst="rect">
            <a:avLst/>
          </a:prstGeom>
          <a:noFill/>
          <a:ln>
            <a:solidFill>
              <a:srgbClr val="62AB37"/>
            </a:solidFill>
            <a:prstDash val="sysDash"/>
          </a:ln>
        </p:spPr>
        <p:txBody>
          <a:bodyPr wrap="square" rtlCol="0">
            <a:spAutoFit/>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▼様式自由</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indent="-177800"/>
            <a:r>
              <a:rPr lang="ja-JP" altLang="en-US" sz="1200" dirty="0">
                <a:solidFill>
                  <a:srgbClr val="FFC000"/>
                </a:solidFill>
                <a:latin typeface="+mn-ea"/>
              </a:rPr>
              <a:t>▼シラバス、コマシラバス、教材、指導計画（教員用のカリキュラム活用要領等を含む）など、教育プログラムを構成するすべての項目に関するアウトプットの概要を具体的かつ明確に記載すること。</a:t>
            </a:r>
            <a:endParaRPr lang="en-US" altLang="ja-JP" sz="1200" dirty="0">
              <a:solidFill>
                <a:srgbClr val="FFC000"/>
              </a:solidFill>
              <a:latin typeface="+mn-ea"/>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▼複数年度で取り組む場合は、最終的なアウトプットと提案年度のアウトプットの双方がわかるように記載すること。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ﾒｲﾘｵ　１１ポイント以上とすること。（一部の文字がどうしても枠に入りきらない場合にはポイントを調整しても構わないが、極端に小さくならないようにすること）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endParaRPr>
          </a:p>
        </p:txBody>
      </p:sp>
      <p:sp>
        <p:nvSpPr>
          <p:cNvPr id="8" name="角丸四角形 12">
            <a:extLst>
              <a:ext uri="{FF2B5EF4-FFF2-40B4-BE49-F238E27FC236}">
                <a16:creationId xmlns:a16="http://schemas.microsoft.com/office/drawing/2014/main" id="{90776093-A0FD-4E88-97C0-A06DAD3E6020}"/>
              </a:ext>
            </a:extLst>
          </p:cNvPr>
          <p:cNvSpPr/>
          <p:nvPr/>
        </p:nvSpPr>
        <p:spPr>
          <a:xfrm>
            <a:off x="128464" y="476672"/>
            <a:ext cx="4259942" cy="299191"/>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事業実施に伴うアウトプット（成果物）</a:t>
            </a:r>
          </a:p>
        </p:txBody>
      </p:sp>
      <p:grpSp>
        <p:nvGrpSpPr>
          <p:cNvPr id="2" name="グループ化 1">
            <a:extLst>
              <a:ext uri="{FF2B5EF4-FFF2-40B4-BE49-F238E27FC236}">
                <a16:creationId xmlns:a16="http://schemas.microsoft.com/office/drawing/2014/main" id="{926A8287-F551-EF46-9681-C876E8C0ED1A}"/>
              </a:ext>
            </a:extLst>
          </p:cNvPr>
          <p:cNvGrpSpPr/>
          <p:nvPr/>
        </p:nvGrpSpPr>
        <p:grpSpPr>
          <a:xfrm>
            <a:off x="-64104" y="-6131"/>
            <a:ext cx="10154960" cy="292388"/>
            <a:chOff x="-64104" y="-6132"/>
            <a:chExt cx="10154960" cy="395880"/>
          </a:xfrm>
        </p:grpSpPr>
        <p:sp>
          <p:nvSpPr>
            <p:cNvPr id="4" name="正方形/長方形 3">
              <a:extLst>
                <a:ext uri="{FF2B5EF4-FFF2-40B4-BE49-F238E27FC236}">
                  <a16:creationId xmlns:a16="http://schemas.microsoft.com/office/drawing/2014/main" id="{2BFFCCEF-C89D-5CB8-2182-EC63A2E0940E}"/>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a:extLst>
                <a:ext uri="{FF2B5EF4-FFF2-40B4-BE49-F238E27FC236}">
                  <a16:creationId xmlns:a16="http://schemas.microsoft.com/office/drawing/2014/main" id="{19025AF3-C281-D71B-D130-12176FBB1ACB}"/>
                </a:ext>
              </a:extLst>
            </p:cNvPr>
            <p:cNvSpPr txBox="1"/>
            <p:nvPr/>
          </p:nvSpPr>
          <p:spPr>
            <a:xfrm>
              <a:off x="8841432" y="23416"/>
              <a:ext cx="1249424" cy="261610"/>
            </a:xfrm>
            <a:prstGeom prst="rect">
              <a:avLst/>
            </a:prstGeom>
            <a:noFill/>
          </p:spPr>
          <p:txBody>
            <a:bodyPr wrap="square" rtlCol="0">
              <a:spAutoFit/>
            </a:bodyPr>
            <a:lstStyle/>
            <a:p>
              <a:pPr algn="ctr"/>
              <a:r>
                <a:rPr lang="en-US" altLang="ja-JP" sz="1050" b="1" dirty="0">
                  <a:solidFill>
                    <a:schemeClr val="bg1"/>
                  </a:solidFill>
                </a:rPr>
                <a:t>【</a:t>
              </a:r>
              <a:r>
                <a:rPr kumimoji="1" lang="ja-JP" altLang="en-US" sz="1050" b="1" dirty="0">
                  <a:solidFill>
                    <a:schemeClr val="bg1"/>
                  </a:solidFill>
                </a:rPr>
                <a:t>様式１－１</a:t>
              </a:r>
              <a:r>
                <a:rPr kumimoji="1" lang="en-US" altLang="ja-JP" sz="1050" b="1" dirty="0">
                  <a:solidFill>
                    <a:schemeClr val="bg1"/>
                  </a:solidFill>
                </a:rPr>
                <a:t>】</a:t>
              </a:r>
              <a:endParaRPr kumimoji="1" lang="ja-JP" altLang="en-US" sz="1050" b="1" dirty="0">
                <a:solidFill>
                  <a:schemeClr val="bg1"/>
                </a:solidFill>
              </a:endParaRPr>
            </a:p>
          </p:txBody>
        </p:sp>
        <p:sp>
          <p:nvSpPr>
            <p:cNvPr id="6" name="テキスト ボックス 5">
              <a:extLst>
                <a:ext uri="{FF2B5EF4-FFF2-40B4-BE49-F238E27FC236}">
                  <a16:creationId xmlns:a16="http://schemas.microsoft.com/office/drawing/2014/main" id="{52410286-5CF6-EB77-3A07-0578B078FA6E}"/>
                </a:ext>
              </a:extLst>
            </p:cNvPr>
            <p:cNvSpPr txBox="1"/>
            <p:nvPr/>
          </p:nvSpPr>
          <p:spPr>
            <a:xfrm>
              <a:off x="-64104" y="-6132"/>
              <a:ext cx="9193568" cy="395880"/>
            </a:xfrm>
            <a:prstGeom prst="rect">
              <a:avLst/>
            </a:prstGeom>
            <a:noFill/>
          </p:spPr>
          <p:txBody>
            <a:bodyPr wrap="square" rtlCol="0">
              <a:spAutoFit/>
            </a:bodyPr>
            <a:lstStyle/>
            <a:p>
              <a:pPr algn="ctr"/>
              <a:r>
                <a:rPr kumimoji="1" lang="ja-JP" altLang="en-US" sz="1300" spc="-120" dirty="0">
                  <a:solidFill>
                    <a:schemeClr val="bg1"/>
                  </a:solidFill>
                  <a:latin typeface="+mj-ea"/>
                  <a:ea typeface="+mj-ea"/>
                </a:rPr>
                <a:t>令和</a:t>
              </a:r>
              <a:r>
                <a:rPr lang="ja-JP" altLang="en-US" sz="1300" spc="-120" dirty="0">
                  <a:solidFill>
                    <a:schemeClr val="bg1"/>
                  </a:solidFill>
                  <a:latin typeface="+mj-ea"/>
                  <a:ea typeface="+mj-ea"/>
                </a:rPr>
                <a:t>○</a:t>
              </a:r>
              <a:r>
                <a:rPr kumimoji="1" lang="ja-JP" altLang="en-US" sz="1300" spc="-120" dirty="0">
                  <a:solidFill>
                    <a:schemeClr val="bg1"/>
                  </a:solidFill>
                  <a:latin typeface="+mj-ea"/>
                  <a:ea typeface="+mj-ea"/>
                </a:rPr>
                <a:t>年度「専修学校による地域産業中核的人材養成事業」企画提案書</a:t>
              </a:r>
              <a:r>
                <a:rPr kumimoji="1" lang="ja-JP" altLang="en-US" sz="1050" spc="-120" dirty="0">
                  <a:solidFill>
                    <a:schemeClr val="bg1"/>
                  </a:solidFill>
                  <a:latin typeface="+mj-ea"/>
                  <a:ea typeface="+mj-ea"/>
                </a:rPr>
                <a:t>（人口減少地域の職業人材を確保するための専修学校振興プログラム）</a:t>
              </a:r>
              <a:r>
                <a:rPr kumimoji="1" lang="en-US" altLang="ja-JP" sz="1050" spc="-120" dirty="0">
                  <a:solidFill>
                    <a:schemeClr val="bg1"/>
                  </a:solidFill>
                  <a:latin typeface="+mj-ea"/>
                  <a:ea typeface="+mj-ea"/>
                </a:rPr>
                <a:t>(</a:t>
              </a:r>
              <a:fld id="{C22BDEFC-2EBD-4631-AC6E-1FA082F69B7C}" type="slidenum">
                <a:rPr kumimoji="1" lang="en-US" altLang="ja-JP" sz="1050" spc="-120" smtClean="0">
                  <a:solidFill>
                    <a:schemeClr val="bg1"/>
                  </a:solidFill>
                  <a:latin typeface="+mj-ea"/>
                  <a:ea typeface="+mj-ea"/>
                </a:rPr>
                <a:t>11</a:t>
              </a:fld>
              <a:r>
                <a:rPr lang="en-US" altLang="ja-JP" sz="1050" spc="-120" dirty="0">
                  <a:solidFill>
                    <a:schemeClr val="bg1"/>
                  </a:solidFill>
                  <a:latin typeface="+mj-ea"/>
                  <a:ea typeface="+mj-ea"/>
                </a:rPr>
                <a:t>/17</a:t>
              </a:r>
              <a:r>
                <a:rPr kumimoji="1" lang="en-US" altLang="ja-JP" sz="1050" spc="-120" dirty="0">
                  <a:solidFill>
                    <a:schemeClr val="bg1"/>
                  </a:solidFill>
                  <a:latin typeface="+mj-ea"/>
                  <a:ea typeface="+mj-ea"/>
                </a:rPr>
                <a:t>)</a:t>
              </a:r>
              <a:endParaRPr kumimoji="1" lang="ja-JP" altLang="en-US" sz="1050" spc="-120" dirty="0">
                <a:solidFill>
                  <a:schemeClr val="bg1"/>
                </a:solidFill>
                <a:latin typeface="+mj-ea"/>
                <a:ea typeface="+mj-ea"/>
              </a:endParaRPr>
            </a:p>
          </p:txBody>
        </p:sp>
      </p:grpSp>
    </p:spTree>
    <p:extLst>
      <p:ext uri="{BB962C8B-B14F-4D97-AF65-F5344CB8AC3E}">
        <p14:creationId xmlns:p14="http://schemas.microsoft.com/office/powerpoint/2010/main" val="9967122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200472" y="435088"/>
            <a:ext cx="4259942" cy="299191"/>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white"/>
                </a:solidFill>
                <a:effectLst/>
                <a:uLnTx/>
                <a:uFillTx/>
                <a:latin typeface="Segoe UI"/>
                <a:ea typeface="メイリオ"/>
                <a:cs typeface="+mn-cs"/>
              </a:rPr>
              <a:t>事業実施によって達成する成果及び測定指標</a:t>
            </a:r>
          </a:p>
        </p:txBody>
      </p:sp>
      <p:graphicFrame>
        <p:nvGraphicFramePr>
          <p:cNvPr id="7" name="表 6"/>
          <p:cNvGraphicFramePr>
            <a:graphicFrameLocks noGrp="1"/>
          </p:cNvGraphicFramePr>
          <p:nvPr>
            <p:extLst>
              <p:ext uri="{D42A27DB-BD31-4B8C-83A1-F6EECF244321}">
                <p14:modId xmlns:p14="http://schemas.microsoft.com/office/powerpoint/2010/main" val="1059414532"/>
              </p:ext>
            </p:extLst>
          </p:nvPr>
        </p:nvGraphicFramePr>
        <p:xfrm>
          <a:off x="232386" y="823008"/>
          <a:ext cx="9545150" cy="5850030"/>
        </p:xfrm>
        <a:graphic>
          <a:graphicData uri="http://schemas.openxmlformats.org/drawingml/2006/table">
            <a:tbl>
              <a:tblPr firstRow="1" bandRow="1">
                <a:tableStyleId>{5C22544A-7EE6-4342-B048-85BDC9FD1C3A}</a:tableStyleId>
              </a:tblPr>
              <a:tblGrid>
                <a:gridCol w="503870">
                  <a:extLst>
                    <a:ext uri="{9D8B030D-6E8A-4147-A177-3AD203B41FA5}">
                      <a16:colId xmlns:a16="http://schemas.microsoft.com/office/drawing/2014/main" val="2817016327"/>
                    </a:ext>
                  </a:extLst>
                </a:gridCol>
                <a:gridCol w="3164296">
                  <a:extLst>
                    <a:ext uri="{9D8B030D-6E8A-4147-A177-3AD203B41FA5}">
                      <a16:colId xmlns:a16="http://schemas.microsoft.com/office/drawing/2014/main" val="1108686720"/>
                    </a:ext>
                  </a:extLst>
                </a:gridCol>
                <a:gridCol w="580443">
                  <a:extLst>
                    <a:ext uri="{9D8B030D-6E8A-4147-A177-3AD203B41FA5}">
                      <a16:colId xmlns:a16="http://schemas.microsoft.com/office/drawing/2014/main" val="1811059284"/>
                    </a:ext>
                  </a:extLst>
                </a:gridCol>
                <a:gridCol w="798109">
                  <a:extLst>
                    <a:ext uri="{9D8B030D-6E8A-4147-A177-3AD203B41FA5}">
                      <a16:colId xmlns:a16="http://schemas.microsoft.com/office/drawing/2014/main" val="304518259"/>
                    </a:ext>
                  </a:extLst>
                </a:gridCol>
                <a:gridCol w="725554">
                  <a:extLst>
                    <a:ext uri="{9D8B030D-6E8A-4147-A177-3AD203B41FA5}">
                      <a16:colId xmlns:a16="http://schemas.microsoft.com/office/drawing/2014/main" val="1696990943"/>
                    </a:ext>
                  </a:extLst>
                </a:gridCol>
                <a:gridCol w="725554">
                  <a:extLst>
                    <a:ext uri="{9D8B030D-6E8A-4147-A177-3AD203B41FA5}">
                      <a16:colId xmlns:a16="http://schemas.microsoft.com/office/drawing/2014/main" val="290733809"/>
                    </a:ext>
                  </a:extLst>
                </a:gridCol>
                <a:gridCol w="3047324">
                  <a:extLst>
                    <a:ext uri="{9D8B030D-6E8A-4147-A177-3AD203B41FA5}">
                      <a16:colId xmlns:a16="http://schemas.microsoft.com/office/drawing/2014/main" val="2487217783"/>
                    </a:ext>
                  </a:extLst>
                </a:gridCol>
              </a:tblGrid>
              <a:tr h="345134">
                <a:tc rowSpan="2">
                  <a:txBody>
                    <a:bodyPr/>
                    <a:lstStyle/>
                    <a:p>
                      <a:pPr algn="ctr"/>
                      <a:r>
                        <a:rPr kumimoji="1" lang="ja-JP" altLang="en-US" sz="1400" dirty="0"/>
                        <a:t>番号</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rowSpan="2">
                  <a:txBody>
                    <a:bodyPr/>
                    <a:lstStyle/>
                    <a:p>
                      <a:pPr algn="ctr"/>
                      <a:r>
                        <a:rPr kumimoji="1" lang="en-US" altLang="ja-JP" sz="1400" dirty="0"/>
                        <a:t>KPI</a:t>
                      </a:r>
                      <a:r>
                        <a:rPr kumimoji="1" lang="ja-JP" altLang="en-US" sz="1400" dirty="0"/>
                        <a:t>（評価指標）</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rowSpan="2">
                  <a:txBody>
                    <a:bodyPr/>
                    <a:lstStyle/>
                    <a:p>
                      <a:pPr algn="ctr"/>
                      <a:r>
                        <a:rPr kumimoji="1" lang="ja-JP" altLang="en-US" sz="1400" dirty="0"/>
                        <a:t>単位</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gridSpan="3">
                  <a:txBody>
                    <a:bodyPr/>
                    <a:lstStyle/>
                    <a:p>
                      <a:pPr algn="ctr"/>
                      <a:r>
                        <a:rPr kumimoji="1" lang="ja-JP" altLang="en-US" sz="1400" dirty="0"/>
                        <a:t>目標値</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hMerge="1">
                  <a:txBody>
                    <a:bodyPr/>
                    <a:lstStyle/>
                    <a:p>
                      <a:pPr algn="ctr"/>
                      <a:endParaRPr kumimoji="1" lang="ja-JP" altLang="en-US" sz="1400" dirty="0"/>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solidFill>
                      <a:srgbClr val="5D9CEC"/>
                    </a:solidFill>
                  </a:tcPr>
                </a:tc>
                <a:tc hMerge="1">
                  <a:txBody>
                    <a:bodyPr/>
                    <a:lstStyle/>
                    <a:p>
                      <a:pPr algn="ctr"/>
                      <a:endParaRPr kumimoji="1" lang="en-US" altLang="ja-JP" sz="1400" dirty="0"/>
                    </a:p>
                  </a:txBody>
                  <a:tcPr anchor="ctr">
                    <a:lnL w="12700" cap="flat" cmpd="sng" algn="ctr">
                      <a:solidFill>
                        <a:schemeClr val="bg1"/>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solidFill>
                      <a:srgbClr val="5D9CEC"/>
                    </a:solidFill>
                  </a:tcPr>
                </a:tc>
                <a:tc rowSpan="2">
                  <a:txBody>
                    <a:bodyPr/>
                    <a:lstStyle/>
                    <a:p>
                      <a:pPr algn="ctr"/>
                      <a:r>
                        <a:rPr kumimoji="1" lang="ja-JP" altLang="en-US" sz="1400" dirty="0"/>
                        <a:t>当該</a:t>
                      </a:r>
                      <a:r>
                        <a:rPr kumimoji="1" lang="en-US" altLang="ja-JP" sz="1400" dirty="0"/>
                        <a:t>KPI</a:t>
                      </a:r>
                      <a:r>
                        <a:rPr kumimoji="1" lang="ja-JP" altLang="en-US" sz="1400" dirty="0"/>
                        <a:t>の測定方法</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extLst>
                  <a:ext uri="{0D108BD9-81ED-4DB2-BD59-A6C34878D82A}">
                    <a16:rowId xmlns:a16="http://schemas.microsoft.com/office/drawing/2014/main" val="3021474941"/>
                  </a:ext>
                </a:extLst>
              </a:tr>
              <a:tr h="519476">
                <a:tc vMerge="1">
                  <a:txBody>
                    <a:bodyPr/>
                    <a:lstStyle/>
                    <a:p>
                      <a:endParaRPr kumimoji="1" lang="ja-JP" altLang="en-US"/>
                    </a:p>
                  </a:txBody>
                  <a:tcPr/>
                </a:tc>
                <a:tc vMerge="1">
                  <a:txBody>
                    <a:bodyPr/>
                    <a:lstStyle/>
                    <a:p>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vMerge="1">
                  <a:txBody>
                    <a:bodyPr/>
                    <a:lstStyle/>
                    <a:p>
                      <a:pPr algn="ctr"/>
                      <a:endParaRPr kumimoji="1" lang="ja-JP" altLang="en-US" sz="1100" dirty="0"/>
                    </a:p>
                  </a:txBody>
                  <a:tcPr anchor="ctr">
                    <a:lnL w="12700" cap="flat" cmpd="sng" algn="ctr">
                      <a:solidFill>
                        <a:srgbClr val="5D9CEC"/>
                      </a:solidFill>
                      <a:prstDash val="solid"/>
                      <a:round/>
                      <a:headEnd type="none" w="med" len="med"/>
                      <a:tailEnd type="none" w="med" len="med"/>
                    </a:lnL>
                    <a:lnR w="12700" cap="flat" cmpd="sng" algn="ctr">
                      <a:solidFill>
                        <a:srgbClr val="5D9CEC"/>
                      </a:solidFill>
                      <a:prstDash val="solid"/>
                      <a:round/>
                      <a:headEnd type="none" w="med" len="med"/>
                      <a:tailEnd type="none" w="med" len="med"/>
                    </a:lnR>
                    <a:lnT w="12700" cap="flat" cmpd="sng" algn="ctr">
                      <a:solidFill>
                        <a:srgbClr val="5D9CEC"/>
                      </a:solidFill>
                      <a:prstDash val="solid"/>
                      <a:round/>
                      <a:headEnd type="none" w="med" len="med"/>
                      <a:tailEnd type="none" w="med" len="med"/>
                    </a:lnT>
                    <a:lnB w="12700" cap="flat" cmpd="sng" algn="ctr">
                      <a:solidFill>
                        <a:srgbClr val="5D9CEC"/>
                      </a:solidFill>
                      <a:prstDash val="solid"/>
                      <a:round/>
                      <a:headEnd type="none" w="med" len="med"/>
                      <a:tailEnd type="none" w="med" len="med"/>
                    </a:lnB>
                    <a:noFill/>
                  </a:tcPr>
                </a:tc>
                <a:tc>
                  <a:txBody>
                    <a:bodyPr/>
                    <a:lstStyle/>
                    <a:p>
                      <a:pPr algn="ctr"/>
                      <a:r>
                        <a:rPr kumimoji="1" lang="ja-JP" altLang="en-US" sz="1400" b="1" dirty="0">
                          <a:solidFill>
                            <a:schemeClr val="bg1"/>
                          </a:solidFill>
                          <a:latin typeface="+mn-ea"/>
                          <a:ea typeface="+mn-ea"/>
                        </a:rPr>
                        <a:t>令</a:t>
                      </a:r>
                      <a:r>
                        <a:rPr kumimoji="1" lang="ja-JP" altLang="en-US" sz="1400" b="1" baseline="0" dirty="0">
                          <a:solidFill>
                            <a:schemeClr val="bg1"/>
                          </a:solidFill>
                          <a:latin typeface="+mn-ea"/>
                          <a:ea typeface="+mn-ea"/>
                        </a:rPr>
                        <a:t> </a:t>
                      </a:r>
                      <a:r>
                        <a:rPr kumimoji="1" lang="ja-JP" altLang="en-US" sz="1400" b="1" dirty="0">
                          <a:solidFill>
                            <a:schemeClr val="bg1"/>
                          </a:solidFill>
                          <a:latin typeface="+mn-ea"/>
                          <a:ea typeface="+mn-ea"/>
                        </a:rPr>
                        <a:t>和</a:t>
                      </a:r>
                      <a:endParaRPr kumimoji="1" lang="en-US" altLang="ja-JP" sz="1400" b="1" dirty="0">
                        <a:solidFill>
                          <a:schemeClr val="bg1"/>
                        </a:solidFill>
                        <a:latin typeface="+mn-ea"/>
                        <a:ea typeface="+mn-ea"/>
                      </a:endParaRPr>
                    </a:p>
                    <a:p>
                      <a:pPr algn="ctr"/>
                      <a:r>
                        <a:rPr kumimoji="1" lang="ja-JP" altLang="en-US" sz="1400" b="1" dirty="0">
                          <a:solidFill>
                            <a:schemeClr val="bg1"/>
                          </a:solidFill>
                          <a:latin typeface="+mn-ea"/>
                          <a:ea typeface="+mn-ea"/>
                        </a:rPr>
                        <a:t>○年度</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b="1" dirty="0">
                          <a:solidFill>
                            <a:schemeClr val="bg1"/>
                          </a:solidFill>
                          <a:latin typeface="+mn-ea"/>
                          <a:ea typeface="+mn-ea"/>
                        </a:rPr>
                        <a:t>令</a:t>
                      </a:r>
                      <a:r>
                        <a:rPr kumimoji="1" lang="ja-JP" altLang="en-US" sz="1400" b="1" baseline="0" dirty="0">
                          <a:solidFill>
                            <a:schemeClr val="bg1"/>
                          </a:solidFill>
                          <a:latin typeface="+mn-ea"/>
                          <a:ea typeface="+mn-ea"/>
                        </a:rPr>
                        <a:t> </a:t>
                      </a:r>
                      <a:r>
                        <a:rPr kumimoji="1" lang="ja-JP" altLang="en-US" sz="1400" b="1" dirty="0">
                          <a:solidFill>
                            <a:schemeClr val="bg1"/>
                          </a:solidFill>
                          <a:latin typeface="+mn-ea"/>
                          <a:ea typeface="+mn-ea"/>
                        </a:rPr>
                        <a:t>和</a:t>
                      </a:r>
                      <a:endParaRPr kumimoji="1" lang="en-US" altLang="ja-JP" sz="1400" b="1" dirty="0">
                        <a:solidFill>
                          <a:schemeClr val="bg1"/>
                        </a:solidFill>
                        <a:latin typeface="+mn-ea"/>
                        <a:ea typeface="+mn-ea"/>
                      </a:endParaRPr>
                    </a:p>
                    <a:p>
                      <a:pPr algn="ctr"/>
                      <a:r>
                        <a:rPr kumimoji="1" lang="ja-JP" altLang="en-US" sz="1400" b="1" dirty="0">
                          <a:solidFill>
                            <a:schemeClr val="bg1"/>
                          </a:solidFill>
                          <a:latin typeface="+mn-ea"/>
                          <a:ea typeface="+mn-ea"/>
                        </a:rPr>
                        <a:t>○年度</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b="1" dirty="0">
                          <a:solidFill>
                            <a:schemeClr val="bg1"/>
                          </a:solidFill>
                          <a:latin typeface="+mn-ea"/>
                          <a:ea typeface="+mn-ea"/>
                        </a:rPr>
                        <a:t>令</a:t>
                      </a:r>
                      <a:r>
                        <a:rPr kumimoji="1" lang="ja-JP" altLang="en-US" sz="1400" b="1" baseline="0" dirty="0">
                          <a:solidFill>
                            <a:schemeClr val="bg1"/>
                          </a:solidFill>
                          <a:latin typeface="+mn-ea"/>
                          <a:ea typeface="+mn-ea"/>
                        </a:rPr>
                        <a:t> </a:t>
                      </a:r>
                      <a:r>
                        <a:rPr kumimoji="1" lang="ja-JP" altLang="en-US" sz="1400" b="1" dirty="0">
                          <a:solidFill>
                            <a:schemeClr val="bg1"/>
                          </a:solidFill>
                          <a:latin typeface="+mn-ea"/>
                          <a:ea typeface="+mn-ea"/>
                        </a:rPr>
                        <a:t>和</a:t>
                      </a:r>
                      <a:endParaRPr kumimoji="1" lang="en-US" altLang="ja-JP" sz="1400" b="1" dirty="0">
                        <a:solidFill>
                          <a:schemeClr val="bg1"/>
                        </a:solidFill>
                        <a:latin typeface="+mn-ea"/>
                        <a:ea typeface="+mn-ea"/>
                      </a:endParaRPr>
                    </a:p>
                    <a:p>
                      <a:pPr algn="ctr"/>
                      <a:r>
                        <a:rPr kumimoji="1" lang="ja-JP" altLang="en-US" sz="1400" b="1">
                          <a:solidFill>
                            <a:schemeClr val="bg1"/>
                          </a:solidFill>
                          <a:latin typeface="+mn-ea"/>
                          <a:ea typeface="+mn-ea"/>
                        </a:rPr>
                        <a:t>○年度</a:t>
                      </a:r>
                      <a:endParaRPr kumimoji="1" lang="ja-JP" altLang="en-US" sz="1400" b="1" dirty="0">
                        <a:solidFill>
                          <a:schemeClr val="bg1"/>
                        </a:solidFill>
                        <a:latin typeface="+mn-ea"/>
                        <a:ea typeface="+mn-ea"/>
                      </a:endParaRP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vMerge="1">
                  <a:txBody>
                    <a:bodyPr/>
                    <a:lstStyle/>
                    <a:p>
                      <a:pPr algn="ctr"/>
                      <a:endParaRPr kumimoji="1" lang="en-US" altLang="ja-JP" sz="1400" b="1" dirty="0">
                        <a:solidFill>
                          <a:schemeClr val="bg1"/>
                        </a:solidFill>
                        <a:latin typeface="+mn-ea"/>
                        <a:ea typeface="+mn-ea"/>
                      </a:endParaRP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extLst>
                  <a:ext uri="{0D108BD9-81ED-4DB2-BD59-A6C34878D82A}">
                    <a16:rowId xmlns:a16="http://schemas.microsoft.com/office/drawing/2014/main" val="1047839248"/>
                  </a:ext>
                </a:extLst>
              </a:tr>
              <a:tr h="759992">
                <a:tc>
                  <a:txBody>
                    <a:bodyPr/>
                    <a:lstStyle/>
                    <a:p>
                      <a:pPr algn="ctr"/>
                      <a:r>
                        <a:rPr kumimoji="1" lang="ja-JP" altLang="en-US" sz="1400" dirty="0"/>
                        <a:t>１</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013352149"/>
                  </a:ext>
                </a:extLst>
              </a:tr>
              <a:tr h="1056357">
                <a:tc>
                  <a:txBody>
                    <a:bodyPr/>
                    <a:lstStyle/>
                    <a:p>
                      <a:pPr algn="ctr"/>
                      <a:r>
                        <a:rPr kumimoji="1" lang="ja-JP" altLang="en-US" sz="1400" dirty="0"/>
                        <a:t>２</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774763531"/>
                  </a:ext>
                </a:extLst>
              </a:tr>
              <a:tr h="1056357">
                <a:tc>
                  <a:txBody>
                    <a:bodyPr/>
                    <a:lstStyle/>
                    <a:p>
                      <a:pPr algn="ctr"/>
                      <a:r>
                        <a:rPr kumimoji="1" lang="ja-JP" altLang="en-US" sz="1400" dirty="0"/>
                        <a:t>３</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294269077"/>
                  </a:ext>
                </a:extLst>
              </a:tr>
              <a:tr h="1056357">
                <a:tc>
                  <a:txBody>
                    <a:bodyPr/>
                    <a:lstStyle/>
                    <a:p>
                      <a:pPr algn="ctr"/>
                      <a:r>
                        <a:rPr kumimoji="1" lang="ja-JP" altLang="en-US" sz="1400" dirty="0"/>
                        <a:t>４</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051868760"/>
                  </a:ext>
                </a:extLst>
              </a:tr>
              <a:tr h="1056357">
                <a:tc>
                  <a:txBody>
                    <a:bodyPr/>
                    <a:lstStyle/>
                    <a:p>
                      <a:pPr algn="ctr"/>
                      <a:r>
                        <a:rPr kumimoji="1" lang="en-US" altLang="ja-JP" sz="1400" dirty="0"/>
                        <a:t>5</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863469371"/>
                  </a:ext>
                </a:extLst>
              </a:tr>
            </a:tbl>
          </a:graphicData>
        </a:graphic>
      </p:graphicFrame>
      <p:sp>
        <p:nvSpPr>
          <p:cNvPr id="16" name="テキスト ボックス 15"/>
          <p:cNvSpPr txBox="1"/>
          <p:nvPr/>
        </p:nvSpPr>
        <p:spPr>
          <a:xfrm>
            <a:off x="2144688" y="2060848"/>
            <a:ext cx="6264696" cy="3600986"/>
          </a:xfrm>
          <a:prstGeom prst="rect">
            <a:avLst/>
          </a:prstGeom>
          <a:solidFill>
            <a:schemeClr val="bg1"/>
          </a:solidFill>
          <a:ln>
            <a:solidFill>
              <a:srgbClr val="62AB37"/>
            </a:solidFill>
            <a:prstDash val="sysDash"/>
          </a:ln>
        </p:spPr>
        <p:txBody>
          <a:bodyPr wrap="square" rtlCol="0">
            <a:spAutoFit/>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▼「生徒の○○に関する習熟度を○年（事業開始前）に比べて○％向上する。」など、ＫＰＩ（</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Key Performance Indicator</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）を定め、右の記載欄に具体的な目標値等を示すこと。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▼活動</a:t>
            </a:r>
            <a:r>
              <a:rPr lang="ja-JP" altLang="en-US" sz="1200" dirty="0">
                <a:solidFill>
                  <a:srgbClr val="FFC000"/>
                </a:solidFill>
                <a:latin typeface="メイリオ"/>
                <a:ea typeface="メイリオ"/>
              </a:rPr>
              <a:t>に関する</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指標（例：○○を△個開発するといった、どれだけ活動するかに関する指標）だけでなく、本事業によって得られる成果に関する指標及び目標も記載すること。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KPI</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の記載欄が足りなければ、適宜追加して記載すること。</a:t>
            </a: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ﾒｲﾘｵ　１１ポイント以上とすること。（一部の文字がどうしても枠に入りきらない場合にはポイントを調整しても構わないが、極端に小さくならないようにすること）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C000"/>
              </a:solidFill>
              <a:latin typeface="メイリオ"/>
              <a:ea typeface="メイリオ"/>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▼「当該</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KPI</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の測定方法」については、対象者及び人数、手法、実施時期等を簡潔に記載すること。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p:txBody>
      </p:sp>
      <p:grpSp>
        <p:nvGrpSpPr>
          <p:cNvPr id="2" name="グループ化 1">
            <a:extLst>
              <a:ext uri="{FF2B5EF4-FFF2-40B4-BE49-F238E27FC236}">
                <a16:creationId xmlns:a16="http://schemas.microsoft.com/office/drawing/2014/main" id="{0E6BBB98-A4E0-01C2-A4D5-50EA0DFD2611}"/>
              </a:ext>
            </a:extLst>
          </p:cNvPr>
          <p:cNvGrpSpPr/>
          <p:nvPr/>
        </p:nvGrpSpPr>
        <p:grpSpPr>
          <a:xfrm>
            <a:off x="-64104" y="-6131"/>
            <a:ext cx="10154960" cy="292388"/>
            <a:chOff x="-64104" y="-6132"/>
            <a:chExt cx="10154960" cy="395880"/>
          </a:xfrm>
        </p:grpSpPr>
        <p:sp>
          <p:nvSpPr>
            <p:cNvPr id="3" name="正方形/長方形 2">
              <a:extLst>
                <a:ext uri="{FF2B5EF4-FFF2-40B4-BE49-F238E27FC236}">
                  <a16:creationId xmlns:a16="http://schemas.microsoft.com/office/drawing/2014/main" id="{FAC66E77-3F5A-3AA5-229E-EEB50EF44FEC}"/>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a:extLst>
                <a:ext uri="{FF2B5EF4-FFF2-40B4-BE49-F238E27FC236}">
                  <a16:creationId xmlns:a16="http://schemas.microsoft.com/office/drawing/2014/main" id="{623B488B-2584-63C4-0947-4E94CA84AE81}"/>
                </a:ext>
              </a:extLst>
            </p:cNvPr>
            <p:cNvSpPr txBox="1"/>
            <p:nvPr/>
          </p:nvSpPr>
          <p:spPr>
            <a:xfrm>
              <a:off x="8841432" y="23416"/>
              <a:ext cx="1249424" cy="261610"/>
            </a:xfrm>
            <a:prstGeom prst="rect">
              <a:avLst/>
            </a:prstGeom>
            <a:noFill/>
          </p:spPr>
          <p:txBody>
            <a:bodyPr wrap="square" rtlCol="0">
              <a:spAutoFit/>
            </a:bodyPr>
            <a:lstStyle/>
            <a:p>
              <a:pPr algn="ctr"/>
              <a:r>
                <a:rPr lang="en-US" altLang="ja-JP" sz="1050" b="1" dirty="0">
                  <a:solidFill>
                    <a:schemeClr val="bg1"/>
                  </a:solidFill>
                </a:rPr>
                <a:t>【</a:t>
              </a:r>
              <a:r>
                <a:rPr kumimoji="1" lang="ja-JP" altLang="en-US" sz="1050" b="1" dirty="0">
                  <a:solidFill>
                    <a:schemeClr val="bg1"/>
                  </a:solidFill>
                </a:rPr>
                <a:t>様式１－１</a:t>
              </a:r>
              <a:r>
                <a:rPr kumimoji="1" lang="en-US" altLang="ja-JP" sz="1050" b="1" dirty="0">
                  <a:solidFill>
                    <a:schemeClr val="bg1"/>
                  </a:solidFill>
                </a:rPr>
                <a:t>】</a:t>
              </a:r>
              <a:endParaRPr kumimoji="1" lang="ja-JP" altLang="en-US" sz="1050" b="1" dirty="0">
                <a:solidFill>
                  <a:schemeClr val="bg1"/>
                </a:solidFill>
              </a:endParaRPr>
            </a:p>
          </p:txBody>
        </p:sp>
        <p:sp>
          <p:nvSpPr>
            <p:cNvPr id="5" name="テキスト ボックス 4">
              <a:extLst>
                <a:ext uri="{FF2B5EF4-FFF2-40B4-BE49-F238E27FC236}">
                  <a16:creationId xmlns:a16="http://schemas.microsoft.com/office/drawing/2014/main" id="{26F8675E-DB29-BE47-0142-0424021145B2}"/>
                </a:ext>
              </a:extLst>
            </p:cNvPr>
            <p:cNvSpPr txBox="1"/>
            <p:nvPr/>
          </p:nvSpPr>
          <p:spPr>
            <a:xfrm>
              <a:off x="-64104" y="-6132"/>
              <a:ext cx="9193568" cy="395880"/>
            </a:xfrm>
            <a:prstGeom prst="rect">
              <a:avLst/>
            </a:prstGeom>
            <a:noFill/>
          </p:spPr>
          <p:txBody>
            <a:bodyPr wrap="square" rtlCol="0">
              <a:spAutoFit/>
            </a:bodyPr>
            <a:lstStyle/>
            <a:p>
              <a:pPr algn="ctr"/>
              <a:r>
                <a:rPr kumimoji="1" lang="ja-JP" altLang="en-US" sz="1300" spc="-120" dirty="0">
                  <a:solidFill>
                    <a:schemeClr val="bg1"/>
                  </a:solidFill>
                  <a:latin typeface="+mj-ea"/>
                  <a:ea typeface="+mj-ea"/>
                </a:rPr>
                <a:t>令和</a:t>
              </a:r>
              <a:r>
                <a:rPr lang="ja-JP" altLang="en-US" sz="1300" spc="-120" dirty="0">
                  <a:solidFill>
                    <a:schemeClr val="bg1"/>
                  </a:solidFill>
                  <a:latin typeface="+mj-ea"/>
                  <a:ea typeface="+mj-ea"/>
                </a:rPr>
                <a:t>○</a:t>
              </a:r>
              <a:r>
                <a:rPr kumimoji="1" lang="ja-JP" altLang="en-US" sz="1300" spc="-120" dirty="0">
                  <a:solidFill>
                    <a:schemeClr val="bg1"/>
                  </a:solidFill>
                  <a:latin typeface="+mj-ea"/>
                  <a:ea typeface="+mj-ea"/>
                </a:rPr>
                <a:t>年度「専修学校による地域産業中核的人材養成事業」企画提案書</a:t>
              </a:r>
              <a:r>
                <a:rPr kumimoji="1" lang="ja-JP" altLang="en-US" sz="1050" spc="-120" dirty="0">
                  <a:solidFill>
                    <a:schemeClr val="bg1"/>
                  </a:solidFill>
                  <a:latin typeface="+mj-ea"/>
                  <a:ea typeface="+mj-ea"/>
                </a:rPr>
                <a:t>（人口減少地域の職業人材を確保するための専修学校振興プログラム）</a:t>
              </a:r>
              <a:r>
                <a:rPr kumimoji="1" lang="en-US" altLang="ja-JP" sz="1050" spc="-120" dirty="0">
                  <a:solidFill>
                    <a:schemeClr val="bg1"/>
                  </a:solidFill>
                  <a:latin typeface="+mj-ea"/>
                  <a:ea typeface="+mj-ea"/>
                </a:rPr>
                <a:t>(</a:t>
              </a:r>
              <a:fld id="{C22BDEFC-2EBD-4631-AC6E-1FA082F69B7C}" type="slidenum">
                <a:rPr kumimoji="1" lang="en-US" altLang="ja-JP" sz="1050" spc="-120" smtClean="0">
                  <a:solidFill>
                    <a:schemeClr val="bg1"/>
                  </a:solidFill>
                  <a:latin typeface="+mj-ea"/>
                  <a:ea typeface="+mj-ea"/>
                </a:rPr>
                <a:t>12</a:t>
              </a:fld>
              <a:r>
                <a:rPr lang="en-US" altLang="ja-JP" sz="1050" spc="-120" dirty="0">
                  <a:solidFill>
                    <a:schemeClr val="bg1"/>
                  </a:solidFill>
                  <a:latin typeface="+mj-ea"/>
                  <a:ea typeface="+mj-ea"/>
                </a:rPr>
                <a:t>/17</a:t>
              </a:r>
              <a:r>
                <a:rPr kumimoji="1" lang="en-US" altLang="ja-JP" sz="1050" spc="-120" dirty="0">
                  <a:solidFill>
                    <a:schemeClr val="bg1"/>
                  </a:solidFill>
                  <a:latin typeface="+mj-ea"/>
                  <a:ea typeface="+mj-ea"/>
                </a:rPr>
                <a:t>)</a:t>
              </a:r>
              <a:endParaRPr kumimoji="1" lang="ja-JP" altLang="en-US" sz="1050" spc="-120" dirty="0">
                <a:solidFill>
                  <a:schemeClr val="bg1"/>
                </a:solidFill>
                <a:latin typeface="+mj-ea"/>
                <a:ea typeface="+mj-ea"/>
              </a:endParaRPr>
            </a:p>
          </p:txBody>
        </p:sp>
      </p:grpSp>
    </p:spTree>
    <p:extLst>
      <p:ext uri="{BB962C8B-B14F-4D97-AF65-F5344CB8AC3E}">
        <p14:creationId xmlns:p14="http://schemas.microsoft.com/office/powerpoint/2010/main" val="18322767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5159510" y="391548"/>
            <a:ext cx="3484501"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本事業終了後</a:t>
            </a:r>
            <a:r>
              <a:rPr lang="en-US" altLang="ja-JP" sz="1400" b="1" dirty="0"/>
              <a:t>※</a:t>
            </a:r>
            <a:r>
              <a:rPr lang="ja-JP" altLang="en-US" sz="1400" b="1" dirty="0"/>
              <a:t>の成果の活用方針・手法</a:t>
            </a:r>
          </a:p>
        </p:txBody>
      </p:sp>
      <p:sp>
        <p:nvSpPr>
          <p:cNvPr id="9" name="角丸四角形 14">
            <a:extLst>
              <a:ext uri="{FF2B5EF4-FFF2-40B4-BE49-F238E27FC236}">
                <a16:creationId xmlns:a16="http://schemas.microsoft.com/office/drawing/2014/main" id="{CD9CE70A-F7CE-47D2-AF42-CD4917D54926}"/>
              </a:ext>
            </a:extLst>
          </p:cNvPr>
          <p:cNvSpPr/>
          <p:nvPr/>
        </p:nvSpPr>
        <p:spPr>
          <a:xfrm>
            <a:off x="114426" y="394068"/>
            <a:ext cx="3974477" cy="28548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提案者の専修学校関係委託事業にかかる実績</a:t>
            </a:r>
            <a:r>
              <a:rPr lang="en-US" altLang="ja-JP" sz="1400" b="1" dirty="0"/>
              <a:t>※</a:t>
            </a:r>
            <a:endParaRPr lang="ja-JP" altLang="en-US" sz="1400" b="1" dirty="0"/>
          </a:p>
        </p:txBody>
      </p:sp>
      <p:sp>
        <p:nvSpPr>
          <p:cNvPr id="10" name="正方形/長方形 9">
            <a:extLst>
              <a:ext uri="{FF2B5EF4-FFF2-40B4-BE49-F238E27FC236}">
                <a16:creationId xmlns:a16="http://schemas.microsoft.com/office/drawing/2014/main" id="{26A3FABC-3DEE-4553-8509-8BE67925751E}"/>
              </a:ext>
            </a:extLst>
          </p:cNvPr>
          <p:cNvSpPr/>
          <p:nvPr/>
        </p:nvSpPr>
        <p:spPr>
          <a:xfrm>
            <a:off x="103204" y="752729"/>
            <a:ext cx="4875000" cy="6067171"/>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過去５年程度までの期間における実績を記載すること。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▼様式自由</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これまでに申請者が受託した文部科学省の専修学校関係委託事業について、事業名及び当該事業の成果の申請時点までの実績等（受託事業の成果の活用状況、カリキュラムやプログラムについては他の専修学校等への普及・活用状況）を簡潔に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lang="ja-JP" altLang="en-US" sz="1200" dirty="0">
                <a:solidFill>
                  <a:srgbClr val="FFC000"/>
                </a:solidFill>
                <a:latin typeface="Segoe UI"/>
                <a:ea typeface="メイリオ"/>
              </a:rPr>
              <a:t>　その際、代表的な取組についてはその成果報告書を提出すること。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　なお、提出方法は、受託事業の成果報告書を掲載しているウェブサイトがある場合は、その</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URL</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を記載することとし、ウェブサイトで公開していない場合には、成果報告書の写（</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PDF</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データ）を本企画提案書の別紙として添付すること。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▼複数の受託実績がある場合は、網羅的にすべてを記載する必要はなく、今回の提案内容と関連が深い取組の実績等について記載すること。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過去、文部科学省の専修学校関係委託事業の受託実績がない場合、文部科学省の他の委託事業及び他省庁の委託事業等のうち、今回の提案内容と関連の深い取組の実績について記載するとともに成果報告書を本企画提案書の別紙として添付す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r>
              <a:rPr lang="ja-JP" altLang="en-US" sz="1200" dirty="0">
                <a:solidFill>
                  <a:srgbClr val="FFC000"/>
                </a:solidFill>
                <a:latin typeface="Segoe UI"/>
                <a:ea typeface="メイリオ"/>
              </a:rPr>
              <a:t>　なお、提出方法は文部科学省の専修学校関係委託事業に関する実績の提出方法に準ずること。</a:t>
            </a: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180975" marR="0" lvl="0" indent="-18097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Segoe UI"/>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ﾒｲﾘｵ　１１ポイント以上とすること。</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記載すべき</a:t>
            </a:r>
            <a:r>
              <a:rPr lang="ja-JP" altLang="en-US" sz="1200" dirty="0">
                <a:solidFill>
                  <a:srgbClr val="FFC000"/>
                </a:solidFill>
                <a:latin typeface="メイリオ"/>
                <a:ea typeface="メイリオ"/>
              </a:rPr>
              <a:t>事項</a:t>
            </a:r>
            <a:r>
              <a:rPr kumimoji="1" lang="ja-JP" altLang="en-US" sz="1200" b="0" i="0" u="none" strike="noStrike" kern="1200" cap="none" spc="0" normalizeH="0" baseline="0" noProof="0" dirty="0">
                <a:ln>
                  <a:noFill/>
                </a:ln>
                <a:solidFill>
                  <a:srgbClr val="FFC000"/>
                </a:solidFill>
                <a:effectLst/>
                <a:uLnTx/>
                <a:uFillTx/>
                <a:latin typeface="Segoe UI"/>
                <a:ea typeface="メイリオ"/>
                <a:cs typeface="+mn-cs"/>
              </a:rPr>
              <a:t>が多く、枠に入り切らない場合のみ文字のポイントを調整しても構わないが、極端に小さくならないよう注意すること。</a:t>
            </a:r>
            <a:endParaRPr lang="en-US" altLang="ja-JP" sz="1200" dirty="0">
              <a:solidFill>
                <a:srgbClr val="FFC000"/>
              </a:solidFill>
            </a:endParaRPr>
          </a:p>
        </p:txBody>
      </p:sp>
      <p:sp>
        <p:nvSpPr>
          <p:cNvPr id="15" name="正方形/長方形 14">
            <a:extLst>
              <a:ext uri="{FF2B5EF4-FFF2-40B4-BE49-F238E27FC236}">
                <a16:creationId xmlns:a16="http://schemas.microsoft.com/office/drawing/2014/main" id="{1AD31EAA-5D81-465C-91ED-1F5EE1F8B8B4}"/>
              </a:ext>
            </a:extLst>
          </p:cNvPr>
          <p:cNvSpPr/>
          <p:nvPr/>
        </p:nvSpPr>
        <p:spPr>
          <a:xfrm>
            <a:off x="5159510" y="752729"/>
            <a:ext cx="4681113" cy="6067171"/>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200" dirty="0">
              <a:solidFill>
                <a:srgbClr val="FFC000"/>
              </a:solidFill>
            </a:endParaRPr>
          </a:p>
          <a:p>
            <a:pPr marL="180975" indent="-180975"/>
            <a:r>
              <a:rPr lang="en-US" altLang="ja-JP" sz="1200" dirty="0">
                <a:solidFill>
                  <a:srgbClr val="FFC000"/>
                </a:solidFill>
              </a:rPr>
              <a:t>※</a:t>
            </a:r>
            <a:r>
              <a:rPr lang="ja-JP" altLang="en-US" sz="1200" dirty="0">
                <a:solidFill>
                  <a:srgbClr val="FFC000"/>
                </a:solidFill>
              </a:rPr>
              <a:t>提案年度ではなく、開発終了後３年程度までの期間を想定して記載すること。</a:t>
            </a:r>
            <a:endParaRPr lang="en-US" altLang="ja-JP" sz="1200" dirty="0">
              <a:solidFill>
                <a:srgbClr val="FFC000"/>
              </a:solidFill>
            </a:endParaRPr>
          </a:p>
          <a:p>
            <a:endParaRPr lang="en-US" altLang="ja-JP" sz="1200" dirty="0">
              <a:solidFill>
                <a:srgbClr val="FFC000"/>
              </a:solidFill>
            </a:endParaRPr>
          </a:p>
          <a:p>
            <a:r>
              <a:rPr lang="ja-JP" altLang="en-US" sz="1200" dirty="0">
                <a:solidFill>
                  <a:srgbClr val="FFC000"/>
                </a:solidFill>
              </a:rPr>
              <a:t>▼様式自由</a:t>
            </a:r>
            <a:endParaRPr lang="en-US" altLang="ja-JP" sz="1200" dirty="0">
              <a:solidFill>
                <a:srgbClr val="FFC000"/>
              </a:solidFill>
            </a:endParaRPr>
          </a:p>
          <a:p>
            <a:pPr marL="180975" indent="-180975"/>
            <a:endParaRPr lang="en-US" altLang="ja-JP" sz="1200" dirty="0">
              <a:solidFill>
                <a:srgbClr val="FFC000"/>
              </a:solidFill>
            </a:endParaRPr>
          </a:p>
          <a:p>
            <a:pPr marL="180975" indent="-180975"/>
            <a:r>
              <a:rPr lang="ja-JP" altLang="en-US" sz="1200" dirty="0">
                <a:solidFill>
                  <a:srgbClr val="FFC000"/>
                </a:solidFill>
              </a:rPr>
              <a:t>▼開発した教育カリキュラム・プログラム、実施した調査結果をどこで、どのように活用し、横展開を図ることを検討しているのか。またその見通しについて、具体的に記載すること。</a:t>
            </a:r>
            <a:endParaRPr lang="en-US" altLang="ja-JP" sz="1200" dirty="0">
              <a:solidFill>
                <a:srgbClr val="FFC000"/>
              </a:solidFill>
            </a:endParaRPr>
          </a:p>
          <a:p>
            <a:pPr marL="180975" indent="-180975"/>
            <a:endParaRPr lang="en-US" altLang="ja-JP" sz="1200" dirty="0">
              <a:solidFill>
                <a:srgbClr val="FFC000"/>
              </a:solidFill>
            </a:endParaRPr>
          </a:p>
          <a:p>
            <a:pPr marL="180975" indent="-180975"/>
            <a:r>
              <a:rPr lang="ja-JP" altLang="en-US" sz="1200" dirty="0">
                <a:solidFill>
                  <a:srgbClr val="FFC000"/>
                </a:solidFill>
              </a:rPr>
              <a:t>▼事業期間終了後におけるフォローアップ体制・方法についても具体的に記載すること。</a:t>
            </a:r>
            <a:endParaRPr lang="en-US" altLang="ja-JP" sz="1200" dirty="0">
              <a:solidFill>
                <a:srgbClr val="FFC000"/>
              </a:solidFill>
            </a:endParaRPr>
          </a:p>
          <a:p>
            <a:pPr marL="180975" indent="-180975"/>
            <a:endParaRPr lang="en-US" altLang="ja-JP" sz="1200" dirty="0">
              <a:solidFill>
                <a:srgbClr val="FFC000"/>
              </a:solidFill>
            </a:endParaRPr>
          </a:p>
          <a:p>
            <a:pPr marL="85725" indent="-85725"/>
            <a:r>
              <a:rPr lang="ja-JP" altLang="en-US" sz="1200" dirty="0">
                <a:solidFill>
                  <a:srgbClr val="FFC000"/>
                </a:solidFill>
              </a:rPr>
              <a:t>▼記載する文字は、</a:t>
            </a:r>
            <a:r>
              <a:rPr lang="en-US" altLang="ja-JP" sz="1200" dirty="0">
                <a:solidFill>
                  <a:srgbClr val="FFC000"/>
                </a:solidFill>
              </a:rPr>
              <a:t>MS</a:t>
            </a:r>
            <a:r>
              <a:rPr lang="ja-JP" altLang="en-US" sz="1200" dirty="0">
                <a:solidFill>
                  <a:srgbClr val="FFC000"/>
                </a:solidFill>
              </a:rPr>
              <a:t>ｺﾞｼｯｸ </a:t>
            </a:r>
            <a:r>
              <a:rPr lang="en-US" altLang="ja-JP" sz="1200" dirty="0">
                <a:solidFill>
                  <a:srgbClr val="FFC000"/>
                </a:solidFill>
              </a:rPr>
              <a:t>or </a:t>
            </a:r>
            <a:r>
              <a:rPr lang="ja-JP" altLang="en-US" sz="1200" dirty="0">
                <a:solidFill>
                  <a:srgbClr val="FFC000"/>
                </a:solidFill>
              </a:rPr>
              <a:t>ﾒｲﾘｵ　１１ポイント以上とすること。</a:t>
            </a:r>
            <a:r>
              <a:rPr lang="ja-JP" altLang="en-US" sz="1200" dirty="0">
                <a:solidFill>
                  <a:srgbClr val="FFC000"/>
                </a:solidFill>
                <a:latin typeface="+mn-ea"/>
              </a:rPr>
              <a:t>記載すべき事項</a:t>
            </a:r>
            <a:r>
              <a:rPr lang="ja-JP" altLang="en-US" sz="1200" dirty="0">
                <a:solidFill>
                  <a:srgbClr val="FFC000"/>
                </a:solidFill>
              </a:rPr>
              <a:t>が多く、枠に入り切らない場合のみ文字のポイントを調整しても構わないが、極端に小さくならないよう注意すること。</a:t>
            </a:r>
            <a:endParaRPr lang="en-US" altLang="ja-JP" sz="1200" dirty="0">
              <a:solidFill>
                <a:srgbClr val="FFC000"/>
              </a:solidFill>
            </a:endParaRPr>
          </a:p>
          <a:p>
            <a:endParaRPr lang="en-US" altLang="ja-JP" sz="1200" dirty="0">
              <a:solidFill>
                <a:schemeClr val="tx1"/>
              </a:solidFill>
              <a:latin typeface="+mn-ea"/>
            </a:endParaRPr>
          </a:p>
        </p:txBody>
      </p:sp>
      <p:grpSp>
        <p:nvGrpSpPr>
          <p:cNvPr id="2" name="グループ化 1">
            <a:extLst>
              <a:ext uri="{FF2B5EF4-FFF2-40B4-BE49-F238E27FC236}">
                <a16:creationId xmlns:a16="http://schemas.microsoft.com/office/drawing/2014/main" id="{CB988126-3BF5-41EC-C173-F5AAA4017D59}"/>
              </a:ext>
            </a:extLst>
          </p:cNvPr>
          <p:cNvGrpSpPr/>
          <p:nvPr/>
        </p:nvGrpSpPr>
        <p:grpSpPr>
          <a:xfrm>
            <a:off x="-64104" y="-6131"/>
            <a:ext cx="10154960" cy="292388"/>
            <a:chOff x="-64104" y="-6132"/>
            <a:chExt cx="10154960" cy="395880"/>
          </a:xfrm>
        </p:grpSpPr>
        <p:sp>
          <p:nvSpPr>
            <p:cNvPr id="3" name="正方形/長方形 2">
              <a:extLst>
                <a:ext uri="{FF2B5EF4-FFF2-40B4-BE49-F238E27FC236}">
                  <a16:creationId xmlns:a16="http://schemas.microsoft.com/office/drawing/2014/main" id="{0BB0B6B8-F20A-6DBD-5688-889E75F0252C}"/>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a:extLst>
                <a:ext uri="{FF2B5EF4-FFF2-40B4-BE49-F238E27FC236}">
                  <a16:creationId xmlns:a16="http://schemas.microsoft.com/office/drawing/2014/main" id="{6993FA97-1384-A0F8-857C-A22D5246988C}"/>
                </a:ext>
              </a:extLst>
            </p:cNvPr>
            <p:cNvSpPr txBox="1"/>
            <p:nvPr/>
          </p:nvSpPr>
          <p:spPr>
            <a:xfrm>
              <a:off x="8841432" y="23416"/>
              <a:ext cx="1249424" cy="261610"/>
            </a:xfrm>
            <a:prstGeom prst="rect">
              <a:avLst/>
            </a:prstGeom>
            <a:noFill/>
          </p:spPr>
          <p:txBody>
            <a:bodyPr wrap="square" rtlCol="0">
              <a:spAutoFit/>
            </a:bodyPr>
            <a:lstStyle/>
            <a:p>
              <a:pPr algn="ctr"/>
              <a:r>
                <a:rPr lang="en-US" altLang="ja-JP" sz="1050" b="1" dirty="0">
                  <a:solidFill>
                    <a:schemeClr val="bg1"/>
                  </a:solidFill>
                </a:rPr>
                <a:t>【</a:t>
              </a:r>
              <a:r>
                <a:rPr kumimoji="1" lang="ja-JP" altLang="en-US" sz="1050" b="1" dirty="0">
                  <a:solidFill>
                    <a:schemeClr val="bg1"/>
                  </a:solidFill>
                </a:rPr>
                <a:t>様式１－１</a:t>
              </a:r>
              <a:r>
                <a:rPr kumimoji="1" lang="en-US" altLang="ja-JP" sz="1050" b="1" dirty="0">
                  <a:solidFill>
                    <a:schemeClr val="bg1"/>
                  </a:solidFill>
                </a:rPr>
                <a:t>】</a:t>
              </a:r>
              <a:endParaRPr kumimoji="1" lang="ja-JP" altLang="en-US" sz="1050" b="1" dirty="0">
                <a:solidFill>
                  <a:schemeClr val="bg1"/>
                </a:solidFill>
              </a:endParaRPr>
            </a:p>
          </p:txBody>
        </p:sp>
        <p:sp>
          <p:nvSpPr>
            <p:cNvPr id="5" name="テキスト ボックス 4">
              <a:extLst>
                <a:ext uri="{FF2B5EF4-FFF2-40B4-BE49-F238E27FC236}">
                  <a16:creationId xmlns:a16="http://schemas.microsoft.com/office/drawing/2014/main" id="{14FC4D29-B9D5-8663-0EFF-2B137C18C757}"/>
                </a:ext>
              </a:extLst>
            </p:cNvPr>
            <p:cNvSpPr txBox="1"/>
            <p:nvPr/>
          </p:nvSpPr>
          <p:spPr>
            <a:xfrm>
              <a:off x="-64104" y="-6132"/>
              <a:ext cx="9193568" cy="395880"/>
            </a:xfrm>
            <a:prstGeom prst="rect">
              <a:avLst/>
            </a:prstGeom>
            <a:noFill/>
          </p:spPr>
          <p:txBody>
            <a:bodyPr wrap="square" rtlCol="0">
              <a:spAutoFit/>
            </a:bodyPr>
            <a:lstStyle/>
            <a:p>
              <a:pPr algn="ctr"/>
              <a:r>
                <a:rPr kumimoji="1" lang="ja-JP" altLang="en-US" sz="1300" spc="-120" dirty="0">
                  <a:solidFill>
                    <a:schemeClr val="bg1"/>
                  </a:solidFill>
                  <a:latin typeface="+mj-ea"/>
                  <a:ea typeface="+mj-ea"/>
                </a:rPr>
                <a:t>令和</a:t>
              </a:r>
              <a:r>
                <a:rPr lang="ja-JP" altLang="en-US" sz="1300" spc="-120" dirty="0">
                  <a:solidFill>
                    <a:schemeClr val="bg1"/>
                  </a:solidFill>
                  <a:latin typeface="+mj-ea"/>
                  <a:ea typeface="+mj-ea"/>
                </a:rPr>
                <a:t>○</a:t>
              </a:r>
              <a:r>
                <a:rPr kumimoji="1" lang="ja-JP" altLang="en-US" sz="1300" spc="-120" dirty="0">
                  <a:solidFill>
                    <a:schemeClr val="bg1"/>
                  </a:solidFill>
                  <a:latin typeface="+mj-ea"/>
                  <a:ea typeface="+mj-ea"/>
                </a:rPr>
                <a:t>年度「専修学校による地域産業中核的人材養成事業」企画提案書</a:t>
              </a:r>
              <a:r>
                <a:rPr kumimoji="1" lang="ja-JP" altLang="en-US" sz="1050" spc="-120" dirty="0">
                  <a:solidFill>
                    <a:schemeClr val="bg1"/>
                  </a:solidFill>
                  <a:latin typeface="+mj-ea"/>
                  <a:ea typeface="+mj-ea"/>
                </a:rPr>
                <a:t>（人口減少地域の職業人材を確保するための専修学校振興プログラム）</a:t>
              </a:r>
              <a:r>
                <a:rPr kumimoji="1" lang="en-US" altLang="ja-JP" sz="1050" spc="-120" dirty="0">
                  <a:solidFill>
                    <a:schemeClr val="bg1"/>
                  </a:solidFill>
                  <a:latin typeface="+mj-ea"/>
                  <a:ea typeface="+mj-ea"/>
                </a:rPr>
                <a:t>(</a:t>
              </a:r>
              <a:fld id="{C22BDEFC-2EBD-4631-AC6E-1FA082F69B7C}" type="slidenum">
                <a:rPr kumimoji="1" lang="en-US" altLang="ja-JP" sz="1050" spc="-120" smtClean="0">
                  <a:solidFill>
                    <a:schemeClr val="bg1"/>
                  </a:solidFill>
                  <a:latin typeface="+mj-ea"/>
                  <a:ea typeface="+mj-ea"/>
                </a:rPr>
                <a:t>13</a:t>
              </a:fld>
              <a:r>
                <a:rPr lang="en-US" altLang="ja-JP" sz="1050" spc="-120" dirty="0">
                  <a:solidFill>
                    <a:schemeClr val="bg1"/>
                  </a:solidFill>
                  <a:latin typeface="+mj-ea"/>
                  <a:ea typeface="+mj-ea"/>
                </a:rPr>
                <a:t>/17</a:t>
              </a:r>
              <a:r>
                <a:rPr kumimoji="1" lang="en-US" altLang="ja-JP" sz="1050" spc="-120" dirty="0">
                  <a:solidFill>
                    <a:schemeClr val="bg1"/>
                  </a:solidFill>
                  <a:latin typeface="+mj-ea"/>
                  <a:ea typeface="+mj-ea"/>
                </a:rPr>
                <a:t>)</a:t>
              </a:r>
              <a:endParaRPr kumimoji="1" lang="ja-JP" altLang="en-US" sz="1050" spc="-120" dirty="0">
                <a:solidFill>
                  <a:schemeClr val="bg1"/>
                </a:solidFill>
                <a:latin typeface="+mj-ea"/>
                <a:ea typeface="+mj-ea"/>
              </a:endParaRPr>
            </a:p>
          </p:txBody>
        </p:sp>
      </p:grpSp>
    </p:spTree>
    <p:extLst>
      <p:ext uri="{BB962C8B-B14F-4D97-AF65-F5344CB8AC3E}">
        <p14:creationId xmlns:p14="http://schemas.microsoft.com/office/powerpoint/2010/main" val="28986359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371897"/>
            <a:ext cx="3416536"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事業に要する経費見積書の概要（○年度）</a:t>
            </a:r>
          </a:p>
        </p:txBody>
      </p:sp>
      <p:sp>
        <p:nvSpPr>
          <p:cNvPr id="15" name="正方形/長方形 14"/>
          <p:cNvSpPr/>
          <p:nvPr/>
        </p:nvSpPr>
        <p:spPr>
          <a:xfrm>
            <a:off x="3686263" y="715829"/>
            <a:ext cx="1980000" cy="1980000"/>
          </a:xfrm>
          <a:prstGeom prst="rect">
            <a:avLst/>
          </a:prstGeom>
          <a:noFill/>
          <a:ln w="28575">
            <a:solidFill>
              <a:srgbClr val="62AB37"/>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3FA34D"/>
                </a:solidFill>
              </a:rPr>
              <a:t>◆人件費</a:t>
            </a:r>
            <a:endParaRPr kumimoji="1" lang="en-US" altLang="ja-JP" sz="800" u="sng" dirty="0">
              <a:solidFill>
                <a:srgbClr val="3FA34D"/>
              </a:solidFill>
            </a:endParaRPr>
          </a:p>
          <a:p>
            <a:r>
              <a:rPr kumimoji="1" lang="ja-JP" altLang="en-US" sz="800" dirty="0">
                <a:solidFill>
                  <a:srgbClr val="FFC000"/>
                </a:solidFill>
              </a:rPr>
              <a:t>・事業専任職員賃金　</a:t>
            </a:r>
            <a:r>
              <a:rPr lang="ja-JP" altLang="en-US" sz="800" dirty="0">
                <a:solidFill>
                  <a:srgbClr val="FFC000"/>
                </a:solidFill>
              </a:rPr>
              <a:t>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r>
              <a:rPr kumimoji="1" lang="ja-JP" altLang="en-US" sz="800" dirty="0">
                <a:solidFill>
                  <a:srgbClr val="FFC000"/>
                </a:solidFill>
              </a:rPr>
              <a:t>・ｺｰﾃﾞｨﾈｰﾀｰ賃金　　　</a:t>
            </a:r>
            <a:r>
              <a:rPr lang="ja-JP" altLang="en-US" sz="800" dirty="0">
                <a:solidFill>
                  <a:srgbClr val="FFC000"/>
                </a:solidFill>
              </a:rPr>
              <a:t>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r>
              <a:rPr kumimoji="1" lang="ja-JP" altLang="en-US" sz="800" dirty="0">
                <a:solidFill>
                  <a:srgbClr val="FFC000"/>
                </a:solidFill>
              </a:rPr>
              <a:t>・人件費附帯経費　　　〇〇千円</a:t>
            </a:r>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r>
              <a:rPr kumimoji="1" lang="ja-JP" altLang="en-US" sz="800" dirty="0">
                <a:solidFill>
                  <a:srgbClr val="FFC000"/>
                </a:solidFill>
              </a:rPr>
              <a:t>　　　　　　　　　　　合計〇〇〇円</a:t>
            </a:r>
            <a:endParaRPr kumimoji="1" lang="en-US" altLang="ja-JP" sz="800" dirty="0">
              <a:solidFill>
                <a:srgbClr val="FFC000"/>
              </a:solidFill>
            </a:endParaRPr>
          </a:p>
        </p:txBody>
      </p:sp>
      <p:sp>
        <p:nvSpPr>
          <p:cNvPr id="16" name="正方形/長方形 15"/>
          <p:cNvSpPr/>
          <p:nvPr/>
        </p:nvSpPr>
        <p:spPr>
          <a:xfrm>
            <a:off x="3686263"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◆借損料</a:t>
            </a:r>
            <a:endParaRPr lang="en-US" altLang="ja-JP" sz="800" u="sng" dirty="0">
              <a:solidFill>
                <a:srgbClr val="92D050"/>
              </a:solidFill>
            </a:endParaRPr>
          </a:p>
          <a:p>
            <a:r>
              <a:rPr lang="ja-JP" altLang="en-US" sz="800" dirty="0">
                <a:solidFill>
                  <a:srgbClr val="FFC000"/>
                </a:solidFill>
              </a:rPr>
              <a:t>・企画推進委員会会議室借料</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pPr marL="88900" indent="-88900"/>
            <a:r>
              <a:rPr lang="ja-JP" altLang="en-US" sz="800" dirty="0">
                <a:solidFill>
                  <a:srgbClr val="FFC000"/>
                </a:solidFill>
              </a:rPr>
              <a:t>・ﾌﾟﾛｸﾞﾗﾑ開発分科会会議室借料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・実証講座分科会会議室借料</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・ｻｰﾊﾞｰﾚﾝﾀﾙ代</a:t>
            </a:r>
            <a:endParaRPr lang="en-US" altLang="ja-JP" sz="800" dirty="0">
              <a:solidFill>
                <a:srgbClr val="FFC000"/>
              </a:solidFill>
            </a:endParaRPr>
          </a:p>
          <a:p>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合計〇〇〇円</a:t>
            </a:r>
            <a:endParaRPr lang="en-US" altLang="ja-JP" sz="800" dirty="0">
              <a:solidFill>
                <a:srgbClr val="FFC000"/>
              </a:solidFill>
            </a:endParaRPr>
          </a:p>
          <a:p>
            <a:pPr lvl="0"/>
            <a:endParaRPr lang="ja-JP" altLang="en-US" sz="800" dirty="0">
              <a:solidFill>
                <a:schemeClr val="bg1">
                  <a:lumMod val="75000"/>
                </a:schemeClr>
              </a:solidFill>
            </a:endParaRPr>
          </a:p>
        </p:txBody>
      </p:sp>
      <p:sp>
        <p:nvSpPr>
          <p:cNvPr id="17" name="正方形/長方形 16"/>
          <p:cNvSpPr/>
          <p:nvPr/>
        </p:nvSpPr>
        <p:spPr>
          <a:xfrm>
            <a:off x="3686263" y="4826942"/>
            <a:ext cx="1980000" cy="1194345"/>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◆通信運搬費</a:t>
            </a:r>
            <a:endParaRPr lang="en-US" altLang="ja-JP" sz="800" u="sng" dirty="0">
              <a:solidFill>
                <a:srgbClr val="92D050"/>
              </a:solidFill>
            </a:endParaRPr>
          </a:p>
          <a:p>
            <a:pPr lvl="0"/>
            <a:r>
              <a:rPr lang="ja-JP" altLang="en-US" sz="800" dirty="0">
                <a:solidFill>
                  <a:srgbClr val="FFC000"/>
                </a:solidFill>
              </a:rPr>
              <a:t>・報告書郵送費　　〇円</a:t>
            </a:r>
            <a:r>
              <a:rPr lang="en-US" altLang="ja-JP" sz="800" dirty="0">
                <a:solidFill>
                  <a:srgbClr val="FFC000"/>
                </a:solidFill>
              </a:rPr>
              <a:t>×</a:t>
            </a:r>
            <a:r>
              <a:rPr lang="ja-JP" altLang="en-US" sz="800" dirty="0">
                <a:solidFill>
                  <a:srgbClr val="FFC000"/>
                </a:solidFill>
              </a:rPr>
              <a:t>〇箇所</a:t>
            </a:r>
            <a:endParaRPr lang="en-US" altLang="ja-JP" sz="800" dirty="0">
              <a:solidFill>
                <a:srgbClr val="FFC000"/>
              </a:solidFill>
            </a:endParaRPr>
          </a:p>
          <a:p>
            <a:pPr lvl="0"/>
            <a:r>
              <a:rPr lang="ja-JP" altLang="en-US" sz="800" dirty="0">
                <a:solidFill>
                  <a:srgbClr val="FFC000"/>
                </a:solidFill>
              </a:rPr>
              <a:t>・実証講座案内郵送　〇円</a:t>
            </a:r>
            <a:r>
              <a:rPr lang="en-US" altLang="ja-JP" sz="800" dirty="0">
                <a:solidFill>
                  <a:srgbClr val="FFC000"/>
                </a:solidFill>
              </a:rPr>
              <a:t>×</a:t>
            </a:r>
            <a:r>
              <a:rPr lang="ja-JP" altLang="en-US" sz="800" dirty="0">
                <a:solidFill>
                  <a:srgbClr val="FFC000"/>
                </a:solidFill>
              </a:rPr>
              <a:t>〇箇所</a:t>
            </a:r>
            <a:endParaRPr lang="en-US" altLang="ja-JP" sz="800" dirty="0">
              <a:solidFill>
                <a:srgbClr val="FFC000"/>
              </a:solidFill>
            </a:endParaRPr>
          </a:p>
          <a:p>
            <a:pPr lvl="0"/>
            <a:r>
              <a:rPr lang="ja-JP" altLang="en-US" sz="800" dirty="0">
                <a:solidFill>
                  <a:srgbClr val="FFC000"/>
                </a:solidFill>
              </a:rPr>
              <a:t>　</a:t>
            </a:r>
            <a:endParaRPr lang="en-US" altLang="ja-JP" sz="800" dirty="0">
              <a:solidFill>
                <a:srgbClr val="FFC000"/>
              </a:solidFill>
            </a:endParaRPr>
          </a:p>
          <a:p>
            <a:pPr lvl="0"/>
            <a:endParaRPr lang="en-US" altLang="ja-JP" sz="800" dirty="0">
              <a:solidFill>
                <a:srgbClr val="FFC000"/>
              </a:solidFill>
            </a:endParaRPr>
          </a:p>
          <a:p>
            <a:pPr lvl="0"/>
            <a:endParaRPr lang="en-US" altLang="ja-JP" sz="800" dirty="0">
              <a:solidFill>
                <a:srgbClr val="FFC000"/>
              </a:solidFill>
            </a:endParaRPr>
          </a:p>
          <a:p>
            <a:pPr lvl="0"/>
            <a:r>
              <a:rPr lang="ja-JP" altLang="en-US" sz="800" dirty="0">
                <a:solidFill>
                  <a:srgbClr val="FFC000"/>
                </a:solidFill>
              </a:rPr>
              <a:t>　</a:t>
            </a:r>
            <a:endParaRPr lang="en-US" altLang="ja-JP" sz="800" dirty="0">
              <a:solidFill>
                <a:srgbClr val="FFC000"/>
              </a:solidFill>
            </a:endParaRPr>
          </a:p>
          <a:p>
            <a:pPr lvl="0"/>
            <a:r>
              <a:rPr lang="ja-JP" altLang="en-US" sz="800" dirty="0">
                <a:solidFill>
                  <a:srgbClr val="FFC000"/>
                </a:solidFill>
              </a:rPr>
              <a:t>　　　　　　　　　　　　合計〇〇円</a:t>
            </a:r>
          </a:p>
        </p:txBody>
      </p:sp>
      <p:sp>
        <p:nvSpPr>
          <p:cNvPr id="18" name="正方形/長方形 17"/>
          <p:cNvSpPr/>
          <p:nvPr/>
        </p:nvSpPr>
        <p:spPr>
          <a:xfrm>
            <a:off x="5741129"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92D050"/>
                </a:solidFill>
              </a:rPr>
              <a:t>◆諸謝金</a:t>
            </a:r>
            <a:endParaRPr lang="en-US" altLang="ja-JP" sz="800" u="sng" dirty="0">
              <a:solidFill>
                <a:srgbClr val="92D050"/>
              </a:solidFill>
            </a:endParaRPr>
          </a:p>
          <a:p>
            <a:r>
              <a:rPr lang="ja-JP" altLang="en-US" sz="800" dirty="0">
                <a:solidFill>
                  <a:srgbClr val="FFC000"/>
                </a:solidFill>
              </a:rPr>
              <a:t>・企画推進委員会謝金</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・ﾌﾟﾛｸﾞﾗﾑ開発分科会</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a:t>
            </a:r>
            <a:endParaRPr lang="en-US" altLang="ja-JP" sz="800" dirty="0">
              <a:solidFill>
                <a:srgbClr val="FFC000"/>
              </a:solidFill>
            </a:endParaRPr>
          </a:p>
          <a:p>
            <a:r>
              <a:rPr lang="ja-JP" altLang="en-US" sz="800" dirty="0">
                <a:solidFill>
                  <a:srgbClr val="FFC000"/>
                </a:solidFill>
              </a:rPr>
              <a:t>　　　　　　　　　　　合計〇〇〇円</a:t>
            </a:r>
            <a:endParaRPr lang="en-US" altLang="ja-JP" sz="800" dirty="0">
              <a:solidFill>
                <a:srgbClr val="FFC000"/>
              </a:solidFill>
            </a:endParaRPr>
          </a:p>
        </p:txBody>
      </p:sp>
      <p:sp>
        <p:nvSpPr>
          <p:cNvPr id="19" name="正方形/長方形 18"/>
          <p:cNvSpPr/>
          <p:nvPr/>
        </p:nvSpPr>
        <p:spPr>
          <a:xfrm>
            <a:off x="5741129"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◆消耗品費</a:t>
            </a:r>
            <a:endParaRPr kumimoji="1" lang="en-US" altLang="ja-JP" sz="800" u="sng" dirty="0">
              <a:solidFill>
                <a:srgbClr val="92D050"/>
              </a:solidFill>
            </a:endParaRPr>
          </a:p>
          <a:p>
            <a:r>
              <a:rPr kumimoji="1" lang="ja-JP" altLang="en-US" sz="800" dirty="0">
                <a:solidFill>
                  <a:srgbClr val="FFC000"/>
                </a:solidFill>
              </a:rPr>
              <a:t>・ﾎﾞｰﾙﾍﾟﾝ</a:t>
            </a:r>
            <a:r>
              <a:rPr lang="ja-JP" altLang="en-US" sz="800" dirty="0">
                <a:solidFill>
                  <a:srgbClr val="FFC000"/>
                </a:solidFill>
              </a:rPr>
              <a:t>　　　〇百円</a:t>
            </a:r>
            <a:r>
              <a:rPr lang="en-US" altLang="ja-JP" sz="800" dirty="0">
                <a:solidFill>
                  <a:srgbClr val="FFC000"/>
                </a:solidFill>
              </a:rPr>
              <a:t>×</a:t>
            </a:r>
            <a:r>
              <a:rPr lang="ja-JP" altLang="en-US" sz="800" dirty="0">
                <a:solidFill>
                  <a:srgbClr val="FFC000"/>
                </a:solidFill>
              </a:rPr>
              <a:t>〇本</a:t>
            </a:r>
            <a:endParaRPr lang="en-US" altLang="ja-JP" sz="800" dirty="0">
              <a:solidFill>
                <a:srgbClr val="FFC000"/>
              </a:solidFill>
            </a:endParaRPr>
          </a:p>
          <a:p>
            <a:r>
              <a:rPr kumimoji="1" lang="ja-JP" altLang="en-US" sz="800" dirty="0">
                <a:solidFill>
                  <a:srgbClr val="FFC000"/>
                </a:solidFill>
              </a:rPr>
              <a:t>・ﾊｰﾄﾞﾌｧｲﾙ　〇千円</a:t>
            </a:r>
            <a:r>
              <a:rPr kumimoji="1" lang="en-US" altLang="ja-JP" sz="800" dirty="0">
                <a:solidFill>
                  <a:srgbClr val="FFC000"/>
                </a:solidFill>
              </a:rPr>
              <a:t>×</a:t>
            </a:r>
            <a:r>
              <a:rPr kumimoji="1" lang="ja-JP" altLang="en-US" sz="800" dirty="0">
                <a:solidFill>
                  <a:srgbClr val="FFC000"/>
                </a:solidFill>
              </a:rPr>
              <a:t>〇冊</a:t>
            </a:r>
            <a:endParaRPr kumimoji="1" lang="en-US" altLang="ja-JP" sz="800" dirty="0">
              <a:solidFill>
                <a:srgbClr val="FFC000"/>
              </a:solidFill>
            </a:endParaRPr>
          </a:p>
          <a:p>
            <a:r>
              <a:rPr kumimoji="1" lang="ja-JP" altLang="en-US" sz="800" dirty="0">
                <a:solidFill>
                  <a:srgbClr val="FFC000"/>
                </a:solidFill>
              </a:rPr>
              <a:t>・</a:t>
            </a:r>
            <a:endParaRPr kumimoji="1" lang="en-US" altLang="ja-JP" sz="800" dirty="0">
              <a:solidFill>
                <a:srgbClr val="FFC000"/>
              </a:solidFill>
            </a:endParaRPr>
          </a:p>
          <a:p>
            <a:r>
              <a:rPr lang="ja-JP" altLang="en-US" sz="800" dirty="0">
                <a:solidFill>
                  <a:srgbClr val="FFC000"/>
                </a:solidFill>
              </a:rPr>
              <a:t>・</a:t>
            </a:r>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kumimoji="1" lang="ja-JP" altLang="en-US" sz="800" dirty="0">
                <a:solidFill>
                  <a:srgbClr val="FFC000"/>
                </a:solidFill>
              </a:rPr>
              <a:t>　　　　　　　　　　　　合計〇〇円　</a:t>
            </a:r>
            <a:r>
              <a:rPr kumimoji="1" lang="ja-JP" altLang="en-US" sz="800" dirty="0">
                <a:solidFill>
                  <a:schemeClr val="bg1">
                    <a:lumMod val="75000"/>
                  </a:schemeClr>
                </a:solidFill>
              </a:rPr>
              <a:t>　　　　</a:t>
            </a:r>
          </a:p>
        </p:txBody>
      </p:sp>
      <p:sp>
        <p:nvSpPr>
          <p:cNvPr id="20" name="正方形/長方形 19"/>
          <p:cNvSpPr/>
          <p:nvPr/>
        </p:nvSpPr>
        <p:spPr>
          <a:xfrm>
            <a:off x="5741129" y="4813127"/>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◆雑役務費</a:t>
            </a:r>
            <a:endParaRPr lang="en-US" altLang="ja-JP" sz="800" u="sng" dirty="0">
              <a:solidFill>
                <a:srgbClr val="92D050"/>
              </a:solidFill>
            </a:endParaRPr>
          </a:p>
          <a:p>
            <a:pPr lvl="0"/>
            <a:r>
              <a:rPr lang="ja-JP" altLang="en-US" sz="800" dirty="0">
                <a:solidFill>
                  <a:srgbClr val="FFC000"/>
                </a:solidFill>
              </a:rPr>
              <a:t>・</a:t>
            </a:r>
            <a:r>
              <a:rPr lang="en-US" altLang="ja-JP" sz="800" dirty="0">
                <a:solidFill>
                  <a:srgbClr val="FFC000"/>
                </a:solidFill>
              </a:rPr>
              <a:t>Web</a:t>
            </a:r>
            <a:r>
              <a:rPr lang="ja-JP" altLang="en-US" sz="800" dirty="0">
                <a:solidFill>
                  <a:srgbClr val="FFC000"/>
                </a:solidFill>
              </a:rPr>
              <a:t>ｻｲﾄ構築　　〇〇〇円</a:t>
            </a:r>
            <a:endParaRPr lang="en-US" altLang="ja-JP" sz="800" dirty="0">
              <a:solidFill>
                <a:srgbClr val="FFC000"/>
              </a:solidFill>
            </a:endParaRPr>
          </a:p>
          <a:p>
            <a:pPr lvl="0"/>
            <a:r>
              <a:rPr lang="ja-JP" altLang="en-US" sz="800" dirty="0">
                <a:solidFill>
                  <a:srgbClr val="FFC000"/>
                </a:solidFill>
              </a:rPr>
              <a:t>・報告書印刷費　 　〇〇〇円</a:t>
            </a:r>
            <a:endParaRPr lang="en-US" altLang="ja-JP" sz="800" dirty="0">
              <a:solidFill>
                <a:srgbClr val="FFC000"/>
              </a:solidFill>
            </a:endParaRPr>
          </a:p>
          <a:p>
            <a:pPr lvl="0"/>
            <a:r>
              <a:rPr lang="ja-JP" altLang="en-US" sz="800" dirty="0">
                <a:solidFill>
                  <a:srgbClr val="FFC000"/>
                </a:solidFill>
              </a:rPr>
              <a:t>・事務職員派遣　　</a:t>
            </a:r>
            <a:endParaRPr lang="en-US" altLang="ja-JP" sz="800" dirty="0">
              <a:solidFill>
                <a:srgbClr val="FFC000"/>
              </a:solidFill>
            </a:endParaRPr>
          </a:p>
          <a:p>
            <a:pPr lvl="0"/>
            <a:r>
              <a:rPr lang="ja-JP" altLang="en-US" sz="800" dirty="0">
                <a:solidFill>
                  <a:srgbClr val="FFC000"/>
                </a:solidFill>
              </a:rPr>
              <a:t>　　　　〇〇〇円</a:t>
            </a:r>
            <a:r>
              <a:rPr lang="en-US" altLang="ja-JP" sz="800" dirty="0">
                <a:solidFill>
                  <a:srgbClr val="FFC000"/>
                </a:solidFill>
              </a:rPr>
              <a:t>×20</a:t>
            </a:r>
            <a:r>
              <a:rPr lang="ja-JP" altLang="en-US" sz="800" dirty="0">
                <a:solidFill>
                  <a:srgbClr val="FFC000"/>
                </a:solidFill>
              </a:rPr>
              <a:t>日</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p:txBody>
      </p:sp>
      <p:sp>
        <p:nvSpPr>
          <p:cNvPr id="21" name="正方形/長方形 20"/>
          <p:cNvSpPr/>
          <p:nvPr/>
        </p:nvSpPr>
        <p:spPr>
          <a:xfrm>
            <a:off x="7809850"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92D050"/>
                </a:solidFill>
              </a:rPr>
              <a:t>◆旅費</a:t>
            </a:r>
            <a:endParaRPr lang="en-US" altLang="ja-JP" sz="800" u="sng" dirty="0">
              <a:solidFill>
                <a:srgbClr val="92D050"/>
              </a:solidFill>
            </a:endParaRPr>
          </a:p>
          <a:p>
            <a:r>
              <a:rPr lang="ja-JP" altLang="en-US" sz="800" dirty="0">
                <a:solidFill>
                  <a:srgbClr val="FFC000"/>
                </a:solidFill>
              </a:rPr>
              <a:t>・企画推進委員会実施旅費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・ﾌﾟﾛｸﾞﾗﾑ開発分科会旅費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計〇〇〇円</a:t>
            </a:r>
            <a:endParaRPr lang="en-US" altLang="ja-JP" sz="800" dirty="0">
              <a:solidFill>
                <a:srgbClr val="FFC000"/>
              </a:solidFill>
            </a:endParaRPr>
          </a:p>
          <a:p>
            <a:endParaRPr lang="ja-JP" altLang="en-US" sz="800" u="sng" dirty="0">
              <a:solidFill>
                <a:srgbClr val="92D050"/>
              </a:solidFill>
            </a:endParaRPr>
          </a:p>
        </p:txBody>
      </p:sp>
      <p:sp>
        <p:nvSpPr>
          <p:cNvPr id="22" name="正方形/長方形 21"/>
          <p:cNvSpPr/>
          <p:nvPr/>
        </p:nvSpPr>
        <p:spPr>
          <a:xfrm>
            <a:off x="7809850"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◆会議費</a:t>
            </a:r>
            <a:endParaRPr kumimoji="1" lang="en-US" altLang="ja-JP" sz="800" u="sng" dirty="0">
              <a:solidFill>
                <a:srgbClr val="92D050"/>
              </a:solidFill>
            </a:endParaRPr>
          </a:p>
          <a:p>
            <a:r>
              <a:rPr lang="ja-JP" altLang="en-US" sz="800" dirty="0">
                <a:solidFill>
                  <a:srgbClr val="FFC000"/>
                </a:solidFill>
              </a:rPr>
              <a:t>・企画推進委員会お茶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　　　　　　　</a:t>
            </a:r>
            <a:endParaRPr lang="en-US" altLang="ja-JP" sz="800" dirty="0">
              <a:solidFill>
                <a:srgbClr val="FFC000"/>
              </a:solidFill>
            </a:endParaRPr>
          </a:p>
          <a:p>
            <a:r>
              <a:rPr lang="ja-JP" altLang="en-US" sz="800" dirty="0">
                <a:solidFill>
                  <a:srgbClr val="FFC000"/>
                </a:solidFill>
              </a:rPr>
              <a:t>・ﾌﾟﾛｸﾞﾗﾑ開発分科会お茶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a:t>
            </a:r>
            <a:endParaRPr lang="en-US" altLang="ja-JP" sz="800" dirty="0">
              <a:solidFill>
                <a:srgbClr val="FFC000"/>
              </a:solidFill>
            </a:endParaRPr>
          </a:p>
          <a:p>
            <a:r>
              <a:rPr lang="ja-JP" altLang="en-US" sz="800" dirty="0">
                <a:solidFill>
                  <a:srgbClr val="FFC000"/>
                </a:solidFill>
              </a:rPr>
              <a:t>・実証講座分科会お茶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a:t>
            </a:r>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合計〇〇円</a:t>
            </a:r>
            <a:endParaRPr lang="en-US" altLang="ja-JP" sz="800" dirty="0">
              <a:solidFill>
                <a:srgbClr val="FFC000"/>
              </a:solidFill>
            </a:endParaRPr>
          </a:p>
          <a:p>
            <a:endParaRPr kumimoji="1" lang="ja-JP" altLang="en-US" sz="800" u="sng" dirty="0">
              <a:solidFill>
                <a:srgbClr val="FFC000"/>
              </a:solidFill>
            </a:endParaRPr>
          </a:p>
        </p:txBody>
      </p:sp>
      <p:sp>
        <p:nvSpPr>
          <p:cNvPr id="23" name="正方形/長方形 22"/>
          <p:cNvSpPr/>
          <p:nvPr/>
        </p:nvSpPr>
        <p:spPr>
          <a:xfrm>
            <a:off x="7809850" y="4813127"/>
            <a:ext cx="1980000" cy="1980000"/>
          </a:xfrm>
          <a:prstGeom prst="rect">
            <a:avLst/>
          </a:prstGeom>
          <a:noFill/>
          <a:ln w="28575">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chemeClr val="accent2">
                    <a:lumMod val="60000"/>
                    <a:lumOff val="40000"/>
                  </a:schemeClr>
                </a:solidFill>
              </a:rPr>
              <a:t>◆再委託費</a:t>
            </a:r>
          </a:p>
        </p:txBody>
      </p:sp>
      <p:sp>
        <p:nvSpPr>
          <p:cNvPr id="24" name="正方形/長方形 23"/>
          <p:cNvSpPr/>
          <p:nvPr/>
        </p:nvSpPr>
        <p:spPr>
          <a:xfrm>
            <a:off x="3686263" y="6093295"/>
            <a:ext cx="1980000" cy="699831"/>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◆保険料</a:t>
            </a:r>
          </a:p>
        </p:txBody>
      </p:sp>
      <p:sp>
        <p:nvSpPr>
          <p:cNvPr id="25" name="正方形/長方形 24"/>
          <p:cNvSpPr/>
          <p:nvPr/>
        </p:nvSpPr>
        <p:spPr>
          <a:xfrm>
            <a:off x="3559449" y="442263"/>
            <a:ext cx="6321152" cy="6400829"/>
          </a:xfrm>
          <a:prstGeom prst="rect">
            <a:avLst/>
          </a:prstGeom>
          <a:no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312443" y="321097"/>
            <a:ext cx="2880917" cy="276999"/>
          </a:xfrm>
          <a:prstGeom prst="rect">
            <a:avLst/>
          </a:prstGeom>
          <a:solidFill>
            <a:schemeClr val="bg1"/>
          </a:solidFill>
        </p:spPr>
        <p:txBody>
          <a:bodyPr wrap="none" rtlCol="0">
            <a:spAutoFit/>
          </a:bodyPr>
          <a:lstStyle/>
          <a:p>
            <a:r>
              <a:rPr kumimoji="1" lang="ja-JP" altLang="en-US" sz="1200" dirty="0"/>
              <a:t>摘要（各経費項目に関して主な計上予算）</a:t>
            </a:r>
          </a:p>
        </p:txBody>
      </p:sp>
      <p:sp>
        <p:nvSpPr>
          <p:cNvPr id="28" name="テキスト ボックス 27"/>
          <p:cNvSpPr txBox="1"/>
          <p:nvPr/>
        </p:nvSpPr>
        <p:spPr>
          <a:xfrm>
            <a:off x="4114801" y="6121211"/>
            <a:ext cx="5562265" cy="600164"/>
          </a:xfrm>
          <a:prstGeom prst="rect">
            <a:avLst/>
          </a:prstGeom>
          <a:solidFill>
            <a:schemeClr val="bg1">
              <a:lumMod val="95000"/>
            </a:schemeClr>
          </a:solidFill>
        </p:spPr>
        <p:txBody>
          <a:bodyPr wrap="square" rtlCol="0">
            <a:spAutoFit/>
          </a:bodyPr>
          <a:lstStyle/>
          <a:p>
            <a:r>
              <a:rPr kumimoji="1" lang="en-US" altLang="ja-JP" sz="1100" dirty="0">
                <a:solidFill>
                  <a:srgbClr val="FFC000"/>
                </a:solidFill>
              </a:rPr>
              <a:t>※</a:t>
            </a:r>
            <a:r>
              <a:rPr kumimoji="1" lang="ja-JP" altLang="en-US" sz="1100" dirty="0">
                <a:solidFill>
                  <a:srgbClr val="FFC000"/>
                </a:solidFill>
              </a:rPr>
              <a:t>枠の大きさは</a:t>
            </a:r>
            <a:r>
              <a:rPr kumimoji="1" lang="en-US" altLang="ja-JP" sz="1100" dirty="0">
                <a:solidFill>
                  <a:srgbClr val="FFC000"/>
                </a:solidFill>
              </a:rPr>
              <a:t>､</a:t>
            </a:r>
            <a:r>
              <a:rPr kumimoji="1" lang="ja-JP" altLang="en-US" sz="1100" dirty="0">
                <a:solidFill>
                  <a:srgbClr val="FFC000"/>
                </a:solidFill>
              </a:rPr>
              <a:t>適宜修正し</a:t>
            </a:r>
            <a:r>
              <a:rPr kumimoji="1" lang="en-US" altLang="ja-JP" sz="1100" dirty="0">
                <a:solidFill>
                  <a:srgbClr val="FFC000"/>
                </a:solidFill>
              </a:rPr>
              <a:t>､</a:t>
            </a:r>
            <a:r>
              <a:rPr kumimoji="1" lang="ja-JP" altLang="en-US" sz="1100" dirty="0">
                <a:solidFill>
                  <a:srgbClr val="FFC000"/>
                </a:solidFill>
              </a:rPr>
              <a:t>計上しない費目の枠は削除して</a:t>
            </a:r>
            <a:r>
              <a:rPr kumimoji="1" lang="ja-JP" altLang="en-US" sz="1050" dirty="0">
                <a:solidFill>
                  <a:srgbClr val="FFC000"/>
                </a:solidFill>
              </a:rPr>
              <a:t>ください</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各経費項目の主なものを記載してください</a:t>
            </a:r>
            <a:r>
              <a:rPr kumimoji="1" lang="en-US" altLang="ja-JP" sz="1100" dirty="0">
                <a:solidFill>
                  <a:srgbClr val="FFC000"/>
                </a:solidFill>
              </a:rPr>
              <a:t>｡</a:t>
            </a:r>
            <a:r>
              <a:rPr kumimoji="1" lang="ja-JP" altLang="en-US" sz="1100" dirty="0">
                <a:solidFill>
                  <a:srgbClr val="FFC000"/>
                </a:solidFill>
              </a:rPr>
              <a:t>すべてを網羅する必要はありません</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年次計画に記載のあった全ての年度分を年度毎に作成してください</a:t>
            </a:r>
            <a:r>
              <a:rPr kumimoji="1" lang="en-US" altLang="ja-JP" sz="1100" dirty="0">
                <a:solidFill>
                  <a:srgbClr val="FFC000"/>
                </a:solidFill>
              </a:rPr>
              <a:t>｡</a:t>
            </a:r>
            <a:endParaRPr lang="en-US" altLang="ja-JP" sz="1100" dirty="0">
              <a:solidFill>
                <a:srgbClr val="FFC000"/>
              </a:solidFill>
            </a:endParaRPr>
          </a:p>
        </p:txBody>
      </p:sp>
      <p:graphicFrame>
        <p:nvGraphicFramePr>
          <p:cNvPr id="26" name="オブジェクト 25"/>
          <p:cNvGraphicFramePr>
            <a:graphicFrameLocks noChangeAspect="1"/>
          </p:cNvGraphicFramePr>
          <p:nvPr>
            <p:extLst>
              <p:ext uri="{D42A27DB-BD31-4B8C-83A1-F6EECF244321}">
                <p14:modId xmlns:p14="http://schemas.microsoft.com/office/powerpoint/2010/main" val="3909307199"/>
              </p:ext>
            </p:extLst>
          </p:nvPr>
        </p:nvGraphicFramePr>
        <p:xfrm>
          <a:off x="39688" y="706438"/>
          <a:ext cx="3405187" cy="6042025"/>
        </p:xfrm>
        <a:graphic>
          <a:graphicData uri="http://schemas.openxmlformats.org/presentationml/2006/ole">
            <mc:AlternateContent xmlns:mc="http://schemas.openxmlformats.org/markup-compatibility/2006">
              <mc:Choice xmlns:v="urn:schemas-microsoft-com:vml" Requires="v">
                <p:oleObj name="ワークシート" r:id="rId2" imgW="2943379" imgH="5114925" progId="Excel.Sheet.12">
                  <p:embed/>
                </p:oleObj>
              </mc:Choice>
              <mc:Fallback>
                <p:oleObj name="ワークシート" r:id="rId2" imgW="2943379" imgH="5114925" progId="Excel.Sheet.12">
                  <p:embed/>
                  <p:pic>
                    <p:nvPicPr>
                      <p:cNvPr id="2" name="オブジェクト 1"/>
                      <p:cNvPicPr/>
                      <p:nvPr/>
                    </p:nvPicPr>
                    <p:blipFill>
                      <a:blip r:embed="rId3"/>
                      <a:stretch>
                        <a:fillRect/>
                      </a:stretch>
                    </p:blipFill>
                    <p:spPr>
                      <a:xfrm>
                        <a:off x="39688" y="706438"/>
                        <a:ext cx="3405187" cy="6042025"/>
                      </a:xfrm>
                      <a:prstGeom prst="rect">
                        <a:avLst/>
                      </a:prstGeom>
                    </p:spPr>
                  </p:pic>
                </p:oleObj>
              </mc:Fallback>
            </mc:AlternateContent>
          </a:graphicData>
        </a:graphic>
      </p:graphicFrame>
      <p:grpSp>
        <p:nvGrpSpPr>
          <p:cNvPr id="2" name="グループ化 1">
            <a:extLst>
              <a:ext uri="{FF2B5EF4-FFF2-40B4-BE49-F238E27FC236}">
                <a16:creationId xmlns:a16="http://schemas.microsoft.com/office/drawing/2014/main" id="{D1BECC4A-5610-63C7-1F1C-BED2829575FF}"/>
              </a:ext>
            </a:extLst>
          </p:cNvPr>
          <p:cNvGrpSpPr/>
          <p:nvPr/>
        </p:nvGrpSpPr>
        <p:grpSpPr>
          <a:xfrm>
            <a:off x="-64104" y="-6131"/>
            <a:ext cx="10154960" cy="292388"/>
            <a:chOff x="-64104" y="-6132"/>
            <a:chExt cx="10154960" cy="395880"/>
          </a:xfrm>
        </p:grpSpPr>
        <p:sp>
          <p:nvSpPr>
            <p:cNvPr id="4" name="正方形/長方形 3">
              <a:extLst>
                <a:ext uri="{FF2B5EF4-FFF2-40B4-BE49-F238E27FC236}">
                  <a16:creationId xmlns:a16="http://schemas.microsoft.com/office/drawing/2014/main" id="{BE5AD928-B035-2B02-5992-2BE08B3A5918}"/>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a:extLst>
                <a:ext uri="{FF2B5EF4-FFF2-40B4-BE49-F238E27FC236}">
                  <a16:creationId xmlns:a16="http://schemas.microsoft.com/office/drawing/2014/main" id="{0C788CD5-890A-24BA-686E-7327511CF00F}"/>
                </a:ext>
              </a:extLst>
            </p:cNvPr>
            <p:cNvSpPr txBox="1"/>
            <p:nvPr/>
          </p:nvSpPr>
          <p:spPr>
            <a:xfrm>
              <a:off x="8841432" y="23416"/>
              <a:ext cx="1249424" cy="261610"/>
            </a:xfrm>
            <a:prstGeom prst="rect">
              <a:avLst/>
            </a:prstGeom>
            <a:noFill/>
          </p:spPr>
          <p:txBody>
            <a:bodyPr wrap="square" rtlCol="0">
              <a:spAutoFit/>
            </a:bodyPr>
            <a:lstStyle/>
            <a:p>
              <a:pPr algn="ctr"/>
              <a:r>
                <a:rPr lang="en-US" altLang="ja-JP" sz="1050" b="1" dirty="0">
                  <a:solidFill>
                    <a:schemeClr val="bg1"/>
                  </a:solidFill>
                </a:rPr>
                <a:t>【</a:t>
              </a:r>
              <a:r>
                <a:rPr kumimoji="1" lang="ja-JP" altLang="en-US" sz="1050" b="1" dirty="0">
                  <a:solidFill>
                    <a:schemeClr val="bg1"/>
                  </a:solidFill>
                </a:rPr>
                <a:t>様式１－１</a:t>
              </a:r>
              <a:r>
                <a:rPr kumimoji="1" lang="en-US" altLang="ja-JP" sz="1050" b="1" dirty="0">
                  <a:solidFill>
                    <a:schemeClr val="bg1"/>
                  </a:solidFill>
                </a:rPr>
                <a:t>】</a:t>
              </a:r>
              <a:endParaRPr kumimoji="1" lang="ja-JP" altLang="en-US" sz="1050" b="1" dirty="0">
                <a:solidFill>
                  <a:schemeClr val="bg1"/>
                </a:solidFill>
              </a:endParaRPr>
            </a:p>
          </p:txBody>
        </p:sp>
        <p:sp>
          <p:nvSpPr>
            <p:cNvPr id="7" name="テキスト ボックス 6">
              <a:extLst>
                <a:ext uri="{FF2B5EF4-FFF2-40B4-BE49-F238E27FC236}">
                  <a16:creationId xmlns:a16="http://schemas.microsoft.com/office/drawing/2014/main" id="{3D1FF042-0F7C-E4CE-01FB-4098BAC250E3}"/>
                </a:ext>
              </a:extLst>
            </p:cNvPr>
            <p:cNvSpPr txBox="1"/>
            <p:nvPr/>
          </p:nvSpPr>
          <p:spPr>
            <a:xfrm>
              <a:off x="-64104" y="-6132"/>
              <a:ext cx="9193568" cy="395880"/>
            </a:xfrm>
            <a:prstGeom prst="rect">
              <a:avLst/>
            </a:prstGeom>
            <a:noFill/>
          </p:spPr>
          <p:txBody>
            <a:bodyPr wrap="square" rtlCol="0">
              <a:spAutoFit/>
            </a:bodyPr>
            <a:lstStyle/>
            <a:p>
              <a:pPr algn="ctr"/>
              <a:r>
                <a:rPr kumimoji="1" lang="ja-JP" altLang="en-US" sz="1300" spc="-120" dirty="0">
                  <a:solidFill>
                    <a:schemeClr val="bg1"/>
                  </a:solidFill>
                  <a:latin typeface="+mj-ea"/>
                  <a:ea typeface="+mj-ea"/>
                </a:rPr>
                <a:t>令和</a:t>
              </a:r>
              <a:r>
                <a:rPr lang="ja-JP" altLang="en-US" sz="1300" spc="-120" dirty="0">
                  <a:solidFill>
                    <a:schemeClr val="bg1"/>
                  </a:solidFill>
                  <a:latin typeface="+mj-ea"/>
                  <a:ea typeface="+mj-ea"/>
                </a:rPr>
                <a:t>○</a:t>
              </a:r>
              <a:r>
                <a:rPr kumimoji="1" lang="ja-JP" altLang="en-US" sz="1300" spc="-120" dirty="0">
                  <a:solidFill>
                    <a:schemeClr val="bg1"/>
                  </a:solidFill>
                  <a:latin typeface="+mj-ea"/>
                  <a:ea typeface="+mj-ea"/>
                </a:rPr>
                <a:t>年度「専修学校による地域産業中核的人材養成事業」企画提案書</a:t>
              </a:r>
              <a:r>
                <a:rPr kumimoji="1" lang="ja-JP" altLang="en-US" sz="1050" spc="-120" dirty="0">
                  <a:solidFill>
                    <a:schemeClr val="bg1"/>
                  </a:solidFill>
                  <a:latin typeface="+mj-ea"/>
                  <a:ea typeface="+mj-ea"/>
                </a:rPr>
                <a:t>（人口減少地域の職業人材を確保するための専修学校振興プログラム）</a:t>
              </a:r>
              <a:r>
                <a:rPr kumimoji="1" lang="en-US" altLang="ja-JP" sz="1050" spc="-120" dirty="0">
                  <a:solidFill>
                    <a:schemeClr val="bg1"/>
                  </a:solidFill>
                  <a:latin typeface="+mj-ea"/>
                  <a:ea typeface="+mj-ea"/>
                </a:rPr>
                <a:t>(</a:t>
              </a:r>
              <a:fld id="{C22BDEFC-2EBD-4631-AC6E-1FA082F69B7C}" type="slidenum">
                <a:rPr kumimoji="1" lang="en-US" altLang="ja-JP" sz="1050" spc="-120" smtClean="0">
                  <a:solidFill>
                    <a:schemeClr val="bg1"/>
                  </a:solidFill>
                  <a:latin typeface="+mj-ea"/>
                  <a:ea typeface="+mj-ea"/>
                </a:rPr>
                <a:t>14</a:t>
              </a:fld>
              <a:r>
                <a:rPr lang="en-US" altLang="ja-JP" sz="1050" spc="-120" dirty="0">
                  <a:solidFill>
                    <a:schemeClr val="bg1"/>
                  </a:solidFill>
                  <a:latin typeface="+mj-ea"/>
                  <a:ea typeface="+mj-ea"/>
                </a:rPr>
                <a:t>/17</a:t>
              </a:r>
              <a:r>
                <a:rPr kumimoji="1" lang="en-US" altLang="ja-JP" sz="1050" spc="-120" dirty="0">
                  <a:solidFill>
                    <a:schemeClr val="bg1"/>
                  </a:solidFill>
                  <a:latin typeface="+mj-ea"/>
                  <a:ea typeface="+mj-ea"/>
                </a:rPr>
                <a:t>)</a:t>
              </a:r>
              <a:endParaRPr kumimoji="1" lang="ja-JP" altLang="en-US" sz="1050" spc="-120" dirty="0">
                <a:solidFill>
                  <a:schemeClr val="bg1"/>
                </a:solidFill>
                <a:latin typeface="+mj-ea"/>
                <a:ea typeface="+mj-ea"/>
              </a:endParaRPr>
            </a:p>
          </p:txBody>
        </p:sp>
      </p:grpSp>
    </p:spTree>
    <p:extLst>
      <p:ext uri="{BB962C8B-B14F-4D97-AF65-F5344CB8AC3E}">
        <p14:creationId xmlns:p14="http://schemas.microsoft.com/office/powerpoint/2010/main" val="38167496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371897"/>
            <a:ext cx="3416536"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事業に要する経費見積書の概要（○年度）</a:t>
            </a:r>
          </a:p>
        </p:txBody>
      </p:sp>
      <p:sp>
        <p:nvSpPr>
          <p:cNvPr id="15" name="正方形/長方形 14"/>
          <p:cNvSpPr/>
          <p:nvPr/>
        </p:nvSpPr>
        <p:spPr>
          <a:xfrm>
            <a:off x="3686263" y="715829"/>
            <a:ext cx="1980000" cy="1980000"/>
          </a:xfrm>
          <a:prstGeom prst="rect">
            <a:avLst/>
          </a:prstGeom>
          <a:noFill/>
          <a:ln w="28575">
            <a:solidFill>
              <a:srgbClr val="62AB37"/>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3FA34D"/>
                </a:solidFill>
              </a:rPr>
              <a:t>◆人件費</a:t>
            </a:r>
            <a:endParaRPr kumimoji="1" lang="en-US" altLang="ja-JP" sz="800" u="sng" dirty="0">
              <a:solidFill>
                <a:srgbClr val="3FA34D"/>
              </a:solidFill>
            </a:endParaRPr>
          </a:p>
          <a:p>
            <a:r>
              <a:rPr kumimoji="1" lang="ja-JP" altLang="en-US" sz="800" dirty="0">
                <a:solidFill>
                  <a:srgbClr val="FFC000"/>
                </a:solidFill>
              </a:rPr>
              <a:t>・事業専任職員賃金　</a:t>
            </a:r>
            <a:r>
              <a:rPr lang="ja-JP" altLang="en-US" sz="800" dirty="0">
                <a:solidFill>
                  <a:srgbClr val="FFC000"/>
                </a:solidFill>
              </a:rPr>
              <a:t>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r>
              <a:rPr kumimoji="1" lang="ja-JP" altLang="en-US" sz="800" dirty="0">
                <a:solidFill>
                  <a:srgbClr val="FFC000"/>
                </a:solidFill>
              </a:rPr>
              <a:t>・ｺｰﾃﾞｨﾈｰﾀｰ賃金　　　</a:t>
            </a:r>
            <a:r>
              <a:rPr lang="ja-JP" altLang="en-US" sz="800" dirty="0">
                <a:solidFill>
                  <a:srgbClr val="FFC000"/>
                </a:solidFill>
              </a:rPr>
              <a:t>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r>
              <a:rPr kumimoji="1" lang="ja-JP" altLang="en-US" sz="800" dirty="0">
                <a:solidFill>
                  <a:srgbClr val="FFC000"/>
                </a:solidFill>
              </a:rPr>
              <a:t>・人件費附帯経費　　　〇〇千円</a:t>
            </a:r>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r>
              <a:rPr kumimoji="1" lang="ja-JP" altLang="en-US" sz="800" dirty="0">
                <a:solidFill>
                  <a:srgbClr val="FFC000"/>
                </a:solidFill>
              </a:rPr>
              <a:t>　　　　　　　　　　　合計〇〇〇円</a:t>
            </a:r>
            <a:endParaRPr kumimoji="1" lang="en-US" altLang="ja-JP" sz="800" dirty="0">
              <a:solidFill>
                <a:srgbClr val="FFC000"/>
              </a:solidFill>
            </a:endParaRPr>
          </a:p>
        </p:txBody>
      </p:sp>
      <p:sp>
        <p:nvSpPr>
          <p:cNvPr id="16" name="正方形/長方形 15"/>
          <p:cNvSpPr/>
          <p:nvPr/>
        </p:nvSpPr>
        <p:spPr>
          <a:xfrm>
            <a:off x="3686263"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◆借損料</a:t>
            </a:r>
            <a:endParaRPr lang="en-US" altLang="ja-JP" sz="800" u="sng" dirty="0">
              <a:solidFill>
                <a:srgbClr val="92D050"/>
              </a:solidFill>
            </a:endParaRPr>
          </a:p>
          <a:p>
            <a:r>
              <a:rPr lang="ja-JP" altLang="en-US" sz="800" dirty="0">
                <a:solidFill>
                  <a:srgbClr val="FFC000"/>
                </a:solidFill>
              </a:rPr>
              <a:t>・企画推進委員会会議室借料</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pPr marL="88900" indent="-88900"/>
            <a:r>
              <a:rPr lang="ja-JP" altLang="en-US" sz="800" dirty="0">
                <a:solidFill>
                  <a:srgbClr val="FFC000"/>
                </a:solidFill>
              </a:rPr>
              <a:t>・ﾌﾟﾛｸﾞﾗﾑ開発分科会会議室借料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・実証講座分科会会議室借料</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・ｻｰﾊﾞｰﾚﾝﾀﾙ代</a:t>
            </a:r>
            <a:endParaRPr lang="en-US" altLang="ja-JP" sz="800" dirty="0">
              <a:solidFill>
                <a:srgbClr val="FFC000"/>
              </a:solidFill>
            </a:endParaRPr>
          </a:p>
          <a:p>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合計〇〇〇円</a:t>
            </a:r>
            <a:endParaRPr lang="en-US" altLang="ja-JP" sz="800" dirty="0">
              <a:solidFill>
                <a:srgbClr val="FFC000"/>
              </a:solidFill>
            </a:endParaRPr>
          </a:p>
          <a:p>
            <a:pPr lvl="0"/>
            <a:endParaRPr lang="ja-JP" altLang="en-US" sz="800" dirty="0">
              <a:solidFill>
                <a:schemeClr val="bg1">
                  <a:lumMod val="75000"/>
                </a:schemeClr>
              </a:solidFill>
            </a:endParaRPr>
          </a:p>
        </p:txBody>
      </p:sp>
      <p:sp>
        <p:nvSpPr>
          <p:cNvPr id="17" name="正方形/長方形 16"/>
          <p:cNvSpPr/>
          <p:nvPr/>
        </p:nvSpPr>
        <p:spPr>
          <a:xfrm>
            <a:off x="3686263" y="4826942"/>
            <a:ext cx="1980000" cy="1194345"/>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◆通信運搬費</a:t>
            </a:r>
            <a:endParaRPr lang="en-US" altLang="ja-JP" sz="800" u="sng" dirty="0">
              <a:solidFill>
                <a:srgbClr val="92D050"/>
              </a:solidFill>
            </a:endParaRPr>
          </a:p>
          <a:p>
            <a:pPr lvl="0"/>
            <a:r>
              <a:rPr lang="ja-JP" altLang="en-US" sz="800" dirty="0">
                <a:solidFill>
                  <a:srgbClr val="FFC000"/>
                </a:solidFill>
              </a:rPr>
              <a:t>・報告書郵送費　　〇円</a:t>
            </a:r>
            <a:r>
              <a:rPr lang="en-US" altLang="ja-JP" sz="800" dirty="0">
                <a:solidFill>
                  <a:srgbClr val="FFC000"/>
                </a:solidFill>
              </a:rPr>
              <a:t>×</a:t>
            </a:r>
            <a:r>
              <a:rPr lang="ja-JP" altLang="en-US" sz="800" dirty="0">
                <a:solidFill>
                  <a:srgbClr val="FFC000"/>
                </a:solidFill>
              </a:rPr>
              <a:t>〇箇所</a:t>
            </a:r>
            <a:endParaRPr lang="en-US" altLang="ja-JP" sz="800" dirty="0">
              <a:solidFill>
                <a:srgbClr val="FFC000"/>
              </a:solidFill>
            </a:endParaRPr>
          </a:p>
          <a:p>
            <a:pPr lvl="0"/>
            <a:r>
              <a:rPr lang="ja-JP" altLang="en-US" sz="800" dirty="0">
                <a:solidFill>
                  <a:srgbClr val="FFC000"/>
                </a:solidFill>
              </a:rPr>
              <a:t>・実証講座案内郵送　〇円</a:t>
            </a:r>
            <a:r>
              <a:rPr lang="en-US" altLang="ja-JP" sz="800" dirty="0">
                <a:solidFill>
                  <a:srgbClr val="FFC000"/>
                </a:solidFill>
              </a:rPr>
              <a:t>×</a:t>
            </a:r>
            <a:r>
              <a:rPr lang="ja-JP" altLang="en-US" sz="800" dirty="0">
                <a:solidFill>
                  <a:srgbClr val="FFC000"/>
                </a:solidFill>
              </a:rPr>
              <a:t>〇箇所</a:t>
            </a:r>
            <a:endParaRPr lang="en-US" altLang="ja-JP" sz="800" dirty="0">
              <a:solidFill>
                <a:srgbClr val="FFC000"/>
              </a:solidFill>
            </a:endParaRPr>
          </a:p>
          <a:p>
            <a:pPr lvl="0"/>
            <a:r>
              <a:rPr lang="ja-JP" altLang="en-US" sz="800" dirty="0">
                <a:solidFill>
                  <a:srgbClr val="FFC000"/>
                </a:solidFill>
              </a:rPr>
              <a:t>　</a:t>
            </a:r>
            <a:endParaRPr lang="en-US" altLang="ja-JP" sz="800" dirty="0">
              <a:solidFill>
                <a:srgbClr val="FFC000"/>
              </a:solidFill>
            </a:endParaRPr>
          </a:p>
          <a:p>
            <a:pPr lvl="0"/>
            <a:endParaRPr lang="en-US" altLang="ja-JP" sz="800" dirty="0">
              <a:solidFill>
                <a:srgbClr val="FFC000"/>
              </a:solidFill>
            </a:endParaRPr>
          </a:p>
          <a:p>
            <a:pPr lvl="0"/>
            <a:endParaRPr lang="en-US" altLang="ja-JP" sz="800" dirty="0">
              <a:solidFill>
                <a:srgbClr val="FFC000"/>
              </a:solidFill>
            </a:endParaRPr>
          </a:p>
          <a:p>
            <a:pPr lvl="0"/>
            <a:r>
              <a:rPr lang="ja-JP" altLang="en-US" sz="800" dirty="0">
                <a:solidFill>
                  <a:srgbClr val="FFC000"/>
                </a:solidFill>
              </a:rPr>
              <a:t>　</a:t>
            </a:r>
            <a:endParaRPr lang="en-US" altLang="ja-JP" sz="800" dirty="0">
              <a:solidFill>
                <a:srgbClr val="FFC000"/>
              </a:solidFill>
            </a:endParaRPr>
          </a:p>
          <a:p>
            <a:pPr lvl="0"/>
            <a:r>
              <a:rPr lang="ja-JP" altLang="en-US" sz="800" dirty="0">
                <a:solidFill>
                  <a:srgbClr val="FFC000"/>
                </a:solidFill>
              </a:rPr>
              <a:t>　　　　　　　　　　　　合計〇〇円</a:t>
            </a:r>
          </a:p>
        </p:txBody>
      </p:sp>
      <p:sp>
        <p:nvSpPr>
          <p:cNvPr id="18" name="正方形/長方形 17"/>
          <p:cNvSpPr/>
          <p:nvPr/>
        </p:nvSpPr>
        <p:spPr>
          <a:xfrm>
            <a:off x="5741129"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92D050"/>
                </a:solidFill>
              </a:rPr>
              <a:t>◆諸謝金</a:t>
            </a:r>
            <a:endParaRPr lang="en-US" altLang="ja-JP" sz="800" u="sng" dirty="0">
              <a:solidFill>
                <a:srgbClr val="92D050"/>
              </a:solidFill>
            </a:endParaRPr>
          </a:p>
          <a:p>
            <a:r>
              <a:rPr lang="ja-JP" altLang="en-US" sz="800" dirty="0">
                <a:solidFill>
                  <a:srgbClr val="FFC000"/>
                </a:solidFill>
              </a:rPr>
              <a:t>・企画推進委員会謝金</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・ﾌﾟﾛｸﾞﾗﾑ開発分科会</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a:t>
            </a:r>
            <a:endParaRPr lang="en-US" altLang="ja-JP" sz="800" dirty="0">
              <a:solidFill>
                <a:srgbClr val="FFC000"/>
              </a:solidFill>
            </a:endParaRPr>
          </a:p>
          <a:p>
            <a:r>
              <a:rPr lang="ja-JP" altLang="en-US" sz="800" dirty="0">
                <a:solidFill>
                  <a:srgbClr val="FFC000"/>
                </a:solidFill>
              </a:rPr>
              <a:t>　　　　　　　　　　　合計〇〇〇円</a:t>
            </a:r>
            <a:endParaRPr lang="en-US" altLang="ja-JP" sz="800" dirty="0">
              <a:solidFill>
                <a:srgbClr val="FFC000"/>
              </a:solidFill>
            </a:endParaRPr>
          </a:p>
        </p:txBody>
      </p:sp>
      <p:sp>
        <p:nvSpPr>
          <p:cNvPr id="19" name="正方形/長方形 18"/>
          <p:cNvSpPr/>
          <p:nvPr/>
        </p:nvSpPr>
        <p:spPr>
          <a:xfrm>
            <a:off x="5741129"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◆消耗品費</a:t>
            </a:r>
            <a:endParaRPr kumimoji="1" lang="en-US" altLang="ja-JP" sz="800" u="sng" dirty="0">
              <a:solidFill>
                <a:srgbClr val="92D050"/>
              </a:solidFill>
            </a:endParaRPr>
          </a:p>
          <a:p>
            <a:r>
              <a:rPr kumimoji="1" lang="ja-JP" altLang="en-US" sz="800" dirty="0">
                <a:solidFill>
                  <a:srgbClr val="FFC000"/>
                </a:solidFill>
              </a:rPr>
              <a:t>・ﾎﾞｰﾙﾍﾟﾝ</a:t>
            </a:r>
            <a:r>
              <a:rPr lang="ja-JP" altLang="en-US" sz="800" dirty="0">
                <a:solidFill>
                  <a:srgbClr val="FFC000"/>
                </a:solidFill>
              </a:rPr>
              <a:t>　　　〇百円</a:t>
            </a:r>
            <a:r>
              <a:rPr lang="en-US" altLang="ja-JP" sz="800" dirty="0">
                <a:solidFill>
                  <a:srgbClr val="FFC000"/>
                </a:solidFill>
              </a:rPr>
              <a:t>×</a:t>
            </a:r>
            <a:r>
              <a:rPr lang="ja-JP" altLang="en-US" sz="800" dirty="0">
                <a:solidFill>
                  <a:srgbClr val="FFC000"/>
                </a:solidFill>
              </a:rPr>
              <a:t>〇本</a:t>
            </a:r>
            <a:endParaRPr lang="en-US" altLang="ja-JP" sz="800" dirty="0">
              <a:solidFill>
                <a:srgbClr val="FFC000"/>
              </a:solidFill>
            </a:endParaRPr>
          </a:p>
          <a:p>
            <a:r>
              <a:rPr kumimoji="1" lang="ja-JP" altLang="en-US" sz="800" dirty="0">
                <a:solidFill>
                  <a:srgbClr val="FFC000"/>
                </a:solidFill>
              </a:rPr>
              <a:t>・ﾊｰﾄﾞﾌｧｲﾙ　〇千円</a:t>
            </a:r>
            <a:r>
              <a:rPr kumimoji="1" lang="en-US" altLang="ja-JP" sz="800" dirty="0">
                <a:solidFill>
                  <a:srgbClr val="FFC000"/>
                </a:solidFill>
              </a:rPr>
              <a:t>×</a:t>
            </a:r>
            <a:r>
              <a:rPr kumimoji="1" lang="ja-JP" altLang="en-US" sz="800" dirty="0">
                <a:solidFill>
                  <a:srgbClr val="FFC000"/>
                </a:solidFill>
              </a:rPr>
              <a:t>〇冊</a:t>
            </a:r>
            <a:endParaRPr kumimoji="1" lang="en-US" altLang="ja-JP" sz="800" dirty="0">
              <a:solidFill>
                <a:srgbClr val="FFC000"/>
              </a:solidFill>
            </a:endParaRPr>
          </a:p>
          <a:p>
            <a:r>
              <a:rPr kumimoji="1" lang="ja-JP" altLang="en-US" sz="800" dirty="0">
                <a:solidFill>
                  <a:srgbClr val="FFC000"/>
                </a:solidFill>
              </a:rPr>
              <a:t>・</a:t>
            </a:r>
            <a:endParaRPr kumimoji="1" lang="en-US" altLang="ja-JP" sz="800" dirty="0">
              <a:solidFill>
                <a:srgbClr val="FFC000"/>
              </a:solidFill>
            </a:endParaRPr>
          </a:p>
          <a:p>
            <a:r>
              <a:rPr lang="ja-JP" altLang="en-US" sz="800" dirty="0">
                <a:solidFill>
                  <a:srgbClr val="FFC000"/>
                </a:solidFill>
              </a:rPr>
              <a:t>・</a:t>
            </a:r>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kumimoji="1" lang="ja-JP" altLang="en-US" sz="800" dirty="0">
                <a:solidFill>
                  <a:srgbClr val="FFC000"/>
                </a:solidFill>
              </a:rPr>
              <a:t>　　　　　　　　　　　　合計〇〇円　</a:t>
            </a:r>
            <a:r>
              <a:rPr kumimoji="1" lang="ja-JP" altLang="en-US" sz="800" dirty="0">
                <a:solidFill>
                  <a:schemeClr val="bg1">
                    <a:lumMod val="75000"/>
                  </a:schemeClr>
                </a:solidFill>
              </a:rPr>
              <a:t>　　　　</a:t>
            </a:r>
          </a:p>
        </p:txBody>
      </p:sp>
      <p:sp>
        <p:nvSpPr>
          <p:cNvPr id="20" name="正方形/長方形 19"/>
          <p:cNvSpPr/>
          <p:nvPr/>
        </p:nvSpPr>
        <p:spPr>
          <a:xfrm>
            <a:off x="5741129" y="4813127"/>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◆雑役務費</a:t>
            </a:r>
            <a:endParaRPr lang="en-US" altLang="ja-JP" sz="800" u="sng" dirty="0">
              <a:solidFill>
                <a:srgbClr val="92D050"/>
              </a:solidFill>
            </a:endParaRPr>
          </a:p>
          <a:p>
            <a:pPr lvl="0"/>
            <a:r>
              <a:rPr lang="ja-JP" altLang="en-US" sz="800" dirty="0">
                <a:solidFill>
                  <a:srgbClr val="FFC000"/>
                </a:solidFill>
              </a:rPr>
              <a:t>・</a:t>
            </a:r>
            <a:r>
              <a:rPr lang="en-US" altLang="ja-JP" sz="800" dirty="0">
                <a:solidFill>
                  <a:srgbClr val="FFC000"/>
                </a:solidFill>
              </a:rPr>
              <a:t>Web</a:t>
            </a:r>
            <a:r>
              <a:rPr lang="ja-JP" altLang="en-US" sz="800" dirty="0">
                <a:solidFill>
                  <a:srgbClr val="FFC000"/>
                </a:solidFill>
              </a:rPr>
              <a:t>ｻｲﾄ構築　　〇〇〇円</a:t>
            </a:r>
            <a:endParaRPr lang="en-US" altLang="ja-JP" sz="800" dirty="0">
              <a:solidFill>
                <a:srgbClr val="FFC000"/>
              </a:solidFill>
            </a:endParaRPr>
          </a:p>
          <a:p>
            <a:pPr lvl="0"/>
            <a:r>
              <a:rPr lang="ja-JP" altLang="en-US" sz="800" dirty="0">
                <a:solidFill>
                  <a:srgbClr val="FFC000"/>
                </a:solidFill>
              </a:rPr>
              <a:t>・報告書印刷費　 　〇〇〇円</a:t>
            </a:r>
            <a:endParaRPr lang="en-US" altLang="ja-JP" sz="800" dirty="0">
              <a:solidFill>
                <a:srgbClr val="FFC000"/>
              </a:solidFill>
            </a:endParaRPr>
          </a:p>
          <a:p>
            <a:pPr lvl="0"/>
            <a:r>
              <a:rPr lang="ja-JP" altLang="en-US" sz="800" dirty="0">
                <a:solidFill>
                  <a:srgbClr val="FFC000"/>
                </a:solidFill>
              </a:rPr>
              <a:t>・事務職員派遣　　</a:t>
            </a:r>
            <a:endParaRPr lang="en-US" altLang="ja-JP" sz="800" dirty="0">
              <a:solidFill>
                <a:srgbClr val="FFC000"/>
              </a:solidFill>
            </a:endParaRPr>
          </a:p>
          <a:p>
            <a:pPr lvl="0"/>
            <a:r>
              <a:rPr lang="ja-JP" altLang="en-US" sz="800" dirty="0">
                <a:solidFill>
                  <a:srgbClr val="FFC000"/>
                </a:solidFill>
              </a:rPr>
              <a:t>　　　　〇〇〇円</a:t>
            </a:r>
            <a:r>
              <a:rPr lang="en-US" altLang="ja-JP" sz="800" dirty="0">
                <a:solidFill>
                  <a:srgbClr val="FFC000"/>
                </a:solidFill>
              </a:rPr>
              <a:t>×20</a:t>
            </a:r>
            <a:r>
              <a:rPr lang="ja-JP" altLang="en-US" sz="800" dirty="0">
                <a:solidFill>
                  <a:srgbClr val="FFC000"/>
                </a:solidFill>
              </a:rPr>
              <a:t>日</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p:txBody>
      </p:sp>
      <p:sp>
        <p:nvSpPr>
          <p:cNvPr id="21" name="正方形/長方形 20"/>
          <p:cNvSpPr/>
          <p:nvPr/>
        </p:nvSpPr>
        <p:spPr>
          <a:xfrm>
            <a:off x="7809850"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92D050"/>
                </a:solidFill>
              </a:rPr>
              <a:t>◆旅費</a:t>
            </a:r>
            <a:endParaRPr lang="en-US" altLang="ja-JP" sz="800" u="sng" dirty="0">
              <a:solidFill>
                <a:srgbClr val="92D050"/>
              </a:solidFill>
            </a:endParaRPr>
          </a:p>
          <a:p>
            <a:r>
              <a:rPr lang="ja-JP" altLang="en-US" sz="800" dirty="0">
                <a:solidFill>
                  <a:srgbClr val="FFC000"/>
                </a:solidFill>
              </a:rPr>
              <a:t>・企画推進委員会実施旅費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・ﾌﾟﾛｸﾞﾗﾑ開発分科会旅費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計〇〇〇円</a:t>
            </a:r>
            <a:endParaRPr lang="en-US" altLang="ja-JP" sz="800" dirty="0">
              <a:solidFill>
                <a:srgbClr val="FFC000"/>
              </a:solidFill>
            </a:endParaRPr>
          </a:p>
          <a:p>
            <a:endParaRPr lang="ja-JP" altLang="en-US" sz="800" u="sng" dirty="0">
              <a:solidFill>
                <a:srgbClr val="92D050"/>
              </a:solidFill>
            </a:endParaRPr>
          </a:p>
        </p:txBody>
      </p:sp>
      <p:sp>
        <p:nvSpPr>
          <p:cNvPr id="22" name="正方形/長方形 21"/>
          <p:cNvSpPr/>
          <p:nvPr/>
        </p:nvSpPr>
        <p:spPr>
          <a:xfrm>
            <a:off x="7809850"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◆会議費</a:t>
            </a:r>
            <a:endParaRPr kumimoji="1" lang="en-US" altLang="ja-JP" sz="800" u="sng" dirty="0">
              <a:solidFill>
                <a:srgbClr val="92D050"/>
              </a:solidFill>
            </a:endParaRPr>
          </a:p>
          <a:p>
            <a:r>
              <a:rPr lang="ja-JP" altLang="en-US" sz="800" dirty="0">
                <a:solidFill>
                  <a:srgbClr val="FFC000"/>
                </a:solidFill>
              </a:rPr>
              <a:t>・企画推進委員会お茶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　　　　　　　</a:t>
            </a:r>
            <a:endParaRPr lang="en-US" altLang="ja-JP" sz="800" dirty="0">
              <a:solidFill>
                <a:srgbClr val="FFC000"/>
              </a:solidFill>
            </a:endParaRPr>
          </a:p>
          <a:p>
            <a:r>
              <a:rPr lang="ja-JP" altLang="en-US" sz="800" dirty="0">
                <a:solidFill>
                  <a:srgbClr val="FFC000"/>
                </a:solidFill>
              </a:rPr>
              <a:t>・ﾌﾟﾛｸﾞﾗﾑ開発分科会お茶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a:t>
            </a:r>
            <a:endParaRPr lang="en-US" altLang="ja-JP" sz="800" dirty="0">
              <a:solidFill>
                <a:srgbClr val="FFC000"/>
              </a:solidFill>
            </a:endParaRPr>
          </a:p>
          <a:p>
            <a:r>
              <a:rPr lang="ja-JP" altLang="en-US" sz="800" dirty="0">
                <a:solidFill>
                  <a:srgbClr val="FFC000"/>
                </a:solidFill>
              </a:rPr>
              <a:t>・実証講座分科会お茶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a:t>
            </a:r>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合計〇〇円</a:t>
            </a:r>
            <a:endParaRPr lang="en-US" altLang="ja-JP" sz="800" dirty="0">
              <a:solidFill>
                <a:srgbClr val="FFC000"/>
              </a:solidFill>
            </a:endParaRPr>
          </a:p>
          <a:p>
            <a:endParaRPr kumimoji="1" lang="ja-JP" altLang="en-US" sz="800" u="sng" dirty="0">
              <a:solidFill>
                <a:srgbClr val="FFC000"/>
              </a:solidFill>
            </a:endParaRPr>
          </a:p>
        </p:txBody>
      </p:sp>
      <p:sp>
        <p:nvSpPr>
          <p:cNvPr id="23" name="正方形/長方形 22"/>
          <p:cNvSpPr/>
          <p:nvPr/>
        </p:nvSpPr>
        <p:spPr>
          <a:xfrm>
            <a:off x="7809850" y="4813127"/>
            <a:ext cx="1980000" cy="1980000"/>
          </a:xfrm>
          <a:prstGeom prst="rect">
            <a:avLst/>
          </a:prstGeom>
          <a:noFill/>
          <a:ln w="28575">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chemeClr val="accent2">
                    <a:lumMod val="60000"/>
                    <a:lumOff val="40000"/>
                  </a:schemeClr>
                </a:solidFill>
              </a:rPr>
              <a:t>◆再委託費</a:t>
            </a:r>
          </a:p>
        </p:txBody>
      </p:sp>
      <p:sp>
        <p:nvSpPr>
          <p:cNvPr id="24" name="正方形/長方形 23"/>
          <p:cNvSpPr/>
          <p:nvPr/>
        </p:nvSpPr>
        <p:spPr>
          <a:xfrm>
            <a:off x="3686263" y="6093295"/>
            <a:ext cx="1980000" cy="699831"/>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◆保険料</a:t>
            </a:r>
          </a:p>
        </p:txBody>
      </p:sp>
      <p:sp>
        <p:nvSpPr>
          <p:cNvPr id="25" name="正方形/長方形 24"/>
          <p:cNvSpPr/>
          <p:nvPr/>
        </p:nvSpPr>
        <p:spPr>
          <a:xfrm>
            <a:off x="3559449" y="442263"/>
            <a:ext cx="6321152" cy="6400829"/>
          </a:xfrm>
          <a:prstGeom prst="rect">
            <a:avLst/>
          </a:prstGeom>
          <a:no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312443" y="321097"/>
            <a:ext cx="2880917" cy="276999"/>
          </a:xfrm>
          <a:prstGeom prst="rect">
            <a:avLst/>
          </a:prstGeom>
          <a:solidFill>
            <a:schemeClr val="bg1"/>
          </a:solidFill>
        </p:spPr>
        <p:txBody>
          <a:bodyPr wrap="none" rtlCol="0">
            <a:spAutoFit/>
          </a:bodyPr>
          <a:lstStyle/>
          <a:p>
            <a:r>
              <a:rPr kumimoji="1" lang="ja-JP" altLang="en-US" sz="1200" dirty="0"/>
              <a:t>摘要（各経費項目に関して主な計上予算）</a:t>
            </a:r>
          </a:p>
        </p:txBody>
      </p:sp>
      <p:sp>
        <p:nvSpPr>
          <p:cNvPr id="28" name="テキスト ボックス 27"/>
          <p:cNvSpPr txBox="1"/>
          <p:nvPr/>
        </p:nvSpPr>
        <p:spPr>
          <a:xfrm>
            <a:off x="4232920" y="6132356"/>
            <a:ext cx="5494217" cy="600164"/>
          </a:xfrm>
          <a:prstGeom prst="rect">
            <a:avLst/>
          </a:prstGeom>
          <a:solidFill>
            <a:schemeClr val="bg1">
              <a:lumMod val="95000"/>
            </a:schemeClr>
          </a:solidFill>
        </p:spPr>
        <p:txBody>
          <a:bodyPr wrap="square" rtlCol="0">
            <a:spAutoFit/>
          </a:bodyPr>
          <a:lstStyle/>
          <a:p>
            <a:r>
              <a:rPr kumimoji="1" lang="en-US" altLang="ja-JP" sz="1100" dirty="0">
                <a:solidFill>
                  <a:srgbClr val="FFC000"/>
                </a:solidFill>
              </a:rPr>
              <a:t>※</a:t>
            </a:r>
            <a:r>
              <a:rPr kumimoji="1" lang="ja-JP" altLang="en-US" sz="1100" dirty="0">
                <a:solidFill>
                  <a:srgbClr val="FFC000"/>
                </a:solidFill>
              </a:rPr>
              <a:t>枠の大きさは</a:t>
            </a:r>
            <a:r>
              <a:rPr kumimoji="1" lang="en-US" altLang="ja-JP" sz="1100" dirty="0">
                <a:solidFill>
                  <a:srgbClr val="FFC000"/>
                </a:solidFill>
              </a:rPr>
              <a:t>､</a:t>
            </a:r>
            <a:r>
              <a:rPr kumimoji="1" lang="ja-JP" altLang="en-US" sz="1100" dirty="0">
                <a:solidFill>
                  <a:srgbClr val="FFC000"/>
                </a:solidFill>
              </a:rPr>
              <a:t>適宜修正し</a:t>
            </a:r>
            <a:r>
              <a:rPr kumimoji="1" lang="en-US" altLang="ja-JP" sz="1100" dirty="0">
                <a:solidFill>
                  <a:srgbClr val="FFC000"/>
                </a:solidFill>
              </a:rPr>
              <a:t>､</a:t>
            </a:r>
            <a:r>
              <a:rPr kumimoji="1" lang="ja-JP" altLang="en-US" sz="1100" dirty="0">
                <a:solidFill>
                  <a:srgbClr val="FFC000"/>
                </a:solidFill>
              </a:rPr>
              <a:t>計上しない費目の枠は削除して</a:t>
            </a:r>
            <a:r>
              <a:rPr kumimoji="1" lang="ja-JP" altLang="en-US" sz="1050" dirty="0">
                <a:solidFill>
                  <a:srgbClr val="FFC000"/>
                </a:solidFill>
              </a:rPr>
              <a:t>ください</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各経費項目の主なものを記載してください</a:t>
            </a:r>
            <a:r>
              <a:rPr kumimoji="1" lang="en-US" altLang="ja-JP" sz="1100" dirty="0">
                <a:solidFill>
                  <a:srgbClr val="FFC000"/>
                </a:solidFill>
              </a:rPr>
              <a:t>｡</a:t>
            </a:r>
            <a:r>
              <a:rPr kumimoji="1" lang="ja-JP" altLang="en-US" sz="1100" dirty="0">
                <a:solidFill>
                  <a:srgbClr val="FFC000"/>
                </a:solidFill>
              </a:rPr>
              <a:t>すべてを網羅する必要はありません</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年次計画に記載のあった全ての年度分を年度毎に作成してください</a:t>
            </a:r>
            <a:r>
              <a:rPr kumimoji="1" lang="en-US" altLang="ja-JP" sz="1100" dirty="0">
                <a:solidFill>
                  <a:srgbClr val="FFC000"/>
                </a:solidFill>
              </a:rPr>
              <a:t>｡</a:t>
            </a:r>
            <a:endParaRPr lang="en-US" altLang="ja-JP" sz="1100" dirty="0">
              <a:solidFill>
                <a:srgbClr val="FFC000"/>
              </a:solidFill>
            </a:endParaRPr>
          </a:p>
        </p:txBody>
      </p:sp>
      <p:graphicFrame>
        <p:nvGraphicFramePr>
          <p:cNvPr id="26" name="オブジェクト 25"/>
          <p:cNvGraphicFramePr>
            <a:graphicFrameLocks noChangeAspect="1"/>
          </p:cNvGraphicFramePr>
          <p:nvPr/>
        </p:nvGraphicFramePr>
        <p:xfrm>
          <a:off x="39688" y="706438"/>
          <a:ext cx="3405187" cy="6042025"/>
        </p:xfrm>
        <a:graphic>
          <a:graphicData uri="http://schemas.openxmlformats.org/presentationml/2006/ole">
            <mc:AlternateContent xmlns:mc="http://schemas.openxmlformats.org/markup-compatibility/2006">
              <mc:Choice xmlns:v="urn:schemas-microsoft-com:vml" Requires="v">
                <p:oleObj name="ワークシート" r:id="rId2" imgW="2943379" imgH="5114925" progId="Excel.Sheet.12">
                  <p:embed/>
                </p:oleObj>
              </mc:Choice>
              <mc:Fallback>
                <p:oleObj name="ワークシート" r:id="rId2" imgW="2943379" imgH="5114925" progId="Excel.Sheet.12">
                  <p:embed/>
                  <p:pic>
                    <p:nvPicPr>
                      <p:cNvPr id="26" name="オブジェクト 25"/>
                      <p:cNvPicPr/>
                      <p:nvPr/>
                    </p:nvPicPr>
                    <p:blipFill>
                      <a:blip r:embed="rId3"/>
                      <a:stretch>
                        <a:fillRect/>
                      </a:stretch>
                    </p:blipFill>
                    <p:spPr>
                      <a:xfrm>
                        <a:off x="39688" y="706438"/>
                        <a:ext cx="3405187" cy="6042025"/>
                      </a:xfrm>
                      <a:prstGeom prst="rect">
                        <a:avLst/>
                      </a:prstGeom>
                    </p:spPr>
                  </p:pic>
                </p:oleObj>
              </mc:Fallback>
            </mc:AlternateContent>
          </a:graphicData>
        </a:graphic>
      </p:graphicFrame>
      <p:grpSp>
        <p:nvGrpSpPr>
          <p:cNvPr id="2" name="グループ化 1">
            <a:extLst>
              <a:ext uri="{FF2B5EF4-FFF2-40B4-BE49-F238E27FC236}">
                <a16:creationId xmlns:a16="http://schemas.microsoft.com/office/drawing/2014/main" id="{DCCFF2D0-BB24-0ADB-BB49-CDC5BCB833DA}"/>
              </a:ext>
            </a:extLst>
          </p:cNvPr>
          <p:cNvGrpSpPr/>
          <p:nvPr/>
        </p:nvGrpSpPr>
        <p:grpSpPr>
          <a:xfrm>
            <a:off x="-64104" y="-6131"/>
            <a:ext cx="10154960" cy="292388"/>
            <a:chOff x="-64104" y="-6132"/>
            <a:chExt cx="10154960" cy="395880"/>
          </a:xfrm>
        </p:grpSpPr>
        <p:sp>
          <p:nvSpPr>
            <p:cNvPr id="4" name="正方形/長方形 3">
              <a:extLst>
                <a:ext uri="{FF2B5EF4-FFF2-40B4-BE49-F238E27FC236}">
                  <a16:creationId xmlns:a16="http://schemas.microsoft.com/office/drawing/2014/main" id="{37DBB865-4C39-8231-701E-A5989377C8F0}"/>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a:extLst>
                <a:ext uri="{FF2B5EF4-FFF2-40B4-BE49-F238E27FC236}">
                  <a16:creationId xmlns:a16="http://schemas.microsoft.com/office/drawing/2014/main" id="{59E8439E-E10D-7C0A-30CB-FEC0B179E988}"/>
                </a:ext>
              </a:extLst>
            </p:cNvPr>
            <p:cNvSpPr txBox="1"/>
            <p:nvPr/>
          </p:nvSpPr>
          <p:spPr>
            <a:xfrm>
              <a:off x="8841432" y="23416"/>
              <a:ext cx="1249424" cy="261610"/>
            </a:xfrm>
            <a:prstGeom prst="rect">
              <a:avLst/>
            </a:prstGeom>
            <a:noFill/>
          </p:spPr>
          <p:txBody>
            <a:bodyPr wrap="square" rtlCol="0">
              <a:spAutoFit/>
            </a:bodyPr>
            <a:lstStyle/>
            <a:p>
              <a:pPr algn="ctr"/>
              <a:r>
                <a:rPr lang="en-US" altLang="ja-JP" sz="1050" b="1" dirty="0">
                  <a:solidFill>
                    <a:schemeClr val="bg1"/>
                  </a:solidFill>
                </a:rPr>
                <a:t>【</a:t>
              </a:r>
              <a:r>
                <a:rPr kumimoji="1" lang="ja-JP" altLang="en-US" sz="1050" b="1" dirty="0">
                  <a:solidFill>
                    <a:schemeClr val="bg1"/>
                  </a:solidFill>
                </a:rPr>
                <a:t>様式１－１</a:t>
              </a:r>
              <a:r>
                <a:rPr kumimoji="1" lang="en-US" altLang="ja-JP" sz="1050" b="1" dirty="0">
                  <a:solidFill>
                    <a:schemeClr val="bg1"/>
                  </a:solidFill>
                </a:rPr>
                <a:t>】</a:t>
              </a:r>
              <a:endParaRPr kumimoji="1" lang="ja-JP" altLang="en-US" sz="1050" b="1" dirty="0">
                <a:solidFill>
                  <a:schemeClr val="bg1"/>
                </a:solidFill>
              </a:endParaRPr>
            </a:p>
          </p:txBody>
        </p:sp>
        <p:sp>
          <p:nvSpPr>
            <p:cNvPr id="7" name="テキスト ボックス 6">
              <a:extLst>
                <a:ext uri="{FF2B5EF4-FFF2-40B4-BE49-F238E27FC236}">
                  <a16:creationId xmlns:a16="http://schemas.microsoft.com/office/drawing/2014/main" id="{83AE3C9A-0702-C711-F823-6A5DFA39DB24}"/>
                </a:ext>
              </a:extLst>
            </p:cNvPr>
            <p:cNvSpPr txBox="1"/>
            <p:nvPr/>
          </p:nvSpPr>
          <p:spPr>
            <a:xfrm>
              <a:off x="-64104" y="-6132"/>
              <a:ext cx="9193568" cy="395880"/>
            </a:xfrm>
            <a:prstGeom prst="rect">
              <a:avLst/>
            </a:prstGeom>
            <a:noFill/>
          </p:spPr>
          <p:txBody>
            <a:bodyPr wrap="square" rtlCol="0">
              <a:spAutoFit/>
            </a:bodyPr>
            <a:lstStyle/>
            <a:p>
              <a:pPr algn="ctr"/>
              <a:r>
                <a:rPr kumimoji="1" lang="ja-JP" altLang="en-US" sz="1300" spc="-120" dirty="0">
                  <a:solidFill>
                    <a:schemeClr val="bg1"/>
                  </a:solidFill>
                  <a:latin typeface="+mj-ea"/>
                  <a:ea typeface="+mj-ea"/>
                </a:rPr>
                <a:t>令和</a:t>
              </a:r>
              <a:r>
                <a:rPr lang="ja-JP" altLang="en-US" sz="1300" spc="-120" dirty="0">
                  <a:solidFill>
                    <a:schemeClr val="bg1"/>
                  </a:solidFill>
                  <a:latin typeface="+mj-ea"/>
                  <a:ea typeface="+mj-ea"/>
                </a:rPr>
                <a:t>○</a:t>
              </a:r>
              <a:r>
                <a:rPr kumimoji="1" lang="ja-JP" altLang="en-US" sz="1300" spc="-120" dirty="0">
                  <a:solidFill>
                    <a:schemeClr val="bg1"/>
                  </a:solidFill>
                  <a:latin typeface="+mj-ea"/>
                  <a:ea typeface="+mj-ea"/>
                </a:rPr>
                <a:t>年度「専修学校による地域産業中核的人材養成事業」企画提案書</a:t>
              </a:r>
              <a:r>
                <a:rPr kumimoji="1" lang="ja-JP" altLang="en-US" sz="1050" spc="-120" dirty="0">
                  <a:solidFill>
                    <a:schemeClr val="bg1"/>
                  </a:solidFill>
                  <a:latin typeface="+mj-ea"/>
                  <a:ea typeface="+mj-ea"/>
                </a:rPr>
                <a:t>（人口減少地域の職業人材を確保するための専修学校振興プログラム）</a:t>
              </a:r>
              <a:r>
                <a:rPr kumimoji="1" lang="en-US" altLang="ja-JP" sz="1050" spc="-120" dirty="0">
                  <a:solidFill>
                    <a:schemeClr val="bg1"/>
                  </a:solidFill>
                  <a:latin typeface="+mj-ea"/>
                  <a:ea typeface="+mj-ea"/>
                </a:rPr>
                <a:t>(</a:t>
              </a:r>
              <a:fld id="{C22BDEFC-2EBD-4631-AC6E-1FA082F69B7C}" type="slidenum">
                <a:rPr kumimoji="1" lang="en-US" altLang="ja-JP" sz="1050" spc="-120" smtClean="0">
                  <a:solidFill>
                    <a:schemeClr val="bg1"/>
                  </a:solidFill>
                  <a:latin typeface="+mj-ea"/>
                  <a:ea typeface="+mj-ea"/>
                </a:rPr>
                <a:t>15</a:t>
              </a:fld>
              <a:r>
                <a:rPr lang="en-US" altLang="ja-JP" sz="1050" spc="-120" dirty="0">
                  <a:solidFill>
                    <a:schemeClr val="bg1"/>
                  </a:solidFill>
                  <a:latin typeface="+mj-ea"/>
                  <a:ea typeface="+mj-ea"/>
                </a:rPr>
                <a:t>/17</a:t>
              </a:r>
              <a:r>
                <a:rPr kumimoji="1" lang="en-US" altLang="ja-JP" sz="1050" spc="-120" dirty="0">
                  <a:solidFill>
                    <a:schemeClr val="bg1"/>
                  </a:solidFill>
                  <a:latin typeface="+mj-ea"/>
                  <a:ea typeface="+mj-ea"/>
                </a:rPr>
                <a:t>)</a:t>
              </a:r>
              <a:endParaRPr kumimoji="1" lang="ja-JP" altLang="en-US" sz="1050" spc="-120" dirty="0">
                <a:solidFill>
                  <a:schemeClr val="bg1"/>
                </a:solidFill>
                <a:latin typeface="+mj-ea"/>
                <a:ea typeface="+mj-ea"/>
              </a:endParaRPr>
            </a:p>
          </p:txBody>
        </p:sp>
      </p:grpSp>
    </p:spTree>
    <p:extLst>
      <p:ext uri="{BB962C8B-B14F-4D97-AF65-F5344CB8AC3E}">
        <p14:creationId xmlns:p14="http://schemas.microsoft.com/office/powerpoint/2010/main" val="19759621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371897"/>
            <a:ext cx="3416536"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t>事業に要する経費見積書の概要（○年度）</a:t>
            </a:r>
          </a:p>
        </p:txBody>
      </p:sp>
      <p:sp>
        <p:nvSpPr>
          <p:cNvPr id="15" name="正方形/長方形 14"/>
          <p:cNvSpPr/>
          <p:nvPr/>
        </p:nvSpPr>
        <p:spPr>
          <a:xfrm>
            <a:off x="3686263" y="715829"/>
            <a:ext cx="1980000" cy="1980000"/>
          </a:xfrm>
          <a:prstGeom prst="rect">
            <a:avLst/>
          </a:prstGeom>
          <a:noFill/>
          <a:ln w="28575">
            <a:solidFill>
              <a:srgbClr val="62AB37"/>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3FA34D"/>
                </a:solidFill>
              </a:rPr>
              <a:t>◆人件費</a:t>
            </a:r>
            <a:endParaRPr kumimoji="1" lang="en-US" altLang="ja-JP" sz="800" u="sng" dirty="0">
              <a:solidFill>
                <a:srgbClr val="3FA34D"/>
              </a:solidFill>
            </a:endParaRPr>
          </a:p>
          <a:p>
            <a:r>
              <a:rPr kumimoji="1" lang="ja-JP" altLang="en-US" sz="800" dirty="0">
                <a:solidFill>
                  <a:srgbClr val="FFC000"/>
                </a:solidFill>
              </a:rPr>
              <a:t>・事業専任職員賃金　</a:t>
            </a:r>
            <a:r>
              <a:rPr lang="ja-JP" altLang="en-US" sz="800" dirty="0">
                <a:solidFill>
                  <a:srgbClr val="FFC000"/>
                </a:solidFill>
              </a:rPr>
              <a:t>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r>
              <a:rPr kumimoji="1" lang="ja-JP" altLang="en-US" sz="800" dirty="0">
                <a:solidFill>
                  <a:srgbClr val="FFC000"/>
                </a:solidFill>
              </a:rPr>
              <a:t>・ｺｰﾃﾞｨﾈｰﾀｰ賃金　　　</a:t>
            </a:r>
            <a:r>
              <a:rPr lang="ja-JP" altLang="en-US" sz="800" dirty="0">
                <a:solidFill>
                  <a:srgbClr val="FFC000"/>
                </a:solidFill>
              </a:rPr>
              <a:t>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r>
              <a:rPr kumimoji="1" lang="ja-JP" altLang="en-US" sz="800" dirty="0">
                <a:solidFill>
                  <a:srgbClr val="FFC000"/>
                </a:solidFill>
              </a:rPr>
              <a:t>・人件費附帯経費　　　〇〇千円</a:t>
            </a:r>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r>
              <a:rPr kumimoji="1" lang="ja-JP" altLang="en-US" sz="800" dirty="0">
                <a:solidFill>
                  <a:srgbClr val="FFC000"/>
                </a:solidFill>
              </a:rPr>
              <a:t>　　　　　　　　　　　合計〇〇〇円</a:t>
            </a:r>
            <a:endParaRPr kumimoji="1" lang="en-US" altLang="ja-JP" sz="800" dirty="0">
              <a:solidFill>
                <a:srgbClr val="FFC000"/>
              </a:solidFill>
            </a:endParaRPr>
          </a:p>
        </p:txBody>
      </p:sp>
      <p:sp>
        <p:nvSpPr>
          <p:cNvPr id="16" name="正方形/長方形 15"/>
          <p:cNvSpPr/>
          <p:nvPr/>
        </p:nvSpPr>
        <p:spPr>
          <a:xfrm>
            <a:off x="3686263"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◆借損料</a:t>
            </a:r>
            <a:endParaRPr lang="en-US" altLang="ja-JP" sz="800" u="sng" dirty="0">
              <a:solidFill>
                <a:srgbClr val="92D050"/>
              </a:solidFill>
            </a:endParaRPr>
          </a:p>
          <a:p>
            <a:r>
              <a:rPr lang="ja-JP" altLang="en-US" sz="800" dirty="0">
                <a:solidFill>
                  <a:srgbClr val="FFC000"/>
                </a:solidFill>
              </a:rPr>
              <a:t>・企画推進委員会会議室借料</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pPr marL="88900" indent="-88900"/>
            <a:r>
              <a:rPr lang="ja-JP" altLang="en-US" sz="800" dirty="0">
                <a:solidFill>
                  <a:srgbClr val="FFC000"/>
                </a:solidFill>
              </a:rPr>
              <a:t>・ﾌﾟﾛｸﾞﾗﾑ開発分科会会議室借料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・実証講座分科会会議室借料</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・ｻｰﾊﾞｰﾚﾝﾀﾙ代</a:t>
            </a:r>
            <a:endParaRPr lang="en-US" altLang="ja-JP" sz="800" dirty="0">
              <a:solidFill>
                <a:srgbClr val="FFC000"/>
              </a:solidFill>
            </a:endParaRPr>
          </a:p>
          <a:p>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合計〇〇〇円</a:t>
            </a:r>
            <a:endParaRPr lang="en-US" altLang="ja-JP" sz="800" dirty="0">
              <a:solidFill>
                <a:srgbClr val="FFC000"/>
              </a:solidFill>
            </a:endParaRPr>
          </a:p>
          <a:p>
            <a:pPr lvl="0"/>
            <a:endParaRPr lang="ja-JP" altLang="en-US" sz="800" dirty="0">
              <a:solidFill>
                <a:schemeClr val="bg1">
                  <a:lumMod val="75000"/>
                </a:schemeClr>
              </a:solidFill>
            </a:endParaRPr>
          </a:p>
        </p:txBody>
      </p:sp>
      <p:sp>
        <p:nvSpPr>
          <p:cNvPr id="17" name="正方形/長方形 16"/>
          <p:cNvSpPr/>
          <p:nvPr/>
        </p:nvSpPr>
        <p:spPr>
          <a:xfrm>
            <a:off x="3686263" y="4826942"/>
            <a:ext cx="1980000" cy="1194345"/>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◆通信運搬費</a:t>
            </a:r>
            <a:endParaRPr lang="en-US" altLang="ja-JP" sz="800" u="sng" dirty="0">
              <a:solidFill>
                <a:srgbClr val="92D050"/>
              </a:solidFill>
            </a:endParaRPr>
          </a:p>
          <a:p>
            <a:pPr lvl="0"/>
            <a:r>
              <a:rPr lang="ja-JP" altLang="en-US" sz="800" dirty="0">
                <a:solidFill>
                  <a:srgbClr val="FFC000"/>
                </a:solidFill>
              </a:rPr>
              <a:t>・報告書郵送費　　〇円</a:t>
            </a:r>
            <a:r>
              <a:rPr lang="en-US" altLang="ja-JP" sz="800" dirty="0">
                <a:solidFill>
                  <a:srgbClr val="FFC000"/>
                </a:solidFill>
              </a:rPr>
              <a:t>×</a:t>
            </a:r>
            <a:r>
              <a:rPr lang="ja-JP" altLang="en-US" sz="800" dirty="0">
                <a:solidFill>
                  <a:srgbClr val="FFC000"/>
                </a:solidFill>
              </a:rPr>
              <a:t>〇箇所</a:t>
            </a:r>
            <a:endParaRPr lang="en-US" altLang="ja-JP" sz="800" dirty="0">
              <a:solidFill>
                <a:srgbClr val="FFC000"/>
              </a:solidFill>
            </a:endParaRPr>
          </a:p>
          <a:p>
            <a:pPr lvl="0"/>
            <a:r>
              <a:rPr lang="ja-JP" altLang="en-US" sz="800" dirty="0">
                <a:solidFill>
                  <a:srgbClr val="FFC000"/>
                </a:solidFill>
              </a:rPr>
              <a:t>・実証講座案内郵送　〇円</a:t>
            </a:r>
            <a:r>
              <a:rPr lang="en-US" altLang="ja-JP" sz="800" dirty="0">
                <a:solidFill>
                  <a:srgbClr val="FFC000"/>
                </a:solidFill>
              </a:rPr>
              <a:t>×</a:t>
            </a:r>
            <a:r>
              <a:rPr lang="ja-JP" altLang="en-US" sz="800" dirty="0">
                <a:solidFill>
                  <a:srgbClr val="FFC000"/>
                </a:solidFill>
              </a:rPr>
              <a:t>〇箇所</a:t>
            </a:r>
            <a:endParaRPr lang="en-US" altLang="ja-JP" sz="800" dirty="0">
              <a:solidFill>
                <a:srgbClr val="FFC000"/>
              </a:solidFill>
            </a:endParaRPr>
          </a:p>
          <a:p>
            <a:pPr lvl="0"/>
            <a:r>
              <a:rPr lang="ja-JP" altLang="en-US" sz="800" dirty="0">
                <a:solidFill>
                  <a:srgbClr val="FFC000"/>
                </a:solidFill>
              </a:rPr>
              <a:t>　</a:t>
            </a:r>
            <a:endParaRPr lang="en-US" altLang="ja-JP" sz="800" dirty="0">
              <a:solidFill>
                <a:srgbClr val="FFC000"/>
              </a:solidFill>
            </a:endParaRPr>
          </a:p>
          <a:p>
            <a:pPr lvl="0"/>
            <a:endParaRPr lang="en-US" altLang="ja-JP" sz="800" dirty="0">
              <a:solidFill>
                <a:srgbClr val="FFC000"/>
              </a:solidFill>
            </a:endParaRPr>
          </a:p>
          <a:p>
            <a:pPr lvl="0"/>
            <a:endParaRPr lang="en-US" altLang="ja-JP" sz="800" dirty="0">
              <a:solidFill>
                <a:srgbClr val="FFC000"/>
              </a:solidFill>
            </a:endParaRPr>
          </a:p>
          <a:p>
            <a:pPr lvl="0"/>
            <a:r>
              <a:rPr lang="ja-JP" altLang="en-US" sz="800" dirty="0">
                <a:solidFill>
                  <a:srgbClr val="FFC000"/>
                </a:solidFill>
              </a:rPr>
              <a:t>　</a:t>
            </a:r>
            <a:endParaRPr lang="en-US" altLang="ja-JP" sz="800" dirty="0">
              <a:solidFill>
                <a:srgbClr val="FFC000"/>
              </a:solidFill>
            </a:endParaRPr>
          </a:p>
          <a:p>
            <a:pPr lvl="0"/>
            <a:r>
              <a:rPr lang="ja-JP" altLang="en-US" sz="800" dirty="0">
                <a:solidFill>
                  <a:srgbClr val="FFC000"/>
                </a:solidFill>
              </a:rPr>
              <a:t>　　　　　　　　　　　　合計〇〇円</a:t>
            </a:r>
          </a:p>
        </p:txBody>
      </p:sp>
      <p:sp>
        <p:nvSpPr>
          <p:cNvPr id="18" name="正方形/長方形 17"/>
          <p:cNvSpPr/>
          <p:nvPr/>
        </p:nvSpPr>
        <p:spPr>
          <a:xfrm>
            <a:off x="5741129"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92D050"/>
                </a:solidFill>
              </a:rPr>
              <a:t>◆諸謝金</a:t>
            </a:r>
            <a:endParaRPr lang="en-US" altLang="ja-JP" sz="800" u="sng" dirty="0">
              <a:solidFill>
                <a:srgbClr val="92D050"/>
              </a:solidFill>
            </a:endParaRPr>
          </a:p>
          <a:p>
            <a:r>
              <a:rPr lang="ja-JP" altLang="en-US" sz="800" dirty="0">
                <a:solidFill>
                  <a:srgbClr val="FFC000"/>
                </a:solidFill>
              </a:rPr>
              <a:t>・企画推進委員会謝金</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・ﾌﾟﾛｸﾞﾗﾑ開発分科会</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a:t>
            </a:r>
            <a:br>
              <a:rPr lang="en-US" altLang="ja-JP" sz="800" dirty="0">
                <a:solidFill>
                  <a:srgbClr val="FFC000"/>
                </a:solidFill>
              </a:rPr>
            </a:br>
            <a:r>
              <a:rPr lang="ja-JP" altLang="en-US" sz="800" dirty="0">
                <a:solidFill>
                  <a:srgbClr val="FFC000"/>
                </a:solidFill>
              </a:rPr>
              <a:t>　　　　　〇千円</a:t>
            </a:r>
            <a:r>
              <a:rPr lang="en-US" altLang="ja-JP" sz="800" dirty="0">
                <a:solidFill>
                  <a:srgbClr val="FFC000"/>
                </a:solidFill>
              </a:rPr>
              <a:t>×</a:t>
            </a:r>
            <a:r>
              <a:rPr lang="ja-JP" altLang="en-US" sz="800" dirty="0">
                <a:solidFill>
                  <a:srgbClr val="FFC000"/>
                </a:solidFill>
              </a:rPr>
              <a:t>〇人</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a:t>
            </a:r>
            <a:endParaRPr lang="en-US" altLang="ja-JP" sz="800" dirty="0">
              <a:solidFill>
                <a:srgbClr val="FFC000"/>
              </a:solidFill>
            </a:endParaRPr>
          </a:p>
          <a:p>
            <a:r>
              <a:rPr lang="ja-JP" altLang="en-US" sz="800" dirty="0">
                <a:solidFill>
                  <a:srgbClr val="FFC000"/>
                </a:solidFill>
              </a:rPr>
              <a:t>　　　　　　　　　　　合計〇〇〇円</a:t>
            </a:r>
            <a:endParaRPr lang="en-US" altLang="ja-JP" sz="800" dirty="0">
              <a:solidFill>
                <a:srgbClr val="FFC000"/>
              </a:solidFill>
            </a:endParaRPr>
          </a:p>
        </p:txBody>
      </p:sp>
      <p:sp>
        <p:nvSpPr>
          <p:cNvPr id="19" name="正方形/長方形 18"/>
          <p:cNvSpPr/>
          <p:nvPr/>
        </p:nvSpPr>
        <p:spPr>
          <a:xfrm>
            <a:off x="5741129"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◆消耗品費</a:t>
            </a:r>
            <a:endParaRPr kumimoji="1" lang="en-US" altLang="ja-JP" sz="800" u="sng" dirty="0">
              <a:solidFill>
                <a:srgbClr val="92D050"/>
              </a:solidFill>
            </a:endParaRPr>
          </a:p>
          <a:p>
            <a:r>
              <a:rPr kumimoji="1" lang="ja-JP" altLang="en-US" sz="800" dirty="0">
                <a:solidFill>
                  <a:srgbClr val="FFC000"/>
                </a:solidFill>
              </a:rPr>
              <a:t>・ﾎﾞｰﾙﾍﾟﾝ</a:t>
            </a:r>
            <a:r>
              <a:rPr lang="ja-JP" altLang="en-US" sz="800" dirty="0">
                <a:solidFill>
                  <a:srgbClr val="FFC000"/>
                </a:solidFill>
              </a:rPr>
              <a:t>　　　〇百円</a:t>
            </a:r>
            <a:r>
              <a:rPr lang="en-US" altLang="ja-JP" sz="800" dirty="0">
                <a:solidFill>
                  <a:srgbClr val="FFC000"/>
                </a:solidFill>
              </a:rPr>
              <a:t>×</a:t>
            </a:r>
            <a:r>
              <a:rPr lang="ja-JP" altLang="en-US" sz="800" dirty="0">
                <a:solidFill>
                  <a:srgbClr val="FFC000"/>
                </a:solidFill>
              </a:rPr>
              <a:t>〇本</a:t>
            </a:r>
            <a:endParaRPr lang="en-US" altLang="ja-JP" sz="800" dirty="0">
              <a:solidFill>
                <a:srgbClr val="FFC000"/>
              </a:solidFill>
            </a:endParaRPr>
          </a:p>
          <a:p>
            <a:r>
              <a:rPr kumimoji="1" lang="ja-JP" altLang="en-US" sz="800" dirty="0">
                <a:solidFill>
                  <a:srgbClr val="FFC000"/>
                </a:solidFill>
              </a:rPr>
              <a:t>・ﾊｰﾄﾞﾌｧｲﾙ　〇千円</a:t>
            </a:r>
            <a:r>
              <a:rPr kumimoji="1" lang="en-US" altLang="ja-JP" sz="800" dirty="0">
                <a:solidFill>
                  <a:srgbClr val="FFC000"/>
                </a:solidFill>
              </a:rPr>
              <a:t>×</a:t>
            </a:r>
            <a:r>
              <a:rPr kumimoji="1" lang="ja-JP" altLang="en-US" sz="800" dirty="0">
                <a:solidFill>
                  <a:srgbClr val="FFC000"/>
                </a:solidFill>
              </a:rPr>
              <a:t>〇冊</a:t>
            </a:r>
            <a:endParaRPr kumimoji="1" lang="en-US" altLang="ja-JP" sz="800" dirty="0">
              <a:solidFill>
                <a:srgbClr val="FFC000"/>
              </a:solidFill>
            </a:endParaRPr>
          </a:p>
          <a:p>
            <a:r>
              <a:rPr kumimoji="1" lang="ja-JP" altLang="en-US" sz="800" dirty="0">
                <a:solidFill>
                  <a:srgbClr val="FFC000"/>
                </a:solidFill>
              </a:rPr>
              <a:t>・</a:t>
            </a:r>
            <a:endParaRPr kumimoji="1" lang="en-US" altLang="ja-JP" sz="800" dirty="0">
              <a:solidFill>
                <a:srgbClr val="FFC000"/>
              </a:solidFill>
            </a:endParaRPr>
          </a:p>
          <a:p>
            <a:r>
              <a:rPr lang="ja-JP" altLang="en-US" sz="800" dirty="0">
                <a:solidFill>
                  <a:srgbClr val="FFC000"/>
                </a:solidFill>
              </a:rPr>
              <a:t>・</a:t>
            </a:r>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kumimoji="1"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kumimoji="1" lang="ja-JP" altLang="en-US" sz="800" dirty="0">
                <a:solidFill>
                  <a:srgbClr val="FFC000"/>
                </a:solidFill>
              </a:rPr>
              <a:t>　　　　　　　　　　　　合計〇〇円　</a:t>
            </a:r>
            <a:r>
              <a:rPr kumimoji="1" lang="ja-JP" altLang="en-US" sz="800" dirty="0">
                <a:solidFill>
                  <a:schemeClr val="bg1">
                    <a:lumMod val="75000"/>
                  </a:schemeClr>
                </a:solidFill>
              </a:rPr>
              <a:t>　　　　</a:t>
            </a:r>
          </a:p>
        </p:txBody>
      </p:sp>
      <p:sp>
        <p:nvSpPr>
          <p:cNvPr id="20" name="正方形/長方形 19"/>
          <p:cNvSpPr/>
          <p:nvPr/>
        </p:nvSpPr>
        <p:spPr>
          <a:xfrm>
            <a:off x="5741129" y="4813127"/>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ja-JP" altLang="en-US" sz="800" u="sng" dirty="0">
                <a:solidFill>
                  <a:srgbClr val="92D050"/>
                </a:solidFill>
              </a:rPr>
              <a:t>◆雑役務費</a:t>
            </a:r>
            <a:endParaRPr lang="en-US" altLang="ja-JP" sz="800" u="sng" dirty="0">
              <a:solidFill>
                <a:srgbClr val="92D050"/>
              </a:solidFill>
            </a:endParaRPr>
          </a:p>
          <a:p>
            <a:pPr lvl="0"/>
            <a:r>
              <a:rPr lang="ja-JP" altLang="en-US" sz="800" dirty="0">
                <a:solidFill>
                  <a:srgbClr val="FFC000"/>
                </a:solidFill>
              </a:rPr>
              <a:t>・</a:t>
            </a:r>
            <a:r>
              <a:rPr lang="en-US" altLang="ja-JP" sz="800" dirty="0">
                <a:solidFill>
                  <a:srgbClr val="FFC000"/>
                </a:solidFill>
              </a:rPr>
              <a:t>Web</a:t>
            </a:r>
            <a:r>
              <a:rPr lang="ja-JP" altLang="en-US" sz="800" dirty="0">
                <a:solidFill>
                  <a:srgbClr val="FFC000"/>
                </a:solidFill>
              </a:rPr>
              <a:t>ｻｲﾄ構築　　〇〇〇円</a:t>
            </a:r>
            <a:endParaRPr lang="en-US" altLang="ja-JP" sz="800" dirty="0">
              <a:solidFill>
                <a:srgbClr val="FFC000"/>
              </a:solidFill>
            </a:endParaRPr>
          </a:p>
          <a:p>
            <a:pPr lvl="0"/>
            <a:r>
              <a:rPr lang="ja-JP" altLang="en-US" sz="800" dirty="0">
                <a:solidFill>
                  <a:srgbClr val="FFC000"/>
                </a:solidFill>
              </a:rPr>
              <a:t>・報告書印刷費　 　〇〇〇円</a:t>
            </a:r>
            <a:endParaRPr lang="en-US" altLang="ja-JP" sz="800" dirty="0">
              <a:solidFill>
                <a:srgbClr val="FFC000"/>
              </a:solidFill>
            </a:endParaRPr>
          </a:p>
          <a:p>
            <a:pPr lvl="0"/>
            <a:r>
              <a:rPr lang="ja-JP" altLang="en-US" sz="800" dirty="0">
                <a:solidFill>
                  <a:srgbClr val="FFC000"/>
                </a:solidFill>
              </a:rPr>
              <a:t>・事務職員派遣　　</a:t>
            </a:r>
            <a:endParaRPr lang="en-US" altLang="ja-JP" sz="800" dirty="0">
              <a:solidFill>
                <a:srgbClr val="FFC000"/>
              </a:solidFill>
            </a:endParaRPr>
          </a:p>
          <a:p>
            <a:pPr lvl="0"/>
            <a:r>
              <a:rPr lang="ja-JP" altLang="en-US" sz="800" dirty="0">
                <a:solidFill>
                  <a:srgbClr val="FFC000"/>
                </a:solidFill>
              </a:rPr>
              <a:t>　　　　〇〇〇円</a:t>
            </a:r>
            <a:r>
              <a:rPr lang="en-US" altLang="ja-JP" sz="800" dirty="0">
                <a:solidFill>
                  <a:srgbClr val="FFC000"/>
                </a:solidFill>
              </a:rPr>
              <a:t>×20</a:t>
            </a:r>
            <a:r>
              <a:rPr lang="ja-JP" altLang="en-US" sz="800" dirty="0">
                <a:solidFill>
                  <a:srgbClr val="FFC000"/>
                </a:solidFill>
              </a:rPr>
              <a:t>日</a:t>
            </a:r>
            <a:r>
              <a:rPr lang="en-US" altLang="ja-JP" sz="800" dirty="0">
                <a:solidFill>
                  <a:srgbClr val="FFC000"/>
                </a:solidFill>
              </a:rPr>
              <a:t>×</a:t>
            </a:r>
            <a:r>
              <a:rPr lang="ja-JP" altLang="en-US" sz="800" dirty="0">
                <a:solidFill>
                  <a:srgbClr val="FFC000"/>
                </a:solidFill>
              </a:rPr>
              <a:t>〇月</a:t>
            </a:r>
            <a:endParaRPr lang="en-US" altLang="ja-JP" sz="800" dirty="0">
              <a:solidFill>
                <a:srgbClr val="FFC000"/>
              </a:solidFill>
            </a:endParaRPr>
          </a:p>
        </p:txBody>
      </p:sp>
      <p:sp>
        <p:nvSpPr>
          <p:cNvPr id="21" name="正方形/長方形 20"/>
          <p:cNvSpPr/>
          <p:nvPr/>
        </p:nvSpPr>
        <p:spPr>
          <a:xfrm>
            <a:off x="7809850" y="715829"/>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800" u="sng" dirty="0">
                <a:solidFill>
                  <a:srgbClr val="92D050"/>
                </a:solidFill>
              </a:rPr>
              <a:t>◆旅費</a:t>
            </a:r>
            <a:endParaRPr lang="en-US" altLang="ja-JP" sz="800" u="sng" dirty="0">
              <a:solidFill>
                <a:srgbClr val="92D050"/>
              </a:solidFill>
            </a:endParaRPr>
          </a:p>
          <a:p>
            <a:r>
              <a:rPr lang="ja-JP" altLang="en-US" sz="800" dirty="0">
                <a:solidFill>
                  <a:srgbClr val="FFC000"/>
                </a:solidFill>
              </a:rPr>
              <a:t>・企画推進委員会実施旅費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・ﾌﾟﾛｸﾞﾗﾑ開発分科会旅費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r>
              <a:rPr lang="ja-JP" altLang="en-US" sz="800" dirty="0">
                <a:solidFill>
                  <a:srgbClr val="FFC000"/>
                </a:solidFill>
              </a:rPr>
              <a:t>・実証講座分科会旅費</a:t>
            </a:r>
            <a:br>
              <a:rPr lang="en-US" altLang="ja-JP" sz="800" dirty="0">
                <a:solidFill>
                  <a:srgbClr val="FFC000"/>
                </a:solidFill>
              </a:rPr>
            </a:br>
            <a:r>
              <a:rPr lang="ja-JP" altLang="en-US" sz="800" dirty="0">
                <a:solidFill>
                  <a:srgbClr val="FFC000"/>
                </a:solidFill>
              </a:rPr>
              <a:t>　　　　　　　　〇〇千円</a:t>
            </a:r>
            <a:r>
              <a:rPr lang="en-US" altLang="ja-JP" sz="800" dirty="0">
                <a:solidFill>
                  <a:srgbClr val="FFC000"/>
                </a:solidFill>
              </a:rPr>
              <a:t>×</a:t>
            </a:r>
            <a:r>
              <a:rPr lang="ja-JP" altLang="en-US" sz="800" dirty="0">
                <a:solidFill>
                  <a:srgbClr val="FFC000"/>
                </a:solidFill>
              </a:rPr>
              <a:t>〇回</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計〇〇〇円</a:t>
            </a:r>
            <a:endParaRPr lang="en-US" altLang="ja-JP" sz="800" dirty="0">
              <a:solidFill>
                <a:srgbClr val="FFC000"/>
              </a:solidFill>
            </a:endParaRPr>
          </a:p>
          <a:p>
            <a:endParaRPr lang="ja-JP" altLang="en-US" sz="800" u="sng" dirty="0">
              <a:solidFill>
                <a:srgbClr val="92D050"/>
              </a:solidFill>
            </a:endParaRPr>
          </a:p>
        </p:txBody>
      </p:sp>
      <p:sp>
        <p:nvSpPr>
          <p:cNvPr id="22" name="正方形/長方形 21"/>
          <p:cNvSpPr/>
          <p:nvPr/>
        </p:nvSpPr>
        <p:spPr>
          <a:xfrm>
            <a:off x="7809850" y="2760994"/>
            <a:ext cx="1980000" cy="1980000"/>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◆会議費</a:t>
            </a:r>
            <a:endParaRPr kumimoji="1" lang="en-US" altLang="ja-JP" sz="800" u="sng" dirty="0">
              <a:solidFill>
                <a:srgbClr val="92D050"/>
              </a:solidFill>
            </a:endParaRPr>
          </a:p>
          <a:p>
            <a:r>
              <a:rPr lang="ja-JP" altLang="en-US" sz="800" dirty="0">
                <a:solidFill>
                  <a:srgbClr val="FFC000"/>
                </a:solidFill>
              </a:rPr>
              <a:t>・企画推進委員会お茶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　　　　　　　</a:t>
            </a:r>
            <a:endParaRPr lang="en-US" altLang="ja-JP" sz="800" dirty="0">
              <a:solidFill>
                <a:srgbClr val="FFC000"/>
              </a:solidFill>
            </a:endParaRPr>
          </a:p>
          <a:p>
            <a:r>
              <a:rPr lang="ja-JP" altLang="en-US" sz="800" dirty="0">
                <a:solidFill>
                  <a:srgbClr val="FFC000"/>
                </a:solidFill>
              </a:rPr>
              <a:t>・ﾌﾟﾛｸﾞﾗﾑ開発分科会お茶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a:t>
            </a:r>
            <a:endParaRPr lang="en-US" altLang="ja-JP" sz="800" dirty="0">
              <a:solidFill>
                <a:srgbClr val="FFC000"/>
              </a:solidFill>
            </a:endParaRPr>
          </a:p>
          <a:p>
            <a:r>
              <a:rPr lang="ja-JP" altLang="en-US" sz="800" dirty="0">
                <a:solidFill>
                  <a:srgbClr val="FFC000"/>
                </a:solidFill>
              </a:rPr>
              <a:t>・実証講座分科会お茶</a:t>
            </a:r>
            <a:br>
              <a:rPr lang="en-US" altLang="ja-JP" sz="800" dirty="0">
                <a:solidFill>
                  <a:srgbClr val="FFC000"/>
                </a:solidFill>
              </a:rPr>
            </a:br>
            <a:r>
              <a:rPr lang="ja-JP" altLang="en-US" sz="800" dirty="0">
                <a:solidFill>
                  <a:srgbClr val="FFC000"/>
                </a:solidFill>
              </a:rPr>
              <a:t>　　　　　　　　　</a:t>
            </a:r>
            <a:r>
              <a:rPr lang="en-US" altLang="ja-JP" sz="800" dirty="0">
                <a:solidFill>
                  <a:srgbClr val="FFC000"/>
                </a:solidFill>
              </a:rPr>
              <a:t>150</a:t>
            </a:r>
            <a:r>
              <a:rPr lang="ja-JP" altLang="en-US" sz="800" dirty="0">
                <a:solidFill>
                  <a:srgbClr val="FFC000"/>
                </a:solidFill>
              </a:rPr>
              <a:t>円</a:t>
            </a:r>
            <a:r>
              <a:rPr lang="en-US" altLang="ja-JP" sz="800" dirty="0">
                <a:solidFill>
                  <a:srgbClr val="FFC000"/>
                </a:solidFill>
              </a:rPr>
              <a:t>×</a:t>
            </a:r>
            <a:r>
              <a:rPr lang="ja-JP" altLang="en-US" sz="800" dirty="0">
                <a:solidFill>
                  <a:srgbClr val="FFC000"/>
                </a:solidFill>
              </a:rPr>
              <a:t>〇人</a:t>
            </a:r>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a:t>
            </a:r>
            <a:endParaRPr lang="en-US" altLang="ja-JP" sz="800" dirty="0">
              <a:solidFill>
                <a:srgbClr val="FFC000"/>
              </a:solidFill>
            </a:endParaRPr>
          </a:p>
          <a:p>
            <a:endParaRPr lang="en-US" altLang="ja-JP" sz="800" dirty="0">
              <a:solidFill>
                <a:srgbClr val="FFC000"/>
              </a:solidFill>
            </a:endParaRPr>
          </a:p>
          <a:p>
            <a:r>
              <a:rPr lang="ja-JP" altLang="en-US" sz="800" dirty="0">
                <a:solidFill>
                  <a:srgbClr val="FFC000"/>
                </a:solidFill>
              </a:rPr>
              <a:t>　　　　　　　　　　　　合計〇〇円</a:t>
            </a:r>
            <a:endParaRPr lang="en-US" altLang="ja-JP" sz="800" dirty="0">
              <a:solidFill>
                <a:srgbClr val="FFC000"/>
              </a:solidFill>
            </a:endParaRPr>
          </a:p>
          <a:p>
            <a:endParaRPr kumimoji="1" lang="ja-JP" altLang="en-US" sz="800" u="sng" dirty="0">
              <a:solidFill>
                <a:srgbClr val="FFC000"/>
              </a:solidFill>
            </a:endParaRPr>
          </a:p>
        </p:txBody>
      </p:sp>
      <p:sp>
        <p:nvSpPr>
          <p:cNvPr id="23" name="正方形/長方形 22"/>
          <p:cNvSpPr/>
          <p:nvPr/>
        </p:nvSpPr>
        <p:spPr>
          <a:xfrm>
            <a:off x="7809850" y="4813127"/>
            <a:ext cx="1980000" cy="1980000"/>
          </a:xfrm>
          <a:prstGeom prst="rect">
            <a:avLst/>
          </a:prstGeom>
          <a:noFill/>
          <a:ln w="28575">
            <a:solidFill>
              <a:schemeClr val="accent2">
                <a:lumMod val="60000"/>
                <a:lumOff val="4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chemeClr val="accent2">
                    <a:lumMod val="60000"/>
                    <a:lumOff val="40000"/>
                  </a:schemeClr>
                </a:solidFill>
              </a:rPr>
              <a:t>◆再委託費</a:t>
            </a:r>
          </a:p>
        </p:txBody>
      </p:sp>
      <p:sp>
        <p:nvSpPr>
          <p:cNvPr id="24" name="正方形/長方形 23"/>
          <p:cNvSpPr/>
          <p:nvPr/>
        </p:nvSpPr>
        <p:spPr>
          <a:xfrm>
            <a:off x="3686263" y="6093295"/>
            <a:ext cx="1980000" cy="699831"/>
          </a:xfrm>
          <a:prstGeom prst="rect">
            <a:avLst/>
          </a:prstGeom>
          <a:noFill/>
          <a:ln w="28575">
            <a:solidFill>
              <a:srgbClr val="92D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800" u="sng" dirty="0">
                <a:solidFill>
                  <a:srgbClr val="92D050"/>
                </a:solidFill>
              </a:rPr>
              <a:t>◆保険料</a:t>
            </a:r>
          </a:p>
        </p:txBody>
      </p:sp>
      <p:sp>
        <p:nvSpPr>
          <p:cNvPr id="25" name="正方形/長方形 24"/>
          <p:cNvSpPr/>
          <p:nvPr/>
        </p:nvSpPr>
        <p:spPr>
          <a:xfrm>
            <a:off x="3559449" y="442263"/>
            <a:ext cx="6321152" cy="6400829"/>
          </a:xfrm>
          <a:prstGeom prst="rect">
            <a:avLst/>
          </a:prstGeom>
          <a:no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312443" y="321097"/>
            <a:ext cx="2880917" cy="276999"/>
          </a:xfrm>
          <a:prstGeom prst="rect">
            <a:avLst/>
          </a:prstGeom>
          <a:solidFill>
            <a:schemeClr val="bg1"/>
          </a:solidFill>
        </p:spPr>
        <p:txBody>
          <a:bodyPr wrap="none" rtlCol="0">
            <a:spAutoFit/>
          </a:bodyPr>
          <a:lstStyle/>
          <a:p>
            <a:r>
              <a:rPr kumimoji="1" lang="ja-JP" altLang="en-US" sz="1200" dirty="0"/>
              <a:t>摘要（各経費項目に関して主な計上予算）</a:t>
            </a:r>
          </a:p>
        </p:txBody>
      </p:sp>
      <p:sp>
        <p:nvSpPr>
          <p:cNvPr id="28" name="テキスト ボックス 27"/>
          <p:cNvSpPr txBox="1"/>
          <p:nvPr/>
        </p:nvSpPr>
        <p:spPr>
          <a:xfrm>
            <a:off x="4304928" y="6132356"/>
            <a:ext cx="5422209" cy="600164"/>
          </a:xfrm>
          <a:prstGeom prst="rect">
            <a:avLst/>
          </a:prstGeom>
          <a:solidFill>
            <a:schemeClr val="bg1">
              <a:lumMod val="95000"/>
            </a:schemeClr>
          </a:solidFill>
        </p:spPr>
        <p:txBody>
          <a:bodyPr wrap="square" rtlCol="0">
            <a:spAutoFit/>
          </a:bodyPr>
          <a:lstStyle/>
          <a:p>
            <a:r>
              <a:rPr kumimoji="1" lang="en-US" altLang="ja-JP" sz="1100" dirty="0">
                <a:solidFill>
                  <a:srgbClr val="FFC000"/>
                </a:solidFill>
              </a:rPr>
              <a:t>※</a:t>
            </a:r>
            <a:r>
              <a:rPr kumimoji="1" lang="ja-JP" altLang="en-US" sz="1100" dirty="0">
                <a:solidFill>
                  <a:srgbClr val="FFC000"/>
                </a:solidFill>
              </a:rPr>
              <a:t>枠の大きさは</a:t>
            </a:r>
            <a:r>
              <a:rPr kumimoji="1" lang="en-US" altLang="ja-JP" sz="1100" dirty="0">
                <a:solidFill>
                  <a:srgbClr val="FFC000"/>
                </a:solidFill>
              </a:rPr>
              <a:t>､</a:t>
            </a:r>
            <a:r>
              <a:rPr kumimoji="1" lang="ja-JP" altLang="en-US" sz="1100" dirty="0">
                <a:solidFill>
                  <a:srgbClr val="FFC000"/>
                </a:solidFill>
              </a:rPr>
              <a:t>適宜修正し</a:t>
            </a:r>
            <a:r>
              <a:rPr kumimoji="1" lang="en-US" altLang="ja-JP" sz="1100" dirty="0">
                <a:solidFill>
                  <a:srgbClr val="FFC000"/>
                </a:solidFill>
              </a:rPr>
              <a:t>､</a:t>
            </a:r>
            <a:r>
              <a:rPr kumimoji="1" lang="ja-JP" altLang="en-US" sz="1100" dirty="0">
                <a:solidFill>
                  <a:srgbClr val="FFC000"/>
                </a:solidFill>
              </a:rPr>
              <a:t>計上しない費目の枠は削除して</a:t>
            </a:r>
            <a:r>
              <a:rPr kumimoji="1" lang="ja-JP" altLang="en-US" sz="1050" dirty="0">
                <a:solidFill>
                  <a:srgbClr val="FFC000"/>
                </a:solidFill>
              </a:rPr>
              <a:t>ください</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各経費項目の主なものを記載してください</a:t>
            </a:r>
            <a:r>
              <a:rPr kumimoji="1" lang="en-US" altLang="ja-JP" sz="1100" dirty="0">
                <a:solidFill>
                  <a:srgbClr val="FFC000"/>
                </a:solidFill>
              </a:rPr>
              <a:t>｡</a:t>
            </a:r>
            <a:r>
              <a:rPr kumimoji="1" lang="ja-JP" altLang="en-US" sz="1100" dirty="0">
                <a:solidFill>
                  <a:srgbClr val="FFC000"/>
                </a:solidFill>
              </a:rPr>
              <a:t>すべてを網羅する必要はありません</a:t>
            </a:r>
            <a:r>
              <a:rPr kumimoji="1" lang="en-US" altLang="ja-JP" sz="1100" dirty="0">
                <a:solidFill>
                  <a:srgbClr val="FFC000"/>
                </a:solidFill>
              </a:rPr>
              <a:t>｡</a:t>
            </a:r>
          </a:p>
          <a:p>
            <a:r>
              <a:rPr kumimoji="1" lang="en-US" altLang="ja-JP" sz="1100" dirty="0">
                <a:solidFill>
                  <a:srgbClr val="FFC000"/>
                </a:solidFill>
              </a:rPr>
              <a:t>※</a:t>
            </a:r>
            <a:r>
              <a:rPr kumimoji="1" lang="ja-JP" altLang="en-US" sz="1100" dirty="0">
                <a:solidFill>
                  <a:srgbClr val="FFC000"/>
                </a:solidFill>
              </a:rPr>
              <a:t>年次計画に記載のあった全ての年度分を年度毎に作成してください</a:t>
            </a:r>
            <a:r>
              <a:rPr kumimoji="1" lang="en-US" altLang="ja-JP" sz="1100" dirty="0">
                <a:solidFill>
                  <a:srgbClr val="FFC000"/>
                </a:solidFill>
              </a:rPr>
              <a:t>｡</a:t>
            </a:r>
            <a:endParaRPr lang="en-US" altLang="ja-JP" sz="1100" dirty="0">
              <a:solidFill>
                <a:srgbClr val="FFC000"/>
              </a:solidFill>
            </a:endParaRPr>
          </a:p>
        </p:txBody>
      </p:sp>
      <p:graphicFrame>
        <p:nvGraphicFramePr>
          <p:cNvPr id="26" name="オブジェクト 25"/>
          <p:cNvGraphicFramePr>
            <a:graphicFrameLocks noChangeAspect="1"/>
          </p:cNvGraphicFramePr>
          <p:nvPr/>
        </p:nvGraphicFramePr>
        <p:xfrm>
          <a:off x="39688" y="706438"/>
          <a:ext cx="3405187" cy="6042025"/>
        </p:xfrm>
        <a:graphic>
          <a:graphicData uri="http://schemas.openxmlformats.org/presentationml/2006/ole">
            <mc:AlternateContent xmlns:mc="http://schemas.openxmlformats.org/markup-compatibility/2006">
              <mc:Choice xmlns:v="urn:schemas-microsoft-com:vml" Requires="v">
                <p:oleObj name="ワークシート" r:id="rId2" imgW="2943379" imgH="5114925" progId="Excel.Sheet.12">
                  <p:embed/>
                </p:oleObj>
              </mc:Choice>
              <mc:Fallback>
                <p:oleObj name="ワークシート" r:id="rId2" imgW="2943379" imgH="5114925" progId="Excel.Sheet.12">
                  <p:embed/>
                  <p:pic>
                    <p:nvPicPr>
                      <p:cNvPr id="26" name="オブジェクト 25"/>
                      <p:cNvPicPr/>
                      <p:nvPr/>
                    </p:nvPicPr>
                    <p:blipFill>
                      <a:blip r:embed="rId3"/>
                      <a:stretch>
                        <a:fillRect/>
                      </a:stretch>
                    </p:blipFill>
                    <p:spPr>
                      <a:xfrm>
                        <a:off x="39688" y="706438"/>
                        <a:ext cx="3405187" cy="6042025"/>
                      </a:xfrm>
                      <a:prstGeom prst="rect">
                        <a:avLst/>
                      </a:prstGeom>
                    </p:spPr>
                  </p:pic>
                </p:oleObj>
              </mc:Fallback>
            </mc:AlternateContent>
          </a:graphicData>
        </a:graphic>
      </p:graphicFrame>
      <p:grpSp>
        <p:nvGrpSpPr>
          <p:cNvPr id="2" name="グループ化 1">
            <a:extLst>
              <a:ext uri="{FF2B5EF4-FFF2-40B4-BE49-F238E27FC236}">
                <a16:creationId xmlns:a16="http://schemas.microsoft.com/office/drawing/2014/main" id="{07BD915D-9D33-D56B-6250-CD53D6E72194}"/>
              </a:ext>
            </a:extLst>
          </p:cNvPr>
          <p:cNvGrpSpPr/>
          <p:nvPr/>
        </p:nvGrpSpPr>
        <p:grpSpPr>
          <a:xfrm>
            <a:off x="-64104" y="-6131"/>
            <a:ext cx="10154960" cy="292388"/>
            <a:chOff x="-64104" y="-6132"/>
            <a:chExt cx="10154960" cy="395880"/>
          </a:xfrm>
        </p:grpSpPr>
        <p:sp>
          <p:nvSpPr>
            <p:cNvPr id="4" name="正方形/長方形 3">
              <a:extLst>
                <a:ext uri="{FF2B5EF4-FFF2-40B4-BE49-F238E27FC236}">
                  <a16:creationId xmlns:a16="http://schemas.microsoft.com/office/drawing/2014/main" id="{C9D542DB-80B9-87CF-06D9-BF905F1E515D}"/>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a:extLst>
                <a:ext uri="{FF2B5EF4-FFF2-40B4-BE49-F238E27FC236}">
                  <a16:creationId xmlns:a16="http://schemas.microsoft.com/office/drawing/2014/main" id="{7E719A74-8F2E-74B2-0D20-39E8CD44BE39}"/>
                </a:ext>
              </a:extLst>
            </p:cNvPr>
            <p:cNvSpPr txBox="1"/>
            <p:nvPr/>
          </p:nvSpPr>
          <p:spPr>
            <a:xfrm>
              <a:off x="8841432" y="23416"/>
              <a:ext cx="1249424" cy="261610"/>
            </a:xfrm>
            <a:prstGeom prst="rect">
              <a:avLst/>
            </a:prstGeom>
            <a:noFill/>
          </p:spPr>
          <p:txBody>
            <a:bodyPr wrap="square" rtlCol="0">
              <a:spAutoFit/>
            </a:bodyPr>
            <a:lstStyle/>
            <a:p>
              <a:pPr algn="ctr"/>
              <a:r>
                <a:rPr lang="en-US" altLang="ja-JP" sz="1050" b="1" dirty="0">
                  <a:solidFill>
                    <a:schemeClr val="bg1"/>
                  </a:solidFill>
                </a:rPr>
                <a:t>【</a:t>
              </a:r>
              <a:r>
                <a:rPr kumimoji="1" lang="ja-JP" altLang="en-US" sz="1050" b="1" dirty="0">
                  <a:solidFill>
                    <a:schemeClr val="bg1"/>
                  </a:solidFill>
                </a:rPr>
                <a:t>様式１－１</a:t>
              </a:r>
              <a:r>
                <a:rPr kumimoji="1" lang="en-US" altLang="ja-JP" sz="1050" b="1" dirty="0">
                  <a:solidFill>
                    <a:schemeClr val="bg1"/>
                  </a:solidFill>
                </a:rPr>
                <a:t>】</a:t>
              </a:r>
              <a:endParaRPr kumimoji="1" lang="ja-JP" altLang="en-US" sz="1050" b="1" dirty="0">
                <a:solidFill>
                  <a:schemeClr val="bg1"/>
                </a:solidFill>
              </a:endParaRPr>
            </a:p>
          </p:txBody>
        </p:sp>
        <p:sp>
          <p:nvSpPr>
            <p:cNvPr id="7" name="テキスト ボックス 6">
              <a:extLst>
                <a:ext uri="{FF2B5EF4-FFF2-40B4-BE49-F238E27FC236}">
                  <a16:creationId xmlns:a16="http://schemas.microsoft.com/office/drawing/2014/main" id="{24469584-B74F-F6DB-E597-3A03C80673E7}"/>
                </a:ext>
              </a:extLst>
            </p:cNvPr>
            <p:cNvSpPr txBox="1"/>
            <p:nvPr/>
          </p:nvSpPr>
          <p:spPr>
            <a:xfrm>
              <a:off x="-64104" y="-6132"/>
              <a:ext cx="9193568" cy="395880"/>
            </a:xfrm>
            <a:prstGeom prst="rect">
              <a:avLst/>
            </a:prstGeom>
            <a:noFill/>
          </p:spPr>
          <p:txBody>
            <a:bodyPr wrap="square" rtlCol="0">
              <a:spAutoFit/>
            </a:bodyPr>
            <a:lstStyle/>
            <a:p>
              <a:pPr algn="ctr"/>
              <a:r>
                <a:rPr kumimoji="1" lang="ja-JP" altLang="en-US" sz="1300" spc="-120" dirty="0">
                  <a:solidFill>
                    <a:schemeClr val="bg1"/>
                  </a:solidFill>
                  <a:latin typeface="+mj-ea"/>
                  <a:ea typeface="+mj-ea"/>
                </a:rPr>
                <a:t>令和</a:t>
              </a:r>
              <a:r>
                <a:rPr lang="ja-JP" altLang="en-US" sz="1300" spc="-120" dirty="0">
                  <a:solidFill>
                    <a:schemeClr val="bg1"/>
                  </a:solidFill>
                  <a:latin typeface="+mj-ea"/>
                  <a:ea typeface="+mj-ea"/>
                </a:rPr>
                <a:t>○</a:t>
              </a:r>
              <a:r>
                <a:rPr kumimoji="1" lang="ja-JP" altLang="en-US" sz="1300" spc="-120" dirty="0">
                  <a:solidFill>
                    <a:schemeClr val="bg1"/>
                  </a:solidFill>
                  <a:latin typeface="+mj-ea"/>
                  <a:ea typeface="+mj-ea"/>
                </a:rPr>
                <a:t>年度「専修学校による地域産業中核的人材養成事業」企画提案書</a:t>
              </a:r>
              <a:r>
                <a:rPr kumimoji="1" lang="ja-JP" altLang="en-US" sz="1050" spc="-120" dirty="0">
                  <a:solidFill>
                    <a:schemeClr val="bg1"/>
                  </a:solidFill>
                  <a:latin typeface="+mj-ea"/>
                  <a:ea typeface="+mj-ea"/>
                </a:rPr>
                <a:t>（人口減少地域の職業人材を確保するための専修学校振興プログラム）</a:t>
              </a:r>
              <a:r>
                <a:rPr kumimoji="1" lang="en-US" altLang="ja-JP" sz="1050" spc="-120" dirty="0">
                  <a:solidFill>
                    <a:schemeClr val="bg1"/>
                  </a:solidFill>
                  <a:latin typeface="+mj-ea"/>
                  <a:ea typeface="+mj-ea"/>
                </a:rPr>
                <a:t>(</a:t>
              </a:r>
              <a:fld id="{C22BDEFC-2EBD-4631-AC6E-1FA082F69B7C}" type="slidenum">
                <a:rPr kumimoji="1" lang="en-US" altLang="ja-JP" sz="1050" spc="-120" smtClean="0">
                  <a:solidFill>
                    <a:schemeClr val="bg1"/>
                  </a:solidFill>
                  <a:latin typeface="+mj-ea"/>
                  <a:ea typeface="+mj-ea"/>
                </a:rPr>
                <a:t>16</a:t>
              </a:fld>
              <a:r>
                <a:rPr lang="en-US" altLang="ja-JP" sz="1050" spc="-120" dirty="0">
                  <a:solidFill>
                    <a:schemeClr val="bg1"/>
                  </a:solidFill>
                  <a:latin typeface="+mj-ea"/>
                  <a:ea typeface="+mj-ea"/>
                </a:rPr>
                <a:t>/17</a:t>
              </a:r>
              <a:r>
                <a:rPr kumimoji="1" lang="en-US" altLang="ja-JP" sz="1050" spc="-120" dirty="0">
                  <a:solidFill>
                    <a:schemeClr val="bg1"/>
                  </a:solidFill>
                  <a:latin typeface="+mj-ea"/>
                  <a:ea typeface="+mj-ea"/>
                </a:rPr>
                <a:t>)</a:t>
              </a:r>
              <a:endParaRPr kumimoji="1" lang="ja-JP" altLang="en-US" sz="1050" spc="-120" dirty="0">
                <a:solidFill>
                  <a:schemeClr val="bg1"/>
                </a:solidFill>
                <a:latin typeface="+mj-ea"/>
                <a:ea typeface="+mj-ea"/>
              </a:endParaRPr>
            </a:p>
          </p:txBody>
        </p:sp>
      </p:grpSp>
    </p:spTree>
    <p:extLst>
      <p:ext uri="{BB962C8B-B14F-4D97-AF65-F5344CB8AC3E}">
        <p14:creationId xmlns:p14="http://schemas.microsoft.com/office/powerpoint/2010/main" val="15789407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733312" y="1772816"/>
            <a:ext cx="8280000" cy="1569660"/>
          </a:xfrm>
          <a:prstGeom prst="rect">
            <a:avLst/>
          </a:prstGeom>
          <a:noFill/>
          <a:ln>
            <a:solidFill>
              <a:srgbClr val="62AB37"/>
            </a:solidFill>
            <a:prstDash val="dash"/>
          </a:ln>
        </p:spPr>
        <p:txBody>
          <a:bodyPr wrap="square" rtlCol="0">
            <a:spAutoFit/>
          </a:bodyPr>
          <a:lstStyle/>
          <a:p>
            <a:pPr marL="180975" indent="-180975"/>
            <a:endParaRPr lang="ja-JP" altLang="en-US" sz="1200" dirty="0">
              <a:solidFill>
                <a:srgbClr val="FFC000"/>
              </a:solidFill>
              <a:latin typeface="+mn-ea"/>
            </a:endParaRPr>
          </a:p>
          <a:p>
            <a:pPr marL="180975" indent="-180975"/>
            <a:r>
              <a:rPr lang="ja-JP" altLang="en-US" sz="1200" dirty="0">
                <a:solidFill>
                  <a:srgbClr val="FFC000"/>
                </a:solidFill>
                <a:latin typeface="+mn-ea"/>
              </a:rPr>
              <a:t>▼様式自由</a:t>
            </a:r>
          </a:p>
          <a:p>
            <a:pPr marL="180975" indent="-180975"/>
            <a:endParaRPr lang="ja-JP" altLang="en-US" sz="1200" dirty="0">
              <a:solidFill>
                <a:srgbClr val="FFC000"/>
              </a:solidFill>
              <a:latin typeface="+mn-ea"/>
            </a:endParaRPr>
          </a:p>
          <a:p>
            <a:pPr marL="180975" indent="-180975"/>
            <a:r>
              <a:rPr lang="ja-JP" altLang="en-US" sz="1200" dirty="0">
                <a:solidFill>
                  <a:srgbClr val="FFC000"/>
                </a:solidFill>
                <a:latin typeface="+mn-ea"/>
              </a:rPr>
              <a:t>▼本ﾍﾟｰｼﾞは</a:t>
            </a:r>
            <a:r>
              <a:rPr lang="en-US" altLang="ja-JP" sz="1200" dirty="0">
                <a:solidFill>
                  <a:srgbClr val="FFC000"/>
                </a:solidFill>
                <a:latin typeface="+mn-ea"/>
              </a:rPr>
              <a:t>､</a:t>
            </a:r>
            <a:r>
              <a:rPr lang="ja-JP" altLang="en-US" sz="1200" dirty="0">
                <a:solidFill>
                  <a:srgbClr val="FFC000"/>
                </a:solidFill>
                <a:latin typeface="+mn-ea"/>
              </a:rPr>
              <a:t>実施事業に関することで</a:t>
            </a:r>
            <a:r>
              <a:rPr lang="en-US" altLang="ja-JP" sz="1200" dirty="0">
                <a:solidFill>
                  <a:srgbClr val="FFC000"/>
                </a:solidFill>
                <a:latin typeface="+mn-ea"/>
              </a:rPr>
              <a:t>､1</a:t>
            </a:r>
            <a:r>
              <a:rPr lang="ja-JP" altLang="en-US" sz="1200" dirty="0">
                <a:solidFill>
                  <a:srgbClr val="FFC000"/>
                </a:solidFill>
                <a:latin typeface="+mn-ea"/>
              </a:rPr>
              <a:t>ﾍﾟｰｼﾞから</a:t>
            </a:r>
            <a:r>
              <a:rPr lang="en-US" altLang="ja-JP" sz="1200" dirty="0">
                <a:solidFill>
                  <a:srgbClr val="FFC000"/>
                </a:solidFill>
                <a:latin typeface="+mn-ea"/>
              </a:rPr>
              <a:t>16</a:t>
            </a:r>
            <a:r>
              <a:rPr lang="ja-JP" altLang="en-US" sz="1200" dirty="0">
                <a:solidFill>
                  <a:srgbClr val="FFC000"/>
                </a:solidFill>
                <a:latin typeface="+mn-ea"/>
              </a:rPr>
              <a:t>ﾍﾟｰｼﾞに記載できなかった内容又は補足が必要な内容があれば</a:t>
            </a:r>
            <a:r>
              <a:rPr lang="en-US" altLang="ja-JP" sz="1200" dirty="0">
                <a:solidFill>
                  <a:srgbClr val="FFC000"/>
                </a:solidFill>
                <a:latin typeface="+mn-ea"/>
              </a:rPr>
              <a:t>､</a:t>
            </a:r>
            <a:r>
              <a:rPr lang="ja-JP" altLang="en-US" sz="1200" dirty="0">
                <a:solidFill>
                  <a:srgbClr val="FFC000"/>
                </a:solidFill>
                <a:latin typeface="+mn-ea"/>
              </a:rPr>
              <a:t>記載すること（</a:t>
            </a:r>
            <a:r>
              <a:rPr lang="en-US" altLang="ja-JP" sz="1200" dirty="0">
                <a:solidFill>
                  <a:srgbClr val="FFC000"/>
                </a:solidFill>
                <a:latin typeface="+mn-ea"/>
              </a:rPr>
              <a:t>1</a:t>
            </a:r>
            <a:r>
              <a:rPr lang="ja-JP" altLang="en-US" sz="1200" dirty="0">
                <a:solidFill>
                  <a:srgbClr val="FFC000"/>
                </a:solidFill>
                <a:latin typeface="+mn-ea"/>
              </a:rPr>
              <a:t>～</a:t>
            </a:r>
            <a:r>
              <a:rPr lang="en-US" altLang="ja-JP" sz="1200" dirty="0">
                <a:solidFill>
                  <a:srgbClr val="FFC000"/>
                </a:solidFill>
                <a:latin typeface="+mn-ea"/>
              </a:rPr>
              <a:t>16</a:t>
            </a:r>
            <a:r>
              <a:rPr lang="ja-JP" altLang="en-US" sz="1200" dirty="0">
                <a:solidFill>
                  <a:srgbClr val="FFC000"/>
                </a:solidFill>
                <a:latin typeface="+mn-ea"/>
              </a:rPr>
              <a:t>ページをそれぞれ複製して必要なページを増やすことも可）</a:t>
            </a:r>
            <a:r>
              <a:rPr lang="en-US" altLang="ja-JP" sz="1200" dirty="0">
                <a:solidFill>
                  <a:srgbClr val="FFC000"/>
                </a:solidFill>
                <a:latin typeface="+mn-ea"/>
              </a:rPr>
              <a:t>｡</a:t>
            </a:r>
            <a:r>
              <a:rPr lang="ja-JP" altLang="en-US" sz="1200" dirty="0">
                <a:solidFill>
                  <a:srgbClr val="FFC000"/>
                </a:solidFill>
                <a:latin typeface="+mn-ea"/>
              </a:rPr>
              <a:t>ただし</a:t>
            </a:r>
            <a:r>
              <a:rPr lang="en-US" altLang="ja-JP" sz="1200" dirty="0">
                <a:solidFill>
                  <a:srgbClr val="FFC000"/>
                </a:solidFill>
                <a:latin typeface="+mn-ea"/>
              </a:rPr>
              <a:t>､</a:t>
            </a:r>
            <a:r>
              <a:rPr lang="ja-JP" altLang="en-US" sz="1200" dirty="0">
                <a:solidFill>
                  <a:srgbClr val="FFC000"/>
                </a:solidFill>
                <a:latin typeface="+mn-ea"/>
              </a:rPr>
              <a:t>原則</a:t>
            </a:r>
            <a:r>
              <a:rPr lang="en-US" altLang="ja-JP" sz="1200" dirty="0">
                <a:solidFill>
                  <a:srgbClr val="FFC000"/>
                </a:solidFill>
                <a:latin typeface="+mn-ea"/>
              </a:rPr>
              <a:t>18</a:t>
            </a:r>
            <a:r>
              <a:rPr lang="ja-JP" altLang="en-US" sz="1200" dirty="0">
                <a:solidFill>
                  <a:srgbClr val="FFC000"/>
                </a:solidFill>
                <a:latin typeface="+mn-ea"/>
              </a:rPr>
              <a:t>枚以内とすること。</a:t>
            </a:r>
            <a:endParaRPr lang="en-US" altLang="ja-JP" sz="1200" dirty="0">
              <a:solidFill>
                <a:srgbClr val="FFC000"/>
              </a:solidFill>
              <a:latin typeface="+mn-ea"/>
            </a:endParaRPr>
          </a:p>
          <a:p>
            <a:pPr marL="180975" indent="-180975"/>
            <a:endParaRPr lang="en-US" altLang="ja-JP" sz="1200" dirty="0">
              <a:solidFill>
                <a:srgbClr val="FFC000"/>
              </a:solidFill>
              <a:latin typeface="+mn-ea"/>
            </a:endParaRPr>
          </a:p>
          <a:p>
            <a:pPr marL="180975" indent="-180975"/>
            <a:r>
              <a:rPr lang="en-US" altLang="ja-JP" sz="1200" dirty="0">
                <a:solidFill>
                  <a:srgbClr val="FFC000"/>
                </a:solidFill>
                <a:latin typeface="+mn-ea"/>
              </a:rPr>
              <a:t>▼</a:t>
            </a:r>
            <a:r>
              <a:rPr lang="ja-JP" altLang="en-US" sz="1200" dirty="0">
                <a:solidFill>
                  <a:srgbClr val="FFC000"/>
                </a:solidFill>
                <a:latin typeface="+mn-ea"/>
              </a:rPr>
              <a:t>記載する文字は</a:t>
            </a:r>
            <a:r>
              <a:rPr lang="en-US" altLang="ja-JP" sz="1200" dirty="0">
                <a:solidFill>
                  <a:srgbClr val="FFC000"/>
                </a:solidFill>
                <a:latin typeface="+mn-ea"/>
              </a:rPr>
              <a:t>､</a:t>
            </a:r>
            <a:r>
              <a:rPr lang="ja-JP" altLang="en-US" sz="1200" dirty="0">
                <a:solidFill>
                  <a:srgbClr val="FFC000"/>
                </a:solidFill>
                <a:latin typeface="+mn-ea"/>
              </a:rPr>
              <a:t>ﾒｲﾘｵ</a:t>
            </a:r>
            <a:r>
              <a:rPr lang="en-US" altLang="ja-JP" sz="1200" dirty="0">
                <a:solidFill>
                  <a:srgbClr val="FFC000"/>
                </a:solidFill>
                <a:latin typeface="+mn-ea"/>
              </a:rPr>
              <a:t>or 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a:t>
            </a:r>
            <a:r>
              <a:rPr lang="en-US" altLang="ja-JP" sz="1200" dirty="0">
                <a:solidFill>
                  <a:srgbClr val="FFC000"/>
                </a:solidFill>
                <a:latin typeface="+mn-ea"/>
              </a:rPr>
              <a:t>11</a:t>
            </a:r>
            <a:r>
              <a:rPr lang="ja-JP" altLang="en-US" sz="1200" dirty="0">
                <a:solidFill>
                  <a:srgbClr val="FFC000"/>
                </a:solidFill>
                <a:latin typeface="+mn-ea"/>
              </a:rPr>
              <a:t>ﾎﾟｲﾝﾄ以上とすること</a:t>
            </a:r>
            <a:r>
              <a:rPr lang="en-US" altLang="ja-JP" sz="1200" dirty="0">
                <a:solidFill>
                  <a:srgbClr val="FFC000"/>
                </a:solidFill>
                <a:latin typeface="+mn-ea"/>
              </a:rPr>
              <a:t>｡(</a:t>
            </a:r>
            <a:r>
              <a:rPr lang="ja-JP" altLang="en-US" sz="1200" dirty="0">
                <a:solidFill>
                  <a:srgbClr val="FFC000"/>
                </a:solidFill>
                <a:latin typeface="+mn-ea"/>
              </a:rPr>
              <a:t>一部の文字がどうしても枠に入りきらない場合にはﾎﾟｲﾝﾄを調整しても構わないが</a:t>
            </a:r>
            <a:r>
              <a:rPr lang="en-US" altLang="ja-JP" sz="1200" dirty="0">
                <a:solidFill>
                  <a:srgbClr val="FFC000"/>
                </a:solidFill>
                <a:latin typeface="+mn-ea"/>
              </a:rPr>
              <a:t>､</a:t>
            </a:r>
            <a:r>
              <a:rPr lang="ja-JP" altLang="en-US" sz="1200" dirty="0">
                <a:solidFill>
                  <a:srgbClr val="FFC000"/>
                </a:solidFill>
                <a:latin typeface="+mn-ea"/>
              </a:rPr>
              <a:t>極端に小さくならないようにすること</a:t>
            </a:r>
            <a:r>
              <a:rPr lang="en-US" altLang="ja-JP" sz="1200" dirty="0">
                <a:solidFill>
                  <a:srgbClr val="FFC000"/>
                </a:solidFill>
                <a:latin typeface="+mn-ea"/>
              </a:rPr>
              <a:t>)</a:t>
            </a:r>
          </a:p>
        </p:txBody>
      </p:sp>
      <p:grpSp>
        <p:nvGrpSpPr>
          <p:cNvPr id="2" name="グループ化 1">
            <a:extLst>
              <a:ext uri="{FF2B5EF4-FFF2-40B4-BE49-F238E27FC236}">
                <a16:creationId xmlns:a16="http://schemas.microsoft.com/office/drawing/2014/main" id="{3B9B408C-CB1F-5AE2-B6EE-C363CDBA89C5}"/>
              </a:ext>
            </a:extLst>
          </p:cNvPr>
          <p:cNvGrpSpPr/>
          <p:nvPr/>
        </p:nvGrpSpPr>
        <p:grpSpPr>
          <a:xfrm>
            <a:off x="-64104" y="-6131"/>
            <a:ext cx="10154960" cy="292388"/>
            <a:chOff x="-64104" y="-6132"/>
            <a:chExt cx="10154960" cy="395880"/>
          </a:xfrm>
        </p:grpSpPr>
        <p:sp>
          <p:nvSpPr>
            <p:cNvPr id="3" name="正方形/長方形 2">
              <a:extLst>
                <a:ext uri="{FF2B5EF4-FFF2-40B4-BE49-F238E27FC236}">
                  <a16:creationId xmlns:a16="http://schemas.microsoft.com/office/drawing/2014/main" id="{99212E51-411F-CFEB-1570-1A5800AFE78A}"/>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a:extLst>
                <a:ext uri="{FF2B5EF4-FFF2-40B4-BE49-F238E27FC236}">
                  <a16:creationId xmlns:a16="http://schemas.microsoft.com/office/drawing/2014/main" id="{72AB51C1-1F1A-2103-EC96-FF46CD85E202}"/>
                </a:ext>
              </a:extLst>
            </p:cNvPr>
            <p:cNvSpPr txBox="1"/>
            <p:nvPr/>
          </p:nvSpPr>
          <p:spPr>
            <a:xfrm>
              <a:off x="8841432" y="23416"/>
              <a:ext cx="1249424" cy="261610"/>
            </a:xfrm>
            <a:prstGeom prst="rect">
              <a:avLst/>
            </a:prstGeom>
            <a:noFill/>
          </p:spPr>
          <p:txBody>
            <a:bodyPr wrap="square" rtlCol="0">
              <a:spAutoFit/>
            </a:bodyPr>
            <a:lstStyle/>
            <a:p>
              <a:pPr algn="ctr"/>
              <a:r>
                <a:rPr lang="en-US" altLang="ja-JP" sz="1050" b="1" dirty="0">
                  <a:solidFill>
                    <a:schemeClr val="bg1"/>
                  </a:solidFill>
                </a:rPr>
                <a:t>【</a:t>
              </a:r>
              <a:r>
                <a:rPr kumimoji="1" lang="ja-JP" altLang="en-US" sz="1050" b="1" dirty="0">
                  <a:solidFill>
                    <a:schemeClr val="bg1"/>
                  </a:solidFill>
                </a:rPr>
                <a:t>様式１－１</a:t>
              </a:r>
              <a:r>
                <a:rPr kumimoji="1" lang="en-US" altLang="ja-JP" sz="1050" b="1" dirty="0">
                  <a:solidFill>
                    <a:schemeClr val="bg1"/>
                  </a:solidFill>
                </a:rPr>
                <a:t>】</a:t>
              </a:r>
              <a:endParaRPr kumimoji="1" lang="ja-JP" altLang="en-US" sz="1050" b="1" dirty="0">
                <a:solidFill>
                  <a:schemeClr val="bg1"/>
                </a:solidFill>
              </a:endParaRPr>
            </a:p>
          </p:txBody>
        </p:sp>
        <p:sp>
          <p:nvSpPr>
            <p:cNvPr id="9" name="テキスト ボックス 8">
              <a:extLst>
                <a:ext uri="{FF2B5EF4-FFF2-40B4-BE49-F238E27FC236}">
                  <a16:creationId xmlns:a16="http://schemas.microsoft.com/office/drawing/2014/main" id="{EEED7FF7-B83F-06B6-D320-A1A65ED763F5}"/>
                </a:ext>
              </a:extLst>
            </p:cNvPr>
            <p:cNvSpPr txBox="1"/>
            <p:nvPr/>
          </p:nvSpPr>
          <p:spPr>
            <a:xfrm>
              <a:off x="-64104" y="-6132"/>
              <a:ext cx="9193568" cy="395880"/>
            </a:xfrm>
            <a:prstGeom prst="rect">
              <a:avLst/>
            </a:prstGeom>
            <a:noFill/>
          </p:spPr>
          <p:txBody>
            <a:bodyPr wrap="square" rtlCol="0">
              <a:spAutoFit/>
            </a:bodyPr>
            <a:lstStyle/>
            <a:p>
              <a:pPr algn="ctr"/>
              <a:r>
                <a:rPr kumimoji="1" lang="ja-JP" altLang="en-US" sz="1300" spc="-120" dirty="0">
                  <a:solidFill>
                    <a:schemeClr val="bg1"/>
                  </a:solidFill>
                  <a:latin typeface="+mj-ea"/>
                  <a:ea typeface="+mj-ea"/>
                </a:rPr>
                <a:t>令和</a:t>
              </a:r>
              <a:r>
                <a:rPr lang="ja-JP" altLang="en-US" sz="1300" spc="-120" dirty="0">
                  <a:solidFill>
                    <a:schemeClr val="bg1"/>
                  </a:solidFill>
                  <a:latin typeface="+mj-ea"/>
                  <a:ea typeface="+mj-ea"/>
                </a:rPr>
                <a:t>○</a:t>
              </a:r>
              <a:r>
                <a:rPr kumimoji="1" lang="ja-JP" altLang="en-US" sz="1300" spc="-120" dirty="0">
                  <a:solidFill>
                    <a:schemeClr val="bg1"/>
                  </a:solidFill>
                  <a:latin typeface="+mj-ea"/>
                  <a:ea typeface="+mj-ea"/>
                </a:rPr>
                <a:t>年度「専修学校による地域産業中核的人材養成事業」企画提案書</a:t>
              </a:r>
              <a:r>
                <a:rPr kumimoji="1" lang="ja-JP" altLang="en-US" sz="1050" spc="-120" dirty="0">
                  <a:solidFill>
                    <a:schemeClr val="bg1"/>
                  </a:solidFill>
                  <a:latin typeface="+mj-ea"/>
                  <a:ea typeface="+mj-ea"/>
                </a:rPr>
                <a:t>（人口減少地域の職業人材を確保するための専修学校振興プログラム）</a:t>
              </a:r>
              <a:r>
                <a:rPr kumimoji="1" lang="en-US" altLang="ja-JP" sz="1050" spc="-120" dirty="0">
                  <a:solidFill>
                    <a:schemeClr val="bg1"/>
                  </a:solidFill>
                  <a:latin typeface="+mj-ea"/>
                  <a:ea typeface="+mj-ea"/>
                </a:rPr>
                <a:t>(</a:t>
              </a:r>
              <a:fld id="{C22BDEFC-2EBD-4631-AC6E-1FA082F69B7C}" type="slidenum">
                <a:rPr kumimoji="1" lang="en-US" altLang="ja-JP" sz="1050" spc="-120" smtClean="0">
                  <a:solidFill>
                    <a:schemeClr val="bg1"/>
                  </a:solidFill>
                  <a:latin typeface="+mj-ea"/>
                  <a:ea typeface="+mj-ea"/>
                </a:rPr>
                <a:t>17</a:t>
              </a:fld>
              <a:r>
                <a:rPr lang="en-US" altLang="ja-JP" sz="1050" spc="-120" dirty="0">
                  <a:solidFill>
                    <a:schemeClr val="bg1"/>
                  </a:solidFill>
                  <a:latin typeface="+mj-ea"/>
                  <a:ea typeface="+mj-ea"/>
                </a:rPr>
                <a:t>/17</a:t>
              </a:r>
              <a:r>
                <a:rPr kumimoji="1" lang="en-US" altLang="ja-JP" sz="1050" spc="-120" dirty="0">
                  <a:solidFill>
                    <a:schemeClr val="bg1"/>
                  </a:solidFill>
                  <a:latin typeface="+mj-ea"/>
                  <a:ea typeface="+mj-ea"/>
                </a:rPr>
                <a:t>)</a:t>
              </a:r>
              <a:endParaRPr kumimoji="1" lang="ja-JP" altLang="en-US" sz="1050" spc="-120" dirty="0">
                <a:solidFill>
                  <a:schemeClr val="bg1"/>
                </a:solidFill>
                <a:latin typeface="+mj-ea"/>
                <a:ea typeface="+mj-ea"/>
              </a:endParaRPr>
            </a:p>
          </p:txBody>
        </p:sp>
      </p:grpSp>
    </p:spTree>
    <p:extLst>
      <p:ext uri="{BB962C8B-B14F-4D97-AF65-F5344CB8AC3E}">
        <p14:creationId xmlns:p14="http://schemas.microsoft.com/office/powerpoint/2010/main" val="38167496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角丸四角形 22"/>
          <p:cNvSpPr/>
          <p:nvPr/>
        </p:nvSpPr>
        <p:spPr>
          <a:xfrm>
            <a:off x="36129" y="415890"/>
            <a:ext cx="3548719" cy="307777"/>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連携機関及び各機関の役割・協力事項</a:t>
            </a:r>
          </a:p>
        </p:txBody>
      </p:sp>
      <p:sp>
        <p:nvSpPr>
          <p:cNvPr id="24" name="正方形/長方形 23"/>
          <p:cNvSpPr/>
          <p:nvPr/>
        </p:nvSpPr>
        <p:spPr>
          <a:xfrm>
            <a:off x="10281592" y="771299"/>
            <a:ext cx="4681113" cy="4881909"/>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▼事業を推進するために連携する関係機関について記載すること</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a:t>
            </a: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▼各機関が果たす役割及び教育カリキュラム・プログラムの開発に当たって協力を得られる事項について、教育機関、行政機関、企業・業界団体毎に具体的に記載すること。</a:t>
            </a: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solidFill>
                  <a:srgbClr val="FF0000"/>
                </a:solidFill>
                <a:latin typeface="メイリオ"/>
                <a:ea typeface="メイリオ"/>
              </a:rPr>
              <a:t>　専門学校が参画し、職業実践専門課程認定課程（学科）が連携機関として参画する場合、機関名に（認定課程）と付記すること。また、「役割・協力事項」には役割に応じて「実証講座実施」「プログラムの検討・開発」などと具体的に記載すること。</a:t>
            </a:r>
            <a:endParaRPr kumimoji="1" lang="ja-JP" altLang="en-US" sz="1200" b="0" i="0" u="none" strike="noStrike" kern="1200" cap="none" spc="0" normalizeH="0" baseline="0" noProof="0" dirty="0">
              <a:ln>
                <a:noFill/>
              </a:ln>
              <a:solidFill>
                <a:srgbClr val="FF0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▼地域特性に応じた職業人材養成や選ばれる学校づくり、地域への定着促進の観点から、複数の専修学校や地域の企業、行政機関が参画していることが望ましい。</a:t>
            </a: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ﾒｲﾘｵ　１１ポイント以上とすること。（一部の文字がどうしても枠に入りきらない場合にはポイントを調整しても構わないが、極端に小さくならないようにすること）</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▼「内諾」の欄には申請時点における内諾の有無を○、</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にて記載すること。</a:t>
            </a: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FF6B6B"/>
              </a:solidFill>
              <a:latin typeface="メイリオ"/>
              <a:ea typeface="メイリオ"/>
            </a:endParaRPr>
          </a:p>
          <a:p>
            <a:pPr marL="177800" indent="-177800">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a:t>
            </a:r>
            <a:r>
              <a:rPr lang="ja-JP" altLang="en-US" sz="1200" dirty="0">
                <a:solidFill>
                  <a:srgbClr val="FF0000"/>
                </a:solidFill>
                <a:latin typeface="+mn-ea"/>
              </a:rPr>
              <a:t>組織として連携する機関を記載してください。（有識者として大学教員が参画する場合は、組織間の協定等に基づき参画する場合などを除き、当該教員が所属する大学は連携機関には含まれません）</a:t>
            </a:r>
          </a:p>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p:txBody>
      </p:sp>
      <p:sp>
        <p:nvSpPr>
          <p:cNvPr id="32" name="正方形/長方形 31"/>
          <p:cNvSpPr/>
          <p:nvPr/>
        </p:nvSpPr>
        <p:spPr>
          <a:xfrm>
            <a:off x="5097016" y="6086351"/>
            <a:ext cx="4734294" cy="661283"/>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rgbClr val="323232"/>
                </a:solidFill>
                <a:effectLst/>
                <a:uLnTx/>
                <a:uFillTx/>
                <a:latin typeface="メイリオ"/>
                <a:ea typeface="メイリオ"/>
                <a:cs typeface="+mn-cs"/>
              </a:rPr>
              <a:t>[</a:t>
            </a:r>
            <a:r>
              <a:rPr kumimoji="1" lang="ja-JP" altLang="en-US" sz="1200" b="1" i="0" u="none" strike="noStrike" kern="1200" cap="none" spc="0" normalizeH="0" baseline="0" noProof="0" dirty="0">
                <a:ln>
                  <a:noFill/>
                </a:ln>
                <a:solidFill>
                  <a:srgbClr val="323232"/>
                </a:solidFill>
                <a:effectLst/>
                <a:uLnTx/>
                <a:uFillTx/>
                <a:latin typeface="メイリオ"/>
                <a:ea typeface="メイリオ"/>
                <a:cs typeface="+mn-cs"/>
              </a:rPr>
              <a:t>小計及び合計</a:t>
            </a:r>
            <a:r>
              <a:rPr kumimoji="1" lang="en-US" altLang="ja-JP" sz="1200" b="1" i="0" u="none" strike="noStrike" kern="1200" cap="none" spc="0" normalizeH="0" baseline="0" noProof="0" dirty="0">
                <a:ln>
                  <a:noFill/>
                </a:ln>
                <a:solidFill>
                  <a:srgbClr val="323232"/>
                </a:solidFill>
                <a:effectLst/>
                <a:uLnTx/>
                <a:uFillTx/>
                <a:latin typeface="メイリオ"/>
                <a:ea typeface="メイリオ"/>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323232"/>
                </a:solidFill>
                <a:effectLst/>
                <a:uLnTx/>
                <a:uFillTx/>
                <a:latin typeface="メイリオ"/>
                <a:ea typeface="メイリオ"/>
                <a:cs typeface="+mn-cs"/>
              </a:rPr>
              <a:t>教育機関　〇〇機関／企業数　 〇〇機関／業界団体　〇〇機関／</a:t>
            </a: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323232"/>
                </a:solidFill>
                <a:effectLst/>
                <a:uLnTx/>
                <a:uFillTx/>
                <a:latin typeface="メイリオ"/>
                <a:ea typeface="メイリオ"/>
                <a:cs typeface="+mn-cs"/>
              </a:rPr>
              <a:t>行政機関　○○機関／その他　 〇〇機関</a:t>
            </a:r>
            <a:r>
              <a:rPr kumimoji="1" lang="en-US" altLang="ja-JP" sz="1200" b="0" i="0" u="none" strike="noStrike" kern="1200" cap="none" spc="0" normalizeH="0" baseline="0" noProof="0" dirty="0">
                <a:ln>
                  <a:noFill/>
                </a:ln>
                <a:solidFill>
                  <a:srgbClr val="323232"/>
                </a:solidFill>
                <a:effectLst/>
                <a:uLnTx/>
                <a:uFillTx/>
                <a:latin typeface="游ゴシック Bold"/>
                <a:ea typeface="游ゴシック Bold"/>
                <a:cs typeface="+mn-cs"/>
              </a:rPr>
              <a:t>|  </a:t>
            </a:r>
            <a:r>
              <a:rPr kumimoji="1" lang="ja-JP" altLang="en-US" sz="1200" b="0" i="0" u="sng" strike="noStrike" kern="1200" cap="none" spc="0" normalizeH="0" baseline="0" noProof="0" dirty="0">
                <a:ln>
                  <a:noFill/>
                </a:ln>
                <a:solidFill>
                  <a:srgbClr val="323232"/>
                </a:solidFill>
                <a:effectLst/>
                <a:uLnTx/>
                <a:uFillTx/>
                <a:latin typeface="游ゴシック Bold"/>
                <a:ea typeface="游ゴシック Bold"/>
                <a:cs typeface="+mn-cs"/>
              </a:rPr>
              <a:t>合　　計　〇〇機関</a:t>
            </a:r>
            <a:r>
              <a:rPr kumimoji="1" lang="ja-JP" altLang="en-US" sz="1200" b="0" i="0" u="none" strike="noStrike" kern="1200" cap="none" spc="0" normalizeH="0" baseline="0" noProof="0" dirty="0">
                <a:ln>
                  <a:noFill/>
                </a:ln>
                <a:solidFill>
                  <a:srgbClr val="323232"/>
                </a:solidFill>
                <a:effectLst/>
                <a:uLnTx/>
                <a:uFillTx/>
                <a:latin typeface="游ゴシック Bold"/>
                <a:ea typeface="游ゴシック Bold"/>
                <a:cs typeface="+mn-cs"/>
              </a:rPr>
              <a:t>　</a:t>
            </a:r>
            <a:endParaRPr kumimoji="1" lang="en-US" altLang="ja-JP" sz="1200" b="0" i="0" u="none" strike="noStrike" kern="1200" cap="none" spc="0" normalizeH="0" baseline="0" noProof="0" dirty="0">
              <a:ln>
                <a:noFill/>
              </a:ln>
              <a:solidFill>
                <a:srgbClr val="323232"/>
              </a:solidFill>
              <a:effectLst/>
              <a:uLnTx/>
              <a:uFillTx/>
              <a:latin typeface="游ゴシック Bold"/>
              <a:ea typeface="游ゴシック Bold"/>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p:txBody>
      </p:sp>
      <p:cxnSp>
        <p:nvCxnSpPr>
          <p:cNvPr id="34" name="直線矢印コネクタ 33"/>
          <p:cNvCxnSpPr>
            <a:cxnSpLocks/>
            <a:stCxn id="24" idx="1"/>
          </p:cNvCxnSpPr>
          <p:nvPr/>
        </p:nvCxnSpPr>
        <p:spPr>
          <a:xfrm flipH="1" flipV="1">
            <a:off x="9927598" y="1052736"/>
            <a:ext cx="353994" cy="2159518"/>
          </a:xfrm>
          <a:prstGeom prst="straightConnector1">
            <a:avLst/>
          </a:prstGeom>
          <a:ln w="19050" cap="flat" cmpd="sng" algn="ctr">
            <a:solidFill>
              <a:srgbClr val="62AB37"/>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aphicFrame>
        <p:nvGraphicFramePr>
          <p:cNvPr id="35" name="表 34"/>
          <p:cNvGraphicFramePr>
            <a:graphicFrameLocks noGrp="1"/>
          </p:cNvGraphicFramePr>
          <p:nvPr>
            <p:extLst>
              <p:ext uri="{D42A27DB-BD31-4B8C-83A1-F6EECF244321}">
                <p14:modId xmlns:p14="http://schemas.microsoft.com/office/powerpoint/2010/main" val="440131689"/>
              </p:ext>
            </p:extLst>
          </p:nvPr>
        </p:nvGraphicFramePr>
        <p:xfrm>
          <a:off x="36129" y="764704"/>
          <a:ext cx="4896144" cy="5976666"/>
        </p:xfrm>
        <a:graphic>
          <a:graphicData uri="http://schemas.openxmlformats.org/drawingml/2006/table">
            <a:tbl>
              <a:tblPr firstRow="1" bandRow="1">
                <a:tableStyleId>{5C22544A-7EE6-4342-B048-85BDC9FD1C3A}</a:tableStyleId>
              </a:tblPr>
              <a:tblGrid>
                <a:gridCol w="2828639">
                  <a:extLst>
                    <a:ext uri="{9D8B030D-6E8A-4147-A177-3AD203B41FA5}">
                      <a16:colId xmlns:a16="http://schemas.microsoft.com/office/drawing/2014/main" val="1108686720"/>
                    </a:ext>
                  </a:extLst>
                </a:gridCol>
                <a:gridCol w="1527505">
                  <a:extLst>
                    <a:ext uri="{9D8B030D-6E8A-4147-A177-3AD203B41FA5}">
                      <a16:colId xmlns:a16="http://schemas.microsoft.com/office/drawing/2014/main" val="403009018"/>
                    </a:ext>
                  </a:extLst>
                </a:gridCol>
                <a:gridCol w="540000">
                  <a:extLst>
                    <a:ext uri="{9D8B030D-6E8A-4147-A177-3AD203B41FA5}">
                      <a16:colId xmlns:a16="http://schemas.microsoft.com/office/drawing/2014/main" val="445501421"/>
                    </a:ext>
                  </a:extLst>
                </a:gridCol>
              </a:tblGrid>
              <a:tr h="330802">
                <a:tc>
                  <a:txBody>
                    <a:bodyPr/>
                    <a:lstStyle/>
                    <a:p>
                      <a:pPr algn="ctr"/>
                      <a:r>
                        <a:rPr kumimoji="1" lang="ja-JP" altLang="en-US" sz="1400" dirty="0"/>
                        <a:t>機関名</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dirty="0"/>
                        <a:t>役割・協力事項</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dirty="0"/>
                        <a:t>内諾</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extLst>
                  <a:ext uri="{0D108BD9-81ED-4DB2-BD59-A6C34878D82A}">
                    <a16:rowId xmlns:a16="http://schemas.microsoft.com/office/drawing/2014/main" val="3021474941"/>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01335214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7218575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499359402"/>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579979420"/>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4111625514"/>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4005596838"/>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653770502"/>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032720607"/>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763228868"/>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390334163"/>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75590596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774763531"/>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294269077"/>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051868760"/>
                  </a:ext>
                </a:extLst>
              </a:tr>
            </a:tbl>
          </a:graphicData>
        </a:graphic>
      </p:graphicFrame>
      <p:graphicFrame>
        <p:nvGraphicFramePr>
          <p:cNvPr id="36" name="表 35"/>
          <p:cNvGraphicFramePr>
            <a:graphicFrameLocks noGrp="1"/>
          </p:cNvGraphicFramePr>
          <p:nvPr>
            <p:extLst>
              <p:ext uri="{D42A27DB-BD31-4B8C-83A1-F6EECF244321}">
                <p14:modId xmlns:p14="http://schemas.microsoft.com/office/powerpoint/2010/main" val="229337142"/>
              </p:ext>
            </p:extLst>
          </p:nvPr>
        </p:nvGraphicFramePr>
        <p:xfrm>
          <a:off x="4981863" y="764704"/>
          <a:ext cx="4896144" cy="5170114"/>
        </p:xfrm>
        <a:graphic>
          <a:graphicData uri="http://schemas.openxmlformats.org/drawingml/2006/table">
            <a:tbl>
              <a:tblPr firstRow="1" bandRow="1">
                <a:tableStyleId>{5C22544A-7EE6-4342-B048-85BDC9FD1C3A}</a:tableStyleId>
              </a:tblPr>
              <a:tblGrid>
                <a:gridCol w="2923465">
                  <a:extLst>
                    <a:ext uri="{9D8B030D-6E8A-4147-A177-3AD203B41FA5}">
                      <a16:colId xmlns:a16="http://schemas.microsoft.com/office/drawing/2014/main" val="1108686720"/>
                    </a:ext>
                  </a:extLst>
                </a:gridCol>
                <a:gridCol w="1432679">
                  <a:extLst>
                    <a:ext uri="{9D8B030D-6E8A-4147-A177-3AD203B41FA5}">
                      <a16:colId xmlns:a16="http://schemas.microsoft.com/office/drawing/2014/main" val="403009018"/>
                    </a:ext>
                  </a:extLst>
                </a:gridCol>
                <a:gridCol w="540000">
                  <a:extLst>
                    <a:ext uri="{9D8B030D-6E8A-4147-A177-3AD203B41FA5}">
                      <a16:colId xmlns:a16="http://schemas.microsoft.com/office/drawing/2014/main" val="445501421"/>
                    </a:ext>
                  </a:extLst>
                </a:gridCol>
              </a:tblGrid>
              <a:tr h="330802">
                <a:tc>
                  <a:txBody>
                    <a:bodyPr/>
                    <a:lstStyle/>
                    <a:p>
                      <a:pPr algn="ctr"/>
                      <a:r>
                        <a:rPr kumimoji="1" lang="ja-JP" altLang="en-US" sz="1400" dirty="0"/>
                        <a:t>機関名</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dirty="0"/>
                        <a:t>役割・協力事項</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tc>
                  <a:txBody>
                    <a:bodyPr/>
                    <a:lstStyle/>
                    <a:p>
                      <a:pPr algn="ctr"/>
                      <a:r>
                        <a:rPr kumimoji="1" lang="ja-JP" altLang="en-US" sz="1400" dirty="0"/>
                        <a:t>内諾</a:t>
                      </a:r>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solidFill>
                      <a:srgbClr val="7EE081"/>
                    </a:solidFill>
                  </a:tcPr>
                </a:tc>
                <a:extLst>
                  <a:ext uri="{0D108BD9-81ED-4DB2-BD59-A6C34878D82A}">
                    <a16:rowId xmlns:a16="http://schemas.microsoft.com/office/drawing/2014/main" val="3021474941"/>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01335214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7218575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499359402"/>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579979420"/>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4111625514"/>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4005596838"/>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2653770502"/>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390334163"/>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755905969"/>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774763531"/>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3294269077"/>
                  </a:ext>
                </a:extLst>
              </a:tr>
              <a:tr h="403276">
                <a:tc>
                  <a:txBody>
                    <a:bodyPr/>
                    <a:lstStyle/>
                    <a:p>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tc>
                  <a:txBody>
                    <a:bodyPr/>
                    <a:lstStyle/>
                    <a:p>
                      <a:pPr algn="ctr"/>
                      <a:endParaRPr kumimoji="1" lang="ja-JP" altLang="en-US" sz="1100" dirty="0"/>
                    </a:p>
                  </a:txBody>
                  <a:tcPr anchor="ctr">
                    <a:lnL w="12700" cap="flat" cmpd="sng" algn="ctr">
                      <a:solidFill>
                        <a:srgbClr val="62AB37"/>
                      </a:solidFill>
                      <a:prstDash val="solid"/>
                      <a:round/>
                      <a:headEnd type="none" w="med" len="med"/>
                      <a:tailEnd type="none" w="med" len="med"/>
                    </a:lnL>
                    <a:lnR w="12700" cap="flat" cmpd="sng" algn="ctr">
                      <a:solidFill>
                        <a:srgbClr val="62AB37"/>
                      </a:solidFill>
                      <a:prstDash val="solid"/>
                      <a:round/>
                      <a:headEnd type="none" w="med" len="med"/>
                      <a:tailEnd type="none" w="med" len="med"/>
                    </a:lnR>
                    <a:lnT w="12700" cap="flat" cmpd="sng" algn="ctr">
                      <a:solidFill>
                        <a:srgbClr val="62AB37"/>
                      </a:solidFill>
                      <a:prstDash val="solid"/>
                      <a:round/>
                      <a:headEnd type="none" w="med" len="med"/>
                      <a:tailEnd type="none" w="med" len="med"/>
                    </a:lnT>
                    <a:lnB w="12700" cap="flat" cmpd="sng" algn="ctr">
                      <a:solidFill>
                        <a:srgbClr val="62AB37"/>
                      </a:solidFill>
                      <a:prstDash val="solid"/>
                      <a:round/>
                      <a:headEnd type="none" w="med" len="med"/>
                      <a:tailEnd type="none" w="med" len="med"/>
                    </a:lnB>
                    <a:noFill/>
                  </a:tcPr>
                </a:tc>
                <a:extLst>
                  <a:ext uri="{0D108BD9-81ED-4DB2-BD59-A6C34878D82A}">
                    <a16:rowId xmlns:a16="http://schemas.microsoft.com/office/drawing/2014/main" val="1051868760"/>
                  </a:ext>
                </a:extLst>
              </a:tr>
            </a:tbl>
          </a:graphicData>
        </a:graphic>
      </p:graphicFrame>
      <p:sp>
        <p:nvSpPr>
          <p:cNvPr id="12" name="正方形/長方形 11">
            <a:extLst>
              <a:ext uri="{FF2B5EF4-FFF2-40B4-BE49-F238E27FC236}">
                <a16:creationId xmlns:a16="http://schemas.microsoft.com/office/drawing/2014/main" id="{A12BFBE8-E79B-4F65-9942-489C1E9BD77F}"/>
              </a:ext>
            </a:extLst>
          </p:cNvPr>
          <p:cNvSpPr/>
          <p:nvPr/>
        </p:nvSpPr>
        <p:spPr>
          <a:xfrm>
            <a:off x="10281592" y="5934818"/>
            <a:ext cx="4681113" cy="727946"/>
          </a:xfrm>
          <a:prstGeom prst="rect">
            <a:avLst/>
          </a:prstGeom>
          <a:noFill/>
          <a:ln w="38100" cmpd="dbl">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▼参画する機関数（教育機関、企業、業界団体、行政機関、その他、それぞれの小計数及び合計数）を記載する。</a:t>
            </a:r>
            <a:endPar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　　　　　（</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6B6B"/>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6B6B"/>
                </a:solidFill>
                <a:effectLst/>
                <a:uLnTx/>
                <a:uFillTx/>
                <a:latin typeface="メイリオ"/>
                <a:ea typeface="メイリオ"/>
                <a:cs typeface="+mn-cs"/>
              </a:rPr>
              <a:t>ﾒｲﾘｵ　１１ポイント以上）</a:t>
            </a:r>
            <a:endParaRPr kumimoji="1" lang="en-US" altLang="ja-JP" sz="1200" b="0" i="0" u="none" strike="noStrike" kern="1200" cap="none" spc="0" normalizeH="0" baseline="0" noProof="0" dirty="0">
              <a:ln>
                <a:noFill/>
              </a:ln>
              <a:solidFill>
                <a:srgbClr val="323232"/>
              </a:solidFill>
              <a:effectLst/>
              <a:uLnTx/>
              <a:uFillTx/>
              <a:latin typeface="メイリオ"/>
              <a:ea typeface="メイリオ"/>
              <a:cs typeface="+mn-cs"/>
            </a:endParaRPr>
          </a:p>
        </p:txBody>
      </p:sp>
      <p:cxnSp>
        <p:nvCxnSpPr>
          <p:cNvPr id="14" name="直線矢印コネクタ 13">
            <a:extLst>
              <a:ext uri="{FF2B5EF4-FFF2-40B4-BE49-F238E27FC236}">
                <a16:creationId xmlns:a16="http://schemas.microsoft.com/office/drawing/2014/main" id="{4DE173B8-59ED-4161-8A7F-0C94A787AD56}"/>
              </a:ext>
            </a:extLst>
          </p:cNvPr>
          <p:cNvCxnSpPr>
            <a:cxnSpLocks/>
            <a:stCxn id="12" idx="1"/>
          </p:cNvCxnSpPr>
          <p:nvPr/>
        </p:nvCxnSpPr>
        <p:spPr>
          <a:xfrm flipH="1">
            <a:off x="9993560" y="6298791"/>
            <a:ext cx="288032" cy="82364"/>
          </a:xfrm>
          <a:prstGeom prst="straightConnector1">
            <a:avLst/>
          </a:prstGeom>
          <a:ln w="19050" cap="flat" cmpd="sng" algn="ctr">
            <a:solidFill>
              <a:srgbClr val="62AB37"/>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grpSp>
        <p:nvGrpSpPr>
          <p:cNvPr id="2" name="グループ化 1">
            <a:extLst>
              <a:ext uri="{FF2B5EF4-FFF2-40B4-BE49-F238E27FC236}">
                <a16:creationId xmlns:a16="http://schemas.microsoft.com/office/drawing/2014/main" id="{85D04ADC-6C59-05AA-DC1E-E82AD974D205}"/>
              </a:ext>
            </a:extLst>
          </p:cNvPr>
          <p:cNvGrpSpPr/>
          <p:nvPr/>
        </p:nvGrpSpPr>
        <p:grpSpPr>
          <a:xfrm>
            <a:off x="-64104" y="-6132"/>
            <a:ext cx="10154960" cy="361208"/>
            <a:chOff x="-64104" y="-6132"/>
            <a:chExt cx="10154960" cy="361208"/>
          </a:xfrm>
        </p:grpSpPr>
        <p:sp>
          <p:nvSpPr>
            <p:cNvPr id="4" name="正方形/長方形 3">
              <a:extLst>
                <a:ext uri="{FF2B5EF4-FFF2-40B4-BE49-F238E27FC236}">
                  <a16:creationId xmlns:a16="http://schemas.microsoft.com/office/drawing/2014/main" id="{312DDF8B-0342-2D54-37B2-59DDA57280A4}"/>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a:extLst>
                <a:ext uri="{FF2B5EF4-FFF2-40B4-BE49-F238E27FC236}">
                  <a16:creationId xmlns:a16="http://schemas.microsoft.com/office/drawing/2014/main" id="{408F6120-C30E-C8AB-8950-BF3199987378}"/>
                </a:ext>
              </a:extLst>
            </p:cNvPr>
            <p:cNvSpPr txBox="1"/>
            <p:nvPr/>
          </p:nvSpPr>
          <p:spPr>
            <a:xfrm>
              <a:off x="8841432" y="23416"/>
              <a:ext cx="1249424" cy="261610"/>
            </a:xfrm>
            <a:prstGeom prst="rect">
              <a:avLst/>
            </a:prstGeom>
            <a:noFill/>
          </p:spPr>
          <p:txBody>
            <a:bodyPr wrap="square" rtlCol="0">
              <a:spAutoFit/>
            </a:bodyPr>
            <a:lstStyle/>
            <a:p>
              <a:pPr algn="ctr"/>
              <a:r>
                <a:rPr lang="en-US" altLang="ja-JP" sz="1050" b="1" dirty="0">
                  <a:solidFill>
                    <a:schemeClr val="bg1"/>
                  </a:solidFill>
                </a:rPr>
                <a:t>【</a:t>
              </a:r>
              <a:r>
                <a:rPr kumimoji="1" lang="ja-JP" altLang="en-US" sz="1050" b="1" dirty="0">
                  <a:solidFill>
                    <a:schemeClr val="bg1"/>
                  </a:solidFill>
                </a:rPr>
                <a:t>様式１－１</a:t>
              </a:r>
              <a:r>
                <a:rPr kumimoji="1" lang="en-US" altLang="ja-JP" sz="1050" b="1" dirty="0">
                  <a:solidFill>
                    <a:schemeClr val="bg1"/>
                  </a:solidFill>
                </a:rPr>
                <a:t>】</a:t>
              </a:r>
              <a:endParaRPr kumimoji="1" lang="ja-JP" altLang="en-US" sz="1050" b="1" dirty="0">
                <a:solidFill>
                  <a:schemeClr val="bg1"/>
                </a:solidFill>
              </a:endParaRPr>
            </a:p>
          </p:txBody>
        </p:sp>
        <p:sp>
          <p:nvSpPr>
            <p:cNvPr id="6" name="テキスト ボックス 5">
              <a:extLst>
                <a:ext uri="{FF2B5EF4-FFF2-40B4-BE49-F238E27FC236}">
                  <a16:creationId xmlns:a16="http://schemas.microsoft.com/office/drawing/2014/main" id="{890DCD91-741A-63A6-7760-B808BC77C05B}"/>
                </a:ext>
              </a:extLst>
            </p:cNvPr>
            <p:cNvSpPr txBox="1"/>
            <p:nvPr/>
          </p:nvSpPr>
          <p:spPr>
            <a:xfrm>
              <a:off x="-64104" y="-6132"/>
              <a:ext cx="9121560" cy="292388"/>
            </a:xfrm>
            <a:prstGeom prst="rect">
              <a:avLst/>
            </a:prstGeom>
            <a:noFill/>
          </p:spPr>
          <p:txBody>
            <a:bodyPr wrap="square" rtlCol="0">
              <a:spAutoFit/>
            </a:bodyPr>
            <a:lstStyle/>
            <a:p>
              <a:pPr algn="ctr"/>
              <a:r>
                <a:rPr kumimoji="1" lang="ja-JP" altLang="en-US" sz="1300" spc="-120" dirty="0">
                  <a:solidFill>
                    <a:schemeClr val="bg1"/>
                  </a:solidFill>
                  <a:latin typeface="+mj-ea"/>
                  <a:ea typeface="+mj-ea"/>
                </a:rPr>
                <a:t>令和</a:t>
              </a:r>
              <a:r>
                <a:rPr lang="ja-JP" altLang="en-US" sz="1300" spc="-120" dirty="0">
                  <a:solidFill>
                    <a:schemeClr val="bg1"/>
                  </a:solidFill>
                  <a:latin typeface="+mj-ea"/>
                  <a:ea typeface="+mj-ea"/>
                </a:rPr>
                <a:t>○</a:t>
              </a:r>
              <a:r>
                <a:rPr kumimoji="1" lang="ja-JP" altLang="en-US" sz="1300" spc="-120" dirty="0">
                  <a:solidFill>
                    <a:schemeClr val="bg1"/>
                  </a:solidFill>
                  <a:latin typeface="+mj-ea"/>
                  <a:ea typeface="+mj-ea"/>
                </a:rPr>
                <a:t>年度「専修学校による地域産業中核的人材養成事業」企画提案書</a:t>
              </a:r>
              <a:r>
                <a:rPr kumimoji="1" lang="ja-JP" altLang="en-US" sz="1050" spc="-120" dirty="0">
                  <a:solidFill>
                    <a:schemeClr val="bg1"/>
                  </a:solidFill>
                  <a:latin typeface="+mj-ea"/>
                  <a:ea typeface="+mj-ea"/>
                </a:rPr>
                <a:t>（人口減少地域の職業人材を確保するための専修学校振興プログラム）</a:t>
              </a:r>
              <a:r>
                <a:rPr kumimoji="1" lang="en-US" altLang="ja-JP" sz="1050" spc="-120" dirty="0">
                  <a:solidFill>
                    <a:schemeClr val="bg1"/>
                  </a:solidFill>
                  <a:latin typeface="+mj-ea"/>
                  <a:ea typeface="+mj-ea"/>
                </a:rPr>
                <a:t>(</a:t>
              </a:r>
              <a:fld id="{C22BDEFC-2EBD-4631-AC6E-1FA082F69B7C}" type="slidenum">
                <a:rPr kumimoji="1" lang="en-US" altLang="ja-JP" sz="1050" spc="-120" smtClean="0">
                  <a:solidFill>
                    <a:schemeClr val="bg1"/>
                  </a:solidFill>
                  <a:latin typeface="+mj-ea"/>
                  <a:ea typeface="+mj-ea"/>
                </a:rPr>
                <a:t>2</a:t>
              </a:fld>
              <a:r>
                <a:rPr lang="en-US" altLang="ja-JP" sz="1050" spc="-120" dirty="0">
                  <a:solidFill>
                    <a:schemeClr val="bg1"/>
                  </a:solidFill>
                  <a:latin typeface="+mj-ea"/>
                  <a:ea typeface="+mj-ea"/>
                </a:rPr>
                <a:t>/17</a:t>
              </a:r>
              <a:r>
                <a:rPr kumimoji="1" lang="en-US" altLang="ja-JP" sz="1050" spc="-120" dirty="0">
                  <a:solidFill>
                    <a:schemeClr val="bg1"/>
                  </a:solidFill>
                  <a:latin typeface="+mj-ea"/>
                  <a:ea typeface="+mj-ea"/>
                </a:rPr>
                <a:t>)</a:t>
              </a:r>
              <a:endParaRPr kumimoji="1" lang="ja-JP" altLang="en-US" sz="1050" spc="-120" dirty="0">
                <a:solidFill>
                  <a:schemeClr val="bg1"/>
                </a:solidFill>
                <a:latin typeface="+mj-ea"/>
                <a:ea typeface="+mj-ea"/>
              </a:endParaRPr>
            </a:p>
          </p:txBody>
        </p:sp>
      </p:grpSp>
    </p:spTree>
    <p:extLst>
      <p:ext uri="{BB962C8B-B14F-4D97-AF65-F5344CB8AC3E}">
        <p14:creationId xmlns:p14="http://schemas.microsoft.com/office/powerpoint/2010/main" val="1040644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18976" y="380960"/>
            <a:ext cx="8102376" cy="286891"/>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当該教育カリキュラム・プログラム（地域活性化型／国家戦略付随型）／調査研究が必要な背景①</a:t>
            </a:r>
          </a:p>
        </p:txBody>
      </p:sp>
      <p:sp>
        <p:nvSpPr>
          <p:cNvPr id="9" name="テキスト ボックス 8"/>
          <p:cNvSpPr txBox="1"/>
          <p:nvPr/>
        </p:nvSpPr>
        <p:spPr>
          <a:xfrm>
            <a:off x="128464" y="2204864"/>
            <a:ext cx="9649072" cy="3046988"/>
          </a:xfrm>
          <a:prstGeom prst="rect">
            <a:avLst/>
          </a:prstGeom>
          <a:noFill/>
          <a:ln>
            <a:solidFill>
              <a:srgbClr val="62AB37"/>
            </a:solidFill>
            <a:prstDash val="dash"/>
          </a:ln>
        </p:spPr>
        <p:txBody>
          <a:bodyPr wrap="square" rtlCol="0">
            <a:spAutoFit/>
          </a:bodyPr>
          <a:lstStyle/>
          <a:p>
            <a:endParaRPr lang="en-US" altLang="ja-JP" sz="1200" dirty="0">
              <a:solidFill>
                <a:srgbClr val="FFC000"/>
              </a:solidFill>
            </a:endParaRPr>
          </a:p>
          <a:p>
            <a:r>
              <a:rPr lang="ja-JP" altLang="en-US" sz="1200" dirty="0">
                <a:solidFill>
                  <a:srgbClr val="FFC000"/>
                </a:solidFill>
              </a:rPr>
              <a:t>▼様式自由</a:t>
            </a:r>
            <a:endParaRPr lang="en-US" altLang="ja-JP" sz="1200" dirty="0">
              <a:solidFill>
                <a:srgbClr val="FFC000"/>
              </a:solidFill>
            </a:endParaRPr>
          </a:p>
          <a:p>
            <a:endParaRPr lang="en-US" altLang="ja-JP" sz="1200" dirty="0">
              <a:solidFill>
                <a:srgbClr val="FFC000"/>
              </a:solidFill>
            </a:endParaRPr>
          </a:p>
          <a:p>
            <a:pPr marL="92075" indent="-92075"/>
            <a:r>
              <a:rPr lang="ja-JP" altLang="en-US" sz="1200" dirty="0">
                <a:solidFill>
                  <a:srgbClr val="FFC000"/>
                </a:solidFill>
              </a:rPr>
              <a:t>▼社会的移動と出生率の低下により</a:t>
            </a:r>
            <a:r>
              <a:rPr lang="en-US" altLang="ja-JP" sz="1200" dirty="0">
                <a:solidFill>
                  <a:srgbClr val="FFC000"/>
                </a:solidFill>
              </a:rPr>
              <a:t>18</a:t>
            </a:r>
            <a:r>
              <a:rPr lang="ja-JP" altLang="en-US" sz="1200" dirty="0">
                <a:solidFill>
                  <a:srgbClr val="FFC000"/>
                </a:solidFill>
              </a:rPr>
              <a:t>歳人口が減少する中、専修学校が地域産業における中核的職業人材を養成し、地域の生活サービス維持・向上へとつなげるため、当該教育カリキュラム・プログラム／調査研究の実施が必要であるとする根拠を記載する（申請分野・職種において、今後どのような変化が起こる見込みがあるのか、変化を踏まえるとどのような人材が必要となるのか、当該人材の育成をどのように専修学校が担っていくのか、選ばれる専修学校となるためにどのような取組が必要なのか、地域への定着の促進をどのように図っていくのかを分析し記載すること）。</a:t>
            </a:r>
            <a:endParaRPr lang="en-US" altLang="ja-JP" sz="1200" dirty="0">
              <a:solidFill>
                <a:srgbClr val="FFC000"/>
              </a:solidFill>
            </a:endParaRPr>
          </a:p>
          <a:p>
            <a:endParaRPr lang="en-US" altLang="ja-JP" sz="1200" dirty="0">
              <a:solidFill>
                <a:srgbClr val="FFC000"/>
              </a:solidFill>
            </a:endParaRPr>
          </a:p>
          <a:p>
            <a:pPr marL="92075" indent="-92075"/>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１１ポイント以上とすること。ただし、記載すべき事項が多く、枠に入り切らない場合のみ文字のポイントを調整しても構わないが、極端に小さくならないよう注意すること。</a:t>
            </a:r>
          </a:p>
          <a:p>
            <a:endParaRPr lang="en-US" altLang="ja-JP" sz="1200" dirty="0">
              <a:solidFill>
                <a:srgbClr val="FFC000"/>
              </a:solidFill>
              <a:latin typeface="+mn-ea"/>
            </a:endParaRPr>
          </a:p>
          <a:p>
            <a:r>
              <a:rPr lang="en-US" altLang="ja-JP" sz="1200" b="1" dirty="0">
                <a:solidFill>
                  <a:srgbClr val="FFC000"/>
                </a:solidFill>
                <a:latin typeface="+mn-ea"/>
              </a:rPr>
              <a:t>※</a:t>
            </a:r>
            <a:r>
              <a:rPr lang="ja-JP" altLang="en-US" sz="1200" b="1" dirty="0">
                <a:solidFill>
                  <a:srgbClr val="FFC000"/>
                </a:solidFill>
                <a:latin typeface="+mn-ea"/>
              </a:rPr>
              <a:t>企画提案を行う事業メニュー（人口減少地域の職業人材を確保するための専修学校の教育モデル開発または教育モデルに係る調査研究）に応じて見出しを修正（「教育カリキュラム・プログラム（地域活性化型）」、 「教育カリキュラム・プログラム（国家戦略付随型）」または「調査研究」のいずれか一つを残す）し、必要な内容を記載すること。</a:t>
            </a:r>
            <a:endParaRPr lang="en-US" altLang="ja-JP" sz="1200" b="1" dirty="0">
              <a:solidFill>
                <a:srgbClr val="FFC000"/>
              </a:solidFill>
              <a:latin typeface="+mn-ea"/>
            </a:endParaRPr>
          </a:p>
          <a:p>
            <a:endParaRPr lang="ja-JP" altLang="en-US" sz="1200" dirty="0">
              <a:solidFill>
                <a:srgbClr val="FFC000"/>
              </a:solidFill>
            </a:endParaRPr>
          </a:p>
        </p:txBody>
      </p:sp>
      <p:grpSp>
        <p:nvGrpSpPr>
          <p:cNvPr id="2" name="グループ化 1">
            <a:extLst>
              <a:ext uri="{FF2B5EF4-FFF2-40B4-BE49-F238E27FC236}">
                <a16:creationId xmlns:a16="http://schemas.microsoft.com/office/drawing/2014/main" id="{669FE2A3-3AE3-98A6-A7D4-CA43F6BB43B1}"/>
              </a:ext>
            </a:extLst>
          </p:cNvPr>
          <p:cNvGrpSpPr/>
          <p:nvPr/>
        </p:nvGrpSpPr>
        <p:grpSpPr>
          <a:xfrm>
            <a:off x="-64104" y="-6132"/>
            <a:ext cx="10154960" cy="361208"/>
            <a:chOff x="-64104" y="-6132"/>
            <a:chExt cx="10154960" cy="361208"/>
          </a:xfrm>
        </p:grpSpPr>
        <p:sp>
          <p:nvSpPr>
            <p:cNvPr id="3" name="正方形/長方形 2">
              <a:extLst>
                <a:ext uri="{FF2B5EF4-FFF2-40B4-BE49-F238E27FC236}">
                  <a16:creationId xmlns:a16="http://schemas.microsoft.com/office/drawing/2014/main" id="{D3BD58B3-B18E-C6B5-FDB3-DAAC530E2A8C}"/>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a:extLst>
                <a:ext uri="{FF2B5EF4-FFF2-40B4-BE49-F238E27FC236}">
                  <a16:creationId xmlns:a16="http://schemas.microsoft.com/office/drawing/2014/main" id="{E57590EB-F1A7-024F-488E-4641B4A7E1CA}"/>
                </a:ext>
              </a:extLst>
            </p:cNvPr>
            <p:cNvSpPr txBox="1"/>
            <p:nvPr/>
          </p:nvSpPr>
          <p:spPr>
            <a:xfrm>
              <a:off x="8841432" y="23416"/>
              <a:ext cx="1249424" cy="261610"/>
            </a:xfrm>
            <a:prstGeom prst="rect">
              <a:avLst/>
            </a:prstGeom>
            <a:noFill/>
          </p:spPr>
          <p:txBody>
            <a:bodyPr wrap="square" rtlCol="0">
              <a:spAutoFit/>
            </a:bodyPr>
            <a:lstStyle/>
            <a:p>
              <a:pPr algn="ctr"/>
              <a:r>
                <a:rPr lang="en-US" altLang="ja-JP" sz="1050" b="1" dirty="0">
                  <a:solidFill>
                    <a:schemeClr val="bg1"/>
                  </a:solidFill>
                </a:rPr>
                <a:t>【</a:t>
              </a:r>
              <a:r>
                <a:rPr kumimoji="1" lang="ja-JP" altLang="en-US" sz="1050" b="1" dirty="0">
                  <a:solidFill>
                    <a:schemeClr val="bg1"/>
                  </a:solidFill>
                </a:rPr>
                <a:t>様式１－１</a:t>
              </a:r>
              <a:r>
                <a:rPr kumimoji="1" lang="en-US" altLang="ja-JP" sz="1050" b="1" dirty="0">
                  <a:solidFill>
                    <a:schemeClr val="bg1"/>
                  </a:solidFill>
                </a:rPr>
                <a:t>】</a:t>
              </a:r>
              <a:endParaRPr kumimoji="1" lang="ja-JP" altLang="en-US" sz="1050" b="1" dirty="0">
                <a:solidFill>
                  <a:schemeClr val="bg1"/>
                </a:solidFill>
              </a:endParaRPr>
            </a:p>
          </p:txBody>
        </p:sp>
        <p:sp>
          <p:nvSpPr>
            <p:cNvPr id="5" name="テキスト ボックス 4">
              <a:extLst>
                <a:ext uri="{FF2B5EF4-FFF2-40B4-BE49-F238E27FC236}">
                  <a16:creationId xmlns:a16="http://schemas.microsoft.com/office/drawing/2014/main" id="{DE18E248-3143-3667-3E0C-83D566B25979}"/>
                </a:ext>
              </a:extLst>
            </p:cNvPr>
            <p:cNvSpPr txBox="1"/>
            <p:nvPr/>
          </p:nvSpPr>
          <p:spPr>
            <a:xfrm>
              <a:off x="-64104" y="-6132"/>
              <a:ext cx="9121560" cy="292388"/>
            </a:xfrm>
            <a:prstGeom prst="rect">
              <a:avLst/>
            </a:prstGeom>
            <a:noFill/>
          </p:spPr>
          <p:txBody>
            <a:bodyPr wrap="square" rtlCol="0">
              <a:spAutoFit/>
            </a:bodyPr>
            <a:lstStyle/>
            <a:p>
              <a:pPr algn="ctr"/>
              <a:r>
                <a:rPr kumimoji="1" lang="ja-JP" altLang="en-US" sz="1300" spc="-120" dirty="0">
                  <a:solidFill>
                    <a:schemeClr val="bg1"/>
                  </a:solidFill>
                  <a:latin typeface="+mj-ea"/>
                  <a:ea typeface="+mj-ea"/>
                </a:rPr>
                <a:t>令和</a:t>
              </a:r>
              <a:r>
                <a:rPr lang="ja-JP" altLang="en-US" sz="1300" spc="-120" dirty="0">
                  <a:solidFill>
                    <a:schemeClr val="bg1"/>
                  </a:solidFill>
                  <a:latin typeface="+mj-ea"/>
                  <a:ea typeface="+mj-ea"/>
                </a:rPr>
                <a:t>○</a:t>
              </a:r>
              <a:r>
                <a:rPr kumimoji="1" lang="ja-JP" altLang="en-US" sz="1300" spc="-120" dirty="0">
                  <a:solidFill>
                    <a:schemeClr val="bg1"/>
                  </a:solidFill>
                  <a:latin typeface="+mj-ea"/>
                  <a:ea typeface="+mj-ea"/>
                </a:rPr>
                <a:t>年度「専修学校による地域産業中核的人材養成事業」企画提案書</a:t>
              </a:r>
              <a:r>
                <a:rPr kumimoji="1" lang="ja-JP" altLang="en-US" sz="1050" spc="-120" dirty="0">
                  <a:solidFill>
                    <a:schemeClr val="bg1"/>
                  </a:solidFill>
                  <a:latin typeface="+mj-ea"/>
                  <a:ea typeface="+mj-ea"/>
                </a:rPr>
                <a:t>（人口減少地域の職業人材を確保するための専修学校振興プログラム）</a:t>
              </a:r>
              <a:r>
                <a:rPr kumimoji="1" lang="en-US" altLang="ja-JP" sz="1050" spc="-120" dirty="0">
                  <a:solidFill>
                    <a:schemeClr val="bg1"/>
                  </a:solidFill>
                  <a:latin typeface="+mj-ea"/>
                  <a:ea typeface="+mj-ea"/>
                </a:rPr>
                <a:t>(</a:t>
              </a:r>
              <a:fld id="{C22BDEFC-2EBD-4631-AC6E-1FA082F69B7C}" type="slidenum">
                <a:rPr kumimoji="1" lang="en-US" altLang="ja-JP" sz="1050" spc="-120" smtClean="0">
                  <a:solidFill>
                    <a:schemeClr val="bg1"/>
                  </a:solidFill>
                  <a:latin typeface="+mj-ea"/>
                  <a:ea typeface="+mj-ea"/>
                </a:rPr>
                <a:t>3</a:t>
              </a:fld>
              <a:r>
                <a:rPr lang="en-US" altLang="ja-JP" sz="1050" spc="-120" dirty="0">
                  <a:solidFill>
                    <a:schemeClr val="bg1"/>
                  </a:solidFill>
                  <a:latin typeface="+mj-ea"/>
                  <a:ea typeface="+mj-ea"/>
                </a:rPr>
                <a:t>/17</a:t>
              </a:r>
              <a:r>
                <a:rPr kumimoji="1" lang="en-US" altLang="ja-JP" sz="1050" spc="-120" dirty="0">
                  <a:solidFill>
                    <a:schemeClr val="bg1"/>
                  </a:solidFill>
                  <a:latin typeface="+mj-ea"/>
                  <a:ea typeface="+mj-ea"/>
                </a:rPr>
                <a:t>)</a:t>
              </a:r>
              <a:endParaRPr kumimoji="1" lang="ja-JP" altLang="en-US" sz="1050" spc="-120" dirty="0">
                <a:solidFill>
                  <a:schemeClr val="bg1"/>
                </a:solidFill>
                <a:latin typeface="+mj-ea"/>
                <a:ea typeface="+mj-ea"/>
              </a:endParaRPr>
            </a:p>
          </p:txBody>
        </p:sp>
      </p:grpSp>
    </p:spTree>
    <p:extLst>
      <p:ext uri="{BB962C8B-B14F-4D97-AF65-F5344CB8AC3E}">
        <p14:creationId xmlns:p14="http://schemas.microsoft.com/office/powerpoint/2010/main" val="392175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D96A3D13-DA1C-C378-D130-D8EE5BD64668}"/>
              </a:ext>
            </a:extLst>
          </p:cNvPr>
          <p:cNvSpPr txBox="1"/>
          <p:nvPr/>
        </p:nvSpPr>
        <p:spPr>
          <a:xfrm>
            <a:off x="128464" y="2204864"/>
            <a:ext cx="9649072" cy="3046988"/>
          </a:xfrm>
          <a:prstGeom prst="rect">
            <a:avLst/>
          </a:prstGeom>
          <a:noFill/>
          <a:ln>
            <a:solidFill>
              <a:srgbClr val="62AB37"/>
            </a:solidFill>
            <a:prstDash val="dash"/>
          </a:ln>
        </p:spPr>
        <p:txBody>
          <a:bodyPr wrap="square" rtlCol="0">
            <a:spAutoFit/>
          </a:bodyPr>
          <a:lstStyle/>
          <a:p>
            <a:endParaRPr lang="en-US" altLang="ja-JP" sz="1200" dirty="0">
              <a:solidFill>
                <a:srgbClr val="FFC000"/>
              </a:solidFill>
            </a:endParaRPr>
          </a:p>
          <a:p>
            <a:r>
              <a:rPr lang="ja-JP" altLang="en-US" sz="1200" dirty="0">
                <a:solidFill>
                  <a:srgbClr val="FFC000"/>
                </a:solidFill>
              </a:rPr>
              <a:t>▼様式自由</a:t>
            </a:r>
            <a:endParaRPr lang="en-US" altLang="ja-JP" sz="1200" dirty="0">
              <a:solidFill>
                <a:srgbClr val="FFC000"/>
              </a:solidFill>
            </a:endParaRPr>
          </a:p>
          <a:p>
            <a:endParaRPr lang="en-US" altLang="ja-JP" sz="1200" dirty="0">
              <a:solidFill>
                <a:srgbClr val="FFC000"/>
              </a:solidFill>
            </a:endParaRPr>
          </a:p>
          <a:p>
            <a:pPr marL="92075" indent="-92075"/>
            <a:r>
              <a:rPr lang="ja-JP" altLang="en-US" sz="1200" dirty="0">
                <a:solidFill>
                  <a:srgbClr val="FFC000"/>
                </a:solidFill>
              </a:rPr>
              <a:t>▼社会的移動と出生率の低下により</a:t>
            </a:r>
            <a:r>
              <a:rPr lang="en-US" altLang="ja-JP" sz="1200" dirty="0">
                <a:solidFill>
                  <a:srgbClr val="FFC000"/>
                </a:solidFill>
              </a:rPr>
              <a:t>18</a:t>
            </a:r>
            <a:r>
              <a:rPr lang="ja-JP" altLang="en-US" sz="1200" dirty="0">
                <a:solidFill>
                  <a:srgbClr val="FFC000"/>
                </a:solidFill>
              </a:rPr>
              <a:t>歳人口が減少する中、専修学校が地域産業における中核的職業人材を養成し、地域の生活サービス維持・向上へとつなげるため、当該教育カリキュラム・プログラム／調査研究の実施が必要であるとする根拠を記載する（申請分野・職種において、今後どのような変化が起こる見込みがあるのか、変化を踏まえるとどのような人材が必要となるのか、当該人材の育成をどのように専修学校が担っていくのか、選ばれる専修学校となるためにどのような取組が必要なのか、地域への定着の促進をどのように図っていくのかを分析し記載すること）。</a:t>
            </a:r>
            <a:endParaRPr lang="en-US" altLang="ja-JP" sz="1200" dirty="0">
              <a:solidFill>
                <a:srgbClr val="FFC000"/>
              </a:solidFill>
            </a:endParaRPr>
          </a:p>
          <a:p>
            <a:endParaRPr lang="en-US" altLang="ja-JP" sz="1200" dirty="0">
              <a:solidFill>
                <a:srgbClr val="FFC000"/>
              </a:solidFill>
            </a:endParaRPr>
          </a:p>
          <a:p>
            <a:pPr marL="92075" indent="-92075"/>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１１ポイント以上とすること。ただし、記載すべき事項が多く、枠に入り切らない場合のみ文字のポイントを調整しても構わないが、極端に小さくならないよう注意すること。</a:t>
            </a:r>
          </a:p>
          <a:p>
            <a:endParaRPr lang="en-US" altLang="ja-JP" sz="1200" dirty="0">
              <a:solidFill>
                <a:srgbClr val="FFC000"/>
              </a:solidFill>
              <a:latin typeface="+mn-ea"/>
            </a:endParaRPr>
          </a:p>
          <a:p>
            <a:r>
              <a:rPr lang="en-US" altLang="ja-JP" sz="1200" b="1" dirty="0">
                <a:solidFill>
                  <a:srgbClr val="FFC000"/>
                </a:solidFill>
                <a:latin typeface="+mn-ea"/>
              </a:rPr>
              <a:t>※</a:t>
            </a:r>
            <a:r>
              <a:rPr lang="ja-JP" altLang="en-US" sz="1200" b="1" dirty="0">
                <a:solidFill>
                  <a:srgbClr val="FFC000"/>
                </a:solidFill>
                <a:latin typeface="+mn-ea"/>
              </a:rPr>
              <a:t>企画提案を行う事業メニュー（人口減少地域の職業人材を確保するための専修学校の教育モデル開発または教育モデルに係る調査研究）に応じて見出しを修正（「教育カリキュラム・プログラム（地域活性化型）」、 「教育カリキュラム・プログラム（国家戦略付随型）」または「調査研究」のいずれか一つを残す）し、必要な内容を記載すること。</a:t>
            </a:r>
            <a:endParaRPr lang="en-US" altLang="ja-JP" sz="1200" b="1" dirty="0">
              <a:solidFill>
                <a:srgbClr val="FFC000"/>
              </a:solidFill>
              <a:latin typeface="+mn-ea"/>
            </a:endParaRPr>
          </a:p>
          <a:p>
            <a:endParaRPr lang="ja-JP" altLang="en-US" sz="1200" dirty="0">
              <a:solidFill>
                <a:srgbClr val="FFC000"/>
              </a:solidFill>
            </a:endParaRPr>
          </a:p>
        </p:txBody>
      </p:sp>
      <p:grpSp>
        <p:nvGrpSpPr>
          <p:cNvPr id="4" name="グループ化 3">
            <a:extLst>
              <a:ext uri="{FF2B5EF4-FFF2-40B4-BE49-F238E27FC236}">
                <a16:creationId xmlns:a16="http://schemas.microsoft.com/office/drawing/2014/main" id="{99470268-3B09-689E-DA82-43C1E5FB7CEC}"/>
              </a:ext>
            </a:extLst>
          </p:cNvPr>
          <p:cNvGrpSpPr/>
          <p:nvPr/>
        </p:nvGrpSpPr>
        <p:grpSpPr>
          <a:xfrm>
            <a:off x="-64104" y="-6132"/>
            <a:ext cx="10154960" cy="361208"/>
            <a:chOff x="-64104" y="-6132"/>
            <a:chExt cx="10154960" cy="361208"/>
          </a:xfrm>
        </p:grpSpPr>
        <p:sp>
          <p:nvSpPr>
            <p:cNvPr id="5" name="正方形/長方形 4">
              <a:extLst>
                <a:ext uri="{FF2B5EF4-FFF2-40B4-BE49-F238E27FC236}">
                  <a16:creationId xmlns:a16="http://schemas.microsoft.com/office/drawing/2014/main" id="{CBAE9E79-B9C6-C0E6-B41B-C54B01DFA345}"/>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F87BDDB7-DEBE-CD64-F7BA-D26C13E4475F}"/>
                </a:ext>
              </a:extLst>
            </p:cNvPr>
            <p:cNvSpPr txBox="1"/>
            <p:nvPr/>
          </p:nvSpPr>
          <p:spPr>
            <a:xfrm>
              <a:off x="8841432" y="23416"/>
              <a:ext cx="1249424" cy="261610"/>
            </a:xfrm>
            <a:prstGeom prst="rect">
              <a:avLst/>
            </a:prstGeom>
            <a:noFill/>
          </p:spPr>
          <p:txBody>
            <a:bodyPr wrap="square" rtlCol="0">
              <a:spAutoFit/>
            </a:bodyPr>
            <a:lstStyle/>
            <a:p>
              <a:pPr algn="ctr"/>
              <a:r>
                <a:rPr lang="en-US" altLang="ja-JP" sz="1050" b="1" dirty="0">
                  <a:solidFill>
                    <a:schemeClr val="bg1"/>
                  </a:solidFill>
                </a:rPr>
                <a:t>【</a:t>
              </a:r>
              <a:r>
                <a:rPr kumimoji="1" lang="ja-JP" altLang="en-US" sz="1050" b="1" dirty="0">
                  <a:solidFill>
                    <a:schemeClr val="bg1"/>
                  </a:solidFill>
                </a:rPr>
                <a:t>様式１－１</a:t>
              </a:r>
              <a:r>
                <a:rPr kumimoji="1" lang="en-US" altLang="ja-JP" sz="1050" b="1" dirty="0">
                  <a:solidFill>
                    <a:schemeClr val="bg1"/>
                  </a:solidFill>
                </a:rPr>
                <a:t>】</a:t>
              </a:r>
              <a:endParaRPr kumimoji="1" lang="ja-JP" altLang="en-US" sz="1050" b="1" dirty="0">
                <a:solidFill>
                  <a:schemeClr val="bg1"/>
                </a:solidFill>
              </a:endParaRPr>
            </a:p>
          </p:txBody>
        </p:sp>
        <p:sp>
          <p:nvSpPr>
            <p:cNvPr id="7" name="テキスト ボックス 6">
              <a:extLst>
                <a:ext uri="{FF2B5EF4-FFF2-40B4-BE49-F238E27FC236}">
                  <a16:creationId xmlns:a16="http://schemas.microsoft.com/office/drawing/2014/main" id="{BDF17D11-4708-7C4A-1FE8-68C3CE699682}"/>
                </a:ext>
              </a:extLst>
            </p:cNvPr>
            <p:cNvSpPr txBox="1"/>
            <p:nvPr/>
          </p:nvSpPr>
          <p:spPr>
            <a:xfrm>
              <a:off x="-64104" y="-6132"/>
              <a:ext cx="9121560" cy="292388"/>
            </a:xfrm>
            <a:prstGeom prst="rect">
              <a:avLst/>
            </a:prstGeom>
            <a:noFill/>
          </p:spPr>
          <p:txBody>
            <a:bodyPr wrap="square" rtlCol="0">
              <a:spAutoFit/>
            </a:bodyPr>
            <a:lstStyle/>
            <a:p>
              <a:pPr algn="ctr"/>
              <a:r>
                <a:rPr kumimoji="1" lang="ja-JP" altLang="en-US" sz="1300" spc="-120" dirty="0">
                  <a:solidFill>
                    <a:schemeClr val="bg1"/>
                  </a:solidFill>
                  <a:latin typeface="+mj-ea"/>
                  <a:ea typeface="+mj-ea"/>
                </a:rPr>
                <a:t>令和</a:t>
              </a:r>
              <a:r>
                <a:rPr lang="ja-JP" altLang="en-US" sz="1300" spc="-120" dirty="0">
                  <a:solidFill>
                    <a:schemeClr val="bg1"/>
                  </a:solidFill>
                  <a:latin typeface="+mj-ea"/>
                  <a:ea typeface="+mj-ea"/>
                </a:rPr>
                <a:t>○</a:t>
              </a:r>
              <a:r>
                <a:rPr kumimoji="1" lang="ja-JP" altLang="en-US" sz="1300" spc="-120" dirty="0">
                  <a:solidFill>
                    <a:schemeClr val="bg1"/>
                  </a:solidFill>
                  <a:latin typeface="+mj-ea"/>
                  <a:ea typeface="+mj-ea"/>
                </a:rPr>
                <a:t>年度「専修学校による地域産業中核的人材養成事業」企画提案書</a:t>
              </a:r>
              <a:r>
                <a:rPr kumimoji="1" lang="ja-JP" altLang="en-US" sz="1050" spc="-120" dirty="0">
                  <a:solidFill>
                    <a:schemeClr val="bg1"/>
                  </a:solidFill>
                  <a:latin typeface="+mj-ea"/>
                  <a:ea typeface="+mj-ea"/>
                </a:rPr>
                <a:t>（人口減少地域の職業人材を確保するための専修学校振興プログラム）</a:t>
              </a:r>
              <a:r>
                <a:rPr kumimoji="1" lang="en-US" altLang="ja-JP" sz="1050" spc="-120" dirty="0">
                  <a:solidFill>
                    <a:schemeClr val="bg1"/>
                  </a:solidFill>
                  <a:latin typeface="+mj-ea"/>
                  <a:ea typeface="+mj-ea"/>
                </a:rPr>
                <a:t>(</a:t>
              </a:r>
              <a:fld id="{C22BDEFC-2EBD-4631-AC6E-1FA082F69B7C}" type="slidenum">
                <a:rPr kumimoji="1" lang="en-US" altLang="ja-JP" sz="1050" spc="-120" smtClean="0">
                  <a:solidFill>
                    <a:schemeClr val="bg1"/>
                  </a:solidFill>
                  <a:latin typeface="+mj-ea"/>
                  <a:ea typeface="+mj-ea"/>
                </a:rPr>
                <a:t>4</a:t>
              </a:fld>
              <a:r>
                <a:rPr lang="en-US" altLang="ja-JP" sz="1050" spc="-120" dirty="0">
                  <a:solidFill>
                    <a:schemeClr val="bg1"/>
                  </a:solidFill>
                  <a:latin typeface="+mj-ea"/>
                  <a:ea typeface="+mj-ea"/>
                </a:rPr>
                <a:t>/17</a:t>
              </a:r>
              <a:r>
                <a:rPr kumimoji="1" lang="en-US" altLang="ja-JP" sz="1050" spc="-120" dirty="0">
                  <a:solidFill>
                    <a:schemeClr val="bg1"/>
                  </a:solidFill>
                  <a:latin typeface="+mj-ea"/>
                  <a:ea typeface="+mj-ea"/>
                </a:rPr>
                <a:t>)</a:t>
              </a:r>
              <a:endParaRPr kumimoji="1" lang="ja-JP" altLang="en-US" sz="1050" spc="-120" dirty="0">
                <a:solidFill>
                  <a:schemeClr val="bg1"/>
                </a:solidFill>
                <a:latin typeface="+mj-ea"/>
                <a:ea typeface="+mj-ea"/>
              </a:endParaRPr>
            </a:p>
          </p:txBody>
        </p:sp>
      </p:grpSp>
      <p:sp>
        <p:nvSpPr>
          <p:cNvPr id="8" name="角丸四角形 5">
            <a:extLst>
              <a:ext uri="{FF2B5EF4-FFF2-40B4-BE49-F238E27FC236}">
                <a16:creationId xmlns:a16="http://schemas.microsoft.com/office/drawing/2014/main" id="{D864B08A-34D4-722C-318A-10356F0379A0}"/>
              </a:ext>
            </a:extLst>
          </p:cNvPr>
          <p:cNvSpPr/>
          <p:nvPr/>
        </p:nvSpPr>
        <p:spPr>
          <a:xfrm>
            <a:off x="18976" y="380960"/>
            <a:ext cx="8102376" cy="286891"/>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当該教育カリキュラム・プログラム（地域活性化型／国家戦略付随型）／調査研究が必要な背景②</a:t>
            </a:r>
          </a:p>
        </p:txBody>
      </p:sp>
    </p:spTree>
    <p:extLst>
      <p:ext uri="{BB962C8B-B14F-4D97-AF65-F5344CB8AC3E}">
        <p14:creationId xmlns:p14="http://schemas.microsoft.com/office/powerpoint/2010/main" val="752405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9" y="333795"/>
            <a:ext cx="8021005" cy="358901"/>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開発する教育カリキュラム・プログラム（地域活性化型／国家戦略付随型） ／調査研究の概要①</a:t>
            </a:r>
          </a:p>
        </p:txBody>
      </p:sp>
      <p:sp>
        <p:nvSpPr>
          <p:cNvPr id="8" name="テキスト ボックス 7"/>
          <p:cNvSpPr txBox="1"/>
          <p:nvPr/>
        </p:nvSpPr>
        <p:spPr>
          <a:xfrm>
            <a:off x="799004" y="1412776"/>
            <a:ext cx="8280000" cy="5262979"/>
          </a:xfrm>
          <a:prstGeom prst="rect">
            <a:avLst/>
          </a:prstGeom>
          <a:noFill/>
          <a:ln>
            <a:solidFill>
              <a:srgbClr val="62AB37"/>
            </a:solidFill>
            <a:prstDash val="dash"/>
          </a:ln>
        </p:spPr>
        <p:txBody>
          <a:bodyPr wrap="square" rtlCol="0">
            <a:spAutoFit/>
          </a:bodyPr>
          <a:lstStyle/>
          <a:p>
            <a:endParaRPr lang="en-US" altLang="ja-JP" sz="1200" dirty="0">
              <a:solidFill>
                <a:srgbClr val="FFC000"/>
              </a:solidFill>
              <a:latin typeface="+mn-ea"/>
            </a:endParaRPr>
          </a:p>
          <a:p>
            <a:r>
              <a:rPr lang="ja-JP" altLang="en-US" sz="1200" dirty="0">
                <a:solidFill>
                  <a:srgbClr val="FFC000"/>
                </a:solidFill>
                <a:latin typeface="+mn-ea"/>
              </a:rPr>
              <a:t>▼様式自由</a:t>
            </a:r>
            <a:endParaRPr lang="en-US" altLang="ja-JP" sz="1200" dirty="0">
              <a:solidFill>
                <a:srgbClr val="FFC000"/>
              </a:solidFill>
              <a:latin typeface="+mn-ea"/>
            </a:endParaRPr>
          </a:p>
          <a:p>
            <a:endParaRPr lang="en-US" altLang="ja-JP" sz="1200" dirty="0">
              <a:solidFill>
                <a:srgbClr val="FFC000"/>
              </a:solidFill>
              <a:latin typeface="+mn-ea"/>
            </a:endParaRPr>
          </a:p>
          <a:p>
            <a:r>
              <a:rPr lang="ja-JP" altLang="en-US" sz="1200" dirty="0">
                <a:solidFill>
                  <a:srgbClr val="FFC000"/>
                </a:solidFill>
                <a:latin typeface="+mn-ea"/>
              </a:rPr>
              <a:t>▼開発する教育カリキュラム・プログラムの全体像を具体的かつ明確に記載すること。</a:t>
            </a:r>
            <a:endParaRPr lang="en-US" altLang="ja-JP" sz="1200" dirty="0">
              <a:solidFill>
                <a:srgbClr val="FFC000"/>
              </a:solidFill>
              <a:latin typeface="+mn-ea"/>
            </a:endParaRPr>
          </a:p>
          <a:p>
            <a:r>
              <a:rPr lang="ja-JP" altLang="en-US" sz="1200" dirty="0">
                <a:solidFill>
                  <a:srgbClr val="FFC000"/>
                </a:solidFill>
                <a:latin typeface="+mn-ea"/>
              </a:rPr>
              <a:t>　</a:t>
            </a:r>
            <a:r>
              <a:rPr lang="en-US" altLang="ja-JP" sz="1200" dirty="0">
                <a:solidFill>
                  <a:srgbClr val="FFC000"/>
                </a:solidFill>
                <a:latin typeface="+mn-ea"/>
              </a:rPr>
              <a:t>ex)</a:t>
            </a:r>
            <a:r>
              <a:rPr lang="ja-JP" altLang="en-US" sz="1200" dirty="0">
                <a:solidFill>
                  <a:srgbClr val="FFC000"/>
                </a:solidFill>
                <a:latin typeface="+mn-ea"/>
              </a:rPr>
              <a:t> 記載事項例</a:t>
            </a:r>
            <a:endParaRPr lang="en-US" altLang="ja-JP" sz="1200" dirty="0">
              <a:solidFill>
                <a:srgbClr val="FFC000"/>
              </a:solidFill>
              <a:latin typeface="+mn-ea"/>
            </a:endParaRPr>
          </a:p>
          <a:p>
            <a:pPr marL="266700"/>
            <a:r>
              <a:rPr lang="ja-JP" altLang="en-US" sz="1200" dirty="0">
                <a:solidFill>
                  <a:srgbClr val="FFC000"/>
                </a:solidFill>
                <a:latin typeface="+mn-ea"/>
              </a:rPr>
              <a:t>名称、ポリシー、科目構成、各科目の目的、概要、学習成果、単位・時間数　等</a:t>
            </a:r>
            <a:endParaRPr lang="en-US" altLang="ja-JP" sz="1200" dirty="0">
              <a:solidFill>
                <a:srgbClr val="FFC000"/>
              </a:solidFill>
              <a:latin typeface="+mn-ea"/>
            </a:endParaRPr>
          </a:p>
          <a:p>
            <a:pPr marL="361950" indent="-95250"/>
            <a:r>
              <a:rPr lang="en-US" altLang="ja-JP" sz="1200" dirty="0">
                <a:solidFill>
                  <a:srgbClr val="FFC000"/>
                </a:solidFill>
                <a:latin typeface="+mn-ea"/>
              </a:rPr>
              <a:t>※</a:t>
            </a:r>
            <a:r>
              <a:rPr lang="ja-JP" altLang="en-US" sz="1200" dirty="0">
                <a:solidFill>
                  <a:srgbClr val="FFC000"/>
                </a:solidFill>
                <a:latin typeface="+mn-ea"/>
              </a:rPr>
              <a:t>現時点で、シラバスのようにカリキュラム・プログラムを構成する</a:t>
            </a:r>
            <a:r>
              <a:rPr lang="en-US" altLang="ja-JP" sz="1200" dirty="0">
                <a:solidFill>
                  <a:srgbClr val="FFC000"/>
                </a:solidFill>
                <a:latin typeface="+mn-ea"/>
              </a:rPr>
              <a:t>1</a:t>
            </a:r>
            <a:r>
              <a:rPr lang="ja-JP" altLang="en-US" sz="1200" dirty="0">
                <a:solidFill>
                  <a:srgbClr val="FFC000"/>
                </a:solidFill>
                <a:latin typeface="+mn-ea"/>
              </a:rPr>
              <a:t>単位毎の情報を網羅的に記載することを求めている訳ではない（現時点の計画ベースで記載すること）。</a:t>
            </a:r>
            <a:endParaRPr lang="en-US" altLang="ja-JP" sz="1200" dirty="0">
              <a:solidFill>
                <a:srgbClr val="FFC000"/>
              </a:solidFill>
              <a:latin typeface="+mn-ea"/>
            </a:endParaRPr>
          </a:p>
          <a:p>
            <a:pPr marL="361950" indent="-95250">
              <a:tabLst>
                <a:tab pos="266700" algn="l"/>
              </a:tabLst>
            </a:pPr>
            <a:r>
              <a:rPr lang="en-US" altLang="ja-JP" sz="1200" dirty="0">
                <a:solidFill>
                  <a:srgbClr val="FFC000"/>
                </a:solidFill>
                <a:latin typeface="+mn-ea"/>
              </a:rPr>
              <a:t>※</a:t>
            </a:r>
            <a:r>
              <a:rPr lang="ja-JP" altLang="en-US" sz="1200" dirty="0">
                <a:solidFill>
                  <a:srgbClr val="FFC000"/>
                </a:solidFill>
                <a:latin typeface="+mn-ea"/>
              </a:rPr>
              <a:t>　カリキュラム・プログラムの開発のために実施する取組内容を記載するページではないことに留意すること。</a:t>
            </a:r>
            <a:endParaRPr lang="en-US" altLang="ja-JP" sz="1200" dirty="0">
              <a:solidFill>
                <a:srgbClr val="FFC000"/>
              </a:solidFill>
              <a:latin typeface="+mn-ea"/>
            </a:endParaRPr>
          </a:p>
          <a:p>
            <a:endParaRPr lang="en-US" altLang="ja-JP" sz="1200" dirty="0">
              <a:solidFill>
                <a:srgbClr val="FFC000"/>
              </a:solidFill>
              <a:latin typeface="+mn-ea"/>
            </a:endParaRPr>
          </a:p>
          <a:p>
            <a:pPr marL="92075" indent="-92075"/>
            <a:r>
              <a:rPr lang="ja-JP" altLang="en-US" sz="1200" dirty="0">
                <a:solidFill>
                  <a:srgbClr val="FFC000"/>
                </a:solidFill>
                <a:latin typeface="+mn-ea"/>
              </a:rPr>
              <a:t>▼教育カリキュラム・プログラムの開発に当たって、構成する科目全てを一から開発する必要はなく、既存のカリキュラム・プログラムに含まれる科目の改訂及び新規科目の追加により作成して構わない。</a:t>
            </a:r>
            <a:endParaRPr lang="en-US" altLang="ja-JP" sz="1200" dirty="0">
              <a:solidFill>
                <a:srgbClr val="FFC000"/>
              </a:solidFill>
              <a:latin typeface="+mn-ea"/>
            </a:endParaRPr>
          </a:p>
          <a:p>
            <a:pPr marL="92075" indent="-92075"/>
            <a:r>
              <a:rPr lang="ja-JP" altLang="en-US" sz="1200" dirty="0">
                <a:solidFill>
                  <a:srgbClr val="FFC000"/>
                </a:solidFill>
                <a:latin typeface="+mn-ea"/>
              </a:rPr>
              <a:t>　（ただし、本ページには既存科目も含めた教育カリキュラム・プログラムの全体像として記載するとともに、どの部分が既存で、どの部分を今回改定及び新規開発する予定なのか分かるようにすること。）</a:t>
            </a:r>
            <a:endParaRPr lang="en-US" altLang="ja-JP" sz="1200" dirty="0">
              <a:solidFill>
                <a:srgbClr val="FFC000"/>
              </a:solidFill>
              <a:latin typeface="+mn-ea"/>
            </a:endParaRPr>
          </a:p>
          <a:p>
            <a:pPr marL="92075" indent="-92075"/>
            <a:endParaRPr lang="en-US" altLang="ja-JP" sz="1200" dirty="0">
              <a:solidFill>
                <a:srgbClr val="FFC000"/>
              </a:solidFill>
              <a:latin typeface="+mn-ea"/>
            </a:endParaRPr>
          </a:p>
          <a:p>
            <a:pPr marL="92075" indent="-92075"/>
            <a:r>
              <a:rPr lang="ja-JP" altLang="en-US" sz="1200" dirty="0">
                <a:solidFill>
                  <a:srgbClr val="FFC000"/>
                </a:solidFill>
                <a:latin typeface="+mn-ea"/>
              </a:rPr>
              <a:t>▼これまで提案者が実施してきた既存の教育内容や、他の教育機関又は民間教育事業者が実施している既存の教育プログラムでは背景で示した人材育成に対応できない理由を明確に記載するとともに、</a:t>
            </a:r>
            <a:r>
              <a:rPr lang="ja-JP" altLang="en-US" sz="1200" u="sng" dirty="0">
                <a:solidFill>
                  <a:srgbClr val="FFC000"/>
                </a:solidFill>
                <a:latin typeface="+mn-ea"/>
              </a:rPr>
              <a:t>開発する教育プログラムのどのような点において新規性があるのかを記載すること</a:t>
            </a:r>
            <a:r>
              <a:rPr lang="ja-JP" altLang="en-US" sz="1200" dirty="0">
                <a:solidFill>
                  <a:srgbClr val="FFC000"/>
                </a:solidFill>
                <a:latin typeface="+mn-ea"/>
              </a:rPr>
              <a:t>。</a:t>
            </a:r>
            <a:endParaRPr lang="en-US" altLang="ja-JP" sz="1200" dirty="0">
              <a:solidFill>
                <a:srgbClr val="FFC000"/>
              </a:solidFill>
              <a:latin typeface="+mn-ea"/>
            </a:endParaRPr>
          </a:p>
          <a:p>
            <a:pPr marL="92075" indent="-92075"/>
            <a:endParaRPr lang="en-US" altLang="ja-JP" sz="1200" dirty="0">
              <a:solidFill>
                <a:srgbClr val="FFC000"/>
              </a:solidFill>
              <a:latin typeface="+mn-ea"/>
            </a:endParaRPr>
          </a:p>
          <a:p>
            <a:pPr marL="92075" indent="-92075"/>
            <a:r>
              <a:rPr lang="ja-JP" altLang="en-US" sz="1200" dirty="0">
                <a:solidFill>
                  <a:srgbClr val="FFC000"/>
                </a:solidFill>
                <a:latin typeface="+mn-ea"/>
              </a:rPr>
              <a:t>▼</a:t>
            </a:r>
            <a:r>
              <a:rPr lang="ja-JP" altLang="en-US" sz="1200" u="sng" dirty="0">
                <a:solidFill>
                  <a:srgbClr val="FFC000"/>
                </a:solidFill>
                <a:latin typeface="+mn-ea"/>
              </a:rPr>
              <a:t>他の専修学校や教育機関、企業・業界団体、行政機関等と具体的にどのように連携し、当該地域において必要となる教育カリキュラム・プログラムを開発するのかを記載すること</a:t>
            </a:r>
            <a:r>
              <a:rPr lang="ja-JP" altLang="en-US" sz="1200" dirty="0">
                <a:solidFill>
                  <a:srgbClr val="FFC000"/>
                </a:solidFill>
                <a:latin typeface="+mn-ea"/>
              </a:rPr>
              <a:t>。</a:t>
            </a:r>
            <a:endParaRPr lang="en-US" altLang="ja-JP" sz="1200" dirty="0">
              <a:solidFill>
                <a:srgbClr val="FFC000"/>
              </a:solidFill>
              <a:latin typeface="+mn-ea"/>
            </a:endParaRPr>
          </a:p>
          <a:p>
            <a:pPr marL="92075" indent="-92075"/>
            <a:endParaRPr lang="en-US" altLang="ja-JP" sz="1200" dirty="0">
              <a:solidFill>
                <a:srgbClr val="FFC000"/>
              </a:solidFill>
              <a:latin typeface="+mn-ea"/>
            </a:endParaRPr>
          </a:p>
          <a:p>
            <a:pPr marL="92075" indent="-92075"/>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１１ポイント以上とすること。ただし、記載すべき事項が多く、枠に入り切らない場合のみ文字のポイントを調整しても構わないが、極端に小さくならないよう注意すること。</a:t>
            </a:r>
            <a:endParaRPr lang="en-US" altLang="ja-JP" sz="1200" dirty="0">
              <a:solidFill>
                <a:srgbClr val="FFC000"/>
              </a:solidFill>
              <a:latin typeface="+mn-ea"/>
            </a:endParaRPr>
          </a:p>
          <a:p>
            <a:pPr marL="92075" indent="-92075"/>
            <a:endParaRPr lang="en-US" altLang="ja-JP" sz="1200" dirty="0">
              <a:solidFill>
                <a:srgbClr val="FFC000"/>
              </a:solidFill>
              <a:latin typeface="+mn-ea"/>
            </a:endParaRPr>
          </a:p>
          <a:p>
            <a:r>
              <a:rPr lang="en-US" altLang="ja-JP" sz="1200" b="1" dirty="0">
                <a:solidFill>
                  <a:srgbClr val="FFC000"/>
                </a:solidFill>
                <a:latin typeface="+mn-ea"/>
              </a:rPr>
              <a:t>※</a:t>
            </a:r>
            <a:r>
              <a:rPr lang="ja-JP" altLang="en-US" sz="1200" b="1" dirty="0">
                <a:solidFill>
                  <a:srgbClr val="FFC000"/>
                </a:solidFill>
                <a:latin typeface="+mn-ea"/>
              </a:rPr>
              <a:t>企画提案を行う事業メニュー（人口減少地域の職業人材を確保するための専修学校の教育モデル開発または教育モデルに係る調査研究）に応じて見出しを修正（「教育カリキュラム・プログラム（地域活性化型）」、 「教育カリキュラム・プログラム（国家戦略付随型）」または「調査研究」のいずれか一つを残す）し、必要な内容を記載すること。</a:t>
            </a:r>
            <a:endParaRPr lang="en-US" altLang="ja-JP" sz="1200" b="1" dirty="0">
              <a:solidFill>
                <a:srgbClr val="FFC000"/>
              </a:solidFill>
              <a:latin typeface="+mn-ea"/>
            </a:endParaRPr>
          </a:p>
        </p:txBody>
      </p:sp>
      <p:grpSp>
        <p:nvGrpSpPr>
          <p:cNvPr id="2" name="グループ化 1">
            <a:extLst>
              <a:ext uri="{FF2B5EF4-FFF2-40B4-BE49-F238E27FC236}">
                <a16:creationId xmlns:a16="http://schemas.microsoft.com/office/drawing/2014/main" id="{72A9EDDC-AA21-0641-2CD5-F66CCFA23076}"/>
              </a:ext>
            </a:extLst>
          </p:cNvPr>
          <p:cNvGrpSpPr/>
          <p:nvPr/>
        </p:nvGrpSpPr>
        <p:grpSpPr>
          <a:xfrm>
            <a:off x="-64104" y="-6131"/>
            <a:ext cx="10154960" cy="266780"/>
            <a:chOff x="-64104" y="-6132"/>
            <a:chExt cx="10154960" cy="361208"/>
          </a:xfrm>
        </p:grpSpPr>
        <p:sp>
          <p:nvSpPr>
            <p:cNvPr id="3" name="正方形/長方形 2">
              <a:extLst>
                <a:ext uri="{FF2B5EF4-FFF2-40B4-BE49-F238E27FC236}">
                  <a16:creationId xmlns:a16="http://schemas.microsoft.com/office/drawing/2014/main" id="{523913ED-8CE6-71A6-2422-CB6D2F222054}"/>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a:extLst>
                <a:ext uri="{FF2B5EF4-FFF2-40B4-BE49-F238E27FC236}">
                  <a16:creationId xmlns:a16="http://schemas.microsoft.com/office/drawing/2014/main" id="{F1B1A7AF-4EBB-75EA-0306-F132248331A9}"/>
                </a:ext>
              </a:extLst>
            </p:cNvPr>
            <p:cNvSpPr txBox="1"/>
            <p:nvPr/>
          </p:nvSpPr>
          <p:spPr>
            <a:xfrm>
              <a:off x="8841432" y="23416"/>
              <a:ext cx="1249424" cy="261610"/>
            </a:xfrm>
            <a:prstGeom prst="rect">
              <a:avLst/>
            </a:prstGeom>
            <a:noFill/>
          </p:spPr>
          <p:txBody>
            <a:bodyPr wrap="square" rtlCol="0">
              <a:spAutoFit/>
            </a:bodyPr>
            <a:lstStyle/>
            <a:p>
              <a:pPr algn="ctr"/>
              <a:r>
                <a:rPr lang="en-US" altLang="ja-JP" sz="1050" b="1" dirty="0">
                  <a:solidFill>
                    <a:schemeClr val="bg1"/>
                  </a:solidFill>
                </a:rPr>
                <a:t>【</a:t>
              </a:r>
              <a:r>
                <a:rPr kumimoji="1" lang="ja-JP" altLang="en-US" sz="1050" b="1" dirty="0">
                  <a:solidFill>
                    <a:schemeClr val="bg1"/>
                  </a:solidFill>
                </a:rPr>
                <a:t>様式１－１</a:t>
              </a:r>
              <a:r>
                <a:rPr kumimoji="1" lang="en-US" altLang="ja-JP" sz="1050" b="1" dirty="0">
                  <a:solidFill>
                    <a:schemeClr val="bg1"/>
                  </a:solidFill>
                </a:rPr>
                <a:t>】</a:t>
              </a:r>
              <a:endParaRPr kumimoji="1" lang="ja-JP" altLang="en-US" sz="1050" b="1" dirty="0">
                <a:solidFill>
                  <a:schemeClr val="bg1"/>
                </a:solidFill>
              </a:endParaRPr>
            </a:p>
          </p:txBody>
        </p:sp>
        <p:sp>
          <p:nvSpPr>
            <p:cNvPr id="5" name="テキスト ボックス 4">
              <a:extLst>
                <a:ext uri="{FF2B5EF4-FFF2-40B4-BE49-F238E27FC236}">
                  <a16:creationId xmlns:a16="http://schemas.microsoft.com/office/drawing/2014/main" id="{6FE010B5-3BE1-B21E-5340-E61E0B7D40A7}"/>
                </a:ext>
              </a:extLst>
            </p:cNvPr>
            <p:cNvSpPr txBox="1"/>
            <p:nvPr/>
          </p:nvSpPr>
          <p:spPr>
            <a:xfrm>
              <a:off x="-64104" y="-6132"/>
              <a:ext cx="9121560" cy="292388"/>
            </a:xfrm>
            <a:prstGeom prst="rect">
              <a:avLst/>
            </a:prstGeom>
            <a:noFill/>
          </p:spPr>
          <p:txBody>
            <a:bodyPr wrap="square" rtlCol="0">
              <a:spAutoFit/>
            </a:bodyPr>
            <a:lstStyle/>
            <a:p>
              <a:pPr algn="ctr"/>
              <a:r>
                <a:rPr kumimoji="1" lang="ja-JP" altLang="en-US" sz="1300" spc="-120" dirty="0">
                  <a:solidFill>
                    <a:schemeClr val="bg1"/>
                  </a:solidFill>
                  <a:latin typeface="+mj-ea"/>
                  <a:ea typeface="+mj-ea"/>
                </a:rPr>
                <a:t>令和</a:t>
              </a:r>
              <a:r>
                <a:rPr lang="ja-JP" altLang="en-US" sz="1300" spc="-120" dirty="0">
                  <a:solidFill>
                    <a:schemeClr val="bg1"/>
                  </a:solidFill>
                  <a:latin typeface="+mj-ea"/>
                  <a:ea typeface="+mj-ea"/>
                </a:rPr>
                <a:t>○</a:t>
              </a:r>
              <a:r>
                <a:rPr kumimoji="1" lang="ja-JP" altLang="en-US" sz="1300" spc="-120" dirty="0">
                  <a:solidFill>
                    <a:schemeClr val="bg1"/>
                  </a:solidFill>
                  <a:latin typeface="+mj-ea"/>
                  <a:ea typeface="+mj-ea"/>
                </a:rPr>
                <a:t>年度「専修学校による地域産業中核的人材養成事業」企画提案書</a:t>
              </a:r>
              <a:r>
                <a:rPr kumimoji="1" lang="ja-JP" altLang="en-US" sz="1050" spc="-120" dirty="0">
                  <a:solidFill>
                    <a:schemeClr val="bg1"/>
                  </a:solidFill>
                  <a:latin typeface="+mj-ea"/>
                  <a:ea typeface="+mj-ea"/>
                </a:rPr>
                <a:t>（人口減少地域の職業人材を確保するための専修学校振興プログラム）</a:t>
              </a:r>
              <a:r>
                <a:rPr kumimoji="1" lang="en-US" altLang="ja-JP" sz="1050" spc="-120" dirty="0">
                  <a:solidFill>
                    <a:schemeClr val="bg1"/>
                  </a:solidFill>
                  <a:latin typeface="+mj-ea"/>
                  <a:ea typeface="+mj-ea"/>
                </a:rPr>
                <a:t>(</a:t>
              </a:r>
              <a:fld id="{C22BDEFC-2EBD-4631-AC6E-1FA082F69B7C}" type="slidenum">
                <a:rPr kumimoji="1" lang="en-US" altLang="ja-JP" sz="1050" spc="-120" smtClean="0">
                  <a:solidFill>
                    <a:schemeClr val="bg1"/>
                  </a:solidFill>
                  <a:latin typeface="+mj-ea"/>
                  <a:ea typeface="+mj-ea"/>
                </a:rPr>
                <a:t>5</a:t>
              </a:fld>
              <a:r>
                <a:rPr lang="en-US" altLang="ja-JP" sz="1050" spc="-120" dirty="0">
                  <a:solidFill>
                    <a:schemeClr val="bg1"/>
                  </a:solidFill>
                  <a:latin typeface="+mj-ea"/>
                  <a:ea typeface="+mj-ea"/>
                </a:rPr>
                <a:t>/17</a:t>
              </a:r>
              <a:r>
                <a:rPr kumimoji="1" lang="en-US" altLang="ja-JP" sz="1050" spc="-120" dirty="0">
                  <a:solidFill>
                    <a:schemeClr val="bg1"/>
                  </a:solidFill>
                  <a:latin typeface="+mj-ea"/>
                  <a:ea typeface="+mj-ea"/>
                </a:rPr>
                <a:t>)</a:t>
              </a:r>
              <a:endParaRPr kumimoji="1" lang="ja-JP" altLang="en-US" sz="1050" spc="-120" dirty="0">
                <a:solidFill>
                  <a:schemeClr val="bg1"/>
                </a:solidFill>
                <a:latin typeface="+mj-ea"/>
                <a:ea typeface="+mj-ea"/>
              </a:endParaRPr>
            </a:p>
          </p:txBody>
        </p:sp>
      </p:grpSp>
    </p:spTree>
    <p:extLst>
      <p:ext uri="{BB962C8B-B14F-4D97-AF65-F5344CB8AC3E}">
        <p14:creationId xmlns:p14="http://schemas.microsoft.com/office/powerpoint/2010/main" val="1720442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グループ化 10">
            <a:extLst>
              <a:ext uri="{FF2B5EF4-FFF2-40B4-BE49-F238E27FC236}">
                <a16:creationId xmlns:a16="http://schemas.microsoft.com/office/drawing/2014/main" id="{D472CB7E-652E-CD3F-28AA-8451F849A702}"/>
              </a:ext>
            </a:extLst>
          </p:cNvPr>
          <p:cNvGrpSpPr/>
          <p:nvPr/>
        </p:nvGrpSpPr>
        <p:grpSpPr>
          <a:xfrm>
            <a:off x="-64104" y="-6131"/>
            <a:ext cx="10154960" cy="266780"/>
            <a:chOff x="-64104" y="-6132"/>
            <a:chExt cx="10154960" cy="361208"/>
          </a:xfrm>
        </p:grpSpPr>
        <p:sp>
          <p:nvSpPr>
            <p:cNvPr id="12" name="正方形/長方形 11">
              <a:extLst>
                <a:ext uri="{FF2B5EF4-FFF2-40B4-BE49-F238E27FC236}">
                  <a16:creationId xmlns:a16="http://schemas.microsoft.com/office/drawing/2014/main" id="{3C94CACB-2047-9452-5922-592FA5B68ED4}"/>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a:extLst>
                <a:ext uri="{FF2B5EF4-FFF2-40B4-BE49-F238E27FC236}">
                  <a16:creationId xmlns:a16="http://schemas.microsoft.com/office/drawing/2014/main" id="{77CC62D1-9B6D-79C0-8CF0-20F7EDC8C2C6}"/>
                </a:ext>
              </a:extLst>
            </p:cNvPr>
            <p:cNvSpPr txBox="1"/>
            <p:nvPr/>
          </p:nvSpPr>
          <p:spPr>
            <a:xfrm>
              <a:off x="8841432" y="23416"/>
              <a:ext cx="1249424" cy="261610"/>
            </a:xfrm>
            <a:prstGeom prst="rect">
              <a:avLst/>
            </a:prstGeom>
            <a:noFill/>
          </p:spPr>
          <p:txBody>
            <a:bodyPr wrap="square" rtlCol="0">
              <a:spAutoFit/>
            </a:bodyPr>
            <a:lstStyle/>
            <a:p>
              <a:pPr algn="ctr"/>
              <a:r>
                <a:rPr lang="en-US" altLang="ja-JP" sz="1050" b="1" dirty="0">
                  <a:solidFill>
                    <a:schemeClr val="bg1"/>
                  </a:solidFill>
                </a:rPr>
                <a:t>【</a:t>
              </a:r>
              <a:r>
                <a:rPr kumimoji="1" lang="ja-JP" altLang="en-US" sz="1050" b="1" dirty="0">
                  <a:solidFill>
                    <a:schemeClr val="bg1"/>
                  </a:solidFill>
                </a:rPr>
                <a:t>様式１－１</a:t>
              </a:r>
              <a:r>
                <a:rPr kumimoji="1" lang="en-US" altLang="ja-JP" sz="1050" b="1" dirty="0">
                  <a:solidFill>
                    <a:schemeClr val="bg1"/>
                  </a:solidFill>
                </a:rPr>
                <a:t>】</a:t>
              </a:r>
              <a:endParaRPr kumimoji="1" lang="ja-JP" altLang="en-US" sz="1050" b="1" dirty="0">
                <a:solidFill>
                  <a:schemeClr val="bg1"/>
                </a:solidFill>
              </a:endParaRPr>
            </a:p>
          </p:txBody>
        </p:sp>
        <p:sp>
          <p:nvSpPr>
            <p:cNvPr id="14" name="テキスト ボックス 13">
              <a:extLst>
                <a:ext uri="{FF2B5EF4-FFF2-40B4-BE49-F238E27FC236}">
                  <a16:creationId xmlns:a16="http://schemas.microsoft.com/office/drawing/2014/main" id="{7EAE1A80-68A7-D795-180A-724FCF9EA4C1}"/>
                </a:ext>
              </a:extLst>
            </p:cNvPr>
            <p:cNvSpPr txBox="1"/>
            <p:nvPr/>
          </p:nvSpPr>
          <p:spPr>
            <a:xfrm>
              <a:off x="-64104" y="-6132"/>
              <a:ext cx="9121560" cy="292388"/>
            </a:xfrm>
            <a:prstGeom prst="rect">
              <a:avLst/>
            </a:prstGeom>
            <a:noFill/>
          </p:spPr>
          <p:txBody>
            <a:bodyPr wrap="square" rtlCol="0">
              <a:spAutoFit/>
            </a:bodyPr>
            <a:lstStyle/>
            <a:p>
              <a:pPr algn="ctr"/>
              <a:r>
                <a:rPr kumimoji="1" lang="ja-JP" altLang="en-US" sz="1300" spc="-120" dirty="0">
                  <a:solidFill>
                    <a:schemeClr val="bg1"/>
                  </a:solidFill>
                  <a:latin typeface="+mj-ea"/>
                  <a:ea typeface="+mj-ea"/>
                </a:rPr>
                <a:t>令和</a:t>
              </a:r>
              <a:r>
                <a:rPr lang="ja-JP" altLang="en-US" sz="1300" spc="-120" dirty="0">
                  <a:solidFill>
                    <a:schemeClr val="bg1"/>
                  </a:solidFill>
                  <a:latin typeface="+mj-ea"/>
                  <a:ea typeface="+mj-ea"/>
                </a:rPr>
                <a:t>○</a:t>
              </a:r>
              <a:r>
                <a:rPr kumimoji="1" lang="ja-JP" altLang="en-US" sz="1300" spc="-120" dirty="0">
                  <a:solidFill>
                    <a:schemeClr val="bg1"/>
                  </a:solidFill>
                  <a:latin typeface="+mj-ea"/>
                  <a:ea typeface="+mj-ea"/>
                </a:rPr>
                <a:t>年度「専修学校による地域産業中核的人材養成事業」企画提案書</a:t>
              </a:r>
              <a:r>
                <a:rPr kumimoji="1" lang="ja-JP" altLang="en-US" sz="1050" spc="-120" dirty="0">
                  <a:solidFill>
                    <a:schemeClr val="bg1"/>
                  </a:solidFill>
                  <a:latin typeface="+mj-ea"/>
                  <a:ea typeface="+mj-ea"/>
                </a:rPr>
                <a:t>（人口減少地域の職業人材を確保するための専修学校振興プログラム）</a:t>
              </a:r>
              <a:r>
                <a:rPr kumimoji="1" lang="en-US" altLang="ja-JP" sz="1050" spc="-120" dirty="0">
                  <a:solidFill>
                    <a:schemeClr val="bg1"/>
                  </a:solidFill>
                  <a:latin typeface="+mj-ea"/>
                  <a:ea typeface="+mj-ea"/>
                </a:rPr>
                <a:t>(</a:t>
              </a:r>
              <a:fld id="{C22BDEFC-2EBD-4631-AC6E-1FA082F69B7C}" type="slidenum">
                <a:rPr kumimoji="1" lang="en-US" altLang="ja-JP" sz="1050" spc="-120" smtClean="0">
                  <a:solidFill>
                    <a:schemeClr val="bg1"/>
                  </a:solidFill>
                  <a:latin typeface="+mj-ea"/>
                  <a:ea typeface="+mj-ea"/>
                </a:rPr>
                <a:t>6</a:t>
              </a:fld>
              <a:r>
                <a:rPr lang="en-US" altLang="ja-JP" sz="1050" spc="-120" dirty="0">
                  <a:solidFill>
                    <a:schemeClr val="bg1"/>
                  </a:solidFill>
                  <a:latin typeface="+mj-ea"/>
                  <a:ea typeface="+mj-ea"/>
                </a:rPr>
                <a:t>/17</a:t>
              </a:r>
              <a:r>
                <a:rPr kumimoji="1" lang="en-US" altLang="ja-JP" sz="1050" spc="-120" dirty="0">
                  <a:solidFill>
                    <a:schemeClr val="bg1"/>
                  </a:solidFill>
                  <a:latin typeface="+mj-ea"/>
                  <a:ea typeface="+mj-ea"/>
                </a:rPr>
                <a:t>)</a:t>
              </a:r>
              <a:endParaRPr kumimoji="1" lang="ja-JP" altLang="en-US" sz="1050" spc="-120" dirty="0">
                <a:solidFill>
                  <a:schemeClr val="bg1"/>
                </a:solidFill>
                <a:latin typeface="+mj-ea"/>
                <a:ea typeface="+mj-ea"/>
              </a:endParaRPr>
            </a:p>
          </p:txBody>
        </p:sp>
      </p:grpSp>
      <p:sp>
        <p:nvSpPr>
          <p:cNvPr id="16" name="テキスト ボックス 15">
            <a:extLst>
              <a:ext uri="{FF2B5EF4-FFF2-40B4-BE49-F238E27FC236}">
                <a16:creationId xmlns:a16="http://schemas.microsoft.com/office/drawing/2014/main" id="{BB1CB8BE-5547-7B4F-E656-12306E9B8352}"/>
              </a:ext>
            </a:extLst>
          </p:cNvPr>
          <p:cNvSpPr txBox="1"/>
          <p:nvPr/>
        </p:nvSpPr>
        <p:spPr>
          <a:xfrm>
            <a:off x="799004" y="1412776"/>
            <a:ext cx="8280000" cy="5262979"/>
          </a:xfrm>
          <a:prstGeom prst="rect">
            <a:avLst/>
          </a:prstGeom>
          <a:noFill/>
          <a:ln>
            <a:solidFill>
              <a:srgbClr val="62AB37"/>
            </a:solidFill>
            <a:prstDash val="dash"/>
          </a:ln>
        </p:spPr>
        <p:txBody>
          <a:bodyPr wrap="square" rtlCol="0">
            <a:spAutoFit/>
          </a:bodyPr>
          <a:lstStyle/>
          <a:p>
            <a:endParaRPr lang="en-US" altLang="ja-JP" sz="1200" dirty="0">
              <a:solidFill>
                <a:srgbClr val="FFC000"/>
              </a:solidFill>
              <a:latin typeface="+mn-ea"/>
            </a:endParaRPr>
          </a:p>
          <a:p>
            <a:r>
              <a:rPr lang="ja-JP" altLang="en-US" sz="1200" dirty="0">
                <a:solidFill>
                  <a:srgbClr val="FFC000"/>
                </a:solidFill>
                <a:latin typeface="+mn-ea"/>
              </a:rPr>
              <a:t>▼様式自由</a:t>
            </a:r>
            <a:endParaRPr lang="en-US" altLang="ja-JP" sz="1200" dirty="0">
              <a:solidFill>
                <a:srgbClr val="FFC000"/>
              </a:solidFill>
              <a:latin typeface="+mn-ea"/>
            </a:endParaRPr>
          </a:p>
          <a:p>
            <a:endParaRPr lang="en-US" altLang="ja-JP" sz="1200" dirty="0">
              <a:solidFill>
                <a:srgbClr val="FFC000"/>
              </a:solidFill>
              <a:latin typeface="+mn-ea"/>
            </a:endParaRPr>
          </a:p>
          <a:p>
            <a:r>
              <a:rPr lang="ja-JP" altLang="en-US" sz="1200" dirty="0">
                <a:solidFill>
                  <a:srgbClr val="FFC000"/>
                </a:solidFill>
                <a:latin typeface="+mn-ea"/>
              </a:rPr>
              <a:t>▼開発する教育カリキュラム・プログラムの全体像を具体的かつ明確に記載すること。</a:t>
            </a:r>
            <a:endParaRPr lang="en-US" altLang="ja-JP" sz="1200" dirty="0">
              <a:solidFill>
                <a:srgbClr val="FFC000"/>
              </a:solidFill>
              <a:latin typeface="+mn-ea"/>
            </a:endParaRPr>
          </a:p>
          <a:p>
            <a:r>
              <a:rPr lang="ja-JP" altLang="en-US" sz="1200" dirty="0">
                <a:solidFill>
                  <a:srgbClr val="FFC000"/>
                </a:solidFill>
                <a:latin typeface="+mn-ea"/>
              </a:rPr>
              <a:t>　</a:t>
            </a:r>
            <a:r>
              <a:rPr lang="en-US" altLang="ja-JP" sz="1200" dirty="0">
                <a:solidFill>
                  <a:srgbClr val="FFC000"/>
                </a:solidFill>
                <a:latin typeface="+mn-ea"/>
              </a:rPr>
              <a:t>ex)</a:t>
            </a:r>
            <a:r>
              <a:rPr lang="ja-JP" altLang="en-US" sz="1200" dirty="0">
                <a:solidFill>
                  <a:srgbClr val="FFC000"/>
                </a:solidFill>
                <a:latin typeface="+mn-ea"/>
              </a:rPr>
              <a:t> 記載事項例</a:t>
            </a:r>
            <a:endParaRPr lang="en-US" altLang="ja-JP" sz="1200" dirty="0">
              <a:solidFill>
                <a:srgbClr val="FFC000"/>
              </a:solidFill>
              <a:latin typeface="+mn-ea"/>
            </a:endParaRPr>
          </a:p>
          <a:p>
            <a:pPr marL="266700"/>
            <a:r>
              <a:rPr lang="ja-JP" altLang="en-US" sz="1200" dirty="0">
                <a:solidFill>
                  <a:srgbClr val="FFC000"/>
                </a:solidFill>
                <a:latin typeface="+mn-ea"/>
              </a:rPr>
              <a:t>名称、ポリシー、科目構成、各科目の目的、概要、学習成果、単位・時間数　等</a:t>
            </a:r>
            <a:endParaRPr lang="en-US" altLang="ja-JP" sz="1200" dirty="0">
              <a:solidFill>
                <a:srgbClr val="FFC000"/>
              </a:solidFill>
              <a:latin typeface="+mn-ea"/>
            </a:endParaRPr>
          </a:p>
          <a:p>
            <a:pPr marL="361950" indent="-95250"/>
            <a:r>
              <a:rPr lang="en-US" altLang="ja-JP" sz="1200" dirty="0">
                <a:solidFill>
                  <a:srgbClr val="FFC000"/>
                </a:solidFill>
                <a:latin typeface="+mn-ea"/>
              </a:rPr>
              <a:t>※</a:t>
            </a:r>
            <a:r>
              <a:rPr lang="ja-JP" altLang="en-US" sz="1200" dirty="0">
                <a:solidFill>
                  <a:srgbClr val="FFC000"/>
                </a:solidFill>
                <a:latin typeface="+mn-ea"/>
              </a:rPr>
              <a:t>現時点で、シラバスのようにカリキュラム・プログラムを構成する</a:t>
            </a:r>
            <a:r>
              <a:rPr lang="en-US" altLang="ja-JP" sz="1200" dirty="0">
                <a:solidFill>
                  <a:srgbClr val="FFC000"/>
                </a:solidFill>
                <a:latin typeface="+mn-ea"/>
              </a:rPr>
              <a:t>1</a:t>
            </a:r>
            <a:r>
              <a:rPr lang="ja-JP" altLang="en-US" sz="1200" dirty="0">
                <a:solidFill>
                  <a:srgbClr val="FFC000"/>
                </a:solidFill>
                <a:latin typeface="+mn-ea"/>
              </a:rPr>
              <a:t>単位毎の情報を網羅的に記載することを求めている訳ではない（現時点の計画ベースで記載すること）。</a:t>
            </a:r>
            <a:endParaRPr lang="en-US" altLang="ja-JP" sz="1200" dirty="0">
              <a:solidFill>
                <a:srgbClr val="FFC000"/>
              </a:solidFill>
              <a:latin typeface="+mn-ea"/>
            </a:endParaRPr>
          </a:p>
          <a:p>
            <a:pPr marL="361950" indent="-95250">
              <a:tabLst>
                <a:tab pos="266700" algn="l"/>
              </a:tabLst>
            </a:pPr>
            <a:r>
              <a:rPr lang="en-US" altLang="ja-JP" sz="1200" dirty="0">
                <a:solidFill>
                  <a:srgbClr val="FFC000"/>
                </a:solidFill>
                <a:latin typeface="+mn-ea"/>
              </a:rPr>
              <a:t>※</a:t>
            </a:r>
            <a:r>
              <a:rPr lang="ja-JP" altLang="en-US" sz="1200" dirty="0">
                <a:solidFill>
                  <a:srgbClr val="FFC000"/>
                </a:solidFill>
                <a:latin typeface="+mn-ea"/>
              </a:rPr>
              <a:t>　カリキュラム・プログラムの開発のために実施する取組内容を記載するページではないことに留意すること。</a:t>
            </a:r>
            <a:endParaRPr lang="en-US" altLang="ja-JP" sz="1200" dirty="0">
              <a:solidFill>
                <a:srgbClr val="FFC000"/>
              </a:solidFill>
              <a:latin typeface="+mn-ea"/>
            </a:endParaRPr>
          </a:p>
          <a:p>
            <a:endParaRPr lang="en-US" altLang="ja-JP" sz="1200" dirty="0">
              <a:solidFill>
                <a:srgbClr val="FFC000"/>
              </a:solidFill>
              <a:latin typeface="+mn-ea"/>
            </a:endParaRPr>
          </a:p>
          <a:p>
            <a:pPr marL="92075" indent="-92075"/>
            <a:r>
              <a:rPr lang="ja-JP" altLang="en-US" sz="1200" dirty="0">
                <a:solidFill>
                  <a:srgbClr val="FFC000"/>
                </a:solidFill>
                <a:latin typeface="+mn-ea"/>
              </a:rPr>
              <a:t>▼教育カリキュラム・プログラムの開発に当たって、構成する科目全てを一から開発する必要はなく、既存のカリキュラム・プログラムに含まれる科目の改訂及び新規科目の追加により作成して構わない。</a:t>
            </a:r>
            <a:endParaRPr lang="en-US" altLang="ja-JP" sz="1200" dirty="0">
              <a:solidFill>
                <a:srgbClr val="FFC000"/>
              </a:solidFill>
              <a:latin typeface="+mn-ea"/>
            </a:endParaRPr>
          </a:p>
          <a:p>
            <a:pPr marL="92075" indent="-92075"/>
            <a:r>
              <a:rPr lang="ja-JP" altLang="en-US" sz="1200" dirty="0">
                <a:solidFill>
                  <a:srgbClr val="FFC000"/>
                </a:solidFill>
                <a:latin typeface="+mn-ea"/>
              </a:rPr>
              <a:t>　（ただし、本ページには既存科目も含めた教育カリキュラム・プログラムの全体像として記載するとともに、どの部分が既存で、どの部分を今回改定及び新規開発する予定なのか分かるようにすること。）</a:t>
            </a:r>
            <a:endParaRPr lang="en-US" altLang="ja-JP" sz="1200" dirty="0">
              <a:solidFill>
                <a:srgbClr val="FFC000"/>
              </a:solidFill>
              <a:latin typeface="+mn-ea"/>
            </a:endParaRPr>
          </a:p>
          <a:p>
            <a:pPr marL="92075" indent="-92075"/>
            <a:endParaRPr lang="en-US" altLang="ja-JP" sz="1200" dirty="0">
              <a:solidFill>
                <a:srgbClr val="FFC000"/>
              </a:solidFill>
              <a:latin typeface="+mn-ea"/>
            </a:endParaRPr>
          </a:p>
          <a:p>
            <a:pPr marL="92075" indent="-92075"/>
            <a:r>
              <a:rPr lang="ja-JP" altLang="en-US" sz="1200" dirty="0">
                <a:solidFill>
                  <a:srgbClr val="FFC000"/>
                </a:solidFill>
                <a:latin typeface="+mn-ea"/>
              </a:rPr>
              <a:t>▼これまで提案者が実施してきた既存の教育内容や、他の教育機関又は民間教育事業者が実施している既存の教育プログラムでは背景で示した人材育成に対応できない理由を明確に記載するとともに、</a:t>
            </a:r>
            <a:r>
              <a:rPr lang="ja-JP" altLang="en-US" sz="1200" u="sng" dirty="0">
                <a:solidFill>
                  <a:srgbClr val="FFC000"/>
                </a:solidFill>
                <a:latin typeface="+mn-ea"/>
              </a:rPr>
              <a:t>開発する教育プログラムのどのような点において新規性があるのかを記載すること</a:t>
            </a:r>
            <a:r>
              <a:rPr lang="ja-JP" altLang="en-US" sz="1200" dirty="0">
                <a:solidFill>
                  <a:srgbClr val="FFC000"/>
                </a:solidFill>
                <a:latin typeface="+mn-ea"/>
              </a:rPr>
              <a:t>。</a:t>
            </a:r>
            <a:endParaRPr lang="en-US" altLang="ja-JP" sz="1200" dirty="0">
              <a:solidFill>
                <a:srgbClr val="FFC000"/>
              </a:solidFill>
              <a:latin typeface="+mn-ea"/>
            </a:endParaRPr>
          </a:p>
          <a:p>
            <a:pPr marL="92075" indent="-92075"/>
            <a:endParaRPr lang="en-US" altLang="ja-JP" sz="1200" dirty="0">
              <a:solidFill>
                <a:srgbClr val="FFC000"/>
              </a:solidFill>
              <a:latin typeface="+mn-ea"/>
            </a:endParaRPr>
          </a:p>
          <a:p>
            <a:pPr marL="92075" indent="-92075"/>
            <a:r>
              <a:rPr lang="ja-JP" altLang="en-US" sz="1200" dirty="0">
                <a:solidFill>
                  <a:srgbClr val="FFC000"/>
                </a:solidFill>
                <a:latin typeface="+mn-ea"/>
              </a:rPr>
              <a:t>▼</a:t>
            </a:r>
            <a:r>
              <a:rPr lang="ja-JP" altLang="en-US" sz="1200" u="sng" dirty="0">
                <a:solidFill>
                  <a:srgbClr val="FFC000"/>
                </a:solidFill>
                <a:latin typeface="+mn-ea"/>
              </a:rPr>
              <a:t>他の専修学校や教育機関、企業・業界団体、行政機関等と具体的にどのように連携し、当該地域において必要となる教育カリキュラム・プログラムを開発するのかを記載すること</a:t>
            </a:r>
            <a:r>
              <a:rPr lang="ja-JP" altLang="en-US" sz="1200" dirty="0">
                <a:solidFill>
                  <a:srgbClr val="FFC000"/>
                </a:solidFill>
                <a:latin typeface="+mn-ea"/>
              </a:rPr>
              <a:t>。</a:t>
            </a:r>
            <a:endParaRPr lang="en-US" altLang="ja-JP" sz="1200" dirty="0">
              <a:solidFill>
                <a:srgbClr val="FFC000"/>
              </a:solidFill>
              <a:latin typeface="+mn-ea"/>
            </a:endParaRPr>
          </a:p>
          <a:p>
            <a:pPr marL="92075" indent="-92075"/>
            <a:endParaRPr lang="en-US" altLang="ja-JP" sz="1200" dirty="0">
              <a:solidFill>
                <a:srgbClr val="FFC000"/>
              </a:solidFill>
              <a:latin typeface="+mn-ea"/>
            </a:endParaRPr>
          </a:p>
          <a:p>
            <a:pPr marL="92075" indent="-92075"/>
            <a:r>
              <a:rPr lang="ja-JP" altLang="en-US" sz="1200" dirty="0">
                <a:solidFill>
                  <a:srgbClr val="FFC000"/>
                </a:solidFill>
                <a:latin typeface="+mn-ea"/>
              </a:rPr>
              <a:t>▼記載する文字は、</a:t>
            </a:r>
            <a:r>
              <a:rPr lang="en-US" altLang="ja-JP" sz="1200" dirty="0">
                <a:solidFill>
                  <a:srgbClr val="FFC000"/>
                </a:solidFill>
                <a:latin typeface="+mn-ea"/>
              </a:rPr>
              <a:t>MS</a:t>
            </a:r>
            <a:r>
              <a:rPr lang="ja-JP" altLang="en-US" sz="1200" dirty="0">
                <a:solidFill>
                  <a:srgbClr val="FFC000"/>
                </a:solidFill>
                <a:latin typeface="+mn-ea"/>
              </a:rPr>
              <a:t>ｺﾞｼｯｸ </a:t>
            </a:r>
            <a:r>
              <a:rPr lang="en-US" altLang="ja-JP" sz="1200" dirty="0">
                <a:solidFill>
                  <a:srgbClr val="FFC000"/>
                </a:solidFill>
                <a:latin typeface="+mn-ea"/>
              </a:rPr>
              <a:t>or </a:t>
            </a:r>
            <a:r>
              <a:rPr lang="ja-JP" altLang="en-US" sz="1200" dirty="0">
                <a:solidFill>
                  <a:srgbClr val="FFC000"/>
                </a:solidFill>
                <a:latin typeface="+mn-ea"/>
              </a:rPr>
              <a:t>ﾒｲﾘｵ　１１ポイント以上とすること。ただし、記載すべき事項が多く、枠に入り切らない場合のみ文字のポイントを調整しても構わないが、極端に小さくならないよう注意すること。</a:t>
            </a:r>
            <a:endParaRPr lang="en-US" altLang="ja-JP" sz="1200" dirty="0">
              <a:solidFill>
                <a:srgbClr val="FFC000"/>
              </a:solidFill>
              <a:latin typeface="+mn-ea"/>
            </a:endParaRPr>
          </a:p>
          <a:p>
            <a:pPr marL="92075" indent="-92075"/>
            <a:endParaRPr lang="en-US" altLang="ja-JP" sz="1200" dirty="0">
              <a:solidFill>
                <a:srgbClr val="FFC000"/>
              </a:solidFill>
              <a:latin typeface="+mn-ea"/>
            </a:endParaRPr>
          </a:p>
          <a:p>
            <a:r>
              <a:rPr lang="en-US" altLang="ja-JP" sz="1200" b="1" dirty="0">
                <a:solidFill>
                  <a:srgbClr val="FFC000"/>
                </a:solidFill>
                <a:latin typeface="+mn-ea"/>
              </a:rPr>
              <a:t>※</a:t>
            </a:r>
            <a:r>
              <a:rPr lang="ja-JP" altLang="en-US" sz="1200" b="1" dirty="0">
                <a:solidFill>
                  <a:srgbClr val="FFC000"/>
                </a:solidFill>
                <a:latin typeface="+mn-ea"/>
              </a:rPr>
              <a:t>企画提案を行う事業メニュー（人口減少地域の職業人材を確保するための専修学校の教育モデル開発または教育モデルに係る調査研究）に応じて見出しを修正（「教育カリキュラム・プログラム（地域活性化型）」、 「教育カリキュラム・プログラム（国家戦略付随型）」または「調査研究」のいずれか一つを残す）し、必要な内容を記載すること。</a:t>
            </a:r>
            <a:endParaRPr lang="en-US" altLang="ja-JP" sz="1200" b="1" dirty="0">
              <a:solidFill>
                <a:srgbClr val="FFC000"/>
              </a:solidFill>
              <a:latin typeface="+mn-ea"/>
            </a:endParaRPr>
          </a:p>
        </p:txBody>
      </p:sp>
      <p:sp>
        <p:nvSpPr>
          <p:cNvPr id="2" name="角丸四角形 5">
            <a:extLst>
              <a:ext uri="{FF2B5EF4-FFF2-40B4-BE49-F238E27FC236}">
                <a16:creationId xmlns:a16="http://schemas.microsoft.com/office/drawing/2014/main" id="{5B26747D-CA96-6EB6-EB26-59149CB155C3}"/>
              </a:ext>
            </a:extLst>
          </p:cNvPr>
          <p:cNvSpPr/>
          <p:nvPr/>
        </p:nvSpPr>
        <p:spPr>
          <a:xfrm>
            <a:off x="28339" y="333795"/>
            <a:ext cx="8021005" cy="358901"/>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開発する教育カリキュラム・プログラム（地域活性化型／国家戦略付随型） ／調査研究の概要②</a:t>
            </a:r>
          </a:p>
        </p:txBody>
      </p:sp>
    </p:spTree>
    <p:extLst>
      <p:ext uri="{BB962C8B-B14F-4D97-AF65-F5344CB8AC3E}">
        <p14:creationId xmlns:p14="http://schemas.microsoft.com/office/powerpoint/2010/main" val="41202161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直線コネクタ 12"/>
          <p:cNvCxnSpPr/>
          <p:nvPr/>
        </p:nvCxnSpPr>
        <p:spPr>
          <a:xfrm>
            <a:off x="6465168" y="1093684"/>
            <a:ext cx="0" cy="5821992"/>
          </a:xfrm>
          <a:prstGeom prst="line">
            <a:avLst/>
          </a:prstGeom>
          <a:ln>
            <a:solidFill>
              <a:srgbClr val="62AB37"/>
            </a:solidFill>
            <a:prstDash val="dash"/>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6598870" y="1040036"/>
            <a:ext cx="3221469" cy="58169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所要経費：○○千円</a:t>
            </a:r>
          </a:p>
        </p:txBody>
      </p:sp>
      <p:cxnSp>
        <p:nvCxnSpPr>
          <p:cNvPr id="7" name="直線矢印コネクタ 6"/>
          <p:cNvCxnSpPr/>
          <p:nvPr/>
        </p:nvCxnSpPr>
        <p:spPr>
          <a:xfrm>
            <a:off x="-9761" y="1098720"/>
            <a:ext cx="9792000" cy="0"/>
          </a:xfrm>
          <a:prstGeom prst="straightConnector1">
            <a:avLst/>
          </a:prstGeom>
          <a:ln w="57150">
            <a:solidFill>
              <a:srgbClr val="62AB37"/>
            </a:solidFill>
            <a:tailEnd type="arrow"/>
          </a:ln>
        </p:spPr>
        <p:style>
          <a:lnRef idx="1">
            <a:schemeClr val="accent1"/>
          </a:lnRef>
          <a:fillRef idx="0">
            <a:schemeClr val="accent1"/>
          </a:fillRef>
          <a:effectRef idx="0">
            <a:schemeClr val="accent1"/>
          </a:effectRef>
          <a:fontRef idx="minor">
            <a:schemeClr val="tx1"/>
          </a:fontRef>
        </p:style>
      </p:cxnSp>
      <p:sp>
        <p:nvSpPr>
          <p:cNvPr id="10" name="角丸四角形 9"/>
          <p:cNvSpPr/>
          <p:nvPr/>
        </p:nvSpPr>
        <p:spPr>
          <a:xfrm>
            <a:off x="1208584" y="941756"/>
            <a:ext cx="1224136" cy="324000"/>
          </a:xfrm>
          <a:prstGeom prst="roundRect">
            <a:avLst/>
          </a:prstGeom>
          <a:solidFill>
            <a:schemeClr val="bg1"/>
          </a:solid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令和○○年度</a:t>
            </a:r>
          </a:p>
        </p:txBody>
      </p:sp>
      <p:sp>
        <p:nvSpPr>
          <p:cNvPr id="11" name="角丸四角形 10"/>
          <p:cNvSpPr/>
          <p:nvPr/>
        </p:nvSpPr>
        <p:spPr>
          <a:xfrm>
            <a:off x="7561162" y="941756"/>
            <a:ext cx="1224136" cy="324000"/>
          </a:xfrm>
          <a:prstGeom prst="roundRect">
            <a:avLst/>
          </a:prstGeom>
          <a:solidFill>
            <a:schemeClr val="bg1"/>
          </a:solid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令和○○年度</a:t>
            </a:r>
          </a:p>
        </p:txBody>
      </p:sp>
      <p:cxnSp>
        <p:nvCxnSpPr>
          <p:cNvPr id="14" name="直線コネクタ 13"/>
          <p:cNvCxnSpPr>
            <a:cxnSpLocks/>
          </p:cNvCxnSpPr>
          <p:nvPr/>
        </p:nvCxnSpPr>
        <p:spPr>
          <a:xfrm flipH="1">
            <a:off x="3222594" y="1098720"/>
            <a:ext cx="2214" cy="5808107"/>
          </a:xfrm>
          <a:prstGeom prst="line">
            <a:avLst/>
          </a:prstGeom>
          <a:ln>
            <a:solidFill>
              <a:srgbClr val="62AB37"/>
            </a:solidFill>
            <a:prstDash val="dash"/>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933004" y="2636912"/>
            <a:ext cx="8280000" cy="1384995"/>
          </a:xfrm>
          <a:prstGeom prst="rect">
            <a:avLst/>
          </a:prstGeom>
          <a:solidFill>
            <a:schemeClr val="bg1"/>
          </a:solidFill>
          <a:ln>
            <a:solidFill>
              <a:srgbClr val="62AB37"/>
            </a:solidFill>
            <a:prstDash val="dash"/>
          </a:ln>
        </p:spPr>
        <p:txBody>
          <a:bodyPr wrap="square" rtlCol="0">
            <a:spAutoFit/>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▼構築しようとしているモデルの開発または実施しようとする調査研究のために、各年度に実施する取組の概要（年次計画）を具体的に記載すること。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92075" marR="0" lvl="0" indent="-9207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MS</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ｺﾞｼｯｸ </a:t>
            </a:r>
            <a:r>
              <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rPr>
              <a:t>or </a:t>
            </a:r>
            <a:r>
              <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rPr>
              <a:t>ﾒｲﾘｵ　１１ポイント以上とすること。（一部の文字がどうしても枠に入りきらない場合にはポイントを調整しても構わないが、極端に小さくならないようにすること）</a:t>
            </a:r>
            <a:endParaRPr kumimoji="1" lang="en-US" altLang="ja-JP" sz="1200" b="0" i="0" u="none" strike="noStrike" kern="1200" cap="none" spc="0" normalizeH="0" baseline="0" noProof="0" dirty="0">
              <a:ln>
                <a:noFill/>
              </a:ln>
              <a:solidFill>
                <a:srgbClr val="FFC000"/>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FFC000"/>
              </a:solidFill>
              <a:effectLst/>
              <a:uLnTx/>
              <a:uFillTx/>
              <a:latin typeface="メイリオ"/>
              <a:ea typeface="メイリオ"/>
              <a:cs typeface="+mn-cs"/>
            </a:endParaRPr>
          </a:p>
        </p:txBody>
      </p:sp>
      <p:sp>
        <p:nvSpPr>
          <p:cNvPr id="12" name="角丸四角形 11"/>
          <p:cNvSpPr/>
          <p:nvPr/>
        </p:nvSpPr>
        <p:spPr>
          <a:xfrm>
            <a:off x="4223120" y="936720"/>
            <a:ext cx="1224136" cy="324000"/>
          </a:xfrm>
          <a:prstGeom prst="roundRect">
            <a:avLst/>
          </a:prstGeom>
          <a:solidFill>
            <a:schemeClr val="bg1"/>
          </a:solidFill>
          <a:ln>
            <a:solidFill>
              <a:srgbClr val="62AB3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Segoe UI"/>
                <a:ea typeface="メイリオ"/>
                <a:cs typeface="+mn-cs"/>
              </a:rPr>
              <a:t>令和○○年度</a:t>
            </a:r>
          </a:p>
        </p:txBody>
      </p:sp>
      <p:sp>
        <p:nvSpPr>
          <p:cNvPr id="15" name="テキスト ボックス 14"/>
          <p:cNvSpPr txBox="1"/>
          <p:nvPr/>
        </p:nvSpPr>
        <p:spPr>
          <a:xfrm>
            <a:off x="3387555" y="1038571"/>
            <a:ext cx="3221469" cy="58169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所要経費：○○千円</a:t>
            </a:r>
          </a:p>
        </p:txBody>
      </p:sp>
      <p:sp>
        <p:nvSpPr>
          <p:cNvPr id="16" name="テキスト ボックス 15"/>
          <p:cNvSpPr txBox="1"/>
          <p:nvPr/>
        </p:nvSpPr>
        <p:spPr>
          <a:xfrm>
            <a:off x="-18513" y="1038570"/>
            <a:ext cx="3221469" cy="58169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　　　　　　　　　　所要経費：○○千円</a:t>
            </a:r>
          </a:p>
        </p:txBody>
      </p:sp>
      <p:sp>
        <p:nvSpPr>
          <p:cNvPr id="28" name="角丸四角形 5">
            <a:extLst>
              <a:ext uri="{FF2B5EF4-FFF2-40B4-BE49-F238E27FC236}">
                <a16:creationId xmlns:a16="http://schemas.microsoft.com/office/drawing/2014/main" id="{FC851637-FA24-4E02-9BB6-A20759BA0C52}"/>
              </a:ext>
            </a:extLst>
          </p:cNvPr>
          <p:cNvSpPr/>
          <p:nvPr/>
        </p:nvSpPr>
        <p:spPr>
          <a:xfrm>
            <a:off x="21934" y="408823"/>
            <a:ext cx="2188357" cy="28800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事業実施の年次計画</a:t>
            </a:r>
          </a:p>
        </p:txBody>
      </p:sp>
      <p:grpSp>
        <p:nvGrpSpPr>
          <p:cNvPr id="2" name="グループ化 1">
            <a:extLst>
              <a:ext uri="{FF2B5EF4-FFF2-40B4-BE49-F238E27FC236}">
                <a16:creationId xmlns:a16="http://schemas.microsoft.com/office/drawing/2014/main" id="{7B2FE911-A2F5-4D10-17CF-B4613460C511}"/>
              </a:ext>
            </a:extLst>
          </p:cNvPr>
          <p:cNvGrpSpPr/>
          <p:nvPr/>
        </p:nvGrpSpPr>
        <p:grpSpPr>
          <a:xfrm>
            <a:off x="-64104" y="-6131"/>
            <a:ext cx="10154960" cy="266780"/>
            <a:chOff x="-64104" y="-6132"/>
            <a:chExt cx="10154960" cy="361208"/>
          </a:xfrm>
        </p:grpSpPr>
        <p:sp>
          <p:nvSpPr>
            <p:cNvPr id="3" name="正方形/長方形 2">
              <a:extLst>
                <a:ext uri="{FF2B5EF4-FFF2-40B4-BE49-F238E27FC236}">
                  <a16:creationId xmlns:a16="http://schemas.microsoft.com/office/drawing/2014/main" id="{4D54F83F-7941-B2C7-B908-10630776CCA8}"/>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a:extLst>
                <a:ext uri="{FF2B5EF4-FFF2-40B4-BE49-F238E27FC236}">
                  <a16:creationId xmlns:a16="http://schemas.microsoft.com/office/drawing/2014/main" id="{8AC564E7-92E4-3EF5-F544-D86CD6C05E2D}"/>
                </a:ext>
              </a:extLst>
            </p:cNvPr>
            <p:cNvSpPr txBox="1"/>
            <p:nvPr/>
          </p:nvSpPr>
          <p:spPr>
            <a:xfrm>
              <a:off x="8841432" y="23416"/>
              <a:ext cx="1249424" cy="261610"/>
            </a:xfrm>
            <a:prstGeom prst="rect">
              <a:avLst/>
            </a:prstGeom>
            <a:noFill/>
          </p:spPr>
          <p:txBody>
            <a:bodyPr wrap="square" rtlCol="0">
              <a:spAutoFit/>
            </a:bodyPr>
            <a:lstStyle/>
            <a:p>
              <a:pPr algn="ctr"/>
              <a:r>
                <a:rPr lang="en-US" altLang="ja-JP" sz="1050" b="1" dirty="0">
                  <a:solidFill>
                    <a:schemeClr val="bg1"/>
                  </a:solidFill>
                </a:rPr>
                <a:t>【</a:t>
              </a:r>
              <a:r>
                <a:rPr kumimoji="1" lang="ja-JP" altLang="en-US" sz="1050" b="1" dirty="0">
                  <a:solidFill>
                    <a:schemeClr val="bg1"/>
                  </a:solidFill>
                </a:rPr>
                <a:t>様式１－１</a:t>
              </a:r>
              <a:r>
                <a:rPr kumimoji="1" lang="en-US" altLang="ja-JP" sz="1050" b="1" dirty="0">
                  <a:solidFill>
                    <a:schemeClr val="bg1"/>
                  </a:solidFill>
                </a:rPr>
                <a:t>】</a:t>
              </a:r>
              <a:endParaRPr kumimoji="1" lang="ja-JP" altLang="en-US" sz="1050" b="1" dirty="0">
                <a:solidFill>
                  <a:schemeClr val="bg1"/>
                </a:solidFill>
              </a:endParaRPr>
            </a:p>
          </p:txBody>
        </p:sp>
        <p:sp>
          <p:nvSpPr>
            <p:cNvPr id="5" name="テキスト ボックス 4">
              <a:extLst>
                <a:ext uri="{FF2B5EF4-FFF2-40B4-BE49-F238E27FC236}">
                  <a16:creationId xmlns:a16="http://schemas.microsoft.com/office/drawing/2014/main" id="{6F1DF502-E312-237C-32B7-323D9C5D5F58}"/>
                </a:ext>
              </a:extLst>
            </p:cNvPr>
            <p:cNvSpPr txBox="1"/>
            <p:nvPr/>
          </p:nvSpPr>
          <p:spPr>
            <a:xfrm>
              <a:off x="-64104" y="-6132"/>
              <a:ext cx="9121560" cy="292388"/>
            </a:xfrm>
            <a:prstGeom prst="rect">
              <a:avLst/>
            </a:prstGeom>
            <a:noFill/>
          </p:spPr>
          <p:txBody>
            <a:bodyPr wrap="square" rtlCol="0">
              <a:spAutoFit/>
            </a:bodyPr>
            <a:lstStyle/>
            <a:p>
              <a:pPr algn="ctr"/>
              <a:r>
                <a:rPr kumimoji="1" lang="ja-JP" altLang="en-US" sz="1300" spc="-120" dirty="0">
                  <a:solidFill>
                    <a:schemeClr val="bg1"/>
                  </a:solidFill>
                  <a:latin typeface="+mj-ea"/>
                  <a:ea typeface="+mj-ea"/>
                </a:rPr>
                <a:t>令和</a:t>
              </a:r>
              <a:r>
                <a:rPr lang="ja-JP" altLang="en-US" sz="1300" spc="-120" dirty="0">
                  <a:solidFill>
                    <a:schemeClr val="bg1"/>
                  </a:solidFill>
                  <a:latin typeface="+mj-ea"/>
                  <a:ea typeface="+mj-ea"/>
                </a:rPr>
                <a:t>○</a:t>
              </a:r>
              <a:r>
                <a:rPr kumimoji="1" lang="ja-JP" altLang="en-US" sz="1300" spc="-120" dirty="0">
                  <a:solidFill>
                    <a:schemeClr val="bg1"/>
                  </a:solidFill>
                  <a:latin typeface="+mj-ea"/>
                  <a:ea typeface="+mj-ea"/>
                </a:rPr>
                <a:t>年度「専修学校による地域産業中核的人材養成事業」企画提案書</a:t>
              </a:r>
              <a:r>
                <a:rPr kumimoji="1" lang="ja-JP" altLang="en-US" sz="1050" spc="-120" dirty="0">
                  <a:solidFill>
                    <a:schemeClr val="bg1"/>
                  </a:solidFill>
                  <a:latin typeface="+mj-ea"/>
                  <a:ea typeface="+mj-ea"/>
                </a:rPr>
                <a:t>（人口減少地域の職業人材を確保するための専修学校振興プログラム）</a:t>
              </a:r>
              <a:r>
                <a:rPr kumimoji="1" lang="en-US" altLang="ja-JP" sz="1050" spc="-120" dirty="0">
                  <a:solidFill>
                    <a:schemeClr val="bg1"/>
                  </a:solidFill>
                  <a:latin typeface="+mj-ea"/>
                  <a:ea typeface="+mj-ea"/>
                </a:rPr>
                <a:t>(</a:t>
              </a:r>
              <a:fld id="{C22BDEFC-2EBD-4631-AC6E-1FA082F69B7C}" type="slidenum">
                <a:rPr kumimoji="1" lang="en-US" altLang="ja-JP" sz="1050" spc="-120" smtClean="0">
                  <a:solidFill>
                    <a:schemeClr val="bg1"/>
                  </a:solidFill>
                  <a:latin typeface="+mj-ea"/>
                  <a:ea typeface="+mj-ea"/>
                </a:rPr>
                <a:t>7</a:t>
              </a:fld>
              <a:r>
                <a:rPr lang="en-US" altLang="ja-JP" sz="1050" spc="-120" dirty="0">
                  <a:solidFill>
                    <a:schemeClr val="bg1"/>
                  </a:solidFill>
                  <a:latin typeface="+mj-ea"/>
                  <a:ea typeface="+mj-ea"/>
                </a:rPr>
                <a:t>/17</a:t>
              </a:r>
              <a:r>
                <a:rPr kumimoji="1" lang="en-US" altLang="ja-JP" sz="1050" spc="-120" dirty="0">
                  <a:solidFill>
                    <a:schemeClr val="bg1"/>
                  </a:solidFill>
                  <a:latin typeface="+mj-ea"/>
                  <a:ea typeface="+mj-ea"/>
                </a:rPr>
                <a:t>)</a:t>
              </a:r>
              <a:endParaRPr kumimoji="1" lang="ja-JP" altLang="en-US" sz="1050" spc="-120" dirty="0">
                <a:solidFill>
                  <a:schemeClr val="bg1"/>
                </a:solidFill>
                <a:latin typeface="+mj-ea"/>
                <a:ea typeface="+mj-ea"/>
              </a:endParaRPr>
            </a:p>
          </p:txBody>
        </p:sp>
      </p:grpSp>
    </p:spTree>
    <p:extLst>
      <p:ext uri="{BB962C8B-B14F-4D97-AF65-F5344CB8AC3E}">
        <p14:creationId xmlns:p14="http://schemas.microsoft.com/office/powerpoint/2010/main" val="771090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813000" y="2564904"/>
            <a:ext cx="8280000" cy="2308324"/>
          </a:xfrm>
          <a:prstGeom prst="rect">
            <a:avLst/>
          </a:prstGeom>
          <a:noFill/>
          <a:ln>
            <a:solidFill>
              <a:srgbClr val="62AB37"/>
            </a:solidFill>
            <a:prstDash val="dash"/>
          </a:ln>
        </p:spPr>
        <p:txBody>
          <a:bodyPr wrap="square" rtlCol="0">
            <a:spAutoFit/>
          </a:bodyPr>
          <a:lstStyle/>
          <a:p>
            <a:endParaRPr lang="en-US" altLang="ja-JP" sz="1200" dirty="0">
              <a:solidFill>
                <a:srgbClr val="FFC000"/>
              </a:solidFill>
            </a:endParaRPr>
          </a:p>
          <a:p>
            <a:r>
              <a:rPr lang="ja-JP" altLang="en-US" sz="1200" dirty="0">
                <a:solidFill>
                  <a:srgbClr val="FFC000"/>
                </a:solidFill>
              </a:rPr>
              <a:t>▼様式自由</a:t>
            </a:r>
            <a:endParaRPr lang="en-US" altLang="ja-JP" sz="1200" dirty="0">
              <a:solidFill>
                <a:srgbClr val="FFC000"/>
              </a:solidFill>
            </a:endParaRPr>
          </a:p>
          <a:p>
            <a:endParaRPr lang="en-US" altLang="ja-JP" sz="1200" dirty="0">
              <a:solidFill>
                <a:srgbClr val="FFC000"/>
              </a:solidFill>
            </a:endParaRPr>
          </a:p>
          <a:p>
            <a:r>
              <a:rPr lang="ja-JP" altLang="en-US" sz="1200" dirty="0">
                <a:solidFill>
                  <a:srgbClr val="FFC000"/>
                </a:solidFill>
              </a:rPr>
              <a:t>▼提案年度に取り組む内容について、具体に記載すること。</a:t>
            </a:r>
            <a:endParaRPr lang="en-US" altLang="ja-JP" sz="1200" dirty="0">
              <a:solidFill>
                <a:srgbClr val="FFC000"/>
              </a:solidFill>
            </a:endParaRPr>
          </a:p>
          <a:p>
            <a:endParaRPr lang="en-US" altLang="ja-JP" sz="1200" dirty="0">
              <a:solidFill>
                <a:srgbClr val="FFC000"/>
              </a:solidFill>
            </a:endParaRPr>
          </a:p>
          <a:p>
            <a:pPr marL="85725" indent="-85725"/>
            <a:r>
              <a:rPr lang="ja-JP" altLang="en-US" sz="1200" dirty="0">
                <a:solidFill>
                  <a:srgbClr val="FFC000"/>
                </a:solidFill>
                <a:latin typeface="+mn-ea"/>
              </a:rPr>
              <a:t>▼調査を実施する場合には</a:t>
            </a:r>
            <a:r>
              <a:rPr lang="en-US" altLang="ja-JP" sz="1200" dirty="0">
                <a:solidFill>
                  <a:srgbClr val="FFC000"/>
                </a:solidFill>
                <a:latin typeface="+mn-ea"/>
              </a:rPr>
              <a:t>､</a:t>
            </a:r>
            <a:r>
              <a:rPr lang="ja-JP" altLang="en-US" sz="1200" dirty="0">
                <a:solidFill>
                  <a:srgbClr val="FFC000"/>
                </a:solidFill>
                <a:latin typeface="+mn-ea"/>
              </a:rPr>
              <a:t>調査名、調査目的、調査対象、調査手法、調査項目、分析内容（集計項目）、調査結果を成果（開発する教育カリキュラム・プログラム）にどのように反映するか、を記載すること</a:t>
            </a:r>
            <a:r>
              <a:rPr lang="en-US" altLang="ja-JP" sz="1200" dirty="0">
                <a:solidFill>
                  <a:srgbClr val="FFC000"/>
                </a:solidFill>
                <a:latin typeface="+mn-ea"/>
              </a:rPr>
              <a:t>｡</a:t>
            </a:r>
          </a:p>
          <a:p>
            <a:pPr marL="180975"/>
            <a:r>
              <a:rPr lang="en-US" altLang="ja-JP" sz="1200" dirty="0">
                <a:solidFill>
                  <a:srgbClr val="FFC000"/>
                </a:solidFill>
                <a:latin typeface="+mn-ea"/>
              </a:rPr>
              <a:t>※</a:t>
            </a:r>
            <a:r>
              <a:rPr lang="ja-JP" altLang="en-US" sz="1200" dirty="0">
                <a:solidFill>
                  <a:srgbClr val="FFC000"/>
                </a:solidFill>
                <a:latin typeface="+mn-ea"/>
              </a:rPr>
              <a:t>上記は最小限の項目例であり、必要に応じて追加することは差し支えない。</a:t>
            </a:r>
            <a:endParaRPr lang="en-US" altLang="ja-JP" sz="1200" dirty="0">
              <a:solidFill>
                <a:srgbClr val="FFC000"/>
              </a:solidFill>
              <a:latin typeface="+mn-ea"/>
            </a:endParaRPr>
          </a:p>
          <a:p>
            <a:endParaRPr lang="en-US" altLang="ja-JP" sz="1200" dirty="0">
              <a:solidFill>
                <a:srgbClr val="FFC000"/>
              </a:solidFill>
            </a:endParaRPr>
          </a:p>
          <a:p>
            <a:pPr marL="85725" indent="-85725"/>
            <a:r>
              <a:rPr lang="ja-JP" altLang="en-US" sz="1200" dirty="0">
                <a:solidFill>
                  <a:srgbClr val="FFC000"/>
                </a:solidFill>
              </a:rPr>
              <a:t>▼記載する文字は、</a:t>
            </a:r>
            <a:r>
              <a:rPr lang="en-US" altLang="ja-JP" sz="1200" dirty="0">
                <a:solidFill>
                  <a:srgbClr val="FFC000"/>
                </a:solidFill>
              </a:rPr>
              <a:t>MS</a:t>
            </a:r>
            <a:r>
              <a:rPr lang="ja-JP" altLang="en-US" sz="1200" dirty="0">
                <a:solidFill>
                  <a:srgbClr val="FFC000"/>
                </a:solidFill>
              </a:rPr>
              <a:t>ｺﾞｼｯｸ </a:t>
            </a:r>
            <a:r>
              <a:rPr lang="en-US" altLang="ja-JP" sz="1200" dirty="0">
                <a:solidFill>
                  <a:srgbClr val="FFC000"/>
                </a:solidFill>
              </a:rPr>
              <a:t>or </a:t>
            </a:r>
            <a:r>
              <a:rPr lang="ja-JP" altLang="en-US" sz="1200" dirty="0">
                <a:solidFill>
                  <a:srgbClr val="FFC000"/>
                </a:solidFill>
              </a:rPr>
              <a:t>ﾒｲﾘｵ　１１ポイント以上とすること。</a:t>
            </a:r>
            <a:r>
              <a:rPr lang="ja-JP" altLang="en-US" sz="1200" dirty="0">
                <a:solidFill>
                  <a:srgbClr val="FFC000"/>
                </a:solidFill>
                <a:latin typeface="+mn-ea"/>
              </a:rPr>
              <a:t>記載すべき事項</a:t>
            </a:r>
            <a:r>
              <a:rPr lang="ja-JP" altLang="en-US" sz="1200" dirty="0">
                <a:solidFill>
                  <a:srgbClr val="FFC000"/>
                </a:solidFill>
              </a:rPr>
              <a:t>が多く、枠に入り切らない場合のみ文字のポイントを調整しても構わないが、極端に小さくならないよう注意すること。</a:t>
            </a:r>
            <a:endParaRPr lang="en-US" altLang="ja-JP" sz="1200" dirty="0">
              <a:solidFill>
                <a:srgbClr val="FFC000"/>
              </a:solidFill>
            </a:endParaRPr>
          </a:p>
          <a:p>
            <a:endParaRPr lang="en-US" altLang="ja-JP" sz="1200" dirty="0">
              <a:solidFill>
                <a:srgbClr val="FFC000"/>
              </a:solidFill>
            </a:endParaRPr>
          </a:p>
        </p:txBody>
      </p:sp>
      <p:sp>
        <p:nvSpPr>
          <p:cNvPr id="7" name="角丸四角形 5"/>
          <p:cNvSpPr/>
          <p:nvPr/>
        </p:nvSpPr>
        <p:spPr>
          <a:xfrm>
            <a:off x="28338" y="332656"/>
            <a:ext cx="1756310" cy="36004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提案年度の取組①</a:t>
            </a:r>
          </a:p>
        </p:txBody>
      </p:sp>
      <p:grpSp>
        <p:nvGrpSpPr>
          <p:cNvPr id="6" name="グループ化 5">
            <a:extLst>
              <a:ext uri="{FF2B5EF4-FFF2-40B4-BE49-F238E27FC236}">
                <a16:creationId xmlns:a16="http://schemas.microsoft.com/office/drawing/2014/main" id="{E75BF189-3C1D-EE4A-6C76-3FD8F0F3FD15}"/>
              </a:ext>
            </a:extLst>
          </p:cNvPr>
          <p:cNvGrpSpPr/>
          <p:nvPr/>
        </p:nvGrpSpPr>
        <p:grpSpPr>
          <a:xfrm>
            <a:off x="-64104" y="-6131"/>
            <a:ext cx="10154960" cy="266780"/>
            <a:chOff x="-64104" y="-6132"/>
            <a:chExt cx="10154960" cy="361208"/>
          </a:xfrm>
        </p:grpSpPr>
        <p:sp>
          <p:nvSpPr>
            <p:cNvPr id="12" name="正方形/長方形 11">
              <a:extLst>
                <a:ext uri="{FF2B5EF4-FFF2-40B4-BE49-F238E27FC236}">
                  <a16:creationId xmlns:a16="http://schemas.microsoft.com/office/drawing/2014/main" id="{E78096E3-B554-6A6A-E349-E028057CC196}"/>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a:extLst>
                <a:ext uri="{FF2B5EF4-FFF2-40B4-BE49-F238E27FC236}">
                  <a16:creationId xmlns:a16="http://schemas.microsoft.com/office/drawing/2014/main" id="{FE59D0E8-7CFF-3848-00F9-764E2E4D3E56}"/>
                </a:ext>
              </a:extLst>
            </p:cNvPr>
            <p:cNvSpPr txBox="1"/>
            <p:nvPr/>
          </p:nvSpPr>
          <p:spPr>
            <a:xfrm>
              <a:off x="8841432" y="23416"/>
              <a:ext cx="1249424" cy="261610"/>
            </a:xfrm>
            <a:prstGeom prst="rect">
              <a:avLst/>
            </a:prstGeom>
            <a:noFill/>
          </p:spPr>
          <p:txBody>
            <a:bodyPr wrap="square" rtlCol="0">
              <a:spAutoFit/>
            </a:bodyPr>
            <a:lstStyle/>
            <a:p>
              <a:pPr algn="ctr"/>
              <a:r>
                <a:rPr lang="en-US" altLang="ja-JP" sz="1050" b="1" dirty="0">
                  <a:solidFill>
                    <a:schemeClr val="bg1"/>
                  </a:solidFill>
                </a:rPr>
                <a:t>【</a:t>
              </a:r>
              <a:r>
                <a:rPr kumimoji="1" lang="ja-JP" altLang="en-US" sz="1050" b="1" dirty="0">
                  <a:solidFill>
                    <a:schemeClr val="bg1"/>
                  </a:solidFill>
                </a:rPr>
                <a:t>様式１－１</a:t>
              </a:r>
              <a:r>
                <a:rPr kumimoji="1" lang="en-US" altLang="ja-JP" sz="1050" b="1" dirty="0">
                  <a:solidFill>
                    <a:schemeClr val="bg1"/>
                  </a:solidFill>
                </a:rPr>
                <a:t>】</a:t>
              </a:r>
              <a:endParaRPr kumimoji="1" lang="ja-JP" altLang="en-US" sz="1050" b="1" dirty="0">
                <a:solidFill>
                  <a:schemeClr val="bg1"/>
                </a:solidFill>
              </a:endParaRPr>
            </a:p>
          </p:txBody>
        </p:sp>
        <p:sp>
          <p:nvSpPr>
            <p:cNvPr id="14" name="テキスト ボックス 13">
              <a:extLst>
                <a:ext uri="{FF2B5EF4-FFF2-40B4-BE49-F238E27FC236}">
                  <a16:creationId xmlns:a16="http://schemas.microsoft.com/office/drawing/2014/main" id="{CEAEEA0C-1EFC-AF67-547A-46044F817D83}"/>
                </a:ext>
              </a:extLst>
            </p:cNvPr>
            <p:cNvSpPr txBox="1"/>
            <p:nvPr/>
          </p:nvSpPr>
          <p:spPr>
            <a:xfrm>
              <a:off x="-64104" y="-6132"/>
              <a:ext cx="9121560" cy="292388"/>
            </a:xfrm>
            <a:prstGeom prst="rect">
              <a:avLst/>
            </a:prstGeom>
            <a:noFill/>
          </p:spPr>
          <p:txBody>
            <a:bodyPr wrap="square" rtlCol="0">
              <a:spAutoFit/>
            </a:bodyPr>
            <a:lstStyle/>
            <a:p>
              <a:pPr algn="ctr"/>
              <a:r>
                <a:rPr kumimoji="1" lang="ja-JP" altLang="en-US" sz="1300" spc="-120" dirty="0">
                  <a:solidFill>
                    <a:schemeClr val="bg1"/>
                  </a:solidFill>
                  <a:latin typeface="+mj-ea"/>
                  <a:ea typeface="+mj-ea"/>
                </a:rPr>
                <a:t>令和</a:t>
              </a:r>
              <a:r>
                <a:rPr lang="ja-JP" altLang="en-US" sz="1300" spc="-120" dirty="0">
                  <a:solidFill>
                    <a:schemeClr val="bg1"/>
                  </a:solidFill>
                  <a:latin typeface="+mj-ea"/>
                  <a:ea typeface="+mj-ea"/>
                </a:rPr>
                <a:t>○</a:t>
              </a:r>
              <a:r>
                <a:rPr kumimoji="1" lang="ja-JP" altLang="en-US" sz="1300" spc="-120" dirty="0">
                  <a:solidFill>
                    <a:schemeClr val="bg1"/>
                  </a:solidFill>
                  <a:latin typeface="+mj-ea"/>
                  <a:ea typeface="+mj-ea"/>
                </a:rPr>
                <a:t>年度「専修学校による地域産業中核的人材養成事業」企画提案書</a:t>
              </a:r>
              <a:r>
                <a:rPr kumimoji="1" lang="ja-JP" altLang="en-US" sz="1050" spc="-120" dirty="0">
                  <a:solidFill>
                    <a:schemeClr val="bg1"/>
                  </a:solidFill>
                  <a:latin typeface="+mj-ea"/>
                  <a:ea typeface="+mj-ea"/>
                </a:rPr>
                <a:t>（人口減少地域の職業人材を確保するための専修学校振興プログラム）</a:t>
              </a:r>
              <a:r>
                <a:rPr kumimoji="1" lang="en-US" altLang="ja-JP" sz="1050" spc="-120" dirty="0">
                  <a:solidFill>
                    <a:schemeClr val="bg1"/>
                  </a:solidFill>
                  <a:latin typeface="+mj-ea"/>
                  <a:ea typeface="+mj-ea"/>
                </a:rPr>
                <a:t>(</a:t>
              </a:r>
              <a:fld id="{C22BDEFC-2EBD-4631-AC6E-1FA082F69B7C}" type="slidenum">
                <a:rPr kumimoji="1" lang="en-US" altLang="ja-JP" sz="1050" spc="-120" smtClean="0">
                  <a:solidFill>
                    <a:schemeClr val="bg1"/>
                  </a:solidFill>
                  <a:latin typeface="+mj-ea"/>
                  <a:ea typeface="+mj-ea"/>
                </a:rPr>
                <a:t>8</a:t>
              </a:fld>
              <a:r>
                <a:rPr lang="en-US" altLang="ja-JP" sz="1050" spc="-120" dirty="0">
                  <a:solidFill>
                    <a:schemeClr val="bg1"/>
                  </a:solidFill>
                  <a:latin typeface="+mj-ea"/>
                  <a:ea typeface="+mj-ea"/>
                </a:rPr>
                <a:t>/17</a:t>
              </a:r>
              <a:r>
                <a:rPr kumimoji="1" lang="en-US" altLang="ja-JP" sz="1050" spc="-120" dirty="0">
                  <a:solidFill>
                    <a:schemeClr val="bg1"/>
                  </a:solidFill>
                  <a:latin typeface="+mj-ea"/>
                  <a:ea typeface="+mj-ea"/>
                </a:rPr>
                <a:t>)</a:t>
              </a:r>
              <a:endParaRPr kumimoji="1" lang="ja-JP" altLang="en-US" sz="1050" spc="-120" dirty="0">
                <a:solidFill>
                  <a:schemeClr val="bg1"/>
                </a:solidFill>
                <a:latin typeface="+mj-ea"/>
                <a:ea typeface="+mj-ea"/>
              </a:endParaRPr>
            </a:p>
          </p:txBody>
        </p:sp>
      </p:grpSp>
    </p:spTree>
    <p:extLst>
      <p:ext uri="{BB962C8B-B14F-4D97-AF65-F5344CB8AC3E}">
        <p14:creationId xmlns:p14="http://schemas.microsoft.com/office/powerpoint/2010/main" val="15547367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5"/>
          <p:cNvSpPr/>
          <p:nvPr/>
        </p:nvSpPr>
        <p:spPr>
          <a:xfrm>
            <a:off x="28338" y="332656"/>
            <a:ext cx="1756310" cy="360040"/>
          </a:xfrm>
          <a:prstGeom prst="roundRect">
            <a:avLst/>
          </a:prstGeom>
          <a:solidFill>
            <a:srgbClr val="7EE0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提案年度の取組②</a:t>
            </a:r>
          </a:p>
        </p:txBody>
      </p:sp>
      <p:sp>
        <p:nvSpPr>
          <p:cNvPr id="10" name="テキスト ボックス 9"/>
          <p:cNvSpPr txBox="1"/>
          <p:nvPr/>
        </p:nvSpPr>
        <p:spPr>
          <a:xfrm>
            <a:off x="920552" y="2636912"/>
            <a:ext cx="8280000" cy="2308324"/>
          </a:xfrm>
          <a:prstGeom prst="rect">
            <a:avLst/>
          </a:prstGeom>
          <a:noFill/>
          <a:ln>
            <a:solidFill>
              <a:srgbClr val="62AB37"/>
            </a:solidFill>
            <a:prstDash val="dash"/>
          </a:ln>
        </p:spPr>
        <p:txBody>
          <a:bodyPr wrap="square" rtlCol="0">
            <a:spAutoFit/>
          </a:bodyPr>
          <a:lstStyle/>
          <a:p>
            <a:endParaRPr lang="en-US" altLang="ja-JP" sz="1200" dirty="0">
              <a:solidFill>
                <a:srgbClr val="FFC000"/>
              </a:solidFill>
            </a:endParaRPr>
          </a:p>
          <a:p>
            <a:r>
              <a:rPr lang="ja-JP" altLang="en-US" sz="1200" dirty="0">
                <a:solidFill>
                  <a:srgbClr val="FFC000"/>
                </a:solidFill>
              </a:rPr>
              <a:t>▼様式自由</a:t>
            </a:r>
            <a:endParaRPr lang="en-US" altLang="ja-JP" sz="1200" dirty="0">
              <a:solidFill>
                <a:srgbClr val="FFC000"/>
              </a:solidFill>
            </a:endParaRPr>
          </a:p>
          <a:p>
            <a:endParaRPr lang="en-US" altLang="ja-JP" sz="1200" dirty="0">
              <a:solidFill>
                <a:srgbClr val="FFC000"/>
              </a:solidFill>
            </a:endParaRPr>
          </a:p>
          <a:p>
            <a:r>
              <a:rPr lang="ja-JP" altLang="en-US" sz="1200" dirty="0">
                <a:solidFill>
                  <a:srgbClr val="FFC000"/>
                </a:solidFill>
              </a:rPr>
              <a:t>▼提案年度に取り組む内容について、具体に記載すること。</a:t>
            </a:r>
            <a:endParaRPr lang="en-US" altLang="ja-JP" sz="1200" dirty="0">
              <a:solidFill>
                <a:srgbClr val="FFC000"/>
              </a:solidFill>
            </a:endParaRPr>
          </a:p>
          <a:p>
            <a:endParaRPr lang="en-US" altLang="ja-JP" sz="1200" dirty="0">
              <a:solidFill>
                <a:srgbClr val="FFC000"/>
              </a:solidFill>
            </a:endParaRPr>
          </a:p>
          <a:p>
            <a:pPr marL="85725" indent="-85725"/>
            <a:r>
              <a:rPr lang="ja-JP" altLang="en-US" sz="1200" dirty="0">
                <a:solidFill>
                  <a:srgbClr val="FFC000"/>
                </a:solidFill>
                <a:latin typeface="+mn-ea"/>
              </a:rPr>
              <a:t>▼調査を実施する場合には</a:t>
            </a:r>
            <a:r>
              <a:rPr lang="en-US" altLang="ja-JP" sz="1200" dirty="0">
                <a:solidFill>
                  <a:srgbClr val="FFC000"/>
                </a:solidFill>
                <a:latin typeface="+mn-ea"/>
              </a:rPr>
              <a:t>､</a:t>
            </a:r>
            <a:r>
              <a:rPr lang="ja-JP" altLang="en-US" sz="1200" dirty="0">
                <a:solidFill>
                  <a:srgbClr val="FFC000"/>
                </a:solidFill>
                <a:latin typeface="+mn-ea"/>
              </a:rPr>
              <a:t>調査名、調査目的、調査対象、調査手法、調査項目、分析内容（集計項目）、調査結果を成果（開発する教育カリキュラム・プログラム）にどのように反映するか、を記載すること</a:t>
            </a:r>
            <a:r>
              <a:rPr lang="en-US" altLang="ja-JP" sz="1200" dirty="0">
                <a:solidFill>
                  <a:srgbClr val="FFC000"/>
                </a:solidFill>
                <a:latin typeface="+mn-ea"/>
              </a:rPr>
              <a:t>｡</a:t>
            </a:r>
          </a:p>
          <a:p>
            <a:pPr marL="180975"/>
            <a:r>
              <a:rPr lang="en-US" altLang="ja-JP" sz="1200" dirty="0">
                <a:solidFill>
                  <a:srgbClr val="FFC000"/>
                </a:solidFill>
                <a:latin typeface="+mn-ea"/>
              </a:rPr>
              <a:t>※</a:t>
            </a:r>
            <a:r>
              <a:rPr lang="ja-JP" altLang="en-US" sz="1200" dirty="0">
                <a:solidFill>
                  <a:srgbClr val="FFC000"/>
                </a:solidFill>
                <a:latin typeface="+mn-ea"/>
              </a:rPr>
              <a:t>上記は最小限の項目例であり、必要に応じて追加することは差し支えない。</a:t>
            </a:r>
            <a:endParaRPr lang="en-US" altLang="ja-JP" sz="1200" dirty="0">
              <a:solidFill>
                <a:srgbClr val="FFC000"/>
              </a:solidFill>
              <a:latin typeface="+mn-ea"/>
            </a:endParaRPr>
          </a:p>
          <a:p>
            <a:endParaRPr lang="en-US" altLang="ja-JP" sz="1200" dirty="0">
              <a:solidFill>
                <a:srgbClr val="FFC000"/>
              </a:solidFill>
            </a:endParaRPr>
          </a:p>
          <a:p>
            <a:pPr marL="85725" indent="-85725"/>
            <a:r>
              <a:rPr lang="ja-JP" altLang="en-US" sz="1200" dirty="0">
                <a:solidFill>
                  <a:srgbClr val="FFC000"/>
                </a:solidFill>
              </a:rPr>
              <a:t>▼記載する文字は、</a:t>
            </a:r>
            <a:r>
              <a:rPr lang="en-US" altLang="ja-JP" sz="1200" dirty="0">
                <a:solidFill>
                  <a:srgbClr val="FFC000"/>
                </a:solidFill>
              </a:rPr>
              <a:t>MS</a:t>
            </a:r>
            <a:r>
              <a:rPr lang="ja-JP" altLang="en-US" sz="1200" dirty="0">
                <a:solidFill>
                  <a:srgbClr val="FFC000"/>
                </a:solidFill>
              </a:rPr>
              <a:t>ｺﾞｼｯｸ </a:t>
            </a:r>
            <a:r>
              <a:rPr lang="en-US" altLang="ja-JP" sz="1200" dirty="0">
                <a:solidFill>
                  <a:srgbClr val="FFC000"/>
                </a:solidFill>
              </a:rPr>
              <a:t>or </a:t>
            </a:r>
            <a:r>
              <a:rPr lang="ja-JP" altLang="en-US" sz="1200" dirty="0">
                <a:solidFill>
                  <a:srgbClr val="FFC000"/>
                </a:solidFill>
              </a:rPr>
              <a:t>ﾒｲﾘｵ　１１ポイント以上とすること。</a:t>
            </a:r>
            <a:r>
              <a:rPr lang="ja-JP" altLang="en-US" sz="1200" dirty="0">
                <a:solidFill>
                  <a:srgbClr val="FFC000"/>
                </a:solidFill>
                <a:latin typeface="+mn-ea"/>
              </a:rPr>
              <a:t>記載すべき事項</a:t>
            </a:r>
            <a:r>
              <a:rPr lang="ja-JP" altLang="en-US" sz="1200" dirty="0">
                <a:solidFill>
                  <a:srgbClr val="FFC000"/>
                </a:solidFill>
              </a:rPr>
              <a:t>が多く、枠に入り切らない場合のみ文字のポイントを調整しても構わないが、極端に小さくならないよう注意すること。</a:t>
            </a:r>
            <a:endParaRPr lang="en-US" altLang="ja-JP" sz="1200" dirty="0">
              <a:solidFill>
                <a:srgbClr val="FFC000"/>
              </a:solidFill>
            </a:endParaRPr>
          </a:p>
          <a:p>
            <a:endParaRPr lang="en-US" altLang="ja-JP" sz="1200" dirty="0">
              <a:solidFill>
                <a:srgbClr val="FFC000"/>
              </a:solidFill>
            </a:endParaRPr>
          </a:p>
        </p:txBody>
      </p:sp>
      <p:grpSp>
        <p:nvGrpSpPr>
          <p:cNvPr id="2" name="グループ化 1">
            <a:extLst>
              <a:ext uri="{FF2B5EF4-FFF2-40B4-BE49-F238E27FC236}">
                <a16:creationId xmlns:a16="http://schemas.microsoft.com/office/drawing/2014/main" id="{B595E224-33CC-27E8-CAE5-C365DFCBB6C0}"/>
              </a:ext>
            </a:extLst>
          </p:cNvPr>
          <p:cNvGrpSpPr/>
          <p:nvPr/>
        </p:nvGrpSpPr>
        <p:grpSpPr>
          <a:xfrm>
            <a:off x="-64104" y="-6131"/>
            <a:ext cx="10154960" cy="266780"/>
            <a:chOff x="-64104" y="-6132"/>
            <a:chExt cx="10154960" cy="361208"/>
          </a:xfrm>
        </p:grpSpPr>
        <p:sp>
          <p:nvSpPr>
            <p:cNvPr id="3" name="正方形/長方形 2">
              <a:extLst>
                <a:ext uri="{FF2B5EF4-FFF2-40B4-BE49-F238E27FC236}">
                  <a16:creationId xmlns:a16="http://schemas.microsoft.com/office/drawing/2014/main" id="{53492F3D-8B8E-991D-8BE4-FA1508F544F5}"/>
                </a:ext>
              </a:extLst>
            </p:cNvPr>
            <p:cNvSpPr/>
            <p:nvPr/>
          </p:nvSpPr>
          <p:spPr>
            <a:xfrm>
              <a:off x="0" y="0"/>
              <a:ext cx="9906000" cy="355076"/>
            </a:xfrm>
            <a:prstGeom prst="rect">
              <a:avLst/>
            </a:prstGeom>
            <a:solidFill>
              <a:srgbClr val="62AB3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a:extLst>
                <a:ext uri="{FF2B5EF4-FFF2-40B4-BE49-F238E27FC236}">
                  <a16:creationId xmlns:a16="http://schemas.microsoft.com/office/drawing/2014/main" id="{0EB9A259-4226-C7D6-818A-01742E0CCECF}"/>
                </a:ext>
              </a:extLst>
            </p:cNvPr>
            <p:cNvSpPr txBox="1"/>
            <p:nvPr/>
          </p:nvSpPr>
          <p:spPr>
            <a:xfrm>
              <a:off x="8841432" y="23416"/>
              <a:ext cx="1249424" cy="261610"/>
            </a:xfrm>
            <a:prstGeom prst="rect">
              <a:avLst/>
            </a:prstGeom>
            <a:noFill/>
          </p:spPr>
          <p:txBody>
            <a:bodyPr wrap="square" rtlCol="0">
              <a:spAutoFit/>
            </a:bodyPr>
            <a:lstStyle/>
            <a:p>
              <a:pPr algn="ctr"/>
              <a:r>
                <a:rPr lang="en-US" altLang="ja-JP" sz="1050" b="1" dirty="0">
                  <a:solidFill>
                    <a:schemeClr val="bg1"/>
                  </a:solidFill>
                </a:rPr>
                <a:t>【</a:t>
              </a:r>
              <a:r>
                <a:rPr kumimoji="1" lang="ja-JP" altLang="en-US" sz="1050" b="1" dirty="0">
                  <a:solidFill>
                    <a:schemeClr val="bg1"/>
                  </a:solidFill>
                </a:rPr>
                <a:t>様式１－１</a:t>
              </a:r>
              <a:r>
                <a:rPr kumimoji="1" lang="en-US" altLang="ja-JP" sz="1050" b="1" dirty="0">
                  <a:solidFill>
                    <a:schemeClr val="bg1"/>
                  </a:solidFill>
                </a:rPr>
                <a:t>】</a:t>
              </a:r>
              <a:endParaRPr kumimoji="1" lang="ja-JP" altLang="en-US" sz="1050" b="1" dirty="0">
                <a:solidFill>
                  <a:schemeClr val="bg1"/>
                </a:solidFill>
              </a:endParaRPr>
            </a:p>
          </p:txBody>
        </p:sp>
        <p:sp>
          <p:nvSpPr>
            <p:cNvPr id="5" name="テキスト ボックス 4">
              <a:extLst>
                <a:ext uri="{FF2B5EF4-FFF2-40B4-BE49-F238E27FC236}">
                  <a16:creationId xmlns:a16="http://schemas.microsoft.com/office/drawing/2014/main" id="{9A543678-0ABB-1BC7-71DF-DD5999D8D106}"/>
                </a:ext>
              </a:extLst>
            </p:cNvPr>
            <p:cNvSpPr txBox="1"/>
            <p:nvPr/>
          </p:nvSpPr>
          <p:spPr>
            <a:xfrm>
              <a:off x="-64104" y="-6132"/>
              <a:ext cx="9121560" cy="292388"/>
            </a:xfrm>
            <a:prstGeom prst="rect">
              <a:avLst/>
            </a:prstGeom>
            <a:noFill/>
          </p:spPr>
          <p:txBody>
            <a:bodyPr wrap="square" rtlCol="0">
              <a:spAutoFit/>
            </a:bodyPr>
            <a:lstStyle/>
            <a:p>
              <a:pPr algn="ctr"/>
              <a:r>
                <a:rPr kumimoji="1" lang="ja-JP" altLang="en-US" sz="1300" spc="-120" dirty="0">
                  <a:solidFill>
                    <a:schemeClr val="bg1"/>
                  </a:solidFill>
                  <a:latin typeface="+mj-ea"/>
                  <a:ea typeface="+mj-ea"/>
                </a:rPr>
                <a:t>令和</a:t>
              </a:r>
              <a:r>
                <a:rPr lang="ja-JP" altLang="en-US" sz="1300" spc="-120" dirty="0">
                  <a:solidFill>
                    <a:schemeClr val="bg1"/>
                  </a:solidFill>
                  <a:latin typeface="+mj-ea"/>
                  <a:ea typeface="+mj-ea"/>
                </a:rPr>
                <a:t>○</a:t>
              </a:r>
              <a:r>
                <a:rPr kumimoji="1" lang="ja-JP" altLang="en-US" sz="1300" spc="-120" dirty="0">
                  <a:solidFill>
                    <a:schemeClr val="bg1"/>
                  </a:solidFill>
                  <a:latin typeface="+mj-ea"/>
                  <a:ea typeface="+mj-ea"/>
                </a:rPr>
                <a:t>年度「専修学校による地域産業中核的人材養成事業」企画提案書</a:t>
              </a:r>
              <a:r>
                <a:rPr kumimoji="1" lang="ja-JP" altLang="en-US" sz="1050" spc="-120" dirty="0">
                  <a:solidFill>
                    <a:schemeClr val="bg1"/>
                  </a:solidFill>
                  <a:latin typeface="+mj-ea"/>
                  <a:ea typeface="+mj-ea"/>
                </a:rPr>
                <a:t>（人口減少地域の職業人材を確保するための専修学校振興プログラム）</a:t>
              </a:r>
              <a:r>
                <a:rPr kumimoji="1" lang="en-US" altLang="ja-JP" sz="1050" spc="-120" dirty="0">
                  <a:solidFill>
                    <a:schemeClr val="bg1"/>
                  </a:solidFill>
                  <a:latin typeface="+mj-ea"/>
                  <a:ea typeface="+mj-ea"/>
                </a:rPr>
                <a:t>(</a:t>
              </a:r>
              <a:fld id="{C22BDEFC-2EBD-4631-AC6E-1FA082F69B7C}" type="slidenum">
                <a:rPr kumimoji="1" lang="en-US" altLang="ja-JP" sz="1050" spc="-120" smtClean="0">
                  <a:solidFill>
                    <a:schemeClr val="bg1"/>
                  </a:solidFill>
                  <a:latin typeface="+mj-ea"/>
                  <a:ea typeface="+mj-ea"/>
                </a:rPr>
                <a:t>9</a:t>
              </a:fld>
              <a:r>
                <a:rPr lang="en-US" altLang="ja-JP" sz="1050" spc="-120" dirty="0">
                  <a:solidFill>
                    <a:schemeClr val="bg1"/>
                  </a:solidFill>
                  <a:latin typeface="+mj-ea"/>
                  <a:ea typeface="+mj-ea"/>
                </a:rPr>
                <a:t>/17</a:t>
              </a:r>
              <a:r>
                <a:rPr kumimoji="1" lang="en-US" altLang="ja-JP" sz="1050" spc="-120" dirty="0">
                  <a:solidFill>
                    <a:schemeClr val="bg1"/>
                  </a:solidFill>
                  <a:latin typeface="+mj-ea"/>
                  <a:ea typeface="+mj-ea"/>
                </a:rPr>
                <a:t>)</a:t>
              </a:r>
              <a:endParaRPr kumimoji="1" lang="ja-JP" altLang="en-US" sz="1050" spc="-120" dirty="0">
                <a:solidFill>
                  <a:schemeClr val="bg1"/>
                </a:solidFill>
                <a:latin typeface="+mj-ea"/>
                <a:ea typeface="+mj-ea"/>
              </a:endParaRPr>
            </a:p>
          </p:txBody>
        </p:sp>
      </p:grpSp>
    </p:spTree>
    <p:extLst>
      <p:ext uri="{BB962C8B-B14F-4D97-AF65-F5344CB8AC3E}">
        <p14:creationId xmlns:p14="http://schemas.microsoft.com/office/powerpoint/2010/main" val="532142729"/>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blank">
  <a:themeElements>
    <a:clrScheme name="ユーザー定義 1">
      <a:dk1>
        <a:srgbClr val="323232"/>
      </a:dk1>
      <a:lt1>
        <a:sysClr val="window" lastClr="FFFFFF"/>
      </a:lt1>
      <a:dk2>
        <a:srgbClr val="505050"/>
      </a:dk2>
      <a:lt2>
        <a:srgbClr val="EEECE1"/>
      </a:lt2>
      <a:accent1>
        <a:srgbClr val="30A3B3"/>
      </a:accent1>
      <a:accent2>
        <a:srgbClr val="CC6B9C"/>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15346</TotalTime>
  <Words>5788</Words>
  <Application>Microsoft Office PowerPoint</Application>
  <PresentationFormat>A4 210 x 297 mm</PresentationFormat>
  <Paragraphs>685</Paragraphs>
  <Slides>17</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2</vt:i4>
      </vt:variant>
      <vt:variant>
        <vt:lpstr>埋め込まれた OLE サーバー</vt:lpstr>
      </vt:variant>
      <vt:variant>
        <vt:i4>1</vt:i4>
      </vt:variant>
      <vt:variant>
        <vt:lpstr>スライド タイトル</vt:lpstr>
      </vt:variant>
      <vt:variant>
        <vt:i4>17</vt:i4>
      </vt:variant>
    </vt:vector>
  </HeadingPairs>
  <TitlesOfParts>
    <vt:vector size="26" baseType="lpstr">
      <vt:lpstr>ＭＳ ゴシック</vt:lpstr>
      <vt:lpstr>メイリオ</vt:lpstr>
      <vt:lpstr>游ゴシック</vt:lpstr>
      <vt:lpstr>游ゴシック Bold</vt:lpstr>
      <vt:lpstr>Arial</vt:lpstr>
      <vt:lpstr>Segoe UI</vt:lpstr>
      <vt:lpstr>blank</vt:lpstr>
      <vt:lpstr>1_blank</vt:lpstr>
      <vt:lpstr>ワークシート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文部科学省</dc:creator>
  <cp:lastModifiedBy>文部科学省</cp:lastModifiedBy>
  <cp:revision>206</cp:revision>
  <cp:lastPrinted>2020-03-12T07:13:10Z</cp:lastPrinted>
  <dcterms:created xsi:type="dcterms:W3CDTF">2015-11-11T08:20:08Z</dcterms:created>
  <dcterms:modified xsi:type="dcterms:W3CDTF">2025-05-23T02:18:40Z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2022-01-31T07:50:31Z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9a5f2afc-3304-4aa5-b2b4-f406daea0606</vt:lpwstr>
  </property>
  <property fmtid="{D5CDD505-2E9C-101B-9397-08002B2CF9AE}" pid="8" name="MSIP_Label_d899a617-f30e-4fb8-b81c-fb6d0b94ac5b_ContentBits">
    <vt:lpwstr>0</vt:lpwstr>
  </property>
</Properties>
</file>