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17" r:id="rId4"/>
    <p:sldId id="257" r:id="rId5"/>
    <p:sldId id="294" r:id="rId6"/>
    <p:sldId id="259" r:id="rId7"/>
    <p:sldId id="306" r:id="rId8"/>
    <p:sldId id="318" r:id="rId9"/>
    <p:sldId id="291" r:id="rId10"/>
    <p:sldId id="307" r:id="rId11"/>
    <p:sldId id="263" r:id="rId12"/>
    <p:sldId id="262" r:id="rId13"/>
    <p:sldId id="319" r:id="rId14"/>
    <p:sldId id="264" r:id="rId15"/>
    <p:sldId id="268" r:id="rId16"/>
    <p:sldId id="320" r:id="rId17"/>
    <p:sldId id="321" r:id="rId18"/>
    <p:sldId id="269" r:id="rId19"/>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AB37"/>
    <a:srgbClr val="0A0A0A"/>
    <a:srgbClr val="7EE081"/>
    <a:srgbClr val="FFFFFF"/>
    <a:srgbClr val="3FA34D"/>
    <a:srgbClr val="CCFFCC"/>
    <a:srgbClr val="936C4C"/>
    <a:srgbClr val="A898E5"/>
    <a:srgbClr val="8EB4E3"/>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5318" autoAdjust="0"/>
  </p:normalViewPr>
  <p:slideViewPr>
    <p:cSldViewPr>
      <p:cViewPr varScale="1">
        <p:scale>
          <a:sx n="117" d="100"/>
          <a:sy n="117" d="100"/>
        </p:scale>
        <p:origin x="132"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C15C422-C228-4995-8C2D-ED0193ACED10}"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8DBE3763-0B6E-459D-8C1F-6CF4E794B84F}" type="slidenum">
              <a:rPr kumimoji="1" lang="ja-JP" altLang="en-US" smtClean="0"/>
              <a:t>‹#›</a:t>
            </a:fld>
            <a:endParaRPr kumimoji="1" lang="ja-JP" altLang="en-US"/>
          </a:p>
        </p:txBody>
      </p:sp>
    </p:spTree>
    <p:extLst>
      <p:ext uri="{BB962C8B-B14F-4D97-AF65-F5344CB8AC3E}">
        <p14:creationId xmlns:p14="http://schemas.microsoft.com/office/powerpoint/2010/main" val="99082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6827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352103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14725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61736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37442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474358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555593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942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299543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50365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3507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77658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1" y="392212"/>
            <a:ext cx="5740181"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5730948"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△△専門学校</a:t>
            </a:r>
            <a:endParaRPr kumimoji="1" lang="en-US" altLang="ja-JP" sz="1400" dirty="0">
              <a:solidFill>
                <a:srgbClr val="FFC000"/>
              </a:solidFill>
              <a:latin typeface="+mn-ea"/>
            </a:endParaRPr>
          </a:p>
          <a:p>
            <a:r>
              <a:rPr kumimoji="1" lang="ja-JP" altLang="en-US" sz="800" dirty="0">
                <a:solidFill>
                  <a:srgbClr val="FFC000"/>
                </a:solidFill>
                <a:latin typeface="+mn-ea"/>
              </a:rPr>
              <a:t>（</a:t>
            </a:r>
            <a:r>
              <a:rPr kumimoji="1" lang="en-US" altLang="ja-JP" sz="800" dirty="0">
                <a:solidFill>
                  <a:srgbClr val="FFC000"/>
                </a:solidFill>
                <a:latin typeface="+mn-ea"/>
              </a:rPr>
              <a:t>MS</a:t>
            </a:r>
            <a:r>
              <a:rPr kumimoji="1" lang="ja-JP" altLang="en-US" sz="800" dirty="0">
                <a:solidFill>
                  <a:srgbClr val="FFC000"/>
                </a:solidFill>
                <a:latin typeface="+mn-ea"/>
              </a:rPr>
              <a:t>ｺﾞｼｯｸ </a:t>
            </a:r>
            <a:r>
              <a:rPr kumimoji="1" lang="en-US" altLang="ja-JP" sz="800" dirty="0">
                <a:solidFill>
                  <a:srgbClr val="FFC000"/>
                </a:solidFill>
                <a:latin typeface="+mn-ea"/>
              </a:rPr>
              <a:t>or </a:t>
            </a:r>
            <a:r>
              <a:rPr kumimoji="1" lang="ja-JP" altLang="en-US" sz="800" dirty="0">
                <a:solidFill>
                  <a:srgbClr val="FFC000"/>
                </a:solidFill>
                <a:latin typeface="+mn-ea"/>
              </a:rPr>
              <a:t>ﾒｲﾘｵ１４ポイント）</a:t>
            </a:r>
          </a:p>
        </p:txBody>
      </p:sp>
      <p:sp>
        <p:nvSpPr>
          <p:cNvPr id="15" name="角丸四角形 14"/>
          <p:cNvSpPr/>
          <p:nvPr/>
        </p:nvSpPr>
        <p:spPr>
          <a:xfrm>
            <a:off x="53464" y="1845156"/>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95479" y="2144856"/>
            <a:ext cx="4875000" cy="465183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a:t>
            </a:r>
            <a:r>
              <a:rPr lang="en-US" altLang="ja-JP" sz="1200" dirty="0">
                <a:solidFill>
                  <a:srgbClr val="FFC000"/>
                </a:solidFill>
                <a:latin typeface="+mn-ea"/>
              </a:rPr>
              <a:t>25</a:t>
            </a:r>
            <a:r>
              <a:rPr lang="ja-JP" altLang="en-US" sz="1200" dirty="0">
                <a:solidFill>
                  <a:srgbClr val="FFC000"/>
                </a:solidFill>
                <a:latin typeface="+mn-ea"/>
              </a:rPr>
              <a:t>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※750</a:t>
            </a:r>
            <a:r>
              <a:rPr lang="ja-JP" altLang="en-US" sz="1200" dirty="0">
                <a:solidFill>
                  <a:srgbClr val="FFC000"/>
                </a:solidFill>
                <a:latin typeface="+mn-ea"/>
              </a:rPr>
              <a:t>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3" name="角丸四角形 22"/>
          <p:cNvSpPr/>
          <p:nvPr/>
        </p:nvSpPr>
        <p:spPr>
          <a:xfrm>
            <a:off x="5086393" y="1842792"/>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事業実施体制</a:t>
            </a:r>
          </a:p>
        </p:txBody>
      </p:sp>
      <p:sp>
        <p:nvSpPr>
          <p:cNvPr id="24" name="正方形/長方形 23"/>
          <p:cNvSpPr/>
          <p:nvPr/>
        </p:nvSpPr>
        <p:spPr>
          <a:xfrm>
            <a:off x="5159510" y="2168062"/>
            <a:ext cx="4681113" cy="465183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8D9317DC-9F72-4458-A0F5-6A915E2111F1}"/>
              </a:ext>
            </a:extLst>
          </p:cNvPr>
          <p:cNvGrpSpPr/>
          <p:nvPr/>
        </p:nvGrpSpPr>
        <p:grpSpPr>
          <a:xfrm>
            <a:off x="-64104" y="-6132"/>
            <a:ext cx="10154960" cy="361208"/>
            <a:chOff x="-64104" y="-6132"/>
            <a:chExt cx="10154960" cy="361208"/>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25" name="テキスト ボックス 24"/>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
        <p:nvSpPr>
          <p:cNvPr id="31" name="正方形/長方形 30"/>
          <p:cNvSpPr/>
          <p:nvPr/>
        </p:nvSpPr>
        <p:spPr>
          <a:xfrm>
            <a:off x="7036393" y="387706"/>
            <a:ext cx="1156967"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メニュー</a:t>
            </a:r>
            <a:endParaRPr lang="en-US" altLang="ja-JP" dirty="0">
              <a:latin typeface="+mj-ea"/>
              <a:ea typeface="+mj-ea"/>
            </a:endParaRPr>
          </a:p>
        </p:txBody>
      </p:sp>
      <p:sp>
        <p:nvSpPr>
          <p:cNvPr id="32" name="正方形/長方形 31"/>
          <p:cNvSpPr/>
          <p:nvPr/>
        </p:nvSpPr>
        <p:spPr>
          <a:xfrm>
            <a:off x="8228950" y="387311"/>
            <a:ext cx="1629395"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（例）モデル開発（地域活性化型）</a:t>
            </a:r>
            <a:endParaRPr lang="ja-JP" altLang="en-US" sz="1400" dirty="0">
              <a:solidFill>
                <a:srgbClr val="FFC000"/>
              </a:solidFill>
              <a:latin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grpSp>
        <p:nvGrpSpPr>
          <p:cNvPr id="33" name="グループ化 32"/>
          <p:cNvGrpSpPr/>
          <p:nvPr/>
        </p:nvGrpSpPr>
        <p:grpSpPr>
          <a:xfrm>
            <a:off x="9925925" y="842923"/>
            <a:ext cx="5099638" cy="561506"/>
            <a:chOff x="9948408" y="324299"/>
            <a:chExt cx="5099638" cy="561506"/>
          </a:xfrm>
        </p:grpSpPr>
        <p:sp>
          <p:nvSpPr>
            <p:cNvPr id="35" name="角丸四角形 6"/>
            <p:cNvSpPr/>
            <p:nvPr/>
          </p:nvSpPr>
          <p:spPr>
            <a:xfrm>
              <a:off x="10088510" y="324299"/>
              <a:ext cx="4959536" cy="561506"/>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取組の対象の職業分野を記載してください（</a:t>
              </a:r>
              <a:r>
                <a:rPr lang="zh-TW" altLang="en-US" sz="900" dirty="0">
                  <a:solidFill>
                    <a:srgbClr val="FFC000"/>
                  </a:solidFill>
                </a:rPr>
                <a:t>専修学校設置基準</a:t>
              </a:r>
              <a:r>
                <a:rPr lang="ja-JP" altLang="en-US" sz="900" dirty="0">
                  <a:solidFill>
                    <a:srgbClr val="FFC000"/>
                  </a:solidFill>
                </a:rPr>
                <a:t>上の分野を記載した後に（）で詳細な職業分野を記載してください。）</a:t>
              </a:r>
              <a:endParaRPr lang="en-US" altLang="ja-JP" sz="900" dirty="0">
                <a:solidFill>
                  <a:srgbClr val="FFC000"/>
                </a:solidFill>
              </a:endParaRPr>
            </a:p>
            <a:p>
              <a:r>
                <a:rPr lang="en-US" altLang="ja-JP" sz="900" dirty="0">
                  <a:solidFill>
                    <a:srgbClr val="FFC000"/>
                  </a:solidFill>
                </a:rPr>
                <a:t>※</a:t>
              </a:r>
              <a:r>
                <a:rPr lang="ja-JP" altLang="en-US" sz="900" dirty="0">
                  <a:solidFill>
                    <a:srgbClr val="FFC000"/>
                  </a:solidFill>
                </a:rPr>
                <a:t>様式の記載例は</a:t>
              </a:r>
              <a:r>
                <a:rPr lang="en-US" altLang="ja-JP" sz="900" dirty="0">
                  <a:solidFill>
                    <a:srgbClr val="FFC000"/>
                  </a:solidFill>
                </a:rPr>
                <a:t>､</a:t>
              </a:r>
              <a:r>
                <a:rPr lang="ja-JP" altLang="en-US" sz="900" dirty="0">
                  <a:solidFill>
                    <a:srgbClr val="FFC000"/>
                  </a:solidFill>
                </a:rPr>
                <a:t>観光分野の場合</a:t>
              </a:r>
              <a:r>
                <a:rPr lang="en-US" altLang="ja-JP" sz="900" dirty="0">
                  <a:solidFill>
                    <a:srgbClr val="FFC000"/>
                  </a:solidFill>
                </a:rPr>
                <a:t>｡</a:t>
              </a:r>
            </a:p>
          </p:txBody>
        </p:sp>
        <p:cxnSp>
          <p:nvCxnSpPr>
            <p:cNvPr id="36" name="直線矢印コネクタ 35"/>
            <p:cNvCxnSpPr>
              <a:stCxn id="35" idx="1"/>
            </p:cNvCxnSpPr>
            <p:nvPr/>
          </p:nvCxnSpPr>
          <p:spPr>
            <a:xfrm flipH="1">
              <a:off x="9948408" y="605052"/>
              <a:ext cx="140102" cy="5799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4" name="正方形/長方形 3">
            <a:extLst>
              <a:ext uri="{FF2B5EF4-FFF2-40B4-BE49-F238E27FC236}">
                <a16:creationId xmlns:a16="http://schemas.microsoft.com/office/drawing/2014/main" id="{0E3E4B76-168E-4284-230A-D8A9C0A3A301}"/>
              </a:ext>
            </a:extLst>
          </p:cNvPr>
          <p:cNvSpPr/>
          <p:nvPr/>
        </p:nvSpPr>
        <p:spPr>
          <a:xfrm>
            <a:off x="53464" y="1359430"/>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所要経費</a:t>
            </a:r>
            <a:endParaRPr kumimoji="1" lang="ja-JP" altLang="en-US" dirty="0">
              <a:latin typeface="+mj-ea"/>
              <a:ea typeface="+mj-ea"/>
            </a:endParaRPr>
          </a:p>
        </p:txBody>
      </p:sp>
      <p:sp>
        <p:nvSpPr>
          <p:cNvPr id="5" name="正方形/長方形 4">
            <a:extLst>
              <a:ext uri="{FF2B5EF4-FFF2-40B4-BE49-F238E27FC236}">
                <a16:creationId xmlns:a16="http://schemas.microsoft.com/office/drawing/2014/main" id="{9634F40C-CC9E-2329-1FBB-FF86D0175EB5}"/>
              </a:ext>
            </a:extLst>
          </p:cNvPr>
          <p:cNvSpPr/>
          <p:nvPr/>
        </p:nvSpPr>
        <p:spPr>
          <a:xfrm>
            <a:off x="1269854" y="1368955"/>
            <a:ext cx="4592294"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endParaRPr lang="en-US" altLang="ja-JP" sz="800" dirty="0">
              <a:solidFill>
                <a:srgbClr val="FFC000"/>
              </a:solidFill>
              <a:latin typeface="+mn-ea"/>
            </a:endParaRPr>
          </a:p>
          <a:p>
            <a:r>
              <a:rPr lang="ja-JP" altLang="en-US" sz="800" dirty="0">
                <a:solidFill>
                  <a:srgbClr val="FFC000"/>
                </a:solidFill>
                <a:latin typeface="+mn-ea"/>
              </a:rPr>
              <a:t>（</a:t>
            </a:r>
            <a:r>
              <a:rPr lang="en-US" altLang="ja-JP" sz="800" dirty="0">
                <a:solidFill>
                  <a:srgbClr val="FFC000"/>
                </a:solidFill>
                <a:latin typeface="+mn-ea"/>
              </a:rPr>
              <a:t>MS</a:t>
            </a:r>
            <a:r>
              <a:rPr lang="ja-JP" altLang="en-US" sz="800" dirty="0">
                <a:solidFill>
                  <a:srgbClr val="FFC000"/>
                </a:solidFill>
                <a:latin typeface="+mn-ea"/>
              </a:rPr>
              <a:t>ｺﾞｼｯｸ </a:t>
            </a:r>
            <a:r>
              <a:rPr lang="en-US" altLang="ja-JP" sz="800" dirty="0">
                <a:solidFill>
                  <a:srgbClr val="FFC000"/>
                </a:solidFill>
                <a:latin typeface="+mn-ea"/>
              </a:rPr>
              <a:t>or </a:t>
            </a:r>
            <a:r>
              <a:rPr lang="ja-JP" altLang="en-US" sz="800" dirty="0">
                <a:solidFill>
                  <a:srgbClr val="FFC000"/>
                </a:solidFill>
                <a:latin typeface="+mn-ea"/>
              </a:rPr>
              <a:t>ﾒｲﾘｵ　１４ポイント</a:t>
            </a:r>
            <a:r>
              <a:rPr kumimoji="1" lang="ja-JP" altLang="en-US" sz="800" dirty="0">
                <a:solidFill>
                  <a:srgbClr val="FFC000"/>
                </a:solidFill>
                <a:latin typeface="+mn-ea"/>
              </a:rPr>
              <a:t>）　</a:t>
            </a:r>
            <a:r>
              <a:rPr kumimoji="1" lang="en-US" altLang="ja-JP" sz="800" dirty="0">
                <a:solidFill>
                  <a:srgbClr val="FFC000"/>
                </a:solidFill>
                <a:latin typeface="+mn-ea"/>
              </a:rPr>
              <a:t>※</a:t>
            </a:r>
            <a:r>
              <a:rPr kumimoji="1" lang="ja-JP" altLang="en-US" sz="800" dirty="0">
                <a:solidFill>
                  <a:srgbClr val="FFC000"/>
                </a:solidFill>
                <a:latin typeface="+mn-ea"/>
              </a:rPr>
              <a:t>千円未満切捨て</a:t>
            </a:r>
            <a:endParaRPr kumimoji="1" lang="ja-JP" altLang="en-US" sz="1050" dirty="0">
              <a:solidFill>
                <a:srgbClr val="FFC000"/>
              </a:solidFill>
              <a:latin typeface="+mn-ea"/>
            </a:endParaRPr>
          </a:p>
        </p:txBody>
      </p:sp>
      <p:sp>
        <p:nvSpPr>
          <p:cNvPr id="7" name="正方形/長方形 6">
            <a:extLst>
              <a:ext uri="{FF2B5EF4-FFF2-40B4-BE49-F238E27FC236}">
                <a16:creationId xmlns:a16="http://schemas.microsoft.com/office/drawing/2014/main" id="{B1237232-BF65-1A47-F341-8315945AADC2}"/>
              </a:ext>
            </a:extLst>
          </p:cNvPr>
          <p:cNvSpPr/>
          <p:nvPr/>
        </p:nvSpPr>
        <p:spPr>
          <a:xfrm>
            <a:off x="5900533" y="1369469"/>
            <a:ext cx="2290032"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取組を実施する地域</a:t>
            </a:r>
            <a:endParaRPr lang="en-US" altLang="ja-JP" dirty="0">
              <a:latin typeface="+mj-ea"/>
              <a:ea typeface="+mj-ea"/>
            </a:endParaRPr>
          </a:p>
        </p:txBody>
      </p:sp>
      <p:sp>
        <p:nvSpPr>
          <p:cNvPr id="8" name="正方形/長方形 7">
            <a:extLst>
              <a:ext uri="{FF2B5EF4-FFF2-40B4-BE49-F238E27FC236}">
                <a16:creationId xmlns:a16="http://schemas.microsoft.com/office/drawing/2014/main" id="{06D0757A-C5F7-D922-8E29-4FE95F945DB5}"/>
              </a:ext>
            </a:extLst>
          </p:cNvPr>
          <p:cNvSpPr/>
          <p:nvPr/>
        </p:nvSpPr>
        <p:spPr>
          <a:xfrm>
            <a:off x="8228950" y="1378877"/>
            <a:ext cx="1606370"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〇〇都道府県</a:t>
            </a:r>
            <a:endParaRPr kumimoji="1" lang="ja-JP" altLang="en-US" sz="1050" dirty="0">
              <a:solidFill>
                <a:srgbClr val="FFC000"/>
              </a:solidFill>
              <a:latin typeface="+mn-ea"/>
            </a:endParaRPr>
          </a:p>
        </p:txBody>
      </p:sp>
      <p:sp>
        <p:nvSpPr>
          <p:cNvPr id="14" name="正方形/長方形 13">
            <a:extLst>
              <a:ext uri="{FF2B5EF4-FFF2-40B4-BE49-F238E27FC236}">
                <a16:creationId xmlns:a16="http://schemas.microsoft.com/office/drawing/2014/main" id="{E8B5C93F-3397-432A-ED1B-9FDB27DDD008}"/>
              </a:ext>
            </a:extLst>
          </p:cNvPr>
          <p:cNvSpPr/>
          <p:nvPr/>
        </p:nvSpPr>
        <p:spPr>
          <a:xfrm>
            <a:off x="7036393" y="883094"/>
            <a:ext cx="1156967"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分野</a:t>
            </a:r>
            <a:endParaRPr lang="en-US" altLang="ja-JP" dirty="0">
              <a:latin typeface="+mj-ea"/>
              <a:ea typeface="+mj-ea"/>
            </a:endParaRPr>
          </a:p>
        </p:txBody>
      </p:sp>
      <p:sp>
        <p:nvSpPr>
          <p:cNvPr id="19" name="正方形/長方形 18">
            <a:extLst>
              <a:ext uri="{FF2B5EF4-FFF2-40B4-BE49-F238E27FC236}">
                <a16:creationId xmlns:a16="http://schemas.microsoft.com/office/drawing/2014/main" id="{F34E7C68-A723-BB66-90A9-9EBE702AF65C}"/>
              </a:ext>
            </a:extLst>
          </p:cNvPr>
          <p:cNvSpPr/>
          <p:nvPr/>
        </p:nvSpPr>
        <p:spPr>
          <a:xfrm>
            <a:off x="8228950" y="882699"/>
            <a:ext cx="1629395"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（例）</a:t>
            </a:r>
            <a:endParaRPr lang="en-US" altLang="ja-JP" sz="1400" dirty="0">
              <a:solidFill>
                <a:srgbClr val="FFC000"/>
              </a:solidFill>
              <a:latin typeface="+mn-ea"/>
            </a:endParaRPr>
          </a:p>
          <a:p>
            <a:r>
              <a:rPr lang="zh-TW" altLang="en-US" sz="1400" dirty="0">
                <a:solidFill>
                  <a:srgbClr val="FFC000"/>
                </a:solidFill>
                <a:latin typeface="+mn-ea"/>
              </a:rPr>
              <a:t>商業実務</a:t>
            </a:r>
            <a:r>
              <a:rPr lang="en-US" altLang="zh-TW" sz="1400" dirty="0">
                <a:solidFill>
                  <a:srgbClr val="FFC000"/>
                </a:solidFill>
                <a:latin typeface="+mn-ea"/>
              </a:rPr>
              <a:t>(</a:t>
            </a:r>
            <a:r>
              <a:rPr lang="zh-TW" altLang="en-US" sz="1400" dirty="0">
                <a:solidFill>
                  <a:srgbClr val="FFC000"/>
                </a:solidFill>
                <a:latin typeface="+mn-ea"/>
              </a:rPr>
              <a:t>観光</a:t>
            </a:r>
            <a:r>
              <a:rPr lang="en-US" altLang="zh-TW" sz="1400" dirty="0">
                <a:solidFill>
                  <a:srgbClr val="FFC000"/>
                </a:solidFill>
                <a:latin typeface="+mn-ea"/>
              </a:rPr>
              <a:t>)</a:t>
            </a:r>
            <a:endParaRPr lang="ja-JP" altLang="en-US" sz="1400" dirty="0">
              <a:solidFill>
                <a:srgbClr val="FFC000"/>
              </a:solidFill>
              <a:latin typeface="+mj-ea"/>
            </a:endParaRPr>
          </a:p>
        </p:txBody>
      </p:sp>
      <p:grpSp>
        <p:nvGrpSpPr>
          <p:cNvPr id="20" name="グループ化 19">
            <a:extLst>
              <a:ext uri="{FF2B5EF4-FFF2-40B4-BE49-F238E27FC236}">
                <a16:creationId xmlns:a16="http://schemas.microsoft.com/office/drawing/2014/main" id="{6FA3A3DC-B0BF-2C3D-B592-0629F1A3C148}"/>
              </a:ext>
            </a:extLst>
          </p:cNvPr>
          <p:cNvGrpSpPr/>
          <p:nvPr/>
        </p:nvGrpSpPr>
        <p:grpSpPr>
          <a:xfrm>
            <a:off x="9921590" y="116632"/>
            <a:ext cx="5099638" cy="636929"/>
            <a:chOff x="9948408" y="324298"/>
            <a:chExt cx="5099638" cy="636929"/>
          </a:xfrm>
        </p:grpSpPr>
        <p:sp>
          <p:nvSpPr>
            <p:cNvPr id="21" name="角丸四角形 6">
              <a:extLst>
                <a:ext uri="{FF2B5EF4-FFF2-40B4-BE49-F238E27FC236}">
                  <a16:creationId xmlns:a16="http://schemas.microsoft.com/office/drawing/2014/main" id="{8D33ECD6-1C42-1434-E9AD-20D517C4236C}"/>
                </a:ext>
              </a:extLst>
            </p:cNvPr>
            <p:cNvSpPr/>
            <p:nvPr/>
          </p:nvSpPr>
          <p:spPr>
            <a:xfrm>
              <a:off x="10088510" y="324298"/>
              <a:ext cx="4959536" cy="636929"/>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以下の中から企画提案を行う事業メニューを記載してください。</a:t>
              </a:r>
              <a:endParaRPr lang="en-US" altLang="ja-JP" sz="900" dirty="0">
                <a:solidFill>
                  <a:srgbClr val="FFC000"/>
                </a:solidFill>
              </a:endParaRPr>
            </a:p>
            <a:p>
              <a:r>
                <a:rPr lang="ja-JP" altLang="en-US" sz="900" dirty="0">
                  <a:solidFill>
                    <a:srgbClr val="FFC000"/>
                  </a:solidFill>
                </a:rPr>
                <a:t>・人口減少地域の職業人材を確保するための専修学校の教育</a:t>
              </a:r>
              <a:r>
                <a:rPr lang="ja-JP" altLang="en-US" sz="900" b="1" u="sng" dirty="0">
                  <a:solidFill>
                    <a:srgbClr val="FFC000"/>
                  </a:solidFill>
                </a:rPr>
                <a:t>モデル開発（地域活性化型）</a:t>
              </a:r>
              <a:endParaRPr lang="en-US" altLang="ja-JP" sz="900" b="1" u="sng" dirty="0">
                <a:solidFill>
                  <a:srgbClr val="FFC000"/>
                </a:solidFill>
              </a:endParaRPr>
            </a:p>
            <a:p>
              <a:r>
                <a:rPr lang="ja-JP" altLang="en-US" sz="900" dirty="0">
                  <a:solidFill>
                    <a:srgbClr val="FFC000"/>
                  </a:solidFill>
                </a:rPr>
                <a:t>・人口減少地域の職業人材を確保するための専修学校の教育</a:t>
              </a:r>
              <a:r>
                <a:rPr lang="ja-JP" altLang="en-US" sz="900" b="1" u="sng" dirty="0">
                  <a:solidFill>
                    <a:srgbClr val="FFC000"/>
                  </a:solidFill>
                </a:rPr>
                <a:t>モデル開発（国家戦略付随型）</a:t>
              </a:r>
              <a:endParaRPr lang="en-US" altLang="ja-JP" sz="900" b="1" u="sng" dirty="0">
                <a:solidFill>
                  <a:srgbClr val="FFC000"/>
                </a:solidFill>
              </a:endParaRPr>
            </a:p>
            <a:p>
              <a:r>
                <a:rPr lang="ja-JP" altLang="en-US" sz="900" dirty="0">
                  <a:solidFill>
                    <a:srgbClr val="FFC000"/>
                  </a:solidFill>
                </a:rPr>
                <a:t>・人口減少地域の職業人材を確保するための専修学校の教育モデルに係る</a:t>
              </a:r>
              <a:r>
                <a:rPr lang="ja-JP" altLang="en-US" sz="900" b="1" u="sng" dirty="0">
                  <a:solidFill>
                    <a:srgbClr val="FFC000"/>
                  </a:solidFill>
                </a:rPr>
                <a:t>調査研究</a:t>
              </a:r>
              <a:endParaRPr lang="en-US" altLang="ja-JP" sz="900" b="1" u="sng" dirty="0">
                <a:solidFill>
                  <a:srgbClr val="FFC000"/>
                </a:solidFill>
              </a:endParaRPr>
            </a:p>
          </p:txBody>
        </p:sp>
        <p:cxnSp>
          <p:nvCxnSpPr>
            <p:cNvPr id="22" name="直線矢印コネクタ 21">
              <a:extLst>
                <a:ext uri="{FF2B5EF4-FFF2-40B4-BE49-F238E27FC236}">
                  <a16:creationId xmlns:a16="http://schemas.microsoft.com/office/drawing/2014/main" id="{F1FC8E5A-3B0C-9FFD-5B82-B4506FE840B7}"/>
                </a:ext>
              </a:extLst>
            </p:cNvPr>
            <p:cNvCxnSpPr>
              <a:cxnSpLocks/>
              <a:stCxn id="21" idx="1"/>
            </p:cNvCxnSpPr>
            <p:nvPr/>
          </p:nvCxnSpPr>
          <p:spPr>
            <a:xfrm flipH="1">
              <a:off x="9948408" y="642763"/>
              <a:ext cx="140102" cy="20281"/>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09997"/>
            <a:ext cx="8813093"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開発する教育カリキュラム・プログラム（地域活性化型／国家戦略付随型） ／調査研究結果の検証について</a:t>
            </a:r>
          </a:p>
        </p:txBody>
      </p:sp>
      <p:sp>
        <p:nvSpPr>
          <p:cNvPr id="8" name="テキスト ボックス 7"/>
          <p:cNvSpPr txBox="1"/>
          <p:nvPr/>
        </p:nvSpPr>
        <p:spPr>
          <a:xfrm>
            <a:off x="733312" y="1343665"/>
            <a:ext cx="8468160" cy="4893647"/>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開発した教育カリキュラム・プログラムの効果を検証するに当たって、実証講座の受講者からの評価、並びに教育カリキュラム・プログラムの開発に携わった企業・業界団体等又は第三者である企業・業界団体等からの評価をどのように取り込む体制となっているかを／調査研究の実施によって得ようとする調査結果を検証するに当たって、関係企業・業界団体等又は第三者である企業・業界団体等からの評価がどのようだったか、また、評価をどのように教育カリキュラム・プログラムや調査結果の分析に取り込んだか、どのように取り込む体制となっているかを具体的に記載すること。その際、具体的にどのような観点から、どのようなデータを取ることにより、教育カリキュラム・プログラムの効果／調査研究結果の妥当性に関する評価が可能になるかを併せて記載すること。</a:t>
            </a:r>
            <a:endParaRPr lang="en-US" altLang="ja-JP" sz="1200" dirty="0">
              <a:solidFill>
                <a:srgbClr val="FFC000"/>
              </a:solidFill>
            </a:endParaRPr>
          </a:p>
          <a:p>
            <a:pPr marL="180975" indent="-180975"/>
            <a:r>
              <a:rPr lang="ja-JP" altLang="en-US" sz="1200" dirty="0">
                <a:solidFill>
                  <a:srgbClr val="FFC000"/>
                </a:solidFill>
              </a:rPr>
              <a:t>　　</a:t>
            </a:r>
            <a:endParaRPr lang="en-US" altLang="ja-JP" sz="1200" dirty="0">
              <a:solidFill>
                <a:srgbClr val="FFC000"/>
              </a:solidFill>
            </a:endParaRPr>
          </a:p>
          <a:p>
            <a:pPr marL="180975" indent="-180975"/>
            <a:r>
              <a:rPr lang="ja-JP" altLang="en-US" sz="1200" dirty="0">
                <a:solidFill>
                  <a:srgbClr val="FFC000"/>
                </a:solidFill>
              </a:rPr>
              <a:t>▼検証に当たっては、「満足した」や「ためになった」など受講者の主観的なものにならないよう注意し、教育カリキュラム・プログラムの評価基準など根拠となる指標に基づく評価を活用することなどにより、客観的なデータに基づいて教育カリキュラム・プログラムの有効性を示せるような取組とすること。</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▼検証に当たっては、上記の教育効果の検証に加えて、提案者以外の機関においての導入可能性についても確認すること</a:t>
            </a:r>
            <a:endParaRPr lang="en-US" altLang="ja-JP" sz="1200" dirty="0">
              <a:solidFill>
                <a:srgbClr val="FFC000"/>
              </a:solidFill>
            </a:endParaRPr>
          </a:p>
          <a:p>
            <a:pPr marL="180975" indent="-180975"/>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pPr marL="85725" indent="-85725"/>
            <a:endParaRPr lang="en-US" altLang="ja-JP" sz="1200" dirty="0">
              <a:solidFill>
                <a:srgbClr val="FFC000"/>
              </a:solidFill>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人口減少地域の職業人材を確保するための専修学校の教育モデル開発または教育モデルに係る調査研究）に応じて見出しを修正（「教育カリキュラム・プログラム（地域活性化型）」、 「教育カリキュラム・プログラム（国家戦略付随型）」または「調査研究」のいずれか一つを残す）し、必要な内容を記載すること。</a:t>
            </a:r>
            <a:endParaRPr lang="en-US" altLang="ja-JP" sz="1200" b="1" dirty="0">
              <a:solidFill>
                <a:srgbClr val="FFC000"/>
              </a:solidFill>
              <a:latin typeface="+mn-ea"/>
            </a:endParaRPr>
          </a:p>
          <a:p>
            <a:pPr marL="85725" indent="-85725"/>
            <a:endParaRPr lang="en-US" altLang="ja-JP" sz="1200" dirty="0">
              <a:solidFill>
                <a:srgbClr val="FFC000"/>
              </a:solidFill>
            </a:endParaRPr>
          </a:p>
          <a:p>
            <a:endParaRPr lang="ja-JP" altLang="en-US" sz="1200" dirty="0">
              <a:solidFill>
                <a:srgbClr val="FFC000"/>
              </a:solidFill>
            </a:endParaRPr>
          </a:p>
        </p:txBody>
      </p:sp>
      <p:grpSp>
        <p:nvGrpSpPr>
          <p:cNvPr id="2" name="グループ化 1">
            <a:extLst>
              <a:ext uri="{FF2B5EF4-FFF2-40B4-BE49-F238E27FC236}">
                <a16:creationId xmlns:a16="http://schemas.microsoft.com/office/drawing/2014/main" id="{D2D7EDFE-1A9D-EA5D-4461-55994766A242}"/>
              </a:ext>
            </a:extLst>
          </p:cNvPr>
          <p:cNvGrpSpPr/>
          <p:nvPr/>
        </p:nvGrpSpPr>
        <p:grpSpPr>
          <a:xfrm>
            <a:off x="-64104" y="-6131"/>
            <a:ext cx="10154960" cy="292388"/>
            <a:chOff x="-64104" y="-6132"/>
            <a:chExt cx="10154960" cy="395880"/>
          </a:xfrm>
        </p:grpSpPr>
        <p:sp>
          <p:nvSpPr>
            <p:cNvPr id="3" name="正方形/長方形 2">
              <a:extLst>
                <a:ext uri="{FF2B5EF4-FFF2-40B4-BE49-F238E27FC236}">
                  <a16:creationId xmlns:a16="http://schemas.microsoft.com/office/drawing/2014/main" id="{71DFA7C1-D413-9A76-A4AC-43EC0EAE764E}"/>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3270E3E0-DA47-AA22-054D-A28FDBC65E75}"/>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3BE38E66-85C6-EFDC-870A-3FEDE1D9EA4D}"/>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10</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325941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33312" y="2132856"/>
            <a:ext cx="8280000" cy="2123658"/>
          </a:xfrm>
          <a:prstGeom prst="rect">
            <a:avLst/>
          </a:prstGeom>
          <a:no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indent="-177800"/>
            <a:r>
              <a:rPr lang="ja-JP" altLang="en-US" sz="1200" dirty="0">
                <a:solidFill>
                  <a:srgbClr val="FFC000"/>
                </a:solidFill>
                <a:latin typeface="+mn-ea"/>
              </a:rPr>
              <a:t>▼シラバス、コマシラバス、教材、指導計画（教員用のカリキュラム活用要領等を含む）など、教育プログラムを構成するすべての項目に関するアウトプットの概要を具体的かつ明確に記載すること。</a:t>
            </a:r>
            <a:endParaRPr lang="en-US" altLang="ja-JP" sz="1200" dirty="0">
              <a:solidFill>
                <a:srgbClr val="FFC000"/>
              </a:solidFill>
              <a:latin typeface="+mn-ea"/>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▼複数年度で取り組む場合は、最終的なアウトプットと提案年度のアウトプットの双方がわかるように記載すること。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8" name="角丸四角形 12">
            <a:extLst>
              <a:ext uri="{FF2B5EF4-FFF2-40B4-BE49-F238E27FC236}">
                <a16:creationId xmlns:a16="http://schemas.microsoft.com/office/drawing/2014/main" id="{90776093-A0FD-4E88-97C0-A06DAD3E6020}"/>
              </a:ext>
            </a:extLst>
          </p:cNvPr>
          <p:cNvSpPr/>
          <p:nvPr/>
        </p:nvSpPr>
        <p:spPr>
          <a:xfrm>
            <a:off x="128464" y="476672"/>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事業実施に伴うアウトプット（成果物）</a:t>
            </a:r>
          </a:p>
        </p:txBody>
      </p:sp>
      <p:grpSp>
        <p:nvGrpSpPr>
          <p:cNvPr id="2" name="グループ化 1">
            <a:extLst>
              <a:ext uri="{FF2B5EF4-FFF2-40B4-BE49-F238E27FC236}">
                <a16:creationId xmlns:a16="http://schemas.microsoft.com/office/drawing/2014/main" id="{926A8287-F551-EF46-9681-C876E8C0ED1A}"/>
              </a:ext>
            </a:extLst>
          </p:cNvPr>
          <p:cNvGrpSpPr/>
          <p:nvPr/>
        </p:nvGrpSpPr>
        <p:grpSpPr>
          <a:xfrm>
            <a:off x="-64104" y="-6131"/>
            <a:ext cx="10154960" cy="292388"/>
            <a:chOff x="-64104" y="-6132"/>
            <a:chExt cx="10154960" cy="395880"/>
          </a:xfrm>
        </p:grpSpPr>
        <p:sp>
          <p:nvSpPr>
            <p:cNvPr id="4" name="正方形/長方形 3">
              <a:extLst>
                <a:ext uri="{FF2B5EF4-FFF2-40B4-BE49-F238E27FC236}">
                  <a16:creationId xmlns:a16="http://schemas.microsoft.com/office/drawing/2014/main" id="{2BFFCCEF-C89D-5CB8-2182-EC63A2E0940E}"/>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19025AF3-C281-D71B-D130-12176FBB1ACB}"/>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6" name="テキスト ボックス 5">
              <a:extLst>
                <a:ext uri="{FF2B5EF4-FFF2-40B4-BE49-F238E27FC236}">
                  <a16:creationId xmlns:a16="http://schemas.microsoft.com/office/drawing/2014/main" id="{52410286-5CF6-EB77-3A07-0578B078FA6E}"/>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11</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059414532"/>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a:solidFill>
                            <a:schemeClr val="bg1"/>
                          </a:solidFill>
                          <a:latin typeface="+mn-ea"/>
                          <a:ea typeface="+mn-ea"/>
                        </a:rPr>
                        <a:t>○年度</a:t>
                      </a:r>
                      <a:endParaRPr kumimoji="1" lang="ja-JP" altLang="en-US"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a:t>
            </a:r>
            <a:r>
              <a:rPr lang="ja-JP" altLang="en-US" sz="1200" dirty="0">
                <a:solidFill>
                  <a:srgbClr val="FFC000"/>
                </a:solidFill>
                <a:latin typeface="メイリオ"/>
                <a:ea typeface="メイリオ"/>
              </a:rPr>
              <a:t>に関する</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E6BBB98-A4E0-01C2-A4D5-50EA0DFD2611}"/>
              </a:ext>
            </a:extLst>
          </p:cNvPr>
          <p:cNvGrpSpPr/>
          <p:nvPr/>
        </p:nvGrpSpPr>
        <p:grpSpPr>
          <a:xfrm>
            <a:off x="-64104" y="-6131"/>
            <a:ext cx="10154960" cy="292388"/>
            <a:chOff x="-64104" y="-6132"/>
            <a:chExt cx="10154960" cy="395880"/>
          </a:xfrm>
        </p:grpSpPr>
        <p:sp>
          <p:nvSpPr>
            <p:cNvPr id="3" name="正方形/長方形 2">
              <a:extLst>
                <a:ext uri="{FF2B5EF4-FFF2-40B4-BE49-F238E27FC236}">
                  <a16:creationId xmlns:a16="http://schemas.microsoft.com/office/drawing/2014/main" id="{FAC66E77-3F5A-3AA5-229E-EEB50EF44FEC}"/>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623B488B-2584-63C4-0947-4E94CA84AE81}"/>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26F8675E-DB29-BE47-0142-0424021145B2}"/>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12</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本事業終了後</a:t>
            </a:r>
            <a:r>
              <a:rPr lang="en-US" altLang="ja-JP" sz="1400" b="1" dirty="0"/>
              <a:t>※</a:t>
            </a:r>
            <a:r>
              <a:rPr lang="ja-JP" altLang="en-US" sz="1400" b="1" dirty="0"/>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提案者の専修学校関係委託事業にかかる実績</a:t>
            </a:r>
            <a:r>
              <a:rPr lang="en-US" altLang="ja-JP" sz="1400" b="1" dirty="0"/>
              <a:t>※</a:t>
            </a:r>
            <a:endParaRPr lang="ja-JP" altLang="en-US" sz="1400" b="1" dirty="0"/>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endParaRPr>
          </a:p>
          <a:p>
            <a:pPr marL="180975" indent="-180975"/>
            <a:r>
              <a:rPr lang="en-US" altLang="ja-JP" sz="1200" dirty="0">
                <a:solidFill>
                  <a:srgbClr val="FFC000"/>
                </a:solidFill>
              </a:rPr>
              <a:t>※</a:t>
            </a:r>
            <a:r>
              <a:rPr lang="ja-JP" altLang="en-US" sz="1200" dirty="0">
                <a:solidFill>
                  <a:srgbClr val="FFC000"/>
                </a:solidFill>
              </a:rPr>
              <a:t>提案年度ではなく、開発終了後３年程度までの期間を想定して記載すること。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▼開発した教育カリキュラム・プログラム、実施した調査結果をどこで、どのように活用し、横展開を図ることを検討しているのか。またその見通しについて、具体的に記載すること。</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▼事業期間終了後におけるフォローアップ体制・方法についても具体的に記載すること。</a:t>
            </a:r>
            <a:endParaRPr lang="en-US" altLang="ja-JP" sz="1200" dirty="0">
              <a:solidFill>
                <a:srgbClr val="FFC000"/>
              </a:solidFill>
            </a:endParaRPr>
          </a:p>
          <a:p>
            <a:pPr marL="180975" indent="-180975"/>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chemeClr val="tx1"/>
              </a:solidFill>
              <a:latin typeface="+mn-ea"/>
            </a:endParaRPr>
          </a:p>
        </p:txBody>
      </p:sp>
      <p:grpSp>
        <p:nvGrpSpPr>
          <p:cNvPr id="2" name="グループ化 1">
            <a:extLst>
              <a:ext uri="{FF2B5EF4-FFF2-40B4-BE49-F238E27FC236}">
                <a16:creationId xmlns:a16="http://schemas.microsoft.com/office/drawing/2014/main" id="{CB988126-3BF5-41EC-C173-F5AAA4017D59}"/>
              </a:ext>
            </a:extLst>
          </p:cNvPr>
          <p:cNvGrpSpPr/>
          <p:nvPr/>
        </p:nvGrpSpPr>
        <p:grpSpPr>
          <a:xfrm>
            <a:off x="-64104" y="-6131"/>
            <a:ext cx="10154960" cy="292388"/>
            <a:chOff x="-64104" y="-6132"/>
            <a:chExt cx="10154960" cy="395880"/>
          </a:xfrm>
        </p:grpSpPr>
        <p:sp>
          <p:nvSpPr>
            <p:cNvPr id="3" name="正方形/長方形 2">
              <a:extLst>
                <a:ext uri="{FF2B5EF4-FFF2-40B4-BE49-F238E27FC236}">
                  <a16:creationId xmlns:a16="http://schemas.microsoft.com/office/drawing/2014/main" id="{0BB0B6B8-F20A-6DBD-5688-889E75F0252C}"/>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6993FA97-1384-A0F8-857C-A22D5246988C}"/>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14FC4D29-B9D5-8663-0EFF-2B137C18C757}"/>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13</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289863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114801" y="6121211"/>
            <a:ext cx="5562265"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3909307199"/>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D1BECC4A-5610-63C7-1F1C-BED2829575FF}"/>
              </a:ext>
            </a:extLst>
          </p:cNvPr>
          <p:cNvGrpSpPr/>
          <p:nvPr/>
        </p:nvGrpSpPr>
        <p:grpSpPr>
          <a:xfrm>
            <a:off x="-64104" y="-6131"/>
            <a:ext cx="10154960" cy="292388"/>
            <a:chOff x="-64104" y="-6132"/>
            <a:chExt cx="10154960" cy="395880"/>
          </a:xfrm>
        </p:grpSpPr>
        <p:sp>
          <p:nvSpPr>
            <p:cNvPr id="4" name="正方形/長方形 3">
              <a:extLst>
                <a:ext uri="{FF2B5EF4-FFF2-40B4-BE49-F238E27FC236}">
                  <a16:creationId xmlns:a16="http://schemas.microsoft.com/office/drawing/2014/main" id="{BE5AD928-B035-2B02-5992-2BE08B3A5918}"/>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788CD5-890A-24BA-686E-7327511CF00F}"/>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7" name="テキスト ボックス 6">
              <a:extLst>
                <a:ext uri="{FF2B5EF4-FFF2-40B4-BE49-F238E27FC236}">
                  <a16:creationId xmlns:a16="http://schemas.microsoft.com/office/drawing/2014/main" id="{3D1FF042-0F7C-E4CE-01FB-4098BAC250E3}"/>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14</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232920" y="6132356"/>
            <a:ext cx="5494217"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DCCFF2D0-BB24-0ADB-BB49-CDC5BCB833DA}"/>
              </a:ext>
            </a:extLst>
          </p:cNvPr>
          <p:cNvGrpSpPr/>
          <p:nvPr/>
        </p:nvGrpSpPr>
        <p:grpSpPr>
          <a:xfrm>
            <a:off x="-64104" y="-6131"/>
            <a:ext cx="10154960" cy="292388"/>
            <a:chOff x="-64104" y="-6132"/>
            <a:chExt cx="10154960" cy="395880"/>
          </a:xfrm>
        </p:grpSpPr>
        <p:sp>
          <p:nvSpPr>
            <p:cNvPr id="4" name="正方形/長方形 3">
              <a:extLst>
                <a:ext uri="{FF2B5EF4-FFF2-40B4-BE49-F238E27FC236}">
                  <a16:creationId xmlns:a16="http://schemas.microsoft.com/office/drawing/2014/main" id="{37DBB865-4C39-8231-701E-A5989377C8F0}"/>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9E8439E-E10D-7C0A-30CB-FEC0B179E988}"/>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7" name="テキスト ボックス 6">
              <a:extLst>
                <a:ext uri="{FF2B5EF4-FFF2-40B4-BE49-F238E27FC236}">
                  <a16:creationId xmlns:a16="http://schemas.microsoft.com/office/drawing/2014/main" id="{83AE3C9A-0702-C711-F823-6A5DFA39DB24}"/>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15</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975962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07BD915D-9D33-D56B-6250-CD53D6E72194}"/>
              </a:ext>
            </a:extLst>
          </p:cNvPr>
          <p:cNvGrpSpPr/>
          <p:nvPr/>
        </p:nvGrpSpPr>
        <p:grpSpPr>
          <a:xfrm>
            <a:off x="-64104" y="-6131"/>
            <a:ext cx="10154960" cy="292388"/>
            <a:chOff x="-64104" y="-6132"/>
            <a:chExt cx="10154960" cy="395880"/>
          </a:xfrm>
        </p:grpSpPr>
        <p:sp>
          <p:nvSpPr>
            <p:cNvPr id="4" name="正方形/長方形 3">
              <a:extLst>
                <a:ext uri="{FF2B5EF4-FFF2-40B4-BE49-F238E27FC236}">
                  <a16:creationId xmlns:a16="http://schemas.microsoft.com/office/drawing/2014/main" id="{C9D542DB-80B9-87CF-06D9-BF905F1E515D}"/>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7E719A74-8F2E-74B2-0D20-39E8CD44BE39}"/>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7" name="テキスト ボックス 6">
              <a:extLst>
                <a:ext uri="{FF2B5EF4-FFF2-40B4-BE49-F238E27FC236}">
                  <a16:creationId xmlns:a16="http://schemas.microsoft.com/office/drawing/2014/main" id="{24469584-B74F-F6DB-E597-3A03C80673E7}"/>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16</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578940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rgbClr val="62AB37"/>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16</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16</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2" name="グループ化 1">
            <a:extLst>
              <a:ext uri="{FF2B5EF4-FFF2-40B4-BE49-F238E27FC236}">
                <a16:creationId xmlns:a16="http://schemas.microsoft.com/office/drawing/2014/main" id="{3B9B408C-CB1F-5AE2-B6EE-C363CDBA89C5}"/>
              </a:ext>
            </a:extLst>
          </p:cNvPr>
          <p:cNvGrpSpPr/>
          <p:nvPr/>
        </p:nvGrpSpPr>
        <p:grpSpPr>
          <a:xfrm>
            <a:off x="-64104" y="-6131"/>
            <a:ext cx="10154960" cy="292388"/>
            <a:chOff x="-64104" y="-6132"/>
            <a:chExt cx="10154960" cy="395880"/>
          </a:xfrm>
        </p:grpSpPr>
        <p:sp>
          <p:nvSpPr>
            <p:cNvPr id="3" name="正方形/長方形 2">
              <a:extLst>
                <a:ext uri="{FF2B5EF4-FFF2-40B4-BE49-F238E27FC236}">
                  <a16:creationId xmlns:a16="http://schemas.microsoft.com/office/drawing/2014/main" id="{99212E51-411F-CFEB-1570-1A5800AFE78A}"/>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72AB51C1-1F1A-2103-EC96-FF46CD85E202}"/>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9" name="テキスト ボックス 8">
              <a:extLst>
                <a:ext uri="{FF2B5EF4-FFF2-40B4-BE49-F238E27FC236}">
                  <a16:creationId xmlns:a16="http://schemas.microsoft.com/office/drawing/2014/main" id="{EEED7FF7-B83F-06B6-D320-A1A65ED763F5}"/>
                </a:ext>
              </a:extLst>
            </p:cNvPr>
            <p:cNvSpPr txBox="1"/>
            <p:nvPr/>
          </p:nvSpPr>
          <p:spPr>
            <a:xfrm>
              <a:off x="-64104" y="-6132"/>
              <a:ext cx="9193568" cy="395880"/>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17</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メイリオ"/>
                <a:ea typeface="メイリオ"/>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▼地域特性に応じた職業人材養成や選ばれる学校づくり、地域への定着促進の観点から、複数の専修学校や地域の企業、行政機関が参画していることが望ましい。</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6B6B"/>
              </a:solidFill>
              <a:latin typeface="メイリオ"/>
              <a:ea typeface="メイリオ"/>
            </a:endParaRPr>
          </a:p>
          <a:p>
            <a:pPr marL="177800" indent="-177800">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lang="ja-JP" altLang="en-US" sz="1200" dirty="0">
                <a:solidFill>
                  <a:srgbClr val="FF0000"/>
                </a:solidFill>
                <a:latin typeface="+mn-ea"/>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440131689"/>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29337142"/>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85D04ADC-6C59-05AA-DC1E-E82AD974D205}"/>
              </a:ext>
            </a:extLst>
          </p:cNvPr>
          <p:cNvGrpSpPr/>
          <p:nvPr/>
        </p:nvGrpSpPr>
        <p:grpSpPr>
          <a:xfrm>
            <a:off x="-64104" y="-6132"/>
            <a:ext cx="10154960" cy="361208"/>
            <a:chOff x="-64104" y="-6132"/>
            <a:chExt cx="10154960" cy="361208"/>
          </a:xfrm>
        </p:grpSpPr>
        <p:sp>
          <p:nvSpPr>
            <p:cNvPr id="4" name="正方形/長方形 3">
              <a:extLst>
                <a:ext uri="{FF2B5EF4-FFF2-40B4-BE49-F238E27FC236}">
                  <a16:creationId xmlns:a16="http://schemas.microsoft.com/office/drawing/2014/main" id="{312DDF8B-0342-2D54-37B2-59DDA57280A4}"/>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408F6120-C30E-C8AB-8950-BF3199987378}"/>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6" name="テキスト ボックス 5">
              <a:extLst>
                <a:ext uri="{FF2B5EF4-FFF2-40B4-BE49-F238E27FC236}">
                  <a16:creationId xmlns:a16="http://schemas.microsoft.com/office/drawing/2014/main" id="{890DCD91-741A-63A6-7760-B808BC77C05B}"/>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2</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8976" y="380960"/>
            <a:ext cx="8102376"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当該教育カリキュラム・プログラム（地域活性化型／国家戦略付随型）／調査研究が必要な背景①</a:t>
            </a:r>
          </a:p>
        </p:txBody>
      </p:sp>
      <p:sp>
        <p:nvSpPr>
          <p:cNvPr id="9" name="テキスト ボックス 8"/>
          <p:cNvSpPr txBox="1"/>
          <p:nvPr/>
        </p:nvSpPr>
        <p:spPr>
          <a:xfrm>
            <a:off x="128464" y="2204864"/>
            <a:ext cx="9649072" cy="3046988"/>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▼社会的移動と出生率の低下により</a:t>
            </a:r>
            <a:r>
              <a:rPr lang="en-US" altLang="ja-JP" sz="1200" dirty="0">
                <a:solidFill>
                  <a:srgbClr val="FFC000"/>
                </a:solidFill>
              </a:rPr>
              <a:t>18</a:t>
            </a:r>
            <a:r>
              <a:rPr lang="ja-JP" altLang="en-US" sz="1200" dirty="0">
                <a:solidFill>
                  <a:srgbClr val="FFC000"/>
                </a:solidFill>
              </a:rPr>
              <a:t>歳人口が減少する中、専修学校が地域産業における中核的職業人材を養成し、地域の生活サービス維持・向上へとつなげるため、当該教育カリキュラム・プログラム／調査研究の実施が必要であるとする根拠を記載する（申請分野・職種において、今後どのような変化が起こる見込みがあるのか、変化を踏まえるとどのような人材が必要となるのか、当該人材の育成をどのように専修学校が担っていくのか、選ばれる専修学校となるためにどのような取組が必要なのか、地域への定着の促進をどのように図っていくのかを分析し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人口減少地域の職業人材を確保するための専修学校の教育モデル開発または教育モデルに係る調査研究）に応じて見出しを修正（「教育カリキュラム・プログラム（地域活性化型）」、 「教育カリキュラム・プログラム（国家戦略付随型）」または「調査研究」のいずれか一つを残す）し、必要な内容を記載すること。</a:t>
            </a:r>
            <a:endParaRPr lang="en-US" altLang="ja-JP" sz="1200" b="1" dirty="0">
              <a:solidFill>
                <a:srgbClr val="FFC000"/>
              </a:solidFill>
              <a:latin typeface="+mn-ea"/>
            </a:endParaRPr>
          </a:p>
          <a:p>
            <a:endParaRPr lang="ja-JP" altLang="en-US" sz="1200" dirty="0">
              <a:solidFill>
                <a:srgbClr val="FFC000"/>
              </a:solidFill>
            </a:endParaRPr>
          </a:p>
        </p:txBody>
      </p:sp>
      <p:grpSp>
        <p:nvGrpSpPr>
          <p:cNvPr id="2" name="グループ化 1">
            <a:extLst>
              <a:ext uri="{FF2B5EF4-FFF2-40B4-BE49-F238E27FC236}">
                <a16:creationId xmlns:a16="http://schemas.microsoft.com/office/drawing/2014/main" id="{669FE2A3-3AE3-98A6-A7D4-CA43F6BB43B1}"/>
              </a:ext>
            </a:extLst>
          </p:cNvPr>
          <p:cNvGrpSpPr/>
          <p:nvPr/>
        </p:nvGrpSpPr>
        <p:grpSpPr>
          <a:xfrm>
            <a:off x="-64104" y="-6132"/>
            <a:ext cx="10154960" cy="361208"/>
            <a:chOff x="-64104" y="-6132"/>
            <a:chExt cx="10154960" cy="361208"/>
          </a:xfrm>
        </p:grpSpPr>
        <p:sp>
          <p:nvSpPr>
            <p:cNvPr id="3" name="正方形/長方形 2">
              <a:extLst>
                <a:ext uri="{FF2B5EF4-FFF2-40B4-BE49-F238E27FC236}">
                  <a16:creationId xmlns:a16="http://schemas.microsoft.com/office/drawing/2014/main" id="{D3BD58B3-B18E-C6B5-FDB3-DAAC530E2A8C}"/>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E57590EB-F1A7-024F-488E-4641B4A7E1CA}"/>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DE18E248-3143-3667-3E0C-83D566B25979}"/>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3</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39217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96A3D13-DA1C-C378-D130-D8EE5BD64668}"/>
              </a:ext>
            </a:extLst>
          </p:cNvPr>
          <p:cNvSpPr txBox="1"/>
          <p:nvPr/>
        </p:nvSpPr>
        <p:spPr>
          <a:xfrm>
            <a:off x="128464" y="2204864"/>
            <a:ext cx="9649072" cy="3046988"/>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▼社会的移動と出生率の低下により</a:t>
            </a:r>
            <a:r>
              <a:rPr lang="en-US" altLang="ja-JP" sz="1200" dirty="0">
                <a:solidFill>
                  <a:srgbClr val="FFC000"/>
                </a:solidFill>
              </a:rPr>
              <a:t>18</a:t>
            </a:r>
            <a:r>
              <a:rPr lang="ja-JP" altLang="en-US" sz="1200" dirty="0">
                <a:solidFill>
                  <a:srgbClr val="FFC000"/>
                </a:solidFill>
              </a:rPr>
              <a:t>歳人口が減少する中、専修学校が地域産業における中核的職業人材を養成し、地域の生活サービス維持・向上へとつなげるため、当該教育カリキュラム・プログラム／調査研究の実施が必要であるとする根拠を記載する（申請分野・職種において、今後どのような変化が起こる見込みがあるのか、変化を踏まえるとどのような人材が必要となるのか、当該人材の育成をどのように専修学校が担っていくのか、選ばれる専修学校となるためにどのような取組が必要なのか、地域への定着の促進をどのように図っていくのかを分析し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人口減少地域の職業人材を確保するための専修学校の教育モデル開発または教育モデルに係る調査研究）に応じて見出しを修正（「教育カリキュラム・プログラム（地域活性化型）」、 「教育カリキュラム・プログラム（国家戦略付随型）」または「調査研究」のいずれか一つを残す）し、必要な内容を記載すること。</a:t>
            </a:r>
            <a:endParaRPr lang="en-US" altLang="ja-JP" sz="1200" b="1" dirty="0">
              <a:solidFill>
                <a:srgbClr val="FFC000"/>
              </a:solidFill>
              <a:latin typeface="+mn-ea"/>
            </a:endParaRPr>
          </a:p>
          <a:p>
            <a:endParaRPr lang="ja-JP" altLang="en-US" sz="1200" dirty="0">
              <a:solidFill>
                <a:srgbClr val="FFC000"/>
              </a:solidFill>
            </a:endParaRPr>
          </a:p>
        </p:txBody>
      </p:sp>
      <p:grpSp>
        <p:nvGrpSpPr>
          <p:cNvPr id="4" name="グループ化 3">
            <a:extLst>
              <a:ext uri="{FF2B5EF4-FFF2-40B4-BE49-F238E27FC236}">
                <a16:creationId xmlns:a16="http://schemas.microsoft.com/office/drawing/2014/main" id="{99470268-3B09-689E-DA82-43C1E5FB7CEC}"/>
              </a:ext>
            </a:extLst>
          </p:cNvPr>
          <p:cNvGrpSpPr/>
          <p:nvPr/>
        </p:nvGrpSpPr>
        <p:grpSpPr>
          <a:xfrm>
            <a:off x="-64104" y="-6132"/>
            <a:ext cx="10154960" cy="361208"/>
            <a:chOff x="-64104" y="-6132"/>
            <a:chExt cx="10154960" cy="361208"/>
          </a:xfrm>
        </p:grpSpPr>
        <p:sp>
          <p:nvSpPr>
            <p:cNvPr id="5" name="正方形/長方形 4">
              <a:extLst>
                <a:ext uri="{FF2B5EF4-FFF2-40B4-BE49-F238E27FC236}">
                  <a16:creationId xmlns:a16="http://schemas.microsoft.com/office/drawing/2014/main" id="{CBAE9E79-B9C6-C0E6-B41B-C54B01DFA345}"/>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87BDDB7-DEBE-CD64-F7BA-D26C13E4475F}"/>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7" name="テキスト ボックス 6">
              <a:extLst>
                <a:ext uri="{FF2B5EF4-FFF2-40B4-BE49-F238E27FC236}">
                  <a16:creationId xmlns:a16="http://schemas.microsoft.com/office/drawing/2014/main" id="{BDF17D11-4708-7C4A-1FE8-68C3CE699682}"/>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4</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
        <p:nvSpPr>
          <p:cNvPr id="8" name="角丸四角形 5">
            <a:extLst>
              <a:ext uri="{FF2B5EF4-FFF2-40B4-BE49-F238E27FC236}">
                <a16:creationId xmlns:a16="http://schemas.microsoft.com/office/drawing/2014/main" id="{D864B08A-34D4-722C-318A-10356F0379A0}"/>
              </a:ext>
            </a:extLst>
          </p:cNvPr>
          <p:cNvSpPr/>
          <p:nvPr/>
        </p:nvSpPr>
        <p:spPr>
          <a:xfrm>
            <a:off x="18976" y="380960"/>
            <a:ext cx="8102376"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当該教育カリキュラム・プログラム（地域活性化型／国家戦略付随型）／調査研究が必要な背景②</a:t>
            </a:r>
          </a:p>
        </p:txBody>
      </p:sp>
    </p:spTree>
    <p:extLst>
      <p:ext uri="{BB962C8B-B14F-4D97-AF65-F5344CB8AC3E}">
        <p14:creationId xmlns:p14="http://schemas.microsoft.com/office/powerpoint/2010/main" val="75240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8021005"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開発する教育カリキュラム・プログラム（地域活性化型／国家戦略付随型） ／調査研究の概要①</a:t>
            </a:r>
          </a:p>
        </p:txBody>
      </p:sp>
      <p:sp>
        <p:nvSpPr>
          <p:cNvPr id="8" name="テキスト ボックス 7"/>
          <p:cNvSpPr txBox="1"/>
          <p:nvPr/>
        </p:nvSpPr>
        <p:spPr>
          <a:xfrm>
            <a:off x="799004" y="1412776"/>
            <a:ext cx="8280000" cy="5262979"/>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▼開発する教育カリキュラム・プログラムの全体像を具体的かつ明確に記載すること。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名称、ポリシー、科目構成、各科目の目的、概要、学習成果、単位・時間数　等</a:t>
            </a:r>
            <a:endParaRPr lang="en-US" altLang="ja-JP" sz="1200" dirty="0">
              <a:solidFill>
                <a:srgbClr val="FFC000"/>
              </a:solidFill>
              <a:latin typeface="+mn-ea"/>
            </a:endParaRPr>
          </a:p>
          <a:p>
            <a:pPr marL="361950" indent="-95250"/>
            <a:r>
              <a:rPr lang="en-US" altLang="ja-JP" sz="1200" dirty="0">
                <a:solidFill>
                  <a:srgbClr val="FFC000"/>
                </a:solidFill>
                <a:latin typeface="+mn-ea"/>
              </a:rPr>
              <a:t>※</a:t>
            </a:r>
            <a:r>
              <a:rPr lang="ja-JP" altLang="en-US" sz="1200" dirty="0">
                <a:solidFill>
                  <a:srgbClr val="FFC000"/>
                </a:solidFill>
                <a:latin typeface="+mn-ea"/>
              </a:rPr>
              <a:t>現時点で、シラバスのようにカリキュラム・プログラムを構成する</a:t>
            </a:r>
            <a:r>
              <a:rPr lang="en-US" altLang="ja-JP" sz="1200" dirty="0">
                <a:solidFill>
                  <a:srgbClr val="FFC000"/>
                </a:solidFill>
                <a:latin typeface="+mn-ea"/>
              </a:rPr>
              <a:t>1</a:t>
            </a:r>
            <a:r>
              <a:rPr lang="ja-JP" altLang="en-US" sz="1200" dirty="0">
                <a:solidFill>
                  <a:srgbClr val="FFC000"/>
                </a:solidFill>
                <a:latin typeface="+mn-ea"/>
              </a:rPr>
              <a:t>単位毎の情報を網羅的に記載することを求めている訳ではない（現時点の計画ベースで記載すること）。</a:t>
            </a:r>
            <a:endParaRPr lang="en-US" altLang="ja-JP" sz="1200" dirty="0">
              <a:solidFill>
                <a:srgbClr val="FFC000"/>
              </a:solidFill>
              <a:latin typeface="+mn-ea"/>
            </a:endParaRPr>
          </a:p>
          <a:p>
            <a:pPr marL="361950" indent="-95250">
              <a:tabLst>
                <a:tab pos="266700" algn="l"/>
              </a:tabLst>
            </a:pPr>
            <a:r>
              <a:rPr lang="en-US" altLang="ja-JP" sz="1200" dirty="0">
                <a:solidFill>
                  <a:srgbClr val="FFC000"/>
                </a:solidFill>
                <a:latin typeface="+mn-ea"/>
              </a:rPr>
              <a:t>※</a:t>
            </a:r>
            <a:r>
              <a:rPr lang="ja-JP" altLang="en-US" sz="1200" dirty="0">
                <a:solidFill>
                  <a:srgbClr val="FFC000"/>
                </a:solidFill>
                <a:latin typeface="+mn-ea"/>
              </a:rPr>
              <a:t>　カリキュラム・プログラムの開発のために実施する取組内容を記載するページではないことに留意すること。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▼教育カリキュラム・プログラムの開発に当たって、構成する科目全てを一から開発する必要はなく、既存のカリキュラム・プログラムに含まれる科目の改訂及び新規科目の追加により作成して構わない。</a:t>
            </a:r>
            <a:endParaRPr lang="en-US" altLang="ja-JP" sz="1200" dirty="0">
              <a:solidFill>
                <a:srgbClr val="FFC000"/>
              </a:solidFill>
              <a:latin typeface="+mn-ea"/>
            </a:endParaRPr>
          </a:p>
          <a:p>
            <a:pPr marL="92075" indent="-92075"/>
            <a:r>
              <a:rPr lang="ja-JP" altLang="en-US" sz="1200" dirty="0">
                <a:solidFill>
                  <a:srgbClr val="FFC000"/>
                </a:solidFill>
                <a:latin typeface="+mn-ea"/>
              </a:rPr>
              <a:t>　（ただし、本ページには既存科目も含めた教育カリキュラム・プログラムの全体像として記載するとともに、どの部分が既存で、どの部分を今回改定及び新規開発する予定なのか分かるようにすること。）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▼これまで提案者が実施してきた既存の教育内容や、他の教育機関又は民間教育事業者が実施している既存の教育プログラムでは背景で示した人材育成に対応できない理由を明確に記載するとともに、</a:t>
            </a:r>
            <a:r>
              <a:rPr lang="ja-JP" altLang="en-US" sz="1200" u="sng" dirty="0">
                <a:solidFill>
                  <a:srgbClr val="FFC000"/>
                </a:solidFill>
                <a:latin typeface="+mn-ea"/>
              </a:rPr>
              <a:t>開発する教育プログラムのどのような点において新規性があるのかを記載すること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a:t>
            </a:r>
            <a:r>
              <a:rPr lang="ja-JP" altLang="en-US" sz="1200" u="sng" dirty="0">
                <a:solidFill>
                  <a:srgbClr val="FFC000"/>
                </a:solidFill>
                <a:latin typeface="+mn-ea"/>
              </a:rPr>
              <a:t>他の専修学校や教育機関、企業・業界団体、行政機関等と具体的にどのように連携し、当該地域において必要となる教育カリキュラム・プログラムを開発するのかを記載すること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人口減少地域の職業人材を確保するための専修学校の教育モデル開発または教育モデルに係る調査研究）に応じて見出しを修正（「教育カリキュラム・プログラム（地域活性化型）」、 「教育カリキュラム・プログラム（国家戦略付随型）」または「調査研究」のいずれか一つを残す）し、必要な内容を記載すること。</a:t>
            </a:r>
            <a:endParaRPr lang="en-US" altLang="ja-JP" sz="1200" b="1" dirty="0">
              <a:solidFill>
                <a:srgbClr val="FFC000"/>
              </a:solidFill>
              <a:latin typeface="+mn-ea"/>
            </a:endParaRPr>
          </a:p>
        </p:txBody>
      </p:sp>
      <p:grpSp>
        <p:nvGrpSpPr>
          <p:cNvPr id="2" name="グループ化 1">
            <a:extLst>
              <a:ext uri="{FF2B5EF4-FFF2-40B4-BE49-F238E27FC236}">
                <a16:creationId xmlns:a16="http://schemas.microsoft.com/office/drawing/2014/main" id="{72A9EDDC-AA21-0641-2CD5-F66CCFA23076}"/>
              </a:ext>
            </a:extLst>
          </p:cNvPr>
          <p:cNvGrpSpPr/>
          <p:nvPr/>
        </p:nvGrpSpPr>
        <p:grpSpPr>
          <a:xfrm>
            <a:off x="-64104" y="-6131"/>
            <a:ext cx="10154960" cy="266780"/>
            <a:chOff x="-64104" y="-6132"/>
            <a:chExt cx="10154960" cy="361208"/>
          </a:xfrm>
        </p:grpSpPr>
        <p:sp>
          <p:nvSpPr>
            <p:cNvPr id="3" name="正方形/長方形 2">
              <a:extLst>
                <a:ext uri="{FF2B5EF4-FFF2-40B4-BE49-F238E27FC236}">
                  <a16:creationId xmlns:a16="http://schemas.microsoft.com/office/drawing/2014/main" id="{523913ED-8CE6-71A6-2422-CB6D2F222054}"/>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F1B1A7AF-4EBB-75EA-0306-F132248331A9}"/>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6FE010B5-3BE1-B21E-5340-E61E0B7D40A7}"/>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5</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72044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D472CB7E-652E-CD3F-28AA-8451F849A702}"/>
              </a:ext>
            </a:extLst>
          </p:cNvPr>
          <p:cNvGrpSpPr/>
          <p:nvPr/>
        </p:nvGrpSpPr>
        <p:grpSpPr>
          <a:xfrm>
            <a:off x="-64104" y="-6131"/>
            <a:ext cx="10154960" cy="266780"/>
            <a:chOff x="-64104" y="-6132"/>
            <a:chExt cx="10154960" cy="361208"/>
          </a:xfrm>
        </p:grpSpPr>
        <p:sp>
          <p:nvSpPr>
            <p:cNvPr id="12" name="正方形/長方形 11">
              <a:extLst>
                <a:ext uri="{FF2B5EF4-FFF2-40B4-BE49-F238E27FC236}">
                  <a16:creationId xmlns:a16="http://schemas.microsoft.com/office/drawing/2014/main" id="{3C94CACB-2047-9452-5922-592FA5B68ED4}"/>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77CC62D1-9B6D-79C0-8CF0-20F7EDC8C2C6}"/>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14" name="テキスト ボックス 13">
              <a:extLst>
                <a:ext uri="{FF2B5EF4-FFF2-40B4-BE49-F238E27FC236}">
                  <a16:creationId xmlns:a16="http://schemas.microsoft.com/office/drawing/2014/main" id="{7EAE1A80-68A7-D795-180A-724FCF9EA4C1}"/>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6</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
        <p:nvSpPr>
          <p:cNvPr id="16" name="テキスト ボックス 15">
            <a:extLst>
              <a:ext uri="{FF2B5EF4-FFF2-40B4-BE49-F238E27FC236}">
                <a16:creationId xmlns:a16="http://schemas.microsoft.com/office/drawing/2014/main" id="{BB1CB8BE-5547-7B4F-E656-12306E9B8352}"/>
              </a:ext>
            </a:extLst>
          </p:cNvPr>
          <p:cNvSpPr txBox="1"/>
          <p:nvPr/>
        </p:nvSpPr>
        <p:spPr>
          <a:xfrm>
            <a:off x="799004" y="1412776"/>
            <a:ext cx="8280000" cy="5262979"/>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▼開発する教育カリキュラム・プログラムの全体像を具体的かつ明確に記載すること。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名称、ポリシー、科目構成、各科目の目的、概要、学習成果、単位・時間数　等</a:t>
            </a:r>
            <a:endParaRPr lang="en-US" altLang="ja-JP" sz="1200" dirty="0">
              <a:solidFill>
                <a:srgbClr val="FFC000"/>
              </a:solidFill>
              <a:latin typeface="+mn-ea"/>
            </a:endParaRPr>
          </a:p>
          <a:p>
            <a:pPr marL="361950" indent="-95250"/>
            <a:r>
              <a:rPr lang="en-US" altLang="ja-JP" sz="1200" dirty="0">
                <a:solidFill>
                  <a:srgbClr val="FFC000"/>
                </a:solidFill>
                <a:latin typeface="+mn-ea"/>
              </a:rPr>
              <a:t>※</a:t>
            </a:r>
            <a:r>
              <a:rPr lang="ja-JP" altLang="en-US" sz="1200" dirty="0">
                <a:solidFill>
                  <a:srgbClr val="FFC000"/>
                </a:solidFill>
                <a:latin typeface="+mn-ea"/>
              </a:rPr>
              <a:t>現時点で、シラバスのようにカリキュラム・プログラムを構成する</a:t>
            </a:r>
            <a:r>
              <a:rPr lang="en-US" altLang="ja-JP" sz="1200" dirty="0">
                <a:solidFill>
                  <a:srgbClr val="FFC000"/>
                </a:solidFill>
                <a:latin typeface="+mn-ea"/>
              </a:rPr>
              <a:t>1</a:t>
            </a:r>
            <a:r>
              <a:rPr lang="ja-JP" altLang="en-US" sz="1200" dirty="0">
                <a:solidFill>
                  <a:srgbClr val="FFC000"/>
                </a:solidFill>
                <a:latin typeface="+mn-ea"/>
              </a:rPr>
              <a:t>単位毎の情報を網羅的に記載することを求めている訳ではない（現時点の計画ベースで記載すること）。</a:t>
            </a:r>
            <a:endParaRPr lang="en-US" altLang="ja-JP" sz="1200" dirty="0">
              <a:solidFill>
                <a:srgbClr val="FFC000"/>
              </a:solidFill>
              <a:latin typeface="+mn-ea"/>
            </a:endParaRPr>
          </a:p>
          <a:p>
            <a:pPr marL="361950" indent="-95250">
              <a:tabLst>
                <a:tab pos="266700" algn="l"/>
              </a:tabLst>
            </a:pPr>
            <a:r>
              <a:rPr lang="en-US" altLang="ja-JP" sz="1200" dirty="0">
                <a:solidFill>
                  <a:srgbClr val="FFC000"/>
                </a:solidFill>
                <a:latin typeface="+mn-ea"/>
              </a:rPr>
              <a:t>※</a:t>
            </a:r>
            <a:r>
              <a:rPr lang="ja-JP" altLang="en-US" sz="1200" dirty="0">
                <a:solidFill>
                  <a:srgbClr val="FFC000"/>
                </a:solidFill>
                <a:latin typeface="+mn-ea"/>
              </a:rPr>
              <a:t>　カリキュラム・プログラムの開発のために実施する取組内容を記載するページではないことに留意すること。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▼教育カリキュラム・プログラムの開発に当たって、構成する科目全てを一から開発する必要はなく、既存のカリキュラム・プログラムに含まれる科目の改訂及び新規科目の追加により作成して構わない。</a:t>
            </a:r>
            <a:endParaRPr lang="en-US" altLang="ja-JP" sz="1200" dirty="0">
              <a:solidFill>
                <a:srgbClr val="FFC000"/>
              </a:solidFill>
              <a:latin typeface="+mn-ea"/>
            </a:endParaRPr>
          </a:p>
          <a:p>
            <a:pPr marL="92075" indent="-92075"/>
            <a:r>
              <a:rPr lang="ja-JP" altLang="en-US" sz="1200" dirty="0">
                <a:solidFill>
                  <a:srgbClr val="FFC000"/>
                </a:solidFill>
                <a:latin typeface="+mn-ea"/>
              </a:rPr>
              <a:t>　（ただし、本ページには既存科目も含めた教育カリキュラム・プログラムの全体像として記載するとともに、どの部分が既存で、どの部分を今回改定及び新規開発する予定なのか分かるようにすること。）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▼これまで提案者が実施してきた既存の教育内容や、他の教育機関又は民間教育事業者が実施している既存の教育プログラムでは背景で示した人材育成に対応できない理由を明確に記載するとともに、</a:t>
            </a:r>
            <a:r>
              <a:rPr lang="ja-JP" altLang="en-US" sz="1200" u="sng" dirty="0">
                <a:solidFill>
                  <a:srgbClr val="FFC000"/>
                </a:solidFill>
                <a:latin typeface="+mn-ea"/>
              </a:rPr>
              <a:t>開発する教育プログラムのどのような点において新規性があるのかを記載すること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a:t>
            </a:r>
            <a:r>
              <a:rPr lang="ja-JP" altLang="en-US" sz="1200" u="sng" dirty="0">
                <a:solidFill>
                  <a:srgbClr val="FFC000"/>
                </a:solidFill>
                <a:latin typeface="+mn-ea"/>
              </a:rPr>
              <a:t>他の専修学校や教育機関、企業・業界団体、行政機関等と具体的にどのように連携し、当該地域において必要となる教育カリキュラム・プログラムを開発するのかを記載すること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人口減少地域の職業人材を確保するための専修学校の教育モデル開発または教育モデルに係る調査研究）に応じて見出しを修正（「教育カリキュラム・プログラム（地域活性化型）」、 「教育カリキュラム・プログラム（国家戦略付随型）」または「調査研究」のいずれか一つを残す）し、必要な内容を記載すること。</a:t>
            </a:r>
            <a:endParaRPr lang="en-US" altLang="ja-JP" sz="1200" b="1" dirty="0">
              <a:solidFill>
                <a:srgbClr val="FFC000"/>
              </a:solidFill>
              <a:latin typeface="+mn-ea"/>
            </a:endParaRPr>
          </a:p>
        </p:txBody>
      </p:sp>
      <p:sp>
        <p:nvSpPr>
          <p:cNvPr id="2" name="角丸四角形 5">
            <a:extLst>
              <a:ext uri="{FF2B5EF4-FFF2-40B4-BE49-F238E27FC236}">
                <a16:creationId xmlns:a16="http://schemas.microsoft.com/office/drawing/2014/main" id="{5B26747D-CA96-6EB6-EB26-59149CB155C3}"/>
              </a:ext>
            </a:extLst>
          </p:cNvPr>
          <p:cNvSpPr/>
          <p:nvPr/>
        </p:nvSpPr>
        <p:spPr>
          <a:xfrm>
            <a:off x="28339" y="333795"/>
            <a:ext cx="8021005"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開発する教育カリキュラム・プログラム（地域活性化型／国家戦略付随型） ／調査研究の概要②</a:t>
            </a:r>
          </a:p>
        </p:txBody>
      </p:sp>
    </p:spTree>
    <p:extLst>
      <p:ext uri="{BB962C8B-B14F-4D97-AF65-F5344CB8AC3E}">
        <p14:creationId xmlns:p14="http://schemas.microsoft.com/office/powerpoint/2010/main" val="412021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p:nvPr/>
        </p:nvCxnSpPr>
        <p:spPr>
          <a:xfrm>
            <a:off x="6465168" y="1093684"/>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598870" y="1040036"/>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cxnSp>
        <p:nvCxnSpPr>
          <p:cNvPr id="7" name="直線矢印コネクタ 6"/>
          <p:cNvCxnSpPr/>
          <p:nvPr/>
        </p:nvCxnSpPr>
        <p:spPr>
          <a:xfrm>
            <a:off x="-9761" y="1098720"/>
            <a:ext cx="9792000"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208584"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1" name="角丸四角形 10"/>
          <p:cNvSpPr/>
          <p:nvPr/>
        </p:nvSpPr>
        <p:spPr>
          <a:xfrm>
            <a:off x="7561162"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cxnSp>
        <p:nvCxnSpPr>
          <p:cNvPr id="14" name="直線コネクタ 13"/>
          <p:cNvCxnSpPr>
            <a:cxnSpLocks/>
          </p:cNvCxnSpPr>
          <p:nvPr/>
        </p:nvCxnSpPr>
        <p:spPr>
          <a:xfrm flipH="1">
            <a:off x="3222594" y="1098720"/>
            <a:ext cx="2214" cy="5808107"/>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33004" y="2636912"/>
            <a:ext cx="8280000" cy="1384995"/>
          </a:xfrm>
          <a:prstGeom prst="rect">
            <a:avLst/>
          </a:prstGeom>
          <a:solidFill>
            <a:schemeClr val="bg1"/>
          </a:solidFill>
          <a:ln>
            <a:solidFill>
              <a:srgbClr val="62AB37"/>
            </a:solid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▼構築しようとしているモデルの開発または実施しようとする調査研究のために、各年度に実施する取組の概要（年次計画）を具体的に記載すること。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角丸四角形 11"/>
          <p:cNvSpPr/>
          <p:nvPr/>
        </p:nvSpPr>
        <p:spPr>
          <a:xfrm>
            <a:off x="4223120" y="936720"/>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5" name="テキスト ボックス 14"/>
          <p:cNvSpPr txBox="1"/>
          <p:nvPr/>
        </p:nvSpPr>
        <p:spPr>
          <a:xfrm>
            <a:off x="3387555" y="1038571"/>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sp>
        <p:nvSpPr>
          <p:cNvPr id="16" name="テキスト ボックス 15"/>
          <p:cNvSpPr txBox="1"/>
          <p:nvPr/>
        </p:nvSpPr>
        <p:spPr>
          <a:xfrm>
            <a:off x="-18513" y="1038570"/>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sp>
        <p:nvSpPr>
          <p:cNvPr id="28" name="角丸四角形 5">
            <a:extLst>
              <a:ext uri="{FF2B5EF4-FFF2-40B4-BE49-F238E27FC236}">
                <a16:creationId xmlns:a16="http://schemas.microsoft.com/office/drawing/2014/main" id="{FC851637-FA24-4E02-9BB6-A20759BA0C52}"/>
              </a:ext>
            </a:extLst>
          </p:cNvPr>
          <p:cNvSpPr/>
          <p:nvPr/>
        </p:nvSpPr>
        <p:spPr>
          <a:xfrm>
            <a:off x="21934" y="408823"/>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grpSp>
        <p:nvGrpSpPr>
          <p:cNvPr id="2" name="グループ化 1">
            <a:extLst>
              <a:ext uri="{FF2B5EF4-FFF2-40B4-BE49-F238E27FC236}">
                <a16:creationId xmlns:a16="http://schemas.microsoft.com/office/drawing/2014/main" id="{7B2FE911-A2F5-4D10-17CF-B4613460C511}"/>
              </a:ext>
            </a:extLst>
          </p:cNvPr>
          <p:cNvGrpSpPr/>
          <p:nvPr/>
        </p:nvGrpSpPr>
        <p:grpSpPr>
          <a:xfrm>
            <a:off x="-64104" y="-6131"/>
            <a:ext cx="10154960" cy="266780"/>
            <a:chOff x="-64104" y="-6132"/>
            <a:chExt cx="10154960" cy="361208"/>
          </a:xfrm>
        </p:grpSpPr>
        <p:sp>
          <p:nvSpPr>
            <p:cNvPr id="3" name="正方形/長方形 2">
              <a:extLst>
                <a:ext uri="{FF2B5EF4-FFF2-40B4-BE49-F238E27FC236}">
                  <a16:creationId xmlns:a16="http://schemas.microsoft.com/office/drawing/2014/main" id="{4D54F83F-7941-B2C7-B908-10630776CCA8}"/>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8AC564E7-92E4-3EF5-F544-D86CD6C05E2D}"/>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6F1DF502-E312-237C-32B7-323D9C5D5F58}"/>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7</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77109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813000" y="2564904"/>
            <a:ext cx="8280000" cy="230832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調査名、調査目的、調査対象、調査手法、調査項目、分析内容（集計項目）、調査結果を成果（開発する教育カリキュラム・プログラム）にどのように反映するか、を記載すること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6" name="グループ化 5">
            <a:extLst>
              <a:ext uri="{FF2B5EF4-FFF2-40B4-BE49-F238E27FC236}">
                <a16:creationId xmlns:a16="http://schemas.microsoft.com/office/drawing/2014/main" id="{E75BF189-3C1D-EE4A-6C76-3FD8F0F3FD15}"/>
              </a:ext>
            </a:extLst>
          </p:cNvPr>
          <p:cNvGrpSpPr/>
          <p:nvPr/>
        </p:nvGrpSpPr>
        <p:grpSpPr>
          <a:xfrm>
            <a:off x="-64104" y="-6131"/>
            <a:ext cx="10154960" cy="266780"/>
            <a:chOff x="-64104" y="-6132"/>
            <a:chExt cx="10154960" cy="361208"/>
          </a:xfrm>
        </p:grpSpPr>
        <p:sp>
          <p:nvSpPr>
            <p:cNvPr id="12" name="正方形/長方形 11">
              <a:extLst>
                <a:ext uri="{FF2B5EF4-FFF2-40B4-BE49-F238E27FC236}">
                  <a16:creationId xmlns:a16="http://schemas.microsoft.com/office/drawing/2014/main" id="{E78096E3-B554-6A6A-E349-E028057CC196}"/>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FE59D0E8-7CFF-3848-00F9-764E2E4D3E56}"/>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14" name="テキスト ボックス 13">
              <a:extLst>
                <a:ext uri="{FF2B5EF4-FFF2-40B4-BE49-F238E27FC236}">
                  <a16:creationId xmlns:a16="http://schemas.microsoft.com/office/drawing/2014/main" id="{CEAEEA0C-1EFC-AF67-547A-46044F817D83}"/>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8</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155473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10" name="テキスト ボックス 9"/>
          <p:cNvSpPr txBox="1"/>
          <p:nvPr/>
        </p:nvSpPr>
        <p:spPr>
          <a:xfrm>
            <a:off x="920552" y="2636912"/>
            <a:ext cx="8280000" cy="230832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調査名、調査目的、調査対象、調査手法、調査項目、分析内容（集計項目）、調査結果を成果（開発する教育カリキュラム・プログラム）にどのように反映するか、を記載すること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2" name="グループ化 1">
            <a:extLst>
              <a:ext uri="{FF2B5EF4-FFF2-40B4-BE49-F238E27FC236}">
                <a16:creationId xmlns:a16="http://schemas.microsoft.com/office/drawing/2014/main" id="{B595E224-33CC-27E8-CAE5-C365DFCBB6C0}"/>
              </a:ext>
            </a:extLst>
          </p:cNvPr>
          <p:cNvGrpSpPr/>
          <p:nvPr/>
        </p:nvGrpSpPr>
        <p:grpSpPr>
          <a:xfrm>
            <a:off x="-64104" y="-6131"/>
            <a:ext cx="10154960" cy="266780"/>
            <a:chOff x="-64104" y="-6132"/>
            <a:chExt cx="10154960" cy="361208"/>
          </a:xfrm>
        </p:grpSpPr>
        <p:sp>
          <p:nvSpPr>
            <p:cNvPr id="3" name="正方形/長方形 2">
              <a:extLst>
                <a:ext uri="{FF2B5EF4-FFF2-40B4-BE49-F238E27FC236}">
                  <a16:creationId xmlns:a16="http://schemas.microsoft.com/office/drawing/2014/main" id="{53492F3D-8B8E-991D-8BE4-FA1508F544F5}"/>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EB9A259-4226-C7D6-818A-01742E0CCECF}"/>
                </a:ext>
              </a:extLst>
            </p:cNvPr>
            <p:cNvSpPr txBox="1"/>
            <p:nvPr/>
          </p:nvSpPr>
          <p:spPr>
            <a:xfrm>
              <a:off x="8841432" y="23416"/>
              <a:ext cx="1249424" cy="261610"/>
            </a:xfrm>
            <a:prstGeom prst="rect">
              <a:avLst/>
            </a:prstGeom>
            <a:noFill/>
          </p:spPr>
          <p:txBody>
            <a:bodyPr wrap="square" rtlCol="0">
              <a:spAutoFit/>
            </a:bodyPr>
            <a:lstStyle/>
            <a:p>
              <a:pPr algn="ctr"/>
              <a:r>
                <a:rPr lang="en-US" altLang="ja-JP" sz="1050" b="1" dirty="0">
                  <a:solidFill>
                    <a:schemeClr val="bg1"/>
                  </a:solidFill>
                </a:rPr>
                <a:t>【</a:t>
              </a:r>
              <a:r>
                <a:rPr kumimoji="1" lang="ja-JP" altLang="en-US" sz="1050" b="1" dirty="0">
                  <a:solidFill>
                    <a:schemeClr val="bg1"/>
                  </a:solidFill>
                </a:rPr>
                <a:t>様式１－１</a:t>
              </a:r>
              <a:r>
                <a:rPr kumimoji="1" lang="en-US" altLang="ja-JP" sz="1050" b="1" dirty="0">
                  <a:solidFill>
                    <a:schemeClr val="bg1"/>
                  </a:solidFill>
                </a:rPr>
                <a:t>】</a:t>
              </a:r>
              <a:endParaRPr kumimoji="1" lang="ja-JP" altLang="en-US" sz="1050" b="1" dirty="0">
                <a:solidFill>
                  <a:schemeClr val="bg1"/>
                </a:solidFill>
              </a:endParaRPr>
            </a:p>
          </p:txBody>
        </p:sp>
        <p:sp>
          <p:nvSpPr>
            <p:cNvPr id="5" name="テキスト ボックス 4">
              <a:extLst>
                <a:ext uri="{FF2B5EF4-FFF2-40B4-BE49-F238E27FC236}">
                  <a16:creationId xmlns:a16="http://schemas.microsoft.com/office/drawing/2014/main" id="{9A543678-0ABB-1BC7-71DF-DD5999D8D106}"/>
                </a:ext>
              </a:extLst>
            </p:cNvPr>
            <p:cNvSpPr txBox="1"/>
            <p:nvPr/>
          </p:nvSpPr>
          <p:spPr>
            <a:xfrm>
              <a:off x="-64104" y="-6132"/>
              <a:ext cx="912156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（人口減少地域の職業人材を確保するための専修学校振興プログラム）</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9</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Tree>
    <p:extLst>
      <p:ext uri="{BB962C8B-B14F-4D97-AF65-F5344CB8AC3E}">
        <p14:creationId xmlns:p14="http://schemas.microsoft.com/office/powerpoint/2010/main" val="53214272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15346</TotalTime>
  <Words>5788</Words>
  <Application>Microsoft Office PowerPoint</Application>
  <PresentationFormat>A4 210 x 297 mm</PresentationFormat>
  <Paragraphs>685</Paragraphs>
  <Slides>17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6" baseType="lpstr">
      <vt:lpstr>ＭＳ ゴシック</vt: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文部科学省</cp:lastModifiedBy>
  <cp:revision>206</cp:revision>
  <cp:lastPrinted>2020-03-12T07:13:10Z</cp:lastPrinted>
  <dcterms:created xsi:type="dcterms:W3CDTF">2015-11-11T08:20:08Z</dcterms:created>
  <dcterms:modified xsi:type="dcterms:W3CDTF">2025-05-23T02:18:40Z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2022-01-31T07:50:31Z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9a5f2afc-3304-4aa5-b2b4-f406daea0606</vt:lpwstr>
  </property>
  <property fmtid="{D5CDD505-2E9C-101B-9397-08002B2CF9AE}" pid="8" name="MSIP_Label_d899a617-f30e-4fb8-b81c-fb6d0b94ac5b_ContentBits">
    <vt:lpwstr>0</vt:lpwstr>
  </property>
</Properties>
</file>