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modernComment_12E_3E6A8682.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9"/>
  </p:notesMasterIdLst>
  <p:sldIdLst>
    <p:sldId id="256" r:id="rId3"/>
    <p:sldId id="317" r:id="rId4"/>
    <p:sldId id="289" r:id="rId5"/>
    <p:sldId id="292" r:id="rId6"/>
    <p:sldId id="321" r:id="rId7"/>
    <p:sldId id="322" r:id="rId8"/>
    <p:sldId id="323" r:id="rId9"/>
    <p:sldId id="324" r:id="rId10"/>
    <p:sldId id="302" r:id="rId11"/>
    <p:sldId id="304" r:id="rId12"/>
    <p:sldId id="320" r:id="rId13"/>
    <p:sldId id="264" r:id="rId14"/>
    <p:sldId id="297" r:id="rId15"/>
    <p:sldId id="325" r:id="rId16"/>
    <p:sldId id="326" r:id="rId17"/>
    <p:sldId id="305" r:id="rId18"/>
  </p:sldIdLst>
  <p:sldSz cx="9906000" cy="6858000" type="A4"/>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50D2477-363E-ED9B-BFE7-1A82D4032878}" name="貝原剛" initials="剛貝" userId="S::t-kaihara@mext.go.jp::92c24d80-7dd5-4c8d-9f89-4452253a530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9694"/>
    <a:srgbClr val="073B4C"/>
    <a:srgbClr val="FFFFCC"/>
    <a:srgbClr val="118BB2"/>
    <a:srgbClr val="EF476F"/>
    <a:srgbClr val="EF9694"/>
    <a:srgbClr val="A3E7FF"/>
    <a:srgbClr val="CCFFFF"/>
    <a:srgbClr val="CCFF99"/>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3" autoAdjust="0"/>
    <p:restoredTop sz="94622" autoAdjust="0"/>
  </p:normalViewPr>
  <p:slideViewPr>
    <p:cSldViewPr>
      <p:cViewPr varScale="1">
        <p:scale>
          <a:sx n="118" d="100"/>
          <a:sy n="118" d="100"/>
        </p:scale>
        <p:origin x="1122" y="114"/>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microsoft.com/office/2018/10/relationships/authors" Targe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comments/modernComment_12E_3E6A8682.xml><?xml version="1.0" encoding="utf-8"?>
<p188:cmLst xmlns:a="http://schemas.openxmlformats.org/drawingml/2006/main" xmlns:r="http://schemas.openxmlformats.org/officeDocument/2006/relationships" xmlns:p188="http://schemas.microsoft.com/office/powerpoint/2018/8/main">
  <p188:cm id="{9FC63929-79A2-4738-BC4D-03708FD2E5A5}" authorId="{450D2477-363E-ED9B-BFE7-1A82D4032878}" created="2025-05-15T09:22:19.485">
    <pc:sldMkLst xmlns:pc="http://schemas.microsoft.com/office/powerpoint/2013/main/command">
      <pc:docMk/>
      <pc:sldMk cId="1047168642" sldId="302"/>
    </pc:sldMkLst>
    <p188:txBody>
      <a:bodyPr/>
      <a:lstStyle/>
      <a:p>
        <a:r>
          <a:rPr lang="ja-JP" altLang="en-US"/>
          <a:t>三年に修正しています</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575" cy="51276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1138" y="0"/>
            <a:ext cx="3076575" cy="512763"/>
          </a:xfrm>
          <a:prstGeom prst="rect">
            <a:avLst/>
          </a:prstGeom>
        </p:spPr>
        <p:txBody>
          <a:bodyPr vert="horz" lIns="91440" tIns="45720" rIns="91440" bIns="45720" rtlCol="0"/>
          <a:lstStyle>
            <a:lvl1pPr algn="r">
              <a:defRPr sz="1200"/>
            </a:lvl1pPr>
          </a:lstStyle>
          <a:p>
            <a:fld id="{93842B9F-ECC9-41C1-B5AB-B9BE8FD4319D}" type="datetimeFigureOut">
              <a:rPr kumimoji="1" lang="ja-JP" altLang="en-US" smtClean="0"/>
              <a:t>2025/5/23</a:t>
            </a:fld>
            <a:endParaRPr kumimoji="1" lang="ja-JP" altLang="en-US"/>
          </a:p>
        </p:txBody>
      </p:sp>
      <p:sp>
        <p:nvSpPr>
          <p:cNvPr id="4" name="スライド イメージ プレースホルダー 3"/>
          <p:cNvSpPr>
            <a:spLocks noGrp="1" noRot="1" noChangeAspect="1"/>
          </p:cNvSpPr>
          <p:nvPr>
            <p:ph type="sldImg" idx="2"/>
          </p:nvPr>
        </p:nvSpPr>
        <p:spPr>
          <a:xfrm>
            <a:off x="1054100" y="1279525"/>
            <a:ext cx="4991100" cy="34544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709613" y="4926013"/>
            <a:ext cx="5680075" cy="402907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850"/>
            <a:ext cx="3076575" cy="512763"/>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lvl1pPr>
          </a:lstStyle>
          <a:p>
            <a:fld id="{B3316A6F-2A4F-425D-9F44-BC197F9D6791}" type="slidenum">
              <a:rPr kumimoji="1" lang="ja-JP" altLang="en-US" smtClean="0"/>
              <a:t>‹#›</a:t>
            </a:fld>
            <a:endParaRPr kumimoji="1" lang="ja-JP" altLang="en-US"/>
          </a:p>
        </p:txBody>
      </p:sp>
    </p:spTree>
    <p:extLst>
      <p:ext uri="{BB962C8B-B14F-4D97-AF65-F5344CB8AC3E}">
        <p14:creationId xmlns:p14="http://schemas.microsoft.com/office/powerpoint/2010/main" val="23410616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2260EF-4784-492A-A386-D07E3DB45E12}"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4358420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098139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824253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3659644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112543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0901327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8266422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4423066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7420101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353862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330647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41894981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9621656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dirty="0"/>
              <a:t>アイコンをクリックして図を追加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42674551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1551069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09059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404893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25169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58370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532767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752790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94373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dirty="0"/>
              <a:t>アイコンをクリックして図を追加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6932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26DF16-7525-422B-87F4-094CDA04A3FC}" type="datetimeFigureOut">
              <a:rPr kumimoji="1" lang="ja-JP" altLang="en-US" smtClean="0"/>
              <a:t>2025/5/23</a:t>
            </a:fld>
            <a:endParaRPr kumimoji="1" lang="ja-JP" altLang="en-US" dirty="0"/>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905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26DF16-7525-422B-87F4-094CDA04A3FC}" type="datetimeFigureOut">
              <a:rPr kumimoji="1" lang="ja-JP" altLang="en-US" smtClean="0"/>
              <a:t>2025/5/23</a:t>
            </a:fld>
            <a:endParaRPr kumimoji="1" lang="ja-JP" altLang="en-US" dirty="0"/>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533076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microsoft.com/office/2018/10/relationships/comments" Target="../comments/modernComment_12E_3E6A868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44231" y="392212"/>
            <a:ext cx="1170000" cy="432048"/>
          </a:xfrm>
          <a:prstGeom prst="rect">
            <a:avLst/>
          </a:prstGeom>
          <a:solidFill>
            <a:srgbClr val="D996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j-ea"/>
                <a:ea typeface="+mj-ea"/>
              </a:rPr>
              <a:t>事業名</a:t>
            </a:r>
          </a:p>
        </p:txBody>
      </p:sp>
      <p:sp>
        <p:nvSpPr>
          <p:cNvPr id="11" name="正方形/長方形 10"/>
          <p:cNvSpPr/>
          <p:nvPr/>
        </p:nvSpPr>
        <p:spPr>
          <a:xfrm>
            <a:off x="1260622" y="392212"/>
            <a:ext cx="8574698" cy="432048"/>
          </a:xfrm>
          <a:prstGeom prst="rect">
            <a:avLst/>
          </a:prstGeom>
          <a:noFill/>
          <a:ln w="38100" cmpd="dbl">
            <a:solidFill>
              <a:srgbClr val="D996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rgbClr val="FFC000"/>
                </a:solidFill>
                <a:latin typeface="+mn-ea"/>
              </a:rPr>
              <a:t>〇〇〇〇のための</a:t>
            </a:r>
            <a:r>
              <a:rPr lang="ja-JP" altLang="en-US" sz="1400" dirty="0">
                <a:solidFill>
                  <a:srgbClr val="FFC000"/>
                </a:solidFill>
                <a:latin typeface="+mn-ea"/>
              </a:rPr>
              <a:t>□□□□</a:t>
            </a:r>
            <a:r>
              <a:rPr kumimoji="1" lang="ja-JP" altLang="en-US" sz="1400" dirty="0">
                <a:solidFill>
                  <a:schemeClr val="tx1"/>
                </a:solidFill>
                <a:latin typeface="+mn-ea"/>
              </a:rPr>
              <a:t>事業</a:t>
            </a:r>
            <a:r>
              <a:rPr kumimoji="1" lang="ja-JP" altLang="en-US" sz="1200" dirty="0">
                <a:solidFill>
                  <a:srgbClr val="FFC000"/>
                </a:solidFill>
                <a:latin typeface="+mn-ea"/>
              </a:rPr>
              <a:t>（</a:t>
            </a:r>
            <a:r>
              <a:rPr kumimoji="1" lang="en-US" altLang="ja-JP" sz="1200" dirty="0">
                <a:solidFill>
                  <a:srgbClr val="FFC000"/>
                </a:solidFill>
                <a:latin typeface="+mn-ea"/>
              </a:rPr>
              <a:t>MS</a:t>
            </a:r>
            <a:r>
              <a:rPr kumimoji="1" lang="ja-JP" altLang="en-US" sz="1200" dirty="0">
                <a:solidFill>
                  <a:srgbClr val="FFC000"/>
                </a:solidFill>
                <a:latin typeface="+mn-ea"/>
              </a:rPr>
              <a:t>ｺﾞｼｯｸ </a:t>
            </a:r>
            <a:r>
              <a:rPr kumimoji="1" lang="en-US" altLang="ja-JP" sz="1200" dirty="0">
                <a:solidFill>
                  <a:srgbClr val="FFC000"/>
                </a:solidFill>
                <a:latin typeface="+mn-ea"/>
              </a:rPr>
              <a:t>or </a:t>
            </a:r>
            <a:r>
              <a:rPr kumimoji="1" lang="ja-JP" altLang="en-US" sz="1200" dirty="0">
                <a:solidFill>
                  <a:srgbClr val="FFC000"/>
                </a:solidFill>
                <a:latin typeface="+mn-ea"/>
              </a:rPr>
              <a:t>ﾒｲﾘｵ１４ポイント）</a:t>
            </a:r>
            <a:endParaRPr kumimoji="1" lang="ja-JP" altLang="en-US" sz="1400" dirty="0">
              <a:solidFill>
                <a:srgbClr val="FFC000"/>
              </a:solidFill>
              <a:latin typeface="+mn-ea"/>
            </a:endParaRPr>
          </a:p>
        </p:txBody>
      </p:sp>
      <p:sp>
        <p:nvSpPr>
          <p:cNvPr id="12" name="正方形/長方形 11"/>
          <p:cNvSpPr/>
          <p:nvPr/>
        </p:nvSpPr>
        <p:spPr>
          <a:xfrm>
            <a:off x="53464" y="882907"/>
            <a:ext cx="1170000" cy="432048"/>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latin typeface="+mj-ea"/>
                <a:ea typeface="+mj-ea"/>
              </a:rPr>
              <a:t>提案者</a:t>
            </a:r>
            <a:endParaRPr kumimoji="1" lang="ja-JP" altLang="en-US" dirty="0">
              <a:latin typeface="+mj-ea"/>
              <a:ea typeface="+mj-ea"/>
            </a:endParaRPr>
          </a:p>
        </p:txBody>
      </p:sp>
      <p:sp>
        <p:nvSpPr>
          <p:cNvPr id="13" name="正方形/長方形 12"/>
          <p:cNvSpPr/>
          <p:nvPr/>
        </p:nvSpPr>
        <p:spPr>
          <a:xfrm>
            <a:off x="1269854" y="882907"/>
            <a:ext cx="8570768" cy="432048"/>
          </a:xfrm>
          <a:prstGeom prst="rect">
            <a:avLst/>
          </a:prstGeom>
          <a:noFill/>
          <a:ln w="38100" cmpd="dbl">
            <a:solidFill>
              <a:srgbClr val="D996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rgbClr val="FFC000"/>
                </a:solidFill>
                <a:latin typeface="+mn-ea"/>
              </a:rPr>
              <a:t>〇〇〇〇</a:t>
            </a:r>
            <a:r>
              <a:rPr kumimoji="1" lang="ja-JP" altLang="en-US" sz="1400" dirty="0">
                <a:solidFill>
                  <a:srgbClr val="FFC000"/>
                </a:solidFill>
                <a:latin typeface="+mn-ea"/>
              </a:rPr>
              <a:t>△△△△（</a:t>
            </a:r>
            <a:r>
              <a:rPr kumimoji="1" lang="en-US" altLang="ja-JP" sz="1400" dirty="0">
                <a:solidFill>
                  <a:srgbClr val="FFC000"/>
                </a:solidFill>
                <a:latin typeface="+mn-ea"/>
              </a:rPr>
              <a:t>MS</a:t>
            </a:r>
            <a:r>
              <a:rPr kumimoji="1" lang="ja-JP" altLang="en-US" sz="1400" dirty="0">
                <a:solidFill>
                  <a:srgbClr val="FFC000"/>
                </a:solidFill>
                <a:latin typeface="+mn-ea"/>
              </a:rPr>
              <a:t>ｺﾞｼｯｸ </a:t>
            </a:r>
            <a:r>
              <a:rPr kumimoji="1" lang="en-US" altLang="ja-JP" sz="1400" dirty="0">
                <a:solidFill>
                  <a:srgbClr val="FFC000"/>
                </a:solidFill>
                <a:latin typeface="+mn-ea"/>
              </a:rPr>
              <a:t>or </a:t>
            </a:r>
            <a:r>
              <a:rPr kumimoji="1" lang="ja-JP" altLang="en-US" sz="1400" dirty="0">
                <a:solidFill>
                  <a:srgbClr val="FFC000"/>
                </a:solidFill>
                <a:latin typeface="+mn-ea"/>
              </a:rPr>
              <a:t>ﾒｲﾘｵ１４ポイント）</a:t>
            </a:r>
          </a:p>
        </p:txBody>
      </p:sp>
      <p:sp>
        <p:nvSpPr>
          <p:cNvPr id="15" name="角丸四角形 14"/>
          <p:cNvSpPr/>
          <p:nvPr/>
        </p:nvSpPr>
        <p:spPr>
          <a:xfrm>
            <a:off x="53464" y="1850918"/>
            <a:ext cx="1950000" cy="28800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j-ea"/>
                <a:ea typeface="+mj-ea"/>
              </a:rPr>
              <a:t>事業の趣旨・目的</a:t>
            </a:r>
          </a:p>
        </p:txBody>
      </p:sp>
      <p:sp>
        <p:nvSpPr>
          <p:cNvPr id="16" name="正方形/長方形 15"/>
          <p:cNvSpPr/>
          <p:nvPr/>
        </p:nvSpPr>
        <p:spPr>
          <a:xfrm>
            <a:off x="56456" y="2168062"/>
            <a:ext cx="4875000" cy="4651838"/>
          </a:xfrm>
          <a:prstGeom prst="rect">
            <a:avLst/>
          </a:prstGeom>
          <a:noFill/>
          <a:ln w="38100" cmpd="dbl">
            <a:solidFill>
              <a:srgbClr val="D99694"/>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dirty="0">
                <a:solidFill>
                  <a:srgbClr val="FFC000"/>
                </a:solidFill>
                <a:latin typeface="+mn-ea"/>
              </a:rPr>
              <a:t>①〇〇〇〇〇〇〇〇⑩〇〇〇〇〇〇〇〇〇⑳〇〇〇〇〇〇〇〇〇㉚</a:t>
            </a:r>
            <a:endParaRPr lang="en-US" altLang="ja-JP" sz="1200" dirty="0">
              <a:solidFill>
                <a:srgbClr val="FFC000"/>
              </a:solidFill>
              <a:latin typeface="+mn-ea"/>
            </a:endParaRPr>
          </a:p>
          <a:p>
            <a:r>
              <a:rPr lang="ja-JP" altLang="en-US" sz="1200" dirty="0">
                <a:solidFill>
                  <a:srgbClr val="FFC000"/>
                </a:solidFill>
                <a:latin typeface="+mn-ea"/>
              </a:rPr>
              <a:t>②　　</a:t>
            </a:r>
            <a:endParaRPr lang="en-US" altLang="ja-JP" sz="1200" dirty="0">
              <a:solidFill>
                <a:srgbClr val="FFC000"/>
              </a:solidFill>
              <a:latin typeface="+mn-ea"/>
            </a:endParaRPr>
          </a:p>
          <a:p>
            <a:r>
              <a:rPr lang="ja-JP" altLang="en-US" sz="1200" dirty="0">
                <a:solidFill>
                  <a:srgbClr val="FFC000"/>
                </a:solidFill>
                <a:latin typeface="+mn-ea"/>
              </a:rPr>
              <a:t>③　　　　　（</a:t>
            </a:r>
            <a:r>
              <a:rPr lang="en-US" altLang="ja-JP" sz="1200" dirty="0">
                <a:solidFill>
                  <a:srgbClr val="FFC000"/>
                </a:solidFill>
                <a:latin typeface="+mn-ea"/>
              </a:rPr>
              <a:t>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１１ポイント以上）</a:t>
            </a:r>
            <a:endParaRPr lang="en-US" altLang="ja-JP" sz="1200" dirty="0">
              <a:solidFill>
                <a:srgbClr val="FFC000"/>
              </a:solidFill>
              <a:latin typeface="+mn-ea"/>
            </a:endParaRPr>
          </a:p>
          <a:p>
            <a:r>
              <a:rPr lang="ja-JP" altLang="en-US" sz="1200" dirty="0">
                <a:solidFill>
                  <a:srgbClr val="FFC000"/>
                </a:solidFill>
                <a:latin typeface="+mn-ea"/>
              </a:rPr>
              <a:t>④　　　　　（１行 ３０文字 </a:t>
            </a:r>
            <a:r>
              <a:rPr lang="en-US" altLang="ja-JP" sz="1200" dirty="0">
                <a:solidFill>
                  <a:srgbClr val="FFC000"/>
                </a:solidFill>
                <a:latin typeface="+mn-ea"/>
              </a:rPr>
              <a:t>×</a:t>
            </a:r>
            <a:r>
              <a:rPr lang="ja-JP" altLang="en-US" sz="1200" dirty="0">
                <a:solidFill>
                  <a:srgbClr val="FFC000"/>
                </a:solidFill>
                <a:latin typeface="+mn-ea"/>
              </a:rPr>
              <a:t> ２５行以内）</a:t>
            </a:r>
            <a:endParaRPr lang="en-US" altLang="ja-JP" sz="1200" dirty="0">
              <a:solidFill>
                <a:srgbClr val="FFC000"/>
              </a:solidFill>
              <a:latin typeface="+mn-ea"/>
            </a:endParaRPr>
          </a:p>
          <a:p>
            <a:r>
              <a:rPr lang="ja-JP" altLang="en-US" sz="1200" dirty="0">
                <a:solidFill>
                  <a:srgbClr val="FFC000"/>
                </a:solidFill>
                <a:latin typeface="+mn-ea"/>
              </a:rPr>
              <a:t>⑤　　　　　</a:t>
            </a:r>
            <a:r>
              <a:rPr lang="en-US" altLang="ja-JP" sz="1200" dirty="0">
                <a:solidFill>
                  <a:srgbClr val="FFC000"/>
                </a:solidFill>
                <a:latin typeface="+mn-ea"/>
              </a:rPr>
              <a:t>※</a:t>
            </a:r>
            <a:r>
              <a:rPr lang="ja-JP" altLang="en-US" sz="1200" dirty="0">
                <a:solidFill>
                  <a:srgbClr val="FFC000"/>
                </a:solidFill>
                <a:latin typeface="+mn-ea"/>
              </a:rPr>
              <a:t>７５０文字以内を厳守すること。</a:t>
            </a:r>
            <a:endParaRPr lang="en-US" altLang="ja-JP" sz="1200" dirty="0">
              <a:solidFill>
                <a:srgbClr val="FFC000"/>
              </a:solidFill>
              <a:latin typeface="+mn-ea"/>
            </a:endParaRPr>
          </a:p>
          <a:p>
            <a:r>
              <a:rPr lang="ja-JP" altLang="en-US" sz="1200" dirty="0">
                <a:solidFill>
                  <a:srgbClr val="FFC000"/>
                </a:solidFill>
                <a:latin typeface="+mn-ea"/>
              </a:rPr>
              <a:t>⑥</a:t>
            </a:r>
            <a:endParaRPr lang="en-US" altLang="ja-JP" sz="1200" dirty="0">
              <a:solidFill>
                <a:srgbClr val="FFC000"/>
              </a:solidFill>
              <a:latin typeface="+mn-ea"/>
            </a:endParaRPr>
          </a:p>
          <a:p>
            <a:r>
              <a:rPr lang="ja-JP" altLang="en-US" sz="1200" dirty="0">
                <a:solidFill>
                  <a:srgbClr val="FFC000"/>
                </a:solidFill>
                <a:latin typeface="+mn-ea"/>
              </a:rPr>
              <a:t>⑦</a:t>
            </a:r>
            <a:endParaRPr lang="en-US" altLang="ja-JP" sz="1200" dirty="0">
              <a:solidFill>
                <a:srgbClr val="FFC000"/>
              </a:solidFill>
              <a:latin typeface="+mn-ea"/>
            </a:endParaRPr>
          </a:p>
          <a:p>
            <a:r>
              <a:rPr lang="ja-JP" altLang="en-US" sz="1200" dirty="0">
                <a:solidFill>
                  <a:srgbClr val="FFC000"/>
                </a:solidFill>
                <a:latin typeface="+mn-ea"/>
              </a:rPr>
              <a:t>⑧</a:t>
            </a:r>
            <a:endParaRPr lang="en-US" altLang="ja-JP" sz="1200" dirty="0">
              <a:solidFill>
                <a:srgbClr val="FFC000"/>
              </a:solidFill>
              <a:latin typeface="+mn-ea"/>
            </a:endParaRPr>
          </a:p>
          <a:p>
            <a:r>
              <a:rPr lang="ja-JP" altLang="en-US" sz="1200" dirty="0">
                <a:solidFill>
                  <a:srgbClr val="FFC000"/>
                </a:solidFill>
                <a:latin typeface="+mn-ea"/>
              </a:rPr>
              <a:t>⑨</a:t>
            </a:r>
            <a:endParaRPr lang="en-US" altLang="ja-JP" sz="1200" dirty="0">
              <a:solidFill>
                <a:srgbClr val="FFC000"/>
              </a:solidFill>
              <a:latin typeface="+mn-ea"/>
            </a:endParaRPr>
          </a:p>
          <a:p>
            <a:r>
              <a:rPr lang="ja-JP" altLang="en-US" sz="1200" dirty="0">
                <a:solidFill>
                  <a:srgbClr val="FFC000"/>
                </a:solidFill>
                <a:latin typeface="+mn-ea"/>
              </a:rPr>
              <a:t>⑩行目</a:t>
            </a:r>
            <a:endParaRPr lang="en-US" altLang="ja-JP" sz="1200" dirty="0">
              <a:solidFill>
                <a:srgbClr val="FFC000"/>
              </a:solidFill>
              <a:latin typeface="+mn-ea"/>
            </a:endParaRPr>
          </a:p>
          <a:p>
            <a:r>
              <a:rPr lang="ja-JP" altLang="en-US" sz="1200" dirty="0">
                <a:solidFill>
                  <a:srgbClr val="FFC000"/>
                </a:solidFill>
                <a:latin typeface="+mn-ea"/>
              </a:rPr>
              <a:t>⑪</a:t>
            </a:r>
            <a:endParaRPr lang="en-US" altLang="ja-JP" sz="1200" dirty="0">
              <a:solidFill>
                <a:srgbClr val="FFC000"/>
              </a:solidFill>
              <a:latin typeface="+mn-ea"/>
            </a:endParaRPr>
          </a:p>
          <a:p>
            <a:r>
              <a:rPr lang="ja-JP" altLang="en-US" sz="1200" dirty="0">
                <a:solidFill>
                  <a:srgbClr val="FFC000"/>
                </a:solidFill>
                <a:latin typeface="+mn-ea"/>
              </a:rPr>
              <a:t>⑫</a:t>
            </a:r>
            <a:endParaRPr lang="en-US" altLang="ja-JP" sz="1200" dirty="0">
              <a:solidFill>
                <a:srgbClr val="FFC000"/>
              </a:solidFill>
              <a:latin typeface="+mn-ea"/>
            </a:endParaRPr>
          </a:p>
          <a:p>
            <a:r>
              <a:rPr lang="ja-JP" altLang="en-US" sz="1200" dirty="0">
                <a:solidFill>
                  <a:srgbClr val="FFC000"/>
                </a:solidFill>
                <a:latin typeface="+mn-ea"/>
              </a:rPr>
              <a:t>⑬</a:t>
            </a:r>
            <a:endParaRPr lang="en-US" altLang="ja-JP" sz="1200" dirty="0">
              <a:solidFill>
                <a:srgbClr val="FFC000"/>
              </a:solidFill>
              <a:latin typeface="+mn-ea"/>
            </a:endParaRPr>
          </a:p>
          <a:p>
            <a:r>
              <a:rPr lang="ja-JP" altLang="en-US" sz="1200" dirty="0">
                <a:solidFill>
                  <a:srgbClr val="FFC000"/>
                </a:solidFill>
                <a:latin typeface="+mn-ea"/>
              </a:rPr>
              <a:t>⑭</a:t>
            </a:r>
            <a:endParaRPr lang="en-US" altLang="ja-JP" sz="1200" dirty="0">
              <a:solidFill>
                <a:srgbClr val="FFC000"/>
              </a:solidFill>
              <a:latin typeface="+mn-ea"/>
            </a:endParaRPr>
          </a:p>
          <a:p>
            <a:r>
              <a:rPr lang="ja-JP" altLang="en-US" sz="1200" dirty="0">
                <a:solidFill>
                  <a:srgbClr val="FFC000"/>
                </a:solidFill>
                <a:latin typeface="+mn-ea"/>
              </a:rPr>
              <a:t>⑮</a:t>
            </a:r>
            <a:endParaRPr lang="en-US" altLang="ja-JP" sz="1200" dirty="0">
              <a:solidFill>
                <a:srgbClr val="FFC000"/>
              </a:solidFill>
              <a:latin typeface="+mn-ea"/>
            </a:endParaRPr>
          </a:p>
          <a:p>
            <a:r>
              <a:rPr lang="ja-JP" altLang="en-US" sz="1200" dirty="0">
                <a:solidFill>
                  <a:srgbClr val="FFC000"/>
                </a:solidFill>
                <a:latin typeface="+mn-ea"/>
              </a:rPr>
              <a:t>⑯</a:t>
            </a:r>
            <a:endParaRPr lang="en-US" altLang="ja-JP" sz="1200" dirty="0">
              <a:solidFill>
                <a:srgbClr val="FFC000"/>
              </a:solidFill>
              <a:latin typeface="+mn-ea"/>
            </a:endParaRPr>
          </a:p>
          <a:p>
            <a:r>
              <a:rPr lang="ja-JP" altLang="en-US" sz="1200" dirty="0">
                <a:solidFill>
                  <a:srgbClr val="FFC000"/>
                </a:solidFill>
                <a:latin typeface="+mn-ea"/>
              </a:rPr>
              <a:t>⑰</a:t>
            </a:r>
            <a:endParaRPr lang="en-US" altLang="ja-JP" sz="1200" dirty="0">
              <a:solidFill>
                <a:srgbClr val="FFC000"/>
              </a:solidFill>
              <a:latin typeface="+mn-ea"/>
            </a:endParaRPr>
          </a:p>
          <a:p>
            <a:r>
              <a:rPr lang="ja-JP" altLang="en-US" sz="1200" dirty="0">
                <a:solidFill>
                  <a:srgbClr val="FFC000"/>
                </a:solidFill>
                <a:latin typeface="+mn-ea"/>
              </a:rPr>
              <a:t>⑱</a:t>
            </a:r>
            <a:endParaRPr lang="en-US" altLang="ja-JP" sz="1200" dirty="0">
              <a:solidFill>
                <a:srgbClr val="FFC000"/>
              </a:solidFill>
              <a:latin typeface="+mn-ea"/>
            </a:endParaRPr>
          </a:p>
          <a:p>
            <a:r>
              <a:rPr lang="ja-JP" altLang="en-US" sz="1200" dirty="0">
                <a:solidFill>
                  <a:srgbClr val="FFC000"/>
                </a:solidFill>
                <a:latin typeface="+mn-ea"/>
              </a:rPr>
              <a:t>⑲</a:t>
            </a:r>
            <a:endParaRPr lang="en-US" altLang="ja-JP" sz="1200" dirty="0">
              <a:solidFill>
                <a:srgbClr val="FFC000"/>
              </a:solidFill>
              <a:latin typeface="+mn-ea"/>
            </a:endParaRPr>
          </a:p>
          <a:p>
            <a:r>
              <a:rPr lang="ja-JP" altLang="en-US" sz="1200" dirty="0">
                <a:solidFill>
                  <a:srgbClr val="FFC000"/>
                </a:solidFill>
                <a:latin typeface="+mn-ea"/>
              </a:rPr>
              <a:t>⑳行目</a:t>
            </a:r>
            <a:endParaRPr lang="en-US" altLang="ja-JP" sz="1200" dirty="0">
              <a:solidFill>
                <a:srgbClr val="FFC000"/>
              </a:solidFill>
              <a:latin typeface="+mn-ea"/>
            </a:endParaRPr>
          </a:p>
          <a:p>
            <a:r>
              <a:rPr lang="ja-JP" altLang="en-US" sz="1200" dirty="0">
                <a:solidFill>
                  <a:srgbClr val="FFC000"/>
                </a:solidFill>
                <a:latin typeface="+mn-ea"/>
              </a:rPr>
              <a:t>㉑</a:t>
            </a:r>
            <a:endParaRPr lang="en-US" altLang="ja-JP" sz="1200" dirty="0">
              <a:solidFill>
                <a:srgbClr val="FFC000"/>
              </a:solidFill>
              <a:latin typeface="+mn-ea"/>
            </a:endParaRPr>
          </a:p>
          <a:p>
            <a:r>
              <a:rPr lang="ja-JP" altLang="en-US" sz="1200" dirty="0">
                <a:solidFill>
                  <a:srgbClr val="FFC000"/>
                </a:solidFill>
                <a:latin typeface="+mn-ea"/>
              </a:rPr>
              <a:t>㉒</a:t>
            </a:r>
            <a:endParaRPr lang="en-US" altLang="ja-JP" sz="1200" dirty="0">
              <a:solidFill>
                <a:srgbClr val="FFC000"/>
              </a:solidFill>
              <a:latin typeface="+mn-ea"/>
            </a:endParaRPr>
          </a:p>
          <a:p>
            <a:r>
              <a:rPr lang="ja-JP" altLang="en-US" sz="1200" dirty="0">
                <a:solidFill>
                  <a:srgbClr val="FFC000"/>
                </a:solidFill>
                <a:latin typeface="+mn-ea"/>
              </a:rPr>
              <a:t>㉓</a:t>
            </a:r>
            <a:endParaRPr lang="en-US" altLang="ja-JP" sz="1200" dirty="0">
              <a:solidFill>
                <a:srgbClr val="FFC000"/>
              </a:solidFill>
              <a:latin typeface="+mn-ea"/>
            </a:endParaRPr>
          </a:p>
          <a:p>
            <a:r>
              <a:rPr lang="ja-JP" altLang="en-US" sz="1200" dirty="0">
                <a:solidFill>
                  <a:srgbClr val="FFC000"/>
                </a:solidFill>
                <a:latin typeface="+mn-ea"/>
              </a:rPr>
              <a:t>㉔</a:t>
            </a:r>
            <a:endParaRPr lang="en-US" altLang="ja-JP" sz="1200" dirty="0">
              <a:solidFill>
                <a:srgbClr val="FFC000"/>
              </a:solidFill>
              <a:latin typeface="+mn-ea"/>
            </a:endParaRPr>
          </a:p>
          <a:p>
            <a:r>
              <a:rPr lang="ja-JP" altLang="en-US" sz="1200" dirty="0">
                <a:solidFill>
                  <a:srgbClr val="FFC000"/>
                </a:solidFill>
                <a:latin typeface="+mn-ea"/>
              </a:rPr>
              <a:t>㉕行目</a:t>
            </a:r>
            <a:endParaRPr lang="en-US" altLang="ja-JP" sz="1200" dirty="0">
              <a:solidFill>
                <a:srgbClr val="FFC000"/>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p:txBody>
      </p:sp>
      <p:sp>
        <p:nvSpPr>
          <p:cNvPr id="23" name="角丸四角形 22"/>
          <p:cNvSpPr/>
          <p:nvPr/>
        </p:nvSpPr>
        <p:spPr>
          <a:xfrm>
            <a:off x="5159510" y="1850918"/>
            <a:ext cx="2241762" cy="290511"/>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j-ea"/>
                <a:ea typeface="+mj-ea"/>
              </a:rPr>
              <a:t>取組の実施体制イメージ</a:t>
            </a:r>
          </a:p>
        </p:txBody>
      </p:sp>
      <p:sp>
        <p:nvSpPr>
          <p:cNvPr id="17" name="正方形/長方形 16"/>
          <p:cNvSpPr/>
          <p:nvPr/>
        </p:nvSpPr>
        <p:spPr>
          <a:xfrm>
            <a:off x="53464" y="1368583"/>
            <a:ext cx="1170000" cy="432048"/>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latin typeface="+mj-ea"/>
                <a:ea typeface="+mj-ea"/>
              </a:rPr>
              <a:t>所要経費</a:t>
            </a:r>
            <a:endParaRPr kumimoji="1" lang="ja-JP" altLang="en-US" dirty="0">
              <a:latin typeface="+mj-ea"/>
              <a:ea typeface="+mj-ea"/>
            </a:endParaRPr>
          </a:p>
        </p:txBody>
      </p:sp>
      <p:sp>
        <p:nvSpPr>
          <p:cNvPr id="18" name="正方形/長方形 17"/>
          <p:cNvSpPr/>
          <p:nvPr/>
        </p:nvSpPr>
        <p:spPr>
          <a:xfrm>
            <a:off x="1269854" y="1378108"/>
            <a:ext cx="3661602" cy="432000"/>
          </a:xfrm>
          <a:prstGeom prst="rect">
            <a:avLst/>
          </a:prstGeom>
          <a:noFill/>
          <a:ln w="38100" cmpd="dbl">
            <a:solidFill>
              <a:srgbClr val="D996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rgbClr val="FFC000"/>
                </a:solidFill>
                <a:latin typeface="+mn-ea"/>
              </a:rPr>
              <a:t>１２，３４５</a:t>
            </a:r>
            <a:r>
              <a:rPr lang="ja-JP" altLang="en-US" sz="1400" dirty="0">
                <a:solidFill>
                  <a:schemeClr val="tx1"/>
                </a:solidFill>
                <a:latin typeface="+mn-ea"/>
              </a:rPr>
              <a:t>千円</a:t>
            </a:r>
            <a:r>
              <a:rPr lang="ja-JP" altLang="en-US" sz="800" dirty="0">
                <a:solidFill>
                  <a:srgbClr val="FFC000"/>
                </a:solidFill>
                <a:latin typeface="+mn-ea"/>
              </a:rPr>
              <a:t>（提案年度の所要経費のみ記載）</a:t>
            </a:r>
            <a:endParaRPr lang="en-US" altLang="ja-JP" sz="800" dirty="0">
              <a:solidFill>
                <a:srgbClr val="FFC000"/>
              </a:solidFill>
              <a:latin typeface="+mn-ea"/>
            </a:endParaRPr>
          </a:p>
          <a:p>
            <a:r>
              <a:rPr lang="ja-JP" altLang="en-US" sz="800" dirty="0">
                <a:solidFill>
                  <a:srgbClr val="FFC000"/>
                </a:solidFill>
                <a:latin typeface="+mn-ea"/>
              </a:rPr>
              <a:t>（</a:t>
            </a:r>
            <a:r>
              <a:rPr lang="en-US" altLang="ja-JP" sz="800" dirty="0">
                <a:solidFill>
                  <a:srgbClr val="FFC000"/>
                </a:solidFill>
                <a:latin typeface="+mn-ea"/>
              </a:rPr>
              <a:t>MS</a:t>
            </a:r>
            <a:r>
              <a:rPr lang="ja-JP" altLang="en-US" sz="800" dirty="0">
                <a:solidFill>
                  <a:srgbClr val="FFC000"/>
                </a:solidFill>
                <a:latin typeface="+mn-ea"/>
              </a:rPr>
              <a:t>ｺﾞｼｯｸ </a:t>
            </a:r>
            <a:r>
              <a:rPr lang="en-US" altLang="ja-JP" sz="800" dirty="0">
                <a:solidFill>
                  <a:srgbClr val="FFC000"/>
                </a:solidFill>
                <a:latin typeface="+mn-ea"/>
              </a:rPr>
              <a:t>or </a:t>
            </a:r>
            <a:r>
              <a:rPr lang="ja-JP" altLang="en-US" sz="800" dirty="0">
                <a:solidFill>
                  <a:srgbClr val="FFC000"/>
                </a:solidFill>
                <a:latin typeface="+mn-ea"/>
              </a:rPr>
              <a:t>ﾒｲﾘｵ　１４ポイント</a:t>
            </a:r>
            <a:r>
              <a:rPr kumimoji="1" lang="ja-JP" altLang="en-US" sz="800" dirty="0">
                <a:solidFill>
                  <a:srgbClr val="FFC000"/>
                </a:solidFill>
                <a:latin typeface="+mn-ea"/>
              </a:rPr>
              <a:t>）　</a:t>
            </a:r>
            <a:r>
              <a:rPr kumimoji="1" lang="en-US" altLang="ja-JP" sz="800" dirty="0">
                <a:solidFill>
                  <a:srgbClr val="FFC000"/>
                </a:solidFill>
                <a:latin typeface="+mn-ea"/>
              </a:rPr>
              <a:t>※</a:t>
            </a:r>
            <a:r>
              <a:rPr kumimoji="1" lang="ja-JP" altLang="en-US" sz="800" dirty="0">
                <a:solidFill>
                  <a:srgbClr val="FFC000"/>
                </a:solidFill>
                <a:latin typeface="+mn-ea"/>
              </a:rPr>
              <a:t>千円未満切捨て</a:t>
            </a:r>
            <a:endParaRPr kumimoji="1" lang="ja-JP" altLang="en-US" sz="1050" dirty="0">
              <a:solidFill>
                <a:srgbClr val="FFC000"/>
              </a:solidFill>
              <a:latin typeface="+mn-ea"/>
            </a:endParaRPr>
          </a:p>
        </p:txBody>
      </p:sp>
      <p:grpSp>
        <p:nvGrpSpPr>
          <p:cNvPr id="3" name="グループ化 2">
            <a:extLst>
              <a:ext uri="{FF2B5EF4-FFF2-40B4-BE49-F238E27FC236}">
                <a16:creationId xmlns:a16="http://schemas.microsoft.com/office/drawing/2014/main" id="{C71A0321-BB95-2526-626A-5A91B16D4122}"/>
              </a:ext>
            </a:extLst>
          </p:cNvPr>
          <p:cNvGrpSpPr/>
          <p:nvPr/>
        </p:nvGrpSpPr>
        <p:grpSpPr>
          <a:xfrm>
            <a:off x="-59829" y="-27384"/>
            <a:ext cx="10158122" cy="355076"/>
            <a:chOff x="-59829" y="-27384"/>
            <a:chExt cx="10158122" cy="355076"/>
          </a:xfrm>
        </p:grpSpPr>
        <p:sp>
          <p:nvSpPr>
            <p:cNvPr id="6" name="正方形/長方形 5"/>
            <p:cNvSpPr/>
            <p:nvPr/>
          </p:nvSpPr>
          <p:spPr>
            <a:xfrm>
              <a:off x="0" y="-27384"/>
              <a:ext cx="9906000" cy="35507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テキスト ボックス 4"/>
            <p:cNvSpPr txBox="1"/>
            <p:nvPr/>
          </p:nvSpPr>
          <p:spPr>
            <a:xfrm>
              <a:off x="-59829" y="12998"/>
              <a:ext cx="9117285" cy="276999"/>
            </a:xfrm>
            <a:prstGeom prst="rect">
              <a:avLst/>
            </a:prstGeom>
            <a:noFill/>
          </p:spPr>
          <p:txBody>
            <a:bodyPr wrap="square" rtlCol="0">
              <a:spAutoFit/>
            </a:bodyPr>
            <a:lstStyle/>
            <a:p>
              <a:pPr algn="ctr"/>
              <a:r>
                <a:rPr lang="ja-JP" altLang="en-US" sz="1200" spc="-120" dirty="0">
                  <a:solidFill>
                    <a:schemeClr val="bg1"/>
                  </a:solidFill>
                  <a:latin typeface="+mj-ea"/>
                  <a:ea typeface="+mj-ea"/>
                </a:rPr>
                <a:t>令和○</a:t>
              </a:r>
              <a:r>
                <a:rPr kumimoji="1" lang="ja-JP" altLang="en-US" sz="1200" spc="-120" dirty="0">
                  <a:solidFill>
                    <a:schemeClr val="bg1"/>
                  </a:solidFill>
                  <a:latin typeface="+mj-ea"/>
                  <a:ea typeface="+mj-ea"/>
                </a:rPr>
                <a:t>年度「専修学校の国際化推進事業」企画提案書（</a:t>
              </a:r>
              <a:r>
                <a:rPr lang="ja-JP" altLang="en-US" sz="1200" spc="-160" dirty="0">
                  <a:solidFill>
                    <a:schemeClr val="bg1"/>
                  </a:solidFill>
                  <a:latin typeface="+mj-ea"/>
                  <a:ea typeface="+mj-ea"/>
                </a:rPr>
                <a:t>外国人留学生の戦略的受入れ、円滑な就職及び定着に向けた体制整備</a:t>
              </a:r>
              <a:r>
                <a:rPr kumimoji="1" lang="ja-JP" altLang="en-US" sz="1200" spc="-120" dirty="0">
                  <a:solidFill>
                    <a:schemeClr val="bg1"/>
                  </a:solidFill>
                  <a:latin typeface="+mj-ea"/>
                  <a:ea typeface="+mj-ea"/>
                </a:rPr>
                <a:t>）</a:t>
              </a:r>
              <a:r>
                <a:rPr kumimoji="1" lang="en-US" altLang="ja-JP" sz="1200" spc="-120" dirty="0">
                  <a:solidFill>
                    <a:schemeClr val="bg1"/>
                  </a:solidFill>
                  <a:latin typeface="+mj-ea"/>
                  <a:ea typeface="+mj-ea"/>
                </a:rPr>
                <a:t>(</a:t>
              </a:r>
              <a:fld id="{7DF22854-5471-4D76-A61C-50AF16AABE74}" type="slidenum">
                <a:rPr kumimoji="1" lang="en-US" altLang="ja-JP" sz="1200" spc="-120" smtClean="0">
                  <a:solidFill>
                    <a:schemeClr val="bg1"/>
                  </a:solidFill>
                  <a:latin typeface="+mj-ea"/>
                  <a:ea typeface="+mj-ea"/>
                </a:rPr>
                <a:t>1</a:t>
              </a:fld>
              <a:r>
                <a:rPr lang="en-US" altLang="ja-JP" sz="1200" spc="-120" dirty="0">
                  <a:solidFill>
                    <a:schemeClr val="bg1"/>
                  </a:solidFill>
                  <a:latin typeface="+mj-ea"/>
                  <a:ea typeface="+mj-ea"/>
                </a:rPr>
                <a:t>/17</a:t>
              </a:r>
              <a:r>
                <a:rPr lang="ja-JP" altLang="en-US" sz="1200" spc="-120" dirty="0">
                  <a:solidFill>
                    <a:schemeClr val="bg1"/>
                  </a:solidFill>
                  <a:latin typeface="+mj-ea"/>
                  <a:ea typeface="+mj-ea"/>
                </a:rPr>
                <a:t>）</a:t>
              </a:r>
              <a:endParaRPr kumimoji="1" lang="ja-JP" altLang="en-US" sz="1200" spc="-120" dirty="0">
                <a:solidFill>
                  <a:schemeClr val="bg1"/>
                </a:solidFill>
                <a:latin typeface="+mj-ea"/>
                <a:ea typeface="+mj-ea"/>
              </a:endParaRPr>
            </a:p>
          </p:txBody>
        </p:sp>
        <p:sp>
          <p:nvSpPr>
            <p:cNvPr id="2" name="テキスト ボックス 1"/>
            <p:cNvSpPr txBox="1"/>
            <p:nvPr/>
          </p:nvSpPr>
          <p:spPr>
            <a:xfrm>
              <a:off x="8808530" y="-16351"/>
              <a:ext cx="1289763" cy="276999"/>
            </a:xfrm>
            <a:prstGeom prst="rect">
              <a:avLst/>
            </a:prstGeom>
            <a:noFill/>
          </p:spPr>
          <p:txBody>
            <a:bodyPr wrap="square" rtlCol="0">
              <a:spAutoFit/>
            </a:bodyPr>
            <a:lstStyle/>
            <a:p>
              <a:r>
                <a:rPr lang="en-US" altLang="ja-JP" sz="1200" b="1" dirty="0">
                  <a:solidFill>
                    <a:schemeClr val="bg1"/>
                  </a:solidFill>
                </a:rPr>
                <a:t>【</a:t>
              </a:r>
              <a:r>
                <a:rPr kumimoji="1" lang="ja-JP" altLang="en-US" sz="1200" b="1" dirty="0">
                  <a:solidFill>
                    <a:schemeClr val="bg1"/>
                  </a:solidFill>
                </a:rPr>
                <a:t>様式１ー１</a:t>
              </a:r>
              <a:r>
                <a:rPr kumimoji="1" lang="en-US" altLang="ja-JP" sz="1200" b="1" dirty="0">
                  <a:solidFill>
                    <a:schemeClr val="bg1"/>
                  </a:solidFill>
                </a:rPr>
                <a:t>】</a:t>
              </a:r>
              <a:endParaRPr kumimoji="1" lang="ja-JP" altLang="en-US" sz="1200" b="1" dirty="0">
                <a:solidFill>
                  <a:schemeClr val="bg1"/>
                </a:solidFill>
              </a:endParaRPr>
            </a:p>
          </p:txBody>
        </p:sp>
      </p:grpSp>
      <p:sp>
        <p:nvSpPr>
          <p:cNvPr id="25" name="角丸四角形 6"/>
          <p:cNvSpPr/>
          <p:nvPr/>
        </p:nvSpPr>
        <p:spPr>
          <a:xfrm>
            <a:off x="7058276" y="-791397"/>
            <a:ext cx="3740044" cy="445521"/>
          </a:xfrm>
          <a:prstGeom prst="roundRect">
            <a:avLst/>
          </a:prstGeom>
          <a:solidFill>
            <a:schemeClr val="bg1"/>
          </a:solidFill>
          <a:ln w="31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900" dirty="0">
                <a:solidFill>
                  <a:srgbClr val="FFC000"/>
                </a:solidFill>
              </a:rPr>
              <a:t>※</a:t>
            </a:r>
            <a:r>
              <a:rPr lang="ja-JP" altLang="en-US" sz="900" dirty="0">
                <a:solidFill>
                  <a:srgbClr val="FFC000"/>
                </a:solidFill>
              </a:rPr>
              <a:t>「当該ページ／全体ページ数」を記載すること（以下同じ）</a:t>
            </a:r>
            <a:endParaRPr lang="en-US" altLang="ja-JP" sz="900" dirty="0">
              <a:solidFill>
                <a:srgbClr val="FFC000"/>
              </a:solidFill>
            </a:endParaRPr>
          </a:p>
          <a:p>
            <a:r>
              <a:rPr lang="ja-JP" altLang="en-US" sz="900" dirty="0">
                <a:solidFill>
                  <a:srgbClr val="FFC000"/>
                </a:solidFill>
              </a:rPr>
              <a:t>　（当該ページ数は自動的に入力されます。</a:t>
            </a:r>
            <a:endParaRPr lang="en-US" altLang="ja-JP" sz="900" dirty="0">
              <a:solidFill>
                <a:srgbClr val="FFC000"/>
              </a:solidFill>
            </a:endParaRPr>
          </a:p>
          <a:p>
            <a:r>
              <a:rPr lang="ja-JP" altLang="en-US" sz="900" dirty="0">
                <a:solidFill>
                  <a:srgbClr val="FFC000"/>
                </a:solidFill>
              </a:rPr>
              <a:t>　全体ページは置換機能で変換すれば一括で変更できます）</a:t>
            </a:r>
          </a:p>
        </p:txBody>
      </p:sp>
      <p:cxnSp>
        <p:nvCxnSpPr>
          <p:cNvPr id="26" name="直線矢印コネクタ 25"/>
          <p:cNvCxnSpPr/>
          <p:nvPr/>
        </p:nvCxnSpPr>
        <p:spPr>
          <a:xfrm flipH="1">
            <a:off x="8597692" y="-308740"/>
            <a:ext cx="79784" cy="261198"/>
          </a:xfrm>
          <a:prstGeom prst="straightConnector1">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4" name="正方形/長方形 3">
            <a:extLst>
              <a:ext uri="{FF2B5EF4-FFF2-40B4-BE49-F238E27FC236}">
                <a16:creationId xmlns:a16="http://schemas.microsoft.com/office/drawing/2014/main" id="{864E39FD-1233-59A0-9A87-9894FB7DC496}"/>
              </a:ext>
            </a:extLst>
          </p:cNvPr>
          <p:cNvSpPr/>
          <p:nvPr/>
        </p:nvSpPr>
        <p:spPr>
          <a:xfrm>
            <a:off x="5159510" y="2172317"/>
            <a:ext cx="4675810" cy="4651838"/>
          </a:xfrm>
          <a:prstGeom prst="rect">
            <a:avLst/>
          </a:prstGeom>
          <a:noFill/>
          <a:ln w="38100" cmpd="dbl">
            <a:solidFill>
              <a:srgbClr val="D99694"/>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200" dirty="0">
              <a:solidFill>
                <a:srgbClr val="FFC000"/>
              </a:solidFill>
            </a:endParaRPr>
          </a:p>
          <a:p>
            <a:r>
              <a:rPr lang="ja-JP" altLang="en-US" sz="1200" dirty="0">
                <a:solidFill>
                  <a:srgbClr val="FFC000"/>
                </a:solidFill>
              </a:rPr>
              <a:t>▼取組を実施する上での実施体制のイメージを記載すること。</a:t>
            </a:r>
            <a:endParaRPr lang="en-US" altLang="ja-JP" sz="1200" dirty="0">
              <a:solidFill>
                <a:srgbClr val="FFC000"/>
              </a:solidFill>
            </a:endParaRPr>
          </a:p>
        </p:txBody>
      </p:sp>
      <p:sp>
        <p:nvSpPr>
          <p:cNvPr id="7" name="正方形/長方形 6">
            <a:extLst>
              <a:ext uri="{FF2B5EF4-FFF2-40B4-BE49-F238E27FC236}">
                <a16:creationId xmlns:a16="http://schemas.microsoft.com/office/drawing/2014/main" id="{1F077F87-CE1E-097C-8273-BD8E151BEB65}"/>
              </a:ext>
            </a:extLst>
          </p:cNvPr>
          <p:cNvSpPr/>
          <p:nvPr/>
        </p:nvSpPr>
        <p:spPr>
          <a:xfrm>
            <a:off x="4974546" y="1378505"/>
            <a:ext cx="2290032" cy="432048"/>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latin typeface="+mj-ea"/>
                <a:ea typeface="+mj-ea"/>
              </a:rPr>
              <a:t>取組を実施する地域</a:t>
            </a:r>
            <a:endParaRPr lang="en-US" altLang="ja-JP" dirty="0">
              <a:latin typeface="+mj-ea"/>
              <a:ea typeface="+mj-ea"/>
            </a:endParaRPr>
          </a:p>
        </p:txBody>
      </p:sp>
      <p:sp>
        <p:nvSpPr>
          <p:cNvPr id="8" name="正方形/長方形 7">
            <a:extLst>
              <a:ext uri="{FF2B5EF4-FFF2-40B4-BE49-F238E27FC236}">
                <a16:creationId xmlns:a16="http://schemas.microsoft.com/office/drawing/2014/main" id="{9D6F2021-9840-3D7C-6BDD-C0FBA6550FF3}"/>
              </a:ext>
            </a:extLst>
          </p:cNvPr>
          <p:cNvSpPr/>
          <p:nvPr/>
        </p:nvSpPr>
        <p:spPr>
          <a:xfrm>
            <a:off x="7307668" y="1388030"/>
            <a:ext cx="2527652" cy="432000"/>
          </a:xfrm>
          <a:prstGeom prst="rect">
            <a:avLst/>
          </a:prstGeom>
          <a:noFill/>
          <a:ln w="38100" cmpd="dbl">
            <a:solidFill>
              <a:srgbClr val="D996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rgbClr val="FFC000"/>
                </a:solidFill>
                <a:latin typeface="+mn-ea"/>
              </a:rPr>
              <a:t>〇〇都道府県</a:t>
            </a:r>
            <a:endParaRPr kumimoji="1" lang="ja-JP" altLang="en-US" sz="1050" dirty="0">
              <a:solidFill>
                <a:srgbClr val="FFC000"/>
              </a:solidFill>
              <a:latin typeface="+mn-ea"/>
            </a:endParaRPr>
          </a:p>
        </p:txBody>
      </p:sp>
    </p:spTree>
    <p:extLst>
      <p:ext uri="{BB962C8B-B14F-4D97-AF65-F5344CB8AC3E}">
        <p14:creationId xmlns:p14="http://schemas.microsoft.com/office/powerpoint/2010/main" val="39550128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BB65A2EB-8A6B-D4DE-3173-39A0F06A8150}"/>
              </a:ext>
            </a:extLst>
          </p:cNvPr>
          <p:cNvGrpSpPr/>
          <p:nvPr/>
        </p:nvGrpSpPr>
        <p:grpSpPr>
          <a:xfrm>
            <a:off x="0" y="0"/>
            <a:ext cx="9912302" cy="355076"/>
            <a:chOff x="-6302" y="-27384"/>
            <a:chExt cx="9912302" cy="355076"/>
          </a:xfrm>
          <a:solidFill>
            <a:srgbClr val="C00000"/>
          </a:solidFill>
        </p:grpSpPr>
        <p:sp>
          <p:nvSpPr>
            <p:cNvPr id="4" name="正方形/長方形 3">
              <a:extLst>
                <a:ext uri="{FF2B5EF4-FFF2-40B4-BE49-F238E27FC236}">
                  <a16:creationId xmlns:a16="http://schemas.microsoft.com/office/drawing/2014/main" id="{8BBDD5F1-3BCD-49F9-A0E9-E9484D7FCC01}"/>
                </a:ext>
              </a:extLst>
            </p:cNvPr>
            <p:cNvSpPr/>
            <p:nvPr/>
          </p:nvSpPr>
          <p:spPr>
            <a:xfrm>
              <a:off x="-6302" y="-27384"/>
              <a:ext cx="9912302" cy="35507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テキスト ボックス 4">
              <a:extLst>
                <a:ext uri="{FF2B5EF4-FFF2-40B4-BE49-F238E27FC236}">
                  <a16:creationId xmlns:a16="http://schemas.microsoft.com/office/drawing/2014/main" id="{DEA982F2-12EF-60B4-C257-05D46114D5A4}"/>
                </a:ext>
              </a:extLst>
            </p:cNvPr>
            <p:cNvSpPr txBox="1"/>
            <p:nvPr/>
          </p:nvSpPr>
          <p:spPr>
            <a:xfrm>
              <a:off x="440939" y="11654"/>
              <a:ext cx="9186279" cy="276999"/>
            </a:xfrm>
            <a:prstGeom prst="rect">
              <a:avLst/>
            </a:prstGeom>
            <a:grpFill/>
          </p:spPr>
          <p:txBody>
            <a:bodyPr wrap="square" rtlCol="0">
              <a:spAutoFit/>
            </a:bodyPr>
            <a:lstStyle/>
            <a:p>
              <a:pPr algn="ctr"/>
              <a:r>
                <a:rPr lang="ja-JP" altLang="en-US" sz="1200" spc="-120" dirty="0">
                  <a:solidFill>
                    <a:schemeClr val="bg1"/>
                  </a:solidFill>
                  <a:latin typeface="+mj-ea"/>
                  <a:ea typeface="+mj-ea"/>
                </a:rPr>
                <a:t>令和○</a:t>
              </a:r>
              <a:r>
                <a:rPr kumimoji="1" lang="ja-JP" altLang="en-US" sz="1200" spc="-120" dirty="0">
                  <a:solidFill>
                    <a:schemeClr val="bg1"/>
                  </a:solidFill>
                  <a:latin typeface="+mj-ea"/>
                  <a:ea typeface="+mj-ea"/>
                </a:rPr>
                <a:t>年度「専修学校の国際化推進事業」企画提案書（</a:t>
              </a:r>
              <a:r>
                <a:rPr lang="ja-JP" altLang="en-US" sz="1200" spc="-160" dirty="0">
                  <a:solidFill>
                    <a:schemeClr val="bg1"/>
                  </a:solidFill>
                  <a:latin typeface="+mj-ea"/>
                  <a:ea typeface="+mj-ea"/>
                </a:rPr>
                <a:t>外国人留学生の戦略的受入れ、円滑な就職及び定着に向けた体制整備</a:t>
              </a:r>
              <a:r>
                <a:rPr kumimoji="1" lang="ja-JP" altLang="en-US" sz="1200" spc="-120" dirty="0">
                  <a:solidFill>
                    <a:schemeClr val="bg1"/>
                  </a:solidFill>
                  <a:latin typeface="+mj-ea"/>
                  <a:ea typeface="+mj-ea"/>
                </a:rPr>
                <a:t>）</a:t>
              </a:r>
              <a:r>
                <a:rPr kumimoji="1" lang="en-US" altLang="ja-JP" sz="1200" spc="-120" dirty="0">
                  <a:solidFill>
                    <a:schemeClr val="bg1"/>
                  </a:solidFill>
                  <a:latin typeface="+mj-ea"/>
                  <a:ea typeface="+mj-ea"/>
                </a:rPr>
                <a:t>(</a:t>
              </a:r>
              <a:fld id="{7DF22854-5471-4D76-A61C-50AF16AABE74}" type="slidenum">
                <a:rPr kumimoji="1" lang="en-US" altLang="ja-JP" sz="1200" spc="-120" smtClean="0">
                  <a:solidFill>
                    <a:schemeClr val="bg1"/>
                  </a:solidFill>
                  <a:latin typeface="+mj-ea"/>
                  <a:ea typeface="+mj-ea"/>
                </a:rPr>
                <a:t>10</a:t>
              </a:fld>
              <a:r>
                <a:rPr lang="en-US" altLang="ja-JP" sz="1200" spc="-120" dirty="0">
                  <a:solidFill>
                    <a:schemeClr val="bg1"/>
                  </a:solidFill>
                  <a:latin typeface="+mj-ea"/>
                  <a:ea typeface="+mj-ea"/>
                </a:rPr>
                <a:t>/17</a:t>
              </a:r>
              <a:r>
                <a:rPr lang="ja-JP" altLang="en-US" sz="1200" spc="-120" dirty="0">
                  <a:solidFill>
                    <a:schemeClr val="bg1"/>
                  </a:solidFill>
                  <a:latin typeface="+mj-ea"/>
                  <a:ea typeface="+mj-ea"/>
                </a:rPr>
                <a:t>）</a:t>
              </a:r>
              <a:endParaRPr kumimoji="1" lang="ja-JP" altLang="en-US" sz="1200" spc="-120" dirty="0">
                <a:solidFill>
                  <a:schemeClr val="bg1"/>
                </a:solidFill>
                <a:latin typeface="+mj-ea"/>
                <a:ea typeface="+mj-ea"/>
              </a:endParaRPr>
            </a:p>
          </p:txBody>
        </p:sp>
      </p:grpSp>
      <p:sp>
        <p:nvSpPr>
          <p:cNvPr id="7" name="角丸四角形 22">
            <a:extLst>
              <a:ext uri="{FF2B5EF4-FFF2-40B4-BE49-F238E27FC236}">
                <a16:creationId xmlns:a16="http://schemas.microsoft.com/office/drawing/2014/main" id="{0F2CA84C-7917-4F32-D43D-806FB4B03EC8}"/>
              </a:ext>
            </a:extLst>
          </p:cNvPr>
          <p:cNvSpPr/>
          <p:nvPr/>
        </p:nvSpPr>
        <p:spPr>
          <a:xfrm>
            <a:off x="172354" y="481636"/>
            <a:ext cx="2908438" cy="355076"/>
          </a:xfrm>
          <a:prstGeom prst="roundRect">
            <a:avLst/>
          </a:prstGeom>
          <a:solidFill>
            <a:srgbClr val="D996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j-ea"/>
                <a:ea typeface="+mj-ea"/>
              </a:rPr>
              <a:t>事業実施に伴うアウトプット</a:t>
            </a:r>
            <a:endParaRPr lang="zh-TW" altLang="en-US" sz="1400" dirty="0">
              <a:latin typeface="+mj-ea"/>
              <a:ea typeface="+mj-ea"/>
            </a:endParaRPr>
          </a:p>
        </p:txBody>
      </p:sp>
      <p:sp>
        <p:nvSpPr>
          <p:cNvPr id="8" name="正方形/長方形 7">
            <a:extLst>
              <a:ext uri="{FF2B5EF4-FFF2-40B4-BE49-F238E27FC236}">
                <a16:creationId xmlns:a16="http://schemas.microsoft.com/office/drawing/2014/main" id="{4ECAC9CD-DE43-04BC-7143-9E6D62536018}"/>
              </a:ext>
            </a:extLst>
          </p:cNvPr>
          <p:cNvSpPr/>
          <p:nvPr/>
        </p:nvSpPr>
        <p:spPr>
          <a:xfrm>
            <a:off x="172354" y="1052736"/>
            <a:ext cx="9561291" cy="5688632"/>
          </a:xfrm>
          <a:prstGeom prst="rect">
            <a:avLst/>
          </a:prstGeom>
          <a:noFill/>
          <a:ln w="38100" cmpd="dbl">
            <a:solidFill>
              <a:srgbClr val="D99694"/>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200" dirty="0">
              <a:solidFill>
                <a:srgbClr val="FFC000"/>
              </a:solidFill>
              <a:latin typeface="+mn-ea"/>
            </a:endParaRPr>
          </a:p>
          <a:p>
            <a:pPr marL="177800" indent="-177800"/>
            <a:r>
              <a:rPr lang="ja-JP" altLang="en-US" sz="1200" dirty="0">
                <a:solidFill>
                  <a:srgbClr val="FFC000"/>
                </a:solidFill>
                <a:latin typeface="メイリオ" panose="020B0604030504040204" pitchFamily="50" charset="-128"/>
                <a:ea typeface="メイリオ" panose="020B0604030504040204" pitchFamily="50" charset="-128"/>
              </a:rPr>
              <a:t>▼様式自由</a:t>
            </a:r>
            <a:endParaRPr lang="en-US" altLang="ja-JP" sz="1200" dirty="0">
              <a:solidFill>
                <a:srgbClr val="FFC000"/>
              </a:solidFill>
              <a:latin typeface="メイリオ" panose="020B0604030504040204" pitchFamily="50" charset="-128"/>
              <a:ea typeface="メイリオ" panose="020B0604030504040204" pitchFamily="50" charset="-128"/>
            </a:endParaRPr>
          </a:p>
          <a:p>
            <a:pPr marL="177800" indent="-177800"/>
            <a:endParaRPr lang="en-US" altLang="ja-JP" sz="1200" dirty="0">
              <a:solidFill>
                <a:srgbClr val="FFC000"/>
              </a:solidFill>
              <a:latin typeface="メイリオ" panose="020B0604030504040204" pitchFamily="50" charset="-128"/>
              <a:ea typeface="メイリオ" panose="020B0604030504040204" pitchFamily="50" charset="-128"/>
            </a:endParaRPr>
          </a:p>
          <a:p>
            <a:pPr marL="177800" indent="-177800"/>
            <a:r>
              <a:rPr lang="ja-JP" altLang="en-US" sz="1200" dirty="0">
                <a:solidFill>
                  <a:srgbClr val="FFC000"/>
                </a:solidFill>
                <a:latin typeface="メイリオ" panose="020B0604030504040204" pitchFamily="50" charset="-128"/>
                <a:ea typeface="メイリオ" panose="020B0604030504040204" pitchFamily="50" charset="-128"/>
              </a:rPr>
              <a:t>▼どのような内容の成果物をとりまとめるのかについて、事例を挙げながら、具体的かつ詳細に記載すること。</a:t>
            </a:r>
            <a:endParaRPr lang="en-US" altLang="ja-JP" sz="1200" dirty="0">
              <a:solidFill>
                <a:srgbClr val="FFC000"/>
              </a:solidFill>
              <a:latin typeface="メイリオ" panose="020B0604030504040204" pitchFamily="50" charset="-128"/>
              <a:ea typeface="メイリオ" panose="020B0604030504040204" pitchFamily="50" charset="-128"/>
            </a:endParaRPr>
          </a:p>
          <a:p>
            <a:pPr marL="177800" indent="-177800"/>
            <a:endParaRPr lang="en-US" altLang="ja-JP" sz="1200" dirty="0">
              <a:solidFill>
                <a:srgbClr val="FFC000"/>
              </a:solidFill>
              <a:latin typeface="メイリオ" panose="020B0604030504040204" pitchFamily="50" charset="-128"/>
              <a:ea typeface="メイリオ" panose="020B0604030504040204" pitchFamily="50" charset="-128"/>
            </a:endParaRPr>
          </a:p>
          <a:p>
            <a:pPr marL="177800" indent="-177800"/>
            <a:r>
              <a:rPr lang="ja-JP" altLang="en-US" sz="1200" dirty="0">
                <a:solidFill>
                  <a:srgbClr val="FFC000"/>
                </a:solidFill>
                <a:latin typeface="メイリオ" panose="020B0604030504040204" pitchFamily="50" charset="-128"/>
                <a:ea typeface="メイリオ" panose="020B0604030504040204" pitchFamily="50" charset="-128"/>
              </a:rPr>
              <a:t>▼定量的な指標を用いて本取組を行ったことによる成果（見込み）を記載すること。（例：連携校における留学生数の増加、オンライン学習における学習定着度の向上、教職員への負担軽減への寄与、就職率の向上、等）</a:t>
            </a:r>
            <a:endParaRPr lang="en-US" altLang="ja-JP" sz="1200" dirty="0">
              <a:solidFill>
                <a:srgbClr val="FFC000"/>
              </a:solidFill>
              <a:latin typeface="メイリオ" panose="020B0604030504040204" pitchFamily="50" charset="-128"/>
              <a:ea typeface="メイリオ" panose="020B0604030504040204" pitchFamily="50" charset="-128"/>
            </a:endParaRPr>
          </a:p>
          <a:p>
            <a:pPr marL="177800" indent="-177800"/>
            <a:endParaRPr lang="en-US" altLang="ja-JP" sz="1200" dirty="0">
              <a:solidFill>
                <a:srgbClr val="FFC000"/>
              </a:solidFill>
              <a:latin typeface="メイリオ" panose="020B0604030504040204" pitchFamily="50" charset="-128"/>
              <a:ea typeface="メイリオ" panose="020B0604030504040204" pitchFamily="50" charset="-128"/>
            </a:endParaRPr>
          </a:p>
          <a:p>
            <a:pPr marL="177800" indent="-177800"/>
            <a:r>
              <a:rPr lang="ja-JP" altLang="en-US" sz="1200" dirty="0">
                <a:solidFill>
                  <a:srgbClr val="FFC000"/>
                </a:solidFill>
                <a:latin typeface="メイリオ" panose="020B0604030504040204" pitchFamily="50" charset="-128"/>
                <a:ea typeface="メイリオ" panose="020B0604030504040204" pitchFamily="50" charset="-128"/>
              </a:rPr>
              <a:t>▼記載する文字は、ﾒｲﾘｵ</a:t>
            </a:r>
            <a:r>
              <a:rPr lang="en-US" altLang="ja-JP" sz="1200" dirty="0">
                <a:solidFill>
                  <a:srgbClr val="FFC000"/>
                </a:solidFill>
                <a:latin typeface="メイリオ" panose="020B0604030504040204" pitchFamily="50" charset="-128"/>
                <a:ea typeface="メイリオ" panose="020B0604030504040204" pitchFamily="50" charset="-128"/>
              </a:rPr>
              <a:t>or MS</a:t>
            </a:r>
            <a:r>
              <a:rPr lang="ja-JP" altLang="en-US" sz="1200" dirty="0">
                <a:solidFill>
                  <a:srgbClr val="FFC000"/>
                </a:solidFill>
                <a:latin typeface="メイリオ" panose="020B0604030504040204" pitchFamily="50" charset="-128"/>
                <a:ea typeface="メイリオ" panose="020B0604030504040204" pitchFamily="50" charset="-128"/>
              </a:rPr>
              <a:t>ｺﾞｼｯｸ 　１１ポイント以上とすること。</a:t>
            </a: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p:txBody>
      </p:sp>
    </p:spTree>
    <p:extLst>
      <p:ext uri="{BB962C8B-B14F-4D97-AF65-F5344CB8AC3E}">
        <p14:creationId xmlns:p14="http://schemas.microsoft.com/office/powerpoint/2010/main" val="9967122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角丸四角形 12"/>
          <p:cNvSpPr/>
          <p:nvPr/>
        </p:nvSpPr>
        <p:spPr>
          <a:xfrm>
            <a:off x="200472" y="435088"/>
            <a:ext cx="4259942" cy="299191"/>
          </a:xfrm>
          <a:prstGeom prst="roundRect">
            <a:avLst/>
          </a:prstGeom>
          <a:solidFill>
            <a:srgbClr val="D996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rPr>
              <a:t>事業実施によって達成する成果及び測定指標</a:t>
            </a:r>
          </a:p>
        </p:txBody>
      </p:sp>
      <p:graphicFrame>
        <p:nvGraphicFramePr>
          <p:cNvPr id="7" name="表 6"/>
          <p:cNvGraphicFramePr>
            <a:graphicFrameLocks noGrp="1"/>
          </p:cNvGraphicFramePr>
          <p:nvPr>
            <p:extLst>
              <p:ext uri="{D42A27DB-BD31-4B8C-83A1-F6EECF244321}">
                <p14:modId xmlns:p14="http://schemas.microsoft.com/office/powerpoint/2010/main" val="1614712691"/>
              </p:ext>
            </p:extLst>
          </p:nvPr>
        </p:nvGraphicFramePr>
        <p:xfrm>
          <a:off x="331506" y="828482"/>
          <a:ext cx="9157999" cy="5850030"/>
        </p:xfrm>
        <a:graphic>
          <a:graphicData uri="http://schemas.openxmlformats.org/drawingml/2006/table">
            <a:tbl>
              <a:tblPr firstRow="1" bandRow="1">
                <a:tableStyleId>{5C22544A-7EE6-4342-B048-85BDC9FD1C3A}</a:tableStyleId>
              </a:tblPr>
              <a:tblGrid>
                <a:gridCol w="527180">
                  <a:extLst>
                    <a:ext uri="{9D8B030D-6E8A-4147-A177-3AD203B41FA5}">
                      <a16:colId xmlns:a16="http://schemas.microsoft.com/office/drawing/2014/main" val="2817016327"/>
                    </a:ext>
                  </a:extLst>
                </a:gridCol>
                <a:gridCol w="2575312">
                  <a:extLst>
                    <a:ext uri="{9D8B030D-6E8A-4147-A177-3AD203B41FA5}">
                      <a16:colId xmlns:a16="http://schemas.microsoft.com/office/drawing/2014/main" val="1108686720"/>
                    </a:ext>
                  </a:extLst>
                </a:gridCol>
                <a:gridCol w="828732">
                  <a:extLst>
                    <a:ext uri="{9D8B030D-6E8A-4147-A177-3AD203B41FA5}">
                      <a16:colId xmlns:a16="http://schemas.microsoft.com/office/drawing/2014/main" val="1811059284"/>
                    </a:ext>
                  </a:extLst>
                </a:gridCol>
                <a:gridCol w="828732">
                  <a:extLst>
                    <a:ext uri="{9D8B030D-6E8A-4147-A177-3AD203B41FA5}">
                      <a16:colId xmlns:a16="http://schemas.microsoft.com/office/drawing/2014/main" val="304518259"/>
                    </a:ext>
                  </a:extLst>
                </a:gridCol>
                <a:gridCol w="904071">
                  <a:extLst>
                    <a:ext uri="{9D8B030D-6E8A-4147-A177-3AD203B41FA5}">
                      <a16:colId xmlns:a16="http://schemas.microsoft.com/office/drawing/2014/main" val="1696990943"/>
                    </a:ext>
                  </a:extLst>
                </a:gridCol>
                <a:gridCol w="828732">
                  <a:extLst>
                    <a:ext uri="{9D8B030D-6E8A-4147-A177-3AD203B41FA5}">
                      <a16:colId xmlns:a16="http://schemas.microsoft.com/office/drawing/2014/main" val="290733809"/>
                    </a:ext>
                  </a:extLst>
                </a:gridCol>
                <a:gridCol w="2665240">
                  <a:extLst>
                    <a:ext uri="{9D8B030D-6E8A-4147-A177-3AD203B41FA5}">
                      <a16:colId xmlns:a16="http://schemas.microsoft.com/office/drawing/2014/main" val="2487217783"/>
                    </a:ext>
                  </a:extLst>
                </a:gridCol>
              </a:tblGrid>
              <a:tr h="345134">
                <a:tc rowSpan="2">
                  <a:txBody>
                    <a:bodyPr/>
                    <a:lstStyle/>
                    <a:p>
                      <a:pPr algn="ctr"/>
                      <a:r>
                        <a:rPr kumimoji="1" lang="ja-JP" altLang="en-US" sz="1400" dirty="0"/>
                        <a:t>番号</a:t>
                      </a:r>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solidFill>
                      <a:srgbClr val="D99694"/>
                    </a:solidFill>
                  </a:tcPr>
                </a:tc>
                <a:tc rowSpan="2">
                  <a:txBody>
                    <a:bodyPr/>
                    <a:lstStyle/>
                    <a:p>
                      <a:pPr algn="ctr"/>
                      <a:r>
                        <a:rPr kumimoji="1" lang="en-US" altLang="ja-JP" sz="1400" dirty="0"/>
                        <a:t>KPI</a:t>
                      </a:r>
                      <a:r>
                        <a:rPr kumimoji="1" lang="ja-JP" altLang="en-US" sz="1400" dirty="0"/>
                        <a:t>（評価指標）</a:t>
                      </a:r>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solidFill>
                      <a:srgbClr val="D99694"/>
                    </a:solidFill>
                  </a:tcPr>
                </a:tc>
                <a:tc rowSpan="2">
                  <a:txBody>
                    <a:bodyPr/>
                    <a:lstStyle/>
                    <a:p>
                      <a:pPr algn="ctr"/>
                      <a:r>
                        <a:rPr kumimoji="1" lang="ja-JP" altLang="en-US" sz="1400" dirty="0"/>
                        <a:t>単位</a:t>
                      </a:r>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solidFill>
                      <a:srgbClr val="D99694"/>
                    </a:solidFill>
                  </a:tcPr>
                </a:tc>
                <a:tc gridSpan="3">
                  <a:txBody>
                    <a:bodyPr/>
                    <a:lstStyle/>
                    <a:p>
                      <a:pPr algn="ctr"/>
                      <a:r>
                        <a:rPr kumimoji="1" lang="ja-JP" altLang="en-US" sz="1400" dirty="0"/>
                        <a:t>目標値</a:t>
                      </a:r>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solidFill>
                      <a:srgbClr val="D99694"/>
                    </a:solidFill>
                  </a:tcPr>
                </a:tc>
                <a:tc hMerge="1">
                  <a:txBody>
                    <a:bodyPr/>
                    <a:lstStyle/>
                    <a:p>
                      <a:pPr algn="ctr"/>
                      <a:endParaRPr kumimoji="1" lang="ja-JP" altLang="en-US" sz="14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solidFill>
                      <a:srgbClr val="5D9CEC"/>
                    </a:solidFill>
                  </a:tcPr>
                </a:tc>
                <a:tc hMerge="1">
                  <a:txBody>
                    <a:bodyPr/>
                    <a:lstStyle/>
                    <a:p>
                      <a:pPr algn="ctr"/>
                      <a:endParaRPr kumimoji="1" lang="en-US" altLang="ja-JP" sz="1400" dirty="0"/>
                    </a:p>
                  </a:txBody>
                  <a:tcPr anchor="ctr">
                    <a:lnL w="12700" cap="flat" cmpd="sng" algn="ctr">
                      <a:solidFill>
                        <a:schemeClr val="bg1"/>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solidFill>
                      <a:srgbClr val="5D9CEC"/>
                    </a:solidFill>
                  </a:tcPr>
                </a:tc>
                <a:tc rowSpan="2">
                  <a:txBody>
                    <a:bodyPr/>
                    <a:lstStyle/>
                    <a:p>
                      <a:pPr algn="ctr"/>
                      <a:r>
                        <a:rPr kumimoji="1" lang="ja-JP" altLang="en-US" sz="1400" dirty="0"/>
                        <a:t>当該</a:t>
                      </a:r>
                      <a:r>
                        <a:rPr kumimoji="1" lang="en-US" altLang="ja-JP" sz="1400" dirty="0"/>
                        <a:t>KPI</a:t>
                      </a:r>
                      <a:r>
                        <a:rPr kumimoji="1" lang="ja-JP" altLang="en-US" sz="1400" dirty="0"/>
                        <a:t>の測定方法</a:t>
                      </a:r>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solidFill>
                      <a:srgbClr val="D99694"/>
                    </a:solidFill>
                  </a:tcPr>
                </a:tc>
                <a:extLst>
                  <a:ext uri="{0D108BD9-81ED-4DB2-BD59-A6C34878D82A}">
                    <a16:rowId xmlns:a16="http://schemas.microsoft.com/office/drawing/2014/main" val="3021474941"/>
                  </a:ext>
                </a:extLst>
              </a:tr>
              <a:tr h="519476">
                <a:tc vMerge="1">
                  <a:txBody>
                    <a:bodyPr/>
                    <a:lstStyle/>
                    <a:p>
                      <a:endParaRPr kumimoji="1" lang="ja-JP" altLang="en-US"/>
                    </a:p>
                  </a:txBody>
                  <a:tcPr/>
                </a:tc>
                <a:tc vMerge="1">
                  <a:txBody>
                    <a:bodyPr/>
                    <a:lstStyle/>
                    <a:p>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vMerge="1">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r>
                        <a:rPr kumimoji="1" lang="ja-JP" altLang="en-US" sz="1400" b="1" dirty="0">
                          <a:solidFill>
                            <a:schemeClr val="bg1"/>
                          </a:solidFill>
                          <a:latin typeface="+mn-ea"/>
                          <a:ea typeface="+mn-ea"/>
                        </a:rPr>
                        <a:t>令</a:t>
                      </a:r>
                      <a:r>
                        <a:rPr kumimoji="1" lang="ja-JP" altLang="en-US" sz="1400" b="1" baseline="0" dirty="0">
                          <a:solidFill>
                            <a:schemeClr val="bg1"/>
                          </a:solidFill>
                          <a:latin typeface="+mn-ea"/>
                          <a:ea typeface="+mn-ea"/>
                        </a:rPr>
                        <a:t> </a:t>
                      </a:r>
                      <a:r>
                        <a:rPr kumimoji="1" lang="ja-JP" altLang="en-US" sz="1400" b="1" dirty="0">
                          <a:solidFill>
                            <a:schemeClr val="bg1"/>
                          </a:solidFill>
                          <a:latin typeface="+mn-ea"/>
                          <a:ea typeface="+mn-ea"/>
                        </a:rPr>
                        <a:t>和</a:t>
                      </a:r>
                      <a:endParaRPr kumimoji="1" lang="en-US" altLang="ja-JP" sz="1400" b="1" dirty="0">
                        <a:solidFill>
                          <a:schemeClr val="bg1"/>
                        </a:solidFill>
                        <a:latin typeface="+mn-ea"/>
                        <a:ea typeface="+mn-ea"/>
                      </a:endParaRPr>
                    </a:p>
                    <a:p>
                      <a:pPr algn="ctr"/>
                      <a:r>
                        <a:rPr kumimoji="1" lang="ja-JP" altLang="en-US" sz="1400" b="1" dirty="0">
                          <a:solidFill>
                            <a:schemeClr val="bg1"/>
                          </a:solidFill>
                          <a:latin typeface="+mn-ea"/>
                          <a:ea typeface="+mn-ea"/>
                        </a:rPr>
                        <a:t>○年度</a:t>
                      </a:r>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solidFill>
                      <a:srgbClr val="D99694"/>
                    </a:solidFill>
                  </a:tcPr>
                </a:tc>
                <a:tc>
                  <a:txBody>
                    <a:bodyPr/>
                    <a:lstStyle/>
                    <a:p>
                      <a:pPr algn="ctr"/>
                      <a:r>
                        <a:rPr kumimoji="1" lang="ja-JP" altLang="en-US" sz="1400" b="1" dirty="0">
                          <a:solidFill>
                            <a:schemeClr val="bg1"/>
                          </a:solidFill>
                          <a:latin typeface="+mn-ea"/>
                          <a:ea typeface="+mn-ea"/>
                        </a:rPr>
                        <a:t>令</a:t>
                      </a:r>
                      <a:r>
                        <a:rPr kumimoji="1" lang="ja-JP" altLang="en-US" sz="1400" b="1" baseline="0" dirty="0">
                          <a:solidFill>
                            <a:schemeClr val="bg1"/>
                          </a:solidFill>
                          <a:latin typeface="+mn-ea"/>
                          <a:ea typeface="+mn-ea"/>
                        </a:rPr>
                        <a:t> </a:t>
                      </a:r>
                      <a:r>
                        <a:rPr kumimoji="1" lang="ja-JP" altLang="en-US" sz="1400" b="1" dirty="0">
                          <a:solidFill>
                            <a:schemeClr val="bg1"/>
                          </a:solidFill>
                          <a:latin typeface="+mn-ea"/>
                          <a:ea typeface="+mn-ea"/>
                        </a:rPr>
                        <a:t>和</a:t>
                      </a:r>
                      <a:endParaRPr kumimoji="1" lang="en-US" altLang="ja-JP" sz="1400" b="1" dirty="0">
                        <a:solidFill>
                          <a:schemeClr val="bg1"/>
                        </a:solidFill>
                        <a:latin typeface="+mn-ea"/>
                        <a:ea typeface="+mn-ea"/>
                      </a:endParaRPr>
                    </a:p>
                    <a:p>
                      <a:pPr algn="ctr"/>
                      <a:r>
                        <a:rPr kumimoji="1" lang="ja-JP" altLang="en-US" sz="1400" b="1" dirty="0">
                          <a:solidFill>
                            <a:schemeClr val="bg1"/>
                          </a:solidFill>
                          <a:latin typeface="+mn-ea"/>
                          <a:ea typeface="+mn-ea"/>
                        </a:rPr>
                        <a:t>○年度</a:t>
                      </a:r>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solidFill>
                      <a:srgbClr val="D99694"/>
                    </a:solidFill>
                  </a:tcPr>
                </a:tc>
                <a:tc>
                  <a:txBody>
                    <a:bodyPr/>
                    <a:lstStyle/>
                    <a:p>
                      <a:pPr algn="ctr"/>
                      <a:r>
                        <a:rPr kumimoji="1" lang="ja-JP" altLang="en-US" sz="1400" b="1" dirty="0">
                          <a:solidFill>
                            <a:schemeClr val="bg1"/>
                          </a:solidFill>
                          <a:latin typeface="+mn-ea"/>
                          <a:ea typeface="+mn-ea"/>
                        </a:rPr>
                        <a:t>令</a:t>
                      </a:r>
                      <a:r>
                        <a:rPr kumimoji="1" lang="ja-JP" altLang="en-US" sz="1400" b="1" baseline="0" dirty="0">
                          <a:solidFill>
                            <a:schemeClr val="bg1"/>
                          </a:solidFill>
                          <a:latin typeface="+mn-ea"/>
                          <a:ea typeface="+mn-ea"/>
                        </a:rPr>
                        <a:t> </a:t>
                      </a:r>
                      <a:r>
                        <a:rPr kumimoji="1" lang="ja-JP" altLang="en-US" sz="1400" b="1" dirty="0">
                          <a:solidFill>
                            <a:schemeClr val="bg1"/>
                          </a:solidFill>
                          <a:latin typeface="+mn-ea"/>
                          <a:ea typeface="+mn-ea"/>
                        </a:rPr>
                        <a:t>和</a:t>
                      </a:r>
                      <a:endParaRPr kumimoji="1" lang="en-US" altLang="ja-JP" sz="1400" b="1" dirty="0">
                        <a:solidFill>
                          <a:schemeClr val="bg1"/>
                        </a:solidFill>
                        <a:latin typeface="+mn-ea"/>
                        <a:ea typeface="+mn-ea"/>
                      </a:endParaRPr>
                    </a:p>
                    <a:p>
                      <a:pPr algn="ctr"/>
                      <a:r>
                        <a:rPr kumimoji="1" lang="ja-JP" altLang="en-US" sz="1400" b="1" dirty="0">
                          <a:solidFill>
                            <a:schemeClr val="bg1"/>
                          </a:solidFill>
                          <a:latin typeface="+mn-ea"/>
                          <a:ea typeface="+mn-ea"/>
                        </a:rPr>
                        <a:t>○年度</a:t>
                      </a:r>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solidFill>
                      <a:srgbClr val="D99694"/>
                    </a:solidFill>
                  </a:tcPr>
                </a:tc>
                <a:tc vMerge="1">
                  <a:txBody>
                    <a:bodyPr/>
                    <a:lstStyle/>
                    <a:p>
                      <a:pPr algn="ctr"/>
                      <a:endParaRPr kumimoji="1" lang="en-US" altLang="ja-JP" sz="1400" b="1" dirty="0">
                        <a:solidFill>
                          <a:schemeClr val="bg1"/>
                        </a:solidFill>
                        <a:latin typeface="+mn-ea"/>
                        <a:ea typeface="+mn-ea"/>
                      </a:endParaRP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extLst>
                  <a:ext uri="{0D108BD9-81ED-4DB2-BD59-A6C34878D82A}">
                    <a16:rowId xmlns:a16="http://schemas.microsoft.com/office/drawing/2014/main" val="1047839248"/>
                  </a:ext>
                </a:extLst>
              </a:tr>
              <a:tr h="759992">
                <a:tc>
                  <a:txBody>
                    <a:bodyPr/>
                    <a:lstStyle/>
                    <a:p>
                      <a:pPr algn="ctr"/>
                      <a:r>
                        <a:rPr kumimoji="1" lang="ja-JP" altLang="en-US" sz="1400" dirty="0"/>
                        <a:t>１</a:t>
                      </a:r>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r>
                        <a:rPr kumimoji="1" lang="en-US" altLang="ja-JP" sz="1100" dirty="0"/>
                        <a:t>【</a:t>
                      </a:r>
                      <a:r>
                        <a:rPr kumimoji="1" lang="ja-JP" altLang="en-US" sz="1100" dirty="0"/>
                        <a:t>必須</a:t>
                      </a:r>
                      <a:r>
                        <a:rPr kumimoji="1" lang="en-US" altLang="ja-JP" sz="1100" dirty="0"/>
                        <a:t>】</a:t>
                      </a:r>
                      <a:r>
                        <a:rPr kumimoji="1" lang="ja-JP" altLang="en-US" sz="1100" dirty="0"/>
                        <a:t>取組の普及・展開を行った団体数</a:t>
                      </a:r>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r>
                        <a:rPr kumimoji="1" lang="ja-JP" altLang="en-US" sz="1100" dirty="0"/>
                        <a:t>団体</a:t>
                      </a:r>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lnBlToTr w="12700" cap="flat" cmpd="sng" algn="ctr">
                      <a:noFill/>
                      <a:prstDash val="solid"/>
                      <a:round/>
                      <a:headEnd type="none" w="med" len="med"/>
                      <a:tailEnd type="none" w="med" len="med"/>
                    </a:lnBlToTr>
                    <a:noFill/>
                  </a:tcPr>
                </a:tc>
                <a:extLst>
                  <a:ext uri="{0D108BD9-81ED-4DB2-BD59-A6C34878D82A}">
                    <a16:rowId xmlns:a16="http://schemas.microsoft.com/office/drawing/2014/main" val="3013352149"/>
                  </a:ext>
                </a:extLst>
              </a:tr>
              <a:tr h="1056357">
                <a:tc>
                  <a:txBody>
                    <a:bodyPr/>
                    <a:lstStyle/>
                    <a:p>
                      <a:pPr algn="ctr"/>
                      <a:r>
                        <a:rPr kumimoji="1" lang="ja-JP" altLang="en-US" sz="1400" dirty="0"/>
                        <a:t>２</a:t>
                      </a:r>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3774763531"/>
                  </a:ext>
                </a:extLst>
              </a:tr>
              <a:tr h="1056357">
                <a:tc>
                  <a:txBody>
                    <a:bodyPr/>
                    <a:lstStyle/>
                    <a:p>
                      <a:pPr algn="ctr"/>
                      <a:r>
                        <a:rPr kumimoji="1" lang="ja-JP" altLang="en-US" sz="1400" dirty="0"/>
                        <a:t>３</a:t>
                      </a:r>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3294269077"/>
                  </a:ext>
                </a:extLst>
              </a:tr>
              <a:tr h="1056357">
                <a:tc>
                  <a:txBody>
                    <a:bodyPr/>
                    <a:lstStyle/>
                    <a:p>
                      <a:pPr algn="ctr"/>
                      <a:r>
                        <a:rPr kumimoji="1" lang="ja-JP" altLang="en-US" sz="1400" dirty="0"/>
                        <a:t>４</a:t>
                      </a:r>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1051868760"/>
                  </a:ext>
                </a:extLst>
              </a:tr>
              <a:tr h="1056357">
                <a:tc>
                  <a:txBody>
                    <a:bodyPr/>
                    <a:lstStyle/>
                    <a:p>
                      <a:pPr algn="ctr"/>
                      <a:r>
                        <a:rPr kumimoji="1" lang="en-US" altLang="ja-JP" sz="1400" dirty="0"/>
                        <a:t>5</a:t>
                      </a:r>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3863469371"/>
                  </a:ext>
                </a:extLst>
              </a:tr>
            </a:tbl>
          </a:graphicData>
        </a:graphic>
      </p:graphicFrame>
      <p:sp>
        <p:nvSpPr>
          <p:cNvPr id="16" name="テキスト ボックス 15"/>
          <p:cNvSpPr txBox="1"/>
          <p:nvPr/>
        </p:nvSpPr>
        <p:spPr>
          <a:xfrm>
            <a:off x="2311393" y="2564904"/>
            <a:ext cx="6264696" cy="3600986"/>
          </a:xfrm>
          <a:prstGeom prst="rect">
            <a:avLst/>
          </a:prstGeom>
          <a:solidFill>
            <a:schemeClr val="bg1"/>
          </a:solidFill>
          <a:ln>
            <a:solidFill>
              <a:srgbClr val="D99694"/>
            </a:solidFill>
            <a:prstDash val="sysDash"/>
          </a:ln>
        </p:spPr>
        <p:txBody>
          <a:bodyPr wrap="square" rtlCol="0">
            <a:spAutoFit/>
          </a:bodyPr>
          <a:lstStyle/>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▼「生徒の○○に関する習熟度を○年（事業開始前）に比べて○％向上する。」など、ＫＰＩ（</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Key Performance Indicator</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）を定め、右の記載欄に具体的な目標値等を示すこと。</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▼活動に関する指標（例：○○を△個開発するといった、どれだけ活動するかに関する指標）だけでなく、本事業によって得られる成果に関する指標及び目標も記載すること。</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KPI</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の記載欄が足りなければ、適宜追加して記載すること。</a:t>
            </a: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▼記載する文字は、</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MS</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ｺﾞｼｯｸ </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or </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ﾒｲﾘｵ　１１ポイント以上とすること。（一部の文字がどうしても枠に入りきらない場合にはポイントを調整しても構わないが、極端に小さくならないようにすること）</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▼「当該</a:t>
            </a:r>
            <a:r>
              <a:rPr lang="en-US" altLang="ja-JP" sz="1200" dirty="0">
                <a:solidFill>
                  <a:srgbClr val="FFC000"/>
                </a:solidFill>
                <a:latin typeface="メイリオ"/>
                <a:ea typeface="メイリオ"/>
              </a:rPr>
              <a:t>KPI</a:t>
            </a:r>
            <a:r>
              <a:rPr lang="ja-JP" altLang="en-US" sz="1200" dirty="0">
                <a:solidFill>
                  <a:srgbClr val="FFC000"/>
                </a:solidFill>
                <a:latin typeface="メイリオ"/>
                <a:ea typeface="メイリオ"/>
              </a:rPr>
              <a:t>の測定方法」については、</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対象者及び人数、手法、実施時期等を簡潔に記載すること。</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p:txBody>
      </p:sp>
      <p:grpSp>
        <p:nvGrpSpPr>
          <p:cNvPr id="2" name="グループ化 1">
            <a:extLst>
              <a:ext uri="{FF2B5EF4-FFF2-40B4-BE49-F238E27FC236}">
                <a16:creationId xmlns:a16="http://schemas.microsoft.com/office/drawing/2014/main" id="{0D0F496C-0224-89B7-4796-604863F84BDE}"/>
              </a:ext>
            </a:extLst>
          </p:cNvPr>
          <p:cNvGrpSpPr/>
          <p:nvPr/>
        </p:nvGrpSpPr>
        <p:grpSpPr>
          <a:xfrm>
            <a:off x="0" y="0"/>
            <a:ext cx="9912302" cy="355076"/>
            <a:chOff x="-6302" y="-27384"/>
            <a:chExt cx="9912302" cy="355076"/>
          </a:xfrm>
        </p:grpSpPr>
        <p:sp>
          <p:nvSpPr>
            <p:cNvPr id="3" name="正方形/長方形 2">
              <a:extLst>
                <a:ext uri="{FF2B5EF4-FFF2-40B4-BE49-F238E27FC236}">
                  <a16:creationId xmlns:a16="http://schemas.microsoft.com/office/drawing/2014/main" id="{A694537C-A5AF-16EF-27AC-A4893F980A23}"/>
                </a:ext>
              </a:extLst>
            </p:cNvPr>
            <p:cNvSpPr/>
            <p:nvPr/>
          </p:nvSpPr>
          <p:spPr>
            <a:xfrm>
              <a:off x="-6302" y="-27384"/>
              <a:ext cx="9912302" cy="35507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テキスト ボックス 3">
              <a:extLst>
                <a:ext uri="{FF2B5EF4-FFF2-40B4-BE49-F238E27FC236}">
                  <a16:creationId xmlns:a16="http://schemas.microsoft.com/office/drawing/2014/main" id="{C49EEE06-A0A0-C5C4-A216-E953DD6121CF}"/>
                </a:ext>
              </a:extLst>
            </p:cNvPr>
            <p:cNvSpPr txBox="1"/>
            <p:nvPr/>
          </p:nvSpPr>
          <p:spPr>
            <a:xfrm>
              <a:off x="440939" y="11654"/>
              <a:ext cx="9186279" cy="276999"/>
            </a:xfrm>
            <a:prstGeom prst="rect">
              <a:avLst/>
            </a:prstGeom>
            <a:noFill/>
          </p:spPr>
          <p:txBody>
            <a:bodyPr wrap="square" rtlCol="0">
              <a:spAutoFit/>
            </a:bodyPr>
            <a:lstStyle/>
            <a:p>
              <a:pPr algn="ctr"/>
              <a:r>
                <a:rPr lang="ja-JP" altLang="en-US" sz="1200" spc="-120" dirty="0">
                  <a:solidFill>
                    <a:schemeClr val="bg1"/>
                  </a:solidFill>
                  <a:latin typeface="+mj-ea"/>
                  <a:ea typeface="+mj-ea"/>
                </a:rPr>
                <a:t>令和○</a:t>
              </a:r>
              <a:r>
                <a:rPr kumimoji="1" lang="ja-JP" altLang="en-US" sz="1200" spc="-120" dirty="0">
                  <a:solidFill>
                    <a:schemeClr val="bg1"/>
                  </a:solidFill>
                  <a:latin typeface="+mj-ea"/>
                  <a:ea typeface="+mj-ea"/>
                </a:rPr>
                <a:t>年度「専修学校の国際化推進事業」企画提案書（</a:t>
              </a:r>
              <a:r>
                <a:rPr lang="ja-JP" altLang="en-US" sz="1200" spc="-160" dirty="0">
                  <a:solidFill>
                    <a:schemeClr val="bg1"/>
                  </a:solidFill>
                  <a:latin typeface="+mj-ea"/>
                  <a:ea typeface="+mj-ea"/>
                </a:rPr>
                <a:t>外国人留学生の戦略的受入れ、円滑な就職及び定着に向けた体制整備</a:t>
              </a:r>
              <a:r>
                <a:rPr kumimoji="1" lang="ja-JP" altLang="en-US" sz="1200" spc="-120" dirty="0">
                  <a:solidFill>
                    <a:schemeClr val="bg1"/>
                  </a:solidFill>
                  <a:latin typeface="+mj-ea"/>
                  <a:ea typeface="+mj-ea"/>
                </a:rPr>
                <a:t>）</a:t>
              </a:r>
              <a:r>
                <a:rPr kumimoji="1" lang="en-US" altLang="ja-JP" sz="1200" spc="-120" dirty="0">
                  <a:solidFill>
                    <a:schemeClr val="bg1"/>
                  </a:solidFill>
                  <a:latin typeface="+mj-ea"/>
                  <a:ea typeface="+mj-ea"/>
                </a:rPr>
                <a:t>(</a:t>
              </a:r>
              <a:fld id="{7DF22854-5471-4D76-A61C-50AF16AABE74}" type="slidenum">
                <a:rPr kumimoji="1" lang="en-US" altLang="ja-JP" sz="1200" spc="-120" smtClean="0">
                  <a:solidFill>
                    <a:schemeClr val="bg1"/>
                  </a:solidFill>
                  <a:latin typeface="+mj-ea"/>
                  <a:ea typeface="+mj-ea"/>
                </a:rPr>
                <a:t>11</a:t>
              </a:fld>
              <a:r>
                <a:rPr lang="en-US" altLang="ja-JP" sz="1200" spc="-120" dirty="0">
                  <a:solidFill>
                    <a:schemeClr val="bg1"/>
                  </a:solidFill>
                  <a:latin typeface="+mj-ea"/>
                  <a:ea typeface="+mj-ea"/>
                </a:rPr>
                <a:t>/17</a:t>
              </a:r>
              <a:r>
                <a:rPr lang="ja-JP" altLang="en-US" sz="1200" spc="-120" dirty="0">
                  <a:solidFill>
                    <a:schemeClr val="bg1"/>
                  </a:solidFill>
                  <a:latin typeface="+mj-ea"/>
                  <a:ea typeface="+mj-ea"/>
                </a:rPr>
                <a:t>）</a:t>
              </a:r>
              <a:endParaRPr kumimoji="1" lang="ja-JP" altLang="en-US" sz="1200" spc="-120" dirty="0">
                <a:solidFill>
                  <a:schemeClr val="bg1"/>
                </a:solidFill>
                <a:latin typeface="+mj-ea"/>
                <a:ea typeface="+mj-ea"/>
              </a:endParaRPr>
            </a:p>
          </p:txBody>
        </p:sp>
      </p:grpSp>
    </p:spTree>
    <p:extLst>
      <p:ext uri="{BB962C8B-B14F-4D97-AF65-F5344CB8AC3E}">
        <p14:creationId xmlns:p14="http://schemas.microsoft.com/office/powerpoint/2010/main" val="1832276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5025008" y="394068"/>
            <a:ext cx="4862419" cy="288000"/>
          </a:xfrm>
          <a:prstGeom prst="roundRect">
            <a:avLst/>
          </a:prstGeom>
          <a:solidFill>
            <a:srgbClr val="D996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rPr>
              <a:t>事業終了後に実施予定の取組及び成果の活用方針・手法</a:t>
            </a:r>
          </a:p>
        </p:txBody>
      </p:sp>
      <p:sp>
        <p:nvSpPr>
          <p:cNvPr id="9" name="角丸四角形 14">
            <a:extLst>
              <a:ext uri="{FF2B5EF4-FFF2-40B4-BE49-F238E27FC236}">
                <a16:creationId xmlns:a16="http://schemas.microsoft.com/office/drawing/2014/main" id="{CD9CE70A-F7CE-47D2-AF42-CD4917D54926}"/>
              </a:ext>
            </a:extLst>
          </p:cNvPr>
          <p:cNvSpPr/>
          <p:nvPr/>
        </p:nvSpPr>
        <p:spPr>
          <a:xfrm>
            <a:off x="114426" y="394068"/>
            <a:ext cx="3974477" cy="285480"/>
          </a:xfrm>
          <a:prstGeom prst="roundRect">
            <a:avLst/>
          </a:prstGeom>
          <a:solidFill>
            <a:srgbClr val="D996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rPr>
              <a:t>提案者の専修学校関係委託事業にかかる実績</a:t>
            </a:r>
          </a:p>
        </p:txBody>
      </p:sp>
      <p:sp>
        <p:nvSpPr>
          <p:cNvPr id="10" name="正方形/長方形 9">
            <a:extLst>
              <a:ext uri="{FF2B5EF4-FFF2-40B4-BE49-F238E27FC236}">
                <a16:creationId xmlns:a16="http://schemas.microsoft.com/office/drawing/2014/main" id="{26A3FABC-3DEE-4553-8509-8BE67925751E}"/>
              </a:ext>
            </a:extLst>
          </p:cNvPr>
          <p:cNvSpPr/>
          <p:nvPr/>
        </p:nvSpPr>
        <p:spPr>
          <a:xfrm>
            <a:off x="103204" y="752729"/>
            <a:ext cx="4849796" cy="6067171"/>
          </a:xfrm>
          <a:prstGeom prst="rect">
            <a:avLst/>
          </a:prstGeom>
          <a:noFill/>
          <a:ln w="38100" cmpd="dbl">
            <a:solidFill>
              <a:srgbClr val="D99694"/>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過去５年程度までの期間における実績を記載すること。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▼様式自由</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これまでに申請者が受託した文部科学省の専修学校関係委託事業について、事業名及び当該事業の成果の申請時点までの実績等（受託事業の成果の活用状況、カリキュラムやプログラムについては他の専修学校等への普及・活用状況）を簡潔に記載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lang="ja-JP" altLang="en-US" sz="1200" dirty="0">
                <a:solidFill>
                  <a:srgbClr val="FFC000"/>
                </a:solidFill>
                <a:latin typeface="Segoe UI"/>
                <a:ea typeface="メイリオ"/>
              </a:rPr>
              <a:t>　その際、代表的な取組についてはその成果報告書を提出すること。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　なお、提出方法は、受託事業の成果報告書を掲載しているウェブサイトがある場合は、その</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URL</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を記載することとし、ウェブサイトで公開していない場合には、成果報告書の写（</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PDF</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データ）を本企画提案書の別紙として添付すること。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▼複数の受託実績がある場合は、網羅的にすべてを記載する必要はなく、今回の提案内容と関連が深い取組の実績等について記載すること。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過去、文部科学省の専修学校関係委託事業の受託実績がない場合、文部科学省の他の委託事業及び他省庁の委託事業等のうち、今回の提案内容と関連の深い取組の実績について記載するとともに成果報告書を本企画提案書の別紙として添付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lang="ja-JP" altLang="en-US" sz="1200" dirty="0">
                <a:solidFill>
                  <a:srgbClr val="FFC000"/>
                </a:solidFill>
                <a:latin typeface="Segoe UI"/>
                <a:ea typeface="メイリオ"/>
              </a:rPr>
              <a:t>　なお、提出方法は文部科学省の専修学校関係委託事業に関する実績の提出方法に準ずること。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▼記載する文字は、</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MS</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ｺﾞｼｯｸ </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or </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ﾒｲﾘｵ　１１ポイント以上とすること。</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記載すべき</a:t>
            </a:r>
            <a:r>
              <a:rPr lang="ja-JP" altLang="en-US" sz="1200" dirty="0">
                <a:solidFill>
                  <a:srgbClr val="FFC000"/>
                </a:solidFill>
                <a:latin typeface="メイリオ"/>
                <a:ea typeface="メイリオ"/>
              </a:rPr>
              <a:t>事項</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が多く、枠に入り切らない場合のみ文字のポイントを調整しても構わないが、極端に小さくならないよう注意すること。</a:t>
            </a:r>
            <a:endParaRPr lang="en-US" altLang="ja-JP" sz="1200" dirty="0">
              <a:solidFill>
                <a:srgbClr val="FFC000"/>
              </a:solidFill>
            </a:endParaRPr>
          </a:p>
        </p:txBody>
      </p:sp>
      <p:sp>
        <p:nvSpPr>
          <p:cNvPr id="15" name="正方形/長方形 14">
            <a:extLst>
              <a:ext uri="{FF2B5EF4-FFF2-40B4-BE49-F238E27FC236}">
                <a16:creationId xmlns:a16="http://schemas.microsoft.com/office/drawing/2014/main" id="{1AD31EAA-5D81-465C-91ED-1F5EE1F8B8B4}"/>
              </a:ext>
            </a:extLst>
          </p:cNvPr>
          <p:cNvSpPr/>
          <p:nvPr/>
        </p:nvSpPr>
        <p:spPr>
          <a:xfrm>
            <a:off x="5025008" y="752729"/>
            <a:ext cx="4865620" cy="6067171"/>
          </a:xfrm>
          <a:prstGeom prst="rect">
            <a:avLst/>
          </a:prstGeom>
          <a:noFill/>
          <a:ln w="38100" cmpd="dbl">
            <a:solidFill>
              <a:srgbClr val="D99694"/>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提案年度ではなく、開発終了後３年程度までの期間を想定して記載すること。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▼様式自由</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▼事業の成果物をどこで、どのように活用することを検討しているのか、またその実現可能性について、具体的に記載すること。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▼他機関での活用などにより、事業期間終了後においても事業成果の活用・普及状況が検証可能となるよう、フォローアップ体制・方法についても具体的に記載すること。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▼記載する文字は、</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MS</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ｺﾞｼｯｸ </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or </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ﾒｲﾘｵ　１１ポイント以上とすること。</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記載すべき</a:t>
            </a:r>
            <a:r>
              <a:rPr lang="ja-JP" altLang="en-US" sz="1200" dirty="0">
                <a:solidFill>
                  <a:srgbClr val="FFC000"/>
                </a:solidFill>
                <a:latin typeface="メイリオ"/>
                <a:ea typeface="メイリオ"/>
              </a:rPr>
              <a:t>事項</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が多く、枠に入り切らない場合のみ文字のポイントを調整しても構わないが、極端に小さくならないよう注意すること。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p:txBody>
      </p:sp>
      <p:grpSp>
        <p:nvGrpSpPr>
          <p:cNvPr id="2" name="グループ化 1">
            <a:extLst>
              <a:ext uri="{FF2B5EF4-FFF2-40B4-BE49-F238E27FC236}">
                <a16:creationId xmlns:a16="http://schemas.microsoft.com/office/drawing/2014/main" id="{059655BB-897D-2DE8-C420-089E8ED67936}"/>
              </a:ext>
            </a:extLst>
          </p:cNvPr>
          <p:cNvGrpSpPr/>
          <p:nvPr/>
        </p:nvGrpSpPr>
        <p:grpSpPr>
          <a:xfrm>
            <a:off x="0" y="0"/>
            <a:ext cx="9912302" cy="355076"/>
            <a:chOff x="-6302" y="-27384"/>
            <a:chExt cx="9912302" cy="355076"/>
          </a:xfrm>
        </p:grpSpPr>
        <p:sp>
          <p:nvSpPr>
            <p:cNvPr id="3" name="正方形/長方形 2">
              <a:extLst>
                <a:ext uri="{FF2B5EF4-FFF2-40B4-BE49-F238E27FC236}">
                  <a16:creationId xmlns:a16="http://schemas.microsoft.com/office/drawing/2014/main" id="{88ECC358-49C1-9930-9176-F07483DEC103}"/>
                </a:ext>
              </a:extLst>
            </p:cNvPr>
            <p:cNvSpPr/>
            <p:nvPr/>
          </p:nvSpPr>
          <p:spPr>
            <a:xfrm>
              <a:off x="-6302" y="-27384"/>
              <a:ext cx="9912302" cy="35507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テキスト ボックス 3">
              <a:extLst>
                <a:ext uri="{FF2B5EF4-FFF2-40B4-BE49-F238E27FC236}">
                  <a16:creationId xmlns:a16="http://schemas.microsoft.com/office/drawing/2014/main" id="{9A0AC26F-7848-EC22-A3BC-FBE9058BBBF7}"/>
                </a:ext>
              </a:extLst>
            </p:cNvPr>
            <p:cNvSpPr txBox="1"/>
            <p:nvPr/>
          </p:nvSpPr>
          <p:spPr>
            <a:xfrm>
              <a:off x="440939" y="11654"/>
              <a:ext cx="9186279" cy="276999"/>
            </a:xfrm>
            <a:prstGeom prst="rect">
              <a:avLst/>
            </a:prstGeom>
            <a:noFill/>
          </p:spPr>
          <p:txBody>
            <a:bodyPr wrap="square" rtlCol="0">
              <a:spAutoFit/>
            </a:bodyPr>
            <a:lstStyle/>
            <a:p>
              <a:pPr algn="ctr"/>
              <a:r>
                <a:rPr lang="ja-JP" altLang="en-US" sz="1200" spc="-120" dirty="0">
                  <a:solidFill>
                    <a:schemeClr val="bg1"/>
                  </a:solidFill>
                  <a:latin typeface="+mj-ea"/>
                  <a:ea typeface="+mj-ea"/>
                </a:rPr>
                <a:t>令和○</a:t>
              </a:r>
              <a:r>
                <a:rPr kumimoji="1" lang="ja-JP" altLang="en-US" sz="1200" spc="-120" dirty="0">
                  <a:solidFill>
                    <a:schemeClr val="bg1"/>
                  </a:solidFill>
                  <a:latin typeface="+mj-ea"/>
                  <a:ea typeface="+mj-ea"/>
                </a:rPr>
                <a:t>年度「専修学校の国際化推進事業」企画提案書（</a:t>
              </a:r>
              <a:r>
                <a:rPr lang="ja-JP" altLang="en-US" sz="1200" spc="-160" dirty="0">
                  <a:solidFill>
                    <a:schemeClr val="bg1"/>
                  </a:solidFill>
                  <a:latin typeface="+mj-ea"/>
                  <a:ea typeface="+mj-ea"/>
                </a:rPr>
                <a:t>外国人留学生の戦略的受入れ、円滑な就職及び定着に向けた体制整備</a:t>
              </a:r>
              <a:r>
                <a:rPr kumimoji="1" lang="ja-JP" altLang="en-US" sz="1200" spc="-120" dirty="0">
                  <a:solidFill>
                    <a:schemeClr val="bg1"/>
                  </a:solidFill>
                  <a:latin typeface="+mj-ea"/>
                  <a:ea typeface="+mj-ea"/>
                </a:rPr>
                <a:t>）</a:t>
              </a:r>
              <a:r>
                <a:rPr kumimoji="1" lang="en-US" altLang="ja-JP" sz="1200" spc="-120" dirty="0">
                  <a:solidFill>
                    <a:schemeClr val="bg1"/>
                  </a:solidFill>
                  <a:latin typeface="+mj-ea"/>
                  <a:ea typeface="+mj-ea"/>
                </a:rPr>
                <a:t>(</a:t>
              </a:r>
              <a:fld id="{7DF22854-5471-4D76-A61C-50AF16AABE74}" type="slidenum">
                <a:rPr kumimoji="1" lang="en-US" altLang="ja-JP" sz="1200" spc="-120" smtClean="0">
                  <a:solidFill>
                    <a:schemeClr val="bg1"/>
                  </a:solidFill>
                  <a:latin typeface="+mj-ea"/>
                  <a:ea typeface="+mj-ea"/>
                </a:rPr>
                <a:t>12</a:t>
              </a:fld>
              <a:r>
                <a:rPr lang="en-US" altLang="ja-JP" sz="1200" spc="-120" dirty="0">
                  <a:solidFill>
                    <a:schemeClr val="bg1"/>
                  </a:solidFill>
                  <a:latin typeface="+mj-ea"/>
                  <a:ea typeface="+mj-ea"/>
                </a:rPr>
                <a:t>/17</a:t>
              </a:r>
              <a:r>
                <a:rPr lang="ja-JP" altLang="en-US" sz="1200" spc="-120" dirty="0">
                  <a:solidFill>
                    <a:schemeClr val="bg1"/>
                  </a:solidFill>
                  <a:latin typeface="+mj-ea"/>
                  <a:ea typeface="+mj-ea"/>
                </a:rPr>
                <a:t>）</a:t>
              </a:r>
              <a:endParaRPr kumimoji="1" lang="ja-JP" altLang="en-US" sz="1200" spc="-120" dirty="0">
                <a:solidFill>
                  <a:schemeClr val="bg1"/>
                </a:solidFill>
                <a:latin typeface="+mj-ea"/>
                <a:ea typeface="+mj-ea"/>
              </a:endParaRPr>
            </a:p>
          </p:txBody>
        </p:sp>
      </p:grpSp>
    </p:spTree>
    <p:extLst>
      <p:ext uri="{BB962C8B-B14F-4D97-AF65-F5344CB8AC3E}">
        <p14:creationId xmlns:p14="http://schemas.microsoft.com/office/powerpoint/2010/main" val="28986359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角丸四角形 5"/>
          <p:cNvSpPr/>
          <p:nvPr/>
        </p:nvSpPr>
        <p:spPr>
          <a:xfrm>
            <a:off x="28339" y="371897"/>
            <a:ext cx="3416536" cy="288000"/>
          </a:xfrm>
          <a:prstGeom prst="roundRect">
            <a:avLst/>
          </a:prstGeom>
          <a:solidFill>
            <a:srgbClr val="D996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t>事業に要する経費見積書の概要（○年度）</a:t>
            </a:r>
          </a:p>
        </p:txBody>
      </p:sp>
      <p:sp>
        <p:nvSpPr>
          <p:cNvPr id="10" name="正方形/長方形 9"/>
          <p:cNvSpPr/>
          <p:nvPr/>
        </p:nvSpPr>
        <p:spPr>
          <a:xfrm>
            <a:off x="3686263" y="715829"/>
            <a:ext cx="1980000" cy="1980000"/>
          </a:xfrm>
          <a:prstGeom prst="rect">
            <a:avLst/>
          </a:prstGeom>
          <a:noFill/>
          <a:ln w="28575">
            <a:solidFill>
              <a:srgbClr val="073B4C"/>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073B4C"/>
                </a:solidFill>
              </a:rPr>
              <a:t>◆人件費</a:t>
            </a:r>
            <a:endParaRPr kumimoji="1" lang="en-US" altLang="ja-JP" sz="800" u="sng" dirty="0">
              <a:solidFill>
                <a:srgbClr val="073B4C"/>
              </a:solidFill>
            </a:endParaRPr>
          </a:p>
          <a:p>
            <a:r>
              <a:rPr kumimoji="1" lang="ja-JP" altLang="en-US" sz="800" dirty="0">
                <a:solidFill>
                  <a:srgbClr val="073B4C"/>
                </a:solidFill>
              </a:rPr>
              <a:t>・事業専任職員賃金　</a:t>
            </a:r>
            <a:r>
              <a:rPr lang="ja-JP" altLang="en-US" sz="800" dirty="0">
                <a:solidFill>
                  <a:srgbClr val="073B4C"/>
                </a:solidFill>
              </a:rPr>
              <a:t>〇千円</a:t>
            </a:r>
            <a:r>
              <a:rPr lang="en-US" altLang="ja-JP" sz="800" dirty="0">
                <a:solidFill>
                  <a:srgbClr val="073B4C"/>
                </a:solidFill>
              </a:rPr>
              <a:t>×</a:t>
            </a:r>
            <a:r>
              <a:rPr lang="ja-JP" altLang="en-US" sz="800" dirty="0">
                <a:solidFill>
                  <a:srgbClr val="073B4C"/>
                </a:solidFill>
              </a:rPr>
              <a:t>〇月</a:t>
            </a:r>
            <a:endParaRPr lang="en-US" altLang="ja-JP" sz="800" dirty="0">
              <a:solidFill>
                <a:srgbClr val="073B4C"/>
              </a:solidFill>
            </a:endParaRPr>
          </a:p>
          <a:p>
            <a:r>
              <a:rPr kumimoji="1" lang="ja-JP" altLang="en-US" sz="800" dirty="0">
                <a:solidFill>
                  <a:srgbClr val="073B4C"/>
                </a:solidFill>
              </a:rPr>
              <a:t>・ｺｰﾃﾞｨﾈｰﾀｰ賃金　　　</a:t>
            </a:r>
            <a:r>
              <a:rPr lang="ja-JP" altLang="en-US" sz="800" dirty="0">
                <a:solidFill>
                  <a:srgbClr val="073B4C"/>
                </a:solidFill>
              </a:rPr>
              <a:t>〇千円</a:t>
            </a:r>
            <a:r>
              <a:rPr lang="en-US" altLang="ja-JP" sz="800" dirty="0">
                <a:solidFill>
                  <a:srgbClr val="073B4C"/>
                </a:solidFill>
              </a:rPr>
              <a:t>×</a:t>
            </a:r>
            <a:r>
              <a:rPr lang="ja-JP" altLang="en-US" sz="800" dirty="0">
                <a:solidFill>
                  <a:srgbClr val="073B4C"/>
                </a:solidFill>
              </a:rPr>
              <a:t>〇月</a:t>
            </a:r>
            <a:endParaRPr lang="en-US" altLang="ja-JP" sz="800" dirty="0">
              <a:solidFill>
                <a:srgbClr val="073B4C"/>
              </a:solidFill>
            </a:endParaRPr>
          </a:p>
          <a:p>
            <a:r>
              <a:rPr kumimoji="1" lang="ja-JP" altLang="en-US" sz="800" dirty="0">
                <a:solidFill>
                  <a:srgbClr val="073B4C"/>
                </a:solidFill>
              </a:rPr>
              <a:t>・人件費附帯経費　　　〇〇千円</a:t>
            </a:r>
            <a:endParaRPr kumimoji="1" lang="en-US" altLang="ja-JP" sz="800" dirty="0">
              <a:solidFill>
                <a:srgbClr val="073B4C"/>
              </a:solidFill>
            </a:endParaRPr>
          </a:p>
          <a:p>
            <a:endParaRPr lang="en-US" altLang="ja-JP" sz="800" dirty="0">
              <a:solidFill>
                <a:srgbClr val="073B4C"/>
              </a:solidFill>
            </a:endParaRPr>
          </a:p>
          <a:p>
            <a:endParaRPr kumimoji="1" lang="en-US" altLang="ja-JP" sz="800" dirty="0">
              <a:solidFill>
                <a:srgbClr val="073B4C"/>
              </a:solidFill>
            </a:endParaRPr>
          </a:p>
          <a:p>
            <a:endParaRPr lang="en-US" altLang="ja-JP" sz="800" dirty="0">
              <a:solidFill>
                <a:srgbClr val="073B4C"/>
              </a:solidFill>
            </a:endParaRPr>
          </a:p>
          <a:p>
            <a:endParaRPr kumimoji="1" lang="en-US" altLang="ja-JP" sz="800" dirty="0">
              <a:solidFill>
                <a:srgbClr val="073B4C"/>
              </a:solidFill>
            </a:endParaRPr>
          </a:p>
          <a:p>
            <a:endParaRPr lang="en-US" altLang="ja-JP" sz="800" dirty="0">
              <a:solidFill>
                <a:srgbClr val="073B4C"/>
              </a:solidFill>
            </a:endParaRPr>
          </a:p>
          <a:p>
            <a:endParaRPr kumimoji="1" lang="en-US" altLang="ja-JP" sz="800" dirty="0">
              <a:solidFill>
                <a:srgbClr val="073B4C"/>
              </a:solidFill>
            </a:endParaRPr>
          </a:p>
          <a:p>
            <a:endParaRPr lang="en-US" altLang="ja-JP" sz="800" dirty="0">
              <a:solidFill>
                <a:srgbClr val="073B4C"/>
              </a:solidFill>
            </a:endParaRPr>
          </a:p>
          <a:p>
            <a:endParaRPr kumimoji="1" lang="en-US" altLang="ja-JP" sz="800" dirty="0">
              <a:solidFill>
                <a:srgbClr val="073B4C"/>
              </a:solidFill>
            </a:endParaRPr>
          </a:p>
          <a:p>
            <a:endParaRPr lang="en-US" altLang="ja-JP" sz="800" dirty="0">
              <a:solidFill>
                <a:srgbClr val="073B4C"/>
              </a:solidFill>
            </a:endParaRPr>
          </a:p>
          <a:p>
            <a:r>
              <a:rPr kumimoji="1" lang="ja-JP" altLang="en-US" sz="800" dirty="0">
                <a:solidFill>
                  <a:srgbClr val="073B4C"/>
                </a:solidFill>
              </a:rPr>
              <a:t>　　　　　　　　　　　合計〇〇〇円</a:t>
            </a:r>
            <a:endParaRPr kumimoji="1" lang="en-US" altLang="ja-JP" sz="800" dirty="0">
              <a:solidFill>
                <a:srgbClr val="073B4C"/>
              </a:solidFill>
            </a:endParaRPr>
          </a:p>
        </p:txBody>
      </p:sp>
      <p:sp>
        <p:nvSpPr>
          <p:cNvPr id="11" name="正方形/長方形 10"/>
          <p:cNvSpPr/>
          <p:nvPr/>
        </p:nvSpPr>
        <p:spPr>
          <a:xfrm>
            <a:off x="3686263" y="2760994"/>
            <a:ext cx="1980000" cy="1980000"/>
          </a:xfrm>
          <a:prstGeom prst="rect">
            <a:avLst/>
          </a:prstGeom>
          <a:noFill/>
          <a:ln w="28575">
            <a:solidFill>
              <a:srgbClr val="D99694"/>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D99694"/>
                </a:solidFill>
              </a:rPr>
              <a:t>◆借損料</a:t>
            </a:r>
            <a:endParaRPr lang="en-US" altLang="ja-JP" sz="800" u="sng" dirty="0">
              <a:solidFill>
                <a:srgbClr val="D99694"/>
              </a:solidFill>
            </a:endParaRPr>
          </a:p>
          <a:p>
            <a:r>
              <a:rPr lang="ja-JP" altLang="en-US" sz="800" dirty="0">
                <a:solidFill>
                  <a:srgbClr val="D99694"/>
                </a:solidFill>
              </a:rPr>
              <a:t>・企画推進委員会会議室借料</a:t>
            </a:r>
            <a:br>
              <a:rPr lang="en-US" altLang="ja-JP" sz="800" dirty="0">
                <a:solidFill>
                  <a:srgbClr val="D99694"/>
                </a:solidFill>
              </a:rPr>
            </a:br>
            <a:r>
              <a:rPr lang="ja-JP" altLang="en-US" sz="800" dirty="0">
                <a:solidFill>
                  <a:srgbClr val="D99694"/>
                </a:solidFill>
              </a:rPr>
              <a:t>　　　　　　　〇〇千円</a:t>
            </a:r>
            <a:r>
              <a:rPr lang="en-US" altLang="ja-JP" sz="800" dirty="0">
                <a:solidFill>
                  <a:srgbClr val="D99694"/>
                </a:solidFill>
              </a:rPr>
              <a:t>×</a:t>
            </a:r>
            <a:r>
              <a:rPr lang="ja-JP" altLang="en-US" sz="800" dirty="0">
                <a:solidFill>
                  <a:srgbClr val="D99694"/>
                </a:solidFill>
              </a:rPr>
              <a:t>〇回</a:t>
            </a:r>
            <a:endParaRPr lang="en-US" altLang="ja-JP" sz="800" dirty="0">
              <a:solidFill>
                <a:srgbClr val="D99694"/>
              </a:solidFill>
            </a:endParaRPr>
          </a:p>
          <a:p>
            <a:pPr marL="88900" indent="-88900"/>
            <a:r>
              <a:rPr lang="ja-JP" altLang="en-US" sz="800" dirty="0">
                <a:solidFill>
                  <a:srgbClr val="D99694"/>
                </a:solidFill>
              </a:rPr>
              <a:t>・ﾌﾟﾛｸﾞﾗﾑ開発分科会会議室借料　　　〇〇千円</a:t>
            </a:r>
            <a:r>
              <a:rPr lang="en-US" altLang="ja-JP" sz="800" dirty="0">
                <a:solidFill>
                  <a:srgbClr val="D99694"/>
                </a:solidFill>
              </a:rPr>
              <a:t>×</a:t>
            </a:r>
            <a:r>
              <a:rPr lang="ja-JP" altLang="en-US" sz="800" dirty="0">
                <a:solidFill>
                  <a:srgbClr val="D99694"/>
                </a:solidFill>
              </a:rPr>
              <a:t>〇回</a:t>
            </a:r>
            <a:endParaRPr lang="en-US" altLang="ja-JP" sz="800" dirty="0">
              <a:solidFill>
                <a:srgbClr val="D99694"/>
              </a:solidFill>
            </a:endParaRPr>
          </a:p>
          <a:p>
            <a:r>
              <a:rPr lang="ja-JP" altLang="en-US" sz="800" dirty="0">
                <a:solidFill>
                  <a:srgbClr val="D99694"/>
                </a:solidFill>
              </a:rPr>
              <a:t>・実証講座分科会会議室借料</a:t>
            </a:r>
            <a:br>
              <a:rPr lang="en-US" altLang="ja-JP" sz="800" dirty="0">
                <a:solidFill>
                  <a:srgbClr val="D99694"/>
                </a:solidFill>
              </a:rPr>
            </a:br>
            <a:r>
              <a:rPr lang="ja-JP" altLang="en-US" sz="800" dirty="0">
                <a:solidFill>
                  <a:srgbClr val="D99694"/>
                </a:solidFill>
              </a:rPr>
              <a:t>　　　　　　　〇〇千円</a:t>
            </a:r>
            <a:r>
              <a:rPr lang="en-US" altLang="ja-JP" sz="800" dirty="0">
                <a:solidFill>
                  <a:srgbClr val="D99694"/>
                </a:solidFill>
              </a:rPr>
              <a:t>×</a:t>
            </a:r>
            <a:r>
              <a:rPr lang="ja-JP" altLang="en-US" sz="800" dirty="0">
                <a:solidFill>
                  <a:srgbClr val="D99694"/>
                </a:solidFill>
              </a:rPr>
              <a:t>〇回</a:t>
            </a:r>
            <a:endParaRPr lang="en-US" altLang="ja-JP" sz="800" dirty="0">
              <a:solidFill>
                <a:srgbClr val="D99694"/>
              </a:solidFill>
            </a:endParaRPr>
          </a:p>
          <a:p>
            <a:r>
              <a:rPr lang="ja-JP" altLang="en-US" sz="800" dirty="0">
                <a:solidFill>
                  <a:srgbClr val="D99694"/>
                </a:solidFill>
              </a:rPr>
              <a:t>・ｻｰﾊﾞｰﾚﾝﾀﾙ代</a:t>
            </a:r>
            <a:endParaRPr lang="en-US" altLang="ja-JP" sz="800" dirty="0">
              <a:solidFill>
                <a:srgbClr val="D99694"/>
              </a:solidFill>
            </a:endParaRPr>
          </a:p>
          <a:p>
            <a:r>
              <a:rPr lang="ja-JP" altLang="en-US" sz="800" dirty="0">
                <a:solidFill>
                  <a:srgbClr val="D99694"/>
                </a:solidFill>
              </a:rPr>
              <a:t>　　　　　　　〇〇千円</a:t>
            </a:r>
            <a:r>
              <a:rPr lang="en-US" altLang="ja-JP" sz="800" dirty="0">
                <a:solidFill>
                  <a:srgbClr val="D99694"/>
                </a:solidFill>
              </a:rPr>
              <a:t>×</a:t>
            </a:r>
            <a:r>
              <a:rPr lang="ja-JP" altLang="en-US" sz="800" dirty="0">
                <a:solidFill>
                  <a:srgbClr val="D99694"/>
                </a:solidFill>
              </a:rPr>
              <a:t>〇月</a:t>
            </a:r>
            <a:endParaRPr lang="en-US" altLang="ja-JP" sz="800" dirty="0">
              <a:solidFill>
                <a:srgbClr val="D99694"/>
              </a:solidFill>
            </a:endParaRPr>
          </a:p>
          <a:p>
            <a:endParaRPr lang="en-US" altLang="ja-JP" sz="800" dirty="0">
              <a:solidFill>
                <a:srgbClr val="D99694"/>
              </a:solidFill>
            </a:endParaRPr>
          </a:p>
          <a:p>
            <a:endParaRPr lang="en-US" altLang="ja-JP" sz="800" dirty="0">
              <a:solidFill>
                <a:srgbClr val="D99694"/>
              </a:solidFill>
            </a:endParaRPr>
          </a:p>
          <a:p>
            <a:endParaRPr lang="en-US" altLang="ja-JP" sz="800" dirty="0">
              <a:solidFill>
                <a:srgbClr val="D99694"/>
              </a:solidFill>
            </a:endParaRPr>
          </a:p>
          <a:p>
            <a:endParaRPr lang="en-US" altLang="ja-JP" sz="800" dirty="0">
              <a:solidFill>
                <a:srgbClr val="D99694"/>
              </a:solidFill>
            </a:endParaRPr>
          </a:p>
          <a:p>
            <a:r>
              <a:rPr lang="ja-JP" altLang="en-US" sz="800" dirty="0">
                <a:solidFill>
                  <a:srgbClr val="D99694"/>
                </a:solidFill>
              </a:rPr>
              <a:t>　　　　　　　　　　　合計〇〇〇円</a:t>
            </a:r>
            <a:endParaRPr lang="en-US" altLang="ja-JP" sz="800" dirty="0">
              <a:solidFill>
                <a:srgbClr val="D99694"/>
              </a:solidFill>
            </a:endParaRPr>
          </a:p>
          <a:p>
            <a:pPr lvl="0"/>
            <a:endParaRPr lang="ja-JP" altLang="en-US" sz="800" dirty="0">
              <a:solidFill>
                <a:srgbClr val="118BB2"/>
              </a:solidFill>
            </a:endParaRPr>
          </a:p>
        </p:txBody>
      </p:sp>
      <p:sp>
        <p:nvSpPr>
          <p:cNvPr id="12" name="正方形/長方形 11"/>
          <p:cNvSpPr/>
          <p:nvPr/>
        </p:nvSpPr>
        <p:spPr>
          <a:xfrm>
            <a:off x="3686263" y="4826942"/>
            <a:ext cx="1980000" cy="1194345"/>
          </a:xfrm>
          <a:prstGeom prst="rect">
            <a:avLst/>
          </a:prstGeom>
          <a:noFill/>
          <a:ln w="28575">
            <a:solidFill>
              <a:srgbClr val="D99694"/>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D99694"/>
                </a:solidFill>
              </a:rPr>
              <a:t>◆通信運搬費</a:t>
            </a:r>
            <a:endParaRPr lang="en-US" altLang="ja-JP" sz="800" u="sng" dirty="0">
              <a:solidFill>
                <a:srgbClr val="D99694"/>
              </a:solidFill>
            </a:endParaRPr>
          </a:p>
          <a:p>
            <a:pPr lvl="0"/>
            <a:r>
              <a:rPr lang="ja-JP" altLang="en-US" sz="800" dirty="0">
                <a:solidFill>
                  <a:srgbClr val="D99694"/>
                </a:solidFill>
              </a:rPr>
              <a:t>・報告書郵送費　　〇円</a:t>
            </a:r>
            <a:r>
              <a:rPr lang="en-US" altLang="ja-JP" sz="800" dirty="0">
                <a:solidFill>
                  <a:srgbClr val="D99694"/>
                </a:solidFill>
              </a:rPr>
              <a:t>×</a:t>
            </a:r>
            <a:r>
              <a:rPr lang="ja-JP" altLang="en-US" sz="800" dirty="0">
                <a:solidFill>
                  <a:srgbClr val="D99694"/>
                </a:solidFill>
              </a:rPr>
              <a:t>〇箇所</a:t>
            </a:r>
            <a:endParaRPr lang="en-US" altLang="ja-JP" sz="800" dirty="0">
              <a:solidFill>
                <a:srgbClr val="D99694"/>
              </a:solidFill>
            </a:endParaRPr>
          </a:p>
          <a:p>
            <a:pPr lvl="0"/>
            <a:r>
              <a:rPr lang="ja-JP" altLang="en-US" sz="800" dirty="0">
                <a:solidFill>
                  <a:srgbClr val="D99694"/>
                </a:solidFill>
              </a:rPr>
              <a:t>・実証講座案内郵送　〇円</a:t>
            </a:r>
            <a:r>
              <a:rPr lang="en-US" altLang="ja-JP" sz="800" dirty="0">
                <a:solidFill>
                  <a:srgbClr val="D99694"/>
                </a:solidFill>
              </a:rPr>
              <a:t>×</a:t>
            </a:r>
            <a:r>
              <a:rPr lang="ja-JP" altLang="en-US" sz="800" dirty="0">
                <a:solidFill>
                  <a:srgbClr val="D99694"/>
                </a:solidFill>
              </a:rPr>
              <a:t>〇箇所</a:t>
            </a:r>
            <a:endParaRPr lang="en-US" altLang="ja-JP" sz="800" dirty="0">
              <a:solidFill>
                <a:srgbClr val="D99694"/>
              </a:solidFill>
            </a:endParaRPr>
          </a:p>
          <a:p>
            <a:pPr lvl="0"/>
            <a:r>
              <a:rPr lang="ja-JP" altLang="en-US" sz="800" dirty="0">
                <a:solidFill>
                  <a:srgbClr val="D99694"/>
                </a:solidFill>
              </a:rPr>
              <a:t>　</a:t>
            </a:r>
            <a:endParaRPr lang="en-US" altLang="ja-JP" sz="800" dirty="0">
              <a:solidFill>
                <a:srgbClr val="D99694"/>
              </a:solidFill>
            </a:endParaRPr>
          </a:p>
          <a:p>
            <a:pPr lvl="0"/>
            <a:endParaRPr lang="en-US" altLang="ja-JP" sz="800" dirty="0">
              <a:solidFill>
                <a:srgbClr val="D99694"/>
              </a:solidFill>
            </a:endParaRPr>
          </a:p>
          <a:p>
            <a:pPr lvl="0"/>
            <a:endParaRPr lang="en-US" altLang="ja-JP" sz="800" dirty="0">
              <a:solidFill>
                <a:srgbClr val="D99694"/>
              </a:solidFill>
            </a:endParaRPr>
          </a:p>
          <a:p>
            <a:pPr lvl="0"/>
            <a:r>
              <a:rPr lang="ja-JP" altLang="en-US" sz="800" dirty="0">
                <a:solidFill>
                  <a:srgbClr val="D99694"/>
                </a:solidFill>
              </a:rPr>
              <a:t>　</a:t>
            </a:r>
            <a:endParaRPr lang="en-US" altLang="ja-JP" sz="800" dirty="0">
              <a:solidFill>
                <a:srgbClr val="D99694"/>
              </a:solidFill>
            </a:endParaRPr>
          </a:p>
          <a:p>
            <a:pPr lvl="0"/>
            <a:r>
              <a:rPr lang="ja-JP" altLang="en-US" sz="800" dirty="0">
                <a:solidFill>
                  <a:srgbClr val="D99694"/>
                </a:solidFill>
              </a:rPr>
              <a:t>　　　　　　　　　　　　合計〇〇円</a:t>
            </a:r>
          </a:p>
        </p:txBody>
      </p:sp>
      <p:sp>
        <p:nvSpPr>
          <p:cNvPr id="13" name="正方形/長方形 12"/>
          <p:cNvSpPr/>
          <p:nvPr/>
        </p:nvSpPr>
        <p:spPr>
          <a:xfrm>
            <a:off x="5741129" y="715829"/>
            <a:ext cx="1980000" cy="1980000"/>
          </a:xfrm>
          <a:prstGeom prst="rect">
            <a:avLst/>
          </a:prstGeom>
          <a:noFill/>
          <a:ln w="28575">
            <a:solidFill>
              <a:srgbClr val="D99694"/>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u="sng" dirty="0">
                <a:solidFill>
                  <a:srgbClr val="D99694"/>
                </a:solidFill>
              </a:rPr>
              <a:t>◆諸謝金</a:t>
            </a:r>
            <a:endParaRPr lang="en-US" altLang="ja-JP" sz="800" u="sng" dirty="0">
              <a:solidFill>
                <a:srgbClr val="D99694"/>
              </a:solidFill>
            </a:endParaRPr>
          </a:p>
          <a:p>
            <a:r>
              <a:rPr lang="ja-JP" altLang="en-US" sz="800" dirty="0">
                <a:solidFill>
                  <a:srgbClr val="D99694"/>
                </a:solidFill>
              </a:rPr>
              <a:t>・企画推進委員会謝金</a:t>
            </a:r>
            <a:br>
              <a:rPr lang="en-US" altLang="ja-JP" sz="800" dirty="0">
                <a:solidFill>
                  <a:srgbClr val="D99694"/>
                </a:solidFill>
              </a:rPr>
            </a:br>
            <a:r>
              <a:rPr lang="ja-JP" altLang="en-US" sz="800" dirty="0">
                <a:solidFill>
                  <a:srgbClr val="D99694"/>
                </a:solidFill>
              </a:rPr>
              <a:t>　　　　　〇千円</a:t>
            </a:r>
            <a:r>
              <a:rPr lang="en-US" altLang="ja-JP" sz="800" dirty="0">
                <a:solidFill>
                  <a:srgbClr val="D99694"/>
                </a:solidFill>
              </a:rPr>
              <a:t>×</a:t>
            </a:r>
            <a:r>
              <a:rPr lang="ja-JP" altLang="en-US" sz="800" dirty="0">
                <a:solidFill>
                  <a:srgbClr val="D99694"/>
                </a:solidFill>
              </a:rPr>
              <a:t>〇人</a:t>
            </a:r>
            <a:r>
              <a:rPr lang="en-US" altLang="ja-JP" sz="800" dirty="0">
                <a:solidFill>
                  <a:srgbClr val="D99694"/>
                </a:solidFill>
              </a:rPr>
              <a:t>×</a:t>
            </a:r>
            <a:r>
              <a:rPr lang="ja-JP" altLang="en-US" sz="800" dirty="0">
                <a:solidFill>
                  <a:srgbClr val="D99694"/>
                </a:solidFill>
              </a:rPr>
              <a:t>〇回</a:t>
            </a:r>
            <a:endParaRPr lang="en-US" altLang="ja-JP" sz="800" dirty="0">
              <a:solidFill>
                <a:srgbClr val="D99694"/>
              </a:solidFill>
            </a:endParaRPr>
          </a:p>
          <a:p>
            <a:r>
              <a:rPr lang="ja-JP" altLang="en-US" sz="800" dirty="0">
                <a:solidFill>
                  <a:srgbClr val="D99694"/>
                </a:solidFill>
              </a:rPr>
              <a:t>・ﾌﾟﾛｸﾞﾗﾑ開発分科会</a:t>
            </a:r>
            <a:br>
              <a:rPr lang="en-US" altLang="ja-JP" sz="800" dirty="0">
                <a:solidFill>
                  <a:srgbClr val="D99694"/>
                </a:solidFill>
              </a:rPr>
            </a:br>
            <a:r>
              <a:rPr lang="ja-JP" altLang="en-US" sz="800" dirty="0">
                <a:solidFill>
                  <a:srgbClr val="D99694"/>
                </a:solidFill>
              </a:rPr>
              <a:t>　　　　　〇千円</a:t>
            </a:r>
            <a:r>
              <a:rPr lang="en-US" altLang="ja-JP" sz="800" dirty="0">
                <a:solidFill>
                  <a:srgbClr val="D99694"/>
                </a:solidFill>
              </a:rPr>
              <a:t>×</a:t>
            </a:r>
            <a:r>
              <a:rPr lang="ja-JP" altLang="en-US" sz="800" dirty="0">
                <a:solidFill>
                  <a:srgbClr val="D99694"/>
                </a:solidFill>
              </a:rPr>
              <a:t>〇人</a:t>
            </a:r>
            <a:r>
              <a:rPr lang="en-US" altLang="ja-JP" sz="800" dirty="0">
                <a:solidFill>
                  <a:srgbClr val="D99694"/>
                </a:solidFill>
              </a:rPr>
              <a:t>×</a:t>
            </a:r>
            <a:r>
              <a:rPr lang="ja-JP" altLang="en-US" sz="800" dirty="0">
                <a:solidFill>
                  <a:srgbClr val="D99694"/>
                </a:solidFill>
              </a:rPr>
              <a:t>〇回</a:t>
            </a:r>
            <a:endParaRPr lang="en-US" altLang="ja-JP" sz="800" dirty="0">
              <a:solidFill>
                <a:srgbClr val="D99694"/>
              </a:solidFill>
            </a:endParaRPr>
          </a:p>
          <a:p>
            <a:r>
              <a:rPr lang="ja-JP" altLang="en-US" sz="800" dirty="0">
                <a:solidFill>
                  <a:srgbClr val="D99694"/>
                </a:solidFill>
              </a:rPr>
              <a:t>・実証講座分科会</a:t>
            </a:r>
            <a:br>
              <a:rPr lang="en-US" altLang="ja-JP" sz="800" dirty="0">
                <a:solidFill>
                  <a:srgbClr val="D99694"/>
                </a:solidFill>
              </a:rPr>
            </a:br>
            <a:r>
              <a:rPr lang="ja-JP" altLang="en-US" sz="800" dirty="0">
                <a:solidFill>
                  <a:srgbClr val="D99694"/>
                </a:solidFill>
              </a:rPr>
              <a:t>　　　　　〇千円</a:t>
            </a:r>
            <a:r>
              <a:rPr lang="en-US" altLang="ja-JP" sz="800" dirty="0">
                <a:solidFill>
                  <a:srgbClr val="D99694"/>
                </a:solidFill>
              </a:rPr>
              <a:t>×</a:t>
            </a:r>
            <a:r>
              <a:rPr lang="ja-JP" altLang="en-US" sz="800" dirty="0">
                <a:solidFill>
                  <a:srgbClr val="D99694"/>
                </a:solidFill>
              </a:rPr>
              <a:t>〇人</a:t>
            </a:r>
            <a:r>
              <a:rPr lang="en-US" altLang="ja-JP" sz="800" dirty="0">
                <a:solidFill>
                  <a:srgbClr val="D99694"/>
                </a:solidFill>
              </a:rPr>
              <a:t>×</a:t>
            </a:r>
            <a:r>
              <a:rPr lang="ja-JP" altLang="en-US" sz="800" dirty="0">
                <a:solidFill>
                  <a:srgbClr val="D99694"/>
                </a:solidFill>
              </a:rPr>
              <a:t>〇回</a:t>
            </a:r>
            <a:endParaRPr lang="en-US" altLang="ja-JP" sz="800" dirty="0">
              <a:solidFill>
                <a:srgbClr val="D99694"/>
              </a:solidFill>
            </a:endParaRPr>
          </a:p>
          <a:p>
            <a:endParaRPr lang="en-US" altLang="ja-JP" sz="800" dirty="0">
              <a:solidFill>
                <a:srgbClr val="D99694"/>
              </a:solidFill>
            </a:endParaRPr>
          </a:p>
          <a:p>
            <a:endParaRPr lang="en-US" altLang="ja-JP" sz="800" dirty="0">
              <a:solidFill>
                <a:srgbClr val="D99694"/>
              </a:solidFill>
            </a:endParaRPr>
          </a:p>
          <a:p>
            <a:endParaRPr lang="en-US" altLang="ja-JP" sz="800" dirty="0">
              <a:solidFill>
                <a:srgbClr val="D99694"/>
              </a:solidFill>
            </a:endParaRPr>
          </a:p>
          <a:p>
            <a:endParaRPr lang="en-US" altLang="ja-JP" sz="800" dirty="0">
              <a:solidFill>
                <a:srgbClr val="D99694"/>
              </a:solidFill>
            </a:endParaRPr>
          </a:p>
          <a:p>
            <a:endParaRPr lang="en-US" altLang="ja-JP" sz="800" dirty="0">
              <a:solidFill>
                <a:srgbClr val="D99694"/>
              </a:solidFill>
            </a:endParaRPr>
          </a:p>
          <a:p>
            <a:r>
              <a:rPr lang="ja-JP" altLang="en-US" sz="800" dirty="0">
                <a:solidFill>
                  <a:srgbClr val="D99694"/>
                </a:solidFill>
              </a:rPr>
              <a:t>　　</a:t>
            </a:r>
            <a:endParaRPr lang="en-US" altLang="ja-JP" sz="800" dirty="0">
              <a:solidFill>
                <a:srgbClr val="D99694"/>
              </a:solidFill>
            </a:endParaRPr>
          </a:p>
          <a:p>
            <a:r>
              <a:rPr lang="ja-JP" altLang="en-US" sz="800" dirty="0">
                <a:solidFill>
                  <a:srgbClr val="D99694"/>
                </a:solidFill>
              </a:rPr>
              <a:t>　　　　　　　　　　　合計〇〇〇円</a:t>
            </a:r>
            <a:endParaRPr lang="en-US" altLang="ja-JP" sz="800" dirty="0">
              <a:solidFill>
                <a:srgbClr val="D99694"/>
              </a:solidFill>
            </a:endParaRPr>
          </a:p>
        </p:txBody>
      </p:sp>
      <p:sp>
        <p:nvSpPr>
          <p:cNvPr id="14" name="正方形/長方形 13"/>
          <p:cNvSpPr/>
          <p:nvPr/>
        </p:nvSpPr>
        <p:spPr>
          <a:xfrm>
            <a:off x="5741129" y="2760994"/>
            <a:ext cx="1980000" cy="1980000"/>
          </a:xfrm>
          <a:prstGeom prst="rect">
            <a:avLst/>
          </a:prstGeom>
          <a:noFill/>
          <a:ln w="28575">
            <a:solidFill>
              <a:srgbClr val="D99694"/>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D99694"/>
                </a:solidFill>
              </a:rPr>
              <a:t>◆消耗品費</a:t>
            </a:r>
            <a:endParaRPr kumimoji="1" lang="en-US" altLang="ja-JP" sz="800" u="sng" dirty="0">
              <a:solidFill>
                <a:srgbClr val="D99694"/>
              </a:solidFill>
            </a:endParaRPr>
          </a:p>
          <a:p>
            <a:r>
              <a:rPr kumimoji="1" lang="ja-JP" altLang="en-US" sz="800" dirty="0">
                <a:solidFill>
                  <a:srgbClr val="D99694"/>
                </a:solidFill>
              </a:rPr>
              <a:t>・ﾎﾞｰﾙﾍﾟﾝ</a:t>
            </a:r>
            <a:r>
              <a:rPr lang="ja-JP" altLang="en-US" sz="800" dirty="0">
                <a:solidFill>
                  <a:srgbClr val="D99694"/>
                </a:solidFill>
              </a:rPr>
              <a:t>　　　〇百円</a:t>
            </a:r>
            <a:r>
              <a:rPr lang="en-US" altLang="ja-JP" sz="800" dirty="0">
                <a:solidFill>
                  <a:srgbClr val="D99694"/>
                </a:solidFill>
              </a:rPr>
              <a:t>×</a:t>
            </a:r>
            <a:r>
              <a:rPr lang="ja-JP" altLang="en-US" sz="800" dirty="0">
                <a:solidFill>
                  <a:srgbClr val="D99694"/>
                </a:solidFill>
              </a:rPr>
              <a:t>〇本</a:t>
            </a:r>
            <a:endParaRPr lang="en-US" altLang="ja-JP" sz="800" dirty="0">
              <a:solidFill>
                <a:srgbClr val="D99694"/>
              </a:solidFill>
            </a:endParaRPr>
          </a:p>
          <a:p>
            <a:r>
              <a:rPr kumimoji="1" lang="ja-JP" altLang="en-US" sz="800" dirty="0">
                <a:solidFill>
                  <a:srgbClr val="D99694"/>
                </a:solidFill>
              </a:rPr>
              <a:t>・ﾊｰﾄﾞﾌｧｲﾙ　〇千円</a:t>
            </a:r>
            <a:r>
              <a:rPr kumimoji="1" lang="en-US" altLang="ja-JP" sz="800" dirty="0">
                <a:solidFill>
                  <a:srgbClr val="D99694"/>
                </a:solidFill>
              </a:rPr>
              <a:t>×</a:t>
            </a:r>
            <a:r>
              <a:rPr kumimoji="1" lang="ja-JP" altLang="en-US" sz="800" dirty="0">
                <a:solidFill>
                  <a:srgbClr val="D99694"/>
                </a:solidFill>
              </a:rPr>
              <a:t>〇冊</a:t>
            </a:r>
            <a:endParaRPr kumimoji="1" lang="en-US" altLang="ja-JP" sz="800" dirty="0">
              <a:solidFill>
                <a:srgbClr val="D99694"/>
              </a:solidFill>
            </a:endParaRPr>
          </a:p>
          <a:p>
            <a:r>
              <a:rPr kumimoji="1" lang="ja-JP" altLang="en-US" sz="800" dirty="0">
                <a:solidFill>
                  <a:srgbClr val="D99694"/>
                </a:solidFill>
              </a:rPr>
              <a:t>・</a:t>
            </a:r>
            <a:endParaRPr kumimoji="1" lang="en-US" altLang="ja-JP" sz="800" dirty="0">
              <a:solidFill>
                <a:srgbClr val="D99694"/>
              </a:solidFill>
            </a:endParaRPr>
          </a:p>
          <a:p>
            <a:r>
              <a:rPr lang="ja-JP" altLang="en-US" sz="800" dirty="0">
                <a:solidFill>
                  <a:srgbClr val="D99694"/>
                </a:solidFill>
              </a:rPr>
              <a:t>・</a:t>
            </a:r>
            <a:endParaRPr lang="en-US" altLang="ja-JP" sz="800" dirty="0">
              <a:solidFill>
                <a:srgbClr val="D99694"/>
              </a:solidFill>
            </a:endParaRPr>
          </a:p>
          <a:p>
            <a:endParaRPr kumimoji="1" lang="en-US" altLang="ja-JP" sz="800" dirty="0">
              <a:solidFill>
                <a:srgbClr val="D99694"/>
              </a:solidFill>
            </a:endParaRPr>
          </a:p>
          <a:p>
            <a:endParaRPr lang="en-US" altLang="ja-JP" sz="800" dirty="0">
              <a:solidFill>
                <a:srgbClr val="D99694"/>
              </a:solidFill>
            </a:endParaRPr>
          </a:p>
          <a:p>
            <a:endParaRPr kumimoji="1" lang="en-US" altLang="ja-JP" sz="800" dirty="0">
              <a:solidFill>
                <a:srgbClr val="D99694"/>
              </a:solidFill>
            </a:endParaRPr>
          </a:p>
          <a:p>
            <a:endParaRPr lang="en-US" altLang="ja-JP" sz="800" dirty="0">
              <a:solidFill>
                <a:srgbClr val="D99694"/>
              </a:solidFill>
            </a:endParaRPr>
          </a:p>
          <a:p>
            <a:endParaRPr kumimoji="1" lang="en-US" altLang="ja-JP" sz="800" dirty="0">
              <a:solidFill>
                <a:srgbClr val="D99694"/>
              </a:solidFill>
            </a:endParaRPr>
          </a:p>
          <a:p>
            <a:endParaRPr lang="en-US" altLang="ja-JP" sz="800" dirty="0">
              <a:solidFill>
                <a:srgbClr val="D99694"/>
              </a:solidFill>
            </a:endParaRPr>
          </a:p>
          <a:p>
            <a:endParaRPr lang="en-US" altLang="ja-JP" sz="800" dirty="0">
              <a:solidFill>
                <a:srgbClr val="D99694"/>
              </a:solidFill>
            </a:endParaRPr>
          </a:p>
          <a:p>
            <a:endParaRPr lang="en-US" altLang="ja-JP" sz="800" dirty="0">
              <a:solidFill>
                <a:srgbClr val="D99694"/>
              </a:solidFill>
            </a:endParaRPr>
          </a:p>
          <a:p>
            <a:r>
              <a:rPr kumimoji="1" lang="ja-JP" altLang="en-US" sz="800" dirty="0">
                <a:solidFill>
                  <a:srgbClr val="D99694"/>
                </a:solidFill>
              </a:rPr>
              <a:t>　　　　　　　　　　　　合計〇〇円　　　　　</a:t>
            </a:r>
          </a:p>
        </p:txBody>
      </p:sp>
      <p:sp>
        <p:nvSpPr>
          <p:cNvPr id="15" name="正方形/長方形 14"/>
          <p:cNvSpPr/>
          <p:nvPr/>
        </p:nvSpPr>
        <p:spPr>
          <a:xfrm>
            <a:off x="5741129" y="4813127"/>
            <a:ext cx="1980000" cy="1980000"/>
          </a:xfrm>
          <a:prstGeom prst="rect">
            <a:avLst/>
          </a:prstGeom>
          <a:noFill/>
          <a:ln w="28575">
            <a:solidFill>
              <a:srgbClr val="D99694"/>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D99694"/>
                </a:solidFill>
              </a:rPr>
              <a:t>◆雑役務費</a:t>
            </a:r>
            <a:endParaRPr lang="en-US" altLang="ja-JP" sz="800" u="sng" dirty="0">
              <a:solidFill>
                <a:srgbClr val="D99694"/>
              </a:solidFill>
            </a:endParaRPr>
          </a:p>
          <a:p>
            <a:pPr lvl="0"/>
            <a:r>
              <a:rPr lang="ja-JP" altLang="en-US" sz="800" dirty="0">
                <a:solidFill>
                  <a:srgbClr val="D99694"/>
                </a:solidFill>
              </a:rPr>
              <a:t>・</a:t>
            </a:r>
            <a:r>
              <a:rPr lang="en-US" altLang="ja-JP" sz="800" dirty="0">
                <a:solidFill>
                  <a:srgbClr val="D99694"/>
                </a:solidFill>
              </a:rPr>
              <a:t>Web</a:t>
            </a:r>
            <a:r>
              <a:rPr lang="ja-JP" altLang="en-US" sz="800" dirty="0">
                <a:solidFill>
                  <a:srgbClr val="D99694"/>
                </a:solidFill>
              </a:rPr>
              <a:t>ｻｲﾄ構築　　〇〇〇円</a:t>
            </a:r>
            <a:endParaRPr lang="en-US" altLang="ja-JP" sz="800" dirty="0">
              <a:solidFill>
                <a:srgbClr val="D99694"/>
              </a:solidFill>
            </a:endParaRPr>
          </a:p>
          <a:p>
            <a:pPr lvl="0"/>
            <a:r>
              <a:rPr lang="ja-JP" altLang="en-US" sz="800" dirty="0">
                <a:solidFill>
                  <a:srgbClr val="D99694"/>
                </a:solidFill>
              </a:rPr>
              <a:t>・報告書印刷費　 　〇〇〇円</a:t>
            </a:r>
            <a:endParaRPr lang="en-US" altLang="ja-JP" sz="800" dirty="0">
              <a:solidFill>
                <a:srgbClr val="D99694"/>
              </a:solidFill>
            </a:endParaRPr>
          </a:p>
          <a:p>
            <a:pPr lvl="0"/>
            <a:r>
              <a:rPr lang="ja-JP" altLang="en-US" sz="800" dirty="0">
                <a:solidFill>
                  <a:srgbClr val="D99694"/>
                </a:solidFill>
              </a:rPr>
              <a:t>・事務職員派遣　　</a:t>
            </a:r>
            <a:endParaRPr lang="en-US" altLang="ja-JP" sz="800" dirty="0">
              <a:solidFill>
                <a:srgbClr val="D99694"/>
              </a:solidFill>
            </a:endParaRPr>
          </a:p>
          <a:p>
            <a:pPr lvl="0"/>
            <a:r>
              <a:rPr lang="ja-JP" altLang="en-US" sz="800" dirty="0">
                <a:solidFill>
                  <a:srgbClr val="D99694"/>
                </a:solidFill>
              </a:rPr>
              <a:t>　　　　〇〇〇円</a:t>
            </a:r>
            <a:r>
              <a:rPr lang="en-US" altLang="ja-JP" sz="800" dirty="0">
                <a:solidFill>
                  <a:srgbClr val="D99694"/>
                </a:solidFill>
              </a:rPr>
              <a:t>×20</a:t>
            </a:r>
            <a:r>
              <a:rPr lang="ja-JP" altLang="en-US" sz="800" dirty="0">
                <a:solidFill>
                  <a:srgbClr val="D99694"/>
                </a:solidFill>
              </a:rPr>
              <a:t>日</a:t>
            </a:r>
            <a:r>
              <a:rPr lang="en-US" altLang="ja-JP" sz="800" dirty="0">
                <a:solidFill>
                  <a:srgbClr val="D99694"/>
                </a:solidFill>
              </a:rPr>
              <a:t>×</a:t>
            </a:r>
            <a:r>
              <a:rPr lang="ja-JP" altLang="en-US" sz="800" dirty="0">
                <a:solidFill>
                  <a:srgbClr val="D99694"/>
                </a:solidFill>
              </a:rPr>
              <a:t>〇月</a:t>
            </a:r>
            <a:endParaRPr lang="en-US" altLang="ja-JP" sz="800" dirty="0">
              <a:solidFill>
                <a:srgbClr val="D99694"/>
              </a:solidFill>
            </a:endParaRPr>
          </a:p>
        </p:txBody>
      </p:sp>
      <p:sp>
        <p:nvSpPr>
          <p:cNvPr id="16" name="正方形/長方形 15"/>
          <p:cNvSpPr/>
          <p:nvPr/>
        </p:nvSpPr>
        <p:spPr>
          <a:xfrm>
            <a:off x="7809850" y="715829"/>
            <a:ext cx="1980000" cy="1980000"/>
          </a:xfrm>
          <a:prstGeom prst="rect">
            <a:avLst/>
          </a:prstGeom>
          <a:noFill/>
          <a:ln w="28575">
            <a:solidFill>
              <a:srgbClr val="D99694"/>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u="sng" dirty="0">
                <a:solidFill>
                  <a:srgbClr val="D99694"/>
                </a:solidFill>
              </a:rPr>
              <a:t>◆旅費</a:t>
            </a:r>
            <a:endParaRPr lang="en-US" altLang="ja-JP" sz="800" u="sng" dirty="0">
              <a:solidFill>
                <a:srgbClr val="D99694"/>
              </a:solidFill>
            </a:endParaRPr>
          </a:p>
          <a:p>
            <a:r>
              <a:rPr lang="ja-JP" altLang="en-US" sz="800" dirty="0">
                <a:solidFill>
                  <a:srgbClr val="D99694"/>
                </a:solidFill>
              </a:rPr>
              <a:t>・企画推進委員会実施旅費</a:t>
            </a:r>
            <a:br>
              <a:rPr lang="en-US" altLang="ja-JP" sz="800" dirty="0">
                <a:solidFill>
                  <a:srgbClr val="D99694"/>
                </a:solidFill>
              </a:rPr>
            </a:br>
            <a:r>
              <a:rPr lang="ja-JP" altLang="en-US" sz="800" dirty="0">
                <a:solidFill>
                  <a:srgbClr val="D99694"/>
                </a:solidFill>
              </a:rPr>
              <a:t>　　　　　　　　〇〇千円</a:t>
            </a:r>
            <a:r>
              <a:rPr lang="en-US" altLang="ja-JP" sz="800" dirty="0">
                <a:solidFill>
                  <a:srgbClr val="D99694"/>
                </a:solidFill>
              </a:rPr>
              <a:t>×</a:t>
            </a:r>
            <a:r>
              <a:rPr lang="ja-JP" altLang="en-US" sz="800" dirty="0">
                <a:solidFill>
                  <a:srgbClr val="D99694"/>
                </a:solidFill>
              </a:rPr>
              <a:t>〇回</a:t>
            </a:r>
            <a:endParaRPr lang="en-US" altLang="ja-JP" sz="800" dirty="0">
              <a:solidFill>
                <a:srgbClr val="D99694"/>
              </a:solidFill>
            </a:endParaRPr>
          </a:p>
          <a:p>
            <a:r>
              <a:rPr lang="ja-JP" altLang="en-US" sz="800" dirty="0">
                <a:solidFill>
                  <a:srgbClr val="D99694"/>
                </a:solidFill>
              </a:rPr>
              <a:t>・ﾌﾟﾛｸﾞﾗﾑ開発分科会旅費</a:t>
            </a:r>
            <a:br>
              <a:rPr lang="en-US" altLang="ja-JP" sz="800" dirty="0">
                <a:solidFill>
                  <a:srgbClr val="D99694"/>
                </a:solidFill>
              </a:rPr>
            </a:br>
            <a:r>
              <a:rPr lang="ja-JP" altLang="en-US" sz="800" dirty="0">
                <a:solidFill>
                  <a:srgbClr val="D99694"/>
                </a:solidFill>
              </a:rPr>
              <a:t>　　　　　　　　〇〇千円</a:t>
            </a:r>
            <a:r>
              <a:rPr lang="en-US" altLang="ja-JP" sz="800" dirty="0">
                <a:solidFill>
                  <a:srgbClr val="D99694"/>
                </a:solidFill>
              </a:rPr>
              <a:t>×</a:t>
            </a:r>
            <a:r>
              <a:rPr lang="ja-JP" altLang="en-US" sz="800" dirty="0">
                <a:solidFill>
                  <a:srgbClr val="D99694"/>
                </a:solidFill>
              </a:rPr>
              <a:t>〇回</a:t>
            </a:r>
            <a:endParaRPr lang="en-US" altLang="ja-JP" sz="800" dirty="0">
              <a:solidFill>
                <a:srgbClr val="D99694"/>
              </a:solidFill>
            </a:endParaRPr>
          </a:p>
          <a:p>
            <a:r>
              <a:rPr lang="ja-JP" altLang="en-US" sz="800" dirty="0">
                <a:solidFill>
                  <a:srgbClr val="D99694"/>
                </a:solidFill>
              </a:rPr>
              <a:t>・実証講座分科会旅費</a:t>
            </a:r>
            <a:br>
              <a:rPr lang="en-US" altLang="ja-JP" sz="800" dirty="0">
                <a:solidFill>
                  <a:srgbClr val="D99694"/>
                </a:solidFill>
              </a:rPr>
            </a:br>
            <a:r>
              <a:rPr lang="ja-JP" altLang="en-US" sz="800" dirty="0">
                <a:solidFill>
                  <a:srgbClr val="D99694"/>
                </a:solidFill>
              </a:rPr>
              <a:t>　　　　　　　　〇〇千円</a:t>
            </a:r>
            <a:r>
              <a:rPr lang="en-US" altLang="ja-JP" sz="800" dirty="0">
                <a:solidFill>
                  <a:srgbClr val="D99694"/>
                </a:solidFill>
              </a:rPr>
              <a:t>×</a:t>
            </a:r>
            <a:r>
              <a:rPr lang="ja-JP" altLang="en-US" sz="800" dirty="0">
                <a:solidFill>
                  <a:srgbClr val="D99694"/>
                </a:solidFill>
              </a:rPr>
              <a:t>〇回</a:t>
            </a:r>
            <a:endParaRPr lang="en-US" altLang="ja-JP" sz="800" dirty="0">
              <a:solidFill>
                <a:srgbClr val="D99694"/>
              </a:solidFill>
            </a:endParaRPr>
          </a:p>
          <a:p>
            <a:endParaRPr lang="en-US" altLang="ja-JP" sz="800" dirty="0">
              <a:solidFill>
                <a:srgbClr val="D99694"/>
              </a:solidFill>
            </a:endParaRPr>
          </a:p>
          <a:p>
            <a:endParaRPr lang="en-US" altLang="ja-JP" sz="800" dirty="0">
              <a:solidFill>
                <a:srgbClr val="D99694"/>
              </a:solidFill>
            </a:endParaRPr>
          </a:p>
          <a:p>
            <a:endParaRPr lang="en-US" altLang="ja-JP" sz="800" dirty="0">
              <a:solidFill>
                <a:srgbClr val="D99694"/>
              </a:solidFill>
            </a:endParaRPr>
          </a:p>
          <a:p>
            <a:endParaRPr lang="en-US" altLang="ja-JP" sz="800" dirty="0">
              <a:solidFill>
                <a:srgbClr val="D99694"/>
              </a:solidFill>
            </a:endParaRPr>
          </a:p>
          <a:p>
            <a:endParaRPr lang="en-US" altLang="ja-JP" sz="800" dirty="0">
              <a:solidFill>
                <a:srgbClr val="D99694"/>
              </a:solidFill>
            </a:endParaRPr>
          </a:p>
          <a:p>
            <a:endParaRPr lang="en-US" altLang="ja-JP" sz="800" dirty="0">
              <a:solidFill>
                <a:srgbClr val="D99694"/>
              </a:solidFill>
            </a:endParaRPr>
          </a:p>
          <a:p>
            <a:r>
              <a:rPr lang="ja-JP" altLang="en-US" sz="800" dirty="0">
                <a:solidFill>
                  <a:srgbClr val="D99694"/>
                </a:solidFill>
              </a:rPr>
              <a:t>　　　　　　　　　　　合計〇〇〇円</a:t>
            </a:r>
            <a:endParaRPr lang="en-US" altLang="ja-JP" sz="800" dirty="0">
              <a:solidFill>
                <a:srgbClr val="D99694"/>
              </a:solidFill>
            </a:endParaRPr>
          </a:p>
          <a:p>
            <a:endParaRPr lang="ja-JP" altLang="en-US" sz="800" u="sng" dirty="0">
              <a:solidFill>
                <a:srgbClr val="118BB2"/>
              </a:solidFill>
            </a:endParaRPr>
          </a:p>
        </p:txBody>
      </p:sp>
      <p:sp>
        <p:nvSpPr>
          <p:cNvPr id="17" name="正方形/長方形 16"/>
          <p:cNvSpPr/>
          <p:nvPr/>
        </p:nvSpPr>
        <p:spPr>
          <a:xfrm>
            <a:off x="7809850" y="2760994"/>
            <a:ext cx="1980000" cy="1980000"/>
          </a:xfrm>
          <a:prstGeom prst="rect">
            <a:avLst/>
          </a:prstGeom>
          <a:noFill/>
          <a:ln w="28575">
            <a:solidFill>
              <a:srgbClr val="D99694"/>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D99694"/>
                </a:solidFill>
              </a:rPr>
              <a:t>◆会議費</a:t>
            </a:r>
            <a:endParaRPr kumimoji="1" lang="en-US" altLang="ja-JP" sz="800" u="sng" dirty="0">
              <a:solidFill>
                <a:srgbClr val="D99694"/>
              </a:solidFill>
            </a:endParaRPr>
          </a:p>
          <a:p>
            <a:r>
              <a:rPr lang="ja-JP" altLang="en-US" sz="800" dirty="0">
                <a:solidFill>
                  <a:srgbClr val="D99694"/>
                </a:solidFill>
              </a:rPr>
              <a:t>・企画推進委員会お茶</a:t>
            </a:r>
            <a:br>
              <a:rPr lang="en-US" altLang="ja-JP" sz="800" dirty="0">
                <a:solidFill>
                  <a:srgbClr val="D99694"/>
                </a:solidFill>
              </a:rPr>
            </a:br>
            <a:r>
              <a:rPr lang="ja-JP" altLang="en-US" sz="800" dirty="0">
                <a:solidFill>
                  <a:srgbClr val="D99694"/>
                </a:solidFill>
              </a:rPr>
              <a:t>　　　　　　　　　</a:t>
            </a:r>
            <a:r>
              <a:rPr lang="en-US" altLang="ja-JP" sz="800" dirty="0">
                <a:solidFill>
                  <a:srgbClr val="D99694"/>
                </a:solidFill>
              </a:rPr>
              <a:t>150</a:t>
            </a:r>
            <a:r>
              <a:rPr lang="ja-JP" altLang="en-US" sz="800" dirty="0">
                <a:solidFill>
                  <a:srgbClr val="D99694"/>
                </a:solidFill>
              </a:rPr>
              <a:t>円</a:t>
            </a:r>
            <a:r>
              <a:rPr lang="en-US" altLang="ja-JP" sz="800" dirty="0">
                <a:solidFill>
                  <a:srgbClr val="D99694"/>
                </a:solidFill>
              </a:rPr>
              <a:t>×</a:t>
            </a:r>
            <a:r>
              <a:rPr lang="ja-JP" altLang="en-US" sz="800" dirty="0">
                <a:solidFill>
                  <a:srgbClr val="D99694"/>
                </a:solidFill>
              </a:rPr>
              <a:t>〇人　　　　　　　</a:t>
            </a:r>
            <a:endParaRPr lang="en-US" altLang="ja-JP" sz="800" dirty="0">
              <a:solidFill>
                <a:srgbClr val="D99694"/>
              </a:solidFill>
            </a:endParaRPr>
          </a:p>
          <a:p>
            <a:r>
              <a:rPr lang="ja-JP" altLang="en-US" sz="800" dirty="0">
                <a:solidFill>
                  <a:srgbClr val="D99694"/>
                </a:solidFill>
              </a:rPr>
              <a:t>・ﾌﾟﾛｸﾞﾗﾑ開発分科会お茶</a:t>
            </a:r>
            <a:br>
              <a:rPr lang="en-US" altLang="ja-JP" sz="800" dirty="0">
                <a:solidFill>
                  <a:srgbClr val="D99694"/>
                </a:solidFill>
              </a:rPr>
            </a:br>
            <a:r>
              <a:rPr lang="ja-JP" altLang="en-US" sz="800" dirty="0">
                <a:solidFill>
                  <a:srgbClr val="D99694"/>
                </a:solidFill>
              </a:rPr>
              <a:t>　　　　　　　　　</a:t>
            </a:r>
            <a:r>
              <a:rPr lang="en-US" altLang="ja-JP" sz="800" dirty="0">
                <a:solidFill>
                  <a:srgbClr val="D99694"/>
                </a:solidFill>
              </a:rPr>
              <a:t>150</a:t>
            </a:r>
            <a:r>
              <a:rPr lang="ja-JP" altLang="en-US" sz="800" dirty="0">
                <a:solidFill>
                  <a:srgbClr val="D99694"/>
                </a:solidFill>
              </a:rPr>
              <a:t>円</a:t>
            </a:r>
            <a:r>
              <a:rPr lang="en-US" altLang="ja-JP" sz="800" dirty="0">
                <a:solidFill>
                  <a:srgbClr val="D99694"/>
                </a:solidFill>
              </a:rPr>
              <a:t>×</a:t>
            </a:r>
            <a:r>
              <a:rPr lang="ja-JP" altLang="en-US" sz="800" dirty="0">
                <a:solidFill>
                  <a:srgbClr val="D99694"/>
                </a:solidFill>
              </a:rPr>
              <a:t>〇人</a:t>
            </a:r>
            <a:endParaRPr lang="en-US" altLang="ja-JP" sz="800" dirty="0">
              <a:solidFill>
                <a:srgbClr val="D99694"/>
              </a:solidFill>
            </a:endParaRPr>
          </a:p>
          <a:p>
            <a:r>
              <a:rPr lang="ja-JP" altLang="en-US" sz="800" dirty="0">
                <a:solidFill>
                  <a:srgbClr val="D99694"/>
                </a:solidFill>
              </a:rPr>
              <a:t>・実証講座分科会お茶</a:t>
            </a:r>
            <a:br>
              <a:rPr lang="en-US" altLang="ja-JP" sz="800" dirty="0">
                <a:solidFill>
                  <a:srgbClr val="D99694"/>
                </a:solidFill>
              </a:rPr>
            </a:br>
            <a:r>
              <a:rPr lang="ja-JP" altLang="en-US" sz="800" dirty="0">
                <a:solidFill>
                  <a:srgbClr val="D99694"/>
                </a:solidFill>
              </a:rPr>
              <a:t>　　　　　　　　　</a:t>
            </a:r>
            <a:r>
              <a:rPr lang="en-US" altLang="ja-JP" sz="800" dirty="0">
                <a:solidFill>
                  <a:srgbClr val="D99694"/>
                </a:solidFill>
              </a:rPr>
              <a:t>150</a:t>
            </a:r>
            <a:r>
              <a:rPr lang="ja-JP" altLang="en-US" sz="800" dirty="0">
                <a:solidFill>
                  <a:srgbClr val="D99694"/>
                </a:solidFill>
              </a:rPr>
              <a:t>円</a:t>
            </a:r>
            <a:r>
              <a:rPr lang="en-US" altLang="ja-JP" sz="800" dirty="0">
                <a:solidFill>
                  <a:srgbClr val="D99694"/>
                </a:solidFill>
              </a:rPr>
              <a:t>×</a:t>
            </a:r>
            <a:r>
              <a:rPr lang="ja-JP" altLang="en-US" sz="800" dirty="0">
                <a:solidFill>
                  <a:srgbClr val="D99694"/>
                </a:solidFill>
              </a:rPr>
              <a:t>〇人</a:t>
            </a:r>
            <a:endParaRPr lang="en-US" altLang="ja-JP" sz="800" dirty="0">
              <a:solidFill>
                <a:srgbClr val="D99694"/>
              </a:solidFill>
            </a:endParaRPr>
          </a:p>
          <a:p>
            <a:endParaRPr lang="en-US" altLang="ja-JP" sz="800" dirty="0">
              <a:solidFill>
                <a:srgbClr val="D99694"/>
              </a:solidFill>
            </a:endParaRPr>
          </a:p>
          <a:p>
            <a:endParaRPr lang="en-US" altLang="ja-JP" sz="800" dirty="0">
              <a:solidFill>
                <a:srgbClr val="D99694"/>
              </a:solidFill>
            </a:endParaRPr>
          </a:p>
          <a:p>
            <a:endParaRPr lang="en-US" altLang="ja-JP" sz="800" dirty="0">
              <a:solidFill>
                <a:srgbClr val="D99694"/>
              </a:solidFill>
            </a:endParaRPr>
          </a:p>
          <a:p>
            <a:endParaRPr lang="en-US" altLang="ja-JP" sz="800" dirty="0">
              <a:solidFill>
                <a:srgbClr val="D99694"/>
              </a:solidFill>
            </a:endParaRPr>
          </a:p>
          <a:p>
            <a:r>
              <a:rPr lang="ja-JP" altLang="en-US" sz="800" dirty="0">
                <a:solidFill>
                  <a:srgbClr val="D99694"/>
                </a:solidFill>
              </a:rPr>
              <a:t>　　　　　　　</a:t>
            </a:r>
            <a:endParaRPr lang="en-US" altLang="ja-JP" sz="800" dirty="0">
              <a:solidFill>
                <a:srgbClr val="D99694"/>
              </a:solidFill>
            </a:endParaRPr>
          </a:p>
          <a:p>
            <a:endParaRPr lang="en-US" altLang="ja-JP" sz="800" dirty="0">
              <a:solidFill>
                <a:srgbClr val="D99694"/>
              </a:solidFill>
            </a:endParaRPr>
          </a:p>
          <a:p>
            <a:r>
              <a:rPr lang="ja-JP" altLang="en-US" sz="800" dirty="0">
                <a:solidFill>
                  <a:srgbClr val="D99694"/>
                </a:solidFill>
              </a:rPr>
              <a:t>　　　　　　　　　　　　合計〇〇円</a:t>
            </a:r>
            <a:endParaRPr lang="en-US" altLang="ja-JP" sz="800" dirty="0">
              <a:solidFill>
                <a:srgbClr val="D99694"/>
              </a:solidFill>
            </a:endParaRPr>
          </a:p>
          <a:p>
            <a:endParaRPr kumimoji="1" lang="ja-JP" altLang="en-US" sz="800" u="sng" dirty="0">
              <a:solidFill>
                <a:srgbClr val="118BB2"/>
              </a:solidFill>
            </a:endParaRPr>
          </a:p>
        </p:txBody>
      </p:sp>
      <p:sp>
        <p:nvSpPr>
          <p:cNvPr id="18" name="正方形/長方形 17"/>
          <p:cNvSpPr/>
          <p:nvPr/>
        </p:nvSpPr>
        <p:spPr>
          <a:xfrm>
            <a:off x="7809850" y="4813127"/>
            <a:ext cx="1980000" cy="1980000"/>
          </a:xfrm>
          <a:prstGeom prst="rect">
            <a:avLst/>
          </a:prstGeom>
          <a:noFill/>
          <a:ln w="28575">
            <a:solidFill>
              <a:schemeClr val="accent1">
                <a:lumMod val="40000"/>
                <a:lumOff val="6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chemeClr val="accent1">
                    <a:lumMod val="60000"/>
                    <a:lumOff val="40000"/>
                  </a:schemeClr>
                </a:solidFill>
              </a:rPr>
              <a:t>◆再委託費</a:t>
            </a:r>
          </a:p>
        </p:txBody>
      </p:sp>
      <p:sp>
        <p:nvSpPr>
          <p:cNvPr id="20" name="正方形/長方形 19"/>
          <p:cNvSpPr/>
          <p:nvPr/>
        </p:nvSpPr>
        <p:spPr>
          <a:xfrm>
            <a:off x="3686263" y="6093295"/>
            <a:ext cx="1980000" cy="699831"/>
          </a:xfrm>
          <a:prstGeom prst="rect">
            <a:avLst/>
          </a:prstGeom>
          <a:noFill/>
          <a:ln w="28575">
            <a:solidFill>
              <a:srgbClr val="D99694"/>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D99694"/>
                </a:solidFill>
              </a:rPr>
              <a:t>◆保険料</a:t>
            </a:r>
          </a:p>
        </p:txBody>
      </p:sp>
      <p:sp>
        <p:nvSpPr>
          <p:cNvPr id="21" name="正方形/長方形 20"/>
          <p:cNvSpPr/>
          <p:nvPr/>
        </p:nvSpPr>
        <p:spPr>
          <a:xfrm>
            <a:off x="3559449" y="442263"/>
            <a:ext cx="6321152" cy="640082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5312443" y="321097"/>
            <a:ext cx="2880917" cy="276999"/>
          </a:xfrm>
          <a:prstGeom prst="rect">
            <a:avLst/>
          </a:prstGeom>
          <a:solidFill>
            <a:schemeClr val="bg1"/>
          </a:solidFill>
        </p:spPr>
        <p:txBody>
          <a:bodyPr wrap="none" rtlCol="0">
            <a:spAutoFit/>
          </a:bodyPr>
          <a:lstStyle/>
          <a:p>
            <a:r>
              <a:rPr kumimoji="1" lang="ja-JP" altLang="en-US" sz="1200" dirty="0"/>
              <a:t>摘要（各経費項目に関して主な計上予算）</a:t>
            </a:r>
          </a:p>
        </p:txBody>
      </p:sp>
      <p:sp>
        <p:nvSpPr>
          <p:cNvPr id="19" name="テキスト ボックス 18"/>
          <p:cNvSpPr txBox="1"/>
          <p:nvPr/>
        </p:nvSpPr>
        <p:spPr>
          <a:xfrm>
            <a:off x="4304928" y="6132356"/>
            <a:ext cx="5422209" cy="600164"/>
          </a:xfrm>
          <a:prstGeom prst="rect">
            <a:avLst/>
          </a:prstGeom>
          <a:solidFill>
            <a:schemeClr val="bg1">
              <a:lumMod val="95000"/>
            </a:schemeClr>
          </a:solidFill>
        </p:spPr>
        <p:txBody>
          <a:bodyPr wrap="square" rtlCol="0">
            <a:spAutoFit/>
          </a:bodyPr>
          <a:lstStyle/>
          <a:p>
            <a:r>
              <a:rPr kumimoji="1" lang="en-US" altLang="ja-JP" sz="1100" dirty="0">
                <a:solidFill>
                  <a:srgbClr val="FFC000"/>
                </a:solidFill>
              </a:rPr>
              <a:t>※</a:t>
            </a:r>
            <a:r>
              <a:rPr kumimoji="1" lang="ja-JP" altLang="en-US" sz="1100" dirty="0">
                <a:solidFill>
                  <a:srgbClr val="FFC000"/>
                </a:solidFill>
              </a:rPr>
              <a:t>枠の大きさは</a:t>
            </a:r>
            <a:r>
              <a:rPr kumimoji="1" lang="en-US" altLang="ja-JP" sz="1100" dirty="0">
                <a:solidFill>
                  <a:srgbClr val="FFC000"/>
                </a:solidFill>
              </a:rPr>
              <a:t>､</a:t>
            </a:r>
            <a:r>
              <a:rPr kumimoji="1" lang="ja-JP" altLang="en-US" sz="1100" dirty="0">
                <a:solidFill>
                  <a:srgbClr val="FFC000"/>
                </a:solidFill>
              </a:rPr>
              <a:t>適宜修正し</a:t>
            </a:r>
            <a:r>
              <a:rPr kumimoji="1" lang="en-US" altLang="ja-JP" sz="1100" dirty="0">
                <a:solidFill>
                  <a:srgbClr val="FFC000"/>
                </a:solidFill>
              </a:rPr>
              <a:t>､</a:t>
            </a:r>
            <a:r>
              <a:rPr kumimoji="1" lang="ja-JP" altLang="en-US" sz="1100" dirty="0">
                <a:solidFill>
                  <a:srgbClr val="FFC000"/>
                </a:solidFill>
              </a:rPr>
              <a:t>計上しない費目の枠は削除して</a:t>
            </a:r>
            <a:r>
              <a:rPr kumimoji="1" lang="ja-JP" altLang="en-US" sz="1050" dirty="0">
                <a:solidFill>
                  <a:srgbClr val="FFC000"/>
                </a:solidFill>
              </a:rPr>
              <a:t>ください</a:t>
            </a:r>
            <a:r>
              <a:rPr kumimoji="1" lang="en-US" altLang="ja-JP" sz="1100" dirty="0">
                <a:solidFill>
                  <a:srgbClr val="FFC000"/>
                </a:solidFill>
              </a:rPr>
              <a:t>｡</a:t>
            </a:r>
          </a:p>
          <a:p>
            <a:r>
              <a:rPr kumimoji="1" lang="en-US" altLang="ja-JP" sz="1100" dirty="0">
                <a:solidFill>
                  <a:srgbClr val="FFC000"/>
                </a:solidFill>
              </a:rPr>
              <a:t>※</a:t>
            </a:r>
            <a:r>
              <a:rPr kumimoji="1" lang="ja-JP" altLang="en-US" sz="1100" dirty="0">
                <a:solidFill>
                  <a:srgbClr val="FFC000"/>
                </a:solidFill>
              </a:rPr>
              <a:t>各経費項目の主なものを記載してください</a:t>
            </a:r>
            <a:r>
              <a:rPr kumimoji="1" lang="en-US" altLang="ja-JP" sz="1100" dirty="0">
                <a:solidFill>
                  <a:srgbClr val="FFC000"/>
                </a:solidFill>
              </a:rPr>
              <a:t>｡</a:t>
            </a:r>
            <a:r>
              <a:rPr kumimoji="1" lang="ja-JP" altLang="en-US" sz="1100" dirty="0">
                <a:solidFill>
                  <a:srgbClr val="FFC000"/>
                </a:solidFill>
              </a:rPr>
              <a:t>すべてを網羅する必要はありません</a:t>
            </a:r>
            <a:r>
              <a:rPr kumimoji="1" lang="en-US" altLang="ja-JP" sz="1100" dirty="0">
                <a:solidFill>
                  <a:srgbClr val="FFC000"/>
                </a:solidFill>
              </a:rPr>
              <a:t>｡</a:t>
            </a:r>
          </a:p>
          <a:p>
            <a:r>
              <a:rPr kumimoji="1" lang="en-US" altLang="ja-JP" sz="1100" dirty="0">
                <a:solidFill>
                  <a:srgbClr val="FFC000"/>
                </a:solidFill>
              </a:rPr>
              <a:t>※</a:t>
            </a:r>
            <a:r>
              <a:rPr kumimoji="1" lang="ja-JP" altLang="en-US" sz="1100" dirty="0">
                <a:solidFill>
                  <a:srgbClr val="FFC000"/>
                </a:solidFill>
              </a:rPr>
              <a:t>年次計画に記載</a:t>
            </a:r>
            <a:r>
              <a:rPr lang="ja-JP" altLang="en-US" sz="1100" dirty="0">
                <a:solidFill>
                  <a:srgbClr val="FFC000"/>
                </a:solidFill>
              </a:rPr>
              <a:t>した</a:t>
            </a:r>
            <a:r>
              <a:rPr kumimoji="1" lang="ja-JP" altLang="en-US" sz="1100" dirty="0">
                <a:solidFill>
                  <a:srgbClr val="FFC000"/>
                </a:solidFill>
              </a:rPr>
              <a:t>全ての年度分を各年度毎に作成してください</a:t>
            </a:r>
            <a:r>
              <a:rPr kumimoji="1" lang="en-US" altLang="ja-JP" sz="1100" dirty="0">
                <a:solidFill>
                  <a:srgbClr val="FFC000"/>
                </a:solidFill>
              </a:rPr>
              <a:t>｡</a:t>
            </a:r>
            <a:endParaRPr lang="en-US" altLang="ja-JP" sz="1100" dirty="0">
              <a:solidFill>
                <a:srgbClr val="FFC000"/>
              </a:solidFill>
            </a:endParaRPr>
          </a:p>
        </p:txBody>
      </p:sp>
      <p:graphicFrame>
        <p:nvGraphicFramePr>
          <p:cNvPr id="26" name="オブジェクト 25"/>
          <p:cNvGraphicFramePr>
            <a:graphicFrameLocks noChangeAspect="1"/>
          </p:cNvGraphicFramePr>
          <p:nvPr>
            <p:extLst>
              <p:ext uri="{D42A27DB-BD31-4B8C-83A1-F6EECF244321}">
                <p14:modId xmlns:p14="http://schemas.microsoft.com/office/powerpoint/2010/main" val="3097309023"/>
              </p:ext>
            </p:extLst>
          </p:nvPr>
        </p:nvGraphicFramePr>
        <p:xfrm>
          <a:off x="39688" y="706438"/>
          <a:ext cx="3405187" cy="6042025"/>
        </p:xfrm>
        <a:graphic>
          <a:graphicData uri="http://schemas.openxmlformats.org/presentationml/2006/ole">
            <mc:AlternateContent xmlns:mc="http://schemas.openxmlformats.org/markup-compatibility/2006">
              <mc:Choice xmlns:v="urn:schemas-microsoft-com:vml" Requires="v">
                <p:oleObj name="ワークシート" r:id="rId2" imgW="2943379" imgH="5114925" progId="Excel.Sheet.12">
                  <p:embed/>
                </p:oleObj>
              </mc:Choice>
              <mc:Fallback>
                <p:oleObj name="ワークシート" r:id="rId2" imgW="2943379" imgH="5114925" progId="Excel.Sheet.12">
                  <p:embed/>
                  <p:pic>
                    <p:nvPicPr>
                      <p:cNvPr id="2" name="オブジェクト 1"/>
                      <p:cNvPicPr/>
                      <p:nvPr/>
                    </p:nvPicPr>
                    <p:blipFill>
                      <a:blip r:embed="rId3"/>
                      <a:stretch>
                        <a:fillRect/>
                      </a:stretch>
                    </p:blipFill>
                    <p:spPr>
                      <a:xfrm>
                        <a:off x="39688" y="706438"/>
                        <a:ext cx="3405187" cy="6042025"/>
                      </a:xfrm>
                      <a:prstGeom prst="rect">
                        <a:avLst/>
                      </a:prstGeom>
                    </p:spPr>
                  </p:pic>
                </p:oleObj>
              </mc:Fallback>
            </mc:AlternateContent>
          </a:graphicData>
        </a:graphic>
      </p:graphicFrame>
      <p:grpSp>
        <p:nvGrpSpPr>
          <p:cNvPr id="2" name="グループ化 1">
            <a:extLst>
              <a:ext uri="{FF2B5EF4-FFF2-40B4-BE49-F238E27FC236}">
                <a16:creationId xmlns:a16="http://schemas.microsoft.com/office/drawing/2014/main" id="{2E43BC71-58BD-C1A0-8519-DCD52A5AC5E6}"/>
              </a:ext>
            </a:extLst>
          </p:cNvPr>
          <p:cNvGrpSpPr/>
          <p:nvPr/>
        </p:nvGrpSpPr>
        <p:grpSpPr>
          <a:xfrm>
            <a:off x="0" y="0"/>
            <a:ext cx="9912302" cy="355076"/>
            <a:chOff x="-6302" y="-27384"/>
            <a:chExt cx="9912302" cy="355076"/>
          </a:xfrm>
        </p:grpSpPr>
        <p:sp>
          <p:nvSpPr>
            <p:cNvPr id="3" name="正方形/長方形 2">
              <a:extLst>
                <a:ext uri="{FF2B5EF4-FFF2-40B4-BE49-F238E27FC236}">
                  <a16:creationId xmlns:a16="http://schemas.microsoft.com/office/drawing/2014/main" id="{9B4325F4-D3F6-8E86-3F69-32FFDC9D46DA}"/>
                </a:ext>
              </a:extLst>
            </p:cNvPr>
            <p:cNvSpPr/>
            <p:nvPr/>
          </p:nvSpPr>
          <p:spPr>
            <a:xfrm>
              <a:off x="-6302" y="-27384"/>
              <a:ext cx="9912302" cy="35507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テキスト ボックス 3">
              <a:extLst>
                <a:ext uri="{FF2B5EF4-FFF2-40B4-BE49-F238E27FC236}">
                  <a16:creationId xmlns:a16="http://schemas.microsoft.com/office/drawing/2014/main" id="{B39F8EAA-D722-134F-22A9-98FFE553FE71}"/>
                </a:ext>
              </a:extLst>
            </p:cNvPr>
            <p:cNvSpPr txBox="1"/>
            <p:nvPr/>
          </p:nvSpPr>
          <p:spPr>
            <a:xfrm>
              <a:off x="440939" y="11654"/>
              <a:ext cx="9186279" cy="276999"/>
            </a:xfrm>
            <a:prstGeom prst="rect">
              <a:avLst/>
            </a:prstGeom>
            <a:noFill/>
          </p:spPr>
          <p:txBody>
            <a:bodyPr wrap="square" rtlCol="0">
              <a:spAutoFit/>
            </a:bodyPr>
            <a:lstStyle/>
            <a:p>
              <a:pPr algn="ctr"/>
              <a:r>
                <a:rPr lang="ja-JP" altLang="en-US" sz="1200" spc="-120" dirty="0">
                  <a:solidFill>
                    <a:schemeClr val="bg1"/>
                  </a:solidFill>
                  <a:latin typeface="+mj-ea"/>
                  <a:ea typeface="+mj-ea"/>
                </a:rPr>
                <a:t>令和○</a:t>
              </a:r>
              <a:r>
                <a:rPr kumimoji="1" lang="ja-JP" altLang="en-US" sz="1200" spc="-120" dirty="0">
                  <a:solidFill>
                    <a:schemeClr val="bg1"/>
                  </a:solidFill>
                  <a:latin typeface="+mj-ea"/>
                  <a:ea typeface="+mj-ea"/>
                </a:rPr>
                <a:t>年度「専修学校の国際化推進事業」企画提案書（</a:t>
              </a:r>
              <a:r>
                <a:rPr lang="ja-JP" altLang="en-US" sz="1200" spc="-160" dirty="0">
                  <a:solidFill>
                    <a:schemeClr val="bg1"/>
                  </a:solidFill>
                  <a:latin typeface="+mj-ea"/>
                  <a:ea typeface="+mj-ea"/>
                </a:rPr>
                <a:t>外国人留学生の戦略的受入れ、円滑な就職及び定着に向けた体制整備</a:t>
              </a:r>
              <a:r>
                <a:rPr kumimoji="1" lang="ja-JP" altLang="en-US" sz="1200" spc="-120" dirty="0">
                  <a:solidFill>
                    <a:schemeClr val="bg1"/>
                  </a:solidFill>
                  <a:latin typeface="+mj-ea"/>
                  <a:ea typeface="+mj-ea"/>
                </a:rPr>
                <a:t>）</a:t>
              </a:r>
              <a:r>
                <a:rPr kumimoji="1" lang="en-US" altLang="ja-JP" sz="1200" spc="-120" dirty="0">
                  <a:solidFill>
                    <a:schemeClr val="bg1"/>
                  </a:solidFill>
                  <a:latin typeface="+mj-ea"/>
                  <a:ea typeface="+mj-ea"/>
                </a:rPr>
                <a:t>(</a:t>
              </a:r>
              <a:fld id="{7DF22854-5471-4D76-A61C-50AF16AABE74}" type="slidenum">
                <a:rPr kumimoji="1" lang="en-US" altLang="ja-JP" sz="1200" spc="-120" smtClean="0">
                  <a:solidFill>
                    <a:schemeClr val="bg1"/>
                  </a:solidFill>
                  <a:latin typeface="+mj-ea"/>
                  <a:ea typeface="+mj-ea"/>
                </a:rPr>
                <a:t>13</a:t>
              </a:fld>
              <a:r>
                <a:rPr lang="en-US" altLang="ja-JP" sz="1200" spc="-120" dirty="0">
                  <a:solidFill>
                    <a:schemeClr val="bg1"/>
                  </a:solidFill>
                  <a:latin typeface="+mj-ea"/>
                  <a:ea typeface="+mj-ea"/>
                </a:rPr>
                <a:t>/17</a:t>
              </a:r>
              <a:r>
                <a:rPr lang="ja-JP" altLang="en-US" sz="1200" spc="-120" dirty="0">
                  <a:solidFill>
                    <a:schemeClr val="bg1"/>
                  </a:solidFill>
                  <a:latin typeface="+mj-ea"/>
                  <a:ea typeface="+mj-ea"/>
                </a:rPr>
                <a:t>）</a:t>
              </a:r>
              <a:endParaRPr kumimoji="1" lang="ja-JP" altLang="en-US" sz="1200" spc="-120" dirty="0">
                <a:solidFill>
                  <a:schemeClr val="bg1"/>
                </a:solidFill>
                <a:latin typeface="+mj-ea"/>
                <a:ea typeface="+mj-ea"/>
              </a:endParaRPr>
            </a:p>
          </p:txBody>
        </p:sp>
      </p:grpSp>
    </p:spTree>
    <p:extLst>
      <p:ext uri="{BB962C8B-B14F-4D97-AF65-F5344CB8AC3E}">
        <p14:creationId xmlns:p14="http://schemas.microsoft.com/office/powerpoint/2010/main" val="14195093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角丸四角形 5"/>
          <p:cNvSpPr/>
          <p:nvPr/>
        </p:nvSpPr>
        <p:spPr>
          <a:xfrm>
            <a:off x="28339" y="371897"/>
            <a:ext cx="3416536" cy="288000"/>
          </a:xfrm>
          <a:prstGeom prst="roundRect">
            <a:avLst/>
          </a:prstGeom>
          <a:solidFill>
            <a:srgbClr val="D996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t>事業に要する経費見積書の概要（○年度）</a:t>
            </a:r>
          </a:p>
        </p:txBody>
      </p:sp>
      <p:sp>
        <p:nvSpPr>
          <p:cNvPr id="10" name="正方形/長方形 9"/>
          <p:cNvSpPr/>
          <p:nvPr/>
        </p:nvSpPr>
        <p:spPr>
          <a:xfrm>
            <a:off x="3686263" y="715829"/>
            <a:ext cx="1980000" cy="1980000"/>
          </a:xfrm>
          <a:prstGeom prst="rect">
            <a:avLst/>
          </a:prstGeom>
          <a:noFill/>
          <a:ln w="28575">
            <a:solidFill>
              <a:srgbClr val="073B4C"/>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073B4C"/>
                </a:solidFill>
              </a:rPr>
              <a:t>◆人件費</a:t>
            </a:r>
            <a:endParaRPr kumimoji="1" lang="en-US" altLang="ja-JP" sz="800" u="sng" dirty="0">
              <a:solidFill>
                <a:srgbClr val="073B4C"/>
              </a:solidFill>
            </a:endParaRPr>
          </a:p>
          <a:p>
            <a:r>
              <a:rPr kumimoji="1" lang="ja-JP" altLang="en-US" sz="800" dirty="0">
                <a:solidFill>
                  <a:srgbClr val="073B4C"/>
                </a:solidFill>
              </a:rPr>
              <a:t>・事業専任職員賃金　</a:t>
            </a:r>
            <a:r>
              <a:rPr lang="ja-JP" altLang="en-US" sz="800" dirty="0">
                <a:solidFill>
                  <a:srgbClr val="073B4C"/>
                </a:solidFill>
              </a:rPr>
              <a:t>〇千円</a:t>
            </a:r>
            <a:r>
              <a:rPr lang="en-US" altLang="ja-JP" sz="800" dirty="0">
                <a:solidFill>
                  <a:srgbClr val="073B4C"/>
                </a:solidFill>
              </a:rPr>
              <a:t>×</a:t>
            </a:r>
            <a:r>
              <a:rPr lang="ja-JP" altLang="en-US" sz="800" dirty="0">
                <a:solidFill>
                  <a:srgbClr val="073B4C"/>
                </a:solidFill>
              </a:rPr>
              <a:t>〇月</a:t>
            </a:r>
            <a:endParaRPr lang="en-US" altLang="ja-JP" sz="800" dirty="0">
              <a:solidFill>
                <a:srgbClr val="073B4C"/>
              </a:solidFill>
            </a:endParaRPr>
          </a:p>
          <a:p>
            <a:r>
              <a:rPr kumimoji="1" lang="ja-JP" altLang="en-US" sz="800" dirty="0">
                <a:solidFill>
                  <a:srgbClr val="073B4C"/>
                </a:solidFill>
              </a:rPr>
              <a:t>・ｺｰﾃﾞｨﾈｰﾀｰ賃金　　　</a:t>
            </a:r>
            <a:r>
              <a:rPr lang="ja-JP" altLang="en-US" sz="800" dirty="0">
                <a:solidFill>
                  <a:srgbClr val="073B4C"/>
                </a:solidFill>
              </a:rPr>
              <a:t>〇千円</a:t>
            </a:r>
            <a:r>
              <a:rPr lang="en-US" altLang="ja-JP" sz="800" dirty="0">
                <a:solidFill>
                  <a:srgbClr val="073B4C"/>
                </a:solidFill>
              </a:rPr>
              <a:t>×</a:t>
            </a:r>
            <a:r>
              <a:rPr lang="ja-JP" altLang="en-US" sz="800" dirty="0">
                <a:solidFill>
                  <a:srgbClr val="073B4C"/>
                </a:solidFill>
              </a:rPr>
              <a:t>〇月</a:t>
            </a:r>
            <a:endParaRPr lang="en-US" altLang="ja-JP" sz="800" dirty="0">
              <a:solidFill>
                <a:srgbClr val="073B4C"/>
              </a:solidFill>
            </a:endParaRPr>
          </a:p>
          <a:p>
            <a:r>
              <a:rPr kumimoji="1" lang="ja-JP" altLang="en-US" sz="800" dirty="0">
                <a:solidFill>
                  <a:srgbClr val="073B4C"/>
                </a:solidFill>
              </a:rPr>
              <a:t>・人件費附帯経費　　　〇〇千円</a:t>
            </a:r>
            <a:endParaRPr kumimoji="1" lang="en-US" altLang="ja-JP" sz="800" dirty="0">
              <a:solidFill>
                <a:srgbClr val="073B4C"/>
              </a:solidFill>
            </a:endParaRPr>
          </a:p>
          <a:p>
            <a:endParaRPr lang="en-US" altLang="ja-JP" sz="800" dirty="0">
              <a:solidFill>
                <a:srgbClr val="073B4C"/>
              </a:solidFill>
            </a:endParaRPr>
          </a:p>
          <a:p>
            <a:endParaRPr kumimoji="1" lang="en-US" altLang="ja-JP" sz="800" dirty="0">
              <a:solidFill>
                <a:srgbClr val="073B4C"/>
              </a:solidFill>
            </a:endParaRPr>
          </a:p>
          <a:p>
            <a:endParaRPr lang="en-US" altLang="ja-JP" sz="800" dirty="0">
              <a:solidFill>
                <a:srgbClr val="073B4C"/>
              </a:solidFill>
            </a:endParaRPr>
          </a:p>
          <a:p>
            <a:endParaRPr kumimoji="1" lang="en-US" altLang="ja-JP" sz="800" dirty="0">
              <a:solidFill>
                <a:srgbClr val="073B4C"/>
              </a:solidFill>
            </a:endParaRPr>
          </a:p>
          <a:p>
            <a:endParaRPr lang="en-US" altLang="ja-JP" sz="800" dirty="0">
              <a:solidFill>
                <a:srgbClr val="073B4C"/>
              </a:solidFill>
            </a:endParaRPr>
          </a:p>
          <a:p>
            <a:endParaRPr kumimoji="1" lang="en-US" altLang="ja-JP" sz="800" dirty="0">
              <a:solidFill>
                <a:srgbClr val="073B4C"/>
              </a:solidFill>
            </a:endParaRPr>
          </a:p>
          <a:p>
            <a:endParaRPr lang="en-US" altLang="ja-JP" sz="800" dirty="0">
              <a:solidFill>
                <a:srgbClr val="073B4C"/>
              </a:solidFill>
            </a:endParaRPr>
          </a:p>
          <a:p>
            <a:endParaRPr kumimoji="1" lang="en-US" altLang="ja-JP" sz="800" dirty="0">
              <a:solidFill>
                <a:srgbClr val="073B4C"/>
              </a:solidFill>
            </a:endParaRPr>
          </a:p>
          <a:p>
            <a:endParaRPr lang="en-US" altLang="ja-JP" sz="800" dirty="0">
              <a:solidFill>
                <a:srgbClr val="073B4C"/>
              </a:solidFill>
            </a:endParaRPr>
          </a:p>
          <a:p>
            <a:r>
              <a:rPr kumimoji="1" lang="ja-JP" altLang="en-US" sz="800" dirty="0">
                <a:solidFill>
                  <a:srgbClr val="073B4C"/>
                </a:solidFill>
              </a:rPr>
              <a:t>　　　　　　　　　　　合計〇〇〇円</a:t>
            </a:r>
            <a:endParaRPr kumimoji="1" lang="en-US" altLang="ja-JP" sz="800" dirty="0">
              <a:solidFill>
                <a:srgbClr val="073B4C"/>
              </a:solidFill>
            </a:endParaRPr>
          </a:p>
        </p:txBody>
      </p:sp>
      <p:sp>
        <p:nvSpPr>
          <p:cNvPr id="11" name="正方形/長方形 10"/>
          <p:cNvSpPr/>
          <p:nvPr/>
        </p:nvSpPr>
        <p:spPr>
          <a:xfrm>
            <a:off x="3686263" y="2760994"/>
            <a:ext cx="1980000" cy="1980000"/>
          </a:xfrm>
          <a:prstGeom prst="rect">
            <a:avLst/>
          </a:prstGeom>
          <a:noFill/>
          <a:ln w="28575">
            <a:solidFill>
              <a:srgbClr val="D99694"/>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D99694"/>
                </a:solidFill>
              </a:rPr>
              <a:t>◆借損料</a:t>
            </a:r>
            <a:endParaRPr lang="en-US" altLang="ja-JP" sz="800" u="sng" dirty="0">
              <a:solidFill>
                <a:srgbClr val="D99694"/>
              </a:solidFill>
            </a:endParaRPr>
          </a:p>
          <a:p>
            <a:r>
              <a:rPr lang="ja-JP" altLang="en-US" sz="800" dirty="0">
                <a:solidFill>
                  <a:srgbClr val="D99694"/>
                </a:solidFill>
              </a:rPr>
              <a:t>・企画推進委員会会議室借料</a:t>
            </a:r>
            <a:br>
              <a:rPr lang="en-US" altLang="ja-JP" sz="800" dirty="0">
                <a:solidFill>
                  <a:srgbClr val="D99694"/>
                </a:solidFill>
              </a:rPr>
            </a:br>
            <a:r>
              <a:rPr lang="ja-JP" altLang="en-US" sz="800" dirty="0">
                <a:solidFill>
                  <a:srgbClr val="D99694"/>
                </a:solidFill>
              </a:rPr>
              <a:t>　　　　　　　〇〇千円</a:t>
            </a:r>
            <a:r>
              <a:rPr lang="en-US" altLang="ja-JP" sz="800" dirty="0">
                <a:solidFill>
                  <a:srgbClr val="D99694"/>
                </a:solidFill>
              </a:rPr>
              <a:t>×</a:t>
            </a:r>
            <a:r>
              <a:rPr lang="ja-JP" altLang="en-US" sz="800" dirty="0">
                <a:solidFill>
                  <a:srgbClr val="D99694"/>
                </a:solidFill>
              </a:rPr>
              <a:t>〇回</a:t>
            </a:r>
            <a:endParaRPr lang="en-US" altLang="ja-JP" sz="800" dirty="0">
              <a:solidFill>
                <a:srgbClr val="D99694"/>
              </a:solidFill>
            </a:endParaRPr>
          </a:p>
          <a:p>
            <a:pPr marL="88900" indent="-88900"/>
            <a:r>
              <a:rPr lang="ja-JP" altLang="en-US" sz="800" dirty="0">
                <a:solidFill>
                  <a:srgbClr val="D99694"/>
                </a:solidFill>
              </a:rPr>
              <a:t>・ﾌﾟﾛｸﾞﾗﾑ開発分科会会議室借料　　　〇〇千円</a:t>
            </a:r>
            <a:r>
              <a:rPr lang="en-US" altLang="ja-JP" sz="800" dirty="0">
                <a:solidFill>
                  <a:srgbClr val="D99694"/>
                </a:solidFill>
              </a:rPr>
              <a:t>×</a:t>
            </a:r>
            <a:r>
              <a:rPr lang="ja-JP" altLang="en-US" sz="800" dirty="0">
                <a:solidFill>
                  <a:srgbClr val="D99694"/>
                </a:solidFill>
              </a:rPr>
              <a:t>〇回</a:t>
            </a:r>
            <a:endParaRPr lang="en-US" altLang="ja-JP" sz="800" dirty="0">
              <a:solidFill>
                <a:srgbClr val="D99694"/>
              </a:solidFill>
            </a:endParaRPr>
          </a:p>
          <a:p>
            <a:r>
              <a:rPr lang="ja-JP" altLang="en-US" sz="800" dirty="0">
                <a:solidFill>
                  <a:srgbClr val="D99694"/>
                </a:solidFill>
              </a:rPr>
              <a:t>・実証講座分科会会議室借料</a:t>
            </a:r>
            <a:br>
              <a:rPr lang="en-US" altLang="ja-JP" sz="800" dirty="0">
                <a:solidFill>
                  <a:srgbClr val="D99694"/>
                </a:solidFill>
              </a:rPr>
            </a:br>
            <a:r>
              <a:rPr lang="ja-JP" altLang="en-US" sz="800" dirty="0">
                <a:solidFill>
                  <a:srgbClr val="D99694"/>
                </a:solidFill>
              </a:rPr>
              <a:t>　　　　　　　〇〇千円</a:t>
            </a:r>
            <a:r>
              <a:rPr lang="en-US" altLang="ja-JP" sz="800" dirty="0">
                <a:solidFill>
                  <a:srgbClr val="D99694"/>
                </a:solidFill>
              </a:rPr>
              <a:t>×</a:t>
            </a:r>
            <a:r>
              <a:rPr lang="ja-JP" altLang="en-US" sz="800" dirty="0">
                <a:solidFill>
                  <a:srgbClr val="D99694"/>
                </a:solidFill>
              </a:rPr>
              <a:t>〇回</a:t>
            </a:r>
            <a:endParaRPr lang="en-US" altLang="ja-JP" sz="800" dirty="0">
              <a:solidFill>
                <a:srgbClr val="D99694"/>
              </a:solidFill>
            </a:endParaRPr>
          </a:p>
          <a:p>
            <a:r>
              <a:rPr lang="ja-JP" altLang="en-US" sz="800" dirty="0">
                <a:solidFill>
                  <a:srgbClr val="D99694"/>
                </a:solidFill>
              </a:rPr>
              <a:t>・ｻｰﾊﾞｰﾚﾝﾀﾙ代</a:t>
            </a:r>
            <a:endParaRPr lang="en-US" altLang="ja-JP" sz="800" dirty="0">
              <a:solidFill>
                <a:srgbClr val="D99694"/>
              </a:solidFill>
            </a:endParaRPr>
          </a:p>
          <a:p>
            <a:r>
              <a:rPr lang="ja-JP" altLang="en-US" sz="800" dirty="0">
                <a:solidFill>
                  <a:srgbClr val="D99694"/>
                </a:solidFill>
              </a:rPr>
              <a:t>　　　　　　　〇〇千円</a:t>
            </a:r>
            <a:r>
              <a:rPr lang="en-US" altLang="ja-JP" sz="800" dirty="0">
                <a:solidFill>
                  <a:srgbClr val="D99694"/>
                </a:solidFill>
              </a:rPr>
              <a:t>×</a:t>
            </a:r>
            <a:r>
              <a:rPr lang="ja-JP" altLang="en-US" sz="800" dirty="0">
                <a:solidFill>
                  <a:srgbClr val="D99694"/>
                </a:solidFill>
              </a:rPr>
              <a:t>〇月</a:t>
            </a:r>
            <a:endParaRPr lang="en-US" altLang="ja-JP" sz="800" dirty="0">
              <a:solidFill>
                <a:srgbClr val="D99694"/>
              </a:solidFill>
            </a:endParaRPr>
          </a:p>
          <a:p>
            <a:endParaRPr lang="en-US" altLang="ja-JP" sz="800" dirty="0">
              <a:solidFill>
                <a:srgbClr val="D99694"/>
              </a:solidFill>
            </a:endParaRPr>
          </a:p>
          <a:p>
            <a:endParaRPr lang="en-US" altLang="ja-JP" sz="800" dirty="0">
              <a:solidFill>
                <a:srgbClr val="D99694"/>
              </a:solidFill>
            </a:endParaRPr>
          </a:p>
          <a:p>
            <a:endParaRPr lang="en-US" altLang="ja-JP" sz="800" dirty="0">
              <a:solidFill>
                <a:srgbClr val="D99694"/>
              </a:solidFill>
            </a:endParaRPr>
          </a:p>
          <a:p>
            <a:endParaRPr lang="en-US" altLang="ja-JP" sz="800" dirty="0">
              <a:solidFill>
                <a:srgbClr val="D99694"/>
              </a:solidFill>
            </a:endParaRPr>
          </a:p>
          <a:p>
            <a:r>
              <a:rPr lang="ja-JP" altLang="en-US" sz="800" dirty="0">
                <a:solidFill>
                  <a:srgbClr val="D99694"/>
                </a:solidFill>
              </a:rPr>
              <a:t>　　　　　　　　　　　合計〇〇〇円</a:t>
            </a:r>
            <a:endParaRPr lang="en-US" altLang="ja-JP" sz="800" dirty="0">
              <a:solidFill>
                <a:srgbClr val="D99694"/>
              </a:solidFill>
            </a:endParaRPr>
          </a:p>
          <a:p>
            <a:pPr lvl="0"/>
            <a:endParaRPr lang="ja-JP" altLang="en-US" sz="800" dirty="0">
              <a:solidFill>
                <a:srgbClr val="118BB2"/>
              </a:solidFill>
            </a:endParaRPr>
          </a:p>
        </p:txBody>
      </p:sp>
      <p:sp>
        <p:nvSpPr>
          <p:cNvPr id="12" name="正方形/長方形 11"/>
          <p:cNvSpPr/>
          <p:nvPr/>
        </p:nvSpPr>
        <p:spPr>
          <a:xfrm>
            <a:off x="3686263" y="4826942"/>
            <a:ext cx="1980000" cy="1194345"/>
          </a:xfrm>
          <a:prstGeom prst="rect">
            <a:avLst/>
          </a:prstGeom>
          <a:noFill/>
          <a:ln w="28575">
            <a:solidFill>
              <a:srgbClr val="D99694"/>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D99694"/>
                </a:solidFill>
              </a:rPr>
              <a:t>◆通信運搬費</a:t>
            </a:r>
            <a:endParaRPr lang="en-US" altLang="ja-JP" sz="800" u="sng" dirty="0">
              <a:solidFill>
                <a:srgbClr val="D99694"/>
              </a:solidFill>
            </a:endParaRPr>
          </a:p>
          <a:p>
            <a:pPr lvl="0"/>
            <a:r>
              <a:rPr lang="ja-JP" altLang="en-US" sz="800" dirty="0">
                <a:solidFill>
                  <a:srgbClr val="D99694"/>
                </a:solidFill>
              </a:rPr>
              <a:t>・報告書郵送費　　〇円</a:t>
            </a:r>
            <a:r>
              <a:rPr lang="en-US" altLang="ja-JP" sz="800" dirty="0">
                <a:solidFill>
                  <a:srgbClr val="D99694"/>
                </a:solidFill>
              </a:rPr>
              <a:t>×</a:t>
            </a:r>
            <a:r>
              <a:rPr lang="ja-JP" altLang="en-US" sz="800" dirty="0">
                <a:solidFill>
                  <a:srgbClr val="D99694"/>
                </a:solidFill>
              </a:rPr>
              <a:t>〇箇所</a:t>
            </a:r>
            <a:endParaRPr lang="en-US" altLang="ja-JP" sz="800" dirty="0">
              <a:solidFill>
                <a:srgbClr val="D99694"/>
              </a:solidFill>
            </a:endParaRPr>
          </a:p>
          <a:p>
            <a:pPr lvl="0"/>
            <a:r>
              <a:rPr lang="ja-JP" altLang="en-US" sz="800" dirty="0">
                <a:solidFill>
                  <a:srgbClr val="D99694"/>
                </a:solidFill>
              </a:rPr>
              <a:t>・実証講座案内郵送　〇円</a:t>
            </a:r>
            <a:r>
              <a:rPr lang="en-US" altLang="ja-JP" sz="800" dirty="0">
                <a:solidFill>
                  <a:srgbClr val="D99694"/>
                </a:solidFill>
              </a:rPr>
              <a:t>×</a:t>
            </a:r>
            <a:r>
              <a:rPr lang="ja-JP" altLang="en-US" sz="800" dirty="0">
                <a:solidFill>
                  <a:srgbClr val="D99694"/>
                </a:solidFill>
              </a:rPr>
              <a:t>〇箇所</a:t>
            </a:r>
            <a:endParaRPr lang="en-US" altLang="ja-JP" sz="800" dirty="0">
              <a:solidFill>
                <a:srgbClr val="D99694"/>
              </a:solidFill>
            </a:endParaRPr>
          </a:p>
          <a:p>
            <a:pPr lvl="0"/>
            <a:r>
              <a:rPr lang="ja-JP" altLang="en-US" sz="800" dirty="0">
                <a:solidFill>
                  <a:srgbClr val="D99694"/>
                </a:solidFill>
              </a:rPr>
              <a:t>　</a:t>
            </a:r>
            <a:endParaRPr lang="en-US" altLang="ja-JP" sz="800" dirty="0">
              <a:solidFill>
                <a:srgbClr val="D99694"/>
              </a:solidFill>
            </a:endParaRPr>
          </a:p>
          <a:p>
            <a:pPr lvl="0"/>
            <a:endParaRPr lang="en-US" altLang="ja-JP" sz="800" dirty="0">
              <a:solidFill>
                <a:srgbClr val="D99694"/>
              </a:solidFill>
            </a:endParaRPr>
          </a:p>
          <a:p>
            <a:pPr lvl="0"/>
            <a:endParaRPr lang="en-US" altLang="ja-JP" sz="800" dirty="0">
              <a:solidFill>
                <a:srgbClr val="D99694"/>
              </a:solidFill>
            </a:endParaRPr>
          </a:p>
          <a:p>
            <a:pPr lvl="0"/>
            <a:r>
              <a:rPr lang="ja-JP" altLang="en-US" sz="800" dirty="0">
                <a:solidFill>
                  <a:srgbClr val="D99694"/>
                </a:solidFill>
              </a:rPr>
              <a:t>　</a:t>
            </a:r>
            <a:endParaRPr lang="en-US" altLang="ja-JP" sz="800" dirty="0">
              <a:solidFill>
                <a:srgbClr val="D99694"/>
              </a:solidFill>
            </a:endParaRPr>
          </a:p>
          <a:p>
            <a:pPr lvl="0"/>
            <a:r>
              <a:rPr lang="ja-JP" altLang="en-US" sz="800" dirty="0">
                <a:solidFill>
                  <a:srgbClr val="D99694"/>
                </a:solidFill>
              </a:rPr>
              <a:t>　　　　　　　　　　　　合計〇〇円</a:t>
            </a:r>
          </a:p>
        </p:txBody>
      </p:sp>
      <p:sp>
        <p:nvSpPr>
          <p:cNvPr id="13" name="正方形/長方形 12"/>
          <p:cNvSpPr/>
          <p:nvPr/>
        </p:nvSpPr>
        <p:spPr>
          <a:xfrm>
            <a:off x="5741129" y="715829"/>
            <a:ext cx="1980000" cy="1980000"/>
          </a:xfrm>
          <a:prstGeom prst="rect">
            <a:avLst/>
          </a:prstGeom>
          <a:noFill/>
          <a:ln w="28575">
            <a:solidFill>
              <a:srgbClr val="D99694"/>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u="sng" dirty="0">
                <a:solidFill>
                  <a:srgbClr val="D99694"/>
                </a:solidFill>
              </a:rPr>
              <a:t>◆諸謝金</a:t>
            </a:r>
            <a:endParaRPr lang="en-US" altLang="ja-JP" sz="800" u="sng" dirty="0">
              <a:solidFill>
                <a:srgbClr val="D99694"/>
              </a:solidFill>
            </a:endParaRPr>
          </a:p>
          <a:p>
            <a:r>
              <a:rPr lang="ja-JP" altLang="en-US" sz="800" dirty="0">
                <a:solidFill>
                  <a:srgbClr val="D99694"/>
                </a:solidFill>
              </a:rPr>
              <a:t>・企画推進委員会謝金</a:t>
            </a:r>
            <a:br>
              <a:rPr lang="en-US" altLang="ja-JP" sz="800" dirty="0">
                <a:solidFill>
                  <a:srgbClr val="D99694"/>
                </a:solidFill>
              </a:rPr>
            </a:br>
            <a:r>
              <a:rPr lang="ja-JP" altLang="en-US" sz="800" dirty="0">
                <a:solidFill>
                  <a:srgbClr val="D99694"/>
                </a:solidFill>
              </a:rPr>
              <a:t>　　　　　〇千円</a:t>
            </a:r>
            <a:r>
              <a:rPr lang="en-US" altLang="ja-JP" sz="800" dirty="0">
                <a:solidFill>
                  <a:srgbClr val="D99694"/>
                </a:solidFill>
              </a:rPr>
              <a:t>×</a:t>
            </a:r>
            <a:r>
              <a:rPr lang="ja-JP" altLang="en-US" sz="800" dirty="0">
                <a:solidFill>
                  <a:srgbClr val="D99694"/>
                </a:solidFill>
              </a:rPr>
              <a:t>〇人</a:t>
            </a:r>
            <a:r>
              <a:rPr lang="en-US" altLang="ja-JP" sz="800" dirty="0">
                <a:solidFill>
                  <a:srgbClr val="D99694"/>
                </a:solidFill>
              </a:rPr>
              <a:t>×</a:t>
            </a:r>
            <a:r>
              <a:rPr lang="ja-JP" altLang="en-US" sz="800" dirty="0">
                <a:solidFill>
                  <a:srgbClr val="D99694"/>
                </a:solidFill>
              </a:rPr>
              <a:t>〇回</a:t>
            </a:r>
            <a:endParaRPr lang="en-US" altLang="ja-JP" sz="800" dirty="0">
              <a:solidFill>
                <a:srgbClr val="D99694"/>
              </a:solidFill>
            </a:endParaRPr>
          </a:p>
          <a:p>
            <a:r>
              <a:rPr lang="ja-JP" altLang="en-US" sz="800" dirty="0">
                <a:solidFill>
                  <a:srgbClr val="D99694"/>
                </a:solidFill>
              </a:rPr>
              <a:t>・ﾌﾟﾛｸﾞﾗﾑ開発分科会</a:t>
            </a:r>
            <a:br>
              <a:rPr lang="en-US" altLang="ja-JP" sz="800" dirty="0">
                <a:solidFill>
                  <a:srgbClr val="D99694"/>
                </a:solidFill>
              </a:rPr>
            </a:br>
            <a:r>
              <a:rPr lang="ja-JP" altLang="en-US" sz="800" dirty="0">
                <a:solidFill>
                  <a:srgbClr val="D99694"/>
                </a:solidFill>
              </a:rPr>
              <a:t>　　　　　〇千円</a:t>
            </a:r>
            <a:r>
              <a:rPr lang="en-US" altLang="ja-JP" sz="800" dirty="0">
                <a:solidFill>
                  <a:srgbClr val="D99694"/>
                </a:solidFill>
              </a:rPr>
              <a:t>×</a:t>
            </a:r>
            <a:r>
              <a:rPr lang="ja-JP" altLang="en-US" sz="800" dirty="0">
                <a:solidFill>
                  <a:srgbClr val="D99694"/>
                </a:solidFill>
              </a:rPr>
              <a:t>〇人</a:t>
            </a:r>
            <a:r>
              <a:rPr lang="en-US" altLang="ja-JP" sz="800" dirty="0">
                <a:solidFill>
                  <a:srgbClr val="D99694"/>
                </a:solidFill>
              </a:rPr>
              <a:t>×</a:t>
            </a:r>
            <a:r>
              <a:rPr lang="ja-JP" altLang="en-US" sz="800" dirty="0">
                <a:solidFill>
                  <a:srgbClr val="D99694"/>
                </a:solidFill>
              </a:rPr>
              <a:t>〇回</a:t>
            </a:r>
            <a:endParaRPr lang="en-US" altLang="ja-JP" sz="800" dirty="0">
              <a:solidFill>
                <a:srgbClr val="D99694"/>
              </a:solidFill>
            </a:endParaRPr>
          </a:p>
          <a:p>
            <a:r>
              <a:rPr lang="ja-JP" altLang="en-US" sz="800" dirty="0">
                <a:solidFill>
                  <a:srgbClr val="D99694"/>
                </a:solidFill>
              </a:rPr>
              <a:t>・実証講座分科会</a:t>
            </a:r>
            <a:br>
              <a:rPr lang="en-US" altLang="ja-JP" sz="800" dirty="0">
                <a:solidFill>
                  <a:srgbClr val="D99694"/>
                </a:solidFill>
              </a:rPr>
            </a:br>
            <a:r>
              <a:rPr lang="ja-JP" altLang="en-US" sz="800" dirty="0">
                <a:solidFill>
                  <a:srgbClr val="D99694"/>
                </a:solidFill>
              </a:rPr>
              <a:t>　　　　　〇千円</a:t>
            </a:r>
            <a:r>
              <a:rPr lang="en-US" altLang="ja-JP" sz="800" dirty="0">
                <a:solidFill>
                  <a:srgbClr val="D99694"/>
                </a:solidFill>
              </a:rPr>
              <a:t>×</a:t>
            </a:r>
            <a:r>
              <a:rPr lang="ja-JP" altLang="en-US" sz="800" dirty="0">
                <a:solidFill>
                  <a:srgbClr val="D99694"/>
                </a:solidFill>
              </a:rPr>
              <a:t>〇人</a:t>
            </a:r>
            <a:r>
              <a:rPr lang="en-US" altLang="ja-JP" sz="800" dirty="0">
                <a:solidFill>
                  <a:srgbClr val="D99694"/>
                </a:solidFill>
              </a:rPr>
              <a:t>×</a:t>
            </a:r>
            <a:r>
              <a:rPr lang="ja-JP" altLang="en-US" sz="800" dirty="0">
                <a:solidFill>
                  <a:srgbClr val="D99694"/>
                </a:solidFill>
              </a:rPr>
              <a:t>〇回</a:t>
            </a:r>
            <a:endParaRPr lang="en-US" altLang="ja-JP" sz="800" dirty="0">
              <a:solidFill>
                <a:srgbClr val="D99694"/>
              </a:solidFill>
            </a:endParaRPr>
          </a:p>
          <a:p>
            <a:endParaRPr lang="en-US" altLang="ja-JP" sz="800" dirty="0">
              <a:solidFill>
                <a:srgbClr val="D99694"/>
              </a:solidFill>
            </a:endParaRPr>
          </a:p>
          <a:p>
            <a:endParaRPr lang="en-US" altLang="ja-JP" sz="800" dirty="0">
              <a:solidFill>
                <a:srgbClr val="D99694"/>
              </a:solidFill>
            </a:endParaRPr>
          </a:p>
          <a:p>
            <a:endParaRPr lang="en-US" altLang="ja-JP" sz="800" dirty="0">
              <a:solidFill>
                <a:srgbClr val="D99694"/>
              </a:solidFill>
            </a:endParaRPr>
          </a:p>
          <a:p>
            <a:endParaRPr lang="en-US" altLang="ja-JP" sz="800" dirty="0">
              <a:solidFill>
                <a:srgbClr val="D99694"/>
              </a:solidFill>
            </a:endParaRPr>
          </a:p>
          <a:p>
            <a:endParaRPr lang="en-US" altLang="ja-JP" sz="800" dirty="0">
              <a:solidFill>
                <a:srgbClr val="D99694"/>
              </a:solidFill>
            </a:endParaRPr>
          </a:p>
          <a:p>
            <a:r>
              <a:rPr lang="ja-JP" altLang="en-US" sz="800" dirty="0">
                <a:solidFill>
                  <a:srgbClr val="D99694"/>
                </a:solidFill>
              </a:rPr>
              <a:t>　　</a:t>
            </a:r>
            <a:endParaRPr lang="en-US" altLang="ja-JP" sz="800" dirty="0">
              <a:solidFill>
                <a:srgbClr val="D99694"/>
              </a:solidFill>
            </a:endParaRPr>
          </a:p>
          <a:p>
            <a:r>
              <a:rPr lang="ja-JP" altLang="en-US" sz="800" dirty="0">
                <a:solidFill>
                  <a:srgbClr val="D99694"/>
                </a:solidFill>
              </a:rPr>
              <a:t>　　　　　　　　　　　合計〇〇〇円</a:t>
            </a:r>
            <a:endParaRPr lang="en-US" altLang="ja-JP" sz="800" dirty="0">
              <a:solidFill>
                <a:srgbClr val="D99694"/>
              </a:solidFill>
            </a:endParaRPr>
          </a:p>
        </p:txBody>
      </p:sp>
      <p:sp>
        <p:nvSpPr>
          <p:cNvPr id="14" name="正方形/長方形 13"/>
          <p:cNvSpPr/>
          <p:nvPr/>
        </p:nvSpPr>
        <p:spPr>
          <a:xfrm>
            <a:off x="5741129" y="2760994"/>
            <a:ext cx="1980000" cy="1980000"/>
          </a:xfrm>
          <a:prstGeom prst="rect">
            <a:avLst/>
          </a:prstGeom>
          <a:noFill/>
          <a:ln w="28575">
            <a:solidFill>
              <a:srgbClr val="D99694"/>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D99694"/>
                </a:solidFill>
              </a:rPr>
              <a:t>◆消耗品費</a:t>
            </a:r>
            <a:endParaRPr kumimoji="1" lang="en-US" altLang="ja-JP" sz="800" u="sng" dirty="0">
              <a:solidFill>
                <a:srgbClr val="D99694"/>
              </a:solidFill>
            </a:endParaRPr>
          </a:p>
          <a:p>
            <a:r>
              <a:rPr kumimoji="1" lang="ja-JP" altLang="en-US" sz="800" dirty="0">
                <a:solidFill>
                  <a:srgbClr val="D99694"/>
                </a:solidFill>
              </a:rPr>
              <a:t>・ﾎﾞｰﾙﾍﾟﾝ</a:t>
            </a:r>
            <a:r>
              <a:rPr lang="ja-JP" altLang="en-US" sz="800" dirty="0">
                <a:solidFill>
                  <a:srgbClr val="D99694"/>
                </a:solidFill>
              </a:rPr>
              <a:t>　　　〇百円</a:t>
            </a:r>
            <a:r>
              <a:rPr lang="en-US" altLang="ja-JP" sz="800" dirty="0">
                <a:solidFill>
                  <a:srgbClr val="D99694"/>
                </a:solidFill>
              </a:rPr>
              <a:t>×</a:t>
            </a:r>
            <a:r>
              <a:rPr lang="ja-JP" altLang="en-US" sz="800" dirty="0">
                <a:solidFill>
                  <a:srgbClr val="D99694"/>
                </a:solidFill>
              </a:rPr>
              <a:t>〇本</a:t>
            </a:r>
            <a:endParaRPr lang="en-US" altLang="ja-JP" sz="800" dirty="0">
              <a:solidFill>
                <a:srgbClr val="D99694"/>
              </a:solidFill>
            </a:endParaRPr>
          </a:p>
          <a:p>
            <a:r>
              <a:rPr kumimoji="1" lang="ja-JP" altLang="en-US" sz="800" dirty="0">
                <a:solidFill>
                  <a:srgbClr val="D99694"/>
                </a:solidFill>
              </a:rPr>
              <a:t>・ﾊｰﾄﾞﾌｧｲﾙ　〇千円</a:t>
            </a:r>
            <a:r>
              <a:rPr kumimoji="1" lang="en-US" altLang="ja-JP" sz="800" dirty="0">
                <a:solidFill>
                  <a:srgbClr val="D99694"/>
                </a:solidFill>
              </a:rPr>
              <a:t>×</a:t>
            </a:r>
            <a:r>
              <a:rPr kumimoji="1" lang="ja-JP" altLang="en-US" sz="800" dirty="0">
                <a:solidFill>
                  <a:srgbClr val="D99694"/>
                </a:solidFill>
              </a:rPr>
              <a:t>〇冊</a:t>
            </a:r>
            <a:endParaRPr kumimoji="1" lang="en-US" altLang="ja-JP" sz="800" dirty="0">
              <a:solidFill>
                <a:srgbClr val="D99694"/>
              </a:solidFill>
            </a:endParaRPr>
          </a:p>
          <a:p>
            <a:r>
              <a:rPr kumimoji="1" lang="ja-JP" altLang="en-US" sz="800" dirty="0">
                <a:solidFill>
                  <a:srgbClr val="D99694"/>
                </a:solidFill>
              </a:rPr>
              <a:t>・</a:t>
            </a:r>
            <a:endParaRPr kumimoji="1" lang="en-US" altLang="ja-JP" sz="800" dirty="0">
              <a:solidFill>
                <a:srgbClr val="D99694"/>
              </a:solidFill>
            </a:endParaRPr>
          </a:p>
          <a:p>
            <a:r>
              <a:rPr lang="ja-JP" altLang="en-US" sz="800" dirty="0">
                <a:solidFill>
                  <a:srgbClr val="D99694"/>
                </a:solidFill>
              </a:rPr>
              <a:t>・</a:t>
            </a:r>
            <a:endParaRPr lang="en-US" altLang="ja-JP" sz="800" dirty="0">
              <a:solidFill>
                <a:srgbClr val="D99694"/>
              </a:solidFill>
            </a:endParaRPr>
          </a:p>
          <a:p>
            <a:endParaRPr kumimoji="1" lang="en-US" altLang="ja-JP" sz="800" dirty="0">
              <a:solidFill>
                <a:srgbClr val="D99694"/>
              </a:solidFill>
            </a:endParaRPr>
          </a:p>
          <a:p>
            <a:endParaRPr lang="en-US" altLang="ja-JP" sz="800" dirty="0">
              <a:solidFill>
                <a:srgbClr val="D99694"/>
              </a:solidFill>
            </a:endParaRPr>
          </a:p>
          <a:p>
            <a:endParaRPr kumimoji="1" lang="en-US" altLang="ja-JP" sz="800" dirty="0">
              <a:solidFill>
                <a:srgbClr val="D99694"/>
              </a:solidFill>
            </a:endParaRPr>
          </a:p>
          <a:p>
            <a:endParaRPr lang="en-US" altLang="ja-JP" sz="800" dirty="0">
              <a:solidFill>
                <a:srgbClr val="D99694"/>
              </a:solidFill>
            </a:endParaRPr>
          </a:p>
          <a:p>
            <a:endParaRPr kumimoji="1" lang="en-US" altLang="ja-JP" sz="800" dirty="0">
              <a:solidFill>
                <a:srgbClr val="D99694"/>
              </a:solidFill>
            </a:endParaRPr>
          </a:p>
          <a:p>
            <a:endParaRPr lang="en-US" altLang="ja-JP" sz="800" dirty="0">
              <a:solidFill>
                <a:srgbClr val="D99694"/>
              </a:solidFill>
            </a:endParaRPr>
          </a:p>
          <a:p>
            <a:endParaRPr lang="en-US" altLang="ja-JP" sz="800" dirty="0">
              <a:solidFill>
                <a:srgbClr val="D99694"/>
              </a:solidFill>
            </a:endParaRPr>
          </a:p>
          <a:p>
            <a:endParaRPr lang="en-US" altLang="ja-JP" sz="800" dirty="0">
              <a:solidFill>
                <a:srgbClr val="D99694"/>
              </a:solidFill>
            </a:endParaRPr>
          </a:p>
          <a:p>
            <a:r>
              <a:rPr kumimoji="1" lang="ja-JP" altLang="en-US" sz="800" dirty="0">
                <a:solidFill>
                  <a:srgbClr val="D99694"/>
                </a:solidFill>
              </a:rPr>
              <a:t>　　　　　　　　　　　　合計〇〇円　　　　　</a:t>
            </a:r>
          </a:p>
        </p:txBody>
      </p:sp>
      <p:sp>
        <p:nvSpPr>
          <p:cNvPr id="15" name="正方形/長方形 14"/>
          <p:cNvSpPr/>
          <p:nvPr/>
        </p:nvSpPr>
        <p:spPr>
          <a:xfrm>
            <a:off x="5741129" y="4813127"/>
            <a:ext cx="1980000" cy="1980000"/>
          </a:xfrm>
          <a:prstGeom prst="rect">
            <a:avLst/>
          </a:prstGeom>
          <a:noFill/>
          <a:ln w="28575">
            <a:solidFill>
              <a:srgbClr val="D99694"/>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D99694"/>
                </a:solidFill>
              </a:rPr>
              <a:t>◆雑役務費</a:t>
            </a:r>
            <a:endParaRPr lang="en-US" altLang="ja-JP" sz="800" u="sng" dirty="0">
              <a:solidFill>
                <a:srgbClr val="D99694"/>
              </a:solidFill>
            </a:endParaRPr>
          </a:p>
          <a:p>
            <a:pPr lvl="0"/>
            <a:r>
              <a:rPr lang="ja-JP" altLang="en-US" sz="800" dirty="0">
                <a:solidFill>
                  <a:srgbClr val="D99694"/>
                </a:solidFill>
              </a:rPr>
              <a:t>・</a:t>
            </a:r>
            <a:r>
              <a:rPr lang="en-US" altLang="ja-JP" sz="800" dirty="0">
                <a:solidFill>
                  <a:srgbClr val="D99694"/>
                </a:solidFill>
              </a:rPr>
              <a:t>Web</a:t>
            </a:r>
            <a:r>
              <a:rPr lang="ja-JP" altLang="en-US" sz="800" dirty="0">
                <a:solidFill>
                  <a:srgbClr val="D99694"/>
                </a:solidFill>
              </a:rPr>
              <a:t>ｻｲﾄ構築　　〇〇〇円</a:t>
            </a:r>
            <a:endParaRPr lang="en-US" altLang="ja-JP" sz="800" dirty="0">
              <a:solidFill>
                <a:srgbClr val="D99694"/>
              </a:solidFill>
            </a:endParaRPr>
          </a:p>
          <a:p>
            <a:pPr lvl="0"/>
            <a:r>
              <a:rPr lang="ja-JP" altLang="en-US" sz="800" dirty="0">
                <a:solidFill>
                  <a:srgbClr val="D99694"/>
                </a:solidFill>
              </a:rPr>
              <a:t>・報告書印刷費　 　〇〇〇円</a:t>
            </a:r>
            <a:endParaRPr lang="en-US" altLang="ja-JP" sz="800" dirty="0">
              <a:solidFill>
                <a:srgbClr val="D99694"/>
              </a:solidFill>
            </a:endParaRPr>
          </a:p>
          <a:p>
            <a:pPr lvl="0"/>
            <a:r>
              <a:rPr lang="ja-JP" altLang="en-US" sz="800" dirty="0">
                <a:solidFill>
                  <a:srgbClr val="D99694"/>
                </a:solidFill>
              </a:rPr>
              <a:t>・事務職員派遣　　</a:t>
            </a:r>
            <a:endParaRPr lang="en-US" altLang="ja-JP" sz="800" dirty="0">
              <a:solidFill>
                <a:srgbClr val="D99694"/>
              </a:solidFill>
            </a:endParaRPr>
          </a:p>
          <a:p>
            <a:pPr lvl="0"/>
            <a:r>
              <a:rPr lang="ja-JP" altLang="en-US" sz="800" dirty="0">
                <a:solidFill>
                  <a:srgbClr val="D99694"/>
                </a:solidFill>
              </a:rPr>
              <a:t>　　　　〇〇〇円</a:t>
            </a:r>
            <a:r>
              <a:rPr lang="en-US" altLang="ja-JP" sz="800" dirty="0">
                <a:solidFill>
                  <a:srgbClr val="D99694"/>
                </a:solidFill>
              </a:rPr>
              <a:t>×20</a:t>
            </a:r>
            <a:r>
              <a:rPr lang="ja-JP" altLang="en-US" sz="800" dirty="0">
                <a:solidFill>
                  <a:srgbClr val="D99694"/>
                </a:solidFill>
              </a:rPr>
              <a:t>日</a:t>
            </a:r>
            <a:r>
              <a:rPr lang="en-US" altLang="ja-JP" sz="800" dirty="0">
                <a:solidFill>
                  <a:srgbClr val="D99694"/>
                </a:solidFill>
              </a:rPr>
              <a:t>×</a:t>
            </a:r>
            <a:r>
              <a:rPr lang="ja-JP" altLang="en-US" sz="800" dirty="0">
                <a:solidFill>
                  <a:srgbClr val="D99694"/>
                </a:solidFill>
              </a:rPr>
              <a:t>〇月</a:t>
            </a:r>
            <a:endParaRPr lang="en-US" altLang="ja-JP" sz="800" dirty="0">
              <a:solidFill>
                <a:srgbClr val="D99694"/>
              </a:solidFill>
            </a:endParaRPr>
          </a:p>
        </p:txBody>
      </p:sp>
      <p:sp>
        <p:nvSpPr>
          <p:cNvPr id="16" name="正方形/長方形 15"/>
          <p:cNvSpPr/>
          <p:nvPr/>
        </p:nvSpPr>
        <p:spPr>
          <a:xfrm>
            <a:off x="7809850" y="715829"/>
            <a:ext cx="1980000" cy="1980000"/>
          </a:xfrm>
          <a:prstGeom prst="rect">
            <a:avLst/>
          </a:prstGeom>
          <a:noFill/>
          <a:ln w="28575">
            <a:solidFill>
              <a:srgbClr val="D99694"/>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u="sng" dirty="0">
                <a:solidFill>
                  <a:srgbClr val="D99694"/>
                </a:solidFill>
              </a:rPr>
              <a:t>◆旅費</a:t>
            </a:r>
            <a:endParaRPr lang="en-US" altLang="ja-JP" sz="800" u="sng" dirty="0">
              <a:solidFill>
                <a:srgbClr val="D99694"/>
              </a:solidFill>
            </a:endParaRPr>
          </a:p>
          <a:p>
            <a:r>
              <a:rPr lang="ja-JP" altLang="en-US" sz="800" dirty="0">
                <a:solidFill>
                  <a:srgbClr val="D99694"/>
                </a:solidFill>
              </a:rPr>
              <a:t>・企画推進委員会実施旅費</a:t>
            </a:r>
            <a:br>
              <a:rPr lang="en-US" altLang="ja-JP" sz="800" dirty="0">
                <a:solidFill>
                  <a:srgbClr val="D99694"/>
                </a:solidFill>
              </a:rPr>
            </a:br>
            <a:r>
              <a:rPr lang="ja-JP" altLang="en-US" sz="800" dirty="0">
                <a:solidFill>
                  <a:srgbClr val="D99694"/>
                </a:solidFill>
              </a:rPr>
              <a:t>　　　　　　　　〇〇千円</a:t>
            </a:r>
            <a:r>
              <a:rPr lang="en-US" altLang="ja-JP" sz="800" dirty="0">
                <a:solidFill>
                  <a:srgbClr val="D99694"/>
                </a:solidFill>
              </a:rPr>
              <a:t>×</a:t>
            </a:r>
            <a:r>
              <a:rPr lang="ja-JP" altLang="en-US" sz="800" dirty="0">
                <a:solidFill>
                  <a:srgbClr val="D99694"/>
                </a:solidFill>
              </a:rPr>
              <a:t>〇回</a:t>
            </a:r>
            <a:endParaRPr lang="en-US" altLang="ja-JP" sz="800" dirty="0">
              <a:solidFill>
                <a:srgbClr val="D99694"/>
              </a:solidFill>
            </a:endParaRPr>
          </a:p>
          <a:p>
            <a:r>
              <a:rPr lang="ja-JP" altLang="en-US" sz="800" dirty="0">
                <a:solidFill>
                  <a:srgbClr val="D99694"/>
                </a:solidFill>
              </a:rPr>
              <a:t>・ﾌﾟﾛｸﾞﾗﾑ開発分科会旅費</a:t>
            </a:r>
            <a:br>
              <a:rPr lang="en-US" altLang="ja-JP" sz="800" dirty="0">
                <a:solidFill>
                  <a:srgbClr val="D99694"/>
                </a:solidFill>
              </a:rPr>
            </a:br>
            <a:r>
              <a:rPr lang="ja-JP" altLang="en-US" sz="800" dirty="0">
                <a:solidFill>
                  <a:srgbClr val="D99694"/>
                </a:solidFill>
              </a:rPr>
              <a:t>　　　　　　　　〇〇千円</a:t>
            </a:r>
            <a:r>
              <a:rPr lang="en-US" altLang="ja-JP" sz="800" dirty="0">
                <a:solidFill>
                  <a:srgbClr val="D99694"/>
                </a:solidFill>
              </a:rPr>
              <a:t>×</a:t>
            </a:r>
            <a:r>
              <a:rPr lang="ja-JP" altLang="en-US" sz="800" dirty="0">
                <a:solidFill>
                  <a:srgbClr val="D99694"/>
                </a:solidFill>
              </a:rPr>
              <a:t>〇回</a:t>
            </a:r>
            <a:endParaRPr lang="en-US" altLang="ja-JP" sz="800" dirty="0">
              <a:solidFill>
                <a:srgbClr val="D99694"/>
              </a:solidFill>
            </a:endParaRPr>
          </a:p>
          <a:p>
            <a:r>
              <a:rPr lang="ja-JP" altLang="en-US" sz="800" dirty="0">
                <a:solidFill>
                  <a:srgbClr val="D99694"/>
                </a:solidFill>
              </a:rPr>
              <a:t>・実証講座分科会旅費</a:t>
            </a:r>
            <a:br>
              <a:rPr lang="en-US" altLang="ja-JP" sz="800" dirty="0">
                <a:solidFill>
                  <a:srgbClr val="D99694"/>
                </a:solidFill>
              </a:rPr>
            </a:br>
            <a:r>
              <a:rPr lang="ja-JP" altLang="en-US" sz="800" dirty="0">
                <a:solidFill>
                  <a:srgbClr val="D99694"/>
                </a:solidFill>
              </a:rPr>
              <a:t>　　　　　　　　〇〇千円</a:t>
            </a:r>
            <a:r>
              <a:rPr lang="en-US" altLang="ja-JP" sz="800" dirty="0">
                <a:solidFill>
                  <a:srgbClr val="D99694"/>
                </a:solidFill>
              </a:rPr>
              <a:t>×</a:t>
            </a:r>
            <a:r>
              <a:rPr lang="ja-JP" altLang="en-US" sz="800" dirty="0">
                <a:solidFill>
                  <a:srgbClr val="D99694"/>
                </a:solidFill>
              </a:rPr>
              <a:t>〇回</a:t>
            </a:r>
            <a:endParaRPr lang="en-US" altLang="ja-JP" sz="800" dirty="0">
              <a:solidFill>
                <a:srgbClr val="D99694"/>
              </a:solidFill>
            </a:endParaRPr>
          </a:p>
          <a:p>
            <a:endParaRPr lang="en-US" altLang="ja-JP" sz="800" dirty="0">
              <a:solidFill>
                <a:srgbClr val="D99694"/>
              </a:solidFill>
            </a:endParaRPr>
          </a:p>
          <a:p>
            <a:endParaRPr lang="en-US" altLang="ja-JP" sz="800" dirty="0">
              <a:solidFill>
                <a:srgbClr val="D99694"/>
              </a:solidFill>
            </a:endParaRPr>
          </a:p>
          <a:p>
            <a:endParaRPr lang="en-US" altLang="ja-JP" sz="800" dirty="0">
              <a:solidFill>
                <a:srgbClr val="D99694"/>
              </a:solidFill>
            </a:endParaRPr>
          </a:p>
          <a:p>
            <a:endParaRPr lang="en-US" altLang="ja-JP" sz="800" dirty="0">
              <a:solidFill>
                <a:srgbClr val="D99694"/>
              </a:solidFill>
            </a:endParaRPr>
          </a:p>
          <a:p>
            <a:endParaRPr lang="en-US" altLang="ja-JP" sz="800" dirty="0">
              <a:solidFill>
                <a:srgbClr val="D99694"/>
              </a:solidFill>
            </a:endParaRPr>
          </a:p>
          <a:p>
            <a:endParaRPr lang="en-US" altLang="ja-JP" sz="800" dirty="0">
              <a:solidFill>
                <a:srgbClr val="D99694"/>
              </a:solidFill>
            </a:endParaRPr>
          </a:p>
          <a:p>
            <a:r>
              <a:rPr lang="ja-JP" altLang="en-US" sz="800" dirty="0">
                <a:solidFill>
                  <a:srgbClr val="D99694"/>
                </a:solidFill>
              </a:rPr>
              <a:t>　　　　　　　　　　　合計〇〇〇円</a:t>
            </a:r>
            <a:endParaRPr lang="en-US" altLang="ja-JP" sz="800" dirty="0">
              <a:solidFill>
                <a:srgbClr val="D99694"/>
              </a:solidFill>
            </a:endParaRPr>
          </a:p>
          <a:p>
            <a:endParaRPr lang="ja-JP" altLang="en-US" sz="800" u="sng" dirty="0">
              <a:solidFill>
                <a:srgbClr val="118BB2"/>
              </a:solidFill>
            </a:endParaRPr>
          </a:p>
        </p:txBody>
      </p:sp>
      <p:sp>
        <p:nvSpPr>
          <p:cNvPr id="17" name="正方形/長方形 16"/>
          <p:cNvSpPr/>
          <p:nvPr/>
        </p:nvSpPr>
        <p:spPr>
          <a:xfrm>
            <a:off x="7809850" y="2760994"/>
            <a:ext cx="1980000" cy="1980000"/>
          </a:xfrm>
          <a:prstGeom prst="rect">
            <a:avLst/>
          </a:prstGeom>
          <a:noFill/>
          <a:ln w="28575">
            <a:solidFill>
              <a:srgbClr val="D99694"/>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D99694"/>
                </a:solidFill>
              </a:rPr>
              <a:t>◆会議費</a:t>
            </a:r>
            <a:endParaRPr kumimoji="1" lang="en-US" altLang="ja-JP" sz="800" u="sng" dirty="0">
              <a:solidFill>
                <a:srgbClr val="D99694"/>
              </a:solidFill>
            </a:endParaRPr>
          </a:p>
          <a:p>
            <a:r>
              <a:rPr lang="ja-JP" altLang="en-US" sz="800" dirty="0">
                <a:solidFill>
                  <a:srgbClr val="D99694"/>
                </a:solidFill>
              </a:rPr>
              <a:t>・企画推進委員会お茶</a:t>
            </a:r>
            <a:br>
              <a:rPr lang="en-US" altLang="ja-JP" sz="800" dirty="0">
                <a:solidFill>
                  <a:srgbClr val="D99694"/>
                </a:solidFill>
              </a:rPr>
            </a:br>
            <a:r>
              <a:rPr lang="ja-JP" altLang="en-US" sz="800" dirty="0">
                <a:solidFill>
                  <a:srgbClr val="D99694"/>
                </a:solidFill>
              </a:rPr>
              <a:t>　　　　　　　　　</a:t>
            </a:r>
            <a:r>
              <a:rPr lang="en-US" altLang="ja-JP" sz="800" dirty="0">
                <a:solidFill>
                  <a:srgbClr val="D99694"/>
                </a:solidFill>
              </a:rPr>
              <a:t>150</a:t>
            </a:r>
            <a:r>
              <a:rPr lang="ja-JP" altLang="en-US" sz="800" dirty="0">
                <a:solidFill>
                  <a:srgbClr val="D99694"/>
                </a:solidFill>
              </a:rPr>
              <a:t>円</a:t>
            </a:r>
            <a:r>
              <a:rPr lang="en-US" altLang="ja-JP" sz="800" dirty="0">
                <a:solidFill>
                  <a:srgbClr val="D99694"/>
                </a:solidFill>
              </a:rPr>
              <a:t>×</a:t>
            </a:r>
            <a:r>
              <a:rPr lang="ja-JP" altLang="en-US" sz="800" dirty="0">
                <a:solidFill>
                  <a:srgbClr val="D99694"/>
                </a:solidFill>
              </a:rPr>
              <a:t>〇人　　　　　　　</a:t>
            </a:r>
            <a:endParaRPr lang="en-US" altLang="ja-JP" sz="800" dirty="0">
              <a:solidFill>
                <a:srgbClr val="D99694"/>
              </a:solidFill>
            </a:endParaRPr>
          </a:p>
          <a:p>
            <a:r>
              <a:rPr lang="ja-JP" altLang="en-US" sz="800" dirty="0">
                <a:solidFill>
                  <a:srgbClr val="D99694"/>
                </a:solidFill>
              </a:rPr>
              <a:t>・ﾌﾟﾛｸﾞﾗﾑ開発分科会お茶</a:t>
            </a:r>
            <a:br>
              <a:rPr lang="en-US" altLang="ja-JP" sz="800" dirty="0">
                <a:solidFill>
                  <a:srgbClr val="D99694"/>
                </a:solidFill>
              </a:rPr>
            </a:br>
            <a:r>
              <a:rPr lang="ja-JP" altLang="en-US" sz="800" dirty="0">
                <a:solidFill>
                  <a:srgbClr val="D99694"/>
                </a:solidFill>
              </a:rPr>
              <a:t>　　　　　　　　　</a:t>
            </a:r>
            <a:r>
              <a:rPr lang="en-US" altLang="ja-JP" sz="800" dirty="0">
                <a:solidFill>
                  <a:srgbClr val="D99694"/>
                </a:solidFill>
              </a:rPr>
              <a:t>150</a:t>
            </a:r>
            <a:r>
              <a:rPr lang="ja-JP" altLang="en-US" sz="800" dirty="0">
                <a:solidFill>
                  <a:srgbClr val="D99694"/>
                </a:solidFill>
              </a:rPr>
              <a:t>円</a:t>
            </a:r>
            <a:r>
              <a:rPr lang="en-US" altLang="ja-JP" sz="800" dirty="0">
                <a:solidFill>
                  <a:srgbClr val="D99694"/>
                </a:solidFill>
              </a:rPr>
              <a:t>×</a:t>
            </a:r>
            <a:r>
              <a:rPr lang="ja-JP" altLang="en-US" sz="800" dirty="0">
                <a:solidFill>
                  <a:srgbClr val="D99694"/>
                </a:solidFill>
              </a:rPr>
              <a:t>〇人</a:t>
            </a:r>
            <a:endParaRPr lang="en-US" altLang="ja-JP" sz="800" dirty="0">
              <a:solidFill>
                <a:srgbClr val="D99694"/>
              </a:solidFill>
            </a:endParaRPr>
          </a:p>
          <a:p>
            <a:r>
              <a:rPr lang="ja-JP" altLang="en-US" sz="800" dirty="0">
                <a:solidFill>
                  <a:srgbClr val="D99694"/>
                </a:solidFill>
              </a:rPr>
              <a:t>・実証講座分科会お茶</a:t>
            </a:r>
            <a:br>
              <a:rPr lang="en-US" altLang="ja-JP" sz="800" dirty="0">
                <a:solidFill>
                  <a:srgbClr val="D99694"/>
                </a:solidFill>
              </a:rPr>
            </a:br>
            <a:r>
              <a:rPr lang="ja-JP" altLang="en-US" sz="800" dirty="0">
                <a:solidFill>
                  <a:srgbClr val="D99694"/>
                </a:solidFill>
              </a:rPr>
              <a:t>　　　　　　　　　</a:t>
            </a:r>
            <a:r>
              <a:rPr lang="en-US" altLang="ja-JP" sz="800" dirty="0">
                <a:solidFill>
                  <a:srgbClr val="D99694"/>
                </a:solidFill>
              </a:rPr>
              <a:t>150</a:t>
            </a:r>
            <a:r>
              <a:rPr lang="ja-JP" altLang="en-US" sz="800" dirty="0">
                <a:solidFill>
                  <a:srgbClr val="D99694"/>
                </a:solidFill>
              </a:rPr>
              <a:t>円</a:t>
            </a:r>
            <a:r>
              <a:rPr lang="en-US" altLang="ja-JP" sz="800" dirty="0">
                <a:solidFill>
                  <a:srgbClr val="D99694"/>
                </a:solidFill>
              </a:rPr>
              <a:t>×</a:t>
            </a:r>
            <a:r>
              <a:rPr lang="ja-JP" altLang="en-US" sz="800" dirty="0">
                <a:solidFill>
                  <a:srgbClr val="D99694"/>
                </a:solidFill>
              </a:rPr>
              <a:t>〇人</a:t>
            </a:r>
            <a:endParaRPr lang="en-US" altLang="ja-JP" sz="800" dirty="0">
              <a:solidFill>
                <a:srgbClr val="D99694"/>
              </a:solidFill>
            </a:endParaRPr>
          </a:p>
          <a:p>
            <a:endParaRPr lang="en-US" altLang="ja-JP" sz="800" dirty="0">
              <a:solidFill>
                <a:srgbClr val="D99694"/>
              </a:solidFill>
            </a:endParaRPr>
          </a:p>
          <a:p>
            <a:endParaRPr lang="en-US" altLang="ja-JP" sz="800" dirty="0">
              <a:solidFill>
                <a:srgbClr val="D99694"/>
              </a:solidFill>
            </a:endParaRPr>
          </a:p>
          <a:p>
            <a:endParaRPr lang="en-US" altLang="ja-JP" sz="800" dirty="0">
              <a:solidFill>
                <a:srgbClr val="D99694"/>
              </a:solidFill>
            </a:endParaRPr>
          </a:p>
          <a:p>
            <a:endParaRPr lang="en-US" altLang="ja-JP" sz="800" dirty="0">
              <a:solidFill>
                <a:srgbClr val="D99694"/>
              </a:solidFill>
            </a:endParaRPr>
          </a:p>
          <a:p>
            <a:r>
              <a:rPr lang="ja-JP" altLang="en-US" sz="800" dirty="0">
                <a:solidFill>
                  <a:srgbClr val="D99694"/>
                </a:solidFill>
              </a:rPr>
              <a:t>　　　　　　　</a:t>
            </a:r>
            <a:endParaRPr lang="en-US" altLang="ja-JP" sz="800" dirty="0">
              <a:solidFill>
                <a:srgbClr val="D99694"/>
              </a:solidFill>
            </a:endParaRPr>
          </a:p>
          <a:p>
            <a:endParaRPr lang="en-US" altLang="ja-JP" sz="800" dirty="0">
              <a:solidFill>
                <a:srgbClr val="D99694"/>
              </a:solidFill>
            </a:endParaRPr>
          </a:p>
          <a:p>
            <a:r>
              <a:rPr lang="ja-JP" altLang="en-US" sz="800" dirty="0">
                <a:solidFill>
                  <a:srgbClr val="D99694"/>
                </a:solidFill>
              </a:rPr>
              <a:t>　　　　　　　　　　　　合計〇〇円</a:t>
            </a:r>
            <a:endParaRPr lang="en-US" altLang="ja-JP" sz="800" dirty="0">
              <a:solidFill>
                <a:srgbClr val="D99694"/>
              </a:solidFill>
            </a:endParaRPr>
          </a:p>
          <a:p>
            <a:endParaRPr kumimoji="1" lang="ja-JP" altLang="en-US" sz="800" u="sng" dirty="0">
              <a:solidFill>
                <a:srgbClr val="118BB2"/>
              </a:solidFill>
            </a:endParaRPr>
          </a:p>
        </p:txBody>
      </p:sp>
      <p:sp>
        <p:nvSpPr>
          <p:cNvPr id="18" name="正方形/長方形 17"/>
          <p:cNvSpPr/>
          <p:nvPr/>
        </p:nvSpPr>
        <p:spPr>
          <a:xfrm>
            <a:off x="7809850" y="4813127"/>
            <a:ext cx="1980000" cy="1980000"/>
          </a:xfrm>
          <a:prstGeom prst="rect">
            <a:avLst/>
          </a:prstGeom>
          <a:noFill/>
          <a:ln w="28575">
            <a:solidFill>
              <a:schemeClr val="accent1">
                <a:lumMod val="40000"/>
                <a:lumOff val="6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chemeClr val="accent1">
                    <a:lumMod val="60000"/>
                    <a:lumOff val="40000"/>
                  </a:schemeClr>
                </a:solidFill>
              </a:rPr>
              <a:t>◆再委託費</a:t>
            </a:r>
          </a:p>
        </p:txBody>
      </p:sp>
      <p:sp>
        <p:nvSpPr>
          <p:cNvPr id="20" name="正方形/長方形 19"/>
          <p:cNvSpPr/>
          <p:nvPr/>
        </p:nvSpPr>
        <p:spPr>
          <a:xfrm>
            <a:off x="3686263" y="6093295"/>
            <a:ext cx="1980000" cy="699831"/>
          </a:xfrm>
          <a:prstGeom prst="rect">
            <a:avLst/>
          </a:prstGeom>
          <a:noFill/>
          <a:ln w="28575">
            <a:solidFill>
              <a:srgbClr val="D99694"/>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D99694"/>
                </a:solidFill>
              </a:rPr>
              <a:t>◆保険料</a:t>
            </a:r>
          </a:p>
        </p:txBody>
      </p:sp>
      <p:sp>
        <p:nvSpPr>
          <p:cNvPr id="21" name="正方形/長方形 20"/>
          <p:cNvSpPr/>
          <p:nvPr/>
        </p:nvSpPr>
        <p:spPr>
          <a:xfrm>
            <a:off x="3559449" y="442263"/>
            <a:ext cx="6321152" cy="640082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5312443" y="321097"/>
            <a:ext cx="2880917" cy="276999"/>
          </a:xfrm>
          <a:prstGeom prst="rect">
            <a:avLst/>
          </a:prstGeom>
          <a:solidFill>
            <a:schemeClr val="bg1"/>
          </a:solidFill>
        </p:spPr>
        <p:txBody>
          <a:bodyPr wrap="none" rtlCol="0">
            <a:spAutoFit/>
          </a:bodyPr>
          <a:lstStyle/>
          <a:p>
            <a:r>
              <a:rPr kumimoji="1" lang="ja-JP" altLang="en-US" sz="1200" dirty="0"/>
              <a:t>摘要（各経費項目に関して主な計上予算）</a:t>
            </a:r>
          </a:p>
        </p:txBody>
      </p:sp>
      <p:sp>
        <p:nvSpPr>
          <p:cNvPr id="19" name="テキスト ボックス 18"/>
          <p:cNvSpPr txBox="1"/>
          <p:nvPr/>
        </p:nvSpPr>
        <p:spPr>
          <a:xfrm>
            <a:off x="4304928" y="6132356"/>
            <a:ext cx="5422209" cy="600164"/>
          </a:xfrm>
          <a:prstGeom prst="rect">
            <a:avLst/>
          </a:prstGeom>
          <a:solidFill>
            <a:schemeClr val="bg1">
              <a:lumMod val="95000"/>
            </a:schemeClr>
          </a:solidFill>
        </p:spPr>
        <p:txBody>
          <a:bodyPr wrap="square" rtlCol="0">
            <a:spAutoFit/>
          </a:bodyPr>
          <a:lstStyle/>
          <a:p>
            <a:r>
              <a:rPr kumimoji="1" lang="en-US" altLang="ja-JP" sz="1100" dirty="0">
                <a:solidFill>
                  <a:srgbClr val="FFC000"/>
                </a:solidFill>
              </a:rPr>
              <a:t>※</a:t>
            </a:r>
            <a:r>
              <a:rPr kumimoji="1" lang="ja-JP" altLang="en-US" sz="1100" dirty="0">
                <a:solidFill>
                  <a:srgbClr val="FFC000"/>
                </a:solidFill>
              </a:rPr>
              <a:t>枠の大きさは</a:t>
            </a:r>
            <a:r>
              <a:rPr kumimoji="1" lang="en-US" altLang="ja-JP" sz="1100" dirty="0">
                <a:solidFill>
                  <a:srgbClr val="FFC000"/>
                </a:solidFill>
              </a:rPr>
              <a:t>､</a:t>
            </a:r>
            <a:r>
              <a:rPr kumimoji="1" lang="ja-JP" altLang="en-US" sz="1100" dirty="0">
                <a:solidFill>
                  <a:srgbClr val="FFC000"/>
                </a:solidFill>
              </a:rPr>
              <a:t>適宜修正し</a:t>
            </a:r>
            <a:r>
              <a:rPr kumimoji="1" lang="en-US" altLang="ja-JP" sz="1100" dirty="0">
                <a:solidFill>
                  <a:srgbClr val="FFC000"/>
                </a:solidFill>
              </a:rPr>
              <a:t>､</a:t>
            </a:r>
            <a:r>
              <a:rPr kumimoji="1" lang="ja-JP" altLang="en-US" sz="1100" dirty="0">
                <a:solidFill>
                  <a:srgbClr val="FFC000"/>
                </a:solidFill>
              </a:rPr>
              <a:t>計上しない費目の枠は削除して</a:t>
            </a:r>
            <a:r>
              <a:rPr kumimoji="1" lang="ja-JP" altLang="en-US" sz="1050" dirty="0">
                <a:solidFill>
                  <a:srgbClr val="FFC000"/>
                </a:solidFill>
              </a:rPr>
              <a:t>ください</a:t>
            </a:r>
            <a:r>
              <a:rPr kumimoji="1" lang="en-US" altLang="ja-JP" sz="1100" dirty="0">
                <a:solidFill>
                  <a:srgbClr val="FFC000"/>
                </a:solidFill>
              </a:rPr>
              <a:t>｡</a:t>
            </a:r>
          </a:p>
          <a:p>
            <a:r>
              <a:rPr kumimoji="1" lang="en-US" altLang="ja-JP" sz="1100" dirty="0">
                <a:solidFill>
                  <a:srgbClr val="FFC000"/>
                </a:solidFill>
              </a:rPr>
              <a:t>※</a:t>
            </a:r>
            <a:r>
              <a:rPr kumimoji="1" lang="ja-JP" altLang="en-US" sz="1100" dirty="0">
                <a:solidFill>
                  <a:srgbClr val="FFC000"/>
                </a:solidFill>
              </a:rPr>
              <a:t>各経費項目の主なものを記載してください</a:t>
            </a:r>
            <a:r>
              <a:rPr kumimoji="1" lang="en-US" altLang="ja-JP" sz="1100" dirty="0">
                <a:solidFill>
                  <a:srgbClr val="FFC000"/>
                </a:solidFill>
              </a:rPr>
              <a:t>｡</a:t>
            </a:r>
            <a:r>
              <a:rPr kumimoji="1" lang="ja-JP" altLang="en-US" sz="1100" dirty="0">
                <a:solidFill>
                  <a:srgbClr val="FFC000"/>
                </a:solidFill>
              </a:rPr>
              <a:t>すべてを網羅する必要はありません</a:t>
            </a:r>
            <a:r>
              <a:rPr kumimoji="1" lang="en-US" altLang="ja-JP" sz="1100" dirty="0">
                <a:solidFill>
                  <a:srgbClr val="FFC000"/>
                </a:solidFill>
              </a:rPr>
              <a:t>｡</a:t>
            </a:r>
          </a:p>
          <a:p>
            <a:r>
              <a:rPr kumimoji="1" lang="en-US" altLang="ja-JP" sz="1100" dirty="0">
                <a:solidFill>
                  <a:srgbClr val="FFC000"/>
                </a:solidFill>
              </a:rPr>
              <a:t>※</a:t>
            </a:r>
            <a:r>
              <a:rPr kumimoji="1" lang="ja-JP" altLang="en-US" sz="1100" dirty="0">
                <a:solidFill>
                  <a:srgbClr val="FFC000"/>
                </a:solidFill>
              </a:rPr>
              <a:t>年次計画に記載</a:t>
            </a:r>
            <a:r>
              <a:rPr lang="ja-JP" altLang="en-US" sz="1100" dirty="0">
                <a:solidFill>
                  <a:srgbClr val="FFC000"/>
                </a:solidFill>
              </a:rPr>
              <a:t>した</a:t>
            </a:r>
            <a:r>
              <a:rPr kumimoji="1" lang="ja-JP" altLang="en-US" sz="1100" dirty="0">
                <a:solidFill>
                  <a:srgbClr val="FFC000"/>
                </a:solidFill>
              </a:rPr>
              <a:t>全ての年度分を各年度毎に作成してください</a:t>
            </a:r>
            <a:r>
              <a:rPr kumimoji="1" lang="en-US" altLang="ja-JP" sz="1100" dirty="0">
                <a:solidFill>
                  <a:srgbClr val="FFC000"/>
                </a:solidFill>
              </a:rPr>
              <a:t>｡</a:t>
            </a:r>
            <a:endParaRPr lang="en-US" altLang="ja-JP" sz="1100" dirty="0">
              <a:solidFill>
                <a:srgbClr val="FFC000"/>
              </a:solidFill>
            </a:endParaRPr>
          </a:p>
        </p:txBody>
      </p:sp>
      <p:graphicFrame>
        <p:nvGraphicFramePr>
          <p:cNvPr id="26" name="オブジェクト 25"/>
          <p:cNvGraphicFramePr>
            <a:graphicFrameLocks noChangeAspect="1"/>
          </p:cNvGraphicFramePr>
          <p:nvPr/>
        </p:nvGraphicFramePr>
        <p:xfrm>
          <a:off x="39688" y="706438"/>
          <a:ext cx="3405187" cy="6042025"/>
        </p:xfrm>
        <a:graphic>
          <a:graphicData uri="http://schemas.openxmlformats.org/presentationml/2006/ole">
            <mc:AlternateContent xmlns:mc="http://schemas.openxmlformats.org/markup-compatibility/2006">
              <mc:Choice xmlns:v="urn:schemas-microsoft-com:vml" Requires="v">
                <p:oleObj name="ワークシート" r:id="rId2" imgW="2943379" imgH="5114925" progId="Excel.Sheet.12">
                  <p:embed/>
                </p:oleObj>
              </mc:Choice>
              <mc:Fallback>
                <p:oleObj name="ワークシート" r:id="rId2" imgW="2943379" imgH="5114925" progId="Excel.Sheet.12">
                  <p:embed/>
                  <p:pic>
                    <p:nvPicPr>
                      <p:cNvPr id="26" name="オブジェクト 25"/>
                      <p:cNvPicPr/>
                      <p:nvPr/>
                    </p:nvPicPr>
                    <p:blipFill>
                      <a:blip r:embed="rId3"/>
                      <a:stretch>
                        <a:fillRect/>
                      </a:stretch>
                    </p:blipFill>
                    <p:spPr>
                      <a:xfrm>
                        <a:off x="39688" y="706438"/>
                        <a:ext cx="3405187" cy="6042025"/>
                      </a:xfrm>
                      <a:prstGeom prst="rect">
                        <a:avLst/>
                      </a:prstGeom>
                    </p:spPr>
                  </p:pic>
                </p:oleObj>
              </mc:Fallback>
            </mc:AlternateContent>
          </a:graphicData>
        </a:graphic>
      </p:graphicFrame>
      <p:grpSp>
        <p:nvGrpSpPr>
          <p:cNvPr id="2" name="グループ化 1">
            <a:extLst>
              <a:ext uri="{FF2B5EF4-FFF2-40B4-BE49-F238E27FC236}">
                <a16:creationId xmlns:a16="http://schemas.microsoft.com/office/drawing/2014/main" id="{2E43BC71-58BD-C1A0-8519-DCD52A5AC5E6}"/>
              </a:ext>
            </a:extLst>
          </p:cNvPr>
          <p:cNvGrpSpPr/>
          <p:nvPr/>
        </p:nvGrpSpPr>
        <p:grpSpPr>
          <a:xfrm>
            <a:off x="0" y="0"/>
            <a:ext cx="9912302" cy="355076"/>
            <a:chOff x="-6302" y="-27384"/>
            <a:chExt cx="9912302" cy="355076"/>
          </a:xfrm>
        </p:grpSpPr>
        <p:sp>
          <p:nvSpPr>
            <p:cNvPr id="3" name="正方形/長方形 2">
              <a:extLst>
                <a:ext uri="{FF2B5EF4-FFF2-40B4-BE49-F238E27FC236}">
                  <a16:creationId xmlns:a16="http://schemas.microsoft.com/office/drawing/2014/main" id="{9B4325F4-D3F6-8E86-3F69-32FFDC9D46DA}"/>
                </a:ext>
              </a:extLst>
            </p:cNvPr>
            <p:cNvSpPr/>
            <p:nvPr/>
          </p:nvSpPr>
          <p:spPr>
            <a:xfrm>
              <a:off x="-6302" y="-27384"/>
              <a:ext cx="9912302" cy="35507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テキスト ボックス 3">
              <a:extLst>
                <a:ext uri="{FF2B5EF4-FFF2-40B4-BE49-F238E27FC236}">
                  <a16:creationId xmlns:a16="http://schemas.microsoft.com/office/drawing/2014/main" id="{B39F8EAA-D722-134F-22A9-98FFE553FE71}"/>
                </a:ext>
              </a:extLst>
            </p:cNvPr>
            <p:cNvSpPr txBox="1"/>
            <p:nvPr/>
          </p:nvSpPr>
          <p:spPr>
            <a:xfrm>
              <a:off x="440939" y="11654"/>
              <a:ext cx="9186279" cy="276999"/>
            </a:xfrm>
            <a:prstGeom prst="rect">
              <a:avLst/>
            </a:prstGeom>
            <a:noFill/>
          </p:spPr>
          <p:txBody>
            <a:bodyPr wrap="square" rtlCol="0">
              <a:spAutoFit/>
            </a:bodyPr>
            <a:lstStyle/>
            <a:p>
              <a:pPr algn="ctr"/>
              <a:r>
                <a:rPr lang="ja-JP" altLang="en-US" sz="1200" spc="-120" dirty="0">
                  <a:solidFill>
                    <a:schemeClr val="bg1"/>
                  </a:solidFill>
                  <a:latin typeface="+mj-ea"/>
                  <a:ea typeface="+mj-ea"/>
                </a:rPr>
                <a:t>令和○</a:t>
              </a:r>
              <a:r>
                <a:rPr kumimoji="1" lang="ja-JP" altLang="en-US" sz="1200" spc="-120" dirty="0">
                  <a:solidFill>
                    <a:schemeClr val="bg1"/>
                  </a:solidFill>
                  <a:latin typeface="+mj-ea"/>
                  <a:ea typeface="+mj-ea"/>
                </a:rPr>
                <a:t>年度「専修学校の国際化推進事業」企画提案書（</a:t>
              </a:r>
              <a:r>
                <a:rPr lang="ja-JP" altLang="en-US" sz="1200" spc="-160" dirty="0">
                  <a:solidFill>
                    <a:schemeClr val="bg1"/>
                  </a:solidFill>
                  <a:latin typeface="+mj-ea"/>
                  <a:ea typeface="+mj-ea"/>
                </a:rPr>
                <a:t>外国人留学生の戦略的受入れ、円滑な就職及び定着に向けた体制整備</a:t>
              </a:r>
              <a:r>
                <a:rPr kumimoji="1" lang="ja-JP" altLang="en-US" sz="1200" spc="-120" dirty="0">
                  <a:solidFill>
                    <a:schemeClr val="bg1"/>
                  </a:solidFill>
                  <a:latin typeface="+mj-ea"/>
                  <a:ea typeface="+mj-ea"/>
                </a:rPr>
                <a:t>）</a:t>
              </a:r>
              <a:r>
                <a:rPr kumimoji="1" lang="en-US" altLang="ja-JP" sz="1200" spc="-120" dirty="0">
                  <a:solidFill>
                    <a:schemeClr val="bg1"/>
                  </a:solidFill>
                  <a:latin typeface="+mj-ea"/>
                  <a:ea typeface="+mj-ea"/>
                </a:rPr>
                <a:t>(</a:t>
              </a:r>
              <a:fld id="{7DF22854-5471-4D76-A61C-50AF16AABE74}" type="slidenum">
                <a:rPr kumimoji="1" lang="en-US" altLang="ja-JP" sz="1200" spc="-120" smtClean="0">
                  <a:solidFill>
                    <a:schemeClr val="bg1"/>
                  </a:solidFill>
                  <a:latin typeface="+mj-ea"/>
                  <a:ea typeface="+mj-ea"/>
                </a:rPr>
                <a:t>14</a:t>
              </a:fld>
              <a:r>
                <a:rPr lang="en-US" altLang="ja-JP" sz="1200" spc="-120" dirty="0">
                  <a:solidFill>
                    <a:schemeClr val="bg1"/>
                  </a:solidFill>
                  <a:latin typeface="+mj-ea"/>
                  <a:ea typeface="+mj-ea"/>
                </a:rPr>
                <a:t>/17</a:t>
              </a:r>
              <a:r>
                <a:rPr lang="ja-JP" altLang="en-US" sz="1200" spc="-120" dirty="0">
                  <a:solidFill>
                    <a:schemeClr val="bg1"/>
                  </a:solidFill>
                  <a:latin typeface="+mj-ea"/>
                  <a:ea typeface="+mj-ea"/>
                </a:rPr>
                <a:t>）</a:t>
              </a:r>
              <a:endParaRPr kumimoji="1" lang="ja-JP" altLang="en-US" sz="1200" spc="-120" dirty="0">
                <a:solidFill>
                  <a:schemeClr val="bg1"/>
                </a:solidFill>
                <a:latin typeface="+mj-ea"/>
                <a:ea typeface="+mj-ea"/>
              </a:endParaRPr>
            </a:p>
          </p:txBody>
        </p:sp>
      </p:grpSp>
    </p:spTree>
    <p:extLst>
      <p:ext uri="{BB962C8B-B14F-4D97-AF65-F5344CB8AC3E}">
        <p14:creationId xmlns:p14="http://schemas.microsoft.com/office/powerpoint/2010/main" val="41960547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角丸四角形 5"/>
          <p:cNvSpPr/>
          <p:nvPr/>
        </p:nvSpPr>
        <p:spPr>
          <a:xfrm>
            <a:off x="28339" y="371897"/>
            <a:ext cx="3416536" cy="288000"/>
          </a:xfrm>
          <a:prstGeom prst="roundRect">
            <a:avLst/>
          </a:prstGeom>
          <a:solidFill>
            <a:srgbClr val="D996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t>事業に要する経費見積書の概要（○年度）</a:t>
            </a:r>
          </a:p>
        </p:txBody>
      </p:sp>
      <p:sp>
        <p:nvSpPr>
          <p:cNvPr id="10" name="正方形/長方形 9"/>
          <p:cNvSpPr/>
          <p:nvPr/>
        </p:nvSpPr>
        <p:spPr>
          <a:xfrm>
            <a:off x="3686263" y="715829"/>
            <a:ext cx="1980000" cy="1980000"/>
          </a:xfrm>
          <a:prstGeom prst="rect">
            <a:avLst/>
          </a:prstGeom>
          <a:noFill/>
          <a:ln w="28575">
            <a:solidFill>
              <a:srgbClr val="073B4C"/>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073B4C"/>
                </a:solidFill>
              </a:rPr>
              <a:t>◆人件費</a:t>
            </a:r>
            <a:endParaRPr kumimoji="1" lang="en-US" altLang="ja-JP" sz="800" u="sng" dirty="0">
              <a:solidFill>
                <a:srgbClr val="073B4C"/>
              </a:solidFill>
            </a:endParaRPr>
          </a:p>
          <a:p>
            <a:r>
              <a:rPr kumimoji="1" lang="ja-JP" altLang="en-US" sz="800" dirty="0">
                <a:solidFill>
                  <a:srgbClr val="073B4C"/>
                </a:solidFill>
              </a:rPr>
              <a:t>・事業専任職員賃金　</a:t>
            </a:r>
            <a:r>
              <a:rPr lang="ja-JP" altLang="en-US" sz="800" dirty="0">
                <a:solidFill>
                  <a:srgbClr val="073B4C"/>
                </a:solidFill>
              </a:rPr>
              <a:t>〇千円</a:t>
            </a:r>
            <a:r>
              <a:rPr lang="en-US" altLang="ja-JP" sz="800" dirty="0">
                <a:solidFill>
                  <a:srgbClr val="073B4C"/>
                </a:solidFill>
              </a:rPr>
              <a:t>×</a:t>
            </a:r>
            <a:r>
              <a:rPr lang="ja-JP" altLang="en-US" sz="800" dirty="0">
                <a:solidFill>
                  <a:srgbClr val="073B4C"/>
                </a:solidFill>
              </a:rPr>
              <a:t>〇月</a:t>
            </a:r>
            <a:endParaRPr lang="en-US" altLang="ja-JP" sz="800" dirty="0">
              <a:solidFill>
                <a:srgbClr val="073B4C"/>
              </a:solidFill>
            </a:endParaRPr>
          </a:p>
          <a:p>
            <a:r>
              <a:rPr kumimoji="1" lang="ja-JP" altLang="en-US" sz="800" dirty="0">
                <a:solidFill>
                  <a:srgbClr val="073B4C"/>
                </a:solidFill>
              </a:rPr>
              <a:t>・ｺｰﾃﾞｨﾈｰﾀｰ賃金　　　</a:t>
            </a:r>
            <a:r>
              <a:rPr lang="ja-JP" altLang="en-US" sz="800" dirty="0">
                <a:solidFill>
                  <a:srgbClr val="073B4C"/>
                </a:solidFill>
              </a:rPr>
              <a:t>〇千円</a:t>
            </a:r>
            <a:r>
              <a:rPr lang="en-US" altLang="ja-JP" sz="800" dirty="0">
                <a:solidFill>
                  <a:srgbClr val="073B4C"/>
                </a:solidFill>
              </a:rPr>
              <a:t>×</a:t>
            </a:r>
            <a:r>
              <a:rPr lang="ja-JP" altLang="en-US" sz="800" dirty="0">
                <a:solidFill>
                  <a:srgbClr val="073B4C"/>
                </a:solidFill>
              </a:rPr>
              <a:t>〇月</a:t>
            </a:r>
            <a:endParaRPr lang="en-US" altLang="ja-JP" sz="800" dirty="0">
              <a:solidFill>
                <a:srgbClr val="073B4C"/>
              </a:solidFill>
            </a:endParaRPr>
          </a:p>
          <a:p>
            <a:r>
              <a:rPr kumimoji="1" lang="ja-JP" altLang="en-US" sz="800" dirty="0">
                <a:solidFill>
                  <a:srgbClr val="073B4C"/>
                </a:solidFill>
              </a:rPr>
              <a:t>・人件費附帯経費　　　〇〇千円</a:t>
            </a:r>
            <a:endParaRPr kumimoji="1" lang="en-US" altLang="ja-JP" sz="800" dirty="0">
              <a:solidFill>
                <a:srgbClr val="073B4C"/>
              </a:solidFill>
            </a:endParaRPr>
          </a:p>
          <a:p>
            <a:endParaRPr lang="en-US" altLang="ja-JP" sz="800" dirty="0">
              <a:solidFill>
                <a:srgbClr val="073B4C"/>
              </a:solidFill>
            </a:endParaRPr>
          </a:p>
          <a:p>
            <a:endParaRPr kumimoji="1" lang="en-US" altLang="ja-JP" sz="800" dirty="0">
              <a:solidFill>
                <a:srgbClr val="073B4C"/>
              </a:solidFill>
            </a:endParaRPr>
          </a:p>
          <a:p>
            <a:endParaRPr lang="en-US" altLang="ja-JP" sz="800" dirty="0">
              <a:solidFill>
                <a:srgbClr val="073B4C"/>
              </a:solidFill>
            </a:endParaRPr>
          </a:p>
          <a:p>
            <a:endParaRPr kumimoji="1" lang="en-US" altLang="ja-JP" sz="800" dirty="0">
              <a:solidFill>
                <a:srgbClr val="073B4C"/>
              </a:solidFill>
            </a:endParaRPr>
          </a:p>
          <a:p>
            <a:endParaRPr lang="en-US" altLang="ja-JP" sz="800" dirty="0">
              <a:solidFill>
                <a:srgbClr val="073B4C"/>
              </a:solidFill>
            </a:endParaRPr>
          </a:p>
          <a:p>
            <a:endParaRPr kumimoji="1" lang="en-US" altLang="ja-JP" sz="800" dirty="0">
              <a:solidFill>
                <a:srgbClr val="073B4C"/>
              </a:solidFill>
            </a:endParaRPr>
          </a:p>
          <a:p>
            <a:endParaRPr lang="en-US" altLang="ja-JP" sz="800" dirty="0">
              <a:solidFill>
                <a:srgbClr val="073B4C"/>
              </a:solidFill>
            </a:endParaRPr>
          </a:p>
          <a:p>
            <a:endParaRPr kumimoji="1" lang="en-US" altLang="ja-JP" sz="800" dirty="0">
              <a:solidFill>
                <a:srgbClr val="073B4C"/>
              </a:solidFill>
            </a:endParaRPr>
          </a:p>
          <a:p>
            <a:endParaRPr lang="en-US" altLang="ja-JP" sz="800" dirty="0">
              <a:solidFill>
                <a:srgbClr val="073B4C"/>
              </a:solidFill>
            </a:endParaRPr>
          </a:p>
          <a:p>
            <a:r>
              <a:rPr kumimoji="1" lang="ja-JP" altLang="en-US" sz="800" dirty="0">
                <a:solidFill>
                  <a:srgbClr val="073B4C"/>
                </a:solidFill>
              </a:rPr>
              <a:t>　　　　　　　　　　　合計〇〇〇円</a:t>
            </a:r>
            <a:endParaRPr kumimoji="1" lang="en-US" altLang="ja-JP" sz="800" dirty="0">
              <a:solidFill>
                <a:srgbClr val="073B4C"/>
              </a:solidFill>
            </a:endParaRPr>
          </a:p>
        </p:txBody>
      </p:sp>
      <p:sp>
        <p:nvSpPr>
          <p:cNvPr id="11" name="正方形/長方形 10"/>
          <p:cNvSpPr/>
          <p:nvPr/>
        </p:nvSpPr>
        <p:spPr>
          <a:xfrm>
            <a:off x="3686263" y="2760994"/>
            <a:ext cx="1980000" cy="1980000"/>
          </a:xfrm>
          <a:prstGeom prst="rect">
            <a:avLst/>
          </a:prstGeom>
          <a:noFill/>
          <a:ln w="28575">
            <a:solidFill>
              <a:srgbClr val="D99694"/>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D99694"/>
                </a:solidFill>
              </a:rPr>
              <a:t>◆借損料</a:t>
            </a:r>
            <a:endParaRPr lang="en-US" altLang="ja-JP" sz="800" u="sng" dirty="0">
              <a:solidFill>
                <a:srgbClr val="D99694"/>
              </a:solidFill>
            </a:endParaRPr>
          </a:p>
          <a:p>
            <a:r>
              <a:rPr lang="ja-JP" altLang="en-US" sz="800" dirty="0">
                <a:solidFill>
                  <a:srgbClr val="D99694"/>
                </a:solidFill>
              </a:rPr>
              <a:t>・企画推進委員会会議室借料</a:t>
            </a:r>
            <a:br>
              <a:rPr lang="en-US" altLang="ja-JP" sz="800" dirty="0">
                <a:solidFill>
                  <a:srgbClr val="D99694"/>
                </a:solidFill>
              </a:rPr>
            </a:br>
            <a:r>
              <a:rPr lang="ja-JP" altLang="en-US" sz="800" dirty="0">
                <a:solidFill>
                  <a:srgbClr val="D99694"/>
                </a:solidFill>
              </a:rPr>
              <a:t>　　　　　　　〇〇千円</a:t>
            </a:r>
            <a:r>
              <a:rPr lang="en-US" altLang="ja-JP" sz="800" dirty="0">
                <a:solidFill>
                  <a:srgbClr val="D99694"/>
                </a:solidFill>
              </a:rPr>
              <a:t>×</a:t>
            </a:r>
            <a:r>
              <a:rPr lang="ja-JP" altLang="en-US" sz="800" dirty="0">
                <a:solidFill>
                  <a:srgbClr val="D99694"/>
                </a:solidFill>
              </a:rPr>
              <a:t>〇回</a:t>
            </a:r>
            <a:endParaRPr lang="en-US" altLang="ja-JP" sz="800" dirty="0">
              <a:solidFill>
                <a:srgbClr val="D99694"/>
              </a:solidFill>
            </a:endParaRPr>
          </a:p>
          <a:p>
            <a:pPr marL="88900" indent="-88900"/>
            <a:r>
              <a:rPr lang="ja-JP" altLang="en-US" sz="800" dirty="0">
                <a:solidFill>
                  <a:srgbClr val="D99694"/>
                </a:solidFill>
              </a:rPr>
              <a:t>・ﾌﾟﾛｸﾞﾗﾑ開発分科会会議室借料　　　〇〇千円</a:t>
            </a:r>
            <a:r>
              <a:rPr lang="en-US" altLang="ja-JP" sz="800" dirty="0">
                <a:solidFill>
                  <a:srgbClr val="D99694"/>
                </a:solidFill>
              </a:rPr>
              <a:t>×</a:t>
            </a:r>
            <a:r>
              <a:rPr lang="ja-JP" altLang="en-US" sz="800" dirty="0">
                <a:solidFill>
                  <a:srgbClr val="D99694"/>
                </a:solidFill>
              </a:rPr>
              <a:t>〇回</a:t>
            </a:r>
            <a:endParaRPr lang="en-US" altLang="ja-JP" sz="800" dirty="0">
              <a:solidFill>
                <a:srgbClr val="D99694"/>
              </a:solidFill>
            </a:endParaRPr>
          </a:p>
          <a:p>
            <a:r>
              <a:rPr lang="ja-JP" altLang="en-US" sz="800" dirty="0">
                <a:solidFill>
                  <a:srgbClr val="D99694"/>
                </a:solidFill>
              </a:rPr>
              <a:t>・実証講座分科会会議室借料</a:t>
            </a:r>
            <a:br>
              <a:rPr lang="en-US" altLang="ja-JP" sz="800" dirty="0">
                <a:solidFill>
                  <a:srgbClr val="D99694"/>
                </a:solidFill>
              </a:rPr>
            </a:br>
            <a:r>
              <a:rPr lang="ja-JP" altLang="en-US" sz="800" dirty="0">
                <a:solidFill>
                  <a:srgbClr val="D99694"/>
                </a:solidFill>
              </a:rPr>
              <a:t>　　　　　　　〇〇千円</a:t>
            </a:r>
            <a:r>
              <a:rPr lang="en-US" altLang="ja-JP" sz="800" dirty="0">
                <a:solidFill>
                  <a:srgbClr val="D99694"/>
                </a:solidFill>
              </a:rPr>
              <a:t>×</a:t>
            </a:r>
            <a:r>
              <a:rPr lang="ja-JP" altLang="en-US" sz="800" dirty="0">
                <a:solidFill>
                  <a:srgbClr val="D99694"/>
                </a:solidFill>
              </a:rPr>
              <a:t>〇回</a:t>
            </a:r>
            <a:endParaRPr lang="en-US" altLang="ja-JP" sz="800" dirty="0">
              <a:solidFill>
                <a:srgbClr val="D99694"/>
              </a:solidFill>
            </a:endParaRPr>
          </a:p>
          <a:p>
            <a:r>
              <a:rPr lang="ja-JP" altLang="en-US" sz="800" dirty="0">
                <a:solidFill>
                  <a:srgbClr val="D99694"/>
                </a:solidFill>
              </a:rPr>
              <a:t>・ｻｰﾊﾞｰﾚﾝﾀﾙ代</a:t>
            </a:r>
            <a:endParaRPr lang="en-US" altLang="ja-JP" sz="800" dirty="0">
              <a:solidFill>
                <a:srgbClr val="D99694"/>
              </a:solidFill>
            </a:endParaRPr>
          </a:p>
          <a:p>
            <a:r>
              <a:rPr lang="ja-JP" altLang="en-US" sz="800" dirty="0">
                <a:solidFill>
                  <a:srgbClr val="D99694"/>
                </a:solidFill>
              </a:rPr>
              <a:t>　　　　　　　〇〇千円</a:t>
            </a:r>
            <a:r>
              <a:rPr lang="en-US" altLang="ja-JP" sz="800" dirty="0">
                <a:solidFill>
                  <a:srgbClr val="D99694"/>
                </a:solidFill>
              </a:rPr>
              <a:t>×</a:t>
            </a:r>
            <a:r>
              <a:rPr lang="ja-JP" altLang="en-US" sz="800" dirty="0">
                <a:solidFill>
                  <a:srgbClr val="D99694"/>
                </a:solidFill>
              </a:rPr>
              <a:t>〇月</a:t>
            </a:r>
            <a:endParaRPr lang="en-US" altLang="ja-JP" sz="800" dirty="0">
              <a:solidFill>
                <a:srgbClr val="D99694"/>
              </a:solidFill>
            </a:endParaRPr>
          </a:p>
          <a:p>
            <a:endParaRPr lang="en-US" altLang="ja-JP" sz="800" dirty="0">
              <a:solidFill>
                <a:srgbClr val="D99694"/>
              </a:solidFill>
            </a:endParaRPr>
          </a:p>
          <a:p>
            <a:endParaRPr lang="en-US" altLang="ja-JP" sz="800" dirty="0">
              <a:solidFill>
                <a:srgbClr val="D99694"/>
              </a:solidFill>
            </a:endParaRPr>
          </a:p>
          <a:p>
            <a:endParaRPr lang="en-US" altLang="ja-JP" sz="800" dirty="0">
              <a:solidFill>
                <a:srgbClr val="D99694"/>
              </a:solidFill>
            </a:endParaRPr>
          </a:p>
          <a:p>
            <a:endParaRPr lang="en-US" altLang="ja-JP" sz="800" dirty="0">
              <a:solidFill>
                <a:srgbClr val="D99694"/>
              </a:solidFill>
            </a:endParaRPr>
          </a:p>
          <a:p>
            <a:r>
              <a:rPr lang="ja-JP" altLang="en-US" sz="800" dirty="0">
                <a:solidFill>
                  <a:srgbClr val="D99694"/>
                </a:solidFill>
              </a:rPr>
              <a:t>　　　　　　　　　　　合計〇〇〇円</a:t>
            </a:r>
            <a:endParaRPr lang="en-US" altLang="ja-JP" sz="800" dirty="0">
              <a:solidFill>
                <a:srgbClr val="D99694"/>
              </a:solidFill>
            </a:endParaRPr>
          </a:p>
          <a:p>
            <a:pPr lvl="0"/>
            <a:endParaRPr lang="ja-JP" altLang="en-US" sz="800" dirty="0">
              <a:solidFill>
                <a:srgbClr val="118BB2"/>
              </a:solidFill>
            </a:endParaRPr>
          </a:p>
        </p:txBody>
      </p:sp>
      <p:sp>
        <p:nvSpPr>
          <p:cNvPr id="12" name="正方形/長方形 11"/>
          <p:cNvSpPr/>
          <p:nvPr/>
        </p:nvSpPr>
        <p:spPr>
          <a:xfrm>
            <a:off x="3686263" y="4826942"/>
            <a:ext cx="1980000" cy="1194345"/>
          </a:xfrm>
          <a:prstGeom prst="rect">
            <a:avLst/>
          </a:prstGeom>
          <a:noFill/>
          <a:ln w="28575">
            <a:solidFill>
              <a:srgbClr val="D99694"/>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D99694"/>
                </a:solidFill>
              </a:rPr>
              <a:t>◆通信運搬費</a:t>
            </a:r>
            <a:endParaRPr lang="en-US" altLang="ja-JP" sz="800" u="sng" dirty="0">
              <a:solidFill>
                <a:srgbClr val="D99694"/>
              </a:solidFill>
            </a:endParaRPr>
          </a:p>
          <a:p>
            <a:pPr lvl="0"/>
            <a:r>
              <a:rPr lang="ja-JP" altLang="en-US" sz="800" dirty="0">
                <a:solidFill>
                  <a:srgbClr val="D99694"/>
                </a:solidFill>
              </a:rPr>
              <a:t>・報告書郵送費　　〇円</a:t>
            </a:r>
            <a:r>
              <a:rPr lang="en-US" altLang="ja-JP" sz="800" dirty="0">
                <a:solidFill>
                  <a:srgbClr val="D99694"/>
                </a:solidFill>
              </a:rPr>
              <a:t>×</a:t>
            </a:r>
            <a:r>
              <a:rPr lang="ja-JP" altLang="en-US" sz="800" dirty="0">
                <a:solidFill>
                  <a:srgbClr val="D99694"/>
                </a:solidFill>
              </a:rPr>
              <a:t>〇箇所</a:t>
            </a:r>
            <a:endParaRPr lang="en-US" altLang="ja-JP" sz="800" dirty="0">
              <a:solidFill>
                <a:srgbClr val="D99694"/>
              </a:solidFill>
            </a:endParaRPr>
          </a:p>
          <a:p>
            <a:pPr lvl="0"/>
            <a:r>
              <a:rPr lang="ja-JP" altLang="en-US" sz="800" dirty="0">
                <a:solidFill>
                  <a:srgbClr val="D99694"/>
                </a:solidFill>
              </a:rPr>
              <a:t>・実証講座案内郵送　〇円</a:t>
            </a:r>
            <a:r>
              <a:rPr lang="en-US" altLang="ja-JP" sz="800" dirty="0">
                <a:solidFill>
                  <a:srgbClr val="D99694"/>
                </a:solidFill>
              </a:rPr>
              <a:t>×</a:t>
            </a:r>
            <a:r>
              <a:rPr lang="ja-JP" altLang="en-US" sz="800" dirty="0">
                <a:solidFill>
                  <a:srgbClr val="D99694"/>
                </a:solidFill>
              </a:rPr>
              <a:t>〇箇所</a:t>
            </a:r>
            <a:endParaRPr lang="en-US" altLang="ja-JP" sz="800" dirty="0">
              <a:solidFill>
                <a:srgbClr val="D99694"/>
              </a:solidFill>
            </a:endParaRPr>
          </a:p>
          <a:p>
            <a:pPr lvl="0"/>
            <a:r>
              <a:rPr lang="ja-JP" altLang="en-US" sz="800" dirty="0">
                <a:solidFill>
                  <a:srgbClr val="D99694"/>
                </a:solidFill>
              </a:rPr>
              <a:t>　</a:t>
            </a:r>
            <a:endParaRPr lang="en-US" altLang="ja-JP" sz="800" dirty="0">
              <a:solidFill>
                <a:srgbClr val="D99694"/>
              </a:solidFill>
            </a:endParaRPr>
          </a:p>
          <a:p>
            <a:pPr lvl="0"/>
            <a:endParaRPr lang="en-US" altLang="ja-JP" sz="800" dirty="0">
              <a:solidFill>
                <a:srgbClr val="D99694"/>
              </a:solidFill>
            </a:endParaRPr>
          </a:p>
          <a:p>
            <a:pPr lvl="0"/>
            <a:endParaRPr lang="en-US" altLang="ja-JP" sz="800" dirty="0">
              <a:solidFill>
                <a:srgbClr val="D99694"/>
              </a:solidFill>
            </a:endParaRPr>
          </a:p>
          <a:p>
            <a:pPr lvl="0"/>
            <a:r>
              <a:rPr lang="ja-JP" altLang="en-US" sz="800" dirty="0">
                <a:solidFill>
                  <a:srgbClr val="D99694"/>
                </a:solidFill>
              </a:rPr>
              <a:t>　</a:t>
            </a:r>
            <a:endParaRPr lang="en-US" altLang="ja-JP" sz="800" dirty="0">
              <a:solidFill>
                <a:srgbClr val="D99694"/>
              </a:solidFill>
            </a:endParaRPr>
          </a:p>
          <a:p>
            <a:pPr lvl="0"/>
            <a:r>
              <a:rPr lang="ja-JP" altLang="en-US" sz="800" dirty="0">
                <a:solidFill>
                  <a:srgbClr val="D99694"/>
                </a:solidFill>
              </a:rPr>
              <a:t>　　　　　　　　　　　　合計〇〇円</a:t>
            </a:r>
          </a:p>
        </p:txBody>
      </p:sp>
      <p:sp>
        <p:nvSpPr>
          <p:cNvPr id="13" name="正方形/長方形 12"/>
          <p:cNvSpPr/>
          <p:nvPr/>
        </p:nvSpPr>
        <p:spPr>
          <a:xfrm>
            <a:off x="5741129" y="715829"/>
            <a:ext cx="1980000" cy="1980000"/>
          </a:xfrm>
          <a:prstGeom prst="rect">
            <a:avLst/>
          </a:prstGeom>
          <a:noFill/>
          <a:ln w="28575">
            <a:solidFill>
              <a:srgbClr val="D99694"/>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u="sng" dirty="0">
                <a:solidFill>
                  <a:srgbClr val="D99694"/>
                </a:solidFill>
              </a:rPr>
              <a:t>◆諸謝金</a:t>
            </a:r>
            <a:endParaRPr lang="en-US" altLang="ja-JP" sz="800" u="sng" dirty="0">
              <a:solidFill>
                <a:srgbClr val="D99694"/>
              </a:solidFill>
            </a:endParaRPr>
          </a:p>
          <a:p>
            <a:r>
              <a:rPr lang="ja-JP" altLang="en-US" sz="800" dirty="0">
                <a:solidFill>
                  <a:srgbClr val="D99694"/>
                </a:solidFill>
              </a:rPr>
              <a:t>・企画推進委員会謝金</a:t>
            </a:r>
            <a:br>
              <a:rPr lang="en-US" altLang="ja-JP" sz="800" dirty="0">
                <a:solidFill>
                  <a:srgbClr val="D99694"/>
                </a:solidFill>
              </a:rPr>
            </a:br>
            <a:r>
              <a:rPr lang="ja-JP" altLang="en-US" sz="800" dirty="0">
                <a:solidFill>
                  <a:srgbClr val="D99694"/>
                </a:solidFill>
              </a:rPr>
              <a:t>　　　　　〇千円</a:t>
            </a:r>
            <a:r>
              <a:rPr lang="en-US" altLang="ja-JP" sz="800" dirty="0">
                <a:solidFill>
                  <a:srgbClr val="D99694"/>
                </a:solidFill>
              </a:rPr>
              <a:t>×</a:t>
            </a:r>
            <a:r>
              <a:rPr lang="ja-JP" altLang="en-US" sz="800" dirty="0">
                <a:solidFill>
                  <a:srgbClr val="D99694"/>
                </a:solidFill>
              </a:rPr>
              <a:t>〇人</a:t>
            </a:r>
            <a:r>
              <a:rPr lang="en-US" altLang="ja-JP" sz="800" dirty="0">
                <a:solidFill>
                  <a:srgbClr val="D99694"/>
                </a:solidFill>
              </a:rPr>
              <a:t>×</a:t>
            </a:r>
            <a:r>
              <a:rPr lang="ja-JP" altLang="en-US" sz="800" dirty="0">
                <a:solidFill>
                  <a:srgbClr val="D99694"/>
                </a:solidFill>
              </a:rPr>
              <a:t>〇回</a:t>
            </a:r>
            <a:endParaRPr lang="en-US" altLang="ja-JP" sz="800" dirty="0">
              <a:solidFill>
                <a:srgbClr val="D99694"/>
              </a:solidFill>
            </a:endParaRPr>
          </a:p>
          <a:p>
            <a:r>
              <a:rPr lang="ja-JP" altLang="en-US" sz="800" dirty="0">
                <a:solidFill>
                  <a:srgbClr val="D99694"/>
                </a:solidFill>
              </a:rPr>
              <a:t>・ﾌﾟﾛｸﾞﾗﾑ開発分科会</a:t>
            </a:r>
            <a:br>
              <a:rPr lang="en-US" altLang="ja-JP" sz="800" dirty="0">
                <a:solidFill>
                  <a:srgbClr val="D99694"/>
                </a:solidFill>
              </a:rPr>
            </a:br>
            <a:r>
              <a:rPr lang="ja-JP" altLang="en-US" sz="800" dirty="0">
                <a:solidFill>
                  <a:srgbClr val="D99694"/>
                </a:solidFill>
              </a:rPr>
              <a:t>　　　　　〇千円</a:t>
            </a:r>
            <a:r>
              <a:rPr lang="en-US" altLang="ja-JP" sz="800" dirty="0">
                <a:solidFill>
                  <a:srgbClr val="D99694"/>
                </a:solidFill>
              </a:rPr>
              <a:t>×</a:t>
            </a:r>
            <a:r>
              <a:rPr lang="ja-JP" altLang="en-US" sz="800" dirty="0">
                <a:solidFill>
                  <a:srgbClr val="D99694"/>
                </a:solidFill>
              </a:rPr>
              <a:t>〇人</a:t>
            </a:r>
            <a:r>
              <a:rPr lang="en-US" altLang="ja-JP" sz="800" dirty="0">
                <a:solidFill>
                  <a:srgbClr val="D99694"/>
                </a:solidFill>
              </a:rPr>
              <a:t>×</a:t>
            </a:r>
            <a:r>
              <a:rPr lang="ja-JP" altLang="en-US" sz="800" dirty="0">
                <a:solidFill>
                  <a:srgbClr val="D99694"/>
                </a:solidFill>
              </a:rPr>
              <a:t>〇回</a:t>
            </a:r>
            <a:endParaRPr lang="en-US" altLang="ja-JP" sz="800" dirty="0">
              <a:solidFill>
                <a:srgbClr val="D99694"/>
              </a:solidFill>
            </a:endParaRPr>
          </a:p>
          <a:p>
            <a:r>
              <a:rPr lang="ja-JP" altLang="en-US" sz="800" dirty="0">
                <a:solidFill>
                  <a:srgbClr val="D99694"/>
                </a:solidFill>
              </a:rPr>
              <a:t>・実証講座分科会</a:t>
            </a:r>
            <a:br>
              <a:rPr lang="en-US" altLang="ja-JP" sz="800" dirty="0">
                <a:solidFill>
                  <a:srgbClr val="D99694"/>
                </a:solidFill>
              </a:rPr>
            </a:br>
            <a:r>
              <a:rPr lang="ja-JP" altLang="en-US" sz="800" dirty="0">
                <a:solidFill>
                  <a:srgbClr val="D99694"/>
                </a:solidFill>
              </a:rPr>
              <a:t>　　　　　〇千円</a:t>
            </a:r>
            <a:r>
              <a:rPr lang="en-US" altLang="ja-JP" sz="800" dirty="0">
                <a:solidFill>
                  <a:srgbClr val="D99694"/>
                </a:solidFill>
              </a:rPr>
              <a:t>×</a:t>
            </a:r>
            <a:r>
              <a:rPr lang="ja-JP" altLang="en-US" sz="800" dirty="0">
                <a:solidFill>
                  <a:srgbClr val="D99694"/>
                </a:solidFill>
              </a:rPr>
              <a:t>〇人</a:t>
            </a:r>
            <a:r>
              <a:rPr lang="en-US" altLang="ja-JP" sz="800" dirty="0">
                <a:solidFill>
                  <a:srgbClr val="D99694"/>
                </a:solidFill>
              </a:rPr>
              <a:t>×</a:t>
            </a:r>
            <a:r>
              <a:rPr lang="ja-JP" altLang="en-US" sz="800" dirty="0">
                <a:solidFill>
                  <a:srgbClr val="D99694"/>
                </a:solidFill>
              </a:rPr>
              <a:t>〇回</a:t>
            </a:r>
            <a:endParaRPr lang="en-US" altLang="ja-JP" sz="800" dirty="0">
              <a:solidFill>
                <a:srgbClr val="D99694"/>
              </a:solidFill>
            </a:endParaRPr>
          </a:p>
          <a:p>
            <a:endParaRPr lang="en-US" altLang="ja-JP" sz="800" dirty="0">
              <a:solidFill>
                <a:srgbClr val="D99694"/>
              </a:solidFill>
            </a:endParaRPr>
          </a:p>
          <a:p>
            <a:endParaRPr lang="en-US" altLang="ja-JP" sz="800" dirty="0">
              <a:solidFill>
                <a:srgbClr val="D99694"/>
              </a:solidFill>
            </a:endParaRPr>
          </a:p>
          <a:p>
            <a:endParaRPr lang="en-US" altLang="ja-JP" sz="800" dirty="0">
              <a:solidFill>
                <a:srgbClr val="D99694"/>
              </a:solidFill>
            </a:endParaRPr>
          </a:p>
          <a:p>
            <a:endParaRPr lang="en-US" altLang="ja-JP" sz="800" dirty="0">
              <a:solidFill>
                <a:srgbClr val="D99694"/>
              </a:solidFill>
            </a:endParaRPr>
          </a:p>
          <a:p>
            <a:endParaRPr lang="en-US" altLang="ja-JP" sz="800" dirty="0">
              <a:solidFill>
                <a:srgbClr val="D99694"/>
              </a:solidFill>
            </a:endParaRPr>
          </a:p>
          <a:p>
            <a:r>
              <a:rPr lang="ja-JP" altLang="en-US" sz="800" dirty="0">
                <a:solidFill>
                  <a:srgbClr val="D99694"/>
                </a:solidFill>
              </a:rPr>
              <a:t>　　</a:t>
            </a:r>
            <a:endParaRPr lang="en-US" altLang="ja-JP" sz="800" dirty="0">
              <a:solidFill>
                <a:srgbClr val="D99694"/>
              </a:solidFill>
            </a:endParaRPr>
          </a:p>
          <a:p>
            <a:r>
              <a:rPr lang="ja-JP" altLang="en-US" sz="800" dirty="0">
                <a:solidFill>
                  <a:srgbClr val="D99694"/>
                </a:solidFill>
              </a:rPr>
              <a:t>　　　　　　　　　　　合計〇〇〇円</a:t>
            </a:r>
            <a:endParaRPr lang="en-US" altLang="ja-JP" sz="800" dirty="0">
              <a:solidFill>
                <a:srgbClr val="D99694"/>
              </a:solidFill>
            </a:endParaRPr>
          </a:p>
        </p:txBody>
      </p:sp>
      <p:sp>
        <p:nvSpPr>
          <p:cNvPr id="14" name="正方形/長方形 13"/>
          <p:cNvSpPr/>
          <p:nvPr/>
        </p:nvSpPr>
        <p:spPr>
          <a:xfrm>
            <a:off x="5741129" y="2760994"/>
            <a:ext cx="1980000" cy="1980000"/>
          </a:xfrm>
          <a:prstGeom prst="rect">
            <a:avLst/>
          </a:prstGeom>
          <a:noFill/>
          <a:ln w="28575">
            <a:solidFill>
              <a:srgbClr val="D99694"/>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D99694"/>
                </a:solidFill>
              </a:rPr>
              <a:t>◆消耗品費</a:t>
            </a:r>
            <a:endParaRPr kumimoji="1" lang="en-US" altLang="ja-JP" sz="800" u="sng" dirty="0">
              <a:solidFill>
                <a:srgbClr val="D99694"/>
              </a:solidFill>
            </a:endParaRPr>
          </a:p>
          <a:p>
            <a:r>
              <a:rPr kumimoji="1" lang="ja-JP" altLang="en-US" sz="800" dirty="0">
                <a:solidFill>
                  <a:srgbClr val="D99694"/>
                </a:solidFill>
              </a:rPr>
              <a:t>・ﾎﾞｰﾙﾍﾟﾝ</a:t>
            </a:r>
            <a:r>
              <a:rPr lang="ja-JP" altLang="en-US" sz="800" dirty="0">
                <a:solidFill>
                  <a:srgbClr val="D99694"/>
                </a:solidFill>
              </a:rPr>
              <a:t>　　　〇百円</a:t>
            </a:r>
            <a:r>
              <a:rPr lang="en-US" altLang="ja-JP" sz="800" dirty="0">
                <a:solidFill>
                  <a:srgbClr val="D99694"/>
                </a:solidFill>
              </a:rPr>
              <a:t>×</a:t>
            </a:r>
            <a:r>
              <a:rPr lang="ja-JP" altLang="en-US" sz="800" dirty="0">
                <a:solidFill>
                  <a:srgbClr val="D99694"/>
                </a:solidFill>
              </a:rPr>
              <a:t>〇本</a:t>
            </a:r>
            <a:endParaRPr lang="en-US" altLang="ja-JP" sz="800" dirty="0">
              <a:solidFill>
                <a:srgbClr val="D99694"/>
              </a:solidFill>
            </a:endParaRPr>
          </a:p>
          <a:p>
            <a:r>
              <a:rPr kumimoji="1" lang="ja-JP" altLang="en-US" sz="800" dirty="0">
                <a:solidFill>
                  <a:srgbClr val="D99694"/>
                </a:solidFill>
              </a:rPr>
              <a:t>・ﾊｰﾄﾞﾌｧｲﾙ　〇千円</a:t>
            </a:r>
            <a:r>
              <a:rPr kumimoji="1" lang="en-US" altLang="ja-JP" sz="800" dirty="0">
                <a:solidFill>
                  <a:srgbClr val="D99694"/>
                </a:solidFill>
              </a:rPr>
              <a:t>×</a:t>
            </a:r>
            <a:r>
              <a:rPr kumimoji="1" lang="ja-JP" altLang="en-US" sz="800" dirty="0">
                <a:solidFill>
                  <a:srgbClr val="D99694"/>
                </a:solidFill>
              </a:rPr>
              <a:t>〇冊</a:t>
            </a:r>
            <a:endParaRPr kumimoji="1" lang="en-US" altLang="ja-JP" sz="800" dirty="0">
              <a:solidFill>
                <a:srgbClr val="D99694"/>
              </a:solidFill>
            </a:endParaRPr>
          </a:p>
          <a:p>
            <a:r>
              <a:rPr kumimoji="1" lang="ja-JP" altLang="en-US" sz="800" dirty="0">
                <a:solidFill>
                  <a:srgbClr val="D99694"/>
                </a:solidFill>
              </a:rPr>
              <a:t>・</a:t>
            </a:r>
            <a:endParaRPr kumimoji="1" lang="en-US" altLang="ja-JP" sz="800" dirty="0">
              <a:solidFill>
                <a:srgbClr val="D99694"/>
              </a:solidFill>
            </a:endParaRPr>
          </a:p>
          <a:p>
            <a:r>
              <a:rPr lang="ja-JP" altLang="en-US" sz="800" dirty="0">
                <a:solidFill>
                  <a:srgbClr val="D99694"/>
                </a:solidFill>
              </a:rPr>
              <a:t>・</a:t>
            </a:r>
            <a:endParaRPr lang="en-US" altLang="ja-JP" sz="800" dirty="0">
              <a:solidFill>
                <a:srgbClr val="D99694"/>
              </a:solidFill>
            </a:endParaRPr>
          </a:p>
          <a:p>
            <a:endParaRPr kumimoji="1" lang="en-US" altLang="ja-JP" sz="800" dirty="0">
              <a:solidFill>
                <a:srgbClr val="D99694"/>
              </a:solidFill>
            </a:endParaRPr>
          </a:p>
          <a:p>
            <a:endParaRPr lang="en-US" altLang="ja-JP" sz="800" dirty="0">
              <a:solidFill>
                <a:srgbClr val="D99694"/>
              </a:solidFill>
            </a:endParaRPr>
          </a:p>
          <a:p>
            <a:endParaRPr kumimoji="1" lang="en-US" altLang="ja-JP" sz="800" dirty="0">
              <a:solidFill>
                <a:srgbClr val="D99694"/>
              </a:solidFill>
            </a:endParaRPr>
          </a:p>
          <a:p>
            <a:endParaRPr lang="en-US" altLang="ja-JP" sz="800" dirty="0">
              <a:solidFill>
                <a:srgbClr val="D99694"/>
              </a:solidFill>
            </a:endParaRPr>
          </a:p>
          <a:p>
            <a:endParaRPr kumimoji="1" lang="en-US" altLang="ja-JP" sz="800" dirty="0">
              <a:solidFill>
                <a:srgbClr val="D99694"/>
              </a:solidFill>
            </a:endParaRPr>
          </a:p>
          <a:p>
            <a:endParaRPr lang="en-US" altLang="ja-JP" sz="800" dirty="0">
              <a:solidFill>
                <a:srgbClr val="D99694"/>
              </a:solidFill>
            </a:endParaRPr>
          </a:p>
          <a:p>
            <a:endParaRPr lang="en-US" altLang="ja-JP" sz="800" dirty="0">
              <a:solidFill>
                <a:srgbClr val="D99694"/>
              </a:solidFill>
            </a:endParaRPr>
          </a:p>
          <a:p>
            <a:endParaRPr lang="en-US" altLang="ja-JP" sz="800" dirty="0">
              <a:solidFill>
                <a:srgbClr val="D99694"/>
              </a:solidFill>
            </a:endParaRPr>
          </a:p>
          <a:p>
            <a:r>
              <a:rPr kumimoji="1" lang="ja-JP" altLang="en-US" sz="800" dirty="0">
                <a:solidFill>
                  <a:srgbClr val="D99694"/>
                </a:solidFill>
              </a:rPr>
              <a:t>　　　　　　　　　　　　合計〇〇円　　　　　</a:t>
            </a:r>
          </a:p>
        </p:txBody>
      </p:sp>
      <p:sp>
        <p:nvSpPr>
          <p:cNvPr id="15" name="正方形/長方形 14"/>
          <p:cNvSpPr/>
          <p:nvPr/>
        </p:nvSpPr>
        <p:spPr>
          <a:xfrm>
            <a:off x="5741129" y="4813127"/>
            <a:ext cx="1980000" cy="1980000"/>
          </a:xfrm>
          <a:prstGeom prst="rect">
            <a:avLst/>
          </a:prstGeom>
          <a:noFill/>
          <a:ln w="28575">
            <a:solidFill>
              <a:srgbClr val="D99694"/>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D99694"/>
                </a:solidFill>
              </a:rPr>
              <a:t>◆雑役務費</a:t>
            </a:r>
            <a:endParaRPr lang="en-US" altLang="ja-JP" sz="800" u="sng" dirty="0">
              <a:solidFill>
                <a:srgbClr val="D99694"/>
              </a:solidFill>
            </a:endParaRPr>
          </a:p>
          <a:p>
            <a:pPr lvl="0"/>
            <a:r>
              <a:rPr lang="ja-JP" altLang="en-US" sz="800" dirty="0">
                <a:solidFill>
                  <a:srgbClr val="D99694"/>
                </a:solidFill>
              </a:rPr>
              <a:t>・</a:t>
            </a:r>
            <a:r>
              <a:rPr lang="en-US" altLang="ja-JP" sz="800" dirty="0">
                <a:solidFill>
                  <a:srgbClr val="D99694"/>
                </a:solidFill>
              </a:rPr>
              <a:t>Web</a:t>
            </a:r>
            <a:r>
              <a:rPr lang="ja-JP" altLang="en-US" sz="800" dirty="0">
                <a:solidFill>
                  <a:srgbClr val="D99694"/>
                </a:solidFill>
              </a:rPr>
              <a:t>ｻｲﾄ構築　　〇〇〇円</a:t>
            </a:r>
            <a:endParaRPr lang="en-US" altLang="ja-JP" sz="800" dirty="0">
              <a:solidFill>
                <a:srgbClr val="D99694"/>
              </a:solidFill>
            </a:endParaRPr>
          </a:p>
          <a:p>
            <a:pPr lvl="0"/>
            <a:r>
              <a:rPr lang="ja-JP" altLang="en-US" sz="800" dirty="0">
                <a:solidFill>
                  <a:srgbClr val="D99694"/>
                </a:solidFill>
              </a:rPr>
              <a:t>・報告書印刷費　 　〇〇〇円</a:t>
            </a:r>
            <a:endParaRPr lang="en-US" altLang="ja-JP" sz="800" dirty="0">
              <a:solidFill>
                <a:srgbClr val="D99694"/>
              </a:solidFill>
            </a:endParaRPr>
          </a:p>
          <a:p>
            <a:pPr lvl="0"/>
            <a:r>
              <a:rPr lang="ja-JP" altLang="en-US" sz="800" dirty="0">
                <a:solidFill>
                  <a:srgbClr val="D99694"/>
                </a:solidFill>
              </a:rPr>
              <a:t>・事務職員派遣　　</a:t>
            </a:r>
            <a:endParaRPr lang="en-US" altLang="ja-JP" sz="800" dirty="0">
              <a:solidFill>
                <a:srgbClr val="D99694"/>
              </a:solidFill>
            </a:endParaRPr>
          </a:p>
          <a:p>
            <a:pPr lvl="0"/>
            <a:r>
              <a:rPr lang="ja-JP" altLang="en-US" sz="800" dirty="0">
                <a:solidFill>
                  <a:srgbClr val="D99694"/>
                </a:solidFill>
              </a:rPr>
              <a:t>　　　　〇〇〇円</a:t>
            </a:r>
            <a:r>
              <a:rPr lang="en-US" altLang="ja-JP" sz="800" dirty="0">
                <a:solidFill>
                  <a:srgbClr val="D99694"/>
                </a:solidFill>
              </a:rPr>
              <a:t>×20</a:t>
            </a:r>
            <a:r>
              <a:rPr lang="ja-JP" altLang="en-US" sz="800" dirty="0">
                <a:solidFill>
                  <a:srgbClr val="D99694"/>
                </a:solidFill>
              </a:rPr>
              <a:t>日</a:t>
            </a:r>
            <a:r>
              <a:rPr lang="en-US" altLang="ja-JP" sz="800" dirty="0">
                <a:solidFill>
                  <a:srgbClr val="D99694"/>
                </a:solidFill>
              </a:rPr>
              <a:t>×</a:t>
            </a:r>
            <a:r>
              <a:rPr lang="ja-JP" altLang="en-US" sz="800" dirty="0">
                <a:solidFill>
                  <a:srgbClr val="D99694"/>
                </a:solidFill>
              </a:rPr>
              <a:t>〇月</a:t>
            </a:r>
            <a:endParaRPr lang="en-US" altLang="ja-JP" sz="800" dirty="0">
              <a:solidFill>
                <a:srgbClr val="D99694"/>
              </a:solidFill>
            </a:endParaRPr>
          </a:p>
        </p:txBody>
      </p:sp>
      <p:sp>
        <p:nvSpPr>
          <p:cNvPr id="16" name="正方形/長方形 15"/>
          <p:cNvSpPr/>
          <p:nvPr/>
        </p:nvSpPr>
        <p:spPr>
          <a:xfrm>
            <a:off x="7809850" y="715829"/>
            <a:ext cx="1980000" cy="1980000"/>
          </a:xfrm>
          <a:prstGeom prst="rect">
            <a:avLst/>
          </a:prstGeom>
          <a:noFill/>
          <a:ln w="28575">
            <a:solidFill>
              <a:srgbClr val="D99694"/>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u="sng" dirty="0">
                <a:solidFill>
                  <a:srgbClr val="D99694"/>
                </a:solidFill>
              </a:rPr>
              <a:t>◆旅費</a:t>
            </a:r>
            <a:endParaRPr lang="en-US" altLang="ja-JP" sz="800" u="sng" dirty="0">
              <a:solidFill>
                <a:srgbClr val="D99694"/>
              </a:solidFill>
            </a:endParaRPr>
          </a:p>
          <a:p>
            <a:r>
              <a:rPr lang="ja-JP" altLang="en-US" sz="800" dirty="0">
                <a:solidFill>
                  <a:srgbClr val="D99694"/>
                </a:solidFill>
              </a:rPr>
              <a:t>・企画推進委員会実施旅費</a:t>
            </a:r>
            <a:br>
              <a:rPr lang="en-US" altLang="ja-JP" sz="800" dirty="0">
                <a:solidFill>
                  <a:srgbClr val="D99694"/>
                </a:solidFill>
              </a:rPr>
            </a:br>
            <a:r>
              <a:rPr lang="ja-JP" altLang="en-US" sz="800" dirty="0">
                <a:solidFill>
                  <a:srgbClr val="D99694"/>
                </a:solidFill>
              </a:rPr>
              <a:t>　　　　　　　　〇〇千円</a:t>
            </a:r>
            <a:r>
              <a:rPr lang="en-US" altLang="ja-JP" sz="800" dirty="0">
                <a:solidFill>
                  <a:srgbClr val="D99694"/>
                </a:solidFill>
              </a:rPr>
              <a:t>×</a:t>
            </a:r>
            <a:r>
              <a:rPr lang="ja-JP" altLang="en-US" sz="800" dirty="0">
                <a:solidFill>
                  <a:srgbClr val="D99694"/>
                </a:solidFill>
              </a:rPr>
              <a:t>〇回</a:t>
            </a:r>
            <a:endParaRPr lang="en-US" altLang="ja-JP" sz="800" dirty="0">
              <a:solidFill>
                <a:srgbClr val="D99694"/>
              </a:solidFill>
            </a:endParaRPr>
          </a:p>
          <a:p>
            <a:r>
              <a:rPr lang="ja-JP" altLang="en-US" sz="800" dirty="0">
                <a:solidFill>
                  <a:srgbClr val="D99694"/>
                </a:solidFill>
              </a:rPr>
              <a:t>・ﾌﾟﾛｸﾞﾗﾑ開発分科会旅費</a:t>
            </a:r>
            <a:br>
              <a:rPr lang="en-US" altLang="ja-JP" sz="800" dirty="0">
                <a:solidFill>
                  <a:srgbClr val="D99694"/>
                </a:solidFill>
              </a:rPr>
            </a:br>
            <a:r>
              <a:rPr lang="ja-JP" altLang="en-US" sz="800" dirty="0">
                <a:solidFill>
                  <a:srgbClr val="D99694"/>
                </a:solidFill>
              </a:rPr>
              <a:t>　　　　　　　　〇〇千円</a:t>
            </a:r>
            <a:r>
              <a:rPr lang="en-US" altLang="ja-JP" sz="800" dirty="0">
                <a:solidFill>
                  <a:srgbClr val="D99694"/>
                </a:solidFill>
              </a:rPr>
              <a:t>×</a:t>
            </a:r>
            <a:r>
              <a:rPr lang="ja-JP" altLang="en-US" sz="800" dirty="0">
                <a:solidFill>
                  <a:srgbClr val="D99694"/>
                </a:solidFill>
              </a:rPr>
              <a:t>〇回</a:t>
            </a:r>
            <a:endParaRPr lang="en-US" altLang="ja-JP" sz="800" dirty="0">
              <a:solidFill>
                <a:srgbClr val="D99694"/>
              </a:solidFill>
            </a:endParaRPr>
          </a:p>
          <a:p>
            <a:r>
              <a:rPr lang="ja-JP" altLang="en-US" sz="800" dirty="0">
                <a:solidFill>
                  <a:srgbClr val="D99694"/>
                </a:solidFill>
              </a:rPr>
              <a:t>・実証講座分科会旅費</a:t>
            </a:r>
            <a:br>
              <a:rPr lang="en-US" altLang="ja-JP" sz="800" dirty="0">
                <a:solidFill>
                  <a:srgbClr val="D99694"/>
                </a:solidFill>
              </a:rPr>
            </a:br>
            <a:r>
              <a:rPr lang="ja-JP" altLang="en-US" sz="800" dirty="0">
                <a:solidFill>
                  <a:srgbClr val="D99694"/>
                </a:solidFill>
              </a:rPr>
              <a:t>　　　　　　　　〇〇千円</a:t>
            </a:r>
            <a:r>
              <a:rPr lang="en-US" altLang="ja-JP" sz="800" dirty="0">
                <a:solidFill>
                  <a:srgbClr val="D99694"/>
                </a:solidFill>
              </a:rPr>
              <a:t>×</a:t>
            </a:r>
            <a:r>
              <a:rPr lang="ja-JP" altLang="en-US" sz="800" dirty="0">
                <a:solidFill>
                  <a:srgbClr val="D99694"/>
                </a:solidFill>
              </a:rPr>
              <a:t>〇回</a:t>
            </a:r>
            <a:endParaRPr lang="en-US" altLang="ja-JP" sz="800" dirty="0">
              <a:solidFill>
                <a:srgbClr val="D99694"/>
              </a:solidFill>
            </a:endParaRPr>
          </a:p>
          <a:p>
            <a:endParaRPr lang="en-US" altLang="ja-JP" sz="800" dirty="0">
              <a:solidFill>
                <a:srgbClr val="D99694"/>
              </a:solidFill>
            </a:endParaRPr>
          </a:p>
          <a:p>
            <a:endParaRPr lang="en-US" altLang="ja-JP" sz="800" dirty="0">
              <a:solidFill>
                <a:srgbClr val="D99694"/>
              </a:solidFill>
            </a:endParaRPr>
          </a:p>
          <a:p>
            <a:endParaRPr lang="en-US" altLang="ja-JP" sz="800" dirty="0">
              <a:solidFill>
                <a:srgbClr val="D99694"/>
              </a:solidFill>
            </a:endParaRPr>
          </a:p>
          <a:p>
            <a:endParaRPr lang="en-US" altLang="ja-JP" sz="800" dirty="0">
              <a:solidFill>
                <a:srgbClr val="D99694"/>
              </a:solidFill>
            </a:endParaRPr>
          </a:p>
          <a:p>
            <a:endParaRPr lang="en-US" altLang="ja-JP" sz="800" dirty="0">
              <a:solidFill>
                <a:srgbClr val="D99694"/>
              </a:solidFill>
            </a:endParaRPr>
          </a:p>
          <a:p>
            <a:endParaRPr lang="en-US" altLang="ja-JP" sz="800" dirty="0">
              <a:solidFill>
                <a:srgbClr val="D99694"/>
              </a:solidFill>
            </a:endParaRPr>
          </a:p>
          <a:p>
            <a:r>
              <a:rPr lang="ja-JP" altLang="en-US" sz="800" dirty="0">
                <a:solidFill>
                  <a:srgbClr val="D99694"/>
                </a:solidFill>
              </a:rPr>
              <a:t>　　　　　　　　　　　合計〇〇〇円</a:t>
            </a:r>
            <a:endParaRPr lang="en-US" altLang="ja-JP" sz="800" dirty="0">
              <a:solidFill>
                <a:srgbClr val="D99694"/>
              </a:solidFill>
            </a:endParaRPr>
          </a:p>
          <a:p>
            <a:endParaRPr lang="ja-JP" altLang="en-US" sz="800" u="sng" dirty="0">
              <a:solidFill>
                <a:srgbClr val="118BB2"/>
              </a:solidFill>
            </a:endParaRPr>
          </a:p>
        </p:txBody>
      </p:sp>
      <p:sp>
        <p:nvSpPr>
          <p:cNvPr id="17" name="正方形/長方形 16"/>
          <p:cNvSpPr/>
          <p:nvPr/>
        </p:nvSpPr>
        <p:spPr>
          <a:xfrm>
            <a:off x="7809850" y="2760994"/>
            <a:ext cx="1980000" cy="1980000"/>
          </a:xfrm>
          <a:prstGeom prst="rect">
            <a:avLst/>
          </a:prstGeom>
          <a:noFill/>
          <a:ln w="28575">
            <a:solidFill>
              <a:srgbClr val="D99694"/>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D99694"/>
                </a:solidFill>
              </a:rPr>
              <a:t>◆会議費</a:t>
            </a:r>
            <a:endParaRPr kumimoji="1" lang="en-US" altLang="ja-JP" sz="800" u="sng" dirty="0">
              <a:solidFill>
                <a:srgbClr val="D99694"/>
              </a:solidFill>
            </a:endParaRPr>
          </a:p>
          <a:p>
            <a:r>
              <a:rPr lang="ja-JP" altLang="en-US" sz="800" dirty="0">
                <a:solidFill>
                  <a:srgbClr val="D99694"/>
                </a:solidFill>
              </a:rPr>
              <a:t>・企画推進委員会お茶</a:t>
            </a:r>
            <a:br>
              <a:rPr lang="en-US" altLang="ja-JP" sz="800" dirty="0">
                <a:solidFill>
                  <a:srgbClr val="D99694"/>
                </a:solidFill>
              </a:rPr>
            </a:br>
            <a:r>
              <a:rPr lang="ja-JP" altLang="en-US" sz="800" dirty="0">
                <a:solidFill>
                  <a:srgbClr val="D99694"/>
                </a:solidFill>
              </a:rPr>
              <a:t>　　　　　　　　　</a:t>
            </a:r>
            <a:r>
              <a:rPr lang="en-US" altLang="ja-JP" sz="800" dirty="0">
                <a:solidFill>
                  <a:srgbClr val="D99694"/>
                </a:solidFill>
              </a:rPr>
              <a:t>150</a:t>
            </a:r>
            <a:r>
              <a:rPr lang="ja-JP" altLang="en-US" sz="800" dirty="0">
                <a:solidFill>
                  <a:srgbClr val="D99694"/>
                </a:solidFill>
              </a:rPr>
              <a:t>円</a:t>
            </a:r>
            <a:r>
              <a:rPr lang="en-US" altLang="ja-JP" sz="800" dirty="0">
                <a:solidFill>
                  <a:srgbClr val="D99694"/>
                </a:solidFill>
              </a:rPr>
              <a:t>×</a:t>
            </a:r>
            <a:r>
              <a:rPr lang="ja-JP" altLang="en-US" sz="800" dirty="0">
                <a:solidFill>
                  <a:srgbClr val="D99694"/>
                </a:solidFill>
              </a:rPr>
              <a:t>〇人　　　　　　　</a:t>
            </a:r>
            <a:endParaRPr lang="en-US" altLang="ja-JP" sz="800" dirty="0">
              <a:solidFill>
                <a:srgbClr val="D99694"/>
              </a:solidFill>
            </a:endParaRPr>
          </a:p>
          <a:p>
            <a:r>
              <a:rPr lang="ja-JP" altLang="en-US" sz="800" dirty="0">
                <a:solidFill>
                  <a:srgbClr val="D99694"/>
                </a:solidFill>
              </a:rPr>
              <a:t>・ﾌﾟﾛｸﾞﾗﾑ開発分科会お茶</a:t>
            </a:r>
            <a:br>
              <a:rPr lang="en-US" altLang="ja-JP" sz="800" dirty="0">
                <a:solidFill>
                  <a:srgbClr val="D99694"/>
                </a:solidFill>
              </a:rPr>
            </a:br>
            <a:r>
              <a:rPr lang="ja-JP" altLang="en-US" sz="800" dirty="0">
                <a:solidFill>
                  <a:srgbClr val="D99694"/>
                </a:solidFill>
              </a:rPr>
              <a:t>　　　　　　　　　</a:t>
            </a:r>
            <a:r>
              <a:rPr lang="en-US" altLang="ja-JP" sz="800" dirty="0">
                <a:solidFill>
                  <a:srgbClr val="D99694"/>
                </a:solidFill>
              </a:rPr>
              <a:t>150</a:t>
            </a:r>
            <a:r>
              <a:rPr lang="ja-JP" altLang="en-US" sz="800" dirty="0">
                <a:solidFill>
                  <a:srgbClr val="D99694"/>
                </a:solidFill>
              </a:rPr>
              <a:t>円</a:t>
            </a:r>
            <a:r>
              <a:rPr lang="en-US" altLang="ja-JP" sz="800" dirty="0">
                <a:solidFill>
                  <a:srgbClr val="D99694"/>
                </a:solidFill>
              </a:rPr>
              <a:t>×</a:t>
            </a:r>
            <a:r>
              <a:rPr lang="ja-JP" altLang="en-US" sz="800" dirty="0">
                <a:solidFill>
                  <a:srgbClr val="D99694"/>
                </a:solidFill>
              </a:rPr>
              <a:t>〇人</a:t>
            </a:r>
            <a:endParaRPr lang="en-US" altLang="ja-JP" sz="800" dirty="0">
              <a:solidFill>
                <a:srgbClr val="D99694"/>
              </a:solidFill>
            </a:endParaRPr>
          </a:p>
          <a:p>
            <a:r>
              <a:rPr lang="ja-JP" altLang="en-US" sz="800" dirty="0">
                <a:solidFill>
                  <a:srgbClr val="D99694"/>
                </a:solidFill>
              </a:rPr>
              <a:t>・実証講座分科会お茶</a:t>
            </a:r>
            <a:br>
              <a:rPr lang="en-US" altLang="ja-JP" sz="800" dirty="0">
                <a:solidFill>
                  <a:srgbClr val="D99694"/>
                </a:solidFill>
              </a:rPr>
            </a:br>
            <a:r>
              <a:rPr lang="ja-JP" altLang="en-US" sz="800" dirty="0">
                <a:solidFill>
                  <a:srgbClr val="D99694"/>
                </a:solidFill>
              </a:rPr>
              <a:t>　　　　　　　　　</a:t>
            </a:r>
            <a:r>
              <a:rPr lang="en-US" altLang="ja-JP" sz="800" dirty="0">
                <a:solidFill>
                  <a:srgbClr val="D99694"/>
                </a:solidFill>
              </a:rPr>
              <a:t>150</a:t>
            </a:r>
            <a:r>
              <a:rPr lang="ja-JP" altLang="en-US" sz="800" dirty="0">
                <a:solidFill>
                  <a:srgbClr val="D99694"/>
                </a:solidFill>
              </a:rPr>
              <a:t>円</a:t>
            </a:r>
            <a:r>
              <a:rPr lang="en-US" altLang="ja-JP" sz="800" dirty="0">
                <a:solidFill>
                  <a:srgbClr val="D99694"/>
                </a:solidFill>
              </a:rPr>
              <a:t>×</a:t>
            </a:r>
            <a:r>
              <a:rPr lang="ja-JP" altLang="en-US" sz="800" dirty="0">
                <a:solidFill>
                  <a:srgbClr val="D99694"/>
                </a:solidFill>
              </a:rPr>
              <a:t>〇人</a:t>
            </a:r>
            <a:endParaRPr lang="en-US" altLang="ja-JP" sz="800" dirty="0">
              <a:solidFill>
                <a:srgbClr val="D99694"/>
              </a:solidFill>
            </a:endParaRPr>
          </a:p>
          <a:p>
            <a:endParaRPr lang="en-US" altLang="ja-JP" sz="800" dirty="0">
              <a:solidFill>
                <a:srgbClr val="D99694"/>
              </a:solidFill>
            </a:endParaRPr>
          </a:p>
          <a:p>
            <a:endParaRPr lang="en-US" altLang="ja-JP" sz="800" dirty="0">
              <a:solidFill>
                <a:srgbClr val="D99694"/>
              </a:solidFill>
            </a:endParaRPr>
          </a:p>
          <a:p>
            <a:endParaRPr lang="en-US" altLang="ja-JP" sz="800" dirty="0">
              <a:solidFill>
                <a:srgbClr val="D99694"/>
              </a:solidFill>
            </a:endParaRPr>
          </a:p>
          <a:p>
            <a:endParaRPr lang="en-US" altLang="ja-JP" sz="800" dirty="0">
              <a:solidFill>
                <a:srgbClr val="D99694"/>
              </a:solidFill>
            </a:endParaRPr>
          </a:p>
          <a:p>
            <a:r>
              <a:rPr lang="ja-JP" altLang="en-US" sz="800" dirty="0">
                <a:solidFill>
                  <a:srgbClr val="D99694"/>
                </a:solidFill>
              </a:rPr>
              <a:t>　　　　　　　</a:t>
            </a:r>
            <a:endParaRPr lang="en-US" altLang="ja-JP" sz="800" dirty="0">
              <a:solidFill>
                <a:srgbClr val="D99694"/>
              </a:solidFill>
            </a:endParaRPr>
          </a:p>
          <a:p>
            <a:endParaRPr lang="en-US" altLang="ja-JP" sz="800" dirty="0">
              <a:solidFill>
                <a:srgbClr val="D99694"/>
              </a:solidFill>
            </a:endParaRPr>
          </a:p>
          <a:p>
            <a:r>
              <a:rPr lang="ja-JP" altLang="en-US" sz="800" dirty="0">
                <a:solidFill>
                  <a:srgbClr val="D99694"/>
                </a:solidFill>
              </a:rPr>
              <a:t>　　　　　　　　　　　　合計〇〇円</a:t>
            </a:r>
            <a:endParaRPr lang="en-US" altLang="ja-JP" sz="800" dirty="0">
              <a:solidFill>
                <a:srgbClr val="D99694"/>
              </a:solidFill>
            </a:endParaRPr>
          </a:p>
          <a:p>
            <a:endParaRPr kumimoji="1" lang="ja-JP" altLang="en-US" sz="800" u="sng" dirty="0">
              <a:solidFill>
                <a:srgbClr val="118BB2"/>
              </a:solidFill>
            </a:endParaRPr>
          </a:p>
        </p:txBody>
      </p:sp>
      <p:sp>
        <p:nvSpPr>
          <p:cNvPr id="18" name="正方形/長方形 17"/>
          <p:cNvSpPr/>
          <p:nvPr/>
        </p:nvSpPr>
        <p:spPr>
          <a:xfrm>
            <a:off x="7809850" y="4813127"/>
            <a:ext cx="1980000" cy="1980000"/>
          </a:xfrm>
          <a:prstGeom prst="rect">
            <a:avLst/>
          </a:prstGeom>
          <a:noFill/>
          <a:ln w="28575">
            <a:solidFill>
              <a:schemeClr val="accent1">
                <a:lumMod val="40000"/>
                <a:lumOff val="6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chemeClr val="accent1">
                    <a:lumMod val="60000"/>
                    <a:lumOff val="40000"/>
                  </a:schemeClr>
                </a:solidFill>
              </a:rPr>
              <a:t>◆再委託費</a:t>
            </a:r>
          </a:p>
        </p:txBody>
      </p:sp>
      <p:sp>
        <p:nvSpPr>
          <p:cNvPr id="20" name="正方形/長方形 19"/>
          <p:cNvSpPr/>
          <p:nvPr/>
        </p:nvSpPr>
        <p:spPr>
          <a:xfrm>
            <a:off x="3686263" y="6093295"/>
            <a:ext cx="1980000" cy="699831"/>
          </a:xfrm>
          <a:prstGeom prst="rect">
            <a:avLst/>
          </a:prstGeom>
          <a:noFill/>
          <a:ln w="28575">
            <a:solidFill>
              <a:srgbClr val="D99694"/>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D99694"/>
                </a:solidFill>
              </a:rPr>
              <a:t>◆保険料</a:t>
            </a:r>
          </a:p>
        </p:txBody>
      </p:sp>
      <p:sp>
        <p:nvSpPr>
          <p:cNvPr id="21" name="正方形/長方形 20"/>
          <p:cNvSpPr/>
          <p:nvPr/>
        </p:nvSpPr>
        <p:spPr>
          <a:xfrm>
            <a:off x="3559449" y="442263"/>
            <a:ext cx="6321152" cy="640082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5312443" y="321097"/>
            <a:ext cx="2880917" cy="276999"/>
          </a:xfrm>
          <a:prstGeom prst="rect">
            <a:avLst/>
          </a:prstGeom>
          <a:solidFill>
            <a:schemeClr val="bg1"/>
          </a:solidFill>
        </p:spPr>
        <p:txBody>
          <a:bodyPr wrap="none" rtlCol="0">
            <a:spAutoFit/>
          </a:bodyPr>
          <a:lstStyle/>
          <a:p>
            <a:r>
              <a:rPr kumimoji="1" lang="ja-JP" altLang="en-US" sz="1200" dirty="0"/>
              <a:t>摘要（各経費項目に関して主な計上予算）</a:t>
            </a:r>
          </a:p>
        </p:txBody>
      </p:sp>
      <p:sp>
        <p:nvSpPr>
          <p:cNvPr id="19" name="テキスト ボックス 18"/>
          <p:cNvSpPr txBox="1"/>
          <p:nvPr/>
        </p:nvSpPr>
        <p:spPr>
          <a:xfrm>
            <a:off x="4304928" y="6132356"/>
            <a:ext cx="5422209" cy="600164"/>
          </a:xfrm>
          <a:prstGeom prst="rect">
            <a:avLst/>
          </a:prstGeom>
          <a:solidFill>
            <a:schemeClr val="bg1">
              <a:lumMod val="95000"/>
            </a:schemeClr>
          </a:solidFill>
        </p:spPr>
        <p:txBody>
          <a:bodyPr wrap="square" rtlCol="0">
            <a:spAutoFit/>
          </a:bodyPr>
          <a:lstStyle/>
          <a:p>
            <a:r>
              <a:rPr kumimoji="1" lang="en-US" altLang="ja-JP" sz="1100" dirty="0">
                <a:solidFill>
                  <a:srgbClr val="FFC000"/>
                </a:solidFill>
              </a:rPr>
              <a:t>※</a:t>
            </a:r>
            <a:r>
              <a:rPr kumimoji="1" lang="ja-JP" altLang="en-US" sz="1100" dirty="0">
                <a:solidFill>
                  <a:srgbClr val="FFC000"/>
                </a:solidFill>
              </a:rPr>
              <a:t>枠の大きさは</a:t>
            </a:r>
            <a:r>
              <a:rPr kumimoji="1" lang="en-US" altLang="ja-JP" sz="1100" dirty="0">
                <a:solidFill>
                  <a:srgbClr val="FFC000"/>
                </a:solidFill>
              </a:rPr>
              <a:t>､</a:t>
            </a:r>
            <a:r>
              <a:rPr kumimoji="1" lang="ja-JP" altLang="en-US" sz="1100" dirty="0">
                <a:solidFill>
                  <a:srgbClr val="FFC000"/>
                </a:solidFill>
              </a:rPr>
              <a:t>適宜修正し</a:t>
            </a:r>
            <a:r>
              <a:rPr kumimoji="1" lang="en-US" altLang="ja-JP" sz="1100" dirty="0">
                <a:solidFill>
                  <a:srgbClr val="FFC000"/>
                </a:solidFill>
              </a:rPr>
              <a:t>､</a:t>
            </a:r>
            <a:r>
              <a:rPr kumimoji="1" lang="ja-JP" altLang="en-US" sz="1100" dirty="0">
                <a:solidFill>
                  <a:srgbClr val="FFC000"/>
                </a:solidFill>
              </a:rPr>
              <a:t>計上しない費目の枠は削除して</a:t>
            </a:r>
            <a:r>
              <a:rPr kumimoji="1" lang="ja-JP" altLang="en-US" sz="1050" dirty="0">
                <a:solidFill>
                  <a:srgbClr val="FFC000"/>
                </a:solidFill>
              </a:rPr>
              <a:t>ください</a:t>
            </a:r>
            <a:r>
              <a:rPr kumimoji="1" lang="en-US" altLang="ja-JP" sz="1100" dirty="0">
                <a:solidFill>
                  <a:srgbClr val="FFC000"/>
                </a:solidFill>
              </a:rPr>
              <a:t>｡</a:t>
            </a:r>
          </a:p>
          <a:p>
            <a:r>
              <a:rPr kumimoji="1" lang="en-US" altLang="ja-JP" sz="1100" dirty="0">
                <a:solidFill>
                  <a:srgbClr val="FFC000"/>
                </a:solidFill>
              </a:rPr>
              <a:t>※</a:t>
            </a:r>
            <a:r>
              <a:rPr kumimoji="1" lang="ja-JP" altLang="en-US" sz="1100" dirty="0">
                <a:solidFill>
                  <a:srgbClr val="FFC000"/>
                </a:solidFill>
              </a:rPr>
              <a:t>各経費項目の主なものを記載してください</a:t>
            </a:r>
            <a:r>
              <a:rPr kumimoji="1" lang="en-US" altLang="ja-JP" sz="1100" dirty="0">
                <a:solidFill>
                  <a:srgbClr val="FFC000"/>
                </a:solidFill>
              </a:rPr>
              <a:t>｡</a:t>
            </a:r>
            <a:r>
              <a:rPr kumimoji="1" lang="ja-JP" altLang="en-US" sz="1100" dirty="0">
                <a:solidFill>
                  <a:srgbClr val="FFC000"/>
                </a:solidFill>
              </a:rPr>
              <a:t>すべてを網羅する必要はありません</a:t>
            </a:r>
            <a:r>
              <a:rPr kumimoji="1" lang="en-US" altLang="ja-JP" sz="1100" dirty="0">
                <a:solidFill>
                  <a:srgbClr val="FFC000"/>
                </a:solidFill>
              </a:rPr>
              <a:t>｡</a:t>
            </a:r>
          </a:p>
          <a:p>
            <a:r>
              <a:rPr kumimoji="1" lang="en-US" altLang="ja-JP" sz="1100" dirty="0">
                <a:solidFill>
                  <a:srgbClr val="FFC000"/>
                </a:solidFill>
              </a:rPr>
              <a:t>※</a:t>
            </a:r>
            <a:r>
              <a:rPr kumimoji="1" lang="ja-JP" altLang="en-US" sz="1100" dirty="0">
                <a:solidFill>
                  <a:srgbClr val="FFC000"/>
                </a:solidFill>
              </a:rPr>
              <a:t>年次計画に記載</a:t>
            </a:r>
            <a:r>
              <a:rPr lang="ja-JP" altLang="en-US" sz="1100" dirty="0">
                <a:solidFill>
                  <a:srgbClr val="FFC000"/>
                </a:solidFill>
              </a:rPr>
              <a:t>した</a:t>
            </a:r>
            <a:r>
              <a:rPr kumimoji="1" lang="ja-JP" altLang="en-US" sz="1100" dirty="0">
                <a:solidFill>
                  <a:srgbClr val="FFC000"/>
                </a:solidFill>
              </a:rPr>
              <a:t>全ての年度分を各年度毎に作成してください</a:t>
            </a:r>
            <a:r>
              <a:rPr kumimoji="1" lang="en-US" altLang="ja-JP" sz="1100" dirty="0">
                <a:solidFill>
                  <a:srgbClr val="FFC000"/>
                </a:solidFill>
              </a:rPr>
              <a:t>｡</a:t>
            </a:r>
            <a:endParaRPr lang="en-US" altLang="ja-JP" sz="1100" dirty="0">
              <a:solidFill>
                <a:srgbClr val="FFC000"/>
              </a:solidFill>
            </a:endParaRPr>
          </a:p>
        </p:txBody>
      </p:sp>
      <p:graphicFrame>
        <p:nvGraphicFramePr>
          <p:cNvPr id="26" name="オブジェクト 25"/>
          <p:cNvGraphicFramePr>
            <a:graphicFrameLocks noChangeAspect="1"/>
          </p:cNvGraphicFramePr>
          <p:nvPr/>
        </p:nvGraphicFramePr>
        <p:xfrm>
          <a:off x="39688" y="706438"/>
          <a:ext cx="3405187" cy="6042025"/>
        </p:xfrm>
        <a:graphic>
          <a:graphicData uri="http://schemas.openxmlformats.org/presentationml/2006/ole">
            <mc:AlternateContent xmlns:mc="http://schemas.openxmlformats.org/markup-compatibility/2006">
              <mc:Choice xmlns:v="urn:schemas-microsoft-com:vml" Requires="v">
                <p:oleObj name="ワークシート" r:id="rId2" imgW="2943379" imgH="5114925" progId="Excel.Sheet.12">
                  <p:embed/>
                </p:oleObj>
              </mc:Choice>
              <mc:Fallback>
                <p:oleObj name="ワークシート" r:id="rId2" imgW="2943379" imgH="5114925" progId="Excel.Sheet.12">
                  <p:embed/>
                  <p:pic>
                    <p:nvPicPr>
                      <p:cNvPr id="26" name="オブジェクト 25"/>
                      <p:cNvPicPr/>
                      <p:nvPr/>
                    </p:nvPicPr>
                    <p:blipFill>
                      <a:blip r:embed="rId3"/>
                      <a:stretch>
                        <a:fillRect/>
                      </a:stretch>
                    </p:blipFill>
                    <p:spPr>
                      <a:xfrm>
                        <a:off x="39688" y="706438"/>
                        <a:ext cx="3405187" cy="6042025"/>
                      </a:xfrm>
                      <a:prstGeom prst="rect">
                        <a:avLst/>
                      </a:prstGeom>
                    </p:spPr>
                  </p:pic>
                </p:oleObj>
              </mc:Fallback>
            </mc:AlternateContent>
          </a:graphicData>
        </a:graphic>
      </p:graphicFrame>
      <p:grpSp>
        <p:nvGrpSpPr>
          <p:cNvPr id="2" name="グループ化 1">
            <a:extLst>
              <a:ext uri="{FF2B5EF4-FFF2-40B4-BE49-F238E27FC236}">
                <a16:creationId xmlns:a16="http://schemas.microsoft.com/office/drawing/2014/main" id="{2E43BC71-58BD-C1A0-8519-DCD52A5AC5E6}"/>
              </a:ext>
            </a:extLst>
          </p:cNvPr>
          <p:cNvGrpSpPr/>
          <p:nvPr/>
        </p:nvGrpSpPr>
        <p:grpSpPr>
          <a:xfrm>
            <a:off x="0" y="0"/>
            <a:ext cx="9912302" cy="355076"/>
            <a:chOff x="-6302" y="-27384"/>
            <a:chExt cx="9912302" cy="355076"/>
          </a:xfrm>
        </p:grpSpPr>
        <p:sp>
          <p:nvSpPr>
            <p:cNvPr id="3" name="正方形/長方形 2">
              <a:extLst>
                <a:ext uri="{FF2B5EF4-FFF2-40B4-BE49-F238E27FC236}">
                  <a16:creationId xmlns:a16="http://schemas.microsoft.com/office/drawing/2014/main" id="{9B4325F4-D3F6-8E86-3F69-32FFDC9D46DA}"/>
                </a:ext>
              </a:extLst>
            </p:cNvPr>
            <p:cNvSpPr/>
            <p:nvPr/>
          </p:nvSpPr>
          <p:spPr>
            <a:xfrm>
              <a:off x="-6302" y="-27384"/>
              <a:ext cx="9912302" cy="35507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テキスト ボックス 3">
              <a:extLst>
                <a:ext uri="{FF2B5EF4-FFF2-40B4-BE49-F238E27FC236}">
                  <a16:creationId xmlns:a16="http://schemas.microsoft.com/office/drawing/2014/main" id="{B39F8EAA-D722-134F-22A9-98FFE553FE71}"/>
                </a:ext>
              </a:extLst>
            </p:cNvPr>
            <p:cNvSpPr txBox="1"/>
            <p:nvPr/>
          </p:nvSpPr>
          <p:spPr>
            <a:xfrm>
              <a:off x="440939" y="11654"/>
              <a:ext cx="9186279" cy="276999"/>
            </a:xfrm>
            <a:prstGeom prst="rect">
              <a:avLst/>
            </a:prstGeom>
            <a:noFill/>
          </p:spPr>
          <p:txBody>
            <a:bodyPr wrap="square" rtlCol="0">
              <a:spAutoFit/>
            </a:bodyPr>
            <a:lstStyle/>
            <a:p>
              <a:pPr algn="ctr"/>
              <a:r>
                <a:rPr lang="ja-JP" altLang="en-US" sz="1200" spc="-120" dirty="0">
                  <a:solidFill>
                    <a:schemeClr val="bg1"/>
                  </a:solidFill>
                  <a:latin typeface="+mj-ea"/>
                  <a:ea typeface="+mj-ea"/>
                </a:rPr>
                <a:t>令和○</a:t>
              </a:r>
              <a:r>
                <a:rPr kumimoji="1" lang="ja-JP" altLang="en-US" sz="1200" spc="-120" dirty="0">
                  <a:solidFill>
                    <a:schemeClr val="bg1"/>
                  </a:solidFill>
                  <a:latin typeface="+mj-ea"/>
                  <a:ea typeface="+mj-ea"/>
                </a:rPr>
                <a:t>年度「専修学校の国際化推進事業」企画提案書（</a:t>
              </a:r>
              <a:r>
                <a:rPr lang="ja-JP" altLang="en-US" sz="1200" spc="-160" dirty="0">
                  <a:solidFill>
                    <a:schemeClr val="bg1"/>
                  </a:solidFill>
                  <a:latin typeface="+mj-ea"/>
                  <a:ea typeface="+mj-ea"/>
                </a:rPr>
                <a:t>外国人留学生の戦略的受入れ、円滑な就職及び定着に向けた体制整備</a:t>
              </a:r>
              <a:r>
                <a:rPr kumimoji="1" lang="ja-JP" altLang="en-US" sz="1200" spc="-120" dirty="0">
                  <a:solidFill>
                    <a:schemeClr val="bg1"/>
                  </a:solidFill>
                  <a:latin typeface="+mj-ea"/>
                  <a:ea typeface="+mj-ea"/>
                </a:rPr>
                <a:t>）</a:t>
              </a:r>
              <a:r>
                <a:rPr kumimoji="1" lang="en-US" altLang="ja-JP" sz="1200" spc="-120" dirty="0">
                  <a:solidFill>
                    <a:schemeClr val="bg1"/>
                  </a:solidFill>
                  <a:latin typeface="+mj-ea"/>
                  <a:ea typeface="+mj-ea"/>
                </a:rPr>
                <a:t>(</a:t>
              </a:r>
              <a:fld id="{7DF22854-5471-4D76-A61C-50AF16AABE74}" type="slidenum">
                <a:rPr kumimoji="1" lang="en-US" altLang="ja-JP" sz="1200" spc="-120" smtClean="0">
                  <a:solidFill>
                    <a:schemeClr val="bg1"/>
                  </a:solidFill>
                  <a:latin typeface="+mj-ea"/>
                  <a:ea typeface="+mj-ea"/>
                </a:rPr>
                <a:t>15</a:t>
              </a:fld>
              <a:r>
                <a:rPr lang="en-US" altLang="ja-JP" sz="1200" spc="-120" dirty="0">
                  <a:solidFill>
                    <a:schemeClr val="bg1"/>
                  </a:solidFill>
                  <a:latin typeface="+mj-ea"/>
                  <a:ea typeface="+mj-ea"/>
                </a:rPr>
                <a:t>/17</a:t>
              </a:r>
              <a:r>
                <a:rPr lang="ja-JP" altLang="en-US" sz="1200" spc="-120" dirty="0">
                  <a:solidFill>
                    <a:schemeClr val="bg1"/>
                  </a:solidFill>
                  <a:latin typeface="+mj-ea"/>
                  <a:ea typeface="+mj-ea"/>
                </a:rPr>
                <a:t>）</a:t>
              </a:r>
              <a:endParaRPr kumimoji="1" lang="ja-JP" altLang="en-US" sz="1200" spc="-120" dirty="0">
                <a:solidFill>
                  <a:schemeClr val="bg1"/>
                </a:solidFill>
                <a:latin typeface="+mj-ea"/>
                <a:ea typeface="+mj-ea"/>
              </a:endParaRPr>
            </a:p>
          </p:txBody>
        </p:sp>
      </p:grpSp>
    </p:spTree>
    <p:extLst>
      <p:ext uri="{BB962C8B-B14F-4D97-AF65-F5344CB8AC3E}">
        <p14:creationId xmlns:p14="http://schemas.microsoft.com/office/powerpoint/2010/main" val="3935720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733312" y="1772816"/>
            <a:ext cx="8280000" cy="1754326"/>
          </a:xfrm>
          <a:prstGeom prst="rect">
            <a:avLst/>
          </a:prstGeom>
          <a:noFill/>
          <a:ln>
            <a:solidFill>
              <a:srgbClr val="D99694"/>
            </a:solidFill>
            <a:prstDash val="dash"/>
          </a:ln>
        </p:spPr>
        <p:txBody>
          <a:bodyPr wrap="square" rtlCol="0">
            <a:spAutoFit/>
          </a:bodyPr>
          <a:lstStyle/>
          <a:p>
            <a:pPr marL="180975" indent="-180975"/>
            <a:endParaRPr lang="ja-JP" altLang="en-US" sz="1200" dirty="0">
              <a:solidFill>
                <a:srgbClr val="FFC000"/>
              </a:solidFill>
              <a:latin typeface="+mn-ea"/>
            </a:endParaRPr>
          </a:p>
          <a:p>
            <a:pPr marL="180975" indent="-180975"/>
            <a:r>
              <a:rPr lang="ja-JP" altLang="en-US" sz="1200" dirty="0">
                <a:solidFill>
                  <a:srgbClr val="FFC000"/>
                </a:solidFill>
                <a:latin typeface="+mn-ea"/>
              </a:rPr>
              <a:t>▼様式自由</a:t>
            </a:r>
          </a:p>
          <a:p>
            <a:pPr marL="180975" indent="-180975"/>
            <a:endParaRPr lang="ja-JP" altLang="en-US" sz="1200" dirty="0">
              <a:solidFill>
                <a:srgbClr val="FFC000"/>
              </a:solidFill>
              <a:latin typeface="+mn-ea"/>
            </a:endParaRPr>
          </a:p>
          <a:p>
            <a:pPr marL="180975" indent="-180975"/>
            <a:r>
              <a:rPr lang="ja-JP" altLang="en-US" sz="1200" dirty="0">
                <a:solidFill>
                  <a:srgbClr val="FFC000"/>
                </a:solidFill>
                <a:latin typeface="+mn-ea"/>
              </a:rPr>
              <a:t>▼本ﾍﾟｰｼﾞは</a:t>
            </a:r>
            <a:r>
              <a:rPr lang="en-US" altLang="ja-JP" sz="1200" dirty="0">
                <a:solidFill>
                  <a:srgbClr val="FFC000"/>
                </a:solidFill>
                <a:latin typeface="+mn-ea"/>
              </a:rPr>
              <a:t>､</a:t>
            </a:r>
            <a:r>
              <a:rPr lang="ja-JP" altLang="en-US" sz="1200" dirty="0">
                <a:solidFill>
                  <a:srgbClr val="FFC000"/>
                </a:solidFill>
                <a:latin typeface="+mn-ea"/>
              </a:rPr>
              <a:t>実施事業に関することで</a:t>
            </a:r>
            <a:r>
              <a:rPr lang="en-US" altLang="ja-JP" sz="1200" dirty="0">
                <a:solidFill>
                  <a:srgbClr val="FFC000"/>
                </a:solidFill>
                <a:latin typeface="+mn-ea"/>
              </a:rPr>
              <a:t>､1</a:t>
            </a:r>
            <a:r>
              <a:rPr lang="ja-JP" altLang="en-US" sz="1200" dirty="0">
                <a:solidFill>
                  <a:srgbClr val="FFC000"/>
                </a:solidFill>
                <a:latin typeface="+mn-ea"/>
              </a:rPr>
              <a:t>ﾍﾟｰｼﾞから</a:t>
            </a:r>
            <a:r>
              <a:rPr lang="en-US" altLang="ja-JP" sz="1200" dirty="0">
                <a:solidFill>
                  <a:srgbClr val="FFC000"/>
                </a:solidFill>
                <a:latin typeface="+mn-ea"/>
              </a:rPr>
              <a:t>16</a:t>
            </a:r>
            <a:r>
              <a:rPr lang="ja-JP" altLang="en-US" sz="1200" dirty="0">
                <a:solidFill>
                  <a:srgbClr val="FFC000"/>
                </a:solidFill>
                <a:latin typeface="+mn-ea"/>
              </a:rPr>
              <a:t>ﾍﾟｰｼﾞに記載できなかった内容又は補足が必要な内容があれば</a:t>
            </a:r>
            <a:r>
              <a:rPr lang="en-US" altLang="ja-JP" sz="1200" dirty="0">
                <a:solidFill>
                  <a:srgbClr val="FFC000"/>
                </a:solidFill>
                <a:latin typeface="+mn-ea"/>
              </a:rPr>
              <a:t>､</a:t>
            </a:r>
            <a:r>
              <a:rPr lang="ja-JP" altLang="en-US" sz="1200" dirty="0">
                <a:solidFill>
                  <a:srgbClr val="FFC000"/>
                </a:solidFill>
                <a:latin typeface="+mn-ea"/>
              </a:rPr>
              <a:t>記載すること（</a:t>
            </a:r>
            <a:r>
              <a:rPr lang="en-US" altLang="ja-JP" sz="1200" dirty="0">
                <a:solidFill>
                  <a:srgbClr val="FFC000"/>
                </a:solidFill>
                <a:latin typeface="+mn-ea"/>
              </a:rPr>
              <a:t>1</a:t>
            </a:r>
            <a:r>
              <a:rPr lang="ja-JP" altLang="en-US" sz="1200" dirty="0">
                <a:solidFill>
                  <a:srgbClr val="FFC000"/>
                </a:solidFill>
                <a:latin typeface="+mn-ea"/>
              </a:rPr>
              <a:t>～</a:t>
            </a:r>
            <a:r>
              <a:rPr lang="en-US" altLang="ja-JP" sz="1200" dirty="0">
                <a:solidFill>
                  <a:srgbClr val="FFC000"/>
                </a:solidFill>
                <a:latin typeface="+mn-ea"/>
              </a:rPr>
              <a:t>16</a:t>
            </a:r>
            <a:r>
              <a:rPr lang="ja-JP" altLang="en-US" sz="1200" dirty="0">
                <a:solidFill>
                  <a:srgbClr val="FFC000"/>
                </a:solidFill>
                <a:latin typeface="+mn-ea"/>
              </a:rPr>
              <a:t>ページをそれぞれ複製して必要なページを増やすことも可）</a:t>
            </a:r>
            <a:r>
              <a:rPr lang="en-US" altLang="ja-JP" sz="1200" dirty="0">
                <a:solidFill>
                  <a:srgbClr val="FFC000"/>
                </a:solidFill>
                <a:latin typeface="+mn-ea"/>
              </a:rPr>
              <a:t>｡</a:t>
            </a:r>
            <a:r>
              <a:rPr lang="ja-JP" altLang="en-US" sz="1200" dirty="0">
                <a:solidFill>
                  <a:srgbClr val="FFC000"/>
                </a:solidFill>
                <a:latin typeface="+mn-ea"/>
              </a:rPr>
              <a:t>ただし</a:t>
            </a:r>
            <a:r>
              <a:rPr lang="en-US" altLang="ja-JP" sz="1200" dirty="0">
                <a:solidFill>
                  <a:srgbClr val="FFC000"/>
                </a:solidFill>
                <a:latin typeface="+mn-ea"/>
              </a:rPr>
              <a:t>､</a:t>
            </a:r>
            <a:r>
              <a:rPr lang="ja-JP" altLang="en-US" sz="1200" dirty="0">
                <a:solidFill>
                  <a:srgbClr val="FFC000"/>
                </a:solidFill>
                <a:latin typeface="+mn-ea"/>
              </a:rPr>
              <a:t>全体で原則</a:t>
            </a:r>
            <a:r>
              <a:rPr lang="en-US" altLang="ja-JP" sz="1200">
                <a:solidFill>
                  <a:srgbClr val="FFC000"/>
                </a:solidFill>
                <a:latin typeface="+mn-ea"/>
              </a:rPr>
              <a:t>19</a:t>
            </a:r>
            <a:r>
              <a:rPr lang="ja-JP" altLang="en-US" sz="1200">
                <a:solidFill>
                  <a:srgbClr val="FFC000"/>
                </a:solidFill>
                <a:latin typeface="+mn-ea"/>
              </a:rPr>
              <a:t>枚</a:t>
            </a:r>
            <a:r>
              <a:rPr lang="ja-JP" altLang="en-US" sz="1200" dirty="0">
                <a:solidFill>
                  <a:srgbClr val="FFC000"/>
                </a:solidFill>
                <a:latin typeface="+mn-ea"/>
              </a:rPr>
              <a:t>以内とすること。</a:t>
            </a:r>
            <a:endParaRPr lang="en-US" altLang="ja-JP" sz="1200" dirty="0">
              <a:solidFill>
                <a:srgbClr val="FFC000"/>
              </a:solidFill>
              <a:latin typeface="+mn-ea"/>
            </a:endParaRPr>
          </a:p>
          <a:p>
            <a:pPr marL="180975" indent="-180975"/>
            <a:endParaRPr lang="en-US" altLang="ja-JP" sz="1200" dirty="0">
              <a:solidFill>
                <a:srgbClr val="FFC000"/>
              </a:solidFill>
              <a:latin typeface="+mn-ea"/>
            </a:endParaRPr>
          </a:p>
          <a:p>
            <a:pPr marL="180975" indent="-180975"/>
            <a:r>
              <a:rPr lang="en-US" altLang="ja-JP" sz="1200" dirty="0">
                <a:solidFill>
                  <a:srgbClr val="FFC000"/>
                </a:solidFill>
                <a:latin typeface="+mn-ea"/>
              </a:rPr>
              <a:t>▼</a:t>
            </a:r>
            <a:r>
              <a:rPr lang="ja-JP" altLang="en-US" sz="1200" dirty="0">
                <a:solidFill>
                  <a:srgbClr val="FFC000"/>
                </a:solidFill>
                <a:latin typeface="+mn-ea"/>
              </a:rPr>
              <a:t>記載する文字は</a:t>
            </a:r>
            <a:r>
              <a:rPr lang="en-US" altLang="ja-JP" sz="1200" dirty="0">
                <a:solidFill>
                  <a:srgbClr val="FFC000"/>
                </a:solidFill>
                <a:latin typeface="+mn-ea"/>
              </a:rPr>
              <a:t>､</a:t>
            </a:r>
            <a:r>
              <a:rPr lang="ja-JP" altLang="en-US" sz="1200" dirty="0">
                <a:solidFill>
                  <a:srgbClr val="FFC000"/>
                </a:solidFill>
                <a:latin typeface="+mn-ea"/>
              </a:rPr>
              <a:t>ﾒｲﾘｵ </a:t>
            </a:r>
            <a:r>
              <a:rPr lang="en-US" altLang="ja-JP" sz="1200" dirty="0">
                <a:solidFill>
                  <a:srgbClr val="FFC000"/>
                </a:solidFill>
                <a:latin typeface="+mn-ea"/>
              </a:rPr>
              <a:t>or 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a:t>
            </a:r>
            <a:r>
              <a:rPr lang="en-US" altLang="ja-JP" sz="1200" dirty="0">
                <a:solidFill>
                  <a:srgbClr val="FFC000"/>
                </a:solidFill>
                <a:latin typeface="+mn-ea"/>
              </a:rPr>
              <a:t>11</a:t>
            </a:r>
            <a:r>
              <a:rPr lang="ja-JP" altLang="en-US" sz="1200" dirty="0">
                <a:solidFill>
                  <a:srgbClr val="FFC000"/>
                </a:solidFill>
                <a:latin typeface="+mn-ea"/>
              </a:rPr>
              <a:t>ﾎﾟｲﾝﾄ以上とすること</a:t>
            </a:r>
            <a:r>
              <a:rPr lang="en-US" altLang="ja-JP" sz="1200" dirty="0">
                <a:solidFill>
                  <a:srgbClr val="FFC000"/>
                </a:solidFill>
                <a:latin typeface="+mn-ea"/>
              </a:rPr>
              <a:t>｡(</a:t>
            </a:r>
            <a:r>
              <a:rPr lang="ja-JP" altLang="en-US" sz="1200" dirty="0">
                <a:solidFill>
                  <a:srgbClr val="FFC000"/>
                </a:solidFill>
                <a:latin typeface="+mn-ea"/>
              </a:rPr>
              <a:t>一部の文字がどうしても枠に入りきらない場合にはﾎﾟｲﾝﾄを調整しても構わないが</a:t>
            </a:r>
            <a:r>
              <a:rPr lang="en-US" altLang="ja-JP" sz="1200" dirty="0">
                <a:solidFill>
                  <a:srgbClr val="FFC000"/>
                </a:solidFill>
                <a:latin typeface="+mn-ea"/>
              </a:rPr>
              <a:t>､</a:t>
            </a:r>
            <a:r>
              <a:rPr lang="ja-JP" altLang="en-US" sz="1200" dirty="0">
                <a:solidFill>
                  <a:srgbClr val="FFC000"/>
                </a:solidFill>
                <a:latin typeface="+mn-ea"/>
              </a:rPr>
              <a:t>極端に小さくならないようにすること</a:t>
            </a:r>
            <a:r>
              <a:rPr lang="en-US" altLang="ja-JP" sz="1200" dirty="0">
                <a:solidFill>
                  <a:srgbClr val="FFC000"/>
                </a:solidFill>
                <a:latin typeface="+mn-ea"/>
              </a:rPr>
              <a:t>)</a:t>
            </a:r>
          </a:p>
        </p:txBody>
      </p:sp>
      <p:grpSp>
        <p:nvGrpSpPr>
          <p:cNvPr id="2" name="グループ化 1">
            <a:extLst>
              <a:ext uri="{FF2B5EF4-FFF2-40B4-BE49-F238E27FC236}">
                <a16:creationId xmlns:a16="http://schemas.microsoft.com/office/drawing/2014/main" id="{72EE9DE3-B5EB-0E9E-CEEF-B4B8F0866E03}"/>
              </a:ext>
            </a:extLst>
          </p:cNvPr>
          <p:cNvGrpSpPr/>
          <p:nvPr/>
        </p:nvGrpSpPr>
        <p:grpSpPr>
          <a:xfrm>
            <a:off x="0" y="0"/>
            <a:ext cx="9912302" cy="355076"/>
            <a:chOff x="-6302" y="-27384"/>
            <a:chExt cx="9912302" cy="355076"/>
          </a:xfrm>
        </p:grpSpPr>
        <p:sp>
          <p:nvSpPr>
            <p:cNvPr id="3" name="正方形/長方形 2">
              <a:extLst>
                <a:ext uri="{FF2B5EF4-FFF2-40B4-BE49-F238E27FC236}">
                  <a16:creationId xmlns:a16="http://schemas.microsoft.com/office/drawing/2014/main" id="{6D58ED83-D985-85F9-552E-17D5E630B8E0}"/>
                </a:ext>
              </a:extLst>
            </p:cNvPr>
            <p:cNvSpPr/>
            <p:nvPr/>
          </p:nvSpPr>
          <p:spPr>
            <a:xfrm>
              <a:off x="-6302" y="-27384"/>
              <a:ext cx="9912302" cy="35507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テキスト ボックス 3">
              <a:extLst>
                <a:ext uri="{FF2B5EF4-FFF2-40B4-BE49-F238E27FC236}">
                  <a16:creationId xmlns:a16="http://schemas.microsoft.com/office/drawing/2014/main" id="{2724FFA5-149B-32C1-C0AE-26221333E709}"/>
                </a:ext>
              </a:extLst>
            </p:cNvPr>
            <p:cNvSpPr txBox="1"/>
            <p:nvPr/>
          </p:nvSpPr>
          <p:spPr>
            <a:xfrm>
              <a:off x="440939" y="11654"/>
              <a:ext cx="9186279" cy="276999"/>
            </a:xfrm>
            <a:prstGeom prst="rect">
              <a:avLst/>
            </a:prstGeom>
            <a:noFill/>
          </p:spPr>
          <p:txBody>
            <a:bodyPr wrap="square" rtlCol="0">
              <a:spAutoFit/>
            </a:bodyPr>
            <a:lstStyle/>
            <a:p>
              <a:pPr algn="ctr"/>
              <a:r>
                <a:rPr lang="ja-JP" altLang="en-US" sz="1200" spc="-120" dirty="0">
                  <a:solidFill>
                    <a:schemeClr val="bg1"/>
                  </a:solidFill>
                  <a:latin typeface="+mj-ea"/>
                  <a:ea typeface="+mj-ea"/>
                </a:rPr>
                <a:t>令和○</a:t>
              </a:r>
              <a:r>
                <a:rPr kumimoji="1" lang="ja-JP" altLang="en-US" sz="1200" spc="-120" dirty="0">
                  <a:solidFill>
                    <a:schemeClr val="bg1"/>
                  </a:solidFill>
                  <a:latin typeface="+mj-ea"/>
                  <a:ea typeface="+mj-ea"/>
                </a:rPr>
                <a:t>年度「専修学校の国際化推進事業」企画提案書（</a:t>
              </a:r>
              <a:r>
                <a:rPr lang="ja-JP" altLang="en-US" sz="1200" spc="-160" dirty="0">
                  <a:solidFill>
                    <a:schemeClr val="bg1"/>
                  </a:solidFill>
                  <a:latin typeface="+mj-ea"/>
                  <a:ea typeface="+mj-ea"/>
                </a:rPr>
                <a:t>外国人留学生の戦略的受入れ、円滑な就職及び定着に向けた体制整備</a:t>
              </a:r>
              <a:r>
                <a:rPr kumimoji="1" lang="ja-JP" altLang="en-US" sz="1200" spc="-120" dirty="0">
                  <a:solidFill>
                    <a:schemeClr val="bg1"/>
                  </a:solidFill>
                  <a:latin typeface="+mj-ea"/>
                  <a:ea typeface="+mj-ea"/>
                </a:rPr>
                <a:t>）</a:t>
              </a:r>
              <a:r>
                <a:rPr kumimoji="1" lang="en-US" altLang="ja-JP" sz="1200" spc="-120" dirty="0">
                  <a:solidFill>
                    <a:schemeClr val="bg1"/>
                  </a:solidFill>
                  <a:latin typeface="+mj-ea"/>
                  <a:ea typeface="+mj-ea"/>
                </a:rPr>
                <a:t>(</a:t>
              </a:r>
              <a:fld id="{7DF22854-5471-4D76-A61C-50AF16AABE74}" type="slidenum">
                <a:rPr kumimoji="1" lang="en-US" altLang="ja-JP" sz="1200" spc="-120" smtClean="0">
                  <a:solidFill>
                    <a:schemeClr val="bg1"/>
                  </a:solidFill>
                  <a:latin typeface="+mj-ea"/>
                  <a:ea typeface="+mj-ea"/>
                </a:rPr>
                <a:t>16</a:t>
              </a:fld>
              <a:r>
                <a:rPr lang="en-US" altLang="ja-JP" sz="1200" spc="-120" dirty="0">
                  <a:solidFill>
                    <a:schemeClr val="bg1"/>
                  </a:solidFill>
                  <a:latin typeface="+mj-ea"/>
                  <a:ea typeface="+mj-ea"/>
                </a:rPr>
                <a:t>/17</a:t>
              </a:r>
              <a:r>
                <a:rPr lang="ja-JP" altLang="en-US" sz="1200" spc="-120" dirty="0">
                  <a:solidFill>
                    <a:schemeClr val="bg1"/>
                  </a:solidFill>
                  <a:latin typeface="+mj-ea"/>
                  <a:ea typeface="+mj-ea"/>
                </a:rPr>
                <a:t>）</a:t>
              </a:r>
              <a:endParaRPr kumimoji="1" lang="ja-JP" altLang="en-US" sz="1200" spc="-120" dirty="0">
                <a:solidFill>
                  <a:schemeClr val="bg1"/>
                </a:solidFill>
                <a:latin typeface="+mj-ea"/>
                <a:ea typeface="+mj-ea"/>
              </a:endParaRPr>
            </a:p>
          </p:txBody>
        </p:sp>
      </p:grpSp>
    </p:spTree>
    <p:extLst>
      <p:ext uri="{BB962C8B-B14F-4D97-AF65-F5344CB8AC3E}">
        <p14:creationId xmlns:p14="http://schemas.microsoft.com/office/powerpoint/2010/main" val="3816749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角丸四角形 22"/>
          <p:cNvSpPr/>
          <p:nvPr/>
        </p:nvSpPr>
        <p:spPr>
          <a:xfrm>
            <a:off x="36129" y="415890"/>
            <a:ext cx="3548719" cy="307777"/>
          </a:xfrm>
          <a:prstGeom prst="roundRect">
            <a:avLst/>
          </a:prstGeom>
          <a:solidFill>
            <a:srgbClr val="D996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連携機関及び各機関の役割・協力事項</a:t>
            </a:r>
          </a:p>
        </p:txBody>
      </p:sp>
      <p:sp>
        <p:nvSpPr>
          <p:cNvPr id="24" name="正方形/長方形 23"/>
          <p:cNvSpPr/>
          <p:nvPr/>
        </p:nvSpPr>
        <p:spPr>
          <a:xfrm>
            <a:off x="10281592" y="771299"/>
            <a:ext cx="4681113" cy="4881909"/>
          </a:xfrm>
          <a:prstGeom prst="rect">
            <a:avLst/>
          </a:prstGeom>
          <a:noFill/>
          <a:ln w="381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▼事業を推進するために連携する関係機関について記載すること</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a:t>
            </a:r>
            <a:endPar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▼各機関が果たす役割及び教育カリキュラム・プログラムの開発に当たって協力を得られる事項について、教育機関、行政機関、企業・業界団体毎に具体的に記載すること。</a:t>
            </a: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0000"/>
                </a:solidFill>
                <a:effectLst/>
                <a:uLnTx/>
                <a:uFillTx/>
                <a:latin typeface="メイリオ"/>
                <a:ea typeface="メイリオ"/>
                <a:cs typeface="+mn-cs"/>
              </a:rPr>
              <a:t>　専門学校が参画し、職業実践専門課程認定課程（学科）が連携機関として参画する場合、機関名に（認定課程）と付記すること。また、「役割・協力事項」には役割に応じて「実証講座実施」「プログラムの検討・開発」などと具体的に記載すること。</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▼記載する文字は、</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MS</a:t>
            </a: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ｺﾞｼｯｸ </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or </a:t>
            </a: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ﾒｲﾘｵ　１１ポイント以上とすること。（一部の文字がどうしても枠に入りきらない場合にはポイントを調整しても構わないが、極端に小さくならないようにすること）</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▼「内諾」の欄には申請時点における内諾の有無を○、</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a:t>
            </a: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にて記載すること。</a:t>
            </a: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a:t>
            </a:r>
            <a:r>
              <a:rPr kumimoji="1" lang="ja-JP" altLang="en-US" sz="1200" b="0" i="0" u="none" strike="noStrike" kern="1200" cap="none" spc="0" normalizeH="0" baseline="0" noProof="0" dirty="0">
                <a:ln>
                  <a:noFill/>
                </a:ln>
                <a:solidFill>
                  <a:srgbClr val="FF0000"/>
                </a:solidFill>
                <a:effectLst/>
                <a:uLnTx/>
                <a:uFillTx/>
                <a:latin typeface="メイリオ"/>
                <a:ea typeface="メイリオ"/>
                <a:cs typeface="+mn-cs"/>
              </a:rPr>
              <a:t>組織として連携する機関を記載してください。（有識者として大学教員が参画する場合は、組織間の協定等に基づき参画する場合などを除き、当該教員が所属する大学は連携機関には含まれません）</a:t>
            </a: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p:txBody>
      </p:sp>
      <p:sp>
        <p:nvSpPr>
          <p:cNvPr id="32" name="正方形/長方形 31"/>
          <p:cNvSpPr/>
          <p:nvPr/>
        </p:nvSpPr>
        <p:spPr>
          <a:xfrm>
            <a:off x="5097016" y="6086351"/>
            <a:ext cx="4734294" cy="661283"/>
          </a:xfrm>
          <a:prstGeom prst="rect">
            <a:avLst/>
          </a:prstGeom>
          <a:noFill/>
          <a:ln w="381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323232"/>
                </a:solidFill>
                <a:effectLst/>
                <a:uLnTx/>
                <a:uFillTx/>
                <a:latin typeface="メイリオ"/>
                <a:ea typeface="メイリオ"/>
                <a:cs typeface="+mn-cs"/>
              </a:rPr>
              <a:t>[</a:t>
            </a:r>
            <a:r>
              <a:rPr kumimoji="1" lang="ja-JP" altLang="en-US" sz="1200" b="1" i="0" u="none" strike="noStrike" kern="1200" cap="none" spc="0" normalizeH="0" baseline="0" noProof="0" dirty="0">
                <a:ln>
                  <a:noFill/>
                </a:ln>
                <a:solidFill>
                  <a:srgbClr val="323232"/>
                </a:solidFill>
                <a:effectLst/>
                <a:uLnTx/>
                <a:uFillTx/>
                <a:latin typeface="メイリオ"/>
                <a:ea typeface="メイリオ"/>
                <a:cs typeface="+mn-cs"/>
              </a:rPr>
              <a:t>小計及び合計</a:t>
            </a:r>
            <a:r>
              <a:rPr kumimoji="1" lang="en-US" altLang="ja-JP" sz="1200" b="1" i="0" u="none" strike="noStrike" kern="1200" cap="none" spc="0" normalizeH="0" baseline="0" noProof="0" dirty="0">
                <a:ln>
                  <a:noFill/>
                </a:ln>
                <a:solidFill>
                  <a:srgbClr val="323232"/>
                </a:solidFill>
                <a:effectLst/>
                <a:uLnTx/>
                <a:uFillTx/>
                <a:latin typeface="メイリオ"/>
                <a:ea typeface="メイリオ"/>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323232"/>
                </a:solidFill>
                <a:effectLst/>
                <a:uLnTx/>
                <a:uFillTx/>
                <a:latin typeface="メイリオ"/>
                <a:ea typeface="メイリオ"/>
                <a:cs typeface="+mn-cs"/>
              </a:rPr>
              <a:t>教育機関　〇〇機関／企業数　 〇〇機関／業界団体　〇〇機関／</a:t>
            </a: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323232"/>
                </a:solidFill>
                <a:effectLst/>
                <a:uLnTx/>
                <a:uFillTx/>
                <a:latin typeface="メイリオ"/>
                <a:ea typeface="メイリオ"/>
                <a:cs typeface="+mn-cs"/>
              </a:rPr>
              <a:t>行政機関　○○機関／その他　 〇〇機関</a:t>
            </a:r>
            <a:r>
              <a:rPr kumimoji="1" lang="en-US" altLang="ja-JP" sz="1200" b="0" i="0" u="none" strike="noStrike" kern="1200" cap="none" spc="0" normalizeH="0" baseline="0" noProof="0" dirty="0">
                <a:ln>
                  <a:noFill/>
                </a:ln>
                <a:solidFill>
                  <a:srgbClr val="323232"/>
                </a:solidFill>
                <a:effectLst/>
                <a:uLnTx/>
                <a:uFillTx/>
                <a:latin typeface="游ゴシック Bold"/>
                <a:ea typeface="游ゴシック Bold"/>
                <a:cs typeface="+mn-cs"/>
              </a:rPr>
              <a:t>|  </a:t>
            </a:r>
            <a:r>
              <a:rPr kumimoji="1" lang="ja-JP" altLang="en-US" sz="1200" b="0" i="0" u="sng" strike="noStrike" kern="1200" cap="none" spc="0" normalizeH="0" baseline="0" noProof="0" dirty="0">
                <a:ln>
                  <a:noFill/>
                </a:ln>
                <a:solidFill>
                  <a:srgbClr val="323232"/>
                </a:solidFill>
                <a:effectLst/>
                <a:uLnTx/>
                <a:uFillTx/>
                <a:latin typeface="游ゴシック Bold"/>
                <a:ea typeface="游ゴシック Bold"/>
                <a:cs typeface="+mn-cs"/>
              </a:rPr>
              <a:t>合　　計　〇〇機関</a:t>
            </a:r>
            <a:r>
              <a:rPr kumimoji="1" lang="ja-JP" altLang="en-US" sz="1200" b="0" i="0" u="none" strike="noStrike" kern="1200" cap="none" spc="0" normalizeH="0" baseline="0" noProof="0" dirty="0">
                <a:ln>
                  <a:noFill/>
                </a:ln>
                <a:solidFill>
                  <a:srgbClr val="323232"/>
                </a:solidFill>
                <a:effectLst/>
                <a:uLnTx/>
                <a:uFillTx/>
                <a:latin typeface="游ゴシック Bold"/>
                <a:ea typeface="游ゴシック Bold"/>
                <a:cs typeface="+mn-cs"/>
              </a:rPr>
              <a:t>　</a:t>
            </a:r>
            <a:endParaRPr kumimoji="1" lang="en-US" altLang="ja-JP" sz="1200" b="0" i="0" u="none" strike="noStrike" kern="1200" cap="none" spc="0" normalizeH="0" baseline="0" noProof="0" dirty="0">
              <a:ln>
                <a:noFill/>
              </a:ln>
              <a:solidFill>
                <a:srgbClr val="323232"/>
              </a:solidFill>
              <a:effectLst/>
              <a:uLnTx/>
              <a:uFillTx/>
              <a:latin typeface="游ゴシック Bold"/>
              <a:ea typeface="游ゴシック Bold"/>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p:txBody>
      </p:sp>
      <p:cxnSp>
        <p:nvCxnSpPr>
          <p:cNvPr id="34" name="直線矢印コネクタ 33"/>
          <p:cNvCxnSpPr>
            <a:cxnSpLocks/>
            <a:stCxn id="24" idx="1"/>
          </p:cNvCxnSpPr>
          <p:nvPr/>
        </p:nvCxnSpPr>
        <p:spPr>
          <a:xfrm flipH="1" flipV="1">
            <a:off x="9927598" y="1052736"/>
            <a:ext cx="353994" cy="2159518"/>
          </a:xfrm>
          <a:prstGeom prst="straightConnector1">
            <a:avLst/>
          </a:prstGeom>
          <a:ln w="19050" cap="flat" cmpd="sng" algn="ctr">
            <a:solidFill>
              <a:schemeClr val="tx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graphicFrame>
        <p:nvGraphicFramePr>
          <p:cNvPr id="35" name="表 34"/>
          <p:cNvGraphicFramePr>
            <a:graphicFrameLocks noGrp="1"/>
          </p:cNvGraphicFramePr>
          <p:nvPr>
            <p:extLst>
              <p:ext uri="{D42A27DB-BD31-4B8C-83A1-F6EECF244321}">
                <p14:modId xmlns:p14="http://schemas.microsoft.com/office/powerpoint/2010/main" val="2212460882"/>
              </p:ext>
            </p:extLst>
          </p:nvPr>
        </p:nvGraphicFramePr>
        <p:xfrm>
          <a:off x="36129" y="764704"/>
          <a:ext cx="4896144" cy="5976666"/>
        </p:xfrm>
        <a:graphic>
          <a:graphicData uri="http://schemas.openxmlformats.org/drawingml/2006/table">
            <a:tbl>
              <a:tblPr firstRow="1" bandRow="1">
                <a:tableStyleId>{5C22544A-7EE6-4342-B048-85BDC9FD1C3A}</a:tableStyleId>
              </a:tblPr>
              <a:tblGrid>
                <a:gridCol w="2828639">
                  <a:extLst>
                    <a:ext uri="{9D8B030D-6E8A-4147-A177-3AD203B41FA5}">
                      <a16:colId xmlns:a16="http://schemas.microsoft.com/office/drawing/2014/main" val="1108686720"/>
                    </a:ext>
                  </a:extLst>
                </a:gridCol>
                <a:gridCol w="1527505">
                  <a:extLst>
                    <a:ext uri="{9D8B030D-6E8A-4147-A177-3AD203B41FA5}">
                      <a16:colId xmlns:a16="http://schemas.microsoft.com/office/drawing/2014/main" val="403009018"/>
                    </a:ext>
                  </a:extLst>
                </a:gridCol>
                <a:gridCol w="540000">
                  <a:extLst>
                    <a:ext uri="{9D8B030D-6E8A-4147-A177-3AD203B41FA5}">
                      <a16:colId xmlns:a16="http://schemas.microsoft.com/office/drawing/2014/main" val="445501421"/>
                    </a:ext>
                  </a:extLst>
                </a:gridCol>
              </a:tblGrid>
              <a:tr h="330802">
                <a:tc>
                  <a:txBody>
                    <a:bodyPr/>
                    <a:lstStyle/>
                    <a:p>
                      <a:pPr algn="ctr"/>
                      <a:r>
                        <a:rPr kumimoji="1" lang="ja-JP" altLang="en-US" sz="1400" dirty="0"/>
                        <a:t>機関名</a:t>
                      </a:r>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solidFill>
                      <a:srgbClr val="D99694"/>
                    </a:solidFill>
                  </a:tcPr>
                </a:tc>
                <a:tc>
                  <a:txBody>
                    <a:bodyPr/>
                    <a:lstStyle/>
                    <a:p>
                      <a:pPr algn="ctr"/>
                      <a:r>
                        <a:rPr kumimoji="1" lang="ja-JP" altLang="en-US" sz="1400" dirty="0"/>
                        <a:t>役割・協力事項</a:t>
                      </a:r>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solidFill>
                      <a:srgbClr val="D99694"/>
                    </a:solidFill>
                  </a:tcPr>
                </a:tc>
                <a:tc>
                  <a:txBody>
                    <a:bodyPr/>
                    <a:lstStyle/>
                    <a:p>
                      <a:pPr algn="ctr"/>
                      <a:r>
                        <a:rPr kumimoji="1" lang="ja-JP" altLang="en-US" sz="1400" dirty="0"/>
                        <a:t>内諾</a:t>
                      </a:r>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solidFill>
                      <a:srgbClr val="D99694"/>
                    </a:solidFill>
                  </a:tcPr>
                </a:tc>
                <a:extLst>
                  <a:ext uri="{0D108BD9-81ED-4DB2-BD59-A6C34878D82A}">
                    <a16:rowId xmlns:a16="http://schemas.microsoft.com/office/drawing/2014/main" val="3021474941"/>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3013352149"/>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172185759"/>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2499359402"/>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2579979420"/>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4111625514"/>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4005596838"/>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2653770502"/>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1032720607"/>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2763228868"/>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3390334163"/>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1755905969"/>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3774763531"/>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3294269077"/>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1051868760"/>
                  </a:ext>
                </a:extLst>
              </a:tr>
            </a:tbl>
          </a:graphicData>
        </a:graphic>
      </p:graphicFrame>
      <p:graphicFrame>
        <p:nvGraphicFramePr>
          <p:cNvPr id="36" name="表 35"/>
          <p:cNvGraphicFramePr>
            <a:graphicFrameLocks noGrp="1"/>
          </p:cNvGraphicFramePr>
          <p:nvPr>
            <p:extLst>
              <p:ext uri="{D42A27DB-BD31-4B8C-83A1-F6EECF244321}">
                <p14:modId xmlns:p14="http://schemas.microsoft.com/office/powerpoint/2010/main" val="4281825694"/>
              </p:ext>
            </p:extLst>
          </p:nvPr>
        </p:nvGraphicFramePr>
        <p:xfrm>
          <a:off x="4981863" y="764704"/>
          <a:ext cx="4896144" cy="5170114"/>
        </p:xfrm>
        <a:graphic>
          <a:graphicData uri="http://schemas.openxmlformats.org/drawingml/2006/table">
            <a:tbl>
              <a:tblPr firstRow="1" bandRow="1">
                <a:tableStyleId>{5C22544A-7EE6-4342-B048-85BDC9FD1C3A}</a:tableStyleId>
              </a:tblPr>
              <a:tblGrid>
                <a:gridCol w="2923465">
                  <a:extLst>
                    <a:ext uri="{9D8B030D-6E8A-4147-A177-3AD203B41FA5}">
                      <a16:colId xmlns:a16="http://schemas.microsoft.com/office/drawing/2014/main" val="1108686720"/>
                    </a:ext>
                  </a:extLst>
                </a:gridCol>
                <a:gridCol w="1432679">
                  <a:extLst>
                    <a:ext uri="{9D8B030D-6E8A-4147-A177-3AD203B41FA5}">
                      <a16:colId xmlns:a16="http://schemas.microsoft.com/office/drawing/2014/main" val="403009018"/>
                    </a:ext>
                  </a:extLst>
                </a:gridCol>
                <a:gridCol w="540000">
                  <a:extLst>
                    <a:ext uri="{9D8B030D-6E8A-4147-A177-3AD203B41FA5}">
                      <a16:colId xmlns:a16="http://schemas.microsoft.com/office/drawing/2014/main" val="445501421"/>
                    </a:ext>
                  </a:extLst>
                </a:gridCol>
              </a:tblGrid>
              <a:tr h="330802">
                <a:tc>
                  <a:txBody>
                    <a:bodyPr/>
                    <a:lstStyle/>
                    <a:p>
                      <a:pPr algn="ctr"/>
                      <a:r>
                        <a:rPr kumimoji="1" lang="ja-JP" altLang="en-US" sz="1400" dirty="0"/>
                        <a:t>機関名</a:t>
                      </a:r>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solidFill>
                      <a:srgbClr val="D99694"/>
                    </a:solidFill>
                  </a:tcPr>
                </a:tc>
                <a:tc>
                  <a:txBody>
                    <a:bodyPr/>
                    <a:lstStyle/>
                    <a:p>
                      <a:pPr algn="ctr"/>
                      <a:r>
                        <a:rPr kumimoji="1" lang="ja-JP" altLang="en-US" sz="1400" dirty="0"/>
                        <a:t>役割・協力事項</a:t>
                      </a:r>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solidFill>
                      <a:srgbClr val="D99694"/>
                    </a:solidFill>
                  </a:tcPr>
                </a:tc>
                <a:tc>
                  <a:txBody>
                    <a:bodyPr/>
                    <a:lstStyle/>
                    <a:p>
                      <a:pPr algn="ctr"/>
                      <a:r>
                        <a:rPr kumimoji="1" lang="ja-JP" altLang="en-US" sz="1400" dirty="0"/>
                        <a:t>内諾</a:t>
                      </a:r>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solidFill>
                      <a:srgbClr val="D99694"/>
                    </a:solidFill>
                  </a:tcPr>
                </a:tc>
                <a:extLst>
                  <a:ext uri="{0D108BD9-81ED-4DB2-BD59-A6C34878D82A}">
                    <a16:rowId xmlns:a16="http://schemas.microsoft.com/office/drawing/2014/main" val="3021474941"/>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3013352149"/>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172185759"/>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2499359402"/>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2579979420"/>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4111625514"/>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4005596838"/>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2653770502"/>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3390334163"/>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1755905969"/>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3774763531"/>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3294269077"/>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1051868760"/>
                  </a:ext>
                </a:extLst>
              </a:tr>
            </a:tbl>
          </a:graphicData>
        </a:graphic>
      </p:graphicFrame>
      <p:sp>
        <p:nvSpPr>
          <p:cNvPr id="12" name="正方形/長方形 11">
            <a:extLst>
              <a:ext uri="{FF2B5EF4-FFF2-40B4-BE49-F238E27FC236}">
                <a16:creationId xmlns:a16="http://schemas.microsoft.com/office/drawing/2014/main" id="{A12BFBE8-E79B-4F65-9942-489C1E9BD77F}"/>
              </a:ext>
            </a:extLst>
          </p:cNvPr>
          <p:cNvSpPr/>
          <p:nvPr/>
        </p:nvSpPr>
        <p:spPr>
          <a:xfrm>
            <a:off x="10281592" y="5934818"/>
            <a:ext cx="4681113" cy="727946"/>
          </a:xfrm>
          <a:prstGeom prst="rect">
            <a:avLst/>
          </a:prstGeom>
          <a:noFill/>
          <a:ln w="381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▼参画する機関数（教育機関、企業、業界団体、行政機関、その他、それぞれの小計数及び合計数）を記載する。</a:t>
            </a: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　　　　　（</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MS</a:t>
            </a: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ｺﾞｼｯｸ </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or </a:t>
            </a: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ﾒｲﾘｵ　１１ポイント以上）</a:t>
            </a: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p:txBody>
      </p:sp>
      <p:cxnSp>
        <p:nvCxnSpPr>
          <p:cNvPr id="14" name="直線矢印コネクタ 13">
            <a:extLst>
              <a:ext uri="{FF2B5EF4-FFF2-40B4-BE49-F238E27FC236}">
                <a16:creationId xmlns:a16="http://schemas.microsoft.com/office/drawing/2014/main" id="{4DE173B8-59ED-4161-8A7F-0C94A787AD56}"/>
              </a:ext>
            </a:extLst>
          </p:cNvPr>
          <p:cNvCxnSpPr>
            <a:cxnSpLocks/>
            <a:stCxn id="12" idx="1"/>
          </p:cNvCxnSpPr>
          <p:nvPr/>
        </p:nvCxnSpPr>
        <p:spPr>
          <a:xfrm flipH="1">
            <a:off x="9993560" y="6298791"/>
            <a:ext cx="288032" cy="82364"/>
          </a:xfrm>
          <a:prstGeom prst="straightConnector1">
            <a:avLst/>
          </a:prstGeom>
          <a:ln w="19050" cap="flat" cmpd="sng" algn="ctr">
            <a:solidFill>
              <a:srgbClr val="073B4C"/>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grpSp>
        <p:nvGrpSpPr>
          <p:cNvPr id="2" name="グループ化 1">
            <a:extLst>
              <a:ext uri="{FF2B5EF4-FFF2-40B4-BE49-F238E27FC236}">
                <a16:creationId xmlns:a16="http://schemas.microsoft.com/office/drawing/2014/main" id="{33E22675-89B9-6015-C569-B6F568406225}"/>
              </a:ext>
            </a:extLst>
          </p:cNvPr>
          <p:cNvGrpSpPr/>
          <p:nvPr/>
        </p:nvGrpSpPr>
        <p:grpSpPr>
          <a:xfrm>
            <a:off x="0" y="0"/>
            <a:ext cx="9912302" cy="355076"/>
            <a:chOff x="-6302" y="-27384"/>
            <a:chExt cx="9912302" cy="355076"/>
          </a:xfrm>
          <a:solidFill>
            <a:srgbClr val="C00000"/>
          </a:solidFill>
        </p:grpSpPr>
        <p:sp>
          <p:nvSpPr>
            <p:cNvPr id="3" name="正方形/長方形 2">
              <a:extLst>
                <a:ext uri="{FF2B5EF4-FFF2-40B4-BE49-F238E27FC236}">
                  <a16:creationId xmlns:a16="http://schemas.microsoft.com/office/drawing/2014/main" id="{EF305FBD-5638-6A14-C7B7-DD528D4CB4E2}"/>
                </a:ext>
              </a:extLst>
            </p:cNvPr>
            <p:cNvSpPr/>
            <p:nvPr/>
          </p:nvSpPr>
          <p:spPr>
            <a:xfrm>
              <a:off x="-6302" y="-27384"/>
              <a:ext cx="9912302" cy="35507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テキスト ボックス 3">
              <a:extLst>
                <a:ext uri="{FF2B5EF4-FFF2-40B4-BE49-F238E27FC236}">
                  <a16:creationId xmlns:a16="http://schemas.microsoft.com/office/drawing/2014/main" id="{0AAC5445-07E3-580C-DA7D-A892278BE817}"/>
                </a:ext>
              </a:extLst>
            </p:cNvPr>
            <p:cNvSpPr txBox="1"/>
            <p:nvPr/>
          </p:nvSpPr>
          <p:spPr>
            <a:xfrm>
              <a:off x="452634" y="21510"/>
              <a:ext cx="9174584" cy="276999"/>
            </a:xfrm>
            <a:prstGeom prst="rect">
              <a:avLst/>
            </a:prstGeom>
            <a:grpFill/>
          </p:spPr>
          <p:txBody>
            <a:bodyPr wrap="square" rtlCol="0">
              <a:spAutoFit/>
            </a:bodyPr>
            <a:lstStyle/>
            <a:p>
              <a:pPr algn="ctr"/>
              <a:r>
                <a:rPr lang="ja-JP" altLang="en-US" sz="1200" spc="-120" dirty="0">
                  <a:solidFill>
                    <a:schemeClr val="bg1"/>
                  </a:solidFill>
                  <a:latin typeface="+mj-ea"/>
                  <a:ea typeface="+mj-ea"/>
                </a:rPr>
                <a:t>令和○</a:t>
              </a:r>
              <a:r>
                <a:rPr kumimoji="1" lang="ja-JP" altLang="en-US" sz="1200" spc="-120" dirty="0">
                  <a:solidFill>
                    <a:schemeClr val="bg1"/>
                  </a:solidFill>
                  <a:latin typeface="+mj-ea"/>
                  <a:ea typeface="+mj-ea"/>
                </a:rPr>
                <a:t>年度「専修学校の国際化推進事業」企画提案書（</a:t>
              </a:r>
              <a:r>
                <a:rPr lang="ja-JP" altLang="en-US" sz="1200" spc="-160" dirty="0">
                  <a:solidFill>
                    <a:schemeClr val="bg1"/>
                  </a:solidFill>
                  <a:latin typeface="+mj-ea"/>
                  <a:ea typeface="+mj-ea"/>
                </a:rPr>
                <a:t>外国人留学生の戦略的受入れ、円滑な就職及び定着に向けた体制整備</a:t>
              </a:r>
              <a:r>
                <a:rPr kumimoji="1" lang="ja-JP" altLang="en-US" sz="1200" spc="-120" dirty="0">
                  <a:solidFill>
                    <a:schemeClr val="bg1"/>
                  </a:solidFill>
                  <a:latin typeface="+mj-ea"/>
                  <a:ea typeface="+mj-ea"/>
                </a:rPr>
                <a:t>）</a:t>
              </a:r>
              <a:r>
                <a:rPr kumimoji="1" lang="en-US" altLang="ja-JP" sz="1200" spc="-120" dirty="0">
                  <a:solidFill>
                    <a:schemeClr val="bg1"/>
                  </a:solidFill>
                  <a:latin typeface="+mj-ea"/>
                  <a:ea typeface="+mj-ea"/>
                </a:rPr>
                <a:t>(</a:t>
              </a:r>
              <a:fld id="{7DF22854-5471-4D76-A61C-50AF16AABE74}" type="slidenum">
                <a:rPr kumimoji="1" lang="en-US" altLang="ja-JP" sz="1200" spc="-120" smtClean="0">
                  <a:solidFill>
                    <a:schemeClr val="bg1"/>
                  </a:solidFill>
                  <a:latin typeface="+mj-ea"/>
                  <a:ea typeface="+mj-ea"/>
                </a:rPr>
                <a:t>2</a:t>
              </a:fld>
              <a:r>
                <a:rPr lang="en-US" altLang="ja-JP" sz="1200" spc="-120" dirty="0">
                  <a:solidFill>
                    <a:schemeClr val="bg1"/>
                  </a:solidFill>
                  <a:latin typeface="+mj-ea"/>
                  <a:ea typeface="+mj-ea"/>
                </a:rPr>
                <a:t>/17</a:t>
              </a:r>
              <a:r>
                <a:rPr lang="ja-JP" altLang="en-US" sz="1200" spc="-120" dirty="0">
                  <a:solidFill>
                    <a:schemeClr val="bg1"/>
                  </a:solidFill>
                  <a:latin typeface="+mj-ea"/>
                  <a:ea typeface="+mj-ea"/>
                </a:rPr>
                <a:t>）</a:t>
              </a:r>
              <a:endParaRPr kumimoji="1" lang="ja-JP" altLang="en-US" sz="1000" spc="-120" dirty="0">
                <a:solidFill>
                  <a:schemeClr val="bg1"/>
                </a:solidFill>
                <a:latin typeface="+mj-ea"/>
                <a:ea typeface="+mj-ea"/>
              </a:endParaRPr>
            </a:p>
          </p:txBody>
        </p:sp>
      </p:grpSp>
    </p:spTree>
    <p:extLst>
      <p:ext uri="{BB962C8B-B14F-4D97-AF65-F5344CB8AC3E}">
        <p14:creationId xmlns:p14="http://schemas.microsoft.com/office/powerpoint/2010/main" val="1040644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E84C6B78-4E8F-4F87-AEB4-89AA47791D4F}"/>
              </a:ext>
            </a:extLst>
          </p:cNvPr>
          <p:cNvSpPr txBox="1"/>
          <p:nvPr/>
        </p:nvSpPr>
        <p:spPr>
          <a:xfrm>
            <a:off x="819505" y="-3297"/>
            <a:ext cx="8324715" cy="338554"/>
          </a:xfrm>
          <a:prstGeom prst="rect">
            <a:avLst/>
          </a:prstGeom>
          <a:noFill/>
        </p:spPr>
        <p:txBody>
          <a:bodyPr wrap="none" rtlCol="0">
            <a:spAutoFit/>
          </a:bodyPr>
          <a:lstStyle/>
          <a:p>
            <a:pPr algn="ctr"/>
            <a:r>
              <a:rPr lang="ja-JP" altLang="en-US" sz="1600" spc="-120" dirty="0">
                <a:solidFill>
                  <a:schemeClr val="bg1"/>
                </a:solidFill>
                <a:latin typeface="+mj-ea"/>
                <a:ea typeface="+mj-ea"/>
              </a:rPr>
              <a:t>令和○</a:t>
            </a:r>
            <a:r>
              <a:rPr kumimoji="1" lang="ja-JP" altLang="en-US" sz="1600" spc="-120" dirty="0">
                <a:solidFill>
                  <a:schemeClr val="bg1"/>
                </a:solidFill>
                <a:latin typeface="+mj-ea"/>
                <a:ea typeface="+mj-ea"/>
              </a:rPr>
              <a:t>年度「専修学校リカレント教育総合推進プロジェクト」企画提案書</a:t>
            </a:r>
            <a:r>
              <a:rPr kumimoji="1" lang="ja-JP" altLang="en-US" sz="1200" spc="-120" dirty="0">
                <a:solidFill>
                  <a:schemeClr val="bg1"/>
                </a:solidFill>
                <a:latin typeface="+mj-ea"/>
                <a:ea typeface="+mj-ea"/>
              </a:rPr>
              <a:t>（</a:t>
            </a:r>
            <a:r>
              <a:rPr kumimoji="1" lang="ja-JP" altLang="en-US" sz="1200" spc="-160" dirty="0">
                <a:solidFill>
                  <a:schemeClr val="bg1"/>
                </a:solidFill>
                <a:latin typeface="+mj-ea"/>
                <a:ea typeface="+mj-ea"/>
              </a:rPr>
              <a:t>リスタートプログラム</a:t>
            </a:r>
            <a:r>
              <a:rPr kumimoji="1" lang="ja-JP" altLang="en-US" sz="1200" spc="-120" dirty="0">
                <a:solidFill>
                  <a:schemeClr val="bg1"/>
                </a:solidFill>
                <a:latin typeface="+mj-ea"/>
                <a:ea typeface="+mj-ea"/>
              </a:rPr>
              <a:t>）</a:t>
            </a:r>
            <a:r>
              <a:rPr kumimoji="1" lang="en-US" altLang="ja-JP" sz="1100" spc="-120" dirty="0">
                <a:solidFill>
                  <a:schemeClr val="bg1"/>
                </a:solidFill>
                <a:latin typeface="+mj-ea"/>
                <a:ea typeface="+mj-ea"/>
              </a:rPr>
              <a:t>(</a:t>
            </a:r>
            <a:fld id="{7DF22854-5471-4D76-A61C-50AF16AABE74}" type="slidenum">
              <a:rPr kumimoji="1" lang="en-US" altLang="ja-JP" sz="1100" spc="-120" smtClean="0">
                <a:solidFill>
                  <a:schemeClr val="bg1"/>
                </a:solidFill>
                <a:latin typeface="+mj-ea"/>
                <a:ea typeface="+mj-ea"/>
              </a:rPr>
              <a:t>3</a:t>
            </a:fld>
            <a:r>
              <a:rPr lang="en-US" altLang="ja-JP" sz="1100" spc="-120" dirty="0">
                <a:solidFill>
                  <a:schemeClr val="bg1"/>
                </a:solidFill>
                <a:latin typeface="+mj-ea"/>
                <a:ea typeface="+mj-ea"/>
              </a:rPr>
              <a:t>/16</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grpSp>
        <p:nvGrpSpPr>
          <p:cNvPr id="8" name="グループ化 7">
            <a:extLst>
              <a:ext uri="{FF2B5EF4-FFF2-40B4-BE49-F238E27FC236}">
                <a16:creationId xmlns:a16="http://schemas.microsoft.com/office/drawing/2014/main" id="{03531BBD-40A0-5560-7209-5F8D713ADA74}"/>
              </a:ext>
            </a:extLst>
          </p:cNvPr>
          <p:cNvGrpSpPr/>
          <p:nvPr/>
        </p:nvGrpSpPr>
        <p:grpSpPr>
          <a:xfrm>
            <a:off x="0" y="0"/>
            <a:ext cx="9912302" cy="355076"/>
            <a:chOff x="-6302" y="-27384"/>
            <a:chExt cx="9912302" cy="355076"/>
          </a:xfrm>
        </p:grpSpPr>
        <p:sp>
          <p:nvSpPr>
            <p:cNvPr id="10" name="正方形/長方形 9">
              <a:extLst>
                <a:ext uri="{FF2B5EF4-FFF2-40B4-BE49-F238E27FC236}">
                  <a16:creationId xmlns:a16="http://schemas.microsoft.com/office/drawing/2014/main" id="{31CAA5D0-E37C-87A3-2979-54F4CEF8749C}"/>
                </a:ext>
              </a:extLst>
            </p:cNvPr>
            <p:cNvSpPr/>
            <p:nvPr/>
          </p:nvSpPr>
          <p:spPr>
            <a:xfrm>
              <a:off x="-6302" y="-27384"/>
              <a:ext cx="9912302" cy="35507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テキスト ボックス 11">
              <a:extLst>
                <a:ext uri="{FF2B5EF4-FFF2-40B4-BE49-F238E27FC236}">
                  <a16:creationId xmlns:a16="http://schemas.microsoft.com/office/drawing/2014/main" id="{B8C4F57B-FCC0-C96E-789C-3DFA33118177}"/>
                </a:ext>
              </a:extLst>
            </p:cNvPr>
            <p:cNvSpPr txBox="1"/>
            <p:nvPr/>
          </p:nvSpPr>
          <p:spPr>
            <a:xfrm>
              <a:off x="452634" y="21510"/>
              <a:ext cx="9174584" cy="276999"/>
            </a:xfrm>
            <a:prstGeom prst="rect">
              <a:avLst/>
            </a:prstGeom>
            <a:noFill/>
          </p:spPr>
          <p:txBody>
            <a:bodyPr wrap="square" rtlCol="0">
              <a:spAutoFit/>
            </a:bodyPr>
            <a:lstStyle/>
            <a:p>
              <a:pPr algn="ctr"/>
              <a:r>
                <a:rPr lang="ja-JP" altLang="en-US" sz="1200" spc="-120" dirty="0">
                  <a:solidFill>
                    <a:schemeClr val="bg1"/>
                  </a:solidFill>
                  <a:latin typeface="+mj-ea"/>
                  <a:ea typeface="+mj-ea"/>
                </a:rPr>
                <a:t>令和○</a:t>
              </a:r>
              <a:r>
                <a:rPr kumimoji="1" lang="ja-JP" altLang="en-US" sz="1200" spc="-120" dirty="0">
                  <a:solidFill>
                    <a:schemeClr val="bg1"/>
                  </a:solidFill>
                  <a:latin typeface="+mj-ea"/>
                  <a:ea typeface="+mj-ea"/>
                </a:rPr>
                <a:t>年度「専修学校の国際化推進事業」企画提案書（</a:t>
              </a:r>
              <a:r>
                <a:rPr lang="ja-JP" altLang="en-US" sz="1200" spc="-160" dirty="0">
                  <a:solidFill>
                    <a:schemeClr val="bg1"/>
                  </a:solidFill>
                  <a:latin typeface="+mj-ea"/>
                  <a:ea typeface="+mj-ea"/>
                </a:rPr>
                <a:t>外国人留学生の戦略的受入れ、円滑な就職及び定着に向けた体制整備</a:t>
              </a:r>
              <a:r>
                <a:rPr kumimoji="1" lang="ja-JP" altLang="en-US" sz="1200" spc="-120" dirty="0">
                  <a:solidFill>
                    <a:schemeClr val="bg1"/>
                  </a:solidFill>
                  <a:latin typeface="+mj-ea"/>
                  <a:ea typeface="+mj-ea"/>
                </a:rPr>
                <a:t>）</a:t>
              </a:r>
              <a:r>
                <a:rPr kumimoji="1" lang="en-US" altLang="ja-JP" sz="1200" spc="-120" dirty="0">
                  <a:solidFill>
                    <a:schemeClr val="bg1"/>
                  </a:solidFill>
                  <a:latin typeface="+mj-ea"/>
                  <a:ea typeface="+mj-ea"/>
                </a:rPr>
                <a:t>(</a:t>
              </a:r>
              <a:fld id="{7DF22854-5471-4D76-A61C-50AF16AABE74}" type="slidenum">
                <a:rPr kumimoji="1" lang="en-US" altLang="ja-JP" sz="1200" spc="-120" smtClean="0">
                  <a:solidFill>
                    <a:schemeClr val="bg1"/>
                  </a:solidFill>
                  <a:latin typeface="+mj-ea"/>
                  <a:ea typeface="+mj-ea"/>
                </a:rPr>
                <a:t>3</a:t>
              </a:fld>
              <a:r>
                <a:rPr lang="en-US" altLang="ja-JP" sz="1200" spc="-120" dirty="0">
                  <a:solidFill>
                    <a:schemeClr val="bg1"/>
                  </a:solidFill>
                  <a:latin typeface="+mj-ea"/>
                  <a:ea typeface="+mj-ea"/>
                </a:rPr>
                <a:t>/17</a:t>
              </a:r>
              <a:r>
                <a:rPr lang="ja-JP" altLang="en-US" sz="1200" spc="-120" dirty="0">
                  <a:solidFill>
                    <a:schemeClr val="bg1"/>
                  </a:solidFill>
                  <a:latin typeface="+mj-ea"/>
                  <a:ea typeface="+mj-ea"/>
                </a:rPr>
                <a:t>）</a:t>
              </a:r>
              <a:endParaRPr kumimoji="1" lang="ja-JP" altLang="en-US" sz="1200" spc="-120" dirty="0">
                <a:solidFill>
                  <a:schemeClr val="bg1"/>
                </a:solidFill>
                <a:latin typeface="+mj-ea"/>
                <a:ea typeface="+mj-ea"/>
              </a:endParaRPr>
            </a:p>
          </p:txBody>
        </p:sp>
      </p:grpSp>
      <p:sp>
        <p:nvSpPr>
          <p:cNvPr id="15" name="角丸四角形 22">
            <a:extLst>
              <a:ext uri="{FF2B5EF4-FFF2-40B4-BE49-F238E27FC236}">
                <a16:creationId xmlns:a16="http://schemas.microsoft.com/office/drawing/2014/main" id="{3867872F-1987-A730-E453-479445091C28}"/>
              </a:ext>
            </a:extLst>
          </p:cNvPr>
          <p:cNvSpPr/>
          <p:nvPr/>
        </p:nvSpPr>
        <p:spPr>
          <a:xfrm>
            <a:off x="172354" y="481636"/>
            <a:ext cx="3340486" cy="355076"/>
          </a:xfrm>
          <a:prstGeom prst="roundRect">
            <a:avLst/>
          </a:prstGeom>
          <a:solidFill>
            <a:srgbClr val="D996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j-ea"/>
                <a:ea typeface="+mj-ea"/>
              </a:rPr>
              <a:t>当該地域において取組を進める意義①</a:t>
            </a:r>
            <a:endParaRPr lang="zh-TW" altLang="en-US" sz="1400" dirty="0">
              <a:latin typeface="+mj-ea"/>
              <a:ea typeface="+mj-ea"/>
            </a:endParaRPr>
          </a:p>
        </p:txBody>
      </p:sp>
      <p:sp>
        <p:nvSpPr>
          <p:cNvPr id="16" name="正方形/長方形 15">
            <a:extLst>
              <a:ext uri="{FF2B5EF4-FFF2-40B4-BE49-F238E27FC236}">
                <a16:creationId xmlns:a16="http://schemas.microsoft.com/office/drawing/2014/main" id="{8B62E12B-198E-EF14-6E57-EDE87989F5D6}"/>
              </a:ext>
            </a:extLst>
          </p:cNvPr>
          <p:cNvSpPr/>
          <p:nvPr/>
        </p:nvSpPr>
        <p:spPr>
          <a:xfrm>
            <a:off x="172354" y="2124318"/>
            <a:ext cx="9561291" cy="4617050"/>
          </a:xfrm>
          <a:prstGeom prst="rect">
            <a:avLst/>
          </a:prstGeom>
          <a:noFill/>
          <a:ln w="38100" cmpd="dbl">
            <a:solidFill>
              <a:srgbClr val="D99694"/>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200" dirty="0">
              <a:solidFill>
                <a:srgbClr val="FFC000"/>
              </a:solidFill>
              <a:latin typeface="+mn-ea"/>
            </a:endParaRPr>
          </a:p>
          <a:p>
            <a:r>
              <a:rPr lang="ja-JP" altLang="en-US" sz="1200" dirty="0">
                <a:solidFill>
                  <a:srgbClr val="FFC000"/>
                </a:solidFill>
                <a:latin typeface="メイリオ" panose="020B0604030504040204" pitchFamily="50" charset="-128"/>
                <a:ea typeface="メイリオ" panose="020B0604030504040204" pitchFamily="50" charset="-128"/>
              </a:rPr>
              <a:t>▼様式自由（次頁と併せて２枚で上記項目を記載すること。）</a:t>
            </a:r>
            <a:endParaRPr lang="en-US" altLang="ja-JP" sz="1200" dirty="0">
              <a:solidFill>
                <a:srgbClr val="FFC000"/>
              </a:solidFill>
              <a:latin typeface="メイリオ" panose="020B0604030504040204" pitchFamily="50" charset="-128"/>
              <a:ea typeface="メイリオ" panose="020B0604030504040204" pitchFamily="50" charset="-128"/>
            </a:endParaRPr>
          </a:p>
          <a:p>
            <a:endParaRPr lang="en-US" altLang="ja-JP" sz="1200" dirty="0">
              <a:solidFill>
                <a:srgbClr val="FFC000"/>
              </a:solidFill>
              <a:latin typeface="メイリオ" panose="020B0604030504040204" pitchFamily="50" charset="-128"/>
              <a:ea typeface="メイリオ" panose="020B0604030504040204" pitchFamily="50" charset="-128"/>
            </a:endParaRPr>
          </a:p>
          <a:p>
            <a:r>
              <a:rPr lang="ja-JP" altLang="en-US" sz="1200" dirty="0">
                <a:solidFill>
                  <a:srgbClr val="FFC000"/>
                </a:solidFill>
                <a:latin typeface="メイリオ" panose="020B0604030504040204" pitchFamily="50" charset="-128"/>
                <a:ea typeface="メイリオ" panose="020B0604030504040204" pitchFamily="50" charset="-128"/>
              </a:rPr>
              <a:t>▼当該地域での取組推進の必要性について記載すること。</a:t>
            </a:r>
            <a:endParaRPr lang="en-US" altLang="ja-JP" sz="1200" dirty="0">
              <a:solidFill>
                <a:srgbClr val="FFC000"/>
              </a:solidFill>
              <a:latin typeface="メイリオ" panose="020B0604030504040204" pitchFamily="50" charset="-128"/>
              <a:ea typeface="メイリオ" panose="020B0604030504040204" pitchFamily="50" charset="-128"/>
            </a:endParaRPr>
          </a:p>
          <a:p>
            <a:pPr indent="-360000"/>
            <a:r>
              <a:rPr lang="ja-JP" altLang="en-US" sz="1200" dirty="0">
                <a:solidFill>
                  <a:srgbClr val="FFC000"/>
                </a:solidFill>
                <a:latin typeface="メイリオ" panose="020B0604030504040204" pitchFamily="50" charset="-128"/>
                <a:ea typeface="メイリオ" panose="020B0604030504040204" pitchFamily="50" charset="-128"/>
              </a:rPr>
              <a:t>また、その際、当該地域における専修学校の外国人留学生の状況（在籍数やその傾向）など定量的なエビデンスなどを明確にすること。</a:t>
            </a:r>
            <a:endParaRPr lang="en-US" altLang="ja-JP" sz="1200" dirty="0">
              <a:solidFill>
                <a:srgbClr val="FFC000"/>
              </a:solidFill>
              <a:latin typeface="メイリオ" panose="020B0604030504040204" pitchFamily="50" charset="-128"/>
              <a:ea typeface="メイリオ" panose="020B0604030504040204" pitchFamily="50" charset="-128"/>
            </a:endParaRPr>
          </a:p>
          <a:p>
            <a:endParaRPr lang="en-US" altLang="ja-JP" sz="1200" dirty="0">
              <a:solidFill>
                <a:srgbClr val="FFC000"/>
              </a:solidFill>
              <a:latin typeface="メイリオ" panose="020B0604030504040204" pitchFamily="50" charset="-128"/>
              <a:ea typeface="メイリオ" panose="020B0604030504040204" pitchFamily="50" charset="-128"/>
            </a:endParaRPr>
          </a:p>
          <a:p>
            <a:r>
              <a:rPr lang="ja-JP" altLang="en-US" sz="1200" dirty="0">
                <a:solidFill>
                  <a:srgbClr val="FFC000"/>
                </a:solidFill>
                <a:latin typeface="メイリオ" panose="020B0604030504040204" pitchFamily="50" charset="-128"/>
                <a:ea typeface="メイリオ" panose="020B0604030504040204" pitchFamily="50" charset="-128"/>
              </a:rPr>
              <a:t>▼さらに、地域の行政機関が策定する方針（</a:t>
            </a:r>
            <a:r>
              <a:rPr lang="en-US" altLang="ja-JP" sz="1200" dirty="0">
                <a:solidFill>
                  <a:srgbClr val="FFC000"/>
                </a:solidFill>
                <a:latin typeface="メイリオ" panose="020B0604030504040204" pitchFamily="50" charset="-128"/>
                <a:ea typeface="メイリオ" panose="020B0604030504040204" pitchFamily="50" charset="-128"/>
              </a:rPr>
              <a:t>※</a:t>
            </a:r>
            <a:r>
              <a:rPr lang="ja-JP" altLang="en-US" sz="1200" dirty="0">
                <a:solidFill>
                  <a:srgbClr val="FFC000"/>
                </a:solidFill>
                <a:latin typeface="メイリオ" panose="020B0604030504040204" pitchFamily="50" charset="-128"/>
                <a:ea typeface="メイリオ" panose="020B0604030504040204" pitchFamily="50" charset="-128"/>
              </a:rPr>
              <a:t>）や地域の成長産業との関連性などを踏まえて説明すること。</a:t>
            </a:r>
            <a:endParaRPr lang="en-US" altLang="ja-JP" sz="1200" dirty="0">
              <a:solidFill>
                <a:srgbClr val="FFC000"/>
              </a:solidFill>
              <a:latin typeface="メイリオ" panose="020B0604030504040204" pitchFamily="50" charset="-128"/>
              <a:ea typeface="メイリオ" panose="020B0604030504040204" pitchFamily="50" charset="-128"/>
            </a:endParaRPr>
          </a:p>
          <a:p>
            <a:r>
              <a:rPr lang="en-US" altLang="ja-JP" sz="1200" dirty="0">
                <a:solidFill>
                  <a:srgbClr val="FFC000"/>
                </a:solidFill>
                <a:latin typeface="メイリオ" panose="020B0604030504040204" pitchFamily="50" charset="-128"/>
                <a:ea typeface="メイリオ" panose="020B0604030504040204" pitchFamily="50" charset="-128"/>
              </a:rPr>
              <a:t>※</a:t>
            </a:r>
            <a:r>
              <a:rPr lang="ja-JP" altLang="en-US" sz="1200" dirty="0">
                <a:solidFill>
                  <a:srgbClr val="FFC000"/>
                </a:solidFill>
                <a:latin typeface="メイリオ" panose="020B0604030504040204" pitchFamily="50" charset="-128"/>
                <a:ea typeface="メイリオ" panose="020B0604030504040204" pitchFamily="50" charset="-128"/>
              </a:rPr>
              <a:t>地域の行政機関が策定する計画や方針の該当箇所の抜粋を記載する場合には、</a:t>
            </a:r>
            <a:r>
              <a:rPr lang="zh-TW" altLang="en-US" sz="1200" dirty="0">
                <a:solidFill>
                  <a:srgbClr val="FFC000"/>
                </a:solidFill>
                <a:latin typeface="メイリオ" panose="020B0604030504040204" pitchFamily="50" charset="-128"/>
                <a:ea typeface="メイリオ" panose="020B0604030504040204" pitchFamily="50" charset="-128"/>
              </a:rPr>
              <a:t>企画提案書</a:t>
            </a:r>
            <a:r>
              <a:rPr lang="ja-JP" altLang="en-US" sz="1200" dirty="0">
                <a:solidFill>
                  <a:srgbClr val="FFC000"/>
                </a:solidFill>
                <a:latin typeface="メイリオ" panose="020B0604030504040204" pitchFamily="50" charset="-128"/>
                <a:ea typeface="メイリオ" panose="020B0604030504040204" pitchFamily="50" charset="-128"/>
              </a:rPr>
              <a:t>最終頁を活用すること。</a:t>
            </a:r>
            <a:endParaRPr lang="en-US" altLang="ja-JP" sz="1200" dirty="0">
              <a:solidFill>
                <a:srgbClr val="FFC000"/>
              </a:solidFill>
              <a:latin typeface="メイリオ" panose="020B0604030504040204" pitchFamily="50" charset="-128"/>
              <a:ea typeface="メイリオ" panose="020B0604030504040204" pitchFamily="50" charset="-128"/>
            </a:endParaRPr>
          </a:p>
          <a:p>
            <a:endParaRPr lang="en-US" altLang="ja-JP" sz="1200" dirty="0">
              <a:solidFill>
                <a:srgbClr val="FFC000"/>
              </a:solidFill>
              <a:latin typeface="メイリオ" panose="020B0604030504040204" pitchFamily="50" charset="-128"/>
              <a:ea typeface="メイリオ" panose="020B0604030504040204" pitchFamily="50" charset="-128"/>
            </a:endParaRPr>
          </a:p>
          <a:p>
            <a:r>
              <a:rPr lang="ja-JP" altLang="en-US" sz="1200" dirty="0">
                <a:solidFill>
                  <a:srgbClr val="FFC000"/>
                </a:solidFill>
                <a:latin typeface="メイリオ" panose="020B0604030504040204" pitchFamily="50" charset="-128"/>
                <a:ea typeface="メイリオ" panose="020B0604030504040204" pitchFamily="50" charset="-128"/>
              </a:rPr>
              <a:t>▼これまで同種の事業に取組んできた団体は、これまでの取組から得られた成果や新たな課題を明確にし、成果を向上する又は新たな課題に対応する取組であることを説明すること。</a:t>
            </a:r>
            <a:endParaRPr lang="en-US" altLang="ja-JP" sz="1200" dirty="0">
              <a:solidFill>
                <a:srgbClr val="FFC000"/>
              </a:solidFill>
              <a:latin typeface="メイリオ" panose="020B0604030504040204" pitchFamily="50" charset="-128"/>
              <a:ea typeface="メイリオ" panose="020B0604030504040204" pitchFamily="50" charset="-128"/>
            </a:endParaRPr>
          </a:p>
          <a:p>
            <a:endParaRPr lang="en-US" altLang="ja-JP" sz="1200" dirty="0">
              <a:solidFill>
                <a:srgbClr val="FFC000"/>
              </a:solidFill>
              <a:latin typeface="メイリオ" panose="020B0604030504040204" pitchFamily="50" charset="-128"/>
              <a:ea typeface="メイリオ" panose="020B0604030504040204" pitchFamily="50" charset="-128"/>
            </a:endParaRPr>
          </a:p>
          <a:p>
            <a:r>
              <a:rPr lang="ja-JP" altLang="en-US" sz="1200" dirty="0">
                <a:solidFill>
                  <a:srgbClr val="FFC000"/>
                </a:solidFill>
                <a:latin typeface="メイリオ" panose="020B0604030504040204" pitchFamily="50" charset="-128"/>
                <a:ea typeface="メイリオ" panose="020B0604030504040204" pitchFamily="50" charset="-128"/>
              </a:rPr>
              <a:t>▼記載する文字は、ﾒｲﾘｵ</a:t>
            </a:r>
            <a:r>
              <a:rPr lang="en-US" altLang="ja-JP" sz="1200" dirty="0">
                <a:solidFill>
                  <a:srgbClr val="FFC000"/>
                </a:solidFill>
                <a:latin typeface="メイリオ" panose="020B0604030504040204" pitchFamily="50" charset="-128"/>
                <a:ea typeface="メイリオ" panose="020B0604030504040204" pitchFamily="50" charset="-128"/>
              </a:rPr>
              <a:t>or MS</a:t>
            </a:r>
            <a:r>
              <a:rPr lang="ja-JP" altLang="en-US" sz="1200" dirty="0">
                <a:solidFill>
                  <a:srgbClr val="FFC000"/>
                </a:solidFill>
                <a:latin typeface="メイリオ" panose="020B0604030504040204" pitchFamily="50" charset="-128"/>
                <a:ea typeface="メイリオ" panose="020B0604030504040204" pitchFamily="50" charset="-128"/>
              </a:rPr>
              <a:t>ｺﾞｼｯｸ 　１１ポイント以上とすること。</a:t>
            </a:r>
            <a:endParaRPr lang="en-US" altLang="ja-JP" sz="1200" dirty="0">
              <a:solidFill>
                <a:srgbClr val="FFC000"/>
              </a:solidFill>
              <a:latin typeface="メイリオ" panose="020B0604030504040204" pitchFamily="50" charset="-128"/>
              <a:ea typeface="メイリオ" panose="020B0604030504040204" pitchFamily="50" charset="-128"/>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p:txBody>
      </p:sp>
      <p:sp>
        <p:nvSpPr>
          <p:cNvPr id="2" name="正方形/長方形 1">
            <a:extLst>
              <a:ext uri="{FF2B5EF4-FFF2-40B4-BE49-F238E27FC236}">
                <a16:creationId xmlns:a16="http://schemas.microsoft.com/office/drawing/2014/main" id="{2CB36515-100A-383F-A6BF-7183B585B365}"/>
              </a:ext>
            </a:extLst>
          </p:cNvPr>
          <p:cNvSpPr/>
          <p:nvPr/>
        </p:nvSpPr>
        <p:spPr>
          <a:xfrm>
            <a:off x="445220" y="1031433"/>
            <a:ext cx="2756271" cy="406263"/>
          </a:xfrm>
          <a:prstGeom prst="rect">
            <a:avLst/>
          </a:prstGeom>
          <a:solidFill>
            <a:srgbClr val="D996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ja-JP" altLang="en-US" sz="1100" b="1" dirty="0">
                <a:latin typeface="メイリオ" panose="020B0604030504040204" pitchFamily="50" charset="-128"/>
                <a:ea typeface="メイリオ" panose="020B0604030504040204" pitchFamily="50" charset="-128"/>
              </a:rPr>
              <a:t>外国人留学生の受入れ等の推進に</a:t>
            </a:r>
            <a:endParaRPr kumimoji="1" lang="en-US" altLang="ja-JP" sz="1100" b="1" dirty="0">
              <a:latin typeface="メイリオ" panose="020B0604030504040204" pitchFamily="50" charset="-128"/>
              <a:ea typeface="メイリオ" panose="020B0604030504040204" pitchFamily="50" charset="-128"/>
            </a:endParaRPr>
          </a:p>
          <a:p>
            <a:pPr algn="ctr"/>
            <a:r>
              <a:rPr kumimoji="1" lang="ja-JP" altLang="en-US" sz="1100" b="1" dirty="0">
                <a:latin typeface="メイリオ" panose="020B0604030504040204" pitchFamily="50" charset="-128"/>
                <a:ea typeface="メイリオ" panose="020B0604030504040204" pitchFamily="50" charset="-128"/>
              </a:rPr>
              <a:t>向けたターゲット国（地域）</a:t>
            </a:r>
          </a:p>
        </p:txBody>
      </p:sp>
      <p:sp>
        <p:nvSpPr>
          <p:cNvPr id="3" name="正方形/長方形 2">
            <a:extLst>
              <a:ext uri="{FF2B5EF4-FFF2-40B4-BE49-F238E27FC236}">
                <a16:creationId xmlns:a16="http://schemas.microsoft.com/office/drawing/2014/main" id="{0A61EB2B-BCD0-4589-F31C-B02D32AF4841}"/>
              </a:ext>
            </a:extLst>
          </p:cNvPr>
          <p:cNvSpPr/>
          <p:nvPr/>
        </p:nvSpPr>
        <p:spPr>
          <a:xfrm>
            <a:off x="3269121" y="1041697"/>
            <a:ext cx="1980000" cy="396000"/>
          </a:xfrm>
          <a:prstGeom prst="rect">
            <a:avLst/>
          </a:prstGeom>
          <a:solidFill>
            <a:schemeClr val="bg1"/>
          </a:solidFill>
          <a:ln w="38100" cmpd="dbl">
            <a:solidFill>
              <a:srgbClr val="D996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40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40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正方形/長方形 3">
            <a:extLst>
              <a:ext uri="{FF2B5EF4-FFF2-40B4-BE49-F238E27FC236}">
                <a16:creationId xmlns:a16="http://schemas.microsoft.com/office/drawing/2014/main" id="{71E152E2-0DB3-3020-8922-62B0A1D17740}"/>
              </a:ext>
            </a:extLst>
          </p:cNvPr>
          <p:cNvSpPr/>
          <p:nvPr/>
        </p:nvSpPr>
        <p:spPr>
          <a:xfrm>
            <a:off x="5331266" y="1041697"/>
            <a:ext cx="1980000" cy="396000"/>
          </a:xfrm>
          <a:prstGeom prst="rect">
            <a:avLst/>
          </a:prstGeom>
          <a:solidFill>
            <a:schemeClr val="bg1"/>
          </a:solidFill>
          <a:ln w="38100" cmpd="dbl">
            <a:solidFill>
              <a:srgbClr val="D996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40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40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正方形/長方形 4">
            <a:extLst>
              <a:ext uri="{FF2B5EF4-FFF2-40B4-BE49-F238E27FC236}">
                <a16:creationId xmlns:a16="http://schemas.microsoft.com/office/drawing/2014/main" id="{CE9192EE-D928-8242-2A42-769B70C4E7D3}"/>
              </a:ext>
            </a:extLst>
          </p:cNvPr>
          <p:cNvSpPr/>
          <p:nvPr/>
        </p:nvSpPr>
        <p:spPr>
          <a:xfrm>
            <a:off x="7378896" y="1041697"/>
            <a:ext cx="1980000" cy="396000"/>
          </a:xfrm>
          <a:prstGeom prst="rect">
            <a:avLst/>
          </a:prstGeom>
          <a:solidFill>
            <a:schemeClr val="bg1"/>
          </a:solidFill>
          <a:ln w="38100" cmpd="dbl">
            <a:solidFill>
              <a:srgbClr val="D996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40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40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a:extLst>
              <a:ext uri="{FF2B5EF4-FFF2-40B4-BE49-F238E27FC236}">
                <a16:creationId xmlns:a16="http://schemas.microsoft.com/office/drawing/2014/main" id="{ED2AA687-F2C1-9D51-A8E6-AB3A41C86CF7}"/>
              </a:ext>
            </a:extLst>
          </p:cNvPr>
          <p:cNvSpPr/>
          <p:nvPr/>
        </p:nvSpPr>
        <p:spPr>
          <a:xfrm>
            <a:off x="445220" y="1498898"/>
            <a:ext cx="2776848" cy="417934"/>
          </a:xfrm>
          <a:prstGeom prst="rect">
            <a:avLst/>
          </a:prstGeom>
          <a:solidFill>
            <a:srgbClr val="D996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ja-JP" altLang="en-US" sz="1100" b="1" dirty="0">
                <a:latin typeface="メイリオ" panose="020B0604030504040204" pitchFamily="50" charset="-128"/>
                <a:ea typeface="メイリオ" panose="020B0604030504040204" pitchFamily="50" charset="-128"/>
              </a:rPr>
              <a:t>外国人留学生</a:t>
            </a:r>
            <a:r>
              <a:rPr kumimoji="1" lang="ja-JP" altLang="en-US" sz="1100" b="1">
                <a:latin typeface="メイリオ" panose="020B0604030504040204" pitchFamily="50" charset="-128"/>
                <a:ea typeface="メイリオ" panose="020B0604030504040204" pitchFamily="50" charset="-128"/>
              </a:rPr>
              <a:t>の受入れ等の推進</a:t>
            </a:r>
            <a:r>
              <a:rPr kumimoji="1" lang="ja-JP" altLang="en-US" sz="1100" b="1" dirty="0">
                <a:latin typeface="メイリオ" panose="020B0604030504040204" pitchFamily="50" charset="-128"/>
                <a:ea typeface="メイリオ" panose="020B0604030504040204" pitchFamily="50" charset="-128"/>
              </a:rPr>
              <a:t>に</a:t>
            </a:r>
            <a:endParaRPr kumimoji="1" lang="en-US" altLang="ja-JP" sz="1100" b="1" dirty="0">
              <a:latin typeface="メイリオ" panose="020B0604030504040204" pitchFamily="50" charset="-128"/>
              <a:ea typeface="メイリオ" panose="020B0604030504040204" pitchFamily="50" charset="-128"/>
            </a:endParaRPr>
          </a:p>
          <a:p>
            <a:pPr algn="ctr"/>
            <a:r>
              <a:rPr kumimoji="1" lang="ja-JP" altLang="en-US" sz="1100" b="1" dirty="0">
                <a:latin typeface="メイリオ" panose="020B0604030504040204" pitchFamily="50" charset="-128"/>
                <a:ea typeface="メイリオ" panose="020B0604030504040204" pitchFamily="50" charset="-128"/>
              </a:rPr>
              <a:t>向けたターゲット</a:t>
            </a:r>
            <a:r>
              <a:rPr lang="ja-JP" altLang="en-US" sz="1100" b="1" dirty="0">
                <a:latin typeface="メイリオ" panose="020B0604030504040204" pitchFamily="50" charset="-128"/>
                <a:ea typeface="メイリオ" panose="020B0604030504040204" pitchFamily="50" charset="-128"/>
              </a:rPr>
              <a:t>分野</a:t>
            </a:r>
            <a:endParaRPr kumimoji="1" lang="ja-JP" altLang="en-US" sz="1100" b="1" dirty="0">
              <a:latin typeface="メイリオ" panose="020B0604030504040204" pitchFamily="50" charset="-128"/>
              <a:ea typeface="メイリオ" panose="020B0604030504040204" pitchFamily="50" charset="-128"/>
            </a:endParaRPr>
          </a:p>
        </p:txBody>
      </p:sp>
      <p:sp>
        <p:nvSpPr>
          <p:cNvPr id="13" name="正方形/長方形 12">
            <a:extLst>
              <a:ext uri="{FF2B5EF4-FFF2-40B4-BE49-F238E27FC236}">
                <a16:creationId xmlns:a16="http://schemas.microsoft.com/office/drawing/2014/main" id="{162299BC-09F1-C737-238A-2469DF7C23CC}"/>
              </a:ext>
            </a:extLst>
          </p:cNvPr>
          <p:cNvSpPr/>
          <p:nvPr/>
        </p:nvSpPr>
        <p:spPr>
          <a:xfrm>
            <a:off x="3269121" y="1498897"/>
            <a:ext cx="1980000" cy="396000"/>
          </a:xfrm>
          <a:prstGeom prst="rect">
            <a:avLst/>
          </a:prstGeom>
          <a:solidFill>
            <a:schemeClr val="bg1"/>
          </a:solidFill>
          <a:ln w="38100" cmpd="dbl">
            <a:solidFill>
              <a:srgbClr val="D996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40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○○分野</a:t>
            </a:r>
            <a:endParaRPr kumimoji="1" lang="ja-JP" altLang="en-US" sz="140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正方形/長方形 13">
            <a:extLst>
              <a:ext uri="{FF2B5EF4-FFF2-40B4-BE49-F238E27FC236}">
                <a16:creationId xmlns:a16="http://schemas.microsoft.com/office/drawing/2014/main" id="{F3FBEA8C-8C17-0C1B-0090-24A851F19E01}"/>
              </a:ext>
            </a:extLst>
          </p:cNvPr>
          <p:cNvSpPr/>
          <p:nvPr/>
        </p:nvSpPr>
        <p:spPr>
          <a:xfrm>
            <a:off x="5331266" y="1496410"/>
            <a:ext cx="1980000" cy="396000"/>
          </a:xfrm>
          <a:prstGeom prst="rect">
            <a:avLst/>
          </a:prstGeom>
          <a:solidFill>
            <a:schemeClr val="bg1"/>
          </a:solidFill>
          <a:ln w="38100" cmpd="dbl">
            <a:solidFill>
              <a:srgbClr val="D996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40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○○分野</a:t>
            </a:r>
            <a:endParaRPr kumimoji="1" lang="ja-JP" altLang="en-US" sz="140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正方形/長方形 16">
            <a:extLst>
              <a:ext uri="{FF2B5EF4-FFF2-40B4-BE49-F238E27FC236}">
                <a16:creationId xmlns:a16="http://schemas.microsoft.com/office/drawing/2014/main" id="{E7030B25-809A-4A21-5C8F-3AE8B30FB149}"/>
              </a:ext>
            </a:extLst>
          </p:cNvPr>
          <p:cNvSpPr/>
          <p:nvPr/>
        </p:nvSpPr>
        <p:spPr>
          <a:xfrm>
            <a:off x="7378896" y="1498173"/>
            <a:ext cx="1980000" cy="396000"/>
          </a:xfrm>
          <a:prstGeom prst="rect">
            <a:avLst/>
          </a:prstGeom>
          <a:solidFill>
            <a:schemeClr val="bg1"/>
          </a:solidFill>
          <a:ln w="38100" cmpd="dbl">
            <a:solidFill>
              <a:srgbClr val="D996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40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○○分野</a:t>
            </a:r>
            <a:endParaRPr kumimoji="1" lang="ja-JP" altLang="en-US" sz="140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角丸四角形 6">
            <a:extLst>
              <a:ext uri="{FF2B5EF4-FFF2-40B4-BE49-F238E27FC236}">
                <a16:creationId xmlns:a16="http://schemas.microsoft.com/office/drawing/2014/main" id="{21CA007C-090C-449F-4F11-2DB51285F5C3}"/>
              </a:ext>
            </a:extLst>
          </p:cNvPr>
          <p:cNvSpPr/>
          <p:nvPr/>
        </p:nvSpPr>
        <p:spPr>
          <a:xfrm>
            <a:off x="5235128" y="521733"/>
            <a:ext cx="4225652" cy="374871"/>
          </a:xfrm>
          <a:prstGeom prst="roundRect">
            <a:avLst/>
          </a:prstGeom>
          <a:solidFill>
            <a:schemeClr val="bg1"/>
          </a:solidFill>
          <a:ln w="31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en-US" altLang="ja-JP" sz="900" dirty="0">
                <a:solidFill>
                  <a:srgbClr val="FFC000"/>
                </a:solidFill>
                <a:latin typeface="メイリオ" panose="020B0604030504040204" pitchFamily="50" charset="-128"/>
                <a:ea typeface="メイリオ" panose="020B0604030504040204" pitchFamily="50" charset="-128"/>
              </a:rPr>
              <a:t>※</a:t>
            </a:r>
            <a:r>
              <a:rPr lang="ja-JP" altLang="en-US" sz="900" dirty="0">
                <a:solidFill>
                  <a:srgbClr val="FFC000"/>
                </a:solidFill>
                <a:latin typeface="メイリオ" panose="020B0604030504040204" pitchFamily="50" charset="-128"/>
                <a:ea typeface="メイリオ" panose="020B0604030504040204" pitchFamily="50" charset="-128"/>
              </a:rPr>
              <a:t>戦略的受け入れのターゲット国（３か国まで）、並びにターゲット分野（３分野まで）を記載すること。</a:t>
            </a:r>
          </a:p>
        </p:txBody>
      </p:sp>
    </p:spTree>
    <p:extLst>
      <p:ext uri="{BB962C8B-B14F-4D97-AF65-F5344CB8AC3E}">
        <p14:creationId xmlns:p14="http://schemas.microsoft.com/office/powerpoint/2010/main" val="74935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6DA85176-E76D-D9AD-1D41-79E27AC71236}"/>
              </a:ext>
            </a:extLst>
          </p:cNvPr>
          <p:cNvGrpSpPr/>
          <p:nvPr/>
        </p:nvGrpSpPr>
        <p:grpSpPr>
          <a:xfrm>
            <a:off x="0" y="0"/>
            <a:ext cx="9912302" cy="355076"/>
            <a:chOff x="-6302" y="-27384"/>
            <a:chExt cx="9912302" cy="355076"/>
          </a:xfrm>
        </p:grpSpPr>
        <p:sp>
          <p:nvSpPr>
            <p:cNvPr id="3" name="正方形/長方形 2">
              <a:extLst>
                <a:ext uri="{FF2B5EF4-FFF2-40B4-BE49-F238E27FC236}">
                  <a16:creationId xmlns:a16="http://schemas.microsoft.com/office/drawing/2014/main" id="{8BB7751C-EC27-08EB-7078-9B418514F2E0}"/>
                </a:ext>
              </a:extLst>
            </p:cNvPr>
            <p:cNvSpPr/>
            <p:nvPr/>
          </p:nvSpPr>
          <p:spPr>
            <a:xfrm>
              <a:off x="-6302" y="-27384"/>
              <a:ext cx="9912302" cy="35507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テキスト ボックス 4">
              <a:extLst>
                <a:ext uri="{FF2B5EF4-FFF2-40B4-BE49-F238E27FC236}">
                  <a16:creationId xmlns:a16="http://schemas.microsoft.com/office/drawing/2014/main" id="{0C11489F-614D-6CE8-8E62-CD1ACAA46D53}"/>
                </a:ext>
              </a:extLst>
            </p:cNvPr>
            <p:cNvSpPr txBox="1"/>
            <p:nvPr/>
          </p:nvSpPr>
          <p:spPr>
            <a:xfrm>
              <a:off x="452634" y="21510"/>
              <a:ext cx="9174584" cy="276999"/>
            </a:xfrm>
            <a:prstGeom prst="rect">
              <a:avLst/>
            </a:prstGeom>
            <a:noFill/>
          </p:spPr>
          <p:txBody>
            <a:bodyPr wrap="square" rtlCol="0">
              <a:spAutoFit/>
            </a:bodyPr>
            <a:lstStyle/>
            <a:p>
              <a:pPr algn="ctr"/>
              <a:r>
                <a:rPr lang="ja-JP" altLang="en-US" sz="1200" spc="-120" dirty="0">
                  <a:solidFill>
                    <a:schemeClr val="bg1"/>
                  </a:solidFill>
                  <a:latin typeface="+mj-ea"/>
                  <a:ea typeface="+mj-ea"/>
                </a:rPr>
                <a:t>令和○</a:t>
              </a:r>
              <a:r>
                <a:rPr kumimoji="1" lang="ja-JP" altLang="en-US" sz="1200" spc="-120" dirty="0">
                  <a:solidFill>
                    <a:schemeClr val="bg1"/>
                  </a:solidFill>
                  <a:latin typeface="+mj-ea"/>
                  <a:ea typeface="+mj-ea"/>
                </a:rPr>
                <a:t>年度「専修学校の国際化推進事業」企画提案書（</a:t>
              </a:r>
              <a:r>
                <a:rPr lang="ja-JP" altLang="en-US" sz="1200" spc="-160" dirty="0">
                  <a:solidFill>
                    <a:schemeClr val="bg1"/>
                  </a:solidFill>
                  <a:latin typeface="+mj-ea"/>
                  <a:ea typeface="+mj-ea"/>
                </a:rPr>
                <a:t>外国人留学生の戦略的受入れ、円滑な就職及び定着に向けた体制整備</a:t>
              </a:r>
              <a:r>
                <a:rPr kumimoji="1" lang="ja-JP" altLang="en-US" sz="1200" spc="-120" dirty="0">
                  <a:solidFill>
                    <a:schemeClr val="bg1"/>
                  </a:solidFill>
                  <a:latin typeface="+mj-ea"/>
                  <a:ea typeface="+mj-ea"/>
                </a:rPr>
                <a:t>）</a:t>
              </a:r>
              <a:r>
                <a:rPr kumimoji="1" lang="en-US" altLang="ja-JP" sz="1200" spc="-120" dirty="0">
                  <a:solidFill>
                    <a:schemeClr val="bg1"/>
                  </a:solidFill>
                  <a:latin typeface="+mj-ea"/>
                  <a:ea typeface="+mj-ea"/>
                </a:rPr>
                <a:t>(</a:t>
              </a:r>
              <a:fld id="{7DF22854-5471-4D76-A61C-50AF16AABE74}" type="slidenum">
                <a:rPr kumimoji="1" lang="en-US" altLang="ja-JP" sz="1200" spc="-120" smtClean="0">
                  <a:solidFill>
                    <a:schemeClr val="bg1"/>
                  </a:solidFill>
                  <a:latin typeface="+mj-ea"/>
                  <a:ea typeface="+mj-ea"/>
                </a:rPr>
                <a:t>4</a:t>
              </a:fld>
              <a:r>
                <a:rPr lang="en-US" altLang="ja-JP" sz="1200" spc="-120" dirty="0">
                  <a:solidFill>
                    <a:schemeClr val="bg1"/>
                  </a:solidFill>
                  <a:latin typeface="+mj-ea"/>
                  <a:ea typeface="+mj-ea"/>
                </a:rPr>
                <a:t>/17</a:t>
              </a:r>
              <a:r>
                <a:rPr lang="ja-JP" altLang="en-US" sz="1000" spc="-120" dirty="0">
                  <a:solidFill>
                    <a:schemeClr val="bg1"/>
                  </a:solidFill>
                  <a:latin typeface="+mj-ea"/>
                  <a:ea typeface="+mj-ea"/>
                </a:rPr>
                <a:t>）</a:t>
              </a:r>
              <a:endParaRPr kumimoji="1" lang="ja-JP" altLang="en-US" sz="1000" spc="-120" dirty="0">
                <a:solidFill>
                  <a:schemeClr val="bg1"/>
                </a:solidFill>
                <a:latin typeface="+mj-ea"/>
                <a:ea typeface="+mj-ea"/>
              </a:endParaRPr>
            </a:p>
          </p:txBody>
        </p:sp>
      </p:grpSp>
      <p:sp>
        <p:nvSpPr>
          <p:cNvPr id="4" name="角丸四角形 22">
            <a:extLst>
              <a:ext uri="{FF2B5EF4-FFF2-40B4-BE49-F238E27FC236}">
                <a16:creationId xmlns:a16="http://schemas.microsoft.com/office/drawing/2014/main" id="{4F11FD2B-3187-A158-0D4D-94BD6AA25311}"/>
              </a:ext>
            </a:extLst>
          </p:cNvPr>
          <p:cNvSpPr/>
          <p:nvPr/>
        </p:nvSpPr>
        <p:spPr>
          <a:xfrm>
            <a:off x="172354" y="481636"/>
            <a:ext cx="3340486" cy="355076"/>
          </a:xfrm>
          <a:prstGeom prst="roundRect">
            <a:avLst/>
          </a:prstGeom>
          <a:solidFill>
            <a:srgbClr val="D996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j-ea"/>
                <a:ea typeface="+mj-ea"/>
              </a:rPr>
              <a:t>当該地域において取組を進める意義②</a:t>
            </a:r>
            <a:endParaRPr lang="zh-TW" altLang="en-US" sz="1400" dirty="0">
              <a:latin typeface="+mj-ea"/>
              <a:ea typeface="+mj-ea"/>
            </a:endParaRPr>
          </a:p>
        </p:txBody>
      </p:sp>
      <p:sp>
        <p:nvSpPr>
          <p:cNvPr id="7" name="正方形/長方形 6">
            <a:extLst>
              <a:ext uri="{FF2B5EF4-FFF2-40B4-BE49-F238E27FC236}">
                <a16:creationId xmlns:a16="http://schemas.microsoft.com/office/drawing/2014/main" id="{FE2E990E-98A1-0A2C-9014-B5E7F3D53F44}"/>
              </a:ext>
            </a:extLst>
          </p:cNvPr>
          <p:cNvSpPr/>
          <p:nvPr/>
        </p:nvSpPr>
        <p:spPr>
          <a:xfrm>
            <a:off x="172354" y="1052736"/>
            <a:ext cx="9561291" cy="5688632"/>
          </a:xfrm>
          <a:prstGeom prst="rect">
            <a:avLst/>
          </a:prstGeom>
          <a:noFill/>
          <a:ln w="38100" cmpd="dbl">
            <a:solidFill>
              <a:srgbClr val="D99694"/>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200" dirty="0">
              <a:solidFill>
                <a:srgbClr val="FFC000"/>
              </a:solidFill>
              <a:latin typeface="+mn-ea"/>
            </a:endParaRPr>
          </a:p>
          <a:p>
            <a:r>
              <a:rPr lang="ja-JP" altLang="en-US" sz="1200" dirty="0">
                <a:solidFill>
                  <a:srgbClr val="FFC000"/>
                </a:solidFill>
                <a:latin typeface="メイリオ" panose="020B0604030504040204" pitchFamily="50" charset="-128"/>
                <a:ea typeface="メイリオ" panose="020B0604030504040204" pitchFamily="50" charset="-128"/>
              </a:rPr>
              <a:t>▼様式自由（前項と併せて２枚で上記項目を記載すること。）</a:t>
            </a:r>
            <a:endParaRPr lang="en-US" altLang="ja-JP" sz="1200" dirty="0">
              <a:solidFill>
                <a:srgbClr val="FFC000"/>
              </a:solidFill>
              <a:latin typeface="メイリオ" panose="020B0604030504040204" pitchFamily="50" charset="-128"/>
              <a:ea typeface="メイリオ" panose="020B0604030504040204" pitchFamily="50" charset="-128"/>
            </a:endParaRPr>
          </a:p>
          <a:p>
            <a:endParaRPr lang="en-US" altLang="ja-JP" sz="1200" dirty="0">
              <a:solidFill>
                <a:srgbClr val="FFC000"/>
              </a:solidFill>
              <a:latin typeface="メイリオ" panose="020B0604030504040204" pitchFamily="50" charset="-128"/>
              <a:ea typeface="メイリオ" panose="020B0604030504040204" pitchFamily="50" charset="-128"/>
            </a:endParaRPr>
          </a:p>
          <a:p>
            <a:r>
              <a:rPr lang="ja-JP" altLang="en-US" sz="1200" dirty="0">
                <a:solidFill>
                  <a:srgbClr val="FFC000"/>
                </a:solidFill>
                <a:latin typeface="メイリオ" panose="020B0604030504040204" pitchFamily="50" charset="-128"/>
                <a:ea typeface="メイリオ" panose="020B0604030504040204" pitchFamily="50" charset="-128"/>
              </a:rPr>
              <a:t>▼当該地域での取組推進の必要性について記載すること。</a:t>
            </a:r>
            <a:endParaRPr lang="en-US" altLang="ja-JP" sz="1200" dirty="0">
              <a:solidFill>
                <a:srgbClr val="FFC000"/>
              </a:solidFill>
              <a:latin typeface="メイリオ" panose="020B0604030504040204" pitchFamily="50" charset="-128"/>
              <a:ea typeface="メイリオ" panose="020B0604030504040204" pitchFamily="50" charset="-128"/>
            </a:endParaRPr>
          </a:p>
          <a:p>
            <a:pPr indent="-360000"/>
            <a:r>
              <a:rPr lang="ja-JP" altLang="en-US" sz="1200" dirty="0">
                <a:solidFill>
                  <a:srgbClr val="FFC000"/>
                </a:solidFill>
                <a:latin typeface="メイリオ" panose="020B0604030504040204" pitchFamily="50" charset="-128"/>
                <a:ea typeface="メイリオ" panose="020B0604030504040204" pitchFamily="50" charset="-128"/>
              </a:rPr>
              <a:t>また、その際、当該地域における専修学校の外国人留学生の状況（在籍数やその傾向）など定量的なエビデンスなどを明確にすること。</a:t>
            </a:r>
            <a:endParaRPr lang="en-US" altLang="ja-JP" sz="1200" dirty="0">
              <a:solidFill>
                <a:srgbClr val="FFC000"/>
              </a:solidFill>
              <a:latin typeface="メイリオ" panose="020B0604030504040204" pitchFamily="50" charset="-128"/>
              <a:ea typeface="メイリオ" panose="020B0604030504040204" pitchFamily="50" charset="-128"/>
            </a:endParaRPr>
          </a:p>
          <a:p>
            <a:endParaRPr lang="en-US" altLang="ja-JP" sz="1200" dirty="0">
              <a:solidFill>
                <a:srgbClr val="FFC000"/>
              </a:solidFill>
              <a:latin typeface="メイリオ" panose="020B0604030504040204" pitchFamily="50" charset="-128"/>
              <a:ea typeface="メイリオ" panose="020B0604030504040204" pitchFamily="50" charset="-128"/>
            </a:endParaRPr>
          </a:p>
          <a:p>
            <a:r>
              <a:rPr lang="ja-JP" altLang="en-US" sz="1200" dirty="0">
                <a:solidFill>
                  <a:srgbClr val="FFC000"/>
                </a:solidFill>
                <a:latin typeface="メイリオ" panose="020B0604030504040204" pitchFamily="50" charset="-128"/>
                <a:ea typeface="メイリオ" panose="020B0604030504040204" pitchFamily="50" charset="-128"/>
              </a:rPr>
              <a:t>▼さらに、地域の行政機関が策定する方針（</a:t>
            </a:r>
            <a:r>
              <a:rPr lang="en-US" altLang="ja-JP" sz="1200" dirty="0">
                <a:solidFill>
                  <a:srgbClr val="FFC000"/>
                </a:solidFill>
                <a:latin typeface="メイリオ" panose="020B0604030504040204" pitchFamily="50" charset="-128"/>
                <a:ea typeface="メイリオ" panose="020B0604030504040204" pitchFamily="50" charset="-128"/>
              </a:rPr>
              <a:t>※</a:t>
            </a:r>
            <a:r>
              <a:rPr lang="ja-JP" altLang="en-US" sz="1200" dirty="0">
                <a:solidFill>
                  <a:srgbClr val="FFC000"/>
                </a:solidFill>
                <a:latin typeface="メイリオ" panose="020B0604030504040204" pitchFamily="50" charset="-128"/>
                <a:ea typeface="メイリオ" panose="020B0604030504040204" pitchFamily="50" charset="-128"/>
              </a:rPr>
              <a:t>）や地域の成長産業との関連性などを踏まえて説明すること。</a:t>
            </a:r>
            <a:endParaRPr lang="en-US" altLang="ja-JP" sz="1200" dirty="0">
              <a:solidFill>
                <a:srgbClr val="FFC000"/>
              </a:solidFill>
              <a:latin typeface="メイリオ" panose="020B0604030504040204" pitchFamily="50" charset="-128"/>
              <a:ea typeface="メイリオ" panose="020B0604030504040204" pitchFamily="50" charset="-128"/>
            </a:endParaRPr>
          </a:p>
          <a:p>
            <a:r>
              <a:rPr lang="en-US" altLang="ja-JP" sz="1200" dirty="0">
                <a:solidFill>
                  <a:srgbClr val="FFC000"/>
                </a:solidFill>
                <a:latin typeface="メイリオ" panose="020B0604030504040204" pitchFamily="50" charset="-128"/>
                <a:ea typeface="メイリオ" panose="020B0604030504040204" pitchFamily="50" charset="-128"/>
              </a:rPr>
              <a:t>※</a:t>
            </a:r>
            <a:r>
              <a:rPr lang="ja-JP" altLang="en-US" sz="1200" dirty="0">
                <a:solidFill>
                  <a:srgbClr val="FFC000"/>
                </a:solidFill>
                <a:latin typeface="メイリオ" panose="020B0604030504040204" pitchFamily="50" charset="-128"/>
                <a:ea typeface="メイリオ" panose="020B0604030504040204" pitchFamily="50" charset="-128"/>
              </a:rPr>
              <a:t>地域の行政機関が策定する計画や方針の該当箇所を抜粋を記載する場合には、</a:t>
            </a:r>
            <a:r>
              <a:rPr lang="zh-TW" altLang="en-US" sz="1200" dirty="0">
                <a:solidFill>
                  <a:srgbClr val="FFC000"/>
                </a:solidFill>
                <a:latin typeface="メイリオ" panose="020B0604030504040204" pitchFamily="50" charset="-128"/>
                <a:ea typeface="メイリオ" panose="020B0604030504040204" pitchFamily="50" charset="-128"/>
              </a:rPr>
              <a:t>企画提案書</a:t>
            </a:r>
            <a:r>
              <a:rPr lang="ja-JP" altLang="en-US" sz="1200" dirty="0">
                <a:solidFill>
                  <a:srgbClr val="FFC000"/>
                </a:solidFill>
                <a:latin typeface="メイリオ" panose="020B0604030504040204" pitchFamily="50" charset="-128"/>
                <a:ea typeface="メイリオ" panose="020B0604030504040204" pitchFamily="50" charset="-128"/>
              </a:rPr>
              <a:t>最終頁を活用すること。</a:t>
            </a:r>
            <a:endParaRPr lang="en-US" altLang="ja-JP" sz="1200" dirty="0">
              <a:solidFill>
                <a:srgbClr val="FFC000"/>
              </a:solidFill>
              <a:latin typeface="メイリオ" panose="020B0604030504040204" pitchFamily="50" charset="-128"/>
              <a:ea typeface="メイリオ" panose="020B0604030504040204" pitchFamily="50" charset="-128"/>
            </a:endParaRPr>
          </a:p>
          <a:p>
            <a:endParaRPr lang="en-US" altLang="ja-JP" sz="1200" dirty="0">
              <a:solidFill>
                <a:srgbClr val="FFC000"/>
              </a:solidFill>
              <a:latin typeface="メイリオ" panose="020B0604030504040204" pitchFamily="50" charset="-128"/>
              <a:ea typeface="メイリオ" panose="020B0604030504040204" pitchFamily="50" charset="-128"/>
            </a:endParaRPr>
          </a:p>
          <a:p>
            <a:r>
              <a:rPr lang="ja-JP" altLang="en-US" sz="1200" dirty="0">
                <a:solidFill>
                  <a:srgbClr val="FFC000"/>
                </a:solidFill>
                <a:latin typeface="メイリオ" panose="020B0604030504040204" pitchFamily="50" charset="-128"/>
                <a:ea typeface="メイリオ" panose="020B0604030504040204" pitchFamily="50" charset="-128"/>
              </a:rPr>
              <a:t>▼これまで同種の事業に取組んできた団体は、これまでの取組から得られた成果や新たな課題を明確にし、成果を向上する又は新たな課題に対応する取組であることを説明すること。</a:t>
            </a:r>
            <a:endParaRPr lang="en-US" altLang="ja-JP" sz="1200" dirty="0">
              <a:solidFill>
                <a:srgbClr val="FFC000"/>
              </a:solidFill>
              <a:latin typeface="メイリオ" panose="020B0604030504040204" pitchFamily="50" charset="-128"/>
              <a:ea typeface="メイリオ" panose="020B0604030504040204" pitchFamily="50" charset="-128"/>
            </a:endParaRPr>
          </a:p>
          <a:p>
            <a:endParaRPr lang="en-US" altLang="ja-JP" sz="1200" dirty="0">
              <a:solidFill>
                <a:srgbClr val="FFC000"/>
              </a:solidFill>
              <a:latin typeface="メイリオ" panose="020B0604030504040204" pitchFamily="50" charset="-128"/>
              <a:ea typeface="メイリオ" panose="020B0604030504040204" pitchFamily="50" charset="-128"/>
            </a:endParaRPr>
          </a:p>
          <a:p>
            <a:r>
              <a:rPr lang="ja-JP" altLang="en-US" sz="1200" dirty="0">
                <a:solidFill>
                  <a:srgbClr val="FFC000"/>
                </a:solidFill>
                <a:latin typeface="メイリオ" panose="020B0604030504040204" pitchFamily="50" charset="-128"/>
                <a:ea typeface="メイリオ" panose="020B0604030504040204" pitchFamily="50" charset="-128"/>
              </a:rPr>
              <a:t>▼記載する文字は、ﾒｲﾘｵ</a:t>
            </a:r>
            <a:r>
              <a:rPr lang="en-US" altLang="ja-JP" sz="1200" dirty="0">
                <a:solidFill>
                  <a:srgbClr val="FFC000"/>
                </a:solidFill>
                <a:latin typeface="メイリオ" panose="020B0604030504040204" pitchFamily="50" charset="-128"/>
                <a:ea typeface="メイリオ" panose="020B0604030504040204" pitchFamily="50" charset="-128"/>
              </a:rPr>
              <a:t>or MS</a:t>
            </a:r>
            <a:r>
              <a:rPr lang="ja-JP" altLang="en-US" sz="1200" dirty="0">
                <a:solidFill>
                  <a:srgbClr val="FFC000"/>
                </a:solidFill>
                <a:latin typeface="メイリオ" panose="020B0604030504040204" pitchFamily="50" charset="-128"/>
                <a:ea typeface="メイリオ" panose="020B0604030504040204" pitchFamily="50" charset="-128"/>
              </a:rPr>
              <a:t>ｺﾞｼｯｸ 　１１ポイント以上とすること。</a:t>
            </a:r>
            <a:endParaRPr lang="en-US" altLang="ja-JP" sz="1200" dirty="0">
              <a:solidFill>
                <a:srgbClr val="FFC000"/>
              </a:solidFill>
              <a:latin typeface="メイリオ" panose="020B0604030504040204" pitchFamily="50" charset="-128"/>
              <a:ea typeface="メイリオ" panose="020B0604030504040204" pitchFamily="50" charset="-128"/>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p:txBody>
      </p:sp>
    </p:spTree>
    <p:extLst>
      <p:ext uri="{BB962C8B-B14F-4D97-AF65-F5344CB8AC3E}">
        <p14:creationId xmlns:p14="http://schemas.microsoft.com/office/powerpoint/2010/main" val="37025355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6DA85176-E76D-D9AD-1D41-79E27AC71236}"/>
              </a:ext>
            </a:extLst>
          </p:cNvPr>
          <p:cNvGrpSpPr/>
          <p:nvPr/>
        </p:nvGrpSpPr>
        <p:grpSpPr>
          <a:xfrm>
            <a:off x="0" y="0"/>
            <a:ext cx="9912302" cy="355076"/>
            <a:chOff x="-6302" y="-27384"/>
            <a:chExt cx="9912302" cy="355076"/>
          </a:xfrm>
        </p:grpSpPr>
        <p:sp>
          <p:nvSpPr>
            <p:cNvPr id="3" name="正方形/長方形 2">
              <a:extLst>
                <a:ext uri="{FF2B5EF4-FFF2-40B4-BE49-F238E27FC236}">
                  <a16:creationId xmlns:a16="http://schemas.microsoft.com/office/drawing/2014/main" id="{8BB7751C-EC27-08EB-7078-9B418514F2E0}"/>
                </a:ext>
              </a:extLst>
            </p:cNvPr>
            <p:cNvSpPr/>
            <p:nvPr/>
          </p:nvSpPr>
          <p:spPr>
            <a:xfrm>
              <a:off x="-6302" y="-27384"/>
              <a:ext cx="9912302" cy="35507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テキスト ボックス 4">
              <a:extLst>
                <a:ext uri="{FF2B5EF4-FFF2-40B4-BE49-F238E27FC236}">
                  <a16:creationId xmlns:a16="http://schemas.microsoft.com/office/drawing/2014/main" id="{0C11489F-614D-6CE8-8E62-CD1ACAA46D53}"/>
                </a:ext>
              </a:extLst>
            </p:cNvPr>
            <p:cNvSpPr txBox="1"/>
            <p:nvPr/>
          </p:nvSpPr>
          <p:spPr>
            <a:xfrm>
              <a:off x="452634" y="21510"/>
              <a:ext cx="9174584" cy="276999"/>
            </a:xfrm>
            <a:prstGeom prst="rect">
              <a:avLst/>
            </a:prstGeom>
            <a:noFill/>
          </p:spPr>
          <p:txBody>
            <a:bodyPr wrap="square" rtlCol="0">
              <a:spAutoFit/>
            </a:bodyPr>
            <a:lstStyle/>
            <a:p>
              <a:pPr algn="ctr"/>
              <a:r>
                <a:rPr lang="ja-JP" altLang="en-US" sz="1200" spc="-120" dirty="0">
                  <a:solidFill>
                    <a:schemeClr val="bg1"/>
                  </a:solidFill>
                  <a:latin typeface="+mj-ea"/>
                  <a:ea typeface="+mj-ea"/>
                </a:rPr>
                <a:t>令和○</a:t>
              </a:r>
              <a:r>
                <a:rPr kumimoji="1" lang="ja-JP" altLang="en-US" sz="1200" spc="-120" dirty="0">
                  <a:solidFill>
                    <a:schemeClr val="bg1"/>
                  </a:solidFill>
                  <a:latin typeface="+mj-ea"/>
                  <a:ea typeface="+mj-ea"/>
                </a:rPr>
                <a:t>年度「専修学校の国際化推進事業」企画提案書（</a:t>
              </a:r>
              <a:r>
                <a:rPr lang="ja-JP" altLang="en-US" sz="1200" spc="-160" dirty="0">
                  <a:solidFill>
                    <a:schemeClr val="bg1"/>
                  </a:solidFill>
                  <a:latin typeface="+mj-ea"/>
                  <a:ea typeface="+mj-ea"/>
                </a:rPr>
                <a:t>外国人留学生の戦略的受入れ、円滑な就職及び定着に向けた体制整備</a:t>
              </a:r>
              <a:r>
                <a:rPr kumimoji="1" lang="ja-JP" altLang="en-US" sz="1200" spc="-120" dirty="0">
                  <a:solidFill>
                    <a:schemeClr val="bg1"/>
                  </a:solidFill>
                  <a:latin typeface="+mj-ea"/>
                  <a:ea typeface="+mj-ea"/>
                </a:rPr>
                <a:t>）</a:t>
              </a:r>
              <a:r>
                <a:rPr kumimoji="1" lang="en-US" altLang="ja-JP" sz="1200" spc="-120" dirty="0">
                  <a:solidFill>
                    <a:schemeClr val="bg1"/>
                  </a:solidFill>
                  <a:latin typeface="+mj-ea"/>
                  <a:ea typeface="+mj-ea"/>
                </a:rPr>
                <a:t>(</a:t>
              </a:r>
              <a:fld id="{7DF22854-5471-4D76-A61C-50AF16AABE74}" type="slidenum">
                <a:rPr kumimoji="1" lang="en-US" altLang="ja-JP" sz="1200" spc="-120" smtClean="0">
                  <a:solidFill>
                    <a:schemeClr val="bg1"/>
                  </a:solidFill>
                  <a:latin typeface="+mj-ea"/>
                  <a:ea typeface="+mj-ea"/>
                </a:rPr>
                <a:t>5</a:t>
              </a:fld>
              <a:r>
                <a:rPr lang="en-US" altLang="ja-JP" sz="1200" spc="-120" dirty="0">
                  <a:solidFill>
                    <a:schemeClr val="bg1"/>
                  </a:solidFill>
                  <a:latin typeface="+mj-ea"/>
                  <a:ea typeface="+mj-ea"/>
                </a:rPr>
                <a:t>/17</a:t>
              </a:r>
              <a:r>
                <a:rPr lang="ja-JP" altLang="en-US" sz="1200" spc="-120" dirty="0">
                  <a:solidFill>
                    <a:schemeClr val="bg1"/>
                  </a:solidFill>
                  <a:latin typeface="+mj-ea"/>
                  <a:ea typeface="+mj-ea"/>
                </a:rPr>
                <a:t>）</a:t>
              </a:r>
              <a:endParaRPr kumimoji="1" lang="ja-JP" altLang="en-US" sz="1200" spc="-120" dirty="0">
                <a:solidFill>
                  <a:schemeClr val="bg1"/>
                </a:solidFill>
                <a:latin typeface="+mj-ea"/>
                <a:ea typeface="+mj-ea"/>
              </a:endParaRPr>
            </a:p>
          </p:txBody>
        </p:sp>
      </p:grpSp>
      <p:sp>
        <p:nvSpPr>
          <p:cNvPr id="4" name="角丸四角形 22">
            <a:extLst>
              <a:ext uri="{FF2B5EF4-FFF2-40B4-BE49-F238E27FC236}">
                <a16:creationId xmlns:a16="http://schemas.microsoft.com/office/drawing/2014/main" id="{2F6DF949-3A22-4AE6-30A7-899CCB5E1026}"/>
              </a:ext>
            </a:extLst>
          </p:cNvPr>
          <p:cNvSpPr/>
          <p:nvPr/>
        </p:nvSpPr>
        <p:spPr>
          <a:xfrm>
            <a:off x="172354" y="481636"/>
            <a:ext cx="2764422" cy="355076"/>
          </a:xfrm>
          <a:prstGeom prst="roundRect">
            <a:avLst/>
          </a:prstGeom>
          <a:solidFill>
            <a:srgbClr val="D996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j-ea"/>
                <a:ea typeface="+mj-ea"/>
              </a:rPr>
              <a:t>実施する取組の具体的内容①</a:t>
            </a:r>
            <a:endParaRPr lang="zh-TW" altLang="en-US" sz="1400" dirty="0">
              <a:latin typeface="+mj-ea"/>
              <a:ea typeface="+mj-ea"/>
            </a:endParaRPr>
          </a:p>
        </p:txBody>
      </p:sp>
      <p:sp>
        <p:nvSpPr>
          <p:cNvPr id="7" name="正方形/長方形 6">
            <a:extLst>
              <a:ext uri="{FF2B5EF4-FFF2-40B4-BE49-F238E27FC236}">
                <a16:creationId xmlns:a16="http://schemas.microsoft.com/office/drawing/2014/main" id="{EC8F35CC-B8D6-57B4-46DE-8AC7D44FD878}"/>
              </a:ext>
            </a:extLst>
          </p:cNvPr>
          <p:cNvSpPr/>
          <p:nvPr/>
        </p:nvSpPr>
        <p:spPr>
          <a:xfrm>
            <a:off x="172354" y="1052736"/>
            <a:ext cx="9561291" cy="5688632"/>
          </a:xfrm>
          <a:prstGeom prst="rect">
            <a:avLst/>
          </a:prstGeom>
          <a:noFill/>
          <a:ln w="38100" cmpd="dbl">
            <a:solidFill>
              <a:srgbClr val="D99694"/>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200" dirty="0">
              <a:solidFill>
                <a:srgbClr val="FFC000"/>
              </a:solidFill>
              <a:latin typeface="+mn-ea"/>
            </a:endParaRPr>
          </a:p>
          <a:p>
            <a:r>
              <a:rPr lang="ja-JP" altLang="en-US" sz="1200" dirty="0">
                <a:solidFill>
                  <a:srgbClr val="FFC000"/>
                </a:solidFill>
                <a:latin typeface="メイリオ" panose="020B0604030504040204" pitchFamily="50" charset="-128"/>
                <a:ea typeface="メイリオ" panose="020B0604030504040204" pitchFamily="50" charset="-128"/>
              </a:rPr>
              <a:t>▼様式自由</a:t>
            </a:r>
            <a:endParaRPr lang="en-US" altLang="ja-JP" sz="1200" dirty="0">
              <a:solidFill>
                <a:srgbClr val="FFC000"/>
              </a:solidFill>
              <a:latin typeface="メイリオ" panose="020B0604030504040204" pitchFamily="50" charset="-128"/>
              <a:ea typeface="メイリオ" panose="020B0604030504040204" pitchFamily="50" charset="-128"/>
            </a:endParaRPr>
          </a:p>
          <a:p>
            <a:endParaRPr lang="en-US" altLang="ja-JP" sz="1200" dirty="0">
              <a:solidFill>
                <a:srgbClr val="FFC000"/>
              </a:solidFill>
              <a:latin typeface="メイリオ" panose="020B0604030504040204" pitchFamily="50" charset="-128"/>
              <a:ea typeface="メイリオ" panose="020B0604030504040204" pitchFamily="50" charset="-128"/>
            </a:endParaRPr>
          </a:p>
          <a:p>
            <a:pPr marL="180975" indent="-180975"/>
            <a:r>
              <a:rPr lang="ja-JP" altLang="en-US" sz="1200" dirty="0">
                <a:solidFill>
                  <a:srgbClr val="FFC000"/>
                </a:solidFill>
                <a:latin typeface="メイリオ" panose="020B0604030504040204" pitchFamily="50" charset="-128"/>
                <a:ea typeface="メイリオ" panose="020B0604030504040204" pitchFamily="50" charset="-128"/>
              </a:rPr>
              <a:t>▼実施する段階（①入学前、②在学中</a:t>
            </a:r>
            <a:r>
              <a:rPr lang="en-US" altLang="ja-JP" sz="1200" dirty="0">
                <a:solidFill>
                  <a:srgbClr val="FFC000"/>
                </a:solidFill>
                <a:latin typeface="メイリオ" panose="020B0604030504040204" pitchFamily="50" charset="-128"/>
                <a:ea typeface="メイリオ" panose="020B0604030504040204" pitchFamily="50" charset="-128"/>
              </a:rPr>
              <a:t>〔</a:t>
            </a:r>
            <a:r>
              <a:rPr lang="ja-JP" altLang="en-US" sz="1200" dirty="0">
                <a:solidFill>
                  <a:srgbClr val="FFC000"/>
                </a:solidFill>
                <a:latin typeface="メイリオ" panose="020B0604030504040204" pitchFamily="50" charset="-128"/>
                <a:ea typeface="メイリオ" panose="020B0604030504040204" pitchFamily="50" charset="-128"/>
              </a:rPr>
              <a:t>教育指導</a:t>
            </a:r>
            <a:r>
              <a:rPr lang="en-US" altLang="ja-JP" sz="1200" dirty="0">
                <a:solidFill>
                  <a:srgbClr val="FFC000"/>
                </a:solidFill>
                <a:latin typeface="メイリオ" panose="020B0604030504040204" pitchFamily="50" charset="-128"/>
                <a:ea typeface="メイリオ" panose="020B0604030504040204" pitchFamily="50" charset="-128"/>
              </a:rPr>
              <a:t>〕</a:t>
            </a:r>
            <a:r>
              <a:rPr lang="ja-JP" altLang="en-US" sz="1200" dirty="0">
                <a:solidFill>
                  <a:srgbClr val="FFC000"/>
                </a:solidFill>
                <a:latin typeface="メイリオ" panose="020B0604030504040204" pitchFamily="50" charset="-128"/>
                <a:ea typeface="メイリオ" panose="020B0604030504040204" pitchFamily="50" charset="-128"/>
              </a:rPr>
              <a:t> 、③在学中</a:t>
            </a:r>
            <a:r>
              <a:rPr lang="en-US" altLang="ja-JP" sz="1200" dirty="0">
                <a:solidFill>
                  <a:srgbClr val="FFC000"/>
                </a:solidFill>
                <a:latin typeface="メイリオ" panose="020B0604030504040204" pitchFamily="50" charset="-128"/>
                <a:ea typeface="メイリオ" panose="020B0604030504040204" pitchFamily="50" charset="-128"/>
              </a:rPr>
              <a:t>〔</a:t>
            </a:r>
            <a:r>
              <a:rPr lang="ja-JP" altLang="en-US" sz="1200" dirty="0">
                <a:solidFill>
                  <a:srgbClr val="FFC000"/>
                </a:solidFill>
                <a:latin typeface="メイリオ" panose="020B0604030504040204" pitchFamily="50" charset="-128"/>
                <a:ea typeface="メイリオ" panose="020B0604030504040204" pitchFamily="50" charset="-128"/>
              </a:rPr>
              <a:t>在籍管理、生活支援サポート）、④就職・定着支援）を明確に記載し、本事業で実施する内容を具体的に記載すること。</a:t>
            </a:r>
            <a:endParaRPr lang="en-US" altLang="ja-JP" sz="1200" dirty="0">
              <a:solidFill>
                <a:srgbClr val="FFC000"/>
              </a:solidFill>
              <a:latin typeface="メイリオ" panose="020B0604030504040204" pitchFamily="50" charset="-128"/>
              <a:ea typeface="メイリオ" panose="020B0604030504040204" pitchFamily="50" charset="-128"/>
            </a:endParaRPr>
          </a:p>
          <a:p>
            <a:pPr marL="180975" indent="-180975"/>
            <a:r>
              <a:rPr lang="ja-JP" altLang="en-US" sz="1200" dirty="0">
                <a:solidFill>
                  <a:srgbClr val="FFC000"/>
                </a:solidFill>
                <a:latin typeface="メイリオ" panose="020B0604030504040204" pitchFamily="50" charset="-128"/>
                <a:ea typeface="メイリオ" panose="020B0604030504040204" pitchFamily="50" charset="-128"/>
              </a:rPr>
              <a:t>　</a:t>
            </a:r>
            <a:endParaRPr lang="en-US" altLang="ja-JP" sz="1200" dirty="0">
              <a:solidFill>
                <a:srgbClr val="FFC000"/>
              </a:solidFill>
              <a:latin typeface="メイリオ" panose="020B0604030504040204" pitchFamily="50" charset="-128"/>
              <a:ea typeface="メイリオ" panose="020B0604030504040204" pitchFamily="50" charset="-128"/>
            </a:endParaRPr>
          </a:p>
          <a:p>
            <a:pPr marL="180975" indent="-180975"/>
            <a:r>
              <a:rPr lang="ja-JP" altLang="en-US" sz="1200" dirty="0">
                <a:solidFill>
                  <a:srgbClr val="FFC000"/>
                </a:solidFill>
                <a:latin typeface="メイリオ" panose="020B0604030504040204" pitchFamily="50" charset="-128"/>
                <a:ea typeface="メイリオ" panose="020B0604030504040204" pitchFamily="50" charset="-128"/>
              </a:rPr>
              <a:t>▼どのような課題にどのように対応し、何を（又はどのような状況になることを）目指すのかについて、具体的に記載すること。</a:t>
            </a:r>
            <a:endParaRPr lang="en-US" altLang="ja-JP" sz="1200" dirty="0">
              <a:solidFill>
                <a:srgbClr val="FFC000"/>
              </a:solidFill>
              <a:latin typeface="メイリオ" panose="020B0604030504040204" pitchFamily="50" charset="-128"/>
              <a:ea typeface="メイリオ" panose="020B0604030504040204" pitchFamily="50" charset="-128"/>
            </a:endParaRPr>
          </a:p>
          <a:p>
            <a:pPr marL="180975" indent="-180975"/>
            <a:endParaRPr lang="en-US" altLang="ja-JP" sz="1200" dirty="0">
              <a:solidFill>
                <a:srgbClr val="FFC000"/>
              </a:solidFill>
              <a:latin typeface="メイリオ" panose="020B0604030504040204" pitchFamily="50" charset="-128"/>
              <a:ea typeface="メイリオ" panose="020B0604030504040204" pitchFamily="50" charset="-128"/>
            </a:endParaRPr>
          </a:p>
          <a:p>
            <a:pPr marL="180975" indent="-180975"/>
            <a:r>
              <a:rPr lang="ja-JP" altLang="en-US" sz="1200" dirty="0">
                <a:solidFill>
                  <a:srgbClr val="FFC000"/>
                </a:solidFill>
                <a:latin typeface="メイリオ" panose="020B0604030504040204" pitchFamily="50" charset="-128"/>
                <a:ea typeface="メイリオ" panose="020B0604030504040204" pitchFamily="50" charset="-128"/>
              </a:rPr>
              <a:t>▼留学生数の増加、留学生の就職率の向上や海外の教育機関等との提携協約の締結など定量的なＫＰＩ（</a:t>
            </a:r>
            <a:r>
              <a:rPr lang="en-US" altLang="ja-JP" sz="1200" dirty="0">
                <a:solidFill>
                  <a:srgbClr val="FFC000"/>
                </a:solidFill>
                <a:latin typeface="メイリオ" panose="020B0604030504040204" pitchFamily="50" charset="-128"/>
                <a:ea typeface="メイリオ" panose="020B0604030504040204" pitchFamily="50" charset="-128"/>
              </a:rPr>
              <a:t>Key Performance Indicator</a:t>
            </a:r>
            <a:r>
              <a:rPr lang="ja-JP" altLang="en-US" sz="1200" dirty="0">
                <a:solidFill>
                  <a:srgbClr val="FFC000"/>
                </a:solidFill>
                <a:latin typeface="メイリオ" panose="020B0604030504040204" pitchFamily="50" charset="-128"/>
                <a:ea typeface="メイリオ" panose="020B0604030504040204" pitchFamily="50" charset="-128"/>
              </a:rPr>
              <a:t>／成果指標又は重要業績指標）を定め、事業終了後の目指すべき指標を定めること。</a:t>
            </a:r>
            <a:endParaRPr lang="en-US" altLang="ja-JP" sz="1200" dirty="0">
              <a:solidFill>
                <a:srgbClr val="FFC000"/>
              </a:solidFill>
              <a:latin typeface="メイリオ" panose="020B0604030504040204" pitchFamily="50" charset="-128"/>
              <a:ea typeface="メイリオ" panose="020B0604030504040204" pitchFamily="50" charset="-128"/>
            </a:endParaRPr>
          </a:p>
          <a:p>
            <a:endParaRPr lang="en-US" altLang="ja-JP" sz="1200" dirty="0">
              <a:solidFill>
                <a:srgbClr val="FFC000"/>
              </a:solidFill>
              <a:latin typeface="メイリオ" panose="020B0604030504040204" pitchFamily="50" charset="-128"/>
              <a:ea typeface="メイリオ" panose="020B0604030504040204" pitchFamily="50" charset="-128"/>
            </a:endParaRPr>
          </a:p>
          <a:p>
            <a:r>
              <a:rPr lang="ja-JP" altLang="en-US" sz="1200" dirty="0">
                <a:solidFill>
                  <a:srgbClr val="FFC000"/>
                </a:solidFill>
                <a:latin typeface="メイリオ" panose="020B0604030504040204" pitchFamily="50" charset="-128"/>
                <a:ea typeface="メイリオ" panose="020B0604030504040204" pitchFamily="50" charset="-128"/>
              </a:rPr>
              <a:t>▼記載する文字は、ﾒｲﾘｵ</a:t>
            </a:r>
            <a:r>
              <a:rPr lang="en-US" altLang="ja-JP" sz="1200" dirty="0">
                <a:solidFill>
                  <a:srgbClr val="FFC000"/>
                </a:solidFill>
                <a:latin typeface="メイリオ" panose="020B0604030504040204" pitchFamily="50" charset="-128"/>
                <a:ea typeface="メイリオ" panose="020B0604030504040204" pitchFamily="50" charset="-128"/>
              </a:rPr>
              <a:t>or MS</a:t>
            </a:r>
            <a:r>
              <a:rPr lang="ja-JP" altLang="en-US" sz="1200" dirty="0">
                <a:solidFill>
                  <a:srgbClr val="FFC000"/>
                </a:solidFill>
                <a:latin typeface="メイリオ" panose="020B0604030504040204" pitchFamily="50" charset="-128"/>
                <a:ea typeface="メイリオ" panose="020B0604030504040204" pitchFamily="50" charset="-128"/>
              </a:rPr>
              <a:t>ｺﾞｼｯｸ 　１１ポイント以上とすること。</a:t>
            </a:r>
            <a:endParaRPr lang="en-US" altLang="ja-JP" sz="1200" dirty="0">
              <a:solidFill>
                <a:srgbClr val="FFC000"/>
              </a:solidFill>
              <a:latin typeface="メイリオ" panose="020B0604030504040204" pitchFamily="50" charset="-128"/>
              <a:ea typeface="メイリオ" panose="020B0604030504040204" pitchFamily="50" charset="-128"/>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p:txBody>
      </p:sp>
    </p:spTree>
    <p:extLst>
      <p:ext uri="{BB962C8B-B14F-4D97-AF65-F5344CB8AC3E}">
        <p14:creationId xmlns:p14="http://schemas.microsoft.com/office/powerpoint/2010/main" val="20006404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6DA85176-E76D-D9AD-1D41-79E27AC71236}"/>
              </a:ext>
            </a:extLst>
          </p:cNvPr>
          <p:cNvGrpSpPr/>
          <p:nvPr/>
        </p:nvGrpSpPr>
        <p:grpSpPr>
          <a:xfrm>
            <a:off x="0" y="0"/>
            <a:ext cx="9912302" cy="355076"/>
            <a:chOff x="-6302" y="-27384"/>
            <a:chExt cx="9912302" cy="355076"/>
          </a:xfrm>
        </p:grpSpPr>
        <p:sp>
          <p:nvSpPr>
            <p:cNvPr id="3" name="正方形/長方形 2">
              <a:extLst>
                <a:ext uri="{FF2B5EF4-FFF2-40B4-BE49-F238E27FC236}">
                  <a16:creationId xmlns:a16="http://schemas.microsoft.com/office/drawing/2014/main" id="{8BB7751C-EC27-08EB-7078-9B418514F2E0}"/>
                </a:ext>
              </a:extLst>
            </p:cNvPr>
            <p:cNvSpPr/>
            <p:nvPr/>
          </p:nvSpPr>
          <p:spPr>
            <a:xfrm>
              <a:off x="-6302" y="-27384"/>
              <a:ext cx="9912302" cy="35507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テキスト ボックス 4">
              <a:extLst>
                <a:ext uri="{FF2B5EF4-FFF2-40B4-BE49-F238E27FC236}">
                  <a16:creationId xmlns:a16="http://schemas.microsoft.com/office/drawing/2014/main" id="{0C11489F-614D-6CE8-8E62-CD1ACAA46D53}"/>
                </a:ext>
              </a:extLst>
            </p:cNvPr>
            <p:cNvSpPr txBox="1"/>
            <p:nvPr/>
          </p:nvSpPr>
          <p:spPr>
            <a:xfrm>
              <a:off x="452634" y="21510"/>
              <a:ext cx="9174584" cy="276999"/>
            </a:xfrm>
            <a:prstGeom prst="rect">
              <a:avLst/>
            </a:prstGeom>
            <a:noFill/>
          </p:spPr>
          <p:txBody>
            <a:bodyPr wrap="square" rtlCol="0">
              <a:spAutoFit/>
            </a:bodyPr>
            <a:lstStyle/>
            <a:p>
              <a:pPr algn="ctr"/>
              <a:r>
                <a:rPr lang="ja-JP" altLang="en-US" sz="1200" spc="-120" dirty="0">
                  <a:solidFill>
                    <a:schemeClr val="bg1"/>
                  </a:solidFill>
                  <a:latin typeface="+mj-ea"/>
                  <a:ea typeface="+mj-ea"/>
                </a:rPr>
                <a:t>令和○</a:t>
              </a:r>
              <a:r>
                <a:rPr kumimoji="1" lang="ja-JP" altLang="en-US" sz="1200" spc="-120" dirty="0">
                  <a:solidFill>
                    <a:schemeClr val="bg1"/>
                  </a:solidFill>
                  <a:latin typeface="+mj-ea"/>
                  <a:ea typeface="+mj-ea"/>
                </a:rPr>
                <a:t>年度「専修学校の国際化推進事業」企画提案書（</a:t>
              </a:r>
              <a:r>
                <a:rPr lang="ja-JP" altLang="en-US" sz="1200" spc="-160" dirty="0">
                  <a:solidFill>
                    <a:schemeClr val="bg1"/>
                  </a:solidFill>
                  <a:latin typeface="+mj-ea"/>
                  <a:ea typeface="+mj-ea"/>
                </a:rPr>
                <a:t>外国人留学生の戦略的受入れ、円滑な就職及び定着に向けた体制整備</a:t>
              </a:r>
              <a:r>
                <a:rPr kumimoji="1" lang="ja-JP" altLang="en-US" sz="1200" spc="-120" dirty="0">
                  <a:solidFill>
                    <a:schemeClr val="bg1"/>
                  </a:solidFill>
                  <a:latin typeface="+mj-ea"/>
                  <a:ea typeface="+mj-ea"/>
                </a:rPr>
                <a:t>）</a:t>
              </a:r>
              <a:r>
                <a:rPr kumimoji="1" lang="en-US" altLang="ja-JP" sz="1200" spc="-120" dirty="0">
                  <a:solidFill>
                    <a:schemeClr val="bg1"/>
                  </a:solidFill>
                  <a:latin typeface="+mj-ea"/>
                  <a:ea typeface="+mj-ea"/>
                </a:rPr>
                <a:t>(</a:t>
              </a:r>
              <a:fld id="{7DF22854-5471-4D76-A61C-50AF16AABE74}" type="slidenum">
                <a:rPr kumimoji="1" lang="en-US" altLang="ja-JP" sz="1200" spc="-120" smtClean="0">
                  <a:solidFill>
                    <a:schemeClr val="bg1"/>
                  </a:solidFill>
                  <a:latin typeface="+mj-ea"/>
                  <a:ea typeface="+mj-ea"/>
                </a:rPr>
                <a:t>6</a:t>
              </a:fld>
              <a:r>
                <a:rPr lang="en-US" altLang="ja-JP" sz="1200" spc="-120" dirty="0">
                  <a:solidFill>
                    <a:schemeClr val="bg1"/>
                  </a:solidFill>
                  <a:latin typeface="+mj-ea"/>
                  <a:ea typeface="+mj-ea"/>
                </a:rPr>
                <a:t>/17</a:t>
              </a:r>
              <a:r>
                <a:rPr lang="ja-JP" altLang="en-US" sz="1200" spc="-120" dirty="0">
                  <a:solidFill>
                    <a:schemeClr val="bg1"/>
                  </a:solidFill>
                  <a:latin typeface="+mj-ea"/>
                  <a:ea typeface="+mj-ea"/>
                </a:rPr>
                <a:t>）</a:t>
              </a:r>
              <a:endParaRPr kumimoji="1" lang="ja-JP" altLang="en-US" sz="1200" spc="-120" dirty="0">
                <a:solidFill>
                  <a:schemeClr val="bg1"/>
                </a:solidFill>
                <a:latin typeface="+mj-ea"/>
                <a:ea typeface="+mj-ea"/>
              </a:endParaRPr>
            </a:p>
          </p:txBody>
        </p:sp>
      </p:grpSp>
      <p:sp>
        <p:nvSpPr>
          <p:cNvPr id="4" name="角丸四角形 22">
            <a:extLst>
              <a:ext uri="{FF2B5EF4-FFF2-40B4-BE49-F238E27FC236}">
                <a16:creationId xmlns:a16="http://schemas.microsoft.com/office/drawing/2014/main" id="{2F6DF949-3A22-4AE6-30A7-899CCB5E1026}"/>
              </a:ext>
            </a:extLst>
          </p:cNvPr>
          <p:cNvSpPr/>
          <p:nvPr/>
        </p:nvSpPr>
        <p:spPr>
          <a:xfrm>
            <a:off x="172354" y="481636"/>
            <a:ext cx="2764422" cy="355076"/>
          </a:xfrm>
          <a:prstGeom prst="roundRect">
            <a:avLst/>
          </a:prstGeom>
          <a:solidFill>
            <a:srgbClr val="D996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j-ea"/>
                <a:ea typeface="+mj-ea"/>
              </a:rPr>
              <a:t>実施する取組の具体的内容②</a:t>
            </a:r>
            <a:endParaRPr lang="zh-TW" altLang="en-US" sz="1400" dirty="0">
              <a:latin typeface="+mj-ea"/>
              <a:ea typeface="+mj-ea"/>
            </a:endParaRPr>
          </a:p>
        </p:txBody>
      </p:sp>
      <p:sp>
        <p:nvSpPr>
          <p:cNvPr id="7" name="正方形/長方形 6">
            <a:extLst>
              <a:ext uri="{FF2B5EF4-FFF2-40B4-BE49-F238E27FC236}">
                <a16:creationId xmlns:a16="http://schemas.microsoft.com/office/drawing/2014/main" id="{EC8F35CC-B8D6-57B4-46DE-8AC7D44FD878}"/>
              </a:ext>
            </a:extLst>
          </p:cNvPr>
          <p:cNvSpPr/>
          <p:nvPr/>
        </p:nvSpPr>
        <p:spPr>
          <a:xfrm>
            <a:off x="172354" y="1052736"/>
            <a:ext cx="9561291" cy="5688632"/>
          </a:xfrm>
          <a:prstGeom prst="rect">
            <a:avLst/>
          </a:prstGeom>
          <a:noFill/>
          <a:ln w="38100" cmpd="dbl">
            <a:solidFill>
              <a:srgbClr val="D99694"/>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200" dirty="0">
              <a:solidFill>
                <a:srgbClr val="FFC000"/>
              </a:solidFill>
              <a:latin typeface="+mn-ea"/>
            </a:endParaRPr>
          </a:p>
          <a:p>
            <a:r>
              <a:rPr lang="ja-JP" altLang="en-US" sz="1200" dirty="0">
                <a:solidFill>
                  <a:srgbClr val="FFC000"/>
                </a:solidFill>
                <a:latin typeface="メイリオ" panose="020B0604030504040204" pitchFamily="50" charset="-128"/>
                <a:ea typeface="メイリオ" panose="020B0604030504040204" pitchFamily="50" charset="-128"/>
              </a:rPr>
              <a:t>▼様式自由</a:t>
            </a:r>
            <a:endParaRPr lang="en-US" altLang="ja-JP" sz="1200" dirty="0">
              <a:solidFill>
                <a:srgbClr val="FFC000"/>
              </a:solidFill>
              <a:latin typeface="メイリオ" panose="020B0604030504040204" pitchFamily="50" charset="-128"/>
              <a:ea typeface="メイリオ" panose="020B0604030504040204" pitchFamily="50" charset="-128"/>
            </a:endParaRPr>
          </a:p>
          <a:p>
            <a:endParaRPr lang="en-US" altLang="ja-JP" sz="1200" dirty="0">
              <a:solidFill>
                <a:srgbClr val="FFC000"/>
              </a:solidFill>
              <a:latin typeface="メイリオ" panose="020B0604030504040204" pitchFamily="50" charset="-128"/>
              <a:ea typeface="メイリオ" panose="020B0604030504040204" pitchFamily="50" charset="-128"/>
            </a:endParaRPr>
          </a:p>
          <a:p>
            <a:pPr marL="180975" indent="-180975"/>
            <a:r>
              <a:rPr lang="ja-JP" altLang="en-US" sz="1200" dirty="0">
                <a:solidFill>
                  <a:srgbClr val="FFC000"/>
                </a:solidFill>
                <a:latin typeface="メイリオ" panose="020B0604030504040204" pitchFamily="50" charset="-128"/>
                <a:ea typeface="メイリオ" panose="020B0604030504040204" pitchFamily="50" charset="-128"/>
              </a:rPr>
              <a:t>▼実施する段階（①入学前、②在学中</a:t>
            </a:r>
            <a:r>
              <a:rPr lang="en-US" altLang="ja-JP" sz="1200" dirty="0">
                <a:solidFill>
                  <a:srgbClr val="FFC000"/>
                </a:solidFill>
                <a:latin typeface="メイリオ" panose="020B0604030504040204" pitchFamily="50" charset="-128"/>
                <a:ea typeface="メイリオ" panose="020B0604030504040204" pitchFamily="50" charset="-128"/>
              </a:rPr>
              <a:t>〔</a:t>
            </a:r>
            <a:r>
              <a:rPr lang="ja-JP" altLang="en-US" sz="1200" dirty="0">
                <a:solidFill>
                  <a:srgbClr val="FFC000"/>
                </a:solidFill>
                <a:latin typeface="メイリオ" panose="020B0604030504040204" pitchFamily="50" charset="-128"/>
                <a:ea typeface="メイリオ" panose="020B0604030504040204" pitchFamily="50" charset="-128"/>
              </a:rPr>
              <a:t>教育指導</a:t>
            </a:r>
            <a:r>
              <a:rPr lang="en-US" altLang="ja-JP" sz="1200" dirty="0">
                <a:solidFill>
                  <a:srgbClr val="FFC000"/>
                </a:solidFill>
                <a:latin typeface="メイリオ" panose="020B0604030504040204" pitchFamily="50" charset="-128"/>
                <a:ea typeface="メイリオ" panose="020B0604030504040204" pitchFamily="50" charset="-128"/>
              </a:rPr>
              <a:t>〕</a:t>
            </a:r>
            <a:r>
              <a:rPr lang="ja-JP" altLang="en-US" sz="1200" dirty="0">
                <a:solidFill>
                  <a:srgbClr val="FFC000"/>
                </a:solidFill>
                <a:latin typeface="メイリオ" panose="020B0604030504040204" pitchFamily="50" charset="-128"/>
                <a:ea typeface="メイリオ" panose="020B0604030504040204" pitchFamily="50" charset="-128"/>
              </a:rPr>
              <a:t> 、③在学中</a:t>
            </a:r>
            <a:r>
              <a:rPr lang="en-US" altLang="ja-JP" sz="1200" dirty="0">
                <a:solidFill>
                  <a:srgbClr val="FFC000"/>
                </a:solidFill>
                <a:latin typeface="メイリオ" panose="020B0604030504040204" pitchFamily="50" charset="-128"/>
                <a:ea typeface="メイリオ" panose="020B0604030504040204" pitchFamily="50" charset="-128"/>
              </a:rPr>
              <a:t>〔</a:t>
            </a:r>
            <a:r>
              <a:rPr lang="ja-JP" altLang="en-US" sz="1200" dirty="0">
                <a:solidFill>
                  <a:srgbClr val="FFC000"/>
                </a:solidFill>
                <a:latin typeface="メイリオ" panose="020B0604030504040204" pitchFamily="50" charset="-128"/>
                <a:ea typeface="メイリオ" panose="020B0604030504040204" pitchFamily="50" charset="-128"/>
              </a:rPr>
              <a:t>在籍管理、生活支援サポート）、④就職・定着支援）を明確に記載し、本事業で実施する内容を具体的に記載すること。</a:t>
            </a:r>
            <a:endParaRPr lang="en-US" altLang="ja-JP" sz="1200" dirty="0">
              <a:solidFill>
                <a:srgbClr val="FFC000"/>
              </a:solidFill>
              <a:latin typeface="メイリオ" panose="020B0604030504040204" pitchFamily="50" charset="-128"/>
              <a:ea typeface="メイリオ" panose="020B0604030504040204" pitchFamily="50" charset="-128"/>
            </a:endParaRPr>
          </a:p>
          <a:p>
            <a:pPr marL="180975" indent="-180975"/>
            <a:r>
              <a:rPr lang="ja-JP" altLang="en-US" sz="1200" dirty="0">
                <a:solidFill>
                  <a:srgbClr val="FFC000"/>
                </a:solidFill>
                <a:latin typeface="メイリオ" panose="020B0604030504040204" pitchFamily="50" charset="-128"/>
                <a:ea typeface="メイリオ" panose="020B0604030504040204" pitchFamily="50" charset="-128"/>
              </a:rPr>
              <a:t>　</a:t>
            </a:r>
            <a:endParaRPr lang="en-US" altLang="ja-JP" sz="1200" dirty="0">
              <a:solidFill>
                <a:srgbClr val="FFC000"/>
              </a:solidFill>
              <a:latin typeface="メイリオ" panose="020B0604030504040204" pitchFamily="50" charset="-128"/>
              <a:ea typeface="メイリオ" panose="020B0604030504040204" pitchFamily="50" charset="-128"/>
            </a:endParaRPr>
          </a:p>
          <a:p>
            <a:pPr marL="180975" indent="-180975"/>
            <a:r>
              <a:rPr lang="ja-JP" altLang="en-US" sz="1200" dirty="0">
                <a:solidFill>
                  <a:srgbClr val="FFC000"/>
                </a:solidFill>
                <a:latin typeface="メイリオ" panose="020B0604030504040204" pitchFamily="50" charset="-128"/>
                <a:ea typeface="メイリオ" panose="020B0604030504040204" pitchFamily="50" charset="-128"/>
              </a:rPr>
              <a:t>▼どのような課題にどのように対応し、何を（又はどのような状況になることを）目指すのかについて、具体的に記載すること。</a:t>
            </a:r>
            <a:endParaRPr lang="en-US" altLang="ja-JP" sz="1200" dirty="0">
              <a:solidFill>
                <a:srgbClr val="FFC000"/>
              </a:solidFill>
              <a:latin typeface="メイリオ" panose="020B0604030504040204" pitchFamily="50" charset="-128"/>
              <a:ea typeface="メイリオ" panose="020B0604030504040204" pitchFamily="50" charset="-128"/>
            </a:endParaRPr>
          </a:p>
          <a:p>
            <a:pPr marL="180975" indent="-180975"/>
            <a:endParaRPr lang="en-US" altLang="ja-JP" sz="1200" dirty="0">
              <a:solidFill>
                <a:srgbClr val="FFC000"/>
              </a:solidFill>
              <a:latin typeface="メイリオ" panose="020B0604030504040204" pitchFamily="50" charset="-128"/>
              <a:ea typeface="メイリオ" panose="020B0604030504040204" pitchFamily="50" charset="-128"/>
            </a:endParaRPr>
          </a:p>
          <a:p>
            <a:pPr marL="180975" indent="-180975"/>
            <a:r>
              <a:rPr lang="ja-JP" altLang="en-US" sz="1200" dirty="0">
                <a:solidFill>
                  <a:srgbClr val="FFC000"/>
                </a:solidFill>
                <a:latin typeface="メイリオ" panose="020B0604030504040204" pitchFamily="50" charset="-128"/>
                <a:ea typeface="メイリオ" panose="020B0604030504040204" pitchFamily="50" charset="-128"/>
              </a:rPr>
              <a:t>▼留学生数の増加、留学生の就職率の向上や海外の教育機関等との提携協約の締結など定量的なＫＰＩ（</a:t>
            </a:r>
            <a:r>
              <a:rPr lang="en-US" altLang="ja-JP" sz="1200" dirty="0">
                <a:solidFill>
                  <a:srgbClr val="FFC000"/>
                </a:solidFill>
                <a:latin typeface="メイリオ" panose="020B0604030504040204" pitchFamily="50" charset="-128"/>
                <a:ea typeface="メイリオ" panose="020B0604030504040204" pitchFamily="50" charset="-128"/>
              </a:rPr>
              <a:t>Key Performance Indicator</a:t>
            </a:r>
            <a:r>
              <a:rPr lang="ja-JP" altLang="en-US" sz="1200" dirty="0">
                <a:solidFill>
                  <a:srgbClr val="FFC000"/>
                </a:solidFill>
                <a:latin typeface="メイリオ" panose="020B0604030504040204" pitchFamily="50" charset="-128"/>
                <a:ea typeface="メイリオ" panose="020B0604030504040204" pitchFamily="50" charset="-128"/>
              </a:rPr>
              <a:t>／成果指標又は重要業績指標）を定め、事業終了後の目指すべき指標を定めること。</a:t>
            </a:r>
            <a:endParaRPr lang="en-US" altLang="ja-JP" sz="1200" dirty="0">
              <a:solidFill>
                <a:srgbClr val="FFC000"/>
              </a:solidFill>
              <a:latin typeface="メイリオ" panose="020B0604030504040204" pitchFamily="50" charset="-128"/>
              <a:ea typeface="メイリオ" panose="020B0604030504040204" pitchFamily="50" charset="-128"/>
            </a:endParaRPr>
          </a:p>
          <a:p>
            <a:endParaRPr lang="en-US" altLang="ja-JP" sz="1200" dirty="0">
              <a:solidFill>
                <a:srgbClr val="FFC000"/>
              </a:solidFill>
              <a:latin typeface="メイリオ" panose="020B0604030504040204" pitchFamily="50" charset="-128"/>
              <a:ea typeface="メイリオ" panose="020B0604030504040204" pitchFamily="50" charset="-128"/>
            </a:endParaRPr>
          </a:p>
          <a:p>
            <a:r>
              <a:rPr lang="ja-JP" altLang="en-US" sz="1200" dirty="0">
                <a:solidFill>
                  <a:srgbClr val="FFC000"/>
                </a:solidFill>
                <a:latin typeface="メイリオ" panose="020B0604030504040204" pitchFamily="50" charset="-128"/>
                <a:ea typeface="メイリオ" panose="020B0604030504040204" pitchFamily="50" charset="-128"/>
              </a:rPr>
              <a:t>▼記載する文字は、ﾒｲﾘｵ</a:t>
            </a:r>
            <a:r>
              <a:rPr lang="en-US" altLang="ja-JP" sz="1200" dirty="0">
                <a:solidFill>
                  <a:srgbClr val="FFC000"/>
                </a:solidFill>
                <a:latin typeface="メイリオ" panose="020B0604030504040204" pitchFamily="50" charset="-128"/>
                <a:ea typeface="メイリオ" panose="020B0604030504040204" pitchFamily="50" charset="-128"/>
              </a:rPr>
              <a:t>or MS</a:t>
            </a:r>
            <a:r>
              <a:rPr lang="ja-JP" altLang="en-US" sz="1200" dirty="0">
                <a:solidFill>
                  <a:srgbClr val="FFC000"/>
                </a:solidFill>
                <a:latin typeface="メイリオ" panose="020B0604030504040204" pitchFamily="50" charset="-128"/>
                <a:ea typeface="メイリオ" panose="020B0604030504040204" pitchFamily="50" charset="-128"/>
              </a:rPr>
              <a:t>ｺﾞｼｯｸ 　１１ポイント以上とすること。</a:t>
            </a:r>
            <a:endParaRPr lang="en-US" altLang="ja-JP" sz="1200" dirty="0">
              <a:solidFill>
                <a:srgbClr val="FFC000"/>
              </a:solidFill>
              <a:latin typeface="メイリオ" panose="020B0604030504040204" pitchFamily="50" charset="-128"/>
              <a:ea typeface="メイリオ" panose="020B0604030504040204" pitchFamily="50" charset="-128"/>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p:txBody>
      </p:sp>
    </p:spTree>
    <p:extLst>
      <p:ext uri="{BB962C8B-B14F-4D97-AF65-F5344CB8AC3E}">
        <p14:creationId xmlns:p14="http://schemas.microsoft.com/office/powerpoint/2010/main" val="32321104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6DA85176-E76D-D9AD-1D41-79E27AC71236}"/>
              </a:ext>
            </a:extLst>
          </p:cNvPr>
          <p:cNvGrpSpPr/>
          <p:nvPr/>
        </p:nvGrpSpPr>
        <p:grpSpPr>
          <a:xfrm>
            <a:off x="0" y="0"/>
            <a:ext cx="9912302" cy="355076"/>
            <a:chOff x="-6302" y="-27384"/>
            <a:chExt cx="9912302" cy="355076"/>
          </a:xfrm>
        </p:grpSpPr>
        <p:sp>
          <p:nvSpPr>
            <p:cNvPr id="3" name="正方形/長方形 2">
              <a:extLst>
                <a:ext uri="{FF2B5EF4-FFF2-40B4-BE49-F238E27FC236}">
                  <a16:creationId xmlns:a16="http://schemas.microsoft.com/office/drawing/2014/main" id="{8BB7751C-EC27-08EB-7078-9B418514F2E0}"/>
                </a:ext>
              </a:extLst>
            </p:cNvPr>
            <p:cNvSpPr/>
            <p:nvPr/>
          </p:nvSpPr>
          <p:spPr>
            <a:xfrm>
              <a:off x="-6302" y="-27384"/>
              <a:ext cx="9912302" cy="35507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テキスト ボックス 4">
              <a:extLst>
                <a:ext uri="{FF2B5EF4-FFF2-40B4-BE49-F238E27FC236}">
                  <a16:creationId xmlns:a16="http://schemas.microsoft.com/office/drawing/2014/main" id="{0C11489F-614D-6CE8-8E62-CD1ACAA46D53}"/>
                </a:ext>
              </a:extLst>
            </p:cNvPr>
            <p:cNvSpPr txBox="1"/>
            <p:nvPr/>
          </p:nvSpPr>
          <p:spPr>
            <a:xfrm>
              <a:off x="452634" y="21510"/>
              <a:ext cx="9174584" cy="276999"/>
            </a:xfrm>
            <a:prstGeom prst="rect">
              <a:avLst/>
            </a:prstGeom>
            <a:noFill/>
          </p:spPr>
          <p:txBody>
            <a:bodyPr wrap="square" rtlCol="0">
              <a:spAutoFit/>
            </a:bodyPr>
            <a:lstStyle/>
            <a:p>
              <a:pPr algn="ctr"/>
              <a:r>
                <a:rPr lang="ja-JP" altLang="en-US" sz="1200" spc="-120" dirty="0">
                  <a:solidFill>
                    <a:schemeClr val="bg1"/>
                  </a:solidFill>
                  <a:latin typeface="+mj-ea"/>
                  <a:ea typeface="+mj-ea"/>
                </a:rPr>
                <a:t>令和○</a:t>
              </a:r>
              <a:r>
                <a:rPr kumimoji="1" lang="ja-JP" altLang="en-US" sz="1200" spc="-120" dirty="0">
                  <a:solidFill>
                    <a:schemeClr val="bg1"/>
                  </a:solidFill>
                  <a:latin typeface="+mj-ea"/>
                  <a:ea typeface="+mj-ea"/>
                </a:rPr>
                <a:t>年度「専修学校の国際化推進事業」企画提案書（</a:t>
              </a:r>
              <a:r>
                <a:rPr lang="ja-JP" altLang="en-US" sz="1200" spc="-160" dirty="0">
                  <a:solidFill>
                    <a:schemeClr val="bg1"/>
                  </a:solidFill>
                  <a:latin typeface="+mj-ea"/>
                  <a:ea typeface="+mj-ea"/>
                </a:rPr>
                <a:t>外国人留学生の戦略的受入れ、円滑な就職及び定着に向けた体制整備</a:t>
              </a:r>
              <a:r>
                <a:rPr kumimoji="1" lang="ja-JP" altLang="en-US" sz="1200" spc="-120" dirty="0">
                  <a:solidFill>
                    <a:schemeClr val="bg1"/>
                  </a:solidFill>
                  <a:latin typeface="+mj-ea"/>
                  <a:ea typeface="+mj-ea"/>
                </a:rPr>
                <a:t>）</a:t>
              </a:r>
              <a:r>
                <a:rPr kumimoji="1" lang="en-US" altLang="ja-JP" sz="1200" spc="-120" dirty="0">
                  <a:solidFill>
                    <a:schemeClr val="bg1"/>
                  </a:solidFill>
                  <a:latin typeface="+mj-ea"/>
                  <a:ea typeface="+mj-ea"/>
                </a:rPr>
                <a:t>(</a:t>
              </a:r>
              <a:fld id="{7DF22854-5471-4D76-A61C-50AF16AABE74}" type="slidenum">
                <a:rPr kumimoji="1" lang="en-US" altLang="ja-JP" sz="1200" spc="-120" smtClean="0">
                  <a:solidFill>
                    <a:schemeClr val="bg1"/>
                  </a:solidFill>
                  <a:latin typeface="+mj-ea"/>
                  <a:ea typeface="+mj-ea"/>
                </a:rPr>
                <a:t>7</a:t>
              </a:fld>
              <a:r>
                <a:rPr lang="en-US" altLang="ja-JP" sz="1200" spc="-120" dirty="0">
                  <a:solidFill>
                    <a:schemeClr val="bg1"/>
                  </a:solidFill>
                  <a:latin typeface="+mj-ea"/>
                  <a:ea typeface="+mj-ea"/>
                </a:rPr>
                <a:t>/17</a:t>
              </a:r>
              <a:r>
                <a:rPr lang="ja-JP" altLang="en-US" sz="1200" spc="-120" dirty="0">
                  <a:solidFill>
                    <a:schemeClr val="bg1"/>
                  </a:solidFill>
                  <a:latin typeface="+mj-ea"/>
                  <a:ea typeface="+mj-ea"/>
                </a:rPr>
                <a:t>）</a:t>
              </a:r>
              <a:endParaRPr kumimoji="1" lang="ja-JP" altLang="en-US" sz="1200" spc="-120" dirty="0">
                <a:solidFill>
                  <a:schemeClr val="bg1"/>
                </a:solidFill>
                <a:latin typeface="+mj-ea"/>
                <a:ea typeface="+mj-ea"/>
              </a:endParaRPr>
            </a:p>
          </p:txBody>
        </p:sp>
      </p:grpSp>
      <p:sp>
        <p:nvSpPr>
          <p:cNvPr id="4" name="角丸四角形 22">
            <a:extLst>
              <a:ext uri="{FF2B5EF4-FFF2-40B4-BE49-F238E27FC236}">
                <a16:creationId xmlns:a16="http://schemas.microsoft.com/office/drawing/2014/main" id="{2F6DF949-3A22-4AE6-30A7-899CCB5E1026}"/>
              </a:ext>
            </a:extLst>
          </p:cNvPr>
          <p:cNvSpPr/>
          <p:nvPr/>
        </p:nvSpPr>
        <p:spPr>
          <a:xfrm>
            <a:off x="172354" y="481636"/>
            <a:ext cx="2764422" cy="355076"/>
          </a:xfrm>
          <a:prstGeom prst="roundRect">
            <a:avLst/>
          </a:prstGeom>
          <a:solidFill>
            <a:srgbClr val="D996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j-ea"/>
                <a:ea typeface="+mj-ea"/>
              </a:rPr>
              <a:t>実施する取組の具体的内容③</a:t>
            </a:r>
            <a:endParaRPr lang="zh-TW" altLang="en-US" sz="1400" dirty="0">
              <a:latin typeface="+mj-ea"/>
              <a:ea typeface="+mj-ea"/>
            </a:endParaRPr>
          </a:p>
        </p:txBody>
      </p:sp>
      <p:sp>
        <p:nvSpPr>
          <p:cNvPr id="7" name="正方形/長方形 6">
            <a:extLst>
              <a:ext uri="{FF2B5EF4-FFF2-40B4-BE49-F238E27FC236}">
                <a16:creationId xmlns:a16="http://schemas.microsoft.com/office/drawing/2014/main" id="{EC8F35CC-B8D6-57B4-46DE-8AC7D44FD878}"/>
              </a:ext>
            </a:extLst>
          </p:cNvPr>
          <p:cNvSpPr/>
          <p:nvPr/>
        </p:nvSpPr>
        <p:spPr>
          <a:xfrm>
            <a:off x="172354" y="1052736"/>
            <a:ext cx="9561291" cy="5688632"/>
          </a:xfrm>
          <a:prstGeom prst="rect">
            <a:avLst/>
          </a:prstGeom>
          <a:noFill/>
          <a:ln w="38100" cmpd="dbl">
            <a:solidFill>
              <a:srgbClr val="D99694"/>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200" dirty="0">
              <a:solidFill>
                <a:srgbClr val="FFC000"/>
              </a:solidFill>
              <a:latin typeface="+mn-ea"/>
            </a:endParaRPr>
          </a:p>
          <a:p>
            <a:r>
              <a:rPr lang="ja-JP" altLang="en-US" sz="1200" dirty="0">
                <a:solidFill>
                  <a:srgbClr val="FFC000"/>
                </a:solidFill>
                <a:latin typeface="メイリオ" panose="020B0604030504040204" pitchFamily="50" charset="-128"/>
                <a:ea typeface="メイリオ" panose="020B0604030504040204" pitchFamily="50" charset="-128"/>
              </a:rPr>
              <a:t>▼様式自由</a:t>
            </a:r>
            <a:endParaRPr lang="en-US" altLang="ja-JP" sz="1200" dirty="0">
              <a:solidFill>
                <a:srgbClr val="FFC000"/>
              </a:solidFill>
              <a:latin typeface="メイリオ" panose="020B0604030504040204" pitchFamily="50" charset="-128"/>
              <a:ea typeface="メイリオ" panose="020B0604030504040204" pitchFamily="50" charset="-128"/>
            </a:endParaRPr>
          </a:p>
          <a:p>
            <a:endParaRPr lang="en-US" altLang="ja-JP" sz="1200" dirty="0">
              <a:solidFill>
                <a:srgbClr val="FFC000"/>
              </a:solidFill>
              <a:latin typeface="メイリオ" panose="020B0604030504040204" pitchFamily="50" charset="-128"/>
              <a:ea typeface="メイリオ" panose="020B0604030504040204" pitchFamily="50" charset="-128"/>
            </a:endParaRPr>
          </a:p>
          <a:p>
            <a:pPr marL="180975" indent="-180975"/>
            <a:r>
              <a:rPr lang="ja-JP" altLang="en-US" sz="1200" dirty="0">
                <a:solidFill>
                  <a:srgbClr val="FFC000"/>
                </a:solidFill>
                <a:latin typeface="メイリオ" panose="020B0604030504040204" pitchFamily="50" charset="-128"/>
                <a:ea typeface="メイリオ" panose="020B0604030504040204" pitchFamily="50" charset="-128"/>
              </a:rPr>
              <a:t>▼実施する段階（①入学前、②在学中</a:t>
            </a:r>
            <a:r>
              <a:rPr lang="en-US" altLang="ja-JP" sz="1200" dirty="0">
                <a:solidFill>
                  <a:srgbClr val="FFC000"/>
                </a:solidFill>
                <a:latin typeface="メイリオ" panose="020B0604030504040204" pitchFamily="50" charset="-128"/>
                <a:ea typeface="メイリオ" panose="020B0604030504040204" pitchFamily="50" charset="-128"/>
              </a:rPr>
              <a:t>〔</a:t>
            </a:r>
            <a:r>
              <a:rPr lang="ja-JP" altLang="en-US" sz="1200" dirty="0">
                <a:solidFill>
                  <a:srgbClr val="FFC000"/>
                </a:solidFill>
                <a:latin typeface="メイリオ" panose="020B0604030504040204" pitchFamily="50" charset="-128"/>
                <a:ea typeface="メイリオ" panose="020B0604030504040204" pitchFamily="50" charset="-128"/>
              </a:rPr>
              <a:t>教育指導</a:t>
            </a:r>
            <a:r>
              <a:rPr lang="en-US" altLang="ja-JP" sz="1200" dirty="0">
                <a:solidFill>
                  <a:srgbClr val="FFC000"/>
                </a:solidFill>
                <a:latin typeface="メイリオ" panose="020B0604030504040204" pitchFamily="50" charset="-128"/>
                <a:ea typeface="メイリオ" panose="020B0604030504040204" pitchFamily="50" charset="-128"/>
              </a:rPr>
              <a:t>〕</a:t>
            </a:r>
            <a:r>
              <a:rPr lang="ja-JP" altLang="en-US" sz="1200" dirty="0">
                <a:solidFill>
                  <a:srgbClr val="FFC000"/>
                </a:solidFill>
                <a:latin typeface="メイリオ" panose="020B0604030504040204" pitchFamily="50" charset="-128"/>
                <a:ea typeface="メイリオ" panose="020B0604030504040204" pitchFamily="50" charset="-128"/>
              </a:rPr>
              <a:t> 、③在学中</a:t>
            </a:r>
            <a:r>
              <a:rPr lang="en-US" altLang="ja-JP" sz="1200" dirty="0">
                <a:solidFill>
                  <a:srgbClr val="FFC000"/>
                </a:solidFill>
                <a:latin typeface="メイリオ" panose="020B0604030504040204" pitchFamily="50" charset="-128"/>
                <a:ea typeface="メイリオ" panose="020B0604030504040204" pitchFamily="50" charset="-128"/>
              </a:rPr>
              <a:t>〔</a:t>
            </a:r>
            <a:r>
              <a:rPr lang="ja-JP" altLang="en-US" sz="1200" dirty="0">
                <a:solidFill>
                  <a:srgbClr val="FFC000"/>
                </a:solidFill>
                <a:latin typeface="メイリオ" panose="020B0604030504040204" pitchFamily="50" charset="-128"/>
                <a:ea typeface="メイリオ" panose="020B0604030504040204" pitchFamily="50" charset="-128"/>
              </a:rPr>
              <a:t>在籍管理、生活支援サポート）、④就職・定着支援）を明確に記載し、本事業で実施する内容を具体的に記載すること。</a:t>
            </a:r>
            <a:endParaRPr lang="en-US" altLang="ja-JP" sz="1200" dirty="0">
              <a:solidFill>
                <a:srgbClr val="FFC000"/>
              </a:solidFill>
              <a:latin typeface="メイリオ" panose="020B0604030504040204" pitchFamily="50" charset="-128"/>
              <a:ea typeface="メイリオ" panose="020B0604030504040204" pitchFamily="50" charset="-128"/>
            </a:endParaRPr>
          </a:p>
          <a:p>
            <a:pPr marL="180975" indent="-180975"/>
            <a:r>
              <a:rPr lang="ja-JP" altLang="en-US" sz="1200" dirty="0">
                <a:solidFill>
                  <a:srgbClr val="FFC000"/>
                </a:solidFill>
                <a:latin typeface="メイリオ" panose="020B0604030504040204" pitchFamily="50" charset="-128"/>
                <a:ea typeface="メイリオ" panose="020B0604030504040204" pitchFamily="50" charset="-128"/>
              </a:rPr>
              <a:t>　</a:t>
            </a:r>
            <a:endParaRPr lang="en-US" altLang="ja-JP" sz="1200" dirty="0">
              <a:solidFill>
                <a:srgbClr val="FFC000"/>
              </a:solidFill>
              <a:latin typeface="メイリオ" panose="020B0604030504040204" pitchFamily="50" charset="-128"/>
              <a:ea typeface="メイリオ" panose="020B0604030504040204" pitchFamily="50" charset="-128"/>
            </a:endParaRPr>
          </a:p>
          <a:p>
            <a:pPr marL="180975" indent="-180975"/>
            <a:r>
              <a:rPr lang="ja-JP" altLang="en-US" sz="1200" dirty="0">
                <a:solidFill>
                  <a:srgbClr val="FFC000"/>
                </a:solidFill>
                <a:latin typeface="メイリオ" panose="020B0604030504040204" pitchFamily="50" charset="-128"/>
                <a:ea typeface="メイリオ" panose="020B0604030504040204" pitchFamily="50" charset="-128"/>
              </a:rPr>
              <a:t>▼どのような課題にどのように対応し、何を（又はどのような状況になることを）目指すのかについて、具体的に記載すること。</a:t>
            </a:r>
            <a:endParaRPr lang="en-US" altLang="ja-JP" sz="1200" dirty="0">
              <a:solidFill>
                <a:srgbClr val="FFC000"/>
              </a:solidFill>
              <a:latin typeface="メイリオ" panose="020B0604030504040204" pitchFamily="50" charset="-128"/>
              <a:ea typeface="メイリオ" panose="020B0604030504040204" pitchFamily="50" charset="-128"/>
            </a:endParaRPr>
          </a:p>
          <a:p>
            <a:pPr marL="180975" indent="-180975"/>
            <a:endParaRPr lang="en-US" altLang="ja-JP" sz="1200" dirty="0">
              <a:solidFill>
                <a:srgbClr val="FFC000"/>
              </a:solidFill>
              <a:latin typeface="メイリオ" panose="020B0604030504040204" pitchFamily="50" charset="-128"/>
              <a:ea typeface="メイリオ" panose="020B0604030504040204" pitchFamily="50" charset="-128"/>
            </a:endParaRPr>
          </a:p>
          <a:p>
            <a:pPr marL="180975" indent="-180975"/>
            <a:r>
              <a:rPr lang="ja-JP" altLang="en-US" sz="1200" dirty="0">
                <a:solidFill>
                  <a:srgbClr val="FFC000"/>
                </a:solidFill>
                <a:latin typeface="メイリオ" panose="020B0604030504040204" pitchFamily="50" charset="-128"/>
                <a:ea typeface="メイリオ" panose="020B0604030504040204" pitchFamily="50" charset="-128"/>
              </a:rPr>
              <a:t>▼留学生数の増加、留学生の就職率の向上や海外の教育機関等との提携協約の締結など定量的なＫＰＩ（</a:t>
            </a:r>
            <a:r>
              <a:rPr lang="en-US" altLang="ja-JP" sz="1200" dirty="0">
                <a:solidFill>
                  <a:srgbClr val="FFC000"/>
                </a:solidFill>
                <a:latin typeface="メイリオ" panose="020B0604030504040204" pitchFamily="50" charset="-128"/>
                <a:ea typeface="メイリオ" panose="020B0604030504040204" pitchFamily="50" charset="-128"/>
              </a:rPr>
              <a:t>Key Performance Indicator</a:t>
            </a:r>
            <a:r>
              <a:rPr lang="ja-JP" altLang="en-US" sz="1200" dirty="0">
                <a:solidFill>
                  <a:srgbClr val="FFC000"/>
                </a:solidFill>
                <a:latin typeface="メイリオ" panose="020B0604030504040204" pitchFamily="50" charset="-128"/>
                <a:ea typeface="メイリオ" panose="020B0604030504040204" pitchFamily="50" charset="-128"/>
              </a:rPr>
              <a:t>／成果指標又は重要業績指標）を定め、事業終了後の目指すべき指標を定めること。</a:t>
            </a:r>
            <a:endParaRPr lang="en-US" altLang="ja-JP" sz="1200" dirty="0">
              <a:solidFill>
                <a:srgbClr val="FFC000"/>
              </a:solidFill>
              <a:latin typeface="メイリオ" panose="020B0604030504040204" pitchFamily="50" charset="-128"/>
              <a:ea typeface="メイリオ" panose="020B0604030504040204" pitchFamily="50" charset="-128"/>
            </a:endParaRPr>
          </a:p>
          <a:p>
            <a:endParaRPr lang="en-US" altLang="ja-JP" sz="1200" dirty="0">
              <a:solidFill>
                <a:srgbClr val="FFC000"/>
              </a:solidFill>
              <a:latin typeface="メイリオ" panose="020B0604030504040204" pitchFamily="50" charset="-128"/>
              <a:ea typeface="メイリオ" panose="020B0604030504040204" pitchFamily="50" charset="-128"/>
            </a:endParaRPr>
          </a:p>
          <a:p>
            <a:r>
              <a:rPr lang="ja-JP" altLang="en-US" sz="1200" dirty="0">
                <a:solidFill>
                  <a:srgbClr val="FFC000"/>
                </a:solidFill>
                <a:latin typeface="メイリオ" panose="020B0604030504040204" pitchFamily="50" charset="-128"/>
                <a:ea typeface="メイリオ" panose="020B0604030504040204" pitchFamily="50" charset="-128"/>
              </a:rPr>
              <a:t>▼記載する文字は、ﾒｲﾘｵ</a:t>
            </a:r>
            <a:r>
              <a:rPr lang="en-US" altLang="ja-JP" sz="1200" dirty="0">
                <a:solidFill>
                  <a:srgbClr val="FFC000"/>
                </a:solidFill>
                <a:latin typeface="メイリオ" panose="020B0604030504040204" pitchFamily="50" charset="-128"/>
                <a:ea typeface="メイリオ" panose="020B0604030504040204" pitchFamily="50" charset="-128"/>
              </a:rPr>
              <a:t>or MS</a:t>
            </a:r>
            <a:r>
              <a:rPr lang="ja-JP" altLang="en-US" sz="1200" dirty="0">
                <a:solidFill>
                  <a:srgbClr val="FFC000"/>
                </a:solidFill>
                <a:latin typeface="メイリオ" panose="020B0604030504040204" pitchFamily="50" charset="-128"/>
                <a:ea typeface="メイリオ" panose="020B0604030504040204" pitchFamily="50" charset="-128"/>
              </a:rPr>
              <a:t>ｺﾞｼｯｸ 　１１ポイント以上とすること。</a:t>
            </a:r>
            <a:endParaRPr lang="en-US" altLang="ja-JP" sz="1200" dirty="0">
              <a:solidFill>
                <a:srgbClr val="FFC000"/>
              </a:solidFill>
              <a:latin typeface="メイリオ" panose="020B0604030504040204" pitchFamily="50" charset="-128"/>
              <a:ea typeface="メイリオ" panose="020B0604030504040204" pitchFamily="50" charset="-128"/>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p:txBody>
      </p:sp>
    </p:spTree>
    <p:extLst>
      <p:ext uri="{BB962C8B-B14F-4D97-AF65-F5344CB8AC3E}">
        <p14:creationId xmlns:p14="http://schemas.microsoft.com/office/powerpoint/2010/main" val="38930909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6DA85176-E76D-D9AD-1D41-79E27AC71236}"/>
              </a:ext>
            </a:extLst>
          </p:cNvPr>
          <p:cNvGrpSpPr/>
          <p:nvPr/>
        </p:nvGrpSpPr>
        <p:grpSpPr>
          <a:xfrm>
            <a:off x="0" y="0"/>
            <a:ext cx="9912302" cy="355076"/>
            <a:chOff x="-6302" y="-27384"/>
            <a:chExt cx="9912302" cy="355076"/>
          </a:xfrm>
        </p:grpSpPr>
        <p:sp>
          <p:nvSpPr>
            <p:cNvPr id="3" name="正方形/長方形 2">
              <a:extLst>
                <a:ext uri="{FF2B5EF4-FFF2-40B4-BE49-F238E27FC236}">
                  <a16:creationId xmlns:a16="http://schemas.microsoft.com/office/drawing/2014/main" id="{8BB7751C-EC27-08EB-7078-9B418514F2E0}"/>
                </a:ext>
              </a:extLst>
            </p:cNvPr>
            <p:cNvSpPr/>
            <p:nvPr/>
          </p:nvSpPr>
          <p:spPr>
            <a:xfrm>
              <a:off x="-6302" y="-27384"/>
              <a:ext cx="9912302" cy="35507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テキスト ボックス 4">
              <a:extLst>
                <a:ext uri="{FF2B5EF4-FFF2-40B4-BE49-F238E27FC236}">
                  <a16:creationId xmlns:a16="http://schemas.microsoft.com/office/drawing/2014/main" id="{0C11489F-614D-6CE8-8E62-CD1ACAA46D53}"/>
                </a:ext>
              </a:extLst>
            </p:cNvPr>
            <p:cNvSpPr txBox="1"/>
            <p:nvPr/>
          </p:nvSpPr>
          <p:spPr>
            <a:xfrm>
              <a:off x="452634" y="21510"/>
              <a:ext cx="9174584" cy="276999"/>
            </a:xfrm>
            <a:prstGeom prst="rect">
              <a:avLst/>
            </a:prstGeom>
            <a:noFill/>
          </p:spPr>
          <p:txBody>
            <a:bodyPr wrap="square" rtlCol="0">
              <a:spAutoFit/>
            </a:bodyPr>
            <a:lstStyle/>
            <a:p>
              <a:pPr algn="ctr"/>
              <a:r>
                <a:rPr lang="ja-JP" altLang="en-US" sz="1200" spc="-120" dirty="0">
                  <a:solidFill>
                    <a:schemeClr val="bg1"/>
                  </a:solidFill>
                  <a:latin typeface="+mj-ea"/>
                  <a:ea typeface="+mj-ea"/>
                </a:rPr>
                <a:t>令和○</a:t>
              </a:r>
              <a:r>
                <a:rPr kumimoji="1" lang="ja-JP" altLang="en-US" sz="1200" spc="-120" dirty="0">
                  <a:solidFill>
                    <a:schemeClr val="bg1"/>
                  </a:solidFill>
                  <a:latin typeface="+mj-ea"/>
                  <a:ea typeface="+mj-ea"/>
                </a:rPr>
                <a:t>年度「専修学校の国際化推進事業」企画提案書（</a:t>
              </a:r>
              <a:r>
                <a:rPr lang="ja-JP" altLang="en-US" sz="1200" spc="-160" dirty="0">
                  <a:solidFill>
                    <a:schemeClr val="bg1"/>
                  </a:solidFill>
                  <a:latin typeface="+mj-ea"/>
                  <a:ea typeface="+mj-ea"/>
                </a:rPr>
                <a:t>外国人留学生の戦略的受入れ、円滑な就職及び定着に向けた体制整備</a:t>
              </a:r>
              <a:r>
                <a:rPr kumimoji="1" lang="ja-JP" altLang="en-US" sz="1200" spc="-120" dirty="0">
                  <a:solidFill>
                    <a:schemeClr val="bg1"/>
                  </a:solidFill>
                  <a:latin typeface="+mj-ea"/>
                  <a:ea typeface="+mj-ea"/>
                </a:rPr>
                <a:t>）</a:t>
              </a:r>
              <a:r>
                <a:rPr kumimoji="1" lang="en-US" altLang="ja-JP" sz="1200" spc="-120" dirty="0">
                  <a:solidFill>
                    <a:schemeClr val="bg1"/>
                  </a:solidFill>
                  <a:latin typeface="+mj-ea"/>
                  <a:ea typeface="+mj-ea"/>
                </a:rPr>
                <a:t>(</a:t>
              </a:r>
              <a:fld id="{7DF22854-5471-4D76-A61C-50AF16AABE74}" type="slidenum">
                <a:rPr kumimoji="1" lang="en-US" altLang="ja-JP" sz="1200" spc="-120" smtClean="0">
                  <a:solidFill>
                    <a:schemeClr val="bg1"/>
                  </a:solidFill>
                  <a:latin typeface="+mj-ea"/>
                  <a:ea typeface="+mj-ea"/>
                </a:rPr>
                <a:t>8</a:t>
              </a:fld>
              <a:r>
                <a:rPr lang="en-US" altLang="ja-JP" sz="1200" spc="-120" dirty="0">
                  <a:solidFill>
                    <a:schemeClr val="bg1"/>
                  </a:solidFill>
                  <a:latin typeface="+mj-ea"/>
                  <a:ea typeface="+mj-ea"/>
                </a:rPr>
                <a:t>/17</a:t>
              </a:r>
              <a:r>
                <a:rPr lang="ja-JP" altLang="en-US" sz="1200" spc="-120" dirty="0">
                  <a:solidFill>
                    <a:schemeClr val="bg1"/>
                  </a:solidFill>
                  <a:latin typeface="+mj-ea"/>
                  <a:ea typeface="+mj-ea"/>
                </a:rPr>
                <a:t>）</a:t>
              </a:r>
              <a:endParaRPr kumimoji="1" lang="ja-JP" altLang="en-US" sz="1200" spc="-120" dirty="0">
                <a:solidFill>
                  <a:schemeClr val="bg1"/>
                </a:solidFill>
                <a:latin typeface="+mj-ea"/>
                <a:ea typeface="+mj-ea"/>
              </a:endParaRPr>
            </a:p>
          </p:txBody>
        </p:sp>
      </p:grpSp>
      <p:sp>
        <p:nvSpPr>
          <p:cNvPr id="4" name="角丸四角形 22">
            <a:extLst>
              <a:ext uri="{FF2B5EF4-FFF2-40B4-BE49-F238E27FC236}">
                <a16:creationId xmlns:a16="http://schemas.microsoft.com/office/drawing/2014/main" id="{2F6DF949-3A22-4AE6-30A7-899CCB5E1026}"/>
              </a:ext>
            </a:extLst>
          </p:cNvPr>
          <p:cNvSpPr/>
          <p:nvPr/>
        </p:nvSpPr>
        <p:spPr>
          <a:xfrm>
            <a:off x="172354" y="481636"/>
            <a:ext cx="2764422" cy="355076"/>
          </a:xfrm>
          <a:prstGeom prst="roundRect">
            <a:avLst/>
          </a:prstGeom>
          <a:solidFill>
            <a:srgbClr val="D996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j-ea"/>
                <a:ea typeface="+mj-ea"/>
              </a:rPr>
              <a:t>実施する取組の具体的内容④</a:t>
            </a:r>
            <a:endParaRPr lang="zh-TW" altLang="en-US" sz="1400" dirty="0">
              <a:latin typeface="+mj-ea"/>
              <a:ea typeface="+mj-ea"/>
            </a:endParaRPr>
          </a:p>
        </p:txBody>
      </p:sp>
      <p:sp>
        <p:nvSpPr>
          <p:cNvPr id="7" name="正方形/長方形 6">
            <a:extLst>
              <a:ext uri="{FF2B5EF4-FFF2-40B4-BE49-F238E27FC236}">
                <a16:creationId xmlns:a16="http://schemas.microsoft.com/office/drawing/2014/main" id="{EC8F35CC-B8D6-57B4-46DE-8AC7D44FD878}"/>
              </a:ext>
            </a:extLst>
          </p:cNvPr>
          <p:cNvSpPr/>
          <p:nvPr/>
        </p:nvSpPr>
        <p:spPr>
          <a:xfrm>
            <a:off x="172354" y="1052736"/>
            <a:ext cx="9561291" cy="5688632"/>
          </a:xfrm>
          <a:prstGeom prst="rect">
            <a:avLst/>
          </a:prstGeom>
          <a:noFill/>
          <a:ln w="38100" cmpd="dbl">
            <a:solidFill>
              <a:srgbClr val="D99694"/>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200" dirty="0">
              <a:solidFill>
                <a:srgbClr val="FFC000"/>
              </a:solidFill>
              <a:latin typeface="+mn-ea"/>
            </a:endParaRPr>
          </a:p>
          <a:p>
            <a:r>
              <a:rPr lang="ja-JP" altLang="en-US" sz="1200" dirty="0">
                <a:solidFill>
                  <a:srgbClr val="FFC000"/>
                </a:solidFill>
                <a:latin typeface="メイリオ" panose="020B0604030504040204" pitchFamily="50" charset="-128"/>
                <a:ea typeface="メイリオ" panose="020B0604030504040204" pitchFamily="50" charset="-128"/>
              </a:rPr>
              <a:t>▼様式自由</a:t>
            </a:r>
            <a:endParaRPr lang="en-US" altLang="ja-JP" sz="1200" dirty="0">
              <a:solidFill>
                <a:srgbClr val="FFC000"/>
              </a:solidFill>
              <a:latin typeface="メイリオ" panose="020B0604030504040204" pitchFamily="50" charset="-128"/>
              <a:ea typeface="メイリオ" panose="020B0604030504040204" pitchFamily="50" charset="-128"/>
            </a:endParaRPr>
          </a:p>
          <a:p>
            <a:endParaRPr lang="en-US" altLang="ja-JP" sz="1200" dirty="0">
              <a:solidFill>
                <a:srgbClr val="FFC000"/>
              </a:solidFill>
              <a:latin typeface="メイリオ" panose="020B0604030504040204" pitchFamily="50" charset="-128"/>
              <a:ea typeface="メイリオ" panose="020B0604030504040204" pitchFamily="50" charset="-128"/>
            </a:endParaRPr>
          </a:p>
          <a:p>
            <a:pPr marL="180975" indent="-180975"/>
            <a:r>
              <a:rPr lang="ja-JP" altLang="en-US" sz="1200" dirty="0">
                <a:solidFill>
                  <a:srgbClr val="FFC000"/>
                </a:solidFill>
                <a:latin typeface="メイリオ" panose="020B0604030504040204" pitchFamily="50" charset="-128"/>
                <a:ea typeface="メイリオ" panose="020B0604030504040204" pitchFamily="50" charset="-128"/>
              </a:rPr>
              <a:t>▼実施する段階（①入学前、②在学中</a:t>
            </a:r>
            <a:r>
              <a:rPr lang="en-US" altLang="ja-JP" sz="1200" dirty="0">
                <a:solidFill>
                  <a:srgbClr val="FFC000"/>
                </a:solidFill>
                <a:latin typeface="メイリオ" panose="020B0604030504040204" pitchFamily="50" charset="-128"/>
                <a:ea typeface="メイリオ" panose="020B0604030504040204" pitchFamily="50" charset="-128"/>
              </a:rPr>
              <a:t>〔</a:t>
            </a:r>
            <a:r>
              <a:rPr lang="ja-JP" altLang="en-US" sz="1200" dirty="0">
                <a:solidFill>
                  <a:srgbClr val="FFC000"/>
                </a:solidFill>
                <a:latin typeface="メイリオ" panose="020B0604030504040204" pitchFamily="50" charset="-128"/>
                <a:ea typeface="メイリオ" panose="020B0604030504040204" pitchFamily="50" charset="-128"/>
              </a:rPr>
              <a:t>教育指導</a:t>
            </a:r>
            <a:r>
              <a:rPr lang="en-US" altLang="ja-JP" sz="1200" dirty="0">
                <a:solidFill>
                  <a:srgbClr val="FFC000"/>
                </a:solidFill>
                <a:latin typeface="メイリオ" panose="020B0604030504040204" pitchFamily="50" charset="-128"/>
                <a:ea typeface="メイリオ" panose="020B0604030504040204" pitchFamily="50" charset="-128"/>
              </a:rPr>
              <a:t>〕</a:t>
            </a:r>
            <a:r>
              <a:rPr lang="ja-JP" altLang="en-US" sz="1200" dirty="0">
                <a:solidFill>
                  <a:srgbClr val="FFC000"/>
                </a:solidFill>
                <a:latin typeface="メイリオ" panose="020B0604030504040204" pitchFamily="50" charset="-128"/>
                <a:ea typeface="メイリオ" panose="020B0604030504040204" pitchFamily="50" charset="-128"/>
              </a:rPr>
              <a:t> 、③在学中</a:t>
            </a:r>
            <a:r>
              <a:rPr lang="en-US" altLang="ja-JP" sz="1200" dirty="0">
                <a:solidFill>
                  <a:srgbClr val="FFC000"/>
                </a:solidFill>
                <a:latin typeface="メイリオ" panose="020B0604030504040204" pitchFamily="50" charset="-128"/>
                <a:ea typeface="メイリオ" panose="020B0604030504040204" pitchFamily="50" charset="-128"/>
              </a:rPr>
              <a:t>〔</a:t>
            </a:r>
            <a:r>
              <a:rPr lang="ja-JP" altLang="en-US" sz="1200" dirty="0">
                <a:solidFill>
                  <a:srgbClr val="FFC000"/>
                </a:solidFill>
                <a:latin typeface="メイリオ" panose="020B0604030504040204" pitchFamily="50" charset="-128"/>
                <a:ea typeface="メイリオ" panose="020B0604030504040204" pitchFamily="50" charset="-128"/>
              </a:rPr>
              <a:t>在籍管理、生活支援サポート）、④就職・定着支援）を明確に記載し、本事業で実施する内容を具体的に記載すること。</a:t>
            </a:r>
            <a:endParaRPr lang="en-US" altLang="ja-JP" sz="1200" dirty="0">
              <a:solidFill>
                <a:srgbClr val="FFC000"/>
              </a:solidFill>
              <a:latin typeface="メイリオ" panose="020B0604030504040204" pitchFamily="50" charset="-128"/>
              <a:ea typeface="メイリオ" panose="020B0604030504040204" pitchFamily="50" charset="-128"/>
            </a:endParaRPr>
          </a:p>
          <a:p>
            <a:pPr marL="180975" indent="-180975"/>
            <a:r>
              <a:rPr lang="ja-JP" altLang="en-US" sz="1200" dirty="0">
                <a:solidFill>
                  <a:srgbClr val="FFC000"/>
                </a:solidFill>
                <a:latin typeface="メイリオ" panose="020B0604030504040204" pitchFamily="50" charset="-128"/>
                <a:ea typeface="メイリオ" panose="020B0604030504040204" pitchFamily="50" charset="-128"/>
              </a:rPr>
              <a:t>　</a:t>
            </a:r>
            <a:endParaRPr lang="en-US" altLang="ja-JP" sz="1200" dirty="0">
              <a:solidFill>
                <a:srgbClr val="FFC000"/>
              </a:solidFill>
              <a:latin typeface="メイリオ" panose="020B0604030504040204" pitchFamily="50" charset="-128"/>
              <a:ea typeface="メイリオ" panose="020B0604030504040204" pitchFamily="50" charset="-128"/>
            </a:endParaRPr>
          </a:p>
          <a:p>
            <a:pPr marL="180975" indent="-180975"/>
            <a:r>
              <a:rPr lang="ja-JP" altLang="en-US" sz="1200" dirty="0">
                <a:solidFill>
                  <a:srgbClr val="FFC000"/>
                </a:solidFill>
                <a:latin typeface="メイリオ" panose="020B0604030504040204" pitchFamily="50" charset="-128"/>
                <a:ea typeface="メイリオ" panose="020B0604030504040204" pitchFamily="50" charset="-128"/>
              </a:rPr>
              <a:t>▼どのような課題にどのように対応し、何を（又はどのような状況になることを）目指すのかについて、具体的に記載すること。</a:t>
            </a:r>
            <a:endParaRPr lang="en-US" altLang="ja-JP" sz="1200" dirty="0">
              <a:solidFill>
                <a:srgbClr val="FFC000"/>
              </a:solidFill>
              <a:latin typeface="メイリオ" panose="020B0604030504040204" pitchFamily="50" charset="-128"/>
              <a:ea typeface="メイリオ" panose="020B0604030504040204" pitchFamily="50" charset="-128"/>
            </a:endParaRPr>
          </a:p>
          <a:p>
            <a:pPr marL="180975" indent="-180975"/>
            <a:endParaRPr lang="en-US" altLang="ja-JP" sz="1200" dirty="0">
              <a:solidFill>
                <a:srgbClr val="FFC000"/>
              </a:solidFill>
              <a:latin typeface="メイリオ" panose="020B0604030504040204" pitchFamily="50" charset="-128"/>
              <a:ea typeface="メイリオ" panose="020B0604030504040204" pitchFamily="50" charset="-128"/>
            </a:endParaRPr>
          </a:p>
          <a:p>
            <a:pPr marL="180975" indent="-180975"/>
            <a:r>
              <a:rPr lang="ja-JP" altLang="en-US" sz="1200" dirty="0">
                <a:solidFill>
                  <a:srgbClr val="FFC000"/>
                </a:solidFill>
                <a:latin typeface="メイリオ" panose="020B0604030504040204" pitchFamily="50" charset="-128"/>
                <a:ea typeface="メイリオ" panose="020B0604030504040204" pitchFamily="50" charset="-128"/>
              </a:rPr>
              <a:t>▼留学生数の増加、留学生の就職率の向上や海外の教育機関等との提携協約の締結など定量的なＫＰＩ（</a:t>
            </a:r>
            <a:r>
              <a:rPr lang="en-US" altLang="ja-JP" sz="1200" dirty="0">
                <a:solidFill>
                  <a:srgbClr val="FFC000"/>
                </a:solidFill>
                <a:latin typeface="メイリオ" panose="020B0604030504040204" pitchFamily="50" charset="-128"/>
                <a:ea typeface="メイリオ" panose="020B0604030504040204" pitchFamily="50" charset="-128"/>
              </a:rPr>
              <a:t>Key Performance Indicator</a:t>
            </a:r>
            <a:r>
              <a:rPr lang="ja-JP" altLang="en-US" sz="1200" dirty="0">
                <a:solidFill>
                  <a:srgbClr val="FFC000"/>
                </a:solidFill>
                <a:latin typeface="メイリオ" panose="020B0604030504040204" pitchFamily="50" charset="-128"/>
                <a:ea typeface="メイリオ" panose="020B0604030504040204" pitchFamily="50" charset="-128"/>
              </a:rPr>
              <a:t>／成果指標又は重要業績指標）を定め、事業終了後の目指すべき指標を定めること。</a:t>
            </a:r>
            <a:endParaRPr lang="en-US" altLang="ja-JP" sz="1200" dirty="0">
              <a:solidFill>
                <a:srgbClr val="FFC000"/>
              </a:solidFill>
              <a:latin typeface="メイリオ" panose="020B0604030504040204" pitchFamily="50" charset="-128"/>
              <a:ea typeface="メイリオ" panose="020B0604030504040204" pitchFamily="50" charset="-128"/>
            </a:endParaRPr>
          </a:p>
          <a:p>
            <a:endParaRPr lang="en-US" altLang="ja-JP" sz="1200" dirty="0">
              <a:solidFill>
                <a:srgbClr val="FFC000"/>
              </a:solidFill>
              <a:latin typeface="メイリオ" panose="020B0604030504040204" pitchFamily="50" charset="-128"/>
              <a:ea typeface="メイリオ" panose="020B0604030504040204" pitchFamily="50" charset="-128"/>
            </a:endParaRPr>
          </a:p>
          <a:p>
            <a:r>
              <a:rPr lang="ja-JP" altLang="en-US" sz="1200" dirty="0">
                <a:solidFill>
                  <a:srgbClr val="FFC000"/>
                </a:solidFill>
                <a:latin typeface="メイリオ" panose="020B0604030504040204" pitchFamily="50" charset="-128"/>
                <a:ea typeface="メイリオ" panose="020B0604030504040204" pitchFamily="50" charset="-128"/>
              </a:rPr>
              <a:t>▼記載する文字は、ﾒｲﾘｵ</a:t>
            </a:r>
            <a:r>
              <a:rPr lang="en-US" altLang="ja-JP" sz="1200" dirty="0">
                <a:solidFill>
                  <a:srgbClr val="FFC000"/>
                </a:solidFill>
                <a:latin typeface="メイリオ" panose="020B0604030504040204" pitchFamily="50" charset="-128"/>
                <a:ea typeface="メイリオ" panose="020B0604030504040204" pitchFamily="50" charset="-128"/>
              </a:rPr>
              <a:t>or MS</a:t>
            </a:r>
            <a:r>
              <a:rPr lang="ja-JP" altLang="en-US" sz="1200" dirty="0">
                <a:solidFill>
                  <a:srgbClr val="FFC000"/>
                </a:solidFill>
                <a:latin typeface="メイリオ" panose="020B0604030504040204" pitchFamily="50" charset="-128"/>
                <a:ea typeface="メイリオ" panose="020B0604030504040204" pitchFamily="50" charset="-128"/>
              </a:rPr>
              <a:t>ｺﾞｼｯｸ 　１１ポイント以上とすること。</a:t>
            </a:r>
            <a:endParaRPr lang="en-US" altLang="ja-JP" sz="1200" dirty="0">
              <a:solidFill>
                <a:srgbClr val="FFC000"/>
              </a:solidFill>
              <a:latin typeface="メイリオ" panose="020B0604030504040204" pitchFamily="50" charset="-128"/>
              <a:ea typeface="メイリオ" panose="020B0604030504040204" pitchFamily="50" charset="-128"/>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p:txBody>
      </p:sp>
    </p:spTree>
    <p:extLst>
      <p:ext uri="{BB962C8B-B14F-4D97-AF65-F5344CB8AC3E}">
        <p14:creationId xmlns:p14="http://schemas.microsoft.com/office/powerpoint/2010/main" val="12969146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4C0D95BA-F499-3BCD-B2E8-3AD459E8D52C}"/>
              </a:ext>
            </a:extLst>
          </p:cNvPr>
          <p:cNvCxnSpPr>
            <a:cxnSpLocks/>
          </p:cNvCxnSpPr>
          <p:nvPr/>
        </p:nvCxnSpPr>
        <p:spPr>
          <a:xfrm>
            <a:off x="10785648" y="994095"/>
            <a:ext cx="0" cy="5863905"/>
          </a:xfrm>
          <a:prstGeom prst="line">
            <a:avLst/>
          </a:prstGeom>
          <a:ln>
            <a:solidFill>
              <a:srgbClr val="D99694"/>
            </a:solidFill>
            <a:prstDash val="dash"/>
          </a:ln>
        </p:spPr>
        <p:style>
          <a:lnRef idx="1">
            <a:schemeClr val="accent1"/>
          </a:lnRef>
          <a:fillRef idx="0">
            <a:schemeClr val="accent1"/>
          </a:fillRef>
          <a:effectRef idx="0">
            <a:schemeClr val="accent1"/>
          </a:effectRef>
          <a:fontRef idx="minor">
            <a:schemeClr val="tx1"/>
          </a:fontRef>
        </p:style>
      </p:cxnSp>
      <p:sp>
        <p:nvSpPr>
          <p:cNvPr id="6" name="角丸四角形 5"/>
          <p:cNvSpPr/>
          <p:nvPr/>
        </p:nvSpPr>
        <p:spPr>
          <a:xfrm>
            <a:off x="28338" y="419522"/>
            <a:ext cx="1980000" cy="288000"/>
          </a:xfrm>
          <a:prstGeom prst="roundRect">
            <a:avLst/>
          </a:prstGeom>
          <a:solidFill>
            <a:srgbClr val="D996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j-ea"/>
                <a:ea typeface="+mj-ea"/>
              </a:rPr>
              <a:t>取組の年次計画</a:t>
            </a:r>
          </a:p>
        </p:txBody>
      </p:sp>
      <p:sp>
        <p:nvSpPr>
          <p:cNvPr id="8" name="テキスト ボックス 7"/>
          <p:cNvSpPr txBox="1"/>
          <p:nvPr/>
        </p:nvSpPr>
        <p:spPr>
          <a:xfrm>
            <a:off x="9906000" y="4653136"/>
            <a:ext cx="3196469" cy="276999"/>
          </a:xfrm>
          <a:prstGeom prst="rect">
            <a:avLst/>
          </a:prstGeom>
          <a:noFill/>
        </p:spPr>
        <p:txBody>
          <a:bodyPr wrap="square" rtlCol="0">
            <a:spAutoFit/>
          </a:bodyPr>
          <a:lstStyle/>
          <a:p>
            <a:pPr algn="ctr"/>
            <a:r>
              <a:rPr lang="ja-JP" altLang="en-US" sz="1200" dirty="0">
                <a:latin typeface="+mn-ea"/>
              </a:rPr>
              <a:t>所要経費：○○千円</a:t>
            </a:r>
            <a:endParaRPr kumimoji="1" lang="ja-JP" altLang="en-US" sz="1200" dirty="0">
              <a:latin typeface="+mn-ea"/>
            </a:endParaRPr>
          </a:p>
        </p:txBody>
      </p:sp>
      <p:sp>
        <p:nvSpPr>
          <p:cNvPr id="10" name="テキスト ボックス 9"/>
          <p:cNvSpPr txBox="1"/>
          <p:nvPr/>
        </p:nvSpPr>
        <p:spPr>
          <a:xfrm>
            <a:off x="111233" y="6509922"/>
            <a:ext cx="3196469" cy="276999"/>
          </a:xfrm>
          <a:prstGeom prst="rect">
            <a:avLst/>
          </a:prstGeom>
          <a:noFill/>
        </p:spPr>
        <p:txBody>
          <a:bodyPr wrap="square" rtlCol="0">
            <a:spAutoFit/>
          </a:bodyPr>
          <a:lstStyle/>
          <a:p>
            <a:pPr algn="ctr"/>
            <a:r>
              <a:rPr lang="ja-JP" altLang="en-US" sz="1200" dirty="0">
                <a:latin typeface="+mn-ea"/>
              </a:rPr>
              <a:t>所要経費：○○千円</a:t>
            </a:r>
            <a:endParaRPr kumimoji="1" lang="ja-JP" altLang="en-US" sz="1200" dirty="0">
              <a:latin typeface="+mn-ea"/>
            </a:endParaRPr>
          </a:p>
        </p:txBody>
      </p:sp>
      <p:sp>
        <p:nvSpPr>
          <p:cNvPr id="11" name="テキスト ボックス 10"/>
          <p:cNvSpPr txBox="1"/>
          <p:nvPr/>
        </p:nvSpPr>
        <p:spPr>
          <a:xfrm>
            <a:off x="3288004" y="6463401"/>
            <a:ext cx="3196469" cy="276999"/>
          </a:xfrm>
          <a:prstGeom prst="rect">
            <a:avLst/>
          </a:prstGeom>
          <a:noFill/>
        </p:spPr>
        <p:txBody>
          <a:bodyPr wrap="square" rtlCol="0">
            <a:spAutoFit/>
          </a:bodyPr>
          <a:lstStyle/>
          <a:p>
            <a:pPr algn="ctr"/>
            <a:r>
              <a:rPr lang="ja-JP" altLang="en-US" sz="1200" dirty="0">
                <a:latin typeface="+mn-ea"/>
              </a:rPr>
              <a:t>所要経費：○○千円</a:t>
            </a:r>
            <a:endParaRPr kumimoji="1" lang="ja-JP" altLang="en-US" sz="1200" dirty="0">
              <a:latin typeface="+mn-ea"/>
            </a:endParaRPr>
          </a:p>
        </p:txBody>
      </p:sp>
      <p:cxnSp>
        <p:nvCxnSpPr>
          <p:cNvPr id="12" name="直線矢印コネクタ 11"/>
          <p:cNvCxnSpPr/>
          <p:nvPr/>
        </p:nvCxnSpPr>
        <p:spPr>
          <a:xfrm>
            <a:off x="-9761" y="924719"/>
            <a:ext cx="9792000" cy="0"/>
          </a:xfrm>
          <a:prstGeom prst="straightConnector1">
            <a:avLst/>
          </a:prstGeom>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3" name="角丸四角形 9"/>
          <p:cNvSpPr/>
          <p:nvPr/>
        </p:nvSpPr>
        <p:spPr>
          <a:xfrm>
            <a:off x="943025" y="793741"/>
            <a:ext cx="1224136" cy="324000"/>
          </a:xfrm>
          <a:prstGeom prst="roundRect">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令和○年度</a:t>
            </a:r>
            <a:endParaRPr kumimoji="1" lang="ja-JP" altLang="en-US" sz="1200" dirty="0">
              <a:solidFill>
                <a:schemeClr val="tx1"/>
              </a:solidFill>
            </a:endParaRPr>
          </a:p>
        </p:txBody>
      </p:sp>
      <p:sp>
        <p:nvSpPr>
          <p:cNvPr id="14" name="角丸四角形 10"/>
          <p:cNvSpPr/>
          <p:nvPr/>
        </p:nvSpPr>
        <p:spPr>
          <a:xfrm>
            <a:off x="4344083" y="793741"/>
            <a:ext cx="1224136" cy="324000"/>
          </a:xfrm>
          <a:prstGeom prst="roundRect">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令和○年度</a:t>
            </a:r>
            <a:endParaRPr kumimoji="1" lang="ja-JP" altLang="en-US" sz="1200" dirty="0">
              <a:solidFill>
                <a:schemeClr val="tx1"/>
              </a:solidFill>
            </a:endParaRPr>
          </a:p>
        </p:txBody>
      </p:sp>
      <p:sp>
        <p:nvSpPr>
          <p:cNvPr id="15" name="角丸四角形 11"/>
          <p:cNvSpPr/>
          <p:nvPr/>
        </p:nvSpPr>
        <p:spPr>
          <a:xfrm>
            <a:off x="10785648" y="1484784"/>
            <a:ext cx="1224136" cy="324000"/>
          </a:xfrm>
          <a:prstGeom prst="roundRect">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令和○年度</a:t>
            </a:r>
            <a:endParaRPr kumimoji="1" lang="ja-JP" altLang="en-US" sz="1200" dirty="0">
              <a:solidFill>
                <a:schemeClr val="tx1"/>
              </a:solidFill>
            </a:endParaRPr>
          </a:p>
        </p:txBody>
      </p:sp>
      <p:cxnSp>
        <p:nvCxnSpPr>
          <p:cNvPr id="16" name="直線コネクタ 15"/>
          <p:cNvCxnSpPr>
            <a:cxnSpLocks/>
          </p:cNvCxnSpPr>
          <p:nvPr/>
        </p:nvCxnSpPr>
        <p:spPr>
          <a:xfrm>
            <a:off x="3224808" y="928432"/>
            <a:ext cx="0" cy="5909022"/>
          </a:xfrm>
          <a:prstGeom prst="line">
            <a:avLst/>
          </a:prstGeom>
          <a:ln>
            <a:solidFill>
              <a:srgbClr val="D99694"/>
            </a:solidFill>
            <a:prstDash val="dash"/>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a:cxnSpLocks/>
          </p:cNvCxnSpPr>
          <p:nvPr/>
        </p:nvCxnSpPr>
        <p:spPr>
          <a:xfrm>
            <a:off x="6609184" y="924719"/>
            <a:ext cx="0" cy="5863905"/>
          </a:xfrm>
          <a:prstGeom prst="line">
            <a:avLst/>
          </a:prstGeom>
          <a:ln>
            <a:solidFill>
              <a:srgbClr val="D99694"/>
            </a:solidFill>
            <a:prstDash val="dash"/>
          </a:ln>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781064" y="2666605"/>
            <a:ext cx="8280000" cy="2677656"/>
          </a:xfrm>
          <a:prstGeom prst="rect">
            <a:avLst/>
          </a:prstGeom>
          <a:solidFill>
            <a:schemeClr val="bg1"/>
          </a:solidFill>
          <a:ln>
            <a:solidFill>
              <a:srgbClr val="D99694"/>
            </a:solidFill>
            <a:prstDash val="dash"/>
          </a:ln>
        </p:spPr>
        <p:txBody>
          <a:bodyPr wrap="square" rtlCol="0">
            <a:spAutoFit/>
          </a:bodyPr>
          <a:lstStyle/>
          <a:p>
            <a:pPr marL="177800" indent="-177800"/>
            <a:endParaRPr lang="en-US" altLang="ja-JP" sz="1200" dirty="0">
              <a:solidFill>
                <a:srgbClr val="FFC000"/>
              </a:solidFill>
              <a:latin typeface="+mn-ea"/>
            </a:endParaRPr>
          </a:p>
          <a:p>
            <a:r>
              <a:rPr lang="ja-JP" altLang="en-US" sz="1200" dirty="0">
                <a:solidFill>
                  <a:srgbClr val="FFC000"/>
                </a:solidFill>
                <a:latin typeface="+mn-ea"/>
              </a:rPr>
              <a:t>▼各年度に実施する取組の概要（年次計画）を具体的に記載すること。</a:t>
            </a:r>
            <a:endParaRPr lang="en-US" altLang="ja-JP" sz="1200" dirty="0">
              <a:solidFill>
                <a:srgbClr val="FFC000"/>
              </a:solidFill>
              <a:latin typeface="+mn-ea"/>
            </a:endParaRPr>
          </a:p>
          <a:p>
            <a:r>
              <a:rPr lang="ja-JP" altLang="en-US" sz="1200" dirty="0">
                <a:solidFill>
                  <a:srgbClr val="FF0000"/>
                </a:solidFill>
                <a:latin typeface="+mn-ea"/>
              </a:rPr>
              <a:t>　</a:t>
            </a:r>
            <a:r>
              <a:rPr lang="ja-JP" altLang="en-US" sz="1200" dirty="0">
                <a:solidFill>
                  <a:srgbClr val="FFC000"/>
                </a:solidFill>
                <a:latin typeface="+mn-ea"/>
              </a:rPr>
              <a:t>例）</a:t>
            </a:r>
            <a:endParaRPr lang="en-US" altLang="ja-JP" sz="1200" dirty="0">
              <a:solidFill>
                <a:srgbClr val="FFC000"/>
              </a:solidFill>
              <a:latin typeface="+mn-ea"/>
            </a:endParaRPr>
          </a:p>
          <a:p>
            <a:r>
              <a:rPr lang="ja-JP" altLang="en-US" sz="1200" dirty="0">
                <a:solidFill>
                  <a:srgbClr val="FFC000"/>
                </a:solidFill>
                <a:latin typeface="+mn-ea"/>
              </a:rPr>
              <a:t>　事業実施体制の構築、事例調査やニーズ調査等の実施（１年目）</a:t>
            </a:r>
            <a:endParaRPr lang="en-US" altLang="ja-JP" sz="1200" dirty="0">
              <a:solidFill>
                <a:srgbClr val="FFC000"/>
              </a:solidFill>
              <a:latin typeface="+mn-ea"/>
            </a:endParaRPr>
          </a:p>
          <a:p>
            <a:r>
              <a:rPr lang="ja-JP" altLang="en-US" sz="1200" dirty="0">
                <a:solidFill>
                  <a:srgbClr val="FFC000"/>
                </a:solidFill>
                <a:latin typeface="+mn-ea"/>
              </a:rPr>
              <a:t>　カリキュラム開発、シラバスやコマシラバスの作成、教材開発、実証授業等の実施（２年目）</a:t>
            </a:r>
            <a:endParaRPr lang="en-US" altLang="ja-JP" sz="1200" dirty="0">
              <a:solidFill>
                <a:srgbClr val="FFC000"/>
              </a:solidFill>
              <a:latin typeface="+mn-ea"/>
            </a:endParaRPr>
          </a:p>
          <a:p>
            <a:r>
              <a:rPr lang="ja-JP" altLang="en-US" sz="1200" dirty="0">
                <a:solidFill>
                  <a:srgbClr val="FFC000"/>
                </a:solidFill>
                <a:latin typeface="+mn-ea"/>
              </a:rPr>
              <a:t>　カリキュラム等の開発・改良、実証授業等の実施、普及・定着方策の検討・展開（３年目）</a:t>
            </a:r>
            <a:endParaRPr lang="en-US" altLang="ja-JP" sz="1200" dirty="0">
              <a:solidFill>
                <a:srgbClr val="FFC000"/>
              </a:solidFill>
              <a:latin typeface="+mn-ea"/>
            </a:endParaRPr>
          </a:p>
          <a:p>
            <a:r>
              <a:rPr lang="ja-JP" altLang="en-US" sz="1200" dirty="0">
                <a:solidFill>
                  <a:srgbClr val="FFC000"/>
                </a:solidFill>
                <a:latin typeface="+mn-ea"/>
              </a:rPr>
              <a:t>　</a:t>
            </a:r>
            <a:r>
              <a:rPr lang="en-US" altLang="ja-JP" sz="1200" dirty="0">
                <a:solidFill>
                  <a:srgbClr val="FFC000"/>
                </a:solidFill>
                <a:latin typeface="+mn-ea"/>
              </a:rPr>
              <a:t>※</a:t>
            </a:r>
            <a:r>
              <a:rPr lang="ja-JP" altLang="en-US" sz="1200" dirty="0">
                <a:solidFill>
                  <a:srgbClr val="FFC000"/>
                </a:solidFill>
                <a:latin typeface="+mn-ea"/>
              </a:rPr>
              <a:t>それぞれの詳細について具体的に記載すること。</a:t>
            </a:r>
            <a:endParaRPr lang="en-US" altLang="ja-JP" sz="1200" dirty="0">
              <a:solidFill>
                <a:srgbClr val="FFC000"/>
              </a:solidFill>
              <a:latin typeface="+mn-ea"/>
            </a:endParaRPr>
          </a:p>
          <a:p>
            <a:endParaRPr lang="en-US" altLang="ja-JP" sz="1200" dirty="0">
              <a:solidFill>
                <a:srgbClr val="FFC000"/>
              </a:solidFill>
              <a:latin typeface="+mn-ea"/>
            </a:endParaRPr>
          </a:p>
          <a:p>
            <a:r>
              <a:rPr lang="ja-JP" altLang="en-US" sz="1200" dirty="0">
                <a:solidFill>
                  <a:srgbClr val="FFC000"/>
                </a:solidFill>
                <a:latin typeface="+mn-ea"/>
              </a:rPr>
              <a:t>▼継続して取り組む事項については、年度ごとの内容や前年度との差異が明らかになるように記載すること。</a:t>
            </a:r>
            <a:endParaRPr lang="en-US" altLang="ja-JP" sz="1200" dirty="0">
              <a:solidFill>
                <a:srgbClr val="FFC000"/>
              </a:solidFill>
              <a:latin typeface="+mn-ea"/>
            </a:endParaRPr>
          </a:p>
          <a:p>
            <a:endParaRPr lang="en-US" altLang="ja-JP" sz="1200" dirty="0">
              <a:solidFill>
                <a:srgbClr val="FFC000"/>
              </a:solidFill>
              <a:latin typeface="+mn-ea"/>
            </a:endParaRPr>
          </a:p>
          <a:p>
            <a:pPr marL="177800" indent="-177800"/>
            <a:r>
              <a:rPr lang="ja-JP" altLang="en-US" sz="1200" dirty="0">
                <a:solidFill>
                  <a:srgbClr val="FFC000"/>
                </a:solidFill>
                <a:latin typeface="+mn-ea"/>
              </a:rPr>
              <a:t>▼記載する文字は、</a:t>
            </a:r>
            <a:r>
              <a:rPr lang="en-US" altLang="ja-JP" sz="1200" dirty="0">
                <a:solidFill>
                  <a:srgbClr val="FFC000"/>
                </a:solidFill>
                <a:latin typeface="+mn-ea"/>
              </a:rPr>
              <a:t>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１０ポイント以上とすること。記載すべき事項が多く、枠に入り切らない場合のみ文字のポイントを調整しても構わないが、極端に小さくならないよう注意すること。</a:t>
            </a:r>
          </a:p>
          <a:p>
            <a:endParaRPr lang="en-US" altLang="ja-JP" sz="1200" dirty="0">
              <a:solidFill>
                <a:srgbClr val="FFC000"/>
              </a:solidFill>
              <a:latin typeface="+mn-ea"/>
            </a:endParaRPr>
          </a:p>
          <a:p>
            <a:endParaRPr kumimoji="1" lang="ja-JP" altLang="en-US" sz="1200" dirty="0">
              <a:solidFill>
                <a:srgbClr val="FFC000"/>
              </a:solidFill>
              <a:latin typeface="+mn-ea"/>
            </a:endParaRPr>
          </a:p>
        </p:txBody>
      </p:sp>
      <p:grpSp>
        <p:nvGrpSpPr>
          <p:cNvPr id="2" name="グループ化 1">
            <a:extLst>
              <a:ext uri="{FF2B5EF4-FFF2-40B4-BE49-F238E27FC236}">
                <a16:creationId xmlns:a16="http://schemas.microsoft.com/office/drawing/2014/main" id="{D15635FE-A139-BBC7-1093-91AD6EA33560}"/>
              </a:ext>
            </a:extLst>
          </p:cNvPr>
          <p:cNvGrpSpPr/>
          <p:nvPr/>
        </p:nvGrpSpPr>
        <p:grpSpPr>
          <a:xfrm>
            <a:off x="0" y="0"/>
            <a:ext cx="9912302" cy="355076"/>
            <a:chOff x="-6302" y="-27384"/>
            <a:chExt cx="9912302" cy="355076"/>
          </a:xfrm>
        </p:grpSpPr>
        <p:sp>
          <p:nvSpPr>
            <p:cNvPr id="3" name="正方形/長方形 2">
              <a:extLst>
                <a:ext uri="{FF2B5EF4-FFF2-40B4-BE49-F238E27FC236}">
                  <a16:creationId xmlns:a16="http://schemas.microsoft.com/office/drawing/2014/main" id="{03E97622-27B1-268F-2EFF-8059D11AB823}"/>
                </a:ext>
              </a:extLst>
            </p:cNvPr>
            <p:cNvSpPr/>
            <p:nvPr/>
          </p:nvSpPr>
          <p:spPr>
            <a:xfrm>
              <a:off x="-6302" y="-27384"/>
              <a:ext cx="9912302" cy="35507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テキスト ボックス 4">
              <a:extLst>
                <a:ext uri="{FF2B5EF4-FFF2-40B4-BE49-F238E27FC236}">
                  <a16:creationId xmlns:a16="http://schemas.microsoft.com/office/drawing/2014/main" id="{CBA781E6-F247-1A28-F93C-EACA21C5C8FE}"/>
                </a:ext>
              </a:extLst>
            </p:cNvPr>
            <p:cNvSpPr txBox="1"/>
            <p:nvPr/>
          </p:nvSpPr>
          <p:spPr>
            <a:xfrm>
              <a:off x="452634" y="21510"/>
              <a:ext cx="9174584" cy="276999"/>
            </a:xfrm>
            <a:prstGeom prst="rect">
              <a:avLst/>
            </a:prstGeom>
            <a:noFill/>
          </p:spPr>
          <p:txBody>
            <a:bodyPr wrap="square" rtlCol="0">
              <a:spAutoFit/>
            </a:bodyPr>
            <a:lstStyle/>
            <a:p>
              <a:pPr algn="ctr"/>
              <a:r>
                <a:rPr lang="ja-JP" altLang="en-US" sz="1200" spc="-120" dirty="0">
                  <a:solidFill>
                    <a:schemeClr val="bg1"/>
                  </a:solidFill>
                  <a:latin typeface="+mj-ea"/>
                  <a:ea typeface="+mj-ea"/>
                </a:rPr>
                <a:t>令和○</a:t>
              </a:r>
              <a:r>
                <a:rPr kumimoji="1" lang="ja-JP" altLang="en-US" sz="1200" spc="-120" dirty="0">
                  <a:solidFill>
                    <a:schemeClr val="bg1"/>
                  </a:solidFill>
                  <a:latin typeface="+mj-ea"/>
                  <a:ea typeface="+mj-ea"/>
                </a:rPr>
                <a:t>年度「専修学校の国際化推進事業」企画提案書（</a:t>
              </a:r>
              <a:r>
                <a:rPr lang="ja-JP" altLang="en-US" sz="1200" spc="-160" dirty="0">
                  <a:solidFill>
                    <a:schemeClr val="bg1"/>
                  </a:solidFill>
                  <a:latin typeface="+mj-ea"/>
                  <a:ea typeface="+mj-ea"/>
                </a:rPr>
                <a:t>外国人留学生の戦略的受入れ、円滑な就職及び定着に向けた体制整備</a:t>
              </a:r>
              <a:r>
                <a:rPr kumimoji="1" lang="ja-JP" altLang="en-US" sz="1200" spc="-120" dirty="0">
                  <a:solidFill>
                    <a:schemeClr val="bg1"/>
                  </a:solidFill>
                  <a:latin typeface="+mj-ea"/>
                  <a:ea typeface="+mj-ea"/>
                </a:rPr>
                <a:t>）</a:t>
              </a:r>
              <a:r>
                <a:rPr kumimoji="1" lang="en-US" altLang="ja-JP" sz="1200" spc="-120" dirty="0">
                  <a:solidFill>
                    <a:schemeClr val="bg1"/>
                  </a:solidFill>
                  <a:latin typeface="+mj-ea"/>
                  <a:ea typeface="+mj-ea"/>
                </a:rPr>
                <a:t>(</a:t>
              </a:r>
              <a:fld id="{7DF22854-5471-4D76-A61C-50AF16AABE74}" type="slidenum">
                <a:rPr kumimoji="1" lang="en-US" altLang="ja-JP" sz="1200" spc="-120" smtClean="0">
                  <a:solidFill>
                    <a:schemeClr val="bg1"/>
                  </a:solidFill>
                  <a:latin typeface="+mj-ea"/>
                  <a:ea typeface="+mj-ea"/>
                </a:rPr>
                <a:t>9</a:t>
              </a:fld>
              <a:r>
                <a:rPr lang="en-US" altLang="ja-JP" sz="1200" spc="-120" dirty="0">
                  <a:solidFill>
                    <a:schemeClr val="bg1"/>
                  </a:solidFill>
                  <a:latin typeface="+mj-ea"/>
                  <a:ea typeface="+mj-ea"/>
                </a:rPr>
                <a:t>/17</a:t>
              </a:r>
              <a:r>
                <a:rPr lang="ja-JP" altLang="en-US" sz="1200" spc="-120" dirty="0">
                  <a:solidFill>
                    <a:schemeClr val="bg1"/>
                  </a:solidFill>
                  <a:latin typeface="+mj-ea"/>
                  <a:ea typeface="+mj-ea"/>
                </a:rPr>
                <a:t>）</a:t>
              </a:r>
              <a:endParaRPr kumimoji="1" lang="ja-JP" altLang="en-US" sz="1200" spc="-120" dirty="0">
                <a:solidFill>
                  <a:schemeClr val="bg1"/>
                </a:solidFill>
                <a:latin typeface="+mj-ea"/>
                <a:ea typeface="+mj-ea"/>
              </a:endParaRPr>
            </a:p>
          </p:txBody>
        </p:sp>
      </p:grpSp>
      <p:sp>
        <p:nvSpPr>
          <p:cNvPr id="4" name="角丸四角形 10">
            <a:extLst>
              <a:ext uri="{FF2B5EF4-FFF2-40B4-BE49-F238E27FC236}">
                <a16:creationId xmlns:a16="http://schemas.microsoft.com/office/drawing/2014/main" id="{AFF458EC-8980-9377-12C6-6988669356B2}"/>
              </a:ext>
            </a:extLst>
          </p:cNvPr>
          <p:cNvSpPr/>
          <p:nvPr/>
        </p:nvSpPr>
        <p:spPr>
          <a:xfrm>
            <a:off x="7381315" y="795332"/>
            <a:ext cx="1224136" cy="324000"/>
          </a:xfrm>
          <a:prstGeom prst="roundRect">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令和○年度</a:t>
            </a:r>
            <a:endParaRPr kumimoji="1" lang="ja-JP" altLang="en-US" sz="1200" dirty="0">
              <a:solidFill>
                <a:schemeClr val="tx1"/>
              </a:solidFill>
            </a:endParaRPr>
          </a:p>
        </p:txBody>
      </p:sp>
      <p:sp>
        <p:nvSpPr>
          <p:cNvPr id="9" name="テキスト ボックス 8">
            <a:extLst>
              <a:ext uri="{FF2B5EF4-FFF2-40B4-BE49-F238E27FC236}">
                <a16:creationId xmlns:a16="http://schemas.microsoft.com/office/drawing/2014/main" id="{98EB8F2E-AE85-C275-956D-0F5BE0A3F586}"/>
              </a:ext>
            </a:extLst>
          </p:cNvPr>
          <p:cNvSpPr txBox="1"/>
          <p:nvPr/>
        </p:nvSpPr>
        <p:spPr>
          <a:xfrm>
            <a:off x="6709603" y="6486454"/>
            <a:ext cx="3196469" cy="276999"/>
          </a:xfrm>
          <a:prstGeom prst="rect">
            <a:avLst/>
          </a:prstGeom>
          <a:noFill/>
        </p:spPr>
        <p:txBody>
          <a:bodyPr wrap="square" rtlCol="0">
            <a:spAutoFit/>
          </a:bodyPr>
          <a:lstStyle/>
          <a:p>
            <a:pPr algn="ctr"/>
            <a:r>
              <a:rPr lang="ja-JP" altLang="en-US" sz="1200" dirty="0">
                <a:latin typeface="+mn-ea"/>
              </a:rPr>
              <a:t>所要経費：○○千円</a:t>
            </a:r>
            <a:endParaRPr kumimoji="1" lang="ja-JP" altLang="en-US" sz="1200" dirty="0">
              <a:latin typeface="+mn-ea"/>
            </a:endParaRPr>
          </a:p>
        </p:txBody>
      </p:sp>
    </p:spTree>
    <p:extLst>
      <p:ext uri="{BB962C8B-B14F-4D97-AF65-F5344CB8AC3E}">
        <p14:creationId xmlns:p14="http://schemas.microsoft.com/office/powerpoint/2010/main" val="1047168642"/>
      </p:ext>
    </p:extLst>
  </p:cSld>
  <p:clrMapOvr>
    <a:masterClrMapping/>
  </p:clrMapOvr>
  <p:extLst>
    <p:ext uri="{6950BFC3-D8DA-4A85-94F7-54DA5524770B}">
      <p188:commentRel xmlns:p188="http://schemas.microsoft.com/office/powerpoint/2018/8/main" r:id="rId2"/>
    </p:ext>
  </p:extLst>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Segoe UI"/>
        <a:ea typeface="游ゴシック Bold"/>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blank">
  <a:themeElements>
    <a:clrScheme name="ユーザー定義 1">
      <a:dk1>
        <a:srgbClr val="323232"/>
      </a:dk1>
      <a:lt1>
        <a:sysClr val="window" lastClr="FFFFFF"/>
      </a:lt1>
      <a:dk2>
        <a:srgbClr val="505050"/>
      </a:dk2>
      <a:lt2>
        <a:srgbClr val="EEECE1"/>
      </a:lt2>
      <a:accent1>
        <a:srgbClr val="30A3B3"/>
      </a:accent1>
      <a:accent2>
        <a:srgbClr val="CC6B9C"/>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Segoe UI"/>
        <a:ea typeface="游ゴシック Bold"/>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8008</TotalTime>
  <Words>4347</Words>
  <Application>Microsoft Office PowerPoint</Application>
  <PresentationFormat>A4 210 x 297 mm</PresentationFormat>
  <Paragraphs>700</Paragraphs>
  <Slides>16</Slides>
  <Notes>1</Notes>
  <HiddenSlides>0</HiddenSlides>
  <MMClips>0</MMClips>
  <ScaleCrop>false</ScaleCrop>
  <HeadingPairs>
    <vt:vector size="8" baseType="variant">
      <vt:variant>
        <vt:lpstr>使用されているフォント</vt:lpstr>
      </vt:variant>
      <vt:variant>
        <vt:i4>5</vt:i4>
      </vt:variant>
      <vt:variant>
        <vt:lpstr>テーマ</vt:lpstr>
      </vt:variant>
      <vt:variant>
        <vt:i4>2</vt:i4>
      </vt:variant>
      <vt:variant>
        <vt:lpstr>埋め込まれた OLE サーバー</vt:lpstr>
      </vt:variant>
      <vt:variant>
        <vt:i4>1</vt:i4>
      </vt:variant>
      <vt:variant>
        <vt:lpstr>スライド タイトル</vt:lpstr>
      </vt:variant>
      <vt:variant>
        <vt:i4>16</vt:i4>
      </vt:variant>
    </vt:vector>
  </HeadingPairs>
  <TitlesOfParts>
    <vt:vector size="24" baseType="lpstr">
      <vt:lpstr>メイリオ</vt:lpstr>
      <vt:lpstr>游ゴシック</vt:lpstr>
      <vt:lpstr>游ゴシック Bold</vt:lpstr>
      <vt:lpstr>Arial</vt:lpstr>
      <vt:lpstr>Segoe UI</vt:lpstr>
      <vt:lpstr>blank</vt:lpstr>
      <vt:lpstr>1_blank</vt:lpstr>
      <vt:lpstr>ワークシート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文部科学省</dc:creator>
  <cp:lastModifiedBy>文部科学省</cp:lastModifiedBy>
  <cp:revision>173</cp:revision>
  <cp:lastPrinted>2020-03-12T08:42:31Z</cp:lastPrinted>
  <dcterms:created xsi:type="dcterms:W3CDTF">2015-11-11T08:20:08Z</dcterms:created>
  <dcterms:modified xsi:type="dcterms:W3CDTF">2025-05-23T02:17:18Z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99a617-f30e-4fb8-b81c-fb6d0b94ac5b_Enabled">
    <vt:lpwstr>true</vt:lpwstr>
  </property>
  <property fmtid="{D5CDD505-2E9C-101B-9397-08002B2CF9AE}" pid="3" name="MSIP_Label_d899a617-f30e-4fb8-b81c-fb6d0b94ac5b_SetDate">
    <vt:lpwstr>2022-02-04T08:31:54Z</vt:lpwstr>
  </property>
  <property fmtid="{D5CDD505-2E9C-101B-9397-08002B2CF9AE}" pid="4" name="MSIP_Label_d899a617-f30e-4fb8-b81c-fb6d0b94ac5b_Method">
    <vt:lpwstr>Standard</vt:lpwstr>
  </property>
  <property fmtid="{D5CDD505-2E9C-101B-9397-08002B2CF9AE}" pid="5" name="MSIP_Label_d899a617-f30e-4fb8-b81c-fb6d0b94ac5b_Name">
    <vt:lpwstr>機密性2情報</vt:lpwstr>
  </property>
  <property fmtid="{D5CDD505-2E9C-101B-9397-08002B2CF9AE}" pid="6" name="MSIP_Label_d899a617-f30e-4fb8-b81c-fb6d0b94ac5b_SiteId">
    <vt:lpwstr>545810b0-36cb-4290-8926-48dbc0f9e92f</vt:lpwstr>
  </property>
  <property fmtid="{D5CDD505-2E9C-101B-9397-08002B2CF9AE}" pid="7" name="MSIP_Label_d899a617-f30e-4fb8-b81c-fb6d0b94ac5b_ActionId">
    <vt:lpwstr>243bb25d-d237-4d2f-a9b9-480b9b0ac44e</vt:lpwstr>
  </property>
  <property fmtid="{D5CDD505-2E9C-101B-9397-08002B2CF9AE}" pid="8" name="MSIP_Label_d899a617-f30e-4fb8-b81c-fb6d0b94ac5b_ContentBits">
    <vt:lpwstr>0</vt:lpwstr>
  </property>
</Properties>
</file>