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E_3E6A868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317" r:id="rId4"/>
    <p:sldId id="289" r:id="rId5"/>
    <p:sldId id="292" r:id="rId6"/>
    <p:sldId id="321" r:id="rId7"/>
    <p:sldId id="322" r:id="rId8"/>
    <p:sldId id="323" r:id="rId9"/>
    <p:sldId id="324" r:id="rId10"/>
    <p:sldId id="302" r:id="rId11"/>
    <p:sldId id="304" r:id="rId12"/>
    <p:sldId id="320" r:id="rId13"/>
    <p:sldId id="264" r:id="rId14"/>
    <p:sldId id="297" r:id="rId15"/>
    <p:sldId id="325" r:id="rId16"/>
    <p:sldId id="326" r:id="rId17"/>
    <p:sldId id="305" r:id="rId18"/>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0D2477-363E-ED9B-BFE7-1A82D4032878}" name="貝原剛" initials="剛貝" userId="S::t-kaihara@mext.go.jp::92c24d80-7dd5-4c8d-9f89-4452253a530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73B4C"/>
    <a:srgbClr val="FFFFCC"/>
    <a:srgbClr val="118BB2"/>
    <a:srgbClr val="EF476F"/>
    <a:srgbClr val="EF9694"/>
    <a:srgbClr val="A3E7FF"/>
    <a:srgbClr val="CCFFFF"/>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22" autoAdjust="0"/>
  </p:normalViewPr>
  <p:slideViewPr>
    <p:cSldViewPr>
      <p:cViewPr varScale="1">
        <p:scale>
          <a:sx n="118" d="100"/>
          <a:sy n="118" d="100"/>
        </p:scale>
        <p:origin x="1122"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omments/modernComment_12E_3E6A8682.xml><?xml version="1.0" encoding="utf-8"?>
<p188:cmLst xmlns:a="http://schemas.openxmlformats.org/drawingml/2006/main" xmlns:r="http://schemas.openxmlformats.org/officeDocument/2006/relationships" xmlns:p188="http://schemas.microsoft.com/office/powerpoint/2018/8/main">
  <p188:cm id="{9FC63929-79A2-4738-BC4D-03708FD2E5A5}" authorId="{450D2477-363E-ED9B-BFE7-1A82D4032878}" created="2025-05-15T09:22:19.485">
    <pc:sldMkLst xmlns:pc="http://schemas.microsoft.com/office/powerpoint/2013/main/command">
      <pc:docMk/>
      <pc:sldMk cId="1047168642" sldId="302"/>
    </pc:sldMkLst>
    <p188:txBody>
      <a:bodyPr/>
      <a:lstStyle/>
      <a:p>
        <a:r>
          <a:rPr lang="ja-JP" altLang="en-US"/>
          <a:t>三年に修正しています</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3842B9F-ECC9-41C1-B5AB-B9BE8FD4319D}" type="datetimeFigureOut">
              <a:rPr kumimoji="1" lang="ja-JP" altLang="en-US" smtClean="0"/>
              <a:t>2025/5/23</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B3316A6F-2A4F-425D-9F44-BC197F9D6791}" type="slidenum">
              <a:rPr kumimoji="1" lang="ja-JP" altLang="en-US" smtClean="0"/>
              <a:t>‹#›</a:t>
            </a:fld>
            <a:endParaRPr kumimoji="1" lang="ja-JP" altLang="en-US"/>
          </a:p>
        </p:txBody>
      </p:sp>
    </p:spTree>
    <p:extLst>
      <p:ext uri="{BB962C8B-B14F-4D97-AF65-F5344CB8AC3E}">
        <p14:creationId xmlns:p14="http://schemas.microsoft.com/office/powerpoint/2010/main" val="23410616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11254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0132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26642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42306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742010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35386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33064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8949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267455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155106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05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53307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2E_3E6A868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j-ea"/>
                <a:ea typeface="+mj-ea"/>
              </a:rPr>
              <a:t>事業名</a:t>
            </a:r>
          </a:p>
        </p:txBody>
      </p:sp>
      <p:sp>
        <p:nvSpPr>
          <p:cNvPr id="11" name="正方形/長方形 10"/>
          <p:cNvSpPr/>
          <p:nvPr/>
        </p:nvSpPr>
        <p:spPr>
          <a:xfrm>
            <a:off x="1260622" y="392212"/>
            <a:ext cx="8574698" cy="432048"/>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200" dirty="0">
                <a:solidFill>
                  <a:srgbClr val="FFC000"/>
                </a:solidFill>
                <a:latin typeface="+mn-ea"/>
              </a:rPr>
              <a:t>（</a:t>
            </a:r>
            <a:r>
              <a:rPr kumimoji="1" lang="en-US" altLang="ja-JP" sz="1200" dirty="0">
                <a:solidFill>
                  <a:srgbClr val="FFC000"/>
                </a:solidFill>
                <a:latin typeface="+mn-ea"/>
              </a:rPr>
              <a:t>MS</a:t>
            </a:r>
            <a:r>
              <a:rPr kumimoji="1" lang="ja-JP" altLang="en-US" sz="1200" dirty="0">
                <a:solidFill>
                  <a:srgbClr val="FFC000"/>
                </a:solidFill>
                <a:latin typeface="+mn-ea"/>
              </a:rPr>
              <a:t>ｺﾞｼｯｸ </a:t>
            </a:r>
            <a:r>
              <a:rPr kumimoji="1" lang="en-US" altLang="ja-JP" sz="1200" dirty="0">
                <a:solidFill>
                  <a:srgbClr val="FFC000"/>
                </a:solidFill>
                <a:latin typeface="+mn-ea"/>
              </a:rPr>
              <a:t>or </a:t>
            </a:r>
            <a:r>
              <a:rPr kumimoji="1" lang="ja-JP" altLang="en-US" sz="1200" dirty="0">
                <a:solidFill>
                  <a:srgbClr val="FFC000"/>
                </a:solidFill>
                <a:latin typeface="+mn-ea"/>
              </a:rPr>
              <a:t>ﾒｲﾘｵ１４ポイント）</a:t>
            </a:r>
            <a:endParaRPr kumimoji="1" lang="ja-JP" altLang="en-US" sz="1400" dirty="0">
              <a:solidFill>
                <a:srgbClr val="FFC000"/>
              </a:solidFill>
              <a:latin typeface="+mn-ea"/>
            </a:endParaRPr>
          </a:p>
        </p:txBody>
      </p:sp>
      <p:sp>
        <p:nvSpPr>
          <p:cNvPr id="12" name="正方形/長方形 11"/>
          <p:cNvSpPr/>
          <p:nvPr/>
        </p:nvSpPr>
        <p:spPr>
          <a:xfrm>
            <a:off x="53464" y="882907"/>
            <a:ext cx="1170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提案者</a:t>
            </a:r>
            <a:endParaRPr kumimoji="1" lang="ja-JP" altLang="en-US" dirty="0">
              <a:latin typeface="+mj-ea"/>
              <a:ea typeface="+mj-ea"/>
            </a:endParaRPr>
          </a:p>
        </p:txBody>
      </p:sp>
      <p:sp>
        <p:nvSpPr>
          <p:cNvPr id="13" name="正方形/長方形 12"/>
          <p:cNvSpPr/>
          <p:nvPr/>
        </p:nvSpPr>
        <p:spPr>
          <a:xfrm>
            <a:off x="1269854" y="882907"/>
            <a:ext cx="8570768" cy="432048"/>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〇〇〇〇</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50918"/>
            <a:ext cx="1950000" cy="288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事業の趣旨・目的</a:t>
            </a:r>
          </a:p>
        </p:txBody>
      </p:sp>
      <p:sp>
        <p:nvSpPr>
          <p:cNvPr id="16" name="正方形/長方形 15"/>
          <p:cNvSpPr/>
          <p:nvPr/>
        </p:nvSpPr>
        <p:spPr>
          <a:xfrm>
            <a:off x="56456" y="2168062"/>
            <a:ext cx="4875000" cy="4651838"/>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２５行以内）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７５０文字以内を厳守すること。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3" name="角丸四角形 22"/>
          <p:cNvSpPr/>
          <p:nvPr/>
        </p:nvSpPr>
        <p:spPr>
          <a:xfrm>
            <a:off x="5159510" y="1850918"/>
            <a:ext cx="2241762" cy="29051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取組の実施体制イメージ</a:t>
            </a:r>
          </a:p>
        </p:txBody>
      </p:sp>
      <p:sp>
        <p:nvSpPr>
          <p:cNvPr id="17" name="正方形/長方形 16"/>
          <p:cNvSpPr/>
          <p:nvPr/>
        </p:nvSpPr>
        <p:spPr>
          <a:xfrm>
            <a:off x="53464" y="1368583"/>
            <a:ext cx="1170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所要経費</a:t>
            </a:r>
            <a:endParaRPr kumimoji="1" lang="ja-JP" altLang="en-US" dirty="0">
              <a:latin typeface="+mj-ea"/>
              <a:ea typeface="+mj-ea"/>
            </a:endParaRPr>
          </a:p>
        </p:txBody>
      </p:sp>
      <p:sp>
        <p:nvSpPr>
          <p:cNvPr id="18" name="正方形/長方形 17"/>
          <p:cNvSpPr/>
          <p:nvPr/>
        </p:nvSpPr>
        <p:spPr>
          <a:xfrm>
            <a:off x="1269854" y="1378108"/>
            <a:ext cx="3661602" cy="432000"/>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endParaRPr lang="en-US" altLang="ja-JP" sz="800" dirty="0">
              <a:solidFill>
                <a:srgbClr val="FFC000"/>
              </a:solidFill>
              <a:latin typeface="+mn-ea"/>
            </a:endParaRPr>
          </a:p>
          <a:p>
            <a:r>
              <a:rPr lang="ja-JP" altLang="en-US" sz="800" dirty="0">
                <a:solidFill>
                  <a:srgbClr val="FFC000"/>
                </a:solidFill>
                <a:latin typeface="+mn-ea"/>
              </a:rPr>
              <a:t>（</a:t>
            </a:r>
            <a:r>
              <a:rPr lang="en-US" altLang="ja-JP" sz="800" dirty="0">
                <a:solidFill>
                  <a:srgbClr val="FFC000"/>
                </a:solidFill>
                <a:latin typeface="+mn-ea"/>
              </a:rPr>
              <a:t>MS</a:t>
            </a:r>
            <a:r>
              <a:rPr lang="ja-JP" altLang="en-US" sz="800" dirty="0">
                <a:solidFill>
                  <a:srgbClr val="FFC000"/>
                </a:solidFill>
                <a:latin typeface="+mn-ea"/>
              </a:rPr>
              <a:t>ｺﾞｼｯｸ </a:t>
            </a:r>
            <a:r>
              <a:rPr lang="en-US" altLang="ja-JP" sz="800" dirty="0">
                <a:solidFill>
                  <a:srgbClr val="FFC000"/>
                </a:solidFill>
                <a:latin typeface="+mn-ea"/>
              </a:rPr>
              <a:t>or </a:t>
            </a:r>
            <a:r>
              <a:rPr lang="ja-JP" altLang="en-US" sz="800" dirty="0">
                <a:solidFill>
                  <a:srgbClr val="FFC000"/>
                </a:solidFill>
                <a:latin typeface="+mn-ea"/>
              </a:rPr>
              <a:t>ﾒｲﾘｵ　１４ポイント</a:t>
            </a:r>
            <a:r>
              <a:rPr kumimoji="1" lang="ja-JP" altLang="en-US" sz="800" dirty="0">
                <a:solidFill>
                  <a:srgbClr val="FFC000"/>
                </a:solidFill>
                <a:latin typeface="+mn-ea"/>
              </a:rPr>
              <a:t>）　</a:t>
            </a:r>
            <a:r>
              <a:rPr kumimoji="1" lang="en-US" altLang="ja-JP" sz="800" dirty="0">
                <a:solidFill>
                  <a:srgbClr val="FFC000"/>
                </a:solidFill>
                <a:latin typeface="+mn-ea"/>
              </a:rPr>
              <a:t>※</a:t>
            </a:r>
            <a:r>
              <a:rPr kumimoji="1" lang="ja-JP" altLang="en-US" sz="800" dirty="0">
                <a:solidFill>
                  <a:srgbClr val="FFC000"/>
                </a:solidFill>
                <a:latin typeface="+mn-ea"/>
              </a:rPr>
              <a:t>千円未満切捨て</a:t>
            </a:r>
            <a:endParaRPr kumimoji="1" lang="ja-JP" altLang="en-US" sz="1050" dirty="0">
              <a:solidFill>
                <a:srgbClr val="FFC000"/>
              </a:solidFill>
              <a:latin typeface="+mn-ea"/>
            </a:endParaRPr>
          </a:p>
        </p:txBody>
      </p:sp>
      <p:grpSp>
        <p:nvGrpSpPr>
          <p:cNvPr id="3" name="グループ化 2">
            <a:extLst>
              <a:ext uri="{FF2B5EF4-FFF2-40B4-BE49-F238E27FC236}">
                <a16:creationId xmlns:a16="http://schemas.microsoft.com/office/drawing/2014/main" id="{C71A0321-BB95-2526-626A-5A91B16D4122}"/>
              </a:ext>
            </a:extLst>
          </p:cNvPr>
          <p:cNvGrpSpPr/>
          <p:nvPr/>
        </p:nvGrpSpPr>
        <p:grpSpPr>
          <a:xfrm>
            <a:off x="-59829" y="-27384"/>
            <a:ext cx="10158122" cy="355076"/>
            <a:chOff x="-59829" y="-27384"/>
            <a:chExt cx="10158122" cy="355076"/>
          </a:xfrm>
        </p:grpSpPr>
        <p:sp>
          <p:nvSpPr>
            <p:cNvPr id="6" name="正方形/長方形 5"/>
            <p:cNvSpPr/>
            <p:nvPr/>
          </p:nvSpPr>
          <p:spPr>
            <a:xfrm>
              <a:off x="0" y="-27384"/>
              <a:ext cx="9906000"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59829" y="12998"/>
              <a:ext cx="9117285"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sp>
          <p:nvSpPr>
            <p:cNvPr id="2" name="テキスト ボックス 1"/>
            <p:cNvSpPr txBox="1"/>
            <p:nvPr/>
          </p:nvSpPr>
          <p:spPr>
            <a:xfrm>
              <a:off x="8808530" y="-16351"/>
              <a:ext cx="1289763" cy="276999"/>
            </a:xfrm>
            <a:prstGeom prst="rect">
              <a:avLst/>
            </a:prstGeom>
            <a:noFill/>
          </p:spPr>
          <p:txBody>
            <a:bodyPr wrap="square" rtlCol="0">
              <a:spAutoFit/>
            </a:bodyPr>
            <a:lstStyle/>
            <a:p>
              <a:r>
                <a:rPr lang="en-US" altLang="ja-JP" sz="1200" b="1" dirty="0">
                  <a:solidFill>
                    <a:schemeClr val="bg1"/>
                  </a:solidFill>
                </a:rPr>
                <a:t>【</a:t>
              </a:r>
              <a:r>
                <a:rPr kumimoji="1" lang="ja-JP" altLang="en-US" sz="1200" b="1" dirty="0">
                  <a:solidFill>
                    <a:schemeClr val="bg1"/>
                  </a:solidFill>
                </a:rPr>
                <a:t>様式１ー１</a:t>
              </a:r>
              <a:r>
                <a:rPr kumimoji="1" lang="en-US" altLang="ja-JP" sz="1200" b="1" dirty="0">
                  <a:solidFill>
                    <a:schemeClr val="bg1"/>
                  </a:solidFill>
                </a:rPr>
                <a:t>】</a:t>
              </a:r>
              <a:endParaRPr kumimoji="1" lang="ja-JP" altLang="en-US" sz="1200" b="1" dirty="0">
                <a:solidFill>
                  <a:schemeClr val="bg1"/>
                </a:solidFill>
              </a:endParaRPr>
            </a:p>
          </p:txBody>
        </p:sp>
      </p:grpSp>
      <p:sp>
        <p:nvSpPr>
          <p:cNvPr id="25" name="角丸四角形 6"/>
          <p:cNvSpPr/>
          <p:nvPr/>
        </p:nvSpPr>
        <p:spPr>
          <a:xfrm>
            <a:off x="7058276" y="-791397"/>
            <a:ext cx="3740044"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cxnSp>
        <p:nvCxnSpPr>
          <p:cNvPr id="26" name="直線矢印コネクタ 25"/>
          <p:cNvCxnSpPr/>
          <p:nvPr/>
        </p:nvCxnSpPr>
        <p:spPr>
          <a:xfrm flipH="1">
            <a:off x="8597692" y="-308740"/>
            <a:ext cx="79784" cy="26119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864E39FD-1233-59A0-9A87-9894FB7DC496}"/>
              </a:ext>
            </a:extLst>
          </p:cNvPr>
          <p:cNvSpPr/>
          <p:nvPr/>
        </p:nvSpPr>
        <p:spPr>
          <a:xfrm>
            <a:off x="5159510" y="2172317"/>
            <a:ext cx="4675810" cy="4651838"/>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endParaRPr>
          </a:p>
          <a:p>
            <a:r>
              <a:rPr lang="ja-JP" altLang="en-US" sz="1200" dirty="0">
                <a:solidFill>
                  <a:srgbClr val="FFC000"/>
                </a:solidFill>
              </a:rPr>
              <a:t>▼取組を実施する上での実施体制のイメージを記載すること。</a:t>
            </a:r>
            <a:endParaRPr lang="en-US" altLang="ja-JP" sz="1200" dirty="0">
              <a:solidFill>
                <a:srgbClr val="FFC000"/>
              </a:solidFill>
            </a:endParaRPr>
          </a:p>
        </p:txBody>
      </p:sp>
      <p:sp>
        <p:nvSpPr>
          <p:cNvPr id="7" name="正方形/長方形 6">
            <a:extLst>
              <a:ext uri="{FF2B5EF4-FFF2-40B4-BE49-F238E27FC236}">
                <a16:creationId xmlns:a16="http://schemas.microsoft.com/office/drawing/2014/main" id="{1F077F87-CE1E-097C-8273-BD8E151BEB65}"/>
              </a:ext>
            </a:extLst>
          </p:cNvPr>
          <p:cNvSpPr/>
          <p:nvPr/>
        </p:nvSpPr>
        <p:spPr>
          <a:xfrm>
            <a:off x="4974546" y="1378505"/>
            <a:ext cx="2290032"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取組を実施する地域</a:t>
            </a:r>
            <a:endParaRPr lang="en-US" altLang="ja-JP" dirty="0">
              <a:latin typeface="+mj-ea"/>
              <a:ea typeface="+mj-ea"/>
            </a:endParaRPr>
          </a:p>
        </p:txBody>
      </p:sp>
      <p:sp>
        <p:nvSpPr>
          <p:cNvPr id="8" name="正方形/長方形 7">
            <a:extLst>
              <a:ext uri="{FF2B5EF4-FFF2-40B4-BE49-F238E27FC236}">
                <a16:creationId xmlns:a16="http://schemas.microsoft.com/office/drawing/2014/main" id="{9D6F2021-9840-3D7C-6BDD-C0FBA6550FF3}"/>
              </a:ext>
            </a:extLst>
          </p:cNvPr>
          <p:cNvSpPr/>
          <p:nvPr/>
        </p:nvSpPr>
        <p:spPr>
          <a:xfrm>
            <a:off x="7307668" y="1388030"/>
            <a:ext cx="2527652" cy="432000"/>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〇〇都道府県</a:t>
            </a:r>
            <a:endParaRPr kumimoji="1" lang="ja-JP" altLang="en-US" sz="1050" dirty="0">
              <a:solidFill>
                <a:srgbClr val="FFC000"/>
              </a:solidFill>
              <a:latin typeface="+mn-ea"/>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BB65A2EB-8A6B-D4DE-3173-39A0F06A8150}"/>
              </a:ext>
            </a:extLst>
          </p:cNvPr>
          <p:cNvGrpSpPr/>
          <p:nvPr/>
        </p:nvGrpSpPr>
        <p:grpSpPr>
          <a:xfrm>
            <a:off x="0" y="0"/>
            <a:ext cx="9912302" cy="355076"/>
            <a:chOff x="-6302" y="-27384"/>
            <a:chExt cx="9912302" cy="355076"/>
          </a:xfrm>
          <a:solidFill>
            <a:srgbClr val="C00000"/>
          </a:solidFill>
        </p:grpSpPr>
        <p:sp>
          <p:nvSpPr>
            <p:cNvPr id="4" name="正方形/長方形 3">
              <a:extLst>
                <a:ext uri="{FF2B5EF4-FFF2-40B4-BE49-F238E27FC236}">
                  <a16:creationId xmlns:a16="http://schemas.microsoft.com/office/drawing/2014/main" id="{8BBDD5F1-3BCD-49F9-A0E9-E9484D7FCC01}"/>
                </a:ext>
              </a:extLst>
            </p:cNvPr>
            <p:cNvSpPr/>
            <p:nvPr/>
          </p:nvSpPr>
          <p:spPr>
            <a:xfrm>
              <a:off x="-6302" y="-27384"/>
              <a:ext cx="9912302" cy="3550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DEA982F2-12EF-60B4-C257-05D46114D5A4}"/>
                </a:ext>
              </a:extLst>
            </p:cNvPr>
            <p:cNvSpPr txBox="1"/>
            <p:nvPr/>
          </p:nvSpPr>
          <p:spPr>
            <a:xfrm>
              <a:off x="440939" y="11654"/>
              <a:ext cx="9186279" cy="276999"/>
            </a:xfrm>
            <a:prstGeom prst="rect">
              <a:avLst/>
            </a:prstGeom>
            <a:grp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10</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7" name="角丸四角形 22">
            <a:extLst>
              <a:ext uri="{FF2B5EF4-FFF2-40B4-BE49-F238E27FC236}">
                <a16:creationId xmlns:a16="http://schemas.microsoft.com/office/drawing/2014/main" id="{0F2CA84C-7917-4F32-D43D-806FB4B03EC8}"/>
              </a:ext>
            </a:extLst>
          </p:cNvPr>
          <p:cNvSpPr/>
          <p:nvPr/>
        </p:nvSpPr>
        <p:spPr>
          <a:xfrm>
            <a:off x="172354" y="481636"/>
            <a:ext cx="2908438"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事業実施に伴うアウトプット</a:t>
            </a:r>
            <a:endParaRPr lang="zh-TW" altLang="en-US" sz="1400" dirty="0">
              <a:latin typeface="+mj-ea"/>
              <a:ea typeface="+mj-ea"/>
            </a:endParaRPr>
          </a:p>
        </p:txBody>
      </p:sp>
      <p:sp>
        <p:nvSpPr>
          <p:cNvPr id="8" name="正方形/長方形 7">
            <a:extLst>
              <a:ext uri="{FF2B5EF4-FFF2-40B4-BE49-F238E27FC236}">
                <a16:creationId xmlns:a16="http://schemas.microsoft.com/office/drawing/2014/main" id="{4ECAC9CD-DE43-04BC-7143-9E6D62536018}"/>
              </a:ext>
            </a:extLst>
          </p:cNvPr>
          <p:cNvSpPr/>
          <p:nvPr/>
        </p:nvSpPr>
        <p:spPr>
          <a:xfrm>
            <a:off x="172354" y="1052736"/>
            <a:ext cx="9561291" cy="5688632"/>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▼どのような内容の成果物をとりまとめるのかについて、事例を挙げながら、具体的かつ詳細に記載すること。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定量的な指標を用いて本取組を行ったことによる成果（見込み）を記載すること。（例：連携校における留学生数の増加、オンライン学習における学習定着度の向上、教職員への負担軽減への寄与、就職率の向上、等）</a:t>
            </a:r>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99671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1614712691"/>
              </p:ext>
            </p:extLst>
          </p:nvPr>
        </p:nvGraphicFramePr>
        <p:xfrm>
          <a:off x="331506" y="828482"/>
          <a:ext cx="9157999" cy="5850030"/>
        </p:xfrm>
        <a:graphic>
          <a:graphicData uri="http://schemas.openxmlformats.org/drawingml/2006/table">
            <a:tbl>
              <a:tblPr firstRow="1" bandRow="1">
                <a:tableStyleId>{5C22544A-7EE6-4342-B048-85BDC9FD1C3A}</a:tableStyleId>
              </a:tblPr>
              <a:tblGrid>
                <a:gridCol w="527180">
                  <a:extLst>
                    <a:ext uri="{9D8B030D-6E8A-4147-A177-3AD203B41FA5}">
                      <a16:colId xmlns:a16="http://schemas.microsoft.com/office/drawing/2014/main" val="2817016327"/>
                    </a:ext>
                  </a:extLst>
                </a:gridCol>
                <a:gridCol w="2575312">
                  <a:extLst>
                    <a:ext uri="{9D8B030D-6E8A-4147-A177-3AD203B41FA5}">
                      <a16:colId xmlns:a16="http://schemas.microsoft.com/office/drawing/2014/main" val="1108686720"/>
                    </a:ext>
                  </a:extLst>
                </a:gridCol>
                <a:gridCol w="828732">
                  <a:extLst>
                    <a:ext uri="{9D8B030D-6E8A-4147-A177-3AD203B41FA5}">
                      <a16:colId xmlns:a16="http://schemas.microsoft.com/office/drawing/2014/main" val="1811059284"/>
                    </a:ext>
                  </a:extLst>
                </a:gridCol>
                <a:gridCol w="828732">
                  <a:extLst>
                    <a:ext uri="{9D8B030D-6E8A-4147-A177-3AD203B41FA5}">
                      <a16:colId xmlns:a16="http://schemas.microsoft.com/office/drawing/2014/main" val="304518259"/>
                    </a:ext>
                  </a:extLst>
                </a:gridCol>
                <a:gridCol w="904071">
                  <a:extLst>
                    <a:ext uri="{9D8B030D-6E8A-4147-A177-3AD203B41FA5}">
                      <a16:colId xmlns:a16="http://schemas.microsoft.com/office/drawing/2014/main" val="1696990943"/>
                    </a:ext>
                  </a:extLst>
                </a:gridCol>
                <a:gridCol w="828732">
                  <a:extLst>
                    <a:ext uri="{9D8B030D-6E8A-4147-A177-3AD203B41FA5}">
                      <a16:colId xmlns:a16="http://schemas.microsoft.com/office/drawing/2014/main" val="290733809"/>
                    </a:ext>
                  </a:extLst>
                </a:gridCol>
                <a:gridCol w="2665240">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rowSpan="2">
                  <a:txBody>
                    <a:bodyPr/>
                    <a:lstStyle/>
                    <a:p>
                      <a:pPr algn="ctr"/>
                      <a:r>
                        <a:rPr kumimoji="1" lang="ja-JP" altLang="en-US" sz="1400" dirty="0"/>
                        <a:t>単位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gridSpan="3">
                  <a:txBody>
                    <a:bodyPr/>
                    <a:lstStyle/>
                    <a:p>
                      <a:pPr algn="ctr"/>
                      <a:r>
                        <a:rPr kumimoji="1" lang="ja-JP" altLang="en-US" sz="1400" dirty="0"/>
                        <a:t>目標値</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r>
                        <a:rPr kumimoji="1" lang="en-US" altLang="ja-JP" sz="1100" dirty="0"/>
                        <a:t>【</a:t>
                      </a:r>
                      <a:r>
                        <a:rPr kumimoji="1" lang="ja-JP" altLang="en-US" sz="1100" dirty="0"/>
                        <a:t>必須</a:t>
                      </a:r>
                      <a:r>
                        <a:rPr kumimoji="1" lang="en-US" altLang="ja-JP" sz="1100" dirty="0"/>
                        <a:t>】</a:t>
                      </a:r>
                      <a:r>
                        <a:rPr kumimoji="1" lang="ja-JP" altLang="en-US" sz="1100" dirty="0"/>
                        <a:t>取組の普及・展開を行った団体数</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r>
                        <a:rPr kumimoji="1" lang="ja-JP" altLang="en-US" sz="1100" dirty="0"/>
                        <a:t>団体</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311393" y="2564904"/>
            <a:ext cx="6264696" cy="3600986"/>
          </a:xfrm>
          <a:prstGeom prst="rect">
            <a:avLst/>
          </a:prstGeom>
          <a:solidFill>
            <a:schemeClr val="bg1"/>
          </a:solidFill>
          <a:ln>
            <a:solidFill>
              <a:srgbClr val="D99694"/>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lang="en-US" altLang="ja-JP" sz="1200" dirty="0">
                <a:solidFill>
                  <a:srgbClr val="FFC000"/>
                </a:solidFill>
                <a:latin typeface="メイリオ"/>
                <a:ea typeface="メイリオ"/>
              </a:rPr>
              <a:t>KPI</a:t>
            </a:r>
            <a:r>
              <a:rPr lang="ja-JP" altLang="en-US" sz="1200" dirty="0">
                <a:solidFill>
                  <a:srgbClr val="FFC000"/>
                </a:solidFill>
                <a:latin typeface="メイリオ"/>
                <a:ea typeface="メイリオ"/>
              </a:rPr>
              <a:t>の測定方法」については、</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対象者及び人数、手法、実施時期等を簡潔に記載すること。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D0F496C-0224-89B7-4796-604863F84BDE}"/>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A694537C-A5AF-16EF-27AC-A4893F980A23}"/>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C49EEE06-A0A0-C5C4-A216-E953DD6121CF}"/>
                </a:ext>
              </a:extLst>
            </p:cNvPr>
            <p:cNvSpPr txBox="1"/>
            <p:nvPr/>
          </p:nvSpPr>
          <p:spPr>
            <a:xfrm>
              <a:off x="440939" y="11654"/>
              <a:ext cx="9186279"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11</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Tree>
    <p:extLst>
      <p:ext uri="{BB962C8B-B14F-4D97-AF65-F5344CB8AC3E}">
        <p14:creationId xmlns:p14="http://schemas.microsoft.com/office/powerpoint/2010/main" val="1832276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025008" y="394068"/>
            <a:ext cx="4862419" cy="288000"/>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事業終了後に実施予定の取組及び成果の活用方針・手法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49796" cy="6067171"/>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025008" y="752729"/>
            <a:ext cx="4865620" cy="6067171"/>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提案年度ではなく、開発終了後３年程度までの期間を想定して記載すること。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▼事業の成果物をどこで、どのように活用することを検討しているのか、またその実現可能性について、具体的に記載すること。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▼他機関での活用などにより、事業期間終了後においても事業成果の活用・普及状況が検証可能となるよう、フォローアップ体制・方法についても具体的に記載すること。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59655BB-897D-2DE8-C420-089E8ED679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8ECC358-49C1-9930-9176-F07483DEC103}"/>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9A0AC26F-7848-EC22-A3BC-FBE9058BBBF7}"/>
                </a:ext>
              </a:extLst>
            </p:cNvPr>
            <p:cNvSpPr txBox="1"/>
            <p:nvPr/>
          </p:nvSpPr>
          <p:spPr>
            <a:xfrm>
              <a:off x="440939" y="11654"/>
              <a:ext cx="9186279"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12</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Tree>
    <p:extLst>
      <p:ext uri="{BB962C8B-B14F-4D97-AF65-F5344CB8AC3E}">
        <p14:creationId xmlns:p14="http://schemas.microsoft.com/office/powerpoint/2010/main" val="289863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73B4C"/>
                </a:solidFill>
              </a:rPr>
              <a:t>◆人件費</a:t>
            </a:r>
            <a:endParaRPr kumimoji="1" lang="en-US" altLang="ja-JP" sz="800" u="sng" dirty="0">
              <a:solidFill>
                <a:srgbClr val="073B4C"/>
              </a:solidFill>
            </a:endParaRPr>
          </a:p>
          <a:p>
            <a:r>
              <a:rPr kumimoji="1" lang="ja-JP" altLang="en-US" sz="800" dirty="0">
                <a:solidFill>
                  <a:srgbClr val="073B4C"/>
                </a:solidFill>
              </a:rPr>
              <a:t>・事業専任職員賃金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・ｺｰﾃﾞｨﾈｰﾀｰ賃金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・人件費附帯経費　　　〇〇千円</a:t>
            </a:r>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r>
              <a:rPr kumimoji="1" lang="ja-JP" altLang="en-US" sz="800" dirty="0">
                <a:solidFill>
                  <a:srgbClr val="073B4C"/>
                </a:solidFill>
              </a:rPr>
              <a:t>　　　　　　　　　　　合計〇〇〇円</a:t>
            </a:r>
            <a:endParaRPr kumimoji="1" lang="en-US" altLang="ja-JP" sz="800" dirty="0">
              <a:solidFill>
                <a:srgbClr val="073B4C"/>
              </a:solidFill>
            </a:endParaRPr>
          </a:p>
        </p:txBody>
      </p:sp>
      <p:sp>
        <p:nvSpPr>
          <p:cNvPr id="11" name="正方形/長方形 10"/>
          <p:cNvSpPr/>
          <p:nvPr/>
        </p:nvSpPr>
        <p:spPr>
          <a:xfrm>
            <a:off x="3686263"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◆借損料</a:t>
            </a:r>
            <a:endParaRPr lang="en-US" altLang="ja-JP" sz="800" u="sng" dirty="0">
              <a:solidFill>
                <a:srgbClr val="D99694"/>
              </a:solidFill>
            </a:endParaRPr>
          </a:p>
          <a:p>
            <a:r>
              <a:rPr lang="ja-JP" altLang="en-US" sz="800" dirty="0">
                <a:solidFill>
                  <a:srgbClr val="D99694"/>
                </a:solidFill>
              </a:rPr>
              <a:t>・企画推進委員会会議室借料</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pPr marL="88900" indent="-88900"/>
            <a:r>
              <a:rPr lang="ja-JP" altLang="en-US" sz="800" dirty="0">
                <a:solidFill>
                  <a:srgbClr val="D99694"/>
                </a:solidFill>
              </a:rPr>
              <a:t>・ﾌﾟﾛｸﾞﾗﾑ開発分科会会議室借料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・実証講座分科会会議室借料</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・ｻｰﾊﾞｰﾚﾝﾀﾙ代</a:t>
            </a:r>
            <a:endParaRPr lang="en-US" altLang="ja-JP" sz="800" dirty="0">
              <a:solidFill>
                <a:srgbClr val="D99694"/>
              </a:solidFill>
            </a:endParaRPr>
          </a:p>
          <a:p>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〇月</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a:p>
            <a:pPr lvl="0"/>
            <a:endParaRPr lang="ja-JP" altLang="en-US" sz="800" dirty="0">
              <a:solidFill>
                <a:srgbClr val="118BB2"/>
              </a:solidFill>
            </a:endParaRPr>
          </a:p>
        </p:txBody>
      </p:sp>
      <p:sp>
        <p:nvSpPr>
          <p:cNvPr id="12" name="正方形/長方形 11"/>
          <p:cNvSpPr/>
          <p:nvPr/>
        </p:nvSpPr>
        <p:spPr>
          <a:xfrm>
            <a:off x="3686263" y="4826942"/>
            <a:ext cx="1980000" cy="1194345"/>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◆通信運搬費</a:t>
            </a:r>
            <a:endParaRPr lang="en-US" altLang="ja-JP" sz="800" u="sng" dirty="0">
              <a:solidFill>
                <a:srgbClr val="D99694"/>
              </a:solidFill>
            </a:endParaRPr>
          </a:p>
          <a:p>
            <a:pPr lvl="0"/>
            <a:r>
              <a:rPr lang="ja-JP" altLang="en-US" sz="800" dirty="0">
                <a:solidFill>
                  <a:srgbClr val="D99694"/>
                </a:solidFill>
              </a:rPr>
              <a:t>・報告書郵送費　　〇円</a:t>
            </a:r>
            <a:r>
              <a:rPr lang="en-US" altLang="ja-JP" sz="800" dirty="0">
                <a:solidFill>
                  <a:srgbClr val="D99694"/>
                </a:solidFill>
              </a:rPr>
              <a:t>×</a:t>
            </a:r>
            <a:r>
              <a:rPr lang="ja-JP" altLang="en-US" sz="800" dirty="0">
                <a:solidFill>
                  <a:srgbClr val="D99694"/>
                </a:solidFill>
              </a:rPr>
              <a:t>〇箇所</a:t>
            </a:r>
            <a:endParaRPr lang="en-US" altLang="ja-JP" sz="800" dirty="0">
              <a:solidFill>
                <a:srgbClr val="D99694"/>
              </a:solidFill>
            </a:endParaRPr>
          </a:p>
          <a:p>
            <a:pPr lvl="0"/>
            <a:r>
              <a:rPr lang="ja-JP" altLang="en-US" sz="800" dirty="0">
                <a:solidFill>
                  <a:srgbClr val="D99694"/>
                </a:solidFill>
              </a:rPr>
              <a:t>・実証講座案内郵送　〇円</a:t>
            </a:r>
            <a:r>
              <a:rPr lang="en-US" altLang="ja-JP" sz="800" dirty="0">
                <a:solidFill>
                  <a:srgbClr val="D99694"/>
                </a:solidFill>
              </a:rPr>
              <a:t>×</a:t>
            </a:r>
            <a:r>
              <a:rPr lang="ja-JP" altLang="en-US" sz="800" dirty="0">
                <a:solidFill>
                  <a:srgbClr val="D99694"/>
                </a:solidFill>
              </a:rPr>
              <a:t>〇箇所</a:t>
            </a:r>
            <a:endParaRPr lang="en-US" altLang="ja-JP" sz="800" dirty="0">
              <a:solidFill>
                <a:srgbClr val="D99694"/>
              </a:solidFill>
            </a:endParaRPr>
          </a:p>
          <a:p>
            <a:pPr lvl="0"/>
            <a:r>
              <a:rPr lang="ja-JP" altLang="en-US" sz="800" dirty="0">
                <a:solidFill>
                  <a:srgbClr val="D99694"/>
                </a:solidFill>
              </a:rPr>
              <a:t>　</a:t>
            </a:r>
            <a:endParaRPr lang="en-US" altLang="ja-JP" sz="800" dirty="0">
              <a:solidFill>
                <a:srgbClr val="D99694"/>
              </a:solidFill>
            </a:endParaRPr>
          </a:p>
          <a:p>
            <a:pPr lvl="0"/>
            <a:endParaRPr lang="en-US" altLang="ja-JP" sz="800" dirty="0">
              <a:solidFill>
                <a:srgbClr val="D99694"/>
              </a:solidFill>
            </a:endParaRPr>
          </a:p>
          <a:p>
            <a:pPr lvl="0"/>
            <a:endParaRPr lang="en-US" altLang="ja-JP" sz="800" dirty="0">
              <a:solidFill>
                <a:srgbClr val="D99694"/>
              </a:solidFill>
            </a:endParaRPr>
          </a:p>
          <a:p>
            <a:pPr lvl="0"/>
            <a:r>
              <a:rPr lang="ja-JP" altLang="en-US" sz="800" dirty="0">
                <a:solidFill>
                  <a:srgbClr val="D99694"/>
                </a:solidFill>
              </a:rPr>
              <a:t>　</a:t>
            </a:r>
            <a:endParaRPr lang="en-US" altLang="ja-JP" sz="800" dirty="0">
              <a:solidFill>
                <a:srgbClr val="D99694"/>
              </a:solidFill>
            </a:endParaRPr>
          </a:p>
          <a:p>
            <a:pPr lvl="0"/>
            <a:r>
              <a:rPr lang="ja-JP" altLang="en-US" sz="800" dirty="0">
                <a:solidFill>
                  <a:srgbClr val="D99694"/>
                </a:solidFill>
              </a:rPr>
              <a:t>　　　　　　　　　　　　合計〇〇円</a:t>
            </a:r>
          </a:p>
        </p:txBody>
      </p:sp>
      <p:sp>
        <p:nvSpPr>
          <p:cNvPr id="13" name="正方形/長方形 12"/>
          <p:cNvSpPr/>
          <p:nvPr/>
        </p:nvSpPr>
        <p:spPr>
          <a:xfrm>
            <a:off x="5741129" y="715829"/>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D99694"/>
                </a:solidFill>
              </a:rPr>
              <a:t>◆諸謝金</a:t>
            </a:r>
            <a:endParaRPr lang="en-US" altLang="ja-JP" sz="800" u="sng" dirty="0">
              <a:solidFill>
                <a:srgbClr val="D99694"/>
              </a:solidFill>
            </a:endParaRPr>
          </a:p>
          <a:p>
            <a:r>
              <a:rPr lang="ja-JP" altLang="en-US" sz="800" dirty="0">
                <a:solidFill>
                  <a:srgbClr val="D99694"/>
                </a:solidFill>
              </a:rPr>
              <a:t>・企画推進委員会謝金</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・ﾌﾟﾛｸﾞﾗﾑ開発分科会</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a:t>
            </a:r>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p:txBody>
      </p:sp>
      <p:sp>
        <p:nvSpPr>
          <p:cNvPr id="14" name="正方形/長方形 13"/>
          <p:cNvSpPr/>
          <p:nvPr/>
        </p:nvSpPr>
        <p:spPr>
          <a:xfrm>
            <a:off x="5741129"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◆消耗品費</a:t>
            </a:r>
            <a:endParaRPr kumimoji="1" lang="en-US" altLang="ja-JP" sz="800" u="sng" dirty="0">
              <a:solidFill>
                <a:srgbClr val="D99694"/>
              </a:solidFill>
            </a:endParaRPr>
          </a:p>
          <a:p>
            <a:r>
              <a:rPr kumimoji="1" lang="ja-JP" altLang="en-US" sz="800" dirty="0">
                <a:solidFill>
                  <a:srgbClr val="D99694"/>
                </a:solidFill>
              </a:rPr>
              <a:t>・ﾎﾞｰﾙﾍﾟﾝ</a:t>
            </a:r>
            <a:r>
              <a:rPr lang="ja-JP" altLang="en-US" sz="800" dirty="0">
                <a:solidFill>
                  <a:srgbClr val="D99694"/>
                </a:solidFill>
              </a:rPr>
              <a:t>　　　〇百円</a:t>
            </a:r>
            <a:r>
              <a:rPr lang="en-US" altLang="ja-JP" sz="800" dirty="0">
                <a:solidFill>
                  <a:srgbClr val="D99694"/>
                </a:solidFill>
              </a:rPr>
              <a:t>×</a:t>
            </a:r>
            <a:r>
              <a:rPr lang="ja-JP" altLang="en-US" sz="800" dirty="0">
                <a:solidFill>
                  <a:srgbClr val="D99694"/>
                </a:solidFill>
              </a:rPr>
              <a:t>〇本</a:t>
            </a:r>
            <a:endParaRPr lang="en-US" altLang="ja-JP" sz="800" dirty="0">
              <a:solidFill>
                <a:srgbClr val="D99694"/>
              </a:solidFill>
            </a:endParaRPr>
          </a:p>
          <a:p>
            <a:r>
              <a:rPr kumimoji="1" lang="ja-JP" altLang="en-US" sz="800" dirty="0">
                <a:solidFill>
                  <a:srgbClr val="D99694"/>
                </a:solidFill>
              </a:rPr>
              <a:t>・ﾊｰﾄﾞﾌｧｲﾙ　〇千円</a:t>
            </a:r>
            <a:r>
              <a:rPr kumimoji="1" lang="en-US" altLang="ja-JP" sz="800" dirty="0">
                <a:solidFill>
                  <a:srgbClr val="D99694"/>
                </a:solidFill>
              </a:rPr>
              <a:t>×</a:t>
            </a:r>
            <a:r>
              <a:rPr kumimoji="1" lang="ja-JP" altLang="en-US" sz="800" dirty="0">
                <a:solidFill>
                  <a:srgbClr val="D99694"/>
                </a:solidFill>
              </a:rPr>
              <a:t>〇冊</a:t>
            </a:r>
            <a:endParaRPr kumimoji="1" lang="en-US" altLang="ja-JP" sz="800" dirty="0">
              <a:solidFill>
                <a:srgbClr val="D99694"/>
              </a:solidFill>
            </a:endParaRPr>
          </a:p>
          <a:p>
            <a:r>
              <a:rPr kumimoji="1" lang="ja-JP" altLang="en-US" sz="800" dirty="0">
                <a:solidFill>
                  <a:srgbClr val="D99694"/>
                </a:solidFill>
              </a:rPr>
              <a:t>・</a:t>
            </a:r>
            <a:endParaRPr kumimoji="1" lang="en-US" altLang="ja-JP" sz="800" dirty="0">
              <a:solidFill>
                <a:srgbClr val="D99694"/>
              </a:solidFill>
            </a:endParaRPr>
          </a:p>
          <a:p>
            <a:r>
              <a:rPr lang="ja-JP" altLang="en-US" sz="800" dirty="0">
                <a:solidFill>
                  <a:srgbClr val="D99694"/>
                </a:solidFill>
              </a:rPr>
              <a:t>・</a:t>
            </a:r>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kumimoji="1" lang="ja-JP" altLang="en-US" sz="800" dirty="0">
                <a:solidFill>
                  <a:srgbClr val="D99694"/>
                </a:solidFill>
              </a:rPr>
              <a:t>　　　　　　　　　　　　合計〇〇円　　　　　</a:t>
            </a:r>
          </a:p>
        </p:txBody>
      </p:sp>
      <p:sp>
        <p:nvSpPr>
          <p:cNvPr id="15" name="正方形/長方形 14"/>
          <p:cNvSpPr/>
          <p:nvPr/>
        </p:nvSpPr>
        <p:spPr>
          <a:xfrm>
            <a:off x="5741129" y="4813127"/>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◆雑役務費</a:t>
            </a:r>
            <a:endParaRPr lang="en-US" altLang="ja-JP" sz="800" u="sng" dirty="0">
              <a:solidFill>
                <a:srgbClr val="D99694"/>
              </a:solidFill>
            </a:endParaRPr>
          </a:p>
          <a:p>
            <a:pPr lvl="0"/>
            <a:r>
              <a:rPr lang="ja-JP" altLang="en-US" sz="800" dirty="0">
                <a:solidFill>
                  <a:srgbClr val="D99694"/>
                </a:solidFill>
              </a:rPr>
              <a:t>・</a:t>
            </a:r>
            <a:r>
              <a:rPr lang="en-US" altLang="ja-JP" sz="800" dirty="0">
                <a:solidFill>
                  <a:srgbClr val="D99694"/>
                </a:solidFill>
              </a:rPr>
              <a:t>Web</a:t>
            </a:r>
            <a:r>
              <a:rPr lang="ja-JP" altLang="en-US" sz="800" dirty="0">
                <a:solidFill>
                  <a:srgbClr val="D99694"/>
                </a:solidFill>
              </a:rPr>
              <a:t>ｻｲﾄ構築　　〇〇〇円</a:t>
            </a:r>
            <a:endParaRPr lang="en-US" altLang="ja-JP" sz="800" dirty="0">
              <a:solidFill>
                <a:srgbClr val="D99694"/>
              </a:solidFill>
            </a:endParaRPr>
          </a:p>
          <a:p>
            <a:pPr lvl="0"/>
            <a:r>
              <a:rPr lang="ja-JP" altLang="en-US" sz="800" dirty="0">
                <a:solidFill>
                  <a:srgbClr val="D99694"/>
                </a:solidFill>
              </a:rPr>
              <a:t>・報告書印刷費　 　〇〇〇円</a:t>
            </a:r>
            <a:endParaRPr lang="en-US" altLang="ja-JP" sz="800" dirty="0">
              <a:solidFill>
                <a:srgbClr val="D99694"/>
              </a:solidFill>
            </a:endParaRPr>
          </a:p>
          <a:p>
            <a:pPr lvl="0"/>
            <a:r>
              <a:rPr lang="ja-JP" altLang="en-US" sz="800" dirty="0">
                <a:solidFill>
                  <a:srgbClr val="D99694"/>
                </a:solidFill>
              </a:rPr>
              <a:t>・事務職員派遣　　</a:t>
            </a:r>
            <a:endParaRPr lang="en-US" altLang="ja-JP" sz="800" dirty="0">
              <a:solidFill>
                <a:srgbClr val="D99694"/>
              </a:solidFill>
            </a:endParaRPr>
          </a:p>
          <a:p>
            <a:pPr lvl="0"/>
            <a:r>
              <a:rPr lang="ja-JP" altLang="en-US" sz="800" dirty="0">
                <a:solidFill>
                  <a:srgbClr val="D99694"/>
                </a:solidFill>
              </a:rPr>
              <a:t>　　　　〇〇〇円</a:t>
            </a:r>
            <a:r>
              <a:rPr lang="en-US" altLang="ja-JP" sz="800" dirty="0">
                <a:solidFill>
                  <a:srgbClr val="D99694"/>
                </a:solidFill>
              </a:rPr>
              <a:t>×20</a:t>
            </a:r>
            <a:r>
              <a:rPr lang="ja-JP" altLang="en-US" sz="800" dirty="0">
                <a:solidFill>
                  <a:srgbClr val="D99694"/>
                </a:solidFill>
              </a:rPr>
              <a:t>日</a:t>
            </a:r>
            <a:r>
              <a:rPr lang="en-US" altLang="ja-JP" sz="800" dirty="0">
                <a:solidFill>
                  <a:srgbClr val="D99694"/>
                </a:solidFill>
              </a:rPr>
              <a:t>×</a:t>
            </a:r>
            <a:r>
              <a:rPr lang="ja-JP" altLang="en-US" sz="800" dirty="0">
                <a:solidFill>
                  <a:srgbClr val="D99694"/>
                </a:solidFill>
              </a:rPr>
              <a:t>〇月</a:t>
            </a:r>
            <a:endParaRPr lang="en-US" altLang="ja-JP" sz="800" dirty="0">
              <a:solidFill>
                <a:srgbClr val="D99694"/>
              </a:solidFill>
            </a:endParaRPr>
          </a:p>
        </p:txBody>
      </p:sp>
      <p:sp>
        <p:nvSpPr>
          <p:cNvPr id="16" name="正方形/長方形 15"/>
          <p:cNvSpPr/>
          <p:nvPr/>
        </p:nvSpPr>
        <p:spPr>
          <a:xfrm>
            <a:off x="7809850" y="715829"/>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D99694"/>
                </a:solidFill>
              </a:rPr>
              <a:t>◆旅費</a:t>
            </a:r>
            <a:endParaRPr lang="en-US" altLang="ja-JP" sz="800" u="sng" dirty="0">
              <a:solidFill>
                <a:srgbClr val="D99694"/>
              </a:solidFill>
            </a:endParaRPr>
          </a:p>
          <a:p>
            <a:r>
              <a:rPr lang="ja-JP" altLang="en-US" sz="800" dirty="0">
                <a:solidFill>
                  <a:srgbClr val="D99694"/>
                </a:solidFill>
              </a:rPr>
              <a:t>・企画推進委員会実施旅費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・ﾌﾟﾛｸﾞﾗﾑ開発分科会旅費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a:p>
            <a:endParaRPr lang="ja-JP" altLang="en-US" sz="800" u="sng" dirty="0">
              <a:solidFill>
                <a:srgbClr val="118BB2"/>
              </a:solidFill>
            </a:endParaRPr>
          </a:p>
        </p:txBody>
      </p:sp>
      <p:sp>
        <p:nvSpPr>
          <p:cNvPr id="17" name="正方形/長方形 16"/>
          <p:cNvSpPr/>
          <p:nvPr/>
        </p:nvSpPr>
        <p:spPr>
          <a:xfrm>
            <a:off x="7809850"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◆会議費</a:t>
            </a:r>
            <a:endParaRPr kumimoji="1" lang="en-US" altLang="ja-JP" sz="800" u="sng" dirty="0">
              <a:solidFill>
                <a:srgbClr val="D99694"/>
              </a:solidFill>
            </a:endParaRPr>
          </a:p>
          <a:p>
            <a:r>
              <a:rPr lang="ja-JP" altLang="en-US" sz="800" dirty="0">
                <a:solidFill>
                  <a:srgbClr val="D99694"/>
                </a:solidFill>
              </a:rPr>
              <a:t>・企画推進委員会お茶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　　　　　　　</a:t>
            </a:r>
            <a:endParaRPr lang="en-US" altLang="ja-JP" sz="800" dirty="0">
              <a:solidFill>
                <a:srgbClr val="D99694"/>
              </a:solidFill>
            </a:endParaRPr>
          </a:p>
          <a:p>
            <a:r>
              <a:rPr lang="ja-JP" altLang="en-US" sz="800" dirty="0">
                <a:solidFill>
                  <a:srgbClr val="D99694"/>
                </a:solidFill>
              </a:rPr>
              <a:t>・ﾌﾟﾛｸﾞﾗﾑ開発分科会お茶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a:t>
            </a:r>
            <a:endParaRPr lang="en-US" altLang="ja-JP" sz="800" dirty="0">
              <a:solidFill>
                <a:srgbClr val="D99694"/>
              </a:solidFill>
            </a:endParaRPr>
          </a:p>
          <a:p>
            <a:r>
              <a:rPr lang="ja-JP" altLang="en-US" sz="800" dirty="0">
                <a:solidFill>
                  <a:srgbClr val="D99694"/>
                </a:solidFill>
              </a:rPr>
              <a:t>・実証講座分科会お茶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a:t>
            </a:r>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合計〇〇円</a:t>
            </a:r>
            <a:endParaRPr lang="en-US" altLang="ja-JP" sz="800" dirty="0">
              <a:solidFill>
                <a:srgbClr val="D99694"/>
              </a:solidFill>
            </a:endParaRPr>
          </a:p>
          <a:p>
            <a:endParaRPr kumimoji="1" lang="ja-JP" altLang="en-US" sz="800" u="sng" dirty="0">
              <a:solidFill>
                <a:srgbClr val="118BB2"/>
              </a:solidFill>
            </a:endParaRPr>
          </a:p>
        </p:txBody>
      </p:sp>
      <p:sp>
        <p:nvSpPr>
          <p:cNvPr id="18" name="正方形/長方形 17"/>
          <p:cNvSpPr/>
          <p:nvPr/>
        </p:nvSpPr>
        <p:spPr>
          <a:xfrm>
            <a:off x="7809850" y="4813127"/>
            <a:ext cx="1980000" cy="1980000"/>
          </a:xfrm>
          <a:prstGeom prst="rect">
            <a:avLst/>
          </a:prstGeom>
          <a:noFill/>
          <a:ln w="28575">
            <a:solidFill>
              <a:schemeClr val="accent1">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1">
                    <a:lumMod val="60000"/>
                    <a:lumOff val="40000"/>
                  </a:schemeClr>
                </a:solidFill>
              </a:rPr>
              <a:t>◆再委託費</a:t>
            </a:r>
          </a:p>
        </p:txBody>
      </p:sp>
      <p:sp>
        <p:nvSpPr>
          <p:cNvPr id="20" name="正方形/長方形 19"/>
          <p:cNvSpPr/>
          <p:nvPr/>
        </p:nvSpPr>
        <p:spPr>
          <a:xfrm>
            <a:off x="3686263" y="6093295"/>
            <a:ext cx="1980000" cy="699831"/>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a:t>
            </a:r>
            <a:r>
              <a:rPr lang="ja-JP" altLang="en-US" sz="1100" dirty="0">
                <a:solidFill>
                  <a:srgbClr val="FFC000"/>
                </a:solidFill>
              </a:rPr>
              <a:t>した</a:t>
            </a:r>
            <a:r>
              <a:rPr kumimoji="1" lang="ja-JP" altLang="en-US" sz="1100" dirty="0">
                <a:solidFill>
                  <a:srgbClr val="FFC000"/>
                </a:solidFill>
              </a:rPr>
              <a:t>全ての年度分を各年度毎に作成してください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3097309023"/>
              </p:ext>
            </p:extLst>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2E43BC71-58BD-C1A0-8519-DCD52A5AC5E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9B4325F4-D3F6-8E86-3F69-32FFDC9D46DA}"/>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B39F8EAA-D722-134F-22A9-98FFE553FE71}"/>
                </a:ext>
              </a:extLst>
            </p:cNvPr>
            <p:cNvSpPr txBox="1"/>
            <p:nvPr/>
          </p:nvSpPr>
          <p:spPr>
            <a:xfrm>
              <a:off x="440939" y="11654"/>
              <a:ext cx="9186279"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13</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Tree>
    <p:extLst>
      <p:ext uri="{BB962C8B-B14F-4D97-AF65-F5344CB8AC3E}">
        <p14:creationId xmlns:p14="http://schemas.microsoft.com/office/powerpoint/2010/main" val="141950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73B4C"/>
                </a:solidFill>
              </a:rPr>
              <a:t>◆人件費</a:t>
            </a:r>
            <a:endParaRPr kumimoji="1" lang="en-US" altLang="ja-JP" sz="800" u="sng" dirty="0">
              <a:solidFill>
                <a:srgbClr val="073B4C"/>
              </a:solidFill>
            </a:endParaRPr>
          </a:p>
          <a:p>
            <a:r>
              <a:rPr kumimoji="1" lang="ja-JP" altLang="en-US" sz="800" dirty="0">
                <a:solidFill>
                  <a:srgbClr val="073B4C"/>
                </a:solidFill>
              </a:rPr>
              <a:t>・事業専任職員賃金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・ｺｰﾃﾞｨﾈｰﾀｰ賃金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・人件費附帯経費　　　〇〇千円</a:t>
            </a:r>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r>
              <a:rPr kumimoji="1" lang="ja-JP" altLang="en-US" sz="800" dirty="0">
                <a:solidFill>
                  <a:srgbClr val="073B4C"/>
                </a:solidFill>
              </a:rPr>
              <a:t>　　　　　　　　　　　合計〇〇〇円</a:t>
            </a:r>
            <a:endParaRPr kumimoji="1" lang="en-US" altLang="ja-JP" sz="800" dirty="0">
              <a:solidFill>
                <a:srgbClr val="073B4C"/>
              </a:solidFill>
            </a:endParaRPr>
          </a:p>
        </p:txBody>
      </p:sp>
      <p:sp>
        <p:nvSpPr>
          <p:cNvPr id="11" name="正方形/長方形 10"/>
          <p:cNvSpPr/>
          <p:nvPr/>
        </p:nvSpPr>
        <p:spPr>
          <a:xfrm>
            <a:off x="3686263"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◆借損料</a:t>
            </a:r>
            <a:endParaRPr lang="en-US" altLang="ja-JP" sz="800" u="sng" dirty="0">
              <a:solidFill>
                <a:srgbClr val="D99694"/>
              </a:solidFill>
            </a:endParaRPr>
          </a:p>
          <a:p>
            <a:r>
              <a:rPr lang="ja-JP" altLang="en-US" sz="800" dirty="0">
                <a:solidFill>
                  <a:srgbClr val="D99694"/>
                </a:solidFill>
              </a:rPr>
              <a:t>・企画推進委員会会議室借料</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pPr marL="88900" indent="-88900"/>
            <a:r>
              <a:rPr lang="ja-JP" altLang="en-US" sz="800" dirty="0">
                <a:solidFill>
                  <a:srgbClr val="D99694"/>
                </a:solidFill>
              </a:rPr>
              <a:t>・ﾌﾟﾛｸﾞﾗﾑ開発分科会会議室借料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・実証講座分科会会議室借料</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・ｻｰﾊﾞｰﾚﾝﾀﾙ代</a:t>
            </a:r>
            <a:endParaRPr lang="en-US" altLang="ja-JP" sz="800" dirty="0">
              <a:solidFill>
                <a:srgbClr val="D99694"/>
              </a:solidFill>
            </a:endParaRPr>
          </a:p>
          <a:p>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〇月</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a:p>
            <a:pPr lvl="0"/>
            <a:endParaRPr lang="ja-JP" altLang="en-US" sz="800" dirty="0">
              <a:solidFill>
                <a:srgbClr val="118BB2"/>
              </a:solidFill>
            </a:endParaRPr>
          </a:p>
        </p:txBody>
      </p:sp>
      <p:sp>
        <p:nvSpPr>
          <p:cNvPr id="12" name="正方形/長方形 11"/>
          <p:cNvSpPr/>
          <p:nvPr/>
        </p:nvSpPr>
        <p:spPr>
          <a:xfrm>
            <a:off x="3686263" y="4826942"/>
            <a:ext cx="1980000" cy="1194345"/>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◆通信運搬費</a:t>
            </a:r>
            <a:endParaRPr lang="en-US" altLang="ja-JP" sz="800" u="sng" dirty="0">
              <a:solidFill>
                <a:srgbClr val="D99694"/>
              </a:solidFill>
            </a:endParaRPr>
          </a:p>
          <a:p>
            <a:pPr lvl="0"/>
            <a:r>
              <a:rPr lang="ja-JP" altLang="en-US" sz="800" dirty="0">
                <a:solidFill>
                  <a:srgbClr val="D99694"/>
                </a:solidFill>
              </a:rPr>
              <a:t>・報告書郵送費　　〇円</a:t>
            </a:r>
            <a:r>
              <a:rPr lang="en-US" altLang="ja-JP" sz="800" dirty="0">
                <a:solidFill>
                  <a:srgbClr val="D99694"/>
                </a:solidFill>
              </a:rPr>
              <a:t>×</a:t>
            </a:r>
            <a:r>
              <a:rPr lang="ja-JP" altLang="en-US" sz="800" dirty="0">
                <a:solidFill>
                  <a:srgbClr val="D99694"/>
                </a:solidFill>
              </a:rPr>
              <a:t>〇箇所</a:t>
            </a:r>
            <a:endParaRPr lang="en-US" altLang="ja-JP" sz="800" dirty="0">
              <a:solidFill>
                <a:srgbClr val="D99694"/>
              </a:solidFill>
            </a:endParaRPr>
          </a:p>
          <a:p>
            <a:pPr lvl="0"/>
            <a:r>
              <a:rPr lang="ja-JP" altLang="en-US" sz="800" dirty="0">
                <a:solidFill>
                  <a:srgbClr val="D99694"/>
                </a:solidFill>
              </a:rPr>
              <a:t>・実証講座案内郵送　〇円</a:t>
            </a:r>
            <a:r>
              <a:rPr lang="en-US" altLang="ja-JP" sz="800" dirty="0">
                <a:solidFill>
                  <a:srgbClr val="D99694"/>
                </a:solidFill>
              </a:rPr>
              <a:t>×</a:t>
            </a:r>
            <a:r>
              <a:rPr lang="ja-JP" altLang="en-US" sz="800" dirty="0">
                <a:solidFill>
                  <a:srgbClr val="D99694"/>
                </a:solidFill>
              </a:rPr>
              <a:t>〇箇所</a:t>
            </a:r>
            <a:endParaRPr lang="en-US" altLang="ja-JP" sz="800" dirty="0">
              <a:solidFill>
                <a:srgbClr val="D99694"/>
              </a:solidFill>
            </a:endParaRPr>
          </a:p>
          <a:p>
            <a:pPr lvl="0"/>
            <a:r>
              <a:rPr lang="ja-JP" altLang="en-US" sz="800" dirty="0">
                <a:solidFill>
                  <a:srgbClr val="D99694"/>
                </a:solidFill>
              </a:rPr>
              <a:t>　</a:t>
            </a:r>
            <a:endParaRPr lang="en-US" altLang="ja-JP" sz="800" dirty="0">
              <a:solidFill>
                <a:srgbClr val="D99694"/>
              </a:solidFill>
            </a:endParaRPr>
          </a:p>
          <a:p>
            <a:pPr lvl="0"/>
            <a:endParaRPr lang="en-US" altLang="ja-JP" sz="800" dirty="0">
              <a:solidFill>
                <a:srgbClr val="D99694"/>
              </a:solidFill>
            </a:endParaRPr>
          </a:p>
          <a:p>
            <a:pPr lvl="0"/>
            <a:endParaRPr lang="en-US" altLang="ja-JP" sz="800" dirty="0">
              <a:solidFill>
                <a:srgbClr val="D99694"/>
              </a:solidFill>
            </a:endParaRPr>
          </a:p>
          <a:p>
            <a:pPr lvl="0"/>
            <a:r>
              <a:rPr lang="ja-JP" altLang="en-US" sz="800" dirty="0">
                <a:solidFill>
                  <a:srgbClr val="D99694"/>
                </a:solidFill>
              </a:rPr>
              <a:t>　</a:t>
            </a:r>
            <a:endParaRPr lang="en-US" altLang="ja-JP" sz="800" dirty="0">
              <a:solidFill>
                <a:srgbClr val="D99694"/>
              </a:solidFill>
            </a:endParaRPr>
          </a:p>
          <a:p>
            <a:pPr lvl="0"/>
            <a:r>
              <a:rPr lang="ja-JP" altLang="en-US" sz="800" dirty="0">
                <a:solidFill>
                  <a:srgbClr val="D99694"/>
                </a:solidFill>
              </a:rPr>
              <a:t>　　　　　　　　　　　　合計〇〇円</a:t>
            </a:r>
          </a:p>
        </p:txBody>
      </p:sp>
      <p:sp>
        <p:nvSpPr>
          <p:cNvPr id="13" name="正方形/長方形 12"/>
          <p:cNvSpPr/>
          <p:nvPr/>
        </p:nvSpPr>
        <p:spPr>
          <a:xfrm>
            <a:off x="5741129" y="715829"/>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D99694"/>
                </a:solidFill>
              </a:rPr>
              <a:t>◆諸謝金</a:t>
            </a:r>
            <a:endParaRPr lang="en-US" altLang="ja-JP" sz="800" u="sng" dirty="0">
              <a:solidFill>
                <a:srgbClr val="D99694"/>
              </a:solidFill>
            </a:endParaRPr>
          </a:p>
          <a:p>
            <a:r>
              <a:rPr lang="ja-JP" altLang="en-US" sz="800" dirty="0">
                <a:solidFill>
                  <a:srgbClr val="D99694"/>
                </a:solidFill>
              </a:rPr>
              <a:t>・企画推進委員会謝金</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・ﾌﾟﾛｸﾞﾗﾑ開発分科会</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a:t>
            </a:r>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p:txBody>
      </p:sp>
      <p:sp>
        <p:nvSpPr>
          <p:cNvPr id="14" name="正方形/長方形 13"/>
          <p:cNvSpPr/>
          <p:nvPr/>
        </p:nvSpPr>
        <p:spPr>
          <a:xfrm>
            <a:off x="5741129"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◆消耗品費</a:t>
            </a:r>
            <a:endParaRPr kumimoji="1" lang="en-US" altLang="ja-JP" sz="800" u="sng" dirty="0">
              <a:solidFill>
                <a:srgbClr val="D99694"/>
              </a:solidFill>
            </a:endParaRPr>
          </a:p>
          <a:p>
            <a:r>
              <a:rPr kumimoji="1" lang="ja-JP" altLang="en-US" sz="800" dirty="0">
                <a:solidFill>
                  <a:srgbClr val="D99694"/>
                </a:solidFill>
              </a:rPr>
              <a:t>・ﾎﾞｰﾙﾍﾟﾝ</a:t>
            </a:r>
            <a:r>
              <a:rPr lang="ja-JP" altLang="en-US" sz="800" dirty="0">
                <a:solidFill>
                  <a:srgbClr val="D99694"/>
                </a:solidFill>
              </a:rPr>
              <a:t>　　　〇百円</a:t>
            </a:r>
            <a:r>
              <a:rPr lang="en-US" altLang="ja-JP" sz="800" dirty="0">
                <a:solidFill>
                  <a:srgbClr val="D99694"/>
                </a:solidFill>
              </a:rPr>
              <a:t>×</a:t>
            </a:r>
            <a:r>
              <a:rPr lang="ja-JP" altLang="en-US" sz="800" dirty="0">
                <a:solidFill>
                  <a:srgbClr val="D99694"/>
                </a:solidFill>
              </a:rPr>
              <a:t>〇本</a:t>
            </a:r>
            <a:endParaRPr lang="en-US" altLang="ja-JP" sz="800" dirty="0">
              <a:solidFill>
                <a:srgbClr val="D99694"/>
              </a:solidFill>
            </a:endParaRPr>
          </a:p>
          <a:p>
            <a:r>
              <a:rPr kumimoji="1" lang="ja-JP" altLang="en-US" sz="800" dirty="0">
                <a:solidFill>
                  <a:srgbClr val="D99694"/>
                </a:solidFill>
              </a:rPr>
              <a:t>・ﾊｰﾄﾞﾌｧｲﾙ　〇千円</a:t>
            </a:r>
            <a:r>
              <a:rPr kumimoji="1" lang="en-US" altLang="ja-JP" sz="800" dirty="0">
                <a:solidFill>
                  <a:srgbClr val="D99694"/>
                </a:solidFill>
              </a:rPr>
              <a:t>×</a:t>
            </a:r>
            <a:r>
              <a:rPr kumimoji="1" lang="ja-JP" altLang="en-US" sz="800" dirty="0">
                <a:solidFill>
                  <a:srgbClr val="D99694"/>
                </a:solidFill>
              </a:rPr>
              <a:t>〇冊</a:t>
            </a:r>
            <a:endParaRPr kumimoji="1" lang="en-US" altLang="ja-JP" sz="800" dirty="0">
              <a:solidFill>
                <a:srgbClr val="D99694"/>
              </a:solidFill>
            </a:endParaRPr>
          </a:p>
          <a:p>
            <a:r>
              <a:rPr kumimoji="1" lang="ja-JP" altLang="en-US" sz="800" dirty="0">
                <a:solidFill>
                  <a:srgbClr val="D99694"/>
                </a:solidFill>
              </a:rPr>
              <a:t>・</a:t>
            </a:r>
            <a:endParaRPr kumimoji="1" lang="en-US" altLang="ja-JP" sz="800" dirty="0">
              <a:solidFill>
                <a:srgbClr val="D99694"/>
              </a:solidFill>
            </a:endParaRPr>
          </a:p>
          <a:p>
            <a:r>
              <a:rPr lang="ja-JP" altLang="en-US" sz="800" dirty="0">
                <a:solidFill>
                  <a:srgbClr val="D99694"/>
                </a:solidFill>
              </a:rPr>
              <a:t>・</a:t>
            </a:r>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kumimoji="1" lang="ja-JP" altLang="en-US" sz="800" dirty="0">
                <a:solidFill>
                  <a:srgbClr val="D99694"/>
                </a:solidFill>
              </a:rPr>
              <a:t>　　　　　　　　　　　　合計〇〇円　　　　　</a:t>
            </a:r>
          </a:p>
        </p:txBody>
      </p:sp>
      <p:sp>
        <p:nvSpPr>
          <p:cNvPr id="15" name="正方形/長方形 14"/>
          <p:cNvSpPr/>
          <p:nvPr/>
        </p:nvSpPr>
        <p:spPr>
          <a:xfrm>
            <a:off x="5741129" y="4813127"/>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◆雑役務費</a:t>
            </a:r>
            <a:endParaRPr lang="en-US" altLang="ja-JP" sz="800" u="sng" dirty="0">
              <a:solidFill>
                <a:srgbClr val="D99694"/>
              </a:solidFill>
            </a:endParaRPr>
          </a:p>
          <a:p>
            <a:pPr lvl="0"/>
            <a:r>
              <a:rPr lang="ja-JP" altLang="en-US" sz="800" dirty="0">
                <a:solidFill>
                  <a:srgbClr val="D99694"/>
                </a:solidFill>
              </a:rPr>
              <a:t>・</a:t>
            </a:r>
            <a:r>
              <a:rPr lang="en-US" altLang="ja-JP" sz="800" dirty="0">
                <a:solidFill>
                  <a:srgbClr val="D99694"/>
                </a:solidFill>
              </a:rPr>
              <a:t>Web</a:t>
            </a:r>
            <a:r>
              <a:rPr lang="ja-JP" altLang="en-US" sz="800" dirty="0">
                <a:solidFill>
                  <a:srgbClr val="D99694"/>
                </a:solidFill>
              </a:rPr>
              <a:t>ｻｲﾄ構築　　〇〇〇円</a:t>
            </a:r>
            <a:endParaRPr lang="en-US" altLang="ja-JP" sz="800" dirty="0">
              <a:solidFill>
                <a:srgbClr val="D99694"/>
              </a:solidFill>
            </a:endParaRPr>
          </a:p>
          <a:p>
            <a:pPr lvl="0"/>
            <a:r>
              <a:rPr lang="ja-JP" altLang="en-US" sz="800" dirty="0">
                <a:solidFill>
                  <a:srgbClr val="D99694"/>
                </a:solidFill>
              </a:rPr>
              <a:t>・報告書印刷費　 　〇〇〇円</a:t>
            </a:r>
            <a:endParaRPr lang="en-US" altLang="ja-JP" sz="800" dirty="0">
              <a:solidFill>
                <a:srgbClr val="D99694"/>
              </a:solidFill>
            </a:endParaRPr>
          </a:p>
          <a:p>
            <a:pPr lvl="0"/>
            <a:r>
              <a:rPr lang="ja-JP" altLang="en-US" sz="800" dirty="0">
                <a:solidFill>
                  <a:srgbClr val="D99694"/>
                </a:solidFill>
              </a:rPr>
              <a:t>・事務職員派遣　　</a:t>
            </a:r>
            <a:endParaRPr lang="en-US" altLang="ja-JP" sz="800" dirty="0">
              <a:solidFill>
                <a:srgbClr val="D99694"/>
              </a:solidFill>
            </a:endParaRPr>
          </a:p>
          <a:p>
            <a:pPr lvl="0"/>
            <a:r>
              <a:rPr lang="ja-JP" altLang="en-US" sz="800" dirty="0">
                <a:solidFill>
                  <a:srgbClr val="D99694"/>
                </a:solidFill>
              </a:rPr>
              <a:t>　　　　〇〇〇円</a:t>
            </a:r>
            <a:r>
              <a:rPr lang="en-US" altLang="ja-JP" sz="800" dirty="0">
                <a:solidFill>
                  <a:srgbClr val="D99694"/>
                </a:solidFill>
              </a:rPr>
              <a:t>×20</a:t>
            </a:r>
            <a:r>
              <a:rPr lang="ja-JP" altLang="en-US" sz="800" dirty="0">
                <a:solidFill>
                  <a:srgbClr val="D99694"/>
                </a:solidFill>
              </a:rPr>
              <a:t>日</a:t>
            </a:r>
            <a:r>
              <a:rPr lang="en-US" altLang="ja-JP" sz="800" dirty="0">
                <a:solidFill>
                  <a:srgbClr val="D99694"/>
                </a:solidFill>
              </a:rPr>
              <a:t>×</a:t>
            </a:r>
            <a:r>
              <a:rPr lang="ja-JP" altLang="en-US" sz="800" dirty="0">
                <a:solidFill>
                  <a:srgbClr val="D99694"/>
                </a:solidFill>
              </a:rPr>
              <a:t>〇月</a:t>
            </a:r>
            <a:endParaRPr lang="en-US" altLang="ja-JP" sz="800" dirty="0">
              <a:solidFill>
                <a:srgbClr val="D99694"/>
              </a:solidFill>
            </a:endParaRPr>
          </a:p>
        </p:txBody>
      </p:sp>
      <p:sp>
        <p:nvSpPr>
          <p:cNvPr id="16" name="正方形/長方形 15"/>
          <p:cNvSpPr/>
          <p:nvPr/>
        </p:nvSpPr>
        <p:spPr>
          <a:xfrm>
            <a:off x="7809850" y="715829"/>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D99694"/>
                </a:solidFill>
              </a:rPr>
              <a:t>◆旅費</a:t>
            </a:r>
            <a:endParaRPr lang="en-US" altLang="ja-JP" sz="800" u="sng" dirty="0">
              <a:solidFill>
                <a:srgbClr val="D99694"/>
              </a:solidFill>
            </a:endParaRPr>
          </a:p>
          <a:p>
            <a:r>
              <a:rPr lang="ja-JP" altLang="en-US" sz="800" dirty="0">
                <a:solidFill>
                  <a:srgbClr val="D99694"/>
                </a:solidFill>
              </a:rPr>
              <a:t>・企画推進委員会実施旅費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・ﾌﾟﾛｸﾞﾗﾑ開発分科会旅費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a:p>
            <a:endParaRPr lang="ja-JP" altLang="en-US" sz="800" u="sng" dirty="0">
              <a:solidFill>
                <a:srgbClr val="118BB2"/>
              </a:solidFill>
            </a:endParaRPr>
          </a:p>
        </p:txBody>
      </p:sp>
      <p:sp>
        <p:nvSpPr>
          <p:cNvPr id="17" name="正方形/長方形 16"/>
          <p:cNvSpPr/>
          <p:nvPr/>
        </p:nvSpPr>
        <p:spPr>
          <a:xfrm>
            <a:off x="7809850"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◆会議費</a:t>
            </a:r>
            <a:endParaRPr kumimoji="1" lang="en-US" altLang="ja-JP" sz="800" u="sng" dirty="0">
              <a:solidFill>
                <a:srgbClr val="D99694"/>
              </a:solidFill>
            </a:endParaRPr>
          </a:p>
          <a:p>
            <a:r>
              <a:rPr lang="ja-JP" altLang="en-US" sz="800" dirty="0">
                <a:solidFill>
                  <a:srgbClr val="D99694"/>
                </a:solidFill>
              </a:rPr>
              <a:t>・企画推進委員会お茶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　　　　　　　</a:t>
            </a:r>
            <a:endParaRPr lang="en-US" altLang="ja-JP" sz="800" dirty="0">
              <a:solidFill>
                <a:srgbClr val="D99694"/>
              </a:solidFill>
            </a:endParaRPr>
          </a:p>
          <a:p>
            <a:r>
              <a:rPr lang="ja-JP" altLang="en-US" sz="800" dirty="0">
                <a:solidFill>
                  <a:srgbClr val="D99694"/>
                </a:solidFill>
              </a:rPr>
              <a:t>・ﾌﾟﾛｸﾞﾗﾑ開発分科会お茶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a:t>
            </a:r>
            <a:endParaRPr lang="en-US" altLang="ja-JP" sz="800" dirty="0">
              <a:solidFill>
                <a:srgbClr val="D99694"/>
              </a:solidFill>
            </a:endParaRPr>
          </a:p>
          <a:p>
            <a:r>
              <a:rPr lang="ja-JP" altLang="en-US" sz="800" dirty="0">
                <a:solidFill>
                  <a:srgbClr val="D99694"/>
                </a:solidFill>
              </a:rPr>
              <a:t>・実証講座分科会お茶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a:t>
            </a:r>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合計〇〇円</a:t>
            </a:r>
            <a:endParaRPr lang="en-US" altLang="ja-JP" sz="800" dirty="0">
              <a:solidFill>
                <a:srgbClr val="D99694"/>
              </a:solidFill>
            </a:endParaRPr>
          </a:p>
          <a:p>
            <a:endParaRPr kumimoji="1" lang="ja-JP" altLang="en-US" sz="800" u="sng" dirty="0">
              <a:solidFill>
                <a:srgbClr val="118BB2"/>
              </a:solidFill>
            </a:endParaRPr>
          </a:p>
        </p:txBody>
      </p:sp>
      <p:sp>
        <p:nvSpPr>
          <p:cNvPr id="18" name="正方形/長方形 17"/>
          <p:cNvSpPr/>
          <p:nvPr/>
        </p:nvSpPr>
        <p:spPr>
          <a:xfrm>
            <a:off x="7809850" y="4813127"/>
            <a:ext cx="1980000" cy="1980000"/>
          </a:xfrm>
          <a:prstGeom prst="rect">
            <a:avLst/>
          </a:prstGeom>
          <a:noFill/>
          <a:ln w="28575">
            <a:solidFill>
              <a:schemeClr val="accent1">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1">
                    <a:lumMod val="60000"/>
                    <a:lumOff val="40000"/>
                  </a:schemeClr>
                </a:solidFill>
              </a:rPr>
              <a:t>◆再委託費</a:t>
            </a:r>
          </a:p>
        </p:txBody>
      </p:sp>
      <p:sp>
        <p:nvSpPr>
          <p:cNvPr id="20" name="正方形/長方形 19"/>
          <p:cNvSpPr/>
          <p:nvPr/>
        </p:nvSpPr>
        <p:spPr>
          <a:xfrm>
            <a:off x="3686263" y="6093295"/>
            <a:ext cx="1980000" cy="699831"/>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a:t>
            </a:r>
            <a:r>
              <a:rPr lang="ja-JP" altLang="en-US" sz="1100" dirty="0">
                <a:solidFill>
                  <a:srgbClr val="FFC000"/>
                </a:solidFill>
              </a:rPr>
              <a:t>した</a:t>
            </a:r>
            <a:r>
              <a:rPr kumimoji="1" lang="ja-JP" altLang="en-US" sz="1100" dirty="0">
                <a:solidFill>
                  <a:srgbClr val="FFC000"/>
                </a:solidFill>
              </a:rPr>
              <a:t>全ての年度分を各年度毎に作成してください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2E43BC71-58BD-C1A0-8519-DCD52A5AC5E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9B4325F4-D3F6-8E86-3F69-32FFDC9D46DA}"/>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B39F8EAA-D722-134F-22A9-98FFE553FE71}"/>
                </a:ext>
              </a:extLst>
            </p:cNvPr>
            <p:cNvSpPr txBox="1"/>
            <p:nvPr/>
          </p:nvSpPr>
          <p:spPr>
            <a:xfrm>
              <a:off x="440939" y="11654"/>
              <a:ext cx="9186279"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14</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Tree>
    <p:extLst>
      <p:ext uri="{BB962C8B-B14F-4D97-AF65-F5344CB8AC3E}">
        <p14:creationId xmlns:p14="http://schemas.microsoft.com/office/powerpoint/2010/main" val="4196054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73B4C"/>
                </a:solidFill>
              </a:rPr>
              <a:t>◆人件費</a:t>
            </a:r>
            <a:endParaRPr kumimoji="1" lang="en-US" altLang="ja-JP" sz="800" u="sng" dirty="0">
              <a:solidFill>
                <a:srgbClr val="073B4C"/>
              </a:solidFill>
            </a:endParaRPr>
          </a:p>
          <a:p>
            <a:r>
              <a:rPr kumimoji="1" lang="ja-JP" altLang="en-US" sz="800" dirty="0">
                <a:solidFill>
                  <a:srgbClr val="073B4C"/>
                </a:solidFill>
              </a:rPr>
              <a:t>・事業専任職員賃金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・ｺｰﾃﾞｨﾈｰﾀｰ賃金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・人件費附帯経費　　　〇〇千円</a:t>
            </a:r>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r>
              <a:rPr kumimoji="1" lang="ja-JP" altLang="en-US" sz="800" dirty="0">
                <a:solidFill>
                  <a:srgbClr val="073B4C"/>
                </a:solidFill>
              </a:rPr>
              <a:t>　　　　　　　　　　　合計〇〇〇円</a:t>
            </a:r>
            <a:endParaRPr kumimoji="1" lang="en-US" altLang="ja-JP" sz="800" dirty="0">
              <a:solidFill>
                <a:srgbClr val="073B4C"/>
              </a:solidFill>
            </a:endParaRPr>
          </a:p>
        </p:txBody>
      </p:sp>
      <p:sp>
        <p:nvSpPr>
          <p:cNvPr id="11" name="正方形/長方形 10"/>
          <p:cNvSpPr/>
          <p:nvPr/>
        </p:nvSpPr>
        <p:spPr>
          <a:xfrm>
            <a:off x="3686263"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◆借損料</a:t>
            </a:r>
            <a:endParaRPr lang="en-US" altLang="ja-JP" sz="800" u="sng" dirty="0">
              <a:solidFill>
                <a:srgbClr val="D99694"/>
              </a:solidFill>
            </a:endParaRPr>
          </a:p>
          <a:p>
            <a:r>
              <a:rPr lang="ja-JP" altLang="en-US" sz="800" dirty="0">
                <a:solidFill>
                  <a:srgbClr val="D99694"/>
                </a:solidFill>
              </a:rPr>
              <a:t>・企画推進委員会会議室借料</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pPr marL="88900" indent="-88900"/>
            <a:r>
              <a:rPr lang="ja-JP" altLang="en-US" sz="800" dirty="0">
                <a:solidFill>
                  <a:srgbClr val="D99694"/>
                </a:solidFill>
              </a:rPr>
              <a:t>・ﾌﾟﾛｸﾞﾗﾑ開発分科会会議室借料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・実証講座分科会会議室借料</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・ｻｰﾊﾞｰﾚﾝﾀﾙ代</a:t>
            </a:r>
            <a:endParaRPr lang="en-US" altLang="ja-JP" sz="800" dirty="0">
              <a:solidFill>
                <a:srgbClr val="D99694"/>
              </a:solidFill>
            </a:endParaRPr>
          </a:p>
          <a:p>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〇月</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a:p>
            <a:pPr lvl="0"/>
            <a:endParaRPr lang="ja-JP" altLang="en-US" sz="800" dirty="0">
              <a:solidFill>
                <a:srgbClr val="118BB2"/>
              </a:solidFill>
            </a:endParaRPr>
          </a:p>
        </p:txBody>
      </p:sp>
      <p:sp>
        <p:nvSpPr>
          <p:cNvPr id="12" name="正方形/長方形 11"/>
          <p:cNvSpPr/>
          <p:nvPr/>
        </p:nvSpPr>
        <p:spPr>
          <a:xfrm>
            <a:off x="3686263" y="4826942"/>
            <a:ext cx="1980000" cy="1194345"/>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◆通信運搬費</a:t>
            </a:r>
            <a:endParaRPr lang="en-US" altLang="ja-JP" sz="800" u="sng" dirty="0">
              <a:solidFill>
                <a:srgbClr val="D99694"/>
              </a:solidFill>
            </a:endParaRPr>
          </a:p>
          <a:p>
            <a:pPr lvl="0"/>
            <a:r>
              <a:rPr lang="ja-JP" altLang="en-US" sz="800" dirty="0">
                <a:solidFill>
                  <a:srgbClr val="D99694"/>
                </a:solidFill>
              </a:rPr>
              <a:t>・報告書郵送費　　〇円</a:t>
            </a:r>
            <a:r>
              <a:rPr lang="en-US" altLang="ja-JP" sz="800" dirty="0">
                <a:solidFill>
                  <a:srgbClr val="D99694"/>
                </a:solidFill>
              </a:rPr>
              <a:t>×</a:t>
            </a:r>
            <a:r>
              <a:rPr lang="ja-JP" altLang="en-US" sz="800" dirty="0">
                <a:solidFill>
                  <a:srgbClr val="D99694"/>
                </a:solidFill>
              </a:rPr>
              <a:t>〇箇所</a:t>
            </a:r>
            <a:endParaRPr lang="en-US" altLang="ja-JP" sz="800" dirty="0">
              <a:solidFill>
                <a:srgbClr val="D99694"/>
              </a:solidFill>
            </a:endParaRPr>
          </a:p>
          <a:p>
            <a:pPr lvl="0"/>
            <a:r>
              <a:rPr lang="ja-JP" altLang="en-US" sz="800" dirty="0">
                <a:solidFill>
                  <a:srgbClr val="D99694"/>
                </a:solidFill>
              </a:rPr>
              <a:t>・実証講座案内郵送　〇円</a:t>
            </a:r>
            <a:r>
              <a:rPr lang="en-US" altLang="ja-JP" sz="800" dirty="0">
                <a:solidFill>
                  <a:srgbClr val="D99694"/>
                </a:solidFill>
              </a:rPr>
              <a:t>×</a:t>
            </a:r>
            <a:r>
              <a:rPr lang="ja-JP" altLang="en-US" sz="800" dirty="0">
                <a:solidFill>
                  <a:srgbClr val="D99694"/>
                </a:solidFill>
              </a:rPr>
              <a:t>〇箇所</a:t>
            </a:r>
            <a:endParaRPr lang="en-US" altLang="ja-JP" sz="800" dirty="0">
              <a:solidFill>
                <a:srgbClr val="D99694"/>
              </a:solidFill>
            </a:endParaRPr>
          </a:p>
          <a:p>
            <a:pPr lvl="0"/>
            <a:r>
              <a:rPr lang="ja-JP" altLang="en-US" sz="800" dirty="0">
                <a:solidFill>
                  <a:srgbClr val="D99694"/>
                </a:solidFill>
              </a:rPr>
              <a:t>　</a:t>
            </a:r>
            <a:endParaRPr lang="en-US" altLang="ja-JP" sz="800" dirty="0">
              <a:solidFill>
                <a:srgbClr val="D99694"/>
              </a:solidFill>
            </a:endParaRPr>
          </a:p>
          <a:p>
            <a:pPr lvl="0"/>
            <a:endParaRPr lang="en-US" altLang="ja-JP" sz="800" dirty="0">
              <a:solidFill>
                <a:srgbClr val="D99694"/>
              </a:solidFill>
            </a:endParaRPr>
          </a:p>
          <a:p>
            <a:pPr lvl="0"/>
            <a:endParaRPr lang="en-US" altLang="ja-JP" sz="800" dirty="0">
              <a:solidFill>
                <a:srgbClr val="D99694"/>
              </a:solidFill>
            </a:endParaRPr>
          </a:p>
          <a:p>
            <a:pPr lvl="0"/>
            <a:r>
              <a:rPr lang="ja-JP" altLang="en-US" sz="800" dirty="0">
                <a:solidFill>
                  <a:srgbClr val="D99694"/>
                </a:solidFill>
              </a:rPr>
              <a:t>　</a:t>
            </a:r>
            <a:endParaRPr lang="en-US" altLang="ja-JP" sz="800" dirty="0">
              <a:solidFill>
                <a:srgbClr val="D99694"/>
              </a:solidFill>
            </a:endParaRPr>
          </a:p>
          <a:p>
            <a:pPr lvl="0"/>
            <a:r>
              <a:rPr lang="ja-JP" altLang="en-US" sz="800" dirty="0">
                <a:solidFill>
                  <a:srgbClr val="D99694"/>
                </a:solidFill>
              </a:rPr>
              <a:t>　　　　　　　　　　　　合計〇〇円</a:t>
            </a:r>
          </a:p>
        </p:txBody>
      </p:sp>
      <p:sp>
        <p:nvSpPr>
          <p:cNvPr id="13" name="正方形/長方形 12"/>
          <p:cNvSpPr/>
          <p:nvPr/>
        </p:nvSpPr>
        <p:spPr>
          <a:xfrm>
            <a:off x="5741129" y="715829"/>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D99694"/>
                </a:solidFill>
              </a:rPr>
              <a:t>◆諸謝金</a:t>
            </a:r>
            <a:endParaRPr lang="en-US" altLang="ja-JP" sz="800" u="sng" dirty="0">
              <a:solidFill>
                <a:srgbClr val="D99694"/>
              </a:solidFill>
            </a:endParaRPr>
          </a:p>
          <a:p>
            <a:r>
              <a:rPr lang="ja-JP" altLang="en-US" sz="800" dirty="0">
                <a:solidFill>
                  <a:srgbClr val="D99694"/>
                </a:solidFill>
              </a:rPr>
              <a:t>・企画推進委員会謝金</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・ﾌﾟﾛｸﾞﾗﾑ開発分科会</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a:t>
            </a:r>
            <a:br>
              <a:rPr lang="en-US" altLang="ja-JP" sz="800" dirty="0">
                <a:solidFill>
                  <a:srgbClr val="D99694"/>
                </a:solidFill>
              </a:rPr>
            </a:br>
            <a:r>
              <a:rPr lang="ja-JP" altLang="en-US" sz="800" dirty="0">
                <a:solidFill>
                  <a:srgbClr val="D99694"/>
                </a:solidFill>
              </a:rPr>
              <a:t>　　　　　〇千円</a:t>
            </a:r>
            <a:r>
              <a:rPr lang="en-US" altLang="ja-JP" sz="800" dirty="0">
                <a:solidFill>
                  <a:srgbClr val="D99694"/>
                </a:solidFill>
              </a:rPr>
              <a:t>×</a:t>
            </a:r>
            <a:r>
              <a:rPr lang="ja-JP" altLang="en-US" sz="800" dirty="0">
                <a:solidFill>
                  <a:srgbClr val="D99694"/>
                </a:solidFill>
              </a:rPr>
              <a:t>〇人</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a:t>
            </a:r>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p:txBody>
      </p:sp>
      <p:sp>
        <p:nvSpPr>
          <p:cNvPr id="14" name="正方形/長方形 13"/>
          <p:cNvSpPr/>
          <p:nvPr/>
        </p:nvSpPr>
        <p:spPr>
          <a:xfrm>
            <a:off x="5741129"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◆消耗品費</a:t>
            </a:r>
            <a:endParaRPr kumimoji="1" lang="en-US" altLang="ja-JP" sz="800" u="sng" dirty="0">
              <a:solidFill>
                <a:srgbClr val="D99694"/>
              </a:solidFill>
            </a:endParaRPr>
          </a:p>
          <a:p>
            <a:r>
              <a:rPr kumimoji="1" lang="ja-JP" altLang="en-US" sz="800" dirty="0">
                <a:solidFill>
                  <a:srgbClr val="D99694"/>
                </a:solidFill>
              </a:rPr>
              <a:t>・ﾎﾞｰﾙﾍﾟﾝ</a:t>
            </a:r>
            <a:r>
              <a:rPr lang="ja-JP" altLang="en-US" sz="800" dirty="0">
                <a:solidFill>
                  <a:srgbClr val="D99694"/>
                </a:solidFill>
              </a:rPr>
              <a:t>　　　〇百円</a:t>
            </a:r>
            <a:r>
              <a:rPr lang="en-US" altLang="ja-JP" sz="800" dirty="0">
                <a:solidFill>
                  <a:srgbClr val="D99694"/>
                </a:solidFill>
              </a:rPr>
              <a:t>×</a:t>
            </a:r>
            <a:r>
              <a:rPr lang="ja-JP" altLang="en-US" sz="800" dirty="0">
                <a:solidFill>
                  <a:srgbClr val="D99694"/>
                </a:solidFill>
              </a:rPr>
              <a:t>〇本</a:t>
            </a:r>
            <a:endParaRPr lang="en-US" altLang="ja-JP" sz="800" dirty="0">
              <a:solidFill>
                <a:srgbClr val="D99694"/>
              </a:solidFill>
            </a:endParaRPr>
          </a:p>
          <a:p>
            <a:r>
              <a:rPr kumimoji="1" lang="ja-JP" altLang="en-US" sz="800" dirty="0">
                <a:solidFill>
                  <a:srgbClr val="D99694"/>
                </a:solidFill>
              </a:rPr>
              <a:t>・ﾊｰﾄﾞﾌｧｲﾙ　〇千円</a:t>
            </a:r>
            <a:r>
              <a:rPr kumimoji="1" lang="en-US" altLang="ja-JP" sz="800" dirty="0">
                <a:solidFill>
                  <a:srgbClr val="D99694"/>
                </a:solidFill>
              </a:rPr>
              <a:t>×</a:t>
            </a:r>
            <a:r>
              <a:rPr kumimoji="1" lang="ja-JP" altLang="en-US" sz="800" dirty="0">
                <a:solidFill>
                  <a:srgbClr val="D99694"/>
                </a:solidFill>
              </a:rPr>
              <a:t>〇冊</a:t>
            </a:r>
            <a:endParaRPr kumimoji="1" lang="en-US" altLang="ja-JP" sz="800" dirty="0">
              <a:solidFill>
                <a:srgbClr val="D99694"/>
              </a:solidFill>
            </a:endParaRPr>
          </a:p>
          <a:p>
            <a:r>
              <a:rPr kumimoji="1" lang="ja-JP" altLang="en-US" sz="800" dirty="0">
                <a:solidFill>
                  <a:srgbClr val="D99694"/>
                </a:solidFill>
              </a:rPr>
              <a:t>・</a:t>
            </a:r>
            <a:endParaRPr kumimoji="1" lang="en-US" altLang="ja-JP" sz="800" dirty="0">
              <a:solidFill>
                <a:srgbClr val="D99694"/>
              </a:solidFill>
            </a:endParaRPr>
          </a:p>
          <a:p>
            <a:r>
              <a:rPr lang="ja-JP" altLang="en-US" sz="800" dirty="0">
                <a:solidFill>
                  <a:srgbClr val="D99694"/>
                </a:solidFill>
              </a:rPr>
              <a:t>・</a:t>
            </a:r>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kumimoji="1"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kumimoji="1" lang="ja-JP" altLang="en-US" sz="800" dirty="0">
                <a:solidFill>
                  <a:srgbClr val="D99694"/>
                </a:solidFill>
              </a:rPr>
              <a:t>　　　　　　　　　　　　合計〇〇円　　　　　</a:t>
            </a:r>
          </a:p>
        </p:txBody>
      </p:sp>
      <p:sp>
        <p:nvSpPr>
          <p:cNvPr id="15" name="正方形/長方形 14"/>
          <p:cNvSpPr/>
          <p:nvPr/>
        </p:nvSpPr>
        <p:spPr>
          <a:xfrm>
            <a:off x="5741129" y="4813127"/>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D99694"/>
                </a:solidFill>
              </a:rPr>
              <a:t>◆雑役務費</a:t>
            </a:r>
            <a:endParaRPr lang="en-US" altLang="ja-JP" sz="800" u="sng" dirty="0">
              <a:solidFill>
                <a:srgbClr val="D99694"/>
              </a:solidFill>
            </a:endParaRPr>
          </a:p>
          <a:p>
            <a:pPr lvl="0"/>
            <a:r>
              <a:rPr lang="ja-JP" altLang="en-US" sz="800" dirty="0">
                <a:solidFill>
                  <a:srgbClr val="D99694"/>
                </a:solidFill>
              </a:rPr>
              <a:t>・</a:t>
            </a:r>
            <a:r>
              <a:rPr lang="en-US" altLang="ja-JP" sz="800" dirty="0">
                <a:solidFill>
                  <a:srgbClr val="D99694"/>
                </a:solidFill>
              </a:rPr>
              <a:t>Web</a:t>
            </a:r>
            <a:r>
              <a:rPr lang="ja-JP" altLang="en-US" sz="800" dirty="0">
                <a:solidFill>
                  <a:srgbClr val="D99694"/>
                </a:solidFill>
              </a:rPr>
              <a:t>ｻｲﾄ構築　　〇〇〇円</a:t>
            </a:r>
            <a:endParaRPr lang="en-US" altLang="ja-JP" sz="800" dirty="0">
              <a:solidFill>
                <a:srgbClr val="D99694"/>
              </a:solidFill>
            </a:endParaRPr>
          </a:p>
          <a:p>
            <a:pPr lvl="0"/>
            <a:r>
              <a:rPr lang="ja-JP" altLang="en-US" sz="800" dirty="0">
                <a:solidFill>
                  <a:srgbClr val="D99694"/>
                </a:solidFill>
              </a:rPr>
              <a:t>・報告書印刷費　 　〇〇〇円</a:t>
            </a:r>
            <a:endParaRPr lang="en-US" altLang="ja-JP" sz="800" dirty="0">
              <a:solidFill>
                <a:srgbClr val="D99694"/>
              </a:solidFill>
            </a:endParaRPr>
          </a:p>
          <a:p>
            <a:pPr lvl="0"/>
            <a:r>
              <a:rPr lang="ja-JP" altLang="en-US" sz="800" dirty="0">
                <a:solidFill>
                  <a:srgbClr val="D99694"/>
                </a:solidFill>
              </a:rPr>
              <a:t>・事務職員派遣　　</a:t>
            </a:r>
            <a:endParaRPr lang="en-US" altLang="ja-JP" sz="800" dirty="0">
              <a:solidFill>
                <a:srgbClr val="D99694"/>
              </a:solidFill>
            </a:endParaRPr>
          </a:p>
          <a:p>
            <a:pPr lvl="0"/>
            <a:r>
              <a:rPr lang="ja-JP" altLang="en-US" sz="800" dirty="0">
                <a:solidFill>
                  <a:srgbClr val="D99694"/>
                </a:solidFill>
              </a:rPr>
              <a:t>　　　　〇〇〇円</a:t>
            </a:r>
            <a:r>
              <a:rPr lang="en-US" altLang="ja-JP" sz="800" dirty="0">
                <a:solidFill>
                  <a:srgbClr val="D99694"/>
                </a:solidFill>
              </a:rPr>
              <a:t>×20</a:t>
            </a:r>
            <a:r>
              <a:rPr lang="ja-JP" altLang="en-US" sz="800" dirty="0">
                <a:solidFill>
                  <a:srgbClr val="D99694"/>
                </a:solidFill>
              </a:rPr>
              <a:t>日</a:t>
            </a:r>
            <a:r>
              <a:rPr lang="en-US" altLang="ja-JP" sz="800" dirty="0">
                <a:solidFill>
                  <a:srgbClr val="D99694"/>
                </a:solidFill>
              </a:rPr>
              <a:t>×</a:t>
            </a:r>
            <a:r>
              <a:rPr lang="ja-JP" altLang="en-US" sz="800" dirty="0">
                <a:solidFill>
                  <a:srgbClr val="D99694"/>
                </a:solidFill>
              </a:rPr>
              <a:t>〇月</a:t>
            </a:r>
            <a:endParaRPr lang="en-US" altLang="ja-JP" sz="800" dirty="0">
              <a:solidFill>
                <a:srgbClr val="D99694"/>
              </a:solidFill>
            </a:endParaRPr>
          </a:p>
        </p:txBody>
      </p:sp>
      <p:sp>
        <p:nvSpPr>
          <p:cNvPr id="16" name="正方形/長方形 15"/>
          <p:cNvSpPr/>
          <p:nvPr/>
        </p:nvSpPr>
        <p:spPr>
          <a:xfrm>
            <a:off x="7809850" y="715829"/>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D99694"/>
                </a:solidFill>
              </a:rPr>
              <a:t>◆旅費</a:t>
            </a:r>
            <a:endParaRPr lang="en-US" altLang="ja-JP" sz="800" u="sng" dirty="0">
              <a:solidFill>
                <a:srgbClr val="D99694"/>
              </a:solidFill>
            </a:endParaRPr>
          </a:p>
          <a:p>
            <a:r>
              <a:rPr lang="ja-JP" altLang="en-US" sz="800" dirty="0">
                <a:solidFill>
                  <a:srgbClr val="D99694"/>
                </a:solidFill>
              </a:rPr>
              <a:t>・企画推進委員会実施旅費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・ﾌﾟﾛｸﾞﾗﾑ開発分科会旅費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r>
              <a:rPr lang="ja-JP" altLang="en-US" sz="800" dirty="0">
                <a:solidFill>
                  <a:srgbClr val="D99694"/>
                </a:solidFill>
              </a:rPr>
              <a:t>・実証講座分科会旅費</a:t>
            </a:r>
            <a:br>
              <a:rPr lang="en-US" altLang="ja-JP" sz="800" dirty="0">
                <a:solidFill>
                  <a:srgbClr val="D99694"/>
                </a:solidFill>
              </a:rPr>
            </a:br>
            <a:r>
              <a:rPr lang="ja-JP" altLang="en-US" sz="800" dirty="0">
                <a:solidFill>
                  <a:srgbClr val="D99694"/>
                </a:solidFill>
              </a:rPr>
              <a:t>　　　　　　　　〇〇千円</a:t>
            </a:r>
            <a:r>
              <a:rPr lang="en-US" altLang="ja-JP" sz="800" dirty="0">
                <a:solidFill>
                  <a:srgbClr val="D99694"/>
                </a:solidFill>
              </a:rPr>
              <a:t>×</a:t>
            </a:r>
            <a:r>
              <a:rPr lang="ja-JP" altLang="en-US" sz="800" dirty="0">
                <a:solidFill>
                  <a:srgbClr val="D99694"/>
                </a:solidFill>
              </a:rPr>
              <a:t>〇回</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合計〇〇〇円</a:t>
            </a:r>
            <a:endParaRPr lang="en-US" altLang="ja-JP" sz="800" dirty="0">
              <a:solidFill>
                <a:srgbClr val="D99694"/>
              </a:solidFill>
            </a:endParaRPr>
          </a:p>
          <a:p>
            <a:endParaRPr lang="ja-JP" altLang="en-US" sz="800" u="sng" dirty="0">
              <a:solidFill>
                <a:srgbClr val="118BB2"/>
              </a:solidFill>
            </a:endParaRPr>
          </a:p>
        </p:txBody>
      </p:sp>
      <p:sp>
        <p:nvSpPr>
          <p:cNvPr id="17" name="正方形/長方形 16"/>
          <p:cNvSpPr/>
          <p:nvPr/>
        </p:nvSpPr>
        <p:spPr>
          <a:xfrm>
            <a:off x="7809850" y="2760994"/>
            <a:ext cx="1980000" cy="1980000"/>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◆会議費</a:t>
            </a:r>
            <a:endParaRPr kumimoji="1" lang="en-US" altLang="ja-JP" sz="800" u="sng" dirty="0">
              <a:solidFill>
                <a:srgbClr val="D99694"/>
              </a:solidFill>
            </a:endParaRPr>
          </a:p>
          <a:p>
            <a:r>
              <a:rPr lang="ja-JP" altLang="en-US" sz="800" dirty="0">
                <a:solidFill>
                  <a:srgbClr val="D99694"/>
                </a:solidFill>
              </a:rPr>
              <a:t>・企画推進委員会お茶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　　　　　　　</a:t>
            </a:r>
            <a:endParaRPr lang="en-US" altLang="ja-JP" sz="800" dirty="0">
              <a:solidFill>
                <a:srgbClr val="D99694"/>
              </a:solidFill>
            </a:endParaRPr>
          </a:p>
          <a:p>
            <a:r>
              <a:rPr lang="ja-JP" altLang="en-US" sz="800" dirty="0">
                <a:solidFill>
                  <a:srgbClr val="D99694"/>
                </a:solidFill>
              </a:rPr>
              <a:t>・ﾌﾟﾛｸﾞﾗﾑ開発分科会お茶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a:t>
            </a:r>
            <a:endParaRPr lang="en-US" altLang="ja-JP" sz="800" dirty="0">
              <a:solidFill>
                <a:srgbClr val="D99694"/>
              </a:solidFill>
            </a:endParaRPr>
          </a:p>
          <a:p>
            <a:r>
              <a:rPr lang="ja-JP" altLang="en-US" sz="800" dirty="0">
                <a:solidFill>
                  <a:srgbClr val="D99694"/>
                </a:solidFill>
              </a:rPr>
              <a:t>・実証講座分科会お茶</a:t>
            </a:r>
            <a:br>
              <a:rPr lang="en-US" altLang="ja-JP" sz="800" dirty="0">
                <a:solidFill>
                  <a:srgbClr val="D99694"/>
                </a:solidFill>
              </a:rPr>
            </a:br>
            <a:r>
              <a:rPr lang="ja-JP" altLang="en-US" sz="800" dirty="0">
                <a:solidFill>
                  <a:srgbClr val="D99694"/>
                </a:solidFill>
              </a:rPr>
              <a:t>　　　　　　　　　</a:t>
            </a:r>
            <a:r>
              <a:rPr lang="en-US" altLang="ja-JP" sz="800" dirty="0">
                <a:solidFill>
                  <a:srgbClr val="D99694"/>
                </a:solidFill>
              </a:rPr>
              <a:t>150</a:t>
            </a:r>
            <a:r>
              <a:rPr lang="ja-JP" altLang="en-US" sz="800" dirty="0">
                <a:solidFill>
                  <a:srgbClr val="D99694"/>
                </a:solidFill>
              </a:rPr>
              <a:t>円</a:t>
            </a:r>
            <a:r>
              <a:rPr lang="en-US" altLang="ja-JP" sz="800" dirty="0">
                <a:solidFill>
                  <a:srgbClr val="D99694"/>
                </a:solidFill>
              </a:rPr>
              <a:t>×</a:t>
            </a:r>
            <a:r>
              <a:rPr lang="ja-JP" altLang="en-US" sz="800" dirty="0">
                <a:solidFill>
                  <a:srgbClr val="D99694"/>
                </a:solidFill>
              </a:rPr>
              <a:t>〇人</a:t>
            </a:r>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a:t>
            </a:r>
            <a:endParaRPr lang="en-US" altLang="ja-JP" sz="800" dirty="0">
              <a:solidFill>
                <a:srgbClr val="D99694"/>
              </a:solidFill>
            </a:endParaRPr>
          </a:p>
          <a:p>
            <a:endParaRPr lang="en-US" altLang="ja-JP" sz="800" dirty="0">
              <a:solidFill>
                <a:srgbClr val="D99694"/>
              </a:solidFill>
            </a:endParaRPr>
          </a:p>
          <a:p>
            <a:r>
              <a:rPr lang="ja-JP" altLang="en-US" sz="800" dirty="0">
                <a:solidFill>
                  <a:srgbClr val="D99694"/>
                </a:solidFill>
              </a:rPr>
              <a:t>　　　　　　　　　　　　合計〇〇円</a:t>
            </a:r>
            <a:endParaRPr lang="en-US" altLang="ja-JP" sz="800" dirty="0">
              <a:solidFill>
                <a:srgbClr val="D99694"/>
              </a:solidFill>
            </a:endParaRPr>
          </a:p>
          <a:p>
            <a:endParaRPr kumimoji="1" lang="ja-JP" altLang="en-US" sz="800" u="sng" dirty="0">
              <a:solidFill>
                <a:srgbClr val="118BB2"/>
              </a:solidFill>
            </a:endParaRPr>
          </a:p>
        </p:txBody>
      </p:sp>
      <p:sp>
        <p:nvSpPr>
          <p:cNvPr id="18" name="正方形/長方形 17"/>
          <p:cNvSpPr/>
          <p:nvPr/>
        </p:nvSpPr>
        <p:spPr>
          <a:xfrm>
            <a:off x="7809850" y="4813127"/>
            <a:ext cx="1980000" cy="1980000"/>
          </a:xfrm>
          <a:prstGeom prst="rect">
            <a:avLst/>
          </a:prstGeom>
          <a:noFill/>
          <a:ln w="28575">
            <a:solidFill>
              <a:schemeClr val="accent1">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1">
                    <a:lumMod val="60000"/>
                    <a:lumOff val="40000"/>
                  </a:schemeClr>
                </a:solidFill>
              </a:rPr>
              <a:t>◆再委託費</a:t>
            </a:r>
          </a:p>
        </p:txBody>
      </p:sp>
      <p:sp>
        <p:nvSpPr>
          <p:cNvPr id="20" name="正方形/長方形 19"/>
          <p:cNvSpPr/>
          <p:nvPr/>
        </p:nvSpPr>
        <p:spPr>
          <a:xfrm>
            <a:off x="3686263" y="6093295"/>
            <a:ext cx="1980000" cy="699831"/>
          </a:xfrm>
          <a:prstGeom prst="rect">
            <a:avLst/>
          </a:prstGeom>
          <a:noFill/>
          <a:ln w="28575">
            <a:solidFill>
              <a:srgbClr val="D9969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D99694"/>
                </a:solidFill>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a:t>
            </a:r>
            <a:r>
              <a:rPr lang="ja-JP" altLang="en-US" sz="1100" dirty="0">
                <a:solidFill>
                  <a:srgbClr val="FFC000"/>
                </a:solidFill>
              </a:rPr>
              <a:t>した</a:t>
            </a:r>
            <a:r>
              <a:rPr kumimoji="1" lang="ja-JP" altLang="en-US" sz="1100" dirty="0">
                <a:solidFill>
                  <a:srgbClr val="FFC000"/>
                </a:solidFill>
              </a:rPr>
              <a:t>全ての年度分を各年度毎に作成してください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2E43BC71-58BD-C1A0-8519-DCD52A5AC5E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9B4325F4-D3F6-8E86-3F69-32FFDC9D46DA}"/>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B39F8EAA-D722-134F-22A9-98FFE553FE71}"/>
                </a:ext>
              </a:extLst>
            </p:cNvPr>
            <p:cNvSpPr txBox="1"/>
            <p:nvPr/>
          </p:nvSpPr>
          <p:spPr>
            <a:xfrm>
              <a:off x="440939" y="11654"/>
              <a:ext cx="9186279"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15</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Tree>
    <p:extLst>
      <p:ext uri="{BB962C8B-B14F-4D97-AF65-F5344CB8AC3E}">
        <p14:creationId xmlns:p14="http://schemas.microsoft.com/office/powerpoint/2010/main" val="39357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754326"/>
          </a:xfrm>
          <a:prstGeom prst="rect">
            <a:avLst/>
          </a:prstGeom>
          <a:noFill/>
          <a:ln>
            <a:solidFill>
              <a:srgbClr val="D99694"/>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16</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16</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全体で原則</a:t>
            </a:r>
            <a:r>
              <a:rPr lang="en-US" altLang="ja-JP" sz="1200">
                <a:solidFill>
                  <a:srgbClr val="FFC000"/>
                </a:solidFill>
                <a:latin typeface="+mn-ea"/>
              </a:rPr>
              <a:t>19</a:t>
            </a:r>
            <a:r>
              <a:rPr lang="ja-JP" altLang="en-US" sz="1200">
                <a:solidFill>
                  <a:srgbClr val="FFC000"/>
                </a:solidFill>
                <a:latin typeface="+mn-ea"/>
              </a:rPr>
              <a:t>枚</a:t>
            </a:r>
            <a:r>
              <a:rPr lang="ja-JP" altLang="en-US" sz="1200" dirty="0">
                <a:solidFill>
                  <a:srgbClr val="FFC000"/>
                </a:solidFill>
                <a:latin typeface="+mn-ea"/>
              </a:rPr>
              <a:t>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 </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2" name="グループ化 1">
            <a:extLst>
              <a:ext uri="{FF2B5EF4-FFF2-40B4-BE49-F238E27FC236}">
                <a16:creationId xmlns:a16="http://schemas.microsoft.com/office/drawing/2014/main" id="{72EE9DE3-B5EB-0E9E-CEEF-B4B8F0866E03}"/>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6D58ED83-D985-85F9-552E-17D5E630B8E0}"/>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2724FFA5-149B-32C1-C0AE-26221333E709}"/>
                </a:ext>
              </a:extLst>
            </p:cNvPr>
            <p:cNvSpPr txBox="1"/>
            <p:nvPr/>
          </p:nvSpPr>
          <p:spPr>
            <a:xfrm>
              <a:off x="440939" y="11654"/>
              <a:ext cx="9186279"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16</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2212460882"/>
              </p:ext>
            </p:extLst>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a:txBody>
                    <a:bodyPr/>
                    <a:lstStyle/>
                    <a:p>
                      <a:pPr algn="ctr"/>
                      <a:r>
                        <a:rPr kumimoji="1" lang="ja-JP" altLang="en-US" sz="1400" dirty="0"/>
                        <a:t>役割・協力事項</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a:txBody>
                    <a:bodyPr/>
                    <a:lstStyle/>
                    <a:p>
                      <a:pPr algn="ctr"/>
                      <a:r>
                        <a:rPr kumimoji="1" lang="ja-JP" altLang="en-US" sz="1400" dirty="0"/>
                        <a:t>内諾</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281825694"/>
              </p:ext>
            </p:extLst>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a:txBody>
                    <a:bodyPr/>
                    <a:lstStyle/>
                    <a:p>
                      <a:pPr algn="ctr"/>
                      <a:r>
                        <a:rPr kumimoji="1" lang="ja-JP" altLang="en-US" sz="1400" dirty="0"/>
                        <a:t>役割・協力事項</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tc>
                  <a:txBody>
                    <a:bodyPr/>
                    <a:lstStyle/>
                    <a:p>
                      <a:pPr algn="ctr"/>
                      <a:r>
                        <a:rPr kumimoji="1" lang="ja-JP" altLang="en-US" sz="1400" dirty="0"/>
                        <a:t>内諾</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D99694"/>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073B4C"/>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 name="グループ化 1">
            <a:extLst>
              <a:ext uri="{FF2B5EF4-FFF2-40B4-BE49-F238E27FC236}">
                <a16:creationId xmlns:a16="http://schemas.microsoft.com/office/drawing/2014/main" id="{33E22675-89B9-6015-C569-B6F568406225}"/>
              </a:ext>
            </a:extLst>
          </p:cNvPr>
          <p:cNvGrpSpPr/>
          <p:nvPr/>
        </p:nvGrpSpPr>
        <p:grpSpPr>
          <a:xfrm>
            <a:off x="0" y="0"/>
            <a:ext cx="9912302" cy="355076"/>
            <a:chOff x="-6302" y="-27384"/>
            <a:chExt cx="9912302" cy="355076"/>
          </a:xfrm>
          <a:solidFill>
            <a:srgbClr val="C00000"/>
          </a:solidFill>
        </p:grpSpPr>
        <p:sp>
          <p:nvSpPr>
            <p:cNvPr id="3" name="正方形/長方形 2">
              <a:extLst>
                <a:ext uri="{FF2B5EF4-FFF2-40B4-BE49-F238E27FC236}">
                  <a16:creationId xmlns:a16="http://schemas.microsoft.com/office/drawing/2014/main" id="{EF305FBD-5638-6A14-C7B7-DD528D4CB4E2}"/>
                </a:ext>
              </a:extLst>
            </p:cNvPr>
            <p:cNvSpPr/>
            <p:nvPr/>
          </p:nvSpPr>
          <p:spPr>
            <a:xfrm>
              <a:off x="-6302" y="-27384"/>
              <a:ext cx="9912302" cy="3550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AAC5445-07E3-580C-DA7D-A892278BE817}"/>
                </a:ext>
              </a:extLst>
            </p:cNvPr>
            <p:cNvSpPr txBox="1"/>
            <p:nvPr/>
          </p:nvSpPr>
          <p:spPr>
            <a:xfrm>
              <a:off x="452634" y="21510"/>
              <a:ext cx="9174584" cy="276999"/>
            </a:xfrm>
            <a:prstGeom prst="rect">
              <a:avLst/>
            </a:prstGeom>
            <a:grp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2</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E84C6B78-4E8F-4F87-AEB4-89AA47791D4F}"/>
              </a:ext>
            </a:extLst>
          </p:cNvPr>
          <p:cNvSpPr txBox="1"/>
          <p:nvPr/>
        </p:nvSpPr>
        <p:spPr>
          <a:xfrm>
            <a:off x="819505" y="-3297"/>
            <a:ext cx="8324715" cy="338554"/>
          </a:xfrm>
          <a:prstGeom prst="rect">
            <a:avLst/>
          </a:prstGeom>
          <a:noFill/>
        </p:spPr>
        <p:txBody>
          <a:bodyPr wrap="none" rtlCol="0">
            <a:spAutoFit/>
          </a:bodyPr>
          <a:lstStyle/>
          <a:p>
            <a:pPr algn="ctr"/>
            <a:r>
              <a:rPr lang="ja-JP" altLang="en-US" sz="1600" spc="-120" dirty="0">
                <a:solidFill>
                  <a:schemeClr val="bg1"/>
                </a:solidFill>
                <a:latin typeface="+mj-ea"/>
                <a:ea typeface="+mj-ea"/>
              </a:rPr>
              <a:t>令和○</a:t>
            </a:r>
            <a:r>
              <a:rPr kumimoji="1" lang="ja-JP" altLang="en-US" sz="1600" spc="-120" dirty="0">
                <a:solidFill>
                  <a:schemeClr val="bg1"/>
                </a:solidFill>
                <a:latin typeface="+mj-ea"/>
                <a:ea typeface="+mj-ea"/>
              </a:rPr>
              <a:t>年度「専修学校リカレント教育総合推進プロジェクト」企画提案書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リスタートプログラム</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7DF22854-5471-4D76-A61C-50AF16AABE74}" type="slidenum">
              <a:rPr kumimoji="1" lang="en-US" altLang="ja-JP" sz="1100" spc="-120" smtClean="0">
                <a:solidFill>
                  <a:schemeClr val="bg1"/>
                </a:solidFill>
                <a:latin typeface="+mj-ea"/>
                <a:ea typeface="+mj-ea"/>
              </a:rPr>
              <a:t>3</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nvGrpSpPr>
          <p:cNvPr id="8" name="グループ化 7">
            <a:extLst>
              <a:ext uri="{FF2B5EF4-FFF2-40B4-BE49-F238E27FC236}">
                <a16:creationId xmlns:a16="http://schemas.microsoft.com/office/drawing/2014/main" id="{03531BBD-40A0-5560-7209-5F8D713ADA74}"/>
              </a:ext>
            </a:extLst>
          </p:cNvPr>
          <p:cNvGrpSpPr/>
          <p:nvPr/>
        </p:nvGrpSpPr>
        <p:grpSpPr>
          <a:xfrm>
            <a:off x="0" y="0"/>
            <a:ext cx="9912302" cy="355076"/>
            <a:chOff x="-6302" y="-27384"/>
            <a:chExt cx="9912302" cy="355076"/>
          </a:xfrm>
        </p:grpSpPr>
        <p:sp>
          <p:nvSpPr>
            <p:cNvPr id="10" name="正方形/長方形 9">
              <a:extLst>
                <a:ext uri="{FF2B5EF4-FFF2-40B4-BE49-F238E27FC236}">
                  <a16:creationId xmlns:a16="http://schemas.microsoft.com/office/drawing/2014/main" id="{31CAA5D0-E37C-87A3-2979-54F4CEF8749C}"/>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B8C4F57B-FCC0-C96E-789C-3DFA33118177}"/>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3</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15" name="角丸四角形 22">
            <a:extLst>
              <a:ext uri="{FF2B5EF4-FFF2-40B4-BE49-F238E27FC236}">
                <a16:creationId xmlns:a16="http://schemas.microsoft.com/office/drawing/2014/main" id="{3867872F-1987-A730-E453-479445091C28}"/>
              </a:ext>
            </a:extLst>
          </p:cNvPr>
          <p:cNvSpPr/>
          <p:nvPr/>
        </p:nvSpPr>
        <p:spPr>
          <a:xfrm>
            <a:off x="172354" y="481636"/>
            <a:ext cx="3340486"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当該地域において取組を進める意義①</a:t>
            </a:r>
            <a:endParaRPr lang="zh-TW" altLang="en-US" sz="1400" dirty="0">
              <a:latin typeface="+mj-ea"/>
              <a:ea typeface="+mj-ea"/>
            </a:endParaRPr>
          </a:p>
        </p:txBody>
      </p:sp>
      <p:sp>
        <p:nvSpPr>
          <p:cNvPr id="16" name="正方形/長方形 15">
            <a:extLst>
              <a:ext uri="{FF2B5EF4-FFF2-40B4-BE49-F238E27FC236}">
                <a16:creationId xmlns:a16="http://schemas.microsoft.com/office/drawing/2014/main" id="{8B62E12B-198E-EF14-6E57-EDE87989F5D6}"/>
              </a:ext>
            </a:extLst>
          </p:cNvPr>
          <p:cNvSpPr/>
          <p:nvPr/>
        </p:nvSpPr>
        <p:spPr>
          <a:xfrm>
            <a:off x="172354" y="2124318"/>
            <a:ext cx="9561291" cy="4617050"/>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メイリオ" panose="020B0604030504040204" pitchFamily="50" charset="-128"/>
                <a:ea typeface="メイリオ" panose="020B0604030504040204" pitchFamily="50" charset="-128"/>
              </a:rPr>
              <a:t>▼様式自由（次頁と併せて２枚で上記項目を記載すること。）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▼当該地域での取組推進の必要性について記載すること。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indent="-360000"/>
            <a:r>
              <a:rPr lang="ja-JP" altLang="en-US" sz="1200" dirty="0">
                <a:solidFill>
                  <a:srgbClr val="FFC000"/>
                </a:solidFill>
                <a:latin typeface="メイリオ" panose="020B0604030504040204" pitchFamily="50" charset="-128"/>
                <a:ea typeface="メイリオ" panose="020B0604030504040204" pitchFamily="50" charset="-128"/>
              </a:rPr>
              <a:t>また、その際、当該地域における専修学校の外国人留学生の状況（在籍数やその傾向）など定量的なエビデンスなどを明確にすること。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▼さらに、地域の行政機関が策定する方針（</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）や地域の成長産業との関連性などを踏まえて説明すること。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地域の行政機関が策定する計画や方針の該当箇所の抜粋を記載する場合には、</a:t>
            </a:r>
            <a:r>
              <a:rPr lang="zh-TW" altLang="en-US" sz="1200" dirty="0">
                <a:solidFill>
                  <a:srgbClr val="FFC000"/>
                </a:solidFill>
                <a:latin typeface="メイリオ" panose="020B0604030504040204" pitchFamily="50" charset="-128"/>
                <a:ea typeface="メイリオ" panose="020B0604030504040204" pitchFamily="50" charset="-128"/>
              </a:rPr>
              <a:t>企画提案書</a:t>
            </a:r>
            <a:r>
              <a:rPr lang="ja-JP" altLang="en-US" sz="1200" dirty="0">
                <a:solidFill>
                  <a:srgbClr val="FFC000"/>
                </a:solidFill>
                <a:latin typeface="メイリオ" panose="020B0604030504040204" pitchFamily="50" charset="-128"/>
                <a:ea typeface="メイリオ" panose="020B0604030504040204" pitchFamily="50" charset="-128"/>
              </a:rPr>
              <a:t>最終頁を活用すること。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▼これまで同種の事業に取組んできた団体は、これまでの取組から得られた成果や新たな課題を明確にし、成果を向上する又は新たな課題に対応する取組であることを説明すること。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 name="正方形/長方形 1">
            <a:extLst>
              <a:ext uri="{FF2B5EF4-FFF2-40B4-BE49-F238E27FC236}">
                <a16:creationId xmlns:a16="http://schemas.microsoft.com/office/drawing/2014/main" id="{2CB36515-100A-383F-A6BF-7183B585B365}"/>
              </a:ext>
            </a:extLst>
          </p:cNvPr>
          <p:cNvSpPr/>
          <p:nvPr/>
        </p:nvSpPr>
        <p:spPr>
          <a:xfrm>
            <a:off x="445220" y="1031433"/>
            <a:ext cx="2756271" cy="406263"/>
          </a:xfrm>
          <a:prstGeom prst="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100" b="1" dirty="0">
                <a:latin typeface="メイリオ" panose="020B0604030504040204" pitchFamily="50" charset="-128"/>
                <a:ea typeface="メイリオ" panose="020B0604030504040204" pitchFamily="50" charset="-128"/>
              </a:rPr>
              <a:t>外国人留学生の受入れ等の推進に</a:t>
            </a:r>
            <a:endParaRPr kumimoji="1"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向けたターゲット国（地域）</a:t>
            </a:r>
          </a:p>
        </p:txBody>
      </p:sp>
      <p:sp>
        <p:nvSpPr>
          <p:cNvPr id="3" name="正方形/長方形 2">
            <a:extLst>
              <a:ext uri="{FF2B5EF4-FFF2-40B4-BE49-F238E27FC236}">
                <a16:creationId xmlns:a16="http://schemas.microsoft.com/office/drawing/2014/main" id="{0A61EB2B-BCD0-4589-F31C-B02D32AF4841}"/>
              </a:ext>
            </a:extLst>
          </p:cNvPr>
          <p:cNvSpPr/>
          <p:nvPr/>
        </p:nvSpPr>
        <p:spPr>
          <a:xfrm>
            <a:off x="3269121" y="1041697"/>
            <a:ext cx="1980000" cy="396000"/>
          </a:xfrm>
          <a:prstGeom prst="rect">
            <a:avLst/>
          </a:prstGeom>
          <a:solidFill>
            <a:schemeClr val="bg1"/>
          </a:solid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71E152E2-0DB3-3020-8922-62B0A1D17740}"/>
              </a:ext>
            </a:extLst>
          </p:cNvPr>
          <p:cNvSpPr/>
          <p:nvPr/>
        </p:nvSpPr>
        <p:spPr>
          <a:xfrm>
            <a:off x="5331266" y="1041697"/>
            <a:ext cx="1980000" cy="396000"/>
          </a:xfrm>
          <a:prstGeom prst="rect">
            <a:avLst/>
          </a:prstGeom>
          <a:solidFill>
            <a:schemeClr val="bg1"/>
          </a:solid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CE9192EE-D928-8242-2A42-769B70C4E7D3}"/>
              </a:ext>
            </a:extLst>
          </p:cNvPr>
          <p:cNvSpPr/>
          <p:nvPr/>
        </p:nvSpPr>
        <p:spPr>
          <a:xfrm>
            <a:off x="7378896" y="1041697"/>
            <a:ext cx="1980000" cy="396000"/>
          </a:xfrm>
          <a:prstGeom prst="rect">
            <a:avLst/>
          </a:prstGeom>
          <a:solidFill>
            <a:schemeClr val="bg1"/>
          </a:solid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ED2AA687-F2C1-9D51-A8E6-AB3A41C86CF7}"/>
              </a:ext>
            </a:extLst>
          </p:cNvPr>
          <p:cNvSpPr/>
          <p:nvPr/>
        </p:nvSpPr>
        <p:spPr>
          <a:xfrm>
            <a:off x="445220" y="1498898"/>
            <a:ext cx="2776848" cy="417934"/>
          </a:xfrm>
          <a:prstGeom prst="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100" b="1" dirty="0">
                <a:latin typeface="メイリオ" panose="020B0604030504040204" pitchFamily="50" charset="-128"/>
                <a:ea typeface="メイリオ" panose="020B0604030504040204" pitchFamily="50" charset="-128"/>
              </a:rPr>
              <a:t>外国人留学生</a:t>
            </a:r>
            <a:r>
              <a:rPr kumimoji="1" lang="ja-JP" altLang="en-US" sz="1100" b="1">
                <a:latin typeface="メイリオ" panose="020B0604030504040204" pitchFamily="50" charset="-128"/>
                <a:ea typeface="メイリオ" panose="020B0604030504040204" pitchFamily="50" charset="-128"/>
              </a:rPr>
              <a:t>の受入れ等の推進</a:t>
            </a:r>
            <a:r>
              <a:rPr kumimoji="1" lang="ja-JP" altLang="en-US" sz="1100" b="1" dirty="0">
                <a:latin typeface="メイリオ" panose="020B0604030504040204" pitchFamily="50" charset="-128"/>
                <a:ea typeface="メイリオ" panose="020B0604030504040204" pitchFamily="50" charset="-128"/>
              </a:rPr>
              <a:t>に</a:t>
            </a:r>
            <a:endParaRPr kumimoji="1"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向けたターゲット</a:t>
            </a:r>
            <a:r>
              <a:rPr lang="ja-JP" altLang="en-US" sz="1100" b="1" dirty="0">
                <a:latin typeface="メイリオ" panose="020B0604030504040204" pitchFamily="50" charset="-128"/>
                <a:ea typeface="メイリオ" panose="020B0604030504040204" pitchFamily="50" charset="-128"/>
              </a:rPr>
              <a:t>分野</a:t>
            </a:r>
            <a:endParaRPr kumimoji="1" lang="ja-JP" altLang="en-US" sz="1100" b="1"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162299BC-09F1-C737-238A-2469DF7C23CC}"/>
              </a:ext>
            </a:extLst>
          </p:cNvPr>
          <p:cNvSpPr/>
          <p:nvPr/>
        </p:nvSpPr>
        <p:spPr>
          <a:xfrm>
            <a:off x="3269121" y="1498897"/>
            <a:ext cx="1980000" cy="396000"/>
          </a:xfrm>
          <a:prstGeom prst="rect">
            <a:avLst/>
          </a:prstGeom>
          <a:solidFill>
            <a:schemeClr val="bg1"/>
          </a:solid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○○分野</a:t>
            </a:r>
            <a:endParaRPr kumimoji="1"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F3FBEA8C-8C17-0C1B-0090-24A851F19E01}"/>
              </a:ext>
            </a:extLst>
          </p:cNvPr>
          <p:cNvSpPr/>
          <p:nvPr/>
        </p:nvSpPr>
        <p:spPr>
          <a:xfrm>
            <a:off x="5331266" y="1496410"/>
            <a:ext cx="1980000" cy="396000"/>
          </a:xfrm>
          <a:prstGeom prst="rect">
            <a:avLst/>
          </a:prstGeom>
          <a:solidFill>
            <a:schemeClr val="bg1"/>
          </a:solid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○○分野</a:t>
            </a:r>
            <a:endParaRPr kumimoji="1"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E7030B25-809A-4A21-5C8F-3AE8B30FB149}"/>
              </a:ext>
            </a:extLst>
          </p:cNvPr>
          <p:cNvSpPr/>
          <p:nvPr/>
        </p:nvSpPr>
        <p:spPr>
          <a:xfrm>
            <a:off x="7378896" y="1498173"/>
            <a:ext cx="1980000" cy="396000"/>
          </a:xfrm>
          <a:prstGeom prst="rect">
            <a:avLst/>
          </a:prstGeom>
          <a:solidFill>
            <a:schemeClr val="bg1"/>
          </a:solid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○○分野</a:t>
            </a:r>
            <a:endParaRPr kumimoji="1" lang="ja-JP" altLang="en-US" sz="14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6">
            <a:extLst>
              <a:ext uri="{FF2B5EF4-FFF2-40B4-BE49-F238E27FC236}">
                <a16:creationId xmlns:a16="http://schemas.microsoft.com/office/drawing/2014/main" id="{21CA007C-090C-449F-4F11-2DB51285F5C3}"/>
              </a:ext>
            </a:extLst>
          </p:cNvPr>
          <p:cNvSpPr/>
          <p:nvPr/>
        </p:nvSpPr>
        <p:spPr>
          <a:xfrm>
            <a:off x="5235128" y="521733"/>
            <a:ext cx="4225652" cy="37487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900" dirty="0">
                <a:solidFill>
                  <a:srgbClr val="FFC000"/>
                </a:solidFill>
                <a:latin typeface="メイリオ" panose="020B0604030504040204" pitchFamily="50" charset="-128"/>
                <a:ea typeface="メイリオ" panose="020B0604030504040204" pitchFamily="50" charset="-128"/>
              </a:rPr>
              <a:t>※</a:t>
            </a:r>
            <a:r>
              <a:rPr lang="ja-JP" altLang="en-US" sz="900" dirty="0">
                <a:solidFill>
                  <a:srgbClr val="FFC000"/>
                </a:solidFill>
                <a:latin typeface="メイリオ" panose="020B0604030504040204" pitchFamily="50" charset="-128"/>
                <a:ea typeface="メイリオ" panose="020B0604030504040204" pitchFamily="50" charset="-128"/>
              </a:rPr>
              <a:t>戦略的受け入れのターゲット国（３か国まで）、並びにターゲット分野（３分野まで）を記載すること。</a:t>
            </a:r>
          </a:p>
        </p:txBody>
      </p:sp>
    </p:spTree>
    <p:extLst>
      <p:ext uri="{BB962C8B-B14F-4D97-AF65-F5344CB8AC3E}">
        <p14:creationId xmlns:p14="http://schemas.microsoft.com/office/powerpoint/2010/main" val="7493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4</a:t>
              </a:fld>
              <a:r>
                <a:rPr lang="en-US" altLang="ja-JP" sz="1200" spc="-120" dirty="0">
                  <a:solidFill>
                    <a:schemeClr val="bg1"/>
                  </a:solidFill>
                  <a:latin typeface="+mj-ea"/>
                  <a:ea typeface="+mj-ea"/>
                </a:rPr>
                <a:t>/17</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
        <p:nvSpPr>
          <p:cNvPr id="4" name="角丸四角形 22">
            <a:extLst>
              <a:ext uri="{FF2B5EF4-FFF2-40B4-BE49-F238E27FC236}">
                <a16:creationId xmlns:a16="http://schemas.microsoft.com/office/drawing/2014/main" id="{4F11FD2B-3187-A158-0D4D-94BD6AA25311}"/>
              </a:ext>
            </a:extLst>
          </p:cNvPr>
          <p:cNvSpPr/>
          <p:nvPr/>
        </p:nvSpPr>
        <p:spPr>
          <a:xfrm>
            <a:off x="172354" y="481636"/>
            <a:ext cx="3340486"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当該地域において取組を進める意義②</a:t>
            </a:r>
            <a:endParaRPr lang="zh-TW" altLang="en-US" sz="1400" dirty="0">
              <a:latin typeface="+mj-ea"/>
              <a:ea typeface="+mj-ea"/>
            </a:endParaRPr>
          </a:p>
        </p:txBody>
      </p:sp>
      <p:sp>
        <p:nvSpPr>
          <p:cNvPr id="7" name="正方形/長方形 6">
            <a:extLst>
              <a:ext uri="{FF2B5EF4-FFF2-40B4-BE49-F238E27FC236}">
                <a16:creationId xmlns:a16="http://schemas.microsoft.com/office/drawing/2014/main" id="{FE2E990E-98A1-0A2C-9014-B5E7F3D53F44}"/>
              </a:ext>
            </a:extLst>
          </p:cNvPr>
          <p:cNvSpPr/>
          <p:nvPr/>
        </p:nvSpPr>
        <p:spPr>
          <a:xfrm>
            <a:off x="172354" y="1052736"/>
            <a:ext cx="9561291" cy="5688632"/>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メイリオ" panose="020B0604030504040204" pitchFamily="50" charset="-128"/>
                <a:ea typeface="メイリオ" panose="020B0604030504040204" pitchFamily="50" charset="-128"/>
              </a:rPr>
              <a:t>▼様式自由（前項と併せて２枚で上記項目を記載すること。）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▼当該地域での取組推進の必要性について記載すること。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indent="-360000"/>
            <a:r>
              <a:rPr lang="ja-JP" altLang="en-US" sz="1200" dirty="0">
                <a:solidFill>
                  <a:srgbClr val="FFC000"/>
                </a:solidFill>
                <a:latin typeface="メイリオ" panose="020B0604030504040204" pitchFamily="50" charset="-128"/>
                <a:ea typeface="メイリオ" panose="020B0604030504040204" pitchFamily="50" charset="-128"/>
              </a:rPr>
              <a:t>また、その際、当該地域における専修学校の外国人留学生の状況（在籍数やその傾向）など定量的なエビデンスなどを明確にすること。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▼さらに、地域の行政機関が策定する方針（</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）や地域の成長産業との関連性などを踏まえて説明すること。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地域の行政機関が策定する計画や方針の該当箇所を抜粋を記載する場合には、</a:t>
            </a:r>
            <a:r>
              <a:rPr lang="zh-TW" altLang="en-US" sz="1200" dirty="0">
                <a:solidFill>
                  <a:srgbClr val="FFC000"/>
                </a:solidFill>
                <a:latin typeface="メイリオ" panose="020B0604030504040204" pitchFamily="50" charset="-128"/>
                <a:ea typeface="メイリオ" panose="020B0604030504040204" pitchFamily="50" charset="-128"/>
              </a:rPr>
              <a:t>企画提案書</a:t>
            </a:r>
            <a:r>
              <a:rPr lang="ja-JP" altLang="en-US" sz="1200" dirty="0">
                <a:solidFill>
                  <a:srgbClr val="FFC000"/>
                </a:solidFill>
                <a:latin typeface="メイリオ" panose="020B0604030504040204" pitchFamily="50" charset="-128"/>
                <a:ea typeface="メイリオ" panose="020B0604030504040204" pitchFamily="50" charset="-128"/>
              </a:rPr>
              <a:t>最終頁を活用すること。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▼これまで同種の事業に取組んできた団体は、これまでの取組から得られた成果や新たな課題を明確にし、成果を向上する又は新たな課題に対応する取組であることを説明すること。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370253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5</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4" name="角丸四角形 22">
            <a:extLst>
              <a:ext uri="{FF2B5EF4-FFF2-40B4-BE49-F238E27FC236}">
                <a16:creationId xmlns:a16="http://schemas.microsoft.com/office/drawing/2014/main" id="{2F6DF949-3A22-4AE6-30A7-899CCB5E1026}"/>
              </a:ext>
            </a:extLst>
          </p:cNvPr>
          <p:cNvSpPr/>
          <p:nvPr/>
        </p:nvSpPr>
        <p:spPr>
          <a:xfrm>
            <a:off x="172354" y="481636"/>
            <a:ext cx="2764422"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実施する取組の具体的内容①</a:t>
            </a:r>
            <a:endParaRPr lang="zh-TW" altLang="en-US" sz="1400" dirty="0">
              <a:latin typeface="+mj-ea"/>
              <a:ea typeface="+mj-ea"/>
            </a:endParaRPr>
          </a:p>
        </p:txBody>
      </p:sp>
      <p:sp>
        <p:nvSpPr>
          <p:cNvPr id="7" name="正方形/長方形 6">
            <a:extLst>
              <a:ext uri="{FF2B5EF4-FFF2-40B4-BE49-F238E27FC236}">
                <a16:creationId xmlns:a16="http://schemas.microsoft.com/office/drawing/2014/main" id="{EC8F35CC-B8D6-57B4-46DE-8AC7D44FD878}"/>
              </a:ext>
            </a:extLst>
          </p:cNvPr>
          <p:cNvSpPr/>
          <p:nvPr/>
        </p:nvSpPr>
        <p:spPr>
          <a:xfrm>
            <a:off x="172354" y="1052736"/>
            <a:ext cx="9561291" cy="5688632"/>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▼実施する段階（①入学前、②在学中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教育指導</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 、③在学中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在籍管理、生活支援サポート）、④就職・定着支援）を明確に記載し、本事業で実施する内容を具体的に記載すること。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　</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▼どのような課題にどのように対応し、何を（又はどのような状況になることを）目指すのかについて、具体的に記載すること。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▼留学生数の増加、留学生の就職率の向上や海外の教育機関等との提携協約の締結など定量的なＫＰＩ（</a:t>
            </a:r>
            <a:r>
              <a:rPr lang="en-US" altLang="ja-JP" sz="1200" dirty="0">
                <a:solidFill>
                  <a:srgbClr val="FFC000"/>
                </a:solidFill>
                <a:latin typeface="メイリオ" panose="020B0604030504040204" pitchFamily="50" charset="-128"/>
                <a:ea typeface="メイリオ" panose="020B0604030504040204" pitchFamily="50" charset="-128"/>
              </a:rPr>
              <a:t>Key Performance Indicator</a:t>
            </a:r>
            <a:r>
              <a:rPr lang="ja-JP" altLang="en-US" sz="1200" dirty="0">
                <a:solidFill>
                  <a:srgbClr val="FFC000"/>
                </a:solidFill>
                <a:latin typeface="メイリオ" panose="020B0604030504040204" pitchFamily="50" charset="-128"/>
                <a:ea typeface="メイリオ" panose="020B0604030504040204" pitchFamily="50" charset="-128"/>
              </a:rPr>
              <a:t>／成果指標又は重要業績指標）を定め、事業終了後の目指すべき指標を定めること。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200064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6</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4" name="角丸四角形 22">
            <a:extLst>
              <a:ext uri="{FF2B5EF4-FFF2-40B4-BE49-F238E27FC236}">
                <a16:creationId xmlns:a16="http://schemas.microsoft.com/office/drawing/2014/main" id="{2F6DF949-3A22-4AE6-30A7-899CCB5E1026}"/>
              </a:ext>
            </a:extLst>
          </p:cNvPr>
          <p:cNvSpPr/>
          <p:nvPr/>
        </p:nvSpPr>
        <p:spPr>
          <a:xfrm>
            <a:off x="172354" y="481636"/>
            <a:ext cx="2764422"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実施する取組の具体的内容②</a:t>
            </a:r>
            <a:endParaRPr lang="zh-TW" altLang="en-US" sz="1400" dirty="0">
              <a:latin typeface="+mj-ea"/>
              <a:ea typeface="+mj-ea"/>
            </a:endParaRPr>
          </a:p>
        </p:txBody>
      </p:sp>
      <p:sp>
        <p:nvSpPr>
          <p:cNvPr id="7" name="正方形/長方形 6">
            <a:extLst>
              <a:ext uri="{FF2B5EF4-FFF2-40B4-BE49-F238E27FC236}">
                <a16:creationId xmlns:a16="http://schemas.microsoft.com/office/drawing/2014/main" id="{EC8F35CC-B8D6-57B4-46DE-8AC7D44FD878}"/>
              </a:ext>
            </a:extLst>
          </p:cNvPr>
          <p:cNvSpPr/>
          <p:nvPr/>
        </p:nvSpPr>
        <p:spPr>
          <a:xfrm>
            <a:off x="172354" y="1052736"/>
            <a:ext cx="9561291" cy="5688632"/>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▼実施する段階（①入学前、②在学中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教育指導</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 、③在学中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在籍管理、生活支援サポート）、④就職・定着支援）を明確に記載し、本事業で実施する内容を具体的に記載すること。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　</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▼どのような課題にどのように対応し、何を（又はどのような状況になることを）目指すのかについて、具体的に記載すること。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▼留学生数の増加、留学生の就職率の向上や海外の教育機関等との提携協約の締結など定量的なＫＰＩ（</a:t>
            </a:r>
            <a:r>
              <a:rPr lang="en-US" altLang="ja-JP" sz="1200" dirty="0">
                <a:solidFill>
                  <a:srgbClr val="FFC000"/>
                </a:solidFill>
                <a:latin typeface="メイリオ" panose="020B0604030504040204" pitchFamily="50" charset="-128"/>
                <a:ea typeface="メイリオ" panose="020B0604030504040204" pitchFamily="50" charset="-128"/>
              </a:rPr>
              <a:t>Key Performance Indicator</a:t>
            </a:r>
            <a:r>
              <a:rPr lang="ja-JP" altLang="en-US" sz="1200" dirty="0">
                <a:solidFill>
                  <a:srgbClr val="FFC000"/>
                </a:solidFill>
                <a:latin typeface="メイリオ" panose="020B0604030504040204" pitchFamily="50" charset="-128"/>
                <a:ea typeface="メイリオ" panose="020B0604030504040204" pitchFamily="50" charset="-128"/>
              </a:rPr>
              <a:t>／成果指標又は重要業績指標）を定め、事業終了後の目指すべき指標を定めること。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323211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7</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4" name="角丸四角形 22">
            <a:extLst>
              <a:ext uri="{FF2B5EF4-FFF2-40B4-BE49-F238E27FC236}">
                <a16:creationId xmlns:a16="http://schemas.microsoft.com/office/drawing/2014/main" id="{2F6DF949-3A22-4AE6-30A7-899CCB5E1026}"/>
              </a:ext>
            </a:extLst>
          </p:cNvPr>
          <p:cNvSpPr/>
          <p:nvPr/>
        </p:nvSpPr>
        <p:spPr>
          <a:xfrm>
            <a:off x="172354" y="481636"/>
            <a:ext cx="2764422"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実施する取組の具体的内容③</a:t>
            </a:r>
            <a:endParaRPr lang="zh-TW" altLang="en-US" sz="1400" dirty="0">
              <a:latin typeface="+mj-ea"/>
              <a:ea typeface="+mj-ea"/>
            </a:endParaRPr>
          </a:p>
        </p:txBody>
      </p:sp>
      <p:sp>
        <p:nvSpPr>
          <p:cNvPr id="7" name="正方形/長方形 6">
            <a:extLst>
              <a:ext uri="{FF2B5EF4-FFF2-40B4-BE49-F238E27FC236}">
                <a16:creationId xmlns:a16="http://schemas.microsoft.com/office/drawing/2014/main" id="{EC8F35CC-B8D6-57B4-46DE-8AC7D44FD878}"/>
              </a:ext>
            </a:extLst>
          </p:cNvPr>
          <p:cNvSpPr/>
          <p:nvPr/>
        </p:nvSpPr>
        <p:spPr>
          <a:xfrm>
            <a:off x="172354" y="1052736"/>
            <a:ext cx="9561291" cy="5688632"/>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▼実施する段階（①入学前、②在学中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教育指導</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 、③在学中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在籍管理、生活支援サポート）、④就職・定着支援）を明確に記載し、本事業で実施する内容を具体的に記載すること。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　</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▼どのような課題にどのように対応し、何を（又はどのような状況になることを）目指すのかについて、具体的に記載すること。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▼留学生数の増加、留学生の就職率の向上や海外の教育機関等との提携協約の締結など定量的なＫＰＩ（</a:t>
            </a:r>
            <a:r>
              <a:rPr lang="en-US" altLang="ja-JP" sz="1200" dirty="0">
                <a:solidFill>
                  <a:srgbClr val="FFC000"/>
                </a:solidFill>
                <a:latin typeface="メイリオ" panose="020B0604030504040204" pitchFamily="50" charset="-128"/>
                <a:ea typeface="メイリオ" panose="020B0604030504040204" pitchFamily="50" charset="-128"/>
              </a:rPr>
              <a:t>Key Performance Indicator</a:t>
            </a:r>
            <a:r>
              <a:rPr lang="ja-JP" altLang="en-US" sz="1200" dirty="0">
                <a:solidFill>
                  <a:srgbClr val="FFC000"/>
                </a:solidFill>
                <a:latin typeface="メイリオ" panose="020B0604030504040204" pitchFamily="50" charset="-128"/>
                <a:ea typeface="メイリオ" panose="020B0604030504040204" pitchFamily="50" charset="-128"/>
              </a:rPr>
              <a:t>／成果指標又は重要業績指標）を定め、事業終了後の目指すべき指標を定めること。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389309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8</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4" name="角丸四角形 22">
            <a:extLst>
              <a:ext uri="{FF2B5EF4-FFF2-40B4-BE49-F238E27FC236}">
                <a16:creationId xmlns:a16="http://schemas.microsoft.com/office/drawing/2014/main" id="{2F6DF949-3A22-4AE6-30A7-899CCB5E1026}"/>
              </a:ext>
            </a:extLst>
          </p:cNvPr>
          <p:cNvSpPr/>
          <p:nvPr/>
        </p:nvSpPr>
        <p:spPr>
          <a:xfrm>
            <a:off x="172354" y="481636"/>
            <a:ext cx="2764422" cy="355076"/>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実施する取組の具体的内容④</a:t>
            </a:r>
            <a:endParaRPr lang="zh-TW" altLang="en-US" sz="1400" dirty="0">
              <a:latin typeface="+mj-ea"/>
              <a:ea typeface="+mj-ea"/>
            </a:endParaRPr>
          </a:p>
        </p:txBody>
      </p:sp>
      <p:sp>
        <p:nvSpPr>
          <p:cNvPr id="7" name="正方形/長方形 6">
            <a:extLst>
              <a:ext uri="{FF2B5EF4-FFF2-40B4-BE49-F238E27FC236}">
                <a16:creationId xmlns:a16="http://schemas.microsoft.com/office/drawing/2014/main" id="{EC8F35CC-B8D6-57B4-46DE-8AC7D44FD878}"/>
              </a:ext>
            </a:extLst>
          </p:cNvPr>
          <p:cNvSpPr/>
          <p:nvPr/>
        </p:nvSpPr>
        <p:spPr>
          <a:xfrm>
            <a:off x="172354" y="1052736"/>
            <a:ext cx="9561291" cy="5688632"/>
          </a:xfrm>
          <a:prstGeom prst="rect">
            <a:avLst/>
          </a:prstGeom>
          <a:noFill/>
          <a:ln w="38100" cmpd="dbl">
            <a:solidFill>
              <a:srgbClr val="D9969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▼実施する段階（①入学前、②在学中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教育指導</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 、③在学中</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在籍管理、生活支援サポート）、④就職・定着支援）を明確に記載し、本事業で実施する内容を具体的に記載すること。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　</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▼どのような課題にどのように対応し、何を（又はどのような状況になることを）目指すのかについて、具体的に記載すること。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▼留学生数の増加、留学生の就職率の向上や海外の教育機関等との提携協約の締結など定量的なＫＰＩ（</a:t>
            </a:r>
            <a:r>
              <a:rPr lang="en-US" altLang="ja-JP" sz="1200" dirty="0">
                <a:solidFill>
                  <a:srgbClr val="FFC000"/>
                </a:solidFill>
                <a:latin typeface="メイリオ" panose="020B0604030504040204" pitchFamily="50" charset="-128"/>
                <a:ea typeface="メイリオ" panose="020B0604030504040204" pitchFamily="50" charset="-128"/>
              </a:rPr>
              <a:t>Key Performance Indicator</a:t>
            </a:r>
            <a:r>
              <a:rPr lang="ja-JP" altLang="en-US" sz="1200" dirty="0">
                <a:solidFill>
                  <a:srgbClr val="FFC000"/>
                </a:solidFill>
                <a:latin typeface="メイリオ" panose="020B0604030504040204" pitchFamily="50" charset="-128"/>
                <a:ea typeface="メイリオ" panose="020B0604030504040204" pitchFamily="50" charset="-128"/>
              </a:rPr>
              <a:t>／成果指標又は重要業績指標）を定め、事業終了後の目指すべき指標を定めること。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129691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C0D95BA-F499-3BCD-B2E8-3AD459E8D52C}"/>
              </a:ext>
            </a:extLst>
          </p:cNvPr>
          <p:cNvCxnSpPr>
            <a:cxnSpLocks/>
          </p:cNvCxnSpPr>
          <p:nvPr/>
        </p:nvCxnSpPr>
        <p:spPr>
          <a:xfrm>
            <a:off x="10785648" y="994095"/>
            <a:ext cx="0" cy="5863905"/>
          </a:xfrm>
          <a:prstGeom prst="line">
            <a:avLst/>
          </a:prstGeom>
          <a:ln>
            <a:solidFill>
              <a:srgbClr val="D99694"/>
            </a:solidFill>
            <a:prstDash val="dash"/>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28338" y="419522"/>
            <a:ext cx="1980000" cy="288000"/>
          </a:xfrm>
          <a:prstGeom prst="roundRect">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取組の年次計画</a:t>
            </a:r>
          </a:p>
        </p:txBody>
      </p:sp>
      <p:sp>
        <p:nvSpPr>
          <p:cNvPr id="8" name="テキスト ボックス 7"/>
          <p:cNvSpPr txBox="1"/>
          <p:nvPr/>
        </p:nvSpPr>
        <p:spPr>
          <a:xfrm>
            <a:off x="9906000" y="4653136"/>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0" name="テキスト ボックス 9"/>
          <p:cNvSpPr txBox="1"/>
          <p:nvPr/>
        </p:nvSpPr>
        <p:spPr>
          <a:xfrm>
            <a:off x="111233" y="6509922"/>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1" name="テキスト ボックス 10"/>
          <p:cNvSpPr txBox="1"/>
          <p:nvPr/>
        </p:nvSpPr>
        <p:spPr>
          <a:xfrm>
            <a:off x="3288004" y="6463401"/>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12" name="直線矢印コネクタ 11"/>
          <p:cNvCxnSpPr/>
          <p:nvPr/>
        </p:nvCxnSpPr>
        <p:spPr>
          <a:xfrm>
            <a:off x="-9761" y="924719"/>
            <a:ext cx="9792000"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角丸四角形 9"/>
          <p:cNvSpPr/>
          <p:nvPr/>
        </p:nvSpPr>
        <p:spPr>
          <a:xfrm>
            <a:off x="943025" y="793741"/>
            <a:ext cx="1224136" cy="3240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4" name="角丸四角形 10"/>
          <p:cNvSpPr/>
          <p:nvPr/>
        </p:nvSpPr>
        <p:spPr>
          <a:xfrm>
            <a:off x="4344083" y="793741"/>
            <a:ext cx="1224136" cy="3240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5" name="角丸四角形 11"/>
          <p:cNvSpPr/>
          <p:nvPr/>
        </p:nvSpPr>
        <p:spPr>
          <a:xfrm>
            <a:off x="10785648" y="1484784"/>
            <a:ext cx="1224136" cy="3240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cxnSp>
        <p:nvCxnSpPr>
          <p:cNvPr id="16" name="直線コネクタ 15"/>
          <p:cNvCxnSpPr>
            <a:cxnSpLocks/>
          </p:cNvCxnSpPr>
          <p:nvPr/>
        </p:nvCxnSpPr>
        <p:spPr>
          <a:xfrm>
            <a:off x="3224808" y="928432"/>
            <a:ext cx="0" cy="5909022"/>
          </a:xfrm>
          <a:prstGeom prst="line">
            <a:avLst/>
          </a:prstGeom>
          <a:ln>
            <a:solidFill>
              <a:srgbClr val="D99694"/>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cxnSpLocks/>
          </p:cNvCxnSpPr>
          <p:nvPr/>
        </p:nvCxnSpPr>
        <p:spPr>
          <a:xfrm>
            <a:off x="6609184" y="924719"/>
            <a:ext cx="0" cy="5863905"/>
          </a:xfrm>
          <a:prstGeom prst="line">
            <a:avLst/>
          </a:prstGeom>
          <a:ln>
            <a:solidFill>
              <a:srgbClr val="D99694"/>
            </a:solidFill>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81064" y="2666605"/>
            <a:ext cx="8280000" cy="2677656"/>
          </a:xfrm>
          <a:prstGeom prst="rect">
            <a:avLst/>
          </a:prstGeom>
          <a:solidFill>
            <a:schemeClr val="bg1"/>
          </a:solidFill>
          <a:ln>
            <a:solidFill>
              <a:srgbClr val="D99694"/>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▼各年度に実施する取組の概要（年次計画）を具体的に記載すること。</a:t>
            </a:r>
            <a:endParaRPr lang="en-US" altLang="ja-JP" sz="1200" dirty="0">
              <a:solidFill>
                <a:srgbClr val="FFC000"/>
              </a:solidFill>
              <a:latin typeface="+mn-ea"/>
            </a:endParaRPr>
          </a:p>
          <a:p>
            <a:r>
              <a:rPr lang="ja-JP" altLang="en-US" sz="1200" dirty="0">
                <a:solidFill>
                  <a:srgbClr val="FF0000"/>
                </a:solidFill>
                <a:latin typeface="+mn-ea"/>
              </a:rPr>
              <a:t>　</a:t>
            </a:r>
            <a:r>
              <a:rPr lang="ja-JP" altLang="en-US" sz="1200" dirty="0">
                <a:solidFill>
                  <a:srgbClr val="FFC000"/>
                </a:solidFill>
                <a:latin typeface="+mn-ea"/>
              </a:rPr>
              <a:t>例）</a:t>
            </a:r>
            <a:endParaRPr lang="en-US" altLang="ja-JP" sz="1200" dirty="0">
              <a:solidFill>
                <a:srgbClr val="FFC000"/>
              </a:solidFill>
              <a:latin typeface="+mn-ea"/>
            </a:endParaRPr>
          </a:p>
          <a:p>
            <a:r>
              <a:rPr lang="ja-JP" altLang="en-US" sz="1200" dirty="0">
                <a:solidFill>
                  <a:srgbClr val="FFC000"/>
                </a:solidFill>
                <a:latin typeface="+mn-ea"/>
              </a:rPr>
              <a:t>　事業実施体制の構築、事例調査やニーズ調査等の実施（１年目）</a:t>
            </a:r>
            <a:endParaRPr lang="en-US" altLang="ja-JP" sz="1200" dirty="0">
              <a:solidFill>
                <a:srgbClr val="FFC000"/>
              </a:solidFill>
              <a:latin typeface="+mn-ea"/>
            </a:endParaRPr>
          </a:p>
          <a:p>
            <a:r>
              <a:rPr lang="ja-JP" altLang="en-US" sz="1200" dirty="0">
                <a:solidFill>
                  <a:srgbClr val="FFC000"/>
                </a:solidFill>
                <a:latin typeface="+mn-ea"/>
              </a:rPr>
              <a:t>　カリキュラム開発、シラバスやコマシラバスの作成、教材開発、実証授業等の実施（２年目）</a:t>
            </a:r>
            <a:endParaRPr lang="en-US" altLang="ja-JP" sz="1200" dirty="0">
              <a:solidFill>
                <a:srgbClr val="FFC000"/>
              </a:solidFill>
              <a:latin typeface="+mn-ea"/>
            </a:endParaRPr>
          </a:p>
          <a:p>
            <a:r>
              <a:rPr lang="ja-JP" altLang="en-US" sz="1200" dirty="0">
                <a:solidFill>
                  <a:srgbClr val="FFC000"/>
                </a:solidFill>
                <a:latin typeface="+mn-ea"/>
              </a:rPr>
              <a:t>　カリキュラム等の開発・改良、実証授業等の実施、普及・定着方策の検討・展開（３年目）</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a:t>
            </a:r>
            <a:r>
              <a:rPr lang="ja-JP" altLang="en-US" sz="1200" dirty="0">
                <a:solidFill>
                  <a:srgbClr val="FFC000"/>
                </a:solidFill>
                <a:latin typeface="+mn-ea"/>
              </a:rPr>
              <a:t>それぞれの詳細について具体的に記載すること。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▼継続して取り組む事項については、年度ごとの内容や前年度との差異が明らかになるように記載すること。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１０ポイント以上とすること。記載すべき事項が多く、枠に入り切らない場合のみ文字のポイントを調整しても構わないが、極端に小さくならないよう注意すること。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endParaRPr kumimoji="1" lang="ja-JP" altLang="en-US" sz="1200" dirty="0">
              <a:solidFill>
                <a:srgbClr val="FFC000"/>
              </a:solidFill>
              <a:latin typeface="+mn-ea"/>
            </a:endParaRPr>
          </a:p>
        </p:txBody>
      </p:sp>
      <p:grpSp>
        <p:nvGrpSpPr>
          <p:cNvPr id="2" name="グループ化 1">
            <a:extLst>
              <a:ext uri="{FF2B5EF4-FFF2-40B4-BE49-F238E27FC236}">
                <a16:creationId xmlns:a16="http://schemas.microsoft.com/office/drawing/2014/main" id="{D15635FE-A139-BBC7-1093-91AD6EA33560}"/>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03E97622-27B1-268F-2EFF-8059D11AB823}"/>
                </a:ext>
              </a:extLst>
            </p:cNvPr>
            <p:cNvSpPr/>
            <p:nvPr/>
          </p:nvSpPr>
          <p:spPr>
            <a:xfrm>
              <a:off x="-6302" y="-27384"/>
              <a:ext cx="9912302" cy="3550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CBA781E6-F247-1A28-F93C-EACA21C5C8FE}"/>
                </a:ext>
              </a:extLst>
            </p:cNvPr>
            <p:cNvSpPr txBox="1"/>
            <p:nvPr/>
          </p:nvSpPr>
          <p:spPr>
            <a:xfrm>
              <a:off x="452634" y="21510"/>
              <a:ext cx="9174584"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年度「専修学校の国際化推進事業」企画提案書（</a:t>
              </a:r>
              <a:r>
                <a:rPr lang="ja-JP" altLang="en-US" sz="1200" spc="-160" dirty="0">
                  <a:solidFill>
                    <a:schemeClr val="bg1"/>
                  </a:solidFill>
                  <a:latin typeface="+mj-ea"/>
                  <a:ea typeface="+mj-ea"/>
                </a:rPr>
                <a:t>外国人留学生の戦略的受入れ、円滑な就職及び定着に向けた体制整備</a:t>
              </a:r>
              <a:r>
                <a:rPr kumimoji="1" lang="ja-JP" altLang="en-US" sz="1200" spc="-120" dirty="0">
                  <a:solidFill>
                    <a:schemeClr val="bg1"/>
                  </a:solidFill>
                  <a:latin typeface="+mj-ea"/>
                  <a:ea typeface="+mj-ea"/>
                </a:rPr>
                <a:t>）</a:t>
              </a:r>
              <a:r>
                <a:rPr kumimoji="1" lang="en-US" altLang="ja-JP" sz="1200" spc="-120" dirty="0">
                  <a:solidFill>
                    <a:schemeClr val="bg1"/>
                  </a:solidFill>
                  <a:latin typeface="+mj-ea"/>
                  <a:ea typeface="+mj-ea"/>
                </a:rPr>
                <a:t>(</a:t>
              </a:r>
              <a:fld id="{7DF22854-5471-4D76-A61C-50AF16AABE74}" type="slidenum">
                <a:rPr kumimoji="1" lang="en-US" altLang="ja-JP" sz="1200" spc="-120" smtClean="0">
                  <a:solidFill>
                    <a:schemeClr val="bg1"/>
                  </a:solidFill>
                  <a:latin typeface="+mj-ea"/>
                  <a:ea typeface="+mj-ea"/>
                </a:rPr>
                <a:t>9</a:t>
              </a:fld>
              <a:r>
                <a:rPr lang="en-US" altLang="ja-JP" sz="1200" spc="-120" dirty="0">
                  <a:solidFill>
                    <a:schemeClr val="bg1"/>
                  </a:solidFill>
                  <a:latin typeface="+mj-ea"/>
                  <a:ea typeface="+mj-ea"/>
                </a:rPr>
                <a:t>/17</a:t>
              </a:r>
              <a:r>
                <a:rPr lang="ja-JP" altLang="en-US" sz="1200" spc="-120" dirty="0">
                  <a:solidFill>
                    <a:schemeClr val="bg1"/>
                  </a:solidFill>
                  <a:latin typeface="+mj-ea"/>
                  <a:ea typeface="+mj-ea"/>
                </a:rPr>
                <a:t>）</a:t>
              </a:r>
              <a:endParaRPr kumimoji="1" lang="ja-JP" altLang="en-US" sz="1200" spc="-120" dirty="0">
                <a:solidFill>
                  <a:schemeClr val="bg1"/>
                </a:solidFill>
                <a:latin typeface="+mj-ea"/>
                <a:ea typeface="+mj-ea"/>
              </a:endParaRPr>
            </a:p>
          </p:txBody>
        </p:sp>
      </p:grpSp>
      <p:sp>
        <p:nvSpPr>
          <p:cNvPr id="4" name="角丸四角形 10">
            <a:extLst>
              <a:ext uri="{FF2B5EF4-FFF2-40B4-BE49-F238E27FC236}">
                <a16:creationId xmlns:a16="http://schemas.microsoft.com/office/drawing/2014/main" id="{AFF458EC-8980-9377-12C6-6988669356B2}"/>
              </a:ext>
            </a:extLst>
          </p:cNvPr>
          <p:cNvSpPr/>
          <p:nvPr/>
        </p:nvSpPr>
        <p:spPr>
          <a:xfrm>
            <a:off x="7381315" y="795332"/>
            <a:ext cx="1224136" cy="3240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9" name="テキスト ボックス 8">
            <a:extLst>
              <a:ext uri="{FF2B5EF4-FFF2-40B4-BE49-F238E27FC236}">
                <a16:creationId xmlns:a16="http://schemas.microsoft.com/office/drawing/2014/main" id="{98EB8F2E-AE85-C275-956D-0F5BE0A3F586}"/>
              </a:ext>
            </a:extLst>
          </p:cNvPr>
          <p:cNvSpPr txBox="1"/>
          <p:nvPr/>
        </p:nvSpPr>
        <p:spPr>
          <a:xfrm>
            <a:off x="6709603" y="6486454"/>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Tree>
    <p:extLst>
      <p:ext uri="{BB962C8B-B14F-4D97-AF65-F5344CB8AC3E}">
        <p14:creationId xmlns:p14="http://schemas.microsoft.com/office/powerpoint/2010/main" val="1047168642"/>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8008</TotalTime>
  <Words>4347</Words>
  <Application>Microsoft Office PowerPoint</Application>
  <PresentationFormat>A4 210 x 297 mm</PresentationFormat>
  <Paragraphs>700</Paragraphs>
  <Slides>16</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4"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文部科学省</cp:lastModifiedBy>
  <cp:revision>173</cp:revision>
  <cp:lastPrinted>2020-03-12T08:42:31Z</cp:lastPrinted>
  <dcterms:created xsi:type="dcterms:W3CDTF">2015-11-11T08:20:08Z</dcterms:created>
  <dcterms:modified xsi:type="dcterms:W3CDTF">2025-05-23T02:17:18Z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2022-02-04T08:31:54Z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243bb25d-d237-4d2f-a9b9-480b9b0ac44e</vt:lpwstr>
  </property>
  <property fmtid="{D5CDD505-2E9C-101B-9397-08002B2CF9AE}" pid="8" name="MSIP_Label_d899a617-f30e-4fb8-b81c-fb6d0b94ac5b_ContentBits">
    <vt:lpwstr>0</vt:lpwstr>
  </property>
</Properties>
</file>