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EBCC9-3E47-443F-B461-F40A9203FDC4}" v="42" dt="2023-04-17T03:55:33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角屋理香" clId="Web-{44CEBCC9-3E47-443F-B461-F40A9203FDC4}"/>
    <pc:docChg chg="modSld">
      <pc:chgData name="角屋理香" userId="" providerId="" clId="Web-{44CEBCC9-3E47-443F-B461-F40A9203FDC4}" dt="2023-04-17T03:55:32.008" v="37" actId="20577"/>
      <pc:docMkLst>
        <pc:docMk/>
      </pc:docMkLst>
      <pc:sldChg chg="modSp">
        <pc:chgData name="角屋理香" userId="" providerId="" clId="Web-{44CEBCC9-3E47-443F-B461-F40A9203FDC4}" dt="2023-04-17T03:55:32.008" v="37" actId="20577"/>
        <pc:sldMkLst>
          <pc:docMk/>
          <pc:sldMk cId="1301495591" sldId="256"/>
        </pc:sldMkLst>
        <pc:spChg chg="mod">
          <ac:chgData name="角屋理香" userId="" providerId="" clId="Web-{44CEBCC9-3E47-443F-B461-F40A9203FDC4}" dt="2023-04-17T03:54:36.803" v="34" actId="20577"/>
          <ac:spMkLst>
            <pc:docMk/>
            <pc:sldMk cId="1301495591" sldId="256"/>
            <ac:spMk id="12" creationId="{00000000-0000-0000-0000-000000000000}"/>
          </ac:spMkLst>
        </pc:spChg>
        <pc:spChg chg="mod">
          <ac:chgData name="角屋理香" userId="" providerId="" clId="Web-{44CEBCC9-3E47-443F-B461-F40A9203FDC4}" dt="2023-04-17T03:55:32.008" v="37" actId="20577"/>
          <ac:spMkLst>
            <pc:docMk/>
            <pc:sldMk cId="1301495591" sldId="256"/>
            <ac:spMk id="2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54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21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68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84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0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88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53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35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98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98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89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132F-7CA3-44EF-8B5B-336560BA69A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62CAC-FBCF-4ABF-88BD-041E754699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84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l.unesco.org/en/learning-cities" TargetMode="External"/><Relationship Id="rId2" Type="http://schemas.openxmlformats.org/officeDocument/2006/relationships/hyperlink" Target="https://www.uil.unesco.org/en/learning-cities/members/become-membe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BBB52-8B13-3AAC-A6F9-42D1478719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341500-42A0-B7D2-250A-658759AB6158}"/>
              </a:ext>
            </a:extLst>
          </p:cNvPr>
          <p:cNvSpPr/>
          <p:nvPr/>
        </p:nvSpPr>
        <p:spPr>
          <a:xfrm>
            <a:off x="312821" y="469309"/>
            <a:ext cx="6184232" cy="605592"/>
          </a:xfrm>
          <a:prstGeom prst="rect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ユネスコ学習都市に関するグローバルネットワーク（</a:t>
            </a:r>
            <a:r>
              <a:rPr lang="en-US" altLang="ja-JP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GNLC</a:t>
            </a:r>
            <a:r>
              <a:rPr lang="ja-JP" altLang="ja-JP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）への</a:t>
            </a:r>
            <a:r>
              <a:rPr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</a:t>
            </a:r>
            <a:r>
              <a:rPr lang="ja-JP" altLang="ja-JP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70EDEF-F57A-2644-E8C2-CB80CCA3734D}"/>
              </a:ext>
            </a:extLst>
          </p:cNvPr>
          <p:cNvSpPr/>
          <p:nvPr/>
        </p:nvSpPr>
        <p:spPr>
          <a:xfrm>
            <a:off x="165932" y="2846425"/>
            <a:ext cx="6701592" cy="429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 申込用紙の作成及び文部科学省への事前申請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4A3880-C117-E13A-11B7-40CBCE5A4666}"/>
              </a:ext>
            </a:extLst>
          </p:cNvPr>
          <p:cNvSpPr/>
          <p:nvPr/>
        </p:nvSpPr>
        <p:spPr>
          <a:xfrm>
            <a:off x="156407" y="3209025"/>
            <a:ext cx="6701592" cy="2331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○各市町村がユネスコ学習都市研究所（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UIL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WEB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サイトから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申込用紙をダウンロードし、各項目について英語で作成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市町村長のサインも必要となるため付与すること。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日本語訳も作成すること（申込用紙に日本語で記入）。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hlinkClick r:id="rId2"/>
              </a:rPr>
              <a:t>https://www.uil.unesco.org/en/learning-cities/members/become-member</a:t>
            </a:r>
            <a:endParaRPr lang="en-US" altLang="ja-JP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○申込用紙、日本語訳を文部科学省総合教育政策局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国際教育課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kouryu@mext.go.jp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メールで送付（事前申請）する。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B78BF92-992D-BE41-4151-B524B9AA1467}"/>
              </a:ext>
            </a:extLst>
          </p:cNvPr>
          <p:cNvSpPr/>
          <p:nvPr/>
        </p:nvSpPr>
        <p:spPr>
          <a:xfrm>
            <a:off x="116296" y="6574290"/>
            <a:ext cx="4612112" cy="3729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 日本ユネスコ国内委員会への正式申請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F772CE-B83D-8792-8D47-FCDA1B849552}"/>
              </a:ext>
            </a:extLst>
          </p:cNvPr>
          <p:cNvSpPr/>
          <p:nvPr/>
        </p:nvSpPr>
        <p:spPr>
          <a:xfrm>
            <a:off x="180468" y="6894680"/>
            <a:ext cx="6760159" cy="1407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○各市町村は、文部科学省から正式申請の承認の連絡を受け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err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後、直接日本ユネスコ国内委員会（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jpnatcom@mext.go.jp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に英文メールで送付（正式申請）する。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メールの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Cc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には、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UIL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learningcities@unesco.org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）を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入れること。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52BFCC-8F27-05AB-D106-B9E6B6FB73BB}"/>
              </a:ext>
            </a:extLst>
          </p:cNvPr>
          <p:cNvCxnSpPr/>
          <p:nvPr/>
        </p:nvCxnSpPr>
        <p:spPr>
          <a:xfrm>
            <a:off x="324849" y="3239467"/>
            <a:ext cx="4932000" cy="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5915136-A6E3-D31B-DED8-D02A93767149}"/>
              </a:ext>
            </a:extLst>
          </p:cNvPr>
          <p:cNvSpPr/>
          <p:nvPr/>
        </p:nvSpPr>
        <p:spPr>
          <a:xfrm>
            <a:off x="493295" y="5253773"/>
            <a:ext cx="6003758" cy="986647"/>
          </a:xfrm>
          <a:prstGeom prst="rect">
            <a:avLst/>
          </a:prstGeom>
          <a:solidFill>
            <a:schemeClr val="bg1"/>
          </a:solidFill>
          <a:ln w="28575">
            <a:solidFill>
              <a:srgbClr val="00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◆留意事項◆</a:t>
            </a:r>
            <a:endParaRPr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2018</a:t>
            </a:r>
            <a:r>
              <a:rPr lang="ja-JP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年から申請において各国が申請できる都市は最大３都市となった。そのため、申請書提出都市が４都市以上であった場合、文部科学省において審査を行い、３都市</a:t>
            </a:r>
            <a:r>
              <a: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</a:t>
            </a:r>
            <a:r>
              <a:rPr lang="ja-JP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を選定する。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3F4B4FB7-4300-9FF8-AACA-C6F656476378}"/>
              </a:ext>
            </a:extLst>
          </p:cNvPr>
          <p:cNvCxnSpPr/>
          <p:nvPr/>
        </p:nvCxnSpPr>
        <p:spPr>
          <a:xfrm>
            <a:off x="308803" y="6935224"/>
            <a:ext cx="4377785" cy="11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752EF24-EAE0-8569-F64F-77A4D76108E0}"/>
              </a:ext>
            </a:extLst>
          </p:cNvPr>
          <p:cNvSpPr/>
          <p:nvPr/>
        </p:nvSpPr>
        <p:spPr>
          <a:xfrm>
            <a:off x="172436" y="8254183"/>
            <a:ext cx="5253803" cy="3729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 日本ユネスコ国内委員会における審査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8E33451-C09A-9EEA-CB69-E9573633F697}"/>
              </a:ext>
            </a:extLst>
          </p:cNvPr>
          <p:cNvSpPr/>
          <p:nvPr/>
        </p:nvSpPr>
        <p:spPr>
          <a:xfrm>
            <a:off x="166433" y="8660712"/>
            <a:ext cx="6525134" cy="585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○日本ユネスコ国内委員会において審査、承認を受けた後、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日本ユネスコ国内委員会事務局から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UIL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に書類を提出。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CAE149A-F566-66B6-65D9-5A209C9FF65C}"/>
              </a:ext>
            </a:extLst>
          </p:cNvPr>
          <p:cNvSpPr/>
          <p:nvPr/>
        </p:nvSpPr>
        <p:spPr>
          <a:xfrm>
            <a:off x="3165303" y="1065901"/>
            <a:ext cx="3489157" cy="292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各市町村が行う項目は、１～３</a:t>
            </a:r>
            <a:endParaRPr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A280EB0-CC2E-AB02-D2A4-DD2034F76282}"/>
              </a:ext>
            </a:extLst>
          </p:cNvPr>
          <p:cNvSpPr/>
          <p:nvPr/>
        </p:nvSpPr>
        <p:spPr>
          <a:xfrm>
            <a:off x="180468" y="9246274"/>
            <a:ext cx="6452941" cy="629584"/>
          </a:xfrm>
          <a:prstGeom prst="rect">
            <a:avLst/>
          </a:prstGeom>
          <a:noFill/>
          <a:ln w="12700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申請書</a:t>
            </a:r>
            <a:r>
              <a:rPr lang="ja-JP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その他本件に関する参考資料：</a:t>
            </a:r>
            <a:r>
              <a:rPr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UIL WEB</a:t>
            </a:r>
            <a:r>
              <a:rPr lang="ja-JP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サイト</a:t>
            </a:r>
          </a:p>
          <a:p>
            <a:pPr algn="ctr"/>
            <a:r>
              <a:rPr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hlinkClick r:id="rId3"/>
              </a:rPr>
              <a:t>https://www.uil.unesco.org/en/learning-cities</a:t>
            </a:r>
            <a:endParaRPr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2D628561-C40F-CD2F-2AA5-BA544D50BE3D}"/>
              </a:ext>
            </a:extLst>
          </p:cNvPr>
          <p:cNvSpPr>
            <a:spLocks/>
          </p:cNvSpPr>
          <p:nvPr/>
        </p:nvSpPr>
        <p:spPr>
          <a:xfrm rot="10800000">
            <a:off x="2354906" y="6394466"/>
            <a:ext cx="2088000" cy="180000"/>
          </a:xfrm>
          <a:prstGeom prst="triangle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21E1E93F-7196-DF5B-AC89-9FDCEDF1AED2}"/>
              </a:ext>
            </a:extLst>
          </p:cNvPr>
          <p:cNvSpPr>
            <a:spLocks/>
          </p:cNvSpPr>
          <p:nvPr/>
        </p:nvSpPr>
        <p:spPr>
          <a:xfrm rot="10800000">
            <a:off x="2354906" y="8074772"/>
            <a:ext cx="2088000" cy="180000"/>
          </a:xfrm>
          <a:prstGeom prst="triangle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4AE9E2E-5F83-ABFE-D21A-37935972EF68}"/>
              </a:ext>
            </a:extLst>
          </p:cNvPr>
          <p:cNvSpPr/>
          <p:nvPr/>
        </p:nvSpPr>
        <p:spPr>
          <a:xfrm>
            <a:off x="0" y="3239220"/>
            <a:ext cx="7353300" cy="340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en-US" altLang="ja-JP" sz="1500" b="1" dirty="0">
                <a:solidFill>
                  <a:srgbClr val="FF0000"/>
                </a:solidFill>
                <a:latin typeface="ＭＳ ゴシック"/>
                <a:ea typeface="ＭＳ ゴシック"/>
              </a:rPr>
              <a:t>※</a:t>
            </a:r>
            <a:r>
              <a:rPr kumimoji="1" lang="ja-JP" altLang="en-US" sz="1500" b="1" dirty="0">
                <a:solidFill>
                  <a:srgbClr val="FF0000"/>
                </a:solidFill>
                <a:latin typeface="ＭＳ ゴシック"/>
                <a:ea typeface="ＭＳ ゴシック"/>
              </a:rPr>
              <a:t>〆切については、１でご連絡いただいた自治体に改めてお知らせします。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AF283C5-ED50-5E1C-480B-2FCF70BF89C8}"/>
              </a:ext>
            </a:extLst>
          </p:cNvPr>
          <p:cNvSpPr/>
          <p:nvPr/>
        </p:nvSpPr>
        <p:spPr>
          <a:xfrm>
            <a:off x="5185610" y="30142"/>
            <a:ext cx="1335499" cy="3850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別紙２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19635F-E3E0-4BF2-3E1F-8FCF61AFAAE2}"/>
              </a:ext>
            </a:extLst>
          </p:cNvPr>
          <p:cNvSpPr/>
          <p:nvPr/>
        </p:nvSpPr>
        <p:spPr>
          <a:xfrm>
            <a:off x="156407" y="1793281"/>
            <a:ext cx="6701592" cy="13533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○申請の意思がある市町村は、文部科学省総合教育政策局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国際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教育課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kouryu@mext.go.jp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その旨メールで連絡する。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800"/>
              </a:lnSpc>
            </a:pP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連絡後に申請しないという判断をされても問題ありません。　</a:t>
            </a:r>
            <a:endParaRPr lang="en-US" altLang="ja-JP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0D23507-91EE-A1D8-2528-E7A847F83B5B}"/>
              </a:ext>
            </a:extLst>
          </p:cNvPr>
          <p:cNvSpPr/>
          <p:nvPr/>
        </p:nvSpPr>
        <p:spPr>
          <a:xfrm>
            <a:off x="166433" y="1380924"/>
            <a:ext cx="6701592" cy="429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 申請の意思を文部科学省へ連絡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66370DD-85B0-BD68-DFE4-E16CBCA0D7F7}"/>
              </a:ext>
            </a:extLst>
          </p:cNvPr>
          <p:cNvCxnSpPr/>
          <p:nvPr/>
        </p:nvCxnSpPr>
        <p:spPr>
          <a:xfrm>
            <a:off x="334875" y="1773966"/>
            <a:ext cx="3564000" cy="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82AFE39-80B0-4577-9641-A422E1ABF324}"/>
              </a:ext>
            </a:extLst>
          </p:cNvPr>
          <p:cNvSpPr/>
          <p:nvPr/>
        </p:nvSpPr>
        <p:spPr>
          <a:xfrm>
            <a:off x="3396910" y="1755892"/>
            <a:ext cx="3681663" cy="340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1500" b="1" dirty="0">
                <a:solidFill>
                  <a:srgbClr val="FF0000"/>
                </a:solidFill>
                <a:latin typeface="ＭＳ ゴシック"/>
                <a:ea typeface="ＭＳ ゴシック"/>
              </a:rPr>
              <a:t>　　令和７年６月３日（火）〆切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3102686-7853-5715-2996-526A3D22CA8B}"/>
              </a:ext>
            </a:extLst>
          </p:cNvPr>
          <p:cNvCxnSpPr/>
          <p:nvPr/>
        </p:nvCxnSpPr>
        <p:spPr>
          <a:xfrm>
            <a:off x="318327" y="8607659"/>
            <a:ext cx="4377785" cy="11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883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</TotalTime>
  <Words>415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MEXT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杉本孝之</cp:lastModifiedBy>
  <cp:revision>62</cp:revision>
  <cp:lastPrinted>2025-05-19T06:52:50Z</cp:lastPrinted>
  <dcterms:created xsi:type="dcterms:W3CDTF">2021-09-01T12:15:41Z</dcterms:created>
  <dcterms:modified xsi:type="dcterms:W3CDTF">2025-05-19T07:08:58Z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2025-05-16T09:23:35Z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719a6f8a-d728-4564-98f6-92500edb2f14</vt:lpwstr>
  </property>
  <property fmtid="{D5CDD505-2E9C-101B-9397-08002B2CF9AE}" pid="8" name="MSIP_Label_d899a617-f30e-4fb8-b81c-fb6d0b94ac5b_ContentBits">
    <vt:lpwstr>0</vt:lpwstr>
  </property>
  <property fmtid="{D5CDD505-2E9C-101B-9397-08002B2CF9AE}" pid="9" name="MSIP_Label_d899a617-f30e-4fb8-b81c-fb6d0b94ac5b_Tag">
    <vt:lpwstr>10, 3, 0, 1</vt:lpwstr>
  </property>
</Properties>
</file>