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sldIdLst>
    <p:sldId id="261"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6659" autoAdjust="0"/>
  </p:normalViewPr>
  <p:slideViewPr>
    <p:cSldViewPr>
      <p:cViewPr varScale="1">
        <p:scale>
          <a:sx n="111" d="100"/>
          <a:sy n="111" d="100"/>
        </p:scale>
        <p:origin x="1308" y="11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2" tIns="46106" rIns="92212" bIns="461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2" tIns="46106" rIns="92212" bIns="46106" rtlCol="0"/>
          <a:lstStyle>
            <a:lvl1pPr algn="r">
              <a:defRPr sz="1300"/>
            </a:lvl1pPr>
          </a:lstStyle>
          <a:p>
            <a:fld id="{33C85B84-83B8-4C86-9747-C975377793E6}"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212" tIns="46106" rIns="92212" bIns="46106" rtlCol="0" anchor="ctr"/>
          <a:lstStyle/>
          <a:p>
            <a:endParaRPr lang="ja-JP" altLang="en-US"/>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2" tIns="46106" rIns="92212"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12" tIns="46106" rIns="92212" bIns="461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2" tIns="46106" rIns="92212" bIns="46106" rtlCol="0" anchor="b"/>
          <a:lstStyle>
            <a:lvl1pPr algn="r">
              <a:defRPr sz="1300"/>
            </a:lvl1pPr>
          </a:lstStyle>
          <a:p>
            <a:fld id="{A647B5E2-3DDA-4D56-AE07-385310F22AAA}" type="slidenum">
              <a:rPr kumimoji="1" lang="ja-JP" altLang="en-US" smtClean="0"/>
              <a:t>‹#›</a:t>
            </a:fld>
            <a:endParaRPr kumimoji="1" lang="ja-JP" altLang="en-US"/>
          </a:p>
        </p:txBody>
      </p:sp>
    </p:spTree>
    <p:extLst>
      <p:ext uri="{BB962C8B-B14F-4D97-AF65-F5344CB8AC3E}">
        <p14:creationId xmlns:p14="http://schemas.microsoft.com/office/powerpoint/2010/main" val="39859813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6E57074-37DF-46F6-9693-C9AE19D5F861}" type="slidenum">
              <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5364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Content Placeholder 2"/>
          <p:cNvSpPr>
            <a:spLocks noGrp="1"/>
          </p:cNvSpPr>
          <p:nvPr>
            <p:ph idx="1"/>
          </p:nvPr>
        </p:nvSpPr>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prstClr val="black"/>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prstClr val="black"/>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4B09C84B-CBCB-4CDD-BA1B-A35EC744903C}" type="slidenum">
              <a:rPr lang="en-US" altLang="ja-JP" smtClean="0">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3540481000"/>
      </p:ext>
    </p:extLst>
  </p:cSld>
  <p:clrMapOvr>
    <a:masterClrMapping/>
  </p:clrMapOvr>
  <p:hf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ltLang="ja-JP"/>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ja-JP">
              <a:solidFill>
                <a:prstClr val="black"/>
              </a:solidFill>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ja-JP">
              <a:solidFill>
                <a:prstClr val="black"/>
              </a:solidFill>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4B09C84B-CBCB-4CDD-BA1B-A35EC744903C}" type="slidenum">
              <a:rPr lang="en-US" altLang="ja-JP" smtClean="0">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361196159"/>
      </p:ext>
    </p:extLst>
  </p:cSld>
  <p:clrMap bg1="lt1" tx1="dk1" bg2="lt2" tx2="dk2" accent1="accent1" accent2="accent2" accent3="accent3" accent4="accent4" accent5="accent5" accent6="accent6" hlink="hlink" folHlink="folHlink"/>
  <p:sldLayoutIdLst>
    <p:sldLayoutId id="2147483677"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58789"/>
            <a:ext cx="90574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南海トラフ地震等巨大地震災害の被害最小化及び迅速な復旧・復興に資する地震防災研究プロジェクト</a:t>
            </a:r>
          </a:p>
        </p:txBody>
      </p:sp>
      <p:sp>
        <p:nvSpPr>
          <p:cNvPr id="19" name="正方形/長方形 18"/>
          <p:cNvSpPr/>
          <p:nvPr/>
        </p:nvSpPr>
        <p:spPr>
          <a:xfrm>
            <a:off x="173622" y="1532657"/>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本提案の概要</a:t>
            </a:r>
          </a:p>
        </p:txBody>
      </p:sp>
      <p:sp>
        <p:nvSpPr>
          <p:cNvPr id="20" name="テキスト ボックス 19"/>
          <p:cNvSpPr txBox="1"/>
          <p:nvPr/>
        </p:nvSpPr>
        <p:spPr>
          <a:xfrm>
            <a:off x="173625" y="2247377"/>
            <a:ext cx="4779376" cy="1569660"/>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　以下を含めて概要を箇条書き等により、簡潔に記載してください。</a:t>
            </a:r>
          </a:p>
          <a:p>
            <a:pPr marL="180975" indent="-180975" defTabSz="914400" fontAlgn="base">
              <a:spcBef>
                <a:spcPct val="0"/>
              </a:spcBef>
              <a:spcAft>
                <a:spcPct val="0"/>
              </a:spcAft>
              <a:defRPr/>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背景</a:t>
            </a:r>
            <a:endParaRPr kumimoji="1" lang="en-US" altLang="ja-JP"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indent="-180975" defTabSz="914400" fontAlgn="base">
              <a:spcBef>
                <a:spcPct val="0"/>
              </a:spcBef>
              <a:spcAft>
                <a:spcPct val="0"/>
              </a:spcAft>
              <a:defRPr/>
            </a:pP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・目的</a:t>
            </a:r>
            <a:endParaRPr kumimoji="1" lang="en-US" altLang="ja-JP"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・実施しようとする研究内容　</a:t>
            </a: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・研究の手法・進め方</a:t>
            </a:r>
          </a:p>
          <a:p>
            <a:pPr marL="180975" marR="0" lvl="0" indent="-180975"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・見込まれる成果（社会実装等）の概要　等</a:t>
            </a:r>
          </a:p>
        </p:txBody>
      </p:sp>
      <p:cxnSp>
        <p:nvCxnSpPr>
          <p:cNvPr id="4" name="直線コネクタ 3"/>
          <p:cNvCxnSpPr>
            <a:cxnSpLocks/>
          </p:cNvCxnSpPr>
          <p:nvPr/>
        </p:nvCxnSpPr>
        <p:spPr>
          <a:xfrm>
            <a:off x="173624" y="1916828"/>
            <a:ext cx="954548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013082" y="57225"/>
            <a:ext cx="888099" cy="25391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（様式１）</a:t>
            </a:r>
          </a:p>
        </p:txBody>
      </p:sp>
      <p:sp>
        <p:nvSpPr>
          <p:cNvPr id="38" name="正方形/長方形 37"/>
          <p:cNvSpPr/>
          <p:nvPr/>
        </p:nvSpPr>
        <p:spPr>
          <a:xfrm>
            <a:off x="5060054" y="2252338"/>
            <a:ext cx="4594365" cy="4223342"/>
          </a:xfrm>
          <a:prstGeom prst="roundRect">
            <a:avLst>
              <a:gd name="adj" fmla="val 5841"/>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noProof="0" dirty="0">
                <a:ln>
                  <a:noFill/>
                </a:ln>
                <a:solidFill>
                  <a:prstClr val="black"/>
                </a:solidFill>
                <a:effectLst/>
                <a:uLnTx/>
                <a:uFillTx/>
                <a:latin typeface="Meiryo UI" panose="020B0604030504040204" pitchFamily="50" charset="-128"/>
                <a:ea typeface="Meiryo UI" panose="020B0604030504040204" pitchFamily="50" charset="-128"/>
                <a:cs typeface="+mn-cs"/>
              </a:rPr>
              <a:t>　画像や図表等を積極的に活用して下さい。</a:t>
            </a:r>
          </a:p>
        </p:txBody>
      </p:sp>
      <p:sp>
        <p:nvSpPr>
          <p:cNvPr id="9" name="正方形/長方形 24">
            <a:extLst>
              <a:ext uri="{FF2B5EF4-FFF2-40B4-BE49-F238E27FC236}">
                <a16:creationId xmlns:a16="http://schemas.microsoft.com/office/drawing/2014/main" id="{04237BA6-944A-925B-3D13-459983022BEE}"/>
              </a:ext>
            </a:extLst>
          </p:cNvPr>
          <p:cNvSpPr>
            <a:spLocks noChangeArrowheads="1"/>
          </p:cNvSpPr>
          <p:nvPr/>
        </p:nvSpPr>
        <p:spPr bwMode="auto">
          <a:xfrm>
            <a:off x="251581" y="4961473"/>
            <a:ext cx="4503040" cy="1514207"/>
          </a:xfrm>
          <a:prstGeom prst="roundRect">
            <a:avLst>
              <a:gd name="adj" fmla="val 10171"/>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457200" marR="0" lvl="0" indent="-457200" algn="l" defTabSz="914400" rtl="0" eaLnBrk="0" fontAlgn="base" latinLnBrk="0" hangingPunct="0">
              <a:lnSpc>
                <a:spcPct val="100000"/>
              </a:lnSpc>
              <a:spcBef>
                <a:spcPct val="0"/>
              </a:spcBef>
              <a:spcAft>
                <a:spcPts val="600"/>
              </a:spcAft>
              <a:buClrTx/>
              <a:buSzTx/>
              <a:buFontTx/>
              <a:buNone/>
              <a:tabLst/>
              <a:defRPr/>
            </a:pPr>
            <a:r>
              <a:rPr kumimoji="1" lang="ja-JP" altLang="ja-JP"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rPr>
              <a:t>注１）ページ数</a:t>
            </a:r>
            <a:r>
              <a:rPr kumimoji="1" lang="ja-JP" altLang="en-US"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rPr>
              <a:t>は１枚限りです。</a:t>
            </a:r>
            <a:endParaRPr kumimoji="1" lang="en-US" altLang="ja-JP"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457200" marR="0" lvl="0" indent="-457200" algn="l" defTabSz="914400" rtl="0" eaLnBrk="0" fontAlgn="base" latinLnBrk="0" hangingPunct="0">
              <a:lnSpc>
                <a:spcPct val="100000"/>
              </a:lnSpc>
              <a:spcBef>
                <a:spcPct val="0"/>
              </a:spcBef>
              <a:spcAft>
                <a:spcPts val="600"/>
              </a:spcAft>
              <a:buClrTx/>
              <a:buSzTx/>
              <a:buFontTx/>
              <a:buNone/>
              <a:tabLst/>
              <a:defRPr/>
            </a:pPr>
            <a:r>
              <a:rPr kumimoji="1" lang="ja-JP" altLang="en-US"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rPr>
              <a:t>注２）細かいレイアウト・デザインは自由です。</a:t>
            </a:r>
            <a:endParaRPr kumimoji="1" lang="en-US" altLang="ja-JP"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457200" marR="0" lvl="0" indent="-457200" algn="l" defTabSz="914400" rtl="0" eaLnBrk="0" fontAlgn="base" latinLnBrk="0" hangingPunct="0">
              <a:lnSpc>
                <a:spcPct val="100000"/>
              </a:lnSpc>
              <a:spcBef>
                <a:spcPct val="0"/>
              </a:spcBef>
              <a:spcAft>
                <a:spcPts val="600"/>
              </a:spcAft>
              <a:buClrTx/>
              <a:buSzTx/>
              <a:buFontTx/>
              <a:buNone/>
              <a:tabLst/>
              <a:defRPr/>
            </a:pPr>
            <a:r>
              <a:rPr kumimoji="1" lang="ja-JP" altLang="en-US"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rPr>
              <a:t>注３）本資料は提案書の概要を分かりやすく簡潔に説明するための資料です。イメージや図表等を積極的に活用して下さい。</a:t>
            </a:r>
            <a:endParaRPr kumimoji="1" lang="en-US" altLang="ja-JP"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457200" marR="0" lvl="0" indent="-457200" algn="l" defTabSz="914400" rtl="0" eaLnBrk="0" fontAlgn="base" latinLnBrk="0" hangingPunct="0">
              <a:lnSpc>
                <a:spcPct val="100000"/>
              </a:lnSpc>
              <a:spcBef>
                <a:spcPct val="0"/>
              </a:spcBef>
              <a:spcAft>
                <a:spcPts val="600"/>
              </a:spcAft>
              <a:buClrTx/>
              <a:buSzTx/>
              <a:buFontTx/>
              <a:buNone/>
              <a:tabLst/>
              <a:defRPr/>
            </a:pPr>
            <a:r>
              <a:rPr kumimoji="1" lang="ja-JP" altLang="en-US"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rPr>
              <a:t>注４）審査を経て採択された場合、本資料または本資料を一部修正した資料を公開する可能性があります。</a:t>
            </a:r>
            <a:endParaRPr kumimoji="1" lang="ja-JP" altLang="ja-JP" sz="1200" b="0" i="0" u="none" strike="noStrike" kern="1200" cap="none" spc="0" normalizeH="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11" name="Straight Connector 10">
            <a:extLst>
              <a:ext uri="{FF2B5EF4-FFF2-40B4-BE49-F238E27FC236}">
                <a16:creationId xmlns:a16="http://schemas.microsoft.com/office/drawing/2014/main" id="{B4F76B97-1FD1-30E9-C9E7-4293603D20AA}"/>
              </a:ext>
            </a:extLst>
          </p:cNvPr>
          <p:cNvCxnSpPr>
            <a:cxnSpLocks/>
          </p:cNvCxnSpPr>
          <p:nvPr/>
        </p:nvCxnSpPr>
        <p:spPr>
          <a:xfrm>
            <a:off x="0" y="548680"/>
            <a:ext cx="9906000" cy="0"/>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16" name="表 4">
            <a:extLst>
              <a:ext uri="{FF2B5EF4-FFF2-40B4-BE49-F238E27FC236}">
                <a16:creationId xmlns:a16="http://schemas.microsoft.com/office/drawing/2014/main" id="{690A6FCD-CE9C-AB47-8E13-2DAFCE246B6E}"/>
              </a:ext>
            </a:extLst>
          </p:cNvPr>
          <p:cNvGraphicFramePr>
            <a:graphicFrameLocks noGrp="1"/>
          </p:cNvGraphicFramePr>
          <p:nvPr>
            <p:extLst>
              <p:ext uri="{D42A27DB-BD31-4B8C-83A1-F6EECF244321}">
                <p14:modId xmlns:p14="http://schemas.microsoft.com/office/powerpoint/2010/main" val="3729868025"/>
              </p:ext>
            </p:extLst>
          </p:nvPr>
        </p:nvGraphicFramePr>
        <p:xfrm>
          <a:off x="173622" y="700185"/>
          <a:ext cx="9545482" cy="798463"/>
        </p:xfrm>
        <a:graphic>
          <a:graphicData uri="http://schemas.openxmlformats.org/drawingml/2006/table">
            <a:tbl>
              <a:tblPr>
                <a:tableStyleId>{E8B1032C-EA38-4F05-BA0D-38AFFFC7BED3}</a:tableStyleId>
              </a:tblPr>
              <a:tblGrid>
                <a:gridCol w="458898">
                  <a:extLst>
                    <a:ext uri="{9D8B030D-6E8A-4147-A177-3AD203B41FA5}">
                      <a16:colId xmlns:a16="http://schemas.microsoft.com/office/drawing/2014/main" val="1184070412"/>
                    </a:ext>
                  </a:extLst>
                </a:gridCol>
                <a:gridCol w="1008112">
                  <a:extLst>
                    <a:ext uri="{9D8B030D-6E8A-4147-A177-3AD203B41FA5}">
                      <a16:colId xmlns:a16="http://schemas.microsoft.com/office/drawing/2014/main" val="727752727"/>
                    </a:ext>
                  </a:extLst>
                </a:gridCol>
                <a:gridCol w="2664296">
                  <a:extLst>
                    <a:ext uri="{9D8B030D-6E8A-4147-A177-3AD203B41FA5}">
                      <a16:colId xmlns:a16="http://schemas.microsoft.com/office/drawing/2014/main" val="4095008049"/>
                    </a:ext>
                  </a:extLst>
                </a:gridCol>
                <a:gridCol w="428271">
                  <a:extLst>
                    <a:ext uri="{9D8B030D-6E8A-4147-A177-3AD203B41FA5}">
                      <a16:colId xmlns:a16="http://schemas.microsoft.com/office/drawing/2014/main" val="488088429"/>
                    </a:ext>
                  </a:extLst>
                </a:gridCol>
                <a:gridCol w="997181">
                  <a:extLst>
                    <a:ext uri="{9D8B030D-6E8A-4147-A177-3AD203B41FA5}">
                      <a16:colId xmlns:a16="http://schemas.microsoft.com/office/drawing/2014/main" val="534491800"/>
                    </a:ext>
                  </a:extLst>
                </a:gridCol>
                <a:gridCol w="997181">
                  <a:extLst>
                    <a:ext uri="{9D8B030D-6E8A-4147-A177-3AD203B41FA5}">
                      <a16:colId xmlns:a16="http://schemas.microsoft.com/office/drawing/2014/main" val="1726586475"/>
                    </a:ext>
                  </a:extLst>
                </a:gridCol>
                <a:gridCol w="997181">
                  <a:extLst>
                    <a:ext uri="{9D8B030D-6E8A-4147-A177-3AD203B41FA5}">
                      <a16:colId xmlns:a16="http://schemas.microsoft.com/office/drawing/2014/main" val="3671134844"/>
                    </a:ext>
                  </a:extLst>
                </a:gridCol>
                <a:gridCol w="997181">
                  <a:extLst>
                    <a:ext uri="{9D8B030D-6E8A-4147-A177-3AD203B41FA5}">
                      <a16:colId xmlns:a16="http://schemas.microsoft.com/office/drawing/2014/main" val="1270198567"/>
                    </a:ext>
                  </a:extLst>
                </a:gridCol>
                <a:gridCol w="997181">
                  <a:extLst>
                    <a:ext uri="{9D8B030D-6E8A-4147-A177-3AD203B41FA5}">
                      <a16:colId xmlns:a16="http://schemas.microsoft.com/office/drawing/2014/main" val="2409857119"/>
                    </a:ext>
                  </a:extLst>
                </a:gridCol>
              </a:tblGrid>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実施体制</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代表機関</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研究代表者名</a:t>
                      </a: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実施予定規模</a:t>
                      </a: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総額　○○○百万円</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6349356"/>
                  </a:ext>
                </a:extLst>
              </a:tr>
              <a:tr h="165839">
                <a:tc vMerge="1">
                  <a:txBody>
                    <a:bodyPr/>
                    <a:lstStyle/>
                    <a:p>
                      <a:endParaRPr kumimoji="1" lang="ja-JP" altLang="en-US" dirty="0"/>
                    </a:p>
                  </a:txBody>
                  <a:tcPr>
                    <a:lnT w="12700" cap="flat" cmpd="sng" algn="ctr">
                      <a:solidFill>
                        <a:schemeClr val="accent1">
                          <a:lumMod val="20000"/>
                          <a:lumOff val="80000"/>
                        </a:schemeClr>
                      </a:solidFill>
                      <a:prstDash val="solid"/>
                      <a:round/>
                      <a:headEnd type="none" w="med" len="med"/>
                      <a:tailEnd type="none" w="med" len="med"/>
                    </a:lnT>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１年目</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２年目</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３年目</a:t>
                      </a: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４年目</a:t>
                      </a: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５年目</a:t>
                      </a: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16917028"/>
                  </a:ext>
                </a:extLst>
              </a:tr>
              <a:tr h="0">
                <a:tc vMerge="1">
                  <a:txBody>
                    <a:bodyPr/>
                    <a:lstStyle/>
                    <a:p>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参加機関</a:t>
                      </a:r>
                      <a:endPar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（再委託先）</a:t>
                      </a: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○○大学、○○研究所、</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株</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a:txBody>
                    <a:bodyPr/>
                    <a:lstStyle/>
                    <a:p>
                      <a:pPr algn="ctr">
                        <a:lnSpc>
                          <a:spcPts val="1100"/>
                        </a:lnSpc>
                      </a:pPr>
                      <a:r>
                        <a:rPr kumimoji="1" lang="ja-JP" altLang="en-US" sz="1000" baseline="0" dirty="0">
                          <a:solidFill>
                            <a:schemeClr val="tx1"/>
                          </a:solidFill>
                          <a:latin typeface="Meiryo UI" panose="020B0604030504040204" pitchFamily="50" charset="-128"/>
                          <a:ea typeface="Meiryo UI" panose="020B0604030504040204" pitchFamily="50" charset="-128"/>
                        </a:rPr>
                        <a:t>○○百万円</a:t>
                      </a:r>
                      <a:endParaRPr kumimoji="1" lang="en-US" altLang="ja-JP" sz="100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a:txBody>
                    <a:bodyPr/>
                    <a:lstStyle/>
                    <a:p>
                      <a:pPr algn="ctr">
                        <a:lnSpc>
                          <a:spcPts val="1100"/>
                        </a:lnSpc>
                      </a:pPr>
                      <a:r>
                        <a:rPr kumimoji="1" lang="ja-JP" altLang="en-US" sz="1000" baseline="0" dirty="0">
                          <a:solidFill>
                            <a:schemeClr val="tx1"/>
                          </a:solidFill>
                          <a:latin typeface="Meiryo UI" panose="020B0604030504040204" pitchFamily="50" charset="-128"/>
                          <a:ea typeface="Meiryo UI" panose="020B0604030504040204" pitchFamily="50" charset="-128"/>
                        </a:rPr>
                        <a:t>○○百万円</a:t>
                      </a:r>
                      <a:endParaRPr kumimoji="1" lang="en-US" altLang="ja-JP" sz="1000"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○○百万円</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○○百万円</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○○百万円</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Tree>
    <p:extLst>
      <p:ext uri="{BB962C8B-B14F-4D97-AF65-F5344CB8AC3E}">
        <p14:creationId xmlns:p14="http://schemas.microsoft.com/office/powerpoint/2010/main" val="57086899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Meiryo UI"/>
        <a:ea typeface="Meiryo UI"/>
        <a:cs typeface=""/>
      </a:majorFont>
      <a:minorFont>
        <a:latin typeface="Meiryo UI"/>
        <a:ea typeface="Meiryo UI"/>
        <a:cs typeface=""/>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1</TotalTime>
  <Words>212</Words>
  <PresentationFormat>A4 Paper (210x297 mm)</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Meiryo UI</vt:lpstr>
      <vt:lpstr>Arial</vt:lpstr>
      <vt:lpstr>Calibri</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様式１</dc:title>
  <dc:creator>文部科学省</dc:creator>
  <dcterms:created xsi:type="dcterms:W3CDTF">2025-02-17T01:58:39Z</dcterms:created>
  <dcterms:modified xsi:type="dcterms:W3CDTF">2025-03-13T14:27:24Z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2025-02-17T01:58:45Z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9b2ed433-ec91-4975-8071-c94a629e2320</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