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6"/>
  </p:notesMasterIdLst>
  <p:sldIdLst>
    <p:sldId id="256" r:id="rId2"/>
    <p:sldId id="309" r:id="rId3"/>
    <p:sldId id="275" r:id="rId4"/>
    <p:sldId id="332" r:id="rId5"/>
    <p:sldId id="311" r:id="rId6"/>
    <p:sldId id="307" r:id="rId7"/>
    <p:sldId id="318" r:id="rId8"/>
    <p:sldId id="322" r:id="rId9"/>
    <p:sldId id="323" r:id="rId10"/>
    <p:sldId id="333" r:id="rId11"/>
    <p:sldId id="304" r:id="rId12"/>
    <p:sldId id="321" r:id="rId13"/>
    <p:sldId id="314" r:id="rId14"/>
    <p:sldId id="329" r:id="rId15"/>
    <p:sldId id="319" r:id="rId16"/>
    <p:sldId id="320" r:id="rId17"/>
    <p:sldId id="330" r:id="rId18"/>
    <p:sldId id="331" r:id="rId19"/>
    <p:sldId id="312" r:id="rId20"/>
    <p:sldId id="328" r:id="rId21"/>
    <p:sldId id="325" r:id="rId22"/>
    <p:sldId id="327" r:id="rId23"/>
    <p:sldId id="326" r:id="rId24"/>
    <p:sldId id="279"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62611A-FD70-F103-98A9-0DC6D43A6024}" name="太田 朝子" initials="朝太" userId="S::ota-a@libertasclt.onmicrosoft.com::213b739e-b7d4-4fd4-bd35-16d61a570fe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87BA"/>
    <a:srgbClr val="C70852"/>
    <a:srgbClr val="D5596F"/>
    <a:srgbClr val="EBAE03"/>
    <a:srgbClr val="6161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100" d="100"/>
          <a:sy n="100" d="100"/>
        </p:scale>
        <p:origin x="9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83B210-75A3-4306-98BA-1D86193D6034}"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D52918-C801-4A15-9655-B7255536EFB2}" type="slidenum">
              <a:rPr kumimoji="1" lang="ja-JP" altLang="en-US" smtClean="0"/>
              <a:t>‹#›</a:t>
            </a:fld>
            <a:endParaRPr kumimoji="1" lang="ja-JP" altLang="en-US"/>
          </a:p>
        </p:txBody>
      </p:sp>
    </p:spTree>
    <p:extLst>
      <p:ext uri="{BB962C8B-B14F-4D97-AF65-F5344CB8AC3E}">
        <p14:creationId xmlns:p14="http://schemas.microsoft.com/office/powerpoint/2010/main" val="41709598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B9B03A-D7D3-C347-0F08-47F770A780F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4DA87BD-0C91-CAFE-469E-C1389255B90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3945B98-8E7C-B322-B9AF-2746A8B325C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41AA890-CA61-C82F-6699-ECF70F4C00B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D52918-C801-4A15-9655-B7255536EFB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3526550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96CC76-1B1F-3A8B-8139-87BF22B0F0F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6F7A87A-BD90-B59B-F386-1C2242BF142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FF5F6ED-5477-DD9E-1A9B-24DD4A020C1B}"/>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91B8F2D-AB12-30BE-3B49-945AF2CC626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D52918-C801-4A15-9655-B7255536EFB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3813655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0E874-E781-312E-E74A-BA9E4D00DEA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D32BC70-EDD8-603D-73F5-BF2E9388D54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38A4790-AB6C-F838-567E-670867520344}"/>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50D3839-578D-F654-EB4E-2ECC802A249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D52918-C801-4A15-9655-B7255536EFB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2449414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5BB44-900E-B2BF-C8A0-97F55A75E15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AD287B0-B7F8-F405-FEE2-5B7B011D020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DBF1533-4D25-5FF3-2969-2B5BB6C08735}"/>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6B34287-FE58-1511-002A-A2DC80A16A1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D52918-C801-4A15-9655-B7255536EFB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3229601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D52918-C801-4A15-9655-B7255536EFB2}" type="slidenum">
              <a:rPr kumimoji="1" lang="ja-JP" altLang="en-US" smtClean="0"/>
              <a:t>11</a:t>
            </a:fld>
            <a:endParaRPr kumimoji="1" lang="ja-JP" altLang="en-US"/>
          </a:p>
        </p:txBody>
      </p:sp>
    </p:spTree>
    <p:extLst>
      <p:ext uri="{BB962C8B-B14F-4D97-AF65-F5344CB8AC3E}">
        <p14:creationId xmlns:p14="http://schemas.microsoft.com/office/powerpoint/2010/main" val="3991232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BEC58-DBCA-85AB-0DBD-D0E345658BB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3360B1C-A8A8-5789-3804-9F22587EE77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B5C414C-880D-66C1-C1E2-D866F9A4E8F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1BA63A6-7266-D0CC-BBD4-557CE1AFAF6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D52918-C801-4A15-9655-B7255536EFB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1074918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468BC-245A-8F02-5900-49ABC7ED3E2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3707957-73C3-2944-1F2D-7BDA0F63456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979AAE0-744B-3AB0-DFBC-3ED0F0B5840B}"/>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6E1579D-97AB-48E8-584A-C0EFAFD5513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D52918-C801-4A15-9655-B7255536EFB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3148793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F9691A-1C72-5CEB-565F-F3D7A995BA5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F8D6FCF-5486-A554-1754-05342F3CAF3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2A19277-B836-E83F-4180-2F1957A05CA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7CF3C39-B319-44D3-BB11-7C0653F3FE8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D52918-C801-4A15-9655-B7255536EFB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2655938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616B3-9707-9C7A-6396-8CB07D27716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26A8F-4AE5-05BE-0E3D-699DE8D046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5E8296F-1057-EC0B-9153-4A19937420F6}"/>
              </a:ext>
            </a:extLst>
          </p:cNvPr>
          <p:cNvSpPr>
            <a:spLocks noGrp="1"/>
          </p:cNvSpPr>
          <p:nvPr>
            <p:ph type="dt" sz="half" idx="10"/>
          </p:nvPr>
        </p:nvSpPr>
        <p:spPr/>
        <p:txBody>
          <a:bodyPr/>
          <a:lstStyle/>
          <a:p>
            <a:fld id="{4648CBE7-8D82-48F7-9C65-FBB61207F891}" type="datetime1">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C7BC2A9C-1A4C-8741-4B7E-A571C54E14D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EDC48CA-C502-6D96-A75D-D2A6A6DCDCBB}"/>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967487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A48DA-3253-BEF4-FD2A-AEE2E7CCB85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992144B-34B6-B104-0063-F2066A67B4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61BA74-F74F-2A6A-3B95-7A3979053C70}"/>
              </a:ext>
            </a:extLst>
          </p:cNvPr>
          <p:cNvSpPr>
            <a:spLocks noGrp="1"/>
          </p:cNvSpPr>
          <p:nvPr>
            <p:ph type="dt" sz="half" idx="10"/>
          </p:nvPr>
        </p:nvSpPr>
        <p:spPr/>
        <p:txBody>
          <a:bodyPr/>
          <a:lstStyle/>
          <a:p>
            <a:fld id="{210882F9-A8F6-4432-A4D5-77F80A1CD819}" type="datetime1">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A6A4599B-04D3-D5F8-453A-3EDB9CA0C6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B8CD3F-660E-4E61-709F-09EF813E3577}"/>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3277391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AD75942-E5AD-22AA-9744-5915E260DFE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01D7AF6-E989-28DB-B970-E87197F0BAC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99BD2C-D3A4-6656-5229-3F6421A349EE}"/>
              </a:ext>
            </a:extLst>
          </p:cNvPr>
          <p:cNvSpPr>
            <a:spLocks noGrp="1"/>
          </p:cNvSpPr>
          <p:nvPr>
            <p:ph type="dt" sz="half" idx="10"/>
          </p:nvPr>
        </p:nvSpPr>
        <p:spPr/>
        <p:txBody>
          <a:bodyPr/>
          <a:lstStyle/>
          <a:p>
            <a:fld id="{86B94122-547A-4871-BBE9-FB906A17BAF7}" type="datetime1">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7F89AD90-BDDD-87E9-9DA6-BACE628AA2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2C1E9D-6CF4-34D8-3ACB-71A09D8E849F}"/>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186452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292E96-4E1F-AA20-94AF-1B565F4242C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747A2B8-8653-9A3A-EBCC-C2239082D4A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45FDE1-A912-7286-A445-A4574D33F2CB}"/>
              </a:ext>
            </a:extLst>
          </p:cNvPr>
          <p:cNvSpPr>
            <a:spLocks noGrp="1"/>
          </p:cNvSpPr>
          <p:nvPr>
            <p:ph type="dt" sz="half" idx="10"/>
          </p:nvPr>
        </p:nvSpPr>
        <p:spPr/>
        <p:txBody>
          <a:bodyPr/>
          <a:lstStyle/>
          <a:p>
            <a:fld id="{ADA470C5-7B8D-4306-B53C-2EC7910A071F}" type="datetime1">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41B1B04A-ED82-31A7-2E1E-BE16D191AE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2398C2-4783-6C63-5527-7A1A1BAE49EE}"/>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86879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1D5AF5-6FCC-FB7A-A538-6742DA57023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DAEF8D-1694-B5AF-B5BD-CB4D1BD35CF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CE87CDA-BCA2-7F54-77F1-26B71D9DEAB0}"/>
              </a:ext>
            </a:extLst>
          </p:cNvPr>
          <p:cNvSpPr>
            <a:spLocks noGrp="1"/>
          </p:cNvSpPr>
          <p:nvPr>
            <p:ph type="dt" sz="half" idx="10"/>
          </p:nvPr>
        </p:nvSpPr>
        <p:spPr/>
        <p:txBody>
          <a:bodyPr/>
          <a:lstStyle/>
          <a:p>
            <a:fld id="{BDBD2F92-C13E-40CE-A628-D455D10F1E02}" type="datetime1">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B94B5E6D-82F2-6800-33C3-69936BB95D3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A4405A-0854-534E-B3C9-B06EF0FEF6FB}"/>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06900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8A3754-9BC0-F19B-68C9-9AD35C97161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8C77CFD-1D8A-BBF2-F30C-58B893D3BDB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55555B8-EB66-01CA-6390-1CA02ECEF2C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0410903-1B1E-FD41-804F-44A96B9B7CFB}"/>
              </a:ext>
            </a:extLst>
          </p:cNvPr>
          <p:cNvSpPr>
            <a:spLocks noGrp="1"/>
          </p:cNvSpPr>
          <p:nvPr>
            <p:ph type="dt" sz="half" idx="10"/>
          </p:nvPr>
        </p:nvSpPr>
        <p:spPr/>
        <p:txBody>
          <a:bodyPr/>
          <a:lstStyle/>
          <a:p>
            <a:fld id="{42E5FE00-11EE-496B-AD08-BA2CAE807D62}" type="datetime1">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479F226D-9AF0-BA80-E67B-7EA4E3C99D5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64FF7D-EF19-8289-164F-73ED54CC542D}"/>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91923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89DF63-0CD6-168B-CF10-202A9FE3F84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01E0739-E4DB-53EC-B014-0E54CBCCC8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246C5F7-F0A5-48B6-2D06-2D6F5ECE216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1FC89AE-5174-6EB5-7BA2-983B28C902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ACB2D49-43B1-AB65-A4F3-B9FA5D2B674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6C6A44-D812-755E-873F-C53F6A5C738F}"/>
              </a:ext>
            </a:extLst>
          </p:cNvPr>
          <p:cNvSpPr>
            <a:spLocks noGrp="1"/>
          </p:cNvSpPr>
          <p:nvPr>
            <p:ph type="dt" sz="half" idx="10"/>
          </p:nvPr>
        </p:nvSpPr>
        <p:spPr/>
        <p:txBody>
          <a:bodyPr/>
          <a:lstStyle/>
          <a:p>
            <a:fld id="{FC57C461-9EC9-4EB7-BB58-071DDE1812E6}" type="datetime1">
              <a:rPr kumimoji="1" lang="ja-JP" altLang="en-US" smtClean="0"/>
              <a:t>2025/3/19</a:t>
            </a:fld>
            <a:endParaRPr kumimoji="1" lang="ja-JP" altLang="en-US"/>
          </a:p>
        </p:txBody>
      </p:sp>
      <p:sp>
        <p:nvSpPr>
          <p:cNvPr id="8" name="フッター プレースホルダー 7">
            <a:extLst>
              <a:ext uri="{FF2B5EF4-FFF2-40B4-BE49-F238E27FC236}">
                <a16:creationId xmlns:a16="http://schemas.microsoft.com/office/drawing/2014/main" id="{EEC2409A-8542-7E34-3766-0403839A10D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7656325-7F5D-9399-7BC8-6F1A6D69946B}"/>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663634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21383A-8FA0-9DA3-1A5A-34FD24DF5C8A}"/>
              </a:ext>
            </a:extLst>
          </p:cNvPr>
          <p:cNvSpPr>
            <a:spLocks noGrp="1"/>
          </p:cNvSpPr>
          <p:nvPr>
            <p:ph type="title"/>
          </p:nvPr>
        </p:nvSpPr>
        <p:spPr>
          <a:xfrm>
            <a:off x="1247775" y="3976687"/>
            <a:ext cx="10515600" cy="897732"/>
          </a:xfrm>
        </p:spPr>
        <p:txBody>
          <a:bodyPr/>
          <a:lstStyle/>
          <a:p>
            <a:r>
              <a:rPr kumimoji="1" lang="ja-JP" altLang="en-US" dirty="0"/>
              <a:t>マスター タイトルの書式設定</a:t>
            </a:r>
          </a:p>
        </p:txBody>
      </p:sp>
      <p:sp>
        <p:nvSpPr>
          <p:cNvPr id="3" name="日付プレースホルダー 2">
            <a:extLst>
              <a:ext uri="{FF2B5EF4-FFF2-40B4-BE49-F238E27FC236}">
                <a16:creationId xmlns:a16="http://schemas.microsoft.com/office/drawing/2014/main" id="{A3E04EFC-5E88-F208-73B4-CFF298941367}"/>
              </a:ext>
            </a:extLst>
          </p:cNvPr>
          <p:cNvSpPr>
            <a:spLocks noGrp="1"/>
          </p:cNvSpPr>
          <p:nvPr>
            <p:ph type="dt" sz="half" idx="10"/>
          </p:nvPr>
        </p:nvSpPr>
        <p:spPr/>
        <p:txBody>
          <a:bodyPr/>
          <a:lstStyle/>
          <a:p>
            <a:fld id="{4E510D4D-3067-4B22-9843-5690A469D5A9}" type="datetime1">
              <a:rPr kumimoji="1" lang="ja-JP" altLang="en-US" smtClean="0"/>
              <a:t>2025/3/19</a:t>
            </a:fld>
            <a:endParaRPr kumimoji="1" lang="ja-JP" altLang="en-US"/>
          </a:p>
        </p:txBody>
      </p:sp>
      <p:sp>
        <p:nvSpPr>
          <p:cNvPr id="4" name="フッター プレースホルダー 3">
            <a:extLst>
              <a:ext uri="{FF2B5EF4-FFF2-40B4-BE49-F238E27FC236}">
                <a16:creationId xmlns:a16="http://schemas.microsoft.com/office/drawing/2014/main" id="{7049F657-DB33-F31B-3220-78008C2E70D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13606B5-9F11-FEFE-5CC2-5DE1ACD1150B}"/>
              </a:ext>
            </a:extLst>
          </p:cNvPr>
          <p:cNvSpPr>
            <a:spLocks noGrp="1"/>
          </p:cNvSpPr>
          <p:nvPr>
            <p:ph type="sldNum" sz="quarter" idx="12"/>
          </p:nvPr>
        </p:nvSpPr>
        <p:spPr>
          <a:xfrm>
            <a:off x="9317966" y="6355032"/>
            <a:ext cx="2743200" cy="365125"/>
          </a:xfrm>
        </p:spPr>
        <p:txBody>
          <a:bodyPr/>
          <a:lstStyle>
            <a:lvl1pPr>
              <a:defRPr>
                <a:latin typeface="メイリオ" panose="020B0604030504040204" pitchFamily="50" charset="-128"/>
                <a:ea typeface="メイリオ" panose="020B0604030504040204" pitchFamily="50" charset="-128"/>
              </a:defRPr>
            </a:lvl1pPr>
          </a:lstStyle>
          <a:p>
            <a:fld id="{17A04E83-AE5F-445A-B2D7-EBB1D891384E}" type="slidenum">
              <a:rPr lang="ja-JP" altLang="en-US" smtClean="0"/>
              <a:pPr/>
              <a:t>‹#›</a:t>
            </a:fld>
            <a:endParaRPr lang="ja-JP" altLang="en-US"/>
          </a:p>
        </p:txBody>
      </p:sp>
      <p:sp>
        <p:nvSpPr>
          <p:cNvPr id="6" name="四角形: 上の 2 つの角を丸める 5">
            <a:extLst>
              <a:ext uri="{FF2B5EF4-FFF2-40B4-BE49-F238E27FC236}">
                <a16:creationId xmlns:a16="http://schemas.microsoft.com/office/drawing/2014/main" id="{CD473241-C813-7ABE-F752-09F3C534CF44}"/>
              </a:ext>
            </a:extLst>
          </p:cNvPr>
          <p:cNvSpPr/>
          <p:nvPr userDrawn="1"/>
        </p:nvSpPr>
        <p:spPr>
          <a:xfrm flipV="1">
            <a:off x="1408879" y="0"/>
            <a:ext cx="2334446" cy="3952875"/>
          </a:xfrm>
          <a:prstGeom prst="round2SameRect">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7" name="四角形: 上の 2 つの角を丸める 6">
            <a:extLst>
              <a:ext uri="{FF2B5EF4-FFF2-40B4-BE49-F238E27FC236}">
                <a16:creationId xmlns:a16="http://schemas.microsoft.com/office/drawing/2014/main" id="{5037E92B-C206-EBE8-0325-DEF12E272415}"/>
              </a:ext>
            </a:extLst>
          </p:cNvPr>
          <p:cNvSpPr/>
          <p:nvPr userDrawn="1"/>
        </p:nvSpPr>
        <p:spPr>
          <a:xfrm rot="10800000" flipH="1" flipV="1">
            <a:off x="1408879" y="5638799"/>
            <a:ext cx="2334446" cy="1219200"/>
          </a:xfrm>
          <a:prstGeom prst="round2SameRect">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cxnSp>
        <p:nvCxnSpPr>
          <p:cNvPr id="9" name="直線コネクタ 8">
            <a:extLst>
              <a:ext uri="{FF2B5EF4-FFF2-40B4-BE49-F238E27FC236}">
                <a16:creationId xmlns:a16="http://schemas.microsoft.com/office/drawing/2014/main" id="{496D0E84-8529-BAB4-37F3-FD561B7DFA5C}"/>
              </a:ext>
            </a:extLst>
          </p:cNvPr>
          <p:cNvCxnSpPr/>
          <p:nvPr userDrawn="1"/>
        </p:nvCxnSpPr>
        <p:spPr>
          <a:xfrm>
            <a:off x="1427929" y="5010943"/>
            <a:ext cx="10354496" cy="0"/>
          </a:xfrm>
          <a:prstGeom prst="line">
            <a:avLst/>
          </a:prstGeom>
          <a:ln w="28575">
            <a:solidFill>
              <a:srgbClr val="D5596F"/>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03818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F85C8D5-989A-CED9-B801-5078DF10FB56}"/>
              </a:ext>
            </a:extLst>
          </p:cNvPr>
          <p:cNvSpPr>
            <a:spLocks noGrp="1"/>
          </p:cNvSpPr>
          <p:nvPr>
            <p:ph type="dt" sz="half" idx="10"/>
          </p:nvPr>
        </p:nvSpPr>
        <p:spPr/>
        <p:txBody>
          <a:bodyPr/>
          <a:lstStyle/>
          <a:p>
            <a:fld id="{612B4268-695F-4A73-BD37-DEA53B726E6B}" type="datetime1">
              <a:rPr kumimoji="1" lang="ja-JP" altLang="en-US" smtClean="0"/>
              <a:t>2025/3/19</a:t>
            </a:fld>
            <a:endParaRPr kumimoji="1" lang="ja-JP" altLang="en-US"/>
          </a:p>
        </p:txBody>
      </p:sp>
      <p:sp>
        <p:nvSpPr>
          <p:cNvPr id="3" name="フッター プレースホルダー 2">
            <a:extLst>
              <a:ext uri="{FF2B5EF4-FFF2-40B4-BE49-F238E27FC236}">
                <a16:creationId xmlns:a16="http://schemas.microsoft.com/office/drawing/2014/main" id="{D64140EE-2371-6CEE-E7EA-E035C3D1969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72F76DC-CBC8-6103-4E3A-769E374E2CF6}"/>
              </a:ext>
            </a:extLst>
          </p:cNvPr>
          <p:cNvSpPr>
            <a:spLocks noGrp="1"/>
          </p:cNvSpPr>
          <p:nvPr>
            <p:ph type="sldNum" sz="quarter" idx="12"/>
          </p:nvPr>
        </p:nvSpPr>
        <p:spPr>
          <a:xfrm>
            <a:off x="9325694" y="6356350"/>
            <a:ext cx="2743200" cy="365125"/>
          </a:xfrm>
        </p:spPr>
        <p:txBody>
          <a:bodyPr/>
          <a:lstStyle>
            <a:lvl1pPr>
              <a:defRPr>
                <a:latin typeface="メイリオ" panose="020B0604030504040204" pitchFamily="50" charset="-128"/>
                <a:ea typeface="メイリオ" panose="020B0604030504040204" pitchFamily="50" charset="-128"/>
              </a:defRPr>
            </a:lvl1pPr>
          </a:lstStyle>
          <a:p>
            <a:fld id="{17A04E83-AE5F-445A-B2D7-EBB1D891384E}" type="slidenum">
              <a:rPr lang="ja-JP" altLang="en-US" smtClean="0"/>
              <a:pPr/>
              <a:t>‹#›</a:t>
            </a:fld>
            <a:endParaRPr lang="ja-JP" altLang="en-US"/>
          </a:p>
        </p:txBody>
      </p:sp>
      <p:sp>
        <p:nvSpPr>
          <p:cNvPr id="5" name="四角形: 上の 2 つの角を丸める 4">
            <a:extLst>
              <a:ext uri="{FF2B5EF4-FFF2-40B4-BE49-F238E27FC236}">
                <a16:creationId xmlns:a16="http://schemas.microsoft.com/office/drawing/2014/main" id="{0855C383-8487-4B5A-DD7A-101702EFF93A}"/>
              </a:ext>
            </a:extLst>
          </p:cNvPr>
          <p:cNvSpPr/>
          <p:nvPr userDrawn="1"/>
        </p:nvSpPr>
        <p:spPr>
          <a:xfrm rot="5400000">
            <a:off x="111414" y="82839"/>
            <a:ext cx="596325" cy="819153"/>
          </a:xfrm>
          <a:prstGeom prst="round2SameRect">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6" name="四角形: 上の 2 つの角を丸める 5">
            <a:extLst>
              <a:ext uri="{FF2B5EF4-FFF2-40B4-BE49-F238E27FC236}">
                <a16:creationId xmlns:a16="http://schemas.microsoft.com/office/drawing/2014/main" id="{6E8EDED8-7986-3E67-4D0F-D7E5B1AF9ED1}"/>
              </a:ext>
            </a:extLst>
          </p:cNvPr>
          <p:cNvSpPr/>
          <p:nvPr userDrawn="1"/>
        </p:nvSpPr>
        <p:spPr>
          <a:xfrm rot="16200000" flipH="1">
            <a:off x="7783800" y="-3617623"/>
            <a:ext cx="596325" cy="8220075"/>
          </a:xfrm>
          <a:prstGeom prst="round2SameRect">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Tree>
    <p:extLst>
      <p:ext uri="{BB962C8B-B14F-4D97-AF65-F5344CB8AC3E}">
        <p14:creationId xmlns:p14="http://schemas.microsoft.com/office/powerpoint/2010/main" val="1832728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465321-EACE-8E96-9B7E-5EF3A04405E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C2FA4E4-F016-BC45-B1CA-DC44691BA1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AA67ECF-F749-CE38-554B-0FEA72805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92EDB6-CE79-8121-E91E-A042344EF18C}"/>
              </a:ext>
            </a:extLst>
          </p:cNvPr>
          <p:cNvSpPr>
            <a:spLocks noGrp="1"/>
          </p:cNvSpPr>
          <p:nvPr>
            <p:ph type="dt" sz="half" idx="10"/>
          </p:nvPr>
        </p:nvSpPr>
        <p:spPr/>
        <p:txBody>
          <a:bodyPr/>
          <a:lstStyle/>
          <a:p>
            <a:fld id="{31AC11C4-B408-410B-9B57-E36AEC28BEBA}" type="datetime1">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D4E7E38D-6B1E-D3BA-2EB7-DC1808B9CA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A97713-F45B-7B60-99FE-68447A857550}"/>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843274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994F07-7DF4-4E8E-0949-0DAC80D7606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20830FB-4041-60D5-B161-6A5672B6E2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0B7F440-09A4-D0A0-DFE8-2B8D3E7FA3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6F6B16B-6624-7877-A4E1-29B80B4B36D9}"/>
              </a:ext>
            </a:extLst>
          </p:cNvPr>
          <p:cNvSpPr>
            <a:spLocks noGrp="1"/>
          </p:cNvSpPr>
          <p:nvPr>
            <p:ph type="dt" sz="half" idx="10"/>
          </p:nvPr>
        </p:nvSpPr>
        <p:spPr/>
        <p:txBody>
          <a:bodyPr/>
          <a:lstStyle/>
          <a:p>
            <a:fld id="{1AB526E2-10A1-42DC-BE64-F879554187E1}" type="datetime1">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C4F26B30-7D8A-9E2C-7459-EA9562E8B2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CF77718-160B-257E-DDD7-86F185FE69B7}"/>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0921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0B924E9-8CF5-7592-53C5-7E916E665C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A8DBBA-43E7-2335-9200-2AFFBC20AF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3F7632-05C4-149C-67BD-B2691523E8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3538C37-9B0C-442A-914B-884D0004F509}" type="datetime1">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9328FF31-0488-1D04-2CB2-00D5FDD27B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458063-BF9A-07F3-932F-4F9DD63BAE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39857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10.sv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4.svg"/></Relationships>
</file>

<file path=ppt/slides/_rels/slide16.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9.png"/><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0.svg"/></Relationships>
</file>

<file path=ppt/slides/_rels/slide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2.svg"/><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タイトル 1">
            <a:extLst>
              <a:ext uri="{FF2B5EF4-FFF2-40B4-BE49-F238E27FC236}">
                <a16:creationId xmlns:a16="http://schemas.microsoft.com/office/drawing/2014/main" id="{184B9B18-BC3A-55B7-924F-FE1178BC6262}"/>
              </a:ext>
            </a:extLst>
          </p:cNvPr>
          <p:cNvSpPr>
            <a:spLocks noGrp="1"/>
          </p:cNvSpPr>
          <p:nvPr>
            <p:ph type="ctrTitle"/>
          </p:nvPr>
        </p:nvSpPr>
        <p:spPr>
          <a:xfrm>
            <a:off x="1524003" y="1999615"/>
            <a:ext cx="9144000" cy="2764028"/>
          </a:xfrm>
        </p:spPr>
        <p:txBody>
          <a:bodyPr anchor="ctr">
            <a:normAutofit/>
          </a:bodyPr>
          <a:lstStyle/>
          <a:p>
            <a:r>
              <a:rPr kumimoji="1" lang="ja-JP" altLang="en-US" sz="7200" dirty="0">
                <a:latin typeface="Meiryo UI" panose="020B0604030504040204" pitchFamily="50" charset="-128"/>
                <a:ea typeface="Meiryo UI" panose="020B0604030504040204" pitchFamily="50" charset="-128"/>
              </a:rPr>
              <a:t>大学におけるハラスメント</a:t>
            </a:r>
          </a:p>
        </p:txBody>
      </p:sp>
      <p:sp>
        <p:nvSpPr>
          <p:cNvPr id="3" name="字幕 2">
            <a:extLst>
              <a:ext uri="{FF2B5EF4-FFF2-40B4-BE49-F238E27FC236}">
                <a16:creationId xmlns:a16="http://schemas.microsoft.com/office/drawing/2014/main" id="{E2A049FE-F6DA-3441-21F9-B849B596FCCA}"/>
              </a:ext>
            </a:extLst>
          </p:cNvPr>
          <p:cNvSpPr>
            <a:spLocks noGrp="1"/>
          </p:cNvSpPr>
          <p:nvPr>
            <p:ph type="subTitle" idx="1"/>
          </p:nvPr>
        </p:nvSpPr>
        <p:spPr>
          <a:xfrm>
            <a:off x="1966912" y="4928171"/>
            <a:ext cx="8258176" cy="631825"/>
          </a:xfrm>
        </p:spPr>
        <p:txBody>
          <a:bodyPr anchor="ctr">
            <a:normAutofit/>
          </a:bodyPr>
          <a:lstStyle/>
          <a:p>
            <a:r>
              <a:rPr kumimoji="1" lang="ja-JP" altLang="en-US" sz="2800" dirty="0">
                <a:latin typeface="メイリオ" panose="020B0604030504040204" pitchFamily="50" charset="-128"/>
                <a:ea typeface="メイリオ" panose="020B0604030504040204" pitchFamily="50" charset="-128"/>
              </a:rPr>
              <a:t>ハラスメントが起きない組織づくり</a:t>
            </a:r>
          </a:p>
        </p:txBody>
      </p:sp>
      <p:sp>
        <p:nvSpPr>
          <p:cNvPr id="16" name="Rectangle 15">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テキスト ボックス 8">
            <a:extLst>
              <a:ext uri="{FF2B5EF4-FFF2-40B4-BE49-F238E27FC236}">
                <a16:creationId xmlns:a16="http://schemas.microsoft.com/office/drawing/2014/main" id="{09D056C7-9B0E-4549-9A05-43F874A43EC8}"/>
              </a:ext>
            </a:extLst>
          </p:cNvPr>
          <p:cNvSpPr txBox="1"/>
          <p:nvPr/>
        </p:nvSpPr>
        <p:spPr>
          <a:xfrm>
            <a:off x="152400" y="176075"/>
            <a:ext cx="4368799" cy="461665"/>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rPr>
              <a:t>令和</a:t>
            </a:r>
            <a:r>
              <a:rPr kumimoji="1" lang="en-US" altLang="ja-JP" sz="2400" dirty="0">
                <a:latin typeface="メイリオ" panose="020B0604030504040204" pitchFamily="50" charset="-128"/>
                <a:ea typeface="メイリオ" panose="020B0604030504040204" pitchFamily="50" charset="-128"/>
              </a:rPr>
              <a:t>6</a:t>
            </a:r>
            <a:r>
              <a:rPr kumimoji="1" lang="ja-JP" altLang="en-US" sz="2400" dirty="0">
                <a:latin typeface="メイリオ" panose="020B0604030504040204" pitchFamily="50" charset="-128"/>
                <a:ea typeface="メイリオ" panose="020B0604030504040204" pitchFamily="50" charset="-128"/>
              </a:rPr>
              <a:t>年度文部科学省委託事業</a:t>
            </a:r>
          </a:p>
        </p:txBody>
      </p:sp>
      <p:sp>
        <p:nvSpPr>
          <p:cNvPr id="4" name="テキスト ボックス 3">
            <a:extLst>
              <a:ext uri="{FF2B5EF4-FFF2-40B4-BE49-F238E27FC236}">
                <a16:creationId xmlns:a16="http://schemas.microsoft.com/office/drawing/2014/main" id="{3CB07922-9844-CA45-60ED-DDC4987AF35B}"/>
              </a:ext>
            </a:extLst>
          </p:cNvPr>
          <p:cNvSpPr txBox="1"/>
          <p:nvPr/>
        </p:nvSpPr>
        <p:spPr>
          <a:xfrm>
            <a:off x="1121664" y="1008810"/>
            <a:ext cx="10238700" cy="1384995"/>
          </a:xfrm>
          <a:prstGeom prst="rect">
            <a:avLst/>
          </a:prstGeom>
          <a:solidFill>
            <a:srgbClr val="FFFF99"/>
          </a:solidFill>
          <a:ln>
            <a:solidFill>
              <a:schemeClr val="tx1"/>
            </a:solidFill>
            <a:prstDash val="dash"/>
          </a:ln>
        </p:spPr>
        <p:txBody>
          <a:bodyPr wrap="none" rtlCol="0">
            <a:spAutoFit/>
          </a:bodyPr>
          <a:lstStyle/>
          <a:p>
            <a:r>
              <a:rPr kumimoji="1" lang="en-US" altLang="ja-JP" sz="2800" dirty="0">
                <a:solidFill>
                  <a:srgbClr val="FF0000"/>
                </a:solidFill>
                <a:latin typeface="メイリオ" panose="020B0604030504040204" pitchFamily="50" charset="-128"/>
                <a:ea typeface="メイリオ" panose="020B0604030504040204" pitchFamily="50" charset="-128"/>
              </a:rPr>
              <a:t>【</a:t>
            </a:r>
            <a:r>
              <a:rPr kumimoji="1" lang="ja-JP" altLang="en-US" sz="2800" dirty="0">
                <a:solidFill>
                  <a:srgbClr val="FF0000"/>
                </a:solidFill>
                <a:latin typeface="メイリオ" panose="020B0604030504040204" pitchFamily="50" charset="-128"/>
                <a:ea typeface="メイリオ" panose="020B0604030504040204" pitchFamily="50" charset="-128"/>
              </a:rPr>
              <a:t>研修ご担当者様へ</a:t>
            </a:r>
            <a:r>
              <a:rPr kumimoji="1" lang="en-US" altLang="ja-JP" sz="2800" dirty="0">
                <a:solidFill>
                  <a:srgbClr val="FF0000"/>
                </a:solidFill>
                <a:latin typeface="メイリオ" panose="020B0604030504040204" pitchFamily="50" charset="-128"/>
                <a:ea typeface="メイリオ" panose="020B0604030504040204" pitchFamily="50" charset="-128"/>
              </a:rPr>
              <a:t>】</a:t>
            </a:r>
          </a:p>
          <a:p>
            <a:r>
              <a:rPr kumimoji="1" lang="ja-JP" altLang="en-US" sz="2800" dirty="0">
                <a:solidFill>
                  <a:srgbClr val="FF0000"/>
                </a:solidFill>
                <a:latin typeface="メイリオ" panose="020B0604030504040204" pitchFamily="50" charset="-128"/>
                <a:ea typeface="メイリオ" panose="020B0604030504040204" pitchFamily="50" charset="-128"/>
              </a:rPr>
              <a:t>研修を実施する組織の状況や参加対象者の理解度、</a:t>
            </a:r>
            <a:endParaRPr kumimoji="1" lang="en-US" altLang="ja-JP" sz="2800" dirty="0">
              <a:solidFill>
                <a:srgbClr val="FF0000"/>
              </a:solidFill>
              <a:latin typeface="メイリオ" panose="020B0604030504040204" pitchFamily="50" charset="-128"/>
              <a:ea typeface="メイリオ" panose="020B0604030504040204" pitchFamily="50" charset="-128"/>
            </a:endParaRPr>
          </a:p>
          <a:p>
            <a:r>
              <a:rPr kumimoji="1" lang="ja-JP" altLang="en-US" sz="2800" dirty="0">
                <a:solidFill>
                  <a:srgbClr val="FF0000"/>
                </a:solidFill>
                <a:latin typeface="メイリオ" panose="020B0604030504040204" pitchFamily="50" charset="-128"/>
                <a:ea typeface="メイリオ" panose="020B0604030504040204" pitchFamily="50" charset="-128"/>
              </a:rPr>
              <a:t>研修時間等にあわせてスライドを加工してご使用ください。</a:t>
            </a:r>
          </a:p>
        </p:txBody>
      </p:sp>
    </p:spTree>
    <p:extLst>
      <p:ext uri="{BB962C8B-B14F-4D97-AF65-F5344CB8AC3E}">
        <p14:creationId xmlns:p14="http://schemas.microsoft.com/office/powerpoint/2010/main" val="58217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17E413-61DF-E48E-8671-31A28C056117}"/>
            </a:ext>
          </a:extLst>
        </p:cNvPr>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60273BF3-0CBC-BDE6-C69B-2A18F33A0B41}"/>
              </a:ext>
            </a:extLst>
          </p:cNvPr>
          <p:cNvSpPr txBox="1"/>
          <p:nvPr/>
        </p:nvSpPr>
        <p:spPr>
          <a:xfrm>
            <a:off x="1116735" y="170476"/>
            <a:ext cx="2614756"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ハラスメント防止</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のための基本事項</a:t>
            </a:r>
          </a:p>
        </p:txBody>
      </p:sp>
      <p:sp>
        <p:nvSpPr>
          <p:cNvPr id="20" name="テキスト ボックス 19">
            <a:extLst>
              <a:ext uri="{FF2B5EF4-FFF2-40B4-BE49-F238E27FC236}">
                <a16:creationId xmlns:a16="http://schemas.microsoft.com/office/drawing/2014/main" id="{9E1AC456-FD03-12CD-3331-6426B6447B94}"/>
              </a:ext>
            </a:extLst>
          </p:cNvPr>
          <p:cNvSpPr txBox="1"/>
          <p:nvPr/>
        </p:nvSpPr>
        <p:spPr>
          <a:xfrm>
            <a:off x="4019308" y="191456"/>
            <a:ext cx="798796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参考</a:t>
            </a:r>
            <a:r>
              <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調整とは</a:t>
            </a:r>
            <a:r>
              <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スライド番号プレースホルダー 11">
            <a:extLst>
              <a:ext uri="{FF2B5EF4-FFF2-40B4-BE49-F238E27FC236}">
                <a16:creationId xmlns:a16="http://schemas.microsoft.com/office/drawing/2014/main" id="{E2DADE6B-F82B-78B2-5CD0-ABD7A5D2D5A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A04E83-AE5F-445A-B2D7-EBB1D891384E}" type="slidenum">
              <a:rPr kumimoji="1" lang="ja-JP" altLang="en-US" sz="1200" b="0" i="0" u="none" strike="noStrike" kern="1200" cap="none" spc="0" normalizeH="0" baseline="0" noProof="0" smtClean="0">
                <a:ln>
                  <a:noFill/>
                </a:ln>
                <a:solidFill>
                  <a:prstClr val="black">
                    <a:tint val="82000"/>
                  </a:prstClr>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tint val="82000"/>
                </a:prstClr>
              </a:solidFill>
              <a:effectLst/>
              <a:uLnTx/>
              <a:uFillTx/>
              <a:latin typeface="メイリオ" panose="020B0604030504040204" pitchFamily="50" charset="-128"/>
              <a:ea typeface="メイリオ" panose="020B0604030504040204" pitchFamily="50" charset="-128"/>
              <a:cs typeface="+mn-cs"/>
            </a:endParaRPr>
          </a:p>
        </p:txBody>
      </p:sp>
      <p:sp>
        <p:nvSpPr>
          <p:cNvPr id="9" name="テキスト ボックス 8">
            <a:extLst>
              <a:ext uri="{FF2B5EF4-FFF2-40B4-BE49-F238E27FC236}">
                <a16:creationId xmlns:a16="http://schemas.microsoft.com/office/drawing/2014/main" id="{350228BF-363B-86C3-DD09-E8A20F7C8EF4}"/>
              </a:ext>
            </a:extLst>
          </p:cNvPr>
          <p:cNvSpPr txBox="1"/>
          <p:nvPr/>
        </p:nvSpPr>
        <p:spPr>
          <a:xfrm>
            <a:off x="284390" y="1055254"/>
            <a:ext cx="11623219" cy="2800767"/>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「調整」とは</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endPar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相談者が訴える被害に着目し、それ以上被害を受けないようにするため、ハラスメントの行為者とされた者への注意・警告や、被害を受けたとする者への被害の救済措置などを行うことで、主に次の二つの対応があり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514350" marR="0" lvl="0" indent="-51435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ハラスメント相談室が、部局等管理監督者に依頼して職場環境や教育環境、人間関係の改善を行うこと。（その際に、相談された行為が防止規則に定めるハラスメントにあたるかどうかの厳密な調査や判断は必ずしも必要としません。）</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514350" marR="0" lvl="0" indent="-51435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学長の下に設置されたハラスメント調査会が、調査の過程で、被害を受けたとする者と行為者とされた者との間の事態の改善を行うこと。</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＊「広島大学におけるハラスメントの防止等に関するガイドライン」より抜粋</a:t>
            </a:r>
          </a:p>
        </p:txBody>
      </p:sp>
      <p:sp>
        <p:nvSpPr>
          <p:cNvPr id="13" name="テキスト ボックス 12">
            <a:extLst>
              <a:ext uri="{FF2B5EF4-FFF2-40B4-BE49-F238E27FC236}">
                <a16:creationId xmlns:a16="http://schemas.microsoft.com/office/drawing/2014/main" id="{BF2C4DB5-2EDB-26EB-F939-19ACD34142B5}"/>
              </a:ext>
            </a:extLst>
          </p:cNvPr>
          <p:cNvSpPr txBox="1"/>
          <p:nvPr/>
        </p:nvSpPr>
        <p:spPr>
          <a:xfrm>
            <a:off x="1856955" y="4110223"/>
            <a:ext cx="10050654" cy="1092607"/>
          </a:xfrm>
          <a:prstGeom prst="rect">
            <a:avLst/>
          </a:prstGeom>
          <a:noFill/>
        </p:spPr>
        <p:txBody>
          <a:bodyPr wrap="square">
            <a:spAutoFit/>
          </a:bodyPr>
          <a:lstStyle/>
          <a:p>
            <a:pPr marL="342900" lvl="0" indent="-342900" algn="just">
              <a:spcAft>
                <a:spcPts val="600"/>
              </a:spcAft>
              <a:buClr>
                <a:srgbClr val="0487BA"/>
              </a:buClr>
              <a:buFont typeface="Wingdings" panose="05000000000000000000" pitchFamily="2" charset="2"/>
              <a:buChar char="l"/>
            </a:pPr>
            <a:r>
              <a:rPr lang="ja-JP" altLang="en-US" sz="2000" kern="100" dirty="0">
                <a:effectLst/>
                <a:latin typeface="メイリオ" panose="020B0604030504040204" pitchFamily="50" charset="-128"/>
                <a:ea typeface="メイリオ" panose="020B0604030504040204" pitchFamily="50" charset="-128"/>
                <a:cs typeface="Times New Roman" panose="02020603050405020304" pitchFamily="18" charset="0"/>
              </a:rPr>
              <a:t>進行中の被害・不利益の拡大を防ぎ、良好な</a:t>
            </a: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修学</a:t>
            </a:r>
            <a:r>
              <a:rPr lang="ja-JP" altLang="en-US" sz="2000" kern="100" dirty="0">
                <a:effectLst/>
                <a:latin typeface="メイリオ" panose="020B0604030504040204" pitchFamily="50" charset="-128"/>
                <a:ea typeface="メイリオ" panose="020B0604030504040204" pitchFamily="50" charset="-128"/>
                <a:cs typeface="Times New Roman" panose="02020603050405020304" pitchFamily="18" charset="0"/>
              </a:rPr>
              <a:t>・就労環境の回復・改善ができる。</a:t>
            </a:r>
            <a:endParaRPr lang="en-US" altLang="ja-JP"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spcAft>
                <a:spcPts val="600"/>
              </a:spcAft>
              <a:buClr>
                <a:srgbClr val="0487BA"/>
              </a:buClr>
              <a:buFont typeface="Wingdings" panose="05000000000000000000" pitchFamily="2" charset="2"/>
              <a:buChar char="l"/>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必ずしもハラスメントの事実認定を必要としないため、問題が悪化することを防ぐことができる。</a:t>
            </a:r>
            <a:endParaRPr lang="ja-JP" altLang="en-US" sz="2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14" name="グラフィックス 13" descr="バッジ: フォロー 単色塗りつぶし">
            <a:extLst>
              <a:ext uri="{FF2B5EF4-FFF2-40B4-BE49-F238E27FC236}">
                <a16:creationId xmlns:a16="http://schemas.microsoft.com/office/drawing/2014/main" id="{E4D99F57-A70B-FF21-F807-4DBD02FC018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1250" y="3943279"/>
            <a:ext cx="1316850" cy="1316850"/>
          </a:xfrm>
          <a:prstGeom prst="rect">
            <a:avLst/>
          </a:prstGeom>
        </p:spPr>
      </p:pic>
      <p:sp>
        <p:nvSpPr>
          <p:cNvPr id="15" name="テキスト ボックス 14">
            <a:extLst>
              <a:ext uri="{FF2B5EF4-FFF2-40B4-BE49-F238E27FC236}">
                <a16:creationId xmlns:a16="http://schemas.microsoft.com/office/drawing/2014/main" id="{4853215D-E90E-53B6-D297-FFDB2F4B568F}"/>
              </a:ext>
            </a:extLst>
          </p:cNvPr>
          <p:cNvSpPr txBox="1"/>
          <p:nvPr/>
        </p:nvSpPr>
        <p:spPr>
          <a:xfrm>
            <a:off x="189960" y="4135044"/>
            <a:ext cx="1719430" cy="1031051"/>
          </a:xfrm>
          <a:prstGeom prst="rect">
            <a:avLst/>
          </a:prstGeom>
          <a:noFill/>
        </p:spPr>
        <p:txBody>
          <a:bodyPr wrap="square">
            <a:spAutoFit/>
          </a:bodyPr>
          <a:lstStyle/>
          <a:p>
            <a:pPr lvl="0" algn="ctr">
              <a:spcAft>
                <a:spcPts val="600"/>
              </a:spcAft>
              <a:buClr>
                <a:srgbClr val="D5596F"/>
              </a:buClr>
            </a:pPr>
            <a:r>
              <a:rPr lang="ja-JP" altLang="en-US" sz="2800" b="1" kern="100" dirty="0">
                <a:effectLst/>
                <a:latin typeface="メイリオ" panose="020B0604030504040204" pitchFamily="50" charset="-128"/>
                <a:ea typeface="メイリオ" panose="020B0604030504040204" pitchFamily="50" charset="-128"/>
                <a:cs typeface="Times New Roman" panose="02020603050405020304" pitchFamily="18" charset="0"/>
              </a:rPr>
              <a:t>導入する</a:t>
            </a:r>
            <a:endPar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0" algn="ctr">
              <a:spcAft>
                <a:spcPts val="600"/>
              </a:spcAft>
              <a:buClr>
                <a:srgbClr val="D5596F"/>
              </a:buClr>
            </a:pPr>
            <a:r>
              <a:rPr lang="ja-JP" altLang="en-US" sz="2800" b="1" kern="100" dirty="0">
                <a:effectLst/>
                <a:latin typeface="メイリオ" panose="020B0604030504040204" pitchFamily="50" charset="-128"/>
                <a:ea typeface="メイリオ" panose="020B0604030504040204" pitchFamily="50" charset="-128"/>
                <a:cs typeface="Times New Roman" panose="02020603050405020304" pitchFamily="18" charset="0"/>
              </a:rPr>
              <a:t>メリット</a:t>
            </a:r>
          </a:p>
        </p:txBody>
      </p:sp>
      <p:sp>
        <p:nvSpPr>
          <p:cNvPr id="24" name="テキスト ボックス 23">
            <a:extLst>
              <a:ext uri="{FF2B5EF4-FFF2-40B4-BE49-F238E27FC236}">
                <a16:creationId xmlns:a16="http://schemas.microsoft.com/office/drawing/2014/main" id="{CFA5B14D-BD37-AA1A-0585-C84ABE7CADF0}"/>
              </a:ext>
            </a:extLst>
          </p:cNvPr>
          <p:cNvSpPr txBox="1"/>
          <p:nvPr/>
        </p:nvSpPr>
        <p:spPr>
          <a:xfrm>
            <a:off x="3123919" y="5163638"/>
            <a:ext cx="3072593" cy="1304203"/>
          </a:xfrm>
          <a:prstGeom prst="rect">
            <a:avLst/>
          </a:prstGeom>
          <a:noFill/>
        </p:spPr>
        <p:txBody>
          <a:bodyPr wrap="square">
            <a:spAutoFit/>
          </a:bodyPr>
          <a:lstStyle/>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席替え</a:t>
            </a:r>
            <a:endParaRPr lang="en-US" altLang="ja-JP" dirty="0">
              <a:latin typeface="メイリオ" panose="020B0604030504040204" pitchFamily="50" charset="-128"/>
              <a:ea typeface="メイリオ" panose="020B0604030504040204" pitchFamily="50" charset="-128"/>
            </a:endParaRP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研究室の部屋の移動</a:t>
            </a:r>
            <a:endParaRPr lang="en-US" altLang="ja-JP" dirty="0">
              <a:latin typeface="メイリオ" panose="020B0604030504040204" pitchFamily="50" charset="-128"/>
              <a:ea typeface="メイリオ" panose="020B0604030504040204" pitchFamily="50" charset="-128"/>
            </a:endParaRP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指導教員の変更</a:t>
            </a:r>
          </a:p>
        </p:txBody>
      </p:sp>
      <p:sp>
        <p:nvSpPr>
          <p:cNvPr id="25" name="テキスト ボックス 24">
            <a:extLst>
              <a:ext uri="{FF2B5EF4-FFF2-40B4-BE49-F238E27FC236}">
                <a16:creationId xmlns:a16="http://schemas.microsoft.com/office/drawing/2014/main" id="{3BE54FC8-810E-6C01-A26C-AF711542B10D}"/>
              </a:ext>
            </a:extLst>
          </p:cNvPr>
          <p:cNvSpPr txBox="1"/>
          <p:nvPr/>
        </p:nvSpPr>
        <p:spPr>
          <a:xfrm>
            <a:off x="6282693" y="5166095"/>
            <a:ext cx="5353975" cy="888705"/>
          </a:xfrm>
          <a:prstGeom prst="rect">
            <a:avLst/>
          </a:prstGeom>
          <a:noFill/>
        </p:spPr>
        <p:txBody>
          <a:bodyPr wrap="square">
            <a:spAutoFit/>
          </a:bodyPr>
          <a:lstStyle/>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行為者とされた者への注意・警告・指導</a:t>
            </a: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授業の履修調整　　　　　　　　　　　　など</a:t>
            </a:r>
          </a:p>
        </p:txBody>
      </p:sp>
      <p:pic>
        <p:nvPicPr>
          <p:cNvPr id="26" name="グラフィックス 25" descr="拡大鏡 単色塗りつぶし">
            <a:extLst>
              <a:ext uri="{FF2B5EF4-FFF2-40B4-BE49-F238E27FC236}">
                <a16:creationId xmlns:a16="http://schemas.microsoft.com/office/drawing/2014/main" id="{632A7BF9-204C-2EF8-C2DF-BDAF10446D63}"/>
              </a:ext>
            </a:extLst>
          </p:cNvPr>
          <p:cNvPicPr>
            <a:picLocks noChangeAspect="1"/>
          </p:cNvPicPr>
          <p:nvPr/>
        </p:nvPicPr>
        <p:blipFill>
          <a:blip r:embed="rId5">
            <a:alphaModFix amt="30000"/>
            <a:extLst>
              <a:ext uri="{96DAC541-7B7A-43D3-8B79-37D633B846F1}">
                <asvg:svgBlip xmlns:asvg="http://schemas.microsoft.com/office/drawing/2016/SVG/main" r:embed="rId6"/>
              </a:ext>
            </a:extLst>
          </a:blip>
          <a:stretch>
            <a:fillRect/>
          </a:stretch>
        </p:blipFill>
        <p:spPr>
          <a:xfrm>
            <a:off x="1708100" y="5154181"/>
            <a:ext cx="1297129" cy="1297129"/>
          </a:xfrm>
          <a:prstGeom prst="rect">
            <a:avLst/>
          </a:prstGeom>
        </p:spPr>
      </p:pic>
      <p:sp>
        <p:nvSpPr>
          <p:cNvPr id="27" name="テキスト ボックス 26">
            <a:extLst>
              <a:ext uri="{FF2B5EF4-FFF2-40B4-BE49-F238E27FC236}">
                <a16:creationId xmlns:a16="http://schemas.microsoft.com/office/drawing/2014/main" id="{D3892FAB-1564-7307-E71F-AC7925837C68}"/>
              </a:ext>
            </a:extLst>
          </p:cNvPr>
          <p:cNvSpPr txBox="1"/>
          <p:nvPr/>
        </p:nvSpPr>
        <p:spPr>
          <a:xfrm>
            <a:off x="1404489" y="5556618"/>
            <a:ext cx="1719430" cy="523220"/>
          </a:xfrm>
          <a:prstGeom prst="rect">
            <a:avLst/>
          </a:prstGeom>
          <a:noFill/>
        </p:spPr>
        <p:txBody>
          <a:bodyPr wrap="square">
            <a:spAutoFit/>
          </a:bodyPr>
          <a:lstStyle/>
          <a:p>
            <a:pPr lvl="0" algn="ctr">
              <a:spcAft>
                <a:spcPts val="600"/>
              </a:spcAft>
              <a:buClr>
                <a:srgbClr val="D5596F"/>
              </a:buClr>
            </a:pP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調整の例</a:t>
            </a:r>
            <a:endParaRPr lang="ja-JP" altLang="en-US" sz="2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040986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66BF-CD44-3B8F-526D-8154BC4801B7}"/>
            </a:ext>
          </a:extLst>
        </p:cNvPr>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F624736A-6BF9-33E2-C4D1-63CB0E8FD075}"/>
              </a:ext>
            </a:extLst>
          </p:cNvPr>
          <p:cNvSpPr txBox="1"/>
          <p:nvPr/>
        </p:nvSpPr>
        <p:spPr>
          <a:xfrm>
            <a:off x="1116735" y="170476"/>
            <a:ext cx="2614756" cy="707886"/>
          </a:xfrm>
          <a:prstGeom prst="rect">
            <a:avLst/>
          </a:prstGeom>
          <a:noFill/>
        </p:spPr>
        <p:txBody>
          <a:bodyPr wrap="square" rtlCol="0">
            <a:spAutoFit/>
          </a:bodyPr>
          <a:lstStyle/>
          <a:p>
            <a:r>
              <a:rPr kumimoji="1" lang="en-US" altLang="ja-JP" sz="2000" b="1" dirty="0">
                <a:latin typeface="Meiryo UI" panose="020B0604030504040204" pitchFamily="50" charset="-128"/>
                <a:ea typeface="Meiryo UI" panose="020B0604030504040204" pitchFamily="50" charset="-128"/>
              </a:rPr>
              <a:t>1.</a:t>
            </a:r>
            <a:r>
              <a:rPr kumimoji="1" lang="ja-JP" altLang="en-US" sz="2000" b="1" dirty="0">
                <a:latin typeface="Meiryo UI" panose="020B0604030504040204" pitchFamily="50" charset="-128"/>
                <a:ea typeface="Meiryo UI" panose="020B0604030504040204" pitchFamily="50" charset="-128"/>
              </a:rPr>
              <a:t>ハラスメント防止</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のための基本事項</a:t>
            </a:r>
          </a:p>
        </p:txBody>
      </p:sp>
      <p:grpSp>
        <p:nvGrpSpPr>
          <p:cNvPr id="16" name="グループ化 15">
            <a:extLst>
              <a:ext uri="{FF2B5EF4-FFF2-40B4-BE49-F238E27FC236}">
                <a16:creationId xmlns:a16="http://schemas.microsoft.com/office/drawing/2014/main" id="{D058A72D-5301-4EEC-58EB-1ABDB16BEAB5}"/>
              </a:ext>
            </a:extLst>
          </p:cNvPr>
          <p:cNvGrpSpPr/>
          <p:nvPr/>
        </p:nvGrpSpPr>
        <p:grpSpPr>
          <a:xfrm>
            <a:off x="288103" y="923954"/>
            <a:ext cx="8655294" cy="572640"/>
            <a:chOff x="415636" y="2068960"/>
            <a:chExt cx="8655294" cy="572640"/>
          </a:xfrm>
        </p:grpSpPr>
        <p:sp>
          <p:nvSpPr>
            <p:cNvPr id="17" name="正方形/長方形 16">
              <a:extLst>
                <a:ext uri="{FF2B5EF4-FFF2-40B4-BE49-F238E27FC236}">
                  <a16:creationId xmlns:a16="http://schemas.microsoft.com/office/drawing/2014/main" id="{A3FB9C61-351C-3AD6-F769-0B2AEBF0B2EB}"/>
                </a:ext>
              </a:extLst>
            </p:cNvPr>
            <p:cNvSpPr/>
            <p:nvPr/>
          </p:nvSpPr>
          <p:spPr>
            <a:xfrm>
              <a:off x="415636" y="2068960"/>
              <a:ext cx="865529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１</a:t>
              </a:r>
              <a:r>
                <a:rPr kumimoji="1" lang="ja-JP" altLang="en-US" sz="28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相談フローとマニュアルの整備</a:t>
              </a:r>
            </a:p>
          </p:txBody>
        </p:sp>
        <p:sp>
          <p:nvSpPr>
            <p:cNvPr id="18" name="正方形/長方形 17">
              <a:extLst>
                <a:ext uri="{FF2B5EF4-FFF2-40B4-BE49-F238E27FC236}">
                  <a16:creationId xmlns:a16="http://schemas.microsoft.com/office/drawing/2014/main" id="{F05193B4-29FE-26D7-5643-23C49BCED11B}"/>
                </a:ext>
              </a:extLst>
            </p:cNvPr>
            <p:cNvSpPr/>
            <p:nvPr/>
          </p:nvSpPr>
          <p:spPr>
            <a:xfrm>
              <a:off x="415636" y="2170545"/>
              <a:ext cx="175491" cy="471055"/>
            </a:xfrm>
            <a:prstGeom prst="rect">
              <a:avLst/>
            </a:prstGeom>
            <a:solidFill>
              <a:srgbClr val="D5596F"/>
            </a:solidFill>
            <a:ln>
              <a:solidFill>
                <a:srgbClr val="D559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19" name="直線コネクタ 18">
              <a:extLst>
                <a:ext uri="{FF2B5EF4-FFF2-40B4-BE49-F238E27FC236}">
                  <a16:creationId xmlns:a16="http://schemas.microsoft.com/office/drawing/2014/main" id="{E2489FEC-9DFF-359B-4358-85749DC17974}"/>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0" name="テキスト ボックス 19">
            <a:extLst>
              <a:ext uri="{FF2B5EF4-FFF2-40B4-BE49-F238E27FC236}">
                <a16:creationId xmlns:a16="http://schemas.microsoft.com/office/drawing/2014/main" id="{023B0D22-0F44-BFDE-F8C2-2FBE2C7F9289}"/>
              </a:ext>
            </a:extLst>
          </p:cNvPr>
          <p:cNvSpPr txBox="1"/>
          <p:nvPr/>
        </p:nvSpPr>
        <p:spPr>
          <a:xfrm>
            <a:off x="4019308" y="191456"/>
            <a:ext cx="798796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相談対応に係るシステム構築</a:t>
            </a:r>
          </a:p>
        </p:txBody>
      </p:sp>
      <p:sp>
        <p:nvSpPr>
          <p:cNvPr id="29" name="テキスト ボックス 28">
            <a:extLst>
              <a:ext uri="{FF2B5EF4-FFF2-40B4-BE49-F238E27FC236}">
                <a16:creationId xmlns:a16="http://schemas.microsoft.com/office/drawing/2014/main" id="{A0D55652-2CE5-D134-058C-69182B2ABF4D}"/>
              </a:ext>
            </a:extLst>
          </p:cNvPr>
          <p:cNvSpPr txBox="1"/>
          <p:nvPr/>
        </p:nvSpPr>
        <p:spPr>
          <a:xfrm>
            <a:off x="850779" y="1754507"/>
            <a:ext cx="10490441" cy="830997"/>
          </a:xfrm>
          <a:prstGeom prst="rect">
            <a:avLst/>
          </a:prstGeom>
          <a:noFill/>
        </p:spPr>
        <p:txBody>
          <a:bodyPr wrap="square">
            <a:spAutoFit/>
          </a:bodyPr>
          <a:lstStyle/>
          <a:p>
            <a:pPr lvl="0" algn="just">
              <a:spcAft>
                <a:spcPts val="600"/>
              </a:spcAft>
              <a:buClr>
                <a:srgbClr val="D5596F"/>
              </a:buClr>
            </a:pPr>
            <a:r>
              <a:rPr lang="ja-JP" altLang="en-US" sz="2400" dirty="0">
                <a:solidFill>
                  <a:prstClr val="black"/>
                </a:solidFill>
                <a:latin typeface="メイリオ" panose="020B0604030504040204" pitchFamily="50" charset="-128"/>
                <a:ea typeface="メイリオ" panose="020B0604030504040204" pitchFamily="50" charset="-128"/>
              </a:rPr>
              <a:t>相談から解決までの流れを明確化し、相談者が安心して相談できるように、相談員が円滑に相談対応を行えるようにする。</a:t>
            </a:r>
            <a:endParaRPr lang="en-US" altLang="ja-JP" sz="2400" dirty="0">
              <a:solidFill>
                <a:prstClr val="black"/>
              </a:solidFill>
              <a:latin typeface="メイリオ" panose="020B0604030504040204" pitchFamily="50" charset="-128"/>
              <a:ea typeface="メイリオ" panose="020B0604030504040204" pitchFamily="50" charset="-128"/>
            </a:endParaRPr>
          </a:p>
        </p:txBody>
      </p:sp>
      <p:sp>
        <p:nvSpPr>
          <p:cNvPr id="31" name="テキスト ボックス 30">
            <a:extLst>
              <a:ext uri="{FF2B5EF4-FFF2-40B4-BE49-F238E27FC236}">
                <a16:creationId xmlns:a16="http://schemas.microsoft.com/office/drawing/2014/main" id="{B9066BB8-F0D9-A4B0-A50D-2866AEA687DC}"/>
              </a:ext>
            </a:extLst>
          </p:cNvPr>
          <p:cNvSpPr txBox="1"/>
          <p:nvPr/>
        </p:nvSpPr>
        <p:spPr>
          <a:xfrm>
            <a:off x="6114978" y="3652895"/>
            <a:ext cx="5652171" cy="2554545"/>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相談フロー（内部のフローも含む）</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相談員の基本的な心構え</a:t>
            </a:r>
          </a:p>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相談員の業務内容</a:t>
            </a:r>
          </a:p>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相談を受ける際の手順</a:t>
            </a:r>
          </a:p>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相談を進めるうえでの留意点</a:t>
            </a:r>
          </a:p>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相談員の周知・連絡体制</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相談員として準拠すべき考え方、守秘義務</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lgn="just">
              <a:buClr>
                <a:srgbClr val="0487BA"/>
              </a:buClr>
              <a:buFont typeface="メイリオ" panose="020B0604030504040204" pitchFamily="50" charset="-128"/>
              <a:buChar cha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申立て以外の相談ケースの取り扱い</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5" name="テキスト ボックス 34">
            <a:extLst>
              <a:ext uri="{FF2B5EF4-FFF2-40B4-BE49-F238E27FC236}">
                <a16:creationId xmlns:a16="http://schemas.microsoft.com/office/drawing/2014/main" id="{AF4CB1CE-CF84-DF1E-58E6-5CA0E8A3D9E6}"/>
              </a:ext>
            </a:extLst>
          </p:cNvPr>
          <p:cNvSpPr txBox="1"/>
          <p:nvPr/>
        </p:nvSpPr>
        <p:spPr>
          <a:xfrm>
            <a:off x="463594" y="3659355"/>
            <a:ext cx="5416506" cy="2585323"/>
          </a:xfrm>
          <a:prstGeom prst="rect">
            <a:avLst/>
          </a:prstGeom>
          <a:noFill/>
        </p:spPr>
        <p:txBody>
          <a:bodyPr wrap="square">
            <a:spAutoFit/>
          </a:bodyPr>
          <a:lstStyle/>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受付シート、相談記録シートの様式</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聞き取りを行う項目</a:t>
            </a:r>
            <a:r>
              <a:rPr lang="en-US" altLang="ja-JP" sz="2000" kern="100" baseline="300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p>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相談内容の共有範囲</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記録の保管方法、保管期限</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en-US" altLang="ja-JP" sz="1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相談者は混乱していることもあるので、起こったことの時間軸　</a:t>
            </a:r>
            <a:endParaRPr lang="en-US" altLang="ja-JP" sz="1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1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の整理や関係性の整理等ができるよう、わかる範囲で</a:t>
            </a:r>
            <a:r>
              <a:rPr lang="en-US" altLang="ja-JP" sz="1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5W1H</a:t>
            </a:r>
            <a:r>
              <a:rPr lang="ja-JP" altLang="en-US" sz="1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等</a:t>
            </a:r>
            <a:endParaRPr lang="en-US" altLang="ja-JP" sz="1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1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を把握できると、相談者の負担減にもつながる。</a:t>
            </a:r>
            <a:endParaRPr lang="en-US" altLang="ja-JP" sz="1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36" name="グループ化 35">
            <a:extLst>
              <a:ext uri="{FF2B5EF4-FFF2-40B4-BE49-F238E27FC236}">
                <a16:creationId xmlns:a16="http://schemas.microsoft.com/office/drawing/2014/main" id="{175C596B-4E34-E708-58AF-8DDBD0C31FD3}"/>
              </a:ext>
            </a:extLst>
          </p:cNvPr>
          <p:cNvGrpSpPr/>
          <p:nvPr/>
        </p:nvGrpSpPr>
        <p:grpSpPr>
          <a:xfrm>
            <a:off x="1374314" y="3022794"/>
            <a:ext cx="2885445" cy="540986"/>
            <a:chOff x="6721088" y="3624744"/>
            <a:chExt cx="2885445" cy="540986"/>
          </a:xfrm>
        </p:grpSpPr>
        <p:sp>
          <p:nvSpPr>
            <p:cNvPr id="37" name="楕円 36">
              <a:extLst>
                <a:ext uri="{FF2B5EF4-FFF2-40B4-BE49-F238E27FC236}">
                  <a16:creationId xmlns:a16="http://schemas.microsoft.com/office/drawing/2014/main" id="{F16E36D4-539F-FBF4-1965-D0DE6F9FF532}"/>
                </a:ext>
              </a:extLst>
            </p:cNvPr>
            <p:cNvSpPr/>
            <p:nvPr/>
          </p:nvSpPr>
          <p:spPr>
            <a:xfrm>
              <a:off x="6721088" y="3624744"/>
              <a:ext cx="594934" cy="540986"/>
            </a:xfrm>
            <a:prstGeom prst="ellipse">
              <a:avLst/>
            </a:prstGeom>
            <a:pattFill prst="dkUpDiag">
              <a:fgClr>
                <a:srgbClr val="0487BA"/>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endPar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8" name="正方形/長方形 37">
              <a:extLst>
                <a:ext uri="{FF2B5EF4-FFF2-40B4-BE49-F238E27FC236}">
                  <a16:creationId xmlns:a16="http://schemas.microsoft.com/office/drawing/2014/main" id="{632E05F9-5E82-47E5-3C4A-295E5BA6E213}"/>
                </a:ext>
              </a:extLst>
            </p:cNvPr>
            <p:cNvSpPr/>
            <p:nvPr/>
          </p:nvSpPr>
          <p:spPr>
            <a:xfrm>
              <a:off x="6721088" y="3813719"/>
              <a:ext cx="2885445" cy="2854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r>
                <a:rPr kumimoji="0" lang="ja-JP" altLang="en-US" sz="2000" b="1" i="0" u="none" strike="noStrike" kern="1200" cap="none" spc="0" normalizeH="0" baseline="0" noProof="0" dirty="0">
                  <a:ln>
                    <a:noFill/>
                  </a:ln>
                  <a:solidFill>
                    <a:prstClr val="black"/>
                  </a:solidFill>
                  <a:effectLst>
                    <a:glow rad="152400">
                      <a:prstClr val="white"/>
                    </a:glow>
                  </a:effectLst>
                  <a:uLnTx/>
                  <a:uFillTx/>
                  <a:latin typeface="メイリオ" panose="020B0604030504040204" pitchFamily="50" charset="-128"/>
                  <a:ea typeface="メイリオ" panose="020B0604030504040204" pitchFamily="50" charset="-128"/>
                  <a:cs typeface="源柔ゴシック Medium" panose="020B0402020203020207" pitchFamily="50" charset="-128"/>
                </a:rPr>
                <a:t>決めておくべきこと</a:t>
              </a:r>
            </a:p>
          </p:txBody>
        </p:sp>
      </p:grpSp>
      <p:grpSp>
        <p:nvGrpSpPr>
          <p:cNvPr id="39" name="グループ化 38">
            <a:extLst>
              <a:ext uri="{FF2B5EF4-FFF2-40B4-BE49-F238E27FC236}">
                <a16:creationId xmlns:a16="http://schemas.microsoft.com/office/drawing/2014/main" id="{943D5EE5-E873-F77B-D333-2A8AC0DA30A8}"/>
              </a:ext>
            </a:extLst>
          </p:cNvPr>
          <p:cNvGrpSpPr/>
          <p:nvPr/>
        </p:nvGrpSpPr>
        <p:grpSpPr>
          <a:xfrm>
            <a:off x="6624272" y="3022794"/>
            <a:ext cx="4108404" cy="540986"/>
            <a:chOff x="6721088" y="3624744"/>
            <a:chExt cx="4108404" cy="540986"/>
          </a:xfrm>
        </p:grpSpPr>
        <p:sp>
          <p:nvSpPr>
            <p:cNvPr id="40" name="楕円 39">
              <a:extLst>
                <a:ext uri="{FF2B5EF4-FFF2-40B4-BE49-F238E27FC236}">
                  <a16:creationId xmlns:a16="http://schemas.microsoft.com/office/drawing/2014/main" id="{CC16D4B4-6A12-2C41-DCBC-338CCA12B6DD}"/>
                </a:ext>
              </a:extLst>
            </p:cNvPr>
            <p:cNvSpPr/>
            <p:nvPr/>
          </p:nvSpPr>
          <p:spPr>
            <a:xfrm>
              <a:off x="6721088" y="3624744"/>
              <a:ext cx="594934" cy="540986"/>
            </a:xfrm>
            <a:prstGeom prst="ellipse">
              <a:avLst/>
            </a:prstGeom>
            <a:pattFill prst="dkUpDiag">
              <a:fgClr>
                <a:srgbClr val="0487BA"/>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endPar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1" name="正方形/長方形 40">
              <a:extLst>
                <a:ext uri="{FF2B5EF4-FFF2-40B4-BE49-F238E27FC236}">
                  <a16:creationId xmlns:a16="http://schemas.microsoft.com/office/drawing/2014/main" id="{DB4666EC-87A9-3187-E53B-9AB584067514}"/>
                </a:ext>
              </a:extLst>
            </p:cNvPr>
            <p:cNvSpPr/>
            <p:nvPr/>
          </p:nvSpPr>
          <p:spPr>
            <a:xfrm>
              <a:off x="6721088" y="3813719"/>
              <a:ext cx="4108404" cy="2854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r>
                <a:rPr kumimoji="0" lang="ja-JP" altLang="en-US" sz="2000" b="1" i="0" u="none" strike="noStrike" kern="1200" cap="none" spc="0" normalizeH="0" baseline="0" noProof="0" dirty="0">
                  <a:ln>
                    <a:noFill/>
                  </a:ln>
                  <a:solidFill>
                    <a:prstClr val="black"/>
                  </a:solidFill>
                  <a:effectLst>
                    <a:glow rad="152400">
                      <a:prstClr val="white"/>
                    </a:glow>
                  </a:effectLst>
                  <a:uLnTx/>
                  <a:uFillTx/>
                  <a:latin typeface="メイリオ" panose="020B0604030504040204" pitchFamily="50" charset="-128"/>
                  <a:ea typeface="メイリオ" panose="020B0604030504040204" pitchFamily="50" charset="-128"/>
                  <a:cs typeface="源柔ゴシック Medium" panose="020B0402020203020207" pitchFamily="50" charset="-128"/>
                </a:rPr>
                <a:t>マニュアルに盛り込みたい内容</a:t>
              </a:r>
            </a:p>
          </p:txBody>
        </p:sp>
      </p:grpSp>
      <p:sp>
        <p:nvSpPr>
          <p:cNvPr id="2" name="スライド番号プレースホルダー 1">
            <a:extLst>
              <a:ext uri="{FF2B5EF4-FFF2-40B4-BE49-F238E27FC236}">
                <a16:creationId xmlns:a16="http://schemas.microsoft.com/office/drawing/2014/main" id="{E176BF86-E592-6079-961A-D960DA70C3FC}"/>
              </a:ext>
            </a:extLst>
          </p:cNvPr>
          <p:cNvSpPr>
            <a:spLocks noGrp="1"/>
          </p:cNvSpPr>
          <p:nvPr>
            <p:ph type="sldNum" sz="quarter" idx="12"/>
          </p:nvPr>
        </p:nvSpPr>
        <p:spPr/>
        <p:txBody>
          <a:bodyPr/>
          <a:lstStyle/>
          <a:p>
            <a:fld id="{17A04E83-AE5F-445A-B2D7-EBB1D891384E}" type="slidenum">
              <a:rPr lang="ja-JP" altLang="en-US" smtClean="0"/>
              <a:pPr/>
              <a:t>11</a:t>
            </a:fld>
            <a:endParaRPr lang="ja-JP" altLang="en-US"/>
          </a:p>
        </p:txBody>
      </p:sp>
    </p:spTree>
    <p:extLst>
      <p:ext uri="{BB962C8B-B14F-4D97-AF65-F5344CB8AC3E}">
        <p14:creationId xmlns:p14="http://schemas.microsoft.com/office/powerpoint/2010/main" val="966498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3AD67-061A-0DEF-C7F7-7719C68709E3}"/>
            </a:ext>
          </a:extLst>
        </p:cNvPr>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0EFAD2DD-D3D6-D7AD-5DC0-D00B02B8A365}"/>
              </a:ext>
            </a:extLst>
          </p:cNvPr>
          <p:cNvSpPr txBox="1"/>
          <p:nvPr/>
        </p:nvSpPr>
        <p:spPr>
          <a:xfrm>
            <a:off x="1116735" y="170476"/>
            <a:ext cx="2614756" cy="707886"/>
          </a:xfrm>
          <a:prstGeom prst="rect">
            <a:avLst/>
          </a:prstGeom>
          <a:noFill/>
        </p:spPr>
        <p:txBody>
          <a:bodyPr wrap="square" rtlCol="0">
            <a:spAutoFit/>
          </a:bodyPr>
          <a:lstStyle/>
          <a:p>
            <a:r>
              <a:rPr kumimoji="1" lang="en-US" altLang="ja-JP" sz="2000" b="1" dirty="0">
                <a:latin typeface="Meiryo UI" panose="020B0604030504040204" pitchFamily="50" charset="-128"/>
                <a:ea typeface="Meiryo UI" panose="020B0604030504040204" pitchFamily="50" charset="-128"/>
              </a:rPr>
              <a:t>1.</a:t>
            </a:r>
            <a:r>
              <a:rPr kumimoji="1" lang="ja-JP" altLang="en-US" sz="2000" b="1" dirty="0">
                <a:latin typeface="Meiryo UI" panose="020B0604030504040204" pitchFamily="50" charset="-128"/>
                <a:ea typeface="Meiryo UI" panose="020B0604030504040204" pitchFamily="50" charset="-128"/>
              </a:rPr>
              <a:t>ハラスメント防止</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のための基本事項</a:t>
            </a:r>
          </a:p>
        </p:txBody>
      </p:sp>
      <p:grpSp>
        <p:nvGrpSpPr>
          <p:cNvPr id="16" name="グループ化 15">
            <a:extLst>
              <a:ext uri="{FF2B5EF4-FFF2-40B4-BE49-F238E27FC236}">
                <a16:creationId xmlns:a16="http://schemas.microsoft.com/office/drawing/2014/main" id="{525EBD0F-D18D-D2B2-17AF-39B391C73AC0}"/>
              </a:ext>
            </a:extLst>
          </p:cNvPr>
          <p:cNvGrpSpPr/>
          <p:nvPr/>
        </p:nvGrpSpPr>
        <p:grpSpPr>
          <a:xfrm>
            <a:off x="288104" y="913146"/>
            <a:ext cx="8655294" cy="572640"/>
            <a:chOff x="415636" y="2068960"/>
            <a:chExt cx="8655294" cy="572640"/>
          </a:xfrm>
        </p:grpSpPr>
        <p:sp>
          <p:nvSpPr>
            <p:cNvPr id="17" name="正方形/長方形 16">
              <a:extLst>
                <a:ext uri="{FF2B5EF4-FFF2-40B4-BE49-F238E27FC236}">
                  <a16:creationId xmlns:a16="http://schemas.microsoft.com/office/drawing/2014/main" id="{7D5BD860-7836-1DCF-6ABF-884C3AB0070D}"/>
                </a:ext>
              </a:extLst>
            </p:cNvPr>
            <p:cNvSpPr/>
            <p:nvPr/>
          </p:nvSpPr>
          <p:spPr>
            <a:xfrm>
              <a:off x="415636" y="2068960"/>
              <a:ext cx="865529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２</a:t>
              </a:r>
              <a:r>
                <a:rPr kumimoji="1" lang="ja-JP" altLang="en-US" sz="28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役割の明確化</a:t>
              </a:r>
            </a:p>
          </p:txBody>
        </p:sp>
        <p:sp>
          <p:nvSpPr>
            <p:cNvPr id="18" name="正方形/長方形 17">
              <a:extLst>
                <a:ext uri="{FF2B5EF4-FFF2-40B4-BE49-F238E27FC236}">
                  <a16:creationId xmlns:a16="http://schemas.microsoft.com/office/drawing/2014/main" id="{5F52FB61-CF45-8FD4-E1D5-DB2720A25BDD}"/>
                </a:ext>
              </a:extLst>
            </p:cNvPr>
            <p:cNvSpPr/>
            <p:nvPr/>
          </p:nvSpPr>
          <p:spPr>
            <a:xfrm>
              <a:off x="415636" y="2170545"/>
              <a:ext cx="175491" cy="471055"/>
            </a:xfrm>
            <a:prstGeom prst="rect">
              <a:avLst/>
            </a:prstGeom>
            <a:solidFill>
              <a:srgbClr val="D5596F"/>
            </a:solidFill>
            <a:ln>
              <a:solidFill>
                <a:srgbClr val="D559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19" name="直線コネクタ 18">
              <a:extLst>
                <a:ext uri="{FF2B5EF4-FFF2-40B4-BE49-F238E27FC236}">
                  <a16:creationId xmlns:a16="http://schemas.microsoft.com/office/drawing/2014/main" id="{339AE94F-C695-EC8A-5EFF-6078C070FADE}"/>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0" name="テキスト ボックス 19">
            <a:extLst>
              <a:ext uri="{FF2B5EF4-FFF2-40B4-BE49-F238E27FC236}">
                <a16:creationId xmlns:a16="http://schemas.microsoft.com/office/drawing/2014/main" id="{342D0371-D0D2-E8C8-1B85-7499DA46117D}"/>
              </a:ext>
            </a:extLst>
          </p:cNvPr>
          <p:cNvSpPr txBox="1"/>
          <p:nvPr/>
        </p:nvSpPr>
        <p:spPr>
          <a:xfrm>
            <a:off x="4019308" y="191456"/>
            <a:ext cx="798796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相談対応に係るシステム構築</a:t>
            </a:r>
          </a:p>
        </p:txBody>
      </p:sp>
      <p:sp>
        <p:nvSpPr>
          <p:cNvPr id="14" name="テキスト ボックス 13">
            <a:extLst>
              <a:ext uri="{FF2B5EF4-FFF2-40B4-BE49-F238E27FC236}">
                <a16:creationId xmlns:a16="http://schemas.microsoft.com/office/drawing/2014/main" id="{DFDF1FEF-BE5C-CBD6-2B44-777D1A58592C}"/>
              </a:ext>
            </a:extLst>
          </p:cNvPr>
          <p:cNvSpPr txBox="1"/>
          <p:nvPr/>
        </p:nvSpPr>
        <p:spPr>
          <a:xfrm>
            <a:off x="642816" y="1585251"/>
            <a:ext cx="10906368" cy="461665"/>
          </a:xfrm>
          <a:prstGeom prst="rect">
            <a:avLst/>
          </a:prstGeom>
          <a:noFill/>
        </p:spPr>
        <p:txBody>
          <a:bodyPr wrap="square">
            <a:spAutoFit/>
          </a:bodyPr>
          <a:lstStyle/>
          <a:p>
            <a:pPr lvl="0" algn="just">
              <a:spcAft>
                <a:spcPts val="600"/>
              </a:spcAft>
              <a:buClr>
                <a:srgbClr val="D5596F"/>
              </a:buClr>
            </a:pPr>
            <a:r>
              <a:rPr lang="ja-JP" altLang="en-US" sz="2400" dirty="0">
                <a:solidFill>
                  <a:prstClr val="black"/>
                </a:solidFill>
                <a:latin typeface="メイリオ" panose="020B0604030504040204" pitchFamily="50" charset="-128"/>
                <a:ea typeface="メイリオ" panose="020B0604030504040204" pitchFamily="50" charset="-128"/>
              </a:rPr>
              <a:t>相談受付、調整、調査でフローを分ける場合は、それぞれの役割を明確にする。</a:t>
            </a:r>
            <a:endParaRPr lang="en-US" altLang="ja-JP" sz="2400" dirty="0">
              <a:solidFill>
                <a:prstClr val="black"/>
              </a:solidFill>
              <a:latin typeface="メイリオ" panose="020B0604030504040204" pitchFamily="50" charset="-128"/>
              <a:ea typeface="メイリオ" panose="020B0604030504040204" pitchFamily="50" charset="-128"/>
            </a:endParaRPr>
          </a:p>
        </p:txBody>
      </p:sp>
      <p:pic>
        <p:nvPicPr>
          <p:cNvPr id="21" name="グラフィックス 20" descr="山形の矢印 単色塗りつぶし">
            <a:extLst>
              <a:ext uri="{FF2B5EF4-FFF2-40B4-BE49-F238E27FC236}">
                <a16:creationId xmlns:a16="http://schemas.microsoft.com/office/drawing/2014/main" id="{2DD68993-EB2E-D03C-FEE0-DF083D7064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52114" y="2055764"/>
            <a:ext cx="760715" cy="760715"/>
          </a:xfrm>
          <a:prstGeom prst="rect">
            <a:avLst/>
          </a:prstGeom>
        </p:spPr>
      </p:pic>
      <p:grpSp>
        <p:nvGrpSpPr>
          <p:cNvPr id="30" name="グループ化 29">
            <a:extLst>
              <a:ext uri="{FF2B5EF4-FFF2-40B4-BE49-F238E27FC236}">
                <a16:creationId xmlns:a16="http://schemas.microsoft.com/office/drawing/2014/main" id="{4743883E-3004-A4A1-CA94-C6ADA0DBB6BE}"/>
              </a:ext>
            </a:extLst>
          </p:cNvPr>
          <p:cNvGrpSpPr/>
          <p:nvPr/>
        </p:nvGrpSpPr>
        <p:grpSpPr>
          <a:xfrm>
            <a:off x="1732471" y="2832653"/>
            <a:ext cx="2500721" cy="540986"/>
            <a:chOff x="6721088" y="3624744"/>
            <a:chExt cx="2500721" cy="540986"/>
          </a:xfrm>
        </p:grpSpPr>
        <p:sp>
          <p:nvSpPr>
            <p:cNvPr id="31" name="楕円 30">
              <a:extLst>
                <a:ext uri="{FF2B5EF4-FFF2-40B4-BE49-F238E27FC236}">
                  <a16:creationId xmlns:a16="http://schemas.microsoft.com/office/drawing/2014/main" id="{FFA21502-B525-C7C9-23D0-69DE9933CDD3}"/>
                </a:ext>
              </a:extLst>
            </p:cNvPr>
            <p:cNvSpPr/>
            <p:nvPr/>
          </p:nvSpPr>
          <p:spPr>
            <a:xfrm>
              <a:off x="6721088" y="3624744"/>
              <a:ext cx="594934" cy="540986"/>
            </a:xfrm>
            <a:prstGeom prst="ellipse">
              <a:avLst/>
            </a:prstGeom>
            <a:pattFill prst="dkUpDiag">
              <a:fgClr>
                <a:srgbClr val="0487BA"/>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endPar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2" name="正方形/長方形 31">
              <a:extLst>
                <a:ext uri="{FF2B5EF4-FFF2-40B4-BE49-F238E27FC236}">
                  <a16:creationId xmlns:a16="http://schemas.microsoft.com/office/drawing/2014/main" id="{37279C09-3153-F38F-95A5-E7DE75D21120}"/>
                </a:ext>
              </a:extLst>
            </p:cNvPr>
            <p:cNvSpPr/>
            <p:nvPr/>
          </p:nvSpPr>
          <p:spPr>
            <a:xfrm>
              <a:off x="6721089" y="3813719"/>
              <a:ext cx="2500720" cy="2854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r>
                <a:rPr kumimoji="0" lang="ja-JP" altLang="en-US" sz="2000" b="1" i="0" u="none" strike="noStrike" kern="1200" cap="none" spc="0" normalizeH="0" baseline="0" noProof="0" dirty="0">
                  <a:ln>
                    <a:noFill/>
                  </a:ln>
                  <a:solidFill>
                    <a:prstClr val="black"/>
                  </a:solidFill>
                  <a:effectLst>
                    <a:glow rad="152400">
                      <a:prstClr val="white"/>
                    </a:glow>
                  </a:effectLst>
                  <a:uLnTx/>
                  <a:uFillTx/>
                  <a:latin typeface="メイリオ" panose="020B0604030504040204" pitchFamily="50" charset="-128"/>
                  <a:ea typeface="メイリオ" panose="020B0604030504040204" pitchFamily="50" charset="-128"/>
                  <a:cs typeface="源柔ゴシック Medium" panose="020B0402020203020207" pitchFamily="50" charset="-128"/>
                </a:rPr>
                <a:t>相談員配置の注意</a:t>
              </a:r>
            </a:p>
          </p:txBody>
        </p:sp>
      </p:grpSp>
      <p:grpSp>
        <p:nvGrpSpPr>
          <p:cNvPr id="33" name="グループ化 32">
            <a:extLst>
              <a:ext uri="{FF2B5EF4-FFF2-40B4-BE49-F238E27FC236}">
                <a16:creationId xmlns:a16="http://schemas.microsoft.com/office/drawing/2014/main" id="{2F05729D-C8B8-A3A6-F064-13C5E34F2CDE}"/>
              </a:ext>
            </a:extLst>
          </p:cNvPr>
          <p:cNvGrpSpPr/>
          <p:nvPr/>
        </p:nvGrpSpPr>
        <p:grpSpPr>
          <a:xfrm>
            <a:off x="7066084" y="2870599"/>
            <a:ext cx="3068053" cy="540986"/>
            <a:chOff x="6721088" y="3624744"/>
            <a:chExt cx="3068053" cy="540986"/>
          </a:xfrm>
        </p:grpSpPr>
        <p:sp>
          <p:nvSpPr>
            <p:cNvPr id="34" name="楕円 33">
              <a:extLst>
                <a:ext uri="{FF2B5EF4-FFF2-40B4-BE49-F238E27FC236}">
                  <a16:creationId xmlns:a16="http://schemas.microsoft.com/office/drawing/2014/main" id="{DBE819C5-648F-D925-F439-9B0049467B65}"/>
                </a:ext>
              </a:extLst>
            </p:cNvPr>
            <p:cNvSpPr/>
            <p:nvPr/>
          </p:nvSpPr>
          <p:spPr>
            <a:xfrm>
              <a:off x="6721088" y="3624744"/>
              <a:ext cx="594934" cy="540986"/>
            </a:xfrm>
            <a:prstGeom prst="ellipse">
              <a:avLst/>
            </a:prstGeom>
            <a:pattFill prst="dkUpDiag">
              <a:fgClr>
                <a:srgbClr val="0487BA"/>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endPar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5" name="正方形/長方形 34">
              <a:extLst>
                <a:ext uri="{FF2B5EF4-FFF2-40B4-BE49-F238E27FC236}">
                  <a16:creationId xmlns:a16="http://schemas.microsoft.com/office/drawing/2014/main" id="{E1549A98-2C52-49D8-8CE4-61BEC7F9FCB6}"/>
                </a:ext>
              </a:extLst>
            </p:cNvPr>
            <p:cNvSpPr/>
            <p:nvPr/>
          </p:nvSpPr>
          <p:spPr>
            <a:xfrm>
              <a:off x="6721088" y="3813719"/>
              <a:ext cx="3068053" cy="2854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r>
                <a:rPr kumimoji="0" lang="ja-JP" altLang="en-US" sz="2000" b="1" dirty="0">
                  <a:solidFill>
                    <a:prstClr val="black"/>
                  </a:solidFill>
                  <a:effectLst>
                    <a:glow rad="152400">
                      <a:prstClr val="white"/>
                    </a:glow>
                  </a:effectLst>
                  <a:latin typeface="メイリオ" panose="020B0604030504040204" pitchFamily="50" charset="-128"/>
                  <a:ea typeface="メイリオ" panose="020B0604030504040204" pitchFamily="50" charset="-128"/>
                  <a:cs typeface="源柔ゴシック Medium" panose="020B0402020203020207" pitchFamily="50" charset="-128"/>
                </a:rPr>
                <a:t>調査担当者</a:t>
              </a:r>
              <a:r>
                <a:rPr kumimoji="0" lang="ja-JP" altLang="en-US" sz="2000" b="1" i="0" u="none" strike="noStrike" kern="1200" cap="none" spc="0" normalizeH="0" baseline="0" noProof="0" dirty="0">
                  <a:ln>
                    <a:noFill/>
                  </a:ln>
                  <a:solidFill>
                    <a:prstClr val="black"/>
                  </a:solidFill>
                  <a:effectLst>
                    <a:glow rad="152400">
                      <a:prstClr val="white"/>
                    </a:glow>
                  </a:effectLst>
                  <a:uLnTx/>
                  <a:uFillTx/>
                  <a:latin typeface="メイリオ" panose="020B0604030504040204" pitchFamily="50" charset="-128"/>
                  <a:ea typeface="メイリオ" panose="020B0604030504040204" pitchFamily="50" charset="-128"/>
                  <a:cs typeface="源柔ゴシック Medium" panose="020B0402020203020207" pitchFamily="50" charset="-128"/>
                </a:rPr>
                <a:t>配置の注意</a:t>
              </a:r>
            </a:p>
          </p:txBody>
        </p:sp>
      </p:grpSp>
      <p:sp>
        <p:nvSpPr>
          <p:cNvPr id="36" name="テキスト ボックス 35">
            <a:extLst>
              <a:ext uri="{FF2B5EF4-FFF2-40B4-BE49-F238E27FC236}">
                <a16:creationId xmlns:a16="http://schemas.microsoft.com/office/drawing/2014/main" id="{DC4AB578-DCDA-3007-B6DD-814B6374B3A4}"/>
              </a:ext>
            </a:extLst>
          </p:cNvPr>
          <p:cNvSpPr txBox="1"/>
          <p:nvPr/>
        </p:nvSpPr>
        <p:spPr>
          <a:xfrm>
            <a:off x="466957" y="3502869"/>
            <a:ext cx="4884259" cy="1938992"/>
          </a:xfrm>
          <a:prstGeom prst="rect">
            <a:avLst/>
          </a:prstGeom>
          <a:noFill/>
        </p:spPr>
        <p:txBody>
          <a:bodyPr wrap="square">
            <a:spAutoFit/>
          </a:bodyPr>
          <a:lstStyle/>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複数人で対応する場合は、初心者同士のペアにならないようにする。</a:t>
            </a:r>
          </a:p>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相談者と加害者の聞き取りに同じ担当者を配置しない。</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ジェンダーバランスを考慮する。</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r">
              <a:buClr>
                <a:srgbClr val="0487BA"/>
              </a:buCl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など</a:t>
            </a:r>
          </a:p>
        </p:txBody>
      </p:sp>
      <p:sp>
        <p:nvSpPr>
          <p:cNvPr id="37" name="テキスト ボックス 36">
            <a:extLst>
              <a:ext uri="{FF2B5EF4-FFF2-40B4-BE49-F238E27FC236}">
                <a16:creationId xmlns:a16="http://schemas.microsoft.com/office/drawing/2014/main" id="{E047D92A-3EB3-0CAF-3589-729EDB17810A}"/>
              </a:ext>
            </a:extLst>
          </p:cNvPr>
          <p:cNvSpPr txBox="1"/>
          <p:nvPr/>
        </p:nvSpPr>
        <p:spPr>
          <a:xfrm>
            <a:off x="5767526" y="3446415"/>
            <a:ext cx="5865193" cy="3170099"/>
          </a:xfrm>
          <a:prstGeom prst="rect">
            <a:avLst/>
          </a:prstGeom>
          <a:noFill/>
        </p:spPr>
        <p:txBody>
          <a:bodyPr wrap="square">
            <a:spAutoFit/>
          </a:bodyPr>
          <a:lstStyle/>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ジェンダーバランスを考慮する。</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多言語で相談を受ける必要があれば対応する。</a:t>
            </a:r>
          </a:p>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障がいがある人に配慮した相談方法等も必要があれば対応する（部屋の設備の配慮、筆談、恐怖心などでキャンパスの中に入れない心身の状況の場合は学外やオンラインでの面談など）</a:t>
            </a:r>
          </a:p>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当事者に近い人には担当させないようにする。</a:t>
            </a:r>
          </a:p>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学問領域の研究教育の事情を理解している人で、利害関係のない人を調査委員に入れる。</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r">
              <a:buClr>
                <a:srgbClr val="0487BA"/>
              </a:buCl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など</a:t>
            </a:r>
          </a:p>
        </p:txBody>
      </p:sp>
      <p:cxnSp>
        <p:nvCxnSpPr>
          <p:cNvPr id="38" name="直線コネクタ 37">
            <a:extLst>
              <a:ext uri="{FF2B5EF4-FFF2-40B4-BE49-F238E27FC236}">
                <a16:creationId xmlns:a16="http://schemas.microsoft.com/office/drawing/2014/main" id="{F60D7ED0-6F7B-2ECD-FCD5-375B7FEF72EE}"/>
              </a:ext>
            </a:extLst>
          </p:cNvPr>
          <p:cNvCxnSpPr>
            <a:cxnSpLocks/>
          </p:cNvCxnSpPr>
          <p:nvPr/>
        </p:nvCxnSpPr>
        <p:spPr>
          <a:xfrm>
            <a:off x="2317009" y="2278657"/>
            <a:ext cx="5769485"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84B71704-4FDE-0179-721B-968E440E8E51}"/>
              </a:ext>
            </a:extLst>
          </p:cNvPr>
          <p:cNvCxnSpPr>
            <a:cxnSpLocks/>
          </p:cNvCxnSpPr>
          <p:nvPr/>
        </p:nvCxnSpPr>
        <p:spPr>
          <a:xfrm>
            <a:off x="3559267" y="2654855"/>
            <a:ext cx="767215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18DCAF26-5645-EAB0-DA6B-D442BA9F46F7}"/>
              </a:ext>
            </a:extLst>
          </p:cNvPr>
          <p:cNvSpPr>
            <a:spLocks noGrp="1"/>
          </p:cNvSpPr>
          <p:nvPr>
            <p:ph type="sldNum" sz="quarter" idx="12"/>
          </p:nvPr>
        </p:nvSpPr>
        <p:spPr/>
        <p:txBody>
          <a:bodyPr/>
          <a:lstStyle/>
          <a:p>
            <a:fld id="{17A04E83-AE5F-445A-B2D7-EBB1D891384E}" type="slidenum">
              <a:rPr lang="ja-JP" altLang="en-US" smtClean="0"/>
              <a:pPr/>
              <a:t>12</a:t>
            </a:fld>
            <a:endParaRPr lang="ja-JP" altLang="en-US"/>
          </a:p>
        </p:txBody>
      </p:sp>
      <p:sp>
        <p:nvSpPr>
          <p:cNvPr id="24" name="テキスト ボックス 23">
            <a:extLst>
              <a:ext uri="{FF2B5EF4-FFF2-40B4-BE49-F238E27FC236}">
                <a16:creationId xmlns:a16="http://schemas.microsoft.com/office/drawing/2014/main" id="{42F91981-BB89-DC8D-15C8-D1F79F0F6D86}"/>
              </a:ext>
            </a:extLst>
          </p:cNvPr>
          <p:cNvSpPr txBox="1"/>
          <p:nvPr/>
        </p:nvSpPr>
        <p:spPr>
          <a:xfrm>
            <a:off x="2257035" y="2007479"/>
            <a:ext cx="9566891" cy="830997"/>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調査は公平性・中立性が大切になるため、</a:t>
            </a:r>
            <a:endParaRPr lang="en-US" altLang="ja-JP"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相談対応した担当者と別の担当者にすることが望ましい。</a:t>
            </a:r>
          </a:p>
        </p:txBody>
      </p:sp>
    </p:spTree>
    <p:extLst>
      <p:ext uri="{BB962C8B-B14F-4D97-AF65-F5344CB8AC3E}">
        <p14:creationId xmlns:p14="http://schemas.microsoft.com/office/powerpoint/2010/main" val="1508591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D0C54-D523-8A5F-75CC-B1816E9E94E0}"/>
            </a:ext>
          </a:extLst>
        </p:cNvPr>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8AF44507-97E2-FA5D-DD66-7758D7AA46C9}"/>
              </a:ext>
            </a:extLst>
          </p:cNvPr>
          <p:cNvSpPr txBox="1"/>
          <p:nvPr/>
        </p:nvSpPr>
        <p:spPr>
          <a:xfrm>
            <a:off x="4019308" y="191456"/>
            <a:ext cx="798796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相談対応に係るシステム構築</a:t>
            </a:r>
          </a:p>
        </p:txBody>
      </p:sp>
      <p:sp>
        <p:nvSpPr>
          <p:cNvPr id="7" name="テキスト ボックス 6">
            <a:extLst>
              <a:ext uri="{FF2B5EF4-FFF2-40B4-BE49-F238E27FC236}">
                <a16:creationId xmlns:a16="http://schemas.microsoft.com/office/drawing/2014/main" id="{0AC599A7-ADD1-5214-38A3-3BBBD628B812}"/>
              </a:ext>
            </a:extLst>
          </p:cNvPr>
          <p:cNvSpPr txBox="1"/>
          <p:nvPr/>
        </p:nvSpPr>
        <p:spPr>
          <a:xfrm>
            <a:off x="1116735" y="170476"/>
            <a:ext cx="2614756" cy="707886"/>
          </a:xfrm>
          <a:prstGeom prst="rect">
            <a:avLst/>
          </a:prstGeom>
          <a:noFill/>
        </p:spPr>
        <p:txBody>
          <a:bodyPr wrap="square" rtlCol="0">
            <a:spAutoFit/>
          </a:bodyPr>
          <a:lstStyle/>
          <a:p>
            <a:r>
              <a:rPr kumimoji="1" lang="en-US" altLang="ja-JP" sz="2000" b="1" dirty="0">
                <a:latin typeface="Meiryo UI" panose="020B0604030504040204" pitchFamily="50" charset="-128"/>
                <a:ea typeface="Meiryo UI" panose="020B0604030504040204" pitchFamily="50" charset="-128"/>
              </a:rPr>
              <a:t>1.</a:t>
            </a:r>
            <a:r>
              <a:rPr kumimoji="1" lang="ja-JP" altLang="en-US" sz="2000" b="1" dirty="0">
                <a:latin typeface="Meiryo UI" panose="020B0604030504040204" pitchFamily="50" charset="-128"/>
                <a:ea typeface="Meiryo UI" panose="020B0604030504040204" pitchFamily="50" charset="-128"/>
              </a:rPr>
              <a:t>ハラスメント防止</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のための基本事項</a:t>
            </a:r>
          </a:p>
        </p:txBody>
      </p:sp>
      <p:grpSp>
        <p:nvGrpSpPr>
          <p:cNvPr id="12" name="グループ化 11">
            <a:extLst>
              <a:ext uri="{FF2B5EF4-FFF2-40B4-BE49-F238E27FC236}">
                <a16:creationId xmlns:a16="http://schemas.microsoft.com/office/drawing/2014/main" id="{D27084F5-34FB-E2BB-0EF0-E194495F767F}"/>
              </a:ext>
            </a:extLst>
          </p:cNvPr>
          <p:cNvGrpSpPr/>
          <p:nvPr/>
        </p:nvGrpSpPr>
        <p:grpSpPr>
          <a:xfrm>
            <a:off x="288104" y="913146"/>
            <a:ext cx="8655294" cy="572640"/>
            <a:chOff x="415636" y="2068960"/>
            <a:chExt cx="8655294" cy="572640"/>
          </a:xfrm>
        </p:grpSpPr>
        <p:sp>
          <p:nvSpPr>
            <p:cNvPr id="18" name="正方形/長方形 17">
              <a:extLst>
                <a:ext uri="{FF2B5EF4-FFF2-40B4-BE49-F238E27FC236}">
                  <a16:creationId xmlns:a16="http://schemas.microsoft.com/office/drawing/2014/main" id="{500FDB79-143D-269F-5721-A2563144DBA8}"/>
                </a:ext>
              </a:extLst>
            </p:cNvPr>
            <p:cNvSpPr/>
            <p:nvPr/>
          </p:nvSpPr>
          <p:spPr>
            <a:xfrm>
              <a:off x="415636" y="2068960"/>
              <a:ext cx="865529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３</a:t>
              </a:r>
              <a:r>
                <a:rPr kumimoji="1" lang="ja-JP" altLang="en-US" sz="28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再発防止に向けて</a:t>
              </a:r>
            </a:p>
          </p:txBody>
        </p:sp>
        <p:sp>
          <p:nvSpPr>
            <p:cNvPr id="19" name="正方形/長方形 18">
              <a:extLst>
                <a:ext uri="{FF2B5EF4-FFF2-40B4-BE49-F238E27FC236}">
                  <a16:creationId xmlns:a16="http://schemas.microsoft.com/office/drawing/2014/main" id="{D5EB5399-2DDD-47E9-C77A-2FB284813A9A}"/>
                </a:ext>
              </a:extLst>
            </p:cNvPr>
            <p:cNvSpPr/>
            <p:nvPr/>
          </p:nvSpPr>
          <p:spPr>
            <a:xfrm>
              <a:off x="415636" y="2170545"/>
              <a:ext cx="175491" cy="471055"/>
            </a:xfrm>
            <a:prstGeom prst="rect">
              <a:avLst/>
            </a:prstGeom>
            <a:solidFill>
              <a:srgbClr val="D5596F"/>
            </a:solidFill>
            <a:ln>
              <a:solidFill>
                <a:srgbClr val="D559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20" name="直線コネクタ 19">
              <a:extLst>
                <a:ext uri="{FF2B5EF4-FFF2-40B4-BE49-F238E27FC236}">
                  <a16:creationId xmlns:a16="http://schemas.microsoft.com/office/drawing/2014/main" id="{4E6E3648-69BD-C386-6EB6-C0E5391E6B70}"/>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pic>
        <p:nvPicPr>
          <p:cNvPr id="24" name="グラフィックス 23" descr="山形の矢印 単色塗りつぶし">
            <a:extLst>
              <a:ext uri="{FF2B5EF4-FFF2-40B4-BE49-F238E27FC236}">
                <a16:creationId xmlns:a16="http://schemas.microsoft.com/office/drawing/2014/main" id="{96E6612B-54BB-5C3E-198A-D04BE6842A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77516" y="5510456"/>
            <a:ext cx="760715" cy="760715"/>
          </a:xfrm>
          <a:prstGeom prst="rect">
            <a:avLst/>
          </a:prstGeom>
        </p:spPr>
      </p:pic>
      <p:sp>
        <p:nvSpPr>
          <p:cNvPr id="26" name="テキスト ボックス 25">
            <a:extLst>
              <a:ext uri="{FF2B5EF4-FFF2-40B4-BE49-F238E27FC236}">
                <a16:creationId xmlns:a16="http://schemas.microsoft.com/office/drawing/2014/main" id="{F2C3E957-42C0-B9CC-3A16-62E92F535775}"/>
              </a:ext>
            </a:extLst>
          </p:cNvPr>
          <p:cNvSpPr txBox="1"/>
          <p:nvPr/>
        </p:nvSpPr>
        <p:spPr>
          <a:xfrm>
            <a:off x="1535678" y="3263761"/>
            <a:ext cx="10495417" cy="830997"/>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
                <a:schemeClr val="accent6">
                  <a:lumMod val="75000"/>
                </a:schemeClr>
              </a:buClr>
              <a:buSzTx/>
              <a:buFont typeface="メイリオ" panose="020B0604030504040204" pitchFamily="50" charset="-128"/>
              <a:buChar char="╺"/>
              <a:tabLst/>
              <a:defRPr/>
            </a:pPr>
            <a:r>
              <a:rPr lang="ja-JP" altLang="en-US" sz="2400" dirty="0">
                <a:latin typeface="メイリオ" panose="020B0604030504040204" pitchFamily="50" charset="-128"/>
                <a:ea typeface="メイリオ" panose="020B0604030504040204" pitchFamily="50" charset="-128"/>
              </a:rPr>
              <a:t>該当するまでとは言えないが教職員として望ましくない言動などの評価</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
                <a:schemeClr val="accent6">
                  <a:lumMod val="75000"/>
                </a:schemeClr>
              </a:buClr>
              <a:buSzTx/>
              <a:buFont typeface="メイリオ" panose="020B0604030504040204" pitchFamily="50" charset="-128"/>
              <a:buChar char="╺"/>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問題を助長した背景の指摘</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D07262AB-834C-6011-0254-F47943CA58E9}"/>
              </a:ext>
            </a:extLst>
          </p:cNvPr>
          <p:cNvSpPr txBox="1"/>
          <p:nvPr/>
        </p:nvSpPr>
        <p:spPr>
          <a:xfrm>
            <a:off x="128176" y="3523408"/>
            <a:ext cx="1629697" cy="523220"/>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工夫例</a:t>
            </a:r>
          </a:p>
        </p:txBody>
      </p:sp>
      <p:pic>
        <p:nvPicPr>
          <p:cNvPr id="28" name="グラフィックス 27" descr="拡大鏡 単色塗りつぶし">
            <a:extLst>
              <a:ext uri="{FF2B5EF4-FFF2-40B4-BE49-F238E27FC236}">
                <a16:creationId xmlns:a16="http://schemas.microsoft.com/office/drawing/2014/main" id="{749B9A69-1C5E-202C-223E-FFABECB0A309}"/>
              </a:ext>
            </a:extLst>
          </p:cNvPr>
          <p:cNvPicPr>
            <a:picLocks noChangeAspect="1"/>
          </p:cNvPicPr>
          <p:nvPr/>
        </p:nvPicPr>
        <p:blipFill>
          <a:blip r:embed="rId4">
            <a:alphaModFix amt="30000"/>
            <a:extLst>
              <a:ext uri="{96DAC541-7B7A-43D3-8B79-37D633B846F1}">
                <asvg:svgBlip xmlns:asvg="http://schemas.microsoft.com/office/drawing/2016/SVG/main" r:embed="rId5"/>
              </a:ext>
            </a:extLst>
          </a:blip>
          <a:stretch>
            <a:fillRect/>
          </a:stretch>
        </p:blipFill>
        <p:spPr>
          <a:xfrm>
            <a:off x="363141" y="2906171"/>
            <a:ext cx="1297129" cy="1297129"/>
          </a:xfrm>
          <a:prstGeom prst="rect">
            <a:avLst/>
          </a:prstGeom>
        </p:spPr>
      </p:pic>
      <p:cxnSp>
        <p:nvCxnSpPr>
          <p:cNvPr id="29" name="直線コネクタ 28">
            <a:extLst>
              <a:ext uri="{FF2B5EF4-FFF2-40B4-BE49-F238E27FC236}">
                <a16:creationId xmlns:a16="http://schemas.microsoft.com/office/drawing/2014/main" id="{8FED99C6-6AFB-711D-0C23-7242738EABAC}"/>
              </a:ext>
            </a:extLst>
          </p:cNvPr>
          <p:cNvCxnSpPr>
            <a:cxnSpLocks/>
          </p:cNvCxnSpPr>
          <p:nvPr/>
        </p:nvCxnSpPr>
        <p:spPr>
          <a:xfrm>
            <a:off x="2979386" y="2630380"/>
            <a:ext cx="4040248"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32" name="テキスト ボックス 31">
            <a:extLst>
              <a:ext uri="{FF2B5EF4-FFF2-40B4-BE49-F238E27FC236}">
                <a16:creationId xmlns:a16="http://schemas.microsoft.com/office/drawing/2014/main" id="{BE662863-2E15-A10D-6DC7-D3EC2D80B4FE}"/>
              </a:ext>
            </a:extLst>
          </p:cNvPr>
          <p:cNvSpPr txBox="1"/>
          <p:nvPr/>
        </p:nvSpPr>
        <p:spPr>
          <a:xfrm>
            <a:off x="813688" y="4662926"/>
            <a:ext cx="11605299" cy="830997"/>
          </a:xfrm>
          <a:prstGeom prst="rect">
            <a:avLst/>
          </a:prstGeom>
          <a:noFill/>
        </p:spPr>
        <p:txBody>
          <a:bodyPr wrap="square">
            <a:spAutoFit/>
          </a:bodyPr>
          <a:lstStyle/>
          <a:p>
            <a:pPr marL="342900" indent="-342900">
              <a:buClr>
                <a:srgbClr val="0487BA"/>
              </a:buClr>
              <a:buFont typeface="Wingdings" panose="05000000000000000000" pitchFamily="2" charset="2"/>
              <a:buChar char="l"/>
            </a:pPr>
            <a:r>
              <a:rPr lang="ja-JP" altLang="en-US" sz="2400" dirty="0">
                <a:latin typeface="メイリオ" panose="020B0604030504040204" pitchFamily="50" charset="-128"/>
                <a:ea typeface="メイリオ" panose="020B0604030504040204" pitchFamily="50" charset="-128"/>
              </a:rPr>
              <a:t>ハラスメントの実態を把握する機会を設けることが望ましい。</a:t>
            </a:r>
            <a:br>
              <a:rPr lang="en-US" altLang="ja-JP" sz="2400" dirty="0">
                <a:latin typeface="メイリオ" panose="020B0604030504040204" pitchFamily="50" charset="-128"/>
                <a:ea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rPr>
              <a:t>　（学生アンケートやヒアリング等）</a:t>
            </a:r>
            <a:endParaRPr lang="en-US" altLang="ja-JP" sz="24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AECAE25C-0B36-A9A1-795D-02421930781F}"/>
              </a:ext>
            </a:extLst>
          </p:cNvPr>
          <p:cNvSpPr txBox="1"/>
          <p:nvPr/>
        </p:nvSpPr>
        <p:spPr>
          <a:xfrm>
            <a:off x="813688" y="1973138"/>
            <a:ext cx="10564623" cy="830997"/>
          </a:xfrm>
          <a:prstGeom prst="rect">
            <a:avLst/>
          </a:prstGeom>
          <a:noFill/>
        </p:spPr>
        <p:txBody>
          <a:bodyPr wrap="square">
            <a:spAutoFit/>
          </a:bodyPr>
          <a:lstStyle/>
          <a:p>
            <a:pPr marL="342900" indent="-342900">
              <a:buClr>
                <a:srgbClr val="0487BA"/>
              </a:buClr>
              <a:buFont typeface="Wingdings" panose="05000000000000000000" pitchFamily="2" charset="2"/>
              <a:buChar char="l"/>
            </a:pPr>
            <a:r>
              <a:rPr lang="ja-JP" altLang="en-US" sz="2400" dirty="0">
                <a:latin typeface="メイリオ" panose="020B0604030504040204" pitchFamily="50" charset="-128"/>
                <a:ea typeface="メイリオ" panose="020B0604030504040204" pitchFamily="50" charset="-128"/>
              </a:rPr>
              <a:t>調査の際は、ハラスメントに該当する</a:t>
            </a: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該当しないだけでなく、</a:t>
            </a:r>
            <a:endParaRPr lang="en-US" altLang="ja-JP"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再発防止に繋がるような情報</a:t>
            </a:r>
            <a:r>
              <a:rPr lang="ja-JP" altLang="en-US" sz="2400" dirty="0">
                <a:latin typeface="メイリオ" panose="020B0604030504040204" pitchFamily="50" charset="-128"/>
                <a:ea typeface="メイリオ" panose="020B0604030504040204" pitchFamily="50" charset="-128"/>
              </a:rPr>
              <a:t>を記載できるようにすると良い。</a:t>
            </a:r>
            <a:endParaRPr lang="en-US" altLang="ja-JP" sz="2400" dirty="0">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3A7809A9-0A74-C9A1-19B0-504B561BF0DC}"/>
              </a:ext>
            </a:extLst>
          </p:cNvPr>
          <p:cNvSpPr txBox="1"/>
          <p:nvPr/>
        </p:nvSpPr>
        <p:spPr>
          <a:xfrm>
            <a:off x="2138231" y="5702996"/>
            <a:ext cx="7995188" cy="461665"/>
          </a:xfrm>
          <a:prstGeom prst="rect">
            <a:avLst/>
          </a:prstGeom>
          <a:noFill/>
        </p:spPr>
        <p:txBody>
          <a:bodyPr wrap="square">
            <a:spAutoFit/>
          </a:bodyPr>
          <a:lstStyle/>
          <a:p>
            <a:r>
              <a:rPr lang="ja-JP" altLang="en-US" sz="2400" dirty="0">
                <a:latin typeface="メイリオ" panose="020B0604030504040204" pitchFamily="50" charset="-128"/>
                <a:ea typeface="メイリオ" panose="020B0604030504040204" pitchFamily="50" charset="-128"/>
              </a:rPr>
              <a:t>相談としてあがらない問題を洗い出すことができます。</a:t>
            </a:r>
            <a:endParaRPr lang="en-US" altLang="ja-JP" sz="24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D927AE29-28DA-D584-7769-FAA7BADCD44C}"/>
              </a:ext>
            </a:extLst>
          </p:cNvPr>
          <p:cNvSpPr>
            <a:spLocks noGrp="1"/>
          </p:cNvSpPr>
          <p:nvPr>
            <p:ph type="sldNum" sz="quarter" idx="12"/>
          </p:nvPr>
        </p:nvSpPr>
        <p:spPr/>
        <p:txBody>
          <a:bodyPr/>
          <a:lstStyle/>
          <a:p>
            <a:fld id="{17A04E83-AE5F-445A-B2D7-EBB1D891384E}" type="slidenum">
              <a:rPr lang="ja-JP" altLang="en-US" smtClean="0"/>
              <a:pPr/>
              <a:t>13</a:t>
            </a:fld>
            <a:endParaRPr lang="ja-JP" altLang="en-US"/>
          </a:p>
        </p:txBody>
      </p:sp>
    </p:spTree>
    <p:extLst>
      <p:ext uri="{BB962C8B-B14F-4D97-AF65-F5344CB8AC3E}">
        <p14:creationId xmlns:p14="http://schemas.microsoft.com/office/powerpoint/2010/main" val="3867206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602F038-5A29-8AED-83FB-8CBC8AEDE67A}"/>
              </a:ext>
            </a:extLst>
          </p:cNvPr>
          <p:cNvSpPr txBox="1"/>
          <p:nvPr/>
        </p:nvSpPr>
        <p:spPr>
          <a:xfrm>
            <a:off x="1291069" y="4117605"/>
            <a:ext cx="10734676" cy="923330"/>
          </a:xfrm>
          <a:prstGeom prst="rect">
            <a:avLst/>
          </a:prstGeom>
          <a:noFill/>
        </p:spPr>
        <p:txBody>
          <a:bodyPr wrap="square" rtlCol="0">
            <a:spAutoFit/>
          </a:bodyPr>
          <a:lstStyle/>
          <a:p>
            <a:r>
              <a:rPr lang="en-US" altLang="ja-JP" sz="5400" b="1" dirty="0">
                <a:latin typeface="Meiryo UI" panose="020B0604030504040204" pitchFamily="50" charset="-128"/>
                <a:ea typeface="Meiryo UI" panose="020B0604030504040204" pitchFamily="50" charset="-128"/>
              </a:rPr>
              <a:t>2.</a:t>
            </a:r>
            <a:r>
              <a:rPr lang="ja-JP" altLang="en-US" sz="5400" b="1" dirty="0">
                <a:latin typeface="Meiryo UI" panose="020B0604030504040204" pitchFamily="50" charset="-128"/>
                <a:ea typeface="Meiryo UI" panose="020B0604030504040204" pitchFamily="50" charset="-128"/>
              </a:rPr>
              <a:t>ハラスメントが起きにくい組織づくり</a:t>
            </a:r>
          </a:p>
        </p:txBody>
      </p:sp>
      <p:sp>
        <p:nvSpPr>
          <p:cNvPr id="5" name="テキスト ボックス 4">
            <a:extLst>
              <a:ext uri="{FF2B5EF4-FFF2-40B4-BE49-F238E27FC236}">
                <a16:creationId xmlns:a16="http://schemas.microsoft.com/office/drawing/2014/main" id="{AACCC145-0564-77E0-F5F5-29F898EAF8BA}"/>
              </a:ext>
            </a:extLst>
          </p:cNvPr>
          <p:cNvSpPr txBox="1"/>
          <p:nvPr/>
        </p:nvSpPr>
        <p:spPr>
          <a:xfrm>
            <a:off x="3887027" y="5283144"/>
            <a:ext cx="7981123" cy="830997"/>
          </a:xfrm>
          <a:prstGeom prst="rect">
            <a:avLst/>
          </a:prstGeom>
          <a:noFill/>
        </p:spPr>
        <p:txBody>
          <a:bodyPr wrap="square">
            <a:spAutoFit/>
          </a:bodyPr>
          <a:lstStyle/>
          <a:p>
            <a:pPr>
              <a:buClr>
                <a:srgbClr val="0487BA"/>
              </a:buCl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ここでは、ハラスメントを起きにくくするために、</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buClr>
                <a:srgbClr val="0487BA"/>
              </a:buCl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組織としてどのような取り組みが必要か学びます。</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97C475E9-4D06-F674-916B-D0703FE49F1D}"/>
              </a:ext>
            </a:extLst>
          </p:cNvPr>
          <p:cNvSpPr>
            <a:spLocks noGrp="1"/>
          </p:cNvSpPr>
          <p:nvPr>
            <p:ph type="sldNum" sz="quarter" idx="12"/>
          </p:nvPr>
        </p:nvSpPr>
        <p:spPr/>
        <p:txBody>
          <a:bodyPr/>
          <a:lstStyle/>
          <a:p>
            <a:fld id="{17A04E83-AE5F-445A-B2D7-EBB1D891384E}" type="slidenum">
              <a:rPr lang="ja-JP" altLang="en-US" smtClean="0"/>
              <a:pPr/>
              <a:t>14</a:t>
            </a:fld>
            <a:endParaRPr lang="ja-JP" altLang="en-US"/>
          </a:p>
        </p:txBody>
      </p:sp>
    </p:spTree>
    <p:extLst>
      <p:ext uri="{BB962C8B-B14F-4D97-AF65-F5344CB8AC3E}">
        <p14:creationId xmlns:p14="http://schemas.microsoft.com/office/powerpoint/2010/main" val="2812079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2016D-6057-860F-3385-6371C3CAB546}"/>
            </a:ext>
          </a:extLst>
        </p:cNvPr>
        <p:cNvGrpSpPr/>
        <p:nvPr/>
      </p:nvGrpSpPr>
      <p:grpSpPr>
        <a:xfrm>
          <a:off x="0" y="0"/>
          <a:ext cx="0" cy="0"/>
          <a:chOff x="0" y="0"/>
          <a:chExt cx="0" cy="0"/>
        </a:xfrm>
      </p:grpSpPr>
      <p:sp>
        <p:nvSpPr>
          <p:cNvPr id="10" name="四角形: 上の 2 つの角を丸める 9">
            <a:extLst>
              <a:ext uri="{FF2B5EF4-FFF2-40B4-BE49-F238E27FC236}">
                <a16:creationId xmlns:a16="http://schemas.microsoft.com/office/drawing/2014/main" id="{72338AC6-FE4A-3FDD-B42E-AFD2DD203AB2}"/>
              </a:ext>
            </a:extLst>
          </p:cNvPr>
          <p:cNvSpPr/>
          <p:nvPr/>
        </p:nvSpPr>
        <p:spPr>
          <a:xfrm rot="5400000">
            <a:off x="111414" y="82839"/>
            <a:ext cx="596325" cy="819153"/>
          </a:xfrm>
          <a:prstGeom prst="round2SameRect">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16" name="四角形: 上の 2 つの角を丸める 15">
            <a:extLst>
              <a:ext uri="{FF2B5EF4-FFF2-40B4-BE49-F238E27FC236}">
                <a16:creationId xmlns:a16="http://schemas.microsoft.com/office/drawing/2014/main" id="{C95AAF67-E3B6-14FC-5209-013006EB449B}"/>
              </a:ext>
            </a:extLst>
          </p:cNvPr>
          <p:cNvSpPr/>
          <p:nvPr/>
        </p:nvSpPr>
        <p:spPr>
          <a:xfrm rot="16200000" flipH="1">
            <a:off x="7783800" y="-3617623"/>
            <a:ext cx="596325" cy="8220075"/>
          </a:xfrm>
          <a:prstGeom prst="round2SameRect">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2" name="テキスト ボックス 1">
            <a:extLst>
              <a:ext uri="{FF2B5EF4-FFF2-40B4-BE49-F238E27FC236}">
                <a16:creationId xmlns:a16="http://schemas.microsoft.com/office/drawing/2014/main" id="{D7CFE9DB-E5EE-E8B7-5FB5-FBD0F1B29245}"/>
              </a:ext>
            </a:extLst>
          </p:cNvPr>
          <p:cNvSpPr txBox="1"/>
          <p:nvPr/>
        </p:nvSpPr>
        <p:spPr>
          <a:xfrm>
            <a:off x="4087379" y="196278"/>
            <a:ext cx="589482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研修による意識の啓発</a:t>
            </a:r>
          </a:p>
        </p:txBody>
      </p:sp>
      <p:sp>
        <p:nvSpPr>
          <p:cNvPr id="17" name="テキスト ボックス 16">
            <a:extLst>
              <a:ext uri="{FF2B5EF4-FFF2-40B4-BE49-F238E27FC236}">
                <a16:creationId xmlns:a16="http://schemas.microsoft.com/office/drawing/2014/main" id="{9FE5A05F-ECE1-92CE-6F9A-C3DC02D0EA33}"/>
              </a:ext>
            </a:extLst>
          </p:cNvPr>
          <p:cNvSpPr txBox="1"/>
          <p:nvPr/>
        </p:nvSpPr>
        <p:spPr>
          <a:xfrm>
            <a:off x="1116735" y="170476"/>
            <a:ext cx="2614756"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ハラスメントが</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起きにくい組織づくり</a:t>
            </a:r>
          </a:p>
        </p:txBody>
      </p:sp>
      <p:sp>
        <p:nvSpPr>
          <p:cNvPr id="4" name="テキスト ボックス 3">
            <a:extLst>
              <a:ext uri="{FF2B5EF4-FFF2-40B4-BE49-F238E27FC236}">
                <a16:creationId xmlns:a16="http://schemas.microsoft.com/office/drawing/2014/main" id="{F9057345-C12B-F9D0-6C1E-C47C6B0CB3AA}"/>
              </a:ext>
            </a:extLst>
          </p:cNvPr>
          <p:cNvSpPr txBox="1"/>
          <p:nvPr/>
        </p:nvSpPr>
        <p:spPr>
          <a:xfrm>
            <a:off x="524253" y="1340027"/>
            <a:ext cx="11209725" cy="461665"/>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0"/>
              </a:spcBef>
              <a:spcAft>
                <a:spcPts val="0"/>
              </a:spcAft>
              <a:buClr>
                <a:srgbClr val="0487BA"/>
              </a:buClr>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管理職、教職員、学生を対象に、定期的にハラスメント研修を実施する。</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5" name="グラフィックス 4" descr="山形の矢印 単色塗りつぶし">
            <a:extLst>
              <a:ext uri="{FF2B5EF4-FFF2-40B4-BE49-F238E27FC236}">
                <a16:creationId xmlns:a16="http://schemas.microsoft.com/office/drawing/2014/main" id="{20EB188E-7AA3-475C-9946-3196DE02550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7313" y="2135406"/>
            <a:ext cx="760715" cy="760715"/>
          </a:xfrm>
          <a:prstGeom prst="rect">
            <a:avLst/>
          </a:prstGeom>
        </p:spPr>
      </p:pic>
      <p:sp>
        <p:nvSpPr>
          <p:cNvPr id="21" name="テキスト ボックス 20">
            <a:extLst>
              <a:ext uri="{FF2B5EF4-FFF2-40B4-BE49-F238E27FC236}">
                <a16:creationId xmlns:a16="http://schemas.microsoft.com/office/drawing/2014/main" id="{D912DADB-C86E-3A2B-4B46-AFA43C003FF4}"/>
              </a:ext>
            </a:extLst>
          </p:cNvPr>
          <p:cNvSpPr txBox="1"/>
          <p:nvPr/>
        </p:nvSpPr>
        <p:spPr>
          <a:xfrm>
            <a:off x="491137" y="3904793"/>
            <a:ext cx="11209725" cy="461665"/>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0"/>
              </a:spcBef>
              <a:spcAft>
                <a:spcPts val="0"/>
              </a:spcAft>
              <a:buClr>
                <a:srgbClr val="0487BA"/>
              </a:buClr>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深く考えてもらえるような研修を実施する。</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40" name="グラフィックス 39" descr="山形の矢印 単色塗りつぶし">
            <a:extLst>
              <a:ext uri="{FF2B5EF4-FFF2-40B4-BE49-F238E27FC236}">
                <a16:creationId xmlns:a16="http://schemas.microsoft.com/office/drawing/2014/main" id="{7C753C72-ADEC-E4CB-32A8-22B4009E28D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7313" y="4366458"/>
            <a:ext cx="760715" cy="760715"/>
          </a:xfrm>
          <a:prstGeom prst="rect">
            <a:avLst/>
          </a:prstGeom>
        </p:spPr>
      </p:pic>
      <p:sp>
        <p:nvSpPr>
          <p:cNvPr id="42" name="テキスト ボックス 41">
            <a:extLst>
              <a:ext uri="{FF2B5EF4-FFF2-40B4-BE49-F238E27FC236}">
                <a16:creationId xmlns:a16="http://schemas.microsoft.com/office/drawing/2014/main" id="{40EB578F-AD49-04F7-A225-C9D6683EC109}"/>
              </a:ext>
            </a:extLst>
          </p:cNvPr>
          <p:cNvSpPr txBox="1"/>
          <p:nvPr/>
        </p:nvSpPr>
        <p:spPr>
          <a:xfrm>
            <a:off x="1631041" y="5318057"/>
            <a:ext cx="9938237" cy="1200329"/>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
                <a:schemeClr val="accent6">
                  <a:lumMod val="75000"/>
                </a:schemeClr>
              </a:buClr>
              <a:buSzTx/>
              <a:buFont typeface="メイリオ" panose="020B0604030504040204" pitchFamily="50" charset="-128"/>
              <a:buChar char="╺"/>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グループワークやディスカッションを交える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
                <a:schemeClr val="accent6">
                  <a:lumMod val="75000"/>
                </a:schemeClr>
              </a:buClr>
              <a:buSzTx/>
              <a:buFont typeface="メイリオ" panose="020B0604030504040204" pitchFamily="50" charset="-128"/>
              <a:buChar char="╺"/>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学内での事例の蓄積が少ない場合は、外部の専門家なども招へい</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r" defTabSz="914400" rtl="0" eaLnBrk="1" fontAlgn="auto" latinLnBrk="0" hangingPunct="1">
              <a:lnSpc>
                <a:spcPct val="100000"/>
              </a:lnSpc>
              <a:spcBef>
                <a:spcPts val="0"/>
              </a:spcBef>
              <a:spcAft>
                <a:spcPts val="0"/>
              </a:spcAft>
              <a:buClr>
                <a:schemeClr val="accent6">
                  <a:lumMod val="75000"/>
                </a:schemeClr>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など</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3" name="テキスト ボックス 42">
            <a:extLst>
              <a:ext uri="{FF2B5EF4-FFF2-40B4-BE49-F238E27FC236}">
                <a16:creationId xmlns:a16="http://schemas.microsoft.com/office/drawing/2014/main" id="{0F79E728-6EA4-7E7E-F21E-C3349F276439}"/>
              </a:ext>
            </a:extLst>
          </p:cNvPr>
          <p:cNvSpPr txBox="1"/>
          <p:nvPr/>
        </p:nvSpPr>
        <p:spPr>
          <a:xfrm>
            <a:off x="300960" y="5718622"/>
            <a:ext cx="1629697" cy="523220"/>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工夫例</a:t>
            </a:r>
          </a:p>
        </p:txBody>
      </p:sp>
      <p:cxnSp>
        <p:nvCxnSpPr>
          <p:cNvPr id="45" name="直線コネクタ 44">
            <a:extLst>
              <a:ext uri="{FF2B5EF4-FFF2-40B4-BE49-F238E27FC236}">
                <a16:creationId xmlns:a16="http://schemas.microsoft.com/office/drawing/2014/main" id="{63374EED-E990-31A9-9CF6-B11C97D3BC60}"/>
              </a:ext>
            </a:extLst>
          </p:cNvPr>
          <p:cNvCxnSpPr>
            <a:cxnSpLocks/>
          </p:cNvCxnSpPr>
          <p:nvPr/>
        </p:nvCxnSpPr>
        <p:spPr>
          <a:xfrm>
            <a:off x="2410887" y="3275078"/>
            <a:ext cx="8164749"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7" name="直線コネクタ 46">
            <a:extLst>
              <a:ext uri="{FF2B5EF4-FFF2-40B4-BE49-F238E27FC236}">
                <a16:creationId xmlns:a16="http://schemas.microsoft.com/office/drawing/2014/main" id="{3B1BBF19-5149-0C54-152F-6DC166CA91CE}"/>
              </a:ext>
            </a:extLst>
          </p:cNvPr>
          <p:cNvCxnSpPr>
            <a:cxnSpLocks/>
          </p:cNvCxnSpPr>
          <p:nvPr/>
        </p:nvCxnSpPr>
        <p:spPr>
          <a:xfrm>
            <a:off x="1762239" y="4841750"/>
            <a:ext cx="460977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50" name="グラフィックス 49" descr="拡大鏡 単色塗りつぶし">
            <a:extLst>
              <a:ext uri="{FF2B5EF4-FFF2-40B4-BE49-F238E27FC236}">
                <a16:creationId xmlns:a16="http://schemas.microsoft.com/office/drawing/2014/main" id="{6B8926B9-2A30-FC0B-F44D-5396DEF5A528}"/>
              </a:ext>
            </a:extLst>
          </p:cNvPr>
          <p:cNvPicPr>
            <a:picLocks noChangeAspect="1"/>
          </p:cNvPicPr>
          <p:nvPr/>
        </p:nvPicPr>
        <p:blipFill>
          <a:blip r:embed="rId5">
            <a:alphaModFix amt="30000"/>
            <a:extLst>
              <a:ext uri="{96DAC541-7B7A-43D3-8B79-37D633B846F1}">
                <asvg:svgBlip xmlns:asvg="http://schemas.microsoft.com/office/drawing/2016/SVG/main" r:embed="rId6"/>
              </a:ext>
            </a:extLst>
          </a:blip>
          <a:stretch>
            <a:fillRect/>
          </a:stretch>
        </p:blipFill>
        <p:spPr>
          <a:xfrm>
            <a:off x="446046" y="5070058"/>
            <a:ext cx="1297129" cy="1297129"/>
          </a:xfrm>
          <a:prstGeom prst="rect">
            <a:avLst/>
          </a:prstGeom>
        </p:spPr>
      </p:pic>
      <p:cxnSp>
        <p:nvCxnSpPr>
          <p:cNvPr id="25" name="直線コネクタ 24">
            <a:extLst>
              <a:ext uri="{FF2B5EF4-FFF2-40B4-BE49-F238E27FC236}">
                <a16:creationId xmlns:a16="http://schemas.microsoft.com/office/drawing/2014/main" id="{65A02AE8-64A5-F108-3238-4856A5E1174A}"/>
              </a:ext>
            </a:extLst>
          </p:cNvPr>
          <p:cNvCxnSpPr>
            <a:cxnSpLocks/>
          </p:cNvCxnSpPr>
          <p:nvPr/>
        </p:nvCxnSpPr>
        <p:spPr>
          <a:xfrm>
            <a:off x="2410887" y="2549136"/>
            <a:ext cx="582069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7" name="スライド番号プレースホルダー 6">
            <a:extLst>
              <a:ext uri="{FF2B5EF4-FFF2-40B4-BE49-F238E27FC236}">
                <a16:creationId xmlns:a16="http://schemas.microsoft.com/office/drawing/2014/main" id="{5887ECF1-DADE-2062-7C32-D2D12A96ABF0}"/>
              </a:ext>
            </a:extLst>
          </p:cNvPr>
          <p:cNvSpPr>
            <a:spLocks noGrp="1"/>
          </p:cNvSpPr>
          <p:nvPr>
            <p:ph type="sldNum" sz="quarter" idx="12"/>
          </p:nvPr>
        </p:nvSpPr>
        <p:spPr/>
        <p:txBody>
          <a:bodyPr/>
          <a:lstStyle/>
          <a:p>
            <a:fld id="{17A04E83-AE5F-445A-B2D7-EBB1D891384E}" type="slidenum">
              <a:rPr lang="ja-JP" altLang="en-US" smtClean="0"/>
              <a:pPr/>
              <a:t>15</a:t>
            </a:fld>
            <a:endParaRPr lang="ja-JP" altLang="en-US"/>
          </a:p>
        </p:txBody>
      </p:sp>
      <p:sp>
        <p:nvSpPr>
          <p:cNvPr id="41" name="テキスト ボックス 40">
            <a:extLst>
              <a:ext uri="{FF2B5EF4-FFF2-40B4-BE49-F238E27FC236}">
                <a16:creationId xmlns:a16="http://schemas.microsoft.com/office/drawing/2014/main" id="{0A6B0791-FF18-E02B-3E8D-09FB2C5B8337}"/>
              </a:ext>
            </a:extLst>
          </p:cNvPr>
          <p:cNvSpPr txBox="1"/>
          <p:nvPr/>
        </p:nvSpPr>
        <p:spPr>
          <a:xfrm>
            <a:off x="1673463" y="4553794"/>
            <a:ext cx="8316897" cy="461665"/>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当事者意識を持たせるための工夫</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をしましょう。</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D2A57390-5052-2F8C-E9C2-A499C1A9CEA0}"/>
              </a:ext>
            </a:extLst>
          </p:cNvPr>
          <p:cNvSpPr txBox="1"/>
          <p:nvPr/>
        </p:nvSpPr>
        <p:spPr>
          <a:xfrm>
            <a:off x="1492260" y="1903580"/>
            <a:ext cx="10344216" cy="1569660"/>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ハラスメント防止を定着させるためには、</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0487BA"/>
              </a:buClr>
              <a:buSzTx/>
              <a:buFontTx/>
              <a:buNone/>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研修を繰り返し受講し、理解を深めること</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が大切です。</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各部局によって文化や課題が異なるため、</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各部局の課題に沿った研修計画を作成して実施しましょう。</a:t>
            </a:r>
            <a:endParaRPr lang="en-US" altLang="ja-JP"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641439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048ED2-23B5-E84B-F62C-523C4D72819B}"/>
            </a:ext>
          </a:extLst>
        </p:cNvPr>
        <p:cNvGrpSpPr/>
        <p:nvPr/>
      </p:nvGrpSpPr>
      <p:grpSpPr>
        <a:xfrm>
          <a:off x="0" y="0"/>
          <a:ext cx="0" cy="0"/>
          <a:chOff x="0" y="0"/>
          <a:chExt cx="0" cy="0"/>
        </a:xfrm>
      </p:grpSpPr>
      <p:sp>
        <p:nvSpPr>
          <p:cNvPr id="10" name="四角形: 上の 2 つの角を丸める 9">
            <a:extLst>
              <a:ext uri="{FF2B5EF4-FFF2-40B4-BE49-F238E27FC236}">
                <a16:creationId xmlns:a16="http://schemas.microsoft.com/office/drawing/2014/main" id="{C438D351-AB34-D8BD-695E-A9F92A1E039E}"/>
              </a:ext>
            </a:extLst>
          </p:cNvPr>
          <p:cNvSpPr/>
          <p:nvPr/>
        </p:nvSpPr>
        <p:spPr>
          <a:xfrm rot="5400000">
            <a:off x="111414" y="82839"/>
            <a:ext cx="596325" cy="819153"/>
          </a:xfrm>
          <a:prstGeom prst="round2SameRect">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16" name="四角形: 上の 2 つの角を丸める 15">
            <a:extLst>
              <a:ext uri="{FF2B5EF4-FFF2-40B4-BE49-F238E27FC236}">
                <a16:creationId xmlns:a16="http://schemas.microsoft.com/office/drawing/2014/main" id="{3EFE5078-5CDB-92CD-7398-97B7610E1C52}"/>
              </a:ext>
            </a:extLst>
          </p:cNvPr>
          <p:cNvSpPr/>
          <p:nvPr/>
        </p:nvSpPr>
        <p:spPr>
          <a:xfrm rot="16200000" flipH="1">
            <a:off x="7783800" y="-3617623"/>
            <a:ext cx="596325" cy="8220075"/>
          </a:xfrm>
          <a:prstGeom prst="round2SameRect">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2" name="テキスト ボックス 1">
            <a:extLst>
              <a:ext uri="{FF2B5EF4-FFF2-40B4-BE49-F238E27FC236}">
                <a16:creationId xmlns:a16="http://schemas.microsoft.com/office/drawing/2014/main" id="{FD937CE8-E430-57EE-FFAF-DA0C8DF67A83}"/>
              </a:ext>
            </a:extLst>
          </p:cNvPr>
          <p:cNvSpPr txBox="1"/>
          <p:nvPr/>
        </p:nvSpPr>
        <p:spPr>
          <a:xfrm>
            <a:off x="4087379" y="196278"/>
            <a:ext cx="589482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研修による意識の啓発</a:t>
            </a:r>
          </a:p>
        </p:txBody>
      </p:sp>
      <p:sp>
        <p:nvSpPr>
          <p:cNvPr id="17" name="テキスト ボックス 16">
            <a:extLst>
              <a:ext uri="{FF2B5EF4-FFF2-40B4-BE49-F238E27FC236}">
                <a16:creationId xmlns:a16="http://schemas.microsoft.com/office/drawing/2014/main" id="{7FCAB54C-A575-EB55-2860-F91E3C272643}"/>
              </a:ext>
            </a:extLst>
          </p:cNvPr>
          <p:cNvSpPr txBox="1"/>
          <p:nvPr/>
        </p:nvSpPr>
        <p:spPr>
          <a:xfrm>
            <a:off x="1116735" y="170476"/>
            <a:ext cx="2614756"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dirty="0">
                <a:solidFill>
                  <a:prstClr val="black"/>
                </a:solidFill>
                <a:latin typeface="Meiryo UI" panose="020B0604030504040204" pitchFamily="50" charset="-128"/>
                <a:ea typeface="Meiryo UI" panose="020B0604030504040204" pitchFamily="50" charset="-128"/>
              </a:rPr>
              <a:t>2</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ハラスメントが</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起きにくい組織づくり</a:t>
            </a:r>
          </a:p>
        </p:txBody>
      </p:sp>
      <p:sp>
        <p:nvSpPr>
          <p:cNvPr id="8" name="テキスト ボックス 7">
            <a:extLst>
              <a:ext uri="{FF2B5EF4-FFF2-40B4-BE49-F238E27FC236}">
                <a16:creationId xmlns:a16="http://schemas.microsoft.com/office/drawing/2014/main" id="{9095D6A1-A132-F69C-72B6-6CD476CEDB49}"/>
              </a:ext>
            </a:extLst>
          </p:cNvPr>
          <p:cNvSpPr txBox="1"/>
          <p:nvPr/>
        </p:nvSpPr>
        <p:spPr>
          <a:xfrm>
            <a:off x="491137" y="1407815"/>
            <a:ext cx="11209725" cy="461665"/>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0"/>
              </a:spcBef>
              <a:spcAft>
                <a:spcPts val="0"/>
              </a:spcAft>
              <a:buClr>
                <a:srgbClr val="0487BA"/>
              </a:buClr>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できるだけすべての管理職、教職員が参加できるようにする。</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6A8A8F5B-5DFE-BC0F-EFFB-B3BAD2AD3358}"/>
              </a:ext>
            </a:extLst>
          </p:cNvPr>
          <p:cNvSpPr txBox="1"/>
          <p:nvPr/>
        </p:nvSpPr>
        <p:spPr>
          <a:xfrm>
            <a:off x="2213884" y="2794043"/>
            <a:ext cx="9032293" cy="1938992"/>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
                <a:schemeClr val="accent6">
                  <a:lumMod val="75000"/>
                </a:schemeClr>
              </a:buClr>
              <a:buSzTx/>
              <a:buFont typeface="メイリオ" panose="020B0604030504040204" pitchFamily="50" charset="-128"/>
              <a:buChar char="╺"/>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教職員</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全員が集まる会議に時間をとって実施する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chemeClr val="accent6">
                  <a:lumMod val="75000"/>
                </a:schemeClr>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研修として、ある程度の時間は確保するようにしましょう</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
                <a:schemeClr val="accent6">
                  <a:lumMod val="75000"/>
                </a:schemeClr>
              </a:buClr>
              <a:buSzTx/>
              <a:buFont typeface="メイリオ" panose="020B0604030504040204" pitchFamily="50" charset="-128"/>
              <a:buChar char="╺"/>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オンライン開催の場合は、チャット機能を活用する、簡単なアンケートをオンライン研修中に交えるなど、能動的に参加しているかを確認しましょう</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B82A17A4-AB4B-DDFD-2542-846066DADF4D}"/>
              </a:ext>
            </a:extLst>
          </p:cNvPr>
          <p:cNvSpPr txBox="1"/>
          <p:nvPr/>
        </p:nvSpPr>
        <p:spPr>
          <a:xfrm>
            <a:off x="819153" y="3157547"/>
            <a:ext cx="1629697" cy="523220"/>
          </a:xfrm>
          <a:prstGeom prst="rect">
            <a:avLst/>
          </a:prstGeom>
          <a:noFill/>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工夫例</a:t>
            </a:r>
          </a:p>
        </p:txBody>
      </p:sp>
      <p:pic>
        <p:nvPicPr>
          <p:cNvPr id="20" name="グラフィックス 19" descr="拡大鏡 単色塗りつぶし">
            <a:extLst>
              <a:ext uri="{FF2B5EF4-FFF2-40B4-BE49-F238E27FC236}">
                <a16:creationId xmlns:a16="http://schemas.microsoft.com/office/drawing/2014/main" id="{CCFEC8FB-1BBD-16B6-F39B-0F8F2ED3F149}"/>
              </a:ext>
            </a:extLst>
          </p:cNvPr>
          <p:cNvPicPr>
            <a:picLocks noChangeAspect="1"/>
          </p:cNvPicPr>
          <p:nvPr/>
        </p:nvPicPr>
        <p:blipFill>
          <a:blip r:embed="rId3">
            <a:alphaModFix amt="30000"/>
            <a:extLst>
              <a:ext uri="{96DAC541-7B7A-43D3-8B79-37D633B846F1}">
                <asvg:svgBlip xmlns:asvg="http://schemas.microsoft.com/office/drawing/2016/SVG/main" r:embed="rId4"/>
              </a:ext>
            </a:extLst>
          </a:blip>
          <a:stretch>
            <a:fillRect/>
          </a:stretch>
        </p:blipFill>
        <p:spPr>
          <a:xfrm>
            <a:off x="1054118" y="2540310"/>
            <a:ext cx="1297129" cy="1297129"/>
          </a:xfrm>
          <a:prstGeom prst="rect">
            <a:avLst/>
          </a:prstGeom>
        </p:spPr>
      </p:pic>
      <p:pic>
        <p:nvPicPr>
          <p:cNvPr id="12" name="グラフィックス 11" descr="物語 単色塗りつぶし">
            <a:extLst>
              <a:ext uri="{FF2B5EF4-FFF2-40B4-BE49-F238E27FC236}">
                <a16:creationId xmlns:a16="http://schemas.microsoft.com/office/drawing/2014/main" id="{DC4C4B73-FC5A-AAF4-C3FC-2B171AEE9A3D}"/>
              </a:ext>
            </a:extLst>
          </p:cNvPr>
          <p:cNvPicPr>
            <a:picLocks noChangeAspect="1"/>
          </p:cNvPicPr>
          <p:nvPr/>
        </p:nvPicPr>
        <p:blipFill>
          <a:blip r:embed="rId5">
            <a:alphaModFix amt="30000"/>
            <a:extLst>
              <a:ext uri="{96DAC541-7B7A-43D3-8B79-37D633B846F1}">
                <asvg:svgBlip xmlns:asvg="http://schemas.microsoft.com/office/drawing/2016/SVG/main" r:embed="rId6"/>
              </a:ext>
            </a:extLst>
          </a:blip>
          <a:stretch>
            <a:fillRect/>
          </a:stretch>
        </p:blipFill>
        <p:spPr>
          <a:xfrm>
            <a:off x="833452" y="4795930"/>
            <a:ext cx="1562677" cy="1562677"/>
          </a:xfrm>
          <a:prstGeom prst="rect">
            <a:avLst/>
          </a:prstGeom>
        </p:spPr>
      </p:pic>
      <p:sp>
        <p:nvSpPr>
          <p:cNvPr id="13" name="テキスト ボックス 12">
            <a:extLst>
              <a:ext uri="{FF2B5EF4-FFF2-40B4-BE49-F238E27FC236}">
                <a16:creationId xmlns:a16="http://schemas.microsoft.com/office/drawing/2014/main" id="{83EFD1FA-86D3-63A5-8F28-7D555B7E5F7E}"/>
              </a:ext>
            </a:extLst>
          </p:cNvPr>
          <p:cNvSpPr txBox="1"/>
          <p:nvPr/>
        </p:nvSpPr>
        <p:spPr>
          <a:xfrm>
            <a:off x="799941" y="5496832"/>
            <a:ext cx="1629697" cy="523220"/>
          </a:xfrm>
          <a:prstGeom prst="rect">
            <a:avLst/>
          </a:prstGeom>
          <a:noFill/>
        </p:spPr>
        <p:txBody>
          <a:bodyPr wrap="square" rtlCol="0">
            <a:spAutoFit/>
          </a:bodyPr>
          <a:lstStyle/>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796BB38A-5CAD-0E6A-C1F9-548D31954546}"/>
              </a:ext>
            </a:extLst>
          </p:cNvPr>
          <p:cNvSpPr txBox="1"/>
          <p:nvPr/>
        </p:nvSpPr>
        <p:spPr>
          <a:xfrm>
            <a:off x="2995379" y="5361584"/>
            <a:ext cx="8568018" cy="1200329"/>
          </a:xfrm>
          <a:prstGeom prst="rect">
            <a:avLst/>
          </a:prstGeom>
          <a:noFill/>
        </p:spPr>
        <p:txBody>
          <a:bodyPr wrap="square">
            <a:spAutoFit/>
          </a:bodyPr>
          <a:lstStyle/>
          <a:p>
            <a:pPr marL="342900" indent="-342900">
              <a:buClr>
                <a:srgbClr val="D5596F"/>
              </a:buClr>
              <a:buFont typeface="メイリオ" panose="020B0604030504040204" pitchFamily="50" charset="-128"/>
              <a:buChar char="╺"/>
            </a:pP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組織に対して責任</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があ</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る立場</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buClr>
                <a:srgbClr val="D5596F"/>
              </a:buClr>
              <a:buFont typeface="メイリオ" panose="020B0604030504040204" pitchFamily="50" charset="-128"/>
              <a:buChar char="╺"/>
            </a:pPr>
            <a:r>
              <a:rPr lang="ja-JP" altLang="en-US" sz="2400" dirty="0">
                <a:effectLst/>
                <a:latin typeface="メイリオ" panose="020B0604030504040204" pitchFamily="50" charset="-128"/>
                <a:ea typeface="メイリオ" panose="020B0604030504040204" pitchFamily="50" charset="-128"/>
                <a:cs typeface="Times New Roman" panose="02020603050405020304" pitchFamily="18" charset="0"/>
              </a:rPr>
              <a:t>「長」のリーダーシップが</a:t>
            </a:r>
            <a:r>
              <a:rPr lang="ja-JP" altLang="en-US" sz="2400" dirty="0">
                <a:latin typeface="メイリオ" panose="020B0604030504040204" pitchFamily="50" charset="-128"/>
                <a:ea typeface="メイリオ" panose="020B0604030504040204" pitchFamily="50" charset="-128"/>
                <a:cs typeface="Times New Roman" panose="02020603050405020304" pitchFamily="18" charset="0"/>
              </a:rPr>
              <a:t>、他の教職員の啓発に繋がる</a:t>
            </a:r>
            <a:endParaRPr lang="en-US" altLang="ja-JP" sz="2400" dirty="0">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buClr>
                <a:srgbClr val="D5596F"/>
              </a:buClr>
              <a:buFont typeface="メイリオ" panose="020B0604030504040204" pitchFamily="50" charset="-128"/>
              <a:buChar char="╺"/>
            </a:pPr>
            <a:r>
              <a:rPr lang="ja-JP" altLang="en-US" sz="2400" dirty="0">
                <a:effectLst/>
                <a:latin typeface="メイリオ" panose="020B0604030504040204" pitchFamily="50" charset="-128"/>
                <a:ea typeface="メイリオ" panose="020B0604030504040204" pitchFamily="50" charset="-128"/>
                <a:cs typeface="Times New Roman" panose="02020603050405020304" pitchFamily="18" charset="0"/>
              </a:rPr>
              <a:t>「長」が意識がハラスメント対応の質に繋がる</a:t>
            </a:r>
          </a:p>
        </p:txBody>
      </p:sp>
      <p:pic>
        <p:nvPicPr>
          <p:cNvPr id="32" name="グラフィックス 31" descr="山形の矢印 単色塗りつぶし">
            <a:extLst>
              <a:ext uri="{FF2B5EF4-FFF2-40B4-BE49-F238E27FC236}">
                <a16:creationId xmlns:a16="http://schemas.microsoft.com/office/drawing/2014/main" id="{EB90BFEB-801D-5DC0-972F-0FDCAAE914C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10174" y="1734351"/>
            <a:ext cx="760715" cy="760715"/>
          </a:xfrm>
          <a:prstGeom prst="rect">
            <a:avLst/>
          </a:prstGeom>
        </p:spPr>
      </p:pic>
      <p:cxnSp>
        <p:nvCxnSpPr>
          <p:cNvPr id="34" name="直線コネクタ 33">
            <a:extLst>
              <a:ext uri="{FF2B5EF4-FFF2-40B4-BE49-F238E27FC236}">
                <a16:creationId xmlns:a16="http://schemas.microsoft.com/office/drawing/2014/main" id="{6D81ECBC-4B76-2659-A735-5820203FF079}"/>
              </a:ext>
            </a:extLst>
          </p:cNvPr>
          <p:cNvCxnSpPr>
            <a:cxnSpLocks/>
          </p:cNvCxnSpPr>
          <p:nvPr/>
        </p:nvCxnSpPr>
        <p:spPr>
          <a:xfrm>
            <a:off x="1976173" y="2209594"/>
            <a:ext cx="167486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0" name="直線コネクタ 39">
            <a:extLst>
              <a:ext uri="{FF2B5EF4-FFF2-40B4-BE49-F238E27FC236}">
                <a16:creationId xmlns:a16="http://schemas.microsoft.com/office/drawing/2014/main" id="{9A581BFD-D34B-4C77-EB4A-7E6266568742}"/>
              </a:ext>
            </a:extLst>
          </p:cNvPr>
          <p:cNvCxnSpPr>
            <a:cxnSpLocks/>
          </p:cNvCxnSpPr>
          <p:nvPr/>
        </p:nvCxnSpPr>
        <p:spPr>
          <a:xfrm>
            <a:off x="2707258" y="5202942"/>
            <a:ext cx="5420355"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C2A3E84D-9215-7CE2-9D5E-4F0766386E32}"/>
              </a:ext>
            </a:extLst>
          </p:cNvPr>
          <p:cNvSpPr>
            <a:spLocks noGrp="1"/>
          </p:cNvSpPr>
          <p:nvPr>
            <p:ph type="sldNum" sz="quarter" idx="12"/>
          </p:nvPr>
        </p:nvSpPr>
        <p:spPr/>
        <p:txBody>
          <a:bodyPr/>
          <a:lstStyle/>
          <a:p>
            <a:fld id="{17A04E83-AE5F-445A-B2D7-EBB1D891384E}" type="slidenum">
              <a:rPr lang="ja-JP" altLang="en-US" smtClean="0"/>
              <a:pPr/>
              <a:t>16</a:t>
            </a:fld>
            <a:endParaRPr lang="ja-JP" altLang="en-US"/>
          </a:p>
        </p:txBody>
      </p:sp>
      <p:sp>
        <p:nvSpPr>
          <p:cNvPr id="33" name="テキスト ボックス 32">
            <a:extLst>
              <a:ext uri="{FF2B5EF4-FFF2-40B4-BE49-F238E27FC236}">
                <a16:creationId xmlns:a16="http://schemas.microsoft.com/office/drawing/2014/main" id="{0CAF465F-7061-3E1B-19C3-01FC3BCB8928}"/>
              </a:ext>
            </a:extLst>
          </p:cNvPr>
          <p:cNvSpPr txBox="1"/>
          <p:nvPr/>
        </p:nvSpPr>
        <p:spPr>
          <a:xfrm>
            <a:off x="1956325" y="1921687"/>
            <a:ext cx="5167588" cy="461665"/>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実施する場</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を工夫してみましょう。</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9D97AEBE-7DFE-37D1-47D2-ED66D4DBE4C3}"/>
              </a:ext>
            </a:extLst>
          </p:cNvPr>
          <p:cNvSpPr txBox="1"/>
          <p:nvPr/>
        </p:nvSpPr>
        <p:spPr>
          <a:xfrm>
            <a:off x="2522179" y="4912893"/>
            <a:ext cx="5764099" cy="461665"/>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「長」が率先して研修に参加する必要性</a:t>
            </a:r>
            <a:endParaRPr lang="en-US" altLang="ja-JP"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303229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68908C2-611B-40FF-8A20-1890B01591B5}"/>
              </a:ext>
            </a:extLst>
          </p:cNvPr>
          <p:cNvSpPr txBox="1"/>
          <p:nvPr/>
        </p:nvSpPr>
        <p:spPr>
          <a:xfrm>
            <a:off x="4087379" y="196278"/>
            <a:ext cx="589482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black"/>
                </a:solidFill>
                <a:latin typeface="Meiryo UI" panose="020B0604030504040204" pitchFamily="50" charset="-128"/>
                <a:ea typeface="Meiryo UI" panose="020B0604030504040204" pitchFamily="50" charset="-128"/>
              </a:rPr>
              <a:t>組織課題の共有と改善</a:t>
            </a:r>
            <a:endPar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テキスト ボックス 3">
            <a:extLst>
              <a:ext uri="{FF2B5EF4-FFF2-40B4-BE49-F238E27FC236}">
                <a16:creationId xmlns:a16="http://schemas.microsoft.com/office/drawing/2014/main" id="{D6CF5317-FD19-9292-14FF-905B548DFC87}"/>
              </a:ext>
            </a:extLst>
          </p:cNvPr>
          <p:cNvSpPr txBox="1"/>
          <p:nvPr/>
        </p:nvSpPr>
        <p:spPr>
          <a:xfrm>
            <a:off x="1116735" y="170476"/>
            <a:ext cx="2614756" cy="707886"/>
          </a:xfrm>
          <a:prstGeom prst="rect">
            <a:avLst/>
          </a:prstGeom>
          <a:noFill/>
        </p:spPr>
        <p:txBody>
          <a:bodyPr wrap="square" rtlCol="0">
            <a:spAutoFit/>
          </a:bodyPr>
          <a:lstStyle/>
          <a:p>
            <a:r>
              <a:rPr lang="en-US" altLang="ja-JP" sz="2000" b="1" dirty="0">
                <a:latin typeface="Meiryo UI" panose="020B0604030504040204" pitchFamily="50" charset="-128"/>
                <a:ea typeface="Meiryo UI" panose="020B0604030504040204" pitchFamily="50" charset="-128"/>
              </a:rPr>
              <a:t>2</a:t>
            </a:r>
            <a:r>
              <a:rPr kumimoji="1" lang="en-US" altLang="ja-JP" sz="2000" b="1"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ハラスメントが</a:t>
            </a:r>
            <a:endParaRPr kumimoji="1" lang="en-US" altLang="ja-JP" sz="2000" b="1"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起きにくい組織づくり</a:t>
            </a:r>
          </a:p>
        </p:txBody>
      </p:sp>
      <p:pic>
        <p:nvPicPr>
          <p:cNvPr id="11" name="グラフィックス 10" descr="山形の矢印 単色塗りつぶし">
            <a:extLst>
              <a:ext uri="{FF2B5EF4-FFF2-40B4-BE49-F238E27FC236}">
                <a16:creationId xmlns:a16="http://schemas.microsoft.com/office/drawing/2014/main" id="{78C552CC-42A3-63AF-BE3A-7E4CB778020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2198" y="2628986"/>
            <a:ext cx="760715" cy="760715"/>
          </a:xfrm>
          <a:prstGeom prst="rect">
            <a:avLst/>
          </a:prstGeom>
        </p:spPr>
      </p:pic>
      <p:pic>
        <p:nvPicPr>
          <p:cNvPr id="14" name="グラフィックス 13" descr="物語 単色塗りつぶし">
            <a:extLst>
              <a:ext uri="{FF2B5EF4-FFF2-40B4-BE49-F238E27FC236}">
                <a16:creationId xmlns:a16="http://schemas.microsoft.com/office/drawing/2014/main" id="{02898EC0-F97A-AB51-2E4E-66ADB1005B15}"/>
              </a:ext>
            </a:extLst>
          </p:cNvPr>
          <p:cNvPicPr>
            <a:picLocks noChangeAspect="1"/>
          </p:cNvPicPr>
          <p:nvPr/>
        </p:nvPicPr>
        <p:blipFill>
          <a:blip r:embed="rId4">
            <a:alphaModFix amt="30000"/>
            <a:extLst>
              <a:ext uri="{96DAC541-7B7A-43D3-8B79-37D633B846F1}">
                <asvg:svgBlip xmlns:asvg="http://schemas.microsoft.com/office/drawing/2016/SVG/main" r:embed="rId5"/>
              </a:ext>
            </a:extLst>
          </a:blip>
          <a:stretch>
            <a:fillRect/>
          </a:stretch>
        </p:blipFill>
        <p:spPr>
          <a:xfrm>
            <a:off x="378978" y="4434246"/>
            <a:ext cx="1562677" cy="1562677"/>
          </a:xfrm>
          <a:prstGeom prst="rect">
            <a:avLst/>
          </a:prstGeom>
        </p:spPr>
      </p:pic>
      <p:sp>
        <p:nvSpPr>
          <p:cNvPr id="15" name="テキスト ボックス 14">
            <a:extLst>
              <a:ext uri="{FF2B5EF4-FFF2-40B4-BE49-F238E27FC236}">
                <a16:creationId xmlns:a16="http://schemas.microsoft.com/office/drawing/2014/main" id="{745BCAAE-9045-2E0C-9D91-E21B4C06A5D9}"/>
              </a:ext>
            </a:extLst>
          </p:cNvPr>
          <p:cNvSpPr txBox="1"/>
          <p:nvPr/>
        </p:nvSpPr>
        <p:spPr>
          <a:xfrm>
            <a:off x="345467" y="5135148"/>
            <a:ext cx="1629697" cy="523220"/>
          </a:xfrm>
          <a:prstGeom prst="rect">
            <a:avLst/>
          </a:prstGeom>
          <a:noFill/>
        </p:spPr>
        <p:txBody>
          <a:bodyPr wrap="square" rtlCol="0">
            <a:spAutoFit/>
          </a:bodyPr>
          <a:lstStyle/>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cxnSp>
        <p:nvCxnSpPr>
          <p:cNvPr id="16" name="直線コネクタ 15">
            <a:extLst>
              <a:ext uri="{FF2B5EF4-FFF2-40B4-BE49-F238E27FC236}">
                <a16:creationId xmlns:a16="http://schemas.microsoft.com/office/drawing/2014/main" id="{5149D3A8-3802-0172-AC6C-AAC816306483}"/>
              </a:ext>
            </a:extLst>
          </p:cNvPr>
          <p:cNvCxnSpPr>
            <a:cxnSpLocks/>
          </p:cNvCxnSpPr>
          <p:nvPr/>
        </p:nvCxnSpPr>
        <p:spPr>
          <a:xfrm>
            <a:off x="2831653" y="1510575"/>
            <a:ext cx="8658469"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AB8AEFB4-5301-14E4-7AFB-F8A3200D0DA0}"/>
              </a:ext>
            </a:extLst>
          </p:cNvPr>
          <p:cNvCxnSpPr>
            <a:cxnSpLocks/>
          </p:cNvCxnSpPr>
          <p:nvPr/>
        </p:nvCxnSpPr>
        <p:spPr>
          <a:xfrm>
            <a:off x="669432" y="1872525"/>
            <a:ext cx="4005552"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9" name="直線コネクタ 18">
            <a:extLst>
              <a:ext uri="{FF2B5EF4-FFF2-40B4-BE49-F238E27FC236}">
                <a16:creationId xmlns:a16="http://schemas.microsoft.com/office/drawing/2014/main" id="{EA767085-2C01-B5A3-D0AE-22C303277E2D}"/>
              </a:ext>
            </a:extLst>
          </p:cNvPr>
          <p:cNvCxnSpPr>
            <a:cxnSpLocks/>
          </p:cNvCxnSpPr>
          <p:nvPr/>
        </p:nvCxnSpPr>
        <p:spPr>
          <a:xfrm>
            <a:off x="4172427" y="4883447"/>
            <a:ext cx="485727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0" name="直線コネクタ 19">
            <a:extLst>
              <a:ext uri="{FF2B5EF4-FFF2-40B4-BE49-F238E27FC236}">
                <a16:creationId xmlns:a16="http://schemas.microsoft.com/office/drawing/2014/main" id="{4C535C58-C145-4A80-54C7-69E60AD10BD1}"/>
              </a:ext>
            </a:extLst>
          </p:cNvPr>
          <p:cNvCxnSpPr>
            <a:cxnSpLocks/>
          </p:cNvCxnSpPr>
          <p:nvPr/>
        </p:nvCxnSpPr>
        <p:spPr>
          <a:xfrm>
            <a:off x="4172427" y="5588297"/>
            <a:ext cx="511661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0" name="テキスト ボックス 9">
            <a:extLst>
              <a:ext uri="{FF2B5EF4-FFF2-40B4-BE49-F238E27FC236}">
                <a16:creationId xmlns:a16="http://schemas.microsoft.com/office/drawing/2014/main" id="{7FD3485A-D32B-D51A-054C-66E19380427C}"/>
              </a:ext>
            </a:extLst>
          </p:cNvPr>
          <p:cNvSpPr txBox="1"/>
          <p:nvPr/>
        </p:nvSpPr>
        <p:spPr>
          <a:xfrm>
            <a:off x="636094" y="1242503"/>
            <a:ext cx="10919812" cy="830997"/>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大学執行部は、</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学生指導を取り巻く部局の課題を定期的に把握し、改善を促す仕組みを実質化していくこと</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も必要。</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 name="スライド番号プレースホルダー 26">
            <a:extLst>
              <a:ext uri="{FF2B5EF4-FFF2-40B4-BE49-F238E27FC236}">
                <a16:creationId xmlns:a16="http://schemas.microsoft.com/office/drawing/2014/main" id="{A89B0F16-07B9-89A4-F1E0-DEB20B3F2EC5}"/>
              </a:ext>
            </a:extLst>
          </p:cNvPr>
          <p:cNvSpPr>
            <a:spLocks noGrp="1"/>
          </p:cNvSpPr>
          <p:nvPr>
            <p:ph type="sldNum" sz="quarter" idx="12"/>
          </p:nvPr>
        </p:nvSpPr>
        <p:spPr/>
        <p:txBody>
          <a:bodyPr/>
          <a:lstStyle/>
          <a:p>
            <a:fld id="{17A04E83-AE5F-445A-B2D7-EBB1D891384E}" type="slidenum">
              <a:rPr lang="ja-JP" altLang="en-US" smtClean="0"/>
              <a:pPr/>
              <a:t>17</a:t>
            </a:fld>
            <a:endParaRPr lang="ja-JP" altLang="en-US"/>
          </a:p>
        </p:txBody>
      </p:sp>
      <p:cxnSp>
        <p:nvCxnSpPr>
          <p:cNvPr id="2" name="直線コネクタ 1">
            <a:extLst>
              <a:ext uri="{FF2B5EF4-FFF2-40B4-BE49-F238E27FC236}">
                <a16:creationId xmlns:a16="http://schemas.microsoft.com/office/drawing/2014/main" id="{A1422709-3CDC-FCD4-7887-691CA12AEF54}"/>
              </a:ext>
            </a:extLst>
          </p:cNvPr>
          <p:cNvCxnSpPr>
            <a:cxnSpLocks/>
          </p:cNvCxnSpPr>
          <p:nvPr/>
        </p:nvCxnSpPr>
        <p:spPr>
          <a:xfrm>
            <a:off x="5644225" y="3798455"/>
            <a:ext cx="345359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2" name="テキスト ボックス 11">
            <a:extLst>
              <a:ext uri="{FF2B5EF4-FFF2-40B4-BE49-F238E27FC236}">
                <a16:creationId xmlns:a16="http://schemas.microsoft.com/office/drawing/2014/main" id="{FE653039-059F-9F97-B6B7-A0660457AD89}"/>
              </a:ext>
            </a:extLst>
          </p:cNvPr>
          <p:cNvSpPr txBox="1"/>
          <p:nvPr/>
        </p:nvSpPr>
        <p:spPr>
          <a:xfrm>
            <a:off x="1612913" y="2425944"/>
            <a:ext cx="9982632" cy="1569660"/>
          </a:xfrm>
          <a:prstGeom prst="rect">
            <a:avLst/>
          </a:prstGeom>
          <a:noFill/>
        </p:spPr>
        <p:txBody>
          <a:bodyPr wrap="square">
            <a:spAutoFit/>
          </a:bodyPr>
          <a:lstStyle/>
          <a:p>
            <a:pPr algn="just">
              <a:buClr>
                <a:srgbClr val="0487BA"/>
              </a:buClr>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窓口部門（学生課・キャリアセンターなど）担当者の声や、学内の様々なアンケート結果から見えるものもあります。</a:t>
            </a:r>
          </a:p>
          <a:p>
            <a:pPr algn="just">
              <a:buClr>
                <a:srgbClr val="0487BA"/>
              </a:buClr>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それらを有機的につなげることで、ハラスメントが起こりやすい組織を発見し、改善を促すことで、</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ハラスメントの芽を摘む</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ことができます。</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3E9C26C3-9BF3-C8DF-E252-A4D7325030CF}"/>
              </a:ext>
            </a:extLst>
          </p:cNvPr>
          <p:cNvSpPr txBox="1"/>
          <p:nvPr/>
        </p:nvSpPr>
        <p:spPr>
          <a:xfrm>
            <a:off x="1998584" y="4233272"/>
            <a:ext cx="9596961" cy="2308324"/>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定期的に課題を把握するようにし、</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教授会や管理職会議等で共有する</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ようにしましょう。</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その上で、どのような対策ができるか、</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改善できる方法を探してみましょう。</a:t>
            </a:r>
            <a:endParaRPr lang="en-US" altLang="ja-JP"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buClr>
                <a:srgbClr val="0487BA"/>
              </a:buClr>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アンケート等には個人情報が含まれることもあります。保管方法を決めて、取り扱いには十分に注意しましょう。</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967936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0E42D-A810-70CC-E7D0-3998EBDF0A83}"/>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F56F39C-94B0-F2AD-9E60-67F77CBFB570}"/>
              </a:ext>
            </a:extLst>
          </p:cNvPr>
          <p:cNvSpPr txBox="1"/>
          <p:nvPr/>
        </p:nvSpPr>
        <p:spPr>
          <a:xfrm>
            <a:off x="4087379" y="196278"/>
            <a:ext cx="589482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ジェンダーの多様性推進</a:t>
            </a:r>
          </a:p>
        </p:txBody>
      </p:sp>
      <p:sp>
        <p:nvSpPr>
          <p:cNvPr id="4" name="テキスト ボックス 3">
            <a:extLst>
              <a:ext uri="{FF2B5EF4-FFF2-40B4-BE49-F238E27FC236}">
                <a16:creationId xmlns:a16="http://schemas.microsoft.com/office/drawing/2014/main" id="{B15F189B-17F1-A299-4006-675DA2FF1D26}"/>
              </a:ext>
            </a:extLst>
          </p:cNvPr>
          <p:cNvSpPr txBox="1"/>
          <p:nvPr/>
        </p:nvSpPr>
        <p:spPr>
          <a:xfrm>
            <a:off x="1116735" y="170476"/>
            <a:ext cx="2614756"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ハラスメントが</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起きにくい組織づくり</a:t>
            </a:r>
          </a:p>
        </p:txBody>
      </p:sp>
      <p:pic>
        <p:nvPicPr>
          <p:cNvPr id="20" name="グラフィックス 19" descr="山形の矢印 単色塗りつぶし">
            <a:extLst>
              <a:ext uri="{FF2B5EF4-FFF2-40B4-BE49-F238E27FC236}">
                <a16:creationId xmlns:a16="http://schemas.microsoft.com/office/drawing/2014/main" id="{260FE642-4293-4CBF-BC07-035DD9A776D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4402" y="3263805"/>
            <a:ext cx="760715" cy="760715"/>
          </a:xfrm>
          <a:prstGeom prst="rect">
            <a:avLst/>
          </a:prstGeom>
        </p:spPr>
      </p:pic>
      <p:pic>
        <p:nvPicPr>
          <p:cNvPr id="22" name="グラフィックス 21" descr="物語 単色塗りつぶし">
            <a:extLst>
              <a:ext uri="{FF2B5EF4-FFF2-40B4-BE49-F238E27FC236}">
                <a16:creationId xmlns:a16="http://schemas.microsoft.com/office/drawing/2014/main" id="{E913280B-9DCA-9567-69D6-C3BC9733F589}"/>
              </a:ext>
            </a:extLst>
          </p:cNvPr>
          <p:cNvPicPr>
            <a:picLocks noChangeAspect="1"/>
          </p:cNvPicPr>
          <p:nvPr/>
        </p:nvPicPr>
        <p:blipFill>
          <a:blip r:embed="rId4">
            <a:alphaModFix amt="30000"/>
            <a:extLst>
              <a:ext uri="{96DAC541-7B7A-43D3-8B79-37D633B846F1}">
                <asvg:svgBlip xmlns:asvg="http://schemas.microsoft.com/office/drawing/2016/SVG/main" r:embed="rId5"/>
              </a:ext>
            </a:extLst>
          </a:blip>
          <a:stretch>
            <a:fillRect/>
          </a:stretch>
        </p:blipFill>
        <p:spPr>
          <a:xfrm>
            <a:off x="618686" y="4655248"/>
            <a:ext cx="1562677" cy="1562677"/>
          </a:xfrm>
          <a:prstGeom prst="rect">
            <a:avLst/>
          </a:prstGeom>
        </p:spPr>
      </p:pic>
      <p:sp>
        <p:nvSpPr>
          <p:cNvPr id="23" name="テキスト ボックス 22">
            <a:extLst>
              <a:ext uri="{FF2B5EF4-FFF2-40B4-BE49-F238E27FC236}">
                <a16:creationId xmlns:a16="http://schemas.microsoft.com/office/drawing/2014/main" id="{752705A1-3E7B-F507-B8CF-2AB4E8642301}"/>
              </a:ext>
            </a:extLst>
          </p:cNvPr>
          <p:cNvSpPr txBox="1"/>
          <p:nvPr/>
        </p:nvSpPr>
        <p:spPr>
          <a:xfrm>
            <a:off x="585175" y="5356150"/>
            <a:ext cx="1629697" cy="523220"/>
          </a:xfrm>
          <a:prstGeom prst="rect">
            <a:avLst/>
          </a:prstGeom>
          <a:noFill/>
        </p:spPr>
        <p:txBody>
          <a:bodyPr wrap="square" rtlCol="0">
            <a:spAutoFit/>
          </a:bodyPr>
          <a:lstStyle/>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cxnSp>
        <p:nvCxnSpPr>
          <p:cNvPr id="25" name="直線コネクタ 24">
            <a:extLst>
              <a:ext uri="{FF2B5EF4-FFF2-40B4-BE49-F238E27FC236}">
                <a16:creationId xmlns:a16="http://schemas.microsoft.com/office/drawing/2014/main" id="{3781A5E2-C767-6673-8E66-FD367C799010}"/>
              </a:ext>
            </a:extLst>
          </p:cNvPr>
          <p:cNvCxnSpPr>
            <a:cxnSpLocks/>
          </p:cNvCxnSpPr>
          <p:nvPr/>
        </p:nvCxnSpPr>
        <p:spPr>
          <a:xfrm>
            <a:off x="926607" y="1615350"/>
            <a:ext cx="1052244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6" name="直線コネクタ 25">
            <a:extLst>
              <a:ext uri="{FF2B5EF4-FFF2-40B4-BE49-F238E27FC236}">
                <a16:creationId xmlns:a16="http://schemas.microsoft.com/office/drawing/2014/main" id="{26C12D51-4CE0-0A56-D54F-8696A6BE8390}"/>
              </a:ext>
            </a:extLst>
          </p:cNvPr>
          <p:cNvCxnSpPr>
            <a:cxnSpLocks/>
          </p:cNvCxnSpPr>
          <p:nvPr/>
        </p:nvCxnSpPr>
        <p:spPr>
          <a:xfrm>
            <a:off x="926607" y="1986825"/>
            <a:ext cx="166419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9" name="直線コネクタ 28">
            <a:extLst>
              <a:ext uri="{FF2B5EF4-FFF2-40B4-BE49-F238E27FC236}">
                <a16:creationId xmlns:a16="http://schemas.microsoft.com/office/drawing/2014/main" id="{E68471FF-B5C1-623A-3386-BBD6D901A524}"/>
              </a:ext>
            </a:extLst>
          </p:cNvPr>
          <p:cNvCxnSpPr>
            <a:cxnSpLocks/>
          </p:cNvCxnSpPr>
          <p:nvPr/>
        </p:nvCxnSpPr>
        <p:spPr>
          <a:xfrm>
            <a:off x="6613437" y="3916820"/>
            <a:ext cx="337869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1" name="テキスト ボックス 10">
            <a:extLst>
              <a:ext uri="{FF2B5EF4-FFF2-40B4-BE49-F238E27FC236}">
                <a16:creationId xmlns:a16="http://schemas.microsoft.com/office/drawing/2014/main" id="{63EB592B-92F5-CFAD-6DAE-3CA156A87D61}"/>
              </a:ext>
            </a:extLst>
          </p:cNvPr>
          <p:cNvSpPr txBox="1"/>
          <p:nvPr/>
        </p:nvSpPr>
        <p:spPr>
          <a:xfrm>
            <a:off x="836581" y="1352881"/>
            <a:ext cx="10612469" cy="1569660"/>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セクシュアルハラスメントを防止する上で、ジェンダーの多様性を推進することが重要</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です。しかしながら、実際には男女差別、セクシュアリティに関する差別がまだまだ起こっており、ジェンダー平等に対する意識がまだ根付いているとは言えません。</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A8482877-E296-DE00-F168-D1306FAAAA6A}"/>
              </a:ext>
            </a:extLst>
          </p:cNvPr>
          <p:cNvSpPr txBox="1"/>
          <p:nvPr/>
        </p:nvSpPr>
        <p:spPr>
          <a:xfrm>
            <a:off x="1618440" y="3190193"/>
            <a:ext cx="9983010" cy="907941"/>
          </a:xfrm>
          <a:prstGeom prst="rect">
            <a:avLst/>
          </a:prstGeom>
          <a:noFill/>
        </p:spPr>
        <p:txBody>
          <a:bodyPr wrap="square">
            <a:spAutoFit/>
          </a:bodyPr>
          <a:lstStyle/>
          <a:p>
            <a:pPr lvl="0" algn="just">
              <a:spcAft>
                <a:spcPts val="600"/>
              </a:spcAft>
              <a:buClr>
                <a:srgbClr val="D5596F"/>
              </a:buClr>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大学の教職員</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個人、相談員単位での対応には限界があり、</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600"/>
              </a:spcAft>
              <a:buClr>
                <a:srgbClr val="D5596F"/>
              </a:buClr>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大学として多様性に応じた</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体制の見直しまたは整備</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が必要です。</a:t>
            </a:r>
          </a:p>
        </p:txBody>
      </p:sp>
      <p:cxnSp>
        <p:nvCxnSpPr>
          <p:cNvPr id="32" name="直線コネクタ 31">
            <a:extLst>
              <a:ext uri="{FF2B5EF4-FFF2-40B4-BE49-F238E27FC236}">
                <a16:creationId xmlns:a16="http://schemas.microsoft.com/office/drawing/2014/main" id="{9FFE2C87-BE1A-F796-7FF3-F9870019FC86}"/>
              </a:ext>
            </a:extLst>
          </p:cNvPr>
          <p:cNvCxnSpPr>
            <a:cxnSpLocks/>
          </p:cNvCxnSpPr>
          <p:nvPr/>
        </p:nvCxnSpPr>
        <p:spPr>
          <a:xfrm>
            <a:off x="2450607" y="5968275"/>
            <a:ext cx="7136738"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36" name="スライド番号プレースホルダー 35">
            <a:extLst>
              <a:ext uri="{FF2B5EF4-FFF2-40B4-BE49-F238E27FC236}">
                <a16:creationId xmlns:a16="http://schemas.microsoft.com/office/drawing/2014/main" id="{C28EF8FE-4B34-91FE-2F7D-6DC46A6444A0}"/>
              </a:ext>
            </a:extLst>
          </p:cNvPr>
          <p:cNvSpPr>
            <a:spLocks noGrp="1"/>
          </p:cNvSpPr>
          <p:nvPr>
            <p:ph type="sldNum" sz="quarter" idx="12"/>
          </p:nvPr>
        </p:nvSpPr>
        <p:spPr/>
        <p:txBody>
          <a:bodyPr/>
          <a:lstStyle/>
          <a:p>
            <a:fld id="{17A04E83-AE5F-445A-B2D7-EBB1D891384E}" type="slidenum">
              <a:rPr lang="ja-JP" altLang="en-US" smtClean="0"/>
              <a:pPr/>
              <a:t>18</a:t>
            </a:fld>
            <a:endParaRPr lang="ja-JP" altLang="en-US"/>
          </a:p>
        </p:txBody>
      </p:sp>
      <p:sp>
        <p:nvSpPr>
          <p:cNvPr id="24" name="テキスト ボックス 23">
            <a:extLst>
              <a:ext uri="{FF2B5EF4-FFF2-40B4-BE49-F238E27FC236}">
                <a16:creationId xmlns:a16="http://schemas.microsoft.com/office/drawing/2014/main" id="{6EBE118C-97D9-FEB9-1F2A-B42ACB61545A}"/>
              </a:ext>
            </a:extLst>
          </p:cNvPr>
          <p:cNvSpPr txBox="1"/>
          <p:nvPr/>
        </p:nvSpPr>
        <p:spPr>
          <a:xfrm>
            <a:off x="2364167" y="4965795"/>
            <a:ext cx="8719469" cy="1200329"/>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専門分野によっては男女比の偏りがあり、それによってハラスメントが起こることもあります。それが当たり前と流さないで、</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多様性を受け入れる必要があること意識しましょう。</a:t>
            </a:r>
            <a:endParaRPr lang="en-US" altLang="ja-JP"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58494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77532E-E327-7F89-DB56-B02F8495C809}"/>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475CAA2-36B7-0D49-519C-C2A861265B86}"/>
              </a:ext>
            </a:extLst>
          </p:cNvPr>
          <p:cNvSpPr txBox="1"/>
          <p:nvPr/>
        </p:nvSpPr>
        <p:spPr>
          <a:xfrm>
            <a:off x="1457324" y="4117605"/>
            <a:ext cx="10429875" cy="769441"/>
          </a:xfrm>
          <a:prstGeom prst="rect">
            <a:avLst/>
          </a:prstGeom>
          <a:noFill/>
        </p:spPr>
        <p:txBody>
          <a:bodyPr wrap="square" rtlCol="0">
            <a:spAutoFit/>
          </a:bodyPr>
          <a:lstStyle/>
          <a:p>
            <a:r>
              <a:rPr lang="en-US" altLang="ja-JP" sz="4400" b="1" dirty="0">
                <a:latin typeface="Meiryo UI" panose="020B0604030504040204" pitchFamily="50" charset="-128"/>
                <a:ea typeface="Meiryo UI" panose="020B0604030504040204" pitchFamily="50" charset="-128"/>
              </a:rPr>
              <a:t>3.</a:t>
            </a:r>
            <a:r>
              <a:rPr lang="ja-JP" altLang="en-US" sz="4400" b="1" dirty="0">
                <a:latin typeface="Meiryo UI" panose="020B0604030504040204" pitchFamily="50" charset="-128"/>
                <a:ea typeface="Meiryo UI" panose="020B0604030504040204" pitchFamily="50" charset="-128"/>
              </a:rPr>
              <a:t>事案が発生した場合に意識してほしいこと</a:t>
            </a:r>
          </a:p>
        </p:txBody>
      </p:sp>
      <p:sp>
        <p:nvSpPr>
          <p:cNvPr id="5" name="テキスト ボックス 4">
            <a:extLst>
              <a:ext uri="{FF2B5EF4-FFF2-40B4-BE49-F238E27FC236}">
                <a16:creationId xmlns:a16="http://schemas.microsoft.com/office/drawing/2014/main" id="{895A2C2A-B102-4A2C-19F1-64462BF47EFB}"/>
              </a:ext>
            </a:extLst>
          </p:cNvPr>
          <p:cNvSpPr txBox="1"/>
          <p:nvPr/>
        </p:nvSpPr>
        <p:spPr>
          <a:xfrm>
            <a:off x="3887027" y="5283144"/>
            <a:ext cx="7732318" cy="830997"/>
          </a:xfrm>
          <a:prstGeom prst="rect">
            <a:avLst/>
          </a:prstGeom>
          <a:noFill/>
        </p:spPr>
        <p:txBody>
          <a:bodyPr wrap="square">
            <a:spAutoFit/>
          </a:bodyPr>
          <a:lstStyle/>
          <a:p>
            <a:pPr>
              <a:buClr>
                <a:srgbClr val="0487BA"/>
              </a:buCl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最後に、ハラスメント事案が発生してしまった場合に管理職の方に意識してほしいことについて学びます。</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286E9827-9C4E-DA1C-0DAB-D9EFB1947C0C}"/>
              </a:ext>
            </a:extLst>
          </p:cNvPr>
          <p:cNvSpPr>
            <a:spLocks noGrp="1"/>
          </p:cNvSpPr>
          <p:nvPr>
            <p:ph type="sldNum" sz="quarter" idx="12"/>
          </p:nvPr>
        </p:nvSpPr>
        <p:spPr/>
        <p:txBody>
          <a:bodyPr/>
          <a:lstStyle/>
          <a:p>
            <a:fld id="{17A04E83-AE5F-445A-B2D7-EBB1D891384E}" type="slidenum">
              <a:rPr lang="ja-JP" altLang="en-US" smtClean="0"/>
              <a:pPr/>
              <a:t>19</a:t>
            </a:fld>
            <a:endParaRPr lang="ja-JP" altLang="en-US"/>
          </a:p>
        </p:txBody>
      </p:sp>
    </p:spTree>
    <p:extLst>
      <p:ext uri="{BB962C8B-B14F-4D97-AF65-F5344CB8AC3E}">
        <p14:creationId xmlns:p14="http://schemas.microsoft.com/office/powerpoint/2010/main" val="2641191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グラフィックス 9" descr="校舎 単色塗りつぶし">
            <a:extLst>
              <a:ext uri="{FF2B5EF4-FFF2-40B4-BE49-F238E27FC236}">
                <a16:creationId xmlns:a16="http://schemas.microsoft.com/office/drawing/2014/main" id="{525B9D5C-6E8E-1E64-3451-C4C2CA8C3E98}"/>
              </a:ext>
            </a:extLst>
          </p:cNvPr>
          <p:cNvPicPr>
            <a:picLocks noChangeAspect="1"/>
          </p:cNvPicPr>
          <p:nvPr/>
        </p:nvPicPr>
        <p:blipFill>
          <a:blip r:embed="rId2">
            <a:alphaModFix amt="11000"/>
            <a:extLst>
              <a:ext uri="{96DAC541-7B7A-43D3-8B79-37D633B846F1}">
                <asvg:svgBlip xmlns:asvg="http://schemas.microsoft.com/office/drawing/2016/SVG/main" r:embed="rId3"/>
              </a:ext>
            </a:extLst>
          </a:blip>
          <a:stretch>
            <a:fillRect/>
          </a:stretch>
        </p:blipFill>
        <p:spPr>
          <a:xfrm>
            <a:off x="3251576" y="485517"/>
            <a:ext cx="5688847" cy="5688847"/>
          </a:xfrm>
          <a:prstGeom prst="rect">
            <a:avLst/>
          </a:prstGeom>
        </p:spPr>
      </p:pic>
      <p:sp>
        <p:nvSpPr>
          <p:cNvPr id="3" name="テキスト ボックス 2">
            <a:extLst>
              <a:ext uri="{FF2B5EF4-FFF2-40B4-BE49-F238E27FC236}">
                <a16:creationId xmlns:a16="http://schemas.microsoft.com/office/drawing/2014/main" id="{230E1F0A-600A-99FF-5329-AD2E3A8DE8B5}"/>
              </a:ext>
            </a:extLst>
          </p:cNvPr>
          <p:cNvSpPr txBox="1"/>
          <p:nvPr/>
        </p:nvSpPr>
        <p:spPr>
          <a:xfrm>
            <a:off x="4068851" y="193130"/>
            <a:ext cx="6169891" cy="584775"/>
          </a:xfrm>
          <a:prstGeom prst="rect">
            <a:avLst/>
          </a:prstGeom>
          <a:noFill/>
        </p:spPr>
        <p:txBody>
          <a:bodyPr wrap="square" rtlCol="0">
            <a:spAutoFit/>
          </a:bodyPr>
          <a:lstStyle/>
          <a:p>
            <a:r>
              <a:rPr kumimoji="1" lang="ja-JP" altLang="en-US" sz="3200" b="1" dirty="0">
                <a:latin typeface="Meiryo UI" panose="020B0604030504040204" pitchFamily="50" charset="-128"/>
                <a:ea typeface="Meiryo UI" panose="020B0604030504040204" pitchFamily="50" charset="-128"/>
              </a:rPr>
              <a:t>研修の目的</a:t>
            </a:r>
          </a:p>
        </p:txBody>
      </p:sp>
      <p:sp>
        <p:nvSpPr>
          <p:cNvPr id="4" name="テキスト ボックス 3">
            <a:extLst>
              <a:ext uri="{FF2B5EF4-FFF2-40B4-BE49-F238E27FC236}">
                <a16:creationId xmlns:a16="http://schemas.microsoft.com/office/drawing/2014/main" id="{C0E7C200-26F5-5BB5-DE6C-2DF80C46DE26}"/>
              </a:ext>
            </a:extLst>
          </p:cNvPr>
          <p:cNvSpPr txBox="1"/>
          <p:nvPr/>
        </p:nvSpPr>
        <p:spPr>
          <a:xfrm>
            <a:off x="1544726" y="202655"/>
            <a:ext cx="1931899" cy="584775"/>
          </a:xfrm>
          <a:prstGeom prst="rect">
            <a:avLst/>
          </a:prstGeom>
          <a:noFill/>
        </p:spPr>
        <p:txBody>
          <a:bodyPr wrap="square" rtlCol="0">
            <a:spAutoFit/>
          </a:bodyPr>
          <a:lstStyle/>
          <a:p>
            <a:r>
              <a:rPr kumimoji="1" lang="ja-JP" altLang="en-US" sz="3200" b="1" dirty="0">
                <a:latin typeface="Meiryo UI" panose="020B0604030504040204" pitchFamily="50" charset="-128"/>
                <a:ea typeface="Meiryo UI" panose="020B0604030504040204" pitchFamily="50" charset="-128"/>
              </a:rPr>
              <a:t>はじめに</a:t>
            </a:r>
          </a:p>
        </p:txBody>
      </p:sp>
      <p:cxnSp>
        <p:nvCxnSpPr>
          <p:cNvPr id="6" name="直線コネクタ 5">
            <a:extLst>
              <a:ext uri="{FF2B5EF4-FFF2-40B4-BE49-F238E27FC236}">
                <a16:creationId xmlns:a16="http://schemas.microsoft.com/office/drawing/2014/main" id="{0B612314-5C5B-FD0F-E9BE-638BC1F195D3}"/>
              </a:ext>
            </a:extLst>
          </p:cNvPr>
          <p:cNvCxnSpPr>
            <a:cxnSpLocks/>
          </p:cNvCxnSpPr>
          <p:nvPr/>
        </p:nvCxnSpPr>
        <p:spPr>
          <a:xfrm>
            <a:off x="4969164" y="3136900"/>
            <a:ext cx="680373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 name="直線コネクタ 6">
            <a:extLst>
              <a:ext uri="{FF2B5EF4-FFF2-40B4-BE49-F238E27FC236}">
                <a16:creationId xmlns:a16="http://schemas.microsoft.com/office/drawing/2014/main" id="{F9F60EC2-9AC0-F10D-A2D8-61BDD393EACC}"/>
              </a:ext>
            </a:extLst>
          </p:cNvPr>
          <p:cNvCxnSpPr>
            <a:cxnSpLocks/>
          </p:cNvCxnSpPr>
          <p:nvPr/>
        </p:nvCxnSpPr>
        <p:spPr>
          <a:xfrm>
            <a:off x="400049" y="4594788"/>
            <a:ext cx="538162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 name="直線コネクタ 7">
            <a:extLst>
              <a:ext uri="{FF2B5EF4-FFF2-40B4-BE49-F238E27FC236}">
                <a16:creationId xmlns:a16="http://schemas.microsoft.com/office/drawing/2014/main" id="{91E5A244-4185-C117-4CDE-078E3AEF00A1}"/>
              </a:ext>
            </a:extLst>
          </p:cNvPr>
          <p:cNvCxnSpPr>
            <a:cxnSpLocks/>
          </p:cNvCxnSpPr>
          <p:nvPr/>
        </p:nvCxnSpPr>
        <p:spPr>
          <a:xfrm>
            <a:off x="9144000" y="4216708"/>
            <a:ext cx="2553842"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2" name="テキスト ボックス 11">
            <a:extLst>
              <a:ext uri="{FF2B5EF4-FFF2-40B4-BE49-F238E27FC236}">
                <a16:creationId xmlns:a16="http://schemas.microsoft.com/office/drawing/2014/main" id="{313201C4-C30E-3E78-711A-FF290E6E77D5}"/>
              </a:ext>
            </a:extLst>
          </p:cNvPr>
          <p:cNvSpPr txBox="1"/>
          <p:nvPr/>
        </p:nvSpPr>
        <p:spPr>
          <a:xfrm>
            <a:off x="304799" y="6430174"/>
            <a:ext cx="8420819" cy="430887"/>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dirty="0">
                <a:solidFill>
                  <a:prstClr val="black"/>
                </a:solidFill>
                <a:latin typeface="メイリオ" panose="020B0604030504040204" pitchFamily="50" charset="-128"/>
                <a:ea typeface="メイリオ" panose="020B0604030504040204" pitchFamily="50" charset="-128"/>
              </a:rPr>
              <a:t>※1</a:t>
            </a:r>
            <a:r>
              <a:rPr lang="ja-JP" altLang="en-US" sz="1100" dirty="0">
                <a:solidFill>
                  <a:prstClr val="black"/>
                </a:solidFill>
                <a:latin typeface="メイリオ" panose="020B0604030504040204" pitchFamily="50" charset="-128"/>
                <a:ea typeface="メイリオ" panose="020B0604030504040204" pitchFamily="50" charset="-128"/>
              </a:rPr>
              <a:t>　パワーハラスメント：労働施策総合推進法　第</a:t>
            </a:r>
            <a:r>
              <a:rPr lang="en-US" altLang="ja-JP" sz="1100" dirty="0">
                <a:solidFill>
                  <a:prstClr val="black"/>
                </a:solidFill>
                <a:latin typeface="メイリオ" panose="020B0604030504040204" pitchFamily="50" charset="-128"/>
                <a:ea typeface="メイリオ" panose="020B0604030504040204" pitchFamily="50" charset="-128"/>
              </a:rPr>
              <a:t>30</a:t>
            </a:r>
            <a:r>
              <a:rPr lang="ja-JP" altLang="en-US" sz="1100" dirty="0">
                <a:solidFill>
                  <a:prstClr val="black"/>
                </a:solidFill>
                <a:latin typeface="メイリオ" panose="020B0604030504040204" pitchFamily="50" charset="-128"/>
                <a:ea typeface="メイリオ" panose="020B0604030504040204" pitchFamily="50" charset="-128"/>
              </a:rPr>
              <a:t>条の</a:t>
            </a:r>
            <a:r>
              <a:rPr lang="en-US" altLang="ja-JP" sz="1100" dirty="0">
                <a:solidFill>
                  <a:prstClr val="black"/>
                </a:solidFill>
                <a:latin typeface="メイリオ" panose="020B0604030504040204" pitchFamily="50" charset="-128"/>
                <a:ea typeface="メイリオ" panose="020B0604030504040204" pitchFamily="50" charset="-128"/>
              </a:rPr>
              <a:t>2</a:t>
            </a:r>
            <a:r>
              <a:rPr lang="ja-JP" altLang="en-US" sz="1100" dirty="0">
                <a:solidFill>
                  <a:prstClr val="black"/>
                </a:solidFill>
                <a:latin typeface="メイリオ" panose="020B0604030504040204" pitchFamily="50" charset="-128"/>
                <a:ea typeface="メイリオ" panose="020B0604030504040204" pitchFamily="50" charset="-128"/>
              </a:rPr>
              <a:t>、セクシュアルハラスメント：男女雇用機会均等法　第</a:t>
            </a:r>
            <a:r>
              <a:rPr lang="en-US" altLang="ja-JP" sz="1100" dirty="0">
                <a:solidFill>
                  <a:prstClr val="black"/>
                </a:solidFill>
                <a:latin typeface="メイリオ" panose="020B0604030504040204" pitchFamily="50" charset="-128"/>
                <a:ea typeface="メイリオ" panose="020B0604030504040204" pitchFamily="50" charset="-128"/>
              </a:rPr>
              <a:t>11</a:t>
            </a:r>
            <a:r>
              <a:rPr lang="ja-JP" altLang="en-US" sz="1100" dirty="0">
                <a:solidFill>
                  <a:prstClr val="black"/>
                </a:solidFill>
                <a:latin typeface="メイリオ" panose="020B0604030504040204" pitchFamily="50" charset="-128"/>
                <a:ea typeface="メイリオ" panose="020B0604030504040204" pitchFamily="50" charset="-128"/>
              </a:rPr>
              <a:t>条、</a:t>
            </a:r>
            <a:endParaRPr lang="en-US" altLang="ja-JP" sz="1100" dirty="0">
              <a:solidFill>
                <a:prstClr val="black"/>
              </a:solidFill>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メイリオ" panose="020B0604030504040204" pitchFamily="50" charset="-128"/>
                <a:ea typeface="メイリオ" panose="020B0604030504040204" pitchFamily="50" charset="-128"/>
              </a:rPr>
              <a:t>　　 妊娠・出産・育児休業等に関するハラスメント、男女雇用機会均等法　第</a:t>
            </a:r>
            <a:r>
              <a:rPr lang="en-US" altLang="ja-JP" sz="1100" dirty="0">
                <a:solidFill>
                  <a:prstClr val="black"/>
                </a:solidFill>
                <a:latin typeface="メイリオ" panose="020B0604030504040204" pitchFamily="50" charset="-128"/>
                <a:ea typeface="メイリオ" panose="020B0604030504040204" pitchFamily="50" charset="-128"/>
              </a:rPr>
              <a:t>11</a:t>
            </a:r>
            <a:r>
              <a:rPr lang="ja-JP" altLang="en-US" sz="1100" dirty="0">
                <a:solidFill>
                  <a:prstClr val="black"/>
                </a:solidFill>
                <a:latin typeface="メイリオ" panose="020B0604030504040204" pitchFamily="50" charset="-128"/>
                <a:ea typeface="メイリオ" panose="020B0604030504040204" pitchFamily="50" charset="-128"/>
              </a:rPr>
              <a:t>条の</a:t>
            </a:r>
            <a:r>
              <a:rPr lang="en-US" altLang="ja-JP" sz="1100" dirty="0">
                <a:solidFill>
                  <a:prstClr val="black"/>
                </a:solidFill>
                <a:latin typeface="メイリオ" panose="020B0604030504040204" pitchFamily="50" charset="-128"/>
                <a:ea typeface="メイリオ" panose="020B0604030504040204" pitchFamily="50" charset="-128"/>
              </a:rPr>
              <a:t>3</a:t>
            </a:r>
            <a:r>
              <a:rPr lang="ja-JP" altLang="en-US" sz="1100" dirty="0">
                <a:solidFill>
                  <a:prstClr val="black"/>
                </a:solidFill>
                <a:latin typeface="メイリオ" panose="020B0604030504040204" pitchFamily="50" charset="-128"/>
                <a:ea typeface="メイリオ" panose="020B0604030504040204" pitchFamily="50" charset="-128"/>
              </a:rPr>
              <a:t>、育児･介護休業法　第</a:t>
            </a:r>
            <a:r>
              <a:rPr lang="en-US" altLang="ja-JP" sz="1100" dirty="0">
                <a:solidFill>
                  <a:prstClr val="black"/>
                </a:solidFill>
                <a:latin typeface="メイリオ" panose="020B0604030504040204" pitchFamily="50" charset="-128"/>
                <a:ea typeface="メイリオ" panose="020B0604030504040204" pitchFamily="50" charset="-128"/>
              </a:rPr>
              <a:t>25</a:t>
            </a:r>
            <a:r>
              <a:rPr lang="ja-JP" altLang="en-US" sz="1100" dirty="0">
                <a:solidFill>
                  <a:prstClr val="black"/>
                </a:solidFill>
                <a:latin typeface="メイリオ" panose="020B0604030504040204" pitchFamily="50" charset="-128"/>
                <a:ea typeface="メイリオ" panose="020B0604030504040204" pitchFamily="50" charset="-128"/>
              </a:rPr>
              <a:t>条</a:t>
            </a:r>
          </a:p>
        </p:txBody>
      </p:sp>
      <p:sp>
        <p:nvSpPr>
          <p:cNvPr id="9" name="スライド番号プレースホルダー 8">
            <a:extLst>
              <a:ext uri="{FF2B5EF4-FFF2-40B4-BE49-F238E27FC236}">
                <a16:creationId xmlns:a16="http://schemas.microsoft.com/office/drawing/2014/main" id="{AF471523-D619-F1E8-D8B1-4F90D0C82AA2}"/>
              </a:ext>
            </a:extLst>
          </p:cNvPr>
          <p:cNvSpPr>
            <a:spLocks noGrp="1"/>
          </p:cNvSpPr>
          <p:nvPr>
            <p:ph type="sldNum" sz="quarter" idx="12"/>
          </p:nvPr>
        </p:nvSpPr>
        <p:spPr/>
        <p:txBody>
          <a:bodyPr/>
          <a:lstStyle/>
          <a:p>
            <a:fld id="{17A04E83-AE5F-445A-B2D7-EBB1D891384E}" type="slidenum">
              <a:rPr lang="ja-JP" altLang="en-US" smtClean="0"/>
              <a:pPr/>
              <a:t>2</a:t>
            </a:fld>
            <a:endParaRPr lang="ja-JP" altLang="en-US"/>
          </a:p>
        </p:txBody>
      </p:sp>
      <p:cxnSp>
        <p:nvCxnSpPr>
          <p:cNvPr id="11" name="直線コネクタ 10">
            <a:extLst>
              <a:ext uri="{FF2B5EF4-FFF2-40B4-BE49-F238E27FC236}">
                <a16:creationId xmlns:a16="http://schemas.microsoft.com/office/drawing/2014/main" id="{C15F0B86-1FE5-D9E8-A093-929DDC603553}"/>
              </a:ext>
            </a:extLst>
          </p:cNvPr>
          <p:cNvCxnSpPr>
            <a:cxnSpLocks/>
          </p:cNvCxnSpPr>
          <p:nvPr/>
        </p:nvCxnSpPr>
        <p:spPr>
          <a:xfrm>
            <a:off x="333374" y="3498850"/>
            <a:ext cx="3735477"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5" name="テキスト ボックス 4">
            <a:extLst>
              <a:ext uri="{FF2B5EF4-FFF2-40B4-BE49-F238E27FC236}">
                <a16:creationId xmlns:a16="http://schemas.microsoft.com/office/drawing/2014/main" id="{325B9B2D-FAC0-2BFC-5C9A-37CC2E7CD658}"/>
              </a:ext>
            </a:extLst>
          </p:cNvPr>
          <p:cNvSpPr txBox="1"/>
          <p:nvPr/>
        </p:nvSpPr>
        <p:spPr>
          <a:xfrm>
            <a:off x="333374" y="1759027"/>
            <a:ext cx="11439526" cy="3785652"/>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メイリオ" panose="020B0604030504040204" pitchFamily="50" charset="-128"/>
                <a:ea typeface="メイリオ" panose="020B0604030504040204" pitchFamily="50" charset="-128"/>
              </a:rPr>
              <a:t>　各種ハラスメントの防止措置が法制化（</a:t>
            </a:r>
            <a:r>
              <a:rPr lang="en-US" altLang="ja-JP" sz="2400" dirty="0">
                <a:solidFill>
                  <a:prstClr val="black"/>
                </a:solidFill>
                <a:latin typeface="メイリオ" panose="020B0604030504040204" pitchFamily="50" charset="-128"/>
                <a:ea typeface="メイリオ" panose="020B0604030504040204" pitchFamily="50" charset="-128"/>
              </a:rPr>
              <a:t>※1</a:t>
            </a:r>
            <a:r>
              <a:rPr lang="ja-JP" altLang="en-US" sz="2400" dirty="0">
                <a:solidFill>
                  <a:prstClr val="black"/>
                </a:solidFill>
                <a:latin typeface="メイリオ" panose="020B0604030504040204" pitchFamily="50" charset="-128"/>
                <a:ea typeface="メイリオ" panose="020B0604030504040204" pitchFamily="50" charset="-128"/>
              </a:rPr>
              <a:t>）され、大学も法制度上の履行義務があります。ハラスメントが頻発することで、大学に所属する学生、教職員、事務職員や社会からの信頼を失うリスクのほか、人材が得られない、人材が流出するなど様々なデメリットがあり、</a:t>
            </a:r>
            <a:r>
              <a:rPr lang="ja-JP" altLang="en-US" sz="2400" b="1" dirty="0">
                <a:solidFill>
                  <a:prstClr val="black"/>
                </a:solidFill>
                <a:latin typeface="メイリオ" panose="020B0604030504040204" pitchFamily="50" charset="-128"/>
                <a:ea typeface="メイリオ" panose="020B0604030504040204" pitchFamily="50" charset="-128"/>
              </a:rPr>
              <a:t>組織としてしっかりとしたハラスメント防止体制が必要とされています。</a:t>
            </a:r>
            <a:endParaRPr lang="en-US" altLang="ja-JP" sz="2400" b="1" dirty="0">
              <a:solidFill>
                <a:prstClr val="black"/>
              </a:solidFill>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特に大学では一般企業と異なり、職場であると同時に、教育・研究の場であり、セクシュアルハラスメント、パワーハラスメントだけでなく、</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アカデミックハラスメントにも対応する必要があります。</a:t>
            </a:r>
            <a:endParaRPr lang="en-US" altLang="ja-JP" sz="2400" b="1" dirty="0">
              <a:solidFill>
                <a:prstClr val="black"/>
              </a:solidFill>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メイリオ" panose="020B0604030504040204" pitchFamily="50" charset="-128"/>
                <a:ea typeface="メイリオ" panose="020B0604030504040204" pitchFamily="50" charset="-128"/>
              </a:rPr>
              <a:t>　この研修では、組織としてどのようなことが必要とされているか、適切な事案の対応方法について学びます。</a:t>
            </a:r>
            <a:endParaRPr lang="en-US" altLang="ja-JP" sz="24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45869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1D856E-4212-662D-DA28-AA4FC77EB898}"/>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2B4964D-EAE6-0909-408F-0A1C7DDA1A2A}"/>
              </a:ext>
            </a:extLst>
          </p:cNvPr>
          <p:cNvSpPr txBox="1"/>
          <p:nvPr/>
        </p:nvSpPr>
        <p:spPr>
          <a:xfrm>
            <a:off x="975925" y="168987"/>
            <a:ext cx="287080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dirty="0">
                <a:solidFill>
                  <a:prstClr val="black"/>
                </a:solidFill>
                <a:latin typeface="Meiryo UI" panose="020B0604030504040204" pitchFamily="50" charset="-128"/>
                <a:ea typeface="Meiryo UI" panose="020B0604030504040204" pitchFamily="50" charset="-128"/>
              </a:rPr>
              <a:t>3</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事案が発生した場合に</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dirty="0">
                <a:solidFill>
                  <a:prstClr val="black"/>
                </a:solidFill>
                <a:latin typeface="Meiryo UI" panose="020B0604030504040204" pitchFamily="50" charset="-128"/>
                <a:ea typeface="Meiryo UI" panose="020B0604030504040204" pitchFamily="50" charset="-128"/>
              </a:rPr>
              <a:t>　　</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意識してほしいこと</a:t>
            </a:r>
          </a:p>
        </p:txBody>
      </p:sp>
      <p:sp>
        <p:nvSpPr>
          <p:cNvPr id="4" name="テキスト ボックス 3">
            <a:extLst>
              <a:ext uri="{FF2B5EF4-FFF2-40B4-BE49-F238E27FC236}">
                <a16:creationId xmlns:a16="http://schemas.microsoft.com/office/drawing/2014/main" id="{928FDCF0-357B-4A78-980D-04055B6F29EC}"/>
              </a:ext>
            </a:extLst>
          </p:cNvPr>
          <p:cNvSpPr txBox="1"/>
          <p:nvPr/>
        </p:nvSpPr>
        <p:spPr>
          <a:xfrm>
            <a:off x="4087379" y="196278"/>
            <a:ext cx="589482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black"/>
                </a:solidFill>
                <a:latin typeface="Meiryo UI" panose="020B0604030504040204" pitchFamily="50" charset="-128"/>
                <a:ea typeface="Meiryo UI" panose="020B0604030504040204" pitchFamily="50" charset="-128"/>
              </a:rPr>
              <a:t>事案に対して誠実に向き合う</a:t>
            </a:r>
            <a:endPar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14" name="グラフィックス 13" descr="物語 単色塗りつぶし">
            <a:extLst>
              <a:ext uri="{FF2B5EF4-FFF2-40B4-BE49-F238E27FC236}">
                <a16:creationId xmlns:a16="http://schemas.microsoft.com/office/drawing/2014/main" id="{B9050500-1E88-2186-15DA-B0DC6461AB88}"/>
              </a:ext>
            </a:extLst>
          </p:cNvPr>
          <p:cNvPicPr>
            <a:picLocks noChangeAspect="1"/>
          </p:cNvPicPr>
          <p:nvPr/>
        </p:nvPicPr>
        <p:blipFill>
          <a:blip r:embed="rId2">
            <a:alphaModFix amt="30000"/>
            <a:extLst>
              <a:ext uri="{96DAC541-7B7A-43D3-8B79-37D633B846F1}">
                <asvg:svgBlip xmlns:asvg="http://schemas.microsoft.com/office/drawing/2016/SVG/main" r:embed="rId3"/>
              </a:ext>
            </a:extLst>
          </a:blip>
          <a:stretch>
            <a:fillRect/>
          </a:stretch>
        </p:blipFill>
        <p:spPr>
          <a:xfrm>
            <a:off x="815141" y="4465092"/>
            <a:ext cx="1562677" cy="1562677"/>
          </a:xfrm>
          <a:prstGeom prst="rect">
            <a:avLst/>
          </a:prstGeom>
        </p:spPr>
      </p:pic>
      <p:sp>
        <p:nvSpPr>
          <p:cNvPr id="15" name="テキスト ボックス 14">
            <a:extLst>
              <a:ext uri="{FF2B5EF4-FFF2-40B4-BE49-F238E27FC236}">
                <a16:creationId xmlns:a16="http://schemas.microsoft.com/office/drawing/2014/main" id="{F51EF13B-37B6-D688-5692-0AB987A8891B}"/>
              </a:ext>
            </a:extLst>
          </p:cNvPr>
          <p:cNvSpPr txBox="1"/>
          <p:nvPr/>
        </p:nvSpPr>
        <p:spPr>
          <a:xfrm>
            <a:off x="781630" y="5165994"/>
            <a:ext cx="162969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ポイント</a:t>
            </a:r>
          </a:p>
        </p:txBody>
      </p:sp>
      <p:cxnSp>
        <p:nvCxnSpPr>
          <p:cNvPr id="12" name="直線コネクタ 11">
            <a:extLst>
              <a:ext uri="{FF2B5EF4-FFF2-40B4-BE49-F238E27FC236}">
                <a16:creationId xmlns:a16="http://schemas.microsoft.com/office/drawing/2014/main" id="{24C5BF0A-C949-AE16-D413-D5DE186B253C}"/>
              </a:ext>
            </a:extLst>
          </p:cNvPr>
          <p:cNvCxnSpPr>
            <a:cxnSpLocks/>
          </p:cNvCxnSpPr>
          <p:nvPr/>
        </p:nvCxnSpPr>
        <p:spPr>
          <a:xfrm>
            <a:off x="9492792" y="1749662"/>
            <a:ext cx="1243998"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018DD643-8AE7-87D0-2DE8-64E30E6067BA}"/>
              </a:ext>
            </a:extLst>
          </p:cNvPr>
          <p:cNvCxnSpPr>
            <a:cxnSpLocks/>
          </p:cNvCxnSpPr>
          <p:nvPr/>
        </p:nvCxnSpPr>
        <p:spPr>
          <a:xfrm>
            <a:off x="894751" y="2148209"/>
            <a:ext cx="8173835"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9" name="テキスト ボックス 8">
            <a:extLst>
              <a:ext uri="{FF2B5EF4-FFF2-40B4-BE49-F238E27FC236}">
                <a16:creationId xmlns:a16="http://schemas.microsoft.com/office/drawing/2014/main" id="{E56DE93F-0DEF-8CA0-11E7-663C21258F25}"/>
              </a:ext>
            </a:extLst>
          </p:cNvPr>
          <p:cNvSpPr txBox="1"/>
          <p:nvPr/>
        </p:nvSpPr>
        <p:spPr>
          <a:xfrm>
            <a:off x="894751" y="1130176"/>
            <a:ext cx="10078048"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ハラスメントの相談は、第三者から学長、副学長、部局長など管理職に直接寄せられることもあります。そこで誤った対応を行うと、</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被害者の状態が悪化したり、二次被害につながる可能性もあります。</a:t>
            </a:r>
            <a:endParaRPr kumimoji="1" lang="en-US"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F380DED6-03B2-A45D-FB43-902F90541A17}"/>
              </a:ext>
            </a:extLst>
          </p:cNvPr>
          <p:cNvSpPr txBox="1"/>
          <p:nvPr/>
        </p:nvSpPr>
        <p:spPr>
          <a:xfrm>
            <a:off x="3490457" y="2583808"/>
            <a:ext cx="6200297" cy="1569660"/>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なかったことにして対応しない。</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隠蔽する。</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独断で却下する。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中途半端な案を押し付ける。　　　など</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19" name="グラフィックス 18" descr="バッジ: バツ 単色塗りつぶし">
            <a:extLst>
              <a:ext uri="{FF2B5EF4-FFF2-40B4-BE49-F238E27FC236}">
                <a16:creationId xmlns:a16="http://schemas.microsoft.com/office/drawing/2014/main" id="{630A3732-B6D1-1163-FCBA-FF59ACB9BCEA}"/>
              </a:ext>
            </a:extLst>
          </p:cNvPr>
          <p:cNvPicPr>
            <a:picLocks noChangeAspect="1"/>
          </p:cNvPicPr>
          <p:nvPr/>
        </p:nvPicPr>
        <p:blipFill>
          <a:blip r:embed="rId4">
            <a:alphaModFix amt="40000"/>
            <a:extLst>
              <a:ext uri="{96DAC541-7B7A-43D3-8B79-37D633B846F1}">
                <asvg:svgBlip xmlns:asvg="http://schemas.microsoft.com/office/drawing/2016/SVG/main" r:embed="rId5"/>
              </a:ext>
            </a:extLst>
          </a:blip>
          <a:stretch>
            <a:fillRect/>
          </a:stretch>
        </p:blipFill>
        <p:spPr>
          <a:xfrm>
            <a:off x="2230523" y="2535898"/>
            <a:ext cx="1354605" cy="1354605"/>
          </a:xfrm>
          <a:prstGeom prst="rect">
            <a:avLst/>
          </a:prstGeom>
        </p:spPr>
      </p:pic>
      <p:sp>
        <p:nvSpPr>
          <p:cNvPr id="20" name="テキスト ボックス 19">
            <a:extLst>
              <a:ext uri="{FF2B5EF4-FFF2-40B4-BE49-F238E27FC236}">
                <a16:creationId xmlns:a16="http://schemas.microsoft.com/office/drawing/2014/main" id="{483AB571-FB54-EFD2-69F6-242D5C189C64}"/>
              </a:ext>
            </a:extLst>
          </p:cNvPr>
          <p:cNvSpPr txBox="1"/>
          <p:nvPr/>
        </p:nvSpPr>
        <p:spPr>
          <a:xfrm>
            <a:off x="2092976" y="3462151"/>
            <a:ext cx="1629697" cy="523220"/>
          </a:xfrm>
          <a:prstGeom prst="rect">
            <a:avLst/>
          </a:prstGeom>
          <a:noFill/>
        </p:spPr>
        <p:txBody>
          <a:bodyPr wrap="square" rtlCol="0">
            <a:spAutoFit/>
          </a:bodyPr>
          <a:lstStyle/>
          <a:p>
            <a:pPr algn="ctr"/>
            <a:r>
              <a:rPr kumimoji="1" lang="en-US" altLang="ja-JP" sz="2800" b="1" dirty="0">
                <a:latin typeface="メイリオ" panose="020B0604030504040204" pitchFamily="50" charset="-128"/>
                <a:ea typeface="メイリオ" panose="020B0604030504040204" pitchFamily="50" charset="-128"/>
              </a:rPr>
              <a:t>NG</a:t>
            </a:r>
            <a:r>
              <a:rPr kumimoji="1" lang="ja-JP" altLang="en-US" sz="2800" b="1" dirty="0">
                <a:latin typeface="メイリオ" panose="020B0604030504040204" pitchFamily="50" charset="-128"/>
                <a:ea typeface="メイリオ" panose="020B0604030504040204" pitchFamily="50" charset="-128"/>
              </a:rPr>
              <a:t>例</a:t>
            </a:r>
          </a:p>
        </p:txBody>
      </p:sp>
      <p:cxnSp>
        <p:nvCxnSpPr>
          <p:cNvPr id="18" name="直線コネクタ 17">
            <a:extLst>
              <a:ext uri="{FF2B5EF4-FFF2-40B4-BE49-F238E27FC236}">
                <a16:creationId xmlns:a16="http://schemas.microsoft.com/office/drawing/2014/main" id="{084592AA-44C8-73DA-BB80-3CBD40C3809C}"/>
              </a:ext>
            </a:extLst>
          </p:cNvPr>
          <p:cNvCxnSpPr>
            <a:cxnSpLocks/>
          </p:cNvCxnSpPr>
          <p:nvPr/>
        </p:nvCxnSpPr>
        <p:spPr>
          <a:xfrm>
            <a:off x="2993830" y="4925848"/>
            <a:ext cx="465325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2" name="直線コネクタ 21">
            <a:extLst>
              <a:ext uri="{FF2B5EF4-FFF2-40B4-BE49-F238E27FC236}">
                <a16:creationId xmlns:a16="http://schemas.microsoft.com/office/drawing/2014/main" id="{078A785D-C397-4C81-FC6C-4591B402B406}"/>
              </a:ext>
            </a:extLst>
          </p:cNvPr>
          <p:cNvCxnSpPr>
            <a:cxnSpLocks/>
          </p:cNvCxnSpPr>
          <p:nvPr/>
        </p:nvCxnSpPr>
        <p:spPr>
          <a:xfrm>
            <a:off x="4830229" y="6018533"/>
            <a:ext cx="664849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70057CB3-12E6-8386-81F7-2A62E3F3DF4F}"/>
              </a:ext>
            </a:extLst>
          </p:cNvPr>
          <p:cNvSpPr>
            <a:spLocks noGrp="1"/>
          </p:cNvSpPr>
          <p:nvPr>
            <p:ph type="sldNum" sz="quarter" idx="12"/>
          </p:nvPr>
        </p:nvSpPr>
        <p:spPr/>
        <p:txBody>
          <a:bodyPr/>
          <a:lstStyle/>
          <a:p>
            <a:fld id="{17A04E83-AE5F-445A-B2D7-EBB1D891384E}" type="slidenum">
              <a:rPr lang="ja-JP" altLang="en-US" smtClean="0"/>
              <a:pPr/>
              <a:t>20</a:t>
            </a:fld>
            <a:endParaRPr lang="ja-JP" altLang="en-US"/>
          </a:p>
        </p:txBody>
      </p:sp>
      <p:sp>
        <p:nvSpPr>
          <p:cNvPr id="16" name="テキスト ボックス 15">
            <a:extLst>
              <a:ext uri="{FF2B5EF4-FFF2-40B4-BE49-F238E27FC236}">
                <a16:creationId xmlns:a16="http://schemas.microsoft.com/office/drawing/2014/main" id="{D6F54D4F-6873-21FD-B35B-838836029FB8}"/>
              </a:ext>
            </a:extLst>
          </p:cNvPr>
          <p:cNvSpPr txBox="1"/>
          <p:nvPr/>
        </p:nvSpPr>
        <p:spPr>
          <a:xfrm>
            <a:off x="2590856" y="4642774"/>
            <a:ext cx="8887866" cy="1569660"/>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事案に対して誠実に向き合うこと</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がとても重要です。</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管理職から大学に連絡し、対応するようにしましょう。</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大学内部の執行部、場合によっては外部の専門家などと知恵を出し合い、</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対応方法を模索して対応するようにしましょう。</a:t>
            </a:r>
            <a:endParaRPr lang="en-US" altLang="ja-JP"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513472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48915-83B8-A713-4395-354FA9AD98CE}"/>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B2D58A1-9CB3-8B70-2703-C690520C75DB}"/>
              </a:ext>
            </a:extLst>
          </p:cNvPr>
          <p:cNvSpPr txBox="1"/>
          <p:nvPr/>
        </p:nvSpPr>
        <p:spPr>
          <a:xfrm>
            <a:off x="4087379" y="196278"/>
            <a:ext cx="622502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大学内外の目線で対応を検討する</a:t>
            </a:r>
          </a:p>
        </p:txBody>
      </p:sp>
      <p:sp>
        <p:nvSpPr>
          <p:cNvPr id="9" name="テキスト ボックス 8">
            <a:extLst>
              <a:ext uri="{FF2B5EF4-FFF2-40B4-BE49-F238E27FC236}">
                <a16:creationId xmlns:a16="http://schemas.microsoft.com/office/drawing/2014/main" id="{D97F0E6B-4B07-AAE5-7596-978DBD2D7687}"/>
              </a:ext>
            </a:extLst>
          </p:cNvPr>
          <p:cNvSpPr txBox="1"/>
          <p:nvPr/>
        </p:nvSpPr>
        <p:spPr>
          <a:xfrm>
            <a:off x="583667" y="1374519"/>
            <a:ext cx="10898180"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ハラスメントに詳しい弁護士など外部の専門家と連携することで、コンプライアンスの観点から意見や知恵を得ることができます</a:t>
            </a:r>
            <a:r>
              <a:rPr kumimoji="1" lang="ja-JP" altLang="en-US" sz="2400" b="0" i="0" u="none" strike="noStrike" kern="100" cap="none" spc="0" normalizeH="0" baseline="0" noProof="0" dirty="0">
                <a:ln>
                  <a:noFill/>
                </a:ln>
                <a:effectLst/>
                <a:uLnTx/>
                <a:uFillTx/>
                <a:latin typeface="メイリオ" panose="020B0604030504040204" pitchFamily="50" charset="-128"/>
                <a:ea typeface="メイリオ" panose="020B0604030504040204" pitchFamily="50" charset="-128"/>
                <a:cs typeface="Times New Roman" panose="02020603050405020304" pitchFamily="18" charset="0"/>
              </a:rPr>
              <a:t>。ただし、外部の専門家に任せきりにするのは望ましいとは言えません。</a:t>
            </a:r>
            <a:endParaRPr kumimoji="1" lang="en-US" altLang="ja-JP" sz="2400" b="0" i="0" u="none" strike="noStrike" kern="100" cap="none" spc="0" normalizeH="0" baseline="0" noProof="0" dirty="0">
              <a:ln>
                <a:noFill/>
              </a:ln>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14" name="グラフィックス 13" descr="物語 単色塗りつぶし">
            <a:extLst>
              <a:ext uri="{FF2B5EF4-FFF2-40B4-BE49-F238E27FC236}">
                <a16:creationId xmlns:a16="http://schemas.microsoft.com/office/drawing/2014/main" id="{23CC72F7-6B77-F770-75D5-B0A0FA56454D}"/>
              </a:ext>
            </a:extLst>
          </p:cNvPr>
          <p:cNvPicPr>
            <a:picLocks noChangeAspect="1"/>
          </p:cNvPicPr>
          <p:nvPr/>
        </p:nvPicPr>
        <p:blipFill>
          <a:blip r:embed="rId2">
            <a:alphaModFix amt="30000"/>
            <a:extLst>
              <a:ext uri="{96DAC541-7B7A-43D3-8B79-37D633B846F1}">
                <asvg:svgBlip xmlns:asvg="http://schemas.microsoft.com/office/drawing/2016/SVG/main" r:embed="rId3"/>
              </a:ext>
            </a:extLst>
          </a:blip>
          <a:stretch>
            <a:fillRect/>
          </a:stretch>
        </p:blipFill>
        <p:spPr>
          <a:xfrm>
            <a:off x="633403" y="4455783"/>
            <a:ext cx="1562677" cy="1562677"/>
          </a:xfrm>
          <a:prstGeom prst="rect">
            <a:avLst/>
          </a:prstGeom>
        </p:spPr>
      </p:pic>
      <p:sp>
        <p:nvSpPr>
          <p:cNvPr id="15" name="テキスト ボックス 14">
            <a:extLst>
              <a:ext uri="{FF2B5EF4-FFF2-40B4-BE49-F238E27FC236}">
                <a16:creationId xmlns:a16="http://schemas.microsoft.com/office/drawing/2014/main" id="{4F3AA3FF-0C2B-C03E-FEEF-F7705EC64010}"/>
              </a:ext>
            </a:extLst>
          </p:cNvPr>
          <p:cNvSpPr txBox="1"/>
          <p:nvPr/>
        </p:nvSpPr>
        <p:spPr>
          <a:xfrm>
            <a:off x="599892" y="5156685"/>
            <a:ext cx="162969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ポイント</a:t>
            </a:r>
          </a:p>
        </p:txBody>
      </p:sp>
      <p:pic>
        <p:nvPicPr>
          <p:cNvPr id="11" name="グラフィックス 10" descr="山形の矢印 単色塗りつぶし">
            <a:extLst>
              <a:ext uri="{FF2B5EF4-FFF2-40B4-BE49-F238E27FC236}">
                <a16:creationId xmlns:a16="http://schemas.microsoft.com/office/drawing/2014/main" id="{8AC5C133-5FDC-8A11-5FA1-44709443BDC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2822" y="2996872"/>
            <a:ext cx="740403" cy="716437"/>
          </a:xfrm>
          <a:prstGeom prst="rect">
            <a:avLst/>
          </a:prstGeom>
        </p:spPr>
      </p:pic>
      <p:cxnSp>
        <p:nvCxnSpPr>
          <p:cNvPr id="22" name="直線コネクタ 21">
            <a:extLst>
              <a:ext uri="{FF2B5EF4-FFF2-40B4-BE49-F238E27FC236}">
                <a16:creationId xmlns:a16="http://schemas.microsoft.com/office/drawing/2014/main" id="{8410485E-8BD4-D570-314D-9C5AD88A4E8D}"/>
              </a:ext>
            </a:extLst>
          </p:cNvPr>
          <p:cNvCxnSpPr>
            <a:cxnSpLocks/>
          </p:cNvCxnSpPr>
          <p:nvPr/>
        </p:nvCxnSpPr>
        <p:spPr>
          <a:xfrm>
            <a:off x="3112317" y="5670380"/>
            <a:ext cx="4917258"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3" name="直線コネクタ 22">
            <a:extLst>
              <a:ext uri="{FF2B5EF4-FFF2-40B4-BE49-F238E27FC236}">
                <a16:creationId xmlns:a16="http://schemas.microsoft.com/office/drawing/2014/main" id="{2A127751-100A-0F50-B65F-BCF2F0E5A8E8}"/>
              </a:ext>
            </a:extLst>
          </p:cNvPr>
          <p:cNvCxnSpPr>
            <a:cxnSpLocks/>
          </p:cNvCxnSpPr>
          <p:nvPr/>
        </p:nvCxnSpPr>
        <p:spPr>
          <a:xfrm>
            <a:off x="1573225" y="3198926"/>
            <a:ext cx="5113325"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ED936BD5-E148-93BB-CFDA-ED623ABB2ACD}"/>
              </a:ext>
            </a:extLst>
          </p:cNvPr>
          <p:cNvSpPr>
            <a:spLocks noGrp="1"/>
          </p:cNvSpPr>
          <p:nvPr>
            <p:ph type="sldNum" sz="quarter" idx="12"/>
          </p:nvPr>
        </p:nvSpPr>
        <p:spPr/>
        <p:txBody>
          <a:bodyPr/>
          <a:lstStyle/>
          <a:p>
            <a:fld id="{17A04E83-AE5F-445A-B2D7-EBB1D891384E}" type="slidenum">
              <a:rPr lang="ja-JP" altLang="en-US" smtClean="0"/>
              <a:pPr/>
              <a:t>21</a:t>
            </a:fld>
            <a:endParaRPr lang="ja-JP" altLang="en-US"/>
          </a:p>
        </p:txBody>
      </p:sp>
      <p:sp>
        <p:nvSpPr>
          <p:cNvPr id="7" name="テキスト ボックス 6">
            <a:extLst>
              <a:ext uri="{FF2B5EF4-FFF2-40B4-BE49-F238E27FC236}">
                <a16:creationId xmlns:a16="http://schemas.microsoft.com/office/drawing/2014/main" id="{EDF31904-8FCD-F05C-7255-EB6D2EB58980}"/>
              </a:ext>
            </a:extLst>
          </p:cNvPr>
          <p:cNvSpPr txBox="1"/>
          <p:nvPr/>
        </p:nvSpPr>
        <p:spPr>
          <a:xfrm>
            <a:off x="975925" y="168987"/>
            <a:ext cx="287080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dirty="0">
                <a:solidFill>
                  <a:prstClr val="black"/>
                </a:solidFill>
                <a:latin typeface="Meiryo UI" panose="020B0604030504040204" pitchFamily="50" charset="-128"/>
                <a:ea typeface="Meiryo UI" panose="020B0604030504040204" pitchFamily="50" charset="-128"/>
              </a:rPr>
              <a:t>3</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事案が発生した場合に</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dirty="0">
                <a:solidFill>
                  <a:prstClr val="black"/>
                </a:solidFill>
                <a:latin typeface="Meiryo UI" panose="020B0604030504040204" pitchFamily="50" charset="-128"/>
                <a:ea typeface="Meiryo UI" panose="020B0604030504040204" pitchFamily="50" charset="-128"/>
              </a:rPr>
              <a:t>　　</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意識してほしいこと</a:t>
            </a:r>
          </a:p>
        </p:txBody>
      </p:sp>
      <p:sp>
        <p:nvSpPr>
          <p:cNvPr id="20" name="テキスト ボックス 19">
            <a:extLst>
              <a:ext uri="{FF2B5EF4-FFF2-40B4-BE49-F238E27FC236}">
                <a16:creationId xmlns:a16="http://schemas.microsoft.com/office/drawing/2014/main" id="{F7A721BC-D32A-C167-3E93-E1BA9AA84A1B}"/>
              </a:ext>
            </a:extLst>
          </p:cNvPr>
          <p:cNvSpPr txBox="1"/>
          <p:nvPr/>
        </p:nvSpPr>
        <p:spPr>
          <a:xfrm>
            <a:off x="2439012" y="5021146"/>
            <a:ext cx="9153095"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ハラスメントに該当するかしないかだけではなく、</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教職員としてふさわしい行動なのか</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、という視点も大切です。</a:t>
            </a:r>
            <a:endParaRPr kumimoji="1" lang="en-US" altLang="ja-JP"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6" name="直線コネクタ 5">
            <a:extLst>
              <a:ext uri="{FF2B5EF4-FFF2-40B4-BE49-F238E27FC236}">
                <a16:creationId xmlns:a16="http://schemas.microsoft.com/office/drawing/2014/main" id="{06854728-23C1-1430-71E3-F5283FEAD3E2}"/>
              </a:ext>
            </a:extLst>
          </p:cNvPr>
          <p:cNvCxnSpPr>
            <a:cxnSpLocks/>
          </p:cNvCxnSpPr>
          <p:nvPr/>
        </p:nvCxnSpPr>
        <p:spPr>
          <a:xfrm>
            <a:off x="4592650" y="3583748"/>
            <a:ext cx="525620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C0F130C5-7BDF-62A0-32BA-3327CDDFB040}"/>
              </a:ext>
            </a:extLst>
          </p:cNvPr>
          <p:cNvSpPr txBox="1"/>
          <p:nvPr/>
        </p:nvSpPr>
        <p:spPr>
          <a:xfrm>
            <a:off x="1475384" y="2939593"/>
            <a:ext cx="1059351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大学教職員や研究者の目線も入れて、</a:t>
            </a:r>
            <a:endParaRPr kumimoji="1" lang="en-US"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対応を検討することを心がけましょう</a:t>
            </a:r>
            <a:endParaRPr kumimoji="1" lang="en-US"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669046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8F4D93-BED8-047E-337F-B6FAA142E40B}"/>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3511EE3-74E2-44D2-D300-301A483BC10F}"/>
              </a:ext>
            </a:extLst>
          </p:cNvPr>
          <p:cNvSpPr txBox="1"/>
          <p:nvPr/>
        </p:nvSpPr>
        <p:spPr>
          <a:xfrm>
            <a:off x="4087379" y="196278"/>
            <a:ext cx="589482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大学内外への説明責任</a:t>
            </a:r>
          </a:p>
        </p:txBody>
      </p:sp>
      <p:pic>
        <p:nvPicPr>
          <p:cNvPr id="14" name="グラフィックス 13" descr="物語 単色塗りつぶし">
            <a:extLst>
              <a:ext uri="{FF2B5EF4-FFF2-40B4-BE49-F238E27FC236}">
                <a16:creationId xmlns:a16="http://schemas.microsoft.com/office/drawing/2014/main" id="{0CEA00B5-EF11-FB8E-7CEA-97F31C1B8553}"/>
              </a:ext>
            </a:extLst>
          </p:cNvPr>
          <p:cNvPicPr>
            <a:picLocks noChangeAspect="1"/>
          </p:cNvPicPr>
          <p:nvPr/>
        </p:nvPicPr>
        <p:blipFill>
          <a:blip r:embed="rId2">
            <a:alphaModFix amt="30000"/>
            <a:extLst>
              <a:ext uri="{96DAC541-7B7A-43D3-8B79-37D633B846F1}">
                <asvg:svgBlip xmlns:asvg="http://schemas.microsoft.com/office/drawing/2016/SVG/main" r:embed="rId3"/>
              </a:ext>
            </a:extLst>
          </a:blip>
          <a:stretch>
            <a:fillRect/>
          </a:stretch>
        </p:blipFill>
        <p:spPr>
          <a:xfrm>
            <a:off x="1406946" y="3761840"/>
            <a:ext cx="1562677" cy="1562677"/>
          </a:xfrm>
          <a:prstGeom prst="rect">
            <a:avLst/>
          </a:prstGeom>
        </p:spPr>
      </p:pic>
      <p:sp>
        <p:nvSpPr>
          <p:cNvPr id="15" name="テキスト ボックス 14">
            <a:extLst>
              <a:ext uri="{FF2B5EF4-FFF2-40B4-BE49-F238E27FC236}">
                <a16:creationId xmlns:a16="http://schemas.microsoft.com/office/drawing/2014/main" id="{4805D731-7558-52D2-9766-CB6905C4A8D8}"/>
              </a:ext>
            </a:extLst>
          </p:cNvPr>
          <p:cNvSpPr txBox="1"/>
          <p:nvPr/>
        </p:nvSpPr>
        <p:spPr>
          <a:xfrm>
            <a:off x="1373435" y="4462742"/>
            <a:ext cx="162969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ポイント</a:t>
            </a:r>
          </a:p>
        </p:txBody>
      </p:sp>
      <p:pic>
        <p:nvPicPr>
          <p:cNvPr id="5" name="グラフィックス 4" descr="山形の矢印 単色塗りつぶし">
            <a:extLst>
              <a:ext uri="{FF2B5EF4-FFF2-40B4-BE49-F238E27FC236}">
                <a16:creationId xmlns:a16="http://schemas.microsoft.com/office/drawing/2014/main" id="{15794EB0-768F-B012-D640-94712AB291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97686" y="2820559"/>
            <a:ext cx="716437" cy="716437"/>
          </a:xfrm>
          <a:prstGeom prst="rect">
            <a:avLst/>
          </a:prstGeom>
        </p:spPr>
      </p:pic>
      <p:cxnSp>
        <p:nvCxnSpPr>
          <p:cNvPr id="11" name="直線コネクタ 10">
            <a:extLst>
              <a:ext uri="{FF2B5EF4-FFF2-40B4-BE49-F238E27FC236}">
                <a16:creationId xmlns:a16="http://schemas.microsoft.com/office/drawing/2014/main" id="{A0ED2049-B936-C287-0698-68E0844EBEB2}"/>
              </a:ext>
            </a:extLst>
          </p:cNvPr>
          <p:cNvCxnSpPr>
            <a:cxnSpLocks/>
          </p:cNvCxnSpPr>
          <p:nvPr/>
        </p:nvCxnSpPr>
        <p:spPr>
          <a:xfrm>
            <a:off x="2042243" y="3382363"/>
            <a:ext cx="2853379"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2" name="直線コネクタ 11">
            <a:extLst>
              <a:ext uri="{FF2B5EF4-FFF2-40B4-BE49-F238E27FC236}">
                <a16:creationId xmlns:a16="http://schemas.microsoft.com/office/drawing/2014/main" id="{F7F632A8-A155-C404-86FC-F2244B82F6AD}"/>
              </a:ext>
            </a:extLst>
          </p:cNvPr>
          <p:cNvCxnSpPr>
            <a:cxnSpLocks/>
          </p:cNvCxnSpPr>
          <p:nvPr/>
        </p:nvCxnSpPr>
        <p:spPr>
          <a:xfrm>
            <a:off x="8060015" y="3035143"/>
            <a:ext cx="327122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51CE41E2-0D69-7D3E-E0E5-40A5DB25B50A}"/>
              </a:ext>
            </a:extLst>
          </p:cNvPr>
          <p:cNvCxnSpPr>
            <a:cxnSpLocks/>
          </p:cNvCxnSpPr>
          <p:nvPr/>
        </p:nvCxnSpPr>
        <p:spPr>
          <a:xfrm>
            <a:off x="860759" y="2269460"/>
            <a:ext cx="523524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7" name="スライド番号プレースホルダー 6">
            <a:extLst>
              <a:ext uri="{FF2B5EF4-FFF2-40B4-BE49-F238E27FC236}">
                <a16:creationId xmlns:a16="http://schemas.microsoft.com/office/drawing/2014/main" id="{8ADA1A25-66CD-AE54-329A-DAF37623F911}"/>
              </a:ext>
            </a:extLst>
          </p:cNvPr>
          <p:cNvSpPr>
            <a:spLocks noGrp="1"/>
          </p:cNvSpPr>
          <p:nvPr>
            <p:ph type="sldNum" sz="quarter" idx="12"/>
          </p:nvPr>
        </p:nvSpPr>
        <p:spPr/>
        <p:txBody>
          <a:bodyPr/>
          <a:lstStyle/>
          <a:p>
            <a:fld id="{17A04E83-AE5F-445A-B2D7-EBB1D891384E}" type="slidenum">
              <a:rPr lang="ja-JP" altLang="en-US" smtClean="0"/>
              <a:pPr/>
              <a:t>22</a:t>
            </a:fld>
            <a:endParaRPr lang="ja-JP" altLang="en-US"/>
          </a:p>
        </p:txBody>
      </p:sp>
      <p:sp>
        <p:nvSpPr>
          <p:cNvPr id="2" name="テキスト ボックス 1">
            <a:extLst>
              <a:ext uri="{FF2B5EF4-FFF2-40B4-BE49-F238E27FC236}">
                <a16:creationId xmlns:a16="http://schemas.microsoft.com/office/drawing/2014/main" id="{6B9D983D-9081-E1AD-80A6-59443379BE84}"/>
              </a:ext>
            </a:extLst>
          </p:cNvPr>
          <p:cNvSpPr txBox="1"/>
          <p:nvPr/>
        </p:nvSpPr>
        <p:spPr>
          <a:xfrm>
            <a:off x="975925" y="168987"/>
            <a:ext cx="287080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dirty="0">
                <a:solidFill>
                  <a:prstClr val="black"/>
                </a:solidFill>
                <a:latin typeface="Meiryo UI" panose="020B0604030504040204" pitchFamily="50" charset="-128"/>
                <a:ea typeface="Meiryo UI" panose="020B0604030504040204" pitchFamily="50" charset="-128"/>
              </a:rPr>
              <a:t>3</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事案が発生した場合に</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dirty="0">
                <a:solidFill>
                  <a:prstClr val="black"/>
                </a:solidFill>
                <a:latin typeface="Meiryo UI" panose="020B0604030504040204" pitchFamily="50" charset="-128"/>
                <a:ea typeface="Meiryo UI" panose="020B0604030504040204" pitchFamily="50" charset="-128"/>
              </a:rPr>
              <a:t>　　</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意識してほしいこと</a:t>
            </a:r>
          </a:p>
        </p:txBody>
      </p:sp>
      <p:cxnSp>
        <p:nvCxnSpPr>
          <p:cNvPr id="13" name="直線コネクタ 12">
            <a:extLst>
              <a:ext uri="{FF2B5EF4-FFF2-40B4-BE49-F238E27FC236}">
                <a16:creationId xmlns:a16="http://schemas.microsoft.com/office/drawing/2014/main" id="{C79FB9BC-B764-7563-E402-98C1532209BC}"/>
              </a:ext>
            </a:extLst>
          </p:cNvPr>
          <p:cNvCxnSpPr>
            <a:cxnSpLocks/>
          </p:cNvCxnSpPr>
          <p:nvPr/>
        </p:nvCxnSpPr>
        <p:spPr>
          <a:xfrm>
            <a:off x="10697294" y="1912391"/>
            <a:ext cx="633947"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9" name="テキスト ボックス 8">
            <a:extLst>
              <a:ext uri="{FF2B5EF4-FFF2-40B4-BE49-F238E27FC236}">
                <a16:creationId xmlns:a16="http://schemas.microsoft.com/office/drawing/2014/main" id="{23CC2ED6-3EB2-0A31-C3AF-2C24CBD3B6A4}"/>
              </a:ext>
            </a:extLst>
          </p:cNvPr>
          <p:cNvSpPr txBox="1"/>
          <p:nvPr/>
        </p:nvSpPr>
        <p:spPr>
          <a:xfrm>
            <a:off x="860759" y="1266047"/>
            <a:ext cx="10725610"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処分にかかわらず、事案が発生したときは、大学内外に説明する責任が大学にはあります。そうしなければ、大学への不信感が広がるだけでなく、</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噂が広がるなど二次被害につながります。</a:t>
            </a:r>
            <a:endParaRPr kumimoji="1" lang="en-US"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18" name="直線コネクタ 17">
            <a:extLst>
              <a:ext uri="{FF2B5EF4-FFF2-40B4-BE49-F238E27FC236}">
                <a16:creationId xmlns:a16="http://schemas.microsoft.com/office/drawing/2014/main" id="{4556BCF6-D7A5-EF97-1DD7-88CAE1510E6C}"/>
              </a:ext>
            </a:extLst>
          </p:cNvPr>
          <p:cNvCxnSpPr>
            <a:cxnSpLocks/>
          </p:cNvCxnSpPr>
          <p:nvPr/>
        </p:nvCxnSpPr>
        <p:spPr>
          <a:xfrm>
            <a:off x="3670387" y="4287613"/>
            <a:ext cx="309702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0" name="直線コネクタ 19">
            <a:extLst>
              <a:ext uri="{FF2B5EF4-FFF2-40B4-BE49-F238E27FC236}">
                <a16:creationId xmlns:a16="http://schemas.microsoft.com/office/drawing/2014/main" id="{795CC05A-D579-96A5-6BC2-06F6CED662B4}"/>
              </a:ext>
            </a:extLst>
          </p:cNvPr>
          <p:cNvCxnSpPr>
            <a:cxnSpLocks/>
          </p:cNvCxnSpPr>
          <p:nvPr/>
        </p:nvCxnSpPr>
        <p:spPr>
          <a:xfrm>
            <a:off x="3670387" y="4666251"/>
            <a:ext cx="492582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2" name="直線コネクタ 21">
            <a:extLst>
              <a:ext uri="{FF2B5EF4-FFF2-40B4-BE49-F238E27FC236}">
                <a16:creationId xmlns:a16="http://schemas.microsoft.com/office/drawing/2014/main" id="{ED07E23D-B68B-3AE8-F6D4-8AC61DAA998E}"/>
              </a:ext>
            </a:extLst>
          </p:cNvPr>
          <p:cNvCxnSpPr>
            <a:cxnSpLocks/>
          </p:cNvCxnSpPr>
          <p:nvPr/>
        </p:nvCxnSpPr>
        <p:spPr>
          <a:xfrm>
            <a:off x="3679623" y="5010985"/>
            <a:ext cx="551695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6" name="テキスト ボックス 5">
            <a:extLst>
              <a:ext uri="{FF2B5EF4-FFF2-40B4-BE49-F238E27FC236}">
                <a16:creationId xmlns:a16="http://schemas.microsoft.com/office/drawing/2014/main" id="{3882C336-D048-FADA-6615-9E6271FB45D3}"/>
              </a:ext>
            </a:extLst>
          </p:cNvPr>
          <p:cNvSpPr txBox="1"/>
          <p:nvPr/>
        </p:nvSpPr>
        <p:spPr>
          <a:xfrm>
            <a:off x="2042243" y="2749622"/>
            <a:ext cx="9288998" cy="830997"/>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dirty="0">
                <a:latin typeface="メイリオ" panose="020B0604030504040204" pitchFamily="50" charset="-128"/>
                <a:ea typeface="メイリオ" panose="020B0604030504040204" pitchFamily="50" charset="-128"/>
              </a:rPr>
              <a:t>文書で周知することも一つの方法ですが、</a:t>
            </a:r>
            <a:r>
              <a:rPr lang="ja-JP" altLang="en-US" sz="2400" b="1" dirty="0">
                <a:latin typeface="メイリオ" panose="020B0604030504040204" pitchFamily="50" charset="-128"/>
                <a:ea typeface="メイリオ" panose="020B0604030504040204" pitchFamily="50" charset="-128"/>
              </a:rPr>
              <a:t>事案によっては丁寧に説明する場を設ける</a:t>
            </a:r>
            <a:r>
              <a:rPr lang="ja-JP" altLang="en-US" sz="2400" dirty="0">
                <a:latin typeface="メイリオ" panose="020B0604030504040204" pitchFamily="50" charset="-128"/>
                <a:ea typeface="メイリオ" panose="020B0604030504040204" pitchFamily="50" charset="-128"/>
              </a:rPr>
              <a:t>ことも考えられます。</a:t>
            </a:r>
            <a:endParaRPr lang="en-US" altLang="ja-JP" sz="24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D9771AD0-4372-BBE2-563D-A09DB6BCBEEC}"/>
              </a:ext>
            </a:extLst>
          </p:cNvPr>
          <p:cNvSpPr txBox="1"/>
          <p:nvPr/>
        </p:nvSpPr>
        <p:spPr>
          <a:xfrm>
            <a:off x="3287320" y="4015105"/>
            <a:ext cx="7284524" cy="120032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二次被害を起こさない</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ようにすること。</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重大な問題であるというメッセージ</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を伝えること。</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個人の特定、守秘義務には十分注意する</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こと。</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3" name="直線コネクタ 2">
            <a:extLst>
              <a:ext uri="{FF2B5EF4-FFF2-40B4-BE49-F238E27FC236}">
                <a16:creationId xmlns:a16="http://schemas.microsoft.com/office/drawing/2014/main" id="{DD58A30B-B424-6D66-6235-1AEDFE6AF230}"/>
              </a:ext>
            </a:extLst>
          </p:cNvPr>
          <p:cNvCxnSpPr>
            <a:cxnSpLocks/>
          </p:cNvCxnSpPr>
          <p:nvPr/>
        </p:nvCxnSpPr>
        <p:spPr>
          <a:xfrm>
            <a:off x="3820477" y="6263987"/>
            <a:ext cx="5505217"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26" name="テキスト ボックス 25">
            <a:extLst>
              <a:ext uri="{FF2B5EF4-FFF2-40B4-BE49-F238E27FC236}">
                <a16:creationId xmlns:a16="http://schemas.microsoft.com/office/drawing/2014/main" id="{0D019191-2D03-7694-A6A9-4220CEA89988}"/>
              </a:ext>
            </a:extLst>
          </p:cNvPr>
          <p:cNvSpPr txBox="1"/>
          <p:nvPr/>
        </p:nvSpPr>
        <p:spPr>
          <a:xfrm>
            <a:off x="975925" y="5609920"/>
            <a:ext cx="10627002" cy="830997"/>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dirty="0">
                <a:latin typeface="メイリオ" panose="020B0604030504040204" pitchFamily="50" charset="-128"/>
                <a:ea typeface="メイリオ" panose="020B0604030504040204" pitchFamily="50" charset="-128"/>
              </a:rPr>
              <a:t>また、被害者が報道等によって傷つくことがないように、</a:t>
            </a:r>
            <a:endParaRPr lang="en-US" altLang="ja-JP" sz="2400" dirty="0">
              <a:latin typeface="メイリオ" panose="020B0604030504040204" pitchFamily="50" charset="-128"/>
              <a:ea typeface="メイリオ" panose="020B0604030504040204" pitchFamily="50" charset="-128"/>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dirty="0">
                <a:latin typeface="メイリオ" panose="020B0604030504040204" pitchFamily="50" charset="-128"/>
                <a:ea typeface="メイリオ" panose="020B0604030504040204" pitchFamily="50" charset="-128"/>
              </a:rPr>
              <a:t>　　　　　　　　　</a:t>
            </a:r>
            <a:r>
              <a:rPr lang="ja-JP" altLang="en-US" sz="2400" b="1" dirty="0">
                <a:latin typeface="メイリオ" panose="020B0604030504040204" pitchFamily="50" charset="-128"/>
                <a:ea typeface="メイリオ" panose="020B0604030504040204" pitchFamily="50" charset="-128"/>
              </a:rPr>
              <a:t>被害者の希望や心情を配慮した情報発信</a:t>
            </a:r>
            <a:r>
              <a:rPr lang="ja-JP" altLang="en-US" sz="2400" dirty="0">
                <a:latin typeface="メイリオ" panose="020B0604030504040204" pitchFamily="50" charset="-128"/>
                <a:ea typeface="メイリオ" panose="020B0604030504040204" pitchFamily="50" charset="-128"/>
              </a:rPr>
              <a:t>をしましょう。</a:t>
            </a:r>
          </a:p>
        </p:txBody>
      </p:sp>
    </p:spTree>
    <p:extLst>
      <p:ext uri="{BB962C8B-B14F-4D97-AF65-F5344CB8AC3E}">
        <p14:creationId xmlns:p14="http://schemas.microsoft.com/office/powerpoint/2010/main" val="2023143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A4705-6F8A-7C75-E78F-3531F79E432C}"/>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C214758-AB8F-F2AE-CEAD-10B5BD80AE7C}"/>
              </a:ext>
            </a:extLst>
          </p:cNvPr>
          <p:cNvSpPr txBox="1"/>
          <p:nvPr/>
        </p:nvSpPr>
        <p:spPr>
          <a:xfrm>
            <a:off x="4087379" y="196278"/>
            <a:ext cx="725306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事案がクローズした後のアフターフォロー</a:t>
            </a:r>
          </a:p>
        </p:txBody>
      </p:sp>
      <p:sp>
        <p:nvSpPr>
          <p:cNvPr id="9" name="テキスト ボックス 8">
            <a:extLst>
              <a:ext uri="{FF2B5EF4-FFF2-40B4-BE49-F238E27FC236}">
                <a16:creationId xmlns:a16="http://schemas.microsoft.com/office/drawing/2014/main" id="{8EBB08FC-2B49-BCE6-A3BE-F0A61F749FE9}"/>
              </a:ext>
            </a:extLst>
          </p:cNvPr>
          <p:cNvSpPr txBox="1"/>
          <p:nvPr/>
        </p:nvSpPr>
        <p:spPr>
          <a:xfrm>
            <a:off x="732887" y="1065542"/>
            <a:ext cx="1087045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事案がクローズした後も、</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大学は被害者に対して研究・学習等ができる環境を取り戻すためにサポートする必要があります。</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14" name="グラフィックス 13" descr="物語 単色塗りつぶし">
            <a:extLst>
              <a:ext uri="{FF2B5EF4-FFF2-40B4-BE49-F238E27FC236}">
                <a16:creationId xmlns:a16="http://schemas.microsoft.com/office/drawing/2014/main" id="{FA59860F-CBFE-B3C9-0CE4-CE441DA322D5}"/>
              </a:ext>
            </a:extLst>
          </p:cNvPr>
          <p:cNvPicPr>
            <a:picLocks noChangeAspect="1"/>
          </p:cNvPicPr>
          <p:nvPr/>
        </p:nvPicPr>
        <p:blipFill>
          <a:blip r:embed="rId2">
            <a:alphaModFix amt="30000"/>
            <a:extLst>
              <a:ext uri="{96DAC541-7B7A-43D3-8B79-37D633B846F1}">
                <asvg:svgBlip xmlns:asvg="http://schemas.microsoft.com/office/drawing/2016/SVG/main" r:embed="rId3"/>
              </a:ext>
            </a:extLst>
          </a:blip>
          <a:stretch>
            <a:fillRect/>
          </a:stretch>
        </p:blipFill>
        <p:spPr>
          <a:xfrm>
            <a:off x="1867255" y="5439728"/>
            <a:ext cx="1333674" cy="1333674"/>
          </a:xfrm>
          <a:prstGeom prst="rect">
            <a:avLst/>
          </a:prstGeom>
        </p:spPr>
      </p:pic>
      <p:sp>
        <p:nvSpPr>
          <p:cNvPr id="15" name="テキスト ボックス 14">
            <a:extLst>
              <a:ext uri="{FF2B5EF4-FFF2-40B4-BE49-F238E27FC236}">
                <a16:creationId xmlns:a16="http://schemas.microsoft.com/office/drawing/2014/main" id="{ECB9B9B7-F3B7-1D97-27CA-1E60D0567A21}"/>
              </a:ext>
            </a:extLst>
          </p:cNvPr>
          <p:cNvSpPr txBox="1"/>
          <p:nvPr/>
        </p:nvSpPr>
        <p:spPr>
          <a:xfrm>
            <a:off x="1789469" y="5960196"/>
            <a:ext cx="162969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ポイント</a:t>
            </a:r>
          </a:p>
        </p:txBody>
      </p:sp>
      <p:sp>
        <p:nvSpPr>
          <p:cNvPr id="5" name="四角形: 角を丸くする 4">
            <a:extLst>
              <a:ext uri="{FF2B5EF4-FFF2-40B4-BE49-F238E27FC236}">
                <a16:creationId xmlns:a16="http://schemas.microsoft.com/office/drawing/2014/main" id="{6FE16019-331A-22D2-1FA1-081F014A2368}"/>
              </a:ext>
            </a:extLst>
          </p:cNvPr>
          <p:cNvSpPr/>
          <p:nvPr/>
        </p:nvSpPr>
        <p:spPr>
          <a:xfrm>
            <a:off x="1318883" y="2412012"/>
            <a:ext cx="1758958" cy="490194"/>
          </a:xfrm>
          <a:prstGeom prst="roundRect">
            <a:avLst/>
          </a:prstGeom>
          <a:solidFill>
            <a:srgbClr val="0487BA"/>
          </a:solidFill>
          <a:ln>
            <a:solidFill>
              <a:srgbClr val="0487B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メイリオ" panose="020B0604030504040204" pitchFamily="50" charset="-128"/>
                <a:ea typeface="メイリオ" panose="020B0604030504040204" pitchFamily="50" charset="-128"/>
              </a:rPr>
              <a:t>相談受付</a:t>
            </a:r>
          </a:p>
        </p:txBody>
      </p:sp>
      <p:sp>
        <p:nvSpPr>
          <p:cNvPr id="6" name="四角形: 角を丸くする 5">
            <a:extLst>
              <a:ext uri="{FF2B5EF4-FFF2-40B4-BE49-F238E27FC236}">
                <a16:creationId xmlns:a16="http://schemas.microsoft.com/office/drawing/2014/main" id="{2B862C33-0570-ED68-C4E8-DAD42D575869}"/>
              </a:ext>
            </a:extLst>
          </p:cNvPr>
          <p:cNvSpPr/>
          <p:nvPr/>
        </p:nvSpPr>
        <p:spPr>
          <a:xfrm>
            <a:off x="1318883" y="4001462"/>
            <a:ext cx="1758958" cy="490194"/>
          </a:xfrm>
          <a:prstGeom prst="roundRect">
            <a:avLst/>
          </a:prstGeom>
          <a:solidFill>
            <a:srgbClr val="0487BA"/>
          </a:solidFill>
          <a:ln>
            <a:solidFill>
              <a:srgbClr val="0487B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dirty="0">
                <a:latin typeface="メイリオ" panose="020B0604030504040204" pitchFamily="50" charset="-128"/>
                <a:ea typeface="メイリオ" panose="020B0604030504040204" pitchFamily="50" charset="-128"/>
              </a:rPr>
              <a:t>調査</a:t>
            </a:r>
            <a:endParaRPr kumimoji="1" lang="ja-JP" altLang="en-US" sz="20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0CEC16CC-F0EE-2C0C-C208-8822CCC81290}"/>
              </a:ext>
            </a:extLst>
          </p:cNvPr>
          <p:cNvSpPr/>
          <p:nvPr/>
        </p:nvSpPr>
        <p:spPr>
          <a:xfrm>
            <a:off x="1318883" y="4797232"/>
            <a:ext cx="1758958" cy="490194"/>
          </a:xfrm>
          <a:prstGeom prst="roundRect">
            <a:avLst/>
          </a:prstGeom>
          <a:solidFill>
            <a:srgbClr val="0487BA"/>
          </a:solidFill>
          <a:ln>
            <a:solidFill>
              <a:srgbClr val="0487B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メイリオ" panose="020B0604030504040204" pitchFamily="50" charset="-128"/>
                <a:ea typeface="メイリオ" panose="020B0604030504040204" pitchFamily="50" charset="-128"/>
              </a:rPr>
              <a:t>処分</a:t>
            </a:r>
          </a:p>
        </p:txBody>
      </p:sp>
      <p:sp>
        <p:nvSpPr>
          <p:cNvPr id="8" name="矢印: 下 7">
            <a:extLst>
              <a:ext uri="{FF2B5EF4-FFF2-40B4-BE49-F238E27FC236}">
                <a16:creationId xmlns:a16="http://schemas.microsoft.com/office/drawing/2014/main" id="{45F6FE68-0743-BC11-E153-1E43D0F7D364}"/>
              </a:ext>
            </a:extLst>
          </p:cNvPr>
          <p:cNvSpPr/>
          <p:nvPr/>
        </p:nvSpPr>
        <p:spPr>
          <a:xfrm>
            <a:off x="1990971" y="2958766"/>
            <a:ext cx="414780" cy="192454"/>
          </a:xfrm>
          <a:prstGeom prst="downArrow">
            <a:avLst/>
          </a:prstGeom>
          <a:solidFill>
            <a:schemeClr val="tx1">
              <a:lumMod val="50000"/>
              <a:lumOff val="5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下 9">
            <a:extLst>
              <a:ext uri="{FF2B5EF4-FFF2-40B4-BE49-F238E27FC236}">
                <a16:creationId xmlns:a16="http://schemas.microsoft.com/office/drawing/2014/main" id="{E07E2286-6622-CE7E-E3F8-194B181AEAAC}"/>
              </a:ext>
            </a:extLst>
          </p:cNvPr>
          <p:cNvSpPr/>
          <p:nvPr/>
        </p:nvSpPr>
        <p:spPr>
          <a:xfrm>
            <a:off x="1990972" y="4548217"/>
            <a:ext cx="414780" cy="192454"/>
          </a:xfrm>
          <a:prstGeom prst="downArrow">
            <a:avLst/>
          </a:prstGeom>
          <a:solidFill>
            <a:schemeClr val="tx1">
              <a:lumMod val="50000"/>
              <a:lumOff val="5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グラフィックス 10" descr="山形の矢印 単色塗りつぶし">
            <a:extLst>
              <a:ext uri="{FF2B5EF4-FFF2-40B4-BE49-F238E27FC236}">
                <a16:creationId xmlns:a16="http://schemas.microsoft.com/office/drawing/2014/main" id="{3E9F9C1B-F956-3352-3B3A-013D7F8A4DF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663430" y="3059543"/>
            <a:ext cx="716437" cy="716437"/>
          </a:xfrm>
          <a:prstGeom prst="rect">
            <a:avLst/>
          </a:prstGeom>
        </p:spPr>
      </p:pic>
      <p:sp>
        <p:nvSpPr>
          <p:cNvPr id="13" name="四角形: 角を丸くする 12">
            <a:extLst>
              <a:ext uri="{FF2B5EF4-FFF2-40B4-BE49-F238E27FC236}">
                <a16:creationId xmlns:a16="http://schemas.microsoft.com/office/drawing/2014/main" id="{C6C0EABA-2045-CB62-F81D-AB04F04FC3E1}"/>
              </a:ext>
            </a:extLst>
          </p:cNvPr>
          <p:cNvSpPr/>
          <p:nvPr/>
        </p:nvSpPr>
        <p:spPr>
          <a:xfrm>
            <a:off x="648137" y="2009180"/>
            <a:ext cx="3198591" cy="365125"/>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u="sng" dirty="0">
                <a:solidFill>
                  <a:schemeClr val="tx1"/>
                </a:solidFill>
                <a:latin typeface="メイリオ" panose="020B0604030504040204" pitchFamily="50" charset="-128"/>
                <a:ea typeface="メイリオ" panose="020B0604030504040204" pitchFamily="50" charset="-128"/>
              </a:rPr>
              <a:t>大学全体レベル</a:t>
            </a:r>
            <a:r>
              <a:rPr kumimoji="1" lang="ja-JP" altLang="en-US" sz="2000" dirty="0">
                <a:solidFill>
                  <a:schemeClr val="tx1"/>
                </a:solidFill>
                <a:latin typeface="メイリオ" panose="020B0604030504040204" pitchFamily="50" charset="-128"/>
                <a:ea typeface="メイリオ" panose="020B0604030504040204" pitchFamily="50" charset="-128"/>
              </a:rPr>
              <a:t>での対応</a:t>
            </a:r>
          </a:p>
        </p:txBody>
      </p:sp>
      <p:sp>
        <p:nvSpPr>
          <p:cNvPr id="17" name="四角形: 角を丸くする 16">
            <a:extLst>
              <a:ext uri="{FF2B5EF4-FFF2-40B4-BE49-F238E27FC236}">
                <a16:creationId xmlns:a16="http://schemas.microsoft.com/office/drawing/2014/main" id="{2652FB4A-858C-2146-85D4-66461A79FFE0}"/>
              </a:ext>
            </a:extLst>
          </p:cNvPr>
          <p:cNvSpPr/>
          <p:nvPr/>
        </p:nvSpPr>
        <p:spPr>
          <a:xfrm>
            <a:off x="4979453" y="2009180"/>
            <a:ext cx="2676262" cy="365125"/>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u="sng" dirty="0">
                <a:solidFill>
                  <a:schemeClr val="tx1"/>
                </a:solidFill>
                <a:latin typeface="メイリオ" panose="020B0604030504040204" pitchFamily="50" charset="-128"/>
                <a:ea typeface="メイリオ" panose="020B0604030504040204" pitchFamily="50" charset="-128"/>
              </a:rPr>
              <a:t>部局レベル</a:t>
            </a:r>
            <a:r>
              <a:rPr kumimoji="1" lang="ja-JP" altLang="en-US" sz="2000" dirty="0">
                <a:solidFill>
                  <a:schemeClr val="tx1"/>
                </a:solidFill>
                <a:latin typeface="メイリオ" panose="020B0604030504040204" pitchFamily="50" charset="-128"/>
                <a:ea typeface="メイリオ" panose="020B0604030504040204" pitchFamily="50" charset="-128"/>
              </a:rPr>
              <a:t>での対応</a:t>
            </a:r>
          </a:p>
        </p:txBody>
      </p:sp>
      <p:sp>
        <p:nvSpPr>
          <p:cNvPr id="19" name="四角形: 角を丸くする 18">
            <a:extLst>
              <a:ext uri="{FF2B5EF4-FFF2-40B4-BE49-F238E27FC236}">
                <a16:creationId xmlns:a16="http://schemas.microsoft.com/office/drawing/2014/main" id="{BD223F74-1681-EF1D-6322-8FD8103011FB}"/>
              </a:ext>
            </a:extLst>
          </p:cNvPr>
          <p:cNvSpPr/>
          <p:nvPr/>
        </p:nvSpPr>
        <p:spPr>
          <a:xfrm>
            <a:off x="4979453" y="2522362"/>
            <a:ext cx="2676262" cy="720675"/>
          </a:xfrm>
          <a:prstGeom prst="roundRect">
            <a:avLst/>
          </a:prstGeom>
          <a:solidFill>
            <a:srgbClr val="0487BA"/>
          </a:solidFill>
          <a:ln>
            <a:solidFill>
              <a:srgbClr val="0487B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メイリオ" panose="020B0604030504040204" pitchFamily="50" charset="-128"/>
                <a:ea typeface="メイリオ" panose="020B0604030504040204" pitchFamily="50" charset="-128"/>
              </a:rPr>
              <a:t>被害者への継続的なアフターフォロー</a:t>
            </a:r>
          </a:p>
        </p:txBody>
      </p:sp>
      <p:sp>
        <p:nvSpPr>
          <p:cNvPr id="21" name="四角形: 角を丸くする 20">
            <a:extLst>
              <a:ext uri="{FF2B5EF4-FFF2-40B4-BE49-F238E27FC236}">
                <a16:creationId xmlns:a16="http://schemas.microsoft.com/office/drawing/2014/main" id="{1F933ED0-1D5F-47C2-4410-868BF1204252}"/>
              </a:ext>
            </a:extLst>
          </p:cNvPr>
          <p:cNvSpPr/>
          <p:nvPr/>
        </p:nvSpPr>
        <p:spPr>
          <a:xfrm>
            <a:off x="3196802" y="2859594"/>
            <a:ext cx="1649692" cy="365125"/>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事案クローズ後</a:t>
            </a:r>
          </a:p>
        </p:txBody>
      </p:sp>
      <p:sp>
        <p:nvSpPr>
          <p:cNvPr id="22" name="テキスト ボックス 21">
            <a:extLst>
              <a:ext uri="{FF2B5EF4-FFF2-40B4-BE49-F238E27FC236}">
                <a16:creationId xmlns:a16="http://schemas.microsoft.com/office/drawing/2014/main" id="{1D3BE4F8-0AF2-FB57-E096-674443073173}"/>
              </a:ext>
            </a:extLst>
          </p:cNvPr>
          <p:cNvSpPr txBox="1"/>
          <p:nvPr/>
        </p:nvSpPr>
        <p:spPr>
          <a:xfrm>
            <a:off x="4432956" y="3317493"/>
            <a:ext cx="7193696" cy="1015663"/>
          </a:xfrm>
          <a:prstGeom prst="rect">
            <a:avLst/>
          </a:prstGeom>
          <a:noFill/>
        </p:spPr>
        <p:txBody>
          <a:bodyPr wrap="square">
            <a:spAutoFit/>
          </a:bodyPr>
          <a:lstStyle/>
          <a:p>
            <a:pPr marL="342900" indent="-342900">
              <a:buClr>
                <a:srgbClr val="0487BA"/>
              </a:buClr>
              <a:buFont typeface="メイリオ" panose="020B0604030504040204" pitchFamily="50" charset="-128"/>
              <a:buChar char="╺"/>
            </a:pPr>
            <a:r>
              <a:rPr kumimoji="1" lang="ja-JP" altLang="en-US" sz="2000" dirty="0">
                <a:solidFill>
                  <a:schemeClr val="tx1"/>
                </a:solidFill>
                <a:latin typeface="メイリオ" panose="020B0604030504040204" pitchFamily="50" charset="-128"/>
                <a:ea typeface="メイリオ" panose="020B0604030504040204" pitchFamily="50" charset="-128"/>
              </a:rPr>
              <a:t>部局内で担当者を決めて対応する。</a:t>
            </a:r>
            <a:endParaRPr kumimoji="1" lang="en-US" altLang="ja-JP" sz="2000" dirty="0">
              <a:solidFill>
                <a:schemeClr val="tx1"/>
              </a:solidFill>
              <a:latin typeface="メイリオ" panose="020B0604030504040204" pitchFamily="50" charset="-128"/>
              <a:ea typeface="メイリオ" panose="020B0604030504040204" pitchFamily="50" charset="-128"/>
            </a:endParaRPr>
          </a:p>
          <a:p>
            <a:pPr marL="342900" indent="-342900">
              <a:buClr>
                <a:srgbClr val="0487BA"/>
              </a:buClr>
              <a:buFont typeface="メイリオ" panose="020B0604030504040204" pitchFamily="50" charset="-128"/>
              <a:buChar char="╺"/>
            </a:pPr>
            <a:r>
              <a:rPr kumimoji="1" lang="ja-JP" altLang="en-US" sz="2000" dirty="0">
                <a:solidFill>
                  <a:schemeClr val="tx1"/>
                </a:solidFill>
                <a:latin typeface="メイリオ" panose="020B0604030504040204" pitchFamily="50" charset="-128"/>
                <a:ea typeface="メイリオ" panose="020B0604030504040204" pitchFamily="50" charset="-128"/>
              </a:rPr>
              <a:t>場合によっては専門家（心理カウンセラーなど）を入れる。</a:t>
            </a:r>
            <a:endParaRPr kumimoji="1" lang="en-US" altLang="ja-JP" sz="2000" dirty="0">
              <a:solidFill>
                <a:schemeClr val="tx1"/>
              </a:solidFill>
              <a:latin typeface="メイリオ" panose="020B0604030504040204" pitchFamily="50" charset="-128"/>
              <a:ea typeface="メイリオ" panose="020B0604030504040204" pitchFamily="50" charset="-128"/>
            </a:endParaRPr>
          </a:p>
          <a:p>
            <a:pPr marL="342900" indent="-342900">
              <a:buClr>
                <a:srgbClr val="0487BA"/>
              </a:buClr>
              <a:buFont typeface="メイリオ" panose="020B0604030504040204" pitchFamily="50" charset="-128"/>
              <a:buChar char="╺"/>
            </a:pPr>
            <a:r>
              <a:rPr lang="ja-JP" altLang="en-US" sz="2000" dirty="0">
                <a:latin typeface="メイリオ" panose="020B0604030504040204" pitchFamily="50" charset="-128"/>
                <a:ea typeface="メイリオ" panose="020B0604030504040204" pitchFamily="50" charset="-128"/>
              </a:rPr>
              <a:t>担当者から部局内でどのように共有するか。</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cxnSp>
        <p:nvCxnSpPr>
          <p:cNvPr id="24" name="直線コネクタ 23">
            <a:extLst>
              <a:ext uri="{FF2B5EF4-FFF2-40B4-BE49-F238E27FC236}">
                <a16:creationId xmlns:a16="http://schemas.microsoft.com/office/drawing/2014/main" id="{AFD82672-BF02-ADE4-4D9A-A60EF4313CE4}"/>
              </a:ext>
            </a:extLst>
          </p:cNvPr>
          <p:cNvCxnSpPr>
            <a:cxnSpLocks/>
          </p:cNvCxnSpPr>
          <p:nvPr/>
        </p:nvCxnSpPr>
        <p:spPr>
          <a:xfrm>
            <a:off x="3417194" y="6078202"/>
            <a:ext cx="473099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2" name="スライド番号プレースホルダー 11">
            <a:extLst>
              <a:ext uri="{FF2B5EF4-FFF2-40B4-BE49-F238E27FC236}">
                <a16:creationId xmlns:a16="http://schemas.microsoft.com/office/drawing/2014/main" id="{6E513624-06B0-5FB4-B113-E26055C9DF26}"/>
              </a:ext>
            </a:extLst>
          </p:cNvPr>
          <p:cNvSpPr>
            <a:spLocks noGrp="1"/>
          </p:cNvSpPr>
          <p:nvPr>
            <p:ph type="sldNum" sz="quarter" idx="12"/>
          </p:nvPr>
        </p:nvSpPr>
        <p:spPr/>
        <p:txBody>
          <a:bodyPr/>
          <a:lstStyle/>
          <a:p>
            <a:fld id="{17A04E83-AE5F-445A-B2D7-EBB1D891384E}" type="slidenum">
              <a:rPr lang="ja-JP" altLang="en-US" smtClean="0"/>
              <a:pPr/>
              <a:t>23</a:t>
            </a:fld>
            <a:endParaRPr lang="ja-JP" altLang="en-US"/>
          </a:p>
        </p:txBody>
      </p:sp>
      <p:sp>
        <p:nvSpPr>
          <p:cNvPr id="2" name="テキスト ボックス 1">
            <a:extLst>
              <a:ext uri="{FF2B5EF4-FFF2-40B4-BE49-F238E27FC236}">
                <a16:creationId xmlns:a16="http://schemas.microsoft.com/office/drawing/2014/main" id="{D514FBA8-33BF-418C-FC8F-AB0EDB3B5D15}"/>
              </a:ext>
            </a:extLst>
          </p:cNvPr>
          <p:cNvSpPr txBox="1"/>
          <p:nvPr/>
        </p:nvSpPr>
        <p:spPr>
          <a:xfrm>
            <a:off x="975925" y="168987"/>
            <a:ext cx="287080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b="1" dirty="0">
                <a:solidFill>
                  <a:prstClr val="black"/>
                </a:solidFill>
                <a:latin typeface="Meiryo UI" panose="020B0604030504040204" pitchFamily="50" charset="-128"/>
                <a:ea typeface="Meiryo UI" panose="020B0604030504040204" pitchFamily="50" charset="-128"/>
              </a:rPr>
              <a:t>3</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事案が発生した場合に</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dirty="0">
                <a:solidFill>
                  <a:prstClr val="black"/>
                </a:solidFill>
                <a:latin typeface="Meiryo UI" panose="020B0604030504040204" pitchFamily="50" charset="-128"/>
                <a:ea typeface="Meiryo UI" panose="020B0604030504040204" pitchFamily="50" charset="-128"/>
              </a:rPr>
              <a:t>　　</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意識してほしいこと</a:t>
            </a:r>
          </a:p>
        </p:txBody>
      </p:sp>
      <p:sp>
        <p:nvSpPr>
          <p:cNvPr id="3" name="四角形: 角を丸くする 2">
            <a:extLst>
              <a:ext uri="{FF2B5EF4-FFF2-40B4-BE49-F238E27FC236}">
                <a16:creationId xmlns:a16="http://schemas.microsoft.com/office/drawing/2014/main" id="{630A957F-18E5-1B63-661E-190AC5AE52D3}"/>
              </a:ext>
            </a:extLst>
          </p:cNvPr>
          <p:cNvSpPr/>
          <p:nvPr/>
        </p:nvSpPr>
        <p:spPr>
          <a:xfrm>
            <a:off x="1318883" y="3199590"/>
            <a:ext cx="1758958" cy="490194"/>
          </a:xfrm>
          <a:prstGeom prst="roundRect">
            <a:avLst/>
          </a:prstGeom>
          <a:solidFill>
            <a:srgbClr val="0487BA"/>
          </a:solidFill>
          <a:ln>
            <a:solidFill>
              <a:srgbClr val="0487B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メイリオ" panose="020B0604030504040204" pitchFamily="50" charset="-128"/>
                <a:ea typeface="メイリオ" panose="020B0604030504040204" pitchFamily="50" charset="-128"/>
              </a:rPr>
              <a:t>調整</a:t>
            </a:r>
          </a:p>
        </p:txBody>
      </p:sp>
      <p:sp>
        <p:nvSpPr>
          <p:cNvPr id="16" name="矢印: 下 15">
            <a:extLst>
              <a:ext uri="{FF2B5EF4-FFF2-40B4-BE49-F238E27FC236}">
                <a16:creationId xmlns:a16="http://schemas.microsoft.com/office/drawing/2014/main" id="{2AC1FC66-64C7-C2AD-E10C-F1FB86DD8BC3}"/>
              </a:ext>
            </a:extLst>
          </p:cNvPr>
          <p:cNvSpPr/>
          <p:nvPr/>
        </p:nvSpPr>
        <p:spPr>
          <a:xfrm>
            <a:off x="1990971" y="3746344"/>
            <a:ext cx="414780" cy="192454"/>
          </a:xfrm>
          <a:prstGeom prst="downArrow">
            <a:avLst/>
          </a:prstGeom>
          <a:solidFill>
            <a:schemeClr val="tx1">
              <a:lumMod val="50000"/>
              <a:lumOff val="5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5218EC50-C76C-1FB9-F7A8-407B21FD2B34}"/>
              </a:ext>
            </a:extLst>
          </p:cNvPr>
          <p:cNvSpPr txBox="1"/>
          <p:nvPr/>
        </p:nvSpPr>
        <p:spPr>
          <a:xfrm>
            <a:off x="3419166" y="5801435"/>
            <a:ext cx="709721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事案がクローズした後の対応方法</a:t>
            </a:r>
            <a:r>
              <a:rPr kumimoji="1" lang="ja-JP" altLang="en-US"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について</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も</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
                <a:srgbClr val="0487BA"/>
              </a:buClr>
              <a:buSzTx/>
              <a:buFontTx/>
              <a:buNone/>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決めるようにしましょう。</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741305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14A46-CB83-D1F1-70E8-B5E3F45845A0}"/>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1F03F02-A8B2-2DC6-3A82-6F6D9487CCBB}"/>
              </a:ext>
            </a:extLst>
          </p:cNvPr>
          <p:cNvSpPr txBox="1"/>
          <p:nvPr/>
        </p:nvSpPr>
        <p:spPr>
          <a:xfrm>
            <a:off x="1330037" y="187923"/>
            <a:ext cx="2327564" cy="584775"/>
          </a:xfrm>
          <a:prstGeom prst="rect">
            <a:avLst/>
          </a:prstGeom>
          <a:noFill/>
        </p:spPr>
        <p:txBody>
          <a:bodyPr wrap="square" rtlCol="0">
            <a:spAutoFit/>
          </a:bodyPr>
          <a:lstStyle/>
          <a:p>
            <a:r>
              <a:rPr kumimoji="1" lang="ja-JP" altLang="en-US" sz="3200" b="1" dirty="0">
                <a:latin typeface="Meiryo UI" panose="020B0604030504040204" pitchFamily="50" charset="-128"/>
                <a:ea typeface="Meiryo UI" panose="020B0604030504040204" pitchFamily="50" charset="-128"/>
              </a:rPr>
              <a:t>参考文献</a:t>
            </a:r>
          </a:p>
        </p:txBody>
      </p:sp>
      <p:graphicFrame>
        <p:nvGraphicFramePr>
          <p:cNvPr id="4" name="表 3">
            <a:extLst>
              <a:ext uri="{FF2B5EF4-FFF2-40B4-BE49-F238E27FC236}">
                <a16:creationId xmlns:a16="http://schemas.microsoft.com/office/drawing/2014/main" id="{C5E12725-FB23-E47E-F57F-512FBD93DCB6}"/>
              </a:ext>
            </a:extLst>
          </p:cNvPr>
          <p:cNvGraphicFramePr>
            <a:graphicFrameLocks noGrp="1"/>
          </p:cNvGraphicFramePr>
          <p:nvPr>
            <p:extLst>
              <p:ext uri="{D42A27DB-BD31-4B8C-83A1-F6EECF244321}">
                <p14:modId xmlns:p14="http://schemas.microsoft.com/office/powerpoint/2010/main" val="1102011281"/>
              </p:ext>
            </p:extLst>
          </p:nvPr>
        </p:nvGraphicFramePr>
        <p:xfrm>
          <a:off x="387927" y="1195994"/>
          <a:ext cx="11416145" cy="2484120"/>
        </p:xfrm>
        <a:graphic>
          <a:graphicData uri="http://schemas.openxmlformats.org/drawingml/2006/table">
            <a:tbl>
              <a:tblPr firstRow="1" bandRow="1">
                <a:tableStyleId>{0E3FDE45-AF77-4B5C-9715-49D594BDF05E}</a:tableStyleId>
              </a:tblPr>
              <a:tblGrid>
                <a:gridCol w="375766">
                  <a:extLst>
                    <a:ext uri="{9D8B030D-6E8A-4147-A177-3AD203B41FA5}">
                      <a16:colId xmlns:a16="http://schemas.microsoft.com/office/drawing/2014/main" val="2375617373"/>
                    </a:ext>
                  </a:extLst>
                </a:gridCol>
                <a:gridCol w="11040379">
                  <a:extLst>
                    <a:ext uri="{9D8B030D-6E8A-4147-A177-3AD203B41FA5}">
                      <a16:colId xmlns:a16="http://schemas.microsoft.com/office/drawing/2014/main" val="908845966"/>
                    </a:ext>
                  </a:extLst>
                </a:gridCol>
              </a:tblGrid>
              <a:tr h="370840">
                <a:tc>
                  <a:txBody>
                    <a:bodyPr/>
                    <a:lstStyle/>
                    <a:p>
                      <a:pPr algn="ctr"/>
                      <a:r>
                        <a:rPr kumimoji="1" lang="en-US" altLang="ja-JP" sz="1200" b="0" dirty="0">
                          <a:latin typeface="メイリオ" panose="020B0604030504040204" pitchFamily="50" charset="-128"/>
                          <a:ea typeface="メイリオ" panose="020B0604030504040204" pitchFamily="50" charset="-128"/>
                        </a:rPr>
                        <a:t>1</a:t>
                      </a:r>
                    </a:p>
                  </a:txBody>
                  <a:tcPr anchor="ctr">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弁護士法人飛翔法律事務所編</a:t>
                      </a:r>
                      <a:r>
                        <a:rPr lang="en-US" altLang="ja-JP" sz="1200" b="0" dirty="0">
                          <a:latin typeface="メイリオ" panose="020B0604030504040204" pitchFamily="50" charset="-128"/>
                          <a:ea typeface="メイリオ" panose="020B0604030504040204" pitchFamily="50" charset="-128"/>
                        </a:rPr>
                        <a:t>, 『</a:t>
                      </a:r>
                      <a:r>
                        <a:rPr lang="ja-JP" altLang="en-US" sz="1200" b="0" dirty="0">
                          <a:latin typeface="メイリオ" panose="020B0604030504040204" pitchFamily="50" charset="-128"/>
                          <a:ea typeface="メイリオ" panose="020B0604030504040204" pitchFamily="50" charset="-128"/>
                        </a:rPr>
                        <a:t>キャンパスハラスメント対策ハンドブック　第</a:t>
                      </a:r>
                      <a:r>
                        <a:rPr lang="en-US" altLang="ja-JP" sz="1200" b="0" dirty="0">
                          <a:latin typeface="メイリオ" panose="020B0604030504040204" pitchFamily="50" charset="-128"/>
                          <a:ea typeface="メイリオ" panose="020B0604030504040204" pitchFamily="50" charset="-128"/>
                        </a:rPr>
                        <a:t>2</a:t>
                      </a:r>
                      <a:r>
                        <a:rPr lang="ja-JP" altLang="en-US" sz="1200" b="0" dirty="0">
                          <a:latin typeface="メイリオ" panose="020B0604030504040204" pitchFamily="50" charset="-128"/>
                          <a:ea typeface="メイリオ" panose="020B0604030504040204" pitchFamily="50" charset="-128"/>
                        </a:rPr>
                        <a:t>版</a:t>
                      </a:r>
                      <a:r>
                        <a:rPr lang="en-US" altLang="ja-JP" sz="1200" b="0" dirty="0">
                          <a:latin typeface="メイリオ" panose="020B0604030504040204" pitchFamily="50" charset="-128"/>
                          <a:ea typeface="メイリオ" panose="020B0604030504040204" pitchFamily="50" charset="-128"/>
                        </a:rPr>
                        <a:t>』, </a:t>
                      </a:r>
                      <a:r>
                        <a:rPr lang="ja-JP" altLang="en-US" sz="1200" b="0" dirty="0">
                          <a:latin typeface="メイリオ" panose="020B0604030504040204" pitchFamily="50" charset="-128"/>
                          <a:ea typeface="メイリオ" panose="020B0604030504040204" pitchFamily="50" charset="-128"/>
                        </a:rPr>
                        <a:t>経済産業調査会</a:t>
                      </a:r>
                      <a:r>
                        <a:rPr lang="en-US" altLang="ja-JP" sz="1200" b="0" dirty="0">
                          <a:latin typeface="メイリオ" panose="020B0604030504040204" pitchFamily="50" charset="-128"/>
                          <a:ea typeface="メイリオ" panose="020B0604030504040204" pitchFamily="50" charset="-128"/>
                        </a:rPr>
                        <a:t>, 2018</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75253675"/>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2</a:t>
                      </a:r>
                      <a:endParaRPr kumimoji="1" lang="ja-JP" altLang="en-US" sz="1200" b="0" dirty="0">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北仲千里・横山美栄子著</a:t>
                      </a:r>
                      <a:r>
                        <a:rPr lang="en-US" altLang="ja-JP" sz="1200" b="0" dirty="0">
                          <a:latin typeface="メイリオ" panose="020B0604030504040204" pitchFamily="50" charset="-128"/>
                          <a:ea typeface="メイリオ" panose="020B0604030504040204" pitchFamily="50" charset="-128"/>
                        </a:rPr>
                        <a:t>, 『</a:t>
                      </a:r>
                      <a:r>
                        <a:rPr lang="ja-JP" altLang="en-US" sz="1200" b="0" dirty="0">
                          <a:latin typeface="メイリオ" panose="020B0604030504040204" pitchFamily="50" charset="-128"/>
                          <a:ea typeface="メイリオ" panose="020B0604030504040204" pitchFamily="50" charset="-128"/>
                        </a:rPr>
                        <a:t>アカデミック・ハラスメントの解決　大学の常識を問い直す</a:t>
                      </a:r>
                      <a:r>
                        <a:rPr lang="en-US" altLang="ja-JP" sz="1200" b="0" dirty="0">
                          <a:latin typeface="メイリオ" panose="020B0604030504040204" pitchFamily="50" charset="-128"/>
                          <a:ea typeface="メイリオ" panose="020B0604030504040204" pitchFamily="50" charset="-128"/>
                        </a:rPr>
                        <a:t>』, </a:t>
                      </a:r>
                      <a:r>
                        <a:rPr lang="ja-JP" altLang="en-US" sz="1200" b="0" dirty="0">
                          <a:latin typeface="メイリオ" panose="020B0604030504040204" pitchFamily="50" charset="-128"/>
                          <a:ea typeface="メイリオ" panose="020B0604030504040204" pitchFamily="50" charset="-128"/>
                        </a:rPr>
                        <a:t>寿郎社</a:t>
                      </a:r>
                      <a:r>
                        <a:rPr lang="en-US" altLang="ja-JP" sz="1200" b="0" dirty="0">
                          <a:latin typeface="メイリオ" panose="020B0604030504040204" pitchFamily="50" charset="-128"/>
                          <a:ea typeface="メイリオ" panose="020B0604030504040204" pitchFamily="50" charset="-128"/>
                        </a:rPr>
                        <a:t>, 2017</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88540536"/>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3</a:t>
                      </a:r>
                      <a:endParaRPr kumimoji="1" lang="ja-JP" altLang="en-US" sz="1200"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総務省消防庁「ハラスメントのない職場の実現をめざして　相談担当者のためのテキスト」</a:t>
                      </a:r>
                      <a:r>
                        <a:rPr lang="en-US" altLang="ja-JP" sz="1200" b="0" dirty="0">
                          <a:latin typeface="メイリオ" panose="020B0604030504040204" pitchFamily="50" charset="-128"/>
                          <a:ea typeface="メイリオ" panose="020B0604030504040204" pitchFamily="50" charset="-128"/>
                        </a:rPr>
                        <a:t>.https://www.fdma.go.jp/mission/enrichment/harassment/item/harassment001_05_text_soudan.pdf , 2024</a:t>
                      </a:r>
                      <a:r>
                        <a:rPr lang="ja-JP" altLang="en-US" sz="1200" b="0" dirty="0">
                          <a:latin typeface="メイリオ" panose="020B0604030504040204" pitchFamily="50" charset="-128"/>
                          <a:ea typeface="メイリオ" panose="020B0604030504040204" pitchFamily="50" charset="-128"/>
                        </a:rPr>
                        <a:t>年</a:t>
                      </a:r>
                      <a:r>
                        <a:rPr lang="en-US" altLang="ja-JP" sz="1200" b="0" dirty="0">
                          <a:latin typeface="メイリオ" panose="020B0604030504040204" pitchFamily="50" charset="-128"/>
                          <a:ea typeface="メイリオ" panose="020B0604030504040204" pitchFamily="50" charset="-128"/>
                        </a:rPr>
                        <a:t>11</a:t>
                      </a:r>
                      <a:r>
                        <a:rPr lang="ja-JP" altLang="en-US" sz="1200" b="0" dirty="0">
                          <a:latin typeface="メイリオ" panose="020B0604030504040204" pitchFamily="50" charset="-128"/>
                          <a:ea typeface="メイリオ" panose="020B0604030504040204" pitchFamily="50" charset="-128"/>
                        </a:rPr>
                        <a:t>月</a:t>
                      </a:r>
                      <a:r>
                        <a:rPr lang="en-US" altLang="ja-JP" sz="1200" b="0" dirty="0">
                          <a:latin typeface="メイリオ" panose="020B0604030504040204" pitchFamily="50" charset="-128"/>
                          <a:ea typeface="メイリオ" panose="020B0604030504040204" pitchFamily="50" charset="-128"/>
                        </a:rPr>
                        <a:t>29</a:t>
                      </a:r>
                      <a:r>
                        <a:rPr lang="ja-JP" altLang="en-US" sz="1200" b="0" dirty="0">
                          <a:latin typeface="メイリオ" panose="020B0604030504040204" pitchFamily="50" charset="-128"/>
                          <a:ea typeface="メイリオ" panose="020B0604030504040204" pitchFamily="50" charset="-128"/>
                        </a:rPr>
                        <a:t>日閲覧</a:t>
                      </a:r>
                    </a:p>
                  </a:txBody>
                  <a:tcPr anchor="ctr"/>
                </a:tc>
                <a:extLst>
                  <a:ext uri="{0D108BD9-81ED-4DB2-BD59-A6C34878D82A}">
                    <a16:rowId xmlns:a16="http://schemas.microsoft.com/office/drawing/2014/main" val="385255104"/>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4</a:t>
                      </a:r>
                      <a:endParaRPr kumimoji="1" lang="ja-JP" altLang="en-US" sz="1200"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国立大学法人山形大学</a:t>
                      </a:r>
                      <a:r>
                        <a:rPr lang="en-US" altLang="ja-JP" sz="1200" b="0" dirty="0">
                          <a:latin typeface="メイリオ" panose="020B0604030504040204" pitchFamily="50" charset="-128"/>
                          <a:ea typeface="メイリオ" panose="020B0604030504040204" pitchFamily="50" charset="-128"/>
                        </a:rPr>
                        <a:t>.</a:t>
                      </a:r>
                      <a:r>
                        <a:rPr lang="ja-JP" altLang="en-US" sz="1200" b="0" dirty="0">
                          <a:latin typeface="メイリオ" panose="020B0604030504040204" pitchFamily="50" charset="-128"/>
                          <a:ea typeface="メイリオ" panose="020B0604030504040204" pitchFamily="50" charset="-128"/>
                        </a:rPr>
                        <a:t>山形大学キャンパス・ハラスメント相談員マニュアル</a:t>
                      </a:r>
                      <a:r>
                        <a:rPr lang="en-US" altLang="ja-JP" sz="1200" b="0" dirty="0">
                          <a:latin typeface="メイリオ" panose="020B0604030504040204" pitchFamily="50" charset="-128"/>
                          <a:ea typeface="メイリオ" panose="020B0604030504040204" pitchFamily="50" charset="-128"/>
                        </a:rPr>
                        <a:t>. https://www.yamagata-u.ac.jp/jp/files/1414/9552/3268/ch_manual.pdf , 2024</a:t>
                      </a:r>
                      <a:r>
                        <a:rPr lang="ja-JP" altLang="en-US" sz="1200" b="0" dirty="0">
                          <a:latin typeface="メイリオ" panose="020B0604030504040204" pitchFamily="50" charset="-128"/>
                          <a:ea typeface="メイリオ" panose="020B0604030504040204" pitchFamily="50" charset="-128"/>
                        </a:rPr>
                        <a:t>年</a:t>
                      </a:r>
                      <a:r>
                        <a:rPr lang="en-US" altLang="ja-JP" sz="1200" b="0" dirty="0">
                          <a:latin typeface="メイリオ" panose="020B0604030504040204" pitchFamily="50" charset="-128"/>
                          <a:ea typeface="メイリオ" panose="020B0604030504040204" pitchFamily="50" charset="-128"/>
                        </a:rPr>
                        <a:t>11</a:t>
                      </a:r>
                      <a:r>
                        <a:rPr lang="ja-JP" altLang="en-US" sz="1200" b="0" dirty="0">
                          <a:latin typeface="メイリオ" panose="020B0604030504040204" pitchFamily="50" charset="-128"/>
                          <a:ea typeface="メイリオ" panose="020B0604030504040204" pitchFamily="50" charset="-128"/>
                        </a:rPr>
                        <a:t>月</a:t>
                      </a:r>
                      <a:r>
                        <a:rPr lang="en-US" altLang="ja-JP" sz="1200" b="0" dirty="0">
                          <a:latin typeface="メイリオ" panose="020B0604030504040204" pitchFamily="50" charset="-128"/>
                          <a:ea typeface="メイリオ" panose="020B0604030504040204" pitchFamily="50" charset="-128"/>
                        </a:rPr>
                        <a:t>29</a:t>
                      </a:r>
                      <a:r>
                        <a:rPr lang="ja-JP" altLang="en-US" sz="1200" b="0" dirty="0">
                          <a:latin typeface="メイリオ" panose="020B0604030504040204" pitchFamily="50" charset="-128"/>
                          <a:ea typeface="メイリオ" panose="020B0604030504040204" pitchFamily="50" charset="-128"/>
                        </a:rPr>
                        <a:t>日閲覧</a:t>
                      </a:r>
                    </a:p>
                  </a:txBody>
                  <a:tcPr anchor="ctr"/>
                </a:tc>
                <a:extLst>
                  <a:ext uri="{0D108BD9-81ED-4DB2-BD59-A6C34878D82A}">
                    <a16:rowId xmlns:a16="http://schemas.microsoft.com/office/drawing/2014/main" val="776693146"/>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5</a:t>
                      </a:r>
                      <a:endParaRPr kumimoji="1" lang="ja-JP" altLang="en-US" sz="1200"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表現の現場調査団「「表現の現場」ハラスメント⽩書 </a:t>
                      </a:r>
                      <a:r>
                        <a:rPr lang="en-US" altLang="ja-JP" sz="1200" b="0" dirty="0">
                          <a:latin typeface="メイリオ" panose="020B0604030504040204" pitchFamily="50" charset="-128"/>
                          <a:ea typeface="メイリオ" panose="020B0604030504040204" pitchFamily="50" charset="-128"/>
                        </a:rPr>
                        <a:t>2021</a:t>
                      </a:r>
                      <a:r>
                        <a:rPr lang="ja-JP" altLang="en-US" sz="1200" b="0" dirty="0">
                          <a:latin typeface="メイリオ" panose="020B0604030504040204" pitchFamily="50" charset="-128"/>
                          <a:ea typeface="メイリオ" panose="020B0604030504040204" pitchFamily="50" charset="-128"/>
                        </a:rPr>
                        <a:t>」</a:t>
                      </a:r>
                      <a:r>
                        <a:rPr lang="en-US" altLang="ja-JP" sz="1200" b="0" dirty="0">
                          <a:latin typeface="メイリオ" panose="020B0604030504040204" pitchFamily="50" charset="-128"/>
                          <a:ea typeface="メイリオ" panose="020B0604030504040204" pitchFamily="50" charset="-128"/>
                        </a:rPr>
                        <a:t>.https://www.hyogen-genba.com/_files/ugd/c3e77a_15219b300d174ba28d9c25570b25bf96.pdf , 2024</a:t>
                      </a:r>
                      <a:r>
                        <a:rPr lang="ja-JP" altLang="en-US" sz="1200" b="0" dirty="0">
                          <a:latin typeface="メイリオ" panose="020B0604030504040204" pitchFamily="50" charset="-128"/>
                          <a:ea typeface="メイリオ" panose="020B0604030504040204" pitchFamily="50" charset="-128"/>
                        </a:rPr>
                        <a:t>年</a:t>
                      </a:r>
                      <a:r>
                        <a:rPr lang="en-US" altLang="ja-JP" sz="1200" b="0" dirty="0">
                          <a:latin typeface="メイリオ" panose="020B0604030504040204" pitchFamily="50" charset="-128"/>
                          <a:ea typeface="メイリオ" panose="020B0604030504040204" pitchFamily="50" charset="-128"/>
                        </a:rPr>
                        <a:t>11</a:t>
                      </a:r>
                      <a:r>
                        <a:rPr lang="ja-JP" altLang="en-US" sz="1200" b="0" dirty="0">
                          <a:latin typeface="メイリオ" panose="020B0604030504040204" pitchFamily="50" charset="-128"/>
                          <a:ea typeface="メイリオ" panose="020B0604030504040204" pitchFamily="50" charset="-128"/>
                        </a:rPr>
                        <a:t>月</a:t>
                      </a:r>
                      <a:r>
                        <a:rPr lang="en-US" altLang="ja-JP" sz="1200" b="0" dirty="0">
                          <a:latin typeface="メイリオ" panose="020B0604030504040204" pitchFamily="50" charset="-128"/>
                          <a:ea typeface="メイリオ" panose="020B0604030504040204" pitchFamily="50" charset="-128"/>
                        </a:rPr>
                        <a:t>29</a:t>
                      </a:r>
                      <a:r>
                        <a:rPr lang="ja-JP" altLang="en-US" sz="1200" b="0" dirty="0">
                          <a:latin typeface="メイリオ" panose="020B0604030504040204" pitchFamily="50" charset="-128"/>
                          <a:ea typeface="メイリオ" panose="020B0604030504040204" pitchFamily="50" charset="-128"/>
                        </a:rPr>
                        <a:t>日閲覧</a:t>
                      </a:r>
                    </a:p>
                  </a:txBody>
                  <a:tcPr anchor="ctr"/>
                </a:tc>
                <a:extLst>
                  <a:ext uri="{0D108BD9-81ED-4DB2-BD59-A6C34878D82A}">
                    <a16:rowId xmlns:a16="http://schemas.microsoft.com/office/drawing/2014/main" val="2029514287"/>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6</a:t>
                      </a:r>
                      <a:endParaRPr kumimoji="1" lang="ja-JP" altLang="en-US" sz="1200"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dirty="0">
                          <a:latin typeface="メイリオ" panose="020B0604030504040204" pitchFamily="50" charset="-128"/>
                          <a:ea typeface="メイリオ" panose="020B0604030504040204" pitchFamily="50" charset="-128"/>
                        </a:rPr>
                        <a:t>国立大学法人九州大学</a:t>
                      </a:r>
                      <a:r>
                        <a:rPr lang="en-US" altLang="zh-CN" sz="1200" b="0" dirty="0">
                          <a:latin typeface="メイリオ" panose="020B0604030504040204" pitchFamily="50" charset="-128"/>
                          <a:ea typeface="メイリオ" panose="020B0604030504040204" pitchFamily="50" charset="-128"/>
                        </a:rPr>
                        <a:t>, </a:t>
                      </a:r>
                      <a:r>
                        <a:rPr lang="ja-JP" altLang="en-US" sz="1200" b="0" dirty="0">
                          <a:latin typeface="メイリオ" panose="020B0604030504040204" pitchFamily="50" charset="-128"/>
                          <a:ea typeface="メイリオ" panose="020B0604030504040204" pitchFamily="50" charset="-128"/>
                        </a:rPr>
                        <a:t>九州大学ハラスメント対策推進室</a:t>
                      </a:r>
                      <a:r>
                        <a:rPr lang="en-US" altLang="ja-JP" sz="1200" b="0" dirty="0">
                          <a:latin typeface="メイリオ" panose="020B0604030504040204" pitchFamily="50" charset="-128"/>
                          <a:ea typeface="メイリオ" panose="020B0604030504040204" pitchFamily="50" charset="-128"/>
                        </a:rPr>
                        <a:t>, https://ohpc.kyushu-u.ac.jp/consultation.php , 2025</a:t>
                      </a:r>
                      <a:r>
                        <a:rPr lang="ja-JP" altLang="en-US" sz="1200" b="0" dirty="0">
                          <a:latin typeface="メイリオ" panose="020B0604030504040204" pitchFamily="50" charset="-128"/>
                          <a:ea typeface="メイリオ" panose="020B0604030504040204" pitchFamily="50" charset="-128"/>
                        </a:rPr>
                        <a:t>年</a:t>
                      </a:r>
                      <a:r>
                        <a:rPr lang="en-US" altLang="ja-JP" sz="1200" b="0" dirty="0">
                          <a:latin typeface="メイリオ" panose="020B0604030504040204" pitchFamily="50" charset="-128"/>
                          <a:ea typeface="メイリオ" panose="020B0604030504040204" pitchFamily="50" charset="-128"/>
                        </a:rPr>
                        <a:t>2</a:t>
                      </a:r>
                      <a:r>
                        <a:rPr lang="ja-JP" altLang="en-US" sz="1200" b="0" dirty="0">
                          <a:latin typeface="メイリオ" panose="020B0604030504040204" pitchFamily="50" charset="-128"/>
                          <a:ea typeface="メイリオ" panose="020B0604030504040204" pitchFamily="50" charset="-128"/>
                        </a:rPr>
                        <a:t>月</a:t>
                      </a:r>
                      <a:r>
                        <a:rPr lang="en-US" altLang="ja-JP" sz="1200" b="0" dirty="0">
                          <a:latin typeface="メイリオ" panose="020B0604030504040204" pitchFamily="50" charset="-128"/>
                          <a:ea typeface="メイリオ" panose="020B0604030504040204" pitchFamily="50" charset="-128"/>
                        </a:rPr>
                        <a:t>21</a:t>
                      </a:r>
                      <a:r>
                        <a:rPr lang="ja-JP" altLang="en-US" sz="1200" b="0" dirty="0">
                          <a:latin typeface="メイリオ" panose="020B0604030504040204" pitchFamily="50" charset="-128"/>
                          <a:ea typeface="メイリオ" panose="020B0604030504040204" pitchFamily="50" charset="-128"/>
                        </a:rPr>
                        <a:t>日閲覧</a:t>
                      </a:r>
                    </a:p>
                  </a:txBody>
                  <a:tcPr anchor="ctr"/>
                </a:tc>
                <a:extLst>
                  <a:ext uri="{0D108BD9-81ED-4DB2-BD59-A6C34878D82A}">
                    <a16:rowId xmlns:a16="http://schemas.microsoft.com/office/drawing/2014/main" val="2552242515"/>
                  </a:ext>
                </a:extLst>
              </a:tr>
            </a:tbl>
          </a:graphicData>
        </a:graphic>
      </p:graphicFrame>
      <p:sp>
        <p:nvSpPr>
          <p:cNvPr id="5" name="スライド番号プレースホルダー 4">
            <a:extLst>
              <a:ext uri="{FF2B5EF4-FFF2-40B4-BE49-F238E27FC236}">
                <a16:creationId xmlns:a16="http://schemas.microsoft.com/office/drawing/2014/main" id="{F73E26CA-0C9A-B055-E532-0678966AC7B3}"/>
              </a:ext>
            </a:extLst>
          </p:cNvPr>
          <p:cNvSpPr>
            <a:spLocks noGrp="1"/>
          </p:cNvSpPr>
          <p:nvPr>
            <p:ph type="sldNum" sz="quarter" idx="12"/>
          </p:nvPr>
        </p:nvSpPr>
        <p:spPr/>
        <p:txBody>
          <a:bodyPr/>
          <a:lstStyle/>
          <a:p>
            <a:fld id="{17A04E83-AE5F-445A-B2D7-EBB1D891384E}" type="slidenum">
              <a:rPr lang="ja-JP" altLang="en-US" smtClean="0"/>
              <a:pPr/>
              <a:t>24</a:t>
            </a:fld>
            <a:endParaRPr lang="ja-JP" altLang="en-US"/>
          </a:p>
        </p:txBody>
      </p:sp>
    </p:spTree>
    <p:extLst>
      <p:ext uri="{BB962C8B-B14F-4D97-AF65-F5344CB8AC3E}">
        <p14:creationId xmlns:p14="http://schemas.microsoft.com/office/powerpoint/2010/main" val="3134437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7A9FE9-6109-EF02-65E9-D60F291CAF8C}"/>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596BE7D-4759-FA5F-26B1-48114418359F}"/>
              </a:ext>
            </a:extLst>
          </p:cNvPr>
          <p:cNvSpPr txBox="1"/>
          <p:nvPr/>
        </p:nvSpPr>
        <p:spPr>
          <a:xfrm>
            <a:off x="4095249" y="188830"/>
            <a:ext cx="8344906" cy="584775"/>
          </a:xfrm>
          <a:prstGeom prst="rect">
            <a:avLst/>
          </a:prstGeom>
          <a:noFill/>
        </p:spPr>
        <p:txBody>
          <a:bodyPr wrap="square" rtlCol="0">
            <a:spAutoFit/>
          </a:bodyPr>
          <a:lstStyle/>
          <a:p>
            <a:r>
              <a:rPr lang="ja-JP" altLang="en-US" sz="3200" b="1" dirty="0">
                <a:latin typeface="Meiryo UI" panose="020B0604030504040204" pitchFamily="50" charset="-128"/>
                <a:ea typeface="Meiryo UI" panose="020B0604030504040204" pitchFamily="50" charset="-128"/>
              </a:rPr>
              <a:t>ハラスメントが与える影響</a:t>
            </a:r>
            <a:endParaRPr kumimoji="1" lang="ja-JP" altLang="en-US" sz="3200" b="1" dirty="0">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EBA2319C-FFEF-4D4E-7742-DD784744DAD3}"/>
              </a:ext>
            </a:extLst>
          </p:cNvPr>
          <p:cNvSpPr/>
          <p:nvPr/>
        </p:nvSpPr>
        <p:spPr>
          <a:xfrm>
            <a:off x="378690" y="1176916"/>
            <a:ext cx="3029528" cy="1449637"/>
          </a:xfrm>
          <a:prstGeom prst="roundRect">
            <a:avLst/>
          </a:prstGeom>
          <a:solidFill>
            <a:srgbClr val="FBDBBB"/>
          </a:solidFill>
          <a:ln>
            <a:solidFill>
              <a:srgbClr val="FBDB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4BAF4CB-8338-E5A7-059F-438411BD5FFE}"/>
              </a:ext>
            </a:extLst>
          </p:cNvPr>
          <p:cNvSpPr txBox="1"/>
          <p:nvPr/>
        </p:nvSpPr>
        <p:spPr>
          <a:xfrm>
            <a:off x="631894" y="1424679"/>
            <a:ext cx="2523119" cy="954107"/>
          </a:xfrm>
          <a:prstGeom prst="rect">
            <a:avLst/>
          </a:prstGeom>
          <a:noFill/>
        </p:spPr>
        <p:txBody>
          <a:bodyPr wrap="square">
            <a:spAutoFit/>
          </a:bodyPr>
          <a:lstStyle/>
          <a:p>
            <a:pPr algn="ctr"/>
            <a:r>
              <a:rPr lang="ja-JP" altLang="en-US" sz="2800" b="1" dirty="0">
                <a:solidFill>
                  <a:srgbClr val="D5596F"/>
                </a:solidFill>
                <a:latin typeface="メイリオ" panose="020B0604030504040204" pitchFamily="50" charset="-128"/>
                <a:ea typeface="メイリオ" panose="020B0604030504040204" pitchFamily="50" charset="-128"/>
              </a:rPr>
              <a:t>被害者に</a:t>
            </a:r>
            <a:endParaRPr lang="en-US" altLang="ja-JP" sz="2800" b="1" dirty="0">
              <a:solidFill>
                <a:srgbClr val="D5596F"/>
              </a:solidFill>
              <a:latin typeface="メイリオ" panose="020B0604030504040204" pitchFamily="50" charset="-128"/>
              <a:ea typeface="メイリオ" panose="020B0604030504040204" pitchFamily="50" charset="-128"/>
            </a:endParaRPr>
          </a:p>
          <a:p>
            <a:pPr algn="ctr"/>
            <a:r>
              <a:rPr lang="ja-JP" altLang="en-US" sz="2800" b="1" dirty="0">
                <a:solidFill>
                  <a:srgbClr val="D5596F"/>
                </a:solidFill>
                <a:latin typeface="メイリオ" panose="020B0604030504040204" pitchFamily="50" charset="-128"/>
                <a:ea typeface="メイリオ" panose="020B0604030504040204" pitchFamily="50" charset="-128"/>
              </a:rPr>
              <a:t>与える影響</a:t>
            </a:r>
          </a:p>
        </p:txBody>
      </p:sp>
      <p:pic>
        <p:nvPicPr>
          <p:cNvPr id="8" name="グラフィックス 7" descr="山形の矢印 単色塗りつぶし">
            <a:extLst>
              <a:ext uri="{FF2B5EF4-FFF2-40B4-BE49-F238E27FC236}">
                <a16:creationId xmlns:a16="http://schemas.microsoft.com/office/drawing/2014/main" id="{FFE1247B-BB10-1DE4-2E05-8BF41B029F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24300" y="1521374"/>
            <a:ext cx="760715" cy="760715"/>
          </a:xfrm>
          <a:prstGeom prst="rect">
            <a:avLst/>
          </a:prstGeom>
        </p:spPr>
      </p:pic>
      <p:sp>
        <p:nvSpPr>
          <p:cNvPr id="9" name="四角形: 角を丸くする 8">
            <a:extLst>
              <a:ext uri="{FF2B5EF4-FFF2-40B4-BE49-F238E27FC236}">
                <a16:creationId xmlns:a16="http://schemas.microsoft.com/office/drawing/2014/main" id="{97EB063C-1EAC-4AEB-558A-7299F7630740}"/>
              </a:ext>
            </a:extLst>
          </p:cNvPr>
          <p:cNvSpPr/>
          <p:nvPr/>
        </p:nvSpPr>
        <p:spPr>
          <a:xfrm>
            <a:off x="378690" y="3003857"/>
            <a:ext cx="3029528" cy="1449637"/>
          </a:xfrm>
          <a:prstGeom prst="roundRect">
            <a:avLst/>
          </a:prstGeom>
          <a:solidFill>
            <a:srgbClr val="FBDBBB"/>
          </a:solidFill>
          <a:ln>
            <a:solidFill>
              <a:srgbClr val="FBDB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11F08C65-8204-70CC-E313-686A3C47DBB4}"/>
              </a:ext>
            </a:extLst>
          </p:cNvPr>
          <p:cNvSpPr txBox="1"/>
          <p:nvPr/>
        </p:nvSpPr>
        <p:spPr>
          <a:xfrm>
            <a:off x="505291" y="3467065"/>
            <a:ext cx="2776324" cy="523220"/>
          </a:xfrm>
          <a:prstGeom prst="rect">
            <a:avLst/>
          </a:prstGeom>
          <a:noFill/>
        </p:spPr>
        <p:txBody>
          <a:bodyPr wrap="square">
            <a:spAutoFit/>
          </a:bodyPr>
          <a:lstStyle/>
          <a:p>
            <a:pPr algn="ctr"/>
            <a:r>
              <a:rPr lang="ja-JP" altLang="en-US" sz="2800" b="1" dirty="0">
                <a:solidFill>
                  <a:srgbClr val="D5596F"/>
                </a:solidFill>
                <a:latin typeface="メイリオ" panose="020B0604030504040204" pitchFamily="50" charset="-128"/>
                <a:ea typeface="メイリオ" panose="020B0604030504040204" pitchFamily="50" charset="-128"/>
              </a:rPr>
              <a:t>加害者への影響</a:t>
            </a:r>
          </a:p>
        </p:txBody>
      </p:sp>
      <p:sp>
        <p:nvSpPr>
          <p:cNvPr id="11" name="四角形: 角を丸くする 10">
            <a:extLst>
              <a:ext uri="{FF2B5EF4-FFF2-40B4-BE49-F238E27FC236}">
                <a16:creationId xmlns:a16="http://schemas.microsoft.com/office/drawing/2014/main" id="{5187FCD1-4191-6C75-97E2-0C2491D16F9F}"/>
              </a:ext>
            </a:extLst>
          </p:cNvPr>
          <p:cNvSpPr/>
          <p:nvPr/>
        </p:nvSpPr>
        <p:spPr>
          <a:xfrm>
            <a:off x="378690" y="4830799"/>
            <a:ext cx="3029528" cy="1449637"/>
          </a:xfrm>
          <a:prstGeom prst="roundRect">
            <a:avLst/>
          </a:prstGeom>
          <a:solidFill>
            <a:srgbClr val="FBDBBB"/>
          </a:solidFill>
          <a:ln>
            <a:solidFill>
              <a:srgbClr val="FBDB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6103C996-0596-7C76-3525-7124B0D75790}"/>
              </a:ext>
            </a:extLst>
          </p:cNvPr>
          <p:cNvSpPr txBox="1"/>
          <p:nvPr/>
        </p:nvSpPr>
        <p:spPr>
          <a:xfrm>
            <a:off x="631893" y="5078563"/>
            <a:ext cx="2523119" cy="954107"/>
          </a:xfrm>
          <a:prstGeom prst="rect">
            <a:avLst/>
          </a:prstGeom>
          <a:noFill/>
        </p:spPr>
        <p:txBody>
          <a:bodyPr wrap="square">
            <a:spAutoFit/>
          </a:bodyPr>
          <a:lstStyle/>
          <a:p>
            <a:pPr algn="ctr"/>
            <a:r>
              <a:rPr lang="ja-JP" altLang="en-US" sz="2800" b="1" dirty="0">
                <a:solidFill>
                  <a:srgbClr val="D5596F"/>
                </a:solidFill>
                <a:latin typeface="メイリオ" panose="020B0604030504040204" pitchFamily="50" charset="-128"/>
                <a:ea typeface="メイリオ" panose="020B0604030504040204" pitchFamily="50" charset="-128"/>
              </a:rPr>
              <a:t>大学に</a:t>
            </a:r>
            <a:endParaRPr lang="en-US" altLang="ja-JP" sz="2800" b="1" dirty="0">
              <a:solidFill>
                <a:srgbClr val="D5596F"/>
              </a:solidFill>
              <a:latin typeface="メイリオ" panose="020B0604030504040204" pitchFamily="50" charset="-128"/>
              <a:ea typeface="メイリオ" panose="020B0604030504040204" pitchFamily="50" charset="-128"/>
            </a:endParaRPr>
          </a:p>
          <a:p>
            <a:pPr algn="ctr"/>
            <a:r>
              <a:rPr lang="ja-JP" altLang="en-US" sz="2800" b="1" dirty="0">
                <a:solidFill>
                  <a:srgbClr val="D5596F"/>
                </a:solidFill>
                <a:latin typeface="メイリオ" panose="020B0604030504040204" pitchFamily="50" charset="-128"/>
                <a:ea typeface="メイリオ" panose="020B0604030504040204" pitchFamily="50" charset="-128"/>
              </a:rPr>
              <a:t>与える影響</a:t>
            </a:r>
          </a:p>
        </p:txBody>
      </p:sp>
      <p:sp>
        <p:nvSpPr>
          <p:cNvPr id="13" name="テキスト ボックス 12">
            <a:extLst>
              <a:ext uri="{FF2B5EF4-FFF2-40B4-BE49-F238E27FC236}">
                <a16:creationId xmlns:a16="http://schemas.microsoft.com/office/drawing/2014/main" id="{7210743D-A53B-9C44-43FB-E9134F3FB17C}"/>
              </a:ext>
            </a:extLst>
          </p:cNvPr>
          <p:cNvSpPr txBox="1"/>
          <p:nvPr/>
        </p:nvSpPr>
        <p:spPr>
          <a:xfrm>
            <a:off x="4816733" y="1231068"/>
            <a:ext cx="7375267" cy="1323439"/>
          </a:xfrm>
          <a:prstGeom prst="rect">
            <a:avLst/>
          </a:prstGeom>
          <a:noFill/>
        </p:spPr>
        <p:txBody>
          <a:bodyPr wrap="square" rtlCol="0">
            <a:spAutoFit/>
          </a:bodyPr>
          <a:lstStyle/>
          <a:p>
            <a:pPr marL="342900" indent="-342900" algn="just">
              <a:buClr>
                <a:srgbClr val="0487BA"/>
              </a:buClr>
              <a:buSzPct val="100000"/>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恐怖心や社会的自信の低下</a:t>
            </a:r>
          </a:p>
          <a:p>
            <a:pPr marL="342900" indent="-342900" algn="just">
              <a:buClr>
                <a:srgbClr val="0487BA"/>
              </a:buClr>
              <a:buSzPct val="100000"/>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長期のストレス状態、抑うつ症状、自殺念慮、</a:t>
            </a:r>
            <a:r>
              <a:rPr lang="en-US" altLang="ja-JP" sz="2000" kern="100" dirty="0">
                <a:latin typeface="メイリオ" panose="020B0604030504040204" pitchFamily="50" charset="-128"/>
                <a:ea typeface="メイリオ" panose="020B0604030504040204" pitchFamily="50" charset="-128"/>
                <a:cs typeface="Times New Roman" panose="02020603050405020304" pitchFamily="18" charset="0"/>
              </a:rPr>
              <a:t>PTSD</a:t>
            </a: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等</a:t>
            </a:r>
          </a:p>
          <a:p>
            <a:pPr marL="342900" indent="-342900" algn="just">
              <a:buClr>
                <a:srgbClr val="0487BA"/>
              </a:buClr>
              <a:buSzPct val="100000"/>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将来のキャリアプランの変更を余儀なくされる</a:t>
            </a:r>
          </a:p>
          <a:p>
            <a:pPr marL="342900" indent="-342900" algn="just">
              <a:buClr>
                <a:srgbClr val="0487BA"/>
              </a:buClr>
              <a:buSzPct val="100000"/>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キャリアプラン変更による経済的損失を受ける場合もある</a:t>
            </a:r>
          </a:p>
        </p:txBody>
      </p:sp>
      <p:sp>
        <p:nvSpPr>
          <p:cNvPr id="14" name="テキスト ボックス 13">
            <a:extLst>
              <a:ext uri="{FF2B5EF4-FFF2-40B4-BE49-F238E27FC236}">
                <a16:creationId xmlns:a16="http://schemas.microsoft.com/office/drawing/2014/main" id="{8B39FEFC-BAD6-41F2-4C41-C935D9CF8F48}"/>
              </a:ext>
            </a:extLst>
          </p:cNvPr>
          <p:cNvSpPr txBox="1"/>
          <p:nvPr/>
        </p:nvSpPr>
        <p:spPr>
          <a:xfrm>
            <a:off x="4816733" y="3363012"/>
            <a:ext cx="7375267" cy="707886"/>
          </a:xfrm>
          <a:prstGeom prst="rect">
            <a:avLst/>
          </a:prstGeom>
          <a:noFill/>
        </p:spPr>
        <p:txBody>
          <a:bodyPr wrap="square" rtlCol="0">
            <a:spAutoFit/>
          </a:bodyPr>
          <a:lstStyle/>
          <a:p>
            <a:pPr marL="342900" indent="-342900" algn="just">
              <a:buClr>
                <a:srgbClr val="0487BA"/>
              </a:buClr>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懲戒処分</a:t>
            </a:r>
          </a:p>
          <a:p>
            <a:pPr marL="342900" indent="-342900" algn="just">
              <a:buClr>
                <a:srgbClr val="0487BA"/>
              </a:buClr>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法的責任が生じる（名誉毀損、人格権侵害等）</a:t>
            </a:r>
          </a:p>
        </p:txBody>
      </p:sp>
      <p:sp>
        <p:nvSpPr>
          <p:cNvPr id="15" name="テキスト ボックス 14">
            <a:extLst>
              <a:ext uri="{FF2B5EF4-FFF2-40B4-BE49-F238E27FC236}">
                <a16:creationId xmlns:a16="http://schemas.microsoft.com/office/drawing/2014/main" id="{0E734D34-FACD-8C86-9277-380AE3F2D825}"/>
              </a:ext>
            </a:extLst>
          </p:cNvPr>
          <p:cNvSpPr txBox="1"/>
          <p:nvPr/>
        </p:nvSpPr>
        <p:spPr>
          <a:xfrm>
            <a:off x="4816733" y="4422401"/>
            <a:ext cx="7144359" cy="2246769"/>
          </a:xfrm>
          <a:prstGeom prst="rect">
            <a:avLst/>
          </a:prstGeom>
          <a:noFill/>
        </p:spPr>
        <p:txBody>
          <a:bodyPr wrap="square" rtlCol="0">
            <a:spAutoFit/>
          </a:bodyPr>
          <a:lstStyle/>
          <a:p>
            <a:pPr marL="342900" indent="-342900" algn="just">
              <a:buClr>
                <a:srgbClr val="0487BA"/>
              </a:buClr>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修学環境、研究環境、労働環境が損なわれる</a:t>
            </a:r>
          </a:p>
          <a:p>
            <a:pPr marL="342900" indent="-342900" algn="just">
              <a:buClr>
                <a:srgbClr val="0487BA"/>
              </a:buClr>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教育力、研究力そのものが低下する</a:t>
            </a:r>
          </a:p>
          <a:p>
            <a:pPr marL="342900" indent="-342900" algn="just">
              <a:buClr>
                <a:srgbClr val="0487BA"/>
              </a:buClr>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大学の質の低下を招く</a:t>
            </a:r>
            <a:endParaRPr lang="en-US" altLang="ja-JP" sz="20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buClr>
                <a:srgbClr val="0487BA"/>
              </a:buCl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　（優れた人材が育たず、集まらず、定着しない）</a:t>
            </a:r>
          </a:p>
          <a:p>
            <a:pPr marL="342900" indent="-342900" algn="just">
              <a:buClr>
                <a:srgbClr val="0487BA"/>
              </a:buClr>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法的責任が生じる</a:t>
            </a:r>
            <a:endParaRPr lang="en-US" altLang="ja-JP" sz="20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buClr>
                <a:srgbClr val="0487BA"/>
              </a:buCl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　（安全配慮義務違反、使用者責任、管理責任）</a:t>
            </a:r>
          </a:p>
          <a:p>
            <a:pPr marL="342900" indent="-342900" algn="just">
              <a:buClr>
                <a:srgbClr val="0487BA"/>
              </a:buClr>
              <a:buFont typeface="メイリオ" panose="020B0604030504040204" pitchFamily="50" charset="-128"/>
              <a:buChar char="╺"/>
            </a:pP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イメージダウン（信用・評判の低下）</a:t>
            </a:r>
          </a:p>
        </p:txBody>
      </p:sp>
      <p:pic>
        <p:nvPicPr>
          <p:cNvPr id="16" name="グラフィックス 15" descr="山形の矢印 単色塗りつぶし">
            <a:extLst>
              <a:ext uri="{FF2B5EF4-FFF2-40B4-BE49-F238E27FC236}">
                <a16:creationId xmlns:a16="http://schemas.microsoft.com/office/drawing/2014/main" id="{AF4FFCF4-8655-AFEF-0189-271A0D252D5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24300" y="5169708"/>
            <a:ext cx="760715" cy="760715"/>
          </a:xfrm>
          <a:prstGeom prst="rect">
            <a:avLst/>
          </a:prstGeom>
        </p:spPr>
      </p:pic>
      <p:pic>
        <p:nvPicPr>
          <p:cNvPr id="17" name="グラフィックス 16" descr="山形の矢印 単色塗りつぶし">
            <a:extLst>
              <a:ext uri="{FF2B5EF4-FFF2-40B4-BE49-F238E27FC236}">
                <a16:creationId xmlns:a16="http://schemas.microsoft.com/office/drawing/2014/main" id="{A4EEF03F-822F-1517-BBC2-F919C5A5729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24300" y="3345541"/>
            <a:ext cx="760715" cy="760715"/>
          </a:xfrm>
          <a:prstGeom prst="rect">
            <a:avLst/>
          </a:prstGeom>
        </p:spPr>
      </p:pic>
      <p:sp>
        <p:nvSpPr>
          <p:cNvPr id="3" name="テキスト ボックス 2">
            <a:extLst>
              <a:ext uri="{FF2B5EF4-FFF2-40B4-BE49-F238E27FC236}">
                <a16:creationId xmlns:a16="http://schemas.microsoft.com/office/drawing/2014/main" id="{D46D0655-DD62-AB8A-596E-A734D913F1AC}"/>
              </a:ext>
            </a:extLst>
          </p:cNvPr>
          <p:cNvSpPr txBox="1"/>
          <p:nvPr/>
        </p:nvSpPr>
        <p:spPr>
          <a:xfrm>
            <a:off x="1544726" y="202655"/>
            <a:ext cx="1931899" cy="584775"/>
          </a:xfrm>
          <a:prstGeom prst="rect">
            <a:avLst/>
          </a:prstGeom>
          <a:noFill/>
        </p:spPr>
        <p:txBody>
          <a:bodyPr wrap="square" rtlCol="0">
            <a:spAutoFit/>
          </a:bodyPr>
          <a:lstStyle/>
          <a:p>
            <a:r>
              <a:rPr kumimoji="1" lang="ja-JP" altLang="en-US" sz="3200" b="1" dirty="0">
                <a:latin typeface="Meiryo UI" panose="020B0604030504040204" pitchFamily="50" charset="-128"/>
                <a:ea typeface="Meiryo UI" panose="020B0604030504040204" pitchFamily="50" charset="-128"/>
              </a:rPr>
              <a:t>はじめに</a:t>
            </a:r>
          </a:p>
        </p:txBody>
      </p:sp>
      <p:sp>
        <p:nvSpPr>
          <p:cNvPr id="5" name="スライド番号プレースホルダー 4">
            <a:extLst>
              <a:ext uri="{FF2B5EF4-FFF2-40B4-BE49-F238E27FC236}">
                <a16:creationId xmlns:a16="http://schemas.microsoft.com/office/drawing/2014/main" id="{F056B62D-2724-E454-2A20-784A8909917C}"/>
              </a:ext>
            </a:extLst>
          </p:cNvPr>
          <p:cNvSpPr>
            <a:spLocks noGrp="1"/>
          </p:cNvSpPr>
          <p:nvPr>
            <p:ph type="sldNum" sz="quarter" idx="12"/>
          </p:nvPr>
        </p:nvSpPr>
        <p:spPr/>
        <p:txBody>
          <a:bodyPr/>
          <a:lstStyle/>
          <a:p>
            <a:fld id="{17A04E83-AE5F-445A-B2D7-EBB1D891384E}" type="slidenum">
              <a:rPr lang="ja-JP" altLang="en-US" smtClean="0"/>
              <a:pPr/>
              <a:t>3</a:t>
            </a:fld>
            <a:endParaRPr lang="ja-JP" altLang="en-US"/>
          </a:p>
        </p:txBody>
      </p:sp>
    </p:spTree>
    <p:extLst>
      <p:ext uri="{BB962C8B-B14F-4D97-AF65-F5344CB8AC3E}">
        <p14:creationId xmlns:p14="http://schemas.microsoft.com/office/powerpoint/2010/main" val="117398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36727BC-6367-32FD-7CB2-B538C93553BF}"/>
              </a:ext>
            </a:extLst>
          </p:cNvPr>
          <p:cNvSpPr>
            <a:spLocks noGrp="1"/>
          </p:cNvSpPr>
          <p:nvPr>
            <p:ph type="sldNum" sz="quarter" idx="12"/>
          </p:nvPr>
        </p:nvSpPr>
        <p:spPr/>
        <p:txBody>
          <a:bodyPr/>
          <a:lstStyle/>
          <a:p>
            <a:fld id="{17A04E83-AE5F-445A-B2D7-EBB1D891384E}" type="slidenum">
              <a:rPr lang="ja-JP" altLang="en-US" smtClean="0"/>
              <a:pPr/>
              <a:t>4</a:t>
            </a:fld>
            <a:endParaRPr lang="ja-JP" altLang="en-US"/>
          </a:p>
        </p:txBody>
      </p:sp>
      <p:sp>
        <p:nvSpPr>
          <p:cNvPr id="3" name="テキスト ボックス 2">
            <a:extLst>
              <a:ext uri="{FF2B5EF4-FFF2-40B4-BE49-F238E27FC236}">
                <a16:creationId xmlns:a16="http://schemas.microsoft.com/office/drawing/2014/main" id="{7A6686B4-D92A-A5AC-3252-76A03C17B09A}"/>
              </a:ext>
            </a:extLst>
          </p:cNvPr>
          <p:cNvSpPr txBox="1"/>
          <p:nvPr/>
        </p:nvSpPr>
        <p:spPr>
          <a:xfrm>
            <a:off x="10507478" y="2186939"/>
            <a:ext cx="1557442" cy="738664"/>
          </a:xfrm>
          <a:prstGeom prst="rect">
            <a:avLst/>
          </a:prstGeom>
          <a:noFill/>
        </p:spPr>
        <p:txBody>
          <a:bodyPr wrap="square">
            <a:spAutoFit/>
          </a:bodyPr>
          <a:lstStyle/>
          <a:p>
            <a:pPr algn="ctr"/>
            <a:r>
              <a:rPr lang="ja-JP" altLang="en-US" sz="1400" dirty="0">
                <a:latin typeface="Meiryo UI" panose="020B0604030504040204" pitchFamily="50" charset="-128"/>
                <a:ea typeface="Meiryo UI" panose="020B0604030504040204" pitchFamily="50" charset="-128"/>
              </a:rPr>
              <a:t>調査または調整を</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希望しない場合はここで終了</a:t>
            </a:r>
          </a:p>
        </p:txBody>
      </p:sp>
      <p:sp>
        <p:nvSpPr>
          <p:cNvPr id="4" name="テキスト ボックス 3">
            <a:extLst>
              <a:ext uri="{FF2B5EF4-FFF2-40B4-BE49-F238E27FC236}">
                <a16:creationId xmlns:a16="http://schemas.microsoft.com/office/drawing/2014/main" id="{8409E4C1-F67A-9BCD-B82E-B9613A244562}"/>
              </a:ext>
            </a:extLst>
          </p:cNvPr>
          <p:cNvSpPr txBox="1"/>
          <p:nvPr/>
        </p:nvSpPr>
        <p:spPr>
          <a:xfrm>
            <a:off x="632402" y="3748048"/>
            <a:ext cx="2994319"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1600" dirty="0">
                <a:latin typeface="Meiryo UI" panose="020B0604030504040204" pitchFamily="50" charset="-128"/>
                <a:ea typeface="Meiryo UI" panose="020B0604030504040204" pitchFamily="50" charset="-128"/>
              </a:rPr>
              <a:t>調査または調整を希望する場合は、調査委員会を立ち上げ、</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聞き取り等の調査を実施。</a:t>
            </a:r>
          </a:p>
        </p:txBody>
      </p:sp>
      <p:sp>
        <p:nvSpPr>
          <p:cNvPr id="22" name="テキスト ボックス 21">
            <a:extLst>
              <a:ext uri="{FF2B5EF4-FFF2-40B4-BE49-F238E27FC236}">
                <a16:creationId xmlns:a16="http://schemas.microsoft.com/office/drawing/2014/main" id="{D11D2B7D-648B-D29D-1341-B27CC059D286}"/>
              </a:ext>
            </a:extLst>
          </p:cNvPr>
          <p:cNvSpPr txBox="1"/>
          <p:nvPr/>
        </p:nvSpPr>
        <p:spPr>
          <a:xfrm>
            <a:off x="9665128" y="5012753"/>
            <a:ext cx="2421086" cy="738664"/>
          </a:xfrm>
          <a:prstGeom prst="rect">
            <a:avLst/>
          </a:prstGeom>
          <a:noFill/>
        </p:spPr>
        <p:txBody>
          <a:bodyPr wrap="square">
            <a:spAutoFit/>
          </a:bodyPr>
          <a:lstStyle/>
          <a:p>
            <a:pPr algn="ctr"/>
            <a:r>
              <a:rPr lang="ja-JP" altLang="en-US" sz="1400" dirty="0">
                <a:latin typeface="Meiryo UI" panose="020B0604030504040204" pitchFamily="50" charset="-128"/>
                <a:ea typeface="Meiryo UI" panose="020B0604030504040204" pitchFamily="50" charset="-128"/>
              </a:rPr>
              <a:t>調査または調整の結果、</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ハラスメントに該当しない場合は、</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ここで終了</a:t>
            </a:r>
          </a:p>
        </p:txBody>
      </p:sp>
      <p:sp>
        <p:nvSpPr>
          <p:cNvPr id="23" name="テキスト ボックス 22">
            <a:extLst>
              <a:ext uri="{FF2B5EF4-FFF2-40B4-BE49-F238E27FC236}">
                <a16:creationId xmlns:a16="http://schemas.microsoft.com/office/drawing/2014/main" id="{4C0B15E8-2909-EA97-482D-489B5CA47773}"/>
              </a:ext>
            </a:extLst>
          </p:cNvPr>
          <p:cNvSpPr txBox="1"/>
          <p:nvPr/>
        </p:nvSpPr>
        <p:spPr>
          <a:xfrm>
            <a:off x="713223" y="5983956"/>
            <a:ext cx="2832675" cy="5847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1600" dirty="0">
                <a:latin typeface="Meiryo UI" panose="020B0604030504040204" pitchFamily="50" charset="-128"/>
                <a:ea typeface="Meiryo UI" panose="020B0604030504040204" pitchFamily="50" charset="-128"/>
              </a:rPr>
              <a:t>調査結果に基づいて処分を決定</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（指導、厳重注意、懲戒など）</a:t>
            </a:r>
          </a:p>
        </p:txBody>
      </p:sp>
      <p:sp>
        <p:nvSpPr>
          <p:cNvPr id="24" name="テキスト ボックス 23">
            <a:extLst>
              <a:ext uri="{FF2B5EF4-FFF2-40B4-BE49-F238E27FC236}">
                <a16:creationId xmlns:a16="http://schemas.microsoft.com/office/drawing/2014/main" id="{44CCA0B5-3943-8F39-EDB1-23BEE28AF33E}"/>
              </a:ext>
            </a:extLst>
          </p:cNvPr>
          <p:cNvSpPr txBox="1"/>
          <p:nvPr/>
        </p:nvSpPr>
        <p:spPr>
          <a:xfrm>
            <a:off x="207532" y="1261376"/>
            <a:ext cx="3950286" cy="10772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1600" dirty="0">
                <a:latin typeface="Meiryo UI" panose="020B0604030504040204" pitchFamily="50" charset="-128"/>
                <a:ea typeface="Meiryo UI" panose="020B0604030504040204" pitchFamily="50" charset="-128"/>
              </a:rPr>
              <a:t>相談者（友人など第三者含む）の話を聞き、環境を改善するためのサポートを行う。</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調査・調整を希望する場合は、</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ハラスメント防止委員会にバトンタッチ。</a:t>
            </a:r>
            <a:endParaRPr lang="en-US" altLang="ja-JP" sz="16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4C3249E6-52A7-F447-4E94-5D79E1424424}"/>
              </a:ext>
            </a:extLst>
          </p:cNvPr>
          <p:cNvSpPr txBox="1"/>
          <p:nvPr/>
        </p:nvSpPr>
        <p:spPr>
          <a:xfrm>
            <a:off x="6778212" y="862881"/>
            <a:ext cx="5347855" cy="954107"/>
          </a:xfrm>
          <a:prstGeom prst="rect">
            <a:avLst/>
          </a:prstGeom>
          <a:solidFill>
            <a:schemeClr val="accent5">
              <a:lumMod val="20000"/>
              <a:lumOff val="80000"/>
            </a:schemeClr>
          </a:solidFill>
          <a:ln>
            <a:solidFill>
              <a:schemeClr val="tx1"/>
            </a:solidFill>
            <a:prstDash val="dash"/>
          </a:ln>
        </p:spPr>
        <p:txBody>
          <a:bodyPr wrap="square" rtlCol="0">
            <a:spAutoFit/>
          </a:bodyPr>
          <a:lstStyle/>
          <a:p>
            <a:r>
              <a:rPr kumimoji="1" lang="en-US" altLang="ja-JP" sz="2800" dirty="0">
                <a:solidFill>
                  <a:srgbClr val="FF0000"/>
                </a:solidFill>
                <a:latin typeface="メイリオ" panose="020B0604030504040204" pitchFamily="50" charset="-128"/>
                <a:ea typeface="メイリオ" panose="020B0604030504040204" pitchFamily="50" charset="-128"/>
              </a:rPr>
              <a:t>【</a:t>
            </a:r>
            <a:r>
              <a:rPr kumimoji="1" lang="ja-JP" altLang="en-US" sz="2800" dirty="0">
                <a:solidFill>
                  <a:srgbClr val="FF0000"/>
                </a:solidFill>
                <a:latin typeface="メイリオ" panose="020B0604030504040204" pitchFamily="50" charset="-128"/>
                <a:ea typeface="メイリオ" panose="020B0604030504040204" pitchFamily="50" charset="-128"/>
              </a:rPr>
              <a:t>研修ご担当者様へ</a:t>
            </a:r>
            <a:r>
              <a:rPr kumimoji="1" lang="en-US" altLang="ja-JP" sz="2800" dirty="0">
                <a:solidFill>
                  <a:srgbClr val="FF0000"/>
                </a:solidFill>
                <a:latin typeface="メイリオ" panose="020B0604030504040204" pitchFamily="50" charset="-128"/>
                <a:ea typeface="メイリオ" panose="020B0604030504040204" pitchFamily="50" charset="-128"/>
              </a:rPr>
              <a:t>】</a:t>
            </a:r>
            <a:endParaRPr lang="en-US" altLang="ja-JP" sz="2800" dirty="0">
              <a:solidFill>
                <a:srgbClr val="FF0000"/>
              </a:solidFill>
              <a:latin typeface="メイリオ" panose="020B0604030504040204" pitchFamily="50" charset="-128"/>
              <a:ea typeface="メイリオ" panose="020B0604030504040204" pitchFamily="50" charset="-128"/>
            </a:endParaRPr>
          </a:p>
          <a:p>
            <a:r>
              <a:rPr lang="ja-JP" altLang="en-US" sz="2800" dirty="0">
                <a:solidFill>
                  <a:srgbClr val="FF0000"/>
                </a:solidFill>
                <a:latin typeface="メイリオ" panose="020B0604030504040204" pitchFamily="50" charset="-128"/>
                <a:ea typeface="メイリオ" panose="020B0604030504040204" pitchFamily="50" charset="-128"/>
              </a:rPr>
              <a:t>貴大学の情報にご修正ください。</a:t>
            </a:r>
            <a:endParaRPr kumimoji="1" lang="ja-JP" altLang="en-US" sz="2800" dirty="0">
              <a:solidFill>
                <a:srgbClr val="FF0000"/>
              </a:solidFill>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92F859EA-5DC6-D433-BD47-B02709C39CD7}"/>
              </a:ext>
            </a:extLst>
          </p:cNvPr>
          <p:cNvSpPr txBox="1"/>
          <p:nvPr/>
        </p:nvSpPr>
        <p:spPr>
          <a:xfrm>
            <a:off x="4095249" y="188830"/>
            <a:ext cx="8344906" cy="584775"/>
          </a:xfrm>
          <a:prstGeom prst="rect">
            <a:avLst/>
          </a:prstGeom>
          <a:noFill/>
        </p:spPr>
        <p:txBody>
          <a:bodyPr wrap="square" rtlCol="0">
            <a:spAutoFit/>
          </a:bodyPr>
          <a:lstStyle/>
          <a:p>
            <a:r>
              <a:rPr lang="ja-JP" altLang="en-US" sz="3200" b="1" dirty="0">
                <a:latin typeface="Meiryo UI" panose="020B0604030504040204" pitchFamily="50" charset="-128"/>
                <a:ea typeface="Meiryo UI" panose="020B0604030504040204" pitchFamily="50" charset="-128"/>
              </a:rPr>
              <a:t>ハラスメント相談対応の流れ</a:t>
            </a:r>
          </a:p>
        </p:txBody>
      </p:sp>
      <p:sp>
        <p:nvSpPr>
          <p:cNvPr id="27" name="テキスト ボックス 26">
            <a:extLst>
              <a:ext uri="{FF2B5EF4-FFF2-40B4-BE49-F238E27FC236}">
                <a16:creationId xmlns:a16="http://schemas.microsoft.com/office/drawing/2014/main" id="{EC06A510-0D35-0DD1-BEDD-54BF0AE13EC8}"/>
              </a:ext>
            </a:extLst>
          </p:cNvPr>
          <p:cNvSpPr txBox="1"/>
          <p:nvPr/>
        </p:nvSpPr>
        <p:spPr>
          <a:xfrm>
            <a:off x="1544726" y="202655"/>
            <a:ext cx="1931899" cy="584775"/>
          </a:xfrm>
          <a:prstGeom prst="rect">
            <a:avLst/>
          </a:prstGeom>
          <a:noFill/>
        </p:spPr>
        <p:txBody>
          <a:bodyPr wrap="square" rtlCol="0">
            <a:spAutoFit/>
          </a:bodyPr>
          <a:lstStyle/>
          <a:p>
            <a:r>
              <a:rPr kumimoji="1" lang="ja-JP" altLang="en-US" sz="3200" b="1" dirty="0">
                <a:latin typeface="Meiryo UI" panose="020B0604030504040204" pitchFamily="50" charset="-128"/>
                <a:ea typeface="Meiryo UI" panose="020B0604030504040204" pitchFamily="50" charset="-128"/>
              </a:rPr>
              <a:t>はじめに</a:t>
            </a:r>
          </a:p>
        </p:txBody>
      </p:sp>
      <p:grpSp>
        <p:nvGrpSpPr>
          <p:cNvPr id="80" name="グループ化 79">
            <a:extLst>
              <a:ext uri="{FF2B5EF4-FFF2-40B4-BE49-F238E27FC236}">
                <a16:creationId xmlns:a16="http://schemas.microsoft.com/office/drawing/2014/main" id="{89737541-15F7-6285-EF5E-8579ECC31194}"/>
              </a:ext>
            </a:extLst>
          </p:cNvPr>
          <p:cNvGrpSpPr/>
          <p:nvPr/>
        </p:nvGrpSpPr>
        <p:grpSpPr>
          <a:xfrm>
            <a:off x="1400175" y="975972"/>
            <a:ext cx="9591675" cy="5592759"/>
            <a:chOff x="1762125" y="975972"/>
            <a:chExt cx="9591675" cy="5592759"/>
          </a:xfrm>
        </p:grpSpPr>
        <p:grpSp>
          <p:nvGrpSpPr>
            <p:cNvPr id="5" name="グループ化 4">
              <a:extLst>
                <a:ext uri="{FF2B5EF4-FFF2-40B4-BE49-F238E27FC236}">
                  <a16:creationId xmlns:a16="http://schemas.microsoft.com/office/drawing/2014/main" id="{11EB151E-C262-DFC0-CCA8-F04FC3604608}"/>
                </a:ext>
              </a:extLst>
            </p:cNvPr>
            <p:cNvGrpSpPr/>
            <p:nvPr/>
          </p:nvGrpSpPr>
          <p:grpSpPr>
            <a:xfrm>
              <a:off x="1762125" y="975972"/>
              <a:ext cx="9591675" cy="5592759"/>
              <a:chOff x="1762125" y="861672"/>
              <a:chExt cx="9591675" cy="5592759"/>
            </a:xfrm>
          </p:grpSpPr>
          <p:sp>
            <p:nvSpPr>
              <p:cNvPr id="6" name="テキスト ボックス 5">
                <a:extLst>
                  <a:ext uri="{FF2B5EF4-FFF2-40B4-BE49-F238E27FC236}">
                    <a16:creationId xmlns:a16="http://schemas.microsoft.com/office/drawing/2014/main" id="{8645608F-059B-0BF7-35A5-08268822167E}"/>
                  </a:ext>
                </a:extLst>
              </p:cNvPr>
              <p:cNvSpPr txBox="1"/>
              <p:nvPr/>
            </p:nvSpPr>
            <p:spPr>
              <a:xfrm>
                <a:off x="6207430" y="1465818"/>
                <a:ext cx="766619" cy="338554"/>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相談</a:t>
                </a:r>
              </a:p>
            </p:txBody>
          </p:sp>
          <p:grpSp>
            <p:nvGrpSpPr>
              <p:cNvPr id="7" name="グループ化 6">
                <a:extLst>
                  <a:ext uri="{FF2B5EF4-FFF2-40B4-BE49-F238E27FC236}">
                    <a16:creationId xmlns:a16="http://schemas.microsoft.com/office/drawing/2014/main" id="{B6E96A84-5C5A-8847-14FA-92DE2936BA37}"/>
                  </a:ext>
                </a:extLst>
              </p:cNvPr>
              <p:cNvGrpSpPr/>
              <p:nvPr/>
            </p:nvGrpSpPr>
            <p:grpSpPr>
              <a:xfrm>
                <a:off x="1762125" y="861672"/>
                <a:ext cx="9591675" cy="5592759"/>
                <a:chOff x="728224" y="1084566"/>
                <a:chExt cx="9591675" cy="5592759"/>
              </a:xfrm>
            </p:grpSpPr>
            <p:grpSp>
              <p:nvGrpSpPr>
                <p:cNvPr id="13" name="グループ化 12">
                  <a:extLst>
                    <a:ext uri="{FF2B5EF4-FFF2-40B4-BE49-F238E27FC236}">
                      <a16:creationId xmlns:a16="http://schemas.microsoft.com/office/drawing/2014/main" id="{06A3D86C-AC2D-E03B-B220-E1DF771C2845}"/>
                    </a:ext>
                  </a:extLst>
                </p:cNvPr>
                <p:cNvGrpSpPr/>
                <p:nvPr/>
              </p:nvGrpSpPr>
              <p:grpSpPr>
                <a:xfrm>
                  <a:off x="728224" y="1084566"/>
                  <a:ext cx="9591675" cy="4688868"/>
                  <a:chOff x="-1799083" y="1084566"/>
                  <a:chExt cx="9591675" cy="4688868"/>
                </a:xfrm>
              </p:grpSpPr>
              <p:sp>
                <p:nvSpPr>
                  <p:cNvPr id="14" name="フローチャート: 処理 13">
                    <a:extLst>
                      <a:ext uri="{FF2B5EF4-FFF2-40B4-BE49-F238E27FC236}">
                        <a16:creationId xmlns:a16="http://schemas.microsoft.com/office/drawing/2014/main" id="{E498B0D9-FBE6-20CA-47CB-5727EB9A89F5}"/>
                      </a:ext>
                    </a:extLst>
                  </p:cNvPr>
                  <p:cNvSpPr/>
                  <p:nvPr/>
                </p:nvSpPr>
                <p:spPr>
                  <a:xfrm>
                    <a:off x="982217" y="3592945"/>
                    <a:ext cx="3238500" cy="2180489"/>
                  </a:xfrm>
                  <a:prstGeom prst="flowChartProcess">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ローチャート: 処理 14">
                    <a:extLst>
                      <a:ext uri="{FF2B5EF4-FFF2-40B4-BE49-F238E27FC236}">
                        <a16:creationId xmlns:a16="http://schemas.microsoft.com/office/drawing/2014/main" id="{97FE9E90-40A6-F567-7EA5-794CFA07B837}"/>
                      </a:ext>
                    </a:extLst>
                  </p:cNvPr>
                  <p:cNvSpPr/>
                  <p:nvPr/>
                </p:nvSpPr>
                <p:spPr>
                  <a:xfrm>
                    <a:off x="2112818" y="1084566"/>
                    <a:ext cx="916714" cy="480291"/>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相談者</a:t>
                    </a:r>
                  </a:p>
                </p:txBody>
              </p:sp>
              <p:sp>
                <p:nvSpPr>
                  <p:cNvPr id="16" name="フローチャート: 処理 15">
                    <a:extLst>
                      <a:ext uri="{FF2B5EF4-FFF2-40B4-BE49-F238E27FC236}">
                        <a16:creationId xmlns:a16="http://schemas.microsoft.com/office/drawing/2014/main" id="{5ADE2DA2-941B-5D1D-E288-3099836AE2A4}"/>
                      </a:ext>
                    </a:extLst>
                  </p:cNvPr>
                  <p:cNvSpPr/>
                  <p:nvPr/>
                </p:nvSpPr>
                <p:spPr>
                  <a:xfrm>
                    <a:off x="1087218" y="2182876"/>
                    <a:ext cx="2962049" cy="871877"/>
                  </a:xfrm>
                  <a:prstGeom prst="flowChartProcess">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相談窓口</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（学内・学外）</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7" name="フローチャート: 処理 16">
                    <a:extLst>
                      <a:ext uri="{FF2B5EF4-FFF2-40B4-BE49-F238E27FC236}">
                        <a16:creationId xmlns:a16="http://schemas.microsoft.com/office/drawing/2014/main" id="{590507B9-87D3-3E58-F861-04D1D2BC2BFE}"/>
                      </a:ext>
                    </a:extLst>
                  </p:cNvPr>
                  <p:cNvSpPr/>
                  <p:nvPr/>
                </p:nvSpPr>
                <p:spPr>
                  <a:xfrm>
                    <a:off x="1489898" y="3413092"/>
                    <a:ext cx="2156690" cy="480291"/>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ハラスメント防止委員会</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フローチャート: 処理 17">
                    <a:extLst>
                      <a:ext uri="{FF2B5EF4-FFF2-40B4-BE49-F238E27FC236}">
                        <a16:creationId xmlns:a16="http://schemas.microsoft.com/office/drawing/2014/main" id="{BE919512-8783-E8DB-5867-C700617D6BFE}"/>
                      </a:ext>
                    </a:extLst>
                  </p:cNvPr>
                  <p:cNvSpPr/>
                  <p:nvPr/>
                </p:nvSpPr>
                <p:spPr>
                  <a:xfrm>
                    <a:off x="2009442" y="4136052"/>
                    <a:ext cx="1117600" cy="480291"/>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委員長</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9" name="フローチャート: 処理 18">
                    <a:extLst>
                      <a:ext uri="{FF2B5EF4-FFF2-40B4-BE49-F238E27FC236}">
                        <a16:creationId xmlns:a16="http://schemas.microsoft.com/office/drawing/2014/main" id="{27E28C7A-2B60-10A7-BE23-F93A254E999F}"/>
                      </a:ext>
                    </a:extLst>
                  </p:cNvPr>
                  <p:cNvSpPr/>
                  <p:nvPr/>
                </p:nvSpPr>
                <p:spPr>
                  <a:xfrm>
                    <a:off x="1259434" y="4738071"/>
                    <a:ext cx="2617616" cy="814610"/>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調査委員会</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cxnSp>
                <p:nvCxnSpPr>
                  <p:cNvPr id="20" name="直線矢印コネクタ 19">
                    <a:extLst>
                      <a:ext uri="{FF2B5EF4-FFF2-40B4-BE49-F238E27FC236}">
                        <a16:creationId xmlns:a16="http://schemas.microsoft.com/office/drawing/2014/main" id="{A487B981-8B74-248E-0E3E-B835515E2DF0}"/>
                      </a:ext>
                    </a:extLst>
                  </p:cNvPr>
                  <p:cNvCxnSpPr>
                    <a:cxnSpLocks/>
                    <a:stCxn id="15" idx="2"/>
                    <a:endCxn id="16" idx="0"/>
                  </p:cNvCxnSpPr>
                  <p:nvPr/>
                </p:nvCxnSpPr>
                <p:spPr>
                  <a:xfrm flipH="1">
                    <a:off x="2568243" y="1564857"/>
                    <a:ext cx="2932" cy="61801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1" name="直線コネクタ 20">
                    <a:extLst>
                      <a:ext uri="{FF2B5EF4-FFF2-40B4-BE49-F238E27FC236}">
                        <a16:creationId xmlns:a16="http://schemas.microsoft.com/office/drawing/2014/main" id="{54922C17-4DED-FB41-5B39-D7E1427876B7}"/>
                      </a:ext>
                    </a:extLst>
                  </p:cNvPr>
                  <p:cNvCxnSpPr>
                    <a:cxnSpLocks/>
                  </p:cNvCxnSpPr>
                  <p:nvPr/>
                </p:nvCxnSpPr>
                <p:spPr>
                  <a:xfrm>
                    <a:off x="-1799083" y="3181805"/>
                    <a:ext cx="9591675" cy="0"/>
                  </a:xfrm>
                  <a:prstGeom prst="line">
                    <a:avLst/>
                  </a:prstGeom>
                  <a:ln>
                    <a:prstDash val="dash"/>
                  </a:ln>
                </p:spPr>
                <p:style>
                  <a:lnRef idx="2">
                    <a:schemeClr val="accent1"/>
                  </a:lnRef>
                  <a:fillRef idx="0">
                    <a:schemeClr val="accent1"/>
                  </a:fillRef>
                  <a:effectRef idx="1">
                    <a:schemeClr val="accent1"/>
                  </a:effectRef>
                  <a:fontRef idx="minor">
                    <a:schemeClr val="tx1"/>
                  </a:fontRef>
                </p:style>
              </p:cxnSp>
            </p:grpSp>
            <p:cxnSp>
              <p:nvCxnSpPr>
                <p:cNvPr id="9" name="直線矢印コネクタ 8">
                  <a:extLst>
                    <a:ext uri="{FF2B5EF4-FFF2-40B4-BE49-F238E27FC236}">
                      <a16:creationId xmlns:a16="http://schemas.microsoft.com/office/drawing/2014/main" id="{7D2CB42A-2949-7645-83D1-0D97C1F5CD51}"/>
                    </a:ext>
                  </a:extLst>
                </p:cNvPr>
                <p:cNvCxnSpPr>
                  <a:cxnSpLocks/>
                  <a:stCxn id="14" idx="2"/>
                  <a:endCxn id="10" idx="0"/>
                </p:cNvCxnSpPr>
                <p:nvPr/>
              </p:nvCxnSpPr>
              <p:spPr>
                <a:xfrm>
                  <a:off x="5128774" y="5773434"/>
                  <a:ext cx="6644" cy="4236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0" name="フローチャート: 処理 9">
                  <a:extLst>
                    <a:ext uri="{FF2B5EF4-FFF2-40B4-BE49-F238E27FC236}">
                      <a16:creationId xmlns:a16="http://schemas.microsoft.com/office/drawing/2014/main" id="{427B88D3-1A5E-FDAB-1D1D-BA71A12572C1}"/>
                    </a:ext>
                  </a:extLst>
                </p:cNvPr>
                <p:cNvSpPr/>
                <p:nvPr/>
              </p:nvSpPr>
              <p:spPr>
                <a:xfrm>
                  <a:off x="4677061" y="6197034"/>
                  <a:ext cx="916714" cy="480291"/>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学長</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cxnSp>
              <p:nvCxnSpPr>
                <p:cNvPr id="11" name="直線コネクタ 10">
                  <a:extLst>
                    <a:ext uri="{FF2B5EF4-FFF2-40B4-BE49-F238E27FC236}">
                      <a16:creationId xmlns:a16="http://schemas.microsoft.com/office/drawing/2014/main" id="{29E41E07-04CF-6620-E1A4-D95CDCDFC4E3}"/>
                    </a:ext>
                  </a:extLst>
                </p:cNvPr>
                <p:cNvCxnSpPr>
                  <a:cxnSpLocks/>
                </p:cNvCxnSpPr>
                <p:nvPr/>
              </p:nvCxnSpPr>
              <p:spPr>
                <a:xfrm>
                  <a:off x="728224" y="5976280"/>
                  <a:ext cx="9591675" cy="0"/>
                </a:xfrm>
                <a:prstGeom prst="line">
                  <a:avLst/>
                </a:prstGeom>
                <a:ln>
                  <a:prstDash val="dash"/>
                </a:ln>
              </p:spPr>
              <p:style>
                <a:lnRef idx="2">
                  <a:schemeClr val="accent1"/>
                </a:lnRef>
                <a:fillRef idx="0">
                  <a:schemeClr val="accent1"/>
                </a:fillRef>
                <a:effectRef idx="1">
                  <a:schemeClr val="accent1"/>
                </a:effectRef>
                <a:fontRef idx="minor">
                  <a:schemeClr val="tx1"/>
                </a:fontRef>
              </p:style>
            </p:cxnSp>
          </p:grpSp>
        </p:grpSp>
        <p:cxnSp>
          <p:nvCxnSpPr>
            <p:cNvPr id="61" name="コネクタ: カギ線 60">
              <a:extLst>
                <a:ext uri="{FF2B5EF4-FFF2-40B4-BE49-F238E27FC236}">
                  <a16:creationId xmlns:a16="http://schemas.microsoft.com/office/drawing/2014/main" id="{16C1624C-DA2B-B827-3151-4DFCE2A4EFF4}"/>
                </a:ext>
              </a:extLst>
            </p:cNvPr>
            <p:cNvCxnSpPr>
              <a:cxnSpLocks/>
              <a:stCxn id="14" idx="3"/>
            </p:cNvCxnSpPr>
            <p:nvPr/>
          </p:nvCxnSpPr>
          <p:spPr>
            <a:xfrm flipV="1">
              <a:off x="7781925" y="2925539"/>
              <a:ext cx="1805417" cy="1649057"/>
            </a:xfrm>
            <a:prstGeom prst="bentConnector2">
              <a:avLst/>
            </a:prstGeom>
            <a:ln>
              <a:headEnd type="triangle"/>
              <a:tailEnd type="triangle"/>
            </a:ln>
          </p:spPr>
          <p:style>
            <a:lnRef idx="2">
              <a:schemeClr val="dk1"/>
            </a:lnRef>
            <a:fillRef idx="0">
              <a:schemeClr val="dk1"/>
            </a:fillRef>
            <a:effectRef idx="1">
              <a:schemeClr val="dk1"/>
            </a:effectRef>
            <a:fontRef idx="minor">
              <a:schemeClr val="tx1"/>
            </a:fontRef>
          </p:style>
        </p:cxnSp>
        <p:sp>
          <p:nvSpPr>
            <p:cNvPr id="65" name="テキスト ボックス 64">
              <a:extLst>
                <a:ext uri="{FF2B5EF4-FFF2-40B4-BE49-F238E27FC236}">
                  <a16:creationId xmlns:a16="http://schemas.microsoft.com/office/drawing/2014/main" id="{7BEEB4B1-CA0A-7ABA-BC58-77C26F24A1D0}"/>
                </a:ext>
              </a:extLst>
            </p:cNvPr>
            <p:cNvSpPr txBox="1"/>
            <p:nvPr/>
          </p:nvSpPr>
          <p:spPr>
            <a:xfrm>
              <a:off x="9543478" y="3535151"/>
              <a:ext cx="766619" cy="338554"/>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連携</a:t>
              </a:r>
            </a:p>
          </p:txBody>
        </p:sp>
        <p:sp>
          <p:nvSpPr>
            <p:cNvPr id="67" name="テキスト ボックス 66">
              <a:extLst>
                <a:ext uri="{FF2B5EF4-FFF2-40B4-BE49-F238E27FC236}">
                  <a16:creationId xmlns:a16="http://schemas.microsoft.com/office/drawing/2014/main" id="{CF1B90A9-C3DB-7878-AD6B-649559245E49}"/>
                </a:ext>
              </a:extLst>
            </p:cNvPr>
            <p:cNvSpPr txBox="1"/>
            <p:nvPr/>
          </p:nvSpPr>
          <p:spPr>
            <a:xfrm>
              <a:off x="7786968" y="2536626"/>
              <a:ext cx="766619" cy="338554"/>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連携</a:t>
              </a:r>
            </a:p>
          </p:txBody>
        </p:sp>
        <p:sp>
          <p:nvSpPr>
            <p:cNvPr id="76" name="フローチャート: 処理 75">
              <a:extLst>
                <a:ext uri="{FF2B5EF4-FFF2-40B4-BE49-F238E27FC236}">
                  <a16:creationId xmlns:a16="http://schemas.microsoft.com/office/drawing/2014/main" id="{C3D053DC-F326-AE52-951E-113EB16834FB}"/>
                </a:ext>
              </a:extLst>
            </p:cNvPr>
            <p:cNvSpPr/>
            <p:nvPr/>
          </p:nvSpPr>
          <p:spPr>
            <a:xfrm>
              <a:off x="8524159" y="2074281"/>
              <a:ext cx="2133792" cy="871877"/>
            </a:xfrm>
            <a:prstGeom prst="flowChartProcess">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専門家</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（学外の関係機関）</a:t>
              </a:r>
            </a:p>
          </p:txBody>
        </p:sp>
        <p:cxnSp>
          <p:nvCxnSpPr>
            <p:cNvPr id="78" name="直線矢印コネクタ 77">
              <a:extLst>
                <a:ext uri="{FF2B5EF4-FFF2-40B4-BE49-F238E27FC236}">
                  <a16:creationId xmlns:a16="http://schemas.microsoft.com/office/drawing/2014/main" id="{0669FCAA-0915-7B5A-62A4-5B8793967714}"/>
                </a:ext>
              </a:extLst>
            </p:cNvPr>
            <p:cNvCxnSpPr>
              <a:cxnSpLocks/>
              <a:stCxn id="16" idx="3"/>
              <a:endCxn id="76" idx="1"/>
            </p:cNvCxnSpPr>
            <p:nvPr/>
          </p:nvCxnSpPr>
          <p:spPr>
            <a:xfrm flipV="1">
              <a:off x="7610475" y="2510220"/>
              <a:ext cx="913684" cy="1"/>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grpSp>
      <p:cxnSp>
        <p:nvCxnSpPr>
          <p:cNvPr id="44" name="直線矢印コネクタ 43">
            <a:extLst>
              <a:ext uri="{FF2B5EF4-FFF2-40B4-BE49-F238E27FC236}">
                <a16:creationId xmlns:a16="http://schemas.microsoft.com/office/drawing/2014/main" id="{483CA771-4D20-F1B6-EFCB-0CE338A4D72E}"/>
              </a:ext>
            </a:extLst>
          </p:cNvPr>
          <p:cNvCxnSpPr>
            <a:cxnSpLocks/>
            <a:endCxn id="17" idx="0"/>
          </p:cNvCxnSpPr>
          <p:nvPr/>
        </p:nvCxnSpPr>
        <p:spPr>
          <a:xfrm>
            <a:off x="5767500" y="2946158"/>
            <a:ext cx="1" cy="35834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0513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88A4542-9E99-4BB0-2A75-53D481D72DA7}"/>
              </a:ext>
            </a:extLst>
          </p:cNvPr>
          <p:cNvSpPr txBox="1"/>
          <p:nvPr/>
        </p:nvSpPr>
        <p:spPr>
          <a:xfrm>
            <a:off x="1291069" y="4117605"/>
            <a:ext cx="10734676" cy="923330"/>
          </a:xfrm>
          <a:prstGeom prst="rect">
            <a:avLst/>
          </a:prstGeom>
          <a:noFill/>
        </p:spPr>
        <p:txBody>
          <a:bodyPr wrap="square" rtlCol="0">
            <a:spAutoFit/>
          </a:bodyPr>
          <a:lstStyle/>
          <a:p>
            <a:r>
              <a:rPr lang="en-US" altLang="ja-JP" sz="5400" b="1" dirty="0">
                <a:latin typeface="Meiryo UI" panose="020B0604030504040204" pitchFamily="50" charset="-128"/>
                <a:ea typeface="Meiryo UI" panose="020B0604030504040204" pitchFamily="50" charset="-128"/>
              </a:rPr>
              <a:t>1.</a:t>
            </a:r>
            <a:r>
              <a:rPr lang="ja-JP" altLang="en-US" sz="5400" b="1" dirty="0">
                <a:latin typeface="Meiryo UI" panose="020B0604030504040204" pitchFamily="50" charset="-128"/>
                <a:ea typeface="Meiryo UI" panose="020B0604030504040204" pitchFamily="50" charset="-128"/>
              </a:rPr>
              <a:t>ハラスメント防止のための基本事項</a:t>
            </a:r>
          </a:p>
        </p:txBody>
      </p:sp>
      <p:sp>
        <p:nvSpPr>
          <p:cNvPr id="2" name="テキスト ボックス 1">
            <a:extLst>
              <a:ext uri="{FF2B5EF4-FFF2-40B4-BE49-F238E27FC236}">
                <a16:creationId xmlns:a16="http://schemas.microsoft.com/office/drawing/2014/main" id="{5DAD1673-7594-0E77-7B9C-06DB3B309EF5}"/>
              </a:ext>
            </a:extLst>
          </p:cNvPr>
          <p:cNvSpPr txBox="1"/>
          <p:nvPr/>
        </p:nvSpPr>
        <p:spPr>
          <a:xfrm>
            <a:off x="3887027" y="5283144"/>
            <a:ext cx="6971473" cy="830997"/>
          </a:xfrm>
          <a:prstGeom prst="rect">
            <a:avLst/>
          </a:prstGeom>
          <a:noFill/>
        </p:spPr>
        <p:txBody>
          <a:bodyPr wrap="square">
            <a:spAutoFit/>
          </a:bodyPr>
          <a:lstStyle/>
          <a:p>
            <a:pPr>
              <a:buClr>
                <a:srgbClr val="0487BA"/>
              </a:buCl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ここでは、ハラスメントを防止するために必要な基本的な体制について学びます。</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34A15CC8-5847-023D-C4A7-C0D05A0DA42F}"/>
              </a:ext>
            </a:extLst>
          </p:cNvPr>
          <p:cNvSpPr>
            <a:spLocks noGrp="1"/>
          </p:cNvSpPr>
          <p:nvPr>
            <p:ph type="sldNum" sz="quarter" idx="12"/>
          </p:nvPr>
        </p:nvSpPr>
        <p:spPr/>
        <p:txBody>
          <a:bodyPr/>
          <a:lstStyle/>
          <a:p>
            <a:fld id="{17A04E83-AE5F-445A-B2D7-EBB1D891384E}" type="slidenum">
              <a:rPr lang="ja-JP" altLang="en-US" smtClean="0"/>
              <a:pPr/>
              <a:t>5</a:t>
            </a:fld>
            <a:endParaRPr lang="ja-JP" altLang="en-US"/>
          </a:p>
        </p:txBody>
      </p:sp>
    </p:spTree>
    <p:extLst>
      <p:ext uri="{BB962C8B-B14F-4D97-AF65-F5344CB8AC3E}">
        <p14:creationId xmlns:p14="http://schemas.microsoft.com/office/powerpoint/2010/main" val="2097200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5D434-F023-BAE5-8651-9A30091F243C}"/>
            </a:ext>
          </a:extLst>
        </p:cNvPr>
        <p:cNvGrpSpPr/>
        <p:nvPr/>
      </p:nvGrpSpPr>
      <p:grpSpPr>
        <a:xfrm>
          <a:off x="0" y="0"/>
          <a:ext cx="0" cy="0"/>
          <a:chOff x="0" y="0"/>
          <a:chExt cx="0" cy="0"/>
        </a:xfrm>
      </p:grpSpPr>
      <p:cxnSp>
        <p:nvCxnSpPr>
          <p:cNvPr id="19" name="直線コネクタ 18">
            <a:extLst>
              <a:ext uri="{FF2B5EF4-FFF2-40B4-BE49-F238E27FC236}">
                <a16:creationId xmlns:a16="http://schemas.microsoft.com/office/drawing/2014/main" id="{90DE4C4C-9C23-884C-5A87-B01E07B34FDF}"/>
              </a:ext>
            </a:extLst>
          </p:cNvPr>
          <p:cNvCxnSpPr>
            <a:cxnSpLocks/>
          </p:cNvCxnSpPr>
          <p:nvPr/>
        </p:nvCxnSpPr>
        <p:spPr>
          <a:xfrm>
            <a:off x="7770339" y="3908537"/>
            <a:ext cx="2776358"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6" name="テキスト ボックス 5">
            <a:extLst>
              <a:ext uri="{FF2B5EF4-FFF2-40B4-BE49-F238E27FC236}">
                <a16:creationId xmlns:a16="http://schemas.microsoft.com/office/drawing/2014/main" id="{8611D2B9-D64C-809A-D67F-4222FA7B8662}"/>
              </a:ext>
            </a:extLst>
          </p:cNvPr>
          <p:cNvSpPr txBox="1"/>
          <p:nvPr/>
        </p:nvSpPr>
        <p:spPr>
          <a:xfrm>
            <a:off x="4019308" y="191456"/>
            <a:ext cx="7987965" cy="584775"/>
          </a:xfrm>
          <a:prstGeom prst="rect">
            <a:avLst/>
          </a:prstGeom>
          <a:noFill/>
        </p:spPr>
        <p:txBody>
          <a:bodyPr wrap="square" rtlCol="0">
            <a:spAutoFit/>
          </a:bodyPr>
          <a:lstStyle/>
          <a:p>
            <a:r>
              <a:rPr kumimoji="1" lang="ja-JP" altLang="en-US" sz="3200" b="1" dirty="0">
                <a:latin typeface="Meiryo UI" panose="020B0604030504040204" pitchFamily="50" charset="-128"/>
                <a:ea typeface="Meiryo UI" panose="020B0604030504040204" pitchFamily="50" charset="-128"/>
              </a:rPr>
              <a:t>組織としての体制の整備</a:t>
            </a:r>
          </a:p>
        </p:txBody>
      </p:sp>
      <p:sp>
        <p:nvSpPr>
          <p:cNvPr id="7" name="テキスト ボックス 6">
            <a:extLst>
              <a:ext uri="{FF2B5EF4-FFF2-40B4-BE49-F238E27FC236}">
                <a16:creationId xmlns:a16="http://schemas.microsoft.com/office/drawing/2014/main" id="{3360DC14-5AC3-927A-21AD-8E7C90A6F00D}"/>
              </a:ext>
            </a:extLst>
          </p:cNvPr>
          <p:cNvSpPr txBox="1"/>
          <p:nvPr/>
        </p:nvSpPr>
        <p:spPr>
          <a:xfrm>
            <a:off x="1116735" y="170476"/>
            <a:ext cx="2614756" cy="707886"/>
          </a:xfrm>
          <a:prstGeom prst="rect">
            <a:avLst/>
          </a:prstGeom>
          <a:noFill/>
        </p:spPr>
        <p:txBody>
          <a:bodyPr wrap="square" rtlCol="0">
            <a:spAutoFit/>
          </a:bodyPr>
          <a:lstStyle/>
          <a:p>
            <a:r>
              <a:rPr lang="en-US" altLang="ja-JP" sz="2000" b="1" dirty="0">
                <a:latin typeface="Meiryo UI" panose="020B0604030504040204" pitchFamily="50" charset="-128"/>
                <a:ea typeface="Meiryo UI" panose="020B0604030504040204" pitchFamily="50" charset="-128"/>
              </a:rPr>
              <a:t>1</a:t>
            </a:r>
            <a:r>
              <a:rPr kumimoji="1" lang="en-US" altLang="ja-JP" sz="2000" b="1"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ハラスメント防止</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のための基本事項</a:t>
            </a:r>
          </a:p>
        </p:txBody>
      </p:sp>
      <p:grpSp>
        <p:nvGrpSpPr>
          <p:cNvPr id="14" name="グループ化 13">
            <a:extLst>
              <a:ext uri="{FF2B5EF4-FFF2-40B4-BE49-F238E27FC236}">
                <a16:creationId xmlns:a16="http://schemas.microsoft.com/office/drawing/2014/main" id="{AD4827B7-B6B6-4C06-1598-D85AADB9D8A4}"/>
              </a:ext>
            </a:extLst>
          </p:cNvPr>
          <p:cNvGrpSpPr/>
          <p:nvPr/>
        </p:nvGrpSpPr>
        <p:grpSpPr>
          <a:xfrm>
            <a:off x="261551" y="1079232"/>
            <a:ext cx="7315201" cy="572640"/>
            <a:chOff x="415636" y="2068960"/>
            <a:chExt cx="7315201" cy="572640"/>
          </a:xfrm>
        </p:grpSpPr>
        <p:sp>
          <p:nvSpPr>
            <p:cNvPr id="15" name="正方形/長方形 14">
              <a:extLst>
                <a:ext uri="{FF2B5EF4-FFF2-40B4-BE49-F238E27FC236}">
                  <a16:creationId xmlns:a16="http://schemas.microsoft.com/office/drawing/2014/main" id="{E171F260-EF1B-8CA2-11F9-DB8ABE58AD0B}"/>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C70852"/>
                  </a:solidFill>
                  <a:latin typeface="Meiryo UI" panose="020B0604030504040204" pitchFamily="50" charset="-128"/>
                  <a:ea typeface="Meiryo UI" panose="020B0604030504040204" pitchFamily="50" charset="-128"/>
                </a:rPr>
                <a:t>　</a:t>
              </a:r>
              <a:r>
                <a:rPr lang="ja-JP" altLang="en-US" sz="3200" b="1" dirty="0">
                  <a:solidFill>
                    <a:srgbClr val="C70852"/>
                  </a:solidFill>
                  <a:latin typeface="Meiryo UI" panose="020B0604030504040204" pitchFamily="50" charset="-128"/>
                  <a:ea typeface="Meiryo UI" panose="020B0604030504040204" pitchFamily="50" charset="-128"/>
                </a:rPr>
                <a:t>１</a:t>
              </a:r>
              <a:r>
                <a:rPr lang="ja-JP" altLang="en-US" sz="2800" b="1" dirty="0">
                  <a:solidFill>
                    <a:srgbClr val="C70852"/>
                  </a:solidFill>
                  <a:latin typeface="Meiryo UI" panose="020B0604030504040204" pitchFamily="50" charset="-128"/>
                  <a:ea typeface="Meiryo UI" panose="020B0604030504040204" pitchFamily="50" charset="-128"/>
                </a:rPr>
                <a:t>全学規程やガイドライン、ルールの整備</a:t>
              </a:r>
              <a:endParaRPr lang="en-US" altLang="ja-JP" sz="2400" b="1" dirty="0">
                <a:solidFill>
                  <a:srgbClr val="C70852"/>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C104B217-9DE5-259A-202A-0836E95C617E}"/>
                </a:ext>
              </a:extLst>
            </p:cNvPr>
            <p:cNvSpPr/>
            <p:nvPr/>
          </p:nvSpPr>
          <p:spPr>
            <a:xfrm>
              <a:off x="415636" y="2170545"/>
              <a:ext cx="175491" cy="471055"/>
            </a:xfrm>
            <a:prstGeom prst="rect">
              <a:avLst/>
            </a:prstGeom>
            <a:solidFill>
              <a:srgbClr val="D5596F"/>
            </a:solidFill>
            <a:ln>
              <a:solidFill>
                <a:srgbClr val="D559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6D04C619-67E2-9125-8005-9C027C911AB7}"/>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pic>
        <p:nvPicPr>
          <p:cNvPr id="2" name="グラフィックス 1" descr="物語 単色塗りつぶし">
            <a:extLst>
              <a:ext uri="{FF2B5EF4-FFF2-40B4-BE49-F238E27FC236}">
                <a16:creationId xmlns:a16="http://schemas.microsoft.com/office/drawing/2014/main" id="{DA8A2AE9-FFC0-8CF7-968B-399A9DD9000F}"/>
              </a:ext>
            </a:extLst>
          </p:cNvPr>
          <p:cNvPicPr>
            <a:picLocks noChangeAspect="1"/>
          </p:cNvPicPr>
          <p:nvPr/>
        </p:nvPicPr>
        <p:blipFill>
          <a:blip r:embed="rId2">
            <a:alphaModFix amt="30000"/>
            <a:extLst>
              <a:ext uri="{96DAC541-7B7A-43D3-8B79-37D633B846F1}">
                <asvg:svgBlip xmlns:asvg="http://schemas.microsoft.com/office/drawing/2016/SVG/main" r:embed="rId3"/>
              </a:ext>
            </a:extLst>
          </a:blip>
          <a:stretch>
            <a:fillRect/>
          </a:stretch>
        </p:blipFill>
        <p:spPr>
          <a:xfrm>
            <a:off x="222320" y="4293960"/>
            <a:ext cx="1830609" cy="1830609"/>
          </a:xfrm>
          <a:prstGeom prst="rect">
            <a:avLst/>
          </a:prstGeom>
        </p:spPr>
      </p:pic>
      <p:sp>
        <p:nvSpPr>
          <p:cNvPr id="3" name="テキスト ボックス 2">
            <a:extLst>
              <a:ext uri="{FF2B5EF4-FFF2-40B4-BE49-F238E27FC236}">
                <a16:creationId xmlns:a16="http://schemas.microsoft.com/office/drawing/2014/main" id="{CB1EB76B-4577-B4F0-C588-EC00A29579DB}"/>
              </a:ext>
            </a:extLst>
          </p:cNvPr>
          <p:cNvSpPr txBox="1"/>
          <p:nvPr/>
        </p:nvSpPr>
        <p:spPr>
          <a:xfrm>
            <a:off x="322776" y="5126720"/>
            <a:ext cx="1629697" cy="523220"/>
          </a:xfrm>
          <a:prstGeom prst="rect">
            <a:avLst/>
          </a:prstGeom>
          <a:noFill/>
        </p:spPr>
        <p:txBody>
          <a:bodyPr wrap="square" rtlCol="0">
            <a:spAutoFit/>
          </a:bodyPr>
          <a:lstStyle/>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cxnSp>
        <p:nvCxnSpPr>
          <p:cNvPr id="4" name="直線コネクタ 3">
            <a:extLst>
              <a:ext uri="{FF2B5EF4-FFF2-40B4-BE49-F238E27FC236}">
                <a16:creationId xmlns:a16="http://schemas.microsoft.com/office/drawing/2014/main" id="{AC25FF1F-ADC7-8808-61B0-5C46E79365BC}"/>
              </a:ext>
            </a:extLst>
          </p:cNvPr>
          <p:cNvCxnSpPr>
            <a:cxnSpLocks/>
          </p:cNvCxnSpPr>
          <p:nvPr/>
        </p:nvCxnSpPr>
        <p:spPr>
          <a:xfrm>
            <a:off x="5419461" y="5401131"/>
            <a:ext cx="4992675"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 name="直線コネクタ 7">
            <a:extLst>
              <a:ext uri="{FF2B5EF4-FFF2-40B4-BE49-F238E27FC236}">
                <a16:creationId xmlns:a16="http://schemas.microsoft.com/office/drawing/2014/main" id="{8F79717F-D143-6BC5-B835-8BF0B23693ED}"/>
              </a:ext>
            </a:extLst>
          </p:cNvPr>
          <p:cNvCxnSpPr>
            <a:cxnSpLocks/>
          </p:cNvCxnSpPr>
          <p:nvPr/>
        </p:nvCxnSpPr>
        <p:spPr>
          <a:xfrm>
            <a:off x="6680849" y="6124569"/>
            <a:ext cx="246380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13" name="グラフィックス 12" descr="山形の矢印 単色塗りつぶし">
            <a:extLst>
              <a:ext uri="{FF2B5EF4-FFF2-40B4-BE49-F238E27FC236}">
                <a16:creationId xmlns:a16="http://schemas.microsoft.com/office/drawing/2014/main" id="{5FD0967A-677A-CB0D-70D3-1DD27E2687D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16735" y="3449793"/>
            <a:ext cx="760715" cy="760715"/>
          </a:xfrm>
          <a:prstGeom prst="rect">
            <a:avLst/>
          </a:prstGeom>
        </p:spPr>
      </p:pic>
      <p:cxnSp>
        <p:nvCxnSpPr>
          <p:cNvPr id="21" name="直線コネクタ 20">
            <a:extLst>
              <a:ext uri="{FF2B5EF4-FFF2-40B4-BE49-F238E27FC236}">
                <a16:creationId xmlns:a16="http://schemas.microsoft.com/office/drawing/2014/main" id="{E1CE5A72-145B-F01A-1867-1C6402957FEA}"/>
              </a:ext>
            </a:extLst>
          </p:cNvPr>
          <p:cNvCxnSpPr>
            <a:cxnSpLocks/>
          </p:cNvCxnSpPr>
          <p:nvPr/>
        </p:nvCxnSpPr>
        <p:spPr>
          <a:xfrm>
            <a:off x="2549236" y="2260197"/>
            <a:ext cx="502751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2" name="テキスト ボックス 11">
            <a:extLst>
              <a:ext uri="{FF2B5EF4-FFF2-40B4-BE49-F238E27FC236}">
                <a16:creationId xmlns:a16="http://schemas.microsoft.com/office/drawing/2014/main" id="{09D098EB-A7D6-4ADB-4268-3D0F0485A473}"/>
              </a:ext>
            </a:extLst>
          </p:cNvPr>
          <p:cNvSpPr txBox="1"/>
          <p:nvPr/>
        </p:nvSpPr>
        <p:spPr>
          <a:xfrm>
            <a:off x="537498" y="1987027"/>
            <a:ext cx="10916758" cy="1569660"/>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0"/>
              </a:spcBef>
              <a:spcAft>
                <a:spcPts val="0"/>
              </a:spcAft>
              <a:buClr>
                <a:srgbClr val="0487BA"/>
              </a:buClr>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大学として</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「いかなるハラスメントも許さない」</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ことを全学規程に明記する。</a:t>
            </a:r>
          </a:p>
          <a:p>
            <a:pPr marL="285750" marR="0" lvl="0" indent="-285750" algn="just" defTabSz="914400" rtl="0" eaLnBrk="1" fontAlgn="auto" latinLnBrk="0" hangingPunct="1">
              <a:lnSpc>
                <a:spcPct val="100000"/>
              </a:lnSpc>
              <a:spcBef>
                <a:spcPts val="0"/>
              </a:spcBef>
              <a:spcAft>
                <a:spcPts val="0"/>
              </a:spcAft>
              <a:buClr>
                <a:srgbClr val="0487BA"/>
              </a:buClr>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ハラスメント防止のガイドラインを作成し、基本方針、相談から解決までの流れ、防止の体制などを示す。</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914400" rtl="0" eaLnBrk="1" fontAlgn="auto" latinLnBrk="0" hangingPunct="1">
              <a:lnSpc>
                <a:spcPct val="100000"/>
              </a:lnSpc>
              <a:spcBef>
                <a:spcPts val="0"/>
              </a:spcBef>
              <a:spcAft>
                <a:spcPts val="0"/>
              </a:spcAft>
              <a:buClr>
                <a:srgbClr val="0487BA"/>
              </a:buClr>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相談対応に係るルールを作成し、組織内で円滑に進められるようにする。</a:t>
            </a:r>
          </a:p>
        </p:txBody>
      </p:sp>
      <p:sp>
        <p:nvSpPr>
          <p:cNvPr id="9" name="スライド番号プレースホルダー 8">
            <a:extLst>
              <a:ext uri="{FF2B5EF4-FFF2-40B4-BE49-F238E27FC236}">
                <a16:creationId xmlns:a16="http://schemas.microsoft.com/office/drawing/2014/main" id="{8708F856-907B-BF8B-78B0-FC40243D8B29}"/>
              </a:ext>
            </a:extLst>
          </p:cNvPr>
          <p:cNvSpPr>
            <a:spLocks noGrp="1"/>
          </p:cNvSpPr>
          <p:nvPr>
            <p:ph type="sldNum" sz="quarter" idx="12"/>
          </p:nvPr>
        </p:nvSpPr>
        <p:spPr/>
        <p:txBody>
          <a:bodyPr/>
          <a:lstStyle/>
          <a:p>
            <a:fld id="{17A04E83-AE5F-445A-B2D7-EBB1D891384E}" type="slidenum">
              <a:rPr lang="ja-JP" altLang="en-US" smtClean="0"/>
              <a:pPr/>
              <a:t>6</a:t>
            </a:fld>
            <a:endParaRPr lang="ja-JP" altLang="en-US"/>
          </a:p>
        </p:txBody>
      </p:sp>
      <p:sp>
        <p:nvSpPr>
          <p:cNvPr id="18" name="テキスト ボックス 17">
            <a:extLst>
              <a:ext uri="{FF2B5EF4-FFF2-40B4-BE49-F238E27FC236}">
                <a16:creationId xmlns:a16="http://schemas.microsoft.com/office/drawing/2014/main" id="{36C9CF54-CE59-04DA-B583-82EA199A88D8}"/>
              </a:ext>
            </a:extLst>
          </p:cNvPr>
          <p:cNvSpPr txBox="1"/>
          <p:nvPr/>
        </p:nvSpPr>
        <p:spPr>
          <a:xfrm>
            <a:off x="1795015" y="3639605"/>
            <a:ext cx="9836283" cy="461665"/>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大学に所属する学生、教職員、事務職員が</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共通認識を持つこと</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が重要。</a:t>
            </a:r>
          </a:p>
        </p:txBody>
      </p:sp>
      <p:sp>
        <p:nvSpPr>
          <p:cNvPr id="22" name="テキスト ボックス 21">
            <a:extLst>
              <a:ext uri="{FF2B5EF4-FFF2-40B4-BE49-F238E27FC236}">
                <a16:creationId xmlns:a16="http://schemas.microsoft.com/office/drawing/2014/main" id="{7B56E2DE-83E1-E935-FF20-65A2ADC12350}"/>
              </a:ext>
            </a:extLst>
          </p:cNvPr>
          <p:cNvSpPr txBox="1"/>
          <p:nvPr/>
        </p:nvSpPr>
        <p:spPr>
          <a:xfrm>
            <a:off x="2153386" y="4746792"/>
            <a:ext cx="9639166" cy="1569660"/>
          </a:xfrm>
          <a:prstGeom prst="rect">
            <a:avLst/>
          </a:prstGeom>
          <a:noFill/>
        </p:spPr>
        <p:txBody>
          <a:bodyPr wrap="square">
            <a:spAutoFit/>
          </a:bodyPr>
          <a:lstStyle/>
          <a:p>
            <a:pPr marL="342900" lvl="0" indent="-342900" algn="just">
              <a:buClr>
                <a:srgbClr val="0487BA"/>
              </a:buClr>
              <a:buFont typeface="メイリオ" panose="020B0604030504040204" pitchFamily="50" charset="-128"/>
              <a:buChar char="▶"/>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ルールが機能しているかどうか定期的に点検を行い、機能していないものは改善し、</a:t>
            </a:r>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よりよい仕組みにブラッシュアップ</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することを意識しましょう。</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buClr>
                <a:srgbClr val="0487BA"/>
              </a:buClr>
              <a:buFont typeface="メイリオ" panose="020B0604030504040204" pitchFamily="50" charset="-128"/>
              <a:buChar char="▶"/>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メンバーが変わった際には、</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ルールを共有する</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ようにしましょう。</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10264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3DC1E6-5217-41D8-5446-811A8A416B11}"/>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2C45360-ABE4-1A1A-1A31-06DA4F7EA41C}"/>
              </a:ext>
            </a:extLst>
          </p:cNvPr>
          <p:cNvSpPr txBox="1"/>
          <p:nvPr/>
        </p:nvSpPr>
        <p:spPr>
          <a:xfrm>
            <a:off x="4019307" y="185705"/>
            <a:ext cx="804338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相談受付と対応が</a:t>
            </a:r>
            <a:r>
              <a:rPr lang="ja-JP" altLang="en-US" sz="3200" b="1" dirty="0">
                <a:solidFill>
                  <a:prstClr val="black"/>
                </a:solidFill>
                <a:latin typeface="Meiryo UI" panose="020B0604030504040204" pitchFamily="50" charset="-128"/>
                <a:ea typeface="Meiryo UI" panose="020B0604030504040204" pitchFamily="50" charset="-128"/>
              </a:rPr>
              <a:t>できる体制の</a:t>
            </a: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整備</a:t>
            </a:r>
          </a:p>
        </p:txBody>
      </p:sp>
      <p:sp>
        <p:nvSpPr>
          <p:cNvPr id="20" name="テキスト ボックス 19">
            <a:extLst>
              <a:ext uri="{FF2B5EF4-FFF2-40B4-BE49-F238E27FC236}">
                <a16:creationId xmlns:a16="http://schemas.microsoft.com/office/drawing/2014/main" id="{B05598E6-1BF6-B1CC-5898-D215189E2604}"/>
              </a:ext>
            </a:extLst>
          </p:cNvPr>
          <p:cNvSpPr txBox="1"/>
          <p:nvPr/>
        </p:nvSpPr>
        <p:spPr>
          <a:xfrm>
            <a:off x="1116735" y="170476"/>
            <a:ext cx="2614756" cy="707886"/>
          </a:xfrm>
          <a:prstGeom prst="rect">
            <a:avLst/>
          </a:prstGeom>
          <a:noFill/>
        </p:spPr>
        <p:txBody>
          <a:bodyPr wrap="square" rtlCol="0">
            <a:spAutoFit/>
          </a:bodyPr>
          <a:lstStyle/>
          <a:p>
            <a:r>
              <a:rPr kumimoji="1" lang="en-US" altLang="ja-JP" sz="2000" b="1" dirty="0">
                <a:latin typeface="Meiryo UI" panose="020B0604030504040204" pitchFamily="50" charset="-128"/>
                <a:ea typeface="Meiryo UI" panose="020B0604030504040204" pitchFamily="50" charset="-128"/>
              </a:rPr>
              <a:t>1.</a:t>
            </a:r>
            <a:r>
              <a:rPr kumimoji="1" lang="ja-JP" altLang="en-US" sz="2000" b="1" dirty="0">
                <a:latin typeface="Meiryo UI" panose="020B0604030504040204" pitchFamily="50" charset="-128"/>
                <a:ea typeface="Meiryo UI" panose="020B0604030504040204" pitchFamily="50" charset="-128"/>
              </a:rPr>
              <a:t>ハラスメント防止</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のための基本事項</a:t>
            </a:r>
          </a:p>
        </p:txBody>
      </p:sp>
      <p:pic>
        <p:nvPicPr>
          <p:cNvPr id="12" name="グラフィックス 11" descr="山形の矢印 単色塗りつぶし">
            <a:extLst>
              <a:ext uri="{FF2B5EF4-FFF2-40B4-BE49-F238E27FC236}">
                <a16:creationId xmlns:a16="http://schemas.microsoft.com/office/drawing/2014/main" id="{E864E944-326E-B479-4BAF-77F57CAE1E7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0992" y="2834046"/>
            <a:ext cx="760715" cy="760715"/>
          </a:xfrm>
          <a:prstGeom prst="rect">
            <a:avLst/>
          </a:prstGeom>
        </p:spPr>
      </p:pic>
      <p:sp>
        <p:nvSpPr>
          <p:cNvPr id="13" name="テキスト ボックス 12">
            <a:extLst>
              <a:ext uri="{FF2B5EF4-FFF2-40B4-BE49-F238E27FC236}">
                <a16:creationId xmlns:a16="http://schemas.microsoft.com/office/drawing/2014/main" id="{91770F31-1A32-826E-9B08-A74DBFD3832A}"/>
              </a:ext>
            </a:extLst>
          </p:cNvPr>
          <p:cNvSpPr txBox="1"/>
          <p:nvPr/>
        </p:nvSpPr>
        <p:spPr>
          <a:xfrm>
            <a:off x="1512572" y="2846191"/>
            <a:ext cx="10179287" cy="1200329"/>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より円滑な問題解決に向け</a:t>
            </a:r>
            <a:r>
              <a:rPr kumimoji="1" lang="ja-JP" altLang="en-US"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専門相談員を配置すること</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をおすすめします。</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学内の教職員を相談員として配置する場合は、適性を見て配置するようにしましょう。</a:t>
            </a:r>
          </a:p>
        </p:txBody>
      </p:sp>
      <p:pic>
        <p:nvPicPr>
          <p:cNvPr id="14" name="グラフィックス 13" descr="物語 単色塗りつぶし">
            <a:extLst>
              <a:ext uri="{FF2B5EF4-FFF2-40B4-BE49-F238E27FC236}">
                <a16:creationId xmlns:a16="http://schemas.microsoft.com/office/drawing/2014/main" id="{746D9F14-34E7-06F6-82FC-1AC93CBFC7A0}"/>
              </a:ext>
            </a:extLst>
          </p:cNvPr>
          <p:cNvPicPr>
            <a:picLocks noChangeAspect="1"/>
          </p:cNvPicPr>
          <p:nvPr/>
        </p:nvPicPr>
        <p:blipFill>
          <a:blip r:embed="rId5">
            <a:alphaModFix amt="30000"/>
            <a:extLst>
              <a:ext uri="{96DAC541-7B7A-43D3-8B79-37D633B846F1}">
                <asvg:svgBlip xmlns:asvg="http://schemas.microsoft.com/office/drawing/2016/SVG/main" r:embed="rId6"/>
              </a:ext>
            </a:extLst>
          </a:blip>
          <a:stretch>
            <a:fillRect/>
          </a:stretch>
        </p:blipFill>
        <p:spPr>
          <a:xfrm>
            <a:off x="951378" y="3954150"/>
            <a:ext cx="1299278" cy="1299278"/>
          </a:xfrm>
          <a:prstGeom prst="rect">
            <a:avLst/>
          </a:prstGeom>
        </p:spPr>
      </p:pic>
      <p:sp>
        <p:nvSpPr>
          <p:cNvPr id="15" name="テキスト ボックス 14">
            <a:extLst>
              <a:ext uri="{FF2B5EF4-FFF2-40B4-BE49-F238E27FC236}">
                <a16:creationId xmlns:a16="http://schemas.microsoft.com/office/drawing/2014/main" id="{E66E2F25-1991-FF94-A03C-55A58CC470F1}"/>
              </a:ext>
            </a:extLst>
          </p:cNvPr>
          <p:cNvSpPr txBox="1"/>
          <p:nvPr/>
        </p:nvSpPr>
        <p:spPr>
          <a:xfrm>
            <a:off x="750992" y="4520987"/>
            <a:ext cx="1629697" cy="523220"/>
          </a:xfrm>
          <a:prstGeom prst="rect">
            <a:avLst/>
          </a:prstGeom>
          <a:noFill/>
        </p:spPr>
        <p:txBody>
          <a:bodyPr wrap="square" rtlCol="0">
            <a:spAutoFit/>
          </a:bodyPr>
          <a:lstStyle/>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grpSp>
        <p:nvGrpSpPr>
          <p:cNvPr id="18" name="グループ化 17">
            <a:extLst>
              <a:ext uri="{FF2B5EF4-FFF2-40B4-BE49-F238E27FC236}">
                <a16:creationId xmlns:a16="http://schemas.microsoft.com/office/drawing/2014/main" id="{1A9A5FBC-B44F-27D6-2840-716D6563685F}"/>
              </a:ext>
            </a:extLst>
          </p:cNvPr>
          <p:cNvGrpSpPr/>
          <p:nvPr/>
        </p:nvGrpSpPr>
        <p:grpSpPr>
          <a:xfrm>
            <a:off x="315814" y="953433"/>
            <a:ext cx="8655294" cy="572640"/>
            <a:chOff x="415636" y="2068960"/>
            <a:chExt cx="8655294" cy="572640"/>
          </a:xfrm>
        </p:grpSpPr>
        <p:sp>
          <p:nvSpPr>
            <p:cNvPr id="19" name="正方形/長方形 18">
              <a:extLst>
                <a:ext uri="{FF2B5EF4-FFF2-40B4-BE49-F238E27FC236}">
                  <a16:creationId xmlns:a16="http://schemas.microsoft.com/office/drawing/2014/main" id="{284E253E-4DC7-1555-F787-B1DF377FF854}"/>
                </a:ext>
              </a:extLst>
            </p:cNvPr>
            <p:cNvSpPr/>
            <p:nvPr/>
          </p:nvSpPr>
          <p:spPr>
            <a:xfrm>
              <a:off x="415636" y="2068960"/>
              <a:ext cx="865529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　</a:t>
              </a:r>
              <a:r>
                <a:rPr lang="ja-JP" altLang="en-US" sz="3200" b="1" dirty="0">
                  <a:solidFill>
                    <a:srgbClr val="C70852"/>
                  </a:solidFill>
                  <a:latin typeface="Meiryo UI" panose="020B0604030504040204" pitchFamily="50" charset="-128"/>
                  <a:ea typeface="Meiryo UI" panose="020B0604030504040204" pitchFamily="50" charset="-128"/>
                </a:rPr>
                <a:t>１</a:t>
              </a:r>
              <a:r>
                <a:rPr lang="ja-JP" altLang="en-US" sz="2800" b="1" dirty="0">
                  <a:solidFill>
                    <a:srgbClr val="C70852"/>
                  </a:solidFill>
                  <a:latin typeface="Meiryo UI" panose="020B0604030504040204" pitchFamily="50" charset="-128"/>
                  <a:ea typeface="Meiryo UI" panose="020B0604030504040204" pitchFamily="50" charset="-128"/>
                </a:rPr>
                <a:t>適切な</a:t>
              </a:r>
              <a:r>
                <a:rPr kumimoji="1" lang="ja-JP" altLang="en-US" sz="28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相談員・委員の配置</a:t>
              </a:r>
              <a:endParaRPr kumimoji="1" lang="en-US" altLang="ja-JP"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endParaRPr>
            </a:p>
          </p:txBody>
        </p:sp>
        <p:sp>
          <p:nvSpPr>
            <p:cNvPr id="25" name="正方形/長方形 24">
              <a:extLst>
                <a:ext uri="{FF2B5EF4-FFF2-40B4-BE49-F238E27FC236}">
                  <a16:creationId xmlns:a16="http://schemas.microsoft.com/office/drawing/2014/main" id="{0C1E90B9-39BA-5292-27DD-9A731E00308D}"/>
                </a:ext>
              </a:extLst>
            </p:cNvPr>
            <p:cNvSpPr/>
            <p:nvPr/>
          </p:nvSpPr>
          <p:spPr>
            <a:xfrm>
              <a:off x="415636" y="2170545"/>
              <a:ext cx="175491" cy="471055"/>
            </a:xfrm>
            <a:prstGeom prst="rect">
              <a:avLst/>
            </a:prstGeom>
            <a:solidFill>
              <a:srgbClr val="D5596F"/>
            </a:solidFill>
            <a:ln>
              <a:solidFill>
                <a:srgbClr val="D559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26" name="直線コネクタ 25">
              <a:extLst>
                <a:ext uri="{FF2B5EF4-FFF2-40B4-BE49-F238E27FC236}">
                  <a16:creationId xmlns:a16="http://schemas.microsoft.com/office/drawing/2014/main" id="{0B2AC285-D908-548E-F66B-04ED608C5BEE}"/>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27" name="直線コネクタ 26">
            <a:extLst>
              <a:ext uri="{FF2B5EF4-FFF2-40B4-BE49-F238E27FC236}">
                <a16:creationId xmlns:a16="http://schemas.microsoft.com/office/drawing/2014/main" id="{69A585A5-61D9-F426-938C-B5D9BEA2A88F}"/>
              </a:ext>
            </a:extLst>
          </p:cNvPr>
          <p:cNvCxnSpPr>
            <a:cxnSpLocks/>
          </p:cNvCxnSpPr>
          <p:nvPr/>
        </p:nvCxnSpPr>
        <p:spPr>
          <a:xfrm>
            <a:off x="6042645" y="2255445"/>
            <a:ext cx="5514617"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36" name="グラフィックス 35" descr="山形の矢印 単色塗りつぶし">
            <a:extLst>
              <a:ext uri="{FF2B5EF4-FFF2-40B4-BE49-F238E27FC236}">
                <a16:creationId xmlns:a16="http://schemas.microsoft.com/office/drawing/2014/main" id="{8DEBA6FA-D7CD-0B46-BEA8-C389425A76F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00457" y="5319262"/>
            <a:ext cx="760715" cy="760715"/>
          </a:xfrm>
          <a:prstGeom prst="rect">
            <a:avLst/>
          </a:prstGeom>
        </p:spPr>
      </p:pic>
      <p:cxnSp>
        <p:nvCxnSpPr>
          <p:cNvPr id="40" name="直線コネクタ 39">
            <a:extLst>
              <a:ext uri="{FF2B5EF4-FFF2-40B4-BE49-F238E27FC236}">
                <a16:creationId xmlns:a16="http://schemas.microsoft.com/office/drawing/2014/main" id="{CE3E4F8A-0F59-96A4-B729-C52EC1E5FBAA}"/>
              </a:ext>
            </a:extLst>
          </p:cNvPr>
          <p:cNvCxnSpPr>
            <a:cxnSpLocks/>
          </p:cNvCxnSpPr>
          <p:nvPr/>
        </p:nvCxnSpPr>
        <p:spPr>
          <a:xfrm>
            <a:off x="5518343" y="4922949"/>
            <a:ext cx="5568505"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3" name="テキスト ボックス 2">
            <a:extLst>
              <a:ext uri="{FF2B5EF4-FFF2-40B4-BE49-F238E27FC236}">
                <a16:creationId xmlns:a16="http://schemas.microsoft.com/office/drawing/2014/main" id="{0E90606F-5B7F-BEA8-D5F9-66C652B64838}"/>
              </a:ext>
            </a:extLst>
          </p:cNvPr>
          <p:cNvSpPr txBox="1"/>
          <p:nvPr/>
        </p:nvSpPr>
        <p:spPr>
          <a:xfrm>
            <a:off x="1912029" y="5333257"/>
            <a:ext cx="9018053" cy="830997"/>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相談の専門家などと連携し、</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問題解決にあたることができる体制を構築しましょう。 </a:t>
            </a:r>
          </a:p>
        </p:txBody>
      </p:sp>
      <p:sp>
        <p:nvSpPr>
          <p:cNvPr id="5" name="テキスト ボックス 4">
            <a:extLst>
              <a:ext uri="{FF2B5EF4-FFF2-40B4-BE49-F238E27FC236}">
                <a16:creationId xmlns:a16="http://schemas.microsoft.com/office/drawing/2014/main" id="{54775622-23E8-BFB7-3F0E-095F72CEB4D0}"/>
              </a:ext>
            </a:extLst>
          </p:cNvPr>
          <p:cNvSpPr txBox="1"/>
          <p:nvPr/>
        </p:nvSpPr>
        <p:spPr>
          <a:xfrm>
            <a:off x="1240866" y="6293947"/>
            <a:ext cx="9766827" cy="461665"/>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相談システムの構築方法は、</a:t>
            </a:r>
            <a:r>
              <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11</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ページ～</a:t>
            </a:r>
            <a:r>
              <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13</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ページをご参照ください。</a:t>
            </a:r>
            <a:endPar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B73FC361-FC01-761A-8620-65C322485D3B}"/>
              </a:ext>
            </a:extLst>
          </p:cNvPr>
          <p:cNvSpPr>
            <a:spLocks noGrp="1"/>
          </p:cNvSpPr>
          <p:nvPr>
            <p:ph type="sldNum" sz="quarter" idx="12"/>
          </p:nvPr>
        </p:nvSpPr>
        <p:spPr/>
        <p:txBody>
          <a:bodyPr/>
          <a:lstStyle/>
          <a:p>
            <a:fld id="{17A04E83-AE5F-445A-B2D7-EBB1D891384E}" type="slidenum">
              <a:rPr lang="ja-JP" altLang="en-US" smtClean="0"/>
              <a:pPr/>
              <a:t>7</a:t>
            </a:fld>
            <a:endParaRPr lang="ja-JP" altLang="en-US"/>
          </a:p>
        </p:txBody>
      </p:sp>
      <p:cxnSp>
        <p:nvCxnSpPr>
          <p:cNvPr id="7" name="直線コネクタ 6">
            <a:extLst>
              <a:ext uri="{FF2B5EF4-FFF2-40B4-BE49-F238E27FC236}">
                <a16:creationId xmlns:a16="http://schemas.microsoft.com/office/drawing/2014/main" id="{BAAB1369-8BC8-1730-ADA5-996F0A618207}"/>
              </a:ext>
            </a:extLst>
          </p:cNvPr>
          <p:cNvCxnSpPr>
            <a:cxnSpLocks/>
          </p:cNvCxnSpPr>
          <p:nvPr/>
        </p:nvCxnSpPr>
        <p:spPr>
          <a:xfrm>
            <a:off x="756176" y="2634089"/>
            <a:ext cx="636506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6" name="テキスト ボックス 15">
            <a:extLst>
              <a:ext uri="{FF2B5EF4-FFF2-40B4-BE49-F238E27FC236}">
                <a16:creationId xmlns:a16="http://schemas.microsoft.com/office/drawing/2014/main" id="{A4C466C4-D5C0-59B8-A738-0F67BFB45F33}"/>
              </a:ext>
            </a:extLst>
          </p:cNvPr>
          <p:cNvSpPr txBox="1"/>
          <p:nvPr/>
        </p:nvSpPr>
        <p:spPr>
          <a:xfrm>
            <a:off x="2435905" y="4273900"/>
            <a:ext cx="9018053" cy="830997"/>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ただし、相談窓口のすべての作業を外部委託してしまうのは、望ましくありません。</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大学の中のことがわかる人が必要です。</a:t>
            </a:r>
          </a:p>
        </p:txBody>
      </p:sp>
      <p:sp>
        <p:nvSpPr>
          <p:cNvPr id="11" name="テキスト ボックス 10">
            <a:extLst>
              <a:ext uri="{FF2B5EF4-FFF2-40B4-BE49-F238E27FC236}">
                <a16:creationId xmlns:a16="http://schemas.microsoft.com/office/drawing/2014/main" id="{F90E6BCE-BF1F-9CDF-6A13-74E5716A5D35}"/>
              </a:ext>
            </a:extLst>
          </p:cNvPr>
          <p:cNvSpPr txBox="1"/>
          <p:nvPr/>
        </p:nvSpPr>
        <p:spPr>
          <a:xfrm>
            <a:off x="754607" y="1625013"/>
            <a:ext cx="10937252" cy="1200329"/>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相談員は相談を聞くためのカウンセリングマインドだけでなく、問題の構造を理解し、支援の方針を立てるために、</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問題解決能力、対人コミュニケーション能力、チームワークや協調性等が求められる</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99067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EE12CD-6644-722B-8773-5E6ABDF58ADC}"/>
            </a:ext>
          </a:extLst>
        </p:cNvPr>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FE7837DB-8219-4CEC-B5E3-F3ACC5F05AE1}"/>
              </a:ext>
            </a:extLst>
          </p:cNvPr>
          <p:cNvSpPr txBox="1"/>
          <p:nvPr/>
        </p:nvSpPr>
        <p:spPr>
          <a:xfrm>
            <a:off x="1116735" y="170476"/>
            <a:ext cx="2614756" cy="707886"/>
          </a:xfrm>
          <a:prstGeom prst="rect">
            <a:avLst/>
          </a:prstGeom>
          <a:noFill/>
        </p:spPr>
        <p:txBody>
          <a:bodyPr wrap="square" rtlCol="0">
            <a:spAutoFit/>
          </a:bodyPr>
          <a:lstStyle/>
          <a:p>
            <a:r>
              <a:rPr kumimoji="1" lang="en-US" altLang="ja-JP" sz="2000" b="1" dirty="0">
                <a:latin typeface="Meiryo UI" panose="020B0604030504040204" pitchFamily="50" charset="-128"/>
                <a:ea typeface="Meiryo UI" panose="020B0604030504040204" pitchFamily="50" charset="-128"/>
              </a:rPr>
              <a:t>1.</a:t>
            </a:r>
            <a:r>
              <a:rPr kumimoji="1" lang="ja-JP" altLang="en-US" sz="2000" b="1" dirty="0">
                <a:latin typeface="Meiryo UI" panose="020B0604030504040204" pitchFamily="50" charset="-128"/>
                <a:ea typeface="Meiryo UI" panose="020B0604030504040204" pitchFamily="50" charset="-128"/>
              </a:rPr>
              <a:t>ハラスメント防止</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のための基本事項</a:t>
            </a:r>
          </a:p>
        </p:txBody>
      </p:sp>
      <p:grpSp>
        <p:nvGrpSpPr>
          <p:cNvPr id="16" name="グループ化 15">
            <a:extLst>
              <a:ext uri="{FF2B5EF4-FFF2-40B4-BE49-F238E27FC236}">
                <a16:creationId xmlns:a16="http://schemas.microsoft.com/office/drawing/2014/main" id="{A507D0E7-42FD-96BC-558A-D90165377B57}"/>
              </a:ext>
            </a:extLst>
          </p:cNvPr>
          <p:cNvGrpSpPr/>
          <p:nvPr/>
        </p:nvGrpSpPr>
        <p:grpSpPr>
          <a:xfrm>
            <a:off x="288104" y="1004817"/>
            <a:ext cx="8655294" cy="572640"/>
            <a:chOff x="415636" y="2068960"/>
            <a:chExt cx="8655294" cy="572640"/>
          </a:xfrm>
        </p:grpSpPr>
        <p:sp>
          <p:nvSpPr>
            <p:cNvPr id="17" name="正方形/長方形 16">
              <a:extLst>
                <a:ext uri="{FF2B5EF4-FFF2-40B4-BE49-F238E27FC236}">
                  <a16:creationId xmlns:a16="http://schemas.microsoft.com/office/drawing/2014/main" id="{12DCA55E-E0F9-B2EA-8993-0922CF9FA4D5}"/>
                </a:ext>
              </a:extLst>
            </p:cNvPr>
            <p:cNvSpPr/>
            <p:nvPr/>
          </p:nvSpPr>
          <p:spPr>
            <a:xfrm>
              <a:off x="415636" y="2068960"/>
              <a:ext cx="865529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２</a:t>
              </a:r>
              <a:r>
                <a:rPr kumimoji="1" lang="ja-JP" altLang="en-US" sz="28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相談員・委員に対する研修の実施</a:t>
              </a:r>
              <a:endParaRPr kumimoji="1" lang="en-US" altLang="ja-JP"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a:extLst>
                <a:ext uri="{FF2B5EF4-FFF2-40B4-BE49-F238E27FC236}">
                  <a16:creationId xmlns:a16="http://schemas.microsoft.com/office/drawing/2014/main" id="{1E1EC4B4-BE3D-916C-F88D-425B44FACF37}"/>
                </a:ext>
              </a:extLst>
            </p:cNvPr>
            <p:cNvSpPr/>
            <p:nvPr/>
          </p:nvSpPr>
          <p:spPr>
            <a:xfrm>
              <a:off x="415636" y="2170545"/>
              <a:ext cx="175491" cy="471055"/>
            </a:xfrm>
            <a:prstGeom prst="rect">
              <a:avLst/>
            </a:prstGeom>
            <a:solidFill>
              <a:srgbClr val="D5596F"/>
            </a:solidFill>
            <a:ln>
              <a:solidFill>
                <a:srgbClr val="D559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19" name="直線コネクタ 18">
              <a:extLst>
                <a:ext uri="{FF2B5EF4-FFF2-40B4-BE49-F238E27FC236}">
                  <a16:creationId xmlns:a16="http://schemas.microsoft.com/office/drawing/2014/main" id="{0F727810-FC08-6F7B-2447-24387D96E0EA}"/>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0" name="テキスト ボックス 19">
            <a:extLst>
              <a:ext uri="{FF2B5EF4-FFF2-40B4-BE49-F238E27FC236}">
                <a16:creationId xmlns:a16="http://schemas.microsoft.com/office/drawing/2014/main" id="{D27B78A0-5B6F-5DCC-EE5D-AC20DBA1203F}"/>
              </a:ext>
            </a:extLst>
          </p:cNvPr>
          <p:cNvSpPr txBox="1"/>
          <p:nvPr/>
        </p:nvSpPr>
        <p:spPr>
          <a:xfrm>
            <a:off x="4019308" y="191456"/>
            <a:ext cx="798796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相談受付と対応が</a:t>
            </a:r>
            <a:r>
              <a:rPr lang="ja-JP" altLang="en-US" sz="3200" b="1" dirty="0">
                <a:solidFill>
                  <a:prstClr val="black"/>
                </a:solidFill>
                <a:latin typeface="Meiryo UI" panose="020B0604030504040204" pitchFamily="50" charset="-128"/>
                <a:ea typeface="Meiryo UI" panose="020B0604030504040204" pitchFamily="50" charset="-128"/>
              </a:rPr>
              <a:t>できる体制の</a:t>
            </a: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整備</a:t>
            </a:r>
          </a:p>
        </p:txBody>
      </p:sp>
      <p:sp>
        <p:nvSpPr>
          <p:cNvPr id="14" name="テキスト ボックス 13">
            <a:extLst>
              <a:ext uri="{FF2B5EF4-FFF2-40B4-BE49-F238E27FC236}">
                <a16:creationId xmlns:a16="http://schemas.microsoft.com/office/drawing/2014/main" id="{AC2AE7BD-126E-8CD0-AF92-3AE0DF90B5FB}"/>
              </a:ext>
            </a:extLst>
          </p:cNvPr>
          <p:cNvSpPr txBox="1"/>
          <p:nvPr/>
        </p:nvSpPr>
        <p:spPr>
          <a:xfrm>
            <a:off x="677936" y="2110861"/>
            <a:ext cx="10259947" cy="830997"/>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600"/>
              </a:spcAft>
              <a:buClr>
                <a:srgbClr val="D5596F"/>
              </a:buClr>
              <a:buSzTx/>
              <a:buFontTx/>
              <a:buNone/>
              <a:tabLst/>
              <a:defRPr/>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相談に関わる人（相談員・委員・調査担当など）に対する研修は定期的に実施することとし、予算を確保する。</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4" name="直線コネクタ 3">
            <a:extLst>
              <a:ext uri="{FF2B5EF4-FFF2-40B4-BE49-F238E27FC236}">
                <a16:creationId xmlns:a16="http://schemas.microsoft.com/office/drawing/2014/main" id="{C030C526-2E56-62CD-C65A-176FED751CF5}"/>
              </a:ext>
            </a:extLst>
          </p:cNvPr>
          <p:cNvCxnSpPr>
            <a:cxnSpLocks/>
          </p:cNvCxnSpPr>
          <p:nvPr/>
        </p:nvCxnSpPr>
        <p:spPr>
          <a:xfrm>
            <a:off x="2121260" y="5112899"/>
            <a:ext cx="611757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13" name="グラフィックス 12" descr="物語 単色塗りつぶし">
            <a:extLst>
              <a:ext uri="{FF2B5EF4-FFF2-40B4-BE49-F238E27FC236}">
                <a16:creationId xmlns:a16="http://schemas.microsoft.com/office/drawing/2014/main" id="{659A0FD8-633C-5528-EF8D-13158EE7E178}"/>
              </a:ext>
            </a:extLst>
          </p:cNvPr>
          <p:cNvPicPr>
            <a:picLocks noChangeAspect="1"/>
          </p:cNvPicPr>
          <p:nvPr/>
        </p:nvPicPr>
        <p:blipFill>
          <a:blip r:embed="rId3">
            <a:alphaModFix amt="30000"/>
            <a:extLst>
              <a:ext uri="{96DAC541-7B7A-43D3-8B79-37D633B846F1}">
                <asvg:svgBlip xmlns:asvg="http://schemas.microsoft.com/office/drawing/2016/SVG/main" r:embed="rId4"/>
              </a:ext>
            </a:extLst>
          </a:blip>
          <a:stretch>
            <a:fillRect/>
          </a:stretch>
        </p:blipFill>
        <p:spPr>
          <a:xfrm>
            <a:off x="416461" y="3890871"/>
            <a:ext cx="1562677" cy="1562677"/>
          </a:xfrm>
          <a:prstGeom prst="rect">
            <a:avLst/>
          </a:prstGeom>
        </p:spPr>
      </p:pic>
      <p:sp>
        <p:nvSpPr>
          <p:cNvPr id="22" name="テキスト ボックス 21">
            <a:extLst>
              <a:ext uri="{FF2B5EF4-FFF2-40B4-BE49-F238E27FC236}">
                <a16:creationId xmlns:a16="http://schemas.microsoft.com/office/drawing/2014/main" id="{4BF9B4CC-9616-5033-3E48-3D065B347392}"/>
              </a:ext>
            </a:extLst>
          </p:cNvPr>
          <p:cNvSpPr txBox="1"/>
          <p:nvPr/>
        </p:nvSpPr>
        <p:spPr>
          <a:xfrm>
            <a:off x="382950" y="4591773"/>
            <a:ext cx="1629697" cy="523220"/>
          </a:xfrm>
          <a:prstGeom prst="rect">
            <a:avLst/>
          </a:prstGeom>
          <a:noFill/>
        </p:spPr>
        <p:txBody>
          <a:bodyPr wrap="square" rtlCol="0">
            <a:spAutoFit/>
          </a:bodyPr>
          <a:lstStyle/>
          <a:p>
            <a:pPr algn="ctr"/>
            <a:r>
              <a:rPr lang="ja-JP" altLang="en-US" sz="2800" b="1" dirty="0">
                <a:latin typeface="メイリオ" panose="020B0604030504040204" pitchFamily="50" charset="-128"/>
                <a:ea typeface="メイリオ" panose="020B0604030504040204" pitchFamily="50" charset="-128"/>
              </a:rPr>
              <a:t>ポイント</a:t>
            </a:r>
            <a:endParaRPr kumimoji="1" lang="ja-JP" altLang="en-US" sz="2800" b="1" dirty="0">
              <a:latin typeface="メイリオ" panose="020B0604030504040204" pitchFamily="50" charset="-128"/>
              <a:ea typeface="メイリオ" panose="020B0604030504040204" pitchFamily="50" charset="-128"/>
            </a:endParaRPr>
          </a:p>
        </p:txBody>
      </p:sp>
      <p:cxnSp>
        <p:nvCxnSpPr>
          <p:cNvPr id="28" name="直線コネクタ 27">
            <a:extLst>
              <a:ext uri="{FF2B5EF4-FFF2-40B4-BE49-F238E27FC236}">
                <a16:creationId xmlns:a16="http://schemas.microsoft.com/office/drawing/2014/main" id="{6CD40191-87A7-6F17-F1BF-11D0BB8D1266}"/>
              </a:ext>
            </a:extLst>
          </p:cNvPr>
          <p:cNvCxnSpPr>
            <a:cxnSpLocks/>
          </p:cNvCxnSpPr>
          <p:nvPr/>
        </p:nvCxnSpPr>
        <p:spPr>
          <a:xfrm>
            <a:off x="7317606" y="4754310"/>
            <a:ext cx="341409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61D66806-965E-E2A2-3F86-C9BDCE4EF816}"/>
              </a:ext>
            </a:extLst>
          </p:cNvPr>
          <p:cNvSpPr>
            <a:spLocks noGrp="1"/>
          </p:cNvSpPr>
          <p:nvPr>
            <p:ph type="sldNum" sz="quarter" idx="12"/>
          </p:nvPr>
        </p:nvSpPr>
        <p:spPr/>
        <p:txBody>
          <a:bodyPr/>
          <a:lstStyle/>
          <a:p>
            <a:fld id="{17A04E83-AE5F-445A-B2D7-EBB1D891384E}" type="slidenum">
              <a:rPr lang="ja-JP" altLang="en-US" smtClean="0"/>
              <a:pPr/>
              <a:t>8</a:t>
            </a:fld>
            <a:endParaRPr lang="ja-JP" altLang="en-US"/>
          </a:p>
        </p:txBody>
      </p:sp>
      <p:sp>
        <p:nvSpPr>
          <p:cNvPr id="24" name="テキスト ボックス 23">
            <a:extLst>
              <a:ext uri="{FF2B5EF4-FFF2-40B4-BE49-F238E27FC236}">
                <a16:creationId xmlns:a16="http://schemas.microsoft.com/office/drawing/2014/main" id="{2E5B0DD3-41A3-8840-4387-392B3D47D5AE}"/>
              </a:ext>
            </a:extLst>
          </p:cNvPr>
          <p:cNvSpPr txBox="1"/>
          <p:nvPr/>
        </p:nvSpPr>
        <p:spPr>
          <a:xfrm>
            <a:off x="2046158" y="4107083"/>
            <a:ext cx="9649056" cy="1200329"/>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
                <a:srgbClr val="0487BA"/>
              </a:buClr>
              <a:buSzTx/>
              <a:buFontTx/>
              <a:buNone/>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特に教職員</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を相談員・委員・調査担当とする場合は、</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0487BA"/>
              </a:buClr>
              <a:buSzTx/>
              <a:buFontTx/>
              <a:buNone/>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ゼロからスタートすることが多く、</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研修の実施は必要不可欠</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です。</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0487BA"/>
              </a:buClr>
              <a:buSzTx/>
              <a:buFontTx/>
              <a:buNone/>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新しい担当者には</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、速やかに研修を実施する</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ようにしましょう。</a:t>
            </a:r>
          </a:p>
        </p:txBody>
      </p:sp>
    </p:spTree>
    <p:extLst>
      <p:ext uri="{BB962C8B-B14F-4D97-AF65-F5344CB8AC3E}">
        <p14:creationId xmlns:p14="http://schemas.microsoft.com/office/powerpoint/2010/main" val="2478050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8053ED-CF00-BEF9-293E-1718CBECD466}"/>
            </a:ext>
          </a:extLst>
        </p:cNvPr>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F10AA2F9-FEDE-5C2C-5B8C-98E323E6A14A}"/>
              </a:ext>
            </a:extLst>
          </p:cNvPr>
          <p:cNvSpPr txBox="1"/>
          <p:nvPr/>
        </p:nvSpPr>
        <p:spPr>
          <a:xfrm>
            <a:off x="1116735" y="170476"/>
            <a:ext cx="2614756" cy="707886"/>
          </a:xfrm>
          <a:prstGeom prst="rect">
            <a:avLst/>
          </a:prstGeom>
          <a:noFill/>
        </p:spPr>
        <p:txBody>
          <a:bodyPr wrap="square" rtlCol="0">
            <a:spAutoFit/>
          </a:bodyPr>
          <a:lstStyle/>
          <a:p>
            <a:r>
              <a:rPr kumimoji="1" lang="en-US" altLang="ja-JP" sz="2000" b="1" dirty="0">
                <a:latin typeface="Meiryo UI" panose="020B0604030504040204" pitchFamily="50" charset="-128"/>
                <a:ea typeface="Meiryo UI" panose="020B0604030504040204" pitchFamily="50" charset="-128"/>
              </a:rPr>
              <a:t>1.</a:t>
            </a:r>
            <a:r>
              <a:rPr kumimoji="1" lang="ja-JP" altLang="en-US" sz="2000" b="1" dirty="0">
                <a:latin typeface="Meiryo UI" panose="020B0604030504040204" pitchFamily="50" charset="-128"/>
                <a:ea typeface="Meiryo UI" panose="020B0604030504040204" pitchFamily="50" charset="-128"/>
              </a:rPr>
              <a:t>ハラスメント防止</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のための基本事項</a:t>
            </a:r>
          </a:p>
        </p:txBody>
      </p:sp>
      <p:grpSp>
        <p:nvGrpSpPr>
          <p:cNvPr id="16" name="グループ化 15">
            <a:extLst>
              <a:ext uri="{FF2B5EF4-FFF2-40B4-BE49-F238E27FC236}">
                <a16:creationId xmlns:a16="http://schemas.microsoft.com/office/drawing/2014/main" id="{0E341FD3-EAF9-F112-70A0-C4C7150805FF}"/>
              </a:ext>
            </a:extLst>
          </p:cNvPr>
          <p:cNvGrpSpPr/>
          <p:nvPr/>
        </p:nvGrpSpPr>
        <p:grpSpPr>
          <a:xfrm>
            <a:off x="288103" y="923954"/>
            <a:ext cx="8655294" cy="572640"/>
            <a:chOff x="415636" y="2068960"/>
            <a:chExt cx="8655294" cy="572640"/>
          </a:xfrm>
        </p:grpSpPr>
        <p:sp>
          <p:nvSpPr>
            <p:cNvPr id="17" name="正方形/長方形 16">
              <a:extLst>
                <a:ext uri="{FF2B5EF4-FFF2-40B4-BE49-F238E27FC236}">
                  <a16:creationId xmlns:a16="http://schemas.microsoft.com/office/drawing/2014/main" id="{E7C1491D-E9F3-5486-FE1D-CBB4E12BA6AD}"/>
                </a:ext>
              </a:extLst>
            </p:cNvPr>
            <p:cNvSpPr/>
            <p:nvPr/>
          </p:nvSpPr>
          <p:spPr>
            <a:xfrm>
              <a:off x="415636" y="2068960"/>
              <a:ext cx="865529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３</a:t>
              </a:r>
              <a:r>
                <a:rPr lang="ja-JP" altLang="en-US" sz="2800" b="1" dirty="0">
                  <a:solidFill>
                    <a:srgbClr val="C70852"/>
                  </a:solidFill>
                  <a:latin typeface="Meiryo UI" panose="020B0604030504040204" pitchFamily="50" charset="-128"/>
                  <a:ea typeface="Meiryo UI" panose="020B0604030504040204" pitchFamily="50" charset="-128"/>
                </a:rPr>
                <a:t>様々な</a:t>
              </a:r>
              <a:r>
                <a:rPr kumimoji="1" lang="ja-JP" altLang="en-US" sz="28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解決手続きの検討</a:t>
              </a:r>
              <a:endParaRPr kumimoji="1" lang="en-US" altLang="ja-JP"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a:extLst>
                <a:ext uri="{FF2B5EF4-FFF2-40B4-BE49-F238E27FC236}">
                  <a16:creationId xmlns:a16="http://schemas.microsoft.com/office/drawing/2014/main" id="{345CD6C5-3F19-A984-C912-27F3C4D91D56}"/>
                </a:ext>
              </a:extLst>
            </p:cNvPr>
            <p:cNvSpPr/>
            <p:nvPr/>
          </p:nvSpPr>
          <p:spPr>
            <a:xfrm>
              <a:off x="415636" y="2170545"/>
              <a:ext cx="175491" cy="471055"/>
            </a:xfrm>
            <a:prstGeom prst="rect">
              <a:avLst/>
            </a:prstGeom>
            <a:solidFill>
              <a:srgbClr val="D5596F"/>
            </a:solidFill>
            <a:ln>
              <a:solidFill>
                <a:srgbClr val="D559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19" name="直線コネクタ 18">
              <a:extLst>
                <a:ext uri="{FF2B5EF4-FFF2-40B4-BE49-F238E27FC236}">
                  <a16:creationId xmlns:a16="http://schemas.microsoft.com/office/drawing/2014/main" id="{F4676066-A817-6894-C0F7-654A4705301A}"/>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0" name="テキスト ボックス 19">
            <a:extLst>
              <a:ext uri="{FF2B5EF4-FFF2-40B4-BE49-F238E27FC236}">
                <a16:creationId xmlns:a16="http://schemas.microsoft.com/office/drawing/2014/main" id="{ADFDEF6A-F9B0-7871-4612-09E0433C8853}"/>
              </a:ext>
            </a:extLst>
          </p:cNvPr>
          <p:cNvSpPr txBox="1"/>
          <p:nvPr/>
        </p:nvSpPr>
        <p:spPr>
          <a:xfrm>
            <a:off x="4019308" y="191456"/>
            <a:ext cx="798796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相談受付と対応が</a:t>
            </a:r>
            <a:r>
              <a:rPr lang="ja-JP" altLang="en-US" sz="3200" b="1" dirty="0">
                <a:solidFill>
                  <a:prstClr val="black"/>
                </a:solidFill>
                <a:latin typeface="Meiryo UI" panose="020B0604030504040204" pitchFamily="50" charset="-128"/>
                <a:ea typeface="Meiryo UI" panose="020B0604030504040204" pitchFamily="50" charset="-128"/>
              </a:rPr>
              <a:t>できる体制の</a:t>
            </a: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整備</a:t>
            </a:r>
          </a:p>
        </p:txBody>
      </p:sp>
      <p:sp>
        <p:nvSpPr>
          <p:cNvPr id="2" name="テキスト ボックス 1">
            <a:extLst>
              <a:ext uri="{FF2B5EF4-FFF2-40B4-BE49-F238E27FC236}">
                <a16:creationId xmlns:a16="http://schemas.microsoft.com/office/drawing/2014/main" id="{C2E908B8-A9F5-5011-7AB4-05A695AF3DD9}"/>
              </a:ext>
            </a:extLst>
          </p:cNvPr>
          <p:cNvSpPr txBox="1"/>
          <p:nvPr/>
        </p:nvSpPr>
        <p:spPr>
          <a:xfrm>
            <a:off x="2424113" y="4092350"/>
            <a:ext cx="8104501" cy="1015663"/>
          </a:xfrm>
          <a:prstGeom prst="rect">
            <a:avLst/>
          </a:prstGeom>
          <a:noFill/>
        </p:spPr>
        <p:txBody>
          <a:bodyPr wrap="square">
            <a:spAutoFit/>
          </a:bodyPr>
          <a:lstStyle/>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通知：相手方への注意喚起、警告又は指導等</a:t>
            </a:r>
          </a:p>
          <a:p>
            <a:pPr marL="342900" indent="-342900" algn="just">
              <a:buClr>
                <a:srgbClr val="0487BA"/>
              </a:buClr>
              <a:buFont typeface="メイリオ" panose="020B0604030504040204" pitchFamily="50" charset="-128"/>
              <a:buChar cha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調整：相談者の被害救済または権利利益を回復するための措置等</a:t>
            </a:r>
            <a:endPar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buClr>
                <a:srgbClr val="0487BA"/>
              </a:buClr>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（環境の調整、人間関係の調整など）</a:t>
            </a:r>
            <a:r>
              <a:rPr lang="en-US" altLang="ja-JP"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※P10</a:t>
            </a: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参照</a:t>
            </a:r>
          </a:p>
        </p:txBody>
      </p:sp>
      <p:grpSp>
        <p:nvGrpSpPr>
          <p:cNvPr id="3" name="グループ化 2">
            <a:extLst>
              <a:ext uri="{FF2B5EF4-FFF2-40B4-BE49-F238E27FC236}">
                <a16:creationId xmlns:a16="http://schemas.microsoft.com/office/drawing/2014/main" id="{8EEB1EA8-95F6-46BB-21C7-432B6E282939}"/>
              </a:ext>
            </a:extLst>
          </p:cNvPr>
          <p:cNvGrpSpPr/>
          <p:nvPr/>
        </p:nvGrpSpPr>
        <p:grpSpPr>
          <a:xfrm>
            <a:off x="2899405" y="3429000"/>
            <a:ext cx="2583847" cy="540986"/>
            <a:chOff x="6721088" y="3624744"/>
            <a:chExt cx="2583847" cy="540986"/>
          </a:xfrm>
        </p:grpSpPr>
        <p:sp>
          <p:nvSpPr>
            <p:cNvPr id="4" name="楕円 3">
              <a:extLst>
                <a:ext uri="{FF2B5EF4-FFF2-40B4-BE49-F238E27FC236}">
                  <a16:creationId xmlns:a16="http://schemas.microsoft.com/office/drawing/2014/main" id="{6C2E0F09-3AA5-0427-1F2C-307EA8139E18}"/>
                </a:ext>
              </a:extLst>
            </p:cNvPr>
            <p:cNvSpPr/>
            <p:nvPr/>
          </p:nvSpPr>
          <p:spPr>
            <a:xfrm>
              <a:off x="6721088" y="3624744"/>
              <a:ext cx="594934" cy="540986"/>
            </a:xfrm>
            <a:prstGeom prst="ellipse">
              <a:avLst/>
            </a:prstGeom>
            <a:pattFill prst="dkUpDiag">
              <a:fgClr>
                <a:srgbClr val="0487BA"/>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endPar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4">
              <a:extLst>
                <a:ext uri="{FF2B5EF4-FFF2-40B4-BE49-F238E27FC236}">
                  <a16:creationId xmlns:a16="http://schemas.microsoft.com/office/drawing/2014/main" id="{EECF2EA9-B5EB-EEC8-816B-0B0B6118BD86}"/>
                </a:ext>
              </a:extLst>
            </p:cNvPr>
            <p:cNvSpPr/>
            <p:nvPr/>
          </p:nvSpPr>
          <p:spPr>
            <a:xfrm>
              <a:off x="6721089" y="3813719"/>
              <a:ext cx="2583846" cy="2854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281"/>
                </a:spcAft>
                <a:buClrTx/>
                <a:buSzTx/>
                <a:buFontTx/>
                <a:buNone/>
                <a:tabLst/>
                <a:defRPr/>
              </a:pPr>
              <a:r>
                <a:rPr kumimoji="0" lang="ja-JP" altLang="en-US" sz="2000" b="1" dirty="0">
                  <a:solidFill>
                    <a:prstClr val="black"/>
                  </a:solidFill>
                  <a:effectLst>
                    <a:glow rad="152400">
                      <a:prstClr val="white"/>
                    </a:glow>
                  </a:effectLst>
                  <a:latin typeface="メイリオ" panose="020B0604030504040204" pitchFamily="50" charset="-128"/>
                  <a:ea typeface="メイリオ" panose="020B0604030504040204" pitchFamily="50" charset="-128"/>
                  <a:cs typeface="源柔ゴシック Medium" panose="020B0402020203020207" pitchFamily="50" charset="-128"/>
                </a:rPr>
                <a:t>例えば以下の措置</a:t>
              </a:r>
              <a:endParaRPr kumimoji="0" lang="ja-JP" altLang="en-US" sz="2000" b="1" i="0" u="none" strike="noStrike" kern="1200" cap="none" spc="0" normalizeH="0" baseline="0" noProof="0" dirty="0">
                <a:ln>
                  <a:noFill/>
                </a:ln>
                <a:solidFill>
                  <a:prstClr val="black"/>
                </a:solidFill>
                <a:effectLst>
                  <a:glow rad="152400">
                    <a:prstClr val="white"/>
                  </a:glow>
                </a:effectLst>
                <a:uLnTx/>
                <a:uFillTx/>
                <a:latin typeface="メイリオ" panose="020B0604030504040204" pitchFamily="50" charset="-128"/>
                <a:ea typeface="メイリオ" panose="020B0604030504040204" pitchFamily="50" charset="-128"/>
                <a:cs typeface="源柔ゴシック Medium" panose="020B0402020203020207" pitchFamily="50" charset="-128"/>
              </a:endParaRPr>
            </a:p>
          </p:txBody>
        </p:sp>
      </p:grpSp>
      <p:pic>
        <p:nvPicPr>
          <p:cNvPr id="6" name="グラフィックス 5" descr="山形の矢印 単色塗りつぶし">
            <a:extLst>
              <a:ext uri="{FF2B5EF4-FFF2-40B4-BE49-F238E27FC236}">
                <a16:creationId xmlns:a16="http://schemas.microsoft.com/office/drawing/2014/main" id="{CBD8C42B-31C3-6EEF-120A-A3665A61110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52603" y="5518547"/>
            <a:ext cx="760715" cy="760715"/>
          </a:xfrm>
          <a:prstGeom prst="rect">
            <a:avLst/>
          </a:prstGeom>
        </p:spPr>
      </p:pic>
      <p:cxnSp>
        <p:nvCxnSpPr>
          <p:cNvPr id="8" name="直線コネクタ 7">
            <a:extLst>
              <a:ext uri="{FF2B5EF4-FFF2-40B4-BE49-F238E27FC236}">
                <a16:creationId xmlns:a16="http://schemas.microsoft.com/office/drawing/2014/main" id="{7C0A64CC-2684-F6F3-1D63-D26DEDAF7E4B}"/>
              </a:ext>
            </a:extLst>
          </p:cNvPr>
          <p:cNvCxnSpPr>
            <a:cxnSpLocks/>
          </p:cNvCxnSpPr>
          <p:nvPr/>
        </p:nvCxnSpPr>
        <p:spPr>
          <a:xfrm>
            <a:off x="2088861" y="5784743"/>
            <a:ext cx="588431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8D108195-CBD9-42CB-D4E5-61B964B217DA}"/>
              </a:ext>
            </a:extLst>
          </p:cNvPr>
          <p:cNvCxnSpPr>
            <a:cxnSpLocks/>
          </p:cNvCxnSpPr>
          <p:nvPr/>
        </p:nvCxnSpPr>
        <p:spPr>
          <a:xfrm>
            <a:off x="4457988" y="2099457"/>
            <a:ext cx="5086062"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7" name="テキスト ボックス 6">
            <a:extLst>
              <a:ext uri="{FF2B5EF4-FFF2-40B4-BE49-F238E27FC236}">
                <a16:creationId xmlns:a16="http://schemas.microsoft.com/office/drawing/2014/main" id="{F7B768F6-0897-ED41-B1A1-BCC06B820C7F}"/>
              </a:ext>
            </a:extLst>
          </p:cNvPr>
          <p:cNvSpPr txBox="1"/>
          <p:nvPr/>
        </p:nvSpPr>
        <p:spPr>
          <a:xfrm>
            <a:off x="2013318" y="5518547"/>
            <a:ext cx="9133252" cy="830997"/>
          </a:xfrm>
          <a:prstGeom prst="rect">
            <a:avLst/>
          </a:prstGeom>
          <a:noFill/>
        </p:spPr>
        <p:txBody>
          <a:bodyPr wrap="square">
            <a:spAutoFit/>
          </a:bodyPr>
          <a:lstStyle/>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進行中の被害・不利益の拡大を防ぐために</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
                <a:srgbClr val="0487BA"/>
              </a:buClr>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様々な解決手続きや制度を検討しましょう。</a:t>
            </a:r>
          </a:p>
        </p:txBody>
      </p:sp>
      <p:sp>
        <p:nvSpPr>
          <p:cNvPr id="29" name="テキスト ボックス 28">
            <a:extLst>
              <a:ext uri="{FF2B5EF4-FFF2-40B4-BE49-F238E27FC236}">
                <a16:creationId xmlns:a16="http://schemas.microsoft.com/office/drawing/2014/main" id="{77D9DF60-97FB-0628-335D-88A16C40BA36}"/>
              </a:ext>
            </a:extLst>
          </p:cNvPr>
          <p:cNvSpPr txBox="1"/>
          <p:nvPr/>
        </p:nvSpPr>
        <p:spPr>
          <a:xfrm>
            <a:off x="397681" y="1829603"/>
            <a:ext cx="11171154" cy="1277273"/>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600"/>
              </a:spcAft>
              <a:buClr>
                <a:srgbClr val="0487BA"/>
              </a:buClr>
              <a:buSzTx/>
              <a:buFont typeface="Wingdings" panose="05000000000000000000" pitchFamily="2" charset="2"/>
              <a:buChar char="l"/>
              <a:tabLst/>
              <a:defRPr/>
            </a:pPr>
            <a:r>
              <a:rPr lang="ja-JP" altLang="en-US" sz="2400" dirty="0">
                <a:solidFill>
                  <a:prstClr val="black"/>
                </a:solidFill>
                <a:latin typeface="メイリオ" panose="020B0604030504040204" pitchFamily="50" charset="-128"/>
                <a:ea typeface="メイリオ" panose="020B0604030504040204" pitchFamily="50" charset="-128"/>
              </a:rPr>
              <a:t>相談対応の一番の目的は、</a:t>
            </a:r>
            <a:r>
              <a:rPr lang="ja-JP" altLang="en-US" sz="2400" b="1" dirty="0">
                <a:solidFill>
                  <a:prstClr val="black"/>
                </a:solidFill>
                <a:latin typeface="メイリオ" panose="020B0604030504040204" pitchFamily="50" charset="-128"/>
                <a:ea typeface="メイリオ" panose="020B0604030504040204" pitchFamily="50" charset="-128"/>
              </a:rPr>
              <a:t>修学環境、就労環境を取り戻すこと。</a:t>
            </a:r>
            <a:endParaRPr lang="en-US" altLang="ja-JP" sz="2400" b="1" dirty="0">
              <a:solidFill>
                <a:prstClr val="black"/>
              </a:solidFill>
              <a:latin typeface="メイリオ" panose="020B0604030504040204" pitchFamily="50" charset="-128"/>
              <a:ea typeface="メイリオ" panose="020B0604030504040204" pitchFamily="50" charset="-128"/>
            </a:endParaRPr>
          </a:p>
          <a:p>
            <a:pPr marL="342900" marR="0" lvl="0" indent="-342900" algn="just" defTabSz="914400" rtl="0" eaLnBrk="1" fontAlgn="auto" latinLnBrk="0" hangingPunct="1">
              <a:lnSpc>
                <a:spcPct val="100000"/>
              </a:lnSpc>
              <a:spcBef>
                <a:spcPts val="0"/>
              </a:spcBef>
              <a:spcAft>
                <a:spcPts val="600"/>
              </a:spcAft>
              <a:buClr>
                <a:srgbClr val="0487BA"/>
              </a:buClr>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不適切な言動等により損なわれた</a:t>
            </a:r>
            <a:r>
              <a:rPr lang="ja-JP" altLang="en-US" sz="2400" dirty="0">
                <a:solidFill>
                  <a:prstClr val="black"/>
                </a:solidFill>
                <a:latin typeface="メイリオ" panose="020B0604030504040204" pitchFamily="50" charset="-128"/>
                <a:ea typeface="メイリオ" panose="020B0604030504040204" pitchFamily="50" charset="-128"/>
              </a:rPr>
              <a:t>修学</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、就労環境を取り戻すために、様々な問題解決手続きや制度などが求められる。</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 name="スライド番号プレースホルダー 11">
            <a:extLst>
              <a:ext uri="{FF2B5EF4-FFF2-40B4-BE49-F238E27FC236}">
                <a16:creationId xmlns:a16="http://schemas.microsoft.com/office/drawing/2014/main" id="{9A00859B-99F6-ED9B-B1E4-F64C1D4FBA87}"/>
              </a:ext>
            </a:extLst>
          </p:cNvPr>
          <p:cNvSpPr>
            <a:spLocks noGrp="1"/>
          </p:cNvSpPr>
          <p:nvPr>
            <p:ph type="sldNum" sz="quarter" idx="12"/>
          </p:nvPr>
        </p:nvSpPr>
        <p:spPr/>
        <p:txBody>
          <a:bodyPr/>
          <a:lstStyle/>
          <a:p>
            <a:fld id="{17A04E83-AE5F-445A-B2D7-EBB1D891384E}" type="slidenum">
              <a:rPr lang="ja-JP" altLang="en-US" smtClean="0"/>
              <a:pPr/>
              <a:t>9</a:t>
            </a:fld>
            <a:endParaRPr lang="ja-JP" altLang="en-US"/>
          </a:p>
        </p:txBody>
      </p:sp>
    </p:spTree>
    <p:extLst>
      <p:ext uri="{BB962C8B-B14F-4D97-AF65-F5344CB8AC3E}">
        <p14:creationId xmlns:p14="http://schemas.microsoft.com/office/powerpoint/2010/main" val="1575417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3911</TotalTime>
  <Words>3331</Words>
  <Application>Microsoft Office PowerPoint</Application>
  <PresentationFormat>ワイド画面</PresentationFormat>
  <Paragraphs>330</Paragraphs>
  <Slides>24</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24</vt:i4>
      </vt:variant>
    </vt:vector>
  </HeadingPairs>
  <TitlesOfParts>
    <vt:vector size="32" baseType="lpstr">
      <vt:lpstr>Meiryo UI</vt:lpstr>
      <vt:lpstr>メイリオ</vt:lpstr>
      <vt:lpstr>游ゴシック</vt:lpstr>
      <vt:lpstr>游ゴシック Light</vt:lpstr>
      <vt:lpstr>Arial</vt:lpstr>
      <vt:lpstr>Calibri</vt:lpstr>
      <vt:lpstr>Wingdings</vt:lpstr>
      <vt:lpstr>Office テーマ</vt:lpstr>
      <vt:lpstr>大学におけるハラスメント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太田 朝子</dc:creator>
  <cp:lastModifiedBy>太田 朝子</cp:lastModifiedBy>
  <cp:revision>122</cp:revision>
  <dcterms:created xsi:type="dcterms:W3CDTF">2024-10-30T08:21:12Z</dcterms:created>
  <dcterms:modified xsi:type="dcterms:W3CDTF">2025-03-19T06:36:27Z</dcterms:modified>
</cp:coreProperties>
</file>