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23"/>
  </p:notesMasterIdLst>
  <p:sldIdLst>
    <p:sldId id="256" r:id="rId2"/>
    <p:sldId id="331" r:id="rId3"/>
    <p:sldId id="332" r:id="rId4"/>
    <p:sldId id="333" r:id="rId5"/>
    <p:sldId id="330" r:id="rId6"/>
    <p:sldId id="283" r:id="rId7"/>
    <p:sldId id="326" r:id="rId8"/>
    <p:sldId id="287" r:id="rId9"/>
    <p:sldId id="323" r:id="rId10"/>
    <p:sldId id="335" r:id="rId11"/>
    <p:sldId id="286" r:id="rId12"/>
    <p:sldId id="327" r:id="rId13"/>
    <p:sldId id="328" r:id="rId14"/>
    <p:sldId id="288" r:id="rId15"/>
    <p:sldId id="329" r:id="rId16"/>
    <p:sldId id="284" r:id="rId17"/>
    <p:sldId id="322" r:id="rId18"/>
    <p:sldId id="324" r:id="rId19"/>
    <p:sldId id="321" r:id="rId20"/>
    <p:sldId id="336" r:id="rId21"/>
    <p:sldId id="334" r:id="rId2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562611A-FD70-F103-98A9-0DC6D43A6024}" name="太田 朝子" initials="朝太" userId="S::ota-a@libertasclt.onmicrosoft.com::213b739e-b7d4-4fd4-bd35-16d61a570fee" providerId="AD"/>
  <p188:author id="{1BA3891A-AA2C-8363-8937-D74DE15EA566}" name="KITANAKA　Chisato" initials="" userId="S::kitanaka@hiroshima-u.ac.jp::49884b54-2add-4c9e-864b-48210e5be97a" providerId="AD"/>
  <p188:author id="{49EAC6DD-A23D-38C4-CCCC-8E25F669B2F4}" name="八田　誠" initials="誠八" userId="S::hatta@libertasclt.onmicrosoft.com::c8b6beec-1878-4a34-b9af-51051f7e2950"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589F89"/>
    <a:srgbClr val="D5596F"/>
    <a:srgbClr val="C70852"/>
    <a:srgbClr val="FBDBBB"/>
    <a:srgbClr val="0487BA"/>
    <a:srgbClr val="FEDC66"/>
    <a:srgbClr val="FFCCCC"/>
    <a:srgbClr val="669824"/>
    <a:srgbClr val="61616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D27102A9-8310-4765-A935-A1911B00CA55}" styleName="淡色スタイル 1 - アクセント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97" d="100"/>
          <a:sy n="97" d="100"/>
        </p:scale>
        <p:origin x="192"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microsoft.com/office/2018/10/relationships/authors" Targe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7894583-3D9B-4125-BFCC-788FAC239308}" type="datetimeFigureOut">
              <a:rPr kumimoji="1" lang="ja-JP" altLang="en-US" smtClean="0"/>
              <a:t>2025/3/21</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0E74FA5-6ACF-4B77-9119-FE6277F23311}" type="slidenum">
              <a:rPr kumimoji="1" lang="ja-JP" altLang="en-US" smtClean="0"/>
              <a:t>‹#›</a:t>
            </a:fld>
            <a:endParaRPr kumimoji="1" lang="ja-JP" altLang="en-US"/>
          </a:p>
        </p:txBody>
      </p:sp>
    </p:spTree>
    <p:extLst>
      <p:ext uri="{BB962C8B-B14F-4D97-AF65-F5344CB8AC3E}">
        <p14:creationId xmlns:p14="http://schemas.microsoft.com/office/powerpoint/2010/main" val="122944331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F0E74FA5-6ACF-4B77-9119-FE6277F23311}" type="slidenum">
              <a:rPr kumimoji="1" lang="ja-JP" altLang="en-US" smtClean="0"/>
              <a:t>1</a:t>
            </a:fld>
            <a:endParaRPr kumimoji="1" lang="ja-JP" altLang="en-US"/>
          </a:p>
        </p:txBody>
      </p:sp>
    </p:spTree>
    <p:extLst>
      <p:ext uri="{BB962C8B-B14F-4D97-AF65-F5344CB8AC3E}">
        <p14:creationId xmlns:p14="http://schemas.microsoft.com/office/powerpoint/2010/main" val="36235975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50616B3-9707-9C7A-6396-8CB07D277167}"/>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69626A8F-4AE5-05BE-0E3D-699DE8D0468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35E8296F-1057-EC0B-9153-4A19937420F6}"/>
              </a:ext>
            </a:extLst>
          </p:cNvPr>
          <p:cNvSpPr>
            <a:spLocks noGrp="1"/>
          </p:cNvSpPr>
          <p:nvPr>
            <p:ph type="dt" sz="half" idx="10"/>
          </p:nvPr>
        </p:nvSpPr>
        <p:spPr/>
        <p:txBody>
          <a:bodyPr/>
          <a:lstStyle/>
          <a:p>
            <a:fld id="{3766AEC9-A5D5-4445-A970-3524CA871FBF}" type="datetime1">
              <a:rPr kumimoji="1" lang="ja-JP" altLang="en-US" smtClean="0"/>
              <a:t>2025/3/21</a:t>
            </a:fld>
            <a:endParaRPr kumimoji="1" lang="ja-JP" altLang="en-US"/>
          </a:p>
        </p:txBody>
      </p:sp>
      <p:sp>
        <p:nvSpPr>
          <p:cNvPr id="5" name="フッター プレースホルダー 4">
            <a:extLst>
              <a:ext uri="{FF2B5EF4-FFF2-40B4-BE49-F238E27FC236}">
                <a16:creationId xmlns:a16="http://schemas.microsoft.com/office/drawing/2014/main" id="{C7BC2A9C-1A4C-8741-4B7E-A571C54E14D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EDC48CA-C502-6D96-A75D-D2A6A6DCDCBB}"/>
              </a:ext>
            </a:extLst>
          </p:cNvPr>
          <p:cNvSpPr>
            <a:spLocks noGrp="1"/>
          </p:cNvSpPr>
          <p:nvPr>
            <p:ph type="sldNum" sz="quarter" idx="12"/>
          </p:nvPr>
        </p:nvSpPr>
        <p:spPr/>
        <p:txBody>
          <a:bodyPr/>
          <a:lstStyle/>
          <a:p>
            <a:fld id="{17A04E83-AE5F-445A-B2D7-EBB1D891384E}" type="slidenum">
              <a:rPr kumimoji="1" lang="ja-JP" altLang="en-US" smtClean="0"/>
              <a:t>‹#›</a:t>
            </a:fld>
            <a:endParaRPr kumimoji="1" lang="ja-JP" altLang="en-US"/>
          </a:p>
        </p:txBody>
      </p:sp>
    </p:spTree>
    <p:extLst>
      <p:ext uri="{BB962C8B-B14F-4D97-AF65-F5344CB8AC3E}">
        <p14:creationId xmlns:p14="http://schemas.microsoft.com/office/powerpoint/2010/main" val="19674876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03A48DA-3253-BEF4-FD2A-AEE2E7CCB857}"/>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A992144B-34B6-B104-0063-F2066A67B4BD}"/>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C61BA74-F74F-2A6A-3B95-7A3979053C70}"/>
              </a:ext>
            </a:extLst>
          </p:cNvPr>
          <p:cNvSpPr>
            <a:spLocks noGrp="1"/>
          </p:cNvSpPr>
          <p:nvPr>
            <p:ph type="dt" sz="half" idx="10"/>
          </p:nvPr>
        </p:nvSpPr>
        <p:spPr/>
        <p:txBody>
          <a:bodyPr/>
          <a:lstStyle/>
          <a:p>
            <a:fld id="{90DA211B-CC63-403F-B59C-24E81C527093}" type="datetime1">
              <a:rPr kumimoji="1" lang="ja-JP" altLang="en-US" smtClean="0"/>
              <a:t>2025/3/21</a:t>
            </a:fld>
            <a:endParaRPr kumimoji="1" lang="ja-JP" altLang="en-US"/>
          </a:p>
        </p:txBody>
      </p:sp>
      <p:sp>
        <p:nvSpPr>
          <p:cNvPr id="5" name="フッター プレースホルダー 4">
            <a:extLst>
              <a:ext uri="{FF2B5EF4-FFF2-40B4-BE49-F238E27FC236}">
                <a16:creationId xmlns:a16="http://schemas.microsoft.com/office/drawing/2014/main" id="{A6A4599B-04D3-D5F8-453A-3EDB9CA0C63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6B8CD3F-660E-4E61-709F-09EF813E3577}"/>
              </a:ext>
            </a:extLst>
          </p:cNvPr>
          <p:cNvSpPr>
            <a:spLocks noGrp="1"/>
          </p:cNvSpPr>
          <p:nvPr>
            <p:ph type="sldNum" sz="quarter" idx="12"/>
          </p:nvPr>
        </p:nvSpPr>
        <p:spPr/>
        <p:txBody>
          <a:bodyPr/>
          <a:lstStyle/>
          <a:p>
            <a:fld id="{17A04E83-AE5F-445A-B2D7-EBB1D891384E}" type="slidenum">
              <a:rPr kumimoji="1" lang="ja-JP" altLang="en-US" smtClean="0"/>
              <a:t>‹#›</a:t>
            </a:fld>
            <a:endParaRPr kumimoji="1" lang="ja-JP" altLang="en-US"/>
          </a:p>
        </p:txBody>
      </p:sp>
    </p:spTree>
    <p:extLst>
      <p:ext uri="{BB962C8B-B14F-4D97-AF65-F5344CB8AC3E}">
        <p14:creationId xmlns:p14="http://schemas.microsoft.com/office/powerpoint/2010/main" val="32773915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4AD75942-E5AD-22AA-9744-5915E260DFE7}"/>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C01D7AF6-E989-28DB-B970-E87197F0BACF}"/>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D99BD2C-D3A4-6656-5229-3F6421A349EE}"/>
              </a:ext>
            </a:extLst>
          </p:cNvPr>
          <p:cNvSpPr>
            <a:spLocks noGrp="1"/>
          </p:cNvSpPr>
          <p:nvPr>
            <p:ph type="dt" sz="half" idx="10"/>
          </p:nvPr>
        </p:nvSpPr>
        <p:spPr/>
        <p:txBody>
          <a:bodyPr/>
          <a:lstStyle/>
          <a:p>
            <a:fld id="{2820F3C3-534C-420C-8232-C3D9B20997CC}" type="datetime1">
              <a:rPr kumimoji="1" lang="ja-JP" altLang="en-US" smtClean="0"/>
              <a:t>2025/3/21</a:t>
            </a:fld>
            <a:endParaRPr kumimoji="1" lang="ja-JP" altLang="en-US"/>
          </a:p>
        </p:txBody>
      </p:sp>
      <p:sp>
        <p:nvSpPr>
          <p:cNvPr id="5" name="フッター プレースホルダー 4">
            <a:extLst>
              <a:ext uri="{FF2B5EF4-FFF2-40B4-BE49-F238E27FC236}">
                <a16:creationId xmlns:a16="http://schemas.microsoft.com/office/drawing/2014/main" id="{7F89AD90-BDDD-87E9-9DA6-BACE628AA21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22C1E9D-6CF4-34D8-3ACB-71A09D8E849F}"/>
              </a:ext>
            </a:extLst>
          </p:cNvPr>
          <p:cNvSpPr>
            <a:spLocks noGrp="1"/>
          </p:cNvSpPr>
          <p:nvPr>
            <p:ph type="sldNum" sz="quarter" idx="12"/>
          </p:nvPr>
        </p:nvSpPr>
        <p:spPr/>
        <p:txBody>
          <a:bodyPr/>
          <a:lstStyle/>
          <a:p>
            <a:fld id="{17A04E83-AE5F-445A-B2D7-EBB1D891384E}" type="slidenum">
              <a:rPr kumimoji="1" lang="ja-JP" altLang="en-US" smtClean="0"/>
              <a:t>‹#›</a:t>
            </a:fld>
            <a:endParaRPr kumimoji="1" lang="ja-JP" altLang="en-US"/>
          </a:p>
        </p:txBody>
      </p:sp>
    </p:spTree>
    <p:extLst>
      <p:ext uri="{BB962C8B-B14F-4D97-AF65-F5344CB8AC3E}">
        <p14:creationId xmlns:p14="http://schemas.microsoft.com/office/powerpoint/2010/main" val="21864527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9292E96-4E1F-AA20-94AF-1B565F4242C4}"/>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F747A2B8-8653-9A3A-EBCC-C2239082D4A2}"/>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545FDE1-A912-7286-A445-A4574D33F2CB}"/>
              </a:ext>
            </a:extLst>
          </p:cNvPr>
          <p:cNvSpPr>
            <a:spLocks noGrp="1"/>
          </p:cNvSpPr>
          <p:nvPr>
            <p:ph type="dt" sz="half" idx="10"/>
          </p:nvPr>
        </p:nvSpPr>
        <p:spPr/>
        <p:txBody>
          <a:bodyPr/>
          <a:lstStyle/>
          <a:p>
            <a:fld id="{A172BE7A-6FD4-4159-992E-DD5BB8D6CDCD}" type="datetime1">
              <a:rPr kumimoji="1" lang="ja-JP" altLang="en-US" smtClean="0"/>
              <a:t>2025/3/21</a:t>
            </a:fld>
            <a:endParaRPr kumimoji="1" lang="ja-JP" altLang="en-US"/>
          </a:p>
        </p:txBody>
      </p:sp>
      <p:sp>
        <p:nvSpPr>
          <p:cNvPr id="5" name="フッター プレースホルダー 4">
            <a:extLst>
              <a:ext uri="{FF2B5EF4-FFF2-40B4-BE49-F238E27FC236}">
                <a16:creationId xmlns:a16="http://schemas.microsoft.com/office/drawing/2014/main" id="{41B1B04A-ED82-31A7-2E1E-BE16D191AED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12398C2-4783-6C63-5527-7A1A1BAE49EE}"/>
              </a:ext>
            </a:extLst>
          </p:cNvPr>
          <p:cNvSpPr>
            <a:spLocks noGrp="1"/>
          </p:cNvSpPr>
          <p:nvPr>
            <p:ph type="sldNum" sz="quarter" idx="12"/>
          </p:nvPr>
        </p:nvSpPr>
        <p:spPr/>
        <p:txBody>
          <a:bodyPr/>
          <a:lstStyle/>
          <a:p>
            <a:fld id="{17A04E83-AE5F-445A-B2D7-EBB1D891384E}" type="slidenum">
              <a:rPr kumimoji="1" lang="ja-JP" altLang="en-US" smtClean="0"/>
              <a:t>‹#›</a:t>
            </a:fld>
            <a:endParaRPr kumimoji="1" lang="ja-JP" altLang="en-US"/>
          </a:p>
        </p:txBody>
      </p:sp>
    </p:spTree>
    <p:extLst>
      <p:ext uri="{BB962C8B-B14F-4D97-AF65-F5344CB8AC3E}">
        <p14:creationId xmlns:p14="http://schemas.microsoft.com/office/powerpoint/2010/main" val="18687945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セクション見出し">
    <p:bg>
      <p:bgPr>
        <a:solidFill>
          <a:srgbClr val="FFFFCC"/>
        </a:solidFill>
        <a:effectLst/>
      </p:bgPr>
    </p:bg>
    <p:spTree>
      <p:nvGrpSpPr>
        <p:cNvPr id="1" name=""/>
        <p:cNvGrpSpPr/>
        <p:nvPr/>
      </p:nvGrpSpPr>
      <p:grpSpPr>
        <a:xfrm>
          <a:off x="0" y="0"/>
          <a:ext cx="0" cy="0"/>
          <a:chOff x="0" y="0"/>
          <a:chExt cx="0" cy="0"/>
        </a:xfrm>
      </p:grpSpPr>
      <p:sp>
        <p:nvSpPr>
          <p:cNvPr id="7" name="四角形: 角を丸くする 6">
            <a:extLst>
              <a:ext uri="{FF2B5EF4-FFF2-40B4-BE49-F238E27FC236}">
                <a16:creationId xmlns:a16="http://schemas.microsoft.com/office/drawing/2014/main" id="{FBC48118-E5EF-B4EB-83AD-1572DE0B81B5}"/>
              </a:ext>
            </a:extLst>
          </p:cNvPr>
          <p:cNvSpPr/>
          <p:nvPr userDrawn="1"/>
        </p:nvSpPr>
        <p:spPr>
          <a:xfrm>
            <a:off x="161636" y="707886"/>
            <a:ext cx="11868728" cy="6013589"/>
          </a:xfrm>
          <a:prstGeom prst="roundRect">
            <a:avLst>
              <a:gd name="adj" fmla="val 3305"/>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游ゴシック" panose="02110004020202020204"/>
              <a:ea typeface="游ゴシック" panose="020B0400000000000000" pitchFamily="50" charset="-128"/>
              <a:cs typeface="+mn-cs"/>
            </a:endParaRPr>
          </a:p>
        </p:txBody>
      </p:sp>
      <p:sp>
        <p:nvSpPr>
          <p:cNvPr id="4" name="日付プレースホルダー 3">
            <a:extLst>
              <a:ext uri="{FF2B5EF4-FFF2-40B4-BE49-F238E27FC236}">
                <a16:creationId xmlns:a16="http://schemas.microsoft.com/office/drawing/2014/main" id="{4CE87CDA-BCA2-7F54-77F1-26B71D9DEAB0}"/>
              </a:ext>
            </a:extLst>
          </p:cNvPr>
          <p:cNvSpPr>
            <a:spLocks noGrp="1"/>
          </p:cNvSpPr>
          <p:nvPr>
            <p:ph type="dt" sz="half" idx="10"/>
          </p:nvPr>
        </p:nvSpPr>
        <p:spPr/>
        <p:txBody>
          <a:bodyPr/>
          <a:lstStyle/>
          <a:p>
            <a:fld id="{8109C0D7-CB6F-4251-B1CB-B078E5F7D345}" type="datetime1">
              <a:rPr kumimoji="1" lang="ja-JP" altLang="en-US" smtClean="0"/>
              <a:t>2025/3/21</a:t>
            </a:fld>
            <a:endParaRPr kumimoji="1" lang="ja-JP" altLang="en-US"/>
          </a:p>
        </p:txBody>
      </p:sp>
      <p:sp>
        <p:nvSpPr>
          <p:cNvPr id="5" name="フッター プレースホルダー 4">
            <a:extLst>
              <a:ext uri="{FF2B5EF4-FFF2-40B4-BE49-F238E27FC236}">
                <a16:creationId xmlns:a16="http://schemas.microsoft.com/office/drawing/2014/main" id="{B94B5E6D-82F2-6800-33C3-69936BB95D3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FA4405A-0854-534E-B3C9-B06EF0FEF6FB}"/>
              </a:ext>
            </a:extLst>
          </p:cNvPr>
          <p:cNvSpPr>
            <a:spLocks noGrp="1"/>
          </p:cNvSpPr>
          <p:nvPr>
            <p:ph type="sldNum" sz="quarter" idx="12"/>
          </p:nvPr>
        </p:nvSpPr>
        <p:spPr>
          <a:xfrm>
            <a:off x="9287164" y="6356350"/>
            <a:ext cx="2743200" cy="365125"/>
          </a:xfrm>
        </p:spPr>
        <p:txBody>
          <a:bodyPr/>
          <a:lstStyle>
            <a:lvl1pPr>
              <a:defRPr>
                <a:latin typeface="Meiryo UI" panose="020B0604030504040204" pitchFamily="50" charset="-128"/>
                <a:ea typeface="Meiryo UI" panose="020B0604030504040204" pitchFamily="50" charset="-128"/>
              </a:defRPr>
            </a:lvl1pPr>
          </a:lstStyle>
          <a:p>
            <a:fld id="{17A04E83-AE5F-445A-B2D7-EBB1D891384E}" type="slidenum">
              <a:rPr lang="ja-JP" altLang="en-US" smtClean="0"/>
              <a:pPr/>
              <a:t>‹#›</a:t>
            </a:fld>
            <a:endParaRPr lang="ja-JP" altLang="en-US" dirty="0"/>
          </a:p>
        </p:txBody>
      </p:sp>
    </p:spTree>
    <p:extLst>
      <p:ext uri="{BB962C8B-B14F-4D97-AF65-F5344CB8AC3E}">
        <p14:creationId xmlns:p14="http://schemas.microsoft.com/office/powerpoint/2010/main" val="10690039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B8A3754-9BC0-F19B-68C9-9AD35C971617}"/>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98C77CFD-1D8A-BBF2-F30C-58B893D3BDBF}"/>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855555B8-EB66-01CA-6390-1CA02ECEF2CB}"/>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10410903-1B1E-FD41-804F-44A96B9B7CFB}"/>
              </a:ext>
            </a:extLst>
          </p:cNvPr>
          <p:cNvSpPr>
            <a:spLocks noGrp="1"/>
          </p:cNvSpPr>
          <p:nvPr>
            <p:ph type="dt" sz="half" idx="10"/>
          </p:nvPr>
        </p:nvSpPr>
        <p:spPr/>
        <p:txBody>
          <a:bodyPr/>
          <a:lstStyle/>
          <a:p>
            <a:fld id="{A84E6AA8-EAAF-4431-B631-9A232B4F8F09}" type="datetime1">
              <a:rPr kumimoji="1" lang="ja-JP" altLang="en-US" smtClean="0"/>
              <a:t>2025/3/21</a:t>
            </a:fld>
            <a:endParaRPr kumimoji="1" lang="ja-JP" altLang="en-US"/>
          </a:p>
        </p:txBody>
      </p:sp>
      <p:sp>
        <p:nvSpPr>
          <p:cNvPr id="6" name="フッター プレースホルダー 5">
            <a:extLst>
              <a:ext uri="{FF2B5EF4-FFF2-40B4-BE49-F238E27FC236}">
                <a16:creationId xmlns:a16="http://schemas.microsoft.com/office/drawing/2014/main" id="{479F226D-9AF0-BA80-E67B-7EA4E3C99D55}"/>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AF64FF7D-EF19-8289-164F-73ED54CC542D}"/>
              </a:ext>
            </a:extLst>
          </p:cNvPr>
          <p:cNvSpPr>
            <a:spLocks noGrp="1"/>
          </p:cNvSpPr>
          <p:nvPr>
            <p:ph type="sldNum" sz="quarter" idx="12"/>
          </p:nvPr>
        </p:nvSpPr>
        <p:spPr/>
        <p:txBody>
          <a:bodyPr/>
          <a:lstStyle/>
          <a:p>
            <a:fld id="{17A04E83-AE5F-445A-B2D7-EBB1D891384E}" type="slidenum">
              <a:rPr kumimoji="1" lang="ja-JP" altLang="en-US" smtClean="0"/>
              <a:t>‹#›</a:t>
            </a:fld>
            <a:endParaRPr kumimoji="1" lang="ja-JP" altLang="en-US"/>
          </a:p>
        </p:txBody>
      </p:sp>
    </p:spTree>
    <p:extLst>
      <p:ext uri="{BB962C8B-B14F-4D97-AF65-F5344CB8AC3E}">
        <p14:creationId xmlns:p14="http://schemas.microsoft.com/office/powerpoint/2010/main" val="9192372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589DF63-0CD6-168B-CF10-202A9FE3F847}"/>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301E0739-E4DB-53EC-B014-0E54CBCCC8C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2246C5F7-F0A5-48B6-2D06-2D6F5ECE2167}"/>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C1FC89AE-5174-6EB5-7BA2-983B28C902C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3ACB2D49-43B1-AB65-A4F3-B9FA5D2B6748}"/>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936C6A44-D812-755E-873F-C53F6A5C738F}"/>
              </a:ext>
            </a:extLst>
          </p:cNvPr>
          <p:cNvSpPr>
            <a:spLocks noGrp="1"/>
          </p:cNvSpPr>
          <p:nvPr>
            <p:ph type="dt" sz="half" idx="10"/>
          </p:nvPr>
        </p:nvSpPr>
        <p:spPr/>
        <p:txBody>
          <a:bodyPr/>
          <a:lstStyle/>
          <a:p>
            <a:fld id="{6483B1A1-3EFC-4B0D-895A-8120DB62763A}" type="datetime1">
              <a:rPr kumimoji="1" lang="ja-JP" altLang="en-US" smtClean="0"/>
              <a:t>2025/3/21</a:t>
            </a:fld>
            <a:endParaRPr kumimoji="1" lang="ja-JP" altLang="en-US"/>
          </a:p>
        </p:txBody>
      </p:sp>
      <p:sp>
        <p:nvSpPr>
          <p:cNvPr id="8" name="フッター プレースホルダー 7">
            <a:extLst>
              <a:ext uri="{FF2B5EF4-FFF2-40B4-BE49-F238E27FC236}">
                <a16:creationId xmlns:a16="http://schemas.microsoft.com/office/drawing/2014/main" id="{EEC2409A-8542-7E34-3766-0403839A10D1}"/>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37656325-7F5D-9399-7BC8-6F1A6D69946B}"/>
              </a:ext>
            </a:extLst>
          </p:cNvPr>
          <p:cNvSpPr>
            <a:spLocks noGrp="1"/>
          </p:cNvSpPr>
          <p:nvPr>
            <p:ph type="sldNum" sz="quarter" idx="12"/>
          </p:nvPr>
        </p:nvSpPr>
        <p:spPr/>
        <p:txBody>
          <a:bodyPr/>
          <a:lstStyle/>
          <a:p>
            <a:fld id="{17A04E83-AE5F-445A-B2D7-EBB1D891384E}" type="slidenum">
              <a:rPr kumimoji="1" lang="ja-JP" altLang="en-US" smtClean="0"/>
              <a:t>‹#›</a:t>
            </a:fld>
            <a:endParaRPr kumimoji="1" lang="ja-JP" altLang="en-US"/>
          </a:p>
        </p:txBody>
      </p:sp>
    </p:spTree>
    <p:extLst>
      <p:ext uri="{BB962C8B-B14F-4D97-AF65-F5344CB8AC3E}">
        <p14:creationId xmlns:p14="http://schemas.microsoft.com/office/powerpoint/2010/main" val="26636344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タイトルのみ">
    <p:spTree>
      <p:nvGrpSpPr>
        <p:cNvPr id="1" name=""/>
        <p:cNvGrpSpPr/>
        <p:nvPr/>
      </p:nvGrpSpPr>
      <p:grpSpPr>
        <a:xfrm>
          <a:off x="0" y="0"/>
          <a:ext cx="0" cy="0"/>
          <a:chOff x="0" y="0"/>
          <a:chExt cx="0" cy="0"/>
        </a:xfrm>
      </p:grpSpPr>
      <p:sp>
        <p:nvSpPr>
          <p:cNvPr id="3" name="日付プレースホルダー 2">
            <a:extLst>
              <a:ext uri="{FF2B5EF4-FFF2-40B4-BE49-F238E27FC236}">
                <a16:creationId xmlns:a16="http://schemas.microsoft.com/office/drawing/2014/main" id="{A3E04EFC-5E88-F208-73B4-CFF298941367}"/>
              </a:ext>
            </a:extLst>
          </p:cNvPr>
          <p:cNvSpPr>
            <a:spLocks noGrp="1"/>
          </p:cNvSpPr>
          <p:nvPr>
            <p:ph type="dt" sz="half" idx="10"/>
          </p:nvPr>
        </p:nvSpPr>
        <p:spPr/>
        <p:txBody>
          <a:bodyPr/>
          <a:lstStyle/>
          <a:p>
            <a:fld id="{59009C04-07B4-4C29-B6CA-6DEE94708AA8}" type="datetime1">
              <a:rPr kumimoji="1" lang="ja-JP" altLang="en-US" smtClean="0"/>
              <a:t>2025/3/21</a:t>
            </a:fld>
            <a:endParaRPr kumimoji="1" lang="ja-JP" altLang="en-US"/>
          </a:p>
        </p:txBody>
      </p:sp>
      <p:sp>
        <p:nvSpPr>
          <p:cNvPr id="4" name="フッター プレースホルダー 3">
            <a:extLst>
              <a:ext uri="{FF2B5EF4-FFF2-40B4-BE49-F238E27FC236}">
                <a16:creationId xmlns:a16="http://schemas.microsoft.com/office/drawing/2014/main" id="{7049F657-DB33-F31B-3220-78008C2E70DC}"/>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C13606B5-9F11-FEFE-5CC2-5DE1ACD1150B}"/>
              </a:ext>
            </a:extLst>
          </p:cNvPr>
          <p:cNvSpPr>
            <a:spLocks noGrp="1"/>
          </p:cNvSpPr>
          <p:nvPr>
            <p:ph type="sldNum" sz="quarter" idx="12"/>
          </p:nvPr>
        </p:nvSpPr>
        <p:spPr>
          <a:xfrm>
            <a:off x="9335219" y="6355032"/>
            <a:ext cx="2743200" cy="365125"/>
          </a:xfrm>
        </p:spPr>
        <p:txBody>
          <a:bodyPr/>
          <a:lstStyle>
            <a:lvl1pPr>
              <a:defRPr>
                <a:latin typeface="Meiryo UI" panose="020B0604030504040204" pitchFamily="50" charset="-128"/>
                <a:ea typeface="Meiryo UI" panose="020B0604030504040204" pitchFamily="50" charset="-128"/>
              </a:defRPr>
            </a:lvl1pPr>
          </a:lstStyle>
          <a:p>
            <a:fld id="{17A04E83-AE5F-445A-B2D7-EBB1D891384E}" type="slidenum">
              <a:rPr lang="ja-JP" altLang="en-US" smtClean="0"/>
              <a:pPr/>
              <a:t>‹#›</a:t>
            </a:fld>
            <a:endParaRPr lang="ja-JP" altLang="en-US" dirty="0"/>
          </a:p>
        </p:txBody>
      </p:sp>
      <p:grpSp>
        <p:nvGrpSpPr>
          <p:cNvPr id="6" name="グループ化 5">
            <a:extLst>
              <a:ext uri="{FF2B5EF4-FFF2-40B4-BE49-F238E27FC236}">
                <a16:creationId xmlns:a16="http://schemas.microsoft.com/office/drawing/2014/main" id="{16D90261-9D35-B782-500A-174182E6A2B2}"/>
              </a:ext>
            </a:extLst>
          </p:cNvPr>
          <p:cNvGrpSpPr/>
          <p:nvPr userDrawn="1"/>
        </p:nvGrpSpPr>
        <p:grpSpPr>
          <a:xfrm>
            <a:off x="10980" y="2327591"/>
            <a:ext cx="12191999" cy="1549109"/>
            <a:chOff x="1" y="2170545"/>
            <a:chExt cx="12191999" cy="1690255"/>
          </a:xfrm>
        </p:grpSpPr>
        <p:grpSp>
          <p:nvGrpSpPr>
            <p:cNvPr id="7" name="グループ化 6">
              <a:extLst>
                <a:ext uri="{FF2B5EF4-FFF2-40B4-BE49-F238E27FC236}">
                  <a16:creationId xmlns:a16="http://schemas.microsoft.com/office/drawing/2014/main" id="{BD7C7DBE-0D38-2027-11F4-8E6DBAFD4DF4}"/>
                </a:ext>
              </a:extLst>
            </p:cNvPr>
            <p:cNvGrpSpPr/>
            <p:nvPr/>
          </p:nvGrpSpPr>
          <p:grpSpPr>
            <a:xfrm>
              <a:off x="1" y="2170545"/>
              <a:ext cx="12191999" cy="1690255"/>
              <a:chOff x="1" y="2170545"/>
              <a:chExt cx="12191999" cy="1690255"/>
            </a:xfrm>
          </p:grpSpPr>
          <p:sp>
            <p:nvSpPr>
              <p:cNvPr id="9" name="正方形/長方形 8">
                <a:extLst>
                  <a:ext uri="{FF2B5EF4-FFF2-40B4-BE49-F238E27FC236}">
                    <a16:creationId xmlns:a16="http://schemas.microsoft.com/office/drawing/2014/main" id="{B2FA508D-200C-23B5-B908-94091249FC49}"/>
                  </a:ext>
                </a:extLst>
              </p:cNvPr>
              <p:cNvSpPr/>
              <p:nvPr/>
            </p:nvSpPr>
            <p:spPr>
              <a:xfrm>
                <a:off x="1288477" y="2170545"/>
                <a:ext cx="10903523" cy="1690255"/>
              </a:xfrm>
              <a:prstGeom prst="rect">
                <a:avLst/>
              </a:prstGeom>
              <a:solidFill>
                <a:srgbClr val="FFFFCC"/>
              </a:solidFill>
              <a:ln>
                <a:solidFill>
                  <a:srgbClr val="FFFFC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110004020202020204"/>
                  <a:ea typeface="游ゴシック" panose="020B0400000000000000" pitchFamily="50" charset="-128"/>
                  <a:cs typeface="+mn-cs"/>
                </a:endParaRPr>
              </a:p>
            </p:txBody>
          </p:sp>
          <p:sp>
            <p:nvSpPr>
              <p:cNvPr id="10" name="正方形/長方形 9">
                <a:extLst>
                  <a:ext uri="{FF2B5EF4-FFF2-40B4-BE49-F238E27FC236}">
                    <a16:creationId xmlns:a16="http://schemas.microsoft.com/office/drawing/2014/main" id="{4C9BC777-3E58-51EB-E917-D5D23EDB63A2}"/>
                  </a:ext>
                </a:extLst>
              </p:cNvPr>
              <p:cNvSpPr/>
              <p:nvPr/>
            </p:nvSpPr>
            <p:spPr>
              <a:xfrm>
                <a:off x="1" y="2170545"/>
                <a:ext cx="1753166" cy="1690255"/>
              </a:xfrm>
              <a:prstGeom prst="rect">
                <a:avLst/>
              </a:prstGeom>
              <a:solidFill>
                <a:srgbClr val="589F89"/>
              </a:solidFill>
              <a:ln>
                <a:solidFill>
                  <a:srgbClr val="589F8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110004020202020204"/>
                  <a:ea typeface="游ゴシック" panose="020B0400000000000000" pitchFamily="50" charset="-128"/>
                  <a:cs typeface="+mn-cs"/>
                </a:endParaRPr>
              </a:p>
            </p:txBody>
          </p:sp>
        </p:grpSp>
        <p:sp>
          <p:nvSpPr>
            <p:cNvPr id="8" name="テキスト ボックス 7">
              <a:extLst>
                <a:ext uri="{FF2B5EF4-FFF2-40B4-BE49-F238E27FC236}">
                  <a16:creationId xmlns:a16="http://schemas.microsoft.com/office/drawing/2014/main" id="{63A80035-0AE3-E701-63BC-BAA15F4128DD}"/>
                </a:ext>
              </a:extLst>
            </p:cNvPr>
            <p:cNvSpPr txBox="1"/>
            <p:nvPr/>
          </p:nvSpPr>
          <p:spPr>
            <a:xfrm>
              <a:off x="290074" y="2411197"/>
              <a:ext cx="1173019" cy="1208950"/>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66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a:t>
              </a:r>
            </a:p>
          </p:txBody>
        </p:sp>
      </p:grpSp>
    </p:spTree>
    <p:extLst>
      <p:ext uri="{BB962C8B-B14F-4D97-AF65-F5344CB8AC3E}">
        <p14:creationId xmlns:p14="http://schemas.microsoft.com/office/powerpoint/2010/main" val="11038185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bg>
      <p:bgPr>
        <a:solidFill>
          <a:srgbClr val="FFFFCC"/>
        </a:solidFill>
        <a:effectLst/>
      </p:bgPr>
    </p:bg>
    <p:spTree>
      <p:nvGrpSpPr>
        <p:cNvPr id="1" name=""/>
        <p:cNvGrpSpPr/>
        <p:nvPr/>
      </p:nvGrpSpPr>
      <p:grpSpPr>
        <a:xfrm>
          <a:off x="0" y="0"/>
          <a:ext cx="0" cy="0"/>
          <a:chOff x="0" y="0"/>
          <a:chExt cx="0" cy="0"/>
        </a:xfrm>
      </p:grpSpPr>
      <p:sp>
        <p:nvSpPr>
          <p:cNvPr id="30" name="四角形: 角を丸くする 29">
            <a:extLst>
              <a:ext uri="{FF2B5EF4-FFF2-40B4-BE49-F238E27FC236}">
                <a16:creationId xmlns:a16="http://schemas.microsoft.com/office/drawing/2014/main" id="{49F094EF-C837-F083-D41B-7029E7DFEF5B}"/>
              </a:ext>
            </a:extLst>
          </p:cNvPr>
          <p:cNvSpPr/>
          <p:nvPr userDrawn="1"/>
        </p:nvSpPr>
        <p:spPr>
          <a:xfrm>
            <a:off x="161636" y="1007780"/>
            <a:ext cx="11868728" cy="5713695"/>
          </a:xfrm>
          <a:prstGeom prst="roundRect">
            <a:avLst>
              <a:gd name="adj" fmla="val 3305"/>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342900" indent="-342900">
              <a:buFont typeface="Wingdings" panose="05000000000000000000" pitchFamily="2" charset="2"/>
              <a:buChar char="l"/>
            </a:pPr>
            <a:r>
              <a:rPr lang="en-US" altLang="ja-JP" sz="1800">
                <a:latin typeface="メイリオ" panose="020B0604030504040204" pitchFamily="50" charset="-128"/>
                <a:ea typeface="メイリオ" panose="020B0604030504040204" pitchFamily="50" charset="-128"/>
              </a:rPr>
              <a:t>1</a:t>
            </a:r>
            <a:r>
              <a:rPr lang="ja-JP" altLang="en-US" sz="1800">
                <a:latin typeface="メイリオ" panose="020B0604030504040204" pitchFamily="50" charset="-128"/>
                <a:ea typeface="メイリオ" panose="020B0604030504040204" pitchFamily="50" charset="-128"/>
              </a:rPr>
              <a:t>回の相談時間は長くしすぎない（約</a:t>
            </a:r>
            <a:r>
              <a:rPr lang="en-US" altLang="ja-JP" sz="1800">
                <a:latin typeface="メイリオ" panose="020B0604030504040204" pitchFamily="50" charset="-128"/>
                <a:ea typeface="メイリオ" panose="020B0604030504040204" pitchFamily="50" charset="-128"/>
              </a:rPr>
              <a:t>1</a:t>
            </a:r>
            <a:r>
              <a:rPr lang="ja-JP" altLang="en-US" sz="1800">
                <a:latin typeface="メイリオ" panose="020B0604030504040204" pitchFamily="50" charset="-128"/>
                <a:ea typeface="メイリオ" panose="020B0604030504040204" pitchFamily="50" charset="-128"/>
              </a:rPr>
              <a:t>時間にとどめておく）。</a:t>
            </a:r>
            <a:endParaRPr lang="en-US" altLang="ja-JP" sz="1800" dirty="0">
              <a:latin typeface="メイリオ" panose="020B0604030504040204" pitchFamily="50" charset="-128"/>
              <a:ea typeface="メイリオ" panose="020B0604030504040204" pitchFamily="50" charset="-128"/>
            </a:endParaRPr>
          </a:p>
        </p:txBody>
      </p:sp>
      <p:sp>
        <p:nvSpPr>
          <p:cNvPr id="2" name="日付プレースホルダー 1">
            <a:extLst>
              <a:ext uri="{FF2B5EF4-FFF2-40B4-BE49-F238E27FC236}">
                <a16:creationId xmlns:a16="http://schemas.microsoft.com/office/drawing/2014/main" id="{EF85C8D5-989A-CED9-B801-5078DF10FB56}"/>
              </a:ext>
            </a:extLst>
          </p:cNvPr>
          <p:cNvSpPr>
            <a:spLocks noGrp="1"/>
          </p:cNvSpPr>
          <p:nvPr>
            <p:ph type="dt" sz="half" idx="10"/>
          </p:nvPr>
        </p:nvSpPr>
        <p:spPr/>
        <p:txBody>
          <a:bodyPr/>
          <a:lstStyle/>
          <a:p>
            <a:fld id="{DA1DE957-8615-4267-A256-A383A4B21862}" type="datetime1">
              <a:rPr kumimoji="1" lang="ja-JP" altLang="en-US" smtClean="0"/>
              <a:t>2025/3/21</a:t>
            </a:fld>
            <a:endParaRPr kumimoji="1" lang="ja-JP" altLang="en-US"/>
          </a:p>
        </p:txBody>
      </p:sp>
      <p:sp>
        <p:nvSpPr>
          <p:cNvPr id="3" name="フッター プレースホルダー 2">
            <a:extLst>
              <a:ext uri="{FF2B5EF4-FFF2-40B4-BE49-F238E27FC236}">
                <a16:creationId xmlns:a16="http://schemas.microsoft.com/office/drawing/2014/main" id="{D64140EE-2371-6CEE-E7EA-E035C3D1969F}"/>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272F76DC-CBC8-6103-4E3A-769E374E2CF6}"/>
              </a:ext>
            </a:extLst>
          </p:cNvPr>
          <p:cNvSpPr>
            <a:spLocks noGrp="1"/>
          </p:cNvSpPr>
          <p:nvPr>
            <p:ph type="sldNum" sz="quarter" idx="12"/>
          </p:nvPr>
        </p:nvSpPr>
        <p:spPr>
          <a:xfrm>
            <a:off x="9287164" y="6355032"/>
            <a:ext cx="2743200" cy="365125"/>
          </a:xfrm>
        </p:spPr>
        <p:txBody>
          <a:bodyPr/>
          <a:lstStyle>
            <a:lvl1pPr>
              <a:defRPr>
                <a:latin typeface="Meiryo UI" panose="020B0604030504040204" pitchFamily="50" charset="-128"/>
                <a:ea typeface="Meiryo UI" panose="020B0604030504040204" pitchFamily="50" charset="-128"/>
              </a:defRPr>
            </a:lvl1pPr>
          </a:lstStyle>
          <a:p>
            <a:fld id="{17A04E83-AE5F-445A-B2D7-EBB1D891384E}" type="slidenum">
              <a:rPr lang="ja-JP" altLang="en-US" smtClean="0"/>
              <a:pPr/>
              <a:t>‹#›</a:t>
            </a:fld>
            <a:endParaRPr lang="ja-JP" altLang="en-US" dirty="0"/>
          </a:p>
        </p:txBody>
      </p:sp>
    </p:spTree>
    <p:extLst>
      <p:ext uri="{BB962C8B-B14F-4D97-AF65-F5344CB8AC3E}">
        <p14:creationId xmlns:p14="http://schemas.microsoft.com/office/powerpoint/2010/main" val="18327287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C465321-EACE-8E96-9B7E-5EF3A04405E0}"/>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BC2FA4E4-F016-BC45-B1CA-DC44691BA1C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6AA67ECF-F749-CE38-554B-0FEA7280576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E992EDB6-CE79-8121-E91E-A042344EF18C}"/>
              </a:ext>
            </a:extLst>
          </p:cNvPr>
          <p:cNvSpPr>
            <a:spLocks noGrp="1"/>
          </p:cNvSpPr>
          <p:nvPr>
            <p:ph type="dt" sz="half" idx="10"/>
          </p:nvPr>
        </p:nvSpPr>
        <p:spPr/>
        <p:txBody>
          <a:bodyPr/>
          <a:lstStyle/>
          <a:p>
            <a:fld id="{A46F0A7E-652C-48AF-BC1A-6547C78ADBDE}" type="datetime1">
              <a:rPr kumimoji="1" lang="ja-JP" altLang="en-US" smtClean="0"/>
              <a:t>2025/3/21</a:t>
            </a:fld>
            <a:endParaRPr kumimoji="1" lang="ja-JP" altLang="en-US"/>
          </a:p>
        </p:txBody>
      </p:sp>
      <p:sp>
        <p:nvSpPr>
          <p:cNvPr id="6" name="フッター プレースホルダー 5">
            <a:extLst>
              <a:ext uri="{FF2B5EF4-FFF2-40B4-BE49-F238E27FC236}">
                <a16:creationId xmlns:a16="http://schemas.microsoft.com/office/drawing/2014/main" id="{D4E7E38D-6B1E-D3BA-2EB7-DC1808B9CAE2}"/>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EEA97713-F45B-7B60-99FE-68447A857550}"/>
              </a:ext>
            </a:extLst>
          </p:cNvPr>
          <p:cNvSpPr>
            <a:spLocks noGrp="1"/>
          </p:cNvSpPr>
          <p:nvPr>
            <p:ph type="sldNum" sz="quarter" idx="12"/>
          </p:nvPr>
        </p:nvSpPr>
        <p:spPr/>
        <p:txBody>
          <a:bodyPr/>
          <a:lstStyle/>
          <a:p>
            <a:fld id="{17A04E83-AE5F-445A-B2D7-EBB1D891384E}" type="slidenum">
              <a:rPr kumimoji="1" lang="ja-JP" altLang="en-US" smtClean="0"/>
              <a:t>‹#›</a:t>
            </a:fld>
            <a:endParaRPr kumimoji="1" lang="ja-JP" altLang="en-US"/>
          </a:p>
        </p:txBody>
      </p:sp>
    </p:spTree>
    <p:extLst>
      <p:ext uri="{BB962C8B-B14F-4D97-AF65-F5344CB8AC3E}">
        <p14:creationId xmlns:p14="http://schemas.microsoft.com/office/powerpoint/2010/main" val="28432742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7994F07-7DF4-4E8E-0949-0DAC80D76063}"/>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920830FB-4041-60D5-B161-6A5672B6E2F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90B7F440-09A4-D0A0-DFE8-2B8D3E7FA32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76F6B16B-6624-7877-A4E1-29B80B4B36D9}"/>
              </a:ext>
            </a:extLst>
          </p:cNvPr>
          <p:cNvSpPr>
            <a:spLocks noGrp="1"/>
          </p:cNvSpPr>
          <p:nvPr>
            <p:ph type="dt" sz="half" idx="10"/>
          </p:nvPr>
        </p:nvSpPr>
        <p:spPr/>
        <p:txBody>
          <a:bodyPr/>
          <a:lstStyle/>
          <a:p>
            <a:fld id="{0015CA44-2F6A-465A-92A2-2DBD801E9D92}" type="datetime1">
              <a:rPr kumimoji="1" lang="ja-JP" altLang="en-US" smtClean="0"/>
              <a:t>2025/3/21</a:t>
            </a:fld>
            <a:endParaRPr kumimoji="1" lang="ja-JP" altLang="en-US"/>
          </a:p>
        </p:txBody>
      </p:sp>
      <p:sp>
        <p:nvSpPr>
          <p:cNvPr id="6" name="フッター プレースホルダー 5">
            <a:extLst>
              <a:ext uri="{FF2B5EF4-FFF2-40B4-BE49-F238E27FC236}">
                <a16:creationId xmlns:a16="http://schemas.microsoft.com/office/drawing/2014/main" id="{C4F26B30-7D8A-9E2C-7459-EA9562E8B285}"/>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CCF77718-160B-257E-DDD7-86F185FE69B7}"/>
              </a:ext>
            </a:extLst>
          </p:cNvPr>
          <p:cNvSpPr>
            <a:spLocks noGrp="1"/>
          </p:cNvSpPr>
          <p:nvPr>
            <p:ph type="sldNum" sz="quarter" idx="12"/>
          </p:nvPr>
        </p:nvSpPr>
        <p:spPr/>
        <p:txBody>
          <a:bodyPr/>
          <a:lstStyle/>
          <a:p>
            <a:fld id="{17A04E83-AE5F-445A-B2D7-EBB1D891384E}" type="slidenum">
              <a:rPr kumimoji="1" lang="ja-JP" altLang="en-US" smtClean="0"/>
              <a:t>‹#›</a:t>
            </a:fld>
            <a:endParaRPr kumimoji="1" lang="ja-JP" altLang="en-US"/>
          </a:p>
        </p:txBody>
      </p:sp>
    </p:spTree>
    <p:extLst>
      <p:ext uri="{BB962C8B-B14F-4D97-AF65-F5344CB8AC3E}">
        <p14:creationId xmlns:p14="http://schemas.microsoft.com/office/powerpoint/2010/main" val="2092190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E0B924E9-8CF5-7592-53C5-7E916E665C1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EAA8DBBA-43E7-2335-9200-2AFFBC20AF9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A3F7632-05C4-149C-67BD-B2691523E80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35FE0937-B39B-4A03-89C1-33474DA7389B}" type="datetime1">
              <a:rPr kumimoji="1" lang="ja-JP" altLang="en-US" smtClean="0"/>
              <a:t>2025/3/21</a:t>
            </a:fld>
            <a:endParaRPr kumimoji="1" lang="ja-JP" altLang="en-US"/>
          </a:p>
        </p:txBody>
      </p:sp>
      <p:sp>
        <p:nvSpPr>
          <p:cNvPr id="5" name="フッター プレースホルダー 4">
            <a:extLst>
              <a:ext uri="{FF2B5EF4-FFF2-40B4-BE49-F238E27FC236}">
                <a16:creationId xmlns:a16="http://schemas.microsoft.com/office/drawing/2014/main" id="{9328FF31-0488-1D04-2CB2-00D5FDD27B8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99458063-BF9A-07F3-932F-4F9DD63BAEE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17A04E83-AE5F-445A-B2D7-EBB1D891384E}" type="slidenum">
              <a:rPr kumimoji="1" lang="ja-JP" altLang="en-US" smtClean="0"/>
              <a:t>‹#›</a:t>
            </a:fld>
            <a:endParaRPr kumimoji="1" lang="ja-JP" altLang="en-US"/>
          </a:p>
        </p:txBody>
      </p:sp>
    </p:spTree>
    <p:extLst>
      <p:ext uri="{BB962C8B-B14F-4D97-AF65-F5344CB8AC3E}">
        <p14:creationId xmlns:p14="http://schemas.microsoft.com/office/powerpoint/2010/main" val="1398572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svg"/><Relationship Id="rId7" Type="http://schemas.openxmlformats.org/officeDocument/2006/relationships/image" Target="../media/image8.svg"/><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svg"/><Relationship Id="rId4" Type="http://schemas.openxmlformats.org/officeDocument/2006/relationships/image" Target="../media/image5.png"/><Relationship Id="rId9" Type="http://schemas.openxmlformats.org/officeDocument/2006/relationships/image" Target="../media/image10.svg"/></Relationships>
</file>

<file path=ppt/slides/_rels/slide7.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FFD48BC7-DC40-47DE-87EE-9F4B6ECB9A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4" name="Freeform: Shape 13">
            <a:extLst>
              <a:ext uri="{FF2B5EF4-FFF2-40B4-BE49-F238E27FC236}">
                <a16:creationId xmlns:a16="http://schemas.microsoft.com/office/drawing/2014/main" id="{E502BBC7-2C76-46F3-BC24-5985BC13DB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4425" y="0"/>
            <a:ext cx="9963150"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solidFill>
              <a:srgbClr val="EFEFEF"/>
            </a:solidFill>
          </a:ln>
          <a:effectLst>
            <a:outerShdw blurRad="139700" sx="102000" sy="102000" algn="ctr" rotWithShape="0">
              <a:schemeClr val="bg1">
                <a:lumMod val="85000"/>
                <a:alpha val="3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6" name="Freeform: Shape 15">
            <a:extLst>
              <a:ext uri="{FF2B5EF4-FFF2-40B4-BE49-F238E27FC236}">
                <a16:creationId xmlns:a16="http://schemas.microsoft.com/office/drawing/2014/main" id="{C7F28D52-2A5F-4D23-81AE-7CB8B591C7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1664" y="0"/>
            <a:ext cx="9948672"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タイトル 1">
            <a:extLst>
              <a:ext uri="{FF2B5EF4-FFF2-40B4-BE49-F238E27FC236}">
                <a16:creationId xmlns:a16="http://schemas.microsoft.com/office/drawing/2014/main" id="{184B9B18-BC3A-55B7-924F-FE1178BC6262}"/>
              </a:ext>
            </a:extLst>
          </p:cNvPr>
          <p:cNvSpPr>
            <a:spLocks noGrp="1"/>
          </p:cNvSpPr>
          <p:nvPr>
            <p:ph type="ctrTitle"/>
          </p:nvPr>
        </p:nvSpPr>
        <p:spPr>
          <a:xfrm>
            <a:off x="1524003" y="1999615"/>
            <a:ext cx="9144000" cy="2764028"/>
          </a:xfrm>
        </p:spPr>
        <p:txBody>
          <a:bodyPr anchor="ctr">
            <a:normAutofit/>
          </a:bodyPr>
          <a:lstStyle/>
          <a:p>
            <a:r>
              <a:rPr kumimoji="1" lang="ja-JP" altLang="en-US" sz="7200" dirty="0">
                <a:latin typeface="Meiryo UI" panose="020B0604030504040204" pitchFamily="50" charset="-128"/>
                <a:ea typeface="Meiryo UI" panose="020B0604030504040204" pitchFamily="50" charset="-128"/>
              </a:rPr>
              <a:t>大学におけるハラスメント</a:t>
            </a:r>
          </a:p>
        </p:txBody>
      </p:sp>
      <p:sp>
        <p:nvSpPr>
          <p:cNvPr id="3" name="字幕 2">
            <a:extLst>
              <a:ext uri="{FF2B5EF4-FFF2-40B4-BE49-F238E27FC236}">
                <a16:creationId xmlns:a16="http://schemas.microsoft.com/office/drawing/2014/main" id="{E2A049FE-F6DA-3441-21F9-B849B596FCCA}"/>
              </a:ext>
            </a:extLst>
          </p:cNvPr>
          <p:cNvSpPr>
            <a:spLocks noGrp="1"/>
          </p:cNvSpPr>
          <p:nvPr>
            <p:ph type="subTitle" idx="1"/>
          </p:nvPr>
        </p:nvSpPr>
        <p:spPr>
          <a:xfrm>
            <a:off x="1966911" y="4928171"/>
            <a:ext cx="8258176" cy="631825"/>
          </a:xfrm>
        </p:spPr>
        <p:txBody>
          <a:bodyPr anchor="ctr">
            <a:normAutofit/>
          </a:bodyPr>
          <a:lstStyle/>
          <a:p>
            <a:r>
              <a:rPr kumimoji="1" lang="ja-JP" altLang="en-US" sz="2800" dirty="0">
                <a:latin typeface="Meiryo UI" panose="020B0604030504040204" pitchFamily="50" charset="-128"/>
                <a:ea typeface="Meiryo UI" panose="020B0604030504040204" pitchFamily="50" charset="-128"/>
              </a:rPr>
              <a:t>相談の対応について</a:t>
            </a:r>
          </a:p>
        </p:txBody>
      </p:sp>
      <p:sp>
        <p:nvSpPr>
          <p:cNvPr id="18" name="Rectangle 17">
            <a:extLst>
              <a:ext uri="{FF2B5EF4-FFF2-40B4-BE49-F238E27FC236}">
                <a16:creationId xmlns:a16="http://schemas.microsoft.com/office/drawing/2014/main" id="{3629484E-3792-4B3D-89AD-7C8A1ED0E0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8560" y="5524786"/>
            <a:ext cx="4754880" cy="274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テキスト ボックス 3">
            <a:extLst>
              <a:ext uri="{FF2B5EF4-FFF2-40B4-BE49-F238E27FC236}">
                <a16:creationId xmlns:a16="http://schemas.microsoft.com/office/drawing/2014/main" id="{09D056C7-9B0E-4549-9A05-43F874A43EC8}"/>
              </a:ext>
            </a:extLst>
          </p:cNvPr>
          <p:cNvSpPr txBox="1"/>
          <p:nvPr/>
        </p:nvSpPr>
        <p:spPr>
          <a:xfrm>
            <a:off x="152400" y="176075"/>
            <a:ext cx="4368799" cy="461665"/>
          </a:xfrm>
          <a:prstGeom prst="rect">
            <a:avLst/>
          </a:prstGeom>
          <a:noFill/>
        </p:spPr>
        <p:txBody>
          <a:bodyPr wrap="square" rtlCol="0">
            <a:spAutoFit/>
          </a:bodyPr>
          <a:lstStyle/>
          <a:p>
            <a:pPr>
              <a:spcAft>
                <a:spcPts val="600"/>
              </a:spcAft>
            </a:pPr>
            <a:r>
              <a:rPr kumimoji="1" lang="ja-JP" altLang="en-US" sz="2400" dirty="0">
                <a:latin typeface="Meiryo UI" panose="020B0604030504040204" pitchFamily="50" charset="-128"/>
                <a:ea typeface="Meiryo UI" panose="020B0604030504040204" pitchFamily="50" charset="-128"/>
              </a:rPr>
              <a:t>令和</a:t>
            </a:r>
            <a:r>
              <a:rPr kumimoji="1" lang="en-US" altLang="ja-JP" sz="2400" dirty="0">
                <a:latin typeface="Meiryo UI" panose="020B0604030504040204" pitchFamily="50" charset="-128"/>
                <a:ea typeface="Meiryo UI" panose="020B0604030504040204" pitchFamily="50" charset="-128"/>
              </a:rPr>
              <a:t>6</a:t>
            </a:r>
            <a:r>
              <a:rPr kumimoji="1" lang="ja-JP" altLang="en-US" sz="2400" dirty="0">
                <a:latin typeface="Meiryo UI" panose="020B0604030504040204" pitchFamily="50" charset="-128"/>
                <a:ea typeface="Meiryo UI" panose="020B0604030504040204" pitchFamily="50" charset="-128"/>
              </a:rPr>
              <a:t>年度文部科学省委託事業</a:t>
            </a:r>
          </a:p>
        </p:txBody>
      </p:sp>
      <p:sp>
        <p:nvSpPr>
          <p:cNvPr id="5" name="テキスト ボックス 4">
            <a:extLst>
              <a:ext uri="{FF2B5EF4-FFF2-40B4-BE49-F238E27FC236}">
                <a16:creationId xmlns:a16="http://schemas.microsoft.com/office/drawing/2014/main" id="{0CD7D878-CBE5-6F5B-0840-BB71B5524DA6}"/>
              </a:ext>
            </a:extLst>
          </p:cNvPr>
          <p:cNvSpPr txBox="1"/>
          <p:nvPr/>
        </p:nvSpPr>
        <p:spPr>
          <a:xfrm>
            <a:off x="1121664" y="1008810"/>
            <a:ext cx="10238700" cy="1384995"/>
          </a:xfrm>
          <a:prstGeom prst="rect">
            <a:avLst/>
          </a:prstGeom>
          <a:solidFill>
            <a:srgbClr val="FFFF99"/>
          </a:solidFill>
          <a:ln>
            <a:solidFill>
              <a:schemeClr val="tx1"/>
            </a:solidFill>
            <a:prstDash val="dash"/>
          </a:ln>
        </p:spPr>
        <p:txBody>
          <a:bodyPr wrap="none" rtlCol="0">
            <a:spAutoFit/>
          </a:bodyPr>
          <a:lstStyle/>
          <a:p>
            <a:r>
              <a:rPr kumimoji="1" lang="en-US" altLang="ja-JP" sz="2800" dirty="0">
                <a:solidFill>
                  <a:srgbClr val="FF0000"/>
                </a:solidFill>
                <a:latin typeface="メイリオ" panose="020B0604030504040204" pitchFamily="50" charset="-128"/>
                <a:ea typeface="メイリオ" panose="020B0604030504040204" pitchFamily="50" charset="-128"/>
              </a:rPr>
              <a:t>【</a:t>
            </a:r>
            <a:r>
              <a:rPr kumimoji="1" lang="ja-JP" altLang="en-US" sz="2800" dirty="0">
                <a:solidFill>
                  <a:srgbClr val="FF0000"/>
                </a:solidFill>
                <a:latin typeface="メイリオ" panose="020B0604030504040204" pitchFamily="50" charset="-128"/>
                <a:ea typeface="メイリオ" panose="020B0604030504040204" pitchFamily="50" charset="-128"/>
              </a:rPr>
              <a:t>研修ご担当者様へ</a:t>
            </a:r>
            <a:r>
              <a:rPr kumimoji="1" lang="en-US" altLang="ja-JP" sz="2800" dirty="0">
                <a:solidFill>
                  <a:srgbClr val="FF0000"/>
                </a:solidFill>
                <a:latin typeface="メイリオ" panose="020B0604030504040204" pitchFamily="50" charset="-128"/>
                <a:ea typeface="メイリオ" panose="020B0604030504040204" pitchFamily="50" charset="-128"/>
              </a:rPr>
              <a:t>】</a:t>
            </a:r>
          </a:p>
          <a:p>
            <a:r>
              <a:rPr kumimoji="1" lang="ja-JP" altLang="en-US" sz="2800" dirty="0">
                <a:solidFill>
                  <a:srgbClr val="FF0000"/>
                </a:solidFill>
                <a:latin typeface="メイリオ" panose="020B0604030504040204" pitchFamily="50" charset="-128"/>
                <a:ea typeface="メイリオ" panose="020B0604030504040204" pitchFamily="50" charset="-128"/>
              </a:rPr>
              <a:t>研修を実施する組織の状況や参加対象者の理解度、</a:t>
            </a:r>
            <a:endParaRPr kumimoji="1" lang="en-US" altLang="ja-JP" sz="2800" dirty="0">
              <a:solidFill>
                <a:srgbClr val="FF0000"/>
              </a:solidFill>
              <a:latin typeface="メイリオ" panose="020B0604030504040204" pitchFamily="50" charset="-128"/>
              <a:ea typeface="メイリオ" panose="020B0604030504040204" pitchFamily="50" charset="-128"/>
            </a:endParaRPr>
          </a:p>
          <a:p>
            <a:r>
              <a:rPr kumimoji="1" lang="ja-JP" altLang="en-US" sz="2800" dirty="0">
                <a:solidFill>
                  <a:srgbClr val="FF0000"/>
                </a:solidFill>
                <a:latin typeface="メイリオ" panose="020B0604030504040204" pitchFamily="50" charset="-128"/>
                <a:ea typeface="メイリオ" panose="020B0604030504040204" pitchFamily="50" charset="-128"/>
              </a:rPr>
              <a:t>研修時間等にあわせてスライドを加工してご使用ください。</a:t>
            </a:r>
          </a:p>
        </p:txBody>
      </p:sp>
    </p:spTree>
    <p:extLst>
      <p:ext uri="{BB962C8B-B14F-4D97-AF65-F5344CB8AC3E}">
        <p14:creationId xmlns:p14="http://schemas.microsoft.com/office/powerpoint/2010/main" val="582170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a:extLst>
            <a:ext uri="{FF2B5EF4-FFF2-40B4-BE49-F238E27FC236}">
              <a16:creationId xmlns:a16="http://schemas.microsoft.com/office/drawing/2014/main" id="{EFA734BA-0698-714F-9F56-CBCD39534F50}"/>
            </a:ext>
          </a:extLst>
        </p:cNvPr>
        <p:cNvGrpSpPr/>
        <p:nvPr/>
      </p:nvGrpSpPr>
      <p:grpSpPr>
        <a:xfrm>
          <a:off x="0" y="0"/>
          <a:ext cx="0" cy="0"/>
          <a:chOff x="0" y="0"/>
          <a:chExt cx="0" cy="0"/>
        </a:xfrm>
      </p:grpSpPr>
      <p:sp>
        <p:nvSpPr>
          <p:cNvPr id="13" name="テキスト ボックス 12">
            <a:extLst>
              <a:ext uri="{FF2B5EF4-FFF2-40B4-BE49-F238E27FC236}">
                <a16:creationId xmlns:a16="http://schemas.microsoft.com/office/drawing/2014/main" id="{8D7EAB1C-DA1B-106E-0CDA-7B599EA57655}"/>
              </a:ext>
            </a:extLst>
          </p:cNvPr>
          <p:cNvSpPr txBox="1"/>
          <p:nvPr/>
        </p:nvSpPr>
        <p:spPr>
          <a:xfrm>
            <a:off x="110836" y="306609"/>
            <a:ext cx="8344906"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3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①問題の整理　</a:t>
            </a:r>
            <a:r>
              <a:rPr kumimoji="1" lang="en-US" altLang="ja-JP" sz="3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3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注意すべきこと</a:t>
            </a:r>
            <a:r>
              <a:rPr kumimoji="1" lang="en-US" altLang="ja-JP" sz="3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ja-JP" altLang="en-US" sz="3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4" name="テキスト ボックス 13">
            <a:extLst>
              <a:ext uri="{FF2B5EF4-FFF2-40B4-BE49-F238E27FC236}">
                <a16:creationId xmlns:a16="http://schemas.microsoft.com/office/drawing/2014/main" id="{0DE88F75-8CE6-2CB7-9A4E-044EA977957D}"/>
              </a:ext>
            </a:extLst>
          </p:cNvPr>
          <p:cNvSpPr txBox="1"/>
          <p:nvPr/>
        </p:nvSpPr>
        <p:spPr>
          <a:xfrm>
            <a:off x="161636" y="77914"/>
            <a:ext cx="3293093"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1" dirty="0">
                <a:solidFill>
                  <a:srgbClr val="D5596F"/>
                </a:solidFill>
                <a:latin typeface="Meiryo UI" panose="020B0604030504040204" pitchFamily="50" charset="-128"/>
                <a:ea typeface="Meiryo UI" panose="020B0604030504040204" pitchFamily="50" charset="-128"/>
              </a:rPr>
              <a:t>１</a:t>
            </a:r>
            <a:r>
              <a:rPr kumimoji="1" lang="en-US" altLang="ja-JP" sz="1400" b="1" i="0" u="none" strike="noStrike" kern="1200" cap="none" spc="0" normalizeH="0" baseline="0" noProof="0" dirty="0">
                <a:ln>
                  <a:noFill/>
                </a:ln>
                <a:solidFill>
                  <a:srgbClr val="D5596F"/>
                </a:solidFill>
                <a:effectLst/>
                <a:uLnTx/>
                <a:uFillTx/>
                <a:latin typeface="Meiryo UI" panose="020B0604030504040204" pitchFamily="50" charset="-128"/>
                <a:ea typeface="Meiryo UI" panose="020B0604030504040204" pitchFamily="50" charset="-128"/>
                <a:cs typeface="+mn-cs"/>
              </a:rPr>
              <a:t>.</a:t>
            </a:r>
            <a:r>
              <a:rPr kumimoji="1" lang="ja-JP" altLang="en-US" sz="1400" b="1" i="0" u="none" strike="noStrike" kern="1200" cap="none" spc="0" normalizeH="0" baseline="0" noProof="0" dirty="0">
                <a:ln>
                  <a:noFill/>
                </a:ln>
                <a:solidFill>
                  <a:srgbClr val="D5596F"/>
                </a:solidFill>
                <a:effectLst/>
                <a:uLnTx/>
                <a:uFillTx/>
                <a:latin typeface="Meiryo UI" panose="020B0604030504040204" pitchFamily="50" charset="-128"/>
                <a:ea typeface="Meiryo UI" panose="020B0604030504040204" pitchFamily="50" charset="-128"/>
                <a:cs typeface="+mn-cs"/>
              </a:rPr>
              <a:t>相談員の役割と取り組み方</a:t>
            </a:r>
          </a:p>
        </p:txBody>
      </p:sp>
      <p:grpSp>
        <p:nvGrpSpPr>
          <p:cNvPr id="3" name="グループ化 2">
            <a:extLst>
              <a:ext uri="{FF2B5EF4-FFF2-40B4-BE49-F238E27FC236}">
                <a16:creationId xmlns:a16="http://schemas.microsoft.com/office/drawing/2014/main" id="{2C3EB38F-E3C8-C223-3C6F-9E413F16B68F}"/>
              </a:ext>
            </a:extLst>
          </p:cNvPr>
          <p:cNvGrpSpPr/>
          <p:nvPr/>
        </p:nvGrpSpPr>
        <p:grpSpPr>
          <a:xfrm>
            <a:off x="532510" y="1498476"/>
            <a:ext cx="7315201" cy="572640"/>
            <a:chOff x="415636" y="2068960"/>
            <a:chExt cx="7315201" cy="572640"/>
          </a:xfrm>
        </p:grpSpPr>
        <p:sp>
          <p:nvSpPr>
            <p:cNvPr id="4" name="正方形/長方形 3">
              <a:extLst>
                <a:ext uri="{FF2B5EF4-FFF2-40B4-BE49-F238E27FC236}">
                  <a16:creationId xmlns:a16="http://schemas.microsoft.com/office/drawing/2014/main" id="{C9FAB401-BB1D-93F8-B7CB-47B87CB10272}"/>
                </a:ext>
              </a:extLst>
            </p:cNvPr>
            <p:cNvSpPr/>
            <p:nvPr/>
          </p:nvSpPr>
          <p:spPr>
            <a:xfrm>
              <a:off x="415636" y="2068960"/>
              <a:ext cx="6594764" cy="57264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a:ln>
                    <a:noFill/>
                  </a:ln>
                  <a:solidFill>
                    <a:srgbClr val="D5596F"/>
                  </a:solidFill>
                  <a:effectLst/>
                  <a:uLnTx/>
                  <a:uFillTx/>
                  <a:latin typeface="Meiryo UI" panose="020B0604030504040204" pitchFamily="50" charset="-128"/>
                  <a:ea typeface="Meiryo UI" panose="020B0604030504040204" pitchFamily="50" charset="-128"/>
                  <a:cs typeface="+mn-cs"/>
                </a:rPr>
                <a:t>　</a:t>
              </a:r>
              <a:r>
                <a:rPr kumimoji="1" lang="ja-JP" altLang="en-US" sz="3200" b="1" i="0" u="none" strike="noStrike" kern="1200" cap="none" spc="0" normalizeH="0" baseline="0" noProof="0" dirty="0">
                  <a:ln>
                    <a:noFill/>
                  </a:ln>
                  <a:solidFill>
                    <a:srgbClr val="D5596F"/>
                  </a:solidFill>
                  <a:effectLst/>
                  <a:uLnTx/>
                  <a:uFillTx/>
                  <a:latin typeface="Meiryo UI" panose="020B0604030504040204" pitchFamily="50" charset="-128"/>
                  <a:ea typeface="Meiryo UI" panose="020B0604030504040204" pitchFamily="50" charset="-128"/>
                  <a:cs typeface="+mn-cs"/>
                </a:rPr>
                <a:t>４</a:t>
              </a:r>
              <a:r>
                <a:rPr kumimoji="1" lang="ja-JP" altLang="en-US" sz="2800" b="1" i="0" u="none" strike="noStrike" kern="1200" cap="none" spc="0" normalizeH="0" baseline="0" noProof="0" dirty="0">
                  <a:ln>
                    <a:noFill/>
                  </a:ln>
                  <a:solidFill>
                    <a:srgbClr val="D5596F"/>
                  </a:solidFill>
                  <a:effectLst/>
                  <a:uLnTx/>
                  <a:uFillTx/>
                  <a:latin typeface="Meiryo UI" panose="020B0604030504040204" pitchFamily="50" charset="-128"/>
                  <a:ea typeface="Meiryo UI" panose="020B0604030504040204" pitchFamily="50" charset="-128"/>
                  <a:cs typeface="+mn-cs"/>
                </a:rPr>
                <a:t>事実と気持ちを分ける</a:t>
              </a:r>
              <a:endParaRPr kumimoji="1" lang="en-US" altLang="ja-JP" sz="2400" b="1" i="0" u="none" strike="noStrike" kern="1200" cap="none" spc="0" normalizeH="0" baseline="0" noProof="0" dirty="0">
                <a:ln>
                  <a:noFill/>
                </a:ln>
                <a:solidFill>
                  <a:srgbClr val="D5596F"/>
                </a:solidFill>
                <a:effectLst/>
                <a:uLnTx/>
                <a:uFillTx/>
                <a:latin typeface="Meiryo UI" panose="020B0604030504040204" pitchFamily="50" charset="-128"/>
                <a:ea typeface="Meiryo UI" panose="020B0604030504040204" pitchFamily="50" charset="-128"/>
                <a:cs typeface="+mn-cs"/>
              </a:endParaRPr>
            </a:p>
          </p:txBody>
        </p:sp>
        <p:sp>
          <p:nvSpPr>
            <p:cNvPr id="16" name="正方形/長方形 15">
              <a:extLst>
                <a:ext uri="{FF2B5EF4-FFF2-40B4-BE49-F238E27FC236}">
                  <a16:creationId xmlns:a16="http://schemas.microsoft.com/office/drawing/2014/main" id="{3DFEA6AD-EECE-E510-0965-B22DA853ED90}"/>
                </a:ext>
              </a:extLst>
            </p:cNvPr>
            <p:cNvSpPr/>
            <p:nvPr/>
          </p:nvSpPr>
          <p:spPr>
            <a:xfrm>
              <a:off x="415636" y="2170545"/>
              <a:ext cx="175491" cy="471055"/>
            </a:xfrm>
            <a:prstGeom prst="rect">
              <a:avLst/>
            </a:prstGeom>
            <a:solidFill>
              <a:srgbClr val="C70852"/>
            </a:solidFill>
            <a:ln>
              <a:solidFill>
                <a:srgbClr val="C7085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110004020202020204"/>
                <a:ea typeface="游ゴシック" panose="020B0400000000000000" pitchFamily="50" charset="-128"/>
                <a:cs typeface="+mn-cs"/>
              </a:endParaRPr>
            </a:p>
          </p:txBody>
        </p:sp>
        <p:cxnSp>
          <p:nvCxnSpPr>
            <p:cNvPr id="17" name="直線コネクタ 16">
              <a:extLst>
                <a:ext uri="{FF2B5EF4-FFF2-40B4-BE49-F238E27FC236}">
                  <a16:creationId xmlns:a16="http://schemas.microsoft.com/office/drawing/2014/main" id="{CAC0E322-64E4-FD6E-BDE8-80BF96564414}"/>
                </a:ext>
              </a:extLst>
            </p:cNvPr>
            <p:cNvCxnSpPr>
              <a:cxnSpLocks/>
            </p:cNvCxnSpPr>
            <p:nvPr/>
          </p:nvCxnSpPr>
          <p:spPr>
            <a:xfrm>
              <a:off x="711200" y="2641600"/>
              <a:ext cx="7019637" cy="0"/>
            </a:xfrm>
            <a:prstGeom prst="line">
              <a:avLst/>
            </a:prstGeom>
            <a:ln w="38100">
              <a:solidFill>
                <a:schemeClr val="bg2">
                  <a:lumMod val="75000"/>
                </a:schemeClr>
              </a:solidFill>
            </a:ln>
          </p:spPr>
          <p:style>
            <a:lnRef idx="2">
              <a:schemeClr val="accent1"/>
            </a:lnRef>
            <a:fillRef idx="0">
              <a:schemeClr val="accent1"/>
            </a:fillRef>
            <a:effectRef idx="1">
              <a:schemeClr val="accent1"/>
            </a:effectRef>
            <a:fontRef idx="minor">
              <a:schemeClr val="tx1"/>
            </a:fontRef>
          </p:style>
        </p:cxnSp>
      </p:grpSp>
      <p:cxnSp>
        <p:nvCxnSpPr>
          <p:cNvPr id="21" name="直線コネクタ 20">
            <a:extLst>
              <a:ext uri="{FF2B5EF4-FFF2-40B4-BE49-F238E27FC236}">
                <a16:creationId xmlns:a16="http://schemas.microsoft.com/office/drawing/2014/main" id="{412FADB3-A27E-FF96-CB74-651142094EC9}"/>
              </a:ext>
            </a:extLst>
          </p:cNvPr>
          <p:cNvCxnSpPr>
            <a:cxnSpLocks/>
          </p:cNvCxnSpPr>
          <p:nvPr/>
        </p:nvCxnSpPr>
        <p:spPr>
          <a:xfrm>
            <a:off x="3264838" y="3101523"/>
            <a:ext cx="6567319" cy="0"/>
          </a:xfrm>
          <a:prstGeom prst="line">
            <a:avLst/>
          </a:prstGeom>
          <a:ln w="76200">
            <a:solidFill>
              <a:srgbClr val="FFC000"/>
            </a:solidFill>
          </a:ln>
        </p:spPr>
        <p:style>
          <a:lnRef idx="2">
            <a:schemeClr val="accent1"/>
          </a:lnRef>
          <a:fillRef idx="0">
            <a:schemeClr val="accent1"/>
          </a:fillRef>
          <a:effectRef idx="1">
            <a:schemeClr val="accent1"/>
          </a:effectRef>
          <a:fontRef idx="minor">
            <a:schemeClr val="tx1"/>
          </a:fontRef>
        </p:style>
      </p:cxnSp>
      <p:sp>
        <p:nvSpPr>
          <p:cNvPr id="6" name="スライド番号プレースホルダー 5">
            <a:extLst>
              <a:ext uri="{FF2B5EF4-FFF2-40B4-BE49-F238E27FC236}">
                <a16:creationId xmlns:a16="http://schemas.microsoft.com/office/drawing/2014/main" id="{EC8745A3-B674-B1B0-389A-FFFCEA604F8B}"/>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7A04E83-AE5F-445A-B2D7-EBB1D891384E}" type="slidenum">
              <a:rPr kumimoji="1" lang="ja-JP" altLang="en-US" sz="1200" b="0" i="0" u="none" strike="noStrike" kern="1200" cap="none" spc="0" normalizeH="0" baseline="0" noProof="0" smtClean="0">
                <a:ln>
                  <a:noFill/>
                </a:ln>
                <a:solidFill>
                  <a:prstClr val="black">
                    <a:tint val="82000"/>
                  </a:prstClr>
                </a:solidFill>
                <a:effectLst/>
                <a:uLnTx/>
                <a:uFillTx/>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1" lang="ja-JP" altLang="en-US" sz="1200" b="0" i="0" u="none" strike="noStrike" kern="1200" cap="none" spc="0" normalizeH="0" baseline="0" noProof="0" dirty="0">
              <a:ln>
                <a:noFill/>
              </a:ln>
              <a:solidFill>
                <a:prstClr val="black">
                  <a:tint val="82000"/>
                </a:prstClr>
              </a:solidFill>
              <a:effectLst/>
              <a:uLnTx/>
              <a:uFillTx/>
            </a:endParaRPr>
          </a:p>
        </p:txBody>
      </p:sp>
      <p:pic>
        <p:nvPicPr>
          <p:cNvPr id="5" name="グラフィックス 4" descr="山形の矢印 単色塗りつぶし">
            <a:extLst>
              <a:ext uri="{FF2B5EF4-FFF2-40B4-BE49-F238E27FC236}">
                <a16:creationId xmlns:a16="http://schemas.microsoft.com/office/drawing/2014/main" id="{0D1928CA-86A2-C6C0-7C7A-7F18B779DD50}"/>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30663" y="5408948"/>
            <a:ext cx="617350" cy="617350"/>
          </a:xfrm>
          <a:prstGeom prst="rect">
            <a:avLst/>
          </a:prstGeom>
        </p:spPr>
      </p:pic>
      <p:cxnSp>
        <p:nvCxnSpPr>
          <p:cNvPr id="8" name="直線コネクタ 7">
            <a:extLst>
              <a:ext uri="{FF2B5EF4-FFF2-40B4-BE49-F238E27FC236}">
                <a16:creationId xmlns:a16="http://schemas.microsoft.com/office/drawing/2014/main" id="{D55150D5-95A8-F80B-9E04-2FBAC6C9B5D1}"/>
              </a:ext>
            </a:extLst>
          </p:cNvPr>
          <p:cNvCxnSpPr>
            <a:cxnSpLocks/>
          </p:cNvCxnSpPr>
          <p:nvPr/>
        </p:nvCxnSpPr>
        <p:spPr>
          <a:xfrm>
            <a:off x="5114063" y="5761453"/>
            <a:ext cx="4925483" cy="0"/>
          </a:xfrm>
          <a:prstGeom prst="line">
            <a:avLst/>
          </a:prstGeom>
          <a:ln w="76200">
            <a:solidFill>
              <a:srgbClr val="FFC000"/>
            </a:solidFill>
          </a:ln>
        </p:spPr>
        <p:style>
          <a:lnRef idx="2">
            <a:schemeClr val="accent1"/>
          </a:lnRef>
          <a:fillRef idx="0">
            <a:schemeClr val="accent1"/>
          </a:fillRef>
          <a:effectRef idx="1">
            <a:schemeClr val="accent1"/>
          </a:effectRef>
          <a:fontRef idx="minor">
            <a:schemeClr val="tx1"/>
          </a:fontRef>
        </p:style>
      </p:cxnSp>
      <p:cxnSp>
        <p:nvCxnSpPr>
          <p:cNvPr id="10" name="直線コネクタ 9">
            <a:extLst>
              <a:ext uri="{FF2B5EF4-FFF2-40B4-BE49-F238E27FC236}">
                <a16:creationId xmlns:a16="http://schemas.microsoft.com/office/drawing/2014/main" id="{067D9112-C2CA-9CAA-EC65-C125AF367E21}"/>
              </a:ext>
            </a:extLst>
          </p:cNvPr>
          <p:cNvCxnSpPr>
            <a:cxnSpLocks/>
          </p:cNvCxnSpPr>
          <p:nvPr/>
        </p:nvCxnSpPr>
        <p:spPr>
          <a:xfrm>
            <a:off x="802096" y="4801490"/>
            <a:ext cx="9378852" cy="0"/>
          </a:xfrm>
          <a:prstGeom prst="line">
            <a:avLst/>
          </a:prstGeom>
          <a:ln w="76200">
            <a:solidFill>
              <a:srgbClr val="FFC000"/>
            </a:solidFill>
          </a:ln>
        </p:spPr>
        <p:style>
          <a:lnRef idx="2">
            <a:schemeClr val="accent1"/>
          </a:lnRef>
          <a:fillRef idx="0">
            <a:schemeClr val="accent1"/>
          </a:fillRef>
          <a:effectRef idx="1">
            <a:schemeClr val="accent1"/>
          </a:effectRef>
          <a:fontRef idx="minor">
            <a:schemeClr val="tx1"/>
          </a:fontRef>
        </p:style>
      </p:cxnSp>
      <p:sp>
        <p:nvSpPr>
          <p:cNvPr id="7" name="テキスト ボックス 6">
            <a:extLst>
              <a:ext uri="{FF2B5EF4-FFF2-40B4-BE49-F238E27FC236}">
                <a16:creationId xmlns:a16="http://schemas.microsoft.com/office/drawing/2014/main" id="{8ACB965E-99CB-9B13-E1F7-D8EA416ED19B}"/>
              </a:ext>
            </a:extLst>
          </p:cNvPr>
          <p:cNvSpPr txBox="1"/>
          <p:nvPr/>
        </p:nvSpPr>
        <p:spPr>
          <a:xfrm>
            <a:off x="1696258" y="5486791"/>
            <a:ext cx="10030687" cy="461665"/>
          </a:xfrm>
          <a:prstGeom prst="rect">
            <a:avLst/>
          </a:prstGeom>
          <a:noFill/>
        </p:spPr>
        <p:txBody>
          <a:bodyPr wrap="square">
            <a:spAutoFit/>
          </a:bodyPr>
          <a:lstStyle/>
          <a:p>
            <a:pPr lvl="0" algn="just">
              <a:spcAft>
                <a:spcPts val="600"/>
              </a:spcAft>
            </a:pPr>
            <a:r>
              <a:rPr lang="ja-JP" altLang="en-US" sz="2400" kern="100" dirty="0">
                <a:latin typeface="メイリオ" panose="020B0604030504040204" pitchFamily="50" charset="-128"/>
                <a:ea typeface="メイリオ" panose="020B0604030504040204" pitchFamily="50" charset="-128"/>
                <a:cs typeface="Times New Roman" panose="02020603050405020304" pitchFamily="18" charset="0"/>
              </a:rPr>
              <a:t>客観的に聞き取る中で、</a:t>
            </a:r>
            <a:r>
              <a:rPr lang="ja-JP" altLang="en-US" sz="2400" b="1" kern="100" dirty="0">
                <a:latin typeface="メイリオ" panose="020B0604030504040204" pitchFamily="50" charset="-128"/>
                <a:ea typeface="メイリオ" panose="020B0604030504040204" pitchFamily="50" charset="-128"/>
                <a:cs typeface="Times New Roman" panose="02020603050405020304" pitchFamily="18" charset="0"/>
              </a:rPr>
              <a:t>ハラスメントを構造的に捉えること</a:t>
            </a:r>
            <a:r>
              <a:rPr lang="ja-JP" altLang="en-US" sz="2400" kern="100" dirty="0">
                <a:latin typeface="メイリオ" panose="020B0604030504040204" pitchFamily="50" charset="-128"/>
                <a:ea typeface="メイリオ" panose="020B0604030504040204" pitchFamily="50" charset="-128"/>
                <a:cs typeface="Times New Roman" panose="02020603050405020304" pitchFamily="18" charset="0"/>
              </a:rPr>
              <a:t>が大切。</a:t>
            </a:r>
            <a:endParaRPr lang="ja-JP" altLang="ja-JP" sz="2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2" name="テキスト ボックス 1">
            <a:extLst>
              <a:ext uri="{FF2B5EF4-FFF2-40B4-BE49-F238E27FC236}">
                <a16:creationId xmlns:a16="http://schemas.microsoft.com/office/drawing/2014/main" id="{0204F027-56C3-5F7A-FEF3-E8D9C6BE4FBA}"/>
              </a:ext>
            </a:extLst>
          </p:cNvPr>
          <p:cNvSpPr txBox="1"/>
          <p:nvPr/>
        </p:nvSpPr>
        <p:spPr>
          <a:xfrm>
            <a:off x="400795" y="2389419"/>
            <a:ext cx="11043346" cy="2616101"/>
          </a:xfrm>
          <a:prstGeom prst="rect">
            <a:avLst/>
          </a:prstGeom>
          <a:noFill/>
        </p:spPr>
        <p:txBody>
          <a:bodyPr wrap="square">
            <a:spAutoFit/>
          </a:bodyPr>
          <a:lstStyle/>
          <a:p>
            <a:pPr marL="342900" marR="0" lvl="0" indent="-342900" algn="just" defTabSz="914400" rtl="0" eaLnBrk="1" fontAlgn="auto" latinLnBrk="0" hangingPunct="1">
              <a:lnSpc>
                <a:spcPct val="100000"/>
              </a:lnSpc>
              <a:spcBef>
                <a:spcPts val="0"/>
              </a:spcBef>
              <a:spcAft>
                <a:spcPts val="600"/>
              </a:spcAft>
              <a:buClrTx/>
              <a:buSzTx/>
              <a:buFont typeface="Wingdings" panose="05000000000000000000" pitchFamily="2" charset="2"/>
              <a:buChar char="l"/>
              <a:tabLst/>
              <a:defRPr/>
            </a:pPr>
            <a:r>
              <a:rPr kumimoji="1" lang="ja-JP" altLang="en-US" sz="24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相談者に共感しすぎない。</a:t>
            </a:r>
          </a:p>
          <a:p>
            <a:pPr marL="342900" marR="0" lvl="0" indent="-342900" algn="just" defTabSz="914400" rtl="0" eaLnBrk="1" fontAlgn="auto" latinLnBrk="0" hangingPunct="1">
              <a:lnSpc>
                <a:spcPct val="100000"/>
              </a:lnSpc>
              <a:spcBef>
                <a:spcPts val="0"/>
              </a:spcBef>
              <a:spcAft>
                <a:spcPts val="600"/>
              </a:spcAft>
              <a:buClrTx/>
              <a:buSzTx/>
              <a:buFont typeface="Wingdings" panose="05000000000000000000" pitchFamily="2" charset="2"/>
              <a:buChar char="l"/>
              <a:tabLst/>
              <a:defRPr/>
            </a:pPr>
            <a:r>
              <a:rPr kumimoji="1" lang="ja-JP" altLang="en-US" sz="24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相談者の言い分を</a:t>
            </a:r>
            <a:r>
              <a:rPr kumimoji="1" lang="ja-JP" altLang="en-US" sz="2400" b="1"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客観的に、中立的に、心情的に聞き、寄り添う。</a:t>
            </a:r>
          </a:p>
          <a:p>
            <a:pPr marL="342900" marR="0" lvl="0" indent="-342900" algn="just" defTabSz="914400" rtl="0" eaLnBrk="1" fontAlgn="auto" latinLnBrk="0" hangingPunct="1">
              <a:lnSpc>
                <a:spcPct val="100000"/>
              </a:lnSpc>
              <a:spcBef>
                <a:spcPts val="0"/>
              </a:spcBef>
              <a:spcAft>
                <a:spcPts val="600"/>
              </a:spcAft>
              <a:buClrTx/>
              <a:buSzTx/>
              <a:buFont typeface="Wingdings" panose="05000000000000000000" pitchFamily="2" charset="2"/>
              <a:buChar char="l"/>
              <a:tabLst/>
              <a:defRPr/>
            </a:pPr>
            <a:r>
              <a:rPr kumimoji="1" lang="ja-JP" altLang="en-US" sz="24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被害者の思いだけではなく、加害者が何をしたか、加害者が具体的に何と言ったかを聞き取る。</a:t>
            </a:r>
          </a:p>
          <a:p>
            <a:pPr marL="342900" marR="0" lvl="0" indent="-342900" algn="just" defTabSz="914400" rtl="0" eaLnBrk="1" fontAlgn="auto" latinLnBrk="0" hangingPunct="1">
              <a:lnSpc>
                <a:spcPct val="100000"/>
              </a:lnSpc>
              <a:spcBef>
                <a:spcPts val="0"/>
              </a:spcBef>
              <a:spcAft>
                <a:spcPts val="600"/>
              </a:spcAft>
              <a:buClrTx/>
              <a:buSzTx/>
              <a:buFont typeface="Wingdings" panose="05000000000000000000" pitchFamily="2" charset="2"/>
              <a:buChar char="l"/>
              <a:tabLst/>
              <a:defRPr/>
            </a:pPr>
            <a:r>
              <a:rPr kumimoji="1" lang="ja-JP" altLang="en-US" sz="24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話を聞きながら本人が自覚していない課題を見つけ出す。</a:t>
            </a:r>
          </a:p>
          <a:p>
            <a:pPr marL="342900" marR="0" lvl="0" indent="-342900" algn="just" defTabSz="914400" rtl="0" eaLnBrk="1" fontAlgn="auto" latinLnBrk="0" hangingPunct="1">
              <a:lnSpc>
                <a:spcPct val="100000"/>
              </a:lnSpc>
              <a:spcBef>
                <a:spcPts val="0"/>
              </a:spcBef>
              <a:spcAft>
                <a:spcPts val="600"/>
              </a:spcAft>
              <a:buClrTx/>
              <a:buSzTx/>
              <a:buFont typeface="Wingdings" panose="05000000000000000000" pitchFamily="2" charset="2"/>
              <a:buChar char="l"/>
              <a:tabLst/>
              <a:defRPr/>
            </a:pPr>
            <a:r>
              <a:rPr kumimoji="1" lang="ja-JP" altLang="en-US" sz="2400" b="1"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判断できないことについては、その場では回答せず、一度持ち帰る。</a:t>
            </a:r>
          </a:p>
        </p:txBody>
      </p:sp>
    </p:spTree>
    <p:extLst>
      <p:ext uri="{BB962C8B-B14F-4D97-AF65-F5344CB8AC3E}">
        <p14:creationId xmlns:p14="http://schemas.microsoft.com/office/powerpoint/2010/main" val="13759542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a:extLst>
            <a:ext uri="{FF2B5EF4-FFF2-40B4-BE49-F238E27FC236}">
              <a16:creationId xmlns:a16="http://schemas.microsoft.com/office/drawing/2014/main" id="{09B46326-10B4-4B06-D13A-D8628BBD6CAD}"/>
            </a:ext>
          </a:extLst>
        </p:cNvPr>
        <p:cNvGrpSpPr/>
        <p:nvPr/>
      </p:nvGrpSpPr>
      <p:grpSpPr>
        <a:xfrm>
          <a:off x="0" y="0"/>
          <a:ext cx="0" cy="0"/>
          <a:chOff x="0" y="0"/>
          <a:chExt cx="0" cy="0"/>
        </a:xfrm>
      </p:grpSpPr>
      <p:sp>
        <p:nvSpPr>
          <p:cNvPr id="12" name="テキスト ボックス 11">
            <a:extLst>
              <a:ext uri="{FF2B5EF4-FFF2-40B4-BE49-F238E27FC236}">
                <a16:creationId xmlns:a16="http://schemas.microsoft.com/office/drawing/2014/main" id="{05795E6C-F93B-2D25-8397-F5CC414DC331}"/>
              </a:ext>
            </a:extLst>
          </p:cNvPr>
          <p:cNvSpPr txBox="1"/>
          <p:nvPr/>
        </p:nvSpPr>
        <p:spPr>
          <a:xfrm>
            <a:off x="611089" y="1848362"/>
            <a:ext cx="10908466" cy="461665"/>
          </a:xfrm>
          <a:prstGeom prst="rect">
            <a:avLst/>
          </a:prstGeom>
          <a:noFill/>
        </p:spPr>
        <p:txBody>
          <a:bodyPr wrap="square">
            <a:spAutoFit/>
          </a:bodyPr>
          <a:lstStyle/>
          <a:p>
            <a:pPr marL="342900" marR="0" lvl="0" indent="-342900" algn="just"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24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自分の立場・役割を明確にする。</a:t>
            </a:r>
            <a:endParaRPr kumimoji="1" lang="en-US" altLang="ja-JP" sz="24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21" name="テキスト ボックス 20">
            <a:extLst>
              <a:ext uri="{FF2B5EF4-FFF2-40B4-BE49-F238E27FC236}">
                <a16:creationId xmlns:a16="http://schemas.microsoft.com/office/drawing/2014/main" id="{012DE5A6-8EBD-4615-41C9-F0DC1E0FD4F4}"/>
              </a:ext>
            </a:extLst>
          </p:cNvPr>
          <p:cNvSpPr txBox="1"/>
          <p:nvPr/>
        </p:nvSpPr>
        <p:spPr>
          <a:xfrm>
            <a:off x="110835" y="306609"/>
            <a:ext cx="8765309" cy="646331"/>
          </a:xfrm>
          <a:prstGeom prst="rect">
            <a:avLst/>
          </a:prstGeom>
          <a:noFill/>
        </p:spPr>
        <p:txBody>
          <a:bodyPr wrap="square" rtlCol="0">
            <a:spAutoFit/>
          </a:bodyPr>
          <a:lstStyle/>
          <a:p>
            <a:r>
              <a:rPr kumimoji="1" lang="ja-JP" altLang="en-US" sz="3600" b="1" dirty="0">
                <a:latin typeface="Meiryo UI" panose="020B0604030504040204" pitchFamily="50" charset="-128"/>
                <a:ea typeface="Meiryo UI" panose="020B0604030504040204" pitchFamily="50" charset="-128"/>
              </a:rPr>
              <a:t>②解決方法の選択肢の提示</a:t>
            </a:r>
            <a:r>
              <a:rPr kumimoji="1" lang="ja-JP" altLang="en-US" sz="3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3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3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ポイント</a:t>
            </a:r>
            <a:r>
              <a:rPr kumimoji="1" lang="en-US" altLang="ja-JP" sz="3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ja-JP" altLang="en-US" sz="3600" b="1" dirty="0">
              <a:latin typeface="Meiryo UI" panose="020B0604030504040204" pitchFamily="50" charset="-128"/>
              <a:ea typeface="Meiryo UI" panose="020B0604030504040204" pitchFamily="50" charset="-128"/>
            </a:endParaRPr>
          </a:p>
        </p:txBody>
      </p:sp>
      <p:sp>
        <p:nvSpPr>
          <p:cNvPr id="22" name="テキスト ボックス 21">
            <a:extLst>
              <a:ext uri="{FF2B5EF4-FFF2-40B4-BE49-F238E27FC236}">
                <a16:creationId xmlns:a16="http://schemas.microsoft.com/office/drawing/2014/main" id="{8E44AF0F-5DFB-10C7-B393-05913D620AD3}"/>
              </a:ext>
            </a:extLst>
          </p:cNvPr>
          <p:cNvSpPr txBox="1"/>
          <p:nvPr/>
        </p:nvSpPr>
        <p:spPr>
          <a:xfrm>
            <a:off x="161636" y="77914"/>
            <a:ext cx="3293093"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1" dirty="0">
                <a:solidFill>
                  <a:srgbClr val="D5596F"/>
                </a:solidFill>
                <a:latin typeface="Meiryo UI" panose="020B0604030504040204" pitchFamily="50" charset="-128"/>
                <a:ea typeface="Meiryo UI" panose="020B0604030504040204" pitchFamily="50" charset="-128"/>
              </a:rPr>
              <a:t>１</a:t>
            </a:r>
            <a:r>
              <a:rPr kumimoji="1" lang="en-US" altLang="ja-JP" sz="1400" b="1" i="0" u="none" strike="noStrike" kern="1200" cap="none" spc="0" normalizeH="0" baseline="0" noProof="0" dirty="0">
                <a:ln>
                  <a:noFill/>
                </a:ln>
                <a:solidFill>
                  <a:srgbClr val="D5596F"/>
                </a:solidFill>
                <a:effectLst/>
                <a:uLnTx/>
                <a:uFillTx/>
                <a:latin typeface="Meiryo UI" panose="020B0604030504040204" pitchFamily="50" charset="-128"/>
                <a:ea typeface="Meiryo UI" panose="020B0604030504040204" pitchFamily="50" charset="-128"/>
                <a:cs typeface="+mn-cs"/>
              </a:rPr>
              <a:t>.</a:t>
            </a:r>
            <a:r>
              <a:rPr kumimoji="1" lang="ja-JP" altLang="en-US" sz="1400" b="1" i="0" u="none" strike="noStrike" kern="1200" cap="none" spc="0" normalizeH="0" baseline="0" noProof="0" dirty="0">
                <a:ln>
                  <a:noFill/>
                </a:ln>
                <a:solidFill>
                  <a:srgbClr val="D5596F"/>
                </a:solidFill>
                <a:effectLst/>
                <a:uLnTx/>
                <a:uFillTx/>
                <a:latin typeface="Meiryo UI" panose="020B0604030504040204" pitchFamily="50" charset="-128"/>
                <a:ea typeface="Meiryo UI" panose="020B0604030504040204" pitchFamily="50" charset="-128"/>
                <a:cs typeface="+mn-cs"/>
              </a:rPr>
              <a:t>相談員の役割と取り組み方</a:t>
            </a:r>
          </a:p>
        </p:txBody>
      </p:sp>
      <p:sp>
        <p:nvSpPr>
          <p:cNvPr id="3" name="テキスト ボックス 2">
            <a:extLst>
              <a:ext uri="{FF2B5EF4-FFF2-40B4-BE49-F238E27FC236}">
                <a16:creationId xmlns:a16="http://schemas.microsoft.com/office/drawing/2014/main" id="{FE068B31-CD37-366B-15B4-57ED21585F25}"/>
              </a:ext>
            </a:extLst>
          </p:cNvPr>
          <p:cNvSpPr txBox="1"/>
          <p:nvPr/>
        </p:nvSpPr>
        <p:spPr>
          <a:xfrm>
            <a:off x="611088" y="4045698"/>
            <a:ext cx="11285347" cy="1569660"/>
          </a:xfrm>
          <a:prstGeom prst="rect">
            <a:avLst/>
          </a:prstGeom>
          <a:noFill/>
        </p:spPr>
        <p:txBody>
          <a:bodyPr wrap="square">
            <a:spAutoFit/>
          </a:bodyPr>
          <a:lstStyle/>
          <a:p>
            <a:pPr marL="342900" indent="-342900">
              <a:buFont typeface="Wingdings" panose="05000000000000000000" pitchFamily="2" charset="2"/>
              <a:buChar char="l"/>
            </a:pPr>
            <a:r>
              <a:rPr lang="ja-JP" altLang="en-US" sz="2400" kern="100" dirty="0">
                <a:effectLst/>
                <a:latin typeface="メイリオ" panose="020B0604030504040204" pitchFamily="50" charset="-128"/>
                <a:ea typeface="メイリオ" panose="020B0604030504040204" pitchFamily="50" charset="-128"/>
                <a:cs typeface="Times New Roman" panose="02020603050405020304" pitchFamily="18" charset="0"/>
              </a:rPr>
              <a:t>緊急で対応するべきこと、時間をかけて対応するべきこと、絶対に譲れないことなどに整理し、優先順位をつけてそれぞれの解決方法を一緒に考える。</a:t>
            </a:r>
            <a:endParaRPr lang="en-US" altLang="ja-JP" sz="2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342900" indent="-342900">
              <a:buFont typeface="Wingdings" panose="05000000000000000000" pitchFamily="2" charset="2"/>
              <a:buChar char="l"/>
            </a:pPr>
            <a:r>
              <a:rPr lang="ja-JP" altLang="en-US" sz="2400" kern="100" dirty="0">
                <a:effectLst/>
                <a:latin typeface="メイリオ" panose="020B0604030504040204" pitchFamily="50" charset="-128"/>
                <a:ea typeface="メイリオ" panose="020B0604030504040204" pitchFamily="50" charset="-128"/>
                <a:cs typeface="Times New Roman" panose="02020603050405020304" pitchFamily="18" charset="0"/>
              </a:rPr>
              <a:t>相談員として、大学として、どのようなことができるのか、選択肢を提示する。（関係調整、環境調整、医療機関との連携など）。</a:t>
            </a:r>
            <a:endParaRPr lang="en-US" altLang="ja-JP" sz="2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p:txBody>
      </p:sp>
      <p:grpSp>
        <p:nvGrpSpPr>
          <p:cNvPr id="4" name="グループ化 3">
            <a:extLst>
              <a:ext uri="{FF2B5EF4-FFF2-40B4-BE49-F238E27FC236}">
                <a16:creationId xmlns:a16="http://schemas.microsoft.com/office/drawing/2014/main" id="{DF51ED08-6946-3036-1FB3-5D6A6B37F1E6}"/>
              </a:ext>
            </a:extLst>
          </p:cNvPr>
          <p:cNvGrpSpPr/>
          <p:nvPr/>
        </p:nvGrpSpPr>
        <p:grpSpPr>
          <a:xfrm>
            <a:off x="440959" y="3371473"/>
            <a:ext cx="7315201" cy="572640"/>
            <a:chOff x="415636" y="2068960"/>
            <a:chExt cx="7315201" cy="572640"/>
          </a:xfrm>
        </p:grpSpPr>
        <p:sp>
          <p:nvSpPr>
            <p:cNvPr id="5" name="正方形/長方形 4">
              <a:extLst>
                <a:ext uri="{FF2B5EF4-FFF2-40B4-BE49-F238E27FC236}">
                  <a16:creationId xmlns:a16="http://schemas.microsoft.com/office/drawing/2014/main" id="{C2D577E3-9F2D-82B9-BF1B-E7794F916858}"/>
                </a:ext>
              </a:extLst>
            </p:cNvPr>
            <p:cNvSpPr/>
            <p:nvPr/>
          </p:nvSpPr>
          <p:spPr>
            <a:xfrm>
              <a:off x="415636" y="2068960"/>
              <a:ext cx="6594764" cy="57264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a:ln>
                    <a:noFill/>
                  </a:ln>
                  <a:solidFill>
                    <a:srgbClr val="D5596F"/>
                  </a:solidFill>
                  <a:effectLst/>
                  <a:uLnTx/>
                  <a:uFillTx/>
                  <a:latin typeface="Meiryo UI" panose="020B0604030504040204" pitchFamily="50" charset="-128"/>
                  <a:ea typeface="Meiryo UI" panose="020B0604030504040204" pitchFamily="50" charset="-128"/>
                  <a:cs typeface="+mn-cs"/>
                </a:rPr>
                <a:t>　</a:t>
              </a:r>
              <a:r>
                <a:rPr kumimoji="1" lang="ja-JP" altLang="en-US" sz="3200" b="1" i="0" u="none" strike="noStrike" kern="1200" cap="none" spc="0" normalizeH="0" baseline="0" noProof="0" dirty="0">
                  <a:ln>
                    <a:noFill/>
                  </a:ln>
                  <a:solidFill>
                    <a:srgbClr val="589F89"/>
                  </a:solidFill>
                  <a:effectLst/>
                  <a:uLnTx/>
                  <a:uFillTx/>
                  <a:latin typeface="Meiryo UI" panose="020B0604030504040204" pitchFamily="50" charset="-128"/>
                  <a:ea typeface="Meiryo UI" panose="020B0604030504040204" pitchFamily="50" charset="-128"/>
                  <a:cs typeface="+mn-cs"/>
                </a:rPr>
                <a:t>２</a:t>
              </a:r>
              <a:r>
                <a:rPr lang="ja-JP" altLang="en-US" sz="2800" b="1" dirty="0">
                  <a:solidFill>
                    <a:srgbClr val="589F89"/>
                  </a:solidFill>
                  <a:latin typeface="Meiryo UI" panose="020B0604030504040204" pitchFamily="50" charset="-128"/>
                  <a:ea typeface="Meiryo UI" panose="020B0604030504040204" pitchFamily="50" charset="-128"/>
                </a:rPr>
                <a:t>情報提供</a:t>
              </a:r>
              <a:endParaRPr kumimoji="1" lang="en-US" altLang="ja-JP" sz="2400" b="1" i="0" u="none" strike="noStrike" kern="1200" cap="none" spc="0" normalizeH="0" baseline="0" noProof="0" dirty="0">
                <a:ln>
                  <a:noFill/>
                </a:ln>
                <a:solidFill>
                  <a:srgbClr val="589F89"/>
                </a:solidFill>
                <a:effectLst/>
                <a:uLnTx/>
                <a:uFillTx/>
                <a:latin typeface="Meiryo UI" panose="020B0604030504040204" pitchFamily="50" charset="-128"/>
                <a:ea typeface="Meiryo UI" panose="020B0604030504040204" pitchFamily="50" charset="-128"/>
                <a:cs typeface="+mn-cs"/>
              </a:endParaRPr>
            </a:p>
          </p:txBody>
        </p:sp>
        <p:sp>
          <p:nvSpPr>
            <p:cNvPr id="6" name="正方形/長方形 5">
              <a:extLst>
                <a:ext uri="{FF2B5EF4-FFF2-40B4-BE49-F238E27FC236}">
                  <a16:creationId xmlns:a16="http://schemas.microsoft.com/office/drawing/2014/main" id="{86C4B91A-D8F0-986D-7FAC-C7EAEEE2B6A0}"/>
                </a:ext>
              </a:extLst>
            </p:cNvPr>
            <p:cNvSpPr/>
            <p:nvPr/>
          </p:nvSpPr>
          <p:spPr>
            <a:xfrm>
              <a:off x="415636" y="2170545"/>
              <a:ext cx="175491" cy="471055"/>
            </a:xfrm>
            <a:prstGeom prst="rect">
              <a:avLst/>
            </a:prstGeom>
            <a:solidFill>
              <a:srgbClr val="589F89"/>
            </a:solidFill>
            <a:ln>
              <a:solidFill>
                <a:srgbClr val="589F8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110004020202020204"/>
                <a:ea typeface="游ゴシック" panose="020B0400000000000000" pitchFamily="50" charset="-128"/>
                <a:cs typeface="+mn-cs"/>
              </a:endParaRPr>
            </a:p>
          </p:txBody>
        </p:sp>
        <p:cxnSp>
          <p:nvCxnSpPr>
            <p:cNvPr id="7" name="直線コネクタ 6">
              <a:extLst>
                <a:ext uri="{FF2B5EF4-FFF2-40B4-BE49-F238E27FC236}">
                  <a16:creationId xmlns:a16="http://schemas.microsoft.com/office/drawing/2014/main" id="{B650FE1D-68AA-8688-84AA-F1FC9F64A651}"/>
                </a:ext>
              </a:extLst>
            </p:cNvPr>
            <p:cNvCxnSpPr>
              <a:cxnSpLocks/>
            </p:cNvCxnSpPr>
            <p:nvPr/>
          </p:nvCxnSpPr>
          <p:spPr>
            <a:xfrm>
              <a:off x="711200" y="2641600"/>
              <a:ext cx="7019637" cy="0"/>
            </a:xfrm>
            <a:prstGeom prst="line">
              <a:avLst/>
            </a:prstGeom>
            <a:ln w="38100">
              <a:solidFill>
                <a:schemeClr val="bg2">
                  <a:lumMod val="75000"/>
                </a:schemeClr>
              </a:solidFill>
            </a:ln>
          </p:spPr>
          <p:style>
            <a:lnRef idx="2">
              <a:schemeClr val="accent1"/>
            </a:lnRef>
            <a:fillRef idx="0">
              <a:schemeClr val="accent1"/>
            </a:fillRef>
            <a:effectRef idx="1">
              <a:schemeClr val="accent1"/>
            </a:effectRef>
            <a:fontRef idx="minor">
              <a:schemeClr val="tx1"/>
            </a:fontRef>
          </p:style>
        </p:cxnSp>
      </p:grpSp>
      <p:grpSp>
        <p:nvGrpSpPr>
          <p:cNvPr id="8" name="グループ化 7">
            <a:extLst>
              <a:ext uri="{FF2B5EF4-FFF2-40B4-BE49-F238E27FC236}">
                <a16:creationId xmlns:a16="http://schemas.microsoft.com/office/drawing/2014/main" id="{8C21B963-8439-E44A-0CDC-5796A002EF99}"/>
              </a:ext>
            </a:extLst>
          </p:cNvPr>
          <p:cNvGrpSpPr/>
          <p:nvPr/>
        </p:nvGrpSpPr>
        <p:grpSpPr>
          <a:xfrm>
            <a:off x="440959" y="1181635"/>
            <a:ext cx="7315201" cy="572640"/>
            <a:chOff x="415636" y="2068960"/>
            <a:chExt cx="7315201" cy="572640"/>
          </a:xfrm>
        </p:grpSpPr>
        <p:sp>
          <p:nvSpPr>
            <p:cNvPr id="9" name="正方形/長方形 8">
              <a:extLst>
                <a:ext uri="{FF2B5EF4-FFF2-40B4-BE49-F238E27FC236}">
                  <a16:creationId xmlns:a16="http://schemas.microsoft.com/office/drawing/2014/main" id="{69966ADC-2CC8-E008-7A8D-17A35A4201BA}"/>
                </a:ext>
              </a:extLst>
            </p:cNvPr>
            <p:cNvSpPr/>
            <p:nvPr/>
          </p:nvSpPr>
          <p:spPr>
            <a:xfrm>
              <a:off x="415636" y="2068960"/>
              <a:ext cx="6594764" cy="57264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a:ln>
                    <a:noFill/>
                  </a:ln>
                  <a:solidFill>
                    <a:srgbClr val="589F89"/>
                  </a:solidFill>
                  <a:effectLst/>
                  <a:uLnTx/>
                  <a:uFillTx/>
                  <a:latin typeface="Meiryo UI" panose="020B0604030504040204" pitchFamily="50" charset="-128"/>
                  <a:ea typeface="Meiryo UI" panose="020B0604030504040204" pitchFamily="50" charset="-128"/>
                  <a:cs typeface="+mn-cs"/>
                </a:rPr>
                <a:t>　</a:t>
              </a:r>
              <a:r>
                <a:rPr kumimoji="1" lang="ja-JP" altLang="en-US" sz="3200" b="1" i="0" u="none" strike="noStrike" kern="1200" cap="none" spc="0" normalizeH="0" baseline="0" noProof="0" dirty="0">
                  <a:ln>
                    <a:noFill/>
                  </a:ln>
                  <a:solidFill>
                    <a:srgbClr val="589F89"/>
                  </a:solidFill>
                  <a:effectLst/>
                  <a:uLnTx/>
                  <a:uFillTx/>
                  <a:latin typeface="Meiryo UI" panose="020B0604030504040204" pitchFamily="50" charset="-128"/>
                  <a:ea typeface="Meiryo UI" panose="020B0604030504040204" pitchFamily="50" charset="-128"/>
                  <a:cs typeface="+mn-cs"/>
                </a:rPr>
                <a:t>１</a:t>
              </a:r>
              <a:r>
                <a:rPr lang="ja-JP" altLang="en-US" sz="2800" b="1" dirty="0">
                  <a:solidFill>
                    <a:srgbClr val="589F89"/>
                  </a:solidFill>
                  <a:latin typeface="Meiryo UI" panose="020B0604030504040204" pitchFamily="50" charset="-128"/>
                  <a:ea typeface="Meiryo UI" panose="020B0604030504040204" pitchFamily="50" charset="-128"/>
                </a:rPr>
                <a:t>相談員の立場</a:t>
              </a:r>
              <a:endParaRPr kumimoji="1" lang="en-US" altLang="ja-JP" sz="2400" b="1" i="0" u="none" strike="noStrike" kern="1200" cap="none" spc="0" normalizeH="0" baseline="0" noProof="0" dirty="0">
                <a:ln>
                  <a:noFill/>
                </a:ln>
                <a:solidFill>
                  <a:srgbClr val="589F89"/>
                </a:solidFill>
                <a:effectLst/>
                <a:uLnTx/>
                <a:uFillTx/>
                <a:latin typeface="Meiryo UI" panose="020B0604030504040204" pitchFamily="50" charset="-128"/>
                <a:ea typeface="Meiryo UI" panose="020B0604030504040204" pitchFamily="50" charset="-128"/>
                <a:cs typeface="+mn-cs"/>
              </a:endParaRPr>
            </a:p>
          </p:txBody>
        </p:sp>
        <p:sp>
          <p:nvSpPr>
            <p:cNvPr id="10" name="正方形/長方形 9">
              <a:extLst>
                <a:ext uri="{FF2B5EF4-FFF2-40B4-BE49-F238E27FC236}">
                  <a16:creationId xmlns:a16="http://schemas.microsoft.com/office/drawing/2014/main" id="{9A7152D9-E54D-CD97-8FF1-2D8DF8847C57}"/>
                </a:ext>
              </a:extLst>
            </p:cNvPr>
            <p:cNvSpPr/>
            <p:nvPr/>
          </p:nvSpPr>
          <p:spPr>
            <a:xfrm>
              <a:off x="415636" y="2170545"/>
              <a:ext cx="175491" cy="471055"/>
            </a:xfrm>
            <a:prstGeom prst="rect">
              <a:avLst/>
            </a:prstGeom>
            <a:solidFill>
              <a:srgbClr val="589F89"/>
            </a:solidFill>
            <a:ln>
              <a:solidFill>
                <a:srgbClr val="589F8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110004020202020204"/>
                <a:ea typeface="游ゴシック" panose="020B0400000000000000" pitchFamily="50" charset="-128"/>
                <a:cs typeface="+mn-cs"/>
              </a:endParaRPr>
            </a:p>
          </p:txBody>
        </p:sp>
        <p:cxnSp>
          <p:nvCxnSpPr>
            <p:cNvPr id="11" name="直線コネクタ 10">
              <a:extLst>
                <a:ext uri="{FF2B5EF4-FFF2-40B4-BE49-F238E27FC236}">
                  <a16:creationId xmlns:a16="http://schemas.microsoft.com/office/drawing/2014/main" id="{E8335018-EF39-2B1F-02B6-15B2B10E281C}"/>
                </a:ext>
              </a:extLst>
            </p:cNvPr>
            <p:cNvCxnSpPr>
              <a:cxnSpLocks/>
            </p:cNvCxnSpPr>
            <p:nvPr/>
          </p:nvCxnSpPr>
          <p:spPr>
            <a:xfrm>
              <a:off x="711200" y="2641600"/>
              <a:ext cx="7019637" cy="0"/>
            </a:xfrm>
            <a:prstGeom prst="line">
              <a:avLst/>
            </a:prstGeom>
            <a:ln w="38100">
              <a:solidFill>
                <a:schemeClr val="bg2">
                  <a:lumMod val="75000"/>
                </a:schemeClr>
              </a:solidFill>
            </a:ln>
          </p:spPr>
          <p:style>
            <a:lnRef idx="2">
              <a:schemeClr val="accent1"/>
            </a:lnRef>
            <a:fillRef idx="0">
              <a:schemeClr val="accent1"/>
            </a:fillRef>
            <a:effectRef idx="1">
              <a:schemeClr val="accent1"/>
            </a:effectRef>
            <a:fontRef idx="minor">
              <a:schemeClr val="tx1"/>
            </a:fontRef>
          </p:style>
        </p:cxnSp>
      </p:grpSp>
      <p:cxnSp>
        <p:nvCxnSpPr>
          <p:cNvPr id="54" name="直線コネクタ 53">
            <a:extLst>
              <a:ext uri="{FF2B5EF4-FFF2-40B4-BE49-F238E27FC236}">
                <a16:creationId xmlns:a16="http://schemas.microsoft.com/office/drawing/2014/main" id="{D1718246-8E18-222D-F915-19C1B8EBE8D0}"/>
              </a:ext>
            </a:extLst>
          </p:cNvPr>
          <p:cNvCxnSpPr>
            <a:cxnSpLocks/>
          </p:cNvCxnSpPr>
          <p:nvPr/>
        </p:nvCxnSpPr>
        <p:spPr>
          <a:xfrm>
            <a:off x="3026887" y="3011508"/>
            <a:ext cx="7427439" cy="0"/>
          </a:xfrm>
          <a:prstGeom prst="line">
            <a:avLst/>
          </a:prstGeom>
          <a:ln w="76200">
            <a:solidFill>
              <a:srgbClr val="FFC000"/>
            </a:solidFill>
          </a:ln>
        </p:spPr>
        <p:style>
          <a:lnRef idx="2">
            <a:schemeClr val="accent1"/>
          </a:lnRef>
          <a:fillRef idx="0">
            <a:schemeClr val="accent1"/>
          </a:fillRef>
          <a:effectRef idx="1">
            <a:schemeClr val="accent1"/>
          </a:effectRef>
          <a:fontRef idx="minor">
            <a:schemeClr val="tx1"/>
          </a:fontRef>
        </p:style>
      </p:cxnSp>
      <p:pic>
        <p:nvPicPr>
          <p:cNvPr id="15" name="グラフィックス 14" descr="山形の矢印 単色塗りつぶし">
            <a:extLst>
              <a:ext uri="{FF2B5EF4-FFF2-40B4-BE49-F238E27FC236}">
                <a16:creationId xmlns:a16="http://schemas.microsoft.com/office/drawing/2014/main" id="{C5742C55-9CE6-CB00-E347-9CCF64536C7D}"/>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63671" y="5670197"/>
            <a:ext cx="617350" cy="617350"/>
          </a:xfrm>
          <a:prstGeom prst="rect">
            <a:avLst/>
          </a:prstGeom>
        </p:spPr>
      </p:pic>
      <p:cxnSp>
        <p:nvCxnSpPr>
          <p:cNvPr id="16" name="直線コネクタ 15">
            <a:extLst>
              <a:ext uri="{FF2B5EF4-FFF2-40B4-BE49-F238E27FC236}">
                <a16:creationId xmlns:a16="http://schemas.microsoft.com/office/drawing/2014/main" id="{2BE97CF5-76B5-EEE8-FE6C-30F390351D4C}"/>
              </a:ext>
            </a:extLst>
          </p:cNvPr>
          <p:cNvCxnSpPr>
            <a:cxnSpLocks/>
          </p:cNvCxnSpPr>
          <p:nvPr/>
        </p:nvCxnSpPr>
        <p:spPr>
          <a:xfrm>
            <a:off x="5454063" y="6472941"/>
            <a:ext cx="2474064" cy="0"/>
          </a:xfrm>
          <a:prstGeom prst="line">
            <a:avLst/>
          </a:prstGeom>
          <a:ln w="76200">
            <a:solidFill>
              <a:srgbClr val="FFC000"/>
            </a:solidFill>
          </a:ln>
        </p:spPr>
        <p:style>
          <a:lnRef idx="2">
            <a:schemeClr val="accent1"/>
          </a:lnRef>
          <a:fillRef idx="0">
            <a:schemeClr val="accent1"/>
          </a:fillRef>
          <a:effectRef idx="1">
            <a:schemeClr val="accent1"/>
          </a:effectRef>
          <a:fontRef idx="minor">
            <a:schemeClr val="tx1"/>
          </a:fontRef>
        </p:style>
      </p:cxnSp>
      <p:sp>
        <p:nvSpPr>
          <p:cNvPr id="17" name="スライド番号プレースホルダー 16">
            <a:extLst>
              <a:ext uri="{FF2B5EF4-FFF2-40B4-BE49-F238E27FC236}">
                <a16:creationId xmlns:a16="http://schemas.microsoft.com/office/drawing/2014/main" id="{897B73CA-03E7-B773-DCFF-A90F1F694F5A}"/>
              </a:ext>
            </a:extLst>
          </p:cNvPr>
          <p:cNvSpPr>
            <a:spLocks noGrp="1"/>
          </p:cNvSpPr>
          <p:nvPr>
            <p:ph type="sldNum" sz="quarter" idx="12"/>
          </p:nvPr>
        </p:nvSpPr>
        <p:spPr/>
        <p:txBody>
          <a:bodyPr/>
          <a:lstStyle/>
          <a:p>
            <a:fld id="{17A04E83-AE5F-445A-B2D7-EBB1D891384E}" type="slidenum">
              <a:rPr kumimoji="1" lang="ja-JP" altLang="en-US" smtClean="0"/>
              <a:t>11</a:t>
            </a:fld>
            <a:endParaRPr kumimoji="1" lang="ja-JP" altLang="en-US"/>
          </a:p>
        </p:txBody>
      </p:sp>
      <p:pic>
        <p:nvPicPr>
          <p:cNvPr id="13" name="グラフィックス 12" descr="山形の矢印 単色塗りつぶし">
            <a:extLst>
              <a:ext uri="{FF2B5EF4-FFF2-40B4-BE49-F238E27FC236}">
                <a16:creationId xmlns:a16="http://schemas.microsoft.com/office/drawing/2014/main" id="{4DA0F271-50A7-890E-8624-CF77116BA390}"/>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63671" y="2391622"/>
            <a:ext cx="617350" cy="617350"/>
          </a:xfrm>
          <a:prstGeom prst="rect">
            <a:avLst/>
          </a:prstGeom>
        </p:spPr>
      </p:pic>
      <p:cxnSp>
        <p:nvCxnSpPr>
          <p:cNvPr id="18" name="直線コネクタ 17">
            <a:extLst>
              <a:ext uri="{FF2B5EF4-FFF2-40B4-BE49-F238E27FC236}">
                <a16:creationId xmlns:a16="http://schemas.microsoft.com/office/drawing/2014/main" id="{7FE9A511-2A6F-C73C-51B0-F3404A8AEF52}"/>
              </a:ext>
            </a:extLst>
          </p:cNvPr>
          <p:cNvCxnSpPr>
            <a:cxnSpLocks/>
          </p:cNvCxnSpPr>
          <p:nvPr/>
        </p:nvCxnSpPr>
        <p:spPr>
          <a:xfrm>
            <a:off x="3290583" y="2563001"/>
            <a:ext cx="5429211" cy="0"/>
          </a:xfrm>
          <a:prstGeom prst="line">
            <a:avLst/>
          </a:prstGeom>
          <a:ln w="76200">
            <a:solidFill>
              <a:srgbClr val="FFC000"/>
            </a:solidFill>
          </a:ln>
        </p:spPr>
        <p:style>
          <a:lnRef idx="2">
            <a:schemeClr val="accent1"/>
          </a:lnRef>
          <a:fillRef idx="0">
            <a:schemeClr val="accent1"/>
          </a:fillRef>
          <a:effectRef idx="1">
            <a:schemeClr val="accent1"/>
          </a:effectRef>
          <a:fontRef idx="minor">
            <a:schemeClr val="tx1"/>
          </a:fontRef>
        </p:style>
      </p:cxnSp>
      <p:sp>
        <p:nvSpPr>
          <p:cNvPr id="2" name="テキスト ボックス 1">
            <a:extLst>
              <a:ext uri="{FF2B5EF4-FFF2-40B4-BE49-F238E27FC236}">
                <a16:creationId xmlns:a16="http://schemas.microsoft.com/office/drawing/2014/main" id="{0291A981-21AA-F303-9E0D-60BBA54A497F}"/>
              </a:ext>
            </a:extLst>
          </p:cNvPr>
          <p:cNvSpPr txBox="1"/>
          <p:nvPr/>
        </p:nvSpPr>
        <p:spPr>
          <a:xfrm>
            <a:off x="1756321" y="2295882"/>
            <a:ext cx="10050267" cy="907941"/>
          </a:xfrm>
          <a:prstGeom prst="rect">
            <a:avLst/>
          </a:prstGeom>
          <a:noFill/>
        </p:spPr>
        <p:txBody>
          <a:bodyPr wrap="square">
            <a:spAutoFit/>
          </a:bodyPr>
          <a:lstStyle/>
          <a:p>
            <a:pPr lvl="0" algn="just">
              <a:spcAft>
                <a:spcPts val="600"/>
              </a:spcAft>
            </a:pPr>
            <a:r>
              <a:rPr kumimoji="1" lang="ja-JP" altLang="en-US" sz="240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相談員は、</a:t>
            </a:r>
            <a:r>
              <a:rPr kumimoji="1" lang="ja-JP" altLang="en-US" sz="2400" b="1"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最終的な結論を出す人ではありません。</a:t>
            </a:r>
            <a:endParaRPr kumimoji="1" lang="en-US" altLang="ja-JP" sz="2400" b="1"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lvl="0" algn="just">
              <a:spcAft>
                <a:spcPts val="600"/>
              </a:spcAft>
            </a:pPr>
            <a:r>
              <a:rPr kumimoji="1" lang="ja-JP" altLang="en-US" sz="240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しかし、</a:t>
            </a:r>
            <a:r>
              <a:rPr kumimoji="1" lang="ja-JP" altLang="en-US" sz="2400" b="1"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相談者が求めている助言をし、見解を示すことは必要</a:t>
            </a:r>
            <a:r>
              <a:rPr kumimoji="1" lang="ja-JP" altLang="en-US" sz="240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です。</a:t>
            </a:r>
            <a:endParaRPr lang="ja-JP" altLang="ja-JP" sz="2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14" name="テキスト ボックス 13">
            <a:extLst>
              <a:ext uri="{FF2B5EF4-FFF2-40B4-BE49-F238E27FC236}">
                <a16:creationId xmlns:a16="http://schemas.microsoft.com/office/drawing/2014/main" id="{D9A060B6-2FDD-49E7-FD3A-B14EDA9086DC}"/>
              </a:ext>
            </a:extLst>
          </p:cNvPr>
          <p:cNvSpPr txBox="1"/>
          <p:nvPr/>
        </p:nvSpPr>
        <p:spPr>
          <a:xfrm>
            <a:off x="1756321" y="5762041"/>
            <a:ext cx="9253424" cy="907941"/>
          </a:xfrm>
          <a:prstGeom prst="rect">
            <a:avLst/>
          </a:prstGeom>
          <a:noFill/>
        </p:spPr>
        <p:txBody>
          <a:bodyPr wrap="square">
            <a:spAutoFit/>
          </a:bodyPr>
          <a:lstStyle/>
          <a:p>
            <a:pPr lvl="0" algn="just">
              <a:spcAft>
                <a:spcPts val="600"/>
              </a:spcAft>
            </a:pPr>
            <a:r>
              <a:rPr lang="ja-JP" altLang="en-US" sz="2400" kern="100" dirty="0">
                <a:effectLst/>
                <a:latin typeface="メイリオ" panose="020B0604030504040204" pitchFamily="50" charset="-128"/>
                <a:ea typeface="メイリオ" panose="020B0604030504040204" pitchFamily="50" charset="-128"/>
                <a:cs typeface="Times New Roman" panose="02020603050405020304" pitchFamily="18" charset="0"/>
              </a:rPr>
              <a:t>大学を続けるか辞めるかの</a:t>
            </a:r>
            <a:r>
              <a:rPr lang="en-US" altLang="ja-JP" sz="2400" kern="100" dirty="0">
                <a:effectLst/>
                <a:latin typeface="メイリオ" panose="020B0604030504040204" pitchFamily="50" charset="-128"/>
                <a:ea typeface="メイリオ" panose="020B0604030504040204" pitchFamily="50" charset="-128"/>
                <a:cs typeface="Times New Roman" panose="02020603050405020304" pitchFamily="18" charset="0"/>
              </a:rPr>
              <a:t>2</a:t>
            </a:r>
            <a:r>
              <a:rPr lang="ja-JP" altLang="en-US" sz="2400" kern="100" dirty="0">
                <a:effectLst/>
                <a:latin typeface="メイリオ" panose="020B0604030504040204" pitchFamily="50" charset="-128"/>
                <a:ea typeface="メイリオ" panose="020B0604030504040204" pitchFamily="50" charset="-128"/>
                <a:cs typeface="Times New Roman" panose="02020603050405020304" pitchFamily="18" charset="0"/>
              </a:rPr>
              <a:t>択ではなく、</a:t>
            </a:r>
            <a:endParaRPr lang="en-US" altLang="ja-JP" sz="2400" kern="100" dirty="0">
              <a:latin typeface="メイリオ" panose="020B0604030504040204" pitchFamily="50" charset="-128"/>
              <a:ea typeface="メイリオ" panose="020B0604030504040204" pitchFamily="50" charset="-128"/>
              <a:cs typeface="Times New Roman" panose="02020603050405020304" pitchFamily="18" charset="0"/>
            </a:endParaRPr>
          </a:p>
          <a:p>
            <a:pPr lvl="0" algn="just">
              <a:spcAft>
                <a:spcPts val="600"/>
              </a:spcAft>
            </a:pPr>
            <a:r>
              <a:rPr lang="ja-JP" altLang="en-US" sz="2400" kern="100" dirty="0">
                <a:effectLst/>
                <a:latin typeface="メイリオ" panose="020B0604030504040204" pitchFamily="50" charset="-128"/>
                <a:ea typeface="メイリオ" panose="020B0604030504040204" pitchFamily="50" charset="-128"/>
                <a:cs typeface="Times New Roman" panose="02020603050405020304" pitchFamily="18" charset="0"/>
              </a:rPr>
              <a:t>　　　　　　　　　　　　</a:t>
            </a:r>
            <a:r>
              <a:rPr lang="ja-JP" altLang="en-US" sz="2400" b="1" kern="100" dirty="0">
                <a:effectLst/>
                <a:latin typeface="メイリオ" panose="020B0604030504040204" pitchFamily="50" charset="-128"/>
                <a:ea typeface="メイリオ" panose="020B0604030504040204" pitchFamily="50" charset="-128"/>
                <a:cs typeface="Times New Roman" panose="02020603050405020304" pitchFamily="18" charset="0"/>
              </a:rPr>
              <a:t>様々な方法がある</a:t>
            </a:r>
            <a:r>
              <a:rPr lang="ja-JP" altLang="en-US" sz="2400" kern="100" dirty="0">
                <a:effectLst/>
                <a:latin typeface="メイリオ" panose="020B0604030504040204" pitchFamily="50" charset="-128"/>
                <a:ea typeface="メイリオ" panose="020B0604030504040204" pitchFamily="50" charset="-128"/>
                <a:cs typeface="Times New Roman" panose="02020603050405020304" pitchFamily="18" charset="0"/>
              </a:rPr>
              <a:t>ことを伝えましょう。</a:t>
            </a:r>
            <a:endParaRPr lang="ja-JP" altLang="ja-JP" sz="2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7467354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a:extLst>
            <a:ext uri="{FF2B5EF4-FFF2-40B4-BE49-F238E27FC236}">
              <a16:creationId xmlns:a16="http://schemas.microsoft.com/office/drawing/2014/main" id="{B05D1DF3-2F47-8302-0586-B93CD589679B}"/>
            </a:ext>
          </a:extLst>
        </p:cNvPr>
        <p:cNvGrpSpPr/>
        <p:nvPr/>
      </p:nvGrpSpPr>
      <p:grpSpPr>
        <a:xfrm>
          <a:off x="0" y="0"/>
          <a:ext cx="0" cy="0"/>
          <a:chOff x="0" y="0"/>
          <a:chExt cx="0" cy="0"/>
        </a:xfrm>
      </p:grpSpPr>
      <p:sp>
        <p:nvSpPr>
          <p:cNvPr id="21" name="テキスト ボックス 20">
            <a:extLst>
              <a:ext uri="{FF2B5EF4-FFF2-40B4-BE49-F238E27FC236}">
                <a16:creationId xmlns:a16="http://schemas.microsoft.com/office/drawing/2014/main" id="{84609CD9-5F61-361F-C917-CF868F48175C}"/>
              </a:ext>
            </a:extLst>
          </p:cNvPr>
          <p:cNvSpPr txBox="1"/>
          <p:nvPr/>
        </p:nvSpPr>
        <p:spPr>
          <a:xfrm>
            <a:off x="110835" y="306609"/>
            <a:ext cx="10224656"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3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②解決方法の選択肢の提示　</a:t>
            </a:r>
            <a:r>
              <a:rPr kumimoji="1" lang="en-US" altLang="ja-JP" sz="3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3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注意すべきこと</a:t>
            </a:r>
            <a:r>
              <a:rPr kumimoji="1" lang="en-US" altLang="ja-JP" sz="3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ja-JP" altLang="en-US" sz="3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2" name="テキスト ボックス 21">
            <a:extLst>
              <a:ext uri="{FF2B5EF4-FFF2-40B4-BE49-F238E27FC236}">
                <a16:creationId xmlns:a16="http://schemas.microsoft.com/office/drawing/2014/main" id="{8A165333-1AF2-9C56-6AA3-F4DAAECF507B}"/>
              </a:ext>
            </a:extLst>
          </p:cNvPr>
          <p:cNvSpPr txBox="1"/>
          <p:nvPr/>
        </p:nvSpPr>
        <p:spPr>
          <a:xfrm>
            <a:off x="161636" y="77914"/>
            <a:ext cx="3293093"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1" dirty="0">
                <a:solidFill>
                  <a:srgbClr val="D5596F"/>
                </a:solidFill>
                <a:latin typeface="Meiryo UI" panose="020B0604030504040204" pitchFamily="50" charset="-128"/>
                <a:ea typeface="Meiryo UI" panose="020B0604030504040204" pitchFamily="50" charset="-128"/>
              </a:rPr>
              <a:t>１</a:t>
            </a:r>
            <a:r>
              <a:rPr kumimoji="1" lang="en-US" altLang="ja-JP" sz="1400" b="1" i="0" u="none" strike="noStrike" kern="1200" cap="none" spc="0" normalizeH="0" baseline="0" noProof="0" dirty="0">
                <a:ln>
                  <a:noFill/>
                </a:ln>
                <a:solidFill>
                  <a:srgbClr val="D5596F"/>
                </a:solidFill>
                <a:effectLst/>
                <a:uLnTx/>
                <a:uFillTx/>
                <a:latin typeface="Meiryo UI" panose="020B0604030504040204" pitchFamily="50" charset="-128"/>
                <a:ea typeface="Meiryo UI" panose="020B0604030504040204" pitchFamily="50" charset="-128"/>
                <a:cs typeface="+mn-cs"/>
              </a:rPr>
              <a:t>.</a:t>
            </a:r>
            <a:r>
              <a:rPr kumimoji="1" lang="ja-JP" altLang="en-US" sz="1400" b="1" i="0" u="none" strike="noStrike" kern="1200" cap="none" spc="0" normalizeH="0" baseline="0" noProof="0" dirty="0">
                <a:ln>
                  <a:noFill/>
                </a:ln>
                <a:solidFill>
                  <a:srgbClr val="D5596F"/>
                </a:solidFill>
                <a:effectLst/>
                <a:uLnTx/>
                <a:uFillTx/>
                <a:latin typeface="Meiryo UI" panose="020B0604030504040204" pitchFamily="50" charset="-128"/>
                <a:ea typeface="Meiryo UI" panose="020B0604030504040204" pitchFamily="50" charset="-128"/>
                <a:cs typeface="+mn-cs"/>
              </a:rPr>
              <a:t>相談員の役割と取り組み方</a:t>
            </a:r>
          </a:p>
        </p:txBody>
      </p:sp>
      <p:sp>
        <p:nvSpPr>
          <p:cNvPr id="3" name="テキスト ボックス 2">
            <a:extLst>
              <a:ext uri="{FF2B5EF4-FFF2-40B4-BE49-F238E27FC236}">
                <a16:creationId xmlns:a16="http://schemas.microsoft.com/office/drawing/2014/main" id="{C994E605-C7F2-2CA4-B75E-60152BFE3C92}"/>
              </a:ext>
            </a:extLst>
          </p:cNvPr>
          <p:cNvSpPr txBox="1"/>
          <p:nvPr/>
        </p:nvSpPr>
        <p:spPr>
          <a:xfrm>
            <a:off x="611089" y="1928131"/>
            <a:ext cx="11257638" cy="830997"/>
          </a:xfrm>
          <a:prstGeom prst="rect">
            <a:avLst/>
          </a:prstGeom>
          <a:noFill/>
        </p:spPr>
        <p:txBody>
          <a:bodyPr wrap="square">
            <a:spAutoFit/>
          </a:bodyPr>
          <a:lstStyle/>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24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介入するとなった場合には、関係者に共有する必要性が出てくるが、加害者や周囲に伝わるとうわさや報復といった二次被害に繋がりかねない。</a:t>
            </a:r>
            <a:endParaRPr kumimoji="1" lang="en-US" altLang="ja-JP" sz="240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p:txBody>
      </p:sp>
      <p:grpSp>
        <p:nvGrpSpPr>
          <p:cNvPr id="4" name="グループ化 3">
            <a:extLst>
              <a:ext uri="{FF2B5EF4-FFF2-40B4-BE49-F238E27FC236}">
                <a16:creationId xmlns:a16="http://schemas.microsoft.com/office/drawing/2014/main" id="{02ADDE9F-50F6-DB79-D6F1-C226B33DA67E}"/>
              </a:ext>
            </a:extLst>
          </p:cNvPr>
          <p:cNvGrpSpPr/>
          <p:nvPr/>
        </p:nvGrpSpPr>
        <p:grpSpPr>
          <a:xfrm>
            <a:off x="435598" y="1181635"/>
            <a:ext cx="7315201" cy="572640"/>
            <a:chOff x="415636" y="2068960"/>
            <a:chExt cx="7315201" cy="572640"/>
          </a:xfrm>
        </p:grpSpPr>
        <p:sp>
          <p:nvSpPr>
            <p:cNvPr id="5" name="正方形/長方形 4">
              <a:extLst>
                <a:ext uri="{FF2B5EF4-FFF2-40B4-BE49-F238E27FC236}">
                  <a16:creationId xmlns:a16="http://schemas.microsoft.com/office/drawing/2014/main" id="{297DAD17-8312-38F8-3B5C-EE9749D19FDE}"/>
                </a:ext>
              </a:extLst>
            </p:cNvPr>
            <p:cNvSpPr/>
            <p:nvPr/>
          </p:nvSpPr>
          <p:spPr>
            <a:xfrm>
              <a:off x="415636" y="2068960"/>
              <a:ext cx="6594764" cy="57264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a:ln>
                    <a:noFill/>
                  </a:ln>
                  <a:solidFill>
                    <a:srgbClr val="D5596F"/>
                  </a:solidFill>
                  <a:effectLst/>
                  <a:uLnTx/>
                  <a:uFillTx/>
                  <a:latin typeface="Meiryo UI" panose="020B0604030504040204" pitchFamily="50" charset="-128"/>
                  <a:ea typeface="Meiryo UI" panose="020B0604030504040204" pitchFamily="50" charset="-128"/>
                  <a:cs typeface="+mn-cs"/>
                </a:rPr>
                <a:t>　</a:t>
              </a:r>
              <a:r>
                <a:rPr kumimoji="1" lang="ja-JP" altLang="en-US" sz="3200" b="1" i="0" u="none" strike="noStrike" kern="1200" cap="none" spc="0" normalizeH="0" baseline="0" noProof="0" dirty="0">
                  <a:ln>
                    <a:noFill/>
                  </a:ln>
                  <a:solidFill>
                    <a:srgbClr val="D5596F"/>
                  </a:solidFill>
                  <a:effectLst/>
                  <a:uLnTx/>
                  <a:uFillTx/>
                  <a:latin typeface="Meiryo UI" panose="020B0604030504040204" pitchFamily="50" charset="-128"/>
                  <a:ea typeface="Meiryo UI" panose="020B0604030504040204" pitchFamily="50" charset="-128"/>
                  <a:cs typeface="+mn-cs"/>
                </a:rPr>
                <a:t>１</a:t>
              </a:r>
              <a:r>
                <a:rPr kumimoji="1" lang="ja-JP" altLang="en-US" sz="2800" b="1" i="0" u="none" strike="noStrike" kern="1200" cap="none" spc="0" normalizeH="0" baseline="0" noProof="0" dirty="0">
                  <a:ln>
                    <a:noFill/>
                  </a:ln>
                  <a:solidFill>
                    <a:srgbClr val="D5596F"/>
                  </a:solidFill>
                  <a:effectLst/>
                  <a:uLnTx/>
                  <a:uFillTx/>
                  <a:latin typeface="Meiryo UI" panose="020B0604030504040204" pitchFamily="50" charset="-128"/>
                  <a:ea typeface="Meiryo UI" panose="020B0604030504040204" pitchFamily="50" charset="-128"/>
                  <a:cs typeface="+mn-cs"/>
                </a:rPr>
                <a:t>二次被害に気を付ける</a:t>
              </a:r>
              <a:endParaRPr kumimoji="1" lang="en-US" altLang="ja-JP" sz="2400" b="1" i="0" u="none" strike="noStrike" kern="1200" cap="none" spc="0" normalizeH="0" baseline="0" noProof="0" dirty="0">
                <a:ln>
                  <a:noFill/>
                </a:ln>
                <a:solidFill>
                  <a:srgbClr val="D5596F"/>
                </a:solidFill>
                <a:effectLst/>
                <a:uLnTx/>
                <a:uFillTx/>
                <a:latin typeface="Meiryo UI" panose="020B0604030504040204" pitchFamily="50" charset="-128"/>
                <a:ea typeface="Meiryo UI" panose="020B0604030504040204" pitchFamily="50" charset="-128"/>
                <a:cs typeface="+mn-cs"/>
              </a:endParaRPr>
            </a:p>
          </p:txBody>
        </p:sp>
        <p:sp>
          <p:nvSpPr>
            <p:cNvPr id="6" name="正方形/長方形 5">
              <a:extLst>
                <a:ext uri="{FF2B5EF4-FFF2-40B4-BE49-F238E27FC236}">
                  <a16:creationId xmlns:a16="http://schemas.microsoft.com/office/drawing/2014/main" id="{87176BCD-185A-8011-1492-DAA52AA01319}"/>
                </a:ext>
              </a:extLst>
            </p:cNvPr>
            <p:cNvSpPr/>
            <p:nvPr/>
          </p:nvSpPr>
          <p:spPr>
            <a:xfrm>
              <a:off x="415636" y="2170545"/>
              <a:ext cx="175491" cy="471055"/>
            </a:xfrm>
            <a:prstGeom prst="rect">
              <a:avLst/>
            </a:prstGeom>
            <a:solidFill>
              <a:srgbClr val="C70852"/>
            </a:solidFill>
            <a:ln>
              <a:solidFill>
                <a:srgbClr val="C7085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110004020202020204"/>
                <a:ea typeface="游ゴシック" panose="020B0400000000000000" pitchFamily="50" charset="-128"/>
                <a:cs typeface="+mn-cs"/>
              </a:endParaRPr>
            </a:p>
          </p:txBody>
        </p:sp>
        <p:cxnSp>
          <p:nvCxnSpPr>
            <p:cNvPr id="7" name="直線コネクタ 6">
              <a:extLst>
                <a:ext uri="{FF2B5EF4-FFF2-40B4-BE49-F238E27FC236}">
                  <a16:creationId xmlns:a16="http://schemas.microsoft.com/office/drawing/2014/main" id="{3ADD376D-2E44-0E39-98BD-103F803003D4}"/>
                </a:ext>
              </a:extLst>
            </p:cNvPr>
            <p:cNvCxnSpPr>
              <a:cxnSpLocks/>
            </p:cNvCxnSpPr>
            <p:nvPr/>
          </p:nvCxnSpPr>
          <p:spPr>
            <a:xfrm>
              <a:off x="711200" y="2641600"/>
              <a:ext cx="7019637" cy="0"/>
            </a:xfrm>
            <a:prstGeom prst="line">
              <a:avLst/>
            </a:prstGeom>
            <a:ln w="38100">
              <a:solidFill>
                <a:schemeClr val="bg2">
                  <a:lumMod val="75000"/>
                </a:schemeClr>
              </a:solidFill>
            </a:ln>
          </p:spPr>
          <p:style>
            <a:lnRef idx="2">
              <a:schemeClr val="accent1"/>
            </a:lnRef>
            <a:fillRef idx="0">
              <a:schemeClr val="accent1"/>
            </a:fillRef>
            <a:effectRef idx="1">
              <a:schemeClr val="accent1"/>
            </a:effectRef>
            <a:fontRef idx="minor">
              <a:schemeClr val="tx1"/>
            </a:fontRef>
          </p:style>
        </p:cxnSp>
      </p:grpSp>
      <p:grpSp>
        <p:nvGrpSpPr>
          <p:cNvPr id="8" name="グループ化 7">
            <a:extLst>
              <a:ext uri="{FF2B5EF4-FFF2-40B4-BE49-F238E27FC236}">
                <a16:creationId xmlns:a16="http://schemas.microsoft.com/office/drawing/2014/main" id="{D51B9206-6A8D-EDC6-B6FC-17A2C36855A2}"/>
              </a:ext>
            </a:extLst>
          </p:cNvPr>
          <p:cNvGrpSpPr/>
          <p:nvPr/>
        </p:nvGrpSpPr>
        <p:grpSpPr>
          <a:xfrm>
            <a:off x="440958" y="4001326"/>
            <a:ext cx="7631623" cy="572640"/>
            <a:chOff x="415635" y="2068960"/>
            <a:chExt cx="7631623" cy="572640"/>
          </a:xfrm>
        </p:grpSpPr>
        <p:sp>
          <p:nvSpPr>
            <p:cNvPr id="9" name="正方形/長方形 8">
              <a:extLst>
                <a:ext uri="{FF2B5EF4-FFF2-40B4-BE49-F238E27FC236}">
                  <a16:creationId xmlns:a16="http://schemas.microsoft.com/office/drawing/2014/main" id="{B3090ED0-9F3A-5F90-0F9E-29D6CBDC9D1B}"/>
                </a:ext>
              </a:extLst>
            </p:cNvPr>
            <p:cNvSpPr/>
            <p:nvPr/>
          </p:nvSpPr>
          <p:spPr>
            <a:xfrm>
              <a:off x="415635" y="2068960"/>
              <a:ext cx="7631623" cy="57264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a:ln>
                    <a:noFill/>
                  </a:ln>
                  <a:solidFill>
                    <a:srgbClr val="C70852"/>
                  </a:solidFill>
                  <a:effectLst/>
                  <a:uLnTx/>
                  <a:uFillTx/>
                  <a:latin typeface="Meiryo UI" panose="020B0604030504040204" pitchFamily="50" charset="-128"/>
                  <a:ea typeface="Meiryo UI" panose="020B0604030504040204" pitchFamily="50" charset="-128"/>
                  <a:cs typeface="+mn-cs"/>
                </a:rPr>
                <a:t>　</a:t>
              </a:r>
              <a:r>
                <a:rPr lang="ja-JP" altLang="en-US" sz="3200" b="1" dirty="0">
                  <a:solidFill>
                    <a:srgbClr val="D5596F"/>
                  </a:solidFill>
                  <a:latin typeface="Meiryo UI" panose="020B0604030504040204" pitchFamily="50" charset="-128"/>
                  <a:ea typeface="Meiryo UI" panose="020B0604030504040204" pitchFamily="50" charset="-128"/>
                </a:rPr>
                <a:t>２</a:t>
              </a:r>
              <a:r>
                <a:rPr lang="ja-JP" altLang="en-US" sz="2800" b="1" dirty="0">
                  <a:solidFill>
                    <a:srgbClr val="D5596F"/>
                  </a:solidFill>
                  <a:latin typeface="Meiryo UI" panose="020B0604030504040204" pitchFamily="50" charset="-128"/>
                  <a:ea typeface="Meiryo UI" panose="020B0604030504040204" pitchFamily="50" charset="-128"/>
                </a:rPr>
                <a:t>加害者に確認することはしない</a:t>
              </a:r>
              <a:endParaRPr kumimoji="1" lang="en-US" altLang="ja-JP" sz="2400" b="1" i="0" u="none" strike="noStrike" kern="1200" cap="none" spc="0" normalizeH="0" baseline="0" noProof="0" dirty="0">
                <a:ln>
                  <a:noFill/>
                </a:ln>
                <a:solidFill>
                  <a:srgbClr val="D5596F"/>
                </a:solidFill>
                <a:effectLst/>
                <a:uLnTx/>
                <a:uFillTx/>
                <a:latin typeface="Meiryo UI" panose="020B0604030504040204" pitchFamily="50" charset="-128"/>
                <a:ea typeface="Meiryo UI" panose="020B0604030504040204" pitchFamily="50" charset="-128"/>
                <a:cs typeface="+mn-cs"/>
              </a:endParaRPr>
            </a:p>
          </p:txBody>
        </p:sp>
        <p:sp>
          <p:nvSpPr>
            <p:cNvPr id="10" name="正方形/長方形 9">
              <a:extLst>
                <a:ext uri="{FF2B5EF4-FFF2-40B4-BE49-F238E27FC236}">
                  <a16:creationId xmlns:a16="http://schemas.microsoft.com/office/drawing/2014/main" id="{04AD0DDC-E4D6-8C2D-D260-ECDFA3BF6D10}"/>
                </a:ext>
              </a:extLst>
            </p:cNvPr>
            <p:cNvSpPr/>
            <p:nvPr/>
          </p:nvSpPr>
          <p:spPr>
            <a:xfrm>
              <a:off x="415636" y="2170545"/>
              <a:ext cx="175491" cy="471055"/>
            </a:xfrm>
            <a:prstGeom prst="rect">
              <a:avLst/>
            </a:prstGeom>
            <a:solidFill>
              <a:srgbClr val="C70852"/>
            </a:solidFill>
            <a:ln>
              <a:solidFill>
                <a:srgbClr val="C7085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110004020202020204"/>
                <a:ea typeface="游ゴシック" panose="020B0400000000000000" pitchFamily="50" charset="-128"/>
                <a:cs typeface="+mn-cs"/>
              </a:endParaRPr>
            </a:p>
          </p:txBody>
        </p:sp>
        <p:cxnSp>
          <p:nvCxnSpPr>
            <p:cNvPr id="11" name="直線コネクタ 10">
              <a:extLst>
                <a:ext uri="{FF2B5EF4-FFF2-40B4-BE49-F238E27FC236}">
                  <a16:creationId xmlns:a16="http://schemas.microsoft.com/office/drawing/2014/main" id="{233CA180-7243-6AAB-8BD4-A47A043ECB9F}"/>
                </a:ext>
              </a:extLst>
            </p:cNvPr>
            <p:cNvCxnSpPr>
              <a:cxnSpLocks/>
            </p:cNvCxnSpPr>
            <p:nvPr/>
          </p:nvCxnSpPr>
          <p:spPr>
            <a:xfrm>
              <a:off x="711200" y="2641600"/>
              <a:ext cx="7019637" cy="0"/>
            </a:xfrm>
            <a:prstGeom prst="line">
              <a:avLst/>
            </a:prstGeom>
            <a:ln w="38100">
              <a:solidFill>
                <a:schemeClr val="bg2">
                  <a:lumMod val="75000"/>
                </a:schemeClr>
              </a:solidFill>
            </a:ln>
          </p:spPr>
          <p:style>
            <a:lnRef idx="2">
              <a:schemeClr val="accent1"/>
            </a:lnRef>
            <a:fillRef idx="0">
              <a:schemeClr val="accent1"/>
            </a:fillRef>
            <a:effectRef idx="1">
              <a:schemeClr val="accent1"/>
            </a:effectRef>
            <a:fontRef idx="minor">
              <a:schemeClr val="tx1"/>
            </a:fontRef>
          </p:style>
        </p:cxnSp>
      </p:grpSp>
      <p:sp>
        <p:nvSpPr>
          <p:cNvPr id="12" name="テキスト ボックス 11">
            <a:extLst>
              <a:ext uri="{FF2B5EF4-FFF2-40B4-BE49-F238E27FC236}">
                <a16:creationId xmlns:a16="http://schemas.microsoft.com/office/drawing/2014/main" id="{9C75A649-ABD7-68D5-0D92-3F60050AB822}"/>
              </a:ext>
            </a:extLst>
          </p:cNvPr>
          <p:cNvSpPr txBox="1"/>
          <p:nvPr/>
        </p:nvSpPr>
        <p:spPr>
          <a:xfrm>
            <a:off x="611089" y="4668053"/>
            <a:ext cx="10999021" cy="461665"/>
          </a:xfrm>
          <a:prstGeom prst="rect">
            <a:avLst/>
          </a:prstGeom>
          <a:noFill/>
        </p:spPr>
        <p:txBody>
          <a:bodyPr wrap="square">
            <a:spAutoFit/>
          </a:bodyPr>
          <a:lstStyle/>
          <a:p>
            <a:pPr marL="342900" marR="0" lvl="0" indent="-342900" algn="just"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24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相談者側を対応する相談員は、原則として加害者側の対応は行わない。</a:t>
            </a:r>
            <a:endParaRPr kumimoji="1" lang="en-US" altLang="ja-JP" sz="2400" b="1"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p:txBody>
      </p:sp>
      <p:cxnSp>
        <p:nvCxnSpPr>
          <p:cNvPr id="54" name="直線コネクタ 53">
            <a:extLst>
              <a:ext uri="{FF2B5EF4-FFF2-40B4-BE49-F238E27FC236}">
                <a16:creationId xmlns:a16="http://schemas.microsoft.com/office/drawing/2014/main" id="{330671F2-F44A-6B8E-34A9-8DAA6C061E22}"/>
              </a:ext>
            </a:extLst>
          </p:cNvPr>
          <p:cNvCxnSpPr>
            <a:cxnSpLocks/>
          </p:cNvCxnSpPr>
          <p:nvPr/>
        </p:nvCxnSpPr>
        <p:spPr>
          <a:xfrm>
            <a:off x="4553146" y="3458152"/>
            <a:ext cx="6563562" cy="0"/>
          </a:xfrm>
          <a:prstGeom prst="line">
            <a:avLst/>
          </a:prstGeom>
          <a:ln w="76200">
            <a:solidFill>
              <a:srgbClr val="FFC000"/>
            </a:solidFill>
          </a:ln>
        </p:spPr>
        <p:style>
          <a:lnRef idx="2">
            <a:schemeClr val="accent1"/>
          </a:lnRef>
          <a:fillRef idx="0">
            <a:schemeClr val="accent1"/>
          </a:fillRef>
          <a:effectRef idx="1">
            <a:schemeClr val="accent1"/>
          </a:effectRef>
          <a:fontRef idx="minor">
            <a:schemeClr val="tx1"/>
          </a:fontRef>
        </p:style>
      </p:cxnSp>
      <p:pic>
        <p:nvPicPr>
          <p:cNvPr id="14" name="グラフィックス 13" descr="山形の矢印 単色塗りつぶし">
            <a:extLst>
              <a:ext uri="{FF2B5EF4-FFF2-40B4-BE49-F238E27FC236}">
                <a16:creationId xmlns:a16="http://schemas.microsoft.com/office/drawing/2014/main" id="{6FCB975E-66E2-0E6A-1B71-E0F0F2591445}"/>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101467" y="2657660"/>
            <a:ext cx="617350" cy="617350"/>
          </a:xfrm>
          <a:prstGeom prst="rect">
            <a:avLst/>
          </a:prstGeom>
        </p:spPr>
      </p:pic>
      <p:cxnSp>
        <p:nvCxnSpPr>
          <p:cNvPr id="15" name="直線コネクタ 14">
            <a:extLst>
              <a:ext uri="{FF2B5EF4-FFF2-40B4-BE49-F238E27FC236}">
                <a16:creationId xmlns:a16="http://schemas.microsoft.com/office/drawing/2014/main" id="{E5E92ABE-6273-40D9-1593-3D369AFA2A71}"/>
              </a:ext>
            </a:extLst>
          </p:cNvPr>
          <p:cNvCxnSpPr>
            <a:cxnSpLocks/>
          </p:cNvCxnSpPr>
          <p:nvPr/>
        </p:nvCxnSpPr>
        <p:spPr>
          <a:xfrm>
            <a:off x="1881939" y="3017116"/>
            <a:ext cx="6412316" cy="0"/>
          </a:xfrm>
          <a:prstGeom prst="line">
            <a:avLst/>
          </a:prstGeom>
          <a:ln w="76200">
            <a:solidFill>
              <a:srgbClr val="FFC000"/>
            </a:solidFill>
          </a:ln>
        </p:spPr>
        <p:style>
          <a:lnRef idx="2">
            <a:schemeClr val="accent1"/>
          </a:lnRef>
          <a:fillRef idx="0">
            <a:schemeClr val="accent1"/>
          </a:fillRef>
          <a:effectRef idx="1">
            <a:schemeClr val="accent1"/>
          </a:effectRef>
          <a:fontRef idx="minor">
            <a:schemeClr val="tx1"/>
          </a:fontRef>
        </p:style>
      </p:cxnSp>
      <p:pic>
        <p:nvPicPr>
          <p:cNvPr id="18" name="グラフィックス 17" descr="山形の矢印 単色塗りつぶし">
            <a:extLst>
              <a:ext uri="{FF2B5EF4-FFF2-40B4-BE49-F238E27FC236}">
                <a16:creationId xmlns:a16="http://schemas.microsoft.com/office/drawing/2014/main" id="{DB207EAC-C52F-514B-98A3-0A8C3AA3DAA5}"/>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43500" y="5265376"/>
            <a:ext cx="617350" cy="617350"/>
          </a:xfrm>
          <a:prstGeom prst="rect">
            <a:avLst/>
          </a:prstGeom>
        </p:spPr>
      </p:pic>
      <p:cxnSp>
        <p:nvCxnSpPr>
          <p:cNvPr id="20" name="直線コネクタ 19">
            <a:extLst>
              <a:ext uri="{FF2B5EF4-FFF2-40B4-BE49-F238E27FC236}">
                <a16:creationId xmlns:a16="http://schemas.microsoft.com/office/drawing/2014/main" id="{601DB276-9D87-F630-2E2A-33753E18A7FF}"/>
              </a:ext>
            </a:extLst>
          </p:cNvPr>
          <p:cNvCxnSpPr>
            <a:cxnSpLocks/>
          </p:cNvCxnSpPr>
          <p:nvPr/>
        </p:nvCxnSpPr>
        <p:spPr>
          <a:xfrm>
            <a:off x="2632694" y="6364459"/>
            <a:ext cx="6733837" cy="0"/>
          </a:xfrm>
          <a:prstGeom prst="line">
            <a:avLst/>
          </a:prstGeom>
          <a:ln w="76200">
            <a:solidFill>
              <a:srgbClr val="FFC000"/>
            </a:solidFill>
          </a:ln>
        </p:spPr>
        <p:style>
          <a:lnRef idx="2">
            <a:schemeClr val="accent1"/>
          </a:lnRef>
          <a:fillRef idx="0">
            <a:schemeClr val="accent1"/>
          </a:fillRef>
          <a:effectRef idx="1">
            <a:schemeClr val="accent1"/>
          </a:effectRef>
          <a:fontRef idx="minor">
            <a:schemeClr val="tx1"/>
          </a:fontRef>
        </p:style>
      </p:cxnSp>
      <p:sp>
        <p:nvSpPr>
          <p:cNvPr id="17" name="スライド番号プレースホルダー 16">
            <a:extLst>
              <a:ext uri="{FF2B5EF4-FFF2-40B4-BE49-F238E27FC236}">
                <a16:creationId xmlns:a16="http://schemas.microsoft.com/office/drawing/2014/main" id="{B780D7ED-BFD3-C652-144C-4E54FF0236C4}"/>
              </a:ext>
            </a:extLst>
          </p:cNvPr>
          <p:cNvSpPr>
            <a:spLocks noGrp="1"/>
          </p:cNvSpPr>
          <p:nvPr>
            <p:ph type="sldNum" sz="quarter" idx="12"/>
          </p:nvPr>
        </p:nvSpPr>
        <p:spPr/>
        <p:txBody>
          <a:bodyPr/>
          <a:lstStyle/>
          <a:p>
            <a:fld id="{17A04E83-AE5F-445A-B2D7-EBB1D891384E}" type="slidenum">
              <a:rPr kumimoji="1" lang="ja-JP" altLang="en-US" smtClean="0"/>
              <a:t>12</a:t>
            </a:fld>
            <a:endParaRPr kumimoji="1" lang="ja-JP" altLang="en-US"/>
          </a:p>
        </p:txBody>
      </p:sp>
      <p:cxnSp>
        <p:nvCxnSpPr>
          <p:cNvPr id="2" name="直線コネクタ 1">
            <a:extLst>
              <a:ext uri="{FF2B5EF4-FFF2-40B4-BE49-F238E27FC236}">
                <a16:creationId xmlns:a16="http://schemas.microsoft.com/office/drawing/2014/main" id="{00714866-DEF7-747A-45A6-F77F04F0A61B}"/>
              </a:ext>
            </a:extLst>
          </p:cNvPr>
          <p:cNvCxnSpPr>
            <a:cxnSpLocks/>
          </p:cNvCxnSpPr>
          <p:nvPr/>
        </p:nvCxnSpPr>
        <p:spPr>
          <a:xfrm>
            <a:off x="5823468" y="5483815"/>
            <a:ext cx="5786642" cy="0"/>
          </a:xfrm>
          <a:prstGeom prst="line">
            <a:avLst/>
          </a:prstGeom>
          <a:ln w="76200">
            <a:solidFill>
              <a:srgbClr val="FFC000"/>
            </a:solidFill>
          </a:ln>
        </p:spPr>
        <p:style>
          <a:lnRef idx="2">
            <a:schemeClr val="accent1"/>
          </a:lnRef>
          <a:fillRef idx="0">
            <a:schemeClr val="accent1"/>
          </a:fillRef>
          <a:effectRef idx="1">
            <a:schemeClr val="accent1"/>
          </a:effectRef>
          <a:fontRef idx="minor">
            <a:schemeClr val="tx1"/>
          </a:fontRef>
        </p:style>
      </p:cxnSp>
      <p:sp>
        <p:nvSpPr>
          <p:cNvPr id="19" name="テキスト ボックス 18">
            <a:extLst>
              <a:ext uri="{FF2B5EF4-FFF2-40B4-BE49-F238E27FC236}">
                <a16:creationId xmlns:a16="http://schemas.microsoft.com/office/drawing/2014/main" id="{EDAD867C-F48D-4694-5C1D-33B41D1A46A6}"/>
              </a:ext>
            </a:extLst>
          </p:cNvPr>
          <p:cNvSpPr txBox="1"/>
          <p:nvPr/>
        </p:nvSpPr>
        <p:spPr>
          <a:xfrm>
            <a:off x="1097459" y="5205618"/>
            <a:ext cx="10512651" cy="1354217"/>
          </a:xfrm>
          <a:prstGeom prst="rect">
            <a:avLst/>
          </a:prstGeom>
          <a:noFill/>
        </p:spPr>
        <p:txBody>
          <a:bodyPr wrap="square">
            <a:spAutoFit/>
          </a:bodyPr>
          <a:lstStyle/>
          <a:p>
            <a:pPr lvl="0" algn="just">
              <a:spcAft>
                <a:spcPts val="600"/>
              </a:spcAft>
            </a:pPr>
            <a:r>
              <a:rPr lang="ja-JP" altLang="en-US" sz="2400" kern="100" dirty="0">
                <a:effectLst/>
                <a:latin typeface="メイリオ" panose="020B0604030504040204" pitchFamily="50" charset="-128"/>
                <a:ea typeface="メイリオ" panose="020B0604030504040204" pitchFamily="50" charset="-128"/>
                <a:cs typeface="Times New Roman" panose="02020603050405020304" pitchFamily="18" charset="0"/>
              </a:rPr>
              <a:t>加害者側の話も聞いてしまうと、</a:t>
            </a:r>
            <a:r>
              <a:rPr lang="ja-JP" altLang="en-US" sz="2400" b="1" kern="100" dirty="0">
                <a:effectLst/>
                <a:latin typeface="メイリオ" panose="020B0604030504040204" pitchFamily="50" charset="-128"/>
                <a:ea typeface="メイリオ" panose="020B0604030504040204" pitchFamily="50" charset="-128"/>
                <a:cs typeface="Times New Roman" panose="02020603050405020304" pitchFamily="18" charset="0"/>
              </a:rPr>
              <a:t>相談員としての職務ができなくなります。</a:t>
            </a:r>
            <a:endParaRPr lang="en-US" altLang="ja-JP" sz="24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lvl="0" algn="just">
              <a:spcAft>
                <a:spcPts val="600"/>
              </a:spcAft>
            </a:pPr>
            <a:r>
              <a:rPr lang="ja-JP" altLang="en-US" sz="2400" kern="100" dirty="0">
                <a:effectLst/>
                <a:latin typeface="メイリオ" panose="020B0604030504040204" pitchFamily="50" charset="-128"/>
                <a:ea typeface="メイリオ" panose="020B0604030504040204" pitchFamily="50" charset="-128"/>
                <a:cs typeface="Times New Roman" panose="02020603050405020304" pitchFamily="18" charset="0"/>
              </a:rPr>
              <a:t>加害者にも話を聞くのは、</a:t>
            </a:r>
            <a:endParaRPr lang="en-US" altLang="ja-JP" sz="2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lvl="0" algn="just">
              <a:spcAft>
                <a:spcPts val="600"/>
              </a:spcAft>
            </a:pPr>
            <a:r>
              <a:rPr lang="ja-JP" altLang="en-US" sz="2400" b="1" kern="100" dirty="0">
                <a:latin typeface="メイリオ" panose="020B0604030504040204" pitchFamily="50" charset="-128"/>
                <a:ea typeface="メイリオ" panose="020B0604030504040204" pitchFamily="50" charset="-128"/>
                <a:cs typeface="Times New Roman" panose="02020603050405020304" pitchFamily="18" charset="0"/>
              </a:rPr>
              <a:t>　　　　　</a:t>
            </a:r>
            <a:r>
              <a:rPr lang="ja-JP" altLang="en-US" sz="2400" b="1" kern="100" dirty="0">
                <a:effectLst/>
                <a:latin typeface="メイリオ" panose="020B0604030504040204" pitchFamily="50" charset="-128"/>
                <a:ea typeface="メイリオ" panose="020B0604030504040204" pitchFamily="50" charset="-128"/>
                <a:cs typeface="Times New Roman" panose="02020603050405020304" pitchFamily="18" charset="0"/>
              </a:rPr>
              <a:t>中立な調査委員会であったり、「調整」役の人</a:t>
            </a:r>
            <a:r>
              <a:rPr lang="ja-JP" altLang="en-US" sz="2400" kern="100" dirty="0">
                <a:effectLst/>
                <a:latin typeface="メイリオ" panose="020B0604030504040204" pitchFamily="50" charset="-128"/>
                <a:ea typeface="メイリオ" panose="020B0604030504040204" pitchFamily="50" charset="-128"/>
                <a:cs typeface="Times New Roman" panose="02020603050405020304" pitchFamily="18" charset="0"/>
              </a:rPr>
              <a:t>にするべきです。</a:t>
            </a:r>
            <a:endParaRPr lang="ja-JP" altLang="ja-JP" sz="24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13" name="テキスト ボックス 12">
            <a:extLst>
              <a:ext uri="{FF2B5EF4-FFF2-40B4-BE49-F238E27FC236}">
                <a16:creationId xmlns:a16="http://schemas.microsoft.com/office/drawing/2014/main" id="{699A235B-C074-CF07-D9F3-8D15EB8B3201}"/>
              </a:ext>
            </a:extLst>
          </p:cNvPr>
          <p:cNvSpPr txBox="1"/>
          <p:nvPr/>
        </p:nvSpPr>
        <p:spPr>
          <a:xfrm>
            <a:off x="1808182" y="2739464"/>
            <a:ext cx="9942860" cy="907941"/>
          </a:xfrm>
          <a:prstGeom prst="rect">
            <a:avLst/>
          </a:prstGeom>
          <a:noFill/>
        </p:spPr>
        <p:txBody>
          <a:bodyPr wrap="square">
            <a:spAutoFit/>
          </a:bodyPr>
          <a:lstStyle/>
          <a:p>
            <a:pPr lvl="0" algn="just">
              <a:spcAft>
                <a:spcPts val="600"/>
              </a:spcAft>
            </a:pPr>
            <a:r>
              <a:rPr lang="ja-JP" altLang="en-US" sz="2400" b="1" kern="100" dirty="0">
                <a:effectLst/>
                <a:latin typeface="メイリオ" panose="020B0604030504040204" pitchFamily="50" charset="-128"/>
                <a:ea typeface="メイリオ" panose="020B0604030504040204" pitchFamily="50" charset="-128"/>
                <a:cs typeface="Times New Roman" panose="02020603050405020304" pitchFamily="18" charset="0"/>
              </a:rPr>
              <a:t>相談者と話し合うこと、あらかじめ共有範囲を</a:t>
            </a:r>
            <a:endParaRPr lang="en-US" altLang="ja-JP" sz="24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lvl="0" algn="just">
              <a:spcAft>
                <a:spcPts val="600"/>
              </a:spcAft>
            </a:pPr>
            <a:r>
              <a:rPr lang="ja-JP" altLang="en-US" sz="2400" b="1" kern="100" dirty="0">
                <a:latin typeface="メイリオ" panose="020B0604030504040204" pitchFamily="50" charset="-128"/>
                <a:ea typeface="メイリオ" panose="020B0604030504040204" pitchFamily="50" charset="-128"/>
                <a:cs typeface="Times New Roman" panose="02020603050405020304" pitchFamily="18" charset="0"/>
              </a:rPr>
              <a:t>　　　　　　　　　</a:t>
            </a:r>
            <a:r>
              <a:rPr lang="ja-JP" altLang="en-US" sz="2400" b="1" kern="100" dirty="0">
                <a:effectLst/>
                <a:latin typeface="メイリオ" panose="020B0604030504040204" pitchFamily="50" charset="-128"/>
                <a:ea typeface="メイリオ" panose="020B0604030504040204" pitchFamily="50" charset="-128"/>
                <a:cs typeface="Times New Roman" panose="02020603050405020304" pitchFamily="18" charset="0"/>
              </a:rPr>
              <a:t>相談者とも打ち合わせて決めておく</a:t>
            </a:r>
            <a:r>
              <a:rPr lang="ja-JP" altLang="en-US" sz="2400" b="1" kern="100" dirty="0">
                <a:latin typeface="メイリオ" panose="020B0604030504040204" pitchFamily="50" charset="-128"/>
                <a:ea typeface="メイリオ" panose="020B0604030504040204" pitchFamily="50" charset="-128"/>
                <a:cs typeface="Times New Roman" panose="02020603050405020304" pitchFamily="18" charset="0"/>
              </a:rPr>
              <a:t>こと</a:t>
            </a:r>
            <a:r>
              <a:rPr lang="ja-JP" altLang="en-US" sz="2400" b="1" kern="100" dirty="0">
                <a:effectLst/>
                <a:latin typeface="メイリオ" panose="020B0604030504040204" pitchFamily="50" charset="-128"/>
                <a:ea typeface="メイリオ" panose="020B0604030504040204" pitchFamily="50" charset="-128"/>
                <a:cs typeface="Times New Roman" panose="02020603050405020304" pitchFamily="18" charset="0"/>
              </a:rPr>
              <a:t>が必要。</a:t>
            </a:r>
            <a:endParaRPr lang="en-US" altLang="ja-JP" sz="24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16361176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a:extLst>
            <a:ext uri="{FF2B5EF4-FFF2-40B4-BE49-F238E27FC236}">
              <a16:creationId xmlns:a16="http://schemas.microsoft.com/office/drawing/2014/main" id="{C464FA8D-E777-FDD3-5ACB-E3331BD46C03}"/>
            </a:ext>
          </a:extLst>
        </p:cNvPr>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0BF63AC2-DD55-69D9-5B87-04F96D5975EB}"/>
              </a:ext>
            </a:extLst>
          </p:cNvPr>
          <p:cNvSpPr txBox="1"/>
          <p:nvPr/>
        </p:nvSpPr>
        <p:spPr>
          <a:xfrm>
            <a:off x="110836" y="306609"/>
            <a:ext cx="8344906"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3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③意思決定の援助　</a:t>
            </a:r>
            <a:r>
              <a:rPr kumimoji="1" lang="en-US" altLang="ja-JP" sz="3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3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ポイント</a:t>
            </a:r>
            <a:r>
              <a:rPr kumimoji="1" lang="en-US" altLang="ja-JP" sz="3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ja-JP" altLang="en-US" sz="3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5" name="テキスト ボックス 4">
            <a:extLst>
              <a:ext uri="{FF2B5EF4-FFF2-40B4-BE49-F238E27FC236}">
                <a16:creationId xmlns:a16="http://schemas.microsoft.com/office/drawing/2014/main" id="{E8C304D4-7D6A-E37A-A76B-6BCBA0105EE3}"/>
              </a:ext>
            </a:extLst>
          </p:cNvPr>
          <p:cNvSpPr txBox="1"/>
          <p:nvPr/>
        </p:nvSpPr>
        <p:spPr>
          <a:xfrm>
            <a:off x="161636" y="77914"/>
            <a:ext cx="3293093"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1" dirty="0">
                <a:solidFill>
                  <a:srgbClr val="D5596F"/>
                </a:solidFill>
                <a:latin typeface="Meiryo UI" panose="020B0604030504040204" pitchFamily="50" charset="-128"/>
                <a:ea typeface="Meiryo UI" panose="020B0604030504040204" pitchFamily="50" charset="-128"/>
              </a:rPr>
              <a:t>１</a:t>
            </a:r>
            <a:r>
              <a:rPr kumimoji="1" lang="en-US" altLang="ja-JP" sz="1400" b="1" i="0" u="none" strike="noStrike" kern="1200" cap="none" spc="0" normalizeH="0" baseline="0" noProof="0" dirty="0">
                <a:ln>
                  <a:noFill/>
                </a:ln>
                <a:solidFill>
                  <a:srgbClr val="D5596F"/>
                </a:solidFill>
                <a:effectLst/>
                <a:uLnTx/>
                <a:uFillTx/>
                <a:latin typeface="Meiryo UI" panose="020B0604030504040204" pitchFamily="50" charset="-128"/>
                <a:ea typeface="Meiryo UI" panose="020B0604030504040204" pitchFamily="50" charset="-128"/>
                <a:cs typeface="+mn-cs"/>
              </a:rPr>
              <a:t>.</a:t>
            </a:r>
            <a:r>
              <a:rPr kumimoji="1" lang="ja-JP" altLang="en-US" sz="1400" b="1" i="0" u="none" strike="noStrike" kern="1200" cap="none" spc="0" normalizeH="0" baseline="0" noProof="0" dirty="0">
                <a:ln>
                  <a:noFill/>
                </a:ln>
                <a:solidFill>
                  <a:srgbClr val="D5596F"/>
                </a:solidFill>
                <a:effectLst/>
                <a:uLnTx/>
                <a:uFillTx/>
                <a:latin typeface="Meiryo UI" panose="020B0604030504040204" pitchFamily="50" charset="-128"/>
                <a:ea typeface="Meiryo UI" panose="020B0604030504040204" pitchFamily="50" charset="-128"/>
                <a:cs typeface="+mn-cs"/>
              </a:rPr>
              <a:t>相談員の役割と取り組み方</a:t>
            </a:r>
          </a:p>
        </p:txBody>
      </p:sp>
      <p:cxnSp>
        <p:nvCxnSpPr>
          <p:cNvPr id="9" name="直線コネクタ 8">
            <a:extLst>
              <a:ext uri="{FF2B5EF4-FFF2-40B4-BE49-F238E27FC236}">
                <a16:creationId xmlns:a16="http://schemas.microsoft.com/office/drawing/2014/main" id="{EE7A04A4-FD60-6642-DE34-5F71F8C96012}"/>
              </a:ext>
            </a:extLst>
          </p:cNvPr>
          <p:cNvCxnSpPr>
            <a:cxnSpLocks/>
          </p:cNvCxnSpPr>
          <p:nvPr/>
        </p:nvCxnSpPr>
        <p:spPr>
          <a:xfrm>
            <a:off x="3758077" y="6304247"/>
            <a:ext cx="4594072" cy="0"/>
          </a:xfrm>
          <a:prstGeom prst="line">
            <a:avLst/>
          </a:prstGeom>
          <a:ln w="76200">
            <a:solidFill>
              <a:srgbClr val="FFC000"/>
            </a:solidFill>
          </a:ln>
        </p:spPr>
        <p:style>
          <a:lnRef idx="2">
            <a:schemeClr val="accent1"/>
          </a:lnRef>
          <a:fillRef idx="0">
            <a:schemeClr val="accent1"/>
          </a:fillRef>
          <a:effectRef idx="1">
            <a:schemeClr val="accent1"/>
          </a:effectRef>
          <a:fontRef idx="minor">
            <a:schemeClr val="tx1"/>
          </a:fontRef>
        </p:style>
      </p:cxnSp>
      <p:grpSp>
        <p:nvGrpSpPr>
          <p:cNvPr id="42" name="グループ化 41">
            <a:extLst>
              <a:ext uri="{FF2B5EF4-FFF2-40B4-BE49-F238E27FC236}">
                <a16:creationId xmlns:a16="http://schemas.microsoft.com/office/drawing/2014/main" id="{D67473E3-25FB-FAA9-7527-F2FCA8C870A7}"/>
              </a:ext>
            </a:extLst>
          </p:cNvPr>
          <p:cNvGrpSpPr/>
          <p:nvPr/>
        </p:nvGrpSpPr>
        <p:grpSpPr>
          <a:xfrm>
            <a:off x="441112" y="1063343"/>
            <a:ext cx="7315201" cy="572640"/>
            <a:chOff x="415636" y="2068960"/>
            <a:chExt cx="7315201" cy="572640"/>
          </a:xfrm>
        </p:grpSpPr>
        <p:sp>
          <p:nvSpPr>
            <p:cNvPr id="43" name="正方形/長方形 42">
              <a:extLst>
                <a:ext uri="{FF2B5EF4-FFF2-40B4-BE49-F238E27FC236}">
                  <a16:creationId xmlns:a16="http://schemas.microsoft.com/office/drawing/2014/main" id="{525146C7-0683-FA95-5447-551197B53B84}"/>
                </a:ext>
              </a:extLst>
            </p:cNvPr>
            <p:cNvSpPr/>
            <p:nvPr/>
          </p:nvSpPr>
          <p:spPr>
            <a:xfrm>
              <a:off x="415636" y="2068960"/>
              <a:ext cx="6594764" cy="57264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a:ln>
                    <a:noFill/>
                  </a:ln>
                  <a:solidFill>
                    <a:srgbClr val="589F89"/>
                  </a:solidFill>
                  <a:effectLst/>
                  <a:uLnTx/>
                  <a:uFillTx/>
                  <a:latin typeface="Meiryo UI" panose="020B0604030504040204" pitchFamily="50" charset="-128"/>
                  <a:ea typeface="Meiryo UI" panose="020B0604030504040204" pitchFamily="50" charset="-128"/>
                  <a:cs typeface="+mn-cs"/>
                </a:rPr>
                <a:t>　</a:t>
              </a:r>
              <a:r>
                <a:rPr kumimoji="1" lang="ja-JP" altLang="en-US" sz="3200" b="1" i="0" u="none" strike="noStrike" kern="1200" cap="none" spc="0" normalizeH="0" baseline="0" noProof="0" dirty="0">
                  <a:ln>
                    <a:noFill/>
                  </a:ln>
                  <a:solidFill>
                    <a:srgbClr val="589F89"/>
                  </a:solidFill>
                  <a:effectLst/>
                  <a:uLnTx/>
                  <a:uFillTx/>
                  <a:latin typeface="Meiryo UI" panose="020B0604030504040204" pitchFamily="50" charset="-128"/>
                  <a:ea typeface="Meiryo UI" panose="020B0604030504040204" pitchFamily="50" charset="-128"/>
                  <a:cs typeface="+mn-cs"/>
                </a:rPr>
                <a:t>１</a:t>
              </a:r>
              <a:r>
                <a:rPr kumimoji="1" lang="ja-JP" altLang="en-US" sz="2800" b="1" i="0" u="none" strike="noStrike" kern="1200" cap="none" spc="0" normalizeH="0" baseline="0" noProof="0" dirty="0">
                  <a:ln>
                    <a:noFill/>
                  </a:ln>
                  <a:solidFill>
                    <a:srgbClr val="589F89"/>
                  </a:solidFill>
                  <a:effectLst/>
                  <a:uLnTx/>
                  <a:uFillTx/>
                  <a:latin typeface="Meiryo UI" panose="020B0604030504040204" pitchFamily="50" charset="-128"/>
                  <a:ea typeface="Meiryo UI" panose="020B0604030504040204" pitchFamily="50" charset="-128"/>
                  <a:cs typeface="+mn-cs"/>
                </a:rPr>
                <a:t>それぞれの</a:t>
              </a:r>
              <a:r>
                <a:rPr lang="ja-JP" altLang="en-US" sz="2800" b="1" dirty="0">
                  <a:solidFill>
                    <a:srgbClr val="589F89"/>
                  </a:solidFill>
                  <a:latin typeface="Meiryo UI" panose="020B0604030504040204" pitchFamily="50" charset="-128"/>
                  <a:ea typeface="Meiryo UI" panose="020B0604030504040204" pitchFamily="50" charset="-128"/>
                </a:rPr>
                <a:t>選択肢の利点とリスク</a:t>
              </a:r>
              <a:endParaRPr kumimoji="1" lang="en-US" altLang="ja-JP" sz="2400" b="1" i="0" u="none" strike="noStrike" kern="1200" cap="none" spc="0" normalizeH="0" baseline="0" noProof="0" dirty="0">
                <a:ln>
                  <a:noFill/>
                </a:ln>
                <a:solidFill>
                  <a:srgbClr val="589F89"/>
                </a:solidFill>
                <a:effectLst/>
                <a:uLnTx/>
                <a:uFillTx/>
                <a:latin typeface="Meiryo UI" panose="020B0604030504040204" pitchFamily="50" charset="-128"/>
                <a:ea typeface="Meiryo UI" panose="020B0604030504040204" pitchFamily="50" charset="-128"/>
                <a:cs typeface="+mn-cs"/>
              </a:endParaRPr>
            </a:p>
          </p:txBody>
        </p:sp>
        <p:sp>
          <p:nvSpPr>
            <p:cNvPr id="44" name="正方形/長方形 43">
              <a:extLst>
                <a:ext uri="{FF2B5EF4-FFF2-40B4-BE49-F238E27FC236}">
                  <a16:creationId xmlns:a16="http://schemas.microsoft.com/office/drawing/2014/main" id="{70CA8240-C7CB-967F-909D-1B7B6C330A55}"/>
                </a:ext>
              </a:extLst>
            </p:cNvPr>
            <p:cNvSpPr/>
            <p:nvPr/>
          </p:nvSpPr>
          <p:spPr>
            <a:xfrm>
              <a:off x="415636" y="2170545"/>
              <a:ext cx="175491" cy="471055"/>
            </a:xfrm>
            <a:prstGeom prst="rect">
              <a:avLst/>
            </a:prstGeom>
            <a:solidFill>
              <a:srgbClr val="589F89"/>
            </a:solidFill>
            <a:ln>
              <a:solidFill>
                <a:srgbClr val="589F8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110004020202020204"/>
                <a:ea typeface="游ゴシック" panose="020B0400000000000000" pitchFamily="50" charset="-128"/>
                <a:cs typeface="+mn-cs"/>
              </a:endParaRPr>
            </a:p>
          </p:txBody>
        </p:sp>
        <p:cxnSp>
          <p:nvCxnSpPr>
            <p:cNvPr id="45" name="直線コネクタ 44">
              <a:extLst>
                <a:ext uri="{FF2B5EF4-FFF2-40B4-BE49-F238E27FC236}">
                  <a16:creationId xmlns:a16="http://schemas.microsoft.com/office/drawing/2014/main" id="{2285531F-5837-A8BB-D2C9-40E1EF43631B}"/>
                </a:ext>
              </a:extLst>
            </p:cNvPr>
            <p:cNvCxnSpPr>
              <a:cxnSpLocks/>
            </p:cNvCxnSpPr>
            <p:nvPr/>
          </p:nvCxnSpPr>
          <p:spPr>
            <a:xfrm>
              <a:off x="711200" y="2641600"/>
              <a:ext cx="7019637" cy="0"/>
            </a:xfrm>
            <a:prstGeom prst="line">
              <a:avLst/>
            </a:prstGeom>
            <a:ln w="38100">
              <a:solidFill>
                <a:schemeClr val="bg2">
                  <a:lumMod val="75000"/>
                </a:schemeClr>
              </a:solidFill>
            </a:ln>
          </p:spPr>
          <p:style>
            <a:lnRef idx="2">
              <a:schemeClr val="accent1"/>
            </a:lnRef>
            <a:fillRef idx="0">
              <a:schemeClr val="accent1"/>
            </a:fillRef>
            <a:effectRef idx="1">
              <a:schemeClr val="accent1"/>
            </a:effectRef>
            <a:fontRef idx="minor">
              <a:schemeClr val="tx1"/>
            </a:fontRef>
          </p:style>
        </p:cxnSp>
      </p:grpSp>
      <p:sp>
        <p:nvSpPr>
          <p:cNvPr id="14" name="テキスト ボックス 13">
            <a:extLst>
              <a:ext uri="{FF2B5EF4-FFF2-40B4-BE49-F238E27FC236}">
                <a16:creationId xmlns:a16="http://schemas.microsoft.com/office/drawing/2014/main" id="{4F8C9812-9A78-480C-4F11-9A95FDD60103}"/>
              </a:ext>
            </a:extLst>
          </p:cNvPr>
          <p:cNvSpPr txBox="1"/>
          <p:nvPr/>
        </p:nvSpPr>
        <p:spPr>
          <a:xfrm>
            <a:off x="187000" y="3843440"/>
            <a:ext cx="11964562" cy="830997"/>
          </a:xfrm>
          <a:prstGeom prst="rect">
            <a:avLst/>
          </a:prstGeom>
          <a:noFill/>
        </p:spPr>
        <p:txBody>
          <a:bodyPr wrap="square">
            <a:spAutoFit/>
          </a:bodyPr>
          <a:lstStyle/>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24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意思決定できるまでは、すぐに対処しなければならない懸案事項が相談者にはある場合が多いため、相談員とその対処方法について一緒に考えることが助けになる。</a:t>
            </a:r>
            <a:endParaRPr kumimoji="1" lang="en-US" altLang="ja-JP" sz="24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p:txBody>
      </p:sp>
      <p:grpSp>
        <p:nvGrpSpPr>
          <p:cNvPr id="15" name="グループ化 14">
            <a:extLst>
              <a:ext uri="{FF2B5EF4-FFF2-40B4-BE49-F238E27FC236}">
                <a16:creationId xmlns:a16="http://schemas.microsoft.com/office/drawing/2014/main" id="{C00E1744-3A7D-EBC4-8CAF-2AF1F63D708D}"/>
              </a:ext>
            </a:extLst>
          </p:cNvPr>
          <p:cNvGrpSpPr/>
          <p:nvPr/>
        </p:nvGrpSpPr>
        <p:grpSpPr>
          <a:xfrm>
            <a:off x="449515" y="3166090"/>
            <a:ext cx="7315201" cy="572640"/>
            <a:chOff x="415636" y="2068960"/>
            <a:chExt cx="7315201" cy="572640"/>
          </a:xfrm>
        </p:grpSpPr>
        <p:sp>
          <p:nvSpPr>
            <p:cNvPr id="16" name="正方形/長方形 15">
              <a:extLst>
                <a:ext uri="{FF2B5EF4-FFF2-40B4-BE49-F238E27FC236}">
                  <a16:creationId xmlns:a16="http://schemas.microsoft.com/office/drawing/2014/main" id="{859B2749-74A9-2D51-5236-D9B424CFC29D}"/>
                </a:ext>
              </a:extLst>
            </p:cNvPr>
            <p:cNvSpPr/>
            <p:nvPr/>
          </p:nvSpPr>
          <p:spPr>
            <a:xfrm>
              <a:off x="415636" y="2068960"/>
              <a:ext cx="6594764" cy="57264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a:ln>
                    <a:noFill/>
                  </a:ln>
                  <a:solidFill>
                    <a:srgbClr val="589F89"/>
                  </a:solidFill>
                  <a:effectLst/>
                  <a:uLnTx/>
                  <a:uFillTx/>
                  <a:latin typeface="Meiryo UI" panose="020B0604030504040204" pitchFamily="50" charset="-128"/>
                  <a:ea typeface="Meiryo UI" panose="020B0604030504040204" pitchFamily="50" charset="-128"/>
                  <a:cs typeface="+mn-cs"/>
                </a:rPr>
                <a:t>　</a:t>
              </a:r>
              <a:r>
                <a:rPr kumimoji="1" lang="ja-JP" altLang="en-US" sz="3200" b="1" i="0" u="none" strike="noStrike" kern="1200" cap="none" spc="0" normalizeH="0" baseline="0" noProof="0" dirty="0">
                  <a:ln>
                    <a:noFill/>
                  </a:ln>
                  <a:solidFill>
                    <a:srgbClr val="589F89"/>
                  </a:solidFill>
                  <a:effectLst/>
                  <a:uLnTx/>
                  <a:uFillTx/>
                  <a:latin typeface="Meiryo UI" panose="020B0604030504040204" pitchFamily="50" charset="-128"/>
                  <a:ea typeface="Meiryo UI" panose="020B0604030504040204" pitchFamily="50" charset="-128"/>
                  <a:cs typeface="+mn-cs"/>
                </a:rPr>
                <a:t>２</a:t>
              </a:r>
              <a:r>
                <a:rPr kumimoji="1" lang="ja-JP" altLang="en-US" sz="2800" b="1" i="0" u="none" strike="noStrike" kern="1200" cap="none" spc="0" normalizeH="0" baseline="0" noProof="0" dirty="0">
                  <a:ln>
                    <a:noFill/>
                  </a:ln>
                  <a:solidFill>
                    <a:srgbClr val="589F89"/>
                  </a:solidFill>
                  <a:effectLst/>
                  <a:uLnTx/>
                  <a:uFillTx/>
                  <a:latin typeface="Meiryo UI" panose="020B0604030504040204" pitchFamily="50" charset="-128"/>
                  <a:ea typeface="Meiryo UI" panose="020B0604030504040204" pitchFamily="50" charset="-128"/>
                  <a:cs typeface="+mn-cs"/>
                </a:rPr>
                <a:t>意思決定するまでの支援</a:t>
              </a:r>
              <a:endParaRPr kumimoji="1" lang="en-US" altLang="ja-JP" sz="2400" b="1" i="0" u="none" strike="noStrike" kern="1200" cap="none" spc="0" normalizeH="0" baseline="0" noProof="0" dirty="0">
                <a:ln>
                  <a:noFill/>
                </a:ln>
                <a:solidFill>
                  <a:srgbClr val="589F89"/>
                </a:solidFill>
                <a:effectLst/>
                <a:uLnTx/>
                <a:uFillTx/>
                <a:latin typeface="Meiryo UI" panose="020B0604030504040204" pitchFamily="50" charset="-128"/>
                <a:ea typeface="Meiryo UI" panose="020B0604030504040204" pitchFamily="50" charset="-128"/>
                <a:cs typeface="+mn-cs"/>
              </a:endParaRPr>
            </a:p>
          </p:txBody>
        </p:sp>
        <p:sp>
          <p:nvSpPr>
            <p:cNvPr id="17" name="正方形/長方形 16">
              <a:extLst>
                <a:ext uri="{FF2B5EF4-FFF2-40B4-BE49-F238E27FC236}">
                  <a16:creationId xmlns:a16="http://schemas.microsoft.com/office/drawing/2014/main" id="{5764D4F1-0E68-905C-EC30-BE584EE0BDE8}"/>
                </a:ext>
              </a:extLst>
            </p:cNvPr>
            <p:cNvSpPr/>
            <p:nvPr/>
          </p:nvSpPr>
          <p:spPr>
            <a:xfrm>
              <a:off x="415636" y="2170545"/>
              <a:ext cx="175491" cy="471055"/>
            </a:xfrm>
            <a:prstGeom prst="rect">
              <a:avLst/>
            </a:prstGeom>
            <a:solidFill>
              <a:srgbClr val="589F89"/>
            </a:solidFill>
            <a:ln>
              <a:solidFill>
                <a:srgbClr val="589F8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110004020202020204"/>
                <a:ea typeface="游ゴシック" panose="020B0400000000000000" pitchFamily="50" charset="-128"/>
                <a:cs typeface="+mn-cs"/>
              </a:endParaRPr>
            </a:p>
          </p:txBody>
        </p:sp>
        <p:cxnSp>
          <p:nvCxnSpPr>
            <p:cNvPr id="18" name="直線コネクタ 17">
              <a:extLst>
                <a:ext uri="{FF2B5EF4-FFF2-40B4-BE49-F238E27FC236}">
                  <a16:creationId xmlns:a16="http://schemas.microsoft.com/office/drawing/2014/main" id="{576112BB-43A2-8A25-757A-EC425D3E732C}"/>
                </a:ext>
              </a:extLst>
            </p:cNvPr>
            <p:cNvCxnSpPr>
              <a:cxnSpLocks/>
            </p:cNvCxnSpPr>
            <p:nvPr/>
          </p:nvCxnSpPr>
          <p:spPr>
            <a:xfrm>
              <a:off x="711200" y="2641600"/>
              <a:ext cx="7019637" cy="0"/>
            </a:xfrm>
            <a:prstGeom prst="line">
              <a:avLst/>
            </a:prstGeom>
            <a:ln w="38100">
              <a:solidFill>
                <a:schemeClr val="bg2">
                  <a:lumMod val="75000"/>
                </a:schemeClr>
              </a:solidFill>
            </a:ln>
          </p:spPr>
          <p:style>
            <a:lnRef idx="2">
              <a:schemeClr val="accent1"/>
            </a:lnRef>
            <a:fillRef idx="0">
              <a:schemeClr val="accent1"/>
            </a:fillRef>
            <a:effectRef idx="1">
              <a:schemeClr val="accent1"/>
            </a:effectRef>
            <a:fontRef idx="minor">
              <a:schemeClr val="tx1"/>
            </a:fontRef>
          </p:style>
        </p:cxnSp>
      </p:grpSp>
      <p:cxnSp>
        <p:nvCxnSpPr>
          <p:cNvPr id="19" name="直線コネクタ 18">
            <a:extLst>
              <a:ext uri="{FF2B5EF4-FFF2-40B4-BE49-F238E27FC236}">
                <a16:creationId xmlns:a16="http://schemas.microsoft.com/office/drawing/2014/main" id="{EE15B856-E8AD-4145-4FBB-E402AB6AF4CA}"/>
              </a:ext>
            </a:extLst>
          </p:cNvPr>
          <p:cNvCxnSpPr>
            <a:cxnSpLocks/>
          </p:cNvCxnSpPr>
          <p:nvPr/>
        </p:nvCxnSpPr>
        <p:spPr>
          <a:xfrm>
            <a:off x="7569622" y="2355967"/>
            <a:ext cx="4053627" cy="0"/>
          </a:xfrm>
          <a:prstGeom prst="line">
            <a:avLst/>
          </a:prstGeom>
          <a:ln w="76200">
            <a:solidFill>
              <a:srgbClr val="FFC000"/>
            </a:solidFill>
          </a:ln>
        </p:spPr>
        <p:style>
          <a:lnRef idx="2">
            <a:schemeClr val="accent1"/>
          </a:lnRef>
          <a:fillRef idx="0">
            <a:schemeClr val="accent1"/>
          </a:fillRef>
          <a:effectRef idx="1">
            <a:schemeClr val="accent1"/>
          </a:effectRef>
          <a:fontRef idx="minor">
            <a:schemeClr val="tx1"/>
          </a:fontRef>
        </p:style>
      </p:cxnSp>
      <p:pic>
        <p:nvPicPr>
          <p:cNvPr id="21" name="グラフィックス 20" descr="山形の矢印 単色塗りつぶし">
            <a:extLst>
              <a:ext uri="{FF2B5EF4-FFF2-40B4-BE49-F238E27FC236}">
                <a16:creationId xmlns:a16="http://schemas.microsoft.com/office/drawing/2014/main" id="{2190FE86-9E49-3B77-20CC-E7A0BDBF3F0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125585" y="5905918"/>
            <a:ext cx="617350" cy="617350"/>
          </a:xfrm>
          <a:prstGeom prst="rect">
            <a:avLst/>
          </a:prstGeom>
        </p:spPr>
      </p:pic>
      <p:sp>
        <p:nvSpPr>
          <p:cNvPr id="7" name="スライド番号プレースホルダー 6">
            <a:extLst>
              <a:ext uri="{FF2B5EF4-FFF2-40B4-BE49-F238E27FC236}">
                <a16:creationId xmlns:a16="http://schemas.microsoft.com/office/drawing/2014/main" id="{F90DF6A0-737A-8DC6-BA61-B2CE4D07DA33}"/>
              </a:ext>
            </a:extLst>
          </p:cNvPr>
          <p:cNvSpPr>
            <a:spLocks noGrp="1"/>
          </p:cNvSpPr>
          <p:nvPr>
            <p:ph type="sldNum" sz="quarter" idx="12"/>
          </p:nvPr>
        </p:nvSpPr>
        <p:spPr/>
        <p:txBody>
          <a:bodyPr/>
          <a:lstStyle/>
          <a:p>
            <a:fld id="{17A04E83-AE5F-445A-B2D7-EBB1D891384E}" type="slidenum">
              <a:rPr kumimoji="1" lang="ja-JP" altLang="en-US" smtClean="0"/>
              <a:t>13</a:t>
            </a:fld>
            <a:endParaRPr kumimoji="1" lang="ja-JP" altLang="en-US" dirty="0"/>
          </a:p>
        </p:txBody>
      </p:sp>
      <p:grpSp>
        <p:nvGrpSpPr>
          <p:cNvPr id="11" name="グループ化 10">
            <a:extLst>
              <a:ext uri="{FF2B5EF4-FFF2-40B4-BE49-F238E27FC236}">
                <a16:creationId xmlns:a16="http://schemas.microsoft.com/office/drawing/2014/main" id="{0962B54B-7A4D-6203-8058-C8FD49440F1B}"/>
              </a:ext>
            </a:extLst>
          </p:cNvPr>
          <p:cNvGrpSpPr/>
          <p:nvPr/>
        </p:nvGrpSpPr>
        <p:grpSpPr>
          <a:xfrm>
            <a:off x="246315" y="4818831"/>
            <a:ext cx="757382" cy="748146"/>
            <a:chOff x="314036" y="3639127"/>
            <a:chExt cx="757382" cy="748146"/>
          </a:xfrm>
        </p:grpSpPr>
        <p:sp>
          <p:nvSpPr>
            <p:cNvPr id="12" name="楕円 11">
              <a:extLst>
                <a:ext uri="{FF2B5EF4-FFF2-40B4-BE49-F238E27FC236}">
                  <a16:creationId xmlns:a16="http://schemas.microsoft.com/office/drawing/2014/main" id="{C7B419C9-436D-D23D-7301-6C9B3DD1594C}"/>
                </a:ext>
              </a:extLst>
            </p:cNvPr>
            <p:cNvSpPr/>
            <p:nvPr/>
          </p:nvSpPr>
          <p:spPr>
            <a:xfrm>
              <a:off x="314036" y="3639127"/>
              <a:ext cx="757382" cy="748146"/>
            </a:xfrm>
            <a:prstGeom prst="ellipse">
              <a:avLst/>
            </a:prstGeom>
            <a:solidFill>
              <a:srgbClr val="589F89"/>
            </a:solidFill>
            <a:ln>
              <a:solidFill>
                <a:srgbClr val="589F8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12">
              <a:extLst>
                <a:ext uri="{FF2B5EF4-FFF2-40B4-BE49-F238E27FC236}">
                  <a16:creationId xmlns:a16="http://schemas.microsoft.com/office/drawing/2014/main" id="{E201713C-66DA-0136-DFC9-D1D0BAAC852B}"/>
                </a:ext>
              </a:extLst>
            </p:cNvPr>
            <p:cNvSpPr txBox="1"/>
            <p:nvPr/>
          </p:nvSpPr>
          <p:spPr>
            <a:xfrm>
              <a:off x="400216" y="3805896"/>
              <a:ext cx="585021" cy="461665"/>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例</a:t>
              </a:r>
            </a:p>
          </p:txBody>
        </p:sp>
      </p:grpSp>
      <p:sp>
        <p:nvSpPr>
          <p:cNvPr id="20" name="テキスト ボックス 19">
            <a:extLst>
              <a:ext uri="{FF2B5EF4-FFF2-40B4-BE49-F238E27FC236}">
                <a16:creationId xmlns:a16="http://schemas.microsoft.com/office/drawing/2014/main" id="{786AE191-507E-AC72-6AE4-F34EFBE22502}"/>
              </a:ext>
            </a:extLst>
          </p:cNvPr>
          <p:cNvSpPr txBox="1"/>
          <p:nvPr/>
        </p:nvSpPr>
        <p:spPr>
          <a:xfrm>
            <a:off x="917516" y="4617449"/>
            <a:ext cx="11125814" cy="1304203"/>
          </a:xfrm>
          <a:prstGeom prst="rect">
            <a:avLst/>
          </a:prstGeom>
          <a:noFill/>
        </p:spPr>
        <p:txBody>
          <a:bodyPr wrap="square">
            <a:spAutoFit/>
          </a:bodyPr>
          <a:lstStyle/>
          <a:p>
            <a:pPr marL="285750" indent="-285750">
              <a:lnSpc>
                <a:spcPct val="150000"/>
              </a:lnSpc>
              <a:buClr>
                <a:srgbClr val="0487BA"/>
              </a:buClr>
              <a:buFont typeface="メイリオ" panose="020B0604030504040204" pitchFamily="50" charset="-128"/>
              <a:buChar char="╺"/>
            </a:pPr>
            <a:r>
              <a:rPr lang="ja-JP" altLang="en-US" dirty="0">
                <a:latin typeface="メイリオ" panose="020B0604030504040204" pitchFamily="50" charset="-128"/>
                <a:ea typeface="メイリオ" panose="020B0604030504040204" pitchFamily="50" charset="-128"/>
              </a:rPr>
              <a:t>メールが来ているが、返信すべきかどうか。</a:t>
            </a:r>
          </a:p>
          <a:p>
            <a:pPr marL="285750" indent="-285750">
              <a:lnSpc>
                <a:spcPct val="150000"/>
              </a:lnSpc>
              <a:buClr>
                <a:srgbClr val="0487BA"/>
              </a:buClr>
              <a:buFont typeface="メイリオ" panose="020B0604030504040204" pitchFamily="50" charset="-128"/>
              <a:buChar char="╺"/>
            </a:pPr>
            <a:r>
              <a:rPr lang="ja-JP" altLang="en-US" dirty="0">
                <a:latin typeface="メイリオ" panose="020B0604030504040204" pitchFamily="50" charset="-128"/>
                <a:ea typeface="メイリオ" panose="020B0604030504040204" pitchFamily="50" charset="-128"/>
              </a:rPr>
              <a:t>今週のゼミや授業は出席しなくてはならないか、欠席すべきか</a:t>
            </a:r>
          </a:p>
          <a:p>
            <a:pPr marL="285750" indent="-285750">
              <a:lnSpc>
                <a:spcPct val="150000"/>
              </a:lnSpc>
              <a:buClr>
                <a:srgbClr val="0487BA"/>
              </a:buClr>
              <a:buFont typeface="メイリオ" panose="020B0604030504040204" pitchFamily="50" charset="-128"/>
              <a:buChar char="╺"/>
            </a:pPr>
            <a:r>
              <a:rPr lang="ja-JP" altLang="en-US" dirty="0">
                <a:latin typeface="メイリオ" panose="020B0604030504040204" pitchFamily="50" charset="-128"/>
                <a:ea typeface="メイリオ" panose="020B0604030504040204" pitchFamily="50" charset="-128"/>
              </a:rPr>
              <a:t>その日の出勤や会議への出席はどうすればよいか、どういう理由で欠席と伝えておけばよいか　　など</a:t>
            </a:r>
          </a:p>
        </p:txBody>
      </p:sp>
      <p:sp>
        <p:nvSpPr>
          <p:cNvPr id="32" name="テキスト ボックス 31">
            <a:extLst>
              <a:ext uri="{FF2B5EF4-FFF2-40B4-BE49-F238E27FC236}">
                <a16:creationId xmlns:a16="http://schemas.microsoft.com/office/drawing/2014/main" id="{5E33EE11-B560-CBB6-22AC-C63A95F8CAF3}"/>
              </a:ext>
            </a:extLst>
          </p:cNvPr>
          <p:cNvSpPr txBox="1"/>
          <p:nvPr/>
        </p:nvSpPr>
        <p:spPr>
          <a:xfrm>
            <a:off x="178597" y="1718861"/>
            <a:ext cx="11736883" cy="1200329"/>
          </a:xfrm>
          <a:prstGeom prst="rect">
            <a:avLst/>
          </a:prstGeom>
          <a:noFill/>
        </p:spPr>
        <p:txBody>
          <a:bodyPr wrap="square">
            <a:spAutoFit/>
          </a:bodyPr>
          <a:lstStyle/>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24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選択肢を提示するだけでなく、その選択をすることでどのような目的が達成されるか、どのようなリスクがあるのか伝えることが、</a:t>
            </a:r>
            <a:r>
              <a:rPr lang="ja-JP" altLang="en-US" sz="2400" b="1"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相談者の意思決定の判断材料</a:t>
            </a:r>
            <a:r>
              <a:rPr lang="ja-JP" altLang="en-US" sz="24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になる。</a:t>
            </a:r>
            <a:endParaRPr kumimoji="1" lang="en-US" altLang="ja-JP" sz="24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22" name="テキスト ボックス 21">
            <a:extLst>
              <a:ext uri="{FF2B5EF4-FFF2-40B4-BE49-F238E27FC236}">
                <a16:creationId xmlns:a16="http://schemas.microsoft.com/office/drawing/2014/main" id="{EB0ACAF7-DAB4-2F76-F041-DE0E8B9E54E0}"/>
              </a:ext>
            </a:extLst>
          </p:cNvPr>
          <p:cNvSpPr txBox="1"/>
          <p:nvPr/>
        </p:nvSpPr>
        <p:spPr>
          <a:xfrm>
            <a:off x="1847688" y="6042324"/>
            <a:ext cx="9323075" cy="461665"/>
          </a:xfrm>
          <a:prstGeom prst="rect">
            <a:avLst/>
          </a:prstGeom>
          <a:noFill/>
        </p:spPr>
        <p:txBody>
          <a:bodyPr wrap="square">
            <a:spAutoFit/>
          </a:bodyPr>
          <a:lstStyle/>
          <a:p>
            <a:pPr lvl="0" algn="just">
              <a:spcAft>
                <a:spcPts val="600"/>
              </a:spcAft>
            </a:pPr>
            <a:r>
              <a:rPr lang="ja-JP" altLang="en-US" sz="2400" kern="100" dirty="0">
                <a:effectLst/>
                <a:latin typeface="メイリオ" panose="020B0604030504040204" pitchFamily="50" charset="-128"/>
                <a:ea typeface="メイリオ" panose="020B0604030504040204" pitchFamily="50" charset="-128"/>
                <a:cs typeface="Times New Roman" panose="02020603050405020304" pitchFamily="18" charset="0"/>
              </a:rPr>
              <a:t>相談員として</a:t>
            </a:r>
            <a:r>
              <a:rPr lang="ja-JP" altLang="en-US" sz="2400" b="1" kern="100" dirty="0">
                <a:effectLst/>
                <a:latin typeface="メイリオ" panose="020B0604030504040204" pitchFamily="50" charset="-128"/>
                <a:ea typeface="メイリオ" panose="020B0604030504040204" pitchFamily="50" charset="-128"/>
                <a:cs typeface="Times New Roman" panose="02020603050405020304" pitchFamily="18" charset="0"/>
              </a:rPr>
              <a:t>一緒に対処方法を考え、支援する</a:t>
            </a:r>
            <a:r>
              <a:rPr lang="ja-JP" altLang="en-US" sz="2400" kern="100" dirty="0">
                <a:effectLst/>
                <a:latin typeface="メイリオ" panose="020B0604030504040204" pitchFamily="50" charset="-128"/>
                <a:ea typeface="メイリオ" panose="020B0604030504040204" pitchFamily="50" charset="-128"/>
                <a:cs typeface="Times New Roman" panose="02020603050405020304" pitchFamily="18" charset="0"/>
              </a:rPr>
              <a:t>ことが必要。</a:t>
            </a:r>
            <a:endParaRPr lang="ja-JP" altLang="ja-JP" sz="2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20873042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a:extLst>
            <a:ext uri="{FF2B5EF4-FFF2-40B4-BE49-F238E27FC236}">
              <a16:creationId xmlns:a16="http://schemas.microsoft.com/office/drawing/2014/main" id="{BDC5570D-EE05-EDE1-283E-AA56A7FD1E21}"/>
            </a:ext>
          </a:extLst>
        </p:cNvPr>
        <p:cNvGrpSpPr/>
        <p:nvPr/>
      </p:nvGrpSpPr>
      <p:grpSpPr>
        <a:xfrm>
          <a:off x="0" y="0"/>
          <a:ext cx="0" cy="0"/>
          <a:chOff x="0" y="0"/>
          <a:chExt cx="0" cy="0"/>
        </a:xfrm>
      </p:grpSpPr>
      <p:grpSp>
        <p:nvGrpSpPr>
          <p:cNvPr id="28" name="グループ化 27">
            <a:extLst>
              <a:ext uri="{FF2B5EF4-FFF2-40B4-BE49-F238E27FC236}">
                <a16:creationId xmlns:a16="http://schemas.microsoft.com/office/drawing/2014/main" id="{A78E7198-3D62-D0EC-B7F4-7E914C4659B5}"/>
              </a:ext>
            </a:extLst>
          </p:cNvPr>
          <p:cNvGrpSpPr/>
          <p:nvPr/>
        </p:nvGrpSpPr>
        <p:grpSpPr>
          <a:xfrm>
            <a:off x="444623" y="1070258"/>
            <a:ext cx="7315201" cy="572640"/>
            <a:chOff x="415636" y="2068960"/>
            <a:chExt cx="7315201" cy="572640"/>
          </a:xfrm>
        </p:grpSpPr>
        <p:sp>
          <p:nvSpPr>
            <p:cNvPr id="29" name="正方形/長方形 28">
              <a:extLst>
                <a:ext uri="{FF2B5EF4-FFF2-40B4-BE49-F238E27FC236}">
                  <a16:creationId xmlns:a16="http://schemas.microsoft.com/office/drawing/2014/main" id="{3C5D8A09-0EED-2A07-ADBE-E518EC88FA20}"/>
                </a:ext>
              </a:extLst>
            </p:cNvPr>
            <p:cNvSpPr/>
            <p:nvPr/>
          </p:nvSpPr>
          <p:spPr>
            <a:xfrm>
              <a:off x="415636" y="2068960"/>
              <a:ext cx="6594764" cy="57264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ja-JP" altLang="en-US" sz="2400" b="1" dirty="0">
                  <a:solidFill>
                    <a:srgbClr val="D5596F"/>
                  </a:solidFill>
                  <a:latin typeface="Meiryo UI" panose="020B0604030504040204" pitchFamily="50" charset="-128"/>
                  <a:ea typeface="Meiryo UI" panose="020B0604030504040204" pitchFamily="50" charset="-128"/>
                </a:rPr>
                <a:t>　</a:t>
              </a:r>
              <a:r>
                <a:rPr lang="ja-JP" altLang="en-US" sz="3200" b="1" dirty="0">
                  <a:solidFill>
                    <a:srgbClr val="D5596F"/>
                  </a:solidFill>
                  <a:latin typeface="Meiryo UI" panose="020B0604030504040204" pitchFamily="50" charset="-128"/>
                  <a:ea typeface="Meiryo UI" panose="020B0604030504040204" pitchFamily="50" charset="-128"/>
                </a:rPr>
                <a:t>１</a:t>
              </a:r>
              <a:r>
                <a:rPr lang="ja-JP" altLang="en-US" sz="2800" b="1" dirty="0">
                  <a:solidFill>
                    <a:srgbClr val="D5596F"/>
                  </a:solidFill>
                  <a:latin typeface="Meiryo UI" panose="020B0604030504040204" pitchFamily="50" charset="-128"/>
                  <a:ea typeface="Meiryo UI" panose="020B0604030504040204" pitchFamily="50" charset="-128"/>
                </a:rPr>
                <a:t>相談者の意思を尊重する</a:t>
              </a:r>
              <a:endParaRPr lang="en-US" altLang="ja-JP" sz="2400" b="1" dirty="0">
                <a:solidFill>
                  <a:srgbClr val="D5596F"/>
                </a:solidFill>
                <a:latin typeface="Meiryo UI" panose="020B0604030504040204" pitchFamily="50" charset="-128"/>
                <a:ea typeface="Meiryo UI" panose="020B0604030504040204" pitchFamily="50" charset="-128"/>
              </a:endParaRPr>
            </a:p>
          </p:txBody>
        </p:sp>
        <p:sp>
          <p:nvSpPr>
            <p:cNvPr id="30" name="正方形/長方形 29">
              <a:extLst>
                <a:ext uri="{FF2B5EF4-FFF2-40B4-BE49-F238E27FC236}">
                  <a16:creationId xmlns:a16="http://schemas.microsoft.com/office/drawing/2014/main" id="{91B84121-652F-3472-391F-674AC927F7EC}"/>
                </a:ext>
              </a:extLst>
            </p:cNvPr>
            <p:cNvSpPr/>
            <p:nvPr/>
          </p:nvSpPr>
          <p:spPr>
            <a:xfrm>
              <a:off x="415636" y="2170545"/>
              <a:ext cx="175491" cy="471055"/>
            </a:xfrm>
            <a:prstGeom prst="rect">
              <a:avLst/>
            </a:prstGeom>
            <a:solidFill>
              <a:srgbClr val="C70852"/>
            </a:solidFill>
            <a:ln>
              <a:solidFill>
                <a:srgbClr val="C7085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1" name="直線コネクタ 30">
              <a:extLst>
                <a:ext uri="{FF2B5EF4-FFF2-40B4-BE49-F238E27FC236}">
                  <a16:creationId xmlns:a16="http://schemas.microsoft.com/office/drawing/2014/main" id="{D24DF9BE-FF51-065A-F42C-2D19D5328F37}"/>
                </a:ext>
              </a:extLst>
            </p:cNvPr>
            <p:cNvCxnSpPr>
              <a:cxnSpLocks/>
            </p:cNvCxnSpPr>
            <p:nvPr/>
          </p:nvCxnSpPr>
          <p:spPr>
            <a:xfrm>
              <a:off x="711200" y="2641600"/>
              <a:ext cx="7019637" cy="0"/>
            </a:xfrm>
            <a:prstGeom prst="line">
              <a:avLst/>
            </a:prstGeom>
            <a:ln w="38100">
              <a:solidFill>
                <a:schemeClr val="bg2">
                  <a:lumMod val="75000"/>
                </a:schemeClr>
              </a:solidFill>
            </a:ln>
          </p:spPr>
          <p:style>
            <a:lnRef idx="2">
              <a:schemeClr val="accent1"/>
            </a:lnRef>
            <a:fillRef idx="0">
              <a:schemeClr val="accent1"/>
            </a:fillRef>
            <a:effectRef idx="1">
              <a:schemeClr val="accent1"/>
            </a:effectRef>
            <a:fontRef idx="minor">
              <a:schemeClr val="tx1"/>
            </a:fontRef>
          </p:style>
        </p:cxnSp>
      </p:grpSp>
      <p:sp>
        <p:nvSpPr>
          <p:cNvPr id="4" name="テキスト ボックス 3">
            <a:extLst>
              <a:ext uri="{FF2B5EF4-FFF2-40B4-BE49-F238E27FC236}">
                <a16:creationId xmlns:a16="http://schemas.microsoft.com/office/drawing/2014/main" id="{A932BEEE-FEBF-CDFA-3BC4-3C41FF182098}"/>
              </a:ext>
            </a:extLst>
          </p:cNvPr>
          <p:cNvSpPr txBox="1"/>
          <p:nvPr/>
        </p:nvSpPr>
        <p:spPr>
          <a:xfrm>
            <a:off x="110836" y="306609"/>
            <a:ext cx="8344906" cy="646331"/>
          </a:xfrm>
          <a:prstGeom prst="rect">
            <a:avLst/>
          </a:prstGeom>
          <a:noFill/>
        </p:spPr>
        <p:txBody>
          <a:bodyPr wrap="square" rtlCol="0">
            <a:spAutoFit/>
          </a:bodyPr>
          <a:lstStyle/>
          <a:p>
            <a:r>
              <a:rPr kumimoji="1" lang="ja-JP" altLang="en-US" sz="3600" b="1" dirty="0">
                <a:latin typeface="Meiryo UI" panose="020B0604030504040204" pitchFamily="50" charset="-128"/>
                <a:ea typeface="Meiryo UI" panose="020B0604030504040204" pitchFamily="50" charset="-128"/>
              </a:rPr>
              <a:t>③意思決定の援助</a:t>
            </a:r>
            <a:r>
              <a:rPr kumimoji="1" lang="ja-JP" altLang="en-US" sz="3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3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3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注意すべきこと</a:t>
            </a:r>
            <a:r>
              <a:rPr kumimoji="1" lang="en-US" altLang="ja-JP" sz="3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ja-JP" altLang="en-US" sz="3600" b="1" dirty="0">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20A43458-B5EE-D722-1F37-553D6DAEF6DF}"/>
              </a:ext>
            </a:extLst>
          </p:cNvPr>
          <p:cNvSpPr txBox="1"/>
          <p:nvPr/>
        </p:nvSpPr>
        <p:spPr>
          <a:xfrm>
            <a:off x="161636" y="77914"/>
            <a:ext cx="3293093"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1" dirty="0">
                <a:solidFill>
                  <a:srgbClr val="D5596F"/>
                </a:solidFill>
                <a:latin typeface="Meiryo UI" panose="020B0604030504040204" pitchFamily="50" charset="-128"/>
                <a:ea typeface="Meiryo UI" panose="020B0604030504040204" pitchFamily="50" charset="-128"/>
              </a:rPr>
              <a:t>１</a:t>
            </a:r>
            <a:r>
              <a:rPr kumimoji="1" lang="en-US" altLang="ja-JP" sz="1400" b="1" i="0" u="none" strike="noStrike" kern="1200" cap="none" spc="0" normalizeH="0" baseline="0" noProof="0" dirty="0">
                <a:ln>
                  <a:noFill/>
                </a:ln>
                <a:solidFill>
                  <a:srgbClr val="D5596F"/>
                </a:solidFill>
                <a:effectLst/>
                <a:uLnTx/>
                <a:uFillTx/>
                <a:latin typeface="Meiryo UI" panose="020B0604030504040204" pitchFamily="50" charset="-128"/>
                <a:ea typeface="Meiryo UI" panose="020B0604030504040204" pitchFamily="50" charset="-128"/>
                <a:cs typeface="+mn-cs"/>
              </a:rPr>
              <a:t>.</a:t>
            </a:r>
            <a:r>
              <a:rPr kumimoji="1" lang="ja-JP" altLang="en-US" sz="1400" b="1" i="0" u="none" strike="noStrike" kern="1200" cap="none" spc="0" normalizeH="0" baseline="0" noProof="0" dirty="0">
                <a:ln>
                  <a:noFill/>
                </a:ln>
                <a:solidFill>
                  <a:srgbClr val="D5596F"/>
                </a:solidFill>
                <a:effectLst/>
                <a:uLnTx/>
                <a:uFillTx/>
                <a:latin typeface="Meiryo UI" panose="020B0604030504040204" pitchFamily="50" charset="-128"/>
                <a:ea typeface="Meiryo UI" panose="020B0604030504040204" pitchFamily="50" charset="-128"/>
                <a:cs typeface="+mn-cs"/>
              </a:rPr>
              <a:t>相談員の役割と取り組み方</a:t>
            </a:r>
          </a:p>
        </p:txBody>
      </p:sp>
      <p:cxnSp>
        <p:nvCxnSpPr>
          <p:cNvPr id="24" name="直線コネクタ 23">
            <a:extLst>
              <a:ext uri="{FF2B5EF4-FFF2-40B4-BE49-F238E27FC236}">
                <a16:creationId xmlns:a16="http://schemas.microsoft.com/office/drawing/2014/main" id="{AEB60BA9-89F5-B63D-6D8D-13EB9FA306EB}"/>
              </a:ext>
            </a:extLst>
          </p:cNvPr>
          <p:cNvCxnSpPr>
            <a:cxnSpLocks/>
          </p:cNvCxnSpPr>
          <p:nvPr/>
        </p:nvCxnSpPr>
        <p:spPr>
          <a:xfrm>
            <a:off x="1237464" y="2062377"/>
            <a:ext cx="5131541" cy="0"/>
          </a:xfrm>
          <a:prstGeom prst="line">
            <a:avLst/>
          </a:prstGeom>
          <a:ln w="76200">
            <a:solidFill>
              <a:srgbClr val="FFC000"/>
            </a:solidFill>
          </a:ln>
        </p:spPr>
        <p:style>
          <a:lnRef idx="2">
            <a:schemeClr val="accent1"/>
          </a:lnRef>
          <a:fillRef idx="0">
            <a:schemeClr val="accent1"/>
          </a:fillRef>
          <a:effectRef idx="1">
            <a:schemeClr val="accent1"/>
          </a:effectRef>
          <a:fontRef idx="minor">
            <a:schemeClr val="tx1"/>
          </a:fontRef>
        </p:style>
      </p:cxnSp>
      <p:grpSp>
        <p:nvGrpSpPr>
          <p:cNvPr id="42" name="グループ化 41">
            <a:extLst>
              <a:ext uri="{FF2B5EF4-FFF2-40B4-BE49-F238E27FC236}">
                <a16:creationId xmlns:a16="http://schemas.microsoft.com/office/drawing/2014/main" id="{6629B90F-184F-0BC6-ECB2-4BAC585A68FE}"/>
              </a:ext>
            </a:extLst>
          </p:cNvPr>
          <p:cNvGrpSpPr/>
          <p:nvPr/>
        </p:nvGrpSpPr>
        <p:grpSpPr>
          <a:xfrm>
            <a:off x="444623" y="4351878"/>
            <a:ext cx="7315201" cy="572640"/>
            <a:chOff x="415636" y="2068960"/>
            <a:chExt cx="7315201" cy="572640"/>
          </a:xfrm>
        </p:grpSpPr>
        <p:sp>
          <p:nvSpPr>
            <p:cNvPr id="43" name="正方形/長方形 42">
              <a:extLst>
                <a:ext uri="{FF2B5EF4-FFF2-40B4-BE49-F238E27FC236}">
                  <a16:creationId xmlns:a16="http://schemas.microsoft.com/office/drawing/2014/main" id="{E40E4842-5DD4-2248-2CE2-B2F490FD49E9}"/>
                </a:ext>
              </a:extLst>
            </p:cNvPr>
            <p:cNvSpPr/>
            <p:nvPr/>
          </p:nvSpPr>
          <p:spPr>
            <a:xfrm>
              <a:off x="415636" y="2068960"/>
              <a:ext cx="6594764" cy="57264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ja-JP" altLang="en-US" sz="2400" b="1" dirty="0">
                  <a:solidFill>
                    <a:srgbClr val="D5596F"/>
                  </a:solidFill>
                  <a:latin typeface="Meiryo UI" panose="020B0604030504040204" pitchFamily="50" charset="-128"/>
                  <a:ea typeface="Meiryo UI" panose="020B0604030504040204" pitchFamily="50" charset="-128"/>
                </a:rPr>
                <a:t>　</a:t>
              </a:r>
              <a:r>
                <a:rPr lang="ja-JP" altLang="en-US" sz="3200" b="1" dirty="0">
                  <a:solidFill>
                    <a:srgbClr val="D5596F"/>
                  </a:solidFill>
                  <a:latin typeface="Meiryo UI" panose="020B0604030504040204" pitchFamily="50" charset="-128"/>
                  <a:ea typeface="Meiryo UI" panose="020B0604030504040204" pitchFamily="50" charset="-128"/>
                </a:rPr>
                <a:t>２</a:t>
              </a:r>
              <a:r>
                <a:rPr lang="ja-JP" altLang="en-US" sz="2800" b="1" dirty="0">
                  <a:solidFill>
                    <a:srgbClr val="D5596F"/>
                  </a:solidFill>
                  <a:latin typeface="Meiryo UI" panose="020B0604030504040204" pitchFamily="50" charset="-128"/>
                  <a:ea typeface="Meiryo UI" panose="020B0604030504040204" pitchFamily="50" charset="-128"/>
                </a:rPr>
                <a:t>アフターフォローを心がける</a:t>
              </a:r>
              <a:endParaRPr lang="en-US" altLang="ja-JP" sz="2400" b="1" dirty="0">
                <a:solidFill>
                  <a:srgbClr val="D5596F"/>
                </a:solidFill>
                <a:latin typeface="Meiryo UI" panose="020B0604030504040204" pitchFamily="50" charset="-128"/>
                <a:ea typeface="Meiryo UI" panose="020B0604030504040204" pitchFamily="50" charset="-128"/>
              </a:endParaRPr>
            </a:p>
          </p:txBody>
        </p:sp>
        <p:sp>
          <p:nvSpPr>
            <p:cNvPr id="44" name="正方形/長方形 43">
              <a:extLst>
                <a:ext uri="{FF2B5EF4-FFF2-40B4-BE49-F238E27FC236}">
                  <a16:creationId xmlns:a16="http://schemas.microsoft.com/office/drawing/2014/main" id="{316A873B-1494-13E5-3F0B-9429CA99BA67}"/>
                </a:ext>
              </a:extLst>
            </p:cNvPr>
            <p:cNvSpPr/>
            <p:nvPr/>
          </p:nvSpPr>
          <p:spPr>
            <a:xfrm>
              <a:off x="415636" y="2170545"/>
              <a:ext cx="175491" cy="471055"/>
            </a:xfrm>
            <a:prstGeom prst="rect">
              <a:avLst/>
            </a:prstGeom>
            <a:solidFill>
              <a:srgbClr val="C70852"/>
            </a:solidFill>
            <a:ln>
              <a:solidFill>
                <a:srgbClr val="C7085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5" name="直線コネクタ 44">
              <a:extLst>
                <a:ext uri="{FF2B5EF4-FFF2-40B4-BE49-F238E27FC236}">
                  <a16:creationId xmlns:a16="http://schemas.microsoft.com/office/drawing/2014/main" id="{2D96E6B7-ECDB-7E1A-C6C1-B8646E7F9A88}"/>
                </a:ext>
              </a:extLst>
            </p:cNvPr>
            <p:cNvCxnSpPr>
              <a:cxnSpLocks/>
            </p:cNvCxnSpPr>
            <p:nvPr/>
          </p:nvCxnSpPr>
          <p:spPr>
            <a:xfrm>
              <a:off x="711200" y="2641600"/>
              <a:ext cx="7019637" cy="0"/>
            </a:xfrm>
            <a:prstGeom prst="line">
              <a:avLst/>
            </a:prstGeom>
            <a:ln w="38100">
              <a:solidFill>
                <a:schemeClr val="bg2">
                  <a:lumMod val="75000"/>
                </a:schemeClr>
              </a:solidFill>
            </a:ln>
          </p:spPr>
          <p:style>
            <a:lnRef idx="2">
              <a:schemeClr val="accent1"/>
            </a:lnRef>
            <a:fillRef idx="0">
              <a:schemeClr val="accent1"/>
            </a:fillRef>
            <a:effectRef idx="1">
              <a:schemeClr val="accent1"/>
            </a:effectRef>
            <a:fontRef idx="minor">
              <a:schemeClr val="tx1"/>
            </a:fontRef>
          </p:style>
        </p:cxnSp>
      </p:grpSp>
      <p:cxnSp>
        <p:nvCxnSpPr>
          <p:cNvPr id="10" name="直線コネクタ 9">
            <a:extLst>
              <a:ext uri="{FF2B5EF4-FFF2-40B4-BE49-F238E27FC236}">
                <a16:creationId xmlns:a16="http://schemas.microsoft.com/office/drawing/2014/main" id="{D4DE52C7-6CD7-7EEF-F1FD-2354A59BCE90}"/>
              </a:ext>
            </a:extLst>
          </p:cNvPr>
          <p:cNvCxnSpPr>
            <a:cxnSpLocks/>
          </p:cNvCxnSpPr>
          <p:nvPr/>
        </p:nvCxnSpPr>
        <p:spPr>
          <a:xfrm>
            <a:off x="2972050" y="5756904"/>
            <a:ext cx="4959199" cy="0"/>
          </a:xfrm>
          <a:prstGeom prst="line">
            <a:avLst/>
          </a:prstGeom>
          <a:ln w="76200">
            <a:solidFill>
              <a:srgbClr val="FFC000"/>
            </a:solidFill>
          </a:ln>
        </p:spPr>
        <p:style>
          <a:lnRef idx="2">
            <a:schemeClr val="accent1"/>
          </a:lnRef>
          <a:fillRef idx="0">
            <a:schemeClr val="accent1"/>
          </a:fillRef>
          <a:effectRef idx="1">
            <a:schemeClr val="accent1"/>
          </a:effectRef>
          <a:fontRef idx="minor">
            <a:schemeClr val="tx1"/>
          </a:fontRef>
        </p:style>
      </p:cxnSp>
      <p:pic>
        <p:nvPicPr>
          <p:cNvPr id="12" name="グラフィックス 11" descr="山形の矢印 単色塗りつぶし">
            <a:extLst>
              <a:ext uri="{FF2B5EF4-FFF2-40B4-BE49-F238E27FC236}">
                <a16:creationId xmlns:a16="http://schemas.microsoft.com/office/drawing/2014/main" id="{6E4D6964-7385-6A11-5985-717C7551F3E2}"/>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20114" y="5938423"/>
            <a:ext cx="617350" cy="617350"/>
          </a:xfrm>
          <a:prstGeom prst="rect">
            <a:avLst/>
          </a:prstGeom>
        </p:spPr>
      </p:pic>
      <p:sp>
        <p:nvSpPr>
          <p:cNvPr id="13" name="テキスト ボックス 12">
            <a:extLst>
              <a:ext uri="{FF2B5EF4-FFF2-40B4-BE49-F238E27FC236}">
                <a16:creationId xmlns:a16="http://schemas.microsoft.com/office/drawing/2014/main" id="{AAE9C551-4CFD-25C5-935E-5BBD776D86F1}"/>
              </a:ext>
            </a:extLst>
          </p:cNvPr>
          <p:cNvSpPr txBox="1"/>
          <p:nvPr/>
        </p:nvSpPr>
        <p:spPr>
          <a:xfrm>
            <a:off x="1326829" y="6020227"/>
            <a:ext cx="10126095" cy="461665"/>
          </a:xfrm>
          <a:prstGeom prst="rect">
            <a:avLst/>
          </a:prstGeom>
          <a:noFill/>
        </p:spPr>
        <p:txBody>
          <a:bodyPr wrap="square">
            <a:spAutoFit/>
          </a:bodyPr>
          <a:lstStyle/>
          <a:p>
            <a:pPr lvl="0" algn="just">
              <a:spcAft>
                <a:spcPts val="600"/>
              </a:spcAft>
            </a:pPr>
            <a:r>
              <a:rPr lang="ja-JP" altLang="en-US" sz="2400" kern="100" dirty="0">
                <a:effectLst/>
                <a:latin typeface="メイリオ" panose="020B0604030504040204" pitchFamily="50" charset="-128"/>
                <a:ea typeface="メイリオ" panose="020B0604030504040204" pitchFamily="50" charset="-128"/>
                <a:cs typeface="Times New Roman" panose="02020603050405020304" pitchFamily="18" charset="0"/>
              </a:rPr>
              <a:t>「放置された」と思われないよう、アフターフォローを心がけましょう。</a:t>
            </a:r>
            <a:endParaRPr lang="ja-JP" altLang="ja-JP" sz="24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7" name="スライド番号プレースホルダー 6">
            <a:extLst>
              <a:ext uri="{FF2B5EF4-FFF2-40B4-BE49-F238E27FC236}">
                <a16:creationId xmlns:a16="http://schemas.microsoft.com/office/drawing/2014/main" id="{5F822E92-5056-D131-DBB8-F38E64AA56A7}"/>
              </a:ext>
            </a:extLst>
          </p:cNvPr>
          <p:cNvSpPr>
            <a:spLocks noGrp="1"/>
          </p:cNvSpPr>
          <p:nvPr>
            <p:ph type="sldNum" sz="quarter" idx="12"/>
          </p:nvPr>
        </p:nvSpPr>
        <p:spPr/>
        <p:txBody>
          <a:bodyPr/>
          <a:lstStyle/>
          <a:p>
            <a:fld id="{17A04E83-AE5F-445A-B2D7-EBB1D891384E}" type="slidenum">
              <a:rPr kumimoji="1" lang="ja-JP" altLang="en-US" smtClean="0"/>
              <a:t>14</a:t>
            </a:fld>
            <a:endParaRPr kumimoji="1" lang="ja-JP" altLang="en-US"/>
          </a:p>
        </p:txBody>
      </p:sp>
      <p:pic>
        <p:nvPicPr>
          <p:cNvPr id="3" name="グラフィックス 2" descr="山形の矢印 単色塗りつぶし">
            <a:extLst>
              <a:ext uri="{FF2B5EF4-FFF2-40B4-BE49-F238E27FC236}">
                <a16:creationId xmlns:a16="http://schemas.microsoft.com/office/drawing/2014/main" id="{3D03654A-92CA-3014-C510-755C2A3DE3CA}"/>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20114" y="3377515"/>
            <a:ext cx="617350" cy="617350"/>
          </a:xfrm>
          <a:prstGeom prst="rect">
            <a:avLst/>
          </a:prstGeom>
        </p:spPr>
      </p:pic>
      <p:sp>
        <p:nvSpPr>
          <p:cNvPr id="8" name="テキスト ボックス 7">
            <a:extLst>
              <a:ext uri="{FF2B5EF4-FFF2-40B4-BE49-F238E27FC236}">
                <a16:creationId xmlns:a16="http://schemas.microsoft.com/office/drawing/2014/main" id="{F47A872B-98BB-2BEF-1C64-534EB5775ED5}"/>
              </a:ext>
            </a:extLst>
          </p:cNvPr>
          <p:cNvSpPr txBox="1"/>
          <p:nvPr/>
        </p:nvSpPr>
        <p:spPr>
          <a:xfrm>
            <a:off x="1237464" y="3377515"/>
            <a:ext cx="10247277" cy="907941"/>
          </a:xfrm>
          <a:prstGeom prst="rect">
            <a:avLst/>
          </a:prstGeom>
          <a:noFill/>
        </p:spPr>
        <p:txBody>
          <a:bodyPr wrap="square">
            <a:spAutoFit/>
          </a:bodyPr>
          <a:lstStyle/>
          <a:p>
            <a:pPr lvl="0" algn="just">
              <a:spcAft>
                <a:spcPts val="600"/>
              </a:spcAft>
            </a:pPr>
            <a:r>
              <a:rPr lang="ja-JP" altLang="en-US" sz="2400" kern="100" dirty="0">
                <a:effectLst/>
                <a:latin typeface="メイリオ" panose="020B0604030504040204" pitchFamily="50" charset="-128"/>
                <a:ea typeface="メイリオ" panose="020B0604030504040204" pitchFamily="50" charset="-128"/>
                <a:cs typeface="Times New Roman" panose="02020603050405020304" pitchFamily="18" charset="0"/>
              </a:rPr>
              <a:t>「聴いてほしい、一緒に考えてほしい、助言がほしいだけ」</a:t>
            </a:r>
            <a:endParaRPr lang="en-US" altLang="ja-JP" sz="2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lvl="0" algn="just">
              <a:spcAft>
                <a:spcPts val="600"/>
              </a:spcAft>
            </a:pPr>
            <a:r>
              <a:rPr lang="ja-JP" altLang="en-US" sz="2400" kern="100" dirty="0">
                <a:latin typeface="メイリオ" panose="020B0604030504040204" pitchFamily="50" charset="-128"/>
                <a:ea typeface="メイリオ" panose="020B0604030504040204" pitchFamily="50" charset="-128"/>
                <a:cs typeface="Times New Roman" panose="02020603050405020304" pitchFamily="18" charset="0"/>
              </a:rPr>
              <a:t>　　　　　　　　　　　　</a:t>
            </a:r>
            <a:r>
              <a:rPr lang="ja-JP" altLang="en-US" sz="2400" kern="100" dirty="0">
                <a:effectLst/>
                <a:latin typeface="メイリオ" panose="020B0604030504040204" pitchFamily="50" charset="-128"/>
                <a:ea typeface="メイリオ" panose="020B0604030504040204" pitchFamily="50" charset="-128"/>
                <a:cs typeface="Times New Roman" panose="02020603050405020304" pitchFamily="18" charset="0"/>
              </a:rPr>
              <a:t>という相談者もいます。それでもよいのです。　</a:t>
            </a:r>
          </a:p>
        </p:txBody>
      </p:sp>
      <p:sp>
        <p:nvSpPr>
          <p:cNvPr id="32" name="テキスト ボックス 31">
            <a:extLst>
              <a:ext uri="{FF2B5EF4-FFF2-40B4-BE49-F238E27FC236}">
                <a16:creationId xmlns:a16="http://schemas.microsoft.com/office/drawing/2014/main" id="{474B66C9-B7A2-69D8-9BC0-90E441F012F2}"/>
              </a:ext>
            </a:extLst>
          </p:cNvPr>
          <p:cNvSpPr txBox="1"/>
          <p:nvPr/>
        </p:nvSpPr>
        <p:spPr>
          <a:xfrm>
            <a:off x="740186" y="1790072"/>
            <a:ext cx="11257638" cy="1569660"/>
          </a:xfrm>
          <a:prstGeom prst="rect">
            <a:avLst/>
          </a:prstGeom>
          <a:noFill/>
        </p:spPr>
        <p:txBody>
          <a:bodyPr wrap="square">
            <a:spAutoFit/>
          </a:bodyPr>
          <a:lstStyle/>
          <a:p>
            <a:pPr marL="342900" indent="-342900">
              <a:buFont typeface="Wingdings" panose="05000000000000000000" pitchFamily="2" charset="2"/>
              <a:buChar char="l"/>
            </a:pPr>
            <a:r>
              <a:rPr lang="ja-JP" altLang="ja-JP" sz="2400" b="1" kern="100" dirty="0">
                <a:effectLst/>
                <a:latin typeface="メイリオ" panose="020B0604030504040204" pitchFamily="50" charset="-128"/>
                <a:ea typeface="メイリオ" panose="020B0604030504040204" pitchFamily="50" charset="-128"/>
                <a:cs typeface="Times New Roman" panose="02020603050405020304" pitchFamily="18" charset="0"/>
              </a:rPr>
              <a:t>「相談者がどうしたいか」が一番大事</a:t>
            </a:r>
            <a:r>
              <a:rPr lang="ja-JP" altLang="ja-JP" sz="2400" kern="100" dirty="0">
                <a:effectLst/>
                <a:latin typeface="メイリオ" panose="020B0604030504040204" pitchFamily="50" charset="-128"/>
                <a:ea typeface="メイリオ" panose="020B0604030504040204" pitchFamily="50" charset="-128"/>
                <a:cs typeface="Times New Roman" panose="02020603050405020304" pitchFamily="18" charset="0"/>
              </a:rPr>
              <a:t>である</a:t>
            </a:r>
            <a:r>
              <a:rPr lang="ja-JP" altLang="en-US" sz="2400" kern="100" dirty="0">
                <a:effectLst/>
                <a:latin typeface="メイリオ" panose="020B0604030504040204" pitchFamily="50" charset="-128"/>
                <a:ea typeface="メイリオ" panose="020B0604030504040204" pitchFamily="50" charset="-128"/>
                <a:cs typeface="Times New Roman" panose="02020603050405020304" pitchFamily="18" charset="0"/>
              </a:rPr>
              <a:t>ことを忘れてはいけない。</a:t>
            </a:r>
            <a:endParaRPr lang="en-US" altLang="ja-JP" sz="2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342900" indent="-342900">
              <a:buFont typeface="Wingdings" panose="05000000000000000000" pitchFamily="2" charset="2"/>
              <a:buChar char="l"/>
            </a:pPr>
            <a:r>
              <a:rPr lang="ja-JP" altLang="en-US" sz="2400" kern="100" dirty="0">
                <a:latin typeface="メイリオ" panose="020B0604030504040204" pitchFamily="50" charset="-128"/>
                <a:ea typeface="メイリオ" panose="020B0604030504040204" pitchFamily="50" charset="-128"/>
                <a:cs typeface="Times New Roman" panose="02020603050405020304" pitchFamily="18" charset="0"/>
              </a:rPr>
              <a:t>絶対に知られたくないと思う相談者もいる。その場合であっても相談者の意思</a:t>
            </a:r>
            <a:r>
              <a:rPr lang="en-US" altLang="ja-JP" sz="2400" kern="100" dirty="0">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2400" kern="100" dirty="0">
                <a:latin typeface="メイリオ" panose="020B0604030504040204" pitchFamily="50" charset="-128"/>
                <a:ea typeface="メイリオ" panose="020B0604030504040204" pitchFamily="50" charset="-128"/>
                <a:cs typeface="Times New Roman" panose="02020603050405020304" pitchFamily="18" charset="0"/>
              </a:rPr>
              <a:t>気持ち</a:t>
            </a:r>
            <a:r>
              <a:rPr lang="en-US" altLang="ja-JP" sz="2400" kern="100" dirty="0">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2400" kern="100" dirty="0">
                <a:latin typeface="メイリオ" panose="020B0604030504040204" pitchFamily="50" charset="-128"/>
                <a:ea typeface="メイリオ" panose="020B0604030504040204" pitchFamily="50" charset="-128"/>
                <a:cs typeface="Times New Roman" panose="02020603050405020304" pitchFamily="18" charset="0"/>
              </a:rPr>
              <a:t>を尊重する。</a:t>
            </a:r>
            <a:endParaRPr lang="en-US" altLang="ja-JP" sz="2400" kern="100" dirty="0">
              <a:latin typeface="メイリオ" panose="020B0604030504040204" pitchFamily="50" charset="-128"/>
              <a:ea typeface="メイリオ" panose="020B0604030504040204" pitchFamily="50" charset="-128"/>
              <a:cs typeface="Times New Roman" panose="02020603050405020304" pitchFamily="18" charset="0"/>
            </a:endParaRPr>
          </a:p>
          <a:p>
            <a:pPr marL="342900" indent="-342900">
              <a:buFont typeface="Wingdings" panose="05000000000000000000" pitchFamily="2" charset="2"/>
              <a:buChar char="l"/>
            </a:pPr>
            <a:r>
              <a:rPr lang="ja-JP" altLang="en-US" sz="2400" kern="100" dirty="0">
                <a:latin typeface="メイリオ" panose="020B0604030504040204" pitchFamily="50" charset="-128"/>
                <a:ea typeface="メイリオ" panose="020B0604030504040204" pitchFamily="50" charset="-128"/>
                <a:cs typeface="Times New Roman" panose="02020603050405020304" pitchFamily="18" charset="0"/>
              </a:rPr>
              <a:t>次のステップに進む際にはフォローすることも伝える。</a:t>
            </a:r>
            <a:endParaRPr lang="en-US" altLang="ja-JP" sz="2400" kern="100" dirty="0">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41" name="テキスト ボックス 40">
            <a:extLst>
              <a:ext uri="{FF2B5EF4-FFF2-40B4-BE49-F238E27FC236}">
                <a16:creationId xmlns:a16="http://schemas.microsoft.com/office/drawing/2014/main" id="{285E6287-D120-941A-7C95-3D8E680143CB}"/>
              </a:ext>
            </a:extLst>
          </p:cNvPr>
          <p:cNvSpPr txBox="1"/>
          <p:nvPr/>
        </p:nvSpPr>
        <p:spPr>
          <a:xfrm>
            <a:off x="740186" y="5124589"/>
            <a:ext cx="11027282" cy="830997"/>
          </a:xfrm>
          <a:prstGeom prst="rect">
            <a:avLst/>
          </a:prstGeom>
          <a:noFill/>
        </p:spPr>
        <p:txBody>
          <a:bodyPr wrap="square">
            <a:spAutoFit/>
          </a:bodyPr>
          <a:lstStyle/>
          <a:p>
            <a:pPr marL="342900" indent="-342900" algn="just">
              <a:buFont typeface="Wingdings" panose="05000000000000000000" pitchFamily="2" charset="2"/>
              <a:buChar char="l"/>
            </a:pPr>
            <a:r>
              <a:rPr lang="ja-JP" altLang="en-US" sz="2400" kern="100" dirty="0">
                <a:latin typeface="メイリオ" panose="020B0604030504040204" pitchFamily="50" charset="-128"/>
                <a:ea typeface="メイリオ" panose="020B0604030504040204" pitchFamily="50" charset="-128"/>
                <a:cs typeface="Times New Roman" panose="02020603050405020304" pitchFamily="18" charset="0"/>
              </a:rPr>
              <a:t>相談者が望まないことによって事案を進められないこともあるが、その場合であっても、</a:t>
            </a:r>
            <a:r>
              <a:rPr lang="ja-JP" altLang="en-US" sz="2400" b="1" kern="100" dirty="0">
                <a:latin typeface="メイリオ" panose="020B0604030504040204" pitchFamily="50" charset="-128"/>
                <a:ea typeface="メイリオ" panose="020B0604030504040204" pitchFamily="50" charset="-128"/>
                <a:cs typeface="Times New Roman" panose="02020603050405020304" pitchFamily="18" charset="0"/>
              </a:rPr>
              <a:t>様子に気を配り、相談者と情報共有</a:t>
            </a:r>
            <a:r>
              <a:rPr lang="ja-JP" altLang="en-US" sz="2400" kern="100" dirty="0">
                <a:latin typeface="メイリオ" panose="020B0604030504040204" pitchFamily="50" charset="-128"/>
                <a:ea typeface="メイリオ" panose="020B0604030504040204" pitchFamily="50" charset="-128"/>
                <a:cs typeface="Times New Roman" panose="02020603050405020304" pitchFamily="18" charset="0"/>
              </a:rPr>
              <a:t>を心がける。</a:t>
            </a:r>
            <a:endParaRPr lang="en-US" altLang="ja-JP" sz="2400" kern="100" dirty="0">
              <a:latin typeface="メイリオ" panose="020B0604030504040204" pitchFamily="50" charset="-128"/>
              <a:ea typeface="メイリオ"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13412856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DEEB231-5460-0205-84C2-75C8C0A7608A}"/>
              </a:ext>
            </a:extLst>
          </p:cNvPr>
          <p:cNvSpPr>
            <a:spLocks noGrp="1"/>
          </p:cNvSpPr>
          <p:nvPr>
            <p:ph type="sldNum" sz="quarter" idx="12"/>
          </p:nvPr>
        </p:nvSpPr>
        <p:spPr/>
        <p:txBody>
          <a:bodyPr/>
          <a:lstStyle/>
          <a:p>
            <a:fld id="{17A04E83-AE5F-445A-B2D7-EBB1D891384E}" type="slidenum">
              <a:rPr kumimoji="1" lang="ja-JP" altLang="en-US" smtClean="0"/>
              <a:t>15</a:t>
            </a:fld>
            <a:endParaRPr kumimoji="1" lang="ja-JP" altLang="en-US" dirty="0"/>
          </a:p>
        </p:txBody>
      </p:sp>
      <p:sp>
        <p:nvSpPr>
          <p:cNvPr id="4" name="テキスト ボックス 3">
            <a:extLst>
              <a:ext uri="{FF2B5EF4-FFF2-40B4-BE49-F238E27FC236}">
                <a16:creationId xmlns:a16="http://schemas.microsoft.com/office/drawing/2014/main" id="{67DFE6F7-7A33-5238-BF4E-3712E7A16512}"/>
              </a:ext>
            </a:extLst>
          </p:cNvPr>
          <p:cNvSpPr txBox="1"/>
          <p:nvPr/>
        </p:nvSpPr>
        <p:spPr>
          <a:xfrm>
            <a:off x="1962165" y="2732813"/>
            <a:ext cx="9961979"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5400" b="1" i="0" u="none" strike="noStrike" kern="1200" cap="none" spc="0" normalizeH="0" baseline="0" noProof="0" dirty="0">
                <a:ln>
                  <a:noFill/>
                </a:ln>
                <a:solidFill>
                  <a:srgbClr val="D5596F"/>
                </a:solidFill>
                <a:effectLst/>
                <a:uLnTx/>
                <a:uFillTx/>
                <a:latin typeface="メイリオ" panose="020B0604030504040204" pitchFamily="50" charset="-128"/>
                <a:ea typeface="メイリオ" panose="020B0604030504040204" pitchFamily="50" charset="-128"/>
                <a:cs typeface="+mn-cs"/>
              </a:rPr>
              <a:t>２</a:t>
            </a:r>
            <a:r>
              <a:rPr kumimoji="1" lang="en-US" altLang="ja-JP" sz="5400" b="1" i="0" u="none" strike="noStrike" kern="1200" cap="none" spc="0" normalizeH="0" baseline="0" noProof="0" dirty="0">
                <a:ln>
                  <a:noFill/>
                </a:ln>
                <a:solidFill>
                  <a:srgbClr val="D5596F"/>
                </a:solidFill>
                <a:effectLst/>
                <a:uLnTx/>
                <a:uFillTx/>
                <a:latin typeface="メイリオ" panose="020B0604030504040204" pitchFamily="50" charset="-128"/>
                <a:ea typeface="メイリオ" panose="020B0604030504040204" pitchFamily="50" charset="-128"/>
                <a:cs typeface="+mn-cs"/>
              </a:rPr>
              <a:t>.</a:t>
            </a:r>
            <a:r>
              <a:rPr kumimoji="1" lang="ja-JP" altLang="en-US" sz="5400" b="1" i="0" u="none" strike="noStrike" kern="1200" cap="none" spc="0" normalizeH="0" baseline="0" noProof="0" dirty="0">
                <a:ln>
                  <a:noFill/>
                </a:ln>
                <a:solidFill>
                  <a:srgbClr val="D5596F"/>
                </a:solidFill>
                <a:effectLst/>
                <a:uLnTx/>
                <a:uFillTx/>
                <a:latin typeface="メイリオ" panose="020B0604030504040204" pitchFamily="50" charset="-128"/>
                <a:ea typeface="メイリオ" panose="020B0604030504040204" pitchFamily="50" charset="-128"/>
                <a:cs typeface="+mn-cs"/>
              </a:rPr>
              <a:t>その他気を付けるべきこと</a:t>
            </a:r>
          </a:p>
        </p:txBody>
      </p:sp>
    </p:spTree>
    <p:extLst>
      <p:ext uri="{BB962C8B-B14F-4D97-AF65-F5344CB8AC3E}">
        <p14:creationId xmlns:p14="http://schemas.microsoft.com/office/powerpoint/2010/main" val="24949586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a:extLst>
            <a:ext uri="{FF2B5EF4-FFF2-40B4-BE49-F238E27FC236}">
              <a16:creationId xmlns:a16="http://schemas.microsoft.com/office/drawing/2014/main" id="{735F338F-EB29-7662-7373-1EDC2D87FAF6}"/>
            </a:ext>
          </a:extLst>
        </p:cNvPr>
        <p:cNvGrpSpPr/>
        <p:nvPr/>
      </p:nvGrpSpPr>
      <p:grpSpPr>
        <a:xfrm>
          <a:off x="0" y="0"/>
          <a:ext cx="0" cy="0"/>
          <a:chOff x="0" y="0"/>
          <a:chExt cx="0" cy="0"/>
        </a:xfrm>
      </p:grpSpPr>
      <p:sp>
        <p:nvSpPr>
          <p:cNvPr id="27" name="テキスト ボックス 26">
            <a:extLst>
              <a:ext uri="{FF2B5EF4-FFF2-40B4-BE49-F238E27FC236}">
                <a16:creationId xmlns:a16="http://schemas.microsoft.com/office/drawing/2014/main" id="{012B08E5-E0E5-D6B6-4EAF-76E90F3E8EF4}"/>
              </a:ext>
            </a:extLst>
          </p:cNvPr>
          <p:cNvSpPr txBox="1"/>
          <p:nvPr/>
        </p:nvSpPr>
        <p:spPr>
          <a:xfrm>
            <a:off x="110836" y="306609"/>
            <a:ext cx="8344906" cy="646331"/>
          </a:xfrm>
          <a:prstGeom prst="rect">
            <a:avLst/>
          </a:prstGeom>
          <a:noFill/>
        </p:spPr>
        <p:txBody>
          <a:bodyPr wrap="square" rtlCol="0">
            <a:spAutoFit/>
          </a:bodyPr>
          <a:lstStyle/>
          <a:p>
            <a:r>
              <a:rPr kumimoji="1" lang="ja-JP" altLang="en-US" sz="3600" b="1" dirty="0">
                <a:latin typeface="Meiryo UI" panose="020B0604030504040204" pitchFamily="50" charset="-128"/>
                <a:ea typeface="Meiryo UI" panose="020B0604030504040204" pitchFamily="50" charset="-128"/>
              </a:rPr>
              <a:t>相談窓口としての適切な環境とは</a:t>
            </a:r>
          </a:p>
        </p:txBody>
      </p:sp>
      <p:grpSp>
        <p:nvGrpSpPr>
          <p:cNvPr id="21" name="グループ化 20">
            <a:extLst>
              <a:ext uri="{FF2B5EF4-FFF2-40B4-BE49-F238E27FC236}">
                <a16:creationId xmlns:a16="http://schemas.microsoft.com/office/drawing/2014/main" id="{240C981E-D832-578A-3BED-E732F076137B}"/>
              </a:ext>
            </a:extLst>
          </p:cNvPr>
          <p:cNvGrpSpPr/>
          <p:nvPr/>
        </p:nvGrpSpPr>
        <p:grpSpPr>
          <a:xfrm>
            <a:off x="398651" y="1092287"/>
            <a:ext cx="7315202" cy="572640"/>
            <a:chOff x="415635" y="2068960"/>
            <a:chExt cx="7315202" cy="572640"/>
          </a:xfrm>
        </p:grpSpPr>
        <p:sp>
          <p:nvSpPr>
            <p:cNvPr id="22" name="正方形/長方形 21">
              <a:extLst>
                <a:ext uri="{FF2B5EF4-FFF2-40B4-BE49-F238E27FC236}">
                  <a16:creationId xmlns:a16="http://schemas.microsoft.com/office/drawing/2014/main" id="{56920FD3-B15D-E1EB-89A7-B88E09B018AD}"/>
                </a:ext>
              </a:extLst>
            </p:cNvPr>
            <p:cNvSpPr/>
            <p:nvPr/>
          </p:nvSpPr>
          <p:spPr>
            <a:xfrm>
              <a:off x="415635" y="2068960"/>
              <a:ext cx="7019637" cy="57264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ja-JP" altLang="en-US" sz="2400" b="1" dirty="0">
                  <a:solidFill>
                    <a:srgbClr val="D5596F"/>
                  </a:solidFill>
                  <a:latin typeface="Meiryo UI" panose="020B0604030504040204" pitchFamily="50" charset="-128"/>
                  <a:ea typeface="Meiryo UI" panose="020B0604030504040204" pitchFamily="50" charset="-128"/>
                </a:rPr>
                <a:t>　</a:t>
              </a:r>
              <a:r>
                <a:rPr lang="ja-JP" altLang="en-US" sz="3200" b="1" dirty="0">
                  <a:solidFill>
                    <a:srgbClr val="D5596F"/>
                  </a:solidFill>
                  <a:latin typeface="Meiryo UI" panose="020B0604030504040204" pitchFamily="50" charset="-128"/>
                  <a:ea typeface="Meiryo UI" panose="020B0604030504040204" pitchFamily="50" charset="-128"/>
                </a:rPr>
                <a:t>１</a:t>
              </a:r>
              <a:r>
                <a:rPr lang="ja-JP" altLang="en-US" sz="2800" b="1" dirty="0">
                  <a:solidFill>
                    <a:srgbClr val="D5596F"/>
                  </a:solidFill>
                  <a:latin typeface="Meiryo UI" panose="020B0604030504040204" pitchFamily="50" charset="-128"/>
                  <a:ea typeface="Meiryo UI" panose="020B0604030504040204" pitchFamily="50" charset="-128"/>
                </a:rPr>
                <a:t>相談者への配慮</a:t>
              </a:r>
              <a:endParaRPr lang="en-US" altLang="ja-JP" sz="2400" b="1" dirty="0">
                <a:solidFill>
                  <a:srgbClr val="D5596F"/>
                </a:solidFill>
                <a:latin typeface="Meiryo UI" panose="020B0604030504040204" pitchFamily="50" charset="-128"/>
                <a:ea typeface="Meiryo UI" panose="020B0604030504040204" pitchFamily="50" charset="-128"/>
              </a:endParaRPr>
            </a:p>
          </p:txBody>
        </p:sp>
        <p:sp>
          <p:nvSpPr>
            <p:cNvPr id="23" name="正方形/長方形 22">
              <a:extLst>
                <a:ext uri="{FF2B5EF4-FFF2-40B4-BE49-F238E27FC236}">
                  <a16:creationId xmlns:a16="http://schemas.microsoft.com/office/drawing/2014/main" id="{B7758739-F0E9-F5D5-0305-07D186715B36}"/>
                </a:ext>
              </a:extLst>
            </p:cNvPr>
            <p:cNvSpPr/>
            <p:nvPr/>
          </p:nvSpPr>
          <p:spPr>
            <a:xfrm>
              <a:off x="415636" y="2170545"/>
              <a:ext cx="175491" cy="471055"/>
            </a:xfrm>
            <a:prstGeom prst="rect">
              <a:avLst/>
            </a:prstGeom>
            <a:solidFill>
              <a:srgbClr val="C70852"/>
            </a:solidFill>
            <a:ln>
              <a:solidFill>
                <a:srgbClr val="C7085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cxnSp>
          <p:nvCxnSpPr>
            <p:cNvPr id="24" name="直線コネクタ 23">
              <a:extLst>
                <a:ext uri="{FF2B5EF4-FFF2-40B4-BE49-F238E27FC236}">
                  <a16:creationId xmlns:a16="http://schemas.microsoft.com/office/drawing/2014/main" id="{A13B427D-B518-9D17-7308-B0E7196DAEF4}"/>
                </a:ext>
              </a:extLst>
            </p:cNvPr>
            <p:cNvCxnSpPr>
              <a:cxnSpLocks/>
            </p:cNvCxnSpPr>
            <p:nvPr/>
          </p:nvCxnSpPr>
          <p:spPr>
            <a:xfrm>
              <a:off x="711200" y="2641600"/>
              <a:ext cx="7019637" cy="0"/>
            </a:xfrm>
            <a:prstGeom prst="line">
              <a:avLst/>
            </a:prstGeom>
            <a:ln w="38100">
              <a:solidFill>
                <a:schemeClr val="bg2">
                  <a:lumMod val="75000"/>
                </a:schemeClr>
              </a:solidFill>
            </a:ln>
          </p:spPr>
          <p:style>
            <a:lnRef idx="2">
              <a:schemeClr val="accent1"/>
            </a:lnRef>
            <a:fillRef idx="0">
              <a:schemeClr val="accent1"/>
            </a:fillRef>
            <a:effectRef idx="1">
              <a:schemeClr val="accent1"/>
            </a:effectRef>
            <a:fontRef idx="minor">
              <a:schemeClr val="tx1"/>
            </a:fontRef>
          </p:style>
        </p:cxnSp>
      </p:grpSp>
      <p:sp>
        <p:nvSpPr>
          <p:cNvPr id="29" name="テキスト ボックス 28">
            <a:extLst>
              <a:ext uri="{FF2B5EF4-FFF2-40B4-BE49-F238E27FC236}">
                <a16:creationId xmlns:a16="http://schemas.microsoft.com/office/drawing/2014/main" id="{F5150924-B5FA-CF45-7CAE-ADCD601C4929}"/>
              </a:ext>
            </a:extLst>
          </p:cNvPr>
          <p:cNvSpPr txBox="1"/>
          <p:nvPr/>
        </p:nvSpPr>
        <p:spPr>
          <a:xfrm>
            <a:off x="161636" y="77914"/>
            <a:ext cx="3293093" cy="307777"/>
          </a:xfrm>
          <a:prstGeom prst="rect">
            <a:avLst/>
          </a:prstGeom>
          <a:noFill/>
        </p:spPr>
        <p:txBody>
          <a:bodyPr wrap="square" rtlCol="0">
            <a:spAutoFit/>
          </a:bodyPr>
          <a:lstStyle/>
          <a:p>
            <a:r>
              <a:rPr kumimoji="1" lang="ja-JP" altLang="en-US" sz="1400" b="1" dirty="0">
                <a:solidFill>
                  <a:srgbClr val="D5596F"/>
                </a:solidFill>
                <a:latin typeface="Meiryo UI" panose="020B0604030504040204" pitchFamily="50" charset="-128"/>
                <a:ea typeface="Meiryo UI" panose="020B0604030504040204" pitchFamily="50" charset="-128"/>
              </a:rPr>
              <a:t>２</a:t>
            </a:r>
            <a:r>
              <a:rPr kumimoji="1" lang="en-US" altLang="ja-JP" sz="1400" b="1" dirty="0">
                <a:solidFill>
                  <a:srgbClr val="D5596F"/>
                </a:solidFill>
                <a:latin typeface="Meiryo UI" panose="020B0604030504040204" pitchFamily="50" charset="-128"/>
                <a:ea typeface="Meiryo UI" panose="020B0604030504040204" pitchFamily="50" charset="-128"/>
              </a:rPr>
              <a:t>.</a:t>
            </a:r>
            <a:r>
              <a:rPr kumimoji="1" lang="ja-JP" altLang="en-US" sz="1400" b="1" dirty="0">
                <a:solidFill>
                  <a:srgbClr val="D5596F"/>
                </a:solidFill>
                <a:latin typeface="Meiryo UI" panose="020B0604030504040204" pitchFamily="50" charset="-128"/>
                <a:ea typeface="Meiryo UI" panose="020B0604030504040204" pitchFamily="50" charset="-128"/>
              </a:rPr>
              <a:t>その他気を付けるべきこと</a:t>
            </a:r>
          </a:p>
        </p:txBody>
      </p:sp>
      <p:sp>
        <p:nvSpPr>
          <p:cNvPr id="33" name="テキスト ボックス 32">
            <a:extLst>
              <a:ext uri="{FF2B5EF4-FFF2-40B4-BE49-F238E27FC236}">
                <a16:creationId xmlns:a16="http://schemas.microsoft.com/office/drawing/2014/main" id="{8F1292E8-944E-55EB-08DA-12F7ED374BE0}"/>
              </a:ext>
            </a:extLst>
          </p:cNvPr>
          <p:cNvSpPr txBox="1"/>
          <p:nvPr/>
        </p:nvSpPr>
        <p:spPr>
          <a:xfrm>
            <a:off x="3081827" y="3951680"/>
            <a:ext cx="8726421" cy="2135200"/>
          </a:xfrm>
          <a:prstGeom prst="rect">
            <a:avLst/>
          </a:prstGeom>
          <a:noFill/>
        </p:spPr>
        <p:txBody>
          <a:bodyPr wrap="square">
            <a:spAutoFit/>
          </a:bodyPr>
          <a:lstStyle/>
          <a:p>
            <a:pPr marL="285750" indent="-285750">
              <a:lnSpc>
                <a:spcPct val="150000"/>
              </a:lnSpc>
              <a:buClr>
                <a:srgbClr val="0487BA"/>
              </a:buClr>
              <a:buFont typeface="メイリオ" panose="020B0604030504040204" pitchFamily="50" charset="-128"/>
              <a:buChar char="╺"/>
            </a:pPr>
            <a:r>
              <a:rPr lang="ja-JP" altLang="en-US" dirty="0">
                <a:latin typeface="メイリオ" panose="020B0604030504040204" pitchFamily="50" charset="-128"/>
                <a:ea typeface="メイリオ" panose="020B0604030504040204" pitchFamily="50" charset="-128"/>
              </a:rPr>
              <a:t>相談者と同じ性別など、相談者が相談しやすい属性の相談員が対応する</a:t>
            </a:r>
          </a:p>
          <a:p>
            <a:pPr marL="285750" indent="-285750">
              <a:lnSpc>
                <a:spcPct val="150000"/>
              </a:lnSpc>
              <a:buClr>
                <a:srgbClr val="0487BA"/>
              </a:buClr>
              <a:buFont typeface="メイリオ" panose="020B0604030504040204" pitchFamily="50" charset="-128"/>
              <a:buChar char="╺"/>
            </a:pPr>
            <a:r>
              <a:rPr lang="ja-JP" altLang="en-US" dirty="0">
                <a:latin typeface="メイリオ" panose="020B0604030504040204" pitchFamily="50" charset="-128"/>
                <a:ea typeface="メイリオ" panose="020B0604030504040204" pitchFamily="50" charset="-128"/>
              </a:rPr>
              <a:t>相談者と同じ学部等の相談員</a:t>
            </a:r>
            <a:r>
              <a:rPr lang="en-US" altLang="ja-JP" dirty="0">
                <a:latin typeface="メイリオ" panose="020B0604030504040204" pitchFamily="50" charset="-128"/>
                <a:ea typeface="メイリオ" panose="020B0604030504040204" pitchFamily="50" charset="-128"/>
              </a:rPr>
              <a:t>/</a:t>
            </a:r>
            <a:r>
              <a:rPr lang="ja-JP" altLang="en-US" dirty="0">
                <a:latin typeface="メイリオ" panose="020B0604030504040204" pitchFamily="50" charset="-128"/>
                <a:ea typeface="メイリオ" panose="020B0604030504040204" pitchFamily="50" charset="-128"/>
              </a:rPr>
              <a:t>違う学部の相談員のどちらでも対応可とする</a:t>
            </a:r>
            <a:endParaRPr lang="en-US" altLang="ja-JP" dirty="0">
              <a:latin typeface="メイリオ" panose="020B0604030504040204" pitchFamily="50" charset="-128"/>
              <a:ea typeface="メイリオ" panose="020B0604030504040204" pitchFamily="50" charset="-128"/>
            </a:endParaRPr>
          </a:p>
          <a:p>
            <a:pPr marL="285750" indent="-285750">
              <a:lnSpc>
                <a:spcPct val="150000"/>
              </a:lnSpc>
              <a:buClr>
                <a:srgbClr val="0487BA"/>
              </a:buClr>
              <a:buFont typeface="メイリオ" panose="020B0604030504040204" pitchFamily="50" charset="-128"/>
              <a:buChar char="╺"/>
            </a:pPr>
            <a:r>
              <a:rPr lang="ja-JP" altLang="en-US" dirty="0">
                <a:latin typeface="メイリオ" panose="020B0604030504040204" pitchFamily="50" charset="-128"/>
                <a:ea typeface="メイリオ" panose="020B0604030504040204" pitchFamily="50" charset="-128"/>
              </a:rPr>
              <a:t>多言語で相談を受ける必要があれば対応する</a:t>
            </a:r>
          </a:p>
          <a:p>
            <a:pPr marL="285750" indent="-285750">
              <a:lnSpc>
                <a:spcPct val="150000"/>
              </a:lnSpc>
              <a:buClr>
                <a:srgbClr val="0487BA"/>
              </a:buClr>
              <a:buFont typeface="メイリオ" panose="020B0604030504040204" pitchFamily="50" charset="-128"/>
              <a:buChar char="╺"/>
            </a:pPr>
            <a:r>
              <a:rPr lang="ja-JP" altLang="en-US" dirty="0">
                <a:latin typeface="メイリオ" panose="020B0604030504040204" pitchFamily="50" charset="-128"/>
                <a:ea typeface="メイリオ" panose="020B0604030504040204" pitchFamily="50" charset="-128"/>
              </a:rPr>
              <a:t>障がいがある人に配慮した相談方法（例：筆談や手話）等で対応する</a:t>
            </a:r>
          </a:p>
          <a:p>
            <a:pPr>
              <a:lnSpc>
                <a:spcPct val="150000"/>
              </a:lnSpc>
              <a:buClr>
                <a:srgbClr val="0487BA"/>
              </a:buClr>
            </a:pPr>
            <a:r>
              <a:rPr lang="ja-JP" altLang="en-US" dirty="0">
                <a:latin typeface="メイリオ" panose="020B0604030504040204" pitchFamily="50" charset="-128"/>
                <a:ea typeface="メイリオ" panose="020B0604030504040204" pitchFamily="50" charset="-128"/>
              </a:rPr>
              <a:t>　　　　　　　　　　　　　　　　　　　　　　　　　　　　　　　　　　など</a:t>
            </a:r>
          </a:p>
        </p:txBody>
      </p:sp>
      <p:sp>
        <p:nvSpPr>
          <p:cNvPr id="34" name="楕円 33">
            <a:extLst>
              <a:ext uri="{FF2B5EF4-FFF2-40B4-BE49-F238E27FC236}">
                <a16:creationId xmlns:a16="http://schemas.microsoft.com/office/drawing/2014/main" id="{78A28296-6305-BD5F-5E5C-3809567F3375}"/>
              </a:ext>
            </a:extLst>
          </p:cNvPr>
          <p:cNvSpPr/>
          <p:nvPr/>
        </p:nvSpPr>
        <p:spPr>
          <a:xfrm>
            <a:off x="470169" y="1829089"/>
            <a:ext cx="1661058" cy="1522700"/>
          </a:xfrm>
          <a:prstGeom prst="ellipse">
            <a:avLst/>
          </a:prstGeom>
          <a:solidFill>
            <a:srgbClr val="FBDBBB"/>
          </a:solidFill>
          <a:ln>
            <a:solidFill>
              <a:srgbClr val="FBDBB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テキスト ボックス 34">
            <a:extLst>
              <a:ext uri="{FF2B5EF4-FFF2-40B4-BE49-F238E27FC236}">
                <a16:creationId xmlns:a16="http://schemas.microsoft.com/office/drawing/2014/main" id="{BAEF5851-8761-61B8-00EA-567C38F3C56F}"/>
              </a:ext>
            </a:extLst>
          </p:cNvPr>
          <p:cNvSpPr txBox="1"/>
          <p:nvPr/>
        </p:nvSpPr>
        <p:spPr>
          <a:xfrm>
            <a:off x="523110" y="2107055"/>
            <a:ext cx="1555176" cy="1015663"/>
          </a:xfrm>
          <a:prstGeom prst="rect">
            <a:avLst/>
          </a:prstGeom>
          <a:noFill/>
        </p:spPr>
        <p:txBody>
          <a:bodyPr wrap="square">
            <a:spAutoFit/>
          </a:bodyPr>
          <a:lstStyle/>
          <a:p>
            <a:pPr algn="ctr"/>
            <a:r>
              <a:rPr lang="ja-JP" altLang="en-US" sz="2000" b="1" dirty="0">
                <a:solidFill>
                  <a:srgbClr val="D5596F"/>
                </a:solidFill>
                <a:latin typeface="メイリオ" panose="020B0604030504040204" pitchFamily="50" charset="-128"/>
                <a:ea typeface="メイリオ" panose="020B0604030504040204" pitchFamily="50" charset="-128"/>
              </a:rPr>
              <a:t>多様な</a:t>
            </a:r>
            <a:endParaRPr lang="en-US" altLang="ja-JP" sz="2000" b="1" dirty="0">
              <a:solidFill>
                <a:srgbClr val="D5596F"/>
              </a:solidFill>
              <a:latin typeface="メイリオ" panose="020B0604030504040204" pitchFamily="50" charset="-128"/>
              <a:ea typeface="メイリオ" panose="020B0604030504040204" pitchFamily="50" charset="-128"/>
            </a:endParaRPr>
          </a:p>
          <a:p>
            <a:pPr algn="ctr"/>
            <a:r>
              <a:rPr lang="ja-JP" altLang="en-US" sz="2000" b="1" dirty="0">
                <a:solidFill>
                  <a:srgbClr val="D5596F"/>
                </a:solidFill>
                <a:latin typeface="メイリオ" panose="020B0604030504040204" pitchFamily="50" charset="-128"/>
                <a:ea typeface="メイリオ" panose="020B0604030504040204" pitchFamily="50" charset="-128"/>
              </a:rPr>
              <a:t>相談員</a:t>
            </a:r>
            <a:endParaRPr lang="en-US" altLang="ja-JP" sz="2000" b="1" dirty="0">
              <a:solidFill>
                <a:srgbClr val="D5596F"/>
              </a:solidFill>
              <a:latin typeface="メイリオ" panose="020B0604030504040204" pitchFamily="50" charset="-128"/>
              <a:ea typeface="メイリオ" panose="020B0604030504040204" pitchFamily="50" charset="-128"/>
            </a:endParaRPr>
          </a:p>
          <a:p>
            <a:pPr algn="ctr"/>
            <a:r>
              <a:rPr lang="ja-JP" altLang="en-US" sz="2000" b="1" dirty="0">
                <a:solidFill>
                  <a:srgbClr val="D5596F"/>
                </a:solidFill>
                <a:latin typeface="メイリオ" panose="020B0604030504040204" pitchFamily="50" charset="-128"/>
                <a:ea typeface="メイリオ" panose="020B0604030504040204" pitchFamily="50" charset="-128"/>
              </a:rPr>
              <a:t>の配置</a:t>
            </a:r>
          </a:p>
        </p:txBody>
      </p:sp>
      <p:sp>
        <p:nvSpPr>
          <p:cNvPr id="3" name="テキスト ボックス 2">
            <a:extLst>
              <a:ext uri="{FF2B5EF4-FFF2-40B4-BE49-F238E27FC236}">
                <a16:creationId xmlns:a16="http://schemas.microsoft.com/office/drawing/2014/main" id="{F15238AB-E05D-D47A-10FA-37AC9691070D}"/>
              </a:ext>
            </a:extLst>
          </p:cNvPr>
          <p:cNvSpPr txBox="1"/>
          <p:nvPr/>
        </p:nvSpPr>
        <p:spPr>
          <a:xfrm>
            <a:off x="2319528" y="1718755"/>
            <a:ext cx="9402303" cy="2262158"/>
          </a:xfrm>
          <a:prstGeom prst="rect">
            <a:avLst/>
          </a:prstGeom>
          <a:noFill/>
        </p:spPr>
        <p:txBody>
          <a:bodyPr wrap="square">
            <a:spAutoFit/>
          </a:bodyPr>
          <a:lstStyle/>
          <a:p>
            <a:pPr marL="342900" indent="-342900">
              <a:lnSpc>
                <a:spcPct val="150000"/>
              </a:lnSpc>
              <a:buFont typeface="Wingdings" panose="05000000000000000000" pitchFamily="2" charset="2"/>
              <a:buChar char="l"/>
            </a:pPr>
            <a:r>
              <a:rPr lang="ja-JP" altLang="en-US" sz="2400" dirty="0">
                <a:latin typeface="メイリオ" panose="020B0604030504040204" pitchFamily="50" charset="-128"/>
                <a:ea typeface="メイリオ" panose="020B0604030504040204" pitchFamily="50" charset="-128"/>
              </a:rPr>
              <a:t>相談員は、事実調査の担当者と分けることが望ましい。</a:t>
            </a:r>
          </a:p>
          <a:p>
            <a:pPr marL="342900" indent="-342900">
              <a:lnSpc>
                <a:spcPct val="150000"/>
              </a:lnSpc>
              <a:buFont typeface="Wingdings" panose="05000000000000000000" pitchFamily="2" charset="2"/>
              <a:buChar char="l"/>
            </a:pPr>
            <a:r>
              <a:rPr lang="ja-JP" altLang="en-US" sz="2400" dirty="0">
                <a:latin typeface="メイリオ" panose="020B0604030504040204" pitchFamily="50" charset="-128"/>
                <a:ea typeface="メイリオ" panose="020B0604030504040204" pitchFamily="50" charset="-128"/>
              </a:rPr>
              <a:t>相談者の要望や状況にあわせた相応しい相談員が対応できるよう、多様な相談員が対応できる体制を整えることが望ましい。</a:t>
            </a:r>
            <a:br>
              <a:rPr lang="en-US" altLang="ja-JP" sz="2400" dirty="0">
                <a:latin typeface="メイリオ" panose="020B0604030504040204" pitchFamily="50" charset="-128"/>
                <a:ea typeface="メイリオ" panose="020B0604030504040204" pitchFamily="50" charset="-128"/>
              </a:rPr>
            </a:br>
            <a:r>
              <a:rPr lang="ja-JP" altLang="en-US" sz="2400" dirty="0">
                <a:latin typeface="メイリオ" panose="020B0604030504040204" pitchFamily="50" charset="-128"/>
                <a:ea typeface="メイリオ" panose="020B0604030504040204" pitchFamily="50" charset="-128"/>
              </a:rPr>
              <a:t>例えば、以下のような対応ができる体制を整える。</a:t>
            </a:r>
            <a:endParaRPr lang="en-US" altLang="ja-JP" sz="2400" dirty="0">
              <a:latin typeface="メイリオ" panose="020B0604030504040204" pitchFamily="50" charset="-128"/>
              <a:ea typeface="メイリオ" panose="020B0604030504040204" pitchFamily="50" charset="-128"/>
            </a:endParaRPr>
          </a:p>
        </p:txBody>
      </p:sp>
      <p:pic>
        <p:nvPicPr>
          <p:cNvPr id="5" name="グラフィックス 4" descr="山形の矢印 単色塗りつぶし">
            <a:extLst>
              <a:ext uri="{FF2B5EF4-FFF2-40B4-BE49-F238E27FC236}">
                <a16:creationId xmlns:a16="http://schemas.microsoft.com/office/drawing/2014/main" id="{1CDBD8FE-6A64-6567-FDF6-4D23F48F8BF2}"/>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898199" y="6004485"/>
            <a:ext cx="617350" cy="617350"/>
          </a:xfrm>
          <a:prstGeom prst="rect">
            <a:avLst/>
          </a:prstGeom>
        </p:spPr>
      </p:pic>
      <p:sp>
        <p:nvSpPr>
          <p:cNvPr id="9" name="スライド番号プレースホルダー 8">
            <a:extLst>
              <a:ext uri="{FF2B5EF4-FFF2-40B4-BE49-F238E27FC236}">
                <a16:creationId xmlns:a16="http://schemas.microsoft.com/office/drawing/2014/main" id="{46C274BB-E41E-335F-A930-28B245E6ACB6}"/>
              </a:ext>
            </a:extLst>
          </p:cNvPr>
          <p:cNvSpPr>
            <a:spLocks noGrp="1"/>
          </p:cNvSpPr>
          <p:nvPr>
            <p:ph type="sldNum" sz="quarter" idx="12"/>
          </p:nvPr>
        </p:nvSpPr>
        <p:spPr/>
        <p:txBody>
          <a:bodyPr/>
          <a:lstStyle/>
          <a:p>
            <a:fld id="{17A04E83-AE5F-445A-B2D7-EBB1D891384E}" type="slidenum">
              <a:rPr kumimoji="1" lang="ja-JP" altLang="en-US" smtClean="0"/>
              <a:t>16</a:t>
            </a:fld>
            <a:endParaRPr kumimoji="1" lang="ja-JP" altLang="en-US"/>
          </a:p>
        </p:txBody>
      </p:sp>
      <p:cxnSp>
        <p:nvCxnSpPr>
          <p:cNvPr id="2" name="直線コネクタ 1">
            <a:extLst>
              <a:ext uri="{FF2B5EF4-FFF2-40B4-BE49-F238E27FC236}">
                <a16:creationId xmlns:a16="http://schemas.microsoft.com/office/drawing/2014/main" id="{CBC1AF95-384B-5725-DCF5-0335F5965E87}"/>
              </a:ext>
            </a:extLst>
          </p:cNvPr>
          <p:cNvCxnSpPr>
            <a:cxnSpLocks/>
          </p:cNvCxnSpPr>
          <p:nvPr/>
        </p:nvCxnSpPr>
        <p:spPr>
          <a:xfrm>
            <a:off x="2642952" y="6401969"/>
            <a:ext cx="8072994" cy="0"/>
          </a:xfrm>
          <a:prstGeom prst="line">
            <a:avLst/>
          </a:prstGeom>
          <a:ln w="76200">
            <a:solidFill>
              <a:srgbClr val="FFC000"/>
            </a:solidFill>
          </a:ln>
        </p:spPr>
        <p:style>
          <a:lnRef idx="2">
            <a:schemeClr val="accent1"/>
          </a:lnRef>
          <a:fillRef idx="0">
            <a:schemeClr val="accent1"/>
          </a:fillRef>
          <a:effectRef idx="1">
            <a:schemeClr val="accent1"/>
          </a:effectRef>
          <a:fontRef idx="minor">
            <a:schemeClr val="tx1"/>
          </a:fontRef>
        </p:style>
      </p:cxnSp>
      <p:grpSp>
        <p:nvGrpSpPr>
          <p:cNvPr id="12" name="グループ化 11">
            <a:extLst>
              <a:ext uri="{FF2B5EF4-FFF2-40B4-BE49-F238E27FC236}">
                <a16:creationId xmlns:a16="http://schemas.microsoft.com/office/drawing/2014/main" id="{56A5F65F-982C-9C9F-31A6-D43D3B78D0E7}"/>
              </a:ext>
            </a:extLst>
          </p:cNvPr>
          <p:cNvGrpSpPr/>
          <p:nvPr/>
        </p:nvGrpSpPr>
        <p:grpSpPr>
          <a:xfrm>
            <a:off x="2405945" y="3951680"/>
            <a:ext cx="589465" cy="579754"/>
            <a:chOff x="314036" y="3639127"/>
            <a:chExt cx="757382" cy="748146"/>
          </a:xfrm>
        </p:grpSpPr>
        <p:sp>
          <p:nvSpPr>
            <p:cNvPr id="13" name="楕円 12">
              <a:extLst>
                <a:ext uri="{FF2B5EF4-FFF2-40B4-BE49-F238E27FC236}">
                  <a16:creationId xmlns:a16="http://schemas.microsoft.com/office/drawing/2014/main" id="{029A6E23-4AA0-7A64-6CD9-E977A7E08F81}"/>
                </a:ext>
              </a:extLst>
            </p:cNvPr>
            <p:cNvSpPr/>
            <p:nvPr/>
          </p:nvSpPr>
          <p:spPr>
            <a:xfrm>
              <a:off x="314036" y="3639127"/>
              <a:ext cx="757382" cy="748146"/>
            </a:xfrm>
            <a:prstGeom prst="ellipse">
              <a:avLst/>
            </a:prstGeom>
            <a:solidFill>
              <a:srgbClr val="589F89"/>
            </a:solidFill>
            <a:ln>
              <a:solidFill>
                <a:srgbClr val="589F8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a:extLst>
                <a:ext uri="{FF2B5EF4-FFF2-40B4-BE49-F238E27FC236}">
                  <a16:creationId xmlns:a16="http://schemas.microsoft.com/office/drawing/2014/main" id="{00A5199F-600E-F952-A829-0832E1513A86}"/>
                </a:ext>
              </a:extLst>
            </p:cNvPr>
            <p:cNvSpPr txBox="1"/>
            <p:nvPr/>
          </p:nvSpPr>
          <p:spPr>
            <a:xfrm>
              <a:off x="400216" y="3769402"/>
              <a:ext cx="585021" cy="461665"/>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例</a:t>
              </a:r>
            </a:p>
          </p:txBody>
        </p:sp>
      </p:grpSp>
      <p:sp>
        <p:nvSpPr>
          <p:cNvPr id="6" name="テキスト ボックス 5">
            <a:extLst>
              <a:ext uri="{FF2B5EF4-FFF2-40B4-BE49-F238E27FC236}">
                <a16:creationId xmlns:a16="http://schemas.microsoft.com/office/drawing/2014/main" id="{4AA6A444-4162-20E7-B895-1E5C9606C32B}"/>
              </a:ext>
            </a:extLst>
          </p:cNvPr>
          <p:cNvSpPr txBox="1"/>
          <p:nvPr/>
        </p:nvSpPr>
        <p:spPr>
          <a:xfrm>
            <a:off x="2568489" y="6124199"/>
            <a:ext cx="8229649" cy="461665"/>
          </a:xfrm>
          <a:prstGeom prst="rect">
            <a:avLst/>
          </a:prstGeom>
          <a:noFill/>
        </p:spPr>
        <p:txBody>
          <a:bodyPr wrap="square">
            <a:spAutoFit/>
          </a:bodyPr>
          <a:lstStyle/>
          <a:p>
            <a:pPr algn="just"/>
            <a:r>
              <a:rPr lang="ja-JP" altLang="en-US" sz="2400" b="1" kern="100" dirty="0">
                <a:latin typeface="メイリオ" panose="020B0604030504040204" pitchFamily="50" charset="-128"/>
                <a:ea typeface="メイリオ" panose="020B0604030504040204" pitchFamily="50" charset="-128"/>
                <a:cs typeface="Times New Roman" panose="02020603050405020304" pitchFamily="18" charset="0"/>
              </a:rPr>
              <a:t>基本的には相談者の希望に沿った相談員が対応しましょう。</a:t>
            </a:r>
            <a:endParaRPr lang="en-US" altLang="ja-JP" sz="2400" b="1" kern="100" dirty="0">
              <a:latin typeface="メイリオ" panose="020B0604030504040204" pitchFamily="50" charset="-128"/>
              <a:ea typeface="メイリオ"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7273003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a:extLst>
            <a:ext uri="{FF2B5EF4-FFF2-40B4-BE49-F238E27FC236}">
              <a16:creationId xmlns:a16="http://schemas.microsoft.com/office/drawing/2014/main" id="{F9A13F7F-1FE7-C214-D0DA-3CE6EF7881D4}"/>
            </a:ext>
          </a:extLst>
        </p:cNvPr>
        <p:cNvGrpSpPr/>
        <p:nvPr/>
      </p:nvGrpSpPr>
      <p:grpSpPr>
        <a:xfrm>
          <a:off x="0" y="0"/>
          <a:ext cx="0" cy="0"/>
          <a:chOff x="0" y="0"/>
          <a:chExt cx="0" cy="0"/>
        </a:xfrm>
      </p:grpSpPr>
      <p:sp>
        <p:nvSpPr>
          <p:cNvPr id="27" name="テキスト ボックス 26">
            <a:extLst>
              <a:ext uri="{FF2B5EF4-FFF2-40B4-BE49-F238E27FC236}">
                <a16:creationId xmlns:a16="http://schemas.microsoft.com/office/drawing/2014/main" id="{35653113-361A-0C6C-6EEA-A2AFAD9B74F6}"/>
              </a:ext>
            </a:extLst>
          </p:cNvPr>
          <p:cNvSpPr txBox="1"/>
          <p:nvPr/>
        </p:nvSpPr>
        <p:spPr>
          <a:xfrm>
            <a:off x="110836" y="306609"/>
            <a:ext cx="8344906" cy="646331"/>
          </a:xfrm>
          <a:prstGeom prst="rect">
            <a:avLst/>
          </a:prstGeom>
          <a:noFill/>
        </p:spPr>
        <p:txBody>
          <a:bodyPr wrap="square" rtlCol="0">
            <a:spAutoFit/>
          </a:bodyPr>
          <a:lstStyle/>
          <a:p>
            <a:r>
              <a:rPr kumimoji="1" lang="ja-JP" altLang="en-US" sz="3600" b="1" dirty="0">
                <a:latin typeface="Meiryo UI" panose="020B0604030504040204" pitchFamily="50" charset="-128"/>
                <a:ea typeface="Meiryo UI" panose="020B0604030504040204" pitchFamily="50" charset="-128"/>
              </a:rPr>
              <a:t>相談窓口としての適切な環境とは</a:t>
            </a:r>
          </a:p>
        </p:txBody>
      </p:sp>
      <p:grpSp>
        <p:nvGrpSpPr>
          <p:cNvPr id="21" name="グループ化 20">
            <a:extLst>
              <a:ext uri="{FF2B5EF4-FFF2-40B4-BE49-F238E27FC236}">
                <a16:creationId xmlns:a16="http://schemas.microsoft.com/office/drawing/2014/main" id="{BA9E3D18-3128-3C20-74EC-93C2B348ADC9}"/>
              </a:ext>
            </a:extLst>
          </p:cNvPr>
          <p:cNvGrpSpPr/>
          <p:nvPr/>
        </p:nvGrpSpPr>
        <p:grpSpPr>
          <a:xfrm>
            <a:off x="398651" y="1092287"/>
            <a:ext cx="7315202" cy="572640"/>
            <a:chOff x="415635" y="2068960"/>
            <a:chExt cx="7315202" cy="572640"/>
          </a:xfrm>
        </p:grpSpPr>
        <p:sp>
          <p:nvSpPr>
            <p:cNvPr id="22" name="正方形/長方形 21">
              <a:extLst>
                <a:ext uri="{FF2B5EF4-FFF2-40B4-BE49-F238E27FC236}">
                  <a16:creationId xmlns:a16="http://schemas.microsoft.com/office/drawing/2014/main" id="{89575E51-8307-05AC-D358-C98A78B754BE}"/>
                </a:ext>
              </a:extLst>
            </p:cNvPr>
            <p:cNvSpPr/>
            <p:nvPr/>
          </p:nvSpPr>
          <p:spPr>
            <a:xfrm>
              <a:off x="415635" y="2068960"/>
              <a:ext cx="7019637" cy="57264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a:ln>
                    <a:noFill/>
                  </a:ln>
                  <a:solidFill>
                    <a:srgbClr val="D5596F"/>
                  </a:solidFill>
                  <a:effectLst/>
                  <a:uLnTx/>
                  <a:uFillTx/>
                  <a:latin typeface="Meiryo UI" panose="020B0604030504040204" pitchFamily="50" charset="-128"/>
                  <a:ea typeface="Meiryo UI" panose="020B0604030504040204" pitchFamily="50" charset="-128"/>
                  <a:cs typeface="+mn-cs"/>
                </a:rPr>
                <a:t>　</a:t>
              </a:r>
              <a:r>
                <a:rPr kumimoji="1" lang="ja-JP" altLang="en-US" sz="3200" b="1" i="0" u="none" strike="noStrike" kern="1200" cap="none" spc="0" normalizeH="0" baseline="0" noProof="0" dirty="0">
                  <a:ln>
                    <a:noFill/>
                  </a:ln>
                  <a:solidFill>
                    <a:srgbClr val="D5596F"/>
                  </a:solidFill>
                  <a:effectLst/>
                  <a:uLnTx/>
                  <a:uFillTx/>
                  <a:latin typeface="Meiryo UI" panose="020B0604030504040204" pitchFamily="50" charset="-128"/>
                  <a:ea typeface="Meiryo UI" panose="020B0604030504040204" pitchFamily="50" charset="-128"/>
                  <a:cs typeface="+mn-cs"/>
                </a:rPr>
                <a:t>１</a:t>
              </a:r>
              <a:r>
                <a:rPr kumimoji="1" lang="ja-JP" altLang="en-US" sz="2800" b="1" i="0" u="none" strike="noStrike" kern="1200" cap="none" spc="0" normalizeH="0" baseline="0" noProof="0" dirty="0">
                  <a:ln>
                    <a:noFill/>
                  </a:ln>
                  <a:solidFill>
                    <a:srgbClr val="D5596F"/>
                  </a:solidFill>
                  <a:effectLst/>
                  <a:uLnTx/>
                  <a:uFillTx/>
                  <a:latin typeface="Meiryo UI" panose="020B0604030504040204" pitchFamily="50" charset="-128"/>
                  <a:ea typeface="Meiryo UI" panose="020B0604030504040204" pitchFamily="50" charset="-128"/>
                  <a:cs typeface="+mn-cs"/>
                </a:rPr>
                <a:t>相談者への配慮</a:t>
              </a:r>
              <a:endParaRPr kumimoji="1" lang="en-US" altLang="ja-JP" sz="2400" b="1" i="0" u="none" strike="noStrike" kern="1200" cap="none" spc="0" normalizeH="0" baseline="0" noProof="0" dirty="0">
                <a:ln>
                  <a:noFill/>
                </a:ln>
                <a:solidFill>
                  <a:srgbClr val="D5596F"/>
                </a:solidFill>
                <a:effectLst/>
                <a:uLnTx/>
                <a:uFillTx/>
                <a:latin typeface="Meiryo UI" panose="020B0604030504040204" pitchFamily="50" charset="-128"/>
                <a:ea typeface="Meiryo UI" panose="020B0604030504040204" pitchFamily="50" charset="-128"/>
                <a:cs typeface="+mn-cs"/>
              </a:endParaRPr>
            </a:p>
          </p:txBody>
        </p:sp>
        <p:sp>
          <p:nvSpPr>
            <p:cNvPr id="23" name="正方形/長方形 22">
              <a:extLst>
                <a:ext uri="{FF2B5EF4-FFF2-40B4-BE49-F238E27FC236}">
                  <a16:creationId xmlns:a16="http://schemas.microsoft.com/office/drawing/2014/main" id="{280D43A7-95EF-DF8B-EFAA-510FE228C5E3}"/>
                </a:ext>
              </a:extLst>
            </p:cNvPr>
            <p:cNvSpPr/>
            <p:nvPr/>
          </p:nvSpPr>
          <p:spPr>
            <a:xfrm>
              <a:off x="415636" y="2170545"/>
              <a:ext cx="175491" cy="471055"/>
            </a:xfrm>
            <a:prstGeom prst="rect">
              <a:avLst/>
            </a:prstGeom>
            <a:solidFill>
              <a:srgbClr val="C70852"/>
            </a:solidFill>
            <a:ln>
              <a:solidFill>
                <a:srgbClr val="C7085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游ゴシック" panose="02110004020202020204"/>
                <a:ea typeface="游ゴシック" panose="020B0400000000000000" pitchFamily="50" charset="-128"/>
                <a:cs typeface="+mn-cs"/>
              </a:endParaRPr>
            </a:p>
          </p:txBody>
        </p:sp>
        <p:cxnSp>
          <p:nvCxnSpPr>
            <p:cNvPr id="24" name="直線コネクタ 23">
              <a:extLst>
                <a:ext uri="{FF2B5EF4-FFF2-40B4-BE49-F238E27FC236}">
                  <a16:creationId xmlns:a16="http://schemas.microsoft.com/office/drawing/2014/main" id="{799158B1-A3A9-BA0E-FEDE-7A3AD6ECB69F}"/>
                </a:ext>
              </a:extLst>
            </p:cNvPr>
            <p:cNvCxnSpPr>
              <a:cxnSpLocks/>
            </p:cNvCxnSpPr>
            <p:nvPr/>
          </p:nvCxnSpPr>
          <p:spPr>
            <a:xfrm>
              <a:off x="711200" y="2641600"/>
              <a:ext cx="7019637" cy="0"/>
            </a:xfrm>
            <a:prstGeom prst="line">
              <a:avLst/>
            </a:prstGeom>
            <a:ln w="38100">
              <a:solidFill>
                <a:schemeClr val="bg2">
                  <a:lumMod val="75000"/>
                </a:schemeClr>
              </a:solidFill>
            </a:ln>
          </p:spPr>
          <p:style>
            <a:lnRef idx="2">
              <a:schemeClr val="accent1"/>
            </a:lnRef>
            <a:fillRef idx="0">
              <a:schemeClr val="accent1"/>
            </a:fillRef>
            <a:effectRef idx="1">
              <a:schemeClr val="accent1"/>
            </a:effectRef>
            <a:fontRef idx="minor">
              <a:schemeClr val="tx1"/>
            </a:fontRef>
          </p:style>
        </p:cxnSp>
      </p:grpSp>
      <p:sp>
        <p:nvSpPr>
          <p:cNvPr id="29" name="テキスト ボックス 28">
            <a:extLst>
              <a:ext uri="{FF2B5EF4-FFF2-40B4-BE49-F238E27FC236}">
                <a16:creationId xmlns:a16="http://schemas.microsoft.com/office/drawing/2014/main" id="{F6EE6126-C97B-56BC-7E7E-3FF802DE51C2}"/>
              </a:ext>
            </a:extLst>
          </p:cNvPr>
          <p:cNvSpPr txBox="1"/>
          <p:nvPr/>
        </p:nvSpPr>
        <p:spPr>
          <a:xfrm>
            <a:off x="161636" y="77914"/>
            <a:ext cx="3293093"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rgbClr val="D5596F"/>
                </a:solidFill>
                <a:effectLst/>
                <a:uLnTx/>
                <a:uFillTx/>
                <a:latin typeface="Meiryo UI" panose="020B0604030504040204" pitchFamily="50" charset="-128"/>
                <a:ea typeface="Meiryo UI" panose="020B0604030504040204" pitchFamily="50" charset="-128"/>
                <a:cs typeface="+mn-cs"/>
              </a:rPr>
              <a:t>２</a:t>
            </a:r>
            <a:r>
              <a:rPr kumimoji="1" lang="en-US" altLang="ja-JP" sz="1400" b="1" i="0" u="none" strike="noStrike" kern="1200" cap="none" spc="0" normalizeH="0" baseline="0" noProof="0" dirty="0">
                <a:ln>
                  <a:noFill/>
                </a:ln>
                <a:solidFill>
                  <a:srgbClr val="D5596F"/>
                </a:solidFill>
                <a:effectLst/>
                <a:uLnTx/>
                <a:uFillTx/>
                <a:latin typeface="Meiryo UI" panose="020B0604030504040204" pitchFamily="50" charset="-128"/>
                <a:ea typeface="Meiryo UI" panose="020B0604030504040204" pitchFamily="50" charset="-128"/>
                <a:cs typeface="+mn-cs"/>
              </a:rPr>
              <a:t>.</a:t>
            </a:r>
            <a:r>
              <a:rPr kumimoji="1" lang="ja-JP" altLang="en-US" sz="1400" b="1" i="0" u="none" strike="noStrike" kern="1200" cap="none" spc="0" normalizeH="0" baseline="0" noProof="0" dirty="0">
                <a:ln>
                  <a:noFill/>
                </a:ln>
                <a:solidFill>
                  <a:srgbClr val="D5596F"/>
                </a:solidFill>
                <a:effectLst/>
                <a:uLnTx/>
                <a:uFillTx/>
                <a:latin typeface="Meiryo UI" panose="020B0604030504040204" pitchFamily="50" charset="-128"/>
                <a:ea typeface="Meiryo UI" panose="020B0604030504040204" pitchFamily="50" charset="-128"/>
                <a:cs typeface="+mn-cs"/>
              </a:rPr>
              <a:t>その他気を付けるべきこと</a:t>
            </a:r>
          </a:p>
        </p:txBody>
      </p:sp>
      <p:sp>
        <p:nvSpPr>
          <p:cNvPr id="36" name="楕円 35">
            <a:extLst>
              <a:ext uri="{FF2B5EF4-FFF2-40B4-BE49-F238E27FC236}">
                <a16:creationId xmlns:a16="http://schemas.microsoft.com/office/drawing/2014/main" id="{4AB12CFA-C526-DF74-A6D1-8DFD0209FD72}"/>
              </a:ext>
            </a:extLst>
          </p:cNvPr>
          <p:cNvSpPr/>
          <p:nvPr/>
        </p:nvSpPr>
        <p:spPr>
          <a:xfrm>
            <a:off x="497423" y="1884041"/>
            <a:ext cx="1661058" cy="1522700"/>
          </a:xfrm>
          <a:prstGeom prst="ellipse">
            <a:avLst/>
          </a:prstGeom>
          <a:solidFill>
            <a:srgbClr val="FBDBBB"/>
          </a:solidFill>
          <a:ln>
            <a:solidFill>
              <a:srgbClr val="FBDBB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110004020202020204"/>
              <a:ea typeface="游ゴシック" panose="020B0400000000000000" pitchFamily="50" charset="-128"/>
              <a:cs typeface="+mn-cs"/>
            </a:endParaRPr>
          </a:p>
        </p:txBody>
      </p:sp>
      <p:sp>
        <p:nvSpPr>
          <p:cNvPr id="37" name="テキスト ボックス 36">
            <a:extLst>
              <a:ext uri="{FF2B5EF4-FFF2-40B4-BE49-F238E27FC236}">
                <a16:creationId xmlns:a16="http://schemas.microsoft.com/office/drawing/2014/main" id="{0CE6AB8F-C72C-96BE-0D1D-7827920D74E5}"/>
              </a:ext>
            </a:extLst>
          </p:cNvPr>
          <p:cNvSpPr txBox="1"/>
          <p:nvPr/>
        </p:nvSpPr>
        <p:spPr>
          <a:xfrm>
            <a:off x="550364" y="2448186"/>
            <a:ext cx="1555176" cy="400110"/>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srgbClr val="D5596F"/>
                </a:solidFill>
                <a:effectLst/>
                <a:uLnTx/>
                <a:uFillTx/>
                <a:latin typeface="メイリオ" panose="020B0604030504040204" pitchFamily="50" charset="-128"/>
                <a:ea typeface="メイリオ" panose="020B0604030504040204" pitchFamily="50" charset="-128"/>
                <a:cs typeface="+mn-cs"/>
              </a:rPr>
              <a:t>相談場所</a:t>
            </a:r>
          </a:p>
        </p:txBody>
      </p:sp>
      <p:sp>
        <p:nvSpPr>
          <p:cNvPr id="38" name="楕円 37">
            <a:extLst>
              <a:ext uri="{FF2B5EF4-FFF2-40B4-BE49-F238E27FC236}">
                <a16:creationId xmlns:a16="http://schemas.microsoft.com/office/drawing/2014/main" id="{DDA8D0C1-4CAE-93EB-A8FF-BDC88357747C}"/>
              </a:ext>
            </a:extLst>
          </p:cNvPr>
          <p:cNvSpPr/>
          <p:nvPr/>
        </p:nvSpPr>
        <p:spPr>
          <a:xfrm>
            <a:off x="497423" y="4832332"/>
            <a:ext cx="1661058" cy="1522700"/>
          </a:xfrm>
          <a:prstGeom prst="ellipse">
            <a:avLst/>
          </a:prstGeom>
          <a:solidFill>
            <a:srgbClr val="FBDBBB"/>
          </a:solidFill>
          <a:ln>
            <a:solidFill>
              <a:srgbClr val="FBDBB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110004020202020204"/>
              <a:ea typeface="游ゴシック" panose="020B0400000000000000" pitchFamily="50" charset="-128"/>
              <a:cs typeface="+mn-cs"/>
            </a:endParaRPr>
          </a:p>
        </p:txBody>
      </p:sp>
      <p:sp>
        <p:nvSpPr>
          <p:cNvPr id="39" name="テキスト ボックス 38">
            <a:extLst>
              <a:ext uri="{FF2B5EF4-FFF2-40B4-BE49-F238E27FC236}">
                <a16:creationId xmlns:a16="http://schemas.microsoft.com/office/drawing/2014/main" id="{DB76D235-5B2D-3D62-0123-C9D334FD9A4A}"/>
              </a:ext>
            </a:extLst>
          </p:cNvPr>
          <p:cNvSpPr txBox="1"/>
          <p:nvPr/>
        </p:nvSpPr>
        <p:spPr>
          <a:xfrm>
            <a:off x="593659" y="5237123"/>
            <a:ext cx="1555176" cy="707886"/>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srgbClr val="D5596F"/>
                </a:solidFill>
                <a:effectLst/>
                <a:uLnTx/>
                <a:uFillTx/>
                <a:latin typeface="メイリオ" panose="020B0604030504040204" pitchFamily="50" charset="-128"/>
                <a:ea typeface="メイリオ" panose="020B0604030504040204" pitchFamily="50" charset="-128"/>
                <a:cs typeface="+mn-cs"/>
              </a:rPr>
              <a:t>相談に</a:t>
            </a:r>
            <a:endParaRPr kumimoji="1" lang="en-US" altLang="ja-JP" sz="2000" b="1" i="0" u="none" strike="noStrike" kern="1200" cap="none" spc="0" normalizeH="0" baseline="0" noProof="0" dirty="0">
              <a:ln>
                <a:noFill/>
              </a:ln>
              <a:solidFill>
                <a:srgbClr val="D5596F"/>
              </a:solidFill>
              <a:effectLst/>
              <a:uLnTx/>
              <a:uFillTx/>
              <a:latin typeface="メイリオ" panose="020B0604030504040204" pitchFamily="50" charset="-128"/>
              <a:ea typeface="メイリオ"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srgbClr val="D5596F"/>
                </a:solidFill>
                <a:effectLst/>
                <a:uLnTx/>
                <a:uFillTx/>
                <a:latin typeface="メイリオ" panose="020B0604030504040204" pitchFamily="50" charset="-128"/>
                <a:ea typeface="メイリオ" panose="020B0604030504040204" pitchFamily="50" charset="-128"/>
                <a:cs typeface="+mn-cs"/>
              </a:rPr>
              <a:t>要する時間</a:t>
            </a:r>
          </a:p>
        </p:txBody>
      </p:sp>
      <p:sp>
        <p:nvSpPr>
          <p:cNvPr id="41" name="テキスト ボックス 40">
            <a:extLst>
              <a:ext uri="{FF2B5EF4-FFF2-40B4-BE49-F238E27FC236}">
                <a16:creationId xmlns:a16="http://schemas.microsoft.com/office/drawing/2014/main" id="{41AD1DFF-DF1A-E3D5-4788-2C1F6048C901}"/>
              </a:ext>
            </a:extLst>
          </p:cNvPr>
          <p:cNvSpPr txBox="1"/>
          <p:nvPr/>
        </p:nvSpPr>
        <p:spPr>
          <a:xfrm>
            <a:off x="2868077" y="5317807"/>
            <a:ext cx="8480490" cy="830997"/>
          </a:xfrm>
          <a:prstGeom prst="rect">
            <a:avLst/>
          </a:prstGeom>
          <a:noFill/>
        </p:spPr>
        <p:txBody>
          <a:bodyPr wrap="square">
            <a:spAutoFit/>
          </a:bodyPr>
          <a:lstStyle/>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2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相談者の負担にならないよう</a:t>
            </a:r>
            <a:r>
              <a:rPr kumimoji="1" lang="en-US" altLang="ja-JP" sz="2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1</a:t>
            </a:r>
            <a:r>
              <a:rPr kumimoji="1" lang="ja-JP" altLang="en-US" sz="2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回の上限時間を決めておくというのも</a:t>
            </a:r>
            <a:r>
              <a:rPr kumimoji="1" lang="en-US" altLang="ja-JP" sz="2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1</a:t>
            </a:r>
            <a:r>
              <a:rPr kumimoji="1" lang="ja-JP" altLang="en-US" sz="2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つ。</a:t>
            </a:r>
            <a:endParaRPr kumimoji="1" lang="en-US" altLang="ja-JP" sz="2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4" name="スライド番号プレースホルダー 3">
            <a:extLst>
              <a:ext uri="{FF2B5EF4-FFF2-40B4-BE49-F238E27FC236}">
                <a16:creationId xmlns:a16="http://schemas.microsoft.com/office/drawing/2014/main" id="{05987C96-05FF-427E-DC21-F64D155C0F34}"/>
              </a:ext>
            </a:extLst>
          </p:cNvPr>
          <p:cNvSpPr>
            <a:spLocks noGrp="1"/>
          </p:cNvSpPr>
          <p:nvPr>
            <p:ph type="sldNum" sz="quarter" idx="12"/>
          </p:nvPr>
        </p:nvSpPr>
        <p:spPr/>
        <p:txBody>
          <a:bodyPr/>
          <a:lstStyle/>
          <a:p>
            <a:fld id="{17A04E83-AE5F-445A-B2D7-EBB1D891384E}" type="slidenum">
              <a:rPr kumimoji="1" lang="ja-JP" altLang="en-US" smtClean="0"/>
              <a:t>17</a:t>
            </a:fld>
            <a:endParaRPr kumimoji="1" lang="ja-JP" altLang="en-US"/>
          </a:p>
        </p:txBody>
      </p:sp>
      <p:cxnSp>
        <p:nvCxnSpPr>
          <p:cNvPr id="2" name="直線コネクタ 1">
            <a:extLst>
              <a:ext uri="{FF2B5EF4-FFF2-40B4-BE49-F238E27FC236}">
                <a16:creationId xmlns:a16="http://schemas.microsoft.com/office/drawing/2014/main" id="{08B4D703-BA50-4EAA-5F6B-07A65A29DA97}"/>
              </a:ext>
            </a:extLst>
          </p:cNvPr>
          <p:cNvCxnSpPr>
            <a:cxnSpLocks/>
          </p:cNvCxnSpPr>
          <p:nvPr/>
        </p:nvCxnSpPr>
        <p:spPr>
          <a:xfrm>
            <a:off x="3630117" y="2558291"/>
            <a:ext cx="4533495" cy="0"/>
          </a:xfrm>
          <a:prstGeom prst="line">
            <a:avLst/>
          </a:prstGeom>
          <a:ln w="76200">
            <a:solidFill>
              <a:srgbClr val="FFC000"/>
            </a:solidFill>
          </a:ln>
        </p:spPr>
        <p:style>
          <a:lnRef idx="2">
            <a:schemeClr val="accent1"/>
          </a:lnRef>
          <a:fillRef idx="0">
            <a:schemeClr val="accent1"/>
          </a:fillRef>
          <a:effectRef idx="1">
            <a:schemeClr val="accent1"/>
          </a:effectRef>
          <a:fontRef idx="minor">
            <a:schemeClr val="tx1"/>
          </a:fontRef>
        </p:style>
      </p:cxnSp>
      <p:cxnSp>
        <p:nvCxnSpPr>
          <p:cNvPr id="3" name="直線コネクタ 2">
            <a:extLst>
              <a:ext uri="{FF2B5EF4-FFF2-40B4-BE49-F238E27FC236}">
                <a16:creationId xmlns:a16="http://schemas.microsoft.com/office/drawing/2014/main" id="{3B0240E9-969C-C9C6-8286-F056F8A4451C}"/>
              </a:ext>
            </a:extLst>
          </p:cNvPr>
          <p:cNvCxnSpPr>
            <a:cxnSpLocks/>
          </p:cNvCxnSpPr>
          <p:nvPr/>
        </p:nvCxnSpPr>
        <p:spPr>
          <a:xfrm>
            <a:off x="3398167" y="2918079"/>
            <a:ext cx="3700217" cy="0"/>
          </a:xfrm>
          <a:prstGeom prst="line">
            <a:avLst/>
          </a:prstGeom>
          <a:ln w="76200">
            <a:solidFill>
              <a:srgbClr val="FFC000"/>
            </a:solidFill>
          </a:ln>
        </p:spPr>
        <p:style>
          <a:lnRef idx="2">
            <a:schemeClr val="accent1"/>
          </a:lnRef>
          <a:fillRef idx="0">
            <a:schemeClr val="accent1"/>
          </a:fillRef>
          <a:effectRef idx="1">
            <a:schemeClr val="accent1"/>
          </a:effectRef>
          <a:fontRef idx="minor">
            <a:schemeClr val="tx1"/>
          </a:fontRef>
        </p:style>
      </p:cxnSp>
      <p:sp>
        <p:nvSpPr>
          <p:cNvPr id="5" name="テキスト ボックス 4">
            <a:extLst>
              <a:ext uri="{FF2B5EF4-FFF2-40B4-BE49-F238E27FC236}">
                <a16:creationId xmlns:a16="http://schemas.microsoft.com/office/drawing/2014/main" id="{056F2CA9-6228-2586-24D5-992067D01C67}"/>
              </a:ext>
            </a:extLst>
          </p:cNvPr>
          <p:cNvSpPr txBox="1"/>
          <p:nvPr/>
        </p:nvSpPr>
        <p:spPr>
          <a:xfrm>
            <a:off x="3725970" y="3449485"/>
            <a:ext cx="5334903" cy="1719702"/>
          </a:xfrm>
          <a:prstGeom prst="rect">
            <a:avLst/>
          </a:prstGeom>
          <a:noFill/>
        </p:spPr>
        <p:txBody>
          <a:bodyPr wrap="square">
            <a:spAutoFit/>
          </a:bodyPr>
          <a:lstStyle/>
          <a:p>
            <a:pPr marL="285750" indent="-285750">
              <a:lnSpc>
                <a:spcPct val="150000"/>
              </a:lnSpc>
              <a:buClr>
                <a:srgbClr val="0487BA"/>
              </a:buClr>
              <a:buFont typeface="メイリオ" panose="020B0604030504040204" pitchFamily="50" charset="-128"/>
              <a:buChar char="╺"/>
            </a:pPr>
            <a:r>
              <a:rPr lang="ja-JP" altLang="en-US" dirty="0">
                <a:latin typeface="メイリオ" panose="020B0604030504040204" pitchFamily="50" charset="-128"/>
                <a:ea typeface="メイリオ" panose="020B0604030504040204" pitchFamily="50" charset="-128"/>
              </a:rPr>
              <a:t>部屋の設備の配慮</a:t>
            </a:r>
            <a:endParaRPr lang="en-US" altLang="ja-JP" dirty="0">
              <a:latin typeface="メイリオ" panose="020B0604030504040204" pitchFamily="50" charset="-128"/>
              <a:ea typeface="メイリオ" panose="020B0604030504040204" pitchFamily="50" charset="-128"/>
            </a:endParaRPr>
          </a:p>
          <a:p>
            <a:pPr marL="285750" indent="-285750">
              <a:lnSpc>
                <a:spcPct val="150000"/>
              </a:lnSpc>
              <a:buClr>
                <a:srgbClr val="0487BA"/>
              </a:buClr>
              <a:buFont typeface="メイリオ" panose="020B0604030504040204" pitchFamily="50" charset="-128"/>
              <a:buChar char="╺"/>
            </a:pPr>
            <a:r>
              <a:rPr lang="ja-JP" altLang="en-US" dirty="0">
                <a:latin typeface="メイリオ" panose="020B0604030504040204" pitchFamily="50" charset="-128"/>
                <a:ea typeface="メイリオ" panose="020B0604030504040204" pitchFamily="50" charset="-128"/>
              </a:rPr>
              <a:t>恐怖心などでキャンパスの中に入れない心身の状況の場合は学外やオンラインでの面談　</a:t>
            </a:r>
            <a:endParaRPr lang="en-US" altLang="ja-JP" dirty="0">
              <a:latin typeface="メイリオ" panose="020B0604030504040204" pitchFamily="50" charset="-128"/>
              <a:ea typeface="メイリオ" panose="020B0604030504040204" pitchFamily="50" charset="-128"/>
            </a:endParaRPr>
          </a:p>
          <a:p>
            <a:pPr>
              <a:lnSpc>
                <a:spcPct val="150000"/>
              </a:lnSpc>
              <a:buClr>
                <a:srgbClr val="0487BA"/>
              </a:buClr>
            </a:pPr>
            <a:r>
              <a:rPr lang="ja-JP" altLang="en-US" dirty="0">
                <a:latin typeface="メイリオ" panose="020B0604030504040204" pitchFamily="50" charset="-128"/>
                <a:ea typeface="メイリオ" panose="020B0604030504040204" pitchFamily="50" charset="-128"/>
              </a:rPr>
              <a:t>　　　　　　　　　　　　　　　　　　　　など</a:t>
            </a:r>
          </a:p>
        </p:txBody>
      </p:sp>
      <p:grpSp>
        <p:nvGrpSpPr>
          <p:cNvPr id="6" name="グループ化 5">
            <a:extLst>
              <a:ext uri="{FF2B5EF4-FFF2-40B4-BE49-F238E27FC236}">
                <a16:creationId xmlns:a16="http://schemas.microsoft.com/office/drawing/2014/main" id="{9BF8A92D-84A4-FD93-95E1-123A51AB1451}"/>
              </a:ext>
            </a:extLst>
          </p:cNvPr>
          <p:cNvGrpSpPr/>
          <p:nvPr/>
        </p:nvGrpSpPr>
        <p:grpSpPr>
          <a:xfrm>
            <a:off x="3159996" y="3621584"/>
            <a:ext cx="589465" cy="579754"/>
            <a:chOff x="314036" y="3639127"/>
            <a:chExt cx="757382" cy="748146"/>
          </a:xfrm>
        </p:grpSpPr>
        <p:sp>
          <p:nvSpPr>
            <p:cNvPr id="7" name="楕円 6">
              <a:extLst>
                <a:ext uri="{FF2B5EF4-FFF2-40B4-BE49-F238E27FC236}">
                  <a16:creationId xmlns:a16="http://schemas.microsoft.com/office/drawing/2014/main" id="{5A6AA342-295E-8DC8-6155-DA975C2B8F48}"/>
                </a:ext>
              </a:extLst>
            </p:cNvPr>
            <p:cNvSpPr/>
            <p:nvPr/>
          </p:nvSpPr>
          <p:spPr>
            <a:xfrm>
              <a:off x="314036" y="3639127"/>
              <a:ext cx="757382" cy="748146"/>
            </a:xfrm>
            <a:prstGeom prst="ellipse">
              <a:avLst/>
            </a:prstGeom>
            <a:solidFill>
              <a:srgbClr val="589F89"/>
            </a:solidFill>
            <a:ln>
              <a:solidFill>
                <a:srgbClr val="589F8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a:extLst>
                <a:ext uri="{FF2B5EF4-FFF2-40B4-BE49-F238E27FC236}">
                  <a16:creationId xmlns:a16="http://schemas.microsoft.com/office/drawing/2014/main" id="{9207C189-1D83-17B2-DA69-65506EB65F77}"/>
                </a:ext>
              </a:extLst>
            </p:cNvPr>
            <p:cNvSpPr txBox="1"/>
            <p:nvPr/>
          </p:nvSpPr>
          <p:spPr>
            <a:xfrm>
              <a:off x="400216" y="3769402"/>
              <a:ext cx="585021" cy="461665"/>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例</a:t>
              </a:r>
            </a:p>
          </p:txBody>
        </p:sp>
      </p:grpSp>
      <p:sp>
        <p:nvSpPr>
          <p:cNvPr id="40" name="テキスト ボックス 39">
            <a:extLst>
              <a:ext uri="{FF2B5EF4-FFF2-40B4-BE49-F238E27FC236}">
                <a16:creationId xmlns:a16="http://schemas.microsoft.com/office/drawing/2014/main" id="{0D1E3BF9-0D61-A5DD-B192-DCB368DFB991}"/>
              </a:ext>
            </a:extLst>
          </p:cNvPr>
          <p:cNvSpPr txBox="1"/>
          <p:nvPr/>
        </p:nvSpPr>
        <p:spPr>
          <a:xfrm>
            <a:off x="2944797" y="1903304"/>
            <a:ext cx="8705350" cy="1569660"/>
          </a:xfrm>
          <a:prstGeom prst="rect">
            <a:avLst/>
          </a:prstGeom>
          <a:noFill/>
        </p:spPr>
        <p:txBody>
          <a:bodyPr wrap="square">
            <a:spAutoFit/>
          </a:bodyPr>
          <a:lstStyle/>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2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相談場所の選定に注意する。</a:t>
            </a:r>
            <a:endParaRPr kumimoji="1" lang="en-US" altLang="ja-JP" sz="2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R="0" lvl="0" algn="l" defTabSz="914400" rtl="0" eaLnBrk="1" fontAlgn="auto" latinLnBrk="0" hangingPunct="1">
              <a:lnSpc>
                <a:spcPct val="100000"/>
              </a:lnSpc>
              <a:spcBef>
                <a:spcPts val="0"/>
              </a:spcBef>
              <a:spcAft>
                <a:spcPts val="0"/>
              </a:spcAft>
              <a:buClrTx/>
              <a:buSzTx/>
              <a:tabLst/>
              <a:defRPr/>
            </a:pPr>
            <a:r>
              <a:rPr kumimoji="1" lang="ja-JP" altLang="en-US" sz="2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a:t>
            </a:r>
            <a:r>
              <a:rPr kumimoji="1" lang="en-US" altLang="ja-JP" sz="2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2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話している内容が聞こえない場所</a:t>
            </a:r>
            <a:endParaRPr kumimoji="1" lang="en-US" altLang="ja-JP" sz="2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2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出入りが人目につきにくい</a:t>
            </a:r>
            <a:r>
              <a:rPr kumimoji="1" lang="ja-JP" altLang="en-US" sz="2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ことも重要なポイント</a:t>
            </a:r>
            <a:r>
              <a:rPr lang="ja-JP" altLang="en-US" sz="2400" dirty="0">
                <a:solidFill>
                  <a:prstClr val="black"/>
                </a:solidFill>
                <a:latin typeface="メイリオ" panose="020B0604030504040204" pitchFamily="50" charset="-128"/>
                <a:ea typeface="メイリオ" panose="020B0604030504040204" pitchFamily="50" charset="-128"/>
              </a:rPr>
              <a:t>。</a:t>
            </a:r>
            <a:endParaRPr lang="en-US" altLang="ja-JP" sz="2400" dirty="0">
              <a:solidFill>
                <a:prstClr val="black"/>
              </a:solidFill>
              <a:latin typeface="メイリオ" panose="020B0604030504040204" pitchFamily="50" charset="-128"/>
              <a:ea typeface="メイリオ" panose="020B0604030504040204" pitchFamily="50" charset="-128"/>
            </a:endParaRPr>
          </a:p>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2400" dirty="0">
                <a:latin typeface="メイリオ" panose="020B0604030504040204" pitchFamily="50" charset="-128"/>
                <a:ea typeface="メイリオ" panose="020B0604030504040204" pitchFamily="50" charset="-128"/>
              </a:rPr>
              <a:t>障がいがある人に配慮した体制を整える。</a:t>
            </a:r>
            <a:endParaRPr kumimoji="1" lang="en-US" altLang="ja-JP" sz="2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Tree>
    <p:extLst>
      <p:ext uri="{BB962C8B-B14F-4D97-AF65-F5344CB8AC3E}">
        <p14:creationId xmlns:p14="http://schemas.microsoft.com/office/powerpoint/2010/main" val="22634560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a:extLst>
            <a:ext uri="{FF2B5EF4-FFF2-40B4-BE49-F238E27FC236}">
              <a16:creationId xmlns:a16="http://schemas.microsoft.com/office/drawing/2014/main" id="{E7CA38C5-EA6C-B1AA-B793-9FFC4530F4BA}"/>
            </a:ext>
          </a:extLst>
        </p:cNvPr>
        <p:cNvGrpSpPr/>
        <p:nvPr/>
      </p:nvGrpSpPr>
      <p:grpSpPr>
        <a:xfrm>
          <a:off x="0" y="0"/>
          <a:ext cx="0" cy="0"/>
          <a:chOff x="0" y="0"/>
          <a:chExt cx="0" cy="0"/>
        </a:xfrm>
      </p:grpSpPr>
      <p:sp>
        <p:nvSpPr>
          <p:cNvPr id="27" name="テキスト ボックス 26">
            <a:extLst>
              <a:ext uri="{FF2B5EF4-FFF2-40B4-BE49-F238E27FC236}">
                <a16:creationId xmlns:a16="http://schemas.microsoft.com/office/drawing/2014/main" id="{97879B32-48C9-7EBE-C6CE-1E8E13953337}"/>
              </a:ext>
            </a:extLst>
          </p:cNvPr>
          <p:cNvSpPr txBox="1"/>
          <p:nvPr/>
        </p:nvSpPr>
        <p:spPr>
          <a:xfrm>
            <a:off x="110836" y="306609"/>
            <a:ext cx="8344906"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3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相談窓口としての適切な環境とは</a:t>
            </a:r>
          </a:p>
        </p:txBody>
      </p:sp>
      <p:sp>
        <p:nvSpPr>
          <p:cNvPr id="29" name="テキスト ボックス 28">
            <a:extLst>
              <a:ext uri="{FF2B5EF4-FFF2-40B4-BE49-F238E27FC236}">
                <a16:creationId xmlns:a16="http://schemas.microsoft.com/office/drawing/2014/main" id="{07BE4DBE-4CDB-FAAD-E75C-DDD252C93BC7}"/>
              </a:ext>
            </a:extLst>
          </p:cNvPr>
          <p:cNvSpPr txBox="1"/>
          <p:nvPr/>
        </p:nvSpPr>
        <p:spPr>
          <a:xfrm>
            <a:off x="161636" y="77914"/>
            <a:ext cx="3293093"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rgbClr val="D5596F"/>
                </a:solidFill>
                <a:effectLst/>
                <a:uLnTx/>
                <a:uFillTx/>
                <a:latin typeface="Meiryo UI" panose="020B0604030504040204" pitchFamily="50" charset="-128"/>
                <a:ea typeface="Meiryo UI" panose="020B0604030504040204" pitchFamily="50" charset="-128"/>
                <a:cs typeface="+mn-cs"/>
              </a:rPr>
              <a:t>２</a:t>
            </a:r>
            <a:r>
              <a:rPr kumimoji="1" lang="en-US" altLang="ja-JP" sz="1400" b="1" i="0" u="none" strike="noStrike" kern="1200" cap="none" spc="0" normalizeH="0" baseline="0" noProof="0" dirty="0">
                <a:ln>
                  <a:noFill/>
                </a:ln>
                <a:solidFill>
                  <a:srgbClr val="D5596F"/>
                </a:solidFill>
                <a:effectLst/>
                <a:uLnTx/>
                <a:uFillTx/>
                <a:latin typeface="Meiryo UI" panose="020B0604030504040204" pitchFamily="50" charset="-128"/>
                <a:ea typeface="Meiryo UI" panose="020B0604030504040204" pitchFamily="50" charset="-128"/>
                <a:cs typeface="+mn-cs"/>
              </a:rPr>
              <a:t>.</a:t>
            </a:r>
            <a:r>
              <a:rPr kumimoji="1" lang="ja-JP" altLang="en-US" sz="1400" b="1" i="0" u="none" strike="noStrike" kern="1200" cap="none" spc="0" normalizeH="0" baseline="0" noProof="0" dirty="0">
                <a:ln>
                  <a:noFill/>
                </a:ln>
                <a:solidFill>
                  <a:srgbClr val="D5596F"/>
                </a:solidFill>
                <a:effectLst/>
                <a:uLnTx/>
                <a:uFillTx/>
                <a:latin typeface="Meiryo UI" panose="020B0604030504040204" pitchFamily="50" charset="-128"/>
                <a:ea typeface="Meiryo UI" panose="020B0604030504040204" pitchFamily="50" charset="-128"/>
                <a:cs typeface="+mn-cs"/>
              </a:rPr>
              <a:t>その他気を付けるべきこと</a:t>
            </a:r>
          </a:p>
        </p:txBody>
      </p:sp>
      <p:grpSp>
        <p:nvGrpSpPr>
          <p:cNvPr id="12" name="グループ化 11">
            <a:extLst>
              <a:ext uri="{FF2B5EF4-FFF2-40B4-BE49-F238E27FC236}">
                <a16:creationId xmlns:a16="http://schemas.microsoft.com/office/drawing/2014/main" id="{E9E77B16-DE91-92E7-44DB-399E98A241D4}"/>
              </a:ext>
            </a:extLst>
          </p:cNvPr>
          <p:cNvGrpSpPr/>
          <p:nvPr/>
        </p:nvGrpSpPr>
        <p:grpSpPr>
          <a:xfrm>
            <a:off x="464924" y="1082584"/>
            <a:ext cx="7315201" cy="572640"/>
            <a:chOff x="415636" y="2068960"/>
            <a:chExt cx="7315201" cy="572640"/>
          </a:xfrm>
        </p:grpSpPr>
        <p:sp>
          <p:nvSpPr>
            <p:cNvPr id="13" name="正方形/長方形 12">
              <a:extLst>
                <a:ext uri="{FF2B5EF4-FFF2-40B4-BE49-F238E27FC236}">
                  <a16:creationId xmlns:a16="http://schemas.microsoft.com/office/drawing/2014/main" id="{FD803043-1268-D42F-63CA-813E99350CB5}"/>
                </a:ext>
              </a:extLst>
            </p:cNvPr>
            <p:cNvSpPr/>
            <p:nvPr/>
          </p:nvSpPr>
          <p:spPr>
            <a:xfrm>
              <a:off x="415636" y="2068960"/>
              <a:ext cx="6594764" cy="57264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ja-JP" altLang="en-US" sz="2400" b="1" dirty="0">
                  <a:solidFill>
                    <a:srgbClr val="D5596F"/>
                  </a:solidFill>
                  <a:latin typeface="Meiryo UI" panose="020B0604030504040204" pitchFamily="50" charset="-128"/>
                  <a:ea typeface="Meiryo UI" panose="020B0604030504040204" pitchFamily="50" charset="-128"/>
                </a:rPr>
                <a:t>　</a:t>
              </a:r>
              <a:r>
                <a:rPr lang="ja-JP" altLang="en-US" sz="3200" b="1" dirty="0">
                  <a:solidFill>
                    <a:srgbClr val="D5596F"/>
                  </a:solidFill>
                  <a:latin typeface="Meiryo UI" panose="020B0604030504040204" pitchFamily="50" charset="-128"/>
                  <a:ea typeface="Meiryo UI" panose="020B0604030504040204" pitchFamily="50" charset="-128"/>
                </a:rPr>
                <a:t>２</a:t>
              </a:r>
              <a:r>
                <a:rPr lang="ja-JP" altLang="en-US" sz="2800" b="1" dirty="0">
                  <a:solidFill>
                    <a:srgbClr val="D5596F"/>
                  </a:solidFill>
                  <a:latin typeface="Meiryo UI" panose="020B0604030504040204" pitchFamily="50" charset="-128"/>
                  <a:ea typeface="Meiryo UI" panose="020B0604030504040204" pitchFamily="50" charset="-128"/>
                </a:rPr>
                <a:t>相談記録の適切な管理</a:t>
              </a:r>
              <a:endParaRPr lang="en-US" altLang="ja-JP" sz="2400" b="1" dirty="0">
                <a:solidFill>
                  <a:srgbClr val="D5596F"/>
                </a:solidFill>
                <a:latin typeface="Meiryo UI" panose="020B0604030504040204" pitchFamily="50" charset="-128"/>
                <a:ea typeface="Meiryo UI" panose="020B0604030504040204" pitchFamily="50" charset="-128"/>
              </a:endParaRPr>
            </a:p>
          </p:txBody>
        </p:sp>
        <p:sp>
          <p:nvSpPr>
            <p:cNvPr id="14" name="正方形/長方形 13">
              <a:extLst>
                <a:ext uri="{FF2B5EF4-FFF2-40B4-BE49-F238E27FC236}">
                  <a16:creationId xmlns:a16="http://schemas.microsoft.com/office/drawing/2014/main" id="{F3E71C0B-1CA1-40FA-B330-F913BAB7BC3B}"/>
                </a:ext>
              </a:extLst>
            </p:cNvPr>
            <p:cNvSpPr/>
            <p:nvPr/>
          </p:nvSpPr>
          <p:spPr>
            <a:xfrm>
              <a:off x="415636" y="2170545"/>
              <a:ext cx="175491" cy="471055"/>
            </a:xfrm>
            <a:prstGeom prst="rect">
              <a:avLst/>
            </a:prstGeom>
            <a:solidFill>
              <a:srgbClr val="C70852"/>
            </a:solidFill>
            <a:ln>
              <a:solidFill>
                <a:srgbClr val="C7085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5" name="直線コネクタ 14">
              <a:extLst>
                <a:ext uri="{FF2B5EF4-FFF2-40B4-BE49-F238E27FC236}">
                  <a16:creationId xmlns:a16="http://schemas.microsoft.com/office/drawing/2014/main" id="{B94E2C2D-B9F4-D390-7443-DA99ECF491AF}"/>
                </a:ext>
              </a:extLst>
            </p:cNvPr>
            <p:cNvCxnSpPr>
              <a:cxnSpLocks/>
            </p:cNvCxnSpPr>
            <p:nvPr/>
          </p:nvCxnSpPr>
          <p:spPr>
            <a:xfrm>
              <a:off x="711200" y="2641600"/>
              <a:ext cx="7019637" cy="0"/>
            </a:xfrm>
            <a:prstGeom prst="line">
              <a:avLst/>
            </a:prstGeom>
            <a:ln w="38100">
              <a:solidFill>
                <a:schemeClr val="bg2">
                  <a:lumMod val="75000"/>
                </a:schemeClr>
              </a:solidFill>
            </a:ln>
          </p:spPr>
          <p:style>
            <a:lnRef idx="2">
              <a:schemeClr val="accent1"/>
            </a:lnRef>
            <a:fillRef idx="0">
              <a:schemeClr val="accent1"/>
            </a:fillRef>
            <a:effectRef idx="1">
              <a:schemeClr val="accent1"/>
            </a:effectRef>
            <a:fontRef idx="minor">
              <a:schemeClr val="tx1"/>
            </a:fontRef>
          </p:style>
        </p:cxnSp>
      </p:grpSp>
      <p:sp>
        <p:nvSpPr>
          <p:cNvPr id="11" name="テキスト ボックス 10">
            <a:extLst>
              <a:ext uri="{FF2B5EF4-FFF2-40B4-BE49-F238E27FC236}">
                <a16:creationId xmlns:a16="http://schemas.microsoft.com/office/drawing/2014/main" id="{CBD11909-BDD8-920E-F168-B89F81F4884F}"/>
              </a:ext>
            </a:extLst>
          </p:cNvPr>
          <p:cNvSpPr txBox="1"/>
          <p:nvPr/>
        </p:nvSpPr>
        <p:spPr>
          <a:xfrm>
            <a:off x="552669" y="1819701"/>
            <a:ext cx="10999021" cy="1200329"/>
          </a:xfrm>
          <a:prstGeom prst="rect">
            <a:avLst/>
          </a:prstGeom>
          <a:noFill/>
        </p:spPr>
        <p:txBody>
          <a:bodyPr wrap="square">
            <a:spAutoFit/>
          </a:bodyPr>
          <a:lstStyle/>
          <a:p>
            <a:pPr marL="342900" indent="-342900" algn="just">
              <a:buFont typeface="Wingdings" panose="05000000000000000000" pitchFamily="2" charset="2"/>
              <a:buChar char="l"/>
            </a:pPr>
            <a:r>
              <a:rPr lang="ja-JP" altLang="en-US" sz="2400" kern="100" dirty="0">
                <a:latin typeface="メイリオ" panose="020B0604030504040204" pitchFamily="50" charset="-128"/>
                <a:ea typeface="メイリオ" panose="020B0604030504040204" pitchFamily="50" charset="-128"/>
                <a:cs typeface="Times New Roman" panose="02020603050405020304" pitchFamily="18" charset="0"/>
              </a:rPr>
              <a:t>相談の内容は必ず記録に残し、保管場所は１か所に決めて管理する。</a:t>
            </a:r>
            <a:endParaRPr lang="en-US" altLang="ja-JP" sz="2400" kern="100" dirty="0">
              <a:latin typeface="メイリオ" panose="020B0604030504040204" pitchFamily="50" charset="-128"/>
              <a:ea typeface="メイリオ" panose="020B0604030504040204" pitchFamily="50" charset="-128"/>
              <a:cs typeface="Times New Roman" panose="02020603050405020304" pitchFamily="18" charset="0"/>
            </a:endParaRPr>
          </a:p>
          <a:p>
            <a:pPr marL="342900" indent="-342900" algn="just">
              <a:buFont typeface="Wingdings" panose="05000000000000000000" pitchFamily="2" charset="2"/>
              <a:buChar char="l"/>
            </a:pPr>
            <a:r>
              <a:rPr lang="ja-JP" altLang="en-US" sz="2400" kern="100" dirty="0">
                <a:latin typeface="メイリオ" panose="020B0604030504040204" pitchFamily="50" charset="-128"/>
                <a:ea typeface="メイリオ" panose="020B0604030504040204" pitchFamily="50" charset="-128"/>
                <a:cs typeface="Times New Roman" panose="02020603050405020304" pitchFamily="18" charset="0"/>
              </a:rPr>
              <a:t>保管方法や相談情報の集約についてルールを確認しておく。</a:t>
            </a:r>
            <a:endParaRPr lang="en-US" altLang="ja-JP" sz="2400" kern="100" dirty="0">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2400" kern="100" dirty="0">
                <a:latin typeface="メイリオ" panose="020B0604030504040204" pitchFamily="50" charset="-128"/>
                <a:ea typeface="メイリオ" panose="020B0604030504040204" pitchFamily="50" charset="-128"/>
                <a:cs typeface="Times New Roman" panose="02020603050405020304" pitchFamily="18" charset="0"/>
              </a:rPr>
              <a:t>　（相談員個人で保管する、勝手に処分しない）</a:t>
            </a:r>
            <a:endParaRPr lang="en-US" altLang="ja-JP" sz="2400" kern="100" dirty="0">
              <a:latin typeface="メイリオ" panose="020B0604030504040204" pitchFamily="50" charset="-128"/>
              <a:ea typeface="メイリオ" panose="020B0604030504040204" pitchFamily="50" charset="-128"/>
              <a:cs typeface="Times New Roman" panose="02020603050405020304" pitchFamily="18" charset="0"/>
            </a:endParaRPr>
          </a:p>
        </p:txBody>
      </p:sp>
      <p:pic>
        <p:nvPicPr>
          <p:cNvPr id="20" name="グラフィックス 19" descr="山形の矢印 単色塗りつぶし">
            <a:extLst>
              <a:ext uri="{FF2B5EF4-FFF2-40B4-BE49-F238E27FC236}">
                <a16:creationId xmlns:a16="http://schemas.microsoft.com/office/drawing/2014/main" id="{2F2A0C99-22A1-A297-D671-0E24AC437B6B}"/>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34920" y="3100578"/>
            <a:ext cx="617350" cy="617350"/>
          </a:xfrm>
          <a:prstGeom prst="rect">
            <a:avLst/>
          </a:prstGeom>
        </p:spPr>
      </p:pic>
      <p:cxnSp>
        <p:nvCxnSpPr>
          <p:cNvPr id="25" name="直線コネクタ 24">
            <a:extLst>
              <a:ext uri="{FF2B5EF4-FFF2-40B4-BE49-F238E27FC236}">
                <a16:creationId xmlns:a16="http://schemas.microsoft.com/office/drawing/2014/main" id="{60C5670A-38F6-8BE3-95CF-B56509C235B3}"/>
              </a:ext>
            </a:extLst>
          </p:cNvPr>
          <p:cNvCxnSpPr>
            <a:cxnSpLocks/>
          </p:cNvCxnSpPr>
          <p:nvPr/>
        </p:nvCxnSpPr>
        <p:spPr>
          <a:xfrm>
            <a:off x="1697070" y="3378894"/>
            <a:ext cx="6618800" cy="0"/>
          </a:xfrm>
          <a:prstGeom prst="line">
            <a:avLst/>
          </a:prstGeom>
          <a:ln w="76200">
            <a:solidFill>
              <a:srgbClr val="FFC000"/>
            </a:solidFill>
          </a:ln>
        </p:spPr>
        <p:style>
          <a:lnRef idx="2">
            <a:schemeClr val="accent1"/>
          </a:lnRef>
          <a:fillRef idx="0">
            <a:schemeClr val="accent1"/>
          </a:fillRef>
          <a:effectRef idx="1">
            <a:schemeClr val="accent1"/>
          </a:effectRef>
          <a:fontRef idx="minor">
            <a:schemeClr val="tx1"/>
          </a:fontRef>
        </p:style>
      </p:cxnSp>
      <p:sp>
        <p:nvSpPr>
          <p:cNvPr id="16" name="スライド番号プレースホルダー 15">
            <a:extLst>
              <a:ext uri="{FF2B5EF4-FFF2-40B4-BE49-F238E27FC236}">
                <a16:creationId xmlns:a16="http://schemas.microsoft.com/office/drawing/2014/main" id="{C9F03B9F-592B-42E0-3069-E430EDCAE629}"/>
              </a:ext>
            </a:extLst>
          </p:cNvPr>
          <p:cNvSpPr>
            <a:spLocks noGrp="1"/>
          </p:cNvSpPr>
          <p:nvPr>
            <p:ph type="sldNum" sz="quarter" idx="12"/>
          </p:nvPr>
        </p:nvSpPr>
        <p:spPr/>
        <p:txBody>
          <a:bodyPr/>
          <a:lstStyle/>
          <a:p>
            <a:fld id="{17A04E83-AE5F-445A-B2D7-EBB1D891384E}" type="slidenum">
              <a:rPr kumimoji="1" lang="ja-JP" altLang="en-US" smtClean="0"/>
              <a:t>18</a:t>
            </a:fld>
            <a:endParaRPr kumimoji="1" lang="ja-JP" altLang="en-US"/>
          </a:p>
        </p:txBody>
      </p:sp>
      <p:cxnSp>
        <p:nvCxnSpPr>
          <p:cNvPr id="9" name="直線コネクタ 8">
            <a:extLst>
              <a:ext uri="{FF2B5EF4-FFF2-40B4-BE49-F238E27FC236}">
                <a16:creationId xmlns:a16="http://schemas.microsoft.com/office/drawing/2014/main" id="{E1F130B0-0086-B270-0B54-3949C73FD326}"/>
              </a:ext>
            </a:extLst>
          </p:cNvPr>
          <p:cNvCxnSpPr>
            <a:cxnSpLocks/>
          </p:cNvCxnSpPr>
          <p:nvPr/>
        </p:nvCxnSpPr>
        <p:spPr>
          <a:xfrm>
            <a:off x="6286543" y="3750799"/>
            <a:ext cx="4715966" cy="0"/>
          </a:xfrm>
          <a:prstGeom prst="line">
            <a:avLst/>
          </a:prstGeom>
          <a:ln w="76200">
            <a:solidFill>
              <a:srgbClr val="FFC000"/>
            </a:solidFill>
          </a:ln>
        </p:spPr>
        <p:style>
          <a:lnRef idx="2">
            <a:schemeClr val="accent1"/>
          </a:lnRef>
          <a:fillRef idx="0">
            <a:schemeClr val="accent1"/>
          </a:fillRef>
          <a:effectRef idx="1">
            <a:schemeClr val="accent1"/>
          </a:effectRef>
          <a:fontRef idx="minor">
            <a:schemeClr val="tx1"/>
          </a:fontRef>
        </p:style>
      </p:cxnSp>
      <p:sp>
        <p:nvSpPr>
          <p:cNvPr id="19" name="テキスト ボックス 18">
            <a:extLst>
              <a:ext uri="{FF2B5EF4-FFF2-40B4-BE49-F238E27FC236}">
                <a16:creationId xmlns:a16="http://schemas.microsoft.com/office/drawing/2014/main" id="{CBCC4468-DCCD-A370-4380-F81A7D81594F}"/>
              </a:ext>
            </a:extLst>
          </p:cNvPr>
          <p:cNvSpPr txBox="1"/>
          <p:nvPr/>
        </p:nvSpPr>
        <p:spPr>
          <a:xfrm>
            <a:off x="1664629" y="3100578"/>
            <a:ext cx="9677245" cy="830997"/>
          </a:xfrm>
          <a:prstGeom prst="rect">
            <a:avLst/>
          </a:prstGeom>
          <a:noFill/>
        </p:spPr>
        <p:txBody>
          <a:bodyPr wrap="square">
            <a:spAutoFit/>
          </a:bodyPr>
          <a:lstStyle/>
          <a:p>
            <a:pPr algn="just"/>
            <a:r>
              <a:rPr lang="ja-JP" altLang="en-US" sz="2400" b="1" kern="100" dirty="0">
                <a:latin typeface="メイリオ" panose="020B0604030504040204" pitchFamily="50" charset="-128"/>
                <a:ea typeface="メイリオ" panose="020B0604030504040204" pitchFamily="50" charset="-128"/>
                <a:cs typeface="Times New Roman" panose="02020603050405020304" pitchFamily="18" charset="0"/>
              </a:rPr>
              <a:t>保管方法や相談情報の集約手順、保管期間等は、</a:t>
            </a:r>
            <a:endParaRPr lang="en-US" altLang="ja-JP" sz="2400" b="1" kern="100" dirty="0">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2400" b="1" kern="100" dirty="0">
                <a:latin typeface="メイリオ" panose="020B0604030504040204" pitchFamily="50" charset="-128"/>
                <a:ea typeface="メイリオ" panose="020B0604030504040204" pitchFamily="50" charset="-128"/>
                <a:cs typeface="Times New Roman" panose="02020603050405020304" pitchFamily="18" charset="0"/>
              </a:rPr>
              <a:t>　　　　　　　　　　　　　　　学内の取り決めを確認しましょう。</a:t>
            </a:r>
            <a:endParaRPr lang="en-US" altLang="ja-JP" sz="2400" kern="100" dirty="0">
              <a:latin typeface="メイリオ" panose="020B0604030504040204" pitchFamily="50" charset="-128"/>
              <a:ea typeface="メイリオ" panose="020B0604030504040204" pitchFamily="50" charset="-128"/>
              <a:cs typeface="Times New Roman" panose="02020603050405020304" pitchFamily="18" charset="0"/>
            </a:endParaRPr>
          </a:p>
        </p:txBody>
      </p:sp>
      <p:grpSp>
        <p:nvGrpSpPr>
          <p:cNvPr id="2" name="グループ化 1">
            <a:extLst>
              <a:ext uri="{FF2B5EF4-FFF2-40B4-BE49-F238E27FC236}">
                <a16:creationId xmlns:a16="http://schemas.microsoft.com/office/drawing/2014/main" id="{9900B3BD-E03B-5EC4-E172-063BAC40E1DA}"/>
              </a:ext>
            </a:extLst>
          </p:cNvPr>
          <p:cNvGrpSpPr/>
          <p:nvPr/>
        </p:nvGrpSpPr>
        <p:grpSpPr>
          <a:xfrm>
            <a:off x="464924" y="4054755"/>
            <a:ext cx="7315201" cy="572640"/>
            <a:chOff x="415636" y="2068960"/>
            <a:chExt cx="7315201" cy="572640"/>
          </a:xfrm>
        </p:grpSpPr>
        <p:sp>
          <p:nvSpPr>
            <p:cNvPr id="10" name="正方形/長方形 9">
              <a:extLst>
                <a:ext uri="{FF2B5EF4-FFF2-40B4-BE49-F238E27FC236}">
                  <a16:creationId xmlns:a16="http://schemas.microsoft.com/office/drawing/2014/main" id="{95E86160-E3EC-A539-59D5-DEDD93DC6534}"/>
                </a:ext>
              </a:extLst>
            </p:cNvPr>
            <p:cNvSpPr/>
            <p:nvPr/>
          </p:nvSpPr>
          <p:spPr>
            <a:xfrm>
              <a:off x="415636" y="2068960"/>
              <a:ext cx="6594764" cy="57264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ja-JP" altLang="en-US" sz="2400" b="1" dirty="0">
                  <a:solidFill>
                    <a:srgbClr val="D5596F"/>
                  </a:solidFill>
                  <a:latin typeface="Meiryo UI" panose="020B0604030504040204" pitchFamily="50" charset="-128"/>
                  <a:ea typeface="Meiryo UI" panose="020B0604030504040204" pitchFamily="50" charset="-128"/>
                </a:rPr>
                <a:t>　</a:t>
              </a:r>
              <a:r>
                <a:rPr lang="ja-JP" altLang="en-US" sz="3200" b="1" dirty="0">
                  <a:solidFill>
                    <a:srgbClr val="D5596F"/>
                  </a:solidFill>
                  <a:latin typeface="Meiryo UI" panose="020B0604030504040204" pitchFamily="50" charset="-128"/>
                  <a:ea typeface="Meiryo UI" panose="020B0604030504040204" pitchFamily="50" charset="-128"/>
                </a:rPr>
                <a:t>３</a:t>
              </a:r>
              <a:r>
                <a:rPr lang="ja-JP" altLang="en-US" sz="2800" b="1" dirty="0">
                  <a:solidFill>
                    <a:srgbClr val="D5596F"/>
                  </a:solidFill>
                  <a:latin typeface="Meiryo UI" panose="020B0604030504040204" pitchFamily="50" charset="-128"/>
                  <a:ea typeface="Meiryo UI" panose="020B0604030504040204" pitchFamily="50" charset="-128"/>
                </a:rPr>
                <a:t>聞き取るべき項目の整理</a:t>
              </a:r>
              <a:endParaRPr lang="en-US" altLang="ja-JP" sz="2400" b="1" dirty="0">
                <a:solidFill>
                  <a:srgbClr val="D5596F"/>
                </a:solidFill>
                <a:latin typeface="Meiryo UI" panose="020B0604030504040204" pitchFamily="50" charset="-128"/>
                <a:ea typeface="Meiryo UI" panose="020B0604030504040204" pitchFamily="50" charset="-128"/>
              </a:endParaRPr>
            </a:p>
          </p:txBody>
        </p:sp>
        <p:sp>
          <p:nvSpPr>
            <p:cNvPr id="17" name="正方形/長方形 16">
              <a:extLst>
                <a:ext uri="{FF2B5EF4-FFF2-40B4-BE49-F238E27FC236}">
                  <a16:creationId xmlns:a16="http://schemas.microsoft.com/office/drawing/2014/main" id="{EBD715F7-6351-6940-594A-D74343F1EDE7}"/>
                </a:ext>
              </a:extLst>
            </p:cNvPr>
            <p:cNvSpPr/>
            <p:nvPr/>
          </p:nvSpPr>
          <p:spPr>
            <a:xfrm>
              <a:off x="415636" y="2170545"/>
              <a:ext cx="175491" cy="471055"/>
            </a:xfrm>
            <a:prstGeom prst="rect">
              <a:avLst/>
            </a:prstGeom>
            <a:solidFill>
              <a:srgbClr val="C70852"/>
            </a:solidFill>
            <a:ln>
              <a:solidFill>
                <a:srgbClr val="C7085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8" name="直線コネクタ 17">
              <a:extLst>
                <a:ext uri="{FF2B5EF4-FFF2-40B4-BE49-F238E27FC236}">
                  <a16:creationId xmlns:a16="http://schemas.microsoft.com/office/drawing/2014/main" id="{9F893534-BDE3-923D-70E3-34EAA6EEAC9F}"/>
                </a:ext>
              </a:extLst>
            </p:cNvPr>
            <p:cNvCxnSpPr>
              <a:cxnSpLocks/>
            </p:cNvCxnSpPr>
            <p:nvPr/>
          </p:nvCxnSpPr>
          <p:spPr>
            <a:xfrm>
              <a:off x="711200" y="2641600"/>
              <a:ext cx="7019637" cy="0"/>
            </a:xfrm>
            <a:prstGeom prst="line">
              <a:avLst/>
            </a:prstGeom>
            <a:ln w="38100">
              <a:solidFill>
                <a:schemeClr val="bg2">
                  <a:lumMod val="75000"/>
                </a:schemeClr>
              </a:solidFill>
            </a:ln>
          </p:spPr>
          <p:style>
            <a:lnRef idx="2">
              <a:schemeClr val="accent1"/>
            </a:lnRef>
            <a:fillRef idx="0">
              <a:schemeClr val="accent1"/>
            </a:fillRef>
            <a:effectRef idx="1">
              <a:schemeClr val="accent1"/>
            </a:effectRef>
            <a:fontRef idx="minor">
              <a:schemeClr val="tx1"/>
            </a:fontRef>
          </p:style>
        </p:cxnSp>
      </p:grpSp>
      <p:sp>
        <p:nvSpPr>
          <p:cNvPr id="21" name="テキスト ボックス 20">
            <a:extLst>
              <a:ext uri="{FF2B5EF4-FFF2-40B4-BE49-F238E27FC236}">
                <a16:creationId xmlns:a16="http://schemas.microsoft.com/office/drawing/2014/main" id="{A4BD64C7-67BC-10E3-F834-DE5FC629FA1C}"/>
              </a:ext>
            </a:extLst>
          </p:cNvPr>
          <p:cNvSpPr txBox="1"/>
          <p:nvPr/>
        </p:nvSpPr>
        <p:spPr>
          <a:xfrm>
            <a:off x="552669" y="4791872"/>
            <a:ext cx="11214458" cy="830997"/>
          </a:xfrm>
          <a:prstGeom prst="rect">
            <a:avLst/>
          </a:prstGeom>
          <a:noFill/>
        </p:spPr>
        <p:txBody>
          <a:bodyPr wrap="square">
            <a:spAutoFit/>
          </a:bodyPr>
          <a:lstStyle/>
          <a:p>
            <a:pPr marL="342900" indent="-342900" algn="just">
              <a:buFont typeface="Wingdings" panose="05000000000000000000" pitchFamily="2" charset="2"/>
              <a:buChar char="l"/>
            </a:pPr>
            <a:r>
              <a:rPr lang="ja-JP" altLang="en-US" sz="2400" kern="100" dirty="0">
                <a:latin typeface="メイリオ" panose="020B0604030504040204" pitchFamily="50" charset="-128"/>
                <a:ea typeface="メイリオ" panose="020B0604030504040204" pitchFamily="50" charset="-128"/>
                <a:cs typeface="Times New Roman" panose="02020603050405020304" pitchFamily="18" charset="0"/>
              </a:rPr>
              <a:t>相談者は混乱していることもあるため、起こったことの時間軸の整理や関係性の整理等を行う。わかる範囲で</a:t>
            </a:r>
            <a:r>
              <a:rPr lang="en-US" altLang="ja-JP" sz="2400" kern="100" dirty="0">
                <a:latin typeface="メイリオ" panose="020B0604030504040204" pitchFamily="50" charset="-128"/>
                <a:ea typeface="メイリオ" panose="020B0604030504040204" pitchFamily="50" charset="-128"/>
                <a:cs typeface="Times New Roman" panose="02020603050405020304" pitchFamily="18" charset="0"/>
              </a:rPr>
              <a:t>5W1H</a:t>
            </a:r>
            <a:r>
              <a:rPr lang="ja-JP" altLang="en-US" sz="2400" kern="100" dirty="0">
                <a:latin typeface="メイリオ" panose="020B0604030504040204" pitchFamily="50" charset="-128"/>
                <a:ea typeface="メイリオ" panose="020B0604030504040204" pitchFamily="50" charset="-128"/>
                <a:cs typeface="Times New Roman" panose="02020603050405020304" pitchFamily="18" charset="0"/>
              </a:rPr>
              <a:t>等を整理しておく。</a:t>
            </a:r>
            <a:endParaRPr lang="en-US" altLang="ja-JP" sz="2400" kern="100" dirty="0">
              <a:latin typeface="メイリオ" panose="020B0604030504040204" pitchFamily="50" charset="-128"/>
              <a:ea typeface="メイリオ" panose="020B0604030504040204" pitchFamily="50" charset="-128"/>
              <a:cs typeface="Times New Roman" panose="02020603050405020304" pitchFamily="18" charset="0"/>
            </a:endParaRPr>
          </a:p>
        </p:txBody>
      </p:sp>
      <p:pic>
        <p:nvPicPr>
          <p:cNvPr id="22" name="グラフィックス 21" descr="山形の矢印 単色塗りつぶし">
            <a:extLst>
              <a:ext uri="{FF2B5EF4-FFF2-40B4-BE49-F238E27FC236}">
                <a16:creationId xmlns:a16="http://schemas.microsoft.com/office/drawing/2014/main" id="{9F4C3F0C-54A4-7898-BE11-C97D47A555FC}"/>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34920" y="5793482"/>
            <a:ext cx="617350" cy="617350"/>
          </a:xfrm>
          <a:prstGeom prst="rect">
            <a:avLst/>
          </a:prstGeom>
        </p:spPr>
      </p:pic>
      <p:cxnSp>
        <p:nvCxnSpPr>
          <p:cNvPr id="24" name="直線コネクタ 23">
            <a:extLst>
              <a:ext uri="{FF2B5EF4-FFF2-40B4-BE49-F238E27FC236}">
                <a16:creationId xmlns:a16="http://schemas.microsoft.com/office/drawing/2014/main" id="{D2681158-DA25-7FB3-F168-49976130D3AE}"/>
              </a:ext>
            </a:extLst>
          </p:cNvPr>
          <p:cNvCxnSpPr>
            <a:cxnSpLocks/>
          </p:cNvCxnSpPr>
          <p:nvPr/>
        </p:nvCxnSpPr>
        <p:spPr>
          <a:xfrm>
            <a:off x="1768822" y="6198885"/>
            <a:ext cx="9139323" cy="0"/>
          </a:xfrm>
          <a:prstGeom prst="line">
            <a:avLst/>
          </a:prstGeom>
          <a:ln w="76200">
            <a:solidFill>
              <a:srgbClr val="FFC000"/>
            </a:solidFill>
          </a:ln>
        </p:spPr>
        <p:style>
          <a:lnRef idx="2">
            <a:schemeClr val="accent1"/>
          </a:lnRef>
          <a:fillRef idx="0">
            <a:schemeClr val="accent1"/>
          </a:fillRef>
          <a:effectRef idx="1">
            <a:schemeClr val="accent1"/>
          </a:effectRef>
          <a:fontRef idx="minor">
            <a:schemeClr val="tx1"/>
          </a:fontRef>
        </p:style>
      </p:cxnSp>
      <p:sp>
        <p:nvSpPr>
          <p:cNvPr id="23" name="テキスト ボックス 22">
            <a:extLst>
              <a:ext uri="{FF2B5EF4-FFF2-40B4-BE49-F238E27FC236}">
                <a16:creationId xmlns:a16="http://schemas.microsoft.com/office/drawing/2014/main" id="{9C7A65C6-F183-140F-27A8-6DA1D61EEAE3}"/>
              </a:ext>
            </a:extLst>
          </p:cNvPr>
          <p:cNvSpPr txBox="1"/>
          <p:nvPr/>
        </p:nvSpPr>
        <p:spPr>
          <a:xfrm>
            <a:off x="1697070" y="5919498"/>
            <a:ext cx="9118711" cy="461665"/>
          </a:xfrm>
          <a:prstGeom prst="rect">
            <a:avLst/>
          </a:prstGeom>
          <a:noFill/>
        </p:spPr>
        <p:txBody>
          <a:bodyPr wrap="square">
            <a:spAutoFit/>
          </a:bodyPr>
          <a:lstStyle/>
          <a:p>
            <a:pPr algn="just"/>
            <a:r>
              <a:rPr lang="ja-JP" altLang="en-US" sz="2400" b="1" kern="100" dirty="0">
                <a:latin typeface="メイリオ" panose="020B0604030504040204" pitchFamily="50" charset="-128"/>
                <a:ea typeface="メイリオ" panose="020B0604030504040204" pitchFamily="50" charset="-128"/>
                <a:cs typeface="Times New Roman" panose="02020603050405020304" pitchFamily="18" charset="0"/>
              </a:rPr>
              <a:t>最初に聞き取るべき項目を、学内で決めて確認しておきましょう。</a:t>
            </a:r>
          </a:p>
        </p:txBody>
      </p:sp>
    </p:spTree>
    <p:extLst>
      <p:ext uri="{BB962C8B-B14F-4D97-AF65-F5344CB8AC3E}">
        <p14:creationId xmlns:p14="http://schemas.microsoft.com/office/powerpoint/2010/main" val="42072551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a:extLst>
            <a:ext uri="{FF2B5EF4-FFF2-40B4-BE49-F238E27FC236}">
              <a16:creationId xmlns:a16="http://schemas.microsoft.com/office/drawing/2014/main" id="{3ACF42CC-AA88-905E-6269-ADE86E8EDF95}"/>
            </a:ext>
          </a:extLst>
        </p:cNvPr>
        <p:cNvGrpSpPr/>
        <p:nvPr/>
      </p:nvGrpSpPr>
      <p:grpSpPr>
        <a:xfrm>
          <a:off x="0" y="0"/>
          <a:ext cx="0" cy="0"/>
          <a:chOff x="0" y="0"/>
          <a:chExt cx="0" cy="0"/>
        </a:xfrm>
      </p:grpSpPr>
      <p:sp>
        <p:nvSpPr>
          <p:cNvPr id="27" name="テキスト ボックス 26">
            <a:extLst>
              <a:ext uri="{FF2B5EF4-FFF2-40B4-BE49-F238E27FC236}">
                <a16:creationId xmlns:a16="http://schemas.microsoft.com/office/drawing/2014/main" id="{17E5652D-8FE4-3FC2-B0F8-8B0C4ED4A054}"/>
              </a:ext>
            </a:extLst>
          </p:cNvPr>
          <p:cNvSpPr txBox="1"/>
          <p:nvPr/>
        </p:nvSpPr>
        <p:spPr>
          <a:xfrm>
            <a:off x="110836" y="306609"/>
            <a:ext cx="8344906" cy="646331"/>
          </a:xfrm>
          <a:prstGeom prst="rect">
            <a:avLst/>
          </a:prstGeom>
          <a:noFill/>
        </p:spPr>
        <p:txBody>
          <a:bodyPr wrap="square" rtlCol="0">
            <a:spAutoFit/>
          </a:bodyPr>
          <a:lstStyle/>
          <a:p>
            <a:r>
              <a:rPr kumimoji="1" lang="ja-JP" altLang="en-US" sz="3600" b="1" dirty="0">
                <a:latin typeface="Meiryo UI" panose="020B0604030504040204" pitchFamily="50" charset="-128"/>
                <a:ea typeface="Meiryo UI" panose="020B0604030504040204" pitchFamily="50" charset="-128"/>
              </a:rPr>
              <a:t>相談窓口としての適切な環境とは</a:t>
            </a:r>
          </a:p>
        </p:txBody>
      </p:sp>
      <p:sp>
        <p:nvSpPr>
          <p:cNvPr id="29" name="テキスト ボックス 28">
            <a:extLst>
              <a:ext uri="{FF2B5EF4-FFF2-40B4-BE49-F238E27FC236}">
                <a16:creationId xmlns:a16="http://schemas.microsoft.com/office/drawing/2014/main" id="{835DCC49-F123-C266-C4AE-74F83FB975B2}"/>
              </a:ext>
            </a:extLst>
          </p:cNvPr>
          <p:cNvSpPr txBox="1"/>
          <p:nvPr/>
        </p:nvSpPr>
        <p:spPr>
          <a:xfrm>
            <a:off x="161636" y="77914"/>
            <a:ext cx="3293093"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rgbClr val="D5596F"/>
                </a:solidFill>
                <a:effectLst/>
                <a:uLnTx/>
                <a:uFillTx/>
                <a:latin typeface="Meiryo UI" panose="020B0604030504040204" pitchFamily="50" charset="-128"/>
                <a:ea typeface="Meiryo UI" panose="020B0604030504040204" pitchFamily="50" charset="-128"/>
                <a:cs typeface="+mn-cs"/>
              </a:rPr>
              <a:t>２</a:t>
            </a:r>
            <a:r>
              <a:rPr kumimoji="1" lang="en-US" altLang="ja-JP" sz="1400" b="1" i="0" u="none" strike="noStrike" kern="1200" cap="none" spc="0" normalizeH="0" baseline="0" noProof="0" dirty="0">
                <a:ln>
                  <a:noFill/>
                </a:ln>
                <a:solidFill>
                  <a:srgbClr val="D5596F"/>
                </a:solidFill>
                <a:effectLst/>
                <a:uLnTx/>
                <a:uFillTx/>
                <a:latin typeface="Meiryo UI" panose="020B0604030504040204" pitchFamily="50" charset="-128"/>
                <a:ea typeface="Meiryo UI" panose="020B0604030504040204" pitchFamily="50" charset="-128"/>
                <a:cs typeface="+mn-cs"/>
              </a:rPr>
              <a:t>.</a:t>
            </a:r>
            <a:r>
              <a:rPr kumimoji="1" lang="ja-JP" altLang="en-US" sz="1400" b="1" i="0" u="none" strike="noStrike" kern="1200" cap="none" spc="0" normalizeH="0" baseline="0" noProof="0" dirty="0">
                <a:ln>
                  <a:noFill/>
                </a:ln>
                <a:solidFill>
                  <a:srgbClr val="D5596F"/>
                </a:solidFill>
                <a:effectLst/>
                <a:uLnTx/>
                <a:uFillTx/>
                <a:latin typeface="Meiryo UI" panose="020B0604030504040204" pitchFamily="50" charset="-128"/>
                <a:ea typeface="Meiryo UI" panose="020B0604030504040204" pitchFamily="50" charset="-128"/>
                <a:cs typeface="+mn-cs"/>
              </a:rPr>
              <a:t>その他気を付けるべきこと</a:t>
            </a:r>
          </a:p>
        </p:txBody>
      </p:sp>
      <p:sp>
        <p:nvSpPr>
          <p:cNvPr id="4" name="スライド番号プレースホルダー 3">
            <a:extLst>
              <a:ext uri="{FF2B5EF4-FFF2-40B4-BE49-F238E27FC236}">
                <a16:creationId xmlns:a16="http://schemas.microsoft.com/office/drawing/2014/main" id="{4C51D322-40F6-B76B-FC8A-EA942916C24A}"/>
              </a:ext>
            </a:extLst>
          </p:cNvPr>
          <p:cNvSpPr>
            <a:spLocks noGrp="1"/>
          </p:cNvSpPr>
          <p:nvPr>
            <p:ph type="sldNum" sz="quarter" idx="12"/>
          </p:nvPr>
        </p:nvSpPr>
        <p:spPr/>
        <p:txBody>
          <a:bodyPr/>
          <a:lstStyle/>
          <a:p>
            <a:fld id="{17A04E83-AE5F-445A-B2D7-EBB1D891384E}" type="slidenum">
              <a:rPr kumimoji="1" lang="ja-JP" altLang="en-US" smtClean="0"/>
              <a:t>19</a:t>
            </a:fld>
            <a:endParaRPr kumimoji="1" lang="ja-JP" altLang="en-US"/>
          </a:p>
        </p:txBody>
      </p:sp>
      <p:grpSp>
        <p:nvGrpSpPr>
          <p:cNvPr id="3" name="グループ化 2">
            <a:extLst>
              <a:ext uri="{FF2B5EF4-FFF2-40B4-BE49-F238E27FC236}">
                <a16:creationId xmlns:a16="http://schemas.microsoft.com/office/drawing/2014/main" id="{766A5853-1FEF-746D-3D13-24FFD00919D9}"/>
              </a:ext>
            </a:extLst>
          </p:cNvPr>
          <p:cNvGrpSpPr/>
          <p:nvPr/>
        </p:nvGrpSpPr>
        <p:grpSpPr>
          <a:xfrm>
            <a:off x="372803" y="1066838"/>
            <a:ext cx="7315202" cy="572640"/>
            <a:chOff x="415635" y="2068960"/>
            <a:chExt cx="7315202" cy="572640"/>
          </a:xfrm>
        </p:grpSpPr>
        <p:sp>
          <p:nvSpPr>
            <p:cNvPr id="5" name="正方形/長方形 4">
              <a:extLst>
                <a:ext uri="{FF2B5EF4-FFF2-40B4-BE49-F238E27FC236}">
                  <a16:creationId xmlns:a16="http://schemas.microsoft.com/office/drawing/2014/main" id="{69E85634-CEC4-E0B5-D311-BD4946BCEDE3}"/>
                </a:ext>
              </a:extLst>
            </p:cNvPr>
            <p:cNvSpPr/>
            <p:nvPr/>
          </p:nvSpPr>
          <p:spPr>
            <a:xfrm>
              <a:off x="415635" y="2068960"/>
              <a:ext cx="7019637" cy="57264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ja-JP" altLang="en-US" sz="2400" b="1" dirty="0">
                  <a:solidFill>
                    <a:srgbClr val="D5596F"/>
                  </a:solidFill>
                  <a:latin typeface="Meiryo UI" panose="020B0604030504040204" pitchFamily="50" charset="-128"/>
                  <a:ea typeface="Meiryo UI" panose="020B0604030504040204" pitchFamily="50" charset="-128"/>
                </a:rPr>
                <a:t>　</a:t>
              </a:r>
              <a:r>
                <a:rPr lang="ja-JP" altLang="en-US" sz="3200" b="1" dirty="0">
                  <a:solidFill>
                    <a:srgbClr val="D5596F"/>
                  </a:solidFill>
                  <a:latin typeface="Meiryo UI" panose="020B0604030504040204" pitchFamily="50" charset="-128"/>
                  <a:ea typeface="Meiryo UI" panose="020B0604030504040204" pitchFamily="50" charset="-128"/>
                </a:rPr>
                <a:t>４</a:t>
              </a:r>
              <a:r>
                <a:rPr lang="ja-JP" altLang="en-US" sz="2800" b="1" dirty="0">
                  <a:solidFill>
                    <a:srgbClr val="D5596F"/>
                  </a:solidFill>
                  <a:latin typeface="Meiryo UI" panose="020B0604030504040204" pitchFamily="50" charset="-128"/>
                  <a:ea typeface="Meiryo UI" panose="020B0604030504040204" pitchFamily="50" charset="-128"/>
                </a:rPr>
                <a:t>適切な情報の取り扱い</a:t>
              </a:r>
              <a:endParaRPr lang="en-US" altLang="ja-JP" sz="2400" b="1" dirty="0">
                <a:solidFill>
                  <a:srgbClr val="D5596F"/>
                </a:solidFill>
                <a:latin typeface="Meiryo UI" panose="020B0604030504040204" pitchFamily="50" charset="-128"/>
                <a:ea typeface="Meiryo UI" panose="020B0604030504040204" pitchFamily="50" charset="-128"/>
              </a:endParaRPr>
            </a:p>
          </p:txBody>
        </p:sp>
        <p:sp>
          <p:nvSpPr>
            <p:cNvPr id="6" name="正方形/長方形 5">
              <a:extLst>
                <a:ext uri="{FF2B5EF4-FFF2-40B4-BE49-F238E27FC236}">
                  <a16:creationId xmlns:a16="http://schemas.microsoft.com/office/drawing/2014/main" id="{A05C51C3-4A5E-9173-192E-E1DF72986DCF}"/>
                </a:ext>
              </a:extLst>
            </p:cNvPr>
            <p:cNvSpPr/>
            <p:nvPr/>
          </p:nvSpPr>
          <p:spPr>
            <a:xfrm>
              <a:off x="415636" y="2170545"/>
              <a:ext cx="175491" cy="471055"/>
            </a:xfrm>
            <a:prstGeom prst="rect">
              <a:avLst/>
            </a:prstGeom>
            <a:solidFill>
              <a:srgbClr val="C70852"/>
            </a:solidFill>
            <a:ln>
              <a:solidFill>
                <a:srgbClr val="C7085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 name="直線コネクタ 6">
              <a:extLst>
                <a:ext uri="{FF2B5EF4-FFF2-40B4-BE49-F238E27FC236}">
                  <a16:creationId xmlns:a16="http://schemas.microsoft.com/office/drawing/2014/main" id="{0736C63D-B91A-A0C9-894D-5A5E48E26A42}"/>
                </a:ext>
              </a:extLst>
            </p:cNvPr>
            <p:cNvCxnSpPr>
              <a:cxnSpLocks/>
            </p:cNvCxnSpPr>
            <p:nvPr/>
          </p:nvCxnSpPr>
          <p:spPr>
            <a:xfrm>
              <a:off x="711200" y="2641600"/>
              <a:ext cx="7019637" cy="0"/>
            </a:xfrm>
            <a:prstGeom prst="line">
              <a:avLst/>
            </a:prstGeom>
            <a:ln w="38100">
              <a:solidFill>
                <a:schemeClr val="bg2">
                  <a:lumMod val="75000"/>
                </a:schemeClr>
              </a:solidFill>
            </a:ln>
          </p:spPr>
          <p:style>
            <a:lnRef idx="2">
              <a:schemeClr val="accent1"/>
            </a:lnRef>
            <a:fillRef idx="0">
              <a:schemeClr val="accent1"/>
            </a:fillRef>
            <a:effectRef idx="1">
              <a:schemeClr val="accent1"/>
            </a:effectRef>
            <a:fontRef idx="minor">
              <a:schemeClr val="tx1"/>
            </a:fontRef>
          </p:style>
        </p:cxnSp>
      </p:grpSp>
      <p:pic>
        <p:nvPicPr>
          <p:cNvPr id="9" name="グラフィックス 8" descr="山形の矢印 単色塗りつぶし">
            <a:extLst>
              <a:ext uri="{FF2B5EF4-FFF2-40B4-BE49-F238E27FC236}">
                <a16:creationId xmlns:a16="http://schemas.microsoft.com/office/drawing/2014/main" id="{ADFE0CF1-1EA4-C664-25FA-D1B37A7E1E33}"/>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42800" y="3050650"/>
            <a:ext cx="617350" cy="617350"/>
          </a:xfrm>
          <a:prstGeom prst="rect">
            <a:avLst/>
          </a:prstGeom>
        </p:spPr>
      </p:pic>
      <p:cxnSp>
        <p:nvCxnSpPr>
          <p:cNvPr id="10" name="直線コネクタ 9">
            <a:extLst>
              <a:ext uri="{FF2B5EF4-FFF2-40B4-BE49-F238E27FC236}">
                <a16:creationId xmlns:a16="http://schemas.microsoft.com/office/drawing/2014/main" id="{D4FF68EE-7C6E-77C3-0276-013296E6AE0D}"/>
              </a:ext>
            </a:extLst>
          </p:cNvPr>
          <p:cNvCxnSpPr>
            <a:cxnSpLocks/>
          </p:cNvCxnSpPr>
          <p:nvPr/>
        </p:nvCxnSpPr>
        <p:spPr>
          <a:xfrm>
            <a:off x="924830" y="2481248"/>
            <a:ext cx="5126660" cy="0"/>
          </a:xfrm>
          <a:prstGeom prst="line">
            <a:avLst/>
          </a:prstGeom>
          <a:ln w="76200">
            <a:solidFill>
              <a:srgbClr val="FFC000"/>
            </a:solidFill>
          </a:ln>
        </p:spPr>
        <p:style>
          <a:lnRef idx="2">
            <a:schemeClr val="accent1"/>
          </a:lnRef>
          <a:fillRef idx="0">
            <a:schemeClr val="accent1"/>
          </a:fillRef>
          <a:effectRef idx="1">
            <a:schemeClr val="accent1"/>
          </a:effectRef>
          <a:fontRef idx="minor">
            <a:schemeClr val="tx1"/>
          </a:fontRef>
        </p:style>
      </p:cxnSp>
      <p:cxnSp>
        <p:nvCxnSpPr>
          <p:cNvPr id="11" name="直線コネクタ 10">
            <a:extLst>
              <a:ext uri="{FF2B5EF4-FFF2-40B4-BE49-F238E27FC236}">
                <a16:creationId xmlns:a16="http://schemas.microsoft.com/office/drawing/2014/main" id="{CEB6A322-CC80-A249-ADC9-B2019CC08CFD}"/>
              </a:ext>
            </a:extLst>
          </p:cNvPr>
          <p:cNvCxnSpPr>
            <a:cxnSpLocks/>
          </p:cNvCxnSpPr>
          <p:nvPr/>
        </p:nvCxnSpPr>
        <p:spPr>
          <a:xfrm>
            <a:off x="1824379" y="3463812"/>
            <a:ext cx="7053248" cy="0"/>
          </a:xfrm>
          <a:prstGeom prst="line">
            <a:avLst/>
          </a:prstGeom>
          <a:ln w="76200">
            <a:solidFill>
              <a:srgbClr val="FFC000"/>
            </a:solidFill>
          </a:ln>
        </p:spPr>
        <p:style>
          <a:lnRef idx="2">
            <a:schemeClr val="accent1"/>
          </a:lnRef>
          <a:fillRef idx="0">
            <a:schemeClr val="accent1"/>
          </a:fillRef>
          <a:effectRef idx="1">
            <a:schemeClr val="accent1"/>
          </a:effectRef>
          <a:fontRef idx="minor">
            <a:schemeClr val="tx1"/>
          </a:fontRef>
        </p:style>
      </p:cxnSp>
      <p:cxnSp>
        <p:nvCxnSpPr>
          <p:cNvPr id="12" name="直線コネクタ 11">
            <a:extLst>
              <a:ext uri="{FF2B5EF4-FFF2-40B4-BE49-F238E27FC236}">
                <a16:creationId xmlns:a16="http://schemas.microsoft.com/office/drawing/2014/main" id="{27EB7909-DA9D-066E-7FBF-FE9F33EA84DB}"/>
              </a:ext>
            </a:extLst>
          </p:cNvPr>
          <p:cNvCxnSpPr>
            <a:cxnSpLocks/>
          </p:cNvCxnSpPr>
          <p:nvPr/>
        </p:nvCxnSpPr>
        <p:spPr>
          <a:xfrm>
            <a:off x="4299585" y="2116412"/>
            <a:ext cx="1548705" cy="0"/>
          </a:xfrm>
          <a:prstGeom prst="line">
            <a:avLst/>
          </a:prstGeom>
          <a:ln w="76200">
            <a:solidFill>
              <a:srgbClr val="FFC000"/>
            </a:solidFill>
          </a:ln>
        </p:spPr>
        <p:style>
          <a:lnRef idx="2">
            <a:schemeClr val="accent1"/>
          </a:lnRef>
          <a:fillRef idx="0">
            <a:schemeClr val="accent1"/>
          </a:fillRef>
          <a:effectRef idx="1">
            <a:schemeClr val="accent1"/>
          </a:effectRef>
          <a:fontRef idx="minor">
            <a:schemeClr val="tx1"/>
          </a:fontRef>
        </p:style>
      </p:cxnSp>
      <p:sp>
        <p:nvSpPr>
          <p:cNvPr id="2" name="テキスト ボックス 1">
            <a:extLst>
              <a:ext uri="{FF2B5EF4-FFF2-40B4-BE49-F238E27FC236}">
                <a16:creationId xmlns:a16="http://schemas.microsoft.com/office/drawing/2014/main" id="{761B93E4-1136-9345-B6E6-EB27E019D538}"/>
              </a:ext>
            </a:extLst>
          </p:cNvPr>
          <p:cNvSpPr txBox="1"/>
          <p:nvPr/>
        </p:nvSpPr>
        <p:spPr>
          <a:xfrm>
            <a:off x="1763550" y="3169790"/>
            <a:ext cx="9556661" cy="461665"/>
          </a:xfrm>
          <a:prstGeom prst="rect">
            <a:avLst/>
          </a:prstGeom>
          <a:noFill/>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内部での情報共有の範囲をあらかじめ決めましょう。</a:t>
            </a:r>
            <a:endParaRPr kumimoji="1" lang="en-US" altLang="ja-JP" sz="2400" b="1"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8" name="テキスト ボックス 7">
            <a:extLst>
              <a:ext uri="{FF2B5EF4-FFF2-40B4-BE49-F238E27FC236}">
                <a16:creationId xmlns:a16="http://schemas.microsoft.com/office/drawing/2014/main" id="{4496ACEF-CFC6-0EF5-7A9C-B8DAE474FA9B}"/>
              </a:ext>
            </a:extLst>
          </p:cNvPr>
          <p:cNvSpPr txBox="1"/>
          <p:nvPr/>
        </p:nvSpPr>
        <p:spPr>
          <a:xfrm>
            <a:off x="480587" y="1835459"/>
            <a:ext cx="11068293" cy="1200329"/>
          </a:xfrm>
          <a:prstGeom prst="rect">
            <a:avLst/>
          </a:prstGeom>
          <a:noFill/>
        </p:spPr>
        <p:txBody>
          <a:bodyPr wrap="square">
            <a:spAutoFit/>
          </a:bodyPr>
          <a:lstStyle/>
          <a:p>
            <a:pPr marL="342900" indent="-342900">
              <a:buFont typeface="Wingdings" panose="05000000000000000000" pitchFamily="2" charset="2"/>
              <a:buChar char="l"/>
            </a:pPr>
            <a:r>
              <a:rPr lang="ja-JP" altLang="en-US" sz="2400" dirty="0">
                <a:latin typeface="メイリオ" panose="020B0604030504040204" pitchFamily="50" charset="-128"/>
                <a:ea typeface="メイリオ" panose="020B0604030504040204" pitchFamily="50" charset="-128"/>
              </a:rPr>
              <a:t>二次被害を防ぐためにも</a:t>
            </a:r>
            <a:r>
              <a:rPr lang="ja-JP" altLang="en-US" sz="2400" b="1" dirty="0">
                <a:latin typeface="メイリオ" panose="020B0604030504040204" pitchFamily="50" charset="-128"/>
                <a:ea typeface="メイリオ" panose="020B0604030504040204" pitchFamily="50" charset="-128"/>
              </a:rPr>
              <a:t>守秘が第一</a:t>
            </a:r>
            <a:r>
              <a:rPr lang="ja-JP" altLang="en-US" sz="2400" dirty="0">
                <a:latin typeface="メイリオ" panose="020B0604030504040204" pitchFamily="50" charset="-128"/>
                <a:ea typeface="メイリオ" panose="020B0604030504040204" pitchFamily="50" charset="-128"/>
              </a:rPr>
              <a:t>。</a:t>
            </a:r>
            <a:endParaRPr lang="en-US" altLang="ja-JP" sz="2400" dirty="0">
              <a:latin typeface="メイリオ" panose="020B0604030504040204" pitchFamily="50" charset="-128"/>
              <a:ea typeface="メイリオ" panose="020B0604030504040204" pitchFamily="50" charset="-128"/>
            </a:endParaRPr>
          </a:p>
          <a:p>
            <a:pPr marL="342900" indent="-342900">
              <a:buFont typeface="Wingdings" panose="05000000000000000000" pitchFamily="2" charset="2"/>
              <a:buChar char="l"/>
            </a:pPr>
            <a:r>
              <a:rPr lang="ja-JP" altLang="en-US" sz="2400" b="1" dirty="0">
                <a:latin typeface="メイリオ" panose="020B0604030504040204" pitchFamily="50" charset="-128"/>
                <a:ea typeface="メイリオ" panose="020B0604030504040204" pitchFamily="50" charset="-128"/>
              </a:rPr>
              <a:t>相談記録の取り扱いには最大限の注意</a:t>
            </a:r>
            <a:r>
              <a:rPr lang="ja-JP" altLang="en-US" sz="2400" dirty="0">
                <a:latin typeface="メイリオ" panose="020B0604030504040204" pitchFamily="50" charset="-128"/>
                <a:ea typeface="メイリオ" panose="020B0604030504040204" pitchFamily="50" charset="-128"/>
              </a:rPr>
              <a:t>が必要。</a:t>
            </a:r>
            <a:endParaRPr lang="en-US" altLang="ja-JP" sz="2400" dirty="0">
              <a:latin typeface="メイリオ" panose="020B0604030504040204" pitchFamily="50" charset="-128"/>
              <a:ea typeface="メイリオ" panose="020B0604030504040204" pitchFamily="50" charset="-128"/>
            </a:endParaRPr>
          </a:p>
          <a:p>
            <a:pPr marL="342900" indent="-342900">
              <a:buFont typeface="Wingdings" panose="05000000000000000000" pitchFamily="2" charset="2"/>
              <a:buChar char="l"/>
            </a:pPr>
            <a:r>
              <a:rPr lang="ja-JP" altLang="en-US" sz="2400" dirty="0">
                <a:latin typeface="メイリオ" panose="020B0604030504040204" pitchFamily="50" charset="-128"/>
                <a:ea typeface="メイリオ" panose="020B0604030504040204" pitchFamily="50" charset="-128"/>
              </a:rPr>
              <a:t>他の部署との情報共有が必要な場合には相談者本人の了解を得る。</a:t>
            </a:r>
            <a:endParaRPr lang="en-US" altLang="ja-JP" sz="2400" dirty="0">
              <a:latin typeface="メイリオ" panose="020B0604030504040204" pitchFamily="50" charset="-128"/>
              <a:ea typeface="メイリオ" panose="020B0604030504040204" pitchFamily="50" charset="-128"/>
            </a:endParaRPr>
          </a:p>
        </p:txBody>
      </p:sp>
      <p:grpSp>
        <p:nvGrpSpPr>
          <p:cNvPr id="14" name="グループ化 13">
            <a:extLst>
              <a:ext uri="{FF2B5EF4-FFF2-40B4-BE49-F238E27FC236}">
                <a16:creationId xmlns:a16="http://schemas.microsoft.com/office/drawing/2014/main" id="{94FD3617-F58E-6B4E-756E-88165D28657F}"/>
              </a:ext>
            </a:extLst>
          </p:cNvPr>
          <p:cNvGrpSpPr/>
          <p:nvPr/>
        </p:nvGrpSpPr>
        <p:grpSpPr>
          <a:xfrm>
            <a:off x="372803" y="3711703"/>
            <a:ext cx="7315201" cy="572640"/>
            <a:chOff x="415636" y="2068960"/>
            <a:chExt cx="7315201" cy="572640"/>
          </a:xfrm>
        </p:grpSpPr>
        <p:sp>
          <p:nvSpPr>
            <p:cNvPr id="15" name="正方形/長方形 14">
              <a:extLst>
                <a:ext uri="{FF2B5EF4-FFF2-40B4-BE49-F238E27FC236}">
                  <a16:creationId xmlns:a16="http://schemas.microsoft.com/office/drawing/2014/main" id="{721E3D76-42B0-B67C-EC75-20DF56E6EDD2}"/>
                </a:ext>
              </a:extLst>
            </p:cNvPr>
            <p:cNvSpPr/>
            <p:nvPr/>
          </p:nvSpPr>
          <p:spPr>
            <a:xfrm>
              <a:off x="415636" y="2068960"/>
              <a:ext cx="7019636" cy="57264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a:ln>
                    <a:noFill/>
                  </a:ln>
                  <a:solidFill>
                    <a:srgbClr val="D5596F"/>
                  </a:solidFill>
                  <a:effectLst/>
                  <a:uLnTx/>
                  <a:uFillTx/>
                  <a:latin typeface="Meiryo UI" panose="020B0604030504040204" pitchFamily="50" charset="-128"/>
                  <a:ea typeface="Meiryo UI" panose="020B0604030504040204" pitchFamily="50" charset="-128"/>
                  <a:cs typeface="+mn-cs"/>
                </a:rPr>
                <a:t>　</a:t>
              </a:r>
              <a:r>
                <a:rPr kumimoji="1" lang="ja-JP" altLang="en-US" sz="3200" b="1" i="0" u="none" strike="noStrike" kern="1200" cap="none" spc="0" normalizeH="0" baseline="0" noProof="0" dirty="0">
                  <a:ln>
                    <a:noFill/>
                  </a:ln>
                  <a:solidFill>
                    <a:srgbClr val="D5596F"/>
                  </a:solidFill>
                  <a:effectLst/>
                  <a:uLnTx/>
                  <a:uFillTx/>
                  <a:latin typeface="Meiryo UI" panose="020B0604030504040204" pitchFamily="50" charset="-128"/>
                  <a:ea typeface="Meiryo UI" panose="020B0604030504040204" pitchFamily="50" charset="-128"/>
                  <a:cs typeface="+mn-cs"/>
                </a:rPr>
                <a:t>５</a:t>
              </a:r>
              <a:r>
                <a:rPr kumimoji="1" lang="ja-JP" altLang="en-US" sz="2800" b="1" i="0" u="none" strike="noStrike" kern="1200" cap="none" spc="0" normalizeH="0" baseline="0" noProof="0" dirty="0">
                  <a:ln>
                    <a:noFill/>
                  </a:ln>
                  <a:solidFill>
                    <a:srgbClr val="D5596F"/>
                  </a:solidFill>
                  <a:effectLst/>
                  <a:uLnTx/>
                  <a:uFillTx/>
                  <a:latin typeface="Meiryo UI" panose="020B0604030504040204" pitchFamily="50" charset="-128"/>
                  <a:ea typeface="Meiryo UI" panose="020B0604030504040204" pitchFamily="50" charset="-128"/>
                  <a:cs typeface="+mn-cs"/>
                </a:rPr>
                <a:t>学内外との連携</a:t>
              </a:r>
              <a:endParaRPr kumimoji="1" lang="en-US" altLang="ja-JP" sz="2800" b="1" i="0" u="none" strike="noStrike" kern="1200" cap="none" spc="0" normalizeH="0" baseline="0" noProof="0" dirty="0">
                <a:ln>
                  <a:noFill/>
                </a:ln>
                <a:solidFill>
                  <a:srgbClr val="D5596F"/>
                </a:solidFill>
                <a:effectLst/>
                <a:uLnTx/>
                <a:uFillTx/>
                <a:latin typeface="Meiryo UI" panose="020B0604030504040204" pitchFamily="50" charset="-128"/>
                <a:ea typeface="Meiryo UI" panose="020B0604030504040204" pitchFamily="50" charset="-128"/>
                <a:cs typeface="+mn-cs"/>
              </a:endParaRPr>
            </a:p>
          </p:txBody>
        </p:sp>
        <p:sp>
          <p:nvSpPr>
            <p:cNvPr id="16" name="正方形/長方形 15">
              <a:extLst>
                <a:ext uri="{FF2B5EF4-FFF2-40B4-BE49-F238E27FC236}">
                  <a16:creationId xmlns:a16="http://schemas.microsoft.com/office/drawing/2014/main" id="{76CBC72F-FF71-FFB5-B5F6-9D413FBCFCFC}"/>
                </a:ext>
              </a:extLst>
            </p:cNvPr>
            <p:cNvSpPr/>
            <p:nvPr/>
          </p:nvSpPr>
          <p:spPr>
            <a:xfrm>
              <a:off x="415636" y="2170545"/>
              <a:ext cx="175491" cy="471055"/>
            </a:xfrm>
            <a:prstGeom prst="rect">
              <a:avLst/>
            </a:prstGeom>
            <a:solidFill>
              <a:srgbClr val="C70852"/>
            </a:solidFill>
            <a:ln>
              <a:solidFill>
                <a:srgbClr val="C7085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110004020202020204"/>
                <a:ea typeface="游ゴシック" panose="020B0400000000000000" pitchFamily="50" charset="-128"/>
                <a:cs typeface="+mn-cs"/>
              </a:endParaRPr>
            </a:p>
          </p:txBody>
        </p:sp>
        <p:cxnSp>
          <p:nvCxnSpPr>
            <p:cNvPr id="17" name="直線コネクタ 16">
              <a:extLst>
                <a:ext uri="{FF2B5EF4-FFF2-40B4-BE49-F238E27FC236}">
                  <a16:creationId xmlns:a16="http://schemas.microsoft.com/office/drawing/2014/main" id="{C3F4A485-ABA7-9435-E484-4AE8B0D495B7}"/>
                </a:ext>
              </a:extLst>
            </p:cNvPr>
            <p:cNvCxnSpPr>
              <a:cxnSpLocks/>
            </p:cNvCxnSpPr>
            <p:nvPr/>
          </p:nvCxnSpPr>
          <p:spPr>
            <a:xfrm>
              <a:off x="711200" y="2641600"/>
              <a:ext cx="7019637" cy="0"/>
            </a:xfrm>
            <a:prstGeom prst="line">
              <a:avLst/>
            </a:prstGeom>
            <a:ln w="38100">
              <a:solidFill>
                <a:schemeClr val="bg2">
                  <a:lumMod val="75000"/>
                </a:schemeClr>
              </a:solidFill>
            </a:ln>
          </p:spPr>
          <p:style>
            <a:lnRef idx="2">
              <a:schemeClr val="accent1"/>
            </a:lnRef>
            <a:fillRef idx="0">
              <a:schemeClr val="accent1"/>
            </a:fillRef>
            <a:effectRef idx="1">
              <a:schemeClr val="accent1"/>
            </a:effectRef>
            <a:fontRef idx="minor">
              <a:schemeClr val="tx1"/>
            </a:fontRef>
          </p:style>
        </p:cxnSp>
      </p:grpSp>
      <p:cxnSp>
        <p:nvCxnSpPr>
          <p:cNvPr id="18" name="直線コネクタ 17">
            <a:extLst>
              <a:ext uri="{FF2B5EF4-FFF2-40B4-BE49-F238E27FC236}">
                <a16:creationId xmlns:a16="http://schemas.microsoft.com/office/drawing/2014/main" id="{281C3586-DE8E-1B4B-157D-23F7AF63D1B3}"/>
              </a:ext>
            </a:extLst>
          </p:cNvPr>
          <p:cNvCxnSpPr>
            <a:cxnSpLocks/>
          </p:cNvCxnSpPr>
          <p:nvPr/>
        </p:nvCxnSpPr>
        <p:spPr>
          <a:xfrm>
            <a:off x="878569" y="4712459"/>
            <a:ext cx="6716457" cy="0"/>
          </a:xfrm>
          <a:prstGeom prst="line">
            <a:avLst/>
          </a:prstGeom>
          <a:ln w="76200">
            <a:solidFill>
              <a:srgbClr val="FFC000"/>
            </a:solidFill>
          </a:ln>
        </p:spPr>
        <p:style>
          <a:lnRef idx="2">
            <a:schemeClr val="accent1"/>
          </a:lnRef>
          <a:fillRef idx="0">
            <a:schemeClr val="accent1"/>
          </a:fillRef>
          <a:effectRef idx="1">
            <a:schemeClr val="accent1"/>
          </a:effectRef>
          <a:fontRef idx="minor">
            <a:schemeClr val="tx1"/>
          </a:fontRef>
        </p:style>
      </p:cxnSp>
      <p:sp>
        <p:nvSpPr>
          <p:cNvPr id="19" name="テキスト ボックス 18">
            <a:extLst>
              <a:ext uri="{FF2B5EF4-FFF2-40B4-BE49-F238E27FC236}">
                <a16:creationId xmlns:a16="http://schemas.microsoft.com/office/drawing/2014/main" id="{AECDEE32-CF75-5117-BB9F-AF9AFC0010A0}"/>
              </a:ext>
            </a:extLst>
          </p:cNvPr>
          <p:cNvSpPr txBox="1"/>
          <p:nvPr/>
        </p:nvSpPr>
        <p:spPr>
          <a:xfrm>
            <a:off x="2136043" y="5227560"/>
            <a:ext cx="8725014" cy="923330"/>
          </a:xfrm>
          <a:prstGeom prst="rect">
            <a:avLst/>
          </a:prstGeom>
          <a:noFill/>
        </p:spPr>
        <p:txBody>
          <a:bodyPr wrap="square">
            <a:spAutoFit/>
          </a:bodyPr>
          <a:lstStyle/>
          <a:p>
            <a:pPr marL="342900" marR="0" lvl="0" indent="-342900" algn="l" defTabSz="914400" rtl="0" eaLnBrk="1" fontAlgn="auto" latinLnBrk="0" hangingPunct="1">
              <a:lnSpc>
                <a:spcPct val="100000"/>
              </a:lnSpc>
              <a:spcBef>
                <a:spcPts val="0"/>
              </a:spcBef>
              <a:spcAft>
                <a:spcPts val="0"/>
              </a:spcAft>
              <a:buClr>
                <a:srgbClr val="0487BA"/>
              </a:buClr>
              <a:buSzTx/>
              <a:buFont typeface="メイリオ" panose="020B0604030504040204" pitchFamily="50" charset="-128"/>
              <a:buChar char="╺"/>
              <a:tabLst/>
              <a:defRPr/>
            </a:pPr>
            <a:r>
              <a:rPr kumimoji="1" lang="ja-JP" altLang="en-US" sz="18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メンタルヘルスの問題を抱えている場合は、相談者の許可を得て主治医に確認</a:t>
            </a:r>
            <a:endParaRPr kumimoji="1" lang="en-US" altLang="ja-JP" sz="18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342900" marR="0" lvl="0" indent="-342900" algn="l" defTabSz="914400" rtl="0" eaLnBrk="1" fontAlgn="auto" latinLnBrk="0" hangingPunct="1">
              <a:lnSpc>
                <a:spcPct val="100000"/>
              </a:lnSpc>
              <a:spcBef>
                <a:spcPts val="0"/>
              </a:spcBef>
              <a:spcAft>
                <a:spcPts val="0"/>
              </a:spcAft>
              <a:buClr>
                <a:srgbClr val="0487BA"/>
              </a:buClr>
              <a:buSzTx/>
              <a:buFont typeface="メイリオ" panose="020B0604030504040204" pitchFamily="50" charset="-128"/>
              <a:buChar char="╺"/>
              <a:tabLst/>
              <a:defRPr/>
            </a:pPr>
            <a:r>
              <a:rPr kumimoji="1" lang="ja-JP" altLang="en-US" sz="18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相談者</a:t>
            </a:r>
            <a:r>
              <a:rPr kumimoji="1" lang="ja-JP" altLang="ja-JP" sz="18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が弱り切った状態</a:t>
            </a:r>
            <a:r>
              <a:rPr kumimoji="1" lang="ja-JP" altLang="en-US" sz="18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であれば、学内の保健室、健康センターや</a:t>
            </a:r>
            <a:r>
              <a:rPr kumimoji="1" lang="ja-JP" altLang="ja-JP" sz="18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外部の専門機関と連携</a:t>
            </a:r>
            <a:r>
              <a:rPr kumimoji="1" lang="ja-JP" altLang="en-US" sz="18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　など</a:t>
            </a:r>
            <a:endParaRPr kumimoji="1" lang="en-US" altLang="ja-JP" sz="18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p:txBody>
      </p:sp>
      <p:grpSp>
        <p:nvGrpSpPr>
          <p:cNvPr id="20" name="グループ化 19">
            <a:extLst>
              <a:ext uri="{FF2B5EF4-FFF2-40B4-BE49-F238E27FC236}">
                <a16:creationId xmlns:a16="http://schemas.microsoft.com/office/drawing/2014/main" id="{158E7012-9132-EEA1-4F67-60E288D56B39}"/>
              </a:ext>
            </a:extLst>
          </p:cNvPr>
          <p:cNvGrpSpPr/>
          <p:nvPr/>
        </p:nvGrpSpPr>
        <p:grpSpPr>
          <a:xfrm>
            <a:off x="1311875" y="5204826"/>
            <a:ext cx="757382" cy="748146"/>
            <a:chOff x="314036" y="3639127"/>
            <a:chExt cx="757382" cy="748146"/>
          </a:xfrm>
        </p:grpSpPr>
        <p:sp>
          <p:nvSpPr>
            <p:cNvPr id="21" name="楕円 20">
              <a:extLst>
                <a:ext uri="{FF2B5EF4-FFF2-40B4-BE49-F238E27FC236}">
                  <a16:creationId xmlns:a16="http://schemas.microsoft.com/office/drawing/2014/main" id="{2E4DF207-E0C5-47FE-BF42-4BE5E2972E37}"/>
                </a:ext>
              </a:extLst>
            </p:cNvPr>
            <p:cNvSpPr/>
            <p:nvPr/>
          </p:nvSpPr>
          <p:spPr>
            <a:xfrm>
              <a:off x="314036" y="3639127"/>
              <a:ext cx="757382" cy="748146"/>
            </a:xfrm>
            <a:prstGeom prst="ellipse">
              <a:avLst/>
            </a:prstGeom>
            <a:solidFill>
              <a:srgbClr val="589F89"/>
            </a:solidFill>
            <a:ln>
              <a:solidFill>
                <a:srgbClr val="589F8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110004020202020204"/>
                <a:ea typeface="游ゴシック" panose="020B0400000000000000" pitchFamily="50" charset="-128"/>
                <a:cs typeface="+mn-cs"/>
              </a:endParaRPr>
            </a:p>
          </p:txBody>
        </p:sp>
        <p:sp>
          <p:nvSpPr>
            <p:cNvPr id="22" name="テキスト ボックス 21">
              <a:extLst>
                <a:ext uri="{FF2B5EF4-FFF2-40B4-BE49-F238E27FC236}">
                  <a16:creationId xmlns:a16="http://schemas.microsoft.com/office/drawing/2014/main" id="{069F49F0-53E3-FA41-BAC3-D83DAB3A2ECD}"/>
                </a:ext>
              </a:extLst>
            </p:cNvPr>
            <p:cNvSpPr txBox="1"/>
            <p:nvPr/>
          </p:nvSpPr>
          <p:spPr>
            <a:xfrm>
              <a:off x="400216" y="3805896"/>
              <a:ext cx="585021" cy="461665"/>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例</a:t>
              </a:r>
            </a:p>
          </p:txBody>
        </p:sp>
      </p:grpSp>
      <p:pic>
        <p:nvPicPr>
          <p:cNvPr id="24" name="グラフィックス 23" descr="山形の矢印 単色塗りつぶし">
            <a:extLst>
              <a:ext uri="{FF2B5EF4-FFF2-40B4-BE49-F238E27FC236}">
                <a16:creationId xmlns:a16="http://schemas.microsoft.com/office/drawing/2014/main" id="{C6B5F830-9A44-8469-4D1E-12298D7BA6CE}"/>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504514" y="6053823"/>
            <a:ext cx="617350" cy="617350"/>
          </a:xfrm>
          <a:prstGeom prst="rect">
            <a:avLst/>
          </a:prstGeom>
        </p:spPr>
      </p:pic>
      <p:cxnSp>
        <p:nvCxnSpPr>
          <p:cNvPr id="25" name="直線コネクタ 24">
            <a:extLst>
              <a:ext uri="{FF2B5EF4-FFF2-40B4-BE49-F238E27FC236}">
                <a16:creationId xmlns:a16="http://schemas.microsoft.com/office/drawing/2014/main" id="{C2120F48-6668-4073-753D-1EB5F6B5A579}"/>
              </a:ext>
            </a:extLst>
          </p:cNvPr>
          <p:cNvCxnSpPr>
            <a:cxnSpLocks/>
          </p:cNvCxnSpPr>
          <p:nvPr/>
        </p:nvCxnSpPr>
        <p:spPr>
          <a:xfrm>
            <a:off x="3215331" y="6429998"/>
            <a:ext cx="5238633" cy="0"/>
          </a:xfrm>
          <a:prstGeom prst="line">
            <a:avLst/>
          </a:prstGeom>
          <a:ln w="76200">
            <a:solidFill>
              <a:srgbClr val="FFC000"/>
            </a:solidFill>
          </a:ln>
        </p:spPr>
        <p:style>
          <a:lnRef idx="2">
            <a:schemeClr val="accent1"/>
          </a:lnRef>
          <a:fillRef idx="0">
            <a:schemeClr val="accent1"/>
          </a:fillRef>
          <a:effectRef idx="1">
            <a:schemeClr val="accent1"/>
          </a:effectRef>
          <a:fontRef idx="minor">
            <a:schemeClr val="tx1"/>
          </a:fontRef>
        </p:style>
      </p:cxnSp>
      <p:sp>
        <p:nvSpPr>
          <p:cNvPr id="13" name="テキスト ボックス 12">
            <a:extLst>
              <a:ext uri="{FF2B5EF4-FFF2-40B4-BE49-F238E27FC236}">
                <a16:creationId xmlns:a16="http://schemas.microsoft.com/office/drawing/2014/main" id="{D0C492DB-C0B8-DCE4-01F0-A85FE0A950F8}"/>
              </a:ext>
            </a:extLst>
          </p:cNvPr>
          <p:cNvSpPr txBox="1"/>
          <p:nvPr/>
        </p:nvSpPr>
        <p:spPr>
          <a:xfrm>
            <a:off x="488050" y="4426677"/>
            <a:ext cx="10720480" cy="830997"/>
          </a:xfrm>
          <a:prstGeom prst="rect">
            <a:avLst/>
          </a:prstGeom>
          <a:noFill/>
        </p:spPr>
        <p:txBody>
          <a:bodyPr wrap="square">
            <a:spAutoFit/>
          </a:bodyPr>
          <a:lstStyle/>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ja-JP" sz="2400" b="1"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健康状態、教育の進路など身分</a:t>
            </a:r>
            <a:r>
              <a:rPr kumimoji="1" lang="ja-JP" altLang="en-US" sz="2400" b="1"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a:t>
            </a:r>
            <a:r>
              <a:rPr kumimoji="1" lang="ja-JP" altLang="ja-JP" sz="2400" b="1"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命に</a:t>
            </a:r>
            <a:r>
              <a:rPr kumimoji="1" lang="ja-JP" altLang="en-US" sz="2400" b="1"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関わる</a:t>
            </a:r>
            <a:r>
              <a:rPr kumimoji="1" lang="ja-JP" altLang="ja-JP" sz="2400" b="1"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こと</a:t>
            </a:r>
            <a:r>
              <a:rPr kumimoji="1" lang="ja-JP" altLang="ja-JP" sz="24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については、</a:t>
            </a:r>
            <a:r>
              <a:rPr kumimoji="1" lang="ja-JP" altLang="en-US" sz="24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迅速な対応が必要とな</a:t>
            </a:r>
            <a:r>
              <a:rPr kumimoji="1" lang="ja-JP" altLang="ja-JP" sz="24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ることもある。</a:t>
            </a:r>
            <a:r>
              <a:rPr kumimoji="1" lang="ja-JP" altLang="en-US" sz="24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関連機関との連携もポイントになる。</a:t>
            </a:r>
            <a:endParaRPr kumimoji="1" lang="en-US" altLang="ja-JP" sz="24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23" name="テキスト ボックス 22">
            <a:extLst>
              <a:ext uri="{FF2B5EF4-FFF2-40B4-BE49-F238E27FC236}">
                <a16:creationId xmlns:a16="http://schemas.microsoft.com/office/drawing/2014/main" id="{FCBCB676-E766-65D8-15CF-216DA5AD371E}"/>
              </a:ext>
            </a:extLst>
          </p:cNvPr>
          <p:cNvSpPr txBox="1"/>
          <p:nvPr/>
        </p:nvSpPr>
        <p:spPr>
          <a:xfrm>
            <a:off x="3176936" y="6150890"/>
            <a:ext cx="7072079" cy="461665"/>
          </a:xfrm>
          <a:prstGeom prst="rect">
            <a:avLst/>
          </a:prstGeom>
          <a:noFill/>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連携の範囲をあらかじめ決めましょう。</a:t>
            </a:r>
            <a:endParaRPr kumimoji="1" lang="en-US" altLang="ja-JP" sz="24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33041311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FE3970F3-22B9-CFBA-3BDD-E8845867C65A}"/>
              </a:ext>
            </a:extLst>
          </p:cNvPr>
          <p:cNvSpPr>
            <a:spLocks noGrp="1"/>
          </p:cNvSpPr>
          <p:nvPr>
            <p:ph type="sldNum" sz="quarter" idx="12"/>
          </p:nvPr>
        </p:nvSpPr>
        <p:spPr/>
        <p:txBody>
          <a:bodyPr/>
          <a:lstStyle/>
          <a:p>
            <a:fld id="{17A04E83-AE5F-445A-B2D7-EBB1D891384E}" type="slidenum">
              <a:rPr kumimoji="1" lang="ja-JP" altLang="en-US" smtClean="0"/>
              <a:t>2</a:t>
            </a:fld>
            <a:endParaRPr kumimoji="1" lang="ja-JP" altLang="en-US"/>
          </a:p>
        </p:txBody>
      </p:sp>
      <p:sp>
        <p:nvSpPr>
          <p:cNvPr id="6" name="テキスト ボックス 5">
            <a:extLst>
              <a:ext uri="{FF2B5EF4-FFF2-40B4-BE49-F238E27FC236}">
                <a16:creationId xmlns:a16="http://schemas.microsoft.com/office/drawing/2014/main" id="{DFD98A18-D343-C8AD-25F3-853EDE2C6E7B}"/>
              </a:ext>
            </a:extLst>
          </p:cNvPr>
          <p:cNvSpPr txBox="1"/>
          <p:nvPr/>
        </p:nvSpPr>
        <p:spPr>
          <a:xfrm>
            <a:off x="163601" y="59780"/>
            <a:ext cx="6169891" cy="646331"/>
          </a:xfrm>
          <a:prstGeom prst="rect">
            <a:avLst/>
          </a:prstGeom>
          <a:noFill/>
        </p:spPr>
        <p:txBody>
          <a:bodyPr wrap="square" rtlCol="0">
            <a:spAutoFit/>
          </a:bodyPr>
          <a:lstStyle/>
          <a:p>
            <a:r>
              <a:rPr kumimoji="1" lang="ja-JP" altLang="en-US" sz="3600" b="1" dirty="0">
                <a:solidFill>
                  <a:srgbClr val="589F89"/>
                </a:solidFill>
                <a:latin typeface="Meiryo UI" panose="020B0604030504040204" pitchFamily="50" charset="-128"/>
                <a:ea typeface="Meiryo UI" panose="020B0604030504040204" pitchFamily="50" charset="-128"/>
              </a:rPr>
              <a:t>はじめに　</a:t>
            </a:r>
            <a:r>
              <a:rPr kumimoji="1" lang="en-US" altLang="ja-JP" sz="3600" b="1" dirty="0">
                <a:solidFill>
                  <a:srgbClr val="589F89"/>
                </a:solidFill>
                <a:latin typeface="Meiryo UI" panose="020B0604030504040204" pitchFamily="50" charset="-128"/>
                <a:ea typeface="Meiryo UI" panose="020B0604030504040204" pitchFamily="50" charset="-128"/>
              </a:rPr>
              <a:t> ―</a:t>
            </a:r>
            <a:r>
              <a:rPr kumimoji="1" lang="ja-JP" altLang="en-US" sz="3600" b="1" dirty="0">
                <a:solidFill>
                  <a:srgbClr val="589F89"/>
                </a:solidFill>
                <a:latin typeface="Meiryo UI" panose="020B0604030504040204" pitchFamily="50" charset="-128"/>
                <a:ea typeface="Meiryo UI" panose="020B0604030504040204" pitchFamily="50" charset="-128"/>
              </a:rPr>
              <a:t>研修の目的</a:t>
            </a:r>
            <a:r>
              <a:rPr kumimoji="1" lang="en-US" altLang="ja-JP" sz="3600" b="1" dirty="0">
                <a:solidFill>
                  <a:srgbClr val="589F89"/>
                </a:solidFill>
                <a:latin typeface="Meiryo UI" panose="020B0604030504040204" pitchFamily="50" charset="-128"/>
                <a:ea typeface="Meiryo UI" panose="020B0604030504040204" pitchFamily="50" charset="-128"/>
              </a:rPr>
              <a:t>―</a:t>
            </a:r>
            <a:endParaRPr kumimoji="1" lang="ja-JP" altLang="en-US" sz="3600" b="1" dirty="0">
              <a:solidFill>
                <a:srgbClr val="589F89"/>
              </a:solidFill>
              <a:latin typeface="Meiryo UI" panose="020B0604030504040204" pitchFamily="50" charset="-128"/>
              <a:ea typeface="Meiryo UI" panose="020B0604030504040204" pitchFamily="50" charset="-128"/>
            </a:endParaRPr>
          </a:p>
        </p:txBody>
      </p:sp>
      <p:pic>
        <p:nvPicPr>
          <p:cNvPr id="8" name="グラフィックス 7" descr="校舎 単色塗りつぶし">
            <a:extLst>
              <a:ext uri="{FF2B5EF4-FFF2-40B4-BE49-F238E27FC236}">
                <a16:creationId xmlns:a16="http://schemas.microsoft.com/office/drawing/2014/main" id="{8A00A358-C205-8EB9-6725-B32D8E5D71B7}"/>
              </a:ext>
            </a:extLst>
          </p:cNvPr>
          <p:cNvPicPr>
            <a:picLocks noChangeAspect="1"/>
          </p:cNvPicPr>
          <p:nvPr/>
        </p:nvPicPr>
        <p:blipFill>
          <a:blip r:embed="rId2">
            <a:alphaModFix amt="21000"/>
            <a:extLst>
              <a:ext uri="{96DAC541-7B7A-43D3-8B79-37D633B846F1}">
                <asvg:svgBlip xmlns:asvg="http://schemas.microsoft.com/office/drawing/2016/SVG/main" r:embed="rId3"/>
              </a:ext>
            </a:extLst>
          </a:blip>
          <a:stretch>
            <a:fillRect/>
          </a:stretch>
        </p:blipFill>
        <p:spPr>
          <a:xfrm>
            <a:off x="3220009" y="768247"/>
            <a:ext cx="5688847" cy="5688847"/>
          </a:xfrm>
          <a:prstGeom prst="rect">
            <a:avLst/>
          </a:prstGeom>
        </p:spPr>
      </p:pic>
      <p:cxnSp>
        <p:nvCxnSpPr>
          <p:cNvPr id="7" name="直線コネクタ 6">
            <a:extLst>
              <a:ext uri="{FF2B5EF4-FFF2-40B4-BE49-F238E27FC236}">
                <a16:creationId xmlns:a16="http://schemas.microsoft.com/office/drawing/2014/main" id="{306B725A-8E21-BCAC-9A9B-1F62A11D792C}"/>
              </a:ext>
            </a:extLst>
          </p:cNvPr>
          <p:cNvCxnSpPr>
            <a:cxnSpLocks/>
          </p:cNvCxnSpPr>
          <p:nvPr/>
        </p:nvCxnSpPr>
        <p:spPr>
          <a:xfrm>
            <a:off x="2245156" y="2187270"/>
            <a:ext cx="8463694" cy="0"/>
          </a:xfrm>
          <a:prstGeom prst="line">
            <a:avLst/>
          </a:prstGeom>
          <a:ln w="76200">
            <a:solidFill>
              <a:srgbClr val="FFC000"/>
            </a:solidFill>
          </a:ln>
        </p:spPr>
        <p:style>
          <a:lnRef idx="2">
            <a:schemeClr val="accent1"/>
          </a:lnRef>
          <a:fillRef idx="0">
            <a:schemeClr val="accent1"/>
          </a:fillRef>
          <a:effectRef idx="1">
            <a:schemeClr val="accent1"/>
          </a:effectRef>
          <a:fontRef idx="minor">
            <a:schemeClr val="tx1"/>
          </a:fontRef>
        </p:style>
      </p:cxnSp>
      <p:cxnSp>
        <p:nvCxnSpPr>
          <p:cNvPr id="41" name="直線コネクタ 40">
            <a:extLst>
              <a:ext uri="{FF2B5EF4-FFF2-40B4-BE49-F238E27FC236}">
                <a16:creationId xmlns:a16="http://schemas.microsoft.com/office/drawing/2014/main" id="{D1D539AC-9BFE-3EDE-ABB9-6EC8E41F9F6F}"/>
              </a:ext>
            </a:extLst>
          </p:cNvPr>
          <p:cNvCxnSpPr>
            <a:cxnSpLocks/>
          </p:cNvCxnSpPr>
          <p:nvPr/>
        </p:nvCxnSpPr>
        <p:spPr>
          <a:xfrm>
            <a:off x="4515291" y="3994716"/>
            <a:ext cx="4771873" cy="0"/>
          </a:xfrm>
          <a:prstGeom prst="line">
            <a:avLst/>
          </a:prstGeom>
          <a:ln w="76200">
            <a:solidFill>
              <a:srgbClr val="FFC000"/>
            </a:solidFill>
          </a:ln>
        </p:spPr>
        <p:style>
          <a:lnRef idx="2">
            <a:schemeClr val="accent1"/>
          </a:lnRef>
          <a:fillRef idx="0">
            <a:schemeClr val="accent1"/>
          </a:fillRef>
          <a:effectRef idx="1">
            <a:schemeClr val="accent1"/>
          </a:effectRef>
          <a:fontRef idx="minor">
            <a:schemeClr val="tx1"/>
          </a:fontRef>
        </p:style>
      </p:cxnSp>
      <p:sp>
        <p:nvSpPr>
          <p:cNvPr id="5" name="テキスト ボックス 4">
            <a:extLst>
              <a:ext uri="{FF2B5EF4-FFF2-40B4-BE49-F238E27FC236}">
                <a16:creationId xmlns:a16="http://schemas.microsoft.com/office/drawing/2014/main" id="{F31635A9-A709-5114-649A-B4F62175608B}"/>
              </a:ext>
            </a:extLst>
          </p:cNvPr>
          <p:cNvSpPr txBox="1"/>
          <p:nvPr/>
        </p:nvSpPr>
        <p:spPr>
          <a:xfrm>
            <a:off x="404502" y="1535179"/>
            <a:ext cx="11228173" cy="4154984"/>
          </a:xfrm>
          <a:prstGeom prst="rect">
            <a:avLst/>
          </a:prstGeom>
          <a:noFill/>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学生にとって、教育・研究の場である大学では、所属する学生に教育を受ける権利があり、</a:t>
            </a:r>
            <a:r>
              <a:rPr kumimoji="1" lang="ja-JP" altLang="en-US" sz="2400" b="1" i="0"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rPr>
              <a:t>安心して学習や研究に取り組める環境でなければなりません</a:t>
            </a:r>
            <a:r>
              <a:rPr kumimoji="1" lang="ja-JP" altLang="en-US" sz="2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。しかし、残念ながら、大学生活の中でハラスメントが起きることがあり、そのために学生が相談できるハラスメント相談窓口が大学内外で設置されています。</a:t>
            </a:r>
            <a:endParaRPr kumimoji="1" lang="en-US" altLang="ja-JP" sz="2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lang="en-US" altLang="ja-JP" sz="2400" dirty="0">
              <a:solidFill>
                <a:prstClr val="black"/>
              </a:solidFill>
              <a:latin typeface="メイリオ" panose="020B0604030504040204" pitchFamily="50" charset="-128"/>
              <a:ea typeface="メイリオ"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2400" dirty="0">
                <a:solidFill>
                  <a:prstClr val="black"/>
                </a:solidFill>
                <a:latin typeface="メイリオ" panose="020B0604030504040204" pitchFamily="50" charset="-128"/>
                <a:ea typeface="メイリオ" panose="020B0604030504040204" pitchFamily="50" charset="-128"/>
              </a:rPr>
              <a:t>　学生が再び安心して学習や研究に取り組める環境を取り戻すことは、大学組織全体で取り組む必要があり、</a:t>
            </a:r>
            <a:r>
              <a:rPr lang="ja-JP" altLang="en-US" sz="2400" b="1" dirty="0">
                <a:solidFill>
                  <a:prstClr val="black"/>
                </a:solidFill>
                <a:latin typeface="メイリオ" panose="020B0604030504040204" pitchFamily="50" charset="-128"/>
                <a:ea typeface="メイリオ" panose="020B0604030504040204" pitchFamily="50" charset="-128"/>
              </a:rPr>
              <a:t>相談窓口はその過程の入口を担当</a:t>
            </a:r>
            <a:r>
              <a:rPr lang="ja-JP" altLang="en-US" sz="2400" dirty="0">
                <a:solidFill>
                  <a:prstClr val="black"/>
                </a:solidFill>
                <a:latin typeface="メイリオ" panose="020B0604030504040204" pitchFamily="50" charset="-128"/>
                <a:ea typeface="メイリオ" panose="020B0604030504040204" pitchFamily="50" charset="-128"/>
              </a:rPr>
              <a:t>する重要なポジションにあります。</a:t>
            </a:r>
            <a:endParaRPr lang="en-US" altLang="ja-JP" sz="2400" dirty="0">
              <a:solidFill>
                <a:prstClr val="black"/>
              </a:solidFill>
              <a:latin typeface="メイリオ" panose="020B0604030504040204" pitchFamily="50" charset="-128"/>
              <a:ea typeface="メイリオ"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lang="en-US" altLang="ja-JP" sz="2400" dirty="0">
              <a:solidFill>
                <a:prstClr val="black"/>
              </a:solidFill>
              <a:latin typeface="メイリオ" panose="020B0604030504040204" pitchFamily="50" charset="-128"/>
              <a:ea typeface="メイリオ"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2400" dirty="0">
                <a:solidFill>
                  <a:prstClr val="black"/>
                </a:solidFill>
                <a:latin typeface="メイリオ" panose="020B0604030504040204" pitchFamily="50" charset="-128"/>
                <a:ea typeface="メイリオ" panose="020B0604030504040204" pitchFamily="50" charset="-128"/>
              </a:rPr>
              <a:t>　この研修では、相談窓口の在り方と、相談員の役割および具体的な取り組み方について学び、相談員としての心構えを身に付けることを目的としています。</a:t>
            </a:r>
            <a:endParaRPr lang="en-US" altLang="ja-JP" sz="2400" dirty="0">
              <a:solidFill>
                <a:prstClr val="black"/>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761528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a:extLst>
            <a:ext uri="{FF2B5EF4-FFF2-40B4-BE49-F238E27FC236}">
              <a16:creationId xmlns:a16="http://schemas.microsoft.com/office/drawing/2014/main" id="{9F4A159C-4216-8BDA-9E8A-53CD0323EE4B}"/>
            </a:ext>
          </a:extLst>
        </p:cNvPr>
        <p:cNvGrpSpPr/>
        <p:nvPr/>
      </p:nvGrpSpPr>
      <p:grpSpPr>
        <a:xfrm>
          <a:off x="0" y="0"/>
          <a:ext cx="0" cy="0"/>
          <a:chOff x="0" y="0"/>
          <a:chExt cx="0" cy="0"/>
        </a:xfrm>
      </p:grpSpPr>
      <p:sp>
        <p:nvSpPr>
          <p:cNvPr id="27" name="テキスト ボックス 26">
            <a:extLst>
              <a:ext uri="{FF2B5EF4-FFF2-40B4-BE49-F238E27FC236}">
                <a16:creationId xmlns:a16="http://schemas.microsoft.com/office/drawing/2014/main" id="{A089ECB6-76B7-59B0-0EFC-48A26355D5FE}"/>
              </a:ext>
            </a:extLst>
          </p:cNvPr>
          <p:cNvSpPr txBox="1"/>
          <p:nvPr/>
        </p:nvSpPr>
        <p:spPr>
          <a:xfrm>
            <a:off x="110836" y="306609"/>
            <a:ext cx="8344906"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3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相談窓口としての適切な環境とは</a:t>
            </a:r>
          </a:p>
        </p:txBody>
      </p:sp>
      <p:sp>
        <p:nvSpPr>
          <p:cNvPr id="29" name="テキスト ボックス 28">
            <a:extLst>
              <a:ext uri="{FF2B5EF4-FFF2-40B4-BE49-F238E27FC236}">
                <a16:creationId xmlns:a16="http://schemas.microsoft.com/office/drawing/2014/main" id="{382297BC-D563-9417-1D3C-4A372B800BCC}"/>
              </a:ext>
            </a:extLst>
          </p:cNvPr>
          <p:cNvSpPr txBox="1"/>
          <p:nvPr/>
        </p:nvSpPr>
        <p:spPr>
          <a:xfrm>
            <a:off x="161636" y="77914"/>
            <a:ext cx="3293093"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rgbClr val="D5596F"/>
                </a:solidFill>
                <a:effectLst/>
                <a:uLnTx/>
                <a:uFillTx/>
                <a:latin typeface="Meiryo UI" panose="020B0604030504040204" pitchFamily="50" charset="-128"/>
                <a:ea typeface="Meiryo UI" panose="020B0604030504040204" pitchFamily="50" charset="-128"/>
                <a:cs typeface="+mn-cs"/>
              </a:rPr>
              <a:t>２</a:t>
            </a:r>
            <a:r>
              <a:rPr kumimoji="1" lang="en-US" altLang="ja-JP" sz="1400" b="1" i="0" u="none" strike="noStrike" kern="1200" cap="none" spc="0" normalizeH="0" baseline="0" noProof="0" dirty="0">
                <a:ln>
                  <a:noFill/>
                </a:ln>
                <a:solidFill>
                  <a:srgbClr val="D5596F"/>
                </a:solidFill>
                <a:effectLst/>
                <a:uLnTx/>
                <a:uFillTx/>
                <a:latin typeface="Meiryo UI" panose="020B0604030504040204" pitchFamily="50" charset="-128"/>
                <a:ea typeface="Meiryo UI" panose="020B0604030504040204" pitchFamily="50" charset="-128"/>
                <a:cs typeface="+mn-cs"/>
              </a:rPr>
              <a:t>.</a:t>
            </a:r>
            <a:r>
              <a:rPr kumimoji="1" lang="ja-JP" altLang="en-US" sz="1400" b="1" i="0" u="none" strike="noStrike" kern="1200" cap="none" spc="0" normalizeH="0" baseline="0" noProof="0" dirty="0">
                <a:ln>
                  <a:noFill/>
                </a:ln>
                <a:solidFill>
                  <a:srgbClr val="D5596F"/>
                </a:solidFill>
                <a:effectLst/>
                <a:uLnTx/>
                <a:uFillTx/>
                <a:latin typeface="Meiryo UI" panose="020B0604030504040204" pitchFamily="50" charset="-128"/>
                <a:ea typeface="Meiryo UI" panose="020B0604030504040204" pitchFamily="50" charset="-128"/>
                <a:cs typeface="+mn-cs"/>
              </a:rPr>
              <a:t>その他気を付けるべきこと</a:t>
            </a:r>
          </a:p>
        </p:txBody>
      </p:sp>
      <p:sp>
        <p:nvSpPr>
          <p:cNvPr id="4" name="スライド番号プレースホルダー 3">
            <a:extLst>
              <a:ext uri="{FF2B5EF4-FFF2-40B4-BE49-F238E27FC236}">
                <a16:creationId xmlns:a16="http://schemas.microsoft.com/office/drawing/2014/main" id="{EBEF1C44-0491-1F03-3778-F4D81B5396B2}"/>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7A04E83-AE5F-445A-B2D7-EBB1D891384E}" type="slidenum">
              <a:rPr kumimoji="1" lang="ja-JP" altLang="en-US" sz="1200" b="0" i="0" u="none" strike="noStrike" kern="1200" cap="none" spc="0" normalizeH="0" baseline="0" noProof="0" smtClean="0">
                <a:ln>
                  <a:noFill/>
                </a:ln>
                <a:solidFill>
                  <a:prstClr val="black">
                    <a:tint val="82000"/>
                  </a:prstClr>
                </a:solidFill>
                <a:effectLst/>
                <a:uLnTx/>
                <a:uFillTx/>
                <a:latin typeface="Meiryo UI" panose="020B0604030504040204" pitchFamily="50" charset="-128"/>
                <a:ea typeface="Meiryo UI" panose="020B060403050404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1" lang="ja-JP" altLang="en-US" sz="1200" b="0" i="0" u="none" strike="noStrike" kern="1200" cap="none" spc="0" normalizeH="0" baseline="0" noProof="0">
              <a:ln>
                <a:noFill/>
              </a:ln>
              <a:solidFill>
                <a:prstClr val="black">
                  <a:tint val="82000"/>
                </a:prstClr>
              </a:solidFill>
              <a:effectLst/>
              <a:uLnTx/>
              <a:uFillTx/>
              <a:latin typeface="Meiryo UI" panose="020B0604030504040204" pitchFamily="50" charset="-128"/>
              <a:ea typeface="Meiryo UI" panose="020B0604030504040204" pitchFamily="50" charset="-128"/>
              <a:cs typeface="+mn-cs"/>
            </a:endParaRPr>
          </a:p>
        </p:txBody>
      </p:sp>
      <p:grpSp>
        <p:nvGrpSpPr>
          <p:cNvPr id="13" name="グループ化 12">
            <a:extLst>
              <a:ext uri="{FF2B5EF4-FFF2-40B4-BE49-F238E27FC236}">
                <a16:creationId xmlns:a16="http://schemas.microsoft.com/office/drawing/2014/main" id="{42FA59C7-49C4-1DFF-1CA4-4CEA4C48620F}"/>
              </a:ext>
            </a:extLst>
          </p:cNvPr>
          <p:cNvGrpSpPr/>
          <p:nvPr/>
        </p:nvGrpSpPr>
        <p:grpSpPr>
          <a:xfrm>
            <a:off x="409749" y="1119709"/>
            <a:ext cx="7315201" cy="572640"/>
            <a:chOff x="415636" y="2068960"/>
            <a:chExt cx="7315201" cy="572640"/>
          </a:xfrm>
        </p:grpSpPr>
        <p:sp>
          <p:nvSpPr>
            <p:cNvPr id="14" name="正方形/長方形 13">
              <a:extLst>
                <a:ext uri="{FF2B5EF4-FFF2-40B4-BE49-F238E27FC236}">
                  <a16:creationId xmlns:a16="http://schemas.microsoft.com/office/drawing/2014/main" id="{B354D1CB-F754-E006-30E7-EC4BC2B4F4BA}"/>
                </a:ext>
              </a:extLst>
            </p:cNvPr>
            <p:cNvSpPr/>
            <p:nvPr/>
          </p:nvSpPr>
          <p:spPr>
            <a:xfrm>
              <a:off x="415636" y="2068960"/>
              <a:ext cx="7019636" cy="57264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ja-JP" altLang="en-US" sz="2400" b="1" dirty="0">
                  <a:solidFill>
                    <a:srgbClr val="D5596F"/>
                  </a:solidFill>
                  <a:latin typeface="Meiryo UI" panose="020B0604030504040204" pitchFamily="50" charset="-128"/>
                  <a:ea typeface="Meiryo UI" panose="020B0604030504040204" pitchFamily="50" charset="-128"/>
                </a:rPr>
                <a:t>　</a:t>
              </a:r>
              <a:r>
                <a:rPr lang="ja-JP" altLang="en-US" sz="3200" b="1" dirty="0">
                  <a:solidFill>
                    <a:srgbClr val="D5596F"/>
                  </a:solidFill>
                  <a:latin typeface="Meiryo UI" panose="020B0604030504040204" pitchFamily="50" charset="-128"/>
                  <a:ea typeface="Meiryo UI" panose="020B0604030504040204" pitchFamily="50" charset="-128"/>
                </a:rPr>
                <a:t>６</a:t>
              </a:r>
              <a:r>
                <a:rPr lang="ja-JP" altLang="en-US" sz="2800" b="1" dirty="0">
                  <a:solidFill>
                    <a:srgbClr val="D5596F"/>
                  </a:solidFill>
                  <a:latin typeface="Meiryo UI" panose="020B0604030504040204" pitchFamily="50" charset="-128"/>
                  <a:ea typeface="Meiryo UI" panose="020B0604030504040204" pitchFamily="50" charset="-128"/>
                </a:rPr>
                <a:t>様々な解決手続の用意</a:t>
              </a:r>
              <a:endParaRPr lang="en-US" altLang="ja-JP" sz="2800" b="1" dirty="0">
                <a:solidFill>
                  <a:srgbClr val="D5596F"/>
                </a:solidFill>
                <a:latin typeface="Meiryo UI" panose="020B0604030504040204" pitchFamily="50" charset="-128"/>
                <a:ea typeface="Meiryo UI" panose="020B0604030504040204" pitchFamily="50" charset="-128"/>
              </a:endParaRPr>
            </a:p>
          </p:txBody>
        </p:sp>
        <p:sp>
          <p:nvSpPr>
            <p:cNvPr id="15" name="正方形/長方形 14">
              <a:extLst>
                <a:ext uri="{FF2B5EF4-FFF2-40B4-BE49-F238E27FC236}">
                  <a16:creationId xmlns:a16="http://schemas.microsoft.com/office/drawing/2014/main" id="{B634A8B0-E606-6358-8431-6C37232379B0}"/>
                </a:ext>
              </a:extLst>
            </p:cNvPr>
            <p:cNvSpPr/>
            <p:nvPr/>
          </p:nvSpPr>
          <p:spPr>
            <a:xfrm>
              <a:off x="415636" y="2170545"/>
              <a:ext cx="175491" cy="471055"/>
            </a:xfrm>
            <a:prstGeom prst="rect">
              <a:avLst/>
            </a:prstGeom>
            <a:solidFill>
              <a:srgbClr val="C70852"/>
            </a:solidFill>
            <a:ln>
              <a:solidFill>
                <a:srgbClr val="C7085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6" name="直線コネクタ 15">
              <a:extLst>
                <a:ext uri="{FF2B5EF4-FFF2-40B4-BE49-F238E27FC236}">
                  <a16:creationId xmlns:a16="http://schemas.microsoft.com/office/drawing/2014/main" id="{FA508DC7-3732-E43A-4DD3-E30398CBEE82}"/>
                </a:ext>
              </a:extLst>
            </p:cNvPr>
            <p:cNvCxnSpPr>
              <a:cxnSpLocks/>
            </p:cNvCxnSpPr>
            <p:nvPr/>
          </p:nvCxnSpPr>
          <p:spPr>
            <a:xfrm>
              <a:off x="711200" y="2641600"/>
              <a:ext cx="7019637" cy="0"/>
            </a:xfrm>
            <a:prstGeom prst="line">
              <a:avLst/>
            </a:prstGeom>
            <a:ln w="38100">
              <a:solidFill>
                <a:schemeClr val="bg2">
                  <a:lumMod val="75000"/>
                </a:schemeClr>
              </a:solidFill>
            </a:ln>
          </p:spPr>
          <p:style>
            <a:lnRef idx="2">
              <a:schemeClr val="accent1"/>
            </a:lnRef>
            <a:fillRef idx="0">
              <a:schemeClr val="accent1"/>
            </a:fillRef>
            <a:effectRef idx="1">
              <a:schemeClr val="accent1"/>
            </a:effectRef>
            <a:fontRef idx="minor">
              <a:schemeClr val="tx1"/>
            </a:fontRef>
          </p:style>
        </p:cxnSp>
      </p:grpSp>
      <p:sp>
        <p:nvSpPr>
          <p:cNvPr id="23" name="テキスト ボックス 22">
            <a:extLst>
              <a:ext uri="{FF2B5EF4-FFF2-40B4-BE49-F238E27FC236}">
                <a16:creationId xmlns:a16="http://schemas.microsoft.com/office/drawing/2014/main" id="{0279645F-0BA3-4B1A-12A7-12837625FEC8}"/>
              </a:ext>
            </a:extLst>
          </p:cNvPr>
          <p:cNvSpPr txBox="1"/>
          <p:nvPr/>
        </p:nvSpPr>
        <p:spPr>
          <a:xfrm>
            <a:off x="705313" y="1792526"/>
            <a:ext cx="11098760" cy="1200329"/>
          </a:xfrm>
          <a:prstGeom prst="rect">
            <a:avLst/>
          </a:prstGeom>
          <a:noFill/>
        </p:spPr>
        <p:txBody>
          <a:bodyPr wrap="square">
            <a:spAutoFit/>
          </a:bodyPr>
          <a:lstStyle/>
          <a:p>
            <a:pPr marL="342900" indent="-342900">
              <a:buFont typeface="Wingdings" panose="05000000000000000000" pitchFamily="2" charset="2"/>
              <a:buChar char="l"/>
            </a:pPr>
            <a:r>
              <a:rPr lang="ja-JP" altLang="en-US" sz="2400" kern="100" dirty="0">
                <a:effectLst/>
                <a:latin typeface="メイリオ" panose="020B0604030504040204" pitchFamily="50" charset="-128"/>
                <a:ea typeface="メイリオ" panose="020B0604030504040204" pitchFamily="50" charset="-128"/>
                <a:cs typeface="Times New Roman" panose="02020603050405020304" pitchFamily="18" charset="0"/>
              </a:rPr>
              <a:t>相談対応の一番の目的は、修学環境、就労環境を取り戻すこと。</a:t>
            </a:r>
          </a:p>
          <a:p>
            <a:pPr marL="342900" indent="-342900">
              <a:buFont typeface="Wingdings" panose="05000000000000000000" pitchFamily="2" charset="2"/>
              <a:buChar char="l"/>
            </a:pPr>
            <a:r>
              <a:rPr lang="ja-JP" altLang="en-US" sz="2400" kern="100" dirty="0">
                <a:effectLst/>
                <a:latin typeface="メイリオ" panose="020B0604030504040204" pitchFamily="50" charset="-128"/>
                <a:ea typeface="メイリオ" panose="020B0604030504040204" pitchFamily="50" charset="-128"/>
                <a:cs typeface="Times New Roman" panose="02020603050405020304" pitchFamily="18" charset="0"/>
              </a:rPr>
              <a:t>不適切な言動等により損なわれた修学、就労環境を取り戻すために、様々な問題解決手続きや制度（通知、調整等）などが求められる。</a:t>
            </a:r>
          </a:p>
        </p:txBody>
      </p:sp>
      <p:sp>
        <p:nvSpPr>
          <p:cNvPr id="30" name="テキスト ボックス 29">
            <a:extLst>
              <a:ext uri="{FF2B5EF4-FFF2-40B4-BE49-F238E27FC236}">
                <a16:creationId xmlns:a16="http://schemas.microsoft.com/office/drawing/2014/main" id="{6E7CFC79-7240-C133-4224-988C93D29620}"/>
              </a:ext>
            </a:extLst>
          </p:cNvPr>
          <p:cNvSpPr txBox="1"/>
          <p:nvPr/>
        </p:nvSpPr>
        <p:spPr>
          <a:xfrm>
            <a:off x="1649340" y="3170498"/>
            <a:ext cx="6462870" cy="1015663"/>
          </a:xfrm>
          <a:prstGeom prst="rect">
            <a:avLst/>
          </a:prstGeom>
          <a:noFill/>
        </p:spPr>
        <p:txBody>
          <a:bodyPr wrap="square">
            <a:spAutoFit/>
          </a:bodyPr>
          <a:lstStyle/>
          <a:p>
            <a:pPr marL="342900" indent="-342900" algn="just">
              <a:buClr>
                <a:srgbClr val="0487BA"/>
              </a:buClr>
              <a:buFont typeface="Wingdings" panose="05000000000000000000" pitchFamily="2" charset="2"/>
              <a:buChar char="ü"/>
              <a:defRPr/>
            </a:pPr>
            <a:r>
              <a:rPr lang="ja-JP" altLang="en-US" sz="20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通知：相手方への注意喚起、警告又は指導等</a:t>
            </a:r>
          </a:p>
          <a:p>
            <a:pPr marL="342900" indent="-342900" algn="just">
              <a:buClr>
                <a:srgbClr val="0487BA"/>
              </a:buClr>
              <a:buFont typeface="Wingdings" panose="05000000000000000000" pitchFamily="2" charset="2"/>
              <a:buChar char="ü"/>
              <a:defRPr/>
            </a:pPr>
            <a:r>
              <a:rPr lang="ja-JP" altLang="en-US" sz="20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調整：相談者の被害救済または権利利益を回復するための措置等（環境の調整、人間関係の調整など）</a:t>
            </a:r>
          </a:p>
        </p:txBody>
      </p:sp>
      <p:pic>
        <p:nvPicPr>
          <p:cNvPr id="43" name="グラフィックス 42" descr="山形の矢印 単色塗りつぶし">
            <a:extLst>
              <a:ext uri="{FF2B5EF4-FFF2-40B4-BE49-F238E27FC236}">
                <a16:creationId xmlns:a16="http://schemas.microsoft.com/office/drawing/2014/main" id="{5AFEF85B-F599-9508-51FF-A04A08FDE6B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705313" y="5804102"/>
            <a:ext cx="617350" cy="617350"/>
          </a:xfrm>
          <a:prstGeom prst="rect">
            <a:avLst/>
          </a:prstGeom>
        </p:spPr>
      </p:pic>
      <p:sp>
        <p:nvSpPr>
          <p:cNvPr id="46" name="テキスト ボックス 45">
            <a:extLst>
              <a:ext uri="{FF2B5EF4-FFF2-40B4-BE49-F238E27FC236}">
                <a16:creationId xmlns:a16="http://schemas.microsoft.com/office/drawing/2014/main" id="{8C5F339D-A329-F7ED-8338-2E48DF815A5B}"/>
              </a:ext>
            </a:extLst>
          </p:cNvPr>
          <p:cNvSpPr txBox="1"/>
          <p:nvPr/>
        </p:nvSpPr>
        <p:spPr>
          <a:xfrm>
            <a:off x="2937226" y="4090357"/>
            <a:ext cx="3072593" cy="1304203"/>
          </a:xfrm>
          <a:prstGeom prst="rect">
            <a:avLst/>
          </a:prstGeom>
          <a:noFill/>
        </p:spPr>
        <p:txBody>
          <a:bodyPr wrap="square">
            <a:spAutoFit/>
          </a:bodyPr>
          <a:lstStyle/>
          <a:p>
            <a:pPr marL="285750" indent="-285750">
              <a:lnSpc>
                <a:spcPct val="150000"/>
              </a:lnSpc>
              <a:buClr>
                <a:srgbClr val="0487BA"/>
              </a:buClr>
              <a:buFont typeface="メイリオ" panose="020B0604030504040204" pitchFamily="50" charset="-128"/>
              <a:buChar char="╺"/>
            </a:pPr>
            <a:r>
              <a:rPr lang="ja-JP" altLang="en-US" dirty="0">
                <a:latin typeface="メイリオ" panose="020B0604030504040204" pitchFamily="50" charset="-128"/>
                <a:ea typeface="メイリオ" panose="020B0604030504040204" pitchFamily="50" charset="-128"/>
              </a:rPr>
              <a:t>席替え</a:t>
            </a:r>
            <a:endParaRPr lang="en-US" altLang="ja-JP" dirty="0">
              <a:latin typeface="メイリオ" panose="020B0604030504040204" pitchFamily="50" charset="-128"/>
              <a:ea typeface="メイリオ" panose="020B0604030504040204" pitchFamily="50" charset="-128"/>
            </a:endParaRPr>
          </a:p>
          <a:p>
            <a:pPr marL="285750" indent="-285750">
              <a:lnSpc>
                <a:spcPct val="150000"/>
              </a:lnSpc>
              <a:buClr>
                <a:srgbClr val="0487BA"/>
              </a:buClr>
              <a:buFont typeface="メイリオ" panose="020B0604030504040204" pitchFamily="50" charset="-128"/>
              <a:buChar char="╺"/>
            </a:pPr>
            <a:r>
              <a:rPr lang="ja-JP" altLang="en-US" dirty="0">
                <a:latin typeface="メイリオ" panose="020B0604030504040204" pitchFamily="50" charset="-128"/>
                <a:ea typeface="メイリオ" panose="020B0604030504040204" pitchFamily="50" charset="-128"/>
              </a:rPr>
              <a:t>研究室の部屋の移動</a:t>
            </a:r>
            <a:endParaRPr lang="en-US" altLang="ja-JP" dirty="0">
              <a:latin typeface="メイリオ" panose="020B0604030504040204" pitchFamily="50" charset="-128"/>
              <a:ea typeface="メイリオ" panose="020B0604030504040204" pitchFamily="50" charset="-128"/>
            </a:endParaRPr>
          </a:p>
          <a:p>
            <a:pPr marL="285750" indent="-285750">
              <a:lnSpc>
                <a:spcPct val="150000"/>
              </a:lnSpc>
              <a:buClr>
                <a:srgbClr val="0487BA"/>
              </a:buClr>
              <a:buFont typeface="メイリオ" panose="020B0604030504040204" pitchFamily="50" charset="-128"/>
              <a:buChar char="╺"/>
            </a:pPr>
            <a:r>
              <a:rPr lang="ja-JP" altLang="en-US" dirty="0">
                <a:latin typeface="メイリオ" panose="020B0604030504040204" pitchFamily="50" charset="-128"/>
                <a:ea typeface="メイリオ" panose="020B0604030504040204" pitchFamily="50" charset="-128"/>
              </a:rPr>
              <a:t>指導教員の変更</a:t>
            </a:r>
          </a:p>
        </p:txBody>
      </p:sp>
      <p:sp>
        <p:nvSpPr>
          <p:cNvPr id="47" name="テキスト ボックス 46">
            <a:extLst>
              <a:ext uri="{FF2B5EF4-FFF2-40B4-BE49-F238E27FC236}">
                <a16:creationId xmlns:a16="http://schemas.microsoft.com/office/drawing/2014/main" id="{C28E8A03-16D4-2511-0A72-1F50D55207B2}"/>
              </a:ext>
            </a:extLst>
          </p:cNvPr>
          <p:cNvSpPr txBox="1"/>
          <p:nvPr/>
        </p:nvSpPr>
        <p:spPr>
          <a:xfrm>
            <a:off x="6096000" y="4092814"/>
            <a:ext cx="5353975" cy="888705"/>
          </a:xfrm>
          <a:prstGeom prst="rect">
            <a:avLst/>
          </a:prstGeom>
          <a:noFill/>
        </p:spPr>
        <p:txBody>
          <a:bodyPr wrap="square">
            <a:spAutoFit/>
          </a:bodyPr>
          <a:lstStyle/>
          <a:p>
            <a:pPr marL="285750" indent="-285750">
              <a:lnSpc>
                <a:spcPct val="150000"/>
              </a:lnSpc>
              <a:buClr>
                <a:srgbClr val="0487BA"/>
              </a:buClr>
              <a:buFont typeface="メイリオ" panose="020B0604030504040204" pitchFamily="50" charset="-128"/>
              <a:buChar char="╺"/>
            </a:pPr>
            <a:r>
              <a:rPr lang="ja-JP" altLang="en-US" dirty="0">
                <a:latin typeface="メイリオ" panose="020B0604030504040204" pitchFamily="50" charset="-128"/>
                <a:ea typeface="メイリオ" panose="020B0604030504040204" pitchFamily="50" charset="-128"/>
              </a:rPr>
              <a:t>行為者とされた者への注意・警告・指導</a:t>
            </a:r>
          </a:p>
          <a:p>
            <a:pPr marL="285750" indent="-285750">
              <a:lnSpc>
                <a:spcPct val="150000"/>
              </a:lnSpc>
              <a:buClr>
                <a:srgbClr val="0487BA"/>
              </a:buClr>
              <a:buFont typeface="メイリオ" panose="020B0604030504040204" pitchFamily="50" charset="-128"/>
              <a:buChar char="╺"/>
            </a:pPr>
            <a:r>
              <a:rPr lang="ja-JP" altLang="en-US" dirty="0">
                <a:latin typeface="メイリオ" panose="020B0604030504040204" pitchFamily="50" charset="-128"/>
                <a:ea typeface="メイリオ" panose="020B0604030504040204" pitchFamily="50" charset="-128"/>
              </a:rPr>
              <a:t>授業の履修調整　　　　　　　　　　　　など</a:t>
            </a:r>
          </a:p>
        </p:txBody>
      </p:sp>
      <p:grpSp>
        <p:nvGrpSpPr>
          <p:cNvPr id="48" name="グループ化 47">
            <a:extLst>
              <a:ext uri="{FF2B5EF4-FFF2-40B4-BE49-F238E27FC236}">
                <a16:creationId xmlns:a16="http://schemas.microsoft.com/office/drawing/2014/main" id="{40E7BBD3-1954-45A4-5F18-0D99C54BC0F5}"/>
              </a:ext>
            </a:extLst>
          </p:cNvPr>
          <p:cNvGrpSpPr/>
          <p:nvPr/>
        </p:nvGrpSpPr>
        <p:grpSpPr>
          <a:xfrm>
            <a:off x="2179844" y="4290342"/>
            <a:ext cx="757382" cy="748146"/>
            <a:chOff x="314036" y="3639127"/>
            <a:chExt cx="757382" cy="748146"/>
          </a:xfrm>
        </p:grpSpPr>
        <p:sp>
          <p:nvSpPr>
            <p:cNvPr id="49" name="楕円 48">
              <a:extLst>
                <a:ext uri="{FF2B5EF4-FFF2-40B4-BE49-F238E27FC236}">
                  <a16:creationId xmlns:a16="http://schemas.microsoft.com/office/drawing/2014/main" id="{12FA1D0A-2D71-C59F-AEB8-8C67946F7BD6}"/>
                </a:ext>
              </a:extLst>
            </p:cNvPr>
            <p:cNvSpPr/>
            <p:nvPr/>
          </p:nvSpPr>
          <p:spPr>
            <a:xfrm>
              <a:off x="314036" y="3639127"/>
              <a:ext cx="757382" cy="748146"/>
            </a:xfrm>
            <a:prstGeom prst="ellipse">
              <a:avLst/>
            </a:prstGeom>
            <a:solidFill>
              <a:srgbClr val="589F89"/>
            </a:solidFill>
            <a:ln>
              <a:solidFill>
                <a:srgbClr val="589F8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110004020202020204"/>
                <a:ea typeface="游ゴシック" panose="020B0400000000000000" pitchFamily="50" charset="-128"/>
                <a:cs typeface="+mn-cs"/>
              </a:endParaRPr>
            </a:p>
          </p:txBody>
        </p:sp>
        <p:sp>
          <p:nvSpPr>
            <p:cNvPr id="50" name="テキスト ボックス 49">
              <a:extLst>
                <a:ext uri="{FF2B5EF4-FFF2-40B4-BE49-F238E27FC236}">
                  <a16:creationId xmlns:a16="http://schemas.microsoft.com/office/drawing/2014/main" id="{8AC30055-E6D3-4D89-5273-C5176E69B0F7}"/>
                </a:ext>
              </a:extLst>
            </p:cNvPr>
            <p:cNvSpPr txBox="1"/>
            <p:nvPr/>
          </p:nvSpPr>
          <p:spPr>
            <a:xfrm>
              <a:off x="400216" y="3805896"/>
              <a:ext cx="585021" cy="461665"/>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例</a:t>
              </a:r>
            </a:p>
          </p:txBody>
        </p:sp>
      </p:grpSp>
      <p:cxnSp>
        <p:nvCxnSpPr>
          <p:cNvPr id="51" name="直線コネクタ 50">
            <a:extLst>
              <a:ext uri="{FF2B5EF4-FFF2-40B4-BE49-F238E27FC236}">
                <a16:creationId xmlns:a16="http://schemas.microsoft.com/office/drawing/2014/main" id="{F8BD88F2-904A-2BFB-8F82-D4AD7146D610}"/>
              </a:ext>
            </a:extLst>
          </p:cNvPr>
          <p:cNvCxnSpPr>
            <a:cxnSpLocks/>
          </p:cNvCxnSpPr>
          <p:nvPr/>
        </p:nvCxnSpPr>
        <p:spPr>
          <a:xfrm>
            <a:off x="1441949" y="6005126"/>
            <a:ext cx="8514851" cy="0"/>
          </a:xfrm>
          <a:prstGeom prst="line">
            <a:avLst/>
          </a:prstGeom>
          <a:ln w="76200">
            <a:solidFill>
              <a:srgbClr val="FFC000"/>
            </a:solidFill>
          </a:ln>
        </p:spPr>
        <p:style>
          <a:lnRef idx="2">
            <a:schemeClr val="accent1"/>
          </a:lnRef>
          <a:fillRef idx="0">
            <a:schemeClr val="accent1"/>
          </a:fillRef>
          <a:effectRef idx="1">
            <a:schemeClr val="accent1"/>
          </a:effectRef>
          <a:fontRef idx="minor">
            <a:schemeClr val="tx1"/>
          </a:fontRef>
        </p:style>
      </p:cxnSp>
      <p:cxnSp>
        <p:nvCxnSpPr>
          <p:cNvPr id="52" name="直線コネクタ 51">
            <a:extLst>
              <a:ext uri="{FF2B5EF4-FFF2-40B4-BE49-F238E27FC236}">
                <a16:creationId xmlns:a16="http://schemas.microsoft.com/office/drawing/2014/main" id="{758175FB-FE62-FCCD-1653-8963B821F8DD}"/>
              </a:ext>
            </a:extLst>
          </p:cNvPr>
          <p:cNvCxnSpPr>
            <a:cxnSpLocks/>
          </p:cNvCxnSpPr>
          <p:nvPr/>
        </p:nvCxnSpPr>
        <p:spPr>
          <a:xfrm>
            <a:off x="5105633" y="6382740"/>
            <a:ext cx="6208912" cy="0"/>
          </a:xfrm>
          <a:prstGeom prst="line">
            <a:avLst/>
          </a:prstGeom>
          <a:ln w="76200">
            <a:solidFill>
              <a:srgbClr val="FFC000"/>
            </a:solidFill>
          </a:ln>
        </p:spPr>
        <p:style>
          <a:lnRef idx="2">
            <a:schemeClr val="accent1"/>
          </a:lnRef>
          <a:fillRef idx="0">
            <a:schemeClr val="accent1"/>
          </a:fillRef>
          <a:effectRef idx="1">
            <a:schemeClr val="accent1"/>
          </a:effectRef>
          <a:fontRef idx="minor">
            <a:schemeClr val="tx1"/>
          </a:fontRef>
        </p:style>
      </p:cxnSp>
      <p:sp>
        <p:nvSpPr>
          <p:cNvPr id="45" name="テキスト ボックス 44">
            <a:extLst>
              <a:ext uri="{FF2B5EF4-FFF2-40B4-BE49-F238E27FC236}">
                <a16:creationId xmlns:a16="http://schemas.microsoft.com/office/drawing/2014/main" id="{EA8B0169-E175-DD39-711A-7DF073E81370}"/>
              </a:ext>
            </a:extLst>
          </p:cNvPr>
          <p:cNvSpPr txBox="1"/>
          <p:nvPr/>
        </p:nvSpPr>
        <p:spPr>
          <a:xfrm>
            <a:off x="1350942" y="5738291"/>
            <a:ext cx="9807501" cy="830997"/>
          </a:xfrm>
          <a:prstGeom prst="rect">
            <a:avLst/>
          </a:prstGeom>
          <a:noFill/>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調整は必ずしもハラスメントの事実認定を必要としないため、</a:t>
            </a:r>
            <a:endParaRPr kumimoji="1" lang="en-US" altLang="ja-JP" sz="2400" b="1"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2400" b="1"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　　　　　　　　　　　　</a:t>
            </a:r>
            <a:r>
              <a:rPr kumimoji="1" lang="ja-JP" altLang="en-US" sz="2400" b="1"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問題が悪化することを防ぐことができます。</a:t>
            </a:r>
          </a:p>
        </p:txBody>
      </p:sp>
    </p:spTree>
    <p:extLst>
      <p:ext uri="{BB962C8B-B14F-4D97-AF65-F5344CB8AC3E}">
        <p14:creationId xmlns:p14="http://schemas.microsoft.com/office/powerpoint/2010/main" val="25961704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58621378-CEF3-10B6-F8EC-6531C78E7366}"/>
              </a:ext>
            </a:extLst>
          </p:cNvPr>
          <p:cNvSpPr>
            <a:spLocks noGrp="1"/>
          </p:cNvSpPr>
          <p:nvPr>
            <p:ph type="sldNum" sz="quarter" idx="12"/>
          </p:nvPr>
        </p:nvSpPr>
        <p:spPr/>
        <p:txBody>
          <a:bodyPr/>
          <a:lstStyle/>
          <a:p>
            <a:fld id="{17A04E83-AE5F-445A-B2D7-EBB1D891384E}" type="slidenum">
              <a:rPr kumimoji="1" lang="ja-JP" altLang="en-US" smtClean="0"/>
              <a:t>21</a:t>
            </a:fld>
            <a:endParaRPr kumimoji="1" lang="ja-JP" altLang="en-US"/>
          </a:p>
        </p:txBody>
      </p:sp>
      <p:sp>
        <p:nvSpPr>
          <p:cNvPr id="4" name="テキスト ボックス 3">
            <a:extLst>
              <a:ext uri="{FF2B5EF4-FFF2-40B4-BE49-F238E27FC236}">
                <a16:creationId xmlns:a16="http://schemas.microsoft.com/office/drawing/2014/main" id="{01F03F02-A8B2-2DC6-3A82-6F6D9487CCBB}"/>
              </a:ext>
            </a:extLst>
          </p:cNvPr>
          <p:cNvSpPr txBox="1"/>
          <p:nvPr/>
        </p:nvSpPr>
        <p:spPr>
          <a:xfrm>
            <a:off x="110836" y="0"/>
            <a:ext cx="6169891" cy="646331"/>
          </a:xfrm>
          <a:prstGeom prst="rect">
            <a:avLst/>
          </a:prstGeom>
          <a:noFill/>
        </p:spPr>
        <p:txBody>
          <a:bodyPr wrap="square" rtlCol="0">
            <a:spAutoFit/>
          </a:bodyPr>
          <a:lstStyle/>
          <a:p>
            <a:r>
              <a:rPr kumimoji="1" lang="ja-JP" altLang="en-US" sz="3600" b="1" dirty="0">
                <a:solidFill>
                  <a:srgbClr val="589F89"/>
                </a:solidFill>
                <a:latin typeface="Meiryo UI" panose="020B0604030504040204" pitchFamily="50" charset="-128"/>
                <a:ea typeface="Meiryo UI" panose="020B0604030504040204" pitchFamily="50" charset="-128"/>
              </a:rPr>
              <a:t>参考文献</a:t>
            </a:r>
          </a:p>
        </p:txBody>
      </p:sp>
      <p:graphicFrame>
        <p:nvGraphicFramePr>
          <p:cNvPr id="14" name="表 13">
            <a:extLst>
              <a:ext uri="{FF2B5EF4-FFF2-40B4-BE49-F238E27FC236}">
                <a16:creationId xmlns:a16="http://schemas.microsoft.com/office/drawing/2014/main" id="{2253FDEA-35B8-23A9-274D-6C7D2CBF2D22}"/>
              </a:ext>
            </a:extLst>
          </p:cNvPr>
          <p:cNvGraphicFramePr>
            <a:graphicFrameLocks noGrp="1"/>
          </p:cNvGraphicFramePr>
          <p:nvPr>
            <p:extLst>
              <p:ext uri="{D42A27DB-BD31-4B8C-83A1-F6EECF244321}">
                <p14:modId xmlns:p14="http://schemas.microsoft.com/office/powerpoint/2010/main" val="2911913368"/>
              </p:ext>
            </p:extLst>
          </p:nvPr>
        </p:nvGraphicFramePr>
        <p:xfrm>
          <a:off x="387927" y="1044948"/>
          <a:ext cx="11416145" cy="3119120"/>
        </p:xfrm>
        <a:graphic>
          <a:graphicData uri="http://schemas.openxmlformats.org/drawingml/2006/table">
            <a:tbl>
              <a:tblPr firstRow="1" bandRow="1">
                <a:tableStyleId>{0E3FDE45-AF77-4B5C-9715-49D594BDF05E}</a:tableStyleId>
              </a:tblPr>
              <a:tblGrid>
                <a:gridCol w="375766">
                  <a:extLst>
                    <a:ext uri="{9D8B030D-6E8A-4147-A177-3AD203B41FA5}">
                      <a16:colId xmlns:a16="http://schemas.microsoft.com/office/drawing/2014/main" val="2375617373"/>
                    </a:ext>
                  </a:extLst>
                </a:gridCol>
                <a:gridCol w="11040379">
                  <a:extLst>
                    <a:ext uri="{9D8B030D-6E8A-4147-A177-3AD203B41FA5}">
                      <a16:colId xmlns:a16="http://schemas.microsoft.com/office/drawing/2014/main" val="908845966"/>
                    </a:ext>
                  </a:extLst>
                </a:gridCol>
              </a:tblGrid>
              <a:tr h="370840">
                <a:tc>
                  <a:txBody>
                    <a:bodyPr/>
                    <a:lstStyle/>
                    <a:p>
                      <a:pPr algn="ctr"/>
                      <a:r>
                        <a:rPr kumimoji="1" lang="en-US" altLang="ja-JP" sz="1200" b="0" dirty="0">
                          <a:latin typeface="メイリオ" panose="020B0604030504040204" pitchFamily="50" charset="-128"/>
                          <a:ea typeface="メイリオ" panose="020B0604030504040204" pitchFamily="50" charset="-128"/>
                        </a:rPr>
                        <a:t>1</a:t>
                      </a:r>
                    </a:p>
                  </a:txBody>
                  <a:tcPr anchor="ctr">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b="0" dirty="0">
                          <a:latin typeface="メイリオ" panose="020B0604030504040204" pitchFamily="50" charset="-128"/>
                          <a:ea typeface="メイリオ" panose="020B0604030504040204" pitchFamily="50" charset="-128"/>
                        </a:rPr>
                        <a:t>国立大学法人広島大学</a:t>
                      </a:r>
                      <a:r>
                        <a:rPr lang="en-US" altLang="ja-JP" sz="1200" b="0" dirty="0">
                          <a:latin typeface="メイリオ" panose="020B0604030504040204" pitchFamily="50" charset="-128"/>
                          <a:ea typeface="メイリオ" panose="020B0604030504040204" pitchFamily="50" charset="-128"/>
                        </a:rPr>
                        <a:t>.</a:t>
                      </a:r>
                      <a:r>
                        <a:rPr lang="ja-JP" altLang="en-US" sz="1200" b="0" dirty="0">
                          <a:latin typeface="メイリオ" panose="020B0604030504040204" pitchFamily="50" charset="-128"/>
                          <a:ea typeface="メイリオ" panose="020B0604030504040204" pitchFamily="50" charset="-128"/>
                        </a:rPr>
                        <a:t>「広島大学におけるハラスメントの防止等に関するガイドライン」</a:t>
                      </a:r>
                      <a:r>
                        <a:rPr lang="en-US" altLang="ja-JP" sz="1200" b="0" dirty="0">
                          <a:latin typeface="メイリオ" panose="020B0604030504040204" pitchFamily="50" charset="-128"/>
                          <a:ea typeface="メイリオ" panose="020B0604030504040204" pitchFamily="50" charset="-128"/>
                        </a:rPr>
                        <a:t>. https://www.hiroshima-u.ac.jp/system/files/230065/%E5%BA%83%E5%B3%B6%E5%A4%A7%E5%AD%A6%E3%81%AB%E3%81%8A%E3%81%91%E3%82%8B%E3%83%8F%E3%83%A9%E3%82%B9%E3%83%A1%E3%83%B3%E3%83%88%E3%81%AE%E9%98%B2%E6%AD%A2%E7%AD%89%E3%81%AB%E9%96%A2%E3%81%99%E3%82%8B%E3%82%AC%E3%82%A4%E3%83%89%E3%83%A9%E3%82%A4%E3%83%B3.pdf, 2024</a:t>
                      </a:r>
                      <a:r>
                        <a:rPr lang="ja-JP" altLang="en-US" sz="1200" b="0" dirty="0">
                          <a:latin typeface="メイリオ" panose="020B0604030504040204" pitchFamily="50" charset="-128"/>
                          <a:ea typeface="メイリオ" panose="020B0604030504040204" pitchFamily="50" charset="-128"/>
                        </a:rPr>
                        <a:t>年</a:t>
                      </a:r>
                      <a:r>
                        <a:rPr lang="en-US" altLang="ja-JP" sz="1200" b="0" dirty="0">
                          <a:latin typeface="メイリオ" panose="020B0604030504040204" pitchFamily="50" charset="-128"/>
                          <a:ea typeface="メイリオ" panose="020B0604030504040204" pitchFamily="50" charset="-128"/>
                        </a:rPr>
                        <a:t>12</a:t>
                      </a:r>
                      <a:r>
                        <a:rPr lang="ja-JP" altLang="en-US" sz="1200" b="0" dirty="0">
                          <a:latin typeface="メイリオ" panose="020B0604030504040204" pitchFamily="50" charset="-128"/>
                          <a:ea typeface="メイリオ" panose="020B0604030504040204" pitchFamily="50" charset="-128"/>
                        </a:rPr>
                        <a:t>月</a:t>
                      </a:r>
                      <a:r>
                        <a:rPr lang="en-US" altLang="ja-JP" sz="1200" b="0" dirty="0">
                          <a:latin typeface="メイリオ" panose="020B0604030504040204" pitchFamily="50" charset="-128"/>
                          <a:ea typeface="メイリオ" panose="020B0604030504040204" pitchFamily="50" charset="-128"/>
                        </a:rPr>
                        <a:t>6</a:t>
                      </a:r>
                      <a:r>
                        <a:rPr lang="ja-JP" altLang="en-US" sz="1200" b="0" dirty="0">
                          <a:latin typeface="メイリオ" panose="020B0604030504040204" pitchFamily="50" charset="-128"/>
                          <a:ea typeface="メイリオ" panose="020B0604030504040204" pitchFamily="50" charset="-128"/>
                        </a:rPr>
                        <a:t>日閲覧</a:t>
                      </a:r>
                    </a:p>
                  </a:txBody>
                  <a:tcPr anchor="ctr">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4175253675"/>
                  </a:ext>
                </a:extLst>
              </a:tr>
              <a:tr h="370840">
                <a:tc>
                  <a:txBody>
                    <a:bodyPr/>
                    <a:lstStyle/>
                    <a:p>
                      <a:pPr algn="ctr"/>
                      <a:r>
                        <a:rPr kumimoji="1" lang="en-US" altLang="ja-JP" sz="1200" b="0" dirty="0">
                          <a:latin typeface="メイリオ" panose="020B0604030504040204" pitchFamily="50" charset="-128"/>
                          <a:ea typeface="メイリオ" panose="020B0604030504040204" pitchFamily="50" charset="-128"/>
                        </a:rPr>
                        <a:t>2</a:t>
                      </a:r>
                      <a:endParaRPr kumimoji="1" lang="ja-JP" altLang="en-US" sz="1200" b="0" dirty="0">
                        <a:latin typeface="メイリオ" panose="020B0604030504040204" pitchFamily="50" charset="-128"/>
                        <a:ea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b="0" dirty="0">
                          <a:latin typeface="メイリオ" panose="020B0604030504040204" pitchFamily="50" charset="-128"/>
                          <a:ea typeface="メイリオ" panose="020B0604030504040204" pitchFamily="50" charset="-128"/>
                        </a:rPr>
                        <a:t>弁護士法人飛翔法律事務所編</a:t>
                      </a:r>
                      <a:r>
                        <a:rPr lang="en-US" altLang="ja-JP" sz="1200" b="0" dirty="0">
                          <a:latin typeface="メイリオ" panose="020B0604030504040204" pitchFamily="50" charset="-128"/>
                          <a:ea typeface="メイリオ" panose="020B0604030504040204" pitchFamily="50" charset="-128"/>
                        </a:rPr>
                        <a:t>, 『</a:t>
                      </a:r>
                      <a:r>
                        <a:rPr lang="ja-JP" altLang="en-US" sz="1200" b="0" dirty="0">
                          <a:latin typeface="メイリオ" panose="020B0604030504040204" pitchFamily="50" charset="-128"/>
                          <a:ea typeface="メイリオ" panose="020B0604030504040204" pitchFamily="50" charset="-128"/>
                        </a:rPr>
                        <a:t>キャンパスハラスメント対策ハンドブック　第</a:t>
                      </a:r>
                      <a:r>
                        <a:rPr lang="en-US" altLang="ja-JP" sz="1200" b="0" dirty="0">
                          <a:latin typeface="メイリオ" panose="020B0604030504040204" pitchFamily="50" charset="-128"/>
                          <a:ea typeface="メイリオ" panose="020B0604030504040204" pitchFamily="50" charset="-128"/>
                        </a:rPr>
                        <a:t>2</a:t>
                      </a:r>
                      <a:r>
                        <a:rPr lang="ja-JP" altLang="en-US" sz="1200" b="0" dirty="0">
                          <a:latin typeface="メイリオ" panose="020B0604030504040204" pitchFamily="50" charset="-128"/>
                          <a:ea typeface="メイリオ" panose="020B0604030504040204" pitchFamily="50" charset="-128"/>
                        </a:rPr>
                        <a:t>版</a:t>
                      </a:r>
                      <a:r>
                        <a:rPr lang="en-US" altLang="ja-JP" sz="1200" b="0" dirty="0">
                          <a:latin typeface="メイリオ" panose="020B0604030504040204" pitchFamily="50" charset="-128"/>
                          <a:ea typeface="メイリオ" panose="020B0604030504040204" pitchFamily="50" charset="-128"/>
                        </a:rPr>
                        <a:t>』, </a:t>
                      </a:r>
                      <a:r>
                        <a:rPr lang="ja-JP" altLang="en-US" sz="1200" b="0" dirty="0">
                          <a:latin typeface="メイリオ" panose="020B0604030504040204" pitchFamily="50" charset="-128"/>
                          <a:ea typeface="メイリオ" panose="020B0604030504040204" pitchFamily="50" charset="-128"/>
                        </a:rPr>
                        <a:t>経済産業調査会</a:t>
                      </a:r>
                      <a:r>
                        <a:rPr lang="en-US" altLang="ja-JP" sz="1200" b="0" dirty="0">
                          <a:latin typeface="メイリオ" panose="020B0604030504040204" pitchFamily="50" charset="-128"/>
                          <a:ea typeface="メイリオ" panose="020B0604030504040204" pitchFamily="50" charset="-128"/>
                        </a:rPr>
                        <a:t>, 2018</a:t>
                      </a:r>
                    </a:p>
                  </a:txBody>
                  <a:tcPr anchor="ctr">
                    <a:lnT w="127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988540536"/>
                  </a:ext>
                </a:extLst>
              </a:tr>
              <a:tr h="370840">
                <a:tc>
                  <a:txBody>
                    <a:bodyPr/>
                    <a:lstStyle/>
                    <a:p>
                      <a:pPr algn="ctr"/>
                      <a:r>
                        <a:rPr kumimoji="1" lang="en-US" altLang="ja-JP" sz="1200" b="0" dirty="0">
                          <a:latin typeface="メイリオ" panose="020B0604030504040204" pitchFamily="50" charset="-128"/>
                          <a:ea typeface="メイリオ" panose="020B0604030504040204" pitchFamily="50" charset="-128"/>
                        </a:rPr>
                        <a:t>3</a:t>
                      </a:r>
                      <a:endParaRPr kumimoji="1" lang="ja-JP" altLang="en-US" sz="1200" b="0" dirty="0">
                        <a:latin typeface="メイリオ" panose="020B0604030504040204" pitchFamily="50" charset="-128"/>
                        <a:ea typeface="メイリオ" panose="020B0604030504040204"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b="0" dirty="0">
                          <a:latin typeface="メイリオ" panose="020B0604030504040204" pitchFamily="50" charset="-128"/>
                          <a:ea typeface="メイリオ" panose="020B0604030504040204" pitchFamily="50" charset="-128"/>
                        </a:rPr>
                        <a:t>北仲千里・横山美栄子著</a:t>
                      </a:r>
                      <a:r>
                        <a:rPr lang="en-US" altLang="ja-JP" sz="1200" b="0" dirty="0">
                          <a:latin typeface="メイリオ" panose="020B0604030504040204" pitchFamily="50" charset="-128"/>
                          <a:ea typeface="メイリオ" panose="020B0604030504040204" pitchFamily="50" charset="-128"/>
                        </a:rPr>
                        <a:t>, 『</a:t>
                      </a:r>
                      <a:r>
                        <a:rPr lang="ja-JP" altLang="en-US" sz="1200" b="0" dirty="0">
                          <a:latin typeface="メイリオ" panose="020B0604030504040204" pitchFamily="50" charset="-128"/>
                          <a:ea typeface="メイリオ" panose="020B0604030504040204" pitchFamily="50" charset="-128"/>
                        </a:rPr>
                        <a:t>アカデミック・ハラスメントの解決　大学の常識を問い直す</a:t>
                      </a:r>
                      <a:r>
                        <a:rPr lang="en-US" altLang="ja-JP" sz="1200" b="0" dirty="0">
                          <a:latin typeface="メイリオ" panose="020B0604030504040204" pitchFamily="50" charset="-128"/>
                          <a:ea typeface="メイリオ" panose="020B0604030504040204" pitchFamily="50" charset="-128"/>
                        </a:rPr>
                        <a:t>』, </a:t>
                      </a:r>
                      <a:r>
                        <a:rPr lang="ja-JP" altLang="en-US" sz="1200" b="0" dirty="0">
                          <a:latin typeface="メイリオ" panose="020B0604030504040204" pitchFamily="50" charset="-128"/>
                          <a:ea typeface="メイリオ" panose="020B0604030504040204" pitchFamily="50" charset="-128"/>
                        </a:rPr>
                        <a:t>寿郎社</a:t>
                      </a:r>
                      <a:r>
                        <a:rPr lang="en-US" altLang="ja-JP" sz="1200" b="0" dirty="0">
                          <a:latin typeface="メイリオ" panose="020B0604030504040204" pitchFamily="50" charset="-128"/>
                          <a:ea typeface="メイリオ" panose="020B0604030504040204" pitchFamily="50" charset="-128"/>
                        </a:rPr>
                        <a:t>, 2017</a:t>
                      </a:r>
                    </a:p>
                  </a:txBody>
                  <a:tcPr anchor="ctr"/>
                </a:tc>
                <a:extLst>
                  <a:ext uri="{0D108BD9-81ED-4DB2-BD59-A6C34878D82A}">
                    <a16:rowId xmlns:a16="http://schemas.microsoft.com/office/drawing/2014/main" val="385255104"/>
                  </a:ext>
                </a:extLst>
              </a:tr>
              <a:tr h="370840">
                <a:tc>
                  <a:txBody>
                    <a:bodyPr/>
                    <a:lstStyle/>
                    <a:p>
                      <a:pPr algn="ctr"/>
                      <a:r>
                        <a:rPr kumimoji="1" lang="en-US" altLang="ja-JP" sz="1200" b="0" dirty="0">
                          <a:latin typeface="メイリオ" panose="020B0604030504040204" pitchFamily="50" charset="-128"/>
                          <a:ea typeface="メイリオ" panose="020B0604030504040204" pitchFamily="50" charset="-128"/>
                        </a:rPr>
                        <a:t>4</a:t>
                      </a:r>
                      <a:endParaRPr kumimoji="1" lang="ja-JP" altLang="en-US" sz="1200" b="0" dirty="0">
                        <a:latin typeface="メイリオ" panose="020B0604030504040204" pitchFamily="50" charset="-128"/>
                        <a:ea typeface="メイリオ" panose="020B0604030504040204"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b="0" dirty="0">
                          <a:latin typeface="メイリオ" panose="020B0604030504040204" pitchFamily="50" charset="-128"/>
                          <a:ea typeface="メイリオ" panose="020B0604030504040204" pitchFamily="50" charset="-128"/>
                        </a:rPr>
                        <a:t>国立大学法人京都大学「ハラスメント窓口相談員のための研修会」</a:t>
                      </a:r>
                      <a:r>
                        <a:rPr lang="en-US" altLang="ja-JP" sz="1200" b="0" dirty="0">
                          <a:latin typeface="メイリオ" panose="020B0604030504040204" pitchFamily="50" charset="-128"/>
                          <a:ea typeface="メイリオ" panose="020B0604030504040204" pitchFamily="50" charset="-128"/>
                        </a:rPr>
                        <a:t>.https://www.kyoto-u.ac.jp/sites/default/files/inline-files/07-kokorogamae2020.pdf , 2024</a:t>
                      </a:r>
                      <a:r>
                        <a:rPr lang="ja-JP" altLang="en-US" sz="1200" b="0" dirty="0">
                          <a:latin typeface="メイリオ" panose="020B0604030504040204" pitchFamily="50" charset="-128"/>
                          <a:ea typeface="メイリオ" panose="020B0604030504040204" pitchFamily="50" charset="-128"/>
                        </a:rPr>
                        <a:t>年</a:t>
                      </a:r>
                      <a:r>
                        <a:rPr lang="en-US" altLang="ja-JP" sz="1200" b="0" dirty="0">
                          <a:latin typeface="メイリオ" panose="020B0604030504040204" pitchFamily="50" charset="-128"/>
                          <a:ea typeface="メイリオ" panose="020B0604030504040204" pitchFamily="50" charset="-128"/>
                        </a:rPr>
                        <a:t>11</a:t>
                      </a:r>
                      <a:r>
                        <a:rPr lang="ja-JP" altLang="en-US" sz="1200" b="0" dirty="0">
                          <a:latin typeface="メイリオ" panose="020B0604030504040204" pitchFamily="50" charset="-128"/>
                          <a:ea typeface="メイリオ" panose="020B0604030504040204" pitchFamily="50" charset="-128"/>
                        </a:rPr>
                        <a:t>月</a:t>
                      </a:r>
                      <a:r>
                        <a:rPr lang="en-US" altLang="ja-JP" sz="1200" b="0" dirty="0">
                          <a:latin typeface="メイリオ" panose="020B0604030504040204" pitchFamily="50" charset="-128"/>
                          <a:ea typeface="メイリオ" panose="020B0604030504040204" pitchFamily="50" charset="-128"/>
                        </a:rPr>
                        <a:t>29</a:t>
                      </a:r>
                      <a:r>
                        <a:rPr lang="ja-JP" altLang="en-US" sz="1200" b="0" dirty="0">
                          <a:latin typeface="メイリオ" panose="020B0604030504040204" pitchFamily="50" charset="-128"/>
                          <a:ea typeface="メイリオ" panose="020B0604030504040204" pitchFamily="50" charset="-128"/>
                        </a:rPr>
                        <a:t>日閲覧</a:t>
                      </a:r>
                    </a:p>
                  </a:txBody>
                  <a:tcPr anchor="ctr"/>
                </a:tc>
                <a:extLst>
                  <a:ext uri="{0D108BD9-81ED-4DB2-BD59-A6C34878D82A}">
                    <a16:rowId xmlns:a16="http://schemas.microsoft.com/office/drawing/2014/main" val="776693146"/>
                  </a:ext>
                </a:extLst>
              </a:tr>
              <a:tr h="370840">
                <a:tc>
                  <a:txBody>
                    <a:bodyPr/>
                    <a:lstStyle/>
                    <a:p>
                      <a:pPr algn="ctr"/>
                      <a:r>
                        <a:rPr kumimoji="1" lang="en-US" altLang="ja-JP" sz="1200" b="0" dirty="0">
                          <a:latin typeface="メイリオ" panose="020B0604030504040204" pitchFamily="50" charset="-128"/>
                          <a:ea typeface="メイリオ" panose="020B0604030504040204" pitchFamily="50" charset="-128"/>
                        </a:rPr>
                        <a:t>5</a:t>
                      </a:r>
                      <a:endParaRPr kumimoji="1" lang="ja-JP" altLang="en-US" sz="1200" b="0" dirty="0">
                        <a:latin typeface="メイリオ" panose="020B0604030504040204" pitchFamily="50" charset="-128"/>
                        <a:ea typeface="メイリオ" panose="020B0604030504040204"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b="0" dirty="0">
                          <a:latin typeface="メイリオ" panose="020B0604030504040204" pitchFamily="50" charset="-128"/>
                          <a:ea typeface="メイリオ" panose="020B0604030504040204" pitchFamily="50" charset="-128"/>
                        </a:rPr>
                        <a:t>総務省消防庁「ハラスメントのない職場の実現をめざして　相談担当者のためのテキスト」</a:t>
                      </a:r>
                      <a:r>
                        <a:rPr lang="en-US" altLang="ja-JP" sz="1200" b="0" dirty="0">
                          <a:latin typeface="メイリオ" panose="020B0604030504040204" pitchFamily="50" charset="-128"/>
                          <a:ea typeface="メイリオ" panose="020B0604030504040204" pitchFamily="50" charset="-128"/>
                        </a:rPr>
                        <a:t>.https://www.fdma.go.jp/mission/enrichment/harassment/item/harassment001_05_text_soudan.pdf , 2024</a:t>
                      </a:r>
                      <a:r>
                        <a:rPr lang="ja-JP" altLang="en-US" sz="1200" b="0" dirty="0">
                          <a:latin typeface="メイリオ" panose="020B0604030504040204" pitchFamily="50" charset="-128"/>
                          <a:ea typeface="メイリオ" panose="020B0604030504040204" pitchFamily="50" charset="-128"/>
                        </a:rPr>
                        <a:t>年</a:t>
                      </a:r>
                      <a:r>
                        <a:rPr lang="en-US" altLang="ja-JP" sz="1200" b="0" dirty="0">
                          <a:latin typeface="メイリオ" panose="020B0604030504040204" pitchFamily="50" charset="-128"/>
                          <a:ea typeface="メイリオ" panose="020B0604030504040204" pitchFamily="50" charset="-128"/>
                        </a:rPr>
                        <a:t>11</a:t>
                      </a:r>
                      <a:r>
                        <a:rPr lang="ja-JP" altLang="en-US" sz="1200" b="0" dirty="0">
                          <a:latin typeface="メイリオ" panose="020B0604030504040204" pitchFamily="50" charset="-128"/>
                          <a:ea typeface="メイリオ" panose="020B0604030504040204" pitchFamily="50" charset="-128"/>
                        </a:rPr>
                        <a:t>月</a:t>
                      </a:r>
                      <a:r>
                        <a:rPr lang="en-US" altLang="ja-JP" sz="1200" b="0" dirty="0">
                          <a:latin typeface="メイリオ" panose="020B0604030504040204" pitchFamily="50" charset="-128"/>
                          <a:ea typeface="メイリオ" panose="020B0604030504040204" pitchFamily="50" charset="-128"/>
                        </a:rPr>
                        <a:t>29</a:t>
                      </a:r>
                      <a:r>
                        <a:rPr lang="ja-JP" altLang="en-US" sz="1200" b="0" dirty="0">
                          <a:latin typeface="メイリオ" panose="020B0604030504040204" pitchFamily="50" charset="-128"/>
                          <a:ea typeface="メイリオ" panose="020B0604030504040204" pitchFamily="50" charset="-128"/>
                        </a:rPr>
                        <a:t>日閲覧</a:t>
                      </a:r>
                    </a:p>
                  </a:txBody>
                  <a:tcPr anchor="ctr"/>
                </a:tc>
                <a:extLst>
                  <a:ext uri="{0D108BD9-81ED-4DB2-BD59-A6C34878D82A}">
                    <a16:rowId xmlns:a16="http://schemas.microsoft.com/office/drawing/2014/main" val="2029514287"/>
                  </a:ext>
                </a:extLst>
              </a:tr>
              <a:tr h="370840">
                <a:tc>
                  <a:txBody>
                    <a:bodyPr/>
                    <a:lstStyle/>
                    <a:p>
                      <a:pPr algn="ctr"/>
                      <a:r>
                        <a:rPr kumimoji="1" lang="en-US" altLang="ja-JP" sz="1200" b="0" dirty="0">
                          <a:latin typeface="メイリオ" panose="020B0604030504040204" pitchFamily="50" charset="-128"/>
                          <a:ea typeface="メイリオ" panose="020B0604030504040204" pitchFamily="50" charset="-128"/>
                        </a:rPr>
                        <a:t>6</a:t>
                      </a:r>
                      <a:endParaRPr kumimoji="1" lang="ja-JP" altLang="en-US" sz="1200" b="0" dirty="0">
                        <a:latin typeface="メイリオ" panose="020B0604030504040204" pitchFamily="50" charset="-128"/>
                        <a:ea typeface="メイリオ" panose="020B0604030504040204"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b="0" dirty="0">
                          <a:latin typeface="メイリオ" panose="020B0604030504040204" pitchFamily="50" charset="-128"/>
                          <a:ea typeface="メイリオ" panose="020B0604030504040204" pitchFamily="50" charset="-128"/>
                        </a:rPr>
                        <a:t>国立大学法人山形大学</a:t>
                      </a:r>
                      <a:r>
                        <a:rPr lang="en-US" altLang="ja-JP" sz="1200" b="0" dirty="0">
                          <a:latin typeface="メイリオ" panose="020B0604030504040204" pitchFamily="50" charset="-128"/>
                          <a:ea typeface="メイリオ" panose="020B0604030504040204" pitchFamily="50" charset="-128"/>
                        </a:rPr>
                        <a:t>.</a:t>
                      </a:r>
                      <a:r>
                        <a:rPr lang="ja-JP" altLang="en-US" sz="1200" b="0" dirty="0">
                          <a:latin typeface="メイリオ" panose="020B0604030504040204" pitchFamily="50" charset="-128"/>
                          <a:ea typeface="メイリオ" panose="020B0604030504040204" pitchFamily="50" charset="-128"/>
                        </a:rPr>
                        <a:t>山形大学キャンパス・ハラスメント相談員マニュアル</a:t>
                      </a:r>
                      <a:r>
                        <a:rPr lang="en-US" altLang="ja-JP" sz="1200" b="0" dirty="0">
                          <a:latin typeface="メイリオ" panose="020B0604030504040204" pitchFamily="50" charset="-128"/>
                          <a:ea typeface="メイリオ" panose="020B0604030504040204" pitchFamily="50" charset="-128"/>
                        </a:rPr>
                        <a:t>. https://www.yamagata-u.ac.jp/jp/files/1414/9552/3268/ch_manual.pdf , 2024</a:t>
                      </a:r>
                      <a:r>
                        <a:rPr lang="ja-JP" altLang="en-US" sz="1200" b="0" dirty="0">
                          <a:latin typeface="メイリオ" panose="020B0604030504040204" pitchFamily="50" charset="-128"/>
                          <a:ea typeface="メイリオ" panose="020B0604030504040204" pitchFamily="50" charset="-128"/>
                        </a:rPr>
                        <a:t>年</a:t>
                      </a:r>
                      <a:r>
                        <a:rPr lang="en-US" altLang="ja-JP" sz="1200" b="0" dirty="0">
                          <a:latin typeface="メイリオ" panose="020B0604030504040204" pitchFamily="50" charset="-128"/>
                          <a:ea typeface="メイリオ" panose="020B0604030504040204" pitchFamily="50" charset="-128"/>
                        </a:rPr>
                        <a:t>11</a:t>
                      </a:r>
                      <a:r>
                        <a:rPr lang="ja-JP" altLang="en-US" sz="1200" b="0" dirty="0">
                          <a:latin typeface="メイリオ" panose="020B0604030504040204" pitchFamily="50" charset="-128"/>
                          <a:ea typeface="メイリオ" panose="020B0604030504040204" pitchFamily="50" charset="-128"/>
                        </a:rPr>
                        <a:t>月</a:t>
                      </a:r>
                      <a:r>
                        <a:rPr lang="en-US" altLang="ja-JP" sz="1200" b="0" dirty="0">
                          <a:latin typeface="メイリオ" panose="020B0604030504040204" pitchFamily="50" charset="-128"/>
                          <a:ea typeface="メイリオ" panose="020B0604030504040204" pitchFamily="50" charset="-128"/>
                        </a:rPr>
                        <a:t>29</a:t>
                      </a:r>
                      <a:r>
                        <a:rPr lang="ja-JP" altLang="en-US" sz="1200" b="0" dirty="0">
                          <a:latin typeface="メイリオ" panose="020B0604030504040204" pitchFamily="50" charset="-128"/>
                          <a:ea typeface="メイリオ" panose="020B0604030504040204" pitchFamily="50" charset="-128"/>
                        </a:rPr>
                        <a:t>日閲覧</a:t>
                      </a:r>
                    </a:p>
                  </a:txBody>
                  <a:tcPr anchor="ctr"/>
                </a:tc>
                <a:extLst>
                  <a:ext uri="{0D108BD9-81ED-4DB2-BD59-A6C34878D82A}">
                    <a16:rowId xmlns:a16="http://schemas.microsoft.com/office/drawing/2014/main" val="2488576321"/>
                  </a:ext>
                </a:extLst>
              </a:tr>
            </a:tbl>
          </a:graphicData>
        </a:graphic>
      </p:graphicFrame>
    </p:spTree>
    <p:extLst>
      <p:ext uri="{BB962C8B-B14F-4D97-AF65-F5344CB8AC3E}">
        <p14:creationId xmlns:p14="http://schemas.microsoft.com/office/powerpoint/2010/main" val="25403481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1E2CF675-D030-7524-3C16-C359A46F0045}"/>
              </a:ext>
            </a:extLst>
          </p:cNvPr>
          <p:cNvSpPr>
            <a:spLocks noGrp="1"/>
          </p:cNvSpPr>
          <p:nvPr>
            <p:ph type="sldNum" sz="quarter" idx="12"/>
          </p:nvPr>
        </p:nvSpPr>
        <p:spPr/>
        <p:txBody>
          <a:bodyPr/>
          <a:lstStyle/>
          <a:p>
            <a:fld id="{17A04E83-AE5F-445A-B2D7-EBB1D891384E}" type="slidenum">
              <a:rPr kumimoji="1" lang="ja-JP" altLang="en-US" smtClean="0"/>
              <a:t>3</a:t>
            </a:fld>
            <a:endParaRPr kumimoji="1" lang="ja-JP" altLang="en-US"/>
          </a:p>
        </p:txBody>
      </p:sp>
      <p:sp>
        <p:nvSpPr>
          <p:cNvPr id="4" name="テキスト ボックス 3">
            <a:extLst>
              <a:ext uri="{FF2B5EF4-FFF2-40B4-BE49-F238E27FC236}">
                <a16:creationId xmlns:a16="http://schemas.microsoft.com/office/drawing/2014/main" id="{77C0FAFF-B583-1A83-048A-0E41052A1F64}"/>
              </a:ext>
            </a:extLst>
          </p:cNvPr>
          <p:cNvSpPr txBox="1"/>
          <p:nvPr/>
        </p:nvSpPr>
        <p:spPr>
          <a:xfrm>
            <a:off x="161636" y="0"/>
            <a:ext cx="7088909" cy="646331"/>
          </a:xfrm>
          <a:prstGeom prst="rect">
            <a:avLst/>
          </a:prstGeom>
          <a:noFill/>
        </p:spPr>
        <p:txBody>
          <a:bodyPr wrap="square" rtlCol="0">
            <a:spAutoFit/>
          </a:bodyPr>
          <a:lstStyle/>
          <a:p>
            <a:r>
              <a:rPr kumimoji="1" lang="ja-JP" altLang="en-US" sz="3600" b="1" dirty="0">
                <a:solidFill>
                  <a:srgbClr val="589F89"/>
                </a:solidFill>
                <a:latin typeface="Meiryo UI" panose="020B0604030504040204" pitchFamily="50" charset="-128"/>
                <a:ea typeface="Meiryo UI" panose="020B0604030504040204" pitchFamily="50" charset="-128"/>
              </a:rPr>
              <a:t>はじめに　</a:t>
            </a:r>
            <a:r>
              <a:rPr kumimoji="1" lang="en-US" altLang="ja-JP" sz="3600" b="1" dirty="0">
                <a:solidFill>
                  <a:srgbClr val="589F89"/>
                </a:solidFill>
                <a:latin typeface="Meiryo UI" panose="020B0604030504040204" pitchFamily="50" charset="-128"/>
                <a:ea typeface="Meiryo UI" panose="020B0604030504040204" pitchFamily="50" charset="-128"/>
              </a:rPr>
              <a:t> ―</a:t>
            </a:r>
            <a:r>
              <a:rPr kumimoji="1" lang="ja-JP" altLang="en-US" sz="3600" b="1" dirty="0">
                <a:solidFill>
                  <a:srgbClr val="589F89"/>
                </a:solidFill>
                <a:latin typeface="Meiryo UI" panose="020B0604030504040204" pitchFamily="50" charset="-128"/>
                <a:ea typeface="Meiryo UI" panose="020B0604030504040204" pitchFamily="50" charset="-128"/>
              </a:rPr>
              <a:t>ハラスメントとは？</a:t>
            </a:r>
            <a:r>
              <a:rPr kumimoji="1" lang="en-US" altLang="ja-JP" sz="3600" b="1" dirty="0">
                <a:solidFill>
                  <a:srgbClr val="589F89"/>
                </a:solidFill>
                <a:latin typeface="Meiryo UI" panose="020B0604030504040204" pitchFamily="50" charset="-128"/>
                <a:ea typeface="Meiryo UI" panose="020B0604030504040204" pitchFamily="50" charset="-128"/>
              </a:rPr>
              <a:t> ―</a:t>
            </a:r>
            <a:endParaRPr kumimoji="1" lang="ja-JP" altLang="en-US" sz="3600" b="1" dirty="0">
              <a:solidFill>
                <a:srgbClr val="589F89"/>
              </a:solidFill>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B18FA7C1-310E-2457-4FCA-882861AA3117}"/>
              </a:ext>
            </a:extLst>
          </p:cNvPr>
          <p:cNvSpPr txBox="1"/>
          <p:nvPr/>
        </p:nvSpPr>
        <p:spPr>
          <a:xfrm>
            <a:off x="985386" y="979676"/>
            <a:ext cx="10748842" cy="3046988"/>
          </a:xfrm>
          <a:prstGeom prst="rect">
            <a:avLst/>
          </a:prstGeom>
          <a:noFill/>
        </p:spPr>
        <p:txBody>
          <a:bodyPr wrap="square">
            <a:spAutoFit/>
          </a:bodyPr>
          <a:lstStyle/>
          <a:p>
            <a:r>
              <a:rPr lang="ja-JP" altLang="en-US" sz="2400" dirty="0">
                <a:latin typeface="Meiryo UI" panose="020B0604030504040204" pitchFamily="50" charset="-128"/>
                <a:ea typeface="Meiryo UI" panose="020B0604030504040204" pitchFamily="50" charset="-128"/>
              </a:rPr>
              <a:t>本人の意図にかかわらず、</a:t>
            </a:r>
            <a:endParaRPr lang="en-US" altLang="ja-JP" sz="2400" dirty="0">
              <a:latin typeface="Meiryo UI" panose="020B0604030504040204" pitchFamily="50" charset="-128"/>
              <a:ea typeface="Meiryo UI" panose="020B0604030504040204" pitchFamily="50" charset="-128"/>
            </a:endParaRPr>
          </a:p>
          <a:p>
            <a:r>
              <a:rPr lang="ja-JP" altLang="en-US" sz="2400" dirty="0">
                <a:latin typeface="Meiryo UI" panose="020B0604030504040204" pitchFamily="50" charset="-128"/>
                <a:ea typeface="Meiryo UI" panose="020B0604030504040204" pitchFamily="50" charset="-128"/>
              </a:rPr>
              <a:t>　①相手の意に反する不適切な言動等を行うことによって、</a:t>
            </a:r>
            <a:endParaRPr lang="en-US" altLang="ja-JP" sz="2400" dirty="0">
              <a:latin typeface="Meiryo UI" panose="020B0604030504040204" pitchFamily="50" charset="-128"/>
              <a:ea typeface="Meiryo UI" panose="020B0604030504040204" pitchFamily="50" charset="-128"/>
            </a:endParaRPr>
          </a:p>
          <a:p>
            <a:r>
              <a:rPr lang="ja-JP" altLang="en-US" sz="2400" dirty="0">
                <a:latin typeface="Meiryo UI" panose="020B0604030504040204" pitchFamily="50" charset="-128"/>
                <a:ea typeface="Meiryo UI" panose="020B0604030504040204" pitchFamily="50" charset="-128"/>
              </a:rPr>
              <a:t>　　相手に不快感や不利益を与える行為</a:t>
            </a:r>
            <a:endParaRPr lang="en-US" altLang="ja-JP" sz="2400" dirty="0">
              <a:latin typeface="Meiryo UI" panose="020B0604030504040204" pitchFamily="50" charset="-128"/>
              <a:ea typeface="Meiryo UI" panose="020B0604030504040204" pitchFamily="50" charset="-128"/>
            </a:endParaRPr>
          </a:p>
          <a:p>
            <a:r>
              <a:rPr lang="ja-JP" altLang="en-US" sz="2400" dirty="0">
                <a:latin typeface="Meiryo UI" panose="020B0604030504040204" pitchFamily="50" charset="-128"/>
                <a:ea typeface="Meiryo UI" panose="020B0604030504040204" pitchFamily="50" charset="-128"/>
              </a:rPr>
              <a:t>　②相手に対して差別的若しくは不利益な取扱いをすることによって、</a:t>
            </a:r>
            <a:endParaRPr lang="en-US" altLang="ja-JP" sz="2400" dirty="0">
              <a:latin typeface="Meiryo UI" panose="020B0604030504040204" pitchFamily="50" charset="-128"/>
              <a:ea typeface="Meiryo UI" panose="020B0604030504040204" pitchFamily="50" charset="-128"/>
            </a:endParaRPr>
          </a:p>
          <a:p>
            <a:r>
              <a:rPr lang="ja-JP" altLang="en-US" sz="2400" dirty="0">
                <a:latin typeface="Meiryo UI" panose="020B0604030504040204" pitchFamily="50" charset="-128"/>
                <a:ea typeface="Meiryo UI" panose="020B0604030504040204" pitchFamily="50" charset="-128"/>
              </a:rPr>
              <a:t>　　相手の利益を侵害する行為</a:t>
            </a:r>
            <a:endParaRPr lang="en-US" altLang="ja-JP" sz="2400" dirty="0">
              <a:latin typeface="Meiryo UI" panose="020B0604030504040204" pitchFamily="50" charset="-128"/>
              <a:ea typeface="Meiryo UI" panose="020B0604030504040204" pitchFamily="50" charset="-128"/>
            </a:endParaRPr>
          </a:p>
          <a:p>
            <a:r>
              <a:rPr lang="ja-JP" altLang="en-US" sz="2400" dirty="0">
                <a:latin typeface="Meiryo UI" panose="020B0604030504040204" pitchFamily="50" charset="-128"/>
                <a:ea typeface="Meiryo UI" panose="020B0604030504040204" pitchFamily="50" charset="-128"/>
              </a:rPr>
              <a:t>これによって、就業環境、教育研究環境、学習環境等を悪化させること。</a:t>
            </a:r>
            <a:endParaRPr lang="en-US" altLang="ja-JP" sz="2400" dirty="0">
              <a:latin typeface="Meiryo UI" panose="020B0604030504040204" pitchFamily="50" charset="-128"/>
              <a:ea typeface="Meiryo UI" panose="020B0604030504040204" pitchFamily="50" charset="-128"/>
            </a:endParaRPr>
          </a:p>
          <a:p>
            <a:endParaRPr lang="en-US" altLang="ja-JP" sz="2400" dirty="0">
              <a:latin typeface="Meiryo UI" panose="020B0604030504040204" pitchFamily="50" charset="-128"/>
              <a:ea typeface="Meiryo UI" panose="020B0604030504040204" pitchFamily="50" charset="-128"/>
            </a:endParaRPr>
          </a:p>
          <a:p>
            <a:r>
              <a:rPr lang="ja-JP" altLang="en-US" sz="2400" b="1" u="sng" dirty="0">
                <a:solidFill>
                  <a:srgbClr val="FF0000"/>
                </a:solidFill>
                <a:latin typeface="Meiryo UI" panose="020B0604030504040204" pitchFamily="50" charset="-128"/>
                <a:ea typeface="Meiryo UI" panose="020B0604030504040204" pitchFamily="50" charset="-128"/>
              </a:rPr>
              <a:t>ハラスメントは、人としての尊厳を侵害する行為であり、人格権に対する侵害である</a:t>
            </a:r>
            <a:endParaRPr lang="en-US" altLang="ja-JP" sz="2400" b="1" u="sng" dirty="0">
              <a:solidFill>
                <a:srgbClr val="FF0000"/>
              </a:solidFill>
              <a:latin typeface="Meiryo UI" panose="020B0604030504040204" pitchFamily="50" charset="-128"/>
              <a:ea typeface="Meiryo UI" panose="020B0604030504040204" pitchFamily="50" charset="-128"/>
            </a:endParaRPr>
          </a:p>
        </p:txBody>
      </p:sp>
      <p:graphicFrame>
        <p:nvGraphicFramePr>
          <p:cNvPr id="7" name="表 6">
            <a:extLst>
              <a:ext uri="{FF2B5EF4-FFF2-40B4-BE49-F238E27FC236}">
                <a16:creationId xmlns:a16="http://schemas.microsoft.com/office/drawing/2014/main" id="{52E40010-2283-8BEE-AC03-B78D2D16231A}"/>
              </a:ext>
            </a:extLst>
          </p:cNvPr>
          <p:cNvGraphicFramePr>
            <a:graphicFrameLocks noGrp="1"/>
          </p:cNvGraphicFramePr>
          <p:nvPr>
            <p:extLst>
              <p:ext uri="{D42A27DB-BD31-4B8C-83A1-F6EECF244321}">
                <p14:modId xmlns:p14="http://schemas.microsoft.com/office/powerpoint/2010/main" val="2061286784"/>
              </p:ext>
            </p:extLst>
          </p:nvPr>
        </p:nvGraphicFramePr>
        <p:xfrm>
          <a:off x="525937" y="4354830"/>
          <a:ext cx="11140125" cy="2001520"/>
        </p:xfrm>
        <a:graphic>
          <a:graphicData uri="http://schemas.openxmlformats.org/drawingml/2006/table">
            <a:tbl>
              <a:tblPr firstRow="1" bandRow="1">
                <a:tableStyleId>{0E3FDE45-AF77-4B5C-9715-49D594BDF05E}</a:tableStyleId>
              </a:tblPr>
              <a:tblGrid>
                <a:gridCol w="1838015">
                  <a:extLst>
                    <a:ext uri="{9D8B030D-6E8A-4147-A177-3AD203B41FA5}">
                      <a16:colId xmlns:a16="http://schemas.microsoft.com/office/drawing/2014/main" val="685841192"/>
                    </a:ext>
                  </a:extLst>
                </a:gridCol>
                <a:gridCol w="9302110">
                  <a:extLst>
                    <a:ext uri="{9D8B030D-6E8A-4147-A177-3AD203B41FA5}">
                      <a16:colId xmlns:a16="http://schemas.microsoft.com/office/drawing/2014/main" val="3936490125"/>
                    </a:ext>
                  </a:extLst>
                </a:gridCol>
              </a:tblGrid>
              <a:tr h="370840">
                <a:tc>
                  <a:txBody>
                    <a:bodyPr/>
                    <a:lstStyle/>
                    <a:p>
                      <a:pPr algn="ctr"/>
                      <a:r>
                        <a:rPr kumimoji="1" lang="ja-JP" altLang="en-US" sz="1400" dirty="0">
                          <a:latin typeface="Meiryo UI" panose="020B0604030504040204" pitchFamily="50" charset="-128"/>
                          <a:ea typeface="Meiryo UI" panose="020B0604030504040204" pitchFamily="50" charset="-128"/>
                        </a:rPr>
                        <a:t>ハラスメントの種類</a:t>
                      </a:r>
                    </a:p>
                  </a:txBody>
                  <a:tcPr anchor="ctr"/>
                </a:tc>
                <a:tc>
                  <a:txBody>
                    <a:bodyPr/>
                    <a:lstStyle/>
                    <a:p>
                      <a:pPr algn="ctr"/>
                      <a:r>
                        <a:rPr kumimoji="1" lang="ja-JP" altLang="en-US" sz="1400" dirty="0">
                          <a:latin typeface="Meiryo UI" panose="020B0604030504040204" pitchFamily="50" charset="-128"/>
                          <a:ea typeface="Meiryo UI" panose="020B0604030504040204" pitchFamily="50" charset="-128"/>
                        </a:rPr>
                        <a:t>定義</a:t>
                      </a:r>
                    </a:p>
                  </a:txBody>
                  <a:tcPr anchor="ctr"/>
                </a:tc>
                <a:extLst>
                  <a:ext uri="{0D108BD9-81ED-4DB2-BD59-A6C34878D82A}">
                    <a16:rowId xmlns:a16="http://schemas.microsoft.com/office/drawing/2014/main" val="3444479461"/>
                  </a:ext>
                </a:extLst>
              </a:tr>
              <a:tr h="370840">
                <a:tc>
                  <a:txBody>
                    <a:bodyPr/>
                    <a:lstStyle/>
                    <a:p>
                      <a:r>
                        <a:rPr kumimoji="1" lang="ja-JP" altLang="en-US" sz="1400" dirty="0">
                          <a:latin typeface="Meiryo UI" panose="020B0604030504040204" pitchFamily="50" charset="-128"/>
                          <a:ea typeface="Meiryo UI" panose="020B0604030504040204" pitchFamily="50" charset="-128"/>
                        </a:rPr>
                        <a:t>セクシュアルハラスメント</a:t>
                      </a:r>
                    </a:p>
                  </a:txBody>
                  <a:tcPr anchor="ctr"/>
                </a:tc>
                <a:tc>
                  <a:txBody>
                    <a:bodyPr/>
                    <a:lstStyle/>
                    <a:p>
                      <a:r>
                        <a:rPr kumimoji="1" lang="ja-JP" altLang="en-US" sz="1400" dirty="0">
                          <a:latin typeface="Meiryo UI" panose="020B0604030504040204" pitchFamily="50" charset="-128"/>
                          <a:ea typeface="Meiryo UI" panose="020B0604030504040204" pitchFamily="50" charset="-128"/>
                        </a:rPr>
                        <a:t>相手を不快にさせる性的な言動</a:t>
                      </a:r>
                    </a:p>
                  </a:txBody>
                  <a:tcPr anchor="ctr"/>
                </a:tc>
                <a:extLst>
                  <a:ext uri="{0D108BD9-81ED-4DB2-BD59-A6C34878D82A}">
                    <a16:rowId xmlns:a16="http://schemas.microsoft.com/office/drawing/2014/main" val="2305352520"/>
                  </a:ext>
                </a:extLst>
              </a:tr>
              <a:tr h="370840">
                <a:tc>
                  <a:txBody>
                    <a:bodyPr/>
                    <a:lstStyle/>
                    <a:p>
                      <a:r>
                        <a:rPr kumimoji="1" lang="ja-JP" altLang="en-US" sz="1400" dirty="0">
                          <a:latin typeface="Meiryo UI" panose="020B0604030504040204" pitchFamily="50" charset="-128"/>
                          <a:ea typeface="Meiryo UI" panose="020B0604030504040204" pitchFamily="50" charset="-128"/>
                        </a:rPr>
                        <a:t>パワーハラスメント</a:t>
                      </a:r>
                    </a:p>
                  </a:txBody>
                  <a:tcPr anchor="ctr"/>
                </a:tc>
                <a:tc>
                  <a:txBody>
                    <a:bodyPr/>
                    <a:lstStyle/>
                    <a:p>
                      <a:r>
                        <a:rPr kumimoji="1" lang="ja-JP" altLang="en-US" sz="1400" dirty="0">
                          <a:latin typeface="Meiryo UI" panose="020B0604030504040204" pitchFamily="50" charset="-128"/>
                          <a:ea typeface="Meiryo UI" panose="020B0604030504040204" pitchFamily="50" charset="-128"/>
                        </a:rPr>
                        <a:t>組織内での地位や権限を背景に引き起こされる、職場や学校、サークル活動、部活動などにおける、いじめや嫌がらせ</a:t>
                      </a:r>
                    </a:p>
                  </a:txBody>
                  <a:tcPr anchor="ctr"/>
                </a:tc>
                <a:extLst>
                  <a:ext uri="{0D108BD9-81ED-4DB2-BD59-A6C34878D82A}">
                    <a16:rowId xmlns:a16="http://schemas.microsoft.com/office/drawing/2014/main" val="1520410623"/>
                  </a:ext>
                </a:extLst>
              </a:tr>
              <a:tr h="370840">
                <a:tc>
                  <a:txBody>
                    <a:bodyPr/>
                    <a:lstStyle/>
                    <a:p>
                      <a:r>
                        <a:rPr kumimoji="1" lang="ja-JP" altLang="en-US" sz="1400" dirty="0">
                          <a:latin typeface="Meiryo UI" panose="020B0604030504040204" pitchFamily="50" charset="-128"/>
                          <a:ea typeface="Meiryo UI" panose="020B0604030504040204" pitchFamily="50" charset="-128"/>
                        </a:rPr>
                        <a:t>アカデミックハラスメント</a:t>
                      </a:r>
                    </a:p>
                  </a:txBody>
                  <a:tcPr anchor="ctr"/>
                </a:tc>
                <a:tc>
                  <a:txBody>
                    <a:bodyPr/>
                    <a:lstStyle/>
                    <a:p>
                      <a:r>
                        <a:rPr kumimoji="1" lang="ja-JP" altLang="en-US" sz="1400" dirty="0">
                          <a:latin typeface="Meiryo UI" panose="020B0604030504040204" pitchFamily="50" charset="-128"/>
                          <a:ea typeface="Meiryo UI" panose="020B0604030504040204" pitchFamily="50" charset="-128"/>
                        </a:rPr>
                        <a:t>職場や学校、サークル活動、部活動などにおけるいじめや嫌がらせ（パワー・ハラスメント）のうち、指導教員と学生、教授と研究員など教育・研究上の地位関係を利用して行われるハラスメント</a:t>
                      </a:r>
                    </a:p>
                  </a:txBody>
                  <a:tcPr anchor="ctr"/>
                </a:tc>
                <a:extLst>
                  <a:ext uri="{0D108BD9-81ED-4DB2-BD59-A6C34878D82A}">
                    <a16:rowId xmlns:a16="http://schemas.microsoft.com/office/drawing/2014/main" val="3597091794"/>
                  </a:ext>
                </a:extLst>
              </a:tr>
              <a:tr h="370840">
                <a:tc>
                  <a:txBody>
                    <a:bodyPr/>
                    <a:lstStyle/>
                    <a:p>
                      <a:r>
                        <a:rPr kumimoji="1" lang="ja-JP" altLang="en-US" sz="1400" dirty="0">
                          <a:latin typeface="Meiryo UI" panose="020B0604030504040204" pitchFamily="50" charset="-128"/>
                          <a:ea typeface="Meiryo UI" panose="020B0604030504040204" pitchFamily="50" charset="-128"/>
                        </a:rPr>
                        <a:t>マタニティーハラスメント</a:t>
                      </a:r>
                    </a:p>
                  </a:txBody>
                  <a:tcPr anchor="ctr"/>
                </a:tc>
                <a:tc>
                  <a:txBody>
                    <a:bodyPr/>
                    <a:lstStyle/>
                    <a:p>
                      <a:r>
                        <a:rPr kumimoji="1" lang="ja-JP" altLang="en-US" sz="1400" dirty="0">
                          <a:latin typeface="Meiryo UI" panose="020B0604030504040204" pitchFamily="50" charset="-128"/>
                          <a:ea typeface="Meiryo UI" panose="020B0604030504040204" pitchFamily="50" charset="-128"/>
                        </a:rPr>
                        <a:t>妊娠・出産に関する言動又は妊娠・出産、育児・介護休暇などにかかわるハラスメント</a:t>
                      </a:r>
                    </a:p>
                  </a:txBody>
                  <a:tcPr anchor="ctr"/>
                </a:tc>
                <a:extLst>
                  <a:ext uri="{0D108BD9-81ED-4DB2-BD59-A6C34878D82A}">
                    <a16:rowId xmlns:a16="http://schemas.microsoft.com/office/drawing/2014/main" val="2093991542"/>
                  </a:ext>
                </a:extLst>
              </a:tr>
            </a:tbl>
          </a:graphicData>
        </a:graphic>
      </p:graphicFrame>
      <p:sp>
        <p:nvSpPr>
          <p:cNvPr id="5" name="テキスト ボックス 4">
            <a:extLst>
              <a:ext uri="{FF2B5EF4-FFF2-40B4-BE49-F238E27FC236}">
                <a16:creationId xmlns:a16="http://schemas.microsoft.com/office/drawing/2014/main" id="{9C6BF466-E049-E829-C864-64EC1F93BD93}"/>
              </a:ext>
            </a:extLst>
          </p:cNvPr>
          <p:cNvSpPr txBox="1"/>
          <p:nvPr/>
        </p:nvSpPr>
        <p:spPr>
          <a:xfrm>
            <a:off x="6968621" y="213969"/>
            <a:ext cx="5061743" cy="1384995"/>
          </a:xfrm>
          <a:prstGeom prst="rect">
            <a:avLst/>
          </a:prstGeom>
          <a:solidFill>
            <a:schemeClr val="accent5">
              <a:lumMod val="20000"/>
              <a:lumOff val="80000"/>
            </a:schemeClr>
          </a:solidFill>
          <a:ln>
            <a:solidFill>
              <a:schemeClr val="tx1"/>
            </a:solidFill>
            <a:prstDash val="dash"/>
          </a:ln>
        </p:spPr>
        <p:txBody>
          <a:bodyPr wrap="square" rtlCol="0">
            <a:spAutoFit/>
          </a:bodyPr>
          <a:lstStyle/>
          <a:p>
            <a:r>
              <a:rPr kumimoji="1" lang="en-US" altLang="ja-JP" sz="2800" dirty="0">
                <a:solidFill>
                  <a:srgbClr val="FF0000"/>
                </a:solidFill>
                <a:latin typeface="メイリオ" panose="020B0604030504040204" pitchFamily="50" charset="-128"/>
                <a:ea typeface="メイリオ" panose="020B0604030504040204" pitchFamily="50" charset="-128"/>
              </a:rPr>
              <a:t>【</a:t>
            </a:r>
            <a:r>
              <a:rPr kumimoji="1" lang="ja-JP" altLang="en-US" sz="2800" dirty="0">
                <a:solidFill>
                  <a:srgbClr val="FF0000"/>
                </a:solidFill>
                <a:latin typeface="メイリオ" panose="020B0604030504040204" pitchFamily="50" charset="-128"/>
                <a:ea typeface="メイリオ" panose="020B0604030504040204" pitchFamily="50" charset="-128"/>
              </a:rPr>
              <a:t>研修ご担当者様へ</a:t>
            </a:r>
            <a:r>
              <a:rPr kumimoji="1" lang="en-US" altLang="ja-JP" sz="2800" dirty="0">
                <a:solidFill>
                  <a:srgbClr val="FF0000"/>
                </a:solidFill>
                <a:latin typeface="メイリオ" panose="020B0604030504040204" pitchFamily="50" charset="-128"/>
                <a:ea typeface="メイリオ" panose="020B0604030504040204" pitchFamily="50" charset="-128"/>
              </a:rPr>
              <a:t>】</a:t>
            </a:r>
            <a:endParaRPr lang="en-US" altLang="ja-JP" sz="2800" dirty="0">
              <a:solidFill>
                <a:srgbClr val="FF0000"/>
              </a:solidFill>
              <a:latin typeface="メイリオ" panose="020B0604030504040204" pitchFamily="50" charset="-128"/>
              <a:ea typeface="メイリオ" panose="020B0604030504040204" pitchFamily="50" charset="-128"/>
            </a:endParaRPr>
          </a:p>
          <a:p>
            <a:r>
              <a:rPr lang="ja-JP" altLang="en-US" sz="2800" dirty="0">
                <a:solidFill>
                  <a:srgbClr val="FF0000"/>
                </a:solidFill>
                <a:latin typeface="メイリオ" panose="020B0604030504040204" pitchFamily="50" charset="-128"/>
                <a:ea typeface="メイリオ" panose="020B0604030504040204" pitchFamily="50" charset="-128"/>
              </a:rPr>
              <a:t>ハラスメントの定義は、貴学の定義にご修正ください。</a:t>
            </a:r>
          </a:p>
        </p:txBody>
      </p:sp>
    </p:spTree>
    <p:extLst>
      <p:ext uri="{BB962C8B-B14F-4D97-AF65-F5344CB8AC3E}">
        <p14:creationId xmlns:p14="http://schemas.microsoft.com/office/powerpoint/2010/main" val="33358172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4EFD2F16-DC96-2E7D-F7F5-AF38C0CBDD1A}"/>
              </a:ext>
            </a:extLst>
          </p:cNvPr>
          <p:cNvSpPr>
            <a:spLocks noGrp="1"/>
          </p:cNvSpPr>
          <p:nvPr>
            <p:ph type="sldNum" sz="quarter" idx="12"/>
          </p:nvPr>
        </p:nvSpPr>
        <p:spPr/>
        <p:txBody>
          <a:bodyPr/>
          <a:lstStyle/>
          <a:p>
            <a:fld id="{17A04E83-AE5F-445A-B2D7-EBB1D891384E}" type="slidenum">
              <a:rPr kumimoji="1" lang="ja-JP" altLang="en-US" smtClean="0"/>
              <a:t>4</a:t>
            </a:fld>
            <a:endParaRPr kumimoji="1" lang="ja-JP" altLang="en-US"/>
          </a:p>
        </p:txBody>
      </p:sp>
      <p:sp>
        <p:nvSpPr>
          <p:cNvPr id="5" name="テキスト ボックス 4">
            <a:extLst>
              <a:ext uri="{FF2B5EF4-FFF2-40B4-BE49-F238E27FC236}">
                <a16:creationId xmlns:a16="http://schemas.microsoft.com/office/drawing/2014/main" id="{FB07DCB3-318C-E101-A45E-69B54409B81C}"/>
              </a:ext>
            </a:extLst>
          </p:cNvPr>
          <p:cNvSpPr txBox="1"/>
          <p:nvPr/>
        </p:nvSpPr>
        <p:spPr>
          <a:xfrm>
            <a:off x="110836" y="0"/>
            <a:ext cx="6169891" cy="646331"/>
          </a:xfrm>
          <a:prstGeom prst="rect">
            <a:avLst/>
          </a:prstGeom>
          <a:noFill/>
        </p:spPr>
        <p:txBody>
          <a:bodyPr wrap="square" rtlCol="0">
            <a:spAutoFit/>
          </a:bodyPr>
          <a:lstStyle/>
          <a:p>
            <a:r>
              <a:rPr kumimoji="1" lang="ja-JP" altLang="en-US" sz="3600" b="1" dirty="0">
                <a:solidFill>
                  <a:srgbClr val="589F89"/>
                </a:solidFill>
                <a:latin typeface="Meiryo UI" panose="020B0604030504040204" pitchFamily="50" charset="-128"/>
                <a:ea typeface="Meiryo UI" panose="020B0604030504040204" pitchFamily="50" charset="-128"/>
              </a:rPr>
              <a:t>ハラスメント相談対応の流れ</a:t>
            </a:r>
          </a:p>
        </p:txBody>
      </p:sp>
      <p:sp>
        <p:nvSpPr>
          <p:cNvPr id="11" name="テキスト ボックス 10">
            <a:extLst>
              <a:ext uri="{FF2B5EF4-FFF2-40B4-BE49-F238E27FC236}">
                <a16:creationId xmlns:a16="http://schemas.microsoft.com/office/drawing/2014/main" id="{AA100BEC-F0F1-0AE5-9131-D40D1D1BED17}"/>
              </a:ext>
            </a:extLst>
          </p:cNvPr>
          <p:cNvSpPr txBox="1"/>
          <p:nvPr/>
        </p:nvSpPr>
        <p:spPr>
          <a:xfrm>
            <a:off x="7684076" y="2225866"/>
            <a:ext cx="2237517" cy="523220"/>
          </a:xfrm>
          <a:prstGeom prst="rect">
            <a:avLst/>
          </a:prstGeom>
          <a:noFill/>
        </p:spPr>
        <p:txBody>
          <a:bodyPr wrap="square">
            <a:spAutoFit/>
          </a:bodyPr>
          <a:lstStyle/>
          <a:p>
            <a:pPr algn="ctr"/>
            <a:r>
              <a:rPr lang="ja-JP" altLang="en-US" sz="1400" dirty="0">
                <a:latin typeface="Meiryo UI" panose="020B0604030504040204" pitchFamily="50" charset="-128"/>
                <a:ea typeface="Meiryo UI" panose="020B0604030504040204" pitchFamily="50" charset="-128"/>
              </a:rPr>
              <a:t>調査または調整を</a:t>
            </a:r>
            <a:endParaRPr lang="en-US" altLang="ja-JP" sz="1400" dirty="0">
              <a:latin typeface="Meiryo UI" panose="020B0604030504040204" pitchFamily="50" charset="-128"/>
              <a:ea typeface="Meiryo UI" panose="020B0604030504040204" pitchFamily="50" charset="-128"/>
            </a:endParaRPr>
          </a:p>
          <a:p>
            <a:pPr algn="ctr"/>
            <a:r>
              <a:rPr lang="ja-JP" altLang="en-US" sz="1400" dirty="0">
                <a:latin typeface="Meiryo UI" panose="020B0604030504040204" pitchFamily="50" charset="-128"/>
                <a:ea typeface="Meiryo UI" panose="020B0604030504040204" pitchFamily="50" charset="-128"/>
              </a:rPr>
              <a:t>希望しない場合はここで終了</a:t>
            </a:r>
          </a:p>
        </p:txBody>
      </p:sp>
      <p:sp>
        <p:nvSpPr>
          <p:cNvPr id="12" name="テキスト ボックス 11">
            <a:extLst>
              <a:ext uri="{FF2B5EF4-FFF2-40B4-BE49-F238E27FC236}">
                <a16:creationId xmlns:a16="http://schemas.microsoft.com/office/drawing/2014/main" id="{2751DB1F-DFCF-8D56-DB21-507540C5CC6D}"/>
              </a:ext>
            </a:extLst>
          </p:cNvPr>
          <p:cNvSpPr txBox="1"/>
          <p:nvPr/>
        </p:nvSpPr>
        <p:spPr>
          <a:xfrm>
            <a:off x="1376218" y="3718229"/>
            <a:ext cx="2994319" cy="830997"/>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ctr"/>
            <a:r>
              <a:rPr lang="ja-JP" altLang="en-US" sz="1600" dirty="0">
                <a:latin typeface="Meiryo UI" panose="020B0604030504040204" pitchFamily="50" charset="-128"/>
                <a:ea typeface="Meiryo UI" panose="020B0604030504040204" pitchFamily="50" charset="-128"/>
              </a:rPr>
              <a:t>調査または調整を希望する場合は、調査委員会を立ち上げ、</a:t>
            </a:r>
            <a:endParaRPr lang="en-US" altLang="ja-JP" sz="1600" dirty="0">
              <a:latin typeface="Meiryo UI" panose="020B0604030504040204" pitchFamily="50" charset="-128"/>
              <a:ea typeface="Meiryo UI" panose="020B0604030504040204" pitchFamily="50" charset="-128"/>
            </a:endParaRPr>
          </a:p>
          <a:p>
            <a:pPr algn="ctr"/>
            <a:r>
              <a:rPr lang="ja-JP" altLang="en-US" sz="1600" dirty="0">
                <a:latin typeface="Meiryo UI" panose="020B0604030504040204" pitchFamily="50" charset="-128"/>
                <a:ea typeface="Meiryo UI" panose="020B0604030504040204" pitchFamily="50" charset="-128"/>
              </a:rPr>
              <a:t>聞き取り等の調査を実施。</a:t>
            </a:r>
          </a:p>
        </p:txBody>
      </p:sp>
      <p:grpSp>
        <p:nvGrpSpPr>
          <p:cNvPr id="4" name="グループ化 3">
            <a:extLst>
              <a:ext uri="{FF2B5EF4-FFF2-40B4-BE49-F238E27FC236}">
                <a16:creationId xmlns:a16="http://schemas.microsoft.com/office/drawing/2014/main" id="{A2E770DE-9D3E-13B6-E567-0697AFF7F953}"/>
              </a:ext>
            </a:extLst>
          </p:cNvPr>
          <p:cNvGrpSpPr/>
          <p:nvPr/>
        </p:nvGrpSpPr>
        <p:grpSpPr>
          <a:xfrm>
            <a:off x="3609696" y="861672"/>
            <a:ext cx="5366319" cy="5592759"/>
            <a:chOff x="3609696" y="861672"/>
            <a:chExt cx="5366319" cy="5592759"/>
          </a:xfrm>
        </p:grpSpPr>
        <p:sp>
          <p:nvSpPr>
            <p:cNvPr id="10" name="テキスト ボックス 9">
              <a:extLst>
                <a:ext uri="{FF2B5EF4-FFF2-40B4-BE49-F238E27FC236}">
                  <a16:creationId xmlns:a16="http://schemas.microsoft.com/office/drawing/2014/main" id="{0C2416A5-9982-EDCF-56AD-54B141ED2AA6}"/>
                </a:ext>
              </a:extLst>
            </p:cNvPr>
            <p:cNvSpPr txBox="1"/>
            <p:nvPr/>
          </p:nvSpPr>
          <p:spPr>
            <a:xfrm>
              <a:off x="6207430" y="1465818"/>
              <a:ext cx="766619" cy="338554"/>
            </a:xfrm>
            <a:prstGeom prst="rect">
              <a:avLst/>
            </a:prstGeom>
            <a:noFill/>
          </p:spPr>
          <p:txBody>
            <a:bodyPr wrap="square">
              <a:spAutoFit/>
            </a:bodyPr>
            <a:lstStyle/>
            <a:p>
              <a:r>
                <a:rPr lang="ja-JP" altLang="en-US" sz="1600" dirty="0">
                  <a:latin typeface="Meiryo UI" panose="020B0604030504040204" pitchFamily="50" charset="-128"/>
                  <a:ea typeface="Meiryo UI" panose="020B0604030504040204" pitchFamily="50" charset="-128"/>
                </a:rPr>
                <a:t>相談</a:t>
              </a:r>
            </a:p>
          </p:txBody>
        </p:sp>
        <p:grpSp>
          <p:nvGrpSpPr>
            <p:cNvPr id="13" name="グループ化 12">
              <a:extLst>
                <a:ext uri="{FF2B5EF4-FFF2-40B4-BE49-F238E27FC236}">
                  <a16:creationId xmlns:a16="http://schemas.microsoft.com/office/drawing/2014/main" id="{CDC58208-60A7-A22A-114D-B6FE30173965}"/>
                </a:ext>
              </a:extLst>
            </p:cNvPr>
            <p:cNvGrpSpPr/>
            <p:nvPr/>
          </p:nvGrpSpPr>
          <p:grpSpPr>
            <a:xfrm>
              <a:off x="3609696" y="861672"/>
              <a:ext cx="5366319" cy="5592759"/>
              <a:chOff x="2575795" y="1084566"/>
              <a:chExt cx="5366319" cy="5592759"/>
            </a:xfrm>
          </p:grpSpPr>
          <p:grpSp>
            <p:nvGrpSpPr>
              <p:cNvPr id="15" name="グループ化 14">
                <a:extLst>
                  <a:ext uri="{FF2B5EF4-FFF2-40B4-BE49-F238E27FC236}">
                    <a16:creationId xmlns:a16="http://schemas.microsoft.com/office/drawing/2014/main" id="{9387DC95-8414-8553-65C5-24A54F092423}"/>
                  </a:ext>
                </a:extLst>
              </p:cNvPr>
              <p:cNvGrpSpPr/>
              <p:nvPr/>
            </p:nvGrpSpPr>
            <p:grpSpPr>
              <a:xfrm>
                <a:off x="2575795" y="1084566"/>
                <a:ext cx="5347855" cy="4688868"/>
                <a:chOff x="3013356" y="1084566"/>
                <a:chExt cx="5347855" cy="4688868"/>
              </a:xfrm>
            </p:grpSpPr>
            <p:cxnSp>
              <p:nvCxnSpPr>
                <p:cNvPr id="19" name="直線矢印コネクタ 18">
                  <a:extLst>
                    <a:ext uri="{FF2B5EF4-FFF2-40B4-BE49-F238E27FC236}">
                      <a16:creationId xmlns:a16="http://schemas.microsoft.com/office/drawing/2014/main" id="{4DD51EC9-A5B5-8335-AFAB-7ED112105BB9}"/>
                    </a:ext>
                  </a:extLst>
                </p:cNvPr>
                <p:cNvCxnSpPr>
                  <a:cxnSpLocks/>
                </p:cNvCxnSpPr>
                <p:nvPr/>
              </p:nvCxnSpPr>
              <p:spPr>
                <a:xfrm>
                  <a:off x="5549891" y="2935483"/>
                  <a:ext cx="0" cy="492644"/>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grpSp>
              <p:nvGrpSpPr>
                <p:cNvPr id="20" name="グループ化 19">
                  <a:extLst>
                    <a:ext uri="{FF2B5EF4-FFF2-40B4-BE49-F238E27FC236}">
                      <a16:creationId xmlns:a16="http://schemas.microsoft.com/office/drawing/2014/main" id="{07766892-6E1F-E454-DC06-7911F6368EB6}"/>
                    </a:ext>
                  </a:extLst>
                </p:cNvPr>
                <p:cNvGrpSpPr/>
                <p:nvPr/>
              </p:nvGrpSpPr>
              <p:grpSpPr>
                <a:xfrm>
                  <a:off x="3013356" y="1084566"/>
                  <a:ext cx="5347855" cy="4688868"/>
                  <a:chOff x="48488" y="1084566"/>
                  <a:chExt cx="5347855" cy="4688868"/>
                </a:xfrm>
              </p:grpSpPr>
              <p:sp>
                <p:nvSpPr>
                  <p:cNvPr id="21" name="フローチャート: 処理 20">
                    <a:extLst>
                      <a:ext uri="{FF2B5EF4-FFF2-40B4-BE49-F238E27FC236}">
                        <a16:creationId xmlns:a16="http://schemas.microsoft.com/office/drawing/2014/main" id="{D303A821-9E6B-5EA4-F879-D88DA7EE0B12}"/>
                      </a:ext>
                    </a:extLst>
                  </p:cNvPr>
                  <p:cNvSpPr/>
                  <p:nvPr/>
                </p:nvSpPr>
                <p:spPr>
                  <a:xfrm>
                    <a:off x="1342729" y="3592945"/>
                    <a:ext cx="2530764" cy="2180489"/>
                  </a:xfrm>
                  <a:prstGeom prst="flowChartProcess">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フローチャート: 処理 21">
                    <a:extLst>
                      <a:ext uri="{FF2B5EF4-FFF2-40B4-BE49-F238E27FC236}">
                        <a16:creationId xmlns:a16="http://schemas.microsoft.com/office/drawing/2014/main" id="{235EDABC-C6FC-99A3-3657-02DFADE07D88}"/>
                      </a:ext>
                    </a:extLst>
                  </p:cNvPr>
                  <p:cNvSpPr/>
                  <p:nvPr/>
                </p:nvSpPr>
                <p:spPr>
                  <a:xfrm>
                    <a:off x="2112818" y="1084566"/>
                    <a:ext cx="916714" cy="480291"/>
                  </a:xfrm>
                  <a:prstGeom prst="flowChartProcess">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latin typeface="Meiryo UI" panose="020B0604030504040204" pitchFamily="50" charset="-128"/>
                        <a:ea typeface="Meiryo UI" panose="020B0604030504040204" pitchFamily="50" charset="-128"/>
                      </a:rPr>
                      <a:t>相談者</a:t>
                    </a:r>
                  </a:p>
                </p:txBody>
              </p:sp>
              <p:sp>
                <p:nvSpPr>
                  <p:cNvPr id="23" name="フローチャート: 処理 22">
                    <a:extLst>
                      <a:ext uri="{FF2B5EF4-FFF2-40B4-BE49-F238E27FC236}">
                        <a16:creationId xmlns:a16="http://schemas.microsoft.com/office/drawing/2014/main" id="{45A0FBE0-254A-C526-1034-8DE494DE3EB4}"/>
                      </a:ext>
                    </a:extLst>
                  </p:cNvPr>
                  <p:cNvSpPr/>
                  <p:nvPr/>
                </p:nvSpPr>
                <p:spPr>
                  <a:xfrm>
                    <a:off x="1801089" y="2269128"/>
                    <a:ext cx="1540171" cy="721741"/>
                  </a:xfrm>
                  <a:prstGeom prst="flowChartProcess">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latin typeface="Meiryo UI" panose="020B0604030504040204" pitchFamily="50" charset="-128"/>
                        <a:ea typeface="Meiryo UI" panose="020B0604030504040204" pitchFamily="50" charset="-128"/>
                      </a:rPr>
                      <a:t>相談窓口</a:t>
                    </a:r>
                    <a:endParaRPr kumimoji="1" lang="en-US" altLang="ja-JP" sz="1600" dirty="0">
                      <a:solidFill>
                        <a:schemeClr val="tx1"/>
                      </a:solidFill>
                      <a:latin typeface="Meiryo UI" panose="020B0604030504040204" pitchFamily="50" charset="-128"/>
                      <a:ea typeface="Meiryo UI" panose="020B0604030504040204" pitchFamily="50" charset="-128"/>
                    </a:endParaRPr>
                  </a:p>
                  <a:p>
                    <a:pPr algn="ctr"/>
                    <a:r>
                      <a:rPr kumimoji="1" lang="ja-JP" altLang="en-US" sz="1600" dirty="0">
                        <a:solidFill>
                          <a:schemeClr val="tx1"/>
                        </a:solidFill>
                        <a:latin typeface="Meiryo UI" panose="020B0604030504040204" pitchFamily="50" charset="-128"/>
                        <a:ea typeface="Meiryo UI" panose="020B0604030504040204" pitchFamily="50" charset="-128"/>
                      </a:rPr>
                      <a:t>（学内・学外）</a:t>
                    </a:r>
                    <a:endParaRPr kumimoji="1" lang="ja-JP" altLang="en-US" dirty="0">
                      <a:solidFill>
                        <a:schemeClr val="tx1"/>
                      </a:solidFill>
                      <a:latin typeface="Meiryo UI" panose="020B0604030504040204" pitchFamily="50" charset="-128"/>
                      <a:ea typeface="Meiryo UI" panose="020B0604030504040204" pitchFamily="50" charset="-128"/>
                    </a:endParaRPr>
                  </a:p>
                </p:txBody>
              </p:sp>
              <p:sp>
                <p:nvSpPr>
                  <p:cNvPr id="24" name="フローチャート: 処理 23">
                    <a:extLst>
                      <a:ext uri="{FF2B5EF4-FFF2-40B4-BE49-F238E27FC236}">
                        <a16:creationId xmlns:a16="http://schemas.microsoft.com/office/drawing/2014/main" id="{62E5DA11-3D92-8080-8CEC-47DEB743B5E6}"/>
                      </a:ext>
                    </a:extLst>
                  </p:cNvPr>
                  <p:cNvSpPr/>
                  <p:nvPr/>
                </p:nvSpPr>
                <p:spPr>
                  <a:xfrm>
                    <a:off x="1532076" y="3454994"/>
                    <a:ext cx="2156690" cy="480291"/>
                  </a:xfrm>
                  <a:prstGeom prst="flowChartProcess">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chemeClr val="tx1"/>
                        </a:solidFill>
                        <a:latin typeface="Meiryo UI" panose="020B0604030504040204" pitchFamily="50" charset="-128"/>
                        <a:ea typeface="Meiryo UI" panose="020B0604030504040204" pitchFamily="50" charset="-128"/>
                      </a:rPr>
                      <a:t>ハラスメント防止委員</a:t>
                    </a:r>
                    <a:endParaRPr kumimoji="1" lang="ja-JP" altLang="en-US" sz="1600" dirty="0">
                      <a:solidFill>
                        <a:schemeClr val="tx1"/>
                      </a:solidFill>
                      <a:latin typeface="Meiryo UI" panose="020B0604030504040204" pitchFamily="50" charset="-128"/>
                      <a:ea typeface="Meiryo UI" panose="020B0604030504040204" pitchFamily="50" charset="-128"/>
                    </a:endParaRPr>
                  </a:p>
                </p:txBody>
              </p:sp>
              <p:sp>
                <p:nvSpPr>
                  <p:cNvPr id="25" name="フローチャート: 処理 24">
                    <a:extLst>
                      <a:ext uri="{FF2B5EF4-FFF2-40B4-BE49-F238E27FC236}">
                        <a16:creationId xmlns:a16="http://schemas.microsoft.com/office/drawing/2014/main" id="{CB673831-F7A0-0E58-F965-1271F0366F27}"/>
                      </a:ext>
                    </a:extLst>
                  </p:cNvPr>
                  <p:cNvSpPr/>
                  <p:nvPr/>
                </p:nvSpPr>
                <p:spPr>
                  <a:xfrm>
                    <a:off x="2051622" y="4144998"/>
                    <a:ext cx="1117600" cy="480291"/>
                  </a:xfrm>
                  <a:prstGeom prst="flowChartProcess">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chemeClr val="tx1"/>
                        </a:solidFill>
                        <a:latin typeface="Meiryo UI" panose="020B0604030504040204" pitchFamily="50" charset="-128"/>
                        <a:ea typeface="Meiryo UI" panose="020B0604030504040204" pitchFamily="50" charset="-128"/>
                      </a:rPr>
                      <a:t>委員長</a:t>
                    </a:r>
                    <a:endParaRPr kumimoji="1" lang="ja-JP" altLang="en-US" sz="1600" dirty="0">
                      <a:solidFill>
                        <a:schemeClr val="tx1"/>
                      </a:solidFill>
                      <a:latin typeface="Meiryo UI" panose="020B0604030504040204" pitchFamily="50" charset="-128"/>
                      <a:ea typeface="Meiryo UI" panose="020B0604030504040204" pitchFamily="50" charset="-128"/>
                    </a:endParaRPr>
                  </a:p>
                </p:txBody>
              </p:sp>
              <p:sp>
                <p:nvSpPr>
                  <p:cNvPr id="26" name="フローチャート: 処理 25">
                    <a:extLst>
                      <a:ext uri="{FF2B5EF4-FFF2-40B4-BE49-F238E27FC236}">
                        <a16:creationId xmlns:a16="http://schemas.microsoft.com/office/drawing/2014/main" id="{2570132F-F083-BFBD-59AE-6A184EB984B0}"/>
                      </a:ext>
                    </a:extLst>
                  </p:cNvPr>
                  <p:cNvSpPr/>
                  <p:nvPr/>
                </p:nvSpPr>
                <p:spPr>
                  <a:xfrm>
                    <a:off x="1971810" y="4883342"/>
                    <a:ext cx="1277223" cy="632039"/>
                  </a:xfrm>
                  <a:prstGeom prst="flowChartProcess">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chemeClr val="tx1"/>
                        </a:solidFill>
                        <a:latin typeface="Meiryo UI" panose="020B0604030504040204" pitchFamily="50" charset="-128"/>
                        <a:ea typeface="Meiryo UI" panose="020B0604030504040204" pitchFamily="50" charset="-128"/>
                      </a:rPr>
                      <a:t>調査委員会</a:t>
                    </a:r>
                    <a:endParaRPr kumimoji="1" lang="ja-JP" altLang="en-US" sz="1600" dirty="0">
                      <a:solidFill>
                        <a:schemeClr val="tx1"/>
                      </a:solidFill>
                      <a:latin typeface="Meiryo UI" panose="020B0604030504040204" pitchFamily="50" charset="-128"/>
                      <a:ea typeface="Meiryo UI" panose="020B0604030504040204" pitchFamily="50" charset="-128"/>
                    </a:endParaRPr>
                  </a:p>
                </p:txBody>
              </p:sp>
              <p:cxnSp>
                <p:nvCxnSpPr>
                  <p:cNvPr id="27" name="直線矢印コネクタ 26">
                    <a:extLst>
                      <a:ext uri="{FF2B5EF4-FFF2-40B4-BE49-F238E27FC236}">
                        <a16:creationId xmlns:a16="http://schemas.microsoft.com/office/drawing/2014/main" id="{402200F8-C30D-4C42-FAD3-B04A37FB9809}"/>
                      </a:ext>
                    </a:extLst>
                  </p:cNvPr>
                  <p:cNvCxnSpPr>
                    <a:cxnSpLocks/>
                    <a:stCxn id="22" idx="2"/>
                    <a:endCxn id="23" idx="0"/>
                  </p:cNvCxnSpPr>
                  <p:nvPr/>
                </p:nvCxnSpPr>
                <p:spPr>
                  <a:xfrm>
                    <a:off x="2571175" y="1564857"/>
                    <a:ext cx="0" cy="704271"/>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28" name="直線コネクタ 27">
                    <a:extLst>
                      <a:ext uri="{FF2B5EF4-FFF2-40B4-BE49-F238E27FC236}">
                        <a16:creationId xmlns:a16="http://schemas.microsoft.com/office/drawing/2014/main" id="{88C736C6-4E35-6B56-CA58-A88E029779FE}"/>
                      </a:ext>
                    </a:extLst>
                  </p:cNvPr>
                  <p:cNvCxnSpPr/>
                  <p:nvPr/>
                </p:nvCxnSpPr>
                <p:spPr>
                  <a:xfrm>
                    <a:off x="48488" y="3181805"/>
                    <a:ext cx="5347855" cy="0"/>
                  </a:xfrm>
                  <a:prstGeom prst="line">
                    <a:avLst/>
                  </a:prstGeom>
                  <a:ln>
                    <a:prstDash val="dash"/>
                  </a:ln>
                </p:spPr>
                <p:style>
                  <a:lnRef idx="2">
                    <a:schemeClr val="accent1"/>
                  </a:lnRef>
                  <a:fillRef idx="0">
                    <a:schemeClr val="accent1"/>
                  </a:fillRef>
                  <a:effectRef idx="1">
                    <a:schemeClr val="accent1"/>
                  </a:effectRef>
                  <a:fontRef idx="minor">
                    <a:schemeClr val="tx1"/>
                  </a:fontRef>
                </p:style>
              </p:cxnSp>
            </p:grpSp>
          </p:grpSp>
          <p:cxnSp>
            <p:nvCxnSpPr>
              <p:cNvPr id="16" name="直線矢印コネクタ 15">
                <a:extLst>
                  <a:ext uri="{FF2B5EF4-FFF2-40B4-BE49-F238E27FC236}">
                    <a16:creationId xmlns:a16="http://schemas.microsoft.com/office/drawing/2014/main" id="{61D46761-938F-F908-901A-D0498DA47EB3}"/>
                  </a:ext>
                </a:extLst>
              </p:cNvPr>
              <p:cNvCxnSpPr>
                <a:cxnSpLocks/>
                <a:stCxn id="21" idx="2"/>
                <a:endCxn id="17" idx="0"/>
              </p:cNvCxnSpPr>
              <p:nvPr/>
            </p:nvCxnSpPr>
            <p:spPr>
              <a:xfrm>
                <a:off x="5135418" y="5773434"/>
                <a:ext cx="0" cy="423600"/>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17" name="フローチャート: 処理 16">
                <a:extLst>
                  <a:ext uri="{FF2B5EF4-FFF2-40B4-BE49-F238E27FC236}">
                    <a16:creationId xmlns:a16="http://schemas.microsoft.com/office/drawing/2014/main" id="{2428AF60-110F-5251-A77D-9A6FA835F55D}"/>
                  </a:ext>
                </a:extLst>
              </p:cNvPr>
              <p:cNvSpPr/>
              <p:nvPr/>
            </p:nvSpPr>
            <p:spPr>
              <a:xfrm>
                <a:off x="4677061" y="6197034"/>
                <a:ext cx="916714" cy="480291"/>
              </a:xfrm>
              <a:prstGeom prst="flowChartProcess">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chemeClr val="tx1"/>
                    </a:solidFill>
                    <a:latin typeface="Meiryo UI" panose="020B0604030504040204" pitchFamily="50" charset="-128"/>
                    <a:ea typeface="Meiryo UI" panose="020B0604030504040204" pitchFamily="50" charset="-128"/>
                  </a:rPr>
                  <a:t>学長</a:t>
                </a:r>
                <a:endParaRPr kumimoji="1" lang="ja-JP" altLang="en-US" sz="1600" dirty="0">
                  <a:solidFill>
                    <a:schemeClr val="tx1"/>
                  </a:solidFill>
                  <a:latin typeface="Meiryo UI" panose="020B0604030504040204" pitchFamily="50" charset="-128"/>
                  <a:ea typeface="Meiryo UI" panose="020B0604030504040204" pitchFamily="50" charset="-128"/>
                </a:endParaRPr>
              </a:p>
            </p:txBody>
          </p:sp>
          <p:cxnSp>
            <p:nvCxnSpPr>
              <p:cNvPr id="18" name="直線コネクタ 17">
                <a:extLst>
                  <a:ext uri="{FF2B5EF4-FFF2-40B4-BE49-F238E27FC236}">
                    <a16:creationId xmlns:a16="http://schemas.microsoft.com/office/drawing/2014/main" id="{8987AF8D-1907-7F33-F973-59CBAF602B80}"/>
                  </a:ext>
                </a:extLst>
              </p:cNvPr>
              <p:cNvCxnSpPr/>
              <p:nvPr/>
            </p:nvCxnSpPr>
            <p:spPr>
              <a:xfrm>
                <a:off x="2594259" y="5976280"/>
                <a:ext cx="5347855" cy="0"/>
              </a:xfrm>
              <a:prstGeom prst="line">
                <a:avLst/>
              </a:prstGeom>
              <a:ln>
                <a:prstDash val="dash"/>
              </a:ln>
            </p:spPr>
            <p:style>
              <a:lnRef idx="2">
                <a:schemeClr val="accent1"/>
              </a:lnRef>
              <a:fillRef idx="0">
                <a:schemeClr val="accent1"/>
              </a:fillRef>
              <a:effectRef idx="1">
                <a:schemeClr val="accent1"/>
              </a:effectRef>
              <a:fontRef idx="minor">
                <a:schemeClr val="tx1"/>
              </a:fontRef>
            </p:style>
          </p:cxnSp>
        </p:grpSp>
      </p:grpSp>
      <p:sp>
        <p:nvSpPr>
          <p:cNvPr id="14" name="テキスト ボックス 13">
            <a:extLst>
              <a:ext uri="{FF2B5EF4-FFF2-40B4-BE49-F238E27FC236}">
                <a16:creationId xmlns:a16="http://schemas.microsoft.com/office/drawing/2014/main" id="{290CCBC8-4186-CB87-0AFE-E78080F92ACD}"/>
              </a:ext>
            </a:extLst>
          </p:cNvPr>
          <p:cNvSpPr txBox="1"/>
          <p:nvPr/>
        </p:nvSpPr>
        <p:spPr>
          <a:xfrm>
            <a:off x="7592292" y="4822681"/>
            <a:ext cx="2421086" cy="738664"/>
          </a:xfrm>
          <a:prstGeom prst="rect">
            <a:avLst/>
          </a:prstGeom>
          <a:noFill/>
        </p:spPr>
        <p:txBody>
          <a:bodyPr wrap="square">
            <a:spAutoFit/>
          </a:bodyPr>
          <a:lstStyle/>
          <a:p>
            <a:pPr algn="ctr"/>
            <a:r>
              <a:rPr lang="ja-JP" altLang="en-US" sz="1400" dirty="0">
                <a:latin typeface="Meiryo UI" panose="020B0604030504040204" pitchFamily="50" charset="-128"/>
                <a:ea typeface="Meiryo UI" panose="020B0604030504040204" pitchFamily="50" charset="-128"/>
              </a:rPr>
              <a:t>調査または調整の結果、</a:t>
            </a:r>
            <a:endParaRPr lang="en-US" altLang="ja-JP" sz="1400" dirty="0">
              <a:latin typeface="Meiryo UI" panose="020B0604030504040204" pitchFamily="50" charset="-128"/>
              <a:ea typeface="Meiryo UI" panose="020B0604030504040204" pitchFamily="50" charset="-128"/>
            </a:endParaRPr>
          </a:p>
          <a:p>
            <a:pPr algn="ctr"/>
            <a:r>
              <a:rPr lang="ja-JP" altLang="en-US" sz="1400" dirty="0">
                <a:latin typeface="Meiryo UI" panose="020B0604030504040204" pitchFamily="50" charset="-128"/>
                <a:ea typeface="Meiryo UI" panose="020B0604030504040204" pitchFamily="50" charset="-128"/>
              </a:rPr>
              <a:t>ハラスメントに該当しない場合は、</a:t>
            </a:r>
            <a:endParaRPr lang="en-US" altLang="ja-JP" sz="1400" dirty="0">
              <a:latin typeface="Meiryo UI" panose="020B0604030504040204" pitchFamily="50" charset="-128"/>
              <a:ea typeface="Meiryo UI" panose="020B0604030504040204" pitchFamily="50" charset="-128"/>
            </a:endParaRPr>
          </a:p>
          <a:p>
            <a:pPr algn="ctr"/>
            <a:r>
              <a:rPr lang="ja-JP" altLang="en-US" sz="1400" dirty="0">
                <a:latin typeface="Meiryo UI" panose="020B0604030504040204" pitchFamily="50" charset="-128"/>
                <a:ea typeface="Meiryo UI" panose="020B0604030504040204" pitchFamily="50" charset="-128"/>
              </a:rPr>
              <a:t>ここで終了</a:t>
            </a:r>
          </a:p>
        </p:txBody>
      </p:sp>
      <p:sp>
        <p:nvSpPr>
          <p:cNvPr id="29" name="テキスト ボックス 28">
            <a:extLst>
              <a:ext uri="{FF2B5EF4-FFF2-40B4-BE49-F238E27FC236}">
                <a16:creationId xmlns:a16="http://schemas.microsoft.com/office/drawing/2014/main" id="{07102B64-2198-F761-8007-5B2C2ECA5055}"/>
              </a:ext>
            </a:extLst>
          </p:cNvPr>
          <p:cNvSpPr txBox="1"/>
          <p:nvPr/>
        </p:nvSpPr>
        <p:spPr>
          <a:xfrm>
            <a:off x="1457039" y="5954137"/>
            <a:ext cx="2832675" cy="584775"/>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ctr"/>
            <a:r>
              <a:rPr lang="ja-JP" altLang="en-US" sz="1600" dirty="0">
                <a:latin typeface="Meiryo UI" panose="020B0604030504040204" pitchFamily="50" charset="-128"/>
                <a:ea typeface="Meiryo UI" panose="020B0604030504040204" pitchFamily="50" charset="-128"/>
              </a:rPr>
              <a:t>調査結果に基づいて処分を決定</a:t>
            </a:r>
            <a:endParaRPr lang="en-US" altLang="ja-JP" sz="1600" dirty="0">
              <a:latin typeface="Meiryo UI" panose="020B0604030504040204" pitchFamily="50" charset="-128"/>
              <a:ea typeface="Meiryo UI" panose="020B0604030504040204" pitchFamily="50" charset="-128"/>
            </a:endParaRPr>
          </a:p>
          <a:p>
            <a:pPr algn="ctr"/>
            <a:r>
              <a:rPr lang="ja-JP" altLang="en-US" sz="1600" dirty="0">
                <a:latin typeface="Meiryo UI" panose="020B0604030504040204" pitchFamily="50" charset="-128"/>
                <a:ea typeface="Meiryo UI" panose="020B0604030504040204" pitchFamily="50" charset="-128"/>
              </a:rPr>
              <a:t>（指導、厳重注意、懲戒など）</a:t>
            </a:r>
          </a:p>
        </p:txBody>
      </p:sp>
      <p:sp>
        <p:nvSpPr>
          <p:cNvPr id="30" name="テキスト ボックス 29">
            <a:extLst>
              <a:ext uri="{FF2B5EF4-FFF2-40B4-BE49-F238E27FC236}">
                <a16:creationId xmlns:a16="http://schemas.microsoft.com/office/drawing/2014/main" id="{4A8DAE21-A13D-E988-7E9B-3825638064F9}"/>
              </a:ext>
            </a:extLst>
          </p:cNvPr>
          <p:cNvSpPr txBox="1"/>
          <p:nvPr/>
        </p:nvSpPr>
        <p:spPr>
          <a:xfrm>
            <a:off x="951348" y="1231557"/>
            <a:ext cx="3950286" cy="1077218"/>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ctr"/>
            <a:r>
              <a:rPr lang="ja-JP" altLang="en-US" sz="1600" dirty="0">
                <a:latin typeface="Meiryo UI" panose="020B0604030504040204" pitchFamily="50" charset="-128"/>
                <a:ea typeface="Meiryo UI" panose="020B0604030504040204" pitchFamily="50" charset="-128"/>
              </a:rPr>
              <a:t>相談者（友人など第三者含む）の話を聞き、環境を改善するためのサポートを行う。</a:t>
            </a:r>
            <a:endParaRPr lang="en-US" altLang="ja-JP" sz="1600" dirty="0">
              <a:latin typeface="Meiryo UI" panose="020B0604030504040204" pitchFamily="50" charset="-128"/>
              <a:ea typeface="Meiryo UI" panose="020B0604030504040204" pitchFamily="50" charset="-128"/>
            </a:endParaRPr>
          </a:p>
          <a:p>
            <a:pPr algn="ctr"/>
            <a:r>
              <a:rPr lang="ja-JP" altLang="en-US" sz="1600" dirty="0">
                <a:latin typeface="Meiryo UI" panose="020B0604030504040204" pitchFamily="50" charset="-128"/>
                <a:ea typeface="Meiryo UI" panose="020B0604030504040204" pitchFamily="50" charset="-128"/>
              </a:rPr>
              <a:t>調査・調整を希望する場合は、</a:t>
            </a:r>
            <a:endParaRPr lang="en-US" altLang="ja-JP" sz="1600" dirty="0">
              <a:latin typeface="Meiryo UI" panose="020B0604030504040204" pitchFamily="50" charset="-128"/>
              <a:ea typeface="Meiryo UI" panose="020B0604030504040204" pitchFamily="50" charset="-128"/>
            </a:endParaRPr>
          </a:p>
          <a:p>
            <a:pPr algn="ctr"/>
            <a:r>
              <a:rPr lang="ja-JP" altLang="en-US" sz="1600" dirty="0">
                <a:latin typeface="Meiryo UI" panose="020B0604030504040204" pitchFamily="50" charset="-128"/>
                <a:ea typeface="Meiryo UI" panose="020B0604030504040204" pitchFamily="50" charset="-128"/>
              </a:rPr>
              <a:t>ハラスメント防止委員会にバトンタッチ。</a:t>
            </a:r>
            <a:endParaRPr lang="en-US" altLang="ja-JP" sz="1600" dirty="0">
              <a:latin typeface="Meiryo UI" panose="020B0604030504040204" pitchFamily="50" charset="-128"/>
              <a:ea typeface="Meiryo UI" panose="020B0604030504040204" pitchFamily="50" charset="-128"/>
            </a:endParaRPr>
          </a:p>
        </p:txBody>
      </p:sp>
      <p:sp>
        <p:nvSpPr>
          <p:cNvPr id="3" name="テキスト ボックス 2">
            <a:extLst>
              <a:ext uri="{FF2B5EF4-FFF2-40B4-BE49-F238E27FC236}">
                <a16:creationId xmlns:a16="http://schemas.microsoft.com/office/drawing/2014/main" id="{6CE137B0-4814-B789-C0F1-D7120CE6F936}"/>
              </a:ext>
            </a:extLst>
          </p:cNvPr>
          <p:cNvSpPr txBox="1"/>
          <p:nvPr/>
        </p:nvSpPr>
        <p:spPr>
          <a:xfrm>
            <a:off x="6682509" y="130514"/>
            <a:ext cx="5347855" cy="954107"/>
          </a:xfrm>
          <a:prstGeom prst="rect">
            <a:avLst/>
          </a:prstGeom>
          <a:solidFill>
            <a:schemeClr val="accent5">
              <a:lumMod val="20000"/>
              <a:lumOff val="80000"/>
            </a:schemeClr>
          </a:solidFill>
          <a:ln>
            <a:solidFill>
              <a:schemeClr val="tx1"/>
            </a:solidFill>
            <a:prstDash val="dash"/>
          </a:ln>
        </p:spPr>
        <p:txBody>
          <a:bodyPr wrap="square" rtlCol="0">
            <a:spAutoFit/>
          </a:bodyPr>
          <a:lstStyle/>
          <a:p>
            <a:r>
              <a:rPr kumimoji="1" lang="en-US" altLang="ja-JP" sz="2800" dirty="0">
                <a:solidFill>
                  <a:srgbClr val="FF0000"/>
                </a:solidFill>
                <a:latin typeface="メイリオ" panose="020B0604030504040204" pitchFamily="50" charset="-128"/>
                <a:ea typeface="メイリオ" panose="020B0604030504040204" pitchFamily="50" charset="-128"/>
              </a:rPr>
              <a:t>【</a:t>
            </a:r>
            <a:r>
              <a:rPr kumimoji="1" lang="ja-JP" altLang="en-US" sz="2800" dirty="0">
                <a:solidFill>
                  <a:srgbClr val="FF0000"/>
                </a:solidFill>
                <a:latin typeface="メイリオ" panose="020B0604030504040204" pitchFamily="50" charset="-128"/>
                <a:ea typeface="メイリオ" panose="020B0604030504040204" pitchFamily="50" charset="-128"/>
              </a:rPr>
              <a:t>研修ご担当者様へ</a:t>
            </a:r>
            <a:r>
              <a:rPr kumimoji="1" lang="en-US" altLang="ja-JP" sz="2800" dirty="0">
                <a:solidFill>
                  <a:srgbClr val="FF0000"/>
                </a:solidFill>
                <a:latin typeface="メイリオ" panose="020B0604030504040204" pitchFamily="50" charset="-128"/>
                <a:ea typeface="メイリオ" panose="020B0604030504040204" pitchFamily="50" charset="-128"/>
              </a:rPr>
              <a:t>】</a:t>
            </a:r>
            <a:endParaRPr lang="en-US" altLang="ja-JP" sz="2800" dirty="0">
              <a:solidFill>
                <a:srgbClr val="FF0000"/>
              </a:solidFill>
              <a:latin typeface="メイリオ" panose="020B0604030504040204" pitchFamily="50" charset="-128"/>
              <a:ea typeface="メイリオ" panose="020B0604030504040204" pitchFamily="50" charset="-128"/>
            </a:endParaRPr>
          </a:p>
          <a:p>
            <a:r>
              <a:rPr lang="ja-JP" altLang="en-US" sz="2800" dirty="0">
                <a:solidFill>
                  <a:srgbClr val="FF0000"/>
                </a:solidFill>
                <a:latin typeface="メイリオ" panose="020B0604030504040204" pitchFamily="50" charset="-128"/>
                <a:ea typeface="メイリオ" panose="020B0604030504040204" pitchFamily="50" charset="-128"/>
              </a:rPr>
              <a:t>貴大学の情報にご修正ください。</a:t>
            </a:r>
            <a:endParaRPr kumimoji="1" lang="ja-JP" altLang="en-US" sz="2800" dirty="0">
              <a:solidFill>
                <a:srgbClr val="FF0000"/>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6509310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B0699301-7D08-1ACB-6C28-246F7CEE7308}"/>
              </a:ext>
            </a:extLst>
          </p:cNvPr>
          <p:cNvSpPr>
            <a:spLocks noGrp="1"/>
          </p:cNvSpPr>
          <p:nvPr>
            <p:ph type="sldNum" sz="quarter" idx="12"/>
          </p:nvPr>
        </p:nvSpPr>
        <p:spPr/>
        <p:txBody>
          <a:bodyPr/>
          <a:lstStyle/>
          <a:p>
            <a:fld id="{17A04E83-AE5F-445A-B2D7-EBB1D891384E}" type="slidenum">
              <a:rPr kumimoji="1" lang="ja-JP" altLang="en-US" smtClean="0"/>
              <a:t>5</a:t>
            </a:fld>
            <a:endParaRPr kumimoji="1" lang="ja-JP" altLang="en-US"/>
          </a:p>
        </p:txBody>
      </p:sp>
      <p:sp>
        <p:nvSpPr>
          <p:cNvPr id="3" name="テキスト ボックス 2">
            <a:extLst>
              <a:ext uri="{FF2B5EF4-FFF2-40B4-BE49-F238E27FC236}">
                <a16:creationId xmlns:a16="http://schemas.microsoft.com/office/drawing/2014/main" id="{F7C481EF-B282-5966-7F68-2A66243E8D27}"/>
              </a:ext>
            </a:extLst>
          </p:cNvPr>
          <p:cNvSpPr txBox="1"/>
          <p:nvPr/>
        </p:nvSpPr>
        <p:spPr>
          <a:xfrm>
            <a:off x="1962165" y="2732813"/>
            <a:ext cx="9807047" cy="923330"/>
          </a:xfrm>
          <a:prstGeom prst="rect">
            <a:avLst/>
          </a:prstGeom>
          <a:noFill/>
        </p:spPr>
        <p:txBody>
          <a:bodyPr wrap="square" rtlCol="0">
            <a:spAutoFit/>
          </a:bodyPr>
          <a:lstStyle/>
          <a:p>
            <a:r>
              <a:rPr kumimoji="1" lang="ja-JP" altLang="en-US" sz="5400" b="1" dirty="0">
                <a:solidFill>
                  <a:srgbClr val="D5596F"/>
                </a:solidFill>
                <a:latin typeface="メイリオ" panose="020B0604030504040204" pitchFamily="50" charset="-128"/>
                <a:ea typeface="メイリオ" panose="020B0604030504040204" pitchFamily="50" charset="-128"/>
              </a:rPr>
              <a:t>１</a:t>
            </a:r>
            <a:r>
              <a:rPr kumimoji="1" lang="en-US" altLang="ja-JP" sz="5400" b="1" dirty="0">
                <a:solidFill>
                  <a:srgbClr val="D5596F"/>
                </a:solidFill>
                <a:latin typeface="メイリオ" panose="020B0604030504040204" pitchFamily="50" charset="-128"/>
                <a:ea typeface="メイリオ" panose="020B0604030504040204" pitchFamily="50" charset="-128"/>
              </a:rPr>
              <a:t>.</a:t>
            </a:r>
            <a:r>
              <a:rPr lang="ja-JP" altLang="en-US" sz="5400" b="1" dirty="0">
                <a:solidFill>
                  <a:srgbClr val="D5596F"/>
                </a:solidFill>
                <a:latin typeface="メイリオ" panose="020B0604030504040204" pitchFamily="50" charset="-128"/>
                <a:ea typeface="メイリオ" panose="020B0604030504040204" pitchFamily="50" charset="-128"/>
              </a:rPr>
              <a:t>相談員の役割と取り組み方</a:t>
            </a:r>
            <a:endParaRPr kumimoji="1" lang="ja-JP" altLang="en-US" sz="5400" b="1" dirty="0">
              <a:solidFill>
                <a:srgbClr val="D5596F"/>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5165701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a:extLst>
            <a:ext uri="{FF2B5EF4-FFF2-40B4-BE49-F238E27FC236}">
              <a16:creationId xmlns:a16="http://schemas.microsoft.com/office/drawing/2014/main" id="{AE03DB2F-82F6-30AA-57F9-2AA087BF39A6}"/>
            </a:ext>
          </a:extLst>
        </p:cNvPr>
        <p:cNvGrpSpPr/>
        <p:nvPr/>
      </p:nvGrpSpPr>
      <p:grpSpPr>
        <a:xfrm>
          <a:off x="0" y="0"/>
          <a:ext cx="0" cy="0"/>
          <a:chOff x="0" y="0"/>
          <a:chExt cx="0" cy="0"/>
        </a:xfrm>
      </p:grpSpPr>
      <p:sp>
        <p:nvSpPr>
          <p:cNvPr id="4" name="四角形: 角を丸くする 3">
            <a:extLst>
              <a:ext uri="{FF2B5EF4-FFF2-40B4-BE49-F238E27FC236}">
                <a16:creationId xmlns:a16="http://schemas.microsoft.com/office/drawing/2014/main" id="{5572EB40-BE5C-4EFE-6EE9-FAF8A041743F}"/>
              </a:ext>
            </a:extLst>
          </p:cNvPr>
          <p:cNvSpPr/>
          <p:nvPr/>
        </p:nvSpPr>
        <p:spPr>
          <a:xfrm>
            <a:off x="389021" y="1167004"/>
            <a:ext cx="3029528" cy="1077580"/>
          </a:xfrm>
          <a:prstGeom prst="roundRect">
            <a:avLst/>
          </a:prstGeom>
          <a:solidFill>
            <a:srgbClr val="FBDBBB"/>
          </a:solidFill>
          <a:ln>
            <a:solidFill>
              <a:srgbClr val="FBDBB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四角形: 角を丸くする 5">
            <a:extLst>
              <a:ext uri="{FF2B5EF4-FFF2-40B4-BE49-F238E27FC236}">
                <a16:creationId xmlns:a16="http://schemas.microsoft.com/office/drawing/2014/main" id="{FEF1D88E-5EF0-A799-41A1-2CD6A5917B83}"/>
              </a:ext>
            </a:extLst>
          </p:cNvPr>
          <p:cNvSpPr/>
          <p:nvPr/>
        </p:nvSpPr>
        <p:spPr>
          <a:xfrm>
            <a:off x="391434" y="2680302"/>
            <a:ext cx="3029527" cy="1077580"/>
          </a:xfrm>
          <a:prstGeom prst="roundRect">
            <a:avLst/>
          </a:prstGeom>
          <a:solidFill>
            <a:srgbClr val="FBDBBB"/>
          </a:solidFill>
          <a:ln>
            <a:solidFill>
              <a:srgbClr val="FBDBB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四角形: 角を丸くする 6">
            <a:extLst>
              <a:ext uri="{FF2B5EF4-FFF2-40B4-BE49-F238E27FC236}">
                <a16:creationId xmlns:a16="http://schemas.microsoft.com/office/drawing/2014/main" id="{817A027D-7384-A9C8-4509-1AD6F34A1A58}"/>
              </a:ext>
            </a:extLst>
          </p:cNvPr>
          <p:cNvSpPr/>
          <p:nvPr/>
        </p:nvSpPr>
        <p:spPr>
          <a:xfrm>
            <a:off x="419198" y="4212604"/>
            <a:ext cx="3029527" cy="1077580"/>
          </a:xfrm>
          <a:prstGeom prst="roundRect">
            <a:avLst/>
          </a:prstGeom>
          <a:solidFill>
            <a:srgbClr val="FBDBBB"/>
          </a:solidFill>
          <a:ln>
            <a:solidFill>
              <a:srgbClr val="FBDBB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 name="テキスト ボックス 8">
            <a:extLst>
              <a:ext uri="{FF2B5EF4-FFF2-40B4-BE49-F238E27FC236}">
                <a16:creationId xmlns:a16="http://schemas.microsoft.com/office/drawing/2014/main" id="{A60A9539-257A-5DA9-395D-8D9F90D31A43}"/>
              </a:ext>
            </a:extLst>
          </p:cNvPr>
          <p:cNvSpPr txBox="1"/>
          <p:nvPr/>
        </p:nvSpPr>
        <p:spPr>
          <a:xfrm>
            <a:off x="1180451" y="1408388"/>
            <a:ext cx="2237517" cy="523220"/>
          </a:xfrm>
          <a:prstGeom prst="rect">
            <a:avLst/>
          </a:prstGeom>
          <a:noFill/>
        </p:spPr>
        <p:txBody>
          <a:bodyPr wrap="square">
            <a:spAutoFit/>
          </a:bodyPr>
          <a:lstStyle/>
          <a:p>
            <a:pPr algn="r"/>
            <a:r>
              <a:rPr lang="ja-JP" altLang="en-US" sz="2800" b="1" dirty="0">
                <a:solidFill>
                  <a:srgbClr val="D5596F"/>
                </a:solidFill>
                <a:latin typeface="メイリオ" panose="020B0604030504040204" pitchFamily="50" charset="-128"/>
                <a:ea typeface="メイリオ" panose="020B0604030504040204" pitchFamily="50" charset="-128"/>
              </a:rPr>
              <a:t>問題の整理</a:t>
            </a:r>
          </a:p>
        </p:txBody>
      </p:sp>
      <p:sp>
        <p:nvSpPr>
          <p:cNvPr id="10" name="テキスト ボックス 9">
            <a:extLst>
              <a:ext uri="{FF2B5EF4-FFF2-40B4-BE49-F238E27FC236}">
                <a16:creationId xmlns:a16="http://schemas.microsoft.com/office/drawing/2014/main" id="{DBE8D49C-B91B-A2B4-9DCB-08B42950480C}"/>
              </a:ext>
            </a:extLst>
          </p:cNvPr>
          <p:cNvSpPr txBox="1"/>
          <p:nvPr/>
        </p:nvSpPr>
        <p:spPr>
          <a:xfrm>
            <a:off x="1062274" y="4336077"/>
            <a:ext cx="2388759" cy="954107"/>
          </a:xfrm>
          <a:prstGeom prst="rect">
            <a:avLst/>
          </a:prstGeom>
          <a:noFill/>
        </p:spPr>
        <p:txBody>
          <a:bodyPr wrap="square">
            <a:spAutoFit/>
          </a:bodyPr>
          <a:lstStyle/>
          <a:p>
            <a:pPr algn="r"/>
            <a:r>
              <a:rPr lang="ja-JP" altLang="en-US" sz="2800" b="1" dirty="0">
                <a:solidFill>
                  <a:srgbClr val="D5596F"/>
                </a:solidFill>
                <a:latin typeface="メイリオ" panose="020B0604030504040204" pitchFamily="50" charset="-128"/>
                <a:ea typeface="メイリオ" panose="020B0604030504040204" pitchFamily="50" charset="-128"/>
              </a:rPr>
              <a:t>意思決定</a:t>
            </a:r>
            <a:endParaRPr lang="en-US" altLang="ja-JP" sz="2800" b="1" dirty="0">
              <a:solidFill>
                <a:srgbClr val="D5596F"/>
              </a:solidFill>
              <a:latin typeface="メイリオ" panose="020B0604030504040204" pitchFamily="50" charset="-128"/>
              <a:ea typeface="メイリオ" panose="020B0604030504040204" pitchFamily="50" charset="-128"/>
            </a:endParaRPr>
          </a:p>
          <a:p>
            <a:pPr algn="r"/>
            <a:r>
              <a:rPr lang="ja-JP" altLang="en-US" sz="2800" b="1" dirty="0">
                <a:solidFill>
                  <a:srgbClr val="D5596F"/>
                </a:solidFill>
                <a:latin typeface="メイリオ" panose="020B0604030504040204" pitchFamily="50" charset="-128"/>
                <a:ea typeface="メイリオ" panose="020B0604030504040204" pitchFamily="50" charset="-128"/>
              </a:rPr>
              <a:t>の援助</a:t>
            </a:r>
          </a:p>
        </p:txBody>
      </p:sp>
      <p:sp>
        <p:nvSpPr>
          <p:cNvPr id="11" name="テキスト ボックス 10">
            <a:extLst>
              <a:ext uri="{FF2B5EF4-FFF2-40B4-BE49-F238E27FC236}">
                <a16:creationId xmlns:a16="http://schemas.microsoft.com/office/drawing/2014/main" id="{67466B04-5B6E-04C8-653D-F3D068C0CAA1}"/>
              </a:ext>
            </a:extLst>
          </p:cNvPr>
          <p:cNvSpPr txBox="1"/>
          <p:nvPr/>
        </p:nvSpPr>
        <p:spPr>
          <a:xfrm>
            <a:off x="1032202" y="2766889"/>
            <a:ext cx="2393376" cy="954107"/>
          </a:xfrm>
          <a:prstGeom prst="rect">
            <a:avLst/>
          </a:prstGeom>
          <a:noFill/>
        </p:spPr>
        <p:txBody>
          <a:bodyPr wrap="square">
            <a:spAutoFit/>
          </a:bodyPr>
          <a:lstStyle/>
          <a:p>
            <a:pPr algn="r"/>
            <a:r>
              <a:rPr lang="ja-JP" altLang="en-US" sz="2800" b="1" dirty="0">
                <a:solidFill>
                  <a:srgbClr val="D5596F"/>
                </a:solidFill>
                <a:latin typeface="メイリオ" panose="020B0604030504040204" pitchFamily="50" charset="-128"/>
                <a:ea typeface="メイリオ" panose="020B0604030504040204" pitchFamily="50" charset="-128"/>
              </a:rPr>
              <a:t>解決方法の</a:t>
            </a:r>
            <a:endParaRPr lang="en-US" altLang="ja-JP" sz="2800" b="1" dirty="0">
              <a:solidFill>
                <a:srgbClr val="D5596F"/>
              </a:solidFill>
              <a:latin typeface="メイリオ" panose="020B0604030504040204" pitchFamily="50" charset="-128"/>
              <a:ea typeface="メイリオ" panose="020B0604030504040204" pitchFamily="50" charset="-128"/>
            </a:endParaRPr>
          </a:p>
          <a:p>
            <a:pPr algn="r"/>
            <a:r>
              <a:rPr lang="ja-JP" altLang="en-US" sz="2800" b="1" dirty="0">
                <a:solidFill>
                  <a:srgbClr val="D5596F"/>
                </a:solidFill>
                <a:latin typeface="メイリオ" panose="020B0604030504040204" pitchFamily="50" charset="-128"/>
                <a:ea typeface="メイリオ" panose="020B0604030504040204" pitchFamily="50" charset="-128"/>
              </a:rPr>
              <a:t>選択肢の提示</a:t>
            </a:r>
          </a:p>
        </p:txBody>
      </p:sp>
      <p:pic>
        <p:nvPicPr>
          <p:cNvPr id="12" name="グラフィックス 11" descr="山形の矢印 単色塗りつぶし">
            <a:extLst>
              <a:ext uri="{FF2B5EF4-FFF2-40B4-BE49-F238E27FC236}">
                <a16:creationId xmlns:a16="http://schemas.microsoft.com/office/drawing/2014/main" id="{6CB25E2A-7ABB-1A8B-532E-6C445AB1074C}"/>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924319" y="1285549"/>
            <a:ext cx="760715" cy="760715"/>
          </a:xfrm>
          <a:prstGeom prst="rect">
            <a:avLst/>
          </a:prstGeom>
        </p:spPr>
      </p:pic>
      <p:pic>
        <p:nvPicPr>
          <p:cNvPr id="13" name="グラフィックス 12" descr="山形の矢印 単色塗りつぶし">
            <a:extLst>
              <a:ext uri="{FF2B5EF4-FFF2-40B4-BE49-F238E27FC236}">
                <a16:creationId xmlns:a16="http://schemas.microsoft.com/office/drawing/2014/main" id="{7DA79505-A191-EEF9-A77E-4A028D6CB943}"/>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955077" y="4432772"/>
            <a:ext cx="760715" cy="760715"/>
          </a:xfrm>
          <a:prstGeom prst="rect">
            <a:avLst/>
          </a:prstGeom>
        </p:spPr>
      </p:pic>
      <p:pic>
        <p:nvPicPr>
          <p:cNvPr id="14" name="グラフィックス 13" descr="山形の矢印 単色塗りつぶし">
            <a:extLst>
              <a:ext uri="{FF2B5EF4-FFF2-40B4-BE49-F238E27FC236}">
                <a16:creationId xmlns:a16="http://schemas.microsoft.com/office/drawing/2014/main" id="{AD62AA6F-76DC-C909-E486-8F3F710F695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927312" y="2849398"/>
            <a:ext cx="760715" cy="760715"/>
          </a:xfrm>
          <a:prstGeom prst="rect">
            <a:avLst/>
          </a:prstGeom>
        </p:spPr>
      </p:pic>
      <p:sp>
        <p:nvSpPr>
          <p:cNvPr id="26" name="テキスト ボックス 25">
            <a:extLst>
              <a:ext uri="{FF2B5EF4-FFF2-40B4-BE49-F238E27FC236}">
                <a16:creationId xmlns:a16="http://schemas.microsoft.com/office/drawing/2014/main" id="{4F8D42E7-83B8-3F12-B22A-09C8A2DB6EBB}"/>
              </a:ext>
            </a:extLst>
          </p:cNvPr>
          <p:cNvSpPr txBox="1"/>
          <p:nvPr/>
        </p:nvSpPr>
        <p:spPr>
          <a:xfrm>
            <a:off x="114544" y="288609"/>
            <a:ext cx="6169891" cy="646331"/>
          </a:xfrm>
          <a:prstGeom prst="rect">
            <a:avLst/>
          </a:prstGeom>
          <a:noFill/>
        </p:spPr>
        <p:txBody>
          <a:bodyPr wrap="square" rtlCol="0">
            <a:spAutoFit/>
          </a:bodyPr>
          <a:lstStyle/>
          <a:p>
            <a:r>
              <a:rPr kumimoji="1" lang="ja-JP" altLang="en-US" sz="3600" b="1" dirty="0">
                <a:latin typeface="Meiryo UI" panose="020B0604030504040204" pitchFamily="50" charset="-128"/>
                <a:ea typeface="Meiryo UI" panose="020B0604030504040204" pitchFamily="50" charset="-128"/>
              </a:rPr>
              <a:t>相談員の役割</a:t>
            </a:r>
          </a:p>
        </p:txBody>
      </p:sp>
      <p:sp>
        <p:nvSpPr>
          <p:cNvPr id="5" name="テキスト ボックス 4">
            <a:extLst>
              <a:ext uri="{FF2B5EF4-FFF2-40B4-BE49-F238E27FC236}">
                <a16:creationId xmlns:a16="http://schemas.microsoft.com/office/drawing/2014/main" id="{5967200D-192A-1219-CC3D-B7CD77A358B2}"/>
              </a:ext>
            </a:extLst>
          </p:cNvPr>
          <p:cNvSpPr txBox="1"/>
          <p:nvPr/>
        </p:nvSpPr>
        <p:spPr>
          <a:xfrm>
            <a:off x="161636" y="77914"/>
            <a:ext cx="3293093"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1" dirty="0">
                <a:solidFill>
                  <a:srgbClr val="D5596F"/>
                </a:solidFill>
                <a:latin typeface="Meiryo UI" panose="020B0604030504040204" pitchFamily="50" charset="-128"/>
                <a:ea typeface="Meiryo UI" panose="020B0604030504040204" pitchFamily="50" charset="-128"/>
              </a:rPr>
              <a:t>１</a:t>
            </a:r>
            <a:r>
              <a:rPr kumimoji="1" lang="en-US" altLang="ja-JP" sz="1400" b="1" i="0" u="none" strike="noStrike" kern="1200" cap="none" spc="0" normalizeH="0" baseline="0" noProof="0" dirty="0">
                <a:ln>
                  <a:noFill/>
                </a:ln>
                <a:solidFill>
                  <a:srgbClr val="D5596F"/>
                </a:solidFill>
                <a:effectLst/>
                <a:uLnTx/>
                <a:uFillTx/>
                <a:latin typeface="Meiryo UI" panose="020B0604030504040204" pitchFamily="50" charset="-128"/>
                <a:ea typeface="Meiryo UI" panose="020B0604030504040204" pitchFamily="50" charset="-128"/>
                <a:cs typeface="+mn-cs"/>
              </a:rPr>
              <a:t>.</a:t>
            </a:r>
            <a:r>
              <a:rPr kumimoji="1" lang="ja-JP" altLang="en-US" sz="1400" b="1" i="0" u="none" strike="noStrike" kern="1200" cap="none" spc="0" normalizeH="0" baseline="0" noProof="0" dirty="0">
                <a:ln>
                  <a:noFill/>
                </a:ln>
                <a:solidFill>
                  <a:srgbClr val="D5596F"/>
                </a:solidFill>
                <a:effectLst/>
                <a:uLnTx/>
                <a:uFillTx/>
                <a:latin typeface="Meiryo UI" panose="020B0604030504040204" pitchFamily="50" charset="-128"/>
                <a:ea typeface="Meiryo UI" panose="020B0604030504040204" pitchFamily="50" charset="-128"/>
                <a:cs typeface="+mn-cs"/>
              </a:rPr>
              <a:t>相談員の役割と取り組み方</a:t>
            </a:r>
          </a:p>
        </p:txBody>
      </p:sp>
      <p:pic>
        <p:nvPicPr>
          <p:cNvPr id="18" name="グラフィックス 17" descr="バッジ 1 枠線">
            <a:extLst>
              <a:ext uri="{FF2B5EF4-FFF2-40B4-BE49-F238E27FC236}">
                <a16:creationId xmlns:a16="http://schemas.microsoft.com/office/drawing/2014/main" id="{B15BFD30-D3E4-DA04-1546-E51985D5B7BD}"/>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372907" y="1240894"/>
            <a:ext cx="914400" cy="914400"/>
          </a:xfrm>
          <a:prstGeom prst="rect">
            <a:avLst/>
          </a:prstGeom>
        </p:spPr>
      </p:pic>
      <p:pic>
        <p:nvPicPr>
          <p:cNvPr id="20" name="グラフィックス 19" descr="バッジ 枠線">
            <a:extLst>
              <a:ext uri="{FF2B5EF4-FFF2-40B4-BE49-F238E27FC236}">
                <a16:creationId xmlns:a16="http://schemas.microsoft.com/office/drawing/2014/main" id="{3A8A3416-66A2-AE5D-510E-BFF128C6C30B}"/>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372907" y="2757238"/>
            <a:ext cx="914400" cy="914400"/>
          </a:xfrm>
          <a:prstGeom prst="rect">
            <a:avLst/>
          </a:prstGeom>
        </p:spPr>
      </p:pic>
      <p:pic>
        <p:nvPicPr>
          <p:cNvPr id="22" name="グラフィックス 21" descr="バッジ 3 枠線">
            <a:extLst>
              <a:ext uri="{FF2B5EF4-FFF2-40B4-BE49-F238E27FC236}">
                <a16:creationId xmlns:a16="http://schemas.microsoft.com/office/drawing/2014/main" id="{3A2CC458-FE99-DF69-2C70-F057D741CEBF}"/>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400671" y="4308368"/>
            <a:ext cx="914400" cy="914400"/>
          </a:xfrm>
          <a:prstGeom prst="rect">
            <a:avLst/>
          </a:prstGeom>
        </p:spPr>
      </p:pic>
      <p:cxnSp>
        <p:nvCxnSpPr>
          <p:cNvPr id="8" name="直線コネクタ 7">
            <a:extLst>
              <a:ext uri="{FF2B5EF4-FFF2-40B4-BE49-F238E27FC236}">
                <a16:creationId xmlns:a16="http://schemas.microsoft.com/office/drawing/2014/main" id="{8B18F92F-2EED-1EE3-6742-EF5BF29A798B}"/>
              </a:ext>
            </a:extLst>
          </p:cNvPr>
          <p:cNvCxnSpPr>
            <a:cxnSpLocks/>
          </p:cNvCxnSpPr>
          <p:nvPr/>
        </p:nvCxnSpPr>
        <p:spPr>
          <a:xfrm>
            <a:off x="4843802" y="1898141"/>
            <a:ext cx="6800258" cy="0"/>
          </a:xfrm>
          <a:prstGeom prst="line">
            <a:avLst/>
          </a:prstGeom>
          <a:ln w="76200">
            <a:solidFill>
              <a:srgbClr val="FFC000"/>
            </a:solidFill>
          </a:ln>
        </p:spPr>
        <p:style>
          <a:lnRef idx="2">
            <a:schemeClr val="accent1"/>
          </a:lnRef>
          <a:fillRef idx="0">
            <a:schemeClr val="accent1"/>
          </a:fillRef>
          <a:effectRef idx="1">
            <a:schemeClr val="accent1"/>
          </a:effectRef>
          <a:fontRef idx="minor">
            <a:schemeClr val="tx1"/>
          </a:fontRef>
        </p:style>
      </p:cxnSp>
      <p:cxnSp>
        <p:nvCxnSpPr>
          <p:cNvPr id="21" name="直線コネクタ 20">
            <a:extLst>
              <a:ext uri="{FF2B5EF4-FFF2-40B4-BE49-F238E27FC236}">
                <a16:creationId xmlns:a16="http://schemas.microsoft.com/office/drawing/2014/main" id="{61AA48A9-87F4-C19A-F548-F93EE0759B79}"/>
              </a:ext>
            </a:extLst>
          </p:cNvPr>
          <p:cNvCxnSpPr>
            <a:cxnSpLocks/>
          </p:cNvCxnSpPr>
          <p:nvPr/>
        </p:nvCxnSpPr>
        <p:spPr>
          <a:xfrm>
            <a:off x="4922981" y="3346728"/>
            <a:ext cx="5862781" cy="0"/>
          </a:xfrm>
          <a:prstGeom prst="line">
            <a:avLst/>
          </a:prstGeom>
          <a:ln w="76200">
            <a:solidFill>
              <a:srgbClr val="FFC000"/>
            </a:solidFill>
          </a:ln>
        </p:spPr>
        <p:style>
          <a:lnRef idx="2">
            <a:schemeClr val="accent1"/>
          </a:lnRef>
          <a:fillRef idx="0">
            <a:schemeClr val="accent1"/>
          </a:fillRef>
          <a:effectRef idx="1">
            <a:schemeClr val="accent1"/>
          </a:effectRef>
          <a:fontRef idx="minor">
            <a:schemeClr val="tx1"/>
          </a:fontRef>
        </p:style>
      </p:cxnSp>
      <p:cxnSp>
        <p:nvCxnSpPr>
          <p:cNvPr id="23" name="直線コネクタ 22">
            <a:extLst>
              <a:ext uri="{FF2B5EF4-FFF2-40B4-BE49-F238E27FC236}">
                <a16:creationId xmlns:a16="http://schemas.microsoft.com/office/drawing/2014/main" id="{FC5AA675-E194-0687-6AE8-A257D43D47E5}"/>
              </a:ext>
            </a:extLst>
          </p:cNvPr>
          <p:cNvCxnSpPr>
            <a:cxnSpLocks/>
          </p:cNvCxnSpPr>
          <p:nvPr/>
        </p:nvCxnSpPr>
        <p:spPr>
          <a:xfrm>
            <a:off x="8728362" y="2984201"/>
            <a:ext cx="2057400" cy="0"/>
          </a:xfrm>
          <a:prstGeom prst="line">
            <a:avLst/>
          </a:prstGeom>
          <a:ln w="76200">
            <a:solidFill>
              <a:srgbClr val="FFC000"/>
            </a:solidFill>
          </a:ln>
        </p:spPr>
        <p:style>
          <a:lnRef idx="2">
            <a:schemeClr val="accent1"/>
          </a:lnRef>
          <a:fillRef idx="0">
            <a:schemeClr val="accent1"/>
          </a:fillRef>
          <a:effectRef idx="1">
            <a:schemeClr val="accent1"/>
          </a:effectRef>
          <a:fontRef idx="minor">
            <a:schemeClr val="tx1"/>
          </a:fontRef>
        </p:style>
      </p:cxnSp>
      <p:cxnSp>
        <p:nvCxnSpPr>
          <p:cNvPr id="28" name="直線コネクタ 27">
            <a:extLst>
              <a:ext uri="{FF2B5EF4-FFF2-40B4-BE49-F238E27FC236}">
                <a16:creationId xmlns:a16="http://schemas.microsoft.com/office/drawing/2014/main" id="{561FDAA0-1C30-6B5C-8BBF-B753B1A0873A}"/>
              </a:ext>
            </a:extLst>
          </p:cNvPr>
          <p:cNvCxnSpPr>
            <a:cxnSpLocks/>
          </p:cNvCxnSpPr>
          <p:nvPr/>
        </p:nvCxnSpPr>
        <p:spPr>
          <a:xfrm>
            <a:off x="4922981" y="4633552"/>
            <a:ext cx="3320950" cy="0"/>
          </a:xfrm>
          <a:prstGeom prst="line">
            <a:avLst/>
          </a:prstGeom>
          <a:ln w="76200">
            <a:solidFill>
              <a:srgbClr val="FFC000"/>
            </a:solidFill>
          </a:ln>
        </p:spPr>
        <p:style>
          <a:lnRef idx="2">
            <a:schemeClr val="accent1"/>
          </a:lnRef>
          <a:fillRef idx="0">
            <a:schemeClr val="accent1"/>
          </a:fillRef>
          <a:effectRef idx="1">
            <a:schemeClr val="accent1"/>
          </a:effectRef>
          <a:fontRef idx="minor">
            <a:schemeClr val="tx1"/>
          </a:fontRef>
        </p:style>
      </p:cxnSp>
      <p:sp>
        <p:nvSpPr>
          <p:cNvPr id="24" name="スライド番号プレースホルダー 23">
            <a:extLst>
              <a:ext uri="{FF2B5EF4-FFF2-40B4-BE49-F238E27FC236}">
                <a16:creationId xmlns:a16="http://schemas.microsoft.com/office/drawing/2014/main" id="{9EE5ED2F-4FAE-3F0D-C344-AF21DA3D42F9}"/>
              </a:ext>
            </a:extLst>
          </p:cNvPr>
          <p:cNvSpPr>
            <a:spLocks noGrp="1"/>
          </p:cNvSpPr>
          <p:nvPr>
            <p:ph type="sldNum" sz="quarter" idx="12"/>
          </p:nvPr>
        </p:nvSpPr>
        <p:spPr/>
        <p:txBody>
          <a:bodyPr/>
          <a:lstStyle/>
          <a:p>
            <a:fld id="{17A04E83-AE5F-445A-B2D7-EBB1D891384E}" type="slidenum">
              <a:rPr kumimoji="1" lang="ja-JP" altLang="en-US" smtClean="0"/>
              <a:t>6</a:t>
            </a:fld>
            <a:endParaRPr kumimoji="1" lang="ja-JP" altLang="en-US"/>
          </a:p>
        </p:txBody>
      </p:sp>
      <p:sp>
        <p:nvSpPr>
          <p:cNvPr id="27" name="テキスト ボックス 26">
            <a:extLst>
              <a:ext uri="{FF2B5EF4-FFF2-40B4-BE49-F238E27FC236}">
                <a16:creationId xmlns:a16="http://schemas.microsoft.com/office/drawing/2014/main" id="{2212F5EC-11A8-2B3F-CFCA-EDBE4F85F480}"/>
              </a:ext>
            </a:extLst>
          </p:cNvPr>
          <p:cNvSpPr txBox="1"/>
          <p:nvPr/>
        </p:nvSpPr>
        <p:spPr>
          <a:xfrm>
            <a:off x="271890" y="5670986"/>
            <a:ext cx="11648220" cy="830997"/>
          </a:xfrm>
          <a:prstGeom prst="rect">
            <a:avLst/>
          </a:prstGeom>
          <a:noFill/>
        </p:spPr>
        <p:txBody>
          <a:bodyPr wrap="square" rtlCol="0">
            <a:spAutoFit/>
          </a:bodyPr>
          <a:lstStyle/>
          <a:p>
            <a:pPr algn="ctr"/>
            <a:r>
              <a:rPr lang="ja-JP" altLang="en-US" sz="2400" b="1" u="sng" kern="100"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相談員になった人は、ハラスメントとはどんなことか、定義や起きがちなパターン、自分の大学の規則やガイドラインについての研修を必ず受けましょう</a:t>
            </a:r>
            <a:endParaRPr lang="ja-JP" altLang="en-US" sz="2400" b="1" u="sng" kern="100" dirty="0">
              <a:solidFill>
                <a:srgbClr val="FF0000"/>
              </a:solidFill>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15" name="テキスト ボックス 14">
            <a:extLst>
              <a:ext uri="{FF2B5EF4-FFF2-40B4-BE49-F238E27FC236}">
                <a16:creationId xmlns:a16="http://schemas.microsoft.com/office/drawing/2014/main" id="{1BDF7389-98FB-30F5-0706-54EF93D7AC5B}"/>
              </a:ext>
            </a:extLst>
          </p:cNvPr>
          <p:cNvSpPr txBox="1"/>
          <p:nvPr/>
        </p:nvSpPr>
        <p:spPr>
          <a:xfrm>
            <a:off x="4853039" y="1245479"/>
            <a:ext cx="7002291" cy="830997"/>
          </a:xfrm>
          <a:prstGeom prst="rect">
            <a:avLst/>
          </a:prstGeom>
          <a:noFill/>
        </p:spPr>
        <p:txBody>
          <a:bodyPr wrap="square" rtlCol="0">
            <a:spAutoFit/>
          </a:bodyPr>
          <a:lstStyle/>
          <a:p>
            <a:pPr algn="just"/>
            <a:r>
              <a:rPr lang="ja-JP" altLang="en-US" sz="2400" kern="100" dirty="0">
                <a:latin typeface="メイリオ" panose="020B0604030504040204" pitchFamily="50" charset="-128"/>
                <a:ea typeface="メイリオ" panose="020B0604030504040204" pitchFamily="50" charset="-128"/>
                <a:cs typeface="Times New Roman" panose="02020603050405020304" pitchFamily="18" charset="0"/>
              </a:rPr>
              <a:t>相談者がどのようなことに困っているのか、</a:t>
            </a:r>
            <a:endParaRPr lang="en-US" altLang="ja-JP" sz="2400" kern="100" dirty="0">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2400" b="1" kern="100" dirty="0">
                <a:latin typeface="メイリオ" panose="020B0604030504040204" pitchFamily="50" charset="-128"/>
                <a:ea typeface="メイリオ" panose="020B0604030504040204" pitchFamily="50" charset="-128"/>
                <a:cs typeface="Times New Roman" panose="02020603050405020304" pitchFamily="18" charset="0"/>
              </a:rPr>
              <a:t>話に耳を傾け、相談者の状況を客観的に把握する。</a:t>
            </a:r>
            <a:endParaRPr lang="ja-JP" altLang="en-US" sz="24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16" name="テキスト ボックス 15">
            <a:extLst>
              <a:ext uri="{FF2B5EF4-FFF2-40B4-BE49-F238E27FC236}">
                <a16:creationId xmlns:a16="http://schemas.microsoft.com/office/drawing/2014/main" id="{FB459547-965D-E990-644A-E395D3DDCA01}"/>
              </a:ext>
            </a:extLst>
          </p:cNvPr>
          <p:cNvSpPr txBox="1"/>
          <p:nvPr/>
        </p:nvSpPr>
        <p:spPr>
          <a:xfrm>
            <a:off x="4856032" y="2690759"/>
            <a:ext cx="6231692" cy="1200329"/>
          </a:xfrm>
          <a:prstGeom prst="rect">
            <a:avLst/>
          </a:prstGeom>
          <a:noFill/>
        </p:spPr>
        <p:txBody>
          <a:bodyPr wrap="square" rtlCol="0">
            <a:spAutoFit/>
          </a:bodyPr>
          <a:lstStyle/>
          <a:p>
            <a:pPr algn="just"/>
            <a:r>
              <a:rPr lang="ja-JP" altLang="en-US" sz="2400" kern="100" dirty="0">
                <a:latin typeface="メイリオ" panose="020B0604030504040204" pitchFamily="50" charset="-128"/>
                <a:ea typeface="メイリオ" panose="020B0604030504040204" pitchFamily="50" charset="-128"/>
                <a:cs typeface="Times New Roman" panose="02020603050405020304" pitchFamily="18" charset="0"/>
              </a:rPr>
              <a:t>困っていることに対して、</a:t>
            </a:r>
            <a:r>
              <a:rPr lang="ja-JP" altLang="en-US" sz="2400" b="1" kern="100" dirty="0">
                <a:latin typeface="メイリオ" panose="020B0604030504040204" pitchFamily="50" charset="-128"/>
                <a:ea typeface="メイリオ" panose="020B0604030504040204" pitchFamily="50" charset="-128"/>
                <a:cs typeface="Times New Roman" panose="02020603050405020304" pitchFamily="18" charset="0"/>
              </a:rPr>
              <a:t>相談員として、大学としてどのようなことができるのか、</a:t>
            </a:r>
            <a:r>
              <a:rPr lang="ja-JP" altLang="en-US" sz="2400" kern="100" dirty="0">
                <a:latin typeface="メイリオ" panose="020B0604030504040204" pitchFamily="50" charset="-128"/>
                <a:ea typeface="メイリオ" panose="020B0604030504040204" pitchFamily="50" charset="-128"/>
                <a:cs typeface="Times New Roman" panose="02020603050405020304" pitchFamily="18" charset="0"/>
              </a:rPr>
              <a:t>選択肢を提示する。</a:t>
            </a:r>
            <a:endParaRPr lang="ja-JP" altLang="en-US" sz="24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p:txBody>
      </p:sp>
      <p:cxnSp>
        <p:nvCxnSpPr>
          <p:cNvPr id="3" name="直線コネクタ 2">
            <a:extLst>
              <a:ext uri="{FF2B5EF4-FFF2-40B4-BE49-F238E27FC236}">
                <a16:creationId xmlns:a16="http://schemas.microsoft.com/office/drawing/2014/main" id="{666E3B0A-8F1A-584A-6384-7D46BCB843D3}"/>
              </a:ext>
            </a:extLst>
          </p:cNvPr>
          <p:cNvCxnSpPr>
            <a:cxnSpLocks/>
          </p:cNvCxnSpPr>
          <p:nvPr/>
        </p:nvCxnSpPr>
        <p:spPr>
          <a:xfrm>
            <a:off x="10584873" y="4272938"/>
            <a:ext cx="980008" cy="0"/>
          </a:xfrm>
          <a:prstGeom prst="line">
            <a:avLst/>
          </a:prstGeom>
          <a:ln w="76200">
            <a:solidFill>
              <a:srgbClr val="FFC000"/>
            </a:solidFill>
          </a:ln>
        </p:spPr>
        <p:style>
          <a:lnRef idx="2">
            <a:schemeClr val="accent1"/>
          </a:lnRef>
          <a:fillRef idx="0">
            <a:schemeClr val="accent1"/>
          </a:fillRef>
          <a:effectRef idx="1">
            <a:schemeClr val="accent1"/>
          </a:effectRef>
          <a:fontRef idx="minor">
            <a:schemeClr val="tx1"/>
          </a:fontRef>
        </p:style>
      </p:cxnSp>
      <p:sp>
        <p:nvSpPr>
          <p:cNvPr id="17" name="テキスト ボックス 16">
            <a:extLst>
              <a:ext uri="{FF2B5EF4-FFF2-40B4-BE49-F238E27FC236}">
                <a16:creationId xmlns:a16="http://schemas.microsoft.com/office/drawing/2014/main" id="{42D13041-1DDF-6C5C-C2C1-0ACF019674EA}"/>
              </a:ext>
            </a:extLst>
          </p:cNvPr>
          <p:cNvSpPr txBox="1"/>
          <p:nvPr/>
        </p:nvSpPr>
        <p:spPr>
          <a:xfrm>
            <a:off x="4843802" y="3989581"/>
            <a:ext cx="6800258" cy="1569660"/>
          </a:xfrm>
          <a:prstGeom prst="rect">
            <a:avLst/>
          </a:prstGeom>
          <a:noFill/>
        </p:spPr>
        <p:txBody>
          <a:bodyPr wrap="square" rtlCol="0">
            <a:spAutoFit/>
          </a:bodyPr>
          <a:lstStyle/>
          <a:p>
            <a:pPr algn="just"/>
            <a:r>
              <a:rPr lang="ja-JP" altLang="en-US" sz="2400" kern="100" dirty="0">
                <a:latin typeface="メイリオ" panose="020B0604030504040204" pitchFamily="50" charset="-128"/>
                <a:ea typeface="メイリオ" panose="020B0604030504040204" pitchFamily="50" charset="-128"/>
                <a:cs typeface="Times New Roman" panose="02020603050405020304" pitchFamily="18" charset="0"/>
              </a:rPr>
              <a:t>選択肢の説明などを行い、質問に答え、</a:t>
            </a:r>
            <a:r>
              <a:rPr lang="ja-JP" altLang="en-US" sz="2400" b="1" kern="100" dirty="0">
                <a:latin typeface="メイリオ" panose="020B0604030504040204" pitchFamily="50" charset="-128"/>
                <a:ea typeface="メイリオ" panose="020B0604030504040204" pitchFamily="50" charset="-128"/>
                <a:cs typeface="Times New Roman" panose="02020603050405020304" pitchFamily="18" charset="0"/>
              </a:rPr>
              <a:t>相談者が決めていくまでの援助</a:t>
            </a:r>
            <a:r>
              <a:rPr lang="ja-JP" altLang="en-US" sz="2400" kern="100" dirty="0">
                <a:latin typeface="メイリオ" panose="020B0604030504040204" pitchFamily="50" charset="-128"/>
                <a:ea typeface="メイリオ" panose="020B0604030504040204" pitchFamily="50" charset="-128"/>
                <a:cs typeface="Times New Roman" panose="02020603050405020304" pitchFamily="18" charset="0"/>
              </a:rPr>
              <a:t>を行う。</a:t>
            </a:r>
            <a:endParaRPr lang="en-US" altLang="ja-JP" sz="2400" kern="100" dirty="0">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en-US" altLang="ja-JP" sz="2400" kern="100" dirty="0">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2400" kern="100" dirty="0">
                <a:latin typeface="メイリオ" panose="020B0604030504040204" pitchFamily="50" charset="-128"/>
                <a:ea typeface="メイリオ" panose="020B0604030504040204" pitchFamily="50" charset="-128"/>
                <a:cs typeface="Times New Roman" panose="02020603050405020304" pitchFamily="18" charset="0"/>
              </a:rPr>
              <a:t>同時に、当面どう過ごすかについても相談に</a:t>
            </a:r>
            <a:endParaRPr lang="en-US" altLang="ja-JP" sz="2400" kern="100" dirty="0">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2400" kern="100" dirty="0">
                <a:latin typeface="メイリオ" panose="020B0604030504040204" pitchFamily="50" charset="-128"/>
                <a:ea typeface="メイリオ" panose="020B0604030504040204" pitchFamily="50" charset="-128"/>
                <a:cs typeface="Times New Roman" panose="02020603050405020304" pitchFamily="18" charset="0"/>
              </a:rPr>
              <a:t>のり、助言などをすることも大切です。</a:t>
            </a:r>
            <a:endParaRPr lang="ja-JP" altLang="en-US" sz="24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6545686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a:extLst>
            <a:ext uri="{FF2B5EF4-FFF2-40B4-BE49-F238E27FC236}">
              <a16:creationId xmlns:a16="http://schemas.microsoft.com/office/drawing/2014/main" id="{4EFC84DE-58EB-2108-7778-19B0E567A3E3}"/>
            </a:ext>
          </a:extLst>
        </p:cNvPr>
        <p:cNvGrpSpPr/>
        <p:nvPr/>
      </p:nvGrpSpPr>
      <p:grpSpPr>
        <a:xfrm>
          <a:off x="0" y="0"/>
          <a:ext cx="0" cy="0"/>
          <a:chOff x="0" y="0"/>
          <a:chExt cx="0" cy="0"/>
        </a:xfrm>
      </p:grpSpPr>
      <p:sp>
        <p:nvSpPr>
          <p:cNvPr id="26" name="テキスト ボックス 25">
            <a:extLst>
              <a:ext uri="{FF2B5EF4-FFF2-40B4-BE49-F238E27FC236}">
                <a16:creationId xmlns:a16="http://schemas.microsoft.com/office/drawing/2014/main" id="{0AF8FCA9-98D8-20F6-13AB-7D90EB4BEC46}"/>
              </a:ext>
            </a:extLst>
          </p:cNvPr>
          <p:cNvSpPr txBox="1"/>
          <p:nvPr/>
        </p:nvSpPr>
        <p:spPr>
          <a:xfrm>
            <a:off x="110836" y="306609"/>
            <a:ext cx="8344906"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3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①問題の整理　</a:t>
            </a:r>
            <a:r>
              <a:rPr kumimoji="1" lang="en-US" altLang="ja-JP" sz="3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3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ポイント</a:t>
            </a:r>
            <a:r>
              <a:rPr kumimoji="1" lang="en-US" altLang="ja-JP" sz="3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ja-JP" altLang="en-US" sz="3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8" name="テキスト ボックス 27">
            <a:extLst>
              <a:ext uri="{FF2B5EF4-FFF2-40B4-BE49-F238E27FC236}">
                <a16:creationId xmlns:a16="http://schemas.microsoft.com/office/drawing/2014/main" id="{BCEF0A85-B4B5-6FA8-9B80-A2835F57B13D}"/>
              </a:ext>
            </a:extLst>
          </p:cNvPr>
          <p:cNvSpPr txBox="1"/>
          <p:nvPr/>
        </p:nvSpPr>
        <p:spPr>
          <a:xfrm>
            <a:off x="161636" y="77914"/>
            <a:ext cx="3293093"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1" dirty="0">
                <a:solidFill>
                  <a:srgbClr val="D5596F"/>
                </a:solidFill>
                <a:latin typeface="Meiryo UI" panose="020B0604030504040204" pitchFamily="50" charset="-128"/>
                <a:ea typeface="Meiryo UI" panose="020B0604030504040204" pitchFamily="50" charset="-128"/>
              </a:rPr>
              <a:t>１</a:t>
            </a:r>
            <a:r>
              <a:rPr kumimoji="1" lang="en-US" altLang="ja-JP" sz="1400" b="1" i="0" u="none" strike="noStrike" kern="1200" cap="none" spc="0" normalizeH="0" baseline="0" noProof="0" dirty="0">
                <a:ln>
                  <a:noFill/>
                </a:ln>
                <a:solidFill>
                  <a:srgbClr val="D5596F"/>
                </a:solidFill>
                <a:effectLst/>
                <a:uLnTx/>
                <a:uFillTx/>
                <a:latin typeface="Meiryo UI" panose="020B0604030504040204" pitchFamily="50" charset="-128"/>
                <a:ea typeface="Meiryo UI" panose="020B0604030504040204" pitchFamily="50" charset="-128"/>
                <a:cs typeface="+mn-cs"/>
              </a:rPr>
              <a:t>.</a:t>
            </a:r>
            <a:r>
              <a:rPr kumimoji="1" lang="ja-JP" altLang="en-US" sz="1400" b="1" i="0" u="none" strike="noStrike" kern="1200" cap="none" spc="0" normalizeH="0" baseline="0" noProof="0" dirty="0">
                <a:ln>
                  <a:noFill/>
                </a:ln>
                <a:solidFill>
                  <a:srgbClr val="D5596F"/>
                </a:solidFill>
                <a:effectLst/>
                <a:uLnTx/>
                <a:uFillTx/>
                <a:latin typeface="Meiryo UI" panose="020B0604030504040204" pitchFamily="50" charset="-128"/>
                <a:ea typeface="Meiryo UI" panose="020B0604030504040204" pitchFamily="50" charset="-128"/>
                <a:cs typeface="+mn-cs"/>
              </a:rPr>
              <a:t>相談員の役割と取り組み方</a:t>
            </a:r>
          </a:p>
        </p:txBody>
      </p:sp>
      <p:grpSp>
        <p:nvGrpSpPr>
          <p:cNvPr id="47" name="グループ化 46">
            <a:extLst>
              <a:ext uri="{FF2B5EF4-FFF2-40B4-BE49-F238E27FC236}">
                <a16:creationId xmlns:a16="http://schemas.microsoft.com/office/drawing/2014/main" id="{7688EABA-3F53-C3D3-56A0-ECD7BFFDD3AA}"/>
              </a:ext>
            </a:extLst>
          </p:cNvPr>
          <p:cNvGrpSpPr/>
          <p:nvPr/>
        </p:nvGrpSpPr>
        <p:grpSpPr>
          <a:xfrm>
            <a:off x="426359" y="1073122"/>
            <a:ext cx="7315201" cy="572640"/>
            <a:chOff x="415636" y="2068960"/>
            <a:chExt cx="7315201" cy="572640"/>
          </a:xfrm>
        </p:grpSpPr>
        <p:sp>
          <p:nvSpPr>
            <p:cNvPr id="48" name="正方形/長方形 47">
              <a:extLst>
                <a:ext uri="{FF2B5EF4-FFF2-40B4-BE49-F238E27FC236}">
                  <a16:creationId xmlns:a16="http://schemas.microsoft.com/office/drawing/2014/main" id="{B306BADB-3440-B7D3-F0B8-D60AAB275CD8}"/>
                </a:ext>
              </a:extLst>
            </p:cNvPr>
            <p:cNvSpPr/>
            <p:nvPr/>
          </p:nvSpPr>
          <p:spPr>
            <a:xfrm>
              <a:off x="415636" y="2068960"/>
              <a:ext cx="6594764" cy="57264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a:ln>
                    <a:noFill/>
                  </a:ln>
                  <a:solidFill>
                    <a:srgbClr val="589F89"/>
                  </a:solidFill>
                  <a:effectLst/>
                  <a:uLnTx/>
                  <a:uFillTx/>
                  <a:latin typeface="Meiryo UI" panose="020B0604030504040204" pitchFamily="50" charset="-128"/>
                  <a:ea typeface="Meiryo UI" panose="020B0604030504040204" pitchFamily="50" charset="-128"/>
                  <a:cs typeface="+mn-cs"/>
                </a:rPr>
                <a:t>　</a:t>
              </a:r>
              <a:r>
                <a:rPr kumimoji="1" lang="ja-JP" altLang="en-US" sz="3200" b="1" i="0" u="none" strike="noStrike" kern="1200" cap="none" spc="0" normalizeH="0" baseline="0" noProof="0" dirty="0">
                  <a:ln>
                    <a:noFill/>
                  </a:ln>
                  <a:solidFill>
                    <a:srgbClr val="589F89"/>
                  </a:solidFill>
                  <a:effectLst/>
                  <a:uLnTx/>
                  <a:uFillTx/>
                  <a:latin typeface="Meiryo UI" panose="020B0604030504040204" pitchFamily="50" charset="-128"/>
                  <a:ea typeface="Meiryo UI" panose="020B0604030504040204" pitchFamily="50" charset="-128"/>
                  <a:cs typeface="+mn-cs"/>
                </a:rPr>
                <a:t>１</a:t>
              </a:r>
              <a:r>
                <a:rPr kumimoji="1" lang="ja-JP" altLang="en-US" sz="2800" b="1" i="0" u="none" strike="noStrike" kern="1200" cap="none" spc="0" normalizeH="0" baseline="0" noProof="0" dirty="0">
                  <a:ln>
                    <a:noFill/>
                  </a:ln>
                  <a:solidFill>
                    <a:srgbClr val="589F89"/>
                  </a:solidFill>
                  <a:effectLst/>
                  <a:uLnTx/>
                  <a:uFillTx/>
                  <a:latin typeface="Meiryo UI" panose="020B0604030504040204" pitchFamily="50" charset="-128"/>
                  <a:ea typeface="Meiryo UI" panose="020B0604030504040204" pitchFamily="50" charset="-128"/>
                  <a:cs typeface="+mn-cs"/>
                </a:rPr>
                <a:t>丁寧な自己紹介</a:t>
              </a:r>
              <a:endParaRPr kumimoji="1" lang="en-US" altLang="ja-JP" sz="2400" b="1" i="0" u="none" strike="noStrike" kern="1200" cap="none" spc="0" normalizeH="0" baseline="0" noProof="0" dirty="0">
                <a:ln>
                  <a:noFill/>
                </a:ln>
                <a:solidFill>
                  <a:srgbClr val="589F89"/>
                </a:solidFill>
                <a:effectLst/>
                <a:uLnTx/>
                <a:uFillTx/>
                <a:latin typeface="Meiryo UI" panose="020B0604030504040204" pitchFamily="50" charset="-128"/>
                <a:ea typeface="Meiryo UI" panose="020B0604030504040204" pitchFamily="50" charset="-128"/>
                <a:cs typeface="+mn-cs"/>
              </a:endParaRPr>
            </a:p>
          </p:txBody>
        </p:sp>
        <p:sp>
          <p:nvSpPr>
            <p:cNvPr id="49" name="正方形/長方形 48">
              <a:extLst>
                <a:ext uri="{FF2B5EF4-FFF2-40B4-BE49-F238E27FC236}">
                  <a16:creationId xmlns:a16="http://schemas.microsoft.com/office/drawing/2014/main" id="{ED9ABD65-0861-C428-E09E-1F2E989073C0}"/>
                </a:ext>
              </a:extLst>
            </p:cNvPr>
            <p:cNvSpPr/>
            <p:nvPr/>
          </p:nvSpPr>
          <p:spPr>
            <a:xfrm>
              <a:off x="415636" y="2170545"/>
              <a:ext cx="175491" cy="471055"/>
            </a:xfrm>
            <a:prstGeom prst="rect">
              <a:avLst/>
            </a:prstGeom>
            <a:solidFill>
              <a:srgbClr val="589F89"/>
            </a:solidFill>
            <a:ln>
              <a:solidFill>
                <a:srgbClr val="589F8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110004020202020204"/>
                <a:ea typeface="游ゴシック" panose="020B0400000000000000" pitchFamily="50" charset="-128"/>
                <a:cs typeface="+mn-cs"/>
              </a:endParaRPr>
            </a:p>
          </p:txBody>
        </p:sp>
        <p:cxnSp>
          <p:nvCxnSpPr>
            <p:cNvPr id="50" name="直線コネクタ 49">
              <a:extLst>
                <a:ext uri="{FF2B5EF4-FFF2-40B4-BE49-F238E27FC236}">
                  <a16:creationId xmlns:a16="http://schemas.microsoft.com/office/drawing/2014/main" id="{82F04097-9563-0F6F-9789-EA9140B3EA00}"/>
                </a:ext>
              </a:extLst>
            </p:cNvPr>
            <p:cNvCxnSpPr>
              <a:cxnSpLocks/>
            </p:cNvCxnSpPr>
            <p:nvPr/>
          </p:nvCxnSpPr>
          <p:spPr>
            <a:xfrm>
              <a:off x="711200" y="2641600"/>
              <a:ext cx="7019637" cy="0"/>
            </a:xfrm>
            <a:prstGeom prst="line">
              <a:avLst/>
            </a:prstGeom>
            <a:ln w="38100">
              <a:solidFill>
                <a:schemeClr val="bg2">
                  <a:lumMod val="75000"/>
                </a:schemeClr>
              </a:solidFill>
            </a:ln>
          </p:spPr>
          <p:style>
            <a:lnRef idx="2">
              <a:schemeClr val="accent1"/>
            </a:lnRef>
            <a:fillRef idx="0">
              <a:schemeClr val="accent1"/>
            </a:fillRef>
            <a:effectRef idx="1">
              <a:schemeClr val="accent1"/>
            </a:effectRef>
            <a:fontRef idx="minor">
              <a:schemeClr val="tx1"/>
            </a:fontRef>
          </p:style>
        </p:cxnSp>
      </p:grpSp>
      <p:sp>
        <p:nvSpPr>
          <p:cNvPr id="52" name="テキスト ボックス 51">
            <a:extLst>
              <a:ext uri="{FF2B5EF4-FFF2-40B4-BE49-F238E27FC236}">
                <a16:creationId xmlns:a16="http://schemas.microsoft.com/office/drawing/2014/main" id="{E5B70C93-CB63-3826-487A-FF958F90288D}"/>
              </a:ext>
            </a:extLst>
          </p:cNvPr>
          <p:cNvSpPr txBox="1"/>
          <p:nvPr/>
        </p:nvSpPr>
        <p:spPr>
          <a:xfrm>
            <a:off x="1815610" y="3016350"/>
            <a:ext cx="9556661" cy="461665"/>
          </a:xfrm>
          <a:prstGeom prst="rect">
            <a:avLst/>
          </a:prstGeom>
          <a:noFill/>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次のステップに信頼を繋ぐためには、最初の取っ掛かりが重要。</a:t>
            </a:r>
            <a:endParaRPr kumimoji="1" lang="en-US" altLang="ja-JP" sz="24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p:txBody>
      </p:sp>
      <p:pic>
        <p:nvPicPr>
          <p:cNvPr id="53" name="グラフィックス 52" descr="山形の矢印 単色塗りつぶし">
            <a:extLst>
              <a:ext uri="{FF2B5EF4-FFF2-40B4-BE49-F238E27FC236}">
                <a16:creationId xmlns:a16="http://schemas.microsoft.com/office/drawing/2014/main" id="{A3B05BA7-4553-A4C2-64E1-517EA721FDE2}"/>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54896" y="2921758"/>
            <a:ext cx="617350" cy="617350"/>
          </a:xfrm>
          <a:prstGeom prst="rect">
            <a:avLst/>
          </a:prstGeom>
        </p:spPr>
      </p:pic>
      <p:grpSp>
        <p:nvGrpSpPr>
          <p:cNvPr id="55" name="グループ化 54">
            <a:extLst>
              <a:ext uri="{FF2B5EF4-FFF2-40B4-BE49-F238E27FC236}">
                <a16:creationId xmlns:a16="http://schemas.microsoft.com/office/drawing/2014/main" id="{AAA9B014-B464-A803-201E-0D996F563AC6}"/>
              </a:ext>
            </a:extLst>
          </p:cNvPr>
          <p:cNvGrpSpPr/>
          <p:nvPr/>
        </p:nvGrpSpPr>
        <p:grpSpPr>
          <a:xfrm>
            <a:off x="426359" y="3829957"/>
            <a:ext cx="7315201" cy="572640"/>
            <a:chOff x="415636" y="2068960"/>
            <a:chExt cx="7315201" cy="572640"/>
          </a:xfrm>
        </p:grpSpPr>
        <p:sp>
          <p:nvSpPr>
            <p:cNvPr id="56" name="正方形/長方形 55">
              <a:extLst>
                <a:ext uri="{FF2B5EF4-FFF2-40B4-BE49-F238E27FC236}">
                  <a16:creationId xmlns:a16="http://schemas.microsoft.com/office/drawing/2014/main" id="{0185740A-EE3B-BD5A-048E-837BD1942BB6}"/>
                </a:ext>
              </a:extLst>
            </p:cNvPr>
            <p:cNvSpPr/>
            <p:nvPr/>
          </p:nvSpPr>
          <p:spPr>
            <a:xfrm>
              <a:off x="415636" y="2068960"/>
              <a:ext cx="6594764" cy="57264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a:ln>
                    <a:noFill/>
                  </a:ln>
                  <a:solidFill>
                    <a:srgbClr val="589F89"/>
                  </a:solidFill>
                  <a:effectLst/>
                  <a:uLnTx/>
                  <a:uFillTx/>
                  <a:latin typeface="Meiryo UI" panose="020B0604030504040204" pitchFamily="50" charset="-128"/>
                  <a:ea typeface="Meiryo UI" panose="020B0604030504040204" pitchFamily="50" charset="-128"/>
                  <a:cs typeface="+mn-cs"/>
                </a:rPr>
                <a:t>　</a:t>
              </a:r>
              <a:r>
                <a:rPr kumimoji="1" lang="ja-JP" altLang="en-US" sz="3200" b="1" i="0" u="none" strike="noStrike" kern="1200" cap="none" spc="0" normalizeH="0" baseline="0" noProof="0" dirty="0">
                  <a:ln>
                    <a:noFill/>
                  </a:ln>
                  <a:solidFill>
                    <a:srgbClr val="589F89"/>
                  </a:solidFill>
                  <a:effectLst/>
                  <a:uLnTx/>
                  <a:uFillTx/>
                  <a:latin typeface="Meiryo UI" panose="020B0604030504040204" pitchFamily="50" charset="-128"/>
                  <a:ea typeface="Meiryo UI" panose="020B0604030504040204" pitchFamily="50" charset="-128"/>
                  <a:cs typeface="+mn-cs"/>
                </a:rPr>
                <a:t>２</a:t>
              </a:r>
              <a:r>
                <a:rPr lang="ja-JP" altLang="en-US" sz="2800" b="1" dirty="0">
                  <a:solidFill>
                    <a:srgbClr val="589F89"/>
                  </a:solidFill>
                  <a:latin typeface="Meiryo UI" panose="020B0604030504040204" pitchFamily="50" charset="-128"/>
                  <a:ea typeface="Meiryo UI" panose="020B0604030504040204" pitchFamily="50" charset="-128"/>
                </a:rPr>
                <a:t>緊急対応の判断</a:t>
              </a:r>
              <a:endParaRPr kumimoji="1" lang="en-US" altLang="ja-JP" sz="2400" b="1" i="0" u="none" strike="noStrike" kern="1200" cap="none" spc="0" normalizeH="0" baseline="0" noProof="0" dirty="0">
                <a:ln>
                  <a:noFill/>
                </a:ln>
                <a:solidFill>
                  <a:srgbClr val="589F89"/>
                </a:solidFill>
                <a:effectLst/>
                <a:uLnTx/>
                <a:uFillTx/>
                <a:latin typeface="Meiryo UI" panose="020B0604030504040204" pitchFamily="50" charset="-128"/>
                <a:ea typeface="Meiryo UI" panose="020B0604030504040204" pitchFamily="50" charset="-128"/>
                <a:cs typeface="+mn-cs"/>
              </a:endParaRPr>
            </a:p>
          </p:txBody>
        </p:sp>
        <p:sp>
          <p:nvSpPr>
            <p:cNvPr id="57" name="正方形/長方形 56">
              <a:extLst>
                <a:ext uri="{FF2B5EF4-FFF2-40B4-BE49-F238E27FC236}">
                  <a16:creationId xmlns:a16="http://schemas.microsoft.com/office/drawing/2014/main" id="{8C85C996-4380-3D4B-6DDA-C3FEE4A45AC9}"/>
                </a:ext>
              </a:extLst>
            </p:cNvPr>
            <p:cNvSpPr/>
            <p:nvPr/>
          </p:nvSpPr>
          <p:spPr>
            <a:xfrm>
              <a:off x="415636" y="2170545"/>
              <a:ext cx="175491" cy="471055"/>
            </a:xfrm>
            <a:prstGeom prst="rect">
              <a:avLst/>
            </a:prstGeom>
            <a:solidFill>
              <a:srgbClr val="589F89"/>
            </a:solidFill>
            <a:ln>
              <a:solidFill>
                <a:srgbClr val="589F8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110004020202020204"/>
                <a:ea typeface="游ゴシック" panose="020B0400000000000000" pitchFamily="50" charset="-128"/>
                <a:cs typeface="+mn-cs"/>
              </a:endParaRPr>
            </a:p>
          </p:txBody>
        </p:sp>
        <p:cxnSp>
          <p:nvCxnSpPr>
            <p:cNvPr id="58" name="直線コネクタ 57">
              <a:extLst>
                <a:ext uri="{FF2B5EF4-FFF2-40B4-BE49-F238E27FC236}">
                  <a16:creationId xmlns:a16="http://schemas.microsoft.com/office/drawing/2014/main" id="{D9E0DEF7-A8E7-37B5-1457-2CCEDEF78382}"/>
                </a:ext>
              </a:extLst>
            </p:cNvPr>
            <p:cNvCxnSpPr>
              <a:cxnSpLocks/>
            </p:cNvCxnSpPr>
            <p:nvPr/>
          </p:nvCxnSpPr>
          <p:spPr>
            <a:xfrm>
              <a:off x="711200" y="2641600"/>
              <a:ext cx="7019637" cy="0"/>
            </a:xfrm>
            <a:prstGeom prst="line">
              <a:avLst/>
            </a:prstGeom>
            <a:ln w="38100">
              <a:solidFill>
                <a:schemeClr val="bg2">
                  <a:lumMod val="75000"/>
                </a:schemeClr>
              </a:solidFill>
            </a:ln>
          </p:spPr>
          <p:style>
            <a:lnRef idx="2">
              <a:schemeClr val="accent1"/>
            </a:lnRef>
            <a:fillRef idx="0">
              <a:schemeClr val="accent1"/>
            </a:fillRef>
            <a:effectRef idx="1">
              <a:schemeClr val="accent1"/>
            </a:effectRef>
            <a:fontRef idx="minor">
              <a:schemeClr val="tx1"/>
            </a:fontRef>
          </p:style>
        </p:cxnSp>
      </p:grpSp>
      <p:cxnSp>
        <p:nvCxnSpPr>
          <p:cNvPr id="60" name="直線コネクタ 59">
            <a:extLst>
              <a:ext uri="{FF2B5EF4-FFF2-40B4-BE49-F238E27FC236}">
                <a16:creationId xmlns:a16="http://schemas.microsoft.com/office/drawing/2014/main" id="{9F325CCC-6853-C6D9-4590-076A06C251EE}"/>
              </a:ext>
            </a:extLst>
          </p:cNvPr>
          <p:cNvCxnSpPr>
            <a:cxnSpLocks/>
          </p:cNvCxnSpPr>
          <p:nvPr/>
        </p:nvCxnSpPr>
        <p:spPr>
          <a:xfrm>
            <a:off x="1872832" y="6208411"/>
            <a:ext cx="5556478" cy="0"/>
          </a:xfrm>
          <a:prstGeom prst="line">
            <a:avLst/>
          </a:prstGeom>
          <a:ln w="76200">
            <a:solidFill>
              <a:srgbClr val="FFC000"/>
            </a:solidFill>
          </a:ln>
        </p:spPr>
        <p:style>
          <a:lnRef idx="2">
            <a:schemeClr val="accent1"/>
          </a:lnRef>
          <a:fillRef idx="0">
            <a:schemeClr val="accent1"/>
          </a:fillRef>
          <a:effectRef idx="1">
            <a:schemeClr val="accent1"/>
          </a:effectRef>
          <a:fontRef idx="minor">
            <a:schemeClr val="tx1"/>
          </a:fontRef>
        </p:style>
      </p:cxnSp>
      <p:cxnSp>
        <p:nvCxnSpPr>
          <p:cNvPr id="61" name="直線コネクタ 60">
            <a:extLst>
              <a:ext uri="{FF2B5EF4-FFF2-40B4-BE49-F238E27FC236}">
                <a16:creationId xmlns:a16="http://schemas.microsoft.com/office/drawing/2014/main" id="{4F9F9E4A-9194-2112-F15A-346CC941CB97}"/>
              </a:ext>
            </a:extLst>
          </p:cNvPr>
          <p:cNvCxnSpPr>
            <a:cxnSpLocks/>
          </p:cNvCxnSpPr>
          <p:nvPr/>
        </p:nvCxnSpPr>
        <p:spPr>
          <a:xfrm>
            <a:off x="1008715" y="5502822"/>
            <a:ext cx="6794151" cy="0"/>
          </a:xfrm>
          <a:prstGeom prst="line">
            <a:avLst/>
          </a:prstGeom>
          <a:ln w="76200">
            <a:solidFill>
              <a:srgbClr val="FFC000"/>
            </a:solidFill>
          </a:ln>
        </p:spPr>
        <p:style>
          <a:lnRef idx="2">
            <a:schemeClr val="accent1"/>
          </a:lnRef>
          <a:fillRef idx="0">
            <a:schemeClr val="accent1"/>
          </a:fillRef>
          <a:effectRef idx="1">
            <a:schemeClr val="accent1"/>
          </a:effectRef>
          <a:fontRef idx="minor">
            <a:schemeClr val="tx1"/>
          </a:fontRef>
        </p:style>
      </p:cxnSp>
      <p:pic>
        <p:nvPicPr>
          <p:cNvPr id="5" name="グラフィックス 4" descr="山形の矢印 単色塗りつぶし">
            <a:extLst>
              <a:ext uri="{FF2B5EF4-FFF2-40B4-BE49-F238E27FC236}">
                <a16:creationId xmlns:a16="http://schemas.microsoft.com/office/drawing/2014/main" id="{ED16CC49-25A1-5425-EDEF-1380208C357F}"/>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64131" y="5793056"/>
            <a:ext cx="617350" cy="617350"/>
          </a:xfrm>
          <a:prstGeom prst="rect">
            <a:avLst/>
          </a:prstGeom>
        </p:spPr>
      </p:pic>
      <p:sp>
        <p:nvSpPr>
          <p:cNvPr id="6" name="スライド番号プレースホルダー 5">
            <a:extLst>
              <a:ext uri="{FF2B5EF4-FFF2-40B4-BE49-F238E27FC236}">
                <a16:creationId xmlns:a16="http://schemas.microsoft.com/office/drawing/2014/main" id="{12DF82C2-4D74-1B2E-A580-F2957FBF11D3}"/>
              </a:ext>
            </a:extLst>
          </p:cNvPr>
          <p:cNvSpPr>
            <a:spLocks noGrp="1"/>
          </p:cNvSpPr>
          <p:nvPr>
            <p:ph type="sldNum" sz="quarter" idx="12"/>
          </p:nvPr>
        </p:nvSpPr>
        <p:spPr/>
        <p:txBody>
          <a:bodyPr/>
          <a:lstStyle/>
          <a:p>
            <a:fld id="{17A04E83-AE5F-445A-B2D7-EBB1D891384E}" type="slidenum">
              <a:rPr kumimoji="1" lang="ja-JP" altLang="en-US" smtClean="0"/>
              <a:t>7</a:t>
            </a:fld>
            <a:endParaRPr kumimoji="1" lang="ja-JP" altLang="en-US"/>
          </a:p>
        </p:txBody>
      </p:sp>
      <p:cxnSp>
        <p:nvCxnSpPr>
          <p:cNvPr id="2" name="直線コネクタ 1">
            <a:extLst>
              <a:ext uri="{FF2B5EF4-FFF2-40B4-BE49-F238E27FC236}">
                <a16:creationId xmlns:a16="http://schemas.microsoft.com/office/drawing/2014/main" id="{35335BD7-11F0-3E62-B111-61671B4FF6B0}"/>
              </a:ext>
            </a:extLst>
          </p:cNvPr>
          <p:cNvCxnSpPr>
            <a:cxnSpLocks/>
          </p:cNvCxnSpPr>
          <p:nvPr/>
        </p:nvCxnSpPr>
        <p:spPr>
          <a:xfrm>
            <a:off x="1161115" y="2393548"/>
            <a:ext cx="6641751" cy="0"/>
          </a:xfrm>
          <a:prstGeom prst="line">
            <a:avLst/>
          </a:prstGeom>
          <a:ln w="76200">
            <a:solidFill>
              <a:srgbClr val="FFC000"/>
            </a:solidFill>
          </a:ln>
        </p:spPr>
        <p:style>
          <a:lnRef idx="2">
            <a:schemeClr val="accent1"/>
          </a:lnRef>
          <a:fillRef idx="0">
            <a:schemeClr val="accent1"/>
          </a:fillRef>
          <a:effectRef idx="1">
            <a:schemeClr val="accent1"/>
          </a:effectRef>
          <a:fontRef idx="minor">
            <a:schemeClr val="tx1"/>
          </a:fontRef>
        </p:style>
      </p:cxnSp>
      <p:cxnSp>
        <p:nvCxnSpPr>
          <p:cNvPr id="7" name="直線コネクタ 6">
            <a:extLst>
              <a:ext uri="{FF2B5EF4-FFF2-40B4-BE49-F238E27FC236}">
                <a16:creationId xmlns:a16="http://schemas.microsoft.com/office/drawing/2014/main" id="{4A57B182-44C9-E7D1-516C-042B4D9F7560}"/>
              </a:ext>
            </a:extLst>
          </p:cNvPr>
          <p:cNvCxnSpPr>
            <a:cxnSpLocks/>
          </p:cNvCxnSpPr>
          <p:nvPr/>
        </p:nvCxnSpPr>
        <p:spPr>
          <a:xfrm>
            <a:off x="1064131" y="2761193"/>
            <a:ext cx="6147374" cy="0"/>
          </a:xfrm>
          <a:prstGeom prst="line">
            <a:avLst/>
          </a:prstGeom>
          <a:ln w="76200">
            <a:solidFill>
              <a:srgbClr val="FFC000"/>
            </a:solidFill>
          </a:ln>
        </p:spPr>
        <p:style>
          <a:lnRef idx="2">
            <a:schemeClr val="accent1"/>
          </a:lnRef>
          <a:fillRef idx="0">
            <a:schemeClr val="accent1"/>
          </a:fillRef>
          <a:effectRef idx="1">
            <a:schemeClr val="accent1"/>
          </a:effectRef>
          <a:fontRef idx="minor">
            <a:schemeClr val="tx1"/>
          </a:fontRef>
        </p:style>
      </p:cxnSp>
      <p:sp>
        <p:nvSpPr>
          <p:cNvPr id="51" name="テキスト ボックス 50">
            <a:extLst>
              <a:ext uri="{FF2B5EF4-FFF2-40B4-BE49-F238E27FC236}">
                <a16:creationId xmlns:a16="http://schemas.microsoft.com/office/drawing/2014/main" id="{14C8CD79-A408-BF22-14BB-B52DD624080F}"/>
              </a:ext>
            </a:extLst>
          </p:cNvPr>
          <p:cNvSpPr txBox="1"/>
          <p:nvPr/>
        </p:nvSpPr>
        <p:spPr>
          <a:xfrm>
            <a:off x="721923" y="1756210"/>
            <a:ext cx="10514828" cy="1200329"/>
          </a:xfrm>
          <a:prstGeom prst="rect">
            <a:avLst/>
          </a:prstGeom>
          <a:noFill/>
        </p:spPr>
        <p:txBody>
          <a:bodyPr wrap="square">
            <a:spAutoFit/>
          </a:bodyPr>
          <a:lstStyle/>
          <a:p>
            <a:pPr marL="342900" marR="0" lvl="0" indent="-342900" algn="just"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24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相談員について、相談の流れについて丁寧に紹介する。</a:t>
            </a:r>
            <a:endParaRPr kumimoji="1" lang="en-US" altLang="ja-JP" sz="24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342900" marR="0" lvl="0" indent="-342900" algn="just"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2400" b="1"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守秘義務の説明、情報を共有する者の範囲の説明</a:t>
            </a:r>
            <a:r>
              <a:rPr kumimoji="1" lang="ja-JP" altLang="en-US" sz="24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をする。</a:t>
            </a:r>
            <a:endParaRPr kumimoji="1" lang="en-US" altLang="ja-JP" sz="24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R="0" lvl="0" algn="just" defTabSz="914400" rtl="0" eaLnBrk="1" fontAlgn="auto" latinLnBrk="0" hangingPunct="1">
              <a:lnSpc>
                <a:spcPct val="100000"/>
              </a:lnSpc>
              <a:spcBef>
                <a:spcPts val="0"/>
              </a:spcBef>
              <a:spcAft>
                <a:spcPts val="0"/>
              </a:spcAft>
              <a:buClrTx/>
              <a:buSzTx/>
              <a:tabLst/>
              <a:defRPr/>
            </a:pPr>
            <a:r>
              <a:rPr lang="ja-JP" altLang="en-US" sz="24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　</a:t>
            </a:r>
            <a:r>
              <a:rPr kumimoji="1" lang="ja-JP" altLang="en-US" sz="2400" b="1"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相談者の希望しないことはしないことも説明</a:t>
            </a:r>
            <a:r>
              <a:rPr kumimoji="1" lang="ja-JP" altLang="en-US" sz="24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し、信頼関係を構築する。</a:t>
            </a:r>
            <a:endParaRPr kumimoji="1" lang="en-US" altLang="ja-JP" sz="24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59" name="テキスト ボックス 58">
            <a:extLst>
              <a:ext uri="{FF2B5EF4-FFF2-40B4-BE49-F238E27FC236}">
                <a16:creationId xmlns:a16="http://schemas.microsoft.com/office/drawing/2014/main" id="{EA0466DA-6609-83C2-525A-5B47965D6188}"/>
              </a:ext>
            </a:extLst>
          </p:cNvPr>
          <p:cNvSpPr txBox="1"/>
          <p:nvPr/>
        </p:nvSpPr>
        <p:spPr>
          <a:xfrm>
            <a:off x="601848" y="4473414"/>
            <a:ext cx="10770423" cy="1200329"/>
          </a:xfrm>
          <a:prstGeom prst="rect">
            <a:avLst/>
          </a:prstGeom>
          <a:noFill/>
        </p:spPr>
        <p:txBody>
          <a:bodyPr wrap="square">
            <a:spAutoFit/>
          </a:bodyPr>
          <a:lstStyle/>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240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すぐに対応しなければならない状況なのか、時間をかけて話し合いながら対策を考えていけばよい状況なのか。</a:t>
            </a:r>
            <a:endParaRPr kumimoji="1" lang="en-US" altLang="ja-JP" sz="240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342900" indent="-342900">
              <a:buFont typeface="Wingdings" panose="05000000000000000000" pitchFamily="2" charset="2"/>
              <a:buChar char="l"/>
            </a:pPr>
            <a:r>
              <a:rPr kumimoji="1" lang="ja-JP" altLang="ja-JP" sz="2400" b="1"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健康状態、教育の進路など身分</a:t>
            </a:r>
            <a:r>
              <a:rPr kumimoji="1" lang="ja-JP" altLang="en-US" sz="2400" b="1"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a:t>
            </a:r>
            <a:r>
              <a:rPr kumimoji="1" lang="ja-JP" altLang="ja-JP" sz="2400" b="1"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命</a:t>
            </a:r>
            <a:r>
              <a:rPr kumimoji="1" lang="ja-JP" altLang="en-US" sz="2400" b="1"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に関わる</a:t>
            </a:r>
            <a:r>
              <a:rPr kumimoji="1" lang="ja-JP" altLang="ja-JP" sz="2400" b="1"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こと</a:t>
            </a:r>
            <a:r>
              <a:rPr kumimoji="1" lang="ja-JP" altLang="en-US" sz="24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には留意する。</a:t>
            </a:r>
            <a:endParaRPr kumimoji="1" lang="en-US" altLang="ja-JP" sz="240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4" name="テキスト ボックス 3">
            <a:extLst>
              <a:ext uri="{FF2B5EF4-FFF2-40B4-BE49-F238E27FC236}">
                <a16:creationId xmlns:a16="http://schemas.microsoft.com/office/drawing/2014/main" id="{3A16747C-C1FB-EDEA-5019-4F5D56A1E122}"/>
              </a:ext>
            </a:extLst>
          </p:cNvPr>
          <p:cNvSpPr txBox="1"/>
          <p:nvPr/>
        </p:nvSpPr>
        <p:spPr>
          <a:xfrm>
            <a:off x="1835888" y="5913805"/>
            <a:ext cx="7757879" cy="461665"/>
          </a:xfrm>
          <a:prstGeom prst="rect">
            <a:avLst/>
          </a:prstGeom>
          <a:noFill/>
        </p:spPr>
        <p:txBody>
          <a:bodyPr wrap="square">
            <a:spAutoFit/>
          </a:bodyPr>
          <a:lstStyle/>
          <a:p>
            <a:pPr marR="0" lvl="0" algn="l" defTabSz="914400" rtl="0" eaLnBrk="1" fontAlgn="auto" latinLnBrk="0" hangingPunct="1">
              <a:lnSpc>
                <a:spcPct val="100000"/>
              </a:lnSpc>
              <a:spcBef>
                <a:spcPts val="0"/>
              </a:spcBef>
              <a:spcAft>
                <a:spcPts val="0"/>
              </a:spcAft>
              <a:buClrTx/>
              <a:buSzTx/>
              <a:tabLst/>
              <a:defRPr/>
            </a:pPr>
            <a:r>
              <a:rPr kumimoji="1" lang="ja-JP" altLang="en-US" sz="2400" b="1"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優先</a:t>
            </a:r>
            <a:r>
              <a:rPr kumimoji="1" lang="ja-JP" altLang="ja-JP" sz="2400" b="1"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順位がどこにあるかうまく見極め</a:t>
            </a:r>
            <a:r>
              <a:rPr kumimoji="1" lang="ja-JP" altLang="en-US" sz="2400" b="1"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る</a:t>
            </a:r>
            <a:r>
              <a:rPr kumimoji="1" lang="ja-JP" altLang="en-US" sz="24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ことが必要。</a:t>
            </a:r>
            <a:endParaRPr kumimoji="1" lang="en-US" altLang="ja-JP" sz="24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8628557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a:extLst>
            <a:ext uri="{FF2B5EF4-FFF2-40B4-BE49-F238E27FC236}">
              <a16:creationId xmlns:a16="http://schemas.microsoft.com/office/drawing/2014/main" id="{037E1357-8DDF-DA51-5C3D-95F2B366DBD5}"/>
            </a:ext>
          </a:extLst>
        </p:cNvPr>
        <p:cNvGrpSpPr/>
        <p:nvPr/>
      </p:nvGrpSpPr>
      <p:grpSpPr>
        <a:xfrm>
          <a:off x="0" y="0"/>
          <a:ext cx="0" cy="0"/>
          <a:chOff x="0" y="0"/>
          <a:chExt cx="0" cy="0"/>
        </a:xfrm>
      </p:grpSpPr>
      <p:grpSp>
        <p:nvGrpSpPr>
          <p:cNvPr id="5" name="グループ化 4">
            <a:extLst>
              <a:ext uri="{FF2B5EF4-FFF2-40B4-BE49-F238E27FC236}">
                <a16:creationId xmlns:a16="http://schemas.microsoft.com/office/drawing/2014/main" id="{2F0F5AC4-CBE1-82D5-F1D1-A70192AE654B}"/>
              </a:ext>
            </a:extLst>
          </p:cNvPr>
          <p:cNvGrpSpPr/>
          <p:nvPr/>
        </p:nvGrpSpPr>
        <p:grpSpPr>
          <a:xfrm>
            <a:off x="435599" y="1181635"/>
            <a:ext cx="7315201" cy="572640"/>
            <a:chOff x="415636" y="2068960"/>
            <a:chExt cx="7315201" cy="572640"/>
          </a:xfrm>
        </p:grpSpPr>
        <p:sp>
          <p:nvSpPr>
            <p:cNvPr id="6" name="正方形/長方形 5">
              <a:extLst>
                <a:ext uri="{FF2B5EF4-FFF2-40B4-BE49-F238E27FC236}">
                  <a16:creationId xmlns:a16="http://schemas.microsoft.com/office/drawing/2014/main" id="{AA0EBD3D-EAA5-F6B3-FDC5-96437643DC93}"/>
                </a:ext>
              </a:extLst>
            </p:cNvPr>
            <p:cNvSpPr/>
            <p:nvPr/>
          </p:nvSpPr>
          <p:spPr>
            <a:xfrm>
              <a:off x="415636" y="2068960"/>
              <a:ext cx="6594764" cy="57264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ja-JP" altLang="en-US" sz="2400" b="1" dirty="0">
                  <a:solidFill>
                    <a:srgbClr val="D5596F"/>
                  </a:solidFill>
                  <a:latin typeface="Meiryo UI" panose="020B0604030504040204" pitchFamily="50" charset="-128"/>
                  <a:ea typeface="Meiryo UI" panose="020B0604030504040204" pitchFamily="50" charset="-128"/>
                </a:rPr>
                <a:t>　</a:t>
              </a:r>
              <a:r>
                <a:rPr lang="ja-JP" altLang="en-US" sz="3200" b="1" dirty="0">
                  <a:solidFill>
                    <a:srgbClr val="D5596F"/>
                  </a:solidFill>
                  <a:latin typeface="Meiryo UI" panose="020B0604030504040204" pitchFamily="50" charset="-128"/>
                  <a:ea typeface="Meiryo UI" panose="020B0604030504040204" pitchFamily="50" charset="-128"/>
                </a:rPr>
                <a:t>１</a:t>
              </a:r>
              <a:r>
                <a:rPr lang="ja-JP" altLang="en-US" sz="2800" b="1" dirty="0">
                  <a:solidFill>
                    <a:srgbClr val="D5596F"/>
                  </a:solidFill>
                  <a:latin typeface="Meiryo UI" panose="020B0604030504040204" pitchFamily="50" charset="-128"/>
                  <a:ea typeface="Meiryo UI" panose="020B0604030504040204" pitchFamily="50" charset="-128"/>
                </a:rPr>
                <a:t>否定せずに傾聴する</a:t>
              </a:r>
              <a:endParaRPr lang="en-US" altLang="ja-JP" sz="2400" b="1" dirty="0">
                <a:solidFill>
                  <a:srgbClr val="D5596F"/>
                </a:solidFill>
                <a:latin typeface="Meiryo UI" panose="020B0604030504040204" pitchFamily="50" charset="-128"/>
                <a:ea typeface="Meiryo UI" panose="020B0604030504040204" pitchFamily="50" charset="-128"/>
              </a:endParaRPr>
            </a:p>
          </p:txBody>
        </p:sp>
        <p:sp>
          <p:nvSpPr>
            <p:cNvPr id="7" name="正方形/長方形 6">
              <a:extLst>
                <a:ext uri="{FF2B5EF4-FFF2-40B4-BE49-F238E27FC236}">
                  <a16:creationId xmlns:a16="http://schemas.microsoft.com/office/drawing/2014/main" id="{5B426B26-CAFC-C174-5ED0-EFE611F950F7}"/>
                </a:ext>
              </a:extLst>
            </p:cNvPr>
            <p:cNvSpPr/>
            <p:nvPr/>
          </p:nvSpPr>
          <p:spPr>
            <a:xfrm>
              <a:off x="415636" y="2170545"/>
              <a:ext cx="175491" cy="471055"/>
            </a:xfrm>
            <a:prstGeom prst="rect">
              <a:avLst/>
            </a:prstGeom>
            <a:solidFill>
              <a:srgbClr val="C70852"/>
            </a:solidFill>
            <a:ln>
              <a:solidFill>
                <a:srgbClr val="C7085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 name="直線コネクタ 7">
              <a:extLst>
                <a:ext uri="{FF2B5EF4-FFF2-40B4-BE49-F238E27FC236}">
                  <a16:creationId xmlns:a16="http://schemas.microsoft.com/office/drawing/2014/main" id="{5D6A2FA9-ECD4-53EC-B616-66C21DB1063B}"/>
                </a:ext>
              </a:extLst>
            </p:cNvPr>
            <p:cNvCxnSpPr>
              <a:cxnSpLocks/>
            </p:cNvCxnSpPr>
            <p:nvPr/>
          </p:nvCxnSpPr>
          <p:spPr>
            <a:xfrm>
              <a:off x="711200" y="2641600"/>
              <a:ext cx="7019637" cy="0"/>
            </a:xfrm>
            <a:prstGeom prst="line">
              <a:avLst/>
            </a:prstGeom>
            <a:ln w="38100">
              <a:solidFill>
                <a:schemeClr val="bg2">
                  <a:lumMod val="75000"/>
                </a:schemeClr>
              </a:solidFill>
            </a:ln>
          </p:spPr>
          <p:style>
            <a:lnRef idx="2">
              <a:schemeClr val="accent1"/>
            </a:lnRef>
            <a:fillRef idx="0">
              <a:schemeClr val="accent1"/>
            </a:fillRef>
            <a:effectRef idx="1">
              <a:schemeClr val="accent1"/>
            </a:effectRef>
            <a:fontRef idx="minor">
              <a:schemeClr val="tx1"/>
            </a:fontRef>
          </p:style>
        </p:cxnSp>
      </p:grpSp>
      <p:sp>
        <p:nvSpPr>
          <p:cNvPr id="25" name="テキスト ボックス 24">
            <a:extLst>
              <a:ext uri="{FF2B5EF4-FFF2-40B4-BE49-F238E27FC236}">
                <a16:creationId xmlns:a16="http://schemas.microsoft.com/office/drawing/2014/main" id="{8BDE3ACD-446F-0057-BF93-AFD02EB76900}"/>
              </a:ext>
            </a:extLst>
          </p:cNvPr>
          <p:cNvSpPr txBox="1"/>
          <p:nvPr/>
        </p:nvSpPr>
        <p:spPr>
          <a:xfrm>
            <a:off x="731163" y="1934106"/>
            <a:ext cx="10714182" cy="830997"/>
          </a:xfrm>
          <a:prstGeom prst="rect">
            <a:avLst/>
          </a:prstGeom>
          <a:noFill/>
        </p:spPr>
        <p:txBody>
          <a:bodyPr wrap="square">
            <a:spAutoFit/>
          </a:bodyPr>
          <a:lstStyle/>
          <a:p>
            <a:pPr marL="342900" lvl="0" indent="-342900" algn="just">
              <a:spcAft>
                <a:spcPts val="600"/>
              </a:spcAft>
              <a:buFont typeface="Wingdings" panose="05000000000000000000" pitchFamily="2" charset="2"/>
              <a:buChar char="l"/>
            </a:pPr>
            <a:r>
              <a:rPr lang="ja-JP" altLang="en-US" sz="2400" kern="100" dirty="0">
                <a:effectLst/>
                <a:latin typeface="メイリオ" panose="020B0604030504040204" pitchFamily="50" charset="-128"/>
                <a:ea typeface="メイリオ" panose="020B0604030504040204" pitchFamily="50" charset="-128"/>
                <a:cs typeface="Times New Roman" panose="02020603050405020304" pitchFamily="18" charset="0"/>
              </a:rPr>
              <a:t>最初に相談した人に否定されると、また否定されるとではないかと思い、相談室に行きづらくなる。</a:t>
            </a:r>
            <a:endParaRPr lang="ja-JP" altLang="ja-JP" sz="2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13" name="テキスト ボックス 12">
            <a:extLst>
              <a:ext uri="{FF2B5EF4-FFF2-40B4-BE49-F238E27FC236}">
                <a16:creationId xmlns:a16="http://schemas.microsoft.com/office/drawing/2014/main" id="{448C2420-D529-BD2E-A507-A49971D0342D}"/>
              </a:ext>
            </a:extLst>
          </p:cNvPr>
          <p:cNvSpPr txBox="1"/>
          <p:nvPr/>
        </p:nvSpPr>
        <p:spPr>
          <a:xfrm>
            <a:off x="110836" y="306609"/>
            <a:ext cx="8344906"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3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①問題の整理　</a:t>
            </a:r>
            <a:r>
              <a:rPr kumimoji="1" lang="en-US" altLang="ja-JP" sz="3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3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注意すべきこと</a:t>
            </a:r>
            <a:r>
              <a:rPr kumimoji="1" lang="en-US" altLang="ja-JP" sz="3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ja-JP" altLang="en-US" sz="3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4" name="テキスト ボックス 13">
            <a:extLst>
              <a:ext uri="{FF2B5EF4-FFF2-40B4-BE49-F238E27FC236}">
                <a16:creationId xmlns:a16="http://schemas.microsoft.com/office/drawing/2014/main" id="{4DC94EFE-7A2D-02B3-6FC4-BEE1B1DA4BBB}"/>
              </a:ext>
            </a:extLst>
          </p:cNvPr>
          <p:cNvSpPr txBox="1"/>
          <p:nvPr/>
        </p:nvSpPr>
        <p:spPr>
          <a:xfrm>
            <a:off x="161636" y="77914"/>
            <a:ext cx="3293093"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1" dirty="0">
                <a:solidFill>
                  <a:srgbClr val="D5596F"/>
                </a:solidFill>
                <a:latin typeface="Meiryo UI" panose="020B0604030504040204" pitchFamily="50" charset="-128"/>
                <a:ea typeface="Meiryo UI" panose="020B0604030504040204" pitchFamily="50" charset="-128"/>
              </a:rPr>
              <a:t>１</a:t>
            </a:r>
            <a:r>
              <a:rPr kumimoji="1" lang="en-US" altLang="ja-JP" sz="1400" b="1" i="0" u="none" strike="noStrike" kern="1200" cap="none" spc="0" normalizeH="0" baseline="0" noProof="0" dirty="0">
                <a:ln>
                  <a:noFill/>
                </a:ln>
                <a:solidFill>
                  <a:srgbClr val="D5596F"/>
                </a:solidFill>
                <a:effectLst/>
                <a:uLnTx/>
                <a:uFillTx/>
                <a:latin typeface="Meiryo UI" panose="020B0604030504040204" pitchFamily="50" charset="-128"/>
                <a:ea typeface="Meiryo UI" panose="020B0604030504040204" pitchFamily="50" charset="-128"/>
                <a:cs typeface="+mn-cs"/>
              </a:rPr>
              <a:t>.</a:t>
            </a:r>
            <a:r>
              <a:rPr kumimoji="1" lang="ja-JP" altLang="en-US" sz="1400" b="1" i="0" u="none" strike="noStrike" kern="1200" cap="none" spc="0" normalizeH="0" baseline="0" noProof="0" dirty="0">
                <a:ln>
                  <a:noFill/>
                </a:ln>
                <a:solidFill>
                  <a:srgbClr val="D5596F"/>
                </a:solidFill>
                <a:effectLst/>
                <a:uLnTx/>
                <a:uFillTx/>
                <a:latin typeface="Meiryo UI" panose="020B0604030504040204" pitchFamily="50" charset="-128"/>
                <a:ea typeface="Meiryo UI" panose="020B0604030504040204" pitchFamily="50" charset="-128"/>
                <a:cs typeface="+mn-cs"/>
              </a:rPr>
              <a:t>相談員の役割と取り組み方</a:t>
            </a:r>
          </a:p>
        </p:txBody>
      </p:sp>
      <p:pic>
        <p:nvPicPr>
          <p:cNvPr id="16" name="グラフィックス 15" descr="山形の矢印 単色塗りつぶし">
            <a:extLst>
              <a:ext uri="{FF2B5EF4-FFF2-40B4-BE49-F238E27FC236}">
                <a16:creationId xmlns:a16="http://schemas.microsoft.com/office/drawing/2014/main" id="{587116F5-4E73-5411-7B23-65CD5F16F0D7}"/>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11090" y="3067237"/>
            <a:ext cx="617350" cy="617350"/>
          </a:xfrm>
          <a:prstGeom prst="rect">
            <a:avLst/>
          </a:prstGeom>
        </p:spPr>
      </p:pic>
      <p:grpSp>
        <p:nvGrpSpPr>
          <p:cNvPr id="18" name="グループ化 17">
            <a:extLst>
              <a:ext uri="{FF2B5EF4-FFF2-40B4-BE49-F238E27FC236}">
                <a16:creationId xmlns:a16="http://schemas.microsoft.com/office/drawing/2014/main" id="{83C50CE2-DC85-85E0-2CA2-F2063924C95D}"/>
              </a:ext>
            </a:extLst>
          </p:cNvPr>
          <p:cNvGrpSpPr/>
          <p:nvPr/>
        </p:nvGrpSpPr>
        <p:grpSpPr>
          <a:xfrm>
            <a:off x="435599" y="4462002"/>
            <a:ext cx="7315201" cy="572640"/>
            <a:chOff x="415636" y="2068960"/>
            <a:chExt cx="7315201" cy="572640"/>
          </a:xfrm>
        </p:grpSpPr>
        <p:sp>
          <p:nvSpPr>
            <p:cNvPr id="19" name="正方形/長方形 18">
              <a:extLst>
                <a:ext uri="{FF2B5EF4-FFF2-40B4-BE49-F238E27FC236}">
                  <a16:creationId xmlns:a16="http://schemas.microsoft.com/office/drawing/2014/main" id="{254ACCB5-230C-6894-573C-398B2809CBC0}"/>
                </a:ext>
              </a:extLst>
            </p:cNvPr>
            <p:cNvSpPr/>
            <p:nvPr/>
          </p:nvSpPr>
          <p:spPr>
            <a:xfrm>
              <a:off x="415636" y="2068960"/>
              <a:ext cx="6594764" cy="57264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a:ln>
                    <a:noFill/>
                  </a:ln>
                  <a:solidFill>
                    <a:srgbClr val="D5596F"/>
                  </a:solidFill>
                  <a:effectLst/>
                  <a:uLnTx/>
                  <a:uFillTx/>
                  <a:latin typeface="Meiryo UI" panose="020B0604030504040204" pitchFamily="50" charset="-128"/>
                  <a:ea typeface="Meiryo UI" panose="020B0604030504040204" pitchFamily="50" charset="-128"/>
                  <a:cs typeface="+mn-cs"/>
                </a:rPr>
                <a:t>　</a:t>
              </a:r>
              <a:r>
                <a:rPr kumimoji="1" lang="ja-JP" altLang="en-US" sz="3200" b="1" i="0" u="none" strike="noStrike" kern="1200" cap="none" spc="0" normalizeH="0" baseline="0" noProof="0" dirty="0">
                  <a:ln>
                    <a:noFill/>
                  </a:ln>
                  <a:solidFill>
                    <a:srgbClr val="D5596F"/>
                  </a:solidFill>
                  <a:effectLst/>
                  <a:uLnTx/>
                  <a:uFillTx/>
                  <a:latin typeface="Meiryo UI" panose="020B0604030504040204" pitchFamily="50" charset="-128"/>
                  <a:ea typeface="Meiryo UI" panose="020B0604030504040204" pitchFamily="50" charset="-128"/>
                  <a:cs typeface="+mn-cs"/>
                </a:rPr>
                <a:t>２</a:t>
              </a:r>
              <a:r>
                <a:rPr kumimoji="1" lang="ja-JP" altLang="en-US" sz="2800" b="1" i="0" u="none" strike="noStrike" kern="1200" cap="none" spc="0" normalizeH="0" baseline="0" noProof="0" dirty="0">
                  <a:ln>
                    <a:noFill/>
                  </a:ln>
                  <a:solidFill>
                    <a:srgbClr val="D5596F"/>
                  </a:solidFill>
                  <a:effectLst/>
                  <a:uLnTx/>
                  <a:uFillTx/>
                  <a:latin typeface="Meiryo UI" panose="020B0604030504040204" pitchFamily="50" charset="-128"/>
                  <a:ea typeface="Meiryo UI" panose="020B0604030504040204" pitchFamily="50" charset="-128"/>
                  <a:cs typeface="+mn-cs"/>
                </a:rPr>
                <a:t>ハラスメント</a:t>
              </a:r>
              <a:r>
                <a:rPr lang="ja-JP" altLang="en-US" sz="2800" b="1" dirty="0">
                  <a:solidFill>
                    <a:srgbClr val="D5596F"/>
                  </a:solidFill>
                  <a:latin typeface="Meiryo UI" panose="020B0604030504040204" pitchFamily="50" charset="-128"/>
                  <a:ea typeface="Meiryo UI" panose="020B0604030504040204" pitchFamily="50" charset="-128"/>
                </a:rPr>
                <a:t>の判断をしない</a:t>
              </a:r>
              <a:endParaRPr kumimoji="1" lang="en-US" altLang="ja-JP" sz="2400" b="1" i="0" u="none" strike="noStrike" kern="1200" cap="none" spc="0" normalizeH="0" baseline="0" noProof="0" dirty="0">
                <a:ln>
                  <a:noFill/>
                </a:ln>
                <a:solidFill>
                  <a:srgbClr val="D5596F"/>
                </a:solidFill>
                <a:effectLst/>
                <a:uLnTx/>
                <a:uFillTx/>
                <a:latin typeface="Meiryo UI" panose="020B0604030504040204" pitchFamily="50" charset="-128"/>
                <a:ea typeface="Meiryo UI" panose="020B0604030504040204" pitchFamily="50" charset="-128"/>
                <a:cs typeface="+mn-cs"/>
              </a:endParaRPr>
            </a:p>
          </p:txBody>
        </p:sp>
        <p:sp>
          <p:nvSpPr>
            <p:cNvPr id="20" name="正方形/長方形 19">
              <a:extLst>
                <a:ext uri="{FF2B5EF4-FFF2-40B4-BE49-F238E27FC236}">
                  <a16:creationId xmlns:a16="http://schemas.microsoft.com/office/drawing/2014/main" id="{292C1169-7EA7-D40D-B67E-4222EFDC33D6}"/>
                </a:ext>
              </a:extLst>
            </p:cNvPr>
            <p:cNvSpPr/>
            <p:nvPr/>
          </p:nvSpPr>
          <p:spPr>
            <a:xfrm>
              <a:off x="415636" y="2170545"/>
              <a:ext cx="175491" cy="471055"/>
            </a:xfrm>
            <a:prstGeom prst="rect">
              <a:avLst/>
            </a:prstGeom>
            <a:solidFill>
              <a:srgbClr val="C70852"/>
            </a:solidFill>
            <a:ln>
              <a:solidFill>
                <a:srgbClr val="C7085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110004020202020204"/>
                <a:ea typeface="游ゴシック" panose="020B0400000000000000" pitchFamily="50" charset="-128"/>
                <a:cs typeface="+mn-cs"/>
              </a:endParaRPr>
            </a:p>
          </p:txBody>
        </p:sp>
        <p:cxnSp>
          <p:nvCxnSpPr>
            <p:cNvPr id="21" name="直線コネクタ 20">
              <a:extLst>
                <a:ext uri="{FF2B5EF4-FFF2-40B4-BE49-F238E27FC236}">
                  <a16:creationId xmlns:a16="http://schemas.microsoft.com/office/drawing/2014/main" id="{75FCA068-2230-5B2B-3F62-857F25E6742B}"/>
                </a:ext>
              </a:extLst>
            </p:cNvPr>
            <p:cNvCxnSpPr>
              <a:cxnSpLocks/>
            </p:cNvCxnSpPr>
            <p:nvPr/>
          </p:nvCxnSpPr>
          <p:spPr>
            <a:xfrm>
              <a:off x="711200" y="2641600"/>
              <a:ext cx="7019637" cy="0"/>
            </a:xfrm>
            <a:prstGeom prst="line">
              <a:avLst/>
            </a:prstGeom>
            <a:ln w="38100">
              <a:solidFill>
                <a:schemeClr val="bg2">
                  <a:lumMod val="75000"/>
                </a:schemeClr>
              </a:solidFill>
            </a:ln>
          </p:spPr>
          <p:style>
            <a:lnRef idx="2">
              <a:schemeClr val="accent1"/>
            </a:lnRef>
            <a:fillRef idx="0">
              <a:schemeClr val="accent1"/>
            </a:fillRef>
            <a:effectRef idx="1">
              <a:schemeClr val="accent1"/>
            </a:effectRef>
            <a:fontRef idx="minor">
              <a:schemeClr val="tx1"/>
            </a:fontRef>
          </p:style>
        </p:cxnSp>
      </p:grpSp>
      <p:sp>
        <p:nvSpPr>
          <p:cNvPr id="22" name="テキスト ボックス 21">
            <a:extLst>
              <a:ext uri="{FF2B5EF4-FFF2-40B4-BE49-F238E27FC236}">
                <a16:creationId xmlns:a16="http://schemas.microsoft.com/office/drawing/2014/main" id="{C25687CA-E2E3-0CF3-814B-5A45C6ED7611}"/>
              </a:ext>
            </a:extLst>
          </p:cNvPr>
          <p:cNvSpPr txBox="1"/>
          <p:nvPr/>
        </p:nvSpPr>
        <p:spPr>
          <a:xfrm>
            <a:off x="606325" y="5190427"/>
            <a:ext cx="10714182" cy="830997"/>
          </a:xfrm>
          <a:prstGeom prst="rect">
            <a:avLst/>
          </a:prstGeom>
          <a:noFill/>
        </p:spPr>
        <p:txBody>
          <a:bodyPr wrap="square">
            <a:spAutoFit/>
          </a:bodyPr>
          <a:lstStyle/>
          <a:p>
            <a:pPr marL="342900" marR="0" lvl="0" indent="-342900" algn="just"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24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ハラスメントかどうか相談員は判断せず、相談者自身が自分の身に起きていることを整理する。</a:t>
            </a:r>
            <a:endParaRPr kumimoji="1" lang="ja-JP" altLang="ja-JP" sz="24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p:txBody>
      </p:sp>
      <p:cxnSp>
        <p:nvCxnSpPr>
          <p:cNvPr id="38" name="直線コネクタ 37">
            <a:extLst>
              <a:ext uri="{FF2B5EF4-FFF2-40B4-BE49-F238E27FC236}">
                <a16:creationId xmlns:a16="http://schemas.microsoft.com/office/drawing/2014/main" id="{7250199A-34C2-797E-0E0A-36070FB0FA97}"/>
              </a:ext>
            </a:extLst>
          </p:cNvPr>
          <p:cNvCxnSpPr>
            <a:cxnSpLocks/>
          </p:cNvCxnSpPr>
          <p:nvPr/>
        </p:nvCxnSpPr>
        <p:spPr>
          <a:xfrm>
            <a:off x="2519247" y="3717058"/>
            <a:ext cx="7308244" cy="0"/>
          </a:xfrm>
          <a:prstGeom prst="line">
            <a:avLst/>
          </a:prstGeom>
          <a:ln w="76200">
            <a:solidFill>
              <a:srgbClr val="FFC000"/>
            </a:solidFill>
          </a:ln>
        </p:spPr>
        <p:style>
          <a:lnRef idx="2">
            <a:schemeClr val="accent1"/>
          </a:lnRef>
          <a:fillRef idx="0">
            <a:schemeClr val="accent1"/>
          </a:fillRef>
          <a:effectRef idx="1">
            <a:schemeClr val="accent1"/>
          </a:effectRef>
          <a:fontRef idx="minor">
            <a:schemeClr val="tx1"/>
          </a:fontRef>
        </p:style>
      </p:cxnSp>
      <p:sp>
        <p:nvSpPr>
          <p:cNvPr id="17" name="テキスト ボックス 16">
            <a:extLst>
              <a:ext uri="{FF2B5EF4-FFF2-40B4-BE49-F238E27FC236}">
                <a16:creationId xmlns:a16="http://schemas.microsoft.com/office/drawing/2014/main" id="{0BC88B4E-58DD-1051-8ECB-CF169C18FCCE}"/>
              </a:ext>
            </a:extLst>
          </p:cNvPr>
          <p:cNvSpPr txBox="1"/>
          <p:nvPr/>
        </p:nvSpPr>
        <p:spPr>
          <a:xfrm>
            <a:off x="1219204" y="2972115"/>
            <a:ext cx="10030687" cy="907941"/>
          </a:xfrm>
          <a:prstGeom prst="rect">
            <a:avLst/>
          </a:prstGeom>
          <a:noFill/>
        </p:spPr>
        <p:txBody>
          <a:bodyPr wrap="square">
            <a:spAutoFit/>
          </a:bodyPr>
          <a:lstStyle/>
          <a:p>
            <a:pPr lvl="0" algn="just">
              <a:spcAft>
                <a:spcPts val="600"/>
              </a:spcAft>
            </a:pPr>
            <a:r>
              <a:rPr lang="ja-JP" altLang="en-US" sz="2400" kern="100" dirty="0">
                <a:latin typeface="メイリオ" panose="020B0604030504040204" pitchFamily="50" charset="-128"/>
                <a:ea typeface="メイリオ" panose="020B0604030504040204" pitchFamily="50" charset="-128"/>
                <a:cs typeface="Times New Roman" panose="02020603050405020304" pitchFamily="18" charset="0"/>
              </a:rPr>
              <a:t>次に繋ぐには、</a:t>
            </a:r>
            <a:r>
              <a:rPr lang="ja-JP" altLang="ja-JP" sz="2400" kern="100" dirty="0">
                <a:effectLst/>
                <a:latin typeface="メイリオ" panose="020B0604030504040204" pitchFamily="50" charset="-128"/>
                <a:ea typeface="メイリオ" panose="020B0604030504040204" pitchFamily="50" charset="-128"/>
                <a:cs typeface="Times New Roman" panose="02020603050405020304" pitchFamily="18" charset="0"/>
              </a:rPr>
              <a:t>相談</a:t>
            </a:r>
            <a:r>
              <a:rPr lang="ja-JP" altLang="en-US" sz="2400" kern="100" dirty="0">
                <a:effectLst/>
                <a:latin typeface="メイリオ" panose="020B0604030504040204" pitchFamily="50" charset="-128"/>
                <a:ea typeface="メイリオ" panose="020B0604030504040204" pitchFamily="50" charset="-128"/>
                <a:cs typeface="Times New Roman" panose="02020603050405020304" pitchFamily="18" charset="0"/>
              </a:rPr>
              <a:t>の時点では</a:t>
            </a:r>
            <a:r>
              <a:rPr lang="ja-JP" altLang="ja-JP" sz="2400" kern="100" dirty="0">
                <a:effectLst/>
                <a:latin typeface="メイリオ" panose="020B0604030504040204" pitchFamily="50" charset="-128"/>
                <a:ea typeface="メイリオ" panose="020B0604030504040204" pitchFamily="50" charset="-128"/>
                <a:cs typeface="Times New Roman" panose="02020603050405020304" pitchFamily="18" charset="0"/>
              </a:rPr>
              <a:t>答えを出すのではなく、</a:t>
            </a:r>
            <a:endParaRPr lang="en-US" altLang="ja-JP" sz="2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lvl="0" algn="just">
              <a:spcAft>
                <a:spcPts val="600"/>
              </a:spcAft>
            </a:pPr>
            <a:r>
              <a:rPr lang="ja-JP" altLang="en-US" sz="2400" kern="100" dirty="0">
                <a:latin typeface="メイリオ" panose="020B0604030504040204" pitchFamily="50" charset="-128"/>
                <a:ea typeface="メイリオ" panose="020B0604030504040204" pitchFamily="50" charset="-128"/>
                <a:cs typeface="Times New Roman" panose="02020603050405020304" pitchFamily="18" charset="0"/>
              </a:rPr>
              <a:t>　　　　</a:t>
            </a:r>
            <a:r>
              <a:rPr lang="ja-JP" altLang="ja-JP" sz="2400" b="1" kern="100" dirty="0">
                <a:effectLst/>
                <a:latin typeface="メイリオ" panose="020B0604030504040204" pitchFamily="50" charset="-128"/>
                <a:ea typeface="メイリオ" panose="020B0604030504040204" pitchFamily="50" charset="-128"/>
                <a:cs typeface="Times New Roman" panose="02020603050405020304" pitchFamily="18" charset="0"/>
              </a:rPr>
              <a:t>相談者に「受け止めてもらえた」と思ってもら</a:t>
            </a:r>
            <a:r>
              <a:rPr lang="ja-JP" altLang="en-US" sz="2400" b="1" kern="100" dirty="0">
                <a:effectLst/>
                <a:latin typeface="メイリオ" panose="020B0604030504040204" pitchFamily="50" charset="-128"/>
                <a:ea typeface="メイリオ" panose="020B0604030504040204" pitchFamily="50" charset="-128"/>
                <a:cs typeface="Times New Roman" panose="02020603050405020304" pitchFamily="18" charset="0"/>
              </a:rPr>
              <a:t>うこと</a:t>
            </a:r>
            <a:r>
              <a:rPr lang="ja-JP" altLang="en-US" sz="2400" kern="100" dirty="0">
                <a:effectLst/>
                <a:latin typeface="メイリオ" panose="020B0604030504040204" pitchFamily="50" charset="-128"/>
                <a:ea typeface="メイリオ" panose="020B0604030504040204" pitchFamily="50" charset="-128"/>
                <a:cs typeface="Times New Roman" panose="02020603050405020304" pitchFamily="18" charset="0"/>
              </a:rPr>
              <a:t>が重要。</a:t>
            </a:r>
            <a:endParaRPr lang="ja-JP" altLang="ja-JP" sz="2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4" name="スライド番号プレースホルダー 3">
            <a:extLst>
              <a:ext uri="{FF2B5EF4-FFF2-40B4-BE49-F238E27FC236}">
                <a16:creationId xmlns:a16="http://schemas.microsoft.com/office/drawing/2014/main" id="{242A4184-8457-83E6-D55B-AB3B797CF975}"/>
              </a:ext>
            </a:extLst>
          </p:cNvPr>
          <p:cNvSpPr>
            <a:spLocks noGrp="1"/>
          </p:cNvSpPr>
          <p:nvPr>
            <p:ph type="sldNum" sz="quarter" idx="12"/>
          </p:nvPr>
        </p:nvSpPr>
        <p:spPr/>
        <p:txBody>
          <a:bodyPr/>
          <a:lstStyle/>
          <a:p>
            <a:fld id="{17A04E83-AE5F-445A-B2D7-EBB1D891384E}" type="slidenum">
              <a:rPr kumimoji="1" lang="ja-JP" altLang="en-US" smtClean="0"/>
              <a:t>8</a:t>
            </a:fld>
            <a:endParaRPr kumimoji="1" lang="ja-JP" altLang="en-US"/>
          </a:p>
        </p:txBody>
      </p:sp>
    </p:spTree>
    <p:extLst>
      <p:ext uri="{BB962C8B-B14F-4D97-AF65-F5344CB8AC3E}">
        <p14:creationId xmlns:p14="http://schemas.microsoft.com/office/powerpoint/2010/main" val="17105728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a:extLst>
            <a:ext uri="{FF2B5EF4-FFF2-40B4-BE49-F238E27FC236}">
              <a16:creationId xmlns:a16="http://schemas.microsoft.com/office/drawing/2014/main" id="{A0243287-27ED-4E15-94B6-27FD6CC6D6EE}"/>
            </a:ext>
          </a:extLst>
        </p:cNvPr>
        <p:cNvGrpSpPr/>
        <p:nvPr/>
      </p:nvGrpSpPr>
      <p:grpSpPr>
        <a:xfrm>
          <a:off x="0" y="0"/>
          <a:ext cx="0" cy="0"/>
          <a:chOff x="0" y="0"/>
          <a:chExt cx="0" cy="0"/>
        </a:xfrm>
      </p:grpSpPr>
      <p:grpSp>
        <p:nvGrpSpPr>
          <p:cNvPr id="28" name="グループ化 27">
            <a:extLst>
              <a:ext uri="{FF2B5EF4-FFF2-40B4-BE49-F238E27FC236}">
                <a16:creationId xmlns:a16="http://schemas.microsoft.com/office/drawing/2014/main" id="{1651FB05-A699-1E85-96C7-4A42E7A6C1B2}"/>
              </a:ext>
            </a:extLst>
          </p:cNvPr>
          <p:cNvGrpSpPr/>
          <p:nvPr/>
        </p:nvGrpSpPr>
        <p:grpSpPr>
          <a:xfrm>
            <a:off x="467181" y="1436159"/>
            <a:ext cx="7315201" cy="572640"/>
            <a:chOff x="415636" y="2068960"/>
            <a:chExt cx="7315201" cy="572640"/>
          </a:xfrm>
        </p:grpSpPr>
        <p:sp>
          <p:nvSpPr>
            <p:cNvPr id="29" name="正方形/長方形 28">
              <a:extLst>
                <a:ext uri="{FF2B5EF4-FFF2-40B4-BE49-F238E27FC236}">
                  <a16:creationId xmlns:a16="http://schemas.microsoft.com/office/drawing/2014/main" id="{15AA7576-3D18-4946-C090-4DDAB02A1FF1}"/>
                </a:ext>
              </a:extLst>
            </p:cNvPr>
            <p:cNvSpPr/>
            <p:nvPr/>
          </p:nvSpPr>
          <p:spPr>
            <a:xfrm>
              <a:off x="415636" y="2068960"/>
              <a:ext cx="6594764" cy="57264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a:ln>
                    <a:noFill/>
                  </a:ln>
                  <a:solidFill>
                    <a:srgbClr val="D5596F"/>
                  </a:solidFill>
                  <a:effectLst/>
                  <a:uLnTx/>
                  <a:uFillTx/>
                  <a:latin typeface="Meiryo UI" panose="020B0604030504040204" pitchFamily="50" charset="-128"/>
                  <a:ea typeface="Meiryo UI" panose="020B0604030504040204" pitchFamily="50" charset="-128"/>
                  <a:cs typeface="+mn-cs"/>
                </a:rPr>
                <a:t>　</a:t>
              </a:r>
              <a:r>
                <a:rPr kumimoji="1" lang="ja-JP" altLang="en-US" sz="3200" b="1" i="0" u="none" strike="noStrike" kern="1200" cap="none" spc="0" normalizeH="0" baseline="0" noProof="0" dirty="0">
                  <a:ln>
                    <a:noFill/>
                  </a:ln>
                  <a:solidFill>
                    <a:srgbClr val="D5596F"/>
                  </a:solidFill>
                  <a:effectLst/>
                  <a:uLnTx/>
                  <a:uFillTx/>
                  <a:latin typeface="Meiryo UI" panose="020B0604030504040204" pitchFamily="50" charset="-128"/>
                  <a:ea typeface="Meiryo UI" panose="020B0604030504040204" pitchFamily="50" charset="-128"/>
                  <a:cs typeface="+mn-cs"/>
                </a:rPr>
                <a:t>３</a:t>
              </a:r>
              <a:r>
                <a:rPr lang="ja-JP" altLang="en-US" sz="2800" b="1" dirty="0">
                  <a:solidFill>
                    <a:srgbClr val="D5596F"/>
                  </a:solidFill>
                  <a:latin typeface="Meiryo UI" panose="020B0604030504040204" pitchFamily="50" charset="-128"/>
                  <a:ea typeface="Meiryo UI" panose="020B0604030504040204" pitchFamily="50" charset="-128"/>
                </a:rPr>
                <a:t>二</a:t>
              </a:r>
              <a:r>
                <a:rPr kumimoji="1" lang="ja-JP" altLang="en-US" sz="2800" b="1" i="0" u="none" strike="noStrike" kern="1200" cap="none" spc="0" normalizeH="0" baseline="0" noProof="0" dirty="0">
                  <a:ln>
                    <a:noFill/>
                  </a:ln>
                  <a:solidFill>
                    <a:srgbClr val="D5596F"/>
                  </a:solidFill>
                  <a:effectLst/>
                  <a:uLnTx/>
                  <a:uFillTx/>
                  <a:latin typeface="Meiryo UI" panose="020B0604030504040204" pitchFamily="50" charset="-128"/>
                  <a:ea typeface="Meiryo UI" panose="020B0604030504040204" pitchFamily="50" charset="-128"/>
                  <a:cs typeface="+mn-cs"/>
                </a:rPr>
                <a:t>次加害に気を付ける</a:t>
              </a:r>
              <a:endParaRPr kumimoji="1" lang="en-US" altLang="ja-JP" sz="2400" b="1" i="0" u="none" strike="noStrike" kern="1200" cap="none" spc="0" normalizeH="0" baseline="0" noProof="0" dirty="0">
                <a:ln>
                  <a:noFill/>
                </a:ln>
                <a:solidFill>
                  <a:srgbClr val="D5596F"/>
                </a:solidFill>
                <a:effectLst/>
                <a:uLnTx/>
                <a:uFillTx/>
                <a:latin typeface="Meiryo UI" panose="020B0604030504040204" pitchFamily="50" charset="-128"/>
                <a:ea typeface="Meiryo UI" panose="020B0604030504040204" pitchFamily="50" charset="-128"/>
                <a:cs typeface="+mn-cs"/>
              </a:endParaRPr>
            </a:p>
          </p:txBody>
        </p:sp>
        <p:sp>
          <p:nvSpPr>
            <p:cNvPr id="30" name="正方形/長方形 29">
              <a:extLst>
                <a:ext uri="{FF2B5EF4-FFF2-40B4-BE49-F238E27FC236}">
                  <a16:creationId xmlns:a16="http://schemas.microsoft.com/office/drawing/2014/main" id="{80314EA0-C4CE-383D-ECE6-6D298030DEEF}"/>
                </a:ext>
              </a:extLst>
            </p:cNvPr>
            <p:cNvSpPr/>
            <p:nvPr/>
          </p:nvSpPr>
          <p:spPr>
            <a:xfrm>
              <a:off x="415636" y="2170545"/>
              <a:ext cx="175491" cy="471055"/>
            </a:xfrm>
            <a:prstGeom prst="rect">
              <a:avLst/>
            </a:prstGeom>
            <a:solidFill>
              <a:srgbClr val="C70852"/>
            </a:solidFill>
            <a:ln>
              <a:solidFill>
                <a:srgbClr val="C7085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110004020202020204"/>
                <a:ea typeface="游ゴシック" panose="020B0400000000000000" pitchFamily="50" charset="-128"/>
                <a:cs typeface="+mn-cs"/>
              </a:endParaRPr>
            </a:p>
          </p:txBody>
        </p:sp>
        <p:cxnSp>
          <p:nvCxnSpPr>
            <p:cNvPr id="31" name="直線コネクタ 30">
              <a:extLst>
                <a:ext uri="{FF2B5EF4-FFF2-40B4-BE49-F238E27FC236}">
                  <a16:creationId xmlns:a16="http://schemas.microsoft.com/office/drawing/2014/main" id="{2F3D712C-5427-E126-05BB-CF66345D026D}"/>
                </a:ext>
              </a:extLst>
            </p:cNvPr>
            <p:cNvCxnSpPr>
              <a:cxnSpLocks/>
            </p:cNvCxnSpPr>
            <p:nvPr/>
          </p:nvCxnSpPr>
          <p:spPr>
            <a:xfrm>
              <a:off x="711200" y="2641600"/>
              <a:ext cx="7019637" cy="0"/>
            </a:xfrm>
            <a:prstGeom prst="line">
              <a:avLst/>
            </a:prstGeom>
            <a:ln w="38100">
              <a:solidFill>
                <a:schemeClr val="bg2">
                  <a:lumMod val="75000"/>
                </a:schemeClr>
              </a:solidFill>
            </a:ln>
          </p:spPr>
          <p:style>
            <a:lnRef idx="2">
              <a:schemeClr val="accent1"/>
            </a:lnRef>
            <a:fillRef idx="0">
              <a:schemeClr val="accent1"/>
            </a:fillRef>
            <a:effectRef idx="1">
              <a:schemeClr val="accent1"/>
            </a:effectRef>
            <a:fontRef idx="minor">
              <a:schemeClr val="tx1"/>
            </a:fontRef>
          </p:style>
        </p:cxnSp>
      </p:grpSp>
      <p:sp>
        <p:nvSpPr>
          <p:cNvPr id="32" name="テキスト ボックス 31">
            <a:extLst>
              <a:ext uri="{FF2B5EF4-FFF2-40B4-BE49-F238E27FC236}">
                <a16:creationId xmlns:a16="http://schemas.microsoft.com/office/drawing/2014/main" id="{75C1853A-685E-847E-C9D9-DDE2359FAC45}"/>
              </a:ext>
            </a:extLst>
          </p:cNvPr>
          <p:cNvSpPr txBox="1"/>
          <p:nvPr/>
        </p:nvSpPr>
        <p:spPr>
          <a:xfrm>
            <a:off x="554926" y="2238590"/>
            <a:ext cx="11082147" cy="2092881"/>
          </a:xfrm>
          <a:prstGeom prst="rect">
            <a:avLst/>
          </a:prstGeom>
          <a:noFill/>
        </p:spPr>
        <p:txBody>
          <a:bodyPr wrap="square">
            <a:spAutoFit/>
          </a:bodyPr>
          <a:lstStyle/>
          <a:p>
            <a:pPr marL="342900" marR="0" lvl="0" indent="-342900" algn="just" defTabSz="914400" rtl="0" eaLnBrk="1" fontAlgn="auto" latinLnBrk="0" hangingPunct="1">
              <a:lnSpc>
                <a:spcPct val="100000"/>
              </a:lnSpc>
              <a:spcBef>
                <a:spcPts val="0"/>
              </a:spcBef>
              <a:spcAft>
                <a:spcPts val="600"/>
              </a:spcAft>
              <a:buClrTx/>
              <a:buSzTx/>
              <a:buFont typeface="Wingdings" panose="05000000000000000000" pitchFamily="2" charset="2"/>
              <a:buChar char="l"/>
              <a:tabLst/>
              <a:defRPr/>
            </a:pPr>
            <a:r>
              <a:rPr kumimoji="1" lang="ja-JP" altLang="en-US" sz="24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「なぜ断らなかったの？」という聞き方はせず、「その時の状況を具体的に話してください。」などという聞き方をする。</a:t>
            </a:r>
            <a:endParaRPr kumimoji="1" lang="en-US" altLang="ja-JP" sz="24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342900" marR="0" lvl="0" indent="-342900" algn="just" defTabSz="914400" rtl="0" eaLnBrk="1" fontAlgn="auto" latinLnBrk="0" hangingPunct="1">
              <a:lnSpc>
                <a:spcPct val="100000"/>
              </a:lnSpc>
              <a:spcBef>
                <a:spcPts val="0"/>
              </a:spcBef>
              <a:spcAft>
                <a:spcPts val="600"/>
              </a:spcAft>
              <a:buClrTx/>
              <a:buSzTx/>
              <a:buFont typeface="Wingdings" panose="05000000000000000000" pitchFamily="2" charset="2"/>
              <a:buChar char="l"/>
              <a:tabLst/>
              <a:defRPr/>
            </a:pPr>
            <a:r>
              <a:rPr kumimoji="1" lang="ja-JP" altLang="ja-JP" sz="24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「そんなこと起きないだろう」と思っても伝えない。</a:t>
            </a:r>
            <a:endParaRPr kumimoji="1" lang="en-US" altLang="ja-JP" sz="24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342900" marR="0" lvl="0" indent="-342900" algn="just" defTabSz="914400" rtl="0" eaLnBrk="1" fontAlgn="auto" latinLnBrk="0" hangingPunct="1">
              <a:lnSpc>
                <a:spcPct val="100000"/>
              </a:lnSpc>
              <a:spcBef>
                <a:spcPts val="0"/>
              </a:spcBef>
              <a:spcAft>
                <a:spcPts val="600"/>
              </a:spcAft>
              <a:buClrTx/>
              <a:buSzTx/>
              <a:buFont typeface="Wingdings" panose="05000000000000000000" pitchFamily="2" charset="2"/>
              <a:buChar char="l"/>
              <a:tabLst/>
              <a:defRPr/>
            </a:pPr>
            <a:r>
              <a:rPr kumimoji="1" lang="ja-JP" altLang="ja-JP" sz="24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「相手は、悪気はなかったのでは？」「</a:t>
            </a:r>
            <a:r>
              <a:rPr kumimoji="1" lang="ja-JP" altLang="en-US" sz="24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そのくらいのこと我慢すべき</a:t>
            </a:r>
            <a:r>
              <a:rPr kumimoji="1" lang="ja-JP" altLang="ja-JP" sz="24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a:t>
            </a:r>
            <a:r>
              <a:rPr kumimoji="1" lang="ja-JP" altLang="en-US" sz="24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「あなたにも落ち度がある</a:t>
            </a:r>
            <a:r>
              <a:rPr lang="ja-JP" altLang="en-US" sz="24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の</a:t>
            </a:r>
            <a:r>
              <a:rPr kumimoji="1" lang="ja-JP" altLang="en-US" sz="24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では？」と</a:t>
            </a:r>
            <a:r>
              <a:rPr kumimoji="1" lang="ja-JP" altLang="ja-JP" sz="24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言わない。</a:t>
            </a:r>
            <a:endParaRPr kumimoji="1" lang="en-US" altLang="ja-JP" sz="24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13" name="テキスト ボックス 12">
            <a:extLst>
              <a:ext uri="{FF2B5EF4-FFF2-40B4-BE49-F238E27FC236}">
                <a16:creationId xmlns:a16="http://schemas.microsoft.com/office/drawing/2014/main" id="{4DE63031-14A6-78D2-D6F1-5089FACC53C9}"/>
              </a:ext>
            </a:extLst>
          </p:cNvPr>
          <p:cNvSpPr txBox="1"/>
          <p:nvPr/>
        </p:nvSpPr>
        <p:spPr>
          <a:xfrm>
            <a:off x="110836" y="306609"/>
            <a:ext cx="8344906"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3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①問題の整理　</a:t>
            </a:r>
            <a:r>
              <a:rPr kumimoji="1" lang="en-US" altLang="ja-JP" sz="3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3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注意すべきこと</a:t>
            </a:r>
            <a:r>
              <a:rPr kumimoji="1" lang="en-US" altLang="ja-JP" sz="3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ja-JP" altLang="en-US" sz="3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4" name="テキスト ボックス 13">
            <a:extLst>
              <a:ext uri="{FF2B5EF4-FFF2-40B4-BE49-F238E27FC236}">
                <a16:creationId xmlns:a16="http://schemas.microsoft.com/office/drawing/2014/main" id="{954B2A93-33EF-7BA6-952E-E891F99F0E8C}"/>
              </a:ext>
            </a:extLst>
          </p:cNvPr>
          <p:cNvSpPr txBox="1"/>
          <p:nvPr/>
        </p:nvSpPr>
        <p:spPr>
          <a:xfrm>
            <a:off x="161636" y="77914"/>
            <a:ext cx="3293093"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1" dirty="0">
                <a:solidFill>
                  <a:srgbClr val="D5596F"/>
                </a:solidFill>
                <a:latin typeface="Meiryo UI" panose="020B0604030504040204" pitchFamily="50" charset="-128"/>
                <a:ea typeface="Meiryo UI" panose="020B0604030504040204" pitchFamily="50" charset="-128"/>
              </a:rPr>
              <a:t>１</a:t>
            </a:r>
            <a:r>
              <a:rPr kumimoji="1" lang="en-US" altLang="ja-JP" sz="1400" b="1" i="0" u="none" strike="noStrike" kern="1200" cap="none" spc="0" normalizeH="0" baseline="0" noProof="0" dirty="0">
                <a:ln>
                  <a:noFill/>
                </a:ln>
                <a:solidFill>
                  <a:srgbClr val="D5596F"/>
                </a:solidFill>
                <a:effectLst/>
                <a:uLnTx/>
                <a:uFillTx/>
                <a:latin typeface="Meiryo UI" panose="020B0604030504040204" pitchFamily="50" charset="-128"/>
                <a:ea typeface="Meiryo UI" panose="020B0604030504040204" pitchFamily="50" charset="-128"/>
                <a:cs typeface="+mn-cs"/>
              </a:rPr>
              <a:t>.</a:t>
            </a:r>
            <a:r>
              <a:rPr kumimoji="1" lang="ja-JP" altLang="en-US" sz="1400" b="1" i="0" u="none" strike="noStrike" kern="1200" cap="none" spc="0" normalizeH="0" baseline="0" noProof="0" dirty="0">
                <a:ln>
                  <a:noFill/>
                </a:ln>
                <a:solidFill>
                  <a:srgbClr val="D5596F"/>
                </a:solidFill>
                <a:effectLst/>
                <a:uLnTx/>
                <a:uFillTx/>
                <a:latin typeface="Meiryo UI" panose="020B0604030504040204" pitchFamily="50" charset="-128"/>
                <a:ea typeface="Meiryo UI" panose="020B0604030504040204" pitchFamily="50" charset="-128"/>
                <a:cs typeface="+mn-cs"/>
              </a:rPr>
              <a:t>相談員の役割と取り組み方</a:t>
            </a:r>
          </a:p>
        </p:txBody>
      </p:sp>
      <p:cxnSp>
        <p:nvCxnSpPr>
          <p:cNvPr id="37" name="直線コネクタ 36">
            <a:extLst>
              <a:ext uri="{FF2B5EF4-FFF2-40B4-BE49-F238E27FC236}">
                <a16:creationId xmlns:a16="http://schemas.microsoft.com/office/drawing/2014/main" id="{17E8B03C-53DA-24D7-B621-1832F7AA68D8}"/>
              </a:ext>
            </a:extLst>
          </p:cNvPr>
          <p:cNvCxnSpPr>
            <a:cxnSpLocks/>
          </p:cNvCxnSpPr>
          <p:nvPr/>
        </p:nvCxnSpPr>
        <p:spPr>
          <a:xfrm>
            <a:off x="2380185" y="4817860"/>
            <a:ext cx="4219530" cy="0"/>
          </a:xfrm>
          <a:prstGeom prst="line">
            <a:avLst/>
          </a:prstGeom>
          <a:ln w="76200">
            <a:solidFill>
              <a:srgbClr val="FFC000"/>
            </a:solidFill>
          </a:ln>
        </p:spPr>
        <p:style>
          <a:lnRef idx="2">
            <a:schemeClr val="accent1"/>
          </a:lnRef>
          <a:fillRef idx="0">
            <a:schemeClr val="accent1"/>
          </a:fillRef>
          <a:effectRef idx="1">
            <a:schemeClr val="accent1"/>
          </a:effectRef>
          <a:fontRef idx="minor">
            <a:schemeClr val="tx1"/>
          </a:fontRef>
        </p:style>
      </p:cxnSp>
      <p:pic>
        <p:nvPicPr>
          <p:cNvPr id="19" name="グラフィックス 18" descr="山形の矢印 単色塗りつぶし">
            <a:extLst>
              <a:ext uri="{FF2B5EF4-FFF2-40B4-BE49-F238E27FC236}">
                <a16:creationId xmlns:a16="http://schemas.microsoft.com/office/drawing/2014/main" id="{227CEEB8-2DC1-9523-0681-188FDBB3EA72}"/>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663433" y="4473886"/>
            <a:ext cx="617350" cy="617350"/>
          </a:xfrm>
          <a:prstGeom prst="rect">
            <a:avLst/>
          </a:prstGeom>
        </p:spPr>
      </p:pic>
      <p:sp>
        <p:nvSpPr>
          <p:cNvPr id="6" name="スライド番号プレースホルダー 5">
            <a:extLst>
              <a:ext uri="{FF2B5EF4-FFF2-40B4-BE49-F238E27FC236}">
                <a16:creationId xmlns:a16="http://schemas.microsoft.com/office/drawing/2014/main" id="{D7794704-935E-0867-7CEA-B544F2D7D57A}"/>
              </a:ext>
            </a:extLst>
          </p:cNvPr>
          <p:cNvSpPr>
            <a:spLocks noGrp="1"/>
          </p:cNvSpPr>
          <p:nvPr>
            <p:ph type="sldNum" sz="quarter" idx="12"/>
          </p:nvPr>
        </p:nvSpPr>
        <p:spPr/>
        <p:txBody>
          <a:bodyPr/>
          <a:lstStyle/>
          <a:p>
            <a:fld id="{17A04E83-AE5F-445A-B2D7-EBB1D891384E}" type="slidenum">
              <a:rPr kumimoji="1" lang="ja-JP" altLang="en-US" smtClean="0"/>
              <a:t>9</a:t>
            </a:fld>
            <a:endParaRPr kumimoji="1" lang="ja-JP" altLang="en-US"/>
          </a:p>
        </p:txBody>
      </p:sp>
      <p:sp>
        <p:nvSpPr>
          <p:cNvPr id="20" name="テキスト ボックス 19">
            <a:extLst>
              <a:ext uri="{FF2B5EF4-FFF2-40B4-BE49-F238E27FC236}">
                <a16:creationId xmlns:a16="http://schemas.microsoft.com/office/drawing/2014/main" id="{505D277E-39DB-6C88-4233-4E4CA58A3842}"/>
              </a:ext>
            </a:extLst>
          </p:cNvPr>
          <p:cNvSpPr txBox="1"/>
          <p:nvPr/>
        </p:nvSpPr>
        <p:spPr>
          <a:xfrm>
            <a:off x="2370758" y="4545232"/>
            <a:ext cx="4746003" cy="461665"/>
          </a:xfrm>
          <a:prstGeom prst="rect">
            <a:avLst/>
          </a:prstGeom>
          <a:noFill/>
        </p:spPr>
        <p:txBody>
          <a:bodyPr wrap="square">
            <a:spAutoFit/>
          </a:bodyPr>
          <a:lstStyle/>
          <a:p>
            <a:pPr lvl="0" algn="just">
              <a:spcAft>
                <a:spcPts val="600"/>
              </a:spcAft>
            </a:pPr>
            <a:r>
              <a:rPr lang="ja-JP" altLang="en-US" sz="2400" b="1" kern="100" dirty="0">
                <a:effectLst/>
                <a:latin typeface="メイリオ" panose="020B0604030504040204" pitchFamily="50" charset="-128"/>
                <a:ea typeface="メイリオ" panose="020B0604030504040204" pitchFamily="50" charset="-128"/>
                <a:cs typeface="Times New Roman" panose="02020603050405020304" pitchFamily="18" charset="0"/>
              </a:rPr>
              <a:t>相談者に寄り添うことが大切。</a:t>
            </a:r>
            <a:endParaRPr lang="ja-JP" altLang="ja-JP" sz="24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183384201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2482</TotalTime>
  <Words>3017</Words>
  <Application>Microsoft Office PowerPoint</Application>
  <PresentationFormat>ワイド画面</PresentationFormat>
  <Paragraphs>254</Paragraphs>
  <Slides>21</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21</vt:i4>
      </vt:variant>
    </vt:vector>
  </HeadingPairs>
  <TitlesOfParts>
    <vt:vector size="29" baseType="lpstr">
      <vt:lpstr>Meiryo UI</vt:lpstr>
      <vt:lpstr>メイリオ</vt:lpstr>
      <vt:lpstr>游ゴシック</vt:lpstr>
      <vt:lpstr>游ゴシック Light</vt:lpstr>
      <vt:lpstr>Arial</vt:lpstr>
      <vt:lpstr>Calibri</vt:lpstr>
      <vt:lpstr>Wingdings</vt:lpstr>
      <vt:lpstr>Office テーマ</vt:lpstr>
      <vt:lpstr>大学におけるハラスメント</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太田 朝子</dc:creator>
  <cp:lastModifiedBy>八田　誠</cp:lastModifiedBy>
  <cp:revision>78</cp:revision>
  <dcterms:created xsi:type="dcterms:W3CDTF">2024-10-30T08:21:12Z</dcterms:created>
  <dcterms:modified xsi:type="dcterms:W3CDTF">2025-03-21T01:14:34Z</dcterms:modified>
</cp:coreProperties>
</file>