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sldIdLst>
    <p:sldId id="256" r:id="rId2"/>
    <p:sldId id="331" r:id="rId3"/>
    <p:sldId id="332" r:id="rId4"/>
    <p:sldId id="333" r:id="rId5"/>
    <p:sldId id="330" r:id="rId6"/>
    <p:sldId id="283" r:id="rId7"/>
    <p:sldId id="326" r:id="rId8"/>
    <p:sldId id="287" r:id="rId9"/>
    <p:sldId id="323" r:id="rId10"/>
    <p:sldId id="335" r:id="rId11"/>
    <p:sldId id="286" r:id="rId12"/>
    <p:sldId id="327" r:id="rId13"/>
    <p:sldId id="328" r:id="rId14"/>
    <p:sldId id="288" r:id="rId15"/>
    <p:sldId id="329" r:id="rId16"/>
    <p:sldId id="284" r:id="rId17"/>
    <p:sldId id="322" r:id="rId18"/>
    <p:sldId id="324" r:id="rId19"/>
    <p:sldId id="321" r:id="rId20"/>
    <p:sldId id="336" r:id="rId21"/>
    <p:sldId id="334"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62611A-FD70-F103-98A9-0DC6D43A6024}" name="太田 朝子" initials="朝太" userId="S::ota-a@libertasclt.onmicrosoft.com::213b739e-b7d4-4fd4-bd35-16d61a570fee" providerId="AD"/>
  <p188:author id="{1BA3891A-AA2C-8363-8937-D74DE15EA566}" name="KITANAKA　Chisato" initials="" userId="S::kitanaka@hiroshima-u.ac.jp::49884b54-2add-4c9e-864b-48210e5be97a" providerId="AD"/>
  <p188:author id="{49EAC6DD-A23D-38C4-CCCC-8E25F669B2F4}" name="八田　誠" initials="誠八" userId="S::hatta@libertasclt.onmicrosoft.com::c8b6beec-1878-4a34-b9af-51051f7e295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589F89"/>
    <a:srgbClr val="D5596F"/>
    <a:srgbClr val="C70852"/>
    <a:srgbClr val="FBDBBB"/>
    <a:srgbClr val="0487BA"/>
    <a:srgbClr val="FEDC66"/>
    <a:srgbClr val="FFCCCC"/>
    <a:srgbClr val="669824"/>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7" d="100"/>
          <a:sy n="97" d="100"/>
        </p:scale>
        <p:origin x="1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94583-3D9B-4125-BFCC-788FAC239308}"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74FA5-6ACF-4B77-9119-FE6277F23311}" type="slidenum">
              <a:rPr kumimoji="1" lang="ja-JP" altLang="en-US" smtClean="0"/>
              <a:t>‹#›</a:t>
            </a:fld>
            <a:endParaRPr kumimoji="1" lang="ja-JP" altLang="en-US"/>
          </a:p>
        </p:txBody>
      </p:sp>
    </p:spTree>
    <p:extLst>
      <p:ext uri="{BB962C8B-B14F-4D97-AF65-F5344CB8AC3E}">
        <p14:creationId xmlns:p14="http://schemas.microsoft.com/office/powerpoint/2010/main" val="12294433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0E74FA5-6ACF-4B77-9119-FE6277F23311}" type="slidenum">
              <a:rPr kumimoji="1" lang="ja-JP" altLang="en-US" smtClean="0"/>
              <a:t>1</a:t>
            </a:fld>
            <a:endParaRPr kumimoji="1" lang="ja-JP" altLang="en-US"/>
          </a:p>
        </p:txBody>
      </p:sp>
    </p:spTree>
    <p:extLst>
      <p:ext uri="{BB962C8B-B14F-4D97-AF65-F5344CB8AC3E}">
        <p14:creationId xmlns:p14="http://schemas.microsoft.com/office/powerpoint/2010/main" val="3623597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0616B3-9707-9C7A-6396-8CB07D27716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626A8F-4AE5-05BE-0E3D-699DE8D04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5E8296F-1057-EC0B-9153-4A19937420F6}"/>
              </a:ext>
            </a:extLst>
          </p:cNvPr>
          <p:cNvSpPr>
            <a:spLocks noGrp="1"/>
          </p:cNvSpPr>
          <p:nvPr>
            <p:ph type="dt" sz="half" idx="10"/>
          </p:nvPr>
        </p:nvSpPr>
        <p:spPr/>
        <p:txBody>
          <a:bodyPr/>
          <a:lstStyle/>
          <a:p>
            <a:fld id="{3766AEC9-A5D5-4445-A970-3524CA871FBF}"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C7BC2A9C-1A4C-8741-4B7E-A571C54E14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EDC48CA-C502-6D96-A75D-D2A6A6DCDCBB}"/>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96748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A48DA-3253-BEF4-FD2A-AEE2E7CCB8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92144B-34B6-B104-0063-F2066A67B4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61BA74-F74F-2A6A-3B95-7A3979053C70}"/>
              </a:ext>
            </a:extLst>
          </p:cNvPr>
          <p:cNvSpPr>
            <a:spLocks noGrp="1"/>
          </p:cNvSpPr>
          <p:nvPr>
            <p:ph type="dt" sz="half" idx="10"/>
          </p:nvPr>
        </p:nvSpPr>
        <p:spPr/>
        <p:txBody>
          <a:bodyPr/>
          <a:lstStyle/>
          <a:p>
            <a:fld id="{90DA211B-CC63-403F-B59C-24E81C527093}"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A6A4599B-04D3-D5F8-453A-3EDB9CA0C6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B8CD3F-660E-4E61-709F-09EF813E3577}"/>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327739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AD75942-E5AD-22AA-9744-5915E260DFE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01D7AF6-E989-28DB-B970-E87197F0BAC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99BD2C-D3A4-6656-5229-3F6421A349EE}"/>
              </a:ext>
            </a:extLst>
          </p:cNvPr>
          <p:cNvSpPr>
            <a:spLocks noGrp="1"/>
          </p:cNvSpPr>
          <p:nvPr>
            <p:ph type="dt" sz="half" idx="10"/>
          </p:nvPr>
        </p:nvSpPr>
        <p:spPr/>
        <p:txBody>
          <a:bodyPr/>
          <a:lstStyle/>
          <a:p>
            <a:fld id="{2820F3C3-534C-420C-8232-C3D9B20997CC}"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7F89AD90-BDDD-87E9-9DA6-BACE628AA2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2C1E9D-6CF4-34D8-3ACB-71A09D8E849F}"/>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18645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292E96-4E1F-AA20-94AF-1B565F4242C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47A2B8-8653-9A3A-EBCC-C2239082D4A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45FDE1-A912-7286-A445-A4574D33F2CB}"/>
              </a:ext>
            </a:extLst>
          </p:cNvPr>
          <p:cNvSpPr>
            <a:spLocks noGrp="1"/>
          </p:cNvSpPr>
          <p:nvPr>
            <p:ph type="dt" sz="half" idx="10"/>
          </p:nvPr>
        </p:nvSpPr>
        <p:spPr/>
        <p:txBody>
          <a:bodyPr/>
          <a:lstStyle/>
          <a:p>
            <a:fld id="{A172BE7A-6FD4-4159-992E-DD5BB8D6CDCD}"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41B1B04A-ED82-31A7-2E1E-BE16D191AE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2398C2-4783-6C63-5527-7A1A1BAE49EE}"/>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86879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bg>
      <p:bgPr>
        <a:solidFill>
          <a:srgbClr val="FFFFCC"/>
        </a:solidFill>
        <a:effectLst/>
      </p:bgPr>
    </p:bg>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FBC48118-E5EF-B4EB-83AD-1572DE0B81B5}"/>
              </a:ext>
            </a:extLst>
          </p:cNvPr>
          <p:cNvSpPr/>
          <p:nvPr userDrawn="1"/>
        </p:nvSpPr>
        <p:spPr>
          <a:xfrm>
            <a:off x="161636" y="707886"/>
            <a:ext cx="11868728" cy="6013589"/>
          </a:xfrm>
          <a:prstGeom prst="roundRect">
            <a:avLst>
              <a:gd name="adj" fmla="val 3305"/>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4" name="日付プレースホルダー 3">
            <a:extLst>
              <a:ext uri="{FF2B5EF4-FFF2-40B4-BE49-F238E27FC236}">
                <a16:creationId xmlns:a16="http://schemas.microsoft.com/office/drawing/2014/main" id="{4CE87CDA-BCA2-7F54-77F1-26B71D9DEAB0}"/>
              </a:ext>
            </a:extLst>
          </p:cNvPr>
          <p:cNvSpPr>
            <a:spLocks noGrp="1"/>
          </p:cNvSpPr>
          <p:nvPr>
            <p:ph type="dt" sz="half" idx="10"/>
          </p:nvPr>
        </p:nvSpPr>
        <p:spPr/>
        <p:txBody>
          <a:bodyPr/>
          <a:lstStyle/>
          <a:p>
            <a:fld id="{8109C0D7-CB6F-4251-B1CB-B078E5F7D345}"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B94B5E6D-82F2-6800-33C3-69936BB95D3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A4405A-0854-534E-B3C9-B06EF0FEF6FB}"/>
              </a:ext>
            </a:extLst>
          </p:cNvPr>
          <p:cNvSpPr>
            <a:spLocks noGrp="1"/>
          </p:cNvSpPr>
          <p:nvPr>
            <p:ph type="sldNum" sz="quarter" idx="12"/>
          </p:nvPr>
        </p:nvSpPr>
        <p:spPr>
          <a:xfrm>
            <a:off x="9287164" y="6356350"/>
            <a:ext cx="2743200" cy="365125"/>
          </a:xfrm>
        </p:spPr>
        <p:txBody>
          <a:bodyPr/>
          <a:lstStyle>
            <a:lvl1pPr>
              <a:defRPr>
                <a:latin typeface="Meiryo UI" panose="020B0604030504040204" pitchFamily="50" charset="-128"/>
                <a:ea typeface="Meiryo UI" panose="020B0604030504040204" pitchFamily="50" charset="-128"/>
              </a:defRPr>
            </a:lvl1pPr>
          </a:lstStyle>
          <a:p>
            <a:fld id="{17A04E83-AE5F-445A-B2D7-EBB1D891384E}" type="slidenum">
              <a:rPr lang="ja-JP" altLang="en-US" smtClean="0"/>
              <a:pPr/>
              <a:t>‹#›</a:t>
            </a:fld>
            <a:endParaRPr lang="ja-JP" altLang="en-US" dirty="0"/>
          </a:p>
        </p:txBody>
      </p:sp>
    </p:spTree>
    <p:extLst>
      <p:ext uri="{BB962C8B-B14F-4D97-AF65-F5344CB8AC3E}">
        <p14:creationId xmlns:p14="http://schemas.microsoft.com/office/powerpoint/2010/main" val="106900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8A3754-9BC0-F19B-68C9-9AD35C97161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C77CFD-1D8A-BBF2-F30C-58B893D3BDB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55555B8-EB66-01CA-6390-1CA02ECEF2C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0410903-1B1E-FD41-804F-44A96B9B7CFB}"/>
              </a:ext>
            </a:extLst>
          </p:cNvPr>
          <p:cNvSpPr>
            <a:spLocks noGrp="1"/>
          </p:cNvSpPr>
          <p:nvPr>
            <p:ph type="dt" sz="half" idx="10"/>
          </p:nvPr>
        </p:nvSpPr>
        <p:spPr/>
        <p:txBody>
          <a:bodyPr/>
          <a:lstStyle/>
          <a:p>
            <a:fld id="{A84E6AA8-EAAF-4431-B631-9A232B4F8F09}" type="datetime1">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479F226D-9AF0-BA80-E67B-7EA4E3C99D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64FF7D-EF19-8289-164F-73ED54CC542D}"/>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91923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89DF63-0CD6-168B-CF10-202A9FE3F84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01E0739-E4DB-53EC-B014-0E54CBCCC8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246C5F7-F0A5-48B6-2D06-2D6F5ECE216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1FC89AE-5174-6EB5-7BA2-983B28C902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ACB2D49-43B1-AB65-A4F3-B9FA5D2B674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6C6A44-D812-755E-873F-C53F6A5C738F}"/>
              </a:ext>
            </a:extLst>
          </p:cNvPr>
          <p:cNvSpPr>
            <a:spLocks noGrp="1"/>
          </p:cNvSpPr>
          <p:nvPr>
            <p:ph type="dt" sz="half" idx="10"/>
          </p:nvPr>
        </p:nvSpPr>
        <p:spPr/>
        <p:txBody>
          <a:bodyPr/>
          <a:lstStyle/>
          <a:p>
            <a:fld id="{6483B1A1-3EFC-4B0D-895A-8120DB62763A}" type="datetime1">
              <a:rPr kumimoji="1" lang="ja-JP" altLang="en-US" smtClean="0"/>
              <a:t>2025/3/21</a:t>
            </a:fld>
            <a:endParaRPr kumimoji="1" lang="ja-JP" altLang="en-US"/>
          </a:p>
        </p:txBody>
      </p:sp>
      <p:sp>
        <p:nvSpPr>
          <p:cNvPr id="8" name="フッター プレースホルダー 7">
            <a:extLst>
              <a:ext uri="{FF2B5EF4-FFF2-40B4-BE49-F238E27FC236}">
                <a16:creationId xmlns:a16="http://schemas.microsoft.com/office/drawing/2014/main" id="{EEC2409A-8542-7E34-3766-0403839A10D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7656325-7F5D-9399-7BC8-6F1A6D69946B}"/>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66363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A3E04EFC-5E88-F208-73B4-CFF298941367}"/>
              </a:ext>
            </a:extLst>
          </p:cNvPr>
          <p:cNvSpPr>
            <a:spLocks noGrp="1"/>
          </p:cNvSpPr>
          <p:nvPr>
            <p:ph type="dt" sz="half" idx="10"/>
          </p:nvPr>
        </p:nvSpPr>
        <p:spPr/>
        <p:txBody>
          <a:bodyPr/>
          <a:lstStyle/>
          <a:p>
            <a:fld id="{59009C04-07B4-4C29-B6CA-6DEE94708AA8}" type="datetime1">
              <a:rPr kumimoji="1" lang="ja-JP" altLang="en-US" smtClean="0"/>
              <a:t>2025/3/21</a:t>
            </a:fld>
            <a:endParaRPr kumimoji="1" lang="ja-JP" altLang="en-US"/>
          </a:p>
        </p:txBody>
      </p:sp>
      <p:sp>
        <p:nvSpPr>
          <p:cNvPr id="4" name="フッター プレースホルダー 3">
            <a:extLst>
              <a:ext uri="{FF2B5EF4-FFF2-40B4-BE49-F238E27FC236}">
                <a16:creationId xmlns:a16="http://schemas.microsoft.com/office/drawing/2014/main" id="{7049F657-DB33-F31B-3220-78008C2E70D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13606B5-9F11-FEFE-5CC2-5DE1ACD1150B}"/>
              </a:ext>
            </a:extLst>
          </p:cNvPr>
          <p:cNvSpPr>
            <a:spLocks noGrp="1"/>
          </p:cNvSpPr>
          <p:nvPr>
            <p:ph type="sldNum" sz="quarter" idx="12"/>
          </p:nvPr>
        </p:nvSpPr>
        <p:spPr>
          <a:xfrm>
            <a:off x="9335219" y="6355032"/>
            <a:ext cx="2743200" cy="365125"/>
          </a:xfrm>
        </p:spPr>
        <p:txBody>
          <a:bodyPr/>
          <a:lstStyle>
            <a:lvl1pPr>
              <a:defRPr>
                <a:latin typeface="Meiryo UI" panose="020B0604030504040204" pitchFamily="50" charset="-128"/>
                <a:ea typeface="Meiryo UI" panose="020B0604030504040204" pitchFamily="50" charset="-128"/>
              </a:defRPr>
            </a:lvl1pPr>
          </a:lstStyle>
          <a:p>
            <a:fld id="{17A04E83-AE5F-445A-B2D7-EBB1D891384E}" type="slidenum">
              <a:rPr lang="ja-JP" altLang="en-US" smtClean="0"/>
              <a:pPr/>
              <a:t>‹#›</a:t>
            </a:fld>
            <a:endParaRPr lang="ja-JP" altLang="en-US" dirty="0"/>
          </a:p>
        </p:txBody>
      </p:sp>
      <p:grpSp>
        <p:nvGrpSpPr>
          <p:cNvPr id="6" name="グループ化 5">
            <a:extLst>
              <a:ext uri="{FF2B5EF4-FFF2-40B4-BE49-F238E27FC236}">
                <a16:creationId xmlns:a16="http://schemas.microsoft.com/office/drawing/2014/main" id="{16D90261-9D35-B782-500A-174182E6A2B2}"/>
              </a:ext>
            </a:extLst>
          </p:cNvPr>
          <p:cNvGrpSpPr/>
          <p:nvPr userDrawn="1"/>
        </p:nvGrpSpPr>
        <p:grpSpPr>
          <a:xfrm>
            <a:off x="10980" y="2327591"/>
            <a:ext cx="12191999" cy="1549109"/>
            <a:chOff x="1" y="2170545"/>
            <a:chExt cx="12191999" cy="1690255"/>
          </a:xfrm>
        </p:grpSpPr>
        <p:grpSp>
          <p:nvGrpSpPr>
            <p:cNvPr id="7" name="グループ化 6">
              <a:extLst>
                <a:ext uri="{FF2B5EF4-FFF2-40B4-BE49-F238E27FC236}">
                  <a16:creationId xmlns:a16="http://schemas.microsoft.com/office/drawing/2014/main" id="{BD7C7DBE-0D38-2027-11F4-8E6DBAFD4DF4}"/>
                </a:ext>
              </a:extLst>
            </p:cNvPr>
            <p:cNvGrpSpPr/>
            <p:nvPr/>
          </p:nvGrpSpPr>
          <p:grpSpPr>
            <a:xfrm>
              <a:off x="1" y="2170545"/>
              <a:ext cx="12191999" cy="1690255"/>
              <a:chOff x="1" y="2170545"/>
              <a:chExt cx="12191999" cy="1690255"/>
            </a:xfrm>
          </p:grpSpPr>
          <p:sp>
            <p:nvSpPr>
              <p:cNvPr id="9" name="正方形/長方形 8">
                <a:extLst>
                  <a:ext uri="{FF2B5EF4-FFF2-40B4-BE49-F238E27FC236}">
                    <a16:creationId xmlns:a16="http://schemas.microsoft.com/office/drawing/2014/main" id="{B2FA508D-200C-23B5-B908-94091249FC49}"/>
                  </a:ext>
                </a:extLst>
              </p:cNvPr>
              <p:cNvSpPr/>
              <p:nvPr/>
            </p:nvSpPr>
            <p:spPr>
              <a:xfrm>
                <a:off x="1288477" y="2170545"/>
                <a:ext cx="10903523" cy="1690255"/>
              </a:xfrm>
              <a:prstGeom prst="rect">
                <a:avLst/>
              </a:prstGeom>
              <a:solidFill>
                <a:srgbClr val="FFFFCC"/>
              </a:solidFill>
              <a:ln>
                <a:solidFill>
                  <a:srgbClr val="FFFF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4C9BC777-3E58-51EB-E917-D5D23EDB63A2}"/>
                  </a:ext>
                </a:extLst>
              </p:cNvPr>
              <p:cNvSpPr/>
              <p:nvPr/>
            </p:nvSpPr>
            <p:spPr>
              <a:xfrm>
                <a:off x="1" y="2170545"/>
                <a:ext cx="1753166" cy="1690255"/>
              </a:xfrm>
              <a:prstGeom prst="rect">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grpSp>
        <p:sp>
          <p:nvSpPr>
            <p:cNvPr id="8" name="テキスト ボックス 7">
              <a:extLst>
                <a:ext uri="{FF2B5EF4-FFF2-40B4-BE49-F238E27FC236}">
                  <a16:creationId xmlns:a16="http://schemas.microsoft.com/office/drawing/2014/main" id="{63A80035-0AE3-E701-63BC-BAA15F4128DD}"/>
                </a:ext>
              </a:extLst>
            </p:cNvPr>
            <p:cNvSpPr txBox="1"/>
            <p:nvPr/>
          </p:nvSpPr>
          <p:spPr>
            <a:xfrm>
              <a:off x="290074" y="2411197"/>
              <a:ext cx="1173019" cy="120895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6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p>
          </p:txBody>
        </p:sp>
      </p:grpSp>
    </p:spTree>
    <p:extLst>
      <p:ext uri="{BB962C8B-B14F-4D97-AF65-F5344CB8AC3E}">
        <p14:creationId xmlns:p14="http://schemas.microsoft.com/office/powerpoint/2010/main" val="110381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rgbClr val="FFFFCC"/>
        </a:solidFill>
        <a:effectLst/>
      </p:bgPr>
    </p:bg>
    <p:spTree>
      <p:nvGrpSpPr>
        <p:cNvPr id="1" name=""/>
        <p:cNvGrpSpPr/>
        <p:nvPr/>
      </p:nvGrpSpPr>
      <p:grpSpPr>
        <a:xfrm>
          <a:off x="0" y="0"/>
          <a:ext cx="0" cy="0"/>
          <a:chOff x="0" y="0"/>
          <a:chExt cx="0" cy="0"/>
        </a:xfrm>
      </p:grpSpPr>
      <p:sp>
        <p:nvSpPr>
          <p:cNvPr id="30" name="四角形: 角を丸くする 29">
            <a:extLst>
              <a:ext uri="{FF2B5EF4-FFF2-40B4-BE49-F238E27FC236}">
                <a16:creationId xmlns:a16="http://schemas.microsoft.com/office/drawing/2014/main" id="{49F094EF-C837-F083-D41B-7029E7DFEF5B}"/>
              </a:ext>
            </a:extLst>
          </p:cNvPr>
          <p:cNvSpPr/>
          <p:nvPr userDrawn="1"/>
        </p:nvSpPr>
        <p:spPr>
          <a:xfrm>
            <a:off x="161636" y="1007780"/>
            <a:ext cx="11868728" cy="5713695"/>
          </a:xfrm>
          <a:prstGeom prst="roundRect">
            <a:avLst>
              <a:gd name="adj" fmla="val 3305"/>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l"/>
            </a:pPr>
            <a:r>
              <a:rPr lang="en-US" altLang="ja-JP" sz="1800">
                <a:latin typeface="メイリオ" panose="020B0604030504040204" pitchFamily="50" charset="-128"/>
                <a:ea typeface="メイリオ" panose="020B0604030504040204" pitchFamily="50" charset="-128"/>
              </a:rPr>
              <a:t>1</a:t>
            </a:r>
            <a:r>
              <a:rPr lang="ja-JP" altLang="en-US" sz="1800">
                <a:latin typeface="メイリオ" panose="020B0604030504040204" pitchFamily="50" charset="-128"/>
                <a:ea typeface="メイリオ" panose="020B0604030504040204" pitchFamily="50" charset="-128"/>
              </a:rPr>
              <a:t>回の相談時間は長くしすぎない（約</a:t>
            </a:r>
            <a:r>
              <a:rPr lang="en-US" altLang="ja-JP" sz="1800">
                <a:latin typeface="メイリオ" panose="020B0604030504040204" pitchFamily="50" charset="-128"/>
                <a:ea typeface="メイリオ" panose="020B0604030504040204" pitchFamily="50" charset="-128"/>
              </a:rPr>
              <a:t>1</a:t>
            </a:r>
            <a:r>
              <a:rPr lang="ja-JP" altLang="en-US" sz="1800">
                <a:latin typeface="メイリオ" panose="020B0604030504040204" pitchFamily="50" charset="-128"/>
                <a:ea typeface="メイリオ" panose="020B0604030504040204" pitchFamily="50" charset="-128"/>
              </a:rPr>
              <a:t>時間にとどめておく）。</a:t>
            </a:r>
            <a:endParaRPr lang="en-US" altLang="ja-JP" sz="1800" dirty="0">
              <a:latin typeface="メイリオ" panose="020B0604030504040204" pitchFamily="50" charset="-128"/>
              <a:ea typeface="メイリオ" panose="020B0604030504040204" pitchFamily="50" charset="-128"/>
            </a:endParaRPr>
          </a:p>
        </p:txBody>
      </p:sp>
      <p:sp>
        <p:nvSpPr>
          <p:cNvPr id="2" name="日付プレースホルダー 1">
            <a:extLst>
              <a:ext uri="{FF2B5EF4-FFF2-40B4-BE49-F238E27FC236}">
                <a16:creationId xmlns:a16="http://schemas.microsoft.com/office/drawing/2014/main" id="{EF85C8D5-989A-CED9-B801-5078DF10FB56}"/>
              </a:ext>
            </a:extLst>
          </p:cNvPr>
          <p:cNvSpPr>
            <a:spLocks noGrp="1"/>
          </p:cNvSpPr>
          <p:nvPr>
            <p:ph type="dt" sz="half" idx="10"/>
          </p:nvPr>
        </p:nvSpPr>
        <p:spPr/>
        <p:txBody>
          <a:bodyPr/>
          <a:lstStyle/>
          <a:p>
            <a:fld id="{DA1DE957-8615-4267-A256-A383A4B21862}" type="datetime1">
              <a:rPr kumimoji="1" lang="ja-JP" altLang="en-US" smtClean="0"/>
              <a:t>2025/3/21</a:t>
            </a:fld>
            <a:endParaRPr kumimoji="1" lang="ja-JP" altLang="en-US"/>
          </a:p>
        </p:txBody>
      </p:sp>
      <p:sp>
        <p:nvSpPr>
          <p:cNvPr id="3" name="フッター プレースホルダー 2">
            <a:extLst>
              <a:ext uri="{FF2B5EF4-FFF2-40B4-BE49-F238E27FC236}">
                <a16:creationId xmlns:a16="http://schemas.microsoft.com/office/drawing/2014/main" id="{D64140EE-2371-6CEE-E7EA-E035C3D1969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72F76DC-CBC8-6103-4E3A-769E374E2CF6}"/>
              </a:ext>
            </a:extLst>
          </p:cNvPr>
          <p:cNvSpPr>
            <a:spLocks noGrp="1"/>
          </p:cNvSpPr>
          <p:nvPr>
            <p:ph type="sldNum" sz="quarter" idx="12"/>
          </p:nvPr>
        </p:nvSpPr>
        <p:spPr>
          <a:xfrm>
            <a:off x="9287164" y="6355032"/>
            <a:ext cx="2743200" cy="365125"/>
          </a:xfrm>
        </p:spPr>
        <p:txBody>
          <a:bodyPr/>
          <a:lstStyle>
            <a:lvl1pPr>
              <a:defRPr>
                <a:latin typeface="Meiryo UI" panose="020B0604030504040204" pitchFamily="50" charset="-128"/>
                <a:ea typeface="Meiryo UI" panose="020B0604030504040204" pitchFamily="50" charset="-128"/>
              </a:defRPr>
            </a:lvl1pPr>
          </a:lstStyle>
          <a:p>
            <a:fld id="{17A04E83-AE5F-445A-B2D7-EBB1D891384E}" type="slidenum">
              <a:rPr lang="ja-JP" altLang="en-US" smtClean="0"/>
              <a:pPr/>
              <a:t>‹#›</a:t>
            </a:fld>
            <a:endParaRPr lang="ja-JP" altLang="en-US" dirty="0"/>
          </a:p>
        </p:txBody>
      </p:sp>
    </p:spTree>
    <p:extLst>
      <p:ext uri="{BB962C8B-B14F-4D97-AF65-F5344CB8AC3E}">
        <p14:creationId xmlns:p14="http://schemas.microsoft.com/office/powerpoint/2010/main" val="183272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465321-EACE-8E96-9B7E-5EF3A04405E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2FA4E4-F016-BC45-B1CA-DC44691BA1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AA67ECF-F749-CE38-554B-0FEA72805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992EDB6-CE79-8121-E91E-A042344EF18C}"/>
              </a:ext>
            </a:extLst>
          </p:cNvPr>
          <p:cNvSpPr>
            <a:spLocks noGrp="1"/>
          </p:cNvSpPr>
          <p:nvPr>
            <p:ph type="dt" sz="half" idx="10"/>
          </p:nvPr>
        </p:nvSpPr>
        <p:spPr/>
        <p:txBody>
          <a:bodyPr/>
          <a:lstStyle/>
          <a:p>
            <a:fld id="{A46F0A7E-652C-48AF-BC1A-6547C78ADBDE}" type="datetime1">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D4E7E38D-6B1E-D3BA-2EB7-DC1808B9CA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A97713-F45B-7B60-99FE-68447A857550}"/>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84327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994F07-7DF4-4E8E-0949-0DAC80D7606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20830FB-4041-60D5-B161-6A5672B6E2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0B7F440-09A4-D0A0-DFE8-2B8D3E7FA3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6F6B16B-6624-7877-A4E1-29B80B4B36D9}"/>
              </a:ext>
            </a:extLst>
          </p:cNvPr>
          <p:cNvSpPr>
            <a:spLocks noGrp="1"/>
          </p:cNvSpPr>
          <p:nvPr>
            <p:ph type="dt" sz="half" idx="10"/>
          </p:nvPr>
        </p:nvSpPr>
        <p:spPr/>
        <p:txBody>
          <a:bodyPr/>
          <a:lstStyle/>
          <a:p>
            <a:fld id="{0015CA44-2F6A-465A-92A2-2DBD801E9D92}" type="datetime1">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C4F26B30-7D8A-9E2C-7459-EA9562E8B28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F77718-160B-257E-DDD7-86F185FE69B7}"/>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0921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0B924E9-8CF5-7592-53C5-7E916E665C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A8DBBA-43E7-2335-9200-2AFFBC20AF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3F7632-05C4-149C-67BD-B2691523E8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5FE0937-B39B-4A03-89C1-33474DA7389B}"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9328FF31-0488-1D04-2CB2-00D5FDD27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9458063-BF9A-07F3-932F-4F9DD63BAE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3985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タイトル 1">
            <a:extLst>
              <a:ext uri="{FF2B5EF4-FFF2-40B4-BE49-F238E27FC236}">
                <a16:creationId xmlns:a16="http://schemas.microsoft.com/office/drawing/2014/main" id="{184B9B18-BC3A-55B7-924F-FE1178BC6262}"/>
              </a:ext>
            </a:extLst>
          </p:cNvPr>
          <p:cNvSpPr>
            <a:spLocks noGrp="1"/>
          </p:cNvSpPr>
          <p:nvPr>
            <p:ph type="ctrTitle"/>
          </p:nvPr>
        </p:nvSpPr>
        <p:spPr>
          <a:xfrm>
            <a:off x="1524003" y="1999615"/>
            <a:ext cx="9144000" cy="2764028"/>
          </a:xfrm>
        </p:spPr>
        <p:txBody>
          <a:bodyPr anchor="ctr">
            <a:normAutofit/>
          </a:bodyPr>
          <a:lstStyle/>
          <a:p>
            <a:r>
              <a:rPr kumimoji="1" lang="ja-JP" altLang="en-US" sz="7200" dirty="0">
                <a:latin typeface="Meiryo UI" panose="020B0604030504040204" pitchFamily="50" charset="-128"/>
                <a:ea typeface="Meiryo UI" panose="020B0604030504040204" pitchFamily="50" charset="-128"/>
              </a:rPr>
              <a:t>大学におけるハラスメント</a:t>
            </a:r>
          </a:p>
        </p:txBody>
      </p:sp>
      <p:sp>
        <p:nvSpPr>
          <p:cNvPr id="3" name="字幕 2">
            <a:extLst>
              <a:ext uri="{FF2B5EF4-FFF2-40B4-BE49-F238E27FC236}">
                <a16:creationId xmlns:a16="http://schemas.microsoft.com/office/drawing/2014/main" id="{E2A049FE-F6DA-3441-21F9-B849B596FCCA}"/>
              </a:ext>
            </a:extLst>
          </p:cNvPr>
          <p:cNvSpPr>
            <a:spLocks noGrp="1"/>
          </p:cNvSpPr>
          <p:nvPr>
            <p:ph type="subTitle" idx="1"/>
          </p:nvPr>
        </p:nvSpPr>
        <p:spPr>
          <a:xfrm>
            <a:off x="1966911" y="4928171"/>
            <a:ext cx="8258176" cy="631825"/>
          </a:xfrm>
        </p:spPr>
        <p:txBody>
          <a:bodyPr anchor="ctr">
            <a:normAutofit/>
          </a:bodyPr>
          <a:lstStyle/>
          <a:p>
            <a:r>
              <a:rPr kumimoji="1" lang="ja-JP" altLang="en-US" sz="2800" dirty="0">
                <a:latin typeface="Meiryo UI" panose="020B0604030504040204" pitchFamily="50" charset="-128"/>
                <a:ea typeface="Meiryo UI" panose="020B0604030504040204" pitchFamily="50" charset="-128"/>
              </a:rPr>
              <a:t>相談の対応について</a:t>
            </a:r>
          </a:p>
        </p:txBody>
      </p:sp>
      <p:sp>
        <p:nvSpPr>
          <p:cNvPr id="18" name="Rectangle 1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テキスト ボックス 3">
            <a:extLst>
              <a:ext uri="{FF2B5EF4-FFF2-40B4-BE49-F238E27FC236}">
                <a16:creationId xmlns:a16="http://schemas.microsoft.com/office/drawing/2014/main" id="{09D056C7-9B0E-4549-9A05-43F874A43EC8}"/>
              </a:ext>
            </a:extLst>
          </p:cNvPr>
          <p:cNvSpPr txBox="1"/>
          <p:nvPr/>
        </p:nvSpPr>
        <p:spPr>
          <a:xfrm>
            <a:off x="152400" y="176075"/>
            <a:ext cx="4368799" cy="461665"/>
          </a:xfrm>
          <a:prstGeom prst="rect">
            <a:avLst/>
          </a:prstGeom>
          <a:noFill/>
        </p:spPr>
        <p:txBody>
          <a:bodyPr wrap="square" rtlCol="0">
            <a:spAutoFit/>
          </a:bodyPr>
          <a:lstStyle/>
          <a:p>
            <a:pPr>
              <a:spcAft>
                <a:spcPts val="600"/>
              </a:spcAft>
            </a:pPr>
            <a:r>
              <a:rPr kumimoji="1" lang="ja-JP" altLang="en-US" sz="2400" dirty="0">
                <a:latin typeface="Meiryo UI" panose="020B0604030504040204" pitchFamily="50" charset="-128"/>
                <a:ea typeface="Meiryo UI" panose="020B0604030504040204" pitchFamily="50" charset="-128"/>
              </a:rPr>
              <a:t>令和</a:t>
            </a:r>
            <a:r>
              <a:rPr kumimoji="1" lang="en-US" altLang="ja-JP" sz="2400" dirty="0">
                <a:latin typeface="Meiryo UI" panose="020B0604030504040204" pitchFamily="50" charset="-128"/>
                <a:ea typeface="Meiryo UI" panose="020B0604030504040204" pitchFamily="50" charset="-128"/>
              </a:rPr>
              <a:t>6</a:t>
            </a:r>
            <a:r>
              <a:rPr kumimoji="1" lang="ja-JP" altLang="en-US" sz="2400" dirty="0">
                <a:latin typeface="Meiryo UI" panose="020B0604030504040204" pitchFamily="50" charset="-128"/>
                <a:ea typeface="Meiryo UI" panose="020B0604030504040204" pitchFamily="50" charset="-128"/>
              </a:rPr>
              <a:t>年度文部科学省委託事業</a:t>
            </a:r>
          </a:p>
        </p:txBody>
      </p:sp>
      <p:sp>
        <p:nvSpPr>
          <p:cNvPr id="5" name="テキスト ボックス 4">
            <a:extLst>
              <a:ext uri="{FF2B5EF4-FFF2-40B4-BE49-F238E27FC236}">
                <a16:creationId xmlns:a16="http://schemas.microsoft.com/office/drawing/2014/main" id="{0CD7D878-CBE5-6F5B-0840-BB71B5524DA6}"/>
              </a:ext>
            </a:extLst>
          </p:cNvPr>
          <p:cNvSpPr txBox="1"/>
          <p:nvPr/>
        </p:nvSpPr>
        <p:spPr>
          <a:xfrm>
            <a:off x="1121664" y="1008810"/>
            <a:ext cx="10238700" cy="1384995"/>
          </a:xfrm>
          <a:prstGeom prst="rect">
            <a:avLst/>
          </a:prstGeom>
          <a:solidFill>
            <a:srgbClr val="FFFF99"/>
          </a:solidFill>
          <a:ln>
            <a:solidFill>
              <a:schemeClr val="tx1"/>
            </a:solidFill>
            <a:prstDash val="dash"/>
          </a:ln>
        </p:spPr>
        <p:txBody>
          <a:bodyPr wrap="none" rtlCol="0">
            <a:spAutoFit/>
          </a:bodyPr>
          <a:lstStyle/>
          <a:p>
            <a:r>
              <a:rPr kumimoji="1" lang="en-US" altLang="ja-JP" sz="2800" dirty="0">
                <a:solidFill>
                  <a:srgbClr val="FF0000"/>
                </a:solidFill>
                <a:latin typeface="メイリオ" panose="020B0604030504040204" pitchFamily="50" charset="-128"/>
                <a:ea typeface="メイリオ" panose="020B0604030504040204" pitchFamily="50" charset="-128"/>
              </a:rPr>
              <a:t>【</a:t>
            </a:r>
            <a:r>
              <a:rPr kumimoji="1" lang="ja-JP" altLang="en-US" sz="2800" dirty="0">
                <a:solidFill>
                  <a:srgbClr val="FF0000"/>
                </a:solidFill>
                <a:latin typeface="メイリオ" panose="020B0604030504040204" pitchFamily="50" charset="-128"/>
                <a:ea typeface="メイリオ" panose="020B0604030504040204" pitchFamily="50" charset="-128"/>
              </a:rPr>
              <a:t>研修ご担当者様へ</a:t>
            </a:r>
            <a:r>
              <a:rPr kumimoji="1" lang="en-US" altLang="ja-JP" sz="2800" dirty="0">
                <a:solidFill>
                  <a:srgbClr val="FF0000"/>
                </a:solidFill>
                <a:latin typeface="メイリオ" panose="020B0604030504040204" pitchFamily="50" charset="-128"/>
                <a:ea typeface="メイリオ" panose="020B0604030504040204" pitchFamily="50" charset="-128"/>
              </a:rPr>
              <a:t>】</a:t>
            </a:r>
          </a:p>
          <a:p>
            <a:r>
              <a:rPr kumimoji="1" lang="ja-JP" altLang="en-US" sz="2800" dirty="0">
                <a:solidFill>
                  <a:srgbClr val="FF0000"/>
                </a:solidFill>
                <a:latin typeface="メイリオ" panose="020B0604030504040204" pitchFamily="50" charset="-128"/>
                <a:ea typeface="メイリオ" panose="020B0604030504040204" pitchFamily="50" charset="-128"/>
              </a:rPr>
              <a:t>研修を実施する組織の状況や参加対象者の理解度、</a:t>
            </a:r>
            <a:endParaRPr kumimoji="1" lang="en-US" altLang="ja-JP" sz="2800" dirty="0">
              <a:solidFill>
                <a:srgbClr val="FF0000"/>
              </a:solidFill>
              <a:latin typeface="メイリオ" panose="020B0604030504040204" pitchFamily="50" charset="-128"/>
              <a:ea typeface="メイリオ" panose="020B0604030504040204" pitchFamily="50" charset="-128"/>
            </a:endParaRPr>
          </a:p>
          <a:p>
            <a:r>
              <a:rPr kumimoji="1" lang="ja-JP" altLang="en-US" sz="2800" dirty="0">
                <a:solidFill>
                  <a:srgbClr val="FF0000"/>
                </a:solidFill>
                <a:latin typeface="メイリオ" panose="020B0604030504040204" pitchFamily="50" charset="-128"/>
                <a:ea typeface="メイリオ" panose="020B0604030504040204" pitchFamily="50" charset="-128"/>
              </a:rPr>
              <a:t>研修時間等にあわせてスライドを加工してご使用ください。</a:t>
            </a:r>
          </a:p>
        </p:txBody>
      </p:sp>
    </p:spTree>
    <p:extLst>
      <p:ext uri="{BB962C8B-B14F-4D97-AF65-F5344CB8AC3E}">
        <p14:creationId xmlns:p14="http://schemas.microsoft.com/office/powerpoint/2010/main" val="58217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EFA734BA-0698-714F-9F56-CBCD39534F50}"/>
            </a:ext>
          </a:extLst>
        </p:cNvPr>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D7EAB1C-DA1B-106E-0CDA-7B599EA57655}"/>
              </a:ext>
            </a:extLst>
          </p:cNvPr>
          <p:cNvSpPr txBox="1"/>
          <p:nvPr/>
        </p:nvSpPr>
        <p:spPr>
          <a:xfrm>
            <a:off x="110836" y="306609"/>
            <a:ext cx="834490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①問題の整理　</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注意すべきこと</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a:extLst>
              <a:ext uri="{FF2B5EF4-FFF2-40B4-BE49-F238E27FC236}">
                <a16:creationId xmlns:a16="http://schemas.microsoft.com/office/drawing/2014/main" id="{0DE88F75-8CE6-2CB7-9A4E-044EA977957D}"/>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D5596F"/>
                </a:solidFill>
                <a:latin typeface="Meiryo UI" panose="020B0604030504040204" pitchFamily="50" charset="-128"/>
                <a:ea typeface="Meiryo UI" panose="020B0604030504040204" pitchFamily="50" charset="-128"/>
              </a:rPr>
              <a:t>１</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相談員の役割と取り組み方</a:t>
            </a:r>
          </a:p>
        </p:txBody>
      </p:sp>
      <p:grpSp>
        <p:nvGrpSpPr>
          <p:cNvPr id="3" name="グループ化 2">
            <a:extLst>
              <a:ext uri="{FF2B5EF4-FFF2-40B4-BE49-F238E27FC236}">
                <a16:creationId xmlns:a16="http://schemas.microsoft.com/office/drawing/2014/main" id="{2C3EB38F-E3C8-C223-3C6F-9E413F16B68F}"/>
              </a:ext>
            </a:extLst>
          </p:cNvPr>
          <p:cNvGrpSpPr/>
          <p:nvPr/>
        </p:nvGrpSpPr>
        <p:grpSpPr>
          <a:xfrm>
            <a:off x="532510" y="1498476"/>
            <a:ext cx="7315201" cy="572640"/>
            <a:chOff x="415636" y="2068960"/>
            <a:chExt cx="7315201" cy="572640"/>
          </a:xfrm>
        </p:grpSpPr>
        <p:sp>
          <p:nvSpPr>
            <p:cNvPr id="4" name="正方形/長方形 3">
              <a:extLst>
                <a:ext uri="{FF2B5EF4-FFF2-40B4-BE49-F238E27FC236}">
                  <a16:creationId xmlns:a16="http://schemas.microsoft.com/office/drawing/2014/main" id="{C9FAB401-BB1D-93F8-B7CB-47B87CB10272}"/>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４</a:t>
              </a:r>
              <a:r>
                <a:rPr kumimoji="1" lang="ja-JP" altLang="en-US" sz="28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事実と気持ちを分ける</a:t>
              </a:r>
              <a:endParaRPr kumimoji="1" lang="en-US" altLang="ja-JP"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endParaRPr>
            </a:p>
          </p:txBody>
        </p:sp>
        <p:sp>
          <p:nvSpPr>
            <p:cNvPr id="16" name="正方形/長方形 15">
              <a:extLst>
                <a:ext uri="{FF2B5EF4-FFF2-40B4-BE49-F238E27FC236}">
                  <a16:creationId xmlns:a16="http://schemas.microsoft.com/office/drawing/2014/main" id="{3DFEA6AD-EECE-E510-0965-B22DA853ED90}"/>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17" name="直線コネクタ 16">
              <a:extLst>
                <a:ext uri="{FF2B5EF4-FFF2-40B4-BE49-F238E27FC236}">
                  <a16:creationId xmlns:a16="http://schemas.microsoft.com/office/drawing/2014/main" id="{CAC0E322-64E4-FD6E-BDE8-80BF96564414}"/>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21" name="直線コネクタ 20">
            <a:extLst>
              <a:ext uri="{FF2B5EF4-FFF2-40B4-BE49-F238E27FC236}">
                <a16:creationId xmlns:a16="http://schemas.microsoft.com/office/drawing/2014/main" id="{412FADB3-A27E-FF96-CB74-651142094EC9}"/>
              </a:ext>
            </a:extLst>
          </p:cNvPr>
          <p:cNvCxnSpPr>
            <a:cxnSpLocks/>
          </p:cNvCxnSpPr>
          <p:nvPr/>
        </p:nvCxnSpPr>
        <p:spPr>
          <a:xfrm>
            <a:off x="3264838" y="3101523"/>
            <a:ext cx="6567319"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EC8745A3-B674-B1B0-389A-FFFCEA604F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A04E83-AE5F-445A-B2D7-EBB1D891384E}" type="slidenum">
              <a:rPr kumimoji="1" lang="ja-JP" altLang="en-US" sz="1200" b="0" i="0" u="none" strike="noStrike" kern="1200" cap="none" spc="0" normalizeH="0" baseline="0" noProof="0" smtClean="0">
                <a:ln>
                  <a:noFill/>
                </a:ln>
                <a:solidFill>
                  <a:prstClr val="black">
                    <a:tint val="82000"/>
                  </a:prstClr>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tint val="82000"/>
                </a:prstClr>
              </a:solidFill>
              <a:effectLst/>
              <a:uLnTx/>
              <a:uFillTx/>
            </a:endParaRPr>
          </a:p>
        </p:txBody>
      </p:sp>
      <p:pic>
        <p:nvPicPr>
          <p:cNvPr id="5" name="グラフィックス 4" descr="山形の矢印 単色塗りつぶし">
            <a:extLst>
              <a:ext uri="{FF2B5EF4-FFF2-40B4-BE49-F238E27FC236}">
                <a16:creationId xmlns:a16="http://schemas.microsoft.com/office/drawing/2014/main" id="{0D1928CA-86A2-C6C0-7C7A-7F18B779DD5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0663" y="5408948"/>
            <a:ext cx="617350" cy="617350"/>
          </a:xfrm>
          <a:prstGeom prst="rect">
            <a:avLst/>
          </a:prstGeom>
        </p:spPr>
      </p:pic>
      <p:cxnSp>
        <p:nvCxnSpPr>
          <p:cNvPr id="8" name="直線コネクタ 7">
            <a:extLst>
              <a:ext uri="{FF2B5EF4-FFF2-40B4-BE49-F238E27FC236}">
                <a16:creationId xmlns:a16="http://schemas.microsoft.com/office/drawing/2014/main" id="{D55150D5-95A8-F80B-9E04-2FBAC6C9B5D1}"/>
              </a:ext>
            </a:extLst>
          </p:cNvPr>
          <p:cNvCxnSpPr>
            <a:cxnSpLocks/>
          </p:cNvCxnSpPr>
          <p:nvPr/>
        </p:nvCxnSpPr>
        <p:spPr>
          <a:xfrm>
            <a:off x="5114063" y="5761453"/>
            <a:ext cx="492548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067D9112-C2CA-9CAA-EC65-C125AF367E21}"/>
              </a:ext>
            </a:extLst>
          </p:cNvPr>
          <p:cNvCxnSpPr>
            <a:cxnSpLocks/>
          </p:cNvCxnSpPr>
          <p:nvPr/>
        </p:nvCxnSpPr>
        <p:spPr>
          <a:xfrm>
            <a:off x="802096" y="4801490"/>
            <a:ext cx="9378852"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7" name="テキスト ボックス 6">
            <a:extLst>
              <a:ext uri="{FF2B5EF4-FFF2-40B4-BE49-F238E27FC236}">
                <a16:creationId xmlns:a16="http://schemas.microsoft.com/office/drawing/2014/main" id="{8ACB965E-99CB-9B13-E1F7-D8EA416ED19B}"/>
              </a:ext>
            </a:extLst>
          </p:cNvPr>
          <p:cNvSpPr txBox="1"/>
          <p:nvPr/>
        </p:nvSpPr>
        <p:spPr>
          <a:xfrm>
            <a:off x="1696258" y="5486791"/>
            <a:ext cx="10030687" cy="461665"/>
          </a:xfrm>
          <a:prstGeom prst="rect">
            <a:avLst/>
          </a:prstGeom>
          <a:noFill/>
        </p:spPr>
        <p:txBody>
          <a:bodyPr wrap="square">
            <a:spAutoFit/>
          </a:bodyPr>
          <a:lstStyle/>
          <a:p>
            <a:pPr lvl="0" algn="just">
              <a:spcAft>
                <a:spcPts val="600"/>
              </a:spcAft>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客観的に聞き取る中で、</a:t>
            </a:r>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ハラスメントを構造的に捉えること</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が大切。</a:t>
            </a:r>
            <a:endPar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0204F027-56C3-5F7A-FEF3-E8D9C6BE4FBA}"/>
              </a:ext>
            </a:extLst>
          </p:cNvPr>
          <p:cNvSpPr txBox="1"/>
          <p:nvPr/>
        </p:nvSpPr>
        <p:spPr>
          <a:xfrm>
            <a:off x="400795" y="2389419"/>
            <a:ext cx="11043346" cy="2616101"/>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相談者に共感しすぎない。</a:t>
            </a:r>
          </a:p>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相談者の言い分を</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客観的に、中立的に、心情的に聞き、寄り添う。</a:t>
            </a:r>
          </a:p>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被害者の思いだけではなく、加害者が何をしたか、加害者が具体的に何と言ったかを聞き取る。</a:t>
            </a:r>
          </a:p>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話を聞きながら本人が自覚していない課題を見つけ出す。</a:t>
            </a:r>
          </a:p>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判断できないことについては、その場では回答せず、一度持ち帰る。</a:t>
            </a:r>
          </a:p>
        </p:txBody>
      </p:sp>
    </p:spTree>
    <p:extLst>
      <p:ext uri="{BB962C8B-B14F-4D97-AF65-F5344CB8AC3E}">
        <p14:creationId xmlns:p14="http://schemas.microsoft.com/office/powerpoint/2010/main" val="1375954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09B46326-10B4-4B06-D13A-D8628BBD6CAD}"/>
            </a:ext>
          </a:extLst>
        </p:cNvPr>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05795E6C-F93B-2D25-8397-F5CC414DC331}"/>
              </a:ext>
            </a:extLst>
          </p:cNvPr>
          <p:cNvSpPr txBox="1"/>
          <p:nvPr/>
        </p:nvSpPr>
        <p:spPr>
          <a:xfrm>
            <a:off x="611089" y="1848362"/>
            <a:ext cx="10908466" cy="461665"/>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自分の立場・役割を明確にする。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012DE5A6-8EBD-4615-41C9-F0DC1E0FD4F4}"/>
              </a:ext>
            </a:extLst>
          </p:cNvPr>
          <p:cNvSpPr txBox="1"/>
          <p:nvPr/>
        </p:nvSpPr>
        <p:spPr>
          <a:xfrm>
            <a:off x="110835" y="306609"/>
            <a:ext cx="8765309" cy="646331"/>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rPr>
              <a:t>②解決方法の選択肢の提示</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ポイント</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3600" b="1"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8E44AF0F-5DFB-10C7-B393-05913D620AD3}"/>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D5596F"/>
                </a:solidFill>
                <a:latin typeface="Meiryo UI" panose="020B0604030504040204" pitchFamily="50" charset="-128"/>
                <a:ea typeface="Meiryo UI" panose="020B0604030504040204" pitchFamily="50" charset="-128"/>
              </a:rPr>
              <a:t>１</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相談員の役割と取り組み方</a:t>
            </a:r>
          </a:p>
        </p:txBody>
      </p:sp>
      <p:sp>
        <p:nvSpPr>
          <p:cNvPr id="3" name="テキスト ボックス 2">
            <a:extLst>
              <a:ext uri="{FF2B5EF4-FFF2-40B4-BE49-F238E27FC236}">
                <a16:creationId xmlns:a16="http://schemas.microsoft.com/office/drawing/2014/main" id="{FE068B31-CD37-366B-15B4-57ED21585F25}"/>
              </a:ext>
            </a:extLst>
          </p:cNvPr>
          <p:cNvSpPr txBox="1"/>
          <p:nvPr/>
        </p:nvSpPr>
        <p:spPr>
          <a:xfrm>
            <a:off x="611088" y="4045698"/>
            <a:ext cx="11285347" cy="1569660"/>
          </a:xfrm>
          <a:prstGeom prst="rect">
            <a:avLst/>
          </a:prstGeom>
          <a:noFill/>
        </p:spPr>
        <p:txBody>
          <a:bodyPr wrap="square">
            <a:spAutoFit/>
          </a:bodyPr>
          <a:lstStyle/>
          <a:p>
            <a:pPr marL="342900" indent="-342900">
              <a:buFont typeface="Wingdings" panose="05000000000000000000" pitchFamily="2" charset="2"/>
              <a:buChar char="l"/>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緊急で対応するべきこと、時間をかけて対応するべきこと、絶対に譲れないことなどに整理し、優先順位をつけてそれぞれの解決方法を一緒に考える。</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buFont typeface="Wingdings" panose="05000000000000000000" pitchFamily="2" charset="2"/>
              <a:buChar char="l"/>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相談員として、大学として、どのようなことができるのか、選択肢を提示する。（関係調整、環境調整、医療機関との連携など）。</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4" name="グループ化 3">
            <a:extLst>
              <a:ext uri="{FF2B5EF4-FFF2-40B4-BE49-F238E27FC236}">
                <a16:creationId xmlns:a16="http://schemas.microsoft.com/office/drawing/2014/main" id="{DF51ED08-6946-3036-1FB3-5D6A6B37F1E6}"/>
              </a:ext>
            </a:extLst>
          </p:cNvPr>
          <p:cNvGrpSpPr/>
          <p:nvPr/>
        </p:nvGrpSpPr>
        <p:grpSpPr>
          <a:xfrm>
            <a:off x="440959" y="3371473"/>
            <a:ext cx="7315201" cy="572640"/>
            <a:chOff x="415636" y="2068960"/>
            <a:chExt cx="7315201" cy="572640"/>
          </a:xfrm>
        </p:grpSpPr>
        <p:sp>
          <p:nvSpPr>
            <p:cNvPr id="5" name="正方形/長方形 4">
              <a:extLst>
                <a:ext uri="{FF2B5EF4-FFF2-40B4-BE49-F238E27FC236}">
                  <a16:creationId xmlns:a16="http://schemas.microsoft.com/office/drawing/2014/main" id="{C2D577E3-9F2D-82B9-BF1B-E7794F916858}"/>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２</a:t>
              </a:r>
              <a:r>
                <a:rPr lang="ja-JP" altLang="en-US" sz="2800" b="1" dirty="0">
                  <a:solidFill>
                    <a:srgbClr val="589F89"/>
                  </a:solidFill>
                  <a:latin typeface="Meiryo UI" panose="020B0604030504040204" pitchFamily="50" charset="-128"/>
                  <a:ea typeface="Meiryo UI" panose="020B0604030504040204" pitchFamily="50" charset="-128"/>
                </a:rPr>
                <a:t>情報提供</a:t>
              </a:r>
              <a:endParaRPr kumimoji="1" lang="en-US" altLang="ja-JP"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86C4B91A-D8F0-986D-7FAC-C7EAEEE2B6A0}"/>
                </a:ext>
              </a:extLst>
            </p:cNvPr>
            <p:cNvSpPr/>
            <p:nvPr/>
          </p:nvSpPr>
          <p:spPr>
            <a:xfrm>
              <a:off x="415636" y="2170545"/>
              <a:ext cx="175491" cy="471055"/>
            </a:xfrm>
            <a:prstGeom prst="rect">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7" name="直線コネクタ 6">
              <a:extLst>
                <a:ext uri="{FF2B5EF4-FFF2-40B4-BE49-F238E27FC236}">
                  <a16:creationId xmlns:a16="http://schemas.microsoft.com/office/drawing/2014/main" id="{B650FE1D-68AA-8688-84AA-F1FC9F64A651}"/>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8" name="グループ化 7">
            <a:extLst>
              <a:ext uri="{FF2B5EF4-FFF2-40B4-BE49-F238E27FC236}">
                <a16:creationId xmlns:a16="http://schemas.microsoft.com/office/drawing/2014/main" id="{8C21B963-8439-E44A-0CDC-5796A002EF99}"/>
              </a:ext>
            </a:extLst>
          </p:cNvPr>
          <p:cNvGrpSpPr/>
          <p:nvPr/>
        </p:nvGrpSpPr>
        <p:grpSpPr>
          <a:xfrm>
            <a:off x="440959" y="1181635"/>
            <a:ext cx="7315201" cy="572640"/>
            <a:chOff x="415636" y="2068960"/>
            <a:chExt cx="7315201" cy="572640"/>
          </a:xfrm>
        </p:grpSpPr>
        <p:sp>
          <p:nvSpPr>
            <p:cNvPr id="9" name="正方形/長方形 8">
              <a:extLst>
                <a:ext uri="{FF2B5EF4-FFF2-40B4-BE49-F238E27FC236}">
                  <a16:creationId xmlns:a16="http://schemas.microsoft.com/office/drawing/2014/main" id="{69966ADC-2CC8-E008-7A8D-17A35A4201BA}"/>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１</a:t>
              </a:r>
              <a:r>
                <a:rPr lang="ja-JP" altLang="en-US" sz="2800" b="1" dirty="0">
                  <a:solidFill>
                    <a:srgbClr val="589F89"/>
                  </a:solidFill>
                  <a:latin typeface="Meiryo UI" panose="020B0604030504040204" pitchFamily="50" charset="-128"/>
                  <a:ea typeface="Meiryo UI" panose="020B0604030504040204" pitchFamily="50" charset="-128"/>
                </a:rPr>
                <a:t>相談員の立場</a:t>
              </a:r>
              <a:endParaRPr kumimoji="1" lang="en-US" altLang="ja-JP"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9A7152D9-E54D-CD97-8FF1-2D8DF8847C57}"/>
                </a:ext>
              </a:extLst>
            </p:cNvPr>
            <p:cNvSpPr/>
            <p:nvPr/>
          </p:nvSpPr>
          <p:spPr>
            <a:xfrm>
              <a:off x="415636" y="2170545"/>
              <a:ext cx="175491" cy="471055"/>
            </a:xfrm>
            <a:prstGeom prst="rect">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11" name="直線コネクタ 10">
              <a:extLst>
                <a:ext uri="{FF2B5EF4-FFF2-40B4-BE49-F238E27FC236}">
                  <a16:creationId xmlns:a16="http://schemas.microsoft.com/office/drawing/2014/main" id="{E8335018-EF39-2B1F-02B6-15B2B10E281C}"/>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54" name="直線コネクタ 53">
            <a:extLst>
              <a:ext uri="{FF2B5EF4-FFF2-40B4-BE49-F238E27FC236}">
                <a16:creationId xmlns:a16="http://schemas.microsoft.com/office/drawing/2014/main" id="{D1718246-8E18-222D-F915-19C1B8EBE8D0}"/>
              </a:ext>
            </a:extLst>
          </p:cNvPr>
          <p:cNvCxnSpPr>
            <a:cxnSpLocks/>
          </p:cNvCxnSpPr>
          <p:nvPr/>
        </p:nvCxnSpPr>
        <p:spPr>
          <a:xfrm>
            <a:off x="3026887" y="3011508"/>
            <a:ext cx="7427439"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15" name="グラフィックス 14" descr="山形の矢印 単色塗りつぶし">
            <a:extLst>
              <a:ext uri="{FF2B5EF4-FFF2-40B4-BE49-F238E27FC236}">
                <a16:creationId xmlns:a16="http://schemas.microsoft.com/office/drawing/2014/main" id="{C5742C55-9CE6-CB00-E347-9CCF64536C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3671" y="5670197"/>
            <a:ext cx="617350" cy="617350"/>
          </a:xfrm>
          <a:prstGeom prst="rect">
            <a:avLst/>
          </a:prstGeom>
        </p:spPr>
      </p:pic>
      <p:cxnSp>
        <p:nvCxnSpPr>
          <p:cNvPr id="16" name="直線コネクタ 15">
            <a:extLst>
              <a:ext uri="{FF2B5EF4-FFF2-40B4-BE49-F238E27FC236}">
                <a16:creationId xmlns:a16="http://schemas.microsoft.com/office/drawing/2014/main" id="{2BE97CF5-76B5-EEE8-FE6C-30F390351D4C}"/>
              </a:ext>
            </a:extLst>
          </p:cNvPr>
          <p:cNvCxnSpPr>
            <a:cxnSpLocks/>
          </p:cNvCxnSpPr>
          <p:nvPr/>
        </p:nvCxnSpPr>
        <p:spPr>
          <a:xfrm>
            <a:off x="5454063" y="6472941"/>
            <a:ext cx="2474064"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7" name="スライド番号プレースホルダー 16">
            <a:extLst>
              <a:ext uri="{FF2B5EF4-FFF2-40B4-BE49-F238E27FC236}">
                <a16:creationId xmlns:a16="http://schemas.microsoft.com/office/drawing/2014/main" id="{897B73CA-03E7-B773-DCFF-A90F1F694F5A}"/>
              </a:ext>
            </a:extLst>
          </p:cNvPr>
          <p:cNvSpPr>
            <a:spLocks noGrp="1"/>
          </p:cNvSpPr>
          <p:nvPr>
            <p:ph type="sldNum" sz="quarter" idx="12"/>
          </p:nvPr>
        </p:nvSpPr>
        <p:spPr/>
        <p:txBody>
          <a:bodyPr/>
          <a:lstStyle/>
          <a:p>
            <a:fld id="{17A04E83-AE5F-445A-B2D7-EBB1D891384E}" type="slidenum">
              <a:rPr kumimoji="1" lang="ja-JP" altLang="en-US" smtClean="0"/>
              <a:t>11</a:t>
            </a:fld>
            <a:endParaRPr kumimoji="1" lang="ja-JP" altLang="en-US"/>
          </a:p>
        </p:txBody>
      </p:sp>
      <p:pic>
        <p:nvPicPr>
          <p:cNvPr id="13" name="グラフィックス 12" descr="山形の矢印 単色塗りつぶし">
            <a:extLst>
              <a:ext uri="{FF2B5EF4-FFF2-40B4-BE49-F238E27FC236}">
                <a16:creationId xmlns:a16="http://schemas.microsoft.com/office/drawing/2014/main" id="{4DA0F271-50A7-890E-8624-CF77116BA3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3671" y="2391622"/>
            <a:ext cx="617350" cy="617350"/>
          </a:xfrm>
          <a:prstGeom prst="rect">
            <a:avLst/>
          </a:prstGeom>
        </p:spPr>
      </p:pic>
      <p:cxnSp>
        <p:nvCxnSpPr>
          <p:cNvPr id="18" name="直線コネクタ 17">
            <a:extLst>
              <a:ext uri="{FF2B5EF4-FFF2-40B4-BE49-F238E27FC236}">
                <a16:creationId xmlns:a16="http://schemas.microsoft.com/office/drawing/2014/main" id="{7FE9A511-2A6F-C73C-51B0-F3404A8AEF52}"/>
              </a:ext>
            </a:extLst>
          </p:cNvPr>
          <p:cNvCxnSpPr>
            <a:cxnSpLocks/>
          </p:cNvCxnSpPr>
          <p:nvPr/>
        </p:nvCxnSpPr>
        <p:spPr>
          <a:xfrm>
            <a:off x="3290583" y="2563001"/>
            <a:ext cx="542921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2" name="テキスト ボックス 1">
            <a:extLst>
              <a:ext uri="{FF2B5EF4-FFF2-40B4-BE49-F238E27FC236}">
                <a16:creationId xmlns:a16="http://schemas.microsoft.com/office/drawing/2014/main" id="{0291A981-21AA-F303-9E0D-60BBA54A497F}"/>
              </a:ext>
            </a:extLst>
          </p:cNvPr>
          <p:cNvSpPr txBox="1"/>
          <p:nvPr/>
        </p:nvSpPr>
        <p:spPr>
          <a:xfrm>
            <a:off x="1756321" y="2295882"/>
            <a:ext cx="10050267" cy="907941"/>
          </a:xfrm>
          <a:prstGeom prst="rect">
            <a:avLst/>
          </a:prstGeom>
          <a:noFill/>
        </p:spPr>
        <p:txBody>
          <a:bodyPr wrap="square">
            <a:spAutoFit/>
          </a:bodyPr>
          <a:lstStyle/>
          <a:p>
            <a:pPr lvl="0" algn="just">
              <a:spcAft>
                <a:spcPts val="600"/>
              </a:spcAft>
            </a:pPr>
            <a:r>
              <a:rPr kumimoji="1" lang="ja-JP" altLang="en-US"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相談員は、</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最終的な結論を出す人ではありません。</a:t>
            </a:r>
            <a:endParaRPr kumimoji="1" lang="en-US"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600"/>
              </a:spcAft>
            </a:pPr>
            <a:r>
              <a:rPr kumimoji="1" lang="ja-JP" altLang="en-US"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しかし、</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相談者が求めている助言をし、見解を示すことは必要</a:t>
            </a:r>
            <a:r>
              <a:rPr kumimoji="1" lang="ja-JP" altLang="en-US"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です。</a:t>
            </a:r>
            <a:endPar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D9A060B6-2FDD-49E7-FD3A-B14EDA9086DC}"/>
              </a:ext>
            </a:extLst>
          </p:cNvPr>
          <p:cNvSpPr txBox="1"/>
          <p:nvPr/>
        </p:nvSpPr>
        <p:spPr>
          <a:xfrm>
            <a:off x="1756321" y="5762041"/>
            <a:ext cx="9253424" cy="907941"/>
          </a:xfrm>
          <a:prstGeom prst="rect">
            <a:avLst/>
          </a:prstGeom>
          <a:noFill/>
        </p:spPr>
        <p:txBody>
          <a:bodyPr wrap="square">
            <a:spAutoFit/>
          </a:bodyPr>
          <a:lstStyle/>
          <a:p>
            <a:pPr lvl="0" algn="just">
              <a:spcAft>
                <a:spcPts val="600"/>
              </a:spcAft>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大学を続けるか辞めるかの</a:t>
            </a:r>
            <a:r>
              <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択ではなく、</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600"/>
              </a:spcAft>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様々な方法がある</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ことを伝えましょう。</a:t>
            </a:r>
            <a:endPar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746735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B05D1DF3-2F47-8302-0586-B93CD589679B}"/>
            </a:ext>
          </a:extLst>
        </p:cNvPr>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84609CD9-5F61-361F-C917-CF868F48175C}"/>
              </a:ext>
            </a:extLst>
          </p:cNvPr>
          <p:cNvSpPr txBox="1"/>
          <p:nvPr/>
        </p:nvSpPr>
        <p:spPr>
          <a:xfrm>
            <a:off x="110835" y="306609"/>
            <a:ext cx="1022465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②解決方法の選択肢の提示　</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注意すべきこと</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a:extLst>
              <a:ext uri="{FF2B5EF4-FFF2-40B4-BE49-F238E27FC236}">
                <a16:creationId xmlns:a16="http://schemas.microsoft.com/office/drawing/2014/main" id="{8A165333-1AF2-9C56-6AA3-F4DAAECF507B}"/>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D5596F"/>
                </a:solidFill>
                <a:latin typeface="Meiryo UI" panose="020B0604030504040204" pitchFamily="50" charset="-128"/>
                <a:ea typeface="Meiryo UI" panose="020B0604030504040204" pitchFamily="50" charset="-128"/>
              </a:rPr>
              <a:t>１</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相談員の役割と取り組み方</a:t>
            </a:r>
          </a:p>
        </p:txBody>
      </p:sp>
      <p:sp>
        <p:nvSpPr>
          <p:cNvPr id="3" name="テキスト ボックス 2">
            <a:extLst>
              <a:ext uri="{FF2B5EF4-FFF2-40B4-BE49-F238E27FC236}">
                <a16:creationId xmlns:a16="http://schemas.microsoft.com/office/drawing/2014/main" id="{C994E605-C7F2-2CA4-B75E-60152BFE3C92}"/>
              </a:ext>
            </a:extLst>
          </p:cNvPr>
          <p:cNvSpPr txBox="1"/>
          <p:nvPr/>
        </p:nvSpPr>
        <p:spPr>
          <a:xfrm>
            <a:off x="611089" y="1928131"/>
            <a:ext cx="11257638" cy="830997"/>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介入するとなった場合には、関係者に共有する必要性が出てくるが、加害者や周囲に伝わるとうわさや報復といった二次被害に繋がりかねない。</a:t>
            </a:r>
            <a:endParaRPr kumimoji="1" lang="en-US" altLang="ja-JP"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4" name="グループ化 3">
            <a:extLst>
              <a:ext uri="{FF2B5EF4-FFF2-40B4-BE49-F238E27FC236}">
                <a16:creationId xmlns:a16="http://schemas.microsoft.com/office/drawing/2014/main" id="{02ADDE9F-50F6-DB79-D6F1-C226B33DA67E}"/>
              </a:ext>
            </a:extLst>
          </p:cNvPr>
          <p:cNvGrpSpPr/>
          <p:nvPr/>
        </p:nvGrpSpPr>
        <p:grpSpPr>
          <a:xfrm>
            <a:off x="435598" y="1181635"/>
            <a:ext cx="7315201" cy="572640"/>
            <a:chOff x="415636" y="2068960"/>
            <a:chExt cx="7315201" cy="572640"/>
          </a:xfrm>
        </p:grpSpPr>
        <p:sp>
          <p:nvSpPr>
            <p:cNvPr id="5" name="正方形/長方形 4">
              <a:extLst>
                <a:ext uri="{FF2B5EF4-FFF2-40B4-BE49-F238E27FC236}">
                  <a16:creationId xmlns:a16="http://schemas.microsoft.com/office/drawing/2014/main" id="{297DAD17-8312-38F8-3B5C-EE9749D19FDE}"/>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１</a:t>
              </a:r>
              <a:r>
                <a:rPr kumimoji="1" lang="ja-JP" altLang="en-US" sz="28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二次被害に気を付ける</a:t>
              </a:r>
              <a:endParaRPr kumimoji="1" lang="en-US" altLang="ja-JP"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87176BCD-185A-8011-1492-DAA52AA01319}"/>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7" name="直線コネクタ 6">
              <a:extLst>
                <a:ext uri="{FF2B5EF4-FFF2-40B4-BE49-F238E27FC236}">
                  <a16:creationId xmlns:a16="http://schemas.microsoft.com/office/drawing/2014/main" id="{3ADD376D-2E44-0E39-98BD-103F803003D4}"/>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8" name="グループ化 7">
            <a:extLst>
              <a:ext uri="{FF2B5EF4-FFF2-40B4-BE49-F238E27FC236}">
                <a16:creationId xmlns:a16="http://schemas.microsoft.com/office/drawing/2014/main" id="{D51B9206-6A8D-EDC6-B6FC-17A2C36855A2}"/>
              </a:ext>
            </a:extLst>
          </p:cNvPr>
          <p:cNvGrpSpPr/>
          <p:nvPr/>
        </p:nvGrpSpPr>
        <p:grpSpPr>
          <a:xfrm>
            <a:off x="440958" y="4001326"/>
            <a:ext cx="7631623" cy="572640"/>
            <a:chOff x="415635" y="2068960"/>
            <a:chExt cx="7631623" cy="572640"/>
          </a:xfrm>
        </p:grpSpPr>
        <p:sp>
          <p:nvSpPr>
            <p:cNvPr id="9" name="正方形/長方形 8">
              <a:extLst>
                <a:ext uri="{FF2B5EF4-FFF2-40B4-BE49-F238E27FC236}">
                  <a16:creationId xmlns:a16="http://schemas.microsoft.com/office/drawing/2014/main" id="{B3090ED0-9F3A-5F90-0F9E-29D6CBDC9D1B}"/>
                </a:ext>
              </a:extLst>
            </p:cNvPr>
            <p:cNvSpPr/>
            <p:nvPr/>
          </p:nvSpPr>
          <p:spPr>
            <a:xfrm>
              <a:off x="415635" y="2068960"/>
              <a:ext cx="7631623"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　</a:t>
              </a:r>
              <a:r>
                <a:rPr lang="ja-JP" altLang="en-US" sz="3200" b="1" dirty="0">
                  <a:solidFill>
                    <a:srgbClr val="D5596F"/>
                  </a:solidFill>
                  <a:latin typeface="Meiryo UI" panose="020B0604030504040204" pitchFamily="50" charset="-128"/>
                  <a:ea typeface="Meiryo UI" panose="020B0604030504040204" pitchFamily="50" charset="-128"/>
                </a:rPr>
                <a:t>２</a:t>
              </a:r>
              <a:r>
                <a:rPr lang="ja-JP" altLang="en-US" sz="2800" b="1" dirty="0">
                  <a:solidFill>
                    <a:srgbClr val="D5596F"/>
                  </a:solidFill>
                  <a:latin typeface="Meiryo UI" panose="020B0604030504040204" pitchFamily="50" charset="-128"/>
                  <a:ea typeface="Meiryo UI" panose="020B0604030504040204" pitchFamily="50" charset="-128"/>
                </a:rPr>
                <a:t>加害者に確認することはしない</a:t>
              </a:r>
              <a:endParaRPr kumimoji="1" lang="en-US" altLang="ja-JP"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04AD0DDC-E4D6-8C2D-D260-ECDFA3BF6D10}"/>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11" name="直線コネクタ 10">
              <a:extLst>
                <a:ext uri="{FF2B5EF4-FFF2-40B4-BE49-F238E27FC236}">
                  <a16:creationId xmlns:a16="http://schemas.microsoft.com/office/drawing/2014/main" id="{233CA180-7243-6AAB-8BD4-A47A043ECB9F}"/>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12" name="テキスト ボックス 11">
            <a:extLst>
              <a:ext uri="{FF2B5EF4-FFF2-40B4-BE49-F238E27FC236}">
                <a16:creationId xmlns:a16="http://schemas.microsoft.com/office/drawing/2014/main" id="{9C75A649-ABD7-68D5-0D92-3F60050AB822}"/>
              </a:ext>
            </a:extLst>
          </p:cNvPr>
          <p:cNvSpPr txBox="1"/>
          <p:nvPr/>
        </p:nvSpPr>
        <p:spPr>
          <a:xfrm>
            <a:off x="611089" y="4668053"/>
            <a:ext cx="10999021" cy="461665"/>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相談者側を対応する相談員は、原則として加害者側の対応は行わない。</a:t>
            </a:r>
            <a:endParaRPr kumimoji="1" lang="en-US"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54" name="直線コネクタ 53">
            <a:extLst>
              <a:ext uri="{FF2B5EF4-FFF2-40B4-BE49-F238E27FC236}">
                <a16:creationId xmlns:a16="http://schemas.microsoft.com/office/drawing/2014/main" id="{330671F2-F44A-6B8E-34A9-8DAA6C061E22}"/>
              </a:ext>
            </a:extLst>
          </p:cNvPr>
          <p:cNvCxnSpPr>
            <a:cxnSpLocks/>
          </p:cNvCxnSpPr>
          <p:nvPr/>
        </p:nvCxnSpPr>
        <p:spPr>
          <a:xfrm>
            <a:off x="4553146" y="3458152"/>
            <a:ext cx="6563562"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14" name="グラフィックス 13" descr="山形の矢印 単色塗りつぶし">
            <a:extLst>
              <a:ext uri="{FF2B5EF4-FFF2-40B4-BE49-F238E27FC236}">
                <a16:creationId xmlns:a16="http://schemas.microsoft.com/office/drawing/2014/main" id="{6FCB975E-66E2-0E6A-1B71-E0F0F259144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1467" y="2657660"/>
            <a:ext cx="617350" cy="617350"/>
          </a:xfrm>
          <a:prstGeom prst="rect">
            <a:avLst/>
          </a:prstGeom>
        </p:spPr>
      </p:pic>
      <p:cxnSp>
        <p:nvCxnSpPr>
          <p:cNvPr id="15" name="直線コネクタ 14">
            <a:extLst>
              <a:ext uri="{FF2B5EF4-FFF2-40B4-BE49-F238E27FC236}">
                <a16:creationId xmlns:a16="http://schemas.microsoft.com/office/drawing/2014/main" id="{E5E92ABE-6273-40D9-1593-3D369AFA2A71}"/>
              </a:ext>
            </a:extLst>
          </p:cNvPr>
          <p:cNvCxnSpPr>
            <a:cxnSpLocks/>
          </p:cNvCxnSpPr>
          <p:nvPr/>
        </p:nvCxnSpPr>
        <p:spPr>
          <a:xfrm>
            <a:off x="1881939" y="3017116"/>
            <a:ext cx="641231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18" name="グラフィックス 17" descr="山形の矢印 単色塗りつぶし">
            <a:extLst>
              <a:ext uri="{FF2B5EF4-FFF2-40B4-BE49-F238E27FC236}">
                <a16:creationId xmlns:a16="http://schemas.microsoft.com/office/drawing/2014/main" id="{DB207EAC-C52F-514B-98A3-0A8C3AA3DAA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3500" y="5265376"/>
            <a:ext cx="617350" cy="617350"/>
          </a:xfrm>
          <a:prstGeom prst="rect">
            <a:avLst/>
          </a:prstGeom>
        </p:spPr>
      </p:pic>
      <p:cxnSp>
        <p:nvCxnSpPr>
          <p:cNvPr id="20" name="直線コネクタ 19">
            <a:extLst>
              <a:ext uri="{FF2B5EF4-FFF2-40B4-BE49-F238E27FC236}">
                <a16:creationId xmlns:a16="http://schemas.microsoft.com/office/drawing/2014/main" id="{601DB276-9D87-F630-2E2A-33753E18A7FF}"/>
              </a:ext>
            </a:extLst>
          </p:cNvPr>
          <p:cNvCxnSpPr>
            <a:cxnSpLocks/>
          </p:cNvCxnSpPr>
          <p:nvPr/>
        </p:nvCxnSpPr>
        <p:spPr>
          <a:xfrm>
            <a:off x="2632694" y="6364459"/>
            <a:ext cx="6733837"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7" name="スライド番号プレースホルダー 16">
            <a:extLst>
              <a:ext uri="{FF2B5EF4-FFF2-40B4-BE49-F238E27FC236}">
                <a16:creationId xmlns:a16="http://schemas.microsoft.com/office/drawing/2014/main" id="{B780D7ED-BFD3-C652-144C-4E54FF0236C4}"/>
              </a:ext>
            </a:extLst>
          </p:cNvPr>
          <p:cNvSpPr>
            <a:spLocks noGrp="1"/>
          </p:cNvSpPr>
          <p:nvPr>
            <p:ph type="sldNum" sz="quarter" idx="12"/>
          </p:nvPr>
        </p:nvSpPr>
        <p:spPr/>
        <p:txBody>
          <a:bodyPr/>
          <a:lstStyle/>
          <a:p>
            <a:fld id="{17A04E83-AE5F-445A-B2D7-EBB1D891384E}" type="slidenum">
              <a:rPr kumimoji="1" lang="ja-JP" altLang="en-US" smtClean="0"/>
              <a:t>12</a:t>
            </a:fld>
            <a:endParaRPr kumimoji="1" lang="ja-JP" altLang="en-US"/>
          </a:p>
        </p:txBody>
      </p:sp>
      <p:cxnSp>
        <p:nvCxnSpPr>
          <p:cNvPr id="2" name="直線コネクタ 1">
            <a:extLst>
              <a:ext uri="{FF2B5EF4-FFF2-40B4-BE49-F238E27FC236}">
                <a16:creationId xmlns:a16="http://schemas.microsoft.com/office/drawing/2014/main" id="{00714866-DEF7-747A-45A6-F77F04F0A61B}"/>
              </a:ext>
            </a:extLst>
          </p:cNvPr>
          <p:cNvCxnSpPr>
            <a:cxnSpLocks/>
          </p:cNvCxnSpPr>
          <p:nvPr/>
        </p:nvCxnSpPr>
        <p:spPr>
          <a:xfrm>
            <a:off x="5823468" y="5483815"/>
            <a:ext cx="5786642"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9" name="テキスト ボックス 18">
            <a:extLst>
              <a:ext uri="{FF2B5EF4-FFF2-40B4-BE49-F238E27FC236}">
                <a16:creationId xmlns:a16="http://schemas.microsoft.com/office/drawing/2014/main" id="{EDAD867C-F48D-4694-5C1D-33B41D1A46A6}"/>
              </a:ext>
            </a:extLst>
          </p:cNvPr>
          <p:cNvSpPr txBox="1"/>
          <p:nvPr/>
        </p:nvSpPr>
        <p:spPr>
          <a:xfrm>
            <a:off x="1097459" y="5205618"/>
            <a:ext cx="10512651" cy="1354217"/>
          </a:xfrm>
          <a:prstGeom prst="rect">
            <a:avLst/>
          </a:prstGeom>
          <a:noFill/>
        </p:spPr>
        <p:txBody>
          <a:bodyPr wrap="square">
            <a:spAutoFit/>
          </a:bodyPr>
          <a:lstStyle/>
          <a:p>
            <a:pPr lvl="0" algn="just">
              <a:spcAft>
                <a:spcPts val="600"/>
              </a:spcAft>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加害者側の話も聞いてしまうと、</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相談員としての職務ができなくなります。</a:t>
            </a:r>
            <a:endPar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600"/>
              </a:spcAft>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加害者にも話を聞くのは、</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600"/>
              </a:spcAft>
            </a:pPr>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中立な調査委員会であったり、「調整」役の人</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にするべきです。</a:t>
            </a:r>
            <a:endPar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699A235B-C074-CF07-D9F3-8D15EB8B3201}"/>
              </a:ext>
            </a:extLst>
          </p:cNvPr>
          <p:cNvSpPr txBox="1"/>
          <p:nvPr/>
        </p:nvSpPr>
        <p:spPr>
          <a:xfrm>
            <a:off x="1808182" y="2739464"/>
            <a:ext cx="9942860" cy="907941"/>
          </a:xfrm>
          <a:prstGeom prst="rect">
            <a:avLst/>
          </a:prstGeom>
          <a:noFill/>
        </p:spPr>
        <p:txBody>
          <a:bodyPr wrap="square">
            <a:spAutoFit/>
          </a:bodyPr>
          <a:lstStyle/>
          <a:p>
            <a:pPr lvl="0" algn="just">
              <a:spcAft>
                <a:spcPts val="600"/>
              </a:spcAft>
            </a:pP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相談者と話し合うこと、あらかじめ共有範囲を</a:t>
            </a:r>
            <a:endPar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600"/>
              </a:spcAft>
            </a:pPr>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相談者とも打ち合わせて決めておく</a:t>
            </a:r>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こと</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が必要。</a:t>
            </a:r>
            <a:endParaRPr lang="en-US"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636117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C464FA8D-E777-FDD3-5ACB-E3331BD46C03}"/>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BF63AC2-DD55-69D9-5B87-04F96D5975EB}"/>
              </a:ext>
            </a:extLst>
          </p:cNvPr>
          <p:cNvSpPr txBox="1"/>
          <p:nvPr/>
        </p:nvSpPr>
        <p:spPr>
          <a:xfrm>
            <a:off x="110836" y="306609"/>
            <a:ext cx="834490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③意思決定の援助　</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ポイント</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8C304D4-7D6A-E37A-A76B-6BCBA0105EE3}"/>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D5596F"/>
                </a:solidFill>
                <a:latin typeface="Meiryo UI" panose="020B0604030504040204" pitchFamily="50" charset="-128"/>
                <a:ea typeface="Meiryo UI" panose="020B0604030504040204" pitchFamily="50" charset="-128"/>
              </a:rPr>
              <a:t>１</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相談員の役割と取り組み方</a:t>
            </a:r>
          </a:p>
        </p:txBody>
      </p:sp>
      <p:cxnSp>
        <p:nvCxnSpPr>
          <p:cNvPr id="9" name="直線コネクタ 8">
            <a:extLst>
              <a:ext uri="{FF2B5EF4-FFF2-40B4-BE49-F238E27FC236}">
                <a16:creationId xmlns:a16="http://schemas.microsoft.com/office/drawing/2014/main" id="{EE7A04A4-FD60-6642-DE34-5F71F8C96012}"/>
              </a:ext>
            </a:extLst>
          </p:cNvPr>
          <p:cNvCxnSpPr>
            <a:cxnSpLocks/>
          </p:cNvCxnSpPr>
          <p:nvPr/>
        </p:nvCxnSpPr>
        <p:spPr>
          <a:xfrm>
            <a:off x="3758077" y="6304247"/>
            <a:ext cx="4594072"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grpSp>
        <p:nvGrpSpPr>
          <p:cNvPr id="42" name="グループ化 41">
            <a:extLst>
              <a:ext uri="{FF2B5EF4-FFF2-40B4-BE49-F238E27FC236}">
                <a16:creationId xmlns:a16="http://schemas.microsoft.com/office/drawing/2014/main" id="{D67473E3-25FB-FAA9-7527-F2FCA8C870A7}"/>
              </a:ext>
            </a:extLst>
          </p:cNvPr>
          <p:cNvGrpSpPr/>
          <p:nvPr/>
        </p:nvGrpSpPr>
        <p:grpSpPr>
          <a:xfrm>
            <a:off x="441112" y="1063343"/>
            <a:ext cx="7315201" cy="572640"/>
            <a:chOff x="415636" y="2068960"/>
            <a:chExt cx="7315201" cy="572640"/>
          </a:xfrm>
        </p:grpSpPr>
        <p:sp>
          <p:nvSpPr>
            <p:cNvPr id="43" name="正方形/長方形 42">
              <a:extLst>
                <a:ext uri="{FF2B5EF4-FFF2-40B4-BE49-F238E27FC236}">
                  <a16:creationId xmlns:a16="http://schemas.microsoft.com/office/drawing/2014/main" id="{525146C7-0683-FA95-5447-551197B53B84}"/>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１</a:t>
              </a:r>
              <a:r>
                <a:rPr kumimoji="1" lang="ja-JP" altLang="en-US" sz="28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それぞれの</a:t>
              </a:r>
              <a:r>
                <a:rPr lang="ja-JP" altLang="en-US" sz="2800" b="1" dirty="0">
                  <a:solidFill>
                    <a:srgbClr val="589F89"/>
                  </a:solidFill>
                  <a:latin typeface="Meiryo UI" panose="020B0604030504040204" pitchFamily="50" charset="-128"/>
                  <a:ea typeface="Meiryo UI" panose="020B0604030504040204" pitchFamily="50" charset="-128"/>
                </a:rPr>
                <a:t>選択肢の利点とリスク</a:t>
              </a:r>
              <a:endParaRPr kumimoji="1" lang="en-US" altLang="ja-JP"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endParaRPr>
            </a:p>
          </p:txBody>
        </p:sp>
        <p:sp>
          <p:nvSpPr>
            <p:cNvPr id="44" name="正方形/長方形 43">
              <a:extLst>
                <a:ext uri="{FF2B5EF4-FFF2-40B4-BE49-F238E27FC236}">
                  <a16:creationId xmlns:a16="http://schemas.microsoft.com/office/drawing/2014/main" id="{70CA8240-C7CB-967F-909D-1B7B6C330A55}"/>
                </a:ext>
              </a:extLst>
            </p:cNvPr>
            <p:cNvSpPr/>
            <p:nvPr/>
          </p:nvSpPr>
          <p:spPr>
            <a:xfrm>
              <a:off x="415636" y="2170545"/>
              <a:ext cx="175491" cy="471055"/>
            </a:xfrm>
            <a:prstGeom prst="rect">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45" name="直線コネクタ 44">
              <a:extLst>
                <a:ext uri="{FF2B5EF4-FFF2-40B4-BE49-F238E27FC236}">
                  <a16:creationId xmlns:a16="http://schemas.microsoft.com/office/drawing/2014/main" id="{2285531F-5837-A8BB-D2C9-40E1EF43631B}"/>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14" name="テキスト ボックス 13">
            <a:extLst>
              <a:ext uri="{FF2B5EF4-FFF2-40B4-BE49-F238E27FC236}">
                <a16:creationId xmlns:a16="http://schemas.microsoft.com/office/drawing/2014/main" id="{4F8C9812-9A78-480C-4F11-9A95FDD60103}"/>
              </a:ext>
            </a:extLst>
          </p:cNvPr>
          <p:cNvSpPr txBox="1"/>
          <p:nvPr/>
        </p:nvSpPr>
        <p:spPr>
          <a:xfrm>
            <a:off x="187000" y="3843440"/>
            <a:ext cx="11964562" cy="830997"/>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意思決定できるまでは、すぐに対処しなければならない懸案事項が相談者にはある場合が多いため、相談員とその対処方法について一緒に考えることが助けになる。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15" name="グループ化 14">
            <a:extLst>
              <a:ext uri="{FF2B5EF4-FFF2-40B4-BE49-F238E27FC236}">
                <a16:creationId xmlns:a16="http://schemas.microsoft.com/office/drawing/2014/main" id="{C00E1744-3A7D-EBC4-8CAF-2AF1F63D708D}"/>
              </a:ext>
            </a:extLst>
          </p:cNvPr>
          <p:cNvGrpSpPr/>
          <p:nvPr/>
        </p:nvGrpSpPr>
        <p:grpSpPr>
          <a:xfrm>
            <a:off x="449515" y="3166090"/>
            <a:ext cx="7315201" cy="572640"/>
            <a:chOff x="415636" y="2068960"/>
            <a:chExt cx="7315201" cy="572640"/>
          </a:xfrm>
        </p:grpSpPr>
        <p:sp>
          <p:nvSpPr>
            <p:cNvPr id="16" name="正方形/長方形 15">
              <a:extLst>
                <a:ext uri="{FF2B5EF4-FFF2-40B4-BE49-F238E27FC236}">
                  <a16:creationId xmlns:a16="http://schemas.microsoft.com/office/drawing/2014/main" id="{859B2749-74A9-2D51-5236-D9B424CFC29D}"/>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２</a:t>
              </a:r>
              <a:r>
                <a:rPr kumimoji="1" lang="ja-JP" altLang="en-US" sz="28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意思決定するまでの支援</a:t>
              </a:r>
              <a:endParaRPr kumimoji="1" lang="en-US" altLang="ja-JP"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a:extLst>
                <a:ext uri="{FF2B5EF4-FFF2-40B4-BE49-F238E27FC236}">
                  <a16:creationId xmlns:a16="http://schemas.microsoft.com/office/drawing/2014/main" id="{5764D4F1-0E68-905C-EC30-BE584EE0BDE8}"/>
                </a:ext>
              </a:extLst>
            </p:cNvPr>
            <p:cNvSpPr/>
            <p:nvPr/>
          </p:nvSpPr>
          <p:spPr>
            <a:xfrm>
              <a:off x="415636" y="2170545"/>
              <a:ext cx="175491" cy="471055"/>
            </a:xfrm>
            <a:prstGeom prst="rect">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18" name="直線コネクタ 17">
              <a:extLst>
                <a:ext uri="{FF2B5EF4-FFF2-40B4-BE49-F238E27FC236}">
                  <a16:creationId xmlns:a16="http://schemas.microsoft.com/office/drawing/2014/main" id="{576112BB-43A2-8A25-757A-EC425D3E732C}"/>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19" name="直線コネクタ 18">
            <a:extLst>
              <a:ext uri="{FF2B5EF4-FFF2-40B4-BE49-F238E27FC236}">
                <a16:creationId xmlns:a16="http://schemas.microsoft.com/office/drawing/2014/main" id="{EE15B856-E8AD-4145-4FBB-E402AB6AF4CA}"/>
              </a:ext>
            </a:extLst>
          </p:cNvPr>
          <p:cNvCxnSpPr>
            <a:cxnSpLocks/>
          </p:cNvCxnSpPr>
          <p:nvPr/>
        </p:nvCxnSpPr>
        <p:spPr>
          <a:xfrm>
            <a:off x="7569622" y="2355967"/>
            <a:ext cx="4053627"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21" name="グラフィックス 20" descr="山形の矢印 単色塗りつぶし">
            <a:extLst>
              <a:ext uri="{FF2B5EF4-FFF2-40B4-BE49-F238E27FC236}">
                <a16:creationId xmlns:a16="http://schemas.microsoft.com/office/drawing/2014/main" id="{2190FE86-9E49-3B77-20CC-E7A0BDBF3F0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25585" y="5905918"/>
            <a:ext cx="617350" cy="617350"/>
          </a:xfrm>
          <a:prstGeom prst="rect">
            <a:avLst/>
          </a:prstGeom>
        </p:spPr>
      </p:pic>
      <p:sp>
        <p:nvSpPr>
          <p:cNvPr id="7" name="スライド番号プレースホルダー 6">
            <a:extLst>
              <a:ext uri="{FF2B5EF4-FFF2-40B4-BE49-F238E27FC236}">
                <a16:creationId xmlns:a16="http://schemas.microsoft.com/office/drawing/2014/main" id="{F90DF6A0-737A-8DC6-BA61-B2CE4D07DA33}"/>
              </a:ext>
            </a:extLst>
          </p:cNvPr>
          <p:cNvSpPr>
            <a:spLocks noGrp="1"/>
          </p:cNvSpPr>
          <p:nvPr>
            <p:ph type="sldNum" sz="quarter" idx="12"/>
          </p:nvPr>
        </p:nvSpPr>
        <p:spPr/>
        <p:txBody>
          <a:bodyPr/>
          <a:lstStyle/>
          <a:p>
            <a:fld id="{17A04E83-AE5F-445A-B2D7-EBB1D891384E}" type="slidenum">
              <a:rPr kumimoji="1" lang="ja-JP" altLang="en-US" smtClean="0"/>
              <a:t>13</a:t>
            </a:fld>
            <a:endParaRPr kumimoji="1" lang="ja-JP" altLang="en-US" dirty="0"/>
          </a:p>
        </p:txBody>
      </p:sp>
      <p:grpSp>
        <p:nvGrpSpPr>
          <p:cNvPr id="11" name="グループ化 10">
            <a:extLst>
              <a:ext uri="{FF2B5EF4-FFF2-40B4-BE49-F238E27FC236}">
                <a16:creationId xmlns:a16="http://schemas.microsoft.com/office/drawing/2014/main" id="{0962B54B-7A4D-6203-8058-C8FD49440F1B}"/>
              </a:ext>
            </a:extLst>
          </p:cNvPr>
          <p:cNvGrpSpPr/>
          <p:nvPr/>
        </p:nvGrpSpPr>
        <p:grpSpPr>
          <a:xfrm>
            <a:off x="246315" y="4818831"/>
            <a:ext cx="757382" cy="748146"/>
            <a:chOff x="314036" y="3639127"/>
            <a:chExt cx="757382" cy="748146"/>
          </a:xfrm>
        </p:grpSpPr>
        <p:sp>
          <p:nvSpPr>
            <p:cNvPr id="12" name="楕円 11">
              <a:extLst>
                <a:ext uri="{FF2B5EF4-FFF2-40B4-BE49-F238E27FC236}">
                  <a16:creationId xmlns:a16="http://schemas.microsoft.com/office/drawing/2014/main" id="{C7B419C9-436D-D23D-7301-6C9B3DD1594C}"/>
                </a:ext>
              </a:extLst>
            </p:cNvPr>
            <p:cNvSpPr/>
            <p:nvPr/>
          </p:nvSpPr>
          <p:spPr>
            <a:xfrm>
              <a:off x="314036" y="3639127"/>
              <a:ext cx="757382" cy="748146"/>
            </a:xfrm>
            <a:prstGeom prst="ellipse">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E201713C-66DA-0136-DFC9-D1D0BAAC852B}"/>
                </a:ext>
              </a:extLst>
            </p:cNvPr>
            <p:cNvSpPr txBox="1"/>
            <p:nvPr/>
          </p:nvSpPr>
          <p:spPr>
            <a:xfrm>
              <a:off x="400216" y="3805896"/>
              <a:ext cx="585021"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例</a:t>
              </a:r>
            </a:p>
          </p:txBody>
        </p:sp>
      </p:grpSp>
      <p:sp>
        <p:nvSpPr>
          <p:cNvPr id="20" name="テキスト ボックス 19">
            <a:extLst>
              <a:ext uri="{FF2B5EF4-FFF2-40B4-BE49-F238E27FC236}">
                <a16:creationId xmlns:a16="http://schemas.microsoft.com/office/drawing/2014/main" id="{786AE191-507E-AC72-6AE4-F34EFBE22502}"/>
              </a:ext>
            </a:extLst>
          </p:cNvPr>
          <p:cNvSpPr txBox="1"/>
          <p:nvPr/>
        </p:nvSpPr>
        <p:spPr>
          <a:xfrm>
            <a:off x="917516" y="4617449"/>
            <a:ext cx="11125814" cy="1304203"/>
          </a:xfrm>
          <a:prstGeom prst="rect">
            <a:avLst/>
          </a:prstGeom>
          <a:noFill/>
        </p:spPr>
        <p:txBody>
          <a:bodyPr wrap="square">
            <a:spAutoFit/>
          </a:bodyPr>
          <a:lstStyle/>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メールが来ているが、返信すべきかどうか。</a:t>
            </a: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今週のゼミや授業は出席しなくてはならないか、欠席すべきか</a:t>
            </a: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その日の出勤や会議への出席はどうすればよいか、どういう理由で欠席と伝えておけばよいか　　など</a:t>
            </a:r>
          </a:p>
        </p:txBody>
      </p:sp>
      <p:sp>
        <p:nvSpPr>
          <p:cNvPr id="32" name="テキスト ボックス 31">
            <a:extLst>
              <a:ext uri="{FF2B5EF4-FFF2-40B4-BE49-F238E27FC236}">
                <a16:creationId xmlns:a16="http://schemas.microsoft.com/office/drawing/2014/main" id="{5E33EE11-B560-CBB6-22AC-C63A95F8CAF3}"/>
              </a:ext>
            </a:extLst>
          </p:cNvPr>
          <p:cNvSpPr txBox="1"/>
          <p:nvPr/>
        </p:nvSpPr>
        <p:spPr>
          <a:xfrm>
            <a:off x="178597" y="1718861"/>
            <a:ext cx="11736883" cy="120032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選択肢を提示するだけでなく、その選択をすることでどのような目的が達成されるか、どのようなリスクがあるのか伝えることが、</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相談者の意思決定の判断材料</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になる。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2" name="テキスト ボックス 21">
            <a:extLst>
              <a:ext uri="{FF2B5EF4-FFF2-40B4-BE49-F238E27FC236}">
                <a16:creationId xmlns:a16="http://schemas.microsoft.com/office/drawing/2014/main" id="{EB0ACAF7-DAB4-2F76-F041-DE0E8B9E54E0}"/>
              </a:ext>
            </a:extLst>
          </p:cNvPr>
          <p:cNvSpPr txBox="1"/>
          <p:nvPr/>
        </p:nvSpPr>
        <p:spPr>
          <a:xfrm>
            <a:off x="1847688" y="6042324"/>
            <a:ext cx="9323075" cy="461665"/>
          </a:xfrm>
          <a:prstGeom prst="rect">
            <a:avLst/>
          </a:prstGeom>
          <a:noFill/>
        </p:spPr>
        <p:txBody>
          <a:bodyPr wrap="square">
            <a:spAutoFit/>
          </a:bodyPr>
          <a:lstStyle/>
          <a:p>
            <a:pPr lvl="0" algn="just">
              <a:spcAft>
                <a:spcPts val="600"/>
              </a:spcAft>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相談員として</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一緒に対処方法を考え、支援する</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ことが必要。</a:t>
            </a:r>
            <a:endPar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087304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BDC5570D-EE05-EDE1-283E-AA56A7FD1E21}"/>
            </a:ext>
          </a:extLst>
        </p:cNvPr>
        <p:cNvGrpSpPr/>
        <p:nvPr/>
      </p:nvGrpSpPr>
      <p:grpSpPr>
        <a:xfrm>
          <a:off x="0" y="0"/>
          <a:ext cx="0" cy="0"/>
          <a:chOff x="0" y="0"/>
          <a:chExt cx="0" cy="0"/>
        </a:xfrm>
      </p:grpSpPr>
      <p:grpSp>
        <p:nvGrpSpPr>
          <p:cNvPr id="28" name="グループ化 27">
            <a:extLst>
              <a:ext uri="{FF2B5EF4-FFF2-40B4-BE49-F238E27FC236}">
                <a16:creationId xmlns:a16="http://schemas.microsoft.com/office/drawing/2014/main" id="{A78E7198-3D62-D0EC-B7F4-7E914C4659B5}"/>
              </a:ext>
            </a:extLst>
          </p:cNvPr>
          <p:cNvGrpSpPr/>
          <p:nvPr/>
        </p:nvGrpSpPr>
        <p:grpSpPr>
          <a:xfrm>
            <a:off x="444623" y="1070258"/>
            <a:ext cx="7315201" cy="572640"/>
            <a:chOff x="415636" y="2068960"/>
            <a:chExt cx="7315201" cy="572640"/>
          </a:xfrm>
        </p:grpSpPr>
        <p:sp>
          <p:nvSpPr>
            <p:cNvPr id="29" name="正方形/長方形 28">
              <a:extLst>
                <a:ext uri="{FF2B5EF4-FFF2-40B4-BE49-F238E27FC236}">
                  <a16:creationId xmlns:a16="http://schemas.microsoft.com/office/drawing/2014/main" id="{3C5D8A09-0EED-2A07-ADBE-E518EC88FA20}"/>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D5596F"/>
                  </a:solidFill>
                  <a:latin typeface="Meiryo UI" panose="020B0604030504040204" pitchFamily="50" charset="-128"/>
                  <a:ea typeface="Meiryo UI" panose="020B0604030504040204" pitchFamily="50" charset="-128"/>
                </a:rPr>
                <a:t>　</a:t>
              </a:r>
              <a:r>
                <a:rPr lang="ja-JP" altLang="en-US" sz="3200" b="1" dirty="0">
                  <a:solidFill>
                    <a:srgbClr val="D5596F"/>
                  </a:solidFill>
                  <a:latin typeface="Meiryo UI" panose="020B0604030504040204" pitchFamily="50" charset="-128"/>
                  <a:ea typeface="Meiryo UI" panose="020B0604030504040204" pitchFamily="50" charset="-128"/>
                </a:rPr>
                <a:t>１</a:t>
              </a:r>
              <a:r>
                <a:rPr lang="ja-JP" altLang="en-US" sz="2800" b="1" dirty="0">
                  <a:solidFill>
                    <a:srgbClr val="D5596F"/>
                  </a:solidFill>
                  <a:latin typeface="Meiryo UI" panose="020B0604030504040204" pitchFamily="50" charset="-128"/>
                  <a:ea typeface="Meiryo UI" panose="020B0604030504040204" pitchFamily="50" charset="-128"/>
                </a:rPr>
                <a:t>相談者の意思を尊重する</a:t>
              </a:r>
              <a:endParaRPr lang="en-US" altLang="ja-JP" sz="2400" b="1" dirty="0">
                <a:solidFill>
                  <a:srgbClr val="D5596F"/>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91B84121-652F-3472-391F-674AC927F7EC}"/>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a:extLst>
                <a:ext uri="{FF2B5EF4-FFF2-40B4-BE49-F238E27FC236}">
                  <a16:creationId xmlns:a16="http://schemas.microsoft.com/office/drawing/2014/main" id="{D24DF9BE-FF51-065A-F42C-2D19D5328F37}"/>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4" name="テキスト ボックス 3">
            <a:extLst>
              <a:ext uri="{FF2B5EF4-FFF2-40B4-BE49-F238E27FC236}">
                <a16:creationId xmlns:a16="http://schemas.microsoft.com/office/drawing/2014/main" id="{A932BEEE-FEBF-CDFA-3BC4-3C41FF182098}"/>
              </a:ext>
            </a:extLst>
          </p:cNvPr>
          <p:cNvSpPr txBox="1"/>
          <p:nvPr/>
        </p:nvSpPr>
        <p:spPr>
          <a:xfrm>
            <a:off x="110836" y="306609"/>
            <a:ext cx="8344906" cy="646331"/>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rPr>
              <a:t>③意思決定の援助</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注意すべきこと</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3600" b="1"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20A43458-B5EE-D722-1F37-553D6DAEF6DF}"/>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D5596F"/>
                </a:solidFill>
                <a:latin typeface="Meiryo UI" panose="020B0604030504040204" pitchFamily="50" charset="-128"/>
                <a:ea typeface="Meiryo UI" panose="020B0604030504040204" pitchFamily="50" charset="-128"/>
              </a:rPr>
              <a:t>１</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相談員の役割と取り組み方</a:t>
            </a:r>
          </a:p>
        </p:txBody>
      </p:sp>
      <p:cxnSp>
        <p:nvCxnSpPr>
          <p:cNvPr id="24" name="直線コネクタ 23">
            <a:extLst>
              <a:ext uri="{FF2B5EF4-FFF2-40B4-BE49-F238E27FC236}">
                <a16:creationId xmlns:a16="http://schemas.microsoft.com/office/drawing/2014/main" id="{AEB60BA9-89F5-B63D-6D8D-13EB9FA306EB}"/>
              </a:ext>
            </a:extLst>
          </p:cNvPr>
          <p:cNvCxnSpPr>
            <a:cxnSpLocks/>
          </p:cNvCxnSpPr>
          <p:nvPr/>
        </p:nvCxnSpPr>
        <p:spPr>
          <a:xfrm>
            <a:off x="1237464" y="2062377"/>
            <a:ext cx="513154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grpSp>
        <p:nvGrpSpPr>
          <p:cNvPr id="42" name="グループ化 41">
            <a:extLst>
              <a:ext uri="{FF2B5EF4-FFF2-40B4-BE49-F238E27FC236}">
                <a16:creationId xmlns:a16="http://schemas.microsoft.com/office/drawing/2014/main" id="{6629B90F-184F-0BC6-ECB2-4BAC585A68FE}"/>
              </a:ext>
            </a:extLst>
          </p:cNvPr>
          <p:cNvGrpSpPr/>
          <p:nvPr/>
        </p:nvGrpSpPr>
        <p:grpSpPr>
          <a:xfrm>
            <a:off x="444623" y="4351878"/>
            <a:ext cx="7315201" cy="572640"/>
            <a:chOff x="415636" y="2068960"/>
            <a:chExt cx="7315201" cy="572640"/>
          </a:xfrm>
        </p:grpSpPr>
        <p:sp>
          <p:nvSpPr>
            <p:cNvPr id="43" name="正方形/長方形 42">
              <a:extLst>
                <a:ext uri="{FF2B5EF4-FFF2-40B4-BE49-F238E27FC236}">
                  <a16:creationId xmlns:a16="http://schemas.microsoft.com/office/drawing/2014/main" id="{E40E4842-5DD4-2248-2CE2-B2F490FD49E9}"/>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D5596F"/>
                  </a:solidFill>
                  <a:latin typeface="Meiryo UI" panose="020B0604030504040204" pitchFamily="50" charset="-128"/>
                  <a:ea typeface="Meiryo UI" panose="020B0604030504040204" pitchFamily="50" charset="-128"/>
                </a:rPr>
                <a:t>　</a:t>
              </a:r>
              <a:r>
                <a:rPr lang="ja-JP" altLang="en-US" sz="3200" b="1" dirty="0">
                  <a:solidFill>
                    <a:srgbClr val="D5596F"/>
                  </a:solidFill>
                  <a:latin typeface="Meiryo UI" panose="020B0604030504040204" pitchFamily="50" charset="-128"/>
                  <a:ea typeface="Meiryo UI" panose="020B0604030504040204" pitchFamily="50" charset="-128"/>
                </a:rPr>
                <a:t>２</a:t>
              </a:r>
              <a:r>
                <a:rPr lang="ja-JP" altLang="en-US" sz="2800" b="1" dirty="0">
                  <a:solidFill>
                    <a:srgbClr val="D5596F"/>
                  </a:solidFill>
                  <a:latin typeface="Meiryo UI" panose="020B0604030504040204" pitchFamily="50" charset="-128"/>
                  <a:ea typeface="Meiryo UI" panose="020B0604030504040204" pitchFamily="50" charset="-128"/>
                </a:rPr>
                <a:t>アフターフォローを心がける</a:t>
              </a:r>
              <a:endParaRPr lang="en-US" altLang="ja-JP" sz="2400" b="1" dirty="0">
                <a:solidFill>
                  <a:srgbClr val="D5596F"/>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316A873B-1494-13E5-3F0B-9429CA99BA67}"/>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a:extLst>
                <a:ext uri="{FF2B5EF4-FFF2-40B4-BE49-F238E27FC236}">
                  <a16:creationId xmlns:a16="http://schemas.microsoft.com/office/drawing/2014/main" id="{2D96E6B7-ECDB-7E1A-C6C1-B8646E7F9A88}"/>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10" name="直線コネクタ 9">
            <a:extLst>
              <a:ext uri="{FF2B5EF4-FFF2-40B4-BE49-F238E27FC236}">
                <a16:creationId xmlns:a16="http://schemas.microsoft.com/office/drawing/2014/main" id="{D4DE52C7-6CD7-7EEF-F1FD-2354A59BCE90}"/>
              </a:ext>
            </a:extLst>
          </p:cNvPr>
          <p:cNvCxnSpPr>
            <a:cxnSpLocks/>
          </p:cNvCxnSpPr>
          <p:nvPr/>
        </p:nvCxnSpPr>
        <p:spPr>
          <a:xfrm>
            <a:off x="2972050" y="5756904"/>
            <a:ext cx="4959199"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12" name="グラフィックス 11" descr="山形の矢印 単色塗りつぶし">
            <a:extLst>
              <a:ext uri="{FF2B5EF4-FFF2-40B4-BE49-F238E27FC236}">
                <a16:creationId xmlns:a16="http://schemas.microsoft.com/office/drawing/2014/main" id="{6E4D6964-7385-6A11-5985-717C7551F3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0114" y="5938423"/>
            <a:ext cx="617350" cy="617350"/>
          </a:xfrm>
          <a:prstGeom prst="rect">
            <a:avLst/>
          </a:prstGeom>
        </p:spPr>
      </p:pic>
      <p:sp>
        <p:nvSpPr>
          <p:cNvPr id="13" name="テキスト ボックス 12">
            <a:extLst>
              <a:ext uri="{FF2B5EF4-FFF2-40B4-BE49-F238E27FC236}">
                <a16:creationId xmlns:a16="http://schemas.microsoft.com/office/drawing/2014/main" id="{AAE9C551-4CFD-25C5-935E-5BBD776D86F1}"/>
              </a:ext>
            </a:extLst>
          </p:cNvPr>
          <p:cNvSpPr txBox="1"/>
          <p:nvPr/>
        </p:nvSpPr>
        <p:spPr>
          <a:xfrm>
            <a:off x="1326829" y="6020227"/>
            <a:ext cx="10126095" cy="461665"/>
          </a:xfrm>
          <a:prstGeom prst="rect">
            <a:avLst/>
          </a:prstGeom>
          <a:noFill/>
        </p:spPr>
        <p:txBody>
          <a:bodyPr wrap="square">
            <a:spAutoFit/>
          </a:bodyPr>
          <a:lstStyle/>
          <a:p>
            <a:pPr lvl="0" algn="just">
              <a:spcAft>
                <a:spcPts val="600"/>
              </a:spcAft>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「放置された」と思われないよう、アフターフォローを心がけましょう。</a:t>
            </a:r>
            <a:endPar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スライド番号プレースホルダー 6">
            <a:extLst>
              <a:ext uri="{FF2B5EF4-FFF2-40B4-BE49-F238E27FC236}">
                <a16:creationId xmlns:a16="http://schemas.microsoft.com/office/drawing/2014/main" id="{5F822E92-5056-D131-DBB8-F38E64AA56A7}"/>
              </a:ext>
            </a:extLst>
          </p:cNvPr>
          <p:cNvSpPr>
            <a:spLocks noGrp="1"/>
          </p:cNvSpPr>
          <p:nvPr>
            <p:ph type="sldNum" sz="quarter" idx="12"/>
          </p:nvPr>
        </p:nvSpPr>
        <p:spPr/>
        <p:txBody>
          <a:bodyPr/>
          <a:lstStyle/>
          <a:p>
            <a:fld id="{17A04E83-AE5F-445A-B2D7-EBB1D891384E}" type="slidenum">
              <a:rPr kumimoji="1" lang="ja-JP" altLang="en-US" smtClean="0"/>
              <a:t>14</a:t>
            </a:fld>
            <a:endParaRPr kumimoji="1" lang="ja-JP" altLang="en-US"/>
          </a:p>
        </p:txBody>
      </p:sp>
      <p:pic>
        <p:nvPicPr>
          <p:cNvPr id="3" name="グラフィックス 2" descr="山形の矢印 単色塗りつぶし">
            <a:extLst>
              <a:ext uri="{FF2B5EF4-FFF2-40B4-BE49-F238E27FC236}">
                <a16:creationId xmlns:a16="http://schemas.microsoft.com/office/drawing/2014/main" id="{3D03654A-92CA-3014-C510-755C2A3DE3C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0114" y="3377515"/>
            <a:ext cx="617350" cy="617350"/>
          </a:xfrm>
          <a:prstGeom prst="rect">
            <a:avLst/>
          </a:prstGeom>
        </p:spPr>
      </p:pic>
      <p:sp>
        <p:nvSpPr>
          <p:cNvPr id="8" name="テキスト ボックス 7">
            <a:extLst>
              <a:ext uri="{FF2B5EF4-FFF2-40B4-BE49-F238E27FC236}">
                <a16:creationId xmlns:a16="http://schemas.microsoft.com/office/drawing/2014/main" id="{F47A872B-98BB-2BEF-1C64-534EB5775ED5}"/>
              </a:ext>
            </a:extLst>
          </p:cNvPr>
          <p:cNvSpPr txBox="1"/>
          <p:nvPr/>
        </p:nvSpPr>
        <p:spPr>
          <a:xfrm>
            <a:off x="1237464" y="3377515"/>
            <a:ext cx="10247277" cy="907941"/>
          </a:xfrm>
          <a:prstGeom prst="rect">
            <a:avLst/>
          </a:prstGeom>
          <a:noFill/>
        </p:spPr>
        <p:txBody>
          <a:bodyPr wrap="square">
            <a:spAutoFit/>
          </a:bodyPr>
          <a:lstStyle/>
          <a:p>
            <a:pPr lvl="0" algn="just">
              <a:spcAft>
                <a:spcPts val="600"/>
              </a:spcAft>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「聴いてほしい、一緒に考えてほしい、助言がほしいだけ」</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600"/>
              </a:spcAft>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という相談者もいます。それでもよいのです。　</a:t>
            </a:r>
          </a:p>
        </p:txBody>
      </p:sp>
      <p:sp>
        <p:nvSpPr>
          <p:cNvPr id="32" name="テキスト ボックス 31">
            <a:extLst>
              <a:ext uri="{FF2B5EF4-FFF2-40B4-BE49-F238E27FC236}">
                <a16:creationId xmlns:a16="http://schemas.microsoft.com/office/drawing/2014/main" id="{474B66C9-B7A2-69D8-9BC0-90E441F012F2}"/>
              </a:ext>
            </a:extLst>
          </p:cNvPr>
          <p:cNvSpPr txBox="1"/>
          <p:nvPr/>
        </p:nvSpPr>
        <p:spPr>
          <a:xfrm>
            <a:off x="740186" y="1790072"/>
            <a:ext cx="11257638" cy="1569660"/>
          </a:xfrm>
          <a:prstGeom prst="rect">
            <a:avLst/>
          </a:prstGeom>
          <a:noFill/>
        </p:spPr>
        <p:txBody>
          <a:bodyPr wrap="square">
            <a:spAutoFit/>
          </a:bodyPr>
          <a:lstStyle/>
          <a:p>
            <a:pPr marL="342900" indent="-342900">
              <a:buFont typeface="Wingdings" panose="05000000000000000000" pitchFamily="2" charset="2"/>
              <a:buChar char="l"/>
            </a:pP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「相談者がどうしたいか」が一番大事</a:t>
            </a: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である</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ことを忘れてはいけない。</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buFont typeface="Wingdings" panose="05000000000000000000" pitchFamily="2" charset="2"/>
              <a:buChar char="l"/>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絶対に知られたくないと思う相談者もいる。その場合であっても相談者の意思</a:t>
            </a:r>
            <a:r>
              <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気持ち</a:t>
            </a:r>
            <a:r>
              <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を尊重する。</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buFont typeface="Wingdings" panose="05000000000000000000" pitchFamily="2" charset="2"/>
              <a:buChar char="l"/>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次のステップに進む際にはフォローすることも伝える。</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1" name="テキスト ボックス 40">
            <a:extLst>
              <a:ext uri="{FF2B5EF4-FFF2-40B4-BE49-F238E27FC236}">
                <a16:creationId xmlns:a16="http://schemas.microsoft.com/office/drawing/2014/main" id="{285E6287-D120-941A-7C95-3D8E680143CB}"/>
              </a:ext>
            </a:extLst>
          </p:cNvPr>
          <p:cNvSpPr txBox="1"/>
          <p:nvPr/>
        </p:nvSpPr>
        <p:spPr>
          <a:xfrm>
            <a:off x="740186" y="5124589"/>
            <a:ext cx="11027282" cy="830997"/>
          </a:xfrm>
          <a:prstGeom prst="rect">
            <a:avLst/>
          </a:prstGeom>
          <a:noFill/>
        </p:spPr>
        <p:txBody>
          <a:bodyPr wrap="square">
            <a:spAutoFit/>
          </a:bodyPr>
          <a:lstStyle/>
          <a:p>
            <a:pPr marL="342900" indent="-342900" algn="just">
              <a:buFont typeface="Wingdings" panose="05000000000000000000" pitchFamily="2" charset="2"/>
              <a:buChar char="l"/>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相談者が望まないことによって事案を進められないこともあるが、その場合であっても、</a:t>
            </a:r>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様子に気を配り、相談者と情報共有</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を心がける。</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41285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EEB231-5460-0205-84C2-75C8C0A7608A}"/>
              </a:ext>
            </a:extLst>
          </p:cNvPr>
          <p:cNvSpPr>
            <a:spLocks noGrp="1"/>
          </p:cNvSpPr>
          <p:nvPr>
            <p:ph type="sldNum" sz="quarter" idx="12"/>
          </p:nvPr>
        </p:nvSpPr>
        <p:spPr/>
        <p:txBody>
          <a:bodyPr/>
          <a:lstStyle/>
          <a:p>
            <a:fld id="{17A04E83-AE5F-445A-B2D7-EBB1D891384E}" type="slidenum">
              <a:rPr kumimoji="1" lang="ja-JP" altLang="en-US" smtClean="0"/>
              <a:t>15</a:t>
            </a:fld>
            <a:endParaRPr kumimoji="1" lang="ja-JP" altLang="en-US" dirty="0"/>
          </a:p>
        </p:txBody>
      </p:sp>
      <p:sp>
        <p:nvSpPr>
          <p:cNvPr id="4" name="テキスト ボックス 3">
            <a:extLst>
              <a:ext uri="{FF2B5EF4-FFF2-40B4-BE49-F238E27FC236}">
                <a16:creationId xmlns:a16="http://schemas.microsoft.com/office/drawing/2014/main" id="{67DFE6F7-7A33-5238-BF4E-3712E7A16512}"/>
              </a:ext>
            </a:extLst>
          </p:cNvPr>
          <p:cNvSpPr txBox="1"/>
          <p:nvPr/>
        </p:nvSpPr>
        <p:spPr>
          <a:xfrm>
            <a:off x="1962165" y="2732813"/>
            <a:ext cx="996197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5400" b="1" i="0" u="none" strike="noStrike" kern="1200" cap="none" spc="0" normalizeH="0" baseline="0" noProof="0" dirty="0">
                <a:ln>
                  <a:noFill/>
                </a:ln>
                <a:solidFill>
                  <a:srgbClr val="D5596F"/>
                </a:solidFill>
                <a:effectLst/>
                <a:uLnTx/>
                <a:uFillTx/>
                <a:latin typeface="メイリオ" panose="020B0604030504040204" pitchFamily="50" charset="-128"/>
                <a:ea typeface="メイリオ" panose="020B0604030504040204" pitchFamily="50" charset="-128"/>
                <a:cs typeface="+mn-cs"/>
              </a:rPr>
              <a:t>２</a:t>
            </a:r>
            <a:r>
              <a:rPr kumimoji="1" lang="en-US" altLang="ja-JP" sz="5400" b="1" i="0" u="none" strike="noStrike" kern="1200" cap="none" spc="0" normalizeH="0" baseline="0" noProof="0" dirty="0">
                <a:ln>
                  <a:noFill/>
                </a:ln>
                <a:solidFill>
                  <a:srgbClr val="D5596F"/>
                </a:solidFill>
                <a:effectLst/>
                <a:uLnTx/>
                <a:uFillTx/>
                <a:latin typeface="メイリオ" panose="020B0604030504040204" pitchFamily="50" charset="-128"/>
                <a:ea typeface="メイリオ" panose="020B0604030504040204" pitchFamily="50" charset="-128"/>
                <a:cs typeface="+mn-cs"/>
              </a:rPr>
              <a:t>.</a:t>
            </a:r>
            <a:r>
              <a:rPr kumimoji="1" lang="ja-JP" altLang="en-US" sz="5400" b="1" i="0" u="none" strike="noStrike" kern="1200" cap="none" spc="0" normalizeH="0" baseline="0" noProof="0" dirty="0">
                <a:ln>
                  <a:noFill/>
                </a:ln>
                <a:solidFill>
                  <a:srgbClr val="D5596F"/>
                </a:solidFill>
                <a:effectLst/>
                <a:uLnTx/>
                <a:uFillTx/>
                <a:latin typeface="メイリオ" panose="020B0604030504040204" pitchFamily="50" charset="-128"/>
                <a:ea typeface="メイリオ" panose="020B0604030504040204" pitchFamily="50" charset="-128"/>
                <a:cs typeface="+mn-cs"/>
              </a:rPr>
              <a:t>その他気を付けるべきこと</a:t>
            </a:r>
          </a:p>
        </p:txBody>
      </p:sp>
    </p:spTree>
    <p:extLst>
      <p:ext uri="{BB962C8B-B14F-4D97-AF65-F5344CB8AC3E}">
        <p14:creationId xmlns:p14="http://schemas.microsoft.com/office/powerpoint/2010/main" val="2494958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735F338F-EB29-7662-7373-1EDC2D87FAF6}"/>
            </a:ext>
          </a:extLst>
        </p:cNvPr>
        <p:cNvGrpSpPr/>
        <p:nvPr/>
      </p:nvGrpSpPr>
      <p:grpSpPr>
        <a:xfrm>
          <a:off x="0" y="0"/>
          <a:ext cx="0" cy="0"/>
          <a:chOff x="0" y="0"/>
          <a:chExt cx="0" cy="0"/>
        </a:xfrm>
      </p:grpSpPr>
      <p:sp>
        <p:nvSpPr>
          <p:cNvPr id="27" name="テキスト ボックス 26">
            <a:extLst>
              <a:ext uri="{FF2B5EF4-FFF2-40B4-BE49-F238E27FC236}">
                <a16:creationId xmlns:a16="http://schemas.microsoft.com/office/drawing/2014/main" id="{012B08E5-E0E5-D6B6-4EAF-76E90F3E8EF4}"/>
              </a:ext>
            </a:extLst>
          </p:cNvPr>
          <p:cNvSpPr txBox="1"/>
          <p:nvPr/>
        </p:nvSpPr>
        <p:spPr>
          <a:xfrm>
            <a:off x="110836" y="306609"/>
            <a:ext cx="8344906" cy="646331"/>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rPr>
              <a:t>相談窓口としての適切な環境とは</a:t>
            </a:r>
          </a:p>
        </p:txBody>
      </p:sp>
      <p:grpSp>
        <p:nvGrpSpPr>
          <p:cNvPr id="21" name="グループ化 20">
            <a:extLst>
              <a:ext uri="{FF2B5EF4-FFF2-40B4-BE49-F238E27FC236}">
                <a16:creationId xmlns:a16="http://schemas.microsoft.com/office/drawing/2014/main" id="{240C981E-D832-578A-3BED-E732F076137B}"/>
              </a:ext>
            </a:extLst>
          </p:cNvPr>
          <p:cNvGrpSpPr/>
          <p:nvPr/>
        </p:nvGrpSpPr>
        <p:grpSpPr>
          <a:xfrm>
            <a:off x="398651" y="1092287"/>
            <a:ext cx="7315202" cy="572640"/>
            <a:chOff x="415635" y="2068960"/>
            <a:chExt cx="7315202" cy="572640"/>
          </a:xfrm>
        </p:grpSpPr>
        <p:sp>
          <p:nvSpPr>
            <p:cNvPr id="22" name="正方形/長方形 21">
              <a:extLst>
                <a:ext uri="{FF2B5EF4-FFF2-40B4-BE49-F238E27FC236}">
                  <a16:creationId xmlns:a16="http://schemas.microsoft.com/office/drawing/2014/main" id="{56920FD3-B15D-E1EB-89A7-B88E09B018AD}"/>
                </a:ext>
              </a:extLst>
            </p:cNvPr>
            <p:cNvSpPr/>
            <p:nvPr/>
          </p:nvSpPr>
          <p:spPr>
            <a:xfrm>
              <a:off x="415635" y="2068960"/>
              <a:ext cx="7019637"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D5596F"/>
                  </a:solidFill>
                  <a:latin typeface="Meiryo UI" panose="020B0604030504040204" pitchFamily="50" charset="-128"/>
                  <a:ea typeface="Meiryo UI" panose="020B0604030504040204" pitchFamily="50" charset="-128"/>
                </a:rPr>
                <a:t>　</a:t>
              </a:r>
              <a:r>
                <a:rPr lang="ja-JP" altLang="en-US" sz="3200" b="1" dirty="0">
                  <a:solidFill>
                    <a:srgbClr val="D5596F"/>
                  </a:solidFill>
                  <a:latin typeface="Meiryo UI" panose="020B0604030504040204" pitchFamily="50" charset="-128"/>
                  <a:ea typeface="Meiryo UI" panose="020B0604030504040204" pitchFamily="50" charset="-128"/>
                </a:rPr>
                <a:t>１</a:t>
              </a:r>
              <a:r>
                <a:rPr lang="ja-JP" altLang="en-US" sz="2800" b="1" dirty="0">
                  <a:solidFill>
                    <a:srgbClr val="D5596F"/>
                  </a:solidFill>
                  <a:latin typeface="Meiryo UI" panose="020B0604030504040204" pitchFamily="50" charset="-128"/>
                  <a:ea typeface="Meiryo UI" panose="020B0604030504040204" pitchFamily="50" charset="-128"/>
                </a:rPr>
                <a:t>相談者への配慮</a:t>
              </a:r>
              <a:endParaRPr lang="en-US" altLang="ja-JP" sz="2400" b="1" dirty="0">
                <a:solidFill>
                  <a:srgbClr val="D5596F"/>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B7758739-F0E9-F5D5-0305-07D186715B36}"/>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4" name="直線コネクタ 23">
              <a:extLst>
                <a:ext uri="{FF2B5EF4-FFF2-40B4-BE49-F238E27FC236}">
                  <a16:creationId xmlns:a16="http://schemas.microsoft.com/office/drawing/2014/main" id="{A13B427D-B518-9D17-7308-B0E7196DAEF4}"/>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9" name="テキスト ボックス 28">
            <a:extLst>
              <a:ext uri="{FF2B5EF4-FFF2-40B4-BE49-F238E27FC236}">
                <a16:creationId xmlns:a16="http://schemas.microsoft.com/office/drawing/2014/main" id="{F5150924-B5FA-CF45-7CAE-ADCD601C4929}"/>
              </a:ext>
            </a:extLst>
          </p:cNvPr>
          <p:cNvSpPr txBox="1"/>
          <p:nvPr/>
        </p:nvSpPr>
        <p:spPr>
          <a:xfrm>
            <a:off x="161636" y="77914"/>
            <a:ext cx="3293093" cy="307777"/>
          </a:xfrm>
          <a:prstGeom prst="rect">
            <a:avLst/>
          </a:prstGeom>
          <a:noFill/>
        </p:spPr>
        <p:txBody>
          <a:bodyPr wrap="square" rtlCol="0">
            <a:spAutoFit/>
          </a:bodyPr>
          <a:lstStyle/>
          <a:p>
            <a:r>
              <a:rPr kumimoji="1" lang="ja-JP" altLang="en-US" sz="1400" b="1" dirty="0">
                <a:solidFill>
                  <a:srgbClr val="D5596F"/>
                </a:solidFill>
                <a:latin typeface="Meiryo UI" panose="020B0604030504040204" pitchFamily="50" charset="-128"/>
                <a:ea typeface="Meiryo UI" panose="020B0604030504040204" pitchFamily="50" charset="-128"/>
              </a:rPr>
              <a:t>２</a:t>
            </a:r>
            <a:r>
              <a:rPr kumimoji="1" lang="en-US" altLang="ja-JP" sz="1400" b="1" dirty="0">
                <a:solidFill>
                  <a:srgbClr val="D5596F"/>
                </a:solidFill>
                <a:latin typeface="Meiryo UI" panose="020B0604030504040204" pitchFamily="50" charset="-128"/>
                <a:ea typeface="Meiryo UI" panose="020B0604030504040204" pitchFamily="50" charset="-128"/>
              </a:rPr>
              <a:t>.</a:t>
            </a:r>
            <a:r>
              <a:rPr kumimoji="1" lang="ja-JP" altLang="en-US" sz="1400" b="1" dirty="0">
                <a:solidFill>
                  <a:srgbClr val="D5596F"/>
                </a:solidFill>
                <a:latin typeface="Meiryo UI" panose="020B0604030504040204" pitchFamily="50" charset="-128"/>
                <a:ea typeface="Meiryo UI" panose="020B0604030504040204" pitchFamily="50" charset="-128"/>
              </a:rPr>
              <a:t>その他気を付けるべきこと</a:t>
            </a:r>
          </a:p>
        </p:txBody>
      </p:sp>
      <p:sp>
        <p:nvSpPr>
          <p:cNvPr id="33" name="テキスト ボックス 32">
            <a:extLst>
              <a:ext uri="{FF2B5EF4-FFF2-40B4-BE49-F238E27FC236}">
                <a16:creationId xmlns:a16="http://schemas.microsoft.com/office/drawing/2014/main" id="{8F1292E8-944E-55EB-08DA-12F7ED374BE0}"/>
              </a:ext>
            </a:extLst>
          </p:cNvPr>
          <p:cNvSpPr txBox="1"/>
          <p:nvPr/>
        </p:nvSpPr>
        <p:spPr>
          <a:xfrm>
            <a:off x="3081827" y="3951680"/>
            <a:ext cx="8726421" cy="2135200"/>
          </a:xfrm>
          <a:prstGeom prst="rect">
            <a:avLst/>
          </a:prstGeom>
          <a:noFill/>
        </p:spPr>
        <p:txBody>
          <a:bodyPr wrap="square">
            <a:spAutoFit/>
          </a:bodyPr>
          <a:lstStyle/>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相談者と同じ性別など、相談者が相談しやすい属性の相談員が対応する</a:t>
            </a: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相談者と同じ学部等の相談員</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違う学部の相談員のどちらでも対応可とする</a:t>
            </a:r>
            <a:endParaRPr lang="en-US" altLang="ja-JP" dirty="0">
              <a:latin typeface="メイリオ" panose="020B0604030504040204" pitchFamily="50" charset="-128"/>
              <a:ea typeface="メイリオ" panose="020B0604030504040204" pitchFamily="50" charset="-128"/>
            </a:endParaRP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多言語で相談を受ける必要があれば対応する</a:t>
            </a: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障がいがある人に配慮した相談方法（例：筆談や手話）等で対応する</a:t>
            </a:r>
          </a:p>
          <a:p>
            <a:pPr>
              <a:lnSpc>
                <a:spcPct val="150000"/>
              </a:lnSpc>
              <a:buClr>
                <a:srgbClr val="0487BA"/>
              </a:buClr>
            </a:pPr>
            <a:r>
              <a:rPr lang="ja-JP" altLang="en-US" dirty="0">
                <a:latin typeface="メイリオ" panose="020B0604030504040204" pitchFamily="50" charset="-128"/>
                <a:ea typeface="メイリオ" panose="020B0604030504040204" pitchFamily="50" charset="-128"/>
              </a:rPr>
              <a:t>　　　　　　　　　　　　　　　　　　　　　　　　　　　　　　　　　　など</a:t>
            </a:r>
          </a:p>
        </p:txBody>
      </p:sp>
      <p:sp>
        <p:nvSpPr>
          <p:cNvPr id="34" name="楕円 33">
            <a:extLst>
              <a:ext uri="{FF2B5EF4-FFF2-40B4-BE49-F238E27FC236}">
                <a16:creationId xmlns:a16="http://schemas.microsoft.com/office/drawing/2014/main" id="{78A28296-6305-BD5F-5E5C-3809567F3375}"/>
              </a:ext>
            </a:extLst>
          </p:cNvPr>
          <p:cNvSpPr/>
          <p:nvPr/>
        </p:nvSpPr>
        <p:spPr>
          <a:xfrm>
            <a:off x="470169" y="1829089"/>
            <a:ext cx="1661058" cy="1522700"/>
          </a:xfrm>
          <a:prstGeom prst="ellipse">
            <a:avLst/>
          </a:prstGeom>
          <a:solidFill>
            <a:srgbClr val="FBDBBB"/>
          </a:solidFill>
          <a:ln>
            <a:solidFill>
              <a:srgbClr val="FBDB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BAEF5851-8761-61B8-00EA-567C38F3C56F}"/>
              </a:ext>
            </a:extLst>
          </p:cNvPr>
          <p:cNvSpPr txBox="1"/>
          <p:nvPr/>
        </p:nvSpPr>
        <p:spPr>
          <a:xfrm>
            <a:off x="523110" y="2107055"/>
            <a:ext cx="1555176" cy="1015663"/>
          </a:xfrm>
          <a:prstGeom prst="rect">
            <a:avLst/>
          </a:prstGeom>
          <a:noFill/>
        </p:spPr>
        <p:txBody>
          <a:bodyPr wrap="square">
            <a:spAutoFit/>
          </a:bodyPr>
          <a:lstStyle/>
          <a:p>
            <a:pPr algn="ctr"/>
            <a:r>
              <a:rPr lang="ja-JP" altLang="en-US" sz="2000" b="1" dirty="0">
                <a:solidFill>
                  <a:srgbClr val="D5596F"/>
                </a:solidFill>
                <a:latin typeface="メイリオ" panose="020B0604030504040204" pitchFamily="50" charset="-128"/>
                <a:ea typeface="メイリオ" panose="020B0604030504040204" pitchFamily="50" charset="-128"/>
              </a:rPr>
              <a:t>多様な</a:t>
            </a:r>
            <a:endParaRPr lang="en-US" altLang="ja-JP" sz="2000" b="1" dirty="0">
              <a:solidFill>
                <a:srgbClr val="D5596F"/>
              </a:solidFill>
              <a:latin typeface="メイリオ" panose="020B0604030504040204" pitchFamily="50" charset="-128"/>
              <a:ea typeface="メイリオ" panose="020B0604030504040204" pitchFamily="50" charset="-128"/>
            </a:endParaRPr>
          </a:p>
          <a:p>
            <a:pPr algn="ctr"/>
            <a:r>
              <a:rPr lang="ja-JP" altLang="en-US" sz="2000" b="1" dirty="0">
                <a:solidFill>
                  <a:srgbClr val="D5596F"/>
                </a:solidFill>
                <a:latin typeface="メイリオ" panose="020B0604030504040204" pitchFamily="50" charset="-128"/>
                <a:ea typeface="メイリオ" panose="020B0604030504040204" pitchFamily="50" charset="-128"/>
              </a:rPr>
              <a:t>相談員</a:t>
            </a:r>
            <a:endParaRPr lang="en-US" altLang="ja-JP" sz="2000" b="1" dirty="0">
              <a:solidFill>
                <a:srgbClr val="D5596F"/>
              </a:solidFill>
              <a:latin typeface="メイリオ" panose="020B0604030504040204" pitchFamily="50" charset="-128"/>
              <a:ea typeface="メイリオ" panose="020B0604030504040204" pitchFamily="50" charset="-128"/>
            </a:endParaRPr>
          </a:p>
          <a:p>
            <a:pPr algn="ctr"/>
            <a:r>
              <a:rPr lang="ja-JP" altLang="en-US" sz="2000" b="1" dirty="0">
                <a:solidFill>
                  <a:srgbClr val="D5596F"/>
                </a:solidFill>
                <a:latin typeface="メイリオ" panose="020B0604030504040204" pitchFamily="50" charset="-128"/>
                <a:ea typeface="メイリオ" panose="020B0604030504040204" pitchFamily="50" charset="-128"/>
              </a:rPr>
              <a:t>の配置</a:t>
            </a:r>
          </a:p>
        </p:txBody>
      </p:sp>
      <p:sp>
        <p:nvSpPr>
          <p:cNvPr id="3" name="テキスト ボックス 2">
            <a:extLst>
              <a:ext uri="{FF2B5EF4-FFF2-40B4-BE49-F238E27FC236}">
                <a16:creationId xmlns:a16="http://schemas.microsoft.com/office/drawing/2014/main" id="{F15238AB-E05D-D47A-10FA-37AC9691070D}"/>
              </a:ext>
            </a:extLst>
          </p:cNvPr>
          <p:cNvSpPr txBox="1"/>
          <p:nvPr/>
        </p:nvSpPr>
        <p:spPr>
          <a:xfrm>
            <a:off x="2319528" y="1718755"/>
            <a:ext cx="9402303" cy="2262158"/>
          </a:xfrm>
          <a:prstGeom prst="rect">
            <a:avLst/>
          </a:prstGeom>
          <a:noFill/>
        </p:spPr>
        <p:txBody>
          <a:bodyPr wrap="square">
            <a:spAutoFit/>
          </a:bodyPr>
          <a:lstStyle/>
          <a:p>
            <a:pPr marL="342900" indent="-342900">
              <a:lnSpc>
                <a:spcPct val="150000"/>
              </a:lnSpc>
              <a:buFont typeface="Wingdings" panose="05000000000000000000" pitchFamily="2" charset="2"/>
              <a:buChar char="l"/>
            </a:pPr>
            <a:r>
              <a:rPr lang="ja-JP" altLang="en-US" sz="2400" dirty="0">
                <a:latin typeface="メイリオ" panose="020B0604030504040204" pitchFamily="50" charset="-128"/>
                <a:ea typeface="メイリオ" panose="020B0604030504040204" pitchFamily="50" charset="-128"/>
              </a:rPr>
              <a:t>相談員は、事実調査の担当者と分けることが望ましい。</a:t>
            </a:r>
          </a:p>
          <a:p>
            <a:pPr marL="342900" indent="-342900">
              <a:lnSpc>
                <a:spcPct val="150000"/>
              </a:lnSpc>
              <a:buFont typeface="Wingdings" panose="05000000000000000000" pitchFamily="2" charset="2"/>
              <a:buChar char="l"/>
            </a:pPr>
            <a:r>
              <a:rPr lang="ja-JP" altLang="en-US" sz="2400" dirty="0">
                <a:latin typeface="メイリオ" panose="020B0604030504040204" pitchFamily="50" charset="-128"/>
                <a:ea typeface="メイリオ" panose="020B0604030504040204" pitchFamily="50" charset="-128"/>
              </a:rPr>
              <a:t>相談者の要望や状況にあわせた相応しい相談員が対応できるよう、多様な相談員が対応できる体制を整えることが望ましい。</a:t>
            </a:r>
            <a:br>
              <a:rPr lang="en-US" altLang="ja-JP" sz="24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例えば、以下のような対応ができる体制を整える。</a:t>
            </a:r>
            <a:endParaRPr lang="en-US" altLang="ja-JP" sz="2400" dirty="0">
              <a:latin typeface="メイリオ" panose="020B0604030504040204" pitchFamily="50" charset="-128"/>
              <a:ea typeface="メイリオ" panose="020B0604030504040204" pitchFamily="50" charset="-128"/>
            </a:endParaRPr>
          </a:p>
        </p:txBody>
      </p:sp>
      <p:pic>
        <p:nvPicPr>
          <p:cNvPr id="5" name="グラフィックス 4" descr="山形の矢印 単色塗りつぶし">
            <a:extLst>
              <a:ext uri="{FF2B5EF4-FFF2-40B4-BE49-F238E27FC236}">
                <a16:creationId xmlns:a16="http://schemas.microsoft.com/office/drawing/2014/main" id="{1CDBD8FE-6A64-6567-FDF6-4D23F48F8BF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98199" y="6004485"/>
            <a:ext cx="617350" cy="617350"/>
          </a:xfrm>
          <a:prstGeom prst="rect">
            <a:avLst/>
          </a:prstGeom>
        </p:spPr>
      </p:pic>
      <p:sp>
        <p:nvSpPr>
          <p:cNvPr id="9" name="スライド番号プレースホルダー 8">
            <a:extLst>
              <a:ext uri="{FF2B5EF4-FFF2-40B4-BE49-F238E27FC236}">
                <a16:creationId xmlns:a16="http://schemas.microsoft.com/office/drawing/2014/main" id="{46C274BB-E41E-335F-A930-28B245E6ACB6}"/>
              </a:ext>
            </a:extLst>
          </p:cNvPr>
          <p:cNvSpPr>
            <a:spLocks noGrp="1"/>
          </p:cNvSpPr>
          <p:nvPr>
            <p:ph type="sldNum" sz="quarter" idx="12"/>
          </p:nvPr>
        </p:nvSpPr>
        <p:spPr/>
        <p:txBody>
          <a:bodyPr/>
          <a:lstStyle/>
          <a:p>
            <a:fld id="{17A04E83-AE5F-445A-B2D7-EBB1D891384E}" type="slidenum">
              <a:rPr kumimoji="1" lang="ja-JP" altLang="en-US" smtClean="0"/>
              <a:t>16</a:t>
            </a:fld>
            <a:endParaRPr kumimoji="1" lang="ja-JP" altLang="en-US"/>
          </a:p>
        </p:txBody>
      </p:sp>
      <p:cxnSp>
        <p:nvCxnSpPr>
          <p:cNvPr id="2" name="直線コネクタ 1">
            <a:extLst>
              <a:ext uri="{FF2B5EF4-FFF2-40B4-BE49-F238E27FC236}">
                <a16:creationId xmlns:a16="http://schemas.microsoft.com/office/drawing/2014/main" id="{CBC1AF95-384B-5725-DCF5-0335F5965E87}"/>
              </a:ext>
            </a:extLst>
          </p:cNvPr>
          <p:cNvCxnSpPr>
            <a:cxnSpLocks/>
          </p:cNvCxnSpPr>
          <p:nvPr/>
        </p:nvCxnSpPr>
        <p:spPr>
          <a:xfrm>
            <a:off x="2642952" y="6401969"/>
            <a:ext cx="8072994"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grpSp>
        <p:nvGrpSpPr>
          <p:cNvPr id="12" name="グループ化 11">
            <a:extLst>
              <a:ext uri="{FF2B5EF4-FFF2-40B4-BE49-F238E27FC236}">
                <a16:creationId xmlns:a16="http://schemas.microsoft.com/office/drawing/2014/main" id="{56A5F65F-982C-9C9F-31A6-D43D3B78D0E7}"/>
              </a:ext>
            </a:extLst>
          </p:cNvPr>
          <p:cNvGrpSpPr/>
          <p:nvPr/>
        </p:nvGrpSpPr>
        <p:grpSpPr>
          <a:xfrm>
            <a:off x="2405945" y="3951680"/>
            <a:ext cx="589465" cy="579754"/>
            <a:chOff x="314036" y="3639127"/>
            <a:chExt cx="757382" cy="748146"/>
          </a:xfrm>
        </p:grpSpPr>
        <p:sp>
          <p:nvSpPr>
            <p:cNvPr id="13" name="楕円 12">
              <a:extLst>
                <a:ext uri="{FF2B5EF4-FFF2-40B4-BE49-F238E27FC236}">
                  <a16:creationId xmlns:a16="http://schemas.microsoft.com/office/drawing/2014/main" id="{029A6E23-4AA0-7A64-6CD9-E977A7E08F81}"/>
                </a:ext>
              </a:extLst>
            </p:cNvPr>
            <p:cNvSpPr/>
            <p:nvPr/>
          </p:nvSpPr>
          <p:spPr>
            <a:xfrm>
              <a:off x="314036" y="3639127"/>
              <a:ext cx="757382" cy="748146"/>
            </a:xfrm>
            <a:prstGeom prst="ellipse">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0A5199F-600E-F952-A829-0832E1513A86}"/>
                </a:ext>
              </a:extLst>
            </p:cNvPr>
            <p:cNvSpPr txBox="1"/>
            <p:nvPr/>
          </p:nvSpPr>
          <p:spPr>
            <a:xfrm>
              <a:off x="400216" y="3769402"/>
              <a:ext cx="585021"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例</a:t>
              </a:r>
            </a:p>
          </p:txBody>
        </p:sp>
      </p:grpSp>
      <p:sp>
        <p:nvSpPr>
          <p:cNvPr id="6" name="テキスト ボックス 5">
            <a:extLst>
              <a:ext uri="{FF2B5EF4-FFF2-40B4-BE49-F238E27FC236}">
                <a16:creationId xmlns:a16="http://schemas.microsoft.com/office/drawing/2014/main" id="{4AA6A444-4162-20E7-B895-1E5C9606C32B}"/>
              </a:ext>
            </a:extLst>
          </p:cNvPr>
          <p:cNvSpPr txBox="1"/>
          <p:nvPr/>
        </p:nvSpPr>
        <p:spPr>
          <a:xfrm>
            <a:off x="2568489" y="6124199"/>
            <a:ext cx="8229649" cy="461665"/>
          </a:xfrm>
          <a:prstGeom prst="rect">
            <a:avLst/>
          </a:prstGeom>
          <a:noFill/>
        </p:spPr>
        <p:txBody>
          <a:bodyPr wrap="square">
            <a:spAutoFit/>
          </a:bodyPr>
          <a:lstStyle/>
          <a:p>
            <a:pPr algn="just"/>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基本的には相談者の希望に沿った相談員が対応しましょう。</a:t>
            </a:r>
            <a:endParaRPr lang="en-US" altLang="ja-JP" sz="24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727300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F9A13F7F-1FE7-C214-D0DA-3CE6EF7881D4}"/>
            </a:ext>
          </a:extLst>
        </p:cNvPr>
        <p:cNvGrpSpPr/>
        <p:nvPr/>
      </p:nvGrpSpPr>
      <p:grpSpPr>
        <a:xfrm>
          <a:off x="0" y="0"/>
          <a:ext cx="0" cy="0"/>
          <a:chOff x="0" y="0"/>
          <a:chExt cx="0" cy="0"/>
        </a:xfrm>
      </p:grpSpPr>
      <p:sp>
        <p:nvSpPr>
          <p:cNvPr id="27" name="テキスト ボックス 26">
            <a:extLst>
              <a:ext uri="{FF2B5EF4-FFF2-40B4-BE49-F238E27FC236}">
                <a16:creationId xmlns:a16="http://schemas.microsoft.com/office/drawing/2014/main" id="{35653113-361A-0C6C-6EEA-A2AFAD9B74F6}"/>
              </a:ext>
            </a:extLst>
          </p:cNvPr>
          <p:cNvSpPr txBox="1"/>
          <p:nvPr/>
        </p:nvSpPr>
        <p:spPr>
          <a:xfrm>
            <a:off x="110836" y="306609"/>
            <a:ext cx="8344906" cy="646331"/>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rPr>
              <a:t>相談窓口としての適切な環境とは</a:t>
            </a:r>
          </a:p>
        </p:txBody>
      </p:sp>
      <p:grpSp>
        <p:nvGrpSpPr>
          <p:cNvPr id="21" name="グループ化 20">
            <a:extLst>
              <a:ext uri="{FF2B5EF4-FFF2-40B4-BE49-F238E27FC236}">
                <a16:creationId xmlns:a16="http://schemas.microsoft.com/office/drawing/2014/main" id="{BA9E3D18-3128-3C20-74EC-93C2B348ADC9}"/>
              </a:ext>
            </a:extLst>
          </p:cNvPr>
          <p:cNvGrpSpPr/>
          <p:nvPr/>
        </p:nvGrpSpPr>
        <p:grpSpPr>
          <a:xfrm>
            <a:off x="398651" y="1092287"/>
            <a:ext cx="7315202" cy="572640"/>
            <a:chOff x="415635" y="2068960"/>
            <a:chExt cx="7315202" cy="572640"/>
          </a:xfrm>
        </p:grpSpPr>
        <p:sp>
          <p:nvSpPr>
            <p:cNvPr id="22" name="正方形/長方形 21">
              <a:extLst>
                <a:ext uri="{FF2B5EF4-FFF2-40B4-BE49-F238E27FC236}">
                  <a16:creationId xmlns:a16="http://schemas.microsoft.com/office/drawing/2014/main" id="{89575E51-8307-05AC-D358-C98A78B754BE}"/>
                </a:ext>
              </a:extLst>
            </p:cNvPr>
            <p:cNvSpPr/>
            <p:nvPr/>
          </p:nvSpPr>
          <p:spPr>
            <a:xfrm>
              <a:off x="415635" y="2068960"/>
              <a:ext cx="7019637"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１</a:t>
              </a:r>
              <a:r>
                <a:rPr kumimoji="1" lang="ja-JP" altLang="en-US" sz="28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相談者への配慮</a:t>
              </a:r>
              <a:endParaRPr kumimoji="1" lang="en-US" altLang="ja-JP"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a:extLst>
                <a:ext uri="{FF2B5EF4-FFF2-40B4-BE49-F238E27FC236}">
                  <a16:creationId xmlns:a16="http://schemas.microsoft.com/office/drawing/2014/main" id="{280D43A7-95EF-DF8B-EFAA-510FE228C5E3}"/>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24" name="直線コネクタ 23">
              <a:extLst>
                <a:ext uri="{FF2B5EF4-FFF2-40B4-BE49-F238E27FC236}">
                  <a16:creationId xmlns:a16="http://schemas.microsoft.com/office/drawing/2014/main" id="{799158B1-A3A9-BA0E-FEDE-7A3AD6ECB69F}"/>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9" name="テキスト ボックス 28">
            <a:extLst>
              <a:ext uri="{FF2B5EF4-FFF2-40B4-BE49-F238E27FC236}">
                <a16:creationId xmlns:a16="http://schemas.microsoft.com/office/drawing/2014/main" id="{F6EE6126-C97B-56BC-7E7E-3FF802DE51C2}"/>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２</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その他気を付けるべきこと</a:t>
            </a:r>
          </a:p>
        </p:txBody>
      </p:sp>
      <p:sp>
        <p:nvSpPr>
          <p:cNvPr id="36" name="楕円 35">
            <a:extLst>
              <a:ext uri="{FF2B5EF4-FFF2-40B4-BE49-F238E27FC236}">
                <a16:creationId xmlns:a16="http://schemas.microsoft.com/office/drawing/2014/main" id="{4AB12CFA-C526-DF74-A6D1-8DFD0209FD72}"/>
              </a:ext>
            </a:extLst>
          </p:cNvPr>
          <p:cNvSpPr/>
          <p:nvPr/>
        </p:nvSpPr>
        <p:spPr>
          <a:xfrm>
            <a:off x="497423" y="1884041"/>
            <a:ext cx="1661058" cy="1522700"/>
          </a:xfrm>
          <a:prstGeom prst="ellipse">
            <a:avLst/>
          </a:prstGeom>
          <a:solidFill>
            <a:srgbClr val="FBDBBB"/>
          </a:solidFill>
          <a:ln>
            <a:solidFill>
              <a:srgbClr val="FBDB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37" name="テキスト ボックス 36">
            <a:extLst>
              <a:ext uri="{FF2B5EF4-FFF2-40B4-BE49-F238E27FC236}">
                <a16:creationId xmlns:a16="http://schemas.microsoft.com/office/drawing/2014/main" id="{0CE6AB8F-C72C-96BE-0D1D-7827920D74E5}"/>
              </a:ext>
            </a:extLst>
          </p:cNvPr>
          <p:cNvSpPr txBox="1"/>
          <p:nvPr/>
        </p:nvSpPr>
        <p:spPr>
          <a:xfrm>
            <a:off x="550364" y="2448186"/>
            <a:ext cx="1555176"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D5596F"/>
                </a:solidFill>
                <a:effectLst/>
                <a:uLnTx/>
                <a:uFillTx/>
                <a:latin typeface="メイリオ" panose="020B0604030504040204" pitchFamily="50" charset="-128"/>
                <a:ea typeface="メイリオ" panose="020B0604030504040204" pitchFamily="50" charset="-128"/>
                <a:cs typeface="+mn-cs"/>
              </a:rPr>
              <a:t>相談場所</a:t>
            </a:r>
          </a:p>
        </p:txBody>
      </p:sp>
      <p:sp>
        <p:nvSpPr>
          <p:cNvPr id="38" name="楕円 37">
            <a:extLst>
              <a:ext uri="{FF2B5EF4-FFF2-40B4-BE49-F238E27FC236}">
                <a16:creationId xmlns:a16="http://schemas.microsoft.com/office/drawing/2014/main" id="{DDA8D0C1-4CAE-93EB-A8FF-BDC88357747C}"/>
              </a:ext>
            </a:extLst>
          </p:cNvPr>
          <p:cNvSpPr/>
          <p:nvPr/>
        </p:nvSpPr>
        <p:spPr>
          <a:xfrm>
            <a:off x="497423" y="4832332"/>
            <a:ext cx="1661058" cy="1522700"/>
          </a:xfrm>
          <a:prstGeom prst="ellipse">
            <a:avLst/>
          </a:prstGeom>
          <a:solidFill>
            <a:srgbClr val="FBDBBB"/>
          </a:solidFill>
          <a:ln>
            <a:solidFill>
              <a:srgbClr val="FBDB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39" name="テキスト ボックス 38">
            <a:extLst>
              <a:ext uri="{FF2B5EF4-FFF2-40B4-BE49-F238E27FC236}">
                <a16:creationId xmlns:a16="http://schemas.microsoft.com/office/drawing/2014/main" id="{DB76D235-5B2D-3D62-0123-C9D334FD9A4A}"/>
              </a:ext>
            </a:extLst>
          </p:cNvPr>
          <p:cNvSpPr txBox="1"/>
          <p:nvPr/>
        </p:nvSpPr>
        <p:spPr>
          <a:xfrm>
            <a:off x="593659" y="5237123"/>
            <a:ext cx="1555176"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D5596F"/>
                </a:solidFill>
                <a:effectLst/>
                <a:uLnTx/>
                <a:uFillTx/>
                <a:latin typeface="メイリオ" panose="020B0604030504040204" pitchFamily="50" charset="-128"/>
                <a:ea typeface="メイリオ" panose="020B0604030504040204" pitchFamily="50" charset="-128"/>
                <a:cs typeface="+mn-cs"/>
              </a:rPr>
              <a:t>相談に</a:t>
            </a:r>
            <a:endParaRPr kumimoji="1" lang="en-US" altLang="ja-JP" sz="2000" b="1" i="0" u="none" strike="noStrike" kern="1200" cap="none" spc="0" normalizeH="0" baseline="0" noProof="0" dirty="0">
              <a:ln>
                <a:noFill/>
              </a:ln>
              <a:solidFill>
                <a:srgbClr val="D5596F"/>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D5596F"/>
                </a:solidFill>
                <a:effectLst/>
                <a:uLnTx/>
                <a:uFillTx/>
                <a:latin typeface="メイリオ" panose="020B0604030504040204" pitchFamily="50" charset="-128"/>
                <a:ea typeface="メイリオ" panose="020B0604030504040204" pitchFamily="50" charset="-128"/>
                <a:cs typeface="+mn-cs"/>
              </a:rPr>
              <a:t>要する時間</a:t>
            </a:r>
          </a:p>
        </p:txBody>
      </p:sp>
      <p:sp>
        <p:nvSpPr>
          <p:cNvPr id="41" name="テキスト ボックス 40">
            <a:extLst>
              <a:ext uri="{FF2B5EF4-FFF2-40B4-BE49-F238E27FC236}">
                <a16:creationId xmlns:a16="http://schemas.microsoft.com/office/drawing/2014/main" id="{41AD1DFF-DF1A-E3D5-4788-2C1F6048C901}"/>
              </a:ext>
            </a:extLst>
          </p:cNvPr>
          <p:cNvSpPr txBox="1"/>
          <p:nvPr/>
        </p:nvSpPr>
        <p:spPr>
          <a:xfrm>
            <a:off x="2868077" y="5317807"/>
            <a:ext cx="8480490" cy="830997"/>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相談者の負担にならないよう</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回の上限時間を決めておくというのも</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つ。</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 name="スライド番号プレースホルダー 3">
            <a:extLst>
              <a:ext uri="{FF2B5EF4-FFF2-40B4-BE49-F238E27FC236}">
                <a16:creationId xmlns:a16="http://schemas.microsoft.com/office/drawing/2014/main" id="{05987C96-05FF-427E-DC21-F64D155C0F34}"/>
              </a:ext>
            </a:extLst>
          </p:cNvPr>
          <p:cNvSpPr>
            <a:spLocks noGrp="1"/>
          </p:cNvSpPr>
          <p:nvPr>
            <p:ph type="sldNum" sz="quarter" idx="12"/>
          </p:nvPr>
        </p:nvSpPr>
        <p:spPr/>
        <p:txBody>
          <a:bodyPr/>
          <a:lstStyle/>
          <a:p>
            <a:fld id="{17A04E83-AE5F-445A-B2D7-EBB1D891384E}" type="slidenum">
              <a:rPr kumimoji="1" lang="ja-JP" altLang="en-US" smtClean="0"/>
              <a:t>17</a:t>
            </a:fld>
            <a:endParaRPr kumimoji="1" lang="ja-JP" altLang="en-US"/>
          </a:p>
        </p:txBody>
      </p:sp>
      <p:cxnSp>
        <p:nvCxnSpPr>
          <p:cNvPr id="2" name="直線コネクタ 1">
            <a:extLst>
              <a:ext uri="{FF2B5EF4-FFF2-40B4-BE49-F238E27FC236}">
                <a16:creationId xmlns:a16="http://schemas.microsoft.com/office/drawing/2014/main" id="{08B4D703-BA50-4EAA-5F6B-07A65A29DA97}"/>
              </a:ext>
            </a:extLst>
          </p:cNvPr>
          <p:cNvCxnSpPr>
            <a:cxnSpLocks/>
          </p:cNvCxnSpPr>
          <p:nvPr/>
        </p:nvCxnSpPr>
        <p:spPr>
          <a:xfrm>
            <a:off x="3630117" y="2558291"/>
            <a:ext cx="4533495"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 name="直線コネクタ 2">
            <a:extLst>
              <a:ext uri="{FF2B5EF4-FFF2-40B4-BE49-F238E27FC236}">
                <a16:creationId xmlns:a16="http://schemas.microsoft.com/office/drawing/2014/main" id="{3B0240E9-969C-C9C6-8286-F056F8A4451C}"/>
              </a:ext>
            </a:extLst>
          </p:cNvPr>
          <p:cNvCxnSpPr>
            <a:cxnSpLocks/>
          </p:cNvCxnSpPr>
          <p:nvPr/>
        </p:nvCxnSpPr>
        <p:spPr>
          <a:xfrm>
            <a:off x="3398167" y="2918079"/>
            <a:ext cx="3700217"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5" name="テキスト ボックス 4">
            <a:extLst>
              <a:ext uri="{FF2B5EF4-FFF2-40B4-BE49-F238E27FC236}">
                <a16:creationId xmlns:a16="http://schemas.microsoft.com/office/drawing/2014/main" id="{056F2CA9-6228-2586-24D5-992067D01C67}"/>
              </a:ext>
            </a:extLst>
          </p:cNvPr>
          <p:cNvSpPr txBox="1"/>
          <p:nvPr/>
        </p:nvSpPr>
        <p:spPr>
          <a:xfrm>
            <a:off x="3725970" y="3449485"/>
            <a:ext cx="5334903" cy="1719702"/>
          </a:xfrm>
          <a:prstGeom prst="rect">
            <a:avLst/>
          </a:prstGeom>
          <a:noFill/>
        </p:spPr>
        <p:txBody>
          <a:bodyPr wrap="square">
            <a:spAutoFit/>
          </a:bodyPr>
          <a:lstStyle/>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部屋の設備の配慮</a:t>
            </a:r>
            <a:endParaRPr lang="en-US" altLang="ja-JP" dirty="0">
              <a:latin typeface="メイリオ" panose="020B0604030504040204" pitchFamily="50" charset="-128"/>
              <a:ea typeface="メイリオ" panose="020B0604030504040204" pitchFamily="50" charset="-128"/>
            </a:endParaRP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恐怖心などでキャンパスの中に入れない心身の状況の場合は学外やオンラインでの面談　</a:t>
            </a:r>
            <a:endParaRPr lang="en-US" altLang="ja-JP" dirty="0">
              <a:latin typeface="メイリオ" panose="020B0604030504040204" pitchFamily="50" charset="-128"/>
              <a:ea typeface="メイリオ" panose="020B0604030504040204" pitchFamily="50" charset="-128"/>
            </a:endParaRPr>
          </a:p>
          <a:p>
            <a:pPr>
              <a:lnSpc>
                <a:spcPct val="150000"/>
              </a:lnSpc>
              <a:buClr>
                <a:srgbClr val="0487BA"/>
              </a:buClr>
            </a:pPr>
            <a:r>
              <a:rPr lang="ja-JP" altLang="en-US" dirty="0">
                <a:latin typeface="メイリオ" panose="020B0604030504040204" pitchFamily="50" charset="-128"/>
                <a:ea typeface="メイリオ" panose="020B0604030504040204" pitchFamily="50" charset="-128"/>
              </a:rPr>
              <a:t>　　　　　　　　　　　　　　　　　　　　など</a:t>
            </a:r>
          </a:p>
        </p:txBody>
      </p:sp>
      <p:grpSp>
        <p:nvGrpSpPr>
          <p:cNvPr id="6" name="グループ化 5">
            <a:extLst>
              <a:ext uri="{FF2B5EF4-FFF2-40B4-BE49-F238E27FC236}">
                <a16:creationId xmlns:a16="http://schemas.microsoft.com/office/drawing/2014/main" id="{9BF8A92D-84A4-FD93-95E1-123A51AB1451}"/>
              </a:ext>
            </a:extLst>
          </p:cNvPr>
          <p:cNvGrpSpPr/>
          <p:nvPr/>
        </p:nvGrpSpPr>
        <p:grpSpPr>
          <a:xfrm>
            <a:off x="3159996" y="3621584"/>
            <a:ext cx="589465" cy="579754"/>
            <a:chOff x="314036" y="3639127"/>
            <a:chExt cx="757382" cy="748146"/>
          </a:xfrm>
        </p:grpSpPr>
        <p:sp>
          <p:nvSpPr>
            <p:cNvPr id="7" name="楕円 6">
              <a:extLst>
                <a:ext uri="{FF2B5EF4-FFF2-40B4-BE49-F238E27FC236}">
                  <a16:creationId xmlns:a16="http://schemas.microsoft.com/office/drawing/2014/main" id="{5A6AA342-295E-8DC8-6155-DA975C2B8F48}"/>
                </a:ext>
              </a:extLst>
            </p:cNvPr>
            <p:cNvSpPr/>
            <p:nvPr/>
          </p:nvSpPr>
          <p:spPr>
            <a:xfrm>
              <a:off x="314036" y="3639127"/>
              <a:ext cx="757382" cy="748146"/>
            </a:xfrm>
            <a:prstGeom prst="ellipse">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207C189-1D83-17B2-DA69-65506EB65F77}"/>
                </a:ext>
              </a:extLst>
            </p:cNvPr>
            <p:cNvSpPr txBox="1"/>
            <p:nvPr/>
          </p:nvSpPr>
          <p:spPr>
            <a:xfrm>
              <a:off x="400216" y="3769402"/>
              <a:ext cx="585021"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例</a:t>
              </a:r>
            </a:p>
          </p:txBody>
        </p:sp>
      </p:grpSp>
      <p:sp>
        <p:nvSpPr>
          <p:cNvPr id="40" name="テキスト ボックス 39">
            <a:extLst>
              <a:ext uri="{FF2B5EF4-FFF2-40B4-BE49-F238E27FC236}">
                <a16:creationId xmlns:a16="http://schemas.microsoft.com/office/drawing/2014/main" id="{0D1E3BF9-0D61-A5DD-B192-DCB368DFB991}"/>
              </a:ext>
            </a:extLst>
          </p:cNvPr>
          <p:cNvSpPr txBox="1"/>
          <p:nvPr/>
        </p:nvSpPr>
        <p:spPr>
          <a:xfrm>
            <a:off x="2944797" y="1903304"/>
            <a:ext cx="8705350" cy="1569660"/>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相談場所の選定に注意する。</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話している内容が聞こえない場所</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出入りが人目につきにくい</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ことも重要なポイント</a:t>
            </a:r>
            <a:r>
              <a:rPr lang="ja-JP" altLang="en-US" sz="2400" dirty="0">
                <a:solidFill>
                  <a:prstClr val="black"/>
                </a:solidFill>
                <a:latin typeface="メイリオ" panose="020B0604030504040204" pitchFamily="50" charset="-128"/>
                <a:ea typeface="メイリオ" panose="020B0604030504040204" pitchFamily="50" charset="-128"/>
              </a:rPr>
              <a:t>。</a:t>
            </a:r>
            <a:endParaRPr lang="en-US" altLang="ja-JP" sz="2400" dirty="0">
              <a:solidFill>
                <a:prstClr val="black"/>
              </a:solidFill>
              <a:latin typeface="メイリオ" panose="020B0604030504040204" pitchFamily="50" charset="-128"/>
              <a:ea typeface="メイリオ" panose="020B0604030504040204"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latin typeface="メイリオ" panose="020B0604030504040204" pitchFamily="50" charset="-128"/>
                <a:ea typeface="メイリオ" panose="020B0604030504040204" pitchFamily="50" charset="-128"/>
              </a:rPr>
              <a:t>障がいがある人に配慮した体制を整える。</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263456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E7CA38C5-EA6C-B1AA-B793-9FFC4530F4BA}"/>
            </a:ext>
          </a:extLst>
        </p:cNvPr>
        <p:cNvGrpSpPr/>
        <p:nvPr/>
      </p:nvGrpSpPr>
      <p:grpSpPr>
        <a:xfrm>
          <a:off x="0" y="0"/>
          <a:ext cx="0" cy="0"/>
          <a:chOff x="0" y="0"/>
          <a:chExt cx="0" cy="0"/>
        </a:xfrm>
      </p:grpSpPr>
      <p:sp>
        <p:nvSpPr>
          <p:cNvPr id="27" name="テキスト ボックス 26">
            <a:extLst>
              <a:ext uri="{FF2B5EF4-FFF2-40B4-BE49-F238E27FC236}">
                <a16:creationId xmlns:a16="http://schemas.microsoft.com/office/drawing/2014/main" id="{97879B32-48C9-7EBE-C6CE-1E8E13953337}"/>
              </a:ext>
            </a:extLst>
          </p:cNvPr>
          <p:cNvSpPr txBox="1"/>
          <p:nvPr/>
        </p:nvSpPr>
        <p:spPr>
          <a:xfrm>
            <a:off x="110836" y="306609"/>
            <a:ext cx="834490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相談窓口としての適切な環境とは</a:t>
            </a:r>
          </a:p>
        </p:txBody>
      </p:sp>
      <p:sp>
        <p:nvSpPr>
          <p:cNvPr id="29" name="テキスト ボックス 28">
            <a:extLst>
              <a:ext uri="{FF2B5EF4-FFF2-40B4-BE49-F238E27FC236}">
                <a16:creationId xmlns:a16="http://schemas.microsoft.com/office/drawing/2014/main" id="{07BE4DBE-4CDB-FAAD-E75C-DDD252C93BC7}"/>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２</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その他気を付けるべきこと</a:t>
            </a:r>
          </a:p>
        </p:txBody>
      </p:sp>
      <p:grpSp>
        <p:nvGrpSpPr>
          <p:cNvPr id="12" name="グループ化 11">
            <a:extLst>
              <a:ext uri="{FF2B5EF4-FFF2-40B4-BE49-F238E27FC236}">
                <a16:creationId xmlns:a16="http://schemas.microsoft.com/office/drawing/2014/main" id="{E9E77B16-DE91-92E7-44DB-399E98A241D4}"/>
              </a:ext>
            </a:extLst>
          </p:cNvPr>
          <p:cNvGrpSpPr/>
          <p:nvPr/>
        </p:nvGrpSpPr>
        <p:grpSpPr>
          <a:xfrm>
            <a:off x="464924" y="1082584"/>
            <a:ext cx="7315201" cy="572640"/>
            <a:chOff x="415636" y="2068960"/>
            <a:chExt cx="7315201" cy="572640"/>
          </a:xfrm>
        </p:grpSpPr>
        <p:sp>
          <p:nvSpPr>
            <p:cNvPr id="13" name="正方形/長方形 12">
              <a:extLst>
                <a:ext uri="{FF2B5EF4-FFF2-40B4-BE49-F238E27FC236}">
                  <a16:creationId xmlns:a16="http://schemas.microsoft.com/office/drawing/2014/main" id="{FD803043-1268-D42F-63CA-813E99350CB5}"/>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D5596F"/>
                  </a:solidFill>
                  <a:latin typeface="Meiryo UI" panose="020B0604030504040204" pitchFamily="50" charset="-128"/>
                  <a:ea typeface="Meiryo UI" panose="020B0604030504040204" pitchFamily="50" charset="-128"/>
                </a:rPr>
                <a:t>　</a:t>
              </a:r>
              <a:r>
                <a:rPr lang="ja-JP" altLang="en-US" sz="3200" b="1" dirty="0">
                  <a:solidFill>
                    <a:srgbClr val="D5596F"/>
                  </a:solidFill>
                  <a:latin typeface="Meiryo UI" panose="020B0604030504040204" pitchFamily="50" charset="-128"/>
                  <a:ea typeface="Meiryo UI" panose="020B0604030504040204" pitchFamily="50" charset="-128"/>
                </a:rPr>
                <a:t>２</a:t>
              </a:r>
              <a:r>
                <a:rPr lang="ja-JP" altLang="en-US" sz="2800" b="1" dirty="0">
                  <a:solidFill>
                    <a:srgbClr val="D5596F"/>
                  </a:solidFill>
                  <a:latin typeface="Meiryo UI" panose="020B0604030504040204" pitchFamily="50" charset="-128"/>
                  <a:ea typeface="Meiryo UI" panose="020B0604030504040204" pitchFamily="50" charset="-128"/>
                </a:rPr>
                <a:t>相談記録の適切な管理</a:t>
              </a:r>
              <a:endParaRPr lang="en-US" altLang="ja-JP" sz="2400" b="1" dirty="0">
                <a:solidFill>
                  <a:srgbClr val="D5596F"/>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F3E71C0B-1CA1-40FA-B330-F913BAB7BC3B}"/>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B94E2C2D-B9F4-D390-7443-DA99ECF491AF}"/>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11" name="テキスト ボックス 10">
            <a:extLst>
              <a:ext uri="{FF2B5EF4-FFF2-40B4-BE49-F238E27FC236}">
                <a16:creationId xmlns:a16="http://schemas.microsoft.com/office/drawing/2014/main" id="{CBD11909-BDD8-920E-F168-B89F81F4884F}"/>
              </a:ext>
            </a:extLst>
          </p:cNvPr>
          <p:cNvSpPr txBox="1"/>
          <p:nvPr/>
        </p:nvSpPr>
        <p:spPr>
          <a:xfrm>
            <a:off x="552669" y="1819701"/>
            <a:ext cx="10999021" cy="1200329"/>
          </a:xfrm>
          <a:prstGeom prst="rect">
            <a:avLst/>
          </a:prstGeom>
          <a:noFill/>
        </p:spPr>
        <p:txBody>
          <a:bodyPr wrap="square">
            <a:spAutoFit/>
          </a:bodyPr>
          <a:lstStyle/>
          <a:p>
            <a:pPr marL="342900" indent="-342900" algn="just">
              <a:buFont typeface="Wingdings" panose="05000000000000000000" pitchFamily="2" charset="2"/>
              <a:buChar char="l"/>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相談の内容は必ず記録に残し、保管場所は１か所に決めて管理する。</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just">
              <a:buFont typeface="Wingdings" panose="05000000000000000000" pitchFamily="2" charset="2"/>
              <a:buChar char="l"/>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保管方法や相談情報の集約についてルールを確認しておく。</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　（相談員個人で保管する、勝手に処分しない）</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20" name="グラフィックス 19" descr="山形の矢印 単色塗りつぶし">
            <a:extLst>
              <a:ext uri="{FF2B5EF4-FFF2-40B4-BE49-F238E27FC236}">
                <a16:creationId xmlns:a16="http://schemas.microsoft.com/office/drawing/2014/main" id="{2F2A0C99-22A1-A297-D671-0E24AC437B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4920" y="3100578"/>
            <a:ext cx="617350" cy="617350"/>
          </a:xfrm>
          <a:prstGeom prst="rect">
            <a:avLst/>
          </a:prstGeom>
        </p:spPr>
      </p:pic>
      <p:cxnSp>
        <p:nvCxnSpPr>
          <p:cNvPr id="25" name="直線コネクタ 24">
            <a:extLst>
              <a:ext uri="{FF2B5EF4-FFF2-40B4-BE49-F238E27FC236}">
                <a16:creationId xmlns:a16="http://schemas.microsoft.com/office/drawing/2014/main" id="{60C5670A-38F6-8BE3-95CF-B56509C235B3}"/>
              </a:ext>
            </a:extLst>
          </p:cNvPr>
          <p:cNvCxnSpPr>
            <a:cxnSpLocks/>
          </p:cNvCxnSpPr>
          <p:nvPr/>
        </p:nvCxnSpPr>
        <p:spPr>
          <a:xfrm>
            <a:off x="1697070" y="3378894"/>
            <a:ext cx="661880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6" name="スライド番号プレースホルダー 15">
            <a:extLst>
              <a:ext uri="{FF2B5EF4-FFF2-40B4-BE49-F238E27FC236}">
                <a16:creationId xmlns:a16="http://schemas.microsoft.com/office/drawing/2014/main" id="{C9F03B9F-592B-42E0-3069-E430EDCAE629}"/>
              </a:ext>
            </a:extLst>
          </p:cNvPr>
          <p:cNvSpPr>
            <a:spLocks noGrp="1"/>
          </p:cNvSpPr>
          <p:nvPr>
            <p:ph type="sldNum" sz="quarter" idx="12"/>
          </p:nvPr>
        </p:nvSpPr>
        <p:spPr/>
        <p:txBody>
          <a:bodyPr/>
          <a:lstStyle/>
          <a:p>
            <a:fld id="{17A04E83-AE5F-445A-B2D7-EBB1D891384E}" type="slidenum">
              <a:rPr kumimoji="1" lang="ja-JP" altLang="en-US" smtClean="0"/>
              <a:t>18</a:t>
            </a:fld>
            <a:endParaRPr kumimoji="1" lang="ja-JP" altLang="en-US"/>
          </a:p>
        </p:txBody>
      </p:sp>
      <p:cxnSp>
        <p:nvCxnSpPr>
          <p:cNvPr id="9" name="直線コネクタ 8">
            <a:extLst>
              <a:ext uri="{FF2B5EF4-FFF2-40B4-BE49-F238E27FC236}">
                <a16:creationId xmlns:a16="http://schemas.microsoft.com/office/drawing/2014/main" id="{E1F130B0-0086-B270-0B54-3949C73FD326}"/>
              </a:ext>
            </a:extLst>
          </p:cNvPr>
          <p:cNvCxnSpPr>
            <a:cxnSpLocks/>
          </p:cNvCxnSpPr>
          <p:nvPr/>
        </p:nvCxnSpPr>
        <p:spPr>
          <a:xfrm>
            <a:off x="6286543" y="3750799"/>
            <a:ext cx="471596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9" name="テキスト ボックス 18">
            <a:extLst>
              <a:ext uri="{FF2B5EF4-FFF2-40B4-BE49-F238E27FC236}">
                <a16:creationId xmlns:a16="http://schemas.microsoft.com/office/drawing/2014/main" id="{CBCC4468-DCCD-A370-4380-F81A7D81594F}"/>
              </a:ext>
            </a:extLst>
          </p:cNvPr>
          <p:cNvSpPr txBox="1"/>
          <p:nvPr/>
        </p:nvSpPr>
        <p:spPr>
          <a:xfrm>
            <a:off x="1664629" y="3100578"/>
            <a:ext cx="9677245" cy="830997"/>
          </a:xfrm>
          <a:prstGeom prst="rect">
            <a:avLst/>
          </a:prstGeom>
          <a:noFill/>
        </p:spPr>
        <p:txBody>
          <a:bodyPr wrap="square">
            <a:spAutoFit/>
          </a:bodyPr>
          <a:lstStyle/>
          <a:p>
            <a:pPr algn="just"/>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保管方法や相談情報の集約手順、保管期間等は、</a:t>
            </a:r>
            <a:endParaRPr lang="en-US" altLang="ja-JP" sz="2400" b="1"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　　　　　　　　　　　　　　　学内の取り決めを確認しましょう。</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2" name="グループ化 1">
            <a:extLst>
              <a:ext uri="{FF2B5EF4-FFF2-40B4-BE49-F238E27FC236}">
                <a16:creationId xmlns:a16="http://schemas.microsoft.com/office/drawing/2014/main" id="{9900B3BD-E03B-5EC4-E172-063BAC40E1DA}"/>
              </a:ext>
            </a:extLst>
          </p:cNvPr>
          <p:cNvGrpSpPr/>
          <p:nvPr/>
        </p:nvGrpSpPr>
        <p:grpSpPr>
          <a:xfrm>
            <a:off x="464924" y="4054755"/>
            <a:ext cx="7315201" cy="572640"/>
            <a:chOff x="415636" y="2068960"/>
            <a:chExt cx="7315201" cy="572640"/>
          </a:xfrm>
        </p:grpSpPr>
        <p:sp>
          <p:nvSpPr>
            <p:cNvPr id="10" name="正方形/長方形 9">
              <a:extLst>
                <a:ext uri="{FF2B5EF4-FFF2-40B4-BE49-F238E27FC236}">
                  <a16:creationId xmlns:a16="http://schemas.microsoft.com/office/drawing/2014/main" id="{95E86160-E3EC-A539-59D5-DEDD93DC6534}"/>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D5596F"/>
                  </a:solidFill>
                  <a:latin typeface="Meiryo UI" panose="020B0604030504040204" pitchFamily="50" charset="-128"/>
                  <a:ea typeface="Meiryo UI" panose="020B0604030504040204" pitchFamily="50" charset="-128"/>
                </a:rPr>
                <a:t>　</a:t>
              </a:r>
              <a:r>
                <a:rPr lang="ja-JP" altLang="en-US" sz="3200" b="1" dirty="0">
                  <a:solidFill>
                    <a:srgbClr val="D5596F"/>
                  </a:solidFill>
                  <a:latin typeface="Meiryo UI" panose="020B0604030504040204" pitchFamily="50" charset="-128"/>
                  <a:ea typeface="Meiryo UI" panose="020B0604030504040204" pitchFamily="50" charset="-128"/>
                </a:rPr>
                <a:t>３</a:t>
              </a:r>
              <a:r>
                <a:rPr lang="ja-JP" altLang="en-US" sz="2800" b="1" dirty="0">
                  <a:solidFill>
                    <a:srgbClr val="D5596F"/>
                  </a:solidFill>
                  <a:latin typeface="Meiryo UI" panose="020B0604030504040204" pitchFamily="50" charset="-128"/>
                  <a:ea typeface="Meiryo UI" panose="020B0604030504040204" pitchFamily="50" charset="-128"/>
                </a:rPr>
                <a:t>聞き取るべき項目の整理</a:t>
              </a:r>
              <a:endParaRPr lang="en-US" altLang="ja-JP" sz="2400" b="1" dirty="0">
                <a:solidFill>
                  <a:srgbClr val="D5596F"/>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EBD715F7-6351-6940-594A-D74343F1EDE7}"/>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a:extLst>
                <a:ext uri="{FF2B5EF4-FFF2-40B4-BE49-F238E27FC236}">
                  <a16:creationId xmlns:a16="http://schemas.microsoft.com/office/drawing/2014/main" id="{9F893534-BDE3-923D-70E3-34EAA6EEAC9F}"/>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1" name="テキスト ボックス 20">
            <a:extLst>
              <a:ext uri="{FF2B5EF4-FFF2-40B4-BE49-F238E27FC236}">
                <a16:creationId xmlns:a16="http://schemas.microsoft.com/office/drawing/2014/main" id="{A4BD64C7-67BC-10E3-F834-DE5FC629FA1C}"/>
              </a:ext>
            </a:extLst>
          </p:cNvPr>
          <p:cNvSpPr txBox="1"/>
          <p:nvPr/>
        </p:nvSpPr>
        <p:spPr>
          <a:xfrm>
            <a:off x="552669" y="4791872"/>
            <a:ext cx="11214458" cy="830997"/>
          </a:xfrm>
          <a:prstGeom prst="rect">
            <a:avLst/>
          </a:prstGeom>
          <a:noFill/>
        </p:spPr>
        <p:txBody>
          <a:bodyPr wrap="square">
            <a:spAutoFit/>
          </a:bodyPr>
          <a:lstStyle/>
          <a:p>
            <a:pPr marL="342900" indent="-342900" algn="just">
              <a:buFont typeface="Wingdings" panose="05000000000000000000" pitchFamily="2" charset="2"/>
              <a:buChar char="l"/>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相談者は混乱していることもあるため、起こったことの時間軸の整理や関係性の整理等を行う。わかる範囲で</a:t>
            </a:r>
            <a:r>
              <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rPr>
              <a:t>5W1H</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等を整理しておく。</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22" name="グラフィックス 21" descr="山形の矢印 単色塗りつぶし">
            <a:extLst>
              <a:ext uri="{FF2B5EF4-FFF2-40B4-BE49-F238E27FC236}">
                <a16:creationId xmlns:a16="http://schemas.microsoft.com/office/drawing/2014/main" id="{9F4C3F0C-54A4-7898-BE11-C97D47A555F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4920" y="5793482"/>
            <a:ext cx="617350" cy="617350"/>
          </a:xfrm>
          <a:prstGeom prst="rect">
            <a:avLst/>
          </a:prstGeom>
        </p:spPr>
      </p:pic>
      <p:cxnSp>
        <p:nvCxnSpPr>
          <p:cNvPr id="24" name="直線コネクタ 23">
            <a:extLst>
              <a:ext uri="{FF2B5EF4-FFF2-40B4-BE49-F238E27FC236}">
                <a16:creationId xmlns:a16="http://schemas.microsoft.com/office/drawing/2014/main" id="{D2681158-DA25-7FB3-F168-49976130D3AE}"/>
              </a:ext>
            </a:extLst>
          </p:cNvPr>
          <p:cNvCxnSpPr>
            <a:cxnSpLocks/>
          </p:cNvCxnSpPr>
          <p:nvPr/>
        </p:nvCxnSpPr>
        <p:spPr>
          <a:xfrm>
            <a:off x="1768822" y="6198885"/>
            <a:ext cx="913932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23" name="テキスト ボックス 22">
            <a:extLst>
              <a:ext uri="{FF2B5EF4-FFF2-40B4-BE49-F238E27FC236}">
                <a16:creationId xmlns:a16="http://schemas.microsoft.com/office/drawing/2014/main" id="{9C7A65C6-F183-140F-27A8-6DA1D61EEAE3}"/>
              </a:ext>
            </a:extLst>
          </p:cNvPr>
          <p:cNvSpPr txBox="1"/>
          <p:nvPr/>
        </p:nvSpPr>
        <p:spPr>
          <a:xfrm>
            <a:off x="1697070" y="5919498"/>
            <a:ext cx="9118711" cy="461665"/>
          </a:xfrm>
          <a:prstGeom prst="rect">
            <a:avLst/>
          </a:prstGeom>
          <a:noFill/>
        </p:spPr>
        <p:txBody>
          <a:bodyPr wrap="square">
            <a:spAutoFit/>
          </a:bodyPr>
          <a:lstStyle/>
          <a:p>
            <a:pPr algn="just"/>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最初に聞き取るべき項目を、学内で決めて確認しておきましょう。</a:t>
            </a:r>
          </a:p>
        </p:txBody>
      </p:sp>
    </p:spTree>
    <p:extLst>
      <p:ext uri="{BB962C8B-B14F-4D97-AF65-F5344CB8AC3E}">
        <p14:creationId xmlns:p14="http://schemas.microsoft.com/office/powerpoint/2010/main" val="4207255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3ACF42CC-AA88-905E-6269-ADE86E8EDF95}"/>
            </a:ext>
          </a:extLst>
        </p:cNvPr>
        <p:cNvGrpSpPr/>
        <p:nvPr/>
      </p:nvGrpSpPr>
      <p:grpSpPr>
        <a:xfrm>
          <a:off x="0" y="0"/>
          <a:ext cx="0" cy="0"/>
          <a:chOff x="0" y="0"/>
          <a:chExt cx="0" cy="0"/>
        </a:xfrm>
      </p:grpSpPr>
      <p:sp>
        <p:nvSpPr>
          <p:cNvPr id="27" name="テキスト ボックス 26">
            <a:extLst>
              <a:ext uri="{FF2B5EF4-FFF2-40B4-BE49-F238E27FC236}">
                <a16:creationId xmlns:a16="http://schemas.microsoft.com/office/drawing/2014/main" id="{17E5652D-8FE4-3FC2-B0F8-8B0C4ED4A054}"/>
              </a:ext>
            </a:extLst>
          </p:cNvPr>
          <p:cNvSpPr txBox="1"/>
          <p:nvPr/>
        </p:nvSpPr>
        <p:spPr>
          <a:xfrm>
            <a:off x="110836" y="306609"/>
            <a:ext cx="8344906" cy="646331"/>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rPr>
              <a:t>相談窓口としての適切な環境とは</a:t>
            </a:r>
          </a:p>
        </p:txBody>
      </p:sp>
      <p:sp>
        <p:nvSpPr>
          <p:cNvPr id="29" name="テキスト ボックス 28">
            <a:extLst>
              <a:ext uri="{FF2B5EF4-FFF2-40B4-BE49-F238E27FC236}">
                <a16:creationId xmlns:a16="http://schemas.microsoft.com/office/drawing/2014/main" id="{835DCC49-F123-C266-C4AE-74F83FB975B2}"/>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２</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その他気を付けるべきこと</a:t>
            </a:r>
          </a:p>
        </p:txBody>
      </p:sp>
      <p:sp>
        <p:nvSpPr>
          <p:cNvPr id="4" name="スライド番号プレースホルダー 3">
            <a:extLst>
              <a:ext uri="{FF2B5EF4-FFF2-40B4-BE49-F238E27FC236}">
                <a16:creationId xmlns:a16="http://schemas.microsoft.com/office/drawing/2014/main" id="{4C51D322-40F6-B76B-FC8A-EA942916C24A}"/>
              </a:ext>
            </a:extLst>
          </p:cNvPr>
          <p:cNvSpPr>
            <a:spLocks noGrp="1"/>
          </p:cNvSpPr>
          <p:nvPr>
            <p:ph type="sldNum" sz="quarter" idx="12"/>
          </p:nvPr>
        </p:nvSpPr>
        <p:spPr/>
        <p:txBody>
          <a:bodyPr/>
          <a:lstStyle/>
          <a:p>
            <a:fld id="{17A04E83-AE5F-445A-B2D7-EBB1D891384E}" type="slidenum">
              <a:rPr kumimoji="1" lang="ja-JP" altLang="en-US" smtClean="0"/>
              <a:t>19</a:t>
            </a:fld>
            <a:endParaRPr kumimoji="1" lang="ja-JP" altLang="en-US"/>
          </a:p>
        </p:txBody>
      </p:sp>
      <p:grpSp>
        <p:nvGrpSpPr>
          <p:cNvPr id="3" name="グループ化 2">
            <a:extLst>
              <a:ext uri="{FF2B5EF4-FFF2-40B4-BE49-F238E27FC236}">
                <a16:creationId xmlns:a16="http://schemas.microsoft.com/office/drawing/2014/main" id="{766A5853-1FEF-746D-3D13-24FFD00919D9}"/>
              </a:ext>
            </a:extLst>
          </p:cNvPr>
          <p:cNvGrpSpPr/>
          <p:nvPr/>
        </p:nvGrpSpPr>
        <p:grpSpPr>
          <a:xfrm>
            <a:off x="372803" y="1066838"/>
            <a:ext cx="7315202" cy="572640"/>
            <a:chOff x="415635" y="2068960"/>
            <a:chExt cx="7315202" cy="572640"/>
          </a:xfrm>
        </p:grpSpPr>
        <p:sp>
          <p:nvSpPr>
            <p:cNvPr id="5" name="正方形/長方形 4">
              <a:extLst>
                <a:ext uri="{FF2B5EF4-FFF2-40B4-BE49-F238E27FC236}">
                  <a16:creationId xmlns:a16="http://schemas.microsoft.com/office/drawing/2014/main" id="{69E85634-CEC4-E0B5-D311-BD4946BCEDE3}"/>
                </a:ext>
              </a:extLst>
            </p:cNvPr>
            <p:cNvSpPr/>
            <p:nvPr/>
          </p:nvSpPr>
          <p:spPr>
            <a:xfrm>
              <a:off x="415635" y="2068960"/>
              <a:ext cx="7019637"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D5596F"/>
                  </a:solidFill>
                  <a:latin typeface="Meiryo UI" panose="020B0604030504040204" pitchFamily="50" charset="-128"/>
                  <a:ea typeface="Meiryo UI" panose="020B0604030504040204" pitchFamily="50" charset="-128"/>
                </a:rPr>
                <a:t>　</a:t>
              </a:r>
              <a:r>
                <a:rPr lang="ja-JP" altLang="en-US" sz="3200" b="1" dirty="0">
                  <a:solidFill>
                    <a:srgbClr val="D5596F"/>
                  </a:solidFill>
                  <a:latin typeface="Meiryo UI" panose="020B0604030504040204" pitchFamily="50" charset="-128"/>
                  <a:ea typeface="Meiryo UI" panose="020B0604030504040204" pitchFamily="50" charset="-128"/>
                </a:rPr>
                <a:t>４</a:t>
              </a:r>
              <a:r>
                <a:rPr lang="ja-JP" altLang="en-US" sz="2800" b="1" dirty="0">
                  <a:solidFill>
                    <a:srgbClr val="D5596F"/>
                  </a:solidFill>
                  <a:latin typeface="Meiryo UI" panose="020B0604030504040204" pitchFamily="50" charset="-128"/>
                  <a:ea typeface="Meiryo UI" panose="020B0604030504040204" pitchFamily="50" charset="-128"/>
                </a:rPr>
                <a:t>適切な情報の取り扱い</a:t>
              </a:r>
              <a:endParaRPr lang="en-US" altLang="ja-JP" sz="2400" b="1" dirty="0">
                <a:solidFill>
                  <a:srgbClr val="D5596F"/>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A05C51C3-4A5E-9173-192E-E1DF72986DCF}"/>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0736C63D-B91A-A0C9-894D-5A5E48E26A42}"/>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pic>
        <p:nvPicPr>
          <p:cNvPr id="9" name="グラフィックス 8" descr="山形の矢印 単色塗りつぶし">
            <a:extLst>
              <a:ext uri="{FF2B5EF4-FFF2-40B4-BE49-F238E27FC236}">
                <a16:creationId xmlns:a16="http://schemas.microsoft.com/office/drawing/2014/main" id="{ADFE0CF1-1EA4-C664-25FA-D1B37A7E1E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42800" y="3050650"/>
            <a:ext cx="617350" cy="617350"/>
          </a:xfrm>
          <a:prstGeom prst="rect">
            <a:avLst/>
          </a:prstGeom>
        </p:spPr>
      </p:pic>
      <p:cxnSp>
        <p:nvCxnSpPr>
          <p:cNvPr id="10" name="直線コネクタ 9">
            <a:extLst>
              <a:ext uri="{FF2B5EF4-FFF2-40B4-BE49-F238E27FC236}">
                <a16:creationId xmlns:a16="http://schemas.microsoft.com/office/drawing/2014/main" id="{D4FF68EE-7C6E-77C3-0276-013296E6AE0D}"/>
              </a:ext>
            </a:extLst>
          </p:cNvPr>
          <p:cNvCxnSpPr>
            <a:cxnSpLocks/>
          </p:cNvCxnSpPr>
          <p:nvPr/>
        </p:nvCxnSpPr>
        <p:spPr>
          <a:xfrm>
            <a:off x="924830" y="2481248"/>
            <a:ext cx="512666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1" name="直線コネクタ 10">
            <a:extLst>
              <a:ext uri="{FF2B5EF4-FFF2-40B4-BE49-F238E27FC236}">
                <a16:creationId xmlns:a16="http://schemas.microsoft.com/office/drawing/2014/main" id="{CEB6A322-CC80-A249-ADC9-B2019CC08CFD}"/>
              </a:ext>
            </a:extLst>
          </p:cNvPr>
          <p:cNvCxnSpPr>
            <a:cxnSpLocks/>
          </p:cNvCxnSpPr>
          <p:nvPr/>
        </p:nvCxnSpPr>
        <p:spPr>
          <a:xfrm>
            <a:off x="1824379" y="3463812"/>
            <a:ext cx="7053248"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2" name="直線コネクタ 11">
            <a:extLst>
              <a:ext uri="{FF2B5EF4-FFF2-40B4-BE49-F238E27FC236}">
                <a16:creationId xmlns:a16="http://schemas.microsoft.com/office/drawing/2014/main" id="{27EB7909-DA9D-066E-7FBF-FE9F33EA84DB}"/>
              </a:ext>
            </a:extLst>
          </p:cNvPr>
          <p:cNvCxnSpPr>
            <a:cxnSpLocks/>
          </p:cNvCxnSpPr>
          <p:nvPr/>
        </p:nvCxnSpPr>
        <p:spPr>
          <a:xfrm>
            <a:off x="4299585" y="2116412"/>
            <a:ext cx="1548705"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2" name="テキスト ボックス 1">
            <a:extLst>
              <a:ext uri="{FF2B5EF4-FFF2-40B4-BE49-F238E27FC236}">
                <a16:creationId xmlns:a16="http://schemas.microsoft.com/office/drawing/2014/main" id="{761B93E4-1136-9345-B6E6-EB27E019D538}"/>
              </a:ext>
            </a:extLst>
          </p:cNvPr>
          <p:cNvSpPr txBox="1"/>
          <p:nvPr/>
        </p:nvSpPr>
        <p:spPr>
          <a:xfrm>
            <a:off x="1763550" y="3169790"/>
            <a:ext cx="9556661"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内部での情報共有の範囲をあらかじめ決めましょう。</a:t>
            </a:r>
            <a:endParaRPr kumimoji="1" lang="en-US"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4496ACEF-CFC6-0EF5-7A9C-B8DAE474FA9B}"/>
              </a:ext>
            </a:extLst>
          </p:cNvPr>
          <p:cNvSpPr txBox="1"/>
          <p:nvPr/>
        </p:nvSpPr>
        <p:spPr>
          <a:xfrm>
            <a:off x="480587" y="1835459"/>
            <a:ext cx="11068293" cy="1200329"/>
          </a:xfrm>
          <a:prstGeom prst="rect">
            <a:avLst/>
          </a:prstGeom>
          <a:noFill/>
        </p:spPr>
        <p:txBody>
          <a:bodyPr wrap="square">
            <a:spAutoFit/>
          </a:bodyPr>
          <a:lstStyle/>
          <a:p>
            <a:pPr marL="342900" indent="-342900">
              <a:buFont typeface="Wingdings" panose="05000000000000000000" pitchFamily="2" charset="2"/>
              <a:buChar char="l"/>
            </a:pPr>
            <a:r>
              <a:rPr lang="ja-JP" altLang="en-US" sz="2400" dirty="0">
                <a:latin typeface="メイリオ" panose="020B0604030504040204" pitchFamily="50" charset="-128"/>
                <a:ea typeface="メイリオ" panose="020B0604030504040204" pitchFamily="50" charset="-128"/>
              </a:rPr>
              <a:t>二次被害を防ぐためにも</a:t>
            </a:r>
            <a:r>
              <a:rPr lang="ja-JP" altLang="en-US" sz="2400" b="1" dirty="0">
                <a:latin typeface="メイリオ" panose="020B0604030504040204" pitchFamily="50" charset="-128"/>
                <a:ea typeface="メイリオ" panose="020B0604030504040204" pitchFamily="50" charset="-128"/>
              </a:rPr>
              <a:t>守秘が第一</a:t>
            </a:r>
            <a:r>
              <a:rPr lang="ja-JP" altLang="en-US" sz="2400" dirty="0">
                <a:latin typeface="メイリオ" panose="020B0604030504040204" pitchFamily="50" charset="-128"/>
                <a:ea typeface="メイリオ" panose="020B0604030504040204" pitchFamily="50" charset="-128"/>
              </a:rPr>
              <a:t>。</a:t>
            </a:r>
            <a:endParaRPr lang="en-US" altLang="ja-JP" sz="2400" dirty="0">
              <a:latin typeface="メイリオ" panose="020B0604030504040204" pitchFamily="50" charset="-128"/>
              <a:ea typeface="メイリオ" panose="020B0604030504040204" pitchFamily="50" charset="-128"/>
            </a:endParaRPr>
          </a:p>
          <a:p>
            <a:pPr marL="342900" indent="-342900">
              <a:buFont typeface="Wingdings" panose="05000000000000000000" pitchFamily="2" charset="2"/>
              <a:buChar char="l"/>
            </a:pPr>
            <a:r>
              <a:rPr lang="ja-JP" altLang="en-US" sz="2400" b="1" dirty="0">
                <a:latin typeface="メイリオ" panose="020B0604030504040204" pitchFamily="50" charset="-128"/>
                <a:ea typeface="メイリオ" panose="020B0604030504040204" pitchFamily="50" charset="-128"/>
              </a:rPr>
              <a:t>相談記録の取り扱いには最大限の注意</a:t>
            </a:r>
            <a:r>
              <a:rPr lang="ja-JP" altLang="en-US" sz="2400" dirty="0">
                <a:latin typeface="メイリオ" panose="020B0604030504040204" pitchFamily="50" charset="-128"/>
                <a:ea typeface="メイリオ" panose="020B0604030504040204" pitchFamily="50" charset="-128"/>
              </a:rPr>
              <a:t>が必要。</a:t>
            </a:r>
            <a:endParaRPr lang="en-US" altLang="ja-JP" sz="2400" dirty="0">
              <a:latin typeface="メイリオ" panose="020B0604030504040204" pitchFamily="50" charset="-128"/>
              <a:ea typeface="メイリオ" panose="020B0604030504040204" pitchFamily="50" charset="-128"/>
            </a:endParaRPr>
          </a:p>
          <a:p>
            <a:pPr marL="342900" indent="-342900">
              <a:buFont typeface="Wingdings" panose="05000000000000000000" pitchFamily="2" charset="2"/>
              <a:buChar char="l"/>
            </a:pPr>
            <a:r>
              <a:rPr lang="ja-JP" altLang="en-US" sz="2400" dirty="0">
                <a:latin typeface="メイリオ" panose="020B0604030504040204" pitchFamily="50" charset="-128"/>
                <a:ea typeface="メイリオ" panose="020B0604030504040204" pitchFamily="50" charset="-128"/>
              </a:rPr>
              <a:t>他の部署との情報共有が必要な場合には相談者本人の了解を得る。</a:t>
            </a:r>
            <a:endParaRPr lang="en-US" altLang="ja-JP" sz="2400" dirty="0">
              <a:latin typeface="メイリオ" panose="020B0604030504040204" pitchFamily="50" charset="-128"/>
              <a:ea typeface="メイリオ" panose="020B0604030504040204" pitchFamily="50" charset="-128"/>
            </a:endParaRPr>
          </a:p>
        </p:txBody>
      </p:sp>
      <p:grpSp>
        <p:nvGrpSpPr>
          <p:cNvPr id="14" name="グループ化 13">
            <a:extLst>
              <a:ext uri="{FF2B5EF4-FFF2-40B4-BE49-F238E27FC236}">
                <a16:creationId xmlns:a16="http://schemas.microsoft.com/office/drawing/2014/main" id="{94FD3617-F58E-6B4E-756E-88165D28657F}"/>
              </a:ext>
            </a:extLst>
          </p:cNvPr>
          <p:cNvGrpSpPr/>
          <p:nvPr/>
        </p:nvGrpSpPr>
        <p:grpSpPr>
          <a:xfrm>
            <a:off x="372803" y="3711703"/>
            <a:ext cx="7315201" cy="572640"/>
            <a:chOff x="415636" y="2068960"/>
            <a:chExt cx="7315201" cy="572640"/>
          </a:xfrm>
        </p:grpSpPr>
        <p:sp>
          <p:nvSpPr>
            <p:cNvPr id="15" name="正方形/長方形 14">
              <a:extLst>
                <a:ext uri="{FF2B5EF4-FFF2-40B4-BE49-F238E27FC236}">
                  <a16:creationId xmlns:a16="http://schemas.microsoft.com/office/drawing/2014/main" id="{721E3D76-42B0-B67C-EC75-20DF56E6EDD2}"/>
                </a:ext>
              </a:extLst>
            </p:cNvPr>
            <p:cNvSpPr/>
            <p:nvPr/>
          </p:nvSpPr>
          <p:spPr>
            <a:xfrm>
              <a:off x="415636" y="2068960"/>
              <a:ext cx="7019636"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５</a:t>
              </a:r>
              <a:r>
                <a:rPr kumimoji="1" lang="ja-JP" altLang="en-US" sz="28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学内外との連携</a:t>
              </a:r>
              <a:endParaRPr kumimoji="1" lang="en-US" altLang="ja-JP" sz="28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endParaRPr>
            </a:p>
          </p:txBody>
        </p:sp>
        <p:sp>
          <p:nvSpPr>
            <p:cNvPr id="16" name="正方形/長方形 15">
              <a:extLst>
                <a:ext uri="{FF2B5EF4-FFF2-40B4-BE49-F238E27FC236}">
                  <a16:creationId xmlns:a16="http://schemas.microsoft.com/office/drawing/2014/main" id="{76CBC72F-FF71-FFB5-B5F6-9D413FBCFCFC}"/>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17" name="直線コネクタ 16">
              <a:extLst>
                <a:ext uri="{FF2B5EF4-FFF2-40B4-BE49-F238E27FC236}">
                  <a16:creationId xmlns:a16="http://schemas.microsoft.com/office/drawing/2014/main" id="{C3F4A485-ABA7-9435-E484-4AE8B0D495B7}"/>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18" name="直線コネクタ 17">
            <a:extLst>
              <a:ext uri="{FF2B5EF4-FFF2-40B4-BE49-F238E27FC236}">
                <a16:creationId xmlns:a16="http://schemas.microsoft.com/office/drawing/2014/main" id="{281C3586-DE8E-1B4B-157D-23F7AF63D1B3}"/>
              </a:ext>
            </a:extLst>
          </p:cNvPr>
          <p:cNvCxnSpPr>
            <a:cxnSpLocks/>
          </p:cNvCxnSpPr>
          <p:nvPr/>
        </p:nvCxnSpPr>
        <p:spPr>
          <a:xfrm>
            <a:off x="878569" y="4712459"/>
            <a:ext cx="6716457"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9" name="テキスト ボックス 18">
            <a:extLst>
              <a:ext uri="{FF2B5EF4-FFF2-40B4-BE49-F238E27FC236}">
                <a16:creationId xmlns:a16="http://schemas.microsoft.com/office/drawing/2014/main" id="{AECDEE32-CF75-5117-BB9F-AF9AFC0010A0}"/>
              </a:ext>
            </a:extLst>
          </p:cNvPr>
          <p:cNvSpPr txBox="1"/>
          <p:nvPr/>
        </p:nvSpPr>
        <p:spPr>
          <a:xfrm>
            <a:off x="2136043" y="5227560"/>
            <a:ext cx="8725014" cy="923330"/>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kumimoji="1" lang="ja-JP" altLang="en-US"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メンタルヘルスの問題を抱えている場合は、相談者の許可を得て主治医に確認</a:t>
            </a:r>
            <a:endParaRPr kumimoji="1" lang="en-US"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kumimoji="1" lang="ja-JP" altLang="en-US"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相談者</a:t>
            </a:r>
            <a:r>
              <a:rPr kumimoji="1" lang="ja-JP"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が弱り切った状態</a:t>
            </a:r>
            <a:r>
              <a:rPr kumimoji="1" lang="ja-JP" altLang="en-US"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であれば、学内の保健室、健康センターや</a:t>
            </a:r>
            <a:r>
              <a:rPr kumimoji="1" lang="ja-JP"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外部の専門機関と連携</a:t>
            </a:r>
            <a:r>
              <a:rPr kumimoji="1" lang="ja-JP" altLang="en-US"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など</a:t>
            </a:r>
            <a:endParaRPr kumimoji="1" lang="en-US"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20" name="グループ化 19">
            <a:extLst>
              <a:ext uri="{FF2B5EF4-FFF2-40B4-BE49-F238E27FC236}">
                <a16:creationId xmlns:a16="http://schemas.microsoft.com/office/drawing/2014/main" id="{158E7012-9132-EEA1-4F67-60E288D56B39}"/>
              </a:ext>
            </a:extLst>
          </p:cNvPr>
          <p:cNvGrpSpPr/>
          <p:nvPr/>
        </p:nvGrpSpPr>
        <p:grpSpPr>
          <a:xfrm>
            <a:off x="1311875" y="5204826"/>
            <a:ext cx="757382" cy="748146"/>
            <a:chOff x="314036" y="3639127"/>
            <a:chExt cx="757382" cy="748146"/>
          </a:xfrm>
        </p:grpSpPr>
        <p:sp>
          <p:nvSpPr>
            <p:cNvPr id="21" name="楕円 20">
              <a:extLst>
                <a:ext uri="{FF2B5EF4-FFF2-40B4-BE49-F238E27FC236}">
                  <a16:creationId xmlns:a16="http://schemas.microsoft.com/office/drawing/2014/main" id="{2E4DF207-E0C5-47FE-BF42-4BE5E2972E37}"/>
                </a:ext>
              </a:extLst>
            </p:cNvPr>
            <p:cNvSpPr/>
            <p:nvPr/>
          </p:nvSpPr>
          <p:spPr>
            <a:xfrm>
              <a:off x="314036" y="3639127"/>
              <a:ext cx="757382" cy="748146"/>
            </a:xfrm>
            <a:prstGeom prst="ellipse">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069F49F0-53E3-FA41-BAC3-D83DAB3A2ECD}"/>
                </a:ext>
              </a:extLst>
            </p:cNvPr>
            <p:cNvSpPr txBox="1"/>
            <p:nvPr/>
          </p:nvSpPr>
          <p:spPr>
            <a:xfrm>
              <a:off x="400216" y="3805896"/>
              <a:ext cx="585021"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例</a:t>
              </a:r>
            </a:p>
          </p:txBody>
        </p:sp>
      </p:grpSp>
      <p:pic>
        <p:nvPicPr>
          <p:cNvPr id="24" name="グラフィックス 23" descr="山形の矢印 単色塗りつぶし">
            <a:extLst>
              <a:ext uri="{FF2B5EF4-FFF2-40B4-BE49-F238E27FC236}">
                <a16:creationId xmlns:a16="http://schemas.microsoft.com/office/drawing/2014/main" id="{C6B5F830-9A44-8469-4D1E-12298D7BA6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04514" y="6053823"/>
            <a:ext cx="617350" cy="617350"/>
          </a:xfrm>
          <a:prstGeom prst="rect">
            <a:avLst/>
          </a:prstGeom>
        </p:spPr>
      </p:pic>
      <p:cxnSp>
        <p:nvCxnSpPr>
          <p:cNvPr id="25" name="直線コネクタ 24">
            <a:extLst>
              <a:ext uri="{FF2B5EF4-FFF2-40B4-BE49-F238E27FC236}">
                <a16:creationId xmlns:a16="http://schemas.microsoft.com/office/drawing/2014/main" id="{C2120F48-6668-4073-753D-1EB5F6B5A579}"/>
              </a:ext>
            </a:extLst>
          </p:cNvPr>
          <p:cNvCxnSpPr>
            <a:cxnSpLocks/>
          </p:cNvCxnSpPr>
          <p:nvPr/>
        </p:nvCxnSpPr>
        <p:spPr>
          <a:xfrm>
            <a:off x="3215331" y="6429998"/>
            <a:ext cx="523863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テキスト ボックス 12">
            <a:extLst>
              <a:ext uri="{FF2B5EF4-FFF2-40B4-BE49-F238E27FC236}">
                <a16:creationId xmlns:a16="http://schemas.microsoft.com/office/drawing/2014/main" id="{D0C492DB-C0B8-DCE4-01F0-A85FE0A950F8}"/>
              </a:ext>
            </a:extLst>
          </p:cNvPr>
          <p:cNvSpPr txBox="1"/>
          <p:nvPr/>
        </p:nvSpPr>
        <p:spPr>
          <a:xfrm>
            <a:off x="488050" y="4426677"/>
            <a:ext cx="10720480" cy="830997"/>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健康状態、教育の進路など身分</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命に</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関わる</a:t>
            </a:r>
            <a:r>
              <a:rPr kumimoji="1" lang="ja-JP"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こと</a:t>
            </a:r>
            <a:r>
              <a:rPr kumimoji="1" lang="ja-JP"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については、</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迅速な対応が必要とな</a:t>
            </a:r>
            <a:r>
              <a:rPr kumimoji="1" lang="ja-JP"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ることもある。</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関連機関との連携もポイントになる。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FCBCB676-E766-65D8-15CF-216DA5AD371E}"/>
              </a:ext>
            </a:extLst>
          </p:cNvPr>
          <p:cNvSpPr txBox="1"/>
          <p:nvPr/>
        </p:nvSpPr>
        <p:spPr>
          <a:xfrm>
            <a:off x="3176936" y="6150890"/>
            <a:ext cx="7072079"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連携の範囲をあらかじめ決めましょう。</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304131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E3970F3-22B9-CFBA-3BDD-E8845867C65A}"/>
              </a:ext>
            </a:extLst>
          </p:cNvPr>
          <p:cNvSpPr>
            <a:spLocks noGrp="1"/>
          </p:cNvSpPr>
          <p:nvPr>
            <p:ph type="sldNum" sz="quarter" idx="12"/>
          </p:nvPr>
        </p:nvSpPr>
        <p:spPr/>
        <p:txBody>
          <a:bodyPr/>
          <a:lstStyle/>
          <a:p>
            <a:fld id="{17A04E83-AE5F-445A-B2D7-EBB1D891384E}" type="slidenum">
              <a:rPr kumimoji="1" lang="ja-JP" altLang="en-US" smtClean="0"/>
              <a:t>2</a:t>
            </a:fld>
            <a:endParaRPr kumimoji="1" lang="ja-JP" altLang="en-US"/>
          </a:p>
        </p:txBody>
      </p:sp>
      <p:sp>
        <p:nvSpPr>
          <p:cNvPr id="6" name="テキスト ボックス 5">
            <a:extLst>
              <a:ext uri="{FF2B5EF4-FFF2-40B4-BE49-F238E27FC236}">
                <a16:creationId xmlns:a16="http://schemas.microsoft.com/office/drawing/2014/main" id="{DFD98A18-D343-C8AD-25F3-853EDE2C6E7B}"/>
              </a:ext>
            </a:extLst>
          </p:cNvPr>
          <p:cNvSpPr txBox="1"/>
          <p:nvPr/>
        </p:nvSpPr>
        <p:spPr>
          <a:xfrm>
            <a:off x="163601" y="59780"/>
            <a:ext cx="6169891" cy="646331"/>
          </a:xfrm>
          <a:prstGeom prst="rect">
            <a:avLst/>
          </a:prstGeom>
          <a:noFill/>
        </p:spPr>
        <p:txBody>
          <a:bodyPr wrap="square" rtlCol="0">
            <a:spAutoFit/>
          </a:bodyPr>
          <a:lstStyle/>
          <a:p>
            <a:r>
              <a:rPr kumimoji="1" lang="ja-JP" altLang="en-US" sz="3600" b="1" dirty="0">
                <a:solidFill>
                  <a:srgbClr val="589F89"/>
                </a:solidFill>
                <a:latin typeface="Meiryo UI" panose="020B0604030504040204" pitchFamily="50" charset="-128"/>
                <a:ea typeface="Meiryo UI" panose="020B0604030504040204" pitchFamily="50" charset="-128"/>
              </a:rPr>
              <a:t>はじめに　</a:t>
            </a:r>
            <a:r>
              <a:rPr kumimoji="1" lang="en-US" altLang="ja-JP" sz="3600" b="1" dirty="0">
                <a:solidFill>
                  <a:srgbClr val="589F89"/>
                </a:solidFill>
                <a:latin typeface="Meiryo UI" panose="020B0604030504040204" pitchFamily="50" charset="-128"/>
                <a:ea typeface="Meiryo UI" panose="020B0604030504040204" pitchFamily="50" charset="-128"/>
              </a:rPr>
              <a:t> ―</a:t>
            </a:r>
            <a:r>
              <a:rPr kumimoji="1" lang="ja-JP" altLang="en-US" sz="3600" b="1" dirty="0">
                <a:solidFill>
                  <a:srgbClr val="589F89"/>
                </a:solidFill>
                <a:latin typeface="Meiryo UI" panose="020B0604030504040204" pitchFamily="50" charset="-128"/>
                <a:ea typeface="Meiryo UI" panose="020B0604030504040204" pitchFamily="50" charset="-128"/>
              </a:rPr>
              <a:t>研修の目的</a:t>
            </a:r>
            <a:r>
              <a:rPr kumimoji="1" lang="en-US" altLang="ja-JP" sz="3600" b="1" dirty="0">
                <a:solidFill>
                  <a:srgbClr val="589F89"/>
                </a:solidFill>
                <a:latin typeface="Meiryo UI" panose="020B0604030504040204" pitchFamily="50" charset="-128"/>
                <a:ea typeface="Meiryo UI" panose="020B0604030504040204" pitchFamily="50" charset="-128"/>
              </a:rPr>
              <a:t>―</a:t>
            </a:r>
            <a:endParaRPr kumimoji="1" lang="ja-JP" altLang="en-US" sz="3600" b="1" dirty="0">
              <a:solidFill>
                <a:srgbClr val="589F89"/>
              </a:solidFill>
              <a:latin typeface="Meiryo UI" panose="020B0604030504040204" pitchFamily="50" charset="-128"/>
              <a:ea typeface="Meiryo UI" panose="020B0604030504040204" pitchFamily="50" charset="-128"/>
            </a:endParaRPr>
          </a:p>
        </p:txBody>
      </p:sp>
      <p:pic>
        <p:nvPicPr>
          <p:cNvPr id="8" name="グラフィックス 7" descr="校舎 単色塗りつぶし">
            <a:extLst>
              <a:ext uri="{FF2B5EF4-FFF2-40B4-BE49-F238E27FC236}">
                <a16:creationId xmlns:a16="http://schemas.microsoft.com/office/drawing/2014/main" id="{8A00A358-C205-8EB9-6725-B32D8E5D71B7}"/>
              </a:ext>
            </a:extLst>
          </p:cNvPr>
          <p:cNvPicPr>
            <a:picLocks noChangeAspect="1"/>
          </p:cNvPicPr>
          <p:nvPr/>
        </p:nvPicPr>
        <p:blipFill>
          <a:blip r:embed="rId2">
            <a:alphaModFix amt="21000"/>
            <a:extLst>
              <a:ext uri="{96DAC541-7B7A-43D3-8B79-37D633B846F1}">
                <asvg:svgBlip xmlns:asvg="http://schemas.microsoft.com/office/drawing/2016/SVG/main" r:embed="rId3"/>
              </a:ext>
            </a:extLst>
          </a:blip>
          <a:stretch>
            <a:fillRect/>
          </a:stretch>
        </p:blipFill>
        <p:spPr>
          <a:xfrm>
            <a:off x="3220009" y="768247"/>
            <a:ext cx="5688847" cy="5688847"/>
          </a:xfrm>
          <a:prstGeom prst="rect">
            <a:avLst/>
          </a:prstGeom>
        </p:spPr>
      </p:pic>
      <p:cxnSp>
        <p:nvCxnSpPr>
          <p:cNvPr id="7" name="直線コネクタ 6">
            <a:extLst>
              <a:ext uri="{FF2B5EF4-FFF2-40B4-BE49-F238E27FC236}">
                <a16:creationId xmlns:a16="http://schemas.microsoft.com/office/drawing/2014/main" id="{306B725A-8E21-BCAC-9A9B-1F62A11D792C}"/>
              </a:ext>
            </a:extLst>
          </p:cNvPr>
          <p:cNvCxnSpPr>
            <a:cxnSpLocks/>
          </p:cNvCxnSpPr>
          <p:nvPr/>
        </p:nvCxnSpPr>
        <p:spPr>
          <a:xfrm>
            <a:off x="2245156" y="2187270"/>
            <a:ext cx="8463694"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1" name="直線コネクタ 40">
            <a:extLst>
              <a:ext uri="{FF2B5EF4-FFF2-40B4-BE49-F238E27FC236}">
                <a16:creationId xmlns:a16="http://schemas.microsoft.com/office/drawing/2014/main" id="{D1D539AC-9BFE-3EDE-ABB9-6EC8E41F9F6F}"/>
              </a:ext>
            </a:extLst>
          </p:cNvPr>
          <p:cNvCxnSpPr>
            <a:cxnSpLocks/>
          </p:cNvCxnSpPr>
          <p:nvPr/>
        </p:nvCxnSpPr>
        <p:spPr>
          <a:xfrm>
            <a:off x="4515291" y="3994716"/>
            <a:ext cx="477187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5" name="テキスト ボックス 4">
            <a:extLst>
              <a:ext uri="{FF2B5EF4-FFF2-40B4-BE49-F238E27FC236}">
                <a16:creationId xmlns:a16="http://schemas.microsoft.com/office/drawing/2014/main" id="{F31635A9-A709-5114-649A-B4F62175608B}"/>
              </a:ext>
            </a:extLst>
          </p:cNvPr>
          <p:cNvSpPr txBox="1"/>
          <p:nvPr/>
        </p:nvSpPr>
        <p:spPr>
          <a:xfrm>
            <a:off x="404502" y="1535179"/>
            <a:ext cx="11228173" cy="4154984"/>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学生にとって、教育・研究の場である大学では、所属する学生に教育を受ける権利があり、</a:t>
            </a:r>
            <a:r>
              <a:rPr kumimoji="1" lang="ja-JP" altLang="en-US" sz="24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安心して学習や研究に取り組める環境でなければなりません</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。しかし、残念ながら、大学生活の中でハラスメントが起きることがあり、そのために学生が相談できるハラスメント相談窓口が大学内外で設置されています。</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2400" dirty="0">
              <a:solidFill>
                <a:prstClr val="black"/>
              </a:solidFill>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メイリオ" panose="020B0604030504040204" pitchFamily="50" charset="-128"/>
                <a:ea typeface="メイリオ" panose="020B0604030504040204" pitchFamily="50" charset="-128"/>
              </a:rPr>
              <a:t>　学生が再び安心して学習や研究に取り組める環境を取り戻すことは、大学組織全体で取り組む必要があり、</a:t>
            </a:r>
            <a:r>
              <a:rPr lang="ja-JP" altLang="en-US" sz="2400" b="1" dirty="0">
                <a:solidFill>
                  <a:prstClr val="black"/>
                </a:solidFill>
                <a:latin typeface="メイリオ" panose="020B0604030504040204" pitchFamily="50" charset="-128"/>
                <a:ea typeface="メイリオ" panose="020B0604030504040204" pitchFamily="50" charset="-128"/>
              </a:rPr>
              <a:t>相談窓口はその過程の入口を担当</a:t>
            </a:r>
            <a:r>
              <a:rPr lang="ja-JP" altLang="en-US" sz="2400" dirty="0">
                <a:solidFill>
                  <a:prstClr val="black"/>
                </a:solidFill>
                <a:latin typeface="メイリオ" panose="020B0604030504040204" pitchFamily="50" charset="-128"/>
                <a:ea typeface="メイリオ" panose="020B0604030504040204" pitchFamily="50" charset="-128"/>
              </a:rPr>
              <a:t>する重要なポジションにあります。</a:t>
            </a:r>
            <a:endParaRPr lang="en-US" altLang="ja-JP" sz="2400" dirty="0">
              <a:solidFill>
                <a:prstClr val="black"/>
              </a:solidFill>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2400" dirty="0">
              <a:solidFill>
                <a:prstClr val="black"/>
              </a:solidFill>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メイリオ" panose="020B0604030504040204" pitchFamily="50" charset="-128"/>
                <a:ea typeface="メイリオ" panose="020B0604030504040204" pitchFamily="50" charset="-128"/>
              </a:rPr>
              <a:t>　この研修では、相談窓口の在り方と、相談員の役割および具体的な取り組み方について学び、相談員としての心構えを身に付けることを目的としています。</a:t>
            </a:r>
            <a:endParaRPr lang="en-US" altLang="ja-JP" sz="2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6152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9F4A159C-4216-8BDA-9E8A-53CD0323EE4B}"/>
            </a:ext>
          </a:extLst>
        </p:cNvPr>
        <p:cNvGrpSpPr/>
        <p:nvPr/>
      </p:nvGrpSpPr>
      <p:grpSpPr>
        <a:xfrm>
          <a:off x="0" y="0"/>
          <a:ext cx="0" cy="0"/>
          <a:chOff x="0" y="0"/>
          <a:chExt cx="0" cy="0"/>
        </a:xfrm>
      </p:grpSpPr>
      <p:sp>
        <p:nvSpPr>
          <p:cNvPr id="27" name="テキスト ボックス 26">
            <a:extLst>
              <a:ext uri="{FF2B5EF4-FFF2-40B4-BE49-F238E27FC236}">
                <a16:creationId xmlns:a16="http://schemas.microsoft.com/office/drawing/2014/main" id="{A089ECB6-76B7-59B0-0EFC-48A26355D5FE}"/>
              </a:ext>
            </a:extLst>
          </p:cNvPr>
          <p:cNvSpPr txBox="1"/>
          <p:nvPr/>
        </p:nvSpPr>
        <p:spPr>
          <a:xfrm>
            <a:off x="110836" y="306609"/>
            <a:ext cx="834490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相談窓口としての適切な環境とは</a:t>
            </a:r>
          </a:p>
        </p:txBody>
      </p:sp>
      <p:sp>
        <p:nvSpPr>
          <p:cNvPr id="29" name="テキスト ボックス 28">
            <a:extLst>
              <a:ext uri="{FF2B5EF4-FFF2-40B4-BE49-F238E27FC236}">
                <a16:creationId xmlns:a16="http://schemas.microsoft.com/office/drawing/2014/main" id="{382297BC-D563-9417-1D3C-4A372B800BCC}"/>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２</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その他気を付けるべきこと</a:t>
            </a:r>
          </a:p>
        </p:txBody>
      </p:sp>
      <p:sp>
        <p:nvSpPr>
          <p:cNvPr id="4" name="スライド番号プレースホルダー 3">
            <a:extLst>
              <a:ext uri="{FF2B5EF4-FFF2-40B4-BE49-F238E27FC236}">
                <a16:creationId xmlns:a16="http://schemas.microsoft.com/office/drawing/2014/main" id="{EBEF1C44-0491-1F03-3778-F4D81B5396B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A04E83-AE5F-445A-B2D7-EBB1D891384E}" type="slidenum">
              <a:rPr kumimoji="1" lang="ja-JP" altLang="en-US" sz="1200" b="0" i="0" u="none" strike="noStrike" kern="1200" cap="none" spc="0" normalizeH="0" baseline="0" noProof="0" smtClean="0">
                <a:ln>
                  <a:noFill/>
                </a:ln>
                <a:solidFill>
                  <a:prstClr val="black">
                    <a:tint val="82000"/>
                  </a:prstClr>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a:ln>
                <a:noFill/>
              </a:ln>
              <a:solidFill>
                <a:prstClr val="black">
                  <a:tint val="82000"/>
                </a:prstClr>
              </a:solidFill>
              <a:effectLst/>
              <a:uLnTx/>
              <a:uFillTx/>
              <a:latin typeface="Meiryo UI" panose="020B0604030504040204" pitchFamily="50" charset="-128"/>
              <a:ea typeface="Meiryo UI" panose="020B0604030504040204" pitchFamily="50" charset="-128"/>
              <a:cs typeface="+mn-cs"/>
            </a:endParaRPr>
          </a:p>
        </p:txBody>
      </p:sp>
      <p:grpSp>
        <p:nvGrpSpPr>
          <p:cNvPr id="13" name="グループ化 12">
            <a:extLst>
              <a:ext uri="{FF2B5EF4-FFF2-40B4-BE49-F238E27FC236}">
                <a16:creationId xmlns:a16="http://schemas.microsoft.com/office/drawing/2014/main" id="{42FA59C7-49C4-1DFF-1CA4-4CEA4C48620F}"/>
              </a:ext>
            </a:extLst>
          </p:cNvPr>
          <p:cNvGrpSpPr/>
          <p:nvPr/>
        </p:nvGrpSpPr>
        <p:grpSpPr>
          <a:xfrm>
            <a:off x="409749" y="1119709"/>
            <a:ext cx="7315201" cy="572640"/>
            <a:chOff x="415636" y="2068960"/>
            <a:chExt cx="7315201" cy="572640"/>
          </a:xfrm>
        </p:grpSpPr>
        <p:sp>
          <p:nvSpPr>
            <p:cNvPr id="14" name="正方形/長方形 13">
              <a:extLst>
                <a:ext uri="{FF2B5EF4-FFF2-40B4-BE49-F238E27FC236}">
                  <a16:creationId xmlns:a16="http://schemas.microsoft.com/office/drawing/2014/main" id="{B354D1CB-F754-E006-30E7-EC4BC2B4F4BA}"/>
                </a:ext>
              </a:extLst>
            </p:cNvPr>
            <p:cNvSpPr/>
            <p:nvPr/>
          </p:nvSpPr>
          <p:spPr>
            <a:xfrm>
              <a:off x="415636" y="2068960"/>
              <a:ext cx="7019636"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D5596F"/>
                  </a:solidFill>
                  <a:latin typeface="Meiryo UI" panose="020B0604030504040204" pitchFamily="50" charset="-128"/>
                  <a:ea typeface="Meiryo UI" panose="020B0604030504040204" pitchFamily="50" charset="-128"/>
                </a:rPr>
                <a:t>　</a:t>
              </a:r>
              <a:r>
                <a:rPr lang="ja-JP" altLang="en-US" sz="3200" b="1" dirty="0">
                  <a:solidFill>
                    <a:srgbClr val="D5596F"/>
                  </a:solidFill>
                  <a:latin typeface="Meiryo UI" panose="020B0604030504040204" pitchFamily="50" charset="-128"/>
                  <a:ea typeface="Meiryo UI" panose="020B0604030504040204" pitchFamily="50" charset="-128"/>
                </a:rPr>
                <a:t>６</a:t>
              </a:r>
              <a:r>
                <a:rPr lang="ja-JP" altLang="en-US" sz="2800" b="1" dirty="0">
                  <a:solidFill>
                    <a:srgbClr val="D5596F"/>
                  </a:solidFill>
                  <a:latin typeface="Meiryo UI" panose="020B0604030504040204" pitchFamily="50" charset="-128"/>
                  <a:ea typeface="Meiryo UI" panose="020B0604030504040204" pitchFamily="50" charset="-128"/>
                </a:rPr>
                <a:t>様々な解決手続の用意</a:t>
              </a:r>
              <a:endParaRPr lang="en-US" altLang="ja-JP" sz="2800" b="1" dirty="0">
                <a:solidFill>
                  <a:srgbClr val="D5596F"/>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B634A8B0-E606-6358-8431-6C37232379B0}"/>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FA508DC7-3732-E43A-4DD3-E30398CBEE82}"/>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3" name="テキスト ボックス 22">
            <a:extLst>
              <a:ext uri="{FF2B5EF4-FFF2-40B4-BE49-F238E27FC236}">
                <a16:creationId xmlns:a16="http://schemas.microsoft.com/office/drawing/2014/main" id="{0279645F-0BA3-4B1A-12A7-12837625FEC8}"/>
              </a:ext>
            </a:extLst>
          </p:cNvPr>
          <p:cNvSpPr txBox="1"/>
          <p:nvPr/>
        </p:nvSpPr>
        <p:spPr>
          <a:xfrm>
            <a:off x="705313" y="1792526"/>
            <a:ext cx="11098760" cy="1200329"/>
          </a:xfrm>
          <a:prstGeom prst="rect">
            <a:avLst/>
          </a:prstGeom>
          <a:noFill/>
        </p:spPr>
        <p:txBody>
          <a:bodyPr wrap="square">
            <a:spAutoFit/>
          </a:bodyPr>
          <a:lstStyle/>
          <a:p>
            <a:pPr marL="342900" indent="-342900">
              <a:buFont typeface="Wingdings" panose="05000000000000000000" pitchFamily="2" charset="2"/>
              <a:buChar char="l"/>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相談対応の一番の目的は、修学環境、就労環境を取り戻すこと。</a:t>
            </a:r>
          </a:p>
          <a:p>
            <a:pPr marL="342900" indent="-342900">
              <a:buFont typeface="Wingdings" panose="05000000000000000000" pitchFamily="2" charset="2"/>
              <a:buChar char="l"/>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不適切な言動等により損なわれた修学、就労環境を取り戻すために、様々な問題解決手続きや制度（通知、調整等）などが求められる。</a:t>
            </a:r>
          </a:p>
        </p:txBody>
      </p:sp>
      <p:sp>
        <p:nvSpPr>
          <p:cNvPr id="30" name="テキスト ボックス 29">
            <a:extLst>
              <a:ext uri="{FF2B5EF4-FFF2-40B4-BE49-F238E27FC236}">
                <a16:creationId xmlns:a16="http://schemas.microsoft.com/office/drawing/2014/main" id="{6E7CFC79-7240-C133-4224-988C93D29620}"/>
              </a:ext>
            </a:extLst>
          </p:cNvPr>
          <p:cNvSpPr txBox="1"/>
          <p:nvPr/>
        </p:nvSpPr>
        <p:spPr>
          <a:xfrm>
            <a:off x="1649340" y="3170498"/>
            <a:ext cx="6462870" cy="1015663"/>
          </a:xfrm>
          <a:prstGeom prst="rect">
            <a:avLst/>
          </a:prstGeom>
          <a:noFill/>
        </p:spPr>
        <p:txBody>
          <a:bodyPr wrap="square">
            <a:spAutoFit/>
          </a:bodyPr>
          <a:lstStyle/>
          <a:p>
            <a:pPr marL="342900" indent="-342900" algn="just">
              <a:buClr>
                <a:srgbClr val="0487BA"/>
              </a:buClr>
              <a:buFont typeface="Wingdings" panose="05000000000000000000" pitchFamily="2" charset="2"/>
              <a:buChar char="ü"/>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通知：相手方への注意喚起、警告又は指導等</a:t>
            </a:r>
          </a:p>
          <a:p>
            <a:pPr marL="342900" indent="-342900" algn="just">
              <a:buClr>
                <a:srgbClr val="0487BA"/>
              </a:buClr>
              <a:buFont typeface="Wingdings" panose="05000000000000000000" pitchFamily="2" charset="2"/>
              <a:buChar char="ü"/>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調整：相談者の被害救済または権利利益を回復するための措置等（環境の調整、人間関係の調整など）</a:t>
            </a:r>
          </a:p>
        </p:txBody>
      </p:sp>
      <p:pic>
        <p:nvPicPr>
          <p:cNvPr id="43" name="グラフィックス 42" descr="山形の矢印 単色塗りつぶし">
            <a:extLst>
              <a:ext uri="{FF2B5EF4-FFF2-40B4-BE49-F238E27FC236}">
                <a16:creationId xmlns:a16="http://schemas.microsoft.com/office/drawing/2014/main" id="{5AFEF85B-F599-9508-51FF-A04A08FDE6B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5313" y="5804102"/>
            <a:ext cx="617350" cy="617350"/>
          </a:xfrm>
          <a:prstGeom prst="rect">
            <a:avLst/>
          </a:prstGeom>
        </p:spPr>
      </p:pic>
      <p:sp>
        <p:nvSpPr>
          <p:cNvPr id="46" name="テキスト ボックス 45">
            <a:extLst>
              <a:ext uri="{FF2B5EF4-FFF2-40B4-BE49-F238E27FC236}">
                <a16:creationId xmlns:a16="http://schemas.microsoft.com/office/drawing/2014/main" id="{8C5F339D-A329-F7ED-8338-2E48DF815A5B}"/>
              </a:ext>
            </a:extLst>
          </p:cNvPr>
          <p:cNvSpPr txBox="1"/>
          <p:nvPr/>
        </p:nvSpPr>
        <p:spPr>
          <a:xfrm>
            <a:off x="2937226" y="4090357"/>
            <a:ext cx="3072593" cy="1304203"/>
          </a:xfrm>
          <a:prstGeom prst="rect">
            <a:avLst/>
          </a:prstGeom>
          <a:noFill/>
        </p:spPr>
        <p:txBody>
          <a:bodyPr wrap="square">
            <a:spAutoFit/>
          </a:bodyPr>
          <a:lstStyle/>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席替え</a:t>
            </a:r>
            <a:endParaRPr lang="en-US" altLang="ja-JP" dirty="0">
              <a:latin typeface="メイリオ" panose="020B0604030504040204" pitchFamily="50" charset="-128"/>
              <a:ea typeface="メイリオ" panose="020B0604030504040204" pitchFamily="50" charset="-128"/>
            </a:endParaRP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研究室の部屋の移動</a:t>
            </a:r>
            <a:endParaRPr lang="en-US" altLang="ja-JP" dirty="0">
              <a:latin typeface="メイリオ" panose="020B0604030504040204" pitchFamily="50" charset="-128"/>
              <a:ea typeface="メイリオ" panose="020B0604030504040204" pitchFamily="50" charset="-128"/>
            </a:endParaRP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指導教員の変更</a:t>
            </a:r>
          </a:p>
        </p:txBody>
      </p:sp>
      <p:sp>
        <p:nvSpPr>
          <p:cNvPr id="47" name="テキスト ボックス 46">
            <a:extLst>
              <a:ext uri="{FF2B5EF4-FFF2-40B4-BE49-F238E27FC236}">
                <a16:creationId xmlns:a16="http://schemas.microsoft.com/office/drawing/2014/main" id="{C28E8A03-16D4-2511-0A72-1F50D55207B2}"/>
              </a:ext>
            </a:extLst>
          </p:cNvPr>
          <p:cNvSpPr txBox="1"/>
          <p:nvPr/>
        </p:nvSpPr>
        <p:spPr>
          <a:xfrm>
            <a:off x="6096000" y="4092814"/>
            <a:ext cx="5353975" cy="888705"/>
          </a:xfrm>
          <a:prstGeom prst="rect">
            <a:avLst/>
          </a:prstGeom>
          <a:noFill/>
        </p:spPr>
        <p:txBody>
          <a:bodyPr wrap="square">
            <a:spAutoFit/>
          </a:bodyPr>
          <a:lstStyle/>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行為者とされた者への注意・警告・指導</a:t>
            </a: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授業の履修調整　　　　　　　　　　　　など</a:t>
            </a:r>
          </a:p>
        </p:txBody>
      </p:sp>
      <p:grpSp>
        <p:nvGrpSpPr>
          <p:cNvPr id="48" name="グループ化 47">
            <a:extLst>
              <a:ext uri="{FF2B5EF4-FFF2-40B4-BE49-F238E27FC236}">
                <a16:creationId xmlns:a16="http://schemas.microsoft.com/office/drawing/2014/main" id="{40E7BBD3-1954-45A4-5F18-0D99C54BC0F5}"/>
              </a:ext>
            </a:extLst>
          </p:cNvPr>
          <p:cNvGrpSpPr/>
          <p:nvPr/>
        </p:nvGrpSpPr>
        <p:grpSpPr>
          <a:xfrm>
            <a:off x="2179844" y="4290342"/>
            <a:ext cx="757382" cy="748146"/>
            <a:chOff x="314036" y="3639127"/>
            <a:chExt cx="757382" cy="748146"/>
          </a:xfrm>
        </p:grpSpPr>
        <p:sp>
          <p:nvSpPr>
            <p:cNvPr id="49" name="楕円 48">
              <a:extLst>
                <a:ext uri="{FF2B5EF4-FFF2-40B4-BE49-F238E27FC236}">
                  <a16:creationId xmlns:a16="http://schemas.microsoft.com/office/drawing/2014/main" id="{12FA1D0A-2D71-C59F-AEB8-8C67946F7BD6}"/>
                </a:ext>
              </a:extLst>
            </p:cNvPr>
            <p:cNvSpPr/>
            <p:nvPr/>
          </p:nvSpPr>
          <p:spPr>
            <a:xfrm>
              <a:off x="314036" y="3639127"/>
              <a:ext cx="757382" cy="748146"/>
            </a:xfrm>
            <a:prstGeom prst="ellipse">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50" name="テキスト ボックス 49">
              <a:extLst>
                <a:ext uri="{FF2B5EF4-FFF2-40B4-BE49-F238E27FC236}">
                  <a16:creationId xmlns:a16="http://schemas.microsoft.com/office/drawing/2014/main" id="{8AC30055-E6D3-4D89-5273-C5176E69B0F7}"/>
                </a:ext>
              </a:extLst>
            </p:cNvPr>
            <p:cNvSpPr txBox="1"/>
            <p:nvPr/>
          </p:nvSpPr>
          <p:spPr>
            <a:xfrm>
              <a:off x="400216" y="3805896"/>
              <a:ext cx="585021"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例</a:t>
              </a:r>
            </a:p>
          </p:txBody>
        </p:sp>
      </p:grpSp>
      <p:cxnSp>
        <p:nvCxnSpPr>
          <p:cNvPr id="51" name="直線コネクタ 50">
            <a:extLst>
              <a:ext uri="{FF2B5EF4-FFF2-40B4-BE49-F238E27FC236}">
                <a16:creationId xmlns:a16="http://schemas.microsoft.com/office/drawing/2014/main" id="{F8BD88F2-904A-2BFB-8F82-D4AD7146D610}"/>
              </a:ext>
            </a:extLst>
          </p:cNvPr>
          <p:cNvCxnSpPr>
            <a:cxnSpLocks/>
          </p:cNvCxnSpPr>
          <p:nvPr/>
        </p:nvCxnSpPr>
        <p:spPr>
          <a:xfrm>
            <a:off x="1441949" y="6005126"/>
            <a:ext cx="851485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52" name="直線コネクタ 51">
            <a:extLst>
              <a:ext uri="{FF2B5EF4-FFF2-40B4-BE49-F238E27FC236}">
                <a16:creationId xmlns:a16="http://schemas.microsoft.com/office/drawing/2014/main" id="{758175FB-FE62-FCCD-1653-8963B821F8DD}"/>
              </a:ext>
            </a:extLst>
          </p:cNvPr>
          <p:cNvCxnSpPr>
            <a:cxnSpLocks/>
          </p:cNvCxnSpPr>
          <p:nvPr/>
        </p:nvCxnSpPr>
        <p:spPr>
          <a:xfrm>
            <a:off x="5105633" y="6382740"/>
            <a:ext cx="6208912"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45" name="テキスト ボックス 44">
            <a:extLst>
              <a:ext uri="{FF2B5EF4-FFF2-40B4-BE49-F238E27FC236}">
                <a16:creationId xmlns:a16="http://schemas.microsoft.com/office/drawing/2014/main" id="{EA8B0169-E175-DD39-711A-7DF073E81370}"/>
              </a:ext>
            </a:extLst>
          </p:cNvPr>
          <p:cNvSpPr txBox="1"/>
          <p:nvPr/>
        </p:nvSpPr>
        <p:spPr>
          <a:xfrm>
            <a:off x="1350942" y="5738291"/>
            <a:ext cx="9807501" cy="830997"/>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調整は必ずしもハラスメントの事実認定を必要としないため、</a:t>
            </a:r>
            <a:endParaRPr kumimoji="1" lang="en-US"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問題が悪化することを防ぐことができます。</a:t>
            </a:r>
          </a:p>
        </p:txBody>
      </p:sp>
    </p:spTree>
    <p:extLst>
      <p:ext uri="{BB962C8B-B14F-4D97-AF65-F5344CB8AC3E}">
        <p14:creationId xmlns:p14="http://schemas.microsoft.com/office/powerpoint/2010/main" val="2596170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8621378-CEF3-10B6-F8EC-6531C78E7366}"/>
              </a:ext>
            </a:extLst>
          </p:cNvPr>
          <p:cNvSpPr>
            <a:spLocks noGrp="1"/>
          </p:cNvSpPr>
          <p:nvPr>
            <p:ph type="sldNum" sz="quarter" idx="12"/>
          </p:nvPr>
        </p:nvSpPr>
        <p:spPr/>
        <p:txBody>
          <a:bodyPr/>
          <a:lstStyle/>
          <a:p>
            <a:fld id="{17A04E83-AE5F-445A-B2D7-EBB1D891384E}" type="slidenum">
              <a:rPr kumimoji="1" lang="ja-JP" altLang="en-US" smtClean="0"/>
              <a:t>21</a:t>
            </a:fld>
            <a:endParaRPr kumimoji="1" lang="ja-JP" altLang="en-US"/>
          </a:p>
        </p:txBody>
      </p:sp>
      <p:sp>
        <p:nvSpPr>
          <p:cNvPr id="4" name="テキスト ボックス 3">
            <a:extLst>
              <a:ext uri="{FF2B5EF4-FFF2-40B4-BE49-F238E27FC236}">
                <a16:creationId xmlns:a16="http://schemas.microsoft.com/office/drawing/2014/main" id="{01F03F02-A8B2-2DC6-3A82-6F6D9487CCBB}"/>
              </a:ext>
            </a:extLst>
          </p:cNvPr>
          <p:cNvSpPr txBox="1"/>
          <p:nvPr/>
        </p:nvSpPr>
        <p:spPr>
          <a:xfrm>
            <a:off x="110836" y="0"/>
            <a:ext cx="6169891" cy="646331"/>
          </a:xfrm>
          <a:prstGeom prst="rect">
            <a:avLst/>
          </a:prstGeom>
          <a:noFill/>
        </p:spPr>
        <p:txBody>
          <a:bodyPr wrap="square" rtlCol="0">
            <a:spAutoFit/>
          </a:bodyPr>
          <a:lstStyle/>
          <a:p>
            <a:r>
              <a:rPr kumimoji="1" lang="ja-JP" altLang="en-US" sz="3600" b="1" dirty="0">
                <a:solidFill>
                  <a:srgbClr val="589F89"/>
                </a:solidFill>
                <a:latin typeface="Meiryo UI" panose="020B0604030504040204" pitchFamily="50" charset="-128"/>
                <a:ea typeface="Meiryo UI" panose="020B0604030504040204" pitchFamily="50" charset="-128"/>
              </a:rPr>
              <a:t>参考文献</a:t>
            </a:r>
          </a:p>
        </p:txBody>
      </p:sp>
      <p:graphicFrame>
        <p:nvGraphicFramePr>
          <p:cNvPr id="14" name="表 13">
            <a:extLst>
              <a:ext uri="{FF2B5EF4-FFF2-40B4-BE49-F238E27FC236}">
                <a16:creationId xmlns:a16="http://schemas.microsoft.com/office/drawing/2014/main" id="{2253FDEA-35B8-23A9-274D-6C7D2CBF2D22}"/>
              </a:ext>
            </a:extLst>
          </p:cNvPr>
          <p:cNvGraphicFramePr>
            <a:graphicFrameLocks noGrp="1"/>
          </p:cNvGraphicFramePr>
          <p:nvPr>
            <p:extLst>
              <p:ext uri="{D42A27DB-BD31-4B8C-83A1-F6EECF244321}">
                <p14:modId xmlns:p14="http://schemas.microsoft.com/office/powerpoint/2010/main" val="2911913368"/>
              </p:ext>
            </p:extLst>
          </p:nvPr>
        </p:nvGraphicFramePr>
        <p:xfrm>
          <a:off x="387927" y="1044948"/>
          <a:ext cx="11416145" cy="3119120"/>
        </p:xfrm>
        <a:graphic>
          <a:graphicData uri="http://schemas.openxmlformats.org/drawingml/2006/table">
            <a:tbl>
              <a:tblPr firstRow="1" bandRow="1">
                <a:tableStyleId>{0E3FDE45-AF77-4B5C-9715-49D594BDF05E}</a:tableStyleId>
              </a:tblPr>
              <a:tblGrid>
                <a:gridCol w="375766">
                  <a:extLst>
                    <a:ext uri="{9D8B030D-6E8A-4147-A177-3AD203B41FA5}">
                      <a16:colId xmlns:a16="http://schemas.microsoft.com/office/drawing/2014/main" val="2375617373"/>
                    </a:ext>
                  </a:extLst>
                </a:gridCol>
                <a:gridCol w="11040379">
                  <a:extLst>
                    <a:ext uri="{9D8B030D-6E8A-4147-A177-3AD203B41FA5}">
                      <a16:colId xmlns:a16="http://schemas.microsoft.com/office/drawing/2014/main" val="908845966"/>
                    </a:ext>
                  </a:extLst>
                </a:gridCol>
              </a:tblGrid>
              <a:tr h="370840">
                <a:tc>
                  <a:txBody>
                    <a:bodyPr/>
                    <a:lstStyle/>
                    <a:p>
                      <a:pPr algn="ctr"/>
                      <a:r>
                        <a:rPr kumimoji="1" lang="en-US" altLang="ja-JP" sz="1200" b="0" dirty="0">
                          <a:latin typeface="メイリオ" panose="020B0604030504040204" pitchFamily="50" charset="-128"/>
                          <a:ea typeface="メイリオ" panose="020B0604030504040204" pitchFamily="50" charset="-128"/>
                        </a:rPr>
                        <a:t>1</a:t>
                      </a:r>
                    </a:p>
                  </a:txBody>
                  <a:tcPr anchor="ctr">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国立大学法人広島大学</a:t>
                      </a:r>
                      <a:r>
                        <a:rPr lang="en-US" altLang="ja-JP" sz="1200" b="0" dirty="0">
                          <a:latin typeface="メイリオ" panose="020B0604030504040204" pitchFamily="50" charset="-128"/>
                          <a:ea typeface="メイリオ" panose="020B0604030504040204" pitchFamily="50" charset="-128"/>
                        </a:rPr>
                        <a:t>.</a:t>
                      </a:r>
                      <a:r>
                        <a:rPr lang="ja-JP" altLang="en-US" sz="1200" b="0" dirty="0">
                          <a:latin typeface="メイリオ" panose="020B0604030504040204" pitchFamily="50" charset="-128"/>
                          <a:ea typeface="メイリオ" panose="020B0604030504040204" pitchFamily="50" charset="-128"/>
                        </a:rPr>
                        <a:t>「広島大学におけるハラスメントの防止等に関するガイドライン」</a:t>
                      </a:r>
                      <a:r>
                        <a:rPr lang="en-US" altLang="ja-JP" sz="1200" b="0" dirty="0">
                          <a:latin typeface="メイリオ" panose="020B0604030504040204" pitchFamily="50" charset="-128"/>
                          <a:ea typeface="メイリオ" panose="020B0604030504040204" pitchFamily="50" charset="-128"/>
                        </a:rPr>
                        <a:t>. https://www.hiroshima-u.ac.jp/system/files/230065/%E5%BA%83%E5%B3%B6%E5%A4%A7%E5%AD%A6%E3%81%AB%E3%81%8A%E3%81%91%E3%82%8B%E3%83%8F%E3%83%A9%E3%82%B9%E3%83%A1%E3%83%B3%E3%83%88%E3%81%AE%E9%98%B2%E6%AD%A2%E7%AD%89%E3%81%AB%E9%96%A2%E3%81%99%E3%82%8B%E3%82%AC%E3%82%A4%E3%83%89%E3%83%A9%E3%82%A4%E3%83%B3.pdf, 2024</a:t>
                      </a:r>
                      <a:r>
                        <a:rPr lang="ja-JP" altLang="en-US" sz="1200" b="0" dirty="0">
                          <a:latin typeface="メイリオ" panose="020B0604030504040204" pitchFamily="50" charset="-128"/>
                          <a:ea typeface="メイリオ" panose="020B0604030504040204" pitchFamily="50" charset="-128"/>
                        </a:rPr>
                        <a:t>年</a:t>
                      </a:r>
                      <a:r>
                        <a:rPr lang="en-US" altLang="ja-JP" sz="1200" b="0" dirty="0">
                          <a:latin typeface="メイリオ" panose="020B0604030504040204" pitchFamily="50" charset="-128"/>
                          <a:ea typeface="メイリオ" panose="020B0604030504040204" pitchFamily="50" charset="-128"/>
                        </a:rPr>
                        <a:t>12</a:t>
                      </a:r>
                      <a:r>
                        <a:rPr lang="ja-JP" altLang="en-US" sz="1200" b="0" dirty="0">
                          <a:latin typeface="メイリオ" panose="020B0604030504040204" pitchFamily="50" charset="-128"/>
                          <a:ea typeface="メイリオ" panose="020B0604030504040204" pitchFamily="50" charset="-128"/>
                        </a:rPr>
                        <a:t>月</a:t>
                      </a:r>
                      <a:r>
                        <a:rPr lang="en-US" altLang="ja-JP" sz="1200" b="0" dirty="0">
                          <a:latin typeface="メイリオ" panose="020B0604030504040204" pitchFamily="50" charset="-128"/>
                          <a:ea typeface="メイリオ" panose="020B0604030504040204" pitchFamily="50" charset="-128"/>
                        </a:rPr>
                        <a:t>6</a:t>
                      </a:r>
                      <a:r>
                        <a:rPr lang="ja-JP" altLang="en-US" sz="1200" b="0" dirty="0">
                          <a:latin typeface="メイリオ" panose="020B0604030504040204" pitchFamily="50" charset="-128"/>
                          <a:ea typeface="メイリオ" panose="020B0604030504040204" pitchFamily="50" charset="-128"/>
                        </a:rPr>
                        <a:t>日閲覧</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75253675"/>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2</a:t>
                      </a:r>
                      <a:endParaRPr kumimoji="1" lang="ja-JP" altLang="en-US" sz="1200" b="0" dirty="0">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弁護士法人飛翔法律事務所編</a:t>
                      </a:r>
                      <a:r>
                        <a:rPr lang="en-US" altLang="ja-JP" sz="1200" b="0" dirty="0">
                          <a:latin typeface="メイリオ" panose="020B0604030504040204" pitchFamily="50" charset="-128"/>
                          <a:ea typeface="メイリオ" panose="020B0604030504040204" pitchFamily="50" charset="-128"/>
                        </a:rPr>
                        <a:t>, 『</a:t>
                      </a:r>
                      <a:r>
                        <a:rPr lang="ja-JP" altLang="en-US" sz="1200" b="0" dirty="0">
                          <a:latin typeface="メイリオ" panose="020B0604030504040204" pitchFamily="50" charset="-128"/>
                          <a:ea typeface="メイリオ" panose="020B0604030504040204" pitchFamily="50" charset="-128"/>
                        </a:rPr>
                        <a:t>キャンパスハラスメント対策ハンドブック　第</a:t>
                      </a:r>
                      <a:r>
                        <a:rPr lang="en-US" altLang="ja-JP" sz="1200" b="0" dirty="0">
                          <a:latin typeface="メイリオ" panose="020B0604030504040204" pitchFamily="50" charset="-128"/>
                          <a:ea typeface="メイリオ" panose="020B0604030504040204" pitchFamily="50" charset="-128"/>
                        </a:rPr>
                        <a:t>2</a:t>
                      </a:r>
                      <a:r>
                        <a:rPr lang="ja-JP" altLang="en-US" sz="1200" b="0" dirty="0">
                          <a:latin typeface="メイリオ" panose="020B0604030504040204" pitchFamily="50" charset="-128"/>
                          <a:ea typeface="メイリオ" panose="020B0604030504040204" pitchFamily="50" charset="-128"/>
                        </a:rPr>
                        <a:t>版</a:t>
                      </a:r>
                      <a:r>
                        <a:rPr lang="en-US" altLang="ja-JP" sz="1200" b="0" dirty="0">
                          <a:latin typeface="メイリオ" panose="020B0604030504040204" pitchFamily="50" charset="-128"/>
                          <a:ea typeface="メイリオ" panose="020B0604030504040204" pitchFamily="50" charset="-128"/>
                        </a:rPr>
                        <a:t>』, </a:t>
                      </a:r>
                      <a:r>
                        <a:rPr lang="ja-JP" altLang="en-US" sz="1200" b="0" dirty="0">
                          <a:latin typeface="メイリオ" panose="020B0604030504040204" pitchFamily="50" charset="-128"/>
                          <a:ea typeface="メイリオ" panose="020B0604030504040204" pitchFamily="50" charset="-128"/>
                        </a:rPr>
                        <a:t>経済産業調査会</a:t>
                      </a:r>
                      <a:r>
                        <a:rPr lang="en-US" altLang="ja-JP" sz="1200" b="0" dirty="0">
                          <a:latin typeface="メイリオ" panose="020B0604030504040204" pitchFamily="50" charset="-128"/>
                          <a:ea typeface="メイリオ" panose="020B0604030504040204" pitchFamily="50" charset="-128"/>
                        </a:rPr>
                        <a:t>, 2018</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88540536"/>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3</a:t>
                      </a:r>
                      <a:endParaRPr kumimoji="1" lang="ja-JP" altLang="en-US" sz="12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北仲千里・横山美栄子著</a:t>
                      </a:r>
                      <a:r>
                        <a:rPr lang="en-US" altLang="ja-JP" sz="1200" b="0" dirty="0">
                          <a:latin typeface="メイリオ" panose="020B0604030504040204" pitchFamily="50" charset="-128"/>
                          <a:ea typeface="メイリオ" panose="020B0604030504040204" pitchFamily="50" charset="-128"/>
                        </a:rPr>
                        <a:t>, 『</a:t>
                      </a:r>
                      <a:r>
                        <a:rPr lang="ja-JP" altLang="en-US" sz="1200" b="0" dirty="0">
                          <a:latin typeface="メイリオ" panose="020B0604030504040204" pitchFamily="50" charset="-128"/>
                          <a:ea typeface="メイリオ" panose="020B0604030504040204" pitchFamily="50" charset="-128"/>
                        </a:rPr>
                        <a:t>アカデミック・ハラスメントの解決　大学の常識を問い直す</a:t>
                      </a:r>
                      <a:r>
                        <a:rPr lang="en-US" altLang="ja-JP" sz="1200" b="0" dirty="0">
                          <a:latin typeface="メイリオ" panose="020B0604030504040204" pitchFamily="50" charset="-128"/>
                          <a:ea typeface="メイリオ" panose="020B0604030504040204" pitchFamily="50" charset="-128"/>
                        </a:rPr>
                        <a:t>』, </a:t>
                      </a:r>
                      <a:r>
                        <a:rPr lang="ja-JP" altLang="en-US" sz="1200" b="0" dirty="0">
                          <a:latin typeface="メイリオ" panose="020B0604030504040204" pitchFamily="50" charset="-128"/>
                          <a:ea typeface="メイリオ" panose="020B0604030504040204" pitchFamily="50" charset="-128"/>
                        </a:rPr>
                        <a:t>寿郎社</a:t>
                      </a:r>
                      <a:r>
                        <a:rPr lang="en-US" altLang="ja-JP" sz="1200" b="0" dirty="0">
                          <a:latin typeface="メイリオ" panose="020B0604030504040204" pitchFamily="50" charset="-128"/>
                          <a:ea typeface="メイリオ" panose="020B0604030504040204" pitchFamily="50" charset="-128"/>
                        </a:rPr>
                        <a:t>, 2017</a:t>
                      </a:r>
                    </a:p>
                  </a:txBody>
                  <a:tcPr anchor="ctr"/>
                </a:tc>
                <a:extLst>
                  <a:ext uri="{0D108BD9-81ED-4DB2-BD59-A6C34878D82A}">
                    <a16:rowId xmlns:a16="http://schemas.microsoft.com/office/drawing/2014/main" val="385255104"/>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4</a:t>
                      </a:r>
                      <a:endParaRPr kumimoji="1" lang="ja-JP" altLang="en-US" sz="12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国立大学法人京都大学「ハラスメント窓口相談員のための研修会」</a:t>
                      </a:r>
                      <a:r>
                        <a:rPr lang="en-US" altLang="ja-JP" sz="1200" b="0" dirty="0">
                          <a:latin typeface="メイリオ" panose="020B0604030504040204" pitchFamily="50" charset="-128"/>
                          <a:ea typeface="メイリオ" panose="020B0604030504040204" pitchFamily="50" charset="-128"/>
                        </a:rPr>
                        <a:t>.https://www.kyoto-u.ac.jp/sites/default/files/inline-files/07-kokorogamae2020.pdf , 2024</a:t>
                      </a:r>
                      <a:r>
                        <a:rPr lang="ja-JP" altLang="en-US" sz="1200" b="0" dirty="0">
                          <a:latin typeface="メイリオ" panose="020B0604030504040204" pitchFamily="50" charset="-128"/>
                          <a:ea typeface="メイリオ" panose="020B0604030504040204" pitchFamily="50" charset="-128"/>
                        </a:rPr>
                        <a:t>年</a:t>
                      </a:r>
                      <a:r>
                        <a:rPr lang="en-US" altLang="ja-JP" sz="1200" b="0" dirty="0">
                          <a:latin typeface="メイリオ" panose="020B0604030504040204" pitchFamily="50" charset="-128"/>
                          <a:ea typeface="メイリオ" panose="020B0604030504040204" pitchFamily="50" charset="-128"/>
                        </a:rPr>
                        <a:t>11</a:t>
                      </a:r>
                      <a:r>
                        <a:rPr lang="ja-JP" altLang="en-US" sz="1200" b="0" dirty="0">
                          <a:latin typeface="メイリオ" panose="020B0604030504040204" pitchFamily="50" charset="-128"/>
                          <a:ea typeface="メイリオ" panose="020B0604030504040204" pitchFamily="50" charset="-128"/>
                        </a:rPr>
                        <a:t>月</a:t>
                      </a:r>
                      <a:r>
                        <a:rPr lang="en-US" altLang="ja-JP" sz="1200" b="0" dirty="0">
                          <a:latin typeface="メイリオ" panose="020B0604030504040204" pitchFamily="50" charset="-128"/>
                          <a:ea typeface="メイリオ" panose="020B0604030504040204" pitchFamily="50" charset="-128"/>
                        </a:rPr>
                        <a:t>29</a:t>
                      </a:r>
                      <a:r>
                        <a:rPr lang="ja-JP" altLang="en-US" sz="1200" b="0" dirty="0">
                          <a:latin typeface="メイリオ" panose="020B0604030504040204" pitchFamily="50" charset="-128"/>
                          <a:ea typeface="メイリオ" panose="020B0604030504040204" pitchFamily="50" charset="-128"/>
                        </a:rPr>
                        <a:t>日閲覧</a:t>
                      </a:r>
                    </a:p>
                  </a:txBody>
                  <a:tcPr anchor="ctr"/>
                </a:tc>
                <a:extLst>
                  <a:ext uri="{0D108BD9-81ED-4DB2-BD59-A6C34878D82A}">
                    <a16:rowId xmlns:a16="http://schemas.microsoft.com/office/drawing/2014/main" val="776693146"/>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5</a:t>
                      </a:r>
                      <a:endParaRPr kumimoji="1" lang="ja-JP" altLang="en-US" sz="12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総務省消防庁「ハラスメントのない職場の実現をめざして　相談担当者のためのテキスト」</a:t>
                      </a:r>
                      <a:r>
                        <a:rPr lang="en-US" altLang="ja-JP" sz="1200" b="0" dirty="0">
                          <a:latin typeface="メイリオ" panose="020B0604030504040204" pitchFamily="50" charset="-128"/>
                          <a:ea typeface="メイリオ" panose="020B0604030504040204" pitchFamily="50" charset="-128"/>
                        </a:rPr>
                        <a:t>.https://www.fdma.go.jp/mission/enrichment/harassment/item/harassment001_05_text_soudan.pdf , 2024</a:t>
                      </a:r>
                      <a:r>
                        <a:rPr lang="ja-JP" altLang="en-US" sz="1200" b="0" dirty="0">
                          <a:latin typeface="メイリオ" panose="020B0604030504040204" pitchFamily="50" charset="-128"/>
                          <a:ea typeface="メイリオ" panose="020B0604030504040204" pitchFamily="50" charset="-128"/>
                        </a:rPr>
                        <a:t>年</a:t>
                      </a:r>
                      <a:r>
                        <a:rPr lang="en-US" altLang="ja-JP" sz="1200" b="0" dirty="0">
                          <a:latin typeface="メイリオ" panose="020B0604030504040204" pitchFamily="50" charset="-128"/>
                          <a:ea typeface="メイリオ" panose="020B0604030504040204" pitchFamily="50" charset="-128"/>
                        </a:rPr>
                        <a:t>11</a:t>
                      </a:r>
                      <a:r>
                        <a:rPr lang="ja-JP" altLang="en-US" sz="1200" b="0" dirty="0">
                          <a:latin typeface="メイリオ" panose="020B0604030504040204" pitchFamily="50" charset="-128"/>
                          <a:ea typeface="メイリオ" panose="020B0604030504040204" pitchFamily="50" charset="-128"/>
                        </a:rPr>
                        <a:t>月</a:t>
                      </a:r>
                      <a:r>
                        <a:rPr lang="en-US" altLang="ja-JP" sz="1200" b="0" dirty="0">
                          <a:latin typeface="メイリオ" panose="020B0604030504040204" pitchFamily="50" charset="-128"/>
                          <a:ea typeface="メイリオ" panose="020B0604030504040204" pitchFamily="50" charset="-128"/>
                        </a:rPr>
                        <a:t>29</a:t>
                      </a:r>
                      <a:r>
                        <a:rPr lang="ja-JP" altLang="en-US" sz="1200" b="0" dirty="0">
                          <a:latin typeface="メイリオ" panose="020B0604030504040204" pitchFamily="50" charset="-128"/>
                          <a:ea typeface="メイリオ" panose="020B0604030504040204" pitchFamily="50" charset="-128"/>
                        </a:rPr>
                        <a:t>日閲覧</a:t>
                      </a:r>
                    </a:p>
                  </a:txBody>
                  <a:tcPr anchor="ctr"/>
                </a:tc>
                <a:extLst>
                  <a:ext uri="{0D108BD9-81ED-4DB2-BD59-A6C34878D82A}">
                    <a16:rowId xmlns:a16="http://schemas.microsoft.com/office/drawing/2014/main" val="2029514287"/>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6</a:t>
                      </a:r>
                      <a:endParaRPr kumimoji="1" lang="ja-JP" altLang="en-US" sz="12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国立大学法人山形大学</a:t>
                      </a:r>
                      <a:r>
                        <a:rPr lang="en-US" altLang="ja-JP" sz="1200" b="0" dirty="0">
                          <a:latin typeface="メイリオ" panose="020B0604030504040204" pitchFamily="50" charset="-128"/>
                          <a:ea typeface="メイリオ" panose="020B0604030504040204" pitchFamily="50" charset="-128"/>
                        </a:rPr>
                        <a:t>.</a:t>
                      </a:r>
                      <a:r>
                        <a:rPr lang="ja-JP" altLang="en-US" sz="1200" b="0" dirty="0">
                          <a:latin typeface="メイリオ" panose="020B0604030504040204" pitchFamily="50" charset="-128"/>
                          <a:ea typeface="メイリオ" panose="020B0604030504040204" pitchFamily="50" charset="-128"/>
                        </a:rPr>
                        <a:t>山形大学キャンパス・ハラスメント相談員マニュアル</a:t>
                      </a:r>
                      <a:r>
                        <a:rPr lang="en-US" altLang="ja-JP" sz="1200" b="0" dirty="0">
                          <a:latin typeface="メイリオ" panose="020B0604030504040204" pitchFamily="50" charset="-128"/>
                          <a:ea typeface="メイリオ" panose="020B0604030504040204" pitchFamily="50" charset="-128"/>
                        </a:rPr>
                        <a:t>. https://www.yamagata-u.ac.jp/jp/files/1414/9552/3268/ch_manual.pdf , 2024</a:t>
                      </a:r>
                      <a:r>
                        <a:rPr lang="ja-JP" altLang="en-US" sz="1200" b="0" dirty="0">
                          <a:latin typeface="メイリオ" panose="020B0604030504040204" pitchFamily="50" charset="-128"/>
                          <a:ea typeface="メイリオ" panose="020B0604030504040204" pitchFamily="50" charset="-128"/>
                        </a:rPr>
                        <a:t>年</a:t>
                      </a:r>
                      <a:r>
                        <a:rPr lang="en-US" altLang="ja-JP" sz="1200" b="0" dirty="0">
                          <a:latin typeface="メイリオ" panose="020B0604030504040204" pitchFamily="50" charset="-128"/>
                          <a:ea typeface="メイリオ" panose="020B0604030504040204" pitchFamily="50" charset="-128"/>
                        </a:rPr>
                        <a:t>11</a:t>
                      </a:r>
                      <a:r>
                        <a:rPr lang="ja-JP" altLang="en-US" sz="1200" b="0" dirty="0">
                          <a:latin typeface="メイリオ" panose="020B0604030504040204" pitchFamily="50" charset="-128"/>
                          <a:ea typeface="メイリオ" panose="020B0604030504040204" pitchFamily="50" charset="-128"/>
                        </a:rPr>
                        <a:t>月</a:t>
                      </a:r>
                      <a:r>
                        <a:rPr lang="en-US" altLang="ja-JP" sz="1200" b="0" dirty="0">
                          <a:latin typeface="メイリオ" panose="020B0604030504040204" pitchFamily="50" charset="-128"/>
                          <a:ea typeface="メイリオ" panose="020B0604030504040204" pitchFamily="50" charset="-128"/>
                        </a:rPr>
                        <a:t>29</a:t>
                      </a:r>
                      <a:r>
                        <a:rPr lang="ja-JP" altLang="en-US" sz="1200" b="0" dirty="0">
                          <a:latin typeface="メイリオ" panose="020B0604030504040204" pitchFamily="50" charset="-128"/>
                          <a:ea typeface="メイリオ" panose="020B0604030504040204" pitchFamily="50" charset="-128"/>
                        </a:rPr>
                        <a:t>日閲覧</a:t>
                      </a:r>
                    </a:p>
                  </a:txBody>
                  <a:tcPr anchor="ctr"/>
                </a:tc>
                <a:extLst>
                  <a:ext uri="{0D108BD9-81ED-4DB2-BD59-A6C34878D82A}">
                    <a16:rowId xmlns:a16="http://schemas.microsoft.com/office/drawing/2014/main" val="2488576321"/>
                  </a:ext>
                </a:extLst>
              </a:tr>
            </a:tbl>
          </a:graphicData>
        </a:graphic>
      </p:graphicFrame>
    </p:spTree>
    <p:extLst>
      <p:ext uri="{BB962C8B-B14F-4D97-AF65-F5344CB8AC3E}">
        <p14:creationId xmlns:p14="http://schemas.microsoft.com/office/powerpoint/2010/main" val="254034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E2CF675-D030-7524-3C16-C359A46F0045}"/>
              </a:ext>
            </a:extLst>
          </p:cNvPr>
          <p:cNvSpPr>
            <a:spLocks noGrp="1"/>
          </p:cNvSpPr>
          <p:nvPr>
            <p:ph type="sldNum" sz="quarter" idx="12"/>
          </p:nvPr>
        </p:nvSpPr>
        <p:spPr/>
        <p:txBody>
          <a:bodyPr/>
          <a:lstStyle/>
          <a:p>
            <a:fld id="{17A04E83-AE5F-445A-B2D7-EBB1D891384E}" type="slidenum">
              <a:rPr kumimoji="1" lang="ja-JP" altLang="en-US" smtClean="0"/>
              <a:t>3</a:t>
            </a:fld>
            <a:endParaRPr kumimoji="1" lang="ja-JP" altLang="en-US"/>
          </a:p>
        </p:txBody>
      </p:sp>
      <p:sp>
        <p:nvSpPr>
          <p:cNvPr id="4" name="テキスト ボックス 3">
            <a:extLst>
              <a:ext uri="{FF2B5EF4-FFF2-40B4-BE49-F238E27FC236}">
                <a16:creationId xmlns:a16="http://schemas.microsoft.com/office/drawing/2014/main" id="{77C0FAFF-B583-1A83-048A-0E41052A1F64}"/>
              </a:ext>
            </a:extLst>
          </p:cNvPr>
          <p:cNvSpPr txBox="1"/>
          <p:nvPr/>
        </p:nvSpPr>
        <p:spPr>
          <a:xfrm>
            <a:off x="161636" y="0"/>
            <a:ext cx="7088909" cy="646331"/>
          </a:xfrm>
          <a:prstGeom prst="rect">
            <a:avLst/>
          </a:prstGeom>
          <a:noFill/>
        </p:spPr>
        <p:txBody>
          <a:bodyPr wrap="square" rtlCol="0">
            <a:spAutoFit/>
          </a:bodyPr>
          <a:lstStyle/>
          <a:p>
            <a:r>
              <a:rPr kumimoji="1" lang="ja-JP" altLang="en-US" sz="3600" b="1" dirty="0">
                <a:solidFill>
                  <a:srgbClr val="589F89"/>
                </a:solidFill>
                <a:latin typeface="Meiryo UI" panose="020B0604030504040204" pitchFamily="50" charset="-128"/>
                <a:ea typeface="Meiryo UI" panose="020B0604030504040204" pitchFamily="50" charset="-128"/>
              </a:rPr>
              <a:t>はじめに　</a:t>
            </a:r>
            <a:r>
              <a:rPr kumimoji="1" lang="en-US" altLang="ja-JP" sz="3600" b="1" dirty="0">
                <a:solidFill>
                  <a:srgbClr val="589F89"/>
                </a:solidFill>
                <a:latin typeface="Meiryo UI" panose="020B0604030504040204" pitchFamily="50" charset="-128"/>
                <a:ea typeface="Meiryo UI" panose="020B0604030504040204" pitchFamily="50" charset="-128"/>
              </a:rPr>
              <a:t> ―</a:t>
            </a:r>
            <a:r>
              <a:rPr kumimoji="1" lang="ja-JP" altLang="en-US" sz="3600" b="1" dirty="0">
                <a:solidFill>
                  <a:srgbClr val="589F89"/>
                </a:solidFill>
                <a:latin typeface="Meiryo UI" panose="020B0604030504040204" pitchFamily="50" charset="-128"/>
                <a:ea typeface="Meiryo UI" panose="020B0604030504040204" pitchFamily="50" charset="-128"/>
              </a:rPr>
              <a:t>ハラスメントとは？</a:t>
            </a:r>
            <a:r>
              <a:rPr kumimoji="1" lang="en-US" altLang="ja-JP" sz="3600" b="1" dirty="0">
                <a:solidFill>
                  <a:srgbClr val="589F89"/>
                </a:solidFill>
                <a:latin typeface="Meiryo UI" panose="020B0604030504040204" pitchFamily="50" charset="-128"/>
                <a:ea typeface="Meiryo UI" panose="020B0604030504040204" pitchFamily="50" charset="-128"/>
              </a:rPr>
              <a:t> ―</a:t>
            </a:r>
            <a:endParaRPr kumimoji="1" lang="ja-JP" altLang="en-US" sz="3600" b="1" dirty="0">
              <a:solidFill>
                <a:srgbClr val="589F89"/>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18FA7C1-310E-2457-4FCA-882861AA3117}"/>
              </a:ext>
            </a:extLst>
          </p:cNvPr>
          <p:cNvSpPr txBox="1"/>
          <p:nvPr/>
        </p:nvSpPr>
        <p:spPr>
          <a:xfrm>
            <a:off x="985386" y="979676"/>
            <a:ext cx="10748842" cy="3046988"/>
          </a:xfrm>
          <a:prstGeom prst="rect">
            <a:avLst/>
          </a:prstGeom>
          <a:noFill/>
        </p:spPr>
        <p:txBody>
          <a:bodyPr wrap="square">
            <a:spAutoFit/>
          </a:bodyPr>
          <a:lstStyle/>
          <a:p>
            <a:r>
              <a:rPr lang="ja-JP" altLang="en-US" sz="2400" dirty="0">
                <a:latin typeface="Meiryo UI" panose="020B0604030504040204" pitchFamily="50" charset="-128"/>
                <a:ea typeface="Meiryo UI" panose="020B0604030504040204" pitchFamily="50" charset="-128"/>
              </a:rPr>
              <a:t>本人の意図にかかわらず、</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①相手の意に反する不適切な言動等を行うことによって、</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相手に不快感や不利益を与える行為</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②相手に対して差別的若しくは不利益な取扱いをすることによって、</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相手の利益を侵害する行為</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これによって、就業環境、教育研究環境、学習環境等を悪化させること。</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r>
              <a:rPr lang="ja-JP" altLang="en-US" sz="2400" b="1" u="sng" dirty="0">
                <a:solidFill>
                  <a:srgbClr val="FF0000"/>
                </a:solidFill>
                <a:latin typeface="Meiryo UI" panose="020B0604030504040204" pitchFamily="50" charset="-128"/>
                <a:ea typeface="Meiryo UI" panose="020B0604030504040204" pitchFamily="50" charset="-128"/>
              </a:rPr>
              <a:t>ハラスメントは、人としての尊厳を侵害する行為であり、人格権に対する侵害である</a:t>
            </a:r>
            <a:endParaRPr lang="en-US" altLang="ja-JP" sz="2400" b="1" u="sng" dirty="0">
              <a:solidFill>
                <a:srgbClr val="FF0000"/>
              </a:solidFill>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52E40010-2283-8BEE-AC03-B78D2D16231A}"/>
              </a:ext>
            </a:extLst>
          </p:cNvPr>
          <p:cNvGraphicFramePr>
            <a:graphicFrameLocks noGrp="1"/>
          </p:cNvGraphicFramePr>
          <p:nvPr>
            <p:extLst>
              <p:ext uri="{D42A27DB-BD31-4B8C-83A1-F6EECF244321}">
                <p14:modId xmlns:p14="http://schemas.microsoft.com/office/powerpoint/2010/main" val="2061286784"/>
              </p:ext>
            </p:extLst>
          </p:nvPr>
        </p:nvGraphicFramePr>
        <p:xfrm>
          <a:off x="525937" y="4354830"/>
          <a:ext cx="11140125" cy="2001520"/>
        </p:xfrm>
        <a:graphic>
          <a:graphicData uri="http://schemas.openxmlformats.org/drawingml/2006/table">
            <a:tbl>
              <a:tblPr firstRow="1" bandRow="1">
                <a:tableStyleId>{0E3FDE45-AF77-4B5C-9715-49D594BDF05E}</a:tableStyleId>
              </a:tblPr>
              <a:tblGrid>
                <a:gridCol w="1838015">
                  <a:extLst>
                    <a:ext uri="{9D8B030D-6E8A-4147-A177-3AD203B41FA5}">
                      <a16:colId xmlns:a16="http://schemas.microsoft.com/office/drawing/2014/main" val="685841192"/>
                    </a:ext>
                  </a:extLst>
                </a:gridCol>
                <a:gridCol w="9302110">
                  <a:extLst>
                    <a:ext uri="{9D8B030D-6E8A-4147-A177-3AD203B41FA5}">
                      <a16:colId xmlns:a16="http://schemas.microsoft.com/office/drawing/2014/main" val="3936490125"/>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rPr>
                        <a:t>ハラスメントの種類</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定義</a:t>
                      </a:r>
                    </a:p>
                  </a:txBody>
                  <a:tcPr anchor="ctr"/>
                </a:tc>
                <a:extLst>
                  <a:ext uri="{0D108BD9-81ED-4DB2-BD59-A6C34878D82A}">
                    <a16:rowId xmlns:a16="http://schemas.microsoft.com/office/drawing/2014/main" val="3444479461"/>
                  </a:ext>
                </a:extLst>
              </a:tr>
              <a:tr h="370840">
                <a:tc>
                  <a:txBody>
                    <a:bodyPr/>
                    <a:lstStyle/>
                    <a:p>
                      <a:r>
                        <a:rPr kumimoji="1" lang="ja-JP" altLang="en-US" sz="1400" dirty="0">
                          <a:latin typeface="Meiryo UI" panose="020B0604030504040204" pitchFamily="50" charset="-128"/>
                          <a:ea typeface="Meiryo UI" panose="020B0604030504040204" pitchFamily="50" charset="-128"/>
                        </a:rPr>
                        <a:t>セクシュアルハラスメント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相手を不快にさせる性的な言動</a:t>
                      </a:r>
                    </a:p>
                  </a:txBody>
                  <a:tcPr anchor="ctr"/>
                </a:tc>
                <a:extLst>
                  <a:ext uri="{0D108BD9-81ED-4DB2-BD59-A6C34878D82A}">
                    <a16:rowId xmlns:a16="http://schemas.microsoft.com/office/drawing/2014/main" val="2305352520"/>
                  </a:ext>
                </a:extLst>
              </a:tr>
              <a:tr h="370840">
                <a:tc>
                  <a:txBody>
                    <a:bodyPr/>
                    <a:lstStyle/>
                    <a:p>
                      <a:r>
                        <a:rPr kumimoji="1" lang="ja-JP" altLang="en-US" sz="1400" dirty="0">
                          <a:latin typeface="Meiryo UI" panose="020B0604030504040204" pitchFamily="50" charset="-128"/>
                          <a:ea typeface="Meiryo UI" panose="020B0604030504040204" pitchFamily="50" charset="-128"/>
                        </a:rPr>
                        <a:t>パワーハラスメント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組織内での地位や権限を背景に引き起こされる、職場や学校、サークル活動、部活動などにおける、いじめや嫌がらせ</a:t>
                      </a:r>
                    </a:p>
                  </a:txBody>
                  <a:tcPr anchor="ctr"/>
                </a:tc>
                <a:extLst>
                  <a:ext uri="{0D108BD9-81ED-4DB2-BD59-A6C34878D82A}">
                    <a16:rowId xmlns:a16="http://schemas.microsoft.com/office/drawing/2014/main" val="1520410623"/>
                  </a:ext>
                </a:extLst>
              </a:tr>
              <a:tr h="370840">
                <a:tc>
                  <a:txBody>
                    <a:bodyPr/>
                    <a:lstStyle/>
                    <a:p>
                      <a:r>
                        <a:rPr kumimoji="1" lang="ja-JP" altLang="en-US" sz="1400" dirty="0">
                          <a:latin typeface="Meiryo UI" panose="020B0604030504040204" pitchFamily="50" charset="-128"/>
                          <a:ea typeface="Meiryo UI" panose="020B0604030504040204" pitchFamily="50" charset="-128"/>
                        </a:rPr>
                        <a:t>アカデミックハラスメント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職場や学校、サークル活動、部活動などにおけるいじめや嫌がらせ（パワー・ハラスメント）のうち、指導教員と学生、教授と研究員など教育・研究上の地位関係を利用して行われるハラスメント</a:t>
                      </a:r>
                    </a:p>
                  </a:txBody>
                  <a:tcPr anchor="ctr"/>
                </a:tc>
                <a:extLst>
                  <a:ext uri="{0D108BD9-81ED-4DB2-BD59-A6C34878D82A}">
                    <a16:rowId xmlns:a16="http://schemas.microsoft.com/office/drawing/2014/main" val="3597091794"/>
                  </a:ext>
                </a:extLst>
              </a:tr>
              <a:tr h="370840">
                <a:tc>
                  <a:txBody>
                    <a:bodyPr/>
                    <a:lstStyle/>
                    <a:p>
                      <a:r>
                        <a:rPr kumimoji="1" lang="ja-JP" altLang="en-US" sz="1400" dirty="0">
                          <a:latin typeface="Meiryo UI" panose="020B0604030504040204" pitchFamily="50" charset="-128"/>
                          <a:ea typeface="Meiryo UI" panose="020B0604030504040204" pitchFamily="50" charset="-128"/>
                        </a:rPr>
                        <a:t>マタニティーハラスメント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妊娠・出産に関する言動又は妊娠・出産、育児・介護休暇などにかかわるハラスメント</a:t>
                      </a:r>
                    </a:p>
                  </a:txBody>
                  <a:tcPr anchor="ctr"/>
                </a:tc>
                <a:extLst>
                  <a:ext uri="{0D108BD9-81ED-4DB2-BD59-A6C34878D82A}">
                    <a16:rowId xmlns:a16="http://schemas.microsoft.com/office/drawing/2014/main" val="2093991542"/>
                  </a:ext>
                </a:extLst>
              </a:tr>
            </a:tbl>
          </a:graphicData>
        </a:graphic>
      </p:graphicFrame>
      <p:sp>
        <p:nvSpPr>
          <p:cNvPr id="5" name="テキスト ボックス 4">
            <a:extLst>
              <a:ext uri="{FF2B5EF4-FFF2-40B4-BE49-F238E27FC236}">
                <a16:creationId xmlns:a16="http://schemas.microsoft.com/office/drawing/2014/main" id="{9C6BF466-E049-E829-C864-64EC1F93BD93}"/>
              </a:ext>
            </a:extLst>
          </p:cNvPr>
          <p:cNvSpPr txBox="1"/>
          <p:nvPr/>
        </p:nvSpPr>
        <p:spPr>
          <a:xfrm>
            <a:off x="6968621" y="213969"/>
            <a:ext cx="5061743" cy="1384995"/>
          </a:xfrm>
          <a:prstGeom prst="rect">
            <a:avLst/>
          </a:prstGeom>
          <a:solidFill>
            <a:schemeClr val="accent5">
              <a:lumMod val="20000"/>
              <a:lumOff val="80000"/>
            </a:schemeClr>
          </a:solidFill>
          <a:ln>
            <a:solidFill>
              <a:schemeClr val="tx1"/>
            </a:solidFill>
            <a:prstDash val="dash"/>
          </a:ln>
        </p:spPr>
        <p:txBody>
          <a:bodyPr wrap="square" rtlCol="0">
            <a:spAutoFit/>
          </a:bodyPr>
          <a:lstStyle/>
          <a:p>
            <a:r>
              <a:rPr kumimoji="1" lang="en-US" altLang="ja-JP" sz="2800" dirty="0">
                <a:solidFill>
                  <a:srgbClr val="FF0000"/>
                </a:solidFill>
                <a:latin typeface="メイリオ" panose="020B0604030504040204" pitchFamily="50" charset="-128"/>
                <a:ea typeface="メイリオ" panose="020B0604030504040204" pitchFamily="50" charset="-128"/>
              </a:rPr>
              <a:t>【</a:t>
            </a:r>
            <a:r>
              <a:rPr kumimoji="1" lang="ja-JP" altLang="en-US" sz="2800" dirty="0">
                <a:solidFill>
                  <a:srgbClr val="FF0000"/>
                </a:solidFill>
                <a:latin typeface="メイリオ" panose="020B0604030504040204" pitchFamily="50" charset="-128"/>
                <a:ea typeface="メイリオ" panose="020B0604030504040204" pitchFamily="50" charset="-128"/>
              </a:rPr>
              <a:t>研修ご担当者様へ</a:t>
            </a:r>
            <a:r>
              <a:rPr kumimoji="1" lang="en-US" altLang="ja-JP" sz="2800" dirty="0">
                <a:solidFill>
                  <a:srgbClr val="FF0000"/>
                </a:solidFill>
                <a:latin typeface="メイリオ" panose="020B0604030504040204" pitchFamily="50" charset="-128"/>
                <a:ea typeface="メイリオ" panose="020B0604030504040204" pitchFamily="50" charset="-128"/>
              </a:rPr>
              <a:t>】</a:t>
            </a:r>
            <a:endParaRPr lang="en-US" altLang="ja-JP" sz="2800" dirty="0">
              <a:solidFill>
                <a:srgbClr val="FF0000"/>
              </a:solidFill>
              <a:latin typeface="メイリオ" panose="020B0604030504040204" pitchFamily="50" charset="-128"/>
              <a:ea typeface="メイリオ" panose="020B0604030504040204" pitchFamily="50" charset="-128"/>
            </a:endParaRPr>
          </a:p>
          <a:p>
            <a:r>
              <a:rPr lang="ja-JP" altLang="en-US" sz="2800" dirty="0">
                <a:solidFill>
                  <a:srgbClr val="FF0000"/>
                </a:solidFill>
                <a:latin typeface="メイリオ" panose="020B0604030504040204" pitchFamily="50" charset="-128"/>
                <a:ea typeface="メイリオ" panose="020B0604030504040204" pitchFamily="50" charset="-128"/>
              </a:rPr>
              <a:t>ハラスメントの定義は、貴学の定義にご修正ください。</a:t>
            </a:r>
          </a:p>
        </p:txBody>
      </p:sp>
    </p:spTree>
    <p:extLst>
      <p:ext uri="{BB962C8B-B14F-4D97-AF65-F5344CB8AC3E}">
        <p14:creationId xmlns:p14="http://schemas.microsoft.com/office/powerpoint/2010/main" val="333581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EFD2F16-DC96-2E7D-F7F5-AF38C0CBDD1A}"/>
              </a:ext>
            </a:extLst>
          </p:cNvPr>
          <p:cNvSpPr>
            <a:spLocks noGrp="1"/>
          </p:cNvSpPr>
          <p:nvPr>
            <p:ph type="sldNum" sz="quarter" idx="12"/>
          </p:nvPr>
        </p:nvSpPr>
        <p:spPr/>
        <p:txBody>
          <a:bodyPr/>
          <a:lstStyle/>
          <a:p>
            <a:fld id="{17A04E83-AE5F-445A-B2D7-EBB1D891384E}" type="slidenum">
              <a:rPr kumimoji="1" lang="ja-JP" altLang="en-US" smtClean="0"/>
              <a:t>4</a:t>
            </a:fld>
            <a:endParaRPr kumimoji="1" lang="ja-JP" altLang="en-US"/>
          </a:p>
        </p:txBody>
      </p:sp>
      <p:sp>
        <p:nvSpPr>
          <p:cNvPr id="5" name="テキスト ボックス 4">
            <a:extLst>
              <a:ext uri="{FF2B5EF4-FFF2-40B4-BE49-F238E27FC236}">
                <a16:creationId xmlns:a16="http://schemas.microsoft.com/office/drawing/2014/main" id="{FB07DCB3-318C-E101-A45E-69B54409B81C}"/>
              </a:ext>
            </a:extLst>
          </p:cNvPr>
          <p:cNvSpPr txBox="1"/>
          <p:nvPr/>
        </p:nvSpPr>
        <p:spPr>
          <a:xfrm>
            <a:off x="110836" y="0"/>
            <a:ext cx="6169891" cy="646331"/>
          </a:xfrm>
          <a:prstGeom prst="rect">
            <a:avLst/>
          </a:prstGeom>
          <a:noFill/>
        </p:spPr>
        <p:txBody>
          <a:bodyPr wrap="square" rtlCol="0">
            <a:spAutoFit/>
          </a:bodyPr>
          <a:lstStyle/>
          <a:p>
            <a:r>
              <a:rPr kumimoji="1" lang="ja-JP" altLang="en-US" sz="3600" b="1" dirty="0">
                <a:solidFill>
                  <a:srgbClr val="589F89"/>
                </a:solidFill>
                <a:latin typeface="Meiryo UI" panose="020B0604030504040204" pitchFamily="50" charset="-128"/>
                <a:ea typeface="Meiryo UI" panose="020B0604030504040204" pitchFamily="50" charset="-128"/>
              </a:rPr>
              <a:t>ハラスメント相談対応の流れ</a:t>
            </a:r>
          </a:p>
        </p:txBody>
      </p:sp>
      <p:sp>
        <p:nvSpPr>
          <p:cNvPr id="11" name="テキスト ボックス 10">
            <a:extLst>
              <a:ext uri="{FF2B5EF4-FFF2-40B4-BE49-F238E27FC236}">
                <a16:creationId xmlns:a16="http://schemas.microsoft.com/office/drawing/2014/main" id="{AA100BEC-F0F1-0AE5-9131-D40D1D1BED17}"/>
              </a:ext>
            </a:extLst>
          </p:cNvPr>
          <p:cNvSpPr txBox="1"/>
          <p:nvPr/>
        </p:nvSpPr>
        <p:spPr>
          <a:xfrm>
            <a:off x="7684076" y="2225866"/>
            <a:ext cx="2237517" cy="523220"/>
          </a:xfrm>
          <a:prstGeom prst="rect">
            <a:avLst/>
          </a:prstGeom>
          <a:noFill/>
        </p:spPr>
        <p:txBody>
          <a:bodyPr wrap="square">
            <a:spAutoFit/>
          </a:bodyPr>
          <a:lstStyle/>
          <a:p>
            <a:pPr algn="ctr"/>
            <a:r>
              <a:rPr lang="ja-JP" altLang="en-US" sz="1400" dirty="0">
                <a:latin typeface="Meiryo UI" panose="020B0604030504040204" pitchFamily="50" charset="-128"/>
                <a:ea typeface="Meiryo UI" panose="020B0604030504040204" pitchFamily="50" charset="-128"/>
              </a:rPr>
              <a:t>調査または調整を</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希望しない場合はここで終了</a:t>
            </a:r>
          </a:p>
        </p:txBody>
      </p:sp>
      <p:sp>
        <p:nvSpPr>
          <p:cNvPr id="12" name="テキスト ボックス 11">
            <a:extLst>
              <a:ext uri="{FF2B5EF4-FFF2-40B4-BE49-F238E27FC236}">
                <a16:creationId xmlns:a16="http://schemas.microsoft.com/office/drawing/2014/main" id="{2751DB1F-DFCF-8D56-DB21-507540C5CC6D}"/>
              </a:ext>
            </a:extLst>
          </p:cNvPr>
          <p:cNvSpPr txBox="1"/>
          <p:nvPr/>
        </p:nvSpPr>
        <p:spPr>
          <a:xfrm>
            <a:off x="1376218" y="3718229"/>
            <a:ext cx="2994319"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en-US" sz="1600" dirty="0">
                <a:latin typeface="Meiryo UI" panose="020B0604030504040204" pitchFamily="50" charset="-128"/>
                <a:ea typeface="Meiryo UI" panose="020B0604030504040204" pitchFamily="50" charset="-128"/>
              </a:rPr>
              <a:t>調査または調整を希望する場合は、調査委員会を立ち上げ、</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聞き取り等の調査を実施。</a:t>
            </a:r>
          </a:p>
        </p:txBody>
      </p:sp>
      <p:grpSp>
        <p:nvGrpSpPr>
          <p:cNvPr id="4" name="グループ化 3">
            <a:extLst>
              <a:ext uri="{FF2B5EF4-FFF2-40B4-BE49-F238E27FC236}">
                <a16:creationId xmlns:a16="http://schemas.microsoft.com/office/drawing/2014/main" id="{A2E770DE-9D3E-13B6-E567-0697AFF7F953}"/>
              </a:ext>
            </a:extLst>
          </p:cNvPr>
          <p:cNvGrpSpPr/>
          <p:nvPr/>
        </p:nvGrpSpPr>
        <p:grpSpPr>
          <a:xfrm>
            <a:off x="3609696" y="861672"/>
            <a:ext cx="5366319" cy="5592759"/>
            <a:chOff x="3609696" y="861672"/>
            <a:chExt cx="5366319" cy="5592759"/>
          </a:xfrm>
        </p:grpSpPr>
        <p:sp>
          <p:nvSpPr>
            <p:cNvPr id="10" name="テキスト ボックス 9">
              <a:extLst>
                <a:ext uri="{FF2B5EF4-FFF2-40B4-BE49-F238E27FC236}">
                  <a16:creationId xmlns:a16="http://schemas.microsoft.com/office/drawing/2014/main" id="{0C2416A5-9982-EDCF-56AD-54B141ED2AA6}"/>
                </a:ext>
              </a:extLst>
            </p:cNvPr>
            <p:cNvSpPr txBox="1"/>
            <p:nvPr/>
          </p:nvSpPr>
          <p:spPr>
            <a:xfrm>
              <a:off x="6207430" y="1465818"/>
              <a:ext cx="766619" cy="338554"/>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相談</a:t>
              </a:r>
            </a:p>
          </p:txBody>
        </p:sp>
        <p:grpSp>
          <p:nvGrpSpPr>
            <p:cNvPr id="13" name="グループ化 12">
              <a:extLst>
                <a:ext uri="{FF2B5EF4-FFF2-40B4-BE49-F238E27FC236}">
                  <a16:creationId xmlns:a16="http://schemas.microsoft.com/office/drawing/2014/main" id="{CDC58208-60A7-A22A-114D-B6FE30173965}"/>
                </a:ext>
              </a:extLst>
            </p:cNvPr>
            <p:cNvGrpSpPr/>
            <p:nvPr/>
          </p:nvGrpSpPr>
          <p:grpSpPr>
            <a:xfrm>
              <a:off x="3609696" y="861672"/>
              <a:ext cx="5366319" cy="5592759"/>
              <a:chOff x="2575795" y="1084566"/>
              <a:chExt cx="5366319" cy="5592759"/>
            </a:xfrm>
          </p:grpSpPr>
          <p:grpSp>
            <p:nvGrpSpPr>
              <p:cNvPr id="15" name="グループ化 14">
                <a:extLst>
                  <a:ext uri="{FF2B5EF4-FFF2-40B4-BE49-F238E27FC236}">
                    <a16:creationId xmlns:a16="http://schemas.microsoft.com/office/drawing/2014/main" id="{9387DC95-8414-8553-65C5-24A54F092423}"/>
                  </a:ext>
                </a:extLst>
              </p:cNvPr>
              <p:cNvGrpSpPr/>
              <p:nvPr/>
            </p:nvGrpSpPr>
            <p:grpSpPr>
              <a:xfrm>
                <a:off x="2575795" y="1084566"/>
                <a:ext cx="5347855" cy="4688868"/>
                <a:chOff x="3013356" y="1084566"/>
                <a:chExt cx="5347855" cy="4688868"/>
              </a:xfrm>
            </p:grpSpPr>
            <p:cxnSp>
              <p:nvCxnSpPr>
                <p:cNvPr id="19" name="直線矢印コネクタ 18">
                  <a:extLst>
                    <a:ext uri="{FF2B5EF4-FFF2-40B4-BE49-F238E27FC236}">
                      <a16:creationId xmlns:a16="http://schemas.microsoft.com/office/drawing/2014/main" id="{4DD51EC9-A5B5-8335-AFAB-7ED112105BB9}"/>
                    </a:ext>
                  </a:extLst>
                </p:cNvPr>
                <p:cNvCxnSpPr>
                  <a:cxnSpLocks/>
                </p:cNvCxnSpPr>
                <p:nvPr/>
              </p:nvCxnSpPr>
              <p:spPr>
                <a:xfrm>
                  <a:off x="5549891" y="2935483"/>
                  <a:ext cx="0" cy="49264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nvGrpSpPr>
                <p:cNvPr id="20" name="グループ化 19">
                  <a:extLst>
                    <a:ext uri="{FF2B5EF4-FFF2-40B4-BE49-F238E27FC236}">
                      <a16:creationId xmlns:a16="http://schemas.microsoft.com/office/drawing/2014/main" id="{07766892-6E1F-E454-DC06-7911F6368EB6}"/>
                    </a:ext>
                  </a:extLst>
                </p:cNvPr>
                <p:cNvGrpSpPr/>
                <p:nvPr/>
              </p:nvGrpSpPr>
              <p:grpSpPr>
                <a:xfrm>
                  <a:off x="3013356" y="1084566"/>
                  <a:ext cx="5347855" cy="4688868"/>
                  <a:chOff x="48488" y="1084566"/>
                  <a:chExt cx="5347855" cy="4688868"/>
                </a:xfrm>
              </p:grpSpPr>
              <p:sp>
                <p:nvSpPr>
                  <p:cNvPr id="21" name="フローチャート: 処理 20">
                    <a:extLst>
                      <a:ext uri="{FF2B5EF4-FFF2-40B4-BE49-F238E27FC236}">
                        <a16:creationId xmlns:a16="http://schemas.microsoft.com/office/drawing/2014/main" id="{D303A821-9E6B-5EA4-F879-D88DA7EE0B12}"/>
                      </a:ext>
                    </a:extLst>
                  </p:cNvPr>
                  <p:cNvSpPr/>
                  <p:nvPr/>
                </p:nvSpPr>
                <p:spPr>
                  <a:xfrm>
                    <a:off x="1342729" y="3592945"/>
                    <a:ext cx="2530764" cy="2180489"/>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ローチャート: 処理 21">
                    <a:extLst>
                      <a:ext uri="{FF2B5EF4-FFF2-40B4-BE49-F238E27FC236}">
                        <a16:creationId xmlns:a16="http://schemas.microsoft.com/office/drawing/2014/main" id="{235EDABC-C6FC-99A3-3657-02DFADE07D88}"/>
                      </a:ext>
                    </a:extLst>
                  </p:cNvPr>
                  <p:cNvSpPr/>
                  <p:nvPr/>
                </p:nvSpPr>
                <p:spPr>
                  <a:xfrm>
                    <a:off x="2112818" y="1084566"/>
                    <a:ext cx="916714" cy="480291"/>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相談者</a:t>
                    </a:r>
                  </a:p>
                </p:txBody>
              </p:sp>
              <p:sp>
                <p:nvSpPr>
                  <p:cNvPr id="23" name="フローチャート: 処理 22">
                    <a:extLst>
                      <a:ext uri="{FF2B5EF4-FFF2-40B4-BE49-F238E27FC236}">
                        <a16:creationId xmlns:a16="http://schemas.microsoft.com/office/drawing/2014/main" id="{45A0FBE0-254A-C526-1034-8DE494DE3EB4}"/>
                      </a:ext>
                    </a:extLst>
                  </p:cNvPr>
                  <p:cNvSpPr/>
                  <p:nvPr/>
                </p:nvSpPr>
                <p:spPr>
                  <a:xfrm>
                    <a:off x="1801089" y="2269128"/>
                    <a:ext cx="1540171" cy="721741"/>
                  </a:xfrm>
                  <a:prstGeom prst="flowChartProcess">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相談窓口</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（学内・学外）</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4" name="フローチャート: 処理 23">
                    <a:extLst>
                      <a:ext uri="{FF2B5EF4-FFF2-40B4-BE49-F238E27FC236}">
                        <a16:creationId xmlns:a16="http://schemas.microsoft.com/office/drawing/2014/main" id="{62E5DA11-3D92-8080-8CEC-47DEB743B5E6}"/>
                      </a:ext>
                    </a:extLst>
                  </p:cNvPr>
                  <p:cNvSpPr/>
                  <p:nvPr/>
                </p:nvSpPr>
                <p:spPr>
                  <a:xfrm>
                    <a:off x="1532076" y="3454994"/>
                    <a:ext cx="2156690" cy="480291"/>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ハラスメント防止委員</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5" name="フローチャート: 処理 24">
                    <a:extLst>
                      <a:ext uri="{FF2B5EF4-FFF2-40B4-BE49-F238E27FC236}">
                        <a16:creationId xmlns:a16="http://schemas.microsoft.com/office/drawing/2014/main" id="{CB673831-F7A0-0E58-F965-1271F0366F27}"/>
                      </a:ext>
                    </a:extLst>
                  </p:cNvPr>
                  <p:cNvSpPr/>
                  <p:nvPr/>
                </p:nvSpPr>
                <p:spPr>
                  <a:xfrm>
                    <a:off x="2051622" y="4144998"/>
                    <a:ext cx="1117600" cy="480291"/>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委員長</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6" name="フローチャート: 処理 25">
                    <a:extLst>
                      <a:ext uri="{FF2B5EF4-FFF2-40B4-BE49-F238E27FC236}">
                        <a16:creationId xmlns:a16="http://schemas.microsoft.com/office/drawing/2014/main" id="{2570132F-F083-BFBD-59AE-6A184EB984B0}"/>
                      </a:ext>
                    </a:extLst>
                  </p:cNvPr>
                  <p:cNvSpPr/>
                  <p:nvPr/>
                </p:nvSpPr>
                <p:spPr>
                  <a:xfrm>
                    <a:off x="1971810" y="4883342"/>
                    <a:ext cx="1277223" cy="632039"/>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調査委員会</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cxnSp>
                <p:nvCxnSpPr>
                  <p:cNvPr id="27" name="直線矢印コネクタ 26">
                    <a:extLst>
                      <a:ext uri="{FF2B5EF4-FFF2-40B4-BE49-F238E27FC236}">
                        <a16:creationId xmlns:a16="http://schemas.microsoft.com/office/drawing/2014/main" id="{402200F8-C30D-4C42-FAD3-B04A37FB9809}"/>
                      </a:ext>
                    </a:extLst>
                  </p:cNvPr>
                  <p:cNvCxnSpPr>
                    <a:cxnSpLocks/>
                    <a:stCxn id="22" idx="2"/>
                    <a:endCxn id="23" idx="0"/>
                  </p:cNvCxnSpPr>
                  <p:nvPr/>
                </p:nvCxnSpPr>
                <p:spPr>
                  <a:xfrm>
                    <a:off x="2571175" y="1564857"/>
                    <a:ext cx="0" cy="70427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8" name="直線コネクタ 27">
                    <a:extLst>
                      <a:ext uri="{FF2B5EF4-FFF2-40B4-BE49-F238E27FC236}">
                        <a16:creationId xmlns:a16="http://schemas.microsoft.com/office/drawing/2014/main" id="{88C736C6-4E35-6B56-CA58-A88E029779FE}"/>
                      </a:ext>
                    </a:extLst>
                  </p:cNvPr>
                  <p:cNvCxnSpPr/>
                  <p:nvPr/>
                </p:nvCxnSpPr>
                <p:spPr>
                  <a:xfrm>
                    <a:off x="48488" y="3181805"/>
                    <a:ext cx="5347855"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grpSp>
          </p:grpSp>
          <p:cxnSp>
            <p:nvCxnSpPr>
              <p:cNvPr id="16" name="直線矢印コネクタ 15">
                <a:extLst>
                  <a:ext uri="{FF2B5EF4-FFF2-40B4-BE49-F238E27FC236}">
                    <a16:creationId xmlns:a16="http://schemas.microsoft.com/office/drawing/2014/main" id="{61D46761-938F-F908-901A-D0498DA47EB3}"/>
                  </a:ext>
                </a:extLst>
              </p:cNvPr>
              <p:cNvCxnSpPr>
                <a:cxnSpLocks/>
                <a:stCxn id="21" idx="2"/>
                <a:endCxn id="17" idx="0"/>
              </p:cNvCxnSpPr>
              <p:nvPr/>
            </p:nvCxnSpPr>
            <p:spPr>
              <a:xfrm>
                <a:off x="5135418" y="5773434"/>
                <a:ext cx="0" cy="423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7" name="フローチャート: 処理 16">
                <a:extLst>
                  <a:ext uri="{FF2B5EF4-FFF2-40B4-BE49-F238E27FC236}">
                    <a16:creationId xmlns:a16="http://schemas.microsoft.com/office/drawing/2014/main" id="{2428AF60-110F-5251-A77D-9A6FA835F55D}"/>
                  </a:ext>
                </a:extLst>
              </p:cNvPr>
              <p:cNvSpPr/>
              <p:nvPr/>
            </p:nvSpPr>
            <p:spPr>
              <a:xfrm>
                <a:off x="4677061" y="6197034"/>
                <a:ext cx="916714" cy="480291"/>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学長</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cxnSp>
            <p:nvCxnSpPr>
              <p:cNvPr id="18" name="直線コネクタ 17">
                <a:extLst>
                  <a:ext uri="{FF2B5EF4-FFF2-40B4-BE49-F238E27FC236}">
                    <a16:creationId xmlns:a16="http://schemas.microsoft.com/office/drawing/2014/main" id="{8987AF8D-1907-7F33-F973-59CBAF602B80}"/>
                  </a:ext>
                </a:extLst>
              </p:cNvPr>
              <p:cNvCxnSpPr/>
              <p:nvPr/>
            </p:nvCxnSpPr>
            <p:spPr>
              <a:xfrm>
                <a:off x="2594259" y="5976280"/>
                <a:ext cx="5347855"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grpSp>
      </p:grpSp>
      <p:sp>
        <p:nvSpPr>
          <p:cNvPr id="14" name="テキスト ボックス 13">
            <a:extLst>
              <a:ext uri="{FF2B5EF4-FFF2-40B4-BE49-F238E27FC236}">
                <a16:creationId xmlns:a16="http://schemas.microsoft.com/office/drawing/2014/main" id="{290CCBC8-4186-CB87-0AFE-E78080F92ACD}"/>
              </a:ext>
            </a:extLst>
          </p:cNvPr>
          <p:cNvSpPr txBox="1"/>
          <p:nvPr/>
        </p:nvSpPr>
        <p:spPr>
          <a:xfrm>
            <a:off x="7592292" y="4822681"/>
            <a:ext cx="2421086" cy="738664"/>
          </a:xfrm>
          <a:prstGeom prst="rect">
            <a:avLst/>
          </a:prstGeom>
          <a:noFill/>
        </p:spPr>
        <p:txBody>
          <a:bodyPr wrap="square">
            <a:spAutoFit/>
          </a:bodyPr>
          <a:lstStyle/>
          <a:p>
            <a:pPr algn="ctr"/>
            <a:r>
              <a:rPr lang="ja-JP" altLang="en-US" sz="1400" dirty="0">
                <a:latin typeface="Meiryo UI" panose="020B0604030504040204" pitchFamily="50" charset="-128"/>
                <a:ea typeface="Meiryo UI" panose="020B0604030504040204" pitchFamily="50" charset="-128"/>
              </a:rPr>
              <a:t>調査または調整の結果、</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ハラスメントに該当しない場合は、</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ここで終了</a:t>
            </a:r>
          </a:p>
        </p:txBody>
      </p:sp>
      <p:sp>
        <p:nvSpPr>
          <p:cNvPr id="29" name="テキスト ボックス 28">
            <a:extLst>
              <a:ext uri="{FF2B5EF4-FFF2-40B4-BE49-F238E27FC236}">
                <a16:creationId xmlns:a16="http://schemas.microsoft.com/office/drawing/2014/main" id="{07102B64-2198-F761-8007-5B2C2ECA5055}"/>
              </a:ext>
            </a:extLst>
          </p:cNvPr>
          <p:cNvSpPr txBox="1"/>
          <p:nvPr/>
        </p:nvSpPr>
        <p:spPr>
          <a:xfrm>
            <a:off x="1457039" y="5954137"/>
            <a:ext cx="2832675"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en-US" sz="1600" dirty="0">
                <a:latin typeface="Meiryo UI" panose="020B0604030504040204" pitchFamily="50" charset="-128"/>
                <a:ea typeface="Meiryo UI" panose="020B0604030504040204" pitchFamily="50" charset="-128"/>
              </a:rPr>
              <a:t>調査結果に基づいて処分を決定</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（指導、厳重注意、懲戒など）</a:t>
            </a:r>
          </a:p>
        </p:txBody>
      </p:sp>
      <p:sp>
        <p:nvSpPr>
          <p:cNvPr id="30" name="テキスト ボックス 29">
            <a:extLst>
              <a:ext uri="{FF2B5EF4-FFF2-40B4-BE49-F238E27FC236}">
                <a16:creationId xmlns:a16="http://schemas.microsoft.com/office/drawing/2014/main" id="{4A8DAE21-A13D-E988-7E9B-3825638064F9}"/>
              </a:ext>
            </a:extLst>
          </p:cNvPr>
          <p:cNvSpPr txBox="1"/>
          <p:nvPr/>
        </p:nvSpPr>
        <p:spPr>
          <a:xfrm>
            <a:off x="951348" y="1231557"/>
            <a:ext cx="3950286"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en-US" sz="1600" dirty="0">
                <a:latin typeface="Meiryo UI" panose="020B0604030504040204" pitchFamily="50" charset="-128"/>
                <a:ea typeface="Meiryo UI" panose="020B0604030504040204" pitchFamily="50" charset="-128"/>
              </a:rPr>
              <a:t>相談者（友人など第三者含む）の話を聞き、環境を改善するためのサポートを行う。</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調査・調整を希望する場合は、</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ハラスメント防止委員会にバトンタッチ。</a:t>
            </a:r>
            <a:endParaRPr lang="en-US" altLang="ja-JP" sz="16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6CE137B0-4814-B789-C0F1-D7120CE6F936}"/>
              </a:ext>
            </a:extLst>
          </p:cNvPr>
          <p:cNvSpPr txBox="1"/>
          <p:nvPr/>
        </p:nvSpPr>
        <p:spPr>
          <a:xfrm>
            <a:off x="6682509" y="130514"/>
            <a:ext cx="5347855" cy="954107"/>
          </a:xfrm>
          <a:prstGeom prst="rect">
            <a:avLst/>
          </a:prstGeom>
          <a:solidFill>
            <a:schemeClr val="accent5">
              <a:lumMod val="20000"/>
              <a:lumOff val="80000"/>
            </a:schemeClr>
          </a:solidFill>
          <a:ln>
            <a:solidFill>
              <a:schemeClr val="tx1"/>
            </a:solidFill>
            <a:prstDash val="dash"/>
          </a:ln>
        </p:spPr>
        <p:txBody>
          <a:bodyPr wrap="square" rtlCol="0">
            <a:spAutoFit/>
          </a:bodyPr>
          <a:lstStyle/>
          <a:p>
            <a:r>
              <a:rPr kumimoji="1" lang="en-US" altLang="ja-JP" sz="2800" dirty="0">
                <a:solidFill>
                  <a:srgbClr val="FF0000"/>
                </a:solidFill>
                <a:latin typeface="メイリオ" panose="020B0604030504040204" pitchFamily="50" charset="-128"/>
                <a:ea typeface="メイリオ" panose="020B0604030504040204" pitchFamily="50" charset="-128"/>
              </a:rPr>
              <a:t>【</a:t>
            </a:r>
            <a:r>
              <a:rPr kumimoji="1" lang="ja-JP" altLang="en-US" sz="2800" dirty="0">
                <a:solidFill>
                  <a:srgbClr val="FF0000"/>
                </a:solidFill>
                <a:latin typeface="メイリオ" panose="020B0604030504040204" pitchFamily="50" charset="-128"/>
                <a:ea typeface="メイリオ" panose="020B0604030504040204" pitchFamily="50" charset="-128"/>
              </a:rPr>
              <a:t>研修ご担当者様へ</a:t>
            </a:r>
            <a:r>
              <a:rPr kumimoji="1" lang="en-US" altLang="ja-JP" sz="2800" dirty="0">
                <a:solidFill>
                  <a:srgbClr val="FF0000"/>
                </a:solidFill>
                <a:latin typeface="メイリオ" panose="020B0604030504040204" pitchFamily="50" charset="-128"/>
                <a:ea typeface="メイリオ" panose="020B0604030504040204" pitchFamily="50" charset="-128"/>
              </a:rPr>
              <a:t>】</a:t>
            </a:r>
            <a:endParaRPr lang="en-US" altLang="ja-JP" sz="2800" dirty="0">
              <a:solidFill>
                <a:srgbClr val="FF0000"/>
              </a:solidFill>
              <a:latin typeface="メイリオ" panose="020B0604030504040204" pitchFamily="50" charset="-128"/>
              <a:ea typeface="メイリオ" panose="020B0604030504040204" pitchFamily="50" charset="-128"/>
            </a:endParaRPr>
          </a:p>
          <a:p>
            <a:r>
              <a:rPr lang="ja-JP" altLang="en-US" sz="2800" dirty="0">
                <a:solidFill>
                  <a:srgbClr val="FF0000"/>
                </a:solidFill>
                <a:latin typeface="メイリオ" panose="020B0604030504040204" pitchFamily="50" charset="-128"/>
                <a:ea typeface="メイリオ" panose="020B0604030504040204" pitchFamily="50" charset="-128"/>
              </a:rPr>
              <a:t>貴大学の情報にご修正ください。</a:t>
            </a:r>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50931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0699301-7D08-1ACB-6C28-246F7CEE7308}"/>
              </a:ext>
            </a:extLst>
          </p:cNvPr>
          <p:cNvSpPr>
            <a:spLocks noGrp="1"/>
          </p:cNvSpPr>
          <p:nvPr>
            <p:ph type="sldNum" sz="quarter" idx="12"/>
          </p:nvPr>
        </p:nvSpPr>
        <p:spPr/>
        <p:txBody>
          <a:bodyPr/>
          <a:lstStyle/>
          <a:p>
            <a:fld id="{17A04E83-AE5F-445A-B2D7-EBB1D891384E}" type="slidenum">
              <a:rPr kumimoji="1" lang="ja-JP" altLang="en-US" smtClean="0"/>
              <a:t>5</a:t>
            </a:fld>
            <a:endParaRPr kumimoji="1" lang="ja-JP" altLang="en-US"/>
          </a:p>
        </p:txBody>
      </p:sp>
      <p:sp>
        <p:nvSpPr>
          <p:cNvPr id="3" name="テキスト ボックス 2">
            <a:extLst>
              <a:ext uri="{FF2B5EF4-FFF2-40B4-BE49-F238E27FC236}">
                <a16:creationId xmlns:a16="http://schemas.microsoft.com/office/drawing/2014/main" id="{F7C481EF-B282-5966-7F68-2A66243E8D27}"/>
              </a:ext>
            </a:extLst>
          </p:cNvPr>
          <p:cNvSpPr txBox="1"/>
          <p:nvPr/>
        </p:nvSpPr>
        <p:spPr>
          <a:xfrm>
            <a:off x="1962165" y="2732813"/>
            <a:ext cx="9807047" cy="923330"/>
          </a:xfrm>
          <a:prstGeom prst="rect">
            <a:avLst/>
          </a:prstGeom>
          <a:noFill/>
        </p:spPr>
        <p:txBody>
          <a:bodyPr wrap="square" rtlCol="0">
            <a:spAutoFit/>
          </a:bodyPr>
          <a:lstStyle/>
          <a:p>
            <a:r>
              <a:rPr kumimoji="1" lang="ja-JP" altLang="en-US" sz="5400" b="1" dirty="0">
                <a:solidFill>
                  <a:srgbClr val="D5596F"/>
                </a:solidFill>
                <a:latin typeface="メイリオ" panose="020B0604030504040204" pitchFamily="50" charset="-128"/>
                <a:ea typeface="メイリオ" panose="020B0604030504040204" pitchFamily="50" charset="-128"/>
              </a:rPr>
              <a:t>１</a:t>
            </a:r>
            <a:r>
              <a:rPr kumimoji="1" lang="en-US" altLang="ja-JP" sz="5400" b="1" dirty="0">
                <a:solidFill>
                  <a:srgbClr val="D5596F"/>
                </a:solidFill>
                <a:latin typeface="メイリオ" panose="020B0604030504040204" pitchFamily="50" charset="-128"/>
                <a:ea typeface="メイリオ" panose="020B0604030504040204" pitchFamily="50" charset="-128"/>
              </a:rPr>
              <a:t>.</a:t>
            </a:r>
            <a:r>
              <a:rPr lang="ja-JP" altLang="en-US" sz="5400" b="1" dirty="0">
                <a:solidFill>
                  <a:srgbClr val="D5596F"/>
                </a:solidFill>
                <a:latin typeface="メイリオ" panose="020B0604030504040204" pitchFamily="50" charset="-128"/>
                <a:ea typeface="メイリオ" panose="020B0604030504040204" pitchFamily="50" charset="-128"/>
              </a:rPr>
              <a:t>相談員の役割と取り組み方</a:t>
            </a:r>
            <a:endParaRPr kumimoji="1" lang="ja-JP" altLang="en-US" sz="5400" b="1" dirty="0">
              <a:solidFill>
                <a:srgbClr val="D5596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16570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AE03DB2F-82F6-30AA-57F9-2AA087BF39A6}"/>
            </a:ext>
          </a:extLst>
        </p:cNvPr>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5572EB40-BE5C-4EFE-6EE9-FAF8A041743F}"/>
              </a:ext>
            </a:extLst>
          </p:cNvPr>
          <p:cNvSpPr/>
          <p:nvPr/>
        </p:nvSpPr>
        <p:spPr>
          <a:xfrm>
            <a:off x="389021" y="1167004"/>
            <a:ext cx="3029528" cy="1077580"/>
          </a:xfrm>
          <a:prstGeom prst="roundRect">
            <a:avLst/>
          </a:prstGeom>
          <a:solidFill>
            <a:srgbClr val="FBDBBB"/>
          </a:solidFill>
          <a:ln>
            <a:solidFill>
              <a:srgbClr val="FBDB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FEF1D88E-5EF0-A799-41A1-2CD6A5917B83}"/>
              </a:ext>
            </a:extLst>
          </p:cNvPr>
          <p:cNvSpPr/>
          <p:nvPr/>
        </p:nvSpPr>
        <p:spPr>
          <a:xfrm>
            <a:off x="391434" y="2680302"/>
            <a:ext cx="3029527" cy="1077580"/>
          </a:xfrm>
          <a:prstGeom prst="roundRect">
            <a:avLst/>
          </a:prstGeom>
          <a:solidFill>
            <a:srgbClr val="FBDBBB"/>
          </a:solidFill>
          <a:ln>
            <a:solidFill>
              <a:srgbClr val="FBDB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817A027D-7384-A9C8-4509-1AD6F34A1A58}"/>
              </a:ext>
            </a:extLst>
          </p:cNvPr>
          <p:cNvSpPr/>
          <p:nvPr/>
        </p:nvSpPr>
        <p:spPr>
          <a:xfrm>
            <a:off x="419198" y="4212604"/>
            <a:ext cx="3029527" cy="1077580"/>
          </a:xfrm>
          <a:prstGeom prst="roundRect">
            <a:avLst/>
          </a:prstGeom>
          <a:solidFill>
            <a:srgbClr val="FBDBBB"/>
          </a:solidFill>
          <a:ln>
            <a:solidFill>
              <a:srgbClr val="FBDB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A60A9539-257A-5DA9-395D-8D9F90D31A43}"/>
              </a:ext>
            </a:extLst>
          </p:cNvPr>
          <p:cNvSpPr txBox="1"/>
          <p:nvPr/>
        </p:nvSpPr>
        <p:spPr>
          <a:xfrm>
            <a:off x="1180451" y="1408388"/>
            <a:ext cx="2237517" cy="523220"/>
          </a:xfrm>
          <a:prstGeom prst="rect">
            <a:avLst/>
          </a:prstGeom>
          <a:noFill/>
        </p:spPr>
        <p:txBody>
          <a:bodyPr wrap="square">
            <a:spAutoFit/>
          </a:bodyPr>
          <a:lstStyle/>
          <a:p>
            <a:pPr algn="r"/>
            <a:r>
              <a:rPr lang="ja-JP" altLang="en-US" sz="2800" b="1" dirty="0">
                <a:solidFill>
                  <a:srgbClr val="D5596F"/>
                </a:solidFill>
                <a:latin typeface="メイリオ" panose="020B0604030504040204" pitchFamily="50" charset="-128"/>
                <a:ea typeface="メイリオ" panose="020B0604030504040204" pitchFamily="50" charset="-128"/>
              </a:rPr>
              <a:t>問題の整理</a:t>
            </a:r>
          </a:p>
        </p:txBody>
      </p:sp>
      <p:sp>
        <p:nvSpPr>
          <p:cNvPr id="10" name="テキスト ボックス 9">
            <a:extLst>
              <a:ext uri="{FF2B5EF4-FFF2-40B4-BE49-F238E27FC236}">
                <a16:creationId xmlns:a16="http://schemas.microsoft.com/office/drawing/2014/main" id="{DBE8D49C-B91B-A2B4-9DCB-08B42950480C}"/>
              </a:ext>
            </a:extLst>
          </p:cNvPr>
          <p:cNvSpPr txBox="1"/>
          <p:nvPr/>
        </p:nvSpPr>
        <p:spPr>
          <a:xfrm>
            <a:off x="1062274" y="4336077"/>
            <a:ext cx="2388759" cy="954107"/>
          </a:xfrm>
          <a:prstGeom prst="rect">
            <a:avLst/>
          </a:prstGeom>
          <a:noFill/>
        </p:spPr>
        <p:txBody>
          <a:bodyPr wrap="square">
            <a:spAutoFit/>
          </a:bodyPr>
          <a:lstStyle/>
          <a:p>
            <a:pPr algn="r"/>
            <a:r>
              <a:rPr lang="ja-JP" altLang="en-US" sz="2800" b="1" dirty="0">
                <a:solidFill>
                  <a:srgbClr val="D5596F"/>
                </a:solidFill>
                <a:latin typeface="メイリオ" panose="020B0604030504040204" pitchFamily="50" charset="-128"/>
                <a:ea typeface="メイリオ" panose="020B0604030504040204" pitchFamily="50" charset="-128"/>
              </a:rPr>
              <a:t>意思決定</a:t>
            </a:r>
            <a:endParaRPr lang="en-US" altLang="ja-JP" sz="2800" b="1" dirty="0">
              <a:solidFill>
                <a:srgbClr val="D5596F"/>
              </a:solidFill>
              <a:latin typeface="メイリオ" panose="020B0604030504040204" pitchFamily="50" charset="-128"/>
              <a:ea typeface="メイリオ" panose="020B0604030504040204" pitchFamily="50" charset="-128"/>
            </a:endParaRPr>
          </a:p>
          <a:p>
            <a:pPr algn="r"/>
            <a:r>
              <a:rPr lang="ja-JP" altLang="en-US" sz="2800" b="1" dirty="0">
                <a:solidFill>
                  <a:srgbClr val="D5596F"/>
                </a:solidFill>
                <a:latin typeface="メイリオ" panose="020B0604030504040204" pitchFamily="50" charset="-128"/>
                <a:ea typeface="メイリオ" panose="020B0604030504040204" pitchFamily="50" charset="-128"/>
              </a:rPr>
              <a:t>の援助</a:t>
            </a:r>
          </a:p>
        </p:txBody>
      </p:sp>
      <p:sp>
        <p:nvSpPr>
          <p:cNvPr id="11" name="テキスト ボックス 10">
            <a:extLst>
              <a:ext uri="{FF2B5EF4-FFF2-40B4-BE49-F238E27FC236}">
                <a16:creationId xmlns:a16="http://schemas.microsoft.com/office/drawing/2014/main" id="{67466B04-5B6E-04C8-653D-F3D068C0CAA1}"/>
              </a:ext>
            </a:extLst>
          </p:cNvPr>
          <p:cNvSpPr txBox="1"/>
          <p:nvPr/>
        </p:nvSpPr>
        <p:spPr>
          <a:xfrm>
            <a:off x="1032202" y="2766889"/>
            <a:ext cx="2393376" cy="954107"/>
          </a:xfrm>
          <a:prstGeom prst="rect">
            <a:avLst/>
          </a:prstGeom>
          <a:noFill/>
        </p:spPr>
        <p:txBody>
          <a:bodyPr wrap="square">
            <a:spAutoFit/>
          </a:bodyPr>
          <a:lstStyle/>
          <a:p>
            <a:pPr algn="r"/>
            <a:r>
              <a:rPr lang="ja-JP" altLang="en-US" sz="2800" b="1" dirty="0">
                <a:solidFill>
                  <a:srgbClr val="D5596F"/>
                </a:solidFill>
                <a:latin typeface="メイリオ" panose="020B0604030504040204" pitchFamily="50" charset="-128"/>
                <a:ea typeface="メイリオ" panose="020B0604030504040204" pitchFamily="50" charset="-128"/>
              </a:rPr>
              <a:t>解決方法の</a:t>
            </a:r>
            <a:endParaRPr lang="en-US" altLang="ja-JP" sz="2800" b="1" dirty="0">
              <a:solidFill>
                <a:srgbClr val="D5596F"/>
              </a:solidFill>
              <a:latin typeface="メイリオ" panose="020B0604030504040204" pitchFamily="50" charset="-128"/>
              <a:ea typeface="メイリオ" panose="020B0604030504040204" pitchFamily="50" charset="-128"/>
            </a:endParaRPr>
          </a:p>
          <a:p>
            <a:pPr algn="r"/>
            <a:r>
              <a:rPr lang="ja-JP" altLang="en-US" sz="2800" b="1" dirty="0">
                <a:solidFill>
                  <a:srgbClr val="D5596F"/>
                </a:solidFill>
                <a:latin typeface="メイリオ" panose="020B0604030504040204" pitchFamily="50" charset="-128"/>
                <a:ea typeface="メイリオ" panose="020B0604030504040204" pitchFamily="50" charset="-128"/>
              </a:rPr>
              <a:t>選択肢の提示</a:t>
            </a:r>
          </a:p>
        </p:txBody>
      </p:sp>
      <p:pic>
        <p:nvPicPr>
          <p:cNvPr id="12" name="グラフィックス 11" descr="山形の矢印 単色塗りつぶし">
            <a:extLst>
              <a:ext uri="{FF2B5EF4-FFF2-40B4-BE49-F238E27FC236}">
                <a16:creationId xmlns:a16="http://schemas.microsoft.com/office/drawing/2014/main" id="{6CB25E2A-7ABB-1A8B-532E-6C445AB1074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24319" y="1285549"/>
            <a:ext cx="760715" cy="760715"/>
          </a:xfrm>
          <a:prstGeom prst="rect">
            <a:avLst/>
          </a:prstGeom>
        </p:spPr>
      </p:pic>
      <p:pic>
        <p:nvPicPr>
          <p:cNvPr id="13" name="グラフィックス 12" descr="山形の矢印 単色塗りつぶし">
            <a:extLst>
              <a:ext uri="{FF2B5EF4-FFF2-40B4-BE49-F238E27FC236}">
                <a16:creationId xmlns:a16="http://schemas.microsoft.com/office/drawing/2014/main" id="{7DA79505-A191-EEF9-A77E-4A028D6CB9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55077" y="4432772"/>
            <a:ext cx="760715" cy="760715"/>
          </a:xfrm>
          <a:prstGeom prst="rect">
            <a:avLst/>
          </a:prstGeom>
        </p:spPr>
      </p:pic>
      <p:pic>
        <p:nvPicPr>
          <p:cNvPr id="14" name="グラフィックス 13" descr="山形の矢印 単色塗りつぶし">
            <a:extLst>
              <a:ext uri="{FF2B5EF4-FFF2-40B4-BE49-F238E27FC236}">
                <a16:creationId xmlns:a16="http://schemas.microsoft.com/office/drawing/2014/main" id="{AD62AA6F-76DC-C909-E486-8F3F710F695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27312" y="2849398"/>
            <a:ext cx="760715" cy="760715"/>
          </a:xfrm>
          <a:prstGeom prst="rect">
            <a:avLst/>
          </a:prstGeom>
        </p:spPr>
      </p:pic>
      <p:sp>
        <p:nvSpPr>
          <p:cNvPr id="26" name="テキスト ボックス 25">
            <a:extLst>
              <a:ext uri="{FF2B5EF4-FFF2-40B4-BE49-F238E27FC236}">
                <a16:creationId xmlns:a16="http://schemas.microsoft.com/office/drawing/2014/main" id="{4F8D42E7-83B8-3F12-B22A-09C8A2DB6EBB}"/>
              </a:ext>
            </a:extLst>
          </p:cNvPr>
          <p:cNvSpPr txBox="1"/>
          <p:nvPr/>
        </p:nvSpPr>
        <p:spPr>
          <a:xfrm>
            <a:off x="114544" y="288609"/>
            <a:ext cx="6169891" cy="646331"/>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rPr>
              <a:t>相談員の役割</a:t>
            </a:r>
          </a:p>
        </p:txBody>
      </p:sp>
      <p:sp>
        <p:nvSpPr>
          <p:cNvPr id="5" name="テキスト ボックス 4">
            <a:extLst>
              <a:ext uri="{FF2B5EF4-FFF2-40B4-BE49-F238E27FC236}">
                <a16:creationId xmlns:a16="http://schemas.microsoft.com/office/drawing/2014/main" id="{5967200D-192A-1219-CC3D-B7CD77A358B2}"/>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D5596F"/>
                </a:solidFill>
                <a:latin typeface="Meiryo UI" panose="020B0604030504040204" pitchFamily="50" charset="-128"/>
                <a:ea typeface="Meiryo UI" panose="020B0604030504040204" pitchFamily="50" charset="-128"/>
              </a:rPr>
              <a:t>１</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相談員の役割と取り組み方</a:t>
            </a:r>
          </a:p>
        </p:txBody>
      </p:sp>
      <p:pic>
        <p:nvPicPr>
          <p:cNvPr id="18" name="グラフィックス 17" descr="バッジ 1 枠線">
            <a:extLst>
              <a:ext uri="{FF2B5EF4-FFF2-40B4-BE49-F238E27FC236}">
                <a16:creationId xmlns:a16="http://schemas.microsoft.com/office/drawing/2014/main" id="{B15BFD30-D3E4-DA04-1546-E51985D5B7B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72907" y="1240894"/>
            <a:ext cx="914400" cy="914400"/>
          </a:xfrm>
          <a:prstGeom prst="rect">
            <a:avLst/>
          </a:prstGeom>
        </p:spPr>
      </p:pic>
      <p:pic>
        <p:nvPicPr>
          <p:cNvPr id="20" name="グラフィックス 19" descr="バッジ 枠線">
            <a:extLst>
              <a:ext uri="{FF2B5EF4-FFF2-40B4-BE49-F238E27FC236}">
                <a16:creationId xmlns:a16="http://schemas.microsoft.com/office/drawing/2014/main" id="{3A8A3416-66A2-AE5D-510E-BFF128C6C30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72907" y="2757238"/>
            <a:ext cx="914400" cy="914400"/>
          </a:xfrm>
          <a:prstGeom prst="rect">
            <a:avLst/>
          </a:prstGeom>
        </p:spPr>
      </p:pic>
      <p:pic>
        <p:nvPicPr>
          <p:cNvPr id="22" name="グラフィックス 21" descr="バッジ 3 枠線">
            <a:extLst>
              <a:ext uri="{FF2B5EF4-FFF2-40B4-BE49-F238E27FC236}">
                <a16:creationId xmlns:a16="http://schemas.microsoft.com/office/drawing/2014/main" id="{3A2CC458-FE99-DF69-2C70-F057D741CEB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00671" y="4308368"/>
            <a:ext cx="914400" cy="914400"/>
          </a:xfrm>
          <a:prstGeom prst="rect">
            <a:avLst/>
          </a:prstGeom>
        </p:spPr>
      </p:pic>
      <p:cxnSp>
        <p:nvCxnSpPr>
          <p:cNvPr id="8" name="直線コネクタ 7">
            <a:extLst>
              <a:ext uri="{FF2B5EF4-FFF2-40B4-BE49-F238E27FC236}">
                <a16:creationId xmlns:a16="http://schemas.microsoft.com/office/drawing/2014/main" id="{8B18F92F-2EED-1EE3-6742-EF5BF29A798B}"/>
              </a:ext>
            </a:extLst>
          </p:cNvPr>
          <p:cNvCxnSpPr>
            <a:cxnSpLocks/>
          </p:cNvCxnSpPr>
          <p:nvPr/>
        </p:nvCxnSpPr>
        <p:spPr>
          <a:xfrm>
            <a:off x="4843802" y="1898141"/>
            <a:ext cx="6800258"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1" name="直線コネクタ 20">
            <a:extLst>
              <a:ext uri="{FF2B5EF4-FFF2-40B4-BE49-F238E27FC236}">
                <a16:creationId xmlns:a16="http://schemas.microsoft.com/office/drawing/2014/main" id="{61AA48A9-87F4-C19A-F548-F93EE0759B79}"/>
              </a:ext>
            </a:extLst>
          </p:cNvPr>
          <p:cNvCxnSpPr>
            <a:cxnSpLocks/>
          </p:cNvCxnSpPr>
          <p:nvPr/>
        </p:nvCxnSpPr>
        <p:spPr>
          <a:xfrm>
            <a:off x="4922981" y="3346728"/>
            <a:ext cx="586278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3" name="直線コネクタ 22">
            <a:extLst>
              <a:ext uri="{FF2B5EF4-FFF2-40B4-BE49-F238E27FC236}">
                <a16:creationId xmlns:a16="http://schemas.microsoft.com/office/drawing/2014/main" id="{FC5AA675-E194-0687-6AE8-A257D43D47E5}"/>
              </a:ext>
            </a:extLst>
          </p:cNvPr>
          <p:cNvCxnSpPr>
            <a:cxnSpLocks/>
          </p:cNvCxnSpPr>
          <p:nvPr/>
        </p:nvCxnSpPr>
        <p:spPr>
          <a:xfrm>
            <a:off x="8728362" y="2984201"/>
            <a:ext cx="205740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直線コネクタ 27">
            <a:extLst>
              <a:ext uri="{FF2B5EF4-FFF2-40B4-BE49-F238E27FC236}">
                <a16:creationId xmlns:a16="http://schemas.microsoft.com/office/drawing/2014/main" id="{561FDAA0-1C30-6B5C-8BBF-B753B1A0873A}"/>
              </a:ext>
            </a:extLst>
          </p:cNvPr>
          <p:cNvCxnSpPr>
            <a:cxnSpLocks/>
          </p:cNvCxnSpPr>
          <p:nvPr/>
        </p:nvCxnSpPr>
        <p:spPr>
          <a:xfrm>
            <a:off x="4922981" y="4633552"/>
            <a:ext cx="332095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24" name="スライド番号プレースホルダー 23">
            <a:extLst>
              <a:ext uri="{FF2B5EF4-FFF2-40B4-BE49-F238E27FC236}">
                <a16:creationId xmlns:a16="http://schemas.microsoft.com/office/drawing/2014/main" id="{9EE5ED2F-4FAE-3F0D-C344-AF21DA3D42F9}"/>
              </a:ext>
            </a:extLst>
          </p:cNvPr>
          <p:cNvSpPr>
            <a:spLocks noGrp="1"/>
          </p:cNvSpPr>
          <p:nvPr>
            <p:ph type="sldNum" sz="quarter" idx="12"/>
          </p:nvPr>
        </p:nvSpPr>
        <p:spPr/>
        <p:txBody>
          <a:bodyPr/>
          <a:lstStyle/>
          <a:p>
            <a:fld id="{17A04E83-AE5F-445A-B2D7-EBB1D891384E}" type="slidenum">
              <a:rPr kumimoji="1" lang="ja-JP" altLang="en-US" smtClean="0"/>
              <a:t>6</a:t>
            </a:fld>
            <a:endParaRPr kumimoji="1" lang="ja-JP" altLang="en-US"/>
          </a:p>
        </p:txBody>
      </p:sp>
      <p:sp>
        <p:nvSpPr>
          <p:cNvPr id="27" name="テキスト ボックス 26">
            <a:extLst>
              <a:ext uri="{FF2B5EF4-FFF2-40B4-BE49-F238E27FC236}">
                <a16:creationId xmlns:a16="http://schemas.microsoft.com/office/drawing/2014/main" id="{2212F5EC-11A8-2B3F-CFCA-EDBE4F85F480}"/>
              </a:ext>
            </a:extLst>
          </p:cNvPr>
          <p:cNvSpPr txBox="1"/>
          <p:nvPr/>
        </p:nvSpPr>
        <p:spPr>
          <a:xfrm>
            <a:off x="271890" y="5670986"/>
            <a:ext cx="11648220" cy="830997"/>
          </a:xfrm>
          <a:prstGeom prst="rect">
            <a:avLst/>
          </a:prstGeom>
          <a:noFill/>
        </p:spPr>
        <p:txBody>
          <a:bodyPr wrap="square" rtlCol="0">
            <a:spAutoFit/>
          </a:bodyPr>
          <a:lstStyle/>
          <a:p>
            <a:pPr algn="ctr"/>
            <a:r>
              <a:rPr lang="ja-JP" altLang="en-US" sz="2400" b="1" u="sng"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相談員になった人は、ハラスメントとはどんなことか、定義や起きがちなパターン、自分の大学の規則やガイドラインについての研修を必ず受けましょう</a:t>
            </a:r>
            <a:endParaRPr lang="ja-JP" altLang="en-US" sz="2400" b="1" u="sng"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1BDF7389-98FB-30F5-0706-54EF93D7AC5B}"/>
              </a:ext>
            </a:extLst>
          </p:cNvPr>
          <p:cNvSpPr txBox="1"/>
          <p:nvPr/>
        </p:nvSpPr>
        <p:spPr>
          <a:xfrm>
            <a:off x="4853039" y="1245479"/>
            <a:ext cx="7002291" cy="830997"/>
          </a:xfrm>
          <a:prstGeom prst="rect">
            <a:avLst/>
          </a:prstGeom>
          <a:noFill/>
        </p:spPr>
        <p:txBody>
          <a:bodyPr wrap="square" rtlCol="0">
            <a:spAutoFit/>
          </a:bodyPr>
          <a:lstStyle/>
          <a:p>
            <a:pPr algn="just"/>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相談者がどのようなことに困っているのか、</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話に耳を傾け、相談者の状況を客観的に把握する。</a:t>
            </a:r>
            <a:endParaRPr lang="ja-JP" altLang="en-US" sz="24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FB459547-965D-E990-644A-E395D3DDCA01}"/>
              </a:ext>
            </a:extLst>
          </p:cNvPr>
          <p:cNvSpPr txBox="1"/>
          <p:nvPr/>
        </p:nvSpPr>
        <p:spPr>
          <a:xfrm>
            <a:off x="4856032" y="2690759"/>
            <a:ext cx="6231692" cy="1200329"/>
          </a:xfrm>
          <a:prstGeom prst="rect">
            <a:avLst/>
          </a:prstGeom>
          <a:noFill/>
        </p:spPr>
        <p:txBody>
          <a:bodyPr wrap="square" rtlCol="0">
            <a:spAutoFit/>
          </a:bodyPr>
          <a:lstStyle/>
          <a:p>
            <a:pPr algn="just"/>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困っていることに対して、</a:t>
            </a:r>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相談員として、大学としてどのようなことができるのか、</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選択肢を提示する。</a:t>
            </a:r>
            <a:endParaRPr lang="ja-JP" altLang="en-US" sz="2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3" name="直線コネクタ 2">
            <a:extLst>
              <a:ext uri="{FF2B5EF4-FFF2-40B4-BE49-F238E27FC236}">
                <a16:creationId xmlns:a16="http://schemas.microsoft.com/office/drawing/2014/main" id="{666E3B0A-8F1A-584A-6384-7D46BCB843D3}"/>
              </a:ext>
            </a:extLst>
          </p:cNvPr>
          <p:cNvCxnSpPr>
            <a:cxnSpLocks/>
          </p:cNvCxnSpPr>
          <p:nvPr/>
        </p:nvCxnSpPr>
        <p:spPr>
          <a:xfrm>
            <a:off x="10584873" y="4272938"/>
            <a:ext cx="980008"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42D13041-1DDF-6C5C-C2C1-0ACF019674EA}"/>
              </a:ext>
            </a:extLst>
          </p:cNvPr>
          <p:cNvSpPr txBox="1"/>
          <p:nvPr/>
        </p:nvSpPr>
        <p:spPr>
          <a:xfrm>
            <a:off x="4843802" y="3989581"/>
            <a:ext cx="6800258" cy="1569660"/>
          </a:xfrm>
          <a:prstGeom prst="rect">
            <a:avLst/>
          </a:prstGeom>
          <a:noFill/>
        </p:spPr>
        <p:txBody>
          <a:bodyPr wrap="square" rtlCol="0">
            <a:spAutoFit/>
          </a:bodyPr>
          <a:lstStyle/>
          <a:p>
            <a:pPr algn="just"/>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選択肢の説明などを行い、質問に答え、</a:t>
            </a:r>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相談者が決めていくまでの援助</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を行う。</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同時に、当面どう過ごすかについても相談に</a:t>
            </a:r>
            <a:endParaRPr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のり、助言などをすることも大切です。</a:t>
            </a:r>
            <a:endParaRPr lang="ja-JP" altLang="en-US" sz="2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654568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4EFC84DE-58EB-2108-7778-19B0E567A3E3}"/>
            </a:ext>
          </a:extLst>
        </p:cNvPr>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0AF8FCA9-98D8-20F6-13AB-7D90EB4BEC46}"/>
              </a:ext>
            </a:extLst>
          </p:cNvPr>
          <p:cNvSpPr txBox="1"/>
          <p:nvPr/>
        </p:nvSpPr>
        <p:spPr>
          <a:xfrm>
            <a:off x="110836" y="306609"/>
            <a:ext cx="834490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①問題の整理　</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ポイント</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BCEF0A85-B4B5-6FA8-9B80-A2835F57B13D}"/>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D5596F"/>
                </a:solidFill>
                <a:latin typeface="Meiryo UI" panose="020B0604030504040204" pitchFamily="50" charset="-128"/>
                <a:ea typeface="Meiryo UI" panose="020B0604030504040204" pitchFamily="50" charset="-128"/>
              </a:rPr>
              <a:t>１</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相談員の役割と取り組み方</a:t>
            </a:r>
          </a:p>
        </p:txBody>
      </p:sp>
      <p:grpSp>
        <p:nvGrpSpPr>
          <p:cNvPr id="47" name="グループ化 46">
            <a:extLst>
              <a:ext uri="{FF2B5EF4-FFF2-40B4-BE49-F238E27FC236}">
                <a16:creationId xmlns:a16="http://schemas.microsoft.com/office/drawing/2014/main" id="{7688EABA-3F53-C3D3-56A0-ECD7BFFDD3AA}"/>
              </a:ext>
            </a:extLst>
          </p:cNvPr>
          <p:cNvGrpSpPr/>
          <p:nvPr/>
        </p:nvGrpSpPr>
        <p:grpSpPr>
          <a:xfrm>
            <a:off x="426359" y="1073122"/>
            <a:ext cx="7315201" cy="572640"/>
            <a:chOff x="415636" y="2068960"/>
            <a:chExt cx="7315201" cy="572640"/>
          </a:xfrm>
        </p:grpSpPr>
        <p:sp>
          <p:nvSpPr>
            <p:cNvPr id="48" name="正方形/長方形 47">
              <a:extLst>
                <a:ext uri="{FF2B5EF4-FFF2-40B4-BE49-F238E27FC236}">
                  <a16:creationId xmlns:a16="http://schemas.microsoft.com/office/drawing/2014/main" id="{B306BADB-3440-B7D3-F0B8-D60AAB275CD8}"/>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１</a:t>
              </a:r>
              <a:r>
                <a:rPr kumimoji="1" lang="ja-JP" altLang="en-US" sz="28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丁寧な自己紹介</a:t>
              </a:r>
              <a:endParaRPr kumimoji="1" lang="en-US" altLang="ja-JP"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endParaRPr>
            </a:p>
          </p:txBody>
        </p:sp>
        <p:sp>
          <p:nvSpPr>
            <p:cNvPr id="49" name="正方形/長方形 48">
              <a:extLst>
                <a:ext uri="{FF2B5EF4-FFF2-40B4-BE49-F238E27FC236}">
                  <a16:creationId xmlns:a16="http://schemas.microsoft.com/office/drawing/2014/main" id="{ED9ABD65-0861-C428-E09E-1F2E989073C0}"/>
                </a:ext>
              </a:extLst>
            </p:cNvPr>
            <p:cNvSpPr/>
            <p:nvPr/>
          </p:nvSpPr>
          <p:spPr>
            <a:xfrm>
              <a:off x="415636" y="2170545"/>
              <a:ext cx="175491" cy="471055"/>
            </a:xfrm>
            <a:prstGeom prst="rect">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50" name="直線コネクタ 49">
              <a:extLst>
                <a:ext uri="{FF2B5EF4-FFF2-40B4-BE49-F238E27FC236}">
                  <a16:creationId xmlns:a16="http://schemas.microsoft.com/office/drawing/2014/main" id="{82F04097-9563-0F6F-9789-EA9140B3EA00}"/>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52" name="テキスト ボックス 51">
            <a:extLst>
              <a:ext uri="{FF2B5EF4-FFF2-40B4-BE49-F238E27FC236}">
                <a16:creationId xmlns:a16="http://schemas.microsoft.com/office/drawing/2014/main" id="{E5B70C93-CB63-3826-487A-FF958F90288D}"/>
              </a:ext>
            </a:extLst>
          </p:cNvPr>
          <p:cNvSpPr txBox="1"/>
          <p:nvPr/>
        </p:nvSpPr>
        <p:spPr>
          <a:xfrm>
            <a:off x="1815610" y="3016350"/>
            <a:ext cx="9556661"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次のステップに信頼を繋ぐためには、最初の取っ掛かりが重要。</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53" name="グラフィックス 52" descr="山形の矢印 単色塗りつぶし">
            <a:extLst>
              <a:ext uri="{FF2B5EF4-FFF2-40B4-BE49-F238E27FC236}">
                <a16:creationId xmlns:a16="http://schemas.microsoft.com/office/drawing/2014/main" id="{A3B05BA7-4553-A4C2-64E1-517EA721FD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4896" y="2921758"/>
            <a:ext cx="617350" cy="617350"/>
          </a:xfrm>
          <a:prstGeom prst="rect">
            <a:avLst/>
          </a:prstGeom>
        </p:spPr>
      </p:pic>
      <p:grpSp>
        <p:nvGrpSpPr>
          <p:cNvPr id="55" name="グループ化 54">
            <a:extLst>
              <a:ext uri="{FF2B5EF4-FFF2-40B4-BE49-F238E27FC236}">
                <a16:creationId xmlns:a16="http://schemas.microsoft.com/office/drawing/2014/main" id="{AAA9B014-B464-A803-201E-0D996F563AC6}"/>
              </a:ext>
            </a:extLst>
          </p:cNvPr>
          <p:cNvGrpSpPr/>
          <p:nvPr/>
        </p:nvGrpSpPr>
        <p:grpSpPr>
          <a:xfrm>
            <a:off x="426359" y="3829957"/>
            <a:ext cx="7315201" cy="572640"/>
            <a:chOff x="415636" y="2068960"/>
            <a:chExt cx="7315201" cy="572640"/>
          </a:xfrm>
        </p:grpSpPr>
        <p:sp>
          <p:nvSpPr>
            <p:cNvPr id="56" name="正方形/長方形 55">
              <a:extLst>
                <a:ext uri="{FF2B5EF4-FFF2-40B4-BE49-F238E27FC236}">
                  <a16:creationId xmlns:a16="http://schemas.microsoft.com/office/drawing/2014/main" id="{0185740A-EE3B-BD5A-048E-837BD1942BB6}"/>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rPr>
                <a:t>２</a:t>
              </a:r>
              <a:r>
                <a:rPr lang="ja-JP" altLang="en-US" sz="2800" b="1" dirty="0">
                  <a:solidFill>
                    <a:srgbClr val="589F89"/>
                  </a:solidFill>
                  <a:latin typeface="Meiryo UI" panose="020B0604030504040204" pitchFamily="50" charset="-128"/>
                  <a:ea typeface="Meiryo UI" panose="020B0604030504040204" pitchFamily="50" charset="-128"/>
                </a:rPr>
                <a:t>緊急対応の判断</a:t>
              </a:r>
              <a:endParaRPr kumimoji="1" lang="en-US" altLang="ja-JP" sz="2400" b="1" i="0" u="none" strike="noStrike" kern="1200" cap="none" spc="0" normalizeH="0" baseline="0" noProof="0" dirty="0">
                <a:ln>
                  <a:noFill/>
                </a:ln>
                <a:solidFill>
                  <a:srgbClr val="589F89"/>
                </a:solidFill>
                <a:effectLst/>
                <a:uLnTx/>
                <a:uFillTx/>
                <a:latin typeface="Meiryo UI" panose="020B0604030504040204" pitchFamily="50" charset="-128"/>
                <a:ea typeface="Meiryo UI" panose="020B0604030504040204" pitchFamily="50" charset="-128"/>
                <a:cs typeface="+mn-cs"/>
              </a:endParaRPr>
            </a:p>
          </p:txBody>
        </p:sp>
        <p:sp>
          <p:nvSpPr>
            <p:cNvPr id="57" name="正方形/長方形 56">
              <a:extLst>
                <a:ext uri="{FF2B5EF4-FFF2-40B4-BE49-F238E27FC236}">
                  <a16:creationId xmlns:a16="http://schemas.microsoft.com/office/drawing/2014/main" id="{8C85C996-4380-3D4B-6DDA-C3FEE4A45AC9}"/>
                </a:ext>
              </a:extLst>
            </p:cNvPr>
            <p:cNvSpPr/>
            <p:nvPr/>
          </p:nvSpPr>
          <p:spPr>
            <a:xfrm>
              <a:off x="415636" y="2170545"/>
              <a:ext cx="175491" cy="471055"/>
            </a:xfrm>
            <a:prstGeom prst="rect">
              <a:avLst/>
            </a:prstGeom>
            <a:solidFill>
              <a:srgbClr val="589F89"/>
            </a:solidFill>
            <a:ln>
              <a:solidFill>
                <a:srgbClr val="589F8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58" name="直線コネクタ 57">
              <a:extLst>
                <a:ext uri="{FF2B5EF4-FFF2-40B4-BE49-F238E27FC236}">
                  <a16:creationId xmlns:a16="http://schemas.microsoft.com/office/drawing/2014/main" id="{D9E0DEF7-A8E7-37B5-1457-2CCEDEF78382}"/>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60" name="直線コネクタ 59">
            <a:extLst>
              <a:ext uri="{FF2B5EF4-FFF2-40B4-BE49-F238E27FC236}">
                <a16:creationId xmlns:a16="http://schemas.microsoft.com/office/drawing/2014/main" id="{9F325CCC-6853-C6D9-4590-076A06C251EE}"/>
              </a:ext>
            </a:extLst>
          </p:cNvPr>
          <p:cNvCxnSpPr>
            <a:cxnSpLocks/>
          </p:cNvCxnSpPr>
          <p:nvPr/>
        </p:nvCxnSpPr>
        <p:spPr>
          <a:xfrm>
            <a:off x="1872832" y="6208411"/>
            <a:ext cx="5556478"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61" name="直線コネクタ 60">
            <a:extLst>
              <a:ext uri="{FF2B5EF4-FFF2-40B4-BE49-F238E27FC236}">
                <a16:creationId xmlns:a16="http://schemas.microsoft.com/office/drawing/2014/main" id="{4F9F9E4A-9194-2112-F15A-346CC941CB97}"/>
              </a:ext>
            </a:extLst>
          </p:cNvPr>
          <p:cNvCxnSpPr>
            <a:cxnSpLocks/>
          </p:cNvCxnSpPr>
          <p:nvPr/>
        </p:nvCxnSpPr>
        <p:spPr>
          <a:xfrm>
            <a:off x="1008715" y="5502822"/>
            <a:ext cx="679415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5" name="グラフィックス 4" descr="山形の矢印 単色塗りつぶし">
            <a:extLst>
              <a:ext uri="{FF2B5EF4-FFF2-40B4-BE49-F238E27FC236}">
                <a16:creationId xmlns:a16="http://schemas.microsoft.com/office/drawing/2014/main" id="{ED16CC49-25A1-5425-EDEF-1380208C357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4131" y="5793056"/>
            <a:ext cx="617350" cy="617350"/>
          </a:xfrm>
          <a:prstGeom prst="rect">
            <a:avLst/>
          </a:prstGeom>
        </p:spPr>
      </p:pic>
      <p:sp>
        <p:nvSpPr>
          <p:cNvPr id="6" name="スライド番号プレースホルダー 5">
            <a:extLst>
              <a:ext uri="{FF2B5EF4-FFF2-40B4-BE49-F238E27FC236}">
                <a16:creationId xmlns:a16="http://schemas.microsoft.com/office/drawing/2014/main" id="{12DF82C2-4D74-1B2E-A580-F2957FBF11D3}"/>
              </a:ext>
            </a:extLst>
          </p:cNvPr>
          <p:cNvSpPr>
            <a:spLocks noGrp="1"/>
          </p:cNvSpPr>
          <p:nvPr>
            <p:ph type="sldNum" sz="quarter" idx="12"/>
          </p:nvPr>
        </p:nvSpPr>
        <p:spPr/>
        <p:txBody>
          <a:bodyPr/>
          <a:lstStyle/>
          <a:p>
            <a:fld id="{17A04E83-AE5F-445A-B2D7-EBB1D891384E}" type="slidenum">
              <a:rPr kumimoji="1" lang="ja-JP" altLang="en-US" smtClean="0"/>
              <a:t>7</a:t>
            </a:fld>
            <a:endParaRPr kumimoji="1" lang="ja-JP" altLang="en-US"/>
          </a:p>
        </p:txBody>
      </p:sp>
      <p:cxnSp>
        <p:nvCxnSpPr>
          <p:cNvPr id="2" name="直線コネクタ 1">
            <a:extLst>
              <a:ext uri="{FF2B5EF4-FFF2-40B4-BE49-F238E27FC236}">
                <a16:creationId xmlns:a16="http://schemas.microsoft.com/office/drawing/2014/main" id="{35335BD7-11F0-3E62-B111-61671B4FF6B0}"/>
              </a:ext>
            </a:extLst>
          </p:cNvPr>
          <p:cNvCxnSpPr>
            <a:cxnSpLocks/>
          </p:cNvCxnSpPr>
          <p:nvPr/>
        </p:nvCxnSpPr>
        <p:spPr>
          <a:xfrm>
            <a:off x="1161115" y="2393548"/>
            <a:ext cx="664175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 name="直線コネクタ 6">
            <a:extLst>
              <a:ext uri="{FF2B5EF4-FFF2-40B4-BE49-F238E27FC236}">
                <a16:creationId xmlns:a16="http://schemas.microsoft.com/office/drawing/2014/main" id="{4A57B182-44C9-E7D1-516C-042B4D9F7560}"/>
              </a:ext>
            </a:extLst>
          </p:cNvPr>
          <p:cNvCxnSpPr>
            <a:cxnSpLocks/>
          </p:cNvCxnSpPr>
          <p:nvPr/>
        </p:nvCxnSpPr>
        <p:spPr>
          <a:xfrm>
            <a:off x="1064131" y="2761193"/>
            <a:ext cx="6147374"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51" name="テキスト ボックス 50">
            <a:extLst>
              <a:ext uri="{FF2B5EF4-FFF2-40B4-BE49-F238E27FC236}">
                <a16:creationId xmlns:a16="http://schemas.microsoft.com/office/drawing/2014/main" id="{14C8CD79-A408-BF22-14BB-B52DD624080F}"/>
              </a:ext>
            </a:extLst>
          </p:cNvPr>
          <p:cNvSpPr txBox="1"/>
          <p:nvPr/>
        </p:nvSpPr>
        <p:spPr>
          <a:xfrm>
            <a:off x="721923" y="1756210"/>
            <a:ext cx="10514828" cy="1200329"/>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相談員について、相談の流れについて丁寧に紹介する。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守秘義務の説明、情報を共有する者の範囲の説明</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をする。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Tx/>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相談者の希望しないことはしないことも説明</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し、信頼関係を構築する。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9" name="テキスト ボックス 58">
            <a:extLst>
              <a:ext uri="{FF2B5EF4-FFF2-40B4-BE49-F238E27FC236}">
                <a16:creationId xmlns:a16="http://schemas.microsoft.com/office/drawing/2014/main" id="{EA0466DA-6609-83C2-525A-5B47965D6188}"/>
              </a:ext>
            </a:extLst>
          </p:cNvPr>
          <p:cNvSpPr txBox="1"/>
          <p:nvPr/>
        </p:nvSpPr>
        <p:spPr>
          <a:xfrm>
            <a:off x="601848" y="4473414"/>
            <a:ext cx="10770423" cy="120032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すぐに対応しなければならない状況なのか、時間をかけて話し合いながら対策を考えていけばよい状況なのか。</a:t>
            </a:r>
            <a:endParaRPr kumimoji="1" lang="en-US" altLang="ja-JP"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buFont typeface="Wingdings" panose="05000000000000000000" pitchFamily="2" charset="2"/>
              <a:buChar char="l"/>
            </a:pPr>
            <a:r>
              <a:rPr kumimoji="1" lang="ja-JP"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健康状態、教育の進路など身分</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命</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に関わる</a:t>
            </a:r>
            <a:r>
              <a:rPr kumimoji="1" lang="ja-JP"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こと</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には留意する。</a:t>
            </a:r>
            <a:endParaRPr kumimoji="1" lang="en-US" altLang="ja-JP"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3A16747C-C1FB-EDEA-5019-4F5D56A1E122}"/>
              </a:ext>
            </a:extLst>
          </p:cNvPr>
          <p:cNvSpPr txBox="1"/>
          <p:nvPr/>
        </p:nvSpPr>
        <p:spPr>
          <a:xfrm>
            <a:off x="1835888" y="5913805"/>
            <a:ext cx="7757879" cy="461665"/>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優先</a:t>
            </a:r>
            <a:r>
              <a:rPr kumimoji="1" lang="ja-JP"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順位がどこにあるかうまく見極め</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る</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ことが必要。</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862855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037E1357-8DDF-DA51-5C3D-95F2B366DBD5}"/>
            </a:ext>
          </a:extLst>
        </p:cNvPr>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2F0F5AC4-CBE1-82D5-F1D1-A70192AE654B}"/>
              </a:ext>
            </a:extLst>
          </p:cNvPr>
          <p:cNvGrpSpPr/>
          <p:nvPr/>
        </p:nvGrpSpPr>
        <p:grpSpPr>
          <a:xfrm>
            <a:off x="435599" y="1181635"/>
            <a:ext cx="7315201" cy="572640"/>
            <a:chOff x="415636" y="2068960"/>
            <a:chExt cx="7315201" cy="572640"/>
          </a:xfrm>
        </p:grpSpPr>
        <p:sp>
          <p:nvSpPr>
            <p:cNvPr id="6" name="正方形/長方形 5">
              <a:extLst>
                <a:ext uri="{FF2B5EF4-FFF2-40B4-BE49-F238E27FC236}">
                  <a16:creationId xmlns:a16="http://schemas.microsoft.com/office/drawing/2014/main" id="{AA0EBD3D-EAA5-F6B3-FDC5-96437643DC93}"/>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D5596F"/>
                  </a:solidFill>
                  <a:latin typeface="Meiryo UI" panose="020B0604030504040204" pitchFamily="50" charset="-128"/>
                  <a:ea typeface="Meiryo UI" panose="020B0604030504040204" pitchFamily="50" charset="-128"/>
                </a:rPr>
                <a:t>　</a:t>
              </a:r>
              <a:r>
                <a:rPr lang="ja-JP" altLang="en-US" sz="3200" b="1" dirty="0">
                  <a:solidFill>
                    <a:srgbClr val="D5596F"/>
                  </a:solidFill>
                  <a:latin typeface="Meiryo UI" panose="020B0604030504040204" pitchFamily="50" charset="-128"/>
                  <a:ea typeface="Meiryo UI" panose="020B0604030504040204" pitchFamily="50" charset="-128"/>
                </a:rPr>
                <a:t>１</a:t>
              </a:r>
              <a:r>
                <a:rPr lang="ja-JP" altLang="en-US" sz="2800" b="1" dirty="0">
                  <a:solidFill>
                    <a:srgbClr val="D5596F"/>
                  </a:solidFill>
                  <a:latin typeface="Meiryo UI" panose="020B0604030504040204" pitchFamily="50" charset="-128"/>
                  <a:ea typeface="Meiryo UI" panose="020B0604030504040204" pitchFamily="50" charset="-128"/>
                </a:rPr>
                <a:t>否定せずに傾聴する</a:t>
              </a:r>
              <a:endParaRPr lang="en-US" altLang="ja-JP" sz="2400" b="1" dirty="0">
                <a:solidFill>
                  <a:srgbClr val="D5596F"/>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5B426B26-CAFC-C174-5ED0-EFE611F950F7}"/>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5D6A2FA9-ECD4-53EC-B616-66C21DB1063B}"/>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5" name="テキスト ボックス 24">
            <a:extLst>
              <a:ext uri="{FF2B5EF4-FFF2-40B4-BE49-F238E27FC236}">
                <a16:creationId xmlns:a16="http://schemas.microsoft.com/office/drawing/2014/main" id="{8BDE3ACD-446F-0057-BF93-AFD02EB76900}"/>
              </a:ext>
            </a:extLst>
          </p:cNvPr>
          <p:cNvSpPr txBox="1"/>
          <p:nvPr/>
        </p:nvSpPr>
        <p:spPr>
          <a:xfrm>
            <a:off x="731163" y="1934106"/>
            <a:ext cx="10714182" cy="830997"/>
          </a:xfrm>
          <a:prstGeom prst="rect">
            <a:avLst/>
          </a:prstGeom>
          <a:noFill/>
        </p:spPr>
        <p:txBody>
          <a:bodyPr wrap="square">
            <a:spAutoFit/>
          </a:bodyPr>
          <a:lstStyle/>
          <a:p>
            <a:pPr marL="342900" lvl="0" indent="-342900" algn="just">
              <a:spcAft>
                <a:spcPts val="600"/>
              </a:spcAft>
              <a:buFont typeface="Wingdings" panose="05000000000000000000" pitchFamily="2" charset="2"/>
              <a:buChar char="l"/>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最初に相談した人に否定されると、また否定されるとではないかと思い、相談室に行きづらくなる。</a:t>
            </a:r>
            <a:endPar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448C2420-D529-BD2E-A507-A49971D0342D}"/>
              </a:ext>
            </a:extLst>
          </p:cNvPr>
          <p:cNvSpPr txBox="1"/>
          <p:nvPr/>
        </p:nvSpPr>
        <p:spPr>
          <a:xfrm>
            <a:off x="110836" y="306609"/>
            <a:ext cx="834490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①問題の整理　</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注意すべきこと</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a:extLst>
              <a:ext uri="{FF2B5EF4-FFF2-40B4-BE49-F238E27FC236}">
                <a16:creationId xmlns:a16="http://schemas.microsoft.com/office/drawing/2014/main" id="{4DC94EFE-7A2D-02B3-6FC4-BEE1B1DA4BBB}"/>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D5596F"/>
                </a:solidFill>
                <a:latin typeface="Meiryo UI" panose="020B0604030504040204" pitchFamily="50" charset="-128"/>
                <a:ea typeface="Meiryo UI" panose="020B0604030504040204" pitchFamily="50" charset="-128"/>
              </a:rPr>
              <a:t>１</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相談員の役割と取り組み方</a:t>
            </a:r>
          </a:p>
        </p:txBody>
      </p:sp>
      <p:pic>
        <p:nvPicPr>
          <p:cNvPr id="16" name="グラフィックス 15" descr="山形の矢印 単色塗りつぶし">
            <a:extLst>
              <a:ext uri="{FF2B5EF4-FFF2-40B4-BE49-F238E27FC236}">
                <a16:creationId xmlns:a16="http://schemas.microsoft.com/office/drawing/2014/main" id="{587116F5-4E73-5411-7B23-65CD5F16F0D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1090" y="3067237"/>
            <a:ext cx="617350" cy="617350"/>
          </a:xfrm>
          <a:prstGeom prst="rect">
            <a:avLst/>
          </a:prstGeom>
        </p:spPr>
      </p:pic>
      <p:grpSp>
        <p:nvGrpSpPr>
          <p:cNvPr id="18" name="グループ化 17">
            <a:extLst>
              <a:ext uri="{FF2B5EF4-FFF2-40B4-BE49-F238E27FC236}">
                <a16:creationId xmlns:a16="http://schemas.microsoft.com/office/drawing/2014/main" id="{83C50CE2-DC85-85E0-2CA2-F2063924C95D}"/>
              </a:ext>
            </a:extLst>
          </p:cNvPr>
          <p:cNvGrpSpPr/>
          <p:nvPr/>
        </p:nvGrpSpPr>
        <p:grpSpPr>
          <a:xfrm>
            <a:off x="435599" y="4462002"/>
            <a:ext cx="7315201" cy="572640"/>
            <a:chOff x="415636" y="2068960"/>
            <a:chExt cx="7315201" cy="572640"/>
          </a:xfrm>
        </p:grpSpPr>
        <p:sp>
          <p:nvSpPr>
            <p:cNvPr id="19" name="正方形/長方形 18">
              <a:extLst>
                <a:ext uri="{FF2B5EF4-FFF2-40B4-BE49-F238E27FC236}">
                  <a16:creationId xmlns:a16="http://schemas.microsoft.com/office/drawing/2014/main" id="{254ACCB5-230C-6894-573C-398B2809CBC0}"/>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２</a:t>
              </a:r>
              <a:r>
                <a:rPr kumimoji="1" lang="ja-JP" altLang="en-US" sz="28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ハラスメント</a:t>
              </a:r>
              <a:r>
                <a:rPr lang="ja-JP" altLang="en-US" sz="2800" b="1" dirty="0">
                  <a:solidFill>
                    <a:srgbClr val="D5596F"/>
                  </a:solidFill>
                  <a:latin typeface="Meiryo UI" panose="020B0604030504040204" pitchFamily="50" charset="-128"/>
                  <a:ea typeface="Meiryo UI" panose="020B0604030504040204" pitchFamily="50" charset="-128"/>
                </a:rPr>
                <a:t>の判断をしない</a:t>
              </a:r>
              <a:endParaRPr kumimoji="1" lang="en-US" altLang="ja-JP"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19">
              <a:extLst>
                <a:ext uri="{FF2B5EF4-FFF2-40B4-BE49-F238E27FC236}">
                  <a16:creationId xmlns:a16="http://schemas.microsoft.com/office/drawing/2014/main" id="{292C1169-7EA7-D40D-B67E-4222EFDC33D6}"/>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21" name="直線コネクタ 20">
              <a:extLst>
                <a:ext uri="{FF2B5EF4-FFF2-40B4-BE49-F238E27FC236}">
                  <a16:creationId xmlns:a16="http://schemas.microsoft.com/office/drawing/2014/main" id="{75FCA068-2230-5B2B-3F62-857F25E6742B}"/>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2" name="テキスト ボックス 21">
            <a:extLst>
              <a:ext uri="{FF2B5EF4-FFF2-40B4-BE49-F238E27FC236}">
                <a16:creationId xmlns:a16="http://schemas.microsoft.com/office/drawing/2014/main" id="{C25687CA-E2E3-0CF3-814B-5A45C6ED7611}"/>
              </a:ext>
            </a:extLst>
          </p:cNvPr>
          <p:cNvSpPr txBox="1"/>
          <p:nvPr/>
        </p:nvSpPr>
        <p:spPr>
          <a:xfrm>
            <a:off x="606325" y="5190427"/>
            <a:ext cx="10714182" cy="830997"/>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ハラスメントかどうか相談員は判断せず、相談者自身が自分の身に起きていることを整理する。</a:t>
            </a:r>
            <a:endParaRPr kumimoji="1" lang="ja-JP"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38" name="直線コネクタ 37">
            <a:extLst>
              <a:ext uri="{FF2B5EF4-FFF2-40B4-BE49-F238E27FC236}">
                <a16:creationId xmlns:a16="http://schemas.microsoft.com/office/drawing/2014/main" id="{7250199A-34C2-797E-0E0A-36070FB0FA97}"/>
              </a:ext>
            </a:extLst>
          </p:cNvPr>
          <p:cNvCxnSpPr>
            <a:cxnSpLocks/>
          </p:cNvCxnSpPr>
          <p:nvPr/>
        </p:nvCxnSpPr>
        <p:spPr>
          <a:xfrm>
            <a:off x="2519247" y="3717058"/>
            <a:ext cx="7308244"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0BC88B4E-58DD-1051-8ECB-CF169C18FCCE}"/>
              </a:ext>
            </a:extLst>
          </p:cNvPr>
          <p:cNvSpPr txBox="1"/>
          <p:nvPr/>
        </p:nvSpPr>
        <p:spPr>
          <a:xfrm>
            <a:off x="1219204" y="2972115"/>
            <a:ext cx="10030687" cy="907941"/>
          </a:xfrm>
          <a:prstGeom prst="rect">
            <a:avLst/>
          </a:prstGeom>
          <a:noFill/>
        </p:spPr>
        <p:txBody>
          <a:bodyPr wrap="square">
            <a:spAutoFit/>
          </a:bodyPr>
          <a:lstStyle/>
          <a:p>
            <a:pPr lvl="0" algn="just">
              <a:spcAft>
                <a:spcPts val="600"/>
              </a:spcAft>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次に繋ぐには、</a:t>
            </a: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相談</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の時点では</a:t>
            </a: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答えを出すのではなく、</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600"/>
              </a:spcAft>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rPr>
              <a:t>相談者に「受け止めてもらえた」と思ってもら</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うこと</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が重要。</a:t>
            </a:r>
            <a:endPar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242A4184-8457-83E6-D55B-AB3B797CF975}"/>
              </a:ext>
            </a:extLst>
          </p:cNvPr>
          <p:cNvSpPr>
            <a:spLocks noGrp="1"/>
          </p:cNvSpPr>
          <p:nvPr>
            <p:ph type="sldNum" sz="quarter" idx="12"/>
          </p:nvPr>
        </p:nvSpPr>
        <p:spPr/>
        <p:txBody>
          <a:bodyPr/>
          <a:lstStyle/>
          <a:p>
            <a:fld id="{17A04E83-AE5F-445A-B2D7-EBB1D891384E}" type="slidenum">
              <a:rPr kumimoji="1" lang="ja-JP" altLang="en-US" smtClean="0"/>
              <a:t>8</a:t>
            </a:fld>
            <a:endParaRPr kumimoji="1" lang="ja-JP" altLang="en-US"/>
          </a:p>
        </p:txBody>
      </p:sp>
    </p:spTree>
    <p:extLst>
      <p:ext uri="{BB962C8B-B14F-4D97-AF65-F5344CB8AC3E}">
        <p14:creationId xmlns:p14="http://schemas.microsoft.com/office/powerpoint/2010/main" val="171057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a:extLst>
            <a:ext uri="{FF2B5EF4-FFF2-40B4-BE49-F238E27FC236}">
              <a16:creationId xmlns:a16="http://schemas.microsoft.com/office/drawing/2014/main" id="{A0243287-27ED-4E15-94B6-27FD6CC6D6EE}"/>
            </a:ext>
          </a:extLst>
        </p:cNvPr>
        <p:cNvGrpSpPr/>
        <p:nvPr/>
      </p:nvGrpSpPr>
      <p:grpSpPr>
        <a:xfrm>
          <a:off x="0" y="0"/>
          <a:ext cx="0" cy="0"/>
          <a:chOff x="0" y="0"/>
          <a:chExt cx="0" cy="0"/>
        </a:xfrm>
      </p:grpSpPr>
      <p:grpSp>
        <p:nvGrpSpPr>
          <p:cNvPr id="28" name="グループ化 27">
            <a:extLst>
              <a:ext uri="{FF2B5EF4-FFF2-40B4-BE49-F238E27FC236}">
                <a16:creationId xmlns:a16="http://schemas.microsoft.com/office/drawing/2014/main" id="{1651FB05-A699-1E85-96C7-4A42E7A6C1B2}"/>
              </a:ext>
            </a:extLst>
          </p:cNvPr>
          <p:cNvGrpSpPr/>
          <p:nvPr/>
        </p:nvGrpSpPr>
        <p:grpSpPr>
          <a:xfrm>
            <a:off x="467181" y="1436159"/>
            <a:ext cx="7315201" cy="572640"/>
            <a:chOff x="415636" y="2068960"/>
            <a:chExt cx="7315201" cy="572640"/>
          </a:xfrm>
        </p:grpSpPr>
        <p:sp>
          <p:nvSpPr>
            <p:cNvPr id="29" name="正方形/長方形 28">
              <a:extLst>
                <a:ext uri="{FF2B5EF4-FFF2-40B4-BE49-F238E27FC236}">
                  <a16:creationId xmlns:a16="http://schemas.microsoft.com/office/drawing/2014/main" id="{15AA7576-3D18-4946-C090-4DDAB02A1FF1}"/>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３</a:t>
              </a:r>
              <a:r>
                <a:rPr lang="ja-JP" altLang="en-US" sz="2800" b="1" dirty="0">
                  <a:solidFill>
                    <a:srgbClr val="D5596F"/>
                  </a:solidFill>
                  <a:latin typeface="Meiryo UI" panose="020B0604030504040204" pitchFamily="50" charset="-128"/>
                  <a:ea typeface="Meiryo UI" panose="020B0604030504040204" pitchFamily="50" charset="-128"/>
                </a:rPr>
                <a:t>二</a:t>
              </a:r>
              <a:r>
                <a:rPr kumimoji="1" lang="ja-JP" altLang="en-US" sz="28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次加害に気を付ける</a:t>
              </a:r>
              <a:endParaRPr kumimoji="1" lang="en-US" altLang="ja-JP" sz="2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endParaRPr>
            </a:p>
          </p:txBody>
        </p:sp>
        <p:sp>
          <p:nvSpPr>
            <p:cNvPr id="30" name="正方形/長方形 29">
              <a:extLst>
                <a:ext uri="{FF2B5EF4-FFF2-40B4-BE49-F238E27FC236}">
                  <a16:creationId xmlns:a16="http://schemas.microsoft.com/office/drawing/2014/main" id="{80314EA0-C4CE-383D-ECE6-6D298030DEEF}"/>
                </a:ext>
              </a:extLst>
            </p:cNvPr>
            <p:cNvSpPr/>
            <p:nvPr/>
          </p:nvSpPr>
          <p:spPr>
            <a:xfrm>
              <a:off x="415636" y="2170545"/>
              <a:ext cx="175491" cy="471055"/>
            </a:xfrm>
            <a:prstGeom prst="rect">
              <a:avLst/>
            </a:prstGeom>
            <a:solidFill>
              <a:srgbClr val="C70852"/>
            </a:solidFill>
            <a:ln>
              <a:solidFill>
                <a:srgbClr val="C708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31" name="直線コネクタ 30">
              <a:extLst>
                <a:ext uri="{FF2B5EF4-FFF2-40B4-BE49-F238E27FC236}">
                  <a16:creationId xmlns:a16="http://schemas.microsoft.com/office/drawing/2014/main" id="{2F3D712C-5427-E126-05BB-CF66345D026D}"/>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32" name="テキスト ボックス 31">
            <a:extLst>
              <a:ext uri="{FF2B5EF4-FFF2-40B4-BE49-F238E27FC236}">
                <a16:creationId xmlns:a16="http://schemas.microsoft.com/office/drawing/2014/main" id="{75C1853A-685E-847E-C9D9-DDE2359FAC45}"/>
              </a:ext>
            </a:extLst>
          </p:cNvPr>
          <p:cNvSpPr txBox="1"/>
          <p:nvPr/>
        </p:nvSpPr>
        <p:spPr>
          <a:xfrm>
            <a:off x="554926" y="2238590"/>
            <a:ext cx="11082147" cy="2092881"/>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「なぜ断らなかったの？」という聞き方はせず、「その時の状況を具体的に話してください。」などという聞き方をする。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1" lang="ja-JP"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「そんなこと起きないだろう」と思っても伝えない。</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1" lang="ja-JP"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「相手は、悪気はなかったのでは？」「</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そのくらいのこと我慢すべき</a:t>
            </a:r>
            <a:r>
              <a:rPr kumimoji="1" lang="ja-JP"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「あなたにも落ち度がある</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の</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では？」と</a:t>
            </a:r>
            <a:r>
              <a:rPr kumimoji="1" lang="ja-JP"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言わない。</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4DE63031-14A6-78D2-D6F1-5089FACC53C9}"/>
              </a:ext>
            </a:extLst>
          </p:cNvPr>
          <p:cNvSpPr txBox="1"/>
          <p:nvPr/>
        </p:nvSpPr>
        <p:spPr>
          <a:xfrm>
            <a:off x="110836" y="306609"/>
            <a:ext cx="834490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①問題の整理　</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注意すべきこと</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a:extLst>
              <a:ext uri="{FF2B5EF4-FFF2-40B4-BE49-F238E27FC236}">
                <a16:creationId xmlns:a16="http://schemas.microsoft.com/office/drawing/2014/main" id="{954B2A93-33EF-7BA6-952E-E891F99F0E8C}"/>
              </a:ext>
            </a:extLst>
          </p:cNvPr>
          <p:cNvSpPr txBox="1"/>
          <p:nvPr/>
        </p:nvSpPr>
        <p:spPr>
          <a:xfrm>
            <a:off x="161636" y="77914"/>
            <a:ext cx="329309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D5596F"/>
                </a:solidFill>
                <a:latin typeface="Meiryo UI" panose="020B0604030504040204" pitchFamily="50" charset="-128"/>
                <a:ea typeface="Meiryo UI" panose="020B0604030504040204" pitchFamily="50" charset="-128"/>
              </a:rPr>
              <a:t>１</a:t>
            </a:r>
            <a:r>
              <a:rPr kumimoji="1" lang="en-US" altLang="ja-JP"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rgbClr val="D5596F"/>
                </a:solidFill>
                <a:effectLst/>
                <a:uLnTx/>
                <a:uFillTx/>
                <a:latin typeface="Meiryo UI" panose="020B0604030504040204" pitchFamily="50" charset="-128"/>
                <a:ea typeface="Meiryo UI" panose="020B0604030504040204" pitchFamily="50" charset="-128"/>
                <a:cs typeface="+mn-cs"/>
              </a:rPr>
              <a:t>相談員の役割と取り組み方</a:t>
            </a:r>
          </a:p>
        </p:txBody>
      </p:sp>
      <p:cxnSp>
        <p:nvCxnSpPr>
          <p:cNvPr id="37" name="直線コネクタ 36">
            <a:extLst>
              <a:ext uri="{FF2B5EF4-FFF2-40B4-BE49-F238E27FC236}">
                <a16:creationId xmlns:a16="http://schemas.microsoft.com/office/drawing/2014/main" id="{17E8B03C-53DA-24D7-B621-1832F7AA68D8}"/>
              </a:ext>
            </a:extLst>
          </p:cNvPr>
          <p:cNvCxnSpPr>
            <a:cxnSpLocks/>
          </p:cNvCxnSpPr>
          <p:nvPr/>
        </p:nvCxnSpPr>
        <p:spPr>
          <a:xfrm>
            <a:off x="2380185" y="4817860"/>
            <a:ext cx="421953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19" name="グラフィックス 18" descr="山形の矢印 単色塗りつぶし">
            <a:extLst>
              <a:ext uri="{FF2B5EF4-FFF2-40B4-BE49-F238E27FC236}">
                <a16:creationId xmlns:a16="http://schemas.microsoft.com/office/drawing/2014/main" id="{227CEEB8-2DC1-9523-0681-188FDBB3EA7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63433" y="4473886"/>
            <a:ext cx="617350" cy="617350"/>
          </a:xfrm>
          <a:prstGeom prst="rect">
            <a:avLst/>
          </a:prstGeom>
        </p:spPr>
      </p:pic>
      <p:sp>
        <p:nvSpPr>
          <p:cNvPr id="6" name="スライド番号プレースホルダー 5">
            <a:extLst>
              <a:ext uri="{FF2B5EF4-FFF2-40B4-BE49-F238E27FC236}">
                <a16:creationId xmlns:a16="http://schemas.microsoft.com/office/drawing/2014/main" id="{D7794704-935E-0867-7CEA-B544F2D7D57A}"/>
              </a:ext>
            </a:extLst>
          </p:cNvPr>
          <p:cNvSpPr>
            <a:spLocks noGrp="1"/>
          </p:cNvSpPr>
          <p:nvPr>
            <p:ph type="sldNum" sz="quarter" idx="12"/>
          </p:nvPr>
        </p:nvSpPr>
        <p:spPr/>
        <p:txBody>
          <a:bodyPr/>
          <a:lstStyle/>
          <a:p>
            <a:fld id="{17A04E83-AE5F-445A-B2D7-EBB1D891384E}" type="slidenum">
              <a:rPr kumimoji="1" lang="ja-JP" altLang="en-US" smtClean="0"/>
              <a:t>9</a:t>
            </a:fld>
            <a:endParaRPr kumimoji="1" lang="ja-JP" altLang="en-US"/>
          </a:p>
        </p:txBody>
      </p:sp>
      <p:sp>
        <p:nvSpPr>
          <p:cNvPr id="20" name="テキスト ボックス 19">
            <a:extLst>
              <a:ext uri="{FF2B5EF4-FFF2-40B4-BE49-F238E27FC236}">
                <a16:creationId xmlns:a16="http://schemas.microsoft.com/office/drawing/2014/main" id="{505D277E-39DB-6C88-4233-4E4CA58A3842}"/>
              </a:ext>
            </a:extLst>
          </p:cNvPr>
          <p:cNvSpPr txBox="1"/>
          <p:nvPr/>
        </p:nvSpPr>
        <p:spPr>
          <a:xfrm>
            <a:off x="2370758" y="4545232"/>
            <a:ext cx="4746003" cy="461665"/>
          </a:xfrm>
          <a:prstGeom prst="rect">
            <a:avLst/>
          </a:prstGeom>
          <a:noFill/>
        </p:spPr>
        <p:txBody>
          <a:bodyPr wrap="square">
            <a:spAutoFit/>
          </a:bodyPr>
          <a:lstStyle/>
          <a:p>
            <a:pPr lvl="0" algn="just">
              <a:spcAft>
                <a:spcPts val="600"/>
              </a:spcAft>
            </a:pP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相談者に寄り添うことが大切。</a:t>
            </a:r>
            <a:endParaRPr lang="ja-JP" altLang="ja-JP" sz="2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833842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2482</TotalTime>
  <Words>3017</Words>
  <Application>Microsoft Office PowerPoint</Application>
  <PresentationFormat>ワイド画面</PresentationFormat>
  <Paragraphs>254</Paragraphs>
  <Slides>21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Meiryo UI</vt:lpstr>
      <vt:lpstr>メイリオ</vt:lpstr>
      <vt:lpstr>游ゴシック</vt:lpstr>
      <vt:lpstr>游ゴシック Light</vt:lpstr>
      <vt:lpstr>Arial</vt:lpstr>
      <vt:lpstr>Calibri</vt:lpstr>
      <vt:lpstr>Wingdings</vt:lpstr>
      <vt:lpstr>Office テーマ</vt:lpstr>
      <vt:lpstr>大学におけるハラスメント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太田 朝子</dc:creator>
  <cp:lastModifiedBy>八田　誠</cp:lastModifiedBy>
  <cp:revision>78</cp:revision>
  <dcterms:created xsi:type="dcterms:W3CDTF">2024-10-30T08:21:12Z</dcterms:created>
  <dcterms:modified xsi:type="dcterms:W3CDTF">2025-03-21T01:14:34Z</dcterms:modified>
</cp:coreProperties>
</file>