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318" r:id="rId3"/>
    <p:sldId id="277" r:id="rId4"/>
    <p:sldId id="319" r:id="rId5"/>
    <p:sldId id="263" r:id="rId6"/>
    <p:sldId id="300" r:id="rId7"/>
    <p:sldId id="265" r:id="rId8"/>
    <p:sldId id="339" r:id="rId9"/>
    <p:sldId id="340" r:id="rId10"/>
    <p:sldId id="314" r:id="rId11"/>
    <p:sldId id="341" r:id="rId12"/>
    <p:sldId id="342" r:id="rId13"/>
    <p:sldId id="309" r:id="rId14"/>
    <p:sldId id="297" r:id="rId15"/>
    <p:sldId id="329" r:id="rId16"/>
    <p:sldId id="335" r:id="rId17"/>
    <p:sldId id="327" r:id="rId18"/>
    <p:sldId id="333" r:id="rId19"/>
    <p:sldId id="334" r:id="rId20"/>
    <p:sldId id="328" r:id="rId21"/>
    <p:sldId id="332" r:id="rId22"/>
    <p:sldId id="321" r:id="rId23"/>
    <p:sldId id="322" r:id="rId24"/>
    <p:sldId id="330" r:id="rId25"/>
    <p:sldId id="343" r:id="rId26"/>
    <p:sldId id="313" r:id="rId27"/>
    <p:sldId id="323" r:id="rId28"/>
    <p:sldId id="315" r:id="rId29"/>
    <p:sldId id="299" r:id="rId30"/>
    <p:sldId id="268" r:id="rId31"/>
    <p:sldId id="338" r:id="rId32"/>
    <p:sldId id="316" r:id="rId33"/>
    <p:sldId id="267" r:id="rId34"/>
    <p:sldId id="270" r:id="rId35"/>
    <p:sldId id="317" r:id="rId36"/>
    <p:sldId id="306" r:id="rId37"/>
    <p:sldId id="308" r:id="rId38"/>
    <p:sldId id="336" r:id="rId39"/>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A7B4836-4995-4B11-869D-3A4DBA979185}">
          <p14:sldIdLst>
            <p14:sldId id="256"/>
            <p14:sldId id="318"/>
            <p14:sldId id="277"/>
            <p14:sldId id="319"/>
            <p14:sldId id="263"/>
            <p14:sldId id="300"/>
            <p14:sldId id="265"/>
            <p14:sldId id="339"/>
            <p14:sldId id="340"/>
            <p14:sldId id="314"/>
            <p14:sldId id="341"/>
            <p14:sldId id="342"/>
            <p14:sldId id="309"/>
            <p14:sldId id="297"/>
            <p14:sldId id="329"/>
            <p14:sldId id="335"/>
            <p14:sldId id="327"/>
            <p14:sldId id="333"/>
            <p14:sldId id="334"/>
            <p14:sldId id="328"/>
            <p14:sldId id="332"/>
            <p14:sldId id="321"/>
            <p14:sldId id="322"/>
            <p14:sldId id="330"/>
            <p14:sldId id="343"/>
            <p14:sldId id="313"/>
            <p14:sldId id="323"/>
            <p14:sldId id="315"/>
            <p14:sldId id="299"/>
            <p14:sldId id="268"/>
            <p14:sldId id="338"/>
            <p14:sldId id="316"/>
            <p14:sldId id="267"/>
            <p14:sldId id="270"/>
            <p14:sldId id="317"/>
            <p14:sldId id="306"/>
            <p14:sldId id="308"/>
            <p14:sldId id="336"/>
          </p14:sldIdLst>
        </p14:section>
      </p14:sectionLst>
    </p:ext>
    <p:ext uri="{EFAFB233-063F-42B5-8137-9DF3F51BA10A}">
      <p15:sldGuideLst xmlns:p15="http://schemas.microsoft.com/office/powerpoint/2012/main">
        <p15:guide id="1" orient="horz" pos="2160" userDrawn="1">
          <p15:clr>
            <a:srgbClr val="A4A3A4"/>
          </p15:clr>
        </p15:guide>
        <p15:guide id="2" pos="379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62611A-FD70-F103-98A9-0DC6D43A6024}" name="太田 朝子" initials="朝太" userId="S::ota-a@libertasclt.onmicrosoft.com::213b739e-b7d4-4fd4-bd35-16d61a570fee" providerId="AD"/>
  <p188:author id="{E0225E63-639B-7C17-1C01-F27744C13744}" name="七海 めぐみ" initials="め七" userId="S::nanaumi-m@libertasclt.onmicrosoft.com::efb0af66-eafd-49be-8037-93b823be09c1" providerId="AD"/>
  <p188:author id="{49EAC6DD-A23D-38C4-CCCC-8E25F669B2F4}" name="八田　誠" initials="誠八" userId="S::hatta@libertasclt.onmicrosoft.com::c8b6beec-1878-4a34-b9af-51051f7e295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B4E5A2"/>
    <a:srgbClr val="FFFFCC"/>
    <a:srgbClr val="F2AA84"/>
    <a:srgbClr val="00CC99"/>
    <a:srgbClr val="DCEAF7"/>
    <a:srgbClr val="215F9A"/>
    <a:srgbClr val="4E95D9"/>
    <a:srgbClr val="3B7D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1" autoAdjust="0"/>
    <p:restoredTop sz="94660"/>
  </p:normalViewPr>
  <p:slideViewPr>
    <p:cSldViewPr snapToGrid="0">
      <p:cViewPr>
        <p:scale>
          <a:sx n="100" d="100"/>
          <a:sy n="100" d="100"/>
        </p:scale>
        <p:origin x="1050" y="318"/>
      </p:cViewPr>
      <p:guideLst>
        <p:guide orient="horz" pos="2160"/>
        <p:guide pos="3795"/>
      </p:guideLst>
    </p:cSldViewPr>
  </p:slideViewPr>
  <p:notesTextViewPr>
    <p:cViewPr>
      <p:scale>
        <a:sx n="1" d="1"/>
        <a:sy n="1" d="1"/>
      </p:scale>
      <p:origin x="0" y="0"/>
    </p:cViewPr>
  </p:notesTextViewPr>
  <p:sorterViewPr>
    <p:cViewPr>
      <p:scale>
        <a:sx n="100" d="100"/>
        <a:sy n="100" d="100"/>
      </p:scale>
      <p:origin x="0" y="-37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8/10/relationships/authors" Target="authors.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七海 めぐみ" userId="efb0af66-eafd-49be-8037-93b823be09c1" providerId="ADAL" clId="{8EB56567-03FB-46EA-B393-7A54DC1C677A}"/>
    <pc:docChg chg="modSld">
      <pc:chgData name="七海 めぐみ" userId="efb0af66-eafd-49be-8037-93b823be09c1" providerId="ADAL" clId="{8EB56567-03FB-46EA-B393-7A54DC1C677A}" dt="2025-03-13T07:50:08.514" v="21"/>
      <pc:docMkLst>
        <pc:docMk/>
      </pc:docMkLst>
      <pc:sldChg chg="modSp mod">
        <pc:chgData name="七海 めぐみ" userId="efb0af66-eafd-49be-8037-93b823be09c1" providerId="ADAL" clId="{8EB56567-03FB-46EA-B393-7A54DC1C677A}" dt="2025-03-13T07:48:36.874" v="20" actId="6549"/>
        <pc:sldMkLst>
          <pc:docMk/>
          <pc:sldMk cId="428142978" sldId="277"/>
        </pc:sldMkLst>
        <pc:spChg chg="mod">
          <ac:chgData name="七海 めぐみ" userId="efb0af66-eafd-49be-8037-93b823be09c1" providerId="ADAL" clId="{8EB56567-03FB-46EA-B393-7A54DC1C677A}" dt="2025-03-13T07:47:55.336" v="19" actId="20577"/>
          <ac:spMkLst>
            <pc:docMk/>
            <pc:sldMk cId="428142978" sldId="277"/>
            <ac:spMk id="7" creationId="{A535E5FC-4BF7-246D-DF39-D8ED98FE51C2}"/>
          </ac:spMkLst>
        </pc:spChg>
        <pc:spChg chg="mod">
          <ac:chgData name="七海 めぐみ" userId="efb0af66-eafd-49be-8037-93b823be09c1" providerId="ADAL" clId="{8EB56567-03FB-46EA-B393-7A54DC1C677A}" dt="2025-03-13T07:48:36.874" v="20" actId="6549"/>
          <ac:spMkLst>
            <pc:docMk/>
            <pc:sldMk cId="428142978" sldId="277"/>
            <ac:spMk id="8" creationId="{9C6B2B8D-6089-86E3-8B46-CCBAAB0C653F}"/>
          </ac:spMkLst>
        </pc:spChg>
      </pc:sldChg>
      <pc:sldChg chg="modSp mod">
        <pc:chgData name="七海 めぐみ" userId="efb0af66-eafd-49be-8037-93b823be09c1" providerId="ADAL" clId="{8EB56567-03FB-46EA-B393-7A54DC1C677A}" dt="2025-03-13T07:46:47.033" v="5" actId="20577"/>
        <pc:sldMkLst>
          <pc:docMk/>
          <pc:sldMk cId="936802819" sldId="297"/>
        </pc:sldMkLst>
        <pc:spChg chg="mod">
          <ac:chgData name="七海 めぐみ" userId="efb0af66-eafd-49be-8037-93b823be09c1" providerId="ADAL" clId="{8EB56567-03FB-46EA-B393-7A54DC1C677A}" dt="2025-03-13T07:46:47.033" v="5" actId="20577"/>
          <ac:spMkLst>
            <pc:docMk/>
            <pc:sldMk cId="936802819" sldId="297"/>
            <ac:spMk id="15" creationId="{72EDDA98-138B-8E1E-A944-D228C2664424}"/>
          </ac:spMkLst>
        </pc:spChg>
        <pc:spChg chg="mod">
          <ac:chgData name="七海 めぐみ" userId="efb0af66-eafd-49be-8037-93b823be09c1" providerId="ADAL" clId="{8EB56567-03FB-46EA-B393-7A54DC1C677A}" dt="2025-03-13T07:46:43.771" v="4" actId="20577"/>
          <ac:spMkLst>
            <pc:docMk/>
            <pc:sldMk cId="936802819" sldId="297"/>
            <ac:spMk id="17" creationId="{0A7504A6-DDBD-02E5-258C-8011929A4294}"/>
          </ac:spMkLst>
        </pc:spChg>
      </pc:sldChg>
      <pc:sldChg chg="modSp mod">
        <pc:chgData name="七海 めぐみ" userId="efb0af66-eafd-49be-8037-93b823be09c1" providerId="ADAL" clId="{8EB56567-03FB-46EA-B393-7A54DC1C677A}" dt="2025-03-13T07:46:40.871" v="3" actId="20577"/>
        <pc:sldMkLst>
          <pc:docMk/>
          <pc:sldMk cId="3639551030" sldId="309"/>
        </pc:sldMkLst>
        <pc:spChg chg="mod">
          <ac:chgData name="七海 めぐみ" userId="efb0af66-eafd-49be-8037-93b823be09c1" providerId="ADAL" clId="{8EB56567-03FB-46EA-B393-7A54DC1C677A}" dt="2025-03-13T07:46:40.871" v="3" actId="20577"/>
          <ac:spMkLst>
            <pc:docMk/>
            <pc:sldMk cId="3639551030" sldId="309"/>
            <ac:spMk id="9" creationId="{939A3322-9D4F-6A3F-B85F-205946585771}"/>
          </ac:spMkLst>
        </pc:spChg>
      </pc:sldChg>
      <pc:sldChg chg="modSp mod">
        <pc:chgData name="七海 めぐみ" userId="efb0af66-eafd-49be-8037-93b823be09c1" providerId="ADAL" clId="{8EB56567-03FB-46EA-B393-7A54DC1C677A}" dt="2025-03-13T07:47:33.630" v="17" actId="20577"/>
        <pc:sldMkLst>
          <pc:docMk/>
          <pc:sldMk cId="776123291" sldId="313"/>
        </pc:sldMkLst>
        <pc:spChg chg="mod">
          <ac:chgData name="七海 めぐみ" userId="efb0af66-eafd-49be-8037-93b823be09c1" providerId="ADAL" clId="{8EB56567-03FB-46EA-B393-7A54DC1C677A}" dt="2025-03-13T07:47:33.630" v="17" actId="20577"/>
          <ac:spMkLst>
            <pc:docMk/>
            <pc:sldMk cId="776123291" sldId="313"/>
            <ac:spMk id="17" creationId="{C2BA1D97-1295-FA2B-9EE9-E18D8F1562F6}"/>
          </ac:spMkLst>
        </pc:spChg>
      </pc:sldChg>
      <pc:sldChg chg="modSp mod">
        <pc:chgData name="七海 めぐみ" userId="efb0af66-eafd-49be-8037-93b823be09c1" providerId="ADAL" clId="{8EB56567-03FB-46EA-B393-7A54DC1C677A}" dt="2025-03-13T07:45:45.298" v="0" actId="20577"/>
        <pc:sldMkLst>
          <pc:docMk/>
          <pc:sldMk cId="492038397" sldId="314"/>
        </pc:sldMkLst>
        <pc:spChg chg="mod">
          <ac:chgData name="七海 めぐみ" userId="efb0af66-eafd-49be-8037-93b823be09c1" providerId="ADAL" clId="{8EB56567-03FB-46EA-B393-7A54DC1C677A}" dt="2025-03-13T07:45:45.298" v="0" actId="20577"/>
          <ac:spMkLst>
            <pc:docMk/>
            <pc:sldMk cId="492038397" sldId="314"/>
            <ac:spMk id="5" creationId="{7482EBAA-8F57-3BF2-18F1-3721299B1665}"/>
          </ac:spMkLst>
        </pc:spChg>
      </pc:sldChg>
      <pc:sldChg chg="modSp mod">
        <pc:chgData name="七海 めぐみ" userId="efb0af66-eafd-49be-8037-93b823be09c1" providerId="ADAL" clId="{8EB56567-03FB-46EA-B393-7A54DC1C677A}" dt="2025-03-13T07:47:22.569" v="13" actId="20577"/>
        <pc:sldMkLst>
          <pc:docMk/>
          <pc:sldMk cId="498746921" sldId="321"/>
        </pc:sldMkLst>
        <pc:spChg chg="mod">
          <ac:chgData name="七海 めぐみ" userId="efb0af66-eafd-49be-8037-93b823be09c1" providerId="ADAL" clId="{8EB56567-03FB-46EA-B393-7A54DC1C677A}" dt="2025-03-13T07:47:22.569" v="13" actId="20577"/>
          <ac:spMkLst>
            <pc:docMk/>
            <pc:sldMk cId="498746921" sldId="321"/>
            <ac:spMk id="11" creationId="{9EC4C1F3-7B8C-4E3A-04D2-C3F8D9C27243}"/>
          </ac:spMkLst>
        </pc:spChg>
      </pc:sldChg>
      <pc:sldChg chg="modSp mod">
        <pc:chgData name="七海 めぐみ" userId="efb0af66-eafd-49be-8037-93b823be09c1" providerId="ADAL" clId="{8EB56567-03FB-46EA-B393-7A54DC1C677A}" dt="2025-03-13T07:47:25.139" v="14" actId="20577"/>
        <pc:sldMkLst>
          <pc:docMk/>
          <pc:sldMk cId="2936326085" sldId="322"/>
        </pc:sldMkLst>
        <pc:spChg chg="mod">
          <ac:chgData name="七海 めぐみ" userId="efb0af66-eafd-49be-8037-93b823be09c1" providerId="ADAL" clId="{8EB56567-03FB-46EA-B393-7A54DC1C677A}" dt="2025-03-13T07:47:25.139" v="14" actId="20577"/>
          <ac:spMkLst>
            <pc:docMk/>
            <pc:sldMk cId="2936326085" sldId="322"/>
            <ac:spMk id="17" creationId="{704A50EB-DF4A-45B2-A7A5-0C761510F22F}"/>
          </ac:spMkLst>
        </pc:spChg>
      </pc:sldChg>
      <pc:sldChg chg="modSp mod">
        <pc:chgData name="七海 めぐみ" userId="efb0af66-eafd-49be-8037-93b823be09c1" providerId="ADAL" clId="{8EB56567-03FB-46EA-B393-7A54DC1C677A}" dt="2025-03-13T07:47:36.259" v="18" actId="20577"/>
        <pc:sldMkLst>
          <pc:docMk/>
          <pc:sldMk cId="3599765039" sldId="323"/>
        </pc:sldMkLst>
        <pc:spChg chg="mod">
          <ac:chgData name="七海 めぐみ" userId="efb0af66-eafd-49be-8037-93b823be09c1" providerId="ADAL" clId="{8EB56567-03FB-46EA-B393-7A54DC1C677A}" dt="2025-03-13T07:47:36.259" v="18" actId="20577"/>
          <ac:spMkLst>
            <pc:docMk/>
            <pc:sldMk cId="3599765039" sldId="323"/>
            <ac:spMk id="5" creationId="{07BDE01F-7117-A258-B31E-4F997D0A094E}"/>
          </ac:spMkLst>
        </pc:spChg>
      </pc:sldChg>
      <pc:sldChg chg="modSp mod">
        <pc:chgData name="七海 めぐみ" userId="efb0af66-eafd-49be-8037-93b823be09c1" providerId="ADAL" clId="{8EB56567-03FB-46EA-B393-7A54DC1C677A}" dt="2025-03-13T07:47:10.356" v="8" actId="20577"/>
        <pc:sldMkLst>
          <pc:docMk/>
          <pc:sldMk cId="2835627870" sldId="327"/>
        </pc:sldMkLst>
        <pc:spChg chg="mod">
          <ac:chgData name="七海 めぐみ" userId="efb0af66-eafd-49be-8037-93b823be09c1" providerId="ADAL" clId="{8EB56567-03FB-46EA-B393-7A54DC1C677A}" dt="2025-03-13T07:47:10.356" v="8" actId="20577"/>
          <ac:spMkLst>
            <pc:docMk/>
            <pc:sldMk cId="2835627870" sldId="327"/>
            <ac:spMk id="11" creationId="{2378D1D0-898E-3F76-B006-B290362F93D7}"/>
          </ac:spMkLst>
        </pc:spChg>
      </pc:sldChg>
      <pc:sldChg chg="modSp mod">
        <pc:chgData name="七海 めぐみ" userId="efb0af66-eafd-49be-8037-93b823be09c1" providerId="ADAL" clId="{8EB56567-03FB-46EA-B393-7A54DC1C677A}" dt="2025-03-13T07:47:17.844" v="11" actId="20577"/>
        <pc:sldMkLst>
          <pc:docMk/>
          <pc:sldMk cId="1944122731" sldId="328"/>
        </pc:sldMkLst>
        <pc:spChg chg="mod">
          <ac:chgData name="七海 めぐみ" userId="efb0af66-eafd-49be-8037-93b823be09c1" providerId="ADAL" clId="{8EB56567-03FB-46EA-B393-7A54DC1C677A}" dt="2025-03-13T07:47:17.844" v="11" actId="20577"/>
          <ac:spMkLst>
            <pc:docMk/>
            <pc:sldMk cId="1944122731" sldId="328"/>
            <ac:spMk id="20" creationId="{80884239-1650-C53A-5A89-41FA067CE9A2}"/>
          </ac:spMkLst>
        </pc:spChg>
      </pc:sldChg>
      <pc:sldChg chg="modSp mod">
        <pc:chgData name="七海 めぐみ" userId="efb0af66-eafd-49be-8037-93b823be09c1" providerId="ADAL" clId="{8EB56567-03FB-46EA-B393-7A54DC1C677A}" dt="2025-03-13T07:47:04.388" v="6" actId="20577"/>
        <pc:sldMkLst>
          <pc:docMk/>
          <pc:sldMk cId="3473258532" sldId="329"/>
        </pc:sldMkLst>
        <pc:spChg chg="mod">
          <ac:chgData name="七海 めぐみ" userId="efb0af66-eafd-49be-8037-93b823be09c1" providerId="ADAL" clId="{8EB56567-03FB-46EA-B393-7A54DC1C677A}" dt="2025-03-13T07:47:04.388" v="6" actId="20577"/>
          <ac:spMkLst>
            <pc:docMk/>
            <pc:sldMk cId="3473258532" sldId="329"/>
            <ac:spMk id="5" creationId="{39CA15A2-2696-EFDD-6D70-AE454D5025E2}"/>
          </ac:spMkLst>
        </pc:spChg>
      </pc:sldChg>
      <pc:sldChg chg="modSp mod">
        <pc:chgData name="七海 めぐみ" userId="efb0af66-eafd-49be-8037-93b823be09c1" providerId="ADAL" clId="{8EB56567-03FB-46EA-B393-7A54DC1C677A}" dt="2025-03-13T07:47:27.626" v="15" actId="20577"/>
        <pc:sldMkLst>
          <pc:docMk/>
          <pc:sldMk cId="3668382996" sldId="330"/>
        </pc:sldMkLst>
        <pc:spChg chg="mod">
          <ac:chgData name="七海 めぐみ" userId="efb0af66-eafd-49be-8037-93b823be09c1" providerId="ADAL" clId="{8EB56567-03FB-46EA-B393-7A54DC1C677A}" dt="2025-03-13T07:47:27.626" v="15" actId="20577"/>
          <ac:spMkLst>
            <pc:docMk/>
            <pc:sldMk cId="3668382996" sldId="330"/>
            <ac:spMk id="7" creationId="{299B0A85-D8A5-0BBB-7AE9-9445831D1D71}"/>
          </ac:spMkLst>
        </pc:spChg>
      </pc:sldChg>
      <pc:sldChg chg="modSp mod">
        <pc:chgData name="七海 めぐみ" userId="efb0af66-eafd-49be-8037-93b823be09c1" providerId="ADAL" clId="{8EB56567-03FB-46EA-B393-7A54DC1C677A}" dt="2025-03-13T07:47:20.104" v="12" actId="20577"/>
        <pc:sldMkLst>
          <pc:docMk/>
          <pc:sldMk cId="302045542" sldId="332"/>
        </pc:sldMkLst>
        <pc:spChg chg="mod">
          <ac:chgData name="七海 めぐみ" userId="efb0af66-eafd-49be-8037-93b823be09c1" providerId="ADAL" clId="{8EB56567-03FB-46EA-B393-7A54DC1C677A}" dt="2025-03-13T07:47:20.104" v="12" actId="20577"/>
          <ac:spMkLst>
            <pc:docMk/>
            <pc:sldMk cId="302045542" sldId="332"/>
            <ac:spMk id="7" creationId="{6B3CFFC3-718D-5B1D-C9C9-E980BF859678}"/>
          </ac:spMkLst>
        </pc:spChg>
      </pc:sldChg>
      <pc:sldChg chg="modSp mod">
        <pc:chgData name="七海 めぐみ" userId="efb0af66-eafd-49be-8037-93b823be09c1" providerId="ADAL" clId="{8EB56567-03FB-46EA-B393-7A54DC1C677A}" dt="2025-03-13T07:47:12.557" v="9" actId="20577"/>
        <pc:sldMkLst>
          <pc:docMk/>
          <pc:sldMk cId="2106432648" sldId="333"/>
        </pc:sldMkLst>
        <pc:spChg chg="mod">
          <ac:chgData name="七海 めぐみ" userId="efb0af66-eafd-49be-8037-93b823be09c1" providerId="ADAL" clId="{8EB56567-03FB-46EA-B393-7A54DC1C677A}" dt="2025-03-13T07:47:12.557" v="9" actId="20577"/>
          <ac:spMkLst>
            <pc:docMk/>
            <pc:sldMk cId="2106432648" sldId="333"/>
            <ac:spMk id="6" creationId="{2D7F6036-A4A5-17A3-0DE8-92E2805161C9}"/>
          </ac:spMkLst>
        </pc:spChg>
      </pc:sldChg>
      <pc:sldChg chg="modSp mod">
        <pc:chgData name="七海 めぐみ" userId="efb0af66-eafd-49be-8037-93b823be09c1" providerId="ADAL" clId="{8EB56567-03FB-46EA-B393-7A54DC1C677A}" dt="2025-03-13T07:47:14.879" v="10" actId="20577"/>
        <pc:sldMkLst>
          <pc:docMk/>
          <pc:sldMk cId="1218567689" sldId="334"/>
        </pc:sldMkLst>
        <pc:spChg chg="mod">
          <ac:chgData name="七海 めぐみ" userId="efb0af66-eafd-49be-8037-93b823be09c1" providerId="ADAL" clId="{8EB56567-03FB-46EA-B393-7A54DC1C677A}" dt="2025-03-13T07:47:14.879" v="10" actId="20577"/>
          <ac:spMkLst>
            <pc:docMk/>
            <pc:sldMk cId="1218567689" sldId="334"/>
            <ac:spMk id="6" creationId="{7F91A07D-ADE4-F7E6-ECA1-5785303C6015}"/>
          </ac:spMkLst>
        </pc:spChg>
      </pc:sldChg>
      <pc:sldChg chg="modSp mod">
        <pc:chgData name="七海 めぐみ" userId="efb0af66-eafd-49be-8037-93b823be09c1" providerId="ADAL" clId="{8EB56567-03FB-46EA-B393-7A54DC1C677A}" dt="2025-03-13T07:47:07.870" v="7" actId="20577"/>
        <pc:sldMkLst>
          <pc:docMk/>
          <pc:sldMk cId="829641074" sldId="335"/>
        </pc:sldMkLst>
        <pc:spChg chg="mod">
          <ac:chgData name="七海 めぐみ" userId="efb0af66-eafd-49be-8037-93b823be09c1" providerId="ADAL" clId="{8EB56567-03FB-46EA-B393-7A54DC1C677A}" dt="2025-03-13T07:47:07.870" v="7" actId="20577"/>
          <ac:spMkLst>
            <pc:docMk/>
            <pc:sldMk cId="829641074" sldId="335"/>
            <ac:spMk id="5" creationId="{AC79FBB5-D95E-C774-39AC-ADFCD8B1F59A}"/>
          </ac:spMkLst>
        </pc:spChg>
      </pc:sldChg>
      <pc:sldChg chg="modSp mod">
        <pc:chgData name="七海 めぐみ" userId="efb0af66-eafd-49be-8037-93b823be09c1" providerId="ADAL" clId="{8EB56567-03FB-46EA-B393-7A54DC1C677A}" dt="2025-03-13T07:50:08.514" v="21"/>
        <pc:sldMkLst>
          <pc:docMk/>
          <pc:sldMk cId="1965072690" sldId="338"/>
        </pc:sldMkLst>
        <pc:spChg chg="mod">
          <ac:chgData name="七海 めぐみ" userId="efb0af66-eafd-49be-8037-93b823be09c1" providerId="ADAL" clId="{8EB56567-03FB-46EA-B393-7A54DC1C677A}" dt="2025-03-13T07:50:08.514" v="21"/>
          <ac:spMkLst>
            <pc:docMk/>
            <pc:sldMk cId="1965072690" sldId="338"/>
            <ac:spMk id="2" creationId="{D64D5275-823C-133E-074B-944C0A4926FF}"/>
          </ac:spMkLst>
        </pc:spChg>
      </pc:sldChg>
      <pc:sldChg chg="modSp mod">
        <pc:chgData name="七海 めぐみ" userId="efb0af66-eafd-49be-8037-93b823be09c1" providerId="ADAL" clId="{8EB56567-03FB-46EA-B393-7A54DC1C677A}" dt="2025-03-13T07:46:29.732" v="1" actId="20577"/>
        <pc:sldMkLst>
          <pc:docMk/>
          <pc:sldMk cId="1825780987" sldId="341"/>
        </pc:sldMkLst>
        <pc:spChg chg="mod">
          <ac:chgData name="七海 めぐみ" userId="efb0af66-eafd-49be-8037-93b823be09c1" providerId="ADAL" clId="{8EB56567-03FB-46EA-B393-7A54DC1C677A}" dt="2025-03-13T07:46:29.732" v="1" actId="20577"/>
          <ac:spMkLst>
            <pc:docMk/>
            <pc:sldMk cId="1825780987" sldId="341"/>
            <ac:spMk id="12" creationId="{E9CD8F5B-5F4B-63BA-B9A4-0FA5085D522E}"/>
          </ac:spMkLst>
        </pc:spChg>
      </pc:sldChg>
      <pc:sldChg chg="modSp mod">
        <pc:chgData name="七海 めぐみ" userId="efb0af66-eafd-49be-8037-93b823be09c1" providerId="ADAL" clId="{8EB56567-03FB-46EA-B393-7A54DC1C677A}" dt="2025-03-13T07:46:35.694" v="2" actId="20577"/>
        <pc:sldMkLst>
          <pc:docMk/>
          <pc:sldMk cId="2554682920" sldId="342"/>
        </pc:sldMkLst>
        <pc:spChg chg="mod">
          <ac:chgData name="七海 めぐみ" userId="efb0af66-eafd-49be-8037-93b823be09c1" providerId="ADAL" clId="{8EB56567-03FB-46EA-B393-7A54DC1C677A}" dt="2025-03-13T07:46:35.694" v="2" actId="20577"/>
          <ac:spMkLst>
            <pc:docMk/>
            <pc:sldMk cId="2554682920" sldId="342"/>
            <ac:spMk id="12" creationId="{5679B76F-36E5-F535-6131-441B91125B94}"/>
          </ac:spMkLst>
        </pc:spChg>
      </pc:sldChg>
      <pc:sldChg chg="modSp mod">
        <pc:chgData name="七海 めぐみ" userId="efb0af66-eafd-49be-8037-93b823be09c1" providerId="ADAL" clId="{8EB56567-03FB-46EA-B393-7A54DC1C677A}" dt="2025-03-13T07:47:30.121" v="16" actId="20577"/>
        <pc:sldMkLst>
          <pc:docMk/>
          <pc:sldMk cId="2113833660" sldId="343"/>
        </pc:sldMkLst>
        <pc:spChg chg="mod">
          <ac:chgData name="七海 めぐみ" userId="efb0af66-eafd-49be-8037-93b823be09c1" providerId="ADAL" clId="{8EB56567-03FB-46EA-B393-7A54DC1C677A}" dt="2025-03-13T07:47:30.121" v="16" actId="20577"/>
          <ac:spMkLst>
            <pc:docMk/>
            <pc:sldMk cId="2113833660" sldId="343"/>
            <ac:spMk id="15" creationId="{D09B903D-F497-0359-D1E5-56C2BDAC35C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F89BC0AA-C01B-47A9-8DC7-5E256438C37C}"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6968D9FE-2510-45AB-B5CD-A65860633B8C}" type="slidenum">
              <a:rPr kumimoji="1" lang="ja-JP" altLang="en-US" smtClean="0"/>
              <a:t>‹#›</a:t>
            </a:fld>
            <a:endParaRPr kumimoji="1" lang="ja-JP" altLang="en-US"/>
          </a:p>
        </p:txBody>
      </p:sp>
    </p:spTree>
    <p:extLst>
      <p:ext uri="{BB962C8B-B14F-4D97-AF65-F5344CB8AC3E}">
        <p14:creationId xmlns:p14="http://schemas.microsoft.com/office/powerpoint/2010/main" val="22217273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968D9FE-2510-45AB-B5CD-A65860633B8C}" type="slidenum">
              <a:rPr kumimoji="1" lang="ja-JP" altLang="en-US" smtClean="0"/>
              <a:t>5</a:t>
            </a:fld>
            <a:endParaRPr kumimoji="1" lang="ja-JP" altLang="en-US"/>
          </a:p>
        </p:txBody>
      </p:sp>
    </p:spTree>
    <p:extLst>
      <p:ext uri="{BB962C8B-B14F-4D97-AF65-F5344CB8AC3E}">
        <p14:creationId xmlns:p14="http://schemas.microsoft.com/office/powerpoint/2010/main" val="848396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616B3-9707-9C7A-6396-8CB07D27716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26A8F-4AE5-05BE-0E3D-699DE8D046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5E8296F-1057-EC0B-9153-4A19937420F6}"/>
              </a:ext>
            </a:extLst>
          </p:cNvPr>
          <p:cNvSpPr>
            <a:spLocks noGrp="1"/>
          </p:cNvSpPr>
          <p:nvPr>
            <p:ph type="dt" sz="half" idx="10"/>
          </p:nvPr>
        </p:nvSpPr>
        <p:spPr/>
        <p:txBody>
          <a:bodyPr/>
          <a:lstStyle/>
          <a:p>
            <a:fld id="{080C053F-2EEC-401C-801C-4DC6B1B559F9}"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C7BC2A9C-1A4C-8741-4B7E-A571C54E14D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EDC48CA-C502-6D96-A75D-D2A6A6DCDCB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967487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A48DA-3253-BEF4-FD2A-AEE2E7CCB85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992144B-34B6-B104-0063-F2066A67B4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61BA74-F74F-2A6A-3B95-7A3979053C70}"/>
              </a:ext>
            </a:extLst>
          </p:cNvPr>
          <p:cNvSpPr>
            <a:spLocks noGrp="1"/>
          </p:cNvSpPr>
          <p:nvPr>
            <p:ph type="dt" sz="half" idx="10"/>
          </p:nvPr>
        </p:nvSpPr>
        <p:spPr/>
        <p:txBody>
          <a:bodyPr/>
          <a:lstStyle/>
          <a:p>
            <a:fld id="{D369FB28-6B88-403D-9234-F90A0E657B5E}"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A6A4599B-04D3-D5F8-453A-3EDB9CA0C6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B8CD3F-660E-4E61-709F-09EF813E3577}"/>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3277391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AD75942-E5AD-22AA-9744-5915E260DFE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01D7AF6-E989-28DB-B970-E87197F0BAC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99BD2C-D3A4-6656-5229-3F6421A349EE}"/>
              </a:ext>
            </a:extLst>
          </p:cNvPr>
          <p:cNvSpPr>
            <a:spLocks noGrp="1"/>
          </p:cNvSpPr>
          <p:nvPr>
            <p:ph type="dt" sz="half" idx="10"/>
          </p:nvPr>
        </p:nvSpPr>
        <p:spPr/>
        <p:txBody>
          <a:bodyPr/>
          <a:lstStyle/>
          <a:p>
            <a:fld id="{CED83F15-606F-4C27-B2BA-491B425A5CB3}"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7F89AD90-BDDD-87E9-9DA6-BACE628AA2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2C1E9D-6CF4-34D8-3ACB-71A09D8E849F}"/>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186452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292E96-4E1F-AA20-94AF-1B565F4242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47A2B8-8653-9A3A-EBCC-C2239082D4A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45FDE1-A912-7286-A445-A4574D33F2CB}"/>
              </a:ext>
            </a:extLst>
          </p:cNvPr>
          <p:cNvSpPr>
            <a:spLocks noGrp="1"/>
          </p:cNvSpPr>
          <p:nvPr>
            <p:ph type="dt" sz="half" idx="10"/>
          </p:nvPr>
        </p:nvSpPr>
        <p:spPr/>
        <p:txBody>
          <a:bodyPr/>
          <a:lstStyle/>
          <a:p>
            <a:fld id="{25177A76-301E-44DF-9414-4CFFCC69B72F}"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41B1B04A-ED82-31A7-2E1E-BE16D191AE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2398C2-4783-6C63-5527-7A1A1BAE49EE}"/>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86879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D5AF5-6FCC-FB7A-A538-6742DA57023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DAEF8D-1694-B5AF-B5BD-CB4D1BD35CF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CE87CDA-BCA2-7F54-77F1-26B71D9DEAB0}"/>
              </a:ext>
            </a:extLst>
          </p:cNvPr>
          <p:cNvSpPr>
            <a:spLocks noGrp="1"/>
          </p:cNvSpPr>
          <p:nvPr>
            <p:ph type="dt" sz="half" idx="10"/>
          </p:nvPr>
        </p:nvSpPr>
        <p:spPr/>
        <p:txBody>
          <a:bodyPr/>
          <a:lstStyle/>
          <a:p>
            <a:fld id="{D937F26D-F914-4D36-AAF9-37D3386D2E39}"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B94B5E6D-82F2-6800-33C3-69936BB95D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A4405A-0854-534E-B3C9-B06EF0FEF6F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06900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8A3754-9BC0-F19B-68C9-9AD35C97161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C77CFD-1D8A-BBF2-F30C-58B893D3BDB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55555B8-EB66-01CA-6390-1CA02ECEF2C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0410903-1B1E-FD41-804F-44A96B9B7CFB}"/>
              </a:ext>
            </a:extLst>
          </p:cNvPr>
          <p:cNvSpPr>
            <a:spLocks noGrp="1"/>
          </p:cNvSpPr>
          <p:nvPr>
            <p:ph type="dt" sz="half" idx="10"/>
          </p:nvPr>
        </p:nvSpPr>
        <p:spPr/>
        <p:txBody>
          <a:bodyPr/>
          <a:lstStyle/>
          <a:p>
            <a:fld id="{8560EA20-7811-476F-8894-B93DBE504F31}"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479F226D-9AF0-BA80-E67B-7EA4E3C99D5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64FF7D-EF19-8289-164F-73ED54CC542D}"/>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91923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89DF63-0CD6-168B-CF10-202A9FE3F84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01E0739-E4DB-53EC-B014-0E54CBCCC8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246C5F7-F0A5-48B6-2D06-2D6F5ECE216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1FC89AE-5174-6EB5-7BA2-983B28C902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CB2D49-43B1-AB65-A4F3-B9FA5D2B674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6C6A44-D812-755E-873F-C53F6A5C738F}"/>
              </a:ext>
            </a:extLst>
          </p:cNvPr>
          <p:cNvSpPr>
            <a:spLocks noGrp="1"/>
          </p:cNvSpPr>
          <p:nvPr>
            <p:ph type="dt" sz="half" idx="10"/>
          </p:nvPr>
        </p:nvSpPr>
        <p:spPr/>
        <p:txBody>
          <a:bodyPr/>
          <a:lstStyle/>
          <a:p>
            <a:fld id="{09111259-9B21-4512-949A-00F461FB9C73}" type="datetime1">
              <a:rPr kumimoji="1" lang="ja-JP" altLang="en-US" smtClean="0"/>
              <a:t>2025/3/21</a:t>
            </a:fld>
            <a:endParaRPr kumimoji="1" lang="ja-JP" altLang="en-US"/>
          </a:p>
        </p:txBody>
      </p:sp>
      <p:sp>
        <p:nvSpPr>
          <p:cNvPr id="8" name="フッター プレースホルダー 7">
            <a:extLst>
              <a:ext uri="{FF2B5EF4-FFF2-40B4-BE49-F238E27FC236}">
                <a16:creationId xmlns:a16="http://schemas.microsoft.com/office/drawing/2014/main" id="{EEC2409A-8542-7E34-3766-0403839A10D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7656325-7F5D-9399-7BC8-6F1A6D69946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66363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21383A-8FA0-9DA3-1A5A-34FD24DF5C8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3E04EFC-5E88-F208-73B4-CFF298941367}"/>
              </a:ext>
            </a:extLst>
          </p:cNvPr>
          <p:cNvSpPr>
            <a:spLocks noGrp="1"/>
          </p:cNvSpPr>
          <p:nvPr>
            <p:ph type="dt" sz="half" idx="10"/>
          </p:nvPr>
        </p:nvSpPr>
        <p:spPr/>
        <p:txBody>
          <a:bodyPr/>
          <a:lstStyle/>
          <a:p>
            <a:fld id="{6E8DF126-F727-4913-A768-6DFE72275728}" type="datetime1">
              <a:rPr kumimoji="1" lang="ja-JP" altLang="en-US" smtClean="0"/>
              <a:t>2025/3/21</a:t>
            </a:fld>
            <a:endParaRPr kumimoji="1" lang="ja-JP" altLang="en-US"/>
          </a:p>
        </p:txBody>
      </p:sp>
      <p:sp>
        <p:nvSpPr>
          <p:cNvPr id="4" name="フッター プレースホルダー 3">
            <a:extLst>
              <a:ext uri="{FF2B5EF4-FFF2-40B4-BE49-F238E27FC236}">
                <a16:creationId xmlns:a16="http://schemas.microsoft.com/office/drawing/2014/main" id="{7049F657-DB33-F31B-3220-78008C2E70D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13606B5-9F11-FEFE-5CC2-5DE1ACD1150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103818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F85C8D5-989A-CED9-B801-5078DF10FB56}"/>
              </a:ext>
            </a:extLst>
          </p:cNvPr>
          <p:cNvSpPr>
            <a:spLocks noGrp="1"/>
          </p:cNvSpPr>
          <p:nvPr>
            <p:ph type="dt" sz="half" idx="10"/>
          </p:nvPr>
        </p:nvSpPr>
        <p:spPr/>
        <p:txBody>
          <a:bodyPr/>
          <a:lstStyle/>
          <a:p>
            <a:fld id="{F0DFEACD-96E2-457D-87CD-1A31CC7187E7}" type="datetime1">
              <a:rPr kumimoji="1" lang="ja-JP" altLang="en-US" smtClean="0"/>
              <a:t>2025/3/21</a:t>
            </a:fld>
            <a:endParaRPr kumimoji="1" lang="ja-JP" altLang="en-US"/>
          </a:p>
        </p:txBody>
      </p:sp>
      <p:sp>
        <p:nvSpPr>
          <p:cNvPr id="3" name="フッター プレースホルダー 2">
            <a:extLst>
              <a:ext uri="{FF2B5EF4-FFF2-40B4-BE49-F238E27FC236}">
                <a16:creationId xmlns:a16="http://schemas.microsoft.com/office/drawing/2014/main" id="{D64140EE-2371-6CEE-E7EA-E035C3D1969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72F76DC-CBC8-6103-4E3A-769E374E2CF6}"/>
              </a:ext>
            </a:extLst>
          </p:cNvPr>
          <p:cNvSpPr>
            <a:spLocks noGrp="1"/>
          </p:cNvSpPr>
          <p:nvPr>
            <p:ph type="sldNum" sz="quarter" idx="12"/>
          </p:nvPr>
        </p:nvSpPr>
        <p:spPr>
          <a:xfrm>
            <a:off x="9369724" y="6356350"/>
            <a:ext cx="2743200" cy="365125"/>
          </a:xfrm>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83272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65321-EACE-8E96-9B7E-5EF3A04405E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C2FA4E4-F016-BC45-B1CA-DC44691BA1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AA67ECF-F749-CE38-554B-0FEA72805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92EDB6-CE79-8121-E91E-A042344EF18C}"/>
              </a:ext>
            </a:extLst>
          </p:cNvPr>
          <p:cNvSpPr>
            <a:spLocks noGrp="1"/>
          </p:cNvSpPr>
          <p:nvPr>
            <p:ph type="dt" sz="half" idx="10"/>
          </p:nvPr>
        </p:nvSpPr>
        <p:spPr/>
        <p:txBody>
          <a:bodyPr/>
          <a:lstStyle/>
          <a:p>
            <a:fld id="{DA59BC66-3C36-4836-91D2-639ED87EA29D}"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D4E7E38D-6B1E-D3BA-2EB7-DC1808B9CA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A97713-F45B-7B60-99FE-68447A857550}"/>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843274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994F07-7DF4-4E8E-0949-0DAC80D7606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20830FB-4041-60D5-B161-6A5672B6E2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0B7F440-09A4-D0A0-DFE8-2B8D3E7FA3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6F6B16B-6624-7877-A4E1-29B80B4B36D9}"/>
              </a:ext>
            </a:extLst>
          </p:cNvPr>
          <p:cNvSpPr>
            <a:spLocks noGrp="1"/>
          </p:cNvSpPr>
          <p:nvPr>
            <p:ph type="dt" sz="half" idx="10"/>
          </p:nvPr>
        </p:nvSpPr>
        <p:spPr/>
        <p:txBody>
          <a:bodyPr/>
          <a:lstStyle/>
          <a:p>
            <a:fld id="{843103DC-60E0-4782-846A-2DD229C46FD6}"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C4F26B30-7D8A-9E2C-7459-EA9562E8B2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CF77718-160B-257E-DDD7-86F185FE69B7}"/>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0921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0B924E9-8CF5-7592-53C5-7E916E665C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A8DBBA-43E7-2335-9200-2AFFBC20AF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3F7632-05C4-149C-67BD-B2691523E8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4FB3AC5-E466-49EB-9CB8-F1FA75C50617}"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9328FF31-0488-1D04-2CB2-00D5FDD27B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458063-BF9A-07F3-932F-4F9DD63BAE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39857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svg"/><Relationship Id="rId7" Type="http://schemas.openxmlformats.org/officeDocument/2006/relationships/image" Target="../media/image20.sv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11" Type="http://schemas.openxmlformats.org/officeDocument/2006/relationships/image" Target="../media/image24.svg"/><Relationship Id="rId5" Type="http://schemas.openxmlformats.org/officeDocument/2006/relationships/image" Target="../media/image18.sv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svg"/></Relationships>
</file>

<file path=ppt/slides/_rels/slide14.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26.svg"/><Relationship Id="rId7" Type="http://schemas.openxmlformats.org/officeDocument/2006/relationships/image" Target="../media/image14.sv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28.svg"/><Relationship Id="rId4" Type="http://schemas.openxmlformats.org/officeDocument/2006/relationships/image" Target="../media/image27.png"/><Relationship Id="rId9" Type="http://schemas.openxmlformats.org/officeDocument/2006/relationships/image" Target="../media/image18.svg"/></Relationships>
</file>

<file path=ppt/slides/_rels/slide16.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6.svg"/><Relationship Id="rId7" Type="http://schemas.openxmlformats.org/officeDocument/2006/relationships/image" Target="../media/image14.sv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28.svg"/></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6.svg"/><Relationship Id="rId7" Type="http://schemas.openxmlformats.org/officeDocument/2006/relationships/image" Target="../media/image28.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svg"/><Relationship Id="rId10" Type="http://schemas.openxmlformats.org/officeDocument/2006/relationships/image" Target="../media/image29.png"/><Relationship Id="rId4" Type="http://schemas.openxmlformats.org/officeDocument/2006/relationships/image" Target="../media/image25.png"/><Relationship Id="rId9" Type="http://schemas.openxmlformats.org/officeDocument/2006/relationships/image" Target="../media/image4.svg"/></Relationships>
</file>

<file path=ppt/slides/_rels/slide1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6.svg"/><Relationship Id="rId7" Type="http://schemas.openxmlformats.org/officeDocument/2006/relationships/image" Target="../media/image28.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svg"/><Relationship Id="rId10" Type="http://schemas.openxmlformats.org/officeDocument/2006/relationships/image" Target="../media/image29.png"/><Relationship Id="rId4" Type="http://schemas.openxmlformats.org/officeDocument/2006/relationships/image" Target="../media/image25.png"/><Relationship Id="rId9" Type="http://schemas.openxmlformats.org/officeDocument/2006/relationships/image" Target="../media/image4.svg"/></Relationships>
</file>

<file path=ppt/slides/_rels/slide19.xml.rels><?xml version="1.0" encoding="UTF-8" standalone="yes"?>
<Relationships xmlns="http://schemas.openxmlformats.org/package/2006/relationships"><Relationship Id="rId3" Type="http://schemas.openxmlformats.org/officeDocument/2006/relationships/image" Target="../media/image26.svg"/><Relationship Id="rId7" Type="http://schemas.openxmlformats.org/officeDocument/2006/relationships/image" Target="../media/image28.sv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18.sv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6.svg"/><Relationship Id="rId7" Type="http://schemas.openxmlformats.org/officeDocument/2006/relationships/image" Target="../media/image28.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7.png"/><Relationship Id="rId11" Type="http://schemas.openxmlformats.org/officeDocument/2006/relationships/image" Target="../media/image4.svg"/><Relationship Id="rId5" Type="http://schemas.openxmlformats.org/officeDocument/2006/relationships/image" Target="../media/image26.svg"/><Relationship Id="rId10" Type="http://schemas.openxmlformats.org/officeDocument/2006/relationships/image" Target="../media/image3.png"/><Relationship Id="rId4" Type="http://schemas.openxmlformats.org/officeDocument/2006/relationships/image" Target="../media/image25.png"/><Relationship Id="rId9" Type="http://schemas.openxmlformats.org/officeDocument/2006/relationships/image" Target="../media/image14.svg"/></Relationships>
</file>

<file path=ppt/slides/_rels/slide2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6.svg"/><Relationship Id="rId7" Type="http://schemas.openxmlformats.org/officeDocument/2006/relationships/image" Target="../media/image28.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svg"/><Relationship Id="rId10" Type="http://schemas.openxmlformats.org/officeDocument/2006/relationships/image" Target="../media/image30.png"/><Relationship Id="rId4" Type="http://schemas.openxmlformats.org/officeDocument/2006/relationships/image" Target="../media/image25.png"/><Relationship Id="rId9" Type="http://schemas.openxmlformats.org/officeDocument/2006/relationships/image" Target="../media/image14.svg"/></Relationships>
</file>

<file path=ppt/slides/_rels/slide22.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6.svg"/><Relationship Id="rId7" Type="http://schemas.openxmlformats.org/officeDocument/2006/relationships/image" Target="../media/image26.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14.svg"/><Relationship Id="rId4" Type="http://schemas.openxmlformats.org/officeDocument/2006/relationships/image" Target="../media/image13.png"/><Relationship Id="rId9" Type="http://schemas.openxmlformats.org/officeDocument/2006/relationships/image" Target="../media/image28.svg"/></Relationships>
</file>

<file path=ppt/slides/_rels/slide2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6.svg"/><Relationship Id="rId7" Type="http://schemas.openxmlformats.org/officeDocument/2006/relationships/image" Target="../media/image26.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14.svg"/><Relationship Id="rId4" Type="http://schemas.openxmlformats.org/officeDocument/2006/relationships/image" Target="../media/image13.png"/><Relationship Id="rId9" Type="http://schemas.openxmlformats.org/officeDocument/2006/relationships/image" Target="../media/image28.svg"/></Relationships>
</file>

<file path=ppt/slides/_rels/slide24.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5.png"/><Relationship Id="rId7" Type="http://schemas.openxmlformats.org/officeDocument/2006/relationships/image" Target="../media/image27.png"/><Relationship Id="rId12" Type="http://schemas.openxmlformats.org/officeDocument/2006/relationships/image" Target="../media/image4.svg"/><Relationship Id="rId2" Type="http://schemas.openxmlformats.org/officeDocument/2006/relationships/image" Target="../media/image29.png"/><Relationship Id="rId1" Type="http://schemas.openxmlformats.org/officeDocument/2006/relationships/slideLayout" Target="../slideLayouts/slideLayout7.xml"/><Relationship Id="rId6" Type="http://schemas.openxmlformats.org/officeDocument/2006/relationships/image" Target="../media/image26.svg"/><Relationship Id="rId11" Type="http://schemas.openxmlformats.org/officeDocument/2006/relationships/image" Target="../media/image3.png"/><Relationship Id="rId5" Type="http://schemas.openxmlformats.org/officeDocument/2006/relationships/image" Target="../media/image25.png"/><Relationship Id="rId10" Type="http://schemas.openxmlformats.org/officeDocument/2006/relationships/image" Target="../media/image14.svg"/><Relationship Id="rId4" Type="http://schemas.openxmlformats.org/officeDocument/2006/relationships/image" Target="../media/image6.svg"/><Relationship Id="rId9" Type="http://schemas.openxmlformats.org/officeDocument/2006/relationships/image" Target="../media/image13.png"/></Relationships>
</file>

<file path=ppt/slides/_rels/slide2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26.svg"/><Relationship Id="rId7" Type="http://schemas.openxmlformats.org/officeDocument/2006/relationships/image" Target="../media/image32.sv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28.svg"/><Relationship Id="rId4" Type="http://schemas.openxmlformats.org/officeDocument/2006/relationships/image" Target="../media/image27.png"/><Relationship Id="rId9" Type="http://schemas.openxmlformats.org/officeDocument/2006/relationships/image" Target="../media/image14.svg"/></Relationships>
</file>

<file path=ppt/slides/_rels/slide2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6.svg"/><Relationship Id="rId7" Type="http://schemas.openxmlformats.org/officeDocument/2006/relationships/image" Target="../media/image28.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14.sv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sv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4B9B18-BC3A-55B7-924F-FE1178BC6262}"/>
              </a:ext>
            </a:extLst>
          </p:cNvPr>
          <p:cNvSpPr>
            <a:spLocks noGrp="1"/>
          </p:cNvSpPr>
          <p:nvPr>
            <p:ph type="ctrTitle"/>
          </p:nvPr>
        </p:nvSpPr>
        <p:spPr>
          <a:xfrm>
            <a:off x="1640731" y="650820"/>
            <a:ext cx="9144000" cy="2387600"/>
          </a:xfrm>
        </p:spPr>
        <p:txBody>
          <a:bodyPr/>
          <a:lstStyle/>
          <a:p>
            <a:r>
              <a:rPr kumimoji="1" lang="ja-JP" altLang="en-US" dirty="0">
                <a:latin typeface="Meiryo UI" panose="020B0604030504040204" pitchFamily="50" charset="-128"/>
                <a:ea typeface="Meiryo UI" panose="020B0604030504040204" pitchFamily="50" charset="-128"/>
              </a:rPr>
              <a:t>大学におけるハラスメント</a:t>
            </a:r>
          </a:p>
        </p:txBody>
      </p:sp>
      <p:sp>
        <p:nvSpPr>
          <p:cNvPr id="3" name="字幕 2">
            <a:extLst>
              <a:ext uri="{FF2B5EF4-FFF2-40B4-BE49-F238E27FC236}">
                <a16:creationId xmlns:a16="http://schemas.microsoft.com/office/drawing/2014/main" id="{E2A049FE-F6DA-3441-21F9-B849B596FCCA}"/>
              </a:ext>
            </a:extLst>
          </p:cNvPr>
          <p:cNvSpPr>
            <a:spLocks noGrp="1"/>
          </p:cNvSpPr>
          <p:nvPr>
            <p:ph type="subTitle" idx="1"/>
          </p:nvPr>
        </p:nvSpPr>
        <p:spPr>
          <a:xfrm>
            <a:off x="4604440" y="3038420"/>
            <a:ext cx="3075709" cy="1297050"/>
          </a:xfrm>
        </p:spPr>
        <p:txBody>
          <a:bodyPr>
            <a:normAutofit/>
          </a:bodyPr>
          <a:lstStyle/>
          <a:p>
            <a:r>
              <a:rPr kumimoji="1" lang="ja-JP" altLang="en-US" sz="3600" dirty="0">
                <a:latin typeface="Meiryo UI" panose="020B0604030504040204" pitchFamily="50" charset="-128"/>
                <a:ea typeface="Meiryo UI" panose="020B0604030504040204" pitchFamily="50" charset="-128"/>
              </a:rPr>
              <a:t>教職員向け</a:t>
            </a:r>
          </a:p>
        </p:txBody>
      </p:sp>
      <p:sp>
        <p:nvSpPr>
          <p:cNvPr id="4" name="テキスト ボックス 3">
            <a:extLst>
              <a:ext uri="{FF2B5EF4-FFF2-40B4-BE49-F238E27FC236}">
                <a16:creationId xmlns:a16="http://schemas.microsoft.com/office/drawing/2014/main" id="{09D056C7-9B0E-4549-9A05-43F874A43EC8}"/>
              </a:ext>
            </a:extLst>
          </p:cNvPr>
          <p:cNvSpPr txBox="1"/>
          <p:nvPr/>
        </p:nvSpPr>
        <p:spPr>
          <a:xfrm>
            <a:off x="304800" y="258329"/>
            <a:ext cx="4368799"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令和</a:t>
            </a:r>
            <a:r>
              <a:rPr kumimoji="1" lang="en-US" altLang="ja-JP" sz="2400" dirty="0">
                <a:latin typeface="Meiryo UI" panose="020B0604030504040204" pitchFamily="50" charset="-128"/>
                <a:ea typeface="Meiryo UI" panose="020B0604030504040204" pitchFamily="50" charset="-128"/>
              </a:rPr>
              <a:t>6</a:t>
            </a:r>
            <a:r>
              <a:rPr kumimoji="1" lang="ja-JP" altLang="en-US" sz="2400" dirty="0">
                <a:latin typeface="Meiryo UI" panose="020B0604030504040204" pitchFamily="50" charset="-128"/>
                <a:ea typeface="Meiryo UI" panose="020B0604030504040204" pitchFamily="50" charset="-128"/>
              </a:rPr>
              <a:t>年度文部科学省委託事業</a:t>
            </a:r>
          </a:p>
        </p:txBody>
      </p:sp>
      <p:sp>
        <p:nvSpPr>
          <p:cNvPr id="5" name="テキスト ボックス 4">
            <a:extLst>
              <a:ext uri="{FF2B5EF4-FFF2-40B4-BE49-F238E27FC236}">
                <a16:creationId xmlns:a16="http://schemas.microsoft.com/office/drawing/2014/main" id="{A103E360-59B2-079D-8AA5-C3A31B941A7C}"/>
              </a:ext>
            </a:extLst>
          </p:cNvPr>
          <p:cNvSpPr txBox="1"/>
          <p:nvPr/>
        </p:nvSpPr>
        <p:spPr>
          <a:xfrm>
            <a:off x="1240997" y="4664348"/>
            <a:ext cx="10238700" cy="1384995"/>
          </a:xfrm>
          <a:prstGeom prst="rect">
            <a:avLst/>
          </a:prstGeom>
          <a:solidFill>
            <a:srgbClr val="FFFF99"/>
          </a:solidFill>
          <a:ln>
            <a:solidFill>
              <a:schemeClr val="tx1"/>
            </a:solidFill>
            <a:prstDash val="dash"/>
          </a:ln>
        </p:spPr>
        <p:txBody>
          <a:bodyPr wrap="none" rtlCol="0">
            <a:spAutoFit/>
          </a:bodyPr>
          <a:lstStyle/>
          <a:p>
            <a:r>
              <a:rPr kumimoji="1" lang="en-US" altLang="ja-JP" sz="2800" dirty="0">
                <a:solidFill>
                  <a:srgbClr val="FF0000"/>
                </a:solidFill>
              </a:rPr>
              <a:t>【</a:t>
            </a:r>
            <a:r>
              <a:rPr kumimoji="1" lang="ja-JP" altLang="en-US" sz="2800" dirty="0">
                <a:solidFill>
                  <a:srgbClr val="FF0000"/>
                </a:solidFill>
              </a:rPr>
              <a:t>研修ご担当者様へ</a:t>
            </a:r>
            <a:r>
              <a:rPr kumimoji="1" lang="en-US" altLang="ja-JP" sz="2800" dirty="0">
                <a:solidFill>
                  <a:srgbClr val="FF0000"/>
                </a:solidFill>
              </a:rPr>
              <a:t>】</a:t>
            </a:r>
          </a:p>
          <a:p>
            <a:r>
              <a:rPr kumimoji="1" lang="ja-JP" altLang="en-US" sz="2800" dirty="0">
                <a:solidFill>
                  <a:srgbClr val="FF0000"/>
                </a:solidFill>
              </a:rPr>
              <a:t>研修を実施する組織の状況や参加対象者の理解度、</a:t>
            </a:r>
            <a:endParaRPr kumimoji="1" lang="en-US" altLang="ja-JP" sz="2800" dirty="0">
              <a:solidFill>
                <a:srgbClr val="FF0000"/>
              </a:solidFill>
            </a:endParaRPr>
          </a:p>
          <a:p>
            <a:r>
              <a:rPr kumimoji="1" lang="ja-JP" altLang="en-US" sz="2800" dirty="0">
                <a:solidFill>
                  <a:srgbClr val="FF0000"/>
                </a:solidFill>
              </a:rPr>
              <a:t>研修時間等にあわせてスライドを加工してご使用ください。</a:t>
            </a:r>
          </a:p>
        </p:txBody>
      </p:sp>
    </p:spTree>
    <p:extLst>
      <p:ext uri="{BB962C8B-B14F-4D97-AF65-F5344CB8AC3E}">
        <p14:creationId xmlns:p14="http://schemas.microsoft.com/office/powerpoint/2010/main" val="58217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F360D-DC78-B5F6-7BE8-EB75DED417FD}"/>
            </a:ext>
          </a:extLst>
        </p:cNvPr>
        <p:cNvGrpSpPr/>
        <p:nvPr/>
      </p:nvGrpSpPr>
      <p:grpSpPr>
        <a:xfrm>
          <a:off x="0" y="0"/>
          <a:ext cx="0" cy="0"/>
          <a:chOff x="0" y="0"/>
          <a:chExt cx="0" cy="0"/>
        </a:xfrm>
      </p:grpSpPr>
      <p:sp>
        <p:nvSpPr>
          <p:cNvPr id="3" name="四角形: 対角を丸める 2">
            <a:extLst>
              <a:ext uri="{FF2B5EF4-FFF2-40B4-BE49-F238E27FC236}">
                <a16:creationId xmlns:a16="http://schemas.microsoft.com/office/drawing/2014/main" id="{24616FAE-575B-AAB7-F0E1-580E957B0C4C}"/>
              </a:ext>
            </a:extLst>
          </p:cNvPr>
          <p:cNvSpPr/>
          <p:nvPr/>
        </p:nvSpPr>
        <p:spPr>
          <a:xfrm>
            <a:off x="0" y="0"/>
            <a:ext cx="12192000" cy="6858000"/>
          </a:xfrm>
          <a:prstGeom prst="round2DiagRect">
            <a:avLst/>
          </a:prstGeom>
          <a:solidFill>
            <a:schemeClr val="accent2">
              <a:lumMod val="20000"/>
              <a:lumOff val="80000"/>
            </a:schemeClr>
          </a:solidFill>
          <a:ln>
            <a:solidFill>
              <a:schemeClr val="accent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82EBAA-8F57-3BF2-18F1-3721299B1665}"/>
              </a:ext>
            </a:extLst>
          </p:cNvPr>
          <p:cNvSpPr txBox="1"/>
          <p:nvPr/>
        </p:nvSpPr>
        <p:spPr>
          <a:xfrm>
            <a:off x="2172929" y="3659910"/>
            <a:ext cx="9384072" cy="1015663"/>
          </a:xfrm>
          <a:prstGeom prst="rect">
            <a:avLst/>
          </a:prstGeom>
          <a:noFill/>
        </p:spPr>
        <p:txBody>
          <a:bodyPr wrap="square" rtlCol="0">
            <a:spAutoFit/>
          </a:bodyPr>
          <a:lstStyle/>
          <a:p>
            <a:pPr algn="r"/>
            <a:r>
              <a:rPr kumimoji="1" lang="ja-JP" altLang="en-US" sz="6000"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6" name="涙形 5">
            <a:extLst>
              <a:ext uri="{FF2B5EF4-FFF2-40B4-BE49-F238E27FC236}">
                <a16:creationId xmlns:a16="http://schemas.microsoft.com/office/drawing/2014/main" id="{1EB07073-31C0-6F96-EE4F-E42AEF026726}"/>
              </a:ext>
            </a:extLst>
          </p:cNvPr>
          <p:cNvSpPr/>
          <p:nvPr/>
        </p:nvSpPr>
        <p:spPr>
          <a:xfrm>
            <a:off x="9982200" y="4991822"/>
            <a:ext cx="1574801" cy="1364528"/>
          </a:xfrm>
          <a:prstGeom prst="teardrop">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5400" dirty="0">
                <a:latin typeface="Meiryo UI" panose="020B0604030504040204" pitchFamily="50" charset="-128"/>
                <a:ea typeface="Meiryo UI" panose="020B0604030504040204" pitchFamily="50" charset="-128"/>
              </a:rPr>
              <a:t>２</a:t>
            </a:r>
            <a:endParaRPr kumimoji="1" lang="ja-JP" altLang="en-US" sz="5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2038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D51B2A-95EF-1463-44BE-395BAFB48E0F}"/>
            </a:ext>
          </a:extLst>
        </p:cNvPr>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D339C1CC-1B1C-2118-618C-C9A68EB743B2}"/>
              </a:ext>
            </a:extLst>
          </p:cNvPr>
          <p:cNvGraphicFramePr>
            <a:graphicFrameLocks noGrp="1"/>
          </p:cNvGraphicFramePr>
          <p:nvPr>
            <p:extLst>
              <p:ext uri="{D42A27DB-BD31-4B8C-83A1-F6EECF244321}">
                <p14:modId xmlns:p14="http://schemas.microsoft.com/office/powerpoint/2010/main" val="3969245183"/>
              </p:ext>
            </p:extLst>
          </p:nvPr>
        </p:nvGraphicFramePr>
        <p:xfrm>
          <a:off x="147783" y="1209695"/>
          <a:ext cx="11814830" cy="5166283"/>
        </p:xfrm>
        <a:graphic>
          <a:graphicData uri="http://schemas.openxmlformats.org/drawingml/2006/table">
            <a:tbl>
              <a:tblPr firstRow="1" bandRow="1">
                <a:tableStyleId>{0E3FDE45-AF77-4B5C-9715-49D594BDF05E}</a:tableStyleId>
              </a:tblPr>
              <a:tblGrid>
                <a:gridCol w="11814830">
                  <a:extLst>
                    <a:ext uri="{9D8B030D-6E8A-4147-A177-3AD203B41FA5}">
                      <a16:colId xmlns:a16="http://schemas.microsoft.com/office/drawing/2014/main" val="719168286"/>
                    </a:ext>
                  </a:extLst>
                </a:gridCol>
              </a:tblGrid>
              <a:tr h="401243">
                <a:tc>
                  <a:txBody>
                    <a:bodyPr/>
                    <a:lstStyle/>
                    <a:p>
                      <a:pPr algn="ctr"/>
                      <a:r>
                        <a:rPr kumimoji="1" lang="ja-JP" altLang="en-US" sz="2000" dirty="0">
                          <a:latin typeface="Meiryo UI" panose="020B0604030504040204" pitchFamily="50" charset="-128"/>
                          <a:ea typeface="Meiryo UI" panose="020B0604030504040204" pitchFamily="50" charset="-128"/>
                        </a:rPr>
                        <a:t>学習・研究の場面</a:t>
                      </a:r>
                    </a:p>
                  </a:txBody>
                  <a:tcPr anchor="ctr"/>
                </a:tc>
                <a:extLst>
                  <a:ext uri="{0D108BD9-81ED-4DB2-BD59-A6C34878D82A}">
                    <a16:rowId xmlns:a16="http://schemas.microsoft.com/office/drawing/2014/main" val="513008362"/>
                  </a:ext>
                </a:extLst>
              </a:tr>
              <a:tr h="4418242">
                <a:tc>
                  <a:txBody>
                    <a:bodyPr/>
                    <a:lstStyle/>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dirty="0">
                          <a:latin typeface="+mn-ea"/>
                          <a:ea typeface="+mn-ea"/>
                        </a:rPr>
                        <a:t>必要以上に長時間にわたって注意や叱責をする</a:t>
                      </a:r>
                      <a:endParaRPr kumimoji="1" lang="en-US" altLang="ja-JP" sz="1800" dirty="0">
                        <a:latin typeface="+mn-ea"/>
                        <a:ea typeface="+mn-ea"/>
                      </a:endParaRPr>
                    </a:p>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dirty="0">
                          <a:latin typeface="+mn-ea"/>
                          <a:ea typeface="+mn-ea"/>
                        </a:rPr>
                        <a:t>教育・研究指導を放置、学生が求める指導やアドバイスをしない</a:t>
                      </a:r>
                      <a:endParaRPr kumimoji="1" lang="en-US" altLang="ja-JP" sz="1800" dirty="0">
                        <a:latin typeface="+mn-ea"/>
                        <a:ea typeface="+mn-ea"/>
                      </a:endParaRPr>
                    </a:p>
                    <a:p>
                      <a:pPr marL="285750" indent="-285750">
                        <a:lnSpc>
                          <a:spcPts val="2800"/>
                        </a:lnSpc>
                        <a:spcBef>
                          <a:spcPts val="600"/>
                        </a:spcBef>
                        <a:spcAft>
                          <a:spcPts val="0"/>
                        </a:spcAft>
                        <a:buClr>
                          <a:schemeClr val="accent2"/>
                        </a:buClr>
                        <a:buFont typeface="Wingdings" panose="05000000000000000000" pitchFamily="2" charset="2"/>
                        <a:buChar char="n"/>
                      </a:pPr>
                      <a:r>
                        <a:rPr kumimoji="1" lang="ja-JP" altLang="en-US" sz="1800" dirty="0">
                          <a:latin typeface="+mn-ea"/>
                          <a:ea typeface="+mn-ea"/>
                        </a:rPr>
                        <a:t>正当な理由なく、提出された論文やレポートを受け取らない</a:t>
                      </a:r>
                      <a:endParaRPr kumimoji="1" lang="en-US" altLang="ja-JP" sz="1800" dirty="0">
                        <a:latin typeface="+mn-ea"/>
                        <a:ea typeface="+mn-ea"/>
                      </a:endParaRPr>
                    </a:p>
                    <a:p>
                      <a:pPr marL="285750" indent="-285750">
                        <a:lnSpc>
                          <a:spcPts val="2800"/>
                        </a:lnSpc>
                        <a:spcBef>
                          <a:spcPts val="600"/>
                        </a:spcBef>
                        <a:spcAft>
                          <a:spcPts val="0"/>
                        </a:spcAft>
                        <a:buClr>
                          <a:schemeClr val="accent2"/>
                        </a:buClr>
                        <a:buFont typeface="Wingdings" panose="05000000000000000000" pitchFamily="2" charset="2"/>
                        <a:buChar char="n"/>
                      </a:pPr>
                      <a:r>
                        <a:rPr kumimoji="1" lang="ja-JP" altLang="en-US" sz="1800" dirty="0">
                          <a:latin typeface="+mn-ea"/>
                          <a:ea typeface="+mn-ea"/>
                        </a:rPr>
                        <a:t>教育・研究に関係がないにもかかわらず、不必要に呼び出したり、私用を押し付ける</a:t>
                      </a:r>
                      <a:endParaRPr kumimoji="1" lang="en-US" altLang="ja-JP" sz="1800" dirty="0">
                        <a:latin typeface="+mn-ea"/>
                        <a:ea typeface="+mn-ea"/>
                      </a:endParaRPr>
                    </a:p>
                    <a:p>
                      <a:pPr marL="285750" indent="-285750">
                        <a:lnSpc>
                          <a:spcPts val="2800"/>
                        </a:lnSpc>
                        <a:spcBef>
                          <a:spcPts val="600"/>
                        </a:spcBef>
                        <a:spcAft>
                          <a:spcPts val="0"/>
                        </a:spcAft>
                        <a:buClr>
                          <a:schemeClr val="accent2"/>
                        </a:buClr>
                        <a:buFont typeface="Wingdings" panose="05000000000000000000" pitchFamily="2" charset="2"/>
                        <a:buChar char="n"/>
                      </a:pPr>
                      <a:r>
                        <a:rPr kumimoji="1" lang="ja-JP" altLang="en-US" sz="1800" dirty="0">
                          <a:latin typeface="+mn-ea"/>
                          <a:ea typeface="+mn-ea"/>
                        </a:rPr>
                        <a:t>本人の許可なく、勝手に論文や作品を破り捨てたり、壊したり、データを消去する</a:t>
                      </a:r>
                      <a:endParaRPr kumimoji="1" lang="en-US" altLang="ja-JP" sz="1800" dirty="0">
                        <a:latin typeface="+mn-ea"/>
                        <a:ea typeface="+mn-ea"/>
                      </a:endParaRPr>
                    </a:p>
                    <a:p>
                      <a:pPr marL="285750" indent="-285750">
                        <a:lnSpc>
                          <a:spcPts val="2800"/>
                        </a:lnSpc>
                        <a:spcBef>
                          <a:spcPts val="600"/>
                        </a:spcBef>
                        <a:spcAft>
                          <a:spcPts val="0"/>
                        </a:spcAft>
                        <a:buClr>
                          <a:schemeClr val="accent2"/>
                        </a:buClr>
                        <a:buFont typeface="Wingdings" panose="05000000000000000000" pitchFamily="2" charset="2"/>
                        <a:buChar char="n"/>
                      </a:pPr>
                      <a:r>
                        <a:rPr kumimoji="1" lang="ja-JP" altLang="en-US" sz="1800" dirty="0">
                          <a:latin typeface="+mn-ea"/>
                          <a:ea typeface="+mn-ea"/>
                        </a:rPr>
                        <a:t>正当な理由なく、研究室の資料、機器、薬品などを使わせない</a:t>
                      </a:r>
                      <a:endParaRPr kumimoji="1" lang="en-US" altLang="ja-JP" sz="1800" dirty="0">
                        <a:latin typeface="+mn-ea"/>
                        <a:ea typeface="+mn-ea"/>
                      </a:endParaRPr>
                    </a:p>
                    <a:p>
                      <a:pPr marL="285750" indent="-285750">
                        <a:lnSpc>
                          <a:spcPts val="2800"/>
                        </a:lnSpc>
                        <a:spcBef>
                          <a:spcPts val="600"/>
                        </a:spcBef>
                        <a:spcAft>
                          <a:spcPts val="0"/>
                        </a:spcAft>
                        <a:buClr>
                          <a:schemeClr val="accent2"/>
                        </a:buClr>
                        <a:buFont typeface="Wingdings" panose="05000000000000000000" pitchFamily="2" charset="2"/>
                        <a:buChar char="n"/>
                      </a:pPr>
                      <a:r>
                        <a:rPr kumimoji="1" lang="ja-JP" altLang="en-US" sz="1800" kern="1200" dirty="0">
                          <a:solidFill>
                            <a:schemeClr val="tx1"/>
                          </a:solidFill>
                          <a:effectLst/>
                          <a:latin typeface="+mn-ea"/>
                          <a:ea typeface="+mn-ea"/>
                          <a:cs typeface="+mn-cs"/>
                        </a:rPr>
                        <a:t>正当な理由なく、</a:t>
                      </a:r>
                      <a:r>
                        <a:rPr kumimoji="1" lang="ja-JP" altLang="en-US" sz="1800" dirty="0">
                          <a:latin typeface="+mn-ea"/>
                          <a:ea typeface="+mn-ea"/>
                        </a:rPr>
                        <a:t>研究室への立ち入りを禁止する</a:t>
                      </a:r>
                      <a:endParaRPr kumimoji="1" lang="en-US" altLang="ja-JP" sz="1800" dirty="0">
                        <a:latin typeface="+mn-ea"/>
                        <a:ea typeface="+mn-ea"/>
                      </a:endParaRPr>
                    </a:p>
                    <a:p>
                      <a:pPr marL="285750" indent="-285750">
                        <a:lnSpc>
                          <a:spcPts val="2800"/>
                        </a:lnSpc>
                        <a:spcBef>
                          <a:spcPts val="600"/>
                        </a:spcBef>
                        <a:spcAft>
                          <a:spcPts val="0"/>
                        </a:spcAft>
                        <a:buClr>
                          <a:schemeClr val="accent2"/>
                        </a:buClr>
                        <a:buFont typeface="Wingdings" panose="05000000000000000000" pitchFamily="2" charset="2"/>
                        <a:buChar char="n"/>
                      </a:pPr>
                      <a:r>
                        <a:rPr kumimoji="1" lang="ja-JP" altLang="en-US" sz="1800" dirty="0">
                          <a:latin typeface="+mn-ea"/>
                          <a:ea typeface="+mn-ea"/>
                        </a:rPr>
                        <a:t>研究成果やアイデア等の業績の盗用</a:t>
                      </a:r>
                      <a:endParaRPr kumimoji="1" lang="en-US" altLang="ja-JP" sz="1800" dirty="0">
                        <a:latin typeface="+mn-ea"/>
                        <a:ea typeface="+mn-ea"/>
                      </a:endParaRPr>
                    </a:p>
                    <a:p>
                      <a:pPr marL="285750" indent="-285750">
                        <a:lnSpc>
                          <a:spcPts val="2800"/>
                        </a:lnSpc>
                        <a:spcBef>
                          <a:spcPts val="600"/>
                        </a:spcBef>
                        <a:spcAft>
                          <a:spcPts val="0"/>
                        </a:spcAft>
                        <a:buClr>
                          <a:schemeClr val="accent2"/>
                        </a:buClr>
                        <a:buFont typeface="Wingdings" panose="05000000000000000000" pitchFamily="2" charset="2"/>
                        <a:buChar char="n"/>
                      </a:pPr>
                      <a:r>
                        <a:rPr kumimoji="1" lang="ja-JP" altLang="en-US" sz="1800" dirty="0">
                          <a:latin typeface="+mn-ea"/>
                          <a:ea typeface="+mn-ea"/>
                        </a:rPr>
                        <a:t>教員が、他の先生や関係者の悪口やゴシップを学生に聞かせる</a:t>
                      </a:r>
                      <a:endParaRPr kumimoji="1" lang="en-US" altLang="ja-JP" sz="1800" dirty="0">
                        <a:latin typeface="+mn-ea"/>
                        <a:ea typeface="+mn-ea"/>
                      </a:endParaRPr>
                    </a:p>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dirty="0">
                          <a:latin typeface="+mn-ea"/>
                          <a:ea typeface="+mn-ea"/>
                        </a:rPr>
                        <a:t>授業中に、性的指向・性自認について、差別的な呼称や言動をする、からかい、いじめの対象にする</a:t>
                      </a:r>
                      <a:endParaRPr kumimoji="1" lang="en-US" altLang="ja-JP" sz="1800" dirty="0">
                        <a:latin typeface="+mn-ea"/>
                        <a:ea typeface="+mn-ea"/>
                      </a:endParaRPr>
                    </a:p>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dirty="0">
                          <a:latin typeface="+mn-ea"/>
                          <a:ea typeface="+mn-ea"/>
                        </a:rPr>
                        <a:t>学生本人が望まない、失礼な・侮辱的な呼称</a:t>
                      </a:r>
                      <a:r>
                        <a:rPr kumimoji="1" lang="en-US" altLang="ja-JP" sz="1800" dirty="0">
                          <a:latin typeface="+mn-ea"/>
                          <a:ea typeface="+mn-ea"/>
                        </a:rPr>
                        <a:t>(</a:t>
                      </a:r>
                      <a:r>
                        <a:rPr kumimoji="1" lang="ja-JP" altLang="en-US" sz="1800" dirty="0">
                          <a:latin typeface="+mn-ea"/>
                          <a:ea typeface="+mn-ea"/>
                        </a:rPr>
                        <a:t>ニックネーム</a:t>
                      </a:r>
                      <a:r>
                        <a:rPr kumimoji="1" lang="en-US" altLang="ja-JP" sz="1800" dirty="0">
                          <a:latin typeface="+mn-ea"/>
                          <a:ea typeface="+mn-ea"/>
                        </a:rPr>
                        <a:t>)</a:t>
                      </a:r>
                      <a:r>
                        <a:rPr kumimoji="1" lang="ja-JP" altLang="en-US" sz="1800" dirty="0">
                          <a:latin typeface="+mn-ea"/>
                          <a:ea typeface="+mn-ea"/>
                        </a:rPr>
                        <a:t>をつける　　　　　　　　　　　　　　　　</a:t>
                      </a:r>
                      <a:r>
                        <a:rPr kumimoji="1" lang="ja-JP" altLang="en-US" sz="2000" dirty="0">
                          <a:latin typeface="+mn-ea"/>
                          <a:ea typeface="+mn-ea"/>
                        </a:rPr>
                        <a:t>など</a:t>
                      </a:r>
                      <a:endParaRPr kumimoji="1" lang="en-US" altLang="ja-JP" sz="2000" dirty="0">
                        <a:latin typeface="+mn-ea"/>
                        <a:ea typeface="+mn-ea"/>
                      </a:endParaRPr>
                    </a:p>
                  </a:txBody>
                  <a:tcPr/>
                </a:tc>
                <a:extLst>
                  <a:ext uri="{0D108BD9-81ED-4DB2-BD59-A6C34878D82A}">
                    <a16:rowId xmlns:a16="http://schemas.microsoft.com/office/drawing/2014/main" val="3995295981"/>
                  </a:ext>
                </a:extLst>
              </a:tr>
            </a:tbl>
          </a:graphicData>
        </a:graphic>
      </p:graphicFrame>
      <p:sp>
        <p:nvSpPr>
          <p:cNvPr id="6" name="テキスト ボックス 5">
            <a:extLst>
              <a:ext uri="{FF2B5EF4-FFF2-40B4-BE49-F238E27FC236}">
                <a16:creationId xmlns:a16="http://schemas.microsoft.com/office/drawing/2014/main" id="{56E135C8-DB0F-7F1E-2FB4-B5C59D0B3DAE}"/>
              </a:ext>
            </a:extLst>
          </p:cNvPr>
          <p:cNvSpPr txBox="1"/>
          <p:nvPr/>
        </p:nvSpPr>
        <p:spPr>
          <a:xfrm>
            <a:off x="197962" y="370415"/>
            <a:ext cx="7163420"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アカデミックハラスメントの例</a:t>
            </a:r>
            <a:endParaRPr kumimoji="1" lang="ja-JP" altLang="en-US" sz="3600" dirty="0">
              <a:latin typeface="Meiryo UI" panose="020B0604030504040204" pitchFamily="50" charset="-128"/>
              <a:ea typeface="Meiryo UI" panose="020B0604030504040204" pitchFamily="50" charset="-128"/>
            </a:endParaRPr>
          </a:p>
        </p:txBody>
      </p:sp>
      <p:cxnSp>
        <p:nvCxnSpPr>
          <p:cNvPr id="7" name="直線コネクタ 6">
            <a:extLst>
              <a:ext uri="{FF2B5EF4-FFF2-40B4-BE49-F238E27FC236}">
                <a16:creationId xmlns:a16="http://schemas.microsoft.com/office/drawing/2014/main" id="{6710A556-53D3-4927-C493-A03826EA2680}"/>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12" name="テキスト ボックス 11">
            <a:extLst>
              <a:ext uri="{FF2B5EF4-FFF2-40B4-BE49-F238E27FC236}">
                <a16:creationId xmlns:a16="http://schemas.microsoft.com/office/drawing/2014/main" id="{E9CD8F5B-5F4B-63BA-B9A4-0FA5085D522E}"/>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2" name="スライド番号プレースホルダー 1">
            <a:extLst>
              <a:ext uri="{FF2B5EF4-FFF2-40B4-BE49-F238E27FC236}">
                <a16:creationId xmlns:a16="http://schemas.microsoft.com/office/drawing/2014/main" id="{CD1C7DF4-EE9B-AEE9-3F40-F7C33FCCA774}"/>
              </a:ext>
            </a:extLst>
          </p:cNvPr>
          <p:cNvSpPr>
            <a:spLocks noGrp="1"/>
          </p:cNvSpPr>
          <p:nvPr>
            <p:ph type="sldNum" sz="quarter" idx="12"/>
          </p:nvPr>
        </p:nvSpPr>
        <p:spPr/>
        <p:txBody>
          <a:bodyPr/>
          <a:lstStyle/>
          <a:p>
            <a:fld id="{17A04E83-AE5F-445A-B2D7-EBB1D891384E}" type="slidenum">
              <a:rPr kumimoji="1" lang="ja-JP" altLang="en-US" smtClean="0"/>
              <a:t>11</a:t>
            </a:fld>
            <a:endParaRPr kumimoji="1" lang="ja-JP" altLang="en-US"/>
          </a:p>
        </p:txBody>
      </p:sp>
    </p:spTree>
    <p:extLst>
      <p:ext uri="{BB962C8B-B14F-4D97-AF65-F5344CB8AC3E}">
        <p14:creationId xmlns:p14="http://schemas.microsoft.com/office/powerpoint/2010/main" val="1825780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38331-147C-2601-32AA-5AD7BC67885F}"/>
            </a:ext>
          </a:extLst>
        </p:cNvPr>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A98D51A0-C63C-2586-E837-0350FAF97677}"/>
              </a:ext>
            </a:extLst>
          </p:cNvPr>
          <p:cNvGraphicFramePr>
            <a:graphicFrameLocks noGrp="1"/>
          </p:cNvGraphicFramePr>
          <p:nvPr>
            <p:extLst>
              <p:ext uri="{D42A27DB-BD31-4B8C-83A1-F6EECF244321}">
                <p14:modId xmlns:p14="http://schemas.microsoft.com/office/powerpoint/2010/main" val="2618473482"/>
              </p:ext>
            </p:extLst>
          </p:nvPr>
        </p:nvGraphicFramePr>
        <p:xfrm>
          <a:off x="197963" y="1209696"/>
          <a:ext cx="11827780" cy="2981960"/>
        </p:xfrm>
        <a:graphic>
          <a:graphicData uri="http://schemas.openxmlformats.org/drawingml/2006/table">
            <a:tbl>
              <a:tblPr firstRow="1" bandRow="1">
                <a:tableStyleId>{0E3FDE45-AF77-4B5C-9715-49D594BDF05E}</a:tableStyleId>
              </a:tblPr>
              <a:tblGrid>
                <a:gridCol w="11827780">
                  <a:extLst>
                    <a:ext uri="{9D8B030D-6E8A-4147-A177-3AD203B41FA5}">
                      <a16:colId xmlns:a16="http://schemas.microsoft.com/office/drawing/2014/main" val="719168286"/>
                    </a:ext>
                  </a:extLst>
                </a:gridCol>
              </a:tblGrid>
              <a:tr h="390504">
                <a:tc>
                  <a:txBody>
                    <a:bodyPr/>
                    <a:lstStyle/>
                    <a:p>
                      <a:pPr algn="ctr"/>
                      <a:r>
                        <a:rPr kumimoji="1" lang="ja-JP" altLang="en-US" sz="2000" dirty="0">
                          <a:latin typeface="Meiryo UI" panose="020B0604030504040204" pitchFamily="50" charset="-128"/>
                          <a:ea typeface="Meiryo UI" panose="020B0604030504040204" pitchFamily="50" charset="-128"/>
                        </a:rPr>
                        <a:t>卒業・進級・進路選択の場面</a:t>
                      </a:r>
                    </a:p>
                  </a:txBody>
                  <a:tcPr anchor="ctr"/>
                </a:tc>
                <a:extLst>
                  <a:ext uri="{0D108BD9-81ED-4DB2-BD59-A6C34878D82A}">
                    <a16:rowId xmlns:a16="http://schemas.microsoft.com/office/drawing/2014/main" val="513008362"/>
                  </a:ext>
                </a:extLst>
              </a:tr>
              <a:tr h="1454485">
                <a:tc>
                  <a:txBody>
                    <a:bodyPr/>
                    <a:lstStyle/>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kern="1200" dirty="0">
                          <a:solidFill>
                            <a:schemeClr val="tx1"/>
                          </a:solidFill>
                          <a:latin typeface="+mn-ea"/>
                          <a:ea typeface="+mn-ea"/>
                          <a:cs typeface="+mn-cs"/>
                        </a:rPr>
                        <a:t>過度にレベルの高い論文やレポートでないと、進級、卒業、修了を認めない</a:t>
                      </a:r>
                      <a:endParaRPr kumimoji="1" lang="en-US" altLang="ja-JP" sz="1800" kern="1200" dirty="0">
                        <a:solidFill>
                          <a:schemeClr val="tx1"/>
                        </a:solidFill>
                        <a:latin typeface="+mn-ea"/>
                        <a:ea typeface="+mn-ea"/>
                        <a:cs typeface="+mn-cs"/>
                      </a:endParaRPr>
                    </a:p>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kern="1200" dirty="0">
                          <a:solidFill>
                            <a:schemeClr val="tx1"/>
                          </a:solidFill>
                          <a:latin typeface="+mn-ea"/>
                          <a:ea typeface="+mn-ea"/>
                          <a:cs typeface="+mn-cs"/>
                        </a:rPr>
                        <a:t>正当な理由なく、単位を与えない</a:t>
                      </a:r>
                      <a:endParaRPr kumimoji="1" lang="en-US" altLang="ja-JP" sz="1800" kern="1200" dirty="0">
                        <a:solidFill>
                          <a:schemeClr val="tx1"/>
                        </a:solidFill>
                        <a:latin typeface="+mn-ea"/>
                        <a:ea typeface="+mn-ea"/>
                        <a:cs typeface="+mn-cs"/>
                      </a:endParaRPr>
                    </a:p>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kern="1200" dirty="0">
                          <a:solidFill>
                            <a:schemeClr val="tx1"/>
                          </a:solidFill>
                          <a:latin typeface="+mn-ea"/>
                          <a:ea typeface="+mn-ea"/>
                          <a:cs typeface="+mn-cs"/>
                        </a:rPr>
                        <a:t>卒業、修了の判定基準を恣意的に変更して留年させる</a:t>
                      </a:r>
                      <a:endParaRPr kumimoji="1" lang="en-US" altLang="ja-JP" sz="1800" kern="1200" dirty="0">
                        <a:solidFill>
                          <a:schemeClr val="tx1"/>
                        </a:solidFill>
                        <a:latin typeface="+mn-ea"/>
                        <a:ea typeface="+mn-ea"/>
                        <a:cs typeface="+mn-cs"/>
                      </a:endParaRPr>
                    </a:p>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kern="1200" dirty="0">
                          <a:solidFill>
                            <a:schemeClr val="tx1"/>
                          </a:solidFill>
                          <a:latin typeface="+mn-ea"/>
                          <a:ea typeface="+mn-ea"/>
                          <a:cs typeface="+mn-cs"/>
                        </a:rPr>
                        <a:t>本人の意に反する進路選択を強要する</a:t>
                      </a:r>
                      <a:endParaRPr kumimoji="1" lang="en-US" altLang="ja-JP" sz="1800" kern="1200" dirty="0">
                        <a:solidFill>
                          <a:schemeClr val="tx1"/>
                        </a:solidFill>
                        <a:latin typeface="+mn-ea"/>
                        <a:ea typeface="+mn-ea"/>
                        <a:cs typeface="+mn-cs"/>
                      </a:endParaRPr>
                    </a:p>
                    <a:p>
                      <a:pPr marL="285750" marR="0" lvl="0" indent="-285750" algn="l"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Char char="n"/>
                        <a:tabLst/>
                        <a:defRPr/>
                      </a:pPr>
                      <a:r>
                        <a:rPr kumimoji="1" lang="ja-JP" altLang="en-US" sz="1800" kern="1200" dirty="0">
                          <a:solidFill>
                            <a:schemeClr val="tx1"/>
                          </a:solidFill>
                          <a:latin typeface="+mn-ea"/>
                          <a:ea typeface="+mn-ea"/>
                          <a:cs typeface="+mn-cs"/>
                        </a:rPr>
                        <a:t>進学でなく就職希望の学生を冷遇する</a:t>
                      </a:r>
                      <a:endParaRPr kumimoji="1" lang="en-US" altLang="ja-JP" sz="1800" kern="1200" dirty="0">
                        <a:solidFill>
                          <a:schemeClr val="tx1"/>
                        </a:solidFill>
                        <a:latin typeface="+mn-ea"/>
                        <a:ea typeface="+mn-ea"/>
                        <a:cs typeface="+mn-cs"/>
                      </a:endParaRPr>
                    </a:p>
                    <a:p>
                      <a:pPr marL="0" marR="0" lvl="0" indent="0" algn="r" defTabSz="914400" rtl="0" eaLnBrk="1" fontAlgn="auto" latinLnBrk="0" hangingPunct="1">
                        <a:lnSpc>
                          <a:spcPts val="2800"/>
                        </a:lnSpc>
                        <a:spcBef>
                          <a:spcPts val="600"/>
                        </a:spcBef>
                        <a:spcAft>
                          <a:spcPts val="0"/>
                        </a:spcAft>
                        <a:buClr>
                          <a:schemeClr val="accent2"/>
                        </a:buClr>
                        <a:buSzTx/>
                        <a:buFont typeface="Wingdings" panose="05000000000000000000" pitchFamily="2" charset="2"/>
                        <a:buNone/>
                        <a:tabLst/>
                        <a:defRPr/>
                      </a:pPr>
                      <a:r>
                        <a:rPr kumimoji="1" lang="ja-JP" altLang="en-US" sz="1800" kern="1200" dirty="0">
                          <a:solidFill>
                            <a:schemeClr val="tx1"/>
                          </a:solidFill>
                          <a:latin typeface="+mn-ea"/>
                          <a:ea typeface="+mn-ea"/>
                          <a:cs typeface="+mn-cs"/>
                        </a:rPr>
                        <a:t>など</a:t>
                      </a:r>
                    </a:p>
                  </a:txBody>
                  <a:tcPr/>
                </a:tc>
                <a:extLst>
                  <a:ext uri="{0D108BD9-81ED-4DB2-BD59-A6C34878D82A}">
                    <a16:rowId xmlns:a16="http://schemas.microsoft.com/office/drawing/2014/main" val="3995295981"/>
                  </a:ext>
                </a:extLst>
              </a:tr>
            </a:tbl>
          </a:graphicData>
        </a:graphic>
      </p:graphicFrame>
      <p:sp>
        <p:nvSpPr>
          <p:cNvPr id="6" name="テキスト ボックス 5">
            <a:extLst>
              <a:ext uri="{FF2B5EF4-FFF2-40B4-BE49-F238E27FC236}">
                <a16:creationId xmlns:a16="http://schemas.microsoft.com/office/drawing/2014/main" id="{1332EA88-2B31-18AE-DC35-BB4A24C11C3C}"/>
              </a:ext>
            </a:extLst>
          </p:cNvPr>
          <p:cNvSpPr txBox="1"/>
          <p:nvPr/>
        </p:nvSpPr>
        <p:spPr>
          <a:xfrm>
            <a:off x="197962" y="370415"/>
            <a:ext cx="7163420"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アカデミックハラスメントの例</a:t>
            </a:r>
            <a:endParaRPr kumimoji="1" lang="ja-JP" altLang="en-US" sz="3600" dirty="0">
              <a:latin typeface="Meiryo UI" panose="020B0604030504040204" pitchFamily="50" charset="-128"/>
              <a:ea typeface="Meiryo UI" panose="020B0604030504040204" pitchFamily="50" charset="-128"/>
            </a:endParaRPr>
          </a:p>
        </p:txBody>
      </p:sp>
      <p:cxnSp>
        <p:nvCxnSpPr>
          <p:cNvPr id="7" name="直線コネクタ 6">
            <a:extLst>
              <a:ext uri="{FF2B5EF4-FFF2-40B4-BE49-F238E27FC236}">
                <a16:creationId xmlns:a16="http://schemas.microsoft.com/office/drawing/2014/main" id="{31AD055C-F4CB-5360-C9B7-83B2BA77514C}"/>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12" name="テキスト ボックス 11">
            <a:extLst>
              <a:ext uri="{FF2B5EF4-FFF2-40B4-BE49-F238E27FC236}">
                <a16:creationId xmlns:a16="http://schemas.microsoft.com/office/drawing/2014/main" id="{5679B76F-36E5-F535-6131-441B91125B94}"/>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2" name="スライド番号プレースホルダー 1">
            <a:extLst>
              <a:ext uri="{FF2B5EF4-FFF2-40B4-BE49-F238E27FC236}">
                <a16:creationId xmlns:a16="http://schemas.microsoft.com/office/drawing/2014/main" id="{BCFE61CE-EA40-AB25-45EE-763080AFEAED}"/>
              </a:ext>
            </a:extLst>
          </p:cNvPr>
          <p:cNvSpPr>
            <a:spLocks noGrp="1"/>
          </p:cNvSpPr>
          <p:nvPr>
            <p:ph type="sldNum" sz="quarter" idx="12"/>
          </p:nvPr>
        </p:nvSpPr>
        <p:spPr/>
        <p:txBody>
          <a:bodyPr/>
          <a:lstStyle/>
          <a:p>
            <a:fld id="{17A04E83-AE5F-445A-B2D7-EBB1D891384E}" type="slidenum">
              <a:rPr kumimoji="1" lang="ja-JP" altLang="en-US" smtClean="0"/>
              <a:t>12</a:t>
            </a:fld>
            <a:endParaRPr kumimoji="1" lang="ja-JP" altLang="en-US"/>
          </a:p>
        </p:txBody>
      </p:sp>
    </p:spTree>
    <p:extLst>
      <p:ext uri="{BB962C8B-B14F-4D97-AF65-F5344CB8AC3E}">
        <p14:creationId xmlns:p14="http://schemas.microsoft.com/office/powerpoint/2010/main" val="2554682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0B622-A6AE-0819-2CB5-735E2504F947}"/>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5A058B3-8113-7C45-DF62-AD8E8A601652}"/>
              </a:ext>
            </a:extLst>
          </p:cNvPr>
          <p:cNvSpPr txBox="1"/>
          <p:nvPr/>
        </p:nvSpPr>
        <p:spPr>
          <a:xfrm>
            <a:off x="197961" y="370415"/>
            <a:ext cx="10273394"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学生の視点から：最近よく相談がある事例</a:t>
            </a:r>
            <a:endParaRPr kumimoji="1" lang="ja-JP" altLang="en-US" sz="3600" dirty="0">
              <a:latin typeface="Meiryo UI" panose="020B0604030504040204" pitchFamily="50" charset="-128"/>
              <a:ea typeface="Meiryo UI" panose="020B0604030504040204" pitchFamily="50" charset="-128"/>
            </a:endParaRPr>
          </a:p>
        </p:txBody>
      </p:sp>
      <p:cxnSp>
        <p:nvCxnSpPr>
          <p:cNvPr id="8" name="直線コネクタ 7">
            <a:extLst>
              <a:ext uri="{FF2B5EF4-FFF2-40B4-BE49-F238E27FC236}">
                <a16:creationId xmlns:a16="http://schemas.microsoft.com/office/drawing/2014/main" id="{D0A817B4-17C6-BA69-3F90-A7A08D54690B}"/>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9" name="テキスト ボックス 8">
            <a:extLst>
              <a:ext uri="{FF2B5EF4-FFF2-40B4-BE49-F238E27FC236}">
                <a16:creationId xmlns:a16="http://schemas.microsoft.com/office/drawing/2014/main" id="{939A3322-9D4F-6A3F-B85F-205946585771}"/>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grpSp>
        <p:nvGrpSpPr>
          <p:cNvPr id="41" name="グループ化 40">
            <a:extLst>
              <a:ext uri="{FF2B5EF4-FFF2-40B4-BE49-F238E27FC236}">
                <a16:creationId xmlns:a16="http://schemas.microsoft.com/office/drawing/2014/main" id="{378B8189-16F1-8EE0-51E8-1D8216B75930}"/>
              </a:ext>
            </a:extLst>
          </p:cNvPr>
          <p:cNvGrpSpPr/>
          <p:nvPr/>
        </p:nvGrpSpPr>
        <p:grpSpPr>
          <a:xfrm>
            <a:off x="574587" y="4624620"/>
            <a:ext cx="3578037" cy="1356190"/>
            <a:chOff x="112756" y="1273541"/>
            <a:chExt cx="3578037" cy="1356190"/>
          </a:xfrm>
        </p:grpSpPr>
        <p:sp>
          <p:nvSpPr>
            <p:cNvPr id="38" name="四角形: 角を丸くする 37">
              <a:extLst>
                <a:ext uri="{FF2B5EF4-FFF2-40B4-BE49-F238E27FC236}">
                  <a16:creationId xmlns:a16="http://schemas.microsoft.com/office/drawing/2014/main" id="{A5C0A9EB-856E-32D9-F404-7E9127E7BAA1}"/>
                </a:ext>
              </a:extLst>
            </p:cNvPr>
            <p:cNvSpPr/>
            <p:nvPr/>
          </p:nvSpPr>
          <p:spPr>
            <a:xfrm>
              <a:off x="223286" y="1376218"/>
              <a:ext cx="3356980" cy="1253513"/>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8" name="グラフィックス 27" descr="卒業式用の角帽 単色塗りつぶし">
              <a:extLst>
                <a:ext uri="{FF2B5EF4-FFF2-40B4-BE49-F238E27FC236}">
                  <a16:creationId xmlns:a16="http://schemas.microsoft.com/office/drawing/2014/main" id="{ED8F7337-5A73-3C37-F998-08C34582549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6086" y="1273541"/>
              <a:ext cx="1101811" cy="1101811"/>
            </a:xfrm>
            <a:prstGeom prst="rect">
              <a:avLst/>
            </a:prstGeom>
          </p:spPr>
        </p:pic>
        <p:sp>
          <p:nvSpPr>
            <p:cNvPr id="31" name="テキスト ボックス 30">
              <a:extLst>
                <a:ext uri="{FF2B5EF4-FFF2-40B4-BE49-F238E27FC236}">
                  <a16:creationId xmlns:a16="http://schemas.microsoft.com/office/drawing/2014/main" id="{82B5CA26-682E-2605-9A78-ACE3B379EEE8}"/>
                </a:ext>
              </a:extLst>
            </p:cNvPr>
            <p:cNvSpPr txBox="1"/>
            <p:nvPr/>
          </p:nvSpPr>
          <p:spPr>
            <a:xfrm>
              <a:off x="112756" y="2117332"/>
              <a:ext cx="3578037" cy="461665"/>
            </a:xfrm>
            <a:prstGeom prst="rect">
              <a:avLst/>
            </a:prstGeom>
            <a:noFill/>
          </p:spPr>
          <p:txBody>
            <a:bodyPr wrap="square" rtlCol="0">
              <a:spAutoFit/>
            </a:bodyPr>
            <a:lstStyle/>
            <a:p>
              <a:pPr algn="ctr"/>
              <a:r>
                <a:rPr kumimoji="1" lang="ja-JP" altLang="en-US" sz="2400" dirty="0">
                  <a:latin typeface="メイリオ" panose="020B0604030504040204" pitchFamily="50" charset="-128"/>
                  <a:ea typeface="メイリオ" panose="020B0604030504040204" pitchFamily="50" charset="-128"/>
                </a:rPr>
                <a:t>成績に関すること</a:t>
              </a:r>
            </a:p>
          </p:txBody>
        </p:sp>
      </p:grpSp>
      <p:grpSp>
        <p:nvGrpSpPr>
          <p:cNvPr id="42" name="グループ化 41">
            <a:extLst>
              <a:ext uri="{FF2B5EF4-FFF2-40B4-BE49-F238E27FC236}">
                <a16:creationId xmlns:a16="http://schemas.microsoft.com/office/drawing/2014/main" id="{5A20A43A-AF68-C469-A917-7F1EEC7493DD}"/>
              </a:ext>
            </a:extLst>
          </p:cNvPr>
          <p:cNvGrpSpPr/>
          <p:nvPr/>
        </p:nvGrpSpPr>
        <p:grpSpPr>
          <a:xfrm>
            <a:off x="513364" y="1432153"/>
            <a:ext cx="3578037" cy="1279829"/>
            <a:chOff x="120915" y="3126047"/>
            <a:chExt cx="3578037" cy="1279829"/>
          </a:xfrm>
        </p:grpSpPr>
        <p:sp>
          <p:nvSpPr>
            <p:cNvPr id="39" name="四角形: 角を丸くする 38">
              <a:extLst>
                <a:ext uri="{FF2B5EF4-FFF2-40B4-BE49-F238E27FC236}">
                  <a16:creationId xmlns:a16="http://schemas.microsoft.com/office/drawing/2014/main" id="{F41AD77A-451F-9B73-BF69-496A6E1C807C}"/>
                </a:ext>
              </a:extLst>
            </p:cNvPr>
            <p:cNvSpPr/>
            <p:nvPr/>
          </p:nvSpPr>
          <p:spPr>
            <a:xfrm>
              <a:off x="231445" y="3126047"/>
              <a:ext cx="3356980" cy="1253513"/>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グラフィックス 17" descr="教室 単色塗りつぶし">
              <a:extLst>
                <a:ext uri="{FF2B5EF4-FFF2-40B4-BE49-F238E27FC236}">
                  <a16:creationId xmlns:a16="http://schemas.microsoft.com/office/drawing/2014/main" id="{2DCC5769-0852-8491-3F11-DC86AAE861E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65256" y="3148156"/>
              <a:ext cx="914400" cy="914400"/>
            </a:xfrm>
            <a:prstGeom prst="rect">
              <a:avLst/>
            </a:prstGeom>
          </p:spPr>
        </p:pic>
        <p:sp>
          <p:nvSpPr>
            <p:cNvPr id="32" name="テキスト ボックス 31">
              <a:extLst>
                <a:ext uri="{FF2B5EF4-FFF2-40B4-BE49-F238E27FC236}">
                  <a16:creationId xmlns:a16="http://schemas.microsoft.com/office/drawing/2014/main" id="{1A371A1C-0855-9393-F978-BCC956EC04FD}"/>
                </a:ext>
              </a:extLst>
            </p:cNvPr>
            <p:cNvSpPr txBox="1"/>
            <p:nvPr/>
          </p:nvSpPr>
          <p:spPr>
            <a:xfrm>
              <a:off x="120915" y="3944211"/>
              <a:ext cx="3578037" cy="461665"/>
            </a:xfrm>
            <a:prstGeom prst="rect">
              <a:avLst/>
            </a:prstGeom>
            <a:noFill/>
          </p:spPr>
          <p:txBody>
            <a:bodyPr wrap="square" rtlCol="0">
              <a:spAutoFit/>
            </a:bodyPr>
            <a:lstStyle/>
            <a:p>
              <a:pPr algn="ctr"/>
              <a:r>
                <a:rPr lang="ja-JP" altLang="en-US" sz="2400" dirty="0">
                  <a:latin typeface="メイリオ" panose="020B0604030504040204" pitchFamily="50" charset="-128"/>
                  <a:ea typeface="メイリオ" panose="020B0604030504040204" pitchFamily="50" charset="-128"/>
                </a:rPr>
                <a:t>教育に関すること</a:t>
              </a:r>
              <a:endParaRPr kumimoji="1" lang="ja-JP" altLang="en-US" sz="2400" dirty="0">
                <a:latin typeface="メイリオ" panose="020B0604030504040204" pitchFamily="50" charset="-128"/>
                <a:ea typeface="メイリオ" panose="020B0604030504040204" pitchFamily="50" charset="-128"/>
              </a:endParaRPr>
            </a:p>
          </p:txBody>
        </p:sp>
      </p:grpSp>
      <p:grpSp>
        <p:nvGrpSpPr>
          <p:cNvPr id="43" name="グループ化 42">
            <a:extLst>
              <a:ext uri="{FF2B5EF4-FFF2-40B4-BE49-F238E27FC236}">
                <a16:creationId xmlns:a16="http://schemas.microsoft.com/office/drawing/2014/main" id="{2FEF5150-A892-BFDA-5B76-B75921DBC4AA}"/>
              </a:ext>
            </a:extLst>
          </p:cNvPr>
          <p:cNvGrpSpPr/>
          <p:nvPr/>
        </p:nvGrpSpPr>
        <p:grpSpPr>
          <a:xfrm>
            <a:off x="479655" y="3129473"/>
            <a:ext cx="3578037" cy="1267605"/>
            <a:chOff x="107831" y="5127259"/>
            <a:chExt cx="3578037" cy="1267605"/>
          </a:xfrm>
        </p:grpSpPr>
        <p:sp>
          <p:nvSpPr>
            <p:cNvPr id="40" name="四角形: 角を丸くする 39">
              <a:extLst>
                <a:ext uri="{FF2B5EF4-FFF2-40B4-BE49-F238E27FC236}">
                  <a16:creationId xmlns:a16="http://schemas.microsoft.com/office/drawing/2014/main" id="{734BE473-E2B8-AFB3-3B7E-D87637004C55}"/>
                </a:ext>
              </a:extLst>
            </p:cNvPr>
            <p:cNvSpPr/>
            <p:nvPr/>
          </p:nvSpPr>
          <p:spPr>
            <a:xfrm>
              <a:off x="252069" y="5129497"/>
              <a:ext cx="3356980" cy="1253513"/>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グラフィックス 15" descr="疲れた顔 (塗りつぶしなし) 枠線">
              <a:extLst>
                <a:ext uri="{FF2B5EF4-FFF2-40B4-BE49-F238E27FC236}">
                  <a16:creationId xmlns:a16="http://schemas.microsoft.com/office/drawing/2014/main" id="{8B1EB457-6E1D-3778-BEC1-953CC350496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65256" y="5127259"/>
              <a:ext cx="914400" cy="914400"/>
            </a:xfrm>
            <a:prstGeom prst="rect">
              <a:avLst/>
            </a:prstGeom>
          </p:spPr>
        </p:pic>
        <p:sp>
          <p:nvSpPr>
            <p:cNvPr id="33" name="テキスト ボックス 32">
              <a:extLst>
                <a:ext uri="{FF2B5EF4-FFF2-40B4-BE49-F238E27FC236}">
                  <a16:creationId xmlns:a16="http://schemas.microsoft.com/office/drawing/2014/main" id="{ED29C00E-6B15-09ED-680B-D4966A413025}"/>
                </a:ext>
              </a:extLst>
            </p:cNvPr>
            <p:cNvSpPr txBox="1"/>
            <p:nvPr/>
          </p:nvSpPr>
          <p:spPr>
            <a:xfrm>
              <a:off x="107831" y="5933199"/>
              <a:ext cx="3578037" cy="461665"/>
            </a:xfrm>
            <a:prstGeom prst="rect">
              <a:avLst/>
            </a:prstGeom>
            <a:noFill/>
          </p:spPr>
          <p:txBody>
            <a:bodyPr wrap="square" rtlCol="0">
              <a:spAutoFit/>
            </a:bodyPr>
            <a:lstStyle/>
            <a:p>
              <a:pPr algn="ctr"/>
              <a:r>
                <a:rPr lang="ja-JP" altLang="en-US" sz="2400" dirty="0">
                  <a:latin typeface="メイリオ" panose="020B0604030504040204" pitchFamily="50" charset="-128"/>
                  <a:ea typeface="メイリオ" panose="020B0604030504040204" pitchFamily="50" charset="-128"/>
                </a:rPr>
                <a:t>学生自身の捉え方</a:t>
              </a:r>
              <a:endParaRPr kumimoji="1" lang="ja-JP" altLang="en-US" sz="2400" dirty="0">
                <a:latin typeface="メイリオ" panose="020B0604030504040204" pitchFamily="50" charset="-128"/>
                <a:ea typeface="メイリオ" panose="020B0604030504040204" pitchFamily="50" charset="-128"/>
              </a:endParaRPr>
            </a:p>
          </p:txBody>
        </p:sp>
      </p:grpSp>
      <p:sp>
        <p:nvSpPr>
          <p:cNvPr id="35" name="テキスト ボックス 34">
            <a:extLst>
              <a:ext uri="{FF2B5EF4-FFF2-40B4-BE49-F238E27FC236}">
                <a16:creationId xmlns:a16="http://schemas.microsoft.com/office/drawing/2014/main" id="{43C50662-C29B-1CA5-E466-560356F0435B}"/>
              </a:ext>
            </a:extLst>
          </p:cNvPr>
          <p:cNvSpPr txBox="1"/>
          <p:nvPr/>
        </p:nvSpPr>
        <p:spPr>
          <a:xfrm>
            <a:off x="5832826" y="4727297"/>
            <a:ext cx="4987567" cy="1323439"/>
          </a:xfrm>
          <a:prstGeom prst="rect">
            <a:avLst/>
          </a:prstGeom>
          <a:noFill/>
        </p:spPr>
        <p:txBody>
          <a:bodyPr wrap="square" rtlCol="0">
            <a:spAutoFit/>
          </a:bodyPr>
          <a:lstStyle/>
          <a:p>
            <a:pPr algn="just"/>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上記の不満がたまった上で）</a:t>
            </a:r>
            <a:endParaRPr lang="en-US"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lgn="just">
              <a:buFont typeface="Wingdings" panose="05000000000000000000" pitchFamily="2" charset="2"/>
              <a:buChar char="n"/>
            </a:pP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単位を認定してもらえなかった</a:t>
            </a:r>
          </a:p>
          <a:p>
            <a:pPr marL="285750" indent="-285750">
              <a:buFont typeface="Wingdings" panose="05000000000000000000" pitchFamily="2" charset="2"/>
              <a:buChar char="n"/>
            </a:pP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成績をつける基準が後から変わった</a:t>
            </a: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　　　⇒ハラスメントと捉えてしまう</a:t>
            </a:r>
            <a:endParaRPr lang="en-US"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6" name="テキスト ボックス 35">
            <a:extLst>
              <a:ext uri="{FF2B5EF4-FFF2-40B4-BE49-F238E27FC236}">
                <a16:creationId xmlns:a16="http://schemas.microsoft.com/office/drawing/2014/main" id="{571E9527-22F8-BEB4-4B71-514BB4C91AB5}"/>
              </a:ext>
            </a:extLst>
          </p:cNvPr>
          <p:cNvSpPr txBox="1"/>
          <p:nvPr/>
        </p:nvSpPr>
        <p:spPr>
          <a:xfrm>
            <a:off x="5756633" y="1238519"/>
            <a:ext cx="6060230" cy="1631216"/>
          </a:xfrm>
          <a:prstGeom prst="rect">
            <a:avLst/>
          </a:prstGeom>
          <a:noFill/>
        </p:spPr>
        <p:txBody>
          <a:bodyPr wrap="square" rtlCol="0">
            <a:spAutoFit/>
          </a:bodyPr>
          <a:lstStyle/>
          <a:p>
            <a:pPr marL="285750" indent="-285750" algn="just">
              <a:buFont typeface="Wingdings" panose="05000000000000000000" pitchFamily="2" charset="2"/>
              <a:buChar char="n"/>
            </a:pP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自分だけ当てられる回数が少ない</a:t>
            </a:r>
            <a:r>
              <a:rPr lang="en-US"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多い</a:t>
            </a:r>
            <a:endParaRPr lang="en-US"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lgn="just">
              <a:buFont typeface="Wingdings" panose="05000000000000000000" pitchFamily="2" charset="2"/>
              <a:buChar char="n"/>
            </a:pP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他の学生と比較される</a:t>
            </a:r>
          </a:p>
          <a:p>
            <a:pPr marL="285750" indent="-285750" algn="just">
              <a:buFont typeface="Wingdings" panose="05000000000000000000" pitchFamily="2" charset="2"/>
              <a:buChar char="n"/>
            </a:pP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みんながいるところで指摘される</a:t>
            </a:r>
            <a:endParaRPr lang="en-US"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lgn="just">
              <a:buFont typeface="Wingdings" panose="05000000000000000000" pitchFamily="2" charset="2"/>
              <a:buChar char="n"/>
            </a:pP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研究室に所属しても何も教えてくれない</a:t>
            </a:r>
            <a:endParaRPr lang="en-US" altLang="ja-JP" sz="20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（精神論ばかりで具体的なことを教えてくれない）</a:t>
            </a:r>
            <a:endParaRPr lang="en-US"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7" name="テキスト ボックス 36">
            <a:extLst>
              <a:ext uri="{FF2B5EF4-FFF2-40B4-BE49-F238E27FC236}">
                <a16:creationId xmlns:a16="http://schemas.microsoft.com/office/drawing/2014/main" id="{4EF415FE-95A9-65E7-2E0B-9456FE56A383}"/>
              </a:ext>
            </a:extLst>
          </p:cNvPr>
          <p:cNvSpPr txBox="1"/>
          <p:nvPr/>
        </p:nvSpPr>
        <p:spPr>
          <a:xfrm>
            <a:off x="5756633" y="3155548"/>
            <a:ext cx="5398287" cy="1323439"/>
          </a:xfrm>
          <a:prstGeom prst="rect">
            <a:avLst/>
          </a:prstGeom>
          <a:noFill/>
        </p:spPr>
        <p:txBody>
          <a:bodyPr wrap="square" rtlCol="0">
            <a:spAutoFit/>
          </a:bodyPr>
          <a:lstStyle/>
          <a:p>
            <a:pPr marL="285750" indent="-285750" algn="just">
              <a:buFont typeface="Wingdings" panose="05000000000000000000" pitchFamily="2" charset="2"/>
              <a:buChar char="n"/>
            </a:pPr>
            <a:r>
              <a:rPr lang="ja-JP" altLang="en-US" sz="2000" kern="100" dirty="0">
                <a:effectLst/>
                <a:latin typeface="メイリオ" panose="020B0604030504040204" pitchFamily="50" charset="-128"/>
                <a:ea typeface="メイリオ" panose="020B0604030504040204" pitchFamily="50" charset="-128"/>
                <a:cs typeface="Times New Roman" panose="02020603050405020304" pitchFamily="18" charset="0"/>
              </a:rPr>
              <a:t>教員が叱咤激励のつもりで言ったことを</a:t>
            </a:r>
            <a:br>
              <a:rPr lang="en-US"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2000" kern="100" dirty="0">
                <a:effectLst/>
                <a:latin typeface="メイリオ" panose="020B0604030504040204" pitchFamily="50" charset="-128"/>
                <a:ea typeface="メイリオ" panose="020B0604030504040204" pitchFamily="50" charset="-128"/>
                <a:cs typeface="Times New Roman" panose="02020603050405020304" pitchFamily="18" charset="0"/>
              </a:rPr>
              <a:t>全否定と捉えてしまう</a:t>
            </a:r>
          </a:p>
          <a:p>
            <a:pPr marL="285750" indent="-285750" algn="just">
              <a:buFont typeface="Wingdings" panose="05000000000000000000" pitchFamily="2" charset="2"/>
              <a:buChar char="n"/>
            </a:pPr>
            <a:r>
              <a:rPr lang="ja-JP" altLang="en-US" sz="2000" kern="100" dirty="0">
                <a:effectLst/>
                <a:latin typeface="メイリオ" panose="020B0604030504040204" pitchFamily="50" charset="-128"/>
                <a:ea typeface="メイリオ" panose="020B0604030504040204" pitchFamily="50" charset="-128"/>
                <a:cs typeface="Times New Roman" panose="02020603050405020304" pitchFamily="18" charset="0"/>
              </a:rPr>
              <a:t>ディスカッションの場で否定されることを</a:t>
            </a:r>
            <a:r>
              <a:rPr lang="ja-JP" altLang="en-US"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人格否定と捉えてしまう</a:t>
            </a:r>
          </a:p>
        </p:txBody>
      </p:sp>
      <p:pic>
        <p:nvPicPr>
          <p:cNvPr id="44" name="グラフィックス 43" descr="山形の矢印 単色塗りつぶし">
            <a:extLst>
              <a:ext uri="{FF2B5EF4-FFF2-40B4-BE49-F238E27FC236}">
                <a16:creationId xmlns:a16="http://schemas.microsoft.com/office/drawing/2014/main" id="{8E27FC1D-B06F-B083-1711-E720D9B77AC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557104" y="4938529"/>
            <a:ext cx="760715" cy="760715"/>
          </a:xfrm>
          <a:prstGeom prst="rect">
            <a:avLst/>
          </a:prstGeom>
        </p:spPr>
      </p:pic>
      <p:pic>
        <p:nvPicPr>
          <p:cNvPr id="45" name="グラフィックス 44" descr="山形の矢印 単色塗りつぶし">
            <a:extLst>
              <a:ext uri="{FF2B5EF4-FFF2-40B4-BE49-F238E27FC236}">
                <a16:creationId xmlns:a16="http://schemas.microsoft.com/office/drawing/2014/main" id="{7BFAB276-26DF-0C89-D8BD-8E7DC884761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526805" y="3405530"/>
            <a:ext cx="760715" cy="760715"/>
          </a:xfrm>
          <a:prstGeom prst="rect">
            <a:avLst/>
          </a:prstGeom>
        </p:spPr>
      </p:pic>
      <p:pic>
        <p:nvPicPr>
          <p:cNvPr id="46" name="グラフィックス 45" descr="山形の矢印 単色塗りつぶし">
            <a:extLst>
              <a:ext uri="{FF2B5EF4-FFF2-40B4-BE49-F238E27FC236}">
                <a16:creationId xmlns:a16="http://schemas.microsoft.com/office/drawing/2014/main" id="{A59D0331-7429-8882-4159-206052BCA11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467020" y="1673769"/>
            <a:ext cx="760715" cy="760715"/>
          </a:xfrm>
          <a:prstGeom prst="rect">
            <a:avLst/>
          </a:prstGeom>
        </p:spPr>
      </p:pic>
      <p:pic>
        <p:nvPicPr>
          <p:cNvPr id="4" name="グラフィックス 3" descr="右矢印 単色塗りつぶし">
            <a:extLst>
              <a:ext uri="{FF2B5EF4-FFF2-40B4-BE49-F238E27FC236}">
                <a16:creationId xmlns:a16="http://schemas.microsoft.com/office/drawing/2014/main" id="{863EC3F5-D5FD-F40D-081D-C4A65907E8C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37080" y="6089702"/>
            <a:ext cx="743791" cy="743791"/>
          </a:xfrm>
          <a:prstGeom prst="rect">
            <a:avLst/>
          </a:prstGeom>
        </p:spPr>
      </p:pic>
      <p:cxnSp>
        <p:nvCxnSpPr>
          <p:cNvPr id="5" name="直線コネクタ 4">
            <a:extLst>
              <a:ext uri="{FF2B5EF4-FFF2-40B4-BE49-F238E27FC236}">
                <a16:creationId xmlns:a16="http://schemas.microsoft.com/office/drawing/2014/main" id="{EC7D486C-C1CD-8679-7E3B-CB277A9AA723}"/>
              </a:ext>
            </a:extLst>
          </p:cNvPr>
          <p:cNvCxnSpPr>
            <a:cxnSpLocks/>
          </p:cNvCxnSpPr>
          <p:nvPr/>
        </p:nvCxnSpPr>
        <p:spPr>
          <a:xfrm>
            <a:off x="1841441" y="6518433"/>
            <a:ext cx="9313479"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2" name="テキスト ボックス 1">
            <a:extLst>
              <a:ext uri="{FF2B5EF4-FFF2-40B4-BE49-F238E27FC236}">
                <a16:creationId xmlns:a16="http://schemas.microsoft.com/office/drawing/2014/main" id="{0546324E-FFA3-49D7-48FA-B05BE8F9748E}"/>
              </a:ext>
            </a:extLst>
          </p:cNvPr>
          <p:cNvSpPr txBox="1"/>
          <p:nvPr/>
        </p:nvSpPr>
        <p:spPr>
          <a:xfrm>
            <a:off x="1780871" y="6236712"/>
            <a:ext cx="9680613" cy="461665"/>
          </a:xfrm>
          <a:prstGeom prst="rect">
            <a:avLst/>
          </a:prstGeom>
          <a:noFill/>
        </p:spPr>
        <p:txBody>
          <a:bodyPr wrap="square">
            <a:spAutoFit/>
          </a:bodyPr>
          <a:lstStyle/>
          <a:p>
            <a:r>
              <a:rPr lang="ja-JP" altLang="en-US" sz="2400" b="1" dirty="0">
                <a:solidFill>
                  <a:srgbClr val="FF0000"/>
                </a:solidFill>
                <a:latin typeface="メイリオ" panose="020B0604030504040204" pitchFamily="50" charset="-128"/>
                <a:ea typeface="メイリオ" panose="020B0604030504040204" pitchFamily="50" charset="-128"/>
              </a:rPr>
              <a:t>典型的なアカハラの相談だけでなく、グレーな相談も増えています。</a:t>
            </a:r>
            <a:endParaRPr kumimoji="1" lang="en-US" altLang="ja-JP" sz="2400" b="1" dirty="0">
              <a:solidFill>
                <a:srgbClr val="FF0000"/>
              </a:solidFill>
              <a:latin typeface="メイリオ" panose="020B0604030504040204" pitchFamily="50" charset="-128"/>
              <a:ea typeface="メイリオ" panose="020B0604030504040204" pitchFamily="50" charset="-128"/>
            </a:endParaRPr>
          </a:p>
        </p:txBody>
      </p:sp>
      <p:sp>
        <p:nvSpPr>
          <p:cNvPr id="11" name="スライド番号プレースホルダー 10">
            <a:extLst>
              <a:ext uri="{FF2B5EF4-FFF2-40B4-BE49-F238E27FC236}">
                <a16:creationId xmlns:a16="http://schemas.microsoft.com/office/drawing/2014/main" id="{7954D2A8-4657-04CE-E418-0FA058831C68}"/>
              </a:ext>
            </a:extLst>
          </p:cNvPr>
          <p:cNvSpPr>
            <a:spLocks noGrp="1"/>
          </p:cNvSpPr>
          <p:nvPr>
            <p:ph type="sldNum" sz="quarter" idx="12"/>
          </p:nvPr>
        </p:nvSpPr>
        <p:spPr/>
        <p:txBody>
          <a:bodyPr/>
          <a:lstStyle/>
          <a:p>
            <a:fld id="{17A04E83-AE5F-445A-B2D7-EBB1D891384E}" type="slidenum">
              <a:rPr kumimoji="1" lang="ja-JP" altLang="en-US" smtClean="0"/>
              <a:t>13</a:t>
            </a:fld>
            <a:endParaRPr kumimoji="1" lang="ja-JP" altLang="en-US"/>
          </a:p>
        </p:txBody>
      </p:sp>
    </p:spTree>
    <p:extLst>
      <p:ext uri="{BB962C8B-B14F-4D97-AF65-F5344CB8AC3E}">
        <p14:creationId xmlns:p14="http://schemas.microsoft.com/office/powerpoint/2010/main" val="363955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C99595-1E9A-8658-D491-3F0F35C272D7}"/>
            </a:ext>
          </a:extLst>
        </p:cNvPr>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BF0421CF-A1AE-B6FD-A8FA-ABE84289DB1E}"/>
              </a:ext>
            </a:extLst>
          </p:cNvPr>
          <p:cNvSpPr txBox="1"/>
          <p:nvPr/>
        </p:nvSpPr>
        <p:spPr>
          <a:xfrm>
            <a:off x="491259" y="3779684"/>
            <a:ext cx="11091142" cy="2308324"/>
          </a:xfrm>
          <a:prstGeom prst="rect">
            <a:avLst/>
          </a:prstGeom>
          <a:noFill/>
        </p:spPr>
        <p:txBody>
          <a:bodyPr wrap="square">
            <a:spAutoFit/>
          </a:bodyPr>
          <a:lstStyle/>
          <a:p>
            <a:pPr marL="285750" indent="-285750" algn="just">
              <a:buFont typeface="Wingdings" panose="05000000000000000000" pitchFamily="2" charset="2"/>
              <a:buChar char="n"/>
            </a:pP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研究指導において、学生によっては、１から</a:t>
            </a:r>
            <a:r>
              <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まで教えてくれることを期待している場合がある。しかし先生は、まずは学生自身にしっかり考えてほしいという思いがあり、すれ違いが生じる</a:t>
            </a:r>
            <a:r>
              <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buFont typeface="Wingdings" panose="05000000000000000000" pitchFamily="2" charset="2"/>
              <a:buChar char="n"/>
            </a:pP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先生自身が学生時代に受けてきた指導方法を、そのまま今の学生に当てはめた場合、指導がうまくいくかどうかは注意が必要である。</a:t>
            </a: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buFont typeface="Wingdings" panose="05000000000000000000" pitchFamily="2" charset="2"/>
              <a:buChar char="n"/>
            </a:pPr>
            <a:r>
              <a:rPr kumimoji="1" lang="ja-JP" altLang="en-US" sz="2400" dirty="0">
                <a:latin typeface="Meiryo UI" panose="020B0604030504040204" pitchFamily="50" charset="-128"/>
                <a:ea typeface="Meiryo UI" panose="020B0604030504040204" pitchFamily="50" charset="-128"/>
              </a:rPr>
              <a:t>見て学ぶスタイルの指導方法は、「指導がない」と学生が感じることも。</a:t>
            </a:r>
            <a:endParaRPr lang="en-US" altLang="ja-JP" sz="2400" dirty="0">
              <a:latin typeface="Meiryo UI" panose="020B0604030504040204" pitchFamily="50" charset="-128"/>
              <a:ea typeface="Meiryo UI" panose="020B0604030504040204" pitchFamily="50" charset="-128"/>
            </a:endParaRPr>
          </a:p>
        </p:txBody>
      </p:sp>
      <p:grpSp>
        <p:nvGrpSpPr>
          <p:cNvPr id="6" name="グループ化 5">
            <a:extLst>
              <a:ext uri="{FF2B5EF4-FFF2-40B4-BE49-F238E27FC236}">
                <a16:creationId xmlns:a16="http://schemas.microsoft.com/office/drawing/2014/main" id="{3B93E5EF-DB9F-3263-BBAD-B44C5A2BC56C}"/>
              </a:ext>
            </a:extLst>
          </p:cNvPr>
          <p:cNvGrpSpPr/>
          <p:nvPr/>
        </p:nvGrpSpPr>
        <p:grpSpPr>
          <a:xfrm>
            <a:off x="240147" y="3236547"/>
            <a:ext cx="6936508" cy="484632"/>
            <a:chOff x="341746" y="1025237"/>
            <a:chExt cx="6936508" cy="484632"/>
          </a:xfrm>
        </p:grpSpPr>
        <p:sp>
          <p:nvSpPr>
            <p:cNvPr id="7" name="正方形/長方形 6">
              <a:extLst>
                <a:ext uri="{FF2B5EF4-FFF2-40B4-BE49-F238E27FC236}">
                  <a16:creationId xmlns:a16="http://schemas.microsoft.com/office/drawing/2014/main" id="{12B41C17-4988-EB72-2E4B-DD009B5D36A1}"/>
                </a:ext>
              </a:extLst>
            </p:cNvPr>
            <p:cNvSpPr/>
            <p:nvPr/>
          </p:nvSpPr>
          <p:spPr>
            <a:xfrm>
              <a:off x="341746" y="1025237"/>
              <a:ext cx="6936508" cy="484632"/>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　　　　</a:t>
              </a:r>
              <a:r>
                <a:rPr lang="ja-JP" altLang="en-US" sz="2800" b="1" dirty="0">
                  <a:solidFill>
                    <a:schemeClr val="accent2">
                      <a:lumMod val="75000"/>
                    </a:schemeClr>
                  </a:solidFill>
                  <a:latin typeface="Meiryo UI" panose="020B0604030504040204" pitchFamily="50" charset="-128"/>
                  <a:ea typeface="Meiryo UI" panose="020B0604030504040204" pitchFamily="50" charset="-128"/>
                </a:rPr>
                <a:t>「指導のあり方」に対する考え方のずれ</a:t>
              </a:r>
              <a:endParaRPr kumimoji="1" lang="en-US" altLang="ja-JP" sz="2800" b="1" dirty="0">
                <a:solidFill>
                  <a:schemeClr val="accent2">
                    <a:lumMod val="75000"/>
                  </a:schemeClr>
                </a:solidFill>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825CF666-E26A-368E-6AF2-8A0F02276FE9}"/>
                </a:ext>
              </a:extLst>
            </p:cNvPr>
            <p:cNvSpPr/>
            <p:nvPr/>
          </p:nvSpPr>
          <p:spPr>
            <a:xfrm>
              <a:off x="341746" y="1025237"/>
              <a:ext cx="748146" cy="484632"/>
            </a:xfrm>
            <a:prstGeom prst="homePlate">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latin typeface="Meiryo UI" panose="020B0604030504040204" pitchFamily="50" charset="-128"/>
                  <a:ea typeface="Meiryo UI" panose="020B0604030504040204" pitchFamily="50" charset="-128"/>
                </a:rPr>
                <a:t>02</a:t>
              </a:r>
            </a:p>
          </p:txBody>
        </p:sp>
      </p:grpSp>
      <p:sp>
        <p:nvSpPr>
          <p:cNvPr id="10" name="テキスト ボックス 9">
            <a:extLst>
              <a:ext uri="{FF2B5EF4-FFF2-40B4-BE49-F238E27FC236}">
                <a16:creationId xmlns:a16="http://schemas.microsoft.com/office/drawing/2014/main" id="{98BA7FFB-CFFC-55A8-0F78-35B15B66A877}"/>
              </a:ext>
            </a:extLst>
          </p:cNvPr>
          <p:cNvSpPr txBox="1"/>
          <p:nvPr/>
        </p:nvSpPr>
        <p:spPr>
          <a:xfrm>
            <a:off x="491259" y="1772083"/>
            <a:ext cx="11091142" cy="830997"/>
          </a:xfrm>
          <a:prstGeom prst="rect">
            <a:avLst/>
          </a:prstGeom>
          <a:noFill/>
        </p:spPr>
        <p:txBody>
          <a:bodyPr wrap="square">
            <a:spAutoFit/>
          </a:bodyPr>
          <a:lstStyle/>
          <a:p>
            <a:pPr marL="285750" indent="-285750" algn="just">
              <a:buFont typeface="Wingdings" panose="05000000000000000000" pitchFamily="2" charset="2"/>
              <a:buChar char="n"/>
            </a:pP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信頼関係があれば問題がない行為でも、信頼がない場合は問題視される危険がある。</a:t>
            </a: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buFont typeface="Wingdings" panose="05000000000000000000" pitchFamily="2" charset="2"/>
              <a:buChar char="n"/>
            </a:pP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オンラインのみでの講義や指導が多くなったことで、否定的な指導がよりきつく伝わることも。</a:t>
            </a: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11" name="グループ化 10">
            <a:extLst>
              <a:ext uri="{FF2B5EF4-FFF2-40B4-BE49-F238E27FC236}">
                <a16:creationId xmlns:a16="http://schemas.microsoft.com/office/drawing/2014/main" id="{78D1B8EB-2A6D-5EBF-C037-6F26530298B0}"/>
              </a:ext>
            </a:extLst>
          </p:cNvPr>
          <p:cNvGrpSpPr/>
          <p:nvPr/>
        </p:nvGrpSpPr>
        <p:grpSpPr>
          <a:xfrm>
            <a:off x="240147" y="1121859"/>
            <a:ext cx="6936508" cy="484632"/>
            <a:chOff x="341746" y="1025237"/>
            <a:chExt cx="6936508" cy="484632"/>
          </a:xfrm>
        </p:grpSpPr>
        <p:sp>
          <p:nvSpPr>
            <p:cNvPr id="12" name="正方形/長方形 11">
              <a:extLst>
                <a:ext uri="{FF2B5EF4-FFF2-40B4-BE49-F238E27FC236}">
                  <a16:creationId xmlns:a16="http://schemas.microsoft.com/office/drawing/2014/main" id="{56060DD4-9BD8-7394-5042-2C920A121CBD}"/>
                </a:ext>
              </a:extLst>
            </p:cNvPr>
            <p:cNvSpPr/>
            <p:nvPr/>
          </p:nvSpPr>
          <p:spPr>
            <a:xfrm>
              <a:off x="341746" y="1025237"/>
              <a:ext cx="6936508" cy="484632"/>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　　　　</a:t>
              </a:r>
              <a:r>
                <a:rPr lang="ja-JP" altLang="en-US" sz="2800" b="1" dirty="0">
                  <a:solidFill>
                    <a:schemeClr val="accent2">
                      <a:lumMod val="75000"/>
                    </a:schemeClr>
                  </a:solidFill>
                  <a:latin typeface="Meiryo UI" panose="020B0604030504040204" pitchFamily="50" charset="-128"/>
                  <a:ea typeface="Meiryo UI" panose="020B0604030504040204" pitchFamily="50" charset="-128"/>
                </a:rPr>
                <a:t>コミュニケーションギャップ</a:t>
              </a:r>
              <a:endParaRPr kumimoji="1" lang="en-US" altLang="ja-JP" sz="2800" b="1" dirty="0">
                <a:solidFill>
                  <a:schemeClr val="accent2">
                    <a:lumMod val="75000"/>
                  </a:schemeClr>
                </a:solidFill>
                <a:latin typeface="Meiryo UI" panose="020B0604030504040204" pitchFamily="50" charset="-128"/>
                <a:ea typeface="Meiryo UI" panose="020B0604030504040204" pitchFamily="50" charset="-128"/>
              </a:endParaRPr>
            </a:p>
          </p:txBody>
        </p:sp>
        <p:sp>
          <p:nvSpPr>
            <p:cNvPr id="13" name="矢印: 五方向 12">
              <a:extLst>
                <a:ext uri="{FF2B5EF4-FFF2-40B4-BE49-F238E27FC236}">
                  <a16:creationId xmlns:a16="http://schemas.microsoft.com/office/drawing/2014/main" id="{1B88A766-8210-9DB6-D2A2-91306226151F}"/>
                </a:ext>
              </a:extLst>
            </p:cNvPr>
            <p:cNvSpPr/>
            <p:nvPr/>
          </p:nvSpPr>
          <p:spPr>
            <a:xfrm>
              <a:off x="341746" y="1025237"/>
              <a:ext cx="748146" cy="484632"/>
            </a:xfrm>
            <a:prstGeom prst="homePlate">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latin typeface="Meiryo UI" panose="020B0604030504040204" pitchFamily="50" charset="-128"/>
                  <a:ea typeface="Meiryo UI" panose="020B0604030504040204" pitchFamily="50" charset="-128"/>
                </a:rPr>
                <a:t>0</a:t>
              </a:r>
              <a:r>
                <a:rPr lang="en-US" altLang="ja-JP" sz="2400" b="1" dirty="0">
                  <a:latin typeface="Meiryo UI" panose="020B0604030504040204" pitchFamily="50" charset="-128"/>
                  <a:ea typeface="Meiryo UI" panose="020B0604030504040204" pitchFamily="50" charset="-128"/>
                </a:rPr>
                <a:t>1</a:t>
              </a:r>
              <a:endParaRPr kumimoji="1" lang="en-US" altLang="ja-JP" sz="2400" b="1" dirty="0">
                <a:latin typeface="Meiryo UI" panose="020B0604030504040204" pitchFamily="50" charset="-128"/>
                <a:ea typeface="Meiryo UI" panose="020B0604030504040204" pitchFamily="50" charset="-128"/>
              </a:endParaRPr>
            </a:p>
          </p:txBody>
        </p:sp>
      </p:grpSp>
      <p:sp>
        <p:nvSpPr>
          <p:cNvPr id="15" name="テキスト ボックス 14">
            <a:extLst>
              <a:ext uri="{FF2B5EF4-FFF2-40B4-BE49-F238E27FC236}">
                <a16:creationId xmlns:a16="http://schemas.microsoft.com/office/drawing/2014/main" id="{72EDDA98-138B-8E1E-A944-D228C2664424}"/>
              </a:ext>
            </a:extLst>
          </p:cNvPr>
          <p:cNvSpPr txBox="1"/>
          <p:nvPr/>
        </p:nvSpPr>
        <p:spPr>
          <a:xfrm>
            <a:off x="197961" y="370415"/>
            <a:ext cx="11091141"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最近起こりやすい事例の原因（アカデミックハラスメント）</a:t>
            </a:r>
            <a:endParaRPr kumimoji="1" lang="ja-JP" altLang="en-US" sz="3600" dirty="0">
              <a:latin typeface="Meiryo UI" panose="020B0604030504040204" pitchFamily="50" charset="-128"/>
              <a:ea typeface="Meiryo UI" panose="020B0604030504040204" pitchFamily="50" charset="-128"/>
            </a:endParaRPr>
          </a:p>
        </p:txBody>
      </p:sp>
      <p:cxnSp>
        <p:nvCxnSpPr>
          <p:cNvPr id="16" name="直線コネクタ 15">
            <a:extLst>
              <a:ext uri="{FF2B5EF4-FFF2-40B4-BE49-F238E27FC236}">
                <a16:creationId xmlns:a16="http://schemas.microsoft.com/office/drawing/2014/main" id="{EE544E88-70DD-8E54-8A94-FEE406611875}"/>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17" name="テキスト ボックス 16">
            <a:extLst>
              <a:ext uri="{FF2B5EF4-FFF2-40B4-BE49-F238E27FC236}">
                <a16:creationId xmlns:a16="http://schemas.microsoft.com/office/drawing/2014/main" id="{0A7504A6-DDBD-02E5-258C-8011929A4294}"/>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2" name="スライド番号プレースホルダー 1">
            <a:extLst>
              <a:ext uri="{FF2B5EF4-FFF2-40B4-BE49-F238E27FC236}">
                <a16:creationId xmlns:a16="http://schemas.microsoft.com/office/drawing/2014/main" id="{E65D593F-3644-E959-5F97-9A5673734BC6}"/>
              </a:ext>
            </a:extLst>
          </p:cNvPr>
          <p:cNvSpPr>
            <a:spLocks noGrp="1"/>
          </p:cNvSpPr>
          <p:nvPr>
            <p:ph type="sldNum" sz="quarter" idx="12"/>
          </p:nvPr>
        </p:nvSpPr>
        <p:spPr/>
        <p:txBody>
          <a:bodyPr/>
          <a:lstStyle/>
          <a:p>
            <a:fld id="{17A04E83-AE5F-445A-B2D7-EBB1D891384E}" type="slidenum">
              <a:rPr kumimoji="1" lang="ja-JP" altLang="en-US" smtClean="0"/>
              <a:t>14</a:t>
            </a:fld>
            <a:endParaRPr kumimoji="1" lang="ja-JP" altLang="en-US"/>
          </a:p>
        </p:txBody>
      </p:sp>
      <p:pic>
        <p:nvPicPr>
          <p:cNvPr id="3" name="グラフィックス 2" descr="右矢印 単色塗りつぶし">
            <a:extLst>
              <a:ext uri="{FF2B5EF4-FFF2-40B4-BE49-F238E27FC236}">
                <a16:creationId xmlns:a16="http://schemas.microsoft.com/office/drawing/2014/main" id="{7B418516-D93C-838A-676D-6634648D6C3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7080" y="6089702"/>
            <a:ext cx="743791" cy="743791"/>
          </a:xfrm>
          <a:prstGeom prst="rect">
            <a:avLst/>
          </a:prstGeom>
        </p:spPr>
      </p:pic>
      <p:cxnSp>
        <p:nvCxnSpPr>
          <p:cNvPr id="4" name="直線コネクタ 3">
            <a:extLst>
              <a:ext uri="{FF2B5EF4-FFF2-40B4-BE49-F238E27FC236}">
                <a16:creationId xmlns:a16="http://schemas.microsoft.com/office/drawing/2014/main" id="{F483908F-1C3A-3836-357C-1B907A3EB123}"/>
              </a:ext>
            </a:extLst>
          </p:cNvPr>
          <p:cNvCxnSpPr>
            <a:cxnSpLocks/>
          </p:cNvCxnSpPr>
          <p:nvPr/>
        </p:nvCxnSpPr>
        <p:spPr>
          <a:xfrm>
            <a:off x="1841441" y="6518433"/>
            <a:ext cx="7528283"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5" name="テキスト ボックス 4">
            <a:extLst>
              <a:ext uri="{FF2B5EF4-FFF2-40B4-BE49-F238E27FC236}">
                <a16:creationId xmlns:a16="http://schemas.microsoft.com/office/drawing/2014/main" id="{19F43E35-9F92-7867-0B24-EBF90D0FA956}"/>
              </a:ext>
            </a:extLst>
          </p:cNvPr>
          <p:cNvSpPr txBox="1"/>
          <p:nvPr/>
        </p:nvSpPr>
        <p:spPr>
          <a:xfrm>
            <a:off x="1780871" y="6236712"/>
            <a:ext cx="9680613" cy="461665"/>
          </a:xfrm>
          <a:prstGeom prst="rect">
            <a:avLst/>
          </a:prstGeom>
          <a:noFill/>
        </p:spPr>
        <p:txBody>
          <a:bodyPr wrap="square">
            <a:spAutoFit/>
          </a:bodyPr>
          <a:lstStyle/>
          <a:p>
            <a:r>
              <a:rPr lang="ja-JP" altLang="en-US" sz="2400" b="1" dirty="0">
                <a:solidFill>
                  <a:srgbClr val="FF0000"/>
                </a:solidFill>
                <a:latin typeface="メイリオ" panose="020B0604030504040204" pitchFamily="50" charset="-128"/>
                <a:ea typeface="メイリオ" panose="020B0604030504040204" pitchFamily="50" charset="-128"/>
              </a:rPr>
              <a:t>学生の理解度や個性をみて、学生に届くような指導を。</a:t>
            </a:r>
            <a:endParaRPr kumimoji="1" lang="en-US" altLang="ja-JP" sz="24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36802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109CBC-1C90-E308-B4C2-BE26205113B9}"/>
            </a:ext>
          </a:extLst>
        </p:cNvPr>
        <p:cNvGrpSpPr/>
        <p:nvPr/>
      </p:nvGrpSpPr>
      <p:grpSpPr>
        <a:xfrm>
          <a:off x="0" y="0"/>
          <a:ext cx="0" cy="0"/>
          <a:chOff x="0" y="0"/>
          <a:chExt cx="0" cy="0"/>
        </a:xfrm>
      </p:grpSpPr>
      <p:cxnSp>
        <p:nvCxnSpPr>
          <p:cNvPr id="24" name="直線コネクタ 23">
            <a:extLst>
              <a:ext uri="{FF2B5EF4-FFF2-40B4-BE49-F238E27FC236}">
                <a16:creationId xmlns:a16="http://schemas.microsoft.com/office/drawing/2014/main" id="{108EFB3D-5021-4000-E3F0-09FB1AE9F36A}"/>
              </a:ext>
            </a:extLst>
          </p:cNvPr>
          <p:cNvCxnSpPr>
            <a:cxnSpLocks/>
          </p:cNvCxnSpPr>
          <p:nvPr/>
        </p:nvCxnSpPr>
        <p:spPr>
          <a:xfrm>
            <a:off x="4232446" y="4118193"/>
            <a:ext cx="2758663"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2" name="テキスト ボックス 11">
            <a:extLst>
              <a:ext uri="{FF2B5EF4-FFF2-40B4-BE49-F238E27FC236}">
                <a16:creationId xmlns:a16="http://schemas.microsoft.com/office/drawing/2014/main" id="{6AAEE198-A543-3BC3-46BC-6DF8FB170471}"/>
              </a:ext>
            </a:extLst>
          </p:cNvPr>
          <p:cNvSpPr txBox="1"/>
          <p:nvPr/>
        </p:nvSpPr>
        <p:spPr>
          <a:xfrm>
            <a:off x="2927928" y="3464474"/>
            <a:ext cx="8072581" cy="1200329"/>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指導の一環かもしれませんが、</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独りよがりなルール</a:t>
            </a:r>
            <a:r>
              <a:rPr lang="ja-JP" altLang="en-US" sz="2400" dirty="0">
                <a:latin typeface="メイリオ" panose="020B0604030504040204" pitchFamily="50" charset="-128"/>
                <a:ea typeface="メイリオ" panose="020B0604030504040204" pitchFamily="50" charset="-128"/>
              </a:rPr>
              <a:t>になっていませんか？</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しっかりとした根拠がなければ、学生は納得しません！</a:t>
            </a:r>
            <a:endParaRPr kumimoji="1" lang="en-US" altLang="ja-JP" sz="2400"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AFBC1A95-2032-147B-9340-B8087389B5DD}"/>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事例①　公平性に欠けたルール、根拠のないルールを設定</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2F4E1810-BAA0-02E7-3089-92C695D2004A}"/>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5" name="テキスト ボックス 4">
            <a:extLst>
              <a:ext uri="{FF2B5EF4-FFF2-40B4-BE49-F238E27FC236}">
                <a16:creationId xmlns:a16="http://schemas.microsoft.com/office/drawing/2014/main" id="{39CA15A2-2696-EFDD-6D70-AE454D5025E2}"/>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pic>
        <p:nvPicPr>
          <p:cNvPr id="7" name="グラフィックス 6" descr="山形の矢印 単色塗りつぶし">
            <a:extLst>
              <a:ext uri="{FF2B5EF4-FFF2-40B4-BE49-F238E27FC236}">
                <a16:creationId xmlns:a16="http://schemas.microsoft.com/office/drawing/2014/main" id="{039416BB-BBCC-C5B3-2AF2-9478F0A10F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87271" y="5117983"/>
            <a:ext cx="1017367" cy="1017367"/>
          </a:xfrm>
          <a:prstGeom prst="rect">
            <a:avLst/>
          </a:prstGeom>
        </p:spPr>
      </p:pic>
      <p:pic>
        <p:nvPicPr>
          <p:cNvPr id="8" name="グラフィックス 7" descr="物語 単色塗りつぶし">
            <a:extLst>
              <a:ext uri="{FF2B5EF4-FFF2-40B4-BE49-F238E27FC236}">
                <a16:creationId xmlns:a16="http://schemas.microsoft.com/office/drawing/2014/main" id="{9FDA75CB-1362-C7CA-EB40-18FE3C10ED36}"/>
              </a:ext>
            </a:extLst>
          </p:cNvPr>
          <p:cNvPicPr>
            <a:picLocks noChangeAspect="1"/>
          </p:cNvPicPr>
          <p:nvPr/>
        </p:nvPicPr>
        <p:blipFill>
          <a:blip r:embed="rId4">
            <a:alphaModFix amt="30000"/>
            <a:extLst>
              <a:ext uri="{96DAC541-7B7A-43D3-8B79-37D633B846F1}">
                <asvg:svgBlip xmlns:asvg="http://schemas.microsoft.com/office/drawing/2016/SVG/main" r:embed="rId5"/>
              </a:ext>
            </a:extLst>
          </a:blip>
          <a:stretch>
            <a:fillRect/>
          </a:stretch>
        </p:blipFill>
        <p:spPr>
          <a:xfrm>
            <a:off x="444651" y="4656976"/>
            <a:ext cx="1830609" cy="1830609"/>
          </a:xfrm>
          <a:prstGeom prst="rect">
            <a:avLst/>
          </a:prstGeom>
        </p:spPr>
      </p:pic>
      <p:sp>
        <p:nvSpPr>
          <p:cNvPr id="9" name="テキスト ボックス 8">
            <a:extLst>
              <a:ext uri="{FF2B5EF4-FFF2-40B4-BE49-F238E27FC236}">
                <a16:creationId xmlns:a16="http://schemas.microsoft.com/office/drawing/2014/main" id="{4DBFB04A-F373-A236-6142-316993658841}"/>
              </a:ext>
            </a:extLst>
          </p:cNvPr>
          <p:cNvSpPr txBox="1"/>
          <p:nvPr/>
        </p:nvSpPr>
        <p:spPr>
          <a:xfrm>
            <a:off x="545107" y="5297540"/>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AE9654C4-3364-5902-85C8-7433F27B564F}"/>
              </a:ext>
            </a:extLst>
          </p:cNvPr>
          <p:cNvSpPr/>
          <p:nvPr/>
        </p:nvSpPr>
        <p:spPr>
          <a:xfrm>
            <a:off x="585643" y="1245679"/>
            <a:ext cx="9329881" cy="203296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メイリオ" panose="020B0604030504040204" pitchFamily="50" charset="-128"/>
                <a:ea typeface="メイリオ" panose="020B0604030504040204" pitchFamily="50" charset="-128"/>
              </a:rPr>
              <a:t>例えば</a:t>
            </a:r>
            <a:r>
              <a:rPr lang="en-US" altLang="ja-JP" sz="2000" dirty="0">
                <a:solidFill>
                  <a:schemeClr val="tx1"/>
                </a:solidFill>
                <a:latin typeface="メイリオ" panose="020B0604030504040204" pitchFamily="50" charset="-128"/>
                <a:ea typeface="メイリオ" panose="020B0604030504040204" pitchFamily="50" charset="-128"/>
              </a:rPr>
              <a:t>…</a:t>
            </a:r>
            <a:endParaRPr kumimoji="1" lang="en-US" altLang="ja-JP" sz="2000" dirty="0">
              <a:solidFill>
                <a:schemeClr val="tx1"/>
              </a:solidFill>
              <a:latin typeface="メイリオ" panose="020B0604030504040204" pitchFamily="50" charset="-128"/>
              <a:ea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rPr>
              <a:t>・属性や身分（留学生、社会人学生、聴講生など）によって差別的な待遇をする　　　</a:t>
            </a:r>
            <a:endParaRPr lang="en-US" altLang="ja-JP" sz="2000" dirty="0">
              <a:solidFill>
                <a:schemeClr val="tx1"/>
              </a:solidFill>
              <a:latin typeface="メイリオ" panose="020B0604030504040204" pitchFamily="50" charset="-128"/>
              <a:ea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rPr>
              <a:t>　（例：「留学生は受講しないで。」「聴講生は発言を控えてほしい。」）</a:t>
            </a:r>
            <a:endParaRPr lang="en-US" altLang="ja-JP" sz="2000" dirty="0">
              <a:solidFill>
                <a:schemeClr val="tx1"/>
              </a:solidFill>
              <a:latin typeface="メイリオ" panose="020B0604030504040204" pitchFamily="50" charset="-128"/>
              <a:ea typeface="メイリオ" panose="020B0604030504040204" pitchFamily="50" charset="-128"/>
            </a:endParaRPr>
          </a:p>
          <a:p>
            <a:r>
              <a:rPr kumimoji="1" lang="ja-JP" altLang="en-US" sz="2000" dirty="0">
                <a:solidFill>
                  <a:schemeClr val="tx1"/>
                </a:solidFill>
                <a:latin typeface="メイリオ" panose="020B0604030504040204" pitchFamily="50" charset="-128"/>
                <a:ea typeface="メイリオ" panose="020B0604030504040204" pitchFamily="50" charset="-128"/>
              </a:rPr>
              <a:t>・レポートは手書きでないと認めない</a:t>
            </a:r>
            <a:endParaRPr kumimoji="1" lang="en-US" altLang="ja-JP" sz="2000" dirty="0">
              <a:solidFill>
                <a:schemeClr val="tx1"/>
              </a:solidFill>
              <a:latin typeface="メイリオ" panose="020B0604030504040204" pitchFamily="50" charset="-128"/>
              <a:ea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rPr>
              <a:t>・理由を示さずに単位を与えない</a:t>
            </a:r>
            <a:endParaRPr kumimoji="1" lang="en-US" altLang="ja-JP" sz="2000" dirty="0">
              <a:solidFill>
                <a:schemeClr val="tx1"/>
              </a:solidFill>
              <a:latin typeface="メイリオ" panose="020B0604030504040204" pitchFamily="50" charset="-128"/>
              <a:ea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rPr>
              <a:t>　　　　　　　　　　　　　　　　　　　　　　　　　　　　　　　　</a:t>
            </a:r>
            <a:r>
              <a:rPr kumimoji="1" lang="ja-JP" altLang="en-US" sz="2000" dirty="0">
                <a:solidFill>
                  <a:schemeClr val="tx1"/>
                </a:solidFill>
                <a:latin typeface="メイリオ" panose="020B0604030504040204" pitchFamily="50" charset="-128"/>
                <a:ea typeface="メイリオ" panose="020B0604030504040204" pitchFamily="50" charset="-128"/>
              </a:rPr>
              <a:t>など</a:t>
            </a:r>
          </a:p>
        </p:txBody>
      </p:sp>
      <p:pic>
        <p:nvPicPr>
          <p:cNvPr id="14" name="グラフィックス 13" descr="警告 単色塗りつぶし">
            <a:extLst>
              <a:ext uri="{FF2B5EF4-FFF2-40B4-BE49-F238E27FC236}">
                <a16:creationId xmlns:a16="http://schemas.microsoft.com/office/drawing/2014/main" id="{DFF80622-FD45-501F-11EF-FCB8E632C18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87023" y="3476274"/>
            <a:ext cx="1037457" cy="1037457"/>
          </a:xfrm>
          <a:prstGeom prst="rect">
            <a:avLst/>
          </a:prstGeom>
        </p:spPr>
      </p:pic>
      <p:pic>
        <p:nvPicPr>
          <p:cNvPr id="15" name="グラフィックス 14" descr="教室 単色塗りつぶし">
            <a:extLst>
              <a:ext uri="{FF2B5EF4-FFF2-40B4-BE49-F238E27FC236}">
                <a16:creationId xmlns:a16="http://schemas.microsoft.com/office/drawing/2014/main" id="{7B89BA55-F4D3-58C2-BAEE-421AF08552E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997536" y="1447799"/>
            <a:ext cx="1842655" cy="1842655"/>
          </a:xfrm>
          <a:prstGeom prst="rect">
            <a:avLst/>
          </a:prstGeom>
        </p:spPr>
      </p:pic>
      <p:cxnSp>
        <p:nvCxnSpPr>
          <p:cNvPr id="17" name="直線コネクタ 16">
            <a:extLst>
              <a:ext uri="{FF2B5EF4-FFF2-40B4-BE49-F238E27FC236}">
                <a16:creationId xmlns:a16="http://schemas.microsoft.com/office/drawing/2014/main" id="{278BC807-3C38-7834-1F4D-4C263CA74D48}"/>
              </a:ext>
            </a:extLst>
          </p:cNvPr>
          <p:cNvCxnSpPr>
            <a:cxnSpLocks/>
          </p:cNvCxnSpPr>
          <p:nvPr/>
        </p:nvCxnSpPr>
        <p:spPr>
          <a:xfrm>
            <a:off x="3696981" y="5117983"/>
            <a:ext cx="7403141"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3" name="四角形: 角を丸くする 12">
            <a:extLst>
              <a:ext uri="{FF2B5EF4-FFF2-40B4-BE49-F238E27FC236}">
                <a16:creationId xmlns:a16="http://schemas.microsoft.com/office/drawing/2014/main" id="{45714C92-6A62-1685-28A9-9DE1410B4DC5}"/>
              </a:ext>
            </a:extLst>
          </p:cNvPr>
          <p:cNvSpPr/>
          <p:nvPr/>
        </p:nvSpPr>
        <p:spPr>
          <a:xfrm>
            <a:off x="11012213" y="91577"/>
            <a:ext cx="950400" cy="422813"/>
          </a:xfrm>
          <a:prstGeom prst="roundRect">
            <a:avLst/>
          </a:prstGeom>
          <a:solidFill>
            <a:srgbClr val="00CC99"/>
          </a:solidFill>
          <a:ln>
            <a:solidFill>
              <a:srgbClr val="00CC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メイリオ" panose="020B0604030504040204" pitchFamily="50" charset="-128"/>
                <a:ea typeface="メイリオ" panose="020B0604030504040204" pitchFamily="50" charset="-128"/>
              </a:rPr>
              <a:t>講義等</a:t>
            </a:r>
            <a:endParaRPr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ゼミ</a:t>
            </a:r>
          </a:p>
        </p:txBody>
      </p:sp>
      <p:cxnSp>
        <p:nvCxnSpPr>
          <p:cNvPr id="16" name="直線コネクタ 15">
            <a:extLst>
              <a:ext uri="{FF2B5EF4-FFF2-40B4-BE49-F238E27FC236}">
                <a16:creationId xmlns:a16="http://schemas.microsoft.com/office/drawing/2014/main" id="{89E41593-7286-2FC1-72B7-586B33480F29}"/>
              </a:ext>
            </a:extLst>
          </p:cNvPr>
          <p:cNvCxnSpPr>
            <a:cxnSpLocks/>
          </p:cNvCxnSpPr>
          <p:nvPr/>
        </p:nvCxnSpPr>
        <p:spPr>
          <a:xfrm>
            <a:off x="3696981" y="5482820"/>
            <a:ext cx="3980775"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9" name="直線コネクタ 18">
            <a:extLst>
              <a:ext uri="{FF2B5EF4-FFF2-40B4-BE49-F238E27FC236}">
                <a16:creationId xmlns:a16="http://schemas.microsoft.com/office/drawing/2014/main" id="{4CF3BAD2-91DE-FDE9-3166-EC8BED737C9D}"/>
              </a:ext>
            </a:extLst>
          </p:cNvPr>
          <p:cNvCxnSpPr>
            <a:cxnSpLocks/>
          </p:cNvCxnSpPr>
          <p:nvPr/>
        </p:nvCxnSpPr>
        <p:spPr>
          <a:xfrm>
            <a:off x="3696980" y="5866129"/>
            <a:ext cx="4544194"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21" name="スライド番号プレースホルダー 20">
            <a:extLst>
              <a:ext uri="{FF2B5EF4-FFF2-40B4-BE49-F238E27FC236}">
                <a16:creationId xmlns:a16="http://schemas.microsoft.com/office/drawing/2014/main" id="{67925EA6-8D55-F206-A2FA-0F02064CE94E}"/>
              </a:ext>
            </a:extLst>
          </p:cNvPr>
          <p:cNvSpPr>
            <a:spLocks noGrp="1"/>
          </p:cNvSpPr>
          <p:nvPr>
            <p:ph type="sldNum" sz="quarter" idx="12"/>
          </p:nvPr>
        </p:nvSpPr>
        <p:spPr/>
        <p:txBody>
          <a:bodyPr/>
          <a:lstStyle/>
          <a:p>
            <a:fld id="{17A04E83-AE5F-445A-B2D7-EBB1D891384E}" type="slidenum">
              <a:rPr kumimoji="1" lang="ja-JP" altLang="en-US" smtClean="0"/>
              <a:t>15</a:t>
            </a:fld>
            <a:endParaRPr kumimoji="1" lang="ja-JP" altLang="en-US"/>
          </a:p>
        </p:txBody>
      </p:sp>
      <p:sp>
        <p:nvSpPr>
          <p:cNvPr id="6" name="テキスト ボックス 5">
            <a:extLst>
              <a:ext uri="{FF2B5EF4-FFF2-40B4-BE49-F238E27FC236}">
                <a16:creationId xmlns:a16="http://schemas.microsoft.com/office/drawing/2014/main" id="{9C22DE9C-8F29-364B-78C4-7FC56C223614}"/>
              </a:ext>
            </a:extLst>
          </p:cNvPr>
          <p:cNvSpPr txBox="1"/>
          <p:nvPr/>
        </p:nvSpPr>
        <p:spPr>
          <a:xfrm>
            <a:off x="3292627" y="4831656"/>
            <a:ext cx="8261814" cy="1938992"/>
          </a:xfrm>
          <a:prstGeom prst="rect">
            <a:avLst/>
          </a:prstGeom>
          <a:noFill/>
        </p:spPr>
        <p:txBody>
          <a:bodyPr wrap="square" rtlCol="0">
            <a:spAutoFit/>
          </a:bodyPr>
          <a:lstStyle/>
          <a:p>
            <a:r>
              <a:rPr kumimoji="1" lang="ja-JP" altLang="en-US" sz="2400" b="1" dirty="0">
                <a:latin typeface="メイリオ" panose="020B0604030504040204" pitchFamily="50" charset="-128"/>
                <a:ea typeface="メイリオ" panose="020B0604030504040204" pitchFamily="50" charset="-128"/>
              </a:rPr>
              <a:t>・履修の条件、成績評価の基準、講義予定などが具体的</a:t>
            </a:r>
            <a:br>
              <a:rPr kumimoji="1" lang="en-US" altLang="ja-JP" sz="2400" b="1" dirty="0">
                <a:latin typeface="メイリオ" panose="020B0604030504040204" pitchFamily="50" charset="-128"/>
                <a:ea typeface="メイリオ" panose="020B0604030504040204" pitchFamily="50" charset="-128"/>
              </a:rPr>
            </a:br>
            <a:r>
              <a:rPr kumimoji="1" lang="ja-JP" altLang="en-US" sz="2400" b="1" dirty="0">
                <a:latin typeface="メイリオ" panose="020B0604030504040204" pitchFamily="50" charset="-128"/>
                <a:ea typeface="メイリオ" panose="020B0604030504040204" pitchFamily="50" charset="-128"/>
              </a:rPr>
              <a:t>　に明示されていることが大事。</a:t>
            </a:r>
            <a:endParaRPr kumimoji="1" lang="en-US" altLang="ja-JP" sz="2400" b="1" dirty="0">
              <a:latin typeface="メイリオ" panose="020B0604030504040204" pitchFamily="50" charset="-128"/>
              <a:ea typeface="メイリオ" panose="020B0604030504040204" pitchFamily="50" charset="-128"/>
            </a:endParaRPr>
          </a:p>
          <a:p>
            <a:r>
              <a:rPr kumimoji="1" lang="ja-JP" altLang="en-US" sz="2400" b="1" dirty="0">
                <a:latin typeface="メイリオ" panose="020B0604030504040204" pitchFamily="50" charset="-128"/>
                <a:ea typeface="メイリオ" panose="020B0604030504040204" pitchFamily="50" charset="-128"/>
              </a:rPr>
              <a:t>・いかに根拠を示すことができるか</a:t>
            </a:r>
            <a:r>
              <a:rPr kumimoji="1" lang="ja-JP" altLang="en-US" sz="2400" dirty="0">
                <a:latin typeface="メイリオ" panose="020B0604030504040204" pitchFamily="50" charset="-128"/>
                <a:ea typeface="メイリオ" panose="020B0604030504040204" pitchFamily="50" charset="-128"/>
              </a:rPr>
              <a:t>がポイント。</a:t>
            </a:r>
            <a:endParaRPr kumimoji="1"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ルールを設ける場合は、しっかりと学生に伝わる形で</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根拠を事前に説明しましょう。</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73258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881FC-9316-7AF2-3F64-5577309BBE7F}"/>
            </a:ext>
          </a:extLst>
        </p:cNvPr>
        <p:cNvGrpSpPr/>
        <p:nvPr/>
      </p:nvGrpSpPr>
      <p:grpSpPr>
        <a:xfrm>
          <a:off x="0" y="0"/>
          <a:ext cx="0" cy="0"/>
          <a:chOff x="0" y="0"/>
          <a:chExt cx="0" cy="0"/>
        </a:xfrm>
      </p:grpSpPr>
      <p:cxnSp>
        <p:nvCxnSpPr>
          <p:cNvPr id="18" name="直線コネクタ 17">
            <a:extLst>
              <a:ext uri="{FF2B5EF4-FFF2-40B4-BE49-F238E27FC236}">
                <a16:creationId xmlns:a16="http://schemas.microsoft.com/office/drawing/2014/main" id="{01466A09-13AD-C5E2-C7B3-8EF6F102C984}"/>
              </a:ext>
            </a:extLst>
          </p:cNvPr>
          <p:cNvCxnSpPr>
            <a:cxnSpLocks/>
          </p:cNvCxnSpPr>
          <p:nvPr/>
        </p:nvCxnSpPr>
        <p:spPr>
          <a:xfrm>
            <a:off x="1876557" y="4747194"/>
            <a:ext cx="5221300"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6" name="直線コネクタ 5">
            <a:extLst>
              <a:ext uri="{FF2B5EF4-FFF2-40B4-BE49-F238E27FC236}">
                <a16:creationId xmlns:a16="http://schemas.microsoft.com/office/drawing/2014/main" id="{ED7AE76C-FE7C-602B-6409-2ACDAB66B5D8}"/>
              </a:ext>
            </a:extLst>
          </p:cNvPr>
          <p:cNvCxnSpPr>
            <a:cxnSpLocks/>
          </p:cNvCxnSpPr>
          <p:nvPr/>
        </p:nvCxnSpPr>
        <p:spPr>
          <a:xfrm>
            <a:off x="1876557" y="4382358"/>
            <a:ext cx="9010518"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02FA9018-FD29-D46C-2522-89A76E120C65}"/>
              </a:ext>
            </a:extLst>
          </p:cNvPr>
          <p:cNvSpPr txBox="1"/>
          <p:nvPr/>
        </p:nvSpPr>
        <p:spPr>
          <a:xfrm>
            <a:off x="1775730" y="2985918"/>
            <a:ext cx="9971619" cy="1938992"/>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講義で私語を注意することは問題ありませんが、高圧的だったり、学生に恐怖や恥ずかしさを感じさせるような嫌味や、攻撃となるような言い方は避けましょう。</a:t>
            </a:r>
            <a:r>
              <a:rPr lang="ja-JP" altLang="en-US" sz="2400" dirty="0">
                <a:latin typeface="メイリオ" panose="020B0604030504040204" pitchFamily="50" charset="-128"/>
                <a:ea typeface="メイリオ" panose="020B0604030504040204" pitchFamily="50" charset="-128"/>
              </a:rPr>
              <a:t>叱責される学生も恐怖や恥ずかしさを感じます。</a:t>
            </a:r>
            <a:endParaRPr lang="en-US" altLang="ja-JP" sz="2400" dirty="0">
              <a:latin typeface="メイリオ" panose="020B0604030504040204" pitchFamily="50" charset="-128"/>
              <a:ea typeface="メイリオ" panose="020B0604030504040204" pitchFamily="50" charset="-128"/>
            </a:endParaRPr>
          </a:p>
          <a:p>
            <a:r>
              <a:rPr kumimoji="1" lang="ja-JP" altLang="en-US" sz="2400" b="1" dirty="0">
                <a:latin typeface="メイリオ" panose="020B0604030504040204" pitchFamily="50" charset="-128"/>
                <a:ea typeface="メイリオ" panose="020B0604030504040204" pitchFamily="50" charset="-128"/>
              </a:rPr>
              <a:t>また、叱責や指導も、理由や方法を間違うと「いじめ・攻撃」に。</a:t>
            </a:r>
            <a:endParaRPr kumimoji="1" lang="en-US" altLang="ja-JP" sz="2400" b="1" dirty="0">
              <a:latin typeface="メイリオ" panose="020B0604030504040204" pitchFamily="50" charset="-128"/>
              <a:ea typeface="メイリオ" panose="020B0604030504040204" pitchFamily="50" charset="-128"/>
            </a:endParaRPr>
          </a:p>
          <a:p>
            <a:r>
              <a:rPr kumimoji="1" lang="ja-JP" altLang="en-US" sz="2400" b="1" dirty="0">
                <a:latin typeface="メイリオ" panose="020B0604030504040204" pitchFamily="50" charset="-128"/>
                <a:ea typeface="メイリオ" panose="020B0604030504040204" pitchFamily="50" charset="-128"/>
              </a:rPr>
              <a:t>誰もが安全と思えるような環境を作る</a:t>
            </a:r>
            <a:r>
              <a:rPr kumimoji="1" lang="ja-JP" altLang="en-US" sz="2400" dirty="0">
                <a:latin typeface="メイリオ" panose="020B0604030504040204" pitchFamily="50" charset="-128"/>
                <a:ea typeface="メイリオ" panose="020B0604030504040204" pitchFamily="50" charset="-128"/>
              </a:rPr>
              <a:t>ことが必要です。</a:t>
            </a:r>
            <a:endParaRPr kumimoji="1" lang="en-US" altLang="ja-JP" sz="2400"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0358939C-C52B-D2D3-BF72-59E6111097E5}"/>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事例②　みんなの前で𠮟責する</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54A9B6C3-48BC-060F-E7E2-3B6C8FB8027D}"/>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5" name="テキスト ボックス 4">
            <a:extLst>
              <a:ext uri="{FF2B5EF4-FFF2-40B4-BE49-F238E27FC236}">
                <a16:creationId xmlns:a16="http://schemas.microsoft.com/office/drawing/2014/main" id="{AC79FBB5-D95E-C774-39AC-ADFCD8B1F59A}"/>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pic>
        <p:nvPicPr>
          <p:cNvPr id="7" name="グラフィックス 6" descr="山形の矢印 単色塗りつぶし">
            <a:extLst>
              <a:ext uri="{FF2B5EF4-FFF2-40B4-BE49-F238E27FC236}">
                <a16:creationId xmlns:a16="http://schemas.microsoft.com/office/drawing/2014/main" id="{CF087B39-2684-C61D-AD16-F27A9E878F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40363" y="5297399"/>
            <a:ext cx="1017367" cy="1017367"/>
          </a:xfrm>
          <a:prstGeom prst="rect">
            <a:avLst/>
          </a:prstGeom>
        </p:spPr>
      </p:pic>
      <p:pic>
        <p:nvPicPr>
          <p:cNvPr id="10" name="グラフィックス 9" descr="教授 男性 単色塗りつぶし">
            <a:extLst>
              <a:ext uri="{FF2B5EF4-FFF2-40B4-BE49-F238E27FC236}">
                <a16:creationId xmlns:a16="http://schemas.microsoft.com/office/drawing/2014/main" id="{2E14F04E-ACC5-8AE1-C59B-D14C721B041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35768" y="1305575"/>
            <a:ext cx="1589307" cy="1589307"/>
          </a:xfrm>
          <a:prstGeom prst="rect">
            <a:avLst/>
          </a:prstGeom>
        </p:spPr>
      </p:pic>
      <p:sp>
        <p:nvSpPr>
          <p:cNvPr id="11" name="吹き出し: 四角形 10">
            <a:extLst>
              <a:ext uri="{FF2B5EF4-FFF2-40B4-BE49-F238E27FC236}">
                <a16:creationId xmlns:a16="http://schemas.microsoft.com/office/drawing/2014/main" id="{A24E65AC-0A73-2CF4-9FBE-C79DD8F0ED1E}"/>
              </a:ext>
            </a:extLst>
          </p:cNvPr>
          <p:cNvSpPr/>
          <p:nvPr/>
        </p:nvSpPr>
        <p:spPr>
          <a:xfrm>
            <a:off x="1581150" y="1651414"/>
            <a:ext cx="6524247" cy="1050706"/>
          </a:xfrm>
          <a:prstGeom prst="wedgeRectCallout">
            <a:avLst>
              <a:gd name="adj1" fmla="val 57201"/>
              <a:gd name="adj2" fmla="val -2228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メイリオ" panose="020B0604030504040204" pitchFamily="50" charset="-128"/>
                <a:ea typeface="メイリオ" panose="020B0604030504040204" pitchFamily="50" charset="-128"/>
              </a:rPr>
              <a:t>うるさいぞ、君は○○だからダメなやつだな。どうせ○○なんだろう。</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624BDD3F-BDF6-3D3B-C158-A2CB1070BBBB}"/>
              </a:ext>
            </a:extLst>
          </p:cNvPr>
          <p:cNvSpPr txBox="1"/>
          <p:nvPr/>
        </p:nvSpPr>
        <p:spPr>
          <a:xfrm>
            <a:off x="171362" y="1206647"/>
            <a:ext cx="8072580"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授業中、ずっと私語をしている学生に対し</a:t>
            </a:r>
            <a:r>
              <a:rPr kumimoji="1" lang="en-US" altLang="ja-JP"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pic>
        <p:nvPicPr>
          <p:cNvPr id="14" name="グラフィックス 13" descr="警告 単色塗りつぶし">
            <a:extLst>
              <a:ext uri="{FF2B5EF4-FFF2-40B4-BE49-F238E27FC236}">
                <a16:creationId xmlns:a16="http://schemas.microsoft.com/office/drawing/2014/main" id="{C885EDD0-F0A5-0F1E-DD51-85EAB30A583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8273" y="2896683"/>
            <a:ext cx="1037457" cy="1037457"/>
          </a:xfrm>
          <a:prstGeom prst="rect">
            <a:avLst/>
          </a:prstGeom>
        </p:spPr>
      </p:pic>
      <p:cxnSp>
        <p:nvCxnSpPr>
          <p:cNvPr id="20" name="直線コネクタ 19">
            <a:extLst>
              <a:ext uri="{FF2B5EF4-FFF2-40B4-BE49-F238E27FC236}">
                <a16:creationId xmlns:a16="http://schemas.microsoft.com/office/drawing/2014/main" id="{4F22F6EF-C538-41FB-6FB3-1ED6011A1255}"/>
              </a:ext>
            </a:extLst>
          </p:cNvPr>
          <p:cNvCxnSpPr>
            <a:cxnSpLocks/>
          </p:cNvCxnSpPr>
          <p:nvPr/>
        </p:nvCxnSpPr>
        <p:spPr>
          <a:xfrm>
            <a:off x="4194405" y="6041871"/>
            <a:ext cx="4049537"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7" name="四角形: 角を丸くする 16">
            <a:extLst>
              <a:ext uri="{FF2B5EF4-FFF2-40B4-BE49-F238E27FC236}">
                <a16:creationId xmlns:a16="http://schemas.microsoft.com/office/drawing/2014/main" id="{20550BE5-D11E-5A95-B199-11556774A26C}"/>
              </a:ext>
            </a:extLst>
          </p:cNvPr>
          <p:cNvSpPr/>
          <p:nvPr/>
        </p:nvSpPr>
        <p:spPr>
          <a:xfrm>
            <a:off x="11012213" y="95001"/>
            <a:ext cx="950400" cy="422813"/>
          </a:xfrm>
          <a:prstGeom prst="roundRect">
            <a:avLst/>
          </a:prstGeom>
          <a:solidFill>
            <a:srgbClr val="00CC99"/>
          </a:solidFill>
          <a:ln>
            <a:solidFill>
              <a:srgbClr val="00CC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メイリオ" panose="020B0604030504040204" pitchFamily="50" charset="-128"/>
                <a:ea typeface="メイリオ" panose="020B0604030504040204" pitchFamily="50" charset="-128"/>
              </a:rPr>
              <a:t>講義等</a:t>
            </a:r>
            <a:endParaRPr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ゼミ</a:t>
            </a:r>
          </a:p>
        </p:txBody>
      </p:sp>
      <p:sp>
        <p:nvSpPr>
          <p:cNvPr id="19" name="テキスト ボックス 18">
            <a:extLst>
              <a:ext uri="{FF2B5EF4-FFF2-40B4-BE49-F238E27FC236}">
                <a16:creationId xmlns:a16="http://schemas.microsoft.com/office/drawing/2014/main" id="{AEB9A0F6-F42A-97DC-D287-6D75AFDD00C2}"/>
              </a:ext>
            </a:extLst>
          </p:cNvPr>
          <p:cNvSpPr txBox="1"/>
          <p:nvPr/>
        </p:nvSpPr>
        <p:spPr>
          <a:xfrm>
            <a:off x="3557730" y="6214409"/>
            <a:ext cx="6913218"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例）「</a:t>
            </a:r>
            <a:r>
              <a:rPr lang="ja-JP" altLang="en-US" sz="2400" u="sng" dirty="0">
                <a:solidFill>
                  <a:srgbClr val="FF0000"/>
                </a:solidFill>
                <a:latin typeface="メイリオ" panose="020B0604030504040204" pitchFamily="50" charset="-128"/>
                <a:ea typeface="メイリオ" panose="020B0604030504040204" pitchFamily="50" charset="-128"/>
              </a:rPr>
              <a:t>決められた</a:t>
            </a:r>
            <a:r>
              <a:rPr lang="ja-JP" altLang="en-US" sz="2400" dirty="0">
                <a:latin typeface="メイリオ" panose="020B0604030504040204" pitchFamily="50" charset="-128"/>
                <a:ea typeface="メイリオ" panose="020B0604030504040204" pitchFamily="50" charset="-128"/>
              </a:rPr>
              <a:t>ルールはしっかり守ろうよ」</a:t>
            </a:r>
          </a:p>
        </p:txBody>
      </p:sp>
      <p:sp>
        <p:nvSpPr>
          <p:cNvPr id="15" name="テキスト ボックス 14">
            <a:extLst>
              <a:ext uri="{FF2B5EF4-FFF2-40B4-BE49-F238E27FC236}">
                <a16:creationId xmlns:a16="http://schemas.microsoft.com/office/drawing/2014/main" id="{FE87FB02-C0B9-E626-D0D0-2FEC88B88FE1}"/>
              </a:ext>
            </a:extLst>
          </p:cNvPr>
          <p:cNvSpPr txBox="1"/>
          <p:nvPr/>
        </p:nvSpPr>
        <p:spPr>
          <a:xfrm>
            <a:off x="3557730" y="5375721"/>
            <a:ext cx="7144127" cy="830997"/>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脅迫ともとれる叱責は</a:t>
            </a:r>
            <a:r>
              <a:rPr lang="en-US" altLang="ja-JP" sz="2400" dirty="0">
                <a:latin typeface="メイリオ" panose="020B0604030504040204" pitchFamily="50" charset="-128"/>
                <a:ea typeface="メイリオ" panose="020B0604030504040204" pitchFamily="50" charset="-128"/>
              </a:rPr>
              <a:t>NG</a:t>
            </a:r>
            <a:r>
              <a:rPr lang="ja-JP" altLang="en-US" sz="2400" dirty="0">
                <a:latin typeface="メイリオ" panose="020B0604030504040204" pitchFamily="50" charset="-128"/>
                <a:ea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冷静で恐怖感を与えない表現</a:t>
            </a:r>
            <a:r>
              <a:rPr lang="ja-JP" altLang="en-US" sz="2400" dirty="0">
                <a:latin typeface="メイリオ" panose="020B0604030504040204" pitchFamily="50" charset="-128"/>
                <a:ea typeface="メイリオ" panose="020B0604030504040204" pitchFamily="50" charset="-128"/>
              </a:rPr>
              <a:t>に変えましょう。</a:t>
            </a:r>
            <a:endParaRPr lang="en-US" altLang="ja-JP" sz="2400" dirty="0">
              <a:latin typeface="メイリオ" panose="020B0604030504040204" pitchFamily="50" charset="-128"/>
              <a:ea typeface="メイリオ" panose="020B0604030504040204" pitchFamily="50" charset="-128"/>
            </a:endParaRPr>
          </a:p>
        </p:txBody>
      </p:sp>
      <p:sp>
        <p:nvSpPr>
          <p:cNvPr id="23" name="スライド番号プレースホルダー 22">
            <a:extLst>
              <a:ext uri="{FF2B5EF4-FFF2-40B4-BE49-F238E27FC236}">
                <a16:creationId xmlns:a16="http://schemas.microsoft.com/office/drawing/2014/main" id="{DEDA0452-B8EF-5148-71AC-464271B193D7}"/>
              </a:ext>
            </a:extLst>
          </p:cNvPr>
          <p:cNvSpPr>
            <a:spLocks noGrp="1"/>
          </p:cNvSpPr>
          <p:nvPr>
            <p:ph type="sldNum" sz="quarter" idx="12"/>
          </p:nvPr>
        </p:nvSpPr>
        <p:spPr/>
        <p:txBody>
          <a:bodyPr/>
          <a:lstStyle/>
          <a:p>
            <a:fld id="{17A04E83-AE5F-445A-B2D7-EBB1D891384E}" type="slidenum">
              <a:rPr kumimoji="1" lang="ja-JP" altLang="en-US" smtClean="0"/>
              <a:t>16</a:t>
            </a:fld>
            <a:endParaRPr kumimoji="1" lang="ja-JP" altLang="en-US" dirty="0"/>
          </a:p>
        </p:txBody>
      </p:sp>
      <p:pic>
        <p:nvPicPr>
          <p:cNvPr id="2" name="グラフィックス 1" descr="物語 単色塗りつぶし">
            <a:extLst>
              <a:ext uri="{FF2B5EF4-FFF2-40B4-BE49-F238E27FC236}">
                <a16:creationId xmlns:a16="http://schemas.microsoft.com/office/drawing/2014/main" id="{938D3EC2-186A-084B-1A40-1F9A085409AF}"/>
              </a:ext>
            </a:extLst>
          </p:cNvPr>
          <p:cNvPicPr>
            <a:picLocks noChangeAspect="1"/>
          </p:cNvPicPr>
          <p:nvPr/>
        </p:nvPicPr>
        <p:blipFill>
          <a:blip r:embed="rId8">
            <a:alphaModFix amt="30000"/>
            <a:extLst>
              <a:ext uri="{96DAC541-7B7A-43D3-8B79-37D633B846F1}">
                <asvg:svgBlip xmlns:asvg="http://schemas.microsoft.com/office/drawing/2016/SVG/main" r:embed="rId9"/>
              </a:ext>
            </a:extLst>
          </a:blip>
          <a:stretch>
            <a:fillRect/>
          </a:stretch>
        </p:blipFill>
        <p:spPr>
          <a:xfrm>
            <a:off x="444651" y="4863351"/>
            <a:ext cx="1830609" cy="1830609"/>
          </a:xfrm>
          <a:prstGeom prst="rect">
            <a:avLst/>
          </a:prstGeom>
        </p:spPr>
      </p:pic>
      <p:sp>
        <p:nvSpPr>
          <p:cNvPr id="16" name="テキスト ボックス 15">
            <a:extLst>
              <a:ext uri="{FF2B5EF4-FFF2-40B4-BE49-F238E27FC236}">
                <a16:creationId xmlns:a16="http://schemas.microsoft.com/office/drawing/2014/main" id="{10A85E0B-9DA5-AB48-4CA6-4747060EE77D}"/>
              </a:ext>
            </a:extLst>
          </p:cNvPr>
          <p:cNvSpPr txBox="1"/>
          <p:nvPr/>
        </p:nvSpPr>
        <p:spPr>
          <a:xfrm>
            <a:off x="545107" y="5503915"/>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29641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B49FC-9698-73B2-CCF5-2A45B915AC78}"/>
            </a:ext>
          </a:extLst>
        </p:cNvPr>
        <p:cNvGrpSpPr/>
        <p:nvPr/>
      </p:nvGrpSpPr>
      <p:grpSpPr>
        <a:xfrm>
          <a:off x="0" y="0"/>
          <a:ext cx="0" cy="0"/>
          <a:chOff x="0" y="0"/>
          <a:chExt cx="0" cy="0"/>
        </a:xfrm>
      </p:grpSpPr>
      <p:sp>
        <p:nvSpPr>
          <p:cNvPr id="14" name="吹き出し: 四角形 13">
            <a:extLst>
              <a:ext uri="{FF2B5EF4-FFF2-40B4-BE49-F238E27FC236}">
                <a16:creationId xmlns:a16="http://schemas.microsoft.com/office/drawing/2014/main" id="{33707D1C-8C7E-060A-093A-1799C2663868}"/>
              </a:ext>
            </a:extLst>
          </p:cNvPr>
          <p:cNvSpPr/>
          <p:nvPr/>
        </p:nvSpPr>
        <p:spPr>
          <a:xfrm>
            <a:off x="556704" y="1897473"/>
            <a:ext cx="3542209" cy="681348"/>
          </a:xfrm>
          <a:prstGeom prst="wedgeRectCallout">
            <a:avLst>
              <a:gd name="adj1" fmla="val 51507"/>
              <a:gd name="adj2" fmla="val 8377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rPr>
              <a:t>小学生レベルだな</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id="{2CC2D23F-0224-4054-3F03-100D4C1A0087}"/>
              </a:ext>
            </a:extLst>
          </p:cNvPr>
          <p:cNvSpPr txBox="1"/>
          <p:nvPr/>
        </p:nvSpPr>
        <p:spPr>
          <a:xfrm>
            <a:off x="6012873" y="1981251"/>
            <a:ext cx="5763847" cy="1384995"/>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指導のつもりかもしれませんが、</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学生が恥ずかしさ・屈辱を感じる</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言動はハラスメントになり得ます。</a:t>
            </a:r>
          </a:p>
        </p:txBody>
      </p:sp>
      <p:pic>
        <p:nvPicPr>
          <p:cNvPr id="28" name="グラフィックス 27" descr="教授 男性 単色塗りつぶし">
            <a:extLst>
              <a:ext uri="{FF2B5EF4-FFF2-40B4-BE49-F238E27FC236}">
                <a16:creationId xmlns:a16="http://schemas.microsoft.com/office/drawing/2014/main" id="{0F105E6C-895B-77D3-6D6E-DE943DB1F02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99847" y="1572388"/>
            <a:ext cx="1813026" cy="1813026"/>
          </a:xfrm>
          <a:prstGeom prst="rect">
            <a:avLst/>
          </a:prstGeom>
        </p:spPr>
      </p:pic>
      <p:pic>
        <p:nvPicPr>
          <p:cNvPr id="29" name="グラフィックス 28" descr="山形の矢印 単色塗りつぶし">
            <a:extLst>
              <a:ext uri="{FF2B5EF4-FFF2-40B4-BE49-F238E27FC236}">
                <a16:creationId xmlns:a16="http://schemas.microsoft.com/office/drawing/2014/main" id="{7AD574A4-BDAC-12B4-4318-E25055E6DE9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56529" y="4769472"/>
            <a:ext cx="1017367" cy="1017367"/>
          </a:xfrm>
          <a:prstGeom prst="rect">
            <a:avLst/>
          </a:prstGeom>
        </p:spPr>
      </p:pic>
      <p:sp>
        <p:nvSpPr>
          <p:cNvPr id="35" name="テキスト ボックス 34">
            <a:extLst>
              <a:ext uri="{FF2B5EF4-FFF2-40B4-BE49-F238E27FC236}">
                <a16:creationId xmlns:a16="http://schemas.microsoft.com/office/drawing/2014/main" id="{24A95A8E-9C50-C9F2-7015-173166864E74}"/>
              </a:ext>
            </a:extLst>
          </p:cNvPr>
          <p:cNvSpPr txBox="1"/>
          <p:nvPr/>
        </p:nvSpPr>
        <p:spPr>
          <a:xfrm>
            <a:off x="656131" y="4738985"/>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p>
          <a:p>
            <a:pPr algn="ctr"/>
            <a:r>
              <a:rPr kumimoji="1" lang="ja-JP" altLang="en-US" sz="2800" b="1" dirty="0">
                <a:latin typeface="メイリオ" panose="020B0604030504040204" pitchFamily="50" charset="-128"/>
                <a:ea typeface="メイリオ" panose="020B0604030504040204" pitchFamily="50" charset="-128"/>
              </a:rPr>
              <a:t>ポイント</a:t>
            </a:r>
          </a:p>
        </p:txBody>
      </p:sp>
      <p:pic>
        <p:nvPicPr>
          <p:cNvPr id="36" name="グラフィックス 35" descr="物語 単色塗りつぶし">
            <a:extLst>
              <a:ext uri="{FF2B5EF4-FFF2-40B4-BE49-F238E27FC236}">
                <a16:creationId xmlns:a16="http://schemas.microsoft.com/office/drawing/2014/main" id="{FD8DC378-FA72-DEBB-63B8-A8E780B80206}"/>
              </a:ext>
            </a:extLst>
          </p:cNvPr>
          <p:cNvPicPr>
            <a:picLocks noChangeAspect="1"/>
          </p:cNvPicPr>
          <p:nvPr/>
        </p:nvPicPr>
        <p:blipFill>
          <a:blip r:embed="rId6">
            <a:alphaModFix amt="30000"/>
            <a:extLst>
              <a:ext uri="{96DAC541-7B7A-43D3-8B79-37D633B846F1}">
                <asvg:svgBlip xmlns:asvg="http://schemas.microsoft.com/office/drawing/2016/SVG/main" r:embed="rId7"/>
              </a:ext>
            </a:extLst>
          </a:blip>
          <a:stretch>
            <a:fillRect/>
          </a:stretch>
        </p:blipFill>
        <p:spPr>
          <a:xfrm>
            <a:off x="570024" y="4068582"/>
            <a:ext cx="1830609" cy="1830609"/>
          </a:xfrm>
          <a:prstGeom prst="rect">
            <a:avLst/>
          </a:prstGeom>
        </p:spPr>
      </p:pic>
      <p:sp>
        <p:nvSpPr>
          <p:cNvPr id="3" name="テキスト ボックス 2">
            <a:extLst>
              <a:ext uri="{FF2B5EF4-FFF2-40B4-BE49-F238E27FC236}">
                <a16:creationId xmlns:a16="http://schemas.microsoft.com/office/drawing/2014/main" id="{6EBB1FF5-878D-C012-B870-8E33ECCA6288}"/>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事例③　学生を傷つけるネガティブな言動</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4AEC1C0F-DB28-D4AD-5DE1-96D8E2043FD0}"/>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7" name="テキスト ボックス 6">
            <a:extLst>
              <a:ext uri="{FF2B5EF4-FFF2-40B4-BE49-F238E27FC236}">
                <a16:creationId xmlns:a16="http://schemas.microsoft.com/office/drawing/2014/main" id="{3A7EFAC1-A0D5-B98B-1971-D83E34D2B57E}"/>
              </a:ext>
            </a:extLst>
          </p:cNvPr>
          <p:cNvSpPr txBox="1"/>
          <p:nvPr/>
        </p:nvSpPr>
        <p:spPr>
          <a:xfrm>
            <a:off x="171362" y="1206647"/>
            <a:ext cx="5841511"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議論やディスカッションの場面で</a:t>
            </a:r>
            <a:r>
              <a:rPr kumimoji="1" lang="en-US" altLang="ja-JP"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pic>
        <p:nvPicPr>
          <p:cNvPr id="8" name="グラフィックス 7" descr="男子生徒 単色塗りつぶし">
            <a:extLst>
              <a:ext uri="{FF2B5EF4-FFF2-40B4-BE49-F238E27FC236}">
                <a16:creationId xmlns:a16="http://schemas.microsoft.com/office/drawing/2014/main" id="{ECF93995-B9A2-A7DB-C89D-5E4FB21F497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881774" y="3271583"/>
            <a:ext cx="1813026" cy="1813026"/>
          </a:xfrm>
          <a:prstGeom prst="rect">
            <a:avLst/>
          </a:prstGeom>
        </p:spPr>
      </p:pic>
      <p:pic>
        <p:nvPicPr>
          <p:cNvPr id="6" name="図 5" descr="ミラー, 手鏡 が含まれている画像&#10;&#10;自動的に生成された説明">
            <a:extLst>
              <a:ext uri="{FF2B5EF4-FFF2-40B4-BE49-F238E27FC236}">
                <a16:creationId xmlns:a16="http://schemas.microsoft.com/office/drawing/2014/main" id="{D0217935-C5B2-9721-6C0E-A1797529F16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flipH="1">
            <a:off x="7193240" y="3534888"/>
            <a:ext cx="2834720" cy="1118527"/>
          </a:xfrm>
          <a:prstGeom prst="rect">
            <a:avLst/>
          </a:prstGeom>
        </p:spPr>
      </p:pic>
      <p:sp>
        <p:nvSpPr>
          <p:cNvPr id="9" name="テキスト ボックス 8">
            <a:extLst>
              <a:ext uri="{FF2B5EF4-FFF2-40B4-BE49-F238E27FC236}">
                <a16:creationId xmlns:a16="http://schemas.microsoft.com/office/drawing/2014/main" id="{51DEF13A-C048-C9D2-9A8A-0419E724A168}"/>
              </a:ext>
            </a:extLst>
          </p:cNvPr>
          <p:cNvSpPr txBox="1"/>
          <p:nvPr/>
        </p:nvSpPr>
        <p:spPr>
          <a:xfrm>
            <a:off x="7367009" y="3709547"/>
            <a:ext cx="2474860" cy="684803"/>
          </a:xfrm>
          <a:prstGeom prst="rect">
            <a:avLst/>
          </a:prstGeom>
          <a:noFill/>
        </p:spPr>
        <p:txBody>
          <a:bodyPr wrap="square" rtlCol="0">
            <a:spAutoFit/>
          </a:bodyPr>
          <a:lstStyle/>
          <a:p>
            <a:pPr algn="ctr">
              <a:spcAft>
                <a:spcPts val="281"/>
              </a:spcAft>
            </a:pPr>
            <a:r>
              <a:rPr lang="ja-JP" altLang="en-US" dirty="0">
                <a:latin typeface="メイリオ" panose="020B0604030504040204" pitchFamily="50" charset="-128"/>
                <a:ea typeface="メイリオ" panose="020B0604030504040204" pitchFamily="50" charset="-128"/>
              </a:rPr>
              <a:t>がんばっても</a:t>
            </a:r>
            <a:endParaRPr lang="en-US" altLang="ja-JP" dirty="0">
              <a:latin typeface="メイリオ" panose="020B0604030504040204" pitchFamily="50" charset="-128"/>
              <a:ea typeface="メイリオ" panose="020B0604030504040204" pitchFamily="50" charset="-128"/>
            </a:endParaRPr>
          </a:p>
          <a:p>
            <a:pPr algn="ctr">
              <a:spcAft>
                <a:spcPts val="281"/>
              </a:spcAft>
            </a:pPr>
            <a:r>
              <a:rPr lang="ja-JP" altLang="en-US" dirty="0">
                <a:latin typeface="メイリオ" panose="020B0604030504040204" pitchFamily="50" charset="-128"/>
                <a:ea typeface="メイリオ" panose="020B0604030504040204" pitchFamily="50" charset="-128"/>
              </a:rPr>
              <a:t>無駄かも</a:t>
            </a:r>
            <a:r>
              <a:rPr lang="en-US" altLang="ja-JP" dirty="0">
                <a:latin typeface="メイリオ" panose="020B0604030504040204" pitchFamily="50" charset="-128"/>
                <a:ea typeface="メイリオ" panose="020B0604030504040204" pitchFamily="50" charset="-128"/>
              </a:rPr>
              <a:t>…</a:t>
            </a:r>
          </a:p>
        </p:txBody>
      </p:sp>
      <p:cxnSp>
        <p:nvCxnSpPr>
          <p:cNvPr id="12" name="直線コネクタ 11">
            <a:extLst>
              <a:ext uri="{FF2B5EF4-FFF2-40B4-BE49-F238E27FC236}">
                <a16:creationId xmlns:a16="http://schemas.microsoft.com/office/drawing/2014/main" id="{8CBED151-EDDD-BDEC-CCED-4D5B56F12E50}"/>
              </a:ext>
            </a:extLst>
          </p:cNvPr>
          <p:cNvCxnSpPr>
            <a:cxnSpLocks/>
          </p:cNvCxnSpPr>
          <p:nvPr/>
        </p:nvCxnSpPr>
        <p:spPr>
          <a:xfrm>
            <a:off x="4304653" y="5543239"/>
            <a:ext cx="4897971"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3" name="四角形: 角を丸くする 12">
            <a:extLst>
              <a:ext uri="{FF2B5EF4-FFF2-40B4-BE49-F238E27FC236}">
                <a16:creationId xmlns:a16="http://schemas.microsoft.com/office/drawing/2014/main" id="{86B3FB3E-8280-7F01-54AB-6D0869B49B31}"/>
              </a:ext>
            </a:extLst>
          </p:cNvPr>
          <p:cNvSpPr/>
          <p:nvPr/>
        </p:nvSpPr>
        <p:spPr>
          <a:xfrm>
            <a:off x="11043638" y="115294"/>
            <a:ext cx="950400" cy="422813"/>
          </a:xfrm>
          <a:prstGeom prst="roundRect">
            <a:avLst/>
          </a:prstGeom>
          <a:solidFill>
            <a:srgbClr val="00CC99"/>
          </a:solidFill>
          <a:ln>
            <a:solidFill>
              <a:srgbClr val="00CC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メイリオ" panose="020B0604030504040204" pitchFamily="50" charset="-128"/>
                <a:ea typeface="メイリオ" panose="020B0604030504040204" pitchFamily="50" charset="-128"/>
              </a:rPr>
              <a:t>講義等</a:t>
            </a:r>
            <a:endParaRPr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ゼミ</a:t>
            </a:r>
          </a:p>
        </p:txBody>
      </p:sp>
      <p:sp>
        <p:nvSpPr>
          <p:cNvPr id="15" name="テキスト ボックス 14">
            <a:extLst>
              <a:ext uri="{FF2B5EF4-FFF2-40B4-BE49-F238E27FC236}">
                <a16:creationId xmlns:a16="http://schemas.microsoft.com/office/drawing/2014/main" id="{6216489B-E6FA-5C5D-9615-2B443CE1F8EB}"/>
              </a:ext>
            </a:extLst>
          </p:cNvPr>
          <p:cNvSpPr txBox="1"/>
          <p:nvPr/>
        </p:nvSpPr>
        <p:spPr>
          <a:xfrm>
            <a:off x="3645509" y="4870113"/>
            <a:ext cx="8049291" cy="830997"/>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ネガティブな叱責は</a:t>
            </a:r>
            <a:r>
              <a:rPr lang="en-US" altLang="ja-JP" sz="2400" dirty="0">
                <a:latin typeface="メイリオ" panose="020B0604030504040204" pitchFamily="50" charset="-128"/>
                <a:ea typeface="メイリオ" panose="020B0604030504040204" pitchFamily="50" charset="-128"/>
              </a:rPr>
              <a:t>NG</a:t>
            </a:r>
            <a:r>
              <a:rPr lang="ja-JP" altLang="en-US" sz="2400" dirty="0">
                <a:latin typeface="メイリオ" panose="020B0604030504040204" pitchFamily="50" charset="-128"/>
                <a:ea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ポジティブな意味となるような表現</a:t>
            </a:r>
            <a:r>
              <a:rPr lang="ja-JP" altLang="en-US" sz="2400" dirty="0">
                <a:latin typeface="メイリオ" panose="020B0604030504040204" pitchFamily="50" charset="-128"/>
                <a:ea typeface="メイリオ" panose="020B0604030504040204" pitchFamily="50" charset="-128"/>
              </a:rPr>
              <a:t>に変えましょう。</a:t>
            </a:r>
            <a:endParaRPr lang="en-US" altLang="ja-JP" sz="24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2378D1D0-898E-3F76-B006-B290362F93D7}"/>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16" name="スライド番号プレースホルダー 15">
            <a:extLst>
              <a:ext uri="{FF2B5EF4-FFF2-40B4-BE49-F238E27FC236}">
                <a16:creationId xmlns:a16="http://schemas.microsoft.com/office/drawing/2014/main" id="{60D63956-9266-9445-DF19-27C88A2649AB}"/>
              </a:ext>
            </a:extLst>
          </p:cNvPr>
          <p:cNvSpPr>
            <a:spLocks noGrp="1"/>
          </p:cNvSpPr>
          <p:nvPr>
            <p:ph type="sldNum" sz="quarter" idx="12"/>
          </p:nvPr>
        </p:nvSpPr>
        <p:spPr/>
        <p:txBody>
          <a:bodyPr/>
          <a:lstStyle/>
          <a:p>
            <a:fld id="{17A04E83-AE5F-445A-B2D7-EBB1D891384E}" type="slidenum">
              <a:rPr kumimoji="1" lang="ja-JP" altLang="en-US" smtClean="0"/>
              <a:t>17</a:t>
            </a:fld>
            <a:endParaRPr kumimoji="1" lang="ja-JP" altLang="en-US"/>
          </a:p>
        </p:txBody>
      </p:sp>
      <p:sp>
        <p:nvSpPr>
          <p:cNvPr id="2" name="テキスト ボックス 1">
            <a:extLst>
              <a:ext uri="{FF2B5EF4-FFF2-40B4-BE49-F238E27FC236}">
                <a16:creationId xmlns:a16="http://schemas.microsoft.com/office/drawing/2014/main" id="{563B3ED0-28FA-BEFD-3900-22F7E2133592}"/>
              </a:ext>
            </a:extLst>
          </p:cNvPr>
          <p:cNvSpPr txBox="1"/>
          <p:nvPr/>
        </p:nvSpPr>
        <p:spPr>
          <a:xfrm>
            <a:off x="3831020" y="5804875"/>
            <a:ext cx="7677807" cy="830997"/>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例）「これじゃあ、卒業できないよ」</a:t>
            </a:r>
            <a:br>
              <a:rPr lang="en-US" altLang="ja-JP" sz="2400" dirty="0">
                <a:latin typeface="メイリオ" panose="020B0604030504040204" pitchFamily="50" charset="-128"/>
                <a:ea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rPr>
              <a:t>　⇒「</a:t>
            </a:r>
            <a:r>
              <a:rPr lang="ja-JP" altLang="en-US" sz="2400" u="sng" dirty="0">
                <a:solidFill>
                  <a:srgbClr val="FF0000"/>
                </a:solidFill>
                <a:latin typeface="メイリオ" panose="020B0604030504040204" pitchFamily="50" charset="-128"/>
                <a:ea typeface="メイリオ" panose="020B0604030504040204" pitchFamily="50" charset="-128"/>
              </a:rPr>
              <a:t>（具体的に）〇〇が実現すれば卒業できるよ</a:t>
            </a:r>
            <a:r>
              <a:rPr lang="ja-JP" altLang="en-US" sz="2400"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2835627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FF054-38CF-529A-4431-779DE62218D6}"/>
            </a:ext>
          </a:extLst>
        </p:cNvPr>
        <p:cNvGrpSpPr/>
        <p:nvPr/>
      </p:nvGrpSpPr>
      <p:grpSpPr>
        <a:xfrm>
          <a:off x="0" y="0"/>
          <a:ext cx="0" cy="0"/>
          <a:chOff x="0" y="0"/>
          <a:chExt cx="0" cy="0"/>
        </a:xfrm>
      </p:grpSpPr>
      <p:pic>
        <p:nvPicPr>
          <p:cNvPr id="28" name="グラフィックス 27" descr="教授 男性 単色塗りつぶし">
            <a:extLst>
              <a:ext uri="{FF2B5EF4-FFF2-40B4-BE49-F238E27FC236}">
                <a16:creationId xmlns:a16="http://schemas.microsoft.com/office/drawing/2014/main" id="{D936F9D6-348C-84D0-B871-78D1F0AE04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36561" y="956158"/>
            <a:ext cx="1813026" cy="1813026"/>
          </a:xfrm>
          <a:prstGeom prst="rect">
            <a:avLst/>
          </a:prstGeom>
        </p:spPr>
      </p:pic>
      <p:pic>
        <p:nvPicPr>
          <p:cNvPr id="29" name="グラフィックス 28" descr="山形の矢印 単色塗りつぶし">
            <a:extLst>
              <a:ext uri="{FF2B5EF4-FFF2-40B4-BE49-F238E27FC236}">
                <a16:creationId xmlns:a16="http://schemas.microsoft.com/office/drawing/2014/main" id="{C97FE4B7-D84C-5E07-A59D-E746E33257F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6348" y="5342471"/>
            <a:ext cx="1017367" cy="1017367"/>
          </a:xfrm>
          <a:prstGeom prst="rect">
            <a:avLst/>
          </a:prstGeom>
        </p:spPr>
      </p:pic>
      <p:sp>
        <p:nvSpPr>
          <p:cNvPr id="35" name="テキスト ボックス 34">
            <a:extLst>
              <a:ext uri="{FF2B5EF4-FFF2-40B4-BE49-F238E27FC236}">
                <a16:creationId xmlns:a16="http://schemas.microsoft.com/office/drawing/2014/main" id="{412691AA-39A0-38CE-E5DE-DA64B29D8290}"/>
              </a:ext>
            </a:extLst>
          </p:cNvPr>
          <p:cNvSpPr txBox="1"/>
          <p:nvPr/>
        </p:nvSpPr>
        <p:spPr>
          <a:xfrm>
            <a:off x="583307" y="5346738"/>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もう</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ひと</a:t>
            </a:r>
            <a:r>
              <a:rPr kumimoji="1" lang="ja-JP" altLang="en-US" sz="2800" b="1" dirty="0">
                <a:latin typeface="メイリオ" panose="020B0604030504040204" pitchFamily="50" charset="-128"/>
                <a:ea typeface="メイリオ" panose="020B0604030504040204" pitchFamily="50" charset="-128"/>
              </a:rPr>
              <a:t>押し</a:t>
            </a:r>
          </a:p>
        </p:txBody>
      </p:sp>
      <p:pic>
        <p:nvPicPr>
          <p:cNvPr id="36" name="グラフィックス 35" descr="物語 単色塗りつぶし">
            <a:extLst>
              <a:ext uri="{FF2B5EF4-FFF2-40B4-BE49-F238E27FC236}">
                <a16:creationId xmlns:a16="http://schemas.microsoft.com/office/drawing/2014/main" id="{DC864F2A-1638-B19F-5F66-B6CFE8618640}"/>
              </a:ext>
            </a:extLst>
          </p:cNvPr>
          <p:cNvPicPr>
            <a:picLocks noChangeAspect="1"/>
          </p:cNvPicPr>
          <p:nvPr/>
        </p:nvPicPr>
        <p:blipFill>
          <a:blip r:embed="rId6">
            <a:alphaModFix amt="30000"/>
            <a:extLst>
              <a:ext uri="{96DAC541-7B7A-43D3-8B79-37D633B846F1}">
                <asvg:svgBlip xmlns:asvg="http://schemas.microsoft.com/office/drawing/2016/SVG/main" r:embed="rId7"/>
              </a:ext>
            </a:extLst>
          </a:blip>
          <a:stretch>
            <a:fillRect/>
          </a:stretch>
        </p:blipFill>
        <p:spPr>
          <a:xfrm>
            <a:off x="497200" y="4556228"/>
            <a:ext cx="1830609" cy="1830609"/>
          </a:xfrm>
          <a:prstGeom prst="rect">
            <a:avLst/>
          </a:prstGeom>
        </p:spPr>
      </p:pic>
      <p:sp>
        <p:nvSpPr>
          <p:cNvPr id="3" name="テキスト ボックス 2">
            <a:extLst>
              <a:ext uri="{FF2B5EF4-FFF2-40B4-BE49-F238E27FC236}">
                <a16:creationId xmlns:a16="http://schemas.microsoft.com/office/drawing/2014/main" id="{F33A865E-ECF4-EE01-7067-BA98E4D3FC5D}"/>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事例④　特定の学生ばかり褒めるなど、学生を不公平に扱う</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EF48E619-383D-D6EA-7E27-B2567157CDF5}"/>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pic>
        <p:nvPicPr>
          <p:cNvPr id="8" name="グラフィックス 7" descr="男子生徒 単色塗りつぶし">
            <a:extLst>
              <a:ext uri="{FF2B5EF4-FFF2-40B4-BE49-F238E27FC236}">
                <a16:creationId xmlns:a16="http://schemas.microsoft.com/office/drawing/2014/main" id="{2BFB4C1E-BD44-C128-D048-64D0B0411D6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198078" y="3732419"/>
            <a:ext cx="1813026" cy="1813026"/>
          </a:xfrm>
          <a:prstGeom prst="rect">
            <a:avLst/>
          </a:prstGeom>
        </p:spPr>
      </p:pic>
      <p:sp>
        <p:nvSpPr>
          <p:cNvPr id="9" name="吹き出し: 四角形 8">
            <a:extLst>
              <a:ext uri="{FF2B5EF4-FFF2-40B4-BE49-F238E27FC236}">
                <a16:creationId xmlns:a16="http://schemas.microsoft.com/office/drawing/2014/main" id="{6DBFD532-C8E3-902E-E86F-10F59CF0E184}"/>
              </a:ext>
            </a:extLst>
          </p:cNvPr>
          <p:cNvSpPr/>
          <p:nvPr/>
        </p:nvSpPr>
        <p:spPr>
          <a:xfrm>
            <a:off x="2049653" y="1274864"/>
            <a:ext cx="6161834" cy="905624"/>
          </a:xfrm>
          <a:prstGeom prst="wedgeRectCallout">
            <a:avLst>
              <a:gd name="adj1" fmla="val 51507"/>
              <a:gd name="adj2" fmla="val 8377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メイリオ" panose="020B0604030504040204" pitchFamily="50" charset="-128"/>
                <a:ea typeface="メイリオ" panose="020B0604030504040204" pitchFamily="50" charset="-128"/>
              </a:rPr>
              <a:t>A</a:t>
            </a:r>
            <a:r>
              <a:rPr kumimoji="1" lang="ja-JP" altLang="en-US" sz="2400" dirty="0">
                <a:solidFill>
                  <a:schemeClr val="tx1"/>
                </a:solidFill>
                <a:latin typeface="メイリオ" panose="020B0604030504040204" pitchFamily="50" charset="-128"/>
                <a:ea typeface="メイリオ" panose="020B0604030504040204" pitchFamily="50" charset="-128"/>
              </a:rPr>
              <a:t>さんの視点は、いつもとてもいい。</a:t>
            </a:r>
            <a:endParaRPr kumimoji="1" lang="en-US" altLang="ja-JP" sz="2400" dirty="0">
              <a:solidFill>
                <a:schemeClr val="tx1"/>
              </a:solidFill>
              <a:latin typeface="メイリオ" panose="020B0604030504040204" pitchFamily="50" charset="-128"/>
              <a:ea typeface="メイリオ" panose="020B0604030504040204" pitchFamily="50" charset="-128"/>
            </a:endParaRPr>
          </a:p>
          <a:p>
            <a:pPr algn="ctr"/>
            <a:r>
              <a:rPr lang="ja-JP" altLang="en-US" sz="2400" dirty="0">
                <a:solidFill>
                  <a:schemeClr val="tx1"/>
                </a:solidFill>
                <a:latin typeface="メイリオ" panose="020B0604030504040204" pitchFamily="50" charset="-128"/>
                <a:ea typeface="メイリオ" panose="020B0604030504040204" pitchFamily="50" charset="-128"/>
              </a:rPr>
              <a:t>そこの君は、もっと頑張りなさい。</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CCA0F1DD-C4BE-197E-1A7B-34BC956A50A0}"/>
              </a:ext>
            </a:extLst>
          </p:cNvPr>
          <p:cNvSpPr txBox="1"/>
          <p:nvPr/>
        </p:nvSpPr>
        <p:spPr>
          <a:xfrm>
            <a:off x="920705" y="2976987"/>
            <a:ext cx="10852599" cy="830997"/>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褒めることは学生のモチベーションに繋がり、とても良いことですが、</a:t>
            </a:r>
            <a:endParaRPr kumimoji="1"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特定の学生ばかりを褒めると、他の学生は不公平感を感じることがあります。</a:t>
            </a:r>
            <a:endParaRPr kumimoji="1" lang="en-US" altLang="ja-JP" sz="2400" dirty="0">
              <a:latin typeface="メイリオ" panose="020B0604030504040204" pitchFamily="50" charset="-128"/>
              <a:ea typeface="メイリオ" panose="020B0604030504040204" pitchFamily="50" charset="-128"/>
            </a:endParaRPr>
          </a:p>
        </p:txBody>
      </p:sp>
      <p:pic>
        <p:nvPicPr>
          <p:cNvPr id="7" name="図 6" descr="ミラー, 手鏡 が含まれている画像&#10;&#10;自動的に生成された説明">
            <a:extLst>
              <a:ext uri="{FF2B5EF4-FFF2-40B4-BE49-F238E27FC236}">
                <a16:creationId xmlns:a16="http://schemas.microsoft.com/office/drawing/2014/main" id="{E4688E5B-4335-5070-AB2B-2890F6B3C3D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flipH="1">
            <a:off x="7617136" y="4079669"/>
            <a:ext cx="2834720" cy="1118527"/>
          </a:xfrm>
          <a:prstGeom prst="rect">
            <a:avLst/>
          </a:prstGeom>
        </p:spPr>
      </p:pic>
      <p:sp>
        <p:nvSpPr>
          <p:cNvPr id="12" name="テキスト ボックス 11">
            <a:extLst>
              <a:ext uri="{FF2B5EF4-FFF2-40B4-BE49-F238E27FC236}">
                <a16:creationId xmlns:a16="http://schemas.microsoft.com/office/drawing/2014/main" id="{47CE8AB4-E7DF-E2EA-0004-D40CF5255F5E}"/>
              </a:ext>
            </a:extLst>
          </p:cNvPr>
          <p:cNvSpPr txBox="1"/>
          <p:nvPr/>
        </p:nvSpPr>
        <p:spPr>
          <a:xfrm>
            <a:off x="7874032" y="4208948"/>
            <a:ext cx="2474860" cy="684803"/>
          </a:xfrm>
          <a:prstGeom prst="rect">
            <a:avLst/>
          </a:prstGeom>
          <a:noFill/>
        </p:spPr>
        <p:txBody>
          <a:bodyPr wrap="square" rtlCol="0">
            <a:spAutoFit/>
          </a:bodyPr>
          <a:lstStyle/>
          <a:p>
            <a:pPr algn="ctr">
              <a:spcAft>
                <a:spcPts val="281"/>
              </a:spcAft>
            </a:pPr>
            <a:r>
              <a:rPr lang="ja-JP" altLang="en-US" dirty="0">
                <a:latin typeface="メイリオ" panose="020B0604030504040204" pitchFamily="50" charset="-128"/>
                <a:ea typeface="メイリオ" panose="020B0604030504040204" pitchFamily="50" charset="-128"/>
              </a:rPr>
              <a:t>私は名前も</a:t>
            </a:r>
            <a:endParaRPr lang="en-US" altLang="ja-JP" dirty="0">
              <a:latin typeface="メイリオ" panose="020B0604030504040204" pitchFamily="50" charset="-128"/>
              <a:ea typeface="メイリオ" panose="020B0604030504040204" pitchFamily="50" charset="-128"/>
            </a:endParaRPr>
          </a:p>
          <a:p>
            <a:pPr algn="ctr">
              <a:spcAft>
                <a:spcPts val="281"/>
              </a:spcAft>
            </a:pPr>
            <a:r>
              <a:rPr lang="ja-JP" altLang="en-US" dirty="0">
                <a:latin typeface="メイリオ" panose="020B0604030504040204" pitchFamily="50" charset="-128"/>
                <a:ea typeface="メイリオ" panose="020B0604030504040204" pitchFamily="50" charset="-128"/>
              </a:rPr>
              <a:t>憶えられていない</a:t>
            </a:r>
            <a:r>
              <a:rPr lang="en-US" altLang="ja-JP" dirty="0">
                <a:latin typeface="メイリオ" panose="020B0604030504040204" pitchFamily="50" charset="-128"/>
                <a:ea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2ED17EDC-94EA-C189-705D-10E861BF36E1}"/>
              </a:ext>
            </a:extLst>
          </p:cNvPr>
          <p:cNvCxnSpPr>
            <a:cxnSpLocks/>
          </p:cNvCxnSpPr>
          <p:nvPr/>
        </p:nvCxnSpPr>
        <p:spPr>
          <a:xfrm>
            <a:off x="7426931" y="6200993"/>
            <a:ext cx="4346373"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BE30BD4F-0A90-A73C-A3C0-86E36E13936F}"/>
              </a:ext>
            </a:extLst>
          </p:cNvPr>
          <p:cNvSpPr txBox="1"/>
          <p:nvPr/>
        </p:nvSpPr>
        <p:spPr>
          <a:xfrm>
            <a:off x="3466759" y="5436480"/>
            <a:ext cx="8648291" cy="954107"/>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不当な排除と受け取られかねないような</a:t>
            </a:r>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　　　　　言動を避け、</a:t>
            </a:r>
            <a:r>
              <a:rPr lang="ja-JP" altLang="en-US" sz="2800" b="1" dirty="0">
                <a:latin typeface="メイリオ" panose="020B0604030504040204" pitchFamily="50" charset="-128"/>
                <a:ea typeface="メイリオ" panose="020B0604030504040204" pitchFamily="50" charset="-128"/>
              </a:rPr>
              <a:t>学生を</a:t>
            </a:r>
            <a:r>
              <a:rPr lang="ja-JP" altLang="en-US" sz="2800" b="1" dirty="0">
                <a:solidFill>
                  <a:srgbClr val="FF0000"/>
                </a:solidFill>
                <a:latin typeface="メイリオ" panose="020B0604030504040204" pitchFamily="50" charset="-128"/>
                <a:ea typeface="メイリオ" panose="020B0604030504040204" pitchFamily="50" charset="-128"/>
              </a:rPr>
              <a:t>公平に</a:t>
            </a:r>
            <a:r>
              <a:rPr lang="ja-JP" altLang="en-US" sz="2800" b="1" dirty="0">
                <a:latin typeface="メイリオ" panose="020B0604030504040204" pitchFamily="50" charset="-128"/>
                <a:ea typeface="メイリオ" panose="020B0604030504040204" pitchFamily="50" charset="-128"/>
              </a:rPr>
              <a:t>扱いましょう</a:t>
            </a:r>
            <a:endParaRPr lang="en-US" altLang="ja-JP" sz="2800" b="1" dirty="0">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8265F043-36EB-394D-AC9F-843B68200EF1}"/>
              </a:ext>
            </a:extLst>
          </p:cNvPr>
          <p:cNvSpPr/>
          <p:nvPr/>
        </p:nvSpPr>
        <p:spPr>
          <a:xfrm>
            <a:off x="11060704" y="81331"/>
            <a:ext cx="950400" cy="422813"/>
          </a:xfrm>
          <a:prstGeom prst="roundRect">
            <a:avLst/>
          </a:prstGeom>
          <a:solidFill>
            <a:srgbClr val="00CC99"/>
          </a:solidFill>
          <a:ln>
            <a:solidFill>
              <a:srgbClr val="00CC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少人数授業</a:t>
            </a:r>
            <a:br>
              <a:rPr kumimoji="1" lang="en-US" altLang="ja-JP" sz="1100" b="1" dirty="0">
                <a:latin typeface="メイリオ" panose="020B0604030504040204" pitchFamily="50" charset="-128"/>
                <a:ea typeface="メイリオ" panose="020B0604030504040204" pitchFamily="50" charset="-128"/>
              </a:rPr>
            </a:br>
            <a:r>
              <a:rPr kumimoji="1" lang="ja-JP" altLang="en-US" sz="1100" b="1" dirty="0">
                <a:latin typeface="メイリオ" panose="020B0604030504040204" pitchFamily="50" charset="-128"/>
                <a:ea typeface="メイリオ" panose="020B0604030504040204" pitchFamily="50" charset="-128"/>
              </a:rPr>
              <a:t>・ゼミ</a:t>
            </a:r>
          </a:p>
        </p:txBody>
      </p:sp>
      <p:sp>
        <p:nvSpPr>
          <p:cNvPr id="6" name="テキスト ボックス 5">
            <a:extLst>
              <a:ext uri="{FF2B5EF4-FFF2-40B4-BE49-F238E27FC236}">
                <a16:creationId xmlns:a16="http://schemas.microsoft.com/office/drawing/2014/main" id="{2D7F6036-A4A5-17A3-0DE8-92E2805161C9}"/>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13" name="スライド番号プレースホルダー 12">
            <a:extLst>
              <a:ext uri="{FF2B5EF4-FFF2-40B4-BE49-F238E27FC236}">
                <a16:creationId xmlns:a16="http://schemas.microsoft.com/office/drawing/2014/main" id="{08FFB350-59E2-9A8F-7731-8CB16A259CB4}"/>
              </a:ext>
            </a:extLst>
          </p:cNvPr>
          <p:cNvSpPr>
            <a:spLocks noGrp="1"/>
          </p:cNvSpPr>
          <p:nvPr>
            <p:ph type="sldNum" sz="quarter" idx="12"/>
          </p:nvPr>
        </p:nvSpPr>
        <p:spPr/>
        <p:txBody>
          <a:bodyPr/>
          <a:lstStyle/>
          <a:p>
            <a:fld id="{17A04E83-AE5F-445A-B2D7-EBB1D891384E}" type="slidenum">
              <a:rPr kumimoji="1" lang="ja-JP" altLang="en-US" smtClean="0"/>
              <a:t>18</a:t>
            </a:fld>
            <a:endParaRPr kumimoji="1" lang="ja-JP" altLang="en-US"/>
          </a:p>
        </p:txBody>
      </p:sp>
    </p:spTree>
    <p:extLst>
      <p:ext uri="{BB962C8B-B14F-4D97-AF65-F5344CB8AC3E}">
        <p14:creationId xmlns:p14="http://schemas.microsoft.com/office/powerpoint/2010/main" val="2106432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6B194-ACD3-7E81-EB0E-8BA37B318F53}"/>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2C456F2-B1CB-79D4-A065-914D076B8474}"/>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事例⑤　ショックを与えるリスクがある題材を授業で取り扱う</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A25A3DC8-4EE9-0A0E-BD17-EBEF73C34912}"/>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pic>
        <p:nvPicPr>
          <p:cNvPr id="7" name="グラフィックス 6" descr="山形の矢印 単色塗りつぶし">
            <a:extLst>
              <a:ext uri="{FF2B5EF4-FFF2-40B4-BE49-F238E27FC236}">
                <a16:creationId xmlns:a16="http://schemas.microsoft.com/office/drawing/2014/main" id="{5C77C4FC-99F7-DE25-2ED1-00CF4058481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11270" y="5214029"/>
            <a:ext cx="761808" cy="761808"/>
          </a:xfrm>
          <a:prstGeom prst="rect">
            <a:avLst/>
          </a:prstGeom>
        </p:spPr>
      </p:pic>
      <p:sp>
        <p:nvSpPr>
          <p:cNvPr id="8" name="正方形/長方形 7">
            <a:extLst>
              <a:ext uri="{FF2B5EF4-FFF2-40B4-BE49-F238E27FC236}">
                <a16:creationId xmlns:a16="http://schemas.microsoft.com/office/drawing/2014/main" id="{992F9FEC-6005-74D7-AC82-1F43766FA0D5}"/>
              </a:ext>
            </a:extLst>
          </p:cNvPr>
          <p:cNvSpPr/>
          <p:nvPr/>
        </p:nvSpPr>
        <p:spPr>
          <a:xfrm>
            <a:off x="2869084" y="1428751"/>
            <a:ext cx="5436481" cy="95005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メイリオ" panose="020B0604030504040204" pitchFamily="50" charset="-128"/>
                <a:ea typeface="メイリオ" panose="020B0604030504040204" pitchFamily="50" charset="-128"/>
              </a:rPr>
              <a:t>講義の中で、衝撃・刺激が強い題材（戦争、暴力、虐待、性、死、差別など）を取り扱う</a:t>
            </a:r>
          </a:p>
        </p:txBody>
      </p:sp>
      <p:pic>
        <p:nvPicPr>
          <p:cNvPr id="9" name="グラフィックス 8" descr="教室 単色塗りつぶし">
            <a:extLst>
              <a:ext uri="{FF2B5EF4-FFF2-40B4-BE49-F238E27FC236}">
                <a16:creationId xmlns:a16="http://schemas.microsoft.com/office/drawing/2014/main" id="{8F211292-3E28-7727-6700-ABB536367B6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79456" y="1051542"/>
            <a:ext cx="1474627" cy="1474627"/>
          </a:xfrm>
          <a:prstGeom prst="rect">
            <a:avLst/>
          </a:prstGeom>
        </p:spPr>
      </p:pic>
      <p:pic>
        <p:nvPicPr>
          <p:cNvPr id="13" name="グラフィックス 12" descr="物語 単色塗りつぶし">
            <a:extLst>
              <a:ext uri="{FF2B5EF4-FFF2-40B4-BE49-F238E27FC236}">
                <a16:creationId xmlns:a16="http://schemas.microsoft.com/office/drawing/2014/main" id="{7038D70D-6DFD-DDD8-93EB-28264F4EDCA2}"/>
              </a:ext>
            </a:extLst>
          </p:cNvPr>
          <p:cNvPicPr>
            <a:picLocks noChangeAspect="1"/>
          </p:cNvPicPr>
          <p:nvPr/>
        </p:nvPicPr>
        <p:blipFill>
          <a:blip r:embed="rId6">
            <a:alphaModFix amt="30000"/>
            <a:extLst>
              <a:ext uri="{96DAC541-7B7A-43D3-8B79-37D633B846F1}">
                <asvg:svgBlip xmlns:asvg="http://schemas.microsoft.com/office/drawing/2016/SVG/main" r:embed="rId7"/>
              </a:ext>
            </a:extLst>
          </a:blip>
          <a:stretch>
            <a:fillRect/>
          </a:stretch>
        </p:blipFill>
        <p:spPr>
          <a:xfrm>
            <a:off x="222020" y="4625437"/>
            <a:ext cx="1629697" cy="1629697"/>
          </a:xfrm>
          <a:prstGeom prst="rect">
            <a:avLst/>
          </a:prstGeom>
        </p:spPr>
      </p:pic>
      <p:sp>
        <p:nvSpPr>
          <p:cNvPr id="14" name="テキスト ボックス 13">
            <a:extLst>
              <a:ext uri="{FF2B5EF4-FFF2-40B4-BE49-F238E27FC236}">
                <a16:creationId xmlns:a16="http://schemas.microsoft.com/office/drawing/2014/main" id="{85CBC118-45B7-9F81-1712-98F11498D1F0}"/>
              </a:ext>
            </a:extLst>
          </p:cNvPr>
          <p:cNvSpPr txBox="1"/>
          <p:nvPr/>
        </p:nvSpPr>
        <p:spPr>
          <a:xfrm>
            <a:off x="222020" y="5155732"/>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cxnSp>
        <p:nvCxnSpPr>
          <p:cNvPr id="20" name="直線コネクタ 19">
            <a:extLst>
              <a:ext uri="{FF2B5EF4-FFF2-40B4-BE49-F238E27FC236}">
                <a16:creationId xmlns:a16="http://schemas.microsoft.com/office/drawing/2014/main" id="{C771D9F9-840F-AFCC-92DB-57A9AB2711C3}"/>
              </a:ext>
            </a:extLst>
          </p:cNvPr>
          <p:cNvCxnSpPr>
            <a:cxnSpLocks/>
          </p:cNvCxnSpPr>
          <p:nvPr/>
        </p:nvCxnSpPr>
        <p:spPr>
          <a:xfrm>
            <a:off x="6736714" y="3531684"/>
            <a:ext cx="2582777"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5" name="テキスト ボックス 14">
            <a:extLst>
              <a:ext uri="{FF2B5EF4-FFF2-40B4-BE49-F238E27FC236}">
                <a16:creationId xmlns:a16="http://schemas.microsoft.com/office/drawing/2014/main" id="{7668B65D-78F8-A8D4-C885-1E34A9853E9F}"/>
              </a:ext>
            </a:extLst>
          </p:cNvPr>
          <p:cNvSpPr txBox="1"/>
          <p:nvPr/>
        </p:nvSpPr>
        <p:spPr>
          <a:xfrm>
            <a:off x="1352285" y="2961366"/>
            <a:ext cx="10220880" cy="1015663"/>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rPr>
              <a:t>教育のために必要なことであるため、ハラスメントとなりませんが、学生の多様化、</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オンライン・オンデマンド授業の増加により、</a:t>
            </a:r>
            <a:r>
              <a:rPr lang="ja-JP" altLang="en-US" sz="2000" b="1" dirty="0">
                <a:latin typeface="メイリオ" panose="020B0604030504040204" pitchFamily="50" charset="-128"/>
                <a:ea typeface="メイリオ" panose="020B0604030504040204" pitchFamily="50" charset="-128"/>
              </a:rPr>
              <a:t>ショックを受ける学生</a:t>
            </a:r>
            <a:r>
              <a:rPr lang="ja-JP" altLang="en-US" sz="2000" dirty="0">
                <a:latin typeface="メイリオ" panose="020B0604030504040204" pitchFamily="50" charset="-128"/>
                <a:ea typeface="メイリオ" panose="020B0604030504040204" pitchFamily="50" charset="-128"/>
              </a:rPr>
              <a:t>もいるでしょう。</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中には取り扱うテーマの経験者もいるかもしれません。</a:t>
            </a:r>
            <a:endParaRPr lang="en-US" altLang="ja-JP" sz="2000" dirty="0">
              <a:latin typeface="メイリオ" panose="020B0604030504040204" pitchFamily="50" charset="-128"/>
              <a:ea typeface="メイリオ" panose="020B0604030504040204" pitchFamily="50" charset="-128"/>
            </a:endParaRPr>
          </a:p>
        </p:txBody>
      </p:sp>
      <p:cxnSp>
        <p:nvCxnSpPr>
          <p:cNvPr id="22" name="直線コネクタ 21">
            <a:extLst>
              <a:ext uri="{FF2B5EF4-FFF2-40B4-BE49-F238E27FC236}">
                <a16:creationId xmlns:a16="http://schemas.microsoft.com/office/drawing/2014/main" id="{54E753B6-FE6A-C86F-393F-26FD5C32C6A0}"/>
              </a:ext>
            </a:extLst>
          </p:cNvPr>
          <p:cNvCxnSpPr>
            <a:cxnSpLocks/>
          </p:cNvCxnSpPr>
          <p:nvPr/>
        </p:nvCxnSpPr>
        <p:spPr>
          <a:xfrm>
            <a:off x="2988942" y="4713938"/>
            <a:ext cx="2848440"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79EB7A1A-DAAC-0D30-E510-A9FC92AAE708}"/>
              </a:ext>
            </a:extLst>
          </p:cNvPr>
          <p:cNvSpPr txBox="1"/>
          <p:nvPr/>
        </p:nvSpPr>
        <p:spPr>
          <a:xfrm>
            <a:off x="2673078" y="4470789"/>
            <a:ext cx="5131320" cy="1938992"/>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rPr>
              <a:t>①</a:t>
            </a:r>
            <a:r>
              <a:rPr lang="ja-JP" altLang="en-US" sz="2000" b="1" dirty="0">
                <a:latin typeface="メイリオ" panose="020B0604030504040204" pitchFamily="50" charset="-128"/>
                <a:ea typeface="メイリオ" panose="020B0604030504040204" pitchFamily="50" charset="-128"/>
              </a:rPr>
              <a:t>安心して受講できる環境</a:t>
            </a:r>
            <a:r>
              <a:rPr lang="ja-JP" altLang="en-US" sz="2000" dirty="0">
                <a:latin typeface="メイリオ" panose="020B0604030504040204" pitchFamily="50" charset="-128"/>
                <a:ea typeface="メイリオ" panose="020B0604030504040204" pitchFamily="50" charset="-128"/>
              </a:rPr>
              <a:t>を作りましょう</a:t>
            </a:r>
          </a:p>
          <a:p>
            <a:r>
              <a:rPr lang="ja-JP" altLang="en-US" sz="2000" dirty="0">
                <a:latin typeface="メイリオ" panose="020B0604030504040204" pitchFamily="50" charset="-128"/>
                <a:ea typeface="メイリオ" panose="020B0604030504040204" pitchFamily="50" charset="-128"/>
              </a:rPr>
              <a:t>・シラバスに記載</a:t>
            </a:r>
          </a:p>
          <a:p>
            <a:r>
              <a:rPr lang="ja-JP" altLang="en-US" sz="2000" dirty="0">
                <a:latin typeface="メイリオ" panose="020B0604030504040204" pitchFamily="50" charset="-128"/>
                <a:ea typeface="メイリオ" panose="020B0604030504040204" pitchFamily="50" charset="-128"/>
              </a:rPr>
              <a:t>・講義前に予告</a:t>
            </a:r>
          </a:p>
          <a:p>
            <a:r>
              <a:rPr lang="ja-JP" altLang="en-US" sz="2000" dirty="0">
                <a:latin typeface="メイリオ" panose="020B0604030504040204" pitchFamily="50" charset="-128"/>
                <a:ea typeface="メイリオ" panose="020B0604030504040204" pitchFamily="50" charset="-128"/>
              </a:rPr>
              <a:t>・取り扱う必要性や意図を説明</a:t>
            </a:r>
          </a:p>
          <a:p>
            <a:r>
              <a:rPr lang="ja-JP" altLang="en-US" sz="2000" dirty="0">
                <a:latin typeface="メイリオ" panose="020B0604030504040204" pitchFamily="50" charset="-128"/>
                <a:ea typeface="メイリオ" panose="020B0604030504040204" pitchFamily="50" charset="-128"/>
              </a:rPr>
              <a:t>・差別や偏見を助長するものではないことを伝える　　など</a:t>
            </a:r>
          </a:p>
        </p:txBody>
      </p:sp>
      <p:cxnSp>
        <p:nvCxnSpPr>
          <p:cNvPr id="24" name="直線コネクタ 23">
            <a:extLst>
              <a:ext uri="{FF2B5EF4-FFF2-40B4-BE49-F238E27FC236}">
                <a16:creationId xmlns:a16="http://schemas.microsoft.com/office/drawing/2014/main" id="{2FD5223B-E841-AF37-B5E2-A6A916EA9288}"/>
              </a:ext>
            </a:extLst>
          </p:cNvPr>
          <p:cNvCxnSpPr>
            <a:cxnSpLocks/>
          </p:cNvCxnSpPr>
          <p:nvPr/>
        </p:nvCxnSpPr>
        <p:spPr>
          <a:xfrm>
            <a:off x="9699279" y="5628338"/>
            <a:ext cx="134741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8" name="テキスト ボックス 17">
            <a:extLst>
              <a:ext uri="{FF2B5EF4-FFF2-40B4-BE49-F238E27FC236}">
                <a16:creationId xmlns:a16="http://schemas.microsoft.com/office/drawing/2014/main" id="{4CEF4E40-8560-C1C3-11AB-64818A24B6A8}"/>
              </a:ext>
            </a:extLst>
          </p:cNvPr>
          <p:cNvSpPr txBox="1"/>
          <p:nvPr/>
        </p:nvSpPr>
        <p:spPr>
          <a:xfrm>
            <a:off x="8101948" y="4470789"/>
            <a:ext cx="3760504" cy="1323439"/>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rPr>
              <a:t>②学生の様子をよく見ましょう</a:t>
            </a:r>
          </a:p>
          <a:p>
            <a:r>
              <a:rPr lang="ja-JP" altLang="en-US" sz="2000" dirty="0">
                <a:latin typeface="メイリオ" panose="020B0604030504040204" pitchFamily="50" charset="-128"/>
                <a:ea typeface="メイリオ" panose="020B0604030504040204" pitchFamily="50" charset="-128"/>
              </a:rPr>
              <a:t>・退席を</a:t>
            </a:r>
            <a:r>
              <a:rPr lang="en-US" altLang="ja-JP" sz="2000" dirty="0">
                <a:latin typeface="メイリオ" panose="020B0604030504040204" pitchFamily="50" charset="-128"/>
                <a:ea typeface="メイリオ" panose="020B0604030504040204" pitchFamily="50" charset="-128"/>
              </a:rPr>
              <a:t>NG</a:t>
            </a:r>
            <a:r>
              <a:rPr lang="ja-JP" altLang="en-US" sz="2000" dirty="0">
                <a:latin typeface="メイリオ" panose="020B0604030504040204" pitchFamily="50" charset="-128"/>
                <a:ea typeface="メイリオ" panose="020B0604030504040204" pitchFamily="50" charset="-128"/>
              </a:rPr>
              <a:t>としない</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・学生が泣き出すなどの反応がある場合は、</a:t>
            </a:r>
            <a:r>
              <a:rPr lang="ja-JP" altLang="en-US" sz="2000" b="1" dirty="0">
                <a:latin typeface="メイリオ" panose="020B0604030504040204" pitchFamily="50" charset="-128"/>
                <a:ea typeface="メイリオ" panose="020B0604030504040204" pitchFamily="50" charset="-128"/>
              </a:rPr>
              <a:t>放置しない　</a:t>
            </a:r>
            <a:r>
              <a:rPr lang="ja-JP" altLang="en-US" sz="2000" dirty="0">
                <a:latin typeface="メイリオ" panose="020B0604030504040204" pitchFamily="50" charset="-128"/>
                <a:ea typeface="メイリオ" panose="020B0604030504040204" pitchFamily="50" charset="-128"/>
              </a:rPr>
              <a:t>など</a:t>
            </a:r>
          </a:p>
        </p:txBody>
      </p:sp>
      <p:sp>
        <p:nvSpPr>
          <p:cNvPr id="10" name="四角形: 角を丸くする 9">
            <a:extLst>
              <a:ext uri="{FF2B5EF4-FFF2-40B4-BE49-F238E27FC236}">
                <a16:creationId xmlns:a16="http://schemas.microsoft.com/office/drawing/2014/main" id="{43AEFEAD-66B0-5364-AE38-B4BF052DED70}"/>
              </a:ext>
            </a:extLst>
          </p:cNvPr>
          <p:cNvSpPr/>
          <p:nvPr/>
        </p:nvSpPr>
        <p:spPr>
          <a:xfrm>
            <a:off x="11012213" y="86225"/>
            <a:ext cx="950400" cy="422813"/>
          </a:xfrm>
          <a:prstGeom prst="roundRect">
            <a:avLst/>
          </a:prstGeom>
          <a:solidFill>
            <a:srgbClr val="00CC99"/>
          </a:solidFill>
          <a:ln>
            <a:solidFill>
              <a:srgbClr val="00CC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メイリオ" panose="020B0604030504040204" pitchFamily="50" charset="-128"/>
                <a:ea typeface="メイリオ" panose="020B0604030504040204" pitchFamily="50" charset="-128"/>
              </a:rPr>
              <a:t>講義等</a:t>
            </a:r>
            <a:endParaRPr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ゼミ</a:t>
            </a:r>
          </a:p>
        </p:txBody>
      </p:sp>
      <p:sp>
        <p:nvSpPr>
          <p:cNvPr id="6" name="テキスト ボックス 5">
            <a:extLst>
              <a:ext uri="{FF2B5EF4-FFF2-40B4-BE49-F238E27FC236}">
                <a16:creationId xmlns:a16="http://schemas.microsoft.com/office/drawing/2014/main" id="{7F91A07D-ADE4-F7E6-ECA1-5785303C6015}"/>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11" name="スライド番号プレースホルダー 10">
            <a:extLst>
              <a:ext uri="{FF2B5EF4-FFF2-40B4-BE49-F238E27FC236}">
                <a16:creationId xmlns:a16="http://schemas.microsoft.com/office/drawing/2014/main" id="{634A2619-D2E1-6F53-4AC7-84751FABB231}"/>
              </a:ext>
            </a:extLst>
          </p:cNvPr>
          <p:cNvSpPr>
            <a:spLocks noGrp="1"/>
          </p:cNvSpPr>
          <p:nvPr>
            <p:ph type="sldNum" sz="quarter" idx="12"/>
          </p:nvPr>
        </p:nvSpPr>
        <p:spPr/>
        <p:txBody>
          <a:bodyPr/>
          <a:lstStyle/>
          <a:p>
            <a:fld id="{17A04E83-AE5F-445A-B2D7-EBB1D891384E}" type="slidenum">
              <a:rPr kumimoji="1" lang="ja-JP" altLang="en-US" smtClean="0"/>
              <a:t>19</a:t>
            </a:fld>
            <a:endParaRPr kumimoji="1" lang="ja-JP" altLang="en-US"/>
          </a:p>
        </p:txBody>
      </p:sp>
    </p:spTree>
    <p:extLst>
      <p:ext uri="{BB962C8B-B14F-4D97-AF65-F5344CB8AC3E}">
        <p14:creationId xmlns:p14="http://schemas.microsoft.com/office/powerpoint/2010/main" val="121856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396CB-BE15-EAEE-2AFC-355DF825323C}"/>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31635A9-A709-5114-649A-B4F62175608B}"/>
              </a:ext>
            </a:extLst>
          </p:cNvPr>
          <p:cNvSpPr txBox="1"/>
          <p:nvPr/>
        </p:nvSpPr>
        <p:spPr>
          <a:xfrm>
            <a:off x="1407289" y="5800963"/>
            <a:ext cx="9881841" cy="830997"/>
          </a:xfrm>
          <a:prstGeom prst="rect">
            <a:avLst/>
          </a:prstGeom>
          <a:noFill/>
        </p:spPr>
        <p:txBody>
          <a:bodyPr wrap="square">
            <a:spAutoFit/>
          </a:bodyPr>
          <a:lstStyle/>
          <a:p>
            <a:pPr algn="ctr"/>
            <a:r>
              <a:rPr lang="ja-JP" altLang="en-US" sz="2400" dirty="0">
                <a:latin typeface="メイリオ" panose="020B0604030504040204" pitchFamily="50" charset="-128"/>
                <a:ea typeface="メイリオ" panose="020B0604030504040204" pitchFamily="50" charset="-128"/>
              </a:rPr>
              <a:t>特に教員は学生と最も近い存在であるため、良い関係性を保つために「ハラスメント」を正しく理解しましょう。</a:t>
            </a:r>
            <a:endParaRPr lang="en-US" altLang="ja-JP" sz="2400" dirty="0">
              <a:latin typeface="メイリオ" panose="020B0604030504040204" pitchFamily="50" charset="-128"/>
              <a:ea typeface="メイリオ" panose="020B0604030504040204" pitchFamily="50" charset="-128"/>
            </a:endParaRPr>
          </a:p>
        </p:txBody>
      </p:sp>
      <p:sp>
        <p:nvSpPr>
          <p:cNvPr id="9" name="フローチャート: 結合子 8">
            <a:extLst>
              <a:ext uri="{FF2B5EF4-FFF2-40B4-BE49-F238E27FC236}">
                <a16:creationId xmlns:a16="http://schemas.microsoft.com/office/drawing/2014/main" id="{2FD0FC91-DEC0-C558-B9F6-D1CACAD6E57C}"/>
              </a:ext>
            </a:extLst>
          </p:cNvPr>
          <p:cNvSpPr/>
          <p:nvPr/>
        </p:nvSpPr>
        <p:spPr>
          <a:xfrm>
            <a:off x="5127961" y="1970773"/>
            <a:ext cx="1625588" cy="1497666"/>
          </a:xfrm>
          <a:prstGeom prst="flowChartConnector">
            <a:avLst/>
          </a:prstGeom>
          <a:solidFill>
            <a:schemeClr val="tx2">
              <a:lumMod val="25000"/>
              <a:lumOff val="75000"/>
            </a:schemeClr>
          </a:solidFill>
          <a:ln>
            <a:solidFill>
              <a:schemeClr val="accent2">
                <a:lumMod val="60000"/>
                <a:lumOff val="40000"/>
              </a:schemeClr>
            </a:solidFill>
          </a:ln>
          <a:effectLst>
            <a:softEdge rad="127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職場</a:t>
            </a:r>
          </a:p>
        </p:txBody>
      </p:sp>
      <p:grpSp>
        <p:nvGrpSpPr>
          <p:cNvPr id="16" name="グループ化 15">
            <a:extLst>
              <a:ext uri="{FF2B5EF4-FFF2-40B4-BE49-F238E27FC236}">
                <a16:creationId xmlns:a16="http://schemas.microsoft.com/office/drawing/2014/main" id="{04B3213A-66DB-95DD-5347-11D3B1D00AD7}"/>
              </a:ext>
            </a:extLst>
          </p:cNvPr>
          <p:cNvGrpSpPr/>
          <p:nvPr/>
        </p:nvGrpSpPr>
        <p:grpSpPr>
          <a:xfrm>
            <a:off x="3729635" y="2614192"/>
            <a:ext cx="4483244" cy="3220375"/>
            <a:chOff x="3840476" y="2897582"/>
            <a:chExt cx="4483244" cy="3220375"/>
          </a:xfrm>
        </p:grpSpPr>
        <p:sp>
          <p:nvSpPr>
            <p:cNvPr id="11" name="フローチャート: 結合子 10">
              <a:extLst>
                <a:ext uri="{FF2B5EF4-FFF2-40B4-BE49-F238E27FC236}">
                  <a16:creationId xmlns:a16="http://schemas.microsoft.com/office/drawing/2014/main" id="{ED73F4A8-CDB1-CE51-437B-CE292D973065}"/>
                </a:ext>
              </a:extLst>
            </p:cNvPr>
            <p:cNvSpPr/>
            <p:nvPr/>
          </p:nvSpPr>
          <p:spPr>
            <a:xfrm>
              <a:off x="4358873" y="4620291"/>
              <a:ext cx="1625587" cy="1497666"/>
            </a:xfrm>
            <a:prstGeom prst="flowChartConnector">
              <a:avLst/>
            </a:prstGeom>
            <a:solidFill>
              <a:schemeClr val="tx2">
                <a:lumMod val="25000"/>
                <a:lumOff val="75000"/>
              </a:schemeClr>
            </a:solidFill>
            <a:ln>
              <a:solidFill>
                <a:schemeClr val="accent2">
                  <a:lumMod val="60000"/>
                  <a:lumOff val="40000"/>
                </a:schemeClr>
              </a:solidFill>
            </a:ln>
            <a:effectLst>
              <a:softEdge rad="127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部活動・</a:t>
              </a:r>
              <a:endParaRPr lang="en-US" altLang="ja-JP" b="1" dirty="0">
                <a:solidFill>
                  <a:schemeClr val="bg1"/>
                </a:solidFill>
                <a:latin typeface="Meiryo UI" panose="020B0604030504040204" pitchFamily="50" charset="-128"/>
                <a:ea typeface="Meiryo UI" panose="020B0604030504040204" pitchFamily="50" charset="-128"/>
              </a:endParaRPr>
            </a:p>
            <a:p>
              <a:pPr algn="ctr"/>
              <a:r>
                <a:rPr lang="ja-JP" altLang="en-US" b="1" dirty="0">
                  <a:solidFill>
                    <a:schemeClr val="bg1"/>
                  </a:solidFill>
                  <a:latin typeface="Meiryo UI" panose="020B0604030504040204" pitchFamily="50" charset="-128"/>
                  <a:ea typeface="Meiryo UI" panose="020B0604030504040204" pitchFamily="50" charset="-128"/>
                </a:rPr>
                <a:t>サークル</a:t>
              </a:r>
              <a:endParaRPr lang="en-US" altLang="ja-JP" b="1" dirty="0">
                <a:solidFill>
                  <a:schemeClr val="bg1"/>
                </a:solidFill>
                <a:latin typeface="Meiryo UI" panose="020B0604030504040204" pitchFamily="50" charset="-128"/>
                <a:ea typeface="Meiryo UI" panose="020B0604030504040204" pitchFamily="50" charset="-128"/>
              </a:endParaRPr>
            </a:p>
            <a:p>
              <a:pPr algn="ctr"/>
              <a:r>
                <a:rPr lang="ja-JP" altLang="en-US" b="1" dirty="0">
                  <a:solidFill>
                    <a:schemeClr val="bg1"/>
                  </a:solidFill>
                  <a:latin typeface="Meiryo UI" panose="020B0604030504040204" pitchFamily="50" charset="-128"/>
                  <a:ea typeface="Meiryo UI" panose="020B0604030504040204" pitchFamily="50" charset="-128"/>
                </a:rPr>
                <a:t>活動</a:t>
              </a:r>
            </a:p>
          </p:txBody>
        </p:sp>
        <p:sp>
          <p:nvSpPr>
            <p:cNvPr id="12" name="フローチャート: 結合子 11">
              <a:extLst>
                <a:ext uri="{FF2B5EF4-FFF2-40B4-BE49-F238E27FC236}">
                  <a16:creationId xmlns:a16="http://schemas.microsoft.com/office/drawing/2014/main" id="{E250A51F-8F9F-01DE-4CB1-774B326D4D06}"/>
                </a:ext>
              </a:extLst>
            </p:cNvPr>
            <p:cNvSpPr/>
            <p:nvPr/>
          </p:nvSpPr>
          <p:spPr>
            <a:xfrm>
              <a:off x="3840476" y="3187998"/>
              <a:ext cx="1625587" cy="1497665"/>
            </a:xfrm>
            <a:prstGeom prst="flowChartConnector">
              <a:avLst/>
            </a:prstGeom>
            <a:solidFill>
              <a:schemeClr val="tx2">
                <a:lumMod val="25000"/>
                <a:lumOff val="75000"/>
              </a:schemeClr>
            </a:solidFill>
            <a:ln>
              <a:solidFill>
                <a:schemeClr val="accent2">
                  <a:lumMod val="60000"/>
                  <a:lumOff val="40000"/>
                </a:schemeClr>
              </a:solidFill>
            </a:ln>
            <a:effectLst>
              <a:softEdge rad="127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講義</a:t>
              </a:r>
            </a:p>
          </p:txBody>
        </p:sp>
        <p:sp>
          <p:nvSpPr>
            <p:cNvPr id="13" name="フローチャート: 結合子 12">
              <a:extLst>
                <a:ext uri="{FF2B5EF4-FFF2-40B4-BE49-F238E27FC236}">
                  <a16:creationId xmlns:a16="http://schemas.microsoft.com/office/drawing/2014/main" id="{9DFD40AC-76C9-75C5-C62E-ACF860524923}"/>
                </a:ext>
              </a:extLst>
            </p:cNvPr>
            <p:cNvSpPr/>
            <p:nvPr/>
          </p:nvSpPr>
          <p:spPr>
            <a:xfrm>
              <a:off x="6698132" y="3196086"/>
              <a:ext cx="1625588" cy="1497666"/>
            </a:xfrm>
            <a:prstGeom prst="flowChartConnector">
              <a:avLst/>
            </a:prstGeom>
            <a:solidFill>
              <a:schemeClr val="tx2">
                <a:lumMod val="25000"/>
                <a:lumOff val="75000"/>
              </a:schemeClr>
            </a:solidFill>
            <a:ln>
              <a:solidFill>
                <a:schemeClr val="accent2">
                  <a:lumMod val="60000"/>
                  <a:lumOff val="40000"/>
                </a:schemeClr>
              </a:solidFill>
            </a:ln>
            <a:effectLst>
              <a:softEdge rad="127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ゼミ・</a:t>
              </a:r>
              <a:endParaRPr lang="en-US" altLang="ja-JP" b="1" dirty="0">
                <a:solidFill>
                  <a:schemeClr val="bg1"/>
                </a:solidFill>
                <a:latin typeface="Meiryo UI" panose="020B0604030504040204" pitchFamily="50" charset="-128"/>
                <a:ea typeface="Meiryo UI" panose="020B0604030504040204" pitchFamily="50" charset="-128"/>
              </a:endParaRPr>
            </a:p>
            <a:p>
              <a:pPr algn="ctr"/>
              <a:r>
                <a:rPr lang="ja-JP" altLang="en-US" b="1" dirty="0">
                  <a:solidFill>
                    <a:schemeClr val="bg1"/>
                  </a:solidFill>
                  <a:latin typeface="Meiryo UI" panose="020B0604030504040204" pitchFamily="50" charset="-128"/>
                  <a:ea typeface="Meiryo UI" panose="020B0604030504040204" pitchFamily="50" charset="-128"/>
                </a:rPr>
                <a:t>研究室</a:t>
              </a:r>
            </a:p>
          </p:txBody>
        </p:sp>
        <p:sp>
          <p:nvSpPr>
            <p:cNvPr id="15" name="フローチャート: 結合子 14">
              <a:extLst>
                <a:ext uri="{FF2B5EF4-FFF2-40B4-BE49-F238E27FC236}">
                  <a16:creationId xmlns:a16="http://schemas.microsoft.com/office/drawing/2014/main" id="{BF1CD30C-067E-3514-34E7-01AFB148A75F}"/>
                </a:ext>
              </a:extLst>
            </p:cNvPr>
            <p:cNvSpPr/>
            <p:nvPr/>
          </p:nvSpPr>
          <p:spPr>
            <a:xfrm>
              <a:off x="6169895" y="4594315"/>
              <a:ext cx="1625588" cy="1497666"/>
            </a:xfrm>
            <a:prstGeom prst="flowChartConnector">
              <a:avLst/>
            </a:prstGeom>
            <a:solidFill>
              <a:schemeClr val="tx2">
                <a:lumMod val="25000"/>
                <a:lumOff val="75000"/>
              </a:schemeClr>
            </a:solidFill>
            <a:ln>
              <a:solidFill>
                <a:schemeClr val="accent2">
                  <a:lumMod val="60000"/>
                  <a:lumOff val="40000"/>
                </a:schemeClr>
              </a:solidFill>
            </a:ln>
            <a:effectLst>
              <a:softEdge rad="127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産学連携</a:t>
              </a:r>
            </a:p>
          </p:txBody>
        </p:sp>
        <p:pic>
          <p:nvPicPr>
            <p:cNvPr id="8" name="グラフィックス 7" descr="校舎 単色塗りつぶし">
              <a:extLst>
                <a:ext uri="{FF2B5EF4-FFF2-40B4-BE49-F238E27FC236}">
                  <a16:creationId xmlns:a16="http://schemas.microsoft.com/office/drawing/2014/main" id="{8A00A358-C205-8EB9-6725-B32D8E5D71B7}"/>
                </a:ext>
              </a:extLst>
            </p:cNvPr>
            <p:cNvPicPr>
              <a:picLocks noChangeAspect="1"/>
            </p:cNvPicPr>
            <p:nvPr/>
          </p:nvPicPr>
          <p:blipFill>
            <a:blip r:embed="rId2">
              <a:alphaModFix amt="21000"/>
              <a:extLst>
                <a:ext uri="{96DAC541-7B7A-43D3-8B79-37D633B846F1}">
                  <asvg:svgBlip xmlns:asvg="http://schemas.microsoft.com/office/drawing/2016/SVG/main" r:embed="rId3"/>
                </a:ext>
              </a:extLst>
            </a:blip>
            <a:stretch>
              <a:fillRect/>
            </a:stretch>
          </p:blipFill>
          <p:spPr>
            <a:xfrm>
              <a:off x="4741472" y="2897582"/>
              <a:ext cx="2585784" cy="2585784"/>
            </a:xfrm>
            <a:prstGeom prst="rect">
              <a:avLst/>
            </a:prstGeom>
          </p:spPr>
        </p:pic>
      </p:grpSp>
      <p:grpSp>
        <p:nvGrpSpPr>
          <p:cNvPr id="46" name="グループ化 45">
            <a:extLst>
              <a:ext uri="{FF2B5EF4-FFF2-40B4-BE49-F238E27FC236}">
                <a16:creationId xmlns:a16="http://schemas.microsoft.com/office/drawing/2014/main" id="{B7E619DE-C61F-3CEB-BA8D-9B21E0A8220D}"/>
              </a:ext>
            </a:extLst>
          </p:cNvPr>
          <p:cNvGrpSpPr/>
          <p:nvPr/>
        </p:nvGrpSpPr>
        <p:grpSpPr>
          <a:xfrm>
            <a:off x="2134473" y="3109372"/>
            <a:ext cx="1580394" cy="879066"/>
            <a:chOff x="2488970" y="2692314"/>
            <a:chExt cx="1580394" cy="879066"/>
          </a:xfrm>
        </p:grpSpPr>
        <p:pic>
          <p:nvPicPr>
            <p:cNvPr id="19" name="グラフィックス 18" descr="男子生徒 単色塗りつぶし">
              <a:extLst>
                <a:ext uri="{FF2B5EF4-FFF2-40B4-BE49-F238E27FC236}">
                  <a16:creationId xmlns:a16="http://schemas.microsoft.com/office/drawing/2014/main" id="{6713442F-4BB5-C825-346A-13F40CF90E2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88970" y="2698625"/>
              <a:ext cx="600052" cy="600052"/>
            </a:xfrm>
            <a:prstGeom prst="rect">
              <a:avLst/>
            </a:prstGeom>
          </p:spPr>
        </p:pic>
        <p:pic>
          <p:nvPicPr>
            <p:cNvPr id="20" name="グラフィックス 19" descr="教授 男性 単色塗りつぶし">
              <a:extLst>
                <a:ext uri="{FF2B5EF4-FFF2-40B4-BE49-F238E27FC236}">
                  <a16:creationId xmlns:a16="http://schemas.microsoft.com/office/drawing/2014/main" id="{02F77C50-9D9C-890F-9BE2-BADB29C96FC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69312" y="2692314"/>
              <a:ext cx="600052" cy="600052"/>
            </a:xfrm>
            <a:prstGeom prst="rect">
              <a:avLst/>
            </a:prstGeom>
          </p:spPr>
        </p:pic>
        <p:pic>
          <p:nvPicPr>
            <p:cNvPr id="32" name="グラフィックス 31" descr="転送 単色塗りつぶし">
              <a:extLst>
                <a:ext uri="{FF2B5EF4-FFF2-40B4-BE49-F238E27FC236}">
                  <a16:creationId xmlns:a16="http://schemas.microsoft.com/office/drawing/2014/main" id="{5BEC2E36-D10C-C4D8-E6A5-708BB4BC192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015610" y="2821962"/>
              <a:ext cx="429312" cy="429312"/>
            </a:xfrm>
            <a:prstGeom prst="rect">
              <a:avLst/>
            </a:prstGeom>
          </p:spPr>
        </p:pic>
        <p:sp>
          <p:nvSpPr>
            <p:cNvPr id="37" name="テキスト ボックス 36">
              <a:extLst>
                <a:ext uri="{FF2B5EF4-FFF2-40B4-BE49-F238E27FC236}">
                  <a16:creationId xmlns:a16="http://schemas.microsoft.com/office/drawing/2014/main" id="{0AE2F3EE-2012-7AED-BC05-E1364E2B1944}"/>
                </a:ext>
              </a:extLst>
            </p:cNvPr>
            <p:cNvSpPr txBox="1"/>
            <p:nvPr/>
          </p:nvSpPr>
          <p:spPr>
            <a:xfrm>
              <a:off x="2554422" y="3292366"/>
              <a:ext cx="508000"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学生</a:t>
              </a:r>
            </a:p>
          </p:txBody>
        </p:sp>
        <p:sp>
          <p:nvSpPr>
            <p:cNvPr id="38" name="テキスト ボックス 37">
              <a:extLst>
                <a:ext uri="{FF2B5EF4-FFF2-40B4-BE49-F238E27FC236}">
                  <a16:creationId xmlns:a16="http://schemas.microsoft.com/office/drawing/2014/main" id="{9F39A06D-5B95-FD47-E693-8221595D4AD4}"/>
                </a:ext>
              </a:extLst>
            </p:cNvPr>
            <p:cNvSpPr txBox="1"/>
            <p:nvPr/>
          </p:nvSpPr>
          <p:spPr>
            <a:xfrm>
              <a:off x="3543822" y="3294381"/>
              <a:ext cx="508000"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教員</a:t>
              </a:r>
              <a:endParaRPr kumimoji="1" lang="ja-JP" altLang="en-US" sz="1200" b="1" dirty="0">
                <a:latin typeface="Meiryo UI" panose="020B0604030504040204" pitchFamily="50" charset="-128"/>
                <a:ea typeface="Meiryo UI" panose="020B0604030504040204" pitchFamily="50" charset="-128"/>
              </a:endParaRPr>
            </a:p>
          </p:txBody>
        </p:sp>
      </p:grpSp>
      <p:grpSp>
        <p:nvGrpSpPr>
          <p:cNvPr id="47" name="グループ化 46">
            <a:extLst>
              <a:ext uri="{FF2B5EF4-FFF2-40B4-BE49-F238E27FC236}">
                <a16:creationId xmlns:a16="http://schemas.microsoft.com/office/drawing/2014/main" id="{A6A811A6-2577-DD85-0EDE-BC865E964151}"/>
              </a:ext>
            </a:extLst>
          </p:cNvPr>
          <p:cNvGrpSpPr/>
          <p:nvPr/>
        </p:nvGrpSpPr>
        <p:grpSpPr>
          <a:xfrm>
            <a:off x="2700299" y="4668024"/>
            <a:ext cx="1531156" cy="788860"/>
            <a:chOff x="2498434" y="4374116"/>
            <a:chExt cx="1531156" cy="788860"/>
          </a:xfrm>
        </p:grpSpPr>
        <p:pic>
          <p:nvPicPr>
            <p:cNvPr id="23" name="グラフィックス 22" descr="男子生徒 単色塗りつぶし">
              <a:extLst>
                <a:ext uri="{FF2B5EF4-FFF2-40B4-BE49-F238E27FC236}">
                  <a16:creationId xmlns:a16="http://schemas.microsoft.com/office/drawing/2014/main" id="{D9D4F9A5-0F8E-9261-4C46-784BD6E3B15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8434" y="4374116"/>
              <a:ext cx="600052" cy="600052"/>
            </a:xfrm>
            <a:prstGeom prst="rect">
              <a:avLst/>
            </a:prstGeom>
          </p:spPr>
        </p:pic>
        <p:pic>
          <p:nvPicPr>
            <p:cNvPr id="24" name="グラフィックス 23" descr="男子生徒 単色塗りつぶし">
              <a:extLst>
                <a:ext uri="{FF2B5EF4-FFF2-40B4-BE49-F238E27FC236}">
                  <a16:creationId xmlns:a16="http://schemas.microsoft.com/office/drawing/2014/main" id="{09E2EBB1-0E6C-044E-F1BA-D41ECCD89E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429538" y="4374116"/>
              <a:ext cx="600052" cy="600052"/>
            </a:xfrm>
            <a:prstGeom prst="rect">
              <a:avLst/>
            </a:prstGeom>
          </p:spPr>
        </p:pic>
        <p:pic>
          <p:nvPicPr>
            <p:cNvPr id="30" name="グラフィックス 29" descr="転送 単色塗りつぶし">
              <a:extLst>
                <a:ext uri="{FF2B5EF4-FFF2-40B4-BE49-F238E27FC236}">
                  <a16:creationId xmlns:a16="http://schemas.microsoft.com/office/drawing/2014/main" id="{E1827064-1024-00A5-0187-1C22EEB47B0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020088" y="4444239"/>
              <a:ext cx="429312" cy="429312"/>
            </a:xfrm>
            <a:prstGeom prst="rect">
              <a:avLst/>
            </a:prstGeom>
          </p:spPr>
        </p:pic>
        <p:sp>
          <p:nvSpPr>
            <p:cNvPr id="39" name="テキスト ボックス 38">
              <a:extLst>
                <a:ext uri="{FF2B5EF4-FFF2-40B4-BE49-F238E27FC236}">
                  <a16:creationId xmlns:a16="http://schemas.microsoft.com/office/drawing/2014/main" id="{6EB4220D-C29D-A07C-C33D-CF3F59A891B2}"/>
                </a:ext>
              </a:extLst>
            </p:cNvPr>
            <p:cNvSpPr txBox="1"/>
            <p:nvPr/>
          </p:nvSpPr>
          <p:spPr>
            <a:xfrm>
              <a:off x="3478245" y="4885976"/>
              <a:ext cx="508000"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学生</a:t>
              </a:r>
            </a:p>
          </p:txBody>
        </p:sp>
        <p:sp>
          <p:nvSpPr>
            <p:cNvPr id="40" name="テキスト ボックス 39">
              <a:extLst>
                <a:ext uri="{FF2B5EF4-FFF2-40B4-BE49-F238E27FC236}">
                  <a16:creationId xmlns:a16="http://schemas.microsoft.com/office/drawing/2014/main" id="{626AC1E2-EE94-D1F0-C52B-2C9F6D4DB6D2}"/>
                </a:ext>
              </a:extLst>
            </p:cNvPr>
            <p:cNvSpPr txBox="1"/>
            <p:nvPr/>
          </p:nvSpPr>
          <p:spPr>
            <a:xfrm>
              <a:off x="2545390" y="4885977"/>
              <a:ext cx="508000"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学生</a:t>
              </a:r>
            </a:p>
          </p:txBody>
        </p:sp>
      </p:grpSp>
      <p:grpSp>
        <p:nvGrpSpPr>
          <p:cNvPr id="48" name="グループ化 47">
            <a:extLst>
              <a:ext uri="{FF2B5EF4-FFF2-40B4-BE49-F238E27FC236}">
                <a16:creationId xmlns:a16="http://schemas.microsoft.com/office/drawing/2014/main" id="{D5C99E61-2E27-DFCF-5977-546DCC61263E}"/>
              </a:ext>
            </a:extLst>
          </p:cNvPr>
          <p:cNvGrpSpPr/>
          <p:nvPr/>
        </p:nvGrpSpPr>
        <p:grpSpPr>
          <a:xfrm>
            <a:off x="8196387" y="3046254"/>
            <a:ext cx="1580394" cy="914628"/>
            <a:chOff x="8127973" y="2698914"/>
            <a:chExt cx="1580394" cy="914628"/>
          </a:xfrm>
        </p:grpSpPr>
        <p:pic>
          <p:nvPicPr>
            <p:cNvPr id="33" name="グラフィックス 32" descr="男子生徒 単色塗りつぶし">
              <a:extLst>
                <a:ext uri="{FF2B5EF4-FFF2-40B4-BE49-F238E27FC236}">
                  <a16:creationId xmlns:a16="http://schemas.microsoft.com/office/drawing/2014/main" id="{805CCF95-8B61-CC0C-ACEC-28D4469718B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27973" y="2705225"/>
              <a:ext cx="600052" cy="600052"/>
            </a:xfrm>
            <a:prstGeom prst="rect">
              <a:avLst/>
            </a:prstGeom>
          </p:spPr>
        </p:pic>
        <p:pic>
          <p:nvPicPr>
            <p:cNvPr id="34" name="グラフィックス 33" descr="教授 男性 単色塗りつぶし">
              <a:extLst>
                <a:ext uri="{FF2B5EF4-FFF2-40B4-BE49-F238E27FC236}">
                  <a16:creationId xmlns:a16="http://schemas.microsoft.com/office/drawing/2014/main" id="{A8C01A0D-A068-D74E-1072-2E8ED35195C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08315" y="2698914"/>
              <a:ext cx="600052" cy="600052"/>
            </a:xfrm>
            <a:prstGeom prst="rect">
              <a:avLst/>
            </a:prstGeom>
          </p:spPr>
        </p:pic>
        <p:pic>
          <p:nvPicPr>
            <p:cNvPr id="35" name="グラフィックス 34" descr="転送 単色塗りつぶし">
              <a:extLst>
                <a:ext uri="{FF2B5EF4-FFF2-40B4-BE49-F238E27FC236}">
                  <a16:creationId xmlns:a16="http://schemas.microsoft.com/office/drawing/2014/main" id="{67079033-89E8-B309-71B9-F12CF09871D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654613" y="2828562"/>
              <a:ext cx="429312" cy="429312"/>
            </a:xfrm>
            <a:prstGeom prst="rect">
              <a:avLst/>
            </a:prstGeom>
          </p:spPr>
        </p:pic>
        <p:sp>
          <p:nvSpPr>
            <p:cNvPr id="43" name="テキスト ボックス 42">
              <a:extLst>
                <a:ext uri="{FF2B5EF4-FFF2-40B4-BE49-F238E27FC236}">
                  <a16:creationId xmlns:a16="http://schemas.microsoft.com/office/drawing/2014/main" id="{0FB7533B-F895-F064-E373-6C23E31F1225}"/>
                </a:ext>
              </a:extLst>
            </p:cNvPr>
            <p:cNvSpPr txBox="1"/>
            <p:nvPr/>
          </p:nvSpPr>
          <p:spPr>
            <a:xfrm>
              <a:off x="8174001" y="3335347"/>
              <a:ext cx="508000"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学生</a:t>
              </a:r>
            </a:p>
          </p:txBody>
        </p:sp>
        <p:sp>
          <p:nvSpPr>
            <p:cNvPr id="44" name="テキスト ボックス 43">
              <a:extLst>
                <a:ext uri="{FF2B5EF4-FFF2-40B4-BE49-F238E27FC236}">
                  <a16:creationId xmlns:a16="http://schemas.microsoft.com/office/drawing/2014/main" id="{19C6EBEC-AFAA-2961-FA15-938E879B2368}"/>
                </a:ext>
              </a:extLst>
            </p:cNvPr>
            <p:cNvSpPr txBox="1"/>
            <p:nvPr/>
          </p:nvSpPr>
          <p:spPr>
            <a:xfrm>
              <a:off x="9154341" y="3336543"/>
              <a:ext cx="508000"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教員</a:t>
              </a:r>
              <a:endParaRPr kumimoji="1" lang="ja-JP" altLang="en-US" sz="1200" b="1" dirty="0">
                <a:latin typeface="Meiryo UI" panose="020B0604030504040204" pitchFamily="50" charset="-128"/>
                <a:ea typeface="Meiryo UI" panose="020B0604030504040204" pitchFamily="50" charset="-128"/>
              </a:endParaRPr>
            </a:p>
          </p:txBody>
        </p:sp>
      </p:grpSp>
      <p:pic>
        <p:nvPicPr>
          <p:cNvPr id="26" name="グラフィックス 25" descr="オフィス ワーカー (男性) 単色塗りつぶし">
            <a:extLst>
              <a:ext uri="{FF2B5EF4-FFF2-40B4-BE49-F238E27FC236}">
                <a16:creationId xmlns:a16="http://schemas.microsoft.com/office/drawing/2014/main" id="{47D68781-9686-C460-B844-7FC868479E4A}"/>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882089" y="4559493"/>
            <a:ext cx="600052" cy="600052"/>
          </a:xfrm>
          <a:prstGeom prst="rect">
            <a:avLst/>
          </a:prstGeom>
        </p:spPr>
      </p:pic>
      <p:pic>
        <p:nvPicPr>
          <p:cNvPr id="36" name="グラフィックス 35" descr="転送 単色塗りつぶし">
            <a:extLst>
              <a:ext uri="{FF2B5EF4-FFF2-40B4-BE49-F238E27FC236}">
                <a16:creationId xmlns:a16="http://schemas.microsoft.com/office/drawing/2014/main" id="{BD317718-2FEA-BCE0-7DCD-887B0768E3E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468987" y="4695283"/>
            <a:ext cx="429312" cy="429312"/>
          </a:xfrm>
          <a:prstGeom prst="rect">
            <a:avLst/>
          </a:prstGeom>
        </p:spPr>
      </p:pic>
      <p:sp>
        <p:nvSpPr>
          <p:cNvPr id="45" name="テキスト ボックス 44">
            <a:extLst>
              <a:ext uri="{FF2B5EF4-FFF2-40B4-BE49-F238E27FC236}">
                <a16:creationId xmlns:a16="http://schemas.microsoft.com/office/drawing/2014/main" id="{70279C86-64FB-D939-B08F-4BCB04F4F93A}"/>
              </a:ext>
            </a:extLst>
          </p:cNvPr>
          <p:cNvSpPr txBox="1"/>
          <p:nvPr/>
        </p:nvSpPr>
        <p:spPr>
          <a:xfrm>
            <a:off x="7684642" y="5113184"/>
            <a:ext cx="974074"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企業関係者</a:t>
            </a:r>
            <a:endParaRPr kumimoji="1" lang="ja-JP" altLang="en-US" sz="1200" b="1" dirty="0">
              <a:latin typeface="Meiryo UI" panose="020B0604030504040204" pitchFamily="50" charset="-128"/>
              <a:ea typeface="Meiryo UI" panose="020B0604030504040204" pitchFamily="50" charset="-128"/>
            </a:endParaRPr>
          </a:p>
        </p:txBody>
      </p:sp>
      <p:grpSp>
        <p:nvGrpSpPr>
          <p:cNvPr id="50" name="グループ化 49">
            <a:extLst>
              <a:ext uri="{FF2B5EF4-FFF2-40B4-BE49-F238E27FC236}">
                <a16:creationId xmlns:a16="http://schemas.microsoft.com/office/drawing/2014/main" id="{A8C85D96-304D-7CA5-F58C-FCE64A5FA9BE}"/>
              </a:ext>
            </a:extLst>
          </p:cNvPr>
          <p:cNvGrpSpPr/>
          <p:nvPr/>
        </p:nvGrpSpPr>
        <p:grpSpPr>
          <a:xfrm>
            <a:off x="101602" y="131944"/>
            <a:ext cx="3097506" cy="648388"/>
            <a:chOff x="415636" y="1993213"/>
            <a:chExt cx="2137879" cy="648388"/>
          </a:xfrm>
        </p:grpSpPr>
        <p:sp>
          <p:nvSpPr>
            <p:cNvPr id="51" name="正方形/長方形 50">
              <a:extLst>
                <a:ext uri="{FF2B5EF4-FFF2-40B4-BE49-F238E27FC236}">
                  <a16:creationId xmlns:a16="http://schemas.microsoft.com/office/drawing/2014/main" id="{841D84A8-553F-8B35-E809-7490D973DA98}"/>
                </a:ext>
              </a:extLst>
            </p:cNvPr>
            <p:cNvSpPr/>
            <p:nvPr/>
          </p:nvSpPr>
          <p:spPr>
            <a:xfrm>
              <a:off x="521853" y="2031087"/>
              <a:ext cx="2031662"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accent2">
                      <a:lumMod val="75000"/>
                    </a:schemeClr>
                  </a:solidFill>
                  <a:latin typeface="Meiryo UI" panose="020B0604030504040204" pitchFamily="50" charset="-128"/>
                  <a:ea typeface="Meiryo UI" panose="020B0604030504040204" pitchFamily="50" charset="-128"/>
                </a:rPr>
                <a:t>　</a:t>
              </a:r>
              <a:r>
                <a:rPr lang="ja-JP" altLang="en-US" sz="4000" b="1" kern="100" dirty="0">
                  <a:solidFill>
                    <a:srgbClr val="215F9A"/>
                  </a:solidFill>
                  <a:effectLst/>
                  <a:latin typeface="Meiryo UI" panose="020B0604030504040204" pitchFamily="50" charset="-128"/>
                  <a:ea typeface="Meiryo UI" panose="020B0604030504040204" pitchFamily="50" charset="-128"/>
                  <a:cs typeface="Times New Roman" panose="02020603050405020304" pitchFamily="18" charset="0"/>
                </a:rPr>
                <a:t>研修の目的</a:t>
              </a:r>
              <a:endParaRPr kumimoji="1" lang="ja-JP" altLang="en-US" sz="3200" b="1" i="0" u="none" strike="noStrike" kern="1200" cap="none" spc="0" normalizeH="0" baseline="0" noProof="0" dirty="0">
                <a:ln>
                  <a:noFill/>
                </a:ln>
                <a:solidFill>
                  <a:srgbClr val="215F9A"/>
                </a:solidFill>
                <a:effectLst/>
                <a:uLnTx/>
                <a:uFillTx/>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16C35D42-5B6A-E646-2654-B516D86D609D}"/>
                </a:ext>
              </a:extLst>
            </p:cNvPr>
            <p:cNvSpPr/>
            <p:nvPr/>
          </p:nvSpPr>
          <p:spPr>
            <a:xfrm>
              <a:off x="415636" y="1993213"/>
              <a:ext cx="212434" cy="648388"/>
            </a:xfrm>
            <a:prstGeom prst="rect">
              <a:avLst/>
            </a:prstGeom>
            <a:solidFill>
              <a:srgbClr val="4E95D9"/>
            </a:solidFill>
            <a:ln>
              <a:solidFill>
                <a:srgbClr val="4E9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a:extLst>
                <a:ext uri="{FF2B5EF4-FFF2-40B4-BE49-F238E27FC236}">
                  <a16:creationId xmlns:a16="http://schemas.microsoft.com/office/drawing/2014/main" id="{30FC2372-6027-9ADB-B4D8-54CF2043F94D}"/>
                </a:ext>
              </a:extLst>
            </p:cNvPr>
            <p:cNvCxnSpPr>
              <a:cxnSpLocks/>
            </p:cNvCxnSpPr>
            <p:nvPr/>
          </p:nvCxnSpPr>
          <p:spPr>
            <a:xfrm>
              <a:off x="711200" y="2641600"/>
              <a:ext cx="1842315" cy="1"/>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4" name="直線コネクタ 3">
            <a:extLst>
              <a:ext uri="{FF2B5EF4-FFF2-40B4-BE49-F238E27FC236}">
                <a16:creationId xmlns:a16="http://schemas.microsoft.com/office/drawing/2014/main" id="{306B725A-8E21-BCAC-9A9B-1F62A11D792C}"/>
              </a:ext>
            </a:extLst>
          </p:cNvPr>
          <p:cNvCxnSpPr>
            <a:cxnSpLocks/>
          </p:cNvCxnSpPr>
          <p:nvPr/>
        </p:nvCxnSpPr>
        <p:spPr>
          <a:xfrm>
            <a:off x="660743" y="1801085"/>
            <a:ext cx="1079662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0678CD8D-1322-9878-CCCE-C89F50D67BAB}"/>
              </a:ext>
            </a:extLst>
          </p:cNvPr>
          <p:cNvGrpSpPr/>
          <p:nvPr/>
        </p:nvGrpSpPr>
        <p:grpSpPr>
          <a:xfrm>
            <a:off x="6744233" y="2097954"/>
            <a:ext cx="1593738" cy="914628"/>
            <a:chOff x="7126851" y="1530528"/>
            <a:chExt cx="1593738" cy="914628"/>
          </a:xfrm>
        </p:grpSpPr>
        <p:grpSp>
          <p:nvGrpSpPr>
            <p:cNvPr id="10" name="グループ化 9">
              <a:extLst>
                <a:ext uri="{FF2B5EF4-FFF2-40B4-BE49-F238E27FC236}">
                  <a16:creationId xmlns:a16="http://schemas.microsoft.com/office/drawing/2014/main" id="{CE4BD39A-CBEC-C308-A34A-1C69968AE840}"/>
                </a:ext>
              </a:extLst>
            </p:cNvPr>
            <p:cNvGrpSpPr/>
            <p:nvPr/>
          </p:nvGrpSpPr>
          <p:grpSpPr>
            <a:xfrm>
              <a:off x="7186223" y="1530528"/>
              <a:ext cx="1534366" cy="914628"/>
              <a:chOff x="8174001" y="2698914"/>
              <a:chExt cx="1534366" cy="914628"/>
            </a:xfrm>
          </p:grpSpPr>
          <p:pic>
            <p:nvPicPr>
              <p:cNvPr id="17" name="グラフィックス 16" descr="教授 男性 単色塗りつぶし">
                <a:extLst>
                  <a:ext uri="{FF2B5EF4-FFF2-40B4-BE49-F238E27FC236}">
                    <a16:creationId xmlns:a16="http://schemas.microsoft.com/office/drawing/2014/main" id="{A41EA33F-01FC-EB0C-BC19-7C9546333B9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08315" y="2698914"/>
                <a:ext cx="600052" cy="600052"/>
              </a:xfrm>
              <a:prstGeom prst="rect">
                <a:avLst/>
              </a:prstGeom>
            </p:spPr>
          </p:pic>
          <p:pic>
            <p:nvPicPr>
              <p:cNvPr id="18" name="グラフィックス 17" descr="転送 単色塗りつぶし">
                <a:extLst>
                  <a:ext uri="{FF2B5EF4-FFF2-40B4-BE49-F238E27FC236}">
                    <a16:creationId xmlns:a16="http://schemas.microsoft.com/office/drawing/2014/main" id="{60D164E0-3A0E-A4FE-36EE-622F5346377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654613" y="2828562"/>
                <a:ext cx="429312" cy="429312"/>
              </a:xfrm>
              <a:prstGeom prst="rect">
                <a:avLst/>
              </a:prstGeom>
            </p:spPr>
          </p:pic>
          <p:sp>
            <p:nvSpPr>
              <p:cNvPr id="21" name="テキスト ボックス 20">
                <a:extLst>
                  <a:ext uri="{FF2B5EF4-FFF2-40B4-BE49-F238E27FC236}">
                    <a16:creationId xmlns:a16="http://schemas.microsoft.com/office/drawing/2014/main" id="{2C344FC2-626A-1A31-47EB-B76103020432}"/>
                  </a:ext>
                </a:extLst>
              </p:cNvPr>
              <p:cNvSpPr txBox="1"/>
              <p:nvPr/>
            </p:nvSpPr>
            <p:spPr>
              <a:xfrm>
                <a:off x="8174001" y="3335347"/>
                <a:ext cx="508000"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職員</a:t>
                </a:r>
              </a:p>
            </p:txBody>
          </p:sp>
          <p:sp>
            <p:nvSpPr>
              <p:cNvPr id="22" name="テキスト ボックス 21">
                <a:extLst>
                  <a:ext uri="{FF2B5EF4-FFF2-40B4-BE49-F238E27FC236}">
                    <a16:creationId xmlns:a16="http://schemas.microsoft.com/office/drawing/2014/main" id="{2DAB8C98-5885-E0BE-6637-04495115B169}"/>
                  </a:ext>
                </a:extLst>
              </p:cNvPr>
              <p:cNvSpPr txBox="1"/>
              <p:nvPr/>
            </p:nvSpPr>
            <p:spPr>
              <a:xfrm>
                <a:off x="9154341" y="3336543"/>
                <a:ext cx="508000"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教員</a:t>
                </a:r>
                <a:endParaRPr kumimoji="1" lang="ja-JP" altLang="en-US" sz="1200" b="1" dirty="0">
                  <a:latin typeface="Meiryo UI" panose="020B0604030504040204" pitchFamily="50" charset="-128"/>
                  <a:ea typeface="Meiryo UI" panose="020B0604030504040204" pitchFamily="50" charset="-128"/>
                </a:endParaRPr>
              </a:p>
            </p:txBody>
          </p:sp>
        </p:grpSp>
        <p:pic>
          <p:nvPicPr>
            <p:cNvPr id="28" name="グラフィックス 27" descr="オフィス ワーカー (男性) 単色塗りつぶし">
              <a:extLst>
                <a:ext uri="{FF2B5EF4-FFF2-40B4-BE49-F238E27FC236}">
                  <a16:creationId xmlns:a16="http://schemas.microsoft.com/office/drawing/2014/main" id="{EA2422CF-DECB-9AD1-AB9D-166B6ADA9AC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126851" y="1532604"/>
              <a:ext cx="594737" cy="594737"/>
            </a:xfrm>
            <a:prstGeom prst="rect">
              <a:avLst/>
            </a:prstGeom>
          </p:spPr>
        </p:pic>
      </p:grpSp>
      <p:sp>
        <p:nvSpPr>
          <p:cNvPr id="2" name="テキスト ボックス 1">
            <a:extLst>
              <a:ext uri="{FF2B5EF4-FFF2-40B4-BE49-F238E27FC236}">
                <a16:creationId xmlns:a16="http://schemas.microsoft.com/office/drawing/2014/main" id="{8D390E8B-FD0D-3F85-8090-B99E672F73AF}"/>
              </a:ext>
            </a:extLst>
          </p:cNvPr>
          <p:cNvSpPr txBox="1"/>
          <p:nvPr/>
        </p:nvSpPr>
        <p:spPr>
          <a:xfrm>
            <a:off x="656469" y="799690"/>
            <a:ext cx="10989893" cy="1200329"/>
          </a:xfrm>
          <a:prstGeom prst="rect">
            <a:avLst/>
          </a:prstGeom>
          <a:noFill/>
        </p:spPr>
        <p:txBody>
          <a:bodyPr wrap="square">
            <a:spAutoFit/>
          </a:bodyPr>
          <a:lstStyle/>
          <a:p>
            <a:r>
              <a:rPr lang="ja-JP" altLang="en-US" sz="2400" dirty="0">
                <a:latin typeface="メイリオ" panose="020B0604030504040204" pitchFamily="50" charset="-128"/>
                <a:ea typeface="メイリオ" panose="020B0604030504040204" pitchFamily="50" charset="-128"/>
              </a:rPr>
              <a:t>教育・研究の場である大学では、</a:t>
            </a:r>
            <a:br>
              <a:rPr lang="en-US" altLang="ja-JP" sz="2400" dirty="0">
                <a:latin typeface="メイリオ" panose="020B0604030504040204" pitchFamily="50" charset="-128"/>
                <a:ea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rPr>
              <a:t>所属する学生には教育を受けたり、研究を行ったりする権利があり、</a:t>
            </a:r>
            <a:br>
              <a:rPr lang="en-US" altLang="ja-JP" sz="2400" dirty="0">
                <a:latin typeface="メイリオ" panose="020B0604030504040204" pitchFamily="50" charset="-128"/>
                <a:ea typeface="メイリオ" panose="020B0604030504040204" pitchFamily="50" charset="-128"/>
              </a:rPr>
            </a:br>
            <a:r>
              <a:rPr lang="ja-JP" altLang="en-US" sz="2400" b="1" dirty="0">
                <a:solidFill>
                  <a:srgbClr val="FF0000"/>
                </a:solidFill>
                <a:latin typeface="メイリオ" panose="020B0604030504040204" pitchFamily="50" charset="-128"/>
                <a:ea typeface="メイリオ" panose="020B0604030504040204" pitchFamily="50" charset="-128"/>
              </a:rPr>
              <a:t>互いに尊重され、安心して学習や研究にとりくめる環境でなければなりません。</a:t>
            </a:r>
            <a:endParaRPr lang="en-US" altLang="ja-JP" sz="2400" b="1" dirty="0">
              <a:solidFill>
                <a:srgbClr val="FF0000"/>
              </a:solidFill>
              <a:latin typeface="メイリオ" panose="020B0604030504040204" pitchFamily="50" charset="-128"/>
              <a:ea typeface="メイリオ" panose="020B0604030504040204" pitchFamily="50" charset="-128"/>
            </a:endParaRPr>
          </a:p>
        </p:txBody>
      </p:sp>
      <p:sp>
        <p:nvSpPr>
          <p:cNvPr id="27" name="スライド番号プレースホルダー 26">
            <a:extLst>
              <a:ext uri="{FF2B5EF4-FFF2-40B4-BE49-F238E27FC236}">
                <a16:creationId xmlns:a16="http://schemas.microsoft.com/office/drawing/2014/main" id="{D99A2C12-5983-BD7C-B8DE-F3B63722801A}"/>
              </a:ext>
            </a:extLst>
          </p:cNvPr>
          <p:cNvSpPr>
            <a:spLocks noGrp="1"/>
          </p:cNvSpPr>
          <p:nvPr>
            <p:ph type="sldNum" sz="quarter" idx="12"/>
          </p:nvPr>
        </p:nvSpPr>
        <p:spPr/>
        <p:txBody>
          <a:bodyPr/>
          <a:lstStyle/>
          <a:p>
            <a:fld id="{17A04E83-AE5F-445A-B2D7-EBB1D891384E}" type="slidenum">
              <a:rPr kumimoji="1" lang="ja-JP" altLang="en-US" smtClean="0"/>
              <a:t>2</a:t>
            </a:fld>
            <a:endParaRPr kumimoji="1" lang="ja-JP" altLang="en-US"/>
          </a:p>
        </p:txBody>
      </p:sp>
      <p:pic>
        <p:nvPicPr>
          <p:cNvPr id="5" name="グラフィックス 4" descr="教授 男性 単色塗りつぶし">
            <a:extLst>
              <a:ext uri="{FF2B5EF4-FFF2-40B4-BE49-F238E27FC236}">
                <a16:creationId xmlns:a16="http://schemas.microsoft.com/office/drawing/2014/main" id="{27CB577A-63F6-0B9A-82C1-7C92EE3E1A6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945588" y="4557638"/>
            <a:ext cx="600052" cy="600052"/>
          </a:xfrm>
          <a:prstGeom prst="rect">
            <a:avLst/>
          </a:prstGeom>
        </p:spPr>
      </p:pic>
      <p:sp>
        <p:nvSpPr>
          <p:cNvPr id="6" name="テキスト ボックス 5">
            <a:extLst>
              <a:ext uri="{FF2B5EF4-FFF2-40B4-BE49-F238E27FC236}">
                <a16:creationId xmlns:a16="http://schemas.microsoft.com/office/drawing/2014/main" id="{8BD50708-CBCD-F815-4B8D-562DDD938CE8}"/>
              </a:ext>
            </a:extLst>
          </p:cNvPr>
          <p:cNvSpPr txBox="1"/>
          <p:nvPr/>
        </p:nvSpPr>
        <p:spPr>
          <a:xfrm>
            <a:off x="8991614" y="5113184"/>
            <a:ext cx="508000"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教員</a:t>
            </a:r>
            <a:endParaRPr kumimoji="1" lang="ja-JP" altLang="en-US" sz="1200" b="1"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33D07D4-EFAE-6C17-B67A-B78705CB70FD}"/>
              </a:ext>
            </a:extLst>
          </p:cNvPr>
          <p:cNvSpPr txBox="1"/>
          <p:nvPr/>
        </p:nvSpPr>
        <p:spPr>
          <a:xfrm>
            <a:off x="4604719" y="6591738"/>
            <a:ext cx="9881841" cy="338554"/>
          </a:xfrm>
          <a:prstGeom prst="rect">
            <a:avLst/>
          </a:prstGeom>
          <a:noFill/>
        </p:spPr>
        <p:txBody>
          <a:bodyPr wrap="square">
            <a:spAutoFit/>
          </a:bodyPr>
          <a:lstStyle/>
          <a:p>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なお、本資料は基本的に教員から学生へのハラスメントを扱っています。</a:t>
            </a:r>
            <a:endParaRPr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60081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F4126-63AC-0A60-FD18-5C7269E0656F}"/>
            </a:ext>
          </a:extLst>
        </p:cNvPr>
        <p:cNvGrpSpPr/>
        <p:nvPr/>
      </p:nvGrpSpPr>
      <p:grpSpPr>
        <a:xfrm>
          <a:off x="0" y="0"/>
          <a:ext cx="0" cy="0"/>
          <a:chOff x="0" y="0"/>
          <a:chExt cx="0" cy="0"/>
        </a:xfrm>
      </p:grpSpPr>
      <p:sp>
        <p:nvSpPr>
          <p:cNvPr id="14" name="吹き出し: 四角形 13">
            <a:extLst>
              <a:ext uri="{FF2B5EF4-FFF2-40B4-BE49-F238E27FC236}">
                <a16:creationId xmlns:a16="http://schemas.microsoft.com/office/drawing/2014/main" id="{487D6671-99A5-7537-2D21-D773FB499AE2}"/>
              </a:ext>
            </a:extLst>
          </p:cNvPr>
          <p:cNvSpPr/>
          <p:nvPr/>
        </p:nvSpPr>
        <p:spPr>
          <a:xfrm>
            <a:off x="2069284" y="1565657"/>
            <a:ext cx="5847057" cy="1220531"/>
          </a:xfrm>
          <a:prstGeom prst="wedgeRectCallout">
            <a:avLst>
              <a:gd name="adj1" fmla="val 51507"/>
              <a:gd name="adj2" fmla="val 8377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メイリオ" panose="020B0604030504040204" pitchFamily="50" charset="-128"/>
                <a:ea typeface="メイリオ" panose="020B0604030504040204" pitchFamily="50" charset="-128"/>
              </a:rPr>
              <a:t>・ちゃんと考えなさい</a:t>
            </a:r>
            <a:endParaRPr kumimoji="1" lang="en-US" altLang="ja-JP" sz="2400" dirty="0">
              <a:solidFill>
                <a:schemeClr val="tx1"/>
              </a:solidFill>
              <a:latin typeface="メイリオ" panose="020B0604030504040204" pitchFamily="50" charset="-128"/>
              <a:ea typeface="メイリオ" panose="020B0604030504040204" pitchFamily="50" charset="-128"/>
            </a:endParaRPr>
          </a:p>
          <a:p>
            <a:r>
              <a:rPr lang="ja-JP" altLang="en-US" sz="2400" dirty="0">
                <a:solidFill>
                  <a:schemeClr val="tx1"/>
                </a:solidFill>
                <a:latin typeface="メイリオ" panose="020B0604030504040204" pitchFamily="50" charset="-128"/>
                <a:ea typeface="メイリオ" panose="020B0604030504040204" pitchFamily="50" charset="-128"/>
              </a:rPr>
              <a:t>・そんなの自分で考えなければいけない。</a:t>
            </a:r>
            <a:endParaRPr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chemeClr val="tx1"/>
                </a:solidFill>
                <a:latin typeface="メイリオ" panose="020B0604030504040204" pitchFamily="50" charset="-128"/>
                <a:ea typeface="メイリオ" panose="020B0604030504040204" pitchFamily="50" charset="-128"/>
              </a:rPr>
              <a:t>・この論文はダメだ。</a:t>
            </a:r>
          </a:p>
        </p:txBody>
      </p:sp>
      <p:pic>
        <p:nvPicPr>
          <p:cNvPr id="28" name="グラフィックス 27" descr="教授 男性 単色塗りつぶし">
            <a:extLst>
              <a:ext uri="{FF2B5EF4-FFF2-40B4-BE49-F238E27FC236}">
                <a16:creationId xmlns:a16="http://schemas.microsoft.com/office/drawing/2014/main" id="{F80DDCB4-1A57-30D1-157B-556A589A6B6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79119" y="1480165"/>
            <a:ext cx="1813026" cy="1813026"/>
          </a:xfrm>
          <a:prstGeom prst="rect">
            <a:avLst/>
          </a:prstGeom>
        </p:spPr>
      </p:pic>
      <p:pic>
        <p:nvPicPr>
          <p:cNvPr id="29" name="グラフィックス 28" descr="山形の矢印 単色塗りつぶし">
            <a:extLst>
              <a:ext uri="{FF2B5EF4-FFF2-40B4-BE49-F238E27FC236}">
                <a16:creationId xmlns:a16="http://schemas.microsoft.com/office/drawing/2014/main" id="{BB558C6C-DB44-93A8-59AD-920215CB27D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62527" y="5578680"/>
            <a:ext cx="1017367" cy="1017367"/>
          </a:xfrm>
          <a:prstGeom prst="rect">
            <a:avLst/>
          </a:prstGeom>
        </p:spPr>
      </p:pic>
      <p:pic>
        <p:nvPicPr>
          <p:cNvPr id="36" name="グラフィックス 35" descr="物語 単色塗りつぶし">
            <a:extLst>
              <a:ext uri="{FF2B5EF4-FFF2-40B4-BE49-F238E27FC236}">
                <a16:creationId xmlns:a16="http://schemas.microsoft.com/office/drawing/2014/main" id="{7C9907C3-5658-2116-8CCE-B68FB57F55CE}"/>
              </a:ext>
            </a:extLst>
          </p:cNvPr>
          <p:cNvPicPr>
            <a:picLocks noChangeAspect="1"/>
          </p:cNvPicPr>
          <p:nvPr/>
        </p:nvPicPr>
        <p:blipFill>
          <a:blip r:embed="rId6">
            <a:alphaModFix amt="30000"/>
            <a:extLst>
              <a:ext uri="{96DAC541-7B7A-43D3-8B79-37D633B846F1}">
                <asvg:svgBlip xmlns:asvg="http://schemas.microsoft.com/office/drawing/2016/SVG/main" r:embed="rId7"/>
              </a:ext>
            </a:extLst>
          </a:blip>
          <a:stretch>
            <a:fillRect/>
          </a:stretch>
        </p:blipFill>
        <p:spPr>
          <a:xfrm>
            <a:off x="818832" y="4923540"/>
            <a:ext cx="1830609" cy="1830609"/>
          </a:xfrm>
          <a:prstGeom prst="rect">
            <a:avLst/>
          </a:prstGeom>
        </p:spPr>
      </p:pic>
      <p:sp>
        <p:nvSpPr>
          <p:cNvPr id="3" name="テキスト ボックス 2">
            <a:extLst>
              <a:ext uri="{FF2B5EF4-FFF2-40B4-BE49-F238E27FC236}">
                <a16:creationId xmlns:a16="http://schemas.microsoft.com/office/drawing/2014/main" id="{1785F6AA-C24B-AE42-0043-74BD401F60F4}"/>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事例⑥</a:t>
            </a:r>
            <a:r>
              <a:rPr lang="en-US" altLang="ja-JP" sz="3600" dirty="0">
                <a:latin typeface="Meiryo UI" panose="020B0604030504040204" pitchFamily="50" charset="-128"/>
                <a:ea typeface="Meiryo UI" panose="020B0604030504040204" pitchFamily="50" charset="-128"/>
              </a:rPr>
              <a:t>-1</a:t>
            </a:r>
            <a:r>
              <a:rPr lang="ja-JP" altLang="en-US" sz="3600" dirty="0">
                <a:latin typeface="Meiryo UI" panose="020B0604030504040204" pitchFamily="50" charset="-128"/>
                <a:ea typeface="Meiryo UI" panose="020B0604030504040204" pitchFamily="50" charset="-128"/>
              </a:rPr>
              <a:t>　指導をしない（放任）、不明確な指導</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5797FE11-F5F9-8CDC-D76D-23327ED16793}"/>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6" name="テキスト ボックス 5">
            <a:extLst>
              <a:ext uri="{FF2B5EF4-FFF2-40B4-BE49-F238E27FC236}">
                <a16:creationId xmlns:a16="http://schemas.microsoft.com/office/drawing/2014/main" id="{ADA10328-FB94-B7AD-15C9-1F3630ECEED0}"/>
              </a:ext>
            </a:extLst>
          </p:cNvPr>
          <p:cNvSpPr txBox="1"/>
          <p:nvPr/>
        </p:nvSpPr>
        <p:spPr>
          <a:xfrm>
            <a:off x="171362" y="1132750"/>
            <a:ext cx="9720783"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研究の結果が出ない学生に対して</a:t>
            </a:r>
            <a:r>
              <a:rPr kumimoji="1" lang="en-US" altLang="ja-JP"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67F5421-F485-0D69-8FCC-089C6C0B2983}"/>
              </a:ext>
            </a:extLst>
          </p:cNvPr>
          <p:cNvSpPr txBox="1"/>
          <p:nvPr/>
        </p:nvSpPr>
        <p:spPr>
          <a:xfrm>
            <a:off x="919288" y="5564104"/>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pic>
        <p:nvPicPr>
          <p:cNvPr id="8" name="グラフィックス 7" descr="警告 単色塗りつぶし">
            <a:extLst>
              <a:ext uri="{FF2B5EF4-FFF2-40B4-BE49-F238E27FC236}">
                <a16:creationId xmlns:a16="http://schemas.microsoft.com/office/drawing/2014/main" id="{9448996F-AB98-AE9A-8732-EE69D07537F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572610" y="3512454"/>
            <a:ext cx="1037457" cy="1037457"/>
          </a:xfrm>
          <a:prstGeom prst="rect">
            <a:avLst/>
          </a:prstGeom>
        </p:spPr>
      </p:pic>
      <p:pic>
        <p:nvPicPr>
          <p:cNvPr id="10" name="グラフィックス 9" descr="男子生徒 単色塗りつぶし">
            <a:extLst>
              <a:ext uri="{FF2B5EF4-FFF2-40B4-BE49-F238E27FC236}">
                <a16:creationId xmlns:a16="http://schemas.microsoft.com/office/drawing/2014/main" id="{F4FFFA89-5F4A-B0E5-2648-0CB1A575BC1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565765" y="4423819"/>
            <a:ext cx="1188740" cy="1188740"/>
          </a:xfrm>
          <a:prstGeom prst="rect">
            <a:avLst/>
          </a:prstGeom>
        </p:spPr>
      </p:pic>
      <p:sp>
        <p:nvSpPr>
          <p:cNvPr id="11" name="四角形: 角を丸くする 10">
            <a:extLst>
              <a:ext uri="{FF2B5EF4-FFF2-40B4-BE49-F238E27FC236}">
                <a16:creationId xmlns:a16="http://schemas.microsoft.com/office/drawing/2014/main" id="{B48A1EE5-0ACE-8877-8F4C-180ED4DEF9A2}"/>
              </a:ext>
            </a:extLst>
          </p:cNvPr>
          <p:cNvSpPr/>
          <p:nvPr/>
        </p:nvSpPr>
        <p:spPr>
          <a:xfrm>
            <a:off x="6455312" y="4677412"/>
            <a:ext cx="4296291" cy="800054"/>
          </a:xfrm>
          <a:prstGeom prst="roundRect">
            <a:avLst>
              <a:gd name="adj" fmla="val 50000"/>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281"/>
              </a:spcAft>
            </a:pPr>
            <a:r>
              <a:rPr lang="ja-JP" altLang="en-US" sz="2000" dirty="0">
                <a:solidFill>
                  <a:schemeClr val="bg1"/>
                </a:solidFill>
                <a:latin typeface="メイリオ" panose="020B0604030504040204" pitchFamily="50" charset="-128"/>
                <a:ea typeface="メイリオ" panose="020B0604030504040204" pitchFamily="50" charset="-128"/>
              </a:rPr>
              <a:t>卒業できない不安</a:t>
            </a:r>
            <a:r>
              <a:rPr lang="en-US" altLang="ja-JP" sz="2000" dirty="0">
                <a:solidFill>
                  <a:schemeClr val="bg1"/>
                </a:solidFill>
                <a:latin typeface="メイリオ" panose="020B0604030504040204" pitchFamily="50" charset="-128"/>
                <a:ea typeface="メイリオ" panose="020B0604030504040204" pitchFamily="50" charset="-128"/>
              </a:rPr>
              <a:t>…</a:t>
            </a:r>
            <a:endParaRPr lang="ja-JP" altLang="en-US" sz="2000" dirty="0">
              <a:solidFill>
                <a:schemeClr val="bg1"/>
              </a:solidFill>
              <a:latin typeface="メイリオ" panose="020B0604030504040204" pitchFamily="50" charset="-128"/>
              <a:ea typeface="メイリオ" panose="020B0604030504040204" pitchFamily="50" charset="-128"/>
            </a:endParaRPr>
          </a:p>
          <a:p>
            <a:pPr algn="ctr">
              <a:spcAft>
                <a:spcPts val="281"/>
              </a:spcAft>
            </a:pPr>
            <a:r>
              <a:rPr lang="ja-JP" altLang="en-US" sz="2000" dirty="0">
                <a:solidFill>
                  <a:schemeClr val="bg1"/>
                </a:solidFill>
                <a:latin typeface="メイリオ" panose="020B0604030504040204" pitchFamily="50" charset="-128"/>
                <a:ea typeface="メイリオ" panose="020B0604030504040204" pitchFamily="50" charset="-128"/>
              </a:rPr>
              <a:t>プレッシャーでメンタルが悪化</a:t>
            </a:r>
            <a:r>
              <a:rPr lang="en-US" altLang="ja-JP" sz="2000" dirty="0">
                <a:solidFill>
                  <a:schemeClr val="bg1"/>
                </a:solidFill>
                <a:latin typeface="メイリオ" panose="020B0604030504040204" pitchFamily="50" charset="-128"/>
                <a:ea typeface="メイリオ" panose="020B0604030504040204" pitchFamily="50" charset="-128"/>
              </a:rPr>
              <a:t>…</a:t>
            </a:r>
            <a:endParaRPr lang="ja-JP" altLang="en-US" sz="1600" dirty="0">
              <a:solidFill>
                <a:schemeClr val="bg1"/>
              </a:solidFill>
              <a:latin typeface="メイリオ" panose="020B0604030504040204" pitchFamily="50" charset="-128"/>
              <a:ea typeface="メイリオ" panose="020B0604030504040204" pitchFamily="50" charset="-128"/>
            </a:endParaRPr>
          </a:p>
        </p:txBody>
      </p:sp>
      <p:cxnSp>
        <p:nvCxnSpPr>
          <p:cNvPr id="12" name="直線コネクタ 11">
            <a:extLst>
              <a:ext uri="{FF2B5EF4-FFF2-40B4-BE49-F238E27FC236}">
                <a16:creationId xmlns:a16="http://schemas.microsoft.com/office/drawing/2014/main" id="{F42E3F39-65C5-73FA-A3AB-04D4948D5AD2}"/>
              </a:ext>
            </a:extLst>
          </p:cNvPr>
          <p:cNvCxnSpPr>
            <a:cxnSpLocks/>
          </p:cNvCxnSpPr>
          <p:nvPr/>
        </p:nvCxnSpPr>
        <p:spPr>
          <a:xfrm>
            <a:off x="2930706" y="4406321"/>
            <a:ext cx="7605056"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14FE1076-7C1C-F5E2-407E-5616276ECA42}"/>
              </a:ext>
            </a:extLst>
          </p:cNvPr>
          <p:cNvCxnSpPr>
            <a:cxnSpLocks/>
          </p:cNvCxnSpPr>
          <p:nvPr/>
        </p:nvCxnSpPr>
        <p:spPr>
          <a:xfrm>
            <a:off x="4527303" y="6395398"/>
            <a:ext cx="460112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5" name="四角形: 角を丸くする 14">
            <a:extLst>
              <a:ext uri="{FF2B5EF4-FFF2-40B4-BE49-F238E27FC236}">
                <a16:creationId xmlns:a16="http://schemas.microsoft.com/office/drawing/2014/main" id="{71C2B933-8027-9DB5-4225-E05BCE8D6462}"/>
              </a:ext>
            </a:extLst>
          </p:cNvPr>
          <p:cNvSpPr/>
          <p:nvPr/>
        </p:nvSpPr>
        <p:spPr>
          <a:xfrm>
            <a:off x="10619813" y="75014"/>
            <a:ext cx="1342800" cy="424800"/>
          </a:xfrm>
          <a:prstGeom prst="roundRect">
            <a:avLst/>
          </a:prstGeom>
          <a:solidFill>
            <a:srgbClr val="F2AA84"/>
          </a:solidFill>
          <a:ln>
            <a:solidFill>
              <a:srgbClr val="F2AA8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研究指導</a:t>
            </a:r>
            <a:endParaRPr kumimoji="1" lang="ja-JP" altLang="en-US" sz="1000" b="1" dirty="0">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id="{A88A6A2C-B27B-A561-5239-45C03C578DB3}"/>
              </a:ext>
            </a:extLst>
          </p:cNvPr>
          <p:cNvSpPr txBox="1"/>
          <p:nvPr/>
        </p:nvSpPr>
        <p:spPr>
          <a:xfrm>
            <a:off x="2818174" y="3385137"/>
            <a:ext cx="8580088" cy="1200329"/>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全ての学生が「自分で研究」ができるわけではありません。</a:t>
            </a:r>
            <a:endParaRPr kumimoji="1"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学生の能力や意欲、問題意識などの見極めが重要です</a:t>
            </a:r>
            <a:endParaRPr lang="en-US" altLang="ja-JP" sz="2400"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また、突き放さず、学生との信頼関係を築くことも重要</a:t>
            </a:r>
            <a:r>
              <a:rPr lang="ja-JP" altLang="en-US" sz="2400" dirty="0">
                <a:latin typeface="メイリオ" panose="020B0604030504040204" pitchFamily="50" charset="-128"/>
                <a:ea typeface="メイリオ" panose="020B0604030504040204" pitchFamily="50" charset="-128"/>
              </a:rPr>
              <a:t>です</a:t>
            </a:r>
            <a:endParaRPr kumimoji="1" lang="en-US" altLang="ja-JP" sz="24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1035BC4E-BF3C-99C4-82BD-0564E5C89E48}"/>
              </a:ext>
            </a:extLst>
          </p:cNvPr>
          <p:cNvSpPr txBox="1"/>
          <p:nvPr/>
        </p:nvSpPr>
        <p:spPr>
          <a:xfrm>
            <a:off x="3842718" y="5732458"/>
            <a:ext cx="7555544" cy="830997"/>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学生に応じて聞き取りをしながら方向性を導くなど、</a:t>
            </a:r>
            <a:endParaRPr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丁寧な助言と工夫して教えること</a:t>
            </a:r>
            <a:r>
              <a:rPr kumimoji="1" lang="ja-JP" altLang="en-US" sz="2400" dirty="0">
                <a:latin typeface="メイリオ" panose="020B0604030504040204" pitchFamily="50" charset="-128"/>
                <a:ea typeface="メイリオ" panose="020B0604030504040204" pitchFamily="50" charset="-128"/>
              </a:rPr>
              <a:t>が必要</a:t>
            </a:r>
            <a:endParaRPr kumimoji="1" lang="en-US" altLang="ja-JP" sz="2400" dirty="0">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80884239-1650-C53A-5A89-41FA067CE9A2}"/>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21" name="スライド番号プレースホルダー 20">
            <a:extLst>
              <a:ext uri="{FF2B5EF4-FFF2-40B4-BE49-F238E27FC236}">
                <a16:creationId xmlns:a16="http://schemas.microsoft.com/office/drawing/2014/main" id="{B6CA2971-377C-F2C7-AE61-F18581F02C9A}"/>
              </a:ext>
            </a:extLst>
          </p:cNvPr>
          <p:cNvSpPr>
            <a:spLocks noGrp="1"/>
          </p:cNvSpPr>
          <p:nvPr>
            <p:ph type="sldNum" sz="quarter" idx="12"/>
          </p:nvPr>
        </p:nvSpPr>
        <p:spPr/>
        <p:txBody>
          <a:bodyPr/>
          <a:lstStyle/>
          <a:p>
            <a:fld id="{17A04E83-AE5F-445A-B2D7-EBB1D891384E}" type="slidenum">
              <a:rPr kumimoji="1" lang="ja-JP" altLang="en-US" smtClean="0"/>
              <a:t>20</a:t>
            </a:fld>
            <a:endParaRPr kumimoji="1" lang="ja-JP" altLang="en-US"/>
          </a:p>
        </p:txBody>
      </p:sp>
    </p:spTree>
    <p:extLst>
      <p:ext uri="{BB962C8B-B14F-4D97-AF65-F5344CB8AC3E}">
        <p14:creationId xmlns:p14="http://schemas.microsoft.com/office/powerpoint/2010/main" val="1944122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43C4B2-94F0-90C6-D220-AB156E04F2B1}"/>
            </a:ext>
          </a:extLst>
        </p:cNvPr>
        <p:cNvGrpSpPr/>
        <p:nvPr/>
      </p:nvGrpSpPr>
      <p:grpSpPr>
        <a:xfrm>
          <a:off x="0" y="0"/>
          <a:ext cx="0" cy="0"/>
          <a:chOff x="0" y="0"/>
          <a:chExt cx="0" cy="0"/>
        </a:xfrm>
      </p:grpSpPr>
      <p:cxnSp>
        <p:nvCxnSpPr>
          <p:cNvPr id="20" name="直線コネクタ 19">
            <a:extLst>
              <a:ext uri="{FF2B5EF4-FFF2-40B4-BE49-F238E27FC236}">
                <a16:creationId xmlns:a16="http://schemas.microsoft.com/office/drawing/2014/main" id="{897219B1-3D9C-395D-64ED-94DE5B74488D}"/>
              </a:ext>
            </a:extLst>
          </p:cNvPr>
          <p:cNvCxnSpPr>
            <a:cxnSpLocks/>
          </p:cNvCxnSpPr>
          <p:nvPr/>
        </p:nvCxnSpPr>
        <p:spPr>
          <a:xfrm>
            <a:off x="3644534" y="4307233"/>
            <a:ext cx="2803891"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4" name="吹き出し: 四角形 13">
            <a:extLst>
              <a:ext uri="{FF2B5EF4-FFF2-40B4-BE49-F238E27FC236}">
                <a16:creationId xmlns:a16="http://schemas.microsoft.com/office/drawing/2014/main" id="{7611DD43-7770-6818-8282-7DD743D74FE8}"/>
              </a:ext>
            </a:extLst>
          </p:cNvPr>
          <p:cNvSpPr/>
          <p:nvPr/>
        </p:nvSpPr>
        <p:spPr>
          <a:xfrm>
            <a:off x="651982" y="1352422"/>
            <a:ext cx="4473676" cy="603435"/>
          </a:xfrm>
          <a:prstGeom prst="wedgeRectCallout">
            <a:avLst>
              <a:gd name="adj1" fmla="val 51507"/>
              <a:gd name="adj2" fmla="val 8377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これじゃデータ数が足りない</a:t>
            </a:r>
          </a:p>
        </p:txBody>
      </p:sp>
      <p:sp>
        <p:nvSpPr>
          <p:cNvPr id="19" name="テキスト ボックス 18">
            <a:extLst>
              <a:ext uri="{FF2B5EF4-FFF2-40B4-BE49-F238E27FC236}">
                <a16:creationId xmlns:a16="http://schemas.microsoft.com/office/drawing/2014/main" id="{10FE0140-4F4A-A60B-3FA9-41F73778DD7C}"/>
              </a:ext>
            </a:extLst>
          </p:cNvPr>
          <p:cNvSpPr txBox="1"/>
          <p:nvPr/>
        </p:nvSpPr>
        <p:spPr>
          <a:xfrm>
            <a:off x="651982" y="2323351"/>
            <a:ext cx="10888036" cy="707886"/>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卒業研究として認められるクオリティに達するための指導の範囲内であればハラスメントとなりません。ただし、</a:t>
            </a:r>
          </a:p>
        </p:txBody>
      </p:sp>
      <p:pic>
        <p:nvPicPr>
          <p:cNvPr id="28" name="グラフィックス 27" descr="教授 男性 単色塗りつぶし">
            <a:extLst>
              <a:ext uri="{FF2B5EF4-FFF2-40B4-BE49-F238E27FC236}">
                <a16:creationId xmlns:a16="http://schemas.microsoft.com/office/drawing/2014/main" id="{3D47CE78-4BAC-B6E9-B9BA-4ED55B6E5BE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42312" y="962965"/>
            <a:ext cx="1307376" cy="1307376"/>
          </a:xfrm>
          <a:prstGeom prst="rect">
            <a:avLst/>
          </a:prstGeom>
        </p:spPr>
      </p:pic>
      <p:pic>
        <p:nvPicPr>
          <p:cNvPr id="29" name="グラフィックス 28" descr="山形の矢印 単色塗りつぶし">
            <a:extLst>
              <a:ext uri="{FF2B5EF4-FFF2-40B4-BE49-F238E27FC236}">
                <a16:creationId xmlns:a16="http://schemas.microsoft.com/office/drawing/2014/main" id="{9A40FD0E-84E4-528D-919D-3F219ED7F17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32665" y="3082607"/>
            <a:ext cx="658390" cy="658390"/>
          </a:xfrm>
          <a:prstGeom prst="rect">
            <a:avLst/>
          </a:prstGeom>
        </p:spPr>
      </p:pic>
      <p:pic>
        <p:nvPicPr>
          <p:cNvPr id="36" name="グラフィックス 35" descr="物語 単色塗りつぶし">
            <a:extLst>
              <a:ext uri="{FF2B5EF4-FFF2-40B4-BE49-F238E27FC236}">
                <a16:creationId xmlns:a16="http://schemas.microsoft.com/office/drawing/2014/main" id="{9E2EB097-4F06-2043-365D-1FDFCC13C8C6}"/>
              </a:ext>
            </a:extLst>
          </p:cNvPr>
          <p:cNvPicPr>
            <a:picLocks noChangeAspect="1"/>
          </p:cNvPicPr>
          <p:nvPr/>
        </p:nvPicPr>
        <p:blipFill>
          <a:blip r:embed="rId6">
            <a:alphaModFix amt="30000"/>
            <a:extLst>
              <a:ext uri="{96DAC541-7B7A-43D3-8B79-37D633B846F1}">
                <asvg:svgBlip xmlns:asvg="http://schemas.microsoft.com/office/drawing/2016/SVG/main" r:embed="rId7"/>
              </a:ext>
            </a:extLst>
          </a:blip>
          <a:stretch>
            <a:fillRect/>
          </a:stretch>
        </p:blipFill>
        <p:spPr>
          <a:xfrm>
            <a:off x="1113991" y="3063128"/>
            <a:ext cx="1538484" cy="1538484"/>
          </a:xfrm>
          <a:prstGeom prst="rect">
            <a:avLst/>
          </a:prstGeom>
        </p:spPr>
      </p:pic>
      <p:sp>
        <p:nvSpPr>
          <p:cNvPr id="3" name="テキスト ボックス 2">
            <a:extLst>
              <a:ext uri="{FF2B5EF4-FFF2-40B4-BE49-F238E27FC236}">
                <a16:creationId xmlns:a16="http://schemas.microsoft.com/office/drawing/2014/main" id="{13264184-CD01-889B-4E5F-E2BCA4B62F75}"/>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事例⑥</a:t>
            </a:r>
            <a:r>
              <a:rPr lang="en-US" altLang="ja-JP" sz="3600" dirty="0">
                <a:latin typeface="Meiryo UI" panose="020B0604030504040204" pitchFamily="50" charset="-128"/>
                <a:ea typeface="Meiryo UI" panose="020B0604030504040204" pitchFamily="50" charset="-128"/>
              </a:rPr>
              <a:t>-2</a:t>
            </a:r>
            <a:r>
              <a:rPr lang="ja-JP" altLang="en-US" sz="3600" dirty="0">
                <a:latin typeface="Meiryo UI" panose="020B0604030504040204" pitchFamily="50" charset="-128"/>
                <a:ea typeface="Meiryo UI" panose="020B0604030504040204" pitchFamily="50" charset="-128"/>
              </a:rPr>
              <a:t>　具体性のない論文指導（理系）</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EA68D72D-AFB7-C147-27F0-1F5D8EF05D4D}"/>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pic>
        <p:nvPicPr>
          <p:cNvPr id="8" name="グラフィックス 7" descr="警告 単色塗りつぶし">
            <a:extLst>
              <a:ext uri="{FF2B5EF4-FFF2-40B4-BE49-F238E27FC236}">
                <a16:creationId xmlns:a16="http://schemas.microsoft.com/office/drawing/2014/main" id="{19D562EC-FBB8-6D9F-3953-762F520F4215}"/>
              </a:ext>
            </a:extLst>
          </p:cNvPr>
          <p:cNvPicPr>
            <a:picLocks noChangeAspect="1"/>
          </p:cNvPicPr>
          <p:nvPr/>
        </p:nvPicPr>
        <p:blipFill>
          <a:blip r:embed="rId8">
            <a:alphaModFix amt="34000"/>
            <a:extLst>
              <a:ext uri="{96DAC541-7B7A-43D3-8B79-37D633B846F1}">
                <asvg:svgBlip xmlns:asvg="http://schemas.microsoft.com/office/drawing/2016/SVG/main" r:embed="rId9"/>
              </a:ext>
            </a:extLst>
          </a:blip>
          <a:stretch>
            <a:fillRect/>
          </a:stretch>
        </p:blipFill>
        <p:spPr>
          <a:xfrm>
            <a:off x="197961" y="4832475"/>
            <a:ext cx="1655110" cy="1655110"/>
          </a:xfrm>
          <a:prstGeom prst="rect">
            <a:avLst/>
          </a:prstGeom>
        </p:spPr>
      </p:pic>
      <p:sp>
        <p:nvSpPr>
          <p:cNvPr id="11" name="テキスト ボックス 10">
            <a:extLst>
              <a:ext uri="{FF2B5EF4-FFF2-40B4-BE49-F238E27FC236}">
                <a16:creationId xmlns:a16="http://schemas.microsoft.com/office/drawing/2014/main" id="{B027B1F2-5990-244E-D339-13A1CB900BD4}"/>
              </a:ext>
            </a:extLst>
          </p:cNvPr>
          <p:cNvSpPr txBox="1"/>
          <p:nvPr/>
        </p:nvSpPr>
        <p:spPr>
          <a:xfrm>
            <a:off x="223374" y="5393091"/>
            <a:ext cx="1629697" cy="830997"/>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ここは</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要注意</a:t>
            </a:r>
          </a:p>
        </p:txBody>
      </p:sp>
      <p:pic>
        <p:nvPicPr>
          <p:cNvPr id="15" name="図 14" descr="図形, 円&#10;&#10;自動的に生成された説明">
            <a:extLst>
              <a:ext uri="{FF2B5EF4-FFF2-40B4-BE49-F238E27FC236}">
                <a16:creationId xmlns:a16="http://schemas.microsoft.com/office/drawing/2014/main" id="{412FB2DC-B7A9-8344-C844-7694FD4641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257527" y="4976550"/>
            <a:ext cx="1440890" cy="1032794"/>
          </a:xfrm>
          <a:prstGeom prst="rect">
            <a:avLst/>
          </a:prstGeom>
        </p:spPr>
      </p:pic>
      <p:sp>
        <p:nvSpPr>
          <p:cNvPr id="16" name="テキスト ボックス 15">
            <a:extLst>
              <a:ext uri="{FF2B5EF4-FFF2-40B4-BE49-F238E27FC236}">
                <a16:creationId xmlns:a16="http://schemas.microsoft.com/office/drawing/2014/main" id="{E6D2D4A2-EFF6-ADF5-A741-3B4C0908B68B}"/>
              </a:ext>
            </a:extLst>
          </p:cNvPr>
          <p:cNvSpPr txBox="1"/>
          <p:nvPr/>
        </p:nvSpPr>
        <p:spPr>
          <a:xfrm>
            <a:off x="10224630" y="5180493"/>
            <a:ext cx="1506683" cy="646331"/>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特に</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大学院生</a:t>
            </a:r>
            <a:endParaRPr kumimoji="1" lang="en-US" altLang="ja-JP" dirty="0">
              <a:latin typeface="メイリオ" panose="020B0604030504040204" pitchFamily="50" charset="-128"/>
              <a:ea typeface="メイリオ" panose="020B0604030504040204" pitchFamily="50" charset="-128"/>
            </a:endParaRPr>
          </a:p>
        </p:txBody>
      </p:sp>
      <p:cxnSp>
        <p:nvCxnSpPr>
          <p:cNvPr id="18" name="直線コネクタ 17">
            <a:extLst>
              <a:ext uri="{FF2B5EF4-FFF2-40B4-BE49-F238E27FC236}">
                <a16:creationId xmlns:a16="http://schemas.microsoft.com/office/drawing/2014/main" id="{7C559029-01B0-7310-DB9B-F87EA20CD355}"/>
              </a:ext>
            </a:extLst>
          </p:cNvPr>
          <p:cNvCxnSpPr>
            <a:cxnSpLocks/>
          </p:cNvCxnSpPr>
          <p:nvPr/>
        </p:nvCxnSpPr>
        <p:spPr>
          <a:xfrm>
            <a:off x="4548201" y="3640205"/>
            <a:ext cx="3095597"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97838434-6858-839D-257A-E35B02CFEB5B}"/>
              </a:ext>
            </a:extLst>
          </p:cNvPr>
          <p:cNvSpPr txBox="1"/>
          <p:nvPr/>
        </p:nvSpPr>
        <p:spPr>
          <a:xfrm>
            <a:off x="3591211" y="3001373"/>
            <a:ext cx="7948807" cy="830997"/>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ロードマップや、具体的に必要な作業を示すなどして、</a:t>
            </a:r>
            <a:endParaRPr kumimoji="1"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次に繋がるような指導</a:t>
            </a:r>
            <a:r>
              <a:rPr kumimoji="1" lang="ja-JP" altLang="en-US" sz="2400" dirty="0">
                <a:latin typeface="メイリオ" panose="020B0604030504040204" pitchFamily="50" charset="-128"/>
                <a:ea typeface="メイリオ" panose="020B0604030504040204" pitchFamily="50" charset="-128"/>
              </a:rPr>
              <a:t>をしましょう</a:t>
            </a:r>
            <a:endParaRPr kumimoji="1" lang="en-US" altLang="ja-JP" sz="2400" dirty="0">
              <a:latin typeface="メイリオ" panose="020B0604030504040204" pitchFamily="50" charset="-128"/>
              <a:ea typeface="メイリオ" panose="020B0604030504040204" pitchFamily="50" charset="-128"/>
            </a:endParaRPr>
          </a:p>
        </p:txBody>
      </p:sp>
      <p:cxnSp>
        <p:nvCxnSpPr>
          <p:cNvPr id="22" name="直線コネクタ 21">
            <a:extLst>
              <a:ext uri="{FF2B5EF4-FFF2-40B4-BE49-F238E27FC236}">
                <a16:creationId xmlns:a16="http://schemas.microsoft.com/office/drawing/2014/main" id="{C80FDB22-418E-5830-7D39-E898E1652EEE}"/>
              </a:ext>
            </a:extLst>
          </p:cNvPr>
          <p:cNvCxnSpPr>
            <a:cxnSpLocks/>
          </p:cNvCxnSpPr>
          <p:nvPr/>
        </p:nvCxnSpPr>
        <p:spPr>
          <a:xfrm>
            <a:off x="6826567" y="6524267"/>
            <a:ext cx="428269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0" name="テキスト ボックス 9">
            <a:extLst>
              <a:ext uri="{FF2B5EF4-FFF2-40B4-BE49-F238E27FC236}">
                <a16:creationId xmlns:a16="http://schemas.microsoft.com/office/drawing/2014/main" id="{1465F761-07B5-9E0F-E548-583142065769}"/>
              </a:ext>
            </a:extLst>
          </p:cNvPr>
          <p:cNvSpPr txBox="1"/>
          <p:nvPr/>
        </p:nvSpPr>
        <p:spPr>
          <a:xfrm>
            <a:off x="1853071" y="5121328"/>
            <a:ext cx="10166380" cy="1569660"/>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①何時間も説教するなど強く追い詰める行為</a:t>
            </a:r>
            <a:endParaRPr kumimoji="1"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②「寝ずに頑張ろう」「土日も頑張ろう」という励まし方</a:t>
            </a:r>
            <a:endParaRPr lang="en-US" altLang="ja-JP"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データのねつ造につながってしまったり、</a:t>
            </a:r>
            <a:endParaRPr kumimoji="1"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メンタル面に影響を及ぼすため、</a:t>
            </a:r>
            <a:r>
              <a:rPr kumimoji="1" lang="ja-JP" altLang="en-US" sz="2400" b="1" dirty="0">
                <a:latin typeface="メイリオ" panose="020B0604030504040204" pitchFamily="50" charset="-128"/>
                <a:ea typeface="メイリオ" panose="020B0604030504040204" pitchFamily="50" charset="-128"/>
              </a:rPr>
              <a:t>このような行為は避けましょう</a:t>
            </a:r>
          </a:p>
        </p:txBody>
      </p:sp>
      <p:sp>
        <p:nvSpPr>
          <p:cNvPr id="6" name="四角形: 角を丸くする 5">
            <a:extLst>
              <a:ext uri="{FF2B5EF4-FFF2-40B4-BE49-F238E27FC236}">
                <a16:creationId xmlns:a16="http://schemas.microsoft.com/office/drawing/2014/main" id="{4E734D40-93FD-EE24-4460-C47B44DA9723}"/>
              </a:ext>
            </a:extLst>
          </p:cNvPr>
          <p:cNvSpPr/>
          <p:nvPr/>
        </p:nvSpPr>
        <p:spPr>
          <a:xfrm>
            <a:off x="10621542" y="74659"/>
            <a:ext cx="1341071" cy="423595"/>
          </a:xfrm>
          <a:prstGeom prst="roundRect">
            <a:avLst/>
          </a:prstGeom>
          <a:solidFill>
            <a:srgbClr val="F2AA84"/>
          </a:solidFill>
          <a:ln>
            <a:solidFill>
              <a:srgbClr val="F2AA8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研究指導</a:t>
            </a:r>
            <a:br>
              <a:rPr kumimoji="1" lang="en-US" altLang="ja-JP" sz="1100" b="1" dirty="0">
                <a:latin typeface="メイリオ" panose="020B0604030504040204" pitchFamily="50" charset="-128"/>
                <a:ea typeface="メイリオ" panose="020B0604030504040204" pitchFamily="50" charset="-128"/>
              </a:rPr>
            </a:br>
            <a:r>
              <a:rPr kumimoji="1" lang="ja-JP" altLang="en-US" sz="1000" b="1" dirty="0">
                <a:latin typeface="メイリオ" panose="020B0604030504040204" pitchFamily="50" charset="-128"/>
                <a:ea typeface="メイリオ" panose="020B0604030504040204" pitchFamily="50" charset="-128"/>
              </a:rPr>
              <a:t>（実験・実習系）</a:t>
            </a:r>
          </a:p>
        </p:txBody>
      </p:sp>
      <p:sp>
        <p:nvSpPr>
          <p:cNvPr id="7" name="テキスト ボックス 6">
            <a:extLst>
              <a:ext uri="{FF2B5EF4-FFF2-40B4-BE49-F238E27FC236}">
                <a16:creationId xmlns:a16="http://schemas.microsoft.com/office/drawing/2014/main" id="{6B3CFFC3-718D-5B1D-C9C9-E980BF859678}"/>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9" name="スライド番号プレースホルダー 8">
            <a:extLst>
              <a:ext uri="{FF2B5EF4-FFF2-40B4-BE49-F238E27FC236}">
                <a16:creationId xmlns:a16="http://schemas.microsoft.com/office/drawing/2014/main" id="{312BCBBB-8D0F-6C22-7D62-A9E61999EAC4}"/>
              </a:ext>
            </a:extLst>
          </p:cNvPr>
          <p:cNvSpPr>
            <a:spLocks noGrp="1"/>
          </p:cNvSpPr>
          <p:nvPr>
            <p:ph type="sldNum" sz="quarter" idx="12"/>
          </p:nvPr>
        </p:nvSpPr>
        <p:spPr/>
        <p:txBody>
          <a:bodyPr/>
          <a:lstStyle/>
          <a:p>
            <a:fld id="{17A04E83-AE5F-445A-B2D7-EBB1D891384E}" type="slidenum">
              <a:rPr kumimoji="1" lang="ja-JP" altLang="en-US" smtClean="0"/>
              <a:t>21</a:t>
            </a:fld>
            <a:endParaRPr kumimoji="1" lang="ja-JP" altLang="en-US" dirty="0"/>
          </a:p>
        </p:txBody>
      </p:sp>
      <p:sp>
        <p:nvSpPr>
          <p:cNvPr id="2" name="吹き出し: 四角形 1">
            <a:extLst>
              <a:ext uri="{FF2B5EF4-FFF2-40B4-BE49-F238E27FC236}">
                <a16:creationId xmlns:a16="http://schemas.microsoft.com/office/drawing/2014/main" id="{FA0B6EA9-8C91-F47E-9849-254B0882B7C1}"/>
              </a:ext>
            </a:extLst>
          </p:cNvPr>
          <p:cNvSpPr/>
          <p:nvPr/>
        </p:nvSpPr>
        <p:spPr>
          <a:xfrm>
            <a:off x="7066342" y="1352422"/>
            <a:ext cx="4473676" cy="603435"/>
          </a:xfrm>
          <a:prstGeom prst="wedgeRectCallout">
            <a:avLst>
              <a:gd name="adj1" fmla="val -51755"/>
              <a:gd name="adj2" fmla="val 90091"/>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これでは卒業できない</a:t>
            </a:r>
          </a:p>
        </p:txBody>
      </p:sp>
      <p:sp>
        <p:nvSpPr>
          <p:cNvPr id="35" name="テキスト ボックス 34">
            <a:extLst>
              <a:ext uri="{FF2B5EF4-FFF2-40B4-BE49-F238E27FC236}">
                <a16:creationId xmlns:a16="http://schemas.microsoft.com/office/drawing/2014/main" id="{662BDAC7-A17F-241D-3076-C207F82485B5}"/>
              </a:ext>
            </a:extLst>
          </p:cNvPr>
          <p:cNvSpPr txBox="1"/>
          <p:nvPr/>
        </p:nvSpPr>
        <p:spPr>
          <a:xfrm>
            <a:off x="1102812" y="3464155"/>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もう</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ひと</a:t>
            </a:r>
            <a:r>
              <a:rPr kumimoji="1" lang="ja-JP" altLang="en-US" sz="2800" b="1" dirty="0">
                <a:latin typeface="メイリオ" panose="020B0604030504040204" pitchFamily="50" charset="-128"/>
                <a:ea typeface="メイリオ" panose="020B0604030504040204" pitchFamily="50" charset="-128"/>
              </a:rPr>
              <a:t>押し</a:t>
            </a:r>
          </a:p>
        </p:txBody>
      </p:sp>
      <p:sp>
        <p:nvSpPr>
          <p:cNvPr id="5" name="テキスト ボックス 4">
            <a:extLst>
              <a:ext uri="{FF2B5EF4-FFF2-40B4-BE49-F238E27FC236}">
                <a16:creationId xmlns:a16="http://schemas.microsoft.com/office/drawing/2014/main" id="{4908F4B3-CBA6-41D1-492B-0361299E9FB4}"/>
              </a:ext>
            </a:extLst>
          </p:cNvPr>
          <p:cNvSpPr txBox="1"/>
          <p:nvPr/>
        </p:nvSpPr>
        <p:spPr>
          <a:xfrm>
            <a:off x="3591211" y="3985769"/>
            <a:ext cx="7948807" cy="707886"/>
          </a:xfrm>
          <a:prstGeom prst="rect">
            <a:avLst/>
          </a:prstGeom>
          <a:noFill/>
        </p:spPr>
        <p:txBody>
          <a:bodyPr wrap="square" rtlCol="0">
            <a:spAutoFit/>
          </a:bodyPr>
          <a:lstStyle/>
          <a:p>
            <a:r>
              <a:rPr kumimoji="1" lang="ja-JP" altLang="en-US" sz="2400" b="1" dirty="0">
                <a:latin typeface="メイリオ" panose="020B0604030504040204" pitchFamily="50" charset="-128"/>
                <a:ea typeface="メイリオ" panose="020B0604030504040204" pitchFamily="50" charset="-128"/>
              </a:rPr>
              <a:t>励ましも入れた指導</a:t>
            </a:r>
            <a:r>
              <a:rPr kumimoji="1" lang="ja-JP" altLang="en-US" sz="2400" dirty="0">
                <a:latin typeface="メイリオ" panose="020B0604030504040204" pitchFamily="50" charset="-128"/>
                <a:ea typeface="メイリオ" panose="020B0604030504040204" pitchFamily="50" charset="-128"/>
              </a:rPr>
              <a:t>をしましょう</a:t>
            </a:r>
            <a:endParaRPr kumimoji="1" lang="en-US" altLang="ja-JP" sz="24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例）「あと、これと、これをすれば、何とか論文になるんだよ。頑張ろう。」</a:t>
            </a:r>
            <a:endParaRPr kumimoji="1" lang="en-US" altLang="ja-JP" sz="1600" dirty="0">
              <a:latin typeface="メイリオ" panose="020B0604030504040204" pitchFamily="50" charset="-128"/>
              <a:ea typeface="メイリオ" panose="020B0604030504040204" pitchFamily="50" charset="-128"/>
            </a:endParaRPr>
          </a:p>
        </p:txBody>
      </p:sp>
      <p:pic>
        <p:nvPicPr>
          <p:cNvPr id="12" name="グラフィックス 11" descr="山形の矢印 単色塗りつぶし">
            <a:extLst>
              <a:ext uri="{FF2B5EF4-FFF2-40B4-BE49-F238E27FC236}">
                <a16:creationId xmlns:a16="http://schemas.microsoft.com/office/drawing/2014/main" id="{D004D51E-890C-AA83-CE3E-BA6A2C1A83B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32665" y="3985769"/>
            <a:ext cx="658390" cy="658390"/>
          </a:xfrm>
          <a:prstGeom prst="rect">
            <a:avLst/>
          </a:prstGeom>
        </p:spPr>
      </p:pic>
    </p:spTree>
    <p:extLst>
      <p:ext uri="{BB962C8B-B14F-4D97-AF65-F5344CB8AC3E}">
        <p14:creationId xmlns:p14="http://schemas.microsoft.com/office/powerpoint/2010/main" val="302045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E4CF6-03D4-3BEB-5B49-90F1A253B442}"/>
            </a:ext>
          </a:extLst>
        </p:cNvPr>
        <p:cNvGrpSpPr/>
        <p:nvPr/>
      </p:nvGrpSpPr>
      <p:grpSpPr>
        <a:xfrm>
          <a:off x="0" y="0"/>
          <a:ext cx="0" cy="0"/>
          <a:chOff x="0" y="0"/>
          <a:chExt cx="0" cy="0"/>
        </a:xfrm>
      </p:grpSpPr>
      <p:sp>
        <p:nvSpPr>
          <p:cNvPr id="14" name="吹き出し: 四角形 13">
            <a:extLst>
              <a:ext uri="{FF2B5EF4-FFF2-40B4-BE49-F238E27FC236}">
                <a16:creationId xmlns:a16="http://schemas.microsoft.com/office/drawing/2014/main" id="{8098E4D0-0C3A-88F2-3628-E61F1C8C171B}"/>
              </a:ext>
            </a:extLst>
          </p:cNvPr>
          <p:cNvSpPr/>
          <p:nvPr/>
        </p:nvSpPr>
        <p:spPr>
          <a:xfrm>
            <a:off x="2043763" y="1210669"/>
            <a:ext cx="5868807" cy="913852"/>
          </a:xfrm>
          <a:prstGeom prst="wedgeRectCallout">
            <a:avLst>
              <a:gd name="adj1" fmla="val 54023"/>
              <a:gd name="adj2" fmla="val 7764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u="sng" dirty="0">
                <a:solidFill>
                  <a:srgbClr val="FF0000"/>
                </a:solidFill>
                <a:latin typeface="メイリオ" panose="020B0604030504040204" pitchFamily="50" charset="-128"/>
                <a:ea typeface="メイリオ" panose="020B0604030504040204" pitchFamily="50" charset="-128"/>
              </a:rPr>
              <a:t>こんなレベルの低い内容のままでは、</a:t>
            </a:r>
            <a:endParaRPr kumimoji="1" lang="en-US" altLang="ja-JP" sz="2400" u="sng" dirty="0">
              <a:solidFill>
                <a:srgbClr val="FF0000"/>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solidFill>
                <a:latin typeface="メイリオ" panose="020B0604030504040204" pitchFamily="50" charset="-128"/>
                <a:ea typeface="メイリオ" panose="020B0604030504040204" pitchFamily="50" charset="-128"/>
              </a:rPr>
              <a:t>卒業できないよ！</a:t>
            </a:r>
          </a:p>
        </p:txBody>
      </p:sp>
      <p:pic>
        <p:nvPicPr>
          <p:cNvPr id="28" name="グラフィックス 27" descr="教授 男性 単色塗りつぶし">
            <a:extLst>
              <a:ext uri="{FF2B5EF4-FFF2-40B4-BE49-F238E27FC236}">
                <a16:creationId xmlns:a16="http://schemas.microsoft.com/office/drawing/2014/main" id="{FA84AF75-EBDE-816A-7125-1D5C082C874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53724" y="1250636"/>
            <a:ext cx="1392605" cy="1392605"/>
          </a:xfrm>
          <a:prstGeom prst="rect">
            <a:avLst/>
          </a:prstGeom>
        </p:spPr>
      </p:pic>
      <p:pic>
        <p:nvPicPr>
          <p:cNvPr id="6" name="グラフィックス 5" descr="警告 単色塗りつぶし">
            <a:extLst>
              <a:ext uri="{FF2B5EF4-FFF2-40B4-BE49-F238E27FC236}">
                <a16:creationId xmlns:a16="http://schemas.microsoft.com/office/drawing/2014/main" id="{8DD09AD1-04FA-D89C-C1D1-A606F82650E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36143" y="2588055"/>
            <a:ext cx="1037457" cy="1037457"/>
          </a:xfrm>
          <a:prstGeom prst="rect">
            <a:avLst/>
          </a:prstGeom>
        </p:spPr>
      </p:pic>
      <p:pic>
        <p:nvPicPr>
          <p:cNvPr id="7" name="グラフィックス 6" descr="山形の矢印 単色塗りつぶし">
            <a:extLst>
              <a:ext uri="{FF2B5EF4-FFF2-40B4-BE49-F238E27FC236}">
                <a16:creationId xmlns:a16="http://schemas.microsoft.com/office/drawing/2014/main" id="{CD0475CE-F017-B0AC-9BCB-2BF51FA6737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122801" y="4573340"/>
            <a:ext cx="856702" cy="856702"/>
          </a:xfrm>
          <a:prstGeom prst="rect">
            <a:avLst/>
          </a:prstGeom>
        </p:spPr>
      </p:pic>
      <p:sp>
        <p:nvSpPr>
          <p:cNvPr id="15" name="テキスト ボックス 14">
            <a:extLst>
              <a:ext uri="{FF2B5EF4-FFF2-40B4-BE49-F238E27FC236}">
                <a16:creationId xmlns:a16="http://schemas.microsoft.com/office/drawing/2014/main" id="{400DB01C-26C5-BED7-17A3-85A61FE07921}"/>
              </a:ext>
            </a:extLst>
          </p:cNvPr>
          <p:cNvSpPr txBox="1"/>
          <p:nvPr/>
        </p:nvSpPr>
        <p:spPr>
          <a:xfrm>
            <a:off x="270098" y="4566294"/>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EE2E4AF2-10F5-1B15-966A-DA5D20B7AB13}"/>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事例⑦　「卒業できない」という脅し（暴言、過度の叱責）</a:t>
            </a:r>
            <a:endParaRPr kumimoji="1" lang="ja-JP" altLang="en-US" sz="3600" dirty="0">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9CC3DECE-ED9A-767D-F481-81A1AF244658}"/>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20" name="四角形: 角を丸くする 19">
            <a:extLst>
              <a:ext uri="{FF2B5EF4-FFF2-40B4-BE49-F238E27FC236}">
                <a16:creationId xmlns:a16="http://schemas.microsoft.com/office/drawing/2014/main" id="{C05415AD-8686-E1BF-451A-DC324C33B5A8}"/>
              </a:ext>
            </a:extLst>
          </p:cNvPr>
          <p:cNvSpPr/>
          <p:nvPr/>
        </p:nvSpPr>
        <p:spPr>
          <a:xfrm>
            <a:off x="2872798" y="3828584"/>
            <a:ext cx="1292116" cy="607030"/>
          </a:xfrm>
          <a:prstGeom prst="roundRect">
            <a:avLst>
              <a:gd name="adj" fmla="val 50000"/>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281"/>
              </a:spcAft>
            </a:pPr>
            <a:r>
              <a:rPr lang="ja-JP" altLang="en-US" sz="2000" dirty="0">
                <a:solidFill>
                  <a:schemeClr val="bg1"/>
                </a:solidFill>
                <a:latin typeface="メイリオ" panose="020B0604030504040204" pitchFamily="50" charset="-128"/>
                <a:ea typeface="メイリオ" panose="020B0604030504040204" pitchFamily="50" charset="-128"/>
              </a:rPr>
              <a:t>学部生</a:t>
            </a:r>
            <a:endParaRPr lang="ja-JP" altLang="en-US" sz="1600" dirty="0">
              <a:solidFill>
                <a:schemeClr val="bg1"/>
              </a:solidFill>
              <a:latin typeface="メイリオ" panose="020B0604030504040204" pitchFamily="50" charset="-128"/>
              <a:ea typeface="メイリオ" panose="020B0604030504040204" pitchFamily="50" charset="-128"/>
            </a:endParaRPr>
          </a:p>
        </p:txBody>
      </p:sp>
      <p:sp>
        <p:nvSpPr>
          <p:cNvPr id="21" name="四角形: 角を丸くする 20">
            <a:extLst>
              <a:ext uri="{FF2B5EF4-FFF2-40B4-BE49-F238E27FC236}">
                <a16:creationId xmlns:a16="http://schemas.microsoft.com/office/drawing/2014/main" id="{D49F1430-3DF1-961A-8CD5-C3165C10776C}"/>
              </a:ext>
            </a:extLst>
          </p:cNvPr>
          <p:cNvSpPr/>
          <p:nvPr/>
        </p:nvSpPr>
        <p:spPr>
          <a:xfrm>
            <a:off x="2772245" y="5443515"/>
            <a:ext cx="1493222" cy="607030"/>
          </a:xfrm>
          <a:prstGeom prst="roundRect">
            <a:avLst>
              <a:gd name="adj" fmla="val 50000"/>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281"/>
              </a:spcAft>
            </a:pPr>
            <a:r>
              <a:rPr lang="ja-JP" altLang="en-US" sz="2000" dirty="0">
                <a:solidFill>
                  <a:schemeClr val="bg1"/>
                </a:solidFill>
                <a:latin typeface="メイリオ" panose="020B0604030504040204" pitchFamily="50" charset="-128"/>
                <a:ea typeface="メイリオ" panose="020B0604030504040204" pitchFamily="50" charset="-128"/>
              </a:rPr>
              <a:t>大学院生</a:t>
            </a:r>
            <a:endParaRPr lang="ja-JP" altLang="en-US" sz="1600" dirty="0">
              <a:solidFill>
                <a:schemeClr val="bg1"/>
              </a:solidFill>
              <a:latin typeface="メイリオ" panose="020B0604030504040204" pitchFamily="50" charset="-128"/>
              <a:ea typeface="メイリオ" panose="020B0604030504040204" pitchFamily="50" charset="-128"/>
            </a:endParaRPr>
          </a:p>
        </p:txBody>
      </p:sp>
      <p:pic>
        <p:nvPicPr>
          <p:cNvPr id="22" name="グラフィックス 21" descr="物語 単色塗りつぶし">
            <a:extLst>
              <a:ext uri="{FF2B5EF4-FFF2-40B4-BE49-F238E27FC236}">
                <a16:creationId xmlns:a16="http://schemas.microsoft.com/office/drawing/2014/main" id="{97A88E08-111E-F55F-1E6F-77F2012EFD4F}"/>
              </a:ext>
            </a:extLst>
          </p:cNvPr>
          <p:cNvPicPr>
            <a:picLocks noChangeAspect="1"/>
          </p:cNvPicPr>
          <p:nvPr/>
        </p:nvPicPr>
        <p:blipFill>
          <a:blip r:embed="rId8">
            <a:alphaModFix amt="30000"/>
            <a:extLst>
              <a:ext uri="{96DAC541-7B7A-43D3-8B79-37D633B846F1}">
                <asvg:svgBlip xmlns:asvg="http://schemas.microsoft.com/office/drawing/2016/SVG/main" r:embed="rId9"/>
              </a:ext>
            </a:extLst>
          </a:blip>
          <a:stretch>
            <a:fillRect/>
          </a:stretch>
        </p:blipFill>
        <p:spPr>
          <a:xfrm>
            <a:off x="169643" y="3843019"/>
            <a:ext cx="1830609" cy="1830609"/>
          </a:xfrm>
          <a:prstGeom prst="rect">
            <a:avLst/>
          </a:prstGeom>
        </p:spPr>
      </p:pic>
      <p:cxnSp>
        <p:nvCxnSpPr>
          <p:cNvPr id="10" name="直線コネクタ 9">
            <a:extLst>
              <a:ext uri="{FF2B5EF4-FFF2-40B4-BE49-F238E27FC236}">
                <a16:creationId xmlns:a16="http://schemas.microsoft.com/office/drawing/2014/main" id="{8F2D861D-A7C3-4863-C88F-1097FD50206A}"/>
              </a:ext>
            </a:extLst>
          </p:cNvPr>
          <p:cNvCxnSpPr>
            <a:cxnSpLocks/>
          </p:cNvCxnSpPr>
          <p:nvPr/>
        </p:nvCxnSpPr>
        <p:spPr>
          <a:xfrm>
            <a:off x="2760532" y="3339245"/>
            <a:ext cx="3335468"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9BA44450-A393-3298-A498-DEDBFE965B15}"/>
              </a:ext>
            </a:extLst>
          </p:cNvPr>
          <p:cNvCxnSpPr>
            <a:cxnSpLocks/>
          </p:cNvCxnSpPr>
          <p:nvPr/>
        </p:nvCxnSpPr>
        <p:spPr>
          <a:xfrm>
            <a:off x="8454731" y="6372998"/>
            <a:ext cx="3040471"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74C20DA4-5F6A-A0CF-A4D5-EF9C5BF7B853}"/>
              </a:ext>
            </a:extLst>
          </p:cNvPr>
          <p:cNvCxnSpPr>
            <a:cxnSpLocks/>
          </p:cNvCxnSpPr>
          <p:nvPr/>
        </p:nvCxnSpPr>
        <p:spPr>
          <a:xfrm>
            <a:off x="5322390" y="4877481"/>
            <a:ext cx="3497671"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9" name="テキスト ボックス 18">
            <a:extLst>
              <a:ext uri="{FF2B5EF4-FFF2-40B4-BE49-F238E27FC236}">
                <a16:creationId xmlns:a16="http://schemas.microsoft.com/office/drawing/2014/main" id="{F06941FC-A6E9-0F71-A600-9A30B619D784}"/>
              </a:ext>
            </a:extLst>
          </p:cNvPr>
          <p:cNvSpPr txBox="1"/>
          <p:nvPr/>
        </p:nvSpPr>
        <p:spPr>
          <a:xfrm>
            <a:off x="2673600" y="2671405"/>
            <a:ext cx="8481747" cy="830997"/>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叱咤激励または緊張感を持たせる意図が学生に伝わらない</a:t>
            </a:r>
            <a:endParaRPr kumimoji="1" lang="en-US" altLang="ja-JP" sz="2400"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むしろ逆効果をもたらす</a:t>
            </a:r>
            <a:r>
              <a:rPr lang="ja-JP" altLang="en-US" sz="2400" dirty="0">
                <a:latin typeface="メイリオ" panose="020B0604030504040204" pitchFamily="50" charset="-128"/>
                <a:ea typeface="メイリオ" panose="020B0604030504040204" pitchFamily="50" charset="-128"/>
              </a:rPr>
              <a:t>ので</a:t>
            </a:r>
            <a:r>
              <a:rPr lang="en-US" altLang="ja-JP" sz="2400" dirty="0">
                <a:latin typeface="メイリオ" panose="020B0604030504040204" pitchFamily="50" charset="-128"/>
                <a:ea typeface="メイリオ" panose="020B0604030504040204" pitchFamily="50" charset="-128"/>
              </a:rPr>
              <a:t>NG</a:t>
            </a:r>
          </a:p>
        </p:txBody>
      </p:sp>
      <p:sp>
        <p:nvSpPr>
          <p:cNvPr id="12" name="テキスト ボックス 11">
            <a:extLst>
              <a:ext uri="{FF2B5EF4-FFF2-40B4-BE49-F238E27FC236}">
                <a16:creationId xmlns:a16="http://schemas.microsoft.com/office/drawing/2014/main" id="{C2810C5D-466B-135F-C5CE-5684BD7567D5}"/>
              </a:ext>
            </a:extLst>
          </p:cNvPr>
          <p:cNvSpPr txBox="1"/>
          <p:nvPr/>
        </p:nvSpPr>
        <p:spPr>
          <a:xfrm>
            <a:off x="4397788" y="5352533"/>
            <a:ext cx="7401834" cy="1200329"/>
          </a:xfrm>
          <a:prstGeom prst="rect">
            <a:avLst/>
          </a:prstGeom>
          <a:noFill/>
        </p:spPr>
        <p:txBody>
          <a:bodyPr wrap="square">
            <a:spAutoFit/>
          </a:bodyPr>
          <a:lstStyle/>
          <a:p>
            <a:r>
              <a:rPr lang="ja-JP" altLang="en-US" sz="2400" dirty="0">
                <a:latin typeface="メイリオ" panose="020B0604030504040204" pitchFamily="50" charset="-128"/>
                <a:ea typeface="メイリオ" panose="020B0604030504040204" pitchFamily="50" charset="-128"/>
              </a:rPr>
              <a:t>研究計画をもとに、進捗を途中で確認しましょう</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達成が難しい場合は、助言するなどして</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フォローをしましょう</a:t>
            </a:r>
            <a:endParaRPr lang="en-US" altLang="ja-JP" sz="2400" b="1" dirty="0">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65812335-BAE1-9AAF-FE8E-0F17AE107B02}"/>
              </a:ext>
            </a:extLst>
          </p:cNvPr>
          <p:cNvSpPr/>
          <p:nvPr/>
        </p:nvSpPr>
        <p:spPr>
          <a:xfrm>
            <a:off x="10621542" y="64868"/>
            <a:ext cx="1341071" cy="423595"/>
          </a:xfrm>
          <a:prstGeom prst="roundRect">
            <a:avLst/>
          </a:prstGeom>
          <a:solidFill>
            <a:srgbClr val="F2AA84"/>
          </a:solidFill>
          <a:ln>
            <a:solidFill>
              <a:srgbClr val="F2AA8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研究指導</a:t>
            </a:r>
            <a:endParaRPr kumimoji="1" lang="ja-JP" altLang="en-US" sz="1000" b="1"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4C75A775-B1F0-29BE-D815-F2ADE63C5B4A}"/>
              </a:ext>
            </a:extLst>
          </p:cNvPr>
          <p:cNvSpPr txBox="1"/>
          <p:nvPr/>
        </p:nvSpPr>
        <p:spPr>
          <a:xfrm>
            <a:off x="4394923" y="3843019"/>
            <a:ext cx="7256369" cy="1200329"/>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進捗は定期的に学生と一緒に確認しましょう</a:t>
            </a:r>
            <a:endParaRPr kumimoji="1"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それでも「卒業できない」恐れがある場合は、</a:t>
            </a:r>
            <a:endParaRPr kumimoji="1"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具体性のある丁寧な指導</a:t>
            </a:r>
            <a:r>
              <a:rPr kumimoji="1" lang="ja-JP" altLang="en-US" sz="2400" dirty="0">
                <a:latin typeface="メイリオ" panose="020B0604030504040204" pitchFamily="50" charset="-128"/>
                <a:ea typeface="メイリオ" panose="020B0604030504040204" pitchFamily="50" charset="-128"/>
              </a:rPr>
              <a:t>を心掛けましょう</a:t>
            </a:r>
          </a:p>
        </p:txBody>
      </p:sp>
      <p:sp>
        <p:nvSpPr>
          <p:cNvPr id="11" name="テキスト ボックス 10">
            <a:extLst>
              <a:ext uri="{FF2B5EF4-FFF2-40B4-BE49-F238E27FC236}">
                <a16:creationId xmlns:a16="http://schemas.microsoft.com/office/drawing/2014/main" id="{9EC4C1F3-7B8C-4E3A-04D2-C3F8D9C27243}"/>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17" name="スライド番号プレースホルダー 16">
            <a:extLst>
              <a:ext uri="{FF2B5EF4-FFF2-40B4-BE49-F238E27FC236}">
                <a16:creationId xmlns:a16="http://schemas.microsoft.com/office/drawing/2014/main" id="{AC501CF4-BF38-96B5-4B10-354C61799F1C}"/>
              </a:ext>
            </a:extLst>
          </p:cNvPr>
          <p:cNvSpPr>
            <a:spLocks noGrp="1"/>
          </p:cNvSpPr>
          <p:nvPr>
            <p:ph type="sldNum" sz="quarter" idx="12"/>
          </p:nvPr>
        </p:nvSpPr>
        <p:spPr/>
        <p:txBody>
          <a:bodyPr/>
          <a:lstStyle/>
          <a:p>
            <a:fld id="{17A04E83-AE5F-445A-B2D7-EBB1D891384E}" type="slidenum">
              <a:rPr kumimoji="1" lang="ja-JP" altLang="en-US" smtClean="0"/>
              <a:t>22</a:t>
            </a:fld>
            <a:endParaRPr kumimoji="1" lang="ja-JP" altLang="en-US"/>
          </a:p>
        </p:txBody>
      </p:sp>
    </p:spTree>
    <p:extLst>
      <p:ext uri="{BB962C8B-B14F-4D97-AF65-F5344CB8AC3E}">
        <p14:creationId xmlns:p14="http://schemas.microsoft.com/office/powerpoint/2010/main" val="498746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9854F-5AE3-781A-6D8D-F20C735DA874}"/>
            </a:ext>
          </a:extLst>
        </p:cNvPr>
        <p:cNvGrpSpPr/>
        <p:nvPr/>
      </p:nvGrpSpPr>
      <p:grpSpPr>
        <a:xfrm>
          <a:off x="0" y="0"/>
          <a:ext cx="0" cy="0"/>
          <a:chOff x="0" y="0"/>
          <a:chExt cx="0" cy="0"/>
        </a:xfrm>
      </p:grpSpPr>
      <p:cxnSp>
        <p:nvCxnSpPr>
          <p:cNvPr id="15" name="直線コネクタ 14">
            <a:extLst>
              <a:ext uri="{FF2B5EF4-FFF2-40B4-BE49-F238E27FC236}">
                <a16:creationId xmlns:a16="http://schemas.microsoft.com/office/drawing/2014/main" id="{6BE238C6-1400-D44B-BC1D-4261D6913045}"/>
              </a:ext>
            </a:extLst>
          </p:cNvPr>
          <p:cNvCxnSpPr>
            <a:cxnSpLocks/>
          </p:cNvCxnSpPr>
          <p:nvPr/>
        </p:nvCxnSpPr>
        <p:spPr>
          <a:xfrm>
            <a:off x="3369924" y="5622506"/>
            <a:ext cx="6113123"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8" name="テキスト ボックス 7">
            <a:extLst>
              <a:ext uri="{FF2B5EF4-FFF2-40B4-BE49-F238E27FC236}">
                <a16:creationId xmlns:a16="http://schemas.microsoft.com/office/drawing/2014/main" id="{182D7BD5-B4D5-1322-12DA-9F5812BD978F}"/>
              </a:ext>
            </a:extLst>
          </p:cNvPr>
          <p:cNvSpPr txBox="1"/>
          <p:nvPr/>
        </p:nvSpPr>
        <p:spPr>
          <a:xfrm>
            <a:off x="3273888" y="5282888"/>
            <a:ext cx="8789475" cy="954107"/>
          </a:xfrm>
          <a:prstGeom prst="rect">
            <a:avLst/>
          </a:prstGeom>
          <a:noFill/>
        </p:spPr>
        <p:txBody>
          <a:bodyPr wrap="square" rtlCol="0">
            <a:spAutoFit/>
          </a:bodyPr>
          <a:lstStyle/>
          <a:p>
            <a:r>
              <a:rPr kumimoji="1" lang="ja-JP" altLang="en-US" sz="2800" b="1" dirty="0">
                <a:latin typeface="メイリオ" panose="020B0604030504040204" pitchFamily="50" charset="-128"/>
                <a:ea typeface="メイリオ" panose="020B0604030504040204" pitchFamily="50" charset="-128"/>
              </a:rPr>
              <a:t>指導した記録は残し、本人に共有する</a:t>
            </a:r>
            <a:r>
              <a:rPr kumimoji="1" lang="ja-JP" altLang="en-US" sz="2800" dirty="0">
                <a:latin typeface="メイリオ" panose="020B0604030504040204" pitchFamily="50" charset="-128"/>
                <a:ea typeface="メイリオ" panose="020B0604030504040204" pitchFamily="50" charset="-128"/>
              </a:rPr>
              <a:t>（メールなど）</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「今日、話したことの記録」など</a:t>
            </a:r>
          </a:p>
        </p:txBody>
      </p:sp>
      <p:sp>
        <p:nvSpPr>
          <p:cNvPr id="14" name="吹き出し: 四角形 13">
            <a:extLst>
              <a:ext uri="{FF2B5EF4-FFF2-40B4-BE49-F238E27FC236}">
                <a16:creationId xmlns:a16="http://schemas.microsoft.com/office/drawing/2014/main" id="{3F566B62-A3DF-D060-123B-253F400F0EEB}"/>
              </a:ext>
            </a:extLst>
          </p:cNvPr>
          <p:cNvSpPr/>
          <p:nvPr/>
        </p:nvSpPr>
        <p:spPr>
          <a:xfrm>
            <a:off x="3100142" y="2075957"/>
            <a:ext cx="4473676" cy="730163"/>
          </a:xfrm>
          <a:prstGeom prst="wedgeRectCallout">
            <a:avLst>
              <a:gd name="adj1" fmla="val 51507"/>
              <a:gd name="adj2" fmla="val 8377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なんでこんなことをしたんだ！</a:t>
            </a:r>
          </a:p>
        </p:txBody>
      </p:sp>
      <p:sp>
        <p:nvSpPr>
          <p:cNvPr id="19" name="テキスト ボックス 18">
            <a:extLst>
              <a:ext uri="{FF2B5EF4-FFF2-40B4-BE49-F238E27FC236}">
                <a16:creationId xmlns:a16="http://schemas.microsoft.com/office/drawing/2014/main" id="{A9287AB1-3B43-9E73-E528-7A71E22E4C23}"/>
              </a:ext>
            </a:extLst>
          </p:cNvPr>
          <p:cNvSpPr txBox="1"/>
          <p:nvPr/>
        </p:nvSpPr>
        <p:spPr>
          <a:xfrm>
            <a:off x="2676089" y="3574827"/>
            <a:ext cx="8789474" cy="954107"/>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・「納得できない」指示は不信を招きます。</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・「コミュニケーションのずれ」は起こりえます。</a:t>
            </a:r>
            <a:endParaRPr kumimoji="1" lang="en-US" altLang="ja-JP" sz="2800" dirty="0">
              <a:latin typeface="メイリオ" panose="020B0604030504040204" pitchFamily="50" charset="-128"/>
              <a:ea typeface="メイリオ" panose="020B0604030504040204" pitchFamily="50" charset="-128"/>
            </a:endParaRPr>
          </a:p>
        </p:txBody>
      </p:sp>
      <p:pic>
        <p:nvPicPr>
          <p:cNvPr id="28" name="グラフィックス 27" descr="教授 男性 単色塗りつぶし">
            <a:extLst>
              <a:ext uri="{FF2B5EF4-FFF2-40B4-BE49-F238E27FC236}">
                <a16:creationId xmlns:a16="http://schemas.microsoft.com/office/drawing/2014/main" id="{8C439A12-5F04-DD6B-54F0-0C3F529AA9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12225" y="1651899"/>
            <a:ext cx="1813026" cy="1813026"/>
          </a:xfrm>
          <a:prstGeom prst="rect">
            <a:avLst/>
          </a:prstGeom>
        </p:spPr>
      </p:pic>
      <p:pic>
        <p:nvPicPr>
          <p:cNvPr id="6" name="グラフィックス 5" descr="警告 単色塗りつぶし">
            <a:extLst>
              <a:ext uri="{FF2B5EF4-FFF2-40B4-BE49-F238E27FC236}">
                <a16:creationId xmlns:a16="http://schemas.microsoft.com/office/drawing/2014/main" id="{E95946FB-EEEE-0BE5-1289-BD204EBE87A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64164" y="3453169"/>
            <a:ext cx="1037457" cy="1037457"/>
          </a:xfrm>
          <a:prstGeom prst="rect">
            <a:avLst/>
          </a:prstGeom>
        </p:spPr>
      </p:pic>
      <p:pic>
        <p:nvPicPr>
          <p:cNvPr id="7" name="グラフィックス 6" descr="山形の矢印 単色塗りつぶし">
            <a:extLst>
              <a:ext uri="{FF2B5EF4-FFF2-40B4-BE49-F238E27FC236}">
                <a16:creationId xmlns:a16="http://schemas.microsoft.com/office/drawing/2014/main" id="{F0BEEE96-12AE-C7CC-C564-F3D360EA920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329354" y="5297641"/>
            <a:ext cx="944534" cy="944534"/>
          </a:xfrm>
          <a:prstGeom prst="rect">
            <a:avLst/>
          </a:prstGeom>
        </p:spPr>
      </p:pic>
      <p:sp>
        <p:nvSpPr>
          <p:cNvPr id="10" name="テキスト ボックス 9">
            <a:extLst>
              <a:ext uri="{FF2B5EF4-FFF2-40B4-BE49-F238E27FC236}">
                <a16:creationId xmlns:a16="http://schemas.microsoft.com/office/drawing/2014/main" id="{E88C858E-3E3A-9A7A-53D0-F927AC9C16D9}"/>
              </a:ext>
            </a:extLst>
          </p:cNvPr>
          <p:cNvSpPr txBox="1"/>
          <p:nvPr/>
        </p:nvSpPr>
        <p:spPr>
          <a:xfrm>
            <a:off x="567712" y="5327379"/>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pic>
        <p:nvPicPr>
          <p:cNvPr id="4" name="グラフィックス 3" descr="物語 単色塗りつぶし">
            <a:extLst>
              <a:ext uri="{FF2B5EF4-FFF2-40B4-BE49-F238E27FC236}">
                <a16:creationId xmlns:a16="http://schemas.microsoft.com/office/drawing/2014/main" id="{4AFC07D4-375A-5C63-EE78-752E0B84C990}"/>
              </a:ext>
            </a:extLst>
          </p:cNvPr>
          <p:cNvPicPr>
            <a:picLocks noChangeAspect="1"/>
          </p:cNvPicPr>
          <p:nvPr/>
        </p:nvPicPr>
        <p:blipFill>
          <a:blip r:embed="rId8">
            <a:alphaModFix amt="30000"/>
            <a:extLst>
              <a:ext uri="{96DAC541-7B7A-43D3-8B79-37D633B846F1}">
                <asvg:svgBlip xmlns:asvg="http://schemas.microsoft.com/office/drawing/2016/SVG/main" r:embed="rId9"/>
              </a:ext>
            </a:extLst>
          </a:blip>
          <a:stretch>
            <a:fillRect/>
          </a:stretch>
        </p:blipFill>
        <p:spPr>
          <a:xfrm>
            <a:off x="481605" y="4656976"/>
            <a:ext cx="1830609" cy="1830609"/>
          </a:xfrm>
          <a:prstGeom prst="rect">
            <a:avLst/>
          </a:prstGeom>
        </p:spPr>
      </p:pic>
      <p:sp>
        <p:nvSpPr>
          <p:cNvPr id="3" name="テキスト ボックス 2">
            <a:extLst>
              <a:ext uri="{FF2B5EF4-FFF2-40B4-BE49-F238E27FC236}">
                <a16:creationId xmlns:a16="http://schemas.microsoft.com/office/drawing/2014/main" id="{B98E5FC0-99C7-8ACA-FCB0-4A6402BE7B88}"/>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事例⑧　一貫性のない論文指導</a:t>
            </a:r>
            <a:endParaRPr kumimoji="1" lang="ja-JP" altLang="en-US" sz="3600" dirty="0">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147C2274-9611-B634-27B5-4111CA963BF3}"/>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12" name="四角形: 角を丸くする 11">
            <a:extLst>
              <a:ext uri="{FF2B5EF4-FFF2-40B4-BE49-F238E27FC236}">
                <a16:creationId xmlns:a16="http://schemas.microsoft.com/office/drawing/2014/main" id="{41C60F1E-6A1C-7A1D-FAE1-EF449151BCBC}"/>
              </a:ext>
            </a:extLst>
          </p:cNvPr>
          <p:cNvSpPr/>
          <p:nvPr/>
        </p:nvSpPr>
        <p:spPr>
          <a:xfrm>
            <a:off x="10621542" y="74104"/>
            <a:ext cx="1341071" cy="423595"/>
          </a:xfrm>
          <a:prstGeom prst="roundRect">
            <a:avLst/>
          </a:prstGeom>
          <a:solidFill>
            <a:srgbClr val="F2AA84"/>
          </a:solidFill>
          <a:ln>
            <a:solidFill>
              <a:srgbClr val="F2AA8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研究指導</a:t>
            </a:r>
            <a:endParaRPr kumimoji="1" lang="ja-JP" altLang="en-US" sz="1000" b="1"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011D8306-46C3-7165-13F6-E2BEDF302E93}"/>
              </a:ext>
            </a:extLst>
          </p:cNvPr>
          <p:cNvSpPr txBox="1"/>
          <p:nvPr/>
        </p:nvSpPr>
        <p:spPr>
          <a:xfrm>
            <a:off x="197961" y="1087391"/>
            <a:ext cx="7890962" cy="830997"/>
          </a:xfrm>
          <a:prstGeom prst="rect">
            <a:avLst/>
          </a:prstGeom>
          <a:noFill/>
        </p:spPr>
        <p:txBody>
          <a:bodyPr wrap="square">
            <a:spAutoFit/>
          </a:bodyPr>
          <a:lstStyle/>
          <a:p>
            <a:r>
              <a:rPr kumimoji="1" lang="ja-JP" altLang="en-US" sz="2400" dirty="0">
                <a:solidFill>
                  <a:schemeClr val="tx1"/>
                </a:solidFill>
                <a:latin typeface="メイリオ" panose="020B0604030504040204" pitchFamily="50" charset="-128"/>
                <a:ea typeface="メイリオ" panose="020B0604030504040204" pitchFamily="50" charset="-128"/>
              </a:rPr>
              <a:t>教員による学生に対する研究指導が二転三転、</a:t>
            </a:r>
          </a:p>
          <a:p>
            <a:r>
              <a:rPr kumimoji="1" lang="ja-JP" altLang="en-US" sz="2400" dirty="0">
                <a:solidFill>
                  <a:schemeClr val="tx1"/>
                </a:solidFill>
                <a:latin typeface="メイリオ" panose="020B0604030504040204" pitchFamily="50" charset="-128"/>
                <a:ea typeface="メイリオ" panose="020B0604030504040204" pitchFamily="50" charset="-128"/>
              </a:rPr>
              <a:t>教員が以前指導した内容を忘れて</a:t>
            </a:r>
            <a:endParaRPr lang="ja-JP" altLang="en-US" sz="2400" dirty="0"/>
          </a:p>
        </p:txBody>
      </p:sp>
      <p:sp>
        <p:nvSpPr>
          <p:cNvPr id="17" name="テキスト ボックス 16">
            <a:extLst>
              <a:ext uri="{FF2B5EF4-FFF2-40B4-BE49-F238E27FC236}">
                <a16:creationId xmlns:a16="http://schemas.microsoft.com/office/drawing/2014/main" id="{704A50EB-DF4A-45B2-A7A5-0C761510F22F}"/>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18" name="スライド番号プレースホルダー 17">
            <a:extLst>
              <a:ext uri="{FF2B5EF4-FFF2-40B4-BE49-F238E27FC236}">
                <a16:creationId xmlns:a16="http://schemas.microsoft.com/office/drawing/2014/main" id="{E020BAA7-7168-AA24-894E-8B9FC401B9B4}"/>
              </a:ext>
            </a:extLst>
          </p:cNvPr>
          <p:cNvSpPr>
            <a:spLocks noGrp="1"/>
          </p:cNvSpPr>
          <p:nvPr>
            <p:ph type="sldNum" sz="quarter" idx="12"/>
          </p:nvPr>
        </p:nvSpPr>
        <p:spPr/>
        <p:txBody>
          <a:bodyPr/>
          <a:lstStyle/>
          <a:p>
            <a:fld id="{17A04E83-AE5F-445A-B2D7-EBB1D891384E}" type="slidenum">
              <a:rPr kumimoji="1" lang="ja-JP" altLang="en-US" smtClean="0"/>
              <a:t>23</a:t>
            </a:fld>
            <a:endParaRPr kumimoji="1" lang="ja-JP" altLang="en-US"/>
          </a:p>
        </p:txBody>
      </p:sp>
    </p:spTree>
    <p:extLst>
      <p:ext uri="{BB962C8B-B14F-4D97-AF65-F5344CB8AC3E}">
        <p14:creationId xmlns:p14="http://schemas.microsoft.com/office/powerpoint/2010/main" val="2936326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7828B-313C-4FF2-9FCC-83BECD8C71AB}"/>
            </a:ext>
          </a:extLst>
        </p:cNvPr>
        <p:cNvGrpSpPr/>
        <p:nvPr/>
      </p:nvGrpSpPr>
      <p:grpSpPr>
        <a:xfrm>
          <a:off x="0" y="0"/>
          <a:ext cx="0" cy="0"/>
          <a:chOff x="0" y="0"/>
          <a:chExt cx="0" cy="0"/>
        </a:xfrm>
      </p:grpSpPr>
      <p:pic>
        <p:nvPicPr>
          <p:cNvPr id="19" name="図 18" descr="ミラー, 手鏡 が含まれている画像&#10;&#10;自動的に生成された説明">
            <a:extLst>
              <a:ext uri="{FF2B5EF4-FFF2-40B4-BE49-F238E27FC236}">
                <a16:creationId xmlns:a16="http://schemas.microsoft.com/office/drawing/2014/main" id="{4EEAC13E-37EE-6D61-ABB3-885E96CBA2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686504" y="3225025"/>
            <a:ext cx="1830609" cy="954106"/>
          </a:xfrm>
          <a:prstGeom prst="rect">
            <a:avLst/>
          </a:prstGeom>
        </p:spPr>
      </p:pic>
      <p:pic>
        <p:nvPicPr>
          <p:cNvPr id="14" name="図 13" descr="ミラー, 手鏡 が含まれている画像&#10;&#10;自動的に生成された説明">
            <a:extLst>
              <a:ext uri="{FF2B5EF4-FFF2-40B4-BE49-F238E27FC236}">
                <a16:creationId xmlns:a16="http://schemas.microsoft.com/office/drawing/2014/main" id="{BAF9B109-60E1-88B7-34AE-742D7250EA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5056" y="3209591"/>
            <a:ext cx="1830609" cy="954106"/>
          </a:xfrm>
          <a:prstGeom prst="rect">
            <a:avLst/>
          </a:prstGeom>
        </p:spPr>
      </p:pic>
      <p:sp>
        <p:nvSpPr>
          <p:cNvPr id="3" name="テキスト ボックス 2">
            <a:extLst>
              <a:ext uri="{FF2B5EF4-FFF2-40B4-BE49-F238E27FC236}">
                <a16:creationId xmlns:a16="http://schemas.microsoft.com/office/drawing/2014/main" id="{6284E036-A5A0-4525-A0B8-2917ACDA759E}"/>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事例⑨　時間外のダメ出しメール</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D0577637-51CD-1AEC-EAC1-FDDF63E049D4}"/>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12" name="吹き出し: 四角形 11">
            <a:extLst>
              <a:ext uri="{FF2B5EF4-FFF2-40B4-BE49-F238E27FC236}">
                <a16:creationId xmlns:a16="http://schemas.microsoft.com/office/drawing/2014/main" id="{1A00ACB7-25C7-F563-388C-B31AD3ADBADB}"/>
              </a:ext>
            </a:extLst>
          </p:cNvPr>
          <p:cNvSpPr/>
          <p:nvPr/>
        </p:nvSpPr>
        <p:spPr>
          <a:xfrm>
            <a:off x="1403928" y="1241700"/>
            <a:ext cx="6759712" cy="901308"/>
          </a:xfrm>
          <a:prstGeom prst="wedgeRectCallout">
            <a:avLst>
              <a:gd name="adj1" fmla="val 55611"/>
              <a:gd name="adj2" fmla="val -969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この学生の論文は指導しないと</a:t>
            </a:r>
            <a:r>
              <a:rPr kumimoji="1" lang="en-US" altLang="ja-JP"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solidFill>
                <a:latin typeface="メイリオ" panose="020B0604030504040204" pitchFamily="50" charset="-128"/>
                <a:ea typeface="メイリオ" panose="020B0604030504040204" pitchFamily="50" charset="-128"/>
              </a:rPr>
              <a:t>明日は忙しいし、夜だけど、メールで送ろう</a:t>
            </a:r>
            <a:endParaRPr kumimoji="1" lang="en-US" altLang="ja-JP" sz="2400" dirty="0">
              <a:solidFill>
                <a:schemeClr val="tx1"/>
              </a:solidFill>
              <a:latin typeface="メイリオ" panose="020B0604030504040204" pitchFamily="50" charset="-128"/>
              <a:ea typeface="メイリオ" panose="020B0604030504040204" pitchFamily="50" charset="-128"/>
            </a:endParaRPr>
          </a:p>
        </p:txBody>
      </p:sp>
      <p:pic>
        <p:nvPicPr>
          <p:cNvPr id="13" name="グラフィックス 12" descr="教授 男性 単色塗りつぶし">
            <a:extLst>
              <a:ext uri="{FF2B5EF4-FFF2-40B4-BE49-F238E27FC236}">
                <a16:creationId xmlns:a16="http://schemas.microsoft.com/office/drawing/2014/main" id="{E3FA880E-1200-0F94-5EB5-C6511AFC106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63164" y="1084425"/>
            <a:ext cx="1490887" cy="1490887"/>
          </a:xfrm>
          <a:prstGeom prst="rect">
            <a:avLst/>
          </a:prstGeom>
        </p:spPr>
      </p:pic>
      <p:sp>
        <p:nvSpPr>
          <p:cNvPr id="15" name="テキスト ボックス 14">
            <a:extLst>
              <a:ext uri="{FF2B5EF4-FFF2-40B4-BE49-F238E27FC236}">
                <a16:creationId xmlns:a16="http://schemas.microsoft.com/office/drawing/2014/main" id="{DCB3A880-1992-BF54-DCB1-54B60409CD4A}"/>
              </a:ext>
            </a:extLst>
          </p:cNvPr>
          <p:cNvSpPr txBox="1"/>
          <p:nvPr/>
        </p:nvSpPr>
        <p:spPr>
          <a:xfrm>
            <a:off x="1626536" y="2639295"/>
            <a:ext cx="9818875" cy="1200329"/>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①深夜、早朝、休日に次々送り、すぐ読んで返事をすることを</a:t>
            </a:r>
            <a:br>
              <a:rPr kumimoji="1" lang="en-US" altLang="ja-JP" sz="2400" dirty="0">
                <a:latin typeface="メイリオ" panose="020B0604030504040204" pitchFamily="50" charset="-128"/>
                <a:ea typeface="メイリオ" panose="020B0604030504040204" pitchFamily="50" charset="-128"/>
              </a:rPr>
            </a:br>
            <a:r>
              <a:rPr kumimoji="1" lang="ja-JP" altLang="en-US" sz="2400" dirty="0">
                <a:latin typeface="メイリオ" panose="020B0604030504040204" pitchFamily="50" charset="-128"/>
                <a:ea typeface="メイリオ" panose="020B0604030504040204" pitchFamily="50" charset="-128"/>
              </a:rPr>
              <a:t>　求める行為</a:t>
            </a:r>
            <a:endParaRPr kumimoji="1"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②メールでダメ出しが</a:t>
            </a:r>
            <a:r>
              <a:rPr kumimoji="1" lang="en-US" altLang="ja-JP" sz="2400" dirty="0">
                <a:latin typeface="メイリオ" panose="020B0604030504040204" pitchFamily="50" charset="-128"/>
                <a:ea typeface="メイリオ" panose="020B0604030504040204" pitchFamily="50" charset="-128"/>
              </a:rPr>
              <a:t>NG</a:t>
            </a:r>
            <a:r>
              <a:rPr kumimoji="1" lang="ja-JP" altLang="en-US" sz="2400" dirty="0">
                <a:latin typeface="メイリオ" panose="020B0604030504040204" pitchFamily="50" charset="-128"/>
                <a:ea typeface="メイリオ" panose="020B0604030504040204" pitchFamily="50" charset="-128"/>
              </a:rPr>
              <a:t>ポイント</a:t>
            </a:r>
            <a:endParaRPr kumimoji="1" lang="en-US" altLang="ja-JP" sz="2400" dirty="0">
              <a:latin typeface="メイリオ" panose="020B0604030504040204" pitchFamily="50" charset="-128"/>
              <a:ea typeface="メイリオ" panose="020B0604030504040204" pitchFamily="50" charset="-128"/>
            </a:endParaRPr>
          </a:p>
        </p:txBody>
      </p:sp>
      <p:pic>
        <p:nvPicPr>
          <p:cNvPr id="16" name="グラフィックス 15" descr="山形の矢印 単色塗りつぶし">
            <a:extLst>
              <a:ext uri="{FF2B5EF4-FFF2-40B4-BE49-F238E27FC236}">
                <a16:creationId xmlns:a16="http://schemas.microsoft.com/office/drawing/2014/main" id="{DAA4D2D7-087D-22E4-6E31-AD2D26441D2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10896" y="4409304"/>
            <a:ext cx="786760" cy="786760"/>
          </a:xfrm>
          <a:prstGeom prst="rect">
            <a:avLst/>
          </a:prstGeom>
        </p:spPr>
      </p:pic>
      <p:pic>
        <p:nvPicPr>
          <p:cNvPr id="17" name="グラフィックス 16" descr="物語 単色塗りつぶし">
            <a:extLst>
              <a:ext uri="{FF2B5EF4-FFF2-40B4-BE49-F238E27FC236}">
                <a16:creationId xmlns:a16="http://schemas.microsoft.com/office/drawing/2014/main" id="{F67C3323-F143-FEB2-B3B0-EC73600C352F}"/>
              </a:ext>
            </a:extLst>
          </p:cNvPr>
          <p:cNvPicPr>
            <a:picLocks noChangeAspect="1"/>
          </p:cNvPicPr>
          <p:nvPr/>
        </p:nvPicPr>
        <p:blipFill>
          <a:blip r:embed="rId7">
            <a:alphaModFix amt="30000"/>
            <a:extLst>
              <a:ext uri="{96DAC541-7B7A-43D3-8B79-37D633B846F1}">
                <asvg:svgBlip xmlns:asvg="http://schemas.microsoft.com/office/drawing/2016/SVG/main" r:embed="rId8"/>
              </a:ext>
            </a:extLst>
          </a:blip>
          <a:stretch>
            <a:fillRect/>
          </a:stretch>
        </p:blipFill>
        <p:spPr>
          <a:xfrm>
            <a:off x="279831" y="4113816"/>
            <a:ext cx="1830609" cy="1830609"/>
          </a:xfrm>
          <a:prstGeom prst="rect">
            <a:avLst/>
          </a:prstGeom>
        </p:spPr>
      </p:pic>
      <p:sp>
        <p:nvSpPr>
          <p:cNvPr id="18" name="テキスト ボックス 17">
            <a:extLst>
              <a:ext uri="{FF2B5EF4-FFF2-40B4-BE49-F238E27FC236}">
                <a16:creationId xmlns:a16="http://schemas.microsoft.com/office/drawing/2014/main" id="{60923EB7-5A35-4BF6-DD1F-6D9D02531A22}"/>
              </a:ext>
            </a:extLst>
          </p:cNvPr>
          <p:cNvSpPr txBox="1"/>
          <p:nvPr/>
        </p:nvSpPr>
        <p:spPr>
          <a:xfrm>
            <a:off x="380287" y="4754380"/>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pic>
        <p:nvPicPr>
          <p:cNvPr id="20" name="グラフィックス 19" descr="警告 単色塗りつぶし">
            <a:extLst>
              <a:ext uri="{FF2B5EF4-FFF2-40B4-BE49-F238E27FC236}">
                <a16:creationId xmlns:a16="http://schemas.microsoft.com/office/drawing/2014/main" id="{117F71C4-1FCD-959A-A583-2E05F5097C1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89079" y="2464129"/>
            <a:ext cx="1037457" cy="1037457"/>
          </a:xfrm>
          <a:prstGeom prst="rect">
            <a:avLst/>
          </a:prstGeom>
        </p:spPr>
      </p:pic>
      <p:pic>
        <p:nvPicPr>
          <p:cNvPr id="22" name="グラフィックス 21" descr="男子生徒 単色塗りつぶし">
            <a:extLst>
              <a:ext uri="{FF2B5EF4-FFF2-40B4-BE49-F238E27FC236}">
                <a16:creationId xmlns:a16="http://schemas.microsoft.com/office/drawing/2014/main" id="{56983C1B-1D5F-A171-43EB-A5E4971CE56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475135" y="3245807"/>
            <a:ext cx="1279166" cy="1279166"/>
          </a:xfrm>
          <a:prstGeom prst="rect">
            <a:avLst/>
          </a:prstGeom>
        </p:spPr>
      </p:pic>
      <p:sp>
        <p:nvSpPr>
          <p:cNvPr id="9" name="テキスト ボックス 8">
            <a:extLst>
              <a:ext uri="{FF2B5EF4-FFF2-40B4-BE49-F238E27FC236}">
                <a16:creationId xmlns:a16="http://schemas.microsoft.com/office/drawing/2014/main" id="{67093FA5-ED5E-7871-1874-B6E021152DF0}"/>
              </a:ext>
            </a:extLst>
          </p:cNvPr>
          <p:cNvSpPr txBox="1"/>
          <p:nvPr/>
        </p:nvSpPr>
        <p:spPr>
          <a:xfrm>
            <a:off x="6644677" y="3479405"/>
            <a:ext cx="2056490" cy="338554"/>
          </a:xfrm>
          <a:prstGeom prst="rect">
            <a:avLst/>
          </a:prstGeom>
          <a:noFill/>
        </p:spPr>
        <p:txBody>
          <a:bodyPr wrap="square" rtlCol="0">
            <a:spAutoFit/>
          </a:bodyPr>
          <a:lstStyle/>
          <a:p>
            <a:pPr algn="ctr">
              <a:spcAft>
                <a:spcPts val="281"/>
              </a:spcAft>
            </a:pPr>
            <a:r>
              <a:rPr lang="ja-JP" altLang="en-US" sz="1600" dirty="0">
                <a:latin typeface="メイリオ" panose="020B0604030504040204" pitchFamily="50" charset="-128"/>
                <a:ea typeface="メイリオ" panose="020B0604030504040204" pitchFamily="50" charset="-128"/>
              </a:rPr>
              <a:t>返信しないと</a:t>
            </a:r>
            <a:r>
              <a:rPr lang="en-US" altLang="ja-JP" sz="1600" dirty="0">
                <a:latin typeface="メイリオ" panose="020B0604030504040204" pitchFamily="50" charset="-128"/>
                <a:ea typeface="メイリオ" panose="020B0604030504040204" pitchFamily="50" charset="-128"/>
              </a:rPr>
              <a:t>…</a:t>
            </a:r>
          </a:p>
        </p:txBody>
      </p:sp>
      <p:sp>
        <p:nvSpPr>
          <p:cNvPr id="11" name="テキスト ボックス 10">
            <a:extLst>
              <a:ext uri="{FF2B5EF4-FFF2-40B4-BE49-F238E27FC236}">
                <a16:creationId xmlns:a16="http://schemas.microsoft.com/office/drawing/2014/main" id="{DF4F9866-9CC9-D3C7-C022-5A6A0C14C8BD}"/>
              </a:ext>
            </a:extLst>
          </p:cNvPr>
          <p:cNvSpPr txBox="1"/>
          <p:nvPr/>
        </p:nvSpPr>
        <p:spPr>
          <a:xfrm>
            <a:off x="9646887" y="3238205"/>
            <a:ext cx="2056490" cy="815608"/>
          </a:xfrm>
          <a:prstGeom prst="rect">
            <a:avLst/>
          </a:prstGeom>
          <a:noFill/>
        </p:spPr>
        <p:txBody>
          <a:bodyPr wrap="square" rtlCol="0">
            <a:spAutoFit/>
          </a:bodyPr>
          <a:lstStyle/>
          <a:p>
            <a:pPr algn="ctr">
              <a:spcAft>
                <a:spcPts val="281"/>
              </a:spcAft>
            </a:pPr>
            <a:r>
              <a:rPr lang="ja-JP" altLang="en-US" sz="1400" dirty="0">
                <a:latin typeface="メイリオ" panose="020B0604030504040204" pitchFamily="50" charset="-128"/>
                <a:ea typeface="メイリオ" panose="020B0604030504040204" pitchFamily="50" charset="-128"/>
              </a:rPr>
              <a:t>たくさん</a:t>
            </a:r>
            <a:endParaRPr lang="en-US" altLang="ja-JP" sz="1400" dirty="0">
              <a:latin typeface="メイリオ" panose="020B0604030504040204" pitchFamily="50" charset="-128"/>
              <a:ea typeface="メイリオ" panose="020B0604030504040204" pitchFamily="50" charset="-128"/>
            </a:endParaRPr>
          </a:p>
          <a:p>
            <a:pPr algn="ctr">
              <a:spcAft>
                <a:spcPts val="281"/>
              </a:spcAft>
            </a:pPr>
            <a:r>
              <a:rPr lang="ja-JP" altLang="en-US" sz="1400" dirty="0">
                <a:latin typeface="メイリオ" panose="020B0604030504040204" pitchFamily="50" charset="-128"/>
                <a:ea typeface="メイリオ" panose="020B0604030504040204" pitchFamily="50" charset="-128"/>
              </a:rPr>
              <a:t>ダメ出しされていて</a:t>
            </a:r>
            <a:endParaRPr lang="en-US" altLang="ja-JP" sz="1400" dirty="0">
              <a:latin typeface="メイリオ" panose="020B0604030504040204" pitchFamily="50" charset="-128"/>
              <a:ea typeface="メイリオ" panose="020B0604030504040204" pitchFamily="50" charset="-128"/>
            </a:endParaRPr>
          </a:p>
          <a:p>
            <a:pPr algn="ctr">
              <a:spcAft>
                <a:spcPts val="281"/>
              </a:spcAft>
            </a:pPr>
            <a:r>
              <a:rPr lang="ja-JP" altLang="en-US" sz="1400" dirty="0">
                <a:latin typeface="メイリオ" panose="020B0604030504040204" pitchFamily="50" charset="-128"/>
                <a:ea typeface="メイリオ" panose="020B0604030504040204" pitchFamily="50" charset="-128"/>
              </a:rPr>
              <a:t>ショック</a:t>
            </a:r>
            <a:r>
              <a:rPr lang="en-US" altLang="ja-JP" sz="1400" dirty="0">
                <a:latin typeface="メイリオ" panose="020B0604030504040204" pitchFamily="50" charset="-128"/>
                <a:ea typeface="メイリオ" panose="020B0604030504040204" pitchFamily="50" charset="-128"/>
              </a:rPr>
              <a:t>…</a:t>
            </a:r>
          </a:p>
        </p:txBody>
      </p:sp>
      <p:cxnSp>
        <p:nvCxnSpPr>
          <p:cNvPr id="25" name="直線コネクタ 24">
            <a:extLst>
              <a:ext uri="{FF2B5EF4-FFF2-40B4-BE49-F238E27FC236}">
                <a16:creationId xmlns:a16="http://schemas.microsoft.com/office/drawing/2014/main" id="{D1273999-5A72-50FA-EE02-7F65E1F2E084}"/>
              </a:ext>
            </a:extLst>
          </p:cNvPr>
          <p:cNvCxnSpPr>
            <a:cxnSpLocks/>
          </p:cNvCxnSpPr>
          <p:nvPr/>
        </p:nvCxnSpPr>
        <p:spPr>
          <a:xfrm>
            <a:off x="3396183" y="4755418"/>
            <a:ext cx="548312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26" name="直線コネクタ 25">
            <a:extLst>
              <a:ext uri="{FF2B5EF4-FFF2-40B4-BE49-F238E27FC236}">
                <a16:creationId xmlns:a16="http://schemas.microsoft.com/office/drawing/2014/main" id="{A119677C-13DE-AECF-08F3-EEAF828FA702}"/>
              </a:ext>
            </a:extLst>
          </p:cNvPr>
          <p:cNvCxnSpPr>
            <a:cxnSpLocks/>
          </p:cNvCxnSpPr>
          <p:nvPr/>
        </p:nvCxnSpPr>
        <p:spPr>
          <a:xfrm>
            <a:off x="3375635" y="6073975"/>
            <a:ext cx="4237516"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6" name="四角形: 角を丸くする 5">
            <a:extLst>
              <a:ext uri="{FF2B5EF4-FFF2-40B4-BE49-F238E27FC236}">
                <a16:creationId xmlns:a16="http://schemas.microsoft.com/office/drawing/2014/main" id="{2FC999B5-32CE-2ACE-BB95-6E7695102DE0}"/>
              </a:ext>
            </a:extLst>
          </p:cNvPr>
          <p:cNvSpPr/>
          <p:nvPr/>
        </p:nvSpPr>
        <p:spPr>
          <a:xfrm>
            <a:off x="10621542" y="93564"/>
            <a:ext cx="1341071" cy="423595"/>
          </a:xfrm>
          <a:prstGeom prst="roundRect">
            <a:avLst/>
          </a:prstGeom>
          <a:solidFill>
            <a:srgbClr val="F2AA84"/>
          </a:solidFill>
          <a:ln>
            <a:solidFill>
              <a:srgbClr val="F2AA8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研究指導</a:t>
            </a:r>
            <a:endParaRPr kumimoji="1" lang="ja-JP" altLang="en-US" sz="1000" b="1"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299B0A85-D8A5-0BBB-7AE9-9445831D1D71}"/>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8" name="スライド番号プレースホルダー 7">
            <a:extLst>
              <a:ext uri="{FF2B5EF4-FFF2-40B4-BE49-F238E27FC236}">
                <a16:creationId xmlns:a16="http://schemas.microsoft.com/office/drawing/2014/main" id="{BA99EE40-396F-CFEF-3292-6DE5FE6C69D8}"/>
              </a:ext>
            </a:extLst>
          </p:cNvPr>
          <p:cNvSpPr>
            <a:spLocks noGrp="1"/>
          </p:cNvSpPr>
          <p:nvPr>
            <p:ph type="sldNum" sz="quarter" idx="12"/>
          </p:nvPr>
        </p:nvSpPr>
        <p:spPr/>
        <p:txBody>
          <a:bodyPr/>
          <a:lstStyle/>
          <a:p>
            <a:fld id="{17A04E83-AE5F-445A-B2D7-EBB1D891384E}" type="slidenum">
              <a:rPr kumimoji="1" lang="ja-JP" altLang="en-US" smtClean="0"/>
              <a:t>24</a:t>
            </a:fld>
            <a:endParaRPr kumimoji="1" lang="ja-JP" altLang="en-US"/>
          </a:p>
        </p:txBody>
      </p:sp>
      <p:pic>
        <p:nvPicPr>
          <p:cNvPr id="2" name="グラフィックス 1" descr="山形の矢印 単色塗りつぶし">
            <a:extLst>
              <a:ext uri="{FF2B5EF4-FFF2-40B4-BE49-F238E27FC236}">
                <a16:creationId xmlns:a16="http://schemas.microsoft.com/office/drawing/2014/main" id="{3DE5C40B-C7F0-A899-2963-EE40259E9F8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10896" y="5362685"/>
            <a:ext cx="786760" cy="786760"/>
          </a:xfrm>
          <a:prstGeom prst="rect">
            <a:avLst/>
          </a:prstGeom>
        </p:spPr>
      </p:pic>
      <p:sp>
        <p:nvSpPr>
          <p:cNvPr id="21" name="テキスト ボックス 20">
            <a:extLst>
              <a:ext uri="{FF2B5EF4-FFF2-40B4-BE49-F238E27FC236}">
                <a16:creationId xmlns:a16="http://schemas.microsoft.com/office/drawing/2014/main" id="{18506FE9-D18F-BFDB-35F0-80DB3DC47DFE}"/>
              </a:ext>
            </a:extLst>
          </p:cNvPr>
          <p:cNvSpPr txBox="1"/>
          <p:nvPr/>
        </p:nvSpPr>
        <p:spPr>
          <a:xfrm>
            <a:off x="2997656" y="4457840"/>
            <a:ext cx="8964957" cy="769441"/>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①</a:t>
            </a:r>
            <a:r>
              <a:rPr kumimoji="1" lang="ja-JP" altLang="en-US" sz="2400" b="1" dirty="0">
                <a:latin typeface="メイリオ" panose="020B0604030504040204" pitchFamily="50" charset="-128"/>
                <a:ea typeface="メイリオ" panose="020B0604030504040204" pitchFamily="50" charset="-128"/>
              </a:rPr>
              <a:t>メールの</a:t>
            </a:r>
            <a:r>
              <a:rPr lang="ja-JP" altLang="en-US" sz="2400" b="1" dirty="0">
                <a:latin typeface="メイリオ" panose="020B0604030504040204" pitchFamily="50" charset="-128"/>
                <a:ea typeface="メイリオ" panose="020B0604030504040204" pitchFamily="50" charset="-128"/>
              </a:rPr>
              <a:t>送信</a:t>
            </a:r>
            <a:r>
              <a:rPr kumimoji="1" lang="ja-JP" altLang="en-US" sz="2400" b="1" dirty="0">
                <a:latin typeface="メイリオ" panose="020B0604030504040204" pitchFamily="50" charset="-128"/>
                <a:ea typeface="メイリオ" panose="020B0604030504040204" pitchFamily="50" charset="-128"/>
              </a:rPr>
              <a:t>時間、即レスを求める行為</a:t>
            </a:r>
            <a:r>
              <a:rPr kumimoji="1" lang="ja-JP" altLang="en-US" sz="2400" dirty="0">
                <a:latin typeface="メイリオ" panose="020B0604030504040204" pitchFamily="50" charset="-128"/>
                <a:ea typeface="メイリオ" panose="020B0604030504040204" pitchFamily="50" charset="-128"/>
              </a:rPr>
              <a:t>に気を付けましょう</a:t>
            </a:r>
            <a:endParaRPr kumimoji="1" lang="en-US" altLang="ja-JP" sz="24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（送信時間の設定機能も活用するとよいでしょう）</a:t>
            </a:r>
            <a:endParaRPr kumimoji="1" lang="en-US" altLang="ja-JP" sz="2000" dirty="0">
              <a:latin typeface="メイリオ" panose="020B0604030504040204" pitchFamily="50" charset="-128"/>
              <a:ea typeface="メイリオ" panose="020B0604030504040204" pitchFamily="50" charset="-128"/>
            </a:endParaRPr>
          </a:p>
        </p:txBody>
      </p:sp>
      <p:cxnSp>
        <p:nvCxnSpPr>
          <p:cNvPr id="24" name="直線コネクタ 23">
            <a:extLst>
              <a:ext uri="{FF2B5EF4-FFF2-40B4-BE49-F238E27FC236}">
                <a16:creationId xmlns:a16="http://schemas.microsoft.com/office/drawing/2014/main" id="{7E02BD5B-37E5-1913-118A-214FC23C502F}"/>
              </a:ext>
            </a:extLst>
          </p:cNvPr>
          <p:cNvCxnSpPr>
            <a:cxnSpLocks/>
          </p:cNvCxnSpPr>
          <p:nvPr/>
        </p:nvCxnSpPr>
        <p:spPr>
          <a:xfrm>
            <a:off x="10058400" y="5720709"/>
            <a:ext cx="1295400"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5" name="テキスト ボックス 4">
            <a:extLst>
              <a:ext uri="{FF2B5EF4-FFF2-40B4-BE49-F238E27FC236}">
                <a16:creationId xmlns:a16="http://schemas.microsoft.com/office/drawing/2014/main" id="{2A8AED42-6A35-AC02-8A2A-8245AA61B05C}"/>
              </a:ext>
            </a:extLst>
          </p:cNvPr>
          <p:cNvSpPr txBox="1"/>
          <p:nvPr/>
        </p:nvSpPr>
        <p:spPr>
          <a:xfrm>
            <a:off x="2997656" y="5413831"/>
            <a:ext cx="8558009" cy="1138773"/>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②ネガティブなことも伝えなければならない時は、</a:t>
            </a:r>
            <a:r>
              <a:rPr lang="ja-JP" altLang="en-US" sz="2400" b="1" dirty="0">
                <a:latin typeface="メイリオ" panose="020B0604030504040204" pitchFamily="50" charset="-128"/>
                <a:ea typeface="メイリオ" panose="020B0604030504040204" pitchFamily="50" charset="-128"/>
              </a:rPr>
              <a:t>メールや</a:t>
            </a:r>
            <a:br>
              <a:rPr lang="en-US" altLang="ja-JP" sz="2400" b="1" dirty="0">
                <a:latin typeface="メイリオ" panose="020B0604030504040204" pitchFamily="50" charset="-128"/>
                <a:ea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rPr>
              <a:t>　</a:t>
            </a:r>
            <a:r>
              <a:rPr lang="en-US" altLang="ja-JP" sz="2400" b="1" dirty="0">
                <a:latin typeface="メイリオ" panose="020B0604030504040204" pitchFamily="50" charset="-128"/>
                <a:ea typeface="メイリオ" panose="020B0604030504040204" pitchFamily="50" charset="-128"/>
              </a:rPr>
              <a:t>SNS</a:t>
            </a:r>
            <a:r>
              <a:rPr lang="ja-JP" altLang="en-US" sz="2400" b="1" dirty="0">
                <a:latin typeface="メイリオ" panose="020B0604030504040204" pitchFamily="50" charset="-128"/>
                <a:ea typeface="メイリオ" panose="020B0604030504040204" pitchFamily="50" charset="-128"/>
              </a:rPr>
              <a:t>で送るのは避け、対面で、</a:t>
            </a:r>
            <a:r>
              <a:rPr lang="ja-JP" altLang="en-US" sz="2400" dirty="0">
                <a:latin typeface="メイリオ" panose="020B0604030504040204" pitchFamily="50" charset="-128"/>
                <a:ea typeface="メイリオ" panose="020B0604030504040204" pitchFamily="50" charset="-128"/>
              </a:rPr>
              <a:t>丁寧に伝えましょう。</a:t>
            </a:r>
            <a:endParaRPr lang="en-US" altLang="ja-JP" sz="24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（長文メールや感情的なメールは</a:t>
            </a:r>
            <a:r>
              <a:rPr kumimoji="1" lang="en-US" altLang="ja-JP" sz="2000" dirty="0">
                <a:latin typeface="メイリオ" panose="020B0604030504040204" pitchFamily="50" charset="-128"/>
                <a:ea typeface="メイリオ" panose="020B0604030504040204" pitchFamily="50" charset="-128"/>
              </a:rPr>
              <a:t>NG</a:t>
            </a:r>
            <a:r>
              <a:rPr kumimoji="1" lang="ja-JP" altLang="en-US" sz="2000" dirty="0">
                <a:latin typeface="メイリオ" panose="020B0604030504040204" pitchFamily="50" charset="-128"/>
                <a:ea typeface="メイリオ" panose="020B0604030504040204" pitchFamily="50" charset="-128"/>
              </a:rPr>
              <a:t>）</a:t>
            </a:r>
            <a:endParaRPr kumimoji="1"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68382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48139-D8A0-9D26-4EDE-EB53A3E3475E}"/>
            </a:ext>
          </a:extLst>
        </p:cNvPr>
        <p:cNvGrpSpPr/>
        <p:nvPr/>
      </p:nvGrpSpPr>
      <p:grpSpPr>
        <a:xfrm>
          <a:off x="0" y="0"/>
          <a:ext cx="0" cy="0"/>
          <a:chOff x="0" y="0"/>
          <a:chExt cx="0" cy="0"/>
        </a:xfrm>
      </p:grpSpPr>
      <p:cxnSp>
        <p:nvCxnSpPr>
          <p:cNvPr id="13" name="直線コネクタ 12">
            <a:extLst>
              <a:ext uri="{FF2B5EF4-FFF2-40B4-BE49-F238E27FC236}">
                <a16:creationId xmlns:a16="http://schemas.microsoft.com/office/drawing/2014/main" id="{860DD509-60A4-370D-5450-2AD5124E0917}"/>
              </a:ext>
            </a:extLst>
          </p:cNvPr>
          <p:cNvCxnSpPr>
            <a:cxnSpLocks/>
          </p:cNvCxnSpPr>
          <p:nvPr/>
        </p:nvCxnSpPr>
        <p:spPr>
          <a:xfrm>
            <a:off x="4263528" y="6108630"/>
            <a:ext cx="5244029"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pic>
        <p:nvPicPr>
          <p:cNvPr id="29" name="グラフィックス 28" descr="山形の矢印 単色塗りつぶし">
            <a:extLst>
              <a:ext uri="{FF2B5EF4-FFF2-40B4-BE49-F238E27FC236}">
                <a16:creationId xmlns:a16="http://schemas.microsoft.com/office/drawing/2014/main" id="{CF1F4F95-DD7C-2C58-54A2-0EDFE596FA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7626" y="4976455"/>
            <a:ext cx="1017367" cy="1017367"/>
          </a:xfrm>
          <a:prstGeom prst="rect">
            <a:avLst/>
          </a:prstGeom>
        </p:spPr>
      </p:pic>
      <p:pic>
        <p:nvPicPr>
          <p:cNvPr id="36" name="グラフィックス 35" descr="物語 単色塗りつぶし">
            <a:extLst>
              <a:ext uri="{FF2B5EF4-FFF2-40B4-BE49-F238E27FC236}">
                <a16:creationId xmlns:a16="http://schemas.microsoft.com/office/drawing/2014/main" id="{8390066C-7274-904A-3CDB-F05D5D3F1986}"/>
              </a:ext>
            </a:extLst>
          </p:cNvPr>
          <p:cNvPicPr>
            <a:picLocks noChangeAspect="1"/>
          </p:cNvPicPr>
          <p:nvPr/>
        </p:nvPicPr>
        <p:blipFill>
          <a:blip r:embed="rId4">
            <a:alphaModFix amt="30000"/>
            <a:extLst>
              <a:ext uri="{96DAC541-7B7A-43D3-8B79-37D633B846F1}">
                <asvg:svgBlip xmlns:asvg="http://schemas.microsoft.com/office/drawing/2016/SVG/main" r:embed="rId5"/>
              </a:ext>
            </a:extLst>
          </a:blip>
          <a:stretch>
            <a:fillRect/>
          </a:stretch>
        </p:blipFill>
        <p:spPr>
          <a:xfrm>
            <a:off x="157019" y="4437440"/>
            <a:ext cx="1830609" cy="1830609"/>
          </a:xfrm>
          <a:prstGeom prst="rect">
            <a:avLst/>
          </a:prstGeom>
        </p:spPr>
      </p:pic>
      <p:sp>
        <p:nvSpPr>
          <p:cNvPr id="3" name="テキスト ボックス 2">
            <a:extLst>
              <a:ext uri="{FF2B5EF4-FFF2-40B4-BE49-F238E27FC236}">
                <a16:creationId xmlns:a16="http://schemas.microsoft.com/office/drawing/2014/main" id="{C91C0E47-3F8B-8A46-BED0-2B9C06AE3874}"/>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事例⑩　土日や深夜の実験</a:t>
            </a:r>
            <a:endParaRPr kumimoji="1" lang="ja-JP" altLang="en-US"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545E56F6-8CC0-B8D6-0190-211FCB3155F9}"/>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6" name="テキスト ボックス 5">
            <a:extLst>
              <a:ext uri="{FF2B5EF4-FFF2-40B4-BE49-F238E27FC236}">
                <a16:creationId xmlns:a16="http://schemas.microsoft.com/office/drawing/2014/main" id="{33D206AF-4CA6-469F-1ECC-5D1CF52C78E6}"/>
              </a:ext>
            </a:extLst>
          </p:cNvPr>
          <p:cNvSpPr txBox="1"/>
          <p:nvPr/>
        </p:nvSpPr>
        <p:spPr>
          <a:xfrm>
            <a:off x="257474" y="4976455"/>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998FCD62-78C0-BD0A-BF17-4A1EC7C6A9B9}"/>
              </a:ext>
            </a:extLst>
          </p:cNvPr>
          <p:cNvSpPr/>
          <p:nvPr/>
        </p:nvSpPr>
        <p:spPr>
          <a:xfrm>
            <a:off x="2207941" y="1400007"/>
            <a:ext cx="5978487" cy="123253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土日も深夜も実験することが</a:t>
            </a:r>
            <a:endParaRPr kumimoji="1" lang="en-US" altLang="ja-JP" sz="2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solidFill>
                <a:latin typeface="メイリオ" panose="020B0604030504040204" pitchFamily="50" charset="-128"/>
                <a:ea typeface="メイリオ" panose="020B0604030504040204" pitchFamily="50" charset="-128"/>
              </a:rPr>
              <a:t>当たり前になっている</a:t>
            </a:r>
            <a:r>
              <a:rPr kumimoji="1" lang="en-US" altLang="ja-JP" sz="2400" dirty="0">
                <a:solidFill>
                  <a:schemeClr val="tx1"/>
                </a:solidFill>
                <a:latin typeface="メイリオ" panose="020B0604030504040204" pitchFamily="50" charset="-128"/>
                <a:ea typeface="メイリオ" panose="020B0604030504040204" pitchFamily="50" charset="-128"/>
              </a:rPr>
              <a:t>B</a:t>
            </a:r>
            <a:r>
              <a:rPr kumimoji="1" lang="ja-JP" altLang="en-US" sz="2400" dirty="0">
                <a:solidFill>
                  <a:schemeClr val="tx1"/>
                </a:solidFill>
                <a:latin typeface="メイリオ" panose="020B0604030504040204" pitchFamily="50" charset="-128"/>
                <a:ea typeface="メイリオ" panose="020B0604030504040204" pitchFamily="50" charset="-128"/>
              </a:rPr>
              <a:t>教授の研究室</a:t>
            </a:r>
            <a:r>
              <a:rPr kumimoji="1" lang="en-US" altLang="ja-JP" sz="2400" dirty="0">
                <a:solidFill>
                  <a:schemeClr val="tx1"/>
                </a:solidFill>
                <a:latin typeface="メイリオ" panose="020B0604030504040204" pitchFamily="50" charset="-128"/>
                <a:ea typeface="メイリオ" panose="020B0604030504040204" pitchFamily="50" charset="-128"/>
              </a:rPr>
              <a:t>…</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pic>
        <p:nvPicPr>
          <p:cNvPr id="11" name="グラフィックス 10" descr="ビーカー 単色塗りつぶし">
            <a:extLst>
              <a:ext uri="{FF2B5EF4-FFF2-40B4-BE49-F238E27FC236}">
                <a16:creationId xmlns:a16="http://schemas.microsoft.com/office/drawing/2014/main" id="{85F6D0A6-57A2-B76B-660E-518E9154E59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242990" y="1245128"/>
            <a:ext cx="1399774" cy="1399774"/>
          </a:xfrm>
          <a:prstGeom prst="rect">
            <a:avLst/>
          </a:prstGeom>
        </p:spPr>
      </p:pic>
      <p:pic>
        <p:nvPicPr>
          <p:cNvPr id="12" name="グラフィックス 11" descr="警告 単色塗りつぶし">
            <a:extLst>
              <a:ext uri="{FF2B5EF4-FFF2-40B4-BE49-F238E27FC236}">
                <a16:creationId xmlns:a16="http://schemas.microsoft.com/office/drawing/2014/main" id="{2692C194-7234-C694-5497-604B5D73C62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64966" y="3037455"/>
            <a:ext cx="1037457" cy="1037457"/>
          </a:xfrm>
          <a:prstGeom prst="rect">
            <a:avLst/>
          </a:prstGeom>
        </p:spPr>
      </p:pic>
      <p:cxnSp>
        <p:nvCxnSpPr>
          <p:cNvPr id="9" name="直線コネクタ 8">
            <a:extLst>
              <a:ext uri="{FF2B5EF4-FFF2-40B4-BE49-F238E27FC236}">
                <a16:creationId xmlns:a16="http://schemas.microsoft.com/office/drawing/2014/main" id="{276CB0BC-03EE-7596-168A-9B79111187B4}"/>
              </a:ext>
            </a:extLst>
          </p:cNvPr>
          <p:cNvCxnSpPr>
            <a:cxnSpLocks/>
          </p:cNvCxnSpPr>
          <p:nvPr/>
        </p:nvCxnSpPr>
        <p:spPr>
          <a:xfrm>
            <a:off x="1402423" y="3964683"/>
            <a:ext cx="6784005"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F8751841-1F86-0661-A774-EFE68611D2BA}"/>
              </a:ext>
            </a:extLst>
          </p:cNvPr>
          <p:cNvCxnSpPr>
            <a:cxnSpLocks/>
          </p:cNvCxnSpPr>
          <p:nvPr/>
        </p:nvCxnSpPr>
        <p:spPr>
          <a:xfrm>
            <a:off x="3004993" y="5383575"/>
            <a:ext cx="3091007"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0" name="四角形: 角を丸くする 9">
            <a:extLst>
              <a:ext uri="{FF2B5EF4-FFF2-40B4-BE49-F238E27FC236}">
                <a16:creationId xmlns:a16="http://schemas.microsoft.com/office/drawing/2014/main" id="{6531455D-0C81-3519-4FA5-EEF5AA73D01E}"/>
              </a:ext>
            </a:extLst>
          </p:cNvPr>
          <p:cNvSpPr/>
          <p:nvPr/>
        </p:nvSpPr>
        <p:spPr>
          <a:xfrm>
            <a:off x="10621542" y="114468"/>
            <a:ext cx="1341071" cy="423595"/>
          </a:xfrm>
          <a:prstGeom prst="roundRect">
            <a:avLst/>
          </a:prstGeom>
          <a:solidFill>
            <a:srgbClr val="F2AA84"/>
          </a:solidFill>
          <a:ln>
            <a:solidFill>
              <a:srgbClr val="F2AA8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研究指導</a:t>
            </a:r>
            <a:br>
              <a:rPr kumimoji="1" lang="en-US" altLang="ja-JP" sz="1100" b="1" dirty="0">
                <a:latin typeface="メイリオ" panose="020B0604030504040204" pitchFamily="50" charset="-128"/>
                <a:ea typeface="メイリオ" panose="020B0604030504040204" pitchFamily="50" charset="-128"/>
              </a:rPr>
            </a:br>
            <a:r>
              <a:rPr kumimoji="1" lang="ja-JP" altLang="en-US" sz="1000" b="1" dirty="0">
                <a:latin typeface="メイリオ" panose="020B0604030504040204" pitchFamily="50" charset="-128"/>
                <a:ea typeface="メイリオ" panose="020B0604030504040204" pitchFamily="50" charset="-128"/>
              </a:rPr>
              <a:t>（実験・実習系）</a:t>
            </a:r>
          </a:p>
        </p:txBody>
      </p:sp>
      <p:sp>
        <p:nvSpPr>
          <p:cNvPr id="15" name="テキスト ボックス 14">
            <a:extLst>
              <a:ext uri="{FF2B5EF4-FFF2-40B4-BE49-F238E27FC236}">
                <a16:creationId xmlns:a16="http://schemas.microsoft.com/office/drawing/2014/main" id="{D09B903D-F497-0359-D1E5-56C2BDAC35C7}"/>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16" name="スライド番号プレースホルダー 15">
            <a:extLst>
              <a:ext uri="{FF2B5EF4-FFF2-40B4-BE49-F238E27FC236}">
                <a16:creationId xmlns:a16="http://schemas.microsoft.com/office/drawing/2014/main" id="{56A41149-716E-D75D-D7D3-9D336964ED90}"/>
              </a:ext>
            </a:extLst>
          </p:cNvPr>
          <p:cNvSpPr>
            <a:spLocks noGrp="1"/>
          </p:cNvSpPr>
          <p:nvPr>
            <p:ph type="sldNum" sz="quarter" idx="12"/>
          </p:nvPr>
        </p:nvSpPr>
        <p:spPr/>
        <p:txBody>
          <a:bodyPr/>
          <a:lstStyle/>
          <a:p>
            <a:fld id="{17A04E83-AE5F-445A-B2D7-EBB1D891384E}" type="slidenum">
              <a:rPr kumimoji="1" lang="ja-JP" altLang="en-US" smtClean="0"/>
              <a:t>25</a:t>
            </a:fld>
            <a:endParaRPr kumimoji="1" lang="ja-JP" altLang="en-US"/>
          </a:p>
        </p:txBody>
      </p:sp>
      <p:cxnSp>
        <p:nvCxnSpPr>
          <p:cNvPr id="17" name="直線コネクタ 16">
            <a:extLst>
              <a:ext uri="{FF2B5EF4-FFF2-40B4-BE49-F238E27FC236}">
                <a16:creationId xmlns:a16="http://schemas.microsoft.com/office/drawing/2014/main" id="{2116EEBE-7C33-36FA-2D33-8FF0667387F1}"/>
              </a:ext>
            </a:extLst>
          </p:cNvPr>
          <p:cNvCxnSpPr>
            <a:cxnSpLocks/>
          </p:cNvCxnSpPr>
          <p:nvPr/>
        </p:nvCxnSpPr>
        <p:spPr>
          <a:xfrm>
            <a:off x="4142342" y="3237570"/>
            <a:ext cx="4044086"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9" name="テキスト ボックス 18">
            <a:extLst>
              <a:ext uri="{FF2B5EF4-FFF2-40B4-BE49-F238E27FC236}">
                <a16:creationId xmlns:a16="http://schemas.microsoft.com/office/drawing/2014/main" id="{0F6E4085-9D79-FAB7-66DA-F7BDDDA5BD15}"/>
              </a:ext>
            </a:extLst>
          </p:cNvPr>
          <p:cNvSpPr txBox="1"/>
          <p:nvPr/>
        </p:nvSpPr>
        <p:spPr>
          <a:xfrm>
            <a:off x="1352058" y="2953841"/>
            <a:ext cx="10582450" cy="1200329"/>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睡眠不足が続くと、</a:t>
            </a:r>
            <a:r>
              <a:rPr lang="ja-JP" altLang="en-US" sz="2400" b="1" dirty="0">
                <a:latin typeface="メイリオ" panose="020B0604030504040204" pitchFamily="50" charset="-128"/>
                <a:ea typeface="メイリオ" panose="020B0604030504040204" pitchFamily="50" charset="-128"/>
              </a:rPr>
              <a:t>メンバーの健康に深刻な影響</a:t>
            </a:r>
            <a:r>
              <a:rPr lang="ja-JP" altLang="en-US" sz="2400" dirty="0">
                <a:latin typeface="メイリオ" panose="020B0604030504040204" pitchFamily="50" charset="-128"/>
                <a:ea typeface="メイリオ" panose="020B0604030504040204" pitchFamily="50" charset="-128"/>
              </a:rPr>
              <a:t>をもたらす場合があります。また、本人が「今は頑張りたい」と自主的にやる場合でなく、</a:t>
            </a:r>
            <a:br>
              <a:rPr lang="en-US" altLang="ja-JP" sz="2400" dirty="0">
                <a:latin typeface="メイリオ" panose="020B0604030504040204" pitchFamily="50" charset="-128"/>
                <a:ea typeface="メイリオ" panose="020B0604030504040204" pitchFamily="50" charset="-128"/>
              </a:rPr>
            </a:br>
            <a:r>
              <a:rPr lang="ja-JP" altLang="en-US" sz="2400" b="1" dirty="0">
                <a:latin typeface="メイリオ" panose="020B0604030504040204" pitchFamily="50" charset="-128"/>
                <a:ea typeface="メイリオ" panose="020B0604030504040204" pitchFamily="50" charset="-128"/>
              </a:rPr>
              <a:t>強制されている場合は、より心身の健康に悪影響</a:t>
            </a:r>
            <a:r>
              <a:rPr lang="ja-JP" altLang="en-US" sz="2400" dirty="0">
                <a:latin typeface="メイリオ" panose="020B0604030504040204" pitchFamily="50" charset="-128"/>
                <a:ea typeface="メイリオ" panose="020B0604030504040204" pitchFamily="50" charset="-128"/>
              </a:rPr>
              <a:t>を及ぼします。</a:t>
            </a:r>
          </a:p>
        </p:txBody>
      </p:sp>
      <p:sp>
        <p:nvSpPr>
          <p:cNvPr id="8" name="テキスト ボックス 7">
            <a:extLst>
              <a:ext uri="{FF2B5EF4-FFF2-40B4-BE49-F238E27FC236}">
                <a16:creationId xmlns:a16="http://schemas.microsoft.com/office/drawing/2014/main" id="{C0A1B2BA-75A0-C82D-4DC2-1F38F1D973AF}"/>
              </a:ext>
            </a:extLst>
          </p:cNvPr>
          <p:cNvSpPr txBox="1"/>
          <p:nvPr/>
        </p:nvSpPr>
        <p:spPr>
          <a:xfrm>
            <a:off x="3004993" y="4698390"/>
            <a:ext cx="9187007" cy="1569660"/>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「土日も夜もが当たり前」というルールの押し付けは、要注意。</a:t>
            </a:r>
            <a:endParaRPr lang="en-US" altLang="ja-JP" sz="2400" dirty="0">
              <a:latin typeface="メイリオ" panose="020B0604030504040204" pitchFamily="50" charset="-128"/>
              <a:ea typeface="メイリオ" panose="020B0604030504040204" pitchFamily="50" charset="-128"/>
            </a:endParaRPr>
          </a:p>
          <a:p>
            <a:r>
              <a:rPr kumimoji="1" lang="ja-JP" altLang="en-US" sz="2400" b="1" dirty="0">
                <a:latin typeface="メイリオ" panose="020B0604030504040204" pitchFamily="50" charset="-128"/>
                <a:ea typeface="メイリオ" panose="020B0604030504040204" pitchFamily="50" charset="-128"/>
              </a:rPr>
              <a:t>強制しないことが大切</a:t>
            </a:r>
            <a:r>
              <a:rPr kumimoji="1" lang="ja-JP" altLang="en-US" sz="2400" dirty="0">
                <a:latin typeface="メイリオ" panose="020B0604030504040204" pitchFamily="50" charset="-128"/>
                <a:ea typeface="メイリオ" panose="020B0604030504040204" pitchFamily="50" charset="-128"/>
              </a:rPr>
              <a:t>です。</a:t>
            </a:r>
            <a:br>
              <a:rPr kumimoji="1" lang="en-US" altLang="ja-JP" sz="2400" dirty="0">
                <a:latin typeface="メイリオ" panose="020B0604030504040204" pitchFamily="50" charset="-128"/>
                <a:ea typeface="メイリオ" panose="020B0604030504040204" pitchFamily="50" charset="-128"/>
              </a:rPr>
            </a:br>
            <a:r>
              <a:rPr kumimoji="1" lang="ja-JP" altLang="en-US" sz="2400" dirty="0">
                <a:latin typeface="メイリオ" panose="020B0604030504040204" pitchFamily="50" charset="-128"/>
                <a:ea typeface="メイリオ" panose="020B0604030504040204" pitchFamily="50" charset="-128"/>
              </a:rPr>
              <a:t>　体質には個人差があることを考慮しましょう。</a:t>
            </a:r>
            <a:endParaRPr kumimoji="1"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また、</a:t>
            </a:r>
            <a:r>
              <a:rPr kumimoji="1" lang="ja-JP" altLang="en-US" sz="2400" b="1" dirty="0">
                <a:latin typeface="メイリオ" panose="020B0604030504040204" pitchFamily="50" charset="-128"/>
                <a:ea typeface="メイリオ" panose="020B0604030504040204" pitchFamily="50" charset="-128"/>
              </a:rPr>
              <a:t>研究者も家庭生活などとの両立が必要</a:t>
            </a:r>
            <a:r>
              <a:rPr kumimoji="1" lang="ja-JP" altLang="en-US" sz="2400" dirty="0">
                <a:latin typeface="メイリオ" panose="020B0604030504040204" pitchFamily="50" charset="-128"/>
                <a:ea typeface="メイリオ" panose="020B0604030504040204" pitchFamily="50" charset="-128"/>
              </a:rPr>
              <a:t>です。</a:t>
            </a:r>
          </a:p>
        </p:txBody>
      </p:sp>
    </p:spTree>
    <p:extLst>
      <p:ext uri="{BB962C8B-B14F-4D97-AF65-F5344CB8AC3E}">
        <p14:creationId xmlns:p14="http://schemas.microsoft.com/office/powerpoint/2010/main" val="2113833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E0720-92C5-6CA0-32A2-65CDEB4EE720}"/>
            </a:ext>
          </a:extLst>
        </p:cNvPr>
        <p:cNvGrpSpPr/>
        <p:nvPr/>
      </p:nvGrpSpPr>
      <p:grpSpPr>
        <a:xfrm>
          <a:off x="0" y="0"/>
          <a:ext cx="0" cy="0"/>
          <a:chOff x="0" y="0"/>
          <a:chExt cx="0" cy="0"/>
        </a:xfrm>
      </p:grpSpPr>
      <p:sp>
        <p:nvSpPr>
          <p:cNvPr id="14" name="吹き出し: 四角形 13">
            <a:extLst>
              <a:ext uri="{FF2B5EF4-FFF2-40B4-BE49-F238E27FC236}">
                <a16:creationId xmlns:a16="http://schemas.microsoft.com/office/drawing/2014/main" id="{B2C08E47-4DC3-FCC6-B4D9-D03136B46D9F}"/>
              </a:ext>
            </a:extLst>
          </p:cNvPr>
          <p:cNvSpPr/>
          <p:nvPr/>
        </p:nvSpPr>
        <p:spPr>
          <a:xfrm>
            <a:off x="2747382" y="1946693"/>
            <a:ext cx="4893968" cy="738906"/>
          </a:xfrm>
          <a:prstGeom prst="wedgeRectCallout">
            <a:avLst>
              <a:gd name="adj1" fmla="val 53206"/>
              <a:gd name="adj2" fmla="val 7381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おまえには、もう指導しない</a:t>
            </a:r>
          </a:p>
        </p:txBody>
      </p:sp>
      <p:sp>
        <p:nvSpPr>
          <p:cNvPr id="19" name="テキスト ボックス 18">
            <a:extLst>
              <a:ext uri="{FF2B5EF4-FFF2-40B4-BE49-F238E27FC236}">
                <a16:creationId xmlns:a16="http://schemas.microsoft.com/office/drawing/2014/main" id="{A8E742E5-D3D3-C31C-1342-15C80EB4D24D}"/>
              </a:ext>
            </a:extLst>
          </p:cNvPr>
          <p:cNvSpPr txBox="1"/>
          <p:nvPr/>
        </p:nvSpPr>
        <p:spPr>
          <a:xfrm>
            <a:off x="1974304" y="3297373"/>
            <a:ext cx="9700460" cy="523220"/>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明らかに学生の教育ではないことを依頼してはいけません。</a:t>
            </a:r>
            <a:endParaRPr kumimoji="1" lang="ja-JP" altLang="en-US" sz="2800" dirty="0">
              <a:latin typeface="メイリオ" panose="020B0604030504040204" pitchFamily="50" charset="-128"/>
              <a:ea typeface="メイリオ" panose="020B0604030504040204" pitchFamily="50" charset="-128"/>
            </a:endParaRPr>
          </a:p>
        </p:txBody>
      </p:sp>
      <p:pic>
        <p:nvPicPr>
          <p:cNvPr id="28" name="グラフィックス 27" descr="教授 男性 単色塗りつぶし">
            <a:extLst>
              <a:ext uri="{FF2B5EF4-FFF2-40B4-BE49-F238E27FC236}">
                <a16:creationId xmlns:a16="http://schemas.microsoft.com/office/drawing/2014/main" id="{FD0F2136-BBAB-1EC1-E76F-318D272ED9D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73835" y="1340527"/>
            <a:ext cx="1813026" cy="1813026"/>
          </a:xfrm>
          <a:prstGeom prst="rect">
            <a:avLst/>
          </a:prstGeom>
        </p:spPr>
      </p:pic>
      <p:sp>
        <p:nvSpPr>
          <p:cNvPr id="3" name="テキスト ボックス 2">
            <a:extLst>
              <a:ext uri="{FF2B5EF4-FFF2-40B4-BE49-F238E27FC236}">
                <a16:creationId xmlns:a16="http://schemas.microsoft.com/office/drawing/2014/main" id="{C555EFB2-127B-3357-5ABC-10AAFAE70369}"/>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事例⑪　権力の濫用・公私混同</a:t>
            </a:r>
            <a:endParaRPr lang="en-US" altLang="zh-TW" sz="3600"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C93B9C3E-A7DE-27D5-450F-7C5279F6EE7C}"/>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7" name="四角形: 角を丸くする 6">
            <a:extLst>
              <a:ext uri="{FF2B5EF4-FFF2-40B4-BE49-F238E27FC236}">
                <a16:creationId xmlns:a16="http://schemas.microsoft.com/office/drawing/2014/main" id="{F6F2EB3D-F597-9ADF-0E41-F8E1FC7401EF}"/>
              </a:ext>
            </a:extLst>
          </p:cNvPr>
          <p:cNvSpPr/>
          <p:nvPr/>
        </p:nvSpPr>
        <p:spPr>
          <a:xfrm>
            <a:off x="10621542" y="117255"/>
            <a:ext cx="1341071" cy="423595"/>
          </a:xfrm>
          <a:prstGeom prst="roundRect">
            <a:avLst/>
          </a:prstGeom>
          <a:solidFill>
            <a:srgbClr val="F2AA84"/>
          </a:solidFill>
          <a:ln>
            <a:solidFill>
              <a:srgbClr val="F2AA8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研究指導</a:t>
            </a:r>
            <a:endParaRPr kumimoji="1" lang="ja-JP" altLang="en-US" sz="1000" b="1"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41A7E205-950D-DC3F-6354-4C3623455E0A}"/>
              </a:ext>
            </a:extLst>
          </p:cNvPr>
          <p:cNvSpPr txBox="1"/>
          <p:nvPr/>
        </p:nvSpPr>
        <p:spPr>
          <a:xfrm>
            <a:off x="197961" y="1087391"/>
            <a:ext cx="7890962" cy="461665"/>
          </a:xfrm>
          <a:prstGeom prst="rect">
            <a:avLst/>
          </a:prstGeom>
          <a:noFill/>
        </p:spPr>
        <p:txBody>
          <a:bodyPr wrap="square">
            <a:spAutoFit/>
          </a:bodyPr>
          <a:lstStyle/>
          <a:p>
            <a:r>
              <a:rPr kumimoji="1" lang="ja-JP" altLang="en-US" sz="2400" dirty="0">
                <a:solidFill>
                  <a:schemeClr val="tx1"/>
                </a:solidFill>
                <a:latin typeface="メイリオ" panose="020B0604030504040204" pitchFamily="50" charset="-128"/>
                <a:ea typeface="メイリオ" panose="020B0604030504040204" pitchFamily="50" charset="-128"/>
              </a:rPr>
              <a:t>指導教授から雑用や私用を頼まれ、断ったら、</a:t>
            </a:r>
            <a:endParaRPr lang="ja-JP" altLang="en-US" sz="2400" dirty="0"/>
          </a:p>
        </p:txBody>
      </p:sp>
      <p:pic>
        <p:nvPicPr>
          <p:cNvPr id="10" name="グラフィックス 9" descr="山形の矢印 単色塗りつぶし">
            <a:extLst>
              <a:ext uri="{FF2B5EF4-FFF2-40B4-BE49-F238E27FC236}">
                <a16:creationId xmlns:a16="http://schemas.microsoft.com/office/drawing/2014/main" id="{03436785-4D91-A687-4F8A-CF2A9D232A6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51395" y="5064295"/>
            <a:ext cx="1017367" cy="1017367"/>
          </a:xfrm>
          <a:prstGeom prst="rect">
            <a:avLst/>
          </a:prstGeom>
        </p:spPr>
      </p:pic>
      <p:pic>
        <p:nvPicPr>
          <p:cNvPr id="11" name="グラフィックス 10" descr="物語 単色塗りつぶし">
            <a:extLst>
              <a:ext uri="{FF2B5EF4-FFF2-40B4-BE49-F238E27FC236}">
                <a16:creationId xmlns:a16="http://schemas.microsoft.com/office/drawing/2014/main" id="{45A0A287-A18A-4ADD-9B2A-5EF20A807AF8}"/>
              </a:ext>
            </a:extLst>
          </p:cNvPr>
          <p:cNvPicPr>
            <a:picLocks noChangeAspect="1"/>
          </p:cNvPicPr>
          <p:nvPr/>
        </p:nvPicPr>
        <p:blipFill>
          <a:blip r:embed="rId6">
            <a:alphaModFix amt="30000"/>
            <a:extLst>
              <a:ext uri="{96DAC541-7B7A-43D3-8B79-37D633B846F1}">
                <asvg:svgBlip xmlns:asvg="http://schemas.microsoft.com/office/drawing/2016/SVG/main" r:embed="rId7"/>
              </a:ext>
            </a:extLst>
          </a:blip>
          <a:stretch>
            <a:fillRect/>
          </a:stretch>
        </p:blipFill>
        <p:spPr>
          <a:xfrm>
            <a:off x="617932" y="4525325"/>
            <a:ext cx="1830609" cy="1830609"/>
          </a:xfrm>
          <a:prstGeom prst="rect">
            <a:avLst/>
          </a:prstGeom>
        </p:spPr>
      </p:pic>
      <p:sp>
        <p:nvSpPr>
          <p:cNvPr id="12" name="テキスト ボックス 11">
            <a:extLst>
              <a:ext uri="{FF2B5EF4-FFF2-40B4-BE49-F238E27FC236}">
                <a16:creationId xmlns:a16="http://schemas.microsoft.com/office/drawing/2014/main" id="{7C8F0CD2-D5DC-413B-47C6-9AD99655ACC3}"/>
              </a:ext>
            </a:extLst>
          </p:cNvPr>
          <p:cNvSpPr txBox="1"/>
          <p:nvPr/>
        </p:nvSpPr>
        <p:spPr>
          <a:xfrm>
            <a:off x="718388" y="5165889"/>
            <a:ext cx="1629697" cy="954107"/>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改善</a:t>
            </a:r>
            <a:endParaRPr kumimoji="1"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cxnSp>
        <p:nvCxnSpPr>
          <p:cNvPr id="13" name="直線コネクタ 12">
            <a:extLst>
              <a:ext uri="{FF2B5EF4-FFF2-40B4-BE49-F238E27FC236}">
                <a16:creationId xmlns:a16="http://schemas.microsoft.com/office/drawing/2014/main" id="{59BA0863-2850-DD2D-CB63-3E08F092715A}"/>
              </a:ext>
            </a:extLst>
          </p:cNvPr>
          <p:cNvCxnSpPr>
            <a:cxnSpLocks/>
          </p:cNvCxnSpPr>
          <p:nvPr/>
        </p:nvCxnSpPr>
        <p:spPr>
          <a:xfrm>
            <a:off x="3970589" y="5518748"/>
            <a:ext cx="3085991"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18DEAD97-0096-5232-4DF5-02212548BDC4}"/>
              </a:ext>
            </a:extLst>
          </p:cNvPr>
          <p:cNvCxnSpPr>
            <a:cxnSpLocks/>
          </p:cNvCxnSpPr>
          <p:nvPr/>
        </p:nvCxnSpPr>
        <p:spPr>
          <a:xfrm>
            <a:off x="3970589" y="6261028"/>
            <a:ext cx="5249611"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pic>
        <p:nvPicPr>
          <p:cNvPr id="6" name="グラフィックス 5" descr="警告 単色塗りつぶし">
            <a:extLst>
              <a:ext uri="{FF2B5EF4-FFF2-40B4-BE49-F238E27FC236}">
                <a16:creationId xmlns:a16="http://schemas.microsoft.com/office/drawing/2014/main" id="{40BE6062-040A-7E56-D76E-C80C850A547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51382" y="2957135"/>
            <a:ext cx="1037457" cy="1037457"/>
          </a:xfrm>
          <a:prstGeom prst="rect">
            <a:avLst/>
          </a:prstGeom>
        </p:spPr>
      </p:pic>
      <p:sp>
        <p:nvSpPr>
          <p:cNvPr id="16" name="テキスト ボックス 15">
            <a:extLst>
              <a:ext uri="{FF2B5EF4-FFF2-40B4-BE49-F238E27FC236}">
                <a16:creationId xmlns:a16="http://schemas.microsoft.com/office/drawing/2014/main" id="{DE9E3254-7EE5-7925-7346-A22E75A986D8}"/>
              </a:ext>
            </a:extLst>
          </p:cNvPr>
          <p:cNvSpPr txBox="1"/>
          <p:nvPr/>
        </p:nvSpPr>
        <p:spPr>
          <a:xfrm>
            <a:off x="3620364" y="4869349"/>
            <a:ext cx="8212322" cy="1569660"/>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上記の他にも、下記のようなことはしてはいけません。</a:t>
            </a:r>
            <a:endParaRPr kumimoji="1"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不正・不法行為の強要</a:t>
            </a:r>
            <a:r>
              <a:rPr lang="ja-JP" altLang="en-US" sz="2400" dirty="0">
                <a:latin typeface="メイリオ" panose="020B0604030504040204" pitchFamily="50" charset="-128"/>
                <a:ea typeface="メイリオ" panose="020B0604030504040204" pitchFamily="50" charset="-128"/>
              </a:rPr>
              <a:t>（研究データの改ざん指示など）</a:t>
            </a:r>
            <a:endParaRPr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・プライベートを必要以上に知ろうとしたり、</a:t>
            </a:r>
            <a:br>
              <a:rPr kumimoji="1" lang="en-US" altLang="ja-JP" sz="2400" dirty="0">
                <a:latin typeface="メイリオ" panose="020B0604030504040204" pitchFamily="50" charset="-128"/>
                <a:ea typeface="メイリオ" panose="020B0604030504040204" pitchFamily="50" charset="-128"/>
              </a:rPr>
            </a:br>
            <a:r>
              <a:rPr kumimoji="1" lang="ja-JP" altLang="en-US" sz="2400"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プライベートなことに介入したりする</a:t>
            </a:r>
            <a:endParaRPr kumimoji="1" lang="en-US" altLang="ja-JP" sz="2400" b="1"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C2BA1D97-1295-FA2B-9EE9-E18D8F1562F6}"/>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18" name="スライド番号プレースホルダー 17">
            <a:extLst>
              <a:ext uri="{FF2B5EF4-FFF2-40B4-BE49-F238E27FC236}">
                <a16:creationId xmlns:a16="http://schemas.microsoft.com/office/drawing/2014/main" id="{3621E9A0-5CDE-E8BF-5AA0-F0634BF340FF}"/>
              </a:ext>
            </a:extLst>
          </p:cNvPr>
          <p:cNvSpPr>
            <a:spLocks noGrp="1"/>
          </p:cNvSpPr>
          <p:nvPr>
            <p:ph type="sldNum" sz="quarter" idx="12"/>
          </p:nvPr>
        </p:nvSpPr>
        <p:spPr/>
        <p:txBody>
          <a:bodyPr/>
          <a:lstStyle/>
          <a:p>
            <a:fld id="{17A04E83-AE5F-445A-B2D7-EBB1D891384E}" type="slidenum">
              <a:rPr kumimoji="1" lang="ja-JP" altLang="en-US" smtClean="0"/>
              <a:t>26</a:t>
            </a:fld>
            <a:endParaRPr kumimoji="1" lang="ja-JP" altLang="en-US"/>
          </a:p>
        </p:txBody>
      </p:sp>
    </p:spTree>
    <p:extLst>
      <p:ext uri="{BB962C8B-B14F-4D97-AF65-F5344CB8AC3E}">
        <p14:creationId xmlns:p14="http://schemas.microsoft.com/office/powerpoint/2010/main" val="776123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942D7-1FBD-BE6F-FB7C-D855605384FC}"/>
            </a:ext>
          </a:extLst>
        </p:cNvPr>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CE3A0A43-5410-B1C7-5FD0-961967294FB5}"/>
              </a:ext>
            </a:extLst>
          </p:cNvPr>
          <p:cNvSpPr/>
          <p:nvPr/>
        </p:nvSpPr>
        <p:spPr>
          <a:xfrm>
            <a:off x="791257" y="1833791"/>
            <a:ext cx="5399595" cy="1216086"/>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A8B31A14-8A66-EFF4-938B-DD54527ACF65}"/>
              </a:ext>
            </a:extLst>
          </p:cNvPr>
          <p:cNvSpPr txBox="1"/>
          <p:nvPr/>
        </p:nvSpPr>
        <p:spPr>
          <a:xfrm>
            <a:off x="197961" y="370415"/>
            <a:ext cx="11155839"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研究分野、研究スタイルの相違からみるアカハラの傾向の例</a:t>
            </a:r>
            <a:endParaRPr kumimoji="1" lang="ja-JP" altLang="en-US" sz="3600" dirty="0">
              <a:latin typeface="Meiryo UI" panose="020B0604030504040204" pitchFamily="50" charset="-128"/>
              <a:ea typeface="Meiryo UI" panose="020B0604030504040204" pitchFamily="50" charset="-128"/>
            </a:endParaRPr>
          </a:p>
        </p:txBody>
      </p:sp>
      <p:cxnSp>
        <p:nvCxnSpPr>
          <p:cNvPr id="8" name="直線コネクタ 7">
            <a:extLst>
              <a:ext uri="{FF2B5EF4-FFF2-40B4-BE49-F238E27FC236}">
                <a16:creationId xmlns:a16="http://schemas.microsoft.com/office/drawing/2014/main" id="{E63746F5-95A4-800D-3326-3DF99087AA72}"/>
              </a:ext>
            </a:extLst>
          </p:cNvPr>
          <p:cNvCxnSpPr/>
          <p:nvPr/>
        </p:nvCxnSpPr>
        <p:spPr>
          <a:xfrm>
            <a:off x="197962" y="1019155"/>
            <a:ext cx="1176465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11" name="四角形: 角を丸くする 10">
            <a:extLst>
              <a:ext uri="{FF2B5EF4-FFF2-40B4-BE49-F238E27FC236}">
                <a16:creationId xmlns:a16="http://schemas.microsoft.com/office/drawing/2014/main" id="{D3FA1067-9179-20FA-0A68-BC2E5794C5E5}"/>
              </a:ext>
            </a:extLst>
          </p:cNvPr>
          <p:cNvSpPr/>
          <p:nvPr/>
        </p:nvSpPr>
        <p:spPr>
          <a:xfrm>
            <a:off x="255272" y="1836428"/>
            <a:ext cx="399928" cy="1233960"/>
          </a:xfrm>
          <a:prstGeom prst="roundRect">
            <a:avLst/>
          </a:prstGeom>
          <a:solidFill>
            <a:srgbClr val="B4E5A2"/>
          </a:solidFill>
          <a:ln>
            <a:solidFill>
              <a:srgbClr val="B4E5A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メイリオ" panose="020B0604030504040204" pitchFamily="50" charset="-128"/>
                <a:ea typeface="メイリオ" panose="020B0604030504040204" pitchFamily="50" charset="-128"/>
              </a:rPr>
              <a:t>研究スタイル</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12" name="四角形: 角を丸くする 11">
            <a:extLst>
              <a:ext uri="{FF2B5EF4-FFF2-40B4-BE49-F238E27FC236}">
                <a16:creationId xmlns:a16="http://schemas.microsoft.com/office/drawing/2014/main" id="{7546645E-899B-2F7B-9A74-B1CCB79B6498}"/>
              </a:ext>
            </a:extLst>
          </p:cNvPr>
          <p:cNvSpPr/>
          <p:nvPr/>
        </p:nvSpPr>
        <p:spPr>
          <a:xfrm>
            <a:off x="791257" y="1454618"/>
            <a:ext cx="5399595" cy="319546"/>
          </a:xfrm>
          <a:prstGeom prst="roundRect">
            <a:avLst/>
          </a:prstGeom>
          <a:solidFill>
            <a:schemeClr val="tx2">
              <a:lumMod val="25000"/>
              <a:lumOff val="75000"/>
            </a:schemeClr>
          </a:solidFill>
          <a:ln>
            <a:solidFill>
              <a:schemeClr val="tx2">
                <a:lumMod val="25000"/>
                <a:lumOff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0" bIns="0" rtlCol="0" anchor="ctr"/>
          <a:lstStyle/>
          <a:p>
            <a:pPr algn="ctr">
              <a:lnSpc>
                <a:spcPts val="2000"/>
              </a:lnSpc>
            </a:pPr>
            <a:r>
              <a:rPr lang="ja-JP" altLang="en-US" sz="1600" b="1" dirty="0">
                <a:solidFill>
                  <a:schemeClr val="tx1"/>
                </a:solidFill>
                <a:latin typeface="メイリオ" panose="020B0604030504040204" pitchFamily="50" charset="-128"/>
                <a:ea typeface="メイリオ" panose="020B0604030504040204" pitchFamily="50" charset="-128"/>
              </a:rPr>
              <a:t>文学・アート系</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 name="四角形: 角を丸くする 12">
            <a:extLst>
              <a:ext uri="{FF2B5EF4-FFF2-40B4-BE49-F238E27FC236}">
                <a16:creationId xmlns:a16="http://schemas.microsoft.com/office/drawing/2014/main" id="{54D54BD5-6939-1B1D-38EA-CE03BC799BA4}"/>
              </a:ext>
            </a:extLst>
          </p:cNvPr>
          <p:cNvSpPr/>
          <p:nvPr/>
        </p:nvSpPr>
        <p:spPr>
          <a:xfrm>
            <a:off x="6330586" y="1454618"/>
            <a:ext cx="5399595" cy="319546"/>
          </a:xfrm>
          <a:prstGeom prst="roundRect">
            <a:avLst/>
          </a:prstGeom>
          <a:solidFill>
            <a:schemeClr val="tx2">
              <a:lumMod val="25000"/>
              <a:lumOff val="75000"/>
            </a:schemeClr>
          </a:solidFill>
          <a:ln>
            <a:solidFill>
              <a:schemeClr val="tx2">
                <a:lumMod val="25000"/>
                <a:lumOff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0" bIns="0" rtlCol="0" anchor="ctr"/>
          <a:lstStyle/>
          <a:p>
            <a:pPr algn="ctr">
              <a:lnSpc>
                <a:spcPts val="2000"/>
              </a:lnSpc>
            </a:pPr>
            <a:r>
              <a:rPr lang="ja-JP" altLang="en-US" sz="1600" b="1" dirty="0">
                <a:solidFill>
                  <a:schemeClr val="tx1"/>
                </a:solidFill>
                <a:latin typeface="メイリオ" panose="020B0604030504040204" pitchFamily="50" charset="-128"/>
                <a:ea typeface="メイリオ" panose="020B0604030504040204" pitchFamily="50" charset="-128"/>
              </a:rPr>
              <a:t>実験・実習の多い分野</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8" name="四角形: 角を丸くする 17">
            <a:extLst>
              <a:ext uri="{FF2B5EF4-FFF2-40B4-BE49-F238E27FC236}">
                <a16:creationId xmlns:a16="http://schemas.microsoft.com/office/drawing/2014/main" id="{D8FFB8F8-9701-49B8-21C1-0E9C58840FFA}"/>
              </a:ext>
            </a:extLst>
          </p:cNvPr>
          <p:cNvSpPr/>
          <p:nvPr/>
        </p:nvSpPr>
        <p:spPr>
          <a:xfrm>
            <a:off x="6330587" y="1836427"/>
            <a:ext cx="5399595" cy="1233962"/>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a:extLst>
              <a:ext uri="{FF2B5EF4-FFF2-40B4-BE49-F238E27FC236}">
                <a16:creationId xmlns:a16="http://schemas.microsoft.com/office/drawing/2014/main" id="{D7796B0B-910E-CC91-8066-01EDB1F1D1B0}"/>
              </a:ext>
            </a:extLst>
          </p:cNvPr>
          <p:cNvSpPr txBox="1"/>
          <p:nvPr/>
        </p:nvSpPr>
        <p:spPr>
          <a:xfrm>
            <a:off x="6427555" y="1880330"/>
            <a:ext cx="5294413" cy="1169551"/>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研究室単位</a:t>
            </a:r>
            <a:r>
              <a:rPr kumimoji="1" lang="ja-JP" altLang="en-US" sz="1400" dirty="0">
                <a:latin typeface="メイリオ" panose="020B0604030504040204" pitchFamily="50" charset="-128"/>
                <a:ea typeface="メイリオ" panose="020B0604030504040204" pitchFamily="50" charset="-128"/>
              </a:rPr>
              <a:t>での共同研究</a:t>
            </a:r>
            <a:endParaRPr kumimoji="1"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実験を伴う研究</a:t>
            </a:r>
            <a:endParaRPr kumimoji="1"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研究するうえでお金がかかる（実験器具、薬剤、素材、学会旅費、投稿費用等）。研究室で負担しているため、研究室に所属していないと研究できない。</a:t>
            </a:r>
            <a:endParaRPr lang="en-US" altLang="ja-JP" sz="1400" dirty="0">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19C8CC8E-6957-5067-62B9-E07A54B036D4}"/>
              </a:ext>
            </a:extLst>
          </p:cNvPr>
          <p:cNvSpPr txBox="1"/>
          <p:nvPr/>
        </p:nvSpPr>
        <p:spPr>
          <a:xfrm>
            <a:off x="900977" y="1914628"/>
            <a:ext cx="4692999" cy="738664"/>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個人単位での研究</a:t>
            </a:r>
            <a:endParaRPr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指導は基本的に</a:t>
            </a:r>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対</a:t>
            </a:r>
            <a:r>
              <a:rPr lang="en-US" altLang="ja-JP" sz="1400" dirty="0">
                <a:latin typeface="メイリオ" panose="020B0604030504040204" pitchFamily="50" charset="-128"/>
                <a:ea typeface="メイリオ" panose="020B0604030504040204" pitchFamily="50" charset="-128"/>
              </a:rPr>
              <a:t>1</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理系ほどお金がかからない</a:t>
            </a:r>
            <a:endParaRPr lang="en-US" altLang="ja-JP" sz="1400" dirty="0">
              <a:latin typeface="メイリオ" panose="020B0604030504040204" pitchFamily="50" charset="-128"/>
              <a:ea typeface="メイリオ" panose="020B0604030504040204" pitchFamily="50" charset="-128"/>
            </a:endParaRPr>
          </a:p>
        </p:txBody>
      </p:sp>
      <p:sp>
        <p:nvSpPr>
          <p:cNvPr id="27" name="四角形: 角を丸くする 26">
            <a:extLst>
              <a:ext uri="{FF2B5EF4-FFF2-40B4-BE49-F238E27FC236}">
                <a16:creationId xmlns:a16="http://schemas.microsoft.com/office/drawing/2014/main" id="{569170BA-7C3C-4F34-07D4-4189FD26EC77}"/>
              </a:ext>
            </a:extLst>
          </p:cNvPr>
          <p:cNvSpPr/>
          <p:nvPr/>
        </p:nvSpPr>
        <p:spPr>
          <a:xfrm>
            <a:off x="791257" y="4262963"/>
            <a:ext cx="5399595" cy="2423770"/>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四角形: 角を丸くする 27">
            <a:extLst>
              <a:ext uri="{FF2B5EF4-FFF2-40B4-BE49-F238E27FC236}">
                <a16:creationId xmlns:a16="http://schemas.microsoft.com/office/drawing/2014/main" id="{72396966-974A-2A31-C16B-8A09733D43E8}"/>
              </a:ext>
            </a:extLst>
          </p:cNvPr>
          <p:cNvSpPr/>
          <p:nvPr/>
        </p:nvSpPr>
        <p:spPr>
          <a:xfrm>
            <a:off x="6341913" y="4262963"/>
            <a:ext cx="5388268" cy="2425538"/>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id="{7C5ACA46-5225-E8DA-89AC-433B803E2431}"/>
              </a:ext>
            </a:extLst>
          </p:cNvPr>
          <p:cNvSpPr/>
          <p:nvPr/>
        </p:nvSpPr>
        <p:spPr>
          <a:xfrm>
            <a:off x="240267" y="4262963"/>
            <a:ext cx="399928" cy="2423770"/>
          </a:xfrm>
          <a:prstGeom prst="roundRect">
            <a:avLst/>
          </a:prstGeom>
          <a:solidFill>
            <a:srgbClr val="B4E5A2"/>
          </a:solidFill>
          <a:ln>
            <a:solidFill>
              <a:srgbClr val="B4E5A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ハラスメント例</a:t>
            </a:r>
          </a:p>
        </p:txBody>
      </p:sp>
      <p:sp>
        <p:nvSpPr>
          <p:cNvPr id="32" name="テキスト ボックス 31">
            <a:extLst>
              <a:ext uri="{FF2B5EF4-FFF2-40B4-BE49-F238E27FC236}">
                <a16:creationId xmlns:a16="http://schemas.microsoft.com/office/drawing/2014/main" id="{6DFBD99E-1763-BCBD-C778-D4E0E004859B}"/>
              </a:ext>
            </a:extLst>
          </p:cNvPr>
          <p:cNvSpPr txBox="1"/>
          <p:nvPr/>
        </p:nvSpPr>
        <p:spPr>
          <a:xfrm>
            <a:off x="6427555" y="4441732"/>
            <a:ext cx="5425251" cy="1384995"/>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オーサーシップに関するもの</a:t>
            </a:r>
            <a:endParaRPr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実験の労働力として使われること</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強制的な長時間拘束</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成果を出さなければならないプレッシャーや追いつめ</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研究不正に巻き込まれる</a:t>
            </a:r>
            <a:endParaRPr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「小講座制」で教授に従う必要があり、自由に研究できない</a:t>
            </a:r>
            <a:endParaRPr lang="en-US" altLang="ja-JP" sz="1400" dirty="0">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46DF911C-89F3-B42F-1155-3C8C3FF51614}"/>
              </a:ext>
            </a:extLst>
          </p:cNvPr>
          <p:cNvSpPr txBox="1"/>
          <p:nvPr/>
        </p:nvSpPr>
        <p:spPr>
          <a:xfrm>
            <a:off x="900977" y="4441732"/>
            <a:ext cx="5318311" cy="2031325"/>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生き方や感性・人間</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社会観と重ね合わせる</a:t>
            </a:r>
            <a:endParaRPr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精神的囲い込みやセクハラ</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公私混同</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長文メールに無理に返信を求められる</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先生の自慢を聞かされる授業</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他の分野の部門や研究室との関係性が希薄になり、囲い込まれている環境</a:t>
            </a: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制度上の権限や規則を基盤としていない独自ルールに対し、学生が右往左往する</a:t>
            </a:r>
            <a:endParaRPr lang="en-US" altLang="ja-JP" sz="1400" dirty="0">
              <a:latin typeface="メイリオ" panose="020B0604030504040204" pitchFamily="50" charset="-128"/>
              <a:ea typeface="メイリオ" panose="020B0604030504040204" pitchFamily="50" charset="-128"/>
            </a:endParaRPr>
          </a:p>
        </p:txBody>
      </p:sp>
      <p:sp>
        <p:nvSpPr>
          <p:cNvPr id="34" name="四角形: 角を丸くする 33">
            <a:extLst>
              <a:ext uri="{FF2B5EF4-FFF2-40B4-BE49-F238E27FC236}">
                <a16:creationId xmlns:a16="http://schemas.microsoft.com/office/drawing/2014/main" id="{D341FC73-E4D5-3F94-B5EC-937369B36CDF}"/>
              </a:ext>
            </a:extLst>
          </p:cNvPr>
          <p:cNvSpPr/>
          <p:nvPr/>
        </p:nvSpPr>
        <p:spPr>
          <a:xfrm>
            <a:off x="240267" y="3143299"/>
            <a:ext cx="399928" cy="987895"/>
          </a:xfrm>
          <a:prstGeom prst="roundRect">
            <a:avLst/>
          </a:prstGeom>
          <a:solidFill>
            <a:srgbClr val="B4E5A2"/>
          </a:solidFill>
          <a:ln>
            <a:solidFill>
              <a:srgbClr val="B4E5A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メイリオ" panose="020B0604030504040204" pitchFamily="50" charset="-128"/>
                <a:ea typeface="メイリオ" panose="020B0604030504040204" pitchFamily="50" charset="-128"/>
              </a:rPr>
              <a:t>師弟関係</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35" name="四角形: 角を丸くする 34">
            <a:extLst>
              <a:ext uri="{FF2B5EF4-FFF2-40B4-BE49-F238E27FC236}">
                <a16:creationId xmlns:a16="http://schemas.microsoft.com/office/drawing/2014/main" id="{5E4B11C5-C287-C13F-2BFB-AB04193A9D87}"/>
              </a:ext>
            </a:extLst>
          </p:cNvPr>
          <p:cNvSpPr/>
          <p:nvPr/>
        </p:nvSpPr>
        <p:spPr>
          <a:xfrm>
            <a:off x="791257" y="3134029"/>
            <a:ext cx="5399595" cy="987895"/>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id="{5ABDC8CC-CC8C-91A5-DE4F-E365A64D2DE9}"/>
              </a:ext>
            </a:extLst>
          </p:cNvPr>
          <p:cNvSpPr/>
          <p:nvPr/>
        </p:nvSpPr>
        <p:spPr>
          <a:xfrm>
            <a:off x="6341913" y="3138290"/>
            <a:ext cx="5388269" cy="987895"/>
          </a:xfrm>
          <a:prstGeom prst="round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a:extLst>
              <a:ext uri="{FF2B5EF4-FFF2-40B4-BE49-F238E27FC236}">
                <a16:creationId xmlns:a16="http://schemas.microsoft.com/office/drawing/2014/main" id="{3D9CBA8E-310F-FFFF-23AC-05379562B3C4}"/>
              </a:ext>
            </a:extLst>
          </p:cNvPr>
          <p:cNvSpPr txBox="1"/>
          <p:nvPr/>
        </p:nvSpPr>
        <p:spPr>
          <a:xfrm>
            <a:off x="900977" y="3229733"/>
            <a:ext cx="5289875" cy="738664"/>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専門的知識のほか、姿勢や価値観を教員から学ぶ</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→人格的な崇拝や生き方などに影響が及ぶ</a:t>
            </a:r>
            <a:endParaRPr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閉鎖的な指導関係で、強い影響を受けやすい</a:t>
            </a:r>
            <a:endParaRPr lang="en-US" altLang="ja-JP" sz="14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9A843DD9-BA26-BD78-D8A9-98D5CAF62315}"/>
              </a:ext>
            </a:extLst>
          </p:cNvPr>
          <p:cNvSpPr txBox="1"/>
          <p:nvPr/>
        </p:nvSpPr>
        <p:spPr>
          <a:xfrm>
            <a:off x="6440306" y="3183980"/>
            <a:ext cx="5289875" cy="95410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チームで研究を行う。教授をトップとし、上下関係が</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はっきりしている小講座制の組織もある</a:t>
            </a:r>
            <a:endParaRPr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研究室に所属していないと研究できないことから、</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文系にない力関係が存在する</a:t>
            </a:r>
            <a:endParaRPr lang="en-US" altLang="ja-JP" sz="1400"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6FE10EA9-A343-9DA4-DC5C-5C1706F5F68F}"/>
              </a:ext>
            </a:extLst>
          </p:cNvPr>
          <p:cNvSpPr txBox="1"/>
          <p:nvPr/>
        </p:nvSpPr>
        <p:spPr>
          <a:xfrm>
            <a:off x="197961" y="1044779"/>
            <a:ext cx="11091142" cy="338554"/>
          </a:xfrm>
          <a:prstGeom prst="rect">
            <a:avLst/>
          </a:prstGeom>
          <a:noFill/>
        </p:spPr>
        <p:txBody>
          <a:bodyPr wrap="square">
            <a:spAutoFit/>
          </a:bodyPr>
          <a:lstStyle/>
          <a:p>
            <a:pPr algn="just"/>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研究活動の場面では、研究分野によって起きやすいハラスメントが違います。例えば、次のような違いがあります。</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矢印: 下 13">
            <a:extLst>
              <a:ext uri="{FF2B5EF4-FFF2-40B4-BE49-F238E27FC236}">
                <a16:creationId xmlns:a16="http://schemas.microsoft.com/office/drawing/2014/main" id="{9616A0CE-192E-A38E-5604-F4DEA7C8B060}"/>
              </a:ext>
            </a:extLst>
          </p:cNvPr>
          <p:cNvSpPr/>
          <p:nvPr/>
        </p:nvSpPr>
        <p:spPr>
          <a:xfrm>
            <a:off x="8271749" y="4064101"/>
            <a:ext cx="1265909" cy="375221"/>
          </a:xfrm>
          <a:prstGeom prst="downArrow">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B926580E-F0AF-3D20-1D61-5171A89636EE}"/>
              </a:ext>
            </a:extLst>
          </p:cNvPr>
          <p:cNvSpPr/>
          <p:nvPr/>
        </p:nvSpPr>
        <p:spPr>
          <a:xfrm>
            <a:off x="2614521" y="4064101"/>
            <a:ext cx="1265909" cy="365729"/>
          </a:xfrm>
          <a:prstGeom prst="downArrow">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07BDE01F-7117-A258-B31E-4F997D0A094E}"/>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chemeClr val="accent2">
                    <a:lumMod val="75000"/>
                  </a:schemeClr>
                </a:solidFill>
                <a:latin typeface="Meiryo UI" panose="020B0604030504040204" pitchFamily="50" charset="-128"/>
                <a:ea typeface="Meiryo UI" panose="020B0604030504040204" pitchFamily="50" charset="-128"/>
              </a:rPr>
              <a:t>2.</a:t>
            </a:r>
            <a:r>
              <a:rPr kumimoji="1" lang="ja-JP" altLang="en-US" sz="1400" b="1" dirty="0">
                <a:solidFill>
                  <a:schemeClr val="accent2">
                    <a:lumMod val="75000"/>
                  </a:schemeClr>
                </a:solidFill>
                <a:latin typeface="Meiryo UI" panose="020B0604030504040204" pitchFamily="50" charset="-128"/>
                <a:ea typeface="Meiryo UI" panose="020B0604030504040204" pitchFamily="50" charset="-128"/>
              </a:rPr>
              <a:t>アカデミックハラスメントの事例</a:t>
            </a:r>
          </a:p>
        </p:txBody>
      </p:sp>
      <p:sp>
        <p:nvSpPr>
          <p:cNvPr id="16" name="スライド番号プレースホルダー 15">
            <a:extLst>
              <a:ext uri="{FF2B5EF4-FFF2-40B4-BE49-F238E27FC236}">
                <a16:creationId xmlns:a16="http://schemas.microsoft.com/office/drawing/2014/main" id="{03E41249-5A3A-515A-5160-2A6D76CF56A6}"/>
              </a:ext>
            </a:extLst>
          </p:cNvPr>
          <p:cNvSpPr>
            <a:spLocks noGrp="1"/>
          </p:cNvSpPr>
          <p:nvPr>
            <p:ph type="sldNum" sz="quarter" idx="12"/>
          </p:nvPr>
        </p:nvSpPr>
        <p:spPr/>
        <p:txBody>
          <a:bodyPr/>
          <a:lstStyle/>
          <a:p>
            <a:fld id="{17A04E83-AE5F-445A-B2D7-EBB1D891384E}" type="slidenum">
              <a:rPr kumimoji="1" lang="ja-JP" altLang="en-US" smtClean="0"/>
              <a:t>27</a:t>
            </a:fld>
            <a:endParaRPr kumimoji="1" lang="ja-JP" altLang="en-US"/>
          </a:p>
        </p:txBody>
      </p:sp>
    </p:spTree>
    <p:extLst>
      <p:ext uri="{BB962C8B-B14F-4D97-AF65-F5344CB8AC3E}">
        <p14:creationId xmlns:p14="http://schemas.microsoft.com/office/powerpoint/2010/main" val="3599765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2468B-4192-924C-1CC1-EF2563DB12E9}"/>
            </a:ext>
          </a:extLst>
        </p:cNvPr>
        <p:cNvGrpSpPr/>
        <p:nvPr/>
      </p:nvGrpSpPr>
      <p:grpSpPr>
        <a:xfrm>
          <a:off x="0" y="0"/>
          <a:ext cx="0" cy="0"/>
          <a:chOff x="0" y="0"/>
          <a:chExt cx="0" cy="0"/>
        </a:xfrm>
      </p:grpSpPr>
      <p:sp>
        <p:nvSpPr>
          <p:cNvPr id="3" name="四角形: 対角を丸める 2">
            <a:extLst>
              <a:ext uri="{FF2B5EF4-FFF2-40B4-BE49-F238E27FC236}">
                <a16:creationId xmlns:a16="http://schemas.microsoft.com/office/drawing/2014/main" id="{09879488-C76F-2593-C1A0-5B187C132CD9}"/>
              </a:ext>
            </a:extLst>
          </p:cNvPr>
          <p:cNvSpPr/>
          <p:nvPr/>
        </p:nvSpPr>
        <p:spPr>
          <a:xfrm>
            <a:off x="0" y="0"/>
            <a:ext cx="12192000" cy="6858000"/>
          </a:xfrm>
          <a:prstGeom prst="round2DiagRect">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1153E87B-3DA4-B0C9-21D9-752548606472}"/>
              </a:ext>
            </a:extLst>
          </p:cNvPr>
          <p:cNvSpPr txBox="1"/>
          <p:nvPr/>
        </p:nvSpPr>
        <p:spPr>
          <a:xfrm>
            <a:off x="637309" y="3659910"/>
            <a:ext cx="10919692" cy="1015663"/>
          </a:xfrm>
          <a:prstGeom prst="rect">
            <a:avLst/>
          </a:prstGeom>
          <a:noFill/>
        </p:spPr>
        <p:txBody>
          <a:bodyPr wrap="square" rtlCol="0">
            <a:spAutoFit/>
          </a:bodyPr>
          <a:lstStyle/>
          <a:p>
            <a:pPr algn="r"/>
            <a:r>
              <a:rPr kumimoji="1" lang="ja-JP" altLang="en-US" sz="6000" dirty="0">
                <a:solidFill>
                  <a:schemeClr val="tx2">
                    <a:lumMod val="75000"/>
                    <a:lumOff val="25000"/>
                  </a:schemeClr>
                </a:solidFill>
                <a:latin typeface="Meiryo UI" panose="020B0604030504040204" pitchFamily="50" charset="-128"/>
                <a:ea typeface="Meiryo UI" panose="020B0604030504040204" pitchFamily="50" charset="-128"/>
              </a:rPr>
              <a:t>ハラスメントを防止するための心構え</a:t>
            </a:r>
          </a:p>
        </p:txBody>
      </p:sp>
      <p:sp>
        <p:nvSpPr>
          <p:cNvPr id="6" name="涙形 5">
            <a:extLst>
              <a:ext uri="{FF2B5EF4-FFF2-40B4-BE49-F238E27FC236}">
                <a16:creationId xmlns:a16="http://schemas.microsoft.com/office/drawing/2014/main" id="{0D251999-E820-7C55-8814-40A029AA4332}"/>
              </a:ext>
            </a:extLst>
          </p:cNvPr>
          <p:cNvSpPr/>
          <p:nvPr/>
        </p:nvSpPr>
        <p:spPr>
          <a:xfrm>
            <a:off x="9982200" y="4991822"/>
            <a:ext cx="1574801" cy="1364528"/>
          </a:xfrm>
          <a:prstGeom prst="teardrop">
            <a:avLst/>
          </a:prstGeom>
          <a:solidFill>
            <a:srgbClr val="215F9A"/>
          </a:solidFill>
          <a:ln>
            <a:solidFill>
              <a:srgbClr val="215F9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a:latin typeface="Meiryo UI" panose="020B0604030504040204" pitchFamily="50" charset="-128"/>
                <a:ea typeface="Meiryo UI" panose="020B0604030504040204" pitchFamily="50" charset="-128"/>
              </a:rPr>
              <a:t>３</a:t>
            </a:r>
          </a:p>
        </p:txBody>
      </p:sp>
    </p:spTree>
    <p:extLst>
      <p:ext uri="{BB962C8B-B14F-4D97-AF65-F5344CB8AC3E}">
        <p14:creationId xmlns:p14="http://schemas.microsoft.com/office/powerpoint/2010/main" val="3574097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98425-954C-C2A6-235A-A87F006CCAF9}"/>
            </a:ext>
          </a:extLst>
        </p:cNvPr>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4FD47E03-A72E-2695-B914-0DDF56E14BD3}"/>
              </a:ext>
            </a:extLst>
          </p:cNvPr>
          <p:cNvGrpSpPr/>
          <p:nvPr/>
        </p:nvGrpSpPr>
        <p:grpSpPr>
          <a:xfrm>
            <a:off x="197962" y="1250636"/>
            <a:ext cx="7315201" cy="572640"/>
            <a:chOff x="415636" y="2068960"/>
            <a:chExt cx="7315201" cy="572640"/>
          </a:xfrm>
        </p:grpSpPr>
        <p:sp>
          <p:nvSpPr>
            <p:cNvPr id="9" name="正方形/長方形 8">
              <a:extLst>
                <a:ext uri="{FF2B5EF4-FFF2-40B4-BE49-F238E27FC236}">
                  <a16:creationId xmlns:a16="http://schemas.microsoft.com/office/drawing/2014/main" id="{93B5FC04-3CAE-2D34-9DA2-15F7D507E0EF}"/>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3200" b="1" dirty="0">
                  <a:solidFill>
                    <a:schemeClr val="tx2">
                      <a:lumMod val="75000"/>
                      <a:lumOff val="25000"/>
                    </a:schemeClr>
                  </a:solidFill>
                  <a:latin typeface="Meiryo UI" panose="020B0604030504040204" pitchFamily="50" charset="-128"/>
                  <a:ea typeface="Meiryo UI" panose="020B0604030504040204" pitchFamily="50" charset="-128"/>
                </a:rPr>
                <a:t>１　</a:t>
              </a:r>
              <a:r>
                <a:rPr lang="ja-JP" altLang="en-US" sz="2800" dirty="0">
                  <a:solidFill>
                    <a:schemeClr val="tx1"/>
                  </a:solidFill>
                  <a:latin typeface="Meiryo UI" panose="020B0604030504040204" pitchFamily="50" charset="-128"/>
                  <a:ea typeface="Meiryo UI" panose="020B0604030504040204" pitchFamily="50" charset="-128"/>
                </a:rPr>
                <a:t>公平で公正な学生対応を心掛ける</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97A7BBE6-83EF-46F9-07C5-238283D3AAA8}"/>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B829FE5A-4BCB-5A6C-9EE5-02627EAECBDC}"/>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12" name="テキスト ボックス 11">
            <a:extLst>
              <a:ext uri="{FF2B5EF4-FFF2-40B4-BE49-F238E27FC236}">
                <a16:creationId xmlns:a16="http://schemas.microsoft.com/office/drawing/2014/main" id="{2990C2EC-C6F7-C592-3C8D-40FACDE25E77}"/>
              </a:ext>
            </a:extLst>
          </p:cNvPr>
          <p:cNvSpPr txBox="1"/>
          <p:nvPr/>
        </p:nvSpPr>
        <p:spPr>
          <a:xfrm>
            <a:off x="197962" y="370415"/>
            <a:ext cx="6169891" cy="646331"/>
          </a:xfrm>
          <a:prstGeom prst="rect">
            <a:avLst/>
          </a:prstGeom>
          <a:noFill/>
        </p:spPr>
        <p:txBody>
          <a:bodyPr wrap="square" rtlCol="0">
            <a:spAutoFit/>
          </a:bodyPr>
          <a:lstStyle/>
          <a:p>
            <a:r>
              <a:rPr kumimoji="1" lang="ja-JP" altLang="en-US" sz="3600" dirty="0">
                <a:latin typeface="Meiryo UI" panose="020B0604030504040204" pitchFamily="50" charset="-128"/>
                <a:ea typeface="Meiryo UI" panose="020B0604030504040204" pitchFamily="50" charset="-128"/>
              </a:rPr>
              <a:t>指導時に気を付けるべきポイント</a:t>
            </a:r>
          </a:p>
        </p:txBody>
      </p:sp>
      <p:cxnSp>
        <p:nvCxnSpPr>
          <p:cNvPr id="14" name="直線コネクタ 13">
            <a:extLst>
              <a:ext uri="{FF2B5EF4-FFF2-40B4-BE49-F238E27FC236}">
                <a16:creationId xmlns:a16="http://schemas.microsoft.com/office/drawing/2014/main" id="{B8A208BD-8667-3799-458B-EED44220916A}"/>
              </a:ext>
            </a:extLst>
          </p:cNvPr>
          <p:cNvCxnSpPr/>
          <p:nvPr/>
        </p:nvCxnSpPr>
        <p:spPr>
          <a:xfrm>
            <a:off x="197962" y="1019155"/>
            <a:ext cx="11764651" cy="0"/>
          </a:xfrm>
          <a:prstGeom prst="line">
            <a:avLst/>
          </a:prstGeom>
          <a:ln>
            <a:solidFill>
              <a:srgbClr val="215F9A"/>
            </a:solidFill>
          </a:ln>
        </p:spPr>
        <p:style>
          <a:lnRef idx="2">
            <a:schemeClr val="accent1"/>
          </a:lnRef>
          <a:fillRef idx="0">
            <a:schemeClr val="accent1"/>
          </a:fillRef>
          <a:effectRef idx="1">
            <a:schemeClr val="accent1"/>
          </a:effectRef>
          <a:fontRef idx="minor">
            <a:schemeClr val="tx1"/>
          </a:fontRef>
        </p:style>
      </p:cxnSp>
      <p:sp>
        <p:nvSpPr>
          <p:cNvPr id="16" name="テキスト ボックス 15">
            <a:extLst>
              <a:ext uri="{FF2B5EF4-FFF2-40B4-BE49-F238E27FC236}">
                <a16:creationId xmlns:a16="http://schemas.microsoft.com/office/drawing/2014/main" id="{35C16699-3C0C-51D0-7077-E8802CB1458C}"/>
              </a:ext>
            </a:extLst>
          </p:cNvPr>
          <p:cNvSpPr txBox="1"/>
          <p:nvPr/>
        </p:nvSpPr>
        <p:spPr>
          <a:xfrm>
            <a:off x="197962" y="136525"/>
            <a:ext cx="3579711" cy="307777"/>
          </a:xfrm>
          <a:prstGeom prst="rect">
            <a:avLst/>
          </a:prstGeom>
          <a:noFill/>
        </p:spPr>
        <p:txBody>
          <a:bodyPr wrap="square" rtlCol="0">
            <a:spAutoFit/>
          </a:bodyPr>
          <a:lstStyle/>
          <a:p>
            <a:r>
              <a:rPr kumimoji="1" lang="en-US" altLang="ja-JP" sz="1400" b="1" dirty="0">
                <a:solidFill>
                  <a:srgbClr val="215F9A"/>
                </a:solidFill>
                <a:latin typeface="Meiryo UI" panose="020B0604030504040204" pitchFamily="50" charset="-128"/>
                <a:ea typeface="Meiryo UI" panose="020B0604030504040204" pitchFamily="50" charset="-128"/>
              </a:rPr>
              <a:t>3.</a:t>
            </a:r>
            <a:r>
              <a:rPr kumimoji="1" lang="ja-JP" altLang="en-US" sz="1400" b="1" dirty="0">
                <a:solidFill>
                  <a:srgbClr val="215F9A"/>
                </a:solidFill>
                <a:latin typeface="Meiryo UI" panose="020B0604030504040204" pitchFamily="50" charset="-128"/>
                <a:ea typeface="Meiryo UI" panose="020B0604030504040204" pitchFamily="50" charset="-128"/>
              </a:rPr>
              <a:t>ハラスメントを防止するための心構え</a:t>
            </a:r>
          </a:p>
        </p:txBody>
      </p:sp>
      <p:cxnSp>
        <p:nvCxnSpPr>
          <p:cNvPr id="19" name="直線コネクタ 18">
            <a:extLst>
              <a:ext uri="{FF2B5EF4-FFF2-40B4-BE49-F238E27FC236}">
                <a16:creationId xmlns:a16="http://schemas.microsoft.com/office/drawing/2014/main" id="{ED096381-2DCC-1AC4-2052-618EC524D9EE}"/>
              </a:ext>
            </a:extLst>
          </p:cNvPr>
          <p:cNvCxnSpPr>
            <a:cxnSpLocks/>
          </p:cNvCxnSpPr>
          <p:nvPr/>
        </p:nvCxnSpPr>
        <p:spPr>
          <a:xfrm>
            <a:off x="2733344" y="3002011"/>
            <a:ext cx="1223819"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20" name="直線コネクタ 19">
            <a:extLst>
              <a:ext uri="{FF2B5EF4-FFF2-40B4-BE49-F238E27FC236}">
                <a16:creationId xmlns:a16="http://schemas.microsoft.com/office/drawing/2014/main" id="{42A64201-1068-A9D0-8FE1-A1B52E3C9BE9}"/>
              </a:ext>
            </a:extLst>
          </p:cNvPr>
          <p:cNvCxnSpPr>
            <a:cxnSpLocks/>
          </p:cNvCxnSpPr>
          <p:nvPr/>
        </p:nvCxnSpPr>
        <p:spPr>
          <a:xfrm>
            <a:off x="770617" y="2267720"/>
            <a:ext cx="2854037"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5" name="テキスト ボックス 14">
            <a:extLst>
              <a:ext uri="{FF2B5EF4-FFF2-40B4-BE49-F238E27FC236}">
                <a16:creationId xmlns:a16="http://schemas.microsoft.com/office/drawing/2014/main" id="{FF6BE9E1-3034-C6CF-39E6-82256D6018B3}"/>
              </a:ext>
            </a:extLst>
          </p:cNvPr>
          <p:cNvSpPr txBox="1"/>
          <p:nvPr/>
        </p:nvSpPr>
        <p:spPr>
          <a:xfrm>
            <a:off x="419635" y="1934251"/>
            <a:ext cx="11693289" cy="1569660"/>
          </a:xfrm>
          <a:prstGeom prst="rect">
            <a:avLst/>
          </a:prstGeom>
          <a:noFill/>
        </p:spPr>
        <p:txBody>
          <a:bodyPr wrap="square">
            <a:spAutoFit/>
          </a:bodyPr>
          <a:lstStyle/>
          <a:p>
            <a:pPr marL="342900" indent="-342900">
              <a:buFont typeface="Wingdings" panose="05000000000000000000" pitchFamily="2" charset="2"/>
              <a:buChar char="l"/>
            </a:pPr>
            <a:r>
              <a:rPr lang="ja-JP" altLang="en-US" sz="2400" b="1" dirty="0">
                <a:latin typeface="Meiryo UI" panose="020B0604030504040204" pitchFamily="50" charset="-128"/>
                <a:ea typeface="Meiryo UI" panose="020B0604030504040204" pitchFamily="50" charset="-128"/>
              </a:rPr>
              <a:t>どの学生も公平に扱うこと。</a:t>
            </a:r>
          </a:p>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学生の多様化により、特に大人数の授業ではさまざまなバックグラウンドを持っている学生が</a:t>
            </a:r>
            <a:br>
              <a:rPr lang="en-US" altLang="ja-JP"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集まっています。</a:t>
            </a:r>
            <a:r>
              <a:rPr lang="ja-JP" altLang="en-US" sz="2400" b="1" dirty="0">
                <a:latin typeface="Meiryo UI" panose="020B0604030504040204" pitchFamily="50" charset="-128"/>
                <a:ea typeface="Meiryo UI" panose="020B0604030504040204" pitchFamily="50" charset="-128"/>
              </a:rPr>
              <a:t>無意識に</a:t>
            </a:r>
            <a:r>
              <a:rPr lang="ja-JP" altLang="en-US" sz="2400" dirty="0">
                <a:latin typeface="Meiryo UI" panose="020B0604030504040204" pitchFamily="50" charset="-128"/>
                <a:ea typeface="Meiryo UI" panose="020B0604030504040204" pitchFamily="50" charset="-128"/>
              </a:rPr>
              <a:t>性別、セクシャリティ、国籍、宗教、障がい、年齢等による差別発言や言動を行わないように、普段から意識することが大切です。</a:t>
            </a:r>
            <a:endParaRPr lang="en-US" altLang="ja-JP" sz="2400" dirty="0">
              <a:latin typeface="Meiryo UI" panose="020B0604030504040204" pitchFamily="50" charset="-128"/>
              <a:ea typeface="Meiryo UI" panose="020B0604030504040204" pitchFamily="50" charset="-128"/>
            </a:endParaRPr>
          </a:p>
        </p:txBody>
      </p:sp>
      <p:grpSp>
        <p:nvGrpSpPr>
          <p:cNvPr id="6" name="グループ化 5">
            <a:extLst>
              <a:ext uri="{FF2B5EF4-FFF2-40B4-BE49-F238E27FC236}">
                <a16:creationId xmlns:a16="http://schemas.microsoft.com/office/drawing/2014/main" id="{269569A6-4DFA-686D-2DF0-7F4C75FCE448}"/>
              </a:ext>
            </a:extLst>
          </p:cNvPr>
          <p:cNvGrpSpPr/>
          <p:nvPr/>
        </p:nvGrpSpPr>
        <p:grpSpPr>
          <a:xfrm>
            <a:off x="197962" y="3783452"/>
            <a:ext cx="7315201" cy="572640"/>
            <a:chOff x="415636" y="2068960"/>
            <a:chExt cx="7315201" cy="572640"/>
          </a:xfrm>
        </p:grpSpPr>
        <p:sp>
          <p:nvSpPr>
            <p:cNvPr id="18" name="正方形/長方形 17">
              <a:extLst>
                <a:ext uri="{FF2B5EF4-FFF2-40B4-BE49-F238E27FC236}">
                  <a16:creationId xmlns:a16="http://schemas.microsoft.com/office/drawing/2014/main" id="{247A97AA-7FE8-6EFF-55B5-150239C0B764}"/>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3200" b="1" dirty="0">
                  <a:solidFill>
                    <a:schemeClr val="tx2">
                      <a:lumMod val="75000"/>
                      <a:lumOff val="25000"/>
                    </a:schemeClr>
                  </a:solidFill>
                  <a:latin typeface="Meiryo UI" panose="020B0604030504040204" pitchFamily="50" charset="-128"/>
                  <a:ea typeface="Meiryo UI" panose="020B0604030504040204" pitchFamily="50" charset="-128"/>
                </a:rPr>
                <a:t>２　</a:t>
              </a:r>
              <a:r>
                <a:rPr lang="ja-JP" altLang="en-US" sz="2800" dirty="0">
                  <a:solidFill>
                    <a:schemeClr val="tx1"/>
                  </a:solidFill>
                  <a:latin typeface="Meiryo UI" panose="020B0604030504040204" pitchFamily="50" charset="-128"/>
                  <a:ea typeface="Meiryo UI" panose="020B0604030504040204" pitchFamily="50" charset="-128"/>
                </a:rPr>
                <a:t>学生との信頼関係を築くことを心掛ける</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37C718C5-B8BE-0E88-CCE3-C87C483A75DB}"/>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CACFB2BA-18C3-EF2E-8917-6E07F99E5121}"/>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25" name="直線コネクタ 24">
            <a:extLst>
              <a:ext uri="{FF2B5EF4-FFF2-40B4-BE49-F238E27FC236}">
                <a16:creationId xmlns:a16="http://schemas.microsoft.com/office/drawing/2014/main" id="{36A9943B-DCDE-D18E-0FF1-E1A5F5247573}"/>
              </a:ext>
            </a:extLst>
          </p:cNvPr>
          <p:cNvCxnSpPr>
            <a:cxnSpLocks/>
          </p:cNvCxnSpPr>
          <p:nvPr/>
        </p:nvCxnSpPr>
        <p:spPr>
          <a:xfrm>
            <a:off x="858981" y="5169788"/>
            <a:ext cx="2765673"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26" name="テキスト ボックス 25">
            <a:extLst>
              <a:ext uri="{FF2B5EF4-FFF2-40B4-BE49-F238E27FC236}">
                <a16:creationId xmlns:a16="http://schemas.microsoft.com/office/drawing/2014/main" id="{241B8F03-1EDF-AF48-7896-C59E2B34CBBA}"/>
              </a:ext>
            </a:extLst>
          </p:cNvPr>
          <p:cNvSpPr txBox="1"/>
          <p:nvPr/>
        </p:nvSpPr>
        <p:spPr>
          <a:xfrm>
            <a:off x="480291" y="4453202"/>
            <a:ext cx="11170764" cy="1569660"/>
          </a:xfrm>
          <a:prstGeom prst="rect">
            <a:avLst/>
          </a:prstGeom>
          <a:noFill/>
        </p:spPr>
        <p:txBody>
          <a:bodyPr wrap="square">
            <a:spAutoFit/>
          </a:bodyPr>
          <a:lstStyle/>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暴言、過度の叱責や人格否定的な言葉は</a:t>
            </a:r>
            <a:r>
              <a:rPr lang="en-US" altLang="ja-JP" sz="2400" dirty="0">
                <a:latin typeface="Meiryo UI" panose="020B0604030504040204" pitchFamily="50" charset="-128"/>
                <a:ea typeface="Meiryo UI" panose="020B0604030504040204" pitchFamily="50" charset="-128"/>
              </a:rPr>
              <a:t>NG</a:t>
            </a:r>
            <a:r>
              <a:rPr lang="ja-JP" altLang="en-US" sz="2400" dirty="0">
                <a:latin typeface="Meiryo UI" panose="020B0604030504040204" pitchFamily="50" charset="-128"/>
                <a:ea typeface="Meiryo UI" panose="020B0604030504040204" pitchFamily="50" charset="-128"/>
              </a:rPr>
              <a:t>。教員から信頼・尊敬して教わろうという</a:t>
            </a:r>
            <a:r>
              <a:rPr lang="ja-JP" altLang="en-US" sz="2400" b="1" dirty="0">
                <a:latin typeface="Meiryo UI" panose="020B0604030504040204" pitchFamily="50" charset="-128"/>
                <a:ea typeface="Meiryo UI" panose="020B0604030504040204" pitchFamily="50" charset="-128"/>
              </a:rPr>
              <a:t>教育指導関係の土台</a:t>
            </a:r>
            <a:r>
              <a:rPr lang="ja-JP" altLang="en-US" sz="2400" dirty="0">
                <a:latin typeface="Meiryo UI" panose="020B0604030504040204" pitchFamily="50" charset="-128"/>
                <a:ea typeface="Meiryo UI" panose="020B0604030504040204" pitchFamily="50" charset="-128"/>
              </a:rPr>
              <a:t>が、壊れます。</a:t>
            </a:r>
            <a:endParaRPr lang="en-US" altLang="ja-JP" sz="24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指導内容が二転三転する、不正・違法行為の強要など</a:t>
            </a:r>
            <a:r>
              <a:rPr lang="ja-JP" altLang="en-US" sz="2400" dirty="0">
                <a:solidFill>
                  <a:schemeClr val="tx1"/>
                </a:solidFill>
                <a:latin typeface="Meiryo UI" panose="020B0604030504040204" pitchFamily="50" charset="-128"/>
                <a:ea typeface="Meiryo UI" panose="020B0604030504040204" pitchFamily="50" charset="-128"/>
              </a:rPr>
              <a:t>学生との信頼関係を失わせるような行為はしない。</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6">
            <a:extLst>
              <a:ext uri="{FF2B5EF4-FFF2-40B4-BE49-F238E27FC236}">
                <a16:creationId xmlns:a16="http://schemas.microsoft.com/office/drawing/2014/main" id="{D14E5723-4E01-8046-68C2-9E20702BE7C5}"/>
              </a:ext>
            </a:extLst>
          </p:cNvPr>
          <p:cNvSpPr>
            <a:spLocks noGrp="1"/>
          </p:cNvSpPr>
          <p:nvPr>
            <p:ph type="sldNum" sz="quarter" idx="12"/>
          </p:nvPr>
        </p:nvSpPr>
        <p:spPr/>
        <p:txBody>
          <a:bodyPr/>
          <a:lstStyle/>
          <a:p>
            <a:fld id="{17A04E83-AE5F-445A-B2D7-EBB1D891384E}" type="slidenum">
              <a:rPr kumimoji="1" lang="ja-JP" altLang="en-US" smtClean="0"/>
              <a:t>29</a:t>
            </a:fld>
            <a:endParaRPr kumimoji="1" lang="ja-JP" altLang="en-US"/>
          </a:p>
        </p:txBody>
      </p:sp>
    </p:spTree>
    <p:extLst>
      <p:ext uri="{BB962C8B-B14F-4D97-AF65-F5344CB8AC3E}">
        <p14:creationId xmlns:p14="http://schemas.microsoft.com/office/powerpoint/2010/main" val="2599227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0B8F-F815-B7A0-85F4-985D888D7E0B}"/>
            </a:ext>
          </a:extLst>
        </p:cNvPr>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72A7B8B4-7756-5A63-7D74-8C47767494FB}"/>
              </a:ext>
            </a:extLst>
          </p:cNvPr>
          <p:cNvGrpSpPr/>
          <p:nvPr/>
        </p:nvGrpSpPr>
        <p:grpSpPr>
          <a:xfrm>
            <a:off x="110837" y="1332332"/>
            <a:ext cx="729671" cy="769441"/>
            <a:chOff x="438301" y="3113469"/>
            <a:chExt cx="515969" cy="484031"/>
          </a:xfrm>
        </p:grpSpPr>
        <p:sp>
          <p:nvSpPr>
            <p:cNvPr id="5" name="フローチャート: 処理 4">
              <a:extLst>
                <a:ext uri="{FF2B5EF4-FFF2-40B4-BE49-F238E27FC236}">
                  <a16:creationId xmlns:a16="http://schemas.microsoft.com/office/drawing/2014/main" id="{DA1C913B-47DB-368D-0A8F-53004B819DC3}"/>
                </a:ext>
              </a:extLst>
            </p:cNvPr>
            <p:cNvSpPr/>
            <p:nvPr/>
          </p:nvSpPr>
          <p:spPr>
            <a:xfrm>
              <a:off x="618396" y="3336640"/>
              <a:ext cx="335874" cy="260860"/>
            </a:xfrm>
            <a:prstGeom prst="flowChartProcess">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8299B1BF-F550-4C4F-F086-5ADF6006489B}"/>
                </a:ext>
              </a:extLst>
            </p:cNvPr>
            <p:cNvSpPr txBox="1"/>
            <p:nvPr/>
          </p:nvSpPr>
          <p:spPr>
            <a:xfrm>
              <a:off x="438301" y="3113469"/>
              <a:ext cx="302814" cy="484031"/>
            </a:xfrm>
            <a:prstGeom prst="rect">
              <a:avLst/>
            </a:prstGeom>
            <a:noFill/>
          </p:spPr>
          <p:txBody>
            <a:bodyPr wrap="square" rtlCol="0">
              <a:spAutoFit/>
            </a:bodyPr>
            <a:lstStyle/>
            <a:p>
              <a:r>
                <a:rPr kumimoji="1" lang="en-US" altLang="ja-JP" sz="4400" b="1" dirty="0">
                  <a:solidFill>
                    <a:srgbClr val="215F9A"/>
                  </a:solidFill>
                  <a:latin typeface="Meiryo UI" panose="020B0604030504040204" pitchFamily="50" charset="-128"/>
                  <a:ea typeface="Meiryo UI" panose="020B0604030504040204" pitchFamily="50" charset="-128"/>
                </a:rPr>
                <a:t>1</a:t>
              </a:r>
              <a:endParaRPr kumimoji="1" lang="ja-JP" altLang="en-US" sz="4400" b="1" dirty="0">
                <a:solidFill>
                  <a:srgbClr val="215F9A"/>
                </a:solidFill>
                <a:latin typeface="Meiryo UI" panose="020B0604030504040204" pitchFamily="50" charset="-128"/>
                <a:ea typeface="Meiryo UI" panose="020B0604030504040204" pitchFamily="50" charset="-128"/>
              </a:endParaRPr>
            </a:p>
          </p:txBody>
        </p:sp>
      </p:grpSp>
      <p:grpSp>
        <p:nvGrpSpPr>
          <p:cNvPr id="2" name="グループ化 1">
            <a:extLst>
              <a:ext uri="{FF2B5EF4-FFF2-40B4-BE49-F238E27FC236}">
                <a16:creationId xmlns:a16="http://schemas.microsoft.com/office/drawing/2014/main" id="{DA1D6D4E-5E49-7A0D-9679-43E4391CA808}"/>
              </a:ext>
            </a:extLst>
          </p:cNvPr>
          <p:cNvGrpSpPr/>
          <p:nvPr/>
        </p:nvGrpSpPr>
        <p:grpSpPr>
          <a:xfrm>
            <a:off x="101602" y="131944"/>
            <a:ext cx="3870034" cy="648388"/>
            <a:chOff x="415636" y="1993213"/>
            <a:chExt cx="2671073" cy="648388"/>
          </a:xfrm>
        </p:grpSpPr>
        <p:sp>
          <p:nvSpPr>
            <p:cNvPr id="10" name="正方形/長方形 9">
              <a:extLst>
                <a:ext uri="{FF2B5EF4-FFF2-40B4-BE49-F238E27FC236}">
                  <a16:creationId xmlns:a16="http://schemas.microsoft.com/office/drawing/2014/main" id="{071835C7-C5CB-5414-5E7C-D53042716B3D}"/>
                </a:ext>
              </a:extLst>
            </p:cNvPr>
            <p:cNvSpPr/>
            <p:nvPr/>
          </p:nvSpPr>
          <p:spPr>
            <a:xfrm>
              <a:off x="521853" y="2031087"/>
              <a:ext cx="2564856"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accent2">
                      <a:lumMod val="75000"/>
                    </a:schemeClr>
                  </a:solidFill>
                  <a:latin typeface="Meiryo UI" panose="020B0604030504040204" pitchFamily="50" charset="-128"/>
                  <a:ea typeface="Meiryo UI" panose="020B0604030504040204" pitchFamily="50" charset="-128"/>
                </a:rPr>
                <a:t>　</a:t>
              </a:r>
              <a:r>
                <a:rPr lang="ja-JP" altLang="en-US" sz="4000" b="1" kern="100" dirty="0">
                  <a:solidFill>
                    <a:srgbClr val="215F9A"/>
                  </a:solidFill>
                  <a:effectLst/>
                  <a:latin typeface="Meiryo UI" panose="020B0604030504040204" pitchFamily="50" charset="-128"/>
                  <a:ea typeface="Meiryo UI" panose="020B0604030504040204" pitchFamily="50" charset="-128"/>
                  <a:cs typeface="Times New Roman" panose="02020603050405020304" pitchFamily="18" charset="0"/>
                </a:rPr>
                <a:t>研修のポイント</a:t>
              </a:r>
              <a:endParaRPr kumimoji="1" lang="ja-JP" altLang="en-US" sz="3200" b="1" i="0" u="none" strike="noStrike" kern="1200" cap="none" spc="0" normalizeH="0" baseline="0" noProof="0" dirty="0">
                <a:ln>
                  <a:noFill/>
                </a:ln>
                <a:solidFill>
                  <a:srgbClr val="215F9A"/>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a:extLst>
                <a:ext uri="{FF2B5EF4-FFF2-40B4-BE49-F238E27FC236}">
                  <a16:creationId xmlns:a16="http://schemas.microsoft.com/office/drawing/2014/main" id="{436699F5-480A-8978-1EF2-39725C62D240}"/>
                </a:ext>
              </a:extLst>
            </p:cNvPr>
            <p:cNvSpPr/>
            <p:nvPr/>
          </p:nvSpPr>
          <p:spPr>
            <a:xfrm>
              <a:off x="415636" y="1993213"/>
              <a:ext cx="212434" cy="648388"/>
            </a:xfrm>
            <a:prstGeom prst="rect">
              <a:avLst/>
            </a:prstGeom>
            <a:solidFill>
              <a:srgbClr val="4E95D9"/>
            </a:solidFill>
            <a:ln>
              <a:solidFill>
                <a:srgbClr val="4E9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30C8DF2E-6CF8-D06D-EC48-11FC09C139D8}"/>
                </a:ext>
              </a:extLst>
            </p:cNvPr>
            <p:cNvCxnSpPr>
              <a:cxnSpLocks/>
            </p:cNvCxnSpPr>
            <p:nvPr/>
          </p:nvCxnSpPr>
          <p:spPr>
            <a:xfrm>
              <a:off x="711200" y="2641600"/>
              <a:ext cx="2324510"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19" name="グループ化 18">
            <a:extLst>
              <a:ext uri="{FF2B5EF4-FFF2-40B4-BE49-F238E27FC236}">
                <a16:creationId xmlns:a16="http://schemas.microsoft.com/office/drawing/2014/main" id="{CE75EAD9-9B36-14FE-522D-AA27A7C4C795}"/>
              </a:ext>
            </a:extLst>
          </p:cNvPr>
          <p:cNvGrpSpPr/>
          <p:nvPr/>
        </p:nvGrpSpPr>
        <p:grpSpPr>
          <a:xfrm>
            <a:off x="110837" y="2732338"/>
            <a:ext cx="729671" cy="769441"/>
            <a:chOff x="438301" y="3113469"/>
            <a:chExt cx="515969" cy="484031"/>
          </a:xfrm>
        </p:grpSpPr>
        <p:sp>
          <p:nvSpPr>
            <p:cNvPr id="20" name="フローチャート: 処理 19">
              <a:extLst>
                <a:ext uri="{FF2B5EF4-FFF2-40B4-BE49-F238E27FC236}">
                  <a16:creationId xmlns:a16="http://schemas.microsoft.com/office/drawing/2014/main" id="{BB07B3B6-2B60-8725-EDE7-C3A928C03E78}"/>
                </a:ext>
              </a:extLst>
            </p:cNvPr>
            <p:cNvSpPr/>
            <p:nvPr/>
          </p:nvSpPr>
          <p:spPr>
            <a:xfrm>
              <a:off x="618396" y="3336640"/>
              <a:ext cx="335874" cy="260860"/>
            </a:xfrm>
            <a:prstGeom prst="flowChartProcess">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a:extLst>
                <a:ext uri="{FF2B5EF4-FFF2-40B4-BE49-F238E27FC236}">
                  <a16:creationId xmlns:a16="http://schemas.microsoft.com/office/drawing/2014/main" id="{51B0B64E-8F2A-6BC9-A18B-A37D38334DDD}"/>
                </a:ext>
              </a:extLst>
            </p:cNvPr>
            <p:cNvSpPr txBox="1"/>
            <p:nvPr/>
          </p:nvSpPr>
          <p:spPr>
            <a:xfrm>
              <a:off x="438301" y="3113469"/>
              <a:ext cx="302814" cy="484031"/>
            </a:xfrm>
            <a:prstGeom prst="rect">
              <a:avLst/>
            </a:prstGeom>
            <a:noFill/>
          </p:spPr>
          <p:txBody>
            <a:bodyPr wrap="square" rtlCol="0">
              <a:spAutoFit/>
            </a:bodyPr>
            <a:lstStyle/>
            <a:p>
              <a:r>
                <a:rPr lang="en-US" altLang="ja-JP" sz="4400" b="1" dirty="0">
                  <a:solidFill>
                    <a:srgbClr val="215F9A"/>
                  </a:solidFill>
                  <a:latin typeface="Meiryo UI" panose="020B0604030504040204" pitchFamily="50" charset="-128"/>
                  <a:ea typeface="Meiryo UI" panose="020B0604030504040204" pitchFamily="50" charset="-128"/>
                </a:rPr>
                <a:t>2</a:t>
              </a:r>
              <a:endParaRPr kumimoji="1" lang="ja-JP" altLang="en-US" sz="4400" b="1" dirty="0">
                <a:solidFill>
                  <a:srgbClr val="215F9A"/>
                </a:solidFill>
                <a:latin typeface="Meiryo UI" panose="020B0604030504040204" pitchFamily="50" charset="-128"/>
                <a:ea typeface="Meiryo UI" panose="020B0604030504040204" pitchFamily="50" charset="-128"/>
              </a:endParaRPr>
            </a:p>
          </p:txBody>
        </p:sp>
      </p:grpSp>
      <p:grpSp>
        <p:nvGrpSpPr>
          <p:cNvPr id="22" name="グループ化 21">
            <a:extLst>
              <a:ext uri="{FF2B5EF4-FFF2-40B4-BE49-F238E27FC236}">
                <a16:creationId xmlns:a16="http://schemas.microsoft.com/office/drawing/2014/main" id="{C5264FA0-59A2-DA65-E713-CE68F4FE4B5A}"/>
              </a:ext>
            </a:extLst>
          </p:cNvPr>
          <p:cNvGrpSpPr/>
          <p:nvPr/>
        </p:nvGrpSpPr>
        <p:grpSpPr>
          <a:xfrm>
            <a:off x="112517" y="3920208"/>
            <a:ext cx="729671" cy="769441"/>
            <a:chOff x="438301" y="3113469"/>
            <a:chExt cx="515969" cy="484031"/>
          </a:xfrm>
        </p:grpSpPr>
        <p:sp>
          <p:nvSpPr>
            <p:cNvPr id="23" name="フローチャート: 処理 22">
              <a:extLst>
                <a:ext uri="{FF2B5EF4-FFF2-40B4-BE49-F238E27FC236}">
                  <a16:creationId xmlns:a16="http://schemas.microsoft.com/office/drawing/2014/main" id="{F8C55527-35A1-001B-B94D-5D6D7B2CC695}"/>
                </a:ext>
              </a:extLst>
            </p:cNvPr>
            <p:cNvSpPr/>
            <p:nvPr/>
          </p:nvSpPr>
          <p:spPr>
            <a:xfrm>
              <a:off x="618396" y="3336640"/>
              <a:ext cx="335874" cy="260860"/>
            </a:xfrm>
            <a:prstGeom prst="flowChartProcess">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a:extLst>
                <a:ext uri="{FF2B5EF4-FFF2-40B4-BE49-F238E27FC236}">
                  <a16:creationId xmlns:a16="http://schemas.microsoft.com/office/drawing/2014/main" id="{4EBC8E65-ED1C-10AD-95EE-94A0EDC42EBC}"/>
                </a:ext>
              </a:extLst>
            </p:cNvPr>
            <p:cNvSpPr txBox="1"/>
            <p:nvPr/>
          </p:nvSpPr>
          <p:spPr>
            <a:xfrm>
              <a:off x="438301" y="3113469"/>
              <a:ext cx="302814" cy="484031"/>
            </a:xfrm>
            <a:prstGeom prst="rect">
              <a:avLst/>
            </a:prstGeom>
            <a:noFill/>
          </p:spPr>
          <p:txBody>
            <a:bodyPr wrap="square" rtlCol="0">
              <a:spAutoFit/>
            </a:bodyPr>
            <a:lstStyle/>
            <a:p>
              <a:r>
                <a:rPr lang="en-US" altLang="ja-JP" sz="4400" b="1" dirty="0">
                  <a:solidFill>
                    <a:srgbClr val="215F9A"/>
                  </a:solidFill>
                  <a:latin typeface="Meiryo UI" panose="020B0604030504040204" pitchFamily="50" charset="-128"/>
                  <a:ea typeface="Meiryo UI" panose="020B0604030504040204" pitchFamily="50" charset="-128"/>
                </a:rPr>
                <a:t>3</a:t>
              </a:r>
              <a:endParaRPr kumimoji="1" lang="ja-JP" altLang="en-US" sz="4400" b="1" dirty="0">
                <a:solidFill>
                  <a:srgbClr val="215F9A"/>
                </a:solidFill>
                <a:latin typeface="Meiryo UI" panose="020B0604030504040204" pitchFamily="50" charset="-128"/>
                <a:ea typeface="Meiryo UI" panose="020B0604030504040204" pitchFamily="50" charset="-128"/>
              </a:endParaRPr>
            </a:p>
          </p:txBody>
        </p:sp>
      </p:grpSp>
      <p:sp>
        <p:nvSpPr>
          <p:cNvPr id="3" name="テキスト ボックス 2">
            <a:extLst>
              <a:ext uri="{FF2B5EF4-FFF2-40B4-BE49-F238E27FC236}">
                <a16:creationId xmlns:a16="http://schemas.microsoft.com/office/drawing/2014/main" id="{041DEF42-D0FB-2A5A-715D-BD23C2392F81}"/>
              </a:ext>
            </a:extLst>
          </p:cNvPr>
          <p:cNvSpPr txBox="1"/>
          <p:nvPr/>
        </p:nvSpPr>
        <p:spPr>
          <a:xfrm>
            <a:off x="838828" y="4104419"/>
            <a:ext cx="11268364" cy="954107"/>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ハラスメントについて理解を深め、自分自身が加害者にならないような行動について知ることができる</a:t>
            </a:r>
            <a:endParaRPr lang="en-US" altLang="ja-JP" sz="28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A535E5FC-4BF7-246D-DF39-D8ED98FE51C2}"/>
              </a:ext>
            </a:extLst>
          </p:cNvPr>
          <p:cNvSpPr txBox="1"/>
          <p:nvPr/>
        </p:nvSpPr>
        <p:spPr>
          <a:xfrm>
            <a:off x="840508" y="2835310"/>
            <a:ext cx="11268364" cy="954107"/>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アカデミックハラスメントの事例を把握し、自身の指導方法や</a:t>
            </a:r>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学生に対する接し方を知ることができる</a:t>
            </a:r>
            <a:endParaRPr lang="en-US" altLang="ja-JP" sz="28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9C6B2B8D-6089-86E3-8B46-CCBAAB0C653F}"/>
              </a:ext>
            </a:extLst>
          </p:cNvPr>
          <p:cNvSpPr txBox="1"/>
          <p:nvPr/>
        </p:nvSpPr>
        <p:spPr>
          <a:xfrm>
            <a:off x="840508" y="1417380"/>
            <a:ext cx="10985969" cy="1384995"/>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ハラスメント、特に大学におけるアカデミックハラスメントとは何かを理解し、誰もが安心して学べる環境を保つためにはハラスメント対策が重要だと知ることができる</a:t>
            </a:r>
            <a:endParaRPr lang="en-US" altLang="ja-JP" sz="2800" dirty="0">
              <a:latin typeface="メイリオ" panose="020B0604030504040204" pitchFamily="50" charset="-128"/>
              <a:ea typeface="メイリオ" panose="020B0604030504040204" pitchFamily="50" charset="-128"/>
            </a:endParaRPr>
          </a:p>
        </p:txBody>
      </p:sp>
      <p:grpSp>
        <p:nvGrpSpPr>
          <p:cNvPr id="9" name="グループ化 8">
            <a:extLst>
              <a:ext uri="{FF2B5EF4-FFF2-40B4-BE49-F238E27FC236}">
                <a16:creationId xmlns:a16="http://schemas.microsoft.com/office/drawing/2014/main" id="{F59D262F-8128-CA3B-F2C7-18D2D1B424D8}"/>
              </a:ext>
            </a:extLst>
          </p:cNvPr>
          <p:cNvGrpSpPr/>
          <p:nvPr/>
        </p:nvGrpSpPr>
        <p:grpSpPr>
          <a:xfrm>
            <a:off x="110837" y="5229069"/>
            <a:ext cx="729671" cy="769441"/>
            <a:chOff x="438301" y="3113469"/>
            <a:chExt cx="515969" cy="484031"/>
          </a:xfrm>
        </p:grpSpPr>
        <p:sp>
          <p:nvSpPr>
            <p:cNvPr id="11" name="フローチャート: 処理 10">
              <a:extLst>
                <a:ext uri="{FF2B5EF4-FFF2-40B4-BE49-F238E27FC236}">
                  <a16:creationId xmlns:a16="http://schemas.microsoft.com/office/drawing/2014/main" id="{75AC354F-C870-6F75-A2DD-0BF7E88568FE}"/>
                </a:ext>
              </a:extLst>
            </p:cNvPr>
            <p:cNvSpPr/>
            <p:nvPr/>
          </p:nvSpPr>
          <p:spPr>
            <a:xfrm>
              <a:off x="618396" y="3336640"/>
              <a:ext cx="335874" cy="260860"/>
            </a:xfrm>
            <a:prstGeom prst="flowChartProcess">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C31212A3-56DE-F20F-1C25-AFEBDDC2DDFA}"/>
                </a:ext>
              </a:extLst>
            </p:cNvPr>
            <p:cNvSpPr txBox="1"/>
            <p:nvPr/>
          </p:nvSpPr>
          <p:spPr>
            <a:xfrm>
              <a:off x="438301" y="3113469"/>
              <a:ext cx="302814" cy="484031"/>
            </a:xfrm>
            <a:prstGeom prst="rect">
              <a:avLst/>
            </a:prstGeom>
            <a:noFill/>
          </p:spPr>
          <p:txBody>
            <a:bodyPr wrap="square" rtlCol="0">
              <a:spAutoFit/>
            </a:bodyPr>
            <a:lstStyle/>
            <a:p>
              <a:r>
                <a:rPr kumimoji="1" lang="en-US" altLang="ja-JP" sz="4400" b="1" dirty="0">
                  <a:solidFill>
                    <a:srgbClr val="215F9A"/>
                  </a:solidFill>
                  <a:latin typeface="Meiryo UI" panose="020B0604030504040204" pitchFamily="50" charset="-128"/>
                  <a:ea typeface="Meiryo UI" panose="020B0604030504040204" pitchFamily="50" charset="-128"/>
                </a:rPr>
                <a:t>4</a:t>
              </a:r>
              <a:endParaRPr kumimoji="1" lang="ja-JP" altLang="en-US" sz="4400" b="1" dirty="0">
                <a:solidFill>
                  <a:srgbClr val="215F9A"/>
                </a:solidFill>
                <a:latin typeface="Meiryo UI" panose="020B0604030504040204" pitchFamily="50" charset="-128"/>
                <a:ea typeface="Meiryo UI" panose="020B0604030504040204" pitchFamily="50" charset="-128"/>
              </a:endParaRPr>
            </a:p>
          </p:txBody>
        </p:sp>
      </p:grpSp>
      <p:sp>
        <p:nvSpPr>
          <p:cNvPr id="13" name="テキスト ボックス 12">
            <a:extLst>
              <a:ext uri="{FF2B5EF4-FFF2-40B4-BE49-F238E27FC236}">
                <a16:creationId xmlns:a16="http://schemas.microsoft.com/office/drawing/2014/main" id="{54025D17-66E6-3B6F-274A-175F277FC35C}"/>
              </a:ext>
            </a:extLst>
          </p:cNvPr>
          <p:cNvSpPr txBox="1"/>
          <p:nvPr/>
        </p:nvSpPr>
        <p:spPr>
          <a:xfrm>
            <a:off x="838828" y="5394427"/>
            <a:ext cx="11268364" cy="954107"/>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学生がハラスメントを受けたと思ったら、傍観者にならないように</a:t>
            </a:r>
            <a:br>
              <a:rPr lang="en-US" altLang="ja-JP" sz="2800" dirty="0">
                <a:latin typeface="メイリオ" panose="020B0604030504040204" pitchFamily="50" charset="-128"/>
                <a:ea typeface="メイリオ" panose="020B0604030504040204" pitchFamily="50" charset="-128"/>
              </a:rPr>
            </a:br>
            <a:r>
              <a:rPr lang="ja-JP" altLang="en-US" sz="2800" dirty="0">
                <a:latin typeface="メイリオ" panose="020B0604030504040204" pitchFamily="50" charset="-128"/>
                <a:ea typeface="メイリオ" panose="020B0604030504040204" pitchFamily="50" charset="-128"/>
              </a:rPr>
              <a:t>見て見ぬふりせず介入するための方法を知ることができる</a:t>
            </a:r>
            <a:endParaRPr lang="en-US" altLang="ja-JP" sz="2800" dirty="0">
              <a:latin typeface="メイリオ" panose="020B0604030504040204" pitchFamily="50" charset="-128"/>
              <a:ea typeface="メイリオ" panose="020B0604030504040204" pitchFamily="50" charset="-128"/>
            </a:endParaRPr>
          </a:p>
        </p:txBody>
      </p:sp>
      <p:sp>
        <p:nvSpPr>
          <p:cNvPr id="15" name="スライド番号プレースホルダー 14">
            <a:extLst>
              <a:ext uri="{FF2B5EF4-FFF2-40B4-BE49-F238E27FC236}">
                <a16:creationId xmlns:a16="http://schemas.microsoft.com/office/drawing/2014/main" id="{4CA5D8A3-6363-FD52-3044-ACD96DF1CBE4}"/>
              </a:ext>
            </a:extLst>
          </p:cNvPr>
          <p:cNvSpPr>
            <a:spLocks noGrp="1"/>
          </p:cNvSpPr>
          <p:nvPr>
            <p:ph type="sldNum" sz="quarter" idx="12"/>
          </p:nvPr>
        </p:nvSpPr>
        <p:spPr/>
        <p:txBody>
          <a:bodyPr/>
          <a:lstStyle/>
          <a:p>
            <a:fld id="{17A04E83-AE5F-445A-B2D7-EBB1D891384E}" type="slidenum">
              <a:rPr kumimoji="1" lang="ja-JP" altLang="en-US" smtClean="0"/>
              <a:t>3</a:t>
            </a:fld>
            <a:endParaRPr kumimoji="1" lang="ja-JP" altLang="en-US"/>
          </a:p>
        </p:txBody>
      </p:sp>
    </p:spTree>
    <p:extLst>
      <p:ext uri="{BB962C8B-B14F-4D97-AF65-F5344CB8AC3E}">
        <p14:creationId xmlns:p14="http://schemas.microsoft.com/office/powerpoint/2010/main" val="428142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852E2B82-5BB4-A089-D158-A2E003E65660}"/>
              </a:ext>
            </a:extLst>
          </p:cNvPr>
          <p:cNvGrpSpPr/>
          <p:nvPr/>
        </p:nvGrpSpPr>
        <p:grpSpPr>
          <a:xfrm>
            <a:off x="350981" y="1172787"/>
            <a:ext cx="10661148" cy="572640"/>
            <a:chOff x="415636" y="2068960"/>
            <a:chExt cx="7315201" cy="572640"/>
          </a:xfrm>
        </p:grpSpPr>
        <p:sp>
          <p:nvSpPr>
            <p:cNvPr id="3" name="正方形/長方形 2">
              <a:extLst>
                <a:ext uri="{FF2B5EF4-FFF2-40B4-BE49-F238E27FC236}">
                  <a16:creationId xmlns:a16="http://schemas.microsoft.com/office/drawing/2014/main" id="{3F71B30D-7DFC-5016-6140-728F30790BE4}"/>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3200" b="1" dirty="0">
                  <a:solidFill>
                    <a:schemeClr val="tx2">
                      <a:lumMod val="75000"/>
                      <a:lumOff val="25000"/>
                    </a:schemeClr>
                  </a:solidFill>
                  <a:latin typeface="Meiryo UI" panose="020B0604030504040204" pitchFamily="50" charset="-128"/>
                  <a:ea typeface="Meiryo UI" panose="020B0604030504040204" pitchFamily="50" charset="-128"/>
                </a:rPr>
                <a:t>３　</a:t>
              </a:r>
              <a:r>
                <a:rPr lang="ja-JP" altLang="en-US" sz="2800" dirty="0">
                  <a:solidFill>
                    <a:schemeClr val="tx1"/>
                  </a:solidFill>
                  <a:latin typeface="Meiryo UI" panose="020B0604030504040204" pitchFamily="50" charset="-128"/>
                  <a:ea typeface="Meiryo UI" panose="020B0604030504040204" pitchFamily="50" charset="-128"/>
                </a:rPr>
                <a:t>プライバシーに踏み込まない、学生との距離感に気を付ける</a:t>
              </a:r>
              <a:endParaRPr lang="en-US" altLang="ja-JP" sz="28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0E9E06C-D4A2-A773-57F1-EDF8063C267D}"/>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88D677D0-161C-B50B-42C3-3EA48278BB07}"/>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8" name="グループ化 7">
            <a:extLst>
              <a:ext uri="{FF2B5EF4-FFF2-40B4-BE49-F238E27FC236}">
                <a16:creationId xmlns:a16="http://schemas.microsoft.com/office/drawing/2014/main" id="{2B21622F-45AE-684B-1A02-11EF721C47E8}"/>
              </a:ext>
            </a:extLst>
          </p:cNvPr>
          <p:cNvGrpSpPr/>
          <p:nvPr/>
        </p:nvGrpSpPr>
        <p:grpSpPr>
          <a:xfrm>
            <a:off x="350980" y="3429000"/>
            <a:ext cx="11406910" cy="572640"/>
            <a:chOff x="415635" y="2068960"/>
            <a:chExt cx="11018984" cy="572640"/>
          </a:xfrm>
        </p:grpSpPr>
        <p:sp>
          <p:nvSpPr>
            <p:cNvPr id="9" name="正方形/長方形 8">
              <a:extLst>
                <a:ext uri="{FF2B5EF4-FFF2-40B4-BE49-F238E27FC236}">
                  <a16:creationId xmlns:a16="http://schemas.microsoft.com/office/drawing/2014/main" id="{EE22094E-B18A-1A51-C960-C164CA081D61}"/>
                </a:ext>
              </a:extLst>
            </p:cNvPr>
            <p:cNvSpPr/>
            <p:nvPr/>
          </p:nvSpPr>
          <p:spPr>
            <a:xfrm>
              <a:off x="415635" y="2068960"/>
              <a:ext cx="1101898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3200" b="1" dirty="0">
                  <a:solidFill>
                    <a:schemeClr val="tx2">
                      <a:lumMod val="75000"/>
                      <a:lumOff val="25000"/>
                    </a:schemeClr>
                  </a:solidFill>
                  <a:latin typeface="Meiryo UI" panose="020B0604030504040204" pitchFamily="50" charset="-128"/>
                  <a:ea typeface="Meiryo UI" panose="020B0604030504040204" pitchFamily="50" charset="-128"/>
                </a:rPr>
                <a:t>４　</a:t>
              </a:r>
              <a:r>
                <a:rPr lang="ja-JP" altLang="en-US" sz="2800" dirty="0">
                  <a:solidFill>
                    <a:schemeClr val="tx1"/>
                  </a:solidFill>
                  <a:latin typeface="Meiryo UI" panose="020B0604030504040204" pitchFamily="50" charset="-128"/>
                  <a:ea typeface="Meiryo UI" panose="020B0604030504040204" pitchFamily="50" charset="-128"/>
                </a:rPr>
                <a:t>常識の範囲を超えて、やりすぎな指導・教育になっていないか見直す</a:t>
              </a:r>
            </a:p>
          </p:txBody>
        </p:sp>
        <p:sp>
          <p:nvSpPr>
            <p:cNvPr id="10" name="正方形/長方形 9">
              <a:extLst>
                <a:ext uri="{FF2B5EF4-FFF2-40B4-BE49-F238E27FC236}">
                  <a16:creationId xmlns:a16="http://schemas.microsoft.com/office/drawing/2014/main" id="{1A8A3B73-A71D-1831-4A1C-B6D6CD3E183C}"/>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14F9FF72-D070-EB56-C5B3-6657432B3A67}"/>
                </a:ext>
              </a:extLst>
            </p:cNvPr>
            <p:cNvCxnSpPr>
              <a:cxnSpLocks/>
            </p:cNvCxnSpPr>
            <p:nvPr/>
          </p:nvCxnSpPr>
          <p:spPr>
            <a:xfrm>
              <a:off x="711200" y="2641600"/>
              <a:ext cx="10081018"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12" name="テキスト ボックス 11">
            <a:extLst>
              <a:ext uri="{FF2B5EF4-FFF2-40B4-BE49-F238E27FC236}">
                <a16:creationId xmlns:a16="http://schemas.microsoft.com/office/drawing/2014/main" id="{4EBBDE4F-932C-9975-C6B4-C69074999957}"/>
              </a:ext>
            </a:extLst>
          </p:cNvPr>
          <p:cNvSpPr txBox="1"/>
          <p:nvPr/>
        </p:nvSpPr>
        <p:spPr>
          <a:xfrm>
            <a:off x="197962" y="370415"/>
            <a:ext cx="6169891" cy="646331"/>
          </a:xfrm>
          <a:prstGeom prst="rect">
            <a:avLst/>
          </a:prstGeom>
          <a:noFill/>
        </p:spPr>
        <p:txBody>
          <a:bodyPr wrap="square" rtlCol="0">
            <a:spAutoFit/>
          </a:bodyPr>
          <a:lstStyle/>
          <a:p>
            <a:r>
              <a:rPr kumimoji="1" lang="ja-JP" altLang="en-US" sz="3600" dirty="0">
                <a:latin typeface="Meiryo UI" panose="020B0604030504040204" pitchFamily="50" charset="-128"/>
                <a:ea typeface="Meiryo UI" panose="020B0604030504040204" pitchFamily="50" charset="-128"/>
              </a:rPr>
              <a:t>指導時に気を付けるべきポイント</a:t>
            </a:r>
          </a:p>
        </p:txBody>
      </p:sp>
      <p:cxnSp>
        <p:nvCxnSpPr>
          <p:cNvPr id="14" name="直線コネクタ 13">
            <a:extLst>
              <a:ext uri="{FF2B5EF4-FFF2-40B4-BE49-F238E27FC236}">
                <a16:creationId xmlns:a16="http://schemas.microsoft.com/office/drawing/2014/main" id="{DD821F9D-3130-6CA6-18BD-DB357363C5D0}"/>
              </a:ext>
            </a:extLst>
          </p:cNvPr>
          <p:cNvCxnSpPr/>
          <p:nvPr/>
        </p:nvCxnSpPr>
        <p:spPr>
          <a:xfrm>
            <a:off x="197962" y="1019155"/>
            <a:ext cx="11764651" cy="0"/>
          </a:xfrm>
          <a:prstGeom prst="line">
            <a:avLst/>
          </a:prstGeom>
          <a:ln>
            <a:solidFill>
              <a:srgbClr val="215F9A"/>
            </a:solidFill>
          </a:ln>
        </p:spPr>
        <p:style>
          <a:lnRef idx="2">
            <a:schemeClr val="accent1"/>
          </a:lnRef>
          <a:fillRef idx="0">
            <a:schemeClr val="accent1"/>
          </a:fillRef>
          <a:effectRef idx="1">
            <a:schemeClr val="accent1"/>
          </a:effectRef>
          <a:fontRef idx="minor">
            <a:schemeClr val="tx1"/>
          </a:fontRef>
        </p:style>
      </p:cxnSp>
      <p:sp>
        <p:nvSpPr>
          <p:cNvPr id="16" name="テキスト ボックス 15">
            <a:extLst>
              <a:ext uri="{FF2B5EF4-FFF2-40B4-BE49-F238E27FC236}">
                <a16:creationId xmlns:a16="http://schemas.microsoft.com/office/drawing/2014/main" id="{C986000F-45EC-CFDB-E7F0-02CFAF33D630}"/>
              </a:ext>
            </a:extLst>
          </p:cNvPr>
          <p:cNvSpPr txBox="1"/>
          <p:nvPr/>
        </p:nvSpPr>
        <p:spPr>
          <a:xfrm>
            <a:off x="197962" y="136525"/>
            <a:ext cx="3579711" cy="307777"/>
          </a:xfrm>
          <a:prstGeom prst="rect">
            <a:avLst/>
          </a:prstGeom>
          <a:noFill/>
        </p:spPr>
        <p:txBody>
          <a:bodyPr wrap="square" rtlCol="0">
            <a:spAutoFit/>
          </a:bodyPr>
          <a:lstStyle/>
          <a:p>
            <a:r>
              <a:rPr kumimoji="1" lang="en-US" altLang="ja-JP" sz="1400" b="1" dirty="0">
                <a:solidFill>
                  <a:srgbClr val="215F9A"/>
                </a:solidFill>
                <a:latin typeface="Meiryo UI" panose="020B0604030504040204" pitchFamily="50" charset="-128"/>
                <a:ea typeface="Meiryo UI" panose="020B0604030504040204" pitchFamily="50" charset="-128"/>
              </a:rPr>
              <a:t>3.</a:t>
            </a:r>
            <a:r>
              <a:rPr kumimoji="1" lang="ja-JP" altLang="en-US" sz="1400" b="1" dirty="0">
                <a:solidFill>
                  <a:srgbClr val="215F9A"/>
                </a:solidFill>
                <a:latin typeface="Meiryo UI" panose="020B0604030504040204" pitchFamily="50" charset="-128"/>
                <a:ea typeface="Meiryo UI" panose="020B0604030504040204" pitchFamily="50" charset="-128"/>
              </a:rPr>
              <a:t>ハラスメントを防止するための心構え</a:t>
            </a:r>
          </a:p>
        </p:txBody>
      </p:sp>
      <p:cxnSp>
        <p:nvCxnSpPr>
          <p:cNvPr id="17" name="直線コネクタ 16">
            <a:extLst>
              <a:ext uri="{FF2B5EF4-FFF2-40B4-BE49-F238E27FC236}">
                <a16:creationId xmlns:a16="http://schemas.microsoft.com/office/drawing/2014/main" id="{269A06B6-B0DB-349A-CFE4-2B43DC86699F}"/>
              </a:ext>
            </a:extLst>
          </p:cNvPr>
          <p:cNvCxnSpPr>
            <a:cxnSpLocks/>
          </p:cNvCxnSpPr>
          <p:nvPr/>
        </p:nvCxnSpPr>
        <p:spPr>
          <a:xfrm>
            <a:off x="5813671" y="2178557"/>
            <a:ext cx="5463929"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774BB3BE-20C1-DF68-44FF-4CC996511741}"/>
              </a:ext>
            </a:extLst>
          </p:cNvPr>
          <p:cNvSpPr txBox="1"/>
          <p:nvPr/>
        </p:nvSpPr>
        <p:spPr>
          <a:xfrm>
            <a:off x="572654" y="1847843"/>
            <a:ext cx="11009746" cy="830997"/>
          </a:xfrm>
          <a:prstGeom prst="rect">
            <a:avLst/>
          </a:prstGeom>
          <a:noFill/>
        </p:spPr>
        <p:txBody>
          <a:bodyPr wrap="square">
            <a:spAutoFit/>
          </a:bodyPr>
          <a:lstStyle/>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プライベートを必要以上に知ろうとしたり、</a:t>
            </a:r>
            <a:r>
              <a:rPr lang="ja-JP" altLang="en-US" sz="2400" b="1" dirty="0">
                <a:latin typeface="Meiryo UI" panose="020B0604030504040204" pitchFamily="50" charset="-128"/>
                <a:ea typeface="Meiryo UI" panose="020B0604030504040204" pitchFamily="50" charset="-128"/>
              </a:rPr>
              <a:t>プライベートなことに介入しようとしたりしない</a:t>
            </a:r>
            <a:r>
              <a:rPr lang="ja-JP" altLang="en-US" sz="2400" dirty="0">
                <a:latin typeface="Meiryo UI" panose="020B0604030504040204" pitchFamily="50" charset="-128"/>
                <a:ea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特定の仲の良い学生との距離感を、全ての学生に持ち込まないように注意する。</a:t>
            </a:r>
            <a:endParaRPr lang="en-US" altLang="ja-JP" sz="2400" dirty="0">
              <a:latin typeface="Meiryo UI" panose="020B0604030504040204" pitchFamily="50" charset="-128"/>
              <a:ea typeface="Meiryo UI" panose="020B0604030504040204" pitchFamily="50" charset="-128"/>
            </a:endParaRPr>
          </a:p>
        </p:txBody>
      </p:sp>
      <p:cxnSp>
        <p:nvCxnSpPr>
          <p:cNvPr id="21" name="直線コネクタ 20">
            <a:extLst>
              <a:ext uri="{FF2B5EF4-FFF2-40B4-BE49-F238E27FC236}">
                <a16:creationId xmlns:a16="http://schemas.microsoft.com/office/drawing/2014/main" id="{35EE3EC4-04FD-7CFB-451F-FB075A651553}"/>
              </a:ext>
            </a:extLst>
          </p:cNvPr>
          <p:cNvCxnSpPr>
            <a:cxnSpLocks/>
          </p:cNvCxnSpPr>
          <p:nvPr/>
        </p:nvCxnSpPr>
        <p:spPr>
          <a:xfrm>
            <a:off x="1829549" y="4427612"/>
            <a:ext cx="2022015"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9" name="直線コネクタ 18">
            <a:extLst>
              <a:ext uri="{FF2B5EF4-FFF2-40B4-BE49-F238E27FC236}">
                <a16:creationId xmlns:a16="http://schemas.microsoft.com/office/drawing/2014/main" id="{7C57744A-F80B-513D-33DF-4623220CADB8}"/>
              </a:ext>
            </a:extLst>
          </p:cNvPr>
          <p:cNvCxnSpPr>
            <a:cxnSpLocks/>
          </p:cNvCxnSpPr>
          <p:nvPr/>
        </p:nvCxnSpPr>
        <p:spPr>
          <a:xfrm>
            <a:off x="3080327" y="4801685"/>
            <a:ext cx="6787573"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5" name="テキスト ボックス 14">
            <a:extLst>
              <a:ext uri="{FF2B5EF4-FFF2-40B4-BE49-F238E27FC236}">
                <a16:creationId xmlns:a16="http://schemas.microsoft.com/office/drawing/2014/main" id="{8A90E81A-73AF-DD13-8453-B9B88782B0C2}"/>
              </a:ext>
            </a:extLst>
          </p:cNvPr>
          <p:cNvSpPr txBox="1"/>
          <p:nvPr/>
        </p:nvSpPr>
        <p:spPr>
          <a:xfrm>
            <a:off x="572654" y="4096959"/>
            <a:ext cx="11231419" cy="1569660"/>
          </a:xfrm>
          <a:prstGeom prst="rect">
            <a:avLst/>
          </a:prstGeom>
          <a:noFill/>
        </p:spPr>
        <p:txBody>
          <a:bodyPr wrap="square">
            <a:spAutoFit/>
          </a:bodyPr>
          <a:lstStyle/>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指導が</a:t>
            </a:r>
            <a:r>
              <a:rPr lang="ja-JP" altLang="en-US" sz="2400" b="1" dirty="0">
                <a:latin typeface="Meiryo UI" panose="020B0604030504040204" pitchFamily="50" charset="-128"/>
                <a:ea typeface="Meiryo UI" panose="020B0604030504040204" pitchFamily="50" charset="-128"/>
              </a:rPr>
              <a:t>善意の追いつめ</a:t>
            </a:r>
            <a:r>
              <a:rPr lang="ja-JP" altLang="en-US" sz="2400" dirty="0">
                <a:latin typeface="Meiryo UI" panose="020B0604030504040204" pitchFamily="50" charset="-128"/>
                <a:ea typeface="Meiryo UI" panose="020B0604030504040204" pitchFamily="50" charset="-128"/>
              </a:rPr>
              <a:t>になっていないか注意する。</a:t>
            </a:r>
            <a:endParaRPr lang="en-US" altLang="ja-JP" sz="24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指導に熱が入り、</a:t>
            </a:r>
            <a:r>
              <a:rPr lang="ja-JP" altLang="en-US" sz="2400" b="1" dirty="0">
                <a:latin typeface="Meiryo UI" panose="020B0604030504040204" pitchFamily="50" charset="-128"/>
                <a:ea typeface="Meiryo UI" panose="020B0604030504040204" pitchFamily="50" charset="-128"/>
              </a:rPr>
              <a:t>メールや</a:t>
            </a:r>
            <a:r>
              <a:rPr lang="en-US" altLang="ja-JP" sz="2400" b="1" dirty="0">
                <a:latin typeface="Meiryo UI" panose="020B0604030504040204" pitchFamily="50" charset="-128"/>
                <a:ea typeface="Meiryo UI" panose="020B0604030504040204" pitchFamily="50" charset="-128"/>
              </a:rPr>
              <a:t>LINE</a:t>
            </a:r>
            <a:r>
              <a:rPr lang="ja-JP" altLang="en-US" sz="2400" b="1" dirty="0">
                <a:latin typeface="Meiryo UI" panose="020B0604030504040204" pitchFamily="50" charset="-128"/>
                <a:ea typeface="Meiryo UI" panose="020B0604030504040204" pitchFamily="50" charset="-128"/>
              </a:rPr>
              <a:t>で長文での指導</a:t>
            </a:r>
            <a:r>
              <a:rPr lang="ja-JP" altLang="en-US" sz="2400" dirty="0">
                <a:latin typeface="Meiryo UI" panose="020B0604030504040204" pitchFamily="50" charset="-128"/>
                <a:ea typeface="Meiryo UI" panose="020B0604030504040204" pitchFamily="50" charset="-128"/>
              </a:rPr>
              <a:t>を送る。</a:t>
            </a:r>
            <a:r>
              <a:rPr lang="ja-JP" altLang="en-US" sz="2400" b="1" dirty="0">
                <a:latin typeface="Meiryo UI" panose="020B0604030504040204" pitchFamily="50" charset="-128"/>
                <a:ea typeface="Meiryo UI" panose="020B0604030504040204" pitchFamily="50" charset="-128"/>
              </a:rPr>
              <a:t>即レスを求める。</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NG</a:t>
            </a:r>
          </a:p>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自分が気に入らない行動をとる学生を冷遇してしまう。（大学院に進学する学生のみを優遇するなど）</a:t>
            </a:r>
          </a:p>
        </p:txBody>
      </p:sp>
      <p:sp>
        <p:nvSpPr>
          <p:cNvPr id="24" name="スライド番号プレースホルダー 23">
            <a:extLst>
              <a:ext uri="{FF2B5EF4-FFF2-40B4-BE49-F238E27FC236}">
                <a16:creationId xmlns:a16="http://schemas.microsoft.com/office/drawing/2014/main" id="{F9001A26-EA2B-915D-B17A-9CCD8B79B258}"/>
              </a:ext>
            </a:extLst>
          </p:cNvPr>
          <p:cNvSpPr>
            <a:spLocks noGrp="1"/>
          </p:cNvSpPr>
          <p:nvPr>
            <p:ph type="sldNum" sz="quarter" idx="12"/>
          </p:nvPr>
        </p:nvSpPr>
        <p:spPr/>
        <p:txBody>
          <a:bodyPr/>
          <a:lstStyle/>
          <a:p>
            <a:fld id="{17A04E83-AE5F-445A-B2D7-EBB1D891384E}" type="slidenum">
              <a:rPr kumimoji="1" lang="ja-JP" altLang="en-US" smtClean="0"/>
              <a:t>30</a:t>
            </a:fld>
            <a:endParaRPr kumimoji="1" lang="ja-JP" altLang="en-US"/>
          </a:p>
        </p:txBody>
      </p:sp>
    </p:spTree>
    <p:extLst>
      <p:ext uri="{BB962C8B-B14F-4D97-AF65-F5344CB8AC3E}">
        <p14:creationId xmlns:p14="http://schemas.microsoft.com/office/powerpoint/2010/main" val="313783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5157DF13-8288-3A8E-4D38-EEA2557218D3}"/>
              </a:ext>
            </a:extLst>
          </p:cNvPr>
          <p:cNvGrpSpPr/>
          <p:nvPr/>
        </p:nvGrpSpPr>
        <p:grpSpPr>
          <a:xfrm>
            <a:off x="350981" y="3239068"/>
            <a:ext cx="11605288" cy="572640"/>
            <a:chOff x="415636" y="2068960"/>
            <a:chExt cx="11605288" cy="572640"/>
          </a:xfrm>
        </p:grpSpPr>
        <p:sp>
          <p:nvSpPr>
            <p:cNvPr id="4" name="正方形/長方形 3">
              <a:extLst>
                <a:ext uri="{FF2B5EF4-FFF2-40B4-BE49-F238E27FC236}">
                  <a16:creationId xmlns:a16="http://schemas.microsoft.com/office/drawing/2014/main" id="{45039E21-36FF-321D-63DB-DBD4717EE071}"/>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3200" b="1" dirty="0">
                  <a:solidFill>
                    <a:schemeClr val="tx2">
                      <a:lumMod val="75000"/>
                      <a:lumOff val="25000"/>
                    </a:schemeClr>
                  </a:solidFill>
                  <a:latin typeface="Meiryo UI" panose="020B0604030504040204" pitchFamily="50" charset="-128"/>
                  <a:ea typeface="Meiryo UI" panose="020B0604030504040204" pitchFamily="50" charset="-128"/>
                </a:rPr>
                <a:t>２</a:t>
              </a:r>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ひと呼吸おく、アンガーマネジメント</a:t>
              </a:r>
              <a:endParaRPr lang="en-US" altLang="ja-JP" sz="2400" b="1" dirty="0">
                <a:solidFill>
                  <a:schemeClr val="tx2">
                    <a:lumMod val="75000"/>
                    <a:lumOff val="25000"/>
                  </a:schemeClr>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3ED1311A-415B-42FA-3AAC-D46FDDC71555}"/>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A0A24A6-0510-6DD0-50C7-CD091EA69894}"/>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sp>
          <p:nvSpPr>
            <p:cNvPr id="2" name="正方形/長方形 1">
              <a:extLst>
                <a:ext uri="{FF2B5EF4-FFF2-40B4-BE49-F238E27FC236}">
                  <a16:creationId xmlns:a16="http://schemas.microsoft.com/office/drawing/2014/main" id="{D64D5275-823C-133E-074B-944C0A4926FF}"/>
                </a:ext>
              </a:extLst>
            </p:cNvPr>
            <p:cNvSpPr/>
            <p:nvPr/>
          </p:nvSpPr>
          <p:spPr>
            <a:xfrm>
              <a:off x="6035964" y="2196538"/>
              <a:ext cx="5984960" cy="40127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r>
                <a:rPr lang="en-US" altLang="ja-JP" sz="1200" dirty="0">
                  <a:solidFill>
                    <a:schemeClr val="tx2">
                      <a:lumMod val="75000"/>
                      <a:lumOff val="25000"/>
                    </a:schemeClr>
                  </a:solidFill>
                  <a:latin typeface="Meiryo UI" panose="020B0604030504040204" pitchFamily="50" charset="-128"/>
                  <a:ea typeface="Meiryo UI" panose="020B0604030504040204" pitchFamily="50" charset="-128"/>
                </a:rPr>
                <a:t>※</a:t>
              </a:r>
              <a:r>
                <a:rPr lang="ja-JP" altLang="en-US" sz="1200" dirty="0">
                  <a:solidFill>
                    <a:schemeClr val="tx2">
                      <a:lumMod val="75000"/>
                      <a:lumOff val="25000"/>
                    </a:schemeClr>
                  </a:solidFill>
                  <a:latin typeface="Meiryo UI" panose="020B0604030504040204" pitchFamily="50" charset="-128"/>
                  <a:ea typeface="Meiryo UI" panose="020B0604030504040204" pitchFamily="50" charset="-128"/>
                </a:rPr>
                <a:t>アンガーマネジメントとは、怒りの感情と上手に付き合うための心理トレーニングです。</a:t>
              </a:r>
              <a:endParaRPr lang="en-US" altLang="ja-JP" sz="1200" dirty="0">
                <a:solidFill>
                  <a:schemeClr val="tx2">
                    <a:lumMod val="75000"/>
                    <a:lumOff val="25000"/>
                  </a:schemeClr>
                </a:solidFill>
                <a:latin typeface="Meiryo UI" panose="020B0604030504040204" pitchFamily="50" charset="-128"/>
                <a:ea typeface="Meiryo UI" panose="020B0604030504040204" pitchFamily="50" charset="-128"/>
              </a:endParaRPr>
            </a:p>
          </p:txBody>
        </p:sp>
      </p:grpSp>
      <p:cxnSp>
        <p:nvCxnSpPr>
          <p:cNvPr id="7" name="直線コネクタ 6">
            <a:extLst>
              <a:ext uri="{FF2B5EF4-FFF2-40B4-BE49-F238E27FC236}">
                <a16:creationId xmlns:a16="http://schemas.microsoft.com/office/drawing/2014/main" id="{0AD6CC3A-FD96-ED02-A6BE-43E942A73676}"/>
              </a:ext>
            </a:extLst>
          </p:cNvPr>
          <p:cNvCxnSpPr>
            <a:cxnSpLocks/>
          </p:cNvCxnSpPr>
          <p:nvPr/>
        </p:nvCxnSpPr>
        <p:spPr>
          <a:xfrm>
            <a:off x="3080327" y="4244838"/>
            <a:ext cx="477058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8" name="テキスト ボックス 7">
            <a:extLst>
              <a:ext uri="{FF2B5EF4-FFF2-40B4-BE49-F238E27FC236}">
                <a16:creationId xmlns:a16="http://schemas.microsoft.com/office/drawing/2014/main" id="{0AFEA129-8349-07CB-DBD1-95B9A44EA8B8}"/>
              </a:ext>
            </a:extLst>
          </p:cNvPr>
          <p:cNvSpPr txBox="1"/>
          <p:nvPr/>
        </p:nvSpPr>
        <p:spPr>
          <a:xfrm>
            <a:off x="572654" y="3914124"/>
            <a:ext cx="10797310" cy="1200329"/>
          </a:xfrm>
          <a:prstGeom prst="rect">
            <a:avLst/>
          </a:prstGeom>
          <a:noFill/>
        </p:spPr>
        <p:txBody>
          <a:bodyPr wrap="square">
            <a:spAutoFit/>
          </a:bodyPr>
          <a:lstStyle/>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感情に任せずに、</a:t>
            </a:r>
            <a:r>
              <a:rPr lang="ja-JP" altLang="en-US" sz="2400" b="1" dirty="0">
                <a:latin typeface="Meiryo UI" panose="020B0604030504040204" pitchFamily="50" charset="-128"/>
                <a:ea typeface="Meiryo UI" panose="020B0604030504040204" pitchFamily="50" charset="-128"/>
              </a:rPr>
              <a:t>発言や行動を起こす前に問題がないか</a:t>
            </a:r>
            <a:r>
              <a:rPr lang="ja-JP" altLang="en-US" sz="2400" dirty="0">
                <a:latin typeface="Meiryo UI" panose="020B0604030504040204" pitchFamily="50" charset="-128"/>
                <a:ea typeface="Meiryo UI" panose="020B0604030504040204" pitchFamily="50" charset="-128"/>
              </a:rPr>
              <a:t>少し考える。</a:t>
            </a:r>
            <a:endParaRPr lang="en-US" altLang="ja-JP" sz="24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特に大人数の授業では、いつ録音・録画されているかわからない。</a:t>
            </a:r>
          </a:p>
          <a:p>
            <a:pPr marL="342900" indent="-342900">
              <a:buFont typeface="Wingdings" panose="05000000000000000000" pitchFamily="2" charset="2"/>
              <a:buChar char="l"/>
            </a:pPr>
            <a:r>
              <a:rPr lang="ja-JP" altLang="en-US" sz="2400" dirty="0">
                <a:latin typeface="Meiryo UI" panose="020B0604030504040204" pitchFamily="50" charset="-128"/>
                <a:ea typeface="Meiryo UI" panose="020B0604030504040204" pitchFamily="50" charset="-128"/>
              </a:rPr>
              <a:t>学生を皆の前で強く叱責しない。</a:t>
            </a:r>
          </a:p>
        </p:txBody>
      </p:sp>
      <p:grpSp>
        <p:nvGrpSpPr>
          <p:cNvPr id="20" name="グループ化 19">
            <a:extLst>
              <a:ext uri="{FF2B5EF4-FFF2-40B4-BE49-F238E27FC236}">
                <a16:creationId xmlns:a16="http://schemas.microsoft.com/office/drawing/2014/main" id="{D41EA443-2FBF-F7B4-8DA1-A8A400EAA27C}"/>
              </a:ext>
            </a:extLst>
          </p:cNvPr>
          <p:cNvGrpSpPr/>
          <p:nvPr/>
        </p:nvGrpSpPr>
        <p:grpSpPr>
          <a:xfrm>
            <a:off x="350981" y="5173993"/>
            <a:ext cx="8617529" cy="572640"/>
            <a:chOff x="415636" y="2068960"/>
            <a:chExt cx="8617529" cy="572640"/>
          </a:xfrm>
        </p:grpSpPr>
        <p:sp>
          <p:nvSpPr>
            <p:cNvPr id="21" name="正方形/長方形 20">
              <a:extLst>
                <a:ext uri="{FF2B5EF4-FFF2-40B4-BE49-F238E27FC236}">
                  <a16:creationId xmlns:a16="http://schemas.microsoft.com/office/drawing/2014/main" id="{C9C83104-484F-4F3E-830F-6AF6CDCB1D76}"/>
                </a:ext>
              </a:extLst>
            </p:cNvPr>
            <p:cNvSpPr/>
            <p:nvPr/>
          </p:nvSpPr>
          <p:spPr>
            <a:xfrm>
              <a:off x="415636" y="2068960"/>
              <a:ext cx="8617529"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3200" b="1" dirty="0">
                  <a:solidFill>
                    <a:schemeClr val="tx2">
                      <a:lumMod val="75000"/>
                      <a:lumOff val="25000"/>
                    </a:schemeClr>
                  </a:solidFill>
                  <a:latin typeface="Meiryo UI" panose="020B0604030504040204" pitchFamily="50" charset="-128"/>
                  <a:ea typeface="Meiryo UI" panose="020B0604030504040204" pitchFamily="50" charset="-128"/>
                </a:rPr>
                <a:t>３</a:t>
              </a:r>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 自身の状況（体調、メンタル等）を意識する</a:t>
              </a:r>
              <a:endParaRPr lang="en-US" altLang="ja-JP" sz="2400" b="1" dirty="0">
                <a:solidFill>
                  <a:schemeClr val="tx2">
                    <a:lumMod val="75000"/>
                    <a:lumOff val="25000"/>
                  </a:schemeClr>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A48D1386-7C3C-C2E7-74C8-B9E0374EF965}"/>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27EB312D-9A30-9C71-360D-4567D2D18797}"/>
                </a:ext>
              </a:extLst>
            </p:cNvPr>
            <p:cNvCxnSpPr>
              <a:cxnSpLocks/>
            </p:cNvCxnSpPr>
            <p:nvPr/>
          </p:nvCxnSpPr>
          <p:spPr>
            <a:xfrm>
              <a:off x="711200" y="2641600"/>
              <a:ext cx="7130473"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25" name="直線コネクタ 24">
            <a:extLst>
              <a:ext uri="{FF2B5EF4-FFF2-40B4-BE49-F238E27FC236}">
                <a16:creationId xmlns:a16="http://schemas.microsoft.com/office/drawing/2014/main" id="{8761974E-BD05-9307-1C16-F651D7EF0C92}"/>
              </a:ext>
            </a:extLst>
          </p:cNvPr>
          <p:cNvCxnSpPr>
            <a:cxnSpLocks/>
          </p:cNvCxnSpPr>
          <p:nvPr/>
        </p:nvCxnSpPr>
        <p:spPr>
          <a:xfrm>
            <a:off x="1981200" y="6535219"/>
            <a:ext cx="3237345"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29" name="テキスト ボックス 28">
            <a:extLst>
              <a:ext uri="{FF2B5EF4-FFF2-40B4-BE49-F238E27FC236}">
                <a16:creationId xmlns:a16="http://schemas.microsoft.com/office/drawing/2014/main" id="{32B2E1FF-FEB1-C1DE-BA6C-BC83A7AF6FBD}"/>
              </a:ext>
            </a:extLst>
          </p:cNvPr>
          <p:cNvSpPr txBox="1"/>
          <p:nvPr/>
        </p:nvSpPr>
        <p:spPr>
          <a:xfrm>
            <a:off x="526472" y="5803514"/>
            <a:ext cx="11055930" cy="844975"/>
          </a:xfrm>
          <a:prstGeom prst="rect">
            <a:avLst/>
          </a:prstGeom>
          <a:noFill/>
        </p:spPr>
        <p:txBody>
          <a:bodyPr wrap="square" rtlCol="0">
            <a:spAutoFit/>
          </a:bodyPr>
          <a:lstStyle/>
          <a:p>
            <a:pPr marL="342900" lvl="0" indent="-342900" algn="just">
              <a:lnSpc>
                <a:spcPct val="107000"/>
              </a:lnSpc>
              <a:buFont typeface="Wingdings" panose="05000000000000000000" pitchFamily="2" charset="2"/>
              <a:buChar char="l"/>
            </a:pP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体調が悪いとき、忙しいときはカッとなりやすい。</a:t>
            </a:r>
            <a:endParaRPr lang="en-US"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lnSpc>
                <a:spcPct val="107000"/>
              </a:lnSpc>
              <a:buFont typeface="Wingdings" panose="05000000000000000000" pitchFamily="2" charset="2"/>
              <a:buChar char="l"/>
            </a:pP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普段から</a:t>
            </a:r>
            <a:r>
              <a:rPr lang="ja-JP" altLang="en-US" sz="2400" b="1" kern="100" dirty="0">
                <a:effectLst/>
                <a:latin typeface="Meiryo UI" panose="020B0604030504040204" pitchFamily="50" charset="-128"/>
                <a:ea typeface="Meiryo UI" panose="020B0604030504040204" pitchFamily="50" charset="-128"/>
                <a:cs typeface="Times New Roman" panose="02020603050405020304" pitchFamily="18" charset="0"/>
              </a:rPr>
              <a:t>自分の状況をモニタリング</a:t>
            </a:r>
            <a:r>
              <a:rPr lang="ja-JP" altLang="en-US" sz="2400" kern="100" dirty="0">
                <a:effectLst/>
                <a:latin typeface="Meiryo UI" panose="020B0604030504040204" pitchFamily="50" charset="-128"/>
                <a:ea typeface="Meiryo UI" panose="020B0604030504040204" pitchFamily="50" charset="-128"/>
                <a:cs typeface="Times New Roman" panose="02020603050405020304" pitchFamily="18" charset="0"/>
              </a:rPr>
              <a:t>して言動に気を付ける。</a:t>
            </a:r>
            <a:endPar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C5961E53-8427-5447-4BAA-E62E4F6FA758}"/>
              </a:ext>
            </a:extLst>
          </p:cNvPr>
          <p:cNvSpPr txBox="1"/>
          <p:nvPr/>
        </p:nvSpPr>
        <p:spPr>
          <a:xfrm>
            <a:off x="197962" y="370415"/>
            <a:ext cx="6169891" cy="646331"/>
          </a:xfrm>
          <a:prstGeom prst="rect">
            <a:avLst/>
          </a:prstGeom>
          <a:noFill/>
        </p:spPr>
        <p:txBody>
          <a:bodyPr wrap="square" rtlCol="0">
            <a:spAutoFit/>
          </a:bodyPr>
          <a:lstStyle/>
          <a:p>
            <a:r>
              <a:rPr kumimoji="1" lang="ja-JP" altLang="en-US" sz="3600" dirty="0">
                <a:latin typeface="Meiryo UI" panose="020B0604030504040204" pitchFamily="50" charset="-128"/>
                <a:ea typeface="Meiryo UI" panose="020B0604030504040204" pitchFamily="50" charset="-128"/>
              </a:rPr>
              <a:t>こんなことにも意識してみよう</a:t>
            </a:r>
          </a:p>
        </p:txBody>
      </p:sp>
      <p:cxnSp>
        <p:nvCxnSpPr>
          <p:cNvPr id="11" name="直線コネクタ 10">
            <a:extLst>
              <a:ext uri="{FF2B5EF4-FFF2-40B4-BE49-F238E27FC236}">
                <a16:creationId xmlns:a16="http://schemas.microsoft.com/office/drawing/2014/main" id="{7816838E-20EF-5726-3568-CB6004AB8E76}"/>
              </a:ext>
            </a:extLst>
          </p:cNvPr>
          <p:cNvCxnSpPr/>
          <p:nvPr/>
        </p:nvCxnSpPr>
        <p:spPr>
          <a:xfrm>
            <a:off x="197962" y="1019155"/>
            <a:ext cx="11764651" cy="0"/>
          </a:xfrm>
          <a:prstGeom prst="line">
            <a:avLst/>
          </a:prstGeom>
          <a:ln>
            <a:solidFill>
              <a:srgbClr val="215F9A"/>
            </a:solidFill>
          </a:ln>
        </p:spPr>
        <p:style>
          <a:lnRef idx="2">
            <a:schemeClr val="accent1"/>
          </a:lnRef>
          <a:fillRef idx="0">
            <a:schemeClr val="accent1"/>
          </a:fillRef>
          <a:effectRef idx="1">
            <a:schemeClr val="accent1"/>
          </a:effectRef>
          <a:fontRef idx="minor">
            <a:schemeClr val="tx1"/>
          </a:fontRef>
        </p:style>
      </p:cxnSp>
      <p:sp>
        <p:nvSpPr>
          <p:cNvPr id="12" name="テキスト ボックス 11">
            <a:extLst>
              <a:ext uri="{FF2B5EF4-FFF2-40B4-BE49-F238E27FC236}">
                <a16:creationId xmlns:a16="http://schemas.microsoft.com/office/drawing/2014/main" id="{5B6F8B49-6938-7442-D1C1-4C3FE5B31FDE}"/>
              </a:ext>
            </a:extLst>
          </p:cNvPr>
          <p:cNvSpPr txBox="1"/>
          <p:nvPr/>
        </p:nvSpPr>
        <p:spPr>
          <a:xfrm>
            <a:off x="197962" y="136525"/>
            <a:ext cx="3579711" cy="307777"/>
          </a:xfrm>
          <a:prstGeom prst="rect">
            <a:avLst/>
          </a:prstGeom>
          <a:noFill/>
        </p:spPr>
        <p:txBody>
          <a:bodyPr wrap="square" rtlCol="0">
            <a:spAutoFit/>
          </a:bodyPr>
          <a:lstStyle/>
          <a:p>
            <a:r>
              <a:rPr kumimoji="1" lang="en-US" altLang="ja-JP" sz="1400" b="1" dirty="0">
                <a:solidFill>
                  <a:srgbClr val="215F9A"/>
                </a:solidFill>
                <a:latin typeface="Meiryo UI" panose="020B0604030504040204" pitchFamily="50" charset="-128"/>
                <a:ea typeface="Meiryo UI" panose="020B0604030504040204" pitchFamily="50" charset="-128"/>
              </a:rPr>
              <a:t>3.</a:t>
            </a:r>
            <a:r>
              <a:rPr kumimoji="1" lang="ja-JP" altLang="en-US" sz="1400" b="1" dirty="0">
                <a:solidFill>
                  <a:srgbClr val="215F9A"/>
                </a:solidFill>
                <a:latin typeface="Meiryo UI" panose="020B0604030504040204" pitchFamily="50" charset="-128"/>
                <a:ea typeface="Meiryo UI" panose="020B0604030504040204" pitchFamily="50" charset="-128"/>
              </a:rPr>
              <a:t>ハラスメントを防止するための心構え</a:t>
            </a:r>
          </a:p>
        </p:txBody>
      </p:sp>
      <p:grpSp>
        <p:nvGrpSpPr>
          <p:cNvPr id="13" name="グループ化 12">
            <a:extLst>
              <a:ext uri="{FF2B5EF4-FFF2-40B4-BE49-F238E27FC236}">
                <a16:creationId xmlns:a16="http://schemas.microsoft.com/office/drawing/2014/main" id="{BA478341-23DF-AF04-58D6-BAEBA5FCACBB}"/>
              </a:ext>
            </a:extLst>
          </p:cNvPr>
          <p:cNvGrpSpPr/>
          <p:nvPr/>
        </p:nvGrpSpPr>
        <p:grpSpPr>
          <a:xfrm>
            <a:off x="350981" y="1172787"/>
            <a:ext cx="11002819" cy="572640"/>
            <a:chOff x="415636" y="2068960"/>
            <a:chExt cx="7315201" cy="572640"/>
          </a:xfrm>
        </p:grpSpPr>
        <p:sp>
          <p:nvSpPr>
            <p:cNvPr id="14" name="正方形/長方形 13">
              <a:extLst>
                <a:ext uri="{FF2B5EF4-FFF2-40B4-BE49-F238E27FC236}">
                  <a16:creationId xmlns:a16="http://schemas.microsoft.com/office/drawing/2014/main" id="{741CC2A7-D3D4-6F39-BD64-3FC822334151}"/>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3200" b="1" dirty="0">
                  <a:solidFill>
                    <a:schemeClr val="tx2">
                      <a:lumMod val="75000"/>
                      <a:lumOff val="25000"/>
                    </a:schemeClr>
                  </a:solidFill>
                  <a:latin typeface="Meiryo UI" panose="020B0604030504040204" pitchFamily="50" charset="-128"/>
                  <a:ea typeface="Meiryo UI" panose="020B0604030504040204" pitchFamily="50" charset="-128"/>
                </a:rPr>
                <a:t>１</a:t>
              </a:r>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価値観や受け止め方に個人差や世代差があることを意識する</a:t>
              </a:r>
              <a:endParaRPr lang="en-US" altLang="ja-JP" sz="2400" b="1" dirty="0">
                <a:solidFill>
                  <a:schemeClr val="tx2">
                    <a:lumMod val="75000"/>
                    <a:lumOff val="25000"/>
                  </a:schemeClr>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CC43C2DA-42F2-1079-1AC7-3BD6B37D1AE0}"/>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9CB813D3-2F59-971E-E553-C62CCA2B3CE4}"/>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17" name="直線コネクタ 16">
            <a:extLst>
              <a:ext uri="{FF2B5EF4-FFF2-40B4-BE49-F238E27FC236}">
                <a16:creationId xmlns:a16="http://schemas.microsoft.com/office/drawing/2014/main" id="{E82F40F8-089F-BC7B-E8C0-A3B6FA303886}"/>
              </a:ext>
            </a:extLst>
          </p:cNvPr>
          <p:cNvCxnSpPr>
            <a:cxnSpLocks/>
          </p:cNvCxnSpPr>
          <p:nvPr/>
        </p:nvCxnSpPr>
        <p:spPr>
          <a:xfrm>
            <a:off x="897352" y="2141611"/>
            <a:ext cx="4875375"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8" name="テキスト ボックス 17">
            <a:extLst>
              <a:ext uri="{FF2B5EF4-FFF2-40B4-BE49-F238E27FC236}">
                <a16:creationId xmlns:a16="http://schemas.microsoft.com/office/drawing/2014/main" id="{11F29C04-36E0-A332-8CF3-3D152601D758}"/>
              </a:ext>
            </a:extLst>
          </p:cNvPr>
          <p:cNvSpPr txBox="1"/>
          <p:nvPr/>
        </p:nvSpPr>
        <p:spPr>
          <a:xfrm>
            <a:off x="491836" y="1821686"/>
            <a:ext cx="10880438" cy="1258037"/>
          </a:xfrm>
          <a:prstGeom prst="rect">
            <a:avLst/>
          </a:prstGeom>
          <a:noFill/>
        </p:spPr>
        <p:txBody>
          <a:bodyPr wrap="square" rtlCol="0">
            <a:spAutoFit/>
          </a:bodyPr>
          <a:lstStyle/>
          <a:p>
            <a:pPr marL="342900" lvl="0" indent="-342900" algn="just">
              <a:lnSpc>
                <a:spcPct val="107000"/>
              </a:lnSpc>
              <a:buFont typeface="Wingdings" panose="05000000000000000000" pitchFamily="2" charset="2"/>
              <a:buChar char="l"/>
            </a:pPr>
            <a:r>
              <a:rPr lang="ja-JP" altLang="en-US" sz="2400" b="1" kern="100" dirty="0">
                <a:effectLst/>
                <a:latin typeface="游明朝" panose="02020400000000000000" pitchFamily="18" charset="-128"/>
                <a:ea typeface="Meiryo UI" panose="020B0604030504040204" pitchFamily="50" charset="-128"/>
                <a:cs typeface="Times New Roman" panose="02020603050405020304" pitchFamily="18" charset="0"/>
              </a:rPr>
              <a:t>人によって感じ方、受け取り方は異なる</a:t>
            </a: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ことを認識する。立場や世代によっても異なる。</a:t>
            </a: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342900" lvl="0" indent="-342900" algn="just">
              <a:lnSpc>
                <a:spcPct val="107000"/>
              </a:lnSpc>
              <a:buFont typeface="Wingdings" panose="05000000000000000000" pitchFamily="2" charset="2"/>
              <a:buChar char="l"/>
            </a:pP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自分では問題ない（学生時代は問題なかった）と思っても、相手（学生）にとってはそうとは限らない。</a:t>
            </a: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p:txBody>
      </p:sp>
      <p:sp>
        <p:nvSpPr>
          <p:cNvPr id="19" name="スライド番号プレースホルダー 18">
            <a:extLst>
              <a:ext uri="{FF2B5EF4-FFF2-40B4-BE49-F238E27FC236}">
                <a16:creationId xmlns:a16="http://schemas.microsoft.com/office/drawing/2014/main" id="{328F3CBB-C04F-A641-56BF-62E1EB329675}"/>
              </a:ext>
            </a:extLst>
          </p:cNvPr>
          <p:cNvSpPr>
            <a:spLocks noGrp="1"/>
          </p:cNvSpPr>
          <p:nvPr>
            <p:ph type="sldNum" sz="quarter" idx="12"/>
          </p:nvPr>
        </p:nvSpPr>
        <p:spPr/>
        <p:txBody>
          <a:bodyPr/>
          <a:lstStyle/>
          <a:p>
            <a:fld id="{17A04E83-AE5F-445A-B2D7-EBB1D891384E}" type="slidenum">
              <a:rPr kumimoji="1" lang="ja-JP" altLang="en-US" smtClean="0"/>
              <a:t>31</a:t>
            </a:fld>
            <a:endParaRPr kumimoji="1" lang="ja-JP" altLang="en-US" dirty="0"/>
          </a:p>
        </p:txBody>
      </p:sp>
    </p:spTree>
    <p:extLst>
      <p:ext uri="{BB962C8B-B14F-4D97-AF65-F5344CB8AC3E}">
        <p14:creationId xmlns:p14="http://schemas.microsoft.com/office/powerpoint/2010/main" val="1965072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2A972-84B5-0111-32AC-1CFF71E95253}"/>
            </a:ext>
          </a:extLst>
        </p:cNvPr>
        <p:cNvGrpSpPr/>
        <p:nvPr/>
      </p:nvGrpSpPr>
      <p:grpSpPr>
        <a:xfrm>
          <a:off x="0" y="0"/>
          <a:ext cx="0" cy="0"/>
          <a:chOff x="0" y="0"/>
          <a:chExt cx="0" cy="0"/>
        </a:xfrm>
      </p:grpSpPr>
      <p:sp>
        <p:nvSpPr>
          <p:cNvPr id="3" name="四角形: 対角を丸める 2">
            <a:extLst>
              <a:ext uri="{FF2B5EF4-FFF2-40B4-BE49-F238E27FC236}">
                <a16:creationId xmlns:a16="http://schemas.microsoft.com/office/drawing/2014/main" id="{7AC2D916-4CA0-98A3-C934-A44F21D3914E}"/>
              </a:ext>
            </a:extLst>
          </p:cNvPr>
          <p:cNvSpPr/>
          <p:nvPr/>
        </p:nvSpPr>
        <p:spPr>
          <a:xfrm>
            <a:off x="0" y="0"/>
            <a:ext cx="12192000" cy="6858000"/>
          </a:xfrm>
          <a:prstGeom prst="round2DiagRect">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CCBAF255-5AED-A585-44A5-5E99D455674C}"/>
              </a:ext>
            </a:extLst>
          </p:cNvPr>
          <p:cNvSpPr txBox="1"/>
          <p:nvPr/>
        </p:nvSpPr>
        <p:spPr>
          <a:xfrm>
            <a:off x="1459345" y="3659910"/>
            <a:ext cx="10097656" cy="1015663"/>
          </a:xfrm>
          <a:prstGeom prst="rect">
            <a:avLst/>
          </a:prstGeom>
          <a:noFill/>
        </p:spPr>
        <p:txBody>
          <a:bodyPr wrap="square" rtlCol="0">
            <a:spAutoFit/>
          </a:bodyPr>
          <a:lstStyle/>
          <a:p>
            <a:pPr algn="r"/>
            <a:r>
              <a:rPr kumimoji="1" lang="ja-JP" altLang="en-US" sz="6000" dirty="0">
                <a:solidFill>
                  <a:schemeClr val="tx2">
                    <a:lumMod val="75000"/>
                    <a:lumOff val="25000"/>
                  </a:schemeClr>
                </a:solidFill>
                <a:latin typeface="Meiryo UI" panose="020B0604030504040204" pitchFamily="50" charset="-128"/>
                <a:ea typeface="Meiryo UI" panose="020B0604030504040204" pitchFamily="50" charset="-128"/>
              </a:rPr>
              <a:t>ハラスメント発生時の対応方法</a:t>
            </a:r>
          </a:p>
        </p:txBody>
      </p:sp>
      <p:sp>
        <p:nvSpPr>
          <p:cNvPr id="6" name="涙形 5">
            <a:extLst>
              <a:ext uri="{FF2B5EF4-FFF2-40B4-BE49-F238E27FC236}">
                <a16:creationId xmlns:a16="http://schemas.microsoft.com/office/drawing/2014/main" id="{C687436D-9CCD-125C-8B29-DD6BD1926FE4}"/>
              </a:ext>
            </a:extLst>
          </p:cNvPr>
          <p:cNvSpPr/>
          <p:nvPr/>
        </p:nvSpPr>
        <p:spPr>
          <a:xfrm>
            <a:off x="9982200" y="4991822"/>
            <a:ext cx="1574801" cy="1364528"/>
          </a:xfrm>
          <a:prstGeom prst="teardrop">
            <a:avLst/>
          </a:prstGeom>
          <a:solidFill>
            <a:srgbClr val="215F9A"/>
          </a:solidFill>
          <a:ln>
            <a:solidFill>
              <a:srgbClr val="215F9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5400" dirty="0">
                <a:latin typeface="Meiryo UI" panose="020B0604030504040204" pitchFamily="50" charset="-128"/>
                <a:ea typeface="Meiryo UI" panose="020B0604030504040204" pitchFamily="50" charset="-128"/>
              </a:rPr>
              <a:t>４</a:t>
            </a:r>
            <a:endParaRPr kumimoji="1" lang="ja-JP" altLang="en-US" sz="5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8974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784FE4-0474-B5A1-7883-C2FCC265F889}"/>
            </a:ext>
          </a:extLst>
        </p:cNvPr>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D901D27F-2C74-9E9F-AC84-7E0E44EBD0A3}"/>
              </a:ext>
            </a:extLst>
          </p:cNvPr>
          <p:cNvCxnSpPr>
            <a:cxnSpLocks/>
          </p:cNvCxnSpPr>
          <p:nvPr/>
        </p:nvCxnSpPr>
        <p:spPr>
          <a:xfrm>
            <a:off x="6303703" y="2296321"/>
            <a:ext cx="337127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4" name="テキスト ボックス 13">
            <a:extLst>
              <a:ext uri="{FF2B5EF4-FFF2-40B4-BE49-F238E27FC236}">
                <a16:creationId xmlns:a16="http://schemas.microsoft.com/office/drawing/2014/main" id="{1577C7E0-4F0C-6A65-494D-FF0318388033}"/>
              </a:ext>
            </a:extLst>
          </p:cNvPr>
          <p:cNvSpPr txBox="1"/>
          <p:nvPr/>
        </p:nvSpPr>
        <p:spPr>
          <a:xfrm>
            <a:off x="491836" y="1973964"/>
            <a:ext cx="10880438" cy="1258037"/>
          </a:xfrm>
          <a:prstGeom prst="rect">
            <a:avLst/>
          </a:prstGeom>
          <a:noFill/>
        </p:spPr>
        <p:txBody>
          <a:bodyPr wrap="square" rtlCol="0">
            <a:spAutoFit/>
          </a:bodyPr>
          <a:lstStyle/>
          <a:p>
            <a:pPr marL="342900" lvl="0" indent="-342900" algn="just">
              <a:lnSpc>
                <a:spcPct val="107000"/>
              </a:lnSpc>
              <a:buFont typeface="Wingdings" panose="05000000000000000000" pitchFamily="2" charset="2"/>
              <a:buChar char="l"/>
            </a:pP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自身が行った言動の</a:t>
            </a:r>
            <a:r>
              <a:rPr lang="ja-JP" altLang="ja-JP" sz="2400" kern="100" dirty="0">
                <a:effectLst/>
                <a:latin typeface="游明朝" panose="02020400000000000000" pitchFamily="18" charset="-128"/>
                <a:ea typeface="Meiryo UI" panose="020B0604030504040204" pitchFamily="50" charset="-128"/>
                <a:cs typeface="Times New Roman" panose="02020603050405020304" pitchFamily="18" charset="0"/>
              </a:rPr>
              <a:t>何がどう問題だったのか</a:t>
            </a: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ja-JP" altLang="en-US" sz="2400" b="1" kern="100" dirty="0">
                <a:effectLst/>
                <a:latin typeface="游明朝" panose="02020400000000000000" pitchFamily="18" charset="-128"/>
                <a:ea typeface="Meiryo UI" panose="020B0604030504040204" pitchFamily="50" charset="-128"/>
                <a:cs typeface="Times New Roman" panose="02020603050405020304" pitchFamily="18" charset="0"/>
              </a:rPr>
              <a:t>相手の立場になって考える</a:t>
            </a: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342900" lvl="0" indent="-342900" algn="just">
              <a:lnSpc>
                <a:spcPct val="107000"/>
              </a:lnSpc>
              <a:buFont typeface="Wingdings" panose="05000000000000000000" pitchFamily="2" charset="2"/>
              <a:buChar char="l"/>
            </a:pPr>
            <a:r>
              <a:rPr lang="ja-JP" altLang="ja-JP" sz="2400" kern="100" dirty="0">
                <a:effectLst/>
                <a:latin typeface="游明朝" panose="02020400000000000000" pitchFamily="18" charset="-128"/>
                <a:ea typeface="Meiryo UI" panose="020B0604030504040204" pitchFamily="50" charset="-128"/>
                <a:cs typeface="Times New Roman" panose="02020603050405020304" pitchFamily="18" charset="0"/>
              </a:rPr>
              <a:t>相手に聞</a:t>
            </a: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くことができる関係性であれば聞いてみる。</a:t>
            </a: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342900" lvl="0" indent="-342900" algn="just">
              <a:lnSpc>
                <a:spcPct val="107000"/>
              </a:lnSpc>
              <a:buFont typeface="Wingdings" panose="05000000000000000000" pitchFamily="2" charset="2"/>
              <a:buChar char="l"/>
            </a:pPr>
            <a:r>
              <a:rPr lang="ja-JP" altLang="en-US" sz="2400" kern="100" dirty="0">
                <a:latin typeface="游明朝" panose="02020400000000000000" pitchFamily="18" charset="-128"/>
                <a:ea typeface="Meiryo UI" panose="020B0604030504040204" pitchFamily="50" charset="-128"/>
                <a:cs typeface="Times New Roman" panose="02020603050405020304" pitchFamily="18" charset="0"/>
              </a:rPr>
              <a:t>第三者（上長、同僚、友人、相談室等）</a:t>
            </a:r>
            <a:r>
              <a:rPr lang="ja-JP" altLang="ja-JP" sz="2400" kern="100" dirty="0">
                <a:effectLst/>
                <a:latin typeface="游明朝" panose="02020400000000000000" pitchFamily="18" charset="-128"/>
                <a:ea typeface="Meiryo UI" panose="020B0604030504040204" pitchFamily="50" charset="-128"/>
                <a:cs typeface="Times New Roman" panose="02020603050405020304" pitchFamily="18" charset="0"/>
              </a:rPr>
              <a:t>に聞</a:t>
            </a: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いてみる。</a:t>
            </a: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p:txBody>
      </p:sp>
      <p:grpSp>
        <p:nvGrpSpPr>
          <p:cNvPr id="13" name="グループ化 12">
            <a:extLst>
              <a:ext uri="{FF2B5EF4-FFF2-40B4-BE49-F238E27FC236}">
                <a16:creationId xmlns:a16="http://schemas.microsoft.com/office/drawing/2014/main" id="{B0715CF0-41F3-1971-978B-60BB6DECF877}"/>
              </a:ext>
            </a:extLst>
          </p:cNvPr>
          <p:cNvGrpSpPr/>
          <p:nvPr/>
        </p:nvGrpSpPr>
        <p:grpSpPr>
          <a:xfrm>
            <a:off x="350981" y="1172787"/>
            <a:ext cx="6169892" cy="572640"/>
            <a:chOff x="415636" y="2068960"/>
            <a:chExt cx="6169892" cy="572640"/>
          </a:xfrm>
        </p:grpSpPr>
        <p:sp>
          <p:nvSpPr>
            <p:cNvPr id="11" name="正方形/長方形 10">
              <a:extLst>
                <a:ext uri="{FF2B5EF4-FFF2-40B4-BE49-F238E27FC236}">
                  <a16:creationId xmlns:a16="http://schemas.microsoft.com/office/drawing/2014/main" id="{20E54F7C-E6A3-94F9-F514-E60875109D6B}"/>
                </a:ext>
              </a:extLst>
            </p:cNvPr>
            <p:cNvSpPr/>
            <p:nvPr/>
          </p:nvSpPr>
          <p:spPr>
            <a:xfrm>
              <a:off x="415636" y="2068960"/>
              <a:ext cx="5491019"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3200" b="1" dirty="0">
                  <a:solidFill>
                    <a:schemeClr val="tx2">
                      <a:lumMod val="75000"/>
                      <a:lumOff val="25000"/>
                    </a:schemeClr>
                  </a:solidFill>
                  <a:latin typeface="Meiryo UI" panose="020B0604030504040204" pitchFamily="50" charset="-128"/>
                  <a:ea typeface="Meiryo UI" panose="020B0604030504040204" pitchFamily="50" charset="-128"/>
                </a:rPr>
                <a:t>１</a:t>
              </a:r>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 言動を振り返る</a:t>
              </a:r>
              <a:endParaRPr lang="en-US" altLang="ja-JP" sz="2400" b="1" dirty="0">
                <a:solidFill>
                  <a:schemeClr val="tx2">
                    <a:lumMod val="75000"/>
                    <a:lumOff val="25000"/>
                  </a:schemeClr>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8FDD65A-0B6F-80DB-C81E-9B9D3BC643DE}"/>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1648FC32-B93D-25D5-924F-87CE78E96B9E}"/>
                </a:ext>
              </a:extLst>
            </p:cNvPr>
            <p:cNvCxnSpPr>
              <a:cxnSpLocks/>
            </p:cNvCxnSpPr>
            <p:nvPr/>
          </p:nvCxnSpPr>
          <p:spPr>
            <a:xfrm>
              <a:off x="711200" y="2641600"/>
              <a:ext cx="5874328"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15" name="グループ化 14">
            <a:extLst>
              <a:ext uri="{FF2B5EF4-FFF2-40B4-BE49-F238E27FC236}">
                <a16:creationId xmlns:a16="http://schemas.microsoft.com/office/drawing/2014/main" id="{E0735FDA-511E-DEE0-7A8B-1164C12B13BF}"/>
              </a:ext>
            </a:extLst>
          </p:cNvPr>
          <p:cNvGrpSpPr/>
          <p:nvPr/>
        </p:nvGrpSpPr>
        <p:grpSpPr>
          <a:xfrm>
            <a:off x="350981" y="3734352"/>
            <a:ext cx="6169892" cy="572640"/>
            <a:chOff x="415636" y="2068960"/>
            <a:chExt cx="6169892" cy="572640"/>
          </a:xfrm>
        </p:grpSpPr>
        <p:sp>
          <p:nvSpPr>
            <p:cNvPr id="16" name="正方形/長方形 15">
              <a:extLst>
                <a:ext uri="{FF2B5EF4-FFF2-40B4-BE49-F238E27FC236}">
                  <a16:creationId xmlns:a16="http://schemas.microsoft.com/office/drawing/2014/main" id="{FB2E4E44-7712-FA2F-4F44-204ED519FED6}"/>
                </a:ext>
              </a:extLst>
            </p:cNvPr>
            <p:cNvSpPr/>
            <p:nvPr/>
          </p:nvSpPr>
          <p:spPr>
            <a:xfrm>
              <a:off x="415636" y="2068960"/>
              <a:ext cx="5491019"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en-US" altLang="ja-JP" sz="3200" b="1" dirty="0">
                  <a:solidFill>
                    <a:schemeClr val="tx2">
                      <a:lumMod val="75000"/>
                      <a:lumOff val="25000"/>
                    </a:schemeClr>
                  </a:solidFill>
                  <a:latin typeface="Meiryo UI" panose="020B0604030504040204" pitchFamily="50" charset="-128"/>
                  <a:ea typeface="Meiryo UI" panose="020B0604030504040204" pitchFamily="50" charset="-128"/>
                </a:rPr>
                <a:t>2</a:t>
              </a:r>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 相手が傷ついたことを受け止める</a:t>
              </a:r>
              <a:endParaRPr lang="en-US" altLang="ja-JP" sz="2400" b="1" dirty="0">
                <a:solidFill>
                  <a:schemeClr val="tx2">
                    <a:lumMod val="75000"/>
                    <a:lumOff val="25000"/>
                  </a:schemeClr>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F32B4DC0-1FB4-C640-391B-827BF5A4E870}"/>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00793418-D0B2-7840-E2E9-22A215E5551B}"/>
                </a:ext>
              </a:extLst>
            </p:cNvPr>
            <p:cNvCxnSpPr>
              <a:cxnSpLocks/>
            </p:cNvCxnSpPr>
            <p:nvPr/>
          </p:nvCxnSpPr>
          <p:spPr>
            <a:xfrm>
              <a:off x="711200" y="2641600"/>
              <a:ext cx="5874328"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 name="テキスト ボックス 3">
            <a:extLst>
              <a:ext uri="{FF2B5EF4-FFF2-40B4-BE49-F238E27FC236}">
                <a16:creationId xmlns:a16="http://schemas.microsoft.com/office/drawing/2014/main" id="{ACCABDCD-071A-CD02-2BC4-13FAB8F5B970}"/>
              </a:ext>
            </a:extLst>
          </p:cNvPr>
          <p:cNvSpPr txBox="1"/>
          <p:nvPr/>
        </p:nvSpPr>
        <p:spPr>
          <a:xfrm>
            <a:off x="197962" y="370415"/>
            <a:ext cx="7345838" cy="646331"/>
          </a:xfrm>
          <a:prstGeom prst="rect">
            <a:avLst/>
          </a:prstGeom>
          <a:noFill/>
        </p:spPr>
        <p:txBody>
          <a:bodyPr wrap="square" rtlCol="0">
            <a:spAutoFit/>
          </a:bodyPr>
          <a:lstStyle/>
          <a:p>
            <a:r>
              <a:rPr kumimoji="1" lang="ja-JP" altLang="en-US" sz="3600" dirty="0">
                <a:latin typeface="Meiryo UI" panose="020B0604030504040204" pitchFamily="50" charset="-128"/>
                <a:ea typeface="Meiryo UI" panose="020B0604030504040204" pitchFamily="50" charset="-128"/>
              </a:rPr>
              <a:t>加害者になってしまいそうで心配なとき</a:t>
            </a:r>
          </a:p>
        </p:txBody>
      </p:sp>
      <p:cxnSp>
        <p:nvCxnSpPr>
          <p:cNvPr id="5" name="直線コネクタ 4">
            <a:extLst>
              <a:ext uri="{FF2B5EF4-FFF2-40B4-BE49-F238E27FC236}">
                <a16:creationId xmlns:a16="http://schemas.microsoft.com/office/drawing/2014/main" id="{DA5AAD1F-C5B6-C482-EB39-8591B685B81D}"/>
              </a:ext>
            </a:extLst>
          </p:cNvPr>
          <p:cNvCxnSpPr/>
          <p:nvPr/>
        </p:nvCxnSpPr>
        <p:spPr>
          <a:xfrm>
            <a:off x="197962" y="1019155"/>
            <a:ext cx="11764651" cy="0"/>
          </a:xfrm>
          <a:prstGeom prst="line">
            <a:avLst/>
          </a:prstGeom>
          <a:ln>
            <a:solidFill>
              <a:srgbClr val="215F9A"/>
            </a:solidFill>
          </a:ln>
        </p:spPr>
        <p:style>
          <a:lnRef idx="2">
            <a:schemeClr val="accent1"/>
          </a:lnRef>
          <a:fillRef idx="0">
            <a:schemeClr val="accent1"/>
          </a:fillRef>
          <a:effectRef idx="1">
            <a:schemeClr val="accent1"/>
          </a:effectRef>
          <a:fontRef idx="minor">
            <a:schemeClr val="tx1"/>
          </a:fontRef>
        </p:style>
      </p:cxnSp>
      <p:sp>
        <p:nvSpPr>
          <p:cNvPr id="6" name="テキスト ボックス 5">
            <a:extLst>
              <a:ext uri="{FF2B5EF4-FFF2-40B4-BE49-F238E27FC236}">
                <a16:creationId xmlns:a16="http://schemas.microsoft.com/office/drawing/2014/main" id="{1CE5738F-E74B-DAA9-4081-E7F6B13D9E56}"/>
              </a:ext>
            </a:extLst>
          </p:cNvPr>
          <p:cNvSpPr txBox="1"/>
          <p:nvPr/>
        </p:nvSpPr>
        <p:spPr>
          <a:xfrm>
            <a:off x="197962" y="136525"/>
            <a:ext cx="3579711" cy="307777"/>
          </a:xfrm>
          <a:prstGeom prst="rect">
            <a:avLst/>
          </a:prstGeom>
          <a:noFill/>
        </p:spPr>
        <p:txBody>
          <a:bodyPr wrap="square" rtlCol="0">
            <a:spAutoFit/>
          </a:bodyPr>
          <a:lstStyle/>
          <a:p>
            <a:r>
              <a:rPr lang="en-US" altLang="ja-JP" sz="1400" b="1" dirty="0">
                <a:solidFill>
                  <a:srgbClr val="215F9A"/>
                </a:solidFill>
                <a:latin typeface="Meiryo UI" panose="020B0604030504040204" pitchFamily="50" charset="-128"/>
                <a:ea typeface="Meiryo UI" panose="020B0604030504040204" pitchFamily="50" charset="-128"/>
              </a:rPr>
              <a:t>4</a:t>
            </a:r>
            <a:r>
              <a:rPr kumimoji="1" lang="en-US" altLang="ja-JP" sz="1400" b="1" dirty="0">
                <a:solidFill>
                  <a:srgbClr val="215F9A"/>
                </a:solidFill>
                <a:latin typeface="Meiryo UI" panose="020B0604030504040204" pitchFamily="50" charset="-128"/>
                <a:ea typeface="Meiryo UI" panose="020B0604030504040204" pitchFamily="50" charset="-128"/>
              </a:rPr>
              <a:t>.</a:t>
            </a:r>
            <a:r>
              <a:rPr kumimoji="1" lang="ja-JP" altLang="en-US" sz="1400" b="1" dirty="0">
                <a:solidFill>
                  <a:srgbClr val="215F9A"/>
                </a:solidFill>
                <a:latin typeface="Meiryo UI" panose="020B0604030504040204" pitchFamily="50" charset="-128"/>
                <a:ea typeface="Meiryo UI" panose="020B0604030504040204" pitchFamily="50" charset="-128"/>
              </a:rPr>
              <a:t>ハラスメント発生時の対応方法</a:t>
            </a:r>
          </a:p>
        </p:txBody>
      </p:sp>
      <p:cxnSp>
        <p:nvCxnSpPr>
          <p:cNvPr id="9" name="直線コネクタ 8">
            <a:extLst>
              <a:ext uri="{FF2B5EF4-FFF2-40B4-BE49-F238E27FC236}">
                <a16:creationId xmlns:a16="http://schemas.microsoft.com/office/drawing/2014/main" id="{3F5BFA98-85E5-1976-87CF-5E0E60215BAB}"/>
              </a:ext>
            </a:extLst>
          </p:cNvPr>
          <p:cNvCxnSpPr>
            <a:cxnSpLocks/>
          </p:cNvCxnSpPr>
          <p:nvPr/>
        </p:nvCxnSpPr>
        <p:spPr>
          <a:xfrm>
            <a:off x="900547" y="5553916"/>
            <a:ext cx="337127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2" name="直線コネクタ 11">
            <a:extLst>
              <a:ext uri="{FF2B5EF4-FFF2-40B4-BE49-F238E27FC236}">
                <a16:creationId xmlns:a16="http://schemas.microsoft.com/office/drawing/2014/main" id="{B436B528-70C6-4A93-7382-3E966459A0D8}"/>
              </a:ext>
            </a:extLst>
          </p:cNvPr>
          <p:cNvCxnSpPr>
            <a:cxnSpLocks/>
          </p:cNvCxnSpPr>
          <p:nvPr/>
        </p:nvCxnSpPr>
        <p:spPr>
          <a:xfrm>
            <a:off x="10196945" y="5136503"/>
            <a:ext cx="1251528"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23" name="テキスト ボックス 22">
            <a:extLst>
              <a:ext uri="{FF2B5EF4-FFF2-40B4-BE49-F238E27FC236}">
                <a16:creationId xmlns:a16="http://schemas.microsoft.com/office/drawing/2014/main" id="{CF708357-DE99-0572-5FDE-DE9FC102123B}"/>
              </a:ext>
            </a:extLst>
          </p:cNvPr>
          <p:cNvSpPr txBox="1"/>
          <p:nvPr/>
        </p:nvSpPr>
        <p:spPr>
          <a:xfrm>
            <a:off x="491836" y="4427176"/>
            <a:ext cx="11055930" cy="1258037"/>
          </a:xfrm>
          <a:prstGeom prst="rect">
            <a:avLst/>
          </a:prstGeom>
          <a:noFill/>
        </p:spPr>
        <p:txBody>
          <a:bodyPr wrap="square" rtlCol="0">
            <a:spAutoFit/>
          </a:bodyPr>
          <a:lstStyle/>
          <a:p>
            <a:pPr marL="342900" lvl="0" indent="-342900" algn="just">
              <a:lnSpc>
                <a:spcPct val="107000"/>
              </a:lnSpc>
              <a:buFont typeface="Wingdings" panose="05000000000000000000" pitchFamily="2" charset="2"/>
              <a:buChar char="l"/>
            </a:pP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自分の言動</a:t>
            </a:r>
            <a:r>
              <a:rPr lang="ja-JP" altLang="en-US" sz="2400" kern="100" dirty="0">
                <a:latin typeface="游明朝" panose="02020400000000000000" pitchFamily="18" charset="-128"/>
                <a:ea typeface="Meiryo UI" panose="020B0604030504040204" pitchFamily="50" charset="-128"/>
                <a:cs typeface="Times New Roman" panose="02020603050405020304" pitchFamily="18" charset="0"/>
              </a:rPr>
              <a:t>が</a:t>
            </a: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相手を傷つけたことは事実。</a:t>
            </a: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342900" lvl="0" indent="-342900" algn="just">
              <a:lnSpc>
                <a:spcPct val="107000"/>
              </a:lnSpc>
              <a:buFont typeface="Wingdings" panose="05000000000000000000" pitchFamily="2" charset="2"/>
              <a:buChar char="l"/>
            </a:pPr>
            <a:r>
              <a:rPr lang="ja-JP" altLang="en-US" sz="2400" kern="100" dirty="0">
                <a:latin typeface="游明朝" panose="02020400000000000000" pitchFamily="18" charset="-128"/>
                <a:ea typeface="Meiryo UI" panose="020B0604030504040204" pitchFamily="50" charset="-128"/>
                <a:cs typeface="Times New Roman" panose="02020603050405020304" pitchFamily="18" charset="0"/>
              </a:rPr>
              <a:t>言動を変えなければ、相手はまた傷つくことになる。</a:t>
            </a: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心から納得がいかなくても、</a:t>
            </a:r>
            <a:r>
              <a:rPr lang="ja-JP" altLang="en-US" sz="2400" b="1" kern="100" dirty="0">
                <a:effectLst/>
                <a:latin typeface="游明朝" panose="02020400000000000000" pitchFamily="18" charset="-128"/>
                <a:ea typeface="Meiryo UI" panose="020B0604030504040204" pitchFamily="50" charset="-128"/>
                <a:cs typeface="Times New Roman" panose="02020603050405020304" pitchFamily="18" charset="0"/>
              </a:rPr>
              <a:t>言動を変える、意識することが重要。</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スライド番号プレースホルダー 6">
            <a:extLst>
              <a:ext uri="{FF2B5EF4-FFF2-40B4-BE49-F238E27FC236}">
                <a16:creationId xmlns:a16="http://schemas.microsoft.com/office/drawing/2014/main" id="{BE29BCB7-085C-45CA-B4C1-E92B93DA9303}"/>
              </a:ext>
            </a:extLst>
          </p:cNvPr>
          <p:cNvSpPr>
            <a:spLocks noGrp="1"/>
          </p:cNvSpPr>
          <p:nvPr>
            <p:ph type="sldNum" sz="quarter" idx="12"/>
          </p:nvPr>
        </p:nvSpPr>
        <p:spPr/>
        <p:txBody>
          <a:bodyPr/>
          <a:lstStyle/>
          <a:p>
            <a:fld id="{17A04E83-AE5F-445A-B2D7-EBB1D891384E}" type="slidenum">
              <a:rPr kumimoji="1" lang="ja-JP" altLang="en-US" smtClean="0"/>
              <a:t>33</a:t>
            </a:fld>
            <a:endParaRPr kumimoji="1" lang="ja-JP" altLang="en-US"/>
          </a:p>
        </p:txBody>
      </p:sp>
    </p:spTree>
    <p:extLst>
      <p:ext uri="{BB962C8B-B14F-4D97-AF65-F5344CB8AC3E}">
        <p14:creationId xmlns:p14="http://schemas.microsoft.com/office/powerpoint/2010/main" val="34835507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4AF19-64AD-49AB-147D-84A31C5C178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03A91114-B6C2-F28F-6629-8FB6518D31A0}"/>
              </a:ext>
            </a:extLst>
          </p:cNvPr>
          <p:cNvGrpSpPr/>
          <p:nvPr/>
        </p:nvGrpSpPr>
        <p:grpSpPr>
          <a:xfrm>
            <a:off x="324794" y="3285354"/>
            <a:ext cx="8525164" cy="572640"/>
            <a:chOff x="415636" y="2068960"/>
            <a:chExt cx="8525164" cy="572640"/>
          </a:xfrm>
        </p:grpSpPr>
        <p:sp>
          <p:nvSpPr>
            <p:cNvPr id="11" name="正方形/長方形 10">
              <a:extLst>
                <a:ext uri="{FF2B5EF4-FFF2-40B4-BE49-F238E27FC236}">
                  <a16:creationId xmlns:a16="http://schemas.microsoft.com/office/drawing/2014/main" id="{6D0C2687-F2DC-0F0B-ED6E-DDD6303D4F5B}"/>
                </a:ext>
              </a:extLst>
            </p:cNvPr>
            <p:cNvSpPr/>
            <p:nvPr/>
          </p:nvSpPr>
          <p:spPr>
            <a:xfrm>
              <a:off x="415636" y="2068960"/>
              <a:ext cx="5491019"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en-US" altLang="ja-JP" sz="3200" b="1" dirty="0">
                  <a:solidFill>
                    <a:schemeClr val="tx2">
                      <a:lumMod val="75000"/>
                      <a:lumOff val="25000"/>
                    </a:schemeClr>
                  </a:solidFill>
                  <a:latin typeface="Meiryo UI" panose="020B0604030504040204" pitchFamily="50" charset="-128"/>
                  <a:ea typeface="Meiryo UI" panose="020B0604030504040204" pitchFamily="50" charset="-128"/>
                </a:rPr>
                <a:t>2</a:t>
              </a:r>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 介入する</a:t>
              </a:r>
              <a:endParaRPr lang="en-US" altLang="ja-JP" sz="2400" b="1" dirty="0">
                <a:solidFill>
                  <a:schemeClr val="tx2">
                    <a:lumMod val="75000"/>
                    <a:lumOff val="25000"/>
                  </a:schemeClr>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91A6F260-6A14-A6E2-4F42-15341A7D2BCC}"/>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269D83BC-B7CB-2312-B034-FB7605E28320}"/>
                </a:ext>
              </a:extLst>
            </p:cNvPr>
            <p:cNvCxnSpPr>
              <a:cxnSpLocks/>
            </p:cNvCxnSpPr>
            <p:nvPr/>
          </p:nvCxnSpPr>
          <p:spPr>
            <a:xfrm>
              <a:off x="711200" y="2641600"/>
              <a:ext cx="8229600"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15" name="グループ化 14">
            <a:extLst>
              <a:ext uri="{FF2B5EF4-FFF2-40B4-BE49-F238E27FC236}">
                <a16:creationId xmlns:a16="http://schemas.microsoft.com/office/drawing/2014/main" id="{25E3D709-F14B-B0CC-C8FE-A9FBD06E2B04}"/>
              </a:ext>
            </a:extLst>
          </p:cNvPr>
          <p:cNvGrpSpPr/>
          <p:nvPr/>
        </p:nvGrpSpPr>
        <p:grpSpPr>
          <a:xfrm>
            <a:off x="324794" y="1104655"/>
            <a:ext cx="8617529" cy="572640"/>
            <a:chOff x="415636" y="2068960"/>
            <a:chExt cx="8617529" cy="572640"/>
          </a:xfrm>
        </p:grpSpPr>
        <p:sp>
          <p:nvSpPr>
            <p:cNvPr id="16" name="正方形/長方形 15">
              <a:extLst>
                <a:ext uri="{FF2B5EF4-FFF2-40B4-BE49-F238E27FC236}">
                  <a16:creationId xmlns:a16="http://schemas.microsoft.com/office/drawing/2014/main" id="{8981137E-B130-75D2-A0B1-FB4C59E73EE4}"/>
                </a:ext>
              </a:extLst>
            </p:cNvPr>
            <p:cNvSpPr/>
            <p:nvPr/>
          </p:nvSpPr>
          <p:spPr>
            <a:xfrm>
              <a:off x="415636" y="2068960"/>
              <a:ext cx="5491019"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en-US" altLang="ja-JP" sz="3200" b="1" dirty="0">
                  <a:solidFill>
                    <a:schemeClr val="tx2">
                      <a:lumMod val="75000"/>
                      <a:lumOff val="25000"/>
                    </a:schemeClr>
                  </a:solidFill>
                  <a:latin typeface="Meiryo UI" panose="020B0604030504040204" pitchFamily="50" charset="-128"/>
                  <a:ea typeface="Meiryo UI" panose="020B0604030504040204" pitchFamily="50" charset="-128"/>
                </a:rPr>
                <a:t>1</a:t>
              </a:r>
              <a:r>
                <a:rPr lang="ja-JP" altLang="en-US" sz="2800" b="1" dirty="0">
                  <a:solidFill>
                    <a:schemeClr val="tx2">
                      <a:lumMod val="75000"/>
                      <a:lumOff val="25000"/>
                    </a:schemeClr>
                  </a:solidFill>
                  <a:latin typeface="Meiryo UI" panose="020B0604030504040204" pitchFamily="50" charset="-128"/>
                  <a:ea typeface="Meiryo UI" panose="020B0604030504040204" pitchFamily="50" charset="-128"/>
                </a:rPr>
                <a:t> 相手に寄りそう</a:t>
              </a:r>
              <a:endParaRPr lang="en-US" altLang="ja-JP" sz="2400" b="1" dirty="0">
                <a:solidFill>
                  <a:schemeClr val="tx2">
                    <a:lumMod val="75000"/>
                    <a:lumOff val="25000"/>
                  </a:schemeClr>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FD3127EC-2EB6-D8ED-AA25-AB370C774E69}"/>
                </a:ext>
              </a:extLst>
            </p:cNvPr>
            <p:cNvSpPr/>
            <p:nvPr/>
          </p:nvSpPr>
          <p:spPr>
            <a:xfrm>
              <a:off x="415636" y="2170545"/>
              <a:ext cx="175491" cy="471055"/>
            </a:xfrm>
            <a:prstGeom prst="rect">
              <a:avLst/>
            </a:prstGeom>
            <a:solidFill>
              <a:schemeClr val="tx2">
                <a:lumMod val="50000"/>
                <a:lumOff val="50000"/>
              </a:schemeClr>
            </a:solidFill>
            <a:ln>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35BEE31E-DE77-0D21-679B-8C465DEFA608}"/>
                </a:ext>
              </a:extLst>
            </p:cNvPr>
            <p:cNvCxnSpPr>
              <a:cxnSpLocks/>
            </p:cNvCxnSpPr>
            <p:nvPr/>
          </p:nvCxnSpPr>
          <p:spPr>
            <a:xfrm>
              <a:off x="711200" y="2641600"/>
              <a:ext cx="8321965"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5" name="テキスト ボックス 4">
            <a:extLst>
              <a:ext uri="{FF2B5EF4-FFF2-40B4-BE49-F238E27FC236}">
                <a16:creationId xmlns:a16="http://schemas.microsoft.com/office/drawing/2014/main" id="{A820D9B1-418B-5700-83C0-15301CF86E87}"/>
              </a:ext>
            </a:extLst>
          </p:cNvPr>
          <p:cNvSpPr txBox="1"/>
          <p:nvPr/>
        </p:nvSpPr>
        <p:spPr>
          <a:xfrm>
            <a:off x="197962" y="370415"/>
            <a:ext cx="9389098" cy="646331"/>
          </a:xfrm>
          <a:prstGeom prst="rect">
            <a:avLst/>
          </a:prstGeom>
          <a:noFill/>
        </p:spPr>
        <p:txBody>
          <a:bodyPr wrap="square" rtlCol="0">
            <a:spAutoFit/>
          </a:bodyPr>
          <a:lstStyle/>
          <a:p>
            <a:r>
              <a:rPr kumimoji="1" lang="ja-JP" altLang="en-US" sz="3600" dirty="0">
                <a:latin typeface="Meiryo UI" panose="020B0604030504040204" pitchFamily="50" charset="-128"/>
                <a:ea typeface="Meiryo UI" panose="020B0604030504040204" pitchFamily="50" charset="-128"/>
              </a:rPr>
              <a:t>第三者として見聞きしたとき、相談を受けたとき</a:t>
            </a:r>
          </a:p>
        </p:txBody>
      </p:sp>
      <p:cxnSp>
        <p:nvCxnSpPr>
          <p:cNvPr id="6" name="直線コネクタ 5">
            <a:extLst>
              <a:ext uri="{FF2B5EF4-FFF2-40B4-BE49-F238E27FC236}">
                <a16:creationId xmlns:a16="http://schemas.microsoft.com/office/drawing/2014/main" id="{AC01B35C-0E42-B1F8-7213-E5BD67D722D3}"/>
              </a:ext>
            </a:extLst>
          </p:cNvPr>
          <p:cNvCxnSpPr/>
          <p:nvPr/>
        </p:nvCxnSpPr>
        <p:spPr>
          <a:xfrm>
            <a:off x="197962" y="1019155"/>
            <a:ext cx="11764651" cy="0"/>
          </a:xfrm>
          <a:prstGeom prst="line">
            <a:avLst/>
          </a:prstGeom>
          <a:ln>
            <a:solidFill>
              <a:srgbClr val="215F9A"/>
            </a:solidFill>
          </a:ln>
        </p:spPr>
        <p:style>
          <a:lnRef idx="2">
            <a:schemeClr val="accent1"/>
          </a:lnRef>
          <a:fillRef idx="0">
            <a:schemeClr val="accent1"/>
          </a:fillRef>
          <a:effectRef idx="1">
            <a:schemeClr val="accent1"/>
          </a:effectRef>
          <a:fontRef idx="minor">
            <a:schemeClr val="tx1"/>
          </a:fontRef>
        </p:style>
      </p:cxnSp>
      <p:sp>
        <p:nvSpPr>
          <p:cNvPr id="7" name="テキスト ボックス 6">
            <a:extLst>
              <a:ext uri="{FF2B5EF4-FFF2-40B4-BE49-F238E27FC236}">
                <a16:creationId xmlns:a16="http://schemas.microsoft.com/office/drawing/2014/main" id="{2E1D9F1E-942D-1DE3-5F49-0D55CC809CAD}"/>
              </a:ext>
            </a:extLst>
          </p:cNvPr>
          <p:cNvSpPr txBox="1"/>
          <p:nvPr/>
        </p:nvSpPr>
        <p:spPr>
          <a:xfrm>
            <a:off x="197962" y="136525"/>
            <a:ext cx="3579711" cy="307777"/>
          </a:xfrm>
          <a:prstGeom prst="rect">
            <a:avLst/>
          </a:prstGeom>
          <a:noFill/>
        </p:spPr>
        <p:txBody>
          <a:bodyPr wrap="square" rtlCol="0">
            <a:spAutoFit/>
          </a:bodyPr>
          <a:lstStyle/>
          <a:p>
            <a:r>
              <a:rPr lang="en-US" altLang="ja-JP" sz="1400" b="1" dirty="0">
                <a:solidFill>
                  <a:srgbClr val="215F9A"/>
                </a:solidFill>
                <a:latin typeface="Meiryo UI" panose="020B0604030504040204" pitchFamily="50" charset="-128"/>
                <a:ea typeface="Meiryo UI" panose="020B0604030504040204" pitchFamily="50" charset="-128"/>
              </a:rPr>
              <a:t>4</a:t>
            </a:r>
            <a:r>
              <a:rPr kumimoji="1" lang="en-US" altLang="ja-JP" sz="1400" b="1" dirty="0">
                <a:solidFill>
                  <a:srgbClr val="215F9A"/>
                </a:solidFill>
                <a:latin typeface="Meiryo UI" panose="020B0604030504040204" pitchFamily="50" charset="-128"/>
                <a:ea typeface="Meiryo UI" panose="020B0604030504040204" pitchFamily="50" charset="-128"/>
              </a:rPr>
              <a:t>.</a:t>
            </a:r>
            <a:r>
              <a:rPr kumimoji="1" lang="ja-JP" altLang="en-US" sz="1400" b="1" dirty="0">
                <a:solidFill>
                  <a:srgbClr val="215F9A"/>
                </a:solidFill>
                <a:latin typeface="Meiryo UI" panose="020B0604030504040204" pitchFamily="50" charset="-128"/>
                <a:ea typeface="Meiryo UI" panose="020B0604030504040204" pitchFamily="50" charset="-128"/>
              </a:rPr>
              <a:t>ハラスメント発生時の対応方法</a:t>
            </a:r>
          </a:p>
        </p:txBody>
      </p:sp>
      <p:cxnSp>
        <p:nvCxnSpPr>
          <p:cNvPr id="2" name="直線コネクタ 1">
            <a:extLst>
              <a:ext uri="{FF2B5EF4-FFF2-40B4-BE49-F238E27FC236}">
                <a16:creationId xmlns:a16="http://schemas.microsoft.com/office/drawing/2014/main" id="{F0C4C218-F462-B764-08DD-64B38838F1F4}"/>
              </a:ext>
            </a:extLst>
          </p:cNvPr>
          <p:cNvCxnSpPr>
            <a:cxnSpLocks/>
          </p:cNvCxnSpPr>
          <p:nvPr/>
        </p:nvCxnSpPr>
        <p:spPr>
          <a:xfrm>
            <a:off x="5399931" y="4188526"/>
            <a:ext cx="5029987"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8FD85D45-819C-0A1F-81EB-0411C3943731}"/>
              </a:ext>
            </a:extLst>
          </p:cNvPr>
          <p:cNvCxnSpPr>
            <a:cxnSpLocks/>
          </p:cNvCxnSpPr>
          <p:nvPr/>
        </p:nvCxnSpPr>
        <p:spPr>
          <a:xfrm>
            <a:off x="5722297" y="2074648"/>
            <a:ext cx="1519751"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12" name="直線コネクタ 11">
            <a:extLst>
              <a:ext uri="{FF2B5EF4-FFF2-40B4-BE49-F238E27FC236}">
                <a16:creationId xmlns:a16="http://schemas.microsoft.com/office/drawing/2014/main" id="{6FB09B9E-A272-56C9-5CE7-D4A125C9EA1C}"/>
              </a:ext>
            </a:extLst>
          </p:cNvPr>
          <p:cNvCxnSpPr>
            <a:cxnSpLocks/>
          </p:cNvCxnSpPr>
          <p:nvPr/>
        </p:nvCxnSpPr>
        <p:spPr>
          <a:xfrm>
            <a:off x="6488546" y="2393303"/>
            <a:ext cx="1694872"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21" name="直線コネクタ 20">
            <a:extLst>
              <a:ext uri="{FF2B5EF4-FFF2-40B4-BE49-F238E27FC236}">
                <a16:creationId xmlns:a16="http://schemas.microsoft.com/office/drawing/2014/main" id="{41C4DB30-9490-224A-83C9-4DC0FDDFA736}"/>
              </a:ext>
            </a:extLst>
          </p:cNvPr>
          <p:cNvCxnSpPr>
            <a:cxnSpLocks/>
          </p:cNvCxnSpPr>
          <p:nvPr/>
        </p:nvCxnSpPr>
        <p:spPr>
          <a:xfrm>
            <a:off x="3408218" y="3016388"/>
            <a:ext cx="4775200"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9" name="スライド番号プレースホルダー 18">
            <a:extLst>
              <a:ext uri="{FF2B5EF4-FFF2-40B4-BE49-F238E27FC236}">
                <a16:creationId xmlns:a16="http://schemas.microsoft.com/office/drawing/2014/main" id="{CE389289-836C-8C09-9553-8CAF39E87628}"/>
              </a:ext>
            </a:extLst>
          </p:cNvPr>
          <p:cNvSpPr>
            <a:spLocks noGrp="1"/>
          </p:cNvSpPr>
          <p:nvPr>
            <p:ph type="sldNum" sz="quarter" idx="12"/>
          </p:nvPr>
        </p:nvSpPr>
        <p:spPr/>
        <p:txBody>
          <a:bodyPr/>
          <a:lstStyle/>
          <a:p>
            <a:fld id="{17A04E83-AE5F-445A-B2D7-EBB1D891384E}" type="slidenum">
              <a:rPr kumimoji="1" lang="ja-JP" altLang="en-US" smtClean="0"/>
              <a:t>34</a:t>
            </a:fld>
            <a:endParaRPr kumimoji="1" lang="ja-JP" altLang="en-US"/>
          </a:p>
        </p:txBody>
      </p:sp>
      <p:sp>
        <p:nvSpPr>
          <p:cNvPr id="4" name="テキスト ボックス 3">
            <a:extLst>
              <a:ext uri="{FF2B5EF4-FFF2-40B4-BE49-F238E27FC236}">
                <a16:creationId xmlns:a16="http://schemas.microsoft.com/office/drawing/2014/main" id="{85B4C6E5-B222-FD1B-5036-0D93B4AA2D42}"/>
              </a:ext>
            </a:extLst>
          </p:cNvPr>
          <p:cNvSpPr txBox="1"/>
          <p:nvPr/>
        </p:nvSpPr>
        <p:spPr>
          <a:xfrm>
            <a:off x="500285" y="1790126"/>
            <a:ext cx="10427856" cy="1323439"/>
          </a:xfrm>
          <a:prstGeom prst="rect">
            <a:avLst/>
          </a:prstGeom>
          <a:noFill/>
        </p:spPr>
        <p:txBody>
          <a:bodyPr wrap="square">
            <a:spAutoFit/>
          </a:bodyPr>
          <a:lstStyle/>
          <a:p>
            <a:pPr marL="342900" indent="-342900">
              <a:buFont typeface="Wingdings" panose="05000000000000000000" pitchFamily="2" charset="2"/>
              <a:buChar char="l"/>
            </a:pPr>
            <a:r>
              <a:rPr lang="ja-JP" altLang="en-US" sz="2000" dirty="0">
                <a:latin typeface="Meiryo UI" panose="020B0604030504040204" pitchFamily="50" charset="-128"/>
                <a:ea typeface="Meiryo UI" panose="020B0604030504040204" pitchFamily="50" charset="-128"/>
              </a:rPr>
              <a:t>「よくあること」「気にしないでいい」などと流さずに、</a:t>
            </a:r>
            <a:r>
              <a:rPr lang="ja-JP" altLang="en-US" sz="2000" b="1" dirty="0">
                <a:latin typeface="Meiryo UI" panose="020B0604030504040204" pitchFamily="50" charset="-128"/>
                <a:ea typeface="Meiryo UI" panose="020B0604030504040204" pitchFamily="50" charset="-128"/>
              </a:rPr>
              <a:t>受け止めること</a:t>
            </a:r>
            <a:r>
              <a:rPr lang="ja-JP" altLang="en-US" sz="2000" dirty="0">
                <a:latin typeface="Meiryo UI" panose="020B0604030504040204" pitchFamily="50" charset="-128"/>
                <a:ea typeface="Meiryo UI" panose="020B0604030504040204" pitchFamily="50" charset="-128"/>
              </a:rPr>
              <a:t>が大切。</a:t>
            </a:r>
            <a:endParaRPr lang="en-US" altLang="ja-JP" sz="20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000" dirty="0">
                <a:latin typeface="Meiryo UI" panose="020B0604030504040204" pitchFamily="50" charset="-128"/>
                <a:ea typeface="Meiryo UI" panose="020B0604030504040204" pitchFamily="50" charset="-128"/>
              </a:rPr>
              <a:t>相談窓口を勧めてみる、または一緒に付き添うなどして、</a:t>
            </a:r>
            <a:r>
              <a:rPr lang="ja-JP" altLang="en-US" sz="2000" b="1" dirty="0">
                <a:latin typeface="Meiryo UI" panose="020B0604030504040204" pitchFamily="50" charset="-128"/>
                <a:ea typeface="Meiryo UI" panose="020B0604030504040204" pitchFamily="50" charset="-128"/>
              </a:rPr>
              <a:t>相談窓口に繋ぐ</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000" dirty="0">
                <a:latin typeface="Meiryo UI" panose="020B0604030504040204" pitchFamily="50" charset="-128"/>
                <a:ea typeface="Meiryo UI" panose="020B0604030504040204" pitchFamily="50" charset="-128"/>
              </a:rPr>
              <a:t>相談者本人に思い込みがあるとすれば、第三者目線で違う捉え方ができる可能性がある。</a:t>
            </a:r>
            <a:endParaRPr lang="en-US" altLang="ja-JP" sz="20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000" dirty="0">
                <a:latin typeface="Meiryo UI" panose="020B0604030504040204" pitchFamily="50" charset="-128"/>
                <a:ea typeface="Meiryo UI" panose="020B0604030504040204" pitchFamily="50" charset="-128"/>
              </a:rPr>
              <a:t>相談で知り得た情報は、</a:t>
            </a:r>
            <a:r>
              <a:rPr lang="ja-JP" altLang="en-US" sz="2000" b="1" dirty="0">
                <a:latin typeface="Meiryo UI" panose="020B0604030504040204" pitchFamily="50" charset="-128"/>
                <a:ea typeface="Meiryo UI" panose="020B0604030504040204" pitchFamily="50" charset="-128"/>
              </a:rPr>
              <a:t>本人の意向を尊重して適切に扱う必要がある</a:t>
            </a:r>
            <a:r>
              <a:rPr lang="ja-JP" altLang="en-US" sz="2000" dirty="0">
                <a:latin typeface="Meiryo UI" panose="020B0604030504040204" pitchFamily="50" charset="-128"/>
                <a:ea typeface="Meiryo UI" panose="020B0604030504040204" pitchFamily="50" charset="-128"/>
              </a:rPr>
              <a:t>ことに、注意が必要。</a:t>
            </a:r>
          </a:p>
        </p:txBody>
      </p:sp>
      <p:sp>
        <p:nvSpPr>
          <p:cNvPr id="14" name="テキスト ボックス 13">
            <a:extLst>
              <a:ext uri="{FF2B5EF4-FFF2-40B4-BE49-F238E27FC236}">
                <a16:creationId xmlns:a16="http://schemas.microsoft.com/office/drawing/2014/main" id="{E38D4D1D-F870-073C-5BDB-ECFB21B711A3}"/>
              </a:ext>
            </a:extLst>
          </p:cNvPr>
          <p:cNvSpPr txBox="1"/>
          <p:nvPr/>
        </p:nvSpPr>
        <p:spPr>
          <a:xfrm>
            <a:off x="465648" y="3934253"/>
            <a:ext cx="11647275" cy="2619179"/>
          </a:xfrm>
          <a:prstGeom prst="rect">
            <a:avLst/>
          </a:prstGeom>
          <a:noFill/>
        </p:spPr>
        <p:txBody>
          <a:bodyPr wrap="square" rtlCol="0">
            <a:spAutoFit/>
          </a:bodyPr>
          <a:lstStyle/>
          <a:p>
            <a:pPr marL="342900" lvl="0" indent="-342900" algn="just">
              <a:lnSpc>
                <a:spcPct val="107000"/>
              </a:lnSpc>
              <a:buFont typeface="Wingdings" panose="05000000000000000000" pitchFamily="2" charset="2"/>
              <a:buChar char="l"/>
            </a:pPr>
            <a:r>
              <a:rPr lang="ja-JP" altLang="en-US" sz="2000" kern="100" dirty="0">
                <a:effectLst/>
                <a:latin typeface="游明朝" panose="02020400000000000000" pitchFamily="18" charset="-128"/>
                <a:ea typeface="Meiryo UI" panose="020B0604030504040204" pitchFamily="50" charset="-128"/>
                <a:cs typeface="Times New Roman" panose="02020603050405020304" pitchFamily="18" charset="0"/>
              </a:rPr>
              <a:t>ハラスメントと思われる言動を見聞きしたとき、</a:t>
            </a:r>
            <a:r>
              <a:rPr lang="ja-JP" altLang="en-US" sz="2000" b="1" kern="100" dirty="0">
                <a:effectLst/>
                <a:latin typeface="游明朝" panose="02020400000000000000" pitchFamily="18" charset="-128"/>
                <a:ea typeface="Meiryo UI" panose="020B0604030504040204" pitchFamily="50" charset="-128"/>
                <a:cs typeface="Times New Roman" panose="02020603050405020304" pitchFamily="18" charset="0"/>
              </a:rPr>
              <a:t>介入しなければハラスメントを容認することになる</a:t>
            </a:r>
            <a:r>
              <a:rPr lang="ja-JP" altLang="en-US" sz="2000" kern="100" dirty="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20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lvl="0" algn="just">
              <a:lnSpc>
                <a:spcPct val="107000"/>
              </a:lnSpc>
            </a:pPr>
            <a:r>
              <a:rPr lang="ja-JP" altLang="en-US" sz="20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2000" kern="100" dirty="0">
                <a:effectLst/>
                <a:latin typeface="游明朝" panose="02020400000000000000" pitchFamily="18" charset="-128"/>
                <a:ea typeface="Meiryo UI" panose="020B0604030504040204" pitchFamily="50" charset="-128"/>
                <a:cs typeface="Times New Roman" panose="02020603050405020304" pitchFamily="18" charset="0"/>
              </a:rPr>
              <a:t>学生の教育研究環境が悪化することになるので、十分に注意することが必要。</a:t>
            </a:r>
            <a:endParaRPr lang="en-US" altLang="ja-JP" sz="20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lvl="0" algn="just">
              <a:lnSpc>
                <a:spcPct val="107000"/>
              </a:lnSpc>
            </a:pPr>
            <a:r>
              <a:rPr lang="ja-JP" altLang="en-US" sz="2000" kern="100" dirty="0">
                <a:latin typeface="游明朝" panose="02020400000000000000" pitchFamily="18" charset="-128"/>
                <a:ea typeface="Meiryo UI" panose="020B0604030504040204" pitchFamily="50" charset="-128"/>
                <a:cs typeface="Times New Roman" panose="02020603050405020304" pitchFamily="18" charset="0"/>
              </a:rPr>
              <a:t>　　状況、事情をよく確認して、場合によっては直接注意をすること。</a:t>
            </a:r>
            <a:endParaRPr lang="en-US" altLang="ja-JP" sz="2000" kern="100" dirty="0">
              <a:effectLst/>
              <a:latin typeface="游明朝" panose="02020400000000000000" pitchFamily="18" charset="-128"/>
              <a:ea typeface="Meiryo UI" panose="020B0604030504040204" pitchFamily="50" charset="-128"/>
              <a:cs typeface="Times New Roman" panose="02020603050405020304" pitchFamily="18" charset="0"/>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介入する際の工夫</a:t>
            </a:r>
            <a:r>
              <a:rPr lang="en-US" altLang="ja-JP" sz="2000" dirty="0">
                <a:latin typeface="Meiryo UI" panose="020B0604030504040204" pitchFamily="50" charset="-128"/>
                <a:ea typeface="Meiryo UI" panose="020B0604030504040204" pitchFamily="50" charset="-128"/>
              </a:rPr>
              <a:t>】</a:t>
            </a:r>
          </a:p>
          <a:p>
            <a:pPr marL="342900" lvl="0" indent="-342900" algn="just">
              <a:buFont typeface="Wingdings" panose="05000000000000000000" pitchFamily="2" charset="2"/>
              <a:buChar char=""/>
            </a:pPr>
            <a:r>
              <a:rPr lang="ja-JP" altLang="ja-JP" sz="2000" kern="100" dirty="0">
                <a:effectLst/>
                <a:latin typeface="Century" panose="02040604050505020304" pitchFamily="18" charset="0"/>
                <a:ea typeface="Meiryo UI" panose="020B0604030504040204" pitchFamily="50" charset="-128"/>
                <a:cs typeface="Times New Roman" panose="02020603050405020304" pitchFamily="18" charset="0"/>
              </a:rPr>
              <a:t>被害者の目線で加害者に気持ちを伝える</a:t>
            </a:r>
            <a:endParaRPr lang="en-US" altLang="ja-JP" sz="2000" kern="100" dirty="0">
              <a:latin typeface="Century" panose="02040604050505020304" pitchFamily="18" charset="0"/>
              <a:ea typeface="Meiryo UI" panose="020B0604030504040204" pitchFamily="50" charset="-128"/>
              <a:cs typeface="Times New Roman" panose="02020603050405020304" pitchFamily="18" charset="0"/>
            </a:endParaRPr>
          </a:p>
          <a:p>
            <a:pPr lvl="0" algn="just"/>
            <a:r>
              <a:rPr lang="ja-JP" altLang="en-US" sz="2000" kern="100" dirty="0">
                <a:effectLst/>
                <a:latin typeface="Century" panose="02040604050505020304" pitchFamily="18" charset="0"/>
                <a:ea typeface="Meiryo UI" panose="020B0604030504040204" pitchFamily="50" charset="-128"/>
                <a:cs typeface="Times New Roman" panose="02020603050405020304" pitchFamily="18" charset="0"/>
              </a:rPr>
              <a:t>　　</a:t>
            </a:r>
            <a:r>
              <a:rPr lang="ja-JP" altLang="ja-JP" sz="2000" kern="100" dirty="0">
                <a:effectLst/>
                <a:latin typeface="Century" panose="02040604050505020304" pitchFamily="18" charset="0"/>
                <a:ea typeface="Meiryo UI" panose="020B0604030504040204" pitchFamily="50" charset="-128"/>
                <a:cs typeface="Times New Roman" panose="02020603050405020304" pitchFamily="18" charset="0"/>
              </a:rPr>
              <a:t>「今の聞いていてあまり気分</a:t>
            </a:r>
            <a:r>
              <a:rPr lang="ja-JP" altLang="en-US" sz="2000" kern="100" dirty="0">
                <a:effectLst/>
                <a:latin typeface="Century" panose="02040604050505020304" pitchFamily="18" charset="0"/>
                <a:ea typeface="Meiryo UI" panose="020B0604030504040204" pitchFamily="50" charset="-128"/>
                <a:cs typeface="Times New Roman" panose="02020603050405020304" pitchFamily="18" charset="0"/>
              </a:rPr>
              <a:t>が</a:t>
            </a:r>
            <a:r>
              <a:rPr lang="ja-JP" altLang="ja-JP" sz="2000" kern="100" dirty="0">
                <a:effectLst/>
                <a:latin typeface="Century" panose="02040604050505020304" pitchFamily="18" charset="0"/>
                <a:ea typeface="Meiryo UI" panose="020B0604030504040204" pitchFamily="50" charset="-128"/>
                <a:cs typeface="Times New Roman" panose="02020603050405020304" pitchFamily="18" charset="0"/>
              </a:rPr>
              <a:t>よくなかったな」など</a:t>
            </a:r>
            <a:endParaRPr lang="en-US"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Wingdings" panose="05000000000000000000" pitchFamily="2" charset="2"/>
              <a:buChar char=""/>
            </a:pPr>
            <a:r>
              <a:rPr lang="ja-JP" altLang="en-US" sz="2000" dirty="0">
                <a:effectLst/>
                <a:ea typeface="Meiryo UI" panose="020B0604030504040204" pitchFamily="50" charset="-128"/>
                <a:cs typeface="Times New Roman" panose="02020603050405020304" pitchFamily="18" charset="0"/>
              </a:rPr>
              <a:t>（直接の注意が難しい場合）</a:t>
            </a:r>
            <a:r>
              <a:rPr lang="ja-JP" altLang="ja-JP" sz="2000" dirty="0">
                <a:effectLst/>
                <a:ea typeface="Meiryo UI" panose="020B0604030504040204" pitchFamily="50" charset="-128"/>
                <a:cs typeface="Times New Roman" panose="02020603050405020304" pitchFamily="18" charset="0"/>
              </a:rPr>
              <a:t>加害者</a:t>
            </a:r>
            <a:r>
              <a:rPr lang="ja-JP" altLang="en-US" sz="2000" dirty="0">
                <a:effectLst/>
                <a:ea typeface="Meiryo UI" panose="020B0604030504040204" pitchFamily="50" charset="-128"/>
                <a:cs typeface="Times New Roman" panose="02020603050405020304" pitchFamily="18" charset="0"/>
              </a:rPr>
              <a:t>に別の話題を投げかけたり、</a:t>
            </a:r>
            <a:r>
              <a:rPr lang="ja-JP" altLang="ja-JP" sz="2000" dirty="0">
                <a:effectLst/>
                <a:ea typeface="Meiryo UI" panose="020B0604030504040204" pitchFamily="50" charset="-128"/>
                <a:cs typeface="Times New Roman" panose="02020603050405020304" pitchFamily="18" charset="0"/>
              </a:rPr>
              <a:t>被害者と加害者</a:t>
            </a:r>
            <a:r>
              <a:rPr lang="ja-JP" altLang="en-US" sz="2000" dirty="0">
                <a:effectLst/>
                <a:ea typeface="Meiryo UI" panose="020B0604030504040204" pitchFamily="50" charset="-128"/>
                <a:cs typeface="Times New Roman" panose="02020603050405020304" pitchFamily="18" charset="0"/>
              </a:rPr>
              <a:t>を</a:t>
            </a:r>
            <a:r>
              <a:rPr lang="ja-JP" altLang="ja-JP" sz="2000" dirty="0">
                <a:effectLst/>
                <a:ea typeface="Meiryo UI" panose="020B0604030504040204" pitchFamily="50" charset="-128"/>
                <a:cs typeface="Times New Roman" panose="02020603050405020304" pitchFamily="18" charset="0"/>
              </a:rPr>
              <a:t>間接的に引き離したりする</a:t>
            </a:r>
            <a:endParaRPr lang="en-US" altLang="ja-JP" sz="2000" dirty="0">
              <a:ea typeface="Meiryo UI" panose="020B0604030504040204" pitchFamily="50" charset="-128"/>
              <a:cs typeface="Times New Roman" panose="02020603050405020304" pitchFamily="18" charset="0"/>
            </a:endParaRPr>
          </a:p>
          <a:p>
            <a:pPr marL="342900" lvl="0" indent="-342900" algn="just">
              <a:buFont typeface="Wingdings" panose="05000000000000000000" pitchFamily="2" charset="2"/>
              <a:buChar char="l"/>
            </a:pPr>
            <a:r>
              <a:rPr lang="ja-JP" altLang="en-US" sz="2000" dirty="0">
                <a:effectLst/>
                <a:ea typeface="Meiryo UI" panose="020B0604030504040204" pitchFamily="50" charset="-128"/>
                <a:cs typeface="Times New Roman" panose="02020603050405020304" pitchFamily="18" charset="0"/>
              </a:rPr>
              <a:t>教員間、同僚間等、上下関係によって</a:t>
            </a:r>
            <a:r>
              <a:rPr lang="ja-JP" altLang="en-US" sz="2000" dirty="0">
                <a:ea typeface="Meiryo UI" panose="020B0604030504040204" pitchFamily="50" charset="-128"/>
                <a:cs typeface="Times New Roman" panose="02020603050405020304" pitchFamily="18" charset="0"/>
              </a:rPr>
              <a:t>言い</a:t>
            </a:r>
            <a:r>
              <a:rPr lang="ja-JP" altLang="en-US" sz="2000" dirty="0">
                <a:effectLst/>
                <a:ea typeface="Meiryo UI" panose="020B0604030504040204" pitchFamily="50" charset="-128"/>
                <a:cs typeface="Times New Roman" panose="02020603050405020304" pitchFamily="18" charset="0"/>
              </a:rPr>
              <a:t>にくい場合は、部局長</a:t>
            </a:r>
            <a:r>
              <a:rPr lang="ja-JP" altLang="en-US" sz="2000" dirty="0">
                <a:ea typeface="Meiryo UI" panose="020B0604030504040204" pitchFamily="50" charset="-128"/>
                <a:cs typeface="Times New Roman" panose="02020603050405020304" pitchFamily="18" charset="0"/>
              </a:rPr>
              <a:t>、</a:t>
            </a:r>
            <a:r>
              <a:rPr lang="ja-JP" altLang="en-US" sz="2000" dirty="0">
                <a:effectLst/>
                <a:ea typeface="Meiryo UI" panose="020B0604030504040204" pitchFamily="50" charset="-128"/>
                <a:cs typeface="Times New Roman" panose="02020603050405020304" pitchFamily="18" charset="0"/>
              </a:rPr>
              <a:t>または専門家に相談する。</a:t>
            </a:r>
            <a:endParaRPr lang="en-US" altLang="ja-JP" sz="2000" dirty="0">
              <a:effectLst/>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0552701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D988B-9BE9-9A92-03BF-C0F45B34F37D}"/>
            </a:ext>
          </a:extLst>
        </p:cNvPr>
        <p:cNvGrpSpPr/>
        <p:nvPr/>
      </p:nvGrpSpPr>
      <p:grpSpPr>
        <a:xfrm>
          <a:off x="0" y="0"/>
          <a:ext cx="0" cy="0"/>
          <a:chOff x="0" y="0"/>
          <a:chExt cx="0" cy="0"/>
        </a:xfrm>
      </p:grpSpPr>
      <p:sp>
        <p:nvSpPr>
          <p:cNvPr id="3" name="四角形: 対角を丸める 2">
            <a:extLst>
              <a:ext uri="{FF2B5EF4-FFF2-40B4-BE49-F238E27FC236}">
                <a16:creationId xmlns:a16="http://schemas.microsoft.com/office/drawing/2014/main" id="{2ED64034-D95A-95EA-AE15-01C5F2BF3700}"/>
              </a:ext>
            </a:extLst>
          </p:cNvPr>
          <p:cNvSpPr/>
          <p:nvPr/>
        </p:nvSpPr>
        <p:spPr>
          <a:xfrm>
            <a:off x="0" y="0"/>
            <a:ext cx="12192000" cy="6858000"/>
          </a:xfrm>
          <a:prstGeom prst="round2DiagRect">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3BD279F8-632E-F011-C742-2751F24BC2C5}"/>
              </a:ext>
            </a:extLst>
          </p:cNvPr>
          <p:cNvSpPr txBox="1"/>
          <p:nvPr/>
        </p:nvSpPr>
        <p:spPr>
          <a:xfrm>
            <a:off x="4571999" y="3659910"/>
            <a:ext cx="6985001" cy="1015663"/>
          </a:xfrm>
          <a:prstGeom prst="rect">
            <a:avLst/>
          </a:prstGeom>
          <a:noFill/>
        </p:spPr>
        <p:txBody>
          <a:bodyPr wrap="square" rtlCol="0">
            <a:spAutoFit/>
          </a:bodyPr>
          <a:lstStyle/>
          <a:p>
            <a:pPr algn="r"/>
            <a:r>
              <a:rPr kumimoji="1" lang="ja-JP" altLang="en-US" sz="6000" dirty="0">
                <a:solidFill>
                  <a:srgbClr val="215F9A"/>
                </a:solidFill>
                <a:latin typeface="Meiryo UI" panose="020B0604030504040204" pitchFamily="50" charset="-128"/>
                <a:ea typeface="Meiryo UI" panose="020B0604030504040204" pitchFamily="50" charset="-128"/>
              </a:rPr>
              <a:t>グループワーク</a:t>
            </a:r>
          </a:p>
        </p:txBody>
      </p:sp>
      <p:sp>
        <p:nvSpPr>
          <p:cNvPr id="6" name="涙形 5">
            <a:extLst>
              <a:ext uri="{FF2B5EF4-FFF2-40B4-BE49-F238E27FC236}">
                <a16:creationId xmlns:a16="http://schemas.microsoft.com/office/drawing/2014/main" id="{5547940F-8212-3C81-22B0-C5F7FFDC7A38}"/>
              </a:ext>
            </a:extLst>
          </p:cNvPr>
          <p:cNvSpPr/>
          <p:nvPr/>
        </p:nvSpPr>
        <p:spPr>
          <a:xfrm>
            <a:off x="9982200" y="4991822"/>
            <a:ext cx="1574801" cy="1364528"/>
          </a:xfrm>
          <a:prstGeom prst="teardrop">
            <a:avLst/>
          </a:prstGeom>
          <a:solidFill>
            <a:schemeClr val="tx2">
              <a:lumMod val="75000"/>
              <a:lumOff val="25000"/>
            </a:schemeClr>
          </a:solid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5400" dirty="0">
                <a:latin typeface="Meiryo UI" panose="020B0604030504040204" pitchFamily="50" charset="-128"/>
                <a:ea typeface="Meiryo UI" panose="020B0604030504040204" pitchFamily="50" charset="-128"/>
              </a:rPr>
              <a:t>5</a:t>
            </a:r>
            <a:endParaRPr kumimoji="1" lang="ja-JP" altLang="en-US" sz="5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4561F7F-0C51-F88A-D308-941908680CF7}"/>
              </a:ext>
            </a:extLst>
          </p:cNvPr>
          <p:cNvSpPr txBox="1"/>
          <p:nvPr/>
        </p:nvSpPr>
        <p:spPr>
          <a:xfrm>
            <a:off x="193962" y="5613511"/>
            <a:ext cx="10880438" cy="862865"/>
          </a:xfrm>
          <a:prstGeom prst="rect">
            <a:avLst/>
          </a:prstGeom>
          <a:noFill/>
        </p:spPr>
        <p:txBody>
          <a:bodyPr wrap="square" rtlCol="0">
            <a:spAutoFit/>
          </a:bodyPr>
          <a:lstStyle/>
          <a:p>
            <a:pPr marL="342900" lvl="0" indent="-342900" algn="just">
              <a:lnSpc>
                <a:spcPct val="107000"/>
              </a:lnSpc>
              <a:buFont typeface="Wingdings" panose="05000000000000000000" pitchFamily="2" charset="2"/>
              <a:buChar char="l"/>
            </a:pP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事例をみて、どのような言い方・行為が「ハラスメント」にあたるのか考えましょう。</a:t>
            </a: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342900" lvl="0" indent="-342900" algn="just">
              <a:lnSpc>
                <a:spcPct val="107000"/>
              </a:lnSpc>
              <a:buFont typeface="Wingdings" panose="05000000000000000000" pitchFamily="2" charset="2"/>
              <a:buChar char="l"/>
            </a:pPr>
            <a:r>
              <a:rPr lang="ja-JP" altLang="en-US" sz="2400" kern="100" dirty="0">
                <a:effectLst/>
                <a:latin typeface="游明朝" panose="02020400000000000000" pitchFamily="18" charset="-128"/>
                <a:ea typeface="Meiryo UI" panose="020B0604030504040204" pitchFamily="50" charset="-128"/>
                <a:cs typeface="Times New Roman" panose="02020603050405020304" pitchFamily="18" charset="0"/>
              </a:rPr>
              <a:t>どのような言い方や教え方や適切なのかを考えてみましょう。</a:t>
            </a:r>
            <a:endParaRPr lang="en-US" altLang="ja-JP" sz="2400" kern="100" dirty="0">
              <a:effectLst/>
              <a:latin typeface="游明朝" panose="02020400000000000000" pitchFamily="18"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156920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95C71781-C107-D78A-BD9E-43F085935959}"/>
              </a:ext>
            </a:extLst>
          </p:cNvPr>
          <p:cNvSpPr/>
          <p:nvPr/>
        </p:nvSpPr>
        <p:spPr>
          <a:xfrm>
            <a:off x="276225" y="1057275"/>
            <a:ext cx="11544300" cy="5448300"/>
          </a:xfrm>
          <a:prstGeom prst="round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4B0046A6-AB17-033F-A9F4-3BD18C5DF13F}"/>
              </a:ext>
            </a:extLst>
          </p:cNvPr>
          <p:cNvGrpSpPr/>
          <p:nvPr/>
        </p:nvGrpSpPr>
        <p:grpSpPr>
          <a:xfrm>
            <a:off x="276225" y="193395"/>
            <a:ext cx="1894321" cy="789989"/>
            <a:chOff x="526473" y="3429000"/>
            <a:chExt cx="1339522" cy="496957"/>
          </a:xfrm>
        </p:grpSpPr>
        <p:sp>
          <p:nvSpPr>
            <p:cNvPr id="4" name="フローチャート: 処理 3">
              <a:extLst>
                <a:ext uri="{FF2B5EF4-FFF2-40B4-BE49-F238E27FC236}">
                  <a16:creationId xmlns:a16="http://schemas.microsoft.com/office/drawing/2014/main" id="{4C6A5457-6253-5DED-DBB4-872404131A5A}"/>
                </a:ext>
              </a:extLst>
            </p:cNvPr>
            <p:cNvSpPr/>
            <p:nvPr/>
          </p:nvSpPr>
          <p:spPr>
            <a:xfrm>
              <a:off x="526473" y="3429000"/>
              <a:ext cx="395142" cy="337001"/>
            </a:xfrm>
            <a:prstGeom prst="flowChartProcess">
              <a:avLst/>
            </a:prstGeom>
            <a:solidFill>
              <a:schemeClr val="tx2">
                <a:lumMod val="25000"/>
                <a:lumOff val="75000"/>
              </a:schemeClr>
            </a:solidFill>
            <a:ln>
              <a:solidFill>
                <a:schemeClr val="tx2">
                  <a:lumMod val="25000"/>
                  <a:lumOff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E795AD15-D813-D2EC-7F1B-D106C40989C9}"/>
                </a:ext>
              </a:extLst>
            </p:cNvPr>
            <p:cNvSpPr txBox="1"/>
            <p:nvPr/>
          </p:nvSpPr>
          <p:spPr>
            <a:xfrm>
              <a:off x="632691" y="3519371"/>
              <a:ext cx="1233304" cy="406586"/>
            </a:xfrm>
            <a:prstGeom prst="rect">
              <a:avLst/>
            </a:prstGeom>
            <a:noFill/>
          </p:spPr>
          <p:txBody>
            <a:bodyPr wrap="square" rtlCol="0">
              <a:spAutoFit/>
            </a:bodyPr>
            <a:lstStyle/>
            <a:p>
              <a:r>
                <a:rPr lang="ja-JP" altLang="en-US" sz="3600" b="1" dirty="0">
                  <a:solidFill>
                    <a:srgbClr val="215F9A"/>
                  </a:solidFill>
                  <a:latin typeface="Meiryo UI" panose="020B0604030504040204" pitchFamily="50" charset="-128"/>
                  <a:ea typeface="Meiryo UI" panose="020B0604030504040204" pitchFamily="50" charset="-128"/>
                </a:rPr>
                <a:t>事例</a:t>
              </a:r>
              <a:endParaRPr kumimoji="1" lang="ja-JP" altLang="en-US" sz="3600" b="1" dirty="0">
                <a:solidFill>
                  <a:srgbClr val="215F9A"/>
                </a:solidFill>
                <a:latin typeface="Meiryo UI" panose="020B0604030504040204" pitchFamily="50" charset="-128"/>
                <a:ea typeface="Meiryo UI" panose="020B0604030504040204" pitchFamily="50" charset="-128"/>
              </a:endParaRPr>
            </a:p>
          </p:txBody>
        </p:sp>
      </p:grpSp>
      <p:sp>
        <p:nvSpPr>
          <p:cNvPr id="6" name="スライド番号プレースホルダー 5">
            <a:extLst>
              <a:ext uri="{FF2B5EF4-FFF2-40B4-BE49-F238E27FC236}">
                <a16:creationId xmlns:a16="http://schemas.microsoft.com/office/drawing/2014/main" id="{90590BD2-BDCE-C5AD-0A2E-670BD0CB18FB}"/>
              </a:ext>
            </a:extLst>
          </p:cNvPr>
          <p:cNvSpPr>
            <a:spLocks noGrp="1"/>
          </p:cNvSpPr>
          <p:nvPr>
            <p:ph type="sldNum" sz="quarter" idx="12"/>
          </p:nvPr>
        </p:nvSpPr>
        <p:spPr/>
        <p:txBody>
          <a:bodyPr/>
          <a:lstStyle/>
          <a:p>
            <a:fld id="{17A04E83-AE5F-445A-B2D7-EBB1D891384E}" type="slidenum">
              <a:rPr kumimoji="1" lang="ja-JP" altLang="en-US" smtClean="0"/>
              <a:t>36</a:t>
            </a:fld>
            <a:endParaRPr kumimoji="1" lang="ja-JP" altLang="en-US"/>
          </a:p>
        </p:txBody>
      </p:sp>
      <p:sp>
        <p:nvSpPr>
          <p:cNvPr id="2" name="テキスト ボックス 1">
            <a:extLst>
              <a:ext uri="{FF2B5EF4-FFF2-40B4-BE49-F238E27FC236}">
                <a16:creationId xmlns:a16="http://schemas.microsoft.com/office/drawing/2014/main" id="{219A9878-FB11-9A11-1D1A-788D6DF4C542}"/>
              </a:ext>
            </a:extLst>
          </p:cNvPr>
          <p:cNvSpPr txBox="1"/>
          <p:nvPr/>
        </p:nvSpPr>
        <p:spPr>
          <a:xfrm>
            <a:off x="3831511" y="136525"/>
            <a:ext cx="8084264" cy="1384995"/>
          </a:xfrm>
          <a:prstGeom prst="rect">
            <a:avLst/>
          </a:prstGeom>
          <a:solidFill>
            <a:srgbClr val="FFFF99"/>
          </a:solidFill>
          <a:ln>
            <a:solidFill>
              <a:schemeClr val="tx1"/>
            </a:solidFill>
            <a:prstDash val="dash"/>
          </a:ln>
        </p:spPr>
        <p:txBody>
          <a:bodyPr wrap="none" rtlCol="0">
            <a:spAutoFit/>
          </a:bodyPr>
          <a:lstStyle/>
          <a:p>
            <a:r>
              <a:rPr kumimoji="1" lang="en-US" altLang="ja-JP" sz="2800" dirty="0">
                <a:solidFill>
                  <a:srgbClr val="FF0000"/>
                </a:solidFill>
              </a:rPr>
              <a:t>【</a:t>
            </a:r>
            <a:r>
              <a:rPr kumimoji="1" lang="ja-JP" altLang="en-US" sz="2800" dirty="0">
                <a:solidFill>
                  <a:srgbClr val="FF0000"/>
                </a:solidFill>
              </a:rPr>
              <a:t>研修ご担当者様へ</a:t>
            </a:r>
            <a:r>
              <a:rPr kumimoji="1" lang="en-US" altLang="ja-JP" sz="2800" dirty="0">
                <a:solidFill>
                  <a:srgbClr val="FF0000"/>
                </a:solidFill>
              </a:rPr>
              <a:t>】</a:t>
            </a:r>
          </a:p>
          <a:p>
            <a:r>
              <a:rPr lang="ja-JP" altLang="en-US" sz="2800" dirty="0">
                <a:solidFill>
                  <a:srgbClr val="FF0000"/>
                </a:solidFill>
              </a:rPr>
              <a:t>下記は、参考です。</a:t>
            </a:r>
            <a:endParaRPr lang="en-US" altLang="ja-JP" sz="2800" dirty="0">
              <a:solidFill>
                <a:srgbClr val="FF0000"/>
              </a:solidFill>
            </a:endParaRPr>
          </a:p>
          <a:p>
            <a:r>
              <a:rPr lang="ja-JP" altLang="en-US" sz="2800" dirty="0">
                <a:solidFill>
                  <a:srgbClr val="FF0000"/>
                </a:solidFill>
              </a:rPr>
              <a:t>大学等の状況にあわせて事例をご用意ください</a:t>
            </a:r>
            <a:r>
              <a:rPr kumimoji="1" lang="ja-JP" altLang="en-US" sz="2800" dirty="0">
                <a:solidFill>
                  <a:srgbClr val="FF0000"/>
                </a:solidFill>
              </a:rPr>
              <a:t>。</a:t>
            </a:r>
          </a:p>
        </p:txBody>
      </p:sp>
      <p:sp>
        <p:nvSpPr>
          <p:cNvPr id="9" name="テキスト ボックス 8">
            <a:extLst>
              <a:ext uri="{FF2B5EF4-FFF2-40B4-BE49-F238E27FC236}">
                <a16:creationId xmlns:a16="http://schemas.microsoft.com/office/drawing/2014/main" id="{BA13ADB4-772F-0AE7-9EA3-0CD2AAF519C4}"/>
              </a:ext>
            </a:extLst>
          </p:cNvPr>
          <p:cNvSpPr txBox="1"/>
          <p:nvPr/>
        </p:nvSpPr>
        <p:spPr>
          <a:xfrm>
            <a:off x="745011" y="1488489"/>
            <a:ext cx="10701978" cy="5078313"/>
          </a:xfrm>
          <a:prstGeom prst="rect">
            <a:avLst/>
          </a:prstGeom>
          <a:noFill/>
        </p:spPr>
        <p:txBody>
          <a:bodyPr wrap="square">
            <a:spAutoFit/>
          </a:bodyPr>
          <a:lstStyle/>
          <a:p>
            <a:r>
              <a:rPr lang="ja-JP" altLang="en-US" sz="3600" dirty="0">
                <a:solidFill>
                  <a:srgbClr val="FF0000"/>
                </a:solidFill>
              </a:rPr>
              <a:t>　</a:t>
            </a:r>
            <a:r>
              <a:rPr lang="ja-JP" altLang="en-US" sz="3200" dirty="0">
                <a:solidFill>
                  <a:srgbClr val="FF0000"/>
                </a:solidFill>
              </a:rPr>
              <a:t>私はある研究室の教員である。研究室に所属する学部生のＡさんに比べて、同じ学部生のＢさんは、あまり卒業研究が進んでいない。激励しようと「Ａさんの視点は、いつもとても素晴らしい。ＢさんもＡさんの研究を見習って、いろいろと考えてみなさい」と伝えた。</a:t>
            </a:r>
          </a:p>
          <a:p>
            <a:r>
              <a:rPr lang="ja-JP" altLang="en-US" sz="3200" dirty="0">
                <a:solidFill>
                  <a:srgbClr val="FF0000"/>
                </a:solidFill>
              </a:rPr>
              <a:t>　また、大学院生のＣさんに論文をチェックしてほしいとお願いされていた。昼間は会議で忙しくできなかったため、夜にチェックをした。論文を読んでいるうちに熱が入ってしまい、かなり長文の指導メールを書き上げて、そのまま深夜にＣさんにメールを送った。</a:t>
            </a:r>
          </a:p>
        </p:txBody>
      </p:sp>
    </p:spTree>
    <p:extLst>
      <p:ext uri="{BB962C8B-B14F-4D97-AF65-F5344CB8AC3E}">
        <p14:creationId xmlns:p14="http://schemas.microsoft.com/office/powerpoint/2010/main" val="875687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B82ED-1594-1D5E-B025-BBF4D189C38E}"/>
            </a:ext>
          </a:extLst>
        </p:cNvPr>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EF61227B-58A1-36EB-7156-9FAB62BC08A6}"/>
              </a:ext>
            </a:extLst>
          </p:cNvPr>
          <p:cNvSpPr/>
          <p:nvPr/>
        </p:nvSpPr>
        <p:spPr>
          <a:xfrm>
            <a:off x="276225" y="1057274"/>
            <a:ext cx="5705475" cy="5514975"/>
          </a:xfrm>
          <a:prstGeom prst="round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6564E529-32D2-1C4B-77EA-FEE0D22CA2DB}"/>
              </a:ext>
            </a:extLst>
          </p:cNvPr>
          <p:cNvSpPr/>
          <p:nvPr/>
        </p:nvSpPr>
        <p:spPr>
          <a:xfrm>
            <a:off x="6410325" y="1057273"/>
            <a:ext cx="5705475" cy="5514975"/>
          </a:xfrm>
          <a:prstGeom prst="round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1B436E2D-985C-BF60-B2AA-8E89E79AF894}"/>
              </a:ext>
            </a:extLst>
          </p:cNvPr>
          <p:cNvSpPr txBox="1"/>
          <p:nvPr/>
        </p:nvSpPr>
        <p:spPr>
          <a:xfrm>
            <a:off x="1614792" y="1057273"/>
            <a:ext cx="2838164" cy="400110"/>
          </a:xfrm>
          <a:prstGeom prst="rect">
            <a:avLst/>
          </a:prstGeom>
          <a:noFill/>
        </p:spPr>
        <p:txBody>
          <a:bodyPr wrap="square">
            <a:spAutoFit/>
          </a:bodyPr>
          <a:lstStyle/>
          <a:p>
            <a:pPr algn="ct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ハラスメントだと思うこと</a:t>
            </a:r>
            <a:r>
              <a:rPr lang="en-US" altLang="ja-JP" sz="2000" dirty="0">
                <a:latin typeface="Meiryo UI" panose="020B0604030504040204" pitchFamily="50" charset="-128"/>
                <a:ea typeface="Meiryo UI" panose="020B0604030504040204" pitchFamily="50" charset="-128"/>
              </a:rPr>
              <a:t>】</a:t>
            </a:r>
            <a:endParaRPr lang="ja-JP" altLang="en-US" sz="20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1A5A13FD-F169-B3DB-C340-763E72595840}"/>
              </a:ext>
            </a:extLst>
          </p:cNvPr>
          <p:cNvSpPr txBox="1"/>
          <p:nvPr/>
        </p:nvSpPr>
        <p:spPr>
          <a:xfrm>
            <a:off x="7680636" y="1057273"/>
            <a:ext cx="3164852" cy="400110"/>
          </a:xfrm>
          <a:prstGeom prst="rect">
            <a:avLst/>
          </a:prstGeom>
          <a:noFill/>
        </p:spPr>
        <p:txBody>
          <a:bodyPr wrap="square">
            <a:spAutoFit/>
          </a:bodyPr>
          <a:lstStyle/>
          <a:p>
            <a:pPr algn="ct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どのように改善したらいいか</a:t>
            </a:r>
            <a:r>
              <a:rPr lang="en-US" altLang="ja-JP" sz="2000" dirty="0">
                <a:latin typeface="Meiryo UI" panose="020B0604030504040204" pitchFamily="50" charset="-128"/>
                <a:ea typeface="Meiryo UI" panose="020B0604030504040204" pitchFamily="50" charset="-128"/>
              </a:rPr>
              <a:t>】</a:t>
            </a:r>
            <a:endParaRPr lang="ja-JP" altLang="en-US" sz="2000" dirty="0">
              <a:latin typeface="Meiryo UI" panose="020B0604030504040204" pitchFamily="50" charset="-128"/>
              <a:ea typeface="Meiryo UI" panose="020B0604030504040204" pitchFamily="50" charset="-128"/>
            </a:endParaRPr>
          </a:p>
        </p:txBody>
      </p:sp>
      <p:grpSp>
        <p:nvGrpSpPr>
          <p:cNvPr id="6" name="グループ化 5">
            <a:extLst>
              <a:ext uri="{FF2B5EF4-FFF2-40B4-BE49-F238E27FC236}">
                <a16:creationId xmlns:a16="http://schemas.microsoft.com/office/drawing/2014/main" id="{553A9E0A-CC51-0914-E0BE-AEEE5A62975D}"/>
              </a:ext>
            </a:extLst>
          </p:cNvPr>
          <p:cNvGrpSpPr/>
          <p:nvPr/>
        </p:nvGrpSpPr>
        <p:grpSpPr>
          <a:xfrm>
            <a:off x="276225" y="193392"/>
            <a:ext cx="2891846" cy="789989"/>
            <a:chOff x="526473" y="3429000"/>
            <a:chExt cx="2044897" cy="496957"/>
          </a:xfrm>
        </p:grpSpPr>
        <p:sp>
          <p:nvSpPr>
            <p:cNvPr id="9" name="フローチャート: 処理 8">
              <a:extLst>
                <a:ext uri="{FF2B5EF4-FFF2-40B4-BE49-F238E27FC236}">
                  <a16:creationId xmlns:a16="http://schemas.microsoft.com/office/drawing/2014/main" id="{4BC3BA81-51C9-5AE9-E5FA-E2EDF9B480A7}"/>
                </a:ext>
              </a:extLst>
            </p:cNvPr>
            <p:cNvSpPr/>
            <p:nvPr/>
          </p:nvSpPr>
          <p:spPr>
            <a:xfrm>
              <a:off x="526473" y="3429000"/>
              <a:ext cx="395142" cy="337001"/>
            </a:xfrm>
            <a:prstGeom prst="flowChartProcess">
              <a:avLst/>
            </a:prstGeom>
            <a:solidFill>
              <a:schemeClr val="tx2">
                <a:lumMod val="25000"/>
                <a:lumOff val="75000"/>
              </a:schemeClr>
            </a:solidFill>
            <a:ln>
              <a:solidFill>
                <a:schemeClr val="tx2">
                  <a:lumMod val="25000"/>
                  <a:lumOff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46AF0D1-6357-539F-FB30-58B31DDE03DF}"/>
                </a:ext>
              </a:extLst>
            </p:cNvPr>
            <p:cNvSpPr txBox="1"/>
            <p:nvPr/>
          </p:nvSpPr>
          <p:spPr>
            <a:xfrm>
              <a:off x="632690" y="3519371"/>
              <a:ext cx="1938680" cy="406586"/>
            </a:xfrm>
            <a:prstGeom prst="rect">
              <a:avLst/>
            </a:prstGeom>
            <a:noFill/>
          </p:spPr>
          <p:txBody>
            <a:bodyPr wrap="square" rtlCol="0">
              <a:spAutoFit/>
            </a:bodyPr>
            <a:lstStyle/>
            <a:p>
              <a:r>
                <a:rPr kumimoji="1" lang="ja-JP" altLang="en-US" sz="3600" b="1" dirty="0">
                  <a:solidFill>
                    <a:srgbClr val="215F9A"/>
                  </a:solidFill>
                  <a:latin typeface="Meiryo UI" panose="020B0604030504040204" pitchFamily="50" charset="-128"/>
                  <a:ea typeface="Meiryo UI" panose="020B0604030504040204" pitchFamily="50" charset="-128"/>
                </a:rPr>
                <a:t>ワークシート</a:t>
              </a:r>
            </a:p>
          </p:txBody>
        </p:sp>
      </p:grpSp>
      <p:sp>
        <p:nvSpPr>
          <p:cNvPr id="7" name="スライド番号プレースホルダー 6">
            <a:extLst>
              <a:ext uri="{FF2B5EF4-FFF2-40B4-BE49-F238E27FC236}">
                <a16:creationId xmlns:a16="http://schemas.microsoft.com/office/drawing/2014/main" id="{A36C2F13-E5E2-F583-B43C-A53D68DE4698}"/>
              </a:ext>
            </a:extLst>
          </p:cNvPr>
          <p:cNvSpPr>
            <a:spLocks noGrp="1"/>
          </p:cNvSpPr>
          <p:nvPr>
            <p:ph type="sldNum" sz="quarter" idx="12"/>
          </p:nvPr>
        </p:nvSpPr>
        <p:spPr/>
        <p:txBody>
          <a:bodyPr/>
          <a:lstStyle/>
          <a:p>
            <a:fld id="{17A04E83-AE5F-445A-B2D7-EBB1D891384E}" type="slidenum">
              <a:rPr kumimoji="1" lang="ja-JP" altLang="en-US" smtClean="0"/>
              <a:t>37</a:t>
            </a:fld>
            <a:endParaRPr kumimoji="1" lang="ja-JP" altLang="en-US"/>
          </a:p>
        </p:txBody>
      </p:sp>
    </p:spTree>
    <p:extLst>
      <p:ext uri="{BB962C8B-B14F-4D97-AF65-F5344CB8AC3E}">
        <p14:creationId xmlns:p14="http://schemas.microsoft.com/office/powerpoint/2010/main" val="1845194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33BE9-3DFE-CEDD-1CCA-A3FF80567AB4}"/>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F799206-F541-9B34-CBE5-DF5740C94213}"/>
              </a:ext>
            </a:extLst>
          </p:cNvPr>
          <p:cNvSpPr txBox="1"/>
          <p:nvPr/>
        </p:nvSpPr>
        <p:spPr>
          <a:xfrm>
            <a:off x="110836" y="0"/>
            <a:ext cx="6169891" cy="707886"/>
          </a:xfrm>
          <a:prstGeom prst="rect">
            <a:avLst/>
          </a:prstGeom>
          <a:noFill/>
        </p:spPr>
        <p:txBody>
          <a:bodyPr wrap="square" rtlCol="0">
            <a:spAutoFit/>
          </a:bodyPr>
          <a:lstStyle/>
          <a:p>
            <a:r>
              <a:rPr kumimoji="1" lang="ja-JP" altLang="en-US" sz="4000" dirty="0">
                <a:latin typeface="Meiryo UI" panose="020B0604030504040204" pitchFamily="50" charset="-128"/>
                <a:ea typeface="Meiryo UI" panose="020B0604030504040204" pitchFamily="50" charset="-128"/>
              </a:rPr>
              <a:t>参考文献</a:t>
            </a:r>
          </a:p>
        </p:txBody>
      </p:sp>
      <p:graphicFrame>
        <p:nvGraphicFramePr>
          <p:cNvPr id="4" name="表 3">
            <a:extLst>
              <a:ext uri="{FF2B5EF4-FFF2-40B4-BE49-F238E27FC236}">
                <a16:creationId xmlns:a16="http://schemas.microsoft.com/office/drawing/2014/main" id="{70CF46D9-5E1C-1B1F-B847-27FDCD0B72C7}"/>
              </a:ext>
            </a:extLst>
          </p:cNvPr>
          <p:cNvGraphicFramePr>
            <a:graphicFrameLocks noGrp="1"/>
          </p:cNvGraphicFramePr>
          <p:nvPr>
            <p:extLst>
              <p:ext uri="{D42A27DB-BD31-4B8C-83A1-F6EECF244321}">
                <p14:modId xmlns:p14="http://schemas.microsoft.com/office/powerpoint/2010/main" val="225986290"/>
              </p:ext>
            </p:extLst>
          </p:nvPr>
        </p:nvGraphicFramePr>
        <p:xfrm>
          <a:off x="203200" y="707886"/>
          <a:ext cx="11637818" cy="5897880"/>
        </p:xfrm>
        <a:graphic>
          <a:graphicData uri="http://schemas.openxmlformats.org/drawingml/2006/table">
            <a:tbl>
              <a:tblPr firstRow="1" bandRow="1">
                <a:tableStyleId>{3B4B98B0-60AC-42C2-AFA5-B58CD77FA1E5}</a:tableStyleId>
              </a:tblPr>
              <a:tblGrid>
                <a:gridCol w="383063">
                  <a:extLst>
                    <a:ext uri="{9D8B030D-6E8A-4147-A177-3AD203B41FA5}">
                      <a16:colId xmlns:a16="http://schemas.microsoft.com/office/drawing/2014/main" val="2375617373"/>
                    </a:ext>
                  </a:extLst>
                </a:gridCol>
                <a:gridCol w="11254755">
                  <a:extLst>
                    <a:ext uri="{9D8B030D-6E8A-4147-A177-3AD203B41FA5}">
                      <a16:colId xmlns:a16="http://schemas.microsoft.com/office/drawing/2014/main" val="908845966"/>
                    </a:ext>
                  </a:extLst>
                </a:gridCol>
              </a:tblGrid>
              <a:tr h="370840">
                <a:tc>
                  <a:txBody>
                    <a:bodyPr/>
                    <a:lstStyle/>
                    <a:p>
                      <a:pPr algn="ctr"/>
                      <a:r>
                        <a:rPr kumimoji="1" lang="en-US" altLang="ja-JP" sz="1100" b="0" dirty="0">
                          <a:latin typeface="Meiryo UI" panose="020B0604030504040204" pitchFamily="50" charset="-128"/>
                          <a:ea typeface="Meiryo UI" panose="020B0604030504040204" pitchFamily="50" charset="-128"/>
                        </a:rPr>
                        <a:t>1</a:t>
                      </a:r>
                    </a:p>
                  </a:txBody>
                  <a:tcPr anchor="ctr">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近畿大学学園.「ハラスメント防止のためのガイドライン」.https://www.kindai.ac.jp/files/about-kindai/disclosure/policy/harassment-measures/guideline.pdf, 2024年12月6日閲覧</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75253675"/>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2</a:t>
                      </a:r>
                      <a:endParaRPr kumimoji="1" lang="ja-JP" altLang="en-US" sz="1100" b="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弁護士法人飛翔法律事務所編, 『キャンパスハラスメント対策ハンドブック　第2版』, 経済産業調査会, 2018</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88540536"/>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3</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国立大学法人神戸大学.「ハラスメント行為の例示について」. https://www.kobe-u.ac.jp/ja/about/action/harassment/examples/ , 2024年11月21日閲覧</a:t>
                      </a:r>
                    </a:p>
                  </a:txBody>
                  <a:tcPr anchor="ctr"/>
                </a:tc>
                <a:extLst>
                  <a:ext uri="{0D108BD9-81ED-4DB2-BD59-A6C34878D82A}">
                    <a16:rowId xmlns:a16="http://schemas.microsoft.com/office/drawing/2014/main" val="385255104"/>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4</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学校法人法政大学.「ハラスメント防止・対策に関するガイドライン」. https://www.hosei.ac.jp/hosei/daigakugaiyo/rinen/hoshin/torikumi/harassment/guide/?auth=9abbb458a78210eb174f4bdd385bcf54 , 2024年11月21日閲覧</a:t>
                      </a:r>
                    </a:p>
                  </a:txBody>
                  <a:tcPr anchor="ctr"/>
                </a:tc>
                <a:extLst>
                  <a:ext uri="{0D108BD9-81ED-4DB2-BD59-A6C34878D82A}">
                    <a16:rowId xmlns:a16="http://schemas.microsoft.com/office/drawing/2014/main" val="776693146"/>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5</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学校法人法政大学.「ハラスメント相談室　リーフレット」.</a:t>
                      </a:r>
                      <a:endParaRPr lang="en-US" altLang="ja-JP" sz="11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https://www.hosei.ac.jp/application/files/2415/8613/6558/68c8c7d654f0b3b926912e134c4b0370.pdf , 2024年11月21日閲覧</a:t>
                      </a:r>
                    </a:p>
                  </a:txBody>
                  <a:tcPr anchor="ctr"/>
                </a:tc>
                <a:extLst>
                  <a:ext uri="{0D108BD9-81ED-4DB2-BD59-A6C34878D82A}">
                    <a16:rowId xmlns:a16="http://schemas.microsoft.com/office/drawing/2014/main" val="2029514287"/>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6</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国立大学法人千葉大学.「学生用ハラスメントリーフレット」.https://www.chiba-u.ac.jp/students/files/pdf/leaflet_gakusei_R4.pdf , 2024年11月21日閲覧</a:t>
                      </a:r>
                    </a:p>
                  </a:txBody>
                  <a:tcPr anchor="ctr"/>
                </a:tc>
                <a:extLst>
                  <a:ext uri="{0D108BD9-81ED-4DB2-BD59-A6C34878D82A}">
                    <a16:rowId xmlns:a16="http://schemas.microsoft.com/office/drawing/2014/main" val="2488576321"/>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7</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学校法人フェリス女学院.「ハラスメント防止ガイドブック～学生編～」.</a:t>
                      </a:r>
                      <a:endParaRPr lang="en-US" altLang="ja-JP" sz="11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https://www.ferris.ac.jp/mt_img/3f9a230c540aa2a36ec72b9ef8b4feb818307446.pdf , 2024年11月21日閲覧</a:t>
                      </a:r>
                    </a:p>
                  </a:txBody>
                  <a:tcPr anchor="ctr"/>
                </a:tc>
                <a:extLst>
                  <a:ext uri="{0D108BD9-81ED-4DB2-BD59-A6C34878D82A}">
                    <a16:rowId xmlns:a16="http://schemas.microsoft.com/office/drawing/2014/main" val="1553256031"/>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8</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学校法人中央大学.「学生向けハラスメント防止啓発リーフレット」.https://www.chuo-u.ac.jp/uploads/2023/03/aboutus_efforts_harassment_03.pdf?1733452962388 , 2024年11月21日閲覧</a:t>
                      </a:r>
                    </a:p>
                  </a:txBody>
                  <a:tcPr anchor="ctr"/>
                </a:tc>
                <a:extLst>
                  <a:ext uri="{0D108BD9-81ED-4DB2-BD59-A6C34878D82A}">
                    <a16:rowId xmlns:a16="http://schemas.microsoft.com/office/drawing/2014/main" val="2530419002"/>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9</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国立大学法人筑波大学「ハラスメントのない快適なキャンパスを（パンフレット）」.https://www.tsukuba.ac.jp/campuslife/anti-harassment/brochure-jp.pdf , 2024年11月21日閲覧</a:t>
                      </a:r>
                      <a:endParaRPr lang="en-US" altLang="ja-JP" sz="11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09834030"/>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10</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北仲千里・横山美栄子著, 『アカデミック・ハラスメントの解決　大学の常識を問い直す』, 寿郎社, 2017</a:t>
                      </a:r>
                      <a:endParaRPr lang="en-US" altLang="ja-JP" sz="11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31774753"/>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11</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櫻井義秀・上田絵理・木村純一・佐藤直弘・柿﨑真実子著</a:t>
                      </a:r>
                      <a:r>
                        <a:rPr lang="en-US" altLang="ja-JP" sz="1100" b="0" dirty="0">
                          <a:latin typeface="Meiryo UI" panose="020B0604030504040204" pitchFamily="50" charset="-128"/>
                          <a:ea typeface="Meiryo UI" panose="020B0604030504040204" pitchFamily="50" charset="-128"/>
                        </a:rPr>
                        <a:t>, 『</a:t>
                      </a:r>
                      <a:r>
                        <a:rPr lang="ja-JP" altLang="en-US" sz="1100" b="0" dirty="0">
                          <a:latin typeface="Meiryo UI" panose="020B0604030504040204" pitchFamily="50" charset="-128"/>
                          <a:ea typeface="Meiryo UI" panose="020B0604030504040204" pitchFamily="50" charset="-128"/>
                        </a:rPr>
                        <a:t>大学のハラスメント相談室　ハラスメントと向き合うすべての人へ</a:t>
                      </a:r>
                      <a:r>
                        <a:rPr lang="en-US" altLang="ja-JP" sz="1100" b="0" dirty="0">
                          <a:latin typeface="Meiryo UI" panose="020B0604030504040204" pitchFamily="50" charset="-128"/>
                          <a:ea typeface="Meiryo UI" panose="020B0604030504040204" pitchFamily="50" charset="-128"/>
                        </a:rPr>
                        <a:t>』. </a:t>
                      </a:r>
                      <a:r>
                        <a:rPr lang="ja-JP" altLang="en-US" sz="1100" b="0" dirty="0">
                          <a:latin typeface="Meiryo UI" panose="020B0604030504040204" pitchFamily="50" charset="-128"/>
                          <a:ea typeface="Meiryo UI" panose="020B0604030504040204" pitchFamily="50" charset="-128"/>
                        </a:rPr>
                        <a:t>北海道大学出版会</a:t>
                      </a:r>
                      <a:r>
                        <a:rPr lang="en-US" altLang="ja-JP" sz="1100" b="0" dirty="0">
                          <a:latin typeface="Meiryo UI" panose="020B0604030504040204" pitchFamily="50" charset="-128"/>
                          <a:ea typeface="Meiryo UI" panose="020B0604030504040204" pitchFamily="50" charset="-128"/>
                        </a:rPr>
                        <a:t>, 2023</a:t>
                      </a:r>
                    </a:p>
                  </a:txBody>
                  <a:tcPr anchor="ctr"/>
                </a:tc>
                <a:extLst>
                  <a:ext uri="{0D108BD9-81ED-4DB2-BD59-A6C34878D82A}">
                    <a16:rowId xmlns:a16="http://schemas.microsoft.com/office/drawing/2014/main" val="3113378763"/>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12</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表現の現場調査団「「表現の現場」ハラスメント⽩書 </a:t>
                      </a:r>
                      <a:r>
                        <a:rPr lang="en-US" altLang="ja-JP" sz="1100" b="0" dirty="0">
                          <a:latin typeface="Meiryo UI" panose="020B0604030504040204" pitchFamily="50" charset="-128"/>
                          <a:ea typeface="Meiryo UI" panose="020B0604030504040204" pitchFamily="50" charset="-128"/>
                        </a:rPr>
                        <a:t>2021</a:t>
                      </a:r>
                      <a:r>
                        <a:rPr lang="ja-JP" altLang="en-US" sz="1100" b="0" dirty="0">
                          <a:latin typeface="Meiryo UI" panose="020B0604030504040204" pitchFamily="50" charset="-128"/>
                          <a:ea typeface="Meiryo UI" panose="020B0604030504040204" pitchFamily="50" charset="-128"/>
                        </a:rPr>
                        <a:t>」</a:t>
                      </a:r>
                      <a:r>
                        <a:rPr lang="en-US" altLang="ja-JP" sz="1100" b="0" dirty="0">
                          <a:latin typeface="Meiryo UI" panose="020B0604030504040204" pitchFamily="50" charset="-128"/>
                          <a:ea typeface="Meiryo UI" panose="020B0604030504040204" pitchFamily="50" charset="-128"/>
                        </a:rPr>
                        <a:t>.https://www.hyogen-genba.com/_files/ugd/c3e77a_15219b300d174ba28d9c25570b25bf96.pdf , 2024</a:t>
                      </a:r>
                      <a:r>
                        <a:rPr lang="ja-JP" altLang="en-US" sz="1100" b="0" dirty="0">
                          <a:latin typeface="Meiryo UI" panose="020B0604030504040204" pitchFamily="50" charset="-128"/>
                          <a:ea typeface="Meiryo UI" panose="020B0604030504040204" pitchFamily="50" charset="-128"/>
                        </a:rPr>
                        <a:t>年</a:t>
                      </a:r>
                      <a:r>
                        <a:rPr lang="en-US" altLang="ja-JP" sz="1100" b="0" dirty="0">
                          <a:latin typeface="Meiryo UI" panose="020B0604030504040204" pitchFamily="50" charset="-128"/>
                          <a:ea typeface="Meiryo UI" panose="020B0604030504040204" pitchFamily="50" charset="-128"/>
                        </a:rPr>
                        <a:t>11</a:t>
                      </a:r>
                      <a:r>
                        <a:rPr lang="ja-JP" altLang="en-US" sz="1100" b="0" dirty="0">
                          <a:latin typeface="Meiryo UI" panose="020B0604030504040204" pitchFamily="50" charset="-128"/>
                          <a:ea typeface="Meiryo UI" panose="020B0604030504040204" pitchFamily="50" charset="-128"/>
                        </a:rPr>
                        <a:t>月</a:t>
                      </a:r>
                      <a:r>
                        <a:rPr lang="en-US" altLang="ja-JP" sz="1100" b="0" dirty="0">
                          <a:latin typeface="Meiryo UI" panose="020B0604030504040204" pitchFamily="50" charset="-128"/>
                          <a:ea typeface="Meiryo UI" panose="020B0604030504040204" pitchFamily="50" charset="-128"/>
                        </a:rPr>
                        <a:t>29</a:t>
                      </a:r>
                      <a:r>
                        <a:rPr lang="ja-JP" altLang="en-US" sz="1100" b="0" dirty="0">
                          <a:latin typeface="Meiryo UI" panose="020B0604030504040204" pitchFamily="50" charset="-128"/>
                          <a:ea typeface="Meiryo UI" panose="020B0604030504040204" pitchFamily="50" charset="-128"/>
                        </a:rPr>
                        <a:t>日閲覧</a:t>
                      </a:r>
                    </a:p>
                  </a:txBody>
                  <a:tcPr anchor="ctr"/>
                </a:tc>
                <a:extLst>
                  <a:ext uri="{0D108BD9-81ED-4DB2-BD59-A6C34878D82A}">
                    <a16:rowId xmlns:a16="http://schemas.microsoft.com/office/drawing/2014/main" val="1249377956"/>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13</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北仲千里「研究・教育活動におけるハラスメント </a:t>
                      </a:r>
                      <a:r>
                        <a:rPr lang="en-US" altLang="ja-JP" sz="1100" b="0" dirty="0">
                          <a:latin typeface="Meiryo UI" panose="020B0604030504040204" pitchFamily="50" charset="-128"/>
                          <a:ea typeface="Meiryo UI" panose="020B0604030504040204" pitchFamily="50" charset="-128"/>
                        </a:rPr>
                        <a:t>―</a:t>
                      </a:r>
                      <a:r>
                        <a:rPr lang="ja-JP" altLang="en-US" sz="1100" b="0" dirty="0">
                          <a:latin typeface="Meiryo UI" panose="020B0604030504040204" pitchFamily="50" charset="-128"/>
                          <a:ea typeface="Meiryo UI" panose="020B0604030504040204" pitchFamily="50" charset="-128"/>
                        </a:rPr>
                        <a:t>大学での取り組みの到達点</a:t>
                      </a:r>
                      <a:r>
                        <a:rPr lang="en-US" altLang="ja-JP" sz="1100" b="0" dirty="0">
                          <a:latin typeface="Meiryo UI" panose="020B0604030504040204" pitchFamily="50" charset="-128"/>
                          <a:ea typeface="Meiryo UI" panose="020B0604030504040204" pitchFamily="50" charset="-128"/>
                        </a:rPr>
                        <a:t>,</a:t>
                      </a:r>
                      <a:r>
                        <a:rPr lang="ja-JP" altLang="en-US" sz="1100" b="0" dirty="0">
                          <a:latin typeface="Meiryo UI" panose="020B0604030504040204" pitchFamily="50" charset="-128"/>
                          <a:ea typeface="Meiryo UI" panose="020B0604030504040204" pitchFamily="50" charset="-128"/>
                        </a:rPr>
                        <a:t>また学会では</a:t>
                      </a:r>
                      <a:r>
                        <a:rPr lang="en-US" altLang="ja-JP" sz="1100" b="0" dirty="0">
                          <a:latin typeface="Meiryo UI" panose="020B0604030504040204" pitchFamily="50" charset="-128"/>
                          <a:ea typeface="Meiryo UI" panose="020B0604030504040204" pitchFamily="50" charset="-128"/>
                        </a:rPr>
                        <a:t>, </a:t>
                      </a:r>
                      <a:r>
                        <a:rPr lang="ja-JP" altLang="en-US" sz="1100" b="0" dirty="0">
                          <a:latin typeface="Meiryo UI" panose="020B0604030504040204" pitchFamily="50" charset="-128"/>
                          <a:ea typeface="Meiryo UI" panose="020B0604030504040204" pitchFamily="50" charset="-128"/>
                        </a:rPr>
                        <a:t>組織の外では何ができるか」</a:t>
                      </a:r>
                      <a:r>
                        <a:rPr lang="en-US" altLang="ja-JP" sz="1100" b="0" dirty="0">
                          <a:latin typeface="Meiryo UI" panose="020B0604030504040204" pitchFamily="50" charset="-128"/>
                          <a:ea typeface="Meiryo UI" panose="020B0604030504040204" pitchFamily="50" charset="-128"/>
                        </a:rPr>
                        <a:t>『</a:t>
                      </a:r>
                      <a:r>
                        <a:rPr lang="ja-JP" altLang="en-US" sz="1100" b="0" dirty="0">
                          <a:latin typeface="Meiryo UI" panose="020B0604030504040204" pitchFamily="50" charset="-128"/>
                          <a:ea typeface="Meiryo UI" panose="020B0604030504040204" pitchFamily="50" charset="-128"/>
                        </a:rPr>
                        <a:t>理論と方法</a:t>
                      </a:r>
                      <a:r>
                        <a:rPr lang="en-US" altLang="ja-JP" sz="1100" b="0" dirty="0">
                          <a:latin typeface="Meiryo UI" panose="020B0604030504040204" pitchFamily="50" charset="-128"/>
                          <a:ea typeface="Meiryo UI" panose="020B0604030504040204" pitchFamily="50" charset="-128"/>
                        </a:rPr>
                        <a:t>』</a:t>
                      </a:r>
                      <a:r>
                        <a:rPr lang="ja-JP" altLang="en-US" sz="1100" b="0" dirty="0">
                          <a:latin typeface="Meiryo UI" panose="020B0604030504040204" pitchFamily="50" charset="-128"/>
                          <a:ea typeface="Meiryo UI" panose="020B0604030504040204" pitchFamily="50" charset="-128"/>
                        </a:rPr>
                        <a:t>数理社会学会　第</a:t>
                      </a:r>
                      <a:r>
                        <a:rPr lang="en-US" altLang="ja-JP" sz="1100" b="0" dirty="0">
                          <a:latin typeface="Meiryo UI" panose="020B0604030504040204" pitchFamily="50" charset="-128"/>
                          <a:ea typeface="Meiryo UI" panose="020B0604030504040204" pitchFamily="50" charset="-128"/>
                        </a:rPr>
                        <a:t>77</a:t>
                      </a:r>
                      <a:r>
                        <a:rPr lang="ja-JP" altLang="en-US" sz="1100" b="0" dirty="0">
                          <a:latin typeface="Meiryo UI" panose="020B0604030504040204" pitchFamily="50" charset="-128"/>
                          <a:ea typeface="Meiryo UI" panose="020B0604030504040204" pitchFamily="50" charset="-128"/>
                        </a:rPr>
                        <a:t>号（</a:t>
                      </a:r>
                      <a:r>
                        <a:rPr lang="en-US" altLang="ja-JP" sz="1100" b="0" dirty="0">
                          <a:latin typeface="Meiryo UI" panose="020B0604030504040204" pitchFamily="50" charset="-128"/>
                          <a:ea typeface="Meiryo UI" panose="020B0604030504040204" pitchFamily="50" charset="-128"/>
                        </a:rPr>
                        <a:t>2025</a:t>
                      </a:r>
                      <a:r>
                        <a:rPr lang="ja-JP" altLang="en-US" sz="1100" b="0" dirty="0">
                          <a:latin typeface="Meiryo UI" panose="020B0604030504040204" pitchFamily="50" charset="-128"/>
                          <a:ea typeface="Meiryo UI" panose="020B0604030504040204" pitchFamily="50" charset="-128"/>
                        </a:rPr>
                        <a:t>，近刊） </a:t>
                      </a:r>
                    </a:p>
                  </a:txBody>
                  <a:tcPr anchor="ctr"/>
                </a:tc>
                <a:extLst>
                  <a:ext uri="{0D108BD9-81ED-4DB2-BD59-A6C34878D82A}">
                    <a16:rowId xmlns:a16="http://schemas.microsoft.com/office/drawing/2014/main" val="3330643172"/>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14</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latin typeface="Meiryo UI" panose="020B0604030504040204" pitchFamily="50" charset="-128"/>
                          <a:ea typeface="Meiryo UI" panose="020B0604030504040204" pitchFamily="50" charset="-128"/>
                        </a:rPr>
                        <a:t>特定非営利活動法人アカデミック・ハラスメントをなくすネットワーク（</a:t>
                      </a:r>
                      <a:r>
                        <a:rPr lang="en-US" altLang="ja-JP" sz="1100" b="0" dirty="0">
                          <a:latin typeface="Meiryo UI" panose="020B0604030504040204" pitchFamily="50" charset="-128"/>
                          <a:ea typeface="Meiryo UI" panose="020B0604030504040204" pitchFamily="50" charset="-128"/>
                        </a:rPr>
                        <a:t>NPO NAAH</a:t>
                      </a:r>
                      <a:r>
                        <a:rPr lang="ja-JP" altLang="en-US" sz="1100" b="0" dirty="0">
                          <a:latin typeface="Meiryo UI" panose="020B0604030504040204" pitchFamily="50" charset="-128"/>
                          <a:ea typeface="Meiryo UI" panose="020B0604030504040204" pitchFamily="50" charset="-128"/>
                        </a:rPr>
                        <a:t>）</a:t>
                      </a:r>
                      <a:r>
                        <a:rPr lang="en-US" altLang="ja-JP" sz="1100" b="0" dirty="0">
                          <a:latin typeface="Meiryo UI" panose="020B0604030504040204" pitchFamily="50" charset="-128"/>
                          <a:ea typeface="Meiryo UI" panose="020B0604030504040204" pitchFamily="50" charset="-128"/>
                        </a:rPr>
                        <a:t>.http://naah.jp/index/harassment/</a:t>
                      </a:r>
                      <a:r>
                        <a:rPr lang="ja-JP" altLang="en-US" sz="1100" b="0" dirty="0">
                          <a:latin typeface="Meiryo UI" panose="020B0604030504040204" pitchFamily="50" charset="-128"/>
                          <a:ea typeface="Meiryo UI" panose="020B0604030504040204" pitchFamily="50" charset="-128"/>
                        </a:rPr>
                        <a:t>, 202</a:t>
                      </a:r>
                      <a:r>
                        <a:rPr lang="en-US" altLang="ja-JP" sz="1100" b="0" dirty="0">
                          <a:latin typeface="Meiryo UI" panose="020B0604030504040204" pitchFamily="50" charset="-128"/>
                          <a:ea typeface="Meiryo UI" panose="020B0604030504040204" pitchFamily="50" charset="-128"/>
                        </a:rPr>
                        <a:t>5</a:t>
                      </a:r>
                      <a:r>
                        <a:rPr lang="ja-JP" altLang="en-US" sz="1100" b="0" dirty="0">
                          <a:latin typeface="Meiryo UI" panose="020B0604030504040204" pitchFamily="50" charset="-128"/>
                          <a:ea typeface="Meiryo UI" panose="020B0604030504040204" pitchFamily="50" charset="-128"/>
                        </a:rPr>
                        <a:t>年2月</a:t>
                      </a:r>
                      <a:r>
                        <a:rPr lang="en-US" altLang="ja-JP" sz="1100" b="0" dirty="0">
                          <a:latin typeface="Meiryo UI" panose="020B0604030504040204" pitchFamily="50" charset="-128"/>
                          <a:ea typeface="Meiryo UI" panose="020B0604030504040204" pitchFamily="50" charset="-128"/>
                        </a:rPr>
                        <a:t>18</a:t>
                      </a:r>
                      <a:r>
                        <a:rPr lang="ja-JP" altLang="en-US" sz="1100" b="0" dirty="0">
                          <a:latin typeface="Meiryo UI" panose="020B0604030504040204" pitchFamily="50" charset="-128"/>
                          <a:ea typeface="Meiryo UI" panose="020B0604030504040204" pitchFamily="50" charset="-128"/>
                        </a:rPr>
                        <a:t>日閲覧</a:t>
                      </a:r>
                    </a:p>
                  </a:txBody>
                  <a:tcPr anchor="ctr"/>
                </a:tc>
                <a:extLst>
                  <a:ext uri="{0D108BD9-81ED-4DB2-BD59-A6C34878D82A}">
                    <a16:rowId xmlns:a16="http://schemas.microsoft.com/office/drawing/2014/main" val="384471289"/>
                  </a:ext>
                </a:extLst>
              </a:tr>
              <a:tr h="370840">
                <a:tc>
                  <a:txBody>
                    <a:bodyPr/>
                    <a:lstStyle/>
                    <a:p>
                      <a:pPr algn="ctr"/>
                      <a:r>
                        <a:rPr kumimoji="1" lang="en-US" altLang="ja-JP" sz="1100" b="0" dirty="0">
                          <a:latin typeface="Meiryo UI" panose="020B0604030504040204" pitchFamily="50" charset="-128"/>
                          <a:ea typeface="Meiryo UI" panose="020B0604030504040204" pitchFamily="50" charset="-128"/>
                        </a:rPr>
                        <a:t>15</a:t>
                      </a:r>
                      <a:endParaRPr kumimoji="1" lang="ja-JP" altLang="en-US" sz="1100" b="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100" b="0" dirty="0">
                          <a:latin typeface="Meiryo UI" panose="020B0604030504040204" pitchFamily="50" charset="-128"/>
                          <a:ea typeface="Meiryo UI" panose="020B0604030504040204" pitchFamily="50" charset="-128"/>
                        </a:rPr>
                        <a:t>国立大学法人広島大学</a:t>
                      </a:r>
                      <a:r>
                        <a:rPr lang="en-US" altLang="zh-CN" sz="1100" b="0" dirty="0">
                          <a:latin typeface="Meiryo UI" panose="020B0604030504040204" pitchFamily="50" charset="-128"/>
                          <a:ea typeface="Meiryo UI" panose="020B0604030504040204" pitchFamily="50" charset="-128"/>
                        </a:rPr>
                        <a:t>.</a:t>
                      </a:r>
                      <a:r>
                        <a:rPr lang="ja-JP" altLang="en-US" sz="1100" b="0" dirty="0">
                          <a:latin typeface="Meiryo UI" panose="020B0604030504040204" pitchFamily="50" charset="-128"/>
                          <a:ea typeface="Meiryo UI" panose="020B0604030504040204" pitchFamily="50" charset="-128"/>
                        </a:rPr>
                        <a:t>「広島大学におけるハラスメントの防止等に関するガイドライン」</a:t>
                      </a:r>
                      <a:r>
                        <a:rPr lang="en-US" altLang="ja-JP" sz="1100" b="0" dirty="0">
                          <a:latin typeface="Meiryo UI" panose="020B0604030504040204" pitchFamily="50" charset="-128"/>
                          <a:ea typeface="Meiryo UI" panose="020B0604030504040204" pitchFamily="50" charset="-128"/>
                        </a:rPr>
                        <a:t>. https://www.hiroshima-u.ac.jp/harass/siryo/guideline</a:t>
                      </a:r>
                      <a:r>
                        <a:rPr lang="ja-JP" altLang="en-US" sz="1100" b="0" dirty="0">
                          <a:latin typeface="Meiryo UI" panose="020B0604030504040204" pitchFamily="50" charset="-128"/>
                          <a:ea typeface="Meiryo UI" panose="020B0604030504040204" pitchFamily="50" charset="-128"/>
                        </a:rPr>
                        <a:t>, 202</a:t>
                      </a:r>
                      <a:r>
                        <a:rPr lang="en-US" altLang="ja-JP" sz="1100" b="0" dirty="0">
                          <a:latin typeface="Meiryo UI" panose="020B0604030504040204" pitchFamily="50" charset="-128"/>
                          <a:ea typeface="Meiryo UI" panose="020B0604030504040204" pitchFamily="50" charset="-128"/>
                        </a:rPr>
                        <a:t>5</a:t>
                      </a:r>
                      <a:r>
                        <a:rPr lang="ja-JP" altLang="en-US" sz="1100" b="0" dirty="0">
                          <a:latin typeface="Meiryo UI" panose="020B0604030504040204" pitchFamily="50" charset="-128"/>
                          <a:ea typeface="Meiryo UI" panose="020B0604030504040204" pitchFamily="50" charset="-128"/>
                        </a:rPr>
                        <a:t>年2月</a:t>
                      </a:r>
                      <a:r>
                        <a:rPr lang="en-US" altLang="ja-JP" sz="1100" b="0" dirty="0">
                          <a:latin typeface="Meiryo UI" panose="020B0604030504040204" pitchFamily="50" charset="-128"/>
                          <a:ea typeface="Meiryo UI" panose="020B0604030504040204" pitchFamily="50" charset="-128"/>
                        </a:rPr>
                        <a:t>18</a:t>
                      </a:r>
                      <a:r>
                        <a:rPr lang="ja-JP" altLang="en-US" sz="1100" b="0" dirty="0">
                          <a:latin typeface="Meiryo UI" panose="020B0604030504040204" pitchFamily="50" charset="-128"/>
                          <a:ea typeface="Meiryo UI" panose="020B0604030504040204" pitchFamily="50" charset="-128"/>
                        </a:rPr>
                        <a:t>日閲覧</a:t>
                      </a:r>
                      <a:endParaRPr lang="en-US" altLang="zh-CN" sz="11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85725324"/>
                  </a:ext>
                </a:extLst>
              </a:tr>
            </a:tbl>
          </a:graphicData>
        </a:graphic>
      </p:graphicFrame>
      <p:sp>
        <p:nvSpPr>
          <p:cNvPr id="5" name="スライド番号プレースホルダー 4">
            <a:extLst>
              <a:ext uri="{FF2B5EF4-FFF2-40B4-BE49-F238E27FC236}">
                <a16:creationId xmlns:a16="http://schemas.microsoft.com/office/drawing/2014/main" id="{A2865A86-269B-006D-AA4E-2A0849262B41}"/>
              </a:ext>
            </a:extLst>
          </p:cNvPr>
          <p:cNvSpPr>
            <a:spLocks noGrp="1"/>
          </p:cNvSpPr>
          <p:nvPr>
            <p:ph type="sldNum" sz="quarter" idx="12"/>
          </p:nvPr>
        </p:nvSpPr>
        <p:spPr/>
        <p:txBody>
          <a:bodyPr/>
          <a:lstStyle/>
          <a:p>
            <a:fld id="{17A04E83-AE5F-445A-B2D7-EBB1D891384E}" type="slidenum">
              <a:rPr kumimoji="1" lang="ja-JP" altLang="en-US" smtClean="0"/>
              <a:t>38</a:t>
            </a:fld>
            <a:endParaRPr kumimoji="1" lang="ja-JP" altLang="en-US"/>
          </a:p>
        </p:txBody>
      </p:sp>
    </p:spTree>
    <p:extLst>
      <p:ext uri="{BB962C8B-B14F-4D97-AF65-F5344CB8AC3E}">
        <p14:creationId xmlns:p14="http://schemas.microsoft.com/office/powerpoint/2010/main" val="173745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56EB5-EC7E-31E4-7CA8-4E9DE273CFB0}"/>
            </a:ext>
          </a:extLst>
        </p:cNvPr>
        <p:cNvGrpSpPr/>
        <p:nvPr/>
      </p:nvGrpSpPr>
      <p:grpSpPr>
        <a:xfrm>
          <a:off x="0" y="0"/>
          <a:ext cx="0" cy="0"/>
          <a:chOff x="0" y="0"/>
          <a:chExt cx="0" cy="0"/>
        </a:xfrm>
      </p:grpSpPr>
      <p:sp>
        <p:nvSpPr>
          <p:cNvPr id="3" name="四角形: 対角を丸める 2">
            <a:extLst>
              <a:ext uri="{FF2B5EF4-FFF2-40B4-BE49-F238E27FC236}">
                <a16:creationId xmlns:a16="http://schemas.microsoft.com/office/drawing/2014/main" id="{1030CCD4-6C09-0DE3-18A6-8FFE7222F5B7}"/>
              </a:ext>
            </a:extLst>
          </p:cNvPr>
          <p:cNvSpPr/>
          <p:nvPr/>
        </p:nvSpPr>
        <p:spPr>
          <a:xfrm>
            <a:off x="0" y="0"/>
            <a:ext cx="12192000" cy="6858000"/>
          </a:xfrm>
          <a:prstGeom prst="round2DiagRect">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B1CD3DB9-1AF6-57E4-8CBB-369B7894EAA5}"/>
              </a:ext>
            </a:extLst>
          </p:cNvPr>
          <p:cNvSpPr txBox="1"/>
          <p:nvPr/>
        </p:nvSpPr>
        <p:spPr>
          <a:xfrm>
            <a:off x="3556000" y="3659910"/>
            <a:ext cx="8001001" cy="1015663"/>
          </a:xfrm>
          <a:prstGeom prst="rect">
            <a:avLst/>
          </a:prstGeom>
          <a:noFill/>
        </p:spPr>
        <p:txBody>
          <a:bodyPr wrap="square" rtlCol="0">
            <a:spAutoFit/>
          </a:bodyPr>
          <a:lstStyle/>
          <a:p>
            <a:pPr algn="r"/>
            <a:r>
              <a:rPr kumimoji="1" lang="ja-JP" altLang="en-US" sz="6000" dirty="0">
                <a:solidFill>
                  <a:schemeClr val="tx2">
                    <a:lumMod val="75000"/>
                    <a:lumOff val="25000"/>
                  </a:schemeClr>
                </a:solidFill>
                <a:latin typeface="Meiryo UI" panose="020B0604030504040204" pitchFamily="50" charset="-128"/>
                <a:ea typeface="Meiryo UI" panose="020B0604030504040204" pitchFamily="50" charset="-128"/>
              </a:rPr>
              <a:t>大学におけるハラスメント</a:t>
            </a:r>
          </a:p>
        </p:txBody>
      </p:sp>
      <p:sp>
        <p:nvSpPr>
          <p:cNvPr id="6" name="涙形 5">
            <a:extLst>
              <a:ext uri="{FF2B5EF4-FFF2-40B4-BE49-F238E27FC236}">
                <a16:creationId xmlns:a16="http://schemas.microsoft.com/office/drawing/2014/main" id="{2C6AD34F-B73F-0589-9916-E9F5333EFEBB}"/>
              </a:ext>
            </a:extLst>
          </p:cNvPr>
          <p:cNvSpPr/>
          <p:nvPr/>
        </p:nvSpPr>
        <p:spPr>
          <a:xfrm>
            <a:off x="9982200" y="4991822"/>
            <a:ext cx="1574801" cy="1364528"/>
          </a:xfrm>
          <a:prstGeom prst="teardrop">
            <a:avLst/>
          </a:prstGeom>
          <a:solidFill>
            <a:schemeClr val="tx2">
              <a:lumMod val="75000"/>
              <a:lumOff val="25000"/>
            </a:schemeClr>
          </a:solidFill>
          <a:ln>
            <a:solidFill>
              <a:schemeClr val="tx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5400" dirty="0">
                <a:latin typeface="Meiryo UI" panose="020B0604030504040204" pitchFamily="50" charset="-128"/>
                <a:ea typeface="Meiryo UI" panose="020B0604030504040204" pitchFamily="50" charset="-128"/>
              </a:rPr>
              <a:t>1</a:t>
            </a:r>
            <a:endParaRPr kumimoji="1" lang="ja-JP" altLang="en-US" sz="5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8123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97192-700E-7377-02E0-083DA9B19D7F}"/>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026CE41-B7D8-64B4-4DB0-B059FE1B06AA}"/>
              </a:ext>
            </a:extLst>
          </p:cNvPr>
          <p:cNvSpPr txBox="1"/>
          <p:nvPr/>
        </p:nvSpPr>
        <p:spPr>
          <a:xfrm>
            <a:off x="197962" y="370415"/>
            <a:ext cx="6169891" cy="646331"/>
          </a:xfrm>
          <a:prstGeom prst="rect">
            <a:avLst/>
          </a:prstGeom>
          <a:noFill/>
        </p:spPr>
        <p:txBody>
          <a:bodyPr wrap="square" rtlCol="0">
            <a:spAutoFit/>
          </a:bodyPr>
          <a:lstStyle/>
          <a:p>
            <a:r>
              <a:rPr kumimoji="1" lang="ja-JP" altLang="en-US" sz="3600" dirty="0">
                <a:latin typeface="Meiryo UI" panose="020B0604030504040204" pitchFamily="50" charset="-128"/>
                <a:ea typeface="Meiryo UI" panose="020B0604030504040204" pitchFamily="50" charset="-128"/>
              </a:rPr>
              <a:t>ハラスメントとは？</a:t>
            </a:r>
          </a:p>
        </p:txBody>
      </p:sp>
      <p:graphicFrame>
        <p:nvGraphicFramePr>
          <p:cNvPr id="15" name="表 14">
            <a:extLst>
              <a:ext uri="{FF2B5EF4-FFF2-40B4-BE49-F238E27FC236}">
                <a16:creationId xmlns:a16="http://schemas.microsoft.com/office/drawing/2014/main" id="{2DA9D182-CCA8-AF5D-ED64-22BB87712BB9}"/>
              </a:ext>
            </a:extLst>
          </p:cNvPr>
          <p:cNvGraphicFramePr>
            <a:graphicFrameLocks noGrp="1"/>
          </p:cNvGraphicFramePr>
          <p:nvPr>
            <p:extLst>
              <p:ext uri="{D42A27DB-BD31-4B8C-83A1-F6EECF244321}">
                <p14:modId xmlns:p14="http://schemas.microsoft.com/office/powerpoint/2010/main" val="4258018149"/>
              </p:ext>
            </p:extLst>
          </p:nvPr>
        </p:nvGraphicFramePr>
        <p:xfrm>
          <a:off x="213674" y="3793656"/>
          <a:ext cx="11764651" cy="2656840"/>
        </p:xfrm>
        <a:graphic>
          <a:graphicData uri="http://schemas.openxmlformats.org/drawingml/2006/table">
            <a:tbl>
              <a:tblPr firstRow="1" bandRow="1">
                <a:tableStyleId>{3B4B98B0-60AC-42C2-AFA5-B58CD77FA1E5}</a:tableStyleId>
              </a:tblPr>
              <a:tblGrid>
                <a:gridCol w="1831436">
                  <a:extLst>
                    <a:ext uri="{9D8B030D-6E8A-4147-A177-3AD203B41FA5}">
                      <a16:colId xmlns:a16="http://schemas.microsoft.com/office/drawing/2014/main" val="685841192"/>
                    </a:ext>
                  </a:extLst>
                </a:gridCol>
                <a:gridCol w="9933215">
                  <a:extLst>
                    <a:ext uri="{9D8B030D-6E8A-4147-A177-3AD203B41FA5}">
                      <a16:colId xmlns:a16="http://schemas.microsoft.com/office/drawing/2014/main" val="3936490125"/>
                    </a:ext>
                  </a:extLst>
                </a:gridCol>
              </a:tblGrid>
              <a:tr h="370840">
                <a:tc>
                  <a:txBody>
                    <a:bodyPr/>
                    <a:lstStyle/>
                    <a:p>
                      <a:pPr algn="ctr"/>
                      <a:r>
                        <a:rPr kumimoji="1" lang="ja-JP" altLang="en-US" sz="1400" dirty="0">
                          <a:latin typeface="Meiryo UI" panose="020B0604030504040204" pitchFamily="50" charset="-128"/>
                          <a:ea typeface="Meiryo UI" panose="020B0604030504040204" pitchFamily="50" charset="-128"/>
                        </a:rPr>
                        <a:t>ハラスメントの種類</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定義</a:t>
                      </a:r>
                    </a:p>
                  </a:txBody>
                  <a:tcPr anchor="ctr"/>
                </a:tc>
                <a:extLst>
                  <a:ext uri="{0D108BD9-81ED-4DB2-BD59-A6C34878D82A}">
                    <a16:rowId xmlns:a16="http://schemas.microsoft.com/office/drawing/2014/main" val="3444479461"/>
                  </a:ext>
                </a:extLst>
              </a:tr>
              <a:tr h="370840">
                <a:tc>
                  <a:txBody>
                    <a:bodyPr/>
                    <a:lstStyle/>
                    <a:p>
                      <a:r>
                        <a:rPr kumimoji="1" lang="ja-JP" altLang="en-US" sz="1400" dirty="0">
                          <a:latin typeface="Meiryo UI" panose="020B0604030504040204" pitchFamily="50" charset="-128"/>
                          <a:ea typeface="Meiryo UI" panose="020B0604030504040204" pitchFamily="50" charset="-128"/>
                        </a:rPr>
                        <a:t>セクシュアルハラスメント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相手の意に反する性的な性質の不適切な言動を行い、これによって相手が、精神的な面を含めて、学業や職務遂行に関連して一定の不利益・損害を被るかもしくは学業や職務に関連して一定の支障が生じること、又は就業環境、教育研究環境、学習環境等を悪化させること</a:t>
                      </a:r>
                    </a:p>
                  </a:txBody>
                  <a:tcPr anchor="ctr"/>
                </a:tc>
                <a:extLst>
                  <a:ext uri="{0D108BD9-81ED-4DB2-BD59-A6C34878D82A}">
                    <a16:rowId xmlns:a16="http://schemas.microsoft.com/office/drawing/2014/main" val="2305352520"/>
                  </a:ext>
                </a:extLst>
              </a:tr>
              <a:tr h="370840">
                <a:tc>
                  <a:txBody>
                    <a:bodyPr/>
                    <a:lstStyle/>
                    <a:p>
                      <a:r>
                        <a:rPr kumimoji="1" lang="ja-JP" altLang="en-US" sz="1400" dirty="0">
                          <a:latin typeface="Meiryo UI" panose="020B0604030504040204" pitchFamily="50" charset="-128"/>
                          <a:ea typeface="Meiryo UI" panose="020B0604030504040204" pitchFamily="50" charset="-128"/>
                        </a:rPr>
                        <a:t>パワーハラスメント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優越的な関係を背景とした業務上必要かつ相当な範囲を超えた言動を行い、これによって相手が、精神的な面を含めて、学業や職務遂行に関連して一定の不利益・損害を被るか、若しくは学業や職務に関連して一定の支障が生じること、又はそのようなおそれがあること</a:t>
                      </a:r>
                    </a:p>
                  </a:txBody>
                  <a:tcPr anchor="ctr"/>
                </a:tc>
                <a:extLst>
                  <a:ext uri="{0D108BD9-81ED-4DB2-BD59-A6C34878D82A}">
                    <a16:rowId xmlns:a16="http://schemas.microsoft.com/office/drawing/2014/main" val="1520410623"/>
                  </a:ext>
                </a:extLst>
              </a:tr>
              <a:tr h="370840">
                <a:tc>
                  <a:txBody>
                    <a:bodyPr/>
                    <a:lstStyle/>
                    <a:p>
                      <a:r>
                        <a:rPr kumimoji="1" lang="ja-JP" altLang="en-US" sz="1400" dirty="0">
                          <a:latin typeface="Meiryo UI" panose="020B0604030504040204" pitchFamily="50" charset="-128"/>
                          <a:ea typeface="Meiryo UI" panose="020B0604030504040204" pitchFamily="50" charset="-128"/>
                        </a:rPr>
                        <a:t>アカデミックハラスメント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職場や学校、サークル活動、部活動などにおけるいじめや嫌がらせ（パワー・ハラスメント）のうち、指導教員と学生、教授と研究員など教育・研究上の地位関係を利用して行われるハラスメント</a:t>
                      </a:r>
                    </a:p>
                  </a:txBody>
                  <a:tcPr anchor="ctr"/>
                </a:tc>
                <a:extLst>
                  <a:ext uri="{0D108BD9-81ED-4DB2-BD59-A6C34878D82A}">
                    <a16:rowId xmlns:a16="http://schemas.microsoft.com/office/drawing/2014/main" val="3597091794"/>
                  </a:ext>
                </a:extLst>
              </a:tr>
              <a:tr h="370840">
                <a:tc>
                  <a:txBody>
                    <a:bodyPr/>
                    <a:lstStyle/>
                    <a:p>
                      <a:r>
                        <a:rPr kumimoji="1" lang="ja-JP" altLang="en-US" sz="1400" dirty="0">
                          <a:latin typeface="Meiryo UI" panose="020B0604030504040204" pitchFamily="50" charset="-128"/>
                          <a:ea typeface="Meiryo UI" panose="020B0604030504040204" pitchFamily="50" charset="-128"/>
                        </a:rPr>
                        <a:t>マタニティー・ハラスメント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妊娠・出産に関する言動又は妊娠・出産、育児・介護に関する制度若しくは措置の利用に関する言動を行い、これによって相手、精神的な面を含めて、学業や職務遂行に関連して一定の不利益・損害を被るか、若しくは学業や職務に関連して一定の支障が生じること、又はそのようなおそれがあること</a:t>
                      </a:r>
                    </a:p>
                  </a:txBody>
                  <a:tcPr anchor="ctr"/>
                </a:tc>
                <a:extLst>
                  <a:ext uri="{0D108BD9-81ED-4DB2-BD59-A6C34878D82A}">
                    <a16:rowId xmlns:a16="http://schemas.microsoft.com/office/drawing/2014/main" val="2093991542"/>
                  </a:ext>
                </a:extLst>
              </a:tr>
            </a:tbl>
          </a:graphicData>
        </a:graphic>
      </p:graphicFrame>
      <p:cxnSp>
        <p:nvCxnSpPr>
          <p:cNvPr id="6" name="直線コネクタ 5">
            <a:extLst>
              <a:ext uri="{FF2B5EF4-FFF2-40B4-BE49-F238E27FC236}">
                <a16:creationId xmlns:a16="http://schemas.microsoft.com/office/drawing/2014/main" id="{BDE69FAC-AC28-72E7-655C-02060C411C9D}"/>
              </a:ext>
            </a:extLst>
          </p:cNvPr>
          <p:cNvCxnSpPr/>
          <p:nvPr/>
        </p:nvCxnSpPr>
        <p:spPr>
          <a:xfrm>
            <a:off x="197962" y="1019155"/>
            <a:ext cx="11764651" cy="0"/>
          </a:xfrm>
          <a:prstGeom prst="line">
            <a:avLst/>
          </a:prstGeom>
          <a:ln>
            <a:solidFill>
              <a:srgbClr val="215F9A"/>
            </a:solidFill>
          </a:ln>
        </p:spPr>
        <p:style>
          <a:lnRef idx="2">
            <a:schemeClr val="accent1"/>
          </a:lnRef>
          <a:fillRef idx="0">
            <a:schemeClr val="accent1"/>
          </a:fillRef>
          <a:effectRef idx="1">
            <a:schemeClr val="accent1"/>
          </a:effectRef>
          <a:fontRef idx="minor">
            <a:schemeClr val="tx1"/>
          </a:fontRef>
        </p:style>
      </p:cxnSp>
      <p:sp>
        <p:nvSpPr>
          <p:cNvPr id="8" name="テキスト ボックス 7">
            <a:extLst>
              <a:ext uri="{FF2B5EF4-FFF2-40B4-BE49-F238E27FC236}">
                <a16:creationId xmlns:a16="http://schemas.microsoft.com/office/drawing/2014/main" id="{4AE179EF-9478-8400-0C61-0BDBE265FDC2}"/>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rgbClr val="215F9A"/>
                </a:solidFill>
                <a:latin typeface="Meiryo UI" panose="020B0604030504040204" pitchFamily="50" charset="-128"/>
                <a:ea typeface="Meiryo UI" panose="020B0604030504040204" pitchFamily="50" charset="-128"/>
              </a:rPr>
              <a:t>1.</a:t>
            </a:r>
            <a:r>
              <a:rPr kumimoji="1" lang="ja-JP" altLang="en-US" sz="1400" b="1" dirty="0">
                <a:solidFill>
                  <a:srgbClr val="215F9A"/>
                </a:solidFill>
                <a:latin typeface="Meiryo UI" panose="020B0604030504040204" pitchFamily="50" charset="-128"/>
                <a:ea typeface="Meiryo UI" panose="020B0604030504040204" pitchFamily="50" charset="-128"/>
              </a:rPr>
              <a:t>大学におけるハラスメント</a:t>
            </a:r>
          </a:p>
        </p:txBody>
      </p:sp>
      <p:cxnSp>
        <p:nvCxnSpPr>
          <p:cNvPr id="4" name="直線コネクタ 3">
            <a:extLst>
              <a:ext uri="{FF2B5EF4-FFF2-40B4-BE49-F238E27FC236}">
                <a16:creationId xmlns:a16="http://schemas.microsoft.com/office/drawing/2014/main" id="{2A172774-AA01-0A27-74F8-6FF5531AAA25}"/>
              </a:ext>
            </a:extLst>
          </p:cNvPr>
          <p:cNvCxnSpPr>
            <a:cxnSpLocks/>
          </p:cNvCxnSpPr>
          <p:nvPr/>
        </p:nvCxnSpPr>
        <p:spPr>
          <a:xfrm>
            <a:off x="1192179" y="3659038"/>
            <a:ext cx="10253983"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9" name="スライド番号プレースホルダー 8">
            <a:extLst>
              <a:ext uri="{FF2B5EF4-FFF2-40B4-BE49-F238E27FC236}">
                <a16:creationId xmlns:a16="http://schemas.microsoft.com/office/drawing/2014/main" id="{4880AC31-C223-F227-5B65-657A755C430C}"/>
              </a:ext>
            </a:extLst>
          </p:cNvPr>
          <p:cNvSpPr>
            <a:spLocks noGrp="1"/>
          </p:cNvSpPr>
          <p:nvPr>
            <p:ph type="sldNum" sz="quarter" idx="12"/>
          </p:nvPr>
        </p:nvSpPr>
        <p:spPr/>
        <p:txBody>
          <a:bodyPr/>
          <a:lstStyle/>
          <a:p>
            <a:fld id="{17A04E83-AE5F-445A-B2D7-EBB1D891384E}"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AC51971D-9D4B-180F-62C3-53EDB2A6B122}"/>
              </a:ext>
            </a:extLst>
          </p:cNvPr>
          <p:cNvSpPr txBox="1"/>
          <p:nvPr/>
        </p:nvSpPr>
        <p:spPr>
          <a:xfrm>
            <a:off x="993432" y="1113590"/>
            <a:ext cx="10748842" cy="2677656"/>
          </a:xfrm>
          <a:prstGeom prst="rect">
            <a:avLst/>
          </a:prstGeom>
          <a:noFill/>
        </p:spPr>
        <p:txBody>
          <a:bodyPr wrap="square">
            <a:spAutoFit/>
          </a:bodyPr>
          <a:lstStyle/>
          <a:p>
            <a:r>
              <a:rPr lang="ja-JP" altLang="en-US" sz="2400" dirty="0">
                <a:latin typeface="Meiryo UI" panose="020B0604030504040204" pitchFamily="50" charset="-128"/>
                <a:ea typeface="Meiryo UI" panose="020B0604030504040204" pitchFamily="50" charset="-128"/>
              </a:rPr>
              <a:t>本人の意図にかかわらず、</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①相手の意に反する不適切な言動等を行うことによって、</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相手に不快感や不利益を与える行為</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②相手に対して差別的若しくは不利益な取扱いをすることによって、</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相手の利益を侵害する行為</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これによって、教育研究環境、学習環境等を悪化させること。</a:t>
            </a:r>
            <a:endParaRPr lang="en-US" altLang="ja-JP" sz="2400" dirty="0">
              <a:latin typeface="Meiryo UI" panose="020B0604030504040204" pitchFamily="50" charset="-128"/>
              <a:ea typeface="Meiryo UI" panose="020B0604030504040204" pitchFamily="50" charset="-128"/>
            </a:endParaRPr>
          </a:p>
          <a:p>
            <a:r>
              <a:rPr lang="ja-JP" altLang="en-US" sz="2400" b="1" dirty="0">
                <a:solidFill>
                  <a:srgbClr val="FF0000"/>
                </a:solidFill>
                <a:latin typeface="Meiryo UI" panose="020B0604030504040204" pitchFamily="50" charset="-128"/>
                <a:ea typeface="Meiryo UI" panose="020B0604030504040204" pitchFamily="50" charset="-128"/>
              </a:rPr>
              <a:t>　ハラスメントは、人としての尊厳を侵害する行為であり、人格権に対する侵害である</a:t>
            </a:r>
            <a:endParaRPr lang="en-US" altLang="ja-JP" sz="2400" b="1" dirty="0">
              <a:solidFill>
                <a:srgbClr val="FF0000"/>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D76031B0-E3DA-1A7D-1697-0B280BADD6EB}"/>
              </a:ext>
            </a:extLst>
          </p:cNvPr>
          <p:cNvSpPr txBox="1"/>
          <p:nvPr/>
        </p:nvSpPr>
        <p:spPr>
          <a:xfrm>
            <a:off x="1503574" y="4921537"/>
            <a:ext cx="10238700" cy="1384995"/>
          </a:xfrm>
          <a:prstGeom prst="rect">
            <a:avLst/>
          </a:prstGeom>
          <a:solidFill>
            <a:srgbClr val="FFFF99"/>
          </a:solidFill>
          <a:ln>
            <a:solidFill>
              <a:schemeClr val="tx1"/>
            </a:solidFill>
            <a:prstDash val="dash"/>
          </a:ln>
        </p:spPr>
        <p:txBody>
          <a:bodyPr wrap="none" rtlCol="0">
            <a:spAutoFit/>
          </a:bodyPr>
          <a:lstStyle/>
          <a:p>
            <a:r>
              <a:rPr kumimoji="1" lang="en-US" altLang="ja-JP" sz="2800" dirty="0">
                <a:solidFill>
                  <a:srgbClr val="FF0000"/>
                </a:solidFill>
              </a:rPr>
              <a:t>【</a:t>
            </a:r>
            <a:r>
              <a:rPr kumimoji="1" lang="ja-JP" altLang="en-US" sz="2800" dirty="0">
                <a:solidFill>
                  <a:srgbClr val="FF0000"/>
                </a:solidFill>
              </a:rPr>
              <a:t>研修ご担当者様へ</a:t>
            </a:r>
            <a:r>
              <a:rPr kumimoji="1" lang="en-US" altLang="ja-JP" sz="2800" dirty="0">
                <a:solidFill>
                  <a:srgbClr val="FF0000"/>
                </a:solidFill>
              </a:rPr>
              <a:t>】</a:t>
            </a:r>
          </a:p>
          <a:p>
            <a:r>
              <a:rPr kumimoji="1" lang="ja-JP" altLang="en-US" sz="2800" dirty="0">
                <a:solidFill>
                  <a:srgbClr val="FF0000"/>
                </a:solidFill>
              </a:rPr>
              <a:t>ハラスメントの種類や定義は、貴学の規則やガイドランなどに</a:t>
            </a:r>
            <a:endParaRPr kumimoji="1" lang="en-US" altLang="ja-JP" sz="2800" dirty="0">
              <a:solidFill>
                <a:srgbClr val="FF0000"/>
              </a:solidFill>
            </a:endParaRPr>
          </a:p>
          <a:p>
            <a:r>
              <a:rPr kumimoji="1" lang="ja-JP" altLang="en-US" sz="2800" dirty="0">
                <a:solidFill>
                  <a:srgbClr val="FF0000"/>
                </a:solidFill>
              </a:rPr>
              <a:t>書かれた定義にご修正ください。</a:t>
            </a:r>
          </a:p>
        </p:txBody>
      </p:sp>
    </p:spTree>
    <p:extLst>
      <p:ext uri="{BB962C8B-B14F-4D97-AF65-F5344CB8AC3E}">
        <p14:creationId xmlns:p14="http://schemas.microsoft.com/office/powerpoint/2010/main" val="3095844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4E532-4E7A-BB81-2FEF-57A699FBE634}"/>
            </a:ext>
          </a:extLst>
        </p:cNvPr>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8A3A437F-8AB0-96D3-ED33-84E04D7141D3}"/>
              </a:ext>
            </a:extLst>
          </p:cNvPr>
          <p:cNvSpPr txBox="1"/>
          <p:nvPr/>
        </p:nvSpPr>
        <p:spPr>
          <a:xfrm>
            <a:off x="4892439" y="4572406"/>
            <a:ext cx="6789021" cy="1631216"/>
          </a:xfrm>
          <a:prstGeom prst="rect">
            <a:avLst/>
          </a:prstGeom>
          <a:noFill/>
        </p:spPr>
        <p:txBody>
          <a:bodyPr wrap="square">
            <a:spAutoFit/>
          </a:bodyPr>
          <a:lstStyle/>
          <a:p>
            <a:pPr marL="285750" indent="-285750">
              <a:buFont typeface="Wingdings" panose="05000000000000000000" pitchFamily="2" charset="2"/>
              <a:buChar char="ü"/>
            </a:pPr>
            <a:r>
              <a:rPr lang="ja-JP" altLang="en-US" sz="2000" kern="100" dirty="0">
                <a:effectLst/>
                <a:latin typeface="メイリオ" panose="020B0604030504040204" pitchFamily="50" charset="-128"/>
                <a:ea typeface="メイリオ" panose="020B0604030504040204" pitchFamily="50" charset="-128"/>
                <a:cs typeface="Times New Roman" panose="02020603050405020304" pitchFamily="18" charset="0"/>
              </a:rPr>
              <a:t>言動の背景や文脈によって、判断されます</a:t>
            </a:r>
            <a:endParaRPr lang="en-US"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buFont typeface="Wingdings" panose="05000000000000000000" pitchFamily="2" charset="2"/>
              <a:buChar char="ü"/>
            </a:pPr>
            <a:r>
              <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rPr>
              <a:t>指示や指導</a:t>
            </a:r>
            <a:r>
              <a:rPr lang="ja-JP" altLang="en-US" sz="2000" kern="100" dirty="0">
                <a:effectLst/>
                <a:latin typeface="メイリオ" panose="020B0604030504040204" pitchFamily="50" charset="-128"/>
                <a:ea typeface="メイリオ" panose="020B0604030504040204" pitchFamily="50" charset="-128"/>
                <a:cs typeface="Times New Roman" panose="02020603050405020304" pitchFamily="18" charset="0"/>
              </a:rPr>
              <a:t>方法が適切か、必要か</a:t>
            </a:r>
            <a:endParaRPr lang="en-US"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buFont typeface="Wingdings" panose="05000000000000000000" pitchFamily="2" charset="2"/>
              <a:buChar char="ü"/>
            </a:pPr>
            <a:r>
              <a:rPr lang="ja-JP"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rPr>
              <a:t>教育として適切であったか</a:t>
            </a:r>
            <a:endParaRPr lang="en-US"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buFont typeface="Wingdings" panose="05000000000000000000" pitchFamily="2" charset="2"/>
              <a:buChar char="ü"/>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相手の人格を尊重しているか</a:t>
            </a:r>
            <a:endParaRPr lang="en-US" altLang="ja-JP" sz="20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buFont typeface="Wingdings" panose="05000000000000000000" pitchFamily="2" charset="2"/>
              <a:buChar char="ü"/>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プライバシーに干渉していないか</a:t>
            </a:r>
            <a:endParaRPr lang="ja-JP" altLang="en-US" sz="2000" dirty="0">
              <a:latin typeface="メイリオ" panose="020B0604030504040204" pitchFamily="50" charset="-128"/>
              <a:ea typeface="メイリオ" panose="020B0604030504040204" pitchFamily="50" charset="-128"/>
            </a:endParaRPr>
          </a:p>
        </p:txBody>
      </p:sp>
      <p:sp>
        <p:nvSpPr>
          <p:cNvPr id="2" name="四角形: 角を丸くする 1">
            <a:extLst>
              <a:ext uri="{FF2B5EF4-FFF2-40B4-BE49-F238E27FC236}">
                <a16:creationId xmlns:a16="http://schemas.microsoft.com/office/drawing/2014/main" id="{E55CCF61-0C0F-4D2D-6E9C-2E13E1008580}"/>
              </a:ext>
            </a:extLst>
          </p:cNvPr>
          <p:cNvSpPr/>
          <p:nvPr/>
        </p:nvSpPr>
        <p:spPr>
          <a:xfrm>
            <a:off x="197962" y="1538566"/>
            <a:ext cx="3306175" cy="1265382"/>
          </a:xfrm>
          <a:prstGeom prst="roundRect">
            <a:avLst/>
          </a:prstGeom>
          <a:solidFill>
            <a:srgbClr val="DCEAF7"/>
          </a:solidFill>
          <a:ln>
            <a:solidFill>
              <a:srgbClr val="DCEAF7"/>
            </a:solid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ja-JP"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rPr>
              <a:t>セクシュアルハラスメント</a:t>
            </a:r>
            <a:endParaRPr lang="ja-JP" altLang="en-US" sz="2400" b="1" dirty="0">
              <a:solidFill>
                <a:schemeClr val="tx2">
                  <a:lumMod val="75000"/>
                  <a:lumOff val="25000"/>
                </a:schemeClr>
              </a:solidFill>
            </a:endParaRPr>
          </a:p>
        </p:txBody>
      </p:sp>
      <p:sp>
        <p:nvSpPr>
          <p:cNvPr id="4" name="四角形: 角を丸くする 3">
            <a:extLst>
              <a:ext uri="{FF2B5EF4-FFF2-40B4-BE49-F238E27FC236}">
                <a16:creationId xmlns:a16="http://schemas.microsoft.com/office/drawing/2014/main" id="{B15E42AA-E231-A76A-C4CD-FBA43C97BEFE}"/>
              </a:ext>
            </a:extLst>
          </p:cNvPr>
          <p:cNvSpPr/>
          <p:nvPr/>
        </p:nvSpPr>
        <p:spPr>
          <a:xfrm>
            <a:off x="197962" y="4755323"/>
            <a:ext cx="3306175" cy="1265382"/>
          </a:xfrm>
          <a:prstGeom prst="roundRect">
            <a:avLst/>
          </a:prstGeom>
          <a:solidFill>
            <a:srgbClr val="DCEAF7"/>
          </a:solidFill>
          <a:ln>
            <a:solidFill>
              <a:srgbClr val="DCEAF7"/>
            </a:solid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rPr>
              <a:t>アカデミックハラスメント</a:t>
            </a:r>
            <a:endParaRPr lang="en-US" altLang="ja-JP"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endParaRPr>
          </a:p>
          <a:p>
            <a:pPr algn="ctr"/>
            <a:r>
              <a:rPr lang="ja-JP" altLang="en-US"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rPr>
              <a:t>パワーハラスメント</a:t>
            </a:r>
            <a:endParaRPr lang="ja-JP" altLang="en-US" sz="2400" b="1" dirty="0">
              <a:solidFill>
                <a:schemeClr val="tx2">
                  <a:lumMod val="75000"/>
                  <a:lumOff val="25000"/>
                </a:schemeClr>
              </a:solidFill>
            </a:endParaRPr>
          </a:p>
        </p:txBody>
      </p:sp>
      <p:sp>
        <p:nvSpPr>
          <p:cNvPr id="5" name="テキスト ボックス 4">
            <a:extLst>
              <a:ext uri="{FF2B5EF4-FFF2-40B4-BE49-F238E27FC236}">
                <a16:creationId xmlns:a16="http://schemas.microsoft.com/office/drawing/2014/main" id="{05D7463C-5364-FE98-0F18-AE7064F8E391}"/>
              </a:ext>
            </a:extLst>
          </p:cNvPr>
          <p:cNvSpPr txBox="1"/>
          <p:nvPr/>
        </p:nvSpPr>
        <p:spPr>
          <a:xfrm>
            <a:off x="197962" y="370415"/>
            <a:ext cx="7939274" cy="646331"/>
          </a:xfrm>
          <a:prstGeom prst="rect">
            <a:avLst/>
          </a:prstGeom>
          <a:noFill/>
        </p:spPr>
        <p:txBody>
          <a:bodyPr wrap="square" rtlCol="0">
            <a:spAutoFit/>
          </a:bodyPr>
          <a:lstStyle/>
          <a:p>
            <a:r>
              <a:rPr kumimoji="1" lang="ja-JP" altLang="en-US" sz="3600" dirty="0">
                <a:latin typeface="Meiryo UI" panose="020B0604030504040204" pitchFamily="50" charset="-128"/>
                <a:ea typeface="Meiryo UI" panose="020B0604030504040204" pitchFamily="50" charset="-128"/>
              </a:rPr>
              <a:t>何を基準としてハラスメントとされるのか</a:t>
            </a:r>
          </a:p>
        </p:txBody>
      </p:sp>
      <p:cxnSp>
        <p:nvCxnSpPr>
          <p:cNvPr id="6" name="直線コネクタ 5">
            <a:extLst>
              <a:ext uri="{FF2B5EF4-FFF2-40B4-BE49-F238E27FC236}">
                <a16:creationId xmlns:a16="http://schemas.microsoft.com/office/drawing/2014/main" id="{2250478F-DBA0-1200-59ED-D534CD9CE573}"/>
              </a:ext>
            </a:extLst>
          </p:cNvPr>
          <p:cNvCxnSpPr/>
          <p:nvPr/>
        </p:nvCxnSpPr>
        <p:spPr>
          <a:xfrm>
            <a:off x="197962" y="1019155"/>
            <a:ext cx="11764651" cy="0"/>
          </a:xfrm>
          <a:prstGeom prst="line">
            <a:avLst/>
          </a:prstGeom>
          <a:ln>
            <a:solidFill>
              <a:srgbClr val="215F9A"/>
            </a:solidFill>
          </a:ln>
        </p:spPr>
        <p:style>
          <a:lnRef idx="2">
            <a:schemeClr val="dk1"/>
          </a:lnRef>
          <a:fillRef idx="0">
            <a:schemeClr val="dk1"/>
          </a:fillRef>
          <a:effectRef idx="1">
            <a:schemeClr val="dk1"/>
          </a:effectRef>
          <a:fontRef idx="minor">
            <a:schemeClr val="tx1"/>
          </a:fontRef>
        </p:style>
      </p:cxnSp>
      <p:sp>
        <p:nvSpPr>
          <p:cNvPr id="8" name="テキスト ボックス 7">
            <a:extLst>
              <a:ext uri="{FF2B5EF4-FFF2-40B4-BE49-F238E27FC236}">
                <a16:creationId xmlns:a16="http://schemas.microsoft.com/office/drawing/2014/main" id="{792FB9D0-2218-4055-F1E7-CE19E719F105}"/>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rgbClr val="215F9A"/>
                </a:solidFill>
                <a:latin typeface="Meiryo UI" panose="020B0604030504040204" pitchFamily="50" charset="-128"/>
                <a:ea typeface="Meiryo UI" panose="020B0604030504040204" pitchFamily="50" charset="-128"/>
              </a:rPr>
              <a:t>1.</a:t>
            </a:r>
            <a:r>
              <a:rPr kumimoji="1" lang="ja-JP" altLang="en-US" sz="1400" b="1" dirty="0">
                <a:solidFill>
                  <a:srgbClr val="215F9A"/>
                </a:solidFill>
                <a:latin typeface="Meiryo UI" panose="020B0604030504040204" pitchFamily="50" charset="-128"/>
                <a:ea typeface="Meiryo UI" panose="020B0604030504040204" pitchFamily="50" charset="-128"/>
              </a:rPr>
              <a:t>大学におけるハラスメント</a:t>
            </a:r>
          </a:p>
        </p:txBody>
      </p:sp>
      <p:pic>
        <p:nvPicPr>
          <p:cNvPr id="20" name="グラフィックス 19" descr="山形の矢印 単色塗りつぶし">
            <a:extLst>
              <a:ext uri="{FF2B5EF4-FFF2-40B4-BE49-F238E27FC236}">
                <a16:creationId xmlns:a16="http://schemas.microsoft.com/office/drawing/2014/main" id="{0B252307-A43D-21F6-9E50-1A693ADE591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787241" y="1790899"/>
            <a:ext cx="760715" cy="760715"/>
          </a:xfrm>
          <a:prstGeom prst="rect">
            <a:avLst/>
          </a:prstGeom>
        </p:spPr>
      </p:pic>
      <p:pic>
        <p:nvPicPr>
          <p:cNvPr id="21" name="グラフィックス 20" descr="山形の矢印 単色塗りつぶし">
            <a:extLst>
              <a:ext uri="{FF2B5EF4-FFF2-40B4-BE49-F238E27FC236}">
                <a16:creationId xmlns:a16="http://schemas.microsoft.com/office/drawing/2014/main" id="{340A3525-78A3-5403-3BAE-70CE7F3482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787241" y="4998420"/>
            <a:ext cx="760715" cy="760715"/>
          </a:xfrm>
          <a:prstGeom prst="rect">
            <a:avLst/>
          </a:prstGeom>
        </p:spPr>
      </p:pic>
      <p:pic>
        <p:nvPicPr>
          <p:cNvPr id="22" name="グラフィックス 21" descr="警告 単色塗りつぶし">
            <a:extLst>
              <a:ext uri="{FF2B5EF4-FFF2-40B4-BE49-F238E27FC236}">
                <a16:creationId xmlns:a16="http://schemas.microsoft.com/office/drawing/2014/main" id="{1D13BE16-621C-67DC-2CFC-2F9366AA314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92634" y="3857560"/>
            <a:ext cx="549928" cy="549928"/>
          </a:xfrm>
          <a:prstGeom prst="rect">
            <a:avLst/>
          </a:prstGeom>
        </p:spPr>
      </p:pic>
      <p:cxnSp>
        <p:nvCxnSpPr>
          <p:cNvPr id="23" name="直線コネクタ 22">
            <a:extLst>
              <a:ext uri="{FF2B5EF4-FFF2-40B4-BE49-F238E27FC236}">
                <a16:creationId xmlns:a16="http://schemas.microsoft.com/office/drawing/2014/main" id="{DD9B798C-CD53-8666-B378-A83C65B82B23}"/>
              </a:ext>
            </a:extLst>
          </p:cNvPr>
          <p:cNvCxnSpPr>
            <a:cxnSpLocks/>
          </p:cNvCxnSpPr>
          <p:nvPr/>
        </p:nvCxnSpPr>
        <p:spPr>
          <a:xfrm>
            <a:off x="4921014" y="3202305"/>
            <a:ext cx="2413236"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25" name="直線コネクタ 24">
            <a:extLst>
              <a:ext uri="{FF2B5EF4-FFF2-40B4-BE49-F238E27FC236}">
                <a16:creationId xmlns:a16="http://schemas.microsoft.com/office/drawing/2014/main" id="{83EAD142-A34E-5E96-FD9E-2020D8BBF61E}"/>
              </a:ext>
            </a:extLst>
          </p:cNvPr>
          <p:cNvCxnSpPr>
            <a:cxnSpLocks/>
          </p:cNvCxnSpPr>
          <p:nvPr/>
        </p:nvCxnSpPr>
        <p:spPr>
          <a:xfrm>
            <a:off x="8848725" y="1414395"/>
            <a:ext cx="2990850"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7" name="テキスト ボックス 6">
            <a:extLst>
              <a:ext uri="{FF2B5EF4-FFF2-40B4-BE49-F238E27FC236}">
                <a16:creationId xmlns:a16="http://schemas.microsoft.com/office/drawing/2014/main" id="{F1EF0BE8-486F-D330-29AB-2C11D53383C7}"/>
              </a:ext>
            </a:extLst>
          </p:cNvPr>
          <p:cNvSpPr txBox="1"/>
          <p:nvPr/>
        </p:nvSpPr>
        <p:spPr>
          <a:xfrm>
            <a:off x="4547956" y="6185372"/>
            <a:ext cx="7654564" cy="400110"/>
          </a:xfrm>
          <a:prstGeom prst="rect">
            <a:avLst/>
          </a:prstGeom>
          <a:noFill/>
        </p:spPr>
        <p:txBody>
          <a:bodyPr wrap="square">
            <a:spAutoFit/>
          </a:bodyPr>
          <a:lstStyle/>
          <a:p>
            <a:r>
              <a:rPr kumimoji="1" lang="ja-JP" altLang="en-US" sz="2000" b="1" dirty="0">
                <a:solidFill>
                  <a:srgbClr val="FF0000"/>
                </a:solidFill>
                <a:latin typeface="メイリオ" panose="020B0604030504040204" pitchFamily="50" charset="-128"/>
                <a:ea typeface="メイリオ" panose="020B0604030504040204" pitchFamily="50" charset="-128"/>
              </a:rPr>
              <a:t>常識の範囲を超えて、やりすぎ＆不適切になっていないか</a:t>
            </a:r>
            <a:endParaRPr kumimoji="1" lang="en-US" altLang="ja-JP" sz="2000" b="1" u="sng" dirty="0">
              <a:solidFill>
                <a:srgbClr val="FF0000"/>
              </a:solidFill>
              <a:latin typeface="メイリオ" panose="020B0604030504040204" pitchFamily="50" charset="-128"/>
              <a:ea typeface="メイリオ" panose="020B0604030504040204" pitchFamily="50" charset="-128"/>
            </a:endParaRPr>
          </a:p>
        </p:txBody>
      </p:sp>
      <p:pic>
        <p:nvPicPr>
          <p:cNvPr id="9" name="グラフィックス 8" descr="警告 単色塗りつぶし">
            <a:extLst>
              <a:ext uri="{FF2B5EF4-FFF2-40B4-BE49-F238E27FC236}">
                <a16:creationId xmlns:a16="http://schemas.microsoft.com/office/drawing/2014/main" id="{A45C30C9-EDF1-DCD6-DBD3-608E497B7F6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94538" y="6013520"/>
            <a:ext cx="549928" cy="549928"/>
          </a:xfrm>
          <a:prstGeom prst="rect">
            <a:avLst/>
          </a:prstGeom>
        </p:spPr>
      </p:pic>
      <p:cxnSp>
        <p:nvCxnSpPr>
          <p:cNvPr id="10" name="直線コネクタ 9">
            <a:extLst>
              <a:ext uri="{FF2B5EF4-FFF2-40B4-BE49-F238E27FC236}">
                <a16:creationId xmlns:a16="http://schemas.microsoft.com/office/drawing/2014/main" id="{7C7E9016-9A03-00B5-1498-8D6A1E1A1940}"/>
              </a:ext>
            </a:extLst>
          </p:cNvPr>
          <p:cNvCxnSpPr>
            <a:cxnSpLocks/>
          </p:cNvCxnSpPr>
          <p:nvPr/>
        </p:nvCxnSpPr>
        <p:spPr>
          <a:xfrm>
            <a:off x="8955010" y="4235088"/>
            <a:ext cx="1537499"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3" name="スライド番号プレースホルダー 12">
            <a:extLst>
              <a:ext uri="{FF2B5EF4-FFF2-40B4-BE49-F238E27FC236}">
                <a16:creationId xmlns:a16="http://schemas.microsoft.com/office/drawing/2014/main" id="{383D2EA6-71DD-3630-4D2D-28CDD2CDD9A7}"/>
              </a:ext>
            </a:extLst>
          </p:cNvPr>
          <p:cNvSpPr>
            <a:spLocks noGrp="1"/>
          </p:cNvSpPr>
          <p:nvPr>
            <p:ph type="sldNum" sz="quarter" idx="12"/>
          </p:nvPr>
        </p:nvSpPr>
        <p:spPr/>
        <p:txBody>
          <a:bodyPr/>
          <a:lstStyle/>
          <a:p>
            <a:fld id="{17A04E83-AE5F-445A-B2D7-EBB1D891384E}" type="slidenum">
              <a:rPr kumimoji="1" lang="ja-JP" altLang="en-US" smtClean="0"/>
              <a:t>6</a:t>
            </a:fld>
            <a:endParaRPr kumimoji="1" lang="ja-JP" altLang="en-US"/>
          </a:p>
        </p:txBody>
      </p:sp>
      <p:cxnSp>
        <p:nvCxnSpPr>
          <p:cNvPr id="12" name="直線コネクタ 11">
            <a:extLst>
              <a:ext uri="{FF2B5EF4-FFF2-40B4-BE49-F238E27FC236}">
                <a16:creationId xmlns:a16="http://schemas.microsoft.com/office/drawing/2014/main" id="{12649F74-7A04-5CDB-8F71-1573ADA698B0}"/>
              </a:ext>
            </a:extLst>
          </p:cNvPr>
          <p:cNvCxnSpPr>
            <a:cxnSpLocks/>
          </p:cNvCxnSpPr>
          <p:nvPr/>
        </p:nvCxnSpPr>
        <p:spPr>
          <a:xfrm>
            <a:off x="5035327" y="1686810"/>
            <a:ext cx="3100005"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cxnSp>
        <p:nvCxnSpPr>
          <p:cNvPr id="24" name="直線コネクタ 23">
            <a:extLst>
              <a:ext uri="{FF2B5EF4-FFF2-40B4-BE49-F238E27FC236}">
                <a16:creationId xmlns:a16="http://schemas.microsoft.com/office/drawing/2014/main" id="{41B05C7B-3FCF-0194-E006-BB4DDFDCB188}"/>
              </a:ext>
            </a:extLst>
          </p:cNvPr>
          <p:cNvCxnSpPr>
            <a:cxnSpLocks/>
          </p:cNvCxnSpPr>
          <p:nvPr/>
        </p:nvCxnSpPr>
        <p:spPr>
          <a:xfrm>
            <a:off x="11287125" y="2897505"/>
            <a:ext cx="552450" cy="0"/>
          </a:xfrm>
          <a:prstGeom prst="line">
            <a:avLst/>
          </a:prstGeom>
          <a:ln w="76200">
            <a:solidFill>
              <a:srgbClr val="FFD961"/>
            </a:solidFill>
          </a:ln>
        </p:spPr>
        <p:style>
          <a:lnRef idx="2">
            <a:schemeClr val="accent1"/>
          </a:lnRef>
          <a:fillRef idx="0">
            <a:schemeClr val="accent1"/>
          </a:fillRef>
          <a:effectRef idx="1">
            <a:schemeClr val="accent1"/>
          </a:effectRef>
          <a:fontRef idx="minor">
            <a:schemeClr val="tx1"/>
          </a:fontRef>
        </p:style>
      </p:cxnSp>
      <p:sp>
        <p:nvSpPr>
          <p:cNvPr id="19" name="テキスト ボックス 18">
            <a:extLst>
              <a:ext uri="{FF2B5EF4-FFF2-40B4-BE49-F238E27FC236}">
                <a16:creationId xmlns:a16="http://schemas.microsoft.com/office/drawing/2014/main" id="{6AAB441B-A83E-9734-84FE-50C4DA707FA0}"/>
              </a:ext>
            </a:extLst>
          </p:cNvPr>
          <p:cNvSpPr txBox="1"/>
          <p:nvPr/>
        </p:nvSpPr>
        <p:spPr>
          <a:xfrm>
            <a:off x="4606418" y="1145516"/>
            <a:ext cx="7361062" cy="2862322"/>
          </a:xfrm>
          <a:prstGeom prst="rect">
            <a:avLst/>
          </a:prstGeom>
          <a:noFill/>
        </p:spPr>
        <p:txBody>
          <a:bodyPr wrap="square">
            <a:spAutoFit/>
          </a:bodyPr>
          <a:lstStyle/>
          <a:p>
            <a:pPr marL="342900" indent="-342900">
              <a:buFont typeface="Wingdings" panose="05000000000000000000" pitchFamily="2" charset="2"/>
              <a:buChar char="ü"/>
            </a:pPr>
            <a:r>
              <a:rPr lang="ja-JP" altLang="en-US" sz="2000" kern="100" dirty="0">
                <a:effectLst/>
                <a:latin typeface="+mj-ea"/>
                <a:ea typeface="+mj-ea"/>
                <a:cs typeface="Times New Roman" panose="02020603050405020304" pitchFamily="18" charset="0"/>
              </a:rPr>
              <a:t>セクシュアル・ハラスメントは、</a:t>
            </a:r>
            <a:r>
              <a:rPr lang="ja-JP" altLang="en-US" sz="2000" b="1" kern="100" dirty="0">
                <a:effectLst/>
                <a:latin typeface="+mj-ea"/>
                <a:ea typeface="+mj-ea"/>
                <a:cs typeface="Times New Roman" panose="02020603050405020304" pitchFamily="18" charset="0"/>
              </a:rPr>
              <a:t>その性的言動に同意・承諾しているかどうかで判断</a:t>
            </a:r>
            <a:r>
              <a:rPr lang="ja-JP" altLang="en-US" sz="2000" kern="100" dirty="0">
                <a:effectLst/>
                <a:latin typeface="+mj-ea"/>
                <a:ea typeface="+mj-ea"/>
                <a:cs typeface="Times New Roman" panose="02020603050405020304" pitchFamily="18" charset="0"/>
              </a:rPr>
              <a:t>されます。</a:t>
            </a:r>
            <a:endParaRPr kumimoji="1" lang="en-US" altLang="ja-JP" sz="2000" dirty="0">
              <a:latin typeface="+mj-ea"/>
              <a:ea typeface="+mj-ea"/>
            </a:endParaRPr>
          </a:p>
          <a:p>
            <a:pPr marL="285750" indent="-285750">
              <a:buFont typeface="Arial" panose="020B0604020202020204" pitchFamily="34" charset="0"/>
              <a:buChar char="•"/>
            </a:pPr>
            <a:r>
              <a:rPr kumimoji="1" lang="ja-JP" altLang="en-US" sz="2000" dirty="0">
                <a:latin typeface="+mj-ea"/>
                <a:ea typeface="+mj-ea"/>
              </a:rPr>
              <a:t>被害者が嫌だと思っていても、はっきりいやだと言えないことも少なくありません。加害者は指摘されるまでセクハラをしていることを自覚しにくいことがあります。</a:t>
            </a:r>
            <a:endParaRPr kumimoji="1" lang="en-US" altLang="ja-JP" sz="2000" dirty="0">
              <a:latin typeface="+mj-ea"/>
              <a:ea typeface="+mj-ea"/>
            </a:endParaRPr>
          </a:p>
          <a:p>
            <a:pPr marL="285750" indent="-285750">
              <a:buFont typeface="Arial" panose="020B0604020202020204" pitchFamily="34" charset="0"/>
              <a:buChar char="•"/>
            </a:pPr>
            <a:r>
              <a:rPr lang="ja-JP" altLang="en-US" sz="2000" dirty="0">
                <a:latin typeface="+mj-ea"/>
                <a:ea typeface="+mj-ea"/>
              </a:rPr>
              <a:t>対等でない指導関係や、一緒に勤務する関係者間では、</a:t>
            </a:r>
            <a:r>
              <a:rPr lang="ja-JP" altLang="en-US" sz="2000" b="1" dirty="0">
                <a:latin typeface="+mj-ea"/>
                <a:ea typeface="+mj-ea"/>
              </a:rPr>
              <a:t>真の同意・承諾ではない</a:t>
            </a:r>
            <a:r>
              <a:rPr lang="ja-JP" altLang="en-US" sz="2000" dirty="0">
                <a:latin typeface="+mj-ea"/>
                <a:ea typeface="+mj-ea"/>
              </a:rPr>
              <a:t>可能性があることに注意しましょう（真の同意・承諾と確認できる場合でない限り、ハラスメントとなる危険があることを認識しましょう。）</a:t>
            </a:r>
            <a:endParaRPr kumimoji="1" lang="en-US" altLang="ja-JP" sz="2000" dirty="0">
              <a:latin typeface="+mj-ea"/>
              <a:ea typeface="+mj-ea"/>
            </a:endParaRPr>
          </a:p>
        </p:txBody>
      </p:sp>
      <p:sp>
        <p:nvSpPr>
          <p:cNvPr id="18" name="テキスト ボックス 17">
            <a:extLst>
              <a:ext uri="{FF2B5EF4-FFF2-40B4-BE49-F238E27FC236}">
                <a16:creationId xmlns:a16="http://schemas.microsoft.com/office/drawing/2014/main" id="{5F7659CF-7626-CF05-304F-57329E77FFB7}"/>
              </a:ext>
            </a:extLst>
          </p:cNvPr>
          <p:cNvSpPr txBox="1"/>
          <p:nvPr/>
        </p:nvSpPr>
        <p:spPr>
          <a:xfrm>
            <a:off x="4308050" y="3986330"/>
            <a:ext cx="7654564" cy="400110"/>
          </a:xfrm>
          <a:prstGeom prst="rect">
            <a:avLst/>
          </a:prstGeom>
          <a:noFill/>
        </p:spPr>
        <p:txBody>
          <a:bodyPr wrap="square">
            <a:spAutoFit/>
          </a:bodyPr>
          <a:lstStyle/>
          <a:p>
            <a:r>
              <a:rPr kumimoji="1" lang="ja-JP" altLang="en-US" sz="2000" b="1" dirty="0">
                <a:solidFill>
                  <a:srgbClr val="FF0000"/>
                </a:solidFill>
                <a:latin typeface="メイリオ" panose="020B0604030504040204" pitchFamily="50" charset="-128"/>
                <a:ea typeface="メイリオ" panose="020B0604030504040204" pitchFamily="50" charset="-128"/>
              </a:rPr>
              <a:t>「拒絶されていない」＝「同意・承諾」とは限らない</a:t>
            </a:r>
            <a:endParaRPr kumimoji="1" lang="en-US" altLang="ja-JP" sz="2000"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7737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B99EF771-D95E-AB88-AC3B-A337C83725A1}"/>
              </a:ext>
            </a:extLst>
          </p:cNvPr>
          <p:cNvSpPr txBox="1"/>
          <p:nvPr/>
        </p:nvSpPr>
        <p:spPr>
          <a:xfrm>
            <a:off x="197962" y="370415"/>
            <a:ext cx="6169891"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大学教員に求められるもの</a:t>
            </a:r>
            <a:endParaRPr kumimoji="1" lang="ja-JP" altLang="en-US" sz="3600" dirty="0">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6C3112AD-FABF-6327-21EF-D72C0E030E9F}"/>
              </a:ext>
            </a:extLst>
          </p:cNvPr>
          <p:cNvCxnSpPr/>
          <p:nvPr/>
        </p:nvCxnSpPr>
        <p:spPr>
          <a:xfrm>
            <a:off x="197962" y="1019155"/>
            <a:ext cx="11764651" cy="0"/>
          </a:xfrm>
          <a:prstGeom prst="line">
            <a:avLst/>
          </a:prstGeom>
          <a:ln>
            <a:solidFill>
              <a:srgbClr val="215F9A"/>
            </a:solidFill>
          </a:ln>
        </p:spPr>
        <p:style>
          <a:lnRef idx="2">
            <a:schemeClr val="dk1"/>
          </a:lnRef>
          <a:fillRef idx="0">
            <a:schemeClr val="dk1"/>
          </a:fillRef>
          <a:effectRef idx="1">
            <a:schemeClr val="dk1"/>
          </a:effectRef>
          <a:fontRef idx="minor">
            <a:schemeClr val="tx1"/>
          </a:fontRef>
        </p:style>
      </p:cxnSp>
      <p:sp>
        <p:nvSpPr>
          <p:cNvPr id="15" name="テキスト ボックス 14">
            <a:extLst>
              <a:ext uri="{FF2B5EF4-FFF2-40B4-BE49-F238E27FC236}">
                <a16:creationId xmlns:a16="http://schemas.microsoft.com/office/drawing/2014/main" id="{42447171-BF4D-888F-0ACB-B4A5E7D1DADB}"/>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rgbClr val="215F9A"/>
                </a:solidFill>
                <a:latin typeface="Meiryo UI" panose="020B0604030504040204" pitchFamily="50" charset="-128"/>
                <a:ea typeface="Meiryo UI" panose="020B0604030504040204" pitchFamily="50" charset="-128"/>
              </a:rPr>
              <a:t>1.</a:t>
            </a:r>
            <a:r>
              <a:rPr kumimoji="1" lang="ja-JP" altLang="en-US" sz="1400" b="1" dirty="0">
                <a:solidFill>
                  <a:srgbClr val="215F9A"/>
                </a:solidFill>
                <a:latin typeface="Meiryo UI" panose="020B0604030504040204" pitchFamily="50" charset="-128"/>
                <a:ea typeface="Meiryo UI" panose="020B0604030504040204" pitchFamily="50" charset="-128"/>
              </a:rPr>
              <a:t>大学におけるハラスメント</a:t>
            </a:r>
          </a:p>
        </p:txBody>
      </p:sp>
      <p:sp>
        <p:nvSpPr>
          <p:cNvPr id="2" name="四角形: 角を丸くする 1">
            <a:extLst>
              <a:ext uri="{FF2B5EF4-FFF2-40B4-BE49-F238E27FC236}">
                <a16:creationId xmlns:a16="http://schemas.microsoft.com/office/drawing/2014/main" id="{A36083E5-1284-8E68-4FCB-91730453122D}"/>
              </a:ext>
            </a:extLst>
          </p:cNvPr>
          <p:cNvSpPr/>
          <p:nvPr/>
        </p:nvSpPr>
        <p:spPr>
          <a:xfrm>
            <a:off x="347433" y="1591124"/>
            <a:ext cx="3441166" cy="1265382"/>
          </a:xfrm>
          <a:prstGeom prst="roundRect">
            <a:avLst/>
          </a:prstGeom>
          <a:solidFill>
            <a:srgbClr val="DCEAF7"/>
          </a:solidFill>
          <a:ln>
            <a:solidFill>
              <a:srgbClr val="DCEAF7"/>
            </a:solid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rPr>
              <a:t>ハラスメント防止のために</a:t>
            </a:r>
          </a:p>
        </p:txBody>
      </p:sp>
      <p:sp>
        <p:nvSpPr>
          <p:cNvPr id="3" name="四角形: 角を丸くする 2">
            <a:extLst>
              <a:ext uri="{FF2B5EF4-FFF2-40B4-BE49-F238E27FC236}">
                <a16:creationId xmlns:a16="http://schemas.microsoft.com/office/drawing/2014/main" id="{86AD6AC1-8233-E434-3531-99AC8C4CEE43}"/>
              </a:ext>
            </a:extLst>
          </p:cNvPr>
          <p:cNvSpPr/>
          <p:nvPr/>
        </p:nvSpPr>
        <p:spPr>
          <a:xfrm>
            <a:off x="347433" y="4573463"/>
            <a:ext cx="3441166" cy="1265382"/>
          </a:xfrm>
          <a:prstGeom prst="roundRect">
            <a:avLst/>
          </a:prstGeom>
          <a:solidFill>
            <a:srgbClr val="DCEAF7"/>
          </a:solidFill>
          <a:ln>
            <a:solidFill>
              <a:srgbClr val="DCEAF7"/>
            </a:solidFill>
          </a:ln>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rPr>
              <a:t>それ以外に大学で</a:t>
            </a:r>
            <a:endParaRPr lang="en-US" altLang="ja-JP"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endParaRPr>
          </a:p>
          <a:p>
            <a:pPr algn="ctr"/>
            <a:r>
              <a:rPr lang="ja-JP" altLang="en-US"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rPr>
              <a:t>起きうるハラスメントと</a:t>
            </a:r>
            <a:endParaRPr lang="en-US" altLang="ja-JP"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endParaRPr>
          </a:p>
          <a:p>
            <a:pPr algn="ctr"/>
            <a:r>
              <a:rPr lang="ja-JP" altLang="en-US" sz="2400" b="1" kern="100" dirty="0">
                <a:solidFill>
                  <a:schemeClr val="tx2">
                    <a:lumMod val="75000"/>
                    <a:lumOff val="25000"/>
                  </a:schemeClr>
                </a:solidFill>
                <a:effectLst/>
                <a:latin typeface="Century" panose="02040604050505020304" pitchFamily="18" charset="0"/>
                <a:ea typeface="Meiryo UI" panose="020B0604030504040204" pitchFamily="50" charset="-128"/>
                <a:cs typeface="Times New Roman" panose="02020603050405020304" pitchFamily="18" charset="0"/>
              </a:rPr>
              <a:t>教員に求められる役割</a:t>
            </a:r>
          </a:p>
        </p:txBody>
      </p:sp>
      <p:sp>
        <p:nvSpPr>
          <p:cNvPr id="4" name="テキスト ボックス 3">
            <a:extLst>
              <a:ext uri="{FF2B5EF4-FFF2-40B4-BE49-F238E27FC236}">
                <a16:creationId xmlns:a16="http://schemas.microsoft.com/office/drawing/2014/main" id="{CA2D354B-DC48-AB4C-73AC-266B66E644BD}"/>
              </a:ext>
            </a:extLst>
          </p:cNvPr>
          <p:cNvSpPr txBox="1"/>
          <p:nvPr/>
        </p:nvSpPr>
        <p:spPr>
          <a:xfrm>
            <a:off x="4757268" y="1579233"/>
            <a:ext cx="6921160" cy="2554545"/>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2000" b="0" kern="100" dirty="0">
                <a:effectLst/>
                <a:latin typeface="メイリオ" panose="020B0604030504040204" pitchFamily="50" charset="-128"/>
                <a:ea typeface="メイリオ" panose="020B0604030504040204" pitchFamily="50" charset="-128"/>
              </a:rPr>
              <a:t>教員として学生に適切な教育を行い、同時に学生を支援する役割</a:t>
            </a:r>
            <a:endParaRPr lang="en-US" altLang="ja-JP" sz="2000" b="0" kern="100" dirty="0">
              <a:effectLst/>
              <a:latin typeface="メイリオ" panose="020B0604030504040204" pitchFamily="50" charset="-128"/>
              <a:ea typeface="メイリオ" panose="020B0604030504040204" pitchFamily="50" charset="-128"/>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2000" b="0" kern="100" dirty="0">
                <a:effectLst/>
                <a:latin typeface="メイリオ" panose="020B0604030504040204" pitchFamily="50" charset="-128"/>
                <a:ea typeface="メイリオ" panose="020B0604030504040204" pitchFamily="50" charset="-128"/>
              </a:rPr>
              <a:t>研究者として、研究上の知見を生み出すとともに、研究者・教員同士として、互いの人格を尊重し、権利を侵害しないこと、法令を遵守すること、研究者としての倫理を遵守すること</a:t>
            </a:r>
            <a:r>
              <a:rPr lang="en-US" altLang="ja-JP" sz="2000" b="0" kern="100" dirty="0">
                <a:effectLst/>
                <a:latin typeface="メイリオ" panose="020B0604030504040204" pitchFamily="50" charset="-128"/>
                <a:ea typeface="メイリオ" panose="020B0604030504040204" pitchFamily="50" charset="-128"/>
              </a:rPr>
              <a:t>､</a:t>
            </a:r>
            <a:r>
              <a:rPr lang="ja-JP" altLang="en-US" sz="2000" b="0" kern="100" dirty="0">
                <a:effectLst/>
                <a:latin typeface="メイリオ" panose="020B0604030504040204" pitchFamily="50" charset="-128"/>
                <a:ea typeface="メイリオ" panose="020B0604030504040204" pitchFamily="50" charset="-128"/>
              </a:rPr>
              <a:t>学会等アカデミック・コミュニティの一員として誠実に活動すること</a:t>
            </a:r>
            <a:endParaRPr lang="en-US" altLang="ja-JP" sz="2000" b="0" kern="100" dirty="0">
              <a:effectLst/>
              <a:latin typeface="メイリオ" panose="020B0604030504040204" pitchFamily="50" charset="-128"/>
              <a:ea typeface="メイリオ" panose="020B0604030504040204"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2000" b="0" kern="100" dirty="0">
                <a:effectLst/>
                <a:latin typeface="メイリオ" panose="020B0604030504040204" pitchFamily="50" charset="-128"/>
                <a:ea typeface="メイリオ" panose="020B0604030504040204" pitchFamily="50" charset="-128"/>
              </a:rPr>
              <a:t>大学の運営に誠実に関与すること</a:t>
            </a:r>
          </a:p>
        </p:txBody>
      </p:sp>
      <p:sp>
        <p:nvSpPr>
          <p:cNvPr id="5" name="テキスト ボックス 4">
            <a:extLst>
              <a:ext uri="{FF2B5EF4-FFF2-40B4-BE49-F238E27FC236}">
                <a16:creationId xmlns:a16="http://schemas.microsoft.com/office/drawing/2014/main" id="{350AF75C-16CF-E9C4-F6C2-966FA4352F54}"/>
              </a:ext>
            </a:extLst>
          </p:cNvPr>
          <p:cNvSpPr txBox="1"/>
          <p:nvPr/>
        </p:nvSpPr>
        <p:spPr>
          <a:xfrm>
            <a:off x="4757268" y="4711001"/>
            <a:ext cx="6921160" cy="1631216"/>
          </a:xfrm>
          <a:prstGeom prst="rect">
            <a:avLst/>
          </a:prstGeom>
          <a:noFill/>
        </p:spPr>
        <p:txBody>
          <a:bodyPr wrap="square">
            <a:spAutoFit/>
          </a:bodyPr>
          <a:lstStyle/>
          <a:p>
            <a:pPr marL="342900" indent="-342900">
              <a:buFont typeface="Wingdings" panose="05000000000000000000" pitchFamily="2" charset="2"/>
              <a:buChar char="u"/>
            </a:pPr>
            <a:r>
              <a:rPr lang="ja-JP" altLang="en-US" sz="2000" b="0" kern="100" dirty="0">
                <a:effectLst/>
                <a:latin typeface="メイリオ" panose="020B0604030504040204" pitchFamily="50" charset="-128"/>
                <a:ea typeface="メイリオ" panose="020B0604030504040204" pitchFamily="50" charset="-128"/>
              </a:rPr>
              <a:t>学生同士のトラブルへの教育的指導や学生が不利益を受けないように援助すること</a:t>
            </a:r>
            <a:endParaRPr lang="en-US" altLang="ja-JP" sz="2000" b="0" kern="100" dirty="0">
              <a:effectLst/>
              <a:latin typeface="メイリオ" panose="020B0604030504040204" pitchFamily="50" charset="-128"/>
              <a:ea typeface="メイリオ" panose="020B0604030504040204" pitchFamily="50" charset="-128"/>
            </a:endParaRPr>
          </a:p>
          <a:p>
            <a:pPr marL="342900" indent="-342900">
              <a:buFont typeface="Wingdings" panose="05000000000000000000" pitchFamily="2" charset="2"/>
              <a:buChar char="u"/>
            </a:pPr>
            <a:r>
              <a:rPr lang="ja-JP" altLang="en-US" sz="2000" b="0" kern="100" dirty="0">
                <a:effectLst/>
                <a:latin typeface="メイリオ" panose="020B0604030504040204" pitchFamily="50" charset="-128"/>
                <a:ea typeface="メイリオ" panose="020B0604030504040204" pitchFamily="50" charset="-128"/>
              </a:rPr>
              <a:t>学生が学外でまきこまれるトラブルへの援助</a:t>
            </a:r>
          </a:p>
          <a:p>
            <a:pPr marL="342900" indent="-342900">
              <a:buFont typeface="Wingdings" panose="05000000000000000000" pitchFamily="2" charset="2"/>
              <a:buChar char="u"/>
            </a:pPr>
            <a:r>
              <a:rPr lang="ja-JP" altLang="en-US" sz="2000" b="0" kern="100" dirty="0">
                <a:effectLst/>
                <a:latin typeface="メイリオ" panose="020B0604030504040204" pitchFamily="50" charset="-128"/>
                <a:ea typeface="メイリオ" panose="020B0604030504040204" pitchFamily="50" charset="-128"/>
              </a:rPr>
              <a:t>（トラブルの例：就職活動時のセクハラ・パワハラ</a:t>
            </a:r>
            <a:br>
              <a:rPr lang="en-US" altLang="ja-JP" sz="2000" b="0" kern="100" dirty="0">
                <a:effectLst/>
                <a:latin typeface="メイリオ" panose="020B0604030504040204" pitchFamily="50" charset="-128"/>
                <a:ea typeface="メイリオ" panose="020B0604030504040204" pitchFamily="50" charset="-128"/>
              </a:rPr>
            </a:br>
            <a:r>
              <a:rPr lang="ja-JP" altLang="en-US" sz="2000" b="0" kern="100" dirty="0">
                <a:effectLst/>
                <a:latin typeface="メイリオ" panose="020B0604030504040204" pitchFamily="50" charset="-128"/>
                <a:ea typeface="メイリオ" panose="020B0604030504040204" pitchFamily="50" charset="-128"/>
              </a:rPr>
              <a:t>　　　　　　アルバイト先でのセクハラ・パワハラ等） </a:t>
            </a:r>
          </a:p>
        </p:txBody>
      </p:sp>
      <p:sp>
        <p:nvSpPr>
          <p:cNvPr id="7" name="スライド番号プレースホルダー 6">
            <a:extLst>
              <a:ext uri="{FF2B5EF4-FFF2-40B4-BE49-F238E27FC236}">
                <a16:creationId xmlns:a16="http://schemas.microsoft.com/office/drawing/2014/main" id="{45900157-C187-486B-5C33-844D0C56C74C}"/>
              </a:ext>
            </a:extLst>
          </p:cNvPr>
          <p:cNvSpPr>
            <a:spLocks noGrp="1"/>
          </p:cNvSpPr>
          <p:nvPr>
            <p:ph type="sldNum" sz="quarter" idx="12"/>
          </p:nvPr>
        </p:nvSpPr>
        <p:spPr/>
        <p:txBody>
          <a:bodyPr/>
          <a:lstStyle/>
          <a:p>
            <a:fld id="{17A04E83-AE5F-445A-B2D7-EBB1D891384E}" type="slidenum">
              <a:rPr kumimoji="1" lang="ja-JP" altLang="en-US" smtClean="0"/>
              <a:t>7</a:t>
            </a:fld>
            <a:endParaRPr kumimoji="1" lang="ja-JP" altLang="en-US"/>
          </a:p>
        </p:txBody>
      </p:sp>
      <p:pic>
        <p:nvPicPr>
          <p:cNvPr id="9" name="グラフィックス 8" descr="山形の矢印 単色塗りつぶし">
            <a:extLst>
              <a:ext uri="{FF2B5EF4-FFF2-40B4-BE49-F238E27FC236}">
                <a16:creationId xmlns:a16="http://schemas.microsoft.com/office/drawing/2014/main" id="{B2F811C8-55A5-29EE-228C-3B2542B174D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59609" y="1843457"/>
            <a:ext cx="760715" cy="760715"/>
          </a:xfrm>
          <a:prstGeom prst="rect">
            <a:avLst/>
          </a:prstGeom>
        </p:spPr>
      </p:pic>
      <p:pic>
        <p:nvPicPr>
          <p:cNvPr id="10" name="グラフィックス 9" descr="山形の矢印 単色塗りつぶし">
            <a:extLst>
              <a:ext uri="{FF2B5EF4-FFF2-40B4-BE49-F238E27FC236}">
                <a16:creationId xmlns:a16="http://schemas.microsoft.com/office/drawing/2014/main" id="{090D56CB-38E5-83C1-F399-FFA728E8C7D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59609" y="4825795"/>
            <a:ext cx="760715" cy="760715"/>
          </a:xfrm>
          <a:prstGeom prst="rect">
            <a:avLst/>
          </a:prstGeom>
        </p:spPr>
      </p:pic>
    </p:spTree>
    <p:extLst>
      <p:ext uri="{BB962C8B-B14F-4D97-AF65-F5344CB8AC3E}">
        <p14:creationId xmlns:p14="http://schemas.microsoft.com/office/powerpoint/2010/main" val="19574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F24EE8-0782-30D8-FBA9-AC0083EA196E}"/>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CF8FFDA1-BE10-8FDA-F05D-E5FA121F3F6F}"/>
              </a:ext>
            </a:extLst>
          </p:cNvPr>
          <p:cNvSpPr txBox="1"/>
          <p:nvPr/>
        </p:nvSpPr>
        <p:spPr>
          <a:xfrm>
            <a:off x="197962" y="370415"/>
            <a:ext cx="6761638"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大学でハラスメントが起きる背景①</a:t>
            </a:r>
            <a:endParaRPr kumimoji="1" lang="ja-JP" altLang="en-US" sz="3600" dirty="0">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088F3590-233C-B2DD-C350-DF9476162D06}"/>
              </a:ext>
            </a:extLst>
          </p:cNvPr>
          <p:cNvCxnSpPr/>
          <p:nvPr/>
        </p:nvCxnSpPr>
        <p:spPr>
          <a:xfrm>
            <a:off x="197962" y="1019155"/>
            <a:ext cx="11764651" cy="0"/>
          </a:xfrm>
          <a:prstGeom prst="line">
            <a:avLst/>
          </a:prstGeom>
          <a:ln>
            <a:solidFill>
              <a:srgbClr val="215F9A"/>
            </a:solidFill>
          </a:ln>
        </p:spPr>
        <p:style>
          <a:lnRef idx="2">
            <a:schemeClr val="dk1"/>
          </a:lnRef>
          <a:fillRef idx="0">
            <a:schemeClr val="dk1"/>
          </a:fillRef>
          <a:effectRef idx="1">
            <a:schemeClr val="dk1"/>
          </a:effectRef>
          <a:fontRef idx="minor">
            <a:schemeClr val="tx1"/>
          </a:fontRef>
        </p:style>
      </p:cxnSp>
      <p:sp>
        <p:nvSpPr>
          <p:cNvPr id="15" name="テキスト ボックス 14">
            <a:extLst>
              <a:ext uri="{FF2B5EF4-FFF2-40B4-BE49-F238E27FC236}">
                <a16:creationId xmlns:a16="http://schemas.microsoft.com/office/drawing/2014/main" id="{8DDEA5E4-7F55-3503-F857-E6BAE2722224}"/>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rgbClr val="215F9A"/>
                </a:solidFill>
                <a:latin typeface="Meiryo UI" panose="020B0604030504040204" pitchFamily="50" charset="-128"/>
                <a:ea typeface="Meiryo UI" panose="020B0604030504040204" pitchFamily="50" charset="-128"/>
              </a:rPr>
              <a:t>1.</a:t>
            </a:r>
            <a:r>
              <a:rPr kumimoji="1" lang="ja-JP" altLang="en-US" sz="1400" b="1" dirty="0">
                <a:solidFill>
                  <a:srgbClr val="215F9A"/>
                </a:solidFill>
                <a:latin typeface="Meiryo UI" panose="020B0604030504040204" pitchFamily="50" charset="-128"/>
                <a:ea typeface="Meiryo UI" panose="020B0604030504040204" pitchFamily="50" charset="-128"/>
              </a:rPr>
              <a:t>大学におけるハラスメント</a:t>
            </a:r>
          </a:p>
        </p:txBody>
      </p:sp>
      <p:sp>
        <p:nvSpPr>
          <p:cNvPr id="3" name="スライド番号プレースホルダー 2">
            <a:extLst>
              <a:ext uri="{FF2B5EF4-FFF2-40B4-BE49-F238E27FC236}">
                <a16:creationId xmlns:a16="http://schemas.microsoft.com/office/drawing/2014/main" id="{F5ABB4EA-57D8-C99E-5E9A-7E4168C8241F}"/>
              </a:ext>
            </a:extLst>
          </p:cNvPr>
          <p:cNvSpPr>
            <a:spLocks noGrp="1"/>
          </p:cNvSpPr>
          <p:nvPr>
            <p:ph type="sldNum" sz="quarter" idx="12"/>
          </p:nvPr>
        </p:nvSpPr>
        <p:spPr/>
        <p:txBody>
          <a:bodyPr/>
          <a:lstStyle/>
          <a:p>
            <a:fld id="{17A04E83-AE5F-445A-B2D7-EBB1D891384E}" type="slidenum">
              <a:rPr kumimoji="1" lang="ja-JP" altLang="en-US" smtClean="0"/>
              <a:t>8</a:t>
            </a:fld>
            <a:endParaRPr kumimoji="1" lang="ja-JP" altLang="en-US"/>
          </a:p>
        </p:txBody>
      </p:sp>
      <p:grpSp>
        <p:nvGrpSpPr>
          <p:cNvPr id="8" name="グループ化 7">
            <a:extLst>
              <a:ext uri="{FF2B5EF4-FFF2-40B4-BE49-F238E27FC236}">
                <a16:creationId xmlns:a16="http://schemas.microsoft.com/office/drawing/2014/main" id="{AF3099AB-7F0A-ED05-B49D-FEA5F80AC8FC}"/>
              </a:ext>
            </a:extLst>
          </p:cNvPr>
          <p:cNvGrpSpPr/>
          <p:nvPr/>
        </p:nvGrpSpPr>
        <p:grpSpPr>
          <a:xfrm>
            <a:off x="546100" y="1220241"/>
            <a:ext cx="1700022" cy="678277"/>
            <a:chOff x="422177" y="3102273"/>
            <a:chExt cx="456577" cy="426683"/>
          </a:xfrm>
        </p:grpSpPr>
        <p:sp>
          <p:nvSpPr>
            <p:cNvPr id="9" name="フローチャート: 処理 8">
              <a:extLst>
                <a:ext uri="{FF2B5EF4-FFF2-40B4-BE49-F238E27FC236}">
                  <a16:creationId xmlns:a16="http://schemas.microsoft.com/office/drawing/2014/main" id="{FE5EC1F7-C8D0-902F-D7DE-805DC6F2B08D}"/>
                </a:ext>
              </a:extLst>
            </p:cNvPr>
            <p:cNvSpPr/>
            <p:nvPr/>
          </p:nvSpPr>
          <p:spPr>
            <a:xfrm>
              <a:off x="422177" y="3102273"/>
              <a:ext cx="134729" cy="286011"/>
            </a:xfrm>
            <a:prstGeom prst="flowChartProcess">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9CDF416C-7405-B89F-7357-8ACF139E949B}"/>
                </a:ext>
              </a:extLst>
            </p:cNvPr>
            <p:cNvSpPr txBox="1"/>
            <p:nvPr/>
          </p:nvSpPr>
          <p:spPr>
            <a:xfrm>
              <a:off x="461700" y="3161093"/>
              <a:ext cx="417054" cy="367863"/>
            </a:xfrm>
            <a:prstGeom prst="rect">
              <a:avLst/>
            </a:prstGeom>
            <a:noFill/>
          </p:spPr>
          <p:txBody>
            <a:bodyPr wrap="square" rtlCol="0">
              <a:spAutoFit/>
            </a:bodyPr>
            <a:lstStyle/>
            <a:p>
              <a:r>
                <a:rPr kumimoji="1" lang="ja-JP" altLang="en-US" sz="3200" b="1" dirty="0">
                  <a:solidFill>
                    <a:srgbClr val="215F9A"/>
                  </a:solidFill>
                  <a:latin typeface="Meiryo UI" panose="020B0604030504040204" pitchFamily="50" charset="-128"/>
                  <a:ea typeface="Meiryo UI" panose="020B0604030504040204" pitchFamily="50" charset="-128"/>
                </a:rPr>
                <a:t>立場</a:t>
              </a:r>
            </a:p>
          </p:txBody>
        </p:sp>
      </p:grpSp>
      <p:sp>
        <p:nvSpPr>
          <p:cNvPr id="11" name="テキスト ボックス 10">
            <a:extLst>
              <a:ext uri="{FF2B5EF4-FFF2-40B4-BE49-F238E27FC236}">
                <a16:creationId xmlns:a16="http://schemas.microsoft.com/office/drawing/2014/main" id="{BA34211D-D91E-A009-E3F3-8F320426BC01}"/>
              </a:ext>
            </a:extLst>
          </p:cNvPr>
          <p:cNvSpPr txBox="1"/>
          <p:nvPr/>
        </p:nvSpPr>
        <p:spPr>
          <a:xfrm>
            <a:off x="543087" y="1898518"/>
            <a:ext cx="11074399" cy="1600438"/>
          </a:xfrm>
          <a:prstGeom prst="rect">
            <a:avLst/>
          </a:prstGeom>
          <a:noFill/>
        </p:spPr>
        <p:txBody>
          <a:bodyPr wrap="square">
            <a:spAutoFit/>
          </a:bodyPr>
          <a:lstStyle>
            <a:defPPr>
              <a:defRPr lang="ja-JP"/>
            </a:defPPr>
            <a:lvl1pPr marL="342900" indent="-342900">
              <a:spcAft>
                <a:spcPts val="1200"/>
              </a:spcAft>
              <a:buClr>
                <a:srgbClr val="215F9A"/>
              </a:buClr>
              <a:buFont typeface="Wingdings" panose="05000000000000000000" pitchFamily="2" charset="2"/>
              <a:buChar char="ü"/>
              <a:defRPr sz="2400" kern="100">
                <a:effectLst/>
                <a:latin typeface="メイリオ" panose="020B0604030504040204" pitchFamily="50" charset="-128"/>
                <a:ea typeface="メイリオ" panose="020B0604030504040204" pitchFamily="50" charset="-128"/>
                <a:cs typeface="Times New Roman" panose="02020603050405020304" pitchFamily="18" charset="0"/>
              </a:defRPr>
            </a:lvl1pPr>
          </a:lstStyle>
          <a:p>
            <a:r>
              <a:rPr lang="ja-JP" altLang="en-US" sz="2200" dirty="0"/>
              <a:t>成績の評価、単位の認定、卒業や修了の判定に係る権限が個々の教員に委ねられている範囲が大きい</a:t>
            </a:r>
            <a:endParaRPr lang="en-US" altLang="ja-JP" sz="2200" dirty="0"/>
          </a:p>
          <a:p>
            <a:pPr>
              <a:spcAft>
                <a:spcPts val="0"/>
              </a:spcAft>
            </a:pPr>
            <a:r>
              <a:rPr lang="ja-JP" altLang="en-US" sz="2200" dirty="0"/>
              <a:t>教育指導や研究者間の指導関係や学会・学術の世界における権力・影響力</a:t>
            </a:r>
            <a:endParaRPr lang="en-US" altLang="ja-JP" sz="2200" dirty="0"/>
          </a:p>
          <a:p>
            <a:pPr marL="0" indent="0" algn="r">
              <a:buNone/>
            </a:pPr>
            <a:r>
              <a:rPr lang="ja-JP" altLang="en-US" sz="2200" dirty="0"/>
              <a:t>など</a:t>
            </a:r>
          </a:p>
        </p:txBody>
      </p:sp>
      <p:sp>
        <p:nvSpPr>
          <p:cNvPr id="4" name="テキスト ボックス 3">
            <a:extLst>
              <a:ext uri="{FF2B5EF4-FFF2-40B4-BE49-F238E27FC236}">
                <a16:creationId xmlns:a16="http://schemas.microsoft.com/office/drawing/2014/main" id="{466AB58F-603B-D192-B779-3E4B8748A843}"/>
              </a:ext>
            </a:extLst>
          </p:cNvPr>
          <p:cNvSpPr txBox="1"/>
          <p:nvPr/>
        </p:nvSpPr>
        <p:spPr>
          <a:xfrm>
            <a:off x="543087" y="4287281"/>
            <a:ext cx="11073600" cy="2277547"/>
          </a:xfrm>
          <a:prstGeom prst="rect">
            <a:avLst/>
          </a:prstGeom>
          <a:noFill/>
        </p:spPr>
        <p:txBody>
          <a:bodyPr wrap="square">
            <a:spAutoFit/>
          </a:bodyPr>
          <a:lstStyle>
            <a:defPPr>
              <a:defRPr lang="ja-JP"/>
            </a:defPPr>
            <a:lvl1pPr marL="342900" indent="-342900">
              <a:spcAft>
                <a:spcPts val="1200"/>
              </a:spcAft>
              <a:buClr>
                <a:srgbClr val="215F9A"/>
              </a:buClr>
              <a:buFont typeface="Wingdings" panose="05000000000000000000" pitchFamily="2" charset="2"/>
              <a:buChar char="ü"/>
              <a:defRPr sz="2400" kern="100">
                <a:effectLst/>
                <a:latin typeface="メイリオ" panose="020B0604030504040204" pitchFamily="50" charset="-128"/>
                <a:ea typeface="メイリオ" panose="020B0604030504040204" pitchFamily="50" charset="-128"/>
                <a:cs typeface="Times New Roman" panose="02020603050405020304" pitchFamily="18" charset="0"/>
              </a:defRPr>
            </a:lvl1pPr>
          </a:lstStyle>
          <a:p>
            <a:pPr algn="just"/>
            <a:r>
              <a:rPr lang="ja-JP" altLang="en-US" sz="2200" dirty="0"/>
              <a:t>学生にとって、一般企業の転職と比較して大学を変更することは例外的で</a:t>
            </a:r>
            <a:br>
              <a:rPr lang="en-US" altLang="ja-JP" sz="2200" dirty="0"/>
            </a:br>
            <a:r>
              <a:rPr lang="ja-JP" altLang="en-US" sz="2200" dirty="0"/>
              <a:t>ある（編入学などにより大学を変更することはあり得るが、経済的なハードルがある）</a:t>
            </a:r>
            <a:endParaRPr lang="en-US" altLang="ja-JP" sz="2200" dirty="0"/>
          </a:p>
          <a:p>
            <a:pPr algn="just">
              <a:spcAft>
                <a:spcPts val="0"/>
              </a:spcAft>
            </a:pPr>
            <a:r>
              <a:rPr lang="ja-JP" altLang="en-US" sz="2200" dirty="0"/>
              <a:t>学生や研究者は、研究に固有の施設や設備、資料などが必要であり、時には高額の費用が必要であるため、研究室、研究グループに所属する必要がある</a:t>
            </a:r>
            <a:endParaRPr lang="en-US" altLang="ja-JP" sz="2200" dirty="0"/>
          </a:p>
          <a:p>
            <a:pPr marL="0" indent="0" algn="r">
              <a:buNone/>
            </a:pPr>
            <a:r>
              <a:rPr lang="ja-JP" altLang="en-US" sz="2200" dirty="0"/>
              <a:t>など</a:t>
            </a:r>
          </a:p>
        </p:txBody>
      </p:sp>
      <p:grpSp>
        <p:nvGrpSpPr>
          <p:cNvPr id="12" name="グループ化 11">
            <a:extLst>
              <a:ext uri="{FF2B5EF4-FFF2-40B4-BE49-F238E27FC236}">
                <a16:creationId xmlns:a16="http://schemas.microsoft.com/office/drawing/2014/main" id="{83CFD89B-1A55-0BCA-6C85-E58F9E7024E0}"/>
              </a:ext>
            </a:extLst>
          </p:cNvPr>
          <p:cNvGrpSpPr/>
          <p:nvPr/>
        </p:nvGrpSpPr>
        <p:grpSpPr>
          <a:xfrm>
            <a:off x="543087" y="3537798"/>
            <a:ext cx="3111499" cy="672684"/>
            <a:chOff x="422177" y="3102273"/>
            <a:chExt cx="835659" cy="423164"/>
          </a:xfrm>
        </p:grpSpPr>
        <p:sp>
          <p:nvSpPr>
            <p:cNvPr id="16" name="フローチャート: 処理 15">
              <a:extLst>
                <a:ext uri="{FF2B5EF4-FFF2-40B4-BE49-F238E27FC236}">
                  <a16:creationId xmlns:a16="http://schemas.microsoft.com/office/drawing/2014/main" id="{3EE8CADD-15F4-AAC6-03F4-27CBA080D3B6}"/>
                </a:ext>
              </a:extLst>
            </p:cNvPr>
            <p:cNvSpPr/>
            <p:nvPr/>
          </p:nvSpPr>
          <p:spPr>
            <a:xfrm>
              <a:off x="422177" y="3102273"/>
              <a:ext cx="134729" cy="286011"/>
            </a:xfrm>
            <a:prstGeom prst="flowChartProcess">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F9C37D9F-72EB-1FF8-B779-5B9B69397838}"/>
                </a:ext>
              </a:extLst>
            </p:cNvPr>
            <p:cNvSpPr txBox="1"/>
            <p:nvPr/>
          </p:nvSpPr>
          <p:spPr>
            <a:xfrm>
              <a:off x="461700" y="3157574"/>
              <a:ext cx="796136" cy="367863"/>
            </a:xfrm>
            <a:prstGeom prst="rect">
              <a:avLst/>
            </a:prstGeom>
            <a:noFill/>
          </p:spPr>
          <p:txBody>
            <a:bodyPr wrap="square" rtlCol="0">
              <a:spAutoFit/>
            </a:bodyPr>
            <a:lstStyle/>
            <a:p>
              <a:r>
                <a:rPr kumimoji="1" lang="ja-JP" altLang="en-US" sz="3200" b="1" dirty="0">
                  <a:solidFill>
                    <a:srgbClr val="215F9A"/>
                  </a:solidFill>
                  <a:latin typeface="Meiryo UI" panose="020B0604030504040204" pitchFamily="50" charset="-128"/>
                  <a:ea typeface="Meiryo UI" panose="020B0604030504040204" pitchFamily="50" charset="-128"/>
                </a:rPr>
                <a:t>逃れにくい条件</a:t>
              </a:r>
            </a:p>
          </p:txBody>
        </p:sp>
      </p:grpSp>
    </p:spTree>
    <p:extLst>
      <p:ext uri="{BB962C8B-B14F-4D97-AF65-F5344CB8AC3E}">
        <p14:creationId xmlns:p14="http://schemas.microsoft.com/office/powerpoint/2010/main" val="4203345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6E3CEB-D415-ADAF-7762-520E0A7F8A44}"/>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DB99E6D-2428-70F2-A1C8-C20DB3D6E0B3}"/>
              </a:ext>
            </a:extLst>
          </p:cNvPr>
          <p:cNvSpPr txBox="1"/>
          <p:nvPr/>
        </p:nvSpPr>
        <p:spPr>
          <a:xfrm>
            <a:off x="197962" y="370415"/>
            <a:ext cx="6875938"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大学でハラスメントが起きる背景②</a:t>
            </a:r>
            <a:endParaRPr kumimoji="1" lang="ja-JP" altLang="en-US" sz="3600" dirty="0">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780CB5D7-14C5-EDF1-BCCE-EAF2E6C69378}"/>
              </a:ext>
            </a:extLst>
          </p:cNvPr>
          <p:cNvCxnSpPr/>
          <p:nvPr/>
        </p:nvCxnSpPr>
        <p:spPr>
          <a:xfrm>
            <a:off x="197962" y="1019155"/>
            <a:ext cx="11764651" cy="0"/>
          </a:xfrm>
          <a:prstGeom prst="line">
            <a:avLst/>
          </a:prstGeom>
          <a:ln>
            <a:solidFill>
              <a:srgbClr val="215F9A"/>
            </a:solidFill>
          </a:ln>
        </p:spPr>
        <p:style>
          <a:lnRef idx="2">
            <a:schemeClr val="dk1"/>
          </a:lnRef>
          <a:fillRef idx="0">
            <a:schemeClr val="dk1"/>
          </a:fillRef>
          <a:effectRef idx="1">
            <a:schemeClr val="dk1"/>
          </a:effectRef>
          <a:fontRef idx="minor">
            <a:schemeClr val="tx1"/>
          </a:fontRef>
        </p:style>
      </p:cxnSp>
      <p:sp>
        <p:nvSpPr>
          <p:cNvPr id="15" name="テキスト ボックス 14">
            <a:extLst>
              <a:ext uri="{FF2B5EF4-FFF2-40B4-BE49-F238E27FC236}">
                <a16:creationId xmlns:a16="http://schemas.microsoft.com/office/drawing/2014/main" id="{BCE3A1C8-CB17-DC0B-7DD9-60C253720FD2}"/>
              </a:ext>
            </a:extLst>
          </p:cNvPr>
          <p:cNvSpPr txBox="1"/>
          <p:nvPr/>
        </p:nvSpPr>
        <p:spPr>
          <a:xfrm>
            <a:off x="197962" y="136525"/>
            <a:ext cx="3293093" cy="307777"/>
          </a:xfrm>
          <a:prstGeom prst="rect">
            <a:avLst/>
          </a:prstGeom>
          <a:noFill/>
        </p:spPr>
        <p:txBody>
          <a:bodyPr wrap="square" rtlCol="0">
            <a:spAutoFit/>
          </a:bodyPr>
          <a:lstStyle/>
          <a:p>
            <a:r>
              <a:rPr kumimoji="1" lang="en-US" altLang="ja-JP" sz="1400" b="1" dirty="0">
                <a:solidFill>
                  <a:srgbClr val="215F9A"/>
                </a:solidFill>
                <a:latin typeface="Meiryo UI" panose="020B0604030504040204" pitchFamily="50" charset="-128"/>
                <a:ea typeface="Meiryo UI" panose="020B0604030504040204" pitchFamily="50" charset="-128"/>
              </a:rPr>
              <a:t>1.</a:t>
            </a:r>
            <a:r>
              <a:rPr kumimoji="1" lang="ja-JP" altLang="en-US" sz="1400" b="1" dirty="0">
                <a:solidFill>
                  <a:srgbClr val="215F9A"/>
                </a:solidFill>
                <a:latin typeface="Meiryo UI" panose="020B0604030504040204" pitchFamily="50" charset="-128"/>
                <a:ea typeface="Meiryo UI" panose="020B0604030504040204" pitchFamily="50" charset="-128"/>
              </a:rPr>
              <a:t>大学におけるハラスメント</a:t>
            </a:r>
          </a:p>
        </p:txBody>
      </p:sp>
      <p:sp>
        <p:nvSpPr>
          <p:cNvPr id="3" name="スライド番号プレースホルダー 2">
            <a:extLst>
              <a:ext uri="{FF2B5EF4-FFF2-40B4-BE49-F238E27FC236}">
                <a16:creationId xmlns:a16="http://schemas.microsoft.com/office/drawing/2014/main" id="{9307E178-02A7-3263-2EDA-E905E07169E4}"/>
              </a:ext>
            </a:extLst>
          </p:cNvPr>
          <p:cNvSpPr>
            <a:spLocks noGrp="1"/>
          </p:cNvSpPr>
          <p:nvPr>
            <p:ph type="sldNum" sz="quarter" idx="12"/>
          </p:nvPr>
        </p:nvSpPr>
        <p:spPr/>
        <p:txBody>
          <a:bodyPr/>
          <a:lstStyle/>
          <a:p>
            <a:fld id="{17A04E83-AE5F-445A-B2D7-EBB1D891384E}" type="slidenum">
              <a:rPr kumimoji="1" lang="ja-JP" altLang="en-US" smtClean="0"/>
              <a:t>9</a:t>
            </a:fld>
            <a:endParaRPr kumimoji="1" lang="ja-JP" altLang="en-US"/>
          </a:p>
        </p:txBody>
      </p:sp>
      <p:sp>
        <p:nvSpPr>
          <p:cNvPr id="6" name="テキスト ボックス 5">
            <a:extLst>
              <a:ext uri="{FF2B5EF4-FFF2-40B4-BE49-F238E27FC236}">
                <a16:creationId xmlns:a16="http://schemas.microsoft.com/office/drawing/2014/main" id="{6CB47E78-FBB9-999E-D955-2355F1B02C63}"/>
              </a:ext>
            </a:extLst>
          </p:cNvPr>
          <p:cNvSpPr txBox="1"/>
          <p:nvPr/>
        </p:nvSpPr>
        <p:spPr>
          <a:xfrm>
            <a:off x="546100" y="4971463"/>
            <a:ext cx="11073600" cy="1261884"/>
          </a:xfrm>
          <a:prstGeom prst="rect">
            <a:avLst/>
          </a:prstGeom>
          <a:noFill/>
        </p:spPr>
        <p:txBody>
          <a:bodyPr wrap="square">
            <a:spAutoFit/>
          </a:bodyPr>
          <a:lstStyle>
            <a:defPPr>
              <a:defRPr lang="ja-JP"/>
            </a:defPPr>
            <a:lvl1pPr marL="342900" indent="-342900">
              <a:spcAft>
                <a:spcPts val="1200"/>
              </a:spcAft>
              <a:buClr>
                <a:srgbClr val="215F9A"/>
              </a:buClr>
              <a:buFont typeface="Wingdings" panose="05000000000000000000" pitchFamily="2" charset="2"/>
              <a:buChar char="ü"/>
              <a:defRPr sz="2400" kern="100">
                <a:effectLst/>
                <a:latin typeface="メイリオ" panose="020B0604030504040204" pitchFamily="50" charset="-128"/>
                <a:ea typeface="メイリオ" panose="020B0604030504040204" pitchFamily="50" charset="-128"/>
                <a:cs typeface="Times New Roman" panose="02020603050405020304" pitchFamily="18" charset="0"/>
              </a:defRPr>
            </a:lvl1pPr>
          </a:lstStyle>
          <a:p>
            <a:pPr algn="just"/>
            <a:r>
              <a:rPr lang="ja-JP" altLang="en-US" sz="2200" dirty="0"/>
              <a:t>個々の構成員がもつ差別意識や、それを助長するコミュニティの雰囲気や</a:t>
            </a:r>
            <a:br>
              <a:rPr lang="en-US" altLang="ja-JP" sz="2200" dirty="0"/>
            </a:br>
            <a:r>
              <a:rPr lang="ja-JP" altLang="en-US" sz="2200" dirty="0"/>
              <a:t>慣行</a:t>
            </a:r>
            <a:endParaRPr lang="en-US" altLang="ja-JP" sz="2200" dirty="0"/>
          </a:p>
          <a:p>
            <a:pPr marL="0" indent="0" algn="r">
              <a:buNone/>
            </a:pPr>
            <a:r>
              <a:rPr lang="ja-JP" altLang="en-US" sz="2200" dirty="0"/>
              <a:t>など</a:t>
            </a:r>
          </a:p>
        </p:txBody>
      </p:sp>
      <p:grpSp>
        <p:nvGrpSpPr>
          <p:cNvPr id="10" name="グループ化 9">
            <a:extLst>
              <a:ext uri="{FF2B5EF4-FFF2-40B4-BE49-F238E27FC236}">
                <a16:creationId xmlns:a16="http://schemas.microsoft.com/office/drawing/2014/main" id="{B9DB00B8-7F45-C255-9A95-CB9B10BBDBFA}"/>
              </a:ext>
            </a:extLst>
          </p:cNvPr>
          <p:cNvGrpSpPr/>
          <p:nvPr/>
        </p:nvGrpSpPr>
        <p:grpSpPr>
          <a:xfrm>
            <a:off x="548713" y="4141090"/>
            <a:ext cx="1700022" cy="708347"/>
            <a:chOff x="422177" y="3102273"/>
            <a:chExt cx="456577" cy="445599"/>
          </a:xfrm>
        </p:grpSpPr>
        <p:sp>
          <p:nvSpPr>
            <p:cNvPr id="11" name="フローチャート: 処理 10">
              <a:extLst>
                <a:ext uri="{FF2B5EF4-FFF2-40B4-BE49-F238E27FC236}">
                  <a16:creationId xmlns:a16="http://schemas.microsoft.com/office/drawing/2014/main" id="{EE085746-C980-62BC-9AE5-A1CD594B4623}"/>
                </a:ext>
              </a:extLst>
            </p:cNvPr>
            <p:cNvSpPr/>
            <p:nvPr/>
          </p:nvSpPr>
          <p:spPr>
            <a:xfrm>
              <a:off x="422177" y="3102273"/>
              <a:ext cx="127054" cy="286011"/>
            </a:xfrm>
            <a:prstGeom prst="flowChartProcess">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1CEC3CE3-FB2A-E3B3-1050-B97798626A85}"/>
                </a:ext>
              </a:extLst>
            </p:cNvPr>
            <p:cNvSpPr txBox="1"/>
            <p:nvPr/>
          </p:nvSpPr>
          <p:spPr>
            <a:xfrm>
              <a:off x="461700" y="3180008"/>
              <a:ext cx="417054" cy="367864"/>
            </a:xfrm>
            <a:prstGeom prst="rect">
              <a:avLst/>
            </a:prstGeom>
            <a:noFill/>
          </p:spPr>
          <p:txBody>
            <a:bodyPr wrap="square" rtlCol="0">
              <a:spAutoFit/>
            </a:bodyPr>
            <a:lstStyle/>
            <a:p>
              <a:r>
                <a:rPr lang="ja-JP" altLang="en-US" sz="3200" b="1" dirty="0">
                  <a:solidFill>
                    <a:srgbClr val="215F9A"/>
                  </a:solidFill>
                  <a:latin typeface="Meiryo UI" panose="020B0604030504040204" pitchFamily="50" charset="-128"/>
                  <a:ea typeface="Meiryo UI" panose="020B0604030504040204" pitchFamily="50" charset="-128"/>
                </a:rPr>
                <a:t>その他</a:t>
              </a:r>
              <a:endParaRPr kumimoji="1" lang="ja-JP" altLang="en-US" sz="3200" b="1" dirty="0">
                <a:solidFill>
                  <a:srgbClr val="215F9A"/>
                </a:solidFill>
                <a:latin typeface="Meiryo UI" panose="020B0604030504040204" pitchFamily="50" charset="-128"/>
                <a:ea typeface="Meiryo UI" panose="020B0604030504040204" pitchFamily="50" charset="-128"/>
              </a:endParaRPr>
            </a:p>
          </p:txBody>
        </p:sp>
      </p:grpSp>
      <p:sp>
        <p:nvSpPr>
          <p:cNvPr id="4" name="テキスト ボックス 3">
            <a:extLst>
              <a:ext uri="{FF2B5EF4-FFF2-40B4-BE49-F238E27FC236}">
                <a16:creationId xmlns:a16="http://schemas.microsoft.com/office/drawing/2014/main" id="{7F81E0F6-BC12-9227-B9FD-2901990E0964}"/>
              </a:ext>
            </a:extLst>
          </p:cNvPr>
          <p:cNvSpPr txBox="1"/>
          <p:nvPr/>
        </p:nvSpPr>
        <p:spPr>
          <a:xfrm>
            <a:off x="571501" y="2055132"/>
            <a:ext cx="11074399" cy="1938992"/>
          </a:xfrm>
          <a:prstGeom prst="rect">
            <a:avLst/>
          </a:prstGeom>
          <a:noFill/>
        </p:spPr>
        <p:txBody>
          <a:bodyPr wrap="square">
            <a:spAutoFit/>
          </a:bodyPr>
          <a:lstStyle/>
          <a:p>
            <a:pPr marL="342900" indent="-342900">
              <a:spcAft>
                <a:spcPts val="1200"/>
              </a:spcAft>
              <a:buClr>
                <a:srgbClr val="215F9A"/>
              </a:buClr>
              <a:buFont typeface="Wingdings" panose="05000000000000000000" pitchFamily="2" charset="2"/>
              <a:buChar char="ü"/>
            </a:pPr>
            <a:r>
              <a:rPr lang="ja-JP" altLang="en-US" sz="2200" kern="100" dirty="0">
                <a:effectLst/>
                <a:latin typeface="メイリオ" panose="020B0604030504040204" pitchFamily="50" charset="-128"/>
                <a:ea typeface="メイリオ" panose="020B0604030504040204" pitchFamily="50" charset="-128"/>
                <a:cs typeface="Times New Roman" panose="02020603050405020304" pitchFamily="18" charset="0"/>
              </a:rPr>
              <a:t>教員同士、相互尊重の原則があり、「お互いに介入しにくい」</a:t>
            </a:r>
            <a:br>
              <a:rPr lang="en-US" altLang="ja-JP" sz="22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2200" kern="100" dirty="0">
                <a:effectLst/>
                <a:latin typeface="メイリオ" panose="020B0604030504040204" pitchFamily="50" charset="-128"/>
                <a:ea typeface="メイリオ" panose="020B0604030504040204" pitchFamily="50" charset="-128"/>
                <a:cs typeface="Times New Roman" panose="02020603050405020304" pitchFamily="18" charset="0"/>
              </a:rPr>
              <a:t>他の研究室や他部局、そして各教員のやり方への相互尊重の文化が、</a:t>
            </a:r>
            <a:br>
              <a:rPr lang="en-US" altLang="ja-JP" sz="2200" kern="100"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2200" kern="100" dirty="0">
                <a:effectLst/>
                <a:latin typeface="メイリオ" panose="020B0604030504040204" pitchFamily="50" charset="-128"/>
                <a:ea typeface="メイリオ" panose="020B0604030504040204" pitchFamily="50" charset="-128"/>
                <a:cs typeface="Times New Roman" panose="02020603050405020304" pitchFamily="18" charset="0"/>
              </a:rPr>
              <a:t>口を出しにくい、判断しにくい環境になってしまう面がある</a:t>
            </a:r>
            <a:endParaRPr lang="en-US" altLang="ja-JP" sz="2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buClr>
                <a:srgbClr val="215F9A"/>
              </a:buClr>
              <a:buFont typeface="Wingdings" panose="05000000000000000000" pitchFamily="2" charset="2"/>
              <a:buChar char="ü"/>
            </a:pPr>
            <a:r>
              <a:rPr lang="ja-JP" altLang="en-US" sz="2200" kern="100" dirty="0">
                <a:latin typeface="メイリオ" panose="020B0604030504040204" pitchFamily="50" charset="-128"/>
                <a:ea typeface="メイリオ" panose="020B0604030504040204" pitchFamily="50" charset="-128"/>
                <a:cs typeface="Times New Roman" panose="02020603050405020304" pitchFamily="18" charset="0"/>
              </a:rPr>
              <a:t>教員の</a:t>
            </a:r>
            <a:r>
              <a:rPr lang="ja-JP" altLang="en-US" sz="2200" kern="100" dirty="0">
                <a:effectLst/>
                <a:latin typeface="メイリオ" panose="020B0604030504040204" pitchFamily="50" charset="-128"/>
                <a:ea typeface="メイリオ" panose="020B0604030504040204" pitchFamily="50" charset="-128"/>
                <a:cs typeface="Times New Roman" panose="02020603050405020304" pitchFamily="18" charset="0"/>
              </a:rPr>
              <a:t>研究成果へのプレッシャーや研究の競争・対立</a:t>
            </a:r>
          </a:p>
          <a:p>
            <a:pPr algn="r">
              <a:buClr>
                <a:srgbClr val="215F9A"/>
              </a:buClr>
            </a:pPr>
            <a:r>
              <a:rPr lang="ja-JP" altLang="en-US" sz="2200" kern="100" dirty="0">
                <a:effectLst/>
                <a:latin typeface="メイリオ" panose="020B0604030504040204" pitchFamily="50" charset="-128"/>
                <a:ea typeface="メイリオ" panose="020B0604030504040204" pitchFamily="50" charset="-128"/>
                <a:cs typeface="Times New Roman" panose="02020603050405020304" pitchFamily="18" charset="0"/>
              </a:rPr>
              <a:t>など</a:t>
            </a:r>
          </a:p>
        </p:txBody>
      </p:sp>
      <p:grpSp>
        <p:nvGrpSpPr>
          <p:cNvPr id="5" name="グループ化 4">
            <a:extLst>
              <a:ext uri="{FF2B5EF4-FFF2-40B4-BE49-F238E27FC236}">
                <a16:creationId xmlns:a16="http://schemas.microsoft.com/office/drawing/2014/main" id="{23EFB3E5-6C1F-7F99-AA52-2BB1FAB029C7}"/>
              </a:ext>
            </a:extLst>
          </p:cNvPr>
          <p:cNvGrpSpPr/>
          <p:nvPr/>
        </p:nvGrpSpPr>
        <p:grpSpPr>
          <a:xfrm>
            <a:off x="546100" y="1255595"/>
            <a:ext cx="1700022" cy="698917"/>
            <a:chOff x="422177" y="3102273"/>
            <a:chExt cx="456577" cy="439667"/>
          </a:xfrm>
        </p:grpSpPr>
        <p:sp>
          <p:nvSpPr>
            <p:cNvPr id="16" name="フローチャート: 処理 15">
              <a:extLst>
                <a:ext uri="{FF2B5EF4-FFF2-40B4-BE49-F238E27FC236}">
                  <a16:creationId xmlns:a16="http://schemas.microsoft.com/office/drawing/2014/main" id="{2B1A043E-13E5-4552-E7F2-ED0DD8F9D37F}"/>
                </a:ext>
              </a:extLst>
            </p:cNvPr>
            <p:cNvSpPr/>
            <p:nvPr/>
          </p:nvSpPr>
          <p:spPr>
            <a:xfrm>
              <a:off x="422177" y="3102273"/>
              <a:ext cx="127054" cy="286011"/>
            </a:xfrm>
            <a:prstGeom prst="flowChartProcess">
              <a:avLst/>
            </a:prstGeom>
            <a:solidFill>
              <a:schemeClr val="accent4">
                <a:lumMod val="20000"/>
                <a:lumOff val="80000"/>
              </a:schemeClr>
            </a:solidFill>
            <a:ln>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738639E6-9E4F-6954-DE5C-84EC16C1D93E}"/>
                </a:ext>
              </a:extLst>
            </p:cNvPr>
            <p:cNvSpPr txBox="1"/>
            <p:nvPr/>
          </p:nvSpPr>
          <p:spPr>
            <a:xfrm>
              <a:off x="461700" y="3174077"/>
              <a:ext cx="417054" cy="367863"/>
            </a:xfrm>
            <a:prstGeom prst="rect">
              <a:avLst/>
            </a:prstGeom>
            <a:noFill/>
          </p:spPr>
          <p:txBody>
            <a:bodyPr wrap="square" rtlCol="0">
              <a:spAutoFit/>
            </a:bodyPr>
            <a:lstStyle/>
            <a:p>
              <a:r>
                <a:rPr lang="ja-JP" altLang="en-US" sz="3200" b="1" dirty="0">
                  <a:solidFill>
                    <a:srgbClr val="215F9A"/>
                  </a:solidFill>
                  <a:latin typeface="Meiryo UI" panose="020B0604030504040204" pitchFamily="50" charset="-128"/>
                  <a:ea typeface="Meiryo UI" panose="020B0604030504040204" pitchFamily="50" charset="-128"/>
                </a:rPr>
                <a:t>環境</a:t>
              </a:r>
              <a:endParaRPr kumimoji="1" lang="ja-JP" altLang="en-US" sz="3200" b="1" dirty="0">
                <a:solidFill>
                  <a:srgbClr val="215F9A"/>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1001775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4725</TotalTime>
  <Words>5513</Words>
  <Application>Microsoft Office PowerPoint</Application>
  <PresentationFormat>ワイド画面</PresentationFormat>
  <Paragraphs>515</Paragraphs>
  <Slides>38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38</vt:i4>
      </vt:variant>
    </vt:vector>
  </HeadingPairs>
  <TitlesOfParts>
    <vt:vector size="47" baseType="lpstr">
      <vt:lpstr>Meiryo UI</vt:lpstr>
      <vt:lpstr>メイリオ</vt:lpstr>
      <vt:lpstr>游ゴシック</vt:lpstr>
      <vt:lpstr>游明朝</vt:lpstr>
      <vt:lpstr>Arial</vt:lpstr>
      <vt:lpstr>Calibri</vt:lpstr>
      <vt:lpstr>Century</vt:lpstr>
      <vt:lpstr>Wingdings</vt:lpstr>
      <vt:lpstr>Office テーマ</vt:lpstr>
      <vt:lpstr>大学におけるハラスメント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太田 朝子</dc:creator>
  <cp:lastModifiedBy>太田 朝子</cp:lastModifiedBy>
  <cp:revision>146</cp:revision>
  <cp:lastPrinted>2024-11-29T01:48:24Z</cp:lastPrinted>
  <dcterms:created xsi:type="dcterms:W3CDTF">2024-10-30T08:21:12Z</dcterms:created>
  <dcterms:modified xsi:type="dcterms:W3CDTF">2025-03-21T01:36:40Z</dcterms:modified>
</cp:coreProperties>
</file>