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1E"/>
    <a:srgbClr val="FFB9A5"/>
    <a:srgbClr val="FF9678"/>
    <a:srgbClr val="FF0000"/>
    <a:srgbClr val="024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3" autoAdjust="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9A04D01-70FB-C5FD-CC67-708121D145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447D729-23B8-E466-5DDC-3F6100C6524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pPr>
              <a:defRPr/>
            </a:pPr>
            <a:fld id="{E3A26CE0-D07A-4079-BD57-FB76004794F8}" type="datetimeFigureOut">
              <a:rPr lang="ja-JP" altLang="en-US"/>
              <a:pPr>
                <a:defRPr/>
              </a:pPr>
              <a:t>2023/12/6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36015270-0170-9E14-71AD-2E81A4E430D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07404C40-AD2B-CB21-9ADE-37C764E15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83138"/>
            <a:ext cx="5446713" cy="3913187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67741C-8FCA-DBD6-BFF5-16BD4CC4977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62BC24-4199-B81F-F484-1C710EDCD7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E12100-E033-4541-929B-AA5D1340B7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63A422-70B6-B82F-4EB8-F875D2544B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6E530F-FB5B-C1CB-D96E-4E393E8C48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6DF9B3-C158-BF42-88A2-E09AA39E42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EE66F-5DE1-4288-8780-7CB9048DD8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981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B3A947-3DFF-20E7-CAFF-F7BECAB63C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971757-43B0-13A9-BC48-C1350B876F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F7FBFB-7E44-90E0-B06C-1987F59334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C8FE7-DF41-487E-B604-5F1AB53FB9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0160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A2112C-7E28-0DDC-F142-FCB385D5E1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8867DA-752F-10AC-3698-848A071265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E4F9C4-5A0D-E445-267A-7B49B8E8BD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D3AA8-85FB-4052-9281-B1E9AF44D7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924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912EA1-15AB-199A-ACF0-B23B42A8FF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C4EA49-4D29-D0F6-04D7-27BB5E82C7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3C71FE-B04B-20B1-C5FA-9A53DE3B8E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3C0CD-66B2-46AD-85E1-DB8185E94A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572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52BC1A-DB71-4181-7679-0C392735A0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ED6AD9-DBFB-6797-648E-34F7355A03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0AA15F-8A3E-4617-400C-7EAD0D0B5B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85EFD-3854-4B52-A00E-B954C4F403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038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C203BB-8926-9379-FDA9-0486AB1A9F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141451-951A-EAF0-6EE4-633CD8E552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436EA9-E010-5528-14CC-FB92E5107F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A6445-0F86-4FF1-8AC4-A42F553395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8678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4601708-A79C-AC8C-41CD-35F2E32AF1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C473E23-C6A8-ABC0-2A8C-556EDDB7A0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79C8304-E245-30FD-42EC-A5CD2E6E79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00A1B-70E0-4292-9D2A-393A421DD0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645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D40628-DF46-9366-8525-BD8D4574B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8C524EE-949E-5749-9FBA-017E188364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0B741DF-962C-FF01-E936-E09D135777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A775F-091A-4D1E-9098-C86317384D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407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3F208CF-62B5-80C1-24D1-794BD5BB6C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227684-CFA0-6297-5B3E-DD243BB1B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D3FC791-0E2D-3F46-0F98-C32ACE6C60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D3846-821E-43D8-BAC7-3A32D8138C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613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78C9F-EEE8-346B-2003-C4476EC8E1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4EA26C-BEB2-8D67-2E50-8535CDC177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1F8F24-FE3D-FC1F-8F90-74BAFE1D56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0EB08-46D2-4B39-BAA7-4400086ED6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63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38916B-D931-8B06-379E-C9345058FD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A8EB90-931C-688E-7E1B-CD28D6878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D3DC2-79D2-70C8-3772-2EF69930CA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04CDF-802A-429B-B561-82F1196D51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908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077F3C1-3ACB-312E-3A8E-50E07135B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B8CA9A2-4E02-6C46-E309-A1B55FC9E6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641A186-B50F-2051-16D5-0B2E496B83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2CA7580-CA1F-F9C1-8A1B-7D1B58970A2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71C7F3B-1CAE-DB7F-64EA-7D9D11D480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/>
            </a:lvl1pPr>
          </a:lstStyle>
          <a:p>
            <a:pPr>
              <a:defRPr/>
            </a:pPr>
            <a:fld id="{8B385E91-23B6-4733-A454-808DB05994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71">
            <a:extLst>
              <a:ext uri="{FF2B5EF4-FFF2-40B4-BE49-F238E27FC236}">
                <a16:creationId xmlns:a16="http://schemas.microsoft.com/office/drawing/2014/main" id="{642C3516-A30C-A538-8892-737567DD9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2988" y="33575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" name="Line 174">
            <a:extLst>
              <a:ext uri="{FF2B5EF4-FFF2-40B4-BE49-F238E27FC236}">
                <a16:creationId xmlns:a16="http://schemas.microsoft.com/office/drawing/2014/main" id="{768CDBF9-ADED-6923-B554-BDE38C82FF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Line 331">
            <a:extLst>
              <a:ext uri="{FF2B5EF4-FFF2-40B4-BE49-F238E27FC236}">
                <a16:creationId xmlns:a16="http://schemas.microsoft.com/office/drawing/2014/main" id="{3DE8C7F0-4946-23B0-CE8B-892EADCA44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Line 733">
            <a:extLst>
              <a:ext uri="{FF2B5EF4-FFF2-40B4-BE49-F238E27FC236}">
                <a16:creationId xmlns:a16="http://schemas.microsoft.com/office/drawing/2014/main" id="{1050F331-3F05-EC83-CF38-508BE17EE7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2688" y="399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75E9277-AE73-5A3C-3D9D-30946CEF9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113"/>
            <a:ext cx="91440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079" name="コンテンツ プレースホルダ 2">
            <a:extLst>
              <a:ext uri="{FF2B5EF4-FFF2-40B4-BE49-F238E27FC236}">
                <a16:creationId xmlns:a16="http://schemas.microsoft.com/office/drawing/2014/main" id="{0AE4FBB7-36C9-03D3-F45D-6EF7126DF4C6}"/>
              </a:ext>
            </a:extLst>
          </p:cNvPr>
          <p:cNvSpPr txBox="1">
            <a:spLocks/>
          </p:cNvSpPr>
          <p:nvPr/>
        </p:nvSpPr>
        <p:spPr bwMode="auto">
          <a:xfrm>
            <a:off x="76200" y="-14288"/>
            <a:ext cx="59436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000" b="1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資料・データの概要</a:t>
            </a:r>
          </a:p>
        </p:txBody>
      </p:sp>
      <p:sp>
        <p:nvSpPr>
          <p:cNvPr id="3080" name="コンテンツ プレースホルダ 2">
            <a:extLst>
              <a:ext uri="{FF2B5EF4-FFF2-40B4-BE49-F238E27FC236}">
                <a16:creationId xmlns:a16="http://schemas.microsoft.com/office/drawing/2014/main" id="{3C000279-E4F0-060A-43C4-E113AF2B6A0F}"/>
              </a:ext>
            </a:extLst>
          </p:cNvPr>
          <p:cNvSpPr txBox="1">
            <a:spLocks/>
          </p:cNvSpPr>
          <p:nvPr/>
        </p:nvSpPr>
        <p:spPr bwMode="auto">
          <a:xfrm>
            <a:off x="5245100" y="-55563"/>
            <a:ext cx="38862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3050"/>
              </a:lnSpc>
              <a:buFontTx/>
              <a:buNone/>
            </a:pPr>
            <a:r>
              <a:rPr lang="ja-JP" altLang="en-US" sz="1400" b="1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○○大学○○研究所（○○拠点）</a:t>
            </a:r>
          </a:p>
        </p:txBody>
      </p:sp>
      <p:sp>
        <p:nvSpPr>
          <p:cNvPr id="3081" name="コンテンツ プレースホルダ 2">
            <a:extLst>
              <a:ext uri="{FF2B5EF4-FFF2-40B4-BE49-F238E27FC236}">
                <a16:creationId xmlns:a16="http://schemas.microsoft.com/office/drawing/2014/main" id="{26F65A71-82F6-340C-CEAB-28D5E448639C}"/>
              </a:ext>
            </a:extLst>
          </p:cNvPr>
          <p:cNvSpPr txBox="1">
            <a:spLocks/>
          </p:cNvSpPr>
          <p:nvPr/>
        </p:nvSpPr>
        <p:spPr bwMode="auto">
          <a:xfrm>
            <a:off x="61913" y="454025"/>
            <a:ext cx="9020175" cy="425450"/>
          </a:xfrm>
          <a:prstGeom prst="rect">
            <a:avLst/>
          </a:prstGeom>
          <a:solidFill>
            <a:srgbClr val="FF50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資料・データ名</a:t>
            </a: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849F1954-2037-28A3-E6E0-54284F88A6A0}"/>
              </a:ext>
            </a:extLst>
          </p:cNvPr>
          <p:cNvSpPr/>
          <p:nvPr/>
        </p:nvSpPr>
        <p:spPr bwMode="auto">
          <a:xfrm>
            <a:off x="134938" y="976313"/>
            <a:ext cx="838200" cy="931862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資料・データの概要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D7EA97B9-960D-9753-8B80-5050932B7F12}"/>
              </a:ext>
            </a:extLst>
          </p:cNvPr>
          <p:cNvSpPr/>
          <p:nvPr/>
        </p:nvSpPr>
        <p:spPr>
          <a:xfrm>
            <a:off x="1066800" y="998538"/>
            <a:ext cx="7848600" cy="935037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7D4DCB80-66C2-5A57-1BA1-542B58B4D936}"/>
              </a:ext>
            </a:extLst>
          </p:cNvPr>
          <p:cNvSpPr/>
          <p:nvPr/>
        </p:nvSpPr>
        <p:spPr>
          <a:xfrm>
            <a:off x="5710238" y="2609850"/>
            <a:ext cx="3200400" cy="4141788"/>
          </a:xfrm>
          <a:prstGeom prst="roundRect">
            <a:avLst>
              <a:gd name="adj" fmla="val 7871"/>
            </a:avLst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88393F30-6F27-AF3E-69AD-22F16F4670AD}"/>
              </a:ext>
            </a:extLst>
          </p:cNvPr>
          <p:cNvSpPr/>
          <p:nvPr/>
        </p:nvSpPr>
        <p:spPr bwMode="auto">
          <a:xfrm>
            <a:off x="5715000" y="2587625"/>
            <a:ext cx="1371600" cy="355600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イメージ図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4A3D7976-4A07-599B-5D88-9AE600DD3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3392488"/>
            <a:ext cx="2959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資料・データの画像や、利用状況の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グラフ等を適宜掲載してください。</a:t>
            </a:r>
          </a:p>
        </p:txBody>
      </p:sp>
      <p:sp>
        <p:nvSpPr>
          <p:cNvPr id="3087" name="Text Box 14">
            <a:extLst>
              <a:ext uri="{FF2B5EF4-FFF2-40B4-BE49-F238E27FC236}">
                <a16:creationId xmlns:a16="http://schemas.microsoft.com/office/drawing/2014/main" id="{65FE1C4B-6058-8A69-17C1-8A4ADEAD1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1006475"/>
            <a:ext cx="624840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資料・データの概要、価値、データの公開方法等について、分かりやすく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可能な限り、定量的なデータを併せて記載して、全国的、世界的な卓越性等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について分かりやすいよう記入してください。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88" name="Text Box 14">
            <a:extLst>
              <a:ext uri="{FF2B5EF4-FFF2-40B4-BE49-F238E27FC236}">
                <a16:creationId xmlns:a16="http://schemas.microsoft.com/office/drawing/2014/main" id="{E9704DDD-B04A-0DED-BAA8-00193FB41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31800"/>
            <a:ext cx="2751138" cy="11684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原則、レイアウトを変えずに作成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してください。また、記載に当たっ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ては、専門的な知識がない人で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も理解できるよう、分かりやすく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簡潔に記載してください。</a:t>
            </a: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FA5BCF77-245E-F172-DCE6-C307E2BA27A5}"/>
              </a:ext>
            </a:extLst>
          </p:cNvPr>
          <p:cNvSpPr/>
          <p:nvPr/>
        </p:nvSpPr>
        <p:spPr>
          <a:xfrm>
            <a:off x="176213" y="2651125"/>
            <a:ext cx="5413375" cy="4113213"/>
          </a:xfrm>
          <a:prstGeom prst="roundRect">
            <a:avLst>
              <a:gd name="adj" fmla="val 2134"/>
            </a:avLst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5C8FD6F2-EACF-8D98-D489-12FA8246BFD7}"/>
              </a:ext>
            </a:extLst>
          </p:cNvPr>
          <p:cNvSpPr/>
          <p:nvPr/>
        </p:nvSpPr>
        <p:spPr bwMode="auto">
          <a:xfrm>
            <a:off x="147638" y="2606675"/>
            <a:ext cx="2138362" cy="354013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利用・提供状況等</a:t>
            </a:r>
          </a:p>
        </p:txBody>
      </p:sp>
      <p:sp>
        <p:nvSpPr>
          <p:cNvPr id="3091" name="Text Box 20">
            <a:extLst>
              <a:ext uri="{FF2B5EF4-FFF2-40B4-BE49-F238E27FC236}">
                <a16:creationId xmlns:a16="http://schemas.microsoft.com/office/drawing/2014/main" id="{CA83D72A-0604-7382-60BA-422A49B66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990850"/>
            <a:ext cx="5562600" cy="1285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公開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開始年月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平成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保有数（蓄積量）　　：　令和３年度　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　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、令和４年度　　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28000" eaLnBrk="1" hangingPunct="1">
              <a:spcBef>
                <a:spcPts val="300"/>
              </a:spcBef>
              <a:buFontTx/>
              <a:buNone/>
              <a:defRPr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　　令和５年度　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28000" eaLnBrk="1" hangingPunct="1">
              <a:spcBef>
                <a:spcPts val="30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92" name="Text Box 14">
            <a:extLst>
              <a:ext uri="{FF2B5EF4-FFF2-40B4-BE49-F238E27FC236}">
                <a16:creationId xmlns:a16="http://schemas.microsoft.com/office/drawing/2014/main" id="{2995EA51-D56F-7017-723F-BF200783F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4108450"/>
            <a:ext cx="55626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＜利用件数、利用・提供区分＞</a:t>
            </a:r>
            <a:endParaRPr lang="en-US" altLang="ja-JP" sz="1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　令和３年度 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うち共同利用・共同研究者利用件数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閲覧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　令和４年度 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うち共同利用・共同研究者利用件数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閲覧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endParaRPr lang="en-US" altLang="ja-JP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93" name="Rectangle 12">
            <a:extLst>
              <a:ext uri="{FF2B5EF4-FFF2-40B4-BE49-F238E27FC236}">
                <a16:creationId xmlns:a16="http://schemas.microsoft.com/office/drawing/2014/main" id="{53715F8B-1C29-64B1-110F-24BCD4C78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5178425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＜今後の計画＞</a:t>
            </a:r>
          </a:p>
        </p:txBody>
      </p:sp>
      <p:sp>
        <p:nvSpPr>
          <p:cNvPr id="3094" name="Text Box 19">
            <a:extLst>
              <a:ext uri="{FF2B5EF4-FFF2-40B4-BE49-F238E27FC236}">
                <a16:creationId xmlns:a16="http://schemas.microsoft.com/office/drawing/2014/main" id="{C5EC9212-E601-256E-A479-D57065BF3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5559425"/>
            <a:ext cx="491013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・・・分野の・・・の資料等についても収集、利用整備を進めている  等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DC202091-2C63-9679-F88D-A9D1699BF1C4}"/>
              </a:ext>
            </a:extLst>
          </p:cNvPr>
          <p:cNvSpPr/>
          <p:nvPr/>
        </p:nvSpPr>
        <p:spPr>
          <a:xfrm>
            <a:off x="1085850" y="1979613"/>
            <a:ext cx="7850188" cy="561975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角丸四角形 35">
            <a:extLst>
              <a:ext uri="{FF2B5EF4-FFF2-40B4-BE49-F238E27FC236}">
                <a16:creationId xmlns:a16="http://schemas.microsoft.com/office/drawing/2014/main" id="{46A4D06F-98C9-DC50-53DE-09AAB6C2C063}"/>
              </a:ext>
            </a:extLst>
          </p:cNvPr>
          <p:cNvSpPr/>
          <p:nvPr/>
        </p:nvSpPr>
        <p:spPr bwMode="auto">
          <a:xfrm>
            <a:off x="142875" y="2005013"/>
            <a:ext cx="838200" cy="536575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主な</a:t>
            </a:r>
            <a:endParaRPr kumimoji="0" lang="en-US" altLang="ja-JP" sz="1600" kern="0" dirty="0">
              <a:solidFill>
                <a:srgbClr val="FFFFFF"/>
              </a:solidFill>
              <a:latin typeface="Meiryo UI" charset="-128"/>
              <a:ea typeface="Meiryo UI" charset="-128"/>
              <a:cs typeface="Meiryo UI" charset="-128"/>
            </a:endParaRPr>
          </a:p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用途</a:t>
            </a:r>
          </a:p>
        </p:txBody>
      </p:sp>
      <p:sp>
        <p:nvSpPr>
          <p:cNvPr id="3097" name="Text Box 14">
            <a:extLst>
              <a:ext uri="{FF2B5EF4-FFF2-40B4-BE49-F238E27FC236}">
                <a16:creationId xmlns:a16="http://schemas.microsoft.com/office/drawing/2014/main" id="{9475B94C-A13F-0887-3219-F92D0AD6A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2128838"/>
            <a:ext cx="5367338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資料・データの主な用途について、分かりやすく簡潔に記入してください。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</TotalTime>
  <Words>274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游ゴシック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文部科学省</dc:creator>
  <cp:lastModifiedBy>河野遥</cp:lastModifiedBy>
  <cp:revision>69</cp:revision>
  <cp:lastPrinted>2020-12-18T17:57:45Z</cp:lastPrinted>
  <dcterms:created xsi:type="dcterms:W3CDTF">1601-01-01T00:00:00Z</dcterms:created>
  <dcterms:modified xsi:type="dcterms:W3CDTF">2023-12-06T13:36:30Z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