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CFE26C-D7C0-A83E-406B-783FF40725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A1B58A-5FE2-2CD3-F5DA-1A327207E4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E093A3A9-AA12-4B0D-8823-5AD1F8F80F29}" type="datetimeFigureOut">
              <a:rPr lang="ja-JP" altLang="en-US"/>
              <a:pPr>
                <a:defRPr/>
              </a:pPr>
              <a:t>2023/12/6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53D058D-AB70-842F-4B00-C2174F566F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6E75B38-B491-033D-8435-1EA563510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35AE9B-5553-6CB7-7F91-70C0945E18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80DB26-F004-13B0-C6AF-DC89FA62D8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E147FC-64BB-4459-8AEE-BB6059157C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841EE1-A1F3-1CA2-4F23-9A79A004B8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60D4F1-D934-D84E-E55F-8AA953EE9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8884F0-CB67-B1E6-CCD4-7AF205318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BEA8C-3945-4EDD-9345-CB60078DD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870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3B4793-CE37-59DA-2EC8-394CFD0438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30B44E-A1E1-2CB4-58B0-97D0E5EE17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1823D1-C6EA-C45D-97CE-D39FAE03B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EE3E-7305-4FE4-A993-F13BED80C9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92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87F20E-D84F-C74F-263A-56B2C42C5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C6A2D2-00D8-01B6-2AC7-79A3C7D325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064B0C-14B4-FA3B-8175-250C191748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5D6F3-926E-42B0-96A1-7808353B6B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068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22A61-E294-EDE6-E6C4-7B0393A0E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1D59A5-6745-F6B7-9D7B-9C3EBBCE1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46D788-BC7B-2509-EF9B-64608E108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6EE62-EEE2-425A-B29A-C7F2F6DBA9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121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A3B39D-9038-CFF6-C5A7-7F4B198C17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A0A42F-F974-D0CB-6DD9-C83C3AA94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FCF547-C2D9-6991-1C9F-E878F58C3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D2B1-2D57-4BC4-A902-2E981ED8D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37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29F30D-F0B6-8D7D-A8DB-EE1F3653B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AD186-41B5-E4CA-A6B0-8E5EE2EEF3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A9D60C-CD4B-8FEF-35A3-F42C7E522C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EB4C8-BF8C-4A3D-9A47-FE829B8CFB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823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7C2E25-7DE7-BAAF-FC9E-6C1D472AA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E1888CC-1917-1A01-593B-908AA70A4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290C44-3087-5B33-AEA2-709C619F4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2EF9-16DC-4866-842D-75DE50A2C3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678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B20D0D-F692-86DC-757C-DC43AA125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9CD3171-6178-A371-3FD6-BF2133A57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05756E-452D-1592-2868-0E5C1AFC61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1918A-E3F2-42DA-A9B8-841287AA08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224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638A2D1-278C-BD82-B864-0530D9B6B4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4CFAB6-3200-6B5A-1593-3B8B4F96A3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A53277-442F-A584-D07F-CAFEA5D2B7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E79ED-B3E8-4BF1-A457-11BBB34312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352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CC3DFB-9394-6BC0-13E4-B8AA307C82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B82E61-CDFE-F079-AE6B-45FCE2404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F1152F-DC83-E66A-FC21-3FEFCF0B1F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716A-2FE3-4FE6-A6B6-6D18F1D84B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922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DA3B44-1462-DEE0-1C5B-E2D703C78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E5AE96-E8CD-DE05-146E-84D4772FA2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2F520-DB6F-8F96-A995-BFDC2E12E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13C35-9059-403E-9A00-691D10AE8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811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59F7D3-F539-4029-B685-6971C3F59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863DEB-8CD0-F5BF-CF3D-5C41467C1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672CE5-F014-D788-D5A2-7E2DFF0D94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E8284F5-5E6E-BD6D-E3AB-B5C4D82D83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9DD767-46FC-3C9D-4D3F-F1B0A43ADC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/>
            </a:lvl1pPr>
          </a:lstStyle>
          <a:p>
            <a:pPr>
              <a:defRPr/>
            </a:pPr>
            <a:fld id="{4B0CA403-5B56-4E65-9EB5-812BB9CF8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04FF38B9-F676-B3B3-279B-097D82CD2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0970334F-F467-9557-774E-FA9682118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C309B111-DAA5-C12F-FA65-AD1E977A4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9EFAEEA9-7277-F7F1-2B38-9E5269594B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E66D1DA-F4A9-3DD8-AAE7-4A207C8B5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F12981CB-2513-DC24-4E81-32F0A5229B56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施設・設備の概要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E68269E2-99D8-61E1-8104-3308C5477157}"/>
              </a:ext>
            </a:extLst>
          </p:cNvPr>
          <p:cNvSpPr txBox="1">
            <a:spLocks/>
          </p:cNvSpPr>
          <p:nvPr/>
        </p:nvSpPr>
        <p:spPr bwMode="auto">
          <a:xfrm>
            <a:off x="5245100" y="-55563"/>
            <a:ext cx="38862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501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35C63280-5BC5-A48D-33AE-4E3C061421BE}"/>
              </a:ext>
            </a:extLst>
          </p:cNvPr>
          <p:cNvSpPr txBox="1">
            <a:spLocks/>
          </p:cNvSpPr>
          <p:nvPr/>
        </p:nvSpPr>
        <p:spPr bwMode="auto">
          <a:xfrm>
            <a:off x="61913" y="454025"/>
            <a:ext cx="9020175" cy="425450"/>
          </a:xfrm>
          <a:prstGeom prst="rect">
            <a:avLst/>
          </a:prstGeom>
          <a:solidFill>
            <a:srgbClr val="FF50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施設・設備名</a:t>
            </a: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88F0F9C2-82CD-1222-DDDE-A0532A9463A0}"/>
              </a:ext>
            </a:extLst>
          </p:cNvPr>
          <p:cNvSpPr/>
          <p:nvPr/>
        </p:nvSpPr>
        <p:spPr bwMode="auto">
          <a:xfrm>
            <a:off x="134938" y="976313"/>
            <a:ext cx="838200" cy="931862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施設・設備の概要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5FDFF6C5-FD7A-C497-C0C1-A1B45FE1F952}"/>
              </a:ext>
            </a:extLst>
          </p:cNvPr>
          <p:cNvSpPr/>
          <p:nvPr/>
        </p:nvSpPr>
        <p:spPr>
          <a:xfrm>
            <a:off x="1066800" y="998538"/>
            <a:ext cx="7848600" cy="935037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9A26EAFB-3D09-DA27-443C-B5B53B84C829}"/>
              </a:ext>
            </a:extLst>
          </p:cNvPr>
          <p:cNvSpPr/>
          <p:nvPr/>
        </p:nvSpPr>
        <p:spPr>
          <a:xfrm>
            <a:off x="5710238" y="2609850"/>
            <a:ext cx="3200400" cy="4141788"/>
          </a:xfrm>
          <a:prstGeom prst="roundRect">
            <a:avLst>
              <a:gd name="adj" fmla="val 7871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C83C215F-A8EE-62AE-27EB-6828DE1AC97F}"/>
              </a:ext>
            </a:extLst>
          </p:cNvPr>
          <p:cNvSpPr/>
          <p:nvPr/>
        </p:nvSpPr>
        <p:spPr bwMode="auto">
          <a:xfrm>
            <a:off x="5738813" y="2587625"/>
            <a:ext cx="1371600" cy="355600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2028E491-E21F-37E9-2A23-B28B734E3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3392488"/>
            <a:ext cx="2959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施設・設備の画像や、利用状況の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グラフ等を適宜掲載してください。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890B1C96-83A0-133C-E561-AA2EEB59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074738"/>
            <a:ext cx="62484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施設・設備の概要、目的、性能等について、分かりやすく簡潔に記入してください。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可能な限り、定量的なデータを併せて記載して、全国的、世界的な卓越性等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について分かりやすいよう記入してください。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8" name="Text Box 14">
            <a:extLst>
              <a:ext uri="{FF2B5EF4-FFF2-40B4-BE49-F238E27FC236}">
                <a16:creationId xmlns:a16="http://schemas.microsoft.com/office/drawing/2014/main" id="{899FBFC8-D043-9596-E8B2-F6C39F410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31800"/>
            <a:ext cx="2751138" cy="11684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してください。また、記載に当たっ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ては、専門的な知識がない人で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も理解できるよう、分かりやすく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簡潔に記載してください。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834F71D4-FBDE-04F0-B24D-A338B1B3AF9D}"/>
              </a:ext>
            </a:extLst>
          </p:cNvPr>
          <p:cNvSpPr/>
          <p:nvPr/>
        </p:nvSpPr>
        <p:spPr>
          <a:xfrm>
            <a:off x="176213" y="2651125"/>
            <a:ext cx="5303837" cy="4113213"/>
          </a:xfrm>
          <a:prstGeom prst="roundRect">
            <a:avLst>
              <a:gd name="adj" fmla="val 2134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3AA4F175-978A-9CB9-4175-BDEF76EA6210}"/>
              </a:ext>
            </a:extLst>
          </p:cNvPr>
          <p:cNvSpPr/>
          <p:nvPr/>
        </p:nvSpPr>
        <p:spPr bwMode="auto">
          <a:xfrm>
            <a:off x="147638" y="2606675"/>
            <a:ext cx="1371600" cy="354013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利用状況等</a:t>
            </a:r>
          </a:p>
        </p:txBody>
      </p:sp>
      <p:sp>
        <p:nvSpPr>
          <p:cNvPr id="3091" name="Text Box 20">
            <a:extLst>
              <a:ext uri="{FF2B5EF4-FFF2-40B4-BE49-F238E27FC236}">
                <a16:creationId xmlns:a16="http://schemas.microsoft.com/office/drawing/2014/main" id="{0F5FF4DF-E9E7-F093-C282-DEAED4FC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2913063"/>
            <a:ext cx="55626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設置年月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平成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導入経費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0,000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（千円）（うち国費：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（千円）、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うちその他：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運転経費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0,000 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（千円）／年（光熱水料、整備・運転に係る</a:t>
            </a:r>
            <a:endParaRPr lang="en-US" altLang="ja-JP" sz="14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人件費、備品費含む）</a:t>
            </a:r>
          </a:p>
        </p:txBody>
      </p:sp>
      <p:sp>
        <p:nvSpPr>
          <p:cNvPr id="3092" name="Rectangle 12">
            <a:extLst>
              <a:ext uri="{FF2B5EF4-FFF2-40B4-BE49-F238E27FC236}">
                <a16:creationId xmlns:a16="http://schemas.microsoft.com/office/drawing/2014/main" id="{CA0705F9-F4FF-8DD2-D2BF-2C46D9C56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415607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＜利用の状況（令和３年度）＞</a:t>
            </a:r>
          </a:p>
        </p:txBody>
      </p:sp>
      <p:sp>
        <p:nvSpPr>
          <p:cNvPr id="3093" name="Text Box 14">
            <a:extLst>
              <a:ext uri="{FF2B5EF4-FFF2-40B4-BE49-F238E27FC236}">
                <a16:creationId xmlns:a16="http://schemas.microsoft.com/office/drawing/2014/main" id="{DCC500FB-82E4-9D3A-BC31-8465FFAA6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4438650"/>
            <a:ext cx="55626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・実稼動実績：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合計・・・日（・・・時間）、稼働率　％</a:t>
            </a:r>
            <a:b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・学内研究：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・・時間（・・課題）、年間使用人数　○名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・学外研究：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・・時間（・・課題）、年間使用人数　○名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・主な利用機関：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・・大学・・研究所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・その他特徴的な利用方法等：</a:t>
            </a: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</a:t>
            </a:r>
          </a:p>
        </p:txBody>
      </p:sp>
      <p:sp>
        <p:nvSpPr>
          <p:cNvPr id="3094" name="Rectangle 12">
            <a:extLst>
              <a:ext uri="{FF2B5EF4-FFF2-40B4-BE49-F238E27FC236}">
                <a16:creationId xmlns:a16="http://schemas.microsoft.com/office/drawing/2014/main" id="{3A0C0AA8-ECD0-05B7-479D-47DDC7172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8" y="5699125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＜今後の計画＞</a:t>
            </a:r>
          </a:p>
        </p:txBody>
      </p:sp>
      <p:sp>
        <p:nvSpPr>
          <p:cNvPr id="3095" name="Text Box 19">
            <a:extLst>
              <a:ext uri="{FF2B5EF4-FFF2-40B4-BE49-F238E27FC236}">
                <a16:creationId xmlns:a16="http://schemas.microsoft.com/office/drawing/2014/main" id="{CB06C2F0-F585-5ABD-0385-A799D8AAE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6056313"/>
            <a:ext cx="5562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・・施設と連携して、・・・研究を推進する  等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F1CD877C-B754-85D3-3424-87E1DBF9D2BE}"/>
              </a:ext>
            </a:extLst>
          </p:cNvPr>
          <p:cNvSpPr/>
          <p:nvPr/>
        </p:nvSpPr>
        <p:spPr>
          <a:xfrm>
            <a:off x="1085850" y="1979613"/>
            <a:ext cx="7850188" cy="561975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BD2040F3-54B1-B4EA-65DC-41E6A5D0DBF8}"/>
              </a:ext>
            </a:extLst>
          </p:cNvPr>
          <p:cNvSpPr/>
          <p:nvPr/>
        </p:nvSpPr>
        <p:spPr bwMode="auto">
          <a:xfrm>
            <a:off x="142875" y="2005013"/>
            <a:ext cx="838200" cy="536575"/>
          </a:xfrm>
          <a:prstGeom prst="roundRect">
            <a:avLst/>
          </a:prstGeom>
          <a:solidFill>
            <a:srgbClr val="FFB9A5"/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主な</a:t>
            </a:r>
            <a:endParaRPr kumimoji="0" lang="en-US" altLang="ja-JP" sz="16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用途</a:t>
            </a:r>
          </a:p>
        </p:txBody>
      </p:sp>
      <p:sp>
        <p:nvSpPr>
          <p:cNvPr id="3098" name="Text Box 14">
            <a:extLst>
              <a:ext uri="{FF2B5EF4-FFF2-40B4-BE49-F238E27FC236}">
                <a16:creationId xmlns:a16="http://schemas.microsoft.com/office/drawing/2014/main" id="{0E04730A-881C-5ADA-578E-BC8353D8E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16138"/>
            <a:ext cx="53673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施設・設備の主な用途について、分かりやすく簡潔に記入してください。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322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文部科学省</dc:creator>
  <cp:lastModifiedBy>河野遥</cp:lastModifiedBy>
  <cp:revision>53</cp:revision>
  <cp:lastPrinted>2020-12-18T17:57:45Z</cp:lastPrinted>
  <dcterms:created xsi:type="dcterms:W3CDTF">1601-01-01T00:00:00Z</dcterms:created>
  <dcterms:modified xsi:type="dcterms:W3CDTF">2023-12-06T13:36:06Z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