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4" r:id="rId2"/>
  </p:sldIdLst>
  <p:sldSz cx="9144000" cy="6858000" type="screen4x3"/>
  <p:notesSz cx="6805613" cy="99393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1E"/>
    <a:srgbClr val="FFB9A5"/>
    <a:srgbClr val="FF9678"/>
    <a:srgbClr val="FF0000"/>
    <a:srgbClr val="024F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153" autoAdjust="0"/>
  </p:normalViewPr>
  <p:slideViewPr>
    <p:cSldViewPr>
      <p:cViewPr varScale="1">
        <p:scale>
          <a:sx n="106" d="100"/>
          <a:sy n="106" d="100"/>
        </p:scale>
        <p:origin x="176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CECFE26C-D7C0-A83E-406B-783FF407258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7A1B58A-5FE2-2CD3-F5DA-1A327207E42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8475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r">
              <a:defRPr sz="1200"/>
            </a:lvl1pPr>
          </a:lstStyle>
          <a:p>
            <a:pPr>
              <a:defRPr/>
            </a:pPr>
            <a:fld id="{E093A3A9-AA12-4B0D-8823-5AD1F8F80F29}" type="datetimeFigureOut">
              <a:rPr lang="ja-JP" altLang="en-US"/>
              <a:pPr>
                <a:defRPr/>
              </a:pPr>
              <a:t>2023/12/6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C53D058D-AB70-842F-4B00-C2174F566F7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1987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26" tIns="46113" rIns="92226" bIns="46113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56E75B38-B491-033D-8435-1EA5635102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450" y="4783138"/>
            <a:ext cx="5446713" cy="3913187"/>
          </a:xfrm>
          <a:prstGeom prst="rect">
            <a:avLst/>
          </a:prstGeom>
        </p:spPr>
        <p:txBody>
          <a:bodyPr vert="horz" lIns="92226" tIns="46113" rIns="92226" bIns="46113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35AE9B-5553-6CB7-7F91-70C0945E182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780DB26-F004-13B0-C6AF-DC89FA62D8A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8475"/>
          </a:xfrm>
          <a:prstGeom prst="rect">
            <a:avLst/>
          </a:prstGeom>
        </p:spPr>
        <p:txBody>
          <a:bodyPr vert="horz" wrap="square" lIns="92226" tIns="46113" rIns="92226" bIns="4611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7E147FC-64BB-4459-8AEE-BB6059157CF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7841EE1-A1F3-1CA2-4F23-9A79A004B8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360D4F1-D934-D84E-E55F-8AA953EE9E8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E8884F0-CB67-B1E6-CCD4-7AF20531829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1BEA8C-3945-4EDD-9345-CB60078DD00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88709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F3B4793-CE37-59DA-2EC8-394CFD04388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830B44E-A1E1-2CB4-58B0-97D0E5EE17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71823D1-C6EA-C45D-97CE-D39FAE03B8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14EE3E-7305-4FE4-A993-F13BED80C91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02927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687F20E-D84F-C74F-263A-56B2C42C50C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8C6A2D2-00D8-01B6-2AC7-79A3C7D325E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2064B0C-14B4-FA3B-8175-250C191748C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D5D6F3-926E-42B0-96A1-7808353B6B0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10684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4122A61-E294-EDE6-E6C4-7B0393A0E10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11D59A5-6745-F6B7-9D7B-9C3EBBCE1AF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746D788-BC7B-2509-EF9B-64608E10874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F6EE62-EEE2-425A-B29A-C7F2F6DBA94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21211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2A3B39D-9038-CFF6-C5A7-7F4B198C17E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EA0A42F-F974-D0CB-6DD9-C83C3AA94D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2FCF547-C2D9-6991-1C9F-E878F58C318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5BD2B1-2D57-4BC4-A902-2E981ED8D85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72376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F29F30D-F0B6-8D7D-A8DB-EE1F3653B7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62AD186-41B5-E4CA-A6B0-8E5EE2EEF38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BA9D60C-CD4B-8FEF-35A3-F42C7E522CF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2EB4C8-BF8C-4A3D-9A47-FE829B8CFB6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68232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F7C2E25-7DE7-BAAF-FC9E-6C1D472AA7D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E1888CC-1917-1A01-593B-908AA70A4E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F290C44-3087-5B33-AEA2-709C619F49D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312EF9-16DC-4866-842D-75DE50A2C3B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16781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0B20D0D-F692-86DC-757C-DC43AA12540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9CD3171-6178-A371-3FD6-BF2133A57E9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F05756E-452D-1592-2868-0E5C1AFC610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F1918A-E3F2-42DA-A9B8-841287AA08D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62247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4638A2D1-278C-BD82-B864-0530D9B6B44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E4CFAB6-3200-6B5A-1593-3B8B4F96A3B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4A53277-442F-A584-D07F-CAFEA5D2B7B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9E79ED-B3E8-4BF1-A457-11BBB34312A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23523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0CC3DFB-9394-6BC0-13E4-B8AA307C82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2B82E61-CDFE-F079-AE6B-45FCE24044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7F1152F-DC83-E66A-FC21-3FEFCF0B1FA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FD716A-2FE3-4FE6-A6B6-6D18F1D84B8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69226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2DA3B44-1462-DEE0-1C5B-E2D703C78A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7E5AE96-E8CD-DE05-146E-84D4772FA20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A2F520-DB6F-8F96-A995-BFDC2E12E7B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13C35-9059-403E-9A00-691D10AE810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58114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259F7D3-F539-4029-B685-6971C3F598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C863DEB-8CD0-F5BF-CF3D-5C41467C14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8672CE5-F014-D788-D5A2-7E2DFF0D94A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DE8284F5-5E6E-BD6D-E3AB-B5C4D82D83F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B9DD767-46FC-3C9D-4D3F-F1B0A43ADC1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/>
            </a:lvl1pPr>
          </a:lstStyle>
          <a:p>
            <a:pPr>
              <a:defRPr/>
            </a:pPr>
            <a:fld id="{4B0CA403-5B56-4E65-9EB5-812BB9CF8E0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Line 171">
            <a:extLst>
              <a:ext uri="{FF2B5EF4-FFF2-40B4-BE49-F238E27FC236}">
                <a16:creationId xmlns:a16="http://schemas.microsoft.com/office/drawing/2014/main" id="{04FF38B9-F676-B3B3-279B-097D82CD2E6D}"/>
              </a:ext>
            </a:extLst>
          </p:cNvPr>
          <p:cNvSpPr>
            <a:spLocks noChangeShapeType="1"/>
          </p:cNvSpPr>
          <p:nvPr/>
        </p:nvSpPr>
        <p:spPr bwMode="auto">
          <a:xfrm>
            <a:off x="3582988" y="3357563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75" name="Line 174">
            <a:extLst>
              <a:ext uri="{FF2B5EF4-FFF2-40B4-BE49-F238E27FC236}">
                <a16:creationId xmlns:a16="http://schemas.microsoft.com/office/drawing/2014/main" id="{0970334F-F467-9557-774E-FA9682118D43}"/>
              </a:ext>
            </a:extLst>
          </p:cNvPr>
          <p:cNvSpPr>
            <a:spLocks noChangeShapeType="1"/>
          </p:cNvSpPr>
          <p:nvPr/>
        </p:nvSpPr>
        <p:spPr bwMode="auto">
          <a:xfrm>
            <a:off x="4446588" y="397827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76" name="Line 331">
            <a:extLst>
              <a:ext uri="{FF2B5EF4-FFF2-40B4-BE49-F238E27FC236}">
                <a16:creationId xmlns:a16="http://schemas.microsoft.com/office/drawing/2014/main" id="{C309B111-DAA5-C12F-FA65-AD1E977A4964}"/>
              </a:ext>
            </a:extLst>
          </p:cNvPr>
          <p:cNvSpPr>
            <a:spLocks noChangeShapeType="1"/>
          </p:cNvSpPr>
          <p:nvPr/>
        </p:nvSpPr>
        <p:spPr bwMode="auto">
          <a:xfrm>
            <a:off x="1855788" y="397827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77" name="Line 733">
            <a:extLst>
              <a:ext uri="{FF2B5EF4-FFF2-40B4-BE49-F238E27FC236}">
                <a16:creationId xmlns:a16="http://schemas.microsoft.com/office/drawing/2014/main" id="{9EFAEEA9-7277-F7F1-2B38-9E5269594BA9}"/>
              </a:ext>
            </a:extLst>
          </p:cNvPr>
          <p:cNvSpPr>
            <a:spLocks noChangeShapeType="1"/>
          </p:cNvSpPr>
          <p:nvPr/>
        </p:nvSpPr>
        <p:spPr bwMode="auto">
          <a:xfrm>
            <a:off x="1182688" y="399097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2E66D1DA-F4A9-3DD8-AAE7-4A207C8B53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1113"/>
            <a:ext cx="9144000" cy="66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3079" name="コンテンツ プレースホルダ 2">
            <a:extLst>
              <a:ext uri="{FF2B5EF4-FFF2-40B4-BE49-F238E27FC236}">
                <a16:creationId xmlns:a16="http://schemas.microsoft.com/office/drawing/2014/main" id="{F12981CB-2513-DC24-4E81-32F0A5229B56}"/>
              </a:ext>
            </a:extLst>
          </p:cNvPr>
          <p:cNvSpPr txBox="1">
            <a:spLocks/>
          </p:cNvSpPr>
          <p:nvPr/>
        </p:nvSpPr>
        <p:spPr bwMode="auto">
          <a:xfrm>
            <a:off x="76200" y="-14288"/>
            <a:ext cx="5943600" cy="425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ts val="3050"/>
              </a:lnSpc>
              <a:buFontTx/>
              <a:buNone/>
            </a:pPr>
            <a:r>
              <a:rPr lang="ja-JP" altLang="en-US" sz="2000" b="1">
                <a:solidFill>
                  <a:srgbClr val="FF501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施設・設備の概要</a:t>
            </a:r>
          </a:p>
        </p:txBody>
      </p:sp>
      <p:sp>
        <p:nvSpPr>
          <p:cNvPr id="3080" name="コンテンツ プレースホルダ 2">
            <a:extLst>
              <a:ext uri="{FF2B5EF4-FFF2-40B4-BE49-F238E27FC236}">
                <a16:creationId xmlns:a16="http://schemas.microsoft.com/office/drawing/2014/main" id="{E68269E2-99D8-61E1-8104-3308C5477157}"/>
              </a:ext>
            </a:extLst>
          </p:cNvPr>
          <p:cNvSpPr txBox="1">
            <a:spLocks/>
          </p:cNvSpPr>
          <p:nvPr/>
        </p:nvSpPr>
        <p:spPr bwMode="auto">
          <a:xfrm>
            <a:off x="5245100" y="-55563"/>
            <a:ext cx="3886200" cy="425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lnSpc>
                <a:spcPts val="3050"/>
              </a:lnSpc>
              <a:buFontTx/>
              <a:buNone/>
            </a:pPr>
            <a:r>
              <a:rPr lang="ja-JP" altLang="en-US" sz="1400" b="1">
                <a:solidFill>
                  <a:srgbClr val="FF501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○○大学○○研究所（○○拠点）</a:t>
            </a:r>
          </a:p>
        </p:txBody>
      </p:sp>
      <p:sp>
        <p:nvSpPr>
          <p:cNvPr id="3081" name="コンテンツ プレースホルダ 2">
            <a:extLst>
              <a:ext uri="{FF2B5EF4-FFF2-40B4-BE49-F238E27FC236}">
                <a16:creationId xmlns:a16="http://schemas.microsoft.com/office/drawing/2014/main" id="{35C63280-5BC5-A48D-33AE-4E3C061421BE}"/>
              </a:ext>
            </a:extLst>
          </p:cNvPr>
          <p:cNvSpPr txBox="1">
            <a:spLocks/>
          </p:cNvSpPr>
          <p:nvPr/>
        </p:nvSpPr>
        <p:spPr bwMode="auto">
          <a:xfrm>
            <a:off x="61913" y="454025"/>
            <a:ext cx="9020175" cy="425450"/>
          </a:xfrm>
          <a:prstGeom prst="rect">
            <a:avLst/>
          </a:prstGeom>
          <a:solidFill>
            <a:srgbClr val="FF50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ts val="3050"/>
              </a:lnSpc>
              <a:buFontTx/>
              <a:buNone/>
            </a:pPr>
            <a:r>
              <a:rPr lang="ja-JP" altLang="en-US" sz="240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施設・設備名</a:t>
            </a:r>
          </a:p>
        </p:txBody>
      </p:sp>
      <p:sp>
        <p:nvSpPr>
          <p:cNvPr id="42" name="角丸四角形 41">
            <a:extLst>
              <a:ext uri="{FF2B5EF4-FFF2-40B4-BE49-F238E27FC236}">
                <a16:creationId xmlns:a16="http://schemas.microsoft.com/office/drawing/2014/main" id="{88F0F9C2-82CD-1222-DDDE-A0532A9463A0}"/>
              </a:ext>
            </a:extLst>
          </p:cNvPr>
          <p:cNvSpPr/>
          <p:nvPr/>
        </p:nvSpPr>
        <p:spPr bwMode="auto">
          <a:xfrm>
            <a:off x="134938" y="976313"/>
            <a:ext cx="838200" cy="931862"/>
          </a:xfrm>
          <a:prstGeom prst="roundRect">
            <a:avLst/>
          </a:prstGeom>
          <a:solidFill>
            <a:srgbClr val="FFB9A5"/>
          </a:solidFill>
          <a:ln w="9525" cap="flat" cmpd="sng" algn="ctr">
            <a:noFill/>
            <a:prstDash val="solid"/>
          </a:ln>
          <a:effectLst/>
        </p:spPr>
        <p:txBody>
          <a:bodyPr lIns="85163" tIns="42580" rIns="85163" bIns="42580" anchor="ctr"/>
          <a:lstStyle/>
          <a:p>
            <a:pPr algn="ctr" defTabSz="42582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600" kern="0" dirty="0">
                <a:solidFill>
                  <a:srgbClr val="FFFFFF"/>
                </a:solidFill>
                <a:latin typeface="Meiryo UI" charset="-128"/>
                <a:ea typeface="Meiryo UI" charset="-128"/>
                <a:cs typeface="Meiryo UI" charset="-128"/>
              </a:rPr>
              <a:t>施設・設備の概要</a:t>
            </a:r>
          </a:p>
        </p:txBody>
      </p:sp>
      <p:sp>
        <p:nvSpPr>
          <p:cNvPr id="8" name="角丸四角形 7">
            <a:extLst>
              <a:ext uri="{FF2B5EF4-FFF2-40B4-BE49-F238E27FC236}">
                <a16:creationId xmlns:a16="http://schemas.microsoft.com/office/drawing/2014/main" id="{5FDFF6C5-FD7A-C497-C0C1-A1B45FE1F952}"/>
              </a:ext>
            </a:extLst>
          </p:cNvPr>
          <p:cNvSpPr/>
          <p:nvPr/>
        </p:nvSpPr>
        <p:spPr>
          <a:xfrm>
            <a:off x="1066800" y="998538"/>
            <a:ext cx="7848600" cy="935037"/>
          </a:xfrm>
          <a:prstGeom prst="roundRect">
            <a:avLst/>
          </a:prstGeom>
          <a:noFill/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5" name="角丸四角形 44">
            <a:extLst>
              <a:ext uri="{FF2B5EF4-FFF2-40B4-BE49-F238E27FC236}">
                <a16:creationId xmlns:a16="http://schemas.microsoft.com/office/drawing/2014/main" id="{9A26EAFB-3D09-DA27-443C-B5B53B84C829}"/>
              </a:ext>
            </a:extLst>
          </p:cNvPr>
          <p:cNvSpPr/>
          <p:nvPr/>
        </p:nvSpPr>
        <p:spPr>
          <a:xfrm>
            <a:off x="5710238" y="2609850"/>
            <a:ext cx="3200400" cy="4141788"/>
          </a:xfrm>
          <a:prstGeom prst="roundRect">
            <a:avLst>
              <a:gd name="adj" fmla="val 7871"/>
            </a:avLst>
          </a:prstGeom>
          <a:noFill/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8" name="角丸四角形 47">
            <a:extLst>
              <a:ext uri="{FF2B5EF4-FFF2-40B4-BE49-F238E27FC236}">
                <a16:creationId xmlns:a16="http://schemas.microsoft.com/office/drawing/2014/main" id="{C83C215F-A8EE-62AE-27EB-6828DE1AC97F}"/>
              </a:ext>
            </a:extLst>
          </p:cNvPr>
          <p:cNvSpPr/>
          <p:nvPr/>
        </p:nvSpPr>
        <p:spPr bwMode="auto">
          <a:xfrm>
            <a:off x="5738813" y="2587625"/>
            <a:ext cx="1371600" cy="355600"/>
          </a:xfrm>
          <a:prstGeom prst="roundRect">
            <a:avLst/>
          </a:prstGeom>
          <a:solidFill>
            <a:srgbClr val="FFB9A5"/>
          </a:solidFill>
          <a:ln w="9525" cap="flat" cmpd="sng" algn="ctr">
            <a:noFill/>
            <a:prstDash val="solid"/>
          </a:ln>
          <a:effectLst/>
        </p:spPr>
        <p:txBody>
          <a:bodyPr lIns="85163" tIns="42580" rIns="85163" bIns="42580" anchor="ctr"/>
          <a:lstStyle/>
          <a:p>
            <a:pPr algn="ctr" defTabSz="42582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800" kern="0" dirty="0">
                <a:solidFill>
                  <a:srgbClr val="FFFFFF"/>
                </a:solidFill>
                <a:latin typeface="Meiryo UI" charset="-128"/>
                <a:ea typeface="Meiryo UI" charset="-128"/>
                <a:cs typeface="Meiryo UI" charset="-128"/>
              </a:rPr>
              <a:t>イメージ図</a:t>
            </a:r>
          </a:p>
        </p:txBody>
      </p:sp>
      <p:sp>
        <p:nvSpPr>
          <p:cNvPr id="3086" name="Text Box 14">
            <a:extLst>
              <a:ext uri="{FF2B5EF4-FFF2-40B4-BE49-F238E27FC236}">
                <a16:creationId xmlns:a16="http://schemas.microsoft.com/office/drawing/2014/main" id="{2028E491-E21F-37E9-2A23-B28B734E3B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0888" y="3392488"/>
            <a:ext cx="29591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施設・設備の画像や、利用状況の</a:t>
            </a:r>
            <a:endParaRPr lang="en-US" altLang="ja-JP" sz="12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グラフ等を適宜掲載してください。</a:t>
            </a:r>
          </a:p>
        </p:txBody>
      </p:sp>
      <p:sp>
        <p:nvSpPr>
          <p:cNvPr id="3087" name="Text Box 14">
            <a:extLst>
              <a:ext uri="{FF2B5EF4-FFF2-40B4-BE49-F238E27FC236}">
                <a16:creationId xmlns:a16="http://schemas.microsoft.com/office/drawing/2014/main" id="{890B1C96-83A0-133C-E561-AA2EEB5940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8075" y="1074738"/>
            <a:ext cx="6248400" cy="83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施設・設備の概要、目的、性能等について、分かりやすく簡潔に記入してください。</a:t>
            </a:r>
            <a:endParaRPr lang="en-US" altLang="ja-JP" sz="12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2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可能な限り、定量的なデータを併せて記載して、全国的、世界的な卓越性等</a:t>
            </a:r>
            <a:endParaRPr lang="en-US" altLang="ja-JP" sz="12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について分かりやすいよう記入してください。</a:t>
            </a:r>
            <a:endParaRPr lang="en-US" altLang="ja-JP" sz="12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88" name="Text Box 14">
            <a:extLst>
              <a:ext uri="{FF2B5EF4-FFF2-40B4-BE49-F238E27FC236}">
                <a16:creationId xmlns:a16="http://schemas.microsoft.com/office/drawing/2014/main" id="{899FBFC8-D043-9596-E8B2-F6C39F410C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431800"/>
            <a:ext cx="2751138" cy="1168400"/>
          </a:xfrm>
          <a:prstGeom prst="rect">
            <a:avLst/>
          </a:prstGeom>
          <a:solidFill>
            <a:schemeClr val="bg1"/>
          </a:soli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 b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400" b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原則、レイアウトを変えずに作成</a:t>
            </a:r>
            <a:endParaRPr lang="en-US" altLang="ja-JP" sz="1400" b="1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 b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en-US" sz="1400" b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してください。また、記載に当たっ</a:t>
            </a:r>
            <a:endParaRPr lang="en-US" altLang="ja-JP" sz="1400" b="1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 b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en-US" sz="1400" b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ては、専門的な知識がない人で</a:t>
            </a:r>
            <a:endParaRPr lang="en-US" altLang="ja-JP" sz="1400" b="1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 b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en-US" sz="1400" b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も理解できるよう、分かりやすく</a:t>
            </a:r>
            <a:endParaRPr lang="en-US" altLang="ja-JP" sz="1400" b="1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 b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en-US" sz="1400" b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簡潔に記載してください。</a:t>
            </a:r>
          </a:p>
        </p:txBody>
      </p:sp>
      <p:sp>
        <p:nvSpPr>
          <p:cNvPr id="46" name="角丸四角形 45">
            <a:extLst>
              <a:ext uri="{FF2B5EF4-FFF2-40B4-BE49-F238E27FC236}">
                <a16:creationId xmlns:a16="http://schemas.microsoft.com/office/drawing/2014/main" id="{834F71D4-FBDE-04F0-B24D-A338B1B3AF9D}"/>
              </a:ext>
            </a:extLst>
          </p:cNvPr>
          <p:cNvSpPr/>
          <p:nvPr/>
        </p:nvSpPr>
        <p:spPr>
          <a:xfrm>
            <a:off x="176213" y="2651125"/>
            <a:ext cx="5303837" cy="4113213"/>
          </a:xfrm>
          <a:prstGeom prst="roundRect">
            <a:avLst>
              <a:gd name="adj" fmla="val 2134"/>
            </a:avLst>
          </a:prstGeom>
          <a:noFill/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角丸四角形 26">
            <a:extLst>
              <a:ext uri="{FF2B5EF4-FFF2-40B4-BE49-F238E27FC236}">
                <a16:creationId xmlns:a16="http://schemas.microsoft.com/office/drawing/2014/main" id="{3AA4F175-978A-9CB9-4175-BDEF76EA6210}"/>
              </a:ext>
            </a:extLst>
          </p:cNvPr>
          <p:cNvSpPr/>
          <p:nvPr/>
        </p:nvSpPr>
        <p:spPr bwMode="auto">
          <a:xfrm>
            <a:off x="147638" y="2606675"/>
            <a:ext cx="1371600" cy="354013"/>
          </a:xfrm>
          <a:prstGeom prst="roundRect">
            <a:avLst/>
          </a:prstGeom>
          <a:solidFill>
            <a:srgbClr val="FFB9A5"/>
          </a:solidFill>
          <a:ln w="9525" cap="flat" cmpd="sng" algn="ctr">
            <a:noFill/>
            <a:prstDash val="solid"/>
          </a:ln>
          <a:effectLst/>
        </p:spPr>
        <p:txBody>
          <a:bodyPr lIns="85163" tIns="42580" rIns="85163" bIns="42580" anchor="ctr"/>
          <a:lstStyle/>
          <a:p>
            <a:pPr algn="ctr" defTabSz="42582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800" kern="0" dirty="0">
                <a:solidFill>
                  <a:srgbClr val="FFFFFF"/>
                </a:solidFill>
                <a:latin typeface="Meiryo UI" charset="-128"/>
                <a:ea typeface="Meiryo UI" charset="-128"/>
                <a:cs typeface="Meiryo UI" charset="-128"/>
              </a:rPr>
              <a:t>利用状況等</a:t>
            </a:r>
          </a:p>
        </p:txBody>
      </p:sp>
      <p:sp>
        <p:nvSpPr>
          <p:cNvPr id="3091" name="Text Box 20">
            <a:extLst>
              <a:ext uri="{FF2B5EF4-FFF2-40B4-BE49-F238E27FC236}">
                <a16:creationId xmlns:a16="http://schemas.microsoft.com/office/drawing/2014/main" id="{0F5FF4DF-E9E7-F093-C282-DEAED4FC9D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650" y="2913063"/>
            <a:ext cx="5562600" cy="1169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>
                <a:latin typeface="Meiryo UI" panose="020B0604030504040204" pitchFamily="50" charset="-128"/>
                <a:ea typeface="Meiryo UI" panose="020B0604030504040204" pitchFamily="50" charset="-128"/>
              </a:rPr>
              <a:t>設置年月</a:t>
            </a:r>
            <a:r>
              <a:rPr lang="ja-JP" altLang="en-US" sz="14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40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ja-JP" altLang="en-US" sz="14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平成</a:t>
            </a:r>
            <a:r>
              <a:rPr lang="en-US" altLang="ja-JP" sz="14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00</a:t>
            </a:r>
            <a:r>
              <a:rPr lang="ja-JP" altLang="en-US" sz="14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4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</a:t>
            </a:r>
            <a:r>
              <a:rPr lang="ja-JP" altLang="en-US" sz="14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4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</a:t>
            </a:r>
            <a:r>
              <a:rPr lang="ja-JP" altLang="en-US" sz="14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endParaRPr lang="en-US" altLang="ja-JP" sz="14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>
                <a:latin typeface="Meiryo UI" panose="020B0604030504040204" pitchFamily="50" charset="-128"/>
                <a:ea typeface="Meiryo UI" panose="020B0604030504040204" pitchFamily="50" charset="-128"/>
              </a:rPr>
              <a:t>導入経費</a:t>
            </a:r>
            <a:r>
              <a:rPr lang="ja-JP" altLang="en-US" sz="14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40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ja-JP" altLang="en-US" sz="14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4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0,000</a:t>
            </a:r>
            <a:r>
              <a:rPr lang="ja-JP" altLang="en-US" sz="14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（千円）（うち国費：</a:t>
            </a:r>
            <a:r>
              <a:rPr lang="en-US" altLang="ja-JP" sz="14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0,000 </a:t>
            </a:r>
            <a:r>
              <a:rPr lang="ja-JP" altLang="en-US" sz="14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（千円）、</a:t>
            </a:r>
            <a:endParaRPr lang="en-US" altLang="ja-JP" sz="14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 うちその他：</a:t>
            </a:r>
            <a:r>
              <a:rPr lang="en-US" altLang="ja-JP" sz="14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0,000 </a:t>
            </a:r>
            <a:r>
              <a:rPr lang="ja-JP" altLang="en-US" sz="14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（千円））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>
                <a:latin typeface="Meiryo UI" panose="020B0604030504040204" pitchFamily="50" charset="-128"/>
                <a:ea typeface="Meiryo UI" panose="020B0604030504040204" pitchFamily="50" charset="-128"/>
              </a:rPr>
              <a:t>運転経費</a:t>
            </a:r>
            <a:r>
              <a:rPr lang="ja-JP" altLang="en-US" sz="14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40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ja-JP" altLang="en-US" sz="14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4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0,000 </a:t>
            </a:r>
            <a:r>
              <a:rPr lang="ja-JP" altLang="en-US" sz="14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（千円）／年（光熱水料、整備・運転に係る</a:t>
            </a:r>
            <a:endParaRPr lang="en-US" altLang="ja-JP" sz="14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 人件費、備品費含む）</a:t>
            </a:r>
          </a:p>
        </p:txBody>
      </p:sp>
      <p:sp>
        <p:nvSpPr>
          <p:cNvPr id="3092" name="Rectangle 12">
            <a:extLst>
              <a:ext uri="{FF2B5EF4-FFF2-40B4-BE49-F238E27FC236}">
                <a16:creationId xmlns:a16="http://schemas.microsoft.com/office/drawing/2014/main" id="{CA0705F9-F4FF-8DD2-D2BF-2C46D9C563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13" y="4156075"/>
            <a:ext cx="2743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400">
                <a:latin typeface="Meiryo UI" panose="020B0604030504040204" pitchFamily="50" charset="-128"/>
                <a:ea typeface="Meiryo UI" panose="020B0604030504040204" pitchFamily="50" charset="-128"/>
              </a:rPr>
              <a:t>＜利用の状況（令和３年度）＞</a:t>
            </a:r>
          </a:p>
        </p:txBody>
      </p:sp>
      <p:sp>
        <p:nvSpPr>
          <p:cNvPr id="3093" name="Text Box 14">
            <a:extLst>
              <a:ext uri="{FF2B5EF4-FFF2-40B4-BE49-F238E27FC236}">
                <a16:creationId xmlns:a16="http://schemas.microsoft.com/office/drawing/2014/main" id="{DCC500FB-82E4-9D3A-BC31-8465FFAA62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650" y="4438650"/>
            <a:ext cx="5562600" cy="116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400">
                <a:latin typeface="Meiryo UI" panose="020B0604030504040204" pitchFamily="50" charset="-128"/>
                <a:ea typeface="Meiryo UI" panose="020B0604030504040204" pitchFamily="50" charset="-128"/>
              </a:rPr>
              <a:t>・実稼動実績：</a:t>
            </a:r>
            <a:r>
              <a:rPr lang="ja-JP" altLang="en-US" sz="14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合計・・・日（・・・時間）、稼働率　％</a:t>
            </a:r>
            <a:br>
              <a:rPr lang="ja-JP" altLang="en-US" sz="14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400">
                <a:latin typeface="Meiryo UI" panose="020B0604030504040204" pitchFamily="50" charset="-128"/>
                <a:ea typeface="Meiryo UI" panose="020B0604030504040204" pitchFamily="50" charset="-128"/>
              </a:rPr>
              <a:t>・学内研究：</a:t>
            </a:r>
            <a:r>
              <a:rPr lang="ja-JP" altLang="en-US" sz="14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・・時間（・・課題）、年間使用人数　○名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FontTx/>
              <a:buNone/>
            </a:pPr>
            <a:r>
              <a:rPr lang="ja-JP" altLang="en-US" sz="1400">
                <a:latin typeface="Meiryo UI" panose="020B0604030504040204" pitchFamily="50" charset="-128"/>
                <a:ea typeface="Meiryo UI" panose="020B0604030504040204" pitchFamily="50" charset="-128"/>
              </a:rPr>
              <a:t>・学外研究：</a:t>
            </a:r>
            <a:r>
              <a:rPr lang="ja-JP" altLang="en-US" sz="14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・・時間（・・課題）、年間使用人数　○名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FontTx/>
              <a:buNone/>
            </a:pPr>
            <a:r>
              <a:rPr lang="ja-JP" altLang="en-US" sz="1400">
                <a:latin typeface="Meiryo UI" panose="020B0604030504040204" pitchFamily="50" charset="-128"/>
                <a:ea typeface="Meiryo UI" panose="020B0604030504040204" pitchFamily="50" charset="-128"/>
              </a:rPr>
              <a:t>・主な利用機関：</a:t>
            </a:r>
            <a:r>
              <a:rPr lang="ja-JP" altLang="en-US" sz="14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・・大学・・研究所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FontTx/>
              <a:buNone/>
            </a:pPr>
            <a:r>
              <a:rPr lang="ja-JP" altLang="en-US" sz="1400">
                <a:latin typeface="Meiryo UI" panose="020B0604030504040204" pitchFamily="50" charset="-128"/>
                <a:ea typeface="Meiryo UI" panose="020B0604030504040204" pitchFamily="50" charset="-128"/>
              </a:rPr>
              <a:t>・その他特徴的な利用方法等：</a:t>
            </a:r>
            <a:r>
              <a:rPr lang="ja-JP" altLang="en-US" sz="14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・・</a:t>
            </a:r>
          </a:p>
        </p:txBody>
      </p:sp>
      <p:sp>
        <p:nvSpPr>
          <p:cNvPr id="3094" name="Rectangle 12">
            <a:extLst>
              <a:ext uri="{FF2B5EF4-FFF2-40B4-BE49-F238E27FC236}">
                <a16:creationId xmlns:a16="http://schemas.microsoft.com/office/drawing/2014/main" id="{3A0C0AA8-ECD0-05B7-479D-47DDC71729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638" y="5699125"/>
            <a:ext cx="2743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>
                <a:latin typeface="Meiryo UI" panose="020B0604030504040204" pitchFamily="50" charset="-128"/>
                <a:ea typeface="Meiryo UI" panose="020B0604030504040204" pitchFamily="50" charset="-128"/>
              </a:rPr>
              <a:t>＜今後の計画＞</a:t>
            </a:r>
          </a:p>
        </p:txBody>
      </p:sp>
      <p:sp>
        <p:nvSpPr>
          <p:cNvPr id="3095" name="Text Box 19">
            <a:extLst>
              <a:ext uri="{FF2B5EF4-FFF2-40B4-BE49-F238E27FC236}">
                <a16:creationId xmlns:a16="http://schemas.microsoft.com/office/drawing/2014/main" id="{CB06C2F0-F585-5ABD-0385-A799D8AAED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650" y="6056313"/>
            <a:ext cx="556260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4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・・施設と連携して、・・・研究を推進する  等</a:t>
            </a:r>
          </a:p>
        </p:txBody>
      </p:sp>
      <p:sp>
        <p:nvSpPr>
          <p:cNvPr id="33" name="角丸四角形 32">
            <a:extLst>
              <a:ext uri="{FF2B5EF4-FFF2-40B4-BE49-F238E27FC236}">
                <a16:creationId xmlns:a16="http://schemas.microsoft.com/office/drawing/2014/main" id="{F1CD877C-B754-85D3-3424-87E1DBF9D2BE}"/>
              </a:ext>
            </a:extLst>
          </p:cNvPr>
          <p:cNvSpPr/>
          <p:nvPr/>
        </p:nvSpPr>
        <p:spPr>
          <a:xfrm>
            <a:off x="1085850" y="1979613"/>
            <a:ext cx="7850188" cy="561975"/>
          </a:xfrm>
          <a:prstGeom prst="roundRect">
            <a:avLst/>
          </a:prstGeom>
          <a:noFill/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6" name="角丸四角形 35">
            <a:extLst>
              <a:ext uri="{FF2B5EF4-FFF2-40B4-BE49-F238E27FC236}">
                <a16:creationId xmlns:a16="http://schemas.microsoft.com/office/drawing/2014/main" id="{BD2040F3-54B1-B4EA-65DC-41E6A5D0DBF8}"/>
              </a:ext>
            </a:extLst>
          </p:cNvPr>
          <p:cNvSpPr/>
          <p:nvPr/>
        </p:nvSpPr>
        <p:spPr bwMode="auto">
          <a:xfrm>
            <a:off x="142875" y="2005013"/>
            <a:ext cx="838200" cy="536575"/>
          </a:xfrm>
          <a:prstGeom prst="roundRect">
            <a:avLst/>
          </a:prstGeom>
          <a:solidFill>
            <a:srgbClr val="FFB9A5"/>
          </a:solidFill>
          <a:ln w="9525" cap="flat" cmpd="sng" algn="ctr">
            <a:noFill/>
            <a:prstDash val="solid"/>
          </a:ln>
          <a:effectLst/>
        </p:spPr>
        <p:txBody>
          <a:bodyPr lIns="85163" tIns="42580" rIns="85163" bIns="42580" anchor="ctr"/>
          <a:lstStyle/>
          <a:p>
            <a:pPr algn="ctr" defTabSz="42582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600" kern="0" dirty="0">
                <a:solidFill>
                  <a:srgbClr val="FFFFFF"/>
                </a:solidFill>
                <a:latin typeface="Meiryo UI" charset="-128"/>
                <a:ea typeface="Meiryo UI" charset="-128"/>
                <a:cs typeface="Meiryo UI" charset="-128"/>
              </a:rPr>
              <a:t>主な</a:t>
            </a:r>
            <a:endParaRPr kumimoji="0" lang="en-US" altLang="ja-JP" sz="1600" kern="0" dirty="0">
              <a:solidFill>
                <a:srgbClr val="FFFFFF"/>
              </a:solidFill>
              <a:latin typeface="Meiryo UI" charset="-128"/>
              <a:ea typeface="Meiryo UI" charset="-128"/>
              <a:cs typeface="Meiryo UI" charset="-128"/>
            </a:endParaRPr>
          </a:p>
          <a:p>
            <a:pPr algn="ctr" defTabSz="42582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600" kern="0" dirty="0">
                <a:solidFill>
                  <a:srgbClr val="FFFFFF"/>
                </a:solidFill>
                <a:latin typeface="Meiryo UI" charset="-128"/>
                <a:ea typeface="Meiryo UI" charset="-128"/>
                <a:cs typeface="Meiryo UI" charset="-128"/>
              </a:rPr>
              <a:t>用途</a:t>
            </a:r>
          </a:p>
        </p:txBody>
      </p:sp>
      <p:sp>
        <p:nvSpPr>
          <p:cNvPr id="3098" name="Text Box 14">
            <a:extLst>
              <a:ext uri="{FF2B5EF4-FFF2-40B4-BE49-F238E27FC236}">
                <a16:creationId xmlns:a16="http://schemas.microsoft.com/office/drawing/2014/main" id="{0E04730A-881C-5ADA-578E-BC8353D8E9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2116138"/>
            <a:ext cx="5367338" cy="27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施設・設備の主な用途について、分かりやすく簡潔に記入してください。</a:t>
            </a:r>
            <a:endParaRPr lang="en-US" altLang="ja-JP" sz="12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697</TotalTime>
  <Words>322</Words>
  <Application>Microsoft Office PowerPoint</Application>
  <PresentationFormat>画面に合わせる (4:3)</PresentationFormat>
  <Paragraphs>32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Meiryo UI</vt:lpstr>
      <vt:lpstr>游ゴシック</vt:lpstr>
      <vt:lpstr>Arial</vt:lpstr>
      <vt:lpstr>標準デザイン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文部科学省</dc:creator>
  <cp:lastModifiedBy>河野遥</cp:lastModifiedBy>
  <cp:revision>53</cp:revision>
  <cp:lastPrinted>2020-12-18T17:57:45Z</cp:lastPrinted>
  <dcterms:created xsi:type="dcterms:W3CDTF">1601-01-01T00:00:00Z</dcterms:created>
  <dcterms:modified xsi:type="dcterms:W3CDTF">2023-12-06T13:36:06Z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