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7B425BA-64BF-7167-E162-4D79FB4B5D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535AB4-9324-F037-454F-2E55F4D172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28D762AA-80FF-4C7F-B807-F704118D6EE0}" type="datetimeFigureOut">
              <a:rPr lang="ja-JP" altLang="en-US"/>
              <a:pPr>
                <a:defRPr/>
              </a:pPr>
              <a:t>2023/12/6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C325B2A2-8FC2-6552-8DBC-DC91CAC0AA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7DA7D0A-E816-B564-5AF7-5DB79B681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C052FC-0871-9371-7893-EB5CB19B68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CFB80F-818B-1F10-05CE-246610F4A2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702E1D-894D-4FE5-B008-D7CA9432BD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EB7E5D-1EA3-7A22-870B-CFAB82AE9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B0C151-B19E-0287-4C7F-3A076EDD0A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3B3D62-EE55-3FF7-2239-0ED1933F5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022D0-7D1B-4773-BEA9-D57A34BBF6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82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913214-24E6-3A6C-2200-80F07B952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C2AB7B-A820-6773-347A-399A4287FA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972472-D3ED-0912-5F2E-444C711C81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A77F-0A69-40AA-B6AF-F3F1C0F1B6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530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6A398F-7E99-9349-1BD0-EDDEEEA2C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08F74C-0F33-8D22-8729-190297E200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80C0E3-1A64-A697-4007-47E9578B02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E27F2-4882-4B12-B051-CF5C3E622D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54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52FEEB-F672-A862-E3CD-3D280D748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47DC7-67B2-678E-474D-7A11038D0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2EF2CB-D8F2-FD10-91BF-8D5A20F3B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82DE6-2303-4462-89E9-3EFB82976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555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7C36E8-A833-A044-2247-A7ED46A4B3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442E64-D8FD-A8A6-7711-88A3CE49E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614924-4BF7-B6CF-51E2-4384B92DB5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A2FED-E279-4C26-8AD6-1809EB0631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254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3D25C2-D6E1-87B0-B8DC-0A9415228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908FA9-FDFE-EC16-942A-98117C7AB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FB573E-078A-45FA-6FCB-D427ED23CA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69329-B695-4CE1-9097-6D33A340BD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919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05ADFA-22F4-9BF3-BF0B-F2AB6A0782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2D6153-A1A2-F86E-4950-E3CDBC8AA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A8BA0B5-F12A-D711-01A9-B1A9ADB992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A6131-D659-4BD2-8297-1D04F4DCA0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557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1E2C50-8903-8F0C-0BAC-74F058D6B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E3F7D5-8DB6-3626-5B89-13EF0A8520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329AB1-93E1-C7CE-0C26-43F43723C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B232F-5E00-4EDE-B012-0E44A82FE7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808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D1C3F7-BC65-DD93-B786-B14D754580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E16B99-E265-391C-57E5-20C507853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A14616-0D6B-A2DB-6331-93EE17A0E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C9938-7E08-4067-900B-E55B5E79A8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745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1DAA12-7778-4CAB-DBAD-94B9F48AC5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832799-3053-EDA2-3657-42BE04307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E943C0-306A-D22A-CD52-FF6392AB4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B9B89-1CF2-40AF-8229-F13852D182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37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BCD1B8-ECC4-8F01-1160-F373E5951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24101-8C23-F193-0FF6-32C321309B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C5A49C-0C7C-2DB7-A701-BE0E70233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44C9-9CF8-4550-9506-D7A682FADD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82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A544158-E7AB-EF64-3A1F-6BA3743DA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DC2C1C-2313-B455-DAD5-575D7AFBF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08C3C6-B216-38A6-5149-801F5DCC4F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17CDBE-6D8E-27D4-067A-24A609B5A3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AFD08-83A0-2574-483C-01407232A4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DB2211B7-160C-4537-9574-34ACA1083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48479FB2-1F70-B397-35ED-7E8F90FEC4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8DB661ED-6FF4-71A4-CAEC-EAA6ADC14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64C9B2C6-A10C-901A-3234-401366B44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E301273A-C0A1-2B6E-FE4B-AA55A9CBA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3996E6F-9EB9-8384-DABF-962BCC84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55638"/>
          </a:xfrm>
          <a:prstGeom prst="rect">
            <a:avLst/>
          </a:prstGeom>
          <a:solidFill>
            <a:srgbClr val="024F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B2817FCE-0773-AC49-232B-1DD725E009D2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共同利用・共同研究による優れた研究成果等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F0C6D4B4-5049-CA1E-50DD-A430B0850A8D}"/>
              </a:ext>
            </a:extLst>
          </p:cNvPr>
          <p:cNvSpPr txBox="1">
            <a:spLocks/>
          </p:cNvSpPr>
          <p:nvPr/>
        </p:nvSpPr>
        <p:spPr bwMode="auto">
          <a:xfrm>
            <a:off x="3124200" y="260350"/>
            <a:ext cx="5943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CCFC9C22-0EEC-5CAB-5594-0B4DA4FC0409}"/>
              </a:ext>
            </a:extLst>
          </p:cNvPr>
          <p:cNvSpPr txBox="1">
            <a:spLocks/>
          </p:cNvSpPr>
          <p:nvPr/>
        </p:nvSpPr>
        <p:spPr bwMode="auto">
          <a:xfrm>
            <a:off x="50800" y="766763"/>
            <a:ext cx="7696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rgbClr val="024FA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cxnSp>
        <p:nvCxnSpPr>
          <p:cNvPr id="3082" name="直線コネクタ 34">
            <a:extLst>
              <a:ext uri="{FF2B5EF4-FFF2-40B4-BE49-F238E27FC236}">
                <a16:creationId xmlns:a16="http://schemas.microsoft.com/office/drawing/2014/main" id="{28F06455-171A-5174-DF79-E426C0DA9D0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304800" y="1273175"/>
            <a:ext cx="9677400" cy="1588"/>
          </a:xfrm>
          <a:prstGeom prst="line">
            <a:avLst/>
          </a:prstGeom>
          <a:noFill/>
          <a:ln w="25400" algn="ctr">
            <a:solidFill>
              <a:srgbClr val="024F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D6AD613C-5FAE-575D-8610-3C096868BBED}"/>
              </a:ext>
            </a:extLst>
          </p:cNvPr>
          <p:cNvSpPr/>
          <p:nvPr/>
        </p:nvSpPr>
        <p:spPr bwMode="auto">
          <a:xfrm>
            <a:off x="228600" y="1397000"/>
            <a:ext cx="660400" cy="1268413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B1AB1A2B-1E0B-BF9B-77E6-8B55FDCD8BB6}"/>
              </a:ext>
            </a:extLst>
          </p:cNvPr>
          <p:cNvSpPr/>
          <p:nvPr/>
        </p:nvSpPr>
        <p:spPr>
          <a:xfrm>
            <a:off x="1066800" y="1404938"/>
            <a:ext cx="7772400" cy="1260475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3CAB342C-9D88-7D6A-DD13-CAF527F3EE70}"/>
              </a:ext>
            </a:extLst>
          </p:cNvPr>
          <p:cNvSpPr/>
          <p:nvPr/>
        </p:nvSpPr>
        <p:spPr>
          <a:xfrm>
            <a:off x="5300663" y="2778125"/>
            <a:ext cx="350520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615B0536-0E7A-B3B0-06C1-77829B853F50}"/>
              </a:ext>
            </a:extLst>
          </p:cNvPr>
          <p:cNvSpPr/>
          <p:nvPr/>
        </p:nvSpPr>
        <p:spPr bwMode="auto">
          <a:xfrm>
            <a:off x="5300663" y="2751138"/>
            <a:ext cx="1371600" cy="354012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D5F64583-A994-7A92-484C-0000813F5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481388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研究の概要、成果等に関する画像、イラスト、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図表等を掲載してください。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88146BD3-A165-53E1-088A-5AB346C1E36F}"/>
              </a:ext>
            </a:extLst>
          </p:cNvPr>
          <p:cNvSpPr/>
          <p:nvPr/>
        </p:nvSpPr>
        <p:spPr>
          <a:xfrm>
            <a:off x="211138" y="2787650"/>
            <a:ext cx="489585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94CE849A-B0DA-7989-BB6B-CD414A6DD08C}"/>
              </a:ext>
            </a:extLst>
          </p:cNvPr>
          <p:cNvSpPr/>
          <p:nvPr/>
        </p:nvSpPr>
        <p:spPr bwMode="auto">
          <a:xfrm>
            <a:off x="211138" y="2770188"/>
            <a:ext cx="222885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具体的な成果・効果</a:t>
            </a:r>
          </a:p>
        </p:txBody>
      </p:sp>
      <p:sp>
        <p:nvSpPr>
          <p:cNvPr id="3090" name="Text Box 14">
            <a:extLst>
              <a:ext uri="{FF2B5EF4-FFF2-40B4-BE49-F238E27FC236}">
                <a16:creationId xmlns:a16="http://schemas.microsoft.com/office/drawing/2014/main" id="{71387D49-A2C8-7229-A004-35D1E8AC1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92463"/>
            <a:ext cx="4511675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具体的な共同利用・共同研究による優れた研究成果や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産業・社会活動等に大きな影響を与えた研究成果について、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可能な限り、定量的なデータを併せて記載して、成果の卓越性等が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分かりやすいよう記入してください（○件から○件に増加し、世界一の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水準となった 等）。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・成果による学問的波及効果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・成果の具体的活用方法や成果による産業を含む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社会的波及効果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・大学の教育研究活動にもたらす改善効果　　等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FC0B7FB3-7BAA-1476-1743-20D9EDD051C1}"/>
              </a:ext>
            </a:extLst>
          </p:cNvPr>
          <p:cNvSpPr/>
          <p:nvPr/>
        </p:nvSpPr>
        <p:spPr>
          <a:xfrm>
            <a:off x="228600" y="6172200"/>
            <a:ext cx="8610600" cy="604838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CA549670-E807-7C39-7ECD-D95D78F6FE4B}"/>
              </a:ext>
            </a:extLst>
          </p:cNvPr>
          <p:cNvSpPr/>
          <p:nvPr/>
        </p:nvSpPr>
        <p:spPr bwMode="auto">
          <a:xfrm>
            <a:off x="228600" y="6176963"/>
            <a:ext cx="137160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用語解説</a:t>
            </a:r>
            <a:endParaRPr kumimoji="0" lang="en-US" altLang="ja-JP" sz="18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</p:txBody>
      </p:sp>
      <p:sp>
        <p:nvSpPr>
          <p:cNvPr id="3093" name="Text Box 14">
            <a:extLst>
              <a:ext uri="{FF2B5EF4-FFF2-40B4-BE49-F238E27FC236}">
                <a16:creationId xmlns:a16="http://schemas.microsoft.com/office/drawing/2014/main" id="{A5049D1B-9F4C-CB2E-3473-4E18DB1A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37288"/>
            <a:ext cx="6324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説明が必要な用語については、必要に応じて「用語解説」を記載してください。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該当がない場合は、欄ごと削除してください。</a:t>
            </a:r>
          </a:p>
        </p:txBody>
      </p:sp>
      <p:sp>
        <p:nvSpPr>
          <p:cNvPr id="3094" name="Text Box 14">
            <a:extLst>
              <a:ext uri="{FF2B5EF4-FFF2-40B4-BE49-F238E27FC236}">
                <a16:creationId xmlns:a16="http://schemas.microsoft.com/office/drawing/2014/main" id="{C03AFB89-8B4E-54D7-9E7C-E241EBCA6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738188"/>
            <a:ext cx="2997200" cy="20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原則、レイアウトを変えずに作成して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ください。また、記載に当たっては、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専門的な知識がない人でも理解で 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きるよう、分かりやすく簡潔に記載し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てください。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「共同利用・共同研究による国際的にも優れた研究成果等」と合わせて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件までとします。</a:t>
            </a:r>
          </a:p>
        </p:txBody>
      </p:sp>
      <p:sp>
        <p:nvSpPr>
          <p:cNvPr id="3095" name="Text Box 14">
            <a:extLst>
              <a:ext uri="{FF2B5EF4-FFF2-40B4-BE49-F238E27FC236}">
                <a16:creationId xmlns:a16="http://schemas.microsoft.com/office/drawing/2014/main" id="{740CF5D9-F7EE-3ABE-A4A8-091EE2844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609725"/>
            <a:ext cx="444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実施した共同利用・共同研究の内容及び共同利用・　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共同研究による優れた研究成果等について、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71">
            <a:extLst>
              <a:ext uri="{FF2B5EF4-FFF2-40B4-BE49-F238E27FC236}">
                <a16:creationId xmlns:a16="http://schemas.microsoft.com/office/drawing/2014/main" id="{7819B966-19BB-7BA3-135E-A40A7C747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" name="Line 174">
            <a:extLst>
              <a:ext uri="{FF2B5EF4-FFF2-40B4-BE49-F238E27FC236}">
                <a16:creationId xmlns:a16="http://schemas.microsoft.com/office/drawing/2014/main" id="{EBDF816B-8CBD-BE15-5C3D-D8B577DEA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" name="Line 331">
            <a:extLst>
              <a:ext uri="{FF2B5EF4-FFF2-40B4-BE49-F238E27FC236}">
                <a16:creationId xmlns:a16="http://schemas.microsoft.com/office/drawing/2014/main" id="{211E4E21-F7A7-CB31-BBCE-1192717838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" name="Line 733">
            <a:extLst>
              <a:ext uri="{FF2B5EF4-FFF2-40B4-BE49-F238E27FC236}">
                <a16:creationId xmlns:a16="http://schemas.microsoft.com/office/drawing/2014/main" id="{83FF5287-67E0-5280-C5E0-5C6D7CE73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D919728-886C-6C2A-3A0C-C24CEF616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55638"/>
          </a:xfrm>
          <a:prstGeom prst="rect">
            <a:avLst/>
          </a:prstGeom>
          <a:solidFill>
            <a:srgbClr val="024F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0000"/>
              </a:solidFill>
            </a:endParaRPr>
          </a:p>
        </p:txBody>
      </p:sp>
      <p:sp>
        <p:nvSpPr>
          <p:cNvPr id="4103" name="コンテンツ プレースホルダ 2">
            <a:extLst>
              <a:ext uri="{FF2B5EF4-FFF2-40B4-BE49-F238E27FC236}">
                <a16:creationId xmlns:a16="http://schemas.microsoft.com/office/drawing/2014/main" id="{FBE6B2D9-F139-3EBE-FCD2-05361E56271E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共同利用・共同研究による国際的にも優れた研究成果等</a:t>
            </a:r>
          </a:p>
        </p:txBody>
      </p:sp>
      <p:sp>
        <p:nvSpPr>
          <p:cNvPr id="4104" name="コンテンツ プレースホルダ 2">
            <a:extLst>
              <a:ext uri="{FF2B5EF4-FFF2-40B4-BE49-F238E27FC236}">
                <a16:creationId xmlns:a16="http://schemas.microsoft.com/office/drawing/2014/main" id="{D66B7FA5-FE0B-6FFC-4390-B5D8126D3226}"/>
              </a:ext>
            </a:extLst>
          </p:cNvPr>
          <p:cNvSpPr txBox="1">
            <a:spLocks/>
          </p:cNvSpPr>
          <p:nvPr/>
        </p:nvSpPr>
        <p:spPr bwMode="auto">
          <a:xfrm>
            <a:off x="3124200" y="260350"/>
            <a:ext cx="5943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4105" name="コンテンツ プレースホルダ 2">
            <a:extLst>
              <a:ext uri="{FF2B5EF4-FFF2-40B4-BE49-F238E27FC236}">
                <a16:creationId xmlns:a16="http://schemas.microsoft.com/office/drawing/2014/main" id="{299ECF1A-35AB-8580-A2B8-325467FAE59D}"/>
              </a:ext>
            </a:extLst>
          </p:cNvPr>
          <p:cNvSpPr txBox="1">
            <a:spLocks/>
          </p:cNvSpPr>
          <p:nvPr/>
        </p:nvSpPr>
        <p:spPr bwMode="auto">
          <a:xfrm>
            <a:off x="50800" y="766763"/>
            <a:ext cx="7696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rgbClr val="024FA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cxnSp>
        <p:nvCxnSpPr>
          <p:cNvPr id="4106" name="直線コネクタ 34">
            <a:extLst>
              <a:ext uri="{FF2B5EF4-FFF2-40B4-BE49-F238E27FC236}">
                <a16:creationId xmlns:a16="http://schemas.microsoft.com/office/drawing/2014/main" id="{A6C1DFEA-2302-BFD2-8D47-62AB246E0D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304800" y="1273175"/>
            <a:ext cx="9677400" cy="1588"/>
          </a:xfrm>
          <a:prstGeom prst="line">
            <a:avLst/>
          </a:prstGeom>
          <a:noFill/>
          <a:ln w="25400" algn="ctr">
            <a:solidFill>
              <a:srgbClr val="024F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E7C64057-0EDE-1C70-AFC2-61966B7A2E6F}"/>
              </a:ext>
            </a:extLst>
          </p:cNvPr>
          <p:cNvSpPr/>
          <p:nvPr/>
        </p:nvSpPr>
        <p:spPr bwMode="auto">
          <a:xfrm>
            <a:off x="228600" y="1397000"/>
            <a:ext cx="660400" cy="1268413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D596371-FEF4-93A3-8D2E-5E21FE98168D}"/>
              </a:ext>
            </a:extLst>
          </p:cNvPr>
          <p:cNvSpPr/>
          <p:nvPr/>
        </p:nvSpPr>
        <p:spPr>
          <a:xfrm>
            <a:off x="1066800" y="1404938"/>
            <a:ext cx="7772400" cy="1260475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D1B8677E-2776-C195-DEE0-A7BB761E9A91}"/>
              </a:ext>
            </a:extLst>
          </p:cNvPr>
          <p:cNvSpPr/>
          <p:nvPr/>
        </p:nvSpPr>
        <p:spPr>
          <a:xfrm>
            <a:off x="5300663" y="2778125"/>
            <a:ext cx="350520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30443CD7-855F-FBF6-107B-E326536BB5A5}"/>
              </a:ext>
            </a:extLst>
          </p:cNvPr>
          <p:cNvSpPr/>
          <p:nvPr/>
        </p:nvSpPr>
        <p:spPr bwMode="auto">
          <a:xfrm>
            <a:off x="5300663" y="2751138"/>
            <a:ext cx="1371600" cy="354012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4111" name="Text Box 14">
            <a:extLst>
              <a:ext uri="{FF2B5EF4-FFF2-40B4-BE49-F238E27FC236}">
                <a16:creationId xmlns:a16="http://schemas.microsoft.com/office/drawing/2014/main" id="{4B29290C-D310-BA3A-CF78-BE3CABF9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481388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研究の概要、成果等に関する画像、イラスト、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図表等を掲載してください。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D2652FE8-4222-18B1-759A-66664027A8B6}"/>
              </a:ext>
            </a:extLst>
          </p:cNvPr>
          <p:cNvSpPr/>
          <p:nvPr/>
        </p:nvSpPr>
        <p:spPr>
          <a:xfrm>
            <a:off x="211138" y="2787650"/>
            <a:ext cx="489585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910A3B2D-7A4F-BB1E-4768-7BE6391A3768}"/>
              </a:ext>
            </a:extLst>
          </p:cNvPr>
          <p:cNvSpPr/>
          <p:nvPr/>
        </p:nvSpPr>
        <p:spPr bwMode="auto">
          <a:xfrm>
            <a:off x="211138" y="2770188"/>
            <a:ext cx="222885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具体的な成果・効果</a:t>
            </a:r>
          </a:p>
        </p:txBody>
      </p:sp>
      <p:sp>
        <p:nvSpPr>
          <p:cNvPr id="4114" name="Text Box 14">
            <a:extLst>
              <a:ext uri="{FF2B5EF4-FFF2-40B4-BE49-F238E27FC236}">
                <a16:creationId xmlns:a16="http://schemas.microsoft.com/office/drawing/2014/main" id="{88AE5392-BF59-053D-7E19-67F10A8C4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92463"/>
            <a:ext cx="4511675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具体的な共同利用・共同研究による国際的にも優れた研究成果や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産業・社会活動等に大きな影響を与えた研究成果について、分かり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可能な限り、定量的なデータを併せて記載して、成果の卓越性等が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分かりやすいよう記入してください（○件から○件に増加し、世界一の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水準となった 等）。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・成果による学問的波及効果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・成果の具体的活用方法や成果による産業を含む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社会的波及効果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・大学の教育研究活動にもたらす改善効果　　等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4182FA60-C43D-B3D5-8D20-694C51A0C7BF}"/>
              </a:ext>
            </a:extLst>
          </p:cNvPr>
          <p:cNvSpPr/>
          <p:nvPr/>
        </p:nvSpPr>
        <p:spPr>
          <a:xfrm>
            <a:off x="228600" y="6172200"/>
            <a:ext cx="8610600" cy="604838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B6C79B0B-47AE-E243-D158-E2A5E237CF16}"/>
              </a:ext>
            </a:extLst>
          </p:cNvPr>
          <p:cNvSpPr/>
          <p:nvPr/>
        </p:nvSpPr>
        <p:spPr bwMode="auto">
          <a:xfrm>
            <a:off x="228600" y="6176963"/>
            <a:ext cx="137160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用語解説</a:t>
            </a:r>
            <a:endParaRPr kumimoji="0" lang="en-US" altLang="ja-JP" sz="18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</p:txBody>
      </p:sp>
      <p:sp>
        <p:nvSpPr>
          <p:cNvPr id="4117" name="Text Box 14">
            <a:extLst>
              <a:ext uri="{FF2B5EF4-FFF2-40B4-BE49-F238E27FC236}">
                <a16:creationId xmlns:a16="http://schemas.microsoft.com/office/drawing/2014/main" id="{D8CA62E6-A961-61D8-F080-D2103DF31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37288"/>
            <a:ext cx="6324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説明が必要な用語については、必要に応じて「用語解説」を記載してください。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該当がない場合は、欄ごと削除してください。</a:t>
            </a:r>
          </a:p>
        </p:txBody>
      </p:sp>
      <p:sp>
        <p:nvSpPr>
          <p:cNvPr id="4118" name="Text Box 14">
            <a:extLst>
              <a:ext uri="{FF2B5EF4-FFF2-40B4-BE49-F238E27FC236}">
                <a16:creationId xmlns:a16="http://schemas.microsoft.com/office/drawing/2014/main" id="{51B24DB1-84CA-4C20-5353-1D3FFBDD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738188"/>
            <a:ext cx="2946400" cy="20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原則、レイアウトを変えずに作成して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ください。また、記載に当たっては、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専門的な知識がない人でも理解で 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きるよう、分かりやすく簡潔に記載し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てください。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「共同利用・共同研究による優れた研究成果等」と合わせて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件までとします。</a:t>
            </a:r>
          </a:p>
        </p:txBody>
      </p:sp>
      <p:sp>
        <p:nvSpPr>
          <p:cNvPr id="4119" name="Text Box 14">
            <a:extLst>
              <a:ext uri="{FF2B5EF4-FFF2-40B4-BE49-F238E27FC236}">
                <a16:creationId xmlns:a16="http://schemas.microsoft.com/office/drawing/2014/main" id="{AB1E0F37-F5CA-5018-A0F0-70C4BB3A7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609725"/>
            <a:ext cx="444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実施した共同利用・共同研究の内容及び共同利用・　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共同研究による国際的にも優れた研究成果等について、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615</Words>
  <Application>Microsoft Office PowerPoint</Application>
  <PresentationFormat>画面に合わせる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游ゴシック</vt:lpstr>
      <vt:lpstr>Arial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文部科学省</dc:creator>
  <cp:lastModifiedBy>河野遥</cp:lastModifiedBy>
  <cp:revision>53</cp:revision>
  <cp:lastPrinted>2020-12-18T17:57:45Z</cp:lastPrinted>
  <dcterms:created xsi:type="dcterms:W3CDTF">1601-01-01T00:00:00Z</dcterms:created>
  <dcterms:modified xsi:type="dcterms:W3CDTF">2023-12-06T13:38:39Z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