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319" r:id="rId2"/>
    <p:sldId id="341" r:id="rId3"/>
    <p:sldId id="340" r:id="rId4"/>
    <p:sldId id="333" r:id="rId5"/>
    <p:sldId id="344" r:id="rId6"/>
    <p:sldId id="343" r:id="rId7"/>
    <p:sldId id="337" r:id="rId8"/>
    <p:sldId id="342" r:id="rId9"/>
    <p:sldId id="323" r:id="rId10"/>
    <p:sldId id="305" r:id="rId11"/>
    <p:sldId id="310" r:id="rId1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9694"/>
    <a:srgbClr val="EF476F"/>
    <a:srgbClr val="118BB2"/>
    <a:srgbClr val="073B4C"/>
    <a:srgbClr val="A3E7FF"/>
    <a:srgbClr val="CCFFFF"/>
    <a:srgbClr val="CCFF99"/>
    <a:srgbClr val="FF7C80"/>
    <a:srgbClr val="FF99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79" autoAdjust="0"/>
    <p:restoredTop sz="95214" autoAdjust="0"/>
  </p:normalViewPr>
  <p:slideViewPr>
    <p:cSldViewPr>
      <p:cViewPr varScale="1">
        <p:scale>
          <a:sx n="79" d="100"/>
          <a:sy n="79" d="100"/>
        </p:scale>
        <p:origin x="1277" y="6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F893972C-6349-5B45-BD57-C385996E391C}"/>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99609228-1233-8CA1-CBB3-EF6F8A48A85E}"/>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5C93B0C3-3442-4C08-A236-88429DCE3294}" type="datetimeFigureOut">
              <a:rPr kumimoji="1" lang="ja-JP" altLang="en-US" smtClean="0"/>
              <a:t>2025/2/6</a:t>
            </a:fld>
            <a:endParaRPr kumimoji="1" lang="ja-JP" altLang="en-US"/>
          </a:p>
        </p:txBody>
      </p:sp>
      <p:sp>
        <p:nvSpPr>
          <p:cNvPr id="4" name="フッター プレースホルダー 3">
            <a:extLst>
              <a:ext uri="{FF2B5EF4-FFF2-40B4-BE49-F238E27FC236}">
                <a16:creationId xmlns:a16="http://schemas.microsoft.com/office/drawing/2014/main" id="{E65B8E52-D051-415D-455F-B0C9BA9F851D}"/>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8FB0D94E-22D3-15D2-E26A-30D7D76C5C94}"/>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DCAC0DAF-9224-4241-974B-761E466C65C2}" type="slidenum">
              <a:rPr kumimoji="1" lang="ja-JP" altLang="en-US" smtClean="0"/>
              <a:t>‹#›</a:t>
            </a:fld>
            <a:endParaRPr kumimoji="1" lang="ja-JP" altLang="en-US"/>
          </a:p>
        </p:txBody>
      </p:sp>
    </p:spTree>
    <p:extLst>
      <p:ext uri="{BB962C8B-B14F-4D97-AF65-F5344CB8AC3E}">
        <p14:creationId xmlns:p14="http://schemas.microsoft.com/office/powerpoint/2010/main" val="25621407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7D57A1B-6562-4CEC-A40E-B98327757B9A}" type="datetimeFigureOut">
              <a:rPr kumimoji="1" lang="ja-JP" altLang="en-US" smtClean="0"/>
              <a:t>2025/2/6</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714CCE3-DC86-4AF6-AB4F-B9FFE6DAFB08}" type="slidenum">
              <a:rPr kumimoji="1" lang="ja-JP" altLang="en-US" smtClean="0"/>
              <a:t>‹#›</a:t>
            </a:fld>
            <a:endParaRPr kumimoji="1" lang="ja-JP" altLang="en-US"/>
          </a:p>
        </p:txBody>
      </p:sp>
    </p:spTree>
    <p:extLst>
      <p:ext uri="{BB962C8B-B14F-4D97-AF65-F5344CB8AC3E}">
        <p14:creationId xmlns:p14="http://schemas.microsoft.com/office/powerpoint/2010/main" val="399538116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A1BC426-BEA6-449A-8162-57AF4C121201}" type="datetime1">
              <a:rPr kumimoji="1" lang="ja-JP" altLang="en-US" smtClean="0"/>
              <a:t>2025/2/6</a:t>
            </a:fld>
            <a:endParaRPr kumimoji="1" lang="ja-JP" altLang="en-US" dirty="0"/>
          </a:p>
        </p:txBody>
      </p:sp>
      <p:sp>
        <p:nvSpPr>
          <p:cNvPr id="5" name="フッター プレースホルダー 4"/>
          <p:cNvSpPr>
            <a:spLocks noGrp="1"/>
          </p:cNvSpPr>
          <p:nvPr>
            <p:ph type="ftr" sz="quarter" idx="11"/>
          </p:nvPr>
        </p:nvSpPr>
        <p:spPr/>
        <p:txBody>
          <a:bodyPr/>
          <a:lstStyle/>
          <a:p>
            <a:r>
              <a:rPr kumimoji="1" lang="ja-JP" altLang="en-US"/>
              <a:t>機関名： （フッター機能で入力）</a:t>
            </a:r>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5323872-3B1B-42AC-A07D-0A4D814271A9}" type="datetime1">
              <a:rPr kumimoji="1" lang="ja-JP" altLang="en-US" smtClean="0"/>
              <a:t>2025/2/6</a:t>
            </a:fld>
            <a:endParaRPr kumimoji="1" lang="ja-JP" altLang="en-US" dirty="0"/>
          </a:p>
        </p:txBody>
      </p:sp>
      <p:sp>
        <p:nvSpPr>
          <p:cNvPr id="5" name="フッター プレースホルダー 4"/>
          <p:cNvSpPr>
            <a:spLocks noGrp="1"/>
          </p:cNvSpPr>
          <p:nvPr>
            <p:ph type="ftr" sz="quarter" idx="11"/>
          </p:nvPr>
        </p:nvSpPr>
        <p:spPr/>
        <p:txBody>
          <a:bodyPr/>
          <a:lstStyle/>
          <a:p>
            <a:r>
              <a:rPr kumimoji="1" lang="ja-JP" altLang="en-US"/>
              <a:t>機関名： （フッター機能で入力）</a:t>
            </a:r>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29B83A8-F77F-435C-8A90-C5EDE8635F98}" type="datetime1">
              <a:rPr kumimoji="1" lang="ja-JP" altLang="en-US" smtClean="0"/>
              <a:t>2025/2/6</a:t>
            </a:fld>
            <a:endParaRPr kumimoji="1" lang="ja-JP" altLang="en-US" dirty="0"/>
          </a:p>
        </p:txBody>
      </p:sp>
      <p:sp>
        <p:nvSpPr>
          <p:cNvPr id="5" name="フッター プレースホルダー 4"/>
          <p:cNvSpPr>
            <a:spLocks noGrp="1"/>
          </p:cNvSpPr>
          <p:nvPr>
            <p:ph type="ftr" sz="quarter" idx="11"/>
          </p:nvPr>
        </p:nvSpPr>
        <p:spPr/>
        <p:txBody>
          <a:bodyPr/>
          <a:lstStyle/>
          <a:p>
            <a:r>
              <a:rPr kumimoji="1" lang="ja-JP" altLang="en-US"/>
              <a:t>機関名： （フッター機能で入力）</a:t>
            </a:r>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36596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C114D03-A68A-4730-9BFB-E5296A7D9254}" type="datetime1">
              <a:rPr kumimoji="1" lang="ja-JP" altLang="en-US" smtClean="0"/>
              <a:t>2025/2/6</a:t>
            </a:fld>
            <a:endParaRPr kumimoji="1" lang="ja-JP" altLang="en-US" dirty="0"/>
          </a:p>
        </p:txBody>
      </p:sp>
      <p:sp>
        <p:nvSpPr>
          <p:cNvPr id="5" name="フッター プレースホルダー 4"/>
          <p:cNvSpPr>
            <a:spLocks noGrp="1"/>
          </p:cNvSpPr>
          <p:nvPr>
            <p:ph type="ftr" sz="quarter" idx="11"/>
          </p:nvPr>
        </p:nvSpPr>
        <p:spPr/>
        <p:txBody>
          <a:bodyPr/>
          <a:lstStyle/>
          <a:p>
            <a:r>
              <a:rPr kumimoji="1" lang="ja-JP" altLang="en-US"/>
              <a:t>機関名： （フッター機能で入力）</a:t>
            </a:r>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6216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41BE431-1806-4752-9998-3074A66CE90D}" type="datetime1">
              <a:rPr kumimoji="1" lang="ja-JP" altLang="en-US" smtClean="0"/>
              <a:t>2025/2/6</a:t>
            </a:fld>
            <a:endParaRPr kumimoji="1" lang="ja-JP" altLang="en-US" dirty="0"/>
          </a:p>
        </p:txBody>
      </p:sp>
      <p:sp>
        <p:nvSpPr>
          <p:cNvPr id="5" name="フッター プレースホルダー 4"/>
          <p:cNvSpPr>
            <a:spLocks noGrp="1"/>
          </p:cNvSpPr>
          <p:nvPr>
            <p:ph type="ftr" sz="quarter" idx="11"/>
          </p:nvPr>
        </p:nvSpPr>
        <p:spPr/>
        <p:txBody>
          <a:bodyPr/>
          <a:lstStyle/>
          <a:p>
            <a:r>
              <a:rPr kumimoji="1" lang="ja-JP" altLang="en-US"/>
              <a:t>機関名： （フッター機能で入力）</a:t>
            </a:r>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0E9EBEC-91DB-44A3-92C0-B5B97C5C101A}" type="datetime1">
              <a:rPr kumimoji="1" lang="ja-JP" altLang="en-US" smtClean="0"/>
              <a:t>2025/2/6</a:t>
            </a:fld>
            <a:endParaRPr kumimoji="1" lang="ja-JP" altLang="en-US" dirty="0"/>
          </a:p>
        </p:txBody>
      </p:sp>
      <p:sp>
        <p:nvSpPr>
          <p:cNvPr id="6" name="フッター プレースホルダー 5"/>
          <p:cNvSpPr>
            <a:spLocks noGrp="1"/>
          </p:cNvSpPr>
          <p:nvPr>
            <p:ph type="ftr" sz="quarter" idx="11"/>
          </p:nvPr>
        </p:nvSpPr>
        <p:spPr/>
        <p:txBody>
          <a:bodyPr/>
          <a:lstStyle/>
          <a:p>
            <a:r>
              <a:rPr kumimoji="1" lang="ja-JP" altLang="en-US"/>
              <a:t>機関名： （フッター機能で入力）</a:t>
            </a:r>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53821A6-31EA-4BAF-97D7-A7C7CCB997CC}" type="datetime1">
              <a:rPr kumimoji="1" lang="ja-JP" altLang="en-US" smtClean="0"/>
              <a:t>2025/2/6</a:t>
            </a:fld>
            <a:endParaRPr kumimoji="1" lang="ja-JP" altLang="en-US" dirty="0"/>
          </a:p>
        </p:txBody>
      </p:sp>
      <p:sp>
        <p:nvSpPr>
          <p:cNvPr id="8" name="フッター プレースホルダー 7"/>
          <p:cNvSpPr>
            <a:spLocks noGrp="1"/>
          </p:cNvSpPr>
          <p:nvPr>
            <p:ph type="ftr" sz="quarter" idx="11"/>
          </p:nvPr>
        </p:nvSpPr>
        <p:spPr/>
        <p:txBody>
          <a:bodyPr/>
          <a:lstStyle/>
          <a:p>
            <a:r>
              <a:rPr kumimoji="1" lang="ja-JP" altLang="en-US"/>
              <a:t>機関名： （フッター機能で入力）</a:t>
            </a:r>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5C1FE9A-6283-4085-8FE7-6C6CE8C716C6}" type="datetime1">
              <a:rPr kumimoji="1" lang="ja-JP" altLang="en-US" smtClean="0"/>
              <a:t>2025/2/6</a:t>
            </a:fld>
            <a:endParaRPr kumimoji="1" lang="ja-JP" altLang="en-US" dirty="0"/>
          </a:p>
        </p:txBody>
      </p:sp>
      <p:sp>
        <p:nvSpPr>
          <p:cNvPr id="4" name="フッター プレースホルダー 3"/>
          <p:cNvSpPr>
            <a:spLocks noGrp="1"/>
          </p:cNvSpPr>
          <p:nvPr>
            <p:ph type="ftr" sz="quarter" idx="11"/>
          </p:nvPr>
        </p:nvSpPr>
        <p:spPr/>
        <p:txBody>
          <a:bodyPr/>
          <a:lstStyle/>
          <a:p>
            <a:r>
              <a:rPr kumimoji="1" lang="ja-JP" altLang="en-US"/>
              <a:t>機関名： （フッター機能で入力）</a:t>
            </a:r>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D9A2C9F-3C18-41A5-A56E-D84AAB4B96D5}" type="datetime1">
              <a:rPr kumimoji="1" lang="ja-JP" altLang="en-US" smtClean="0"/>
              <a:t>2025/2/6</a:t>
            </a:fld>
            <a:endParaRPr kumimoji="1" lang="ja-JP" altLang="en-US" dirty="0"/>
          </a:p>
        </p:txBody>
      </p:sp>
      <p:sp>
        <p:nvSpPr>
          <p:cNvPr id="3" name="フッター プレースホルダー 2"/>
          <p:cNvSpPr>
            <a:spLocks noGrp="1"/>
          </p:cNvSpPr>
          <p:nvPr>
            <p:ph type="ftr" sz="quarter" idx="11"/>
          </p:nvPr>
        </p:nvSpPr>
        <p:spPr/>
        <p:txBody>
          <a:bodyPr/>
          <a:lstStyle/>
          <a:p>
            <a:r>
              <a:rPr kumimoji="1" lang="ja-JP" altLang="en-US"/>
              <a:t>機関名： （フッター機能で入力）</a:t>
            </a:r>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B11AA8-A343-4D2E-91F6-DA7D8784A15D}" type="datetime1">
              <a:rPr kumimoji="1" lang="ja-JP" altLang="en-US" smtClean="0"/>
              <a:t>2025/2/6</a:t>
            </a:fld>
            <a:endParaRPr kumimoji="1" lang="ja-JP" altLang="en-US" dirty="0"/>
          </a:p>
        </p:txBody>
      </p:sp>
      <p:sp>
        <p:nvSpPr>
          <p:cNvPr id="6" name="フッター プレースホルダー 5"/>
          <p:cNvSpPr>
            <a:spLocks noGrp="1"/>
          </p:cNvSpPr>
          <p:nvPr>
            <p:ph type="ftr" sz="quarter" idx="11"/>
          </p:nvPr>
        </p:nvSpPr>
        <p:spPr/>
        <p:txBody>
          <a:bodyPr/>
          <a:lstStyle/>
          <a:p>
            <a:r>
              <a:rPr kumimoji="1" lang="ja-JP" altLang="en-US"/>
              <a:t>機関名： （フッター機能で入力）</a:t>
            </a:r>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5E4AECB-E0A8-4E98-9C56-055A4306CDF8}" type="datetime1">
              <a:rPr kumimoji="1" lang="ja-JP" altLang="en-US" smtClean="0"/>
              <a:t>2025/2/6</a:t>
            </a:fld>
            <a:endParaRPr kumimoji="1" lang="ja-JP" altLang="en-US" dirty="0"/>
          </a:p>
        </p:txBody>
      </p:sp>
      <p:sp>
        <p:nvSpPr>
          <p:cNvPr id="6" name="フッター プレースホルダー 5"/>
          <p:cNvSpPr>
            <a:spLocks noGrp="1"/>
          </p:cNvSpPr>
          <p:nvPr>
            <p:ph type="ftr" sz="quarter" idx="11"/>
          </p:nvPr>
        </p:nvSpPr>
        <p:spPr/>
        <p:txBody>
          <a:bodyPr/>
          <a:lstStyle/>
          <a:p>
            <a:r>
              <a:rPr kumimoji="1" lang="ja-JP" altLang="en-US"/>
              <a:t>機関名： （フッター機能で入力）</a:t>
            </a:r>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B9C22E-D488-410E-A2E5-D0657D7906C5}" type="datetime1">
              <a:rPr kumimoji="1" lang="ja-JP" altLang="en-US" smtClean="0"/>
              <a:t>2025/2/6</a:t>
            </a:fld>
            <a:endParaRPr kumimoji="1" lang="ja-JP" altLang="en-US" dirty="0"/>
          </a:p>
        </p:txBody>
      </p:sp>
      <p:sp>
        <p:nvSpPr>
          <p:cNvPr id="5" name="フッター プレースホルダー 4"/>
          <p:cNvSpPr>
            <a:spLocks noGrp="1"/>
          </p:cNvSpPr>
          <p:nvPr>
            <p:ph type="ftr" sz="quarter" idx="3"/>
          </p:nvPr>
        </p:nvSpPr>
        <p:spPr>
          <a:xfrm>
            <a:off x="6267145"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機関名： （フッター機能で入力）</a:t>
            </a:r>
            <a:endParaRPr kumimoji="1" lang="ja-JP" altLang="en-US" dirty="0"/>
          </a:p>
        </p:txBody>
      </p:sp>
      <p:sp>
        <p:nvSpPr>
          <p:cNvPr id="6" name="スライド番号プレースホルダー 5"/>
          <p:cNvSpPr>
            <a:spLocks noGrp="1"/>
          </p:cNvSpPr>
          <p:nvPr>
            <p:ph type="sldNum" sz="quarter" idx="4"/>
          </p:nvPr>
        </p:nvSpPr>
        <p:spPr>
          <a:xfrm>
            <a:off x="3381222"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ja-JP" altLang="en-US" dirty="0"/>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69480" y="861479"/>
            <a:ext cx="9361040" cy="3046988"/>
          </a:xfrm>
          <a:prstGeom prst="rect">
            <a:avLst/>
          </a:prstGeom>
          <a:noFill/>
          <a:ln>
            <a:solidFill>
              <a:schemeClr val="tx2">
                <a:lumMod val="40000"/>
                <a:lumOff val="60000"/>
              </a:schemeClr>
            </a:solidFill>
            <a:prstDash val="dash"/>
          </a:ln>
        </p:spPr>
        <p:txBody>
          <a:bodyPr wrap="square" rtlCol="0">
            <a:spAutoFit/>
          </a:bodyPr>
          <a:lstStyle/>
          <a:p>
            <a:pPr marL="180975" indent="-180975"/>
            <a:endParaRPr lang="en-US" altLang="ja-JP" sz="1200" dirty="0">
              <a:latin typeface="+mn-ea"/>
            </a:endParaRPr>
          </a:p>
          <a:p>
            <a:pPr marL="180975" indent="-180975"/>
            <a:r>
              <a:rPr lang="ja-JP" altLang="en-US" sz="1200" dirty="0">
                <a:latin typeface="+mn-ea"/>
              </a:rPr>
              <a:t>〇スライド２以降の記載内容は、文部科学省における本事業採択についての対外的な説明や、審査における論点の明確化の観点から、本事業の公募要領等を踏まえ、最低限記載いただきたい論点や内容について明記したものです。したがって、実施事業に関することで項目に記載できなかった内容又は補足が必要な内容があれば</a:t>
            </a:r>
            <a:r>
              <a:rPr lang="en-US" altLang="ja-JP" sz="1200" dirty="0">
                <a:latin typeface="+mn-ea"/>
              </a:rPr>
              <a:t>､</a:t>
            </a:r>
            <a:r>
              <a:rPr lang="ja-JP" altLang="en-US" sz="1200" dirty="0">
                <a:latin typeface="+mn-ea"/>
              </a:rPr>
              <a:t>記載</a:t>
            </a:r>
            <a:r>
              <a:rPr lang="ja-JP" altLang="en-US" sz="1200">
                <a:latin typeface="+mn-ea"/>
              </a:rPr>
              <a:t>願います。</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〇各項目の枠の大きさは便宜的なものですので、適宜変更の上、作成願います。</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〇公募要領記載事項に加え、積極的に独自提案を記載願います。</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〇スライドの枚数は、</a:t>
            </a:r>
            <a:r>
              <a:rPr lang="en-US" altLang="ja-JP" sz="1200" dirty="0">
                <a:latin typeface="+mn-ea"/>
              </a:rPr>
              <a:t>50</a:t>
            </a:r>
            <a:r>
              <a:rPr lang="ja-JP" altLang="en-US" sz="1200" dirty="0">
                <a:latin typeface="+mn-ea"/>
              </a:rPr>
              <a:t>枚以内としてください。</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a:t>
            </a:r>
            <a:r>
              <a:rPr kumimoji="1" lang="ja-JP" altLang="en-US" sz="1200" b="0" i="0" u="none" strike="noStrike" kern="1200" cap="none" spc="0" normalizeH="0" baseline="0" noProof="0" dirty="0">
                <a:ln>
                  <a:noFill/>
                </a:ln>
                <a:effectLst/>
                <a:uLnTx/>
                <a:uFillTx/>
                <a:latin typeface="Segoe UI"/>
                <a:ea typeface="メイリオ"/>
                <a:cs typeface="+mn-cs"/>
              </a:rPr>
              <a:t>様式自由</a:t>
            </a:r>
            <a:r>
              <a:rPr kumimoji="1" lang="ja-JP" altLang="en-US" sz="1200" b="0" i="0" u="none" strike="noStrike" kern="1200" cap="none" spc="0" normalizeH="0" baseline="0" noProof="0" dirty="0">
                <a:ln>
                  <a:noFill/>
                </a:ln>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effectLst/>
                <a:uLnTx/>
                <a:uFillTx/>
                <a:latin typeface="メイリオ"/>
                <a:ea typeface="メイリオ"/>
                <a:cs typeface="+mn-cs"/>
              </a:rPr>
              <a:t>､MS</a:t>
            </a:r>
            <a:r>
              <a:rPr kumimoji="1" lang="ja-JP" altLang="en-US" sz="1200" b="0" i="0" u="none" strike="noStrike" kern="1200" cap="none" spc="0" normalizeH="0" baseline="0" noProof="0" dirty="0">
                <a:ln>
                  <a:noFill/>
                </a:ln>
                <a:effectLst/>
                <a:uLnTx/>
                <a:uFillTx/>
                <a:latin typeface="メイリオ"/>
                <a:ea typeface="メイリオ"/>
                <a:cs typeface="+mn-cs"/>
              </a:rPr>
              <a:t>ｺﾞｼｯｸ </a:t>
            </a:r>
            <a:r>
              <a:rPr kumimoji="1" lang="en-US" altLang="ja-JP" sz="1200" b="0" i="0" u="none" strike="noStrike" kern="1200" cap="none" spc="0" normalizeH="0" baseline="0" noProof="0" dirty="0">
                <a:ln>
                  <a:noFill/>
                </a:ln>
                <a:effectLst/>
                <a:uLnTx/>
                <a:uFillTx/>
                <a:latin typeface="メイリオ"/>
                <a:ea typeface="メイリオ"/>
                <a:cs typeface="+mn-cs"/>
              </a:rPr>
              <a:t>or </a:t>
            </a:r>
            <a:r>
              <a:rPr kumimoji="1" lang="ja-JP" altLang="en-US" sz="1200" b="0" i="0" u="none" strike="noStrike" kern="1200" cap="none" spc="0" normalizeH="0" baseline="0" noProof="0" dirty="0">
                <a:ln>
                  <a:noFill/>
                </a:ln>
                <a:effectLst/>
                <a:uLnTx/>
                <a:uFillTx/>
                <a:latin typeface="メイリオ"/>
                <a:ea typeface="メイリオ"/>
                <a:cs typeface="+mn-cs"/>
              </a:rPr>
              <a:t>ﾒｲﾘｵ </a:t>
            </a:r>
            <a:r>
              <a:rPr kumimoji="1" lang="en-US" altLang="ja-JP" sz="1200" b="0" i="0" u="none" strike="noStrike" kern="1200" cap="none" spc="0" normalizeH="0" baseline="0" noProof="0" dirty="0">
                <a:ln>
                  <a:noFill/>
                </a:ln>
                <a:effectLst/>
                <a:uLnTx/>
                <a:uFillTx/>
                <a:latin typeface="メイリオ"/>
                <a:ea typeface="メイリオ"/>
                <a:cs typeface="+mn-cs"/>
              </a:rPr>
              <a:t>11</a:t>
            </a:r>
            <a:r>
              <a:rPr kumimoji="1" lang="ja-JP" altLang="en-US" sz="1200" b="0" i="0" u="none" strike="noStrike" kern="1200" cap="none" spc="0" normalizeH="0" baseline="0" noProof="0" dirty="0">
                <a:ln>
                  <a:noFill/>
                </a:ln>
                <a:effectLst/>
                <a:uLnTx/>
                <a:uFillTx/>
                <a:latin typeface="メイリオ"/>
                <a:ea typeface="メイリオ"/>
                <a:cs typeface="+mn-cs"/>
              </a:rPr>
              <a:t>ﾎﾟｲﾝﾄ以上とすること（以降、同様とする）</a:t>
            </a:r>
            <a:r>
              <a:rPr kumimoji="1" lang="en-US" altLang="ja-JP" sz="1200" b="0" i="0" u="none" strike="noStrike" kern="1200" cap="none" spc="0" normalizeH="0" baseline="0" noProof="0" dirty="0">
                <a:ln>
                  <a:noFill/>
                </a:ln>
                <a:effectLst/>
                <a:uLnTx/>
                <a:uFillTx/>
                <a:latin typeface="メイリオ"/>
                <a:ea typeface="メイリオ"/>
                <a:cs typeface="+mn-cs"/>
              </a:rPr>
              <a:t>｡</a:t>
            </a:r>
          </a:p>
          <a:p>
            <a:pPr marL="180975" indent="-180975"/>
            <a:endParaRPr lang="en-US" altLang="ja-JP" sz="1200" dirty="0">
              <a:latin typeface="メイリオ"/>
              <a:ea typeface="メイリオ"/>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1</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p:cNvSpPr/>
          <p:nvPr/>
        </p:nvSpPr>
        <p:spPr>
          <a:xfrm>
            <a:off x="0" y="-1"/>
            <a:ext cx="9900000" cy="492147"/>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令和６年度補正予算リカレント教育エコシステム構築支援事業メニュー①「産学官連携を通じたリカレント教育プラットフォーム構築支援」企画提案書</a:t>
            </a:r>
            <a:r>
              <a:rPr lang="en-US" altLang="ja-JP" sz="1050" spc="-120" dirty="0">
                <a:solidFill>
                  <a:schemeClr val="bg1"/>
                </a:solidFill>
                <a:latin typeface="+mj-ea"/>
              </a:rPr>
              <a:t> (P</a:t>
            </a:r>
            <a:fld id="{7DF22854-5471-4D76-A61C-50AF16AABE74}" type="slidenum">
              <a:rPr lang="en-US" altLang="ja-JP" sz="1050" spc="-120" smtClean="0">
                <a:solidFill>
                  <a:schemeClr val="bg1"/>
                </a:solidFill>
                <a:latin typeface="+mj-ea"/>
              </a:rPr>
              <a:pPr/>
              <a:t>1</a:t>
            </a:fld>
            <a:r>
              <a:rPr lang="en-US" altLang="ja-JP" sz="1050" spc="-120" dirty="0">
                <a:solidFill>
                  <a:schemeClr val="bg1"/>
                </a:solidFill>
                <a:latin typeface="+mj-ea"/>
              </a:rPr>
              <a:t>)</a:t>
            </a:r>
            <a:r>
              <a:rPr lang="ja-JP" altLang="en-US" sz="1050" spc="-120" dirty="0">
                <a:solidFill>
                  <a:schemeClr val="bg1"/>
                </a:solidFill>
                <a:latin typeface="+mj-ea"/>
              </a:rPr>
              <a:t>　　　</a:t>
            </a:r>
            <a:r>
              <a:rPr lang="zh-TW" altLang="en-US" sz="1050" b="1" dirty="0">
                <a:solidFill>
                  <a:schemeClr val="bg1"/>
                </a:solidFill>
              </a:rPr>
              <a:t>様式</a:t>
            </a:r>
            <a:r>
              <a:rPr lang="ja-JP" altLang="en-US" sz="1050" b="1" dirty="0">
                <a:solidFill>
                  <a:schemeClr val="bg1"/>
                </a:solidFill>
              </a:rPr>
              <a:t>２</a:t>
            </a:r>
          </a:p>
        </p:txBody>
      </p:sp>
      <p:sp>
        <p:nvSpPr>
          <p:cNvPr id="2" name="テキスト ボックス 1">
            <a:extLst>
              <a:ext uri="{FF2B5EF4-FFF2-40B4-BE49-F238E27FC236}">
                <a16:creationId xmlns:a16="http://schemas.microsoft.com/office/drawing/2014/main" id="{708F11C9-E403-4417-9E26-5B56E8088ECC}"/>
              </a:ext>
            </a:extLst>
          </p:cNvPr>
          <p:cNvSpPr txBox="1"/>
          <p:nvPr/>
        </p:nvSpPr>
        <p:spPr>
          <a:xfrm>
            <a:off x="200472" y="492147"/>
            <a:ext cx="3672408" cy="369332"/>
          </a:xfrm>
          <a:prstGeom prst="rect">
            <a:avLst/>
          </a:prstGeom>
          <a:noFill/>
        </p:spPr>
        <p:txBody>
          <a:bodyPr wrap="square" rtlCol="0">
            <a:spAutoFit/>
          </a:bodyPr>
          <a:lstStyle/>
          <a:p>
            <a:r>
              <a:rPr kumimoji="1" lang="ja-JP" altLang="en-US" dirty="0"/>
              <a:t>＜記載にあたっての留意点＞</a:t>
            </a:r>
          </a:p>
        </p:txBody>
      </p:sp>
      <p:sp>
        <p:nvSpPr>
          <p:cNvPr id="3" name="フッター プレースホルダー 6">
            <a:extLst>
              <a:ext uri="{FF2B5EF4-FFF2-40B4-BE49-F238E27FC236}">
                <a16:creationId xmlns:a16="http://schemas.microsoft.com/office/drawing/2014/main" id="{05712F09-4A87-6CA6-F926-1AA316CFAC25}"/>
              </a:ext>
            </a:extLst>
          </p:cNvPr>
          <p:cNvSpPr>
            <a:spLocks noGrp="1"/>
          </p:cNvSpPr>
          <p:nvPr>
            <p:ph type="ftr" sz="quarter" idx="11"/>
          </p:nvPr>
        </p:nvSpPr>
        <p:spPr>
          <a:xfrm>
            <a:off x="495300" y="6308726"/>
            <a:ext cx="8915400" cy="365125"/>
          </a:xfrm>
        </p:spPr>
        <p:txBody>
          <a:bodyPr/>
          <a:lstStyle/>
          <a:p>
            <a:r>
              <a:rPr kumimoji="1" lang="ja-JP" altLang="en-US" dirty="0"/>
              <a:t>機関名： （フッター機能で入力） 、事業テーマ名：（フッター機能で入力）</a:t>
            </a:r>
          </a:p>
        </p:txBody>
      </p:sp>
      <p:sp>
        <p:nvSpPr>
          <p:cNvPr id="4" name="テキスト ボックス 3">
            <a:extLst>
              <a:ext uri="{FF2B5EF4-FFF2-40B4-BE49-F238E27FC236}">
                <a16:creationId xmlns:a16="http://schemas.microsoft.com/office/drawing/2014/main" id="{E2F433D7-4F79-2B3A-360D-3C165FBD17CC}"/>
              </a:ext>
            </a:extLst>
          </p:cNvPr>
          <p:cNvSpPr txBox="1"/>
          <p:nvPr/>
        </p:nvSpPr>
        <p:spPr>
          <a:xfrm>
            <a:off x="10137576" y="5657671"/>
            <a:ext cx="1440160" cy="1200329"/>
          </a:xfrm>
          <a:prstGeom prst="rect">
            <a:avLst/>
          </a:prstGeom>
          <a:solidFill>
            <a:schemeClr val="tx2">
              <a:lumMod val="50000"/>
            </a:schemeClr>
          </a:solidFill>
          <a:ln>
            <a:solidFill>
              <a:schemeClr val="tx1"/>
            </a:solidFill>
          </a:ln>
        </p:spPr>
        <p:txBody>
          <a:bodyPr wrap="square" rtlCol="0">
            <a:spAutoFit/>
          </a:bodyPr>
          <a:lstStyle/>
          <a:p>
            <a:r>
              <a:rPr kumimoji="1" lang="ja-JP" altLang="en-US" dirty="0">
                <a:solidFill>
                  <a:schemeClr val="bg1"/>
                </a:solidFill>
              </a:rPr>
              <a:t>←フッターを以後のページ全てに必ず記入</a:t>
            </a:r>
          </a:p>
        </p:txBody>
      </p:sp>
    </p:spTree>
    <p:extLst>
      <p:ext uri="{BB962C8B-B14F-4D97-AF65-F5344CB8AC3E}">
        <p14:creationId xmlns:p14="http://schemas.microsoft.com/office/powerpoint/2010/main" val="2027949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69480" y="957114"/>
            <a:ext cx="9361040" cy="2123658"/>
          </a:xfrm>
          <a:prstGeom prst="rect">
            <a:avLst/>
          </a:prstGeom>
          <a:noFill/>
          <a:ln>
            <a:solidFill>
              <a:schemeClr val="tx2">
                <a:lumMod val="40000"/>
                <a:lumOff val="60000"/>
              </a:schemeClr>
            </a:solidFill>
            <a:prstDash val="dash"/>
          </a:ln>
        </p:spPr>
        <p:txBody>
          <a:bodyPr wrap="square" rtlCol="0">
            <a:spAutoFit/>
          </a:bodyPr>
          <a:lstStyle/>
          <a:p>
            <a:pPr marL="180975" indent="-180975"/>
            <a:endParaRPr lang="ja-JP" altLang="en-US" sz="1200" dirty="0">
              <a:latin typeface="+mn-ea"/>
            </a:endParaRPr>
          </a:p>
          <a:p>
            <a:pPr marL="180975" indent="-180975"/>
            <a:r>
              <a:rPr lang="ja-JP" altLang="en-US" sz="1200" dirty="0">
                <a:latin typeface="+mn-ea"/>
              </a:rPr>
              <a:t>▼実施事業に関することで項目に記載できなかった内容又は補足が必要な内容があれば</a:t>
            </a:r>
            <a:r>
              <a:rPr lang="en-US" altLang="ja-JP" sz="1200" dirty="0">
                <a:latin typeface="+mn-ea"/>
              </a:rPr>
              <a:t>､</a:t>
            </a:r>
            <a:r>
              <a:rPr lang="ja-JP" altLang="en-US" sz="1200" dirty="0">
                <a:latin typeface="+mn-ea"/>
              </a:rPr>
              <a:t>記載すること（各ページをそれぞれ複製して必要なページを増やすことも可）</a:t>
            </a:r>
            <a:r>
              <a:rPr lang="en-US" altLang="ja-JP" sz="1200" dirty="0">
                <a:latin typeface="+mn-ea"/>
              </a:rPr>
              <a:t>｡</a:t>
            </a:r>
            <a:r>
              <a:rPr lang="ja-JP" altLang="en-US" sz="1200" dirty="0">
                <a:latin typeface="+mn-ea"/>
              </a:rPr>
              <a:t>ただし</a:t>
            </a:r>
            <a:r>
              <a:rPr lang="en-US" altLang="ja-JP" sz="1200" dirty="0">
                <a:latin typeface="+mn-ea"/>
              </a:rPr>
              <a:t>､</a:t>
            </a:r>
            <a:r>
              <a:rPr lang="ja-JP" altLang="en-US" sz="1200" dirty="0">
                <a:latin typeface="+mn-ea"/>
              </a:rPr>
              <a:t>全体で</a:t>
            </a:r>
            <a:r>
              <a:rPr lang="en-US" altLang="ja-JP" sz="1200" dirty="0">
                <a:latin typeface="+mn-ea"/>
              </a:rPr>
              <a:t>50</a:t>
            </a:r>
            <a:r>
              <a:rPr lang="ja-JP" altLang="en-US" sz="1200" dirty="0">
                <a:latin typeface="+mn-ea"/>
              </a:rPr>
              <a:t>枚以内とすること。</a:t>
            </a:r>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p:txBody>
      </p:sp>
      <p:sp>
        <p:nvSpPr>
          <p:cNvPr id="9" name="角丸四角形 8"/>
          <p:cNvSpPr/>
          <p:nvPr/>
        </p:nvSpPr>
        <p:spPr>
          <a:xfrm>
            <a:off x="128464" y="476672"/>
            <a:ext cx="3124462" cy="286892"/>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その他補足が必要な内容等</a:t>
            </a: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10</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p:cNvSpPr/>
          <p:nvPr/>
        </p:nvSpPr>
        <p:spPr>
          <a:xfrm>
            <a:off x="0" y="-1"/>
            <a:ext cx="9900000" cy="283123"/>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令和６年度補正予算リカレント教育エコシステム構築支援事業メニュー①「産学官連携を通じたリカレント教育プラットフォーム構築支援事業」企画提案書</a:t>
            </a:r>
            <a:r>
              <a:rPr lang="en-US" altLang="ja-JP" sz="1050" spc="-120" dirty="0">
                <a:solidFill>
                  <a:schemeClr val="bg1"/>
                </a:solidFill>
                <a:latin typeface="+mj-ea"/>
              </a:rPr>
              <a:t> (P</a:t>
            </a:r>
            <a:fld id="{7DF22854-5471-4D76-A61C-50AF16AABE74}" type="slidenum">
              <a:rPr lang="en-US" altLang="ja-JP" sz="1050" spc="-120" smtClean="0">
                <a:solidFill>
                  <a:schemeClr val="bg1"/>
                </a:solidFill>
                <a:latin typeface="+mj-ea"/>
              </a:rPr>
              <a:pPr/>
              <a:t>10</a:t>
            </a:fld>
            <a:r>
              <a:rPr lang="en-US" altLang="ja-JP" sz="1050" spc="-120" dirty="0">
                <a:solidFill>
                  <a:schemeClr val="bg1"/>
                </a:solidFill>
                <a:latin typeface="+mj-ea"/>
              </a:rPr>
              <a:t>)</a:t>
            </a:r>
            <a:r>
              <a:rPr lang="ja-JP" altLang="en-US" sz="1050" spc="-120" dirty="0">
                <a:solidFill>
                  <a:schemeClr val="bg1"/>
                </a:solidFill>
                <a:latin typeface="+mj-ea"/>
              </a:rPr>
              <a:t>　　　</a:t>
            </a:r>
            <a:r>
              <a:rPr lang="zh-TW" altLang="en-US" sz="1050" b="1" dirty="0">
                <a:solidFill>
                  <a:schemeClr val="bg1"/>
                </a:solidFill>
              </a:rPr>
              <a:t>様式</a:t>
            </a:r>
            <a:r>
              <a:rPr lang="ja-JP" altLang="en-US" sz="1050" b="1" dirty="0">
                <a:solidFill>
                  <a:schemeClr val="bg1"/>
                </a:solidFill>
              </a:rPr>
              <a:t>２</a:t>
            </a:r>
          </a:p>
        </p:txBody>
      </p:sp>
      <p:sp>
        <p:nvSpPr>
          <p:cNvPr id="3" name="フッター プレースホルダー 6">
            <a:extLst>
              <a:ext uri="{FF2B5EF4-FFF2-40B4-BE49-F238E27FC236}">
                <a16:creationId xmlns:a16="http://schemas.microsoft.com/office/drawing/2014/main" id="{B1C1575E-8169-BE2E-95E4-578C24D43C82}"/>
              </a:ext>
            </a:extLst>
          </p:cNvPr>
          <p:cNvSpPr>
            <a:spLocks noGrp="1"/>
          </p:cNvSpPr>
          <p:nvPr>
            <p:ph type="ftr" sz="quarter" idx="11"/>
          </p:nvPr>
        </p:nvSpPr>
        <p:spPr>
          <a:xfrm>
            <a:off x="495300" y="6308726"/>
            <a:ext cx="8915400" cy="365125"/>
          </a:xfrm>
        </p:spPr>
        <p:txBody>
          <a:bodyPr/>
          <a:lstStyle/>
          <a:p>
            <a:r>
              <a:rPr kumimoji="1" lang="ja-JP" altLang="en-US" dirty="0"/>
              <a:t>機関名： （フッター機能で入力） 、事業テーマ名：（フッター機能で入力）</a:t>
            </a:r>
          </a:p>
        </p:txBody>
      </p:sp>
    </p:spTree>
    <p:extLst>
      <p:ext uri="{BB962C8B-B14F-4D97-AF65-F5344CB8AC3E}">
        <p14:creationId xmlns:p14="http://schemas.microsoft.com/office/powerpoint/2010/main" val="3816749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四角形: 角を丸くする 78"/>
          <p:cNvSpPr/>
          <p:nvPr/>
        </p:nvSpPr>
        <p:spPr>
          <a:xfrm>
            <a:off x="128464" y="223810"/>
            <a:ext cx="9721080" cy="468886"/>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69886"/>
            <a:r>
              <a:rPr lang="ja-JP" altLang="en-US" sz="1600" b="1" dirty="0">
                <a:solidFill>
                  <a:prstClr val="white"/>
                </a:solidFill>
                <a:latin typeface="Calibri"/>
                <a:ea typeface="ＭＳ Ｐゴシック" panose="020B0600070205080204" pitchFamily="50" charset="-128"/>
              </a:rPr>
              <a:t>機関名：</a:t>
            </a:r>
            <a:endParaRPr lang="en-US" altLang="ja-JP" sz="1600" b="1" dirty="0">
              <a:solidFill>
                <a:prstClr val="white"/>
              </a:solidFill>
              <a:latin typeface="Calibri"/>
              <a:ea typeface="ＭＳ Ｐゴシック" panose="020B0600070205080204" pitchFamily="50" charset="-128"/>
            </a:endParaRPr>
          </a:p>
          <a:p>
            <a:pPr defTabSz="869886"/>
            <a:r>
              <a:rPr lang="ja-JP" altLang="en-US" sz="1400" b="1" dirty="0">
                <a:solidFill>
                  <a:prstClr val="white"/>
                </a:solidFill>
                <a:latin typeface="Calibri"/>
                <a:ea typeface="ＭＳ Ｐゴシック" panose="020B0600070205080204" pitchFamily="50" charset="-128"/>
              </a:rPr>
              <a:t>（事業テーマ名：）</a:t>
            </a:r>
            <a:endParaRPr lang="en-US" altLang="ja-JP" sz="1400" b="1" dirty="0">
              <a:solidFill>
                <a:prstClr val="white"/>
              </a:solidFill>
              <a:latin typeface="Calibri"/>
              <a:ea typeface="ＭＳ Ｐゴシック" panose="020B0600070205080204" pitchFamily="50" charset="-128"/>
            </a:endParaRPr>
          </a:p>
        </p:txBody>
      </p:sp>
      <p:sp>
        <p:nvSpPr>
          <p:cNvPr id="15" name="コンテンツ プレースホルダ 2"/>
          <p:cNvSpPr txBox="1">
            <a:spLocks/>
          </p:cNvSpPr>
          <p:nvPr/>
        </p:nvSpPr>
        <p:spPr bwMode="auto">
          <a:xfrm>
            <a:off x="704528" y="-99392"/>
            <a:ext cx="9073008" cy="377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r" defTabSz="446538">
              <a:lnSpc>
                <a:spcPts val="2707"/>
              </a:lnSpc>
              <a:spcBef>
                <a:spcPct val="20000"/>
              </a:spcBef>
              <a:defRPr/>
            </a:pPr>
            <a:r>
              <a:rPr lang="ja-JP" altLang="en-US" sz="1200" b="1" dirty="0">
                <a:solidFill>
                  <a:srgbClr val="024FA1"/>
                </a:solidFill>
                <a:latin typeface="Meiryo UI" panose="020B0604030504040204" pitchFamily="50" charset="-128"/>
                <a:ea typeface="Meiryo UI" panose="020B0604030504040204" pitchFamily="50" charset="-128"/>
              </a:rPr>
              <a:t>令和６年度補正予算リカレント教育エコシステム構築支援事業メニュー①「産学官連携を通じたリカレント教育プラットフォーム構築支援事業」</a:t>
            </a:r>
          </a:p>
        </p:txBody>
      </p:sp>
      <p:sp>
        <p:nvSpPr>
          <p:cNvPr id="21" name="テキスト ボックス 20"/>
          <p:cNvSpPr txBox="1"/>
          <p:nvPr/>
        </p:nvSpPr>
        <p:spPr>
          <a:xfrm>
            <a:off x="97091" y="836712"/>
            <a:ext cx="9289581" cy="1836400"/>
          </a:xfrm>
          <a:prstGeom prst="rect">
            <a:avLst/>
          </a:prstGeom>
          <a:noFill/>
        </p:spPr>
        <p:txBody>
          <a:bodyPr wrap="square" rtlCol="0">
            <a:spAutoFit/>
          </a:bodyPr>
          <a:lstStyle/>
          <a:p>
            <a:pPr defTabSz="869886">
              <a:lnSpc>
                <a:spcPts val="1700"/>
              </a:lnSpc>
            </a:pPr>
            <a:r>
              <a:rPr lang="ja-JP" altLang="en-US" sz="1400" b="1" dirty="0">
                <a:latin typeface="Calibri"/>
                <a:ea typeface="游ゴシック" panose="020B0400000000000000" pitchFamily="50" charset="-128"/>
              </a:rPr>
              <a:t>事業概要資料</a:t>
            </a:r>
            <a:endParaRPr lang="en-US" altLang="ja-JP" sz="1270" dirty="0">
              <a:latin typeface="メイリオ" panose="020B0604030504040204" pitchFamily="50" charset="-128"/>
              <a:ea typeface="メイリオ" panose="020B0604030504040204" pitchFamily="50" charset="-128"/>
            </a:endParaRPr>
          </a:p>
          <a:p>
            <a:pPr defTabSz="869886">
              <a:lnSpc>
                <a:spcPts val="1700"/>
              </a:lnSpc>
            </a:pPr>
            <a:r>
              <a:rPr lang="ja-JP" altLang="en-US" sz="1270" dirty="0">
                <a:latin typeface="メイリオ" panose="020B0604030504040204" pitchFamily="50" charset="-128"/>
                <a:ea typeface="メイリオ" panose="020B0604030504040204" pitchFamily="50" charset="-128"/>
              </a:rPr>
              <a:t>タイトル以外は様式自由（１枚）としますが、以下の項目については盛り込んでください。</a:t>
            </a:r>
            <a:endParaRPr lang="en-US" altLang="ja-JP" sz="1270" dirty="0">
              <a:latin typeface="メイリオ" panose="020B0604030504040204" pitchFamily="50" charset="-128"/>
              <a:ea typeface="メイリオ" panose="020B0604030504040204" pitchFamily="50" charset="-128"/>
            </a:endParaRPr>
          </a:p>
          <a:p>
            <a:pPr defTabSz="869886">
              <a:lnSpc>
                <a:spcPts val="1700"/>
              </a:lnSpc>
            </a:pPr>
            <a:r>
              <a:rPr lang="ja-JP" altLang="en-US" sz="1270" dirty="0">
                <a:latin typeface="メイリオ" panose="020B0604030504040204" pitchFamily="50" charset="-128"/>
                <a:ea typeface="メイリオ" panose="020B0604030504040204" pitchFamily="50" charset="-128"/>
              </a:rPr>
              <a:t>文章のみで説明するのではなく、視覚的に分かりやすく説明してください。</a:t>
            </a:r>
          </a:p>
          <a:p>
            <a:pPr defTabSz="869886">
              <a:lnSpc>
                <a:spcPts val="1700"/>
              </a:lnSpc>
            </a:pPr>
            <a:r>
              <a:rPr lang="ja-JP" altLang="en-US" sz="1270" dirty="0">
                <a:latin typeface="メイリオ" panose="020B0604030504040204" pitchFamily="50" charset="-128"/>
                <a:ea typeface="メイリオ" panose="020B0604030504040204" pitchFamily="50" charset="-128"/>
              </a:rPr>
              <a:t>広報用資料として、対外的な説明での活用、文科省</a:t>
            </a:r>
            <a:r>
              <a:rPr lang="en-US" altLang="ja-JP" sz="1270" dirty="0">
                <a:latin typeface="メイリオ" panose="020B0604030504040204" pitchFamily="50" charset="-128"/>
                <a:ea typeface="メイリオ" panose="020B0604030504040204" pitchFamily="50" charset="-128"/>
              </a:rPr>
              <a:t>HP</a:t>
            </a:r>
            <a:r>
              <a:rPr lang="ja-JP" altLang="en-US" sz="1270" dirty="0">
                <a:latin typeface="メイリオ" panose="020B0604030504040204" pitchFamily="50" charset="-128"/>
                <a:ea typeface="メイリオ" panose="020B0604030504040204" pitchFamily="50" charset="-128"/>
              </a:rPr>
              <a:t>等に掲載する予定です。</a:t>
            </a:r>
            <a:endParaRPr lang="en-US" altLang="ja-JP" sz="1270" dirty="0">
              <a:latin typeface="メイリオ" panose="020B0604030504040204" pitchFamily="50" charset="-128"/>
              <a:ea typeface="メイリオ" panose="020B0604030504040204" pitchFamily="50" charset="-128"/>
            </a:endParaRPr>
          </a:p>
          <a:p>
            <a:pPr defTabSz="869886">
              <a:lnSpc>
                <a:spcPts val="1700"/>
              </a:lnSpc>
            </a:pPr>
            <a:endParaRPr lang="en-US" altLang="ja-JP" sz="1270" dirty="0">
              <a:latin typeface="メイリオ" panose="020B0604030504040204" pitchFamily="50" charset="-128"/>
              <a:ea typeface="メイリオ" panose="020B0604030504040204" pitchFamily="50" charset="-128"/>
            </a:endParaRPr>
          </a:p>
          <a:p>
            <a:pPr defTabSz="869886">
              <a:lnSpc>
                <a:spcPts val="1700"/>
              </a:lnSpc>
            </a:pPr>
            <a:r>
              <a:rPr lang="ja-JP" altLang="en-US" sz="1270" dirty="0">
                <a:latin typeface="メイリオ" panose="020B0604030504040204" pitchFamily="50" charset="-128"/>
                <a:ea typeface="メイリオ" panose="020B0604030504040204" pitchFamily="50" charset="-128"/>
              </a:rPr>
              <a:t>「事業概要（事業の特徴を分かりやすく記載）」</a:t>
            </a:r>
            <a:endParaRPr lang="en-US" altLang="ja-JP" sz="1270" dirty="0">
              <a:latin typeface="メイリオ" panose="020B0604030504040204" pitchFamily="50" charset="-128"/>
              <a:ea typeface="メイリオ" panose="020B0604030504040204" pitchFamily="50" charset="-128"/>
            </a:endParaRPr>
          </a:p>
          <a:p>
            <a:pPr defTabSz="869886">
              <a:lnSpc>
                <a:spcPts val="1700"/>
              </a:lnSpc>
            </a:pPr>
            <a:r>
              <a:rPr lang="ja-JP" altLang="en-US" sz="1270" dirty="0">
                <a:latin typeface="メイリオ" panose="020B0604030504040204" pitchFamily="50" charset="-128"/>
                <a:ea typeface="メイリオ" panose="020B0604030504040204" pitchFamily="50" charset="-128"/>
              </a:rPr>
              <a:t>「事業の目的・目標」</a:t>
            </a:r>
            <a:endParaRPr lang="en-US" altLang="ja-JP" sz="1270" dirty="0">
              <a:latin typeface="メイリオ" panose="020B0604030504040204" pitchFamily="50" charset="-128"/>
              <a:ea typeface="メイリオ" panose="020B0604030504040204" pitchFamily="50" charset="-128"/>
            </a:endParaRPr>
          </a:p>
          <a:p>
            <a:pPr defTabSz="869886">
              <a:lnSpc>
                <a:spcPts val="1700"/>
              </a:lnSpc>
            </a:pPr>
            <a:r>
              <a:rPr lang="ja-JP" altLang="en-US" sz="1270" dirty="0">
                <a:latin typeface="メイリオ" panose="020B0604030504040204" pitchFamily="50" charset="-128"/>
                <a:ea typeface="メイリオ" panose="020B0604030504040204" pitchFamily="50" charset="-128"/>
              </a:rPr>
              <a:t>「実施体制（連携機関との関係を分かりやすく記載）」</a:t>
            </a:r>
            <a:endParaRPr lang="en-US" altLang="ja-JP" sz="1270" dirty="0">
              <a:latin typeface="メイリオ" panose="020B0604030504040204" pitchFamily="50" charset="-128"/>
              <a:ea typeface="メイリオ" panose="020B0604030504040204" pitchFamily="50" charset="-128"/>
            </a:endParaRPr>
          </a:p>
        </p:txBody>
      </p:sp>
      <p:sp>
        <p:nvSpPr>
          <p:cNvPr id="2" name="フッター プレースホルダー 6">
            <a:extLst>
              <a:ext uri="{FF2B5EF4-FFF2-40B4-BE49-F238E27FC236}">
                <a16:creationId xmlns:a16="http://schemas.microsoft.com/office/drawing/2014/main" id="{303F86F2-E24F-9D4C-C000-631A87FD88B4}"/>
              </a:ext>
            </a:extLst>
          </p:cNvPr>
          <p:cNvSpPr>
            <a:spLocks noGrp="1"/>
          </p:cNvSpPr>
          <p:nvPr>
            <p:ph type="ftr" sz="quarter" idx="11"/>
          </p:nvPr>
        </p:nvSpPr>
        <p:spPr>
          <a:xfrm>
            <a:off x="495300" y="6308726"/>
            <a:ext cx="8915400" cy="365125"/>
          </a:xfrm>
        </p:spPr>
        <p:txBody>
          <a:bodyPr/>
          <a:lstStyle/>
          <a:p>
            <a:r>
              <a:rPr kumimoji="1" lang="ja-JP" altLang="en-US" dirty="0"/>
              <a:t>機関名： （フッター機能で入力） 、事業テーマ名：（フッター機能で入力）</a:t>
            </a:r>
          </a:p>
        </p:txBody>
      </p:sp>
    </p:spTree>
    <p:extLst>
      <p:ext uri="{BB962C8B-B14F-4D97-AF65-F5344CB8AC3E}">
        <p14:creationId xmlns:p14="http://schemas.microsoft.com/office/powerpoint/2010/main" val="2578820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DC3A56-1A8E-D6E5-F05F-379D99651FAA}"/>
            </a:ext>
          </a:extLst>
        </p:cNvPr>
        <p:cNvGrpSpPr/>
        <p:nvPr/>
      </p:nvGrpSpPr>
      <p:grpSpPr>
        <a:xfrm>
          <a:off x="0" y="0"/>
          <a:ext cx="0" cy="0"/>
          <a:chOff x="0" y="0"/>
          <a:chExt cx="0" cy="0"/>
        </a:xfrm>
      </p:grpSpPr>
      <p:sp>
        <p:nvSpPr>
          <p:cNvPr id="6" name="角丸四角形 5">
            <a:extLst>
              <a:ext uri="{FF2B5EF4-FFF2-40B4-BE49-F238E27FC236}">
                <a16:creationId xmlns:a16="http://schemas.microsoft.com/office/drawing/2014/main" id="{ABBC2E31-497D-770C-280A-F70A3E1B4A31}"/>
              </a:ext>
            </a:extLst>
          </p:cNvPr>
          <p:cNvSpPr/>
          <p:nvPr/>
        </p:nvSpPr>
        <p:spPr>
          <a:xfrm>
            <a:off x="100346" y="333797"/>
            <a:ext cx="2116350"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提案の概要について</a:t>
            </a:r>
            <a:endParaRPr lang="ja-JP" altLang="en-US" sz="1400" dirty="0">
              <a:solidFill>
                <a:schemeClr val="lt1"/>
              </a:solidFill>
              <a:latin typeface="+mj-ea"/>
              <a:ea typeface="+mj-ea"/>
            </a:endParaRPr>
          </a:p>
        </p:txBody>
      </p:sp>
      <p:sp>
        <p:nvSpPr>
          <p:cNvPr id="9" name="テキスト ボックス 8">
            <a:extLst>
              <a:ext uri="{FF2B5EF4-FFF2-40B4-BE49-F238E27FC236}">
                <a16:creationId xmlns:a16="http://schemas.microsoft.com/office/drawing/2014/main" id="{7C0659BC-6124-E3C7-02EE-AFEE1504476E}"/>
              </a:ext>
            </a:extLst>
          </p:cNvPr>
          <p:cNvSpPr txBox="1"/>
          <p:nvPr/>
        </p:nvSpPr>
        <p:spPr>
          <a:xfrm>
            <a:off x="122326" y="660276"/>
            <a:ext cx="9649072" cy="2677656"/>
          </a:xfrm>
          <a:prstGeom prst="rect">
            <a:avLst/>
          </a:prstGeom>
          <a:noFill/>
          <a:ln>
            <a:solidFill>
              <a:schemeClr val="tx2">
                <a:lumMod val="40000"/>
                <a:lumOff val="60000"/>
              </a:schemeClr>
            </a:solidFill>
            <a:prstDash val="dash"/>
          </a:ln>
        </p:spPr>
        <p:txBody>
          <a:bodyPr wrap="square" rtlCol="0">
            <a:spAutoFit/>
          </a:bodyPr>
          <a:lstStyle/>
          <a:p>
            <a:pPr marL="180000" indent="-180000"/>
            <a:r>
              <a:rPr lang="ja-JP" altLang="en-US" sz="1200" dirty="0">
                <a:latin typeface="+mn-ea"/>
              </a:rPr>
              <a:t>▼以下の要素を含む形で、提案のポイントを分かりやすく説明してください。</a:t>
            </a:r>
            <a:endParaRPr lang="en-US" altLang="ja-JP" sz="1200" dirty="0">
              <a:latin typeface="+mn-ea"/>
            </a:endParaRPr>
          </a:p>
          <a:p>
            <a:pPr marL="180000" indent="-180000"/>
            <a:r>
              <a:rPr lang="en-US" altLang="ja-JP" sz="1200" dirty="0">
                <a:latin typeface="+mn-ea"/>
              </a:rPr>
              <a:t>	</a:t>
            </a:r>
            <a:r>
              <a:rPr lang="ja-JP" altLang="en-US" sz="1200" dirty="0">
                <a:latin typeface="+mn-ea"/>
              </a:rPr>
              <a:t>・活動範囲</a:t>
            </a:r>
            <a:endParaRPr lang="en-US" altLang="ja-JP" sz="1200" dirty="0">
              <a:latin typeface="+mn-ea"/>
            </a:endParaRPr>
          </a:p>
          <a:p>
            <a:pPr marL="180000" indent="-180000"/>
            <a:r>
              <a:rPr lang="en-US" altLang="ja-JP" sz="1200" dirty="0">
                <a:latin typeface="+mn-ea"/>
              </a:rPr>
              <a:t>	</a:t>
            </a:r>
            <a:r>
              <a:rPr lang="ja-JP" altLang="en-US" sz="1200" dirty="0">
                <a:latin typeface="+mn-ea"/>
              </a:rPr>
              <a:t>・体制構築</a:t>
            </a:r>
            <a:endParaRPr lang="en-US" altLang="ja-JP" sz="1200" dirty="0">
              <a:latin typeface="+mn-ea"/>
            </a:endParaRPr>
          </a:p>
          <a:p>
            <a:pPr marL="180000" indent="-180000"/>
            <a:r>
              <a:rPr lang="ja-JP" altLang="en-US" sz="1200" dirty="0">
                <a:latin typeface="+mn-ea"/>
              </a:rPr>
              <a:t>　・教育プログラムの実施</a:t>
            </a:r>
            <a:endParaRPr lang="en-US" altLang="ja-JP" sz="1200" dirty="0">
              <a:latin typeface="+mn-ea"/>
            </a:endParaRPr>
          </a:p>
          <a:p>
            <a:pPr marL="180000" indent="-180000"/>
            <a:r>
              <a:rPr lang="ja-JP" altLang="en-US" sz="1200" dirty="0">
                <a:latin typeface="+mn-ea"/>
              </a:rPr>
              <a:t>　・取組内容</a:t>
            </a:r>
            <a:r>
              <a:rPr lang="en-US" altLang="ja-JP" sz="1200" dirty="0">
                <a:latin typeface="+mn-ea"/>
              </a:rPr>
              <a:t>(</a:t>
            </a:r>
            <a:r>
              <a:rPr lang="ja-JP" altLang="en-US" sz="1200" dirty="0">
                <a:latin typeface="+mn-ea"/>
              </a:rPr>
              <a:t>企業</a:t>
            </a:r>
            <a:r>
              <a:rPr lang="en-US" altLang="ja-JP" sz="1200" dirty="0">
                <a:latin typeface="+mn-ea"/>
              </a:rPr>
              <a:t>/</a:t>
            </a:r>
            <a:r>
              <a:rPr lang="ja-JP" altLang="en-US" sz="1200" dirty="0">
                <a:latin typeface="+mn-ea"/>
              </a:rPr>
              <a:t>エコシステムとの連携</a:t>
            </a:r>
            <a:r>
              <a:rPr lang="en-US" altLang="ja-JP" sz="1200" dirty="0">
                <a:latin typeface="+mn-ea"/>
              </a:rPr>
              <a:t>)</a:t>
            </a:r>
          </a:p>
          <a:p>
            <a:pPr marL="180000" indent="-180000"/>
            <a:r>
              <a:rPr lang="en-US" altLang="ja-JP" sz="1200" dirty="0">
                <a:latin typeface="+mn-ea"/>
              </a:rPr>
              <a:t>	</a:t>
            </a:r>
            <a:r>
              <a:rPr lang="ja-JP" altLang="en-US" sz="1200" dirty="0">
                <a:latin typeface="+mn-ea"/>
              </a:rPr>
              <a:t>・自走化</a:t>
            </a:r>
            <a:endParaRPr lang="en-US" altLang="ja-JP" sz="1200" dirty="0">
              <a:latin typeface="+mn-ea"/>
            </a:endParaRPr>
          </a:p>
          <a:p>
            <a:pPr marL="180000" indent="-180000"/>
            <a:r>
              <a:rPr lang="ja-JP" altLang="en-US" sz="1200" dirty="0">
                <a:latin typeface="+mn-ea"/>
              </a:rPr>
              <a:t>　・普及啓発</a:t>
            </a:r>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p:txBody>
      </p:sp>
      <p:sp>
        <p:nvSpPr>
          <p:cNvPr id="13" name="テキスト ボックス 12">
            <a:extLst>
              <a:ext uri="{FF2B5EF4-FFF2-40B4-BE49-F238E27FC236}">
                <a16:creationId xmlns:a16="http://schemas.microsoft.com/office/drawing/2014/main" id="{1F9DE23B-4002-3CB2-1615-5B9EDCD58925}"/>
              </a:ext>
            </a:extLst>
          </p:cNvPr>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2</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a:extLst>
              <a:ext uri="{FF2B5EF4-FFF2-40B4-BE49-F238E27FC236}">
                <a16:creationId xmlns:a16="http://schemas.microsoft.com/office/drawing/2014/main" id="{D11742E3-2111-441D-C793-B472913B20B7}"/>
              </a:ext>
            </a:extLst>
          </p:cNvPr>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令和６年度補正予算リカレント教育エコシステム構築支援事業メニュー①「産学官連携を通じたリカレント教育プラットフォーム構築支援」企画提案書</a:t>
            </a:r>
            <a:r>
              <a:rPr lang="en-US" altLang="ja-JP" sz="1050" spc="-120" dirty="0">
                <a:solidFill>
                  <a:schemeClr val="bg1"/>
                </a:solidFill>
                <a:latin typeface="+mj-ea"/>
              </a:rPr>
              <a:t> (P</a:t>
            </a:r>
            <a:fld id="{7DF22854-5471-4D76-A61C-50AF16AABE74}" type="slidenum">
              <a:rPr lang="en-US" altLang="ja-JP" sz="1050" spc="-120" smtClean="0">
                <a:solidFill>
                  <a:schemeClr val="bg1"/>
                </a:solidFill>
                <a:latin typeface="+mj-ea"/>
              </a:rPr>
              <a:pPr/>
              <a:t>2</a:t>
            </a:fld>
            <a:r>
              <a:rPr lang="en-US" altLang="ja-JP" sz="1050" spc="-120" dirty="0">
                <a:solidFill>
                  <a:schemeClr val="bg1"/>
                </a:solidFill>
                <a:latin typeface="+mj-ea"/>
              </a:rPr>
              <a:t>)</a:t>
            </a:r>
            <a:r>
              <a:rPr lang="ja-JP" altLang="en-US" sz="1050" spc="-120" dirty="0">
                <a:solidFill>
                  <a:schemeClr val="bg1"/>
                </a:solidFill>
                <a:latin typeface="+mj-ea"/>
              </a:rPr>
              <a:t>　　　</a:t>
            </a:r>
            <a:r>
              <a:rPr lang="zh-TW" altLang="en-US" sz="1050" b="1" dirty="0">
                <a:solidFill>
                  <a:schemeClr val="bg1"/>
                </a:solidFill>
              </a:rPr>
              <a:t>様式</a:t>
            </a:r>
            <a:r>
              <a:rPr lang="ja-JP" altLang="en-US" sz="1050" b="1" dirty="0">
                <a:solidFill>
                  <a:schemeClr val="bg1"/>
                </a:solidFill>
              </a:rPr>
              <a:t>２</a:t>
            </a:r>
          </a:p>
        </p:txBody>
      </p:sp>
      <p:sp>
        <p:nvSpPr>
          <p:cNvPr id="5" name="テキスト ボックス 4">
            <a:extLst>
              <a:ext uri="{FF2B5EF4-FFF2-40B4-BE49-F238E27FC236}">
                <a16:creationId xmlns:a16="http://schemas.microsoft.com/office/drawing/2014/main" id="{3274CAB3-7A05-A24B-CD98-FEC1684DACBC}"/>
              </a:ext>
            </a:extLst>
          </p:cNvPr>
          <p:cNvSpPr txBox="1"/>
          <p:nvPr/>
        </p:nvSpPr>
        <p:spPr>
          <a:xfrm>
            <a:off x="10137576" y="5657671"/>
            <a:ext cx="1440160" cy="1200329"/>
          </a:xfrm>
          <a:prstGeom prst="rect">
            <a:avLst/>
          </a:prstGeom>
          <a:solidFill>
            <a:schemeClr val="tx2">
              <a:lumMod val="50000"/>
            </a:schemeClr>
          </a:solidFill>
          <a:ln>
            <a:solidFill>
              <a:schemeClr val="tx1"/>
            </a:solidFill>
          </a:ln>
        </p:spPr>
        <p:txBody>
          <a:bodyPr wrap="square" rtlCol="0">
            <a:spAutoFit/>
          </a:bodyPr>
          <a:lstStyle/>
          <a:p>
            <a:r>
              <a:rPr kumimoji="1" lang="ja-JP" altLang="en-US" dirty="0">
                <a:solidFill>
                  <a:schemeClr val="bg1"/>
                </a:solidFill>
              </a:rPr>
              <a:t>←フッターを以後のページ全てに必ず記入</a:t>
            </a:r>
          </a:p>
        </p:txBody>
      </p:sp>
      <p:sp>
        <p:nvSpPr>
          <p:cNvPr id="3" name="フッター プレースホルダー 6">
            <a:extLst>
              <a:ext uri="{FF2B5EF4-FFF2-40B4-BE49-F238E27FC236}">
                <a16:creationId xmlns:a16="http://schemas.microsoft.com/office/drawing/2014/main" id="{08FC9211-E770-C5D5-D793-1B841DFBE922}"/>
              </a:ext>
            </a:extLst>
          </p:cNvPr>
          <p:cNvSpPr txBox="1">
            <a:spLocks/>
          </p:cNvSpPr>
          <p:nvPr/>
        </p:nvSpPr>
        <p:spPr>
          <a:xfrm>
            <a:off x="495300" y="6308726"/>
            <a:ext cx="891540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t>機関名： （フッター機能で入力） 、事業テーマ名：（フッター機能で入力）</a:t>
            </a:r>
          </a:p>
        </p:txBody>
      </p:sp>
    </p:spTree>
    <p:extLst>
      <p:ext uri="{BB962C8B-B14F-4D97-AF65-F5344CB8AC3E}">
        <p14:creationId xmlns:p14="http://schemas.microsoft.com/office/powerpoint/2010/main" val="599136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0F98D3-9F14-FB6C-CC78-0C56A4FD860A}"/>
            </a:ext>
          </a:extLst>
        </p:cNvPr>
        <p:cNvGrpSpPr/>
        <p:nvPr/>
      </p:nvGrpSpPr>
      <p:grpSpPr>
        <a:xfrm>
          <a:off x="0" y="0"/>
          <a:ext cx="0" cy="0"/>
          <a:chOff x="0" y="0"/>
          <a:chExt cx="0" cy="0"/>
        </a:xfrm>
      </p:grpSpPr>
      <p:sp>
        <p:nvSpPr>
          <p:cNvPr id="6" name="角丸四角形 5">
            <a:extLst>
              <a:ext uri="{FF2B5EF4-FFF2-40B4-BE49-F238E27FC236}">
                <a16:creationId xmlns:a16="http://schemas.microsoft.com/office/drawing/2014/main" id="{7AB49514-0D31-0E46-877E-739BF4F22477}"/>
              </a:ext>
            </a:extLst>
          </p:cNvPr>
          <p:cNvSpPr/>
          <p:nvPr/>
        </p:nvSpPr>
        <p:spPr>
          <a:xfrm>
            <a:off x="128464" y="333797"/>
            <a:ext cx="3556510"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spcAft>
                <a:spcPts val="600"/>
              </a:spcAft>
            </a:pPr>
            <a:r>
              <a:rPr lang="ja-JP" altLang="en-US" sz="1400" b="1" dirty="0">
                <a:sym typeface="Trebuchet MS" panose="020B0603020202020204" pitchFamily="34" charset="0"/>
              </a:rPr>
              <a:t>プラットフォームの活動範囲、体制構築</a:t>
            </a:r>
            <a:endParaRPr lang="en-US" altLang="ja-JP" sz="1400" b="1" dirty="0">
              <a:sym typeface="Trebuchet MS" panose="020B0603020202020204" pitchFamily="34" charset="0"/>
            </a:endParaRPr>
          </a:p>
        </p:txBody>
      </p:sp>
      <p:sp>
        <p:nvSpPr>
          <p:cNvPr id="9" name="テキスト ボックス 8">
            <a:extLst>
              <a:ext uri="{FF2B5EF4-FFF2-40B4-BE49-F238E27FC236}">
                <a16:creationId xmlns:a16="http://schemas.microsoft.com/office/drawing/2014/main" id="{37A08D36-8592-33B3-B7A7-106472204953}"/>
              </a:ext>
            </a:extLst>
          </p:cNvPr>
          <p:cNvSpPr txBox="1"/>
          <p:nvPr/>
        </p:nvSpPr>
        <p:spPr>
          <a:xfrm>
            <a:off x="122326" y="660276"/>
            <a:ext cx="9649072" cy="2015936"/>
          </a:xfrm>
          <a:prstGeom prst="rect">
            <a:avLst/>
          </a:prstGeom>
          <a:noFill/>
          <a:ln>
            <a:solidFill>
              <a:schemeClr val="tx2">
                <a:lumMod val="40000"/>
                <a:lumOff val="60000"/>
              </a:schemeClr>
            </a:solidFill>
            <a:prstDash val="dash"/>
          </a:ln>
        </p:spPr>
        <p:txBody>
          <a:bodyPr wrap="square" rtlCol="0">
            <a:spAutoFit/>
          </a:bodyPr>
          <a:lstStyle/>
          <a:p>
            <a:pPr marL="180000" indent="-180000"/>
            <a:r>
              <a:rPr lang="ja-JP" altLang="en-US" sz="1200" dirty="0">
                <a:latin typeface="+mn-ea"/>
              </a:rPr>
              <a:t>▼本事業で構築するプラットフォームの活動範囲、体制が分かるよう作成してください。</a:t>
            </a:r>
            <a:endParaRPr lang="en-US" altLang="ja-JP" sz="1200" dirty="0">
              <a:latin typeface="+mn-ea"/>
            </a:endParaRPr>
          </a:p>
          <a:p>
            <a:pPr>
              <a:spcBef>
                <a:spcPts val="600"/>
              </a:spcBef>
            </a:pPr>
            <a:r>
              <a:rPr lang="ja-JP" altLang="en-US" sz="1200" dirty="0">
                <a:latin typeface="+mn-ea"/>
              </a:rPr>
              <a:t>・記載にあたっては、公募要領２．（１）「活動範囲」「体制構築」の要件・記載をご確認ください。</a:t>
            </a:r>
            <a:endParaRPr lang="en-US" altLang="ja-JP" sz="1200" b="1" dirty="0">
              <a:sym typeface="Trebuchet MS" panose="020B0603020202020204" pitchFamily="34" charset="0"/>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p:txBody>
      </p:sp>
      <p:sp>
        <p:nvSpPr>
          <p:cNvPr id="13" name="テキスト ボックス 12">
            <a:extLst>
              <a:ext uri="{FF2B5EF4-FFF2-40B4-BE49-F238E27FC236}">
                <a16:creationId xmlns:a16="http://schemas.microsoft.com/office/drawing/2014/main" id="{FBB675A7-F76A-F635-367B-399D747468AB}"/>
              </a:ext>
            </a:extLst>
          </p:cNvPr>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3</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a:extLst>
              <a:ext uri="{FF2B5EF4-FFF2-40B4-BE49-F238E27FC236}">
                <a16:creationId xmlns:a16="http://schemas.microsoft.com/office/drawing/2014/main" id="{262CD165-1401-4B93-3D64-DE4421E62FEA}"/>
              </a:ext>
            </a:extLst>
          </p:cNvPr>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令和６年度補正予算リカレント教育エコシステム構築支援事業メニュー①「産学官連携を通じたリカレント教育プラットフォーム構築支援」企画提案書</a:t>
            </a:r>
            <a:r>
              <a:rPr lang="en-US" altLang="ja-JP" sz="1050" spc="-120" dirty="0">
                <a:solidFill>
                  <a:schemeClr val="bg1"/>
                </a:solidFill>
                <a:latin typeface="+mj-ea"/>
              </a:rPr>
              <a:t> (P</a:t>
            </a:r>
            <a:fld id="{7DF22854-5471-4D76-A61C-50AF16AABE74}" type="slidenum">
              <a:rPr lang="en-US" altLang="ja-JP" sz="1050" spc="-120" smtClean="0">
                <a:solidFill>
                  <a:schemeClr val="bg1"/>
                </a:solidFill>
                <a:latin typeface="+mj-ea"/>
              </a:rPr>
              <a:pPr/>
              <a:t>3</a:t>
            </a:fld>
            <a:r>
              <a:rPr lang="en-US" altLang="ja-JP" sz="1050" spc="-120" dirty="0">
                <a:solidFill>
                  <a:schemeClr val="bg1"/>
                </a:solidFill>
                <a:latin typeface="+mj-ea"/>
              </a:rPr>
              <a:t>)</a:t>
            </a:r>
            <a:r>
              <a:rPr lang="ja-JP" altLang="en-US" sz="1050" spc="-120" dirty="0">
                <a:solidFill>
                  <a:schemeClr val="bg1"/>
                </a:solidFill>
                <a:latin typeface="+mj-ea"/>
              </a:rPr>
              <a:t>　　　</a:t>
            </a:r>
            <a:r>
              <a:rPr lang="zh-TW" altLang="en-US" sz="1050" b="1" dirty="0">
                <a:solidFill>
                  <a:schemeClr val="bg1"/>
                </a:solidFill>
              </a:rPr>
              <a:t>様式</a:t>
            </a:r>
            <a:r>
              <a:rPr lang="ja-JP" altLang="en-US" sz="1050" b="1" dirty="0">
                <a:solidFill>
                  <a:schemeClr val="bg1"/>
                </a:solidFill>
              </a:rPr>
              <a:t>２</a:t>
            </a:r>
          </a:p>
        </p:txBody>
      </p:sp>
      <p:sp>
        <p:nvSpPr>
          <p:cNvPr id="3" name="テキスト ボックス 2">
            <a:extLst>
              <a:ext uri="{FF2B5EF4-FFF2-40B4-BE49-F238E27FC236}">
                <a16:creationId xmlns:a16="http://schemas.microsoft.com/office/drawing/2014/main" id="{552FE424-CF36-437C-2D41-0070C749E1F1}"/>
              </a:ext>
            </a:extLst>
          </p:cNvPr>
          <p:cNvSpPr txBox="1"/>
          <p:nvPr/>
        </p:nvSpPr>
        <p:spPr>
          <a:xfrm>
            <a:off x="10137576" y="5657671"/>
            <a:ext cx="1440160" cy="1200329"/>
          </a:xfrm>
          <a:prstGeom prst="rect">
            <a:avLst/>
          </a:prstGeom>
          <a:solidFill>
            <a:schemeClr val="tx2">
              <a:lumMod val="50000"/>
            </a:schemeClr>
          </a:solidFill>
          <a:ln>
            <a:solidFill>
              <a:schemeClr val="tx1"/>
            </a:solidFill>
          </a:ln>
        </p:spPr>
        <p:txBody>
          <a:bodyPr wrap="square" rtlCol="0">
            <a:spAutoFit/>
          </a:bodyPr>
          <a:lstStyle/>
          <a:p>
            <a:r>
              <a:rPr kumimoji="1" lang="ja-JP" altLang="en-US" dirty="0">
                <a:solidFill>
                  <a:schemeClr val="bg1"/>
                </a:solidFill>
              </a:rPr>
              <a:t>←フッターを以後のページ全てに必ず記入</a:t>
            </a:r>
          </a:p>
        </p:txBody>
      </p:sp>
      <p:sp>
        <p:nvSpPr>
          <p:cNvPr id="4" name="フッター プレースホルダー 6">
            <a:extLst>
              <a:ext uri="{FF2B5EF4-FFF2-40B4-BE49-F238E27FC236}">
                <a16:creationId xmlns:a16="http://schemas.microsoft.com/office/drawing/2014/main" id="{18C6FB82-91C1-298E-CDD5-5EBB376F374C}"/>
              </a:ext>
            </a:extLst>
          </p:cNvPr>
          <p:cNvSpPr txBox="1">
            <a:spLocks/>
          </p:cNvSpPr>
          <p:nvPr/>
        </p:nvSpPr>
        <p:spPr>
          <a:xfrm>
            <a:off x="495300" y="6308726"/>
            <a:ext cx="891540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t>機関名： （フッター機能で入力） 、事業テーマ名：（フッター機能で入力）</a:t>
            </a:r>
          </a:p>
        </p:txBody>
      </p:sp>
    </p:spTree>
    <p:extLst>
      <p:ext uri="{BB962C8B-B14F-4D97-AF65-F5344CB8AC3E}">
        <p14:creationId xmlns:p14="http://schemas.microsoft.com/office/powerpoint/2010/main" val="3130149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4</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6" name="正方形/長方形 15"/>
          <p:cNvSpPr/>
          <p:nvPr/>
        </p:nvSpPr>
        <p:spPr>
          <a:xfrm>
            <a:off x="6000" y="11875"/>
            <a:ext cx="9900000" cy="348954"/>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令和６年度補正予算リカレント教育エコシステム構築支援事業メニュー①「産学官連携を通じたリカレント教育プラットフォーム構築支援」企画提案書</a:t>
            </a:r>
            <a:r>
              <a:rPr lang="en-US" altLang="ja-JP" sz="1050" spc="-120" dirty="0">
                <a:solidFill>
                  <a:schemeClr val="bg1"/>
                </a:solidFill>
                <a:latin typeface="+mj-ea"/>
              </a:rPr>
              <a:t> (P</a:t>
            </a:r>
            <a:fld id="{7DF22854-5471-4D76-A61C-50AF16AABE74}" type="slidenum">
              <a:rPr lang="en-US" altLang="ja-JP" sz="1050" spc="-120" smtClean="0">
                <a:solidFill>
                  <a:schemeClr val="bg1"/>
                </a:solidFill>
                <a:latin typeface="+mj-ea"/>
              </a:rPr>
              <a:pPr/>
              <a:t>4</a:t>
            </a:fld>
            <a:r>
              <a:rPr lang="en-US" altLang="ja-JP" sz="1050" spc="-120" dirty="0">
                <a:solidFill>
                  <a:schemeClr val="bg1"/>
                </a:solidFill>
                <a:latin typeface="+mj-ea"/>
              </a:rPr>
              <a:t>)</a:t>
            </a:r>
            <a:r>
              <a:rPr lang="ja-JP" altLang="en-US" sz="1050" spc="-120" dirty="0">
                <a:solidFill>
                  <a:schemeClr val="bg1"/>
                </a:solidFill>
                <a:latin typeface="+mj-ea"/>
              </a:rPr>
              <a:t>　　　</a:t>
            </a:r>
            <a:r>
              <a:rPr lang="zh-TW" altLang="en-US" sz="1050" b="1" dirty="0">
                <a:solidFill>
                  <a:schemeClr val="bg1"/>
                </a:solidFill>
              </a:rPr>
              <a:t>様式</a:t>
            </a:r>
            <a:r>
              <a:rPr lang="ja-JP" altLang="en-US" sz="1050" b="1" dirty="0">
                <a:solidFill>
                  <a:schemeClr val="bg1"/>
                </a:solidFill>
              </a:rPr>
              <a:t>２</a:t>
            </a:r>
          </a:p>
        </p:txBody>
      </p:sp>
      <p:sp>
        <p:nvSpPr>
          <p:cNvPr id="14" name="テキスト ボックス 13">
            <a:extLst>
              <a:ext uri="{FF2B5EF4-FFF2-40B4-BE49-F238E27FC236}">
                <a16:creationId xmlns:a16="http://schemas.microsoft.com/office/drawing/2014/main" id="{12F52E7D-D4CE-4F81-BC74-180635F5AFEE}"/>
              </a:ext>
            </a:extLst>
          </p:cNvPr>
          <p:cNvSpPr txBox="1"/>
          <p:nvPr/>
        </p:nvSpPr>
        <p:spPr>
          <a:xfrm>
            <a:off x="256928" y="908720"/>
            <a:ext cx="9304584" cy="4622804"/>
          </a:xfrm>
          <a:prstGeom prst="rect">
            <a:avLst/>
          </a:prstGeom>
          <a:noFill/>
          <a:ln>
            <a:solidFill>
              <a:schemeClr val="tx2">
                <a:lumMod val="40000"/>
                <a:lumOff val="60000"/>
              </a:schemeClr>
            </a:solidFill>
            <a:prstDash val="dash"/>
          </a:ln>
        </p:spPr>
        <p:txBody>
          <a:bodyPr wrap="square" rtlCol="0">
            <a:spAutoFit/>
          </a:bodyPr>
          <a:lstStyle/>
          <a:p>
            <a:pPr>
              <a:lnSpc>
                <a:spcPct val="90000"/>
              </a:lnSpc>
              <a:spcAft>
                <a:spcPts val="600"/>
              </a:spcAft>
            </a:pPr>
            <a:r>
              <a:rPr lang="ja-JP" altLang="en-US" sz="1200" dirty="0">
                <a:latin typeface="+mn-ea"/>
              </a:rPr>
              <a:t>▼</a:t>
            </a:r>
            <a:r>
              <a:rPr lang="ja-JP" altLang="en-US" sz="1200" dirty="0">
                <a:sym typeface="Trebuchet MS" panose="020B0603020202020204" pitchFamily="34" charset="0"/>
              </a:rPr>
              <a:t>受講生に期待する学修効果について、機関としての見解を記載してください。</a:t>
            </a:r>
            <a:endParaRPr lang="en-US" altLang="ja-JP" sz="1200" dirty="0">
              <a:sym typeface="Trebuchet MS" panose="020B0603020202020204" pitchFamily="34" charset="0"/>
            </a:endParaRPr>
          </a:p>
          <a:p>
            <a:pPr>
              <a:lnSpc>
                <a:spcPct val="90000"/>
              </a:lnSpc>
              <a:spcAft>
                <a:spcPts val="600"/>
              </a:spcAft>
            </a:pPr>
            <a:r>
              <a:rPr lang="ja-JP" altLang="en-US" sz="1200" dirty="0">
                <a:sym typeface="Trebuchet MS" panose="020B0603020202020204" pitchFamily="34" charset="0"/>
              </a:rPr>
              <a:t>これまでの企業等との活動の中で得られた知見があればそれが分かるように記載願います。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6" name="角丸四角形 10">
            <a:extLst>
              <a:ext uri="{FF2B5EF4-FFF2-40B4-BE49-F238E27FC236}">
                <a16:creationId xmlns:a16="http://schemas.microsoft.com/office/drawing/2014/main" id="{E2A1CB6D-A493-4DA6-8C84-BFD5791A51A6}"/>
              </a:ext>
            </a:extLst>
          </p:cNvPr>
          <p:cNvSpPr/>
          <p:nvPr/>
        </p:nvSpPr>
        <p:spPr>
          <a:xfrm>
            <a:off x="128464" y="476672"/>
            <a:ext cx="1008112"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游ゴシック Bold"/>
                <a:ea typeface="游ゴシック Bold"/>
                <a:cs typeface="+mn-cs"/>
              </a:rPr>
              <a:t>体制構築</a:t>
            </a:r>
          </a:p>
        </p:txBody>
      </p:sp>
      <p:sp>
        <p:nvSpPr>
          <p:cNvPr id="5" name="テキスト ボックス 4">
            <a:extLst>
              <a:ext uri="{FF2B5EF4-FFF2-40B4-BE49-F238E27FC236}">
                <a16:creationId xmlns:a16="http://schemas.microsoft.com/office/drawing/2014/main" id="{99D44DA1-D3F7-A4BD-F6FC-A4E1E584910D}"/>
              </a:ext>
            </a:extLst>
          </p:cNvPr>
          <p:cNvSpPr txBox="1"/>
          <p:nvPr/>
        </p:nvSpPr>
        <p:spPr>
          <a:xfrm>
            <a:off x="10137576" y="5657671"/>
            <a:ext cx="1440160" cy="1200329"/>
          </a:xfrm>
          <a:prstGeom prst="rect">
            <a:avLst/>
          </a:prstGeom>
          <a:solidFill>
            <a:schemeClr val="tx2">
              <a:lumMod val="50000"/>
            </a:schemeClr>
          </a:solidFill>
          <a:ln>
            <a:solidFill>
              <a:schemeClr val="tx1"/>
            </a:solidFill>
          </a:ln>
        </p:spPr>
        <p:txBody>
          <a:bodyPr wrap="square" rtlCol="0">
            <a:spAutoFit/>
          </a:bodyPr>
          <a:lstStyle/>
          <a:p>
            <a:r>
              <a:rPr kumimoji="1" lang="ja-JP" altLang="en-US" dirty="0">
                <a:solidFill>
                  <a:schemeClr val="bg1"/>
                </a:solidFill>
              </a:rPr>
              <a:t>←フッターを以後のページ全てに必ず記入</a:t>
            </a:r>
          </a:p>
        </p:txBody>
      </p:sp>
      <p:sp>
        <p:nvSpPr>
          <p:cNvPr id="3" name="フッター プレースホルダー 6">
            <a:extLst>
              <a:ext uri="{FF2B5EF4-FFF2-40B4-BE49-F238E27FC236}">
                <a16:creationId xmlns:a16="http://schemas.microsoft.com/office/drawing/2014/main" id="{E346246F-7CD7-FE0D-BFC0-D6D60D3EBC20}"/>
              </a:ext>
            </a:extLst>
          </p:cNvPr>
          <p:cNvSpPr txBox="1">
            <a:spLocks/>
          </p:cNvSpPr>
          <p:nvPr/>
        </p:nvSpPr>
        <p:spPr>
          <a:xfrm>
            <a:off x="495300" y="6308726"/>
            <a:ext cx="891540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t>機関名： （フッター機能で入力） 、事業テーマ名：（フッター機能で入力）</a:t>
            </a:r>
          </a:p>
        </p:txBody>
      </p:sp>
    </p:spTree>
    <p:extLst>
      <p:ext uri="{BB962C8B-B14F-4D97-AF65-F5344CB8AC3E}">
        <p14:creationId xmlns:p14="http://schemas.microsoft.com/office/powerpoint/2010/main" val="40134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54B90B-77C4-3EAC-4935-CCCF1DFD68B7}"/>
            </a:ext>
          </a:extLst>
        </p:cNvPr>
        <p:cNvGrpSpPr/>
        <p:nvPr/>
      </p:nvGrpSpPr>
      <p:grpSpPr>
        <a:xfrm>
          <a:off x="0" y="0"/>
          <a:ext cx="0" cy="0"/>
          <a:chOff x="0" y="0"/>
          <a:chExt cx="0" cy="0"/>
        </a:xfrm>
      </p:grpSpPr>
      <p:sp>
        <p:nvSpPr>
          <p:cNvPr id="6" name="角丸四角形 5">
            <a:extLst>
              <a:ext uri="{FF2B5EF4-FFF2-40B4-BE49-F238E27FC236}">
                <a16:creationId xmlns:a16="http://schemas.microsoft.com/office/drawing/2014/main" id="{4DF70CCE-5AE8-6E47-48B6-403736AE34B6}"/>
              </a:ext>
            </a:extLst>
          </p:cNvPr>
          <p:cNvSpPr/>
          <p:nvPr/>
        </p:nvSpPr>
        <p:spPr>
          <a:xfrm>
            <a:off x="128464" y="333797"/>
            <a:ext cx="2016224"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spcAft>
                <a:spcPts val="600"/>
              </a:spcAft>
            </a:pPr>
            <a:r>
              <a:rPr lang="ja-JP" altLang="en-US" sz="1400" b="1" dirty="0">
                <a:sym typeface="Trebuchet MS" panose="020B0603020202020204" pitchFamily="34" charset="0"/>
              </a:rPr>
              <a:t>教育プログラムの実施</a:t>
            </a:r>
            <a:endParaRPr lang="en-US" altLang="ja-JP" sz="1400" b="1" dirty="0">
              <a:sym typeface="Trebuchet MS" panose="020B0603020202020204" pitchFamily="34" charset="0"/>
            </a:endParaRPr>
          </a:p>
        </p:txBody>
      </p:sp>
      <p:sp>
        <p:nvSpPr>
          <p:cNvPr id="9" name="テキスト ボックス 8">
            <a:extLst>
              <a:ext uri="{FF2B5EF4-FFF2-40B4-BE49-F238E27FC236}">
                <a16:creationId xmlns:a16="http://schemas.microsoft.com/office/drawing/2014/main" id="{89ACDE4A-1ED7-6482-FB9A-F7E578EDFEF3}"/>
              </a:ext>
            </a:extLst>
          </p:cNvPr>
          <p:cNvSpPr txBox="1"/>
          <p:nvPr/>
        </p:nvSpPr>
        <p:spPr>
          <a:xfrm>
            <a:off x="122326" y="660276"/>
            <a:ext cx="9649072" cy="2015936"/>
          </a:xfrm>
          <a:prstGeom prst="rect">
            <a:avLst/>
          </a:prstGeom>
          <a:noFill/>
          <a:ln>
            <a:solidFill>
              <a:schemeClr val="tx2">
                <a:lumMod val="40000"/>
                <a:lumOff val="60000"/>
              </a:schemeClr>
            </a:solidFill>
            <a:prstDash val="dash"/>
          </a:ln>
        </p:spPr>
        <p:txBody>
          <a:bodyPr wrap="square" rtlCol="0">
            <a:spAutoFit/>
          </a:bodyPr>
          <a:lstStyle/>
          <a:p>
            <a:pPr marL="180000" indent="-180000"/>
            <a:r>
              <a:rPr lang="ja-JP" altLang="en-US" sz="1200" dirty="0">
                <a:latin typeface="+mn-ea"/>
              </a:rPr>
              <a:t>▼本事業で実施する教育プログラムが分かるよう作成してください。</a:t>
            </a:r>
            <a:endParaRPr lang="en-US" altLang="ja-JP" sz="1200" dirty="0">
              <a:latin typeface="+mn-ea"/>
            </a:endParaRPr>
          </a:p>
          <a:p>
            <a:pPr>
              <a:spcBef>
                <a:spcPts val="600"/>
              </a:spcBef>
            </a:pPr>
            <a:r>
              <a:rPr lang="ja-JP" altLang="en-US" sz="1200" dirty="0">
                <a:latin typeface="+mn-ea"/>
              </a:rPr>
              <a:t>・記載にあたっては、公募要領２．（１）「教育プログラムの実施」の要件・記載をご確認ください。</a:t>
            </a:r>
            <a:endParaRPr lang="en-US" altLang="ja-JP" sz="1200" b="1" dirty="0">
              <a:sym typeface="Trebuchet MS" panose="020B0603020202020204" pitchFamily="34" charset="0"/>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p:txBody>
      </p:sp>
      <p:sp>
        <p:nvSpPr>
          <p:cNvPr id="13" name="テキスト ボックス 12">
            <a:extLst>
              <a:ext uri="{FF2B5EF4-FFF2-40B4-BE49-F238E27FC236}">
                <a16:creationId xmlns:a16="http://schemas.microsoft.com/office/drawing/2014/main" id="{F1DA1CB1-B2D1-EE4B-08BB-26B4510C0CF2}"/>
              </a:ext>
            </a:extLst>
          </p:cNvPr>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5</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a:extLst>
              <a:ext uri="{FF2B5EF4-FFF2-40B4-BE49-F238E27FC236}">
                <a16:creationId xmlns:a16="http://schemas.microsoft.com/office/drawing/2014/main" id="{62C614B2-B859-09B6-BA4F-38C353CC15E7}"/>
              </a:ext>
            </a:extLst>
          </p:cNvPr>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令和６年度補正予算リカレント教育エコシステム構築支援事業メニュー①「産学官連携を通じたリカレント教育プラットフォーム構築支援」企画提案書</a:t>
            </a:r>
            <a:r>
              <a:rPr lang="en-US" altLang="ja-JP" sz="1050" spc="-120" dirty="0">
                <a:solidFill>
                  <a:schemeClr val="bg1"/>
                </a:solidFill>
                <a:latin typeface="+mj-ea"/>
              </a:rPr>
              <a:t> (P</a:t>
            </a:r>
            <a:fld id="{7DF22854-5471-4D76-A61C-50AF16AABE74}" type="slidenum">
              <a:rPr lang="en-US" altLang="ja-JP" sz="1050" spc="-120" smtClean="0">
                <a:solidFill>
                  <a:schemeClr val="bg1"/>
                </a:solidFill>
                <a:latin typeface="+mj-ea"/>
              </a:rPr>
              <a:pPr/>
              <a:t>5</a:t>
            </a:fld>
            <a:r>
              <a:rPr lang="en-US" altLang="ja-JP" sz="1050" spc="-120" dirty="0">
                <a:solidFill>
                  <a:schemeClr val="bg1"/>
                </a:solidFill>
                <a:latin typeface="+mj-ea"/>
              </a:rPr>
              <a:t>)</a:t>
            </a:r>
            <a:r>
              <a:rPr lang="ja-JP" altLang="en-US" sz="1050" spc="-120" dirty="0">
                <a:solidFill>
                  <a:schemeClr val="bg1"/>
                </a:solidFill>
                <a:latin typeface="+mj-ea"/>
              </a:rPr>
              <a:t>　　　</a:t>
            </a:r>
            <a:r>
              <a:rPr lang="zh-TW" altLang="en-US" sz="1050" b="1" dirty="0">
                <a:solidFill>
                  <a:schemeClr val="bg1"/>
                </a:solidFill>
              </a:rPr>
              <a:t>様式</a:t>
            </a:r>
            <a:r>
              <a:rPr lang="ja-JP" altLang="en-US" sz="1050" b="1" dirty="0">
                <a:solidFill>
                  <a:schemeClr val="bg1"/>
                </a:solidFill>
              </a:rPr>
              <a:t>２</a:t>
            </a:r>
          </a:p>
        </p:txBody>
      </p:sp>
      <p:sp>
        <p:nvSpPr>
          <p:cNvPr id="3" name="テキスト ボックス 2">
            <a:extLst>
              <a:ext uri="{FF2B5EF4-FFF2-40B4-BE49-F238E27FC236}">
                <a16:creationId xmlns:a16="http://schemas.microsoft.com/office/drawing/2014/main" id="{DD7D6E30-8D3D-C1C3-DCF2-1E7E77A2F7ED}"/>
              </a:ext>
            </a:extLst>
          </p:cNvPr>
          <p:cNvSpPr txBox="1"/>
          <p:nvPr/>
        </p:nvSpPr>
        <p:spPr>
          <a:xfrm>
            <a:off x="10137576" y="5657671"/>
            <a:ext cx="1440160" cy="1200329"/>
          </a:xfrm>
          <a:prstGeom prst="rect">
            <a:avLst/>
          </a:prstGeom>
          <a:solidFill>
            <a:schemeClr val="tx2">
              <a:lumMod val="50000"/>
            </a:schemeClr>
          </a:solidFill>
          <a:ln>
            <a:solidFill>
              <a:schemeClr val="tx1"/>
            </a:solidFill>
          </a:ln>
        </p:spPr>
        <p:txBody>
          <a:bodyPr wrap="square" rtlCol="0">
            <a:spAutoFit/>
          </a:bodyPr>
          <a:lstStyle/>
          <a:p>
            <a:r>
              <a:rPr kumimoji="1" lang="ja-JP" altLang="en-US" dirty="0">
                <a:solidFill>
                  <a:schemeClr val="bg1"/>
                </a:solidFill>
              </a:rPr>
              <a:t>←フッターを以後のページ全てに必ず記入</a:t>
            </a:r>
          </a:p>
        </p:txBody>
      </p:sp>
      <p:sp>
        <p:nvSpPr>
          <p:cNvPr id="4" name="フッター プレースホルダー 6">
            <a:extLst>
              <a:ext uri="{FF2B5EF4-FFF2-40B4-BE49-F238E27FC236}">
                <a16:creationId xmlns:a16="http://schemas.microsoft.com/office/drawing/2014/main" id="{34148A15-6DF3-D8A5-81D6-0A6D4C72AC13}"/>
              </a:ext>
            </a:extLst>
          </p:cNvPr>
          <p:cNvSpPr txBox="1">
            <a:spLocks/>
          </p:cNvSpPr>
          <p:nvPr/>
        </p:nvSpPr>
        <p:spPr>
          <a:xfrm>
            <a:off x="495300" y="6308726"/>
            <a:ext cx="891540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t>機関名： （フッター機能で入力） 、事業テーマ名：（フッター機能で入力）</a:t>
            </a:r>
          </a:p>
        </p:txBody>
      </p:sp>
    </p:spTree>
    <p:extLst>
      <p:ext uri="{BB962C8B-B14F-4D97-AF65-F5344CB8AC3E}">
        <p14:creationId xmlns:p14="http://schemas.microsoft.com/office/powerpoint/2010/main" val="2105112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306AFF-980E-EA20-03F9-CF67AA656F23}"/>
            </a:ext>
          </a:extLst>
        </p:cNvPr>
        <p:cNvGrpSpPr/>
        <p:nvPr/>
      </p:nvGrpSpPr>
      <p:grpSpPr>
        <a:xfrm>
          <a:off x="0" y="0"/>
          <a:ext cx="0" cy="0"/>
          <a:chOff x="0" y="0"/>
          <a:chExt cx="0" cy="0"/>
        </a:xfrm>
      </p:grpSpPr>
      <p:sp>
        <p:nvSpPr>
          <p:cNvPr id="6" name="角丸四角形 5">
            <a:extLst>
              <a:ext uri="{FF2B5EF4-FFF2-40B4-BE49-F238E27FC236}">
                <a16:creationId xmlns:a16="http://schemas.microsoft.com/office/drawing/2014/main" id="{BDB3A985-92D4-BE7E-AD44-0C586051FAD0}"/>
              </a:ext>
            </a:extLst>
          </p:cNvPr>
          <p:cNvSpPr/>
          <p:nvPr/>
        </p:nvSpPr>
        <p:spPr>
          <a:xfrm>
            <a:off x="128464" y="333797"/>
            <a:ext cx="3600400"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spcAft>
                <a:spcPts val="600"/>
              </a:spcAft>
            </a:pPr>
            <a:r>
              <a:rPr lang="ja-JP" altLang="en-US" sz="1400" b="1" dirty="0">
                <a:sym typeface="Trebuchet MS" panose="020B0603020202020204" pitchFamily="34" charset="0"/>
              </a:rPr>
              <a:t>取組内容（企業／エコシステムとの連携）</a:t>
            </a:r>
            <a:endParaRPr lang="en-US" altLang="ja-JP" sz="1400" b="1" dirty="0">
              <a:sym typeface="Trebuchet MS" panose="020B0603020202020204" pitchFamily="34" charset="0"/>
            </a:endParaRPr>
          </a:p>
        </p:txBody>
      </p:sp>
      <p:sp>
        <p:nvSpPr>
          <p:cNvPr id="9" name="テキスト ボックス 8">
            <a:extLst>
              <a:ext uri="{FF2B5EF4-FFF2-40B4-BE49-F238E27FC236}">
                <a16:creationId xmlns:a16="http://schemas.microsoft.com/office/drawing/2014/main" id="{EBEEF1D2-EF87-B7D9-6CAB-7F5FA53B9378}"/>
              </a:ext>
            </a:extLst>
          </p:cNvPr>
          <p:cNvSpPr txBox="1"/>
          <p:nvPr/>
        </p:nvSpPr>
        <p:spPr>
          <a:xfrm>
            <a:off x="122326" y="660276"/>
            <a:ext cx="9649072" cy="2015936"/>
          </a:xfrm>
          <a:prstGeom prst="rect">
            <a:avLst/>
          </a:prstGeom>
          <a:noFill/>
          <a:ln>
            <a:solidFill>
              <a:schemeClr val="tx2">
                <a:lumMod val="40000"/>
                <a:lumOff val="60000"/>
              </a:schemeClr>
            </a:solidFill>
            <a:prstDash val="dash"/>
          </a:ln>
        </p:spPr>
        <p:txBody>
          <a:bodyPr wrap="square" rtlCol="0">
            <a:spAutoFit/>
          </a:bodyPr>
          <a:lstStyle/>
          <a:p>
            <a:pPr marL="180000" indent="-180000"/>
            <a:r>
              <a:rPr lang="ja-JP" altLang="en-US" sz="1200" dirty="0">
                <a:latin typeface="+mn-ea"/>
              </a:rPr>
              <a:t>▼本事業で構築する企業や産業界との連携の概要が分かるよう作成してください。</a:t>
            </a:r>
            <a:endParaRPr lang="en-US" altLang="ja-JP" sz="1200" dirty="0">
              <a:latin typeface="+mn-ea"/>
            </a:endParaRPr>
          </a:p>
          <a:p>
            <a:pPr>
              <a:spcBef>
                <a:spcPts val="600"/>
              </a:spcBef>
            </a:pPr>
            <a:r>
              <a:rPr lang="ja-JP" altLang="en-US" sz="1200" dirty="0">
                <a:latin typeface="+mn-ea"/>
              </a:rPr>
              <a:t>・記載にあたっては、公募要領２．（１）「取組内容（企業／エコシステムとの連携）」の要件・記載をご確認ください。</a:t>
            </a:r>
            <a:endParaRPr lang="en-US" altLang="ja-JP" sz="1200" b="1" dirty="0">
              <a:sym typeface="Trebuchet MS" panose="020B0603020202020204" pitchFamily="34" charset="0"/>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p:txBody>
      </p:sp>
      <p:sp>
        <p:nvSpPr>
          <p:cNvPr id="13" name="テキスト ボックス 12">
            <a:extLst>
              <a:ext uri="{FF2B5EF4-FFF2-40B4-BE49-F238E27FC236}">
                <a16:creationId xmlns:a16="http://schemas.microsoft.com/office/drawing/2014/main" id="{7D992D72-6D3C-7454-FD6A-C2E28F8B37D7}"/>
              </a:ext>
            </a:extLst>
          </p:cNvPr>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6</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a:extLst>
              <a:ext uri="{FF2B5EF4-FFF2-40B4-BE49-F238E27FC236}">
                <a16:creationId xmlns:a16="http://schemas.microsoft.com/office/drawing/2014/main" id="{06546440-DF08-5A57-577E-FE872A6DCCCD}"/>
              </a:ext>
            </a:extLst>
          </p:cNvPr>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令和６年度補正予算リカレント教育エコシステム構築支援事業メニュー①「産学官連携を通じたリカレント教育プラットフォーム構築支援」企画提案書</a:t>
            </a:r>
            <a:r>
              <a:rPr lang="en-US" altLang="ja-JP" sz="1050" spc="-120" dirty="0">
                <a:solidFill>
                  <a:schemeClr val="bg1"/>
                </a:solidFill>
                <a:latin typeface="+mj-ea"/>
              </a:rPr>
              <a:t> (P</a:t>
            </a:r>
            <a:fld id="{7DF22854-5471-4D76-A61C-50AF16AABE74}" type="slidenum">
              <a:rPr lang="en-US" altLang="ja-JP" sz="1050" spc="-120" smtClean="0">
                <a:solidFill>
                  <a:schemeClr val="bg1"/>
                </a:solidFill>
                <a:latin typeface="+mj-ea"/>
              </a:rPr>
              <a:pPr/>
              <a:t>6</a:t>
            </a:fld>
            <a:r>
              <a:rPr lang="en-US" altLang="ja-JP" sz="1050" spc="-120" dirty="0">
                <a:solidFill>
                  <a:schemeClr val="bg1"/>
                </a:solidFill>
                <a:latin typeface="+mj-ea"/>
              </a:rPr>
              <a:t>)</a:t>
            </a:r>
            <a:r>
              <a:rPr lang="ja-JP" altLang="en-US" sz="1050" spc="-120" dirty="0">
                <a:solidFill>
                  <a:schemeClr val="bg1"/>
                </a:solidFill>
                <a:latin typeface="+mj-ea"/>
              </a:rPr>
              <a:t>　　　</a:t>
            </a:r>
            <a:r>
              <a:rPr lang="zh-TW" altLang="en-US" sz="1050" b="1" dirty="0">
                <a:solidFill>
                  <a:schemeClr val="bg1"/>
                </a:solidFill>
              </a:rPr>
              <a:t>様式</a:t>
            </a:r>
            <a:r>
              <a:rPr lang="ja-JP" altLang="en-US" sz="1050" b="1" dirty="0">
                <a:solidFill>
                  <a:schemeClr val="bg1"/>
                </a:solidFill>
              </a:rPr>
              <a:t>２</a:t>
            </a:r>
          </a:p>
        </p:txBody>
      </p:sp>
      <p:sp>
        <p:nvSpPr>
          <p:cNvPr id="3" name="テキスト ボックス 2">
            <a:extLst>
              <a:ext uri="{FF2B5EF4-FFF2-40B4-BE49-F238E27FC236}">
                <a16:creationId xmlns:a16="http://schemas.microsoft.com/office/drawing/2014/main" id="{E7342CB1-0CA5-A6B3-0BC6-15E0BD72E7FC}"/>
              </a:ext>
            </a:extLst>
          </p:cNvPr>
          <p:cNvSpPr txBox="1"/>
          <p:nvPr/>
        </p:nvSpPr>
        <p:spPr>
          <a:xfrm>
            <a:off x="10137576" y="5657671"/>
            <a:ext cx="1440160" cy="1200329"/>
          </a:xfrm>
          <a:prstGeom prst="rect">
            <a:avLst/>
          </a:prstGeom>
          <a:solidFill>
            <a:schemeClr val="tx2">
              <a:lumMod val="50000"/>
            </a:schemeClr>
          </a:solidFill>
          <a:ln>
            <a:solidFill>
              <a:schemeClr val="tx1"/>
            </a:solidFill>
          </a:ln>
        </p:spPr>
        <p:txBody>
          <a:bodyPr wrap="square" rtlCol="0">
            <a:spAutoFit/>
          </a:bodyPr>
          <a:lstStyle/>
          <a:p>
            <a:r>
              <a:rPr kumimoji="1" lang="ja-JP" altLang="en-US" dirty="0">
                <a:solidFill>
                  <a:schemeClr val="bg1"/>
                </a:solidFill>
              </a:rPr>
              <a:t>←フッターを以後のページ全てに必ず記入</a:t>
            </a:r>
          </a:p>
        </p:txBody>
      </p:sp>
      <p:sp>
        <p:nvSpPr>
          <p:cNvPr id="4" name="フッター プレースホルダー 6">
            <a:extLst>
              <a:ext uri="{FF2B5EF4-FFF2-40B4-BE49-F238E27FC236}">
                <a16:creationId xmlns:a16="http://schemas.microsoft.com/office/drawing/2014/main" id="{2A25E4FA-594E-57E5-F4B3-88FC62E4107A}"/>
              </a:ext>
            </a:extLst>
          </p:cNvPr>
          <p:cNvSpPr txBox="1">
            <a:spLocks/>
          </p:cNvSpPr>
          <p:nvPr/>
        </p:nvSpPr>
        <p:spPr>
          <a:xfrm>
            <a:off x="495300" y="6308726"/>
            <a:ext cx="891540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t>機関名： （フッター機能で入力） 、事業テーマ名：（フッター機能で入力）</a:t>
            </a:r>
          </a:p>
        </p:txBody>
      </p:sp>
    </p:spTree>
    <p:extLst>
      <p:ext uri="{BB962C8B-B14F-4D97-AF65-F5344CB8AC3E}">
        <p14:creationId xmlns:p14="http://schemas.microsoft.com/office/powerpoint/2010/main" val="2027663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100346" y="333797"/>
            <a:ext cx="1828318"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取組の年間計画</a:t>
            </a:r>
          </a:p>
        </p:txBody>
      </p:sp>
      <p:cxnSp>
        <p:nvCxnSpPr>
          <p:cNvPr id="12" name="直線矢印コネクタ 11"/>
          <p:cNvCxnSpPr/>
          <p:nvPr/>
        </p:nvCxnSpPr>
        <p:spPr>
          <a:xfrm>
            <a:off x="164468" y="764704"/>
            <a:ext cx="9577064" cy="0"/>
          </a:xfrm>
          <a:prstGeom prst="straightConnector1">
            <a:avLst/>
          </a:prstGeom>
          <a:ln w="57150">
            <a:solidFill>
              <a:srgbClr val="073B4C"/>
            </a:solidFill>
            <a:tailEnd type="arrow"/>
          </a:ln>
        </p:spPr>
        <p:style>
          <a:lnRef idx="1">
            <a:schemeClr val="accent1"/>
          </a:lnRef>
          <a:fillRef idx="0">
            <a:schemeClr val="accent1"/>
          </a:fillRef>
          <a:effectRef idx="0">
            <a:schemeClr val="accent1"/>
          </a:effectRef>
          <a:fontRef idx="minor">
            <a:schemeClr val="tx1"/>
          </a:fontRef>
        </p:style>
      </p:cxnSp>
      <p:sp>
        <p:nvSpPr>
          <p:cNvPr id="14" name="角丸四角形 10"/>
          <p:cNvSpPr/>
          <p:nvPr/>
        </p:nvSpPr>
        <p:spPr>
          <a:xfrm>
            <a:off x="4232920" y="558422"/>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令和７年度</a:t>
            </a:r>
            <a:endParaRPr kumimoji="1" lang="ja-JP" altLang="en-US" sz="1200" dirty="0">
              <a:solidFill>
                <a:schemeClr val="tx1"/>
              </a:solidFill>
            </a:endParaRPr>
          </a:p>
        </p:txBody>
      </p:sp>
      <p:sp>
        <p:nvSpPr>
          <p:cNvPr id="18" name="テキスト ボックス 17"/>
          <p:cNvSpPr txBox="1"/>
          <p:nvPr/>
        </p:nvSpPr>
        <p:spPr>
          <a:xfrm>
            <a:off x="269480" y="1103379"/>
            <a:ext cx="9361040" cy="1569660"/>
          </a:xfrm>
          <a:prstGeom prst="rect">
            <a:avLst/>
          </a:prstGeom>
          <a:solidFill>
            <a:schemeClr val="bg1"/>
          </a:solidFill>
          <a:ln>
            <a:solidFill>
              <a:schemeClr val="tx2">
                <a:lumMod val="40000"/>
                <a:lumOff val="60000"/>
              </a:schemeClr>
            </a:solidFill>
            <a:prstDash val="dash"/>
          </a:ln>
        </p:spPr>
        <p:txBody>
          <a:bodyPr wrap="square" rtlCol="0">
            <a:spAutoFit/>
          </a:bodyPr>
          <a:lstStyle/>
          <a:p>
            <a:endParaRPr lang="en-US" altLang="ja-JP" sz="1200" dirty="0">
              <a:latin typeface="+mn-ea"/>
            </a:endParaRPr>
          </a:p>
          <a:p>
            <a:r>
              <a:rPr lang="ja-JP" altLang="en-US" sz="1200" dirty="0">
                <a:latin typeface="+mn-ea"/>
              </a:rPr>
              <a:t>▼</a:t>
            </a:r>
            <a:r>
              <a:rPr kumimoji="1" lang="ja-JP" altLang="en-US" sz="1200" b="0" i="0" u="none" strike="noStrike" kern="1200" cap="none" spc="0" normalizeH="0" baseline="0" noProof="0" dirty="0">
                <a:ln>
                  <a:noFill/>
                </a:ln>
                <a:effectLst/>
                <a:uLnTx/>
                <a:uFillTx/>
                <a:latin typeface="+mn-ea"/>
                <a:cs typeface="+mn-cs"/>
              </a:rPr>
              <a:t>取組</a:t>
            </a:r>
            <a:r>
              <a:rPr lang="ja-JP" altLang="en-US" sz="1200" dirty="0">
                <a:latin typeface="+mn-ea"/>
              </a:rPr>
              <a:t>の年間計画を具体的に記載願います。</a:t>
            </a:r>
            <a:endParaRPr lang="en-US" altLang="ja-JP" sz="1200" dirty="0">
              <a:latin typeface="+mn-ea"/>
            </a:endParaRPr>
          </a:p>
          <a:p>
            <a:endParaRPr lang="en-US" altLang="ja-JP" sz="1200" dirty="0">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7</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6" name="正方形/長方形 15"/>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令和６年度補正予算リカレント教育エコシステム構築支援事業メニュー①「産学官連携を通じたリカレント教育プラットフォーム構築支援」企画提案書</a:t>
            </a:r>
            <a:r>
              <a:rPr lang="en-US" altLang="ja-JP" sz="1050" spc="-120" dirty="0">
                <a:solidFill>
                  <a:schemeClr val="bg1"/>
                </a:solidFill>
                <a:latin typeface="+mj-ea"/>
              </a:rPr>
              <a:t> (P</a:t>
            </a:r>
            <a:fld id="{7DF22854-5471-4D76-A61C-50AF16AABE74}" type="slidenum">
              <a:rPr lang="en-US" altLang="ja-JP" sz="1050" spc="-120" smtClean="0">
                <a:solidFill>
                  <a:schemeClr val="bg1"/>
                </a:solidFill>
                <a:latin typeface="+mj-ea"/>
              </a:rPr>
              <a:pPr/>
              <a:t>7</a:t>
            </a:fld>
            <a:r>
              <a:rPr lang="en-US" altLang="ja-JP" sz="1050" spc="-120" dirty="0">
                <a:solidFill>
                  <a:schemeClr val="bg1"/>
                </a:solidFill>
                <a:latin typeface="+mj-ea"/>
              </a:rPr>
              <a:t>)</a:t>
            </a:r>
            <a:r>
              <a:rPr lang="ja-JP" altLang="en-US" sz="1050" spc="-120" dirty="0">
                <a:solidFill>
                  <a:schemeClr val="bg1"/>
                </a:solidFill>
                <a:latin typeface="+mj-ea"/>
              </a:rPr>
              <a:t>　　　</a:t>
            </a:r>
            <a:r>
              <a:rPr lang="zh-TW" altLang="en-US" sz="1050" b="1" dirty="0">
                <a:solidFill>
                  <a:schemeClr val="bg1"/>
                </a:solidFill>
              </a:rPr>
              <a:t>様式</a:t>
            </a:r>
            <a:r>
              <a:rPr lang="ja-JP" altLang="en-US" sz="1050" b="1" dirty="0">
                <a:solidFill>
                  <a:schemeClr val="bg1"/>
                </a:solidFill>
              </a:rPr>
              <a:t>２</a:t>
            </a:r>
          </a:p>
        </p:txBody>
      </p:sp>
      <p:sp>
        <p:nvSpPr>
          <p:cNvPr id="10" name="角丸四角形 5">
            <a:extLst>
              <a:ext uri="{FF2B5EF4-FFF2-40B4-BE49-F238E27FC236}">
                <a16:creationId xmlns:a16="http://schemas.microsoft.com/office/drawing/2014/main" id="{51F2CDDD-14B0-4090-A8B1-5244EAFBE39B}"/>
              </a:ext>
            </a:extLst>
          </p:cNvPr>
          <p:cNvSpPr/>
          <p:nvPr/>
        </p:nvSpPr>
        <p:spPr>
          <a:xfrm>
            <a:off x="134814" y="3174764"/>
            <a:ext cx="4530154"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ym typeface="Trebuchet MS" panose="020B0603020202020204" pitchFamily="34" charset="0"/>
              </a:rPr>
              <a:t>自走化について：事業期間終了後の継続的な取組計画</a:t>
            </a:r>
            <a:endParaRPr lang="ja-JP" altLang="en-US" sz="1400" b="1" dirty="0">
              <a:latin typeface="+mj-ea"/>
              <a:ea typeface="+mj-ea"/>
            </a:endParaRPr>
          </a:p>
        </p:txBody>
      </p:sp>
      <p:sp>
        <p:nvSpPr>
          <p:cNvPr id="15" name="角丸四角形 10">
            <a:extLst>
              <a:ext uri="{FF2B5EF4-FFF2-40B4-BE49-F238E27FC236}">
                <a16:creationId xmlns:a16="http://schemas.microsoft.com/office/drawing/2014/main" id="{E5633EC0-1571-4716-8317-2A191076B25A}"/>
              </a:ext>
            </a:extLst>
          </p:cNvPr>
          <p:cNvSpPr/>
          <p:nvPr/>
        </p:nvSpPr>
        <p:spPr>
          <a:xfrm>
            <a:off x="144397" y="3490499"/>
            <a:ext cx="1296144"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令和８年度以降</a:t>
            </a:r>
            <a:endParaRPr kumimoji="1" lang="ja-JP" altLang="en-US" sz="1200" dirty="0">
              <a:solidFill>
                <a:schemeClr val="tx1"/>
              </a:solidFill>
            </a:endParaRPr>
          </a:p>
        </p:txBody>
      </p:sp>
      <p:sp>
        <p:nvSpPr>
          <p:cNvPr id="20" name="テキスト ボックス 19">
            <a:extLst>
              <a:ext uri="{FF2B5EF4-FFF2-40B4-BE49-F238E27FC236}">
                <a16:creationId xmlns:a16="http://schemas.microsoft.com/office/drawing/2014/main" id="{A9166346-189C-48F6-8B26-01A47FDC60F1}"/>
              </a:ext>
            </a:extLst>
          </p:cNvPr>
          <p:cNvSpPr txBox="1"/>
          <p:nvPr/>
        </p:nvSpPr>
        <p:spPr>
          <a:xfrm>
            <a:off x="171116" y="3930799"/>
            <a:ext cx="9361040" cy="1658916"/>
          </a:xfrm>
          <a:prstGeom prst="rect">
            <a:avLst/>
          </a:prstGeom>
          <a:solidFill>
            <a:schemeClr val="bg1"/>
          </a:solidFill>
          <a:ln>
            <a:solidFill>
              <a:schemeClr val="tx2">
                <a:lumMod val="40000"/>
                <a:lumOff val="60000"/>
              </a:schemeClr>
            </a:solidFill>
            <a:prstDash val="dash"/>
          </a:ln>
        </p:spPr>
        <p:txBody>
          <a:bodyPr wrap="square" rtlCol="0">
            <a:spAutoFit/>
          </a:bodyPr>
          <a:lstStyle/>
          <a:p>
            <a:pPr>
              <a:lnSpc>
                <a:spcPct val="90000"/>
              </a:lnSpc>
              <a:spcAft>
                <a:spcPts val="600"/>
              </a:spcAft>
            </a:pPr>
            <a:r>
              <a:rPr lang="ja-JP" altLang="en-US" sz="1200" dirty="0">
                <a:latin typeface="+mn-ea"/>
              </a:rPr>
              <a:t>▼令和</a:t>
            </a:r>
            <a:r>
              <a:rPr lang="en-US" altLang="ja-JP" sz="1200" dirty="0">
                <a:latin typeface="+mn-ea"/>
              </a:rPr>
              <a:t>8</a:t>
            </a:r>
            <a:r>
              <a:rPr lang="ja-JP" altLang="en-US" sz="1200" dirty="0">
                <a:latin typeface="+mn-ea"/>
              </a:rPr>
              <a:t>年度以降の</a:t>
            </a:r>
            <a:r>
              <a:rPr lang="en-US" altLang="ja-JP" sz="1200" dirty="0">
                <a:latin typeface="+mn-ea"/>
              </a:rPr>
              <a:t>3~5</a:t>
            </a:r>
            <a:r>
              <a:rPr lang="ja-JP" altLang="en-US" sz="1200" dirty="0">
                <a:latin typeface="+mn-ea"/>
              </a:rPr>
              <a:t>年間の計画を、以下の内容を含む形で記載願います。</a:t>
            </a:r>
            <a:endParaRPr lang="en-US" altLang="ja-JP" sz="1200" dirty="0">
              <a:latin typeface="+mn-ea"/>
            </a:endParaRPr>
          </a:p>
          <a:p>
            <a:pPr>
              <a:lnSpc>
                <a:spcPct val="90000"/>
              </a:lnSpc>
              <a:spcAft>
                <a:spcPts val="600"/>
              </a:spcAft>
            </a:pPr>
            <a:r>
              <a:rPr lang="ja-JP" altLang="en-US" sz="1200" dirty="0">
                <a:latin typeface="+mn-ea"/>
              </a:rPr>
              <a:t>・取組計画</a:t>
            </a:r>
            <a:endParaRPr lang="en-US" altLang="ja-JP" sz="1200" dirty="0">
              <a:latin typeface="+mn-ea"/>
            </a:endParaRPr>
          </a:p>
          <a:p>
            <a:pPr>
              <a:lnSpc>
                <a:spcPct val="90000"/>
              </a:lnSpc>
              <a:spcAft>
                <a:spcPts val="600"/>
              </a:spcAft>
            </a:pPr>
            <a:r>
              <a:rPr lang="ja-JP" altLang="en-US" sz="1200" dirty="0">
                <a:latin typeface="+mn-ea"/>
              </a:rPr>
              <a:t>・財務計画</a:t>
            </a:r>
            <a:endParaRPr lang="en-US" altLang="ja-JP" sz="1200" dirty="0">
              <a:latin typeface="+mn-ea"/>
            </a:endParaRPr>
          </a:p>
          <a:p>
            <a:pPr>
              <a:lnSpc>
                <a:spcPct val="90000"/>
              </a:lnSpc>
              <a:spcAft>
                <a:spcPts val="600"/>
              </a:spcAft>
            </a:pPr>
            <a:r>
              <a:rPr lang="ja-JP" altLang="en-US" sz="1200" dirty="0">
                <a:latin typeface="+mn-ea"/>
              </a:rPr>
              <a:t>・人員確保の計画</a:t>
            </a:r>
            <a:endParaRPr lang="en-US" altLang="ja-JP" sz="1200" dirty="0">
              <a:latin typeface="+mn-ea"/>
            </a:endParaRPr>
          </a:p>
          <a:p>
            <a:pPr>
              <a:lnSpc>
                <a:spcPct val="90000"/>
              </a:lnSpc>
              <a:spcAft>
                <a:spcPts val="600"/>
              </a:spcAft>
            </a:pPr>
            <a:br>
              <a:rPr lang="en-US" altLang="ja-JP" sz="1200" dirty="0">
                <a:latin typeface="+mn-ea"/>
              </a:rPr>
            </a:br>
            <a:r>
              <a:rPr lang="ja-JP" altLang="en-US" sz="1200" dirty="0">
                <a:latin typeface="+mn-ea"/>
              </a:rPr>
              <a:t>記載にあたっては、公募要領２．（１）「自走化」をご確認ください。</a:t>
            </a:r>
            <a:endParaRPr lang="en-US" altLang="ja-JP" sz="1200" dirty="0">
              <a:latin typeface="+mn-ea"/>
            </a:endParaRPr>
          </a:p>
          <a:p>
            <a:endParaRPr lang="en-US" altLang="ja-JP" sz="1200" dirty="0">
              <a:latin typeface="+mn-ea"/>
            </a:endParaRPr>
          </a:p>
        </p:txBody>
      </p:sp>
      <p:sp>
        <p:nvSpPr>
          <p:cNvPr id="8" name="テキスト ボックス 7">
            <a:extLst>
              <a:ext uri="{FF2B5EF4-FFF2-40B4-BE49-F238E27FC236}">
                <a16:creationId xmlns:a16="http://schemas.microsoft.com/office/drawing/2014/main" id="{739FD740-1A05-4E9B-74E0-C233CFB338B5}"/>
              </a:ext>
            </a:extLst>
          </p:cNvPr>
          <p:cNvSpPr txBox="1"/>
          <p:nvPr/>
        </p:nvSpPr>
        <p:spPr>
          <a:xfrm>
            <a:off x="10137576" y="5657671"/>
            <a:ext cx="1440160" cy="1200329"/>
          </a:xfrm>
          <a:prstGeom prst="rect">
            <a:avLst/>
          </a:prstGeom>
          <a:solidFill>
            <a:schemeClr val="tx2">
              <a:lumMod val="50000"/>
            </a:schemeClr>
          </a:solidFill>
          <a:ln>
            <a:solidFill>
              <a:schemeClr val="tx1"/>
            </a:solidFill>
          </a:ln>
        </p:spPr>
        <p:txBody>
          <a:bodyPr wrap="square" rtlCol="0">
            <a:spAutoFit/>
          </a:bodyPr>
          <a:lstStyle/>
          <a:p>
            <a:r>
              <a:rPr kumimoji="1" lang="ja-JP" altLang="en-US" dirty="0">
                <a:solidFill>
                  <a:schemeClr val="bg1"/>
                </a:solidFill>
              </a:rPr>
              <a:t>←フッターを以後のページ全てに必ず記入</a:t>
            </a:r>
          </a:p>
        </p:txBody>
      </p:sp>
      <p:sp>
        <p:nvSpPr>
          <p:cNvPr id="3" name="フッター プレースホルダー 6">
            <a:extLst>
              <a:ext uri="{FF2B5EF4-FFF2-40B4-BE49-F238E27FC236}">
                <a16:creationId xmlns:a16="http://schemas.microsoft.com/office/drawing/2014/main" id="{68757120-694A-C608-2A58-810FA668F64C}"/>
              </a:ext>
            </a:extLst>
          </p:cNvPr>
          <p:cNvSpPr txBox="1">
            <a:spLocks/>
          </p:cNvSpPr>
          <p:nvPr/>
        </p:nvSpPr>
        <p:spPr>
          <a:xfrm>
            <a:off x="495300" y="6308726"/>
            <a:ext cx="891540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t>機関名： （フッター機能で入力） 、事業テーマ名：（フッター機能で入力）</a:t>
            </a:r>
          </a:p>
        </p:txBody>
      </p:sp>
    </p:spTree>
    <p:extLst>
      <p:ext uri="{BB962C8B-B14F-4D97-AF65-F5344CB8AC3E}">
        <p14:creationId xmlns:p14="http://schemas.microsoft.com/office/powerpoint/2010/main" val="3030657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530F32-A059-67DC-45ED-224D445BE435}"/>
            </a:ext>
          </a:extLst>
        </p:cNvPr>
        <p:cNvGrpSpPr/>
        <p:nvPr/>
      </p:nvGrpSpPr>
      <p:grpSpPr>
        <a:xfrm>
          <a:off x="0" y="0"/>
          <a:ext cx="0" cy="0"/>
          <a:chOff x="0" y="0"/>
          <a:chExt cx="0" cy="0"/>
        </a:xfrm>
      </p:grpSpPr>
      <p:sp>
        <p:nvSpPr>
          <p:cNvPr id="6" name="角丸四角形 5">
            <a:extLst>
              <a:ext uri="{FF2B5EF4-FFF2-40B4-BE49-F238E27FC236}">
                <a16:creationId xmlns:a16="http://schemas.microsoft.com/office/drawing/2014/main" id="{26805FE7-3358-EBBF-D711-12AD8F6C8C81}"/>
              </a:ext>
            </a:extLst>
          </p:cNvPr>
          <p:cNvSpPr/>
          <p:nvPr/>
        </p:nvSpPr>
        <p:spPr>
          <a:xfrm>
            <a:off x="28338" y="333797"/>
            <a:ext cx="4320000"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自走化について：受講生・派遣元企業等からの評価</a:t>
            </a:r>
            <a:endParaRPr lang="ja-JP" altLang="en-US" sz="1400" dirty="0">
              <a:solidFill>
                <a:schemeClr val="lt1"/>
              </a:solidFill>
              <a:latin typeface="+mj-ea"/>
              <a:ea typeface="+mj-ea"/>
            </a:endParaRPr>
          </a:p>
        </p:txBody>
      </p:sp>
      <p:sp>
        <p:nvSpPr>
          <p:cNvPr id="9" name="テキスト ボックス 8">
            <a:extLst>
              <a:ext uri="{FF2B5EF4-FFF2-40B4-BE49-F238E27FC236}">
                <a16:creationId xmlns:a16="http://schemas.microsoft.com/office/drawing/2014/main" id="{F072ACE6-5B7E-AA92-1629-CEF564CCF0D8}"/>
              </a:ext>
            </a:extLst>
          </p:cNvPr>
          <p:cNvSpPr txBox="1"/>
          <p:nvPr/>
        </p:nvSpPr>
        <p:spPr>
          <a:xfrm>
            <a:off x="122326" y="660276"/>
            <a:ext cx="9649072" cy="1754326"/>
          </a:xfrm>
          <a:prstGeom prst="rect">
            <a:avLst/>
          </a:prstGeom>
          <a:noFill/>
          <a:ln>
            <a:solidFill>
              <a:schemeClr val="tx2">
                <a:lumMod val="40000"/>
                <a:lumOff val="60000"/>
              </a:schemeClr>
            </a:solidFill>
            <a:prstDash val="dash"/>
          </a:ln>
        </p:spPr>
        <p:txBody>
          <a:bodyPr wrap="square" rtlCol="0">
            <a:spAutoFit/>
          </a:bodyPr>
          <a:lstStyle/>
          <a:p>
            <a:pPr marL="180000" indent="-180000"/>
            <a:r>
              <a:rPr lang="ja-JP" altLang="en-US" sz="1200" dirty="0">
                <a:latin typeface="+mn-ea"/>
              </a:rPr>
              <a:t>▼プログラムの改善や財務計画への示唆を得るため、プログラム実施後に受講生や派遣元企業等から取得するアンケート・ヒアリング等における、評価項目</a:t>
            </a:r>
            <a:r>
              <a:rPr lang="en-US" altLang="ja-JP" sz="1200" dirty="0">
                <a:latin typeface="+mn-ea"/>
              </a:rPr>
              <a:t>(</a:t>
            </a:r>
            <a:r>
              <a:rPr lang="ja-JP" altLang="en-US" sz="1200" dirty="0">
                <a:latin typeface="+mn-ea"/>
              </a:rPr>
              <a:t>案</a:t>
            </a:r>
            <a:r>
              <a:rPr lang="en-US" altLang="ja-JP" sz="1200" dirty="0">
                <a:latin typeface="+mn-ea"/>
              </a:rPr>
              <a:t>)</a:t>
            </a:r>
            <a:r>
              <a:rPr lang="ja-JP" altLang="en-US" sz="1200" dirty="0">
                <a:latin typeface="+mn-ea"/>
              </a:rPr>
              <a:t>を記載願います。</a:t>
            </a:r>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p:txBody>
      </p:sp>
      <p:sp>
        <p:nvSpPr>
          <p:cNvPr id="13" name="テキスト ボックス 12">
            <a:extLst>
              <a:ext uri="{FF2B5EF4-FFF2-40B4-BE49-F238E27FC236}">
                <a16:creationId xmlns:a16="http://schemas.microsoft.com/office/drawing/2014/main" id="{12241307-DAC1-6F4B-BC08-ACDD691F40EC}"/>
              </a:ext>
            </a:extLst>
          </p:cNvPr>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8</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a:extLst>
              <a:ext uri="{FF2B5EF4-FFF2-40B4-BE49-F238E27FC236}">
                <a16:creationId xmlns:a16="http://schemas.microsoft.com/office/drawing/2014/main" id="{4467E714-8382-8A3E-23DA-690824E79E11}"/>
              </a:ext>
            </a:extLst>
          </p:cNvPr>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令和６年度補正予算リカレント教育エコシステム構築支援事業メニュー①「産学官連携を通じたリカレント教育プラットフォーム構築支援」企画提案書</a:t>
            </a:r>
            <a:r>
              <a:rPr lang="en-US" altLang="ja-JP" sz="1050" spc="-120" dirty="0">
                <a:solidFill>
                  <a:schemeClr val="bg1"/>
                </a:solidFill>
                <a:latin typeface="+mj-ea"/>
              </a:rPr>
              <a:t> (P</a:t>
            </a:r>
            <a:fld id="{7DF22854-5471-4D76-A61C-50AF16AABE74}" type="slidenum">
              <a:rPr lang="en-US" altLang="ja-JP" sz="1050" spc="-120" smtClean="0">
                <a:solidFill>
                  <a:schemeClr val="bg1"/>
                </a:solidFill>
                <a:latin typeface="+mj-ea"/>
              </a:rPr>
              <a:pPr/>
              <a:t>8</a:t>
            </a:fld>
            <a:r>
              <a:rPr lang="en-US" altLang="ja-JP" sz="1050" spc="-120" dirty="0">
                <a:solidFill>
                  <a:schemeClr val="bg1"/>
                </a:solidFill>
                <a:latin typeface="+mj-ea"/>
              </a:rPr>
              <a:t>)</a:t>
            </a:r>
            <a:r>
              <a:rPr lang="ja-JP" altLang="en-US" sz="1050" spc="-120" dirty="0">
                <a:solidFill>
                  <a:schemeClr val="bg1"/>
                </a:solidFill>
                <a:latin typeface="+mj-ea"/>
              </a:rPr>
              <a:t>　　　</a:t>
            </a:r>
            <a:r>
              <a:rPr lang="zh-TW" altLang="en-US" sz="1050" b="1" dirty="0">
                <a:solidFill>
                  <a:schemeClr val="bg1"/>
                </a:solidFill>
              </a:rPr>
              <a:t>様式</a:t>
            </a:r>
            <a:r>
              <a:rPr lang="ja-JP" altLang="en-US" sz="1050" b="1" dirty="0">
                <a:solidFill>
                  <a:schemeClr val="bg1"/>
                </a:solidFill>
              </a:rPr>
              <a:t>２</a:t>
            </a:r>
          </a:p>
        </p:txBody>
      </p:sp>
      <p:sp>
        <p:nvSpPr>
          <p:cNvPr id="5" name="テキスト ボックス 4">
            <a:extLst>
              <a:ext uri="{FF2B5EF4-FFF2-40B4-BE49-F238E27FC236}">
                <a16:creationId xmlns:a16="http://schemas.microsoft.com/office/drawing/2014/main" id="{C4375A35-BD32-68CD-8C19-A4FD220B9ACA}"/>
              </a:ext>
            </a:extLst>
          </p:cNvPr>
          <p:cNvSpPr txBox="1"/>
          <p:nvPr/>
        </p:nvSpPr>
        <p:spPr>
          <a:xfrm>
            <a:off x="10137576" y="5657671"/>
            <a:ext cx="1440160" cy="1200329"/>
          </a:xfrm>
          <a:prstGeom prst="rect">
            <a:avLst/>
          </a:prstGeom>
          <a:solidFill>
            <a:schemeClr val="tx2">
              <a:lumMod val="50000"/>
            </a:schemeClr>
          </a:solidFill>
          <a:ln>
            <a:solidFill>
              <a:schemeClr val="tx1"/>
            </a:solidFill>
          </a:ln>
        </p:spPr>
        <p:txBody>
          <a:bodyPr wrap="square" rtlCol="0">
            <a:spAutoFit/>
          </a:bodyPr>
          <a:lstStyle/>
          <a:p>
            <a:r>
              <a:rPr kumimoji="1" lang="ja-JP" altLang="en-US" dirty="0">
                <a:solidFill>
                  <a:schemeClr val="bg1"/>
                </a:solidFill>
              </a:rPr>
              <a:t>←フッターを以後のページ全てに必ず記入</a:t>
            </a:r>
          </a:p>
        </p:txBody>
      </p:sp>
      <p:sp>
        <p:nvSpPr>
          <p:cNvPr id="3" name="フッター プレースホルダー 6">
            <a:extLst>
              <a:ext uri="{FF2B5EF4-FFF2-40B4-BE49-F238E27FC236}">
                <a16:creationId xmlns:a16="http://schemas.microsoft.com/office/drawing/2014/main" id="{B444B8FB-459E-A77A-F750-7FEF7C29BB2E}"/>
              </a:ext>
            </a:extLst>
          </p:cNvPr>
          <p:cNvSpPr txBox="1">
            <a:spLocks/>
          </p:cNvSpPr>
          <p:nvPr/>
        </p:nvSpPr>
        <p:spPr>
          <a:xfrm>
            <a:off x="495300" y="6308726"/>
            <a:ext cx="891540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t>機関名： （フッター機能で入力） 、事業テーマ名：（フッター機能で入力）</a:t>
            </a:r>
          </a:p>
        </p:txBody>
      </p:sp>
    </p:spTree>
    <p:extLst>
      <p:ext uri="{BB962C8B-B14F-4D97-AF65-F5344CB8AC3E}">
        <p14:creationId xmlns:p14="http://schemas.microsoft.com/office/powerpoint/2010/main" val="22223964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416496" y="1123095"/>
            <a:ext cx="9361040" cy="2862322"/>
          </a:xfrm>
          <a:prstGeom prst="rect">
            <a:avLst/>
          </a:prstGeom>
          <a:noFill/>
          <a:ln>
            <a:solidFill>
              <a:schemeClr val="tx2">
                <a:lumMod val="40000"/>
                <a:lumOff val="60000"/>
              </a:schemeClr>
            </a:solidFill>
            <a:prstDash val="dash"/>
          </a:ln>
        </p:spPr>
        <p:txBody>
          <a:bodyPr wrap="square" rtlCol="0">
            <a:spAutoFit/>
          </a:bodyPr>
          <a:lstStyle/>
          <a:p>
            <a:pPr marL="180975" indent="-180975"/>
            <a:endParaRPr lang="ja-JP" altLang="en-US" sz="1200" dirty="0">
              <a:latin typeface="+mn-ea"/>
            </a:endParaRPr>
          </a:p>
          <a:p>
            <a:pPr marL="180975" indent="-180975"/>
            <a:r>
              <a:rPr lang="ja-JP" altLang="en-US" sz="1200" dirty="0">
                <a:latin typeface="+mn-ea"/>
              </a:rPr>
              <a:t>▼組織の事業実施体制について記載すること。</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▼組織として事業実施するための知見・人的ネットワーク・情報処理能力について記載すること。</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▼組織の財務基盤、経理能力について記載すること。</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▼事業従事予定者の事業内容に関する知識・知見・人的ネットワークについて記載すること。</a:t>
            </a:r>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p:txBody>
      </p:sp>
      <p:sp>
        <p:nvSpPr>
          <p:cNvPr id="9" name="角丸四角形 8"/>
          <p:cNvSpPr/>
          <p:nvPr/>
        </p:nvSpPr>
        <p:spPr>
          <a:xfrm>
            <a:off x="200472" y="418749"/>
            <a:ext cx="3124462" cy="286892"/>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bg1"/>
                </a:solidFill>
                <a:latin typeface="+mj-ea"/>
                <a:ea typeface="+mj-ea"/>
              </a:rPr>
              <a:t>事業実施体制・従事予定者</a:t>
            </a: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9</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p:cNvSpPr/>
          <p:nvPr/>
        </p:nvSpPr>
        <p:spPr>
          <a:xfrm>
            <a:off x="0" y="-1"/>
            <a:ext cx="9900000" cy="283123"/>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令和６年度補正予算リカレント教育エコシステム構築支援事業メニュー①「産学官連携を通じたリカレント教育プラットフォーム構築支援事業」企画提案書</a:t>
            </a:r>
            <a:r>
              <a:rPr lang="en-US" altLang="ja-JP" sz="1050" spc="-120" dirty="0">
                <a:solidFill>
                  <a:schemeClr val="bg1"/>
                </a:solidFill>
                <a:latin typeface="+mj-ea"/>
              </a:rPr>
              <a:t> (P</a:t>
            </a:r>
            <a:fld id="{7DF22854-5471-4D76-A61C-50AF16AABE74}" type="slidenum">
              <a:rPr lang="en-US" altLang="ja-JP" sz="1050" spc="-120" smtClean="0">
                <a:solidFill>
                  <a:schemeClr val="bg1"/>
                </a:solidFill>
                <a:latin typeface="+mj-ea"/>
              </a:rPr>
              <a:pPr/>
              <a:t>9</a:t>
            </a:fld>
            <a:r>
              <a:rPr lang="en-US" altLang="ja-JP" sz="1050" spc="-120" dirty="0">
                <a:solidFill>
                  <a:schemeClr val="bg1"/>
                </a:solidFill>
                <a:latin typeface="+mj-ea"/>
              </a:rPr>
              <a:t>)</a:t>
            </a:r>
            <a:r>
              <a:rPr lang="ja-JP" altLang="en-US" sz="1050" spc="-120" dirty="0">
                <a:solidFill>
                  <a:schemeClr val="bg1"/>
                </a:solidFill>
                <a:latin typeface="+mj-ea"/>
              </a:rPr>
              <a:t>　　　</a:t>
            </a:r>
            <a:r>
              <a:rPr lang="zh-TW" altLang="en-US" sz="1050" b="1" dirty="0">
                <a:solidFill>
                  <a:schemeClr val="bg1"/>
                </a:solidFill>
              </a:rPr>
              <a:t>様式</a:t>
            </a:r>
            <a:r>
              <a:rPr lang="ja-JP" altLang="en-US" sz="1050" b="1" dirty="0">
                <a:solidFill>
                  <a:schemeClr val="bg1"/>
                </a:solidFill>
              </a:rPr>
              <a:t>２</a:t>
            </a:r>
          </a:p>
        </p:txBody>
      </p:sp>
      <p:sp>
        <p:nvSpPr>
          <p:cNvPr id="3" name="フッター プレースホルダー 6">
            <a:extLst>
              <a:ext uri="{FF2B5EF4-FFF2-40B4-BE49-F238E27FC236}">
                <a16:creationId xmlns:a16="http://schemas.microsoft.com/office/drawing/2014/main" id="{B6B47046-45F7-5CCF-CFB7-1FC60F215A0C}"/>
              </a:ext>
            </a:extLst>
          </p:cNvPr>
          <p:cNvSpPr>
            <a:spLocks noGrp="1"/>
          </p:cNvSpPr>
          <p:nvPr>
            <p:ph type="ftr" sz="quarter" idx="11"/>
          </p:nvPr>
        </p:nvSpPr>
        <p:spPr>
          <a:xfrm>
            <a:off x="495300" y="6308726"/>
            <a:ext cx="8915400" cy="365125"/>
          </a:xfrm>
        </p:spPr>
        <p:txBody>
          <a:bodyPr/>
          <a:lstStyle/>
          <a:p>
            <a:r>
              <a:rPr kumimoji="1" lang="ja-JP" altLang="en-US" dirty="0"/>
              <a:t>機関名： （フッター機能で入力） 、事業テーマ名：（フッター機能で入力）</a:t>
            </a:r>
          </a:p>
        </p:txBody>
      </p:sp>
    </p:spTree>
    <p:extLst>
      <p:ext uri="{BB962C8B-B14F-4D97-AF65-F5344CB8AC3E}">
        <p14:creationId xmlns:p14="http://schemas.microsoft.com/office/powerpoint/2010/main" val="1364808674"/>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15568</TotalTime>
  <Words>1828</Words>
  <Application>Microsoft Office PowerPoint</Application>
  <PresentationFormat>A4 210 x 297 mm</PresentationFormat>
  <Paragraphs>170</Paragraphs>
  <Slides>11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11</vt:i4>
      </vt:variant>
    </vt:vector>
  </HeadingPairs>
  <TitlesOfParts>
    <vt:vector size="20" baseType="lpstr">
      <vt:lpstr>Meiryo UI</vt:lpstr>
      <vt:lpstr>メイリオ</vt:lpstr>
      <vt:lpstr>游ゴシック</vt:lpstr>
      <vt:lpstr>游ゴシック Bold</vt:lpstr>
      <vt:lpstr>Arial</vt:lpstr>
      <vt:lpstr>Calibri</vt:lpstr>
      <vt:lpstr>Segoe UI</vt:lpstr>
      <vt:lpstr>Trebuchet MS</vt:lpstr>
      <vt:lpstr>blank</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文部科学省</dc:creator>
  <cp:lastModifiedBy>生涯学習推進係・連携支援係</cp:lastModifiedBy>
  <cp:revision>296</cp:revision>
  <cp:lastPrinted>2024-01-15T07:01:37Z</cp:lastPrinted>
  <dcterms:created xsi:type="dcterms:W3CDTF">2015-11-11T08:20:08Z</dcterms:created>
  <dcterms:modified xsi:type="dcterms:W3CDTF">2025-02-06T09:03:04Z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2022-01-19T07:56:08Z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61db9007-0fc3-4b8f-b3ea-0d73c341796b</vt:lpwstr>
  </property>
  <property fmtid="{D5CDD505-2E9C-101B-9397-08002B2CF9AE}" pid="8" name="MSIP_Label_d899a617-f30e-4fb8-b81c-fb6d0b94ac5b_ContentBits">
    <vt:lpwstr>0</vt:lpwstr>
  </property>
</Properties>
</file>