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329" r:id="rId5"/>
    <p:sldId id="341" r:id="rId6"/>
    <p:sldId id="340" r:id="rId7"/>
    <p:sldId id="331" r:id="rId8"/>
    <p:sldId id="333" r:id="rId9"/>
    <p:sldId id="330" r:id="rId10"/>
    <p:sldId id="337" r:id="rId11"/>
    <p:sldId id="342" r:id="rId12"/>
    <p:sldId id="338" r:id="rId13"/>
    <p:sldId id="339" r:id="rId14"/>
    <p:sldId id="310" r:id="rId15"/>
  </p:sldIdLst>
  <p:sldSz cx="9906000" cy="6858000" type="A4"/>
  <p:notesSz cx="6807200" cy="9939338"/>
  <p:custDataLst>
    <p:tags r:id="rId1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5D6BA5-B7A2-F5CE-EC1C-E2D672FE3E05}" name="高野智志" initials="智高" userId="S::takano@mext.go.jp::50e6b558-2c54-43cb-a67d-ac4fdd2f29a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2" autoAdjust="0"/>
  </p:normalViewPr>
  <p:slideViewPr>
    <p:cSldViewPr>
      <p:cViewPr varScale="1">
        <p:scale>
          <a:sx n="79" d="100"/>
          <a:sy n="79" d="100"/>
        </p:scale>
        <p:origin x="1368" y="43"/>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pPr algn="l"/>
            <a:r>
              <a:rPr lang="ja-JP" altLang="en-US"/>
              <a:t>機関名：（フッター機能で入力）、事業テーマ名：（フッター機能で入力）</a:t>
            </a:r>
            <a:endParaRPr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9" name="スライド番号プレースホルダー 8"/>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5" name="スライド番号プレースホルダー 4"/>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4" name="スライド番号プレースホルダー 3"/>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95300" y="6356351"/>
            <a:ext cx="2311400" cy="365125"/>
          </a:xfrm>
          <a:prstGeom prst="rect">
            <a:avLst/>
          </a:prstGeom>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機関名：（フッター機能で入力）、事業テーマ名：（フッター機能で入力）</a:t>
            </a:r>
            <a:endParaRPr kumimoji="1" lang="ja-JP" altLang="en-US" dirty="0"/>
          </a:p>
        </p:txBody>
      </p:sp>
      <p:sp>
        <p:nvSpPr>
          <p:cNvPr id="7" name="スライド番号プレースホルダー 6"/>
          <p:cNvSpPr>
            <a:spLocks noGrp="1"/>
          </p:cNvSpPr>
          <p:nvPr>
            <p:ph type="sldNum" sz="quarter" idx="12"/>
          </p:nvPr>
        </p:nvSpPr>
        <p:spPr>
          <a:xfrm>
            <a:off x="3152800" y="6308727"/>
            <a:ext cx="2311400" cy="365125"/>
          </a:xfrm>
          <a:prstGeom prst="rect">
            <a:avLst/>
          </a:prstGeom>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495300" y="6308726"/>
            <a:ext cx="8915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ja-JP" altLang="en-US"/>
              <a:t>機関名：（フッター機能で入力）、事業テーマ名：（フッター機能で入力）</a:t>
            </a:r>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04698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についての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a:t>
            </a:r>
            <a:r>
              <a:rPr lang="ja-JP" altLang="en-US" sz="1200">
                <a:latin typeface="+mn-ea"/>
              </a:rPr>
              <a:t>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〇公募要領記載事項に加え、積極的に独自提案を記載願います。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a:t>
            </a:r>
            <a:r>
              <a:rPr lang="en-US" altLang="ja-JP" sz="1200" dirty="0">
                <a:latin typeface="+mn-ea"/>
              </a:rPr>
              <a:t>50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a:t>
            </a:r>
            <a:r>
              <a:rPr lang="ja-JP" altLang="en-US" sz="1200" spc="-120" dirty="0">
                <a:solidFill>
                  <a:schemeClr val="bg1"/>
                </a:solidFill>
                <a:latin typeface="+mj-ea"/>
              </a:rPr>
              <a:t>事業計画書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7" name="フッター プレースホルダー 6">
            <a:extLst>
              <a:ext uri="{FF2B5EF4-FFF2-40B4-BE49-F238E27FC236}">
                <a16:creationId xmlns:a16="http://schemas.microsoft.com/office/drawing/2014/main" id="{04F294A5-8EF6-1F54-BA9B-EA383F7F2F53}"/>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テキスト ボックス 2">
            <a:extLst>
              <a:ext uri="{FF2B5EF4-FFF2-40B4-BE49-F238E27FC236}">
                <a16:creationId xmlns:a16="http://schemas.microsoft.com/office/drawing/2014/main" id="{DF72882E-9F7E-BBF8-6535-88659CB66009}"/>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3813089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957114"/>
            <a:ext cx="9361040" cy="212365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▼実施事業に関することで項目に記載できなかった内容又は補足が必要な内容があれば</a:t>
            </a:r>
            <a:r>
              <a:rPr lang="en-US" altLang="ja-JP" sz="1200" dirty="0">
                <a:latin typeface="+mn-ea"/>
              </a:rPr>
              <a:t>､</a:t>
            </a:r>
            <a:r>
              <a:rPr lang="ja-JP" altLang="en-US" sz="1200" dirty="0">
                <a:latin typeface="+mn-ea"/>
              </a:rPr>
              <a:t>記載すること（各ページをそれぞれ複製して必要なページを増やすことも可）</a:t>
            </a:r>
            <a:r>
              <a:rPr lang="en-US" altLang="ja-JP" sz="1200" dirty="0">
                <a:latin typeface="+mn-ea"/>
              </a:rPr>
              <a:t>｡</a:t>
            </a:r>
            <a:r>
              <a:rPr lang="ja-JP" altLang="en-US" sz="1200" dirty="0">
                <a:latin typeface="+mn-ea"/>
              </a:rPr>
              <a:t>ただし</a:t>
            </a:r>
            <a:r>
              <a:rPr lang="en-US" altLang="ja-JP" sz="1200" dirty="0">
                <a:latin typeface="+mn-ea"/>
              </a:rPr>
              <a:t>､</a:t>
            </a:r>
            <a:r>
              <a:rPr lang="ja-JP" altLang="en-US" sz="1200" dirty="0">
                <a:latin typeface="+mn-ea"/>
              </a:rPr>
              <a:t>全体で</a:t>
            </a:r>
            <a:r>
              <a:rPr lang="en-US" altLang="ja-JP" sz="1200" dirty="0">
                <a:latin typeface="+mn-ea"/>
              </a:rPr>
              <a:t>50</a:t>
            </a:r>
            <a:r>
              <a:rPr lang="ja-JP" altLang="en-US" sz="1200" dirty="0">
                <a:latin typeface="+mn-ea"/>
              </a:rPr>
              <a:t>枚以内とすること。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28464" y="476672"/>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その他補足が必要な内容等</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10</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10</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BD6FD67A-904E-61C4-005E-350DBB6FA9AC}"/>
              </a:ext>
            </a:extLst>
          </p:cNvPr>
          <p:cNvSpPr>
            <a:spLocks noGrp="1"/>
          </p:cNvSpPr>
          <p:nvPr>
            <p:ph type="ftr" sz="quarter" idx="11"/>
          </p:nvPr>
        </p:nvSpPr>
        <p:spPr>
          <a:xfrm>
            <a:off x="495300" y="6364668"/>
            <a:ext cx="8915400" cy="365125"/>
          </a:xfrm>
        </p:spPr>
        <p:txBody>
          <a:bodyPr/>
          <a:lstStyle/>
          <a:p>
            <a:r>
              <a:rPr kumimoji="1" lang="ja-JP" altLang="en-US" dirty="0"/>
              <a:t>機関名： （フッター機能で入力） 、事業テーマ名：（フッター機能で入力）</a:t>
            </a:r>
          </a:p>
        </p:txBody>
      </p:sp>
      <p:sp>
        <p:nvSpPr>
          <p:cNvPr id="3" name="テキスト ボックス 2">
            <a:extLst>
              <a:ext uri="{FF2B5EF4-FFF2-40B4-BE49-F238E27FC236}">
                <a16:creationId xmlns:a16="http://schemas.microsoft.com/office/drawing/2014/main" id="{3226E049-3253-E235-8B86-785EDBEF3728}"/>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2684112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9721080" cy="468886"/>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機関名：</a:t>
            </a:r>
            <a:endParaRPr lang="en-US" altLang="ja-JP" sz="1600" b="1" dirty="0">
              <a:solidFill>
                <a:prstClr val="white"/>
              </a:solidFill>
              <a:latin typeface="Calibri"/>
              <a:ea typeface="ＭＳ Ｐゴシック" panose="020B0600070205080204" pitchFamily="50" charset="-128"/>
            </a:endParaRPr>
          </a:p>
          <a:p>
            <a:pPr defTabSz="869886"/>
            <a:r>
              <a:rPr lang="ja-JP" altLang="en-US" sz="1400" b="1" dirty="0">
                <a:solidFill>
                  <a:prstClr val="white"/>
                </a:solidFill>
                <a:latin typeface="Calibri"/>
                <a:ea typeface="ＭＳ Ｐゴシック" panose="020B0600070205080204" pitchFamily="50" charset="-128"/>
              </a:rPr>
              <a:t>（事業テーマ名：）</a:t>
            </a:r>
            <a:endParaRPr lang="en-US" altLang="ja-JP" sz="1400" b="1" dirty="0">
              <a:solidFill>
                <a:prstClr val="white"/>
              </a:solidFill>
              <a:latin typeface="Calibri"/>
              <a:ea typeface="ＭＳ Ｐゴシック" panose="020B0600070205080204" pitchFamily="50" charset="-128"/>
            </a:endParaRPr>
          </a:p>
        </p:txBody>
      </p:sp>
      <p:sp>
        <p:nvSpPr>
          <p:cNvPr id="15" name="コンテンツ プレースホルダ 2"/>
          <p:cNvSpPr txBox="1">
            <a:spLocks/>
          </p:cNvSpPr>
          <p:nvPr/>
        </p:nvSpPr>
        <p:spPr bwMode="auto">
          <a:xfrm>
            <a:off x="2792760" y="-77062"/>
            <a:ext cx="7560840"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46538">
              <a:lnSpc>
                <a:spcPts val="2707"/>
              </a:lnSpc>
              <a:spcBef>
                <a:spcPct val="20000"/>
              </a:spcBef>
              <a:defRPr/>
            </a:pPr>
            <a:r>
              <a:rPr lang="ja-JP" altLang="en-US" sz="1200" b="1" dirty="0">
                <a:solidFill>
                  <a:srgbClr val="024FA1"/>
                </a:solidFill>
                <a:latin typeface="Meiryo UI" panose="020B0604030504040204" pitchFamily="50" charset="-128"/>
                <a:ea typeface="Meiryo UI" panose="020B0604030504040204" pitchFamily="50" charset="-128"/>
              </a:rPr>
              <a:t>令和６年度補正予算「リカレント教育エコシステム構築支援事業メニュー②「新時代の産学協働体制構築事業」」</a:t>
            </a:r>
          </a:p>
        </p:txBody>
      </p:sp>
      <p:sp>
        <p:nvSpPr>
          <p:cNvPr id="21" name="テキスト ボックス 20"/>
          <p:cNvSpPr txBox="1"/>
          <p:nvPr/>
        </p:nvSpPr>
        <p:spPr>
          <a:xfrm>
            <a:off x="97091" y="836712"/>
            <a:ext cx="9289581" cy="1836400"/>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タイトル以外は様式自由（１枚）としますが、以下の項目については盛り込んでください。</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70" dirty="0">
                <a:latin typeface="メイリオ" panose="020B0604030504040204" pitchFamily="50" charset="-128"/>
                <a:ea typeface="メイリオ" panose="020B0604030504040204" pitchFamily="50" charset="-128"/>
              </a:rPr>
              <a:t>採択時の広報用資料として、対外的な説明での活用、文科省</a:t>
            </a:r>
            <a:r>
              <a:rPr lang="en-US" altLang="ja-JP" sz="1270" dirty="0">
                <a:latin typeface="メイリオ" panose="020B0604030504040204" pitchFamily="50" charset="-128"/>
                <a:ea typeface="メイリオ" panose="020B0604030504040204" pitchFamily="50" charset="-128"/>
              </a:rPr>
              <a:t>HP</a:t>
            </a:r>
            <a:r>
              <a:rPr lang="ja-JP" altLang="en-US" sz="1270" dirty="0">
                <a:latin typeface="メイリオ" panose="020B0604030504040204" pitchFamily="50" charset="-128"/>
                <a:ea typeface="メイリオ" panose="020B0604030504040204" pitchFamily="50" charset="-128"/>
              </a:rPr>
              <a:t>等に掲載する予定です。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「開発・実施するプログラムの目的・目標、内容」</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「実施体制</a:t>
            </a:r>
            <a:r>
              <a:rPr lang="en-US" altLang="ja-JP" sz="1270" dirty="0">
                <a:latin typeface="メイリオ" panose="020B0604030504040204" pitchFamily="50" charset="-128"/>
                <a:ea typeface="メイリオ" panose="020B0604030504040204" pitchFamily="50" charset="-128"/>
              </a:rPr>
              <a:t>(</a:t>
            </a:r>
            <a:r>
              <a:rPr lang="ja-JP" altLang="en-US" sz="1270" dirty="0">
                <a:latin typeface="メイリオ" panose="020B0604030504040204" pitchFamily="50" charset="-128"/>
                <a:ea typeface="メイリオ" panose="020B0604030504040204" pitchFamily="50" charset="-128"/>
              </a:rPr>
              <a:t>学内体制、企業</a:t>
            </a:r>
            <a:r>
              <a:rPr lang="en-US" altLang="ja-JP" sz="1270" dirty="0">
                <a:latin typeface="メイリオ" panose="020B0604030504040204" pitchFamily="50" charset="-128"/>
                <a:ea typeface="メイリオ" panose="020B0604030504040204" pitchFamily="50" charset="-128"/>
              </a:rPr>
              <a:t>/</a:t>
            </a:r>
            <a:r>
              <a:rPr lang="ja-JP" altLang="en-US" sz="1270" dirty="0">
                <a:latin typeface="メイリオ" panose="020B0604030504040204" pitchFamily="50" charset="-128"/>
                <a:ea typeface="メイリオ" panose="020B0604030504040204" pitchFamily="50" charset="-128"/>
              </a:rPr>
              <a:t>エコシステムとの連携</a:t>
            </a:r>
            <a:r>
              <a:rPr lang="en-US" altLang="ja-JP" sz="1270" dirty="0">
                <a:latin typeface="メイリオ" panose="020B0604030504040204" pitchFamily="50" charset="-128"/>
                <a:ea typeface="メイリオ" panose="020B0604030504040204" pitchFamily="50" charset="-128"/>
              </a:rPr>
              <a:t>)</a:t>
            </a:r>
            <a:r>
              <a:rPr lang="ja-JP" altLang="en-US" sz="1270" dirty="0">
                <a:latin typeface="メイリオ" panose="020B0604030504040204" pitchFamily="50" charset="-128"/>
                <a:ea typeface="メイリオ" panose="020B0604030504040204" pitchFamily="50" charset="-128"/>
              </a:rPr>
              <a:t>」</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「自走化に向けた工夫」</a:t>
            </a:r>
            <a:endParaRPr lang="en-US" altLang="ja-JP" sz="1270"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71910E64-DBF9-3DE3-ECC1-CB48F89D4738}"/>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257882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C3A56-1A8E-D6E5-F05F-379D99651FAA}"/>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ABBC2E31-497D-770C-280A-F70A3E1B4A31}"/>
              </a:ext>
            </a:extLst>
          </p:cNvPr>
          <p:cNvSpPr/>
          <p:nvPr/>
        </p:nvSpPr>
        <p:spPr>
          <a:xfrm>
            <a:off x="28338" y="333797"/>
            <a:ext cx="211635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提案の概要について</a:t>
            </a:r>
            <a:endParaRPr lang="ja-JP" altLang="en-US" sz="1400" dirty="0">
              <a:solidFill>
                <a:schemeClr val="lt1"/>
              </a:solidFill>
              <a:latin typeface="+mj-ea"/>
              <a:ea typeface="+mj-ea"/>
            </a:endParaRPr>
          </a:p>
        </p:txBody>
      </p:sp>
      <p:sp>
        <p:nvSpPr>
          <p:cNvPr id="9" name="テキスト ボックス 8">
            <a:extLst>
              <a:ext uri="{FF2B5EF4-FFF2-40B4-BE49-F238E27FC236}">
                <a16:creationId xmlns:a16="http://schemas.microsoft.com/office/drawing/2014/main" id="{7C0659BC-6124-E3C7-02EE-AFEE1504476E}"/>
              </a:ext>
            </a:extLst>
          </p:cNvPr>
          <p:cNvSpPr txBox="1"/>
          <p:nvPr/>
        </p:nvSpPr>
        <p:spPr>
          <a:xfrm>
            <a:off x="122326" y="660276"/>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en-US" altLang="ja-JP" sz="1200" dirty="0">
                <a:latin typeface="+mn-ea"/>
              </a:rPr>
              <a:t>	</a:t>
            </a:r>
            <a:r>
              <a:rPr lang="ja-JP" altLang="en-US" sz="1200" dirty="0">
                <a:latin typeface="+mn-ea"/>
              </a:rPr>
              <a:t>・体制</a:t>
            </a:r>
            <a:r>
              <a:rPr lang="en-US" altLang="ja-JP" sz="1200" dirty="0">
                <a:latin typeface="+mn-ea"/>
              </a:rPr>
              <a:t>(</a:t>
            </a:r>
            <a:r>
              <a:rPr lang="ja-JP" altLang="en-US" sz="1200" dirty="0">
                <a:latin typeface="+mn-ea"/>
              </a:rPr>
              <a:t>学内</a:t>
            </a:r>
            <a:r>
              <a:rPr lang="en-US" altLang="ja-JP" sz="1200" dirty="0">
                <a:latin typeface="+mn-ea"/>
              </a:rPr>
              <a:t>)</a:t>
            </a:r>
          </a:p>
          <a:p>
            <a:pPr marL="180000" indent="-180000"/>
            <a:r>
              <a:rPr lang="en-US" altLang="ja-JP" sz="1200" dirty="0">
                <a:latin typeface="+mn-ea"/>
              </a:rPr>
              <a:t>	</a:t>
            </a:r>
            <a:r>
              <a:rPr lang="ja-JP" altLang="en-US" sz="1200" dirty="0">
                <a:latin typeface="+mn-ea"/>
              </a:rPr>
              <a:t>・体制</a:t>
            </a:r>
            <a:r>
              <a:rPr lang="en-US" altLang="ja-JP" sz="1200" dirty="0">
                <a:latin typeface="+mn-ea"/>
              </a:rPr>
              <a:t>(</a:t>
            </a:r>
            <a:r>
              <a:rPr lang="ja-JP" altLang="en-US" sz="1200" dirty="0">
                <a:latin typeface="+mn-ea"/>
              </a:rPr>
              <a:t>企業</a:t>
            </a:r>
            <a:r>
              <a:rPr lang="en-US" altLang="ja-JP" sz="1200" dirty="0">
                <a:latin typeface="+mn-ea"/>
              </a:rPr>
              <a:t>/</a:t>
            </a:r>
            <a:r>
              <a:rPr lang="ja-JP" altLang="en-US" sz="1200" dirty="0">
                <a:latin typeface="+mn-ea"/>
              </a:rPr>
              <a:t>エコシステムとの連携</a:t>
            </a:r>
            <a:r>
              <a:rPr lang="en-US" altLang="ja-JP" sz="1200" dirty="0">
                <a:latin typeface="+mn-ea"/>
              </a:rPr>
              <a:t>)</a:t>
            </a:r>
          </a:p>
          <a:p>
            <a:pPr marL="180000" indent="-180000"/>
            <a:r>
              <a:rPr lang="en-US" altLang="ja-JP" sz="1200" dirty="0">
                <a:latin typeface="+mn-ea"/>
              </a:rPr>
              <a:t>	</a:t>
            </a:r>
            <a:r>
              <a:rPr lang="ja-JP" altLang="en-US" sz="1200" dirty="0">
                <a:latin typeface="+mn-ea"/>
              </a:rPr>
              <a:t>・プログラムの開発・実施</a:t>
            </a:r>
            <a:endParaRPr lang="en-US" altLang="ja-JP" sz="1200" dirty="0">
              <a:latin typeface="+mn-ea"/>
            </a:endParaRPr>
          </a:p>
          <a:p>
            <a:pPr marL="180000" indent="-180000"/>
            <a:r>
              <a:rPr lang="en-US" altLang="ja-JP" sz="1200" dirty="0">
                <a:latin typeface="+mn-ea"/>
              </a:rPr>
              <a:t>	</a:t>
            </a:r>
            <a:r>
              <a:rPr lang="ja-JP" altLang="en-US" sz="1200" dirty="0">
                <a:latin typeface="+mn-ea"/>
              </a:rPr>
              <a:t>・自走化</a:t>
            </a:r>
            <a:endParaRPr lang="en-US" altLang="ja-JP" sz="1200" dirty="0">
              <a:latin typeface="+mn-ea"/>
            </a:endParaRPr>
          </a:p>
          <a:p>
            <a:pPr marL="180000" indent="-180000"/>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1F9DE23B-4002-3CB2-1615-5B9EDCD58925}"/>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D11742E3-2111-441D-C793-B472913B20B7}"/>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2</a:t>
            </a:fld>
            <a:r>
              <a:rPr lang="en-US" altLang="ja-JP" sz="1050" spc="-120" dirty="0">
                <a:solidFill>
                  <a:schemeClr val="bg1"/>
                </a:solidFill>
                <a:latin typeface="+mj-ea"/>
              </a:rPr>
              <a:t>)</a:t>
            </a:r>
            <a:r>
              <a:rPr lang="ja-JP" altLang="en-US" sz="105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81D7BD75-6A07-D07B-C92F-70DA82E8DBBB}"/>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5" name="テキスト ボックス 4">
            <a:extLst>
              <a:ext uri="{FF2B5EF4-FFF2-40B4-BE49-F238E27FC236}">
                <a16:creationId xmlns:a16="http://schemas.microsoft.com/office/drawing/2014/main" id="{3274CAB3-7A05-A24B-CD98-FEC1684DACBC}"/>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599136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F98D3-9F14-FB6C-CC78-0C56A4FD860A}"/>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7AB49514-0D31-0E46-877E-739BF4F22477}"/>
              </a:ext>
            </a:extLst>
          </p:cNvPr>
          <p:cNvSpPr/>
          <p:nvPr/>
        </p:nvSpPr>
        <p:spPr>
          <a:xfrm>
            <a:off x="28338" y="333797"/>
            <a:ext cx="21883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Aft>
                <a:spcPts val="600"/>
              </a:spcAft>
            </a:pPr>
            <a:r>
              <a:rPr lang="ja-JP" altLang="en-US" sz="1400" b="1" dirty="0">
                <a:sym typeface="Trebuchet MS" panose="020B0603020202020204" pitchFamily="34" charset="0"/>
              </a:rPr>
              <a:t>「体制</a:t>
            </a:r>
            <a:r>
              <a:rPr lang="en-US" altLang="ja-JP" sz="1400" b="1" dirty="0">
                <a:sym typeface="Trebuchet MS" panose="020B0603020202020204" pitchFamily="34" charset="0"/>
              </a:rPr>
              <a:t>(</a:t>
            </a:r>
            <a:r>
              <a:rPr lang="ja-JP" altLang="en-US" sz="1400" b="1" dirty="0">
                <a:sym typeface="Trebuchet MS" panose="020B0603020202020204" pitchFamily="34" charset="0"/>
              </a:rPr>
              <a:t>学内</a:t>
            </a:r>
            <a:r>
              <a:rPr lang="en-US" altLang="ja-JP" sz="1400" b="1" dirty="0">
                <a:sym typeface="Trebuchet MS" panose="020B0603020202020204" pitchFamily="34" charset="0"/>
              </a:rPr>
              <a:t>)</a:t>
            </a:r>
            <a:r>
              <a:rPr lang="ja-JP" altLang="en-US" sz="1400" b="1" dirty="0">
                <a:sym typeface="Trebuchet MS" panose="020B0603020202020204" pitchFamily="34" charset="0"/>
              </a:rPr>
              <a:t>について」</a:t>
            </a:r>
            <a:endParaRPr lang="en-US" altLang="ja-JP" sz="1400" b="1" dirty="0">
              <a:sym typeface="Trebuchet MS" panose="020B0603020202020204" pitchFamily="34" charset="0"/>
            </a:endParaRPr>
          </a:p>
        </p:txBody>
      </p:sp>
      <p:sp>
        <p:nvSpPr>
          <p:cNvPr id="9" name="テキスト ボックス 8">
            <a:extLst>
              <a:ext uri="{FF2B5EF4-FFF2-40B4-BE49-F238E27FC236}">
                <a16:creationId xmlns:a16="http://schemas.microsoft.com/office/drawing/2014/main" id="{37A08D36-8592-33B3-B7A7-106472204953}"/>
              </a:ext>
            </a:extLst>
          </p:cNvPr>
          <p:cNvSpPr txBox="1"/>
          <p:nvPr/>
        </p:nvSpPr>
        <p:spPr>
          <a:xfrm>
            <a:off x="122326" y="660276"/>
            <a:ext cx="9649072" cy="2646878"/>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「▼本事業で構築する学内体制の概要が分かるよう作成してください。</a:t>
            </a:r>
            <a:endParaRPr lang="en-US" altLang="ja-JP" sz="1200" dirty="0">
              <a:latin typeface="+mn-ea"/>
            </a:endParaRPr>
          </a:p>
          <a:p>
            <a:pPr>
              <a:spcBef>
                <a:spcPts val="600"/>
              </a:spcBef>
            </a:pPr>
            <a:r>
              <a:rPr lang="ja-JP" altLang="en-US" sz="1200" dirty="0">
                <a:latin typeface="+mn-ea"/>
              </a:rPr>
              <a:t>・その際、公募要領別添「参考資料②」に記載の役割について、ご担当者のお名前となぜその役割を満たせるのかを分かりやすく説明してください。なお、ご担当者</a:t>
            </a:r>
            <a:r>
              <a:rPr lang="en-US" altLang="ja-JP" sz="1200" dirty="0">
                <a:latin typeface="+mn-ea"/>
              </a:rPr>
              <a:t>1</a:t>
            </a:r>
            <a:r>
              <a:rPr lang="ja-JP" altLang="en-US" sz="1200" dirty="0">
                <a:latin typeface="+mn-ea"/>
              </a:rPr>
              <a:t>人で複数の役割を担うことは問題ございません。</a:t>
            </a:r>
            <a:endParaRPr lang="en-US" altLang="ja-JP" sz="1200" dirty="0">
              <a:latin typeface="+mn-ea"/>
            </a:endParaRPr>
          </a:p>
          <a:p>
            <a:pPr>
              <a:spcBef>
                <a:spcPts val="600"/>
              </a:spcBef>
            </a:pPr>
            <a:r>
              <a:rPr lang="ja-JP" altLang="en-US" sz="1200" dirty="0">
                <a:latin typeface="+mn-ea"/>
              </a:rPr>
              <a:t>・記載にあたっては、公募要領３．（１）「</a:t>
            </a:r>
            <a:r>
              <a:rPr lang="zh-CN" altLang="en-US" sz="1200" dirty="0">
                <a:latin typeface="+mn-ea"/>
              </a:rPr>
              <a:t>体制（学内）</a:t>
            </a:r>
            <a:r>
              <a:rPr lang="ja-JP" altLang="en-US" sz="1200" dirty="0">
                <a:latin typeface="+mn-ea"/>
              </a:rPr>
              <a:t>」および６</a:t>
            </a:r>
            <a:r>
              <a:rPr lang="en-US" altLang="ja-JP" sz="1200" dirty="0">
                <a:latin typeface="+mn-ea"/>
              </a:rPr>
              <a:t>.</a:t>
            </a:r>
            <a:r>
              <a:rPr lang="ja-JP" altLang="en-US" sz="1200" dirty="0">
                <a:latin typeface="+mn-ea"/>
              </a:rPr>
              <a:t>（</a:t>
            </a:r>
            <a:r>
              <a:rPr lang="en-US" altLang="ja-JP" sz="1200" dirty="0">
                <a:latin typeface="+mn-ea"/>
              </a:rPr>
              <a:t>1</a:t>
            </a:r>
            <a:r>
              <a:rPr lang="ja-JP" altLang="en-US" sz="1200" dirty="0">
                <a:latin typeface="+mn-ea"/>
              </a:rPr>
              <a:t>）「事業推進体制（リカレントプログラムの効果的な設計・実施・推進に必要となる体制）」の要件・記載をご確認ください。」</a:t>
            </a:r>
            <a:endParaRPr lang="en-US" altLang="ja-JP" sz="1200" b="1" dirty="0">
              <a:sym typeface="Trebuchet MS" panose="020B0603020202020204" pitchFamily="34" charset="0"/>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FBB675A7-F76A-F635-367B-399D747468AB}"/>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262CD165-1401-4B93-3D64-DE4421E62FEA}"/>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3</a:t>
            </a:fld>
            <a:r>
              <a:rPr lang="en-US" altLang="ja-JP" sz="1050" spc="-120" dirty="0">
                <a:solidFill>
                  <a:schemeClr val="bg1"/>
                </a:solidFill>
                <a:latin typeface="+mj-ea"/>
              </a:rPr>
              <a:t>)</a:t>
            </a:r>
            <a:r>
              <a:rPr lang="ja-JP" altLang="en-US" sz="105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EE50919B-FA72-8BF3-7143-7CAA58F62502}"/>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テキスト ボックス 2">
            <a:extLst>
              <a:ext uri="{FF2B5EF4-FFF2-40B4-BE49-F238E27FC236}">
                <a16:creationId xmlns:a16="http://schemas.microsoft.com/office/drawing/2014/main" id="{552FE424-CF36-437C-2D41-0070C749E1F1}"/>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3130149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772534"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ym typeface="Trebuchet MS" panose="020B0603020202020204" pitchFamily="34" charset="0"/>
              </a:rPr>
              <a:t>体制</a:t>
            </a:r>
            <a:r>
              <a:rPr lang="en-US" altLang="ja-JP" sz="1400" b="1" dirty="0">
                <a:sym typeface="Trebuchet MS" panose="020B0603020202020204" pitchFamily="34" charset="0"/>
              </a:rPr>
              <a:t>(</a:t>
            </a:r>
            <a:r>
              <a:rPr lang="ja-JP" altLang="en-US" sz="1400" b="1" dirty="0">
                <a:sym typeface="Trebuchet MS" panose="020B0603020202020204" pitchFamily="34" charset="0"/>
              </a:rPr>
              <a:t>企業</a:t>
            </a:r>
            <a:r>
              <a:rPr lang="en-US" altLang="ja-JP" sz="1400" b="1" dirty="0">
                <a:sym typeface="Trebuchet MS" panose="020B0603020202020204" pitchFamily="34" charset="0"/>
              </a:rPr>
              <a:t>/</a:t>
            </a:r>
            <a:r>
              <a:rPr lang="ja-JP" altLang="en-US" sz="1400" b="1" dirty="0">
                <a:sym typeface="Trebuchet MS" panose="020B0603020202020204" pitchFamily="34" charset="0"/>
              </a:rPr>
              <a:t>エコシステムとの連携</a:t>
            </a:r>
            <a:r>
              <a:rPr lang="en-US" altLang="ja-JP" sz="1400" b="1" dirty="0">
                <a:sym typeface="Trebuchet MS" panose="020B0603020202020204" pitchFamily="34" charset="0"/>
              </a:rPr>
              <a:t>)</a:t>
            </a:r>
            <a:r>
              <a:rPr lang="ja-JP" altLang="en-US" sz="1400" b="1" dirty="0">
                <a:sym typeface="Trebuchet MS" panose="020B0603020202020204" pitchFamily="34" charset="0"/>
              </a:rPr>
              <a:t>について</a:t>
            </a:r>
            <a:endParaRPr lang="ja-JP" altLang="en-US" sz="1400" b="1" dirty="0">
              <a:solidFill>
                <a:schemeClr val="lt1"/>
              </a:solidFill>
              <a:latin typeface="+mj-ea"/>
              <a:ea typeface="+mj-ea"/>
            </a:endParaRPr>
          </a:p>
        </p:txBody>
      </p:sp>
      <p:sp>
        <p:nvSpPr>
          <p:cNvPr id="9" name="テキスト ボックス 8"/>
          <p:cNvSpPr txBox="1"/>
          <p:nvPr/>
        </p:nvSpPr>
        <p:spPr>
          <a:xfrm>
            <a:off x="122326" y="660276"/>
            <a:ext cx="9649072" cy="3176254"/>
          </a:xfrm>
          <a:prstGeom prst="rect">
            <a:avLst/>
          </a:prstGeom>
          <a:noFill/>
          <a:ln>
            <a:solidFill>
              <a:schemeClr val="tx2">
                <a:lumMod val="40000"/>
                <a:lumOff val="60000"/>
              </a:schemeClr>
            </a:solidFill>
            <a:prstDash val="dash"/>
          </a:ln>
        </p:spPr>
        <p:txBody>
          <a:bodyPr wrap="square" rtlCol="0">
            <a:spAutoFit/>
          </a:bodyPr>
          <a:lstStyle/>
          <a:p>
            <a:pPr>
              <a:lnSpc>
                <a:spcPct val="90000"/>
              </a:lnSpc>
              <a:spcAft>
                <a:spcPts val="600"/>
              </a:spcAft>
            </a:pPr>
            <a:r>
              <a:rPr lang="ja-JP" altLang="en-US" sz="1200" dirty="0">
                <a:latin typeface="+mn-ea"/>
              </a:rPr>
              <a:t>▼本事業で構築する産学協働体制の概要が分かるよう作成してください。</a:t>
            </a:r>
            <a:endParaRPr lang="en-US" altLang="ja-JP" sz="1200" dirty="0">
              <a:latin typeface="+mn-ea"/>
            </a:endParaRPr>
          </a:p>
          <a:p>
            <a:pPr>
              <a:lnSpc>
                <a:spcPct val="90000"/>
              </a:lnSpc>
              <a:spcAft>
                <a:spcPts val="600"/>
              </a:spcAft>
            </a:pPr>
            <a:r>
              <a:rPr lang="ja-JP" altLang="en-US" sz="1200" dirty="0">
                <a:latin typeface="+mn-ea"/>
              </a:rPr>
              <a:t>・企業</a:t>
            </a:r>
            <a:r>
              <a:rPr lang="en-US" altLang="ja-JP" sz="1200" dirty="0">
                <a:latin typeface="+mn-ea"/>
              </a:rPr>
              <a:t>(1</a:t>
            </a:r>
            <a:r>
              <a:rPr lang="ja-JP" altLang="en-US" sz="1200" dirty="0">
                <a:latin typeface="+mn-ea"/>
              </a:rPr>
              <a:t>社（団体）以上</a:t>
            </a:r>
            <a:r>
              <a:rPr lang="en-US" altLang="ja-JP" sz="1200" dirty="0">
                <a:latin typeface="+mn-ea"/>
              </a:rPr>
              <a:t>)</a:t>
            </a:r>
            <a:r>
              <a:rPr lang="ja-JP" altLang="en-US" sz="1200" dirty="0">
                <a:latin typeface="+mn-ea"/>
              </a:rPr>
              <a:t>から受講生派遣の確約を得られているか。または、教育プログラム開始時までに確約を得るために、どの企業にアプローチすることを予定しているか。</a:t>
            </a:r>
            <a:endParaRPr lang="en-US" altLang="ja-JP" sz="1200" dirty="0">
              <a:latin typeface="+mn-ea"/>
            </a:endParaRPr>
          </a:p>
          <a:p>
            <a:pPr>
              <a:lnSpc>
                <a:spcPct val="90000"/>
              </a:lnSpc>
              <a:spcAft>
                <a:spcPts val="600"/>
              </a:spcAft>
            </a:pPr>
            <a:r>
              <a:rPr lang="ja-JP" altLang="en-US" sz="1200" dirty="0">
                <a:latin typeface="+mn-ea"/>
              </a:rPr>
              <a:t>・上記の派遣元企業と、教育プログラムの検討・活用に向けた議論を定期的に実施するため、どのような体制を構築するか。</a:t>
            </a:r>
            <a:endParaRPr lang="en-US" altLang="ja-JP" sz="1200" dirty="0">
              <a:latin typeface="+mn-ea"/>
            </a:endParaRPr>
          </a:p>
          <a:p>
            <a:pPr>
              <a:lnSpc>
                <a:spcPct val="90000"/>
              </a:lnSpc>
              <a:spcAft>
                <a:spcPts val="600"/>
              </a:spcAft>
            </a:pPr>
            <a:r>
              <a:rPr lang="ja-JP" altLang="en-US" sz="1200" dirty="0">
                <a:latin typeface="+mn-ea"/>
              </a:rPr>
              <a:t>・</a:t>
            </a:r>
            <a:r>
              <a:rPr lang="ja-JP" altLang="ja-JP" sz="1200" dirty="0"/>
              <a:t>社会人の学びを学修者個人の意欲に委ねるのではなく、企業においても学修者の意欲向上や企業成長に繋げていく</a:t>
            </a:r>
            <a:r>
              <a:rPr lang="ja-JP" altLang="en-US" sz="1200" dirty="0"/>
              <a:t>ため、どのような</a:t>
            </a:r>
            <a:r>
              <a:rPr lang="ja-JP" altLang="ja-JP" sz="1200" dirty="0"/>
              <a:t>工夫を</a:t>
            </a:r>
            <a:r>
              <a:rPr lang="ja-JP" altLang="en-US" sz="1200" dirty="0"/>
              <a:t>行うか。</a:t>
            </a:r>
            <a:endParaRPr lang="en-US" altLang="ja-JP" sz="1200" dirty="0"/>
          </a:p>
          <a:p>
            <a:pPr>
              <a:lnSpc>
                <a:spcPct val="90000"/>
              </a:lnSpc>
              <a:spcAft>
                <a:spcPts val="600"/>
              </a:spcAft>
            </a:pPr>
            <a:endParaRPr lang="en-US" altLang="ja-JP" sz="1200" dirty="0">
              <a:latin typeface="+mn-ea"/>
            </a:endParaRPr>
          </a:p>
          <a:p>
            <a:pPr>
              <a:lnSpc>
                <a:spcPct val="90000"/>
              </a:lnSpc>
              <a:spcAft>
                <a:spcPts val="600"/>
              </a:spcAft>
            </a:pPr>
            <a:r>
              <a:rPr lang="ja-JP" altLang="en-US" sz="1200" dirty="0">
                <a:latin typeface="+mn-ea"/>
              </a:rPr>
              <a:t>記載にあたっては、公募要領３．（１）「体制（企業</a:t>
            </a:r>
            <a:r>
              <a:rPr lang="en-US" altLang="ja-JP" sz="1200" dirty="0">
                <a:latin typeface="+mn-ea"/>
              </a:rPr>
              <a:t>/</a:t>
            </a:r>
            <a:r>
              <a:rPr lang="ja-JP" altLang="en-US" sz="1200" dirty="0">
                <a:latin typeface="+mn-ea"/>
              </a:rPr>
              <a:t>エコシステムとの連携）」の要件・記載をご確認ください。</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4</a:t>
            </a:fld>
            <a:r>
              <a:rPr lang="en-US" altLang="ja-JP" sz="1050" spc="-120" dirty="0">
                <a:solidFill>
                  <a:schemeClr val="bg1"/>
                </a:solidFill>
                <a:latin typeface="+mj-ea"/>
              </a:rPr>
              <a:t>)</a:t>
            </a:r>
            <a:r>
              <a:rPr lang="ja-JP" altLang="en-US" sz="105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B9B3E173-DD13-36C4-729A-720554531D48}"/>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4" name="テキスト ボックス 3">
            <a:extLst>
              <a:ext uri="{FF2B5EF4-FFF2-40B4-BE49-F238E27FC236}">
                <a16:creationId xmlns:a16="http://schemas.microsoft.com/office/drawing/2014/main" id="{5A7DB8E1-634E-6C5E-B408-4EE3F36C6749}"/>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338413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marL="0" marR="0" lvl="0" indent="0" algn="l" defTabSz="914400" rtl="0" eaLnBrk="1" fontAlgn="auto" latinLnBrk="0" hangingPunct="1">
                <a:lnSpc>
                  <a:spcPct val="100000"/>
                </a:lnSpc>
                <a:spcBef>
                  <a:spcPts val="0"/>
                </a:spcBef>
                <a:spcAft>
                  <a:spcPts val="0"/>
                </a:spcAft>
                <a:buClrTx/>
                <a:buSzTx/>
                <a:buFontTx/>
                <a:buNone/>
                <a:tabLst/>
                <a:defRPr/>
              </a:pPr>
              <a:t>5</a:t>
            </a:fld>
            <a:r>
              <a:rPr lang="en-US" altLang="ja-JP" sz="1050" spc="-120" dirty="0">
                <a:solidFill>
                  <a:schemeClr val="bg1"/>
                </a:solidFill>
                <a:latin typeface="+mj-ea"/>
              </a:rPr>
              <a:t>)</a:t>
            </a:r>
            <a:r>
              <a:rPr lang="ja-JP" altLang="en-US" sz="105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08720"/>
            <a:ext cx="9304584" cy="4622804"/>
          </a:xfrm>
          <a:prstGeom prst="rect">
            <a:avLst/>
          </a:prstGeom>
          <a:noFill/>
          <a:ln>
            <a:solidFill>
              <a:schemeClr val="tx2">
                <a:lumMod val="40000"/>
                <a:lumOff val="60000"/>
              </a:schemeClr>
            </a:solidFill>
            <a:prstDash val="dash"/>
          </a:ln>
        </p:spPr>
        <p:txBody>
          <a:bodyPr wrap="square" rtlCol="0">
            <a:spAutoFit/>
          </a:bodyPr>
          <a:lstStyle/>
          <a:p>
            <a:pPr>
              <a:lnSpc>
                <a:spcPct val="90000"/>
              </a:lnSpc>
              <a:spcAft>
                <a:spcPts val="600"/>
              </a:spcAft>
            </a:pPr>
            <a:r>
              <a:rPr lang="ja-JP" altLang="en-US" sz="1200" dirty="0">
                <a:latin typeface="+mn-ea"/>
              </a:rPr>
              <a:t>▼</a:t>
            </a:r>
            <a:r>
              <a:rPr lang="ja-JP" altLang="en-US" sz="1200" dirty="0">
                <a:sym typeface="Trebuchet MS" panose="020B0603020202020204" pitchFamily="34" charset="0"/>
              </a:rPr>
              <a:t>企業が受講生に期待する学修効果について、企業と議論を実施する際の初期仮説となる、教育機関としての見解を記載してください。</a:t>
            </a:r>
            <a:endParaRPr lang="en-US" altLang="ja-JP" sz="1200" dirty="0">
              <a:sym typeface="Trebuchet MS" panose="020B0603020202020204" pitchFamily="34" charset="0"/>
            </a:endParaRPr>
          </a:p>
          <a:p>
            <a:pPr>
              <a:lnSpc>
                <a:spcPct val="90000"/>
              </a:lnSpc>
              <a:spcAft>
                <a:spcPts val="600"/>
              </a:spcAft>
            </a:pPr>
            <a:r>
              <a:rPr lang="ja-JP" altLang="en-US" sz="1200" dirty="0">
                <a:sym typeface="Trebuchet MS" panose="020B0603020202020204" pitchFamily="34" charset="0"/>
              </a:rPr>
              <a:t>これまでの企業等との活動の中で得られた知見があればそれが分かるように記載願います。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476672"/>
            <a:ext cx="5616624"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ym typeface="Trebuchet MS" panose="020B0603020202020204" pitchFamily="34" charset="0"/>
              </a:rPr>
              <a:t>体制</a:t>
            </a:r>
            <a:r>
              <a:rPr lang="en-US" altLang="ja-JP" sz="1400" b="1" dirty="0">
                <a:sym typeface="Trebuchet MS" panose="020B0603020202020204" pitchFamily="34" charset="0"/>
              </a:rPr>
              <a:t>(</a:t>
            </a:r>
            <a:r>
              <a:rPr lang="ja-JP" altLang="en-US" sz="1400" b="1" dirty="0">
                <a:sym typeface="Trebuchet MS" panose="020B0603020202020204" pitchFamily="34" charset="0"/>
              </a:rPr>
              <a:t>企業・エコシステムとの連携</a:t>
            </a:r>
            <a:r>
              <a:rPr lang="en-US" altLang="ja-JP" sz="1400" b="1" dirty="0">
                <a:sym typeface="Trebuchet MS" panose="020B0603020202020204" pitchFamily="34" charset="0"/>
              </a:rPr>
              <a:t>)</a:t>
            </a:r>
            <a:r>
              <a:rPr lang="ja-JP" altLang="en-US" sz="1400" b="1" dirty="0">
                <a:sym typeface="Trebuchet MS" panose="020B0603020202020204" pitchFamily="34" charset="0"/>
              </a:rPr>
              <a:t>について：派遣元企業との議論</a:t>
            </a:r>
            <a:endParaRPr kumimoji="1" lang="ja-JP" altLang="en-US" sz="1400" b="1"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フッター プレースホルダー 1">
            <a:extLst>
              <a:ext uri="{FF2B5EF4-FFF2-40B4-BE49-F238E27FC236}">
                <a16:creationId xmlns:a16="http://schemas.microsoft.com/office/drawing/2014/main" id="{0CF7FB8D-82DF-5998-C826-0CCF54FFCB87}"/>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5" name="テキスト ボックス 4">
            <a:extLst>
              <a:ext uri="{FF2B5EF4-FFF2-40B4-BE49-F238E27FC236}">
                <a16:creationId xmlns:a16="http://schemas.microsoft.com/office/drawing/2014/main" id="{99D44DA1-D3F7-A4BD-F6FC-A4E1E584910D}"/>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4013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7306616"/>
          </a:xfrm>
          <a:prstGeom prst="rect">
            <a:avLst/>
          </a:prstGeom>
          <a:noFill/>
          <a:ln>
            <a:solidFill>
              <a:schemeClr val="tx2">
                <a:lumMod val="40000"/>
                <a:lumOff val="60000"/>
              </a:schemeClr>
            </a:solidFill>
            <a:prstDash val="dash"/>
          </a:ln>
        </p:spPr>
        <p:txBody>
          <a:bodyPr wrap="square" rtlCol="0">
            <a:spAutoFit/>
          </a:bodyPr>
          <a:lstStyle/>
          <a:p>
            <a:pPr>
              <a:lnSpc>
                <a:spcPct val="90000"/>
              </a:lnSpc>
              <a:spcAft>
                <a:spcPts val="600"/>
              </a:spcAft>
            </a:pPr>
            <a:r>
              <a:rPr lang="ja-JP" altLang="en-US" sz="1200" dirty="0">
                <a:latin typeface="+mn-ea"/>
              </a:rPr>
              <a:t>▼以下の内容を含む形で、本事業で開発する教育プログラムの概要を記載願います。</a:t>
            </a:r>
            <a:endParaRPr lang="en-US" altLang="ja-JP" sz="1200" dirty="0">
              <a:latin typeface="+mn-ea"/>
            </a:endParaRPr>
          </a:p>
          <a:p>
            <a:pPr>
              <a:lnSpc>
                <a:spcPct val="90000"/>
              </a:lnSpc>
              <a:spcAft>
                <a:spcPts val="600"/>
              </a:spcAft>
            </a:pPr>
            <a:r>
              <a:rPr lang="ja-JP" altLang="en-US" sz="1200" dirty="0">
                <a:latin typeface="+mn-ea"/>
              </a:rPr>
              <a:t>・開発するプログラムによって、「企業の成長に直結する人材</a:t>
            </a:r>
            <a:r>
              <a:rPr lang="en-US" altLang="ja-JP" sz="1200" dirty="0">
                <a:latin typeface="+mn-ea"/>
              </a:rPr>
              <a:t>(=</a:t>
            </a:r>
            <a:r>
              <a:rPr lang="ja-JP" altLang="en-US" sz="1200" dirty="0">
                <a:latin typeface="+mn-ea"/>
              </a:rPr>
              <a:t>学修の成果を企業で実務に活かすことのできる人材</a:t>
            </a:r>
            <a:r>
              <a:rPr lang="en-US" altLang="ja-JP" sz="1200" dirty="0">
                <a:latin typeface="+mn-ea"/>
              </a:rPr>
              <a:t>)</a:t>
            </a:r>
            <a:r>
              <a:rPr lang="ja-JP" altLang="en-US" sz="1200" dirty="0">
                <a:latin typeface="+mn-ea"/>
              </a:rPr>
              <a:t>」を育成すること</a:t>
            </a:r>
            <a:endParaRPr lang="en-US" altLang="ja-JP" sz="1200" dirty="0">
              <a:latin typeface="+mn-ea"/>
            </a:endParaRPr>
          </a:p>
          <a:p>
            <a:pPr>
              <a:lnSpc>
                <a:spcPct val="90000"/>
              </a:lnSpc>
              <a:spcAft>
                <a:spcPts val="600"/>
              </a:spcAft>
            </a:pPr>
            <a:r>
              <a:rPr lang="ja-JP" altLang="en-US" sz="1200" dirty="0">
                <a:latin typeface="+mn-ea"/>
              </a:rPr>
              <a:t>・参加人数の努力目標</a:t>
            </a:r>
            <a:r>
              <a:rPr lang="en-US" altLang="ja-JP" sz="1200" dirty="0">
                <a:latin typeface="+mn-ea"/>
              </a:rPr>
              <a:t>(170</a:t>
            </a:r>
            <a:r>
              <a:rPr lang="ja-JP" altLang="en-US" sz="1200" dirty="0">
                <a:latin typeface="+mn-ea"/>
              </a:rPr>
              <a:t>人以上</a:t>
            </a:r>
            <a:r>
              <a:rPr lang="en-US" altLang="ja-JP" sz="1200" dirty="0">
                <a:latin typeface="+mn-ea"/>
              </a:rPr>
              <a:t>)</a:t>
            </a:r>
            <a:r>
              <a:rPr lang="ja-JP" altLang="en-US" sz="1200" dirty="0">
                <a:latin typeface="+mn-ea"/>
              </a:rPr>
              <a:t>を達成するための見立て・工夫</a:t>
            </a:r>
            <a:endParaRPr lang="en-US" altLang="ja-JP" sz="1200" dirty="0">
              <a:latin typeface="+mn-ea"/>
            </a:endParaRPr>
          </a:p>
          <a:p>
            <a:pPr>
              <a:lnSpc>
                <a:spcPct val="90000"/>
              </a:lnSpc>
              <a:spcAft>
                <a:spcPts val="600"/>
              </a:spcAft>
            </a:pPr>
            <a:r>
              <a:rPr lang="ja-JP" altLang="en-US" sz="1200" dirty="0">
                <a:latin typeface="+mn-ea"/>
              </a:rPr>
              <a:t>・座学と実習・実践を組み合わせたプログラムであること</a:t>
            </a:r>
            <a:endParaRPr lang="en-US" altLang="ja-JP" sz="1200" dirty="0">
              <a:latin typeface="+mn-ea"/>
            </a:endParaRPr>
          </a:p>
          <a:p>
            <a:pPr>
              <a:lnSpc>
                <a:spcPct val="90000"/>
              </a:lnSpc>
              <a:spcAft>
                <a:spcPts val="600"/>
              </a:spcAft>
            </a:pPr>
            <a:r>
              <a:rPr lang="ja-JP" altLang="en-US" sz="1200" dirty="0">
                <a:latin typeface="+mn-ea"/>
              </a:rPr>
              <a:t>・プログラム修了者に対し、デジタルバッジを発行すること </a:t>
            </a:r>
          </a:p>
          <a:p>
            <a:pPr>
              <a:lnSpc>
                <a:spcPct val="90000"/>
              </a:lnSpc>
              <a:spcAft>
                <a:spcPts val="600"/>
              </a:spcAft>
            </a:pPr>
            <a:r>
              <a:rPr lang="ja-JP" altLang="en-US" sz="1200" dirty="0">
                <a:latin typeface="+mn-ea"/>
              </a:rPr>
              <a:t>・受講後さらに学修を希望する者に向けて、更なる専門性や関連性のあるプログラムや課程を示し、受講生の継続的な学びを推進すること</a:t>
            </a:r>
            <a:endParaRPr lang="en-US" altLang="ja-JP" sz="1200" dirty="0">
              <a:latin typeface="+mn-ea"/>
            </a:endParaRPr>
          </a:p>
          <a:p>
            <a:pPr>
              <a:lnSpc>
                <a:spcPct val="90000"/>
              </a:lnSpc>
              <a:spcAft>
                <a:spcPts val="600"/>
              </a:spcAft>
            </a:pPr>
            <a:endParaRPr lang="en-US" altLang="ja-JP" sz="1200" dirty="0">
              <a:latin typeface="+mn-ea"/>
            </a:endParaRPr>
          </a:p>
          <a:p>
            <a:pPr>
              <a:lnSpc>
                <a:spcPct val="90000"/>
              </a:lnSpc>
              <a:spcAft>
                <a:spcPts val="600"/>
              </a:spcAft>
            </a:pPr>
            <a:r>
              <a:rPr lang="ja-JP" altLang="en-US" sz="1200" dirty="0">
                <a:latin typeface="+mn-ea"/>
              </a:rPr>
              <a:t>なお、既存の教育プログラムをそのまま実施することはできませんが、既存のプログラムを企業のニーズ等を踏まえて改善することは可能です。その場合は改善の背景や理由がわかるようにしてください。</a:t>
            </a:r>
            <a:endParaRPr lang="en-US" altLang="ja-JP" sz="1200" dirty="0">
              <a:latin typeface="+mn-ea"/>
            </a:endParaRPr>
          </a:p>
          <a:p>
            <a:pPr>
              <a:lnSpc>
                <a:spcPct val="90000"/>
              </a:lnSpc>
              <a:spcAft>
                <a:spcPts val="600"/>
              </a:spcAft>
            </a:pPr>
            <a:endParaRPr lang="en-US" altLang="ja-JP" sz="1200" dirty="0">
              <a:latin typeface="+mn-ea"/>
            </a:endParaRPr>
          </a:p>
          <a:p>
            <a:pPr>
              <a:lnSpc>
                <a:spcPct val="90000"/>
              </a:lnSpc>
              <a:spcAft>
                <a:spcPts val="600"/>
              </a:spcAft>
            </a:pPr>
            <a:r>
              <a:rPr lang="ja-JP" altLang="en-US" sz="1200" dirty="0">
                <a:latin typeface="+mn-ea"/>
              </a:rPr>
              <a:t>記載にあたっては、公募要領３．（１）「領域」および「取組内容（プログラム開発・実施）」の要件をご確認ください。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283643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ym typeface="Trebuchet MS" panose="020B0603020202020204" pitchFamily="34" charset="0"/>
              </a:rPr>
              <a:t>プログラム開発・実施について</a:t>
            </a:r>
            <a:endParaRPr lang="ja-JP" altLang="en-US" sz="1400" b="1" dirty="0">
              <a:solidFill>
                <a:schemeClr val="lt1"/>
              </a:solidFill>
              <a:latin typeface="+mj-ea"/>
              <a:ea typeface="+mj-ea"/>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(P</a:t>
            </a:r>
            <a:fld id="{7DF22854-5471-4D76-A61C-50AF16AABE74}" type="slidenum">
              <a:rPr lang="en-US" altLang="ja-JP" sz="1050" spc="-120" smtClean="0">
                <a:solidFill>
                  <a:schemeClr val="bg1"/>
                </a:solidFill>
                <a:latin typeface="+mj-ea"/>
              </a:rPr>
              <a:pPr/>
              <a:t>6</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r>
              <a:rPr lang="zh-TW" altLang="en-US" sz="1050" b="1" dirty="0">
                <a:solidFill>
                  <a:schemeClr val="bg1"/>
                </a:solidFill>
              </a:rPr>
              <a:t>（別紙１）</a:t>
            </a:r>
            <a:endParaRPr lang="ja-JP" altLang="en-US" sz="1200" b="1" dirty="0">
              <a:solidFill>
                <a:schemeClr val="bg1"/>
              </a:solidFill>
            </a:endParaRPr>
          </a:p>
        </p:txBody>
      </p:sp>
      <p:sp>
        <p:nvSpPr>
          <p:cNvPr id="4" name="フッター プレースホルダー 3">
            <a:extLst>
              <a:ext uri="{FF2B5EF4-FFF2-40B4-BE49-F238E27FC236}">
                <a16:creationId xmlns:a16="http://schemas.microsoft.com/office/drawing/2014/main" id="{84948ADC-14E6-4261-91E5-557595A8A997}"/>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5" name="テキスト ボックス 4">
            <a:extLst>
              <a:ext uri="{FF2B5EF4-FFF2-40B4-BE49-F238E27FC236}">
                <a16:creationId xmlns:a16="http://schemas.microsoft.com/office/drawing/2014/main" id="{3A03B759-D555-70CE-68A1-3A1BADF263FD}"/>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533043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845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8" name="テキスト ボックス 17"/>
          <p:cNvSpPr txBox="1"/>
          <p:nvPr/>
        </p:nvSpPr>
        <p:spPr>
          <a:xfrm>
            <a:off x="269480" y="1103379"/>
            <a:ext cx="9361040" cy="1569660"/>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en-US" altLang="ja-JP" sz="1200" dirty="0">
              <a:latin typeface="+mn-ea"/>
            </a:endParaRPr>
          </a:p>
          <a:p>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取組</a:t>
            </a:r>
            <a:r>
              <a:rPr lang="ja-JP" altLang="en-US" sz="1200" dirty="0">
                <a:latin typeface="+mn-ea"/>
              </a:rPr>
              <a:t>の年間計画を具体的に記載願います。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7</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453015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ym typeface="Trebuchet MS" panose="020B0603020202020204" pitchFamily="34" charset="0"/>
              </a:rPr>
              <a:t>自走化について：事業期間終了後の継続的な取組計画</a:t>
            </a:r>
            <a:endParaRPr lang="ja-JP" altLang="en-US" sz="1400" b="1" dirty="0">
              <a:latin typeface="+mj-ea"/>
              <a:ea typeface="+mj-ea"/>
            </a:endParaRPr>
          </a:p>
        </p:txBody>
      </p:sp>
      <p:sp>
        <p:nvSpPr>
          <p:cNvPr id="15" name="角丸四角形 10">
            <a:extLst>
              <a:ext uri="{FF2B5EF4-FFF2-40B4-BE49-F238E27FC236}">
                <a16:creationId xmlns:a16="http://schemas.microsoft.com/office/drawing/2014/main" id="{E5633EC0-1571-4716-8317-2A191076B25A}"/>
              </a:ext>
            </a:extLst>
          </p:cNvPr>
          <p:cNvSpPr/>
          <p:nvPr/>
        </p:nvSpPr>
        <p:spPr>
          <a:xfrm>
            <a:off x="144397" y="3490499"/>
            <a:ext cx="1296144"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令和８年度以降</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171116" y="3930799"/>
            <a:ext cx="9361040" cy="2766911"/>
          </a:xfrm>
          <a:prstGeom prst="rect">
            <a:avLst/>
          </a:prstGeom>
          <a:solidFill>
            <a:schemeClr val="bg1"/>
          </a:solidFill>
          <a:ln>
            <a:solidFill>
              <a:schemeClr val="tx2">
                <a:lumMod val="40000"/>
                <a:lumOff val="60000"/>
              </a:schemeClr>
            </a:solidFill>
            <a:prstDash val="dash"/>
          </a:ln>
        </p:spPr>
        <p:txBody>
          <a:bodyPr wrap="square" rtlCol="0">
            <a:spAutoFit/>
          </a:bodyPr>
          <a:lstStyle/>
          <a:p>
            <a:pPr>
              <a:lnSpc>
                <a:spcPct val="90000"/>
              </a:lnSpc>
              <a:spcAft>
                <a:spcPts val="600"/>
              </a:spcAft>
            </a:pPr>
            <a:r>
              <a:rPr lang="ja-JP" altLang="en-US" sz="1200" dirty="0">
                <a:latin typeface="+mn-ea"/>
              </a:rPr>
              <a:t>▼ ▼令和</a:t>
            </a:r>
            <a:r>
              <a:rPr lang="en-US" altLang="ja-JP" sz="1200" dirty="0">
                <a:latin typeface="+mn-ea"/>
              </a:rPr>
              <a:t>8</a:t>
            </a:r>
            <a:r>
              <a:rPr lang="ja-JP" altLang="en-US" sz="1200" dirty="0">
                <a:latin typeface="+mn-ea"/>
              </a:rPr>
              <a:t>年度以降の</a:t>
            </a:r>
            <a:r>
              <a:rPr lang="en-US" altLang="ja-JP" sz="1200" dirty="0">
                <a:latin typeface="+mn-ea"/>
              </a:rPr>
              <a:t>3~5</a:t>
            </a:r>
            <a:r>
              <a:rPr lang="ja-JP" altLang="en-US" sz="1200" dirty="0">
                <a:latin typeface="+mn-ea"/>
              </a:rPr>
              <a:t>年間の計画を、以下の内容を含む形で記載願います。</a:t>
            </a:r>
            <a:endParaRPr lang="en-US" altLang="ja-JP" sz="1200" dirty="0">
              <a:latin typeface="+mn-ea"/>
            </a:endParaRPr>
          </a:p>
          <a:p>
            <a:pPr>
              <a:lnSpc>
                <a:spcPct val="90000"/>
              </a:lnSpc>
              <a:spcAft>
                <a:spcPts val="600"/>
              </a:spcAft>
            </a:pPr>
            <a:r>
              <a:rPr lang="ja-JP" altLang="en-US" sz="1200" dirty="0">
                <a:latin typeface="+mn-ea"/>
              </a:rPr>
              <a:t>・取組計画</a:t>
            </a:r>
            <a:endParaRPr lang="en-US" altLang="ja-JP" sz="1200" dirty="0">
              <a:latin typeface="+mn-ea"/>
            </a:endParaRPr>
          </a:p>
          <a:p>
            <a:pPr>
              <a:lnSpc>
                <a:spcPct val="90000"/>
              </a:lnSpc>
              <a:spcAft>
                <a:spcPts val="600"/>
              </a:spcAft>
            </a:pPr>
            <a:r>
              <a:rPr lang="ja-JP" altLang="en-US" sz="1200" dirty="0">
                <a:latin typeface="+mn-ea"/>
              </a:rPr>
              <a:t>・財務計画</a:t>
            </a:r>
            <a:endParaRPr lang="en-US" altLang="ja-JP" sz="1200" dirty="0">
              <a:latin typeface="+mn-ea"/>
            </a:endParaRPr>
          </a:p>
          <a:p>
            <a:pPr>
              <a:lnSpc>
                <a:spcPct val="90000"/>
              </a:lnSpc>
              <a:spcAft>
                <a:spcPts val="600"/>
              </a:spcAft>
            </a:pPr>
            <a:r>
              <a:rPr lang="ja-JP" altLang="en-US" sz="1200" dirty="0">
                <a:latin typeface="+mn-ea"/>
              </a:rPr>
              <a:t>・人員確保の計画</a:t>
            </a:r>
            <a:endParaRPr lang="en-US" altLang="ja-JP" sz="1200" dirty="0">
              <a:latin typeface="+mn-ea"/>
            </a:endParaRPr>
          </a:p>
          <a:p>
            <a:pPr>
              <a:lnSpc>
                <a:spcPct val="90000"/>
              </a:lnSpc>
              <a:spcAft>
                <a:spcPts val="600"/>
              </a:spcAft>
            </a:pPr>
            <a:br>
              <a:rPr lang="en-US" altLang="ja-JP" sz="1200" dirty="0">
                <a:latin typeface="+mn-ea"/>
              </a:rPr>
            </a:br>
            <a:r>
              <a:rPr lang="ja-JP" altLang="en-US" sz="1200" dirty="0">
                <a:latin typeface="+mn-ea"/>
              </a:rPr>
              <a:t>記載にあたっては、公募要領３．（１） 「取組内容（自走化）」をご確認ください。</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2" name="フッター プレースホルダー 1">
            <a:extLst>
              <a:ext uri="{FF2B5EF4-FFF2-40B4-BE49-F238E27FC236}">
                <a16:creationId xmlns:a16="http://schemas.microsoft.com/office/drawing/2014/main" id="{C893C791-5760-ED1F-47C8-F4A5D9FB3B9C}"/>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8" name="テキスト ボックス 7">
            <a:extLst>
              <a:ext uri="{FF2B5EF4-FFF2-40B4-BE49-F238E27FC236}">
                <a16:creationId xmlns:a16="http://schemas.microsoft.com/office/drawing/2014/main" id="{739FD740-1A05-4E9B-74E0-C233CFB338B5}"/>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3030657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30F32-A059-67DC-45ED-224D445BE435}"/>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26805FE7-3358-EBBF-D711-12AD8F6C8C81}"/>
              </a:ext>
            </a:extLst>
          </p:cNvPr>
          <p:cNvSpPr/>
          <p:nvPr/>
        </p:nvSpPr>
        <p:spPr>
          <a:xfrm>
            <a:off x="28338" y="333797"/>
            <a:ext cx="432000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自走化について：受講生・派遣元企業等からの評価</a:t>
            </a:r>
            <a:endParaRPr lang="ja-JP" altLang="en-US" sz="1400" dirty="0">
              <a:solidFill>
                <a:schemeClr val="lt1"/>
              </a:solidFill>
              <a:latin typeface="+mj-ea"/>
              <a:ea typeface="+mj-ea"/>
            </a:endParaRPr>
          </a:p>
        </p:txBody>
      </p:sp>
      <p:sp>
        <p:nvSpPr>
          <p:cNvPr id="9" name="テキスト ボックス 8">
            <a:extLst>
              <a:ext uri="{FF2B5EF4-FFF2-40B4-BE49-F238E27FC236}">
                <a16:creationId xmlns:a16="http://schemas.microsoft.com/office/drawing/2014/main" id="{F072ACE6-5B7E-AA92-1629-CEF564CCF0D8}"/>
              </a:ext>
            </a:extLst>
          </p:cNvPr>
          <p:cNvSpPr txBox="1"/>
          <p:nvPr/>
        </p:nvSpPr>
        <p:spPr>
          <a:xfrm>
            <a:off x="122326" y="660276"/>
            <a:ext cx="9649072" cy="175432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▼プログラムの改善や財務計画への示唆を得るため、プログラム実施後に受講生や派遣元企業等から取得するアンケート・ヒアリング等における、評価項目</a:t>
            </a:r>
            <a:r>
              <a:rPr lang="en-US" altLang="ja-JP" sz="1200" dirty="0">
                <a:latin typeface="+mn-ea"/>
              </a:rPr>
              <a:t>(</a:t>
            </a:r>
            <a:r>
              <a:rPr lang="ja-JP" altLang="en-US" sz="1200" dirty="0">
                <a:latin typeface="+mn-ea"/>
              </a:rPr>
              <a:t>案</a:t>
            </a:r>
            <a:r>
              <a:rPr lang="en-US" altLang="ja-JP" sz="1200" dirty="0">
                <a:latin typeface="+mn-ea"/>
              </a:rPr>
              <a:t>)</a:t>
            </a:r>
            <a:r>
              <a:rPr lang="ja-JP" altLang="en-US" sz="1200" dirty="0">
                <a:latin typeface="+mn-ea"/>
              </a:rPr>
              <a:t>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12241307-DAC1-6F4B-BC08-ACDD691F40EC}"/>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8</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4467E714-8382-8A3E-23DA-690824E79E11}"/>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8</a:t>
            </a:fld>
            <a:r>
              <a:rPr lang="en-US" altLang="ja-JP" sz="1050" spc="-120" dirty="0">
                <a:solidFill>
                  <a:schemeClr val="bg1"/>
                </a:solidFill>
                <a:latin typeface="+mj-ea"/>
              </a:rPr>
              <a:t>)</a:t>
            </a:r>
            <a:r>
              <a:rPr lang="ja-JP" altLang="en-US" sz="105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A0C8D86B-3855-A16C-50BA-DE988F9D567C}"/>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5" name="テキスト ボックス 4">
            <a:extLst>
              <a:ext uri="{FF2B5EF4-FFF2-40B4-BE49-F238E27FC236}">
                <a16:creationId xmlns:a16="http://schemas.microsoft.com/office/drawing/2014/main" id="{C4375A35-BD32-68CD-8C19-A4FD220B9ACA}"/>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2222396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980728"/>
            <a:ext cx="9361040" cy="2862322"/>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▼組織の事業実施体制について記載すること。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▼組織として事業実施するための知見・人的ネットワーク・情報処理能力について記載すること。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▼組織の財務基盤、経理能力について記載すること。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▼事業従事予定者の事業内容に関する知識・知見・人的ネットワークについて記載すること。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200472" y="418749"/>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j-ea"/>
                <a:ea typeface="+mj-ea"/>
              </a:rPr>
              <a:t>事業実施体制・従事予定者</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9</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令和６年度補正予算「リカレント教育エコシステム構築支援事業メニュー②「新時代の産学協働体制構築事業」」事業計画書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9</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２</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609E8A11-4C09-6634-F437-7268D702FE8A}"/>
              </a:ext>
            </a:extLst>
          </p:cNvPr>
          <p:cNvSpPr>
            <a:spLocks noGrp="1"/>
          </p:cNvSpPr>
          <p:nvPr>
            <p:ph type="ftr" sz="quarter" idx="11"/>
          </p:nvPr>
        </p:nvSpPr>
        <p:spPr/>
        <p:txBody>
          <a:bodyPr/>
          <a:lstStyle/>
          <a:p>
            <a:r>
              <a:rPr kumimoji="1" lang="ja-JP" altLang="en-US" dirty="0"/>
              <a:t>機関名： （フッター機能で入力） 、事業テーマ名：（フッター機能で入力）</a:t>
            </a:r>
          </a:p>
        </p:txBody>
      </p:sp>
      <p:sp>
        <p:nvSpPr>
          <p:cNvPr id="3" name="テキスト ボックス 2">
            <a:extLst>
              <a:ext uri="{FF2B5EF4-FFF2-40B4-BE49-F238E27FC236}">
                <a16:creationId xmlns:a16="http://schemas.microsoft.com/office/drawing/2014/main" id="{66F3A154-E614-812C-61DA-3D7385B7C10D}"/>
              </a:ext>
            </a:extLst>
          </p:cNvPr>
          <p:cNvSpPr txBox="1"/>
          <p:nvPr/>
        </p:nvSpPr>
        <p:spPr>
          <a:xfrm>
            <a:off x="10137576" y="5661248"/>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18364803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0fbcd015-fbac-494c-bcad-77fcf24a62f5"/>
</p:tagLst>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3A4F28EDBFDA24CBEE4CD0FE57DF4F3" ma:contentTypeVersion="12" ma:contentTypeDescription="Create a new document." ma:contentTypeScope="" ma:versionID="11255dce4e6087054cb0e4e1123fce80">
  <xsd:schema xmlns:xsd="http://www.w3.org/2001/XMLSchema" xmlns:xs="http://www.w3.org/2001/XMLSchema" xmlns:p="http://schemas.microsoft.com/office/2006/metadata/properties" xmlns:ns2="fd2811b7-bac0-475e-ba55-98948245b838" xmlns:ns3="e8dc7717-4a26-4220-996b-6f9db610484a" targetNamespace="http://schemas.microsoft.com/office/2006/metadata/properties" ma:root="true" ma:fieldsID="deed723caccc02b014f00d3f2a7e7144" ns2:_="" ns3:_="">
    <xsd:import namespace="fd2811b7-bac0-475e-ba55-98948245b838"/>
    <xsd:import namespace="e8dc7717-4a26-4220-996b-6f9db610484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2811b7-bac0-475e-ba55-98948245b8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8dc7717-4a26-4220-996b-6f9db610484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47433fe4-c87a-49ad-816d-5cde1ffb566d}" ma:internalName="TaxCatchAll" ma:showField="CatchAllData" ma:web="e8dc7717-4a26-4220-996b-6f9db61048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8dc7717-4a26-4220-996b-6f9db610484a" xsi:nil="true"/>
    <lcf76f155ced4ddcb4097134ff3c332f xmlns="fd2811b7-bac0-475e-ba55-98948245b8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50F0583-CCFF-4F67-8E3F-26C8305838E8}">
  <ds:schemaRefs>
    <ds:schemaRef ds:uri="http://schemas.microsoft.com/sharepoint/v3/contenttype/forms"/>
  </ds:schemaRefs>
</ds:datastoreItem>
</file>

<file path=customXml/itemProps2.xml><?xml version="1.0" encoding="utf-8"?>
<ds:datastoreItem xmlns:ds="http://schemas.openxmlformats.org/officeDocument/2006/customXml" ds:itemID="{4085247E-5148-4D88-962E-CFEC5C396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2811b7-bac0-475e-ba55-98948245b838"/>
    <ds:schemaRef ds:uri="e8dc7717-4a26-4220-996b-6f9db61048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AE45FB-399D-4A9D-A894-31ADE5E8B4B4}">
  <ds:schemaRefs>
    <ds:schemaRef ds:uri="fd2811b7-bac0-475e-ba55-98948245b838"/>
    <ds:schemaRef ds:uri="http://purl.org/dc/dcmitype/"/>
    <ds:schemaRef ds:uri="http://schemas.microsoft.com/office/infopath/2007/PartnerControls"/>
    <ds:schemaRef ds:uri="http://purl.org/dc/elements/1.1/"/>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e8dc7717-4a26-4220-996b-6f9db610484a"/>
    <ds:schemaRef ds:uri="http://purl.org/dc/terms/"/>
  </ds:schemaRefs>
</ds:datastoreItem>
</file>

<file path=docProps/app.xml><?xml version="1.0" encoding="utf-8"?>
<Properties xmlns="http://schemas.openxmlformats.org/officeDocument/2006/extended-properties" xmlns:vt="http://schemas.openxmlformats.org/officeDocument/2006/docPropsVTypes">
  <Template>blank</Template>
  <TotalTime>15909</TotalTime>
  <Words>2266</Words>
  <Application>Microsoft Office PowerPoint</Application>
  <PresentationFormat>A4 210 x 297 mm</PresentationFormat>
  <Paragraphs>206</Paragraphs>
  <Slides>11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Meiryo UI</vt:lpstr>
      <vt:lpstr>メイリオ</vt:lpstr>
      <vt:lpstr>游ゴシック</vt:lpstr>
      <vt:lpstr>游ゴシック Bold</vt:lpstr>
      <vt:lpstr>Arial</vt:lpstr>
      <vt:lpstr>Calibri</vt:lpstr>
      <vt:lpstr>Segoe UI</vt:lpstr>
      <vt:lpstr>Trebuchet MS</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事業計画書（事業概要、概念図、体制、計画、実績等）	</dc:title>
  <dc:creator>文部科学省</dc:creator>
  <cp:lastModifiedBy>生涯学習推進係・連携支援係</cp:lastModifiedBy>
  <cp:revision>299</cp:revision>
  <cp:lastPrinted>2025-02-04T08:03:23Z</cp:lastPrinted>
  <dcterms:created xsi:type="dcterms:W3CDTF">2015-11-11T08:20:08Z</dcterms:created>
  <dcterms:modified xsi:type="dcterms:W3CDTF">2025-02-06T09:04:47Z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y fmtid="{D5CDD505-2E9C-101B-9397-08002B2CF9AE}" pid="9" name="MSIP_Label_b0d5c4f4-7a29-4385-b7a5-afbe2154ae6f_Enabled">
    <vt:lpwstr>true</vt:lpwstr>
  </property>
  <property fmtid="{D5CDD505-2E9C-101B-9397-08002B2CF9AE}" pid="10" name="MSIP_Label_b0d5c4f4-7a29-4385-b7a5-afbe2154ae6f_SetDate">
    <vt:lpwstr>2025-01-24T01:23:08Z</vt:lpwstr>
  </property>
  <property fmtid="{D5CDD505-2E9C-101B-9397-08002B2CF9AE}" pid="11" name="MSIP_Label_b0d5c4f4-7a29-4385-b7a5-afbe2154ae6f_Method">
    <vt:lpwstr>Standard</vt:lpwstr>
  </property>
  <property fmtid="{D5CDD505-2E9C-101B-9397-08002B2CF9AE}" pid="12" name="MSIP_Label_b0d5c4f4-7a29-4385-b7a5-afbe2154ae6f_Name">
    <vt:lpwstr>Confidential</vt:lpwstr>
  </property>
  <property fmtid="{D5CDD505-2E9C-101B-9397-08002B2CF9AE}" pid="13" name="MSIP_Label_b0d5c4f4-7a29-4385-b7a5-afbe2154ae6f_SiteId">
    <vt:lpwstr>2dfb2f0b-4d21-4268-9559-72926144c918</vt:lpwstr>
  </property>
  <property fmtid="{D5CDD505-2E9C-101B-9397-08002B2CF9AE}" pid="14" name="MSIP_Label_b0d5c4f4-7a29-4385-b7a5-afbe2154ae6f_ActionId">
    <vt:lpwstr>1a2bddcf-efdf-4973-8165-8f159249daeb</vt:lpwstr>
  </property>
  <property fmtid="{D5CDD505-2E9C-101B-9397-08002B2CF9AE}" pid="15" name="MSIP_Label_b0d5c4f4-7a29-4385-b7a5-afbe2154ae6f_ContentBits">
    <vt:lpwstr>0</vt:lpwstr>
  </property>
  <property fmtid="{D5CDD505-2E9C-101B-9397-08002B2CF9AE}" pid="16" name="ContentTypeId">
    <vt:lpwstr>0x01010033A4F28EDBFDA24CBEE4CD0FE57DF4F3</vt:lpwstr>
  </property>
  <property fmtid="{D5CDD505-2E9C-101B-9397-08002B2CF9AE}" pid="17" name="MediaServiceImageTags">
    <vt:lpwstr/>
  </property>
</Properties>
</file>